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98_B9FD413C.xml" ContentType="application/vnd.ms-powerpoint.comments+xml"/>
  <Override PartName="/ppt/notesSlides/notesSlide2.xml" ContentType="application/vnd.openxmlformats-officedocument.presentationml.notesSlide+xml"/>
  <Override PartName="/ppt/comments/modernComment_102_AA598E0D.xml" ContentType="application/vnd.ms-powerpoint.comments+xml"/>
  <Override PartName="/ppt/notesSlides/notesSlide3.xml" ContentType="application/vnd.openxmlformats-officedocument.presentationml.notesSlide+xml"/>
  <Override PartName="/ppt/comments/modernComment_2BB_B3F497BA.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204_76285137.xml" ContentType="application/vnd.ms-powerpoint.comments+xml"/>
  <Override PartName="/ppt/notesSlides/notesSlide8.xml" ContentType="application/vnd.openxmlformats-officedocument.presentationml.notesSlide+xml"/>
  <Override PartName="/ppt/comments/modernComment_1FB_DAAF9882.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charts/chartEx2.xml" ContentType="application/vnd.ms-office.chartex+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omments/modernComment_1A8_1FB36B5D.xml" ContentType="application/vnd.ms-powerpoint.comments+xml"/>
  <Override PartName="/ppt/charts/chart3.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7.xml" ContentType="application/vnd.ms-office.chartstyle+xml"/>
  <Override PartName="/ppt/charts/colors7.xml" ContentType="application/vnd.ms-office.chartcolorstyle+xml"/>
  <Override PartName="/ppt/charts/chart6.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210_CAD71608.xml" ContentType="application/vnd.ms-powerpoint.comments+xml"/>
  <Override PartName="/ppt/notesSlides/notesSlide16.xml" ContentType="application/vnd.openxmlformats-officedocument.presentationml.notesSlide+xml"/>
  <Override PartName="/ppt/comments/modernComment_26F_DCDD588D.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263_44C8BE4E.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264_F0DA5625.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255_52B66848.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20F_F56EFEF7.xml" ContentType="application/vnd.ms-powerpoint.comments+xml"/>
  <Override PartName="/ppt/charts/chart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4.xml" ContentType="application/vnd.openxmlformats-officedocument.presentationml.notesSlide+xml"/>
  <Override PartName="/ppt/comments/modernComment_19B_392A7CA.xml" ContentType="application/vnd.ms-powerpoint.comments+xml"/>
  <Override PartName="/ppt/notesSlides/notesSlide35.xml" ContentType="application/vnd.openxmlformats-officedocument.presentationml.notesSlide+xml"/>
  <Override PartName="/ppt/comments/modernComment_2BC_1134E0DC.xml" ContentType="application/vnd.ms-powerpoint.comments+xml"/>
  <Override PartName="/ppt/notesSlides/notesSlide36.xml" ContentType="application/vnd.openxmlformats-officedocument.presentationml.notesSlide+xml"/>
  <Override PartName="/ppt/comments/modernComment_2BD_88BB228.xml" ContentType="application/vnd.ms-powerpoint.comments+xml"/>
  <Override PartName="/ppt/notesSlides/notesSlide37.xml" ContentType="application/vnd.openxmlformats-officedocument.presentationml.notesSlide+xml"/>
  <Override PartName="/ppt/comments/modernComment_26C_F06A3ED6.xml" ContentType="application/vnd.ms-powerpoint.comments+xml"/>
  <Override PartName="/ppt/notesSlides/notesSlide38.xml" ContentType="application/vnd.openxmlformats-officedocument.presentationml.notesSlide+xml"/>
  <Override PartName="/ppt/comments/modernComment_2B1_946BB3C4.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 id="2147483660" r:id="rId5"/>
  </p:sldMasterIdLst>
  <p:notesMasterIdLst>
    <p:notesMasterId r:id="rId59"/>
  </p:notesMasterIdLst>
  <p:sldIdLst>
    <p:sldId id="408" r:id="rId6"/>
    <p:sldId id="258" r:id="rId7"/>
    <p:sldId id="699" r:id="rId8"/>
    <p:sldId id="685" r:id="rId9"/>
    <p:sldId id="436" r:id="rId10"/>
    <p:sldId id="617" r:id="rId11"/>
    <p:sldId id="517" r:id="rId12"/>
    <p:sldId id="516" r:id="rId13"/>
    <p:sldId id="507" r:id="rId14"/>
    <p:sldId id="424" r:id="rId15"/>
    <p:sldId id="496" r:id="rId16"/>
    <p:sldId id="503" r:id="rId17"/>
    <p:sldId id="495" r:id="rId18"/>
    <p:sldId id="622" r:id="rId19"/>
    <p:sldId id="698" r:id="rId20"/>
    <p:sldId id="528" r:id="rId21"/>
    <p:sldId id="623" r:id="rId22"/>
    <p:sldId id="523" r:id="rId23"/>
    <p:sldId id="524" r:id="rId24"/>
    <p:sldId id="525" r:id="rId25"/>
    <p:sldId id="616" r:id="rId26"/>
    <p:sldId id="530" r:id="rId27"/>
    <p:sldId id="531" r:id="rId28"/>
    <p:sldId id="533" r:id="rId29"/>
    <p:sldId id="534" r:id="rId30"/>
    <p:sldId id="697" r:id="rId31"/>
    <p:sldId id="688" r:id="rId32"/>
    <p:sldId id="696" r:id="rId33"/>
    <p:sldId id="611" r:id="rId34"/>
    <p:sldId id="606" r:id="rId35"/>
    <p:sldId id="684" r:id="rId36"/>
    <p:sldId id="607" r:id="rId37"/>
    <p:sldId id="608" r:id="rId38"/>
    <p:sldId id="687" r:id="rId39"/>
    <p:sldId id="610" r:id="rId40"/>
    <p:sldId id="612" r:id="rId41"/>
    <p:sldId id="618" r:id="rId42"/>
    <p:sldId id="597" r:id="rId43"/>
    <p:sldId id="604" r:id="rId44"/>
    <p:sldId id="601" r:id="rId45"/>
    <p:sldId id="603" r:id="rId46"/>
    <p:sldId id="605" r:id="rId47"/>
    <p:sldId id="527" r:id="rId48"/>
    <p:sldId id="518" r:id="rId49"/>
    <p:sldId id="411" r:id="rId50"/>
    <p:sldId id="700" r:id="rId51"/>
    <p:sldId id="701" r:id="rId52"/>
    <p:sldId id="620" r:id="rId53"/>
    <p:sldId id="690" r:id="rId54"/>
    <p:sldId id="691" r:id="rId55"/>
    <p:sldId id="693" r:id="rId56"/>
    <p:sldId id="694" r:id="rId57"/>
    <p:sldId id="689"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76F96B-C297-2733-30BB-4D158565E27E}" name="Sharon Brand Martin" initials="SBM" userId="S::SharonB@cet.ac.il::a0fb36f2-726f-461a-8261-94a57a32e8c3" providerId="AD"/>
  <p188:author id="{DD10229C-F1ED-F3C4-D39A-2FF1926A8C6A}" name="Tal Mishaan Spiegel" initials="TS" userId="S::talm@cet.ac.il::3b49d4d9-3b89-4d06-aedf-35a2972b16e6" providerId="AD"/>
  <p188:author id="{ED68FF9D-704C-32C0-762B-AB52A6F1D7CF}" name="Miri Goldberg" initials="MG" userId="S::MiriG@cet.ac.il::3ab4ac8b-0b46-4d55-9d73-19e66b186353"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l Mishaan Spiegel" initials="TS" lastIdx="42" clrIdx="6">
    <p:extLst>
      <p:ext uri="{19B8F6BF-5375-455C-9EA6-DF929625EA0E}">
        <p15:presenceInfo xmlns:p15="http://schemas.microsoft.com/office/powerpoint/2012/main" userId="S::talm@cet.ac.il::3b49d4d9-3b89-4d06-aedf-35a2972b16e6" providerId="AD"/>
      </p:ext>
    </p:extLst>
  </p:cmAuthor>
  <p:cmAuthor id="1" name="Shimrit Slonim Franco" initials="SSF" lastIdx="9" clrIdx="0"/>
  <p:cmAuthor id="8" name="Sharon Brand Martin" initials="SBM" lastIdx="74" clrIdx="7">
    <p:extLst>
      <p:ext uri="{19B8F6BF-5375-455C-9EA6-DF929625EA0E}">
        <p15:presenceInfo xmlns:p15="http://schemas.microsoft.com/office/powerpoint/2012/main" userId="S-1-5-21-606772748-477572614-688488514-15397" providerId="AD"/>
      </p:ext>
    </p:extLst>
  </p:cmAuthor>
  <p:cmAuthor id="2" name="Alona Tsirulnikov" initials="AT" lastIdx="242" clrIdx="1"/>
  <p:cmAuthor id="9" name="Netanel Katzir" initials="NK" lastIdx="12" clrIdx="8">
    <p:extLst>
      <p:ext uri="{19B8F6BF-5375-455C-9EA6-DF929625EA0E}">
        <p15:presenceInfo xmlns:p15="http://schemas.microsoft.com/office/powerpoint/2012/main" userId="S-1-5-21-606772748-477572614-688488514-18822" providerId="AD"/>
      </p:ext>
    </p:extLst>
  </p:cmAuthor>
  <p:cmAuthor id="3" name="shimrit slonim" initials="ss" lastIdx="2" clrIdx="2"/>
  <p:cmAuthor id="10" name="‏‏משתמש Windows" initials="‏W" lastIdx="9" clrIdx="9">
    <p:extLst>
      <p:ext uri="{19B8F6BF-5375-455C-9EA6-DF929625EA0E}">
        <p15:presenceInfo xmlns:p15="http://schemas.microsoft.com/office/powerpoint/2012/main" userId="‏‏משתמש Windows" providerId="None"/>
      </p:ext>
    </p:extLst>
  </p:cmAuthor>
  <p:cmAuthor id="4" name="Shimrit Slonim Franco" initials="SSF [2]" lastIdx="2" clrIdx="3"/>
  <p:cmAuthor id="5" name="ofer raz" initials="or" lastIdx="5" clrIdx="4"/>
  <p:cmAuthor id="6" name="Reoute Diamant" initials="RD" lastIdx="169" clrIdx="5">
    <p:extLst>
      <p:ext uri="{19B8F6BF-5375-455C-9EA6-DF929625EA0E}">
        <p15:presenceInfo xmlns:p15="http://schemas.microsoft.com/office/powerpoint/2012/main" userId="S-1-5-21-606772748-477572614-688488514-174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78A6"/>
    <a:srgbClr val="7F7F7F"/>
    <a:srgbClr val="D2D3D5"/>
    <a:srgbClr val="F7E88D"/>
    <a:srgbClr val="4978A6"/>
    <a:srgbClr val="EC1C3C"/>
    <a:srgbClr val="F9BC25"/>
    <a:srgbClr val="90B6DD"/>
    <a:srgbClr val="F9B5BF"/>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DAC15-DDCB-4EE1-81C1-9A542D1C5300}" v="512" dt="2023-07-18T18:15:31.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סגנון ביניים 4 - הדגשה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סגנון ביניים 4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סגנון ביניים 1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97" d="100"/>
          <a:sy n="97" d="100"/>
        </p:scale>
        <p:origin x="2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4;&#1514;&#1493;&#1504;&#1497;&#1501;%20&#1493;&#1506;&#1497;&#1489;&#1493;&#1491;&#1497;&#1501;/&#1502;&#1513;&#1493;&#1489;&#1497;&#1501;%20&#1504;&#1502;&#1500;&#1492;/2022/&#1505;&#1491;&#1504;&#1488;&#1493;&#1514;%20&#1505;&#1500;&#1514;&#1488;/&#1505;&#1500;&#1514;&#1488;%20&#1495;&#1491;&#1513;%2012.6.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4;&#1514;&#1493;&#1504;&#1497;&#1501;%20&#1493;&#1506;&#1497;&#1489;&#1493;&#1491;&#1497;&#1501;/&#1502;&#1513;&#1493;&#1489;&#1497;&#1501;%20&#1504;&#1502;&#1500;&#1492;/2022/&#1505;&#1491;&#1504;&#1488;&#1493;&#1514;%20&#1505;&#1500;&#1514;&#1488;/&#1505;&#1500;&#1514;&#1488;%20&#1495;&#1491;&#1513;%2012.6.23.xls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4;&#1514;&#1493;&#1504;&#1497;&#1501;%20&#1493;&#1506;&#1497;&#1489;&#1493;&#1491;&#1497;&#1501;/&#1502;&#1513;&#1493;&#1489;&#1497;&#1501;%20&#1504;&#1502;&#1500;&#1492;/2022/&#1505;&#1491;&#1504;&#1488;&#1493;&#1514;%20&#1505;&#1500;&#1514;&#1488;/&#1505;&#1500;&#1514;&#1488;%20&#1495;&#1491;&#1513;%2012.6.23.xlsx" TargetMode="External"/><Relationship Id="rId2" Type="http://schemas.microsoft.com/office/2011/relationships/chartColorStyle" Target="colors5.xml"/><Relationship Id="rId1" Type="http://schemas.microsoft.com/office/2011/relationships/chartStyle" Target="style5.xml"/></Relationships>
</file>

<file path=ppt/charts/_rels/chart4.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4;&#1514;&#1493;&#1504;&#1497;&#1501;%20&#1493;&#1506;&#1497;&#1489;&#1493;&#1491;&#1497;&#1501;/&#1502;&#1513;&#1493;&#1489;&#1497;&#1501;%20&#1504;&#1502;&#1500;&#1492;/2022/&#1505;&#1491;&#1504;&#1488;&#1493;&#1514;%20&#1505;&#1500;&#1514;&#1488;/&#1505;&#1500;&#1514;&#1488;%20&#1495;&#1491;&#1513;%2012.6.23.xlsx" TargetMode="External"/><Relationship Id="rId2" Type="http://schemas.microsoft.com/office/2011/relationships/chartColorStyle" Target="colors6.xml"/><Relationship Id="rId1" Type="http://schemas.microsoft.com/office/2011/relationships/chartStyle" Target="style6.xml"/></Relationships>
</file>

<file path=ppt/charts/_rels/chart5.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4;&#1514;&#1493;&#1504;&#1497;&#1501;%20&#1493;&#1506;&#1497;&#1489;&#1493;&#1491;&#1497;&#1501;/&#1502;&#1513;&#1493;&#1489;&#1497;&#1501;%20&#1504;&#1502;&#1500;&#1492;/2022/&#1505;&#1491;&#1504;&#1488;&#1493;&#1514;%20&#1505;&#1500;&#1514;&#1488;/&#1505;&#1500;&#1514;&#1488;%20&#1495;&#1491;&#1513;%2012.6.23.xlsx" TargetMode="External"/><Relationship Id="rId2" Type="http://schemas.microsoft.com/office/2011/relationships/chartColorStyle" Target="colors7.xml"/><Relationship Id="rId1" Type="http://schemas.microsoft.com/office/2011/relationships/chartStyle" Target="style7.xml"/></Relationships>
</file>

<file path=ppt/charts/_rels/chart6.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4;&#1514;&#1493;&#1504;&#1497;&#1501;%20&#1493;&#1506;&#1497;&#1489;&#1493;&#1491;&#1497;&#1501;/&#1502;&#1513;&#1493;&#1489;&#1497;&#1501;%20&#1504;&#1502;&#1500;&#1492;/2022/&#1505;&#1491;&#1504;&#1488;&#1493;&#1514;%20&#1505;&#1500;&#1514;&#1488;/&#1505;&#1500;&#1514;&#1488;%20&#1495;&#1491;&#1513;%2012.6.23.xlsx" TargetMode="External"/><Relationship Id="rId2" Type="http://schemas.microsoft.com/office/2011/relationships/chartColorStyle" Target="colors8.xml"/><Relationship Id="rId1" Type="http://schemas.microsoft.com/office/2011/relationships/chartStyle" Target="style8.xml"/></Relationships>
</file>

<file path=ppt/charts/_rels/chart7.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4;&#1514;&#1493;&#1504;&#1497;&#1501;%20&#1493;&#1506;&#1497;&#1489;&#1493;&#1491;&#1497;&#1501;/&#1502;&#1513;&#1493;&#1489;&#1497;&#1501;%20&#1504;&#1502;&#1500;&#1492;/2022/&#1505;&#1491;&#1504;&#1488;&#1493;&#1514;%20&#1505;&#1500;&#1514;&#1488;/&#1505;&#1500;&#1514;&#1488;%20&#1495;&#1491;&#1513;%2012.6.23.xlsx" TargetMode="External"/><Relationship Id="rId2" Type="http://schemas.microsoft.com/office/2011/relationships/chartColorStyle" Target="colors9.xml"/><Relationship Id="rId1" Type="http://schemas.microsoft.com/office/2011/relationships/chartStyle" Target="style9.xml"/></Relationships>
</file>

<file path=ppt/charts/_rels/chart8.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4;&#1514;&#1493;&#1504;&#1497;&#1501;%20&#1493;&#1506;&#1497;&#1489;&#1493;&#1491;&#1497;&#1501;/&#1502;&#1513;&#1493;&#1489;&#1497;&#1501;%20&#1504;&#1502;&#1500;&#1492;/2022/&#1502;&#1508;&#1490;&#1513;%20&#1512;&#1499;&#1494;&#1493;&#1514;%2016.2.23.xlsx" TargetMode="External"/><Relationship Id="rId2" Type="http://schemas.microsoft.com/office/2011/relationships/chartColorStyle" Target="colors10.xml"/><Relationship Id="rId1" Type="http://schemas.microsoft.com/office/2011/relationships/chartStyle" Target="style10.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1.xml"/><Relationship Id="rId1" Type="http://schemas.microsoft.com/office/2011/relationships/chartStyle" Target="style1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https://cet365.sharepoint.com/sites/portal/evaluation/nihul/urban%2095/&#1504;&#1514;&#1493;&#1504;&#1497;&#1501;%20&#1493;&#1506;&#1497;&#1489;&#1493;&#1491;&#1497;&#1501;/&#1502;&#1513;&#1493;&#1489;&#1497;&#1501;%20&#1504;&#1502;&#1500;&#1492;/2022/&#1505;&#1491;&#1504;&#1488;&#1493;&#1514;%20&#1505;&#1500;&#1514;&#1488;/&#1505;&#1500;&#1514;&#1488;%20&#1495;&#1491;&#1513;%2012.6.23.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cet365.sharepoint.com/sites/portal/evaluation/nihul/urban%2095/&#1504;&#1514;&#1493;&#1504;&#1497;&#1501;%20&#1493;&#1506;&#1497;&#1489;&#1493;&#1491;&#1497;&#1501;/&#1502;&#1513;&#1493;&#1489;&#1497;&#1501;%20&#1504;&#1502;&#1500;&#1492;/2022/&#1505;&#1491;&#1504;&#1488;&#1493;&#1514;%20&#1505;&#1500;&#1514;&#1488;/&#1505;&#1500;&#1514;&#1488;%20&#1495;&#1491;&#1513;%2012.6.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4622-420D-9C19-32BAD4604121}"/>
              </c:ext>
            </c:extLst>
          </c:dPt>
          <c:dPt>
            <c:idx val="1"/>
            <c:bubble3D val="0"/>
            <c:spPr>
              <a:solidFill>
                <a:srgbClr val="D2D3D5"/>
              </a:solidFill>
              <a:ln w="19050">
                <a:solidFill>
                  <a:schemeClr val="lt1"/>
                </a:solidFill>
              </a:ln>
              <a:effectLst/>
            </c:spPr>
            <c:extLst>
              <c:ext xmlns:c16="http://schemas.microsoft.com/office/drawing/2014/chart" uri="{C3380CC4-5D6E-409C-BE32-E72D297353CC}">
                <c16:uniqueId val="{00000003-4622-420D-9C19-32BAD4604121}"/>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4622-420D-9C19-32BAD4604121}"/>
              </c:ext>
            </c:extLst>
          </c:dPt>
          <c:dPt>
            <c:idx val="3"/>
            <c:bubble3D val="0"/>
            <c:spPr>
              <a:solidFill>
                <a:srgbClr val="90B6DD"/>
              </a:solidFill>
              <a:ln w="19050">
                <a:solidFill>
                  <a:schemeClr val="lt1"/>
                </a:solidFill>
              </a:ln>
              <a:effectLst/>
            </c:spPr>
            <c:extLst>
              <c:ext xmlns:c16="http://schemas.microsoft.com/office/drawing/2014/chart" uri="{C3380CC4-5D6E-409C-BE32-E72D297353CC}">
                <c16:uniqueId val="{00000007-4622-420D-9C19-32BAD4604121}"/>
              </c:ext>
            </c:extLst>
          </c:dPt>
          <c:dLbls>
            <c:dLbl>
              <c:idx val="0"/>
              <c:layout>
                <c:manualLayout>
                  <c:x val="-0.11267795021211242"/>
                  <c:y val="0.17631978854109717"/>
                </c:manualLayout>
              </c:layout>
              <c:tx>
                <c:rich>
                  <a:bodyPr/>
                  <a:lstStyle/>
                  <a:p>
                    <a:r>
                      <a:rPr lang="en-US" dirty="0"/>
                      <a:t>North**</a:t>
                    </a:r>
                    <a:r>
                      <a:rPr lang="en-US" baseline="0" dirty="0"/>
                      <a:t> </a:t>
                    </a:r>
                    <a:fld id="{0C575467-63FE-40EA-A9B5-8E595BA97E31}" type="VALUE">
                      <a:rPr lang="en-US" smtClean="0"/>
                      <a:pPr/>
                      <a:t>[VALUE]</a:t>
                    </a:fld>
                    <a:endParaRPr lang="en-US" baseline="0" dirty="0"/>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622-420D-9C19-32BAD4604121}"/>
                </c:ext>
              </c:extLst>
            </c:dLbl>
            <c:dLbl>
              <c:idx val="1"/>
              <c:tx>
                <c:rich>
                  <a:bodyPr/>
                  <a:lstStyle/>
                  <a:p>
                    <a:r>
                      <a:rPr lang="en-US" dirty="0"/>
                      <a:t>Center</a:t>
                    </a:r>
                  </a:p>
                  <a:p>
                    <a:fld id="{71853552-D3C0-4D96-B8A7-C97F4A0A5C2F}" type="VALUE">
                      <a:rPr lang="en-US" smtClean="0"/>
                      <a:pPr/>
                      <a:t>[VALUE]</a:t>
                    </a:fld>
                    <a:endParaRPr lang="en-IL"/>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622-420D-9C19-32BAD4604121}"/>
                </c:ext>
              </c:extLst>
            </c:dLbl>
            <c:dLbl>
              <c:idx val="2"/>
              <c:tx>
                <c:rich>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r>
                      <a:rPr lang="en-US" dirty="0">
                        <a:solidFill>
                          <a:schemeClr val="bg1"/>
                        </a:solidFill>
                      </a:rPr>
                      <a:t>Jaffa </a:t>
                    </a:r>
                  </a:p>
                  <a:p>
                    <a:pPr>
                      <a:defRPr sz="1100" b="1">
                        <a:solidFill>
                          <a:schemeClr val="bg1"/>
                        </a:solidFill>
                      </a:defRPr>
                    </a:pPr>
                    <a:fld id="{6DCE7605-6A53-430A-985D-67449E4161BC}" type="VALUE">
                      <a:rPr lang="en-US" smtClean="0">
                        <a:solidFill>
                          <a:schemeClr val="bg1"/>
                        </a:solidFill>
                      </a:rPr>
                      <a:pPr>
                        <a:defRPr sz="1100" b="1">
                          <a:solidFill>
                            <a:schemeClr val="bg1"/>
                          </a:solidFill>
                        </a:defRPr>
                      </a:pPr>
                      <a:t>[VALUE]</a:t>
                    </a:fld>
                    <a:endParaRPr lang="en-IL"/>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IL"/>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622-420D-9C19-32BAD4604121}"/>
                </c:ext>
              </c:extLst>
            </c:dLbl>
            <c:dLbl>
              <c:idx val="3"/>
              <c:layout>
                <c:manualLayout>
                  <c:x val="0.18001384236108078"/>
                  <c:y val="0.1971979112406421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r>
                      <a:rPr lang="en-US" dirty="0">
                        <a:solidFill>
                          <a:schemeClr val="bg1"/>
                        </a:solidFill>
                      </a:rPr>
                      <a:t>south*, </a:t>
                    </a:r>
                    <a:fld id="{BF512773-4FCE-40BA-8C07-88ABF36B5157}" type="VALUE">
                      <a:rPr lang="en-US">
                        <a:solidFill>
                          <a:schemeClr val="bg1"/>
                        </a:solidFill>
                      </a:rPr>
                      <a:pPr>
                        <a:defRPr sz="1100" b="1">
                          <a:solidFill>
                            <a:schemeClr val="bg1"/>
                          </a:solidFill>
                        </a:defRPr>
                      </a:pPr>
                      <a:t>[VALUE]</a:t>
                    </a:fld>
                    <a:endParaRPr lang="en-US"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IL"/>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622-420D-9C19-32BAD460412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4978A6"/>
                    </a:solidFill>
                    <a:latin typeface="+mn-lt"/>
                    <a:ea typeface="+mn-ea"/>
                    <a:cs typeface="+mn-cs"/>
                  </a:defRPr>
                </a:pPr>
                <a:endParaRPr lang="en-I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גיליון1!$A$27:$A$30</c:f>
              <c:strCache>
                <c:ptCount val="4"/>
                <c:pt idx="0">
                  <c:v>צפון</c:v>
                </c:pt>
                <c:pt idx="1">
                  <c:v>מרכז</c:v>
                </c:pt>
                <c:pt idx="2">
                  <c:v>יפו</c:v>
                </c:pt>
                <c:pt idx="3">
                  <c:v>דרום</c:v>
                </c:pt>
              </c:strCache>
            </c:strRef>
          </c:cat>
          <c:val>
            <c:numRef>
              <c:f>גיליון1!$C$27:$C$30</c:f>
              <c:numCache>
                <c:formatCode>0%</c:formatCode>
                <c:ptCount val="4"/>
                <c:pt idx="0">
                  <c:v>0.14117647058823529</c:v>
                </c:pt>
                <c:pt idx="1">
                  <c:v>0.16470588235294117</c:v>
                </c:pt>
                <c:pt idx="2">
                  <c:v>0.58823529411764708</c:v>
                </c:pt>
                <c:pt idx="3">
                  <c:v>0.32941176470588235</c:v>
                </c:pt>
              </c:numCache>
            </c:numRef>
          </c:val>
          <c:extLst>
            <c:ext xmlns:c16="http://schemas.microsoft.com/office/drawing/2014/chart" uri="{C3380CC4-5D6E-409C-BE32-E72D297353CC}">
              <c16:uniqueId val="{00000008-4622-420D-9C19-32BAD4604121}"/>
            </c:ext>
          </c:extLst>
        </c:ser>
        <c:dLbls>
          <c:dLblPos val="bestFit"/>
          <c:showLegendKey val="0"/>
          <c:showVal val="1"/>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'[סלתא חדש 12.6.23.xlsx]עיבודים'!$B$171</c:f>
              <c:strCache>
                <c:ptCount val="1"/>
                <c:pt idx="0">
                  <c:v>Total</c:v>
                </c:pt>
              </c:strCache>
            </c:strRef>
          </c:tx>
          <c:spPr>
            <a:solidFill>
              <a:srgbClr val="EC1C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'[סלתא חדש 12.6.23.xlsx]עיבודים'!$A$172:$A$190</c:f>
              <c:strCache>
                <c:ptCount val="12"/>
                <c:pt idx="0">
                  <c:v>הורים כותבים / דנית גולד </c:v>
                </c:pt>
                <c:pt idx="1">
                  <c:v>אלעד ואורי מציירים את הצלילים / אודי רז ואלעד רוזן</c:v>
                </c:pt>
                <c:pt idx="2">
                  <c:v>משחקי דימיון/ עם אנה</c:v>
                </c:pt>
                <c:pt idx="3">
                  <c:v>סדנת יצירה / לן בוכמן</c:v>
                </c:pt>
                <c:pt idx="4">
                  <c:v>סדנת תנועה מושפיט</c:v>
                </c:pt>
                <c:pt idx="5">
                  <c:v>משחקי דימיון / ענת</c:v>
                </c:pt>
                <c:pt idx="6">
                  <c:v>אמהות בתנועה / אפרת לוי ומעיין חורש</c:v>
                </c:pt>
                <c:pt idx="7">
                  <c:v>לשחק ביחד / מיכל בורג גפן </c:v>
                </c:pt>
                <c:pt idx="8">
                  <c:v>קונטקידס / ליעד</c:v>
                </c:pt>
                <c:pt idx="9">
                  <c:v>קרנבל החושים / לימור דוידי</c:v>
                </c:pt>
                <c:pt idx="10">
                  <c:v>צלילי עולם / אביה </c:v>
                </c:pt>
                <c:pt idx="11">
                  <c:v>מדיטציה עם תינוקות / יעל</c:v>
                </c:pt>
              </c:strCache>
              <c:extLst/>
            </c:strRef>
          </c:cat>
          <c:val>
            <c:numRef>
              <c:f>'[סלתא חדש 12.6.23.xlsx]עיבודים'!$B$172:$B$190</c:f>
              <c:numCache>
                <c:formatCode>General</c:formatCode>
                <c:ptCount val="12"/>
                <c:pt idx="0">
                  <c:v>2</c:v>
                </c:pt>
                <c:pt idx="1">
                  <c:v>3</c:v>
                </c:pt>
                <c:pt idx="2">
                  <c:v>3</c:v>
                </c:pt>
                <c:pt idx="3">
                  <c:v>3</c:v>
                </c:pt>
                <c:pt idx="4">
                  <c:v>3</c:v>
                </c:pt>
                <c:pt idx="5">
                  <c:v>4</c:v>
                </c:pt>
                <c:pt idx="6">
                  <c:v>5</c:v>
                </c:pt>
                <c:pt idx="7">
                  <c:v>6</c:v>
                </c:pt>
                <c:pt idx="8">
                  <c:v>6</c:v>
                </c:pt>
                <c:pt idx="9">
                  <c:v>10</c:v>
                </c:pt>
                <c:pt idx="10">
                  <c:v>15</c:v>
                </c:pt>
                <c:pt idx="11">
                  <c:v>37</c:v>
                </c:pt>
              </c:numCache>
              <c:extLst/>
            </c:numRef>
          </c:val>
          <c:extLst>
            <c:ext xmlns:c16="http://schemas.microsoft.com/office/drawing/2014/chart" uri="{C3380CC4-5D6E-409C-BE32-E72D297353CC}">
              <c16:uniqueId val="{00000000-F5A8-4AA7-83EC-2E9420C13261}"/>
            </c:ext>
          </c:extLst>
        </c:ser>
        <c:dLbls>
          <c:dLblPos val="outEnd"/>
          <c:showLegendKey val="0"/>
          <c:showVal val="1"/>
          <c:showCatName val="0"/>
          <c:showSerName val="0"/>
          <c:showPercent val="0"/>
          <c:showBubbleSize val="0"/>
        </c:dLbls>
        <c:gapWidth val="50"/>
        <c:axId val="2026713647"/>
        <c:axId val="1495985007"/>
      </c:barChart>
      <c:catAx>
        <c:axId val="2026713647"/>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L"/>
          </a:p>
        </c:txPr>
        <c:crossAx val="1495985007"/>
        <c:crosses val="autoZero"/>
        <c:auto val="1"/>
        <c:lblAlgn val="ctr"/>
        <c:lblOffset val="100"/>
        <c:noMultiLvlLbl val="0"/>
      </c:catAx>
      <c:valAx>
        <c:axId val="149598500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IL"/>
          </a:p>
        </c:txPr>
        <c:crossAx val="20267136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גיליון1!$B$48</c:f>
              <c:strCache>
                <c:ptCount val="1"/>
                <c:pt idx="0">
                  <c:v>במידה רבה</c:v>
                </c:pt>
              </c:strCache>
            </c:strRef>
          </c:tx>
          <c:spPr>
            <a:solidFill>
              <a:srgbClr val="F7E88D"/>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גיליון1!$A$49:$A$51</c:f>
              <c:strCache>
                <c:ptCount val="3"/>
                <c:pt idx="0">
                  <c:v>באיזו מידה הסדנה ענתה על הציפיות שלך?</c:v>
                </c:pt>
                <c:pt idx="1">
                  <c:v>באיזו מידה התנאים הפיזיים והסביבתיים היו נוחים עבורך ועבור ילדך/ילדתך?</c:v>
                </c:pt>
                <c:pt idx="2">
                  <c:v>באיזו מידה חשת שההנחיה הייתה מקצועית והמנחה הפגינ/ה מיומנות?</c:v>
                </c:pt>
              </c:strCache>
            </c:strRef>
          </c:cat>
          <c:val>
            <c:numRef>
              <c:f>גיליון1!$B$49:$B$51</c:f>
              <c:numCache>
                <c:formatCode>0%</c:formatCode>
                <c:ptCount val="3"/>
                <c:pt idx="0">
                  <c:v>0.17171717171717171</c:v>
                </c:pt>
                <c:pt idx="1">
                  <c:v>0.1797752808988764</c:v>
                </c:pt>
                <c:pt idx="2">
                  <c:v>0.10101010101010101</c:v>
                </c:pt>
              </c:numCache>
            </c:numRef>
          </c:val>
          <c:extLst>
            <c:ext xmlns:c16="http://schemas.microsoft.com/office/drawing/2014/chart" uri="{C3380CC4-5D6E-409C-BE32-E72D297353CC}">
              <c16:uniqueId val="{00000000-0C1B-40B8-A0EC-A69AB576E5AD}"/>
            </c:ext>
          </c:extLst>
        </c:ser>
        <c:ser>
          <c:idx val="1"/>
          <c:order val="1"/>
          <c:tx>
            <c:strRef>
              <c:f>גיליון1!$C$48</c:f>
              <c:strCache>
                <c:ptCount val="1"/>
                <c:pt idx="0">
                  <c:v>במידה רבה מאוד</c:v>
                </c:pt>
              </c:strCache>
            </c:strRef>
          </c:tx>
          <c:spPr>
            <a:solidFill>
              <a:srgbClr val="FFC00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גיליון1!$A$49:$A$51</c:f>
              <c:strCache>
                <c:ptCount val="3"/>
                <c:pt idx="0">
                  <c:v>באיזו מידה הסדנה ענתה על הציפיות שלך?</c:v>
                </c:pt>
                <c:pt idx="1">
                  <c:v>באיזו מידה התנאים הפיזיים והסביבתיים היו נוחים עבורך ועבור ילדך/ילדתך?</c:v>
                </c:pt>
                <c:pt idx="2">
                  <c:v>באיזו מידה חשת שההנחיה הייתה מקצועית והמנחה הפגינ/ה מיומנות?</c:v>
                </c:pt>
              </c:strCache>
            </c:strRef>
          </c:cat>
          <c:val>
            <c:numRef>
              <c:f>גיליון1!$C$49:$C$51</c:f>
              <c:numCache>
                <c:formatCode>0%</c:formatCode>
                <c:ptCount val="3"/>
                <c:pt idx="0">
                  <c:v>0.72727272727272729</c:v>
                </c:pt>
                <c:pt idx="1">
                  <c:v>0.7191011235955056</c:v>
                </c:pt>
                <c:pt idx="2">
                  <c:v>0.83838383838383834</c:v>
                </c:pt>
              </c:numCache>
            </c:numRef>
          </c:val>
          <c:extLst>
            <c:ext xmlns:c16="http://schemas.microsoft.com/office/drawing/2014/chart" uri="{C3380CC4-5D6E-409C-BE32-E72D297353CC}">
              <c16:uniqueId val="{00000001-0C1B-40B8-A0EC-A69AB576E5AD}"/>
            </c:ext>
          </c:extLst>
        </c:ser>
        <c:dLbls>
          <c:showLegendKey val="0"/>
          <c:showVal val="0"/>
          <c:showCatName val="0"/>
          <c:showSerName val="0"/>
          <c:showPercent val="0"/>
          <c:showBubbleSize val="0"/>
        </c:dLbls>
        <c:gapWidth val="150"/>
        <c:overlap val="100"/>
        <c:axId val="1108623648"/>
        <c:axId val="1108612000"/>
      </c:barChart>
      <c:catAx>
        <c:axId val="1108623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IL"/>
          </a:p>
        </c:txPr>
        <c:crossAx val="1108612000"/>
        <c:crosses val="autoZero"/>
        <c:auto val="1"/>
        <c:lblAlgn val="ctr"/>
        <c:lblOffset val="100"/>
        <c:noMultiLvlLbl val="0"/>
      </c:catAx>
      <c:valAx>
        <c:axId val="1108612000"/>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IL"/>
          </a:p>
        </c:txPr>
        <c:crossAx val="1108623648"/>
        <c:crosses val="autoZero"/>
        <c:crossBetween val="between"/>
      </c:valAx>
      <c:spPr>
        <a:noFill/>
        <a:ln>
          <a:noFill/>
        </a:ln>
        <a:effectLst/>
      </c:spPr>
    </c:plotArea>
    <c:legend>
      <c:legendPos val="b"/>
      <c:layout>
        <c:manualLayout>
          <c:xMode val="edge"/>
          <c:yMode val="edge"/>
          <c:x val="0.32511142894416684"/>
          <c:y val="0.92419143202943421"/>
          <c:w val="0.34977714211166622"/>
          <c:h val="6.772503644749794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I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2118904180186535E-2"/>
          <c:y val="2.1632519529147892E-2"/>
          <c:w val="0.91800929065215076"/>
          <c:h val="0.66286449598862784"/>
        </c:manualLayout>
      </c:layout>
      <c:barChart>
        <c:barDir val="col"/>
        <c:grouping val="percentStacked"/>
        <c:varyColors val="0"/>
        <c:ser>
          <c:idx val="0"/>
          <c:order val="0"/>
          <c:tx>
            <c:strRef>
              <c:f>גיליון1!$A$67</c:f>
              <c:strCache>
                <c:ptCount val="1"/>
                <c:pt idx="0">
                  <c:v>במידה מעטה-כלל לא</c:v>
                </c:pt>
              </c:strCache>
            </c:strRef>
          </c:tx>
          <c:spPr>
            <a:solidFill>
              <a:srgbClr val="D2D3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גיליון1!$B$66:$H$66</c:f>
              <c:strCache>
                <c:ptCount val="7"/>
                <c:pt idx="0">
                  <c:v>במהלך הסדנה, הרגשתי רגוע/ה ונינוח/ה בעת הבילוי המשותף עם ילדי/ילדתי</c:v>
                </c:pt>
                <c:pt idx="1">
                  <c:v>באיזו מידה את/ה מרגיש/ה שהסדנה תרמה לאינטראקציה חיובית בינך לבין ילדך/ילדתך?</c:v>
                </c:pt>
                <c:pt idx="2">
                  <c:v>באיזו מידה העניקה לך הסדנה ידע ו/או כלים חדשים וישימים לשימוש בעתיד עם ילדך/ילדתך?</c:v>
                </c:pt>
                <c:pt idx="3">
                  <c:v>בעקבות הסדנה, אני מרגיש/ה בטוח/ה יותר ביכולות שלי כהורה</c:v>
                </c:pt>
                <c:pt idx="4">
                  <c:v>באיזו מידה קיבלת רעיונות חדשים למשחק משותף עם ילדך/ילדתך?</c:v>
                </c:pt>
                <c:pt idx="5">
                  <c:v>בעקבות הסדנה, הבנתי שאני יכול/ה לתרום להתפתחות ילדיי דרך משחק</c:v>
                </c:pt>
                <c:pt idx="6">
                  <c:v>בעקבות הסדנה, אני מרגיש/ה שאוכל להתמודד היטב עם משברים בחיי היומיום עם ילדיי</c:v>
                </c:pt>
              </c:strCache>
            </c:strRef>
          </c:cat>
          <c:val>
            <c:numRef>
              <c:f>גיליון1!$B$67:$H$67</c:f>
              <c:numCache>
                <c:formatCode>0%</c:formatCode>
                <c:ptCount val="7"/>
                <c:pt idx="0">
                  <c:v>4.3010752688172046E-2</c:v>
                </c:pt>
                <c:pt idx="1">
                  <c:v>4.1666666666666664E-2</c:v>
                </c:pt>
                <c:pt idx="2">
                  <c:v>9.0909090909090912E-2</c:v>
                </c:pt>
                <c:pt idx="3">
                  <c:v>0.14432989690721648</c:v>
                </c:pt>
                <c:pt idx="4">
                  <c:v>0.18181818181818182</c:v>
                </c:pt>
                <c:pt idx="5">
                  <c:v>0.20618556701030927</c:v>
                </c:pt>
                <c:pt idx="6">
                  <c:v>0.36842105263157893</c:v>
                </c:pt>
              </c:numCache>
            </c:numRef>
          </c:val>
          <c:extLst>
            <c:ext xmlns:c16="http://schemas.microsoft.com/office/drawing/2014/chart" uri="{C3380CC4-5D6E-409C-BE32-E72D297353CC}">
              <c16:uniqueId val="{00000000-83F5-4629-AA27-86DD9059877F}"/>
            </c:ext>
          </c:extLst>
        </c:ser>
        <c:ser>
          <c:idx val="1"/>
          <c:order val="1"/>
          <c:tx>
            <c:strRef>
              <c:f>גיליון1!$A$68</c:f>
              <c:strCache>
                <c:ptCount val="1"/>
                <c:pt idx="0">
                  <c:v>במידה בינונית</c:v>
                </c:pt>
              </c:strCache>
            </c:strRef>
          </c:tx>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גיליון1!$B$66:$H$66</c:f>
              <c:strCache>
                <c:ptCount val="7"/>
                <c:pt idx="0">
                  <c:v>במהלך הסדנה, הרגשתי רגוע/ה ונינוח/ה בעת הבילוי המשותף עם ילדי/ילדתי</c:v>
                </c:pt>
                <c:pt idx="1">
                  <c:v>באיזו מידה את/ה מרגיש/ה שהסדנה תרמה לאינטראקציה חיובית בינך לבין ילדך/ילדתך?</c:v>
                </c:pt>
                <c:pt idx="2">
                  <c:v>באיזו מידה העניקה לך הסדנה ידע ו/או כלים חדשים וישימים לשימוש בעתיד עם ילדך/ילדתך?</c:v>
                </c:pt>
                <c:pt idx="3">
                  <c:v>בעקבות הסדנה, אני מרגיש/ה בטוח/ה יותר ביכולות שלי כהורה</c:v>
                </c:pt>
                <c:pt idx="4">
                  <c:v>באיזו מידה קיבלת רעיונות חדשים למשחק משותף עם ילדך/ילדתך?</c:v>
                </c:pt>
                <c:pt idx="5">
                  <c:v>בעקבות הסדנה, הבנתי שאני יכול/ה לתרום להתפתחות ילדיי דרך משחק</c:v>
                </c:pt>
                <c:pt idx="6">
                  <c:v>בעקבות הסדנה, אני מרגיש/ה שאוכל להתמודד היטב עם משברים בחיי היומיום עם ילדיי</c:v>
                </c:pt>
              </c:strCache>
            </c:strRef>
          </c:cat>
          <c:val>
            <c:numRef>
              <c:f>גיליון1!$B$68:$H$68</c:f>
              <c:numCache>
                <c:formatCode>0%</c:formatCode>
                <c:ptCount val="7"/>
                <c:pt idx="0">
                  <c:v>2.1505376344086023E-2</c:v>
                </c:pt>
                <c:pt idx="1">
                  <c:v>8.3333333333333329E-2</c:v>
                </c:pt>
                <c:pt idx="2">
                  <c:v>0.19191919191919191</c:v>
                </c:pt>
                <c:pt idx="3">
                  <c:v>0.17525773195876287</c:v>
                </c:pt>
                <c:pt idx="4">
                  <c:v>0.17171717171717171</c:v>
                </c:pt>
                <c:pt idx="5">
                  <c:v>0.19587628865979381</c:v>
                </c:pt>
                <c:pt idx="6">
                  <c:v>0.26315789473684209</c:v>
                </c:pt>
              </c:numCache>
            </c:numRef>
          </c:val>
          <c:extLst>
            <c:ext xmlns:c16="http://schemas.microsoft.com/office/drawing/2014/chart" uri="{C3380CC4-5D6E-409C-BE32-E72D297353CC}">
              <c16:uniqueId val="{00000001-83F5-4629-AA27-86DD9059877F}"/>
            </c:ext>
          </c:extLst>
        </c:ser>
        <c:ser>
          <c:idx val="2"/>
          <c:order val="2"/>
          <c:tx>
            <c:strRef>
              <c:f>גיליון1!$A$69</c:f>
              <c:strCache>
                <c:ptCount val="1"/>
                <c:pt idx="0">
                  <c:v>במידה רבה-רבה מאוד</c:v>
                </c:pt>
              </c:strCache>
            </c:strRef>
          </c:tx>
          <c:spPr>
            <a:solidFill>
              <a:srgbClr val="F7E8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גיליון1!$B$66:$H$66</c:f>
              <c:strCache>
                <c:ptCount val="7"/>
                <c:pt idx="0">
                  <c:v>במהלך הסדנה, הרגשתי רגוע/ה ונינוח/ה בעת הבילוי המשותף עם ילדי/ילדתי</c:v>
                </c:pt>
                <c:pt idx="1">
                  <c:v>באיזו מידה את/ה מרגיש/ה שהסדנה תרמה לאינטראקציה חיובית בינך לבין ילדך/ילדתך?</c:v>
                </c:pt>
                <c:pt idx="2">
                  <c:v>באיזו מידה העניקה לך הסדנה ידע ו/או כלים חדשים וישימים לשימוש בעתיד עם ילדך/ילדתך?</c:v>
                </c:pt>
                <c:pt idx="3">
                  <c:v>בעקבות הסדנה, אני מרגיש/ה בטוח/ה יותר ביכולות שלי כהורה</c:v>
                </c:pt>
                <c:pt idx="4">
                  <c:v>באיזו מידה קיבלת רעיונות חדשים למשחק משותף עם ילדך/ילדתך?</c:v>
                </c:pt>
                <c:pt idx="5">
                  <c:v>בעקבות הסדנה, הבנתי שאני יכול/ה לתרום להתפתחות ילדיי דרך משחק</c:v>
                </c:pt>
                <c:pt idx="6">
                  <c:v>בעקבות הסדנה, אני מרגיש/ה שאוכל להתמודד היטב עם משברים בחיי היומיום עם ילדיי</c:v>
                </c:pt>
              </c:strCache>
            </c:strRef>
          </c:cat>
          <c:val>
            <c:numRef>
              <c:f>גיליון1!$B$69:$H$69</c:f>
              <c:numCache>
                <c:formatCode>0%</c:formatCode>
                <c:ptCount val="7"/>
                <c:pt idx="0">
                  <c:v>0.93548387096774188</c:v>
                </c:pt>
                <c:pt idx="1">
                  <c:v>0.875</c:v>
                </c:pt>
                <c:pt idx="2">
                  <c:v>0.71717171717171713</c:v>
                </c:pt>
                <c:pt idx="3">
                  <c:v>0.68041237113402064</c:v>
                </c:pt>
                <c:pt idx="4">
                  <c:v>0.64646464646464652</c:v>
                </c:pt>
                <c:pt idx="5">
                  <c:v>0.59793814432989689</c:v>
                </c:pt>
                <c:pt idx="6">
                  <c:v>0.36842105263157893</c:v>
                </c:pt>
              </c:numCache>
            </c:numRef>
          </c:val>
          <c:extLst>
            <c:ext xmlns:c16="http://schemas.microsoft.com/office/drawing/2014/chart" uri="{C3380CC4-5D6E-409C-BE32-E72D297353CC}">
              <c16:uniqueId val="{00000002-83F5-4629-AA27-86DD9059877F}"/>
            </c:ext>
          </c:extLst>
        </c:ser>
        <c:dLbls>
          <c:showLegendKey val="0"/>
          <c:showVal val="0"/>
          <c:showCatName val="0"/>
          <c:showSerName val="0"/>
          <c:showPercent val="0"/>
          <c:showBubbleSize val="0"/>
        </c:dLbls>
        <c:gapWidth val="100"/>
        <c:overlap val="100"/>
        <c:axId val="1108648608"/>
        <c:axId val="1108653600"/>
      </c:barChart>
      <c:catAx>
        <c:axId val="110864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IL"/>
          </a:p>
        </c:txPr>
        <c:crossAx val="1108653600"/>
        <c:crosses val="autoZero"/>
        <c:auto val="1"/>
        <c:lblAlgn val="ctr"/>
        <c:lblOffset val="100"/>
        <c:noMultiLvlLbl val="0"/>
      </c:catAx>
      <c:valAx>
        <c:axId val="11086536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2">
                    <a:lumMod val="90000"/>
                  </a:schemeClr>
                </a:solidFill>
                <a:latin typeface="+mn-lt"/>
                <a:ea typeface="+mn-ea"/>
                <a:cs typeface="+mn-cs"/>
              </a:defRPr>
            </a:pPr>
            <a:endParaRPr lang="en-IL"/>
          </a:p>
        </c:txPr>
        <c:crossAx val="1108648608"/>
        <c:crosses val="autoZero"/>
        <c:crossBetween val="between"/>
      </c:valAx>
      <c:spPr>
        <a:noFill/>
        <a:ln>
          <a:noFill/>
        </a:ln>
        <a:effectLst/>
      </c:spPr>
    </c:plotArea>
    <c:legend>
      <c:legendPos val="b"/>
      <c:layout>
        <c:manualLayout>
          <c:xMode val="edge"/>
          <c:yMode val="edge"/>
          <c:x val="0.24162118416840511"/>
          <c:y val="0.96681355206591701"/>
          <c:w val="0.52444282748063065"/>
          <c:h val="3.31863813103041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2">
                  <a:lumMod val="90000"/>
                </a:schemeClr>
              </a:solidFill>
              <a:latin typeface="+mn-lt"/>
              <a:ea typeface="+mn-ea"/>
              <a:cs typeface="+mn-cs"/>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עיבודים!$I$105</c:f>
              <c:strCache>
                <c:ptCount val="1"/>
                <c:pt idx="0">
                  <c:v>האם בעקבות הסדנה יצרת קשרים ו/או הכרת הורים/משפחות חדשות בשכונה?</c:v>
                </c:pt>
              </c:strCache>
            </c:strRef>
          </c:tx>
          <c:spPr>
            <a:solidFill>
              <a:srgbClr val="F7E8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עיבודים!$J$104:$M$104</c:f>
              <c:strCache>
                <c:ptCount val="4"/>
                <c:pt idx="0">
                  <c:v>דרום</c:v>
                </c:pt>
                <c:pt idx="1">
                  <c:v>יפו</c:v>
                </c:pt>
                <c:pt idx="2">
                  <c:v>מרכז</c:v>
                </c:pt>
                <c:pt idx="3">
                  <c:v>צפון</c:v>
                </c:pt>
              </c:strCache>
            </c:strRef>
          </c:cat>
          <c:val>
            <c:numRef>
              <c:f>עיבודים!$J$105:$M$105</c:f>
              <c:numCache>
                <c:formatCode>0%</c:formatCode>
                <c:ptCount val="4"/>
                <c:pt idx="0">
                  <c:v>0.42857142857142855</c:v>
                </c:pt>
                <c:pt idx="1">
                  <c:v>0.72</c:v>
                </c:pt>
                <c:pt idx="2">
                  <c:v>0.42857142857142855</c:v>
                </c:pt>
                <c:pt idx="3">
                  <c:v>0.91666666666666663</c:v>
                </c:pt>
              </c:numCache>
            </c:numRef>
          </c:val>
          <c:extLst>
            <c:ext xmlns:c16="http://schemas.microsoft.com/office/drawing/2014/chart" uri="{C3380CC4-5D6E-409C-BE32-E72D297353CC}">
              <c16:uniqueId val="{00000000-12E0-4466-8432-6B34797690C4}"/>
            </c:ext>
          </c:extLst>
        </c:ser>
        <c:dLbls>
          <c:showLegendKey val="0"/>
          <c:showVal val="0"/>
          <c:showCatName val="0"/>
          <c:showSerName val="0"/>
          <c:showPercent val="0"/>
          <c:showBubbleSize val="0"/>
        </c:dLbls>
        <c:gapWidth val="150"/>
        <c:overlap val="100"/>
        <c:axId val="1555850400"/>
        <c:axId val="1555857888"/>
      </c:barChart>
      <c:catAx>
        <c:axId val="1555850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IL"/>
          </a:p>
        </c:txPr>
        <c:crossAx val="1555857888"/>
        <c:crosses val="autoZero"/>
        <c:auto val="1"/>
        <c:lblAlgn val="ctr"/>
        <c:lblOffset val="100"/>
        <c:noMultiLvlLbl val="0"/>
      </c:catAx>
      <c:valAx>
        <c:axId val="1555857888"/>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90000"/>
                  </a:schemeClr>
                </a:solidFill>
                <a:latin typeface="+mn-lt"/>
                <a:ea typeface="+mn-ea"/>
                <a:cs typeface="+mn-cs"/>
              </a:defRPr>
            </a:pPr>
            <a:endParaRPr lang="en-IL"/>
          </a:p>
        </c:txPr>
        <c:crossAx val="1555850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עיבודים!$O$101</c:f>
              <c:strCache>
                <c:ptCount val="1"/>
                <c:pt idx="0">
                  <c:v>האם בעקבות הסדנה יצרת קשרים ו/או הכרת הורים/משפחות חדשות בשכונה?</c:v>
                </c:pt>
              </c:strCache>
            </c:strRef>
          </c:tx>
          <c:spPr>
            <a:solidFill>
              <a:srgbClr val="F7E8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עיבודים!$P$100:$R$100</c:f>
              <c:strCache>
                <c:ptCount val="3"/>
                <c:pt idx="0">
                  <c:v>שנתיים ומעלה</c:v>
                </c:pt>
                <c:pt idx="1">
                  <c:v>שנה עד שנתיים</c:v>
                </c:pt>
                <c:pt idx="2">
                  <c:v>עד שנה</c:v>
                </c:pt>
              </c:strCache>
            </c:strRef>
          </c:cat>
          <c:val>
            <c:numRef>
              <c:f>עיבודים!$P$101:$R$101</c:f>
              <c:numCache>
                <c:formatCode>0%</c:formatCode>
                <c:ptCount val="3"/>
                <c:pt idx="0">
                  <c:v>0.375</c:v>
                </c:pt>
                <c:pt idx="1">
                  <c:v>0.63636363636363635</c:v>
                </c:pt>
                <c:pt idx="2">
                  <c:v>0.92307692307692313</c:v>
                </c:pt>
              </c:numCache>
            </c:numRef>
          </c:val>
          <c:extLst>
            <c:ext xmlns:c16="http://schemas.microsoft.com/office/drawing/2014/chart" uri="{C3380CC4-5D6E-409C-BE32-E72D297353CC}">
              <c16:uniqueId val="{00000000-E02A-4ADC-A1EC-6ED62B4A4431}"/>
            </c:ext>
          </c:extLst>
        </c:ser>
        <c:dLbls>
          <c:showLegendKey val="0"/>
          <c:showVal val="0"/>
          <c:showCatName val="0"/>
          <c:showSerName val="0"/>
          <c:showPercent val="0"/>
          <c:showBubbleSize val="0"/>
        </c:dLbls>
        <c:gapWidth val="150"/>
        <c:overlap val="100"/>
        <c:axId val="1108678976"/>
        <c:axId val="1108687296"/>
      </c:barChart>
      <c:catAx>
        <c:axId val="1108678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IL"/>
          </a:p>
        </c:txPr>
        <c:crossAx val="1108687296"/>
        <c:crosses val="autoZero"/>
        <c:auto val="1"/>
        <c:lblAlgn val="ctr"/>
        <c:lblOffset val="100"/>
        <c:noMultiLvlLbl val="0"/>
      </c:catAx>
      <c:valAx>
        <c:axId val="110868729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IL"/>
          </a:p>
        </c:txPr>
        <c:crossAx val="1108678976"/>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200" b="1" dirty="0">
                <a:latin typeface="Calibri" panose="020F0502020204030204" pitchFamily="34" charset="0"/>
                <a:cs typeface="Calibri" panose="020F0502020204030204" pitchFamily="34" charset="0"/>
              </a:rPr>
              <a:t>How did you hear about the activity/workshop? </a:t>
            </a:r>
            <a:br>
              <a:rPr lang="en-US" sz="1200" b="1" dirty="0">
                <a:latin typeface="Calibri" panose="020F0502020204030204" pitchFamily="34" charset="0"/>
                <a:cs typeface="Calibri" panose="020F0502020204030204" pitchFamily="34" charset="0"/>
              </a:rPr>
            </a:br>
            <a:r>
              <a:rPr lang="en-US" sz="1200" b="0" dirty="0">
                <a:latin typeface="Calibri" panose="020F0502020204030204" pitchFamily="34" charset="0"/>
                <a:cs typeface="Calibri" panose="020F0502020204030204" pitchFamily="34" charset="0"/>
              </a:rPr>
              <a:t>Multi-optional question</a:t>
            </a:r>
            <a:endParaRPr lang="he-IL" sz="1200" b="0" dirty="0">
              <a:latin typeface="Calibri" panose="020F0502020204030204" pitchFamily="34" charset="0"/>
              <a:cs typeface="Calibri" panose="020F0502020204030204" pitchFamily="34" charset="0"/>
            </a:endParaRPr>
          </a:p>
        </c:rich>
      </c:tx>
      <c:layout>
        <c:manualLayout>
          <c:xMode val="edge"/>
          <c:yMode val="edge"/>
          <c:x val="0.16907289573565532"/>
          <c:y val="2.355778148766462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IL"/>
        </a:p>
      </c:txPr>
    </c:title>
    <c:autoTitleDeleted val="0"/>
    <c:plotArea>
      <c:layout/>
      <c:barChart>
        <c:barDir val="bar"/>
        <c:grouping val="stacked"/>
        <c:varyColors val="0"/>
        <c:ser>
          <c:idx val="0"/>
          <c:order val="0"/>
          <c:tx>
            <c:strRef>
              <c:f>'[סלתא חדש 12.6.23.xlsx]עיבודים'!$A$123</c:f>
              <c:strCache>
                <c:ptCount val="1"/>
                <c:pt idx="0">
                  <c:v>דרך חבר/ה ששלח לי</c:v>
                </c:pt>
              </c:strCache>
            </c:strRef>
          </c:tx>
          <c:spPr>
            <a:solidFill>
              <a:srgbClr val="4978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'[סלתא חדש 12.6.23.xlsx]עיבודים'!$B$122:$E$122</c:f>
              <c:strCache>
                <c:ptCount val="4"/>
                <c:pt idx="0">
                  <c:v>דרום</c:v>
                </c:pt>
                <c:pt idx="1">
                  <c:v>יפו</c:v>
                </c:pt>
                <c:pt idx="2">
                  <c:v>מרכז</c:v>
                </c:pt>
                <c:pt idx="3">
                  <c:v>צפון</c:v>
                </c:pt>
              </c:strCache>
            </c:strRef>
          </c:cat>
          <c:val>
            <c:numRef>
              <c:f>'[סלתא חדש 12.6.23.xlsx]עיבודים'!$B$123:$E$123</c:f>
              <c:numCache>
                <c:formatCode>0%</c:formatCode>
                <c:ptCount val="4"/>
                <c:pt idx="0">
                  <c:v>0.2857142857142857</c:v>
                </c:pt>
                <c:pt idx="1">
                  <c:v>0.57999999999999996</c:v>
                </c:pt>
                <c:pt idx="2">
                  <c:v>0.35714285714285715</c:v>
                </c:pt>
                <c:pt idx="3">
                  <c:v>0.5</c:v>
                </c:pt>
              </c:numCache>
            </c:numRef>
          </c:val>
          <c:extLst>
            <c:ext xmlns:c16="http://schemas.microsoft.com/office/drawing/2014/chart" uri="{C3380CC4-5D6E-409C-BE32-E72D297353CC}">
              <c16:uniqueId val="{00000000-FD88-425D-8B3B-2CC428B4B6B1}"/>
            </c:ext>
          </c:extLst>
        </c:ser>
        <c:ser>
          <c:idx val="1"/>
          <c:order val="1"/>
          <c:tx>
            <c:strRef>
              <c:f>'[סלתא חדש 12.6.23.xlsx]עיבודים'!$A$124</c:f>
              <c:strCache>
                <c:ptCount val="1"/>
                <c:pt idx="0">
                  <c:v> דרך פרסום של המרכז הקהילתי</c:v>
                </c:pt>
              </c:strCache>
            </c:strRef>
          </c:tx>
          <c:spPr>
            <a:solidFill>
              <a:srgbClr val="90B6D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'[סלתא חדש 12.6.23.xlsx]עיבודים'!$B$122:$E$122</c:f>
              <c:strCache>
                <c:ptCount val="4"/>
                <c:pt idx="0">
                  <c:v>דרום</c:v>
                </c:pt>
                <c:pt idx="1">
                  <c:v>יפו</c:v>
                </c:pt>
                <c:pt idx="2">
                  <c:v>מרכז</c:v>
                </c:pt>
                <c:pt idx="3">
                  <c:v>צפון</c:v>
                </c:pt>
              </c:strCache>
            </c:strRef>
          </c:cat>
          <c:val>
            <c:numRef>
              <c:f>'[סלתא חדש 12.6.23.xlsx]עיבודים'!$B$124:$E$124</c:f>
              <c:numCache>
                <c:formatCode>0%</c:formatCode>
                <c:ptCount val="4"/>
                <c:pt idx="0">
                  <c:v>0.35714285714285715</c:v>
                </c:pt>
                <c:pt idx="1">
                  <c:v>0.24</c:v>
                </c:pt>
                <c:pt idx="2">
                  <c:v>0.14285714285714285</c:v>
                </c:pt>
                <c:pt idx="3">
                  <c:v>0.16666666666666666</c:v>
                </c:pt>
              </c:numCache>
            </c:numRef>
          </c:val>
          <c:extLst>
            <c:ext xmlns:c16="http://schemas.microsoft.com/office/drawing/2014/chart" uri="{C3380CC4-5D6E-409C-BE32-E72D297353CC}">
              <c16:uniqueId val="{00000001-FD88-425D-8B3B-2CC428B4B6B1}"/>
            </c:ext>
          </c:extLst>
        </c:ser>
        <c:ser>
          <c:idx val="2"/>
          <c:order val="2"/>
          <c:tx>
            <c:strRef>
              <c:f>'[סלתא חדש 12.6.23.xlsx]עיבודים'!$A$125</c:f>
              <c:strCache>
                <c:ptCount val="1"/>
                <c:pt idx="0">
                  <c:v>דרך קבוצת WhatsApp שכונתית</c:v>
                </c:pt>
              </c:strCache>
            </c:strRef>
          </c:tx>
          <c:spPr>
            <a:solidFill>
              <a:srgbClr val="F9B5BF"/>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2-FD88-425D-8B3B-2CC428B4B6B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'[סלתא חדש 12.6.23.xlsx]עיבודים'!$B$122:$E$122</c:f>
              <c:strCache>
                <c:ptCount val="4"/>
                <c:pt idx="0">
                  <c:v>דרום</c:v>
                </c:pt>
                <c:pt idx="1">
                  <c:v>יפו</c:v>
                </c:pt>
                <c:pt idx="2">
                  <c:v>מרכז</c:v>
                </c:pt>
                <c:pt idx="3">
                  <c:v>צפון</c:v>
                </c:pt>
              </c:strCache>
            </c:strRef>
          </c:cat>
          <c:val>
            <c:numRef>
              <c:f>'[סלתא חדש 12.6.23.xlsx]עיבודים'!$B$125:$E$125</c:f>
              <c:numCache>
                <c:formatCode>0%</c:formatCode>
                <c:ptCount val="4"/>
                <c:pt idx="0">
                  <c:v>0.32142857142857145</c:v>
                </c:pt>
                <c:pt idx="1">
                  <c:v>0.2</c:v>
                </c:pt>
                <c:pt idx="2">
                  <c:v>0</c:v>
                </c:pt>
                <c:pt idx="3">
                  <c:v>0.41666666666666669</c:v>
                </c:pt>
              </c:numCache>
            </c:numRef>
          </c:val>
          <c:extLst>
            <c:ext xmlns:c16="http://schemas.microsoft.com/office/drawing/2014/chart" uri="{C3380CC4-5D6E-409C-BE32-E72D297353CC}">
              <c16:uniqueId val="{00000003-FD88-425D-8B3B-2CC428B4B6B1}"/>
            </c:ext>
          </c:extLst>
        </c:ser>
        <c:ser>
          <c:idx val="3"/>
          <c:order val="3"/>
          <c:tx>
            <c:strRef>
              <c:f>'[סלתא חדש 12.6.23.xlsx]עיבודים'!$A$126</c:f>
              <c:strCache>
                <c:ptCount val="1"/>
                <c:pt idx="0">
                  <c:v>דרך פרסום של דיגיטף </c:v>
                </c:pt>
              </c:strCache>
            </c:strRef>
          </c:tx>
          <c:spPr>
            <a:solidFill>
              <a:schemeClr val="accent4"/>
            </a:solidFill>
            <a:ln>
              <a:noFill/>
            </a:ln>
            <a:effectLst/>
          </c:spPr>
          <c:invertIfNegative val="0"/>
          <c:dLbls>
            <c:dLbl>
              <c:idx val="0"/>
              <c:layout>
                <c:manualLayout>
                  <c:x val="-9.4515144749572084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ED2-4066-A71D-B1B00045151E}"/>
                </c:ext>
              </c:extLst>
            </c:dLbl>
            <c:dLbl>
              <c:idx val="1"/>
              <c:delete val="1"/>
              <c:extLst>
                <c:ext xmlns:c15="http://schemas.microsoft.com/office/drawing/2012/chart" uri="{CE6537A1-D6FC-4f65-9D91-7224C49458BB}"/>
                <c:ext xmlns:c16="http://schemas.microsoft.com/office/drawing/2014/chart" uri="{C3380CC4-5D6E-409C-BE32-E72D297353CC}">
                  <c16:uniqueId val="{00000004-FD88-425D-8B3B-2CC428B4B6B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'[סלתא חדש 12.6.23.xlsx]עיבודים'!$B$122:$E$122</c:f>
              <c:strCache>
                <c:ptCount val="4"/>
                <c:pt idx="0">
                  <c:v>דרום</c:v>
                </c:pt>
                <c:pt idx="1">
                  <c:v>יפו</c:v>
                </c:pt>
                <c:pt idx="2">
                  <c:v>מרכז</c:v>
                </c:pt>
                <c:pt idx="3">
                  <c:v>צפון</c:v>
                </c:pt>
              </c:strCache>
            </c:strRef>
          </c:cat>
          <c:val>
            <c:numRef>
              <c:f>'[סלתא חדש 12.6.23.xlsx]עיבודים'!$B$126:$E$126</c:f>
              <c:numCache>
                <c:formatCode>0%</c:formatCode>
                <c:ptCount val="4"/>
                <c:pt idx="0">
                  <c:v>7.1428571428571425E-2</c:v>
                </c:pt>
                <c:pt idx="1">
                  <c:v>0.02</c:v>
                </c:pt>
                <c:pt idx="2">
                  <c:v>0.36</c:v>
                </c:pt>
                <c:pt idx="3">
                  <c:v>0.25</c:v>
                </c:pt>
              </c:numCache>
            </c:numRef>
          </c:val>
          <c:extLst>
            <c:ext xmlns:c16="http://schemas.microsoft.com/office/drawing/2014/chart" uri="{C3380CC4-5D6E-409C-BE32-E72D297353CC}">
              <c16:uniqueId val="{00000005-FD88-425D-8B3B-2CC428B4B6B1}"/>
            </c:ext>
          </c:extLst>
        </c:ser>
        <c:ser>
          <c:idx val="4"/>
          <c:order val="4"/>
          <c:tx>
            <c:strRef>
              <c:f>'[סלתא חדש 12.6.23.xlsx]עיבודים'!$A$127</c:f>
              <c:strCache>
                <c:ptCount val="1"/>
                <c:pt idx="0">
                  <c:v>דרך קבוצת Facebook שכונתית</c:v>
                </c:pt>
              </c:strCache>
            </c:strRef>
          </c:tx>
          <c:spPr>
            <a:solidFill>
              <a:schemeClr val="accent5"/>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FD88-425D-8B3B-2CC428B4B6B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'[סלתא חדש 12.6.23.xlsx]עיבודים'!$B$122:$E$122</c:f>
              <c:strCache>
                <c:ptCount val="4"/>
                <c:pt idx="0">
                  <c:v>דרום</c:v>
                </c:pt>
                <c:pt idx="1">
                  <c:v>יפו</c:v>
                </c:pt>
                <c:pt idx="2">
                  <c:v>מרכז</c:v>
                </c:pt>
                <c:pt idx="3">
                  <c:v>צפון</c:v>
                </c:pt>
              </c:strCache>
            </c:strRef>
          </c:cat>
          <c:val>
            <c:numRef>
              <c:f>'[סלתא חדש 12.6.23.xlsx]עיבודים'!$B$127:$E$127</c:f>
              <c:numCache>
                <c:formatCode>0%</c:formatCode>
                <c:ptCount val="4"/>
                <c:pt idx="0">
                  <c:v>0.10714285714285714</c:v>
                </c:pt>
                <c:pt idx="1">
                  <c:v>0.02</c:v>
                </c:pt>
                <c:pt idx="2">
                  <c:v>0.14285714285714285</c:v>
                </c:pt>
                <c:pt idx="3">
                  <c:v>8.3333333333333329E-2</c:v>
                </c:pt>
              </c:numCache>
            </c:numRef>
          </c:val>
          <c:extLst>
            <c:ext xmlns:c16="http://schemas.microsoft.com/office/drawing/2014/chart" uri="{C3380CC4-5D6E-409C-BE32-E72D297353CC}">
              <c16:uniqueId val="{00000007-FD88-425D-8B3B-2CC428B4B6B1}"/>
            </c:ext>
          </c:extLst>
        </c:ser>
        <c:ser>
          <c:idx val="5"/>
          <c:order val="5"/>
          <c:tx>
            <c:strRef>
              <c:f>'[סלתא חדש 12.6.23.xlsx]עיבודים'!$A$128</c:f>
              <c:strCache>
                <c:ptCount val="1"/>
                <c:pt idx="0">
                  <c:v>דרך פרסום של דיגיתל</c:v>
                </c:pt>
              </c:strCache>
            </c:strRef>
          </c:tx>
          <c:spPr>
            <a:solidFill>
              <a:srgbClr val="EC1C3C"/>
            </a:solidFill>
            <a:ln>
              <a:noFill/>
            </a:ln>
            <a:effectLst/>
          </c:spPr>
          <c:invertIfNegative val="0"/>
          <c:cat>
            <c:strRef>
              <c:f>'[סלתא חדש 12.6.23.xlsx]עיבודים'!$B$122:$E$122</c:f>
              <c:strCache>
                <c:ptCount val="4"/>
                <c:pt idx="0">
                  <c:v>דרום</c:v>
                </c:pt>
                <c:pt idx="1">
                  <c:v>יפו</c:v>
                </c:pt>
                <c:pt idx="2">
                  <c:v>מרכז</c:v>
                </c:pt>
                <c:pt idx="3">
                  <c:v>צפון</c:v>
                </c:pt>
              </c:strCache>
            </c:strRef>
          </c:cat>
          <c:val>
            <c:numRef>
              <c:f>'[סלתא חדש 12.6.23.xlsx]עיבודים'!$B$128:$E$128</c:f>
              <c:numCache>
                <c:formatCode>0%</c:formatCode>
                <c:ptCount val="4"/>
                <c:pt idx="0">
                  <c:v>3.5714285714285712E-2</c:v>
                </c:pt>
                <c:pt idx="1">
                  <c:v>0.04</c:v>
                </c:pt>
                <c:pt idx="2">
                  <c:v>7.1428571428571425E-2</c:v>
                </c:pt>
                <c:pt idx="3">
                  <c:v>0</c:v>
                </c:pt>
              </c:numCache>
            </c:numRef>
          </c:val>
          <c:extLst>
            <c:ext xmlns:c16="http://schemas.microsoft.com/office/drawing/2014/chart" uri="{C3380CC4-5D6E-409C-BE32-E72D297353CC}">
              <c16:uniqueId val="{00000008-FD88-425D-8B3B-2CC428B4B6B1}"/>
            </c:ext>
          </c:extLst>
        </c:ser>
        <c:ser>
          <c:idx val="6"/>
          <c:order val="6"/>
          <c:tx>
            <c:strRef>
              <c:f>'[סלתא חדש 12.6.23.xlsx]עיבודים'!$A$129</c:f>
              <c:strCache>
                <c:ptCount val="1"/>
                <c:pt idx="0">
                  <c:v>אחר</c:v>
                </c:pt>
              </c:strCache>
            </c:strRef>
          </c:tx>
          <c:spPr>
            <a:solidFill>
              <a:srgbClr val="A5A5A5"/>
            </a:solidFill>
            <a:ln>
              <a:noFill/>
            </a:ln>
            <a:effectLst/>
          </c:spPr>
          <c:invertIfNegative val="0"/>
          <c:cat>
            <c:strRef>
              <c:f>'[סלתא חדש 12.6.23.xlsx]עיבודים'!$B$122:$E$122</c:f>
              <c:strCache>
                <c:ptCount val="4"/>
                <c:pt idx="0">
                  <c:v>דרום</c:v>
                </c:pt>
                <c:pt idx="1">
                  <c:v>יפו</c:v>
                </c:pt>
                <c:pt idx="2">
                  <c:v>מרכז</c:v>
                </c:pt>
                <c:pt idx="3">
                  <c:v>צפון</c:v>
                </c:pt>
              </c:strCache>
            </c:strRef>
          </c:cat>
          <c:val>
            <c:numRef>
              <c:f>'[סלתא חדש 12.6.23.xlsx]עיבודים'!$B$129:$E$129</c:f>
              <c:numCache>
                <c:formatCode>0%</c:formatCode>
                <c:ptCount val="4"/>
                <c:pt idx="0">
                  <c:v>0</c:v>
                </c:pt>
                <c:pt idx="1">
                  <c:v>0.02</c:v>
                </c:pt>
                <c:pt idx="2">
                  <c:v>0.14285714285714285</c:v>
                </c:pt>
                <c:pt idx="3">
                  <c:v>0</c:v>
                </c:pt>
              </c:numCache>
            </c:numRef>
          </c:val>
          <c:extLst>
            <c:ext xmlns:c16="http://schemas.microsoft.com/office/drawing/2014/chart" uri="{C3380CC4-5D6E-409C-BE32-E72D297353CC}">
              <c16:uniqueId val="{00000009-FD88-425D-8B3B-2CC428B4B6B1}"/>
            </c:ext>
          </c:extLst>
        </c:ser>
        <c:dLbls>
          <c:showLegendKey val="0"/>
          <c:showVal val="0"/>
          <c:showCatName val="0"/>
          <c:showSerName val="0"/>
          <c:showPercent val="0"/>
          <c:showBubbleSize val="0"/>
        </c:dLbls>
        <c:gapWidth val="150"/>
        <c:overlap val="100"/>
        <c:axId val="1556646000"/>
        <c:axId val="1556652656"/>
      </c:barChart>
      <c:catAx>
        <c:axId val="1556646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IL"/>
          </a:p>
        </c:txPr>
        <c:crossAx val="1556652656"/>
        <c:crosses val="autoZero"/>
        <c:auto val="1"/>
        <c:lblAlgn val="ctr"/>
        <c:lblOffset val="100"/>
        <c:noMultiLvlLbl val="0"/>
      </c:catAx>
      <c:valAx>
        <c:axId val="1556652656"/>
        <c:scaling>
          <c:orientation val="minMax"/>
        </c:scaling>
        <c:delete val="1"/>
        <c:axPos val="b"/>
        <c:numFmt formatCode="0%" sourceLinked="1"/>
        <c:majorTickMark val="out"/>
        <c:minorTickMark val="none"/>
        <c:tickLblPos val="nextTo"/>
        <c:crossAx val="1556646000"/>
        <c:crosses val="autoZero"/>
        <c:crossBetween val="between"/>
      </c:valAx>
      <c:spPr>
        <a:noFill/>
        <a:ln>
          <a:noFill/>
        </a:ln>
        <a:effectLst/>
      </c:spPr>
    </c:plotArea>
    <c:legend>
      <c:legendPos val="b"/>
      <c:layout>
        <c:manualLayout>
          <c:xMode val="edge"/>
          <c:yMode val="edge"/>
          <c:x val="5.8100580486715785E-2"/>
          <c:y val="0.83767111853088483"/>
          <c:w val="0.92633046811044129"/>
          <c:h val="0.1446605453533667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legend>
    <c:plotVisOnly val="1"/>
    <c:dispBlanksAs val="gap"/>
    <c:showDLblsOverMax val="0"/>
  </c:chart>
  <c:spPr>
    <a:noFill/>
    <a:ln>
      <a:noFill/>
    </a:ln>
    <a:effectLst/>
  </c:spPr>
  <c:txPr>
    <a:bodyPr/>
    <a:lstStyle/>
    <a:p>
      <a:pPr>
        <a:defRPr/>
      </a:pPr>
      <a:endParaRPr lang="en-I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e-IL" baseline="0">
                <a:solidFill>
                  <a:schemeClr val="bg1"/>
                </a:solidFill>
              </a:rPr>
              <a:t>תרומת המפגש* (</a:t>
            </a:r>
            <a:r>
              <a:rPr lang="en-US" baseline="0">
                <a:solidFill>
                  <a:schemeClr val="bg1"/>
                </a:solidFill>
              </a:rPr>
              <a:t>N=19/20</a:t>
            </a:r>
            <a:r>
              <a:rPr lang="he-IL" baseline="0">
                <a:solidFill>
                  <a:schemeClr val="bg1"/>
                </a:solidFill>
              </a:rPr>
              <a:t>)</a:t>
            </a:r>
            <a:endParaRPr lang="he-IL">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L"/>
        </a:p>
      </c:txPr>
    </c:title>
    <c:autoTitleDeleted val="0"/>
    <c:plotArea>
      <c:layout>
        <c:manualLayout>
          <c:layoutTarget val="inner"/>
          <c:xMode val="edge"/>
          <c:yMode val="edge"/>
          <c:x val="2.3308342018902514E-2"/>
          <c:y val="0.17112294742355408"/>
          <c:w val="0.94872164755841448"/>
          <c:h val="0.47606525852009063"/>
        </c:manualLayout>
      </c:layout>
      <c:barChart>
        <c:barDir val="col"/>
        <c:grouping val="clustered"/>
        <c:varyColors val="0"/>
        <c:ser>
          <c:idx val="0"/>
          <c:order val="0"/>
          <c:spPr>
            <a:solidFill>
              <a:srgbClr val="F7E8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גיליון1!$A$22:$A$28</c:f>
              <c:strCache>
                <c:ptCount val="7"/>
                <c:pt idx="0">
                  <c:v>היתרמות מהשיח, במסגרת הפעילות הקבוצתית</c:v>
                </c:pt>
                <c:pt idx="1">
                  <c:v>קבלת השראה וחשיבה על רעיונות חדשים ליישום</c:v>
                </c:pt>
                <c:pt idx="2">
                  <c:v>פגישה עם עמיתים למקצוע ולמידה מהם</c:v>
                </c:pt>
                <c:pt idx="3">
                  <c:v>יצירת קשרים מקצועיים / עסקיים / חברתיים חדשים</c:v>
                </c:pt>
                <c:pt idx="4">
                  <c:v>קבלת יידע מקצועי חדש בתחום העיסוק</c:v>
                </c:pt>
                <c:pt idx="5">
                  <c:v>רכישת כלים פרקטיים ליישום בעבודה</c:v>
                </c:pt>
                <c:pt idx="6">
                  <c:v>העמקת היידע הקיים אודות צרכי הגיל הרך ומלוויהם</c:v>
                </c:pt>
              </c:strCache>
            </c:strRef>
          </c:cat>
          <c:val>
            <c:numRef>
              <c:f>גיליון1!$D$22:$D$28</c:f>
              <c:numCache>
                <c:formatCode>0%</c:formatCode>
                <c:ptCount val="7"/>
                <c:pt idx="0">
                  <c:v>0.6</c:v>
                </c:pt>
                <c:pt idx="1">
                  <c:v>0.57894736842105265</c:v>
                </c:pt>
                <c:pt idx="2">
                  <c:v>0.57894736842105265</c:v>
                </c:pt>
                <c:pt idx="3">
                  <c:v>0.52631578947368418</c:v>
                </c:pt>
                <c:pt idx="4">
                  <c:v>0.5</c:v>
                </c:pt>
                <c:pt idx="5">
                  <c:v>0.45</c:v>
                </c:pt>
                <c:pt idx="6">
                  <c:v>0.4</c:v>
                </c:pt>
              </c:numCache>
            </c:numRef>
          </c:val>
          <c:extLst>
            <c:ext xmlns:c16="http://schemas.microsoft.com/office/drawing/2014/chart" uri="{C3380CC4-5D6E-409C-BE32-E72D297353CC}">
              <c16:uniqueId val="{00000000-7954-4D21-81E1-580FE3858874}"/>
            </c:ext>
          </c:extLst>
        </c:ser>
        <c:dLbls>
          <c:dLblPos val="outEnd"/>
          <c:showLegendKey val="0"/>
          <c:showVal val="1"/>
          <c:showCatName val="0"/>
          <c:showSerName val="0"/>
          <c:showPercent val="0"/>
          <c:showBubbleSize val="0"/>
        </c:dLbls>
        <c:gapWidth val="219"/>
        <c:overlap val="-27"/>
        <c:axId val="284271391"/>
        <c:axId val="284268895"/>
      </c:barChart>
      <c:catAx>
        <c:axId val="284271391"/>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IL"/>
          </a:p>
        </c:txPr>
        <c:crossAx val="284268895"/>
        <c:crosses val="autoZero"/>
        <c:auto val="1"/>
        <c:lblAlgn val="ctr"/>
        <c:lblOffset val="100"/>
        <c:noMultiLvlLbl val="0"/>
      </c:catAx>
      <c:valAx>
        <c:axId val="284268895"/>
        <c:scaling>
          <c:orientation val="minMax"/>
          <c:max val="1"/>
        </c:scaling>
        <c:delete val="1"/>
        <c:axPos val="r"/>
        <c:numFmt formatCode="0%" sourceLinked="1"/>
        <c:majorTickMark val="none"/>
        <c:minorTickMark val="none"/>
        <c:tickLblPos val="nextTo"/>
        <c:crossAx val="284271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4A78A6"/>
    </a:solidFill>
    <a:ln>
      <a:noFill/>
    </a:ln>
    <a:effectLst/>
  </c:spPr>
  <c:txPr>
    <a:bodyPr/>
    <a:lstStyle/>
    <a:p>
      <a:pPr>
        <a:defRPr/>
      </a:pPr>
      <a:endParaRPr lang="en-I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2-A816-48D2-A7B1-6922248D535A}"/>
              </c:ext>
            </c:extLst>
          </c:dPt>
          <c:dPt>
            <c:idx val="1"/>
            <c:bubble3D val="0"/>
            <c:spPr>
              <a:solidFill>
                <a:srgbClr val="90B6DD"/>
              </a:solidFill>
              <a:ln w="19050">
                <a:solidFill>
                  <a:schemeClr val="lt1"/>
                </a:solidFill>
              </a:ln>
              <a:effectLst/>
            </c:spPr>
            <c:extLst>
              <c:ext xmlns:c16="http://schemas.microsoft.com/office/drawing/2014/chart" uri="{C3380CC4-5D6E-409C-BE32-E72D297353CC}">
                <c16:uniqueId val="{00000001-A816-48D2-A7B1-6922248D535A}"/>
              </c:ext>
            </c:extLst>
          </c:dPt>
          <c:dPt>
            <c:idx val="2"/>
            <c:bubble3D val="0"/>
            <c:spPr>
              <a:solidFill>
                <a:srgbClr val="D2D3D5"/>
              </a:solidFill>
              <a:ln w="19050">
                <a:solidFill>
                  <a:schemeClr val="lt1"/>
                </a:solidFill>
              </a:ln>
              <a:effectLst/>
            </c:spPr>
            <c:extLst>
              <c:ext xmlns:c16="http://schemas.microsoft.com/office/drawing/2014/chart" uri="{C3380CC4-5D6E-409C-BE32-E72D297353CC}">
                <c16:uniqueId val="{00000003-A816-48D2-A7B1-6922248D535A}"/>
              </c:ext>
            </c:extLst>
          </c:dPt>
          <c:dPt>
            <c:idx val="3"/>
            <c:bubble3D val="0"/>
            <c:spPr>
              <a:solidFill>
                <a:srgbClr val="F9BC25"/>
              </a:solidFill>
              <a:ln w="19050">
                <a:solidFill>
                  <a:schemeClr val="lt1"/>
                </a:solidFill>
              </a:ln>
              <a:effectLst/>
            </c:spPr>
            <c:extLst>
              <c:ext xmlns:c16="http://schemas.microsoft.com/office/drawing/2014/chart" uri="{C3380CC4-5D6E-409C-BE32-E72D297353CC}">
                <c16:uniqueId val="{00000004-A816-48D2-A7B1-6922248D535A}"/>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IL"/>
                </a:p>
              </c:txPr>
              <c:showLegendKey val="0"/>
              <c:showVal val="1"/>
              <c:showCatName val="1"/>
              <c:showSerName val="0"/>
              <c:showPercent val="0"/>
              <c:showBubbleSize val="0"/>
              <c:extLst>
                <c:ext xmlns:c16="http://schemas.microsoft.com/office/drawing/2014/chart" uri="{C3380CC4-5D6E-409C-BE32-E72D297353CC}">
                  <c16:uniqueId val="{00000002-A816-48D2-A7B1-6922248D535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IL"/>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יפו</c:v>
                </c:pt>
                <c:pt idx="1">
                  <c:v>דרום</c:v>
                </c:pt>
                <c:pt idx="2">
                  <c:v>מרכז</c:v>
                </c:pt>
                <c:pt idx="3">
                  <c:v>צפון</c:v>
                </c:pt>
              </c:strCache>
            </c:strRef>
          </c:cat>
          <c:val>
            <c:numRef>
              <c:f>Sheet1!$B$2:$B$5</c:f>
              <c:numCache>
                <c:formatCode>General</c:formatCode>
                <c:ptCount val="4"/>
                <c:pt idx="0">
                  <c:v>5</c:v>
                </c:pt>
                <c:pt idx="1">
                  <c:v>6</c:v>
                </c:pt>
                <c:pt idx="2">
                  <c:v>8</c:v>
                </c:pt>
                <c:pt idx="3">
                  <c:v>4</c:v>
                </c:pt>
              </c:numCache>
            </c:numRef>
          </c:val>
          <c:extLst>
            <c:ext xmlns:c16="http://schemas.microsoft.com/office/drawing/2014/chart" uri="{C3380CC4-5D6E-409C-BE32-E72D297353CC}">
              <c16:uniqueId val="{00000000-A816-48D2-A7B1-6922248D535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גיליון1!$S$2:$T$15</cx:f>
        <cx:lvl ptCount="14">
          <cx:pt idx="0">בית צ'רנר</cx:pt>
          <cx:pt idx="1">לא רלוונטי</cx:pt>
          <cx:pt idx="2">מטעם המרחב</cx:pt>
          <cx:pt idx="3">מרכז מנדל</cx:pt>
          <cx:pt idx="4">בית בארבור </cx:pt>
          <cx:pt idx="5">בת ציון</cx:pt>
          <cx:pt idx="6">לא רלוונטי</cx:pt>
          <cx:pt idx="7">שפירא</cx:pt>
          <cx:pt idx="8">ביכורי העיתים</cx:pt>
          <cx:pt idx="9">לא רלוונטי</cx:pt>
          <cx:pt idx="10">מגיד</cx:pt>
          <cx:pt idx="11">בית קמחי</cx:pt>
          <cx:pt idx="12">נווה שרת</cx:pt>
          <cx:pt idx="13">קאנטרי ג רוזין</cx:pt>
        </cx:lvl>
        <cx:lvl ptCount="14">
          <cx:pt idx="0">יפו (N=50)</cx:pt>
          <cx:pt idx="4">דרום (N=28)</cx:pt>
          <cx:pt idx="8">מרכז (N=14)</cx:pt>
          <cx:pt idx="11">צפון (N=12)</cx:pt>
        </cx:lvl>
      </cx:strDim>
      <cx:numDim type="size">
        <cx:f>גיליון1!$U$2:$U$15</cx:f>
        <cx:lvl ptCount="14" formatCode="General">
          <cx:pt idx="0">17</cx:pt>
          <cx:pt idx="1">1</cx:pt>
          <cx:pt idx="2">1</cx:pt>
          <cx:pt idx="3">31</cx:pt>
          <cx:pt idx="4">1</cx:pt>
          <cx:pt idx="5">14</cx:pt>
          <cx:pt idx="6">5</cx:pt>
          <cx:pt idx="7">8</cx:pt>
          <cx:pt idx="8">1</cx:pt>
          <cx:pt idx="9">5</cx:pt>
          <cx:pt idx="10">8</cx:pt>
          <cx:pt idx="11">1</cx:pt>
          <cx:pt idx="12">6</cx:pt>
          <cx:pt idx="13">5</cx:pt>
        </cx:lvl>
      </cx:numDim>
    </cx:data>
  </cx:chartData>
  <cx:chart>
    <cx:plotArea>
      <cx:plotAreaRegion>
        <cx:series layoutId="treemap" uniqueId="{4F3FDE19-0188-4028-BEA3-3418680609C0}">
          <cx:dataPt idx="0">
            <cx:spPr>
              <a:solidFill>
                <a:prstClr val="white">
                  <a:lumMod val="65000"/>
                </a:prstClr>
              </a:solidFill>
            </cx:spPr>
          </cx:dataPt>
          <cx:dataPt idx="5">
            <cx:spPr>
              <a:solidFill>
                <a:srgbClr val="90B6DD"/>
              </a:solidFill>
            </cx:spPr>
          </cx:dataPt>
          <cx:dataPt idx="10">
            <cx:spPr>
              <a:solidFill>
                <a:srgbClr val="D2D3D5"/>
              </a:solidFill>
            </cx:spPr>
          </cx:dataPt>
          <cx:dataPt idx="14">
            <cx:spPr>
              <a:solidFill>
                <a:srgbClr val="FFC000"/>
              </a:solidFill>
            </cx:spPr>
          </cx:dataPt>
          <cx:dataLabels pos="inEnd">
            <cx:txPr>
              <a:bodyPr spcFirstLastPara="1" vertOverflow="ellipsis" horzOverflow="overflow" wrap="square" lIns="0" tIns="0" rIns="0" bIns="0" anchor="ctr" anchorCtr="1"/>
              <a:lstStyle/>
              <a:p>
                <a:pPr algn="ctr" rtl="0">
                  <a:defRPr sz="1000">
                    <a:solidFill>
                      <a:srgbClr val="4978A6"/>
                    </a:solidFill>
                  </a:defRPr>
                </a:pPr>
                <a:endParaRPr lang="he-IL" sz="1000" b="0" i="0" u="none" strike="noStrike" baseline="0">
                  <a:solidFill>
                    <a:srgbClr val="4978A6"/>
                  </a:solidFill>
                  <a:latin typeface="Calibri" panose="020F0502020204030204"/>
                  <a:cs typeface="Arial" panose="020B0604020202020204" pitchFamily="34" charset="0"/>
                </a:endParaRPr>
              </a:p>
            </cx:txPr>
            <cx:visibility seriesName="0" categoryName="1" value="0"/>
            <cx:dataLabel idx="1">
              <cx:txPr>
                <a:bodyPr spcFirstLastPara="1" vertOverflow="ellipsis" horzOverflow="overflow" wrap="square" lIns="0" tIns="0" rIns="0" bIns="0" anchor="ctr" anchorCtr="1"/>
                <a:lstStyle/>
                <a:p>
                  <a:pPr algn="ctr" rtl="0">
                    <a:defRPr sz="2800">
                      <a:solidFill>
                        <a:schemeClr val="bg1"/>
                      </a:solidFill>
                    </a:defRPr>
                  </a:pPr>
                  <a:r>
                    <a:rPr lang="he-IL" sz="2800" b="0" i="0" u="none" strike="noStrike" baseline="0">
                      <a:solidFill>
                        <a:schemeClr val="bg1"/>
                      </a:solidFill>
                      <a:latin typeface="Calibri" panose="020F0502020204030204"/>
                      <a:cs typeface="Arial" panose="020B0604020202020204" pitchFamily="34" charset="0"/>
                    </a:rPr>
                    <a:t>בית צ'רנר</a:t>
                  </a:r>
                </a:p>
              </cx:txPr>
              <cx:visibility seriesName="0" categoryName="1" value="0"/>
            </cx:dataLabel>
            <cx:dataLabel idx="2">
              <cx:txPr>
                <a:bodyPr spcFirstLastPara="1" vertOverflow="ellipsis" horzOverflow="overflow" wrap="square" lIns="0" tIns="0" rIns="0" bIns="0" anchor="ctr" anchorCtr="1"/>
                <a:lstStyle/>
                <a:p>
                  <a:pPr algn="ctr" rtl="0">
                    <a:defRPr>
                      <a:solidFill>
                        <a:schemeClr val="bg1"/>
                      </a:solidFill>
                    </a:defRPr>
                  </a:pPr>
                  <a:r>
                    <a:rPr lang="he-IL" sz="1000" b="0" i="0" u="none" strike="noStrike" baseline="0">
                      <a:solidFill>
                        <a:schemeClr val="bg1"/>
                      </a:solidFill>
                      <a:latin typeface="Calibri" panose="020F0502020204030204"/>
                      <a:cs typeface="Arial" panose="020B0604020202020204" pitchFamily="34" charset="0"/>
                    </a:rPr>
                    <a:t>לא רלוונטי</a:t>
                  </a:r>
                </a:p>
              </cx:txPr>
              <cx:visibility seriesName="0" categoryName="1" value="0"/>
            </cx:dataLabel>
            <cx:dataLabel idx="4">
              <cx:txPr>
                <a:bodyPr spcFirstLastPara="1" vertOverflow="ellipsis" horzOverflow="overflow" wrap="square" lIns="0" tIns="0" rIns="0" bIns="0" anchor="ctr" anchorCtr="1"/>
                <a:lstStyle/>
                <a:p>
                  <a:pPr algn="ctr" rtl="0">
                    <a:defRPr sz="3200">
                      <a:solidFill>
                        <a:schemeClr val="bg1"/>
                      </a:solidFill>
                    </a:defRPr>
                  </a:pPr>
                  <a:r>
                    <a:rPr lang="he-IL" sz="3200" b="0" i="0" u="none" strike="noStrike" baseline="0">
                      <a:solidFill>
                        <a:schemeClr val="bg1"/>
                      </a:solidFill>
                      <a:latin typeface="Calibri" panose="020F0502020204030204"/>
                      <a:cs typeface="Arial" panose="020B0604020202020204" pitchFamily="34" charset="0"/>
                    </a:rPr>
                    <a:t>מרכז מנדל</a:t>
                  </a:r>
                </a:p>
              </cx:txPr>
              <cx:visibility seriesName="0" categoryName="1" value="0"/>
            </cx:dataLabel>
            <cx:dataLabel idx="6">
              <cx:txPr>
                <a:bodyPr spcFirstLastPara="1" vertOverflow="ellipsis" horzOverflow="overflow" wrap="square" lIns="0" tIns="0" rIns="0" bIns="0" anchor="ctr" anchorCtr="1"/>
                <a:lstStyle/>
                <a:p>
                  <a:pPr algn="ctr" rtl="0">
                    <a:defRPr>
                      <a:solidFill>
                        <a:schemeClr val="bg1"/>
                      </a:solidFill>
                    </a:defRPr>
                  </a:pPr>
                  <a:r>
                    <a:rPr lang="he-IL" sz="1000" b="0" i="0" u="none" strike="noStrike" baseline="0">
                      <a:solidFill>
                        <a:schemeClr val="bg1"/>
                      </a:solidFill>
                      <a:latin typeface="Calibri" panose="020F0502020204030204"/>
                      <a:cs typeface="Arial" panose="020B0604020202020204" pitchFamily="34" charset="0"/>
                    </a:rPr>
                    <a:t>בית בארבור </a:t>
                  </a:r>
                </a:p>
              </cx:txPr>
              <cx:visibility seriesName="0" categoryName="1" value="0"/>
            </cx:dataLabel>
            <cx:dataLabel idx="7">
              <cx:txPr>
                <a:bodyPr spcFirstLastPara="1" vertOverflow="ellipsis" horzOverflow="overflow" wrap="square" lIns="0" tIns="0" rIns="0" bIns="0" anchor="ctr" anchorCtr="1"/>
                <a:lstStyle/>
                <a:p>
                  <a:pPr algn="ctr" rtl="0">
                    <a:defRPr sz="2800">
                      <a:solidFill>
                        <a:schemeClr val="bg1"/>
                      </a:solidFill>
                    </a:defRPr>
                  </a:pPr>
                  <a:r>
                    <a:rPr lang="he-IL" sz="2800" b="0" i="0" u="none" strike="noStrike" baseline="0">
                      <a:solidFill>
                        <a:schemeClr val="bg1"/>
                      </a:solidFill>
                      <a:latin typeface="Calibri" panose="020F0502020204030204"/>
                      <a:cs typeface="Arial" panose="020B0604020202020204" pitchFamily="34" charset="0"/>
                    </a:rPr>
                    <a:t>בת ציון</a:t>
                  </a:r>
                </a:p>
              </cx:txPr>
              <cx:visibility seriesName="0" categoryName="1" value="0"/>
            </cx:dataLabel>
            <cx:dataLabel idx="8">
              <cx:txPr>
                <a:bodyPr spcFirstLastPara="1" vertOverflow="ellipsis" horzOverflow="overflow" wrap="square" lIns="0" tIns="0" rIns="0" bIns="0" anchor="ctr" anchorCtr="1"/>
                <a:lstStyle/>
                <a:p>
                  <a:pPr algn="ctr" rtl="0">
                    <a:defRPr>
                      <a:solidFill>
                        <a:schemeClr val="bg1"/>
                      </a:solidFill>
                    </a:defRPr>
                  </a:pPr>
                  <a:r>
                    <a:rPr lang="he-IL" sz="1000" b="0" i="0" u="none" strike="noStrike" baseline="0">
                      <a:solidFill>
                        <a:schemeClr val="bg1"/>
                      </a:solidFill>
                      <a:latin typeface="Calibri" panose="020F0502020204030204"/>
                      <a:cs typeface="Arial" panose="020B0604020202020204" pitchFamily="34" charset="0"/>
                    </a:rPr>
                    <a:t>לא רלוונטי</a:t>
                  </a:r>
                </a:p>
              </cx:txPr>
              <cx:visibility seriesName="0" categoryName="1" value="0"/>
            </cx:dataLabel>
            <cx:dataLabel idx="9">
              <cx:txPr>
                <a:bodyPr spcFirstLastPara="1" vertOverflow="ellipsis" horzOverflow="overflow" wrap="square" lIns="0" tIns="0" rIns="0" bIns="0" anchor="ctr" anchorCtr="1"/>
                <a:lstStyle/>
                <a:p>
                  <a:pPr algn="ctr" rtl="0">
                    <a:defRPr sz="1800">
                      <a:solidFill>
                        <a:schemeClr val="bg1"/>
                      </a:solidFill>
                    </a:defRPr>
                  </a:pPr>
                  <a:r>
                    <a:rPr lang="he-IL" sz="1800" b="0" i="0" u="none" strike="noStrike" baseline="0">
                      <a:solidFill>
                        <a:schemeClr val="bg1"/>
                      </a:solidFill>
                      <a:latin typeface="Calibri" panose="020F0502020204030204"/>
                      <a:cs typeface="Arial" panose="020B0604020202020204" pitchFamily="34" charset="0"/>
                    </a:rPr>
                    <a:t>שפירא</a:t>
                  </a:r>
                </a:p>
              </cx:txPr>
              <cx:visibility seriesName="0" categoryName="1" value="0"/>
            </cx:dataLabel>
            <cx:dataLabel idx="13">
              <cx:txPr>
                <a:bodyPr spcFirstLastPara="1" vertOverflow="ellipsis" horzOverflow="overflow" wrap="square" lIns="0" tIns="0" rIns="0" bIns="0" anchor="ctr" anchorCtr="1"/>
                <a:lstStyle/>
                <a:p>
                  <a:pPr algn="ctr" rtl="0">
                    <a:defRPr sz="2000"/>
                  </a:pPr>
                  <a:r>
                    <a:rPr lang="he-IL" sz="2000" b="0" i="0" u="none" strike="noStrike" baseline="0">
                      <a:solidFill>
                        <a:srgbClr val="4978A6"/>
                      </a:solidFill>
                      <a:latin typeface="Calibri" panose="020F0502020204030204"/>
                      <a:cs typeface="Arial" panose="020B0604020202020204" pitchFamily="34" charset="0"/>
                    </a:rPr>
                    <a:t>מגיד</a:t>
                  </a:r>
                </a:p>
              </cx:txPr>
              <cx:visibility seriesName="0" categoryName="1" value="0"/>
            </cx:dataLabel>
            <cx:dataLabel idx="16">
              <cx:txPr>
                <a:bodyPr spcFirstLastPara="1" vertOverflow="ellipsis" horzOverflow="overflow" wrap="square" lIns="0" tIns="0" rIns="0" bIns="0" anchor="ctr" anchorCtr="1"/>
                <a:lstStyle/>
                <a:p>
                  <a:pPr algn="ctr" rtl="0">
                    <a:defRPr sz="1600"/>
                  </a:pPr>
                  <a:r>
                    <a:rPr lang="he-IL" sz="1600" b="0" i="0" u="none" strike="noStrike" baseline="0">
                      <a:solidFill>
                        <a:srgbClr val="4978A6"/>
                      </a:solidFill>
                      <a:latin typeface="Calibri" panose="020F0502020204030204"/>
                      <a:cs typeface="Arial" panose="020B0604020202020204" pitchFamily="34" charset="0"/>
                    </a:rPr>
                    <a:t>נווה שרת</a:t>
                  </a:r>
                </a:p>
              </cx:txPr>
              <cx:visibility seriesName="0" categoryName="1" value="0"/>
            </cx:dataLabel>
            <cx:dataLabel idx="17">
              <cx:txPr>
                <a:bodyPr spcFirstLastPara="1" vertOverflow="ellipsis" horzOverflow="overflow" wrap="square" lIns="0" tIns="0" rIns="0" bIns="0" anchor="ctr" anchorCtr="1"/>
                <a:lstStyle/>
                <a:p>
                  <a:pPr algn="ctr" rtl="0">
                    <a:defRPr sz="1600"/>
                  </a:pPr>
                  <a:r>
                    <a:rPr lang="he-IL" sz="1600" b="0" i="0" u="none" strike="noStrike" baseline="0">
                      <a:solidFill>
                        <a:srgbClr val="4978A6"/>
                      </a:solidFill>
                      <a:latin typeface="Calibri" panose="020F0502020204030204"/>
                      <a:cs typeface="Arial" panose="020B0604020202020204" pitchFamily="34" charset="0"/>
                    </a:rPr>
                    <a:t>קאנטרי ג רוזין</a:t>
                  </a:r>
                </a:p>
              </cx:txPr>
              <cx:visibility seriesName="0" categoryName="1" value="0"/>
            </cx:dataLabel>
            <cx:dataLabelHidden idx="0"/>
            <cx:dataLabelHidden idx="3"/>
            <cx:dataLabelHidden idx="5"/>
            <cx:dataLabelHidden idx="10"/>
            <cx:dataLabelHidden idx="14"/>
          </cx:dataLabels>
          <cx:dataId val="0"/>
          <cx:layoutPr>
            <cx:parentLabelLayout val="overlapping"/>
          </cx:layoutPr>
        </cx:series>
      </cx:plotAreaRegion>
    </cx:plotArea>
    <cx:legend pos="b" align="ctr" overlay="0">
      <cx:txPr>
        <a:bodyPr spcFirstLastPara="1" vertOverflow="ellipsis" horzOverflow="overflow" wrap="square" lIns="0" tIns="0" rIns="0" bIns="0" anchor="ctr" anchorCtr="1"/>
        <a:lstStyle/>
        <a:p>
          <a:pPr algn="ctr" rtl="0">
            <a:defRPr>
              <a:solidFill>
                <a:srgbClr val="4978A6"/>
              </a:solidFill>
            </a:defRPr>
          </a:pPr>
          <a:endParaRPr lang="en-US" sz="900" b="0" i="0" u="none" strike="noStrike" baseline="0">
            <a:solidFill>
              <a:srgbClr val="4978A6"/>
            </a:solidFill>
            <a:latin typeface="Calibri"/>
          </a:endParaRPr>
        </a:p>
      </cx:txPr>
    </cx:legend>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גיליון1!$A$2:$A$7</cx:f>
        <cx:lvl ptCount="6">
          <cx:pt idx="0">עד חצי שנה</cx:pt>
          <cx:pt idx="1">חצי שנה עד שנה</cx:pt>
          <cx:pt idx="2">שנה עד שנה וחצי</cx:pt>
          <cx:pt idx="3">שנה וחצי עד שנתיים</cx:pt>
          <cx:pt idx="4">שנתיים עד שלוש</cx:pt>
          <cx:pt idx="5">מעל שלוש</cx:pt>
        </cx:lvl>
      </cx:strDim>
      <cx:numDim type="val">
        <cx:f>גיליון1!$B$2:$B$7</cx:f>
        <cx:lvl ptCount="6" formatCode="General">
          <cx:pt idx="0">40</cx:pt>
          <cx:pt idx="1">12</cx:pt>
          <cx:pt idx="2">7</cx:pt>
          <cx:pt idx="3">4</cx:pt>
          <cx:pt idx="4">21</cx:pt>
          <cx:pt idx="5">11</cx:pt>
        </cx:lvl>
      </cx:numDim>
    </cx:data>
  </cx:chartData>
  <cx:chart>
    <cx:plotArea>
      <cx:plotAreaRegion>
        <cx:series layoutId="funnel" uniqueId="{02B337EB-D1DB-4640-B31A-45896F33EC18}">
          <cx:spPr>
            <a:solidFill>
              <a:srgbClr val="4A78A6"/>
            </a:solidFill>
          </cx:spPr>
          <cx:dataLabels>
            <cx:txPr>
              <a:bodyPr spcFirstLastPara="1" vertOverflow="ellipsis" horzOverflow="overflow" wrap="square" lIns="0" tIns="0" rIns="0" bIns="0" anchor="ctr" anchorCtr="1"/>
              <a:lstStyle/>
              <a:p>
                <a:pPr algn="ctr" rtl="0">
                  <a:defRPr sz="1800" b="1">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he-IL" sz="1800" b="1" i="0" u="none" strike="noStrike" baseline="0">
                  <a:solidFill>
                    <a:schemeClr val="bg1"/>
                  </a:solidFill>
                  <a:latin typeface="Calibri" panose="020F0502020204030204" pitchFamily="34" charset="0"/>
                  <a:cs typeface="Calibri" panose="020F0502020204030204" pitchFamily="34" charset="0"/>
                </a:endParaRPr>
              </a:p>
            </cx:txPr>
            <cx:visibility seriesName="0" categoryName="0" value="1"/>
          </cx:dataLabels>
          <cx:dataId val="0"/>
        </cx:series>
      </cx:plotAreaRegion>
      <cx:axis id="0">
        <cx:catScaling gapWidth="0.0599999987"/>
        <cx:tickLabels/>
        <cx:txPr>
          <a:bodyPr spcFirstLastPara="1" vertOverflow="ellipsis" horzOverflow="overflow" wrap="square" lIns="0" tIns="0" rIns="0" bIns="0" anchor="ctr" anchorCtr="1"/>
          <a:lstStyle/>
          <a:p>
            <a:pPr algn="ctr" rtl="0">
              <a:defRPr sz="1200" b="1">
                <a:latin typeface="Calibri" panose="020F0502020204030204" pitchFamily="34" charset="0"/>
                <a:ea typeface="Calibri" panose="020F0502020204030204" pitchFamily="34" charset="0"/>
                <a:cs typeface="Calibri" panose="020F0502020204030204" pitchFamily="34" charset="0"/>
              </a:defRPr>
            </a:pPr>
            <a:endParaRPr lang="he-IL" sz="1200" b="1" i="0" u="none" strike="noStrike" baseline="0">
              <a:solidFill>
                <a:prstClr val="black">
                  <a:lumMod val="65000"/>
                  <a:lumOff val="35000"/>
                </a:prstClr>
              </a:solidFill>
              <a:latin typeface="Calibri" panose="020F0502020204030204" pitchFamily="34" charset="0"/>
              <a:cs typeface="Calibri" panose="020F0502020204030204" pitchFamily="34" charset="0"/>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2_AA598E0D.xml><?xml version="1.0" encoding="utf-8"?>
<p188:cmLst xmlns:a="http://schemas.openxmlformats.org/drawingml/2006/main" xmlns:r="http://schemas.openxmlformats.org/officeDocument/2006/relationships" xmlns:p188="http://schemas.microsoft.com/office/powerpoint/2018/8/main">
  <p188:cm id="{C75D9C63-BB8A-4928-AB0E-F26C1AB843E0}" authorId="{32D145CE-3CEA-5153-9B39-BF37DB1552C8}" created="2023-07-17T15:14:09.509">
    <pc:sldMkLst xmlns:pc="http://schemas.microsoft.com/office/powerpoint/2013/main/command">
      <pc:docMk/>
      <pc:sldMk cId="2857995789" sldId="258"/>
    </pc:sldMkLst>
    <p188:txBody>
      <a:bodyPr/>
      <a:lstStyle/>
      <a:p>
        <a:r>
          <a:rPr lang="en-IL"/>
          <a:t>שקף לא לתרגום</a:t>
        </a:r>
      </a:p>
    </p188:txBody>
  </p188:cm>
</p188:cmLst>
</file>

<file path=ppt/comments/modernComment_198_B9FD413C.xml><?xml version="1.0" encoding="utf-8"?>
<p188:cmLst xmlns:a="http://schemas.openxmlformats.org/drawingml/2006/main" xmlns:r="http://schemas.openxmlformats.org/officeDocument/2006/relationships" xmlns:p188="http://schemas.microsoft.com/office/powerpoint/2018/8/main">
  <p188:cm id="{5B891489-AE02-47CC-A949-1AB3B52D9D59}" authorId="{32D145CE-3CEA-5153-9B39-BF37DB1552C8}" created="2023-07-17T15:14:02.658">
    <pc:sldMkLst xmlns:pc="http://schemas.microsoft.com/office/powerpoint/2013/main/command">
      <pc:docMk/>
      <pc:sldMk cId="3120382268" sldId="408"/>
    </pc:sldMkLst>
    <p188:txBody>
      <a:bodyPr/>
      <a:lstStyle/>
      <a:p>
        <a:r>
          <a:rPr lang="en-IL"/>
          <a:t>שקף לא לתרגום</a:t>
        </a:r>
      </a:p>
    </p188:txBody>
  </p188:cm>
</p188:cmLst>
</file>

<file path=ppt/comments/modernComment_19B_392A7CA.xml><?xml version="1.0" encoding="utf-8"?>
<p188:cmLst xmlns:a="http://schemas.openxmlformats.org/drawingml/2006/main" xmlns:r="http://schemas.openxmlformats.org/officeDocument/2006/relationships" xmlns:p188="http://schemas.microsoft.com/office/powerpoint/2018/8/main">
  <p188:cm id="{3CB0A334-E828-4369-B65C-A527E385FEA3}" authorId="{32D145CE-3CEA-5153-9B39-BF37DB1552C8}" created="2023-07-17T17:08:35.513">
    <pc:sldMkLst xmlns:pc="http://schemas.microsoft.com/office/powerpoint/2013/main/command">
      <pc:docMk/>
      <pc:sldMk cId="59942858" sldId="411"/>
    </pc:sldMkLst>
    <p188:txBody>
      <a:bodyPr/>
      <a:lstStyle/>
      <a:p>
        <a:r>
          <a:rPr lang="en-IL"/>
          <a:t>שקף לא לתרגום</a:t>
        </a:r>
      </a:p>
    </p188:txBody>
  </p188:cm>
</p188:cmLst>
</file>

<file path=ppt/comments/modernComment_1A8_1FB36B5D.xml><?xml version="1.0" encoding="utf-8"?>
<p188:cmLst xmlns:a="http://schemas.openxmlformats.org/drawingml/2006/main" xmlns:r="http://schemas.openxmlformats.org/officeDocument/2006/relationships" xmlns:p188="http://schemas.microsoft.com/office/powerpoint/2018/8/main">
  <p188:cm id="{1FC2EE08-9366-40CB-92FA-D6C08F3B49CB}" authorId="{32D145CE-3CEA-5153-9B39-BF37DB1552C8}" created="2023-07-17T20:04:37.728">
    <ac:deMkLst xmlns:ac="http://schemas.microsoft.com/office/drawing/2013/main/command">
      <pc:docMk xmlns:pc="http://schemas.microsoft.com/office/powerpoint/2013/main/command"/>
      <pc:sldMk xmlns:pc="http://schemas.microsoft.com/office/powerpoint/2013/main/command" cId="531852125" sldId="424"/>
      <ac:spMk id="17" creationId="{00000000-0000-0000-0000-000000000000}"/>
    </ac:deMkLst>
    <p188:txBody>
      <a:bodyPr/>
      <a:lstStyle/>
      <a:p>
        <a:r>
          <a:rPr lang="en-IL"/>
          <a:t>גרף לא לתרגום</a:t>
        </a:r>
      </a:p>
    </p188:txBody>
  </p188:cm>
</p188:cmLst>
</file>

<file path=ppt/comments/modernComment_1FB_DAAF9882.xml><?xml version="1.0" encoding="utf-8"?>
<p188:cmLst xmlns:a="http://schemas.openxmlformats.org/drawingml/2006/main" xmlns:r="http://schemas.openxmlformats.org/officeDocument/2006/relationships" xmlns:p188="http://schemas.microsoft.com/office/powerpoint/2018/8/main">
  <p188:cm id="{EEEB3C2E-29FE-4C39-AA07-F56C80620C43}" authorId="{32D145CE-3CEA-5153-9B39-BF37DB1552C8}" created="2023-07-17T17:33:48.028">
    <pc:sldMkLst xmlns:pc="http://schemas.microsoft.com/office/powerpoint/2013/main/command">
      <pc:docMk/>
      <pc:sldMk cId="3668940930" sldId="507"/>
    </pc:sldMkLst>
    <p188:txBody>
      <a:bodyPr/>
      <a:lstStyle/>
      <a:p>
        <a:r>
          <a:rPr lang="en-IL"/>
          <a:t>שקף לא לתרגום</a:t>
        </a:r>
      </a:p>
    </p188:txBody>
  </p188:cm>
</p188:cmLst>
</file>

<file path=ppt/comments/modernComment_204_76285137.xml><?xml version="1.0" encoding="utf-8"?>
<p188:cmLst xmlns:a="http://schemas.openxmlformats.org/drawingml/2006/main" xmlns:r="http://schemas.openxmlformats.org/officeDocument/2006/relationships" xmlns:p188="http://schemas.microsoft.com/office/powerpoint/2018/8/main">
  <p188:cm id="{F1C103F7-6435-43C0-BAB4-1F0B9E158CA5}" authorId="{32D145CE-3CEA-5153-9B39-BF37DB1552C8}" created="2023-07-17T17:33:31.944">
    <pc:sldMkLst xmlns:pc="http://schemas.microsoft.com/office/powerpoint/2013/main/command">
      <pc:docMk/>
      <pc:sldMk cId="1982353719" sldId="516"/>
    </pc:sldMkLst>
    <p188:txBody>
      <a:bodyPr/>
      <a:lstStyle/>
      <a:p>
        <a:r>
          <a:rPr lang="en-IL"/>
          <a:t>שקף לא לתרגום</a:t>
        </a:r>
      </a:p>
    </p188:txBody>
  </p188:cm>
</p188:cmLst>
</file>

<file path=ppt/comments/modernComment_20F_F56EFEF7.xml><?xml version="1.0" encoding="utf-8"?>
<p188:cmLst xmlns:a="http://schemas.openxmlformats.org/drawingml/2006/main" xmlns:r="http://schemas.openxmlformats.org/officeDocument/2006/relationships" xmlns:p188="http://schemas.microsoft.com/office/powerpoint/2018/8/main">
  <p188:cm id="{F46AE265-81A9-45A2-9371-B961F5E2D816}" authorId="{32D145CE-3CEA-5153-9B39-BF37DB1552C8}" created="2023-07-17T17:09:14.715">
    <pc:sldMkLst xmlns:pc="http://schemas.microsoft.com/office/powerpoint/2013/main/command">
      <pc:docMk/>
      <pc:sldMk cId="4117692151" sldId="527"/>
    </pc:sldMkLst>
    <p188:txBody>
      <a:bodyPr/>
      <a:lstStyle/>
      <a:p>
        <a:r>
          <a:rPr lang="en-IL"/>
          <a:t>שקף לא לתרגום</a:t>
        </a:r>
      </a:p>
    </p188:txBody>
  </p188:cm>
</p188:cmLst>
</file>

<file path=ppt/comments/modernComment_210_CAD71608.xml><?xml version="1.0" encoding="utf-8"?>
<p188:cmLst xmlns:a="http://schemas.openxmlformats.org/drawingml/2006/main" xmlns:r="http://schemas.openxmlformats.org/officeDocument/2006/relationships" xmlns:p188="http://schemas.microsoft.com/office/powerpoint/2018/8/main">
  <p188:cm id="{A80DE399-1200-4D95-909C-942652D7B6C1}" authorId="{32D145CE-3CEA-5153-9B39-BF37DB1552C8}" created="2023-07-17T17:19:09.694">
    <pc:sldMkLst xmlns:pc="http://schemas.microsoft.com/office/powerpoint/2013/main/command">
      <pc:docMk/>
      <pc:sldMk cId="3403093512" sldId="528"/>
    </pc:sldMkLst>
    <p188:txBody>
      <a:bodyPr/>
      <a:lstStyle/>
      <a:p>
        <a:r>
          <a:rPr lang="en-IL"/>
          <a:t>שקף לא לתרגום</a:t>
        </a:r>
      </a:p>
    </p188:txBody>
  </p188:cm>
</p188:cmLst>
</file>

<file path=ppt/comments/modernComment_255_52B66848.xml><?xml version="1.0" encoding="utf-8"?>
<p188:cmLst xmlns:a="http://schemas.openxmlformats.org/drawingml/2006/main" xmlns:r="http://schemas.openxmlformats.org/officeDocument/2006/relationships" xmlns:p188="http://schemas.microsoft.com/office/powerpoint/2018/8/main">
  <p188:cm id="{33484BF6-DD8B-4191-BC65-F61C7C0BD1D7}" authorId="{32D145CE-3CEA-5153-9B39-BF37DB1552C8}" created="2023-07-17T17:09:56.503">
    <pc:sldMkLst xmlns:pc="http://schemas.microsoft.com/office/powerpoint/2013/main/command">
      <pc:docMk/>
      <pc:sldMk cId="1387685960" sldId="597"/>
    </pc:sldMkLst>
    <p188:txBody>
      <a:bodyPr/>
      <a:lstStyle/>
      <a:p>
        <a:r>
          <a:rPr lang="en-IL"/>
          <a:t>טבלה לא לתרגום</a:t>
        </a:r>
      </a:p>
    </p188:txBody>
  </p188:cm>
</p188:cmLst>
</file>

<file path=ppt/comments/modernComment_263_44C8BE4E.xml><?xml version="1.0" encoding="utf-8"?>
<p188:cmLst xmlns:a="http://schemas.openxmlformats.org/drawingml/2006/main" xmlns:r="http://schemas.openxmlformats.org/officeDocument/2006/relationships" xmlns:p188="http://schemas.microsoft.com/office/powerpoint/2018/8/main">
  <p188:cm id="{F09BF975-FC6D-4A8B-BD66-D880158A0094}" authorId="{32D145CE-3CEA-5153-9B39-BF37DB1552C8}" created="2023-07-17T17:10:35.451">
    <pc:sldMkLst xmlns:pc="http://schemas.microsoft.com/office/powerpoint/2013/main/command">
      <pc:docMk/>
      <pc:sldMk cId="1154006606" sldId="611"/>
    </pc:sldMkLst>
    <p188:txBody>
      <a:bodyPr/>
      <a:lstStyle/>
      <a:p>
        <a:r>
          <a:rPr lang="en-IL"/>
          <a:t>שקף לא לתרגום</a:t>
        </a:r>
      </a:p>
    </p188:txBody>
  </p188:cm>
</p188:cmLst>
</file>

<file path=ppt/comments/modernComment_264_F0DA5625.xml><?xml version="1.0" encoding="utf-8"?>
<p188:cmLst xmlns:a="http://schemas.openxmlformats.org/drawingml/2006/main" xmlns:r="http://schemas.openxmlformats.org/officeDocument/2006/relationships" xmlns:p188="http://schemas.microsoft.com/office/powerpoint/2018/8/main">
  <p188:cm id="{CBDD5A4D-5A10-41C7-A03E-05088F54E1C3}" authorId="{32D145CE-3CEA-5153-9B39-BF37DB1552C8}" created="2023-07-17T17:10:07.285">
    <pc:sldMkLst xmlns:pc="http://schemas.microsoft.com/office/powerpoint/2013/main/command">
      <pc:docMk/>
      <pc:sldMk cId="4040840741" sldId="612"/>
    </pc:sldMkLst>
    <p188:txBody>
      <a:bodyPr/>
      <a:lstStyle/>
      <a:p>
        <a:r>
          <a:rPr lang="en-IL"/>
          <a:t>שקף לא לתרגום</a:t>
        </a:r>
      </a:p>
    </p188:txBody>
  </p188:cm>
</p188:cmLst>
</file>

<file path=ppt/comments/modernComment_26C_F06A3ED6.xml><?xml version="1.0" encoding="utf-8"?>
<p188:cmLst xmlns:a="http://schemas.openxmlformats.org/drawingml/2006/main" xmlns:r="http://schemas.openxmlformats.org/officeDocument/2006/relationships" xmlns:p188="http://schemas.microsoft.com/office/powerpoint/2018/8/main">
  <p188:cm id="{F4DC515A-1928-4F77-A487-CA87A224E2D8}" authorId="{32D145CE-3CEA-5153-9B39-BF37DB1552C8}" created="2023-07-18T18:15:02.863">
    <pc:sldMkLst xmlns:pc="http://schemas.microsoft.com/office/powerpoint/2013/main/command">
      <pc:docMk/>
      <pc:sldMk cId="4033494742" sldId="620"/>
    </pc:sldMkLst>
    <p188:txBody>
      <a:bodyPr/>
      <a:lstStyle/>
      <a:p>
        <a:r>
          <a:rPr lang="en-IL"/>
          <a:t>שקף לא לתרגום</a:t>
        </a:r>
      </a:p>
    </p188:txBody>
  </p188:cm>
</p188:cmLst>
</file>

<file path=ppt/comments/modernComment_26F_DCDD588D.xml><?xml version="1.0" encoding="utf-8"?>
<p188:cmLst xmlns:a="http://schemas.openxmlformats.org/drawingml/2006/main" xmlns:r="http://schemas.openxmlformats.org/officeDocument/2006/relationships" xmlns:p188="http://schemas.microsoft.com/office/powerpoint/2018/8/main">
  <p188:cm id="{518821CB-8BB9-4BA8-BD00-84F06B57AA2D}" authorId="{32D145CE-3CEA-5153-9B39-BF37DB1552C8}" created="2023-07-17T20:59:21.381">
    <pc:sldMkLst xmlns:pc="http://schemas.microsoft.com/office/powerpoint/2013/main/command">
      <pc:docMk/>
      <pc:sldMk cId="3705493645" sldId="623"/>
    </pc:sldMkLst>
    <p188:txBody>
      <a:bodyPr/>
      <a:lstStyle/>
      <a:p>
        <a:r>
          <a:rPr lang="en-IL"/>
          <a:t>טבלאות לא לתרגום</a:t>
        </a:r>
      </a:p>
    </p188:txBody>
  </p188:cm>
</p188:cmLst>
</file>

<file path=ppt/comments/modernComment_2B1_946BB3C4.xml><?xml version="1.0" encoding="utf-8"?>
<p188:cmLst xmlns:a="http://schemas.openxmlformats.org/drawingml/2006/main" xmlns:r="http://schemas.openxmlformats.org/officeDocument/2006/relationships" xmlns:p188="http://schemas.microsoft.com/office/powerpoint/2018/8/main">
  <p188:cm id="{666B1B1C-A9AF-4A73-A958-6CA09FA73CBC}" authorId="{32D145CE-3CEA-5153-9B39-BF37DB1552C8}" created="2023-07-18T17:00:42.629">
    <pc:sldMkLst xmlns:pc="http://schemas.microsoft.com/office/powerpoint/2013/main/command">
      <pc:docMk/>
      <pc:sldMk cId="2490086340" sldId="689"/>
    </pc:sldMkLst>
    <p188:txBody>
      <a:bodyPr/>
      <a:lstStyle/>
      <a:p>
        <a:r>
          <a:rPr lang="en-IL"/>
          <a:t>שקף לא לתרגום</a:t>
        </a:r>
      </a:p>
    </p188:txBody>
  </p188:cm>
</p188:cmLst>
</file>

<file path=ppt/comments/modernComment_2BB_B3F497BA.xml><?xml version="1.0" encoding="utf-8"?>
<p188:cmLst xmlns:a="http://schemas.openxmlformats.org/drawingml/2006/main" xmlns:r="http://schemas.openxmlformats.org/officeDocument/2006/relationships" xmlns:p188="http://schemas.microsoft.com/office/powerpoint/2018/8/main">
  <p188:cm id="{FEA2D299-41A6-4975-9434-BB8C73D640ED}" authorId="{32D145CE-3CEA-5153-9B39-BF37DB1552C8}" created="2023-07-17T15:14:19.246">
    <pc:sldMkLst xmlns:pc="http://schemas.microsoft.com/office/powerpoint/2013/main/command">
      <pc:docMk/>
      <pc:sldMk cId="3019151290" sldId="699"/>
    </pc:sldMkLst>
    <p188:txBody>
      <a:bodyPr/>
      <a:lstStyle/>
      <a:p>
        <a:r>
          <a:rPr lang="en-IL"/>
          <a:t>שקף לא לתרגום</a:t>
        </a:r>
      </a:p>
    </p188:txBody>
  </p188:cm>
</p188:cmLst>
</file>

<file path=ppt/comments/modernComment_2BC_1134E0DC.xml><?xml version="1.0" encoding="utf-8"?>
<p188:cmLst xmlns:a="http://schemas.openxmlformats.org/drawingml/2006/main" xmlns:r="http://schemas.openxmlformats.org/officeDocument/2006/relationships" xmlns:p188="http://schemas.microsoft.com/office/powerpoint/2018/8/main">
  <p188:cm id="{8BF1522D-9F6B-41AB-8989-18262A284A27}" authorId="{32D145CE-3CEA-5153-9B39-BF37DB1552C8}" created="2023-07-17T17:08:19.186">
    <pc:sldMkLst xmlns:pc="http://schemas.microsoft.com/office/powerpoint/2013/main/command">
      <pc:docMk/>
      <pc:sldMk cId="288678108" sldId="700"/>
    </pc:sldMkLst>
    <p188:txBody>
      <a:bodyPr/>
      <a:lstStyle/>
      <a:p>
        <a:r>
          <a:rPr lang="en-IL"/>
          <a:t>שקף לא לתרגום, רפרנס למונחים מקצועיים</a:t>
        </a:r>
      </a:p>
    </p188:txBody>
  </p188:cm>
</p188:cmLst>
</file>

<file path=ppt/comments/modernComment_2BD_88BB228.xml><?xml version="1.0" encoding="utf-8"?>
<p188:cmLst xmlns:a="http://schemas.openxmlformats.org/drawingml/2006/main" xmlns:r="http://schemas.openxmlformats.org/officeDocument/2006/relationships" xmlns:p188="http://schemas.microsoft.com/office/powerpoint/2018/8/main">
  <p188:cm id="{CEB3FA8C-F32F-42C9-BE9D-41F33C2C7106}" authorId="{32D145CE-3CEA-5153-9B39-BF37DB1552C8}" created="2023-07-17T17:08:25.019">
    <pc:sldMkLst xmlns:pc="http://schemas.microsoft.com/office/powerpoint/2013/main/command">
      <pc:docMk/>
      <pc:sldMk cId="143372840" sldId="701"/>
    </pc:sldMkLst>
    <p188:txBody>
      <a:bodyPr/>
      <a:lstStyle/>
      <a:p>
        <a:r>
          <a:rPr lang="en-IL"/>
          <a:t>שקף לא לתרגום, רפרנס למונחים מקצועיים</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AA2456-E9B1-4D7F-B3C7-7289AEB4E5B5}" type="datetimeFigureOut">
              <a:rPr lang="en-US" smtClean="0"/>
              <a:t>7/18/2023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7E0950-7630-4B72-A91E-FC6ABBB00A8C}" type="slidenum">
              <a:rPr lang="en-US" smtClean="0"/>
              <a:t>‹#›</a:t>
            </a:fld>
            <a:endParaRPr lang="en-US"/>
          </a:p>
        </p:txBody>
      </p:sp>
    </p:spTree>
    <p:extLst>
      <p:ext uri="{BB962C8B-B14F-4D97-AF65-F5344CB8AC3E}">
        <p14:creationId xmlns:p14="http://schemas.microsoft.com/office/powerpoint/2010/main" val="334695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200" i="0" kern="1200" dirty="0">
                <a:solidFill>
                  <a:schemeClr val="tx1"/>
                </a:solidFill>
                <a:latin typeface="Segoe UI Light" panose="020B0502040204020203" pitchFamily="34" charset="0"/>
                <a:ea typeface="Tahoma" panose="020B0604030504040204" pitchFamily="34" charset="0"/>
                <a:cs typeface="Segoe UI Light" panose="020B0502040204020203" pitchFamily="34" charset="0"/>
              </a:rPr>
              <a:t>שקף לא לתרגום</a:t>
            </a:r>
          </a:p>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a:p>
        </p:txBody>
      </p:sp>
    </p:spTree>
    <p:extLst>
      <p:ext uri="{BB962C8B-B14F-4D97-AF65-F5344CB8AC3E}">
        <p14:creationId xmlns:p14="http://schemas.microsoft.com/office/powerpoint/2010/main" val="2154243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endParaRPr lang="he-IL" sz="1200"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11</a:t>
            </a:fld>
            <a:endParaRPr lang="en-US"/>
          </a:p>
        </p:txBody>
      </p:sp>
    </p:spTree>
    <p:extLst>
      <p:ext uri="{BB962C8B-B14F-4D97-AF65-F5344CB8AC3E}">
        <p14:creationId xmlns:p14="http://schemas.microsoft.com/office/powerpoint/2010/main" val="2403400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12</a:t>
            </a:fld>
            <a:endParaRPr lang="en-US"/>
          </a:p>
        </p:txBody>
      </p:sp>
    </p:spTree>
    <p:extLst>
      <p:ext uri="{BB962C8B-B14F-4D97-AF65-F5344CB8AC3E}">
        <p14:creationId xmlns:p14="http://schemas.microsoft.com/office/powerpoint/2010/main" val="158290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13</a:t>
            </a:fld>
            <a:endParaRPr lang="en-US"/>
          </a:p>
        </p:txBody>
      </p:sp>
    </p:spTree>
    <p:extLst>
      <p:ext uri="{BB962C8B-B14F-4D97-AF65-F5344CB8AC3E}">
        <p14:creationId xmlns:p14="http://schemas.microsoft.com/office/powerpoint/2010/main" val="3439878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14</a:t>
            </a:fld>
            <a:endParaRPr lang="en-US"/>
          </a:p>
        </p:txBody>
      </p:sp>
    </p:spTree>
    <p:extLst>
      <p:ext uri="{BB962C8B-B14F-4D97-AF65-F5344CB8AC3E}">
        <p14:creationId xmlns:p14="http://schemas.microsoft.com/office/powerpoint/2010/main" val="4127718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15</a:t>
            </a:fld>
            <a:endParaRPr lang="en-US"/>
          </a:p>
        </p:txBody>
      </p:sp>
    </p:spTree>
    <p:extLst>
      <p:ext uri="{BB962C8B-B14F-4D97-AF65-F5344CB8AC3E}">
        <p14:creationId xmlns:p14="http://schemas.microsoft.com/office/powerpoint/2010/main" val="589249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שקף לא לתרגום</a:t>
            </a:r>
            <a:endParaRPr lang="en-IL" dirty="0"/>
          </a:p>
        </p:txBody>
      </p:sp>
      <p:sp>
        <p:nvSpPr>
          <p:cNvPr id="4" name="Slide Number Placeholder 3"/>
          <p:cNvSpPr>
            <a:spLocks noGrp="1"/>
          </p:cNvSpPr>
          <p:nvPr>
            <p:ph type="sldNum" sz="quarter" idx="5"/>
          </p:nvPr>
        </p:nvSpPr>
        <p:spPr/>
        <p:txBody>
          <a:bodyPr/>
          <a:lstStyle/>
          <a:p>
            <a:fld id="{937E0950-7630-4B72-A91E-FC6ABBB00A8C}" type="slidenum">
              <a:rPr lang="en-US" smtClean="0"/>
              <a:t>16</a:t>
            </a:fld>
            <a:endParaRPr lang="en-US"/>
          </a:p>
        </p:txBody>
      </p:sp>
    </p:spTree>
    <p:extLst>
      <p:ext uri="{BB962C8B-B14F-4D97-AF65-F5344CB8AC3E}">
        <p14:creationId xmlns:p14="http://schemas.microsoft.com/office/powerpoint/2010/main" val="1628272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טבלאות לא לתרגום</a:t>
            </a:r>
            <a:endParaRPr lang="en-IL" dirty="0"/>
          </a:p>
        </p:txBody>
      </p:sp>
      <p:sp>
        <p:nvSpPr>
          <p:cNvPr id="4" name="Slide Number Placeholder 3"/>
          <p:cNvSpPr>
            <a:spLocks noGrp="1"/>
          </p:cNvSpPr>
          <p:nvPr>
            <p:ph type="sldNum" sz="quarter" idx="5"/>
          </p:nvPr>
        </p:nvSpPr>
        <p:spPr/>
        <p:txBody>
          <a:bodyPr/>
          <a:lstStyle/>
          <a:p>
            <a:fld id="{937E0950-7630-4B72-A91E-FC6ABBB00A8C}" type="slidenum">
              <a:rPr lang="en-US" smtClean="0"/>
              <a:t>17</a:t>
            </a:fld>
            <a:endParaRPr lang="en-US"/>
          </a:p>
        </p:txBody>
      </p:sp>
    </p:spTree>
    <p:extLst>
      <p:ext uri="{BB962C8B-B14F-4D97-AF65-F5344CB8AC3E}">
        <p14:creationId xmlns:p14="http://schemas.microsoft.com/office/powerpoint/2010/main" val="863256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937E0950-7630-4B72-A91E-FC6ABBB00A8C}" type="slidenum">
              <a:rPr lang="en-US" smtClean="0"/>
              <a:t>26</a:t>
            </a:fld>
            <a:endParaRPr lang="en-US"/>
          </a:p>
        </p:txBody>
      </p:sp>
    </p:spTree>
    <p:extLst>
      <p:ext uri="{BB962C8B-B14F-4D97-AF65-F5344CB8AC3E}">
        <p14:creationId xmlns:p14="http://schemas.microsoft.com/office/powerpoint/2010/main" val="1385466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937E0950-7630-4B72-A91E-FC6ABBB00A8C}" type="slidenum">
              <a:rPr lang="en-US" smtClean="0"/>
              <a:t>28</a:t>
            </a:fld>
            <a:endParaRPr lang="en-US"/>
          </a:p>
        </p:txBody>
      </p:sp>
    </p:spTree>
    <p:extLst>
      <p:ext uri="{BB962C8B-B14F-4D97-AF65-F5344CB8AC3E}">
        <p14:creationId xmlns:p14="http://schemas.microsoft.com/office/powerpoint/2010/main" val="2018633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sz="1800" dirty="0">
                <a:effectLst/>
                <a:latin typeface="Segoe UI" panose="020B0502040204020203" pitchFamily="34" charset="0"/>
              </a:rPr>
              <a:t>שקף לא לתרגום</a:t>
            </a:r>
            <a:endParaRPr lang="he-IL" sz="1800" dirty="0">
              <a:effectLst/>
              <a:latin typeface="Arial" panose="020B0604020202020204" pitchFamily="34" charset="0"/>
            </a:endParaRPr>
          </a:p>
          <a:p>
            <a:pPr algn="r" rtl="1"/>
            <a:endParaRPr lang="en-IL" dirty="0"/>
          </a:p>
        </p:txBody>
      </p:sp>
      <p:sp>
        <p:nvSpPr>
          <p:cNvPr id="4" name="Slide Number Placeholder 3"/>
          <p:cNvSpPr>
            <a:spLocks noGrp="1"/>
          </p:cNvSpPr>
          <p:nvPr>
            <p:ph type="sldNum" sz="quarter" idx="5"/>
          </p:nvPr>
        </p:nvSpPr>
        <p:spPr/>
        <p:txBody>
          <a:bodyPr/>
          <a:lstStyle/>
          <a:p>
            <a:fld id="{937E0950-7630-4B72-A91E-FC6ABBB00A8C}" type="slidenum">
              <a:rPr lang="en-US" smtClean="0"/>
              <a:t>29</a:t>
            </a:fld>
            <a:endParaRPr lang="en-US"/>
          </a:p>
        </p:txBody>
      </p:sp>
    </p:spTree>
    <p:extLst>
      <p:ext uri="{BB962C8B-B14F-4D97-AF65-F5344CB8AC3E}">
        <p14:creationId xmlns:p14="http://schemas.microsoft.com/office/powerpoint/2010/main" val="2227689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200" i="0" kern="1200" dirty="0">
                <a:solidFill>
                  <a:schemeClr val="tx1"/>
                </a:solidFill>
                <a:latin typeface="Segoe UI Light" panose="020B0502040204020203" pitchFamily="34" charset="0"/>
                <a:ea typeface="Tahoma" panose="020B0604030504040204" pitchFamily="34" charset="0"/>
                <a:cs typeface="Segoe UI Light" panose="020B0502040204020203" pitchFamily="34" charset="0"/>
              </a:rPr>
              <a:t>שקף לא לתרגום</a:t>
            </a:r>
          </a:p>
          <a:p>
            <a:pPr algn="r" defTabSz="931774" rtl="1"/>
            <a:endParaRPr lang="en-US" dirty="0"/>
          </a:p>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a:t>
            </a:fld>
            <a:endParaRPr lang="en-US"/>
          </a:p>
        </p:txBody>
      </p:sp>
    </p:spTree>
    <p:extLst>
      <p:ext uri="{BB962C8B-B14F-4D97-AF65-F5344CB8AC3E}">
        <p14:creationId xmlns:p14="http://schemas.microsoft.com/office/powerpoint/2010/main" val="2872371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30</a:t>
            </a:fld>
            <a:endParaRPr lang="en-US"/>
          </a:p>
        </p:txBody>
      </p:sp>
    </p:spTree>
    <p:extLst>
      <p:ext uri="{BB962C8B-B14F-4D97-AF65-F5344CB8AC3E}">
        <p14:creationId xmlns:p14="http://schemas.microsoft.com/office/powerpoint/2010/main" val="2350598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31</a:t>
            </a:fld>
            <a:endParaRPr lang="en-US"/>
          </a:p>
        </p:txBody>
      </p:sp>
    </p:spTree>
    <p:extLst>
      <p:ext uri="{BB962C8B-B14F-4D97-AF65-F5344CB8AC3E}">
        <p14:creationId xmlns:p14="http://schemas.microsoft.com/office/powerpoint/2010/main" val="3843391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32</a:t>
            </a:fld>
            <a:endParaRPr lang="en-US"/>
          </a:p>
        </p:txBody>
      </p:sp>
    </p:spTree>
    <p:extLst>
      <p:ext uri="{BB962C8B-B14F-4D97-AF65-F5344CB8AC3E}">
        <p14:creationId xmlns:p14="http://schemas.microsoft.com/office/powerpoint/2010/main" val="271232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33</a:t>
            </a:fld>
            <a:endParaRPr lang="en-US"/>
          </a:p>
        </p:txBody>
      </p:sp>
    </p:spTree>
    <p:extLst>
      <p:ext uri="{BB962C8B-B14F-4D97-AF65-F5344CB8AC3E}">
        <p14:creationId xmlns:p14="http://schemas.microsoft.com/office/powerpoint/2010/main" val="704565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34</a:t>
            </a:fld>
            <a:endParaRPr lang="en-US"/>
          </a:p>
        </p:txBody>
      </p:sp>
    </p:spTree>
    <p:extLst>
      <p:ext uri="{BB962C8B-B14F-4D97-AF65-F5344CB8AC3E}">
        <p14:creationId xmlns:p14="http://schemas.microsoft.com/office/powerpoint/2010/main" val="3768001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35</a:t>
            </a:fld>
            <a:endParaRPr lang="en-US"/>
          </a:p>
        </p:txBody>
      </p:sp>
    </p:spTree>
    <p:extLst>
      <p:ext uri="{BB962C8B-B14F-4D97-AF65-F5344CB8AC3E}">
        <p14:creationId xmlns:p14="http://schemas.microsoft.com/office/powerpoint/2010/main" val="3676785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800" dirty="0">
                <a:effectLst/>
                <a:latin typeface="Segoe UI" panose="020B0502040204020203" pitchFamily="34" charset="0"/>
              </a:rPr>
              <a:t>שקף לא לתרגום</a:t>
            </a:r>
            <a:endParaRPr lang="he-IL" sz="1800" dirty="0">
              <a:effectLst/>
              <a:latin typeface="Arial" panose="020B0604020202020204" pitchFamily="34" charset="0"/>
            </a:endParaRPr>
          </a:p>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36</a:t>
            </a:fld>
            <a:endParaRPr lang="en-US"/>
          </a:p>
        </p:txBody>
      </p:sp>
    </p:spTree>
    <p:extLst>
      <p:ext uri="{BB962C8B-B14F-4D97-AF65-F5344CB8AC3E}">
        <p14:creationId xmlns:p14="http://schemas.microsoft.com/office/powerpoint/2010/main" val="4161344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37</a:t>
            </a:fld>
            <a:endParaRPr lang="en-US"/>
          </a:p>
        </p:txBody>
      </p:sp>
    </p:spTree>
    <p:extLst>
      <p:ext uri="{BB962C8B-B14F-4D97-AF65-F5344CB8AC3E}">
        <p14:creationId xmlns:p14="http://schemas.microsoft.com/office/powerpoint/2010/main" val="3497367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r>
              <a:rPr lang="he-IL" dirty="0">
                <a:cs typeface="Calibri"/>
              </a:rPr>
              <a:t>טבלה לא לתרגום</a:t>
            </a:r>
          </a:p>
        </p:txBody>
      </p:sp>
      <p:sp>
        <p:nvSpPr>
          <p:cNvPr id="4" name="Slide Number Placeholder 3"/>
          <p:cNvSpPr>
            <a:spLocks noGrp="1"/>
          </p:cNvSpPr>
          <p:nvPr>
            <p:ph type="sldNum" sz="quarter" idx="5"/>
          </p:nvPr>
        </p:nvSpPr>
        <p:spPr/>
        <p:txBody>
          <a:bodyPr/>
          <a:lstStyle/>
          <a:p>
            <a:fld id="{937E0950-7630-4B72-A91E-FC6ABBB00A8C}" type="slidenum">
              <a:rPr lang="en-US" smtClean="0"/>
              <a:t>38</a:t>
            </a:fld>
            <a:endParaRPr lang="en-US"/>
          </a:p>
        </p:txBody>
      </p:sp>
    </p:spTree>
    <p:extLst>
      <p:ext uri="{BB962C8B-B14F-4D97-AF65-F5344CB8AC3E}">
        <p14:creationId xmlns:p14="http://schemas.microsoft.com/office/powerpoint/2010/main" val="2720021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39</a:t>
            </a:fld>
            <a:endParaRPr lang="en-US"/>
          </a:p>
        </p:txBody>
      </p:sp>
    </p:spTree>
    <p:extLst>
      <p:ext uri="{BB962C8B-B14F-4D97-AF65-F5344CB8AC3E}">
        <p14:creationId xmlns:p14="http://schemas.microsoft.com/office/powerpoint/2010/main" val="961924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200" i="0" kern="1200" dirty="0">
                <a:solidFill>
                  <a:schemeClr val="tx1"/>
                </a:solidFill>
                <a:latin typeface="Segoe UI Light" panose="020B0502040204020203" pitchFamily="34" charset="0"/>
                <a:ea typeface="Tahoma" panose="020B0604030504040204" pitchFamily="34" charset="0"/>
                <a:cs typeface="Segoe UI Light" panose="020B0502040204020203" pitchFamily="34" charset="0"/>
              </a:rPr>
              <a:t>שקף לא לתרגום</a:t>
            </a:r>
          </a:p>
          <a:p>
            <a:pPr algn="r" defTabSz="931774" rtl="1"/>
            <a:endParaRPr lang="en-US" dirty="0"/>
          </a:p>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3</a:t>
            </a:fld>
            <a:endParaRPr lang="en-US"/>
          </a:p>
        </p:txBody>
      </p:sp>
    </p:spTree>
    <p:extLst>
      <p:ext uri="{BB962C8B-B14F-4D97-AF65-F5344CB8AC3E}">
        <p14:creationId xmlns:p14="http://schemas.microsoft.com/office/powerpoint/2010/main" val="287378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40</a:t>
            </a:fld>
            <a:endParaRPr lang="en-US"/>
          </a:p>
        </p:txBody>
      </p:sp>
    </p:spTree>
    <p:extLst>
      <p:ext uri="{BB962C8B-B14F-4D97-AF65-F5344CB8AC3E}">
        <p14:creationId xmlns:p14="http://schemas.microsoft.com/office/powerpoint/2010/main" val="2013817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41</a:t>
            </a:fld>
            <a:endParaRPr lang="en-US"/>
          </a:p>
        </p:txBody>
      </p:sp>
    </p:spTree>
    <p:extLst>
      <p:ext uri="{BB962C8B-B14F-4D97-AF65-F5344CB8AC3E}">
        <p14:creationId xmlns:p14="http://schemas.microsoft.com/office/powerpoint/2010/main" val="478408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42</a:t>
            </a:fld>
            <a:endParaRPr lang="en-US"/>
          </a:p>
        </p:txBody>
      </p:sp>
    </p:spTree>
    <p:extLst>
      <p:ext uri="{BB962C8B-B14F-4D97-AF65-F5344CB8AC3E}">
        <p14:creationId xmlns:p14="http://schemas.microsoft.com/office/powerpoint/2010/main" val="641486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sz="1800" dirty="0">
                <a:effectLst/>
                <a:latin typeface="Segoe UI" panose="020B0502040204020203" pitchFamily="34" charset="0"/>
              </a:rPr>
              <a:t>שקף לא לתרגום</a:t>
            </a:r>
            <a:endParaRPr lang="he-IL" sz="1800" dirty="0">
              <a:effectLst/>
              <a:latin typeface="Arial" panose="020B0604020202020204" pitchFamily="34" charset="0"/>
            </a:endParaRPr>
          </a:p>
          <a:p>
            <a:pPr algn="r" rtl="1"/>
            <a:endParaRPr lang="en-IL" dirty="0"/>
          </a:p>
        </p:txBody>
      </p:sp>
      <p:sp>
        <p:nvSpPr>
          <p:cNvPr id="4" name="Slide Number Placeholder 3"/>
          <p:cNvSpPr>
            <a:spLocks noGrp="1"/>
          </p:cNvSpPr>
          <p:nvPr>
            <p:ph type="sldNum" sz="quarter" idx="5"/>
          </p:nvPr>
        </p:nvSpPr>
        <p:spPr/>
        <p:txBody>
          <a:bodyPr/>
          <a:lstStyle/>
          <a:p>
            <a:fld id="{937E0950-7630-4B72-A91E-FC6ABBB00A8C}" type="slidenum">
              <a:rPr lang="en-US" smtClean="0"/>
              <a:t>43</a:t>
            </a:fld>
            <a:endParaRPr lang="en-US"/>
          </a:p>
        </p:txBody>
      </p:sp>
    </p:spTree>
    <p:extLst>
      <p:ext uri="{BB962C8B-B14F-4D97-AF65-F5344CB8AC3E}">
        <p14:creationId xmlns:p14="http://schemas.microsoft.com/office/powerpoint/2010/main" val="2067385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dirty="0"/>
              <a:t>שקף לא לתרגום</a:t>
            </a:r>
            <a:endParaRPr lang="en-IL" dirty="0"/>
          </a:p>
        </p:txBody>
      </p:sp>
      <p:sp>
        <p:nvSpPr>
          <p:cNvPr id="4" name="Slide Number Placeholder 3"/>
          <p:cNvSpPr>
            <a:spLocks noGrp="1"/>
          </p:cNvSpPr>
          <p:nvPr>
            <p:ph type="sldNum" sz="quarter" idx="5"/>
          </p:nvPr>
        </p:nvSpPr>
        <p:spPr/>
        <p:txBody>
          <a:bodyPr/>
          <a:lstStyle/>
          <a:p>
            <a:fld id="{937E0950-7630-4B72-A91E-FC6ABBB00A8C}" type="slidenum">
              <a:rPr lang="en-US" smtClean="0"/>
              <a:t>45</a:t>
            </a:fld>
            <a:endParaRPr lang="en-US"/>
          </a:p>
        </p:txBody>
      </p:sp>
    </p:spTree>
    <p:extLst>
      <p:ext uri="{BB962C8B-B14F-4D97-AF65-F5344CB8AC3E}">
        <p14:creationId xmlns:p14="http://schemas.microsoft.com/office/powerpoint/2010/main" val="4264940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dirty="0"/>
              <a:t>שקף לא לתרגום, רפרנס למונחים מקצועיים</a:t>
            </a:r>
            <a:endParaRPr lang="en-IL" dirty="0"/>
          </a:p>
          <a:p>
            <a:pPr algn="r" rtl="1"/>
            <a:endParaRPr lang="en-IL" dirty="0"/>
          </a:p>
        </p:txBody>
      </p:sp>
      <p:sp>
        <p:nvSpPr>
          <p:cNvPr id="4" name="Slide Number Placeholder 3"/>
          <p:cNvSpPr>
            <a:spLocks noGrp="1"/>
          </p:cNvSpPr>
          <p:nvPr>
            <p:ph type="sldNum" sz="quarter" idx="5"/>
          </p:nvPr>
        </p:nvSpPr>
        <p:spPr/>
        <p:txBody>
          <a:bodyPr/>
          <a:lstStyle/>
          <a:p>
            <a:fld id="{937E0950-7630-4B72-A91E-FC6ABBB00A8C}" type="slidenum">
              <a:rPr lang="en-US" smtClean="0"/>
              <a:t>46</a:t>
            </a:fld>
            <a:endParaRPr lang="en-US"/>
          </a:p>
        </p:txBody>
      </p:sp>
    </p:spTree>
    <p:extLst>
      <p:ext uri="{BB962C8B-B14F-4D97-AF65-F5344CB8AC3E}">
        <p14:creationId xmlns:p14="http://schemas.microsoft.com/office/powerpoint/2010/main" val="3593124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שקף לא לתרגום, רפרנס למונחים מקצועיים</a:t>
            </a:r>
            <a:endParaRPr lang="en-IL" dirty="0"/>
          </a:p>
        </p:txBody>
      </p:sp>
      <p:sp>
        <p:nvSpPr>
          <p:cNvPr id="4" name="Slide Number Placeholder 3"/>
          <p:cNvSpPr>
            <a:spLocks noGrp="1"/>
          </p:cNvSpPr>
          <p:nvPr>
            <p:ph type="sldNum" sz="quarter" idx="5"/>
          </p:nvPr>
        </p:nvSpPr>
        <p:spPr/>
        <p:txBody>
          <a:bodyPr/>
          <a:lstStyle/>
          <a:p>
            <a:fld id="{937E0950-7630-4B72-A91E-FC6ABBB00A8C}" type="slidenum">
              <a:rPr lang="en-US" smtClean="0"/>
              <a:t>47</a:t>
            </a:fld>
            <a:endParaRPr lang="en-US"/>
          </a:p>
        </p:txBody>
      </p:sp>
    </p:spTree>
    <p:extLst>
      <p:ext uri="{BB962C8B-B14F-4D97-AF65-F5344CB8AC3E}">
        <p14:creationId xmlns:p14="http://schemas.microsoft.com/office/powerpoint/2010/main" val="1829056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שקף לא לתרגום</a:t>
            </a:r>
            <a:endParaRPr lang="en-IL" dirty="0"/>
          </a:p>
        </p:txBody>
      </p:sp>
      <p:sp>
        <p:nvSpPr>
          <p:cNvPr id="4" name="Slide Number Placeholder 3"/>
          <p:cNvSpPr>
            <a:spLocks noGrp="1"/>
          </p:cNvSpPr>
          <p:nvPr>
            <p:ph type="sldNum" sz="quarter" idx="5"/>
          </p:nvPr>
        </p:nvSpPr>
        <p:spPr/>
        <p:txBody>
          <a:bodyPr/>
          <a:lstStyle/>
          <a:p>
            <a:fld id="{937E0950-7630-4B72-A91E-FC6ABBB00A8C}" type="slidenum">
              <a:rPr lang="en-US" smtClean="0"/>
              <a:t>48</a:t>
            </a:fld>
            <a:endParaRPr lang="en-US"/>
          </a:p>
        </p:txBody>
      </p:sp>
    </p:spTree>
    <p:extLst>
      <p:ext uri="{BB962C8B-B14F-4D97-AF65-F5344CB8AC3E}">
        <p14:creationId xmlns:p14="http://schemas.microsoft.com/office/powerpoint/2010/main" val="2570309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שקף לא לתרגום</a:t>
            </a:r>
            <a:endParaRPr lang="en-IL" dirty="0"/>
          </a:p>
        </p:txBody>
      </p:sp>
      <p:sp>
        <p:nvSpPr>
          <p:cNvPr id="4" name="Slide Number Placeholder 3"/>
          <p:cNvSpPr>
            <a:spLocks noGrp="1"/>
          </p:cNvSpPr>
          <p:nvPr>
            <p:ph type="sldNum" sz="quarter" idx="5"/>
          </p:nvPr>
        </p:nvSpPr>
        <p:spPr/>
        <p:txBody>
          <a:bodyPr/>
          <a:lstStyle/>
          <a:p>
            <a:fld id="{937E0950-7630-4B72-A91E-FC6ABBB00A8C}" type="slidenum">
              <a:rPr lang="en-US" smtClean="0"/>
              <a:t>53</a:t>
            </a:fld>
            <a:endParaRPr lang="en-US"/>
          </a:p>
        </p:txBody>
      </p:sp>
    </p:spTree>
    <p:extLst>
      <p:ext uri="{BB962C8B-B14F-4D97-AF65-F5344CB8AC3E}">
        <p14:creationId xmlns:p14="http://schemas.microsoft.com/office/powerpoint/2010/main" val="267564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a:t>
            </a:fld>
            <a:endParaRPr lang="en-US"/>
          </a:p>
        </p:txBody>
      </p:sp>
    </p:spTree>
    <p:extLst>
      <p:ext uri="{BB962C8B-B14F-4D97-AF65-F5344CB8AC3E}">
        <p14:creationId xmlns:p14="http://schemas.microsoft.com/office/powerpoint/2010/main" val="3788634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5</a:t>
            </a:fld>
            <a:endParaRPr lang="en-US"/>
          </a:p>
        </p:txBody>
      </p:sp>
    </p:spTree>
    <p:extLst>
      <p:ext uri="{BB962C8B-B14F-4D97-AF65-F5344CB8AC3E}">
        <p14:creationId xmlns:p14="http://schemas.microsoft.com/office/powerpoint/2010/main" val="122185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6</a:t>
            </a:fld>
            <a:endParaRPr lang="en-US"/>
          </a:p>
        </p:txBody>
      </p:sp>
    </p:spTree>
    <p:extLst>
      <p:ext uri="{BB962C8B-B14F-4D97-AF65-F5344CB8AC3E}">
        <p14:creationId xmlns:p14="http://schemas.microsoft.com/office/powerpoint/2010/main" val="826639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7</a:t>
            </a:fld>
            <a:endParaRPr lang="en-US"/>
          </a:p>
        </p:txBody>
      </p:sp>
    </p:spTree>
    <p:extLst>
      <p:ext uri="{BB962C8B-B14F-4D97-AF65-F5344CB8AC3E}">
        <p14:creationId xmlns:p14="http://schemas.microsoft.com/office/powerpoint/2010/main" val="355021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שקף לא לתרגום</a:t>
            </a:r>
          </a:p>
        </p:txBody>
      </p:sp>
      <p:sp>
        <p:nvSpPr>
          <p:cNvPr id="4" name="מציין מיקום של מספר שקופית 3"/>
          <p:cNvSpPr>
            <a:spLocks noGrp="1"/>
          </p:cNvSpPr>
          <p:nvPr>
            <p:ph type="sldNum" sz="quarter" idx="10"/>
          </p:nvPr>
        </p:nvSpPr>
        <p:spPr/>
        <p:txBody>
          <a:bodyPr/>
          <a:lstStyle/>
          <a:p>
            <a:fld id="{937E0950-7630-4B72-A91E-FC6ABBB00A8C}" type="slidenum">
              <a:rPr lang="en-US" smtClean="0"/>
              <a:t>9</a:t>
            </a:fld>
            <a:endParaRPr lang="en-US"/>
          </a:p>
        </p:txBody>
      </p:sp>
    </p:spTree>
    <p:extLst>
      <p:ext uri="{BB962C8B-B14F-4D97-AF65-F5344CB8AC3E}">
        <p14:creationId xmlns:p14="http://schemas.microsoft.com/office/powerpoint/2010/main" val="1696382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dirty="0"/>
              <a:t>גרף לא לתרגום</a:t>
            </a:r>
          </a:p>
        </p:txBody>
      </p:sp>
      <p:sp>
        <p:nvSpPr>
          <p:cNvPr id="4" name="Slide Number Placeholder 3"/>
          <p:cNvSpPr>
            <a:spLocks noGrp="1"/>
          </p:cNvSpPr>
          <p:nvPr>
            <p:ph type="sldNum" sz="quarter" idx="5"/>
          </p:nvPr>
        </p:nvSpPr>
        <p:spPr/>
        <p:txBody>
          <a:bodyPr/>
          <a:lstStyle/>
          <a:p>
            <a:fld id="{937E0950-7630-4B72-A91E-FC6ABBB00A8C}" type="slidenum">
              <a:rPr lang="en-US" smtClean="0"/>
              <a:t>10</a:t>
            </a:fld>
            <a:endParaRPr lang="en-US"/>
          </a:p>
        </p:txBody>
      </p:sp>
    </p:spTree>
    <p:extLst>
      <p:ext uri="{BB962C8B-B14F-4D97-AF65-F5344CB8AC3E}">
        <p14:creationId xmlns:p14="http://schemas.microsoft.com/office/powerpoint/2010/main" val="1716042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9FC992-AF5B-4D59-9D90-6A8F9D412563}"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95069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F77D4-166E-48D9-A3CA-8B0A879C5474}"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45595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9BB745-6BDD-4D37-8B69-ED3B432C141A}"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423726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3635CD-D618-4EB1-964F-030AA1383326}" type="datetime1">
              <a:rPr lang="en-US" smtClean="0"/>
              <a:t>7/18/2023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594807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7B53F5-C931-41C5-9280-267697094343}" type="datetime1">
              <a:rPr lang="en-US" smtClean="0"/>
              <a:t>7/18/2023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359774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821033-706E-43AA-94C6-BBF503A0CF4D}" type="datetime1">
              <a:rPr lang="en-US" smtClean="0"/>
              <a:t>7/18/2023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969011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BD1946-85EE-49AD-8A74-0C6EFB88D725}" type="datetime1">
              <a:rPr lang="en-US" smtClean="0"/>
              <a:t>7/18/2023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2425108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372F003-9096-4EC0-BA3D-391C28B14389}" type="datetime1">
              <a:rPr lang="en-US" smtClean="0"/>
              <a:t>7/18/2023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177123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CA00E47-E9AE-4E2B-99C9-78926CA065FE}" type="datetime1">
              <a:rPr lang="en-US" smtClean="0"/>
              <a:t>7/18/2023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094935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EC36759-85E7-445E-A9DF-B6C766204F5A}" type="datetime1">
              <a:rPr lang="en-US" smtClean="0"/>
              <a:t>7/18/2023</a:t>
            </a:fld>
            <a:endParaRPr lang="en-US"/>
          </a:p>
        </p:txBody>
      </p:sp>
      <p:sp>
        <p:nvSpPr>
          <p:cNvPr id="4" name="Slide Number Placeholder 3"/>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090770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B0491D-EF4C-42F2-A425-B198861576F2}" type="datetime1">
              <a:rPr lang="en-US" smtClean="0"/>
              <a:t>7/18/2023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954894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58B67-E16B-4FF9-84B5-FAD9510B0DD8}"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631714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78787E-D425-4CAC-9240-D893A290CE6F}" type="datetime1">
              <a:rPr lang="en-US" smtClean="0"/>
              <a:t>7/18/2023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5658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916E8CD-72A0-4A5A-81D5-FDE579735042}" type="datetime1">
              <a:rPr lang="en-US" smtClean="0"/>
              <a:t>7/18/2023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469702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5CFF85-3B0F-466A-A87E-48458BCD5333}" type="datetime1">
              <a:rPr lang="en-US" smtClean="0"/>
              <a:t>7/18/2023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0046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0BC201-8936-48B8-97BB-668116EDFF90}" type="datetime1">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243783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98E30B-E174-4FB1-A7C0-9C53DF7E44BD}" type="datetime1">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239089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1C9466-9D77-474F-B312-726298696D52}" type="datetime1">
              <a:rPr lang="en-US" smtClean="0"/>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835171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57F69-8AAE-4A3A-A9D1-0B1CD2B039DF}" type="datetime1">
              <a:rPr lang="en-US" smtClean="0"/>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413247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F845CD-DA5F-4BD4-BD2B-299822222C8A}" type="datetime1">
              <a:rPr lang="en-US" smtClean="0"/>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68004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306660-596A-4449-8081-172EC7248888}" type="datetime1">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123636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A04647-7884-4116-905A-28C4B76EF37B}" type="datetime1">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423622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6914F-C768-4286-84F8-347F79655982}" type="datetime1">
              <a:rPr lang="en-US" smtClean="0"/>
              <a:t>7/18/2023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0DA88-D2F3-4C8D-A6CB-6A2B1F716DE8}" type="slidenum">
              <a:rPr lang="en-US" smtClean="0"/>
              <a:t>‹#›</a:t>
            </a:fld>
            <a:endParaRPr lang="en-US"/>
          </a:p>
        </p:txBody>
      </p:sp>
    </p:spTree>
    <p:extLst>
      <p:ext uri="{BB962C8B-B14F-4D97-AF65-F5344CB8AC3E}">
        <p14:creationId xmlns:p14="http://schemas.microsoft.com/office/powerpoint/2010/main" val="3508828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53910" y="6440809"/>
            <a:ext cx="10683087" cy="561315"/>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83639"/>
          <a:stretch/>
        </p:blipFill>
        <p:spPr>
          <a:xfrm>
            <a:off x="10402430" y="5839735"/>
            <a:ext cx="1112539" cy="1633728"/>
          </a:xfrm>
          <a:prstGeom prst="rect">
            <a:avLst/>
          </a:prstGeom>
        </p:spPr>
      </p:pic>
      <p:sp>
        <p:nvSpPr>
          <p:cNvPr id="8" name="Rectangle 7"/>
          <p:cNvSpPr/>
          <p:nvPr userDrawn="1"/>
        </p:nvSpPr>
        <p:spPr>
          <a:xfrm>
            <a:off x="11647141" y="6258247"/>
            <a:ext cx="307817" cy="3892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53048" y="6285406"/>
            <a:ext cx="638122"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F2736200-3204-44C4-A5EC-985817706BA3}" type="slidenum">
              <a:rPr lang="en-US" smtClean="0"/>
              <a:pPr/>
              <a:t>‹#›</a:t>
            </a:fld>
            <a:endParaRPr lang="en-US"/>
          </a:p>
        </p:txBody>
      </p:sp>
      <p:sp>
        <p:nvSpPr>
          <p:cNvPr id="10" name="TextBox 9"/>
          <p:cNvSpPr txBox="1"/>
          <p:nvPr userDrawn="1"/>
        </p:nvSpPr>
        <p:spPr>
          <a:xfrm>
            <a:off x="4106640" y="6488223"/>
            <a:ext cx="6554709" cy="246221"/>
          </a:xfrm>
          <a:prstGeom prst="rect">
            <a:avLst/>
          </a:prstGeom>
          <a:noFill/>
        </p:spPr>
        <p:txBody>
          <a:bodyPr wrap="square" rtlCol="0">
            <a:spAutoFit/>
          </a:bodyPr>
          <a:lstStyle/>
          <a:p>
            <a:pPr algn="r"/>
            <a:r>
              <a:rPr lang="he-IL" sz="1000">
                <a:latin typeface="Almoni Neue DL 4.0 AAA Light" panose="00000400000000000000" pitchFamily="50" charset="-79"/>
                <a:cs typeface="Almoni Neue DL 4.0 AAA Light" panose="00000400000000000000" pitchFamily="50" charset="-79"/>
              </a:rPr>
              <a:t>היחידה להערכת </a:t>
            </a:r>
            <a:r>
              <a:rPr lang="he-IL" sz="1000" err="1">
                <a:latin typeface="Almoni Neue DL 4.0 AAA Light" panose="00000400000000000000" pitchFamily="50" charset="-79"/>
                <a:cs typeface="Almoni Neue DL 4.0 AAA Light" panose="00000400000000000000" pitchFamily="50" charset="-79"/>
              </a:rPr>
              <a:t>תוכניות</a:t>
            </a:r>
            <a:r>
              <a:rPr lang="he-IL" sz="1000">
                <a:latin typeface="Almoni Neue DL 4.0 AAA Light" panose="00000400000000000000" pitchFamily="50" charset="-79"/>
                <a:cs typeface="Almoni Neue DL 4.0 AAA Light" panose="00000400000000000000" pitchFamily="50" charset="-79"/>
              </a:rPr>
              <a:t> במטח מציעה מגוון כלים ושירותים התומכים ביוזמות חברתיות וחינוכיות ומסייעים להצלחתן</a:t>
            </a:r>
            <a:endParaRPr lang="en-US" sz="1000">
              <a:latin typeface="Almoni Neue DL 4.0 AAA Light" panose="00000400000000000000" pitchFamily="50" charset="-79"/>
              <a:cs typeface="Almoni Neue DL 4.0 AAA Light" panose="00000400000000000000" pitchFamily="50" charset="-79"/>
            </a:endParaRPr>
          </a:p>
        </p:txBody>
      </p:sp>
    </p:spTree>
    <p:extLst>
      <p:ext uri="{BB962C8B-B14F-4D97-AF65-F5344CB8AC3E}">
        <p14:creationId xmlns:p14="http://schemas.microsoft.com/office/powerpoint/2010/main" val="3749925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18/10/relationships/comments" Target="../comments/modernComment_198_B9FD413C.xml"/><Relationship Id="rId7" Type="http://schemas.openxmlformats.org/officeDocument/2006/relationships/image" Target="../media/image5.png"/><Relationship Id="rId12" Type="http://schemas.openxmlformats.org/officeDocument/2006/relationships/hyperlink" Target="http://www.cet.ac.i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A8_1FB36B5D.xm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210_CAD71608.xml"/><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26F_DCDD588D.xm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8.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microsoft.com/office/2018/10/relationships/comments" Target="../comments/modernComment_102_AA598E0D.xml"/><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3.png"/><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3.jpe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263_44C8BE4E.xml"/><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18/10/relationships/comments" Target="../comments/modernComment_2BB_B3F497BA.xm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sv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sv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264_F0DA5625.xml"/><Relationship Id="rId7" Type="http://schemas.openxmlformats.org/officeDocument/2006/relationships/image" Target="../media/image61.sv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0.png"/><Relationship Id="rId5" Type="http://schemas.microsoft.com/office/2007/relationships/hdphoto" Target="../media/hdphoto7.wdp"/><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255_52B66848.xml"/><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microsoft.com/office/2018/10/relationships/comments" Target="../comments/modernComment_20F_F56EFEF7.xml"/><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hart" Target="../charts/chart8.xml"/><Relationship Id="rId1" Type="http://schemas.openxmlformats.org/officeDocument/2006/relationships/slideLayout" Target="../slideLayouts/slideLayout18.xml"/><Relationship Id="rId4" Type="http://schemas.openxmlformats.org/officeDocument/2006/relationships/chart" Target="../charts/chart9.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19B_392A7CA.xml"/><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2BC_1134E0DC.xml"/><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microsoft.com/office/2018/10/relationships/comments" Target="../comments/modernComment_2BD_88BB228.xml"/><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26C_F06A3ED6.xml"/><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microsoft.com/office/2018/10/relationships/comments" Target="../comments/modernComment_2B1_946BB3C4.xml"/><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microsoft.com/office/2018/10/relationships/comments" Target="../comments/modernComment_204_7628513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microsoft.com/office/2014/relationships/chartEx" Target="../charts/chartEx2.xml"/><Relationship Id="rId3" Type="http://schemas.microsoft.com/office/2018/10/relationships/comments" Target="../comments/modernComment_1FB_DAAF9882.xml"/><Relationship Id="rId7"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6.png"/><Relationship Id="rId5" Type="http://schemas.microsoft.com/office/2014/relationships/chartEx" Target="../charts/chartEx1.xml"/><Relationship Id="rId4" Type="http://schemas.openxmlformats.org/officeDocument/2006/relationships/chart" Target="../charts/chart1.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77671" y="-32864"/>
            <a:ext cx="5880878" cy="5948147"/>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86288 w 6011501"/>
              <a:gd name="connsiteY2" fmla="*/ 4663759 h 4722439"/>
              <a:gd name="connsiteX3" fmla="*/ 0 w 6011501"/>
              <a:gd name="connsiteY3" fmla="*/ 4722439 h 4722439"/>
              <a:gd name="connsiteX4" fmla="*/ 0 w 6011501"/>
              <a:gd name="connsiteY4" fmla="*/ 0 h 4722439"/>
              <a:gd name="connsiteX0" fmla="*/ 0 w 6011501"/>
              <a:gd name="connsiteY0" fmla="*/ 0 h 4722439"/>
              <a:gd name="connsiteX1" fmla="*/ 6011501 w 6011501"/>
              <a:gd name="connsiteY1" fmla="*/ 0 h 4722439"/>
              <a:gd name="connsiteX2" fmla="*/ 5508866 w 6011501"/>
              <a:gd name="connsiteY2" fmla="*/ 4641308 h 4722439"/>
              <a:gd name="connsiteX3" fmla="*/ 0 w 6011501"/>
              <a:gd name="connsiteY3" fmla="*/ 4722439 h 4722439"/>
              <a:gd name="connsiteX4" fmla="*/ 0 w 6011501"/>
              <a:gd name="connsiteY4" fmla="*/ 0 h 4722439"/>
              <a:gd name="connsiteX0" fmla="*/ 0 w 6011501"/>
              <a:gd name="connsiteY0" fmla="*/ 0 h 4722439"/>
              <a:gd name="connsiteX1" fmla="*/ 6011501 w 6011501"/>
              <a:gd name="connsiteY1" fmla="*/ 0 h 4722439"/>
              <a:gd name="connsiteX2" fmla="*/ 5508866 w 6011501"/>
              <a:gd name="connsiteY2" fmla="*/ 4624070 h 4722439"/>
              <a:gd name="connsiteX3" fmla="*/ 0 w 6011501"/>
              <a:gd name="connsiteY3" fmla="*/ 4722439 h 4722439"/>
              <a:gd name="connsiteX4" fmla="*/ 0 w 6011501"/>
              <a:gd name="connsiteY4" fmla="*/ 0 h 4722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722439">
                <a:moveTo>
                  <a:pt x="0" y="0"/>
                </a:moveTo>
                <a:lnTo>
                  <a:pt x="6011501" y="0"/>
                </a:lnTo>
                <a:lnTo>
                  <a:pt x="5508866" y="4624070"/>
                </a:lnTo>
                <a:lnTo>
                  <a:pt x="0" y="4722439"/>
                </a:lnTo>
                <a:lnTo>
                  <a:pt x="0" y="0"/>
                </a:lnTo>
                <a:close/>
              </a:path>
            </a:pathLst>
          </a:custGeom>
          <a:solidFill>
            <a:srgbClr val="EC1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p:cNvSpPr/>
          <p:nvPr/>
        </p:nvSpPr>
        <p:spPr>
          <a:xfrm>
            <a:off x="-1" y="91232"/>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28926" b="28712"/>
          <a:stretch/>
        </p:blipFill>
        <p:spPr>
          <a:xfrm>
            <a:off x="10925032" y="6234284"/>
            <a:ext cx="942503" cy="39804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2456" y="6217723"/>
            <a:ext cx="1117561" cy="564741"/>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24102" t="14557" r="35656" b="18161"/>
          <a:stretch/>
        </p:blipFill>
        <p:spPr>
          <a:xfrm>
            <a:off x="272976" y="6194117"/>
            <a:ext cx="607088" cy="607781"/>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14481" t="29143" r="21913" b="33350"/>
          <a:stretch/>
        </p:blipFill>
        <p:spPr>
          <a:xfrm>
            <a:off x="2482263" y="6352212"/>
            <a:ext cx="1210950" cy="326924"/>
          </a:xfrm>
          <a:prstGeom prst="rect">
            <a:avLst/>
          </a:prstGeom>
        </p:spPr>
      </p:pic>
      <p:sp>
        <p:nvSpPr>
          <p:cNvPr id="28" name="כותרת משנה 2"/>
          <p:cNvSpPr>
            <a:spLocks noGrp="1"/>
          </p:cNvSpPr>
          <p:nvPr>
            <p:ph type="subTitle" idx="1"/>
          </p:nvPr>
        </p:nvSpPr>
        <p:spPr>
          <a:xfrm>
            <a:off x="2164813" y="5169349"/>
            <a:ext cx="1825379" cy="467548"/>
          </a:xfrm>
        </p:spPr>
        <p:txBody>
          <a:bodyPr>
            <a:normAutofit/>
          </a:bodyPr>
          <a:lstStyle/>
          <a:p>
            <a:r>
              <a:rPr lang="en-US" sz="1800" dirty="0">
                <a:solidFill>
                  <a:schemeClr val="bg1"/>
                </a:solidFill>
                <a:latin typeface="Tahoma" pitchFamily="34" charset="0"/>
                <a:ea typeface="Tahoma" pitchFamily="34" charset="0"/>
                <a:cs typeface="Tahoma" pitchFamily="34" charset="0"/>
              </a:rPr>
              <a:t>July 2023</a:t>
            </a:r>
            <a:endParaRPr lang="he-IL" sz="18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36072" y="842069"/>
            <a:ext cx="5970302" cy="3231654"/>
          </a:xfrm>
          <a:prstGeom prst="rect">
            <a:avLst/>
          </a:prstGeom>
        </p:spPr>
        <p:txBody>
          <a:bodyPr wrap="square">
            <a:spAutoFit/>
          </a:bodyPr>
          <a:lstStyle/>
          <a:p>
            <a:pPr algn="ctr" rtl="1"/>
            <a:r>
              <a:rPr lang="en-US" sz="4400" b="1" dirty="0">
                <a:solidFill>
                  <a:srgbClr val="FF0000"/>
                </a:solidFill>
                <a:latin typeface="Tahoma" pitchFamily="34" charset="0"/>
                <a:ea typeface="Tahoma" pitchFamily="34" charset="0"/>
                <a:cs typeface="Tahoma" pitchFamily="34" charset="0"/>
              </a:rPr>
              <a:t>Evaluation of </a:t>
            </a:r>
            <a:br>
              <a:rPr lang="en-US" sz="4400" b="1" dirty="0">
                <a:solidFill>
                  <a:srgbClr val="FF0000"/>
                </a:solidFill>
                <a:latin typeface="Tahoma" pitchFamily="34" charset="0"/>
                <a:ea typeface="Tahoma" pitchFamily="34" charset="0"/>
                <a:cs typeface="Tahoma" pitchFamily="34" charset="0"/>
              </a:rPr>
            </a:br>
            <a:r>
              <a:rPr lang="en-US" sz="4400" b="1" dirty="0">
                <a:solidFill>
                  <a:srgbClr val="FF0000"/>
                </a:solidFill>
                <a:latin typeface="Tahoma" pitchFamily="34" charset="0"/>
                <a:ea typeface="Tahoma" pitchFamily="34" charset="0"/>
                <a:cs typeface="Tahoma" pitchFamily="34" charset="0"/>
              </a:rPr>
              <a:t>Early Parenthood Domain</a:t>
            </a:r>
            <a:br>
              <a:rPr lang="he-IL" sz="3200" b="1" dirty="0">
                <a:latin typeface="Tahoma" panose="020B0604030504040204" pitchFamily="34" charset="0"/>
                <a:ea typeface="Tahoma" panose="020B0604030504040204" pitchFamily="34" charset="0"/>
                <a:cs typeface="Tahoma" panose="020B0604030504040204" pitchFamily="34" charset="0"/>
              </a:rPr>
            </a:br>
            <a:r>
              <a:rPr lang="he-IL" sz="2400" b="1" dirty="0">
                <a:latin typeface="Tahoma" panose="020B0604030504040204" pitchFamily="34" charset="0"/>
                <a:ea typeface="Tahoma" panose="020B0604030504040204" pitchFamily="34" charset="0"/>
                <a:cs typeface="Tahoma" panose="020B0604030504040204" pitchFamily="34" charset="0"/>
              </a:rPr>
              <a:t> </a:t>
            </a:r>
            <a:br>
              <a:rPr lang="en-US" sz="2400" b="1" dirty="0">
                <a:latin typeface="Tahoma" panose="020B0604030504040204" pitchFamily="34" charset="0"/>
                <a:ea typeface="Tahoma" panose="020B0604030504040204" pitchFamily="34" charset="0"/>
                <a:cs typeface="Tahoma" panose="020B0604030504040204" pitchFamily="34" charset="0"/>
              </a:rPr>
            </a:br>
            <a:r>
              <a:rPr lang="he-IL" sz="2400" b="1"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Submitted as part of Phase B Urban95 TLV Program Evaluation</a:t>
            </a:r>
          </a:p>
        </p:txBody>
      </p:sp>
      <p:sp>
        <p:nvSpPr>
          <p:cNvPr id="24" name="Rectangle 23"/>
          <p:cNvSpPr/>
          <p:nvPr/>
        </p:nvSpPr>
        <p:spPr>
          <a:xfrm>
            <a:off x="49356" y="-32864"/>
            <a:ext cx="604657" cy="2327671"/>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תמונה 10" descr="תמונה שמכילה בתוך מבנה, קיר, להניח על מדף, רהיטים&#10;&#10;התיאור נוצר באופן אוטומטי">
            <a:extLst>
              <a:ext uri="{FF2B5EF4-FFF2-40B4-BE49-F238E27FC236}">
                <a16:creationId xmlns:a16="http://schemas.microsoft.com/office/drawing/2014/main" id="{D2D18EB1-E345-32CE-8ACA-45F0EAEDBB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06577">
            <a:off x="8603298" y="380367"/>
            <a:ext cx="3482230" cy="2611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תמונה 15">
            <a:extLst>
              <a:ext uri="{FF2B5EF4-FFF2-40B4-BE49-F238E27FC236}">
                <a16:creationId xmlns:a16="http://schemas.microsoft.com/office/drawing/2014/main" id="{41B57E0C-E369-EB9C-6C26-121E5880435F}"/>
              </a:ext>
            </a:extLst>
          </p:cNvPr>
          <p:cNvPicPr>
            <a:picLocks noChangeAspect="1"/>
          </p:cNvPicPr>
          <p:nvPr/>
        </p:nvPicPr>
        <p:blipFill>
          <a:blip r:embed="rId9"/>
          <a:stretch>
            <a:fillRect/>
          </a:stretch>
        </p:blipFill>
        <p:spPr>
          <a:xfrm rot="20691976">
            <a:off x="5712689" y="499075"/>
            <a:ext cx="3600660" cy="2336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תמונה 19" descr="תמונה שמכילה בניין, בחוץ, חלון, רחוב&#10;&#10;התיאור נוצר באופן אוטומטי">
            <a:extLst>
              <a:ext uri="{FF2B5EF4-FFF2-40B4-BE49-F238E27FC236}">
                <a16:creationId xmlns:a16="http://schemas.microsoft.com/office/drawing/2014/main" id="{3E08888D-0BBD-1833-3F15-5037CFE652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039733">
            <a:off x="8458337" y="3251815"/>
            <a:ext cx="3036695" cy="2303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FD9FC9B-BEBD-E8D5-95B6-EE801F3DA419}"/>
              </a:ext>
            </a:extLst>
          </p:cNvPr>
          <p:cNvPicPr>
            <a:picLocks noChangeAspect="1"/>
          </p:cNvPicPr>
          <p:nvPr/>
        </p:nvPicPr>
        <p:blipFill>
          <a:blip r:embed="rId11"/>
          <a:stretch>
            <a:fillRect/>
          </a:stretch>
        </p:blipFill>
        <p:spPr>
          <a:xfrm rot="930713">
            <a:off x="5935210" y="2810495"/>
            <a:ext cx="3257550" cy="2495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25E40F0-1AD3-9EFF-0282-EFE7295E4CFA}"/>
              </a:ext>
            </a:extLst>
          </p:cNvPr>
          <p:cNvSpPr txBox="1"/>
          <p:nvPr/>
        </p:nvSpPr>
        <p:spPr>
          <a:xfrm>
            <a:off x="4070345" y="6477728"/>
            <a:ext cx="6854687" cy="246221"/>
          </a:xfrm>
          <a:prstGeom prst="rect">
            <a:avLst/>
          </a:prstGeom>
          <a:noFill/>
        </p:spPr>
        <p:txBody>
          <a:bodyPr wrap="square" rtlCol="0">
            <a:spAutoFit/>
          </a:bodyPr>
          <a:lstStyle/>
          <a:p>
            <a:r>
              <a:rPr lang="en-US" sz="1000" dirty="0">
                <a:solidFill>
                  <a:schemeClr val="tx1">
                    <a:lumMod val="50000"/>
                    <a:lumOff val="50000"/>
                  </a:schemeClr>
                </a:solidFill>
                <a:cs typeface="Almoni Neue DL 4.0 AAA" panose="00000500000000000000" pitchFamily="50" charset="-79"/>
              </a:rPr>
              <a:t>The Center for Educational Technology, A Public-Benefit Company, 16 Klausner St., Tel Aviv, Tel. 03-6460163 </a:t>
            </a:r>
            <a:r>
              <a:rPr lang="en-US" sz="1000" dirty="0">
                <a:solidFill>
                  <a:schemeClr val="tx1">
                    <a:lumMod val="50000"/>
                    <a:lumOff val="50000"/>
                  </a:schemeClr>
                </a:solidFill>
                <a:cs typeface="Almoni Neue DL 4.0 AAA" panose="00000500000000000000" pitchFamily="50" charset="-79"/>
                <a:hlinkClick r:id="rId12"/>
              </a:rPr>
              <a:t>www.cet.ac.il</a:t>
            </a:r>
            <a:r>
              <a:rPr lang="he-IL" sz="1000" dirty="0">
                <a:solidFill>
                  <a:schemeClr val="tx1">
                    <a:lumMod val="50000"/>
                    <a:lumOff val="50000"/>
                  </a:schemeClr>
                </a:solidFill>
                <a:cs typeface="Almoni Neue DL 4.0 AAA" panose="00000500000000000000" pitchFamily="50" charset="-79"/>
              </a:rPr>
              <a:t> </a:t>
            </a:r>
            <a:endParaRPr lang="en-US" sz="1000" dirty="0">
              <a:solidFill>
                <a:schemeClr val="tx1">
                  <a:lumMod val="50000"/>
                  <a:lumOff val="50000"/>
                </a:schemeClr>
              </a:solidFill>
              <a:cs typeface="Almoni Neue DL 4.0 AAA" panose="00000500000000000000" pitchFamily="50" charset="-79"/>
            </a:endParaRPr>
          </a:p>
        </p:txBody>
      </p:sp>
    </p:spTree>
    <p:extLst>
      <p:ext uri="{BB962C8B-B14F-4D97-AF65-F5344CB8AC3E}">
        <p14:creationId xmlns:p14="http://schemas.microsoft.com/office/powerpoint/2010/main" val="3120382268"/>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097969BA-745D-A91E-E470-D87237187F1E}"/>
              </a:ext>
            </a:extLst>
          </p:cNvPr>
          <p:cNvSpPr/>
          <p:nvPr/>
        </p:nvSpPr>
        <p:spPr>
          <a:xfrm>
            <a:off x="-1" y="400107"/>
            <a:ext cx="6194259" cy="3266991"/>
          </a:xfrm>
          <a:prstGeom prst="rect">
            <a:avLst/>
          </a:prstGeom>
          <a:solidFill>
            <a:srgbClr val="4A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a:extLst>
              <a:ext uri="{FF2B5EF4-FFF2-40B4-BE49-F238E27FC236}">
                <a16:creationId xmlns:a16="http://schemas.microsoft.com/office/drawing/2014/main" id="{D8628082-3AF0-4124-8DDF-887C234DA15C}"/>
              </a:ext>
            </a:extLst>
          </p:cNvPr>
          <p:cNvSpPr txBox="1"/>
          <p:nvPr/>
        </p:nvSpPr>
        <p:spPr>
          <a:xfrm>
            <a:off x="1" y="0"/>
            <a:ext cx="12192000" cy="400110"/>
          </a:xfrm>
          <a:prstGeom prst="rect">
            <a:avLst/>
          </a:prstGeom>
          <a:solidFill>
            <a:srgbClr val="EC1C3C"/>
          </a:solidFill>
        </p:spPr>
        <p:txBody>
          <a:bodyPr wrap="square" rtlCol="0">
            <a:spAutoFit/>
          </a:bodyPr>
          <a:lstStyle/>
          <a:p>
            <a:pPr algn="l"/>
            <a:r>
              <a:rPr lang="en-US" sz="2000" dirty="0">
                <a:solidFill>
                  <a:schemeClr val="bg1"/>
                </a:solidFill>
                <a:latin typeface="Tahoma" pitchFamily="34" charset="0"/>
                <a:ea typeface="Tahoma" pitchFamily="34" charset="0"/>
                <a:cs typeface="Tahoma" pitchFamily="34" charset="0"/>
              </a:rPr>
              <a:t>Consumption of Services &amp; Satisfaction</a:t>
            </a:r>
            <a:endParaRPr lang="he-IL" sz="2000" dirty="0">
              <a:solidFill>
                <a:schemeClr val="bg1"/>
              </a:solidFill>
              <a:latin typeface="Tahoma" pitchFamily="34" charset="0"/>
              <a:ea typeface="Tahoma" pitchFamily="34" charset="0"/>
              <a:cs typeface="Tahoma" pitchFamily="34" charset="0"/>
            </a:endParaRPr>
          </a:p>
        </p:txBody>
      </p:sp>
      <p:sp>
        <p:nvSpPr>
          <p:cNvPr id="17" name="מלבן 16"/>
          <p:cNvSpPr/>
          <p:nvPr/>
        </p:nvSpPr>
        <p:spPr>
          <a:xfrm>
            <a:off x="6373179" y="639389"/>
            <a:ext cx="5615019" cy="4634282"/>
          </a:xfrm>
          <a:prstGeom prst="rect">
            <a:avLst/>
          </a:prstGeom>
          <a:solidFill>
            <a:schemeClr val="bg1"/>
          </a:solidFill>
        </p:spPr>
        <p:txBody>
          <a:bodyPr wrap="square">
            <a:spAutoFit/>
          </a:bodyPr>
          <a:lstStyle/>
          <a:p>
            <a:pPr marL="285750" indent="-285750" algn="l">
              <a:lnSpc>
                <a:spcPct val="150000"/>
              </a:lnSpc>
              <a:spcBef>
                <a:spcPts val="600"/>
              </a:spcBef>
              <a:buClr>
                <a:srgbClr val="FFC000"/>
              </a:buClr>
              <a:buFont typeface="Tahoma" panose="020B0604030504040204" pitchFamily="34" charset="0"/>
              <a:buChar char="█"/>
            </a:pPr>
            <a:r>
              <a:rPr lang="en-US" sz="1400" b="1" dirty="0">
                <a:latin typeface="Tahoma" pitchFamily="34" charset="0"/>
                <a:ea typeface="Tahoma" pitchFamily="34" charset="0"/>
                <a:cs typeface="Tahoma" pitchFamily="34" charset="0"/>
              </a:rPr>
              <a:t>94% </a:t>
            </a:r>
            <a:r>
              <a:rPr lang="en-US" sz="1400" dirty="0">
                <a:latin typeface="Tahoma" pitchFamily="34" charset="0"/>
                <a:ea typeface="Tahoma" pitchFamily="34" charset="0"/>
                <a:cs typeface="Tahoma" pitchFamily="34" charset="0"/>
              </a:rPr>
              <a:t>of respondents assessed the moderators as professional and skilled (93%), almost the same as of 2021 – 93%.</a:t>
            </a:r>
          </a:p>
          <a:p>
            <a:pPr marL="285750" indent="-285750" algn="l">
              <a:lnSpc>
                <a:spcPct val="150000"/>
              </a:lnSpc>
              <a:spcBef>
                <a:spcPts val="600"/>
              </a:spcBef>
              <a:buClr>
                <a:srgbClr val="FFC000"/>
              </a:buClr>
              <a:buFont typeface="Tahoma" panose="020B0604030504040204" pitchFamily="34" charset="0"/>
              <a:buChar char="█"/>
            </a:pPr>
            <a:r>
              <a:rPr lang="en-US" sz="1400" b="1" dirty="0">
                <a:latin typeface="Tahoma" pitchFamily="34" charset="0"/>
                <a:ea typeface="Tahoma" pitchFamily="34" charset="0"/>
                <a:cs typeface="Tahoma" pitchFamily="34" charset="0"/>
              </a:rPr>
              <a:t>90% </a:t>
            </a:r>
            <a:r>
              <a:rPr lang="en-US" sz="1400" dirty="0">
                <a:latin typeface="Tahoma" pitchFamily="34" charset="0"/>
                <a:ea typeface="Tahoma" pitchFamily="34" charset="0"/>
                <a:cs typeface="Tahoma" pitchFamily="34" charset="0"/>
              </a:rPr>
              <a:t>were highly satisfied with the physical conditions for them and their children, and their expectations were met.</a:t>
            </a:r>
            <a:endParaRPr lang="he-IL" sz="1400" b="1" dirty="0">
              <a:latin typeface="Tahoma" pitchFamily="34" charset="0"/>
              <a:ea typeface="Tahoma" pitchFamily="34" charset="0"/>
              <a:cs typeface="Tahoma" pitchFamily="34" charset="0"/>
            </a:endParaRPr>
          </a:p>
          <a:p>
            <a:pPr algn="l">
              <a:lnSpc>
                <a:spcPct val="150000"/>
              </a:lnSpc>
              <a:spcBef>
                <a:spcPts val="600"/>
              </a:spcBef>
              <a:buClr>
                <a:srgbClr val="FFC000"/>
              </a:buClr>
            </a:pPr>
            <a:r>
              <a:rPr lang="he-IL" sz="1400" b="1" dirty="0">
                <a:latin typeface="Tahoma" pitchFamily="34" charset="0"/>
                <a:ea typeface="Tahoma" pitchFamily="34" charset="0"/>
                <a:cs typeface="Tahoma" pitchFamily="34" charset="0"/>
              </a:rPr>
              <a:t>חשוב לציין, כי רובם המוחלט של המשיבים המרוצים נתנו דירוג מקסימלי בשלושת המדדים – "במידה רבה מאוד".</a:t>
            </a:r>
          </a:p>
          <a:p>
            <a:pPr marL="285750" indent="-285750" algn="l">
              <a:lnSpc>
                <a:spcPct val="150000"/>
              </a:lnSpc>
              <a:spcBef>
                <a:spcPts val="600"/>
              </a:spcBef>
              <a:buClr>
                <a:srgbClr val="FFC000"/>
              </a:buClr>
              <a:buFont typeface="Tahoma" panose="020B0604030504040204" pitchFamily="34" charset="0"/>
              <a:buChar char="█"/>
            </a:pPr>
            <a:r>
              <a:rPr lang="en-US" sz="1400" b="1" dirty="0">
                <a:latin typeface="Tahoma" pitchFamily="34" charset="0"/>
                <a:ea typeface="Tahoma" pitchFamily="34" charset="0"/>
                <a:cs typeface="Tahoma" pitchFamily="34" charset="0"/>
              </a:rPr>
              <a:t>63% </a:t>
            </a:r>
            <a:r>
              <a:rPr lang="en-US" sz="1400" dirty="0">
                <a:latin typeface="Tahoma" pitchFamily="34" charset="0"/>
                <a:ea typeface="Tahoma" pitchFamily="34" charset="0"/>
                <a:cs typeface="Tahoma" pitchFamily="34" charset="0"/>
              </a:rPr>
              <a:t>of respondents (N=90) were satisfied with workshop’s length. The rest (</a:t>
            </a:r>
            <a:r>
              <a:rPr lang="en-US" sz="1400" b="1" dirty="0">
                <a:latin typeface="Tahoma" pitchFamily="34" charset="0"/>
                <a:ea typeface="Tahoma" pitchFamily="34" charset="0"/>
                <a:cs typeface="Tahoma" pitchFamily="34" charset="0"/>
              </a:rPr>
              <a:t>34%</a:t>
            </a:r>
            <a:r>
              <a:rPr lang="en-US" sz="1400" dirty="0">
                <a:latin typeface="Tahoma" pitchFamily="34" charset="0"/>
                <a:ea typeface="Tahoma" pitchFamily="34" charset="0"/>
                <a:cs typeface="Tahoma" pitchFamily="34" charset="0"/>
              </a:rPr>
              <a:t>, besides 2 respondents) thought the workshop </a:t>
            </a:r>
            <a:r>
              <a:rPr lang="en-US" sz="1400" u="sng" dirty="0">
                <a:latin typeface="Tahoma" pitchFamily="34" charset="0"/>
                <a:ea typeface="Tahoma" pitchFamily="34" charset="0"/>
                <a:cs typeface="Tahoma" pitchFamily="34" charset="0"/>
              </a:rPr>
              <a:t>is too short.</a:t>
            </a:r>
          </a:p>
          <a:p>
            <a:pPr marL="285750" indent="-285750">
              <a:lnSpc>
                <a:spcPct val="150000"/>
              </a:lnSpc>
              <a:spcBef>
                <a:spcPts val="600"/>
              </a:spcBef>
              <a:buClr>
                <a:srgbClr val="FFC000"/>
              </a:buClr>
              <a:buFont typeface="Tahoma" panose="020B0604030504040204" pitchFamily="34" charset="0"/>
              <a:buChar char="█"/>
            </a:pPr>
            <a:r>
              <a:rPr lang="en-US" sz="1400" b="1" dirty="0">
                <a:latin typeface="Tahoma" pitchFamily="34" charset="0"/>
                <a:ea typeface="Tahoma" pitchFamily="34" charset="0"/>
                <a:cs typeface="Tahoma" pitchFamily="34" charset="0"/>
              </a:rPr>
              <a:t>92% </a:t>
            </a:r>
            <a:r>
              <a:rPr lang="en-US" sz="1400" dirty="0">
                <a:latin typeface="Tahoma" pitchFamily="34" charset="0"/>
                <a:ea typeface="Tahoma" pitchFamily="34" charset="0"/>
                <a:cs typeface="Tahoma" pitchFamily="34" charset="0"/>
              </a:rPr>
              <a:t>said they would very strongly </a:t>
            </a:r>
            <a:r>
              <a:rPr lang="en-US" sz="1400" u="sng" dirty="0">
                <a:latin typeface="Tahoma" pitchFamily="34" charset="0"/>
                <a:ea typeface="Tahoma" pitchFamily="34" charset="0"/>
                <a:cs typeface="Tahoma" pitchFamily="34" charset="0"/>
              </a:rPr>
              <a:t>recommend the workshop to their friends.</a:t>
            </a:r>
            <a:r>
              <a:rPr lang="en-US" sz="1400" dirty="0">
                <a:latin typeface="Tahoma" pitchFamily="34" charset="0"/>
                <a:ea typeface="Tahoma" pitchFamily="34" charset="0"/>
                <a:cs typeface="Tahoma" pitchFamily="34" charset="0"/>
              </a:rPr>
              <a:t> Which is a little higher than of 2021 – 88%.</a:t>
            </a:r>
            <a:endParaRPr lang="en-US" sz="1400" u="sng" dirty="0">
              <a:latin typeface="Tahoma" pitchFamily="34" charset="0"/>
              <a:ea typeface="Tahoma" pitchFamily="34" charset="0"/>
              <a:cs typeface="Tahoma" pitchFamily="34" charset="0"/>
            </a:endParaRPr>
          </a:p>
          <a:p>
            <a:pPr marL="285750" indent="-285750" algn="l">
              <a:lnSpc>
                <a:spcPct val="150000"/>
              </a:lnSpc>
              <a:spcBef>
                <a:spcPts val="600"/>
              </a:spcBef>
              <a:buClr>
                <a:srgbClr val="FFC000"/>
              </a:buClr>
              <a:buFont typeface="Tahoma" panose="020B0604030504040204" pitchFamily="34" charset="0"/>
              <a:buChar char="█"/>
            </a:pPr>
            <a:r>
              <a:rPr lang="en-US" sz="1400" b="1" dirty="0">
                <a:latin typeface="Tahoma" pitchFamily="34" charset="0"/>
                <a:ea typeface="Tahoma" pitchFamily="34" charset="0"/>
                <a:cs typeface="Tahoma" pitchFamily="34" charset="0"/>
              </a:rPr>
              <a:t>Finally, 90% </a:t>
            </a:r>
            <a:r>
              <a:rPr lang="en-US" sz="1400" dirty="0">
                <a:latin typeface="Tahoma" pitchFamily="34" charset="0"/>
                <a:ea typeface="Tahoma" pitchFamily="34" charset="0"/>
                <a:cs typeface="Tahoma" pitchFamily="34" charset="0"/>
              </a:rPr>
              <a:t>(N=86) said they would like to sigh up for </a:t>
            </a:r>
            <a:br>
              <a:rPr lang="en-US" sz="1400" dirty="0">
                <a:latin typeface="Tahoma" pitchFamily="34" charset="0"/>
                <a:ea typeface="Tahoma" pitchFamily="34" charset="0"/>
                <a:cs typeface="Tahoma" pitchFamily="34" charset="0"/>
              </a:rPr>
            </a:br>
            <a:r>
              <a:rPr lang="en-US" sz="1400" u="sng" dirty="0">
                <a:latin typeface="Tahoma" pitchFamily="34" charset="0"/>
                <a:ea typeface="Tahoma" pitchFamily="34" charset="0"/>
                <a:cs typeface="Tahoma" pitchFamily="34" charset="0"/>
              </a:rPr>
              <a:t>another similar workshop.</a:t>
            </a:r>
            <a:endParaRPr lang="en-US" sz="1400" b="1" u="sng" dirty="0">
              <a:latin typeface="Tahoma" pitchFamily="34" charset="0"/>
              <a:ea typeface="Tahoma" pitchFamily="34" charset="0"/>
              <a:cs typeface="Tahoma" pitchFamily="34" charset="0"/>
            </a:endParaRPr>
          </a:p>
        </p:txBody>
      </p:sp>
      <p:sp>
        <p:nvSpPr>
          <p:cNvPr id="13" name="Rectangle 12">
            <a:extLst>
              <a:ext uri="{FF2B5EF4-FFF2-40B4-BE49-F238E27FC236}">
                <a16:creationId xmlns:a16="http://schemas.microsoft.com/office/drawing/2014/main" id="{A25B7FCD-50B9-4035-9374-C81A779E731B}"/>
              </a:ext>
            </a:extLst>
          </p:cNvPr>
          <p:cNvSpPr/>
          <p:nvPr/>
        </p:nvSpPr>
        <p:spPr>
          <a:xfrm>
            <a:off x="0" y="3645590"/>
            <a:ext cx="6199217" cy="27907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aphicFrame>
        <p:nvGraphicFramePr>
          <p:cNvPr id="11" name="תרשים 10">
            <a:extLst>
              <a:ext uri="{FF2B5EF4-FFF2-40B4-BE49-F238E27FC236}">
                <a16:creationId xmlns:a16="http://schemas.microsoft.com/office/drawing/2014/main" id="{B477DD8C-D6CF-0B5A-1C18-3F9B1715F9DB}"/>
              </a:ext>
            </a:extLst>
          </p:cNvPr>
          <p:cNvGraphicFramePr>
            <a:graphicFrameLocks/>
          </p:cNvGraphicFramePr>
          <p:nvPr>
            <p:extLst>
              <p:ext uri="{D42A27DB-BD31-4B8C-83A1-F6EECF244321}">
                <p14:modId xmlns:p14="http://schemas.microsoft.com/office/powerpoint/2010/main" val="2351723482"/>
              </p:ext>
            </p:extLst>
          </p:nvPr>
        </p:nvGraphicFramePr>
        <p:xfrm>
          <a:off x="125095" y="430778"/>
          <a:ext cx="5840942" cy="3142191"/>
        </p:xfrm>
        <a:graphic>
          <a:graphicData uri="http://schemas.openxmlformats.org/drawingml/2006/chart">
            <c:chart xmlns:c="http://schemas.openxmlformats.org/drawingml/2006/chart" xmlns:r="http://schemas.openxmlformats.org/officeDocument/2006/relationships" r:id="rId4"/>
          </a:graphicData>
        </a:graphic>
      </p:graphicFrame>
      <p:sp>
        <p:nvSpPr>
          <p:cNvPr id="9" name="תיבת טקסט 8">
            <a:extLst>
              <a:ext uri="{FF2B5EF4-FFF2-40B4-BE49-F238E27FC236}">
                <a16:creationId xmlns:a16="http://schemas.microsoft.com/office/drawing/2014/main" id="{534B05F4-3D4B-7410-A8EC-9D0024E47B00}"/>
              </a:ext>
            </a:extLst>
          </p:cNvPr>
          <p:cNvSpPr txBox="1"/>
          <p:nvPr/>
        </p:nvSpPr>
        <p:spPr>
          <a:xfrm>
            <a:off x="981779" y="2828243"/>
            <a:ext cx="797668" cy="276999"/>
          </a:xfrm>
          <a:prstGeom prst="rect">
            <a:avLst/>
          </a:prstGeom>
          <a:noFill/>
        </p:spPr>
        <p:txBody>
          <a:bodyPr wrap="square" rtlCol="1">
            <a:spAutoFit/>
          </a:bodyPr>
          <a:lstStyle/>
          <a:p>
            <a:pPr algn="ctr"/>
            <a:r>
              <a:rPr lang="en-US" sz="1200" dirty="0">
                <a:solidFill>
                  <a:schemeClr val="bg2">
                    <a:lumMod val="90000"/>
                  </a:schemeClr>
                </a:solidFill>
              </a:rPr>
              <a:t>(N=99)</a:t>
            </a:r>
            <a:endParaRPr lang="he-IL" sz="1200" dirty="0">
              <a:solidFill>
                <a:schemeClr val="bg2">
                  <a:lumMod val="90000"/>
                </a:schemeClr>
              </a:solidFill>
            </a:endParaRPr>
          </a:p>
        </p:txBody>
      </p:sp>
      <p:sp>
        <p:nvSpPr>
          <p:cNvPr id="15" name="תיבת טקסט 14">
            <a:extLst>
              <a:ext uri="{FF2B5EF4-FFF2-40B4-BE49-F238E27FC236}">
                <a16:creationId xmlns:a16="http://schemas.microsoft.com/office/drawing/2014/main" id="{6A4CBF3E-0FF2-D824-D3BE-46C67DA5E323}"/>
              </a:ext>
            </a:extLst>
          </p:cNvPr>
          <p:cNvSpPr txBox="1"/>
          <p:nvPr/>
        </p:nvSpPr>
        <p:spPr>
          <a:xfrm>
            <a:off x="255148" y="3910987"/>
            <a:ext cx="5580836" cy="2321085"/>
          </a:xfrm>
          <a:prstGeom prst="rect">
            <a:avLst/>
          </a:prstGeom>
          <a:noFill/>
        </p:spPr>
        <p:txBody>
          <a:bodyPr wrap="square" rtlCol="1">
            <a:spAutoFit/>
          </a:bodyPr>
          <a:lstStyle/>
          <a:p>
            <a:pPr algn="ctr" rtl="1">
              <a:lnSpc>
                <a:spcPct val="150000"/>
              </a:lnSpc>
            </a:pPr>
            <a:r>
              <a:rPr lang="he-IL" sz="1400">
                <a:latin typeface="Calibri Light" panose="020F0302020204030204" pitchFamily="34" charset="0"/>
                <a:ea typeface="Tahoma" pitchFamily="34" charset="0"/>
                <a:cs typeface="Calibri Light" panose="020F0302020204030204" pitchFamily="34" charset="0"/>
              </a:rPr>
              <a:t>"מדיטציה זה כלי מבורך בחיים בכל שלב, בטח ובטח בגידול תינוקות והעומס של היומיום.. יעל המקסימה הביאה תוכן מותאם מאוד לנושאים שאנחנו חוות עכשיו בתקופת "חופשת״ הלידה ו</a:t>
            </a:r>
            <a:r>
              <a:rPr lang="he-IL" sz="1400" b="1">
                <a:latin typeface="Calibri Light" panose="020F0302020204030204" pitchFamily="34" charset="0"/>
                <a:ea typeface="Tahoma" pitchFamily="34" charset="0"/>
                <a:cs typeface="Calibri Light" panose="020F0302020204030204" pitchFamily="34" charset="0"/>
              </a:rPr>
              <a:t>נתנה לנו את האפשרות להתמודד איתם באומץ והתבוננות אמיתית</a:t>
            </a:r>
            <a:r>
              <a:rPr lang="he-IL" sz="1400">
                <a:latin typeface="Calibri Light" panose="020F0302020204030204" pitchFamily="34" charset="0"/>
                <a:ea typeface="Tahoma" pitchFamily="34" charset="0"/>
                <a:cs typeface="Calibri Light" panose="020F0302020204030204" pitchFamily="34" charset="0"/>
              </a:rPr>
              <a:t> דרך המדיטציה.. </a:t>
            </a:r>
          </a:p>
          <a:p>
            <a:pPr algn="ctr" rtl="1">
              <a:lnSpc>
                <a:spcPct val="150000"/>
              </a:lnSpc>
            </a:pPr>
            <a:r>
              <a:rPr lang="he-IL" sz="1400">
                <a:latin typeface="Calibri Light" panose="020F0302020204030204" pitchFamily="34" charset="0"/>
                <a:ea typeface="Tahoma" pitchFamily="34" charset="0"/>
                <a:cs typeface="Calibri Light" panose="020F0302020204030204" pitchFamily="34" charset="0"/>
              </a:rPr>
              <a:t>לא היה קל להיכנס למדיטציה לפני זה ואני </a:t>
            </a:r>
            <a:r>
              <a:rPr lang="he-IL" sz="1400" b="1">
                <a:latin typeface="Calibri Light" panose="020F0302020204030204" pitchFamily="34" charset="0"/>
                <a:ea typeface="Tahoma" pitchFamily="34" charset="0"/>
                <a:cs typeface="Calibri Light" panose="020F0302020204030204" pitchFamily="34" charset="0"/>
              </a:rPr>
              <a:t>מאוד מודה על הקבוצה שלה משבוע לשבוע</a:t>
            </a:r>
            <a:r>
              <a:rPr lang="he-IL" sz="1400">
                <a:latin typeface="Calibri Light" panose="020F0302020204030204" pitchFamily="34" charset="0"/>
                <a:ea typeface="Tahoma" pitchFamily="34" charset="0"/>
                <a:cs typeface="Calibri Light" panose="020F0302020204030204" pitchFamily="34" charset="0"/>
              </a:rPr>
              <a:t>!</a:t>
            </a:r>
          </a:p>
          <a:p>
            <a:pPr algn="ctr" rtl="1">
              <a:lnSpc>
                <a:spcPct val="150000"/>
              </a:lnSpc>
            </a:pPr>
            <a:r>
              <a:rPr lang="he-IL" sz="1400">
                <a:latin typeface="Calibri Light" panose="020F0302020204030204" pitchFamily="34" charset="0"/>
                <a:ea typeface="Tahoma" pitchFamily="34" charset="0"/>
                <a:cs typeface="Calibri Light" panose="020F0302020204030204" pitchFamily="34" charset="0"/>
              </a:rPr>
              <a:t>היום קצת יותר קל לי לגשת למדיטציה גם כשאני עם בתי הקטנה בבית וזה </a:t>
            </a:r>
            <a:r>
              <a:rPr lang="he-IL" sz="1400" b="1">
                <a:latin typeface="Calibri Light" panose="020F0302020204030204" pitchFamily="34" charset="0"/>
                <a:ea typeface="Tahoma" pitchFamily="34" charset="0"/>
                <a:cs typeface="Calibri Light" panose="020F0302020204030204" pitchFamily="34" charset="0"/>
              </a:rPr>
              <a:t>מאזן ונותן מקום </a:t>
            </a:r>
            <a:r>
              <a:rPr lang="he-IL" sz="1400" b="1" err="1">
                <a:latin typeface="Calibri Light" panose="020F0302020204030204" pitchFamily="34" charset="0"/>
                <a:ea typeface="Tahoma" pitchFamily="34" charset="0"/>
                <a:cs typeface="Calibri Light" panose="020F0302020204030204" pitchFamily="34" charset="0"/>
              </a:rPr>
              <a:t>לשתינו</a:t>
            </a:r>
            <a:r>
              <a:rPr lang="he-IL" sz="1400">
                <a:latin typeface="Calibri Light" panose="020F0302020204030204" pitchFamily="34" charset="0"/>
                <a:ea typeface="Tahoma" pitchFamily="34" charset="0"/>
                <a:cs typeface="Calibri Light" panose="020F0302020204030204" pitchFamily="34" charset="0"/>
              </a:rPr>
              <a:t>.."</a:t>
            </a:r>
          </a:p>
        </p:txBody>
      </p:sp>
      <p:sp>
        <p:nvSpPr>
          <p:cNvPr id="3" name="תיבת טקסט 2">
            <a:extLst>
              <a:ext uri="{FF2B5EF4-FFF2-40B4-BE49-F238E27FC236}">
                <a16:creationId xmlns:a16="http://schemas.microsoft.com/office/drawing/2014/main" id="{3F63B479-F320-6F72-BEEE-E6C399CC5020}"/>
              </a:ext>
            </a:extLst>
          </p:cNvPr>
          <p:cNvSpPr txBox="1"/>
          <p:nvPr/>
        </p:nvSpPr>
        <p:spPr>
          <a:xfrm>
            <a:off x="11631148" y="6297882"/>
            <a:ext cx="357050" cy="276999"/>
          </a:xfrm>
          <a:prstGeom prst="rect">
            <a:avLst/>
          </a:prstGeom>
          <a:noFill/>
        </p:spPr>
        <p:txBody>
          <a:bodyPr wrap="square" rtlCol="1">
            <a:spAutoFit/>
          </a:bodyPr>
          <a:lstStyle/>
          <a:p>
            <a:r>
              <a:rPr lang="he-IL" sz="1200">
                <a:solidFill>
                  <a:schemeClr val="bg2">
                    <a:lumMod val="75000"/>
                  </a:schemeClr>
                </a:solidFill>
              </a:rPr>
              <a:t>10</a:t>
            </a:r>
          </a:p>
        </p:txBody>
      </p:sp>
      <p:sp>
        <p:nvSpPr>
          <p:cNvPr id="2" name="Rectangle 1">
            <a:extLst>
              <a:ext uri="{FF2B5EF4-FFF2-40B4-BE49-F238E27FC236}">
                <a16:creationId xmlns:a16="http://schemas.microsoft.com/office/drawing/2014/main" id="{9893D532-2A47-3B79-9684-D7264588F8D0}"/>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תיבת טקסט 5">
            <a:extLst>
              <a:ext uri="{FF2B5EF4-FFF2-40B4-BE49-F238E27FC236}">
                <a16:creationId xmlns:a16="http://schemas.microsoft.com/office/drawing/2014/main" id="{D05B0F8F-3760-79E4-63C2-F1D8C47BCBF0}"/>
              </a:ext>
            </a:extLst>
          </p:cNvPr>
          <p:cNvSpPr txBox="1"/>
          <p:nvPr/>
        </p:nvSpPr>
        <p:spPr>
          <a:xfrm>
            <a:off x="1103481" y="1100214"/>
            <a:ext cx="797668" cy="276999"/>
          </a:xfrm>
          <a:prstGeom prst="rect">
            <a:avLst/>
          </a:prstGeom>
          <a:noFill/>
        </p:spPr>
        <p:txBody>
          <a:bodyPr wrap="square" rtlCol="1">
            <a:spAutoFit/>
          </a:bodyPr>
          <a:lstStyle/>
          <a:p>
            <a:pPr algn="ctr"/>
            <a:r>
              <a:rPr lang="en-US" sz="1200">
                <a:solidFill>
                  <a:schemeClr val="bg2">
                    <a:lumMod val="90000"/>
                  </a:schemeClr>
                </a:solidFill>
              </a:rPr>
              <a:t>(N=89)</a:t>
            </a:r>
            <a:endParaRPr lang="he-IL" sz="1200">
              <a:solidFill>
                <a:schemeClr val="bg2">
                  <a:lumMod val="90000"/>
                </a:schemeClr>
              </a:solidFill>
            </a:endParaRPr>
          </a:p>
        </p:txBody>
      </p:sp>
      <p:sp>
        <p:nvSpPr>
          <p:cNvPr id="10" name="תיבת טקסט 7">
            <a:extLst>
              <a:ext uri="{FF2B5EF4-FFF2-40B4-BE49-F238E27FC236}">
                <a16:creationId xmlns:a16="http://schemas.microsoft.com/office/drawing/2014/main" id="{57943CA9-C1F1-709D-3D09-C10C09FE0F42}"/>
              </a:ext>
            </a:extLst>
          </p:cNvPr>
          <p:cNvSpPr txBox="1"/>
          <p:nvPr/>
        </p:nvSpPr>
        <p:spPr>
          <a:xfrm>
            <a:off x="1103481" y="1895102"/>
            <a:ext cx="797668" cy="276999"/>
          </a:xfrm>
          <a:prstGeom prst="rect">
            <a:avLst/>
          </a:prstGeom>
          <a:noFill/>
        </p:spPr>
        <p:txBody>
          <a:bodyPr wrap="square" rtlCol="1">
            <a:spAutoFit/>
          </a:bodyPr>
          <a:lstStyle/>
          <a:p>
            <a:pPr algn="ctr"/>
            <a:r>
              <a:rPr lang="en-US" sz="1200" dirty="0">
                <a:solidFill>
                  <a:schemeClr val="bg2">
                    <a:lumMod val="90000"/>
                  </a:schemeClr>
                </a:solidFill>
              </a:rPr>
              <a:t>(N=99)</a:t>
            </a:r>
            <a:endParaRPr lang="he-IL" sz="1200" dirty="0">
              <a:solidFill>
                <a:schemeClr val="bg2">
                  <a:lumMod val="90000"/>
                </a:schemeClr>
              </a:solidFill>
            </a:endParaRPr>
          </a:p>
        </p:txBody>
      </p:sp>
      <p:sp>
        <p:nvSpPr>
          <p:cNvPr id="12" name="TextBox 11">
            <a:extLst>
              <a:ext uri="{FF2B5EF4-FFF2-40B4-BE49-F238E27FC236}">
                <a16:creationId xmlns:a16="http://schemas.microsoft.com/office/drawing/2014/main" id="{61E6C294-B394-105F-9395-4F9487D94D60}"/>
              </a:ext>
            </a:extLst>
          </p:cNvPr>
          <p:cNvSpPr txBox="1"/>
          <p:nvPr/>
        </p:nvSpPr>
        <p:spPr>
          <a:xfrm>
            <a:off x="38100" y="2407839"/>
            <a:ext cx="2685027" cy="461665"/>
          </a:xfrm>
          <a:prstGeom prst="rect">
            <a:avLst/>
          </a:prstGeom>
          <a:solidFill>
            <a:srgbClr val="4A78A6"/>
          </a:solidFill>
        </p:spPr>
        <p:txBody>
          <a:bodyPr wrap="square" rtlCol="0">
            <a:spAutoFit/>
          </a:bodyPr>
          <a:lstStyle/>
          <a:p>
            <a:pPr algn="ctr"/>
            <a:r>
              <a:rPr lang="en-US" sz="1200" dirty="0">
                <a:solidFill>
                  <a:schemeClr val="bg1"/>
                </a:solidFill>
              </a:rPr>
              <a:t>To what extent did the workshop meet your expectations?</a:t>
            </a:r>
          </a:p>
        </p:txBody>
      </p:sp>
      <p:sp>
        <p:nvSpPr>
          <p:cNvPr id="14" name="TextBox 13">
            <a:extLst>
              <a:ext uri="{FF2B5EF4-FFF2-40B4-BE49-F238E27FC236}">
                <a16:creationId xmlns:a16="http://schemas.microsoft.com/office/drawing/2014/main" id="{5D43A73F-C5CA-8050-B2C4-E59BA0707BC6}"/>
              </a:ext>
            </a:extLst>
          </p:cNvPr>
          <p:cNvSpPr txBox="1"/>
          <p:nvPr/>
        </p:nvSpPr>
        <p:spPr>
          <a:xfrm>
            <a:off x="3097127" y="3318168"/>
            <a:ext cx="1046247" cy="246221"/>
          </a:xfrm>
          <a:prstGeom prst="rect">
            <a:avLst/>
          </a:prstGeom>
          <a:solidFill>
            <a:srgbClr val="4A78A6"/>
          </a:solidFill>
        </p:spPr>
        <p:txBody>
          <a:bodyPr wrap="square" rtlCol="0">
            <a:spAutoFit/>
          </a:bodyPr>
          <a:lstStyle/>
          <a:p>
            <a:pPr algn="l"/>
            <a:r>
              <a:rPr lang="en-US" sz="1000" dirty="0">
                <a:solidFill>
                  <a:schemeClr val="bg1"/>
                </a:solidFill>
              </a:rPr>
              <a:t>Very Highly</a:t>
            </a:r>
          </a:p>
        </p:txBody>
      </p:sp>
      <p:sp>
        <p:nvSpPr>
          <p:cNvPr id="16" name="TextBox 15">
            <a:extLst>
              <a:ext uri="{FF2B5EF4-FFF2-40B4-BE49-F238E27FC236}">
                <a16:creationId xmlns:a16="http://schemas.microsoft.com/office/drawing/2014/main" id="{24659AEB-6125-EA16-71CC-6DF8391B1656}"/>
              </a:ext>
            </a:extLst>
          </p:cNvPr>
          <p:cNvSpPr txBox="1"/>
          <p:nvPr/>
        </p:nvSpPr>
        <p:spPr>
          <a:xfrm>
            <a:off x="2262069" y="3318169"/>
            <a:ext cx="614481" cy="246221"/>
          </a:xfrm>
          <a:prstGeom prst="rect">
            <a:avLst/>
          </a:prstGeom>
          <a:solidFill>
            <a:srgbClr val="4A78A6"/>
          </a:solidFill>
        </p:spPr>
        <p:txBody>
          <a:bodyPr wrap="square" rtlCol="0">
            <a:spAutoFit/>
          </a:bodyPr>
          <a:lstStyle/>
          <a:p>
            <a:pPr algn="l"/>
            <a:r>
              <a:rPr lang="en-US" sz="1000" dirty="0">
                <a:solidFill>
                  <a:schemeClr val="bg1"/>
                </a:solidFill>
              </a:rPr>
              <a:t>Highly</a:t>
            </a:r>
          </a:p>
        </p:txBody>
      </p:sp>
    </p:spTree>
    <p:extLst>
      <p:ext uri="{BB962C8B-B14F-4D97-AF65-F5344CB8AC3E}">
        <p14:creationId xmlns:p14="http://schemas.microsoft.com/office/powerpoint/2010/main" val="531852125"/>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3DB16DC-E250-B086-704E-A7EC7F8BF493}"/>
              </a:ext>
            </a:extLst>
          </p:cNvPr>
          <p:cNvSpPr/>
          <p:nvPr/>
        </p:nvSpPr>
        <p:spPr>
          <a:xfrm>
            <a:off x="5537403" y="396653"/>
            <a:ext cx="898231" cy="587064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Rectangle 22">
            <a:extLst>
              <a:ext uri="{FF2B5EF4-FFF2-40B4-BE49-F238E27FC236}">
                <a16:creationId xmlns:a16="http://schemas.microsoft.com/office/drawing/2014/main" id="{3F1828CF-F918-EB33-0122-9F3EF962C414}"/>
              </a:ext>
            </a:extLst>
          </p:cNvPr>
          <p:cNvSpPr/>
          <p:nvPr/>
        </p:nvSpPr>
        <p:spPr>
          <a:xfrm>
            <a:off x="-160047" y="345930"/>
            <a:ext cx="5697599" cy="5921372"/>
          </a:xfrm>
          <a:prstGeom prst="rect">
            <a:avLst/>
          </a:pr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11</a:t>
            </a:fld>
            <a:endParaRPr lang="en-US" sz="1400"/>
          </a:p>
        </p:txBody>
      </p:sp>
      <p:sp>
        <p:nvSpPr>
          <p:cNvPr id="5" name="TextBox 4">
            <a:extLst>
              <a:ext uri="{FF2B5EF4-FFF2-40B4-BE49-F238E27FC236}">
                <a16:creationId xmlns:a16="http://schemas.microsoft.com/office/drawing/2014/main" id="{D8628082-3AF0-4124-8DDF-887C234DA15C}"/>
              </a:ext>
            </a:extLst>
          </p:cNvPr>
          <p:cNvSpPr txBox="1"/>
          <p:nvPr/>
        </p:nvSpPr>
        <p:spPr>
          <a:xfrm>
            <a:off x="1" y="0"/>
            <a:ext cx="12192000" cy="400110"/>
          </a:xfrm>
          <a:prstGeom prst="rect">
            <a:avLst/>
          </a:prstGeom>
          <a:solidFill>
            <a:srgbClr val="EC1C3C"/>
          </a:solidFill>
        </p:spPr>
        <p:txBody>
          <a:bodyPr wrap="square" rtlCol="0">
            <a:spAutoFit/>
          </a:bodyPr>
          <a:lstStyle/>
          <a:p>
            <a:pPr algn="l"/>
            <a:r>
              <a:rPr lang="en-US" sz="2000" dirty="0">
                <a:solidFill>
                  <a:schemeClr val="bg1"/>
                </a:solidFill>
                <a:latin typeface="Tahoma" pitchFamily="34" charset="0"/>
                <a:ea typeface="Tahoma" pitchFamily="34" charset="0"/>
                <a:cs typeface="Tahoma" pitchFamily="34" charset="0"/>
              </a:rPr>
              <a:t>Acquiring Parenting Tools and Experiences</a:t>
            </a:r>
            <a:endParaRPr lang="he-IL" sz="2000" dirty="0">
              <a:solidFill>
                <a:schemeClr val="bg1"/>
              </a:solidFill>
              <a:latin typeface="Tahoma" pitchFamily="34" charset="0"/>
              <a:ea typeface="Tahoma" pitchFamily="34" charset="0"/>
              <a:cs typeface="Tahoma" pitchFamily="34" charset="0"/>
            </a:endParaRPr>
          </a:p>
        </p:txBody>
      </p:sp>
      <p:graphicFrame>
        <p:nvGraphicFramePr>
          <p:cNvPr id="4" name="תרשים 3">
            <a:extLst>
              <a:ext uri="{FF2B5EF4-FFF2-40B4-BE49-F238E27FC236}">
                <a16:creationId xmlns:a16="http://schemas.microsoft.com/office/drawing/2014/main" id="{2AC520D9-C09D-4686-46A1-67D0ADD053D0}"/>
              </a:ext>
            </a:extLst>
          </p:cNvPr>
          <p:cNvGraphicFramePr>
            <a:graphicFrameLocks/>
          </p:cNvGraphicFramePr>
          <p:nvPr>
            <p:extLst>
              <p:ext uri="{D42A27DB-BD31-4B8C-83A1-F6EECF244321}">
                <p14:modId xmlns:p14="http://schemas.microsoft.com/office/powerpoint/2010/main" val="2632392415"/>
              </p:ext>
            </p:extLst>
          </p:nvPr>
        </p:nvGraphicFramePr>
        <p:xfrm>
          <a:off x="10719" y="527458"/>
          <a:ext cx="6566262" cy="562121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2">
            <a:extLst>
              <a:ext uri="{FF2B5EF4-FFF2-40B4-BE49-F238E27FC236}">
                <a16:creationId xmlns:a16="http://schemas.microsoft.com/office/drawing/2014/main" id="{99DE866A-1A27-6D60-A7DE-1D1DD9AA5723}"/>
              </a:ext>
            </a:extLst>
          </p:cNvPr>
          <p:cNvSpPr txBox="1"/>
          <p:nvPr/>
        </p:nvSpPr>
        <p:spPr>
          <a:xfrm>
            <a:off x="544295" y="396653"/>
            <a:ext cx="584791" cy="261610"/>
          </a:xfrm>
          <a:prstGeom prst="rect">
            <a:avLst/>
          </a:prstGeom>
          <a:noFill/>
        </p:spPr>
        <p:txBody>
          <a:bodyPr wrap="square" rtlCol="1">
            <a:spAutoFit/>
          </a:bodyPr>
          <a:lstStyle/>
          <a:p>
            <a:r>
              <a:rPr lang="en-US" sz="1050">
                <a:solidFill>
                  <a:schemeClr val="bg1"/>
                </a:solidFill>
              </a:rPr>
              <a:t>N=96</a:t>
            </a:r>
            <a:endParaRPr lang="he-IL" sz="1050">
              <a:solidFill>
                <a:schemeClr val="bg1"/>
              </a:solidFill>
            </a:endParaRPr>
          </a:p>
        </p:txBody>
      </p:sp>
      <p:sp>
        <p:nvSpPr>
          <p:cNvPr id="7" name="TextBox 2">
            <a:extLst>
              <a:ext uri="{FF2B5EF4-FFF2-40B4-BE49-F238E27FC236}">
                <a16:creationId xmlns:a16="http://schemas.microsoft.com/office/drawing/2014/main" id="{F00C0E68-129D-B132-564C-6F60AFF0A723}"/>
              </a:ext>
            </a:extLst>
          </p:cNvPr>
          <p:cNvSpPr txBox="1"/>
          <p:nvPr/>
        </p:nvSpPr>
        <p:spPr>
          <a:xfrm>
            <a:off x="1408321" y="396653"/>
            <a:ext cx="584791" cy="261610"/>
          </a:xfrm>
          <a:prstGeom prst="rect">
            <a:avLst/>
          </a:prstGeom>
          <a:noFill/>
        </p:spPr>
        <p:txBody>
          <a:bodyPr wrap="square" rtlCol="1">
            <a:spAutoFit/>
          </a:bodyPr>
          <a:lstStyle/>
          <a:p>
            <a:r>
              <a:rPr lang="en-US" sz="1050">
                <a:solidFill>
                  <a:schemeClr val="bg1"/>
                </a:solidFill>
              </a:rPr>
              <a:t>N=99</a:t>
            </a:r>
            <a:endParaRPr lang="he-IL" sz="1050">
              <a:solidFill>
                <a:schemeClr val="bg1"/>
              </a:solidFill>
            </a:endParaRPr>
          </a:p>
        </p:txBody>
      </p:sp>
      <p:sp>
        <p:nvSpPr>
          <p:cNvPr id="14" name="TextBox 2">
            <a:extLst>
              <a:ext uri="{FF2B5EF4-FFF2-40B4-BE49-F238E27FC236}">
                <a16:creationId xmlns:a16="http://schemas.microsoft.com/office/drawing/2014/main" id="{BBD60A6A-20C1-DCB7-872C-65E40A3A8DCB}"/>
              </a:ext>
            </a:extLst>
          </p:cNvPr>
          <p:cNvSpPr txBox="1"/>
          <p:nvPr/>
        </p:nvSpPr>
        <p:spPr>
          <a:xfrm>
            <a:off x="2272347" y="396653"/>
            <a:ext cx="584791" cy="261610"/>
          </a:xfrm>
          <a:prstGeom prst="rect">
            <a:avLst/>
          </a:prstGeom>
          <a:noFill/>
        </p:spPr>
        <p:txBody>
          <a:bodyPr wrap="square" rtlCol="1">
            <a:spAutoFit/>
          </a:bodyPr>
          <a:lstStyle/>
          <a:p>
            <a:r>
              <a:rPr lang="en-US" sz="1050">
                <a:solidFill>
                  <a:schemeClr val="bg1"/>
                </a:solidFill>
              </a:rPr>
              <a:t>N=99</a:t>
            </a:r>
            <a:endParaRPr lang="he-IL" sz="1050">
              <a:solidFill>
                <a:schemeClr val="bg1"/>
              </a:solidFill>
            </a:endParaRPr>
          </a:p>
        </p:txBody>
      </p:sp>
      <p:sp>
        <p:nvSpPr>
          <p:cNvPr id="18" name="TextBox 2">
            <a:extLst>
              <a:ext uri="{FF2B5EF4-FFF2-40B4-BE49-F238E27FC236}">
                <a16:creationId xmlns:a16="http://schemas.microsoft.com/office/drawing/2014/main" id="{586AA623-E3D4-2E3D-3569-B1433F302B40}"/>
              </a:ext>
            </a:extLst>
          </p:cNvPr>
          <p:cNvSpPr txBox="1"/>
          <p:nvPr/>
        </p:nvSpPr>
        <p:spPr>
          <a:xfrm>
            <a:off x="3136373" y="396653"/>
            <a:ext cx="584791" cy="261610"/>
          </a:xfrm>
          <a:prstGeom prst="rect">
            <a:avLst/>
          </a:prstGeom>
          <a:noFill/>
        </p:spPr>
        <p:txBody>
          <a:bodyPr wrap="square" rtlCol="1">
            <a:spAutoFit/>
          </a:bodyPr>
          <a:lstStyle/>
          <a:p>
            <a:r>
              <a:rPr lang="en-US" sz="1050">
                <a:solidFill>
                  <a:schemeClr val="bg1"/>
                </a:solidFill>
              </a:rPr>
              <a:t>N=97</a:t>
            </a:r>
            <a:endParaRPr lang="he-IL" sz="1050">
              <a:solidFill>
                <a:schemeClr val="bg1"/>
              </a:solidFill>
            </a:endParaRPr>
          </a:p>
        </p:txBody>
      </p:sp>
      <p:sp>
        <p:nvSpPr>
          <p:cNvPr id="19" name="TextBox 2">
            <a:extLst>
              <a:ext uri="{FF2B5EF4-FFF2-40B4-BE49-F238E27FC236}">
                <a16:creationId xmlns:a16="http://schemas.microsoft.com/office/drawing/2014/main" id="{E059F93A-BFE1-A997-7630-D80C18614667}"/>
              </a:ext>
            </a:extLst>
          </p:cNvPr>
          <p:cNvSpPr txBox="1"/>
          <p:nvPr/>
        </p:nvSpPr>
        <p:spPr>
          <a:xfrm>
            <a:off x="4000399" y="396653"/>
            <a:ext cx="584791" cy="261610"/>
          </a:xfrm>
          <a:prstGeom prst="rect">
            <a:avLst/>
          </a:prstGeom>
          <a:noFill/>
        </p:spPr>
        <p:txBody>
          <a:bodyPr wrap="square" rtlCol="1">
            <a:spAutoFit/>
          </a:bodyPr>
          <a:lstStyle/>
          <a:p>
            <a:r>
              <a:rPr lang="en-US" sz="1050">
                <a:solidFill>
                  <a:schemeClr val="bg1"/>
                </a:solidFill>
              </a:rPr>
              <a:t>N=93</a:t>
            </a:r>
            <a:endParaRPr lang="he-IL" sz="1050">
              <a:solidFill>
                <a:schemeClr val="bg1"/>
              </a:solidFill>
            </a:endParaRPr>
          </a:p>
        </p:txBody>
      </p:sp>
      <p:sp>
        <p:nvSpPr>
          <p:cNvPr id="20" name="TextBox 2">
            <a:extLst>
              <a:ext uri="{FF2B5EF4-FFF2-40B4-BE49-F238E27FC236}">
                <a16:creationId xmlns:a16="http://schemas.microsoft.com/office/drawing/2014/main" id="{911D74A1-1096-C707-DB39-1DC3A32CA3C2}"/>
              </a:ext>
            </a:extLst>
          </p:cNvPr>
          <p:cNvSpPr txBox="1"/>
          <p:nvPr/>
        </p:nvSpPr>
        <p:spPr>
          <a:xfrm>
            <a:off x="4864425" y="396653"/>
            <a:ext cx="584791" cy="261610"/>
          </a:xfrm>
          <a:prstGeom prst="rect">
            <a:avLst/>
          </a:prstGeom>
          <a:noFill/>
        </p:spPr>
        <p:txBody>
          <a:bodyPr wrap="square" rtlCol="1">
            <a:spAutoFit/>
          </a:bodyPr>
          <a:lstStyle/>
          <a:p>
            <a:r>
              <a:rPr lang="en-US" sz="1050">
                <a:solidFill>
                  <a:schemeClr val="bg1"/>
                </a:solidFill>
              </a:rPr>
              <a:t>N=97</a:t>
            </a:r>
            <a:endParaRPr lang="he-IL" sz="1050">
              <a:solidFill>
                <a:schemeClr val="bg1"/>
              </a:solidFill>
            </a:endParaRPr>
          </a:p>
        </p:txBody>
      </p:sp>
      <p:sp>
        <p:nvSpPr>
          <p:cNvPr id="21" name="TextBox 2">
            <a:extLst>
              <a:ext uri="{FF2B5EF4-FFF2-40B4-BE49-F238E27FC236}">
                <a16:creationId xmlns:a16="http://schemas.microsoft.com/office/drawing/2014/main" id="{3C5B6ED2-4874-CE48-3E28-C28D0D327668}"/>
              </a:ext>
            </a:extLst>
          </p:cNvPr>
          <p:cNvSpPr txBox="1"/>
          <p:nvPr/>
        </p:nvSpPr>
        <p:spPr>
          <a:xfrm>
            <a:off x="5728451" y="409682"/>
            <a:ext cx="584791" cy="261610"/>
          </a:xfrm>
          <a:prstGeom prst="rect">
            <a:avLst/>
          </a:prstGeom>
          <a:noFill/>
        </p:spPr>
        <p:txBody>
          <a:bodyPr wrap="square" rtlCol="1">
            <a:spAutoFit/>
          </a:bodyPr>
          <a:lstStyle/>
          <a:p>
            <a:r>
              <a:rPr lang="en-US" sz="1050">
                <a:solidFill>
                  <a:schemeClr val="bg1"/>
                </a:solidFill>
              </a:rPr>
              <a:t>N=19</a:t>
            </a:r>
            <a:endParaRPr lang="he-IL" sz="1050">
              <a:solidFill>
                <a:schemeClr val="bg1"/>
              </a:solidFill>
            </a:endParaRPr>
          </a:p>
        </p:txBody>
      </p:sp>
      <p:sp>
        <p:nvSpPr>
          <p:cNvPr id="22" name="תיבת טקסט 21">
            <a:extLst>
              <a:ext uri="{FF2B5EF4-FFF2-40B4-BE49-F238E27FC236}">
                <a16:creationId xmlns:a16="http://schemas.microsoft.com/office/drawing/2014/main" id="{9330BEE9-6947-3C51-A8B9-094BF7B010F6}"/>
              </a:ext>
            </a:extLst>
          </p:cNvPr>
          <p:cNvSpPr txBox="1"/>
          <p:nvPr/>
        </p:nvSpPr>
        <p:spPr>
          <a:xfrm>
            <a:off x="-149938" y="6244453"/>
            <a:ext cx="6648411" cy="230832"/>
          </a:xfrm>
          <a:prstGeom prst="rect">
            <a:avLst/>
          </a:prstGeom>
          <a:noFill/>
        </p:spPr>
        <p:txBody>
          <a:bodyPr wrap="square" rtlCol="1">
            <a:spAutoFit/>
          </a:bodyPr>
          <a:lstStyle/>
          <a:p>
            <a:pPr algn="r" rtl="1"/>
            <a:r>
              <a:rPr lang="he-IL" sz="900">
                <a:latin typeface="Tahoma" panose="020B0604030504040204" pitchFamily="34" charset="0"/>
                <a:ea typeface="Tahoma" panose="020B0604030504040204" pitchFamily="34" charset="0"/>
                <a:cs typeface="Tahoma" panose="020B0604030504040204" pitchFamily="34" charset="0"/>
              </a:rPr>
              <a:t>*השאלה הוצגה רק למשתתפי סדנאות הורים, ללא השתתפות ילדים. </a:t>
            </a:r>
          </a:p>
        </p:txBody>
      </p:sp>
      <p:sp>
        <p:nvSpPr>
          <p:cNvPr id="25" name="TextBox 2">
            <a:extLst>
              <a:ext uri="{FF2B5EF4-FFF2-40B4-BE49-F238E27FC236}">
                <a16:creationId xmlns:a16="http://schemas.microsoft.com/office/drawing/2014/main" id="{3057D305-A53C-AE17-2D3E-D18B03EFA16F}"/>
              </a:ext>
            </a:extLst>
          </p:cNvPr>
          <p:cNvSpPr txBox="1"/>
          <p:nvPr/>
        </p:nvSpPr>
        <p:spPr>
          <a:xfrm>
            <a:off x="5690935" y="5653712"/>
            <a:ext cx="215149" cy="261610"/>
          </a:xfrm>
          <a:prstGeom prst="rect">
            <a:avLst/>
          </a:prstGeom>
          <a:noFill/>
        </p:spPr>
        <p:txBody>
          <a:bodyPr wrap="square" rtlCol="1">
            <a:spAutoFit/>
          </a:bodyPr>
          <a:lstStyle/>
          <a:p>
            <a:r>
              <a:rPr lang="en-US" sz="1050">
                <a:solidFill>
                  <a:schemeClr val="bg1"/>
                </a:solidFill>
              </a:rPr>
              <a:t>*</a:t>
            </a:r>
            <a:endParaRPr lang="he-IL" sz="1050">
              <a:solidFill>
                <a:schemeClr val="bg1"/>
              </a:solidFill>
            </a:endParaRPr>
          </a:p>
        </p:txBody>
      </p:sp>
      <p:sp>
        <p:nvSpPr>
          <p:cNvPr id="3" name="Rectangle 2">
            <a:extLst>
              <a:ext uri="{FF2B5EF4-FFF2-40B4-BE49-F238E27FC236}">
                <a16:creationId xmlns:a16="http://schemas.microsoft.com/office/drawing/2014/main" id="{29398F7B-7281-E1CE-29A2-B3835FD5C5C2}"/>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TextBox 7">
            <a:extLst>
              <a:ext uri="{FF2B5EF4-FFF2-40B4-BE49-F238E27FC236}">
                <a16:creationId xmlns:a16="http://schemas.microsoft.com/office/drawing/2014/main" id="{968035F2-316E-B6AB-3BFB-497851946DA9}"/>
              </a:ext>
            </a:extLst>
          </p:cNvPr>
          <p:cNvSpPr txBox="1"/>
          <p:nvPr/>
        </p:nvSpPr>
        <p:spPr>
          <a:xfrm>
            <a:off x="3024821" y="5930694"/>
            <a:ext cx="812225" cy="246221"/>
          </a:xfrm>
          <a:prstGeom prst="rect">
            <a:avLst/>
          </a:prstGeom>
          <a:solidFill>
            <a:srgbClr val="4A78A6"/>
          </a:solidFill>
        </p:spPr>
        <p:txBody>
          <a:bodyPr wrap="square" rtlCol="0">
            <a:spAutoFit/>
          </a:bodyPr>
          <a:lstStyle/>
          <a:p>
            <a:pPr algn="l"/>
            <a:r>
              <a:rPr lang="en-US" sz="1000" dirty="0">
                <a:solidFill>
                  <a:schemeClr val="bg1"/>
                </a:solidFill>
              </a:rPr>
              <a:t>Moderately</a:t>
            </a:r>
          </a:p>
        </p:txBody>
      </p:sp>
      <p:sp>
        <p:nvSpPr>
          <p:cNvPr id="9" name="TextBox 8">
            <a:extLst>
              <a:ext uri="{FF2B5EF4-FFF2-40B4-BE49-F238E27FC236}">
                <a16:creationId xmlns:a16="http://schemas.microsoft.com/office/drawing/2014/main" id="{B529CE26-5F4E-28A5-7719-D47B024E4B61}"/>
              </a:ext>
            </a:extLst>
          </p:cNvPr>
          <p:cNvSpPr txBox="1"/>
          <p:nvPr/>
        </p:nvSpPr>
        <p:spPr>
          <a:xfrm>
            <a:off x="1835698" y="5937571"/>
            <a:ext cx="1051922" cy="246221"/>
          </a:xfrm>
          <a:prstGeom prst="rect">
            <a:avLst/>
          </a:prstGeom>
          <a:solidFill>
            <a:srgbClr val="4A78A6"/>
          </a:solidFill>
        </p:spPr>
        <p:txBody>
          <a:bodyPr wrap="square" rtlCol="0">
            <a:spAutoFit/>
          </a:bodyPr>
          <a:lstStyle/>
          <a:p>
            <a:pPr algn="l"/>
            <a:r>
              <a:rPr lang="en-US" sz="1000" dirty="0">
                <a:solidFill>
                  <a:schemeClr val="bg1"/>
                </a:solidFill>
              </a:rPr>
              <a:t>Little -Not at all</a:t>
            </a:r>
          </a:p>
        </p:txBody>
      </p:sp>
      <p:sp>
        <p:nvSpPr>
          <p:cNvPr id="10" name="TextBox 9">
            <a:extLst>
              <a:ext uri="{FF2B5EF4-FFF2-40B4-BE49-F238E27FC236}">
                <a16:creationId xmlns:a16="http://schemas.microsoft.com/office/drawing/2014/main" id="{54A01762-3D96-5FC1-8274-0EC36FA1C2A7}"/>
              </a:ext>
            </a:extLst>
          </p:cNvPr>
          <p:cNvSpPr txBox="1"/>
          <p:nvPr/>
        </p:nvSpPr>
        <p:spPr>
          <a:xfrm>
            <a:off x="3939659" y="5935622"/>
            <a:ext cx="1422092" cy="246221"/>
          </a:xfrm>
          <a:prstGeom prst="rect">
            <a:avLst/>
          </a:prstGeom>
          <a:solidFill>
            <a:srgbClr val="4A78A6"/>
          </a:solidFill>
        </p:spPr>
        <p:txBody>
          <a:bodyPr wrap="square" rtlCol="0">
            <a:spAutoFit/>
          </a:bodyPr>
          <a:lstStyle/>
          <a:p>
            <a:pPr algn="l"/>
            <a:r>
              <a:rPr lang="en-US" sz="1000" dirty="0">
                <a:solidFill>
                  <a:schemeClr val="bg1"/>
                </a:solidFill>
              </a:rPr>
              <a:t>Highly-Very Highly</a:t>
            </a:r>
          </a:p>
        </p:txBody>
      </p:sp>
      <p:sp>
        <p:nvSpPr>
          <p:cNvPr id="11" name="TextBox 10">
            <a:extLst>
              <a:ext uri="{FF2B5EF4-FFF2-40B4-BE49-F238E27FC236}">
                <a16:creationId xmlns:a16="http://schemas.microsoft.com/office/drawing/2014/main" id="{BB0517F2-251F-C8EF-3CE2-48378791D539}"/>
              </a:ext>
            </a:extLst>
          </p:cNvPr>
          <p:cNvSpPr txBox="1"/>
          <p:nvPr/>
        </p:nvSpPr>
        <p:spPr>
          <a:xfrm>
            <a:off x="1206940" y="4422628"/>
            <a:ext cx="987552" cy="1277273"/>
          </a:xfrm>
          <a:prstGeom prst="rect">
            <a:avLst/>
          </a:prstGeom>
          <a:solidFill>
            <a:srgbClr val="4A78A6"/>
          </a:solidFill>
        </p:spPr>
        <p:txBody>
          <a:bodyPr wrap="square" rtlCol="0">
            <a:spAutoFit/>
          </a:bodyPr>
          <a:lstStyle/>
          <a:p>
            <a:pPr rtl="1"/>
            <a:r>
              <a:rPr lang="en-US" sz="1100" dirty="0">
                <a:solidFill>
                  <a:schemeClr val="bg1"/>
                </a:solidFill>
                <a:latin typeface="Calibri" panose="020F0502020204030204" pitchFamily="34" charset="0"/>
                <a:cs typeface="Calibri" panose="020F0502020204030204" pitchFamily="34" charset="0"/>
              </a:rPr>
              <a:t> The workshop contributed to positive interactions between me and my child</a:t>
            </a:r>
            <a:endParaRPr lang="he-IL" sz="1100" dirty="0">
              <a:solidFill>
                <a:schemeClr val="bg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AB9DDF2C-2AEA-998C-564C-3CEAE4585CCF}"/>
              </a:ext>
            </a:extLst>
          </p:cNvPr>
          <p:cNvSpPr txBox="1"/>
          <p:nvPr/>
        </p:nvSpPr>
        <p:spPr>
          <a:xfrm>
            <a:off x="390842" y="4407179"/>
            <a:ext cx="898917" cy="1446550"/>
          </a:xfrm>
          <a:prstGeom prst="rect">
            <a:avLst/>
          </a:prstGeom>
          <a:solidFill>
            <a:srgbClr val="4A78A6"/>
          </a:solidFill>
        </p:spPr>
        <p:txBody>
          <a:bodyPr wrap="square" rtlCol="0">
            <a:spAutoFit/>
          </a:bodyPr>
          <a:lstStyle/>
          <a:p>
            <a:pPr algn="l"/>
            <a:r>
              <a:rPr lang="en-US" sz="1100" dirty="0">
                <a:solidFill>
                  <a:schemeClr val="bg1"/>
                </a:solidFill>
              </a:rPr>
              <a:t>During the workshop, I felt relaxed and at ease while spending time with my child</a:t>
            </a:r>
          </a:p>
        </p:txBody>
      </p:sp>
      <p:sp>
        <p:nvSpPr>
          <p:cNvPr id="15" name="TextBox 14">
            <a:extLst>
              <a:ext uri="{FF2B5EF4-FFF2-40B4-BE49-F238E27FC236}">
                <a16:creationId xmlns:a16="http://schemas.microsoft.com/office/drawing/2014/main" id="{1DFFF641-60AA-8934-FBEF-A1D2A43A617B}"/>
              </a:ext>
            </a:extLst>
          </p:cNvPr>
          <p:cNvSpPr txBox="1"/>
          <p:nvPr/>
        </p:nvSpPr>
        <p:spPr>
          <a:xfrm>
            <a:off x="2050454" y="4407179"/>
            <a:ext cx="987552" cy="1277273"/>
          </a:xfrm>
          <a:prstGeom prst="rect">
            <a:avLst/>
          </a:prstGeom>
          <a:solidFill>
            <a:srgbClr val="4A78A6"/>
          </a:solidFill>
        </p:spPr>
        <p:txBody>
          <a:bodyPr wrap="square" rtlCol="0">
            <a:spAutoFit/>
          </a:bodyPr>
          <a:lstStyle/>
          <a:p>
            <a:pPr rtl="1"/>
            <a:r>
              <a:rPr lang="en-US" sz="1100" dirty="0">
                <a:solidFill>
                  <a:schemeClr val="bg1"/>
                </a:solidFill>
              </a:rPr>
              <a:t>The workshop provide new &amp; applicable knowledge/ tools for future use with my child</a:t>
            </a:r>
            <a:endParaRPr lang="he-IL" sz="1100" dirty="0">
              <a:solidFill>
                <a:schemeClr val="bg1"/>
              </a:solidFill>
            </a:endParaRPr>
          </a:p>
        </p:txBody>
      </p:sp>
      <p:sp>
        <p:nvSpPr>
          <p:cNvPr id="16" name="TextBox 15">
            <a:extLst>
              <a:ext uri="{FF2B5EF4-FFF2-40B4-BE49-F238E27FC236}">
                <a16:creationId xmlns:a16="http://schemas.microsoft.com/office/drawing/2014/main" id="{0C141AC0-268A-A568-6088-7E7FD03A6FE0}"/>
              </a:ext>
            </a:extLst>
          </p:cNvPr>
          <p:cNvSpPr txBox="1"/>
          <p:nvPr/>
        </p:nvSpPr>
        <p:spPr>
          <a:xfrm>
            <a:off x="4578449" y="4407179"/>
            <a:ext cx="958953" cy="1277273"/>
          </a:xfrm>
          <a:prstGeom prst="rect">
            <a:avLst/>
          </a:prstGeom>
          <a:solidFill>
            <a:srgbClr val="4A78A6"/>
          </a:solidFill>
        </p:spPr>
        <p:txBody>
          <a:bodyPr wrap="square" rtlCol="0">
            <a:spAutoFit/>
          </a:bodyPr>
          <a:lstStyle/>
          <a:p>
            <a:pPr algn="l"/>
            <a:r>
              <a:rPr lang="en-US" sz="1100" dirty="0">
                <a:solidFill>
                  <a:schemeClr val="bg1"/>
                </a:solidFill>
              </a:rPr>
              <a:t>Following the workshop, I realized I can contribute to my child’s development through play</a:t>
            </a:r>
          </a:p>
        </p:txBody>
      </p:sp>
      <p:sp>
        <p:nvSpPr>
          <p:cNvPr id="26" name="TextBox 25">
            <a:extLst>
              <a:ext uri="{FF2B5EF4-FFF2-40B4-BE49-F238E27FC236}">
                <a16:creationId xmlns:a16="http://schemas.microsoft.com/office/drawing/2014/main" id="{523E5C28-2308-1286-A109-D217E0C2112D}"/>
              </a:ext>
            </a:extLst>
          </p:cNvPr>
          <p:cNvSpPr txBox="1"/>
          <p:nvPr/>
        </p:nvSpPr>
        <p:spPr>
          <a:xfrm>
            <a:off x="3038006" y="4381732"/>
            <a:ext cx="804287" cy="1446550"/>
          </a:xfrm>
          <a:prstGeom prst="rect">
            <a:avLst/>
          </a:prstGeom>
          <a:solidFill>
            <a:srgbClr val="4A78A6"/>
          </a:solidFill>
        </p:spPr>
        <p:txBody>
          <a:bodyPr wrap="square" rtlCol="0">
            <a:spAutoFit/>
          </a:bodyPr>
          <a:lstStyle/>
          <a:p>
            <a:pPr algn="l"/>
            <a:r>
              <a:rPr lang="en-US" sz="1100" dirty="0">
                <a:solidFill>
                  <a:schemeClr val="bg1"/>
                </a:solidFill>
              </a:rPr>
              <a:t>Following the workshop, I feel more confident in my parental abilities</a:t>
            </a:r>
          </a:p>
        </p:txBody>
      </p:sp>
      <p:sp>
        <p:nvSpPr>
          <p:cNvPr id="27" name="TextBox 26">
            <a:extLst>
              <a:ext uri="{FF2B5EF4-FFF2-40B4-BE49-F238E27FC236}">
                <a16:creationId xmlns:a16="http://schemas.microsoft.com/office/drawing/2014/main" id="{48DE2A98-185B-29B0-5F60-A58EF83A1C49}"/>
              </a:ext>
            </a:extLst>
          </p:cNvPr>
          <p:cNvSpPr txBox="1"/>
          <p:nvPr/>
        </p:nvSpPr>
        <p:spPr>
          <a:xfrm>
            <a:off x="3871749" y="4435754"/>
            <a:ext cx="713441" cy="938719"/>
          </a:xfrm>
          <a:prstGeom prst="rect">
            <a:avLst/>
          </a:prstGeom>
          <a:solidFill>
            <a:srgbClr val="4A78A6"/>
          </a:solidFill>
        </p:spPr>
        <p:txBody>
          <a:bodyPr wrap="square" rtlCol="0">
            <a:spAutoFit/>
          </a:bodyPr>
          <a:lstStyle/>
          <a:p>
            <a:pPr algn="l"/>
            <a:r>
              <a:rPr lang="en-US" sz="1100" dirty="0">
                <a:solidFill>
                  <a:schemeClr val="bg1"/>
                </a:solidFill>
              </a:rPr>
              <a:t>I got new ideas for joint play with my child</a:t>
            </a:r>
          </a:p>
        </p:txBody>
      </p:sp>
      <p:sp>
        <p:nvSpPr>
          <p:cNvPr id="28" name="TextBox 27">
            <a:extLst>
              <a:ext uri="{FF2B5EF4-FFF2-40B4-BE49-F238E27FC236}">
                <a16:creationId xmlns:a16="http://schemas.microsoft.com/office/drawing/2014/main" id="{C15C0251-3E5C-8DA7-739A-EF85D9275A20}"/>
              </a:ext>
            </a:extLst>
          </p:cNvPr>
          <p:cNvSpPr txBox="1"/>
          <p:nvPr/>
        </p:nvSpPr>
        <p:spPr>
          <a:xfrm>
            <a:off x="5537689" y="4407179"/>
            <a:ext cx="863740" cy="1615827"/>
          </a:xfrm>
          <a:prstGeom prst="rect">
            <a:avLst/>
          </a:prstGeom>
          <a:solidFill>
            <a:srgbClr val="7F7F7F"/>
          </a:solidFill>
        </p:spPr>
        <p:txBody>
          <a:bodyPr wrap="square" rtlCol="0">
            <a:spAutoFit/>
          </a:bodyPr>
          <a:lstStyle/>
          <a:p>
            <a:pPr algn="l"/>
            <a:r>
              <a:rPr lang="en-US" sz="1100" dirty="0">
                <a:solidFill>
                  <a:schemeClr val="bg1"/>
                </a:solidFill>
              </a:rPr>
              <a:t>Following the workshop, I feel I can better handle daily crises with my child*</a:t>
            </a:r>
          </a:p>
        </p:txBody>
      </p:sp>
      <p:sp>
        <p:nvSpPr>
          <p:cNvPr id="17" name="מלבן 16"/>
          <p:cNvSpPr/>
          <p:nvPr/>
        </p:nvSpPr>
        <p:spPr>
          <a:xfrm>
            <a:off x="6441904" y="396653"/>
            <a:ext cx="5743827" cy="6379503"/>
          </a:xfrm>
          <a:prstGeom prst="rect">
            <a:avLst/>
          </a:prstGeom>
          <a:solidFill>
            <a:schemeClr val="bg1"/>
          </a:solidFill>
        </p:spPr>
        <p:txBody>
          <a:bodyPr wrap="square">
            <a:spAutoFit/>
          </a:bodyPr>
          <a:lstStyle/>
          <a:p>
            <a:pPr marL="285750" indent="-285750">
              <a:lnSpc>
                <a:spcPct val="150000"/>
              </a:lnSpc>
              <a:spcBef>
                <a:spcPts val="600"/>
              </a:spcBef>
              <a:buClr>
                <a:srgbClr val="FFC000"/>
              </a:buClr>
              <a:buFont typeface="Tahoma" panose="020B0604030504040204" pitchFamily="34" charset="0"/>
              <a:buChar char="█"/>
            </a:pPr>
            <a:r>
              <a:rPr lang="en-US" sz="1200" dirty="0">
                <a:latin typeface="Tahoma" pitchFamily="34" charset="0"/>
                <a:ea typeface="Tahoma" pitchFamily="34" charset="0"/>
                <a:cs typeface="Tahoma" pitchFamily="34" charset="0"/>
              </a:rPr>
              <a:t>Participants’ assessments of the </a:t>
            </a:r>
            <a:r>
              <a:rPr lang="en-US" sz="1200" b="1" dirty="0">
                <a:latin typeface="Tahoma" pitchFamily="34" charset="0"/>
                <a:ea typeface="Tahoma" pitchFamily="34" charset="0"/>
                <a:cs typeface="Tahoma" pitchFamily="34" charset="0"/>
              </a:rPr>
              <a:t>quality of the immediate experience </a:t>
            </a:r>
            <a:r>
              <a:rPr lang="en-US" sz="1200" dirty="0">
                <a:latin typeface="Tahoma" pitchFamily="34" charset="0"/>
                <a:ea typeface="Tahoma" pitchFamily="34" charset="0"/>
                <a:cs typeface="Tahoma" pitchFamily="34" charset="0"/>
              </a:rPr>
              <a:t>were particularly high in terms of enjoyment and positive interaction, and more moderate regarding </a:t>
            </a:r>
            <a:r>
              <a:rPr lang="en-US" sz="1200" b="1" dirty="0">
                <a:latin typeface="Tahoma" pitchFamily="34" charset="0"/>
                <a:ea typeface="Tahoma" pitchFamily="34" charset="0"/>
                <a:cs typeface="Tahoma" pitchFamily="34" charset="0"/>
              </a:rPr>
              <a:t>acquisition of tools</a:t>
            </a:r>
            <a:r>
              <a:rPr lang="en-US" sz="1200" dirty="0">
                <a:latin typeface="Tahoma" pitchFamily="34" charset="0"/>
                <a:ea typeface="Tahoma" pitchFamily="34" charset="0"/>
                <a:cs typeface="Tahoma" pitchFamily="34" charset="0"/>
              </a:rPr>
              <a:t>, </a:t>
            </a:r>
            <a:r>
              <a:rPr lang="en-US" sz="1200" b="1" dirty="0">
                <a:latin typeface="Tahoma" pitchFamily="34" charset="0"/>
                <a:ea typeface="Tahoma" pitchFamily="34" charset="0"/>
                <a:cs typeface="Tahoma" pitchFamily="34" charset="0"/>
              </a:rPr>
              <a:t>ability to apply them outside the framework of the workshop, and feelings about parental self-efficacy.</a:t>
            </a:r>
            <a:r>
              <a:rPr lang="he-IL" sz="1200" dirty="0">
                <a:latin typeface="Tahoma" pitchFamily="34" charset="0"/>
                <a:ea typeface="Tahoma" pitchFamily="34" charset="0"/>
                <a:cs typeface="Tahoma" pitchFamily="34" charset="0"/>
              </a:rPr>
              <a:t>ממצאים אלו דומים למגמה ב-2021. שאלה על אודות </a:t>
            </a:r>
            <a:r>
              <a:rPr lang="he-IL" sz="1200" b="1" dirty="0">
                <a:latin typeface="Tahoma" pitchFamily="34" charset="0"/>
                <a:ea typeface="Tahoma" pitchFamily="34" charset="0"/>
                <a:cs typeface="Tahoma" pitchFamily="34" charset="0"/>
              </a:rPr>
              <a:t>היכולת להתמודד היטב עם משברים בחיי היומיום </a:t>
            </a:r>
            <a:r>
              <a:rPr lang="he-IL" sz="1200" dirty="0">
                <a:latin typeface="Tahoma" pitchFamily="34" charset="0"/>
                <a:ea typeface="Tahoma" pitchFamily="34" charset="0"/>
                <a:cs typeface="Tahoma" pitchFamily="34" charset="0"/>
              </a:rPr>
              <a:t>הוצגה רק עבור משתתפי סדנאות הורים (ללא ילדים), והוערכה באחוזים נמוכים יחסית.</a:t>
            </a:r>
            <a:endParaRPr lang="en-US" sz="1200" dirty="0">
              <a:latin typeface="Tahoma" pitchFamily="34" charset="0"/>
              <a:ea typeface="Tahoma" pitchFamily="34" charset="0"/>
              <a:cs typeface="Tahoma" pitchFamily="34" charset="0"/>
            </a:endParaRPr>
          </a:p>
          <a:p>
            <a:pPr marL="285750" indent="-285750">
              <a:lnSpc>
                <a:spcPct val="150000"/>
              </a:lnSpc>
              <a:spcBef>
                <a:spcPts val="600"/>
              </a:spcBef>
              <a:buClr>
                <a:srgbClr val="FFC000"/>
              </a:buClr>
              <a:buFont typeface="Tahoma" panose="020B0604030504040204" pitchFamily="34" charset="0"/>
              <a:buChar char="█"/>
            </a:pPr>
            <a:r>
              <a:rPr lang="en-US" sz="1200" dirty="0">
                <a:latin typeface="Tahoma" pitchFamily="34" charset="0"/>
                <a:ea typeface="Tahoma" pitchFamily="34" charset="0"/>
                <a:cs typeface="Tahoma" pitchFamily="34" charset="0"/>
              </a:rPr>
              <a:t>In response to an open-ended question inviting additional comments (N=41), about 61% said they </a:t>
            </a:r>
            <a:r>
              <a:rPr lang="en-US" sz="1200" b="1" dirty="0">
                <a:latin typeface="Tahoma" pitchFamily="34" charset="0"/>
                <a:ea typeface="Tahoma" pitchFamily="34" charset="0"/>
                <a:cs typeface="Tahoma" pitchFamily="34" charset="0"/>
              </a:rPr>
              <a:t>benefited from participating in the workshop and praised the moderator</a:t>
            </a:r>
            <a:r>
              <a:rPr lang="en-US" sz="1200" dirty="0">
                <a:latin typeface="Tahoma" pitchFamily="34" charset="0"/>
                <a:ea typeface="Tahoma" pitchFamily="34" charset="0"/>
                <a:cs typeface="Tahoma" pitchFamily="34" charset="0"/>
              </a:rPr>
              <a:t> (especially the meditation instructor).</a:t>
            </a:r>
            <a:r>
              <a:rPr lang="he-IL" sz="1200" u="sng" dirty="0">
                <a:latin typeface="Tahoma" pitchFamily="34" charset="0"/>
                <a:ea typeface="Tahoma" pitchFamily="34" charset="0"/>
                <a:cs typeface="Tahoma" pitchFamily="34" charset="0"/>
              </a:rPr>
              <a:t> נתון זה גבוה ב-20% מממצאי 2021.</a:t>
            </a:r>
            <a:br>
              <a:rPr lang="en-US" sz="1200" u="sng" dirty="0">
                <a:latin typeface="Tahoma" pitchFamily="34" charset="0"/>
                <a:ea typeface="Tahoma" pitchFamily="34" charset="0"/>
                <a:cs typeface="Tahoma" pitchFamily="34" charset="0"/>
              </a:rPr>
            </a:br>
            <a:r>
              <a:rPr lang="en-US" sz="1200" dirty="0">
                <a:latin typeface="Tahoma" pitchFamily="34" charset="0"/>
                <a:ea typeface="Tahoma" pitchFamily="34" charset="0"/>
                <a:cs typeface="Tahoma" pitchFamily="34" charset="0"/>
              </a:rPr>
              <a:t>27% made improvement suggestion, mainly:</a:t>
            </a:r>
            <a:r>
              <a:rPr lang="he-IL" sz="1200" dirty="0">
                <a:latin typeface="Tahoma" pitchFamily="34" charset="0"/>
                <a:ea typeface="Tahoma" pitchFamily="34" charset="0"/>
                <a:cs typeface="Tahoma" pitchFamily="34" charset="0"/>
              </a:rPr>
              <a:t>הגדלת החלק של אינטראקציה ומשחק הורה-ילד על חשבון הרצאה והכנת משחקים, הבנייה רבה יותר, שיפור התאמה גילית והתפתחותית (עלתה הצעה לחלוקה נוספת לגילים), הארכת הסדנה, והקטנת מספר המשתתפים. </a:t>
            </a:r>
            <a:br>
              <a:rPr lang="en-US" sz="1200" dirty="0">
                <a:latin typeface="Tahoma" pitchFamily="34" charset="0"/>
                <a:ea typeface="Tahoma" pitchFamily="34" charset="0"/>
                <a:cs typeface="Tahoma" pitchFamily="34" charset="0"/>
              </a:rPr>
            </a:br>
            <a:r>
              <a:rPr lang="he-IL" sz="1200" dirty="0">
                <a:latin typeface="Tahoma" pitchFamily="34" charset="0"/>
                <a:ea typeface="Tahoma" pitchFamily="34" charset="0"/>
                <a:cs typeface="Tahoma" pitchFamily="34" charset="0"/>
              </a:rPr>
              <a:t>לבסוף, 17% מהמשיבים דיברו על </a:t>
            </a:r>
            <a:r>
              <a:rPr lang="he-IL" sz="1200" b="1" dirty="0">
                <a:latin typeface="Tahoma" pitchFamily="34" charset="0"/>
                <a:ea typeface="Tahoma" pitchFamily="34" charset="0"/>
                <a:cs typeface="Tahoma" pitchFamily="34" charset="0"/>
              </a:rPr>
              <a:t>חסמים במרחב הפעילות</a:t>
            </a:r>
            <a:r>
              <a:rPr lang="he-IL" sz="1200" dirty="0">
                <a:latin typeface="Tahoma" pitchFamily="34" charset="0"/>
                <a:ea typeface="Tahoma" pitchFamily="34" charset="0"/>
                <a:cs typeface="Tahoma" pitchFamily="34" charset="0"/>
              </a:rPr>
              <a:t>, בעיקר: שיפוצים בסביבה, עומס משתתפים על חלל קטן והיווצרות רעש, אקוסטיקה לא טובה, והגעה מאתגרת למגדל המאה (מרכז העיר, בעקבות עבודות שטח).</a:t>
            </a:r>
          </a:p>
          <a:p>
            <a:pPr marL="285750" indent="-285750" algn="l">
              <a:lnSpc>
                <a:spcPct val="150000"/>
              </a:lnSpc>
              <a:spcBef>
                <a:spcPts val="600"/>
              </a:spcBef>
              <a:buClr>
                <a:srgbClr val="FFC000"/>
              </a:buClr>
              <a:buFont typeface="Tahoma" panose="020B0604030504040204" pitchFamily="34" charset="0"/>
              <a:buChar char="█"/>
            </a:pPr>
            <a:r>
              <a:rPr lang="he-IL" sz="1200" dirty="0">
                <a:latin typeface="Tahoma" pitchFamily="34" charset="0"/>
                <a:ea typeface="Tahoma" pitchFamily="34" charset="0"/>
                <a:cs typeface="Tahoma" pitchFamily="34" charset="0"/>
              </a:rPr>
              <a:t>נציין כי בחלוקת דירוגי שאלת </a:t>
            </a:r>
            <a:r>
              <a:rPr lang="he-IL" sz="1200" b="1" dirty="0">
                <a:latin typeface="Tahoma" panose="020B0604030504040204" pitchFamily="34" charset="0"/>
                <a:ea typeface="Tahoma" panose="020B0604030504040204" pitchFamily="34" charset="0"/>
                <a:cs typeface="Tahoma" panose="020B0604030504040204" pitchFamily="34" charset="0"/>
              </a:rPr>
              <a:t>האינטראקציה עם הילד/ה </a:t>
            </a:r>
            <a:r>
              <a:rPr lang="he-IL" sz="1200" dirty="0">
                <a:latin typeface="Tahoma" pitchFamily="34" charset="0"/>
                <a:ea typeface="Tahoma" pitchFamily="34" charset="0"/>
                <a:cs typeface="Tahoma" pitchFamily="34" charset="0"/>
              </a:rPr>
              <a:t>ושאלת </a:t>
            </a:r>
            <a:r>
              <a:rPr lang="he-IL" sz="1200" b="1" dirty="0">
                <a:latin typeface="Tahoma" panose="020B0604030504040204" pitchFamily="34" charset="0"/>
                <a:ea typeface="Tahoma" panose="020B0604030504040204" pitchFamily="34" charset="0"/>
                <a:cs typeface="Tahoma" panose="020B0604030504040204" pitchFamily="34" charset="0"/>
              </a:rPr>
              <a:t>הכלים החדשים</a:t>
            </a:r>
            <a:r>
              <a:rPr lang="he-IL" sz="1200" dirty="0">
                <a:latin typeface="Tahoma" pitchFamily="34" charset="0"/>
                <a:ea typeface="Tahoma" pitchFamily="34" charset="0"/>
                <a:cs typeface="Tahoma" pitchFamily="34" charset="0"/>
              </a:rPr>
              <a:t> על פי גילים, נמצא כי השאלות קיבלו דירוג מקסימלי (במידה רבה-רבה מאוד) ממרביתם המוחלט של המשיבים, ללא תלות בגיל. ההתפלגות אינה מובאת בדוח זה בשל מספר המשיבים הנמוך מאוד בפריסה כזו. </a:t>
            </a:r>
          </a:p>
        </p:txBody>
      </p:sp>
    </p:spTree>
    <p:extLst>
      <p:ext uri="{BB962C8B-B14F-4D97-AF65-F5344CB8AC3E}">
        <p14:creationId xmlns:p14="http://schemas.microsoft.com/office/powerpoint/2010/main" val="1936214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12</a:t>
            </a:fld>
            <a:endParaRPr lang="en-US" sz="1400"/>
          </a:p>
        </p:txBody>
      </p:sp>
      <p:sp>
        <p:nvSpPr>
          <p:cNvPr id="5" name="TextBox 4">
            <a:extLst>
              <a:ext uri="{FF2B5EF4-FFF2-40B4-BE49-F238E27FC236}">
                <a16:creationId xmlns:a16="http://schemas.microsoft.com/office/drawing/2014/main" id="{D8628082-3AF0-4124-8DDF-887C234DA15C}"/>
              </a:ext>
            </a:extLst>
          </p:cNvPr>
          <p:cNvSpPr txBox="1"/>
          <p:nvPr/>
        </p:nvSpPr>
        <p:spPr>
          <a:xfrm>
            <a:off x="1" y="0"/>
            <a:ext cx="12192000" cy="400110"/>
          </a:xfrm>
          <a:prstGeom prst="rect">
            <a:avLst/>
          </a:prstGeom>
          <a:solidFill>
            <a:srgbClr val="EC1C3C"/>
          </a:solidFill>
        </p:spPr>
        <p:txBody>
          <a:bodyPr wrap="square" rtlCol="0">
            <a:spAutoFit/>
          </a:bodyPr>
          <a:lstStyle/>
          <a:p>
            <a:pPr algn="l"/>
            <a:r>
              <a:rPr lang="en-US" sz="2000" dirty="0">
                <a:solidFill>
                  <a:schemeClr val="bg1"/>
                </a:solidFill>
                <a:latin typeface="Tahoma" pitchFamily="34" charset="0"/>
                <a:ea typeface="Tahoma" pitchFamily="34" charset="0"/>
                <a:cs typeface="Tahoma" pitchFamily="34" charset="0"/>
              </a:rPr>
              <a:t>Acquiring Parenting Tools and Experiences</a:t>
            </a:r>
            <a:endParaRPr lang="he-IL" sz="2000" dirty="0">
              <a:solidFill>
                <a:schemeClr val="bg1"/>
              </a:solidFill>
              <a:latin typeface="Tahoma" pitchFamily="34" charset="0"/>
              <a:ea typeface="Tahoma" pitchFamily="34" charset="0"/>
              <a:cs typeface="Tahoma" pitchFamily="34" charset="0"/>
            </a:endParaRPr>
          </a:p>
        </p:txBody>
      </p:sp>
      <p:sp>
        <p:nvSpPr>
          <p:cNvPr id="15" name="TextBox 14">
            <a:extLst>
              <a:ext uri="{FF2B5EF4-FFF2-40B4-BE49-F238E27FC236}">
                <a16:creationId xmlns:a16="http://schemas.microsoft.com/office/drawing/2014/main" id="{883BCBAB-DC85-4986-ABA6-BD1086797CF8}"/>
              </a:ext>
            </a:extLst>
          </p:cNvPr>
          <p:cNvSpPr txBox="1"/>
          <p:nvPr/>
        </p:nvSpPr>
        <p:spPr>
          <a:xfrm>
            <a:off x="0" y="570567"/>
            <a:ext cx="11948984" cy="307777"/>
          </a:xfrm>
          <a:prstGeom prst="rect">
            <a:avLst/>
          </a:prstGeom>
          <a:noFill/>
        </p:spPr>
        <p:txBody>
          <a:bodyPr wrap="square">
            <a:spAutoFit/>
          </a:bodyPr>
          <a:lstStyle/>
          <a:p>
            <a:pPr algn="r" rtl="1"/>
            <a:r>
              <a:rPr kumimoji="0" lang="he-IL" sz="1400" b="0" i="0" u="none" strike="noStrike" kern="1200" cap="none" spc="0" normalizeH="0" baseline="0" noProof="0">
                <a:ln>
                  <a:noFill/>
                </a:ln>
                <a:solidFill>
                  <a:prstClr val="black"/>
                </a:solidFill>
                <a:effectLst/>
                <a:uLnTx/>
                <a:uFillTx/>
                <a:latin typeface="Tahoma" pitchFamily="34" charset="0"/>
                <a:ea typeface="Tahoma" pitchFamily="34" charset="0"/>
                <a:cs typeface="Tahoma" pitchFamily="34" charset="0"/>
              </a:rPr>
              <a:t>הסוגיות הבולטות שעלו ב- 2022 בנוגע לתרומת הסדנה, מתכתבות כמעט כולן עם הסוגיות אשר עלו במשובים מ-2021 (שאלה פתוחה </a:t>
            </a:r>
            <a:r>
              <a:rPr kumimoji="0" lang="en-US" sz="1400" b="0" i="0" u="none" strike="noStrike" kern="1200" cap="none" spc="0" normalizeH="0" baseline="0" noProof="0">
                <a:ln>
                  <a:noFill/>
                </a:ln>
                <a:solidFill>
                  <a:prstClr val="black"/>
                </a:solidFill>
                <a:effectLst/>
                <a:uLnTx/>
                <a:uFillTx/>
                <a:latin typeface="Tahoma" pitchFamily="34" charset="0"/>
                <a:ea typeface="Tahoma" pitchFamily="34" charset="0"/>
                <a:cs typeface="Tahoma" pitchFamily="34" charset="0"/>
              </a:rPr>
              <a:t>N=65</a:t>
            </a:r>
            <a:r>
              <a:rPr kumimoji="0" lang="he-IL" sz="1400" b="0" i="0" u="none" strike="noStrike" kern="1200" cap="none" spc="0" normalizeH="0" baseline="0" noProof="0">
                <a:ln>
                  <a:noFill/>
                </a:ln>
                <a:solidFill>
                  <a:prstClr val="black"/>
                </a:solidFill>
                <a:effectLst/>
                <a:uLnTx/>
                <a:uFillTx/>
                <a:latin typeface="Tahoma" pitchFamily="34" charset="0"/>
                <a:ea typeface="Tahoma" pitchFamily="34" charset="0"/>
                <a:cs typeface="Tahoma" pitchFamily="34" charset="0"/>
              </a:rPr>
              <a:t>):</a:t>
            </a:r>
            <a:endParaRPr lang="he-IL" sz="2400"/>
          </a:p>
        </p:txBody>
      </p:sp>
      <p:graphicFrame>
        <p:nvGraphicFramePr>
          <p:cNvPr id="3" name="Table 3">
            <a:extLst>
              <a:ext uri="{FF2B5EF4-FFF2-40B4-BE49-F238E27FC236}">
                <a16:creationId xmlns:a16="http://schemas.microsoft.com/office/drawing/2014/main" id="{F4CA9A06-C4FC-4782-925C-6CC7F2E3C1BB}"/>
              </a:ext>
            </a:extLst>
          </p:cNvPr>
          <p:cNvGraphicFramePr>
            <a:graphicFrameLocks noGrp="1"/>
          </p:cNvGraphicFramePr>
          <p:nvPr>
            <p:extLst>
              <p:ext uri="{D42A27DB-BD31-4B8C-83A1-F6EECF244321}">
                <p14:modId xmlns:p14="http://schemas.microsoft.com/office/powerpoint/2010/main" val="3574803043"/>
              </p:ext>
            </p:extLst>
          </p:nvPr>
        </p:nvGraphicFramePr>
        <p:xfrm>
          <a:off x="107664" y="878344"/>
          <a:ext cx="11785277" cy="5284616"/>
        </p:xfrm>
        <a:graphic>
          <a:graphicData uri="http://schemas.openxmlformats.org/drawingml/2006/table">
            <a:tbl>
              <a:tblPr firstRow="1" bandRow="1">
                <a:tableStyleId>{5940675A-B579-460E-94D1-54222C63F5DA}</a:tableStyleId>
              </a:tblPr>
              <a:tblGrid>
                <a:gridCol w="2835307">
                  <a:extLst>
                    <a:ext uri="{9D8B030D-6E8A-4147-A177-3AD203B41FA5}">
                      <a16:colId xmlns:a16="http://schemas.microsoft.com/office/drawing/2014/main" val="2246295882"/>
                    </a:ext>
                  </a:extLst>
                </a:gridCol>
                <a:gridCol w="737119">
                  <a:extLst>
                    <a:ext uri="{9D8B030D-6E8A-4147-A177-3AD203B41FA5}">
                      <a16:colId xmlns:a16="http://schemas.microsoft.com/office/drawing/2014/main" val="4186205046"/>
                    </a:ext>
                  </a:extLst>
                </a:gridCol>
                <a:gridCol w="8212851">
                  <a:extLst>
                    <a:ext uri="{9D8B030D-6E8A-4147-A177-3AD203B41FA5}">
                      <a16:colId xmlns:a16="http://schemas.microsoft.com/office/drawing/2014/main" val="4065639172"/>
                    </a:ext>
                  </a:extLst>
                </a:gridCol>
              </a:tblGrid>
              <a:tr h="6713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Tahoma" pitchFamily="34" charset="0"/>
                          <a:ea typeface="Tahoma" pitchFamily="34" charset="0"/>
                          <a:cs typeface="Tahoma" pitchFamily="34" charset="0"/>
                        </a:rPr>
                        <a:t>Acquiring knowledge and ideas for activities with the children and for self-development</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B6DE"/>
                    </a:solidFill>
                  </a:tcPr>
                </a:tc>
                <a:tc>
                  <a:txBody>
                    <a:bodyPr/>
                    <a:lstStyle/>
                    <a:p>
                      <a:pPr marL="0" algn="r" defTabSz="914400" rtl="1" eaLnBrk="1" latinLnBrk="0" hangingPunct="1"/>
                      <a:r>
                        <a:rPr lang="he-IL" sz="2000" b="1" kern="1200">
                          <a:solidFill>
                            <a:srgbClr val="90B6DE"/>
                          </a:solidFill>
                          <a:latin typeface="Calibri" panose="020F0502020204030204" pitchFamily="34" charset="0"/>
                          <a:ea typeface="+mn-ea"/>
                          <a:cs typeface="Calibri" panose="020F0502020204030204" pitchFamily="34" charset="0"/>
                        </a:rPr>
                        <a:t>37%</a:t>
                      </a:r>
                    </a:p>
                  </a:txBody>
                  <a:tcPr>
                    <a:lnL w="12700" cmpd="sng">
                      <a:noFill/>
                    </a:lnL>
                    <a:lnR w="12700" cmpd="sng">
                      <a:noFill/>
                    </a:lnR>
                    <a:lnT w="12700" cmpd="sng">
                      <a:noFill/>
                    </a:lnT>
                    <a:lnB w="38100" cap="flat" cmpd="sng" algn="ctr">
                      <a:solidFill>
                        <a:srgbClr val="90B6D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600"/>
                        </a:spcBef>
                        <a:spcAft>
                          <a:spcPts val="0"/>
                        </a:spcAft>
                        <a:buClr>
                          <a:srgbClr val="FFC000"/>
                        </a:buClr>
                        <a:buSzTx/>
                        <a:buFontTx/>
                        <a:buNone/>
                        <a:tabLst/>
                        <a:defRPr/>
                      </a:pPr>
                      <a:r>
                        <a:rPr kumimoji="0" lang="he-IL" sz="11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מהמשיבים דיווחו כי תרומת הסדנה הייתה במתן כלים ורעיונות למשחק עם הילדים ולפיתוח יכולותיהם, וכן כלים להורות </a:t>
                      </a:r>
                      <a:br>
                        <a:rPr kumimoji="0" lang="en-US" sz="11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br>
                      <a:r>
                        <a:rPr kumimoji="0" lang="he-IL" sz="1200" b="0" i="0" u="none" strike="noStrike" kern="1200" cap="none" spc="0" normalizeH="0" baseline="0" noProof="0" dirty="0">
                          <a:ln>
                            <a:noFill/>
                          </a:ln>
                          <a:solidFill>
                            <a:prstClr val="black"/>
                          </a:solidFill>
                          <a:effectLst/>
                          <a:uLnTx/>
                          <a:uFillTx/>
                          <a:latin typeface="Calibri Light" panose="020F0302020204030204" pitchFamily="34" charset="0"/>
                          <a:ea typeface="Tahoma" pitchFamily="34" charset="0"/>
                          <a:cs typeface="Calibri Light" panose="020F0302020204030204" pitchFamily="34" charset="0"/>
                        </a:rPr>
                        <a:t>("חזרנו הביתה עם תרגילים שאפשר ליישם ועם חוויה חיובית"; "הסדנה נותנת כלים חשובים להתמודדות מנטלית ורגשית עם אתגרי ההורות").  </a:t>
                      </a:r>
                      <a:endParaRPr kumimoji="0" lang="he-IL" sz="1100" b="0" i="0" u="none" strike="noStrike" kern="1200" cap="none" spc="0" normalizeH="0" baseline="0" noProof="0" dirty="0">
                        <a:ln>
                          <a:noFill/>
                        </a:ln>
                        <a:solidFill>
                          <a:prstClr val="black"/>
                        </a:solidFill>
                        <a:effectLst/>
                        <a:uLnTx/>
                        <a:uFillTx/>
                        <a:latin typeface="Calibri Light" panose="020F0302020204030204" pitchFamily="34" charset="0"/>
                        <a:ea typeface="Tahoma" pitchFamily="34" charset="0"/>
                        <a:cs typeface="Calibri Light" panose="020F0302020204030204" pitchFamily="34" charset="0"/>
                      </a:endParaRPr>
                    </a:p>
                  </a:txBody>
                  <a:tcPr>
                    <a:lnL w="12700" cmpd="sng">
                      <a:noFill/>
                    </a:lnL>
                    <a:lnR w="12700" cmpd="sng">
                      <a:noFill/>
                    </a:lnR>
                    <a:lnT w="12700" cmpd="sng">
                      <a:noFill/>
                    </a:lnT>
                    <a:lnB w="38100" cap="flat" cmpd="sng" algn="ctr">
                      <a:solidFill>
                        <a:srgbClr val="90B6D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3725975"/>
                  </a:ext>
                </a:extLst>
              </a:tr>
              <a:tr h="871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Tahoma" pitchFamily="34" charset="0"/>
                          <a:ea typeface="Tahoma" pitchFamily="34" charset="0"/>
                          <a:cs typeface="Tahoma" pitchFamily="34" charset="0"/>
                        </a:rPr>
                        <a:t>Emotional contribution, a safe space for emotional support</a:t>
                      </a:r>
                      <a:endParaRPr lang="he-IL" sz="1200" b="1" dirty="0">
                        <a:solidFill>
                          <a:schemeClr val="bg1"/>
                        </a:solidFill>
                        <a:latin typeface="Tahoma" pitchFamily="34" charset="0"/>
                        <a:ea typeface="Tahoma" pitchFamily="34" charset="0"/>
                        <a:cs typeface="Tahoma" pitchFamily="34" charset="0"/>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B6DE"/>
                    </a:solidFill>
                  </a:tcPr>
                </a:tc>
                <a:tc>
                  <a:txBody>
                    <a:bodyPr/>
                    <a:lstStyle/>
                    <a:p>
                      <a:pPr algn="r" rtl="1"/>
                      <a:r>
                        <a:rPr lang="he-IL" sz="2000" b="1">
                          <a:solidFill>
                            <a:srgbClr val="90B6DE"/>
                          </a:solidFill>
                          <a:latin typeface="Calibri" panose="020F0502020204030204" pitchFamily="34" charset="0"/>
                          <a:cs typeface="Calibri" panose="020F0502020204030204" pitchFamily="34" charset="0"/>
                        </a:rPr>
                        <a:t>20%</a:t>
                      </a:r>
                    </a:p>
                  </a:txBody>
                  <a:tcPr>
                    <a:lnL w="12700" cmpd="sng">
                      <a:noFill/>
                    </a:lnL>
                    <a:lnR w="12700" cmpd="sng">
                      <a:noFill/>
                    </a:lnR>
                    <a:lnT w="38100" cap="flat" cmpd="sng" algn="ctr">
                      <a:solidFill>
                        <a:srgbClr val="90B6DE"/>
                      </a:solidFill>
                      <a:prstDash val="solid"/>
                      <a:round/>
                      <a:headEnd type="none" w="med" len="med"/>
                      <a:tailEnd type="none" w="med" len="med"/>
                    </a:lnT>
                    <a:lnB w="38100" cap="flat" cmpd="sng" algn="ctr">
                      <a:solidFill>
                        <a:srgbClr val="90B6D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600"/>
                        </a:spcBef>
                        <a:spcAft>
                          <a:spcPts val="0"/>
                        </a:spcAft>
                        <a:buClr>
                          <a:srgbClr val="FFC000"/>
                        </a:buClr>
                        <a:buSzTx/>
                        <a:buFontTx/>
                        <a:buNone/>
                        <a:tabLst/>
                        <a:defRPr/>
                      </a:pPr>
                      <a:r>
                        <a:rPr kumimoji="0" lang="he-IL" sz="11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דיווחו על תרומה בפן הרגשי, והשתמשו במילים כמו</a:t>
                      </a:r>
                      <a:r>
                        <a:rPr kumimoji="0" lang="he-IL" sz="1200" b="0" i="0" u="none" strike="noStrike" kern="1200" cap="none" spc="0" normalizeH="0" baseline="0" noProof="0" dirty="0">
                          <a:ln>
                            <a:noFill/>
                          </a:ln>
                          <a:solidFill>
                            <a:prstClr val="black"/>
                          </a:solidFill>
                          <a:effectLst/>
                          <a:uLnTx/>
                          <a:uFillTx/>
                          <a:latin typeface="Calibri Light" panose="020F0302020204030204" pitchFamily="34" charset="0"/>
                          <a:ea typeface="Tahoma" pitchFamily="34" charset="0"/>
                          <a:cs typeface="Calibri Light" panose="020F0302020204030204" pitchFamily="34" charset="0"/>
                        </a:rPr>
                        <a:t> "שקט", "עוגן", "מקום לביטוי, לנשימה, לעיכול", "אי של שפיות" ו-"להתמודד עם הקושי". </a:t>
                      </a:r>
                      <a:r>
                        <a:rPr kumimoji="0" lang="he-IL" sz="11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המשיבים תיארו מרחב נוסך ביטחון, וציינו שהמפגש זימן חשיפה רגשית, קשב ותמיכה, כמו גם מרחב להתבוננות פנימית </a:t>
                      </a:r>
                      <a:r>
                        <a:rPr kumimoji="0" lang="he-IL" sz="1200" b="0" i="0" u="none" strike="noStrike" kern="1200" cap="none" spc="0" normalizeH="0" baseline="0" noProof="0" dirty="0">
                          <a:ln>
                            <a:noFill/>
                          </a:ln>
                          <a:solidFill>
                            <a:prstClr val="black"/>
                          </a:solidFill>
                          <a:effectLst/>
                          <a:uLnTx/>
                          <a:uFillTx/>
                          <a:latin typeface="Calibri Light" panose="020F0302020204030204" pitchFamily="34" charset="0"/>
                          <a:ea typeface="Tahoma" pitchFamily="34" charset="0"/>
                          <a:cs typeface="Calibri Light" panose="020F0302020204030204" pitchFamily="34" charset="0"/>
                        </a:rPr>
                        <a:t>("עזר לי להרגיש טוב עם עצמי בחופשת לידה ולהתמודד עם הקושי"; "הרגשתי שהוא [החוג] ממש תורם ליכולת ההתמודדות שלי עם הלחצים של החיים, ושל ההורות לשני ילדים. הוא היווה סוג של אי של שפיות.")</a:t>
                      </a:r>
                    </a:p>
                  </a:txBody>
                  <a:tcPr>
                    <a:lnL w="12700" cmpd="sng">
                      <a:noFill/>
                    </a:lnL>
                    <a:lnR w="12700" cmpd="sng">
                      <a:noFill/>
                    </a:lnR>
                    <a:lnT w="38100" cap="flat" cmpd="sng" algn="ctr">
                      <a:solidFill>
                        <a:srgbClr val="90B6DE"/>
                      </a:solidFill>
                      <a:prstDash val="solid"/>
                      <a:round/>
                      <a:headEnd type="none" w="med" len="med"/>
                      <a:tailEnd type="none" w="med" len="med"/>
                    </a:lnT>
                    <a:lnB w="38100" cap="flat" cmpd="sng" algn="ctr">
                      <a:solidFill>
                        <a:srgbClr val="90B6D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2225851"/>
                  </a:ext>
                </a:extLst>
              </a:tr>
              <a:tr h="1088278">
                <a:tc>
                  <a:txBody>
                    <a:bodyPr/>
                    <a:lstStyle/>
                    <a:p>
                      <a:pPr algn="l" rtl="0">
                        <a:lnSpc>
                          <a:spcPct val="150000"/>
                        </a:lnSpc>
                      </a:pPr>
                      <a:r>
                        <a:rPr lang="en-US" sz="1200" b="1" dirty="0">
                          <a:solidFill>
                            <a:schemeClr val="bg1"/>
                          </a:solidFill>
                          <a:latin typeface="Tahoma" pitchFamily="34" charset="0"/>
                          <a:ea typeface="Tahoma" pitchFamily="34" charset="0"/>
                          <a:cs typeface="Tahoma" pitchFamily="34" charset="0"/>
                        </a:rPr>
                        <a:t>Acquiring knowledge and expanding perspectives on parenting and education</a:t>
                      </a:r>
                      <a:endParaRPr lang="he-IL" sz="1200" b="1" dirty="0">
                        <a:solidFill>
                          <a:schemeClr val="bg1"/>
                        </a:solidFill>
                        <a:latin typeface="Tahoma" pitchFamily="34" charset="0"/>
                        <a:ea typeface="Tahoma" pitchFamily="34" charset="0"/>
                        <a:cs typeface="Tahoma" pitchFamily="34" charset="0"/>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B6DE"/>
                    </a:solidFill>
                  </a:tcPr>
                </a:tc>
                <a:tc>
                  <a:txBody>
                    <a:bodyPr/>
                    <a:lstStyle/>
                    <a:p>
                      <a:pPr algn="r" rtl="1"/>
                      <a:r>
                        <a:rPr lang="he-IL" sz="1600" b="1">
                          <a:solidFill>
                            <a:srgbClr val="90B6DE"/>
                          </a:solidFill>
                          <a:latin typeface="Calibri" panose="020F0502020204030204" pitchFamily="34" charset="0"/>
                          <a:cs typeface="Calibri" panose="020F0502020204030204" pitchFamily="34" charset="0"/>
                        </a:rPr>
                        <a:t>14%</a:t>
                      </a:r>
                    </a:p>
                  </a:txBody>
                  <a:tcPr>
                    <a:lnL w="12700" cmpd="sng">
                      <a:noFill/>
                    </a:lnL>
                    <a:lnR w="12700" cmpd="sng">
                      <a:noFill/>
                    </a:lnR>
                    <a:lnT w="38100" cap="flat" cmpd="sng" algn="ctr">
                      <a:solidFill>
                        <a:srgbClr val="90B6DE"/>
                      </a:solidFill>
                      <a:prstDash val="solid"/>
                      <a:round/>
                      <a:headEnd type="none" w="med" len="med"/>
                      <a:tailEnd type="none" w="med" len="med"/>
                    </a:lnT>
                    <a:lnB w="38100" cap="flat" cmpd="sng" algn="ctr">
                      <a:solidFill>
                        <a:srgbClr val="90B6D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600"/>
                        </a:spcBef>
                        <a:spcAft>
                          <a:spcPts val="0"/>
                        </a:spcAft>
                        <a:buClr>
                          <a:srgbClr val="FFC000"/>
                        </a:buClr>
                        <a:buSzTx/>
                        <a:buFontTx/>
                        <a:buNone/>
                        <a:tabLst/>
                        <a:defRPr/>
                      </a:pPr>
                      <a:r>
                        <a:rPr kumimoji="0" lang="he-IL" sz="1100" b="0" i="0" u="none" strike="noStrike" kern="1200" cap="none" spc="0" normalizeH="0" baseline="0" noProof="0">
                          <a:ln>
                            <a:noFill/>
                          </a:ln>
                          <a:solidFill>
                            <a:prstClr val="black"/>
                          </a:solidFill>
                          <a:effectLst/>
                          <a:uLnTx/>
                          <a:uFillTx/>
                          <a:latin typeface="Tahoma" pitchFamily="34" charset="0"/>
                          <a:ea typeface="Tahoma" pitchFamily="34" charset="0"/>
                          <a:cs typeface="Tahoma" pitchFamily="34" charset="0"/>
                        </a:rPr>
                        <a:t>מהמשיבים דיווחו כי הסדנה תרמה בחשיפה לתכנים, יצירת תובנות ומתן דגשים ועצות בהורות, כאשר הרבה פעמים אזכור התרומה בפן של הידע הופיע לצד אזכור התרומה בפן של מתן כלים. רבים ציינו כי התכנים היו עבורם מחדשים, והדהדו בראשם גם לאחר המפגשים. בפרט, ציינו לטובה במסגרת תרומה זו את המדריכה יעל ואת מפגשי המדיטציה </a:t>
                      </a:r>
                      <a:r>
                        <a:rPr kumimoji="0" lang="he-IL" sz="1200" b="0" i="0" u="none" strike="noStrike" kern="1200" cap="none" spc="0" normalizeH="0" baseline="0" noProof="0">
                          <a:ln>
                            <a:noFill/>
                          </a:ln>
                          <a:solidFill>
                            <a:prstClr val="black"/>
                          </a:solidFill>
                          <a:effectLst/>
                          <a:uLnTx/>
                          <a:uFillTx/>
                          <a:latin typeface="Calibri Light" panose="020F0302020204030204" pitchFamily="34" charset="0"/>
                          <a:ea typeface="Tahoma" pitchFamily="34" charset="0"/>
                          <a:cs typeface="Calibri Light" panose="020F0302020204030204" pitchFamily="34" charset="0"/>
                        </a:rPr>
                        <a:t>("הסדנה תרמה להתנהלות היומיומית שלי, הרחיבה את אופני התגובה שלי בסיטואציית מסוימות וגם את דרך ההסתכלות שלי"). </a:t>
                      </a:r>
                    </a:p>
                  </a:txBody>
                  <a:tcPr>
                    <a:lnL w="12700" cmpd="sng">
                      <a:noFill/>
                    </a:lnL>
                    <a:lnR w="12700" cmpd="sng">
                      <a:noFill/>
                    </a:lnR>
                    <a:lnT w="38100" cap="flat" cmpd="sng" algn="ctr">
                      <a:solidFill>
                        <a:srgbClr val="90B6DE"/>
                      </a:solidFill>
                      <a:prstDash val="solid"/>
                      <a:round/>
                      <a:headEnd type="none" w="med" len="med"/>
                      <a:tailEnd type="none" w="med" len="med"/>
                    </a:lnT>
                    <a:lnB w="38100" cap="flat" cmpd="sng" algn="ctr">
                      <a:solidFill>
                        <a:srgbClr val="90B6D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8853586"/>
                  </a:ext>
                </a:extLst>
              </a:tr>
              <a:tr h="801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Tahoma" pitchFamily="34" charset="0"/>
                          <a:ea typeface="Tahoma" pitchFamily="34" charset="0"/>
                          <a:cs typeface="Tahoma" pitchFamily="34" charset="0"/>
                        </a:rPr>
                        <a:t>Meeting with other parents and a chance to ventilate</a:t>
                      </a:r>
                      <a:endParaRPr lang="he-IL" sz="1200" b="1" dirty="0">
                        <a:solidFill>
                          <a:schemeClr val="bg1"/>
                        </a:solidFill>
                        <a:latin typeface="Tahoma" pitchFamily="34" charset="0"/>
                        <a:ea typeface="Tahoma" pitchFamily="34" charset="0"/>
                        <a:cs typeface="Tahoma" pitchFamily="34" charset="0"/>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B6DE"/>
                    </a:solidFill>
                  </a:tcPr>
                </a:tc>
                <a:tc>
                  <a:txBody>
                    <a:bodyPr/>
                    <a:lstStyle/>
                    <a:p>
                      <a:pPr algn="r" rtl="1"/>
                      <a:r>
                        <a:rPr lang="he-IL" sz="1600" b="1">
                          <a:solidFill>
                            <a:srgbClr val="90B6DE"/>
                          </a:solidFill>
                          <a:latin typeface="Calibri" panose="020F0502020204030204" pitchFamily="34" charset="0"/>
                          <a:cs typeface="Calibri" panose="020F0502020204030204" pitchFamily="34" charset="0"/>
                        </a:rPr>
                        <a:t>14%</a:t>
                      </a:r>
                    </a:p>
                  </a:txBody>
                  <a:tcPr>
                    <a:lnL w="12700" cmpd="sng">
                      <a:noFill/>
                    </a:lnL>
                    <a:lnR w="12700" cmpd="sng">
                      <a:noFill/>
                    </a:lnR>
                    <a:lnT w="38100" cap="flat" cmpd="sng" algn="ctr">
                      <a:solidFill>
                        <a:srgbClr val="90B6DE"/>
                      </a:solidFill>
                      <a:prstDash val="solid"/>
                      <a:round/>
                      <a:headEnd type="none" w="med" len="med"/>
                      <a:tailEnd type="none" w="med" len="med"/>
                    </a:lnT>
                    <a:lnB w="38100" cap="flat" cmpd="sng" algn="ctr">
                      <a:solidFill>
                        <a:srgbClr val="90B6D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600"/>
                        </a:spcBef>
                        <a:spcAft>
                          <a:spcPts val="0"/>
                        </a:spcAft>
                        <a:buClr>
                          <a:srgbClr val="FFC000"/>
                        </a:buClr>
                        <a:buSzTx/>
                        <a:buFontTx/>
                        <a:buNone/>
                        <a:tabLst/>
                        <a:defRPr/>
                      </a:pPr>
                      <a:r>
                        <a:rPr kumimoji="0" lang="he-IL" sz="11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ראו את תרומת הסדנה במפגש והיכרות עם הורים נוספים החווים חוויות דומות, וגם בהזדמנות ליציאה מהבית, התאווררות ושינוי שגרה</a:t>
                      </a:r>
                      <a:r>
                        <a:rPr kumimoji="0" lang="he-IL" sz="1200" b="0" i="0" u="none" strike="noStrike" kern="1200" cap="none" spc="0" normalizeH="0" baseline="0" noProof="0" dirty="0">
                          <a:ln>
                            <a:noFill/>
                          </a:ln>
                          <a:solidFill>
                            <a:prstClr val="black"/>
                          </a:solidFill>
                          <a:effectLst/>
                          <a:uLnTx/>
                          <a:uFillTx/>
                          <a:latin typeface="Calibri Light" panose="020F0302020204030204" pitchFamily="34" charset="0"/>
                          <a:ea typeface="Tahoma" pitchFamily="34" charset="0"/>
                          <a:cs typeface="Calibri Light" panose="020F0302020204030204" pitchFamily="34" charset="0"/>
                        </a:rPr>
                        <a:t> ("בעיקר לצאת מהבית, להתאוורר ולהכיר עוד אימהות בשלב דומה"; "מפגש עם אימהות רגישות, חכמות ואיכותיות שהואילו בטובן להיפתח וכך הפכו את המפגשים לאינטימיים כנים ומרגשים").</a:t>
                      </a:r>
                    </a:p>
                  </a:txBody>
                  <a:tcPr>
                    <a:lnL w="12700" cmpd="sng">
                      <a:noFill/>
                    </a:lnL>
                    <a:lnR w="12700" cmpd="sng">
                      <a:noFill/>
                    </a:lnR>
                    <a:lnT w="38100" cap="flat" cmpd="sng" algn="ctr">
                      <a:solidFill>
                        <a:srgbClr val="90B6DE"/>
                      </a:solidFill>
                      <a:prstDash val="solid"/>
                      <a:round/>
                      <a:headEnd type="none" w="med" len="med"/>
                      <a:tailEnd type="none" w="med" len="med"/>
                    </a:lnT>
                    <a:lnB w="38100" cap="flat" cmpd="sng" algn="ctr">
                      <a:solidFill>
                        <a:srgbClr val="90B6D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4434116"/>
                  </a:ext>
                </a:extLst>
              </a:tr>
              <a:tr h="335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Tahoma" pitchFamily="34" charset="0"/>
                          <a:ea typeface="Tahoma" pitchFamily="34" charset="0"/>
                          <a:cs typeface="Tahoma" pitchFamily="34" charset="0"/>
                        </a:rPr>
                        <a:t>Children's enjoyment, physical exercise and playfulness</a:t>
                      </a:r>
                      <a:endParaRPr lang="he-IL" sz="1200" b="1" dirty="0">
                        <a:solidFill>
                          <a:schemeClr val="bg1"/>
                        </a:solidFill>
                        <a:latin typeface="Tahoma" pitchFamily="34" charset="0"/>
                        <a:ea typeface="Tahoma" pitchFamily="34" charset="0"/>
                        <a:cs typeface="Tahoma" pitchFamily="34" charset="0"/>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B6DE"/>
                    </a:solidFill>
                  </a:tcPr>
                </a:tc>
                <a:tc>
                  <a:txBody>
                    <a:bodyPr/>
                    <a:lstStyle/>
                    <a:p>
                      <a:pPr algn="r" rtl="1"/>
                      <a:r>
                        <a:rPr lang="he-IL" sz="1600" b="1" dirty="0">
                          <a:solidFill>
                            <a:srgbClr val="90B6DE"/>
                          </a:solidFill>
                          <a:latin typeface="Calibri" panose="020F0502020204030204" pitchFamily="34" charset="0"/>
                          <a:cs typeface="Calibri" panose="020F0502020204030204" pitchFamily="34" charset="0"/>
                        </a:rPr>
                        <a:t>8%</a:t>
                      </a:r>
                    </a:p>
                  </a:txBody>
                  <a:tcPr>
                    <a:lnL w="12700" cmpd="sng">
                      <a:noFill/>
                    </a:lnL>
                    <a:lnR w="12700" cmpd="sng">
                      <a:noFill/>
                    </a:lnR>
                    <a:lnT w="38100" cap="flat" cmpd="sng" algn="ctr">
                      <a:solidFill>
                        <a:srgbClr val="90B6DE"/>
                      </a:solidFill>
                      <a:prstDash val="solid"/>
                      <a:round/>
                      <a:headEnd type="none" w="med" len="med"/>
                      <a:tailEnd type="none" w="med" len="med"/>
                    </a:lnT>
                    <a:lnB w="38100" cap="flat" cmpd="sng" algn="ctr">
                      <a:solidFill>
                        <a:srgbClr val="90B6D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600"/>
                        </a:spcBef>
                        <a:spcAft>
                          <a:spcPts val="0"/>
                        </a:spcAft>
                        <a:buClr>
                          <a:srgbClr val="FFC000"/>
                        </a:buClr>
                        <a:buSzTx/>
                        <a:buFontTx/>
                        <a:buNone/>
                        <a:tabLst/>
                        <a:defRPr/>
                      </a:pPr>
                      <a:r>
                        <a:rPr kumimoji="0" lang="he-IL" sz="11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ראו בהנאת הילדים מהפעילות בסדנה תרומה המרכזית, וציינו גם את תרומתה בתרגול פעילות גופנית מהנה המחזקת את הגוף, ובחשיפה לכלי נגינה</a:t>
                      </a:r>
                      <a:r>
                        <a:rPr kumimoji="0" lang="he-IL" sz="1200" b="0" i="0" u="none" strike="noStrike" kern="1200" cap="none" spc="0" normalizeH="0" baseline="0" noProof="0" dirty="0">
                          <a:ln>
                            <a:noFill/>
                          </a:ln>
                          <a:solidFill>
                            <a:prstClr val="black"/>
                          </a:solidFill>
                          <a:effectLst/>
                          <a:uLnTx/>
                          <a:uFillTx/>
                          <a:latin typeface="Calibri Light" panose="020F0302020204030204" pitchFamily="34" charset="0"/>
                          <a:ea typeface="Tahoma" pitchFamily="34" charset="0"/>
                          <a:cs typeface="Calibri Light" panose="020F0302020204030204" pitchFamily="34" charset="0"/>
                        </a:rPr>
                        <a:t> ("הבן שלי מצא עניין רב בכלי הנגינה המיוחדים וחיכה מאוד לכל מפגש של החוג"; "הילדים פרקו אנרגיה, למדו תרגילי תנועה שעזרו בפיתוח הגוף").</a:t>
                      </a:r>
                    </a:p>
                  </a:txBody>
                  <a:tcPr>
                    <a:lnL w="12700" cmpd="sng">
                      <a:noFill/>
                    </a:lnL>
                    <a:lnR w="12700" cmpd="sng">
                      <a:noFill/>
                    </a:lnR>
                    <a:lnT w="38100" cap="flat" cmpd="sng" algn="ctr">
                      <a:solidFill>
                        <a:srgbClr val="90B6DE"/>
                      </a:solidFill>
                      <a:prstDash val="solid"/>
                      <a:round/>
                      <a:headEnd type="none" w="med" len="med"/>
                      <a:tailEnd type="none" w="med" len="med"/>
                    </a:lnT>
                    <a:lnB w="38100" cap="flat" cmpd="sng" algn="ctr">
                      <a:solidFill>
                        <a:srgbClr val="90B6D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0630257"/>
                  </a:ext>
                </a:extLst>
              </a:tr>
              <a:tr h="335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Tahoma" pitchFamily="34" charset="0"/>
                          <a:ea typeface="Tahoma" pitchFamily="34" charset="0"/>
                          <a:cs typeface="Tahoma" pitchFamily="34" charset="0"/>
                        </a:rPr>
                        <a:t>Strengthening the relationship with the children, quality time</a:t>
                      </a:r>
                      <a:endParaRPr lang="he-IL" sz="1200" b="1" dirty="0">
                        <a:solidFill>
                          <a:schemeClr val="bg1"/>
                        </a:solidFill>
                        <a:latin typeface="Tahoma" pitchFamily="34" charset="0"/>
                        <a:ea typeface="Tahoma" pitchFamily="34" charset="0"/>
                        <a:cs typeface="Tahoma" pitchFamily="34" charset="0"/>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B6DE"/>
                    </a:solidFill>
                  </a:tcPr>
                </a:tc>
                <a:tc>
                  <a:txBody>
                    <a:bodyPr/>
                    <a:lstStyle/>
                    <a:p>
                      <a:pPr algn="r" rtl="1"/>
                      <a:r>
                        <a:rPr lang="he-IL" sz="1600" b="1">
                          <a:solidFill>
                            <a:srgbClr val="90B6DE"/>
                          </a:solidFill>
                          <a:latin typeface="Calibri" panose="020F0502020204030204" pitchFamily="34" charset="0"/>
                          <a:cs typeface="Calibri" panose="020F0502020204030204" pitchFamily="34" charset="0"/>
                        </a:rPr>
                        <a:t>11%</a:t>
                      </a:r>
                    </a:p>
                  </a:txBody>
                  <a:tcPr>
                    <a:lnL w="12700" cmpd="sng">
                      <a:noFill/>
                    </a:lnL>
                    <a:lnR w="12700" cmpd="sng">
                      <a:noFill/>
                    </a:lnR>
                    <a:lnT w="38100" cap="flat" cmpd="sng" algn="ctr">
                      <a:solidFill>
                        <a:srgbClr val="90B6DE"/>
                      </a:solidFill>
                      <a:prstDash val="solid"/>
                      <a:round/>
                      <a:headEnd type="none" w="med" len="med"/>
                      <a:tailEnd type="none" w="med" len="med"/>
                    </a:lnT>
                    <a:lnB w="38100" cap="flat" cmpd="sng" algn="ctr">
                      <a:solidFill>
                        <a:srgbClr val="90B6D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600"/>
                        </a:spcBef>
                        <a:spcAft>
                          <a:spcPts val="0"/>
                        </a:spcAft>
                        <a:buClr>
                          <a:srgbClr val="FFC000"/>
                        </a:buClr>
                        <a:buSzTx/>
                        <a:buFontTx/>
                        <a:buNone/>
                        <a:tabLst/>
                        <a:defRPr/>
                      </a:pPr>
                      <a:r>
                        <a:rPr kumimoji="0" lang="he-IL" sz="11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ציינו את תרומתה של הסדנה לחיזוק הקשר עם ילדיהם ובזמן איכות משותף שחלקו יחד </a:t>
                      </a:r>
                      <a:r>
                        <a:rPr kumimoji="0" lang="he-IL" sz="1200" b="0" i="0" u="none" strike="noStrike" kern="1200" cap="none" spc="0" normalizeH="0" baseline="0" noProof="0" dirty="0">
                          <a:ln>
                            <a:noFill/>
                          </a:ln>
                          <a:solidFill>
                            <a:prstClr val="black"/>
                          </a:solidFill>
                          <a:effectLst/>
                          <a:uLnTx/>
                          <a:uFillTx/>
                          <a:latin typeface="Calibri Light" panose="020F0302020204030204" pitchFamily="34" charset="0"/>
                          <a:ea typeface="Tahoma" pitchFamily="34" charset="0"/>
                          <a:cs typeface="Calibri Light" panose="020F0302020204030204" pitchFamily="34" charset="0"/>
                        </a:rPr>
                        <a:t>("חיזוק  קשר ביני לבין הילדה שלי וזמן איכות ביחד שמוקדש רק לילדה"). </a:t>
                      </a:r>
                    </a:p>
                  </a:txBody>
                  <a:tcPr>
                    <a:lnL w="12700" cmpd="sng">
                      <a:noFill/>
                    </a:lnL>
                    <a:lnR w="12700" cmpd="sng">
                      <a:noFill/>
                    </a:lnR>
                    <a:lnT w="38100" cap="flat" cmpd="sng" algn="ctr">
                      <a:solidFill>
                        <a:srgbClr val="90B6DE"/>
                      </a:solidFill>
                      <a:prstDash val="solid"/>
                      <a:round/>
                      <a:headEnd type="none" w="med" len="med"/>
                      <a:tailEnd type="none" w="med" len="med"/>
                    </a:lnT>
                    <a:lnB w="38100" cap="flat" cmpd="sng" algn="ctr">
                      <a:solidFill>
                        <a:srgbClr val="90B6D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3973906"/>
                  </a:ext>
                </a:extLst>
              </a:tr>
            </a:tbl>
          </a:graphicData>
        </a:graphic>
      </p:graphicFrame>
      <p:sp>
        <p:nvSpPr>
          <p:cNvPr id="4" name="Rectangle 3">
            <a:extLst>
              <a:ext uri="{FF2B5EF4-FFF2-40B4-BE49-F238E27FC236}">
                <a16:creationId xmlns:a16="http://schemas.microsoft.com/office/drawing/2014/main" id="{73BA5354-567A-BE43-70DB-B4359846DD4E}"/>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638938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6">
            <a:extLst>
              <a:ext uri="{FF2B5EF4-FFF2-40B4-BE49-F238E27FC236}">
                <a16:creationId xmlns:a16="http://schemas.microsoft.com/office/drawing/2014/main" id="{07B2D869-EE97-9288-7CAB-BA5BC01DD63B}"/>
              </a:ext>
            </a:extLst>
          </p:cNvPr>
          <p:cNvSpPr/>
          <p:nvPr/>
        </p:nvSpPr>
        <p:spPr>
          <a:xfrm>
            <a:off x="5947347" y="2572770"/>
            <a:ext cx="6478794" cy="1051386"/>
          </a:xfrm>
          <a:prstGeom prst="rect">
            <a:avLst/>
          </a:prstGeom>
          <a:solidFill>
            <a:srgbClr val="4A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Rectangle 12">
            <a:extLst>
              <a:ext uri="{FF2B5EF4-FFF2-40B4-BE49-F238E27FC236}">
                <a16:creationId xmlns:a16="http://schemas.microsoft.com/office/drawing/2014/main" id="{E93B7DF7-9777-BEB2-7197-BA31EA160870}"/>
              </a:ext>
            </a:extLst>
          </p:cNvPr>
          <p:cNvSpPr/>
          <p:nvPr/>
        </p:nvSpPr>
        <p:spPr>
          <a:xfrm>
            <a:off x="106326" y="3635682"/>
            <a:ext cx="5982789" cy="2821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29F73C4E-CAEE-2A4F-D77A-2A20FC5EE6EB}"/>
              </a:ext>
            </a:extLst>
          </p:cNvPr>
          <p:cNvSpPr/>
          <p:nvPr/>
        </p:nvSpPr>
        <p:spPr>
          <a:xfrm>
            <a:off x="0" y="390683"/>
            <a:ext cx="5982789" cy="3235961"/>
          </a:xfrm>
          <a:prstGeom prst="rect">
            <a:avLst/>
          </a:prstGeom>
          <a:solidFill>
            <a:srgbClr val="4A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a:extLst>
              <a:ext uri="{FF2B5EF4-FFF2-40B4-BE49-F238E27FC236}">
                <a16:creationId xmlns:a16="http://schemas.microsoft.com/office/drawing/2014/main" id="{D295CC33-644E-4E1B-81B9-D6C39D14F369}"/>
              </a:ext>
            </a:extLst>
          </p:cNvPr>
          <p:cNvSpPr txBox="1"/>
          <p:nvPr/>
        </p:nvSpPr>
        <p:spPr>
          <a:xfrm>
            <a:off x="454487" y="409845"/>
            <a:ext cx="4349879" cy="1015663"/>
          </a:xfrm>
          <a:prstGeom prst="rect">
            <a:avLst/>
          </a:prstGeom>
          <a:noFill/>
        </p:spPr>
        <p:txBody>
          <a:bodyPr wrap="square" rtlCol="1">
            <a:spAutoFit/>
          </a:bodyPr>
          <a:lstStyle/>
          <a:p>
            <a:pPr algn="ctr"/>
            <a:r>
              <a:rPr lang="en-US" sz="1200" b="1" dirty="0">
                <a:solidFill>
                  <a:schemeClr val="bg1"/>
                </a:solidFill>
                <a:latin typeface="Calibri" panose="020F0502020204030204" pitchFamily="34" charset="0"/>
                <a:cs typeface="Calibri" panose="020F0502020204030204" pitchFamily="34" charset="0"/>
              </a:rPr>
              <a:t>Did you meet and/or make connections with new parents / families in the neighborhood as a result of the workshop?</a:t>
            </a:r>
          </a:p>
          <a:p>
            <a:pPr algn="ctr"/>
            <a:r>
              <a:rPr lang="en-US" sz="1200" b="1" dirty="0">
                <a:solidFill>
                  <a:schemeClr val="bg1"/>
                </a:solidFill>
                <a:latin typeface="Calibri" panose="020F0502020204030204" pitchFamily="34" charset="0"/>
                <a:cs typeface="Calibri" panose="020F0502020204030204" pitchFamily="34" charset="0"/>
              </a:rPr>
              <a:t>(N=94)</a:t>
            </a:r>
          </a:p>
          <a:p>
            <a:pPr algn="ctr"/>
            <a:endParaRPr lang="he-IL" sz="1200" b="1" dirty="0">
              <a:solidFill>
                <a:schemeClr val="tx1">
                  <a:lumMod val="75000"/>
                  <a:lumOff val="25000"/>
                </a:schemeClr>
              </a:solidFill>
              <a:latin typeface="Calibri" panose="020F0502020204030204" pitchFamily="34" charset="0"/>
              <a:cs typeface="Calibri" panose="020F0502020204030204" pitchFamily="34" charset="0"/>
            </a:endParaRPr>
          </a:p>
          <a:p>
            <a:pPr algn="ctr" rtl="1"/>
            <a:endParaRPr lang="he-IL" sz="1200" b="1" dirty="0">
              <a:solidFill>
                <a:schemeClr val="bg1"/>
              </a:solidFill>
              <a:latin typeface="Calibri" panose="020F0502020204030204" pitchFamily="34" charset="0"/>
              <a:cs typeface="Calibri" panose="020F0502020204030204" pitchFamily="34" charset="0"/>
            </a:endParaRPr>
          </a:p>
        </p:txBody>
      </p:sp>
      <p:graphicFrame>
        <p:nvGraphicFramePr>
          <p:cNvPr id="3" name="תרשים 2">
            <a:extLst>
              <a:ext uri="{FF2B5EF4-FFF2-40B4-BE49-F238E27FC236}">
                <a16:creationId xmlns:a16="http://schemas.microsoft.com/office/drawing/2014/main" id="{ED973D8E-6606-D631-CB04-F80BFE7C5F6F}"/>
              </a:ext>
            </a:extLst>
          </p:cNvPr>
          <p:cNvGraphicFramePr>
            <a:graphicFrameLocks/>
          </p:cNvGraphicFramePr>
          <p:nvPr>
            <p:extLst>
              <p:ext uri="{D42A27DB-BD31-4B8C-83A1-F6EECF244321}">
                <p14:modId xmlns:p14="http://schemas.microsoft.com/office/powerpoint/2010/main" val="532170609"/>
              </p:ext>
            </p:extLst>
          </p:nvPr>
        </p:nvGraphicFramePr>
        <p:xfrm>
          <a:off x="255149" y="879227"/>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תרשים 7">
            <a:extLst>
              <a:ext uri="{FF2B5EF4-FFF2-40B4-BE49-F238E27FC236}">
                <a16:creationId xmlns:a16="http://schemas.microsoft.com/office/drawing/2014/main" id="{53355F9B-FFD2-79DC-E2F2-EB98FCC6BD2F}"/>
              </a:ext>
            </a:extLst>
          </p:cNvPr>
          <p:cNvGraphicFramePr>
            <a:graphicFrameLocks/>
          </p:cNvGraphicFramePr>
          <p:nvPr>
            <p:extLst>
              <p:ext uri="{D42A27DB-BD31-4B8C-83A1-F6EECF244321}">
                <p14:modId xmlns:p14="http://schemas.microsoft.com/office/powerpoint/2010/main" val="3395677006"/>
              </p:ext>
            </p:extLst>
          </p:nvPr>
        </p:nvGraphicFramePr>
        <p:xfrm>
          <a:off x="438407" y="4064087"/>
          <a:ext cx="5274795" cy="2392970"/>
        </p:xfrm>
        <a:graphic>
          <a:graphicData uri="http://schemas.openxmlformats.org/drawingml/2006/chart">
            <c:chart xmlns:c="http://schemas.openxmlformats.org/drawingml/2006/chart" xmlns:r="http://schemas.openxmlformats.org/officeDocument/2006/relationships" r:id="rId4"/>
          </a:graphicData>
        </a:graphic>
      </p:graphicFrame>
      <p:sp>
        <p:nvSpPr>
          <p:cNvPr id="11" name="תיבת טקסט 10">
            <a:extLst>
              <a:ext uri="{FF2B5EF4-FFF2-40B4-BE49-F238E27FC236}">
                <a16:creationId xmlns:a16="http://schemas.microsoft.com/office/drawing/2014/main" id="{97198CEB-205C-74C9-1999-CFAEF2E508FC}"/>
              </a:ext>
            </a:extLst>
          </p:cNvPr>
          <p:cNvSpPr txBox="1"/>
          <p:nvPr/>
        </p:nvSpPr>
        <p:spPr>
          <a:xfrm>
            <a:off x="66286" y="1360305"/>
            <a:ext cx="797668" cy="276999"/>
          </a:xfrm>
          <a:prstGeom prst="rect">
            <a:avLst/>
          </a:prstGeom>
          <a:noFill/>
        </p:spPr>
        <p:txBody>
          <a:bodyPr wrap="square" rtlCol="1">
            <a:spAutoFit/>
          </a:bodyPr>
          <a:lstStyle/>
          <a:p>
            <a:pPr algn="ctr"/>
            <a:r>
              <a:rPr lang="en-US" sz="1200">
                <a:solidFill>
                  <a:schemeClr val="bg2">
                    <a:lumMod val="90000"/>
                  </a:schemeClr>
                </a:solidFill>
              </a:rPr>
              <a:t>(N=12)</a:t>
            </a:r>
            <a:endParaRPr lang="he-IL" sz="1200">
              <a:solidFill>
                <a:schemeClr val="bg2">
                  <a:lumMod val="90000"/>
                </a:schemeClr>
              </a:solidFill>
            </a:endParaRPr>
          </a:p>
        </p:txBody>
      </p:sp>
      <p:sp>
        <p:nvSpPr>
          <p:cNvPr id="12" name="תיבת טקסט 11">
            <a:extLst>
              <a:ext uri="{FF2B5EF4-FFF2-40B4-BE49-F238E27FC236}">
                <a16:creationId xmlns:a16="http://schemas.microsoft.com/office/drawing/2014/main" id="{70B63387-3518-439C-842F-BC33FCA44200}"/>
              </a:ext>
            </a:extLst>
          </p:cNvPr>
          <p:cNvSpPr txBox="1"/>
          <p:nvPr/>
        </p:nvSpPr>
        <p:spPr>
          <a:xfrm>
            <a:off x="75993" y="1937626"/>
            <a:ext cx="797668" cy="276999"/>
          </a:xfrm>
          <a:prstGeom prst="rect">
            <a:avLst/>
          </a:prstGeom>
          <a:noFill/>
        </p:spPr>
        <p:txBody>
          <a:bodyPr wrap="square" rtlCol="1">
            <a:spAutoFit/>
          </a:bodyPr>
          <a:lstStyle/>
          <a:p>
            <a:pPr algn="ctr"/>
            <a:r>
              <a:rPr lang="en-US" sz="1200">
                <a:solidFill>
                  <a:schemeClr val="bg2">
                    <a:lumMod val="90000"/>
                  </a:schemeClr>
                </a:solidFill>
              </a:rPr>
              <a:t>(N=14)</a:t>
            </a:r>
            <a:endParaRPr lang="he-IL" sz="1200">
              <a:solidFill>
                <a:schemeClr val="bg2">
                  <a:lumMod val="90000"/>
                </a:schemeClr>
              </a:solidFill>
            </a:endParaRPr>
          </a:p>
        </p:txBody>
      </p:sp>
      <p:sp>
        <p:nvSpPr>
          <p:cNvPr id="13" name="תיבת טקסט 12">
            <a:extLst>
              <a:ext uri="{FF2B5EF4-FFF2-40B4-BE49-F238E27FC236}">
                <a16:creationId xmlns:a16="http://schemas.microsoft.com/office/drawing/2014/main" id="{327C6B7B-5F5D-739D-F9F1-9F275CC4DC0C}"/>
              </a:ext>
            </a:extLst>
          </p:cNvPr>
          <p:cNvSpPr txBox="1"/>
          <p:nvPr/>
        </p:nvSpPr>
        <p:spPr>
          <a:xfrm>
            <a:off x="78436" y="3087370"/>
            <a:ext cx="797668" cy="276999"/>
          </a:xfrm>
          <a:prstGeom prst="rect">
            <a:avLst/>
          </a:prstGeom>
          <a:noFill/>
        </p:spPr>
        <p:txBody>
          <a:bodyPr wrap="square" rtlCol="1">
            <a:spAutoFit/>
          </a:bodyPr>
          <a:lstStyle/>
          <a:p>
            <a:pPr algn="ctr"/>
            <a:r>
              <a:rPr lang="en-US" sz="1200">
                <a:solidFill>
                  <a:schemeClr val="bg2">
                    <a:lumMod val="90000"/>
                  </a:schemeClr>
                </a:solidFill>
              </a:rPr>
              <a:t>(N=28)</a:t>
            </a:r>
            <a:endParaRPr lang="he-IL" sz="1200">
              <a:solidFill>
                <a:schemeClr val="bg2">
                  <a:lumMod val="90000"/>
                </a:schemeClr>
              </a:solidFill>
            </a:endParaRPr>
          </a:p>
        </p:txBody>
      </p:sp>
      <p:sp>
        <p:nvSpPr>
          <p:cNvPr id="15" name="תיבת טקסט 14">
            <a:extLst>
              <a:ext uri="{FF2B5EF4-FFF2-40B4-BE49-F238E27FC236}">
                <a16:creationId xmlns:a16="http://schemas.microsoft.com/office/drawing/2014/main" id="{04C5D703-BE8D-0B26-86A5-E9EC7E1E9658}"/>
              </a:ext>
            </a:extLst>
          </p:cNvPr>
          <p:cNvSpPr txBox="1"/>
          <p:nvPr/>
        </p:nvSpPr>
        <p:spPr>
          <a:xfrm>
            <a:off x="72750" y="2512498"/>
            <a:ext cx="797668" cy="276999"/>
          </a:xfrm>
          <a:prstGeom prst="rect">
            <a:avLst/>
          </a:prstGeom>
          <a:noFill/>
        </p:spPr>
        <p:txBody>
          <a:bodyPr wrap="square" rtlCol="1">
            <a:spAutoFit/>
          </a:bodyPr>
          <a:lstStyle/>
          <a:p>
            <a:pPr algn="ctr"/>
            <a:r>
              <a:rPr lang="en-US" sz="1200">
                <a:solidFill>
                  <a:schemeClr val="bg2">
                    <a:lumMod val="90000"/>
                  </a:schemeClr>
                </a:solidFill>
              </a:rPr>
              <a:t>(N=50)</a:t>
            </a:r>
            <a:endParaRPr lang="he-IL" sz="1200">
              <a:solidFill>
                <a:schemeClr val="bg2">
                  <a:lumMod val="90000"/>
                </a:schemeClr>
              </a:solidFill>
            </a:endParaRPr>
          </a:p>
        </p:txBody>
      </p:sp>
      <p:sp>
        <p:nvSpPr>
          <p:cNvPr id="16" name="תיבת טקסט 15">
            <a:extLst>
              <a:ext uri="{FF2B5EF4-FFF2-40B4-BE49-F238E27FC236}">
                <a16:creationId xmlns:a16="http://schemas.microsoft.com/office/drawing/2014/main" id="{B10C1D8F-A0F8-2224-3133-7927855E1C87}"/>
              </a:ext>
            </a:extLst>
          </p:cNvPr>
          <p:cNvSpPr txBox="1"/>
          <p:nvPr/>
        </p:nvSpPr>
        <p:spPr>
          <a:xfrm>
            <a:off x="816790" y="4585410"/>
            <a:ext cx="797668" cy="276999"/>
          </a:xfrm>
          <a:prstGeom prst="rect">
            <a:avLst/>
          </a:prstGeom>
          <a:noFill/>
        </p:spPr>
        <p:txBody>
          <a:bodyPr wrap="square" rtlCol="1">
            <a:spAutoFit/>
          </a:bodyPr>
          <a:lstStyle/>
          <a:p>
            <a:pPr algn="ctr"/>
            <a:r>
              <a:rPr lang="en-US" sz="1200" dirty="0">
                <a:solidFill>
                  <a:schemeClr val="tx1">
                    <a:lumMod val="75000"/>
                    <a:lumOff val="25000"/>
                  </a:schemeClr>
                </a:solidFill>
              </a:rPr>
              <a:t>(N=52)</a:t>
            </a:r>
            <a:endParaRPr lang="he-IL" sz="1200" dirty="0">
              <a:solidFill>
                <a:schemeClr val="tx1">
                  <a:lumMod val="75000"/>
                  <a:lumOff val="25000"/>
                </a:schemeClr>
              </a:solidFill>
            </a:endParaRPr>
          </a:p>
        </p:txBody>
      </p:sp>
      <p:sp>
        <p:nvSpPr>
          <p:cNvPr id="18" name="תיבת טקסט 17">
            <a:extLst>
              <a:ext uri="{FF2B5EF4-FFF2-40B4-BE49-F238E27FC236}">
                <a16:creationId xmlns:a16="http://schemas.microsoft.com/office/drawing/2014/main" id="{3B395CC1-817B-0179-95BE-3E46722607DE}"/>
              </a:ext>
            </a:extLst>
          </p:cNvPr>
          <p:cNvSpPr txBox="1"/>
          <p:nvPr/>
        </p:nvSpPr>
        <p:spPr>
          <a:xfrm>
            <a:off x="799848" y="5245232"/>
            <a:ext cx="797668" cy="276999"/>
          </a:xfrm>
          <a:prstGeom prst="rect">
            <a:avLst/>
          </a:prstGeom>
          <a:noFill/>
        </p:spPr>
        <p:txBody>
          <a:bodyPr wrap="square" rtlCol="1">
            <a:spAutoFit/>
          </a:bodyPr>
          <a:lstStyle/>
          <a:p>
            <a:pPr algn="ctr"/>
            <a:r>
              <a:rPr lang="en-US" sz="1200">
                <a:solidFill>
                  <a:schemeClr val="tx1">
                    <a:lumMod val="75000"/>
                    <a:lumOff val="25000"/>
                  </a:schemeClr>
                </a:solidFill>
              </a:rPr>
              <a:t>(N=11)</a:t>
            </a:r>
            <a:endParaRPr lang="he-IL" sz="1200">
              <a:solidFill>
                <a:schemeClr val="tx1">
                  <a:lumMod val="75000"/>
                  <a:lumOff val="25000"/>
                </a:schemeClr>
              </a:solidFill>
            </a:endParaRPr>
          </a:p>
        </p:txBody>
      </p:sp>
      <p:sp>
        <p:nvSpPr>
          <p:cNvPr id="19" name="תיבת טקסט 18">
            <a:extLst>
              <a:ext uri="{FF2B5EF4-FFF2-40B4-BE49-F238E27FC236}">
                <a16:creationId xmlns:a16="http://schemas.microsoft.com/office/drawing/2014/main" id="{F7E7A0E6-5BD2-4DC7-A008-6406CFFC9334}"/>
              </a:ext>
            </a:extLst>
          </p:cNvPr>
          <p:cNvSpPr txBox="1"/>
          <p:nvPr/>
        </p:nvSpPr>
        <p:spPr>
          <a:xfrm>
            <a:off x="799848" y="5903352"/>
            <a:ext cx="797668" cy="276999"/>
          </a:xfrm>
          <a:prstGeom prst="rect">
            <a:avLst/>
          </a:prstGeom>
          <a:noFill/>
        </p:spPr>
        <p:txBody>
          <a:bodyPr wrap="square" rtlCol="1">
            <a:spAutoFit/>
          </a:bodyPr>
          <a:lstStyle/>
          <a:p>
            <a:pPr algn="ctr"/>
            <a:r>
              <a:rPr lang="en-US" sz="1200" dirty="0">
                <a:solidFill>
                  <a:schemeClr val="tx1">
                    <a:lumMod val="75000"/>
                    <a:lumOff val="25000"/>
                  </a:schemeClr>
                </a:solidFill>
              </a:rPr>
              <a:t>(N=32)</a:t>
            </a:r>
            <a:endParaRPr lang="he-IL" sz="1200" dirty="0">
              <a:solidFill>
                <a:schemeClr val="tx1">
                  <a:lumMod val="75000"/>
                  <a:lumOff val="25000"/>
                </a:schemeClr>
              </a:solidFill>
            </a:endParaRPr>
          </a:p>
        </p:txBody>
      </p:sp>
      <p:sp>
        <p:nvSpPr>
          <p:cNvPr id="4" name="תיבת טקסט 3">
            <a:extLst>
              <a:ext uri="{FF2B5EF4-FFF2-40B4-BE49-F238E27FC236}">
                <a16:creationId xmlns:a16="http://schemas.microsoft.com/office/drawing/2014/main" id="{79AECA81-FFD2-75E2-AAA6-7B4C2BFCDFC6}"/>
              </a:ext>
            </a:extLst>
          </p:cNvPr>
          <p:cNvSpPr txBox="1"/>
          <p:nvPr/>
        </p:nvSpPr>
        <p:spPr>
          <a:xfrm>
            <a:off x="11613568" y="6318557"/>
            <a:ext cx="357050" cy="276999"/>
          </a:xfrm>
          <a:prstGeom prst="rect">
            <a:avLst/>
          </a:prstGeom>
          <a:noFill/>
        </p:spPr>
        <p:txBody>
          <a:bodyPr wrap="square" rtlCol="1">
            <a:spAutoFit/>
          </a:bodyPr>
          <a:lstStyle/>
          <a:p>
            <a:r>
              <a:rPr lang="he-IL" sz="1200">
                <a:solidFill>
                  <a:schemeClr val="bg2">
                    <a:lumMod val="75000"/>
                  </a:schemeClr>
                </a:solidFill>
              </a:rPr>
              <a:t>13</a:t>
            </a:r>
          </a:p>
        </p:txBody>
      </p:sp>
      <p:sp>
        <p:nvSpPr>
          <p:cNvPr id="21" name="TextBox 20">
            <a:extLst>
              <a:ext uri="{FF2B5EF4-FFF2-40B4-BE49-F238E27FC236}">
                <a16:creationId xmlns:a16="http://schemas.microsoft.com/office/drawing/2014/main" id="{C3C1BFCB-9F83-3F21-B158-B1BE4224B686}"/>
              </a:ext>
            </a:extLst>
          </p:cNvPr>
          <p:cNvSpPr txBox="1"/>
          <p:nvPr/>
        </p:nvSpPr>
        <p:spPr>
          <a:xfrm>
            <a:off x="5879082" y="3832721"/>
            <a:ext cx="6054212" cy="2347630"/>
          </a:xfrm>
          <a:prstGeom prst="rect">
            <a:avLst/>
          </a:prstGeom>
          <a:solidFill>
            <a:schemeClr val="bg1"/>
          </a:solidFill>
        </p:spPr>
        <p:txBody>
          <a:bodyPr wrap="square">
            <a:spAutoFit/>
          </a:bodyPr>
          <a:lstStyle/>
          <a:p>
            <a:pPr marL="285750" indent="-285750">
              <a:lnSpc>
                <a:spcPct val="150000"/>
              </a:lnSpc>
              <a:spcBef>
                <a:spcPts val="600"/>
              </a:spcBef>
              <a:buClr>
                <a:srgbClr val="FFC000"/>
              </a:buClr>
              <a:buFont typeface="Tahoma" panose="020B0604030504040204" pitchFamily="34" charset="0"/>
              <a:buChar char="█"/>
              <a:defRPr/>
            </a:pPr>
            <a:r>
              <a:rPr lang="en-US" sz="1200" b="1" dirty="0">
                <a:latin typeface="Tahoma" pitchFamily="34" charset="0"/>
                <a:ea typeface="Tahoma" pitchFamily="34" charset="0"/>
                <a:cs typeface="Tahoma" pitchFamily="34" charset="0"/>
              </a:rPr>
              <a:t>Parents of infants up to one year old were most likely to report forming new relationships,</a:t>
            </a:r>
            <a:r>
              <a:rPr lang="en-US" sz="1200" dirty="0">
                <a:latin typeface="Tahoma" pitchFamily="34" charset="0"/>
                <a:ea typeface="Tahoma" pitchFamily="34" charset="0"/>
                <a:cs typeface="Tahoma" pitchFamily="34" charset="0"/>
              </a:rPr>
              <a:t> similarly to 2021 findings. It seems activities for infants and their caregivers enable greater interaction among parents, and as observed in previous assessments, parents with infants are more likely to interact and say they are seeking emotional and social support.</a:t>
            </a:r>
            <a:endParaRPr kumimoji="0" lang="en-US" sz="12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a:p>
            <a:pPr marL="285750" marR="0" lvl="0" indent="-285750" algn="r" defTabSz="914400" rtl="1" eaLnBrk="1" fontAlgn="auto" latinLnBrk="0" hangingPunct="1">
              <a:lnSpc>
                <a:spcPct val="150000"/>
              </a:lnSpc>
              <a:spcBef>
                <a:spcPts val="600"/>
              </a:spcBef>
              <a:spcAft>
                <a:spcPts val="0"/>
              </a:spcAft>
              <a:buClr>
                <a:srgbClr val="FFC000"/>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בנוסף, הנתונים מרמזים כי </a:t>
            </a:r>
            <a:r>
              <a:rPr kumimoji="0" lang="he-IL" sz="12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ככל שגיל הילד עולה, תרומת הפעילות ליצירת הקשרים פוחתת</a:t>
            </a: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 עם זאת, נסתייג ונאמר כי מדגם המשיבים שלהם ילדים בגילי שנה עד שנתיים מצומצם ויש להתייחס לממצא זה בעירבון מוגבל.</a:t>
            </a:r>
          </a:p>
        </p:txBody>
      </p:sp>
      <p:sp>
        <p:nvSpPr>
          <p:cNvPr id="14" name="Rectangle 13">
            <a:extLst>
              <a:ext uri="{FF2B5EF4-FFF2-40B4-BE49-F238E27FC236}">
                <a16:creationId xmlns:a16="http://schemas.microsoft.com/office/drawing/2014/main" id="{72709660-DACA-985B-E1C1-FAF2C4EBE0C2}"/>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2" name="TextBox 21">
            <a:extLst>
              <a:ext uri="{FF2B5EF4-FFF2-40B4-BE49-F238E27FC236}">
                <a16:creationId xmlns:a16="http://schemas.microsoft.com/office/drawing/2014/main" id="{738E2097-EE8B-B152-0900-3D4B9C258EF7}"/>
              </a:ext>
            </a:extLst>
          </p:cNvPr>
          <p:cNvSpPr txBox="1"/>
          <p:nvPr/>
        </p:nvSpPr>
        <p:spPr>
          <a:xfrm>
            <a:off x="571447" y="3678920"/>
            <a:ext cx="4349879" cy="1015663"/>
          </a:xfrm>
          <a:prstGeom prst="rect">
            <a:avLst/>
          </a:prstGeom>
          <a:noFill/>
        </p:spPr>
        <p:txBody>
          <a:bodyPr wrap="square" rtlCol="1">
            <a:spAutoFit/>
          </a:bodyPr>
          <a:lstStyle/>
          <a:p>
            <a:pPr algn="ctr"/>
            <a:r>
              <a:rPr lang="en-US" sz="1200" b="1" dirty="0">
                <a:solidFill>
                  <a:schemeClr val="accent3">
                    <a:lumMod val="50000"/>
                  </a:schemeClr>
                </a:solidFill>
                <a:latin typeface="Calibri" panose="020F0502020204030204" pitchFamily="34" charset="0"/>
                <a:cs typeface="Calibri" panose="020F0502020204030204" pitchFamily="34" charset="0"/>
              </a:rPr>
              <a:t>Did you meet and/or make connections with new parents / families in the neighborhood as a result of the workshop?</a:t>
            </a:r>
          </a:p>
          <a:p>
            <a:pPr algn="ctr"/>
            <a:r>
              <a:rPr lang="en-US" sz="1200" b="1" dirty="0">
                <a:solidFill>
                  <a:schemeClr val="accent3">
                    <a:lumMod val="50000"/>
                  </a:schemeClr>
                </a:solidFill>
                <a:latin typeface="Calibri" panose="020F0502020204030204" pitchFamily="34" charset="0"/>
                <a:cs typeface="Calibri" panose="020F0502020204030204" pitchFamily="34" charset="0"/>
              </a:rPr>
              <a:t>(N=94)</a:t>
            </a:r>
          </a:p>
          <a:p>
            <a:pPr algn="ctr"/>
            <a:endParaRPr lang="he-IL" sz="1200" b="1" dirty="0">
              <a:solidFill>
                <a:schemeClr val="accent3">
                  <a:lumMod val="50000"/>
                </a:schemeClr>
              </a:solidFill>
              <a:latin typeface="Calibri" panose="020F0502020204030204" pitchFamily="34" charset="0"/>
              <a:cs typeface="Calibri" panose="020F0502020204030204" pitchFamily="34" charset="0"/>
            </a:endParaRPr>
          </a:p>
          <a:p>
            <a:pPr algn="ctr" rtl="1"/>
            <a:endParaRPr lang="he-IL" sz="1200" b="1" dirty="0">
              <a:solidFill>
                <a:schemeClr val="accent3">
                  <a:lumMod val="50000"/>
                </a:schemeClr>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806A7BCE-9DA7-F47D-7465-567214B68120}"/>
              </a:ext>
            </a:extLst>
          </p:cNvPr>
          <p:cNvSpPr txBox="1"/>
          <p:nvPr/>
        </p:nvSpPr>
        <p:spPr>
          <a:xfrm>
            <a:off x="108931" y="4394897"/>
            <a:ext cx="1454461" cy="261610"/>
          </a:xfrm>
          <a:prstGeom prst="rect">
            <a:avLst/>
          </a:prstGeom>
          <a:solidFill>
            <a:schemeClr val="bg1"/>
          </a:solidFill>
        </p:spPr>
        <p:txBody>
          <a:bodyPr wrap="square" rtlCol="0">
            <a:spAutoFit/>
          </a:bodyPr>
          <a:lstStyle>
            <a:defPPr>
              <a:defRPr lang="en-US"/>
            </a:defPPr>
            <a:lvl1pPr algn="r">
              <a:defRPr sz="1200" b="1">
                <a:solidFill>
                  <a:schemeClr val="bg1">
                    <a:lumMod val="50000"/>
                  </a:schemeClr>
                </a:solidFill>
              </a:defRPr>
            </a:lvl1pPr>
          </a:lstStyle>
          <a:p>
            <a:r>
              <a:rPr lang="en-US" sz="1100" dirty="0">
                <a:solidFill>
                  <a:schemeClr val="bg2">
                    <a:lumMod val="25000"/>
                  </a:schemeClr>
                </a:solidFill>
              </a:rPr>
              <a:t>Up to one year old</a:t>
            </a:r>
          </a:p>
        </p:txBody>
      </p:sp>
      <p:sp>
        <p:nvSpPr>
          <p:cNvPr id="27" name="TextBox 26">
            <a:extLst>
              <a:ext uri="{FF2B5EF4-FFF2-40B4-BE49-F238E27FC236}">
                <a16:creationId xmlns:a16="http://schemas.microsoft.com/office/drawing/2014/main" id="{FB10D6B5-F6B9-3792-A061-19B2789D106B}"/>
              </a:ext>
            </a:extLst>
          </p:cNvPr>
          <p:cNvSpPr txBox="1"/>
          <p:nvPr/>
        </p:nvSpPr>
        <p:spPr>
          <a:xfrm>
            <a:off x="104824" y="5057216"/>
            <a:ext cx="1454461" cy="261610"/>
          </a:xfrm>
          <a:prstGeom prst="rect">
            <a:avLst/>
          </a:prstGeom>
          <a:solidFill>
            <a:schemeClr val="bg1"/>
          </a:solidFill>
        </p:spPr>
        <p:txBody>
          <a:bodyPr wrap="square" rtlCol="0">
            <a:spAutoFit/>
          </a:bodyPr>
          <a:lstStyle>
            <a:defPPr>
              <a:defRPr lang="en-US"/>
            </a:defPPr>
            <a:lvl1pPr algn="r">
              <a:defRPr sz="1200" b="1">
                <a:solidFill>
                  <a:schemeClr val="bg1">
                    <a:lumMod val="50000"/>
                  </a:schemeClr>
                </a:solidFill>
              </a:defRPr>
            </a:lvl1pPr>
          </a:lstStyle>
          <a:p>
            <a:r>
              <a:rPr lang="en-US" sz="1100" dirty="0">
                <a:solidFill>
                  <a:schemeClr val="bg2">
                    <a:lumMod val="25000"/>
                  </a:schemeClr>
                </a:solidFill>
              </a:rPr>
              <a:t>One to two years old</a:t>
            </a:r>
          </a:p>
        </p:txBody>
      </p:sp>
      <p:sp>
        <p:nvSpPr>
          <p:cNvPr id="28" name="TextBox 27">
            <a:extLst>
              <a:ext uri="{FF2B5EF4-FFF2-40B4-BE49-F238E27FC236}">
                <a16:creationId xmlns:a16="http://schemas.microsoft.com/office/drawing/2014/main" id="{18F4B357-562D-3157-DB95-FCC1430EBBB8}"/>
              </a:ext>
            </a:extLst>
          </p:cNvPr>
          <p:cNvSpPr txBox="1"/>
          <p:nvPr/>
        </p:nvSpPr>
        <p:spPr>
          <a:xfrm>
            <a:off x="-300471" y="5701277"/>
            <a:ext cx="1868557" cy="261610"/>
          </a:xfrm>
          <a:prstGeom prst="rect">
            <a:avLst/>
          </a:prstGeom>
          <a:solidFill>
            <a:schemeClr val="bg1"/>
          </a:solidFill>
        </p:spPr>
        <p:txBody>
          <a:bodyPr wrap="square" rtlCol="0">
            <a:spAutoFit/>
          </a:bodyPr>
          <a:lstStyle>
            <a:defPPr>
              <a:defRPr lang="en-US"/>
            </a:defPPr>
            <a:lvl1pPr algn="r">
              <a:defRPr sz="1200" b="1">
                <a:solidFill>
                  <a:schemeClr val="bg1">
                    <a:lumMod val="50000"/>
                  </a:schemeClr>
                </a:solidFill>
              </a:defRPr>
            </a:lvl1pPr>
          </a:lstStyle>
          <a:p>
            <a:r>
              <a:rPr lang="en-US" sz="1100" dirty="0">
                <a:solidFill>
                  <a:schemeClr val="bg2">
                    <a:lumMod val="25000"/>
                  </a:schemeClr>
                </a:solidFill>
              </a:rPr>
              <a:t>Two years old or older</a:t>
            </a:r>
          </a:p>
        </p:txBody>
      </p:sp>
      <p:sp>
        <p:nvSpPr>
          <p:cNvPr id="29" name="TextBox 28">
            <a:extLst>
              <a:ext uri="{FF2B5EF4-FFF2-40B4-BE49-F238E27FC236}">
                <a16:creationId xmlns:a16="http://schemas.microsoft.com/office/drawing/2014/main" id="{03068454-01CA-FB6D-4F8E-F944C005CA45}"/>
              </a:ext>
            </a:extLst>
          </p:cNvPr>
          <p:cNvSpPr txBox="1"/>
          <p:nvPr/>
        </p:nvSpPr>
        <p:spPr>
          <a:xfrm>
            <a:off x="182296" y="1150542"/>
            <a:ext cx="578576" cy="261610"/>
          </a:xfrm>
          <a:prstGeom prst="rect">
            <a:avLst/>
          </a:prstGeom>
          <a:solidFill>
            <a:srgbClr val="4A78A6"/>
          </a:solidFill>
        </p:spPr>
        <p:txBody>
          <a:bodyPr wrap="square" rtlCol="0">
            <a:spAutoFit/>
          </a:bodyPr>
          <a:lstStyle>
            <a:defPPr>
              <a:defRPr lang="en-US"/>
            </a:defPPr>
            <a:lvl1pPr algn="r">
              <a:defRPr sz="1200" b="1">
                <a:solidFill>
                  <a:schemeClr val="bg1">
                    <a:lumMod val="50000"/>
                  </a:schemeClr>
                </a:solidFill>
              </a:defRPr>
            </a:lvl1pPr>
          </a:lstStyle>
          <a:p>
            <a:r>
              <a:rPr lang="en-US" sz="1100" dirty="0">
                <a:solidFill>
                  <a:schemeClr val="bg1"/>
                </a:solidFill>
              </a:rPr>
              <a:t>North </a:t>
            </a:r>
          </a:p>
        </p:txBody>
      </p:sp>
      <p:sp>
        <p:nvSpPr>
          <p:cNvPr id="30" name="TextBox 29">
            <a:extLst>
              <a:ext uri="{FF2B5EF4-FFF2-40B4-BE49-F238E27FC236}">
                <a16:creationId xmlns:a16="http://schemas.microsoft.com/office/drawing/2014/main" id="{D6AF5C7D-0C78-A6D8-3B7E-FD2593D478A4}"/>
              </a:ext>
            </a:extLst>
          </p:cNvPr>
          <p:cNvSpPr txBox="1"/>
          <p:nvPr/>
        </p:nvSpPr>
        <p:spPr>
          <a:xfrm>
            <a:off x="198889" y="1740104"/>
            <a:ext cx="578576" cy="261610"/>
          </a:xfrm>
          <a:prstGeom prst="rect">
            <a:avLst/>
          </a:prstGeom>
          <a:solidFill>
            <a:srgbClr val="4A78A6"/>
          </a:solidFill>
        </p:spPr>
        <p:txBody>
          <a:bodyPr wrap="square" rtlCol="0">
            <a:spAutoFit/>
          </a:bodyPr>
          <a:lstStyle>
            <a:defPPr>
              <a:defRPr lang="en-US"/>
            </a:defPPr>
            <a:lvl1pPr algn="r">
              <a:defRPr sz="1200" b="1">
                <a:solidFill>
                  <a:schemeClr val="bg1">
                    <a:lumMod val="50000"/>
                  </a:schemeClr>
                </a:solidFill>
              </a:defRPr>
            </a:lvl1pPr>
          </a:lstStyle>
          <a:p>
            <a:r>
              <a:rPr lang="en-US" sz="1100" dirty="0">
                <a:solidFill>
                  <a:schemeClr val="bg1"/>
                </a:solidFill>
              </a:rPr>
              <a:t>Center</a:t>
            </a:r>
          </a:p>
        </p:txBody>
      </p:sp>
      <p:sp>
        <p:nvSpPr>
          <p:cNvPr id="31" name="TextBox 30">
            <a:extLst>
              <a:ext uri="{FF2B5EF4-FFF2-40B4-BE49-F238E27FC236}">
                <a16:creationId xmlns:a16="http://schemas.microsoft.com/office/drawing/2014/main" id="{138BA409-8120-B5DC-9683-1C0FB0C52929}"/>
              </a:ext>
            </a:extLst>
          </p:cNvPr>
          <p:cNvSpPr txBox="1"/>
          <p:nvPr/>
        </p:nvSpPr>
        <p:spPr>
          <a:xfrm>
            <a:off x="165199" y="2330027"/>
            <a:ext cx="578576" cy="261610"/>
          </a:xfrm>
          <a:prstGeom prst="rect">
            <a:avLst/>
          </a:prstGeom>
          <a:solidFill>
            <a:srgbClr val="4A78A6"/>
          </a:solidFill>
        </p:spPr>
        <p:txBody>
          <a:bodyPr wrap="square" rtlCol="0">
            <a:spAutoFit/>
          </a:bodyPr>
          <a:lstStyle>
            <a:defPPr>
              <a:defRPr lang="en-US"/>
            </a:defPPr>
            <a:lvl1pPr algn="r">
              <a:defRPr sz="1200" b="1">
                <a:solidFill>
                  <a:schemeClr val="bg1">
                    <a:lumMod val="50000"/>
                  </a:schemeClr>
                </a:solidFill>
              </a:defRPr>
            </a:lvl1pPr>
          </a:lstStyle>
          <a:p>
            <a:r>
              <a:rPr lang="en-US" sz="1100" dirty="0">
                <a:solidFill>
                  <a:schemeClr val="bg1"/>
                </a:solidFill>
              </a:rPr>
              <a:t>Jaffa</a:t>
            </a:r>
          </a:p>
        </p:txBody>
      </p:sp>
      <p:sp>
        <p:nvSpPr>
          <p:cNvPr id="32" name="TextBox 31">
            <a:extLst>
              <a:ext uri="{FF2B5EF4-FFF2-40B4-BE49-F238E27FC236}">
                <a16:creationId xmlns:a16="http://schemas.microsoft.com/office/drawing/2014/main" id="{726CC85E-53D8-7049-8770-C75518083E93}"/>
              </a:ext>
            </a:extLst>
          </p:cNvPr>
          <p:cNvSpPr txBox="1"/>
          <p:nvPr/>
        </p:nvSpPr>
        <p:spPr>
          <a:xfrm>
            <a:off x="175832" y="2895966"/>
            <a:ext cx="578576" cy="261610"/>
          </a:xfrm>
          <a:prstGeom prst="rect">
            <a:avLst/>
          </a:prstGeom>
          <a:solidFill>
            <a:srgbClr val="4A78A6"/>
          </a:solidFill>
        </p:spPr>
        <p:txBody>
          <a:bodyPr wrap="square" rtlCol="0">
            <a:spAutoFit/>
          </a:bodyPr>
          <a:lstStyle>
            <a:defPPr>
              <a:defRPr lang="en-US"/>
            </a:defPPr>
            <a:lvl1pPr algn="r">
              <a:defRPr sz="1200" b="1">
                <a:solidFill>
                  <a:schemeClr val="bg1">
                    <a:lumMod val="50000"/>
                  </a:schemeClr>
                </a:solidFill>
              </a:defRPr>
            </a:lvl1pPr>
          </a:lstStyle>
          <a:p>
            <a:r>
              <a:rPr lang="en-US" sz="1100" dirty="0">
                <a:solidFill>
                  <a:schemeClr val="bg1"/>
                </a:solidFill>
              </a:rPr>
              <a:t>South </a:t>
            </a:r>
          </a:p>
        </p:txBody>
      </p:sp>
      <p:sp>
        <p:nvSpPr>
          <p:cNvPr id="6" name="מלבן 6">
            <a:extLst>
              <a:ext uri="{FF2B5EF4-FFF2-40B4-BE49-F238E27FC236}">
                <a16:creationId xmlns:a16="http://schemas.microsoft.com/office/drawing/2014/main" id="{FCF12E09-1C88-7BB8-6CE8-F1D6D06B3664}"/>
              </a:ext>
            </a:extLst>
          </p:cNvPr>
          <p:cNvSpPr/>
          <p:nvPr/>
        </p:nvSpPr>
        <p:spPr>
          <a:xfrm>
            <a:off x="5401340" y="325183"/>
            <a:ext cx="6912198" cy="22837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a:extLst>
              <a:ext uri="{FF2B5EF4-FFF2-40B4-BE49-F238E27FC236}">
                <a16:creationId xmlns:a16="http://schemas.microsoft.com/office/drawing/2014/main" id="{D8628082-3AF0-4124-8DDF-887C234DA15C}"/>
              </a:ext>
            </a:extLst>
          </p:cNvPr>
          <p:cNvSpPr txBox="1"/>
          <p:nvPr/>
        </p:nvSpPr>
        <p:spPr>
          <a:xfrm>
            <a:off x="1" y="0"/>
            <a:ext cx="12192000" cy="400110"/>
          </a:xfrm>
          <a:prstGeom prst="rect">
            <a:avLst/>
          </a:prstGeom>
          <a:solidFill>
            <a:srgbClr val="EC1C3C"/>
          </a:solidFill>
        </p:spPr>
        <p:txBody>
          <a:bodyPr wrap="square" rtlCol="0">
            <a:spAutoFit/>
          </a:bodyPr>
          <a:lstStyle/>
          <a:p>
            <a:pPr algn="l"/>
            <a:r>
              <a:rPr lang="en-US" sz="2000" dirty="0">
                <a:solidFill>
                  <a:schemeClr val="bg1"/>
                </a:solidFill>
                <a:latin typeface="Tahoma" pitchFamily="34" charset="0"/>
                <a:ea typeface="Tahoma" pitchFamily="34" charset="0"/>
                <a:cs typeface="Tahoma" pitchFamily="34" charset="0"/>
              </a:rPr>
              <a:t>Sense of Community &amp; Social Belonging</a:t>
            </a:r>
            <a:endParaRPr lang="he-IL" sz="2000" dirty="0">
              <a:solidFill>
                <a:schemeClr val="bg1"/>
              </a:solidFill>
              <a:latin typeface="Tahoma" pitchFamily="34" charset="0"/>
              <a:ea typeface="Tahoma" pitchFamily="34" charset="0"/>
              <a:cs typeface="Tahoma" pitchFamily="34" charset="0"/>
            </a:endParaRPr>
          </a:p>
        </p:txBody>
      </p:sp>
      <p:sp>
        <p:nvSpPr>
          <p:cNvPr id="17" name="מלבן 16"/>
          <p:cNvSpPr/>
          <p:nvPr/>
        </p:nvSpPr>
        <p:spPr>
          <a:xfrm>
            <a:off x="5424123" y="520656"/>
            <a:ext cx="6476981" cy="1910459"/>
          </a:xfrm>
          <a:prstGeom prst="rect">
            <a:avLst/>
          </a:prstGeom>
          <a:noFill/>
        </p:spPr>
        <p:txBody>
          <a:bodyPr wrap="square">
            <a:spAutoFit/>
          </a:bodyPr>
          <a:lstStyle/>
          <a:p>
            <a:pPr marL="285750" indent="-285750" algn="l">
              <a:lnSpc>
                <a:spcPct val="150000"/>
              </a:lnSpc>
              <a:spcBef>
                <a:spcPts val="600"/>
              </a:spcBef>
              <a:buClr>
                <a:srgbClr val="4A78A6"/>
              </a:buClr>
              <a:buFont typeface="Tahoma" panose="020B0604030504040204" pitchFamily="34" charset="0"/>
              <a:buChar char="█"/>
            </a:pPr>
            <a:r>
              <a:rPr lang="en-US" b="1" dirty="0">
                <a:latin typeface="Tahoma" pitchFamily="34" charset="0"/>
                <a:ea typeface="Tahoma" pitchFamily="34" charset="0"/>
                <a:cs typeface="Tahoma" pitchFamily="34" charset="0"/>
              </a:rPr>
              <a:t>69% </a:t>
            </a:r>
            <a:r>
              <a:rPr lang="en-US" sz="1400" dirty="0">
                <a:latin typeface="Tahoma" pitchFamily="34" charset="0"/>
                <a:ea typeface="Tahoma" pitchFamily="34" charset="0"/>
                <a:cs typeface="Tahoma" pitchFamily="34" charset="0"/>
              </a:rPr>
              <a:t>of the workshop respondents said </a:t>
            </a:r>
            <a:r>
              <a:rPr lang="en-US" sz="1400" b="1" dirty="0">
                <a:latin typeface="Tahoma" pitchFamily="34" charset="0"/>
                <a:ea typeface="Tahoma" pitchFamily="34" charset="0"/>
                <a:cs typeface="Tahoma" pitchFamily="34" charset="0"/>
              </a:rPr>
              <a:t>they formed new relationships with other participants in the area where they live.</a:t>
            </a:r>
            <a:r>
              <a:rPr lang="he-IL" sz="1400" b="1" dirty="0">
                <a:latin typeface="Tahoma" pitchFamily="34" charset="0"/>
                <a:ea typeface="Tahoma" pitchFamily="34" charset="0"/>
                <a:cs typeface="Tahoma" pitchFamily="34" charset="0"/>
              </a:rPr>
              <a:t> </a:t>
            </a:r>
          </a:p>
          <a:p>
            <a:pPr algn="r" rtl="1">
              <a:lnSpc>
                <a:spcPct val="150000"/>
              </a:lnSpc>
              <a:spcBef>
                <a:spcPts val="600"/>
              </a:spcBef>
              <a:buClr>
                <a:srgbClr val="FFC000"/>
              </a:buClr>
            </a:pPr>
            <a:endParaRPr lang="he-IL" sz="1400" b="1" dirty="0">
              <a:latin typeface="Tahoma" pitchFamily="34" charset="0"/>
              <a:ea typeface="Tahoma" pitchFamily="34" charset="0"/>
              <a:cs typeface="Tahoma" pitchFamily="34" charset="0"/>
            </a:endParaRPr>
          </a:p>
          <a:p>
            <a:pPr marL="285750" indent="-285750" algn="r" rtl="1">
              <a:lnSpc>
                <a:spcPct val="150000"/>
              </a:lnSpc>
              <a:spcBef>
                <a:spcPts val="600"/>
              </a:spcBef>
              <a:buClr>
                <a:srgbClr val="4A78A6"/>
              </a:buClr>
              <a:buFont typeface="Tahoma" panose="020B0604030504040204" pitchFamily="34" charset="0"/>
              <a:buChar char="█"/>
            </a:pPr>
            <a:r>
              <a:rPr lang="he-IL" sz="1400" dirty="0">
                <a:latin typeface="Tahoma" pitchFamily="34" charset="0"/>
                <a:ea typeface="Tahoma" pitchFamily="34" charset="0"/>
                <a:cs typeface="Tahoma" pitchFamily="34" charset="0"/>
              </a:rPr>
              <a:t>נתון זה מהווה </a:t>
            </a:r>
            <a:r>
              <a:rPr lang="he-IL" sz="1400" u="sng" dirty="0">
                <a:latin typeface="Tahoma" pitchFamily="34" charset="0"/>
                <a:ea typeface="Tahoma" pitchFamily="34" charset="0"/>
                <a:cs typeface="Tahoma" pitchFamily="34" charset="0"/>
              </a:rPr>
              <a:t>עלייה של כמעט 25% מממצאי סקר 2021</a:t>
            </a:r>
            <a:r>
              <a:rPr lang="he-IL" sz="1400" dirty="0">
                <a:latin typeface="Tahoma" pitchFamily="34" charset="0"/>
                <a:ea typeface="Tahoma" pitchFamily="34" charset="0"/>
                <a:cs typeface="Tahoma" pitchFamily="34" charset="0"/>
              </a:rPr>
              <a:t>, בו הדיווח עמד על 45%. </a:t>
            </a:r>
          </a:p>
        </p:txBody>
      </p:sp>
      <p:sp>
        <p:nvSpPr>
          <p:cNvPr id="25" name="TextBox 24">
            <a:extLst>
              <a:ext uri="{FF2B5EF4-FFF2-40B4-BE49-F238E27FC236}">
                <a16:creationId xmlns:a16="http://schemas.microsoft.com/office/drawing/2014/main" id="{EBC3B2A5-253A-F9F6-BD70-B3BB19CC1A0E}"/>
              </a:ext>
            </a:extLst>
          </p:cNvPr>
          <p:cNvSpPr txBox="1"/>
          <p:nvPr/>
        </p:nvSpPr>
        <p:spPr>
          <a:xfrm>
            <a:off x="5504505" y="2626457"/>
            <a:ext cx="6287588" cy="885692"/>
          </a:xfrm>
          <a:prstGeom prst="rect">
            <a:avLst/>
          </a:prstGeom>
          <a:noFill/>
        </p:spPr>
        <p:txBody>
          <a:bodyPr wrap="square">
            <a:spAutoFit/>
          </a:bodyPr>
          <a:lstStyle/>
          <a:p>
            <a:pPr marL="285750" indent="-285750" algn="l">
              <a:lnSpc>
                <a:spcPct val="150000"/>
              </a:lnSpc>
              <a:spcBef>
                <a:spcPts val="600"/>
              </a:spcBef>
              <a:buClr>
                <a:srgbClr val="FFC000"/>
              </a:buClr>
              <a:buFont typeface="Tahoma" panose="020B0604030504040204" pitchFamily="34" charset="0"/>
              <a:buChar char="█"/>
              <a:defRPr/>
            </a:pPr>
            <a:r>
              <a:rPr lang="en-US" sz="1200" b="1" dirty="0">
                <a:latin typeface="Tahoma" pitchFamily="34" charset="0"/>
                <a:ea typeface="Tahoma" pitchFamily="34" charset="0"/>
                <a:cs typeface="Tahoma" pitchFamily="34" charset="0"/>
              </a:rPr>
              <a:t>Residents of Northern neighborhoods displayed a greater tendency towards community interaction </a:t>
            </a:r>
            <a:r>
              <a:rPr lang="en-US" sz="1200" dirty="0">
                <a:latin typeface="Tahoma" pitchFamily="34" charset="0"/>
                <a:ea typeface="Tahoma" pitchFamily="34" charset="0"/>
                <a:cs typeface="Tahoma" pitchFamily="34" charset="0"/>
              </a:rPr>
              <a:t>and were more likely to say they made social connections as a result of the workshops.</a:t>
            </a:r>
            <a:r>
              <a:rPr lang="he-IL" sz="1200" dirty="0">
                <a:latin typeface="Tahoma" pitchFamily="34" charset="0"/>
                <a:ea typeface="Tahoma" pitchFamily="34" charset="0"/>
                <a:cs typeface="Tahoma" pitchFamily="34" charset="0"/>
              </a:rPr>
              <a:t> </a:t>
            </a:r>
          </a:p>
        </p:txBody>
      </p:sp>
    </p:spTree>
    <p:extLst>
      <p:ext uri="{BB962C8B-B14F-4D97-AF65-F5344CB8AC3E}">
        <p14:creationId xmlns:p14="http://schemas.microsoft.com/office/powerpoint/2010/main" val="2598308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0BFFADF-D19E-43F9-AAD3-C61D4102191D}"/>
              </a:ext>
            </a:extLst>
          </p:cNvPr>
          <p:cNvSpPr/>
          <p:nvPr/>
        </p:nvSpPr>
        <p:spPr>
          <a:xfrm>
            <a:off x="0" y="323850"/>
            <a:ext cx="6665473" cy="6124575"/>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Rectangle 24">
            <a:extLst>
              <a:ext uri="{FF2B5EF4-FFF2-40B4-BE49-F238E27FC236}">
                <a16:creationId xmlns:a16="http://schemas.microsoft.com/office/drawing/2014/main" id="{CC65C032-95B9-4BFD-BD0B-F2AD0D183EB9}"/>
              </a:ext>
            </a:extLst>
          </p:cNvPr>
          <p:cNvSpPr/>
          <p:nvPr/>
        </p:nvSpPr>
        <p:spPr>
          <a:xfrm>
            <a:off x="337559" y="1018303"/>
            <a:ext cx="5853692" cy="4872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TextBox 11">
            <a:extLst>
              <a:ext uri="{FF2B5EF4-FFF2-40B4-BE49-F238E27FC236}">
                <a16:creationId xmlns:a16="http://schemas.microsoft.com/office/drawing/2014/main" id="{D8628082-3AF0-4124-8DDF-887C234DA15C}"/>
              </a:ext>
            </a:extLst>
          </p:cNvPr>
          <p:cNvSpPr txBox="1"/>
          <p:nvPr/>
        </p:nvSpPr>
        <p:spPr>
          <a:xfrm>
            <a:off x="1" y="0"/>
            <a:ext cx="12191999" cy="400110"/>
          </a:xfrm>
          <a:prstGeom prst="rect">
            <a:avLst/>
          </a:prstGeom>
          <a:solidFill>
            <a:srgbClr val="EC1C3C"/>
          </a:solidFill>
        </p:spPr>
        <p:txBody>
          <a:bodyPr wrap="square" rtlCol="0">
            <a:spAutoFit/>
          </a:bodyPr>
          <a:lstStyle/>
          <a:p>
            <a:pPr lvl="0"/>
            <a:r>
              <a:rPr lang="en-US" sz="2000" dirty="0">
                <a:solidFill>
                  <a:prstClr val="white"/>
                </a:solidFill>
                <a:latin typeface="Tahoma" pitchFamily="34" charset="0"/>
                <a:ea typeface="Tahoma" pitchFamily="34" charset="0"/>
                <a:cs typeface="Tahoma" pitchFamily="34" charset="0"/>
              </a:rPr>
              <a:t>Publicity &amp; Advertising</a:t>
            </a:r>
            <a:endParaRPr lang="he-IL" sz="1400" dirty="0">
              <a:solidFill>
                <a:prstClr val="white"/>
              </a:solidFill>
              <a:latin typeface="Tahoma" pitchFamily="34" charset="0"/>
              <a:ea typeface="Tahoma" pitchFamily="34" charset="0"/>
              <a:cs typeface="Tahoma" pitchFamily="34" charset="0"/>
            </a:endParaRPr>
          </a:p>
        </p:txBody>
      </p:sp>
      <p:sp>
        <p:nvSpPr>
          <p:cNvPr id="6" name="מלבן 5"/>
          <p:cNvSpPr/>
          <p:nvPr/>
        </p:nvSpPr>
        <p:spPr>
          <a:xfrm>
            <a:off x="6801309" y="466538"/>
            <a:ext cx="5178467" cy="5849999"/>
          </a:xfrm>
          <a:prstGeom prst="rect">
            <a:avLst/>
          </a:prstGeom>
          <a:solidFill>
            <a:schemeClr val="bg1"/>
          </a:solidFill>
        </p:spPr>
        <p:txBody>
          <a:bodyPr wrap="square">
            <a:spAutoFit/>
          </a:bodyPr>
          <a:lstStyle/>
          <a:p>
            <a:pPr marL="171450" indent="-171450" algn="r" rtl="1">
              <a:lnSpc>
                <a:spcPct val="150000"/>
              </a:lnSpc>
              <a:spcAft>
                <a:spcPts val="600"/>
              </a:spcAft>
              <a:buClr>
                <a:srgbClr val="F9BC25"/>
              </a:buClr>
              <a:buFont typeface="Tahoma" panose="020B0604030504040204" pitchFamily="34" charset="0"/>
              <a:buChar char="█"/>
            </a:pPr>
            <a:r>
              <a:rPr lang="he-IL" sz="1400" dirty="0">
                <a:latin typeface="Tahoma" pitchFamily="34" charset="0"/>
                <a:ea typeface="Tahoma" pitchFamily="34" charset="0"/>
                <a:cs typeface="Tahoma" pitchFamily="34" charset="0"/>
              </a:rPr>
              <a:t>לפי דיווחי המשיבים, פרסום </a:t>
            </a:r>
            <a:r>
              <a:rPr lang="he-IL" sz="1400" u="sng" dirty="0">
                <a:latin typeface="Tahoma" pitchFamily="34" charset="0"/>
                <a:ea typeface="Tahoma" pitchFamily="34" charset="0"/>
                <a:cs typeface="Tahoma" pitchFamily="34" charset="0"/>
              </a:rPr>
              <a:t>"מפה לאוזן"</a:t>
            </a:r>
            <a:r>
              <a:rPr lang="he-IL" sz="1400" dirty="0">
                <a:latin typeface="Tahoma" pitchFamily="34" charset="0"/>
                <a:ea typeface="Tahoma" pitchFamily="34" charset="0"/>
                <a:cs typeface="Tahoma" pitchFamily="34" charset="0"/>
              </a:rPr>
              <a:t> דרך חברים היווה את גורם ההפצה העיקרי שדרכו שמעו על הסדנאות (</a:t>
            </a:r>
            <a:r>
              <a:rPr lang="he-IL" sz="1400" b="1" dirty="0">
                <a:latin typeface="Tahoma" pitchFamily="34" charset="0"/>
                <a:ea typeface="Tahoma" pitchFamily="34" charset="0"/>
                <a:cs typeface="Tahoma" pitchFamily="34" charset="0"/>
              </a:rPr>
              <a:t>46%</a:t>
            </a:r>
            <a:r>
              <a:rPr lang="he-IL" sz="1400" dirty="0">
                <a:latin typeface="Tahoma" pitchFamily="34" charset="0"/>
                <a:ea typeface="Tahoma" pitchFamily="34" charset="0"/>
                <a:cs typeface="Tahoma" pitchFamily="34" charset="0"/>
              </a:rPr>
              <a:t>), </a:t>
            </a:r>
            <a:r>
              <a:rPr lang="he-IL" sz="1400" b="1" dirty="0">
                <a:latin typeface="Tahoma" pitchFamily="34" charset="0"/>
                <a:ea typeface="Tahoma" pitchFamily="34" charset="0"/>
                <a:cs typeface="Tahoma" pitchFamily="34" charset="0"/>
              </a:rPr>
              <a:t>כמעט בכל המחוזות </a:t>
            </a:r>
            <a:r>
              <a:rPr lang="he-IL" sz="1400" dirty="0">
                <a:latin typeface="Tahoma" pitchFamily="34" charset="0"/>
                <a:ea typeface="Tahoma" pitchFamily="34" charset="0"/>
                <a:cs typeface="Tahoma" pitchFamily="34" charset="0"/>
              </a:rPr>
              <a:t>(מלבד מחוז דרום). </a:t>
            </a:r>
            <a:br>
              <a:rPr lang="en-US" sz="1400" dirty="0">
                <a:latin typeface="Tahoma" pitchFamily="34" charset="0"/>
                <a:ea typeface="Tahoma" pitchFamily="34" charset="0"/>
                <a:cs typeface="Tahoma" pitchFamily="34" charset="0"/>
              </a:rPr>
            </a:br>
            <a:r>
              <a:rPr lang="he-IL" sz="1400" dirty="0">
                <a:latin typeface="Tahoma" pitchFamily="34" charset="0"/>
                <a:ea typeface="Tahoma" pitchFamily="34" charset="0"/>
                <a:cs typeface="Tahoma" pitchFamily="34" charset="0"/>
              </a:rPr>
              <a:t>ממצא זה שונה ממצאי 2021, בהם גורם ההפצה העיקרי היה המרכזים הקהילתיים, ופרסום "מפה לאוזן" הניע כרבע מהמשיבים להגיע לפעילות.</a:t>
            </a:r>
          </a:p>
          <a:p>
            <a:pPr marL="171450" indent="-171450" algn="l">
              <a:lnSpc>
                <a:spcPct val="150000"/>
              </a:lnSpc>
              <a:spcAft>
                <a:spcPts val="600"/>
              </a:spcAft>
              <a:buClr>
                <a:srgbClr val="F9BC25"/>
              </a:buClr>
              <a:buFont typeface="Tahoma" panose="020B0604030504040204" pitchFamily="34" charset="0"/>
              <a:buChar char="█"/>
            </a:pPr>
            <a:r>
              <a:rPr lang="en-US" sz="1400" dirty="0">
                <a:latin typeface="Tahoma" pitchFamily="34" charset="0"/>
                <a:ea typeface="Tahoma" pitchFamily="34" charset="0"/>
                <a:cs typeface="Tahoma" pitchFamily="34" charset="0"/>
              </a:rPr>
              <a:t>Publicity by the </a:t>
            </a:r>
            <a:r>
              <a:rPr lang="en-US" sz="1400" u="sng" dirty="0">
                <a:latin typeface="Tahoma" pitchFamily="34" charset="0"/>
                <a:ea typeface="Tahoma" pitchFamily="34" charset="0"/>
                <a:cs typeface="Tahoma" pitchFamily="34" charset="0"/>
              </a:rPr>
              <a:t>community center </a:t>
            </a:r>
            <a:r>
              <a:rPr lang="en-US" sz="1400" dirty="0">
                <a:latin typeface="Tahoma" pitchFamily="34" charset="0"/>
                <a:ea typeface="Tahoma" pitchFamily="34" charset="0"/>
                <a:cs typeface="Tahoma" pitchFamily="34" charset="0"/>
              </a:rPr>
              <a:t>(25%) was the primary factor for participants to arrive from the </a:t>
            </a:r>
            <a:r>
              <a:rPr lang="en-US" sz="1400" b="1" dirty="0">
                <a:latin typeface="Tahoma" pitchFamily="34" charset="0"/>
                <a:ea typeface="Tahoma" pitchFamily="34" charset="0"/>
                <a:cs typeface="Tahoma" pitchFamily="34" charset="0"/>
              </a:rPr>
              <a:t>South</a:t>
            </a:r>
            <a:r>
              <a:rPr lang="en-US" sz="1400" dirty="0">
                <a:latin typeface="Tahoma" pitchFamily="34" charset="0"/>
                <a:ea typeface="Tahoma" pitchFamily="34" charset="0"/>
                <a:cs typeface="Tahoma" pitchFamily="34" charset="0"/>
              </a:rPr>
              <a:t> (36%) and </a:t>
            </a:r>
            <a:r>
              <a:rPr lang="en-US" sz="1400" b="1" dirty="0">
                <a:latin typeface="Tahoma" pitchFamily="34" charset="0"/>
                <a:ea typeface="Tahoma" pitchFamily="34" charset="0"/>
                <a:cs typeface="Tahoma" pitchFamily="34" charset="0"/>
              </a:rPr>
              <a:t>Jaffa</a:t>
            </a:r>
            <a:r>
              <a:rPr lang="en-US" sz="1400" dirty="0">
                <a:latin typeface="Tahoma" pitchFamily="34" charset="0"/>
                <a:ea typeface="Tahoma" pitchFamily="34" charset="0"/>
                <a:cs typeface="Tahoma" pitchFamily="34" charset="0"/>
              </a:rPr>
              <a:t> (24%).</a:t>
            </a:r>
          </a:p>
          <a:p>
            <a:pPr marL="171450" indent="-171450" algn="l">
              <a:lnSpc>
                <a:spcPct val="150000"/>
              </a:lnSpc>
              <a:spcAft>
                <a:spcPts val="600"/>
              </a:spcAft>
              <a:buClr>
                <a:srgbClr val="F9BC25"/>
              </a:buClr>
              <a:buFont typeface="Tahoma" panose="020B0604030504040204" pitchFamily="34" charset="0"/>
              <a:buChar char="█"/>
            </a:pPr>
            <a:r>
              <a:rPr lang="en-US" sz="1400" dirty="0">
                <a:latin typeface="Tahoma" pitchFamily="34" charset="0"/>
                <a:ea typeface="Tahoma" pitchFamily="34" charset="0"/>
                <a:cs typeface="Tahoma" pitchFamily="34" charset="0"/>
              </a:rPr>
              <a:t>Publicity through </a:t>
            </a:r>
            <a:r>
              <a:rPr lang="en-US" sz="1400" u="sng" dirty="0">
                <a:latin typeface="Tahoma" pitchFamily="34" charset="0"/>
                <a:ea typeface="Tahoma" pitchFamily="34" charset="0"/>
                <a:cs typeface="Tahoma" pitchFamily="34" charset="0"/>
              </a:rPr>
              <a:t>neighborhood WhatsApp groups </a:t>
            </a:r>
            <a:r>
              <a:rPr lang="en-US" sz="1400" dirty="0">
                <a:latin typeface="Tahoma" pitchFamily="34" charset="0"/>
                <a:ea typeface="Tahoma" pitchFamily="34" charset="0"/>
                <a:cs typeface="Tahoma" pitchFamily="34" charset="0"/>
              </a:rPr>
              <a:t>(23%) was important, especially among participants from </a:t>
            </a:r>
            <a:r>
              <a:rPr lang="en-US" sz="1400" b="1" dirty="0">
                <a:latin typeface="Tahoma" pitchFamily="34" charset="0"/>
                <a:ea typeface="Tahoma" pitchFamily="34" charset="0"/>
                <a:cs typeface="Tahoma" pitchFamily="34" charset="0"/>
              </a:rPr>
              <a:t>the North and the South</a:t>
            </a:r>
            <a:r>
              <a:rPr lang="he-IL" sz="1400" dirty="0">
                <a:latin typeface="Tahoma" pitchFamily="34" charset="0"/>
                <a:ea typeface="Tahoma" pitchFamily="34" charset="0"/>
                <a:cs typeface="Tahoma" pitchFamily="34" charset="0"/>
              </a:rPr>
              <a:t>.</a:t>
            </a:r>
          </a:p>
          <a:p>
            <a:pPr marL="171450" indent="-171450" algn="l">
              <a:lnSpc>
                <a:spcPct val="150000"/>
              </a:lnSpc>
              <a:spcAft>
                <a:spcPts val="600"/>
              </a:spcAft>
              <a:buClr>
                <a:srgbClr val="F9BC25"/>
              </a:buClr>
              <a:buFont typeface="Tahoma" panose="020B0604030504040204" pitchFamily="34" charset="0"/>
              <a:buChar char="█"/>
            </a:pPr>
            <a:r>
              <a:rPr lang="en-US" sz="1400" dirty="0">
                <a:latin typeface="Tahoma" pitchFamily="34" charset="0"/>
                <a:ea typeface="Tahoma" pitchFamily="34" charset="0"/>
                <a:cs typeface="Tahoma" pitchFamily="34" charset="0"/>
              </a:rPr>
              <a:t>Publicity through </a:t>
            </a:r>
            <a:r>
              <a:rPr lang="en-US" sz="1400" u="sng" dirty="0" err="1">
                <a:latin typeface="Tahoma" pitchFamily="34" charset="0"/>
                <a:ea typeface="Tahoma" pitchFamily="34" charset="0"/>
                <a:cs typeface="Tahoma" pitchFamily="34" charset="0"/>
              </a:rPr>
              <a:t>DigiTaf</a:t>
            </a:r>
            <a:r>
              <a:rPr lang="en-US" sz="1400" dirty="0">
                <a:latin typeface="Tahoma" pitchFamily="34" charset="0"/>
                <a:ea typeface="Tahoma" pitchFamily="34" charset="0"/>
                <a:cs typeface="Tahoma" pitchFamily="34" charset="0"/>
              </a:rPr>
              <a:t> (10%) was the most significant factor affecting participants' attendance in the </a:t>
            </a:r>
            <a:r>
              <a:rPr lang="en-US" sz="1400" b="1" dirty="0">
                <a:latin typeface="Tahoma" pitchFamily="34" charset="0"/>
                <a:ea typeface="Tahoma" pitchFamily="34" charset="0"/>
                <a:cs typeface="Tahoma" pitchFamily="34" charset="0"/>
              </a:rPr>
              <a:t>Center </a:t>
            </a:r>
            <a:r>
              <a:rPr lang="en-US" sz="1400" dirty="0">
                <a:latin typeface="Tahoma" pitchFamily="34" charset="0"/>
                <a:ea typeface="Tahoma" pitchFamily="34" charset="0"/>
                <a:cs typeface="Tahoma" pitchFamily="34" charset="0"/>
              </a:rPr>
              <a:t>(36%) and </a:t>
            </a:r>
            <a:r>
              <a:rPr lang="en-US" sz="1400" b="1" dirty="0">
                <a:latin typeface="Tahoma" pitchFamily="34" charset="0"/>
                <a:ea typeface="Tahoma" pitchFamily="34" charset="0"/>
                <a:cs typeface="Tahoma" pitchFamily="34" charset="0"/>
              </a:rPr>
              <a:t>North regions </a:t>
            </a:r>
            <a:r>
              <a:rPr lang="en-US" sz="1400" dirty="0">
                <a:latin typeface="Tahoma" pitchFamily="34" charset="0"/>
                <a:ea typeface="Tahoma" pitchFamily="34" charset="0"/>
                <a:cs typeface="Tahoma" pitchFamily="34" charset="0"/>
              </a:rPr>
              <a:t>(25%).</a:t>
            </a:r>
            <a:endParaRPr lang="he-IL" sz="1400" dirty="0">
              <a:latin typeface="Tahoma" pitchFamily="34" charset="0"/>
              <a:ea typeface="Tahoma" pitchFamily="34" charset="0"/>
              <a:cs typeface="Tahoma" pitchFamily="34" charset="0"/>
            </a:endParaRPr>
          </a:p>
          <a:p>
            <a:pPr marL="171450" indent="-171450" algn="r" rtl="1">
              <a:lnSpc>
                <a:spcPct val="150000"/>
              </a:lnSpc>
              <a:spcAft>
                <a:spcPts val="600"/>
              </a:spcAft>
              <a:buClr>
                <a:srgbClr val="F9BC25"/>
              </a:buClr>
              <a:buFont typeface="Tahoma" panose="020B0604030504040204" pitchFamily="34" charset="0"/>
              <a:buChar char="█"/>
            </a:pPr>
            <a:r>
              <a:rPr lang="he-IL" sz="1400" dirty="0">
                <a:latin typeface="Tahoma" pitchFamily="34" charset="0"/>
                <a:ea typeface="Tahoma" pitchFamily="34" charset="0"/>
                <a:cs typeface="Tahoma" pitchFamily="34" charset="0"/>
              </a:rPr>
              <a:t>משיב בודד ציין מקור אחר: השתתפות בסדנה אחרת וחזרה לפעילות נוספת.</a:t>
            </a:r>
          </a:p>
        </p:txBody>
      </p:sp>
      <p:sp>
        <p:nvSpPr>
          <p:cNvPr id="33" name="תיבת טקסט 32">
            <a:extLst>
              <a:ext uri="{FF2B5EF4-FFF2-40B4-BE49-F238E27FC236}">
                <a16:creationId xmlns:a16="http://schemas.microsoft.com/office/drawing/2014/main" id="{29A06EFC-DAFB-50F2-AC43-942237DEA6A3}"/>
              </a:ext>
            </a:extLst>
          </p:cNvPr>
          <p:cNvSpPr txBox="1"/>
          <p:nvPr/>
        </p:nvSpPr>
        <p:spPr>
          <a:xfrm>
            <a:off x="478037" y="2068576"/>
            <a:ext cx="478425" cy="246221"/>
          </a:xfrm>
          <a:prstGeom prst="rect">
            <a:avLst/>
          </a:prstGeom>
          <a:noFill/>
        </p:spPr>
        <p:txBody>
          <a:bodyPr wrap="square" rtlCol="1">
            <a:spAutoFit/>
          </a:bodyPr>
          <a:lstStyle/>
          <a:p>
            <a:r>
              <a:rPr lang="en-US" sz="1000"/>
              <a:t>N=12</a:t>
            </a:r>
            <a:endParaRPr lang="he-IL" sz="1000"/>
          </a:p>
        </p:txBody>
      </p:sp>
      <p:sp>
        <p:nvSpPr>
          <p:cNvPr id="34" name="תיבת טקסט 33">
            <a:extLst>
              <a:ext uri="{FF2B5EF4-FFF2-40B4-BE49-F238E27FC236}">
                <a16:creationId xmlns:a16="http://schemas.microsoft.com/office/drawing/2014/main" id="{DDEA987D-0ADD-4CE8-B6CA-C0F4AAE09031}"/>
              </a:ext>
            </a:extLst>
          </p:cNvPr>
          <p:cNvSpPr txBox="1"/>
          <p:nvPr/>
        </p:nvSpPr>
        <p:spPr>
          <a:xfrm>
            <a:off x="449025" y="2745678"/>
            <a:ext cx="478425" cy="246221"/>
          </a:xfrm>
          <a:prstGeom prst="rect">
            <a:avLst/>
          </a:prstGeom>
          <a:noFill/>
        </p:spPr>
        <p:txBody>
          <a:bodyPr wrap="square" rtlCol="1">
            <a:spAutoFit/>
          </a:bodyPr>
          <a:lstStyle/>
          <a:p>
            <a:r>
              <a:rPr lang="en-US" sz="1000"/>
              <a:t>N=14</a:t>
            </a:r>
            <a:endParaRPr lang="he-IL" sz="1000"/>
          </a:p>
        </p:txBody>
      </p:sp>
      <p:sp>
        <p:nvSpPr>
          <p:cNvPr id="35" name="תיבת טקסט 34">
            <a:extLst>
              <a:ext uri="{FF2B5EF4-FFF2-40B4-BE49-F238E27FC236}">
                <a16:creationId xmlns:a16="http://schemas.microsoft.com/office/drawing/2014/main" id="{2BA29B76-FEA2-93C6-7572-6B63675CE748}"/>
              </a:ext>
            </a:extLst>
          </p:cNvPr>
          <p:cNvSpPr txBox="1"/>
          <p:nvPr/>
        </p:nvSpPr>
        <p:spPr>
          <a:xfrm>
            <a:off x="465011" y="3486981"/>
            <a:ext cx="478425" cy="246221"/>
          </a:xfrm>
          <a:prstGeom prst="rect">
            <a:avLst/>
          </a:prstGeom>
          <a:noFill/>
        </p:spPr>
        <p:txBody>
          <a:bodyPr wrap="square" rtlCol="1">
            <a:spAutoFit/>
          </a:bodyPr>
          <a:lstStyle/>
          <a:p>
            <a:r>
              <a:rPr lang="en-US" sz="1000"/>
              <a:t>N=50</a:t>
            </a:r>
            <a:endParaRPr lang="he-IL" sz="1000"/>
          </a:p>
        </p:txBody>
      </p:sp>
      <p:sp>
        <p:nvSpPr>
          <p:cNvPr id="36" name="תיבת טקסט 35">
            <a:extLst>
              <a:ext uri="{FF2B5EF4-FFF2-40B4-BE49-F238E27FC236}">
                <a16:creationId xmlns:a16="http://schemas.microsoft.com/office/drawing/2014/main" id="{D6535E81-09A2-C729-FE13-DFBBED0AAD41}"/>
              </a:ext>
            </a:extLst>
          </p:cNvPr>
          <p:cNvSpPr txBox="1"/>
          <p:nvPr/>
        </p:nvSpPr>
        <p:spPr>
          <a:xfrm>
            <a:off x="449024" y="4172092"/>
            <a:ext cx="478425" cy="246221"/>
          </a:xfrm>
          <a:prstGeom prst="rect">
            <a:avLst/>
          </a:prstGeom>
          <a:noFill/>
        </p:spPr>
        <p:txBody>
          <a:bodyPr wrap="square" rtlCol="1">
            <a:spAutoFit/>
          </a:bodyPr>
          <a:lstStyle/>
          <a:p>
            <a:r>
              <a:rPr lang="en-US" sz="1000"/>
              <a:t>N=28</a:t>
            </a:r>
            <a:endParaRPr lang="he-IL" sz="1000"/>
          </a:p>
        </p:txBody>
      </p:sp>
      <p:sp>
        <p:nvSpPr>
          <p:cNvPr id="4" name="תיבת טקסט 3">
            <a:extLst>
              <a:ext uri="{FF2B5EF4-FFF2-40B4-BE49-F238E27FC236}">
                <a16:creationId xmlns:a16="http://schemas.microsoft.com/office/drawing/2014/main" id="{709ADDAD-F534-477D-4DD7-34937D7A4BE9}"/>
              </a:ext>
            </a:extLst>
          </p:cNvPr>
          <p:cNvSpPr txBox="1"/>
          <p:nvPr/>
        </p:nvSpPr>
        <p:spPr>
          <a:xfrm>
            <a:off x="11622726" y="6309925"/>
            <a:ext cx="357050" cy="276999"/>
          </a:xfrm>
          <a:prstGeom prst="rect">
            <a:avLst/>
          </a:prstGeom>
          <a:noFill/>
        </p:spPr>
        <p:txBody>
          <a:bodyPr wrap="square" rtlCol="1">
            <a:spAutoFit/>
          </a:bodyPr>
          <a:lstStyle/>
          <a:p>
            <a:r>
              <a:rPr lang="he-IL" sz="1200">
                <a:solidFill>
                  <a:schemeClr val="bg2">
                    <a:lumMod val="75000"/>
                  </a:schemeClr>
                </a:solidFill>
              </a:rPr>
              <a:t>14</a:t>
            </a:r>
          </a:p>
        </p:txBody>
      </p:sp>
      <p:graphicFrame>
        <p:nvGraphicFramePr>
          <p:cNvPr id="3" name="תרשים 7">
            <a:extLst>
              <a:ext uri="{FF2B5EF4-FFF2-40B4-BE49-F238E27FC236}">
                <a16:creationId xmlns:a16="http://schemas.microsoft.com/office/drawing/2014/main" id="{BBD2E25A-C098-E026-FE5E-BCE169D0E696}"/>
              </a:ext>
            </a:extLst>
          </p:cNvPr>
          <p:cNvGraphicFramePr>
            <a:graphicFrameLocks/>
          </p:cNvGraphicFramePr>
          <p:nvPr>
            <p:extLst>
              <p:ext uri="{D42A27DB-BD31-4B8C-83A1-F6EECF244321}">
                <p14:modId xmlns:p14="http://schemas.microsoft.com/office/powerpoint/2010/main" val="550957877"/>
              </p:ext>
            </p:extLst>
          </p:nvPr>
        </p:nvGraphicFramePr>
        <p:xfrm>
          <a:off x="466577" y="1018303"/>
          <a:ext cx="5374800" cy="4312800"/>
        </p:xfrm>
        <a:graphic>
          <a:graphicData uri="http://schemas.openxmlformats.org/drawingml/2006/chart">
            <c:chart xmlns:c="http://schemas.openxmlformats.org/drawingml/2006/chart" xmlns:r="http://schemas.openxmlformats.org/officeDocument/2006/relationships" r:id="rId3"/>
          </a:graphicData>
        </a:graphic>
      </p:graphicFrame>
      <p:sp>
        <p:nvSpPr>
          <p:cNvPr id="23" name="תיבת טקסט 22">
            <a:extLst>
              <a:ext uri="{FF2B5EF4-FFF2-40B4-BE49-F238E27FC236}">
                <a16:creationId xmlns:a16="http://schemas.microsoft.com/office/drawing/2014/main" id="{42A42B04-FAC3-5E33-F41E-489A7454420F}"/>
              </a:ext>
            </a:extLst>
          </p:cNvPr>
          <p:cNvSpPr txBox="1"/>
          <p:nvPr/>
        </p:nvSpPr>
        <p:spPr>
          <a:xfrm>
            <a:off x="460385" y="4615540"/>
            <a:ext cx="418011" cy="230832"/>
          </a:xfrm>
          <a:prstGeom prst="rect">
            <a:avLst/>
          </a:prstGeom>
          <a:noFill/>
        </p:spPr>
        <p:txBody>
          <a:bodyPr wrap="square" rtlCol="1">
            <a:spAutoFit/>
          </a:bodyPr>
          <a:lstStyle/>
          <a:p>
            <a:r>
              <a:rPr lang="he-IL" sz="900"/>
              <a:t>46%</a:t>
            </a:r>
          </a:p>
        </p:txBody>
      </p:sp>
      <p:sp>
        <p:nvSpPr>
          <p:cNvPr id="27" name="תיבת טקסט 26">
            <a:extLst>
              <a:ext uri="{FF2B5EF4-FFF2-40B4-BE49-F238E27FC236}">
                <a16:creationId xmlns:a16="http://schemas.microsoft.com/office/drawing/2014/main" id="{3E10FAA6-B7ED-54DD-CC13-61193855D272}"/>
              </a:ext>
            </a:extLst>
          </p:cNvPr>
          <p:cNvSpPr txBox="1"/>
          <p:nvPr/>
        </p:nvSpPr>
        <p:spPr>
          <a:xfrm>
            <a:off x="5647199" y="4617214"/>
            <a:ext cx="418011" cy="230832"/>
          </a:xfrm>
          <a:prstGeom prst="rect">
            <a:avLst/>
          </a:prstGeom>
          <a:noFill/>
        </p:spPr>
        <p:txBody>
          <a:bodyPr wrap="square" rtlCol="1">
            <a:spAutoFit/>
          </a:bodyPr>
          <a:lstStyle/>
          <a:p>
            <a:r>
              <a:rPr lang="he-IL" sz="900"/>
              <a:t>23%</a:t>
            </a:r>
          </a:p>
        </p:txBody>
      </p:sp>
      <p:sp>
        <p:nvSpPr>
          <p:cNvPr id="28" name="תיבת טקסט 27">
            <a:extLst>
              <a:ext uri="{FF2B5EF4-FFF2-40B4-BE49-F238E27FC236}">
                <a16:creationId xmlns:a16="http://schemas.microsoft.com/office/drawing/2014/main" id="{C6A437A9-ECF1-C966-31AA-A66393CA7468}"/>
              </a:ext>
            </a:extLst>
          </p:cNvPr>
          <p:cNvSpPr txBox="1"/>
          <p:nvPr/>
        </p:nvSpPr>
        <p:spPr>
          <a:xfrm>
            <a:off x="460384" y="4855081"/>
            <a:ext cx="418011" cy="230832"/>
          </a:xfrm>
          <a:prstGeom prst="rect">
            <a:avLst/>
          </a:prstGeom>
          <a:noFill/>
        </p:spPr>
        <p:txBody>
          <a:bodyPr wrap="square" rtlCol="1">
            <a:spAutoFit/>
          </a:bodyPr>
          <a:lstStyle/>
          <a:p>
            <a:r>
              <a:rPr lang="he-IL" sz="900"/>
              <a:t>10%</a:t>
            </a:r>
          </a:p>
        </p:txBody>
      </p:sp>
      <p:sp>
        <p:nvSpPr>
          <p:cNvPr id="29" name="תיבת טקסט 28">
            <a:extLst>
              <a:ext uri="{FF2B5EF4-FFF2-40B4-BE49-F238E27FC236}">
                <a16:creationId xmlns:a16="http://schemas.microsoft.com/office/drawing/2014/main" id="{A72BB844-710E-5A60-93FF-5EDDBDFC6EFA}"/>
              </a:ext>
            </a:extLst>
          </p:cNvPr>
          <p:cNvSpPr txBox="1"/>
          <p:nvPr/>
        </p:nvSpPr>
        <p:spPr>
          <a:xfrm>
            <a:off x="495219" y="5072224"/>
            <a:ext cx="418011" cy="230832"/>
          </a:xfrm>
          <a:prstGeom prst="rect">
            <a:avLst/>
          </a:prstGeom>
          <a:noFill/>
        </p:spPr>
        <p:txBody>
          <a:bodyPr wrap="square" rtlCol="1">
            <a:spAutoFit/>
          </a:bodyPr>
          <a:lstStyle/>
          <a:p>
            <a:r>
              <a:rPr lang="he-IL" sz="900"/>
              <a:t>1%</a:t>
            </a:r>
          </a:p>
        </p:txBody>
      </p:sp>
      <p:sp>
        <p:nvSpPr>
          <p:cNvPr id="30" name="תיבת טקסט 29">
            <a:extLst>
              <a:ext uri="{FF2B5EF4-FFF2-40B4-BE49-F238E27FC236}">
                <a16:creationId xmlns:a16="http://schemas.microsoft.com/office/drawing/2014/main" id="{1C10B26A-0E5F-B7E4-98A6-C794F965EE1D}"/>
              </a:ext>
            </a:extLst>
          </p:cNvPr>
          <p:cNvSpPr txBox="1"/>
          <p:nvPr/>
        </p:nvSpPr>
        <p:spPr>
          <a:xfrm>
            <a:off x="2247169" y="4837502"/>
            <a:ext cx="418011" cy="230832"/>
          </a:xfrm>
          <a:prstGeom prst="rect">
            <a:avLst/>
          </a:prstGeom>
          <a:noFill/>
        </p:spPr>
        <p:txBody>
          <a:bodyPr wrap="square" rtlCol="1">
            <a:spAutoFit/>
          </a:bodyPr>
          <a:lstStyle/>
          <a:p>
            <a:r>
              <a:rPr lang="he-IL" sz="900"/>
              <a:t>7%</a:t>
            </a:r>
          </a:p>
        </p:txBody>
      </p:sp>
      <p:sp>
        <p:nvSpPr>
          <p:cNvPr id="31" name="תיבת טקסט 30">
            <a:extLst>
              <a:ext uri="{FF2B5EF4-FFF2-40B4-BE49-F238E27FC236}">
                <a16:creationId xmlns:a16="http://schemas.microsoft.com/office/drawing/2014/main" id="{E0585508-C730-A4D1-DCD2-7556CF8C477E}"/>
              </a:ext>
            </a:extLst>
          </p:cNvPr>
          <p:cNvSpPr txBox="1"/>
          <p:nvPr/>
        </p:nvSpPr>
        <p:spPr>
          <a:xfrm>
            <a:off x="2195553" y="4624249"/>
            <a:ext cx="418011" cy="230832"/>
          </a:xfrm>
          <a:prstGeom prst="rect">
            <a:avLst/>
          </a:prstGeom>
          <a:noFill/>
        </p:spPr>
        <p:txBody>
          <a:bodyPr wrap="square" rtlCol="1">
            <a:spAutoFit/>
          </a:bodyPr>
          <a:lstStyle/>
          <a:p>
            <a:r>
              <a:rPr lang="he-IL" sz="900"/>
              <a:t>25%</a:t>
            </a:r>
          </a:p>
        </p:txBody>
      </p:sp>
      <p:sp>
        <p:nvSpPr>
          <p:cNvPr id="2" name="Rectangle 1">
            <a:extLst>
              <a:ext uri="{FF2B5EF4-FFF2-40B4-BE49-F238E27FC236}">
                <a16:creationId xmlns:a16="http://schemas.microsoft.com/office/drawing/2014/main" id="{F070BF65-2E1A-D08C-DF6B-2DD9E8EFC417}"/>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TextBox 4">
            <a:extLst>
              <a:ext uri="{FF2B5EF4-FFF2-40B4-BE49-F238E27FC236}">
                <a16:creationId xmlns:a16="http://schemas.microsoft.com/office/drawing/2014/main" id="{7FBA03D5-B110-BCFF-55F4-BFCDFE5B7B39}"/>
              </a:ext>
            </a:extLst>
          </p:cNvPr>
          <p:cNvSpPr txBox="1"/>
          <p:nvPr/>
        </p:nvSpPr>
        <p:spPr>
          <a:xfrm>
            <a:off x="2631116" y="4585563"/>
            <a:ext cx="1424832" cy="261610"/>
          </a:xfrm>
          <a:prstGeom prst="rect">
            <a:avLst/>
          </a:prstGeom>
          <a:solidFill>
            <a:schemeClr val="bg1"/>
          </a:solidFill>
        </p:spPr>
        <p:txBody>
          <a:bodyPr wrap="square" rtlCol="0">
            <a:spAutoFit/>
          </a:bodyPr>
          <a:lstStyle>
            <a:defPPr>
              <a:defRPr lang="en-US"/>
            </a:defPPr>
            <a:lvl1pPr>
              <a:defRPr sz="1100" b="1">
                <a:solidFill>
                  <a:srgbClr val="595959"/>
                </a:solidFill>
              </a:defRPr>
            </a:lvl1pPr>
          </a:lstStyle>
          <a:p>
            <a:r>
              <a:rPr lang="en-US" sz="1050" b="0" dirty="0"/>
              <a:t>Community center</a:t>
            </a:r>
          </a:p>
        </p:txBody>
      </p:sp>
      <p:sp>
        <p:nvSpPr>
          <p:cNvPr id="7" name="TextBox 6">
            <a:extLst>
              <a:ext uri="{FF2B5EF4-FFF2-40B4-BE49-F238E27FC236}">
                <a16:creationId xmlns:a16="http://schemas.microsoft.com/office/drawing/2014/main" id="{A072E009-4C75-4668-AD18-4991563119F4}"/>
              </a:ext>
            </a:extLst>
          </p:cNvPr>
          <p:cNvSpPr txBox="1"/>
          <p:nvPr/>
        </p:nvSpPr>
        <p:spPr>
          <a:xfrm>
            <a:off x="436291" y="3261687"/>
            <a:ext cx="481772" cy="261610"/>
          </a:xfrm>
          <a:prstGeom prst="rect">
            <a:avLst/>
          </a:prstGeom>
          <a:solidFill>
            <a:schemeClr val="bg1"/>
          </a:solidFill>
        </p:spPr>
        <p:txBody>
          <a:bodyPr wrap="square" rtlCol="0">
            <a:spAutoFit/>
          </a:bodyPr>
          <a:lstStyle>
            <a:defPPr>
              <a:defRPr lang="en-US"/>
            </a:defPPr>
            <a:lvl1pPr>
              <a:defRPr sz="1100" b="1">
                <a:solidFill>
                  <a:srgbClr val="595959"/>
                </a:solidFill>
              </a:defRPr>
            </a:lvl1pPr>
          </a:lstStyle>
          <a:p>
            <a:r>
              <a:rPr lang="en-US" dirty="0"/>
              <a:t>Jaffa</a:t>
            </a:r>
          </a:p>
        </p:txBody>
      </p:sp>
      <p:sp>
        <p:nvSpPr>
          <p:cNvPr id="8" name="TextBox 7">
            <a:extLst>
              <a:ext uri="{FF2B5EF4-FFF2-40B4-BE49-F238E27FC236}">
                <a16:creationId xmlns:a16="http://schemas.microsoft.com/office/drawing/2014/main" id="{CAEF5E16-DE0A-88E0-AE44-CB3169E1E857}"/>
              </a:ext>
            </a:extLst>
          </p:cNvPr>
          <p:cNvSpPr txBox="1"/>
          <p:nvPr/>
        </p:nvSpPr>
        <p:spPr>
          <a:xfrm>
            <a:off x="400729" y="3993097"/>
            <a:ext cx="530352" cy="261610"/>
          </a:xfrm>
          <a:prstGeom prst="rect">
            <a:avLst/>
          </a:prstGeom>
          <a:solidFill>
            <a:schemeClr val="bg1"/>
          </a:solidFill>
        </p:spPr>
        <p:txBody>
          <a:bodyPr wrap="square" rtlCol="0">
            <a:spAutoFit/>
          </a:bodyPr>
          <a:lstStyle>
            <a:defPPr>
              <a:defRPr lang="en-US"/>
            </a:defPPr>
            <a:lvl1pPr>
              <a:defRPr sz="1100" b="1">
                <a:solidFill>
                  <a:srgbClr val="595959"/>
                </a:solidFill>
              </a:defRPr>
            </a:lvl1pPr>
          </a:lstStyle>
          <a:p>
            <a:r>
              <a:rPr lang="en-US" dirty="0"/>
              <a:t>South</a:t>
            </a:r>
          </a:p>
        </p:txBody>
      </p:sp>
      <p:sp>
        <p:nvSpPr>
          <p:cNvPr id="9" name="TextBox 8">
            <a:extLst>
              <a:ext uri="{FF2B5EF4-FFF2-40B4-BE49-F238E27FC236}">
                <a16:creationId xmlns:a16="http://schemas.microsoft.com/office/drawing/2014/main" id="{4934D310-0638-71FE-9DB9-2E91E279CA6A}"/>
              </a:ext>
            </a:extLst>
          </p:cNvPr>
          <p:cNvSpPr txBox="1"/>
          <p:nvPr/>
        </p:nvSpPr>
        <p:spPr>
          <a:xfrm>
            <a:off x="350637" y="2565278"/>
            <a:ext cx="576072" cy="261610"/>
          </a:xfrm>
          <a:prstGeom prst="rect">
            <a:avLst/>
          </a:prstGeom>
          <a:solidFill>
            <a:schemeClr val="bg1"/>
          </a:solidFill>
        </p:spPr>
        <p:txBody>
          <a:bodyPr wrap="square" rtlCol="0">
            <a:spAutoFit/>
          </a:bodyPr>
          <a:lstStyle>
            <a:defPPr>
              <a:defRPr lang="en-US"/>
            </a:defPPr>
            <a:lvl1pPr>
              <a:defRPr sz="1100" b="1">
                <a:solidFill>
                  <a:srgbClr val="595959"/>
                </a:solidFill>
              </a:defRPr>
            </a:lvl1pPr>
          </a:lstStyle>
          <a:p>
            <a:r>
              <a:rPr lang="en-US" dirty="0"/>
              <a:t>Center</a:t>
            </a:r>
          </a:p>
        </p:txBody>
      </p:sp>
      <p:sp>
        <p:nvSpPr>
          <p:cNvPr id="10" name="TextBox 9">
            <a:extLst>
              <a:ext uri="{FF2B5EF4-FFF2-40B4-BE49-F238E27FC236}">
                <a16:creationId xmlns:a16="http://schemas.microsoft.com/office/drawing/2014/main" id="{66104926-E4AA-9E17-B0F6-88C3B4ABF77C}"/>
              </a:ext>
            </a:extLst>
          </p:cNvPr>
          <p:cNvSpPr txBox="1"/>
          <p:nvPr/>
        </p:nvSpPr>
        <p:spPr>
          <a:xfrm>
            <a:off x="396357" y="1851309"/>
            <a:ext cx="530352" cy="261610"/>
          </a:xfrm>
          <a:prstGeom prst="rect">
            <a:avLst/>
          </a:prstGeom>
          <a:solidFill>
            <a:schemeClr val="bg1"/>
          </a:solidFill>
        </p:spPr>
        <p:txBody>
          <a:bodyPr wrap="square" rtlCol="0">
            <a:spAutoFit/>
          </a:bodyPr>
          <a:lstStyle/>
          <a:p>
            <a:pPr algn="l"/>
            <a:r>
              <a:rPr lang="en-US" sz="1100" b="1" dirty="0">
                <a:solidFill>
                  <a:srgbClr val="595959"/>
                </a:solidFill>
              </a:rPr>
              <a:t>North</a:t>
            </a:r>
          </a:p>
        </p:txBody>
      </p:sp>
      <p:sp>
        <p:nvSpPr>
          <p:cNvPr id="11" name="TextBox 10">
            <a:extLst>
              <a:ext uri="{FF2B5EF4-FFF2-40B4-BE49-F238E27FC236}">
                <a16:creationId xmlns:a16="http://schemas.microsoft.com/office/drawing/2014/main" id="{B23AC9A8-43F4-7617-1F9E-1F9EAF39796A}"/>
              </a:ext>
            </a:extLst>
          </p:cNvPr>
          <p:cNvSpPr txBox="1"/>
          <p:nvPr/>
        </p:nvSpPr>
        <p:spPr>
          <a:xfrm>
            <a:off x="943436" y="4601165"/>
            <a:ext cx="1286181" cy="261610"/>
          </a:xfrm>
          <a:prstGeom prst="rect">
            <a:avLst/>
          </a:prstGeom>
          <a:solidFill>
            <a:schemeClr val="bg1"/>
          </a:solidFill>
        </p:spPr>
        <p:txBody>
          <a:bodyPr wrap="square" rtlCol="0">
            <a:spAutoFit/>
          </a:bodyPr>
          <a:lstStyle>
            <a:defPPr>
              <a:defRPr lang="en-US"/>
            </a:defPPr>
            <a:lvl1pPr>
              <a:defRPr sz="1100" b="1">
                <a:solidFill>
                  <a:srgbClr val="595959"/>
                </a:solidFill>
              </a:defRPr>
            </a:lvl1pPr>
          </a:lstStyle>
          <a:p>
            <a:r>
              <a:rPr lang="en-US" sz="1050" b="0" dirty="0"/>
              <a:t>A friend sent me</a:t>
            </a:r>
          </a:p>
        </p:txBody>
      </p:sp>
      <p:sp>
        <p:nvSpPr>
          <p:cNvPr id="13" name="TextBox 12">
            <a:extLst>
              <a:ext uri="{FF2B5EF4-FFF2-40B4-BE49-F238E27FC236}">
                <a16:creationId xmlns:a16="http://schemas.microsoft.com/office/drawing/2014/main" id="{8C6B9316-0ED5-E73E-0967-11C2758EA6C1}"/>
              </a:ext>
            </a:extLst>
          </p:cNvPr>
          <p:cNvSpPr txBox="1"/>
          <p:nvPr/>
        </p:nvSpPr>
        <p:spPr>
          <a:xfrm>
            <a:off x="957684" y="4806724"/>
            <a:ext cx="1323558" cy="261610"/>
          </a:xfrm>
          <a:prstGeom prst="rect">
            <a:avLst/>
          </a:prstGeom>
          <a:solidFill>
            <a:schemeClr val="bg1"/>
          </a:solidFill>
        </p:spPr>
        <p:txBody>
          <a:bodyPr wrap="square" rtlCol="0">
            <a:spAutoFit/>
          </a:bodyPr>
          <a:lstStyle>
            <a:defPPr>
              <a:defRPr lang="en-US"/>
            </a:defPPr>
            <a:lvl1pPr>
              <a:defRPr sz="1100" b="1">
                <a:solidFill>
                  <a:srgbClr val="595959"/>
                </a:solidFill>
              </a:defRPr>
            </a:lvl1pPr>
          </a:lstStyle>
          <a:p>
            <a:r>
              <a:rPr lang="en-US" b="0" dirty="0" err="1"/>
              <a:t>DigiTaf</a:t>
            </a:r>
            <a:endParaRPr lang="en-US" b="0" dirty="0"/>
          </a:p>
        </p:txBody>
      </p:sp>
      <p:sp>
        <p:nvSpPr>
          <p:cNvPr id="14" name="TextBox 13">
            <a:extLst>
              <a:ext uri="{FF2B5EF4-FFF2-40B4-BE49-F238E27FC236}">
                <a16:creationId xmlns:a16="http://schemas.microsoft.com/office/drawing/2014/main" id="{595038B4-1A63-D837-54DB-145E9FD903C6}"/>
              </a:ext>
            </a:extLst>
          </p:cNvPr>
          <p:cNvSpPr txBox="1"/>
          <p:nvPr/>
        </p:nvSpPr>
        <p:spPr>
          <a:xfrm>
            <a:off x="941872" y="5010692"/>
            <a:ext cx="917169" cy="261610"/>
          </a:xfrm>
          <a:prstGeom prst="rect">
            <a:avLst/>
          </a:prstGeom>
          <a:solidFill>
            <a:schemeClr val="bg1"/>
          </a:solidFill>
        </p:spPr>
        <p:txBody>
          <a:bodyPr wrap="square" rtlCol="0">
            <a:spAutoFit/>
          </a:bodyPr>
          <a:lstStyle>
            <a:defPPr>
              <a:defRPr lang="en-US"/>
            </a:defPPr>
            <a:lvl1pPr>
              <a:defRPr sz="1100" b="1">
                <a:solidFill>
                  <a:srgbClr val="595959"/>
                </a:solidFill>
              </a:defRPr>
            </a:lvl1pPr>
          </a:lstStyle>
          <a:p>
            <a:r>
              <a:rPr lang="en-US" sz="1050" b="0" dirty="0"/>
              <a:t>Other</a:t>
            </a:r>
          </a:p>
        </p:txBody>
      </p:sp>
      <p:sp>
        <p:nvSpPr>
          <p:cNvPr id="15" name="TextBox 14">
            <a:extLst>
              <a:ext uri="{FF2B5EF4-FFF2-40B4-BE49-F238E27FC236}">
                <a16:creationId xmlns:a16="http://schemas.microsoft.com/office/drawing/2014/main" id="{F0EB4F94-A492-C30E-2CD1-9DB625F42E3A}"/>
              </a:ext>
            </a:extLst>
          </p:cNvPr>
          <p:cNvSpPr txBox="1"/>
          <p:nvPr/>
        </p:nvSpPr>
        <p:spPr>
          <a:xfrm>
            <a:off x="4280464" y="4593471"/>
            <a:ext cx="1424832" cy="261610"/>
          </a:xfrm>
          <a:prstGeom prst="rect">
            <a:avLst/>
          </a:prstGeom>
          <a:solidFill>
            <a:schemeClr val="bg1"/>
          </a:solidFill>
        </p:spPr>
        <p:txBody>
          <a:bodyPr wrap="square" rtlCol="0">
            <a:spAutoFit/>
          </a:bodyPr>
          <a:lstStyle>
            <a:defPPr>
              <a:defRPr lang="en-US"/>
            </a:defPPr>
            <a:lvl1pPr>
              <a:defRPr sz="1100" b="1">
                <a:solidFill>
                  <a:srgbClr val="595959"/>
                </a:solidFill>
              </a:defRPr>
            </a:lvl1pPr>
          </a:lstStyle>
          <a:p>
            <a:r>
              <a:rPr lang="en-US" sz="1050" b="0" dirty="0"/>
              <a:t>Local WhatsApp group</a:t>
            </a:r>
          </a:p>
        </p:txBody>
      </p:sp>
      <p:sp>
        <p:nvSpPr>
          <p:cNvPr id="16" name="TextBox 15">
            <a:extLst>
              <a:ext uri="{FF2B5EF4-FFF2-40B4-BE49-F238E27FC236}">
                <a16:creationId xmlns:a16="http://schemas.microsoft.com/office/drawing/2014/main" id="{515E18A5-9E8F-BD5C-DE19-9131D8AC9EDA}"/>
              </a:ext>
            </a:extLst>
          </p:cNvPr>
          <p:cNvSpPr txBox="1"/>
          <p:nvPr/>
        </p:nvSpPr>
        <p:spPr>
          <a:xfrm>
            <a:off x="2637815" y="4802928"/>
            <a:ext cx="1435685" cy="261610"/>
          </a:xfrm>
          <a:prstGeom prst="rect">
            <a:avLst/>
          </a:prstGeom>
          <a:solidFill>
            <a:schemeClr val="bg1"/>
          </a:solidFill>
        </p:spPr>
        <p:txBody>
          <a:bodyPr wrap="square" rtlCol="0">
            <a:spAutoFit/>
          </a:bodyPr>
          <a:lstStyle>
            <a:defPPr>
              <a:defRPr lang="en-US"/>
            </a:defPPr>
            <a:lvl1pPr>
              <a:defRPr sz="1100" b="1">
                <a:solidFill>
                  <a:srgbClr val="595959"/>
                </a:solidFill>
              </a:defRPr>
            </a:lvl1pPr>
          </a:lstStyle>
          <a:p>
            <a:r>
              <a:rPr lang="en-US" sz="1050" b="0" dirty="0"/>
              <a:t>Local Facebook Group</a:t>
            </a:r>
          </a:p>
        </p:txBody>
      </p:sp>
      <p:sp>
        <p:nvSpPr>
          <p:cNvPr id="17" name="TextBox 16">
            <a:extLst>
              <a:ext uri="{FF2B5EF4-FFF2-40B4-BE49-F238E27FC236}">
                <a16:creationId xmlns:a16="http://schemas.microsoft.com/office/drawing/2014/main" id="{54F0366B-7E66-A307-E6D1-F26F28119F48}"/>
              </a:ext>
            </a:extLst>
          </p:cNvPr>
          <p:cNvSpPr txBox="1"/>
          <p:nvPr/>
        </p:nvSpPr>
        <p:spPr>
          <a:xfrm>
            <a:off x="4290578" y="4802928"/>
            <a:ext cx="1006747" cy="261610"/>
          </a:xfrm>
          <a:prstGeom prst="rect">
            <a:avLst/>
          </a:prstGeom>
          <a:solidFill>
            <a:schemeClr val="bg1"/>
          </a:solidFill>
        </p:spPr>
        <p:txBody>
          <a:bodyPr wrap="square" rtlCol="0">
            <a:spAutoFit/>
          </a:bodyPr>
          <a:lstStyle>
            <a:defPPr>
              <a:defRPr lang="en-US"/>
            </a:defPPr>
            <a:lvl1pPr>
              <a:defRPr sz="1100" b="1">
                <a:solidFill>
                  <a:srgbClr val="595959"/>
                </a:solidFill>
              </a:defRPr>
            </a:lvl1pPr>
          </a:lstStyle>
          <a:p>
            <a:r>
              <a:rPr lang="en-US" sz="1050" b="0" dirty="0" err="1"/>
              <a:t>DigiTel</a:t>
            </a:r>
            <a:endParaRPr lang="en-US" sz="1050" b="0" dirty="0"/>
          </a:p>
        </p:txBody>
      </p:sp>
      <p:sp>
        <p:nvSpPr>
          <p:cNvPr id="32" name="תיבת טקסט 31">
            <a:extLst>
              <a:ext uri="{FF2B5EF4-FFF2-40B4-BE49-F238E27FC236}">
                <a16:creationId xmlns:a16="http://schemas.microsoft.com/office/drawing/2014/main" id="{72B6768F-0A1D-DFBC-FBD3-90EFF1F9E01C}"/>
              </a:ext>
            </a:extLst>
          </p:cNvPr>
          <p:cNvSpPr txBox="1"/>
          <p:nvPr/>
        </p:nvSpPr>
        <p:spPr>
          <a:xfrm>
            <a:off x="4748123" y="4826671"/>
            <a:ext cx="418011" cy="230832"/>
          </a:xfrm>
          <a:prstGeom prst="rect">
            <a:avLst/>
          </a:prstGeom>
          <a:noFill/>
        </p:spPr>
        <p:txBody>
          <a:bodyPr wrap="square" rtlCol="1">
            <a:spAutoFit/>
          </a:bodyPr>
          <a:lstStyle/>
          <a:p>
            <a:r>
              <a:rPr lang="he-IL" sz="900" dirty="0"/>
              <a:t>3%</a:t>
            </a:r>
          </a:p>
        </p:txBody>
      </p:sp>
    </p:spTree>
    <p:extLst>
      <p:ext uri="{BB962C8B-B14F-4D97-AF65-F5344CB8AC3E}">
        <p14:creationId xmlns:p14="http://schemas.microsoft.com/office/powerpoint/2010/main" val="3952617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8628082-3AF0-4124-8DDF-887C234DA15C}"/>
              </a:ext>
            </a:extLst>
          </p:cNvPr>
          <p:cNvSpPr txBox="1"/>
          <p:nvPr/>
        </p:nvSpPr>
        <p:spPr>
          <a:xfrm>
            <a:off x="1" y="0"/>
            <a:ext cx="12191999" cy="400110"/>
          </a:xfrm>
          <a:prstGeom prst="rect">
            <a:avLst/>
          </a:prstGeom>
          <a:solidFill>
            <a:srgbClr val="EC1C3C"/>
          </a:solidFill>
        </p:spPr>
        <p:txBody>
          <a:bodyPr wrap="square" rtlCol="0">
            <a:spAutoFit/>
          </a:bodyPr>
          <a:lstStyle/>
          <a:p>
            <a:pPr lvl="0"/>
            <a:r>
              <a:rPr lang="en-US" sz="2000" dirty="0">
                <a:solidFill>
                  <a:prstClr val="white"/>
                </a:solidFill>
                <a:latin typeface="Tahoma" pitchFamily="34" charset="0"/>
                <a:ea typeface="Tahoma" pitchFamily="34" charset="0"/>
                <a:cs typeface="Tahoma" pitchFamily="34" charset="0"/>
              </a:rPr>
              <a:t>Summary – SALTA Workshops</a:t>
            </a:r>
            <a:endParaRPr lang="he-IL" sz="1400" dirty="0">
              <a:solidFill>
                <a:prstClr val="white"/>
              </a:solidFill>
              <a:latin typeface="Tahoma" pitchFamily="34" charset="0"/>
              <a:ea typeface="Tahoma" pitchFamily="34" charset="0"/>
              <a:cs typeface="Tahoma" pitchFamily="34" charset="0"/>
            </a:endParaRPr>
          </a:p>
        </p:txBody>
      </p:sp>
      <p:sp>
        <p:nvSpPr>
          <p:cNvPr id="6" name="מלבן 5"/>
          <p:cNvSpPr/>
          <p:nvPr/>
        </p:nvSpPr>
        <p:spPr>
          <a:xfrm>
            <a:off x="178526" y="524229"/>
            <a:ext cx="8094617" cy="3101683"/>
          </a:xfrm>
          <a:prstGeom prst="rect">
            <a:avLst/>
          </a:prstGeom>
        </p:spPr>
        <p:txBody>
          <a:bodyPr wrap="square">
            <a:spAutoFit/>
          </a:bodyPr>
          <a:lstStyle/>
          <a:p>
            <a:pPr algn="l">
              <a:lnSpc>
                <a:spcPct val="150000"/>
              </a:lnSpc>
              <a:buClr>
                <a:srgbClr val="F9BC25"/>
              </a:buClr>
            </a:pPr>
            <a:r>
              <a:rPr lang="en-US" sz="1200" b="1" dirty="0">
                <a:solidFill>
                  <a:srgbClr val="4978A6"/>
                </a:solidFill>
                <a:latin typeface="Tahoma" pitchFamily="34" charset="0"/>
                <a:ea typeface="Tahoma" pitchFamily="34" charset="0"/>
                <a:cs typeface="Tahoma" pitchFamily="34" charset="0"/>
              </a:rPr>
              <a:t>Consumption of services and satisfaction</a:t>
            </a:r>
            <a:endParaRPr lang="he-IL" sz="1200" b="1" dirty="0">
              <a:solidFill>
                <a:srgbClr val="4978A6"/>
              </a:solidFill>
              <a:latin typeface="Tahoma" pitchFamily="34" charset="0"/>
              <a:ea typeface="Tahoma" pitchFamily="34" charset="0"/>
              <a:cs typeface="Tahoma" pitchFamily="34" charset="0"/>
            </a:endParaRPr>
          </a:p>
          <a:p>
            <a:pPr marL="171450" indent="-171450">
              <a:lnSpc>
                <a:spcPct val="150000"/>
              </a:lnSpc>
              <a:buClr>
                <a:srgbClr val="F9BC25"/>
              </a:buClr>
              <a:buFont typeface="Tahoma" panose="020B0604030504040204" pitchFamily="34" charset="0"/>
              <a:buChar char="█"/>
            </a:pPr>
            <a:r>
              <a:rPr lang="en-US" sz="1200" dirty="0">
                <a:latin typeface="Tahoma" pitchFamily="34" charset="0"/>
                <a:ea typeface="Tahoma" pitchFamily="34" charset="0"/>
                <a:cs typeface="Tahoma" pitchFamily="34" charset="0"/>
              </a:rPr>
              <a:t>The workshops met respondents’ expectations to a large extent; this was true for all areas of the city. A high percentage said they would recommend the workshops to their friends and would like to sigh up for more similar workshops.</a:t>
            </a:r>
            <a:endParaRPr lang="en-US" sz="1200" b="1" dirty="0">
              <a:solidFill>
                <a:srgbClr val="4978A6"/>
              </a:solidFill>
              <a:latin typeface="Tahoma" pitchFamily="34" charset="0"/>
              <a:ea typeface="Tahoma" pitchFamily="34" charset="0"/>
              <a:cs typeface="Tahoma" pitchFamily="34" charset="0"/>
            </a:endParaRPr>
          </a:p>
          <a:p>
            <a:pPr algn="l">
              <a:lnSpc>
                <a:spcPct val="150000"/>
              </a:lnSpc>
              <a:buClr>
                <a:srgbClr val="F9BC25"/>
              </a:buClr>
            </a:pPr>
            <a:r>
              <a:rPr lang="en-US" sz="1200" b="1" dirty="0">
                <a:solidFill>
                  <a:srgbClr val="4978A6"/>
                </a:solidFill>
                <a:latin typeface="Tahoma" pitchFamily="34" charset="0"/>
                <a:ea typeface="Tahoma" pitchFamily="34" charset="0"/>
                <a:cs typeface="Tahoma" pitchFamily="34" charset="0"/>
              </a:rPr>
              <a:t>Satisfaction from operation and staff</a:t>
            </a:r>
            <a:endParaRPr lang="he-IL" sz="1200" b="1" dirty="0">
              <a:solidFill>
                <a:srgbClr val="4978A6"/>
              </a:solidFill>
              <a:latin typeface="Tahoma" pitchFamily="34" charset="0"/>
              <a:ea typeface="Tahoma" pitchFamily="34" charset="0"/>
              <a:cs typeface="Tahoma" pitchFamily="34" charset="0"/>
            </a:endParaRPr>
          </a:p>
          <a:p>
            <a:pPr marL="171450" indent="-171450" algn="l">
              <a:lnSpc>
                <a:spcPct val="150000"/>
              </a:lnSpc>
              <a:buClr>
                <a:srgbClr val="F9BC25"/>
              </a:buClr>
              <a:buFont typeface="Tahoma" panose="020B0604030504040204" pitchFamily="34" charset="0"/>
              <a:buChar char="█"/>
            </a:pPr>
            <a:r>
              <a:rPr lang="en-US" sz="1200" dirty="0">
                <a:latin typeface="Tahoma" pitchFamily="34" charset="0"/>
                <a:ea typeface="Tahoma" pitchFamily="34" charset="0"/>
                <a:cs typeface="Tahoma" pitchFamily="34" charset="0"/>
              </a:rPr>
              <a:t>Respondents assessed the guidance as professional and high-quality, and said the physical conditions were satisfactory, although several issues were raised as to the improvement of the workshop’s space.</a:t>
            </a:r>
            <a:endParaRPr lang="en-US" sz="1200" b="1" dirty="0">
              <a:solidFill>
                <a:srgbClr val="4978A6"/>
              </a:solidFill>
              <a:latin typeface="Tahoma" pitchFamily="34" charset="0"/>
              <a:ea typeface="Tahoma" pitchFamily="34" charset="0"/>
              <a:cs typeface="Tahoma" pitchFamily="34" charset="0"/>
            </a:endParaRPr>
          </a:p>
          <a:p>
            <a:pPr algn="l">
              <a:lnSpc>
                <a:spcPct val="150000"/>
              </a:lnSpc>
              <a:buClr>
                <a:srgbClr val="F9BC25"/>
              </a:buClr>
            </a:pPr>
            <a:r>
              <a:rPr lang="en-US" sz="1200" b="1" dirty="0">
                <a:solidFill>
                  <a:srgbClr val="4978A6"/>
                </a:solidFill>
                <a:latin typeface="Tahoma" pitchFamily="34" charset="0"/>
                <a:ea typeface="Tahoma" pitchFamily="34" charset="0"/>
                <a:cs typeface="Tahoma" pitchFamily="34" charset="0"/>
              </a:rPr>
              <a:t>Strengthening parent-child relation</a:t>
            </a:r>
          </a:p>
          <a:p>
            <a:pPr marL="171450" indent="-171450">
              <a:lnSpc>
                <a:spcPct val="150000"/>
              </a:lnSpc>
              <a:buClr>
                <a:srgbClr val="F9BC25"/>
              </a:buClr>
              <a:buFont typeface="Tahoma" panose="020B0604030504040204" pitchFamily="34" charset="0"/>
              <a:buChar char="█"/>
            </a:pPr>
            <a:r>
              <a:rPr lang="en-US" sz="1200" dirty="0">
                <a:latin typeface="Tahoma" pitchFamily="34" charset="0"/>
                <a:ea typeface="Tahoma" pitchFamily="34" charset="0"/>
                <a:cs typeface="Tahoma" pitchFamily="34" charset="0"/>
              </a:rPr>
              <a:t>They said participation in workshops was beneficial and enjoyable, </a:t>
            </a:r>
            <a:r>
              <a:rPr lang="en-US" sz="1200" b="1" dirty="0">
                <a:latin typeface="Tahoma" pitchFamily="34" charset="0"/>
                <a:ea typeface="Tahoma" pitchFamily="34" charset="0"/>
                <a:cs typeface="Tahoma" pitchFamily="34" charset="0"/>
              </a:rPr>
              <a:t>especially in the immediate moment</a:t>
            </a:r>
            <a:r>
              <a:rPr lang="en-US" sz="1200" dirty="0">
                <a:latin typeface="Tahoma" pitchFamily="34" charset="0"/>
                <a:ea typeface="Tahoma" pitchFamily="34" charset="0"/>
                <a:cs typeface="Tahoma" pitchFamily="34" charset="0"/>
              </a:rPr>
              <a:t>, and contributed to positive interactions with their children</a:t>
            </a:r>
            <a:r>
              <a:rPr lang="he-IL" sz="1200" dirty="0">
                <a:latin typeface="Tahoma" pitchFamily="34" charset="0"/>
                <a:ea typeface="Tahoma" pitchFamily="34" charset="0"/>
                <a:cs typeface="Tahoma" pitchFamily="34" charset="0"/>
              </a:rPr>
              <a:t>.</a:t>
            </a:r>
            <a:r>
              <a:rPr lang="en-US" sz="1200" dirty="0">
                <a:latin typeface="Tahoma" pitchFamily="34" charset="0"/>
                <a:ea typeface="Tahoma" pitchFamily="34" charset="0"/>
                <a:cs typeface="Tahoma" pitchFamily="34" charset="0"/>
              </a:rPr>
              <a:t> </a:t>
            </a:r>
            <a:r>
              <a:rPr lang="he-IL" sz="1200" dirty="0">
                <a:latin typeface="Tahoma" pitchFamily="34" charset="0"/>
                <a:ea typeface="Tahoma" pitchFamily="34" charset="0"/>
                <a:cs typeface="Tahoma" pitchFamily="34" charset="0"/>
              </a:rPr>
              <a:t>בהערות הנוספות אף עלו הצעות להגדלת פרקי הזמן המוקדשים לאינטראקציה על חשבון פעילויות אחרות במסגרת הסדנאות.</a:t>
            </a:r>
          </a:p>
        </p:txBody>
      </p:sp>
      <p:sp>
        <p:nvSpPr>
          <p:cNvPr id="13" name="TextBox 12">
            <a:extLst>
              <a:ext uri="{FF2B5EF4-FFF2-40B4-BE49-F238E27FC236}">
                <a16:creationId xmlns:a16="http://schemas.microsoft.com/office/drawing/2014/main" id="{0435F91B-B3FF-4402-8730-957E9948B1CC}"/>
              </a:ext>
            </a:extLst>
          </p:cNvPr>
          <p:cNvSpPr txBox="1"/>
          <p:nvPr/>
        </p:nvSpPr>
        <p:spPr>
          <a:xfrm>
            <a:off x="-78142" y="6401595"/>
            <a:ext cx="2036972" cy="230832"/>
          </a:xfrm>
          <a:prstGeom prst="rect">
            <a:avLst/>
          </a:prstGeom>
          <a:noFill/>
        </p:spPr>
        <p:txBody>
          <a:bodyPr wrap="square" rtlCol="1">
            <a:spAutoFit/>
          </a:bodyPr>
          <a:lstStyle/>
          <a:p>
            <a:pPr algn="r" rtl="1"/>
            <a:r>
              <a:rPr lang="he-IL" sz="900">
                <a:latin typeface="Tahoma" pitchFamily="34" charset="0"/>
                <a:ea typeface="Tahoma" pitchFamily="34" charset="0"/>
                <a:cs typeface="Tahoma" pitchFamily="34" charset="0"/>
              </a:rPr>
              <a:t>*התמונה מאתר עיריית תל אביב-יפו</a:t>
            </a:r>
          </a:p>
        </p:txBody>
      </p:sp>
      <p:sp>
        <p:nvSpPr>
          <p:cNvPr id="3" name="TextBox 9">
            <a:extLst>
              <a:ext uri="{FF2B5EF4-FFF2-40B4-BE49-F238E27FC236}">
                <a16:creationId xmlns:a16="http://schemas.microsoft.com/office/drawing/2014/main" id="{54210BC9-F820-3EDE-6EE7-3BBF3446302D}"/>
              </a:ext>
            </a:extLst>
          </p:cNvPr>
          <p:cNvSpPr txBox="1"/>
          <p:nvPr/>
        </p:nvSpPr>
        <p:spPr>
          <a:xfrm>
            <a:off x="178526" y="3582831"/>
            <a:ext cx="11834948" cy="2547685"/>
          </a:xfrm>
          <a:prstGeom prst="rect">
            <a:avLst/>
          </a:prstGeom>
          <a:solidFill>
            <a:schemeClr val="bg1"/>
          </a:solidFill>
        </p:spPr>
        <p:txBody>
          <a:bodyPr wrap="square">
            <a:spAutoFit/>
          </a:bodyPr>
          <a:lstStyle/>
          <a:p>
            <a:pPr algn="l">
              <a:lnSpc>
                <a:spcPct val="150000"/>
              </a:lnSpc>
              <a:buClr>
                <a:srgbClr val="F9BC25"/>
              </a:buClr>
            </a:pPr>
            <a:r>
              <a:rPr lang="en-US" sz="1200" b="1" dirty="0">
                <a:solidFill>
                  <a:srgbClr val="4978A6"/>
                </a:solidFill>
                <a:latin typeface="Tahoma" pitchFamily="34" charset="0"/>
                <a:ea typeface="Tahoma" pitchFamily="34" charset="0"/>
                <a:cs typeface="Tahoma" pitchFamily="34" charset="0"/>
              </a:rPr>
              <a:t>Strengthening parental perception and acquiring knowledge and tools</a:t>
            </a:r>
            <a:endParaRPr lang="he-IL" sz="1200" b="1" dirty="0">
              <a:solidFill>
                <a:srgbClr val="4978A6"/>
              </a:solidFill>
              <a:latin typeface="Tahoma" pitchFamily="34" charset="0"/>
              <a:ea typeface="Tahoma" pitchFamily="34" charset="0"/>
              <a:cs typeface="Tahoma" pitchFamily="34" charset="0"/>
            </a:endParaRPr>
          </a:p>
          <a:p>
            <a:pPr marL="171450" indent="-171450">
              <a:lnSpc>
                <a:spcPct val="150000"/>
              </a:lnSpc>
              <a:buClr>
                <a:srgbClr val="F9BC25"/>
              </a:buClr>
              <a:buFont typeface="Tahoma" panose="020B0604030504040204" pitchFamily="34" charset="0"/>
              <a:buChar char="█"/>
            </a:pPr>
            <a:r>
              <a:rPr lang="en-US" sz="1200" dirty="0">
                <a:latin typeface="Tahoma" pitchFamily="34" charset="0"/>
                <a:ea typeface="Tahoma" pitchFamily="34" charset="0"/>
                <a:cs typeface="Tahoma" pitchFamily="34" charset="0"/>
              </a:rPr>
              <a:t>Workshop participants said they </a:t>
            </a:r>
            <a:r>
              <a:rPr lang="en-US" sz="1200" b="1" dirty="0">
                <a:latin typeface="Tahoma" pitchFamily="34" charset="0"/>
                <a:ea typeface="Tahoma" pitchFamily="34" charset="0"/>
                <a:cs typeface="Tahoma" pitchFamily="34" charset="0"/>
              </a:rPr>
              <a:t>acquired applicable tools </a:t>
            </a:r>
            <a:r>
              <a:rPr lang="en-US" sz="1200" dirty="0">
                <a:latin typeface="Tahoma" pitchFamily="34" charset="0"/>
                <a:ea typeface="Tahoma" pitchFamily="34" charset="0"/>
                <a:cs typeface="Tahoma" pitchFamily="34" charset="0"/>
              </a:rPr>
              <a:t>and new ideas for playing with their children, </a:t>
            </a:r>
            <a:br>
              <a:rPr lang="en-US" sz="1200" dirty="0">
                <a:latin typeface="Tahoma" pitchFamily="34" charset="0"/>
                <a:ea typeface="Tahoma" pitchFamily="34" charset="0"/>
                <a:cs typeface="Tahoma" pitchFamily="34" charset="0"/>
              </a:rPr>
            </a:br>
            <a:r>
              <a:rPr lang="en-US" sz="1200" dirty="0">
                <a:latin typeface="Tahoma" pitchFamily="34" charset="0"/>
                <a:ea typeface="Tahoma" pitchFamily="34" charset="0"/>
                <a:cs typeface="Tahoma" pitchFamily="34" charset="0"/>
              </a:rPr>
              <a:t>and strengthened their parental self-efficacy. </a:t>
            </a:r>
            <a:endParaRPr lang="en-US" sz="1200" b="1" dirty="0">
              <a:latin typeface="Tahoma" pitchFamily="34" charset="0"/>
              <a:ea typeface="Tahoma" pitchFamily="34" charset="0"/>
              <a:cs typeface="Tahoma" pitchFamily="34" charset="0"/>
            </a:endParaRPr>
          </a:p>
          <a:p>
            <a:pPr marL="171450" indent="-171450" algn="l">
              <a:lnSpc>
                <a:spcPct val="150000"/>
              </a:lnSpc>
              <a:buClr>
                <a:srgbClr val="F9BC25"/>
              </a:buClr>
              <a:buFont typeface="Tahoma" panose="020B0604030504040204" pitchFamily="34" charset="0"/>
              <a:buChar char="█"/>
            </a:pPr>
            <a:r>
              <a:rPr lang="he-IL" sz="1200" dirty="0">
                <a:latin typeface="Tahoma" pitchFamily="34" charset="0"/>
                <a:ea typeface="Tahoma" pitchFamily="34" charset="0"/>
                <a:cs typeface="Tahoma" pitchFamily="34" charset="0"/>
              </a:rPr>
              <a:t>לצורך העמקת התהליכים, היו משיבים שהציעו להאריך את משך הסדנה ולהקטין את מספר המשתתפים.</a:t>
            </a:r>
            <a:endParaRPr lang="en-US" sz="1200" b="1" dirty="0">
              <a:solidFill>
                <a:srgbClr val="4978A6"/>
              </a:solidFill>
              <a:latin typeface="Tahoma" pitchFamily="34" charset="0"/>
              <a:ea typeface="Tahoma" pitchFamily="34" charset="0"/>
              <a:cs typeface="Tahoma" pitchFamily="34" charset="0"/>
            </a:endParaRPr>
          </a:p>
          <a:p>
            <a:pPr marR="0" lvl="0" algn="l" defTabSz="914400" eaLnBrk="1" fontAlgn="auto" latinLnBrk="0" hangingPunct="1">
              <a:lnSpc>
                <a:spcPct val="150000"/>
              </a:lnSpc>
              <a:buClr>
                <a:srgbClr val="F9BC25"/>
              </a:buClr>
              <a:buSzTx/>
              <a:tabLst/>
              <a:defRPr/>
            </a:pPr>
            <a:r>
              <a:rPr lang="en-US" sz="1200" b="1" dirty="0">
                <a:solidFill>
                  <a:srgbClr val="4978A6"/>
                </a:solidFill>
                <a:latin typeface="Tahoma" pitchFamily="34" charset="0"/>
                <a:ea typeface="Tahoma" pitchFamily="34" charset="0"/>
                <a:cs typeface="Tahoma" pitchFamily="34" charset="0"/>
              </a:rPr>
              <a:t>Community and social belonging </a:t>
            </a:r>
            <a:endParaRPr lang="he-IL" sz="1200" b="1" dirty="0">
              <a:solidFill>
                <a:srgbClr val="4978A6"/>
              </a:solidFill>
              <a:latin typeface="Tahoma" pitchFamily="34" charset="0"/>
              <a:ea typeface="Tahoma" pitchFamily="34" charset="0"/>
              <a:cs typeface="Tahoma" pitchFamily="34" charset="0"/>
            </a:endParaRPr>
          </a:p>
          <a:p>
            <a:pPr marL="171450" indent="-171450">
              <a:lnSpc>
                <a:spcPct val="150000"/>
              </a:lnSpc>
              <a:buClr>
                <a:srgbClr val="F9BC25"/>
              </a:buClr>
              <a:buFont typeface="Tahoma" panose="020B0604030504040204" pitchFamily="34" charset="0"/>
              <a:buChar char="█"/>
              <a:defRPr/>
            </a:pPr>
            <a:r>
              <a:rPr kumimoji="0" lang="en-US"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 Many respondents said they </a:t>
            </a:r>
            <a:r>
              <a:rPr kumimoji="0" lang="en-US" sz="12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made new social connections </a:t>
            </a:r>
            <a:r>
              <a:rPr kumimoji="0" lang="en-US"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as a result of participation in the workshops. This was more common among parents of infants up to the age of one year old, and those from Northern neighborhoods (unlike in 2021, then this finding was prominent among the Jaffa region and the </a:t>
            </a:r>
            <a:r>
              <a:rPr lang="en-US" sz="1200" dirty="0">
                <a:solidFill>
                  <a:prstClr val="black"/>
                </a:solidFill>
                <a:latin typeface="Tahoma" pitchFamily="34" charset="0"/>
                <a:ea typeface="Tahoma" pitchFamily="34" charset="0"/>
                <a:cs typeface="Tahoma" pitchFamily="34" charset="0"/>
              </a:rPr>
              <a:t>Southern</a:t>
            </a:r>
            <a:r>
              <a:rPr kumimoji="0" lang="en-US"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 neighborhoods).</a:t>
            </a:r>
          </a:p>
          <a:p>
            <a:pPr marL="171450" indent="-171450" algn="l">
              <a:lnSpc>
                <a:spcPct val="150000"/>
              </a:lnSpc>
              <a:buClr>
                <a:srgbClr val="F9BC25"/>
              </a:buClr>
              <a:buFont typeface="Tahoma" panose="020B0604030504040204" pitchFamily="34" charset="0"/>
              <a:buChar char="█"/>
              <a:defRPr/>
            </a:pPr>
            <a:r>
              <a:rPr kumimoji="0" lang="he-IL" sz="12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דרכי ההפצה </a:t>
            </a: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שהניעו משתתפים להגיע לפעילויות הצביעו על קהילתיות כוללת גבוהה: אחוז גבוה של המשיבים, בכלל המחוזות, נחשפו לסדנאות דרך חברים. דרכי הפצה נפוצות נוספות היו דרך פרסום המרכזים הקהילתיים ובקבוצות </a:t>
            </a:r>
            <a:r>
              <a:rPr kumimoji="0" lang="en-US"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WhatsApp</a:t>
            </a: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 שכונתיות.</a:t>
            </a:r>
          </a:p>
        </p:txBody>
      </p:sp>
      <p:sp>
        <p:nvSpPr>
          <p:cNvPr id="4" name="תיבת טקסט 3">
            <a:extLst>
              <a:ext uri="{FF2B5EF4-FFF2-40B4-BE49-F238E27FC236}">
                <a16:creationId xmlns:a16="http://schemas.microsoft.com/office/drawing/2014/main" id="{819DE2E7-1F1E-E9EB-1833-81C6C6CC0342}"/>
              </a:ext>
            </a:extLst>
          </p:cNvPr>
          <p:cNvSpPr txBox="1"/>
          <p:nvPr/>
        </p:nvSpPr>
        <p:spPr>
          <a:xfrm>
            <a:off x="11578667" y="6319390"/>
            <a:ext cx="357050" cy="276999"/>
          </a:xfrm>
          <a:prstGeom prst="rect">
            <a:avLst/>
          </a:prstGeom>
          <a:noFill/>
        </p:spPr>
        <p:txBody>
          <a:bodyPr wrap="square" rtlCol="1">
            <a:spAutoFit/>
          </a:bodyPr>
          <a:lstStyle/>
          <a:p>
            <a:r>
              <a:rPr lang="he-IL" sz="1200">
                <a:solidFill>
                  <a:schemeClr val="bg2">
                    <a:lumMod val="75000"/>
                  </a:schemeClr>
                </a:solidFill>
              </a:rPr>
              <a:t>15</a:t>
            </a:r>
          </a:p>
        </p:txBody>
      </p:sp>
      <p:sp>
        <p:nvSpPr>
          <p:cNvPr id="2" name="Rectangle 1">
            <a:extLst>
              <a:ext uri="{FF2B5EF4-FFF2-40B4-BE49-F238E27FC236}">
                <a16:creationId xmlns:a16="http://schemas.microsoft.com/office/drawing/2014/main" id="{52564937-7305-95F0-870D-3D59D9E17A65}"/>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5" name="Picture 2">
            <a:extLst>
              <a:ext uri="{FF2B5EF4-FFF2-40B4-BE49-F238E27FC236}">
                <a16:creationId xmlns:a16="http://schemas.microsoft.com/office/drawing/2014/main" id="{AB262983-BB29-AB9C-DACB-F6A0793D0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089" y="559469"/>
            <a:ext cx="3766656" cy="3766656"/>
          </a:xfrm>
          <a:prstGeom prst="roundRect">
            <a:avLst>
              <a:gd name="adj" fmla="val 4167"/>
            </a:avLst>
          </a:prstGeom>
          <a:solidFill>
            <a:srgbClr val="FFFFFF"/>
          </a:solidFill>
          <a:ln w="76200" cap="sq">
            <a:noFill/>
            <a:miter lim="800000"/>
          </a:ln>
          <a:effectLst/>
        </p:spPr>
      </p:pic>
    </p:spTree>
    <p:extLst>
      <p:ext uri="{BB962C8B-B14F-4D97-AF65-F5344CB8AC3E}">
        <p14:creationId xmlns:p14="http://schemas.microsoft.com/office/powerpoint/2010/main" val="532014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7255D2-7B20-4C25-8F81-300BBE9F74D0}"/>
              </a:ext>
            </a:extLst>
          </p:cNvPr>
          <p:cNvSpPr txBox="1"/>
          <p:nvPr/>
        </p:nvSpPr>
        <p:spPr>
          <a:xfrm>
            <a:off x="2554447" y="2166413"/>
            <a:ext cx="7083105" cy="2062103"/>
          </a:xfrm>
          <a:prstGeom prst="rect">
            <a:avLst/>
          </a:prstGeom>
          <a:solidFill>
            <a:srgbClr val="EC1C3C"/>
          </a:solidFill>
        </p:spPr>
        <p:txBody>
          <a:bodyPr wrap="square" rtlCol="0">
            <a:spAutoFit/>
          </a:bodyPr>
          <a:lstStyle/>
          <a:p>
            <a:pPr lvl="0" algn="ctr"/>
            <a:r>
              <a:rPr lang="en-US" sz="3200" b="1" dirty="0">
                <a:solidFill>
                  <a:prstClr val="white"/>
                </a:solidFill>
                <a:latin typeface="Tahoma" pitchFamily="34" charset="0"/>
                <a:ea typeface="Tahoma" pitchFamily="34" charset="0"/>
                <a:cs typeface="Tahoma" pitchFamily="34" charset="0"/>
              </a:rPr>
              <a:t>Indoor Playrooms</a:t>
            </a:r>
            <a:endParaRPr lang="he-IL" sz="2000" b="1" dirty="0">
              <a:solidFill>
                <a:prstClr val="white"/>
              </a:solidFill>
              <a:latin typeface="Tahoma" pitchFamily="34" charset="0"/>
              <a:ea typeface="Tahoma" pitchFamily="34" charset="0"/>
              <a:cs typeface="Tahoma" pitchFamily="34" charset="0"/>
            </a:endParaRPr>
          </a:p>
          <a:p>
            <a:pPr lvl="0" algn="ctr"/>
            <a:r>
              <a:rPr lang="he-IL" sz="3200" dirty="0">
                <a:solidFill>
                  <a:prstClr val="white"/>
                </a:solidFill>
                <a:latin typeface="Tahoma" pitchFamily="34" charset="0"/>
                <a:ea typeface="Tahoma" pitchFamily="34" charset="0"/>
                <a:cs typeface="Tahoma" pitchFamily="34" charset="0"/>
              </a:rPr>
              <a:t>פיילוט משחקייה מונחית</a:t>
            </a:r>
          </a:p>
          <a:p>
            <a:pPr lvl="0" algn="ctr"/>
            <a:r>
              <a:rPr lang="he-IL" sz="3200" dirty="0">
                <a:solidFill>
                  <a:prstClr val="white"/>
                </a:solidFill>
                <a:latin typeface="Tahoma" pitchFamily="34" charset="0"/>
                <a:ea typeface="Tahoma" pitchFamily="34" charset="0"/>
                <a:cs typeface="Tahoma" pitchFamily="34" charset="0"/>
              </a:rPr>
              <a:t>פיילוט ג'ימבורי אורים</a:t>
            </a:r>
          </a:p>
          <a:p>
            <a:pPr lvl="0" algn="ctr"/>
            <a:r>
              <a:rPr lang="he-IL" sz="3200" dirty="0">
                <a:solidFill>
                  <a:prstClr val="white"/>
                </a:solidFill>
                <a:latin typeface="Tahoma" pitchFamily="34" charset="0"/>
                <a:ea typeface="Tahoma" pitchFamily="34" charset="0"/>
                <a:cs typeface="Tahoma" pitchFamily="34" charset="0"/>
              </a:rPr>
              <a:t>פיילוט משחקייה מכילה</a:t>
            </a:r>
            <a:endParaRPr lang="he-IL" sz="2000" dirty="0">
              <a:solidFill>
                <a:prstClr val="white"/>
              </a:solidFill>
              <a:latin typeface="Tahoma" pitchFamily="34" charset="0"/>
              <a:ea typeface="Tahoma" pitchFamily="34" charset="0"/>
              <a:cs typeface="Tahoma" pitchFamily="34" charset="0"/>
            </a:endParaRPr>
          </a:p>
        </p:txBody>
      </p:sp>
      <p:sp>
        <p:nvSpPr>
          <p:cNvPr id="6" name="תיבת טקסט 5">
            <a:extLst>
              <a:ext uri="{FF2B5EF4-FFF2-40B4-BE49-F238E27FC236}">
                <a16:creationId xmlns:a16="http://schemas.microsoft.com/office/drawing/2014/main" id="{DD586854-2BD1-1D5E-D17B-2109C4D4EF76}"/>
              </a:ext>
            </a:extLst>
          </p:cNvPr>
          <p:cNvSpPr txBox="1"/>
          <p:nvPr/>
        </p:nvSpPr>
        <p:spPr>
          <a:xfrm>
            <a:off x="11620345" y="6347133"/>
            <a:ext cx="357050" cy="276999"/>
          </a:xfrm>
          <a:prstGeom prst="rect">
            <a:avLst/>
          </a:prstGeom>
          <a:noFill/>
        </p:spPr>
        <p:txBody>
          <a:bodyPr wrap="square" rtlCol="1">
            <a:spAutoFit/>
          </a:bodyPr>
          <a:lstStyle/>
          <a:p>
            <a:r>
              <a:rPr lang="he-IL" sz="1200">
                <a:solidFill>
                  <a:schemeClr val="bg2">
                    <a:lumMod val="75000"/>
                  </a:schemeClr>
                </a:solidFill>
              </a:rPr>
              <a:t>16</a:t>
            </a:r>
          </a:p>
        </p:txBody>
      </p:sp>
      <p:sp>
        <p:nvSpPr>
          <p:cNvPr id="2" name="Rectangle 1">
            <a:extLst>
              <a:ext uri="{FF2B5EF4-FFF2-40B4-BE49-F238E27FC236}">
                <a16:creationId xmlns:a16="http://schemas.microsoft.com/office/drawing/2014/main" id="{3FD9C114-FA7A-0403-FAE8-409B37644C1A}"/>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403093512"/>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43C29DBB-F01B-ABD5-9056-820B310FE7B8}"/>
              </a:ext>
            </a:extLst>
          </p:cNvPr>
          <p:cNvSpPr txBox="1"/>
          <p:nvPr/>
        </p:nvSpPr>
        <p:spPr>
          <a:xfrm>
            <a:off x="1" y="0"/>
            <a:ext cx="12191999" cy="400110"/>
          </a:xfrm>
          <a:prstGeom prst="rect">
            <a:avLst/>
          </a:prstGeom>
          <a:solidFill>
            <a:srgbClr val="EC1C3C"/>
          </a:solidFill>
        </p:spPr>
        <p:txBody>
          <a:bodyPr wrap="square" rtlCol="0">
            <a:spAutoFit/>
          </a:bodyPr>
          <a:lstStyle/>
          <a:p>
            <a:pPr lvl="0"/>
            <a:r>
              <a:rPr lang="en-US" sz="2000" b="1" dirty="0">
                <a:solidFill>
                  <a:prstClr val="white"/>
                </a:solidFill>
                <a:latin typeface="Tahoma" pitchFamily="34" charset="0"/>
                <a:ea typeface="Tahoma" pitchFamily="34" charset="0"/>
                <a:cs typeface="Tahoma" pitchFamily="34" charset="0"/>
              </a:rPr>
              <a:t>Moderated Indoor Playroom Pilot – </a:t>
            </a:r>
            <a:r>
              <a:rPr lang="en-US" sz="2000" dirty="0">
                <a:solidFill>
                  <a:prstClr val="white"/>
                </a:solidFill>
                <a:latin typeface="Tahoma" pitchFamily="34" charset="0"/>
                <a:ea typeface="Tahoma" pitchFamily="34" charset="0"/>
                <a:cs typeface="Tahoma" pitchFamily="34" charset="0"/>
              </a:rPr>
              <a:t>Background and Research Layout</a:t>
            </a:r>
            <a:endParaRPr lang="he-IL" sz="2000" dirty="0">
              <a:solidFill>
                <a:prstClr val="white"/>
              </a:solidFill>
              <a:latin typeface="Tahoma" pitchFamily="34" charset="0"/>
              <a:ea typeface="Tahoma" pitchFamily="34" charset="0"/>
              <a:cs typeface="Tahoma" pitchFamily="34" charset="0"/>
            </a:endParaRPr>
          </a:p>
        </p:txBody>
      </p:sp>
      <p:sp>
        <p:nvSpPr>
          <p:cNvPr id="3" name="תיבת טקסט 2">
            <a:extLst>
              <a:ext uri="{FF2B5EF4-FFF2-40B4-BE49-F238E27FC236}">
                <a16:creationId xmlns:a16="http://schemas.microsoft.com/office/drawing/2014/main" id="{12C5F370-8553-D363-3122-5D3CEA471996}"/>
              </a:ext>
            </a:extLst>
          </p:cNvPr>
          <p:cNvSpPr txBox="1"/>
          <p:nvPr/>
        </p:nvSpPr>
        <p:spPr>
          <a:xfrm>
            <a:off x="729343" y="595856"/>
            <a:ext cx="10733315" cy="2339102"/>
          </a:xfrm>
          <a:prstGeom prst="rect">
            <a:avLst/>
          </a:prstGeom>
          <a:solidFill>
            <a:srgbClr val="F7E88D"/>
          </a:solidFill>
        </p:spPr>
        <p:txBody>
          <a:bodyPr wrap="square" rtlCol="1">
            <a:spAutoFit/>
          </a:bodyPr>
          <a:lstStyle/>
          <a:p>
            <a:pPr algn="r" rtl="1"/>
            <a:r>
              <a:rPr lang="he-IL" sz="1400">
                <a:effectLst/>
                <a:latin typeface="Tahoma" panose="020B0604030504040204" pitchFamily="34" charset="0"/>
                <a:ea typeface="Tahoma" panose="020B0604030504040204" pitchFamily="34" charset="0"/>
                <a:cs typeface="Tahoma" panose="020B0604030504040204" pitchFamily="34" charset="0"/>
              </a:rPr>
              <a:t>פיילוט המשחקייה המונחית ביקש לבחון </a:t>
            </a:r>
            <a:r>
              <a:rPr lang="he-IL" sz="1400" b="1">
                <a:effectLst/>
                <a:latin typeface="Tahoma" panose="020B0604030504040204" pitchFamily="34" charset="0"/>
                <a:ea typeface="Tahoma" panose="020B0604030504040204" pitchFamily="34" charset="0"/>
                <a:cs typeface="Tahoma" panose="020B0604030504040204" pitchFamily="34" charset="0"/>
              </a:rPr>
              <a:t>כיצד נתרמת קהילת המבקרים במשחקייה מנוכחותה של אשת מקצוע ייעודית לגיל הרך</a:t>
            </a:r>
            <a:r>
              <a:rPr lang="he-IL" sz="1400">
                <a:effectLst/>
                <a:latin typeface="Tahoma" panose="020B0604030504040204" pitchFamily="34" charset="0"/>
                <a:ea typeface="Tahoma" panose="020B0604030504040204" pitchFamily="34" charset="0"/>
                <a:cs typeface="Tahoma" panose="020B0604030504040204" pitchFamily="34" charset="0"/>
              </a:rPr>
              <a:t>, במהלך הפעילות הסדורה במקום. במחקר הערכה מעצבת שהתמקד בפעילות המשחקיות ב-2021 הופקו תובנות באשר לחשיבות של נוכחות מקצועית במרחב המשחקייה, שתמכו בהוצאה לפועל של הפיילוט הנוכחי. </a:t>
            </a:r>
          </a:p>
          <a:p>
            <a:pPr algn="r" rtl="1"/>
            <a:endParaRPr lang="he-IL" sz="1000">
              <a:latin typeface="Tahoma" panose="020B0604030504040204" pitchFamily="34" charset="0"/>
              <a:ea typeface="Tahoma" panose="020B0604030504040204" pitchFamily="34" charset="0"/>
              <a:cs typeface="Tahoma" panose="020B0604030504040204" pitchFamily="34" charset="0"/>
            </a:endParaRPr>
          </a:p>
          <a:p>
            <a:pPr algn="r" rtl="1"/>
            <a:r>
              <a:rPr lang="he-IL" sz="1400">
                <a:latin typeface="Tahoma" panose="020B0604030504040204" pitchFamily="34" charset="0"/>
                <a:ea typeface="Tahoma" panose="020B0604030504040204" pitchFamily="34" charset="0"/>
                <a:cs typeface="Tahoma" panose="020B0604030504040204" pitchFamily="34" charset="0"/>
              </a:rPr>
              <a:t>הפיילוט התקיים </a:t>
            </a:r>
            <a:r>
              <a:rPr lang="he-IL" sz="1400" b="1">
                <a:latin typeface="Tahoma" panose="020B0604030504040204" pitchFamily="34" charset="0"/>
                <a:ea typeface="Tahoma" panose="020B0604030504040204" pitchFamily="34" charset="0"/>
                <a:cs typeface="Tahoma" panose="020B0604030504040204" pitchFamily="34" charset="0"/>
              </a:rPr>
              <a:t>בשתי משחקיות במרכזים קהילתיים </a:t>
            </a:r>
            <a:r>
              <a:rPr lang="he-IL" sz="1400">
                <a:latin typeface="Tahoma" panose="020B0604030504040204" pitchFamily="34" charset="0"/>
                <a:ea typeface="Tahoma" panose="020B0604030504040204" pitchFamily="34" charset="0"/>
                <a:cs typeface="Tahoma" panose="020B0604030504040204" pitchFamily="34" charset="0"/>
              </a:rPr>
              <a:t>השייכים למרחב דרום: מרכז קהילתי נווה אליעזר, ומרכז קהילתי ע"ש יוסי בנאי (משחקיית "צ'ופצ'יק").</a:t>
            </a:r>
          </a:p>
          <a:p>
            <a:pPr algn="r" rtl="1"/>
            <a:endParaRPr lang="he-IL" sz="1000">
              <a:latin typeface="Tahoma" panose="020B0604030504040204" pitchFamily="34" charset="0"/>
              <a:ea typeface="Tahoma" panose="020B0604030504040204" pitchFamily="34" charset="0"/>
              <a:cs typeface="Tahoma" panose="020B0604030504040204" pitchFamily="34" charset="0"/>
            </a:endParaRPr>
          </a:p>
          <a:p>
            <a:pPr algn="r" rtl="1"/>
            <a:r>
              <a:rPr lang="he-IL" sz="1400">
                <a:latin typeface="Tahoma" panose="020B0604030504040204" pitchFamily="34" charset="0"/>
                <a:ea typeface="Tahoma" panose="020B0604030504040204" pitchFamily="34" charset="0"/>
                <a:cs typeface="Tahoma" panose="020B0604030504040204" pitchFamily="34" charset="0"/>
              </a:rPr>
              <a:t>הערכת הפיילוט כללה מספר מרכיבים: </a:t>
            </a:r>
          </a:p>
          <a:p>
            <a:pPr marL="342900" indent="-342900" algn="r" rtl="1">
              <a:buAutoNum type="arabicPeriod"/>
            </a:pPr>
            <a:r>
              <a:rPr lang="he-IL" sz="1400">
                <a:latin typeface="Tahoma" panose="020B0604030504040204" pitchFamily="34" charset="0"/>
                <a:ea typeface="Tahoma" panose="020B0604030504040204" pitchFamily="34" charset="0"/>
                <a:cs typeface="Tahoma" panose="020B0604030504040204" pitchFamily="34" charset="0"/>
              </a:rPr>
              <a:t>הפצת</a:t>
            </a:r>
            <a:r>
              <a:rPr lang="he-IL" sz="1400" b="1">
                <a:latin typeface="Tahoma" panose="020B0604030504040204" pitchFamily="34" charset="0"/>
                <a:ea typeface="Tahoma" panose="020B0604030504040204" pitchFamily="34" charset="0"/>
                <a:cs typeface="Tahoma" panose="020B0604030504040204" pitchFamily="34" charset="0"/>
              </a:rPr>
              <a:t> משובים מקוונים</a:t>
            </a:r>
            <a:r>
              <a:rPr lang="he-IL" sz="1400">
                <a:latin typeface="Tahoma" panose="020B0604030504040204" pitchFamily="34" charset="0"/>
                <a:ea typeface="Tahoma" panose="020B0604030504040204" pitchFamily="34" charset="0"/>
                <a:cs typeface="Tahoma" panose="020B0604030504040204" pitchFamily="34" charset="0"/>
              </a:rPr>
              <a:t> בקרב מבקרי שתי המשחקיות, להערכת חוויית הביקור (</a:t>
            </a:r>
            <a:r>
              <a:rPr lang="en-US" sz="1400">
                <a:latin typeface="Tahoma" panose="020B0604030504040204" pitchFamily="34" charset="0"/>
                <a:ea typeface="Tahoma" panose="020B0604030504040204" pitchFamily="34" charset="0"/>
                <a:cs typeface="Tahoma" panose="020B0604030504040204" pitchFamily="34" charset="0"/>
              </a:rPr>
              <a:t>N=12</a:t>
            </a:r>
            <a:r>
              <a:rPr lang="he-IL" sz="1400">
                <a:latin typeface="Tahoma" panose="020B0604030504040204" pitchFamily="34" charset="0"/>
                <a:ea typeface="Tahoma" panose="020B0604030504040204" pitchFamily="34" charset="0"/>
                <a:cs typeface="Tahoma" panose="020B0604030504040204" pitchFamily="34" charset="0"/>
              </a:rPr>
              <a:t>), במהלך חודש פברואר 2023.</a:t>
            </a:r>
          </a:p>
          <a:p>
            <a:pPr marL="342900" indent="-342900" algn="r" rtl="1">
              <a:buAutoNum type="arabicPeriod"/>
            </a:pPr>
            <a:r>
              <a:rPr lang="he-IL" sz="1400">
                <a:latin typeface="Tahoma" panose="020B0604030504040204" pitchFamily="34" charset="0"/>
                <a:ea typeface="Tahoma" panose="020B0604030504040204" pitchFamily="34" charset="0"/>
                <a:cs typeface="Tahoma" panose="020B0604030504040204" pitchFamily="34" charset="0"/>
              </a:rPr>
              <a:t>דגימת הפיילוט באמצעות </a:t>
            </a:r>
            <a:r>
              <a:rPr lang="he-IL" sz="1400" b="1">
                <a:latin typeface="Tahoma" panose="020B0604030504040204" pitchFamily="34" charset="0"/>
                <a:ea typeface="Tahoma" panose="020B0604030504040204" pitchFamily="34" charset="0"/>
                <a:cs typeface="Tahoma" panose="020B0604030504040204" pitchFamily="34" charset="0"/>
              </a:rPr>
              <a:t>שתי תצפיות </a:t>
            </a:r>
            <a:r>
              <a:rPr lang="he-IL" sz="1400">
                <a:latin typeface="Tahoma" panose="020B0604030504040204" pitchFamily="34" charset="0"/>
                <a:ea typeface="Tahoma" panose="020B0604030504040204" pitchFamily="34" charset="0"/>
                <a:cs typeface="Tahoma" panose="020B0604030504040204" pitchFamily="34" charset="0"/>
              </a:rPr>
              <a:t>במשחקייה במרכז הקהילתי על שם יוסי בנאי, בחודשים פברואר-מרץ 2023.</a:t>
            </a:r>
          </a:p>
          <a:p>
            <a:pPr marL="342900" indent="-342900" algn="r" rtl="1">
              <a:buAutoNum type="arabicPeriod"/>
            </a:pPr>
            <a:r>
              <a:rPr lang="he-IL" sz="1400">
                <a:latin typeface="Tahoma" panose="020B0604030504040204" pitchFamily="34" charset="0"/>
                <a:ea typeface="Tahoma" panose="020B0604030504040204" pitchFamily="34" charset="0"/>
                <a:cs typeface="Tahoma" panose="020B0604030504040204" pitchFamily="34" charset="0"/>
              </a:rPr>
              <a:t>ביצוע </a:t>
            </a:r>
            <a:r>
              <a:rPr lang="he-IL" sz="1400" b="1">
                <a:latin typeface="Tahoma" panose="020B0604030504040204" pitchFamily="34" charset="0"/>
                <a:ea typeface="Tahoma" panose="020B0604030504040204" pitchFamily="34" charset="0"/>
                <a:cs typeface="Tahoma" panose="020B0604030504040204" pitchFamily="34" charset="0"/>
              </a:rPr>
              <a:t>ראיונות עם מלווים בשטח </a:t>
            </a:r>
            <a:r>
              <a:rPr lang="he-IL" sz="1400">
                <a:latin typeface="Tahoma" panose="020B0604030504040204" pitchFamily="34" charset="0"/>
                <a:ea typeface="Tahoma" panose="020B0604030504040204" pitchFamily="34" charset="0"/>
                <a:cs typeface="Tahoma" panose="020B0604030504040204" pitchFamily="34" charset="0"/>
              </a:rPr>
              <a:t>(</a:t>
            </a:r>
            <a:r>
              <a:rPr lang="en-US" sz="1400">
                <a:latin typeface="Tahoma" panose="020B0604030504040204" pitchFamily="34" charset="0"/>
                <a:ea typeface="Tahoma" panose="020B0604030504040204" pitchFamily="34" charset="0"/>
                <a:cs typeface="Tahoma" panose="020B0604030504040204" pitchFamily="34" charset="0"/>
              </a:rPr>
              <a:t>N=6</a:t>
            </a:r>
            <a:r>
              <a:rPr lang="he-IL" sz="1400">
                <a:latin typeface="Tahoma" panose="020B0604030504040204" pitchFamily="34" charset="0"/>
                <a:ea typeface="Tahoma" panose="020B0604030504040204" pitchFamily="34" charset="0"/>
                <a:cs typeface="Tahoma" panose="020B0604030504040204" pitchFamily="34" charset="0"/>
              </a:rPr>
              <a:t>) במסגרת התצפיות, ו</a:t>
            </a:r>
            <a:r>
              <a:rPr lang="he-IL" sz="1400" b="1">
                <a:latin typeface="Tahoma" panose="020B0604030504040204" pitchFamily="34" charset="0"/>
                <a:ea typeface="Tahoma" panose="020B0604030504040204" pitchFamily="34" charset="0"/>
                <a:cs typeface="Tahoma" panose="020B0604030504040204" pitchFamily="34" charset="0"/>
              </a:rPr>
              <a:t>ראיון עומק עם המנחה</a:t>
            </a:r>
            <a:r>
              <a:rPr lang="he-IL" sz="1400">
                <a:latin typeface="Tahoma" panose="020B0604030504040204" pitchFamily="34" charset="0"/>
                <a:ea typeface="Tahoma" panose="020B0604030504040204" pitchFamily="34" charset="0"/>
                <a:cs typeface="Tahoma" panose="020B0604030504040204" pitchFamily="34" charset="0"/>
              </a:rPr>
              <a:t>,.</a:t>
            </a:r>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38" name="תיבת טקסט 37">
            <a:extLst>
              <a:ext uri="{FF2B5EF4-FFF2-40B4-BE49-F238E27FC236}">
                <a16:creationId xmlns:a16="http://schemas.microsoft.com/office/drawing/2014/main" id="{2F37485E-8F4A-2D69-61FB-F13C33106D70}"/>
              </a:ext>
            </a:extLst>
          </p:cNvPr>
          <p:cNvSpPr txBox="1"/>
          <p:nvPr/>
        </p:nvSpPr>
        <p:spPr>
          <a:xfrm>
            <a:off x="11596708" y="6344387"/>
            <a:ext cx="357050" cy="276999"/>
          </a:xfrm>
          <a:prstGeom prst="rect">
            <a:avLst/>
          </a:prstGeom>
          <a:noFill/>
        </p:spPr>
        <p:txBody>
          <a:bodyPr wrap="square" rtlCol="1">
            <a:spAutoFit/>
          </a:bodyPr>
          <a:lstStyle/>
          <a:p>
            <a:pPr algn="r" rtl="1"/>
            <a:r>
              <a:rPr lang="he-IL" sz="1200">
                <a:solidFill>
                  <a:schemeClr val="bg2">
                    <a:lumMod val="75000"/>
                  </a:schemeClr>
                </a:solidFill>
              </a:rPr>
              <a:t>17</a:t>
            </a:r>
          </a:p>
        </p:txBody>
      </p:sp>
      <p:graphicFrame>
        <p:nvGraphicFramePr>
          <p:cNvPr id="7" name="Table 8">
            <a:extLst>
              <a:ext uri="{FF2B5EF4-FFF2-40B4-BE49-F238E27FC236}">
                <a16:creationId xmlns:a16="http://schemas.microsoft.com/office/drawing/2014/main" id="{7E3BCBC2-95D9-4047-8BEA-CE4C508A713A}"/>
              </a:ext>
            </a:extLst>
          </p:cNvPr>
          <p:cNvGraphicFramePr>
            <a:graphicFrameLocks noGrp="1"/>
          </p:cNvGraphicFramePr>
          <p:nvPr>
            <p:extLst>
              <p:ext uri="{D42A27DB-BD31-4B8C-83A1-F6EECF244321}">
                <p14:modId xmlns:p14="http://schemas.microsoft.com/office/powerpoint/2010/main" val="3225368537"/>
              </p:ext>
            </p:extLst>
          </p:nvPr>
        </p:nvGraphicFramePr>
        <p:xfrm>
          <a:off x="6372496" y="3017445"/>
          <a:ext cx="5102385" cy="3017520"/>
        </p:xfrm>
        <a:graphic>
          <a:graphicData uri="http://schemas.openxmlformats.org/drawingml/2006/table">
            <a:tbl>
              <a:tblPr rtl="1">
                <a:tableStyleId>{5C22544A-7EE6-4342-B048-85BDC9FD1C3A}</a:tableStyleId>
              </a:tblPr>
              <a:tblGrid>
                <a:gridCol w="1700795">
                  <a:extLst>
                    <a:ext uri="{9D8B030D-6E8A-4147-A177-3AD203B41FA5}">
                      <a16:colId xmlns:a16="http://schemas.microsoft.com/office/drawing/2014/main" val="3384749385"/>
                    </a:ext>
                  </a:extLst>
                </a:gridCol>
                <a:gridCol w="1700795">
                  <a:extLst>
                    <a:ext uri="{9D8B030D-6E8A-4147-A177-3AD203B41FA5}">
                      <a16:colId xmlns:a16="http://schemas.microsoft.com/office/drawing/2014/main" val="3085031447"/>
                    </a:ext>
                  </a:extLst>
                </a:gridCol>
                <a:gridCol w="1700795">
                  <a:extLst>
                    <a:ext uri="{9D8B030D-6E8A-4147-A177-3AD203B41FA5}">
                      <a16:colId xmlns:a16="http://schemas.microsoft.com/office/drawing/2014/main" val="2486233430"/>
                    </a:ext>
                  </a:extLst>
                </a:gridCol>
              </a:tblGrid>
              <a:tr h="372576">
                <a:tc>
                  <a:txBody>
                    <a:bodyPr/>
                    <a:lstStyle/>
                    <a:p>
                      <a:pPr algn="r" rtl="1"/>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מאפייני משיבי הסקר </a:t>
                      </a:r>
                      <a:r>
                        <a:rPr lang="en-US" sz="1200" b="1">
                          <a:solidFill>
                            <a:schemeClr val="bg1"/>
                          </a:solidFill>
                          <a:latin typeface="Tahoma" panose="020B0604030504040204" pitchFamily="34" charset="0"/>
                          <a:ea typeface="Tahoma" panose="020B0604030504040204" pitchFamily="34" charset="0"/>
                          <a:cs typeface="Tahoma" panose="020B0604030504040204" pitchFamily="34" charset="0"/>
                        </a:rPr>
                        <a:t>N=12</a:t>
                      </a:r>
                      <a:endParaRPr lang="he-IL" sz="1200" b="1">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rgbClr val="4978A6"/>
                    </a:solidFill>
                  </a:tcPr>
                </a:tc>
                <a:tc>
                  <a:txBody>
                    <a:bodyPr/>
                    <a:lstStyle/>
                    <a:p>
                      <a:pPr algn="ct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יוסי בנאי</a:t>
                      </a:r>
                    </a:p>
                  </a:txBody>
                  <a:tcPr>
                    <a:solidFill>
                      <a:schemeClr val="bg1">
                        <a:lumMod val="65000"/>
                      </a:schemeClr>
                    </a:solidFill>
                  </a:tcPr>
                </a:tc>
                <a:tc>
                  <a:txBody>
                    <a:bodyPr/>
                    <a:lstStyle/>
                    <a:p>
                      <a:pPr algn="ct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נווה אליעזר</a:t>
                      </a:r>
                    </a:p>
                  </a:txBody>
                  <a:tcPr>
                    <a:solidFill>
                      <a:schemeClr val="bg1">
                        <a:lumMod val="65000"/>
                      </a:schemeClr>
                    </a:solidFill>
                  </a:tcPr>
                </a:tc>
                <a:extLst>
                  <a:ext uri="{0D108BD9-81ED-4DB2-BD59-A6C34878D82A}">
                    <a16:rowId xmlns:a16="http://schemas.microsoft.com/office/drawing/2014/main" val="3519931351"/>
                  </a:ext>
                </a:extLst>
              </a:tr>
              <a:tr h="428717">
                <a:tc>
                  <a:txBody>
                    <a:bodyPr/>
                    <a:lstStyle/>
                    <a:p>
                      <a:pPr algn="ctr" rtl="1"/>
                      <a:r>
                        <a:rPr lang="he-IL" sz="1200">
                          <a:latin typeface="Tahoma" panose="020B0604030504040204" pitchFamily="34" charset="0"/>
                          <a:ea typeface="Tahoma" panose="020B0604030504040204" pitchFamily="34" charset="0"/>
                          <a:cs typeface="Tahoma" panose="020B0604030504040204" pitchFamily="34" charset="0"/>
                        </a:rPr>
                        <a:t>קרבה לילד/ה</a:t>
                      </a:r>
                    </a:p>
                  </a:txBody>
                  <a:tcPr>
                    <a:solidFill>
                      <a:srgbClr val="90B6DD"/>
                    </a:solidFill>
                  </a:tcPr>
                </a:tc>
                <a:tc>
                  <a:txBody>
                    <a:bodyPr/>
                    <a:lstStyle/>
                    <a:p>
                      <a:pPr algn="r" rtl="1"/>
                      <a:r>
                        <a:rPr lang="he-IL" sz="1200">
                          <a:latin typeface="Tahoma" panose="020B0604030504040204" pitchFamily="34" charset="0"/>
                          <a:ea typeface="Tahoma" panose="020B0604030504040204" pitchFamily="34" charset="0"/>
                          <a:cs typeface="Tahoma" panose="020B0604030504040204" pitchFamily="34" charset="0"/>
                        </a:rPr>
                        <a:t>5 אימהות</a:t>
                      </a:r>
                    </a:p>
                    <a:p>
                      <a:pPr algn="r" rtl="1"/>
                      <a:r>
                        <a:rPr lang="he-IL" sz="1200">
                          <a:latin typeface="Tahoma" panose="020B0604030504040204" pitchFamily="34" charset="0"/>
                          <a:ea typeface="Tahoma" panose="020B0604030504040204" pitchFamily="34" charset="0"/>
                          <a:cs typeface="Tahoma" panose="020B0604030504040204" pitchFamily="34" charset="0"/>
                        </a:rPr>
                        <a:t>1 מטפל/ת בשכר</a:t>
                      </a:r>
                    </a:p>
                  </a:txBody>
                  <a:tcPr>
                    <a:solidFill>
                      <a:schemeClr val="bg2"/>
                    </a:solidFill>
                  </a:tcPr>
                </a:tc>
                <a:tc>
                  <a:txBody>
                    <a:bodyPr/>
                    <a:lstStyle/>
                    <a:p>
                      <a:pPr algn="r" rtl="1"/>
                      <a:r>
                        <a:rPr lang="he-IL" sz="1200">
                          <a:latin typeface="Tahoma" panose="020B0604030504040204" pitchFamily="34" charset="0"/>
                          <a:ea typeface="Tahoma" panose="020B0604030504040204" pitchFamily="34" charset="0"/>
                          <a:cs typeface="Tahoma" panose="020B0604030504040204" pitchFamily="34" charset="0"/>
                        </a:rPr>
                        <a:t>5 אימהות</a:t>
                      </a:r>
                    </a:p>
                    <a:p>
                      <a:pPr algn="r" rtl="1"/>
                      <a:r>
                        <a:rPr lang="he-IL" sz="1200">
                          <a:latin typeface="Tahoma" panose="020B0604030504040204" pitchFamily="34" charset="0"/>
                          <a:ea typeface="Tahoma" panose="020B0604030504040204" pitchFamily="34" charset="0"/>
                          <a:cs typeface="Tahoma" panose="020B0604030504040204" pitchFamily="34" charset="0"/>
                        </a:rPr>
                        <a:t>אב אחד</a:t>
                      </a:r>
                    </a:p>
                  </a:txBody>
                  <a:tcPr>
                    <a:solidFill>
                      <a:schemeClr val="bg2"/>
                    </a:solidFill>
                  </a:tcPr>
                </a:tc>
                <a:extLst>
                  <a:ext uri="{0D108BD9-81ED-4DB2-BD59-A6C34878D82A}">
                    <a16:rowId xmlns:a16="http://schemas.microsoft.com/office/drawing/2014/main" val="2829133185"/>
                  </a:ext>
                </a:extLst>
              </a:tr>
              <a:tr h="597142">
                <a:tc>
                  <a:txBody>
                    <a:bodyPr/>
                    <a:lstStyle/>
                    <a:p>
                      <a:pPr algn="ctr" rtl="1"/>
                      <a:r>
                        <a:rPr lang="he-IL" sz="1200">
                          <a:latin typeface="Tahoma" panose="020B0604030504040204" pitchFamily="34" charset="0"/>
                          <a:ea typeface="Tahoma" panose="020B0604030504040204" pitchFamily="34" charset="0"/>
                          <a:cs typeface="Tahoma" panose="020B0604030504040204" pitchFamily="34" charset="0"/>
                        </a:rPr>
                        <a:t>אזור מגורים</a:t>
                      </a:r>
                    </a:p>
                  </a:txBody>
                  <a:tcPr>
                    <a:solidFill>
                      <a:srgbClr val="90B6DD"/>
                    </a:solidFill>
                  </a:tcPr>
                </a:tc>
                <a:tc>
                  <a:txBody>
                    <a:bodyPr/>
                    <a:lstStyle/>
                    <a:p>
                      <a:pPr algn="r" rtl="1"/>
                      <a:r>
                        <a:rPr lang="he-IL" sz="1200">
                          <a:latin typeface="Tahoma" panose="020B0604030504040204" pitchFamily="34" charset="0"/>
                          <a:ea typeface="Tahoma" panose="020B0604030504040204" pitchFamily="34" charset="0"/>
                          <a:cs typeface="Tahoma" panose="020B0604030504040204" pitchFamily="34" charset="0"/>
                        </a:rPr>
                        <a:t>4 בדרום</a:t>
                      </a:r>
                    </a:p>
                    <a:p>
                      <a:pPr algn="r" rtl="1"/>
                      <a:r>
                        <a:rPr lang="he-IL" sz="1200">
                          <a:latin typeface="Tahoma" panose="020B0604030504040204" pitchFamily="34" charset="0"/>
                          <a:ea typeface="Tahoma" panose="020B0604030504040204" pitchFamily="34" charset="0"/>
                          <a:cs typeface="Tahoma" panose="020B0604030504040204" pitchFamily="34" charset="0"/>
                        </a:rPr>
                        <a:t>1 במרכז</a:t>
                      </a:r>
                    </a:p>
                    <a:p>
                      <a:pPr algn="r" rtl="1"/>
                      <a:r>
                        <a:rPr lang="he-IL" sz="1200">
                          <a:latin typeface="Tahoma" panose="020B0604030504040204" pitchFamily="34" charset="0"/>
                          <a:ea typeface="Tahoma" panose="020B0604030504040204" pitchFamily="34" charset="0"/>
                          <a:cs typeface="Tahoma" panose="020B0604030504040204" pitchFamily="34" charset="0"/>
                        </a:rPr>
                        <a:t>1 בצפון</a:t>
                      </a:r>
                    </a:p>
                  </a:txBody>
                  <a:tcPr>
                    <a:solidFill>
                      <a:schemeClr val="bg2"/>
                    </a:solidFill>
                  </a:tcPr>
                </a:tc>
                <a:tc>
                  <a:txBody>
                    <a:bodyPr/>
                    <a:lstStyle/>
                    <a:p>
                      <a:pPr algn="r" rtl="1"/>
                      <a:r>
                        <a:rPr lang="he-IL" sz="1200">
                          <a:latin typeface="Tahoma" panose="020B0604030504040204" pitchFamily="34" charset="0"/>
                          <a:ea typeface="Tahoma" panose="020B0604030504040204" pitchFamily="34" charset="0"/>
                          <a:cs typeface="Tahoma" panose="020B0604030504040204" pitchFamily="34" charset="0"/>
                        </a:rPr>
                        <a:t>6 בדרום</a:t>
                      </a:r>
                    </a:p>
                  </a:txBody>
                  <a:tcPr>
                    <a:solidFill>
                      <a:schemeClr val="bg2"/>
                    </a:solidFill>
                  </a:tcPr>
                </a:tc>
                <a:extLst>
                  <a:ext uri="{0D108BD9-81ED-4DB2-BD59-A6C34878D82A}">
                    <a16:rowId xmlns:a16="http://schemas.microsoft.com/office/drawing/2014/main" val="378585296"/>
                  </a:ext>
                </a:extLst>
              </a:tr>
              <a:tr h="597142">
                <a:tc>
                  <a:txBody>
                    <a:bodyPr/>
                    <a:lstStyle/>
                    <a:p>
                      <a:pPr algn="ctr" rtl="1"/>
                      <a:r>
                        <a:rPr lang="he-IL" sz="1200">
                          <a:latin typeface="Tahoma" panose="020B0604030504040204" pitchFamily="34" charset="0"/>
                          <a:ea typeface="Tahoma" panose="020B0604030504040204" pitchFamily="34" charset="0"/>
                          <a:cs typeface="Tahoma" panose="020B0604030504040204" pitchFamily="34" charset="0"/>
                        </a:rPr>
                        <a:t>עיסוק נוכחי</a:t>
                      </a:r>
                    </a:p>
                  </a:txBody>
                  <a:tcPr>
                    <a:solidFill>
                      <a:srgbClr val="90B6DD"/>
                    </a:solidFill>
                  </a:tcPr>
                </a:tc>
                <a:tc>
                  <a:txBody>
                    <a:bodyPr/>
                    <a:lstStyle/>
                    <a:p>
                      <a:pPr algn="r" rtl="1"/>
                      <a:r>
                        <a:rPr lang="he-IL" sz="1200">
                          <a:latin typeface="Tahoma" panose="020B0604030504040204" pitchFamily="34" charset="0"/>
                          <a:ea typeface="Tahoma" panose="020B0604030504040204" pitchFamily="34" charset="0"/>
                          <a:cs typeface="Tahoma" panose="020B0604030504040204" pitchFamily="34" charset="0"/>
                        </a:rPr>
                        <a:t>3 במשרה מלאה</a:t>
                      </a:r>
                    </a:p>
                    <a:p>
                      <a:pPr algn="r" rtl="1"/>
                      <a:r>
                        <a:rPr lang="he-IL" sz="1200">
                          <a:latin typeface="Tahoma" panose="020B0604030504040204" pitchFamily="34" charset="0"/>
                          <a:ea typeface="Tahoma" panose="020B0604030504040204" pitchFamily="34" charset="0"/>
                          <a:cs typeface="Tahoma" panose="020B0604030504040204" pitchFamily="34" charset="0"/>
                        </a:rPr>
                        <a:t>2 בתקופת לידה</a:t>
                      </a:r>
                    </a:p>
                    <a:p>
                      <a:pPr algn="r" rtl="1"/>
                      <a:r>
                        <a:rPr lang="he-IL" sz="1200">
                          <a:latin typeface="Tahoma" panose="020B0604030504040204" pitchFamily="34" charset="0"/>
                          <a:ea typeface="Tahoma" panose="020B0604030504040204" pitchFamily="34" charset="0"/>
                          <a:cs typeface="Tahoma" panose="020B0604030504040204" pitchFamily="34" charset="0"/>
                        </a:rPr>
                        <a:t>1 עצמאית</a:t>
                      </a:r>
                    </a:p>
                  </a:txBody>
                  <a:tcPr>
                    <a:solidFill>
                      <a:schemeClr val="bg2"/>
                    </a:solidFill>
                  </a:tcPr>
                </a:tc>
                <a:tc>
                  <a:txBody>
                    <a:bodyPr/>
                    <a:lstStyle/>
                    <a:p>
                      <a:pPr algn="r" rtl="1"/>
                      <a:r>
                        <a:rPr lang="he-IL" sz="1200">
                          <a:latin typeface="Tahoma" panose="020B0604030504040204" pitchFamily="34" charset="0"/>
                          <a:ea typeface="Tahoma" panose="020B0604030504040204" pitchFamily="34" charset="0"/>
                          <a:cs typeface="Tahoma" panose="020B0604030504040204" pitchFamily="34" charset="0"/>
                        </a:rPr>
                        <a:t>3 במשרה מלאה</a:t>
                      </a:r>
                    </a:p>
                    <a:p>
                      <a:pPr algn="r" rtl="1"/>
                      <a:r>
                        <a:rPr lang="he-IL" sz="1200">
                          <a:latin typeface="Tahoma" panose="020B0604030504040204" pitchFamily="34" charset="0"/>
                          <a:ea typeface="Tahoma" panose="020B0604030504040204" pitchFamily="34" charset="0"/>
                          <a:cs typeface="Tahoma" panose="020B0604030504040204" pitchFamily="34" charset="0"/>
                        </a:rPr>
                        <a:t>2 במשרה חלקית</a:t>
                      </a:r>
                    </a:p>
                    <a:p>
                      <a:pPr algn="r" rtl="1"/>
                      <a:r>
                        <a:rPr lang="he-IL" sz="1200">
                          <a:latin typeface="Tahoma" panose="020B0604030504040204" pitchFamily="34" charset="0"/>
                          <a:ea typeface="Tahoma" panose="020B0604030504040204" pitchFamily="34" charset="0"/>
                          <a:cs typeface="Tahoma" panose="020B0604030504040204" pitchFamily="34" charset="0"/>
                        </a:rPr>
                        <a:t>1 הורה בבית</a:t>
                      </a:r>
                    </a:p>
                  </a:txBody>
                  <a:tcPr>
                    <a:solidFill>
                      <a:schemeClr val="bg2"/>
                    </a:solidFill>
                  </a:tcPr>
                </a:tc>
                <a:extLst>
                  <a:ext uri="{0D108BD9-81ED-4DB2-BD59-A6C34878D82A}">
                    <a16:rowId xmlns:a16="http://schemas.microsoft.com/office/drawing/2014/main" val="1594650123"/>
                  </a:ext>
                </a:extLst>
              </a:tr>
              <a:tr h="597142">
                <a:tc>
                  <a:txBody>
                    <a:bodyPr/>
                    <a:lstStyle/>
                    <a:p>
                      <a:pPr algn="ctr" rtl="1"/>
                      <a:r>
                        <a:rPr lang="he-IL" sz="1200">
                          <a:latin typeface="Tahoma" panose="020B0604030504040204" pitchFamily="34" charset="0"/>
                          <a:ea typeface="Tahoma" panose="020B0604030504040204" pitchFamily="34" charset="0"/>
                          <a:cs typeface="Tahoma" panose="020B0604030504040204" pitchFamily="34" charset="0"/>
                        </a:rPr>
                        <a:t>תדירות ביקור במרכז הקהילתי</a:t>
                      </a:r>
                    </a:p>
                  </a:txBody>
                  <a:tcPr>
                    <a:solidFill>
                      <a:srgbClr val="90B6DD"/>
                    </a:solidFill>
                  </a:tcPr>
                </a:tc>
                <a:tc>
                  <a:txBody>
                    <a:bodyPr/>
                    <a:lstStyle/>
                    <a:p>
                      <a:pPr algn="r" rtl="1"/>
                      <a:r>
                        <a:rPr lang="he-IL" sz="1200">
                          <a:latin typeface="Tahoma" panose="020B0604030504040204" pitchFamily="34" charset="0"/>
                          <a:ea typeface="Tahoma" panose="020B0604030504040204" pitchFamily="34" charset="0"/>
                          <a:cs typeface="Tahoma" panose="020B0604030504040204" pitchFamily="34" charset="0"/>
                        </a:rPr>
                        <a:t>3 יותר מפעם בשבוע</a:t>
                      </a:r>
                    </a:p>
                    <a:p>
                      <a:pPr algn="r" rtl="1"/>
                      <a:r>
                        <a:rPr lang="he-IL" sz="1200">
                          <a:latin typeface="Tahoma" panose="020B0604030504040204" pitchFamily="34" charset="0"/>
                          <a:ea typeface="Tahoma" panose="020B0604030504040204" pitchFamily="34" charset="0"/>
                          <a:cs typeface="Tahoma" panose="020B0604030504040204" pitchFamily="34" charset="0"/>
                        </a:rPr>
                        <a:t>1 פעם בשבוע</a:t>
                      </a:r>
                    </a:p>
                    <a:p>
                      <a:pPr algn="r" rtl="1"/>
                      <a:r>
                        <a:rPr lang="he-IL" sz="1200">
                          <a:latin typeface="Tahoma" panose="020B0604030504040204" pitchFamily="34" charset="0"/>
                          <a:ea typeface="Tahoma" panose="020B0604030504040204" pitchFamily="34" charset="0"/>
                          <a:cs typeface="Tahoma" panose="020B0604030504040204" pitchFamily="34" charset="0"/>
                        </a:rPr>
                        <a:t>2 פעמיים-שלוש בחודש</a:t>
                      </a:r>
                    </a:p>
                  </a:txBody>
                  <a:tcPr>
                    <a:solidFill>
                      <a:schemeClr val="bg2"/>
                    </a:solidFill>
                  </a:tcPr>
                </a:tc>
                <a:tc>
                  <a:txBody>
                    <a:bodyPr/>
                    <a:lstStyle/>
                    <a:p>
                      <a:pPr algn="r" rtl="1"/>
                      <a:r>
                        <a:rPr lang="he-IL" sz="1200">
                          <a:latin typeface="Tahoma" panose="020B0604030504040204" pitchFamily="34" charset="0"/>
                          <a:ea typeface="Tahoma" panose="020B0604030504040204" pitchFamily="34" charset="0"/>
                          <a:cs typeface="Tahoma" panose="020B0604030504040204" pitchFamily="34" charset="0"/>
                        </a:rPr>
                        <a:t>5 יותר מפעם בשבוע</a:t>
                      </a:r>
                    </a:p>
                    <a:p>
                      <a:pPr algn="r" rtl="1"/>
                      <a:r>
                        <a:rPr lang="he-IL" sz="1200">
                          <a:latin typeface="Tahoma" panose="020B0604030504040204" pitchFamily="34" charset="0"/>
                          <a:ea typeface="Tahoma" panose="020B0604030504040204" pitchFamily="34" charset="0"/>
                          <a:cs typeface="Tahoma" panose="020B0604030504040204" pitchFamily="34" charset="0"/>
                        </a:rPr>
                        <a:t>1 פחות מפעם בחודש</a:t>
                      </a:r>
                    </a:p>
                  </a:txBody>
                  <a:tcPr>
                    <a:solidFill>
                      <a:schemeClr val="bg2"/>
                    </a:solidFill>
                  </a:tcPr>
                </a:tc>
                <a:extLst>
                  <a:ext uri="{0D108BD9-81ED-4DB2-BD59-A6C34878D82A}">
                    <a16:rowId xmlns:a16="http://schemas.microsoft.com/office/drawing/2014/main" val="3062109072"/>
                  </a:ext>
                </a:extLst>
              </a:tr>
            </a:tbl>
          </a:graphicData>
        </a:graphic>
      </p:graphicFrame>
      <p:graphicFrame>
        <p:nvGraphicFramePr>
          <p:cNvPr id="4" name="Table 8">
            <a:extLst>
              <a:ext uri="{FF2B5EF4-FFF2-40B4-BE49-F238E27FC236}">
                <a16:creationId xmlns:a16="http://schemas.microsoft.com/office/drawing/2014/main" id="{C77F6142-84AA-D166-E06D-A81D642E0247}"/>
              </a:ext>
            </a:extLst>
          </p:cNvPr>
          <p:cNvGraphicFramePr>
            <a:graphicFrameLocks noGrp="1"/>
          </p:cNvGraphicFramePr>
          <p:nvPr>
            <p:extLst>
              <p:ext uri="{D42A27DB-BD31-4B8C-83A1-F6EECF244321}">
                <p14:modId xmlns:p14="http://schemas.microsoft.com/office/powerpoint/2010/main" val="3205626281"/>
              </p:ext>
            </p:extLst>
          </p:nvPr>
        </p:nvGraphicFramePr>
        <p:xfrm>
          <a:off x="729343" y="3017446"/>
          <a:ext cx="5472498" cy="2825898"/>
        </p:xfrm>
        <a:graphic>
          <a:graphicData uri="http://schemas.openxmlformats.org/drawingml/2006/table">
            <a:tbl>
              <a:tblPr rtl="1">
                <a:tableStyleId>{5C22544A-7EE6-4342-B048-85BDC9FD1C3A}</a:tableStyleId>
              </a:tblPr>
              <a:tblGrid>
                <a:gridCol w="2441604">
                  <a:extLst>
                    <a:ext uri="{9D8B030D-6E8A-4147-A177-3AD203B41FA5}">
                      <a16:colId xmlns:a16="http://schemas.microsoft.com/office/drawing/2014/main" val="3384749385"/>
                    </a:ext>
                  </a:extLst>
                </a:gridCol>
                <a:gridCol w="3030894">
                  <a:extLst>
                    <a:ext uri="{9D8B030D-6E8A-4147-A177-3AD203B41FA5}">
                      <a16:colId xmlns:a16="http://schemas.microsoft.com/office/drawing/2014/main" val="3085031447"/>
                    </a:ext>
                  </a:extLst>
                </a:gridCol>
              </a:tblGrid>
              <a:tr h="389450">
                <a:tc>
                  <a:txBody>
                    <a:bodyPr/>
                    <a:lstStyle/>
                    <a:p>
                      <a:pPr algn="r" rtl="1"/>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מאפייני המרואיינים בתצפית </a:t>
                      </a:r>
                    </a:p>
                    <a:p>
                      <a:pPr algn="r" rtl="1"/>
                      <a:r>
                        <a:rPr lang="en-US" sz="1200" b="1">
                          <a:solidFill>
                            <a:schemeClr val="bg1"/>
                          </a:solidFill>
                          <a:latin typeface="Tahoma" panose="020B0604030504040204" pitchFamily="34" charset="0"/>
                          <a:ea typeface="Tahoma" panose="020B0604030504040204" pitchFamily="34" charset="0"/>
                          <a:cs typeface="Tahoma" panose="020B0604030504040204" pitchFamily="34" charset="0"/>
                        </a:rPr>
                        <a:t>N=6</a:t>
                      </a:r>
                      <a:endParaRPr lang="he-IL" sz="1200" b="1">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rgbClr val="4978A6"/>
                    </a:solidFill>
                  </a:tcPr>
                </a:tc>
                <a:tc>
                  <a:txBody>
                    <a:bodyPr/>
                    <a:lstStyle/>
                    <a:p>
                      <a:pPr algn="ct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יוסי בנאי</a:t>
                      </a:r>
                    </a:p>
                  </a:txBody>
                  <a:tcPr>
                    <a:solidFill>
                      <a:schemeClr val="bg1">
                        <a:lumMod val="65000"/>
                      </a:schemeClr>
                    </a:solidFill>
                  </a:tcPr>
                </a:tc>
                <a:extLst>
                  <a:ext uri="{0D108BD9-81ED-4DB2-BD59-A6C34878D82A}">
                    <a16:rowId xmlns:a16="http://schemas.microsoft.com/office/drawing/2014/main" val="3519931351"/>
                  </a:ext>
                </a:extLst>
              </a:tr>
              <a:tr h="836104">
                <a:tc>
                  <a:txBody>
                    <a:bodyPr/>
                    <a:lstStyle/>
                    <a:p>
                      <a:pPr algn="ctr" rtl="1"/>
                      <a:r>
                        <a:rPr lang="he-IL" sz="1200">
                          <a:latin typeface="Tahoma" panose="020B0604030504040204" pitchFamily="34" charset="0"/>
                          <a:ea typeface="Tahoma" panose="020B0604030504040204" pitchFamily="34" charset="0"/>
                          <a:cs typeface="Tahoma" panose="020B0604030504040204" pitchFamily="34" charset="0"/>
                        </a:rPr>
                        <a:t>מגדר וקרבה לפעוט</a:t>
                      </a:r>
                    </a:p>
                  </a:txBody>
                  <a:tcPr>
                    <a:solidFill>
                      <a:srgbClr val="90B6DD"/>
                    </a:solidFill>
                  </a:tcPr>
                </a:tc>
                <a:tc>
                  <a:txBody>
                    <a:bodyPr/>
                    <a:lstStyle/>
                    <a:p>
                      <a:pPr algn="r" rtl="1"/>
                      <a:r>
                        <a:rPr lang="he-IL" sz="1200">
                          <a:latin typeface="Tahoma" panose="020B0604030504040204" pitchFamily="34" charset="0"/>
                          <a:ea typeface="Tahoma" panose="020B0604030504040204" pitchFamily="34" charset="0"/>
                          <a:cs typeface="Tahoma" panose="020B0604030504040204" pitchFamily="34" charset="0"/>
                        </a:rPr>
                        <a:t>2 אימהות</a:t>
                      </a:r>
                    </a:p>
                    <a:p>
                      <a:pPr algn="r" rtl="1"/>
                      <a:r>
                        <a:rPr lang="he-IL" sz="1200">
                          <a:latin typeface="Tahoma" panose="020B0604030504040204" pitchFamily="34" charset="0"/>
                          <a:ea typeface="Tahoma" panose="020B0604030504040204" pitchFamily="34" charset="0"/>
                          <a:cs typeface="Tahoma" panose="020B0604030504040204" pitchFamily="34" charset="0"/>
                        </a:rPr>
                        <a:t>2 סבתות</a:t>
                      </a:r>
                    </a:p>
                    <a:p>
                      <a:pPr algn="r" rtl="1"/>
                      <a:r>
                        <a:rPr lang="he-IL" sz="1200">
                          <a:latin typeface="Tahoma" panose="020B0604030504040204" pitchFamily="34" charset="0"/>
                          <a:ea typeface="Tahoma" panose="020B0604030504040204" pitchFamily="34" charset="0"/>
                          <a:cs typeface="Tahoma" panose="020B0604030504040204" pitchFamily="34" charset="0"/>
                        </a:rPr>
                        <a:t>אב אחד</a:t>
                      </a:r>
                    </a:p>
                    <a:p>
                      <a:pPr algn="r" rtl="1"/>
                      <a:r>
                        <a:rPr lang="he-IL" sz="1200">
                          <a:latin typeface="Tahoma" panose="020B0604030504040204" pitchFamily="34" charset="0"/>
                          <a:ea typeface="Tahoma" panose="020B0604030504040204" pitchFamily="34" charset="0"/>
                          <a:cs typeface="Tahoma" panose="020B0604030504040204" pitchFamily="34" charset="0"/>
                        </a:rPr>
                        <a:t>מטפלת בשכר</a:t>
                      </a:r>
                    </a:p>
                  </a:txBody>
                  <a:tcPr>
                    <a:solidFill>
                      <a:schemeClr val="bg2"/>
                    </a:solidFill>
                  </a:tcPr>
                </a:tc>
                <a:extLst>
                  <a:ext uri="{0D108BD9-81ED-4DB2-BD59-A6C34878D82A}">
                    <a16:rowId xmlns:a16="http://schemas.microsoft.com/office/drawing/2014/main" val="2829133185"/>
                  </a:ext>
                </a:extLst>
              </a:tr>
              <a:tr h="696490">
                <a:tc>
                  <a:txBody>
                    <a:bodyPr/>
                    <a:lstStyle/>
                    <a:p>
                      <a:pPr algn="ctr" rtl="1"/>
                      <a:r>
                        <a:rPr lang="he-IL" sz="1200">
                          <a:latin typeface="Tahoma" panose="020B0604030504040204" pitchFamily="34" charset="0"/>
                          <a:ea typeface="Tahoma" panose="020B0604030504040204" pitchFamily="34" charset="0"/>
                          <a:cs typeface="Tahoma" panose="020B0604030504040204" pitchFamily="34" charset="0"/>
                        </a:rPr>
                        <a:t>כמות וגילי ילדים</a:t>
                      </a:r>
                    </a:p>
                  </a:txBody>
                  <a:tcPr>
                    <a:solidFill>
                      <a:srgbClr val="90B6DD"/>
                    </a:solidFill>
                  </a:tcPr>
                </a:tc>
                <a:tc>
                  <a:txBody>
                    <a:bodyPr/>
                    <a:lstStyle/>
                    <a:p>
                      <a:pPr algn="r" rtl="1"/>
                      <a:r>
                        <a:rPr lang="he-IL" sz="1200">
                          <a:latin typeface="Tahoma" panose="020B0604030504040204" pitchFamily="34" charset="0"/>
                          <a:ea typeface="Tahoma" panose="020B0604030504040204" pitchFamily="34" charset="0"/>
                          <a:cs typeface="Tahoma" panose="020B0604030504040204" pitchFamily="34" charset="0"/>
                        </a:rPr>
                        <a:t>עם כל מבוגר/ת הגיע/ה ילד/ה (סה"כ 6)</a:t>
                      </a:r>
                    </a:p>
                    <a:p>
                      <a:pPr algn="r" rtl="1"/>
                      <a:r>
                        <a:rPr lang="he-IL" sz="1200">
                          <a:latin typeface="Tahoma" panose="020B0604030504040204" pitchFamily="34" charset="0"/>
                          <a:ea typeface="Tahoma" panose="020B0604030504040204" pitchFamily="34" charset="0"/>
                          <a:cs typeface="Tahoma" panose="020B0604030504040204" pitchFamily="34" charset="0"/>
                        </a:rPr>
                        <a:t>3 תינוקות מתחת לגיל שנה</a:t>
                      </a:r>
                    </a:p>
                    <a:p>
                      <a:pPr algn="r" rtl="1"/>
                      <a:r>
                        <a:rPr lang="he-IL" sz="1200">
                          <a:latin typeface="Tahoma" panose="020B0604030504040204" pitchFamily="34" charset="0"/>
                          <a:ea typeface="Tahoma" panose="020B0604030504040204" pitchFamily="34" charset="0"/>
                          <a:cs typeface="Tahoma" panose="020B0604030504040204" pitchFamily="34" charset="0"/>
                        </a:rPr>
                        <a:t>3 פעוטות בגיל שנתיים בממוצע</a:t>
                      </a:r>
                    </a:p>
                  </a:txBody>
                  <a:tcPr>
                    <a:solidFill>
                      <a:schemeClr val="bg2"/>
                    </a:solidFill>
                  </a:tcPr>
                </a:tc>
                <a:extLst>
                  <a:ext uri="{0D108BD9-81ED-4DB2-BD59-A6C34878D82A}">
                    <a16:rowId xmlns:a16="http://schemas.microsoft.com/office/drawing/2014/main" val="378585296"/>
                  </a:ext>
                </a:extLst>
              </a:tr>
              <a:tr h="836104">
                <a:tc>
                  <a:txBody>
                    <a:bodyPr/>
                    <a:lstStyle/>
                    <a:p>
                      <a:pPr algn="ctr" rtl="1"/>
                      <a:r>
                        <a:rPr lang="he-IL" sz="1200">
                          <a:latin typeface="Tahoma" panose="020B0604030504040204" pitchFamily="34" charset="0"/>
                          <a:ea typeface="Tahoma" panose="020B0604030504040204" pitchFamily="34" charset="0"/>
                          <a:cs typeface="Tahoma" panose="020B0604030504040204" pitchFamily="34" charset="0"/>
                        </a:rPr>
                        <a:t>אזור מגורים ודרכי הגעה, זמן שהות במשחקייה</a:t>
                      </a:r>
                    </a:p>
                  </a:txBody>
                  <a:tcPr>
                    <a:solidFill>
                      <a:srgbClr val="90B6DD"/>
                    </a:solidFill>
                  </a:tcPr>
                </a:tc>
                <a:tc>
                  <a:txBody>
                    <a:bodyPr/>
                    <a:lstStyle/>
                    <a:p>
                      <a:pPr algn="r" rtl="1"/>
                      <a:r>
                        <a:rPr lang="he-IL" sz="1200">
                          <a:latin typeface="Tahoma" panose="020B0604030504040204" pitchFamily="34" charset="0"/>
                          <a:ea typeface="Tahoma" panose="020B0604030504040204" pitchFamily="34" charset="0"/>
                          <a:cs typeface="Tahoma" panose="020B0604030504040204" pitchFamily="34" charset="0"/>
                        </a:rPr>
                        <a:t>כולם מדרום העיר- 4 מתגוררים בשכונה</a:t>
                      </a:r>
                    </a:p>
                    <a:p>
                      <a:pPr algn="r" rtl="1"/>
                      <a:r>
                        <a:rPr lang="he-IL" sz="1200">
                          <a:latin typeface="Tahoma" panose="020B0604030504040204" pitchFamily="34" charset="0"/>
                          <a:ea typeface="Tahoma" panose="020B0604030504040204" pitchFamily="34" charset="0"/>
                          <a:cs typeface="Tahoma" panose="020B0604030504040204" pitchFamily="34" charset="0"/>
                        </a:rPr>
                        <a:t>2 גרים מחוץ לשכונה</a:t>
                      </a:r>
                    </a:p>
                    <a:p>
                      <a:pPr algn="r" rtl="1"/>
                      <a:r>
                        <a:rPr lang="he-IL" sz="1200">
                          <a:latin typeface="Tahoma" panose="020B0604030504040204" pitchFamily="34" charset="0"/>
                          <a:ea typeface="Tahoma" panose="020B0604030504040204" pitchFamily="34" charset="0"/>
                          <a:cs typeface="Tahoma" panose="020B0604030504040204" pitchFamily="34" charset="0"/>
                        </a:rPr>
                        <a:t>6 הגיעו ברגל</a:t>
                      </a:r>
                    </a:p>
                    <a:p>
                      <a:pPr algn="r" rtl="1"/>
                      <a:r>
                        <a:rPr lang="he-IL" sz="1200">
                          <a:latin typeface="Tahoma" panose="020B0604030504040204" pitchFamily="34" charset="0"/>
                          <a:ea typeface="Tahoma" panose="020B0604030504040204" pitchFamily="34" charset="0"/>
                          <a:cs typeface="Tahoma" panose="020B0604030504040204" pitchFamily="34" charset="0"/>
                        </a:rPr>
                        <a:t>זמן שהות במשחקייה: כשעתיים</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solidFill>
                      <a:schemeClr val="bg2"/>
                    </a:solidFill>
                  </a:tcPr>
                </a:tc>
                <a:extLst>
                  <a:ext uri="{0D108BD9-81ED-4DB2-BD59-A6C34878D82A}">
                    <a16:rowId xmlns:a16="http://schemas.microsoft.com/office/drawing/2014/main" val="1594650123"/>
                  </a:ext>
                </a:extLst>
              </a:tr>
            </a:tbl>
          </a:graphicData>
        </a:graphic>
      </p:graphicFrame>
      <p:sp>
        <p:nvSpPr>
          <p:cNvPr id="5" name="Rectangle 4">
            <a:extLst>
              <a:ext uri="{FF2B5EF4-FFF2-40B4-BE49-F238E27FC236}">
                <a16:creationId xmlns:a16="http://schemas.microsoft.com/office/drawing/2014/main" id="{66E33FFB-9CF4-F1C8-5C5B-843F80539C22}"/>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70549364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161D46-B4CF-FBF1-3C31-D849919FA305}"/>
              </a:ext>
            </a:extLst>
          </p:cNvPr>
          <p:cNvSpPr/>
          <p:nvPr/>
        </p:nvSpPr>
        <p:spPr>
          <a:xfrm>
            <a:off x="-775062" y="302426"/>
            <a:ext cx="13168524" cy="961878"/>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Picture 22">
            <a:extLst>
              <a:ext uri="{FF2B5EF4-FFF2-40B4-BE49-F238E27FC236}">
                <a16:creationId xmlns:a16="http://schemas.microsoft.com/office/drawing/2014/main" id="{3CC9DFD0-6553-7D6A-1054-F71947BAB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84" y="2340403"/>
            <a:ext cx="5732834" cy="2483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1">
            <a:extLst>
              <a:ext uri="{FF2B5EF4-FFF2-40B4-BE49-F238E27FC236}">
                <a16:creationId xmlns:a16="http://schemas.microsoft.com/office/drawing/2014/main" id="{2408C679-1573-7DCF-6FF5-00A82B6BB422}"/>
              </a:ext>
            </a:extLst>
          </p:cNvPr>
          <p:cNvSpPr txBox="1"/>
          <p:nvPr/>
        </p:nvSpPr>
        <p:spPr>
          <a:xfrm>
            <a:off x="1" y="0"/>
            <a:ext cx="12191999" cy="400110"/>
          </a:xfrm>
          <a:prstGeom prst="rect">
            <a:avLst/>
          </a:prstGeom>
          <a:solidFill>
            <a:srgbClr val="EC1C3C"/>
          </a:solidFill>
        </p:spPr>
        <p:txBody>
          <a:bodyPr wrap="square" rtlCol="0">
            <a:spAutoFit/>
          </a:bodyPr>
          <a:lstStyle/>
          <a:p>
            <a:pPr lvl="0" algn="r"/>
            <a:r>
              <a:rPr lang="he-IL" sz="2000" b="1">
                <a:solidFill>
                  <a:prstClr val="white"/>
                </a:solidFill>
                <a:latin typeface="Tahoma" pitchFamily="34" charset="0"/>
                <a:ea typeface="Tahoma" pitchFamily="34" charset="0"/>
                <a:cs typeface="Tahoma" pitchFamily="34" charset="0"/>
              </a:rPr>
              <a:t>משחקיית המרכז הקהילתי על שם יוסי בנאי – תיאור המרחב</a:t>
            </a:r>
          </a:p>
        </p:txBody>
      </p:sp>
      <p:sp>
        <p:nvSpPr>
          <p:cNvPr id="3" name="תיבת טקסט 2">
            <a:extLst>
              <a:ext uri="{FF2B5EF4-FFF2-40B4-BE49-F238E27FC236}">
                <a16:creationId xmlns:a16="http://schemas.microsoft.com/office/drawing/2014/main" id="{86FD1BAC-D148-2E85-4E0D-33A209D754E2}"/>
              </a:ext>
            </a:extLst>
          </p:cNvPr>
          <p:cNvSpPr txBox="1"/>
          <p:nvPr/>
        </p:nvSpPr>
        <p:spPr>
          <a:xfrm>
            <a:off x="6192342" y="1264304"/>
            <a:ext cx="5825492" cy="5040675"/>
          </a:xfrm>
          <a:prstGeom prst="rect">
            <a:avLst/>
          </a:prstGeom>
          <a:solidFill>
            <a:schemeClr val="bg1"/>
          </a:solidFill>
        </p:spPr>
        <p:txBody>
          <a:bodyPr wrap="square" rtlCol="1">
            <a:spAutoFit/>
          </a:bodyPr>
          <a:lstStyle/>
          <a:p>
            <a:pPr marL="342900" lvl="0" indent="-342900" algn="r" rtl="1">
              <a:lnSpc>
                <a:spcPct val="150000"/>
              </a:lnSpc>
              <a:spcAft>
                <a:spcPts val="0"/>
              </a:spcAft>
              <a:buClr>
                <a:srgbClr val="F9B5BF"/>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עיצוב ויזואלי ותחושתי מותאם - </a:t>
            </a:r>
            <a:r>
              <a:rPr lang="he-IL" sz="1200">
                <a:latin typeface="Tahoma" panose="020B0604030504040204" pitchFamily="34" charset="0"/>
                <a:ea typeface="Tahoma" panose="020B0604030504040204" pitchFamily="34" charset="0"/>
                <a:cs typeface="Tahoma" panose="020B0604030504040204" pitchFamily="34" charset="0"/>
              </a:rPr>
              <a:t>שימוש בחומרים טבעיים, צבעי המרחב נעימים למראה ואינם מעוררים גריית יתר, אלמנטים מחופים בספוג למניעת חבלות, תנאי הטמפרטורה והתאורה נעימים.</a:t>
            </a:r>
            <a:endParaRPr lang="en-US" sz="1200">
              <a:latin typeface="Tahoma" panose="020B0604030504040204" pitchFamily="34" charset="0"/>
              <a:ea typeface="Tahoma" panose="020B0604030504040204" pitchFamily="34" charset="0"/>
              <a:cs typeface="Tahoma" panose="020B0604030504040204" pitchFamily="34" charset="0"/>
            </a:endParaRPr>
          </a:p>
          <a:p>
            <a:pPr marL="342900" lvl="0" indent="-342900" algn="r" rtl="1">
              <a:lnSpc>
                <a:spcPct val="150000"/>
              </a:lnSpc>
              <a:spcAft>
                <a:spcPts val="0"/>
              </a:spcAft>
              <a:buClr>
                <a:srgbClr val="F9B5BF"/>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המרחב </a:t>
            </a:r>
            <a:r>
              <a:rPr lang="he-IL" sz="1200" b="1">
                <a:latin typeface="Tahoma" panose="020B0604030504040204" pitchFamily="34" charset="0"/>
                <a:ea typeface="Tahoma" panose="020B0604030504040204" pitchFamily="34" charset="0"/>
                <a:cs typeface="Tahoma" panose="020B0604030504040204" pitchFamily="34" charset="0"/>
              </a:rPr>
              <a:t>עשיר מאוד במשחקים וצעצועים</a:t>
            </a:r>
            <a:r>
              <a:rPr lang="he-IL" sz="1200">
                <a:latin typeface="Tahoma" panose="020B0604030504040204" pitchFamily="34" charset="0"/>
                <a:ea typeface="Tahoma" panose="020B0604030504040204" pitchFamily="34" charset="0"/>
                <a:cs typeface="Tahoma" panose="020B0604030504040204" pitchFamily="34" charset="0"/>
              </a:rPr>
              <a:t>, בעיקר עבור טווח גיל לידה עד 4, ומכיל כמות פריטים המאפשרת שימוש מגוון ותחלופה.</a:t>
            </a:r>
            <a:endParaRPr lang="en-US" sz="1200">
              <a:latin typeface="Tahoma" panose="020B0604030504040204" pitchFamily="34" charset="0"/>
              <a:ea typeface="Tahoma" panose="020B0604030504040204" pitchFamily="34" charset="0"/>
              <a:cs typeface="Tahoma" panose="020B0604030504040204" pitchFamily="34" charset="0"/>
            </a:endParaRPr>
          </a:p>
          <a:p>
            <a:pPr marL="342900" lvl="0" indent="-342900" algn="r" rtl="1">
              <a:lnSpc>
                <a:spcPct val="150000"/>
              </a:lnSpc>
              <a:spcAft>
                <a:spcPts val="0"/>
              </a:spcAft>
              <a:buClr>
                <a:srgbClr val="F9B5BF"/>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שילוב משחקים לפיתוח הדמיון - </a:t>
            </a:r>
            <a:r>
              <a:rPr lang="he-IL" sz="1200">
                <a:latin typeface="Tahoma" panose="020B0604030504040204" pitchFamily="34" charset="0"/>
                <a:ea typeface="Tahoma" panose="020B0604030504040204" pitchFamily="34" charset="0"/>
                <a:cs typeface="Tahoma" panose="020B0604030504040204" pitchFamily="34" charset="0"/>
              </a:rPr>
              <a:t>תיאטרון בובות זעיר, מטבח עם "מוצרי מזון" מעץ וכלים ל"בישול", שולחנות יצירה ועוד. </a:t>
            </a:r>
            <a:endParaRPr lang="en-US" sz="1200">
              <a:latin typeface="Tahoma" panose="020B0604030504040204" pitchFamily="34" charset="0"/>
              <a:ea typeface="Tahoma" panose="020B0604030504040204" pitchFamily="34" charset="0"/>
              <a:cs typeface="Tahoma" panose="020B0604030504040204" pitchFamily="34" charset="0"/>
            </a:endParaRPr>
          </a:p>
          <a:p>
            <a:pPr marL="342900" lvl="0" indent="-342900" algn="r" rtl="1">
              <a:lnSpc>
                <a:spcPct val="150000"/>
              </a:lnSpc>
              <a:spcAft>
                <a:spcPts val="0"/>
              </a:spcAft>
              <a:buClr>
                <a:srgbClr val="F9B5BF"/>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קרקע תומכת לפיתוח מוטוריקה גסה - </a:t>
            </a:r>
            <a:r>
              <a:rPr lang="he-IL" sz="1200">
                <a:latin typeface="Tahoma" panose="020B0604030504040204" pitchFamily="34" charset="0"/>
                <a:ea typeface="Tahoma" panose="020B0604030504040204" pitchFamily="34" charset="0"/>
                <a:cs typeface="Tahoma" panose="020B0604030504040204" pitchFamily="34" charset="0"/>
              </a:rPr>
              <a:t>רצפת הפעילות מחופה כולה, חלקה בחומר בולם חבלות אך קשיח, וחלקה האחר בריפוד רך יותר באזור הטיפוס/ משחק פיזי. </a:t>
            </a:r>
            <a:r>
              <a:rPr lang="he-IL" sz="1200" b="1">
                <a:latin typeface="Tahoma" panose="020B0604030504040204" pitchFamily="34" charset="0"/>
                <a:ea typeface="Tahoma" panose="020B0604030504040204" pitchFamily="34" charset="0"/>
                <a:cs typeface="Tahoma" panose="020B0604030504040204" pitchFamily="34" charset="0"/>
              </a:rPr>
              <a:t>מרחב תחום המיועד לפעוטות בשלבי זחילה</a:t>
            </a:r>
            <a:r>
              <a:rPr lang="he-IL" sz="1200">
                <a:latin typeface="Tahoma" panose="020B0604030504040204" pitchFamily="34" charset="0"/>
                <a:ea typeface="Tahoma" panose="020B0604030504040204" pitchFamily="34" charset="0"/>
                <a:cs typeface="Tahoma" panose="020B0604030504040204" pitchFamily="34" charset="0"/>
              </a:rPr>
              <a:t>, ולמתאמנים בטיפוס על כריות מדורגות.</a:t>
            </a:r>
            <a:endParaRPr lang="en-US" sz="1200">
              <a:latin typeface="Tahoma" panose="020B0604030504040204" pitchFamily="34" charset="0"/>
              <a:ea typeface="Tahoma" panose="020B0604030504040204" pitchFamily="34" charset="0"/>
              <a:cs typeface="Tahoma" panose="020B0604030504040204" pitchFamily="34" charset="0"/>
            </a:endParaRPr>
          </a:p>
          <a:p>
            <a:pPr marL="342900" lvl="0" indent="-342900" algn="r" rtl="1">
              <a:lnSpc>
                <a:spcPct val="150000"/>
              </a:lnSpc>
              <a:spcAft>
                <a:spcPts val="0"/>
              </a:spcAft>
              <a:buClr>
                <a:srgbClr val="F9B5BF"/>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בנוסף, המרחב כולל </a:t>
            </a:r>
            <a:r>
              <a:rPr lang="he-IL" sz="1200" b="1">
                <a:latin typeface="Tahoma" panose="020B0604030504040204" pitchFamily="34" charset="0"/>
                <a:ea typeface="Tahoma" panose="020B0604030504040204" pitchFamily="34" charset="0"/>
                <a:cs typeface="Tahoma" panose="020B0604030504040204" pitchFamily="34" charset="0"/>
              </a:rPr>
              <a:t>מספר </a:t>
            </a:r>
            <a:r>
              <a:rPr lang="en-US" sz="1200" b="1">
                <a:latin typeface="Tahoma" panose="020B0604030504040204" pitchFamily="34" charset="0"/>
                <a:ea typeface="Tahoma" panose="020B0604030504040204" pitchFamily="34" charset="0"/>
                <a:cs typeface="Tahoma" panose="020B0604030504040204" pitchFamily="34" charset="0"/>
              </a:rPr>
              <a:t>facilities</a:t>
            </a:r>
            <a:r>
              <a:rPr lang="he-IL" sz="1200" b="1">
                <a:latin typeface="Tahoma" panose="020B0604030504040204" pitchFamily="34" charset="0"/>
                <a:ea typeface="Tahoma" panose="020B0604030504040204" pitchFamily="34" charset="0"/>
                <a:cs typeface="Tahoma" panose="020B0604030504040204" pitchFamily="34" charset="0"/>
              </a:rPr>
              <a:t> עבור המלווים</a:t>
            </a:r>
            <a:r>
              <a:rPr lang="he-IL" sz="1200">
                <a:latin typeface="Tahoma" panose="020B0604030504040204" pitchFamily="34" charset="0"/>
                <a:ea typeface="Tahoma" panose="020B0604030504040204" pitchFamily="34" charset="0"/>
                <a:cs typeface="Tahoma" panose="020B0604030504040204" pitchFamily="34" charset="0"/>
              </a:rPr>
              <a:t>: מקומות רבים לישיבה, כולל גומחות מנוחה מרופדות, מתקן להטענת טלפונים סלולריים, מטבחון קטן, פינת החתלה, ושירותים עם שרפרף עץ קטן כדי לאפשר לפעוטות להגיע לכיור.</a:t>
            </a:r>
          </a:p>
          <a:p>
            <a:pPr marL="342900" lvl="0" indent="-342900" algn="r" rtl="1">
              <a:lnSpc>
                <a:spcPct val="150000"/>
              </a:lnSpc>
              <a:spcAft>
                <a:spcPts val="0"/>
              </a:spcAft>
              <a:buClr>
                <a:srgbClr val="F9B5BF"/>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משיבי הסקר (</a:t>
            </a:r>
            <a:r>
              <a:rPr lang="en-US" sz="1200">
                <a:latin typeface="Tahoma" panose="020B0604030504040204" pitchFamily="34" charset="0"/>
                <a:ea typeface="Tahoma" panose="020B0604030504040204" pitchFamily="34" charset="0"/>
                <a:cs typeface="Tahoma" panose="020B0604030504040204" pitchFamily="34" charset="0"/>
              </a:rPr>
              <a:t>N=6</a:t>
            </a:r>
            <a:r>
              <a:rPr lang="he-IL" sz="1200">
                <a:latin typeface="Tahoma" panose="020B0604030504040204" pitchFamily="34" charset="0"/>
                <a:ea typeface="Tahoma" panose="020B0604030504040204" pitchFamily="34" charset="0"/>
                <a:cs typeface="Tahoma" panose="020B0604030504040204" pitchFamily="34" charset="0"/>
              </a:rPr>
              <a:t>) העריכו כי תנאי סביבת המשחקייה נוחים עבורם ועבור ילדיהם במידה רבה-רבה מאוד, דיווחו על תחושה רגועה ונינוחה במהלך שהותם במקום, והעריכו כי המשחקייה מציעה מגוון רחב של אפשרויות למשחק ולפעילות עם ילדיהם, התורמים לאינטראקציה חיובית ביניהם.</a:t>
            </a:r>
            <a:endParaRPr lang="en-US" sz="1200">
              <a:latin typeface="Tahoma" panose="020B0604030504040204" pitchFamily="34" charset="0"/>
              <a:ea typeface="Tahoma" panose="020B0604030504040204" pitchFamily="34" charset="0"/>
              <a:cs typeface="Tahoma" panose="020B0604030504040204" pitchFamily="34" charset="0"/>
            </a:endParaRPr>
          </a:p>
        </p:txBody>
      </p:sp>
      <p:pic>
        <p:nvPicPr>
          <p:cNvPr id="6" name="Picture 24" descr="תמונה שמכילה בתוך מבנה&#10;&#10;התיאור נוצר באופן אוטומטי">
            <a:extLst>
              <a:ext uri="{FF2B5EF4-FFF2-40B4-BE49-F238E27FC236}">
                <a16:creationId xmlns:a16="http://schemas.microsoft.com/office/drawing/2014/main" id="{EEF57C22-9873-32F7-1E42-3E5759579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943" y="498098"/>
            <a:ext cx="2130412" cy="2443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4">
            <a:extLst>
              <a:ext uri="{FF2B5EF4-FFF2-40B4-BE49-F238E27FC236}">
                <a16:creationId xmlns:a16="http://schemas.microsoft.com/office/drawing/2014/main" id="{32712140-D377-CE53-46AD-55816A9195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4650" y="302426"/>
            <a:ext cx="2745499" cy="2293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 descr="מבנה העץ המרכזי המחופה בחומר רך למניעת חבלות.&#10;">
            <a:extLst>
              <a:ext uri="{FF2B5EF4-FFF2-40B4-BE49-F238E27FC236}">
                <a16:creationId xmlns:a16="http://schemas.microsoft.com/office/drawing/2014/main" id="{4A33DF32-C574-68A8-6666-AD40A18698AE}"/>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51" y="1596892"/>
            <a:ext cx="1609702" cy="1680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תיבת טקסט 31">
            <a:extLst>
              <a:ext uri="{FF2B5EF4-FFF2-40B4-BE49-F238E27FC236}">
                <a16:creationId xmlns:a16="http://schemas.microsoft.com/office/drawing/2014/main" id="{D3D68155-417A-1047-164B-A573C470AE53}"/>
              </a:ext>
            </a:extLst>
          </p:cNvPr>
          <p:cNvSpPr txBox="1"/>
          <p:nvPr/>
        </p:nvSpPr>
        <p:spPr>
          <a:xfrm>
            <a:off x="275359" y="5124190"/>
            <a:ext cx="5749377" cy="885692"/>
          </a:xfrm>
          <a:prstGeom prst="rect">
            <a:avLst/>
          </a:prstGeom>
          <a:noFill/>
        </p:spPr>
        <p:txBody>
          <a:bodyPr wrap="square" rtlCol="1">
            <a:spAutoFit/>
          </a:bodyPr>
          <a:lstStyle/>
          <a:p>
            <a:pPr marL="342900" indent="-342900" algn="r" rtl="1">
              <a:lnSpc>
                <a:spcPct val="150000"/>
              </a:lnSpc>
              <a:buClr>
                <a:srgbClr val="F9B5BF"/>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במסגרת הערות נוספות לשיפור בקרב משיבי הסקר על אודות המשחקייה, חלקם הביעו חשש לגבי הבטיחות במדרגות ובבית העץ, ועלו בקשות לחיטוי תדיר של צעצועים ולהקצאת יום בשבוע, אחה"צ, לקטנטנים. </a:t>
            </a:r>
          </a:p>
        </p:txBody>
      </p:sp>
      <p:sp>
        <p:nvSpPr>
          <p:cNvPr id="12" name="TextBox 11">
            <a:extLst>
              <a:ext uri="{FF2B5EF4-FFF2-40B4-BE49-F238E27FC236}">
                <a16:creationId xmlns:a16="http://schemas.microsoft.com/office/drawing/2014/main" id="{12C74BDF-8441-AB66-AF3C-3693B59AE031}"/>
              </a:ext>
            </a:extLst>
          </p:cNvPr>
          <p:cNvSpPr txBox="1"/>
          <p:nvPr/>
        </p:nvSpPr>
        <p:spPr>
          <a:xfrm>
            <a:off x="6278804" y="488537"/>
            <a:ext cx="5683043" cy="608693"/>
          </a:xfrm>
          <a:prstGeom prst="rect">
            <a:avLst/>
          </a:prstGeom>
          <a:noFill/>
        </p:spPr>
        <p:txBody>
          <a:bodyPr wrap="square">
            <a:spAutoFit/>
          </a:bodyPr>
          <a:lstStyle/>
          <a:p>
            <a:pPr algn="r" rtl="1">
              <a:lnSpc>
                <a:spcPct val="150000"/>
              </a:lnSpc>
              <a:buClr>
                <a:srgbClr val="F9B5BF"/>
              </a:buClr>
            </a:pPr>
            <a:r>
              <a:rPr lang="he-IL" sz="1200" b="1">
                <a:latin typeface="Tahoma" panose="020B0604030504040204" pitchFamily="34" charset="0"/>
                <a:ea typeface="Tahoma" panose="020B0604030504040204" pitchFamily="34" charset="0"/>
                <a:cs typeface="Tahoma" panose="020B0604030504040204" pitchFamily="34" charset="0"/>
              </a:rPr>
              <a:t>ניכר כי שטח המשחקייה תוכנן והותאם בצורה מיטבית לפעוטות ולמלווים שלהם, תוך הקפדה על החומרים המרכיבים את המתקנים והצעצועים שבו: </a:t>
            </a:r>
          </a:p>
        </p:txBody>
      </p:sp>
      <p:sp>
        <p:nvSpPr>
          <p:cNvPr id="11" name="תיבת טקסט 37">
            <a:extLst>
              <a:ext uri="{FF2B5EF4-FFF2-40B4-BE49-F238E27FC236}">
                <a16:creationId xmlns:a16="http://schemas.microsoft.com/office/drawing/2014/main" id="{50D560BA-22BC-064F-CB2C-E980AE4167B6}"/>
              </a:ext>
            </a:extLst>
          </p:cNvPr>
          <p:cNvSpPr txBox="1"/>
          <p:nvPr/>
        </p:nvSpPr>
        <p:spPr>
          <a:xfrm>
            <a:off x="11596708" y="6344387"/>
            <a:ext cx="357050" cy="276999"/>
          </a:xfrm>
          <a:prstGeom prst="rect">
            <a:avLst/>
          </a:prstGeom>
          <a:noFill/>
        </p:spPr>
        <p:txBody>
          <a:bodyPr wrap="square" rtlCol="1">
            <a:spAutoFit/>
          </a:bodyPr>
          <a:lstStyle/>
          <a:p>
            <a:pPr algn="r" rtl="1"/>
            <a:r>
              <a:rPr lang="he-IL" sz="1200">
                <a:solidFill>
                  <a:schemeClr val="bg2">
                    <a:lumMod val="75000"/>
                  </a:schemeClr>
                </a:solidFill>
              </a:rPr>
              <a:t>18</a:t>
            </a:r>
          </a:p>
        </p:txBody>
      </p:sp>
      <p:sp>
        <p:nvSpPr>
          <p:cNvPr id="8" name="Rectangle 7">
            <a:extLst>
              <a:ext uri="{FF2B5EF4-FFF2-40B4-BE49-F238E27FC236}">
                <a16:creationId xmlns:a16="http://schemas.microsoft.com/office/drawing/2014/main" id="{C41CA2D2-E142-6E3C-956C-E7215CF563E9}"/>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478024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7483FD-808C-FA5D-CF54-9D9E0A88CF0C}"/>
              </a:ext>
            </a:extLst>
          </p:cNvPr>
          <p:cNvSpPr/>
          <p:nvPr/>
        </p:nvSpPr>
        <p:spPr>
          <a:xfrm>
            <a:off x="3474721" y="4581897"/>
            <a:ext cx="9079226" cy="1298483"/>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Picture 28">
            <a:extLst>
              <a:ext uri="{FF2B5EF4-FFF2-40B4-BE49-F238E27FC236}">
                <a16:creationId xmlns:a16="http://schemas.microsoft.com/office/drawing/2014/main" id="{FF937DC1-E3C0-1D14-B423-EC1687A584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30" y="4016867"/>
            <a:ext cx="4458810" cy="147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1">
            <a:extLst>
              <a:ext uri="{FF2B5EF4-FFF2-40B4-BE49-F238E27FC236}">
                <a16:creationId xmlns:a16="http://schemas.microsoft.com/office/drawing/2014/main" id="{12DADE2E-EDD9-31D5-124E-EC174F6677FC}"/>
              </a:ext>
            </a:extLst>
          </p:cNvPr>
          <p:cNvSpPr txBox="1"/>
          <p:nvPr/>
        </p:nvSpPr>
        <p:spPr>
          <a:xfrm>
            <a:off x="1" y="0"/>
            <a:ext cx="12191999" cy="400110"/>
          </a:xfrm>
          <a:prstGeom prst="rect">
            <a:avLst/>
          </a:prstGeom>
          <a:solidFill>
            <a:srgbClr val="EC1C3C"/>
          </a:solidFill>
        </p:spPr>
        <p:txBody>
          <a:bodyPr wrap="square" rtlCol="0">
            <a:spAutoFit/>
          </a:bodyPr>
          <a:lstStyle/>
          <a:p>
            <a:pPr lvl="0" algn="r"/>
            <a:r>
              <a:rPr lang="he-IL" sz="2000" b="1">
                <a:solidFill>
                  <a:prstClr val="white"/>
                </a:solidFill>
                <a:latin typeface="Tahoma" pitchFamily="34" charset="0"/>
                <a:ea typeface="Tahoma" pitchFamily="34" charset="0"/>
                <a:cs typeface="Tahoma" pitchFamily="34" charset="0"/>
              </a:rPr>
              <a:t>משחקיית המרכז הקהילתי על שם יוסי בנאי - הנחייה</a:t>
            </a:r>
          </a:p>
        </p:txBody>
      </p:sp>
      <p:sp>
        <p:nvSpPr>
          <p:cNvPr id="3" name="תיבת טקסט 2">
            <a:extLst>
              <a:ext uri="{FF2B5EF4-FFF2-40B4-BE49-F238E27FC236}">
                <a16:creationId xmlns:a16="http://schemas.microsoft.com/office/drawing/2014/main" id="{ECCD0511-6105-1AB7-BA0E-6CA0CCE90715}"/>
              </a:ext>
            </a:extLst>
          </p:cNvPr>
          <p:cNvSpPr txBox="1"/>
          <p:nvPr/>
        </p:nvSpPr>
        <p:spPr>
          <a:xfrm>
            <a:off x="4825865" y="484087"/>
            <a:ext cx="7193824" cy="5317674"/>
          </a:xfrm>
          <a:prstGeom prst="rect">
            <a:avLst/>
          </a:prstGeom>
          <a:noFill/>
        </p:spPr>
        <p:txBody>
          <a:bodyPr wrap="square" rtlCol="1">
            <a:spAutoFit/>
          </a:bodyPr>
          <a:lstStyle/>
          <a:p>
            <a:pPr marL="342900" lvl="0" indent="-342900" algn="r" rtl="1">
              <a:lnSpc>
                <a:spcPct val="150000"/>
              </a:lnSpc>
              <a:spcAft>
                <a:spcPts val="0"/>
              </a:spcAft>
              <a:buClr>
                <a:srgbClr val="F9B5BF"/>
              </a:buClr>
              <a:buFont typeface="Tahoma" panose="020B0604030504040204" pitchFamily="34" charset="0"/>
              <a:buChar char="█"/>
            </a:pPr>
            <a:r>
              <a:rPr lang="he-IL" sz="1200">
                <a:effectLst/>
                <a:latin typeface="Tahoma" panose="020B0604030504040204" pitchFamily="34" charset="0"/>
                <a:ea typeface="Tahoma" panose="020B0604030504040204" pitchFamily="34" charset="0"/>
                <a:cs typeface="Tahoma" panose="020B0604030504040204" pitchFamily="34" charset="0"/>
              </a:rPr>
              <a:t>המנחה </a:t>
            </a:r>
            <a:r>
              <a:rPr lang="he-IL" sz="1200" b="1">
                <a:effectLst/>
                <a:latin typeface="Tahoma" panose="020B0604030504040204" pitchFamily="34" charset="0"/>
                <a:ea typeface="Tahoma" panose="020B0604030504040204" pitchFamily="34" charset="0"/>
                <a:cs typeface="Tahoma" panose="020B0604030504040204" pitchFamily="34" charset="0"/>
              </a:rPr>
              <a:t>יזמה קשר עם הילדים והמלווים כאחד</a:t>
            </a:r>
            <a:r>
              <a:rPr lang="he-IL" sz="1200">
                <a:effectLst/>
                <a:latin typeface="Tahoma" panose="020B0604030504040204" pitchFamily="34" charset="0"/>
                <a:ea typeface="Tahoma" panose="020B0604030504040204" pitchFamily="34" charset="0"/>
                <a:cs typeface="Tahoma" panose="020B0604030504040204" pitchFamily="34" charset="0"/>
              </a:rPr>
              <a:t>, חייכה לכולם, וככלל יצרה אווירה נעימה של קבלת פנים חמה למבקרים.</a:t>
            </a:r>
          </a:p>
          <a:p>
            <a:pPr marL="342900" indent="-342900" algn="r" rtl="1">
              <a:lnSpc>
                <a:spcPct val="150000"/>
              </a:lnSpc>
              <a:buClr>
                <a:srgbClr val="F9B5BF"/>
              </a:buClr>
              <a:buFont typeface="Tahoma" panose="020B0604030504040204" pitchFamily="34" charset="0"/>
              <a:buChar char="█"/>
            </a:pPr>
            <a:r>
              <a:rPr lang="he-IL" sz="1200">
                <a:effectLst/>
                <a:latin typeface="Tahoma" panose="020B0604030504040204" pitchFamily="34" charset="0"/>
                <a:ea typeface="Tahoma" panose="020B0604030504040204" pitchFamily="34" charset="0"/>
                <a:cs typeface="Tahoma" panose="020B0604030504040204" pitchFamily="34" charset="0"/>
              </a:rPr>
              <a:t>כמו כן, היא </a:t>
            </a:r>
            <a:r>
              <a:rPr lang="he-IL" sz="1200" b="1">
                <a:effectLst/>
                <a:latin typeface="Tahoma" panose="020B0604030504040204" pitchFamily="34" charset="0"/>
                <a:ea typeface="Tahoma" panose="020B0604030504040204" pitchFamily="34" charset="0"/>
                <a:cs typeface="Tahoma" panose="020B0604030504040204" pitchFamily="34" charset="0"/>
              </a:rPr>
              <a:t>יצרה תקשורת משחקית בין ההורים לילדיהם </a:t>
            </a:r>
            <a:r>
              <a:rPr lang="he-IL" sz="1200">
                <a:effectLst/>
                <a:latin typeface="Tahoma" panose="020B0604030504040204" pitchFamily="34" charset="0"/>
                <a:ea typeface="Tahoma" panose="020B0604030504040204" pitchFamily="34" charset="0"/>
                <a:cs typeface="Tahoma" panose="020B0604030504040204" pitchFamily="34" charset="0"/>
              </a:rPr>
              <a:t>על ידי הדגמה אישית ומתן רעיונות לביצוע (</a:t>
            </a:r>
            <a:r>
              <a:rPr lang="he-IL" sz="1200" err="1">
                <a:effectLst/>
                <a:latin typeface="Tahoma" panose="020B0604030504040204" pitchFamily="34" charset="0"/>
                <a:ea typeface="Tahoma" panose="020B0604030504040204" pitchFamily="34" charset="0"/>
                <a:cs typeface="Tahoma" panose="020B0604030504040204" pitchFamily="34" charset="0"/>
              </a:rPr>
              <a:t>מודלינג</a:t>
            </a:r>
            <a:r>
              <a:rPr lang="he-IL" sz="1200">
                <a:effectLst/>
                <a:latin typeface="Tahoma" panose="020B0604030504040204" pitchFamily="34" charset="0"/>
                <a:ea typeface="Tahoma" panose="020B0604030504040204" pitchFamily="34" charset="0"/>
                <a:cs typeface="Tahoma" panose="020B0604030504040204" pitchFamily="34" charset="0"/>
              </a:rPr>
              <a:t>).</a:t>
            </a:r>
          </a:p>
          <a:p>
            <a:pPr marL="342900" indent="-342900" algn="r" rtl="1">
              <a:lnSpc>
                <a:spcPct val="150000"/>
              </a:lnSpc>
              <a:buClr>
                <a:srgbClr val="F9B5BF"/>
              </a:buClr>
              <a:buFont typeface="Tahoma" panose="020B0604030504040204" pitchFamily="34" charset="0"/>
              <a:buChar char="█"/>
            </a:pPr>
            <a:r>
              <a:rPr lang="he-IL" sz="1200">
                <a:effectLst/>
                <a:latin typeface="Tahoma" panose="020B0604030504040204" pitchFamily="34" charset="0"/>
                <a:ea typeface="Tahoma" panose="020B0604030504040204" pitchFamily="34" charset="0"/>
                <a:cs typeface="Tahoma" panose="020B0604030504040204" pitchFamily="34" charset="0"/>
              </a:rPr>
              <a:t>המבקרים המרואיינים סיפרו על </a:t>
            </a:r>
            <a:r>
              <a:rPr lang="he-IL" sz="1200" b="1">
                <a:effectLst/>
                <a:latin typeface="Tahoma" panose="020B0604030504040204" pitchFamily="34" charset="0"/>
                <a:ea typeface="Tahoma" panose="020B0604030504040204" pitchFamily="34" charset="0"/>
                <a:cs typeface="Tahoma" panose="020B0604030504040204" pitchFamily="34" charset="0"/>
              </a:rPr>
              <a:t>מתן עצות ומידע </a:t>
            </a:r>
            <a:r>
              <a:rPr lang="he-IL" sz="1200">
                <a:effectLst/>
                <a:latin typeface="Tahoma" panose="020B0604030504040204" pitchFamily="34" charset="0"/>
                <a:ea typeface="Tahoma" panose="020B0604030504040204" pitchFamily="34" charset="0"/>
                <a:cs typeface="Tahoma" panose="020B0604030504040204" pitchFamily="34" charset="0"/>
              </a:rPr>
              <a:t>על ידי המנחה והיו </a:t>
            </a:r>
            <a:r>
              <a:rPr lang="he-IL" sz="1200">
                <a:latin typeface="Tahoma" panose="020B0604030504040204" pitchFamily="34" charset="0"/>
                <a:ea typeface="Tahoma" panose="020B0604030504040204" pitchFamily="34" charset="0"/>
                <a:cs typeface="Tahoma" panose="020B0604030504040204" pitchFamily="34" charset="0"/>
              </a:rPr>
              <a:t>אף שציינו כי הם </a:t>
            </a:r>
            <a:r>
              <a:rPr lang="he-IL" sz="1200" b="1">
                <a:latin typeface="Tahoma" panose="020B0604030504040204" pitchFamily="34" charset="0"/>
                <a:ea typeface="Tahoma" panose="020B0604030504040204" pitchFamily="34" charset="0"/>
                <a:cs typeface="Tahoma" panose="020B0604030504040204" pitchFamily="34" charset="0"/>
              </a:rPr>
              <a:t>משתדלים לתזמן את הגעתם למועדים בהם היא נוכחת. </a:t>
            </a:r>
          </a:p>
          <a:p>
            <a:pPr marL="342900" indent="-342900" algn="r" rtl="1">
              <a:lnSpc>
                <a:spcPct val="150000"/>
              </a:lnSpc>
              <a:buClr>
                <a:srgbClr val="F9B5BF"/>
              </a:buClr>
              <a:buFont typeface="Tahoma" panose="020B0604030504040204" pitchFamily="34" charset="0"/>
              <a:buChar char="█"/>
            </a:pPr>
            <a:r>
              <a:rPr lang="he-IL" sz="1200">
                <a:solidFill>
                  <a:srgbClr val="000000"/>
                </a:solidFill>
                <a:effectLst/>
                <a:latin typeface="Tahoma" panose="020B0604030504040204" pitchFamily="34" charset="0"/>
                <a:ea typeface="Tahoma" panose="020B0604030504040204" pitchFamily="34" charset="0"/>
                <a:cs typeface="Tahoma" panose="020B0604030504040204" pitchFamily="34" charset="0"/>
              </a:rPr>
              <a:t>גם בקרב משיבי הסקרים משתי המשחקיות (</a:t>
            </a:r>
            <a:r>
              <a:rPr lang="en-US" sz="1200">
                <a:solidFill>
                  <a:srgbClr val="000000"/>
                </a:solidFill>
                <a:effectLst/>
                <a:latin typeface="Tahoma" panose="020B0604030504040204" pitchFamily="34" charset="0"/>
                <a:ea typeface="Tahoma" panose="020B0604030504040204" pitchFamily="34" charset="0"/>
                <a:cs typeface="Tahoma" panose="020B0604030504040204" pitchFamily="34" charset="0"/>
              </a:rPr>
              <a:t>N=12</a:t>
            </a:r>
            <a:r>
              <a:rPr lang="he-IL" sz="1200">
                <a:solidFill>
                  <a:srgbClr val="000000"/>
                </a:solidFill>
                <a:effectLst/>
                <a:latin typeface="Tahoma" panose="020B0604030504040204" pitchFamily="34" charset="0"/>
                <a:ea typeface="Tahoma" panose="020B0604030504040204" pitchFamily="34" charset="0"/>
                <a:cs typeface="Tahoma" panose="020B0604030504040204" pitchFamily="34" charset="0"/>
              </a:rPr>
              <a:t>), כפי שדווח, עלו </a:t>
            </a:r>
            <a:r>
              <a:rPr lang="he-IL" sz="1200" b="1">
                <a:solidFill>
                  <a:srgbClr val="000000"/>
                </a:solidFill>
                <a:effectLst/>
                <a:latin typeface="Tahoma" panose="020B0604030504040204" pitchFamily="34" charset="0"/>
                <a:ea typeface="Tahoma" panose="020B0604030504040204" pitchFamily="34" charset="0"/>
                <a:cs typeface="Tahoma" panose="020B0604030504040204" pitchFamily="34" charset="0"/>
              </a:rPr>
              <a:t>רשמים חיוביים מאוד כלפי המנחה וחוויית האינטראקציה עימה</a:t>
            </a:r>
            <a:r>
              <a:rPr lang="he-IL" sz="120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marL="342900" lvl="0" indent="-342900" algn="r" rtl="1">
              <a:lnSpc>
                <a:spcPct val="150000"/>
              </a:lnSpc>
              <a:spcAft>
                <a:spcPts val="0"/>
              </a:spcAft>
              <a:buClr>
                <a:srgbClr val="F9B5BF"/>
              </a:buClr>
              <a:buFont typeface="Tahoma" panose="020B0604030504040204" pitchFamily="34" charset="0"/>
              <a:buChar char="█"/>
            </a:pPr>
            <a:r>
              <a:rPr lang="he-IL" sz="1200">
                <a:effectLst/>
                <a:latin typeface="Tahoma" panose="020B0604030504040204" pitchFamily="34" charset="0"/>
                <a:ea typeface="Tahoma" panose="020B0604030504040204" pitchFamily="34" charset="0"/>
                <a:cs typeface="Tahoma" panose="020B0604030504040204" pitchFamily="34" charset="0"/>
              </a:rPr>
              <a:t>לצד השיחות, העצות והמשחק המשותף, המנחה הקפידה על ערנות מרבית בכל הנוגע לשמירה על בטיחות הפעוטות והתאמת התנאים לנוכחים במקום.</a:t>
            </a:r>
            <a:endParaRPr lang="en-US" sz="1200">
              <a:effectLst/>
              <a:latin typeface="Tahoma" panose="020B0604030504040204" pitchFamily="34" charset="0"/>
              <a:ea typeface="Tahoma" panose="020B0604030504040204" pitchFamily="34" charset="0"/>
              <a:cs typeface="Tahoma" panose="020B0604030504040204" pitchFamily="34" charset="0"/>
            </a:endParaRPr>
          </a:p>
          <a:p>
            <a:pPr marL="342900" lvl="0" indent="-342900" algn="r" rtl="1">
              <a:lnSpc>
                <a:spcPct val="150000"/>
              </a:lnSpc>
              <a:buClr>
                <a:srgbClr val="F9B5BF"/>
              </a:buClr>
              <a:buFont typeface="Tahoma" panose="020B0604030504040204" pitchFamily="34" charset="0"/>
              <a:buChar char="█"/>
            </a:pPr>
            <a:r>
              <a:rPr lang="he-IL" sz="1200">
                <a:effectLst/>
                <a:latin typeface="Tahoma" panose="020B0604030504040204" pitchFamily="34" charset="0"/>
                <a:ea typeface="Tahoma" panose="020B0604030504040204" pitchFamily="34" charset="0"/>
                <a:cs typeface="Tahoma" panose="020B0604030504040204" pitchFamily="34" charset="0"/>
              </a:rPr>
              <a:t>כאשר נשאלה בנוגע </a:t>
            </a:r>
            <a:r>
              <a:rPr lang="he-IL" sz="1200" b="1">
                <a:effectLst/>
                <a:latin typeface="Tahoma" panose="020B0604030504040204" pitchFamily="34" charset="0"/>
                <a:ea typeface="Tahoma" panose="020B0604030504040204" pitchFamily="34" charset="0"/>
                <a:cs typeface="Tahoma" panose="020B0604030504040204" pitchFamily="34" charset="0"/>
              </a:rPr>
              <a:t>למענים החסרים </a:t>
            </a:r>
            <a:r>
              <a:rPr lang="he-IL" sz="1200">
                <a:effectLst/>
                <a:latin typeface="Tahoma" panose="020B0604030504040204" pitchFamily="34" charset="0"/>
                <a:ea typeface="Tahoma" panose="020B0604030504040204" pitchFamily="34" charset="0"/>
                <a:cs typeface="Tahoma" panose="020B0604030504040204" pitchFamily="34" charset="0"/>
              </a:rPr>
              <a:t>עבור קהילת ההורים לגיל הרך, השיבה המנחה כי לתחושתה: </a:t>
            </a:r>
            <a:r>
              <a:rPr lang="he-IL" sz="1400">
                <a:effectLst/>
                <a:latin typeface="Calibri Light" panose="020F0302020204030204" pitchFamily="34" charset="0"/>
                <a:ea typeface="Tahoma" panose="020B0604030504040204" pitchFamily="34" charset="0"/>
                <a:cs typeface="Calibri Light" panose="020F0302020204030204" pitchFamily="34" charset="0"/>
              </a:rPr>
              <a:t>"ההורים חסרים </a:t>
            </a:r>
            <a:r>
              <a:rPr lang="he-IL" sz="1400" b="1">
                <a:effectLst/>
                <a:latin typeface="Calibri Light" panose="020F0302020204030204" pitchFamily="34" charset="0"/>
                <a:ea typeface="Tahoma" panose="020B0604030504040204" pitchFamily="34" charset="0"/>
                <a:cs typeface="Calibri Light" panose="020F0302020204030204" pitchFamily="34" charset="0"/>
              </a:rPr>
              <a:t>מענים שקשורים לרווחה האישית שלהם</a:t>
            </a:r>
            <a:r>
              <a:rPr lang="he-IL" sz="1400">
                <a:effectLst/>
                <a:latin typeface="Calibri Light" panose="020F0302020204030204" pitchFamily="34" charset="0"/>
                <a:ea typeface="Tahoma" panose="020B0604030504040204" pitchFamily="34" charset="0"/>
                <a:cs typeface="Calibri Light" panose="020F0302020204030204" pitchFamily="34" charset="0"/>
              </a:rPr>
              <a:t>, מישהו שיגלה עניין בצרכים שלהם, בקשיים ובחוויה ההורית שלהם". </a:t>
            </a:r>
            <a:r>
              <a:rPr lang="he-IL" sz="1200">
                <a:effectLst/>
                <a:latin typeface="Tahoma" panose="020B0604030504040204" pitchFamily="34" charset="0"/>
                <a:ea typeface="Tahoma" panose="020B0604030504040204" pitchFamily="34" charset="0"/>
                <a:cs typeface="Tahoma" panose="020B0604030504040204" pitchFamily="34" charset="0"/>
              </a:rPr>
              <a:t>לדבריה, כמה מההורים אמרו לה שהנוכחות שלה במקום מטיבה עבורם ומספקת מענה (גם אם חלקי) לצורך זה. </a:t>
            </a:r>
          </a:p>
          <a:p>
            <a:pPr lvl="0" algn="r" rtl="1">
              <a:buClr>
                <a:srgbClr val="F9B5BF"/>
              </a:buClr>
            </a:pPr>
            <a:endParaRPr lang="he-IL" sz="1200">
              <a:effectLst/>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r>
              <a:rPr lang="he-IL" sz="1200" b="1">
                <a:effectLst/>
                <a:latin typeface="Tahoma" panose="020B0604030504040204" pitchFamily="34" charset="0"/>
                <a:ea typeface="Tahoma" panose="020B0604030504040204" pitchFamily="34" charset="0"/>
                <a:cs typeface="Tahoma" panose="020B0604030504040204" pitchFamily="34" charset="0"/>
              </a:rPr>
              <a:t>מתוך כלל ההזדמנויות בהן צפינו או שוחחנו עם המנחה או המבקרים, ניכר היה כי היא מלאת מוטיבציה לחלוק מהידע המקצועי שלה עם המבקרים ועושה כן בכל הזדמנות, תוך תשומת לב </a:t>
            </a:r>
            <a:r>
              <a:rPr lang="he-IL" sz="1200" b="1">
                <a:latin typeface="Tahoma" panose="020B0604030504040204" pitchFamily="34" charset="0"/>
                <a:ea typeface="Tahoma" panose="020B0604030504040204" pitchFamily="34" charset="0"/>
                <a:cs typeface="Tahoma" panose="020B0604030504040204" pitchFamily="34" charset="0"/>
              </a:rPr>
              <a:t>ורגישות לרצון הצד האחר בכך, ותוך הבהרה הנוגעת להכשרתה המקצועית ומגבלותיה. </a:t>
            </a:r>
            <a:br>
              <a:rPr lang="en-US" sz="1200" b="1">
                <a:latin typeface="Tahoma" panose="020B0604030504040204" pitchFamily="34" charset="0"/>
                <a:ea typeface="Tahoma" panose="020B0604030504040204" pitchFamily="34" charset="0"/>
                <a:cs typeface="Tahoma" panose="020B0604030504040204" pitchFamily="34" charset="0"/>
              </a:rPr>
            </a:br>
            <a:r>
              <a:rPr lang="he-IL" sz="1200" b="1">
                <a:latin typeface="Tahoma" panose="020B0604030504040204" pitchFamily="34" charset="0"/>
                <a:ea typeface="Tahoma" panose="020B0604030504040204" pitchFamily="34" charset="0"/>
                <a:cs typeface="Tahoma" panose="020B0604030504040204" pitchFamily="34" charset="0"/>
              </a:rPr>
              <a:t>כלומר, אינה מספקת המלצות רפואיות או כאלו הנוגעות לריפוי בעיסוק או פיזיותרפיה.</a:t>
            </a:r>
            <a:r>
              <a:rPr lang="he-IL" sz="1200">
                <a:latin typeface="Tahoma" panose="020B0604030504040204" pitchFamily="34" charset="0"/>
                <a:ea typeface="Tahoma" panose="020B0604030504040204" pitchFamily="34" charset="0"/>
                <a:cs typeface="Tahoma" panose="020B0604030504040204" pitchFamily="34" charset="0"/>
              </a:rPr>
              <a:t> </a:t>
            </a:r>
          </a:p>
        </p:txBody>
      </p:sp>
      <p:pic>
        <p:nvPicPr>
          <p:cNvPr id="5" name="Picture 16" descr="תמונה שמכילה אדם, בתוך מבנה&#10;&#10;התיאור נוצר באופן אוטומטי">
            <a:extLst>
              <a:ext uri="{FF2B5EF4-FFF2-40B4-BE49-F238E27FC236}">
                <a16:creationId xmlns:a16="http://schemas.microsoft.com/office/drawing/2014/main" id="{B5FA5D13-4198-288A-FBA7-2D8FF4CF1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299" y="2314734"/>
            <a:ext cx="2560319" cy="1566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9">
            <a:extLst>
              <a:ext uri="{FF2B5EF4-FFF2-40B4-BE49-F238E27FC236}">
                <a16:creationId xmlns:a16="http://schemas.microsoft.com/office/drawing/2014/main" id="{692562F4-74F2-9673-2E64-4839C49A151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0630" y="350129"/>
            <a:ext cx="4366260" cy="1829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תמונה 6">
            <a:extLst>
              <a:ext uri="{FF2B5EF4-FFF2-40B4-BE49-F238E27FC236}">
                <a16:creationId xmlns:a16="http://schemas.microsoft.com/office/drawing/2014/main" id="{5A036617-6CF5-6E78-E105-95CEB6202FAB}"/>
              </a:ext>
            </a:extLst>
          </p:cNvPr>
          <p:cNvPicPr>
            <a:picLocks noChangeAspect="1"/>
          </p:cNvPicPr>
          <p:nvPr/>
        </p:nvPicPr>
        <p:blipFill>
          <a:blip r:embed="rId6"/>
          <a:stretch>
            <a:fillRect/>
          </a:stretch>
        </p:blipFill>
        <p:spPr>
          <a:xfrm>
            <a:off x="1864367" y="5294198"/>
            <a:ext cx="2961498" cy="1213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תיבת טקסט 7">
            <a:extLst>
              <a:ext uri="{FF2B5EF4-FFF2-40B4-BE49-F238E27FC236}">
                <a16:creationId xmlns:a16="http://schemas.microsoft.com/office/drawing/2014/main" id="{BC89CF60-454E-5915-01AC-61F9FD146BA9}"/>
              </a:ext>
            </a:extLst>
          </p:cNvPr>
          <p:cNvSpPr txBox="1"/>
          <p:nvPr/>
        </p:nvSpPr>
        <p:spPr>
          <a:xfrm>
            <a:off x="11634028" y="6316394"/>
            <a:ext cx="357050" cy="276999"/>
          </a:xfrm>
          <a:prstGeom prst="rect">
            <a:avLst/>
          </a:prstGeom>
          <a:noFill/>
        </p:spPr>
        <p:txBody>
          <a:bodyPr wrap="square" rtlCol="1">
            <a:spAutoFit/>
          </a:bodyPr>
          <a:lstStyle/>
          <a:p>
            <a:r>
              <a:rPr lang="he-IL" sz="1200">
                <a:solidFill>
                  <a:schemeClr val="bg2">
                    <a:lumMod val="75000"/>
                  </a:schemeClr>
                </a:solidFill>
              </a:rPr>
              <a:t>19</a:t>
            </a:r>
          </a:p>
        </p:txBody>
      </p:sp>
      <p:sp>
        <p:nvSpPr>
          <p:cNvPr id="11" name="TextBox 10">
            <a:extLst>
              <a:ext uri="{FF2B5EF4-FFF2-40B4-BE49-F238E27FC236}">
                <a16:creationId xmlns:a16="http://schemas.microsoft.com/office/drawing/2014/main" id="{3E6AFA6C-B40D-4F90-570C-9824D1A66A88}"/>
              </a:ext>
            </a:extLst>
          </p:cNvPr>
          <p:cNvSpPr txBox="1"/>
          <p:nvPr/>
        </p:nvSpPr>
        <p:spPr>
          <a:xfrm>
            <a:off x="2049364" y="1944643"/>
            <a:ext cx="2285739" cy="738664"/>
          </a:xfrm>
          <a:prstGeom prst="rect">
            <a:avLst/>
          </a:prstGeom>
          <a:solidFill>
            <a:srgbClr val="D2D3D5"/>
          </a:solidFill>
        </p:spPr>
        <p:txBody>
          <a:bodyPr wrap="square">
            <a:spAutoFit/>
          </a:bodyPr>
          <a:lstStyle/>
          <a:p>
            <a:pPr algn="r" rtl="1"/>
            <a:r>
              <a:rPr lang="he-IL" sz="1400">
                <a:solidFill>
                  <a:srgbClr val="000000"/>
                </a:solidFill>
                <a:effectLst/>
                <a:ea typeface="Times New Roman" panose="02020603050405020304" pitchFamily="18" charset="0"/>
                <a:cs typeface="Calibri Light" panose="020F0302020204030204" pitchFamily="34" charset="0"/>
              </a:rPr>
              <a:t>"הילדה התחברה אל יפעת ברגע והיא גרמה לי להרגיש נוחות ובטחון" (מרכז יוסי בנאי)</a:t>
            </a:r>
            <a:endParaRPr lang="he-IL" sz="1400"/>
          </a:p>
        </p:txBody>
      </p:sp>
      <p:sp>
        <p:nvSpPr>
          <p:cNvPr id="12" name="TextBox 11">
            <a:extLst>
              <a:ext uri="{FF2B5EF4-FFF2-40B4-BE49-F238E27FC236}">
                <a16:creationId xmlns:a16="http://schemas.microsoft.com/office/drawing/2014/main" id="{A6868370-ABBD-39F1-84AD-7075C5E1C749}"/>
              </a:ext>
            </a:extLst>
          </p:cNvPr>
          <p:cNvSpPr txBox="1"/>
          <p:nvPr/>
        </p:nvSpPr>
        <p:spPr>
          <a:xfrm>
            <a:off x="2303701" y="2802443"/>
            <a:ext cx="2285739" cy="954107"/>
          </a:xfrm>
          <a:prstGeom prst="rect">
            <a:avLst/>
          </a:prstGeom>
          <a:solidFill>
            <a:srgbClr val="D2D3D5"/>
          </a:solidFill>
        </p:spPr>
        <p:txBody>
          <a:bodyPr wrap="square">
            <a:spAutoFit/>
          </a:bodyPr>
          <a:lstStyle/>
          <a:p>
            <a:pPr algn="r" rtl="1"/>
            <a:r>
              <a:rPr lang="he-IL" sz="1400" dirty="0">
                <a:solidFill>
                  <a:srgbClr val="000000"/>
                </a:solidFill>
                <a:effectLst/>
                <a:ea typeface="Times New Roman" panose="02020603050405020304" pitchFamily="18" charset="0"/>
                <a:cs typeface="Calibri Light" panose="020F0302020204030204" pitchFamily="34" charset="0"/>
              </a:rPr>
              <a:t>"חייבת לציין לטובה את יפעת המקסימה שתורמת לנו הרבה במשחקייה מהידע מאז שהגיעה" (מרכז נווה אליעזר)</a:t>
            </a:r>
            <a:endParaRPr lang="he-IL" sz="1400" dirty="0"/>
          </a:p>
        </p:txBody>
      </p:sp>
      <p:sp>
        <p:nvSpPr>
          <p:cNvPr id="10" name="Rectangle 9">
            <a:extLst>
              <a:ext uri="{FF2B5EF4-FFF2-40B4-BE49-F238E27FC236}">
                <a16:creationId xmlns:a16="http://schemas.microsoft.com/office/drawing/2014/main" id="{23F7AD41-D5FA-AD9C-8DC9-AF9BFCC547CD}"/>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787529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22599" y="4569308"/>
            <a:ext cx="3214260" cy="584775"/>
          </a:xfrm>
          <a:prstGeom prst="rect">
            <a:avLst/>
          </a:prstGeom>
        </p:spPr>
        <p:txBody>
          <a:bodyPr wrap="square">
            <a:spAutoFit/>
          </a:bodyPr>
          <a:lstStyle/>
          <a:p>
            <a:pPr lvl="0">
              <a:defRPr/>
            </a:pPr>
            <a:r>
              <a:rPr lang="en-US" sz="1600" b="1" dirty="0">
                <a:latin typeface="Tahoma" pitchFamily="34" charset="0"/>
                <a:ea typeface="Tahoma" pitchFamily="34" charset="0"/>
                <a:cs typeface="Tahoma" pitchFamily="34" charset="0"/>
              </a:rPr>
              <a:t>Alona Tsirulnikov</a:t>
            </a:r>
            <a:endParaRPr lang="he-IL" sz="1600" b="1" dirty="0">
              <a:solidFill>
                <a:srgbClr val="36636F"/>
              </a:solidFill>
              <a:latin typeface="Tahoma" pitchFamily="34" charset="0"/>
              <a:ea typeface="Tahoma" pitchFamily="34" charset="0"/>
              <a:cs typeface="Tahoma" pitchFamily="34" charset="0"/>
            </a:endParaRPr>
          </a:p>
          <a:p>
            <a:pPr lvl="0">
              <a:defRPr/>
            </a:pPr>
            <a:r>
              <a:rPr lang="en-US" sz="1600" dirty="0">
                <a:latin typeface="Tahoma" pitchFamily="34" charset="0"/>
                <a:ea typeface="Tahoma" pitchFamily="34" charset="0"/>
                <a:cs typeface="Tahoma" pitchFamily="34" charset="0"/>
              </a:rPr>
              <a:t>Researcher &amp; Program Evaluator</a:t>
            </a:r>
            <a:endParaRPr lang="he-IL" sz="1600" dirty="0">
              <a:latin typeface="Tahoma" pitchFamily="34" charset="0"/>
              <a:ea typeface="Tahoma" pitchFamily="34" charset="0"/>
              <a:cs typeface="Tahoma" pitchFamily="34" charset="0"/>
            </a:endParaRPr>
          </a:p>
        </p:txBody>
      </p:sp>
      <p:pic>
        <p:nvPicPr>
          <p:cNvPr id="11" name="תמונה 18"/>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362982" y="4259935"/>
            <a:ext cx="1159617" cy="1329417"/>
          </a:xfrm>
          <a:prstGeom prst="ellipse">
            <a:avLst/>
          </a:prstGeom>
          <a:ln>
            <a:noFill/>
          </a:ln>
          <a:effectLst>
            <a:softEdge rad="112500"/>
          </a:effectLst>
        </p:spPr>
      </p:pic>
      <p:sp>
        <p:nvSpPr>
          <p:cNvPr id="12" name="TextBox 11">
            <a:extLst>
              <a:ext uri="{FF2B5EF4-FFF2-40B4-BE49-F238E27FC236}">
                <a16:creationId xmlns:a16="http://schemas.microsoft.com/office/drawing/2014/main" id="{D8628082-3AF0-4124-8DDF-887C234DA15C}"/>
              </a:ext>
            </a:extLst>
          </p:cNvPr>
          <p:cNvSpPr txBox="1"/>
          <p:nvPr/>
        </p:nvSpPr>
        <p:spPr>
          <a:xfrm>
            <a:off x="1"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Research Team</a:t>
            </a:r>
            <a:endParaRPr lang="he-IL" sz="2000" b="1" dirty="0">
              <a:solidFill>
                <a:schemeClr val="bg1"/>
              </a:solidFill>
              <a:latin typeface="Tahoma" pitchFamily="34" charset="0"/>
              <a:ea typeface="Tahoma" pitchFamily="34" charset="0"/>
              <a:cs typeface="Tahoma" pitchFamily="34" charset="0"/>
            </a:endParaRPr>
          </a:p>
        </p:txBody>
      </p:sp>
      <p:pic>
        <p:nvPicPr>
          <p:cNvPr id="4" name="תמונה 3"/>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17863" r="7690"/>
          <a:stretch/>
        </p:blipFill>
        <p:spPr>
          <a:xfrm>
            <a:off x="1324274" y="2611553"/>
            <a:ext cx="1208053" cy="1285478"/>
          </a:xfrm>
          <a:prstGeom prst="ellipse">
            <a:avLst/>
          </a:prstGeom>
          <a:ln>
            <a:noFill/>
          </a:ln>
          <a:effectLst>
            <a:softEdge rad="112500"/>
          </a:effectLst>
        </p:spPr>
      </p:pic>
      <p:sp>
        <p:nvSpPr>
          <p:cNvPr id="8" name="Rectangle 19">
            <a:extLst>
              <a:ext uri="{FF2B5EF4-FFF2-40B4-BE49-F238E27FC236}">
                <a16:creationId xmlns:a16="http://schemas.microsoft.com/office/drawing/2014/main" id="{6CF46DAC-79C7-87C1-09E2-9E441768C30A}"/>
              </a:ext>
            </a:extLst>
          </p:cNvPr>
          <p:cNvSpPr/>
          <p:nvPr/>
        </p:nvSpPr>
        <p:spPr>
          <a:xfrm>
            <a:off x="2532327" y="1339656"/>
            <a:ext cx="3204532" cy="584775"/>
          </a:xfrm>
          <a:prstGeom prst="rect">
            <a:avLst/>
          </a:prstGeom>
        </p:spPr>
        <p:txBody>
          <a:bodyPr wrap="square">
            <a:spAutoFit/>
          </a:bodyPr>
          <a:lstStyle/>
          <a:p>
            <a:pPr lvl="0" algn="l" rtl="1">
              <a:defRPr/>
            </a:pPr>
            <a:r>
              <a:rPr lang="en-GB" sz="1600" b="1" dirty="0">
                <a:latin typeface="Tahoma" pitchFamily="34" charset="0"/>
                <a:ea typeface="Tahoma" pitchFamily="34" charset="0"/>
                <a:cs typeface="Tahoma" pitchFamily="34" charset="0"/>
              </a:rPr>
              <a:t>Miri Goldberg</a:t>
            </a:r>
            <a:endParaRPr lang="he-IL" sz="1600" b="1" dirty="0">
              <a:latin typeface="Tahoma" pitchFamily="34" charset="0"/>
              <a:ea typeface="Tahoma" pitchFamily="34" charset="0"/>
              <a:cs typeface="Tahoma" pitchFamily="34" charset="0"/>
            </a:endParaRPr>
          </a:p>
          <a:p>
            <a:pPr lvl="0">
              <a:defRPr/>
            </a:pPr>
            <a:r>
              <a:rPr lang="en-US" sz="1600" dirty="0">
                <a:latin typeface="Tahoma" pitchFamily="34" charset="0"/>
                <a:ea typeface="Tahoma" pitchFamily="34" charset="0"/>
                <a:cs typeface="Tahoma" pitchFamily="34" charset="0"/>
              </a:rPr>
              <a:t>Researcher &amp; Program Evaluator</a:t>
            </a:r>
            <a:endParaRPr lang="he-IL" sz="1600" dirty="0">
              <a:latin typeface="Tahoma" pitchFamily="34" charset="0"/>
              <a:ea typeface="Tahoma" pitchFamily="34" charset="0"/>
              <a:cs typeface="Tahoma" pitchFamily="34" charset="0"/>
            </a:endParaRPr>
          </a:p>
        </p:txBody>
      </p:sp>
      <p:pic>
        <p:nvPicPr>
          <p:cNvPr id="9" name="Picture 2">
            <a:extLst>
              <a:ext uri="{FF2B5EF4-FFF2-40B4-BE49-F238E27FC236}">
                <a16:creationId xmlns:a16="http://schemas.microsoft.com/office/drawing/2014/main" id="{FFBD0E53-08D6-49D8-F57A-AF3270992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4799" y="952982"/>
            <a:ext cx="1447800" cy="1228725"/>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5B799EDC-7F21-9ACC-8B1F-29B2DC38556A}"/>
              </a:ext>
            </a:extLst>
          </p:cNvPr>
          <p:cNvSpPr txBox="1"/>
          <p:nvPr/>
        </p:nvSpPr>
        <p:spPr>
          <a:xfrm>
            <a:off x="11640396" y="6298691"/>
            <a:ext cx="357050" cy="276999"/>
          </a:xfrm>
          <a:prstGeom prst="rect">
            <a:avLst/>
          </a:prstGeom>
          <a:noFill/>
        </p:spPr>
        <p:txBody>
          <a:bodyPr wrap="square" rtlCol="1">
            <a:spAutoFit/>
          </a:bodyPr>
          <a:lstStyle/>
          <a:p>
            <a:r>
              <a:rPr lang="he-IL" sz="1200" dirty="0">
                <a:solidFill>
                  <a:schemeClr val="bg2">
                    <a:lumMod val="75000"/>
                  </a:schemeClr>
                </a:solidFill>
              </a:rPr>
              <a:t>2</a:t>
            </a:r>
          </a:p>
        </p:txBody>
      </p:sp>
      <p:pic>
        <p:nvPicPr>
          <p:cNvPr id="2" name="תמונה 18">
            <a:extLst>
              <a:ext uri="{FF2B5EF4-FFF2-40B4-BE49-F238E27FC236}">
                <a16:creationId xmlns:a16="http://schemas.microsoft.com/office/drawing/2014/main" id="{E6EF1289-5178-3473-2C67-7AF3FFA39EF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1" b="24513"/>
          <a:stretch/>
        </p:blipFill>
        <p:spPr>
          <a:xfrm>
            <a:off x="6443936" y="2642014"/>
            <a:ext cx="1205555" cy="1259217"/>
          </a:xfrm>
          <a:prstGeom prst="ellipse">
            <a:avLst/>
          </a:prstGeom>
          <a:ln>
            <a:noFill/>
          </a:ln>
          <a:effectLst>
            <a:softEdge rad="112500"/>
          </a:effectLst>
        </p:spPr>
      </p:pic>
      <p:sp>
        <p:nvSpPr>
          <p:cNvPr id="14" name="TextBox 13">
            <a:extLst>
              <a:ext uri="{FF2B5EF4-FFF2-40B4-BE49-F238E27FC236}">
                <a16:creationId xmlns:a16="http://schemas.microsoft.com/office/drawing/2014/main" id="{1B5DF615-A327-0C1E-F50D-09F99F99699F}"/>
              </a:ext>
            </a:extLst>
          </p:cNvPr>
          <p:cNvSpPr txBox="1"/>
          <p:nvPr/>
        </p:nvSpPr>
        <p:spPr>
          <a:xfrm>
            <a:off x="7715851" y="1440655"/>
            <a:ext cx="3752245" cy="584775"/>
          </a:xfrm>
          <a:prstGeom prst="rect">
            <a:avLst/>
          </a:prstGeom>
        </p:spPr>
        <p:txBody>
          <a:bodyPr wrap="square">
            <a:spAutoFit/>
          </a:bodyPr>
          <a:lstStyle>
            <a:defPPr>
              <a:defRPr lang="en-US"/>
            </a:defPPr>
            <a:lvl1pPr lvl="0" algn="r">
              <a:defRPr sz="1600" b="1">
                <a:latin typeface="Tahoma" pitchFamily="34" charset="0"/>
                <a:ea typeface="Tahoma" pitchFamily="34" charset="0"/>
                <a:cs typeface="Tahoma" pitchFamily="34" charset="0"/>
              </a:defRPr>
            </a:lvl1pPr>
          </a:lstStyle>
          <a:p>
            <a:pPr algn="l"/>
            <a:r>
              <a:rPr lang="en-US" dirty="0"/>
              <a:t>Noit Kadosh </a:t>
            </a:r>
            <a:r>
              <a:rPr lang="en-US" dirty="0" err="1"/>
              <a:t>Maman</a:t>
            </a:r>
            <a:endParaRPr lang="he-IL" dirty="0"/>
          </a:p>
          <a:p>
            <a:pPr algn="l"/>
            <a:r>
              <a:rPr lang="en-US" b="0" dirty="0"/>
              <a:t>Research operations coordinator</a:t>
            </a:r>
            <a:endParaRPr lang="he-IL" b="0" dirty="0"/>
          </a:p>
        </p:txBody>
      </p:sp>
      <p:pic>
        <p:nvPicPr>
          <p:cNvPr id="15" name="Picture 2">
            <a:extLst>
              <a:ext uri="{FF2B5EF4-FFF2-40B4-BE49-F238E27FC236}">
                <a16:creationId xmlns:a16="http://schemas.microsoft.com/office/drawing/2014/main" id="{2D2CC0DA-B88A-C86C-349A-6F7964A7C91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10926" y="1046039"/>
            <a:ext cx="1304925" cy="13049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6" name="Group 5">
            <a:extLst>
              <a:ext uri="{FF2B5EF4-FFF2-40B4-BE49-F238E27FC236}">
                <a16:creationId xmlns:a16="http://schemas.microsoft.com/office/drawing/2014/main" id="{740FFE41-F2FC-0ED1-BF5A-43F145284946}"/>
              </a:ext>
            </a:extLst>
          </p:cNvPr>
          <p:cNvGrpSpPr/>
          <p:nvPr/>
        </p:nvGrpSpPr>
        <p:grpSpPr>
          <a:xfrm>
            <a:off x="6344488" y="4253534"/>
            <a:ext cx="5458443" cy="1330006"/>
            <a:chOff x="4899323" y="3027286"/>
            <a:chExt cx="5458443" cy="1330006"/>
          </a:xfrm>
        </p:grpSpPr>
        <p:pic>
          <p:nvPicPr>
            <p:cNvPr id="18" name="Picture 2">
              <a:extLst>
                <a:ext uri="{FF2B5EF4-FFF2-40B4-BE49-F238E27FC236}">
                  <a16:creationId xmlns:a16="http://schemas.microsoft.com/office/drawing/2014/main" id="{6ADF032D-C31F-8A33-8AB4-467F82003153}"/>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99323" y="3027286"/>
              <a:ext cx="1330006" cy="13300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Rectangle 13">
              <a:extLst>
                <a:ext uri="{FF2B5EF4-FFF2-40B4-BE49-F238E27FC236}">
                  <a16:creationId xmlns:a16="http://schemas.microsoft.com/office/drawing/2014/main" id="{225194BB-4066-EDF7-D690-2DFC407B5A36}"/>
                </a:ext>
              </a:extLst>
            </p:cNvPr>
            <p:cNvSpPr/>
            <p:nvPr/>
          </p:nvSpPr>
          <p:spPr>
            <a:xfrm>
              <a:off x="6298354" y="3399901"/>
              <a:ext cx="4059412" cy="830997"/>
            </a:xfrm>
            <a:prstGeom prst="rect">
              <a:avLst/>
            </a:prstGeom>
          </p:spPr>
          <p:txBody>
            <a:bodyPr wrap="square">
              <a:spAutoFit/>
            </a:bodyPr>
            <a:lstStyle/>
            <a:p>
              <a:pPr lvl="0">
                <a:defRPr/>
              </a:pPr>
              <a:r>
                <a:rPr lang="en-GB" sz="1600" b="1" dirty="0">
                  <a:latin typeface="Tahoma" pitchFamily="34" charset="0"/>
                  <a:ea typeface="Tahoma" pitchFamily="34" charset="0"/>
                  <a:cs typeface="Tahoma" pitchFamily="34" charset="0"/>
                </a:rPr>
                <a:t>Hava Newman, PhD</a:t>
              </a:r>
              <a:endParaRPr lang="he-IL" sz="1600" b="1" dirty="0">
                <a:latin typeface="Tahoma" pitchFamily="34" charset="0"/>
                <a:ea typeface="Tahoma" pitchFamily="34" charset="0"/>
                <a:cs typeface="Tahoma" pitchFamily="34" charset="0"/>
              </a:endParaRPr>
            </a:p>
            <a:p>
              <a:pPr lvl="0">
                <a:defRPr/>
              </a:pPr>
              <a:r>
                <a:rPr lang="en-GB" sz="1600" dirty="0">
                  <a:latin typeface="Tahoma" pitchFamily="34" charset="0"/>
                  <a:ea typeface="Tahoma" pitchFamily="34" charset="0"/>
                  <a:cs typeface="Tahoma" pitchFamily="34" charset="0"/>
                </a:rPr>
                <a:t>Head of Measurement &amp; Evaluation Department</a:t>
              </a:r>
              <a:endParaRPr lang="en-US" sz="1600" dirty="0">
                <a:solidFill>
                  <a:srgbClr val="36636F"/>
                </a:solidFill>
                <a:latin typeface="Tahoma" pitchFamily="34" charset="0"/>
                <a:ea typeface="Tahoma" pitchFamily="34" charset="0"/>
                <a:cs typeface="Tahoma" pitchFamily="34" charset="0"/>
              </a:endParaRPr>
            </a:p>
          </p:txBody>
        </p:sp>
      </p:grpSp>
      <p:sp>
        <p:nvSpPr>
          <p:cNvPr id="20" name="Rectangle 19">
            <a:extLst>
              <a:ext uri="{FF2B5EF4-FFF2-40B4-BE49-F238E27FC236}">
                <a16:creationId xmlns:a16="http://schemas.microsoft.com/office/drawing/2014/main" id="{23BFA59D-71F7-FF28-7803-3D9058BE4FAC}"/>
              </a:ext>
            </a:extLst>
          </p:cNvPr>
          <p:cNvSpPr/>
          <p:nvPr/>
        </p:nvSpPr>
        <p:spPr>
          <a:xfrm>
            <a:off x="2545375" y="3042361"/>
            <a:ext cx="4272873" cy="584775"/>
          </a:xfrm>
          <a:prstGeom prst="rect">
            <a:avLst/>
          </a:prstGeom>
        </p:spPr>
        <p:txBody>
          <a:bodyPr wrap="square">
            <a:spAutoFit/>
          </a:bodyPr>
          <a:lstStyle/>
          <a:p>
            <a:pPr lvl="0">
              <a:defRPr/>
            </a:pPr>
            <a:r>
              <a:rPr lang="en-US" sz="1600" b="1" dirty="0">
                <a:latin typeface="Tahoma" pitchFamily="34" charset="0"/>
                <a:ea typeface="Tahoma" pitchFamily="34" charset="0"/>
                <a:cs typeface="Tahoma" pitchFamily="34" charset="0"/>
              </a:rPr>
              <a:t>Sharon Brand Martin</a:t>
            </a:r>
            <a:endParaRPr lang="he-IL" sz="1600" b="1" dirty="0">
              <a:latin typeface="Tahoma" pitchFamily="34" charset="0"/>
              <a:ea typeface="Tahoma" pitchFamily="34" charset="0"/>
              <a:cs typeface="Tahoma" pitchFamily="34" charset="0"/>
            </a:endParaRPr>
          </a:p>
          <a:p>
            <a:pPr lvl="0">
              <a:defRPr/>
            </a:pPr>
            <a:r>
              <a:rPr lang="en-US" sz="1600" dirty="0">
                <a:latin typeface="Tahoma" pitchFamily="34" charset="0"/>
                <a:ea typeface="Tahoma" pitchFamily="34" charset="0"/>
                <a:cs typeface="Tahoma" pitchFamily="34" charset="0"/>
              </a:rPr>
              <a:t>Researcher &amp; Program Evaluator </a:t>
            </a:r>
            <a:endParaRPr lang="en-US" sz="1600" dirty="0">
              <a:solidFill>
                <a:srgbClr val="36636F"/>
              </a:solidFill>
              <a:latin typeface="Tahoma" pitchFamily="34" charset="0"/>
              <a:ea typeface="Tahoma" pitchFamily="34" charset="0"/>
              <a:cs typeface="Tahoma" pitchFamily="34" charset="0"/>
            </a:endParaRPr>
          </a:p>
        </p:txBody>
      </p:sp>
      <p:sp>
        <p:nvSpPr>
          <p:cNvPr id="23" name="Rectangle 17">
            <a:extLst>
              <a:ext uri="{FF2B5EF4-FFF2-40B4-BE49-F238E27FC236}">
                <a16:creationId xmlns:a16="http://schemas.microsoft.com/office/drawing/2014/main" id="{9EE8FF35-BE5F-AAF7-6157-93EEFBEDD7DD}"/>
              </a:ext>
            </a:extLst>
          </p:cNvPr>
          <p:cNvSpPr/>
          <p:nvPr/>
        </p:nvSpPr>
        <p:spPr>
          <a:xfrm>
            <a:off x="7545342" y="3099121"/>
            <a:ext cx="3922754" cy="584775"/>
          </a:xfrm>
          <a:prstGeom prst="rect">
            <a:avLst/>
          </a:prstGeom>
        </p:spPr>
        <p:txBody>
          <a:bodyPr wrap="square">
            <a:spAutoFit/>
          </a:bodyPr>
          <a:lstStyle/>
          <a:p>
            <a:pPr lvl="0">
              <a:defRPr/>
            </a:pPr>
            <a:r>
              <a:rPr lang="en-US" sz="1600" b="1" dirty="0">
                <a:latin typeface="Tahoma" pitchFamily="34" charset="0"/>
                <a:ea typeface="Tahoma" pitchFamily="34" charset="0"/>
                <a:cs typeface="Tahoma" pitchFamily="34" charset="0"/>
              </a:rPr>
              <a:t>Tal Mishaan Spiegel, PhD</a:t>
            </a:r>
            <a:endParaRPr lang="he-IL" sz="1600" b="1" dirty="0">
              <a:latin typeface="Tahoma" pitchFamily="34" charset="0"/>
              <a:ea typeface="Tahoma" pitchFamily="34" charset="0"/>
              <a:cs typeface="Tahoma" pitchFamily="34" charset="0"/>
            </a:endParaRPr>
          </a:p>
          <a:p>
            <a:pPr lvl="0">
              <a:defRPr/>
            </a:pPr>
            <a:r>
              <a:rPr lang="en-US" sz="1600" dirty="0">
                <a:latin typeface="Tahoma" pitchFamily="34" charset="0"/>
                <a:ea typeface="Tahoma" pitchFamily="34" charset="0"/>
                <a:cs typeface="Tahoma" pitchFamily="34" charset="0"/>
              </a:rPr>
              <a:t>Head of Program Evaluation Unit of CET</a:t>
            </a:r>
            <a:endParaRPr lang="en-US" sz="1600" dirty="0">
              <a:solidFill>
                <a:srgbClr val="36636F"/>
              </a:solidFill>
              <a:latin typeface="Tahoma" pitchFamily="34" charset="0"/>
              <a:ea typeface="Tahoma" pitchFamily="34" charset="0"/>
              <a:cs typeface="Tahoma" pitchFamily="34" charset="0"/>
            </a:endParaRPr>
          </a:p>
        </p:txBody>
      </p:sp>
      <p:sp>
        <p:nvSpPr>
          <p:cNvPr id="26" name="Rectangle 25">
            <a:extLst>
              <a:ext uri="{FF2B5EF4-FFF2-40B4-BE49-F238E27FC236}">
                <a16:creationId xmlns:a16="http://schemas.microsoft.com/office/drawing/2014/main" id="{0241AF0F-76CD-1804-8A75-B9ED56B6735C}"/>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857995789"/>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AAB8FD5A-A974-6C37-906D-0A22A97216CE}"/>
              </a:ext>
            </a:extLst>
          </p:cNvPr>
          <p:cNvSpPr txBox="1"/>
          <p:nvPr/>
        </p:nvSpPr>
        <p:spPr>
          <a:xfrm>
            <a:off x="1" y="0"/>
            <a:ext cx="12191999" cy="400110"/>
          </a:xfrm>
          <a:prstGeom prst="rect">
            <a:avLst/>
          </a:prstGeom>
          <a:solidFill>
            <a:srgbClr val="EC1C3C"/>
          </a:solidFill>
        </p:spPr>
        <p:txBody>
          <a:bodyPr wrap="square" rtlCol="0">
            <a:spAutoFit/>
          </a:bodyPr>
          <a:lstStyle/>
          <a:p>
            <a:pPr lvl="0" algn="r"/>
            <a:r>
              <a:rPr lang="he-IL" sz="2000" b="1">
                <a:solidFill>
                  <a:prstClr val="white"/>
                </a:solidFill>
                <a:latin typeface="Tahoma" pitchFamily="34" charset="0"/>
                <a:ea typeface="Tahoma" pitchFamily="34" charset="0"/>
                <a:cs typeface="Tahoma" pitchFamily="34" charset="0"/>
              </a:rPr>
              <a:t>משחקייה מונחית – סוגיות נוספות</a:t>
            </a:r>
          </a:p>
        </p:txBody>
      </p:sp>
      <p:sp>
        <p:nvSpPr>
          <p:cNvPr id="3" name="תיבת טקסט 2">
            <a:extLst>
              <a:ext uri="{FF2B5EF4-FFF2-40B4-BE49-F238E27FC236}">
                <a16:creationId xmlns:a16="http://schemas.microsoft.com/office/drawing/2014/main" id="{A50E6D51-06EB-F9DB-D3CB-83908592FF41}"/>
              </a:ext>
            </a:extLst>
          </p:cNvPr>
          <p:cNvSpPr txBox="1"/>
          <p:nvPr/>
        </p:nvSpPr>
        <p:spPr>
          <a:xfrm>
            <a:off x="4529705" y="400110"/>
            <a:ext cx="7451096" cy="5594673"/>
          </a:xfrm>
          <a:prstGeom prst="rect">
            <a:avLst/>
          </a:prstGeom>
          <a:solidFill>
            <a:schemeClr val="bg1"/>
          </a:solidFill>
        </p:spPr>
        <p:txBody>
          <a:bodyPr wrap="square" rtlCol="1">
            <a:spAutoFit/>
          </a:bodyPr>
          <a:lstStyle/>
          <a:p>
            <a:pPr marL="342900" indent="-342900" algn="r" rtl="1">
              <a:lnSpc>
                <a:spcPct val="150000"/>
              </a:lnSpc>
              <a:buClr>
                <a:srgbClr val="F9B5BF"/>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כלל המשיבים, משתי המשחקיות, דיווחו כי יגיעו למשחקייה שוב.</a:t>
            </a:r>
          </a:p>
          <a:p>
            <a:pPr marL="342900" indent="-342900" algn="r" rtl="1">
              <a:lnSpc>
                <a:spcPct val="150000"/>
              </a:lnSpc>
              <a:buClr>
                <a:srgbClr val="F9B5BF"/>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במסגרת הראיונות במשחקיית יוסי בנאי עלה כי </a:t>
            </a:r>
            <a:r>
              <a:rPr lang="he-IL" sz="1200" b="1">
                <a:latin typeface="Tahoma" panose="020B0604030504040204" pitchFamily="34" charset="0"/>
                <a:ea typeface="Tahoma" panose="020B0604030504040204" pitchFamily="34" charset="0"/>
                <a:cs typeface="Tahoma" panose="020B0604030504040204" pitchFamily="34" charset="0"/>
              </a:rPr>
              <a:t>קהילתיות וקשרים חברתיים </a:t>
            </a:r>
            <a:r>
              <a:rPr lang="he-IL" sz="1200">
                <a:latin typeface="Tahoma" panose="020B0604030504040204" pitchFamily="34" charset="0"/>
                <a:ea typeface="Tahoma" panose="020B0604030504040204" pitchFamily="34" charset="0"/>
                <a:cs typeface="Tahoma" panose="020B0604030504040204" pitchFamily="34" charset="0"/>
              </a:rPr>
              <a:t>לא מהווים מניע משמעותי להגעה למשחקייה, אם כי כמה מבקרים ביטאו רגשות חיוביים כלפי היכרות עם הורים נוספים. בקרב המשיבים לסקר השתקפה תמונה דומה. לעומת זאת, משיבי הסקר במשחקיית נווה אליעזר ביטאו נטייה גבוהה יותר לקהילתיות והעריכו כי בעקבות הבילוי במשחקייה יצרו קשרים חדשים במידה רבה.</a:t>
            </a:r>
          </a:p>
          <a:p>
            <a:pPr marL="342900" indent="-342900" algn="r" rtl="1">
              <a:lnSpc>
                <a:spcPct val="150000"/>
              </a:lnSpc>
              <a:buClr>
                <a:srgbClr val="F9B5BF"/>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חסם של מודעות למנחה </a:t>
            </a:r>
            <a:r>
              <a:rPr lang="he-IL" sz="1200">
                <a:latin typeface="Tahoma" panose="020B0604030504040204" pitchFamily="34" charset="0"/>
                <a:ea typeface="Tahoma" panose="020B0604030504040204" pitchFamily="34" charset="0"/>
                <a:cs typeface="Tahoma" panose="020B0604030504040204" pitchFamily="34" charset="0"/>
              </a:rPr>
              <a:t>- חלק ניכר מהמרואיינים ציינו כי בהיעדר פרסום הזמנים בהם המנחה נוכחת במשחקייה, ובהיעדר מידע על הרקע המקצועי שלה, מצטמצמת הפנייה אליה. מומלץ להנגיש לקהילה את המידע באמצעות תג שם/תפקיד, ופרסום בקבוצת ה-</a:t>
            </a:r>
            <a:r>
              <a:rPr lang="en-US" sz="1200">
                <a:latin typeface="Tahoma" panose="020B0604030504040204" pitchFamily="34" charset="0"/>
                <a:ea typeface="Tahoma" panose="020B0604030504040204" pitchFamily="34" charset="0"/>
                <a:cs typeface="Tahoma" panose="020B0604030504040204" pitchFamily="34" charset="0"/>
              </a:rPr>
              <a:t>WhatsApp</a:t>
            </a:r>
            <a:r>
              <a:rPr lang="he-IL" sz="1200">
                <a:latin typeface="Tahoma" panose="020B0604030504040204" pitchFamily="34" charset="0"/>
                <a:ea typeface="Tahoma" panose="020B0604030504040204" pitchFamily="34" charset="0"/>
                <a:cs typeface="Tahoma" panose="020B0604030504040204" pitchFamily="34" charset="0"/>
              </a:rPr>
              <a:t> של המרכז הקהילתי ובערוצי הפרסום הנוספים.</a:t>
            </a:r>
            <a:endParaRPr lang="en-US" sz="1200">
              <a:latin typeface="Tahoma" panose="020B0604030504040204" pitchFamily="34" charset="0"/>
              <a:ea typeface="Tahoma" panose="020B0604030504040204" pitchFamily="34" charset="0"/>
              <a:cs typeface="Tahoma" panose="020B0604030504040204" pitchFamily="34" charset="0"/>
            </a:endParaRPr>
          </a:p>
          <a:p>
            <a:pPr marL="342900" lvl="0" indent="-342900" algn="r" rtl="1">
              <a:lnSpc>
                <a:spcPct val="150000"/>
              </a:lnSpc>
              <a:spcAft>
                <a:spcPts val="0"/>
              </a:spcAft>
              <a:buClr>
                <a:srgbClr val="F9B5BF"/>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עלות כניסה כתלות בנוכחות המנחה המקצועית </a:t>
            </a:r>
            <a:r>
              <a:rPr lang="he-IL" sz="1200">
                <a:latin typeface="Tahoma" panose="020B0604030504040204" pitchFamily="34" charset="0"/>
                <a:ea typeface="Tahoma" panose="020B0604030504040204" pitchFamily="34" charset="0"/>
                <a:cs typeface="Tahoma" panose="020B0604030504040204" pitchFamily="34" charset="0"/>
              </a:rPr>
              <a:t>– עמדות המרואיינים במשחקיית יוסי בנאי היו חלוקות באשר לנכונותם לשלם יותר עבור נוכחות המנחה: היו שציינו כי אם עלות הכניסה למשחקייה תהיה גבוהה באופן משמעותי (עלות של כ-30 ₪) בימים בהם נוכחת המנחה המקצועית, זה ימנע מהם לבקר בה. אחרים ציינו כי ישלמו 20-30 ₪ עבור כניסה למשחקייה בימים בהם היא נוכחת, מתוך הבנת הערך והתרומה בהיוועצות עימה. </a:t>
            </a:r>
            <a:endParaRPr lang="en-US" sz="1200">
              <a:latin typeface="Tahoma" panose="020B0604030504040204" pitchFamily="34" charset="0"/>
              <a:ea typeface="Tahoma" panose="020B0604030504040204" pitchFamily="34" charset="0"/>
              <a:cs typeface="Tahoma" panose="020B0604030504040204" pitchFamily="34" charset="0"/>
            </a:endParaRPr>
          </a:p>
          <a:p>
            <a:pPr marL="342900" lvl="0" indent="-342900" algn="r" rtl="1">
              <a:lnSpc>
                <a:spcPct val="150000"/>
              </a:lnSpc>
              <a:spcAft>
                <a:spcPts val="0"/>
              </a:spcAft>
              <a:buClr>
                <a:srgbClr val="F9B5BF"/>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כמות המבקרים </a:t>
            </a:r>
            <a:r>
              <a:rPr lang="he-IL" sz="1200">
                <a:latin typeface="Tahoma" panose="020B0604030504040204" pitchFamily="34" charset="0"/>
                <a:ea typeface="Tahoma" panose="020B0604030504040204" pitchFamily="34" charset="0"/>
                <a:cs typeface="Tahoma" panose="020B0604030504040204" pitchFamily="34" charset="0"/>
              </a:rPr>
              <a:t>– כל המרואיינים, לרבות צוות העובדים במקום, חשבו כי יש להגביל את כמות המבקרים בשעות השיא של המשחקייה, משום שעומס מבקרים פוגע בחוויית השהות במקום, ואף מסכן את ילדי הגיל הרך הצעירים יותר. התייחסות דומה עלתה בקרב משיבי הסקר.</a:t>
            </a:r>
          </a:p>
          <a:p>
            <a:pPr marL="342900" lvl="0" indent="-342900" algn="r" rtl="1">
              <a:lnSpc>
                <a:spcPct val="150000"/>
              </a:lnSpc>
              <a:spcAft>
                <a:spcPts val="0"/>
              </a:spcAft>
              <a:buClr>
                <a:srgbClr val="F9B5BF"/>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כאשר המשיבים נשאלו לגבי משחקיות אחרות אליהן נוהגים לחזור, ומדוע, ביוסי בנאי ציינו את בת ציון, שדומה יותר </a:t>
            </a:r>
            <a:r>
              <a:rPr lang="he-IL" sz="1200" err="1">
                <a:latin typeface="Tahoma" panose="020B0604030504040204" pitchFamily="34" charset="0"/>
                <a:ea typeface="Tahoma" panose="020B0604030504040204" pitchFamily="34" charset="0"/>
                <a:cs typeface="Tahoma" panose="020B0604030504040204" pitchFamily="34" charset="0"/>
              </a:rPr>
              <a:t>לג'ימבורי</a:t>
            </a:r>
            <a:r>
              <a:rPr lang="he-IL" sz="1200">
                <a:latin typeface="Tahoma" panose="020B0604030504040204" pitchFamily="34" charset="0"/>
                <a:ea typeface="Tahoma" panose="020B0604030504040204" pitchFamily="34" charset="0"/>
                <a:cs typeface="Tahoma" panose="020B0604030504040204" pitchFamily="34" charset="0"/>
              </a:rPr>
              <a:t> ומתאימה לשלב שהילד/ה נמצא/ת בו, ובנווה אליעזר ציינו את צ'ופצ'יק ביצרון (יוסי בנאי), בית ברבור, וטיפת חלב. כמו כן צוין שישנן משחקיות גדולות ומגוונות יותר בת"א.</a:t>
            </a:r>
          </a:p>
        </p:txBody>
      </p:sp>
      <p:pic>
        <p:nvPicPr>
          <p:cNvPr id="10" name="תמונה 9" descr="תמונה שמכילה בתוך מבנה, קיר, רהיטים, שולחן&#10;&#10;התיאור נוצר באופן אוטומטי">
            <a:extLst>
              <a:ext uri="{FF2B5EF4-FFF2-40B4-BE49-F238E27FC236}">
                <a16:creationId xmlns:a16="http://schemas.microsoft.com/office/drawing/2014/main" id="{E753B920-7B5C-564E-EB95-53F73C8D13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59" y="200055"/>
            <a:ext cx="1603430" cy="213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תמונה 11" descr="תמונה שמכילה בתוך מבנה, קיר, רצפה, רהיטים&#10;&#10;התיאור נוצר באופן אוטומטי">
            <a:extLst>
              <a:ext uri="{FF2B5EF4-FFF2-40B4-BE49-F238E27FC236}">
                <a16:creationId xmlns:a16="http://schemas.microsoft.com/office/drawing/2014/main" id="{243D2A79-A82C-D40C-33FF-52CABF834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014" y="2538017"/>
            <a:ext cx="1603430" cy="213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תיבת טקסט 4">
            <a:extLst>
              <a:ext uri="{FF2B5EF4-FFF2-40B4-BE49-F238E27FC236}">
                <a16:creationId xmlns:a16="http://schemas.microsoft.com/office/drawing/2014/main" id="{3F971010-FB6D-B8EB-C44D-DDD30937FD58}"/>
              </a:ext>
            </a:extLst>
          </p:cNvPr>
          <p:cNvSpPr txBox="1"/>
          <p:nvPr/>
        </p:nvSpPr>
        <p:spPr>
          <a:xfrm>
            <a:off x="11623751" y="6319390"/>
            <a:ext cx="357050" cy="276999"/>
          </a:xfrm>
          <a:prstGeom prst="rect">
            <a:avLst/>
          </a:prstGeom>
          <a:noFill/>
        </p:spPr>
        <p:txBody>
          <a:bodyPr wrap="square" rtlCol="1">
            <a:spAutoFit/>
          </a:bodyPr>
          <a:lstStyle/>
          <a:p>
            <a:r>
              <a:rPr lang="he-IL" sz="1200">
                <a:solidFill>
                  <a:schemeClr val="bg2">
                    <a:lumMod val="75000"/>
                  </a:schemeClr>
                </a:solidFill>
              </a:rPr>
              <a:t>20</a:t>
            </a:r>
          </a:p>
        </p:txBody>
      </p:sp>
      <p:pic>
        <p:nvPicPr>
          <p:cNvPr id="8" name="תמונה 11" descr="תמונה שמכילה בתוך מבנה, קיר, לבוש, אדם&#10;&#10;התיאור נוצר באופן אוטומטי">
            <a:extLst>
              <a:ext uri="{FF2B5EF4-FFF2-40B4-BE49-F238E27FC236}">
                <a16:creationId xmlns:a16="http://schemas.microsoft.com/office/drawing/2014/main" id="{ACAA728C-B053-7EB9-4301-4DA5DC2332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941" y="4690678"/>
            <a:ext cx="1144729" cy="152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תמונה 15">
            <a:extLst>
              <a:ext uri="{FF2B5EF4-FFF2-40B4-BE49-F238E27FC236}">
                <a16:creationId xmlns:a16="http://schemas.microsoft.com/office/drawing/2014/main" id="{EEEAD037-C47D-1251-6FF1-828A9BF1F803}"/>
              </a:ext>
            </a:extLst>
          </p:cNvPr>
          <p:cNvPicPr>
            <a:picLocks noChangeAspect="1"/>
          </p:cNvPicPr>
          <p:nvPr/>
        </p:nvPicPr>
        <p:blipFill>
          <a:blip r:embed="rId5"/>
          <a:stretch>
            <a:fillRect/>
          </a:stretch>
        </p:blipFill>
        <p:spPr>
          <a:xfrm>
            <a:off x="136543" y="4883855"/>
            <a:ext cx="2751907" cy="1834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תמונה 17" descr="תמונה שמכילה בתוך מבנה, קיר, להניח על מדף, רהיטים&#10;&#10;התיאור נוצר באופן אוטומטי">
            <a:extLst>
              <a:ext uri="{FF2B5EF4-FFF2-40B4-BE49-F238E27FC236}">
                <a16:creationId xmlns:a16="http://schemas.microsoft.com/office/drawing/2014/main" id="{EFC0763B-FCFA-6586-C854-C3F322C777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1316" y="2474993"/>
            <a:ext cx="1990354" cy="1492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9" descr="תמונה שמכילה בתוך מבנה, קיר, רהיטים, לבוש&#10;&#10;התיאור נוצר באופן אוטומטי">
            <a:extLst>
              <a:ext uri="{FF2B5EF4-FFF2-40B4-BE49-F238E27FC236}">
                <a16:creationId xmlns:a16="http://schemas.microsoft.com/office/drawing/2014/main" id="{89EC54F6-FC75-CE75-C703-D7BDA2EF04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1788" y="313671"/>
            <a:ext cx="1990354" cy="1492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27">
            <a:extLst>
              <a:ext uri="{FF2B5EF4-FFF2-40B4-BE49-F238E27FC236}">
                <a16:creationId xmlns:a16="http://schemas.microsoft.com/office/drawing/2014/main" id="{F7167816-9A8D-D188-12BC-ECC285175807}"/>
              </a:ext>
            </a:extLst>
          </p:cNvPr>
          <p:cNvSpPr txBox="1"/>
          <p:nvPr/>
        </p:nvSpPr>
        <p:spPr>
          <a:xfrm>
            <a:off x="1216116" y="1427008"/>
            <a:ext cx="2290400" cy="1277273"/>
          </a:xfrm>
          <a:prstGeom prst="rect">
            <a:avLst/>
          </a:prstGeom>
          <a:solidFill>
            <a:srgbClr val="D2D3D5"/>
          </a:solidFill>
        </p:spPr>
        <p:txBody>
          <a:bodyPr wrap="square">
            <a:spAutoFit/>
          </a:bodyPr>
          <a:lstStyle>
            <a:defPPr>
              <a:defRPr lang="en-US"/>
            </a:defPPr>
            <a:lvl1pPr algn="r" rtl="1">
              <a:defRPr sz="1400">
                <a:solidFill>
                  <a:srgbClr val="000000"/>
                </a:solidFill>
                <a:effectLst/>
                <a:ea typeface="Times New Roman" panose="02020603050405020304" pitchFamily="18" charset="0"/>
                <a:cs typeface="Calibri Light" panose="020F0302020204030204" pitchFamily="34" charset="0"/>
              </a:defRPr>
            </a:lvl1pPr>
          </a:lstStyle>
          <a:p>
            <a:pPr algn="ctr"/>
            <a:r>
              <a:rPr lang="he-IL">
                <a:latin typeface="+mj-lt"/>
              </a:rPr>
              <a:t>"משחקיה מאוד מושקעת ויפעת המפעילה פשוט מהממת</a:t>
            </a:r>
            <a:r>
              <a:rPr lang="en-US">
                <a:latin typeface="+mj-lt"/>
              </a:rPr>
              <a:t>!</a:t>
            </a:r>
            <a:r>
              <a:rPr lang="he-IL">
                <a:latin typeface="+mj-lt"/>
              </a:rPr>
              <a:t>" </a:t>
            </a:r>
          </a:p>
          <a:p>
            <a:pPr algn="ctr"/>
            <a:endParaRPr lang="he-IL" sz="600">
              <a:latin typeface="+mj-lt"/>
            </a:endParaRPr>
          </a:p>
          <a:p>
            <a:pPr algn="ctr"/>
            <a:r>
              <a:rPr lang="he-IL">
                <a:latin typeface="+mj-lt"/>
              </a:rPr>
              <a:t>"מאפשרת בילוי מחוץ לשגרה, מאוד נקייה ונגישה ונעימה לבילוי" </a:t>
            </a:r>
          </a:p>
          <a:p>
            <a:pPr algn="ctr"/>
            <a:r>
              <a:rPr lang="he-IL">
                <a:latin typeface="+mj-lt"/>
              </a:rPr>
              <a:t>(יוסי בנאי)</a:t>
            </a:r>
            <a:endParaRPr lang="en-US">
              <a:latin typeface="+mj-lt"/>
            </a:endParaRPr>
          </a:p>
        </p:txBody>
      </p:sp>
      <p:sp>
        <p:nvSpPr>
          <p:cNvPr id="7" name="תיבת טקסט 29">
            <a:extLst>
              <a:ext uri="{FF2B5EF4-FFF2-40B4-BE49-F238E27FC236}">
                <a16:creationId xmlns:a16="http://schemas.microsoft.com/office/drawing/2014/main" id="{CFC9E639-C2A4-B284-8B8E-4A8BABB4572A}"/>
              </a:ext>
            </a:extLst>
          </p:cNvPr>
          <p:cNvSpPr txBox="1"/>
          <p:nvPr/>
        </p:nvSpPr>
        <p:spPr>
          <a:xfrm>
            <a:off x="502631" y="3854273"/>
            <a:ext cx="3116499" cy="1384995"/>
          </a:xfrm>
          <a:prstGeom prst="rect">
            <a:avLst/>
          </a:prstGeom>
          <a:solidFill>
            <a:srgbClr val="D2D3D5"/>
          </a:solidFill>
        </p:spPr>
        <p:txBody>
          <a:bodyPr wrap="square">
            <a:spAutoFit/>
          </a:bodyPr>
          <a:lstStyle>
            <a:defPPr>
              <a:defRPr lang="en-US"/>
            </a:defPPr>
            <a:lvl1pPr algn="r" rtl="1">
              <a:defRPr sz="1400">
                <a:solidFill>
                  <a:srgbClr val="000000"/>
                </a:solidFill>
                <a:effectLst/>
                <a:ea typeface="Times New Roman" panose="02020603050405020304" pitchFamily="18" charset="0"/>
                <a:cs typeface="Calibri Light" panose="020F0302020204030204" pitchFamily="34" charset="0"/>
              </a:defRPr>
            </a:lvl1pPr>
          </a:lstStyle>
          <a:p>
            <a:pPr algn="ctr"/>
            <a:r>
              <a:rPr lang="he-IL"/>
              <a:t>"נותנת מענה לימי גשם"</a:t>
            </a:r>
          </a:p>
          <a:p>
            <a:pPr algn="ctr"/>
            <a:endParaRPr lang="he-IL" sz="600"/>
          </a:p>
          <a:p>
            <a:pPr algn="ctr"/>
            <a:r>
              <a:rPr lang="he-IL"/>
              <a:t>"זה קרוב לבית ושינוי אווירה"</a:t>
            </a:r>
          </a:p>
          <a:p>
            <a:pPr algn="ctr"/>
            <a:endParaRPr lang="he-IL" sz="600"/>
          </a:p>
          <a:p>
            <a:pPr algn="ctr"/>
            <a:r>
              <a:rPr lang="he-IL"/>
              <a:t>"כמה פעמיים בשבוע הבן שלי מאד אוהב לשחק שם, להשתולל ולפרוק אנרגיה" </a:t>
            </a:r>
            <a:br>
              <a:rPr lang="en-US"/>
            </a:br>
            <a:r>
              <a:rPr lang="he-IL"/>
              <a:t>(נווה אליעזר)</a:t>
            </a:r>
          </a:p>
        </p:txBody>
      </p:sp>
      <p:sp>
        <p:nvSpPr>
          <p:cNvPr id="4" name="Rectangle 3">
            <a:extLst>
              <a:ext uri="{FF2B5EF4-FFF2-40B4-BE49-F238E27FC236}">
                <a16:creationId xmlns:a16="http://schemas.microsoft.com/office/drawing/2014/main" id="{47247A76-FFD1-FCDC-EC9F-C3A487D7C57C}"/>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559581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BA32D07E-41EA-B02C-2ECB-38E521ED92A7}"/>
              </a:ext>
            </a:extLst>
          </p:cNvPr>
          <p:cNvSpPr txBox="1"/>
          <p:nvPr/>
        </p:nvSpPr>
        <p:spPr>
          <a:xfrm>
            <a:off x="1" y="0"/>
            <a:ext cx="12191999" cy="400110"/>
          </a:xfrm>
          <a:prstGeom prst="rect">
            <a:avLst/>
          </a:prstGeom>
          <a:solidFill>
            <a:srgbClr val="EC1C3C"/>
          </a:solidFill>
        </p:spPr>
        <p:txBody>
          <a:bodyPr wrap="square" rtlCol="0">
            <a:spAutoFit/>
          </a:bodyPr>
          <a:lstStyle/>
          <a:p>
            <a:pPr lvl="0"/>
            <a:r>
              <a:rPr lang="en-US" sz="2000" b="1" dirty="0">
                <a:solidFill>
                  <a:prstClr val="white"/>
                </a:solidFill>
                <a:latin typeface="Tahoma" pitchFamily="34" charset="0"/>
                <a:ea typeface="Tahoma" pitchFamily="34" charset="0"/>
                <a:cs typeface="Tahoma" pitchFamily="34" charset="0"/>
              </a:rPr>
              <a:t>Moderated Indoor Playroom Pilot –</a:t>
            </a:r>
            <a:r>
              <a:rPr lang="he-IL" sz="2000" b="1" dirty="0">
                <a:solidFill>
                  <a:prstClr val="white"/>
                </a:solidFill>
                <a:latin typeface="Tahoma" pitchFamily="34" charset="0"/>
                <a:ea typeface="Tahoma" pitchFamily="34" charset="0"/>
                <a:cs typeface="Tahoma" pitchFamily="34" charset="0"/>
              </a:rPr>
              <a:t> </a:t>
            </a:r>
            <a:r>
              <a:rPr lang="en-US" sz="2000" dirty="0">
                <a:solidFill>
                  <a:prstClr val="white"/>
                </a:solidFill>
                <a:latin typeface="Tahoma" pitchFamily="34" charset="0"/>
                <a:ea typeface="Tahoma" pitchFamily="34" charset="0"/>
                <a:cs typeface="Tahoma" pitchFamily="34" charset="0"/>
              </a:rPr>
              <a:t>Summary</a:t>
            </a:r>
            <a:endParaRPr lang="he-IL" sz="2000" b="1" dirty="0">
              <a:solidFill>
                <a:prstClr val="white"/>
              </a:solidFill>
              <a:latin typeface="Tahoma" pitchFamily="34" charset="0"/>
              <a:ea typeface="Tahoma" pitchFamily="34" charset="0"/>
              <a:cs typeface="Tahoma" pitchFamily="34" charset="0"/>
            </a:endParaRPr>
          </a:p>
        </p:txBody>
      </p:sp>
      <p:sp>
        <p:nvSpPr>
          <p:cNvPr id="3" name="מלבן 2">
            <a:extLst>
              <a:ext uri="{FF2B5EF4-FFF2-40B4-BE49-F238E27FC236}">
                <a16:creationId xmlns:a16="http://schemas.microsoft.com/office/drawing/2014/main" id="{EDF14DD8-02D9-0393-C469-62CBB5F6903F}"/>
              </a:ext>
            </a:extLst>
          </p:cNvPr>
          <p:cNvSpPr/>
          <p:nvPr/>
        </p:nvSpPr>
        <p:spPr>
          <a:xfrm>
            <a:off x="216815" y="517872"/>
            <a:ext cx="11713294" cy="5671617"/>
          </a:xfrm>
          <a:prstGeom prst="rect">
            <a:avLst/>
          </a:prstGeom>
        </p:spPr>
        <p:txBody>
          <a:bodyPr wrap="square">
            <a:spAutoFit/>
          </a:bodyPr>
          <a:lstStyle/>
          <a:p>
            <a:pPr marL="171450" indent="-171450" algn="l">
              <a:lnSpc>
                <a:spcPct val="150000"/>
              </a:lnSpc>
              <a:buClr>
                <a:schemeClr val="bg1"/>
              </a:buClr>
              <a:buFont typeface="Tahoma" panose="020B0604030504040204" pitchFamily="34" charset="0"/>
              <a:buChar char="█"/>
            </a:pPr>
            <a:r>
              <a:rPr lang="en-US" sz="1200" b="1" dirty="0">
                <a:solidFill>
                  <a:srgbClr val="4978A6"/>
                </a:solidFill>
                <a:latin typeface="Tahoma" pitchFamily="34" charset="0"/>
                <a:ea typeface="Tahoma" pitchFamily="34" charset="0"/>
                <a:cs typeface="Tahoma" pitchFamily="34" charset="0"/>
              </a:rPr>
              <a:t>Availability, relevance and consumption of services:</a:t>
            </a:r>
            <a:endParaRPr kumimoji="0" lang="he-IL" sz="1200" b="1" i="0" u="none" strike="noStrike" kern="1200" cap="none" spc="0" normalizeH="0" baseline="0" noProof="0" dirty="0">
              <a:ln>
                <a:noFill/>
              </a:ln>
              <a:solidFill>
                <a:srgbClr val="4978A6"/>
              </a:solidFill>
              <a:effectLst/>
              <a:uLnTx/>
              <a:uFillTx/>
              <a:latin typeface="Tahoma" pitchFamily="34" charset="0"/>
              <a:ea typeface="Tahoma" pitchFamily="34" charset="0"/>
              <a:cs typeface="Tahoma" pitchFamily="34" charset="0"/>
            </a:endParaRPr>
          </a:p>
          <a:p>
            <a:pPr marL="171450" indent="-171450" algn="r" rtl="1">
              <a:lnSpc>
                <a:spcPct val="150000"/>
              </a:lnSpc>
              <a:buClr>
                <a:srgbClr val="FFC000"/>
              </a:buClr>
              <a:buFont typeface="Tahoma" panose="020B0604030504040204" pitchFamily="34" charset="0"/>
              <a:buChar char="█"/>
            </a:pPr>
            <a:r>
              <a:rPr lang="he-IL" sz="1200" b="1" dirty="0">
                <a:latin typeface="Tahoma" pitchFamily="34" charset="0"/>
                <a:ea typeface="Tahoma" pitchFamily="34" charset="0"/>
                <a:cs typeface="Tahoma" pitchFamily="34" charset="0"/>
              </a:rPr>
              <a:t>המשחקיות ע"ש יוסי בנאי ונווה אליעזר </a:t>
            </a:r>
            <a:r>
              <a:rPr lang="he-IL" sz="1200" dirty="0">
                <a:latin typeface="Tahoma" pitchFamily="34" charset="0"/>
                <a:ea typeface="Tahoma" pitchFamily="34" charset="0"/>
                <a:cs typeface="Tahoma" pitchFamily="34" charset="0"/>
              </a:rPr>
              <a:t>משמשות בעיקר אימהות מהדרום, שנוהגות לבקר בהן בקביעות מספר פעמים בשבוע, לצד ביקורים פחות תדירים במשחקיות נוספות ברחבי העיר. </a:t>
            </a:r>
            <a:r>
              <a:rPr lang="he-IL" sz="1200" b="1" dirty="0">
                <a:latin typeface="Tahoma" pitchFamily="34" charset="0"/>
                <a:ea typeface="Tahoma" pitchFamily="34" charset="0"/>
                <a:cs typeface="Tahoma" pitchFamily="34" charset="0"/>
              </a:rPr>
              <a:t>פיילוט המשחקייה המונחית התקבל באהדה בקרב מבקרים שהכירו בו והיו מודעים אליו</a:t>
            </a:r>
            <a:r>
              <a:rPr lang="he-IL" sz="1200" dirty="0">
                <a:latin typeface="Tahoma" pitchFamily="34" charset="0"/>
                <a:ea typeface="Tahoma" pitchFamily="34" charset="0"/>
                <a:cs typeface="Tahoma" pitchFamily="34" charset="0"/>
              </a:rPr>
              <a:t>, חלקם ציינו כי הם מכוונים את הגעתם בהתאם לזמני פעילות הפיילוט. לצד זאת, הדעות באשר לגביית תשלום גבוה יותר עבור השירות היו חלוקות.</a:t>
            </a:r>
          </a:p>
          <a:p>
            <a:pPr marL="171450" indent="-171450" algn="l">
              <a:lnSpc>
                <a:spcPct val="150000"/>
              </a:lnSpc>
              <a:buClr>
                <a:schemeClr val="bg1"/>
              </a:buClr>
              <a:buFont typeface="Tahoma" panose="020B0604030504040204" pitchFamily="34" charset="0"/>
              <a:buChar char="█"/>
            </a:pPr>
            <a:r>
              <a:rPr lang="en-US" sz="1200" b="1" dirty="0">
                <a:solidFill>
                  <a:srgbClr val="4978A6"/>
                </a:solidFill>
                <a:latin typeface="Tahoma" pitchFamily="34" charset="0"/>
                <a:ea typeface="Tahoma" pitchFamily="34" charset="0"/>
                <a:cs typeface="Tahoma" pitchFamily="34" charset="0"/>
              </a:rPr>
              <a:t>Operation and staff:</a:t>
            </a:r>
            <a:endParaRPr lang="he-IL" sz="1200" b="1" dirty="0">
              <a:solidFill>
                <a:srgbClr val="4978A6"/>
              </a:solidFill>
              <a:latin typeface="Tahoma" pitchFamily="34" charset="0"/>
              <a:ea typeface="Tahoma" pitchFamily="34" charset="0"/>
              <a:cs typeface="Tahoma" pitchFamily="34" charset="0"/>
            </a:endParaRPr>
          </a:p>
          <a:p>
            <a:pPr marL="171450" marR="0" lvl="0" indent="-171450" algn="r" defTabSz="914400" rtl="1" eaLnBrk="1" fontAlgn="auto" latinLnBrk="0" hangingPunct="1">
              <a:lnSpc>
                <a:spcPct val="150000"/>
              </a:lnSpc>
              <a:spcBef>
                <a:spcPts val="0"/>
              </a:spcBef>
              <a:spcAft>
                <a:spcPts val="0"/>
              </a:spcAft>
              <a:buClr>
                <a:srgbClr val="FFC000"/>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בקרב משיבי הסקר שביקרו </a:t>
            </a:r>
            <a:r>
              <a:rPr kumimoji="0" lang="he-IL" sz="12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במשחקיית יוסי בנאי </a:t>
            </a: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הייתה שביעות רצון גבוהה ממענה הצוות, </a:t>
            </a:r>
            <a:r>
              <a:rPr kumimoji="0" lang="he-IL" sz="12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ובמשחקיית נווה אליעזר </a:t>
            </a: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שביעות הרצון הייתה בינונית-גבוהה. עם זאת, </a:t>
            </a:r>
            <a:r>
              <a:rPr kumimoji="0" lang="he-IL" sz="12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בשתי המשחקיות המנחה שהובילה את הפעילות במסגרת הפיילוט זכתה להערכה רבה על תרומת נוכחותה לשהייה במשחקייה</a:t>
            </a: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a:t>
            </a:r>
          </a:p>
          <a:p>
            <a:pPr marL="171450" marR="0" lvl="0" indent="-171450" algn="r" defTabSz="914400" rtl="1" eaLnBrk="1" fontAlgn="auto" latinLnBrk="0" hangingPunct="1">
              <a:lnSpc>
                <a:spcPct val="150000"/>
              </a:lnSpc>
              <a:spcBef>
                <a:spcPts val="0"/>
              </a:spcBef>
              <a:spcAft>
                <a:spcPts val="0"/>
              </a:spcAft>
              <a:buClr>
                <a:srgbClr val="FFC000"/>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מקרב משיבי הסקר שביקרו במשחקיית יוסי בנאי מצטיירת שביעות רצון גבוהה מאוד משעות הפעילות, התנאים הפיזיים עבור המלווה (כולל תחזוקה, ניקיון ובטיחות), האווירה במקום (הרגשת רוגע ונינוחות), ואפשרויות המשחק (כולל איכות הציוד, כפי שעולה מהראיונות). הרשמים מהתצפית תומכים בממצאי הסקר והראיונות במשחקייה, במובנים של התאמת התנאים והמרחב לאוכלוסיית היעד. עם זאת, עלו מספר נקודות לבחינה והמלצות להמשך, כפי שפורט.</a:t>
            </a:r>
          </a:p>
          <a:p>
            <a:pPr marL="171450" marR="0" lvl="0" indent="-171450" algn="r" defTabSz="914400" rtl="1" eaLnBrk="1" fontAlgn="auto" latinLnBrk="0" hangingPunct="1">
              <a:lnSpc>
                <a:spcPct val="150000"/>
              </a:lnSpc>
              <a:spcBef>
                <a:spcPts val="0"/>
              </a:spcBef>
              <a:spcAft>
                <a:spcPts val="0"/>
              </a:spcAft>
              <a:buClr>
                <a:srgbClr val="FFC000"/>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לעומת זאת, במשחקיית נווה אליעזר שביעות הרצון משעות הפעילות ואפשרויות המשחק הייתה נמוכה יותר. התשובות בסקר תומכות בצרכי ההורים להתחלה מוקדמת יותר של הפעילות ולמגוון משחקים עשיר יותר. שביעות הרצון מהתנאים הפיזיים ומהאווירה הייתה בינונית-גבוהה.</a:t>
            </a:r>
          </a:p>
          <a:p>
            <a:pPr algn="l">
              <a:lnSpc>
                <a:spcPct val="150000"/>
              </a:lnSpc>
              <a:spcAft>
                <a:spcPts val="600"/>
              </a:spcAft>
              <a:buClr>
                <a:srgbClr val="F9BC25"/>
              </a:buClr>
              <a:defRPr/>
            </a:pPr>
            <a:r>
              <a:rPr lang="en-US" sz="1200" b="1" dirty="0">
                <a:solidFill>
                  <a:srgbClr val="4978A6"/>
                </a:solidFill>
                <a:latin typeface="Tahoma" pitchFamily="34" charset="0"/>
                <a:ea typeface="Tahoma" pitchFamily="34" charset="0"/>
                <a:cs typeface="Tahoma" pitchFamily="34" charset="0"/>
              </a:rPr>
              <a:t>Strengthening parental perception and parent-child relation:</a:t>
            </a:r>
            <a:endParaRPr lang="he-IL" sz="1200" dirty="0">
              <a:latin typeface="Tahoma" pitchFamily="34" charset="0"/>
              <a:ea typeface="Tahoma" pitchFamily="34" charset="0"/>
              <a:cs typeface="Tahoma" pitchFamily="34" charset="0"/>
            </a:endParaRPr>
          </a:p>
          <a:p>
            <a:pPr marL="171450" marR="0" lvl="0" indent="-171450" algn="r" defTabSz="914400" rtl="1" eaLnBrk="1" fontAlgn="auto" latinLnBrk="0" hangingPunct="1">
              <a:lnSpc>
                <a:spcPct val="150000"/>
              </a:lnSpc>
              <a:spcBef>
                <a:spcPts val="0"/>
              </a:spcBef>
              <a:spcAft>
                <a:spcPts val="0"/>
              </a:spcAft>
              <a:buClr>
                <a:srgbClr val="FFC000"/>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ניכר מן התצפיות כי </a:t>
            </a:r>
            <a:r>
              <a:rPr kumimoji="0" lang="he-IL" sz="12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נוכחות מקצועית מסייעת לקדם אינטראקציה חיובית בין מלווים לילדים </a:t>
            </a: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באמצעות מודלינג, מתן ייעוץ והכוונה מותאמת.</a:t>
            </a:r>
          </a:p>
          <a:p>
            <a:pPr marL="171450" marR="0" lvl="0" indent="-171450" algn="r" defTabSz="914400" rtl="1" eaLnBrk="1" fontAlgn="auto" latinLnBrk="0" hangingPunct="1">
              <a:lnSpc>
                <a:spcPct val="150000"/>
              </a:lnSpc>
              <a:spcBef>
                <a:spcPts val="0"/>
              </a:spcBef>
              <a:spcAft>
                <a:spcPts val="0"/>
              </a:spcAft>
              <a:buClr>
                <a:srgbClr val="FFC000"/>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בקרב משיבי הסקרים עלה כי הנוכחות במשחקיות תרמה לאינטראקציית הורה-ילד, ולהבנה כי המשחק תורם להתפתחות הילד. בנוסף דווח מצד ההורים על מתן הזדמנות למשחק עצמאי והתנסות של ילדיהם במרחבי המשחקייה. </a:t>
            </a:r>
          </a:p>
          <a:p>
            <a:pPr algn="l">
              <a:lnSpc>
                <a:spcPct val="150000"/>
              </a:lnSpc>
              <a:buClr>
                <a:schemeClr val="bg1"/>
              </a:buClr>
            </a:pPr>
            <a:r>
              <a:rPr lang="en-US" sz="1200" b="1" dirty="0">
                <a:solidFill>
                  <a:srgbClr val="4978A6"/>
                </a:solidFill>
                <a:latin typeface="Tahoma" pitchFamily="34" charset="0"/>
                <a:ea typeface="Tahoma" pitchFamily="34" charset="0"/>
                <a:cs typeface="Tahoma" pitchFamily="34" charset="0"/>
              </a:rPr>
              <a:t>Community and social belonging</a:t>
            </a:r>
            <a:endParaRPr lang="en-GB" sz="1200" b="1" dirty="0">
              <a:solidFill>
                <a:srgbClr val="4978A6"/>
              </a:solidFill>
              <a:latin typeface="Tahoma" pitchFamily="34" charset="0"/>
              <a:ea typeface="Tahoma" pitchFamily="34" charset="0"/>
              <a:cs typeface="Tahoma" pitchFamily="34" charset="0"/>
            </a:endParaRPr>
          </a:p>
          <a:p>
            <a:pPr marL="171450" indent="-171450" algn="r" rtl="1">
              <a:lnSpc>
                <a:spcPct val="150000"/>
              </a:lnSpc>
              <a:buClr>
                <a:srgbClr val="FFC000"/>
              </a:buClr>
              <a:buFont typeface="Tahoma" panose="020B0604030504040204" pitchFamily="34" charset="0"/>
              <a:buChar char="█"/>
            </a:pPr>
            <a:r>
              <a:rPr lang="he-IL" sz="1200" dirty="0">
                <a:solidFill>
                  <a:prstClr val="black"/>
                </a:solidFill>
                <a:latin typeface="Tahoma" pitchFamily="34" charset="0"/>
                <a:ea typeface="Tahoma" pitchFamily="34" charset="0"/>
                <a:cs typeface="Tahoma" pitchFamily="34" charset="0"/>
              </a:rPr>
              <a:t>מרואיינים במשחקיית יוסי בנאי דיווחו כי אינם מגיעים למשחקייה ממניע של יצירת קשרים חברתיים, אך ביטאו רגשות חיוביים בנוגע לכך. מן הסקרים עלה כי בנווה אליעזר קיימת נטייה גבוהה יותר לקהילתיות ובעקבות הבילוי במשחקייה נוצרו קשרים חדשים. </a:t>
            </a:r>
          </a:p>
          <a:p>
            <a:pPr marL="171450" indent="-171450" algn="r" rtl="1">
              <a:lnSpc>
                <a:spcPct val="150000"/>
              </a:lnSpc>
              <a:buClr>
                <a:schemeClr val="bg1"/>
              </a:buClr>
              <a:buFont typeface="Tahoma" panose="020B0604030504040204" pitchFamily="34" charset="0"/>
              <a:buChar char="█"/>
            </a:pPr>
            <a:endParaRPr lang="he-IL" sz="1200" dirty="0">
              <a:latin typeface="Tahoma" pitchFamily="34" charset="0"/>
              <a:ea typeface="Tahoma" pitchFamily="34" charset="0"/>
              <a:cs typeface="Tahoma" pitchFamily="34" charset="0"/>
            </a:endParaRPr>
          </a:p>
        </p:txBody>
      </p:sp>
      <p:sp>
        <p:nvSpPr>
          <p:cNvPr id="4" name="תיבת טקסט 3">
            <a:extLst>
              <a:ext uri="{FF2B5EF4-FFF2-40B4-BE49-F238E27FC236}">
                <a16:creationId xmlns:a16="http://schemas.microsoft.com/office/drawing/2014/main" id="{56FE1ACF-682F-1560-C96D-A6F6C4E457B7}"/>
              </a:ext>
            </a:extLst>
          </p:cNvPr>
          <p:cNvSpPr txBox="1"/>
          <p:nvPr/>
        </p:nvSpPr>
        <p:spPr>
          <a:xfrm>
            <a:off x="11652066" y="6324577"/>
            <a:ext cx="357050" cy="276999"/>
          </a:xfrm>
          <a:prstGeom prst="rect">
            <a:avLst/>
          </a:prstGeom>
          <a:noFill/>
        </p:spPr>
        <p:txBody>
          <a:bodyPr wrap="square" rtlCol="1">
            <a:spAutoFit/>
          </a:bodyPr>
          <a:lstStyle/>
          <a:p>
            <a:r>
              <a:rPr lang="he-IL" sz="1200">
                <a:solidFill>
                  <a:schemeClr val="bg2">
                    <a:lumMod val="75000"/>
                  </a:schemeClr>
                </a:solidFill>
              </a:rPr>
              <a:t>25</a:t>
            </a:r>
          </a:p>
        </p:txBody>
      </p:sp>
      <p:sp>
        <p:nvSpPr>
          <p:cNvPr id="5" name="Rectangle 4">
            <a:extLst>
              <a:ext uri="{FF2B5EF4-FFF2-40B4-BE49-F238E27FC236}">
                <a16:creationId xmlns:a16="http://schemas.microsoft.com/office/drawing/2014/main" id="{1CB49961-7381-6380-9EF7-FC61D86BE456}"/>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619384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3221D990-4A4A-B17C-49DE-EE1B7DCA15D4}"/>
              </a:ext>
            </a:extLst>
          </p:cNvPr>
          <p:cNvSpPr txBox="1"/>
          <p:nvPr/>
        </p:nvSpPr>
        <p:spPr>
          <a:xfrm>
            <a:off x="1" y="0"/>
            <a:ext cx="12191999" cy="400110"/>
          </a:xfrm>
          <a:prstGeom prst="rect">
            <a:avLst/>
          </a:prstGeom>
          <a:solidFill>
            <a:srgbClr val="EC1C3C"/>
          </a:solidFill>
        </p:spPr>
        <p:txBody>
          <a:bodyPr wrap="square" rtlCol="0">
            <a:spAutoFit/>
          </a:bodyPr>
          <a:lstStyle/>
          <a:p>
            <a:r>
              <a:rPr lang="en-US" sz="2000" b="1" dirty="0">
                <a:solidFill>
                  <a:prstClr val="white"/>
                </a:solidFill>
                <a:latin typeface="Tahoma" pitchFamily="34" charset="0"/>
                <a:ea typeface="Tahoma" pitchFamily="34" charset="0"/>
                <a:cs typeface="Tahoma" pitchFamily="34" charset="0"/>
              </a:rPr>
              <a:t>Gymboree Pilot in </a:t>
            </a:r>
            <a:r>
              <a:rPr lang="en-US" sz="2000" b="1" dirty="0" err="1">
                <a:solidFill>
                  <a:prstClr val="white"/>
                </a:solidFill>
                <a:latin typeface="Tahoma" pitchFamily="34" charset="0"/>
                <a:ea typeface="Tahoma" pitchFamily="34" charset="0"/>
                <a:cs typeface="Tahoma" pitchFamily="34" charset="0"/>
              </a:rPr>
              <a:t>Urim</a:t>
            </a:r>
            <a:r>
              <a:rPr lang="en-US" sz="2000" b="1" dirty="0">
                <a:solidFill>
                  <a:prstClr val="white"/>
                </a:solidFill>
                <a:latin typeface="Tahoma" pitchFamily="34" charset="0"/>
                <a:ea typeface="Tahoma" pitchFamily="34" charset="0"/>
                <a:cs typeface="Tahoma" pitchFamily="34" charset="0"/>
              </a:rPr>
              <a:t> Community Center – </a:t>
            </a:r>
            <a:r>
              <a:rPr lang="en-US" sz="2000" dirty="0">
                <a:solidFill>
                  <a:prstClr val="white"/>
                </a:solidFill>
                <a:latin typeface="Tahoma" pitchFamily="34" charset="0"/>
                <a:ea typeface="Tahoma" pitchFamily="34" charset="0"/>
                <a:cs typeface="Tahoma" pitchFamily="34" charset="0"/>
              </a:rPr>
              <a:t>Background and Research Layout</a:t>
            </a:r>
            <a:endParaRPr lang="he-IL" sz="2000" b="1" dirty="0">
              <a:solidFill>
                <a:prstClr val="white"/>
              </a:solidFill>
              <a:latin typeface="Tahoma" pitchFamily="34" charset="0"/>
              <a:ea typeface="Tahoma" pitchFamily="34" charset="0"/>
              <a:cs typeface="Tahoma" pitchFamily="34" charset="0"/>
            </a:endParaRPr>
          </a:p>
        </p:txBody>
      </p:sp>
      <p:sp>
        <p:nvSpPr>
          <p:cNvPr id="3" name="תיבת טקסט 2">
            <a:extLst>
              <a:ext uri="{FF2B5EF4-FFF2-40B4-BE49-F238E27FC236}">
                <a16:creationId xmlns:a16="http://schemas.microsoft.com/office/drawing/2014/main" id="{CD5003E0-1B38-E504-E30C-CAA31D6E109C}"/>
              </a:ext>
            </a:extLst>
          </p:cNvPr>
          <p:cNvSpPr txBox="1"/>
          <p:nvPr/>
        </p:nvSpPr>
        <p:spPr>
          <a:xfrm>
            <a:off x="1010194" y="603699"/>
            <a:ext cx="10447797" cy="1664238"/>
          </a:xfrm>
          <a:prstGeom prst="rect">
            <a:avLst/>
          </a:prstGeom>
          <a:solidFill>
            <a:srgbClr val="F7E88D"/>
          </a:solidFill>
        </p:spPr>
        <p:txBody>
          <a:bodyPr wrap="square" rtlCol="1">
            <a:spAutoFit/>
          </a:bodyPr>
          <a:lstStyle/>
          <a:p>
            <a:pPr algn="r" rtl="1">
              <a:lnSpc>
                <a:spcPct val="150000"/>
              </a:lnSpc>
            </a:pPr>
            <a:r>
              <a:rPr lang="he-IL" sz="1400">
                <a:latin typeface="Tahoma" panose="020B0604030504040204" pitchFamily="34" charset="0"/>
                <a:ea typeface="Tahoma" panose="020B0604030504040204" pitchFamily="34" charset="0"/>
                <a:cs typeface="Tahoma" panose="020B0604030504040204" pitchFamily="34" charset="0"/>
              </a:rPr>
              <a:t>במרכז קהילתי אורים יש אולם ספורט המשמש לפעילות ג'מבורי לרווחת ציבור התושבים. כחלק מהטמעת התפיסה בעירייה, הרואה את צרכי הגיל הרך על מאפייניהם הייחודיים, בוצעו התאמות ראשוניות במתחם על מנת להציע מענה לילדי הגיל הרך ומלוויהם, </a:t>
            </a:r>
            <a:br>
              <a:rPr lang="en-US" sz="1400">
                <a:latin typeface="Tahoma" panose="020B0604030504040204" pitchFamily="34" charset="0"/>
                <a:ea typeface="Tahoma" panose="020B0604030504040204" pitchFamily="34" charset="0"/>
                <a:cs typeface="Tahoma" panose="020B0604030504040204" pitchFamily="34" charset="0"/>
              </a:rPr>
            </a:br>
            <a:r>
              <a:rPr lang="he-IL" sz="1400">
                <a:latin typeface="Tahoma" panose="020B0604030504040204" pitchFamily="34" charset="0"/>
                <a:ea typeface="Tahoma" panose="020B0604030504040204" pitchFamily="34" charset="0"/>
                <a:cs typeface="Tahoma" panose="020B0604030504040204" pitchFamily="34" charset="0"/>
              </a:rPr>
              <a:t>לצד המשך המענה לקהל הילדים ומשפחותיהם במנעד גילים רחב. </a:t>
            </a:r>
          </a:p>
          <a:p>
            <a:pPr algn="r" rtl="1">
              <a:lnSpc>
                <a:spcPct val="150000"/>
              </a:lnSpc>
            </a:pPr>
            <a:r>
              <a:rPr lang="he-IL" sz="1400">
                <a:latin typeface="Tahoma" panose="020B0604030504040204" pitchFamily="34" charset="0"/>
                <a:ea typeface="Tahoma" panose="020B0604030504040204" pitchFamily="34" charset="0"/>
                <a:cs typeface="Tahoma" panose="020B0604030504040204" pitchFamily="34" charset="0"/>
              </a:rPr>
              <a:t>בתאריך 22.03.2023 במסגרת זמן הפעילות החופשי הפתוח לציבור, התקיימה </a:t>
            </a:r>
            <a:r>
              <a:rPr lang="he-IL" sz="1400" b="1">
                <a:latin typeface="Tahoma" panose="020B0604030504040204" pitchFamily="34" charset="0"/>
                <a:ea typeface="Tahoma" panose="020B0604030504040204" pitchFamily="34" charset="0"/>
                <a:cs typeface="Tahoma" panose="020B0604030504040204" pitchFamily="34" charset="0"/>
              </a:rPr>
              <a:t>תצפית</a:t>
            </a:r>
            <a:r>
              <a:rPr lang="he-IL" sz="1400">
                <a:latin typeface="Tahoma" panose="020B0604030504040204" pitchFamily="34" charset="0"/>
                <a:ea typeface="Tahoma" panose="020B0604030504040204" pitchFamily="34" charset="0"/>
                <a:cs typeface="Tahoma" panose="020B0604030504040204" pitchFamily="34" charset="0"/>
              </a:rPr>
              <a:t> </a:t>
            </a:r>
            <a:r>
              <a:rPr lang="he-IL" sz="1400" err="1">
                <a:latin typeface="Tahoma" panose="020B0604030504040204" pitchFamily="34" charset="0"/>
                <a:ea typeface="Tahoma" panose="020B0604030504040204" pitchFamily="34" charset="0"/>
                <a:cs typeface="Tahoma" panose="020B0604030504040204" pitchFamily="34" charset="0"/>
              </a:rPr>
              <a:t>בג'ימבורי</a:t>
            </a:r>
            <a:r>
              <a:rPr lang="he-IL" sz="1400">
                <a:latin typeface="Tahoma" panose="020B0604030504040204" pitchFamily="34" charset="0"/>
                <a:ea typeface="Tahoma" panose="020B0604030504040204" pitchFamily="34" charset="0"/>
                <a:cs typeface="Tahoma" panose="020B0604030504040204" pitchFamily="34" charset="0"/>
              </a:rPr>
              <a:t> בשעות אחר הצהריים. במהלך התצפית בוצעו </a:t>
            </a:r>
            <a:r>
              <a:rPr lang="he-IL" sz="1400" b="1">
                <a:latin typeface="Tahoma" panose="020B0604030504040204" pitchFamily="34" charset="0"/>
                <a:ea typeface="Tahoma" panose="020B0604030504040204" pitchFamily="34" charset="0"/>
                <a:cs typeface="Tahoma" panose="020B0604030504040204" pitchFamily="34" charset="0"/>
              </a:rPr>
              <a:t>10 ראיונות </a:t>
            </a:r>
            <a:r>
              <a:rPr lang="he-IL" sz="1400">
                <a:latin typeface="Tahoma" panose="020B0604030504040204" pitchFamily="34" charset="0"/>
                <a:ea typeface="Tahoma" panose="020B0604030504040204" pitchFamily="34" charset="0"/>
                <a:cs typeface="Tahoma" panose="020B0604030504040204" pitchFamily="34" charset="0"/>
              </a:rPr>
              <a:t>עם מבקרים. הממצאים המובאים מתבססים על התצפית והראיונות.</a:t>
            </a:r>
          </a:p>
        </p:txBody>
      </p:sp>
      <p:sp>
        <p:nvSpPr>
          <p:cNvPr id="4" name="תיבת טקסט 3">
            <a:extLst>
              <a:ext uri="{FF2B5EF4-FFF2-40B4-BE49-F238E27FC236}">
                <a16:creationId xmlns:a16="http://schemas.microsoft.com/office/drawing/2014/main" id="{C3CE87EE-EA91-3339-A546-D0AD812E7547}"/>
              </a:ext>
            </a:extLst>
          </p:cNvPr>
          <p:cNvSpPr txBox="1"/>
          <p:nvPr/>
        </p:nvSpPr>
        <p:spPr>
          <a:xfrm>
            <a:off x="5148662" y="2272326"/>
            <a:ext cx="6309330" cy="3603230"/>
          </a:xfrm>
          <a:prstGeom prst="rect">
            <a:avLst/>
          </a:prstGeom>
          <a:solidFill>
            <a:schemeClr val="bg1"/>
          </a:solidFill>
        </p:spPr>
        <p:txBody>
          <a:bodyPr wrap="square" rtlCol="1">
            <a:spAutoFit/>
          </a:bodyPr>
          <a:lstStyle/>
          <a:p>
            <a:pPr algn="r" rtl="1">
              <a:lnSpc>
                <a:spcPct val="150000"/>
              </a:lnSpc>
            </a:pPr>
            <a:r>
              <a:rPr lang="he-IL" sz="1400" b="1">
                <a:solidFill>
                  <a:srgbClr val="4978A6"/>
                </a:solidFill>
                <a:latin typeface="Tahoma" panose="020B0604030504040204" pitchFamily="34" charset="0"/>
                <a:ea typeface="Tahoma" panose="020B0604030504040204" pitchFamily="34" charset="0"/>
                <a:cs typeface="Tahoma" panose="020B0604030504040204" pitchFamily="34" charset="0"/>
              </a:rPr>
              <a:t>דמוגרפיה והערכת משך השהייה:</a:t>
            </a:r>
          </a:p>
          <a:p>
            <a:pPr marL="285750" indent="-285750" algn="r" rtl="1">
              <a:lnSpc>
                <a:spcPct val="150000"/>
              </a:lnSpc>
              <a:buClr>
                <a:srgbClr val="F9BC25"/>
              </a:buClr>
              <a:buFont typeface="Tahoma" panose="020B0604030504040204" pitchFamily="34" charset="0"/>
              <a:buChar char="█"/>
            </a:pPr>
            <a:r>
              <a:rPr lang="he-IL" sz="1400">
                <a:latin typeface="Tahoma" panose="020B0604030504040204" pitchFamily="34" charset="0"/>
                <a:ea typeface="Tahoma" panose="020B0604030504040204" pitchFamily="34" charset="0"/>
                <a:cs typeface="Tahoma" panose="020B0604030504040204" pitchFamily="34" charset="0"/>
              </a:rPr>
              <a:t>הציבור שפוקד את המתחם הם </a:t>
            </a:r>
            <a:r>
              <a:rPr lang="he-IL" sz="1400" b="1">
                <a:latin typeface="Tahoma" panose="020B0604030504040204" pitchFamily="34" charset="0"/>
                <a:ea typeface="Tahoma" panose="020B0604030504040204" pitchFamily="34" charset="0"/>
                <a:cs typeface="Tahoma" panose="020B0604030504040204" pitchFamily="34" charset="0"/>
              </a:rPr>
              <a:t>תושבי השכונה</a:t>
            </a:r>
            <a:r>
              <a:rPr lang="he-IL" sz="1400">
                <a:latin typeface="Tahoma" panose="020B0604030504040204" pitchFamily="34" charset="0"/>
                <a:ea typeface="Tahoma" panose="020B0604030504040204" pitchFamily="34" charset="0"/>
                <a:cs typeface="Tahoma" panose="020B0604030504040204" pitchFamily="34" charset="0"/>
              </a:rPr>
              <a:t>, </a:t>
            </a:r>
            <a:r>
              <a:rPr lang="he-IL" sz="1400" b="1">
                <a:latin typeface="Tahoma" panose="020B0604030504040204" pitchFamily="34" charset="0"/>
                <a:ea typeface="Tahoma" panose="020B0604030504040204" pitchFamily="34" charset="0"/>
                <a:cs typeface="Tahoma" panose="020B0604030504040204" pitchFamily="34" charset="0"/>
              </a:rPr>
              <a:t>אוכלוסייה מעורבת של חילוניים וחרדים</a:t>
            </a:r>
            <a:r>
              <a:rPr lang="he-IL" sz="1400">
                <a:latin typeface="Tahoma" panose="020B0604030504040204" pitchFamily="34" charset="0"/>
                <a:ea typeface="Tahoma" panose="020B0604030504040204" pitchFamily="34" charset="0"/>
                <a:cs typeface="Tahoma" panose="020B0604030504040204" pitchFamily="34" charset="0"/>
              </a:rPr>
              <a:t>.</a:t>
            </a:r>
          </a:p>
          <a:p>
            <a:pPr marL="285750" indent="-285750" algn="r" rtl="1">
              <a:lnSpc>
                <a:spcPct val="150000"/>
              </a:lnSpc>
              <a:buClr>
                <a:srgbClr val="F9BC25"/>
              </a:buClr>
              <a:buFont typeface="Tahoma" panose="020B0604030504040204" pitchFamily="34" charset="0"/>
              <a:buChar char="█"/>
            </a:pPr>
            <a:r>
              <a:rPr lang="he-IL" sz="1400">
                <a:latin typeface="Tahoma" panose="020B0604030504040204" pitchFamily="34" charset="0"/>
                <a:ea typeface="Tahoma" panose="020B0604030504040204" pitchFamily="34" charset="0"/>
                <a:cs typeface="Tahoma" panose="020B0604030504040204" pitchFamily="34" charset="0"/>
              </a:rPr>
              <a:t>בזמן עומס המשחקייה הכילה </a:t>
            </a:r>
            <a:r>
              <a:rPr lang="he-IL" sz="1400" b="1">
                <a:latin typeface="Tahoma" panose="020B0604030504040204" pitchFamily="34" charset="0"/>
                <a:ea typeface="Tahoma" panose="020B0604030504040204" pitchFamily="34" charset="0"/>
                <a:cs typeface="Tahoma" panose="020B0604030504040204" pitchFamily="34" charset="0"/>
              </a:rPr>
              <a:t>כ-30 מבוגרים ו-55 ילדים</a:t>
            </a:r>
            <a:r>
              <a:rPr lang="he-IL" sz="1400">
                <a:latin typeface="Tahoma" panose="020B0604030504040204" pitchFamily="34" charset="0"/>
                <a:ea typeface="Tahoma" panose="020B0604030504040204" pitchFamily="34" charset="0"/>
                <a:cs typeface="Tahoma" panose="020B0604030504040204" pitchFamily="34" charset="0"/>
              </a:rPr>
              <a:t>.</a:t>
            </a:r>
          </a:p>
          <a:p>
            <a:pPr marL="285750" indent="-285750" algn="r" rtl="1">
              <a:lnSpc>
                <a:spcPct val="150000"/>
              </a:lnSpc>
              <a:buClr>
                <a:srgbClr val="F9BC25"/>
              </a:buClr>
              <a:buFont typeface="Tahoma" panose="020B0604030504040204" pitchFamily="34" charset="0"/>
              <a:buChar char="█"/>
            </a:pPr>
            <a:r>
              <a:rPr lang="he-IL" sz="1400">
                <a:latin typeface="Tahoma" panose="020B0604030504040204" pitchFamily="34" charset="0"/>
                <a:ea typeface="Tahoma" panose="020B0604030504040204" pitchFamily="34" charset="0"/>
                <a:cs typeface="Tahoma" panose="020B0604030504040204" pitchFamily="34" charset="0"/>
              </a:rPr>
              <a:t>כ-80% מהמלווים המבוגרים במתחם היו </a:t>
            </a:r>
            <a:r>
              <a:rPr lang="he-IL" sz="1400" b="1">
                <a:latin typeface="Tahoma" panose="020B0604030504040204" pitchFamily="34" charset="0"/>
                <a:ea typeface="Tahoma" panose="020B0604030504040204" pitchFamily="34" charset="0"/>
                <a:cs typeface="Tahoma" panose="020B0604030504040204" pitchFamily="34" charset="0"/>
              </a:rPr>
              <a:t>אימהות</a:t>
            </a:r>
            <a:r>
              <a:rPr lang="he-IL" sz="1400">
                <a:latin typeface="Tahoma" panose="020B0604030504040204" pitchFamily="34" charset="0"/>
                <a:ea typeface="Tahoma" panose="020B0604030504040204" pitchFamily="34" charset="0"/>
                <a:cs typeface="Tahoma" panose="020B0604030504040204" pitchFamily="34" charset="0"/>
              </a:rPr>
              <a:t>. </a:t>
            </a:r>
            <a:br>
              <a:rPr lang="en-US" sz="1400">
                <a:latin typeface="Tahoma" panose="020B0604030504040204" pitchFamily="34" charset="0"/>
                <a:ea typeface="Tahoma" panose="020B0604030504040204" pitchFamily="34" charset="0"/>
                <a:cs typeface="Tahoma" panose="020B0604030504040204" pitchFamily="34" charset="0"/>
              </a:rPr>
            </a:br>
            <a:r>
              <a:rPr lang="he-IL" sz="1400">
                <a:latin typeface="Tahoma" panose="020B0604030504040204" pitchFamily="34" charset="0"/>
                <a:ea typeface="Tahoma" panose="020B0604030504040204" pitchFamily="34" charset="0"/>
                <a:cs typeface="Tahoma" panose="020B0604030504040204" pitchFamily="34" charset="0"/>
              </a:rPr>
              <a:t>כמחצית מהמבקרים היו נשים מהמגזר החרדי.</a:t>
            </a:r>
          </a:p>
          <a:p>
            <a:pPr marL="285750" indent="-285750" algn="r" rtl="1">
              <a:lnSpc>
                <a:spcPct val="150000"/>
              </a:lnSpc>
              <a:buClr>
                <a:srgbClr val="F9BC25"/>
              </a:buClr>
              <a:buFont typeface="Tahoma" panose="020B0604030504040204" pitchFamily="34" charset="0"/>
              <a:buChar char="█"/>
            </a:pPr>
            <a:r>
              <a:rPr lang="he-IL" sz="1400">
                <a:latin typeface="Tahoma" panose="020B0604030504040204" pitchFamily="34" charset="0"/>
                <a:ea typeface="Tahoma" panose="020B0604030504040204" pitchFamily="34" charset="0"/>
                <a:cs typeface="Tahoma" panose="020B0604030504040204" pitchFamily="34" charset="0"/>
              </a:rPr>
              <a:t>בקרב הילדים אופיינה </a:t>
            </a:r>
            <a:r>
              <a:rPr lang="he-IL" sz="1400" b="1">
                <a:latin typeface="Tahoma" panose="020B0604030504040204" pitchFamily="34" charset="0"/>
                <a:ea typeface="Tahoma" panose="020B0604030504040204" pitchFamily="34" charset="0"/>
                <a:cs typeface="Tahoma" panose="020B0604030504040204" pitchFamily="34" charset="0"/>
              </a:rPr>
              <a:t>חלוקה מגזרית מאוזנת</a:t>
            </a:r>
            <a:r>
              <a:rPr lang="he-IL" sz="1400">
                <a:latin typeface="Tahoma" panose="020B0604030504040204" pitchFamily="34" charset="0"/>
                <a:ea typeface="Tahoma" panose="020B0604030504040204" pitchFamily="34" charset="0"/>
                <a:cs typeface="Tahoma" panose="020B0604030504040204" pitchFamily="34" charset="0"/>
              </a:rPr>
              <a:t>. כמחצית מהילדים היו בגילי 3-6, כרבע בגיל לידה עד 3, וכרבע מעל גיל 6.</a:t>
            </a:r>
          </a:p>
          <a:p>
            <a:pPr marL="285750" indent="-285750" algn="r" rtl="1">
              <a:lnSpc>
                <a:spcPct val="150000"/>
              </a:lnSpc>
              <a:buClr>
                <a:srgbClr val="F9BC25"/>
              </a:buClr>
              <a:buFont typeface="Tahoma" panose="020B0604030504040204" pitchFamily="34" charset="0"/>
              <a:buChar char="█"/>
            </a:pPr>
            <a:r>
              <a:rPr lang="he-IL" sz="1400">
                <a:latin typeface="Tahoma" panose="020B0604030504040204" pitchFamily="34" charset="0"/>
                <a:ea typeface="Tahoma" panose="020B0604030504040204" pitchFamily="34" charset="0"/>
                <a:cs typeface="Tahoma" panose="020B0604030504040204" pitchFamily="34" charset="0"/>
              </a:rPr>
              <a:t>כמחצית מהמבקרים הגיעו ב</a:t>
            </a:r>
            <a:r>
              <a:rPr lang="he-IL" sz="1400" b="1">
                <a:latin typeface="Tahoma" panose="020B0604030504040204" pitchFamily="34" charset="0"/>
                <a:ea typeface="Tahoma" panose="020B0604030504040204" pitchFamily="34" charset="0"/>
                <a:cs typeface="Tahoma" panose="020B0604030504040204" pitchFamily="34" charset="0"/>
              </a:rPr>
              <a:t>הרכב של הורה + שניים או יותר ילדים</a:t>
            </a:r>
            <a:r>
              <a:rPr lang="he-IL" sz="1400">
                <a:latin typeface="Tahoma" panose="020B0604030504040204" pitchFamily="34" charset="0"/>
                <a:ea typeface="Tahoma" panose="020B0604030504040204" pitchFamily="34" charset="0"/>
                <a:cs typeface="Tahoma" panose="020B0604030504040204" pitchFamily="34" charset="0"/>
              </a:rPr>
              <a:t>. מיעוט הגיעו כזוג מלווים. </a:t>
            </a:r>
          </a:p>
          <a:p>
            <a:pPr marL="285750" indent="-285750" algn="r" rtl="1">
              <a:lnSpc>
                <a:spcPct val="150000"/>
              </a:lnSpc>
              <a:buClr>
                <a:srgbClr val="F9BC25"/>
              </a:buClr>
              <a:buFont typeface="Tahoma" panose="020B0604030504040204" pitchFamily="34" charset="0"/>
              <a:buChar char="█"/>
            </a:pPr>
            <a:r>
              <a:rPr lang="he-IL" sz="1400">
                <a:latin typeface="Tahoma" panose="020B0604030504040204" pitchFamily="34" charset="0"/>
                <a:ea typeface="Tahoma" panose="020B0604030504040204" pitchFamily="34" charset="0"/>
                <a:cs typeface="Tahoma" panose="020B0604030504040204" pitchFamily="34" charset="0"/>
              </a:rPr>
              <a:t>רוב המבקרים </a:t>
            </a:r>
            <a:r>
              <a:rPr lang="he-IL" sz="1400" b="1">
                <a:latin typeface="Tahoma" panose="020B0604030504040204" pitchFamily="34" charset="0"/>
                <a:ea typeface="Tahoma" panose="020B0604030504040204" pitchFamily="34" charset="0"/>
                <a:cs typeface="Tahoma" panose="020B0604030504040204" pitchFamily="34" charset="0"/>
              </a:rPr>
              <a:t>שהו במתחם בין שעה לשעתיים</a:t>
            </a:r>
            <a:r>
              <a:rPr lang="he-IL" sz="1400">
                <a:latin typeface="Tahoma" panose="020B0604030504040204" pitchFamily="34" charset="0"/>
                <a:ea typeface="Tahoma" panose="020B0604030504040204" pitchFamily="34" charset="0"/>
                <a:cs typeface="Tahoma" panose="020B0604030504040204" pitchFamily="34" charset="0"/>
              </a:rPr>
              <a:t>.</a:t>
            </a:r>
          </a:p>
        </p:txBody>
      </p:sp>
      <p:sp>
        <p:nvSpPr>
          <p:cNvPr id="20" name="תיבת טקסט 19">
            <a:extLst>
              <a:ext uri="{FF2B5EF4-FFF2-40B4-BE49-F238E27FC236}">
                <a16:creationId xmlns:a16="http://schemas.microsoft.com/office/drawing/2014/main" id="{1B758DFE-D86E-41A5-07F2-489780037067}"/>
              </a:ext>
            </a:extLst>
          </p:cNvPr>
          <p:cNvSpPr txBox="1"/>
          <p:nvPr/>
        </p:nvSpPr>
        <p:spPr>
          <a:xfrm>
            <a:off x="1010193" y="2267937"/>
            <a:ext cx="4086215" cy="3603230"/>
          </a:xfrm>
          <a:prstGeom prst="rect">
            <a:avLst/>
          </a:prstGeom>
          <a:solidFill>
            <a:schemeClr val="bg2"/>
          </a:solidFill>
        </p:spPr>
        <p:txBody>
          <a:bodyPr wrap="square" rtlCol="1">
            <a:spAutoFit/>
          </a:bodyPr>
          <a:lstStyle/>
          <a:p>
            <a:pPr algn="r" rtl="1">
              <a:lnSpc>
                <a:spcPct val="150000"/>
              </a:lnSpc>
            </a:pPr>
            <a:r>
              <a:rPr lang="he-IL" sz="1400" b="1">
                <a:solidFill>
                  <a:srgbClr val="4978A6"/>
                </a:solidFill>
                <a:latin typeface="Tahoma" panose="020B0604030504040204" pitchFamily="34" charset="0"/>
                <a:ea typeface="Tahoma" panose="020B0604030504040204" pitchFamily="34" charset="0"/>
                <a:cs typeface="Tahoma" panose="020B0604030504040204" pitchFamily="34" charset="0"/>
              </a:rPr>
              <a:t>מאפייני המרואיינים:</a:t>
            </a:r>
          </a:p>
          <a:p>
            <a:pPr marL="285750" indent="-285750" algn="r" rtl="1">
              <a:lnSpc>
                <a:spcPct val="150000"/>
              </a:lnSpc>
              <a:buClr>
                <a:srgbClr val="F9BC25"/>
              </a:buClr>
              <a:buFont typeface="Tahoma" panose="020B0604030504040204" pitchFamily="34" charset="0"/>
              <a:buChar char="█"/>
            </a:pPr>
            <a:r>
              <a:rPr lang="he-IL" sz="1400">
                <a:latin typeface="Tahoma" panose="020B0604030504040204" pitchFamily="34" charset="0"/>
                <a:ea typeface="Tahoma" panose="020B0604030504040204" pitchFamily="34" charset="0"/>
                <a:cs typeface="Tahoma" panose="020B0604030504040204" pitchFamily="34" charset="0"/>
              </a:rPr>
              <a:t>6 אימהות, מתוכן 2 מהמגזר החרדי</a:t>
            </a:r>
            <a:r>
              <a:rPr lang="en-US" sz="1400">
                <a:latin typeface="Tahoma" panose="020B0604030504040204" pitchFamily="34" charset="0"/>
                <a:ea typeface="Tahoma" panose="020B0604030504040204" pitchFamily="34" charset="0"/>
                <a:cs typeface="Tahoma" panose="020B0604030504040204" pitchFamily="34" charset="0"/>
              </a:rPr>
              <a:t>;</a:t>
            </a:r>
            <a:r>
              <a:rPr lang="he-IL" sz="1400">
                <a:latin typeface="Tahoma" panose="020B0604030504040204" pitchFamily="34" charset="0"/>
                <a:ea typeface="Tahoma" panose="020B0604030504040204" pitchFamily="34" charset="0"/>
                <a:cs typeface="Tahoma" panose="020B0604030504040204" pitchFamily="34" charset="0"/>
              </a:rPr>
              <a:t> 3 אבות וסבא, אשר ליוו 16 ילדים בגילי שנה וחצי עד תשע (רובם בטווח שבין 2 ל-6).</a:t>
            </a:r>
          </a:p>
          <a:p>
            <a:pPr marL="285750" indent="-285750" algn="r" rtl="1">
              <a:lnSpc>
                <a:spcPct val="150000"/>
              </a:lnSpc>
              <a:buClr>
                <a:srgbClr val="F9BC25"/>
              </a:buClr>
              <a:buFont typeface="Tahoma" panose="020B0604030504040204" pitchFamily="34" charset="0"/>
              <a:buChar char="█"/>
            </a:pPr>
            <a:r>
              <a:rPr lang="he-IL" sz="1400">
                <a:latin typeface="Tahoma" panose="020B0604030504040204" pitchFamily="34" charset="0"/>
                <a:ea typeface="Tahoma" panose="020B0604030504040204" pitchFamily="34" charset="0"/>
                <a:cs typeface="Tahoma" panose="020B0604030504040204" pitchFamily="34" charset="0"/>
              </a:rPr>
              <a:t>כלל המרואיינים היו תושבי השכונה, מבקרים קבועים המגיעים למתחם כפעם בשבוע, ברגל (מרואיינת אחת ציינה הגעה ברכב). </a:t>
            </a:r>
          </a:p>
          <a:p>
            <a:pPr marL="285750" indent="-285750" algn="r" rtl="1">
              <a:lnSpc>
                <a:spcPct val="150000"/>
              </a:lnSpc>
              <a:buClr>
                <a:srgbClr val="F9BC25"/>
              </a:buClr>
              <a:buFont typeface="Tahoma" panose="020B0604030504040204" pitchFamily="34" charset="0"/>
              <a:buChar char="█"/>
            </a:pPr>
            <a:r>
              <a:rPr lang="he-IL" sz="1400">
                <a:latin typeface="Tahoma" panose="020B0604030504040204" pitchFamily="34" charset="0"/>
                <a:ea typeface="Tahoma" panose="020B0604030504040204" pitchFamily="34" charset="0"/>
                <a:cs typeface="Tahoma" panose="020B0604030504040204" pitchFamily="34" charset="0"/>
              </a:rPr>
              <a:t>כולם דיווחו על שהייה במתחם למשך כשעה וחצי-שעתיים.</a:t>
            </a:r>
          </a:p>
          <a:p>
            <a:pPr marL="285750" indent="-285750" algn="r" rtl="1">
              <a:lnSpc>
                <a:spcPct val="150000"/>
              </a:lnSpc>
              <a:buClr>
                <a:srgbClr val="F9BC25"/>
              </a:buClr>
              <a:buFont typeface="Tahoma" panose="020B0604030504040204" pitchFamily="34" charset="0"/>
              <a:buChar char="█"/>
            </a:pPr>
            <a:endParaRPr lang="he-IL" sz="140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F9BC25"/>
              </a:buClr>
              <a:buFont typeface="Tahoma" panose="020B0604030504040204" pitchFamily="34" charset="0"/>
              <a:buChar char="█"/>
            </a:pPr>
            <a:endParaRPr lang="he-IL" sz="1400">
              <a:latin typeface="Tahoma" panose="020B0604030504040204" pitchFamily="34" charset="0"/>
              <a:ea typeface="Tahoma" panose="020B0604030504040204" pitchFamily="34" charset="0"/>
              <a:cs typeface="Tahoma" panose="020B0604030504040204" pitchFamily="34" charset="0"/>
            </a:endParaRPr>
          </a:p>
        </p:txBody>
      </p:sp>
      <p:sp>
        <p:nvSpPr>
          <p:cNvPr id="5" name="תיבת טקסט 4">
            <a:extLst>
              <a:ext uri="{FF2B5EF4-FFF2-40B4-BE49-F238E27FC236}">
                <a16:creationId xmlns:a16="http://schemas.microsoft.com/office/drawing/2014/main" id="{D9144BBD-AB74-7117-4F7D-F0B8844AF551}"/>
              </a:ext>
            </a:extLst>
          </p:cNvPr>
          <p:cNvSpPr txBox="1"/>
          <p:nvPr/>
        </p:nvSpPr>
        <p:spPr>
          <a:xfrm>
            <a:off x="11624697" y="6279072"/>
            <a:ext cx="357050" cy="276999"/>
          </a:xfrm>
          <a:prstGeom prst="rect">
            <a:avLst/>
          </a:prstGeom>
          <a:noFill/>
        </p:spPr>
        <p:txBody>
          <a:bodyPr wrap="square" rtlCol="1">
            <a:spAutoFit/>
          </a:bodyPr>
          <a:lstStyle/>
          <a:p>
            <a:r>
              <a:rPr lang="he-IL" sz="1200">
                <a:solidFill>
                  <a:schemeClr val="bg2">
                    <a:lumMod val="75000"/>
                  </a:schemeClr>
                </a:solidFill>
              </a:rPr>
              <a:t>21</a:t>
            </a:r>
          </a:p>
        </p:txBody>
      </p:sp>
      <p:sp>
        <p:nvSpPr>
          <p:cNvPr id="6" name="Rectangle 5">
            <a:extLst>
              <a:ext uri="{FF2B5EF4-FFF2-40B4-BE49-F238E27FC236}">
                <a16:creationId xmlns:a16="http://schemas.microsoft.com/office/drawing/2014/main" id="{18C76D8C-05E7-5A40-DFA9-8D0D1C4C502F}"/>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677813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3221D990-4A4A-B17C-49DE-EE1B7DCA15D4}"/>
              </a:ext>
            </a:extLst>
          </p:cNvPr>
          <p:cNvSpPr txBox="1"/>
          <p:nvPr/>
        </p:nvSpPr>
        <p:spPr>
          <a:xfrm>
            <a:off x="1" y="0"/>
            <a:ext cx="12191999" cy="400110"/>
          </a:xfrm>
          <a:prstGeom prst="rect">
            <a:avLst/>
          </a:prstGeom>
          <a:solidFill>
            <a:srgbClr val="EC1C3C"/>
          </a:solidFill>
        </p:spPr>
        <p:txBody>
          <a:bodyPr wrap="square" rtlCol="0">
            <a:spAutoFit/>
          </a:bodyPr>
          <a:lstStyle/>
          <a:p>
            <a:pPr lvl="0" algn="r"/>
            <a:r>
              <a:rPr lang="he-IL" sz="2000" b="1">
                <a:solidFill>
                  <a:prstClr val="white"/>
                </a:solidFill>
                <a:latin typeface="Tahoma" pitchFamily="34" charset="0"/>
                <a:ea typeface="Tahoma" pitchFamily="34" charset="0"/>
                <a:cs typeface="Tahoma" pitchFamily="34" charset="0"/>
              </a:rPr>
              <a:t>מרחב פעילות ומתקני משחק</a:t>
            </a:r>
          </a:p>
        </p:txBody>
      </p:sp>
      <p:sp>
        <p:nvSpPr>
          <p:cNvPr id="6" name="תיבת טקסט 5">
            <a:extLst>
              <a:ext uri="{FF2B5EF4-FFF2-40B4-BE49-F238E27FC236}">
                <a16:creationId xmlns:a16="http://schemas.microsoft.com/office/drawing/2014/main" id="{19C6D6B1-1D2D-E573-FCAB-59C836D62D59}"/>
              </a:ext>
            </a:extLst>
          </p:cNvPr>
          <p:cNvSpPr txBox="1"/>
          <p:nvPr/>
        </p:nvSpPr>
        <p:spPr>
          <a:xfrm>
            <a:off x="7520473" y="400110"/>
            <a:ext cx="4460882" cy="5317674"/>
          </a:xfrm>
          <a:prstGeom prst="rect">
            <a:avLst/>
          </a:prstGeom>
          <a:noFill/>
        </p:spPr>
        <p:txBody>
          <a:bodyPr wrap="square" rtlCol="1">
            <a:spAutoFit/>
          </a:bodyPr>
          <a:lstStyle/>
          <a:p>
            <a:pPr algn="r" rtl="1">
              <a:lnSpc>
                <a:spcPct val="150000"/>
              </a:lnSpc>
              <a:buClr>
                <a:srgbClr val="F9BC25"/>
              </a:buClr>
            </a:pPr>
            <a:r>
              <a:rPr lang="he-IL" sz="1200" b="1">
                <a:solidFill>
                  <a:srgbClr val="4978A6"/>
                </a:solidFill>
                <a:latin typeface="Tahoma" panose="020B0604030504040204" pitchFamily="34" charset="0"/>
                <a:ea typeface="Tahoma" panose="020B0604030504040204" pitchFamily="34" charset="0"/>
                <a:cs typeface="Tahoma" panose="020B0604030504040204" pitchFamily="34" charset="0"/>
              </a:rPr>
              <a:t>המשחקייה הוקמה במתחם סגור – אולם ספורט, בו הוצבו מספר מוקדי משחק: </a:t>
            </a:r>
          </a:p>
          <a:p>
            <a:pPr marL="285750" indent="-285750" algn="r" rtl="1">
              <a:lnSpc>
                <a:spcPct val="150000"/>
              </a:lnSpc>
              <a:buClr>
                <a:srgbClr val="F9BC25"/>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מתנפחים</a:t>
            </a:r>
            <a:r>
              <a:rPr lang="he-IL" sz="1200">
                <a:latin typeface="Tahoma" panose="020B0604030504040204" pitchFamily="34" charset="0"/>
                <a:ea typeface="Tahoma" panose="020B0604030504040204" pitchFamily="34" charset="0"/>
                <a:cs typeface="Tahoma" panose="020B0604030504040204" pitchFamily="34" charset="0"/>
              </a:rPr>
              <a:t>, שסיפקו מענה להיבט התנועתי (גיל ביקוש 5+). </a:t>
            </a:r>
          </a:p>
          <a:p>
            <a:pPr marL="285750" indent="-285750" algn="r" rtl="1">
              <a:lnSpc>
                <a:spcPct val="150000"/>
              </a:lnSpc>
              <a:buClr>
                <a:srgbClr val="F9BC25"/>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קוביות</a:t>
            </a:r>
            <a:r>
              <a:rPr lang="he-IL" sz="1200">
                <a:latin typeface="Tahoma" panose="020B0604030504040204" pitchFamily="34" charset="0"/>
                <a:ea typeface="Tahoma" panose="020B0604030504040204" pitchFamily="34" charset="0"/>
                <a:cs typeface="Tahoma" panose="020B0604030504040204" pitchFamily="34" charset="0"/>
              </a:rPr>
              <a:t> ו</a:t>
            </a:r>
            <a:r>
              <a:rPr lang="he-IL" sz="1200" b="1">
                <a:latin typeface="Tahoma" panose="020B0604030504040204" pitchFamily="34" charset="0"/>
                <a:ea typeface="Tahoma" panose="020B0604030504040204" pitchFamily="34" charset="0"/>
                <a:cs typeface="Tahoma" panose="020B0604030504040204" pitchFamily="34" charset="0"/>
              </a:rPr>
              <a:t>משחקי ספוג גדולים</a:t>
            </a:r>
            <a:r>
              <a:rPr lang="he-IL" sz="1200">
                <a:latin typeface="Tahoma" panose="020B0604030504040204" pitchFamily="34" charset="0"/>
                <a:ea typeface="Tahoma" panose="020B0604030504040204" pitchFamily="34" charset="0"/>
                <a:cs typeface="Tahoma" panose="020B0604030504040204" pitchFamily="34" charset="0"/>
              </a:rPr>
              <a:t> ששימשו בעיקר את הילדים הגדולים יותר לטיפוס, חלקם נצפו משליכים את הקוביות אחד על השני. </a:t>
            </a:r>
          </a:p>
          <a:p>
            <a:pPr marL="285750" indent="-285750" algn="r" rtl="1">
              <a:lnSpc>
                <a:spcPct val="150000"/>
              </a:lnSpc>
              <a:buClr>
                <a:srgbClr val="F9BC25"/>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אזור עבור הגיל הרך </a:t>
            </a:r>
            <a:r>
              <a:rPr lang="he-IL" sz="1200">
                <a:latin typeface="Tahoma" panose="020B0604030504040204" pitchFamily="34" charset="0"/>
                <a:ea typeface="Tahoma" panose="020B0604030504040204" pitchFamily="34" charset="0"/>
                <a:cs typeface="Tahoma" panose="020B0604030504040204" pitchFamily="34" charset="0"/>
              </a:rPr>
              <a:t>עם מזרון ובובות אשר נתחם באמצעות מזרונים וכריות (גיל ביקוש שנה עד 3).</a:t>
            </a:r>
          </a:p>
          <a:p>
            <a:pPr marL="285750" indent="-285750" algn="r" rtl="1">
              <a:lnSpc>
                <a:spcPct val="150000"/>
              </a:lnSpc>
              <a:buClr>
                <a:srgbClr val="F9BC25"/>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בימבות לרכיבה חופשית </a:t>
            </a:r>
            <a:r>
              <a:rPr lang="he-IL" sz="1200">
                <a:latin typeface="Tahoma" panose="020B0604030504040204" pitchFamily="34" charset="0"/>
                <a:ea typeface="Tahoma" panose="020B0604030504040204" pitchFamily="34" charset="0"/>
                <a:cs typeface="Tahoma" panose="020B0604030504040204" pitchFamily="34" charset="0"/>
              </a:rPr>
              <a:t>(גיל ביקוש 5-3). צוות המקום ניסה לכנס אותן למרכז האולם, אך הרוכבים התפזרו בין המעברים ומתחמי המשחק השונים. </a:t>
            </a:r>
          </a:p>
          <a:p>
            <a:pPr marL="285750" indent="-285750" algn="r" rtl="1">
              <a:lnSpc>
                <a:spcPct val="150000"/>
              </a:lnSpc>
              <a:buClr>
                <a:srgbClr val="F9BC25"/>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שולחנות וכיסאות קטנים</a:t>
            </a:r>
            <a:r>
              <a:rPr lang="he-IL" sz="1200">
                <a:latin typeface="Tahoma" panose="020B0604030504040204" pitchFamily="34" charset="0"/>
                <a:ea typeface="Tahoma" panose="020B0604030504040204" pitchFamily="34" charset="0"/>
                <a:cs typeface="Tahoma" panose="020B0604030504040204" pitchFamily="34" charset="0"/>
              </a:rPr>
              <a:t> ליצירה או משחק, בפועל שימשו בעיקר לאכילה - האכילה במתחם מתאפשרת כחלק מהתאמתו למאפייני הקהילה כדי לספק את צרכיהם.</a:t>
            </a:r>
          </a:p>
          <a:p>
            <a:pPr marL="285750" indent="-285750" algn="r" rtl="1">
              <a:lnSpc>
                <a:spcPct val="150000"/>
              </a:lnSpc>
              <a:buClr>
                <a:srgbClr val="F9BC25"/>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עמדת פיפ"א</a:t>
            </a:r>
            <a:r>
              <a:rPr lang="he-IL" sz="1200">
                <a:latin typeface="Tahoma" panose="020B0604030504040204" pitchFamily="34" charset="0"/>
                <a:ea typeface="Tahoma" panose="020B0604030504040204" pitchFamily="34" charset="0"/>
                <a:cs typeface="Tahoma" panose="020B0604030504040204" pitchFamily="34" charset="0"/>
              </a:rPr>
              <a:t>, שמהווה מענה לילדים גדולים יותר (גיל ביקוש 8+, בעיקר בנים). גם עמדה זו מהווה התאמה לקהילה – אפשרות הגעה למשפחות עם ילדים בטווח גילים רחב. לדברי מנהל המרכז, בעתיד הוא מעוניין לייצר פתרונות טכנולוגיים חינוכיים.</a:t>
            </a:r>
          </a:p>
        </p:txBody>
      </p:sp>
      <p:pic>
        <p:nvPicPr>
          <p:cNvPr id="12" name="תמונה 11">
            <a:extLst>
              <a:ext uri="{FF2B5EF4-FFF2-40B4-BE49-F238E27FC236}">
                <a16:creationId xmlns:a16="http://schemas.microsoft.com/office/drawing/2014/main" id="{1C5606F8-57D8-D394-340C-079FA89F39E4}"/>
              </a:ext>
            </a:extLst>
          </p:cNvPr>
          <p:cNvPicPr>
            <a:picLocks noChangeAspect="1"/>
          </p:cNvPicPr>
          <p:nvPr/>
        </p:nvPicPr>
        <p:blipFill>
          <a:blip r:embed="rId2"/>
          <a:stretch>
            <a:fillRect/>
          </a:stretch>
        </p:blipFill>
        <p:spPr>
          <a:xfrm>
            <a:off x="299555" y="3834778"/>
            <a:ext cx="3427158" cy="2479558"/>
          </a:xfrm>
          <a:prstGeom prst="rect">
            <a:avLst/>
          </a:prstGeom>
        </p:spPr>
      </p:pic>
      <p:sp>
        <p:nvSpPr>
          <p:cNvPr id="13" name="מלבן 12">
            <a:extLst>
              <a:ext uri="{FF2B5EF4-FFF2-40B4-BE49-F238E27FC236}">
                <a16:creationId xmlns:a16="http://schemas.microsoft.com/office/drawing/2014/main" id="{6F9980F2-A6D6-4D9A-7FE8-8BCEA999C490}"/>
              </a:ext>
            </a:extLst>
          </p:cNvPr>
          <p:cNvSpPr/>
          <p:nvPr/>
        </p:nvSpPr>
        <p:spPr>
          <a:xfrm>
            <a:off x="3892079" y="3834778"/>
            <a:ext cx="3293119" cy="2479558"/>
          </a:xfrm>
          <a:prstGeom prst="rect">
            <a:avLst/>
          </a:prstGeom>
          <a:blipFill rotWithShape="1">
            <a:blip r:embed="rId3"/>
            <a:srcRect/>
            <a:stretch>
              <a:fillRect l="-7000" r="-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he-IL"/>
          </a:p>
        </p:txBody>
      </p:sp>
      <p:sp>
        <p:nvSpPr>
          <p:cNvPr id="3" name="תיבת טקסט 2">
            <a:extLst>
              <a:ext uri="{FF2B5EF4-FFF2-40B4-BE49-F238E27FC236}">
                <a16:creationId xmlns:a16="http://schemas.microsoft.com/office/drawing/2014/main" id="{4A76E53F-FD5E-D5E5-6EBF-0BBABDFF9B71}"/>
              </a:ext>
            </a:extLst>
          </p:cNvPr>
          <p:cNvSpPr txBox="1"/>
          <p:nvPr/>
        </p:nvSpPr>
        <p:spPr>
          <a:xfrm>
            <a:off x="11643360" y="6344387"/>
            <a:ext cx="357050" cy="276999"/>
          </a:xfrm>
          <a:prstGeom prst="rect">
            <a:avLst/>
          </a:prstGeom>
          <a:noFill/>
        </p:spPr>
        <p:txBody>
          <a:bodyPr wrap="square" rtlCol="1">
            <a:spAutoFit/>
          </a:bodyPr>
          <a:lstStyle/>
          <a:p>
            <a:r>
              <a:rPr lang="he-IL" sz="1200">
                <a:solidFill>
                  <a:schemeClr val="bg2">
                    <a:lumMod val="75000"/>
                  </a:schemeClr>
                </a:solidFill>
              </a:rPr>
              <a:t>22</a:t>
            </a:r>
          </a:p>
        </p:txBody>
      </p:sp>
      <p:sp>
        <p:nvSpPr>
          <p:cNvPr id="7" name="תיבת טקסט 5">
            <a:extLst>
              <a:ext uri="{FF2B5EF4-FFF2-40B4-BE49-F238E27FC236}">
                <a16:creationId xmlns:a16="http://schemas.microsoft.com/office/drawing/2014/main" id="{FB6F9D7C-EF3C-464D-EDCE-D3B8CE232B08}"/>
              </a:ext>
            </a:extLst>
          </p:cNvPr>
          <p:cNvSpPr txBox="1"/>
          <p:nvPr/>
        </p:nvSpPr>
        <p:spPr>
          <a:xfrm>
            <a:off x="210645" y="400110"/>
            <a:ext cx="7032134" cy="3378682"/>
          </a:xfrm>
          <a:prstGeom prst="rect">
            <a:avLst/>
          </a:prstGeom>
          <a:noFill/>
        </p:spPr>
        <p:txBody>
          <a:bodyPr wrap="square" rtlCol="1">
            <a:spAutoFit/>
          </a:bodyPr>
          <a:lstStyle/>
          <a:p>
            <a:pPr marL="285750" indent="-285750" algn="r" rtl="1">
              <a:lnSpc>
                <a:spcPct val="150000"/>
              </a:lnSpc>
              <a:buClr>
                <a:srgbClr val="F9BC25"/>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המתחם מציע מתקנים ותנאים </a:t>
            </a:r>
            <a:r>
              <a:rPr lang="he-IL" sz="1200" b="1">
                <a:latin typeface="Tahoma" panose="020B0604030504040204" pitchFamily="34" charset="0"/>
                <a:ea typeface="Tahoma" panose="020B0604030504040204" pitchFamily="34" charset="0"/>
                <a:cs typeface="Tahoma" panose="020B0604030504040204" pitchFamily="34" charset="0"/>
              </a:rPr>
              <a:t>מתאימים לשהייה</a:t>
            </a:r>
            <a:r>
              <a:rPr lang="he-IL" sz="1200">
                <a:latin typeface="Tahoma" panose="020B0604030504040204" pitchFamily="34" charset="0"/>
                <a:ea typeface="Tahoma" panose="020B0604030504040204" pitchFamily="34" charset="0"/>
                <a:cs typeface="Tahoma" panose="020B0604030504040204" pitchFamily="34" charset="0"/>
              </a:rPr>
              <a:t>: מיזוג, מקומות ישיבה למלווים, שירותים, מתקן שתייה, אזור הנקה וחנייה נוחה לעגלות. </a:t>
            </a:r>
          </a:p>
          <a:p>
            <a:pPr marL="285750" indent="-285750" algn="r" rtl="1">
              <a:lnSpc>
                <a:spcPct val="150000"/>
              </a:lnSpc>
              <a:buClr>
                <a:srgbClr val="F9BC25"/>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בעת התצפית, </a:t>
            </a:r>
            <a:r>
              <a:rPr lang="he-IL" sz="1200" b="1">
                <a:latin typeface="Tahoma" panose="020B0604030504040204" pitchFamily="34" charset="0"/>
                <a:ea typeface="Tahoma" panose="020B0604030504040204" pitchFamily="34" charset="0"/>
                <a:cs typeface="Tahoma" panose="020B0604030504040204" pitchFamily="34" charset="0"/>
              </a:rPr>
              <a:t>המתחם התאים לכמות המבקרים</a:t>
            </a:r>
            <a:r>
              <a:rPr lang="he-IL" sz="1200">
                <a:latin typeface="Tahoma" panose="020B0604030504040204" pitchFamily="34" charset="0"/>
                <a:ea typeface="Tahoma" panose="020B0604030504040204" pitchFamily="34" charset="0"/>
                <a:cs typeface="Tahoma" panose="020B0604030504040204" pitchFamily="34" charset="0"/>
              </a:rPr>
              <a:t>. עם זאת, הורים וחברי צוות ציינו כי התצפית התקיימה ביום עם היענות נמוכה יחסית, וכי </a:t>
            </a:r>
            <a:r>
              <a:rPr lang="he-IL" sz="1200" b="1">
                <a:latin typeface="Tahoma" panose="020B0604030504040204" pitchFamily="34" charset="0"/>
                <a:ea typeface="Tahoma" panose="020B0604030504040204" pitchFamily="34" charset="0"/>
                <a:cs typeface="Tahoma" panose="020B0604030504040204" pitchFamily="34" charset="0"/>
              </a:rPr>
              <a:t>בימים עמוסים יותר המתחם נוטה להיות צפוף</a:t>
            </a:r>
            <a:r>
              <a:rPr lang="he-IL" sz="1200">
                <a:latin typeface="Tahoma" panose="020B0604030504040204" pitchFamily="34" charset="0"/>
                <a:ea typeface="Tahoma" panose="020B0604030504040204" pitchFamily="34" charset="0"/>
                <a:cs typeface="Tahoma" panose="020B0604030504040204" pitchFamily="34" charset="0"/>
              </a:rPr>
              <a:t>, והסיכויים ל'התנגשויות' גבוהים יותר.</a:t>
            </a:r>
          </a:p>
          <a:p>
            <a:pPr marL="285750" indent="-285750" algn="r" rtl="1">
              <a:lnSpc>
                <a:spcPct val="150000"/>
              </a:lnSpc>
              <a:buClr>
                <a:srgbClr val="F9BC25"/>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חלק מהאזורים הונגשו לפעוטות וחלקם פחות</a:t>
            </a:r>
            <a:r>
              <a:rPr lang="he-IL" sz="1200">
                <a:latin typeface="Tahoma" panose="020B0604030504040204" pitchFamily="34" charset="0"/>
                <a:ea typeface="Tahoma" panose="020B0604030504040204" pitchFamily="34" charset="0"/>
                <a:cs typeface="Tahoma" panose="020B0604030504040204" pitchFamily="34" charset="0"/>
              </a:rPr>
              <a:t>. רק המתחם שהוגדר לפעוטות היה מרופד במזרנים לבלימת נפילות. בנוסף, מתקני הניפוח החשמליים וחבלי טיפוס באולם לא נחסמו כראוי וילדים (בוגרים) נצפו משחקים בסביבתם.</a:t>
            </a:r>
          </a:p>
          <a:p>
            <a:pPr marL="285750" indent="-285750" algn="r" rtl="1">
              <a:lnSpc>
                <a:spcPct val="150000"/>
              </a:lnSpc>
              <a:buClr>
                <a:srgbClr val="F9BC25"/>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בשל מאפייני האקוסטיקה באולם, </a:t>
            </a:r>
            <a:r>
              <a:rPr lang="he-IL" sz="1200" b="1">
                <a:latin typeface="Tahoma" panose="020B0604030504040204" pitchFamily="34" charset="0"/>
                <a:ea typeface="Tahoma" panose="020B0604030504040204" pitchFamily="34" charset="0"/>
                <a:cs typeface="Tahoma" panose="020B0604030504040204" pitchFamily="34" charset="0"/>
              </a:rPr>
              <a:t>המוסיקה שהושמעה נחוותה כמאוד רועשת</a:t>
            </a:r>
            <a:r>
              <a:rPr lang="he-IL" sz="1200">
                <a:latin typeface="Tahoma" panose="020B0604030504040204" pitchFamily="34" charset="0"/>
                <a:ea typeface="Tahoma" panose="020B0604030504040204" pitchFamily="34" charset="0"/>
                <a:cs typeface="Tahoma" panose="020B0604030504040204" pitchFamily="34" charset="0"/>
              </a:rPr>
              <a:t>. המתקנים מאופיינים בצבעוניות עזה, ולצד הרעש והפיזור הדינמי של הנוכחים נוצרה </a:t>
            </a:r>
            <a:r>
              <a:rPr lang="he-IL" sz="1200" b="1">
                <a:latin typeface="Tahoma" panose="020B0604030504040204" pitchFamily="34" charset="0"/>
                <a:ea typeface="Tahoma" panose="020B0604030504040204" pitchFamily="34" charset="0"/>
                <a:cs typeface="Tahoma" panose="020B0604030504040204" pitchFamily="34" charset="0"/>
              </a:rPr>
              <a:t>אווירה תזזיתית</a:t>
            </a:r>
            <a:r>
              <a:rPr lang="he-IL" sz="1200">
                <a:latin typeface="Tahoma" panose="020B0604030504040204" pitchFamily="34" charset="0"/>
                <a:ea typeface="Tahoma" panose="020B0604030504040204" pitchFamily="34" charset="0"/>
                <a:cs typeface="Tahoma" panose="020B0604030504040204" pitchFamily="34" charset="0"/>
              </a:rPr>
              <a:t>.</a:t>
            </a:r>
          </a:p>
          <a:p>
            <a:pPr marL="285750" indent="-285750" algn="r" rtl="1">
              <a:lnSpc>
                <a:spcPct val="150000"/>
              </a:lnSpc>
              <a:buClr>
                <a:srgbClr val="F9BC25"/>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מבחינת ניקיון ותחזוקה, המתחם היה </a:t>
            </a:r>
            <a:r>
              <a:rPr lang="he-IL" sz="1200" b="1">
                <a:latin typeface="Tahoma" panose="020B0604030504040204" pitchFamily="34" charset="0"/>
                <a:ea typeface="Tahoma" panose="020B0604030504040204" pitchFamily="34" charset="0"/>
                <a:cs typeface="Tahoma" panose="020B0604030504040204" pitchFamily="34" charset="0"/>
              </a:rPr>
              <a:t>נקי בתחילת זמן הפעילות אך בסופו היה מלוכלך מאוד</a:t>
            </a:r>
            <a:r>
              <a:rPr lang="he-IL" sz="1200">
                <a:latin typeface="Tahoma" panose="020B0604030504040204" pitchFamily="34" charset="0"/>
                <a:ea typeface="Tahoma" panose="020B0604030504040204" pitchFamily="34" charset="0"/>
                <a:cs typeface="Tahoma" panose="020B0604030504040204" pitchFamily="34" charset="0"/>
              </a:rPr>
              <a:t>, במיוחד באזור הישיבה.</a:t>
            </a:r>
          </a:p>
        </p:txBody>
      </p:sp>
      <p:sp>
        <p:nvSpPr>
          <p:cNvPr id="4" name="Rectangle 3">
            <a:extLst>
              <a:ext uri="{FF2B5EF4-FFF2-40B4-BE49-F238E27FC236}">
                <a16:creationId xmlns:a16="http://schemas.microsoft.com/office/drawing/2014/main" id="{DB2EF278-DEB3-17AD-E283-A162004585B8}"/>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214718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8DE1E0-C2ED-FEB4-B36C-439CFF915052}"/>
              </a:ext>
            </a:extLst>
          </p:cNvPr>
          <p:cNvSpPr/>
          <p:nvPr/>
        </p:nvSpPr>
        <p:spPr>
          <a:xfrm>
            <a:off x="-391885" y="-106318"/>
            <a:ext cx="6731726" cy="65506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extBox 11">
            <a:extLst>
              <a:ext uri="{FF2B5EF4-FFF2-40B4-BE49-F238E27FC236}">
                <a16:creationId xmlns:a16="http://schemas.microsoft.com/office/drawing/2014/main" id="{3221D990-4A4A-B17C-49DE-EE1B7DCA15D4}"/>
              </a:ext>
            </a:extLst>
          </p:cNvPr>
          <p:cNvSpPr txBox="1"/>
          <p:nvPr/>
        </p:nvSpPr>
        <p:spPr>
          <a:xfrm>
            <a:off x="1" y="0"/>
            <a:ext cx="12191999" cy="400110"/>
          </a:xfrm>
          <a:prstGeom prst="rect">
            <a:avLst/>
          </a:prstGeom>
          <a:solidFill>
            <a:srgbClr val="EC1C3C"/>
          </a:solidFill>
        </p:spPr>
        <p:txBody>
          <a:bodyPr wrap="square" rtlCol="0">
            <a:spAutoFit/>
          </a:bodyPr>
          <a:lstStyle/>
          <a:p>
            <a:pPr lvl="0" algn="r"/>
            <a:r>
              <a:rPr lang="he-IL" sz="2000" b="1">
                <a:solidFill>
                  <a:prstClr val="white"/>
                </a:solidFill>
                <a:latin typeface="Tahoma" pitchFamily="34" charset="0"/>
                <a:ea typeface="Tahoma" pitchFamily="34" charset="0"/>
                <a:cs typeface="Tahoma" pitchFamily="34" charset="0"/>
              </a:rPr>
              <a:t>נוכחות והתנהלות אנשי צוות</a:t>
            </a:r>
          </a:p>
        </p:txBody>
      </p:sp>
      <p:sp>
        <p:nvSpPr>
          <p:cNvPr id="6" name="תיבת טקסט 5">
            <a:extLst>
              <a:ext uri="{FF2B5EF4-FFF2-40B4-BE49-F238E27FC236}">
                <a16:creationId xmlns:a16="http://schemas.microsoft.com/office/drawing/2014/main" id="{19C6D6B1-1D2D-E573-FCAB-59C836D62D59}"/>
              </a:ext>
            </a:extLst>
          </p:cNvPr>
          <p:cNvSpPr txBox="1"/>
          <p:nvPr/>
        </p:nvSpPr>
        <p:spPr>
          <a:xfrm>
            <a:off x="6372185" y="538817"/>
            <a:ext cx="5626981" cy="5594673"/>
          </a:xfrm>
          <a:prstGeom prst="rect">
            <a:avLst/>
          </a:prstGeom>
          <a:solidFill>
            <a:schemeClr val="bg1"/>
          </a:solidFill>
        </p:spPr>
        <p:txBody>
          <a:bodyPr wrap="square" rtlCol="1">
            <a:spAutoFit/>
          </a:bodyPr>
          <a:lstStyle/>
          <a:p>
            <a:pPr algn="r" rtl="1">
              <a:lnSpc>
                <a:spcPct val="150000"/>
              </a:lnSpc>
            </a:pPr>
            <a:r>
              <a:rPr lang="he-IL" sz="1200" b="1">
                <a:solidFill>
                  <a:srgbClr val="4978A6"/>
                </a:solidFill>
                <a:latin typeface="Tahoma" panose="020B0604030504040204" pitchFamily="34" charset="0"/>
                <a:ea typeface="Tahoma" panose="020B0604030504040204" pitchFamily="34" charset="0"/>
                <a:cs typeface="Tahoma" panose="020B0604030504040204" pitchFamily="34" charset="0"/>
              </a:rPr>
              <a:t>במתחם נכחו מגוון אנשי צוות מטעם המרכז הקהילתי:</a:t>
            </a:r>
          </a:p>
          <a:p>
            <a:pPr marL="285750" indent="-285750" algn="r" rtl="1">
              <a:lnSpc>
                <a:spcPct val="150000"/>
              </a:lnSpc>
              <a:buClr>
                <a:srgbClr val="F9BC25"/>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4 משגיחים צעירים (בני נוער / אחרי צבא) - </a:t>
            </a:r>
            <a:r>
              <a:rPr lang="he-IL" sz="1200">
                <a:latin typeface="Tahoma" panose="020B0604030504040204" pitchFamily="34" charset="0"/>
                <a:ea typeface="Tahoma" panose="020B0604030504040204" pitchFamily="34" charset="0"/>
                <a:cs typeface="Tahoma" panose="020B0604030504040204" pitchFamily="34" charset="0"/>
              </a:rPr>
              <a:t>מדריכה וותיקה סיפרה שהיא רואה בתפקידה כאחראית על בטיחות הילדים במשחק, ואכן נצפתה פעילה וערנית להתרחשויות בזמן הפעילות. יתר המשגיחים היו פחות אקטיביים- הרבו להתעסק בטלפון תוך השגחה על ההמתנה למתנפחים. </a:t>
            </a:r>
            <a:br>
              <a:rPr lang="en-US" sz="1200">
                <a:latin typeface="Tahoma" panose="020B0604030504040204" pitchFamily="34" charset="0"/>
                <a:ea typeface="Tahoma" panose="020B0604030504040204" pitchFamily="34" charset="0"/>
                <a:cs typeface="Tahoma" panose="020B0604030504040204" pitchFamily="34" charset="0"/>
              </a:rPr>
            </a:br>
            <a:r>
              <a:rPr lang="he-IL" sz="1200">
                <a:latin typeface="Tahoma" panose="020B0604030504040204" pitchFamily="34" charset="0"/>
                <a:ea typeface="Tahoma" panose="020B0604030504040204" pitchFamily="34" charset="0"/>
                <a:cs typeface="Tahoma" panose="020B0604030504040204" pitchFamily="34" charset="0"/>
              </a:rPr>
              <a:t>מדי פעם נשמעו צעקות (בין אם בשל האקוסטיקה הלקויה או כתגובה משמעתית). התקשורת שלהם עם המבקרים הייתה מינורית ולעיתים הם התכנסו יחד כמפגש חברתי. עם זאת, המבקרים במקום דיווחו על שביעות רצון מנוכחותם ויחסם. לדברי אחראית הגיל הרך במרכז הקהילתי, חברי הצוות המשגיח לא עוברים הכשרה ייעודית אלא רוכשים את הידע והמיומנויות דרך ההתנסות בעבודה.</a:t>
            </a:r>
          </a:p>
          <a:p>
            <a:pPr marL="285750" indent="-285750" algn="r" rtl="1">
              <a:lnSpc>
                <a:spcPct val="150000"/>
              </a:lnSpc>
              <a:buClr>
                <a:srgbClr val="F9BC25"/>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אחראית הגיל הרך במרכז הקהילתי </a:t>
            </a:r>
            <a:r>
              <a:rPr lang="he-IL" sz="1200">
                <a:latin typeface="Tahoma" panose="020B0604030504040204" pitchFamily="34" charset="0"/>
                <a:ea typeface="Tahoma" panose="020B0604030504040204" pitchFamily="34" charset="0"/>
                <a:cs typeface="Tahoma" panose="020B0604030504040204" pitchFamily="34" charset="0"/>
              </a:rPr>
              <a:t>– אחראית על צוות ההשגחה, ובלטה בנגישותה וגישתה החמה כלפי המבקרים. לדבריה היא נעזרה בצוות אורבן95 לצורך ארגון החלל ויישמה הצעות לצמצם מתקנים ולהקצות מתחם ייעודי לגיל הרך.</a:t>
            </a:r>
          </a:p>
          <a:p>
            <a:pPr marL="285750" indent="-285750" algn="r" rtl="1">
              <a:lnSpc>
                <a:spcPct val="150000"/>
              </a:lnSpc>
              <a:buClr>
                <a:srgbClr val="F9BC25"/>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גננת / יועצת </a:t>
            </a:r>
            <a:r>
              <a:rPr lang="he-IL" sz="1200">
                <a:latin typeface="Tahoma" panose="020B0604030504040204" pitchFamily="34" charset="0"/>
                <a:ea typeface="Tahoma" panose="020B0604030504040204" pitchFamily="34" charset="0"/>
                <a:cs typeface="Tahoma" panose="020B0604030504040204" pitchFamily="34" charset="0"/>
              </a:rPr>
              <a:t>– סיפקה שירות ייעוץ והכוונה למלווים. ישבה בעמדה סטטית והייתה נגישה לפניות הורים. לדברי אחראית הגיל הרך, היא מציעה מענים בנושאים התפתחותיים, וישנן אימהות (בעיקר מהמגזר החרדי) שנוהגות להגיע בקביעות בשעות פעילות </a:t>
            </a:r>
            <a:r>
              <a:rPr lang="he-IL" sz="1200" err="1">
                <a:latin typeface="Tahoma" panose="020B0604030504040204" pitchFamily="34" charset="0"/>
                <a:ea typeface="Tahoma" panose="020B0604030504040204" pitchFamily="34" charset="0"/>
                <a:cs typeface="Tahoma" panose="020B0604030504040204" pitchFamily="34" charset="0"/>
              </a:rPr>
              <a:t>הג'ימבורי</a:t>
            </a:r>
            <a:r>
              <a:rPr lang="he-IL" sz="1200">
                <a:latin typeface="Tahoma" panose="020B0604030504040204" pitchFamily="34" charset="0"/>
                <a:ea typeface="Tahoma" panose="020B0604030504040204" pitchFamily="34" charset="0"/>
                <a:cs typeface="Tahoma" panose="020B0604030504040204" pitchFamily="34" charset="0"/>
              </a:rPr>
              <a:t> להתייעץ עמה. </a:t>
            </a:r>
          </a:p>
          <a:p>
            <a:pPr marL="285750" indent="-285750" algn="r" rtl="1">
              <a:lnSpc>
                <a:spcPct val="150000"/>
              </a:lnSpc>
              <a:buClr>
                <a:srgbClr val="F9BC25"/>
              </a:buClr>
              <a:buFont typeface="Tahoma" panose="020B0604030504040204" pitchFamily="34" charset="0"/>
              <a:buChar char="█"/>
            </a:pPr>
            <a:r>
              <a:rPr lang="he-IL" sz="1200" b="1">
                <a:latin typeface="Tahoma" panose="020B0604030504040204" pitchFamily="34" charset="0"/>
                <a:ea typeface="Tahoma" panose="020B0604030504040204" pitchFamily="34" charset="0"/>
                <a:cs typeface="Tahoma" panose="020B0604030504040204" pitchFamily="34" charset="0"/>
              </a:rPr>
              <a:t>מנהל המרכז הקהילתי</a:t>
            </a:r>
          </a:p>
        </p:txBody>
      </p:sp>
      <p:pic>
        <p:nvPicPr>
          <p:cNvPr id="18" name="תמונה 17">
            <a:extLst>
              <a:ext uri="{FF2B5EF4-FFF2-40B4-BE49-F238E27FC236}">
                <a16:creationId xmlns:a16="http://schemas.microsoft.com/office/drawing/2014/main" id="{3F36536C-7555-F1B8-462C-6B8692450837}"/>
              </a:ext>
            </a:extLst>
          </p:cNvPr>
          <p:cNvPicPr>
            <a:picLocks noChangeAspect="1"/>
          </p:cNvPicPr>
          <p:nvPr/>
        </p:nvPicPr>
        <p:blipFill rotWithShape="1">
          <a:blip r:embed="rId2">
            <a:alphaModFix/>
          </a:blip>
          <a:srcRect r="1643"/>
          <a:stretch/>
        </p:blipFill>
        <p:spPr>
          <a:xfrm>
            <a:off x="672088" y="1530260"/>
            <a:ext cx="5066245" cy="2236381"/>
          </a:xfrm>
          <a:prstGeom prst="rect">
            <a:avLst/>
          </a:prstGeom>
        </p:spPr>
      </p:pic>
      <p:sp>
        <p:nvSpPr>
          <p:cNvPr id="3" name="תיבת טקסט 2">
            <a:extLst>
              <a:ext uri="{FF2B5EF4-FFF2-40B4-BE49-F238E27FC236}">
                <a16:creationId xmlns:a16="http://schemas.microsoft.com/office/drawing/2014/main" id="{E4D21075-FD5A-28EC-692C-72BEAEFCDBDB}"/>
              </a:ext>
            </a:extLst>
          </p:cNvPr>
          <p:cNvSpPr txBox="1"/>
          <p:nvPr/>
        </p:nvSpPr>
        <p:spPr>
          <a:xfrm>
            <a:off x="11642116" y="6319183"/>
            <a:ext cx="357050" cy="276999"/>
          </a:xfrm>
          <a:prstGeom prst="rect">
            <a:avLst/>
          </a:prstGeom>
          <a:noFill/>
        </p:spPr>
        <p:txBody>
          <a:bodyPr wrap="square" rtlCol="1">
            <a:spAutoFit/>
          </a:bodyPr>
          <a:lstStyle/>
          <a:p>
            <a:r>
              <a:rPr lang="he-IL" sz="1200">
                <a:solidFill>
                  <a:schemeClr val="bg2">
                    <a:lumMod val="75000"/>
                  </a:schemeClr>
                </a:solidFill>
              </a:rPr>
              <a:t>23</a:t>
            </a:r>
          </a:p>
        </p:txBody>
      </p:sp>
      <p:sp>
        <p:nvSpPr>
          <p:cNvPr id="4" name="תיבת טקסט 5">
            <a:extLst>
              <a:ext uri="{FF2B5EF4-FFF2-40B4-BE49-F238E27FC236}">
                <a16:creationId xmlns:a16="http://schemas.microsoft.com/office/drawing/2014/main" id="{0229CE91-E573-D4F7-1840-326C1C70E2C7}"/>
              </a:ext>
            </a:extLst>
          </p:cNvPr>
          <p:cNvSpPr txBox="1"/>
          <p:nvPr/>
        </p:nvSpPr>
        <p:spPr>
          <a:xfrm>
            <a:off x="672088" y="582057"/>
            <a:ext cx="5066245" cy="885692"/>
          </a:xfrm>
          <a:prstGeom prst="rect">
            <a:avLst/>
          </a:prstGeom>
          <a:solidFill>
            <a:schemeClr val="bg1"/>
          </a:solidFill>
        </p:spPr>
        <p:txBody>
          <a:bodyPr wrap="square" rtlCol="1">
            <a:spAutoFit/>
          </a:bodyPr>
          <a:lstStyle/>
          <a:p>
            <a:pPr algn="r" rtl="1">
              <a:lnSpc>
                <a:spcPct val="150000"/>
              </a:lnSpc>
            </a:pPr>
            <a:r>
              <a:rPr lang="he-IL" sz="1200">
                <a:effectLst/>
                <a:latin typeface="Tahoma" panose="020B0604030504040204" pitchFamily="34" charset="0"/>
                <a:ea typeface="Tahoma" panose="020B0604030504040204" pitchFamily="34" charset="0"/>
                <a:cs typeface="Tahoma" panose="020B0604030504040204" pitchFamily="34" charset="0"/>
              </a:rPr>
              <a:t>לדברי אנשי הצוות, המבקרים </a:t>
            </a:r>
            <a:r>
              <a:rPr lang="he-IL" sz="1200" b="1">
                <a:effectLst/>
                <a:latin typeface="Tahoma" panose="020B0604030504040204" pitchFamily="34" charset="0"/>
                <a:ea typeface="Tahoma" panose="020B0604030504040204" pitchFamily="34" charset="0"/>
                <a:cs typeface="Tahoma" panose="020B0604030504040204" pitchFamily="34" charset="0"/>
              </a:rPr>
              <a:t>מעריכים ומוקירים את ההתאמה והגמישות </a:t>
            </a:r>
            <a:r>
              <a:rPr lang="he-IL" sz="1200">
                <a:effectLst/>
                <a:latin typeface="Tahoma" panose="020B0604030504040204" pitchFamily="34" charset="0"/>
                <a:ea typeface="Tahoma" panose="020B0604030504040204" pitchFamily="34" charset="0"/>
                <a:cs typeface="Tahoma" panose="020B0604030504040204" pitchFamily="34" charset="0"/>
              </a:rPr>
              <a:t>המוצעת לצורכיהם, ו</a:t>
            </a:r>
            <a:r>
              <a:rPr lang="he-IL" sz="1200" b="1">
                <a:effectLst/>
                <a:latin typeface="Tahoma" panose="020B0604030504040204" pitchFamily="34" charset="0"/>
                <a:ea typeface="Tahoma" panose="020B0604030504040204" pitchFamily="34" charset="0"/>
                <a:cs typeface="Tahoma" panose="020B0604030504040204" pitchFamily="34" charset="0"/>
              </a:rPr>
              <a:t>נהנים מהשהייה ומההזדמנות למפגש קהילתי</a:t>
            </a:r>
            <a:r>
              <a:rPr lang="he-IL" sz="1200" b="1">
                <a:latin typeface="Tahoma" panose="020B0604030504040204" pitchFamily="34" charset="0"/>
                <a:ea typeface="Tahoma" panose="020B0604030504040204" pitchFamily="34" charset="0"/>
                <a:cs typeface="Tahoma" panose="020B0604030504040204" pitchFamily="34" charset="0"/>
              </a:rPr>
              <a:t>. האווירה במתחם הייתה חיובית ותוססת. </a:t>
            </a:r>
          </a:p>
        </p:txBody>
      </p:sp>
      <p:sp>
        <p:nvSpPr>
          <p:cNvPr id="5" name="מלבן 4">
            <a:extLst>
              <a:ext uri="{FF2B5EF4-FFF2-40B4-BE49-F238E27FC236}">
                <a16:creationId xmlns:a16="http://schemas.microsoft.com/office/drawing/2014/main" id="{7F280584-A98E-8B0B-864A-DE51BB823E5C}"/>
              </a:ext>
            </a:extLst>
          </p:cNvPr>
          <p:cNvSpPr/>
          <p:nvPr/>
        </p:nvSpPr>
        <p:spPr>
          <a:xfrm>
            <a:off x="672088" y="3926422"/>
            <a:ext cx="2366575" cy="2165546"/>
          </a:xfrm>
          <a:prstGeom prst="rect">
            <a:avLst/>
          </a:prstGeom>
          <a:blipFill rotWithShape="1">
            <a:blip r:embed="rId3"/>
            <a:srcRect/>
            <a:stretch>
              <a:fillRect l="-7000" r="-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מלבן 8">
            <a:extLst>
              <a:ext uri="{FF2B5EF4-FFF2-40B4-BE49-F238E27FC236}">
                <a16:creationId xmlns:a16="http://schemas.microsoft.com/office/drawing/2014/main" id="{86011AC5-4D6A-33EE-E00E-A1D104975DF5}"/>
              </a:ext>
            </a:extLst>
          </p:cNvPr>
          <p:cNvSpPr/>
          <p:nvPr/>
        </p:nvSpPr>
        <p:spPr>
          <a:xfrm>
            <a:off x="3127585" y="3926422"/>
            <a:ext cx="2610748" cy="2169469"/>
          </a:xfrm>
          <a:prstGeom prst="rect">
            <a:avLst/>
          </a:prstGeom>
          <a:blipFill rotWithShape="1">
            <a:blip r:embed="rId4"/>
            <a:srcRect/>
            <a:stretch>
              <a:fillRect l="-7000" r="-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Rectangle 6">
            <a:extLst>
              <a:ext uri="{FF2B5EF4-FFF2-40B4-BE49-F238E27FC236}">
                <a16:creationId xmlns:a16="http://schemas.microsoft.com/office/drawing/2014/main" id="{293AA483-1EF6-5E99-4790-210D64A55652}"/>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999612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B8B754-0C99-AC2C-486A-64BD01FA49B0}"/>
              </a:ext>
            </a:extLst>
          </p:cNvPr>
          <p:cNvSpPr/>
          <p:nvPr/>
        </p:nvSpPr>
        <p:spPr>
          <a:xfrm>
            <a:off x="-304800" y="313508"/>
            <a:ext cx="12644846" cy="5159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extBox 11">
            <a:extLst>
              <a:ext uri="{FF2B5EF4-FFF2-40B4-BE49-F238E27FC236}">
                <a16:creationId xmlns:a16="http://schemas.microsoft.com/office/drawing/2014/main" id="{3221D990-4A4A-B17C-49DE-EE1B7DCA15D4}"/>
              </a:ext>
            </a:extLst>
          </p:cNvPr>
          <p:cNvSpPr txBox="1"/>
          <p:nvPr/>
        </p:nvSpPr>
        <p:spPr>
          <a:xfrm>
            <a:off x="1" y="0"/>
            <a:ext cx="12191999" cy="400110"/>
          </a:xfrm>
          <a:prstGeom prst="rect">
            <a:avLst/>
          </a:prstGeom>
          <a:solidFill>
            <a:srgbClr val="EC1C3C"/>
          </a:solidFill>
        </p:spPr>
        <p:txBody>
          <a:bodyPr wrap="square" rtlCol="0">
            <a:spAutoFit/>
          </a:bodyPr>
          <a:lstStyle/>
          <a:p>
            <a:pPr lvl="0" algn="r"/>
            <a:r>
              <a:rPr lang="he-IL" sz="2000" b="1">
                <a:solidFill>
                  <a:prstClr val="white"/>
                </a:solidFill>
                <a:latin typeface="Tahoma" pitchFamily="34" charset="0"/>
                <a:ea typeface="Tahoma" pitchFamily="34" charset="0"/>
                <a:cs typeface="Tahoma" pitchFamily="34" charset="0"/>
              </a:rPr>
              <a:t>התנהלות המבקרים וממצאי ראיונות</a:t>
            </a:r>
          </a:p>
        </p:txBody>
      </p:sp>
      <p:sp>
        <p:nvSpPr>
          <p:cNvPr id="6" name="תיבת טקסט 5">
            <a:extLst>
              <a:ext uri="{FF2B5EF4-FFF2-40B4-BE49-F238E27FC236}">
                <a16:creationId xmlns:a16="http://schemas.microsoft.com/office/drawing/2014/main" id="{19C6D6B1-1D2D-E573-FCAB-59C836D62D59}"/>
              </a:ext>
            </a:extLst>
          </p:cNvPr>
          <p:cNvSpPr txBox="1"/>
          <p:nvPr/>
        </p:nvSpPr>
        <p:spPr>
          <a:xfrm>
            <a:off x="235670" y="715008"/>
            <a:ext cx="7070103" cy="3378682"/>
          </a:xfrm>
          <a:prstGeom prst="rect">
            <a:avLst/>
          </a:prstGeom>
          <a:solidFill>
            <a:schemeClr val="bg1"/>
          </a:solidFill>
        </p:spPr>
        <p:txBody>
          <a:bodyPr wrap="square">
            <a:spAutoFit/>
          </a:bodyPr>
          <a:lstStyle>
            <a:defPPr>
              <a:defRPr lang="en-US"/>
            </a:defPPr>
            <a:lvl1pPr marL="285750" marR="0" lvl="0" indent="-285750" algn="r" rtl="1" fontAlgn="auto">
              <a:lnSpc>
                <a:spcPct val="150000"/>
              </a:lnSpc>
              <a:spcBef>
                <a:spcPts val="0"/>
              </a:spcBef>
              <a:spcAft>
                <a:spcPts val="0"/>
              </a:spcAft>
              <a:buClr>
                <a:srgbClr val="F9BC25"/>
              </a:buClr>
              <a:buSzTx/>
              <a:buFont typeface="Tahoma" panose="020B0604030504040204" pitchFamily="34" charset="0"/>
              <a:buChar char="█"/>
              <a:tabLst/>
              <a:defRPr kumimoji="0" sz="1200" b="0" i="0" u="none" strike="noStrike" cap="none" spc="0" normalizeH="0" baseline="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lvl1pPr>
          </a:lstStyle>
          <a:p>
            <a:r>
              <a:rPr lang="he-IL"/>
              <a:t>בראיונות ההורים ציינו לחיוב את </a:t>
            </a:r>
            <a:r>
              <a:rPr lang="he-IL" b="1">
                <a:solidFill>
                  <a:schemeClr val="tx1"/>
                </a:solidFill>
              </a:rPr>
              <a:t>המפגש החברתי </a:t>
            </a:r>
            <a:r>
              <a:rPr lang="he-IL"/>
              <a:t>של ילדיהם והחופש להתרוצץ, להשתולל, ולהוציא אנרגיה, וכן את אפשרות התעסוקה לילדים הגדולים.</a:t>
            </a:r>
          </a:p>
          <a:p>
            <a:r>
              <a:rPr lang="he-IL"/>
              <a:t>כלל ההורים המרואיינים ציינו כי </a:t>
            </a:r>
            <a:r>
              <a:rPr lang="he-IL" b="1"/>
              <a:t>ההיבט הקהילתי מאוד נוכח לטובה במקום</a:t>
            </a:r>
            <a:r>
              <a:rPr lang="he-IL"/>
              <a:t>, ומהווה מניע משמעותי להגעתם.</a:t>
            </a:r>
          </a:p>
          <a:p>
            <a:r>
              <a:rPr lang="he-IL"/>
              <a:t>כל המרואיינים הצהירו כי </a:t>
            </a:r>
            <a:r>
              <a:rPr lang="he-IL" b="1"/>
              <a:t>ימשיכו להגיע למתחם, ורובם דיווחו על צריכת שירותים נוספים במרכז הקהילתי:</a:t>
            </a:r>
            <a:r>
              <a:rPr lang="he-IL"/>
              <a:t> משחקייה, חוגים לילדים, סדנאות (קורס "</a:t>
            </a:r>
            <a:r>
              <a:rPr lang="he-IL" err="1"/>
              <a:t>הנדימן</a:t>
            </a:r>
            <a:r>
              <a:rPr lang="he-IL"/>
              <a:t>"), </a:t>
            </a:r>
            <a:r>
              <a:rPr lang="he-IL" err="1"/>
              <a:t>פילאטיס</a:t>
            </a:r>
            <a:r>
              <a:rPr lang="he-IL"/>
              <a:t> וכדומה.</a:t>
            </a:r>
          </a:p>
          <a:p>
            <a:r>
              <a:rPr lang="he-IL"/>
              <a:t>כהצעות לשיפור עלו מצד המרואיינים הסוגיות הבאות: וויסות הכניסה והגדלת מספר אנשי הצוות בימי עומס, וויסות עוצמת השמע של המוסיקה או ויתור עליה, ויצירת הפרדה ברורה יותר במתחמי המשחק לפי קבוצות גיל למען בטיחות הקטנטנים.</a:t>
            </a:r>
          </a:p>
          <a:p>
            <a:r>
              <a:rPr lang="he-IL"/>
              <a:t>המרואיינים נתנו ציונים גבוהים (בין 5 ל-7, כאשר 7 הוא הציון המקסימלי) לכלל המענים שמספקת המשחקייה.</a:t>
            </a:r>
          </a:p>
          <a:p>
            <a:endParaRPr lang="he-IL"/>
          </a:p>
        </p:txBody>
      </p:sp>
      <p:sp>
        <p:nvSpPr>
          <p:cNvPr id="3" name="תיבת טקסט 2">
            <a:extLst>
              <a:ext uri="{FF2B5EF4-FFF2-40B4-BE49-F238E27FC236}">
                <a16:creationId xmlns:a16="http://schemas.microsoft.com/office/drawing/2014/main" id="{EE22FA06-6EC0-2337-64D7-A548FE49A402}"/>
              </a:ext>
            </a:extLst>
          </p:cNvPr>
          <p:cNvSpPr txBox="1"/>
          <p:nvPr/>
        </p:nvSpPr>
        <p:spPr>
          <a:xfrm>
            <a:off x="11587377" y="6304817"/>
            <a:ext cx="357050" cy="276999"/>
          </a:xfrm>
          <a:prstGeom prst="rect">
            <a:avLst/>
          </a:prstGeom>
          <a:noFill/>
        </p:spPr>
        <p:txBody>
          <a:bodyPr wrap="square" rtlCol="1">
            <a:spAutoFit/>
          </a:bodyPr>
          <a:lstStyle/>
          <a:p>
            <a:r>
              <a:rPr lang="he-IL" sz="1200">
                <a:solidFill>
                  <a:schemeClr val="bg2">
                    <a:lumMod val="75000"/>
                  </a:schemeClr>
                </a:solidFill>
              </a:rPr>
              <a:t>24</a:t>
            </a:r>
          </a:p>
        </p:txBody>
      </p:sp>
      <p:sp>
        <p:nvSpPr>
          <p:cNvPr id="8" name="TextBox 7">
            <a:extLst>
              <a:ext uri="{FF2B5EF4-FFF2-40B4-BE49-F238E27FC236}">
                <a16:creationId xmlns:a16="http://schemas.microsoft.com/office/drawing/2014/main" id="{DAFC001F-75ED-914F-A798-747A82201172}"/>
              </a:ext>
            </a:extLst>
          </p:cNvPr>
          <p:cNvSpPr txBox="1"/>
          <p:nvPr/>
        </p:nvSpPr>
        <p:spPr>
          <a:xfrm>
            <a:off x="7305773" y="715008"/>
            <a:ext cx="4392217" cy="3378682"/>
          </a:xfrm>
          <a:prstGeom prst="rect">
            <a:avLst/>
          </a:prstGeom>
          <a:solidFill>
            <a:schemeClr val="bg1"/>
          </a:solidFill>
        </p:spPr>
        <p:txBody>
          <a:bodyPr wrap="square">
            <a:spAutoFit/>
          </a:bodyPr>
          <a:lstStyle/>
          <a:p>
            <a:pPr marL="285750" marR="0" lvl="0" indent="-28575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באופן כללי ניכר כי המבקרים </a:t>
            </a:r>
            <a:r>
              <a:rPr kumimoji="0" lang="he-IL"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עושים שימוש מותאם </a:t>
            </a: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במתקני המקום ושומרים על הציוד כנדרש. </a:t>
            </a:r>
          </a:p>
          <a:p>
            <a:pPr marL="285750" marR="0" lvl="0" indent="-28575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רוב המבוגרים </a:t>
            </a:r>
            <a:r>
              <a:rPr kumimoji="0" lang="he-IL"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השגיחו על ילדיהם ממרחק </a:t>
            </a: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תוך התכנסות ושיח עם הורים אחרים. הורים לפעוטות ישבו בקרבתם והשגיחו יותר מקרוב.</a:t>
            </a:r>
          </a:p>
          <a:p>
            <a:pPr marL="285750" marR="0" lvl="0" indent="-28575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כמעט שלא נצפו הורים שישבו לבדם, אלא עם חברים ומכרים, וניכרת </a:t>
            </a:r>
            <a:r>
              <a:rPr kumimoji="0" lang="he-IL"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אווירה קהילתית נעימה</a:t>
            </a: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285750" marR="0" lvl="0" indent="-28575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Char char="█"/>
              <a:tabLst/>
              <a:defRPr/>
            </a:pPr>
            <a:r>
              <a:rPr kumimoji="0" lang="he-IL"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נצפה משחק משותף מועט בין הורים לילדים, ויותר בין הילדים לבין עצמם</a:t>
            </a: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ללא תנאי להיכרות מוקדמת. המשחק היה רב גילי, רק פעוטות קטנטנים שיחקו לבדם.</a:t>
            </a:r>
          </a:p>
          <a:p>
            <a:pPr marL="285750" marR="0" lvl="0" indent="-28575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Char char="█"/>
              <a:tabLst/>
              <a:defRP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marR="0" lvl="0" indent="-28575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Char char="█"/>
              <a:tabLst/>
              <a:defRPr/>
            </a:pPr>
            <a:endPar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מלבן 16">
            <a:extLst>
              <a:ext uri="{FF2B5EF4-FFF2-40B4-BE49-F238E27FC236}">
                <a16:creationId xmlns:a16="http://schemas.microsoft.com/office/drawing/2014/main" id="{99B75AFB-55E4-8E9C-4D9D-8B65F561914A}"/>
              </a:ext>
            </a:extLst>
          </p:cNvPr>
          <p:cNvSpPr/>
          <p:nvPr/>
        </p:nvSpPr>
        <p:spPr>
          <a:xfrm>
            <a:off x="2341664" y="3854590"/>
            <a:ext cx="3314420" cy="2363330"/>
          </a:xfrm>
          <a:prstGeom prst="rect">
            <a:avLst/>
          </a:prstGeom>
          <a:blipFill rotWithShape="1">
            <a:blip r:embed="rId2"/>
            <a:srcRect/>
            <a:stretch>
              <a:fillRect l="-7000" r="-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מלבן 18">
            <a:extLst>
              <a:ext uri="{FF2B5EF4-FFF2-40B4-BE49-F238E27FC236}">
                <a16:creationId xmlns:a16="http://schemas.microsoft.com/office/drawing/2014/main" id="{5E806F81-8747-4364-B1D0-A8FBD5C45088}"/>
              </a:ext>
            </a:extLst>
          </p:cNvPr>
          <p:cNvSpPr/>
          <p:nvPr/>
        </p:nvSpPr>
        <p:spPr>
          <a:xfrm>
            <a:off x="5800623" y="3854590"/>
            <a:ext cx="2683504" cy="2363330"/>
          </a:xfrm>
          <a:prstGeom prst="rect">
            <a:avLst/>
          </a:prstGeom>
          <a:blipFill rotWithShape="1">
            <a:blip r:embed="rId3"/>
            <a:srcRect/>
            <a:stretch>
              <a:fillRect l="-7000" r="-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11" name="תמונה 18">
            <a:extLst>
              <a:ext uri="{FF2B5EF4-FFF2-40B4-BE49-F238E27FC236}">
                <a16:creationId xmlns:a16="http://schemas.microsoft.com/office/drawing/2014/main" id="{A128E881-CEBB-74E9-70F0-08DF4B844AA2}"/>
              </a:ext>
            </a:extLst>
          </p:cNvPr>
          <p:cNvPicPr>
            <a:picLocks noChangeAspect="1"/>
          </p:cNvPicPr>
          <p:nvPr/>
        </p:nvPicPr>
        <p:blipFill>
          <a:blip r:embed="rId4"/>
          <a:stretch>
            <a:fillRect/>
          </a:stretch>
        </p:blipFill>
        <p:spPr>
          <a:xfrm>
            <a:off x="8561720" y="3854590"/>
            <a:ext cx="3136270" cy="1618134"/>
          </a:xfrm>
          <a:prstGeom prst="rect">
            <a:avLst/>
          </a:prstGeom>
        </p:spPr>
      </p:pic>
      <p:sp>
        <p:nvSpPr>
          <p:cNvPr id="4" name="Rectangle 3">
            <a:extLst>
              <a:ext uri="{FF2B5EF4-FFF2-40B4-BE49-F238E27FC236}">
                <a16:creationId xmlns:a16="http://schemas.microsoft.com/office/drawing/2014/main" id="{81389005-6C68-14A9-298B-C8940A517431}"/>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924267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BA32D07E-41EA-B02C-2ECB-38E521ED92A7}"/>
              </a:ext>
            </a:extLst>
          </p:cNvPr>
          <p:cNvSpPr txBox="1"/>
          <p:nvPr/>
        </p:nvSpPr>
        <p:spPr>
          <a:xfrm>
            <a:off x="1" y="0"/>
            <a:ext cx="12191999" cy="400110"/>
          </a:xfrm>
          <a:prstGeom prst="rect">
            <a:avLst/>
          </a:prstGeom>
          <a:solidFill>
            <a:srgbClr val="EC1C3C"/>
          </a:solidFill>
        </p:spPr>
        <p:txBody>
          <a:bodyPr wrap="square" rtlCol="0">
            <a:spAutoFit/>
          </a:bodyPr>
          <a:lstStyle/>
          <a:p>
            <a:r>
              <a:rPr lang="en-US" sz="2000" b="1" dirty="0">
                <a:solidFill>
                  <a:prstClr val="white"/>
                </a:solidFill>
                <a:latin typeface="Tahoma" pitchFamily="34" charset="0"/>
                <a:ea typeface="Tahoma" pitchFamily="34" charset="0"/>
                <a:cs typeface="Tahoma" pitchFamily="34" charset="0"/>
              </a:rPr>
              <a:t>Gymboree Pilot in </a:t>
            </a:r>
            <a:r>
              <a:rPr lang="en-US" sz="2000" b="1" dirty="0" err="1">
                <a:solidFill>
                  <a:prstClr val="white"/>
                </a:solidFill>
                <a:latin typeface="Tahoma" pitchFamily="34" charset="0"/>
                <a:ea typeface="Tahoma" pitchFamily="34" charset="0"/>
                <a:cs typeface="Tahoma" pitchFamily="34" charset="0"/>
              </a:rPr>
              <a:t>Urim</a:t>
            </a:r>
            <a:r>
              <a:rPr lang="en-US" sz="2000" b="1" dirty="0">
                <a:solidFill>
                  <a:prstClr val="white"/>
                </a:solidFill>
                <a:latin typeface="Tahoma" pitchFamily="34" charset="0"/>
                <a:ea typeface="Tahoma" pitchFamily="34" charset="0"/>
                <a:cs typeface="Tahoma" pitchFamily="34" charset="0"/>
              </a:rPr>
              <a:t> Community Center – </a:t>
            </a:r>
            <a:r>
              <a:rPr lang="en-US" sz="2000" dirty="0">
                <a:solidFill>
                  <a:prstClr val="white"/>
                </a:solidFill>
                <a:latin typeface="Tahoma" pitchFamily="34" charset="0"/>
                <a:ea typeface="Tahoma" pitchFamily="34" charset="0"/>
                <a:cs typeface="Tahoma" pitchFamily="34" charset="0"/>
              </a:rPr>
              <a:t>Summary</a:t>
            </a:r>
            <a:endParaRPr lang="he-IL" sz="2000" dirty="0">
              <a:solidFill>
                <a:prstClr val="white"/>
              </a:solidFill>
              <a:latin typeface="Tahoma" pitchFamily="34" charset="0"/>
              <a:ea typeface="Tahoma" pitchFamily="34" charset="0"/>
              <a:cs typeface="Tahoma" pitchFamily="34" charset="0"/>
            </a:endParaRPr>
          </a:p>
        </p:txBody>
      </p:sp>
      <p:sp>
        <p:nvSpPr>
          <p:cNvPr id="3" name="מלבן 2">
            <a:extLst>
              <a:ext uri="{FF2B5EF4-FFF2-40B4-BE49-F238E27FC236}">
                <a16:creationId xmlns:a16="http://schemas.microsoft.com/office/drawing/2014/main" id="{EDF14DD8-02D9-0393-C469-62CBB5F6903F}"/>
              </a:ext>
            </a:extLst>
          </p:cNvPr>
          <p:cNvSpPr/>
          <p:nvPr/>
        </p:nvSpPr>
        <p:spPr>
          <a:xfrm>
            <a:off x="339365" y="579220"/>
            <a:ext cx="11491274" cy="4917565"/>
          </a:xfrm>
          <a:prstGeom prst="rect">
            <a:avLst/>
          </a:prstGeom>
          <a:solidFill>
            <a:schemeClr val="bg1"/>
          </a:solidFill>
        </p:spPr>
        <p:txBody>
          <a:bodyPr wrap="square">
            <a:spAutoFit/>
          </a:bodyPr>
          <a:lstStyle/>
          <a:p>
            <a:pPr marL="171450" indent="-171450" algn="l">
              <a:lnSpc>
                <a:spcPct val="150000"/>
              </a:lnSpc>
              <a:buClr>
                <a:schemeClr val="bg1"/>
              </a:buClr>
              <a:buFont typeface="Tahoma" panose="020B0604030504040204" pitchFamily="34" charset="0"/>
              <a:buChar char="█"/>
            </a:pPr>
            <a:r>
              <a:rPr lang="en-US" sz="1200" b="1" dirty="0">
                <a:solidFill>
                  <a:srgbClr val="4978A6"/>
                </a:solidFill>
                <a:latin typeface="Tahoma" pitchFamily="34" charset="0"/>
                <a:ea typeface="Tahoma" pitchFamily="34" charset="0"/>
                <a:cs typeface="Tahoma" pitchFamily="34" charset="0"/>
              </a:rPr>
              <a:t>Availability, relevance and consumption of services:</a:t>
            </a:r>
            <a:endParaRPr kumimoji="0" lang="he-IL" sz="1200" b="1" i="0" u="none" strike="noStrike" kern="1200" cap="none" spc="0" normalizeH="0" baseline="0" noProof="0" dirty="0">
              <a:ln>
                <a:noFill/>
              </a:ln>
              <a:solidFill>
                <a:srgbClr val="4978A6"/>
              </a:solidFill>
              <a:effectLst/>
              <a:uLnTx/>
              <a:uFillTx/>
              <a:latin typeface="Tahoma" pitchFamily="34" charset="0"/>
              <a:ea typeface="Tahoma" pitchFamily="34" charset="0"/>
              <a:cs typeface="Tahoma" pitchFamily="34" charset="0"/>
            </a:endParaRPr>
          </a:p>
          <a:p>
            <a:pPr marL="171450" indent="-171450" algn="r" rtl="1">
              <a:lnSpc>
                <a:spcPct val="150000"/>
              </a:lnSpc>
              <a:buClr>
                <a:srgbClr val="F9BC25"/>
              </a:buClr>
              <a:buFont typeface="Tahoma" panose="020B0604030504040204" pitchFamily="34" charset="0"/>
              <a:buChar char="█"/>
              <a:defRPr/>
            </a:pPr>
            <a:r>
              <a:rPr kumimoji="0" lang="he-IL" sz="12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מתחם הג'מבורי באורים </a:t>
            </a: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מספק מענה לקהילה המקומית ומשמש כמתחם נגיש ומזמין לשהייה ממושכת עם ילדים בטווח גיל רחב (תינוקות ופעוטות וכן ילדים בגיל בי"ס יסודי). </a:t>
            </a:r>
          </a:p>
          <a:p>
            <a:pPr marL="171450" indent="-171450" algn="r" rtl="1">
              <a:lnSpc>
                <a:spcPct val="150000"/>
              </a:lnSpc>
              <a:buClr>
                <a:srgbClr val="F9BC25"/>
              </a:buClr>
              <a:buFont typeface="Tahoma" panose="020B0604030504040204" pitchFamily="34" charset="0"/>
              <a:buChar char="█"/>
              <a:defRPr/>
            </a:pP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ניכר כי המקום מציע </a:t>
            </a:r>
            <a:r>
              <a:rPr kumimoji="0" lang="he-IL" sz="12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מענה ייעודי לצורכי הקהילה</a:t>
            </a: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 בניגוד לנהלים המקובלים בדר"כ, למשל אפשרות לאכול במתחם, ואפשרות כניסה לילדים גדולים (משפחות עם אחים במגוון גילים). מומלץ להגדיר תנאים לצורך יישום המענה באופן שייטיב עם פעילות המתחם ולא יגרע ממנה, למשל: </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F9BC25"/>
              </a:buClr>
              <a:buFont typeface="Wingdings" panose="05000000000000000000" pitchFamily="2" charset="2"/>
              <a:buChar char="§"/>
              <a:defRPr/>
            </a:pP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הגדרת מקום ייעודי לאכילה והקפדה על תחזוקה תדירה ומותאמת שלו.</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F9BC25"/>
              </a:buClr>
              <a:buFont typeface="Wingdings" panose="05000000000000000000" pitchFamily="2" charset="2"/>
              <a:buChar char="§"/>
              <a:defRPr/>
            </a:pP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הגדרה ותיחום של אזורי משחק מותאמי גיל, ובתוך כך, הקצאת מתחם ופעילויות מתאימות ומיטיבות לילדים בוגרים.</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F9BC25"/>
              </a:buClr>
              <a:buFont typeface="Wingdings" panose="05000000000000000000" pitchFamily="2" charset="2"/>
              <a:buChar char="§"/>
              <a:defRPr/>
            </a:pP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כמו כן, מאחר שלא נצפו מתקנים המזמנים משחק סימבולי כגון בתים, מטבח, או צעצועים למשחקי תפקידים (למשל ערכת רפואה או בישול) ולא נצפו משחקים חושיים ואורייניים, נמליץ על הגדלת סוגי מתקנים ומשחקים מותאמים לאבזור המקום עבור הגיל הרך.</a:t>
            </a:r>
          </a:p>
          <a:p>
            <a:pPr marL="171450" indent="-171450" algn="l">
              <a:lnSpc>
                <a:spcPct val="150000"/>
              </a:lnSpc>
              <a:buClr>
                <a:schemeClr val="bg1"/>
              </a:buClr>
              <a:buFont typeface="Tahoma" panose="020B0604030504040204" pitchFamily="34" charset="0"/>
              <a:buChar char="█"/>
            </a:pPr>
            <a:r>
              <a:rPr lang="en-US" sz="1200" b="1" dirty="0">
                <a:solidFill>
                  <a:srgbClr val="4978A6"/>
                </a:solidFill>
                <a:latin typeface="Tahoma" pitchFamily="34" charset="0"/>
                <a:ea typeface="Tahoma" pitchFamily="34" charset="0"/>
                <a:cs typeface="Tahoma" pitchFamily="34" charset="0"/>
              </a:rPr>
              <a:t>Operation and staff:</a:t>
            </a:r>
            <a:endParaRPr lang="he-IL" sz="1200" b="1" dirty="0">
              <a:solidFill>
                <a:srgbClr val="4978A6"/>
              </a:solidFill>
              <a:latin typeface="Tahoma" pitchFamily="34" charset="0"/>
              <a:ea typeface="Tahoma" pitchFamily="34" charset="0"/>
              <a:cs typeface="Tahoma" pitchFamily="34" charset="0"/>
            </a:endParaRPr>
          </a:p>
          <a:p>
            <a:pPr marL="171450" indent="-171450" algn="r" rtl="1">
              <a:lnSpc>
                <a:spcPct val="150000"/>
              </a:lnSpc>
              <a:spcAft>
                <a:spcPts val="600"/>
              </a:spcAft>
              <a:buClr>
                <a:srgbClr val="F9BC25"/>
              </a:buClr>
              <a:buFont typeface="Tahoma" panose="020B0604030504040204" pitchFamily="34" charset="0"/>
              <a:buChar char="█"/>
            </a:pPr>
            <a:r>
              <a:rPr lang="he-IL" sz="1200" dirty="0">
                <a:latin typeface="Tahoma" pitchFamily="34" charset="0"/>
                <a:ea typeface="Tahoma" pitchFamily="34" charset="0"/>
                <a:cs typeface="Tahoma" pitchFamily="34" charset="0"/>
              </a:rPr>
              <a:t>מסתמן כי צוות ההשגחה הצעיר </a:t>
            </a:r>
            <a:r>
              <a:rPr lang="he-IL" sz="1200" b="1" dirty="0" err="1">
                <a:latin typeface="Tahoma" pitchFamily="34" charset="0"/>
                <a:ea typeface="Tahoma" pitchFamily="34" charset="0"/>
                <a:cs typeface="Tahoma" pitchFamily="34" charset="0"/>
              </a:rPr>
              <a:t>בג'ימבורי</a:t>
            </a:r>
            <a:r>
              <a:rPr lang="he-IL" sz="1200" b="1" dirty="0">
                <a:latin typeface="Tahoma" pitchFamily="34" charset="0"/>
                <a:ea typeface="Tahoma" pitchFamily="34" charset="0"/>
                <a:cs typeface="Tahoma" pitchFamily="34" charset="0"/>
              </a:rPr>
              <a:t> </a:t>
            </a:r>
            <a:r>
              <a:rPr lang="he-IL" sz="1200" dirty="0">
                <a:latin typeface="Tahoma" pitchFamily="34" charset="0"/>
                <a:ea typeface="Tahoma" pitchFamily="34" charset="0"/>
                <a:cs typeface="Tahoma" pitchFamily="34" charset="0"/>
              </a:rPr>
              <a:t>הוא וותיק ברובו ומתמיד בעבודה, ומומלץ לבחון אפשרות לרתום אותו להתנהלות יותר אקטיבית ומובילה - למשל כמפעילים לפי קבוצות גיל – באמצעות הקניית כלים בסיסיים לכך. הדרכה מקצועית, גם אם היא בסיסית ביותר, עשויה לייצר הזדהות גבוהה יותר של הצוות עם עבודתו ולהגביר את המוטיבציה להיות פעילים ותורמים. </a:t>
            </a:r>
          </a:p>
          <a:p>
            <a:pPr algn="l">
              <a:lnSpc>
                <a:spcPct val="150000"/>
              </a:lnSpc>
              <a:spcAft>
                <a:spcPts val="600"/>
              </a:spcAft>
              <a:buClr>
                <a:srgbClr val="F9BC25"/>
              </a:buClr>
              <a:defRPr/>
            </a:pPr>
            <a:r>
              <a:rPr lang="en-US" sz="1200" b="1" dirty="0">
                <a:solidFill>
                  <a:srgbClr val="4978A6"/>
                </a:solidFill>
                <a:latin typeface="Tahoma" pitchFamily="34" charset="0"/>
                <a:ea typeface="Tahoma" pitchFamily="34" charset="0"/>
                <a:cs typeface="Tahoma" pitchFamily="34" charset="0"/>
              </a:rPr>
              <a:t>Community and social belonging </a:t>
            </a:r>
            <a:r>
              <a:rPr lang="he-IL" sz="1200" b="1" dirty="0">
                <a:solidFill>
                  <a:srgbClr val="4978A6"/>
                </a:solidFill>
                <a:latin typeface="Tahoma" pitchFamily="34" charset="0"/>
                <a:ea typeface="Tahoma" pitchFamily="34" charset="0"/>
                <a:cs typeface="Tahoma" pitchFamily="34" charset="0"/>
              </a:rPr>
              <a:t>-------     </a:t>
            </a:r>
            <a:r>
              <a:rPr lang="en-US" sz="1200" b="1" dirty="0">
                <a:solidFill>
                  <a:srgbClr val="4978A6"/>
                </a:solidFill>
                <a:latin typeface="Tahoma" pitchFamily="34" charset="0"/>
                <a:ea typeface="Tahoma" pitchFamily="34" charset="0"/>
                <a:cs typeface="Tahoma" pitchFamily="34" charset="0"/>
              </a:rPr>
              <a:t>          strengthening parental perception and parent-child relation:</a:t>
            </a:r>
            <a:endParaRPr lang="he-IL" sz="1200" dirty="0">
              <a:latin typeface="Tahoma" pitchFamily="34" charset="0"/>
              <a:ea typeface="Tahoma" pitchFamily="34" charset="0"/>
              <a:cs typeface="Tahoma" pitchFamily="34" charset="0"/>
            </a:endParaRPr>
          </a:p>
          <a:p>
            <a:pPr marL="171450" indent="-171450" algn="r" rtl="1">
              <a:lnSpc>
                <a:spcPct val="150000"/>
              </a:lnSpc>
              <a:spcAft>
                <a:spcPts val="600"/>
              </a:spcAft>
              <a:buClr>
                <a:srgbClr val="F9BC25"/>
              </a:buClr>
              <a:buFont typeface="Tahoma" panose="020B0604030504040204" pitchFamily="34" charset="0"/>
              <a:buChar char="█"/>
            </a:pPr>
            <a:r>
              <a:rPr lang="he-IL" sz="1200" dirty="0">
                <a:latin typeface="Tahoma" pitchFamily="34" charset="0"/>
                <a:ea typeface="Tahoma" pitchFamily="34" charset="0"/>
                <a:cs typeface="Tahoma" pitchFamily="34" charset="0"/>
              </a:rPr>
              <a:t>ההיבט הקהילתי נוכח מאוד </a:t>
            </a:r>
            <a:r>
              <a:rPr lang="he-IL" sz="1200" dirty="0" err="1">
                <a:latin typeface="Tahoma" pitchFamily="34" charset="0"/>
                <a:ea typeface="Tahoma" pitchFamily="34" charset="0"/>
                <a:cs typeface="Tahoma" pitchFamily="34" charset="0"/>
              </a:rPr>
              <a:t>בג'ימבורי</a:t>
            </a:r>
            <a:r>
              <a:rPr lang="he-IL" sz="1200" dirty="0">
                <a:latin typeface="Tahoma" pitchFamily="34" charset="0"/>
                <a:ea typeface="Tahoma" pitchFamily="34" charset="0"/>
                <a:cs typeface="Tahoma" pitchFamily="34" charset="0"/>
              </a:rPr>
              <a:t> אורים והמפגש החברתי מהווה מניע להגעה מתמדת של המבקרים. עם זאת, הנטייה להתכנס בחברת מבוגרים לעיתים באה על חשבון משחק משותף בין הורים לילדים. מומלץ לבחון אפשרות לשלב לעיתים הפעלות יזומות, שיהוו מקור להשראה ורעיונות למשחק משותף, בעיקר בקרב הורים לפעוטות.</a:t>
            </a:r>
          </a:p>
        </p:txBody>
      </p:sp>
      <p:sp>
        <p:nvSpPr>
          <p:cNvPr id="4" name="תיבת טקסט 3">
            <a:extLst>
              <a:ext uri="{FF2B5EF4-FFF2-40B4-BE49-F238E27FC236}">
                <a16:creationId xmlns:a16="http://schemas.microsoft.com/office/drawing/2014/main" id="{56FE1ACF-682F-1560-C96D-A6F6C4E457B7}"/>
              </a:ext>
            </a:extLst>
          </p:cNvPr>
          <p:cNvSpPr txBox="1"/>
          <p:nvPr/>
        </p:nvSpPr>
        <p:spPr>
          <a:xfrm>
            <a:off x="11652066" y="6324577"/>
            <a:ext cx="357050" cy="276999"/>
          </a:xfrm>
          <a:prstGeom prst="rect">
            <a:avLst/>
          </a:prstGeom>
          <a:noFill/>
        </p:spPr>
        <p:txBody>
          <a:bodyPr wrap="square" rtlCol="1">
            <a:spAutoFit/>
          </a:bodyPr>
          <a:lstStyle/>
          <a:p>
            <a:r>
              <a:rPr lang="he-IL" sz="1200">
                <a:solidFill>
                  <a:schemeClr val="bg2">
                    <a:lumMod val="75000"/>
                  </a:schemeClr>
                </a:solidFill>
              </a:rPr>
              <a:t>25</a:t>
            </a:r>
          </a:p>
        </p:txBody>
      </p:sp>
      <p:sp>
        <p:nvSpPr>
          <p:cNvPr id="5" name="Rectangle 4">
            <a:extLst>
              <a:ext uri="{FF2B5EF4-FFF2-40B4-BE49-F238E27FC236}">
                <a16:creationId xmlns:a16="http://schemas.microsoft.com/office/drawing/2014/main" id="{7B147CCE-AC39-13C2-30F9-7CD27B325635}"/>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729425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DCB1F8E-8CB9-A839-8290-108C5FBA4AB3}"/>
              </a:ext>
            </a:extLst>
          </p:cNvPr>
          <p:cNvSpPr/>
          <p:nvPr/>
        </p:nvSpPr>
        <p:spPr>
          <a:xfrm>
            <a:off x="7045287" y="362873"/>
            <a:ext cx="5294760" cy="1187253"/>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extBox 11">
            <a:extLst>
              <a:ext uri="{FF2B5EF4-FFF2-40B4-BE49-F238E27FC236}">
                <a16:creationId xmlns:a16="http://schemas.microsoft.com/office/drawing/2014/main" id="{3221D990-4A4A-B17C-49DE-EE1B7DCA15D4}"/>
              </a:ext>
            </a:extLst>
          </p:cNvPr>
          <p:cNvSpPr txBox="1"/>
          <p:nvPr/>
        </p:nvSpPr>
        <p:spPr>
          <a:xfrm>
            <a:off x="1" y="0"/>
            <a:ext cx="12191999" cy="400110"/>
          </a:xfrm>
          <a:prstGeom prst="rect">
            <a:avLst/>
          </a:prstGeom>
          <a:solidFill>
            <a:srgbClr val="EC1C3C"/>
          </a:solidFill>
        </p:spPr>
        <p:txBody>
          <a:bodyPr wrap="square" rtlCol="0">
            <a:spAutoFit/>
          </a:bodyPr>
          <a:lstStyle/>
          <a:p>
            <a:pPr lvl="0"/>
            <a:r>
              <a:rPr lang="en-US" sz="2000" b="1" dirty="0">
                <a:solidFill>
                  <a:prstClr val="white"/>
                </a:solidFill>
                <a:latin typeface="Tahoma" pitchFamily="34" charset="0"/>
                <a:ea typeface="Tahoma" pitchFamily="34" charset="0"/>
                <a:cs typeface="Tahoma" pitchFamily="34" charset="0"/>
              </a:rPr>
              <a:t>Inclusive Playroom Pilot in Beit Kimhi Community Center</a:t>
            </a:r>
            <a:endParaRPr lang="he-IL" sz="2000" b="1" dirty="0">
              <a:solidFill>
                <a:prstClr val="white"/>
              </a:solidFill>
              <a:latin typeface="Tahoma" pitchFamily="34" charset="0"/>
              <a:ea typeface="Tahoma" pitchFamily="34" charset="0"/>
              <a:cs typeface="Tahoma" pitchFamily="34" charset="0"/>
            </a:endParaRPr>
          </a:p>
        </p:txBody>
      </p:sp>
      <p:sp>
        <p:nvSpPr>
          <p:cNvPr id="6" name="תיבת טקסט 5">
            <a:extLst>
              <a:ext uri="{FF2B5EF4-FFF2-40B4-BE49-F238E27FC236}">
                <a16:creationId xmlns:a16="http://schemas.microsoft.com/office/drawing/2014/main" id="{19C6D6B1-1D2D-E573-FCAB-59C836D62D59}"/>
              </a:ext>
            </a:extLst>
          </p:cNvPr>
          <p:cNvSpPr txBox="1"/>
          <p:nvPr/>
        </p:nvSpPr>
        <p:spPr>
          <a:xfrm>
            <a:off x="6992983" y="411945"/>
            <a:ext cx="5056052" cy="2270686"/>
          </a:xfrm>
          <a:prstGeom prst="rect">
            <a:avLst/>
          </a:prstGeom>
          <a:noFill/>
        </p:spPr>
        <p:txBody>
          <a:bodyPr wrap="square">
            <a:spAutoFit/>
          </a:bodyPr>
          <a:lstStyle>
            <a:defPPr>
              <a:defRPr lang="en-US"/>
            </a:defPPr>
            <a:lvl1pPr marL="285750" marR="0" lvl="0" indent="-285750" algn="r" rtl="1" fontAlgn="auto">
              <a:lnSpc>
                <a:spcPct val="150000"/>
              </a:lnSpc>
              <a:spcBef>
                <a:spcPts val="0"/>
              </a:spcBef>
              <a:spcAft>
                <a:spcPts val="0"/>
              </a:spcAft>
              <a:buClr>
                <a:srgbClr val="F9BC25"/>
              </a:buClr>
              <a:buSzTx/>
              <a:buFont typeface="Tahoma" panose="020B0604030504040204" pitchFamily="34" charset="0"/>
              <a:buChar char="█"/>
              <a:tabLst/>
              <a:defRPr kumimoji="0" sz="1200" b="0" i="0" u="none" strike="noStrike" cap="none" spc="0" normalizeH="0" baseline="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lvl1pPr>
          </a:lstStyle>
          <a:p>
            <a:pPr marL="0" indent="0">
              <a:buNone/>
            </a:pPr>
            <a:r>
              <a:rPr lang="he-IL"/>
              <a:t>פיילוט "משחקייה מכילה" נחנך במרכז הקהילתי בית קמחי בצפון העיר בשיתוף </a:t>
            </a:r>
            <a:r>
              <a:rPr lang="en-US"/>
              <a:t>Urban95</a:t>
            </a:r>
            <a:r>
              <a:rPr lang="he-IL"/>
              <a:t>, ופעל ממאי 2022 ועד יולי 2023, במטרה להציע שעת משחקייה באווירה אינטימית, רגועה ומתווכת, בליווי והדרכה מקצועיים לילדים ולילדות עם מוגבלות בגילי 3-6*.</a:t>
            </a:r>
          </a:p>
          <a:p>
            <a:r>
              <a:rPr lang="he-IL"/>
              <a:t>המשחקייה פעלה פעם בשבוע למשך 45 דק', בתשלום מסובסד.</a:t>
            </a:r>
          </a:p>
          <a:p>
            <a:r>
              <a:rPr lang="he-IL"/>
              <a:t>היענות המשתתפים עלתה לאורך התקופה, ובמהלך הפיילוט הם מילאו משובים מקוונים להערכת היוזמה (</a:t>
            </a:r>
            <a:r>
              <a:rPr lang="en-US"/>
              <a:t>N=13</a:t>
            </a:r>
            <a:r>
              <a:rPr lang="he-IL"/>
              <a:t>).</a:t>
            </a:r>
          </a:p>
          <a:p>
            <a:r>
              <a:rPr lang="he-IL"/>
              <a:t>מטרות הפעילות*:</a:t>
            </a:r>
          </a:p>
        </p:txBody>
      </p:sp>
      <p:sp>
        <p:nvSpPr>
          <p:cNvPr id="3" name="תיבת טקסט 2">
            <a:extLst>
              <a:ext uri="{FF2B5EF4-FFF2-40B4-BE49-F238E27FC236}">
                <a16:creationId xmlns:a16="http://schemas.microsoft.com/office/drawing/2014/main" id="{EE22FA06-6EC0-2337-64D7-A548FE49A402}"/>
              </a:ext>
            </a:extLst>
          </p:cNvPr>
          <p:cNvSpPr txBox="1"/>
          <p:nvPr/>
        </p:nvSpPr>
        <p:spPr>
          <a:xfrm>
            <a:off x="11587377" y="6304817"/>
            <a:ext cx="357050" cy="276999"/>
          </a:xfrm>
          <a:prstGeom prst="rect">
            <a:avLst/>
          </a:prstGeom>
          <a:noFill/>
        </p:spPr>
        <p:txBody>
          <a:bodyPr wrap="square" rtlCol="1">
            <a:spAutoFit/>
          </a:bodyPr>
          <a:lstStyle/>
          <a:p>
            <a:r>
              <a:rPr lang="he-IL" sz="1200">
                <a:solidFill>
                  <a:schemeClr val="bg2">
                    <a:lumMod val="75000"/>
                  </a:schemeClr>
                </a:solidFill>
              </a:rPr>
              <a:t>24</a:t>
            </a:r>
          </a:p>
        </p:txBody>
      </p:sp>
      <p:sp>
        <p:nvSpPr>
          <p:cNvPr id="4" name="תיבת טקסט 22">
            <a:extLst>
              <a:ext uri="{FF2B5EF4-FFF2-40B4-BE49-F238E27FC236}">
                <a16:creationId xmlns:a16="http://schemas.microsoft.com/office/drawing/2014/main" id="{7EE5A1E0-8B12-233D-619D-E6F51ED19B92}"/>
              </a:ext>
            </a:extLst>
          </p:cNvPr>
          <p:cNvSpPr txBox="1"/>
          <p:nvPr/>
        </p:nvSpPr>
        <p:spPr>
          <a:xfrm>
            <a:off x="348342" y="6055307"/>
            <a:ext cx="10534811" cy="400110"/>
          </a:xfrm>
          <a:prstGeom prst="rect">
            <a:avLst/>
          </a:prstGeom>
          <a:noFill/>
        </p:spPr>
        <p:txBody>
          <a:bodyPr wrap="square" rtlCol="1">
            <a:spAutoFit/>
          </a:bodyPr>
          <a:lstStyle/>
          <a:p>
            <a:pPr algn="r" rtl="1"/>
            <a:r>
              <a:rPr lang="he-IL" sz="1000"/>
              <a:t>*המידע והצילום מתוך דוח סיכום שנמסר ע"י צוות אורבן95 ת"א-יפו</a:t>
            </a:r>
          </a:p>
          <a:p>
            <a:pPr algn="r" rtl="1"/>
            <a:r>
              <a:rPr lang="he-IL" sz="1000"/>
              <a:t>בתחילת המהלך נערכה גם פעילות מוזיקלית מותאמת במרכז הקהילתי בית פרנקפורט, שלא זכתה להיענות גבוהה אך הוערכה כמוצלחת מצד משתתפת יחידה שהגיבה לסקר.</a:t>
            </a:r>
          </a:p>
        </p:txBody>
      </p:sp>
      <p:graphicFrame>
        <p:nvGraphicFramePr>
          <p:cNvPr id="5" name="Table 6">
            <a:extLst>
              <a:ext uri="{FF2B5EF4-FFF2-40B4-BE49-F238E27FC236}">
                <a16:creationId xmlns:a16="http://schemas.microsoft.com/office/drawing/2014/main" id="{AA1C164C-5DDA-3D38-D787-CF918C8AC98F}"/>
              </a:ext>
            </a:extLst>
          </p:cNvPr>
          <p:cNvGraphicFramePr>
            <a:graphicFrameLocks noGrp="1"/>
          </p:cNvGraphicFramePr>
          <p:nvPr>
            <p:extLst>
              <p:ext uri="{D42A27DB-BD31-4B8C-83A1-F6EECF244321}">
                <p14:modId xmlns:p14="http://schemas.microsoft.com/office/powerpoint/2010/main" val="4118657612"/>
              </p:ext>
            </p:extLst>
          </p:nvPr>
        </p:nvGraphicFramePr>
        <p:xfrm>
          <a:off x="2116183" y="782346"/>
          <a:ext cx="4661399" cy="2132556"/>
        </p:xfrm>
        <a:graphic>
          <a:graphicData uri="http://schemas.openxmlformats.org/drawingml/2006/table">
            <a:tbl>
              <a:tblPr rtl="1">
                <a:tableStyleId>{5C22544A-7EE6-4342-B048-85BDC9FD1C3A}</a:tableStyleId>
              </a:tblPr>
              <a:tblGrid>
                <a:gridCol w="4201935">
                  <a:extLst>
                    <a:ext uri="{9D8B030D-6E8A-4147-A177-3AD203B41FA5}">
                      <a16:colId xmlns:a16="http://schemas.microsoft.com/office/drawing/2014/main" val="176201791"/>
                    </a:ext>
                  </a:extLst>
                </a:gridCol>
                <a:gridCol w="459464">
                  <a:extLst>
                    <a:ext uri="{9D8B030D-6E8A-4147-A177-3AD203B41FA5}">
                      <a16:colId xmlns:a16="http://schemas.microsoft.com/office/drawing/2014/main" val="2188519021"/>
                    </a:ext>
                  </a:extLst>
                </a:gridCol>
              </a:tblGrid>
              <a:tr h="242509">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התאמת תנאי הסביבה לילד/ה ולמלווה</a:t>
                      </a:r>
                    </a:p>
                  </a:txBody>
                  <a:tcPr>
                    <a:solidFill>
                      <a:schemeClr val="bg2"/>
                    </a:solidFill>
                  </a:tcPr>
                </a:tc>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4.5</a:t>
                      </a:r>
                    </a:p>
                  </a:txBody>
                  <a:tcPr>
                    <a:solidFill>
                      <a:schemeClr val="bg2"/>
                    </a:solidFill>
                  </a:tcPr>
                </a:tc>
                <a:extLst>
                  <a:ext uri="{0D108BD9-81ED-4DB2-BD59-A6C34878D82A}">
                    <a16:rowId xmlns:a16="http://schemas.microsoft.com/office/drawing/2014/main" val="832957192"/>
                  </a:ext>
                </a:extLst>
              </a:tr>
              <a:tr h="242509">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מקצועיות המנחה </a:t>
                      </a:r>
                    </a:p>
                  </a:txBody>
                  <a:tcPr>
                    <a:solidFill>
                      <a:schemeClr val="bg2"/>
                    </a:solidFill>
                  </a:tcPr>
                </a:tc>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4.8</a:t>
                      </a:r>
                    </a:p>
                  </a:txBody>
                  <a:tcPr>
                    <a:solidFill>
                      <a:schemeClr val="bg2"/>
                    </a:solidFill>
                  </a:tcPr>
                </a:tc>
                <a:extLst>
                  <a:ext uri="{0D108BD9-81ED-4DB2-BD59-A6C34878D82A}">
                    <a16:rowId xmlns:a16="http://schemas.microsoft.com/office/drawing/2014/main" val="2840724834"/>
                  </a:ext>
                </a:extLst>
              </a:tr>
              <a:tr h="242509">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נכונות המלווים לפנות למנחה לייעוץ</a:t>
                      </a:r>
                    </a:p>
                  </a:txBody>
                  <a:tcPr>
                    <a:solidFill>
                      <a:schemeClr val="bg2"/>
                    </a:solidFill>
                  </a:tcPr>
                </a:tc>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4.9</a:t>
                      </a:r>
                    </a:p>
                  </a:txBody>
                  <a:tcPr>
                    <a:solidFill>
                      <a:schemeClr val="bg2"/>
                    </a:solidFill>
                  </a:tcPr>
                </a:tc>
                <a:extLst>
                  <a:ext uri="{0D108BD9-81ED-4DB2-BD59-A6C34878D82A}">
                    <a16:rowId xmlns:a16="http://schemas.microsoft.com/office/drawing/2014/main" val="4005550172"/>
                  </a:ext>
                </a:extLst>
              </a:tr>
              <a:tr h="279052">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תחושת נינוחות וביטחון בעת הבילוי המשותף עם הילד/ה</a:t>
                      </a:r>
                    </a:p>
                  </a:txBody>
                  <a:tcPr>
                    <a:solidFill>
                      <a:schemeClr val="bg2"/>
                    </a:solidFill>
                  </a:tcPr>
                </a:tc>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4.7</a:t>
                      </a:r>
                    </a:p>
                  </a:txBody>
                  <a:tcPr>
                    <a:solidFill>
                      <a:schemeClr val="bg2"/>
                    </a:solidFill>
                  </a:tcPr>
                </a:tc>
                <a:extLst>
                  <a:ext uri="{0D108BD9-81ED-4DB2-BD59-A6C34878D82A}">
                    <a16:rowId xmlns:a16="http://schemas.microsoft.com/office/drawing/2014/main" val="245630843"/>
                  </a:ext>
                </a:extLst>
              </a:tr>
              <a:tr h="279052">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המידה שבה השהות במקום מאפשרת לילד/ה לשחק בחופשיות</a:t>
                      </a:r>
                    </a:p>
                  </a:txBody>
                  <a:tcPr>
                    <a:solidFill>
                      <a:schemeClr val="bg2"/>
                    </a:solidFill>
                  </a:tcPr>
                </a:tc>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4.7</a:t>
                      </a:r>
                    </a:p>
                  </a:txBody>
                  <a:tcPr>
                    <a:solidFill>
                      <a:schemeClr val="bg2"/>
                    </a:solidFill>
                  </a:tcPr>
                </a:tc>
                <a:extLst>
                  <a:ext uri="{0D108BD9-81ED-4DB2-BD59-A6C34878D82A}">
                    <a16:rowId xmlns:a16="http://schemas.microsoft.com/office/drawing/2014/main" val="2188367282"/>
                  </a:ext>
                </a:extLst>
              </a:tr>
              <a:tr h="279052">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ותרומת השהות לאינטראקציה חיובית בין הילד/ה למלווה </a:t>
                      </a:r>
                    </a:p>
                  </a:txBody>
                  <a:tcPr>
                    <a:solidFill>
                      <a:schemeClr val="bg2"/>
                    </a:solidFill>
                  </a:tcPr>
                </a:tc>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4.1</a:t>
                      </a:r>
                    </a:p>
                  </a:txBody>
                  <a:tcPr>
                    <a:solidFill>
                      <a:schemeClr val="bg2"/>
                    </a:solidFill>
                  </a:tcPr>
                </a:tc>
                <a:extLst>
                  <a:ext uri="{0D108BD9-81ED-4DB2-BD59-A6C34878D82A}">
                    <a16:rowId xmlns:a16="http://schemas.microsoft.com/office/drawing/2014/main" val="3677248401"/>
                  </a:ext>
                </a:extLst>
              </a:tr>
              <a:tr h="242509">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מענה על הציפיות</a:t>
                      </a:r>
                    </a:p>
                  </a:txBody>
                  <a:tcPr>
                    <a:solidFill>
                      <a:schemeClr val="bg2"/>
                    </a:solidFill>
                  </a:tcPr>
                </a:tc>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4.4</a:t>
                      </a:r>
                    </a:p>
                  </a:txBody>
                  <a:tcPr>
                    <a:solidFill>
                      <a:schemeClr val="bg2"/>
                    </a:solidFill>
                  </a:tcPr>
                </a:tc>
                <a:extLst>
                  <a:ext uri="{0D108BD9-81ED-4DB2-BD59-A6C34878D82A}">
                    <a16:rowId xmlns:a16="http://schemas.microsoft.com/office/drawing/2014/main" val="1318323719"/>
                  </a:ext>
                </a:extLst>
              </a:tr>
              <a:tr h="242509">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המלצה לאחרים</a:t>
                      </a:r>
                    </a:p>
                  </a:txBody>
                  <a:tcPr>
                    <a:solidFill>
                      <a:schemeClr val="bg2"/>
                    </a:solidFill>
                  </a:tcPr>
                </a:tc>
                <a:tc>
                  <a:txBody>
                    <a:bodyPr/>
                    <a:lstStyle/>
                    <a:p>
                      <a:pPr algn="r" rtl="1"/>
                      <a:r>
                        <a:rPr lang="he-IL" sz="1100">
                          <a:latin typeface="Tahoma" panose="020B0604030504040204" pitchFamily="34" charset="0"/>
                          <a:ea typeface="Tahoma" panose="020B0604030504040204" pitchFamily="34" charset="0"/>
                          <a:cs typeface="Tahoma" panose="020B0604030504040204" pitchFamily="34" charset="0"/>
                        </a:rPr>
                        <a:t>4.8</a:t>
                      </a:r>
                    </a:p>
                  </a:txBody>
                  <a:tcPr>
                    <a:solidFill>
                      <a:schemeClr val="bg2"/>
                    </a:solidFill>
                  </a:tcPr>
                </a:tc>
                <a:extLst>
                  <a:ext uri="{0D108BD9-81ED-4DB2-BD59-A6C34878D82A}">
                    <a16:rowId xmlns:a16="http://schemas.microsoft.com/office/drawing/2014/main" val="2954402972"/>
                  </a:ext>
                </a:extLst>
              </a:tr>
            </a:tbl>
          </a:graphicData>
        </a:graphic>
      </p:graphicFrame>
      <p:sp>
        <p:nvSpPr>
          <p:cNvPr id="7" name="תיבת טקסט 5">
            <a:extLst>
              <a:ext uri="{FF2B5EF4-FFF2-40B4-BE49-F238E27FC236}">
                <a16:creationId xmlns:a16="http://schemas.microsoft.com/office/drawing/2014/main" id="{B2FE1EC8-667F-8037-C417-5448FCA292A8}"/>
              </a:ext>
            </a:extLst>
          </p:cNvPr>
          <p:cNvSpPr txBox="1"/>
          <p:nvPr/>
        </p:nvSpPr>
        <p:spPr>
          <a:xfrm>
            <a:off x="6992983" y="4260911"/>
            <a:ext cx="5056052" cy="1716688"/>
          </a:xfrm>
          <a:prstGeom prst="rect">
            <a:avLst/>
          </a:prstGeom>
          <a:solidFill>
            <a:schemeClr val="bg1"/>
          </a:solidFill>
        </p:spPr>
        <p:txBody>
          <a:bodyPr wrap="square">
            <a:spAutoFit/>
          </a:bodyPr>
          <a:lstStyle>
            <a:defPPr>
              <a:defRPr lang="en-US"/>
            </a:defPPr>
            <a:lvl1pPr marL="285750" marR="0" lvl="0" indent="-285750" algn="r" rtl="1" fontAlgn="auto">
              <a:lnSpc>
                <a:spcPct val="150000"/>
              </a:lnSpc>
              <a:spcBef>
                <a:spcPts val="0"/>
              </a:spcBef>
              <a:spcAft>
                <a:spcPts val="0"/>
              </a:spcAft>
              <a:buClr>
                <a:srgbClr val="F9BC25"/>
              </a:buClr>
              <a:buSzTx/>
              <a:buFont typeface="Tahoma" panose="020B0604030504040204" pitchFamily="34" charset="0"/>
              <a:buChar char="█"/>
              <a:tabLst/>
              <a:defRPr kumimoji="0" sz="1200" b="0" i="0" u="none" strike="noStrike" cap="none" spc="0" normalizeH="0" baseline="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lvl1pPr>
          </a:lstStyle>
          <a:p>
            <a:pPr marL="0" indent="0">
              <a:buNone/>
            </a:pPr>
            <a:r>
              <a:rPr lang="he-IL"/>
              <a:t>פרטי המשיבים (</a:t>
            </a:r>
            <a:r>
              <a:rPr lang="en-US"/>
              <a:t>N=13</a:t>
            </a:r>
            <a:r>
              <a:rPr lang="he-IL"/>
              <a:t>): </a:t>
            </a:r>
          </a:p>
          <a:p>
            <a:r>
              <a:rPr lang="he-IL"/>
              <a:t>10 אימהות, אב אחד וסבתא אחת.</a:t>
            </a:r>
          </a:p>
          <a:p>
            <a:r>
              <a:rPr lang="he-IL"/>
              <a:t>רוב המשיבים הגיעו עם ילדים בגיל 4-6. אחת הגיעה עם ילד/ה בגיל צעיר יותר, ואחד עם ילד/ה מעל גיל 6.</a:t>
            </a:r>
          </a:p>
          <a:p>
            <a:r>
              <a:rPr lang="he-IL"/>
              <a:t> כלל המשיבים הם תושבי אזור הצפון, רובם נוהגים לבקר במרכז הקהילתי בתדירות גבוהה.</a:t>
            </a:r>
          </a:p>
        </p:txBody>
      </p:sp>
      <p:sp>
        <p:nvSpPr>
          <p:cNvPr id="14" name="TextBox 13">
            <a:extLst>
              <a:ext uri="{FF2B5EF4-FFF2-40B4-BE49-F238E27FC236}">
                <a16:creationId xmlns:a16="http://schemas.microsoft.com/office/drawing/2014/main" id="{11638B01-9DB3-DC9E-F089-51DC4C984F84}"/>
              </a:ext>
            </a:extLst>
          </p:cNvPr>
          <p:cNvSpPr txBox="1"/>
          <p:nvPr/>
        </p:nvSpPr>
        <p:spPr>
          <a:xfrm>
            <a:off x="0" y="2914461"/>
            <a:ext cx="6812416" cy="3178627"/>
          </a:xfrm>
          <a:prstGeom prst="rect">
            <a:avLst/>
          </a:prstGeom>
          <a:noFill/>
        </p:spPr>
        <p:txBody>
          <a:bodyPr wrap="square">
            <a:spAutoFit/>
          </a:bodyPr>
          <a:lstStyle>
            <a:defPPr>
              <a:defRPr lang="en-US"/>
            </a:defPPr>
            <a:lvl1pPr marL="285750" marR="0" lvl="0" indent="-285750" algn="r" rtl="1" fontAlgn="auto">
              <a:lnSpc>
                <a:spcPct val="150000"/>
              </a:lnSpc>
              <a:spcBef>
                <a:spcPts val="0"/>
              </a:spcBef>
              <a:spcAft>
                <a:spcPts val="0"/>
              </a:spcAft>
              <a:buClr>
                <a:srgbClr val="F9BC25"/>
              </a:buClr>
              <a:buSzTx/>
              <a:buFont typeface="Tahoma" panose="020B0604030504040204" pitchFamily="34" charset="0"/>
              <a:buChar char="█"/>
              <a:tabLst/>
              <a:defRPr kumimoji="0" sz="1200" b="0" i="0" u="none" strike="noStrike" cap="none" spc="0" normalizeH="0" baseline="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lvl1pPr>
          </a:lstStyle>
          <a:p>
            <a:pPr marL="0" indent="0">
              <a:buNone/>
            </a:pPr>
            <a:r>
              <a:rPr lang="he-IL" b="1"/>
              <a:t>ממשובי המשתתפים עלה כי המהלך נתן מענה לצורך משמעותי ומורכב שהם חווים- </a:t>
            </a:r>
            <a:br>
              <a:rPr lang="en-US" b="1"/>
            </a:br>
            <a:r>
              <a:rPr lang="he-IL" b="1"/>
              <a:t>מתן מרחב בטוח, מכיל ולא שיפוטי עבור ילדיהם, הזדמנות לרווחה, מנוחה ותמיכה מקצועית שמסוגלת גם לתת מענה מידי עבור הילדים, וגם לספק ידע וכלים עבור ההורים. </a:t>
            </a:r>
          </a:p>
          <a:p>
            <a:pPr marL="0" indent="0">
              <a:buNone/>
            </a:pPr>
            <a:endParaRPr lang="he-IL" b="1"/>
          </a:p>
          <a:p>
            <a:pPr marL="0" indent="0">
              <a:buNone/>
            </a:pPr>
            <a:endParaRPr lang="he-IL" b="1"/>
          </a:p>
          <a:p>
            <a:pPr marL="0" indent="0">
              <a:buNone/>
            </a:pPr>
            <a:endParaRPr lang="he-IL" b="1"/>
          </a:p>
          <a:p>
            <a:pPr marL="0" indent="0">
              <a:buNone/>
            </a:pPr>
            <a:endParaRPr lang="he-IL" b="1"/>
          </a:p>
          <a:p>
            <a:pPr marL="0" indent="0">
              <a:spcAft>
                <a:spcPts val="600"/>
              </a:spcAft>
              <a:buNone/>
            </a:pPr>
            <a:endParaRPr lang="he-IL" b="1"/>
          </a:p>
          <a:p>
            <a:r>
              <a:rPr lang="he-IL"/>
              <a:t>רוב המשיבים העריכו כי משך הפעילות היה אידיאלי, בודדים טענו שניתן להאריך את המפגש. </a:t>
            </a:r>
          </a:p>
          <a:p>
            <a:r>
              <a:rPr lang="he-IL"/>
              <a:t>הפעילות זימנה היכרות קהילתית חלקית- מחצית מהמשיבים דיווחו כי בעקבות השהות במשחקייה יצרו קשרים חדשים, ומחציתם לא.</a:t>
            </a:r>
          </a:p>
        </p:txBody>
      </p:sp>
      <p:sp>
        <p:nvSpPr>
          <p:cNvPr id="16" name="TextBox 15">
            <a:extLst>
              <a:ext uri="{FF2B5EF4-FFF2-40B4-BE49-F238E27FC236}">
                <a16:creationId xmlns:a16="http://schemas.microsoft.com/office/drawing/2014/main" id="{DB53C271-81DC-838A-1AF1-5719BE6C79B5}"/>
              </a:ext>
            </a:extLst>
          </p:cNvPr>
          <p:cNvSpPr txBox="1"/>
          <p:nvPr/>
        </p:nvSpPr>
        <p:spPr>
          <a:xfrm>
            <a:off x="348343" y="425381"/>
            <a:ext cx="6496593" cy="331694"/>
          </a:xfrm>
          <a:prstGeom prst="rect">
            <a:avLst/>
          </a:prstGeom>
          <a:noFill/>
        </p:spPr>
        <p:txBody>
          <a:bodyPr wrap="square">
            <a:spAutoFit/>
          </a:bodyPr>
          <a:lstStyle>
            <a:defPPr>
              <a:defRPr lang="en-US"/>
            </a:defPPr>
            <a:lvl1pPr marL="285750" marR="0" lvl="0" indent="-285750" algn="r" rtl="1" fontAlgn="auto">
              <a:lnSpc>
                <a:spcPct val="150000"/>
              </a:lnSpc>
              <a:spcBef>
                <a:spcPts val="0"/>
              </a:spcBef>
              <a:spcAft>
                <a:spcPts val="0"/>
              </a:spcAft>
              <a:buClr>
                <a:srgbClr val="F9BC25"/>
              </a:buClr>
              <a:buSzTx/>
              <a:buFont typeface="Tahoma" panose="020B0604030504040204" pitchFamily="34" charset="0"/>
              <a:buChar char="█"/>
              <a:tabLst/>
              <a:defRPr kumimoji="0" sz="1200" b="0" i="0" u="none" strike="noStrike" cap="none" spc="0" normalizeH="0" baseline="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lvl1pPr>
          </a:lstStyle>
          <a:p>
            <a:pPr marL="0" indent="0">
              <a:buNone/>
            </a:pPr>
            <a:r>
              <a:rPr lang="he-IL"/>
              <a:t>ממוצעי הערכות המשיבים היו גבוהים ('במידה רבה') בכל המדדים שנבדקו:</a:t>
            </a:r>
          </a:p>
        </p:txBody>
      </p:sp>
      <p:pic>
        <p:nvPicPr>
          <p:cNvPr id="18" name="Picture 17">
            <a:extLst>
              <a:ext uri="{FF2B5EF4-FFF2-40B4-BE49-F238E27FC236}">
                <a16:creationId xmlns:a16="http://schemas.microsoft.com/office/drawing/2014/main" id="{BA13154A-B6A1-89C1-36D8-BA1C72743D39}"/>
              </a:ext>
            </a:extLst>
          </p:cNvPr>
          <p:cNvPicPr>
            <a:picLocks noChangeAspect="1"/>
          </p:cNvPicPr>
          <p:nvPr/>
        </p:nvPicPr>
        <p:blipFill>
          <a:blip r:embed="rId2"/>
          <a:stretch>
            <a:fillRect/>
          </a:stretch>
        </p:blipFill>
        <p:spPr>
          <a:xfrm>
            <a:off x="7045287" y="2696742"/>
            <a:ext cx="4951444" cy="1515096"/>
          </a:xfrm>
          <a:prstGeom prst="rect">
            <a:avLst/>
          </a:prstGeom>
          <a:solidFill>
            <a:schemeClr val="bg1"/>
          </a:solidFill>
        </p:spPr>
      </p:pic>
      <p:sp>
        <p:nvSpPr>
          <p:cNvPr id="20" name="TextBox 19">
            <a:extLst>
              <a:ext uri="{FF2B5EF4-FFF2-40B4-BE49-F238E27FC236}">
                <a16:creationId xmlns:a16="http://schemas.microsoft.com/office/drawing/2014/main" id="{9C75BCD5-5E25-C927-68A6-CE1DC9F4D1E6}"/>
              </a:ext>
            </a:extLst>
          </p:cNvPr>
          <p:cNvSpPr txBox="1"/>
          <p:nvPr/>
        </p:nvSpPr>
        <p:spPr>
          <a:xfrm>
            <a:off x="2269913" y="3939021"/>
            <a:ext cx="2640862" cy="1200329"/>
          </a:xfrm>
          <a:prstGeom prst="rect">
            <a:avLst/>
          </a:prstGeom>
          <a:solidFill>
            <a:srgbClr val="D2D3D5"/>
          </a:solidFill>
        </p:spPr>
        <p:txBody>
          <a:bodyPr wrap="square">
            <a:spAutoFit/>
          </a:bodyPr>
          <a:lstStyle>
            <a:defPPr>
              <a:defRPr lang="en-US"/>
            </a:defPPr>
            <a:lvl1pPr algn="r" rtl="1">
              <a:defRPr sz="1400">
                <a:solidFill>
                  <a:srgbClr val="000000"/>
                </a:solidFill>
                <a:effectLst/>
                <a:ea typeface="Times New Roman" panose="02020603050405020304" pitchFamily="18" charset="0"/>
                <a:cs typeface="Calibri Light" panose="020F0302020204030204" pitchFamily="34" charset="0"/>
              </a:defRPr>
            </a:lvl1pPr>
          </a:lstStyle>
          <a:p>
            <a:r>
              <a:rPr lang="he-IL" sz="1200"/>
              <a:t>"המשחקייה מאפשרת לילדים שלי לשחק בחופשיות באווירה רגועה ונעימה. אין הרבה מקומות בהם אני יכולה להגיע עם שני ילדים ללא מלווה נוסף ולהרגיש שקטה כאשר הם משחקים ואני לא צריכה לדאוג מאינטראקציות לא מותאמות עם ילדים אחרים"  </a:t>
            </a:r>
          </a:p>
        </p:txBody>
      </p:sp>
      <p:sp>
        <p:nvSpPr>
          <p:cNvPr id="22" name="TextBox 21">
            <a:extLst>
              <a:ext uri="{FF2B5EF4-FFF2-40B4-BE49-F238E27FC236}">
                <a16:creationId xmlns:a16="http://schemas.microsoft.com/office/drawing/2014/main" id="{9DEBFBB8-FA01-A265-57A2-DB867A0F138A}"/>
              </a:ext>
            </a:extLst>
          </p:cNvPr>
          <p:cNvSpPr txBox="1"/>
          <p:nvPr/>
        </p:nvSpPr>
        <p:spPr>
          <a:xfrm>
            <a:off x="5091342" y="3939021"/>
            <a:ext cx="1721074" cy="1200329"/>
          </a:xfrm>
          <a:prstGeom prst="rect">
            <a:avLst/>
          </a:prstGeom>
          <a:solidFill>
            <a:srgbClr val="D2D3D5"/>
          </a:solidFill>
        </p:spPr>
        <p:txBody>
          <a:bodyPr wrap="square">
            <a:spAutoFit/>
          </a:bodyPr>
          <a:lstStyle>
            <a:defPPr>
              <a:defRPr lang="en-US"/>
            </a:defPPr>
            <a:lvl1pPr algn="r" rtl="1">
              <a:defRPr sz="1100" i="1">
                <a:solidFill>
                  <a:srgbClr val="000000"/>
                </a:solidFill>
                <a:effectLst/>
                <a:ea typeface="Times New Roman" panose="02020603050405020304" pitchFamily="18" charset="0"/>
                <a:cs typeface="Calibri Light" panose="020F0302020204030204" pitchFamily="34" charset="0"/>
              </a:defRPr>
            </a:lvl1pPr>
          </a:lstStyle>
          <a:p>
            <a:r>
              <a:rPr lang="he-IL" sz="1200" i="0"/>
              <a:t>"מיכל עזרה לי ללמוד לשחק </a:t>
            </a:r>
            <a:r>
              <a:rPr lang="he-IL" sz="1200" i="0" err="1"/>
              <a:t>איתו</a:t>
            </a:r>
            <a:r>
              <a:rPr lang="he-IL" sz="1200" i="0"/>
              <a:t>, לראות סיטואציות בעוד דרכים. זוהי שעה נהדרת שמאוד עוזרת לנו.</a:t>
            </a:r>
            <a:br>
              <a:rPr lang="he-IL" sz="1200" i="0"/>
            </a:br>
            <a:r>
              <a:rPr lang="he-IL" sz="1200" i="0"/>
              <a:t>אי אפשר לקחת אותו למשחקיות אחרות" </a:t>
            </a:r>
          </a:p>
        </p:txBody>
      </p:sp>
      <p:sp>
        <p:nvSpPr>
          <p:cNvPr id="24" name="TextBox 23">
            <a:extLst>
              <a:ext uri="{FF2B5EF4-FFF2-40B4-BE49-F238E27FC236}">
                <a16:creationId xmlns:a16="http://schemas.microsoft.com/office/drawing/2014/main" id="{25CD95CF-261A-0679-8559-CC39564364F8}"/>
              </a:ext>
            </a:extLst>
          </p:cNvPr>
          <p:cNvSpPr txBox="1"/>
          <p:nvPr/>
        </p:nvSpPr>
        <p:spPr>
          <a:xfrm>
            <a:off x="217406" y="1391791"/>
            <a:ext cx="1596637" cy="1015663"/>
          </a:xfrm>
          <a:prstGeom prst="rect">
            <a:avLst/>
          </a:prstGeom>
          <a:solidFill>
            <a:srgbClr val="D2D3D5"/>
          </a:solidFill>
        </p:spPr>
        <p:txBody>
          <a:bodyPr wrap="square">
            <a:spAutoFit/>
          </a:bodyPr>
          <a:lstStyle>
            <a:defPPr>
              <a:defRPr lang="en-US"/>
            </a:defPPr>
            <a:lvl1pPr algn="r" rtl="1">
              <a:defRPr sz="1100" i="1">
                <a:solidFill>
                  <a:srgbClr val="000000"/>
                </a:solidFill>
                <a:effectLst/>
                <a:ea typeface="Times New Roman" panose="02020603050405020304" pitchFamily="18" charset="0"/>
                <a:cs typeface="Calibri Light" panose="020F0302020204030204" pitchFamily="34" charset="0"/>
              </a:defRPr>
            </a:lvl1pPr>
          </a:lstStyle>
          <a:p>
            <a:r>
              <a:rPr lang="he-IL" sz="1200" i="0"/>
              <a:t>"הילדים שלי אוהבים להגיע למשחקיה נהנים מהשגרה המיטיבה, מהרכב הילדים ומהליווי המסור של מיכל המנחה" </a:t>
            </a:r>
          </a:p>
        </p:txBody>
      </p:sp>
      <p:sp>
        <p:nvSpPr>
          <p:cNvPr id="25" name="TextBox 24">
            <a:extLst>
              <a:ext uri="{FF2B5EF4-FFF2-40B4-BE49-F238E27FC236}">
                <a16:creationId xmlns:a16="http://schemas.microsoft.com/office/drawing/2014/main" id="{E2B983CA-8A82-BB56-4C13-0598631F2B52}"/>
              </a:ext>
            </a:extLst>
          </p:cNvPr>
          <p:cNvSpPr txBox="1"/>
          <p:nvPr/>
        </p:nvSpPr>
        <p:spPr>
          <a:xfrm>
            <a:off x="217406" y="3939021"/>
            <a:ext cx="1893441" cy="1200329"/>
          </a:xfrm>
          <a:prstGeom prst="rect">
            <a:avLst/>
          </a:prstGeom>
          <a:solidFill>
            <a:srgbClr val="D2D3D5"/>
          </a:solidFill>
        </p:spPr>
        <p:txBody>
          <a:bodyPr wrap="square">
            <a:spAutoFit/>
          </a:bodyPr>
          <a:lstStyle>
            <a:defPPr>
              <a:defRPr lang="en-US"/>
            </a:defPPr>
            <a:lvl1pPr algn="r" rtl="1">
              <a:defRPr sz="1100" i="1">
                <a:solidFill>
                  <a:srgbClr val="000000"/>
                </a:solidFill>
                <a:effectLst/>
                <a:ea typeface="Times New Roman" panose="02020603050405020304" pitchFamily="18" charset="0"/>
                <a:cs typeface="Calibri Light" panose="020F0302020204030204" pitchFamily="34" charset="0"/>
              </a:defRPr>
            </a:lvl1pPr>
          </a:lstStyle>
          <a:p>
            <a:r>
              <a:rPr lang="he-IL" sz="1200" i="0"/>
              <a:t>"זה המקום היחיד שאני יכולה לקחת את הבן שלי, במקומות אחרים מבקשים שנעזוב [...]</a:t>
            </a:r>
            <a:br>
              <a:rPr lang="he-IL" sz="1200" i="0"/>
            </a:br>
            <a:r>
              <a:rPr lang="he-IL" sz="1200" i="0"/>
              <a:t>זו השעה היחידה שהוא יכול לשחק ולהנות כמו ילדים אחרים"</a:t>
            </a:r>
          </a:p>
        </p:txBody>
      </p:sp>
      <p:pic>
        <p:nvPicPr>
          <p:cNvPr id="27" name="Picture 26">
            <a:extLst>
              <a:ext uri="{FF2B5EF4-FFF2-40B4-BE49-F238E27FC236}">
                <a16:creationId xmlns:a16="http://schemas.microsoft.com/office/drawing/2014/main" id="{73E7CB28-07F0-E791-6BEF-F29C172EAC38}"/>
              </a:ext>
            </a:extLst>
          </p:cNvPr>
          <p:cNvPicPr>
            <a:picLocks noChangeAspect="1"/>
          </p:cNvPicPr>
          <p:nvPr/>
        </p:nvPicPr>
        <p:blipFill>
          <a:blip r:embed="rId3"/>
          <a:stretch>
            <a:fillRect/>
          </a:stretch>
        </p:blipFill>
        <p:spPr>
          <a:xfrm>
            <a:off x="7045287" y="3665421"/>
            <a:ext cx="1767787" cy="1029413"/>
          </a:xfrm>
          <a:prstGeom prst="rect">
            <a:avLst/>
          </a:prstGeom>
        </p:spPr>
      </p:pic>
      <p:sp>
        <p:nvSpPr>
          <p:cNvPr id="8" name="Rectangle 7">
            <a:extLst>
              <a:ext uri="{FF2B5EF4-FFF2-40B4-BE49-F238E27FC236}">
                <a16:creationId xmlns:a16="http://schemas.microsoft.com/office/drawing/2014/main" id="{7514123B-9672-C72C-15F3-3678B99AE3BF}"/>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99359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descr="תמונה שמכילה בתוך מבנה, קיר, רהיטים, שולחן&#10;&#10;התיאור נוצר באופן אוטומטי">
            <a:extLst>
              <a:ext uri="{FF2B5EF4-FFF2-40B4-BE49-F238E27FC236}">
                <a16:creationId xmlns:a16="http://schemas.microsoft.com/office/drawing/2014/main" id="{2A0CDB7B-25F9-F853-E257-E690E18B1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4816" y="405056"/>
            <a:ext cx="3718092" cy="4957457"/>
          </a:xfrm>
          <a:prstGeom prst="rect">
            <a:avLst/>
          </a:prstGeom>
        </p:spPr>
      </p:pic>
      <p:sp>
        <p:nvSpPr>
          <p:cNvPr id="2" name="TextBox 11">
            <a:extLst>
              <a:ext uri="{FF2B5EF4-FFF2-40B4-BE49-F238E27FC236}">
                <a16:creationId xmlns:a16="http://schemas.microsoft.com/office/drawing/2014/main" id="{BA32D07E-41EA-B02C-2ECB-38E521ED92A7}"/>
              </a:ext>
            </a:extLst>
          </p:cNvPr>
          <p:cNvSpPr txBox="1"/>
          <p:nvPr/>
        </p:nvSpPr>
        <p:spPr>
          <a:xfrm>
            <a:off x="1" y="0"/>
            <a:ext cx="12191999" cy="400110"/>
          </a:xfrm>
          <a:prstGeom prst="rect">
            <a:avLst/>
          </a:prstGeom>
          <a:solidFill>
            <a:srgbClr val="EC1C3C"/>
          </a:solidFill>
        </p:spPr>
        <p:txBody>
          <a:bodyPr wrap="square" rtlCol="0">
            <a:spAutoFit/>
          </a:bodyPr>
          <a:lstStyle/>
          <a:p>
            <a:pPr lvl="0"/>
            <a:r>
              <a:rPr lang="en-GB" sz="2000" b="1" dirty="0">
                <a:solidFill>
                  <a:prstClr val="white"/>
                </a:solidFill>
                <a:latin typeface="Tahoma" pitchFamily="34" charset="0"/>
                <a:ea typeface="Tahoma" pitchFamily="34" charset="0"/>
                <a:cs typeface="Tahoma" pitchFamily="34" charset="0"/>
              </a:rPr>
              <a:t>Indoor playrooms evaluation – </a:t>
            </a:r>
            <a:r>
              <a:rPr lang="en-GB" sz="2000" dirty="0">
                <a:solidFill>
                  <a:prstClr val="white"/>
                </a:solidFill>
                <a:latin typeface="Tahoma" pitchFamily="34" charset="0"/>
                <a:ea typeface="Tahoma" pitchFamily="34" charset="0"/>
                <a:cs typeface="Tahoma" pitchFamily="34" charset="0"/>
              </a:rPr>
              <a:t>summary and recommendations</a:t>
            </a:r>
            <a:endParaRPr lang="he-IL" sz="2000" dirty="0">
              <a:solidFill>
                <a:prstClr val="white"/>
              </a:solidFill>
              <a:latin typeface="Tahoma" pitchFamily="34" charset="0"/>
              <a:ea typeface="Tahoma" pitchFamily="34" charset="0"/>
              <a:cs typeface="Tahoma" pitchFamily="34" charset="0"/>
            </a:endParaRPr>
          </a:p>
        </p:txBody>
      </p:sp>
      <p:sp>
        <p:nvSpPr>
          <p:cNvPr id="4" name="תיבת טקסט 3">
            <a:extLst>
              <a:ext uri="{FF2B5EF4-FFF2-40B4-BE49-F238E27FC236}">
                <a16:creationId xmlns:a16="http://schemas.microsoft.com/office/drawing/2014/main" id="{56FE1ACF-682F-1560-C96D-A6F6C4E457B7}"/>
              </a:ext>
            </a:extLst>
          </p:cNvPr>
          <p:cNvSpPr txBox="1"/>
          <p:nvPr/>
        </p:nvSpPr>
        <p:spPr>
          <a:xfrm>
            <a:off x="11652066" y="6324577"/>
            <a:ext cx="357050" cy="276999"/>
          </a:xfrm>
          <a:prstGeom prst="rect">
            <a:avLst/>
          </a:prstGeom>
          <a:noFill/>
        </p:spPr>
        <p:txBody>
          <a:bodyPr wrap="square" rtlCol="1">
            <a:spAutoFit/>
          </a:bodyPr>
          <a:lstStyle/>
          <a:p>
            <a:r>
              <a:rPr lang="he-IL" sz="1200">
                <a:solidFill>
                  <a:schemeClr val="bg2">
                    <a:lumMod val="75000"/>
                  </a:schemeClr>
                </a:solidFill>
              </a:rPr>
              <a:t>25</a:t>
            </a:r>
          </a:p>
        </p:txBody>
      </p:sp>
      <p:sp>
        <p:nvSpPr>
          <p:cNvPr id="3" name="מלבן 12">
            <a:extLst>
              <a:ext uri="{FF2B5EF4-FFF2-40B4-BE49-F238E27FC236}">
                <a16:creationId xmlns:a16="http://schemas.microsoft.com/office/drawing/2014/main" id="{6575FFB3-D526-64FE-8077-48473A5F68E8}"/>
              </a:ext>
            </a:extLst>
          </p:cNvPr>
          <p:cNvSpPr/>
          <p:nvPr/>
        </p:nvSpPr>
        <p:spPr>
          <a:xfrm>
            <a:off x="-19508" y="2775857"/>
            <a:ext cx="4432917" cy="3386097"/>
          </a:xfrm>
          <a:prstGeom prst="rect">
            <a:avLst/>
          </a:prstGeom>
          <a:blipFill rotWithShape="1">
            <a:blip r:embed="rId4"/>
            <a:srcRect/>
            <a:stretch>
              <a:fillRect l="-7000" r="-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he-IL" dirty="0"/>
          </a:p>
        </p:txBody>
      </p:sp>
      <p:pic>
        <p:nvPicPr>
          <p:cNvPr id="5" name="תמונה 17">
            <a:extLst>
              <a:ext uri="{FF2B5EF4-FFF2-40B4-BE49-F238E27FC236}">
                <a16:creationId xmlns:a16="http://schemas.microsoft.com/office/drawing/2014/main" id="{3CC5AE26-DD66-6072-F02D-F82869B96C6D}"/>
              </a:ext>
            </a:extLst>
          </p:cNvPr>
          <p:cNvPicPr>
            <a:picLocks noChangeAspect="1"/>
          </p:cNvPicPr>
          <p:nvPr/>
        </p:nvPicPr>
        <p:blipFill rotWithShape="1">
          <a:blip r:embed="rId5">
            <a:alphaModFix/>
          </a:blip>
          <a:srcRect l="2250" t="1593" r="43894" b="-1593"/>
          <a:stretch/>
        </p:blipFill>
        <p:spPr>
          <a:xfrm>
            <a:off x="8961250" y="3432776"/>
            <a:ext cx="3437580" cy="2771325"/>
          </a:xfrm>
          <a:prstGeom prst="rect">
            <a:avLst/>
          </a:prstGeom>
        </p:spPr>
      </p:pic>
      <p:pic>
        <p:nvPicPr>
          <p:cNvPr id="6" name="Picture 16" descr="תמונה שמכילה אדם, בתוך מבנה&#10;&#10;התיאור נוצר באופן אוטומטי">
            <a:extLst>
              <a:ext uri="{FF2B5EF4-FFF2-40B4-BE49-F238E27FC236}">
                <a16:creationId xmlns:a16="http://schemas.microsoft.com/office/drawing/2014/main" id="{2D07A289-9974-A23B-DCFC-8E70862D1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0110"/>
            <a:ext cx="4762729" cy="2914879"/>
          </a:xfrm>
          <a:prstGeom prst="rect">
            <a:avLst/>
          </a:prstGeom>
        </p:spPr>
      </p:pic>
      <p:pic>
        <p:nvPicPr>
          <p:cNvPr id="7" name="תמונה 6">
            <a:extLst>
              <a:ext uri="{FF2B5EF4-FFF2-40B4-BE49-F238E27FC236}">
                <a16:creationId xmlns:a16="http://schemas.microsoft.com/office/drawing/2014/main" id="{34C29423-5BB8-7799-38BA-ED9791E371F8}"/>
              </a:ext>
            </a:extLst>
          </p:cNvPr>
          <p:cNvPicPr>
            <a:picLocks noChangeAspect="1"/>
          </p:cNvPicPr>
          <p:nvPr/>
        </p:nvPicPr>
        <p:blipFill rotWithShape="1">
          <a:blip r:embed="rId7"/>
          <a:srcRect l="628"/>
          <a:stretch/>
        </p:blipFill>
        <p:spPr>
          <a:xfrm>
            <a:off x="3396342" y="3672155"/>
            <a:ext cx="6037225" cy="2489799"/>
          </a:xfrm>
          <a:prstGeom prst="rect">
            <a:avLst/>
          </a:prstGeom>
        </p:spPr>
      </p:pic>
      <p:pic>
        <p:nvPicPr>
          <p:cNvPr id="9" name="תמונה 17" descr="תמונה שמכילה בתוך מבנה, קיר, להניח על מדף, רהיטים&#10;&#10;התיאור נוצר באופן אוטומטי">
            <a:extLst>
              <a:ext uri="{FF2B5EF4-FFF2-40B4-BE49-F238E27FC236}">
                <a16:creationId xmlns:a16="http://schemas.microsoft.com/office/drawing/2014/main" id="{F63A49C6-EC7A-EB58-8BCD-976D4B811C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2908" y="400109"/>
            <a:ext cx="4202094" cy="3151569"/>
          </a:xfrm>
          <a:prstGeom prst="rect">
            <a:avLst/>
          </a:prstGeom>
        </p:spPr>
      </p:pic>
      <p:sp>
        <p:nvSpPr>
          <p:cNvPr id="8" name="TextBox 7">
            <a:extLst>
              <a:ext uri="{FF2B5EF4-FFF2-40B4-BE49-F238E27FC236}">
                <a16:creationId xmlns:a16="http://schemas.microsoft.com/office/drawing/2014/main" id="{0DF03002-5A69-F248-2F1F-CB2B4460FB86}"/>
              </a:ext>
            </a:extLst>
          </p:cNvPr>
          <p:cNvSpPr txBox="1"/>
          <p:nvPr/>
        </p:nvSpPr>
        <p:spPr>
          <a:xfrm>
            <a:off x="1183872" y="1457191"/>
            <a:ext cx="9824255" cy="3926396"/>
          </a:xfrm>
          <a:prstGeom prst="rect">
            <a:avLst/>
          </a:prstGeom>
          <a:solidFill>
            <a:srgbClr val="F7E88D"/>
          </a:solidFill>
        </p:spPr>
        <p:txBody>
          <a:bodyPr wrap="square">
            <a:spAutoFit/>
          </a:bodyPr>
          <a:lstStyle/>
          <a:p>
            <a:pPr marL="171450" indent="-171450" algn="r" rtl="1">
              <a:lnSpc>
                <a:spcPct val="150000"/>
              </a:lnSpc>
              <a:buClr>
                <a:srgbClr val="4978A6"/>
              </a:buClr>
              <a:buFont typeface="Tahoma" panose="020B0604030504040204" pitchFamily="34" charset="0"/>
              <a:buChar char="█"/>
              <a:defRPr/>
            </a:pPr>
            <a:r>
              <a:rPr kumimoji="0" lang="he-IL" sz="14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ניכר כי נעשית חשיבה רבה ועשייה בפועל על מנת להציע מענים מגוונים לילדי הגיל הרך ומלוויהם, תוך התאמה קפדנית למאפייני המרכזים הקהילתיים, קהלי היעד, והאופי הייחודי של מערך יחסי שירות-צריכה-קהילה בקרב אלו. כל זאת על בסיס מאמצים שהושקעו בהטמעת גישה הרואה במענים לצורכי הגיל הרך ומלוויהם כחשובים, ושאדוותיהם מיטיבות עם ציבור התושבים הרחב.</a:t>
            </a:r>
          </a:p>
          <a:p>
            <a:pPr marL="171450" indent="-171450" algn="r" rtl="1">
              <a:lnSpc>
                <a:spcPct val="150000"/>
              </a:lnSpc>
              <a:buClr>
                <a:srgbClr val="4978A6"/>
              </a:buClr>
              <a:buFont typeface="Tahoma" panose="020B0604030504040204" pitchFamily="34" charset="0"/>
              <a:buChar char="█"/>
              <a:defRPr/>
            </a:pPr>
            <a:r>
              <a:rPr kumimoji="0" lang="he-IL" sz="14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מהערכת פיילוט המשחקייה המונחית ניכר כי הנוכחות המקצועית במשחקיה תורמת ובעלת ערך גבוה למבקרים, גם כאשר הם מביעים שביעות רצון מתנאי המשחקייה, וגם כאשר הם מבטאים ביקורת כלפי שאר תנאי ושירותי המשחקייה. בימים אלו השירות מוצע למרכזים הקהילתיים כסדנת סלתא לבחירתם - מומלץ להמשיך את הפעילות, תוך מתן מענה לחסם העלות המוגדלת.</a:t>
            </a:r>
          </a:p>
          <a:p>
            <a:pPr marL="171450" indent="-171450" algn="r" rtl="1">
              <a:lnSpc>
                <a:spcPct val="150000"/>
              </a:lnSpc>
              <a:buClr>
                <a:srgbClr val="4978A6"/>
              </a:buClr>
              <a:buFont typeface="Tahoma" panose="020B0604030504040204" pitchFamily="34" charset="0"/>
              <a:buChar char="█"/>
              <a:defRPr/>
            </a:pPr>
            <a:r>
              <a:rPr kumimoji="0" lang="he-IL" sz="14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בג'מבורי אורים ניכרת הנכונות הגבוהה של הצוות המוביל לייצר תנאים מתאימים לקהל שמגיע, תוך שיפור האמצעים עבור הגיל הרך ושימור המענה לאוכלוסייה הקיימת.</a:t>
            </a:r>
          </a:p>
          <a:p>
            <a:pPr marL="171450" indent="-171450" algn="r" rtl="1">
              <a:lnSpc>
                <a:spcPct val="150000"/>
              </a:lnSpc>
              <a:buClr>
                <a:srgbClr val="4978A6"/>
              </a:buClr>
              <a:buFont typeface="Tahoma" panose="020B0604030504040204" pitchFamily="34" charset="0"/>
              <a:buChar char="█"/>
              <a:defRPr/>
            </a:pPr>
            <a:r>
              <a:rPr lang="he-IL" sz="1400" dirty="0">
                <a:solidFill>
                  <a:prstClr val="black"/>
                </a:solidFill>
                <a:latin typeface="Tahoma" pitchFamily="34" charset="0"/>
                <a:ea typeface="Tahoma" pitchFamily="34" charset="0"/>
                <a:cs typeface="Tahoma" pitchFamily="34" charset="0"/>
              </a:rPr>
              <a:t>פיילוט המשחקייה המכילה סיפק מענה חיוני ומיטיב לצורכי ילדים עם מוגבלות ולצורכי הוריהם, וזכה להערכה רבה מצידם.</a:t>
            </a:r>
            <a:endParaRPr kumimoji="0" lang="he-IL" sz="14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p:txBody>
      </p:sp>
      <p:sp>
        <p:nvSpPr>
          <p:cNvPr id="11" name="Rectangle 10">
            <a:extLst>
              <a:ext uri="{FF2B5EF4-FFF2-40B4-BE49-F238E27FC236}">
                <a16:creationId xmlns:a16="http://schemas.microsoft.com/office/drawing/2014/main" id="{BFAA9D2A-B944-52B3-7BCC-19E49B1797D9}"/>
              </a:ext>
            </a:extLst>
          </p:cNvPr>
          <p:cNvSpPr/>
          <p:nvPr/>
        </p:nvSpPr>
        <p:spPr>
          <a:xfrm>
            <a:off x="507682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353431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7255D2-7B20-4C25-8F81-300BBE9F74D0}"/>
              </a:ext>
            </a:extLst>
          </p:cNvPr>
          <p:cNvSpPr txBox="1"/>
          <p:nvPr/>
        </p:nvSpPr>
        <p:spPr>
          <a:xfrm>
            <a:off x="1884785" y="2278380"/>
            <a:ext cx="7752768" cy="1569660"/>
          </a:xfrm>
          <a:prstGeom prst="rect">
            <a:avLst/>
          </a:prstGeom>
          <a:solidFill>
            <a:srgbClr val="EC1C3C"/>
          </a:solidFill>
        </p:spPr>
        <p:txBody>
          <a:bodyPr wrap="square" rtlCol="0">
            <a:spAutoFit/>
          </a:bodyPr>
          <a:lstStyle/>
          <a:p>
            <a:pPr lvl="0" algn="ctr" rtl="1"/>
            <a:r>
              <a:rPr lang="he-IL" sz="3200" b="1">
                <a:solidFill>
                  <a:prstClr val="white"/>
                </a:solidFill>
                <a:latin typeface="Tahoma" pitchFamily="34" charset="0"/>
                <a:ea typeface="Tahoma" pitchFamily="34" charset="0"/>
                <a:cs typeface="Tahoma" pitchFamily="34" charset="0"/>
              </a:rPr>
              <a:t>אוכלוסיית מבקשי מקלט: </a:t>
            </a:r>
          </a:p>
          <a:p>
            <a:pPr lvl="0" algn="ctr" rtl="1"/>
            <a:r>
              <a:rPr lang="he-IL" sz="3200" b="1">
                <a:solidFill>
                  <a:prstClr val="white"/>
                </a:solidFill>
                <a:latin typeface="Tahoma" pitchFamily="34" charset="0"/>
                <a:ea typeface="Tahoma" pitchFamily="34" charset="0"/>
                <a:cs typeface="Tahoma" pitchFamily="34" charset="0"/>
              </a:rPr>
              <a:t>שת"פ מרכז </a:t>
            </a:r>
            <a:r>
              <a:rPr lang="he-IL" sz="3200" b="1" err="1">
                <a:solidFill>
                  <a:prstClr val="white"/>
                </a:solidFill>
                <a:latin typeface="Tahoma" pitchFamily="34" charset="0"/>
                <a:ea typeface="Tahoma" pitchFamily="34" charset="0"/>
                <a:cs typeface="Tahoma" pitchFamily="34" charset="0"/>
              </a:rPr>
              <a:t>מסיל"ה</a:t>
            </a:r>
            <a:r>
              <a:rPr lang="he-IL" sz="3200" b="1">
                <a:solidFill>
                  <a:prstClr val="white"/>
                </a:solidFill>
                <a:latin typeface="Tahoma" pitchFamily="34" charset="0"/>
                <a:ea typeface="Tahoma" pitchFamily="34" charset="0"/>
                <a:cs typeface="Tahoma" pitchFamily="34" charset="0"/>
              </a:rPr>
              <a:t> עם </a:t>
            </a:r>
            <a:r>
              <a:rPr lang="en-US" sz="3200" b="1">
                <a:solidFill>
                  <a:prstClr val="white"/>
                </a:solidFill>
                <a:latin typeface="Tahoma" pitchFamily="34" charset="0"/>
                <a:ea typeface="Tahoma" pitchFamily="34" charset="0"/>
                <a:cs typeface="Tahoma" pitchFamily="34" charset="0"/>
              </a:rPr>
              <a:t>Urban95</a:t>
            </a:r>
          </a:p>
          <a:p>
            <a:pPr lvl="0" algn="ctr" rtl="1"/>
            <a:r>
              <a:rPr lang="he-IL" sz="3200" b="1">
                <a:solidFill>
                  <a:prstClr val="white"/>
                </a:solidFill>
                <a:latin typeface="Tahoma" pitchFamily="34" charset="0"/>
                <a:ea typeface="Tahoma" pitchFamily="34" charset="0"/>
                <a:cs typeface="Tahoma" pitchFamily="34" charset="0"/>
              </a:rPr>
              <a:t>ופרויקט גינת הרציפים, מינהל קהילה</a:t>
            </a:r>
            <a:endParaRPr lang="he-IL" sz="2000" b="1">
              <a:solidFill>
                <a:prstClr val="white"/>
              </a:solidFill>
              <a:latin typeface="Tahoma" pitchFamily="34" charset="0"/>
              <a:ea typeface="Tahoma" pitchFamily="34" charset="0"/>
              <a:cs typeface="Tahoma" pitchFamily="34" charset="0"/>
            </a:endParaRPr>
          </a:p>
        </p:txBody>
      </p:sp>
      <p:sp>
        <p:nvSpPr>
          <p:cNvPr id="4" name="תיבת טקסט 3">
            <a:extLst>
              <a:ext uri="{FF2B5EF4-FFF2-40B4-BE49-F238E27FC236}">
                <a16:creationId xmlns:a16="http://schemas.microsoft.com/office/drawing/2014/main" id="{C9A5595D-642E-060A-14F7-2FB03C9336FB}"/>
              </a:ext>
            </a:extLst>
          </p:cNvPr>
          <p:cNvSpPr txBox="1"/>
          <p:nvPr/>
        </p:nvSpPr>
        <p:spPr>
          <a:xfrm>
            <a:off x="11648335" y="6328471"/>
            <a:ext cx="357050" cy="276999"/>
          </a:xfrm>
          <a:prstGeom prst="rect">
            <a:avLst/>
          </a:prstGeom>
          <a:noFill/>
        </p:spPr>
        <p:txBody>
          <a:bodyPr wrap="square" rtlCol="1">
            <a:spAutoFit/>
          </a:bodyPr>
          <a:lstStyle/>
          <a:p>
            <a:r>
              <a:rPr lang="he-IL" sz="1200">
                <a:solidFill>
                  <a:schemeClr val="bg2">
                    <a:lumMod val="75000"/>
                  </a:schemeClr>
                </a:solidFill>
              </a:rPr>
              <a:t>27</a:t>
            </a:r>
          </a:p>
        </p:txBody>
      </p:sp>
      <p:sp>
        <p:nvSpPr>
          <p:cNvPr id="2" name="Rectangle 1">
            <a:extLst>
              <a:ext uri="{FF2B5EF4-FFF2-40B4-BE49-F238E27FC236}">
                <a16:creationId xmlns:a16="http://schemas.microsoft.com/office/drawing/2014/main" id="{1FD9A3CC-16C0-027E-E17E-F3AB5FEAF0AA}"/>
              </a:ext>
            </a:extLst>
          </p:cNvPr>
          <p:cNvSpPr/>
          <p:nvPr/>
        </p:nvSpPr>
        <p:spPr>
          <a:xfrm>
            <a:off x="4963701" y="646697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154006606"/>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0"/>
            <a:ext cx="1218274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Table of Contents</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טבלה 3">
            <a:extLst>
              <a:ext uri="{FF2B5EF4-FFF2-40B4-BE49-F238E27FC236}">
                <a16:creationId xmlns:a16="http://schemas.microsoft.com/office/drawing/2014/main" id="{495DFA77-A285-4B66-A585-DC01601D480C}"/>
              </a:ext>
            </a:extLst>
          </p:cNvPr>
          <p:cNvGraphicFramePr>
            <a:graphicFrameLocks noGrp="1"/>
          </p:cNvGraphicFramePr>
          <p:nvPr>
            <p:extLst>
              <p:ext uri="{D42A27DB-BD31-4B8C-83A1-F6EECF244321}">
                <p14:modId xmlns:p14="http://schemas.microsoft.com/office/powerpoint/2010/main" val="174784388"/>
              </p:ext>
            </p:extLst>
          </p:nvPr>
        </p:nvGraphicFramePr>
        <p:xfrm>
          <a:off x="5907251" y="504814"/>
          <a:ext cx="5960505" cy="5760002"/>
        </p:xfrm>
        <a:graphic>
          <a:graphicData uri="http://schemas.openxmlformats.org/drawingml/2006/table">
            <a:tbl>
              <a:tblPr rtl="1" firstRow="1" bandRow="1">
                <a:tableStyleId>{2D5ABB26-0587-4C30-8999-92F81FD0307C}</a:tableStyleId>
              </a:tblPr>
              <a:tblGrid>
                <a:gridCol w="5183845">
                  <a:extLst>
                    <a:ext uri="{9D8B030D-6E8A-4147-A177-3AD203B41FA5}">
                      <a16:colId xmlns:a16="http://schemas.microsoft.com/office/drawing/2014/main" val="3471558985"/>
                    </a:ext>
                  </a:extLst>
                </a:gridCol>
                <a:gridCol w="776660">
                  <a:extLst>
                    <a:ext uri="{9D8B030D-6E8A-4147-A177-3AD203B41FA5}">
                      <a16:colId xmlns:a16="http://schemas.microsoft.com/office/drawing/2014/main" val="2516456985"/>
                    </a:ext>
                  </a:extLst>
                </a:gridCol>
              </a:tblGrid>
              <a:tr h="303158">
                <a:tc>
                  <a:txBody>
                    <a:bodyPr/>
                    <a:lstStyle/>
                    <a:p>
                      <a:pPr algn="r" rtl="1">
                        <a:lnSpc>
                          <a:spcPts val="1800"/>
                        </a:lnSpc>
                      </a:pPr>
                      <a:r>
                        <a:rPr lang="he-IL" sz="1050" b="1" kern="1200">
                          <a:solidFill>
                            <a:schemeClr val="tx1"/>
                          </a:solidFill>
                          <a:latin typeface="Tahoma"/>
                          <a:ea typeface="Tahoma"/>
                          <a:cs typeface="Tahoma"/>
                        </a:rPr>
                        <a:t>סיכום פעולות ותפוקות בתחום הורות צעירה בשנת 2022.....................</a:t>
                      </a:r>
                      <a:endParaRPr lang="he-IL" sz="1050" b="1">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en-US" sz="1050" b="1">
                          <a:solidFill>
                            <a:schemeClr val="tx1"/>
                          </a:solidFill>
                          <a:latin typeface="Tahoma"/>
                          <a:ea typeface="Tahoma"/>
                          <a:cs typeface="Tahoma"/>
                        </a:rPr>
                        <a:t>4</a:t>
                      </a:r>
                      <a:endParaRPr lang="he-IL" sz="1050" b="1">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9452756"/>
                  </a:ext>
                </a:extLst>
              </a:tr>
              <a:tr h="303158">
                <a:tc>
                  <a:txBody>
                    <a:bodyPr/>
                    <a:lstStyle/>
                    <a:p>
                      <a:pPr algn="r" rtl="1">
                        <a:lnSpc>
                          <a:spcPts val="1800"/>
                        </a:lnSpc>
                      </a:pPr>
                      <a:r>
                        <a:rPr lang="he-IL" sz="1050" b="1" dirty="0">
                          <a:solidFill>
                            <a:schemeClr val="tx1"/>
                          </a:solidFill>
                          <a:latin typeface="Tahoma"/>
                          <a:ea typeface="Tahoma"/>
                          <a:cs typeface="Tahoma"/>
                        </a:rPr>
                        <a:t>מערך המחקר – פעולות הערכה במהלך 2021 בתחום הורות צעירה.....</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1">
                          <a:solidFill>
                            <a:schemeClr val="tx1"/>
                          </a:solidFill>
                          <a:latin typeface="Tahoma"/>
                          <a:ea typeface="Tahoma"/>
                          <a:cs typeface="Tahom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1269790"/>
                  </a:ext>
                </a:extLst>
              </a:tr>
              <a:tr h="303158">
                <a:tc>
                  <a:txBody>
                    <a:bodyPr/>
                    <a:lstStyle/>
                    <a:p>
                      <a:pPr algn="r" rtl="1">
                        <a:lnSpc>
                          <a:spcPts val="1800"/>
                        </a:lnSpc>
                      </a:pPr>
                      <a:r>
                        <a:rPr lang="he-IL" sz="1050" b="1" kern="1200" dirty="0">
                          <a:solidFill>
                            <a:schemeClr val="tx1"/>
                          </a:solidFill>
                          <a:latin typeface="Tahoma"/>
                          <a:ea typeface="Tahoma"/>
                          <a:cs typeface="Tahoma"/>
                        </a:rPr>
                        <a:t>תקציר ניהולי.........................................................................................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1" dirty="0">
                          <a:solidFill>
                            <a:schemeClr val="tx1"/>
                          </a:solidFill>
                          <a:latin typeface="Tahoma"/>
                          <a:ea typeface="Tahoma"/>
                          <a:cs typeface="Tahom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6394090"/>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1" kern="1200" baseline="0">
                          <a:solidFill>
                            <a:schemeClr val="tx1"/>
                          </a:solidFill>
                          <a:latin typeface="Tahoma"/>
                          <a:ea typeface="Tahoma"/>
                          <a:cs typeface="Tahoma"/>
                        </a:rPr>
                        <a:t>תקציר ניהולי </a:t>
                      </a:r>
                      <a:r>
                        <a:rPr lang="he-IL" sz="1050" b="1" kern="1200">
                          <a:solidFill>
                            <a:schemeClr val="tx1"/>
                          </a:solidFill>
                          <a:latin typeface="Tahoma"/>
                          <a:ea typeface="Tahoma"/>
                          <a:cs typeface="Tahoma"/>
                        </a:rPr>
                        <a:t>– סיכום לפי מדדי הערכה</a:t>
                      </a:r>
                      <a:r>
                        <a:rPr lang="he-IL" sz="1050" b="1" kern="1200" baseline="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1">
                          <a:solidFill>
                            <a:schemeClr val="tx1"/>
                          </a:solidFill>
                          <a:latin typeface="Tahoma"/>
                          <a:ea typeface="Tahoma"/>
                          <a:cs typeface="Tahom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3656617"/>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1" kern="1200" baseline="0">
                          <a:solidFill>
                            <a:schemeClr val="tx1"/>
                          </a:solidFill>
                          <a:latin typeface="Tahoma"/>
                          <a:ea typeface="Tahoma"/>
                          <a:cs typeface="Tahoma"/>
                        </a:rPr>
                        <a:t>סדנאות סלתא......................................................................................</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1">
                          <a:solidFill>
                            <a:schemeClr val="tx1"/>
                          </a:solidFill>
                          <a:latin typeface="Tahoma"/>
                          <a:ea typeface="Tahoma"/>
                          <a:cs typeface="Tahoma"/>
                        </a:rPr>
                        <a:t>15-8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4199321"/>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0" dirty="0">
                          <a:solidFill>
                            <a:schemeClr val="tx1"/>
                          </a:solidFill>
                          <a:latin typeface="Tahoma"/>
                          <a:ea typeface="Tahoma"/>
                          <a:cs typeface="Tahoma"/>
                        </a:rPr>
                        <a:t>דמוגרפיה....................................................................................................</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0">
                          <a:solidFill>
                            <a:schemeClr val="tx1"/>
                          </a:solidFill>
                          <a:latin typeface="Tahoma"/>
                          <a:ea typeface="Tahoma"/>
                          <a:cs typeface="Tahoma"/>
                        </a:rPr>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42897731"/>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0">
                          <a:solidFill>
                            <a:schemeClr val="tx1"/>
                          </a:solidFill>
                          <a:latin typeface="Tahoma"/>
                          <a:ea typeface="Tahoma"/>
                          <a:cs typeface="Tahoma"/>
                        </a:rPr>
                        <a:t>צריכת שירותים ושביעות רצון.......................................................................</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0">
                          <a:solidFill>
                            <a:schemeClr val="tx1"/>
                          </a:solidFill>
                          <a:latin typeface="Tahoma"/>
                          <a:ea typeface="Tahoma"/>
                          <a:cs typeface="Tahoma"/>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330963"/>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0" kern="1200" dirty="0">
                          <a:solidFill>
                            <a:schemeClr val="tx1"/>
                          </a:solidFill>
                          <a:latin typeface="Tahoma"/>
                          <a:ea typeface="Tahoma"/>
                          <a:cs typeface="Tahoma"/>
                        </a:rPr>
                        <a:t>רכישת כלים וחוויה הורית.............................................................................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0">
                          <a:solidFill>
                            <a:schemeClr val="tx1"/>
                          </a:solidFill>
                          <a:latin typeface="Tahoma"/>
                          <a:ea typeface="Tahoma"/>
                          <a:cs typeface="Tahoma"/>
                        </a:rPr>
                        <a:t>12-11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8804156"/>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0" kern="1200">
                          <a:solidFill>
                            <a:schemeClr val="tx1"/>
                          </a:solidFill>
                          <a:latin typeface="Tahoma"/>
                          <a:ea typeface="Tahoma"/>
                          <a:cs typeface="Tahoma"/>
                        </a:rPr>
                        <a:t>קהילתיות....................................................................................................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0">
                          <a:solidFill>
                            <a:schemeClr val="tx1"/>
                          </a:solidFill>
                          <a:latin typeface="Tahoma"/>
                          <a:ea typeface="Tahoma"/>
                          <a:cs typeface="Tahoma"/>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6406597"/>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0" kern="1200">
                          <a:solidFill>
                            <a:schemeClr val="tx1"/>
                          </a:solidFill>
                          <a:latin typeface="Tahoma"/>
                          <a:ea typeface="Tahoma"/>
                          <a:cs typeface="Tahoma"/>
                        </a:rPr>
                        <a:t>שיווק ופרסום..............................................................................................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0">
                          <a:solidFill>
                            <a:schemeClr val="tx1"/>
                          </a:solidFill>
                          <a:latin typeface="Tahoma"/>
                          <a:ea typeface="Tahoma"/>
                          <a:cs typeface="Tahoma"/>
                        </a:rPr>
                        <a:t>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0251747"/>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0" kern="1200" dirty="0">
                          <a:solidFill>
                            <a:schemeClr val="tx1"/>
                          </a:solidFill>
                          <a:latin typeface="Tahoma"/>
                          <a:ea typeface="Tahoma"/>
                          <a:cs typeface="Tahoma"/>
                        </a:rPr>
                        <a:t>סדנאות סלתא – סיכום................................................................................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0">
                          <a:solidFill>
                            <a:schemeClr val="tx1"/>
                          </a:solidFill>
                          <a:latin typeface="Tahoma"/>
                          <a:ea typeface="Tahoma"/>
                          <a:cs typeface="Tahoma"/>
                        </a:rPr>
                        <a:t>15</a:t>
                      </a:r>
                      <a:endParaRPr lang="en-US" sz="1050" b="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5360050"/>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1" kern="1200" dirty="0">
                          <a:solidFill>
                            <a:schemeClr val="tx1"/>
                          </a:solidFill>
                          <a:latin typeface="Tahoma"/>
                          <a:ea typeface="Tahoma"/>
                          <a:cs typeface="Tahoma"/>
                        </a:rPr>
                        <a:t>משחקיות...............................................................................................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1" dirty="0">
                          <a:solidFill>
                            <a:schemeClr val="tx1"/>
                          </a:solidFill>
                          <a:latin typeface="Tahoma"/>
                          <a:ea typeface="Tahoma"/>
                          <a:cs typeface="Tahoma"/>
                        </a:rPr>
                        <a:t>28-16</a:t>
                      </a:r>
                      <a:endParaRPr lang="en-US" sz="1050" b="1"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9525034"/>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0" kern="1200" dirty="0">
                          <a:solidFill>
                            <a:schemeClr val="tx1"/>
                          </a:solidFill>
                          <a:latin typeface="Tahoma"/>
                          <a:ea typeface="Tahoma"/>
                          <a:cs typeface="Tahoma"/>
                        </a:rPr>
                        <a:t>פיילוט משחקייה מונחית – רקע ושיטת מחקר................................................</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0" dirty="0">
                          <a:solidFill>
                            <a:schemeClr val="tx1"/>
                          </a:solidFill>
                          <a:latin typeface="Tahoma"/>
                          <a:ea typeface="Tahoma"/>
                          <a:cs typeface="Tahoma"/>
                        </a:rPr>
                        <a:t>17</a:t>
                      </a:r>
                      <a:endParaRPr lang="en-US" sz="1050" b="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9132990"/>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0" dirty="0">
                          <a:solidFill>
                            <a:schemeClr val="tx1"/>
                          </a:solidFill>
                          <a:latin typeface="Tahoma" pitchFamily="34" charset="0"/>
                          <a:ea typeface="Tahoma" pitchFamily="34" charset="0"/>
                          <a:cs typeface="Tahoma" pitchFamily="34" charset="0"/>
                        </a:rPr>
                        <a:t>משחקיית המרכז הקהילתי על שם יוסי בנאי – תיאור המרחב.........................</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0" dirty="0">
                          <a:solidFill>
                            <a:schemeClr val="tx1"/>
                          </a:solidFill>
                          <a:latin typeface="Tahoma"/>
                          <a:ea typeface="Tahoma"/>
                          <a:cs typeface="Tahoma"/>
                        </a:rPr>
                        <a:t>18</a:t>
                      </a:r>
                      <a:endParaRPr lang="en-US" sz="1050" b="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3199110"/>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0" dirty="0">
                          <a:solidFill>
                            <a:schemeClr val="tx1"/>
                          </a:solidFill>
                          <a:latin typeface="Tahoma" pitchFamily="34" charset="0"/>
                          <a:ea typeface="Tahoma" pitchFamily="34" charset="0"/>
                          <a:cs typeface="Tahoma" pitchFamily="34" charset="0"/>
                        </a:rPr>
                        <a:t>משחקיית המרכז הקהילתי על שם יוסי בנאי – הנחייה....................................</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0" dirty="0">
                          <a:solidFill>
                            <a:schemeClr val="tx1"/>
                          </a:solidFill>
                          <a:latin typeface="Tahoma"/>
                          <a:ea typeface="Tahoma"/>
                          <a:cs typeface="Tahoma"/>
                        </a:rPr>
                        <a:t>19</a:t>
                      </a:r>
                      <a:endParaRPr lang="en-US" sz="1050" b="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960346"/>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0" dirty="0">
                          <a:solidFill>
                            <a:schemeClr val="tx1"/>
                          </a:solidFill>
                          <a:latin typeface="Tahoma" pitchFamily="34" charset="0"/>
                          <a:ea typeface="Tahoma" pitchFamily="34" charset="0"/>
                          <a:cs typeface="Tahoma" pitchFamily="34" charset="0"/>
                        </a:rPr>
                        <a:t>משחקייה מונחית – סוגיות נוספות.................................................................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0" dirty="0">
                          <a:solidFill>
                            <a:schemeClr val="tx1"/>
                          </a:solidFill>
                          <a:latin typeface="Tahoma"/>
                          <a:ea typeface="Tahoma"/>
                          <a:cs typeface="Tahoma"/>
                        </a:rPr>
                        <a:t>20</a:t>
                      </a:r>
                      <a:endParaRPr lang="en-US" sz="1050" b="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2053182"/>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0" dirty="0">
                          <a:solidFill>
                            <a:schemeClr val="tx1"/>
                          </a:solidFill>
                          <a:latin typeface="Tahoma" pitchFamily="34" charset="0"/>
                          <a:ea typeface="Tahoma" pitchFamily="34" charset="0"/>
                          <a:cs typeface="Tahoma" pitchFamily="34" charset="0"/>
                        </a:rPr>
                        <a:t>משחקייה מונחית – סיכום............................................................................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0" dirty="0">
                          <a:solidFill>
                            <a:schemeClr val="tx1"/>
                          </a:solidFill>
                          <a:latin typeface="Tahoma"/>
                          <a:ea typeface="Tahoma"/>
                          <a:cs typeface="Tahoma"/>
                        </a:rPr>
                        <a:t>21</a:t>
                      </a:r>
                      <a:endParaRPr lang="en-US" sz="1050" b="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9472310"/>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0" dirty="0">
                          <a:latin typeface="Tahoma"/>
                          <a:ea typeface="Tahoma"/>
                          <a:cs typeface="Tahoma"/>
                        </a:rPr>
                        <a:t>פיילוט </a:t>
                      </a:r>
                      <a:r>
                        <a:rPr lang="he-IL" sz="1050" b="0" dirty="0" err="1">
                          <a:latin typeface="Tahoma"/>
                          <a:ea typeface="Tahoma"/>
                          <a:cs typeface="Tahoma"/>
                        </a:rPr>
                        <a:t>ג'ימבורי</a:t>
                      </a:r>
                      <a:r>
                        <a:rPr lang="he-IL" sz="1050" b="0" dirty="0">
                          <a:latin typeface="Tahoma"/>
                          <a:ea typeface="Tahoma"/>
                          <a:cs typeface="Tahoma"/>
                        </a:rPr>
                        <a:t> במרכז קהילתי אורים – רקע ושיטת מחקר..............................</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0" dirty="0">
                          <a:latin typeface="Tahoma"/>
                          <a:ea typeface="Tahoma"/>
                          <a:cs typeface="Tahoma"/>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3038161"/>
                  </a:ext>
                </a:extLst>
              </a:tr>
              <a:tr h="303158">
                <a:tc>
                  <a:txBody>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050" b="0">
                          <a:latin typeface="Tahoma"/>
                          <a:ea typeface="Tahoma"/>
                          <a:cs typeface="Tahoma"/>
                        </a:rPr>
                        <a:t>מרחב פעילות ומתקני משחק.....................................................................</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800"/>
                        </a:lnSpc>
                      </a:pPr>
                      <a:r>
                        <a:rPr lang="he-IL" sz="1050" b="0" dirty="0">
                          <a:latin typeface="Tahoma"/>
                          <a:ea typeface="Tahoma"/>
                          <a:cs typeface="Tahoma"/>
                        </a:rPr>
                        <a:t>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5032750"/>
                  </a:ext>
                </a:extLst>
              </a:tr>
            </a:tbl>
          </a:graphicData>
        </a:graphic>
      </p:graphicFrame>
      <p:graphicFrame>
        <p:nvGraphicFramePr>
          <p:cNvPr id="3" name="Table 2">
            <a:extLst>
              <a:ext uri="{FF2B5EF4-FFF2-40B4-BE49-F238E27FC236}">
                <a16:creationId xmlns:a16="http://schemas.microsoft.com/office/drawing/2014/main" id="{6580A699-2A92-475C-AF03-269F7385FABE}"/>
              </a:ext>
            </a:extLst>
          </p:cNvPr>
          <p:cNvGraphicFramePr>
            <a:graphicFrameLocks noGrp="1"/>
          </p:cNvGraphicFramePr>
          <p:nvPr>
            <p:extLst>
              <p:ext uri="{D42A27DB-BD31-4B8C-83A1-F6EECF244321}">
                <p14:modId xmlns:p14="http://schemas.microsoft.com/office/powerpoint/2010/main" val="3169210849"/>
              </p:ext>
            </p:extLst>
          </p:nvPr>
        </p:nvGraphicFramePr>
        <p:xfrm>
          <a:off x="-862" y="504814"/>
          <a:ext cx="5765814" cy="5760002"/>
        </p:xfrm>
        <a:graphic>
          <a:graphicData uri="http://schemas.openxmlformats.org/drawingml/2006/table">
            <a:tbl>
              <a:tblPr rtl="1" firstRow="1" bandRow="1">
                <a:tableStyleId>{2D5ABB26-0587-4C30-8999-92F81FD0307C}</a:tableStyleId>
              </a:tblPr>
              <a:tblGrid>
                <a:gridCol w="4905191">
                  <a:extLst>
                    <a:ext uri="{9D8B030D-6E8A-4147-A177-3AD203B41FA5}">
                      <a16:colId xmlns:a16="http://schemas.microsoft.com/office/drawing/2014/main" val="2528564965"/>
                    </a:ext>
                  </a:extLst>
                </a:gridCol>
                <a:gridCol w="860623">
                  <a:extLst>
                    <a:ext uri="{9D8B030D-6E8A-4147-A177-3AD203B41FA5}">
                      <a16:colId xmlns:a16="http://schemas.microsoft.com/office/drawing/2014/main" val="3214834201"/>
                    </a:ext>
                  </a:extLst>
                </a:gridCol>
              </a:tblGrid>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dirty="0">
                          <a:solidFill>
                            <a:schemeClr val="tx1"/>
                          </a:solidFill>
                          <a:latin typeface="Tahoma" pitchFamily="34" charset="0"/>
                          <a:ea typeface="Tahoma" pitchFamily="34" charset="0"/>
                          <a:cs typeface="Tahoma" pitchFamily="34" charset="0"/>
                        </a:rPr>
                        <a:t>נוכחות והתנהלות אנשי צוות..........................................</a:t>
                      </a:r>
                      <a:r>
                        <a:rPr lang="he-IL" sz="1050" b="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he-IL" sz="1050" b="0" dirty="0">
                          <a:latin typeface="Tahoma"/>
                          <a:ea typeface="Tahoma"/>
                          <a:cs typeface="Tahoma"/>
                        </a:rPr>
                        <a:t>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4722738"/>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dirty="0">
                          <a:latin typeface="Tahoma"/>
                          <a:ea typeface="Tahoma"/>
                          <a:cs typeface="Tahoma"/>
                        </a:rPr>
                        <a:t>התנהלות המבקרים וממצאי ראיונות...........................................................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he-IL" sz="1050" b="0" dirty="0">
                          <a:latin typeface="Tahoma"/>
                          <a:ea typeface="Tahoma"/>
                          <a:cs typeface="Tahoma"/>
                        </a:rPr>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0890841"/>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dirty="0">
                          <a:solidFill>
                            <a:schemeClr val="tx1"/>
                          </a:solidFill>
                          <a:latin typeface="Tahoma" pitchFamily="34" charset="0"/>
                          <a:ea typeface="Tahoma" pitchFamily="34" charset="0"/>
                          <a:cs typeface="Tahoma" pitchFamily="34" charset="0"/>
                        </a:rPr>
                        <a:t>פיילוט </a:t>
                      </a:r>
                      <a:r>
                        <a:rPr lang="he-IL" sz="1050" b="0" dirty="0" err="1">
                          <a:solidFill>
                            <a:schemeClr val="tx1"/>
                          </a:solidFill>
                          <a:latin typeface="Tahoma" pitchFamily="34" charset="0"/>
                          <a:ea typeface="Tahoma" pitchFamily="34" charset="0"/>
                          <a:cs typeface="Tahoma" pitchFamily="34" charset="0"/>
                        </a:rPr>
                        <a:t>ג'ימבורי</a:t>
                      </a:r>
                      <a:r>
                        <a:rPr lang="he-IL" sz="1050" b="0" dirty="0">
                          <a:solidFill>
                            <a:schemeClr val="tx1"/>
                          </a:solidFill>
                          <a:latin typeface="Tahoma" pitchFamily="34" charset="0"/>
                          <a:ea typeface="Tahoma" pitchFamily="34" charset="0"/>
                          <a:cs typeface="Tahoma" pitchFamily="34" charset="0"/>
                        </a:rPr>
                        <a:t> במרכז קהילתי אורים – סיכום..................</a:t>
                      </a:r>
                      <a:r>
                        <a:rPr lang="he-IL" sz="1050" b="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he-IL" sz="1050" b="0" dirty="0">
                          <a:latin typeface="Tahoma"/>
                          <a:ea typeface="Tahoma"/>
                          <a:cs typeface="Tahoma"/>
                        </a:rPr>
                        <a:t>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9681242"/>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dirty="0">
                          <a:solidFill>
                            <a:schemeClr val="tx1"/>
                          </a:solidFill>
                          <a:latin typeface="Tahoma"/>
                          <a:ea typeface="Tahoma"/>
                          <a:cs typeface="Tahoma"/>
                        </a:rPr>
                        <a:t>משחקייה מכילה – פיילוט במרכז קהילתי בית קמחי....................................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he-IL" sz="1050" b="0" dirty="0">
                          <a:latin typeface="Tahoma"/>
                          <a:ea typeface="Tahoma"/>
                          <a:cs typeface="Tahoma"/>
                        </a:rPr>
                        <a:t>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1347647"/>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dirty="0">
                          <a:solidFill>
                            <a:schemeClr val="tx1"/>
                          </a:solidFill>
                          <a:latin typeface="Tahoma"/>
                          <a:ea typeface="Tahoma"/>
                          <a:cs typeface="Tahoma"/>
                        </a:rPr>
                        <a:t>משחקיות – סיכום והמלצות.......................................................................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he-IL" sz="1050" b="0" dirty="0">
                          <a:latin typeface="Tahoma"/>
                          <a:ea typeface="Tahoma"/>
                          <a:cs typeface="Tahoma"/>
                        </a:rPr>
                        <a:t>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4058808"/>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1" dirty="0">
                          <a:solidFill>
                            <a:schemeClr val="tx1"/>
                          </a:solidFill>
                          <a:latin typeface="Tahoma" pitchFamily="34" charset="0"/>
                          <a:ea typeface="Tahoma" pitchFamily="34" charset="0"/>
                          <a:cs typeface="Tahoma" pitchFamily="34" charset="0"/>
                        </a:rPr>
                        <a:t>אוכלוסיית מבקשי מקלט....................................................................</a:t>
                      </a:r>
                      <a:endParaRPr lang="he-IL" sz="1050" b="1"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he-IL" sz="1050" b="1" dirty="0">
                          <a:latin typeface="Tahoma"/>
                          <a:ea typeface="Tahoma"/>
                          <a:cs typeface="Tahoma"/>
                        </a:rPr>
                        <a:t>42-29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9091108"/>
                  </a:ext>
                </a:extLst>
              </a:tr>
              <a:tr h="303158">
                <a:tc>
                  <a:txBody>
                    <a:bodyPr/>
                    <a:lstStyle/>
                    <a:p>
                      <a:pPr algn="r" rtl="1">
                        <a:lnSpc>
                          <a:spcPct val="150000"/>
                        </a:lnSpc>
                      </a:pPr>
                      <a:r>
                        <a:rPr lang="he-IL" sz="1050" b="0" kern="1200" dirty="0">
                          <a:solidFill>
                            <a:schemeClr val="tx1"/>
                          </a:solidFill>
                          <a:latin typeface="Tahoma"/>
                          <a:ea typeface="Tahoma"/>
                          <a:cs typeface="Tahoma"/>
                        </a:rPr>
                        <a:t>רקע.........................................................................................................</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he-IL" sz="1050" b="0" dirty="0">
                          <a:solidFill>
                            <a:schemeClr val="tx1"/>
                          </a:solidFill>
                          <a:latin typeface="Tahoma"/>
                          <a:ea typeface="Tahoma"/>
                          <a:cs typeface="Tahoma"/>
                        </a:rPr>
                        <a:t>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2851940"/>
                  </a:ext>
                </a:extLst>
              </a:tr>
              <a:tr h="303158">
                <a:tc>
                  <a:txBody>
                    <a:bodyPr/>
                    <a:lstStyle/>
                    <a:p>
                      <a:pPr algn="r" rtl="1">
                        <a:lnSpc>
                          <a:spcPct val="150000"/>
                        </a:lnSpc>
                      </a:pPr>
                      <a:r>
                        <a:rPr lang="he-IL" sz="1050" b="0" kern="1200" dirty="0">
                          <a:solidFill>
                            <a:schemeClr val="tx1"/>
                          </a:solidFill>
                          <a:latin typeface="Tahoma"/>
                          <a:ea typeface="Tahoma"/>
                          <a:cs typeface="Tahoma"/>
                        </a:rPr>
                        <a:t>מערך המחקר...........................................................................................</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he-IL" sz="1050" b="0" dirty="0">
                          <a:solidFill>
                            <a:schemeClr val="tx1"/>
                          </a:solidFill>
                          <a:latin typeface="Tahoma"/>
                          <a:ea typeface="Tahoma"/>
                          <a:cs typeface="Tahoma"/>
                        </a:rPr>
                        <a:t>31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0926619"/>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dirty="0">
                          <a:solidFill>
                            <a:schemeClr val="tx1"/>
                          </a:solidFill>
                          <a:latin typeface="Tahoma" pitchFamily="34" charset="0"/>
                          <a:ea typeface="Tahoma" pitchFamily="34" charset="0"/>
                          <a:cs typeface="Tahoma" pitchFamily="34" charset="0"/>
                        </a:rPr>
                        <a:t>ממצאי התצפיות במשחקייה הטיפולית.......................................................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he-IL" sz="1050" b="0" dirty="0">
                          <a:solidFill>
                            <a:schemeClr val="tx1"/>
                          </a:solidFill>
                          <a:latin typeface="Tahoma"/>
                          <a:ea typeface="Tahoma"/>
                          <a:cs typeface="Tahoma"/>
                        </a:rPr>
                        <a:t>34-32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119653"/>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dirty="0">
                          <a:solidFill>
                            <a:schemeClr val="tx1"/>
                          </a:solidFill>
                          <a:latin typeface="Tahoma" pitchFamily="34" charset="0"/>
                          <a:ea typeface="Tahoma" pitchFamily="34" charset="0"/>
                          <a:cs typeface="Tahoma" pitchFamily="34" charset="0"/>
                        </a:rPr>
                        <a:t>סיכום התצפיות במשחקייה הטיפולית........................................................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he-IL" sz="1050" b="0" dirty="0">
                          <a:solidFill>
                            <a:schemeClr val="tx1"/>
                          </a:solidFill>
                          <a:latin typeface="Tahoma"/>
                          <a:ea typeface="Tahoma"/>
                          <a:cs typeface="Tahoma"/>
                        </a:rPr>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7954147"/>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dirty="0">
                          <a:solidFill>
                            <a:schemeClr val="tx1"/>
                          </a:solidFill>
                          <a:latin typeface="Tahoma" pitchFamily="34" charset="0"/>
                          <a:ea typeface="Tahoma" pitchFamily="34" charset="0"/>
                          <a:cs typeface="Tahoma" pitchFamily="34" charset="0"/>
                        </a:rPr>
                        <a:t>שוטטות ילדים מקרב אוכלוסייה חסרת מעמד בדרום תל אביב....................</a:t>
                      </a:r>
                      <a:endParaRPr lang="he-IL" sz="105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he-IL" sz="1050" b="0" dirty="0">
                          <a:solidFill>
                            <a:schemeClr val="tx1"/>
                          </a:solidFill>
                          <a:latin typeface="Tahoma"/>
                          <a:ea typeface="Tahoma"/>
                          <a:cs typeface="Tahoma"/>
                        </a:rPr>
                        <a:t>42-36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5524616"/>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kern="1200">
                          <a:solidFill>
                            <a:schemeClr val="tx1"/>
                          </a:solidFill>
                          <a:latin typeface="Tahoma" pitchFamily="34" charset="0"/>
                          <a:ea typeface="Tahoma" pitchFamily="34" charset="0"/>
                          <a:cs typeface="Tahoma" pitchFamily="34" charset="0"/>
                        </a:rPr>
                        <a:t>רקע ושיטת המחקר..................................................................................</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en-US" sz="1050" b="0" dirty="0">
                          <a:solidFill>
                            <a:schemeClr val="tx1"/>
                          </a:solidFill>
                          <a:latin typeface="Tahoma"/>
                          <a:ea typeface="Tahoma"/>
                          <a:cs typeface="Tahoma"/>
                        </a:rPr>
                        <a:t>37</a:t>
                      </a:r>
                      <a:endParaRPr lang="he-IL" sz="1050" b="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3352781"/>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kern="1200">
                          <a:solidFill>
                            <a:schemeClr val="tx1"/>
                          </a:solidFill>
                          <a:latin typeface="Tahoma" pitchFamily="34" charset="0"/>
                          <a:ea typeface="Tahoma" pitchFamily="34" charset="0"/>
                          <a:cs typeface="Tahoma" pitchFamily="34" charset="0"/>
                        </a:rPr>
                        <a:t>מיפוי נוכחות במרחבים הנצפים..................................................................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en-US" sz="1050" b="0" dirty="0">
                          <a:solidFill>
                            <a:schemeClr val="tx1"/>
                          </a:solidFill>
                          <a:latin typeface="Tahoma"/>
                          <a:ea typeface="Tahoma"/>
                          <a:cs typeface="Tahoma"/>
                        </a:rPr>
                        <a:t>38</a:t>
                      </a:r>
                      <a:endParaRPr lang="he-IL" sz="1050" b="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0569836"/>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kern="1200">
                          <a:solidFill>
                            <a:schemeClr val="tx1"/>
                          </a:solidFill>
                          <a:latin typeface="Tahoma" pitchFamily="34" charset="0"/>
                          <a:ea typeface="Tahoma" pitchFamily="34" charset="0"/>
                          <a:cs typeface="Tahoma" pitchFamily="34" charset="0"/>
                        </a:rPr>
                        <a:t>תנאי המרחבים והמפגש הקהילתי..............................................................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en-US" sz="1050" b="0" dirty="0">
                          <a:solidFill>
                            <a:schemeClr val="tx1"/>
                          </a:solidFill>
                          <a:latin typeface="Tahoma"/>
                          <a:ea typeface="Tahoma"/>
                          <a:cs typeface="Tahoma"/>
                        </a:rPr>
                        <a:t>39</a:t>
                      </a:r>
                      <a:endParaRPr lang="he-IL" sz="1050" b="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9018098"/>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a:solidFill>
                            <a:schemeClr val="tx1"/>
                          </a:solidFill>
                          <a:latin typeface="Tahoma" pitchFamily="34" charset="0"/>
                          <a:ea typeface="Tahoma" pitchFamily="34" charset="0"/>
                          <a:cs typeface="Tahoma" pitchFamily="34" charset="0"/>
                        </a:rPr>
                        <a:t>התרחשות החברתית בין הילדים................................................................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en-US" sz="1050" b="0" dirty="0">
                          <a:solidFill>
                            <a:schemeClr val="tx1"/>
                          </a:solidFill>
                          <a:latin typeface="Tahoma"/>
                          <a:ea typeface="Tahoma"/>
                          <a:cs typeface="Tahoma"/>
                        </a:rPr>
                        <a:t>40</a:t>
                      </a:r>
                      <a:endParaRPr lang="he-IL" sz="1050" b="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2792081"/>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kern="1200">
                          <a:solidFill>
                            <a:schemeClr val="tx1"/>
                          </a:solidFill>
                          <a:latin typeface="Tahoma" pitchFamily="34" charset="0"/>
                          <a:ea typeface="Tahoma" pitchFamily="34" charset="0"/>
                          <a:cs typeface="Tahoma" pitchFamily="34" charset="0"/>
                        </a:rPr>
                        <a:t>נוכחות מבוגרים........................................................................................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en-US" sz="1050" b="0" dirty="0">
                          <a:solidFill>
                            <a:schemeClr val="tx1"/>
                          </a:solidFill>
                          <a:latin typeface="Tahoma"/>
                          <a:ea typeface="Tahoma"/>
                          <a:cs typeface="Tahoma"/>
                        </a:rPr>
                        <a:t>41</a:t>
                      </a:r>
                      <a:endParaRPr lang="he-IL" sz="1050" b="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2353702"/>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0" kern="1200">
                          <a:solidFill>
                            <a:schemeClr val="tx1"/>
                          </a:solidFill>
                          <a:latin typeface="Tahoma" pitchFamily="34" charset="0"/>
                          <a:ea typeface="Tahoma" pitchFamily="34" charset="0"/>
                          <a:cs typeface="Tahoma" pitchFamily="34" charset="0"/>
                        </a:rPr>
                        <a:t>סיכום.......................................................................................................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en-US" sz="1050" b="0" dirty="0">
                          <a:solidFill>
                            <a:schemeClr val="tx1"/>
                          </a:solidFill>
                          <a:latin typeface="Tahoma"/>
                          <a:ea typeface="Tahoma"/>
                          <a:cs typeface="Tahoma"/>
                        </a:rPr>
                        <a:t>42</a:t>
                      </a:r>
                      <a:endParaRPr lang="he-IL" sz="1050" b="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9839707"/>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1">
                          <a:solidFill>
                            <a:schemeClr val="tx1"/>
                          </a:solidFill>
                          <a:latin typeface="Tahoma" pitchFamily="34" charset="0"/>
                          <a:ea typeface="Tahoma" pitchFamily="34" charset="0"/>
                          <a:cs typeface="Tahoma" pitchFamily="34" charset="0"/>
                        </a:rPr>
                        <a:t>מפגש רכזות ורכזי מרכזים קהילתיים...................................................</a:t>
                      </a:r>
                      <a:endParaRPr lang="he-IL" sz="800" b="1">
                        <a:solidFill>
                          <a:schemeClr val="tx1"/>
                        </a:solidFill>
                        <a:latin typeface="Tahoma" pitchFamily="34" charset="0"/>
                        <a:ea typeface="Tahoma" pitchFamily="34" charset="0"/>
                        <a:cs typeface="Tahoma"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en-US" sz="1050" b="1" dirty="0">
                          <a:solidFill>
                            <a:schemeClr val="tx1"/>
                          </a:solidFill>
                          <a:latin typeface="Tahoma"/>
                          <a:ea typeface="Tahoma"/>
                          <a:cs typeface="Tahoma"/>
                        </a:rPr>
                        <a:t>44-43</a:t>
                      </a:r>
                      <a:endParaRPr lang="he-IL" sz="1050" b="1"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1832737"/>
                  </a:ext>
                </a:extLst>
              </a:tr>
              <a:tr h="30315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050" b="1" kern="1200">
                          <a:solidFill>
                            <a:schemeClr val="tx1"/>
                          </a:solidFill>
                          <a:latin typeface="Tahoma" pitchFamily="34" charset="0"/>
                          <a:ea typeface="Tahoma" pitchFamily="34" charset="0"/>
                          <a:cs typeface="Tahoma" pitchFamily="34" charset="0"/>
                        </a:rPr>
                        <a:t>נספחים...............................................................................................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ct val="150000"/>
                        </a:lnSpc>
                      </a:pPr>
                      <a:r>
                        <a:rPr lang="he-IL" sz="1050" b="1" dirty="0">
                          <a:solidFill>
                            <a:schemeClr val="tx1"/>
                          </a:solidFill>
                          <a:latin typeface="Tahoma"/>
                          <a:ea typeface="Tahoma"/>
                          <a:cs typeface="Tahoma"/>
                        </a:rPr>
                        <a:t>5</a:t>
                      </a:r>
                      <a:r>
                        <a:rPr lang="en-US" sz="1050" b="1" dirty="0">
                          <a:solidFill>
                            <a:schemeClr val="tx1"/>
                          </a:solidFill>
                          <a:latin typeface="Tahoma"/>
                          <a:ea typeface="Tahoma"/>
                          <a:cs typeface="Tahoma"/>
                        </a:rPr>
                        <a:t>3</a:t>
                      </a:r>
                      <a:r>
                        <a:rPr lang="he-IL" sz="1050" b="1" dirty="0">
                          <a:solidFill>
                            <a:schemeClr val="tx1"/>
                          </a:solidFill>
                          <a:latin typeface="Tahoma"/>
                          <a:ea typeface="Tahoma"/>
                          <a:cs typeface="Tahoma"/>
                        </a:rPr>
                        <a:t>-45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3859107"/>
                  </a:ext>
                </a:extLst>
              </a:tr>
            </a:tbl>
          </a:graphicData>
        </a:graphic>
      </p:graphicFrame>
      <p:sp>
        <p:nvSpPr>
          <p:cNvPr id="4" name="תיבת טקסט 12">
            <a:extLst>
              <a:ext uri="{FF2B5EF4-FFF2-40B4-BE49-F238E27FC236}">
                <a16:creationId xmlns:a16="http://schemas.microsoft.com/office/drawing/2014/main" id="{7308E3AF-6CFF-4E0F-6CD2-78A63D23FD1C}"/>
              </a:ext>
            </a:extLst>
          </p:cNvPr>
          <p:cNvSpPr txBox="1"/>
          <p:nvPr/>
        </p:nvSpPr>
        <p:spPr>
          <a:xfrm>
            <a:off x="11640396" y="6298691"/>
            <a:ext cx="357050" cy="276999"/>
          </a:xfrm>
          <a:prstGeom prst="rect">
            <a:avLst/>
          </a:prstGeom>
          <a:noFill/>
        </p:spPr>
        <p:txBody>
          <a:bodyPr wrap="square" rtlCol="1">
            <a:spAutoFit/>
          </a:bodyPr>
          <a:lstStyle/>
          <a:p>
            <a:r>
              <a:rPr lang="en-GB" sz="1200" dirty="0">
                <a:solidFill>
                  <a:schemeClr val="bg2">
                    <a:lumMod val="75000"/>
                  </a:schemeClr>
                </a:solidFill>
              </a:rPr>
              <a:t>3</a:t>
            </a:r>
            <a:endParaRPr lang="he-IL" sz="1200" dirty="0">
              <a:solidFill>
                <a:schemeClr val="bg2">
                  <a:lumMod val="75000"/>
                </a:schemeClr>
              </a:solidFill>
            </a:endParaRPr>
          </a:p>
        </p:txBody>
      </p:sp>
      <p:sp>
        <p:nvSpPr>
          <p:cNvPr id="2" name="Rectangle 1">
            <a:extLst>
              <a:ext uri="{FF2B5EF4-FFF2-40B4-BE49-F238E27FC236}">
                <a16:creationId xmlns:a16="http://schemas.microsoft.com/office/drawing/2014/main" id="{7ED375A0-E83D-38C3-8AC0-4479032FE6E9}"/>
              </a:ext>
            </a:extLst>
          </p:cNvPr>
          <p:cNvSpPr/>
          <p:nvPr/>
        </p:nvSpPr>
        <p:spPr>
          <a:xfrm>
            <a:off x="4924425" y="6467377"/>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019151290"/>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E05EDB-E3A9-4AE9-BD2C-3E658605C89F}"/>
              </a:ext>
            </a:extLst>
          </p:cNvPr>
          <p:cNvSpPr/>
          <p:nvPr/>
        </p:nvSpPr>
        <p:spPr>
          <a:xfrm>
            <a:off x="5631367" y="959097"/>
            <a:ext cx="6471107" cy="4994509"/>
          </a:xfrm>
          <a:prstGeom prst="rect">
            <a:avLst/>
          </a:prstGeom>
          <a:solidFill>
            <a:schemeClr val="bg1"/>
          </a:solidFill>
        </p:spPr>
        <p:txBody>
          <a:bodyPr wrap="square" lIns="91440" tIns="45720" rIns="91440" bIns="45720" anchor="t">
            <a:spAutoFit/>
          </a:bodyPr>
          <a:lstStyle/>
          <a:p>
            <a:pPr marL="285750" indent="-285750" algn="r" rtl="1">
              <a:lnSpc>
                <a:spcPct val="150000"/>
              </a:lnSpc>
              <a:buClr>
                <a:srgbClr val="4978A6"/>
              </a:buClr>
              <a:buFontTx/>
              <a:buChar char="█"/>
              <a:defRPr/>
            </a:pPr>
            <a:r>
              <a:rPr lang="he-IL" sz="1200">
                <a:solidFill>
                  <a:prstClr val="black"/>
                </a:solidFill>
                <a:latin typeface="Tahoma" pitchFamily="34" charset="0"/>
                <a:ea typeface="Tahoma" pitchFamily="34" charset="0"/>
                <a:cs typeface="Tahoma" pitchFamily="34" charset="0"/>
              </a:rPr>
              <a:t>הארגון מקיים </a:t>
            </a:r>
            <a:r>
              <a:rPr lang="he-IL" sz="1200" b="1">
                <a:solidFill>
                  <a:prstClr val="black"/>
                </a:solidFill>
                <a:latin typeface="Tahoma" pitchFamily="34" charset="0"/>
                <a:ea typeface="Tahoma" pitchFamily="34" charset="0"/>
                <a:cs typeface="Tahoma" pitchFamily="34" charset="0"/>
              </a:rPr>
              <a:t>שת"פ מתמשך עם </a:t>
            </a:r>
            <a:r>
              <a:rPr lang="en-US" sz="1200" b="1">
                <a:solidFill>
                  <a:prstClr val="black"/>
                </a:solidFill>
                <a:latin typeface="Tahoma" pitchFamily="34" charset="0"/>
                <a:ea typeface="Tahoma" pitchFamily="34" charset="0"/>
                <a:cs typeface="Tahoma" pitchFamily="34" charset="0"/>
              </a:rPr>
              <a:t>Urban95</a:t>
            </a:r>
            <a:r>
              <a:rPr lang="he-IL" sz="1200" b="1">
                <a:solidFill>
                  <a:prstClr val="black"/>
                </a:solidFill>
                <a:latin typeface="Tahoma" pitchFamily="34" charset="0"/>
                <a:ea typeface="Tahoma" pitchFamily="34" charset="0"/>
                <a:cs typeface="Tahoma" pitchFamily="34" charset="0"/>
              </a:rPr>
              <a:t> </a:t>
            </a:r>
            <a:r>
              <a:rPr lang="he-IL" sz="1200">
                <a:solidFill>
                  <a:prstClr val="black"/>
                </a:solidFill>
                <a:latin typeface="Tahoma" pitchFamily="34" charset="0"/>
                <a:ea typeface="Tahoma" pitchFamily="34" charset="0"/>
                <a:cs typeface="Tahoma" pitchFamily="34" charset="0"/>
              </a:rPr>
              <a:t>משנת 2018, במסגרתו בוצעו מגוון פעולות*: פרויקט </a:t>
            </a:r>
            <a:r>
              <a:rPr lang="en-US" sz="1200" b="1">
                <a:solidFill>
                  <a:prstClr val="black"/>
                </a:solidFill>
                <a:latin typeface="Tahoma" pitchFamily="34" charset="0"/>
                <a:ea typeface="Tahoma" pitchFamily="34" charset="0"/>
                <a:cs typeface="Tahoma" pitchFamily="34" charset="0"/>
              </a:rPr>
              <a:t>Vroom</a:t>
            </a:r>
            <a:r>
              <a:rPr lang="he-IL" sz="1200">
                <a:solidFill>
                  <a:prstClr val="black"/>
                </a:solidFill>
                <a:latin typeface="Tahoma" pitchFamily="34" charset="0"/>
                <a:ea typeface="Tahoma" pitchFamily="34" charset="0"/>
                <a:cs typeface="Tahoma" pitchFamily="34" charset="0"/>
              </a:rPr>
              <a:t> (סרטונים עם טיפים להורים לפיתוח קוגניטיבי של ילדיהם בגיל הרך), </a:t>
            </a:r>
            <a:r>
              <a:rPr lang="he-IL" sz="1200" b="1">
                <a:solidFill>
                  <a:prstClr val="black"/>
                </a:solidFill>
                <a:latin typeface="Tahoma" pitchFamily="34" charset="0"/>
                <a:ea typeface="Tahoma" pitchFamily="34" charset="0"/>
                <a:cs typeface="Tahoma" pitchFamily="34" charset="0"/>
              </a:rPr>
              <a:t>שעות סיפור </a:t>
            </a:r>
            <a:r>
              <a:rPr lang="he-IL" sz="1200">
                <a:solidFill>
                  <a:prstClr val="black"/>
                </a:solidFill>
                <a:latin typeface="Tahoma" pitchFamily="34" charset="0"/>
                <a:ea typeface="Tahoma" pitchFamily="34" charset="0"/>
                <a:cs typeface="Tahoma" pitchFamily="34" charset="0"/>
              </a:rPr>
              <a:t>בשפת הקהילה, הפצת תכנים ומשחקים בשפות מותאמות, </a:t>
            </a:r>
            <a:r>
              <a:rPr lang="he-IL" sz="1200" b="1">
                <a:solidFill>
                  <a:prstClr val="black"/>
                </a:solidFill>
                <a:latin typeface="Tahoma" pitchFamily="34" charset="0"/>
                <a:ea typeface="Tahoma" pitchFamily="34" charset="0"/>
                <a:cs typeface="Tahoma" pitchFamily="34" charset="0"/>
              </a:rPr>
              <a:t>פעילויות קיץ מוזיקליות</a:t>
            </a:r>
            <a:r>
              <a:rPr lang="he-IL" sz="1200">
                <a:solidFill>
                  <a:prstClr val="black"/>
                </a:solidFill>
                <a:latin typeface="Tahoma" pitchFamily="34" charset="0"/>
                <a:ea typeface="Tahoma" pitchFamily="34" charset="0"/>
                <a:cs typeface="Tahoma" pitchFamily="34" charset="0"/>
              </a:rPr>
              <a:t>, והקמת </a:t>
            </a:r>
            <a:r>
              <a:rPr lang="he-IL" sz="1200" b="1">
                <a:solidFill>
                  <a:srgbClr val="4978A6"/>
                </a:solidFill>
                <a:latin typeface="Tahoma" pitchFamily="34" charset="0"/>
                <a:ea typeface="Tahoma" pitchFamily="34" charset="0"/>
                <a:cs typeface="Tahoma" pitchFamily="34" charset="0"/>
              </a:rPr>
              <a:t>המשחקייה הטיפולית</a:t>
            </a:r>
            <a:r>
              <a:rPr lang="he-IL" sz="1200">
                <a:solidFill>
                  <a:prstClr val="black"/>
                </a:solidFill>
                <a:latin typeface="Tahoma" pitchFamily="34" charset="0"/>
                <a:ea typeface="Tahoma" pitchFamily="34" charset="0"/>
                <a:cs typeface="Tahoma" pitchFamily="34" charset="0"/>
              </a:rPr>
              <a:t>, המשמשת גם להרצאות, קבוצות למידה, מפגשים של הורים שצריכים פיקוח על המפגש עם הילד, טיפולים דיאדיים, טיפולי פיזיותרפיה, וטיפולים של קלינאות תקשורת.  </a:t>
            </a:r>
          </a:p>
          <a:p>
            <a:pPr marL="285750" indent="-285750" algn="r" rtl="1">
              <a:lnSpc>
                <a:spcPct val="150000"/>
              </a:lnSpc>
              <a:buClr>
                <a:srgbClr val="4978A6"/>
              </a:buClr>
              <a:buFontTx/>
              <a:buChar char="█"/>
              <a:defRPr/>
            </a:pPr>
            <a:r>
              <a:rPr lang="he-IL" sz="1200" b="1">
                <a:latin typeface="Tahoma" pitchFamily="34" charset="0"/>
                <a:ea typeface="Tahoma" pitchFamily="34" charset="0"/>
                <a:cs typeface="Tahoma" pitchFamily="34" charset="0"/>
              </a:rPr>
              <a:t>בתחילת 2023 צוות הגיל הרך והצוות הפרא-רפואי התאחדו והוקם </a:t>
            </a:r>
            <a:r>
              <a:rPr lang="he-IL" sz="1200" b="1" err="1">
                <a:latin typeface="Tahoma" pitchFamily="34" charset="0"/>
                <a:ea typeface="Tahoma" pitchFamily="34" charset="0"/>
                <a:cs typeface="Tahoma" pitchFamily="34" charset="0"/>
              </a:rPr>
              <a:t>במסיל"ה</a:t>
            </a:r>
            <a:r>
              <a:rPr lang="he-IL" sz="1200" b="1">
                <a:latin typeface="Tahoma" pitchFamily="34" charset="0"/>
                <a:ea typeface="Tahoma" pitchFamily="34" charset="0"/>
                <a:cs typeface="Tahoma" pitchFamily="34" charset="0"/>
              </a:rPr>
              <a:t> מרכז הורים-ילדים </a:t>
            </a:r>
            <a:r>
              <a:rPr lang="he-IL" sz="1200">
                <a:latin typeface="Tahoma" pitchFamily="34" charset="0"/>
                <a:ea typeface="Tahoma" pitchFamily="34" charset="0"/>
                <a:cs typeface="Tahoma" pitchFamily="34" charset="0"/>
              </a:rPr>
              <a:t>– </a:t>
            </a:r>
            <a:r>
              <a:rPr lang="he-IL" sz="1200" b="1">
                <a:latin typeface="Tahoma" pitchFamily="34" charset="0"/>
                <a:ea typeface="Tahoma" pitchFamily="34" charset="0"/>
                <a:cs typeface="Tahoma" pitchFamily="34" charset="0"/>
              </a:rPr>
              <a:t>מרכז לטיפול והדרכה מודע מוגנות תרבותית</a:t>
            </a:r>
            <a:r>
              <a:rPr lang="he-IL" sz="1200">
                <a:latin typeface="Tahoma" pitchFamily="34" charset="0"/>
                <a:ea typeface="Tahoma" pitchFamily="34" charset="0"/>
                <a:cs typeface="Tahoma" pitchFamily="34" charset="0"/>
              </a:rPr>
              <a:t>, </a:t>
            </a:r>
            <a:r>
              <a:rPr lang="he-IL" sz="1200" b="1">
                <a:latin typeface="Tahoma" pitchFamily="34" charset="0"/>
                <a:ea typeface="Tahoma" pitchFamily="34" charset="0"/>
                <a:cs typeface="Tahoma" pitchFamily="34" charset="0"/>
              </a:rPr>
              <a:t>שהמשחקייה הטיפולית היא חלק משמעותי בתוכו</a:t>
            </a:r>
            <a:r>
              <a:rPr lang="he-IL" sz="1200">
                <a:latin typeface="Tahoma" pitchFamily="34" charset="0"/>
                <a:ea typeface="Tahoma" pitchFamily="34" charset="0"/>
                <a:cs typeface="Tahoma" pitchFamily="34" charset="0"/>
              </a:rPr>
              <a:t>: </a:t>
            </a:r>
            <a:r>
              <a:rPr lang="he-IL" sz="1400">
                <a:latin typeface="Calibri Light" panose="020F0302020204030204" pitchFamily="34" charset="0"/>
                <a:ea typeface="Tahoma" pitchFamily="34" charset="0"/>
                <a:cs typeface="Calibri Light" panose="020F0302020204030204" pitchFamily="34" charset="0"/>
              </a:rPr>
              <a:t>"פעילות המרכז מבוססת על הידע הרב שנצבר </a:t>
            </a:r>
            <a:r>
              <a:rPr lang="he-IL" sz="1400" err="1">
                <a:latin typeface="Calibri Light" panose="020F0302020204030204" pitchFamily="34" charset="0"/>
                <a:ea typeface="Tahoma" pitchFamily="34" charset="0"/>
                <a:cs typeface="Calibri Light" panose="020F0302020204030204" pitchFamily="34" charset="0"/>
              </a:rPr>
              <a:t>במסיל"ה</a:t>
            </a:r>
            <a:r>
              <a:rPr lang="he-IL" sz="1400">
                <a:latin typeface="Calibri Light" panose="020F0302020204030204" pitchFamily="34" charset="0"/>
                <a:ea typeface="Tahoma" pitchFamily="34" charset="0"/>
                <a:cs typeface="Calibri Light" panose="020F0302020204030204" pitchFamily="34" charset="0"/>
              </a:rPr>
              <a:t> במשך שנים רבות ועל התפיסה ההוליסטית הרואה חשיבות בעבודה בכל המעגלים הסובבים את הילד. מטרת פעילות המרכז היא הרחבת המענים הטיפוליים וההדרכתיים לילדים ולמשפחותיהם ומתן הדרכה וייעוץ לאנשי מקצוע מדיסציפלינות שונות אשר עובדים עם משפחות חסרות מעמד" </a:t>
            </a:r>
            <a:r>
              <a:rPr lang="he-IL" sz="1200">
                <a:latin typeface="Tahoma" pitchFamily="34" charset="0"/>
                <a:ea typeface="Tahoma" pitchFamily="34" charset="0"/>
                <a:cs typeface="Tahoma" pitchFamily="34" charset="0"/>
              </a:rPr>
              <a:t>(מתוך מסמך עדכון שנשלח מטעם צוות מרכז </a:t>
            </a:r>
            <a:r>
              <a:rPr lang="he-IL" sz="1200" err="1">
                <a:latin typeface="Tahoma" pitchFamily="34" charset="0"/>
                <a:ea typeface="Tahoma" pitchFamily="34" charset="0"/>
                <a:cs typeface="Tahoma" pitchFamily="34" charset="0"/>
              </a:rPr>
              <a:t>מסיל"ה</a:t>
            </a:r>
            <a:r>
              <a:rPr lang="he-IL" sz="1200">
                <a:latin typeface="Tahoma" pitchFamily="34" charset="0"/>
                <a:ea typeface="Tahoma" pitchFamily="34" charset="0"/>
                <a:cs typeface="Tahoma" pitchFamily="34" charset="0"/>
              </a:rPr>
              <a:t>).</a:t>
            </a:r>
          </a:p>
          <a:p>
            <a:pPr marL="285750" indent="-285750" algn="r" rtl="1">
              <a:lnSpc>
                <a:spcPct val="150000"/>
              </a:lnSpc>
              <a:buClr>
                <a:srgbClr val="4978A6"/>
              </a:buClr>
              <a:buFontTx/>
              <a:buChar char="█"/>
              <a:defRPr/>
            </a:pPr>
            <a:r>
              <a:rPr lang="he-IL" sz="1200">
                <a:latin typeface="Tahoma" pitchFamily="34" charset="0"/>
                <a:ea typeface="Tahoma" pitchFamily="34" charset="0"/>
                <a:cs typeface="Tahoma" pitchFamily="34" charset="0"/>
              </a:rPr>
              <a:t>עוד נמסר באותו העדכון כי עלות השכר של הצוות הקבוע במרכז ההורים-ילדים, שמומן ברובו עד כה מכספי תרומות, ממומן מעתה על ידי העירייה ומשרד הרווחה. מהלך זה מאפשר לנתב את משאבי התרומות להרחבת המענה המקצועי והטיפולי הניתן לילדי הקהילה והוריהם. </a:t>
            </a:r>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Background</a:t>
            </a:r>
            <a:endParaRPr lang="he-IL" sz="2000" b="1" dirty="0">
              <a:solidFill>
                <a:schemeClr val="bg1"/>
              </a:solidFill>
              <a:latin typeface="Tahoma" pitchFamily="34" charset="0"/>
              <a:ea typeface="Tahoma" pitchFamily="34" charset="0"/>
              <a:cs typeface="Tahoma" pitchFamily="34" charset="0"/>
            </a:endParaRPr>
          </a:p>
        </p:txBody>
      </p:sp>
      <p:sp>
        <p:nvSpPr>
          <p:cNvPr id="5" name="תיבת טקסט 4">
            <a:extLst>
              <a:ext uri="{FF2B5EF4-FFF2-40B4-BE49-F238E27FC236}">
                <a16:creationId xmlns:a16="http://schemas.microsoft.com/office/drawing/2014/main" id="{9BE8241D-9583-59DE-98E1-90B3D0BB4570}"/>
              </a:ext>
            </a:extLst>
          </p:cNvPr>
          <p:cNvSpPr txBox="1"/>
          <p:nvPr/>
        </p:nvSpPr>
        <p:spPr>
          <a:xfrm>
            <a:off x="5213685" y="6215085"/>
            <a:ext cx="5698155" cy="246221"/>
          </a:xfrm>
          <a:prstGeom prst="rect">
            <a:avLst/>
          </a:prstGeom>
          <a:noFill/>
        </p:spPr>
        <p:txBody>
          <a:bodyPr wrap="square" rtlCol="1">
            <a:spAutoFit/>
          </a:bodyPr>
          <a:lstStyle/>
          <a:p>
            <a:pPr algn="r" rtl="1"/>
            <a:r>
              <a:rPr lang="he-IL" sz="1000"/>
              <a:t>*המידע מתוך ראיון עם מנהלת הצוות במרכז </a:t>
            </a:r>
            <a:r>
              <a:rPr lang="he-IL" sz="1000" err="1"/>
              <a:t>מסיל"ה</a:t>
            </a:r>
            <a:endParaRPr lang="he-IL" sz="1000"/>
          </a:p>
        </p:txBody>
      </p:sp>
      <p:sp>
        <p:nvSpPr>
          <p:cNvPr id="8" name="TextBox 3">
            <a:extLst>
              <a:ext uri="{FF2B5EF4-FFF2-40B4-BE49-F238E27FC236}">
                <a16:creationId xmlns:a16="http://schemas.microsoft.com/office/drawing/2014/main" id="{B49A0BC8-A9A2-E390-5852-34E55A7DA830}"/>
              </a:ext>
            </a:extLst>
          </p:cNvPr>
          <p:cNvSpPr txBox="1"/>
          <p:nvPr/>
        </p:nvSpPr>
        <p:spPr>
          <a:xfrm>
            <a:off x="77425" y="1034708"/>
            <a:ext cx="5465699" cy="2547685"/>
          </a:xfrm>
          <a:prstGeom prst="rect">
            <a:avLst/>
          </a:prstGeom>
          <a:solidFill>
            <a:srgbClr val="F7E88D"/>
          </a:solidFill>
        </p:spPr>
        <p:txBody>
          <a:bodyPr wrap="square">
            <a:spAutoFit/>
          </a:bodyPr>
          <a:lstStyle/>
          <a:p>
            <a:pPr marL="285750" indent="-285750" algn="r" rtl="1">
              <a:lnSpc>
                <a:spcPct val="150000"/>
              </a:lnSpc>
              <a:buClr>
                <a:srgbClr val="4978A6"/>
              </a:buClr>
              <a:buFontTx/>
              <a:buChar char="█"/>
              <a:defRPr/>
            </a:pPr>
            <a:r>
              <a:rPr lang="he-IL" sz="1200">
                <a:solidFill>
                  <a:prstClr val="black"/>
                </a:solidFill>
                <a:latin typeface="Tahoma" pitchFamily="34" charset="0"/>
                <a:ea typeface="Tahoma" pitchFamily="34" charset="0"/>
                <a:cs typeface="Tahoma" pitchFamily="34" charset="0"/>
              </a:rPr>
              <a:t>התכנים מעוצבים ונבנים </a:t>
            </a:r>
            <a:r>
              <a:rPr lang="he-IL" sz="1200" b="1">
                <a:solidFill>
                  <a:prstClr val="black"/>
                </a:solidFill>
                <a:latin typeface="Tahoma" pitchFamily="34" charset="0"/>
                <a:ea typeface="Tahoma" pitchFamily="34" charset="0"/>
                <a:cs typeface="Tahoma" pitchFamily="34" charset="0"/>
              </a:rPr>
              <a:t>על ידי צוות </a:t>
            </a:r>
            <a:r>
              <a:rPr lang="he-IL" sz="1200" b="1" err="1">
                <a:solidFill>
                  <a:prstClr val="black"/>
                </a:solidFill>
                <a:latin typeface="Tahoma" pitchFamily="34" charset="0"/>
                <a:ea typeface="Tahoma" pitchFamily="34" charset="0"/>
                <a:cs typeface="Tahoma" pitchFamily="34" charset="0"/>
              </a:rPr>
              <a:t>מסיל"ה</a:t>
            </a:r>
            <a:r>
              <a:rPr lang="he-IL" sz="1200">
                <a:solidFill>
                  <a:prstClr val="black"/>
                </a:solidFill>
                <a:latin typeface="Tahoma" pitchFamily="34" charset="0"/>
                <a:ea typeface="Tahoma" pitchFamily="34" charset="0"/>
                <a:cs typeface="Tahoma" pitchFamily="34" charset="0"/>
              </a:rPr>
              <a:t>, שכולל מרפאה בעיסוק, קלינאי תקשורת, ויועצות חינוכית המתמחות בגיל הרך. כמו כן, נעשית עבודה עם המסגרות, השמרטפיות, והמשפחות.</a:t>
            </a:r>
          </a:p>
          <a:p>
            <a:pPr marL="285750" indent="-285750" algn="r" rtl="1">
              <a:lnSpc>
                <a:spcPct val="150000"/>
              </a:lnSpc>
              <a:buClr>
                <a:srgbClr val="4978A6"/>
              </a:buClr>
              <a:buFontTx/>
              <a:buChar char="█"/>
              <a:defRPr/>
            </a:pPr>
            <a:r>
              <a:rPr lang="he-IL" sz="1200">
                <a:solidFill>
                  <a:prstClr val="black"/>
                </a:solidFill>
                <a:latin typeface="Tahoma" pitchFamily="34" charset="0"/>
                <a:ea typeface="Tahoma" pitchFamily="34" charset="0"/>
                <a:cs typeface="Tahoma" pitchFamily="34" charset="0"/>
              </a:rPr>
              <a:t>בצוות </a:t>
            </a:r>
            <a:r>
              <a:rPr lang="he-IL" sz="1200" err="1">
                <a:solidFill>
                  <a:prstClr val="black"/>
                </a:solidFill>
                <a:latin typeface="Tahoma" pitchFamily="34" charset="0"/>
                <a:ea typeface="Tahoma" pitchFamily="34" charset="0"/>
                <a:cs typeface="Tahoma" pitchFamily="34" charset="0"/>
              </a:rPr>
              <a:t>מסיל"ה</a:t>
            </a:r>
            <a:r>
              <a:rPr lang="he-IL" sz="1200">
                <a:solidFill>
                  <a:prstClr val="black"/>
                </a:solidFill>
                <a:latin typeface="Tahoma" pitchFamily="34" charset="0"/>
                <a:ea typeface="Tahoma" pitchFamily="34" charset="0"/>
                <a:cs typeface="Tahoma" pitchFamily="34" charset="0"/>
              </a:rPr>
              <a:t> ישנם </a:t>
            </a:r>
            <a:r>
              <a:rPr lang="he-IL" sz="1200" b="1">
                <a:solidFill>
                  <a:prstClr val="black"/>
                </a:solidFill>
                <a:latin typeface="Tahoma" pitchFamily="34" charset="0"/>
                <a:ea typeface="Tahoma" pitchFamily="34" charset="0"/>
                <a:cs typeface="Tahoma" pitchFamily="34" charset="0"/>
              </a:rPr>
              <a:t>מגשרים תרבותיים</a:t>
            </a:r>
            <a:r>
              <a:rPr lang="he-IL" sz="1200">
                <a:solidFill>
                  <a:prstClr val="black"/>
                </a:solidFill>
                <a:latin typeface="Tahoma" pitchFamily="34" charset="0"/>
                <a:ea typeface="Tahoma" pitchFamily="34" charset="0"/>
                <a:cs typeface="Tahoma" pitchFamily="34" charset="0"/>
              </a:rPr>
              <a:t>, אשר מבצעים את התיווך השפתי והגישור על הפער בין תרבות קהל היעד לתרבות המערבית. למשל, שיח עם ילדים שטרם מתקשרים שפתית הוא דבר זר בקרב מבקשי המקלט, ונדרש תיווך והתאמה. ישנן גם מילים שלא ניתן לתרגם ישירות, כמו "משחקיוּת". המגשרים נכנסים לתמונה טרם יישום הפעילות, לצורכי התאמות, וגם משתלבים בשלב העיבוד אחרי. </a:t>
            </a:r>
          </a:p>
        </p:txBody>
      </p:sp>
      <p:sp>
        <p:nvSpPr>
          <p:cNvPr id="3" name="תיבת טקסט 2">
            <a:extLst>
              <a:ext uri="{FF2B5EF4-FFF2-40B4-BE49-F238E27FC236}">
                <a16:creationId xmlns:a16="http://schemas.microsoft.com/office/drawing/2014/main" id="{692AE03B-FA6C-7A98-AF82-3FBF9120C656}"/>
              </a:ext>
            </a:extLst>
          </p:cNvPr>
          <p:cNvSpPr txBox="1"/>
          <p:nvPr/>
        </p:nvSpPr>
        <p:spPr>
          <a:xfrm>
            <a:off x="11620345" y="6338195"/>
            <a:ext cx="357050" cy="276999"/>
          </a:xfrm>
          <a:prstGeom prst="rect">
            <a:avLst/>
          </a:prstGeom>
          <a:noFill/>
        </p:spPr>
        <p:txBody>
          <a:bodyPr wrap="square" rtlCol="1">
            <a:spAutoFit/>
          </a:bodyPr>
          <a:lstStyle/>
          <a:p>
            <a:r>
              <a:rPr lang="he-IL" sz="1200">
                <a:solidFill>
                  <a:schemeClr val="bg2">
                    <a:lumMod val="75000"/>
                  </a:schemeClr>
                </a:solidFill>
              </a:rPr>
              <a:t>28</a:t>
            </a:r>
          </a:p>
        </p:txBody>
      </p:sp>
      <p:sp>
        <p:nvSpPr>
          <p:cNvPr id="2" name="TextBox 3">
            <a:extLst>
              <a:ext uri="{FF2B5EF4-FFF2-40B4-BE49-F238E27FC236}">
                <a16:creationId xmlns:a16="http://schemas.microsoft.com/office/drawing/2014/main" id="{C7B24B79-AA73-6586-7BE5-1846BE24B9CD}"/>
              </a:ext>
            </a:extLst>
          </p:cNvPr>
          <p:cNvSpPr txBox="1"/>
          <p:nvPr/>
        </p:nvSpPr>
        <p:spPr>
          <a:xfrm>
            <a:off x="66607" y="3682920"/>
            <a:ext cx="5476517" cy="2270686"/>
          </a:xfrm>
          <a:prstGeom prst="rect">
            <a:avLst/>
          </a:prstGeom>
          <a:solidFill>
            <a:srgbClr val="F7E88D"/>
          </a:solidFill>
        </p:spPr>
        <p:txBody>
          <a:bodyPr wrap="square">
            <a:spAutoFit/>
          </a:bodyPr>
          <a:lstStyle/>
          <a:p>
            <a:pPr algn="r" rtl="1">
              <a:lnSpc>
                <a:spcPct val="150000"/>
              </a:lnSpc>
              <a:buClr>
                <a:srgbClr val="FFC000"/>
              </a:buClr>
              <a:defRPr/>
            </a:pPr>
            <a:r>
              <a:rPr lang="he-IL" sz="1200">
                <a:solidFill>
                  <a:prstClr val="black"/>
                </a:solidFill>
                <a:latin typeface="Tahoma" pitchFamily="34" charset="0"/>
                <a:ea typeface="Tahoma" pitchFamily="34" charset="0"/>
                <a:cs typeface="Tahoma" pitchFamily="34" charset="0"/>
              </a:rPr>
              <a:t>במסגרת </a:t>
            </a:r>
            <a:r>
              <a:rPr lang="he-IL" sz="1200" err="1">
                <a:solidFill>
                  <a:prstClr val="black"/>
                </a:solidFill>
                <a:latin typeface="Tahoma" pitchFamily="34" charset="0"/>
                <a:ea typeface="Tahoma" pitchFamily="34" charset="0"/>
                <a:cs typeface="Tahoma" pitchFamily="34" charset="0"/>
              </a:rPr>
              <a:t>הראיון</a:t>
            </a:r>
            <a:r>
              <a:rPr lang="he-IL" sz="1200">
                <a:solidFill>
                  <a:prstClr val="black"/>
                </a:solidFill>
                <a:latin typeface="Tahoma" pitchFamily="34" charset="0"/>
                <a:ea typeface="Tahoma" pitchFamily="34" charset="0"/>
                <a:cs typeface="Tahoma" pitchFamily="34" charset="0"/>
              </a:rPr>
              <a:t> עם מנהלת הצוות במרכז, הוזכרו עוד מגוון שיתופי פעולה שמסייעים בקידום פעילות הארגון:</a:t>
            </a:r>
          </a:p>
          <a:p>
            <a:pPr algn="r" rtl="1">
              <a:lnSpc>
                <a:spcPct val="150000"/>
              </a:lnSpc>
              <a:buClr>
                <a:srgbClr val="FFC000"/>
              </a:buClr>
              <a:defRPr/>
            </a:pPr>
            <a:r>
              <a:rPr lang="he-IL" sz="1200">
                <a:solidFill>
                  <a:prstClr val="black"/>
                </a:solidFill>
                <a:latin typeface="Tahoma" pitchFamily="34" charset="0"/>
                <a:ea typeface="Tahoma" pitchFamily="34" charset="0"/>
                <a:cs typeface="Tahoma" pitchFamily="34" charset="0"/>
              </a:rPr>
              <a:t>שת"פ עם מנהל הקהילה על פרויקטים של </a:t>
            </a:r>
            <a:r>
              <a:rPr lang="he-IL" sz="1200" b="1">
                <a:solidFill>
                  <a:srgbClr val="4978A6"/>
                </a:solidFill>
                <a:latin typeface="Tahoma" pitchFamily="34" charset="0"/>
                <a:ea typeface="Tahoma" pitchFamily="34" charset="0"/>
                <a:cs typeface="Tahoma" pitchFamily="34" charset="0"/>
              </a:rPr>
              <a:t>מניעת שוטטות </a:t>
            </a:r>
            <a:r>
              <a:rPr lang="he-IL" sz="1200">
                <a:solidFill>
                  <a:prstClr val="black"/>
                </a:solidFill>
                <a:latin typeface="Tahoma" pitchFamily="34" charset="0"/>
                <a:ea typeface="Tahoma" pitchFamily="34" charset="0"/>
                <a:cs typeface="Tahoma" pitchFamily="34" charset="0"/>
              </a:rPr>
              <a:t>ב-2 מוקדים שרלוונטיים לקהילה (בוצע מחקר הערכה שיפורט בהמשך הדוח), הקמת מרכז דרור ואירועי רחוב בחודשי הקיץ, ושת"פ בכל הקשור לגיל הרך בפיקוח על הגנים ועל המעונות, ורישום לגנים. בנוסף דווח על שיתוף פעולה עם תוכנית אור, אשר מסייע למשחקייה עם כוח אדם של נשות מקצוע ובעלות ידע התפתחותי שעובדות עם המשפחות. </a:t>
            </a:r>
          </a:p>
        </p:txBody>
      </p:sp>
      <p:sp>
        <p:nvSpPr>
          <p:cNvPr id="9" name="TextBox 8">
            <a:extLst>
              <a:ext uri="{FF2B5EF4-FFF2-40B4-BE49-F238E27FC236}">
                <a16:creationId xmlns:a16="http://schemas.microsoft.com/office/drawing/2014/main" id="{EEB7B922-9C79-1FAE-F65F-17C92CE38B91}"/>
              </a:ext>
            </a:extLst>
          </p:cNvPr>
          <p:cNvSpPr txBox="1"/>
          <p:nvPr/>
        </p:nvSpPr>
        <p:spPr>
          <a:xfrm>
            <a:off x="-292452" y="527087"/>
            <a:ext cx="12091322" cy="371577"/>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
                <a:srgbClr val="4978A6"/>
              </a:buClr>
              <a:buSzTx/>
              <a:buFontTx/>
              <a:buNone/>
              <a:tabLst/>
              <a:defRPr/>
            </a:pPr>
            <a:r>
              <a:rPr kumimoji="0" lang="he-IL" sz="14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ארגון </a:t>
            </a:r>
            <a:r>
              <a:rPr kumimoji="0" lang="he-IL" sz="1400" b="0" i="0" u="none" strike="noStrike" kern="1200" cap="none" spc="0" normalizeH="0" baseline="0" noProof="0" dirty="0" err="1">
                <a:ln>
                  <a:noFill/>
                </a:ln>
                <a:solidFill>
                  <a:prstClr val="black"/>
                </a:solidFill>
                <a:effectLst/>
                <a:uLnTx/>
                <a:uFillTx/>
                <a:latin typeface="Tahoma" pitchFamily="34" charset="0"/>
                <a:ea typeface="Tahoma" pitchFamily="34" charset="0"/>
                <a:cs typeface="Tahoma" pitchFamily="34" charset="0"/>
              </a:rPr>
              <a:t>מסיל"ה</a:t>
            </a:r>
            <a:r>
              <a:rPr kumimoji="0" lang="he-IL" sz="14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 מציע </a:t>
            </a:r>
            <a:r>
              <a:rPr kumimoji="0" lang="he-IL" sz="14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שירותים חברתיים וקהילתיים לאוכלוסיית מבקשי המקלט </a:t>
            </a:r>
            <a:r>
              <a:rPr kumimoji="0" lang="he-IL" sz="14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בדרום תל אביב.</a:t>
            </a:r>
          </a:p>
        </p:txBody>
      </p:sp>
      <p:sp>
        <p:nvSpPr>
          <p:cNvPr id="4" name="Rectangle 3">
            <a:extLst>
              <a:ext uri="{FF2B5EF4-FFF2-40B4-BE49-F238E27FC236}">
                <a16:creationId xmlns:a16="http://schemas.microsoft.com/office/drawing/2014/main" id="{554D1B38-7108-E289-2925-23E69B5B2F7A}"/>
              </a:ext>
            </a:extLst>
          </p:cNvPr>
          <p:cNvSpPr/>
          <p:nvPr/>
        </p:nvSpPr>
        <p:spPr>
          <a:xfrm>
            <a:off x="507682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651147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758CBF-C401-08AE-D95A-0411912598ED}"/>
              </a:ext>
            </a:extLst>
          </p:cNvPr>
          <p:cNvSpPr/>
          <p:nvPr/>
        </p:nvSpPr>
        <p:spPr>
          <a:xfrm>
            <a:off x="-313509" y="296091"/>
            <a:ext cx="12592595" cy="58782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31</a:t>
            </a:fld>
            <a:endParaRPr lang="en-US" sz="140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Research Layout</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1698171" y="1926491"/>
            <a:ext cx="8795657" cy="3603230"/>
          </a:xfrm>
          <a:prstGeom prst="rect">
            <a:avLst/>
          </a:prstGeom>
          <a:solidFill>
            <a:schemeClr val="bg1"/>
          </a:solidFill>
        </p:spPr>
        <p:txBody>
          <a:bodyPr wrap="square" lIns="91440" tIns="45720" rIns="91440" bIns="45720" rtlCol="1" anchor="t">
            <a:spAutoFit/>
          </a:bodyPr>
          <a:lstStyle/>
          <a:p>
            <a:pPr algn="r" rtl="1">
              <a:lnSpc>
                <a:spcPct val="150000"/>
              </a:lnSpc>
              <a:buClr>
                <a:srgbClr val="F9BC25"/>
              </a:buClr>
            </a:pPr>
            <a:r>
              <a:rPr lang="he-IL" sz="1400" b="1">
                <a:solidFill>
                  <a:srgbClr val="4978A6"/>
                </a:solidFill>
                <a:latin typeface="Tahoma" panose="020B0604030504040204" pitchFamily="34" charset="0"/>
                <a:ea typeface="Tahoma" panose="020B0604030504040204" pitchFamily="34" charset="0"/>
                <a:cs typeface="Tahoma" panose="020B0604030504040204" pitchFamily="34" charset="0"/>
              </a:rPr>
              <a:t>במסגרת הערכת פעילות המשחקייה הטיפולית במרכז </a:t>
            </a:r>
            <a:r>
              <a:rPr lang="he-IL" sz="1400" b="1" err="1">
                <a:solidFill>
                  <a:srgbClr val="4978A6"/>
                </a:solidFill>
                <a:latin typeface="Tahoma" panose="020B0604030504040204" pitchFamily="34" charset="0"/>
                <a:ea typeface="Tahoma" panose="020B0604030504040204" pitchFamily="34" charset="0"/>
                <a:cs typeface="Tahoma" panose="020B0604030504040204" pitchFamily="34" charset="0"/>
              </a:rPr>
              <a:t>מסיל"ה</a:t>
            </a:r>
            <a:r>
              <a:rPr lang="he-IL" sz="1400" b="1">
                <a:solidFill>
                  <a:srgbClr val="4978A6"/>
                </a:solidFill>
                <a:latin typeface="Tahoma" panose="020B0604030504040204" pitchFamily="34" charset="0"/>
                <a:ea typeface="Tahoma" panose="020B0604030504040204" pitchFamily="34" charset="0"/>
                <a:cs typeface="Tahoma" panose="020B0604030504040204" pitchFamily="34" charset="0"/>
              </a:rPr>
              <a:t>: </a:t>
            </a:r>
          </a:p>
          <a:p>
            <a:pPr marL="285750" indent="-285750" algn="r" rtl="1">
              <a:lnSpc>
                <a:spcPct val="150000"/>
              </a:lnSpc>
              <a:buClr>
                <a:srgbClr val="F9BC25"/>
              </a:buClr>
              <a:buFont typeface="Tahoma" panose="020B0604030504040204" pitchFamily="34" charset="0"/>
              <a:buChar char="█"/>
            </a:pPr>
            <a:r>
              <a:rPr lang="he-IL" sz="1400">
                <a:latin typeface="Tahoma" panose="020B0604030504040204" pitchFamily="34" charset="0"/>
                <a:ea typeface="Tahoma" panose="020B0604030504040204" pitchFamily="34" charset="0"/>
                <a:cs typeface="Tahoma" panose="020B0604030504040204" pitchFamily="34" charset="0"/>
              </a:rPr>
              <a:t>2 תצפיות שטח שכללו </a:t>
            </a:r>
            <a:r>
              <a:rPr lang="he-IL" sz="1400">
                <a:latin typeface="Tahoma"/>
                <a:ea typeface="Tahoma"/>
                <a:cs typeface="Tahoma"/>
              </a:rPr>
              <a:t>תיעוד איכותני של ההתרחשות בדגש על תנאי המרחב, מאפייני הפעילות, הדרכה, מאפייני משתתפים והתנהגותם:</a:t>
            </a:r>
          </a:p>
          <a:p>
            <a:pPr marL="742950" lvl="1" indent="-285750" algn="r" rtl="1">
              <a:lnSpc>
                <a:spcPct val="150000"/>
              </a:lnSpc>
              <a:buClr>
                <a:srgbClr val="F9BC25"/>
              </a:buClr>
              <a:buFont typeface="Wingdings" panose="05000000000000000000" pitchFamily="2" charset="2"/>
              <a:buChar char="§"/>
            </a:pPr>
            <a:r>
              <a:rPr lang="he-IL" sz="1400">
                <a:latin typeface="Tahoma"/>
                <a:ea typeface="Tahoma"/>
                <a:cs typeface="Tahoma"/>
              </a:rPr>
              <a:t>28.2.23 מפגש מונחה לאימהות ותינוקות בשעות הבוקר.</a:t>
            </a:r>
          </a:p>
          <a:p>
            <a:pPr marL="742950" lvl="1" indent="-285750" algn="r" rtl="1">
              <a:lnSpc>
                <a:spcPct val="150000"/>
              </a:lnSpc>
              <a:buClr>
                <a:srgbClr val="F9BC25"/>
              </a:buClr>
              <a:buFont typeface="Wingdings" panose="05000000000000000000" pitchFamily="2" charset="2"/>
              <a:buChar char="§"/>
            </a:pPr>
            <a:r>
              <a:rPr lang="he-IL" sz="1400">
                <a:latin typeface="Tahoma"/>
                <a:ea typeface="Tahoma"/>
                <a:cs typeface="Tahoma"/>
              </a:rPr>
              <a:t>19.4.23 זמן פעילות משחקייה פתוח לציבור בשעות אחר הצוהריים.</a:t>
            </a:r>
          </a:p>
          <a:p>
            <a:pPr marL="285750" indent="-285750" algn="r" rtl="1">
              <a:lnSpc>
                <a:spcPct val="150000"/>
              </a:lnSpc>
              <a:buClr>
                <a:srgbClr val="F9BC25"/>
              </a:buClr>
              <a:buFont typeface="Tahoma" panose="020B0604030504040204" pitchFamily="34" charset="0"/>
              <a:buChar char="█"/>
            </a:pPr>
            <a:r>
              <a:rPr lang="he-IL" sz="1400">
                <a:latin typeface="Tahoma"/>
                <a:ea typeface="Tahoma"/>
                <a:cs typeface="Tahoma"/>
              </a:rPr>
              <a:t>ראיון עם מנהלת הצוות במרכז </a:t>
            </a:r>
            <a:r>
              <a:rPr lang="he-IL" sz="1400" err="1">
                <a:latin typeface="Tahoma"/>
                <a:ea typeface="Tahoma"/>
                <a:cs typeface="Tahoma"/>
              </a:rPr>
              <a:t>מסיל"ה</a:t>
            </a:r>
            <a:r>
              <a:rPr lang="he-IL" sz="1400">
                <a:latin typeface="Tahoma"/>
                <a:ea typeface="Tahoma"/>
                <a:cs typeface="Tahoma"/>
              </a:rPr>
              <a:t>.</a:t>
            </a:r>
          </a:p>
          <a:p>
            <a:pPr marL="285750" indent="-285750" algn="r" rtl="1">
              <a:lnSpc>
                <a:spcPct val="150000"/>
              </a:lnSpc>
              <a:buClr>
                <a:srgbClr val="F9BC25"/>
              </a:buClr>
              <a:buFont typeface="Tahoma" panose="020B0604030504040204" pitchFamily="34" charset="0"/>
              <a:buChar char="█"/>
            </a:pPr>
            <a:endParaRPr lang="he-IL" sz="1400">
              <a:latin typeface="Tahoma"/>
              <a:ea typeface="Tahoma"/>
              <a:cs typeface="Tahoma"/>
            </a:endParaRPr>
          </a:p>
          <a:p>
            <a:pPr algn="r" rtl="1">
              <a:lnSpc>
                <a:spcPct val="150000"/>
              </a:lnSpc>
              <a:buClr>
                <a:srgbClr val="F9BC25"/>
              </a:buClr>
            </a:pPr>
            <a:r>
              <a:rPr lang="he-IL" sz="1400" b="1">
                <a:solidFill>
                  <a:srgbClr val="4978A6"/>
                </a:solidFill>
                <a:latin typeface="Tahoma" panose="020B0604030504040204" pitchFamily="34" charset="0"/>
                <a:ea typeface="Tahoma" panose="020B0604030504040204" pitchFamily="34" charset="0"/>
                <a:cs typeface="Tahoma" panose="020B0604030504040204" pitchFamily="34" charset="0"/>
              </a:rPr>
              <a:t>אפיון תופעת שוטטות ילדי הקהילה בגינת הרציפים ובמספר מוקדים נוספים בעיר בשעות הלילה:</a:t>
            </a:r>
          </a:p>
          <a:p>
            <a:pPr marL="285750" indent="-285750" algn="r" rtl="1">
              <a:lnSpc>
                <a:spcPct val="150000"/>
              </a:lnSpc>
              <a:buClr>
                <a:srgbClr val="F9BC25"/>
              </a:buClr>
              <a:buFont typeface="Tahoma" panose="020B0604030504040204" pitchFamily="34" charset="0"/>
              <a:buChar char="█"/>
            </a:pPr>
            <a:r>
              <a:rPr lang="he-IL" sz="1400">
                <a:latin typeface="Tahoma"/>
                <a:ea typeface="Tahoma"/>
                <a:cs typeface="Tahoma"/>
              </a:rPr>
              <a:t>פותח מחוון לתצפית ששימש את הצוות הקהילתי לביצוע תצפיות לילה במוקדים הרלוונטיים, במהלך תקופת חגי תשרי 2022.</a:t>
            </a:r>
          </a:p>
          <a:p>
            <a:pPr marL="285750" indent="-285750" algn="r" rtl="1">
              <a:lnSpc>
                <a:spcPct val="150000"/>
              </a:lnSpc>
              <a:buClr>
                <a:srgbClr val="F9BC25"/>
              </a:buClr>
              <a:buFont typeface="Tahoma" panose="020B0604030504040204" pitchFamily="34" charset="0"/>
              <a:buChar char="█"/>
            </a:pPr>
            <a:r>
              <a:rPr lang="he-IL" sz="1400">
                <a:latin typeface="Tahoma"/>
                <a:ea typeface="Tahoma"/>
                <a:cs typeface="Tahoma"/>
              </a:rPr>
              <a:t>ממצאי התצפיות עובדו ע"י צוות המחקר ונמסרו במסגרת דיווח תקופתי, שמצורף במלואו בהמשך דוח זה.  </a:t>
            </a:r>
          </a:p>
        </p:txBody>
      </p:sp>
      <p:sp>
        <p:nvSpPr>
          <p:cNvPr id="5" name="TextBox 4">
            <a:extLst>
              <a:ext uri="{FF2B5EF4-FFF2-40B4-BE49-F238E27FC236}">
                <a16:creationId xmlns:a16="http://schemas.microsoft.com/office/drawing/2014/main" id="{324DF98B-DCC1-3524-DECF-974370A25C29}"/>
              </a:ext>
            </a:extLst>
          </p:cNvPr>
          <p:cNvSpPr txBox="1"/>
          <p:nvPr/>
        </p:nvSpPr>
        <p:spPr>
          <a:xfrm>
            <a:off x="1698171" y="934464"/>
            <a:ext cx="8795657" cy="694742"/>
          </a:xfrm>
          <a:prstGeom prst="rect">
            <a:avLst/>
          </a:prstGeom>
          <a:solidFill>
            <a:srgbClr val="F7E88D"/>
          </a:solidFill>
        </p:spPr>
        <p:txBody>
          <a:bodyPr wrap="square">
            <a:spAutoFit/>
          </a:bodyPr>
          <a:lstStyle/>
          <a:p>
            <a:pPr algn="r" rtl="1">
              <a:lnSpc>
                <a:spcPct val="150000"/>
              </a:lnSpc>
              <a:buClr>
                <a:srgbClr val="FFC000"/>
              </a:buClr>
              <a:defRPr/>
            </a:pPr>
            <a:r>
              <a:rPr lang="he-IL" sz="1400" b="1" dirty="0">
                <a:latin typeface="Tahoma" pitchFamily="34" charset="0"/>
                <a:ea typeface="Tahoma" pitchFamily="34" charset="0"/>
                <a:cs typeface="Tahoma" pitchFamily="34" charset="0"/>
              </a:rPr>
              <a:t>משאבי הערכה נותבו להתמקד בפעילות המשחקייה הטיפולית, ובליווי מהלך לאפיון ומדידת תופעת שוטטות ילדי הקהילה בשעות הלילה – לצורך קידום פתרונות בנושא. </a:t>
            </a:r>
          </a:p>
        </p:txBody>
      </p:sp>
      <p:sp>
        <p:nvSpPr>
          <p:cNvPr id="6" name="Rectangle 5">
            <a:extLst>
              <a:ext uri="{FF2B5EF4-FFF2-40B4-BE49-F238E27FC236}">
                <a16:creationId xmlns:a16="http://schemas.microsoft.com/office/drawing/2014/main" id="{7903B336-7D1D-3624-C494-BD8B2AC6D256}"/>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594469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1">
            <a:extLst>
              <a:ext uri="{FF2B5EF4-FFF2-40B4-BE49-F238E27FC236}">
                <a16:creationId xmlns:a16="http://schemas.microsoft.com/office/drawing/2014/main" id="{51E61DB7-AC47-4A12-2517-5C330BD0E0BA}"/>
              </a:ext>
            </a:extLst>
          </p:cNvPr>
          <p:cNvSpPr/>
          <p:nvPr/>
        </p:nvSpPr>
        <p:spPr>
          <a:xfrm>
            <a:off x="9488" y="1579956"/>
            <a:ext cx="6810644" cy="48629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Therapeutical Indoor Playroom Observations’ Findings</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9DEAD542-79F2-2E71-3D75-1A1D7AC6348F}"/>
              </a:ext>
            </a:extLst>
          </p:cNvPr>
          <p:cNvSpPr txBox="1"/>
          <p:nvPr/>
        </p:nvSpPr>
        <p:spPr>
          <a:xfrm>
            <a:off x="0" y="393993"/>
            <a:ext cx="12192000" cy="1439689"/>
          </a:xfrm>
          <a:prstGeom prst="rect">
            <a:avLst/>
          </a:prstGeom>
          <a:solidFill>
            <a:srgbClr val="F7E88D"/>
          </a:solidFill>
        </p:spPr>
        <p:txBody>
          <a:bodyPr wrap="square">
            <a:spAutoFit/>
          </a:bodyPr>
          <a:lstStyle/>
          <a:p>
            <a:pPr marL="144000" algn="r" rtl="1">
              <a:lnSpc>
                <a:spcPct val="150000"/>
              </a:lnSpc>
              <a:buClr>
                <a:srgbClr val="FFC000"/>
              </a:buClr>
              <a:defRPr/>
            </a:pPr>
            <a:r>
              <a:rPr lang="he-IL" sz="1200">
                <a:solidFill>
                  <a:prstClr val="black"/>
                </a:solidFill>
                <a:latin typeface="Tahoma" pitchFamily="34" charset="0"/>
                <a:ea typeface="Tahoma" pitchFamily="34" charset="0"/>
                <a:cs typeface="Tahoma" pitchFamily="34" charset="0"/>
              </a:rPr>
              <a:t>בחודש פברואר 2023 החל מערך פעילות קבוצתית מונחית לאימהות לאחר לידה. הפעילות נערכה במתחם המשחקייה אחת לשבוע בשעות הבוקר, וכללה הנחייה מובנית </a:t>
            </a:r>
            <a:br>
              <a:rPr lang="en-US" sz="1200">
                <a:solidFill>
                  <a:prstClr val="black"/>
                </a:solidFill>
                <a:latin typeface="Tahoma" pitchFamily="34" charset="0"/>
                <a:ea typeface="Tahoma" pitchFamily="34" charset="0"/>
                <a:cs typeface="Tahoma" pitchFamily="34" charset="0"/>
              </a:rPr>
            </a:br>
            <a:r>
              <a:rPr lang="he-IL" sz="1200">
                <a:solidFill>
                  <a:prstClr val="black"/>
                </a:solidFill>
                <a:latin typeface="Tahoma" pitchFamily="34" charset="0"/>
                <a:ea typeface="Tahoma" pitchFamily="34" charset="0"/>
                <a:cs typeface="Tahoma" pitchFamily="34" charset="0"/>
              </a:rPr>
              <a:t>ואירוח לארוחת בוקר משותפת. הפעילות הייתה קבועה ופתוחה למצטרפות חדשות, במטרה לאפשר גיבוש של קבוצה מתמידה, תוך מתן הזדמנות לתחלופה והצטרפות </a:t>
            </a:r>
            <a:br>
              <a:rPr lang="en-US" sz="1200">
                <a:solidFill>
                  <a:prstClr val="black"/>
                </a:solidFill>
                <a:latin typeface="Tahoma" pitchFamily="34" charset="0"/>
                <a:ea typeface="Tahoma" pitchFamily="34" charset="0"/>
                <a:cs typeface="Tahoma" pitchFamily="34" charset="0"/>
              </a:rPr>
            </a:br>
            <a:r>
              <a:rPr lang="he-IL" sz="1200">
                <a:solidFill>
                  <a:prstClr val="black"/>
                </a:solidFill>
                <a:latin typeface="Tahoma" pitchFamily="34" charset="0"/>
                <a:ea typeface="Tahoma" pitchFamily="34" charset="0"/>
                <a:cs typeface="Tahoma" pitchFamily="34" charset="0"/>
              </a:rPr>
              <a:t>של חברות הקהילה בהתאם לצורכיהן ולאילוציהן המשתנים בתקופה שלאחר הלידה. </a:t>
            </a:r>
          </a:p>
          <a:p>
            <a:pPr marL="144000" algn="r" rtl="1">
              <a:lnSpc>
                <a:spcPct val="150000"/>
              </a:lnSpc>
              <a:buClr>
                <a:srgbClr val="FFC000"/>
              </a:buClr>
              <a:defRPr/>
            </a:pPr>
            <a:r>
              <a:rPr lang="he-IL" sz="1200">
                <a:solidFill>
                  <a:prstClr val="black"/>
                </a:solidFill>
                <a:latin typeface="Tahoma" pitchFamily="34" charset="0"/>
                <a:ea typeface="Tahoma" pitchFamily="34" charset="0"/>
                <a:cs typeface="Tahoma" pitchFamily="34" charset="0"/>
              </a:rPr>
              <a:t>בנוסף, אחת לשבוע בשעות אחר הצוהריים המשחקייה פתוחה לבילוי חופשי, ונמצא במשחקייה צוות מקצועי לתמיכה במבקרים. </a:t>
            </a:r>
          </a:p>
          <a:p>
            <a:pPr marL="144000" algn="r" rtl="1">
              <a:lnSpc>
                <a:spcPct val="150000"/>
              </a:lnSpc>
              <a:buClr>
                <a:srgbClr val="FFC000"/>
              </a:buClr>
              <a:defRPr/>
            </a:pPr>
            <a:r>
              <a:rPr lang="he-IL" sz="1200">
                <a:solidFill>
                  <a:prstClr val="black"/>
                </a:solidFill>
                <a:latin typeface="Tahoma" pitchFamily="34" charset="0"/>
                <a:ea typeface="Tahoma" pitchFamily="34" charset="0"/>
                <a:cs typeface="Tahoma" pitchFamily="34" charset="0"/>
              </a:rPr>
              <a:t>במסגרת ההערכה בוצעה תצפית על כל סוג פעילות: פעילות בוקר מובנית ופעילות אחה"צ פתוחה. </a:t>
            </a:r>
          </a:p>
        </p:txBody>
      </p:sp>
      <p:sp>
        <p:nvSpPr>
          <p:cNvPr id="5" name="Rectangle 5">
            <a:extLst>
              <a:ext uri="{FF2B5EF4-FFF2-40B4-BE49-F238E27FC236}">
                <a16:creationId xmlns:a16="http://schemas.microsoft.com/office/drawing/2014/main" id="{54EFC3C7-DE66-FCA2-A7D0-E72C3D4BD433}"/>
              </a:ext>
            </a:extLst>
          </p:cNvPr>
          <p:cNvSpPr/>
          <p:nvPr/>
        </p:nvSpPr>
        <p:spPr>
          <a:xfrm>
            <a:off x="6964738" y="1950674"/>
            <a:ext cx="5082656" cy="3932680"/>
          </a:xfrm>
          <a:prstGeom prst="rect">
            <a:avLst/>
          </a:prstGeom>
          <a:noFill/>
        </p:spPr>
        <p:txBody>
          <a:bodyPr wrap="square" lIns="91440" tIns="45720" rIns="91440" bIns="45720" anchor="t">
            <a:spAutoFit/>
          </a:bodyPr>
          <a:lstStyle/>
          <a:p>
            <a:pPr algn="r" rtl="1">
              <a:lnSpc>
                <a:spcPct val="150000"/>
              </a:lnSpc>
              <a:buClr>
                <a:srgbClr val="4978A6"/>
              </a:buClr>
              <a:defRPr/>
            </a:pPr>
            <a:r>
              <a:rPr lang="he-IL" sz="1200" u="sng">
                <a:solidFill>
                  <a:prstClr val="black"/>
                </a:solidFill>
                <a:latin typeface="Tahoma" pitchFamily="34" charset="0"/>
                <a:ea typeface="Tahoma" pitchFamily="34" charset="0"/>
                <a:cs typeface="Tahoma" pitchFamily="34" charset="0"/>
              </a:rPr>
              <a:t>מאפייני מבנה המשחקייה:</a:t>
            </a:r>
          </a:p>
          <a:p>
            <a:pPr marL="285750" indent="-285750" algn="r" rtl="1">
              <a:lnSpc>
                <a:spcPct val="150000"/>
              </a:lnSpc>
              <a:buClr>
                <a:srgbClr val="4978A6"/>
              </a:buClr>
              <a:buFontTx/>
              <a:buChar char="█"/>
              <a:defRPr/>
            </a:pPr>
            <a:r>
              <a:rPr lang="he-IL" sz="1200" b="1">
                <a:solidFill>
                  <a:prstClr val="black"/>
                </a:solidFill>
                <a:latin typeface="Tahoma" pitchFamily="34" charset="0"/>
                <a:ea typeface="Tahoma" pitchFamily="34" charset="0"/>
                <a:cs typeface="Tahoma" pitchFamily="34" charset="0"/>
              </a:rPr>
              <a:t>מרחב הכניסה </a:t>
            </a:r>
            <a:r>
              <a:rPr lang="he-IL" sz="1200">
                <a:solidFill>
                  <a:prstClr val="black"/>
                </a:solidFill>
                <a:latin typeface="Tahoma" pitchFamily="34" charset="0"/>
                <a:ea typeface="Tahoma" pitchFamily="34" charset="0"/>
                <a:cs typeface="Tahoma" pitchFamily="34" charset="0"/>
              </a:rPr>
              <a:t>רחב ונוח למעבר עם עגלה ועם אופניים. השילוט בכניסה תואם את אוכלוסיית המבקרים ומופיע </a:t>
            </a:r>
            <a:r>
              <a:rPr lang="he-IL" sz="1200" dirty="0" err="1">
                <a:solidFill>
                  <a:prstClr val="black"/>
                </a:solidFill>
                <a:latin typeface="Tahoma" pitchFamily="34" charset="0"/>
                <a:ea typeface="Tahoma" pitchFamily="34" charset="0"/>
                <a:cs typeface="Tahoma" pitchFamily="34" charset="0"/>
              </a:rPr>
              <a:t>בטיגרינית</a:t>
            </a:r>
            <a:r>
              <a:rPr lang="he-IL" sz="1200">
                <a:solidFill>
                  <a:prstClr val="black"/>
                </a:solidFill>
                <a:latin typeface="Tahoma" pitchFamily="34" charset="0"/>
                <a:ea typeface="Tahoma" pitchFamily="34" charset="0"/>
                <a:cs typeface="Tahoma" pitchFamily="34" charset="0"/>
              </a:rPr>
              <a:t>. ישנן שתי כניסות פרטיות למבנה, הדורשות הזנת קוד (המוכר למגיעות). בסביבה החיצונית למתחם מתנהלות עבודות תחזוקה רועשות בכביש.</a:t>
            </a:r>
          </a:p>
          <a:p>
            <a:pPr marL="285750" indent="-285750" algn="r" rtl="1">
              <a:lnSpc>
                <a:spcPct val="150000"/>
              </a:lnSpc>
              <a:buClr>
                <a:srgbClr val="4978A6"/>
              </a:buClr>
              <a:buFontTx/>
              <a:buChar char="█"/>
              <a:defRPr/>
            </a:pPr>
            <a:r>
              <a:rPr lang="he-IL" sz="1200" b="1">
                <a:solidFill>
                  <a:prstClr val="black"/>
                </a:solidFill>
                <a:latin typeface="Tahoma" pitchFamily="34" charset="0"/>
                <a:ea typeface="Tahoma" pitchFamily="34" charset="0"/>
                <a:cs typeface="Tahoma" pitchFamily="34" charset="0"/>
              </a:rPr>
              <a:t>בחצר החיצונית </a:t>
            </a:r>
            <a:r>
              <a:rPr lang="he-IL" sz="1200">
                <a:solidFill>
                  <a:prstClr val="black"/>
                </a:solidFill>
                <a:latin typeface="Tahoma" pitchFamily="34" charset="0"/>
                <a:ea typeface="Tahoma" pitchFamily="34" charset="0"/>
                <a:cs typeface="Tahoma" pitchFamily="34" charset="0"/>
              </a:rPr>
              <a:t>מרחב גדול, נקי, מסודר, ומנוצל היטב, עם צמחייה מטופחת, מגוון סוגי משחקים ומקומות ישיבה מותאמים לילדים. המתחם מגודר אך ניתן להביט לתוכו מן הבניינים הסמוכים.  </a:t>
            </a:r>
          </a:p>
          <a:p>
            <a:pPr marL="285750" indent="-285750" algn="r" rtl="1">
              <a:lnSpc>
                <a:spcPct val="150000"/>
              </a:lnSpc>
              <a:buClr>
                <a:srgbClr val="4978A6"/>
              </a:buClr>
              <a:buFontTx/>
              <a:buChar char="█"/>
              <a:defRPr/>
            </a:pPr>
            <a:r>
              <a:rPr lang="he-IL" sz="1200" b="1">
                <a:solidFill>
                  <a:prstClr val="black"/>
                </a:solidFill>
                <a:latin typeface="Tahoma" pitchFamily="34" charset="0"/>
                <a:ea typeface="Tahoma" pitchFamily="34" charset="0"/>
                <a:cs typeface="Tahoma" pitchFamily="34" charset="0"/>
              </a:rPr>
              <a:t>פנים המבנה </a:t>
            </a:r>
            <a:r>
              <a:rPr lang="he-IL" sz="1200">
                <a:solidFill>
                  <a:prstClr val="black"/>
                </a:solidFill>
                <a:latin typeface="Tahoma" pitchFamily="34" charset="0"/>
                <a:ea typeface="Tahoma" pitchFamily="34" charset="0"/>
                <a:cs typeface="Tahoma" pitchFamily="34" charset="0"/>
              </a:rPr>
              <a:t>קטן, אך התאים למספר המשתתפות המצומצם שנכחו בפעילויות שנצפו (פירוט בהמשך). מקומות הישיבה היו פופים, אשר תאמו את אווירת הפעילויות. המשחקים והחפצים היו מונגשים לפעוטות, והמרחב בטיחותי לגיל הרך. כמו כן הצבעוניות והתאורה היו מותאמות. עם זאת, במרחב לא נצפו: חנייה מוגדרת לעגלות, מרחב הנקה ומרחב החתלה.</a:t>
            </a:r>
          </a:p>
        </p:txBody>
      </p:sp>
      <p:pic>
        <p:nvPicPr>
          <p:cNvPr id="16" name="Picture 1">
            <a:extLst>
              <a:ext uri="{FF2B5EF4-FFF2-40B4-BE49-F238E27FC236}">
                <a16:creationId xmlns:a16="http://schemas.microsoft.com/office/drawing/2014/main" id="{5057B427-9BFD-6631-32ED-A8BD1A778E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740" y="1341188"/>
            <a:ext cx="2719554" cy="2575826"/>
          </a:xfrm>
          <a:prstGeom prst="rect">
            <a:avLst/>
          </a:prstGeom>
          <a:noFill/>
          <a:ln>
            <a:noFill/>
          </a:ln>
        </p:spPr>
      </p:pic>
      <p:pic>
        <p:nvPicPr>
          <p:cNvPr id="18" name="Picture 2">
            <a:extLst>
              <a:ext uri="{FF2B5EF4-FFF2-40B4-BE49-F238E27FC236}">
                <a16:creationId xmlns:a16="http://schemas.microsoft.com/office/drawing/2014/main" id="{BD64555E-95DB-EEB6-4BF8-65907B01FD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7964" y="2005187"/>
            <a:ext cx="2255993" cy="2775885"/>
          </a:xfrm>
          <a:prstGeom prst="rect">
            <a:avLst/>
          </a:prstGeom>
          <a:noFill/>
          <a:ln>
            <a:noFill/>
          </a:ln>
        </p:spPr>
      </p:pic>
      <p:pic>
        <p:nvPicPr>
          <p:cNvPr id="19" name="Picture 7">
            <a:extLst>
              <a:ext uri="{FF2B5EF4-FFF2-40B4-BE49-F238E27FC236}">
                <a16:creationId xmlns:a16="http://schemas.microsoft.com/office/drawing/2014/main" id="{8192B444-3F14-EF62-A692-37A9122CE80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350" y="3964798"/>
            <a:ext cx="2595371" cy="2284455"/>
          </a:xfrm>
          <a:prstGeom prst="rect">
            <a:avLst/>
          </a:prstGeom>
          <a:noFill/>
          <a:ln>
            <a:noFill/>
          </a:ln>
        </p:spPr>
      </p:pic>
      <p:pic>
        <p:nvPicPr>
          <p:cNvPr id="20" name="Picture 3">
            <a:extLst>
              <a:ext uri="{FF2B5EF4-FFF2-40B4-BE49-F238E27FC236}">
                <a16:creationId xmlns:a16="http://schemas.microsoft.com/office/drawing/2014/main" id="{99E5CCC2-EE24-887B-5BCD-852137A636B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8578" y="3853972"/>
            <a:ext cx="2461554" cy="2580930"/>
          </a:xfrm>
          <a:prstGeom prst="rect">
            <a:avLst/>
          </a:prstGeom>
          <a:noFill/>
          <a:ln>
            <a:noFill/>
          </a:ln>
        </p:spPr>
      </p:pic>
      <p:sp>
        <p:nvSpPr>
          <p:cNvPr id="3" name="תיבת טקסט 2">
            <a:extLst>
              <a:ext uri="{FF2B5EF4-FFF2-40B4-BE49-F238E27FC236}">
                <a16:creationId xmlns:a16="http://schemas.microsoft.com/office/drawing/2014/main" id="{F248BB3F-AAE0-DBFD-7118-86BBED2DCDA5}"/>
              </a:ext>
            </a:extLst>
          </p:cNvPr>
          <p:cNvSpPr txBox="1"/>
          <p:nvPr/>
        </p:nvSpPr>
        <p:spPr>
          <a:xfrm>
            <a:off x="11601684" y="6304450"/>
            <a:ext cx="357050" cy="276999"/>
          </a:xfrm>
          <a:prstGeom prst="rect">
            <a:avLst/>
          </a:prstGeom>
          <a:noFill/>
        </p:spPr>
        <p:txBody>
          <a:bodyPr wrap="square" rtlCol="1">
            <a:spAutoFit/>
          </a:bodyPr>
          <a:lstStyle/>
          <a:p>
            <a:r>
              <a:rPr lang="he-IL" sz="1200">
                <a:solidFill>
                  <a:schemeClr val="bg2">
                    <a:lumMod val="75000"/>
                  </a:schemeClr>
                </a:solidFill>
              </a:rPr>
              <a:t>31</a:t>
            </a:r>
          </a:p>
        </p:txBody>
      </p:sp>
      <p:pic>
        <p:nvPicPr>
          <p:cNvPr id="2" name="תמונה 29">
            <a:extLst>
              <a:ext uri="{FF2B5EF4-FFF2-40B4-BE49-F238E27FC236}">
                <a16:creationId xmlns:a16="http://schemas.microsoft.com/office/drawing/2014/main" id="{D26A8853-E23D-8965-DCD0-C94998D2CBA6}"/>
              </a:ext>
            </a:extLst>
          </p:cNvPr>
          <p:cNvPicPr>
            <a:picLocks noChangeAspect="1"/>
          </p:cNvPicPr>
          <p:nvPr/>
        </p:nvPicPr>
        <p:blipFill>
          <a:blip r:embed="rId7"/>
          <a:stretch>
            <a:fillRect/>
          </a:stretch>
        </p:blipFill>
        <p:spPr>
          <a:xfrm>
            <a:off x="1816856" y="5514497"/>
            <a:ext cx="2278876" cy="1056570"/>
          </a:xfrm>
          <a:prstGeom prst="rect">
            <a:avLst/>
          </a:prstGeom>
          <a:noFill/>
          <a:ln>
            <a:noFill/>
          </a:ln>
        </p:spPr>
      </p:pic>
      <p:sp>
        <p:nvSpPr>
          <p:cNvPr id="6" name="Rectangle 5">
            <a:extLst>
              <a:ext uri="{FF2B5EF4-FFF2-40B4-BE49-F238E27FC236}">
                <a16:creationId xmlns:a16="http://schemas.microsoft.com/office/drawing/2014/main" id="{BE16A2C6-2349-7B5C-7301-CFE6FD3F6516}"/>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450255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a:extLst>
              <a:ext uri="{FF2B5EF4-FFF2-40B4-BE49-F238E27FC236}">
                <a16:creationId xmlns:a16="http://schemas.microsoft.com/office/drawing/2014/main" id="{7995F131-59AA-E007-A34C-7B612B5301DC}"/>
              </a:ext>
            </a:extLst>
          </p:cNvPr>
          <p:cNvSpPr/>
          <p:nvPr/>
        </p:nvSpPr>
        <p:spPr>
          <a:xfrm>
            <a:off x="-3" y="391043"/>
            <a:ext cx="6096004" cy="6040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Therapeutical Indoor Playroom Observations’ Findings</a:t>
            </a:r>
            <a:endParaRPr lang="he-IL" sz="2000" b="1" dirty="0">
              <a:solidFill>
                <a:schemeClr val="bg1"/>
              </a:solidFill>
              <a:latin typeface="Tahoma" pitchFamily="34" charset="0"/>
              <a:ea typeface="Tahoma" pitchFamily="34" charset="0"/>
              <a:cs typeface="Tahoma" pitchFamily="34" charset="0"/>
            </a:endParaRPr>
          </a:p>
        </p:txBody>
      </p:sp>
      <p:sp>
        <p:nvSpPr>
          <p:cNvPr id="5" name="Rectangle 5">
            <a:extLst>
              <a:ext uri="{FF2B5EF4-FFF2-40B4-BE49-F238E27FC236}">
                <a16:creationId xmlns:a16="http://schemas.microsoft.com/office/drawing/2014/main" id="{54EFC3C7-DE66-FCA2-A7D0-E72C3D4BD433}"/>
              </a:ext>
            </a:extLst>
          </p:cNvPr>
          <p:cNvSpPr/>
          <p:nvPr/>
        </p:nvSpPr>
        <p:spPr>
          <a:xfrm>
            <a:off x="6160134" y="406719"/>
            <a:ext cx="5857695" cy="5871672"/>
          </a:xfrm>
          <a:prstGeom prst="rect">
            <a:avLst/>
          </a:prstGeom>
          <a:solidFill>
            <a:schemeClr val="bg1"/>
          </a:solidFill>
        </p:spPr>
        <p:txBody>
          <a:bodyPr wrap="square" lIns="91440" tIns="45720" rIns="91440" bIns="45720" anchor="t">
            <a:spAutoFit/>
          </a:bodyPr>
          <a:lstStyle/>
          <a:p>
            <a:pPr algn="r" rtl="1">
              <a:lnSpc>
                <a:spcPct val="150000"/>
              </a:lnSpc>
              <a:buClr>
                <a:srgbClr val="4978A6"/>
              </a:buClr>
              <a:defRPr/>
            </a:pPr>
            <a:r>
              <a:rPr lang="he-IL" sz="1200" b="1">
                <a:solidFill>
                  <a:prstClr val="black"/>
                </a:solidFill>
                <a:latin typeface="Tahoma" pitchFamily="34" charset="0"/>
                <a:ea typeface="Tahoma" pitchFamily="34" charset="0"/>
                <a:cs typeface="Tahoma" pitchFamily="34" charset="0"/>
              </a:rPr>
              <a:t>תצפית על פעילות בוקר מונחית – פעילות שלישית מתוך סדרת מפגשים:</a:t>
            </a:r>
          </a:p>
          <a:p>
            <a:pPr marL="285750" indent="-285750" algn="r" rtl="1">
              <a:lnSpc>
                <a:spcPct val="150000"/>
              </a:lnSpc>
              <a:buClr>
                <a:srgbClr val="4978A6"/>
              </a:buClr>
              <a:buFontTx/>
              <a:buChar char="█"/>
              <a:defRPr/>
            </a:pPr>
            <a:r>
              <a:rPr lang="he-IL" sz="1200" b="1">
                <a:solidFill>
                  <a:prstClr val="black"/>
                </a:solidFill>
                <a:latin typeface="Tahoma" pitchFamily="34" charset="0"/>
                <a:ea typeface="Tahoma" pitchFamily="34" charset="0"/>
                <a:cs typeface="Tahoma" pitchFamily="34" charset="0"/>
              </a:rPr>
              <a:t>הרכב:</a:t>
            </a:r>
            <a:r>
              <a:rPr lang="he-IL" sz="1200">
                <a:solidFill>
                  <a:prstClr val="black"/>
                </a:solidFill>
                <a:latin typeface="Tahoma" pitchFamily="34" charset="0"/>
                <a:ea typeface="Tahoma" pitchFamily="34" charset="0"/>
                <a:cs typeface="Tahoma" pitchFamily="34" charset="0"/>
              </a:rPr>
              <a:t> הסדנה התקיימה בנוכחות שתי מנחות (אחת מהן מרפאה בעיסוק), מגשרת תרבותית, חמש אימהות מן הקהילה, וילדיהן בגילי לידה עד שנה.</a:t>
            </a:r>
          </a:p>
          <a:p>
            <a:pPr marL="285750" indent="-285750" algn="r" rtl="1">
              <a:lnSpc>
                <a:spcPct val="150000"/>
              </a:lnSpc>
              <a:buClr>
                <a:srgbClr val="4978A6"/>
              </a:buClr>
              <a:buFontTx/>
              <a:buChar char="█"/>
              <a:defRPr/>
            </a:pPr>
            <a:r>
              <a:rPr lang="he-IL" sz="1200" b="1">
                <a:solidFill>
                  <a:prstClr val="black"/>
                </a:solidFill>
                <a:latin typeface="Tahoma" pitchFamily="34" charset="0"/>
                <a:ea typeface="Tahoma" pitchFamily="34" charset="0"/>
                <a:cs typeface="Tahoma" pitchFamily="34" charset="0"/>
              </a:rPr>
              <a:t>מבנה הסדנה: </a:t>
            </a:r>
            <a:r>
              <a:rPr lang="he-IL" sz="1200" u="sng">
                <a:solidFill>
                  <a:prstClr val="black"/>
                </a:solidFill>
                <a:latin typeface="Tahoma" pitchFamily="34" charset="0"/>
                <a:ea typeface="Tahoma" pitchFamily="34" charset="0"/>
                <a:cs typeface="Tahoma" pitchFamily="34" charset="0"/>
              </a:rPr>
              <a:t>חלקה הראשון</a:t>
            </a:r>
            <a:r>
              <a:rPr lang="he-IL" sz="1200">
                <a:solidFill>
                  <a:prstClr val="black"/>
                </a:solidFill>
                <a:latin typeface="Tahoma" pitchFamily="34" charset="0"/>
                <a:ea typeface="Tahoma" pitchFamily="34" charset="0"/>
                <a:cs typeface="Tahoma" pitchFamily="34" charset="0"/>
              </a:rPr>
              <a:t>, אשר במהלכו התקיימה התצפית, כלל שיח על השבוע שהיה, תרגילי בוקר לאימהות ותינוקות, ושירה בשתי שפות: תיגרינית ועברית. </a:t>
            </a:r>
            <a:r>
              <a:rPr lang="he-IL" sz="1200" u="sng">
                <a:solidFill>
                  <a:prstClr val="black"/>
                </a:solidFill>
                <a:latin typeface="Tahoma" pitchFamily="34" charset="0"/>
                <a:ea typeface="Tahoma" pitchFamily="34" charset="0"/>
                <a:cs typeface="Tahoma" pitchFamily="34" charset="0"/>
              </a:rPr>
              <a:t>החלק השני </a:t>
            </a:r>
            <a:r>
              <a:rPr lang="he-IL" sz="1200">
                <a:solidFill>
                  <a:prstClr val="black"/>
                </a:solidFill>
                <a:latin typeface="Tahoma" pitchFamily="34" charset="0"/>
                <a:ea typeface="Tahoma" pitchFamily="34" charset="0"/>
                <a:cs typeface="Tahoma" pitchFamily="34" charset="0"/>
              </a:rPr>
              <a:t>של הסדנה, שלא נצפה לבקשת המנחות, היה אינטימי יותר וסבב סביב הנושא של גוף האישה והתמודדות נשית. בסיום הסדנה המשתתפות אכלו יחד ארוחת בוקר.</a:t>
            </a:r>
          </a:p>
          <a:p>
            <a:pPr algn="r" rtl="1">
              <a:buClr>
                <a:srgbClr val="4978A6"/>
              </a:buClr>
              <a:defRPr/>
            </a:pPr>
            <a:endParaRPr lang="he-IL" sz="1200">
              <a:solidFill>
                <a:prstClr val="black"/>
              </a:solidFill>
              <a:latin typeface="Tahoma" pitchFamily="34" charset="0"/>
              <a:ea typeface="Tahoma" pitchFamily="34" charset="0"/>
              <a:cs typeface="Tahoma" pitchFamily="34" charset="0"/>
            </a:endParaRPr>
          </a:p>
          <a:p>
            <a:pPr marL="285750" indent="-285750" algn="r" rtl="1">
              <a:lnSpc>
                <a:spcPct val="150000"/>
              </a:lnSpc>
              <a:buClr>
                <a:srgbClr val="F9BC25"/>
              </a:buClr>
              <a:buFontTx/>
              <a:buChar char="█"/>
              <a:defRPr/>
            </a:pPr>
            <a:r>
              <a:rPr lang="he-IL" sz="1200">
                <a:solidFill>
                  <a:prstClr val="black"/>
                </a:solidFill>
                <a:latin typeface="Tahoma" pitchFamily="34" charset="0"/>
                <a:ea typeface="Tahoma" pitchFamily="34" charset="0"/>
                <a:cs typeface="Tahoma" pitchFamily="34" charset="0"/>
              </a:rPr>
              <a:t>האווירה במהלך הפעילות הייתה נעימה ונינוחה, ושררה תחושה של גיבוש קבוצתי.</a:t>
            </a:r>
          </a:p>
          <a:p>
            <a:pPr marL="285750" indent="-285750" algn="r" rtl="1">
              <a:lnSpc>
                <a:spcPct val="150000"/>
              </a:lnSpc>
              <a:buClr>
                <a:srgbClr val="F9BC25"/>
              </a:buClr>
              <a:buFontTx/>
              <a:buChar char="█"/>
              <a:defRPr/>
            </a:pPr>
            <a:r>
              <a:rPr lang="he-IL" sz="1200">
                <a:solidFill>
                  <a:prstClr val="black"/>
                </a:solidFill>
                <a:latin typeface="Tahoma" pitchFamily="34" charset="0"/>
                <a:ea typeface="Tahoma" pitchFamily="34" charset="0"/>
                <a:cs typeface="Tahoma" pitchFamily="34" charset="0"/>
              </a:rPr>
              <a:t>במהלך התצפית ניכר חיבור בין המנחות למשתתפות ויחס אינדיבידואלי מצד המנחות. לדוגמה, במהלך תרגילי הבוקר הותאם תרגיל שונה לתינוקת שהייתה בוגרת יותר.</a:t>
            </a:r>
          </a:p>
          <a:p>
            <a:pPr marL="285750" indent="-285750" algn="r" rtl="1">
              <a:lnSpc>
                <a:spcPct val="150000"/>
              </a:lnSpc>
              <a:buClr>
                <a:srgbClr val="F9BC25"/>
              </a:buClr>
              <a:buFontTx/>
              <a:buChar char="█"/>
              <a:defRPr/>
            </a:pPr>
            <a:r>
              <a:rPr lang="he-IL" sz="1200">
                <a:solidFill>
                  <a:prstClr val="black"/>
                </a:solidFill>
                <a:latin typeface="Tahoma" pitchFamily="34" charset="0"/>
                <a:ea typeface="Tahoma" pitchFamily="34" charset="0"/>
                <a:cs typeface="Tahoma" pitchFamily="34" charset="0"/>
              </a:rPr>
              <a:t>ניכר כי צוות ההדרכה הצליח להעביר את המסרים בצורה ברורה ולרתום את הקשב של המשתתפות. למשל, במהלך השירה המנחות הסבו את תשומת ליבן של המשתתפות לטון, לעוצמת הקול ולשמירה על קשר עין עם התינוקות. </a:t>
            </a:r>
          </a:p>
          <a:p>
            <a:pPr marL="285750" indent="-285750" algn="r" rtl="1">
              <a:lnSpc>
                <a:spcPct val="150000"/>
              </a:lnSpc>
              <a:buClr>
                <a:srgbClr val="F9BC25"/>
              </a:buClr>
              <a:buFontTx/>
              <a:buChar char="█"/>
              <a:defRPr/>
            </a:pPr>
            <a:r>
              <a:rPr lang="he-IL" sz="1200">
                <a:solidFill>
                  <a:prstClr val="black"/>
                </a:solidFill>
                <a:latin typeface="Tahoma" pitchFamily="34" charset="0"/>
                <a:ea typeface="Tahoma" pitchFamily="34" charset="0"/>
                <a:cs typeface="Tahoma" pitchFamily="34" charset="0"/>
              </a:rPr>
              <a:t>חלוקת הזמן הייתה מוצלחת ומותאמת למידת הקשב והסבלנות של המשתתפות והתינוקות.</a:t>
            </a:r>
          </a:p>
          <a:p>
            <a:pPr marL="285750" indent="-285750" algn="r" rtl="1">
              <a:lnSpc>
                <a:spcPct val="150000"/>
              </a:lnSpc>
              <a:buClr>
                <a:srgbClr val="F9BC25"/>
              </a:buClr>
              <a:buFontTx/>
              <a:buChar char="█"/>
              <a:defRPr/>
            </a:pPr>
            <a:r>
              <a:rPr lang="he-IL" sz="1200">
                <a:solidFill>
                  <a:prstClr val="black"/>
                </a:solidFill>
                <a:latin typeface="Tahoma" pitchFamily="34" charset="0"/>
                <a:ea typeface="Tahoma" pitchFamily="34" charset="0"/>
                <a:cs typeface="Tahoma" pitchFamily="34" charset="0"/>
              </a:rPr>
              <a:t>מצד המשתתפות ניכר שיתוף פעולה עם ההנחיה, והתקיים משחק משותף בינן לבין הילדים.</a:t>
            </a:r>
          </a:p>
        </p:txBody>
      </p:sp>
      <p:grpSp>
        <p:nvGrpSpPr>
          <p:cNvPr id="15" name="קבוצה 14">
            <a:extLst>
              <a:ext uri="{FF2B5EF4-FFF2-40B4-BE49-F238E27FC236}">
                <a16:creationId xmlns:a16="http://schemas.microsoft.com/office/drawing/2014/main" id="{D8D2CBD6-F926-4D9C-88DE-FB026321C21B}"/>
              </a:ext>
            </a:extLst>
          </p:cNvPr>
          <p:cNvGrpSpPr/>
          <p:nvPr/>
        </p:nvGrpSpPr>
        <p:grpSpPr>
          <a:xfrm>
            <a:off x="4413647" y="811545"/>
            <a:ext cx="1718725" cy="913705"/>
            <a:chOff x="-101612" y="98566"/>
            <a:chExt cx="1718725" cy="913705"/>
          </a:xfrm>
        </p:grpSpPr>
        <p:pic>
          <p:nvPicPr>
            <p:cNvPr id="10" name="גרפיקה 9" descr="אישה עם תינוק עם מילוי מלא">
              <a:extLst>
                <a:ext uri="{FF2B5EF4-FFF2-40B4-BE49-F238E27FC236}">
                  <a16:creationId xmlns:a16="http://schemas.microsoft.com/office/drawing/2014/main" id="{48E2EC09-AF03-BEF4-977A-618F96E7A8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2852" y="98566"/>
              <a:ext cx="674261" cy="674261"/>
            </a:xfrm>
            <a:prstGeom prst="rect">
              <a:avLst/>
            </a:prstGeom>
          </p:spPr>
        </p:pic>
        <p:pic>
          <p:nvPicPr>
            <p:cNvPr id="11" name="גרפיקה 10" descr="אישה עם תינוק עם מילוי מלא">
              <a:extLst>
                <a:ext uri="{FF2B5EF4-FFF2-40B4-BE49-F238E27FC236}">
                  <a16:creationId xmlns:a16="http://schemas.microsoft.com/office/drawing/2014/main" id="{589A2BD3-6E6D-28DC-437D-11E5FABD74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12" y="118114"/>
              <a:ext cx="674262" cy="674262"/>
            </a:xfrm>
            <a:prstGeom prst="rect">
              <a:avLst/>
            </a:prstGeom>
          </p:spPr>
        </p:pic>
        <p:pic>
          <p:nvPicPr>
            <p:cNvPr id="14" name="גרפיקה 13" descr="אישה עם תינוק עם מילוי מלא">
              <a:extLst>
                <a:ext uri="{FF2B5EF4-FFF2-40B4-BE49-F238E27FC236}">
                  <a16:creationId xmlns:a16="http://schemas.microsoft.com/office/drawing/2014/main" id="{FFEFE263-06E4-3B53-673F-2CC8F955A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012" y="233371"/>
              <a:ext cx="674261" cy="674261"/>
            </a:xfrm>
            <a:prstGeom prst="rect">
              <a:avLst/>
            </a:prstGeom>
          </p:spPr>
        </p:pic>
        <p:pic>
          <p:nvPicPr>
            <p:cNvPr id="13" name="גרפיקה 12" descr="אישה עם תינוק עם מילוי מלא">
              <a:extLst>
                <a:ext uri="{FF2B5EF4-FFF2-40B4-BE49-F238E27FC236}">
                  <a16:creationId xmlns:a16="http://schemas.microsoft.com/office/drawing/2014/main" id="{21D58BA5-D2C3-7C49-1C9A-C88C34FDEF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743" y="98567"/>
              <a:ext cx="749632" cy="749632"/>
            </a:xfrm>
            <a:prstGeom prst="rect">
              <a:avLst/>
            </a:prstGeom>
          </p:spPr>
        </p:pic>
        <p:pic>
          <p:nvPicPr>
            <p:cNvPr id="12" name="גרפיקה 11" descr="אישה עם תינוק עם מילוי מלא">
              <a:extLst>
                <a:ext uri="{FF2B5EF4-FFF2-40B4-BE49-F238E27FC236}">
                  <a16:creationId xmlns:a16="http://schemas.microsoft.com/office/drawing/2014/main" id="{66E72619-A1F4-A005-B3E1-7792AD5A06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032" y="338010"/>
              <a:ext cx="674261" cy="674261"/>
            </a:xfrm>
            <a:prstGeom prst="rect">
              <a:avLst/>
            </a:prstGeom>
          </p:spPr>
        </p:pic>
      </p:grpSp>
      <p:sp>
        <p:nvSpPr>
          <p:cNvPr id="22" name="TextBox 6">
            <a:extLst>
              <a:ext uri="{FF2B5EF4-FFF2-40B4-BE49-F238E27FC236}">
                <a16:creationId xmlns:a16="http://schemas.microsoft.com/office/drawing/2014/main" id="{D0E74EEC-CEAB-1AA7-7BE2-AF7177D00487}"/>
              </a:ext>
            </a:extLst>
          </p:cNvPr>
          <p:cNvSpPr txBox="1"/>
          <p:nvPr/>
        </p:nvSpPr>
        <p:spPr>
          <a:xfrm>
            <a:off x="317242" y="497883"/>
            <a:ext cx="4132776" cy="1351588"/>
          </a:xfrm>
          <a:prstGeom prst="rect">
            <a:avLst/>
          </a:prstGeom>
          <a:solidFill>
            <a:srgbClr val="D2D3D5"/>
          </a:solidFill>
        </p:spPr>
        <p:txBody>
          <a:bodyPr wrap="square">
            <a:spAutoFit/>
          </a:bodyPr>
          <a:lstStyle>
            <a:defPPr>
              <a:defRPr lang="en-US"/>
            </a:defPPr>
            <a:lvl1pPr algn="r" rtl="1">
              <a:lnSpc>
                <a:spcPct val="150000"/>
              </a:lnSpc>
              <a:buClr>
                <a:srgbClr val="FFC000"/>
              </a:buClr>
              <a:defRPr sz="1100" i="1">
                <a:solidFill>
                  <a:prstClr val="black"/>
                </a:solidFill>
                <a:latin typeface="Tahoma" pitchFamily="34" charset="0"/>
                <a:ea typeface="Tahoma" pitchFamily="34" charset="0"/>
                <a:cs typeface="Tahoma" pitchFamily="34" charset="0"/>
              </a:defRPr>
            </a:lvl1pPr>
          </a:lstStyle>
          <a:p>
            <a:r>
              <a:rPr lang="he-IL" sz="1400" i="0">
                <a:latin typeface="Calibri Light" panose="020F0302020204030204" pitchFamily="34" charset="0"/>
                <a:cs typeface="Calibri Light" panose="020F0302020204030204" pitchFamily="34" charset="0"/>
              </a:rPr>
              <a:t>"זאת חשיבה מאוד מערבית על איך קשר הורה ילד צריך להיות, והם לא חוו אותה. גם אם הם מאוד רוצים אותה והם מאוד רוצים לקדם את הילד שלהם, הם לאו דווקא חוו את הפעולה של לשבת ולשחק."</a:t>
            </a:r>
            <a:endParaRPr lang="en-US" sz="1400" i="0">
              <a:latin typeface="Calibri Light" panose="020F0302020204030204" pitchFamily="34" charset="0"/>
              <a:cs typeface="Calibri Light" panose="020F0302020204030204" pitchFamily="34" charset="0"/>
            </a:endParaRPr>
          </a:p>
        </p:txBody>
      </p:sp>
      <p:sp>
        <p:nvSpPr>
          <p:cNvPr id="23" name="תיבת טקסט 22">
            <a:extLst>
              <a:ext uri="{FF2B5EF4-FFF2-40B4-BE49-F238E27FC236}">
                <a16:creationId xmlns:a16="http://schemas.microsoft.com/office/drawing/2014/main" id="{D012BAA2-8091-A874-04F3-D9C7F0960972}"/>
              </a:ext>
            </a:extLst>
          </p:cNvPr>
          <p:cNvSpPr txBox="1"/>
          <p:nvPr/>
        </p:nvSpPr>
        <p:spPr>
          <a:xfrm>
            <a:off x="5260916" y="6231287"/>
            <a:ext cx="5698155" cy="246221"/>
          </a:xfrm>
          <a:prstGeom prst="rect">
            <a:avLst/>
          </a:prstGeom>
          <a:noFill/>
        </p:spPr>
        <p:txBody>
          <a:bodyPr wrap="square" rtlCol="1">
            <a:spAutoFit/>
          </a:bodyPr>
          <a:lstStyle/>
          <a:p>
            <a:pPr algn="r" rtl="1"/>
            <a:r>
              <a:rPr lang="he-IL" sz="1000"/>
              <a:t>*המידע והציטוטים מתוך ראיון עם מנהלת הצוות במרכז </a:t>
            </a:r>
            <a:r>
              <a:rPr lang="he-IL" sz="1000" err="1"/>
              <a:t>מסיל"ה</a:t>
            </a:r>
            <a:endParaRPr lang="he-IL" sz="1000"/>
          </a:p>
        </p:txBody>
      </p:sp>
      <p:sp>
        <p:nvSpPr>
          <p:cNvPr id="4" name="תיבת טקסט 3">
            <a:extLst>
              <a:ext uri="{FF2B5EF4-FFF2-40B4-BE49-F238E27FC236}">
                <a16:creationId xmlns:a16="http://schemas.microsoft.com/office/drawing/2014/main" id="{03B3EC54-D6BD-871C-43F2-DB3DD42BB83B}"/>
              </a:ext>
            </a:extLst>
          </p:cNvPr>
          <p:cNvSpPr txBox="1"/>
          <p:nvPr/>
        </p:nvSpPr>
        <p:spPr>
          <a:xfrm>
            <a:off x="11639008" y="6354397"/>
            <a:ext cx="357050" cy="276999"/>
          </a:xfrm>
          <a:prstGeom prst="rect">
            <a:avLst/>
          </a:prstGeom>
          <a:noFill/>
        </p:spPr>
        <p:txBody>
          <a:bodyPr wrap="square" rtlCol="1">
            <a:spAutoFit/>
          </a:bodyPr>
          <a:lstStyle/>
          <a:p>
            <a:r>
              <a:rPr lang="he-IL" sz="1200">
                <a:solidFill>
                  <a:schemeClr val="bg2">
                    <a:lumMod val="75000"/>
                  </a:schemeClr>
                </a:solidFill>
              </a:rPr>
              <a:t>32</a:t>
            </a:r>
          </a:p>
        </p:txBody>
      </p:sp>
      <p:pic>
        <p:nvPicPr>
          <p:cNvPr id="7" name="תמונה 23" descr="תמונה שמכילה בחוץ, בניין, קרקע, צמח&#10;&#10;התיאור נוצר באופן אוטומטי">
            <a:extLst>
              <a:ext uri="{FF2B5EF4-FFF2-40B4-BE49-F238E27FC236}">
                <a16:creationId xmlns:a16="http://schemas.microsoft.com/office/drawing/2014/main" id="{F4AD9DB1-96F9-DA2A-645F-16A39BA9C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6349" y="2398476"/>
            <a:ext cx="2571750" cy="1928813"/>
          </a:xfrm>
          <a:prstGeom prst="rect">
            <a:avLst/>
          </a:prstGeom>
          <a:noFill/>
          <a:ln>
            <a:noFill/>
          </a:ln>
        </p:spPr>
      </p:pic>
      <p:pic>
        <p:nvPicPr>
          <p:cNvPr id="9" name="תמונה 21" descr="תמונה שמכילה בתוך מבנה, קיר, רהיטים, חדר&#10;&#10;התיאור נוצר באופן אוטומטי">
            <a:extLst>
              <a:ext uri="{FF2B5EF4-FFF2-40B4-BE49-F238E27FC236}">
                <a16:creationId xmlns:a16="http://schemas.microsoft.com/office/drawing/2014/main" id="{10A94789-A100-0906-56CC-590FB8F59E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946391"/>
            <a:ext cx="3452216" cy="2589162"/>
          </a:xfrm>
          <a:prstGeom prst="rect">
            <a:avLst/>
          </a:prstGeom>
          <a:noFill/>
          <a:ln>
            <a:noFill/>
          </a:ln>
        </p:spPr>
      </p:pic>
      <p:sp>
        <p:nvSpPr>
          <p:cNvPr id="24" name="TextBox 23">
            <a:extLst>
              <a:ext uri="{FF2B5EF4-FFF2-40B4-BE49-F238E27FC236}">
                <a16:creationId xmlns:a16="http://schemas.microsoft.com/office/drawing/2014/main" id="{C5A85CC2-F5FF-8677-D9E5-FD647E7AA554}"/>
              </a:ext>
            </a:extLst>
          </p:cNvPr>
          <p:cNvSpPr txBox="1"/>
          <p:nvPr/>
        </p:nvSpPr>
        <p:spPr>
          <a:xfrm>
            <a:off x="55983" y="4645372"/>
            <a:ext cx="5956664" cy="1674754"/>
          </a:xfrm>
          <a:prstGeom prst="rect">
            <a:avLst/>
          </a:prstGeom>
          <a:solidFill>
            <a:srgbClr val="D2D3D5"/>
          </a:solidFill>
        </p:spPr>
        <p:txBody>
          <a:bodyPr wrap="square">
            <a:spAutoFit/>
          </a:bodyPr>
          <a:lstStyle>
            <a:defPPr>
              <a:defRPr lang="en-US"/>
            </a:defPPr>
            <a:lvl1pPr algn="r" rtl="1">
              <a:lnSpc>
                <a:spcPct val="150000"/>
              </a:lnSpc>
              <a:buClr>
                <a:srgbClr val="FFC000"/>
              </a:buClr>
              <a:defRPr sz="1400" i="0">
                <a:solidFill>
                  <a:prstClr val="black"/>
                </a:solidFill>
                <a:latin typeface="Calibri Light" panose="020F0302020204030204" pitchFamily="34" charset="0"/>
                <a:ea typeface="Tahoma" pitchFamily="34" charset="0"/>
                <a:cs typeface="Calibri Light" panose="020F0302020204030204" pitchFamily="34" charset="0"/>
              </a:defRPr>
            </a:lvl1pPr>
          </a:lstStyle>
          <a:p>
            <a:r>
              <a:rPr lang="he-IL"/>
              <a:t>"בהתחלה חשבנו על המשחקייה והמחשבה הייתה, איך מייצרים מרחב של משחקייה שהיא גם משחקייה טיפולית ומקום שמציע מרחב לשחק, לבלות ולהיחשף לדברים חדשים, אבל גם נותן שעות מקצוע עם התמחות התפתחותית שיכולות לעבוד, לסייע נקודתית וגם לאתר דברים נוספים. אורבן95 הכניסו את העניין של פיתוח התכנים, קידום והתאמה של המרחב לתוך הצרכים של הילדים."</a:t>
            </a:r>
          </a:p>
        </p:txBody>
      </p:sp>
      <p:sp>
        <p:nvSpPr>
          <p:cNvPr id="2" name="Rectangle 1">
            <a:extLst>
              <a:ext uri="{FF2B5EF4-FFF2-40B4-BE49-F238E27FC236}">
                <a16:creationId xmlns:a16="http://schemas.microsoft.com/office/drawing/2014/main" id="{D16FFE03-D5FE-B96E-2689-F83A207673C3}"/>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455177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a:extLst>
              <a:ext uri="{FF2B5EF4-FFF2-40B4-BE49-F238E27FC236}">
                <a16:creationId xmlns:a16="http://schemas.microsoft.com/office/drawing/2014/main" id="{7995F131-59AA-E007-A34C-7B612B5301DC}"/>
              </a:ext>
            </a:extLst>
          </p:cNvPr>
          <p:cNvSpPr/>
          <p:nvPr/>
        </p:nvSpPr>
        <p:spPr>
          <a:xfrm>
            <a:off x="-3" y="391043"/>
            <a:ext cx="6096004" cy="6040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Therapeutical Indoor Playroom Observations’ Findings</a:t>
            </a:r>
            <a:endParaRPr lang="he-IL" sz="2000" b="1" dirty="0">
              <a:solidFill>
                <a:schemeClr val="bg1"/>
              </a:solidFill>
              <a:latin typeface="Tahoma" pitchFamily="34" charset="0"/>
              <a:ea typeface="Tahoma" pitchFamily="34" charset="0"/>
              <a:cs typeface="Tahoma" pitchFamily="34" charset="0"/>
            </a:endParaRPr>
          </a:p>
        </p:txBody>
      </p:sp>
      <p:sp>
        <p:nvSpPr>
          <p:cNvPr id="5" name="Rectangle 5">
            <a:extLst>
              <a:ext uri="{FF2B5EF4-FFF2-40B4-BE49-F238E27FC236}">
                <a16:creationId xmlns:a16="http://schemas.microsoft.com/office/drawing/2014/main" id="{54EFC3C7-DE66-FCA2-A7D0-E72C3D4BD433}"/>
              </a:ext>
            </a:extLst>
          </p:cNvPr>
          <p:cNvSpPr/>
          <p:nvPr/>
        </p:nvSpPr>
        <p:spPr>
          <a:xfrm>
            <a:off x="6228392" y="406719"/>
            <a:ext cx="5874547" cy="5317674"/>
          </a:xfrm>
          <a:prstGeom prst="rect">
            <a:avLst/>
          </a:prstGeom>
          <a:solidFill>
            <a:schemeClr val="bg1"/>
          </a:solidFill>
        </p:spPr>
        <p:txBody>
          <a:bodyPr wrap="square" lIns="91440" tIns="45720" rIns="91440" bIns="45720" anchor="t">
            <a:spAutoFit/>
          </a:bodyPr>
          <a:lstStyle/>
          <a:p>
            <a:pPr algn="r" rtl="1">
              <a:lnSpc>
                <a:spcPct val="150000"/>
              </a:lnSpc>
              <a:buClr>
                <a:srgbClr val="4978A6"/>
              </a:buClr>
              <a:defRPr/>
            </a:pPr>
            <a:r>
              <a:rPr lang="he-IL" sz="1200" b="1">
                <a:solidFill>
                  <a:prstClr val="black"/>
                </a:solidFill>
                <a:latin typeface="Tahoma" pitchFamily="34" charset="0"/>
                <a:ea typeface="Tahoma" pitchFamily="34" charset="0"/>
                <a:cs typeface="Tahoma" pitchFamily="34" charset="0"/>
              </a:rPr>
              <a:t>תצפית על פעילות בוקר מונחית – פעילות שלישית מתוך סדרת מפגשים:</a:t>
            </a:r>
          </a:p>
          <a:p>
            <a:pPr marL="285750" indent="-285750" algn="r" rtl="1">
              <a:lnSpc>
                <a:spcPct val="150000"/>
              </a:lnSpc>
              <a:buClr>
                <a:srgbClr val="4978A6"/>
              </a:buClr>
              <a:buFontTx/>
              <a:buChar char="█"/>
              <a:defRPr/>
            </a:pPr>
            <a:r>
              <a:rPr lang="he-IL" sz="1200" b="1">
                <a:solidFill>
                  <a:prstClr val="black"/>
                </a:solidFill>
                <a:latin typeface="Tahoma" pitchFamily="34" charset="0"/>
                <a:ea typeface="Tahoma" pitchFamily="34" charset="0"/>
                <a:cs typeface="Tahoma" pitchFamily="34" charset="0"/>
              </a:rPr>
              <a:t>הרכב:</a:t>
            </a:r>
            <a:r>
              <a:rPr lang="he-IL" sz="1200">
                <a:solidFill>
                  <a:prstClr val="black"/>
                </a:solidFill>
                <a:latin typeface="Tahoma" pitchFamily="34" charset="0"/>
                <a:ea typeface="Tahoma" pitchFamily="34" charset="0"/>
                <a:cs typeface="Tahoma" pitchFamily="34" charset="0"/>
              </a:rPr>
              <a:t> צוות שכלל מנחה מקצועית ושתי סטודנטיות לריפוי בעיסוק, בשנת לימודיהן הרביעית. המבקרים היחידים במשחקיה בעת התצפית היו אמא עם ילד בן שלוש וחצי על הספקטרום האוטיסטי, שאינו מקיים תקשורת מילולית, מלבד מילים בודדות.</a:t>
            </a:r>
          </a:p>
          <a:p>
            <a:pPr marL="285750" indent="-285750" algn="r" rtl="1">
              <a:lnSpc>
                <a:spcPct val="150000"/>
              </a:lnSpc>
              <a:buClr>
                <a:srgbClr val="4978A6"/>
              </a:buClr>
              <a:buFontTx/>
              <a:buChar char="█"/>
              <a:defRPr/>
            </a:pPr>
            <a:r>
              <a:rPr lang="he-IL" sz="1200">
                <a:solidFill>
                  <a:prstClr val="black"/>
                </a:solidFill>
                <a:latin typeface="Tahoma" pitchFamily="34" charset="0"/>
                <a:ea typeface="Tahoma" pitchFamily="34" charset="0"/>
                <a:cs typeface="Tahoma" pitchFamily="34" charset="0"/>
              </a:rPr>
              <a:t>במהלך הפעילות האם ישבה עם המנחה המקצועית ושוחחה עמה על הילד. השיחה עסקה בשינויי התנהגות של הילד, בילוי עם הילד והקשבה לצרכיו. </a:t>
            </a:r>
            <a:br>
              <a:rPr lang="en-US" sz="1200">
                <a:solidFill>
                  <a:prstClr val="black"/>
                </a:solidFill>
                <a:latin typeface="Tahoma" pitchFamily="34" charset="0"/>
                <a:ea typeface="Tahoma" pitchFamily="34" charset="0"/>
                <a:cs typeface="Tahoma" pitchFamily="34" charset="0"/>
              </a:rPr>
            </a:br>
            <a:r>
              <a:rPr lang="he-IL" sz="1200">
                <a:solidFill>
                  <a:prstClr val="black"/>
                </a:solidFill>
                <a:latin typeface="Tahoma" pitchFamily="34" charset="0"/>
                <a:ea typeface="Tahoma" pitchFamily="34" charset="0"/>
                <a:cs typeface="Tahoma" pitchFamily="34" charset="0"/>
              </a:rPr>
              <a:t>הילד שיחק במרחב, כאשר אחת הסטודנטיות ניסתה ליזום משחק משותף איתו, והסטודנטית השנייה צפתה בו, ומדי פעם קיבלה הסברים מהמנחה המקצועית לגבי התנהגותו.</a:t>
            </a:r>
          </a:p>
          <a:p>
            <a:pPr algn="r" rtl="1">
              <a:lnSpc>
                <a:spcPct val="150000"/>
              </a:lnSpc>
              <a:buClr>
                <a:srgbClr val="4978A6"/>
              </a:buClr>
              <a:defRPr/>
            </a:pPr>
            <a:endParaRPr lang="he-IL" sz="1200">
              <a:solidFill>
                <a:prstClr val="black"/>
              </a:solidFill>
              <a:latin typeface="Tahoma" pitchFamily="34" charset="0"/>
              <a:ea typeface="Tahoma" pitchFamily="34" charset="0"/>
              <a:cs typeface="Tahoma" pitchFamily="34" charset="0"/>
            </a:endParaRPr>
          </a:p>
          <a:p>
            <a:pPr marL="285750" indent="-285750" algn="r" rtl="1">
              <a:lnSpc>
                <a:spcPct val="150000"/>
              </a:lnSpc>
              <a:buClr>
                <a:srgbClr val="F9BC25"/>
              </a:buClr>
              <a:buFontTx/>
              <a:buChar char="█"/>
              <a:defRPr/>
            </a:pPr>
            <a:r>
              <a:rPr lang="he-IL" sz="1200">
                <a:solidFill>
                  <a:prstClr val="black"/>
                </a:solidFill>
                <a:latin typeface="Tahoma" pitchFamily="34" charset="0"/>
                <a:ea typeface="Tahoma" pitchFamily="34" charset="0"/>
                <a:cs typeface="Tahoma" pitchFamily="34" charset="0"/>
              </a:rPr>
              <a:t>התקשורת של הצוות עם האם והילד התקיימה באנגלית.</a:t>
            </a:r>
          </a:p>
          <a:p>
            <a:pPr marL="285750" indent="-285750" algn="r" rtl="1">
              <a:lnSpc>
                <a:spcPct val="150000"/>
              </a:lnSpc>
              <a:buClr>
                <a:srgbClr val="F9BC25"/>
              </a:buClr>
              <a:buFontTx/>
              <a:buChar char="█"/>
              <a:defRPr/>
            </a:pPr>
            <a:r>
              <a:rPr lang="he-IL" sz="1200">
                <a:solidFill>
                  <a:prstClr val="black"/>
                </a:solidFill>
                <a:latin typeface="Tahoma" pitchFamily="34" charset="0"/>
                <a:ea typeface="Tahoma" pitchFamily="34" charset="0"/>
                <a:cs typeface="Tahoma" pitchFamily="34" charset="0"/>
              </a:rPr>
              <a:t>נראה כי האם שוחחה עם נשות הצוות בפתיחות והייתה קשובה לעצותיהן.</a:t>
            </a:r>
          </a:p>
          <a:p>
            <a:pPr marL="285750" indent="-285750" algn="r" rtl="1">
              <a:lnSpc>
                <a:spcPct val="150000"/>
              </a:lnSpc>
              <a:buClr>
                <a:srgbClr val="F9BC25"/>
              </a:buClr>
              <a:buFontTx/>
              <a:buChar char="█"/>
              <a:defRPr/>
            </a:pPr>
            <a:r>
              <a:rPr lang="he-IL" sz="1200">
                <a:solidFill>
                  <a:prstClr val="black"/>
                </a:solidFill>
                <a:latin typeface="Tahoma" pitchFamily="34" charset="0"/>
                <a:ea typeface="Tahoma" pitchFamily="34" charset="0"/>
                <a:cs typeface="Tahoma" pitchFamily="34" charset="0"/>
              </a:rPr>
              <a:t>הנוכחות של מספר נשות צוות מקצועיות זימן אופי מייעץ למפגש, ואיפשר לאם להתפנות לשיחה מקצועית בזמן שהילד שיחק בחופשיות ובליווי הסטודנטיות. </a:t>
            </a:r>
            <a:br>
              <a:rPr lang="en-US" sz="1200">
                <a:solidFill>
                  <a:prstClr val="black"/>
                </a:solidFill>
                <a:latin typeface="Tahoma" pitchFamily="34" charset="0"/>
                <a:ea typeface="Tahoma" pitchFamily="34" charset="0"/>
                <a:cs typeface="Tahoma" pitchFamily="34" charset="0"/>
              </a:rPr>
            </a:br>
            <a:r>
              <a:rPr lang="he-IL" sz="1200">
                <a:solidFill>
                  <a:prstClr val="black"/>
                </a:solidFill>
                <a:latin typeface="Tahoma" pitchFamily="34" charset="0"/>
                <a:ea typeface="Tahoma" pitchFamily="34" charset="0"/>
                <a:cs typeface="Tahoma" pitchFamily="34" charset="0"/>
              </a:rPr>
              <a:t>לא התקיים משחק משותף בין האם לילד, אך כן התקיים מודלינג למשחק משותף בין הצוות לילד.</a:t>
            </a:r>
          </a:p>
          <a:p>
            <a:pPr marL="285750" indent="-285750" algn="r" rtl="1">
              <a:lnSpc>
                <a:spcPct val="150000"/>
              </a:lnSpc>
              <a:buClr>
                <a:srgbClr val="F9BC25"/>
              </a:buClr>
              <a:buFontTx/>
              <a:buChar char="█"/>
              <a:defRPr/>
            </a:pPr>
            <a:r>
              <a:rPr lang="he-IL" sz="1200">
                <a:solidFill>
                  <a:prstClr val="black"/>
                </a:solidFill>
                <a:latin typeface="Tahoma" pitchFamily="34" charset="0"/>
                <a:ea typeface="Tahoma" pitchFamily="34" charset="0"/>
                <a:cs typeface="Tahoma" pitchFamily="34" charset="0"/>
              </a:rPr>
              <a:t>האם הייתה בקשב לילדה, ומדי פעם הסבה את תשומת ליבו למנחות, קראה בשמו ודיברה אליו בטיגרינית.</a:t>
            </a:r>
          </a:p>
        </p:txBody>
      </p:sp>
      <p:sp>
        <p:nvSpPr>
          <p:cNvPr id="23" name="תיבת טקסט 22">
            <a:extLst>
              <a:ext uri="{FF2B5EF4-FFF2-40B4-BE49-F238E27FC236}">
                <a16:creationId xmlns:a16="http://schemas.microsoft.com/office/drawing/2014/main" id="{D012BAA2-8091-A874-04F3-D9C7F0960972}"/>
              </a:ext>
            </a:extLst>
          </p:cNvPr>
          <p:cNvSpPr txBox="1"/>
          <p:nvPr/>
        </p:nvSpPr>
        <p:spPr>
          <a:xfrm>
            <a:off x="5260916" y="6231287"/>
            <a:ext cx="5698155" cy="246221"/>
          </a:xfrm>
          <a:prstGeom prst="rect">
            <a:avLst/>
          </a:prstGeom>
          <a:noFill/>
        </p:spPr>
        <p:txBody>
          <a:bodyPr wrap="square" rtlCol="1">
            <a:spAutoFit/>
          </a:bodyPr>
          <a:lstStyle/>
          <a:p>
            <a:pPr algn="r" rtl="1"/>
            <a:r>
              <a:rPr lang="he-IL" sz="1000"/>
              <a:t>*המידע והציטוטים מתוך ראיון עם מנהלת הצוות במרכז </a:t>
            </a:r>
            <a:r>
              <a:rPr lang="he-IL" sz="1000" err="1"/>
              <a:t>מסיל"ה</a:t>
            </a:r>
            <a:endParaRPr lang="he-IL" sz="1000"/>
          </a:p>
        </p:txBody>
      </p:sp>
      <p:sp>
        <p:nvSpPr>
          <p:cNvPr id="4" name="תיבת טקסט 3">
            <a:extLst>
              <a:ext uri="{FF2B5EF4-FFF2-40B4-BE49-F238E27FC236}">
                <a16:creationId xmlns:a16="http://schemas.microsoft.com/office/drawing/2014/main" id="{03B3EC54-D6BD-871C-43F2-DB3DD42BB83B}"/>
              </a:ext>
            </a:extLst>
          </p:cNvPr>
          <p:cNvSpPr txBox="1"/>
          <p:nvPr/>
        </p:nvSpPr>
        <p:spPr>
          <a:xfrm>
            <a:off x="11620345" y="6339008"/>
            <a:ext cx="357050" cy="276999"/>
          </a:xfrm>
          <a:prstGeom prst="rect">
            <a:avLst/>
          </a:prstGeom>
          <a:noFill/>
        </p:spPr>
        <p:txBody>
          <a:bodyPr wrap="square" rtlCol="1">
            <a:spAutoFit/>
          </a:bodyPr>
          <a:lstStyle/>
          <a:p>
            <a:r>
              <a:rPr lang="he-IL" sz="1200">
                <a:solidFill>
                  <a:schemeClr val="bg2">
                    <a:lumMod val="75000"/>
                  </a:schemeClr>
                </a:solidFill>
              </a:rPr>
              <a:t>33</a:t>
            </a:r>
          </a:p>
        </p:txBody>
      </p:sp>
      <p:sp>
        <p:nvSpPr>
          <p:cNvPr id="2" name="TextBox 6">
            <a:extLst>
              <a:ext uri="{FF2B5EF4-FFF2-40B4-BE49-F238E27FC236}">
                <a16:creationId xmlns:a16="http://schemas.microsoft.com/office/drawing/2014/main" id="{9EE9D23E-52CF-0BA3-62A1-8C0EAFE59F85}"/>
              </a:ext>
            </a:extLst>
          </p:cNvPr>
          <p:cNvSpPr txBox="1"/>
          <p:nvPr/>
        </p:nvSpPr>
        <p:spPr>
          <a:xfrm>
            <a:off x="-3" y="4644035"/>
            <a:ext cx="5890763" cy="1674754"/>
          </a:xfrm>
          <a:prstGeom prst="rect">
            <a:avLst/>
          </a:prstGeom>
          <a:solidFill>
            <a:srgbClr val="D2D3D5"/>
          </a:solidFill>
        </p:spPr>
        <p:txBody>
          <a:bodyPr wrap="square">
            <a:spAutoFit/>
          </a:bodyPr>
          <a:lstStyle>
            <a:defPPr>
              <a:defRPr lang="en-US"/>
            </a:defPPr>
            <a:lvl1pPr algn="r" rtl="1">
              <a:lnSpc>
                <a:spcPct val="150000"/>
              </a:lnSpc>
              <a:buClr>
                <a:srgbClr val="FFC000"/>
              </a:buClr>
              <a:defRPr sz="1400" i="1">
                <a:solidFill>
                  <a:prstClr val="black"/>
                </a:solidFill>
                <a:latin typeface="Calibri Light" panose="020F0302020204030204" pitchFamily="34" charset="0"/>
                <a:ea typeface="Tahoma" pitchFamily="34" charset="0"/>
                <a:cs typeface="Calibri Light" panose="020F0302020204030204" pitchFamily="34" charset="0"/>
              </a:defRPr>
            </a:lvl1pPr>
          </a:lstStyle>
          <a:p>
            <a:r>
              <a:rPr lang="he-IL" i="0" dirty="0"/>
              <a:t>"זה יותר פתוח לנוכחות חופשית ולכן זה גם יותר מאתגר לגייס את ההגעה. יש איזה מן קו עדין בין הרצון של הקהילה למשהו דידקטי ומלמד, לבין ההיענות של ההורים לדברים האלה. אני חושבת שזה באמת מרחב מדהים ומאובזר במלא משחקים וצוות שהוא מאוד מזמין, אבל [...] נסיבות החיים מאוד מקשות על היענות רציפה. זה משהו שאנחנו עוד צריכות לפצח, איך להביא את הקהילה לתוך המרחב הזה מיוזמתם ולא רק מחיזורים שלנו."</a:t>
            </a:r>
            <a:endParaRPr lang="en-US" i="0" dirty="0"/>
          </a:p>
        </p:txBody>
      </p:sp>
      <p:pic>
        <p:nvPicPr>
          <p:cNvPr id="8" name="גרפיקה 7" descr="אישה עם ילד עם מילוי מלא">
            <a:extLst>
              <a:ext uri="{FF2B5EF4-FFF2-40B4-BE49-F238E27FC236}">
                <a16:creationId xmlns:a16="http://schemas.microsoft.com/office/drawing/2014/main" id="{B6470084-961C-C19E-4D31-50D87F0F6A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39639" y="3022702"/>
            <a:ext cx="777505" cy="777505"/>
          </a:xfrm>
          <a:prstGeom prst="rect">
            <a:avLst/>
          </a:prstGeom>
        </p:spPr>
      </p:pic>
      <p:pic>
        <p:nvPicPr>
          <p:cNvPr id="16" name="תמונה 25" descr="תמונה שמכילה דשא, מכל זבל, בחוץ, בניין&#10;&#10;התיאור נוצר באופן אוטומטי">
            <a:extLst>
              <a:ext uri="{FF2B5EF4-FFF2-40B4-BE49-F238E27FC236}">
                <a16:creationId xmlns:a16="http://schemas.microsoft.com/office/drawing/2014/main" id="{5C816C6D-3026-5E18-364D-D7F0D92FF5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83"/>
          <a:stretch/>
        </p:blipFill>
        <p:spPr>
          <a:xfrm>
            <a:off x="-1" y="2275761"/>
            <a:ext cx="2743775" cy="2260946"/>
          </a:xfrm>
          <a:prstGeom prst="rect">
            <a:avLst/>
          </a:prstGeom>
          <a:noFill/>
          <a:ln>
            <a:noFill/>
          </a:ln>
        </p:spPr>
      </p:pic>
      <p:pic>
        <p:nvPicPr>
          <p:cNvPr id="18" name="תמונה 23" descr="תמונה שמכילה בניין, מגרש משחקים, בחוץ, בית&#10;&#10;התיאור נוצר באופן אוטומטי">
            <a:extLst>
              <a:ext uri="{FF2B5EF4-FFF2-40B4-BE49-F238E27FC236}">
                <a16:creationId xmlns:a16="http://schemas.microsoft.com/office/drawing/2014/main" id="{A54893D6-7EA6-696C-31E5-744488D4E8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6166" y="2296469"/>
            <a:ext cx="3014594" cy="2260945"/>
          </a:xfrm>
          <a:prstGeom prst="rect">
            <a:avLst/>
          </a:prstGeom>
          <a:noFill/>
          <a:ln>
            <a:noFill/>
          </a:ln>
        </p:spPr>
      </p:pic>
      <p:sp>
        <p:nvSpPr>
          <p:cNvPr id="19" name="TextBox 6">
            <a:extLst>
              <a:ext uri="{FF2B5EF4-FFF2-40B4-BE49-F238E27FC236}">
                <a16:creationId xmlns:a16="http://schemas.microsoft.com/office/drawing/2014/main" id="{8E71A5C7-4C7B-C266-B1EE-8624FFA7E41D}"/>
              </a:ext>
            </a:extLst>
          </p:cNvPr>
          <p:cNvSpPr txBox="1"/>
          <p:nvPr/>
        </p:nvSpPr>
        <p:spPr>
          <a:xfrm>
            <a:off x="-3" y="493679"/>
            <a:ext cx="5890763" cy="1674754"/>
          </a:xfrm>
          <a:prstGeom prst="rect">
            <a:avLst/>
          </a:prstGeom>
          <a:solidFill>
            <a:srgbClr val="D2D3D5"/>
          </a:solidFill>
        </p:spPr>
        <p:txBody>
          <a:bodyPr wrap="square">
            <a:spAutoFit/>
          </a:bodyPr>
          <a:lstStyle>
            <a:defPPr>
              <a:defRPr lang="en-US"/>
            </a:defPPr>
            <a:lvl1pPr algn="r" rtl="1">
              <a:lnSpc>
                <a:spcPct val="150000"/>
              </a:lnSpc>
              <a:buClr>
                <a:srgbClr val="FFC000"/>
              </a:buClr>
              <a:defRPr sz="1100" i="1">
                <a:solidFill>
                  <a:prstClr val="black"/>
                </a:solidFill>
                <a:latin typeface="Tahoma" pitchFamily="34" charset="0"/>
                <a:ea typeface="Tahoma" pitchFamily="34" charset="0"/>
                <a:cs typeface="Tahoma" pitchFamily="34" charset="0"/>
              </a:defRPr>
            </a:lvl1pPr>
          </a:lstStyle>
          <a:p>
            <a:r>
              <a:rPr lang="he-IL" sz="1400" i="0" dirty="0">
                <a:latin typeface="Calibri Light" panose="020F0302020204030204" pitchFamily="34" charset="0"/>
                <a:cs typeface="Calibri Light" panose="020F0302020204030204" pitchFamily="34" charset="0"/>
              </a:rPr>
              <a:t>"אני חושבת שכשהם כן מצליחים ומתמידים ומגיעים, אז החוויה של ההנאה נמצאת שם והפידבקים הם של דברים שהם למדו שאפשר לעשות עם הילדים שלהם, או דברים שהם למדו, כמו מה הילדים שלהם רוצים ואיך להגיב לזה [...] אתמול מישהו אמר לי שהוא פתאום שם לב ליותר אבות שהולכים לגני שעשועים ומנדנדים את הילדים וממש נמצאים איתם באיזושהי אינטראקציה פעילה". </a:t>
            </a:r>
          </a:p>
        </p:txBody>
      </p:sp>
      <p:sp>
        <p:nvSpPr>
          <p:cNvPr id="3" name="Rectangle 2">
            <a:extLst>
              <a:ext uri="{FF2B5EF4-FFF2-40B4-BE49-F238E27FC236}">
                <a16:creationId xmlns:a16="http://schemas.microsoft.com/office/drawing/2014/main" id="{3954AFBB-2EB8-93AE-728C-565A467DA98B}"/>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766164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9" descr="תמונה שמכילה בניין, בחוץ, חלון, רחוב&#10;&#10;התיאור נוצר באופן אוטומטי">
            <a:extLst>
              <a:ext uri="{FF2B5EF4-FFF2-40B4-BE49-F238E27FC236}">
                <a16:creationId xmlns:a16="http://schemas.microsoft.com/office/drawing/2014/main" id="{A5AB8857-E19A-5FC3-6409-AB0961D76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91044"/>
            <a:ext cx="7985760" cy="6057302"/>
          </a:xfrm>
          <a:prstGeom prst="rect">
            <a:avLst/>
          </a:prstGeom>
          <a:noFill/>
          <a:ln>
            <a:noFill/>
          </a:ln>
        </p:spPr>
      </p:pic>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Therapeutical Indoor Playroom </a:t>
            </a:r>
            <a:r>
              <a:rPr lang="en-US" sz="2000" dirty="0">
                <a:solidFill>
                  <a:schemeClr val="bg1"/>
                </a:solidFill>
                <a:latin typeface="Tahoma" pitchFamily="34" charset="0"/>
                <a:ea typeface="Tahoma" pitchFamily="34" charset="0"/>
                <a:cs typeface="Tahoma" pitchFamily="34" charset="0"/>
              </a:rPr>
              <a:t>- Summary</a:t>
            </a:r>
            <a:endParaRPr lang="he-IL" sz="2000" dirty="0">
              <a:solidFill>
                <a:schemeClr val="bg1"/>
              </a:solidFill>
              <a:latin typeface="Tahoma" pitchFamily="34" charset="0"/>
              <a:ea typeface="Tahoma" pitchFamily="34" charset="0"/>
              <a:cs typeface="Tahoma" pitchFamily="34" charset="0"/>
            </a:endParaRPr>
          </a:p>
        </p:txBody>
      </p:sp>
      <p:sp>
        <p:nvSpPr>
          <p:cNvPr id="5" name="תיבת טקסט 4">
            <a:extLst>
              <a:ext uri="{FF2B5EF4-FFF2-40B4-BE49-F238E27FC236}">
                <a16:creationId xmlns:a16="http://schemas.microsoft.com/office/drawing/2014/main" id="{9BE8241D-9583-59DE-98E1-90B3D0BB4570}"/>
              </a:ext>
            </a:extLst>
          </p:cNvPr>
          <p:cNvSpPr txBox="1"/>
          <p:nvPr/>
        </p:nvSpPr>
        <p:spPr>
          <a:xfrm>
            <a:off x="5296211" y="6185648"/>
            <a:ext cx="5698155" cy="246221"/>
          </a:xfrm>
          <a:prstGeom prst="rect">
            <a:avLst/>
          </a:prstGeom>
          <a:noFill/>
        </p:spPr>
        <p:txBody>
          <a:bodyPr wrap="square" rtlCol="1">
            <a:spAutoFit/>
          </a:bodyPr>
          <a:lstStyle/>
          <a:p>
            <a:pPr algn="r" rtl="1"/>
            <a:r>
              <a:rPr lang="he-IL" sz="1000"/>
              <a:t>*מידע וציטוטים מתוך ראיון עם מנהלת הצוות במרכז </a:t>
            </a:r>
            <a:r>
              <a:rPr lang="he-IL" sz="1000" err="1"/>
              <a:t>מסיל"ה</a:t>
            </a:r>
            <a:endParaRPr lang="he-IL" sz="1000"/>
          </a:p>
        </p:txBody>
      </p:sp>
      <p:sp>
        <p:nvSpPr>
          <p:cNvPr id="10" name="TextBox 6">
            <a:extLst>
              <a:ext uri="{FF2B5EF4-FFF2-40B4-BE49-F238E27FC236}">
                <a16:creationId xmlns:a16="http://schemas.microsoft.com/office/drawing/2014/main" id="{F12AB764-7A06-91EF-0A01-A6A1A6D9B9A0}"/>
              </a:ext>
            </a:extLst>
          </p:cNvPr>
          <p:cNvSpPr txBox="1"/>
          <p:nvPr/>
        </p:nvSpPr>
        <p:spPr>
          <a:xfrm>
            <a:off x="388249" y="4566817"/>
            <a:ext cx="6054323" cy="1351588"/>
          </a:xfrm>
          <a:prstGeom prst="rect">
            <a:avLst/>
          </a:prstGeom>
          <a:solidFill>
            <a:srgbClr val="D2D3D5"/>
          </a:solidFill>
        </p:spPr>
        <p:txBody>
          <a:bodyPr wrap="square">
            <a:spAutoFit/>
          </a:bodyPr>
          <a:lstStyle>
            <a:defPPr>
              <a:defRPr lang="en-US"/>
            </a:defPPr>
            <a:lvl1pPr algn="r" rtl="1">
              <a:lnSpc>
                <a:spcPct val="150000"/>
              </a:lnSpc>
              <a:buClr>
                <a:srgbClr val="FFC000"/>
              </a:buClr>
              <a:defRPr sz="1100" i="1">
                <a:solidFill>
                  <a:prstClr val="black"/>
                </a:solidFill>
                <a:latin typeface="Tahoma" pitchFamily="34" charset="0"/>
                <a:ea typeface="Tahoma" pitchFamily="34" charset="0"/>
                <a:cs typeface="Tahoma" pitchFamily="34" charset="0"/>
              </a:defRPr>
            </a:lvl1pPr>
          </a:lstStyle>
          <a:p>
            <a:r>
              <a:rPr lang="he-IL" sz="1400" i="0">
                <a:latin typeface="Calibri Light" panose="020F0302020204030204" pitchFamily="34" charset="0"/>
                <a:cs typeface="Calibri Light" panose="020F0302020204030204" pitchFamily="34" charset="0"/>
              </a:rPr>
              <a:t>מה הצעדים הבאים (במה צריך להתמקד)? </a:t>
            </a:r>
          </a:p>
          <a:p>
            <a:r>
              <a:rPr lang="he-IL" sz="1400" i="0">
                <a:latin typeface="Calibri Light" panose="020F0302020204030204" pitchFamily="34" charset="0"/>
                <a:cs typeface="Calibri Light" panose="020F0302020204030204" pitchFamily="34" charset="0"/>
              </a:rPr>
              <a:t>"אני חושבת בלדייק [..] הידע שחסר לי כרגע הוא של איך עושים את זה: איך לוקחים את זה למשהו שהקהילה תוכל לצרוך, אם זה דרך פעילויות, אם זה דרך פרסום, דרך הנגשה, כלומר לחשוב מה דווקא מובנה, מה דווקא פתוח , זה משהו שאני מרגישה שצריך עוד." </a:t>
            </a:r>
            <a:endParaRPr lang="en-US" sz="1400" i="0">
              <a:latin typeface="Calibri Light" panose="020F0302020204030204" pitchFamily="34" charset="0"/>
              <a:cs typeface="Calibri Light" panose="020F0302020204030204" pitchFamily="34" charset="0"/>
            </a:endParaRPr>
          </a:p>
        </p:txBody>
      </p:sp>
      <p:sp>
        <p:nvSpPr>
          <p:cNvPr id="14" name="TextBox 6">
            <a:extLst>
              <a:ext uri="{FF2B5EF4-FFF2-40B4-BE49-F238E27FC236}">
                <a16:creationId xmlns:a16="http://schemas.microsoft.com/office/drawing/2014/main" id="{6FC5FBA8-FCAB-9A64-EF93-05880B60C05B}"/>
              </a:ext>
            </a:extLst>
          </p:cNvPr>
          <p:cNvSpPr txBox="1"/>
          <p:nvPr/>
        </p:nvSpPr>
        <p:spPr>
          <a:xfrm>
            <a:off x="895740" y="2923971"/>
            <a:ext cx="5546832" cy="1351588"/>
          </a:xfrm>
          <a:prstGeom prst="rect">
            <a:avLst/>
          </a:prstGeom>
          <a:solidFill>
            <a:srgbClr val="D2D3D5"/>
          </a:solidFill>
        </p:spPr>
        <p:txBody>
          <a:bodyPr wrap="square">
            <a:spAutoFit/>
          </a:bodyPr>
          <a:lstStyle>
            <a:defPPr>
              <a:defRPr lang="en-US"/>
            </a:defPPr>
            <a:lvl1pPr algn="r" rtl="1">
              <a:lnSpc>
                <a:spcPct val="150000"/>
              </a:lnSpc>
              <a:buClr>
                <a:srgbClr val="FFC000"/>
              </a:buClr>
              <a:defRPr sz="1100" i="1">
                <a:solidFill>
                  <a:prstClr val="black"/>
                </a:solidFill>
                <a:latin typeface="Tahoma" pitchFamily="34" charset="0"/>
                <a:ea typeface="Tahoma" pitchFamily="34" charset="0"/>
                <a:cs typeface="Tahoma" pitchFamily="34" charset="0"/>
              </a:defRPr>
            </a:lvl1pPr>
          </a:lstStyle>
          <a:p>
            <a:r>
              <a:rPr lang="he-IL" sz="1400" i="0">
                <a:latin typeface="Calibri Light" panose="020F0302020204030204" pitchFamily="34" charset="0"/>
                <a:cs typeface="Calibri Light" panose="020F0302020204030204" pitchFamily="34" charset="0"/>
              </a:rPr>
              <a:t>"יש דוגמה מרגשת מלפני שבועיים שעובד סוציאלי בא ושאל אם נשארו לנו ערכות משחקים, ומצאתי אחת בארון, והוא נתן אותה לילד עם אוטיזם. הוא שלח לי אחר כך סרטון של הילד ואמא שלו משחקים וזה ממש כיף לראות. זה סך הכול משחק 'סולמות ונחשים,' שעולה 20 שקלים במקס סטוק, אבל הם לא יגיעו לשם ולא ישחקו בזה."</a:t>
            </a:r>
          </a:p>
        </p:txBody>
      </p:sp>
      <p:sp>
        <p:nvSpPr>
          <p:cNvPr id="8" name="תיבת טקסט 7">
            <a:extLst>
              <a:ext uri="{FF2B5EF4-FFF2-40B4-BE49-F238E27FC236}">
                <a16:creationId xmlns:a16="http://schemas.microsoft.com/office/drawing/2014/main" id="{95FFF0C8-2D48-4995-0AC4-4797B606DF58}"/>
              </a:ext>
            </a:extLst>
          </p:cNvPr>
          <p:cNvSpPr txBox="1"/>
          <p:nvPr/>
        </p:nvSpPr>
        <p:spPr>
          <a:xfrm>
            <a:off x="11637762" y="6302700"/>
            <a:ext cx="357050" cy="276999"/>
          </a:xfrm>
          <a:prstGeom prst="rect">
            <a:avLst/>
          </a:prstGeom>
          <a:noFill/>
        </p:spPr>
        <p:txBody>
          <a:bodyPr wrap="square" rtlCol="1">
            <a:spAutoFit/>
          </a:bodyPr>
          <a:lstStyle/>
          <a:p>
            <a:r>
              <a:rPr lang="he-IL" sz="1200">
                <a:solidFill>
                  <a:schemeClr val="bg2">
                    <a:lumMod val="75000"/>
                  </a:schemeClr>
                </a:solidFill>
              </a:rPr>
              <a:t>34</a:t>
            </a:r>
          </a:p>
        </p:txBody>
      </p:sp>
      <p:sp>
        <p:nvSpPr>
          <p:cNvPr id="13" name="TextBox 12">
            <a:extLst>
              <a:ext uri="{FF2B5EF4-FFF2-40B4-BE49-F238E27FC236}">
                <a16:creationId xmlns:a16="http://schemas.microsoft.com/office/drawing/2014/main" id="{F4D202C2-DBB7-5298-62B1-EDB7A2CDA667}"/>
              </a:ext>
            </a:extLst>
          </p:cNvPr>
          <p:cNvSpPr txBox="1"/>
          <p:nvPr/>
        </p:nvSpPr>
        <p:spPr>
          <a:xfrm>
            <a:off x="178526" y="678118"/>
            <a:ext cx="6054323" cy="1997919"/>
          </a:xfrm>
          <a:prstGeom prst="rect">
            <a:avLst/>
          </a:prstGeom>
          <a:solidFill>
            <a:srgbClr val="D2D3D5"/>
          </a:solidFill>
        </p:spPr>
        <p:txBody>
          <a:bodyPr wrap="square">
            <a:spAutoFit/>
          </a:bodyPr>
          <a:lstStyle>
            <a:defPPr>
              <a:defRPr lang="en-US"/>
            </a:defPPr>
            <a:lvl1pPr algn="r" rtl="1">
              <a:lnSpc>
                <a:spcPct val="150000"/>
              </a:lnSpc>
              <a:buClr>
                <a:srgbClr val="FFC000"/>
              </a:buClr>
              <a:defRPr sz="1100" i="1">
                <a:solidFill>
                  <a:prstClr val="black"/>
                </a:solidFill>
                <a:latin typeface="Tahoma" pitchFamily="34" charset="0"/>
                <a:ea typeface="Tahoma" pitchFamily="34" charset="0"/>
                <a:cs typeface="Tahoma" pitchFamily="34" charset="0"/>
              </a:defRPr>
            </a:lvl1pPr>
          </a:lstStyle>
          <a:p>
            <a:r>
              <a:rPr lang="he-IL" sz="1400" i="0">
                <a:latin typeface="Calibri Light" panose="020F0302020204030204" pitchFamily="34" charset="0"/>
                <a:cs typeface="Calibri Light" panose="020F0302020204030204" pitchFamily="34" charset="0"/>
              </a:rPr>
              <a:t>"החשיבה על הספרים והדחיפה לעבודה על ספרים הייתה מאוד מדויקת. זהו צורך שאין מענה עליו, וזה היה כיף לראות את התגובה של המטפלות כשהן יכלו להקריא לילדים סיפור שבאמת כתוב בשפה שלהן ולא להקריא את מעשה בחמישה בלונים. [לעומת המהלך של קידום קריאה] זה משהו שהרגשתי שהיה פחות מדויק [...] עוד צריך לחשוב על זה.. אנחנו עסוקות בלייצר תוכן, כי אין בשפה שלהם [...] הפקנו את הספרים ואנחנו ממשיכות ומפתחות עוד, אבל לעבוד עם ההורים על ההדרכה ועל החשיבות שבהקראה כנושא זה משהו שפחות עשינו."</a:t>
            </a:r>
          </a:p>
        </p:txBody>
      </p:sp>
      <p:sp>
        <p:nvSpPr>
          <p:cNvPr id="15" name="תיבת טקסט 4">
            <a:extLst>
              <a:ext uri="{FF2B5EF4-FFF2-40B4-BE49-F238E27FC236}">
                <a16:creationId xmlns:a16="http://schemas.microsoft.com/office/drawing/2014/main" id="{9CC9D45A-558D-E633-EA3C-0AA582313E13}"/>
              </a:ext>
            </a:extLst>
          </p:cNvPr>
          <p:cNvSpPr txBox="1"/>
          <p:nvPr/>
        </p:nvSpPr>
        <p:spPr>
          <a:xfrm>
            <a:off x="6672759" y="634661"/>
            <a:ext cx="5340715" cy="5271508"/>
          </a:xfrm>
          <a:prstGeom prst="rect">
            <a:avLst/>
          </a:prstGeom>
          <a:solidFill>
            <a:schemeClr val="bg1"/>
          </a:solidFill>
        </p:spPr>
        <p:txBody>
          <a:bodyPr wrap="square">
            <a:spAutoFit/>
          </a:bodyPr>
          <a:lstStyle/>
          <a:p>
            <a:pPr marL="171450" marR="0" lvl="0" indent="-171450" algn="r" defTabSz="914400" rtl="1" eaLnBrk="1" fontAlgn="auto" latinLnBrk="0" hangingPunct="1">
              <a:lnSpc>
                <a:spcPct val="150000"/>
              </a:lnSpc>
              <a:spcBef>
                <a:spcPts val="0"/>
              </a:spcBef>
              <a:spcAft>
                <a:spcPts val="600"/>
              </a:spcAft>
              <a:buClr>
                <a:srgbClr val="F9BC25"/>
              </a:buClr>
              <a:buSzTx/>
              <a:buFont typeface="Tahoma" panose="020B0604030504040204" pitchFamily="34" charset="0"/>
              <a:buChar char="█"/>
              <a:tabLst/>
              <a:defRPr/>
            </a:pPr>
            <a:r>
              <a:rPr lang="he-IL" sz="1200">
                <a:solidFill>
                  <a:prstClr val="black"/>
                </a:solidFill>
                <a:latin typeface="Tahoma" pitchFamily="34" charset="0"/>
                <a:ea typeface="Tahoma" pitchFamily="34" charset="0"/>
                <a:cs typeface="Tahoma" pitchFamily="34" charset="0"/>
              </a:rPr>
              <a:t>המשחקייה במרכז </a:t>
            </a:r>
            <a:r>
              <a:rPr lang="he-IL" sz="1200" err="1">
                <a:solidFill>
                  <a:prstClr val="black"/>
                </a:solidFill>
                <a:latin typeface="Tahoma" pitchFamily="34" charset="0"/>
                <a:ea typeface="Tahoma" pitchFamily="34" charset="0"/>
                <a:cs typeface="Tahoma" pitchFamily="34" charset="0"/>
              </a:rPr>
              <a:t>מסיל"ה</a:t>
            </a:r>
            <a:r>
              <a:rPr lang="he-IL" sz="1200">
                <a:solidFill>
                  <a:prstClr val="black"/>
                </a:solidFill>
                <a:latin typeface="Tahoma" pitchFamily="34" charset="0"/>
                <a:ea typeface="Tahoma" pitchFamily="34" charset="0"/>
                <a:cs typeface="Tahoma" pitchFamily="34" charset="0"/>
              </a:rPr>
              <a:t>, אשר פועל בשת"פ מתמשך עם </a:t>
            </a:r>
            <a:r>
              <a:rPr lang="en-US" sz="1200">
                <a:solidFill>
                  <a:prstClr val="black"/>
                </a:solidFill>
                <a:latin typeface="Tahoma" pitchFamily="34" charset="0"/>
                <a:ea typeface="Tahoma" pitchFamily="34" charset="0"/>
                <a:cs typeface="Tahoma" pitchFamily="34" charset="0"/>
              </a:rPr>
              <a:t>Urban95</a:t>
            </a:r>
            <a:r>
              <a:rPr lang="he-IL" sz="1200">
                <a:solidFill>
                  <a:prstClr val="black"/>
                </a:solidFill>
                <a:latin typeface="Tahoma" pitchFamily="34" charset="0"/>
                <a:ea typeface="Tahoma" pitchFamily="34" charset="0"/>
                <a:cs typeface="Tahoma" pitchFamily="34" charset="0"/>
              </a:rPr>
              <a:t>, מספקת מענה לשעות היום עבור ילדי הגיל הרך ומלוויהם מקרב אוכלוסיית מבקשי המקלט. ניכרים מאמצים רבים </a:t>
            </a:r>
            <a:r>
              <a:rPr lang="he-IL" sz="1200" b="1">
                <a:solidFill>
                  <a:prstClr val="black"/>
                </a:solidFill>
                <a:latin typeface="Tahoma" pitchFamily="34" charset="0"/>
                <a:ea typeface="Tahoma" pitchFamily="34" charset="0"/>
                <a:cs typeface="Tahoma" pitchFamily="34" charset="0"/>
              </a:rPr>
              <a:t>להתאמת המענה תוך למידה תרבותית ורגישות גבוהה לאופי הקהילה, לצרכי הנמענים ולמגבלות הנובעות מנסיבות חייהם.</a:t>
            </a:r>
          </a:p>
          <a:p>
            <a:pPr marL="171450" marR="0" lvl="0" indent="-171450" algn="r" defTabSz="914400" rtl="1" eaLnBrk="1" fontAlgn="auto" latinLnBrk="0" hangingPunct="1">
              <a:lnSpc>
                <a:spcPct val="150000"/>
              </a:lnSpc>
              <a:spcBef>
                <a:spcPts val="0"/>
              </a:spcBef>
              <a:spcAft>
                <a:spcPts val="600"/>
              </a:spcAft>
              <a:buClr>
                <a:srgbClr val="F9BC25"/>
              </a:buClr>
              <a:buSzTx/>
              <a:buFont typeface="Tahoma" panose="020B0604030504040204" pitchFamily="34" charset="0"/>
              <a:buChar char="█"/>
              <a:tabLst/>
              <a:defRPr/>
            </a:pPr>
            <a:r>
              <a:rPr lang="he-IL" sz="1200">
                <a:solidFill>
                  <a:prstClr val="black"/>
                </a:solidFill>
                <a:latin typeface="Tahoma" pitchFamily="34" charset="0"/>
                <a:ea typeface="Tahoma" pitchFamily="34" charset="0"/>
                <a:cs typeface="Tahoma" pitchFamily="34" charset="0"/>
              </a:rPr>
              <a:t>מהתצפיות עלה כי </a:t>
            </a:r>
            <a:r>
              <a:rPr lang="he-IL" sz="1200" b="1">
                <a:solidFill>
                  <a:prstClr val="black"/>
                </a:solidFill>
                <a:latin typeface="Tahoma" pitchFamily="34" charset="0"/>
                <a:ea typeface="Tahoma" pitchFamily="34" charset="0"/>
                <a:cs typeface="Tahoma" pitchFamily="34" charset="0"/>
              </a:rPr>
              <a:t>מאפייני מרחב המשחקייה מותאמים לאוכלוסייה ובפרט לגיל הרך</a:t>
            </a:r>
            <a:r>
              <a:rPr lang="he-IL" sz="1200">
                <a:solidFill>
                  <a:prstClr val="black"/>
                </a:solidFill>
                <a:latin typeface="Tahoma" pitchFamily="34" charset="0"/>
                <a:ea typeface="Tahoma" pitchFamily="34" charset="0"/>
                <a:cs typeface="Tahoma" pitchFamily="34" charset="0"/>
              </a:rPr>
              <a:t>: מרחב הכניסה נוח ומשולט בהתאם, חצר הכניסה מטופחת ועשירה, והמרחב הפנימי תואם מבחינת אווירה, הנגשה ובטיחות. עם זאת עלו מספר נקודות לשיפור: פרטיות השוהים בחצר (גידור נמוך), חשיפה להפרעות חיצוניות (רעש) ו-</a:t>
            </a:r>
            <a:r>
              <a:rPr lang="en-US" sz="1200">
                <a:solidFill>
                  <a:prstClr val="black"/>
                </a:solidFill>
                <a:latin typeface="Tahoma" pitchFamily="34" charset="0"/>
                <a:ea typeface="Tahoma" pitchFamily="34" charset="0"/>
                <a:cs typeface="Tahoma" pitchFamily="34" charset="0"/>
              </a:rPr>
              <a:t>facilities</a:t>
            </a:r>
            <a:r>
              <a:rPr lang="he-IL" sz="1200">
                <a:solidFill>
                  <a:prstClr val="black"/>
                </a:solidFill>
                <a:latin typeface="Tahoma" pitchFamily="34" charset="0"/>
                <a:ea typeface="Tahoma" pitchFamily="34" charset="0"/>
                <a:cs typeface="Tahoma" pitchFamily="34" charset="0"/>
              </a:rPr>
              <a:t> עבור הורים צעירים (מרחב הנקה והחתלה, חניית עגלות). </a:t>
            </a:r>
          </a:p>
          <a:p>
            <a:pPr marL="171450" marR="0" lvl="0" indent="-171450" algn="r" defTabSz="914400" rtl="1" eaLnBrk="1" fontAlgn="auto" latinLnBrk="0" hangingPunct="1">
              <a:lnSpc>
                <a:spcPct val="150000"/>
              </a:lnSpc>
              <a:spcBef>
                <a:spcPts val="0"/>
              </a:spcBef>
              <a:spcAft>
                <a:spcPts val="600"/>
              </a:spcAft>
              <a:buClr>
                <a:srgbClr val="F9BC25"/>
              </a:buClr>
              <a:buSzTx/>
              <a:buFont typeface="Tahoma" panose="020B0604030504040204" pitchFamily="34" charset="0"/>
              <a:buChar char="█"/>
              <a:tabLst/>
              <a:defRPr/>
            </a:pPr>
            <a:r>
              <a:rPr lang="he-IL" sz="1200">
                <a:solidFill>
                  <a:prstClr val="black"/>
                </a:solidFill>
                <a:latin typeface="Tahoma" pitchFamily="34" charset="0"/>
                <a:ea typeface="Tahoma" pitchFamily="34" charset="0"/>
                <a:cs typeface="Tahoma" pitchFamily="34" charset="0"/>
              </a:rPr>
              <a:t>בשתי התצפיות נצפתה </a:t>
            </a:r>
            <a:r>
              <a:rPr lang="he-IL" sz="1200" b="1">
                <a:solidFill>
                  <a:prstClr val="black"/>
                </a:solidFill>
                <a:latin typeface="Tahoma" pitchFamily="34" charset="0"/>
                <a:ea typeface="Tahoma" pitchFamily="34" charset="0"/>
                <a:cs typeface="Tahoma" pitchFamily="34" charset="0"/>
              </a:rPr>
              <a:t>אווירה נעימה ונינוחה, יחס אישי, מקצועיות ותשומת לב מצד אנשי הצוות, ושיתוף פעולה מצד האימהות</a:t>
            </a:r>
            <a:r>
              <a:rPr lang="he-IL" sz="1200">
                <a:solidFill>
                  <a:prstClr val="black"/>
                </a:solidFill>
                <a:latin typeface="Tahoma" pitchFamily="34" charset="0"/>
                <a:ea typeface="Tahoma" pitchFamily="34" charset="0"/>
                <a:cs typeface="Tahoma" pitchFamily="34" charset="0"/>
              </a:rPr>
              <a:t>. </a:t>
            </a:r>
          </a:p>
          <a:p>
            <a:pPr marL="171450" indent="-171450" algn="r" rtl="1">
              <a:lnSpc>
                <a:spcPct val="150000"/>
              </a:lnSpc>
              <a:spcAft>
                <a:spcPts val="600"/>
              </a:spcAft>
              <a:buClr>
                <a:srgbClr val="F9BC25"/>
              </a:buClr>
              <a:buFont typeface="Tahoma" panose="020B0604030504040204" pitchFamily="34" charset="0"/>
              <a:buChar char="█"/>
              <a:defRPr/>
            </a:pPr>
            <a:r>
              <a:rPr lang="he-IL" sz="1200">
                <a:solidFill>
                  <a:prstClr val="black"/>
                </a:solidFill>
                <a:latin typeface="Tahoma" pitchFamily="34" charset="0"/>
                <a:ea typeface="Tahoma" pitchFamily="34" charset="0"/>
                <a:cs typeface="Tahoma" pitchFamily="34" charset="0"/>
              </a:rPr>
              <a:t> מהריאיון עם מנהלת הצוות במרכז עולה כי הפעילויות מתקבלות על ידי ההורים באופן חיובי. הנוכחות הדלה, בפרט בזמן הפתוח למשחק חופשי, נקשרת במציאות היום-יומית הקשה של קהל היעד, והשאלה המרכזית שעולה לעתיד היא </a:t>
            </a:r>
            <a:r>
              <a:rPr lang="he-IL" sz="1200" b="1">
                <a:solidFill>
                  <a:prstClr val="black"/>
                </a:solidFill>
                <a:latin typeface="Tahoma" pitchFamily="34" charset="0"/>
                <a:ea typeface="Tahoma" pitchFamily="34" charset="0"/>
                <a:cs typeface="Tahoma" pitchFamily="34" charset="0"/>
              </a:rPr>
              <a:t>כיצד ניתן לדייק את המענה והנגישות כדי להגביר את צריכת השירותים ולגייס את קהל היעד?</a:t>
            </a:r>
          </a:p>
        </p:txBody>
      </p:sp>
      <p:sp>
        <p:nvSpPr>
          <p:cNvPr id="3" name="Rectangle 2">
            <a:extLst>
              <a:ext uri="{FF2B5EF4-FFF2-40B4-BE49-F238E27FC236}">
                <a16:creationId xmlns:a16="http://schemas.microsoft.com/office/drawing/2014/main" id="{6BB81163-B170-7684-2043-E0C12CDDEE2B}"/>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783840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62DBB748-0D25-EFD3-AE73-819FDC5ABDC3}"/>
              </a:ext>
            </a:extLst>
          </p:cNvPr>
          <p:cNvSpPr/>
          <p:nvPr/>
        </p:nvSpPr>
        <p:spPr>
          <a:xfrm>
            <a:off x="-3" y="-232775"/>
            <a:ext cx="6096004" cy="6664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 name="Group 3">
            <a:extLst>
              <a:ext uri="{FF2B5EF4-FFF2-40B4-BE49-F238E27FC236}">
                <a16:creationId xmlns:a16="http://schemas.microsoft.com/office/drawing/2014/main" id="{25FF1099-8DB6-F4E2-2440-D27126828214}"/>
              </a:ext>
            </a:extLst>
          </p:cNvPr>
          <p:cNvGrpSpPr/>
          <p:nvPr/>
        </p:nvGrpSpPr>
        <p:grpSpPr>
          <a:xfrm>
            <a:off x="3564932" y="-78377"/>
            <a:ext cx="8137809" cy="6222724"/>
            <a:chOff x="5994179" y="491905"/>
            <a:chExt cx="6808031" cy="5916168"/>
          </a:xfrm>
        </p:grpSpPr>
        <p:pic>
          <p:nvPicPr>
            <p:cNvPr id="5" name="Picture 4">
              <a:extLst>
                <a:ext uri="{FF2B5EF4-FFF2-40B4-BE49-F238E27FC236}">
                  <a16:creationId xmlns:a16="http://schemas.microsoft.com/office/drawing/2014/main" id="{B3741564-0915-D236-0BE9-94D883001617}"/>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saturation sat="0"/>
                      </a14:imgEffect>
                    </a14:imgLayer>
                  </a14:imgProps>
                </a:ext>
              </a:extLst>
            </a:blip>
            <a:srcRect l="3988" r="1592"/>
            <a:stretch/>
          </p:blipFill>
          <p:spPr>
            <a:xfrm>
              <a:off x="5994179" y="683548"/>
              <a:ext cx="6808031" cy="5724525"/>
            </a:xfrm>
            <a:prstGeom prst="rect">
              <a:avLst/>
            </a:prstGeom>
          </p:spPr>
        </p:pic>
        <p:sp>
          <p:nvSpPr>
            <p:cNvPr id="6" name="Teardrop 5">
              <a:extLst>
                <a:ext uri="{FF2B5EF4-FFF2-40B4-BE49-F238E27FC236}">
                  <a16:creationId xmlns:a16="http://schemas.microsoft.com/office/drawing/2014/main" id="{FA88BBA2-65E4-3F43-8502-EBCBE6406C15}"/>
                </a:ext>
              </a:extLst>
            </p:cNvPr>
            <p:cNvSpPr/>
            <p:nvPr/>
          </p:nvSpPr>
          <p:spPr>
            <a:xfrm rot="8374728">
              <a:off x="6424353" y="4014354"/>
              <a:ext cx="601844" cy="627967"/>
            </a:xfrm>
            <a:prstGeom prst="teardrop">
              <a:avLst>
                <a:gd name="adj" fmla="val 153055"/>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ardrop 6">
              <a:extLst>
                <a:ext uri="{FF2B5EF4-FFF2-40B4-BE49-F238E27FC236}">
                  <a16:creationId xmlns:a16="http://schemas.microsoft.com/office/drawing/2014/main" id="{4932DAA4-0C1C-165A-4297-87639C1C659E}"/>
                </a:ext>
              </a:extLst>
            </p:cNvPr>
            <p:cNvSpPr/>
            <p:nvPr/>
          </p:nvSpPr>
          <p:spPr>
            <a:xfrm rot="8374728">
              <a:off x="9633653" y="5235529"/>
              <a:ext cx="601844" cy="627967"/>
            </a:xfrm>
            <a:prstGeom prst="teardrop">
              <a:avLst>
                <a:gd name="adj" fmla="val 153055"/>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ardrop 7">
              <a:extLst>
                <a:ext uri="{FF2B5EF4-FFF2-40B4-BE49-F238E27FC236}">
                  <a16:creationId xmlns:a16="http://schemas.microsoft.com/office/drawing/2014/main" id="{8092F40E-FBA9-6972-4F67-88E030B0DBDC}"/>
                </a:ext>
              </a:extLst>
            </p:cNvPr>
            <p:cNvSpPr/>
            <p:nvPr/>
          </p:nvSpPr>
          <p:spPr>
            <a:xfrm rot="8374728">
              <a:off x="6212353" y="491905"/>
              <a:ext cx="601844" cy="627967"/>
            </a:xfrm>
            <a:prstGeom prst="teardrop">
              <a:avLst>
                <a:gd name="adj" fmla="val 153055"/>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ardrop 8">
              <a:extLst>
                <a:ext uri="{FF2B5EF4-FFF2-40B4-BE49-F238E27FC236}">
                  <a16:creationId xmlns:a16="http://schemas.microsoft.com/office/drawing/2014/main" id="{E0C651C8-A692-05CD-D84B-7DD20CEF0DFD}"/>
                </a:ext>
              </a:extLst>
            </p:cNvPr>
            <p:cNvSpPr/>
            <p:nvPr/>
          </p:nvSpPr>
          <p:spPr>
            <a:xfrm rot="8374728">
              <a:off x="12068609" y="4156480"/>
              <a:ext cx="601844" cy="627967"/>
            </a:xfrm>
            <a:prstGeom prst="teardrop">
              <a:avLst>
                <a:gd name="adj" fmla="val 153055"/>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 name="Rectangle 1">
            <a:extLst>
              <a:ext uri="{FF2B5EF4-FFF2-40B4-BE49-F238E27FC236}">
                <a16:creationId xmlns:a16="http://schemas.microsoft.com/office/drawing/2014/main" id="{76F8105E-518C-4666-82CD-FB771BB613A2}"/>
              </a:ext>
            </a:extLst>
          </p:cNvPr>
          <p:cNvSpPr/>
          <p:nvPr/>
        </p:nvSpPr>
        <p:spPr>
          <a:xfrm>
            <a:off x="5743147" y="791222"/>
            <a:ext cx="4087725" cy="2308324"/>
          </a:xfrm>
          <a:prstGeom prst="rect">
            <a:avLst/>
          </a:prstGeom>
          <a:solidFill>
            <a:srgbClr val="EC1C3C"/>
          </a:solidFill>
          <a:ln>
            <a:noFill/>
          </a:ln>
        </p:spPr>
        <p:txBody>
          <a:bodyPr wrap="square">
            <a:spAutoFit/>
          </a:bodyPr>
          <a:lstStyle/>
          <a:p>
            <a:pPr algn="ctr" rtl="1"/>
            <a:r>
              <a:rPr lang="he-IL" sz="3600" b="1">
                <a:solidFill>
                  <a:schemeClr val="bg1"/>
                </a:solidFill>
                <a:latin typeface="Tahoma" pitchFamily="34" charset="0"/>
                <a:ea typeface="Tahoma" pitchFamily="34" charset="0"/>
                <a:cs typeface="Tahoma" pitchFamily="34" charset="0"/>
              </a:rPr>
              <a:t>שוטטות ילדים מקרב אוכלוסייה חסרת מעמד בדרום תל אביב</a:t>
            </a:r>
            <a:endParaRPr lang="he-IL" sz="3600">
              <a:solidFill>
                <a:schemeClr val="bg1"/>
              </a:solidFill>
            </a:endParaRPr>
          </a:p>
        </p:txBody>
      </p:sp>
      <p:sp>
        <p:nvSpPr>
          <p:cNvPr id="11" name="תיבת טקסט 10">
            <a:extLst>
              <a:ext uri="{FF2B5EF4-FFF2-40B4-BE49-F238E27FC236}">
                <a16:creationId xmlns:a16="http://schemas.microsoft.com/office/drawing/2014/main" id="{A374ED61-F94F-1252-7C86-9D96576B4D30}"/>
              </a:ext>
            </a:extLst>
          </p:cNvPr>
          <p:cNvSpPr txBox="1"/>
          <p:nvPr/>
        </p:nvSpPr>
        <p:spPr>
          <a:xfrm>
            <a:off x="11592353" y="6312030"/>
            <a:ext cx="357050" cy="276999"/>
          </a:xfrm>
          <a:prstGeom prst="rect">
            <a:avLst/>
          </a:prstGeom>
          <a:noFill/>
        </p:spPr>
        <p:txBody>
          <a:bodyPr wrap="square" rtlCol="1">
            <a:spAutoFit/>
          </a:bodyPr>
          <a:lstStyle/>
          <a:p>
            <a:r>
              <a:rPr lang="he-IL" sz="1200">
                <a:solidFill>
                  <a:schemeClr val="bg2">
                    <a:lumMod val="75000"/>
                  </a:schemeClr>
                </a:solidFill>
              </a:rPr>
              <a:t>35</a:t>
            </a:r>
          </a:p>
        </p:txBody>
      </p:sp>
      <p:pic>
        <p:nvPicPr>
          <p:cNvPr id="13" name="Graphic 12" descr="Magnifying glass outline">
            <a:extLst>
              <a:ext uri="{FF2B5EF4-FFF2-40B4-BE49-F238E27FC236}">
                <a16:creationId xmlns:a16="http://schemas.microsoft.com/office/drawing/2014/main" id="{0CD3AD19-5632-8968-AA28-E1E25D3BFA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759776" y="1690935"/>
            <a:ext cx="2817222" cy="2817222"/>
          </a:xfrm>
          <a:prstGeom prst="rect">
            <a:avLst/>
          </a:prstGeom>
        </p:spPr>
      </p:pic>
      <p:sp>
        <p:nvSpPr>
          <p:cNvPr id="10" name="Rectangle 9">
            <a:extLst>
              <a:ext uri="{FF2B5EF4-FFF2-40B4-BE49-F238E27FC236}">
                <a16:creationId xmlns:a16="http://schemas.microsoft.com/office/drawing/2014/main" id="{B7864386-9B00-0A0C-FADA-35BF912C3E1B}"/>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4040840741"/>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50F32E8-0E00-AE48-7572-ED107A1579CB}"/>
              </a:ext>
            </a:extLst>
          </p:cNvPr>
          <p:cNvSpPr/>
          <p:nvPr/>
        </p:nvSpPr>
        <p:spPr>
          <a:xfrm>
            <a:off x="-133815" y="2913321"/>
            <a:ext cx="12414595" cy="33539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l"/>
            <a:r>
              <a:rPr lang="en-GB" sz="2000" b="1" dirty="0">
                <a:solidFill>
                  <a:schemeClr val="bg1"/>
                </a:solidFill>
                <a:latin typeface="Tahoma" pitchFamily="34" charset="0"/>
                <a:ea typeface="Tahoma" pitchFamily="34" charset="0"/>
                <a:cs typeface="Tahoma" pitchFamily="34" charset="0"/>
              </a:rPr>
              <a:t>Background* and Research Layout</a:t>
            </a:r>
            <a:endParaRPr lang="he-IL" sz="20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53E05EDB-E3A9-4AE9-BD2C-3E658605C89F}"/>
              </a:ext>
            </a:extLst>
          </p:cNvPr>
          <p:cNvSpPr/>
          <p:nvPr/>
        </p:nvSpPr>
        <p:spPr>
          <a:xfrm>
            <a:off x="6035497" y="529015"/>
            <a:ext cx="5939496" cy="5449890"/>
          </a:xfrm>
          <a:prstGeom prst="rect">
            <a:avLst/>
          </a:prstGeom>
          <a:noFill/>
        </p:spPr>
        <p:txBody>
          <a:bodyPr wrap="square" lIns="91440" tIns="45720" rIns="91440" bIns="45720" anchor="t">
            <a:spAutoFit/>
          </a:bodyPr>
          <a:lstStyle/>
          <a:p>
            <a:pPr algn="r" rtl="1">
              <a:lnSpc>
                <a:spcPct val="150000"/>
              </a:lnSpc>
              <a:buClr>
                <a:srgbClr val="FFC000"/>
              </a:buClr>
              <a:defRPr/>
            </a:pPr>
            <a:r>
              <a:rPr lang="he-IL" sz="1400">
                <a:latin typeface="Tahoma" panose="020B0604030504040204" pitchFamily="34" charset="0"/>
                <a:ea typeface="Tahoma" panose="020B0604030504040204" pitchFamily="34" charset="0"/>
                <a:cs typeface="Tahoma" panose="020B0604030504040204" pitchFamily="34" charset="0"/>
              </a:rPr>
              <a:t>באזור דרום תל אביב יש כיום כ- 30,000 מבקשי מקלט*, מתוכם כ- 7,000 ילדים ונוער מגיל לידה עד גיל 18:</a:t>
            </a:r>
          </a:p>
          <a:p>
            <a:pPr algn="r" rtl="1">
              <a:lnSpc>
                <a:spcPct val="150000"/>
              </a:lnSpc>
              <a:buClr>
                <a:srgbClr val="FFC000"/>
              </a:buClr>
              <a:defRPr/>
            </a:pPr>
            <a:r>
              <a:rPr lang="he-IL" sz="2800" b="1">
                <a:latin typeface="Tahoma" panose="020B0604030504040204" pitchFamily="34" charset="0"/>
                <a:ea typeface="Tahoma" panose="020B0604030504040204" pitchFamily="34" charset="0"/>
                <a:cs typeface="Tahoma" panose="020B0604030504040204" pitchFamily="34" charset="0"/>
              </a:rPr>
              <a:t>3,500 מתחת לגיל 6</a:t>
            </a:r>
          </a:p>
          <a:p>
            <a:pPr algn="r" rtl="1">
              <a:lnSpc>
                <a:spcPct val="150000"/>
              </a:lnSpc>
              <a:buClr>
                <a:srgbClr val="FFC000"/>
              </a:buClr>
              <a:defRPr/>
            </a:pPr>
            <a:r>
              <a:rPr lang="he-IL" sz="2000" b="1">
                <a:latin typeface="Tahoma" panose="020B0604030504040204" pitchFamily="34" charset="0"/>
                <a:ea typeface="Tahoma" panose="020B0604030504040204" pitchFamily="34" charset="0"/>
                <a:cs typeface="Tahoma" panose="020B0604030504040204" pitchFamily="34" charset="0"/>
              </a:rPr>
              <a:t>2,500 ילדים בגיל 6-12</a:t>
            </a:r>
          </a:p>
          <a:p>
            <a:pPr algn="r" rtl="1">
              <a:lnSpc>
                <a:spcPct val="150000"/>
              </a:lnSpc>
              <a:buClr>
                <a:srgbClr val="FFC000"/>
              </a:buClr>
              <a:defRPr/>
            </a:pPr>
            <a:r>
              <a:rPr lang="he-IL" sz="1600" b="1">
                <a:latin typeface="Tahoma" panose="020B0604030504040204" pitchFamily="34" charset="0"/>
                <a:ea typeface="Tahoma" panose="020B0604030504040204" pitchFamily="34" charset="0"/>
                <a:cs typeface="Tahoma" panose="020B0604030504040204" pitchFamily="34" charset="0"/>
              </a:rPr>
              <a:t>1,000 נערים ונערות בגיל 12-18</a:t>
            </a:r>
          </a:p>
          <a:p>
            <a:pPr algn="r" rtl="1">
              <a:lnSpc>
                <a:spcPct val="150000"/>
              </a:lnSpc>
              <a:buClr>
                <a:srgbClr val="FFC000"/>
              </a:buClr>
              <a:defRPr/>
            </a:pPr>
            <a:endParaRPr lang="he-IL" sz="1600" b="1">
              <a:latin typeface="Tahoma" panose="020B0604030504040204" pitchFamily="34" charset="0"/>
              <a:ea typeface="Tahoma" panose="020B0604030504040204" pitchFamily="34" charset="0"/>
              <a:cs typeface="Tahoma" panose="020B0604030504040204" pitchFamily="34" charset="0"/>
            </a:endParaRPr>
          </a:p>
          <a:p>
            <a:pPr algn="r" rtl="1">
              <a:lnSpc>
                <a:spcPct val="150000"/>
              </a:lnSpc>
              <a:buClr>
                <a:srgbClr val="FFC000"/>
              </a:buClr>
              <a:defRPr/>
            </a:pPr>
            <a:r>
              <a:rPr lang="he-IL" sz="1400">
                <a:latin typeface="Tahoma" panose="020B0604030504040204" pitchFamily="34" charset="0"/>
                <a:ea typeface="Tahoma" panose="020B0604030504040204" pitchFamily="34" charset="0"/>
                <a:cs typeface="Tahoma" panose="020B0604030504040204" pitchFamily="34" charset="0"/>
              </a:rPr>
              <a:t>בעקבות תופעת שוטטות הילדים בשעות הלילה המאוחרות, המלווה באירועי אלימות ומהווה חשש לבטיחות הפיזית והרגשית של ילדי הקהילה, כמו גם כלל תושבי האזור, נבחנות אפשרויות לפתרון שייתן מענה לשעות אלו. </a:t>
            </a:r>
          </a:p>
          <a:p>
            <a:pPr algn="r" rtl="1">
              <a:lnSpc>
                <a:spcPct val="150000"/>
              </a:lnSpc>
              <a:buClr>
                <a:srgbClr val="FFC000"/>
              </a:buClr>
              <a:defRPr/>
            </a:pPr>
            <a:r>
              <a:rPr lang="he-IL" sz="1400">
                <a:latin typeface="Tahoma" panose="020B0604030504040204" pitchFamily="34" charset="0"/>
                <a:ea typeface="Tahoma" panose="020B0604030504040204" pitchFamily="34" charset="0"/>
                <a:cs typeface="Tahoma" panose="020B0604030504040204" pitchFamily="34" charset="0"/>
              </a:rPr>
              <a:t>התופעה בלטה במיוחד בלילות חופשת הקיץ, והייתה צפויה להתרחש באופן דומה גם בחופשת החגים 2022. </a:t>
            </a:r>
          </a:p>
          <a:p>
            <a:pPr algn="r" rtl="1">
              <a:lnSpc>
                <a:spcPct val="150000"/>
              </a:lnSpc>
              <a:buClr>
                <a:srgbClr val="FFC000"/>
              </a:buClr>
              <a:defRPr/>
            </a:pPr>
            <a:r>
              <a:rPr lang="he-IL" sz="1400">
                <a:latin typeface="Tahoma" panose="020B0604030504040204" pitchFamily="34" charset="0"/>
                <a:ea typeface="Tahoma" panose="020B0604030504040204" pitchFamily="34" charset="0"/>
                <a:cs typeface="Tahoma" panose="020B0604030504040204" pitchFamily="34" charset="0"/>
              </a:rPr>
              <a:t>לצורך מיפוי המצב, צוות קהילתי יצא לשטח במהלך חופשת סוכות וביקר במספר מוקדי התכנסות מוכרים, לתיעוד ההתרחשויות על בסיס מחוון תצפית שפותח ע"י צוות המחקר. הדיווחים עובדו ע"י צוות המחקר.</a:t>
            </a:r>
          </a:p>
        </p:txBody>
      </p:sp>
      <p:sp>
        <p:nvSpPr>
          <p:cNvPr id="9" name="TextBox 8">
            <a:extLst>
              <a:ext uri="{FF2B5EF4-FFF2-40B4-BE49-F238E27FC236}">
                <a16:creationId xmlns:a16="http://schemas.microsoft.com/office/drawing/2014/main" id="{AFDBA8B6-ABBF-4585-9771-DFEB2595AFB0}"/>
              </a:ext>
            </a:extLst>
          </p:cNvPr>
          <p:cNvSpPr txBox="1"/>
          <p:nvPr/>
        </p:nvSpPr>
        <p:spPr>
          <a:xfrm>
            <a:off x="423745" y="901288"/>
            <a:ext cx="4873083" cy="4655313"/>
          </a:xfrm>
          <a:prstGeom prst="rect">
            <a:avLst/>
          </a:prstGeom>
          <a:solidFill>
            <a:srgbClr val="F7E88D"/>
          </a:solidFill>
        </p:spPr>
        <p:txBody>
          <a:bodyPr wrap="square" rtlCol="1">
            <a:spAutoFit/>
          </a:bodyPr>
          <a:lstStyle/>
          <a:p>
            <a:pPr algn="r" rtl="1">
              <a:spcBef>
                <a:spcPts val="600"/>
              </a:spcBef>
              <a:buClr>
                <a:srgbClr val="EC1C3C"/>
              </a:buClr>
            </a:pPr>
            <a:r>
              <a:rPr lang="he-IL" sz="1400" b="1">
                <a:latin typeface="Tahoma" panose="020B0604030504040204" pitchFamily="34" charset="0"/>
                <a:ea typeface="Tahoma" panose="020B0604030504040204" pitchFamily="34" charset="0"/>
                <a:cs typeface="Tahoma" panose="020B0604030504040204" pitchFamily="34" charset="0"/>
              </a:rPr>
              <a:t>פרויקט גינת הרציפים</a:t>
            </a:r>
            <a:r>
              <a:rPr lang="he-IL" sz="1200">
                <a:latin typeface="Tahoma" panose="020B0604030504040204" pitchFamily="34" charset="0"/>
                <a:ea typeface="Tahoma" panose="020B0604030504040204" pitchFamily="34" charset="0"/>
                <a:cs typeface="Tahoma" panose="020B0604030504040204" pitchFamily="34" charset="0"/>
              </a:rPr>
              <a:t> </a:t>
            </a:r>
            <a:r>
              <a:rPr lang="he-IL" sz="900">
                <a:latin typeface="Tahoma" panose="020B0604030504040204" pitchFamily="34" charset="0"/>
                <a:ea typeface="Tahoma" panose="020B0604030504040204" pitchFamily="34" charset="0"/>
                <a:cs typeface="Tahoma" panose="020B0604030504040204" pitchFamily="34" charset="0"/>
              </a:rPr>
              <a:t>מתוך דוח ביניים שהוגש עבור הערכת </a:t>
            </a:r>
            <a:r>
              <a:rPr lang="he-IL" sz="900" i="1">
                <a:latin typeface="Tahoma" panose="020B0604030504040204" pitchFamily="34" charset="0"/>
                <a:ea typeface="Tahoma" panose="020B0604030504040204" pitchFamily="34" charset="0"/>
                <a:cs typeface="Tahoma" panose="020B0604030504040204" pitchFamily="34" charset="0"/>
              </a:rPr>
              <a:t>תחום</a:t>
            </a:r>
            <a:r>
              <a:rPr lang="he-IL" sz="900">
                <a:latin typeface="Tahoma" panose="020B0604030504040204" pitchFamily="34" charset="0"/>
                <a:ea typeface="Tahoma" panose="020B0604030504040204" pitchFamily="34" charset="0"/>
                <a:cs typeface="Tahoma" panose="020B0604030504040204" pitchFamily="34" charset="0"/>
              </a:rPr>
              <a:t> </a:t>
            </a:r>
            <a:r>
              <a:rPr lang="he-IL" sz="900" i="1">
                <a:latin typeface="Tahoma" panose="020B0604030504040204" pitchFamily="34" charset="0"/>
                <a:ea typeface="Tahoma" panose="020B0604030504040204" pitchFamily="34" charset="0"/>
                <a:cs typeface="Tahoma" panose="020B0604030504040204" pitchFamily="34" charset="0"/>
              </a:rPr>
              <a:t>ניידות ומרחב ציבורי – רחוב משחק </a:t>
            </a:r>
            <a:r>
              <a:rPr lang="he-IL" sz="900" i="1" err="1">
                <a:latin typeface="Tahoma" panose="020B0604030504040204" pitchFamily="34" charset="0"/>
                <a:ea typeface="Tahoma" panose="020B0604030504040204" pitchFamily="34" charset="0"/>
                <a:cs typeface="Tahoma" panose="020B0604030504040204" pitchFamily="34" charset="0"/>
              </a:rPr>
              <a:t>ומשחקוטו</a:t>
            </a:r>
            <a:r>
              <a:rPr lang="he-IL" sz="900">
                <a:latin typeface="Tahoma" panose="020B0604030504040204" pitchFamily="34" charset="0"/>
                <a:ea typeface="Tahoma" panose="020B0604030504040204" pitchFamily="34" charset="0"/>
                <a:cs typeface="Tahoma" panose="020B0604030504040204" pitchFamily="34" charset="0"/>
              </a:rPr>
              <a:t> - ראיון עם מנהלת הפרויקט מדצמ' 2021:</a:t>
            </a:r>
          </a:p>
          <a:p>
            <a:pPr marL="171450" indent="-171450" algn="r" rtl="1">
              <a:lnSpc>
                <a:spcPts val="1700"/>
              </a:lnSpc>
              <a:spcBef>
                <a:spcPts val="600"/>
              </a:spcBef>
              <a:buClr>
                <a:srgbClr val="4978A6"/>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גינת הרציפים היא גינה ציבורית גדולה הממוקמת בסמוך לתחנה המרכזית הישנה. המתחם מאופיין באווירה לא בטוחה ובתופעות של סחר בסמים, זנות ופשע, אשר החמירו אף יותר בזמן משבר הקורונה.</a:t>
            </a:r>
          </a:p>
          <a:p>
            <a:pPr marL="171450" indent="-171450" algn="r" rtl="1">
              <a:lnSpc>
                <a:spcPts val="1700"/>
              </a:lnSpc>
              <a:spcBef>
                <a:spcPts val="600"/>
              </a:spcBef>
              <a:buClr>
                <a:srgbClr val="4978A6"/>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בהיעדר מרחב ראוי לשהייה ובעקבות האיום הנוכח בגינה, ילדי השכונה נוטים לחפש מענה במרחבים חלופיים כגון חניונים, כבישים ומתחמים אחרים. המשפחות מקרב מבקשי המקלט בשכונה הן לרוב משפחות קשות יום, ההורים עובדים עד מאוחר </a:t>
            </a:r>
            <a:r>
              <a:rPr lang="he-IL" sz="1200" b="1">
                <a:solidFill>
                  <a:srgbClr val="4978A6"/>
                </a:solidFill>
                <a:latin typeface="Tahoma" panose="020B0604030504040204" pitchFamily="34" charset="0"/>
                <a:ea typeface="Tahoma" panose="020B0604030504040204" pitchFamily="34" charset="0"/>
                <a:cs typeface="Tahoma" panose="020B0604030504040204" pitchFamily="34" charset="0"/>
              </a:rPr>
              <a:t>וילדים נצפו משוטטים במרחבים השונים עד שעות הערב המאוחרות. </a:t>
            </a:r>
          </a:p>
          <a:p>
            <a:pPr marL="171450" indent="-171450" algn="r" rtl="1">
              <a:lnSpc>
                <a:spcPts val="1700"/>
              </a:lnSpc>
              <a:spcBef>
                <a:spcPts val="600"/>
              </a:spcBef>
              <a:buClr>
                <a:srgbClr val="4978A6"/>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פרויקט גינת הרציפים פועל בשכונת נווה שאנן מ- 2021, בשיתוף מינהל קהילה וארגון </a:t>
            </a:r>
            <a:r>
              <a:rPr lang="he-IL" sz="1200" dirty="0" err="1">
                <a:latin typeface="Tahoma" panose="020B0604030504040204" pitchFamily="34" charset="0"/>
                <a:ea typeface="Tahoma" panose="020B0604030504040204" pitchFamily="34" charset="0"/>
                <a:cs typeface="Tahoma" panose="020B0604030504040204" pitchFamily="34" charset="0"/>
              </a:rPr>
              <a:t>מסיל"ה</a:t>
            </a:r>
            <a:r>
              <a:rPr lang="he-IL" sz="1200">
                <a:latin typeface="Tahoma" panose="020B0604030504040204" pitchFamily="34" charset="0"/>
                <a:ea typeface="Tahoma" panose="020B0604030504040204" pitchFamily="34" charset="0"/>
                <a:cs typeface="Tahoma" panose="020B0604030504040204" pitchFamily="34" charset="0"/>
              </a:rPr>
              <a:t>, במטרה לקדם סביבת חיים בטוחה יותר וליצור מקום ראוי לשהייה במרחב הציבורי עבור ילדים והורים תושבי השכונה, ובעיקר בקרב המתגוררים בסמוך לגינה וחווים את המציאות הקשה שבה ביתר שאת.</a:t>
            </a:r>
          </a:p>
          <a:p>
            <a:pPr marL="171450" indent="-171450" algn="r" rtl="1">
              <a:lnSpc>
                <a:spcPts val="1700"/>
              </a:lnSpc>
              <a:spcBef>
                <a:spcPts val="600"/>
              </a:spcBef>
              <a:buClr>
                <a:srgbClr val="4978A6"/>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הפרויקט פועל במגוון ערוצים לפיתוח ושיפור אזור הגינה, ובמקביל צמח הרעיון להפעיל </a:t>
            </a:r>
            <a:r>
              <a:rPr lang="he-IL" sz="1200" dirty="0">
                <a:latin typeface="Tahoma" panose="020B0604030504040204" pitchFamily="34" charset="0"/>
                <a:ea typeface="Tahoma" panose="020B0604030504040204" pitchFamily="34" charset="0"/>
                <a:cs typeface="Tahoma" panose="020B0604030504040204" pitchFamily="34" charset="0"/>
              </a:rPr>
              <a:t>'רחוב משחק'** </a:t>
            </a:r>
            <a:r>
              <a:rPr lang="he-IL" sz="1200">
                <a:latin typeface="Tahoma" panose="020B0604030504040204" pitchFamily="34" charset="0"/>
                <a:ea typeface="Tahoma" panose="020B0604030504040204" pitchFamily="34" charset="0"/>
                <a:cs typeface="Tahoma" panose="020B0604030504040204" pitchFamily="34" charset="0"/>
              </a:rPr>
              <a:t>במטרה להכשיר מרחבים נוספים בשכונה לטובת שהייה מיטיבה ובטוחה עבור ילדים ומשפחותיהם.</a:t>
            </a:r>
          </a:p>
        </p:txBody>
      </p:sp>
      <p:sp>
        <p:nvSpPr>
          <p:cNvPr id="33" name="TextBox 32">
            <a:extLst>
              <a:ext uri="{FF2B5EF4-FFF2-40B4-BE49-F238E27FC236}">
                <a16:creationId xmlns:a16="http://schemas.microsoft.com/office/drawing/2014/main" id="{813F6D81-68B9-3568-F3FB-AA7B94EDED3B}"/>
              </a:ext>
            </a:extLst>
          </p:cNvPr>
          <p:cNvSpPr txBox="1"/>
          <p:nvPr/>
        </p:nvSpPr>
        <p:spPr>
          <a:xfrm>
            <a:off x="1301688" y="6066847"/>
            <a:ext cx="9468225" cy="400110"/>
          </a:xfrm>
          <a:prstGeom prst="rect">
            <a:avLst/>
          </a:prstGeom>
          <a:noFill/>
        </p:spPr>
        <p:txBody>
          <a:bodyPr wrap="square" rtlCol="1">
            <a:spAutoFit/>
          </a:bodyPr>
          <a:lstStyle/>
          <a:p>
            <a:pPr algn="r" rtl="1"/>
            <a:r>
              <a:rPr lang="he-IL" sz="1000">
                <a:latin typeface="Calibri" panose="020F0502020204030204" pitchFamily="34" charset="0"/>
                <a:cs typeface="Calibri" panose="020F0502020204030204" pitchFamily="34" charset="0"/>
              </a:rPr>
              <a:t>*על פי נתונים שנמסרו מצוות הפרויקט במנהל קהילה</a:t>
            </a:r>
          </a:p>
          <a:p>
            <a:pPr algn="r" rtl="1"/>
            <a:r>
              <a:rPr lang="he-IL" sz="1000" dirty="0">
                <a:latin typeface="Calibri" panose="020F0502020204030204" pitchFamily="34" charset="0"/>
                <a:cs typeface="Calibri" panose="020F0502020204030204" pitchFamily="34" charset="0"/>
              </a:rPr>
              <a:t>**הערכת רחוב משחק בנווה שאנן דווחה במסגרת דוח סיכום הפעילות שהוזכר לעיל</a:t>
            </a:r>
          </a:p>
        </p:txBody>
      </p:sp>
      <p:sp>
        <p:nvSpPr>
          <p:cNvPr id="3" name="תיבת טקסט 2">
            <a:extLst>
              <a:ext uri="{FF2B5EF4-FFF2-40B4-BE49-F238E27FC236}">
                <a16:creationId xmlns:a16="http://schemas.microsoft.com/office/drawing/2014/main" id="{83D20038-9177-F90C-1250-E233EF9A058B}"/>
              </a:ext>
            </a:extLst>
          </p:cNvPr>
          <p:cNvSpPr txBox="1"/>
          <p:nvPr/>
        </p:nvSpPr>
        <p:spPr>
          <a:xfrm>
            <a:off x="11605502" y="6328985"/>
            <a:ext cx="357050" cy="276999"/>
          </a:xfrm>
          <a:prstGeom prst="rect">
            <a:avLst/>
          </a:prstGeom>
          <a:noFill/>
        </p:spPr>
        <p:txBody>
          <a:bodyPr wrap="square" rtlCol="1">
            <a:spAutoFit/>
          </a:bodyPr>
          <a:lstStyle/>
          <a:p>
            <a:r>
              <a:rPr lang="he-IL" sz="1200">
                <a:solidFill>
                  <a:schemeClr val="bg2">
                    <a:lumMod val="75000"/>
                  </a:schemeClr>
                </a:solidFill>
              </a:rPr>
              <a:t>36</a:t>
            </a:r>
          </a:p>
        </p:txBody>
      </p:sp>
      <p:sp>
        <p:nvSpPr>
          <p:cNvPr id="2" name="Rectangle 1">
            <a:extLst>
              <a:ext uri="{FF2B5EF4-FFF2-40B4-BE49-F238E27FC236}">
                <a16:creationId xmlns:a16="http://schemas.microsoft.com/office/drawing/2014/main" id="{04B8870C-7E0F-E8E0-36B7-628A72EE6A21}"/>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337146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מיפוי נוכחות במרחבים הנצפים</a:t>
            </a:r>
          </a:p>
        </p:txBody>
      </p:sp>
      <p:sp>
        <p:nvSpPr>
          <p:cNvPr id="6" name="Rectangle 5">
            <a:extLst>
              <a:ext uri="{FF2B5EF4-FFF2-40B4-BE49-F238E27FC236}">
                <a16:creationId xmlns:a16="http://schemas.microsoft.com/office/drawing/2014/main" id="{53E05EDB-E3A9-4AE9-BD2C-3E658605C89F}"/>
              </a:ext>
            </a:extLst>
          </p:cNvPr>
          <p:cNvSpPr/>
          <p:nvPr/>
        </p:nvSpPr>
        <p:spPr>
          <a:xfrm>
            <a:off x="6909181" y="550045"/>
            <a:ext cx="5095252" cy="371577"/>
          </a:xfrm>
          <a:prstGeom prst="rect">
            <a:avLst/>
          </a:prstGeom>
          <a:noFill/>
        </p:spPr>
        <p:txBody>
          <a:bodyPr wrap="square" lIns="91440" tIns="45720" rIns="91440" bIns="45720" anchor="t">
            <a:spAutoFit/>
          </a:bodyPr>
          <a:lstStyle/>
          <a:p>
            <a:pPr algn="r" rtl="1">
              <a:lnSpc>
                <a:spcPct val="150000"/>
              </a:lnSpc>
              <a:buClr>
                <a:srgbClr val="FFC000"/>
              </a:buClr>
              <a:defRPr/>
            </a:pPr>
            <a:r>
              <a:rPr lang="he-IL" sz="1400">
                <a:latin typeface="Tahoma" panose="020B0604030504040204" pitchFamily="34" charset="0"/>
                <a:ea typeface="Tahoma" panose="020B0604030504040204" pitchFamily="34" charset="0"/>
                <a:cs typeface="Tahoma" panose="020B0604030504040204" pitchFamily="34" charset="0"/>
              </a:rPr>
              <a:t>התצפיות נערכו ב-4 מוקדים במהלך חופשת חוה"מ סוכות:</a:t>
            </a:r>
          </a:p>
        </p:txBody>
      </p:sp>
      <p:grpSp>
        <p:nvGrpSpPr>
          <p:cNvPr id="20" name="Group 19">
            <a:extLst>
              <a:ext uri="{FF2B5EF4-FFF2-40B4-BE49-F238E27FC236}">
                <a16:creationId xmlns:a16="http://schemas.microsoft.com/office/drawing/2014/main" id="{B7FFCE54-6E64-70B5-7E5E-211ED538879D}"/>
              </a:ext>
            </a:extLst>
          </p:cNvPr>
          <p:cNvGrpSpPr/>
          <p:nvPr/>
        </p:nvGrpSpPr>
        <p:grpSpPr>
          <a:xfrm>
            <a:off x="101150" y="355942"/>
            <a:ext cx="6808031" cy="5916168"/>
            <a:chOff x="5994179" y="491905"/>
            <a:chExt cx="6808031" cy="5916168"/>
          </a:xfrm>
        </p:grpSpPr>
        <p:pic>
          <p:nvPicPr>
            <p:cNvPr id="8" name="Picture 7">
              <a:extLst>
                <a:ext uri="{FF2B5EF4-FFF2-40B4-BE49-F238E27FC236}">
                  <a16:creationId xmlns:a16="http://schemas.microsoft.com/office/drawing/2014/main" id="{0232A1E8-86CD-8D03-5B1C-B9182135D4A0}"/>
                </a:ext>
              </a:extLst>
            </p:cNvPr>
            <p:cNvPicPr>
              <a:picLocks noChangeAspect="1"/>
            </p:cNvPicPr>
            <p:nvPr/>
          </p:nvPicPr>
          <p:blipFill rotWithShape="1">
            <a:blip r:embed="rId4">
              <a:alphaModFix amt="70000"/>
              <a:extLst>
                <a:ext uri="{BEBA8EAE-BF5A-486C-A8C5-ECC9F3942E4B}">
                  <a14:imgProps xmlns:a14="http://schemas.microsoft.com/office/drawing/2010/main">
                    <a14:imgLayer r:embed="rId5">
                      <a14:imgEffect>
                        <a14:saturation sat="0"/>
                      </a14:imgEffect>
                    </a14:imgLayer>
                  </a14:imgProps>
                </a:ext>
              </a:extLst>
            </a:blip>
            <a:srcRect l="3988" r="1592"/>
            <a:stretch/>
          </p:blipFill>
          <p:spPr>
            <a:xfrm>
              <a:off x="5994179" y="683548"/>
              <a:ext cx="6808031" cy="5724525"/>
            </a:xfrm>
            <a:prstGeom prst="rect">
              <a:avLst/>
            </a:prstGeom>
          </p:spPr>
        </p:pic>
        <p:sp>
          <p:nvSpPr>
            <p:cNvPr id="12" name="Teardrop 11">
              <a:extLst>
                <a:ext uri="{FF2B5EF4-FFF2-40B4-BE49-F238E27FC236}">
                  <a16:creationId xmlns:a16="http://schemas.microsoft.com/office/drawing/2014/main" id="{8B3F00A5-072F-1C40-5180-23E7BFFAA989}"/>
                </a:ext>
              </a:extLst>
            </p:cNvPr>
            <p:cNvSpPr/>
            <p:nvPr/>
          </p:nvSpPr>
          <p:spPr>
            <a:xfrm rot="8374728">
              <a:off x="6424353" y="4014354"/>
              <a:ext cx="601844" cy="627967"/>
            </a:xfrm>
            <a:prstGeom prst="teardrop">
              <a:avLst>
                <a:gd name="adj" fmla="val 153055"/>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Teardrop 12">
              <a:extLst>
                <a:ext uri="{FF2B5EF4-FFF2-40B4-BE49-F238E27FC236}">
                  <a16:creationId xmlns:a16="http://schemas.microsoft.com/office/drawing/2014/main" id="{48849A68-9FAF-30E5-7540-67B9F130D323}"/>
                </a:ext>
              </a:extLst>
            </p:cNvPr>
            <p:cNvSpPr/>
            <p:nvPr/>
          </p:nvSpPr>
          <p:spPr>
            <a:xfrm rot="8374728">
              <a:off x="9633653" y="5235529"/>
              <a:ext cx="601844" cy="627967"/>
            </a:xfrm>
            <a:prstGeom prst="teardrop">
              <a:avLst>
                <a:gd name="adj" fmla="val 153055"/>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ardrop 9">
              <a:extLst>
                <a:ext uri="{FF2B5EF4-FFF2-40B4-BE49-F238E27FC236}">
                  <a16:creationId xmlns:a16="http://schemas.microsoft.com/office/drawing/2014/main" id="{9C1562C8-D567-471F-0F84-61DDD0AA6F10}"/>
                </a:ext>
              </a:extLst>
            </p:cNvPr>
            <p:cNvSpPr/>
            <p:nvPr/>
          </p:nvSpPr>
          <p:spPr>
            <a:xfrm rot="8374728">
              <a:off x="6212353" y="491905"/>
              <a:ext cx="601844" cy="627967"/>
            </a:xfrm>
            <a:prstGeom prst="teardrop">
              <a:avLst>
                <a:gd name="adj" fmla="val 153055"/>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Teardrop 13">
              <a:extLst>
                <a:ext uri="{FF2B5EF4-FFF2-40B4-BE49-F238E27FC236}">
                  <a16:creationId xmlns:a16="http://schemas.microsoft.com/office/drawing/2014/main" id="{97A06312-9C75-EE3F-0D83-70E171AA1779}"/>
                </a:ext>
              </a:extLst>
            </p:cNvPr>
            <p:cNvSpPr/>
            <p:nvPr/>
          </p:nvSpPr>
          <p:spPr>
            <a:xfrm rot="8374728">
              <a:off x="12068609" y="4156480"/>
              <a:ext cx="601844" cy="627967"/>
            </a:xfrm>
            <a:prstGeom prst="teardrop">
              <a:avLst>
                <a:gd name="adj" fmla="val 153055"/>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2" name="TextBox 21">
            <a:extLst>
              <a:ext uri="{FF2B5EF4-FFF2-40B4-BE49-F238E27FC236}">
                <a16:creationId xmlns:a16="http://schemas.microsoft.com/office/drawing/2014/main" id="{133498E1-36BF-A5AA-FF41-0BC57A68FF5E}"/>
              </a:ext>
            </a:extLst>
          </p:cNvPr>
          <p:cNvSpPr txBox="1"/>
          <p:nvPr/>
        </p:nvSpPr>
        <p:spPr>
          <a:xfrm>
            <a:off x="101150" y="3948239"/>
            <a:ext cx="1462191" cy="523220"/>
          </a:xfrm>
          <a:prstGeom prst="rect">
            <a:avLst/>
          </a:prstGeom>
          <a:noFill/>
        </p:spPr>
        <p:txBody>
          <a:bodyPr wrap="square" rtlCol="0">
            <a:spAutoFit/>
          </a:bodyPr>
          <a:lstStyle/>
          <a:p>
            <a:pPr algn="ctr" rtl="1"/>
            <a:r>
              <a:rPr lang="he-IL" sz="1400" b="1">
                <a:solidFill>
                  <a:schemeClr val="tx1">
                    <a:lumMod val="75000"/>
                    <a:lumOff val="25000"/>
                  </a:schemeClr>
                </a:solidFill>
                <a:latin typeface="Tahoma" pitchFamily="34" charset="0"/>
                <a:ea typeface="Tahoma" pitchFamily="34" charset="0"/>
                <a:cs typeface="Tahoma" pitchFamily="34" charset="0"/>
              </a:rPr>
              <a:t> גינת שפירא</a:t>
            </a:r>
          </a:p>
          <a:p>
            <a:pPr algn="ctr" rtl="1"/>
            <a:r>
              <a:rPr lang="he-IL" sz="1400" b="1">
                <a:solidFill>
                  <a:schemeClr val="tx1">
                    <a:lumMod val="75000"/>
                    <a:lumOff val="25000"/>
                  </a:schemeClr>
                </a:solidFill>
                <a:latin typeface="Tahoma" pitchFamily="34" charset="0"/>
                <a:ea typeface="Tahoma" pitchFamily="34" charset="0"/>
                <a:cs typeface="Tahoma" pitchFamily="34" charset="0"/>
              </a:rPr>
              <a:t>(דה-</a:t>
            </a:r>
            <a:r>
              <a:rPr lang="he-IL" sz="1400" b="1" err="1">
                <a:solidFill>
                  <a:schemeClr val="tx1">
                    <a:lumMod val="75000"/>
                    <a:lumOff val="25000"/>
                  </a:schemeClr>
                </a:solidFill>
                <a:latin typeface="Tahoma" pitchFamily="34" charset="0"/>
                <a:ea typeface="Tahoma" pitchFamily="34" charset="0"/>
                <a:cs typeface="Tahoma" pitchFamily="34" charset="0"/>
              </a:rPr>
              <a:t>מודינה</a:t>
            </a:r>
            <a:r>
              <a:rPr lang="he-IL" sz="1400" b="1">
                <a:solidFill>
                  <a:schemeClr val="tx1">
                    <a:lumMod val="75000"/>
                    <a:lumOff val="25000"/>
                  </a:schemeClr>
                </a:solidFill>
                <a:latin typeface="Tahoma" pitchFamily="34" charset="0"/>
                <a:ea typeface="Tahoma" pitchFamily="34" charset="0"/>
                <a:cs typeface="Tahoma" pitchFamily="34" charset="0"/>
              </a:rPr>
              <a:t>)</a:t>
            </a:r>
          </a:p>
        </p:txBody>
      </p:sp>
      <p:sp>
        <p:nvSpPr>
          <p:cNvPr id="23" name="TextBox 22">
            <a:extLst>
              <a:ext uri="{FF2B5EF4-FFF2-40B4-BE49-F238E27FC236}">
                <a16:creationId xmlns:a16="http://schemas.microsoft.com/office/drawing/2014/main" id="{2CA0CD2E-66C4-ECD2-004E-E5AC8073CA5D}"/>
              </a:ext>
            </a:extLst>
          </p:cNvPr>
          <p:cNvSpPr txBox="1"/>
          <p:nvPr/>
        </p:nvSpPr>
        <p:spPr>
          <a:xfrm>
            <a:off x="5961258" y="4112297"/>
            <a:ext cx="1062737" cy="523220"/>
          </a:xfrm>
          <a:prstGeom prst="rect">
            <a:avLst/>
          </a:prstGeom>
          <a:noFill/>
        </p:spPr>
        <p:txBody>
          <a:bodyPr wrap="square" rtlCol="0">
            <a:spAutoFit/>
          </a:bodyPr>
          <a:lstStyle/>
          <a:p>
            <a:pPr algn="ctr" rtl="1"/>
            <a:r>
              <a:rPr lang="he-IL" sz="1400" b="1">
                <a:solidFill>
                  <a:schemeClr val="tx1">
                    <a:lumMod val="75000"/>
                    <a:lumOff val="25000"/>
                  </a:schemeClr>
                </a:solidFill>
                <a:latin typeface="Tahoma" pitchFamily="34" charset="0"/>
                <a:ea typeface="Tahoma" pitchFamily="34" charset="0"/>
                <a:cs typeface="Tahoma" pitchFamily="34" charset="0"/>
              </a:rPr>
              <a:t>גן התקווה</a:t>
            </a:r>
          </a:p>
        </p:txBody>
      </p:sp>
      <p:sp>
        <p:nvSpPr>
          <p:cNvPr id="24" name="TextBox 23">
            <a:extLst>
              <a:ext uri="{FF2B5EF4-FFF2-40B4-BE49-F238E27FC236}">
                <a16:creationId xmlns:a16="http://schemas.microsoft.com/office/drawing/2014/main" id="{5AC8FD31-4909-583D-7BC3-28DB4F19FFC1}"/>
              </a:ext>
            </a:extLst>
          </p:cNvPr>
          <p:cNvSpPr txBox="1"/>
          <p:nvPr/>
        </p:nvSpPr>
        <p:spPr>
          <a:xfrm>
            <a:off x="3695032" y="5204604"/>
            <a:ext cx="728540" cy="523220"/>
          </a:xfrm>
          <a:prstGeom prst="rect">
            <a:avLst/>
          </a:prstGeom>
          <a:noFill/>
        </p:spPr>
        <p:txBody>
          <a:bodyPr wrap="square" rtlCol="0">
            <a:spAutoFit/>
          </a:bodyPr>
          <a:lstStyle/>
          <a:p>
            <a:pPr algn="ctr" rtl="1"/>
            <a:r>
              <a:rPr lang="he-IL" sz="1400" b="1">
                <a:solidFill>
                  <a:schemeClr val="tx1">
                    <a:lumMod val="75000"/>
                    <a:lumOff val="25000"/>
                  </a:schemeClr>
                </a:solidFill>
                <a:latin typeface="Tahoma" pitchFamily="34" charset="0"/>
                <a:ea typeface="Tahoma" pitchFamily="34" charset="0"/>
                <a:cs typeface="Tahoma" pitchFamily="34" charset="0"/>
              </a:rPr>
              <a:t> בית דני</a:t>
            </a:r>
          </a:p>
        </p:txBody>
      </p:sp>
      <p:sp>
        <p:nvSpPr>
          <p:cNvPr id="11" name="TextBox 10">
            <a:extLst>
              <a:ext uri="{FF2B5EF4-FFF2-40B4-BE49-F238E27FC236}">
                <a16:creationId xmlns:a16="http://schemas.microsoft.com/office/drawing/2014/main" id="{B99F559B-E79F-32AB-1FFC-3597C6122BE7}"/>
              </a:ext>
            </a:extLst>
          </p:cNvPr>
          <p:cNvSpPr txBox="1"/>
          <p:nvPr/>
        </p:nvSpPr>
        <p:spPr>
          <a:xfrm>
            <a:off x="1006171" y="5013931"/>
            <a:ext cx="2688861" cy="1264220"/>
          </a:xfrm>
          <a:prstGeom prst="rect">
            <a:avLst/>
          </a:prstGeom>
          <a:solidFill>
            <a:srgbClr val="4978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algn="r" rtl="1">
              <a:lnSpc>
                <a:spcPct val="150000"/>
              </a:lnSpc>
              <a:buClr>
                <a:srgbClr val="FFC000"/>
              </a:buClr>
              <a:buFont typeface="Arial" panose="020B0604020202020204" pitchFamily="34" charset="0"/>
              <a:buChar char="•"/>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כ-</a:t>
            </a:r>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120 ילדים</a:t>
            </a: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0" lang="he-IL"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כ-</a:t>
            </a:r>
            <a:r>
              <a:rPr kumimoji="0" lang="he-IL" sz="16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35%</a:t>
            </a: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 מהם </a:t>
            </a:r>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מתחת לגיל 6</a:t>
            </a:r>
          </a:p>
          <a:p>
            <a:pPr marL="171450" indent="-171450" algn="r" rtl="1">
              <a:lnSpc>
                <a:spcPct val="150000"/>
              </a:lnSpc>
              <a:buClr>
                <a:srgbClr val="FFC000"/>
              </a:buClr>
              <a:buFont typeface="Arial" panose="020B0604020202020204" pitchFamily="34" charset="0"/>
              <a:buChar char="•"/>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כ-20 מבוגרים, מחציתם ליוו ילדים</a:t>
            </a:r>
          </a:p>
          <a:p>
            <a:pPr marL="171450" indent="-171450" algn="r" rtl="1">
              <a:lnSpc>
                <a:spcPct val="150000"/>
              </a:lnSpc>
              <a:buClr>
                <a:srgbClr val="FFC000"/>
              </a:buClr>
              <a:buFont typeface="Arial" panose="020B0604020202020204" pitchFamily="34" charset="0"/>
              <a:buChar char="•"/>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כ-30 בני נוער</a:t>
            </a:r>
          </a:p>
        </p:txBody>
      </p:sp>
      <p:sp>
        <p:nvSpPr>
          <p:cNvPr id="15" name="TextBox 14">
            <a:extLst>
              <a:ext uri="{FF2B5EF4-FFF2-40B4-BE49-F238E27FC236}">
                <a16:creationId xmlns:a16="http://schemas.microsoft.com/office/drawing/2014/main" id="{4982E51D-126D-E706-BEC2-2575DDA68C4D}"/>
              </a:ext>
            </a:extLst>
          </p:cNvPr>
          <p:cNvSpPr txBox="1"/>
          <p:nvPr/>
        </p:nvSpPr>
        <p:spPr>
          <a:xfrm>
            <a:off x="-1" y="2677978"/>
            <a:ext cx="2228295" cy="1264220"/>
          </a:xfrm>
          <a:prstGeom prst="rect">
            <a:avLst/>
          </a:prstGeom>
          <a:solidFill>
            <a:srgbClr val="4978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algn="r" rtl="1">
              <a:lnSpc>
                <a:spcPct val="150000"/>
              </a:lnSpc>
              <a:buClr>
                <a:srgbClr val="FFC000"/>
              </a:buClr>
              <a:buFont typeface="Arial" panose="020B0604020202020204" pitchFamily="34" charset="0"/>
              <a:buChar char="•"/>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כ-</a:t>
            </a:r>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45 ילדים</a:t>
            </a: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 כשליש מהם </a:t>
            </a:r>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מתחת לגיל 6</a:t>
            </a:r>
          </a:p>
          <a:p>
            <a:pPr marL="171450" indent="-171450" algn="r" rtl="1">
              <a:lnSpc>
                <a:spcPct val="150000"/>
              </a:lnSpc>
              <a:buClr>
                <a:srgbClr val="FFC000"/>
              </a:buClr>
              <a:buFont typeface="Arial" panose="020B0604020202020204" pitchFamily="34" charset="0"/>
              <a:buChar char="•"/>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כ-10 מבוגרים, רובם ליוו ילדים</a:t>
            </a:r>
          </a:p>
        </p:txBody>
      </p:sp>
      <p:sp>
        <p:nvSpPr>
          <p:cNvPr id="16" name="TextBox 15">
            <a:extLst>
              <a:ext uri="{FF2B5EF4-FFF2-40B4-BE49-F238E27FC236}">
                <a16:creationId xmlns:a16="http://schemas.microsoft.com/office/drawing/2014/main" id="{BEAD9D62-0BED-AB6D-ECF2-3EAEBFFCA51F}"/>
              </a:ext>
            </a:extLst>
          </p:cNvPr>
          <p:cNvSpPr txBox="1"/>
          <p:nvPr/>
        </p:nvSpPr>
        <p:spPr>
          <a:xfrm>
            <a:off x="4163627" y="2475704"/>
            <a:ext cx="2745554" cy="1594272"/>
          </a:xfrm>
          <a:prstGeom prst="rect">
            <a:avLst/>
          </a:prstGeom>
          <a:solidFill>
            <a:srgbClr val="4978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algn="r" rtl="1">
              <a:lnSpc>
                <a:spcPct val="150000"/>
              </a:lnSpc>
              <a:buClr>
                <a:srgbClr val="FFC000"/>
              </a:buClr>
              <a:buFont typeface="Arial" panose="020B0604020202020204" pitchFamily="34" charset="0"/>
              <a:buChar char="•"/>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כ-</a:t>
            </a:r>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150 ילדים</a:t>
            </a: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 כשליש מהם </a:t>
            </a:r>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מתחת לגיל 6, </a:t>
            </a: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רוב הילדים </a:t>
            </a:r>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ללא ליווי מבוגר</a:t>
            </a:r>
          </a:p>
          <a:p>
            <a:pPr marL="171450" indent="-171450" algn="r" rtl="1">
              <a:lnSpc>
                <a:spcPct val="150000"/>
              </a:lnSpc>
              <a:buClr>
                <a:srgbClr val="FFC000"/>
              </a:buClr>
              <a:buFont typeface="Arial" panose="020B0604020202020204" pitchFamily="34" charset="0"/>
              <a:buChar char="•"/>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כ-40 מבוגרים, רובם ליוו ילדים</a:t>
            </a:r>
          </a:p>
          <a:p>
            <a:pPr marL="171450" indent="-171450" algn="r" rtl="1">
              <a:lnSpc>
                <a:spcPct val="150000"/>
              </a:lnSpc>
              <a:buClr>
                <a:srgbClr val="FFC000"/>
              </a:buClr>
              <a:buFont typeface="Arial" panose="020B0604020202020204" pitchFamily="34" charset="0"/>
              <a:buChar char="•"/>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כ-30 בני נוער</a:t>
            </a:r>
          </a:p>
        </p:txBody>
      </p:sp>
      <p:sp>
        <p:nvSpPr>
          <p:cNvPr id="18" name="TextBox 17">
            <a:extLst>
              <a:ext uri="{FF2B5EF4-FFF2-40B4-BE49-F238E27FC236}">
                <a16:creationId xmlns:a16="http://schemas.microsoft.com/office/drawing/2014/main" id="{C461A1D2-7853-1281-1DD9-C54D8C2AD8DD}"/>
              </a:ext>
            </a:extLst>
          </p:cNvPr>
          <p:cNvSpPr txBox="1"/>
          <p:nvPr/>
        </p:nvSpPr>
        <p:spPr>
          <a:xfrm>
            <a:off x="1006171" y="422029"/>
            <a:ext cx="3157456" cy="1535542"/>
          </a:xfrm>
          <a:prstGeom prst="rect">
            <a:avLst/>
          </a:prstGeom>
          <a:solidFill>
            <a:srgbClr val="4978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algn="r" rtl="1">
              <a:lnSpc>
                <a:spcPct val="150000"/>
              </a:lnSpc>
              <a:buClr>
                <a:srgbClr val="FFC000"/>
              </a:buClr>
              <a:buFont typeface="Arial" panose="020B0604020202020204" pitchFamily="34" charset="0"/>
              <a:buChar char="•"/>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כ-</a:t>
            </a:r>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15 ילדים</a:t>
            </a: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 רובם בנים </a:t>
            </a:r>
          </a:p>
          <a:p>
            <a:pPr algn="r" rtl="1">
              <a:lnSpc>
                <a:spcPct val="150000"/>
              </a:lnSpc>
              <a:buClr>
                <a:srgbClr val="FFC000"/>
              </a:buClr>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   רובם</a:t>
            </a:r>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 מתחת לגיל 10, ללא ליווי מבוגר</a:t>
            </a:r>
          </a:p>
          <a:p>
            <a:pPr marL="171450" indent="-171450" algn="r" rtl="1">
              <a:lnSpc>
                <a:spcPct val="150000"/>
              </a:lnSpc>
              <a:buClr>
                <a:srgbClr val="FFC000"/>
              </a:buClr>
              <a:buFont typeface="Arial" panose="020B0604020202020204" pitchFamily="34" charset="0"/>
              <a:buChar char="•"/>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כ-40 מבוגרים, רובם ניכר של גברים, </a:t>
            </a:r>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רק בודדים הגיעו ללוות ילדים</a:t>
            </a:r>
          </a:p>
          <a:p>
            <a:pPr marL="171450" indent="-171450" algn="r" rtl="1">
              <a:lnSpc>
                <a:spcPct val="150000"/>
              </a:lnSpc>
              <a:buClr>
                <a:srgbClr val="FFC000"/>
              </a:buClr>
              <a:buFont typeface="Arial" panose="020B0604020202020204" pitchFamily="34" charset="0"/>
              <a:buChar char="•"/>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כ-30 בני נוער</a:t>
            </a:r>
          </a:p>
        </p:txBody>
      </p:sp>
      <p:sp>
        <p:nvSpPr>
          <p:cNvPr id="21" name="TextBox 20">
            <a:extLst>
              <a:ext uri="{FF2B5EF4-FFF2-40B4-BE49-F238E27FC236}">
                <a16:creationId xmlns:a16="http://schemas.microsoft.com/office/drawing/2014/main" id="{3EAB06AB-CDAE-DB1A-36AD-4B29395024ED}"/>
              </a:ext>
            </a:extLst>
          </p:cNvPr>
          <p:cNvSpPr txBox="1"/>
          <p:nvPr/>
        </p:nvSpPr>
        <p:spPr>
          <a:xfrm>
            <a:off x="64861" y="424120"/>
            <a:ext cx="1110769" cy="523220"/>
          </a:xfrm>
          <a:prstGeom prst="rect">
            <a:avLst/>
          </a:prstGeom>
          <a:noFill/>
        </p:spPr>
        <p:txBody>
          <a:bodyPr wrap="square" rtlCol="0">
            <a:spAutoFit/>
          </a:bodyPr>
          <a:lstStyle/>
          <a:p>
            <a:pPr algn="ctr" rtl="1"/>
            <a:r>
              <a:rPr lang="he-IL" sz="1400" b="1">
                <a:solidFill>
                  <a:schemeClr val="tx1">
                    <a:lumMod val="75000"/>
                    <a:lumOff val="25000"/>
                  </a:schemeClr>
                </a:solidFill>
                <a:latin typeface="Tahoma" pitchFamily="34" charset="0"/>
                <a:ea typeface="Tahoma" pitchFamily="34" charset="0"/>
                <a:cs typeface="Tahoma" pitchFamily="34" charset="0"/>
              </a:rPr>
              <a:t> גינת הרציפים</a:t>
            </a:r>
          </a:p>
        </p:txBody>
      </p:sp>
      <p:graphicFrame>
        <p:nvGraphicFramePr>
          <p:cNvPr id="28" name="Table 28">
            <a:extLst>
              <a:ext uri="{FF2B5EF4-FFF2-40B4-BE49-F238E27FC236}">
                <a16:creationId xmlns:a16="http://schemas.microsoft.com/office/drawing/2014/main" id="{147E4769-2652-C60F-EE33-F65AE33CACBE}"/>
              </a:ext>
            </a:extLst>
          </p:cNvPr>
          <p:cNvGraphicFramePr>
            <a:graphicFrameLocks noGrp="1"/>
          </p:cNvGraphicFramePr>
          <p:nvPr/>
        </p:nvGraphicFramePr>
        <p:xfrm>
          <a:off x="7164041" y="1004064"/>
          <a:ext cx="4772811" cy="1803741"/>
        </p:xfrm>
        <a:graphic>
          <a:graphicData uri="http://schemas.openxmlformats.org/drawingml/2006/table">
            <a:tbl>
              <a:tblPr rtl="1">
                <a:tableStyleId>{5C22544A-7EE6-4342-B048-85BDC9FD1C3A}</a:tableStyleId>
              </a:tblPr>
              <a:tblGrid>
                <a:gridCol w="1590937">
                  <a:extLst>
                    <a:ext uri="{9D8B030D-6E8A-4147-A177-3AD203B41FA5}">
                      <a16:colId xmlns:a16="http://schemas.microsoft.com/office/drawing/2014/main" val="1606530293"/>
                    </a:ext>
                  </a:extLst>
                </a:gridCol>
                <a:gridCol w="1590937">
                  <a:extLst>
                    <a:ext uri="{9D8B030D-6E8A-4147-A177-3AD203B41FA5}">
                      <a16:colId xmlns:a16="http://schemas.microsoft.com/office/drawing/2014/main" val="3095207698"/>
                    </a:ext>
                  </a:extLst>
                </a:gridCol>
                <a:gridCol w="1590937">
                  <a:extLst>
                    <a:ext uri="{9D8B030D-6E8A-4147-A177-3AD203B41FA5}">
                      <a16:colId xmlns:a16="http://schemas.microsoft.com/office/drawing/2014/main" val="2565053421"/>
                    </a:ext>
                  </a:extLst>
                </a:gridCol>
              </a:tblGrid>
              <a:tr h="371906">
                <a:tc>
                  <a:txBody>
                    <a:bodyPr/>
                    <a:lstStyle/>
                    <a:p>
                      <a:pPr marL="0" algn="r" defTabSz="914400" rtl="1" eaLnBrk="1" latinLnBrk="0" hangingPunct="1">
                        <a:lnSpc>
                          <a:spcPct val="150000"/>
                        </a:lnSpc>
                        <a:buClr>
                          <a:srgbClr val="FFC000"/>
                        </a:buClr>
                        <a:defRPr/>
                      </a:pPr>
                      <a:r>
                        <a:rPr lang="he-IL" sz="1400" kern="1200">
                          <a:solidFill>
                            <a:schemeClr val="tx1"/>
                          </a:solidFill>
                          <a:latin typeface="Tahoma" panose="020B0604030504040204" pitchFamily="34" charset="0"/>
                          <a:ea typeface="Tahoma" panose="020B0604030504040204" pitchFamily="34" charset="0"/>
                          <a:cs typeface="Tahoma" panose="020B0604030504040204" pitchFamily="34" charset="0"/>
                        </a:rPr>
                        <a:t>רחבת בית דני</a:t>
                      </a:r>
                    </a:p>
                  </a:txBody>
                  <a:tcPr>
                    <a:solidFill>
                      <a:schemeClr val="bg2"/>
                    </a:solidFill>
                  </a:tcPr>
                </a:tc>
                <a:tc>
                  <a:txBody>
                    <a:bodyPr/>
                    <a:lstStyle/>
                    <a:p>
                      <a:pPr marL="0" algn="r" defTabSz="914400" rtl="1" eaLnBrk="1" latinLnBrk="0" hangingPunct="1">
                        <a:lnSpc>
                          <a:spcPct val="150000"/>
                        </a:lnSpc>
                        <a:buClr>
                          <a:srgbClr val="FFC000"/>
                        </a:buClr>
                        <a:defRPr/>
                      </a:pPr>
                      <a:r>
                        <a:rPr lang="he-IL" sz="1400" kern="1200">
                          <a:solidFill>
                            <a:schemeClr val="tx1"/>
                          </a:solidFill>
                          <a:latin typeface="Tahoma" panose="020B0604030504040204" pitchFamily="34" charset="0"/>
                          <a:ea typeface="Tahoma" panose="020B0604030504040204" pitchFamily="34" charset="0"/>
                          <a:cs typeface="Tahoma" panose="020B0604030504040204" pitchFamily="34" charset="0"/>
                        </a:rPr>
                        <a:t>12/10/22</a:t>
                      </a:r>
                    </a:p>
                    <a:p>
                      <a:pPr marL="0" algn="r" defTabSz="914400" rtl="1" eaLnBrk="1" latinLnBrk="0" hangingPunct="1">
                        <a:lnSpc>
                          <a:spcPct val="150000"/>
                        </a:lnSpc>
                        <a:buClr>
                          <a:srgbClr val="FFC000"/>
                        </a:buClr>
                        <a:defRPr/>
                      </a:pPr>
                      <a:r>
                        <a:rPr lang="he-IL" sz="1400" kern="1200">
                          <a:solidFill>
                            <a:schemeClr val="tx1"/>
                          </a:solidFill>
                          <a:latin typeface="Tahoma" panose="020B0604030504040204" pitchFamily="34" charset="0"/>
                          <a:ea typeface="Tahoma" panose="020B0604030504040204" pitchFamily="34" charset="0"/>
                          <a:cs typeface="Tahoma" panose="020B0604030504040204" pitchFamily="34" charset="0"/>
                        </a:rPr>
                        <a:t>18/10/22</a:t>
                      </a:r>
                    </a:p>
                  </a:txBody>
                  <a:tcPr>
                    <a:solidFill>
                      <a:schemeClr val="bg2"/>
                    </a:solidFill>
                  </a:tcPr>
                </a:tc>
                <a:tc>
                  <a:txBody>
                    <a:bodyPr/>
                    <a:lstStyle/>
                    <a:p>
                      <a:pPr marL="0" algn="r" defTabSz="914400" rtl="1" eaLnBrk="1" latinLnBrk="0" hangingPunct="1">
                        <a:lnSpc>
                          <a:spcPct val="150000"/>
                        </a:lnSpc>
                        <a:buClr>
                          <a:srgbClr val="FFC000"/>
                        </a:buClr>
                        <a:defRPr/>
                      </a:pPr>
                      <a:r>
                        <a:rPr lang="he-IL" sz="1400" kern="1200">
                          <a:solidFill>
                            <a:schemeClr val="tx1"/>
                          </a:solidFill>
                          <a:latin typeface="Tahoma" panose="020B0604030504040204" pitchFamily="34" charset="0"/>
                          <a:ea typeface="Tahoma" panose="020B0604030504040204" pitchFamily="34" charset="0"/>
                          <a:cs typeface="Tahoma" panose="020B0604030504040204" pitchFamily="34" charset="0"/>
                        </a:rPr>
                        <a:t>21:00-23:00</a:t>
                      </a:r>
                    </a:p>
                  </a:txBody>
                  <a:tcPr>
                    <a:solidFill>
                      <a:schemeClr val="bg2"/>
                    </a:solidFill>
                  </a:tcPr>
                </a:tc>
                <a:extLst>
                  <a:ext uri="{0D108BD9-81ED-4DB2-BD59-A6C34878D82A}">
                    <a16:rowId xmlns:a16="http://schemas.microsoft.com/office/drawing/2014/main" val="3001430209"/>
                  </a:ext>
                </a:extLst>
              </a:tr>
              <a:tr h="371906">
                <a:tc>
                  <a:txBody>
                    <a:bodyPr/>
                    <a:lstStyle/>
                    <a:p>
                      <a:pPr marL="0" algn="r" defTabSz="914400" rtl="1" eaLnBrk="1" latinLnBrk="0" hangingPunct="1">
                        <a:lnSpc>
                          <a:spcPct val="150000"/>
                        </a:lnSpc>
                        <a:buClr>
                          <a:srgbClr val="FFC000"/>
                        </a:buClr>
                        <a:defRPr/>
                      </a:pPr>
                      <a:r>
                        <a:rPr lang="he-IL" sz="1400" kern="1200">
                          <a:solidFill>
                            <a:schemeClr val="tx1"/>
                          </a:solidFill>
                          <a:latin typeface="Tahoma" panose="020B0604030504040204" pitchFamily="34" charset="0"/>
                          <a:ea typeface="Tahoma" panose="020B0604030504040204" pitchFamily="34" charset="0"/>
                          <a:cs typeface="Tahoma" panose="020B0604030504040204" pitchFamily="34" charset="0"/>
                        </a:rPr>
                        <a:t>גינת שפירא</a:t>
                      </a:r>
                    </a:p>
                  </a:txBody>
                  <a:tcPr>
                    <a:solidFill>
                      <a:schemeClr val="bg2"/>
                    </a:solidFill>
                  </a:tcPr>
                </a:tc>
                <a:tc>
                  <a:txBody>
                    <a:bodyPr/>
                    <a:lstStyle/>
                    <a:p>
                      <a:pPr marL="0" algn="r" defTabSz="914400" rtl="1" eaLnBrk="1" latinLnBrk="0" hangingPunct="1">
                        <a:lnSpc>
                          <a:spcPct val="150000"/>
                        </a:lnSpc>
                        <a:buClr>
                          <a:srgbClr val="FFC000"/>
                        </a:buClr>
                        <a:defRPr/>
                      </a:pPr>
                      <a:r>
                        <a:rPr lang="he-IL" sz="1400" kern="1200">
                          <a:solidFill>
                            <a:schemeClr val="tx1"/>
                          </a:solidFill>
                          <a:latin typeface="Tahoma" panose="020B0604030504040204" pitchFamily="34" charset="0"/>
                          <a:ea typeface="Tahoma" panose="020B0604030504040204" pitchFamily="34" charset="0"/>
                          <a:cs typeface="Tahoma" panose="020B0604030504040204" pitchFamily="34" charset="0"/>
                        </a:rPr>
                        <a:t>13/10/22</a:t>
                      </a:r>
                    </a:p>
                  </a:txBody>
                  <a:tcPr>
                    <a:solidFill>
                      <a:schemeClr val="bg2"/>
                    </a:solidFill>
                  </a:tcPr>
                </a:tc>
                <a:tc>
                  <a:txBody>
                    <a:bodyPr/>
                    <a:lstStyle/>
                    <a:p>
                      <a:pPr marL="0" algn="r" defTabSz="914400" rtl="1" eaLnBrk="1" latinLnBrk="0" hangingPunct="1">
                        <a:lnSpc>
                          <a:spcPct val="150000"/>
                        </a:lnSpc>
                        <a:buClr>
                          <a:srgbClr val="FFC000"/>
                        </a:buClr>
                        <a:defRPr/>
                      </a:pPr>
                      <a:r>
                        <a:rPr lang="he-IL" sz="1400" kern="1200">
                          <a:solidFill>
                            <a:schemeClr val="tx1"/>
                          </a:solidFill>
                          <a:latin typeface="Tahoma" panose="020B0604030504040204" pitchFamily="34" charset="0"/>
                          <a:ea typeface="Tahoma" panose="020B0604030504040204" pitchFamily="34" charset="0"/>
                          <a:cs typeface="Tahoma" panose="020B0604030504040204" pitchFamily="34" charset="0"/>
                        </a:rPr>
                        <a:t>19:30-20:30</a:t>
                      </a:r>
                    </a:p>
                  </a:txBody>
                  <a:tcPr>
                    <a:solidFill>
                      <a:schemeClr val="bg2"/>
                    </a:solidFill>
                  </a:tcPr>
                </a:tc>
                <a:extLst>
                  <a:ext uri="{0D108BD9-81ED-4DB2-BD59-A6C34878D82A}">
                    <a16:rowId xmlns:a16="http://schemas.microsoft.com/office/drawing/2014/main" val="2561058423"/>
                  </a:ext>
                </a:extLst>
              </a:tr>
              <a:tr h="371906">
                <a:tc>
                  <a:txBody>
                    <a:bodyPr/>
                    <a:lstStyle/>
                    <a:p>
                      <a:pPr marL="0" algn="r" defTabSz="914400" rtl="1" eaLnBrk="1" latinLnBrk="0" hangingPunct="1">
                        <a:lnSpc>
                          <a:spcPct val="150000"/>
                        </a:lnSpc>
                        <a:buClr>
                          <a:srgbClr val="FFC000"/>
                        </a:buClr>
                        <a:defRPr/>
                      </a:pPr>
                      <a:r>
                        <a:rPr lang="he-IL" sz="1400" kern="1200">
                          <a:solidFill>
                            <a:schemeClr val="tx1"/>
                          </a:solidFill>
                          <a:latin typeface="Tahoma" panose="020B0604030504040204" pitchFamily="34" charset="0"/>
                          <a:ea typeface="Tahoma" panose="020B0604030504040204" pitchFamily="34" charset="0"/>
                          <a:cs typeface="Tahoma" panose="020B0604030504040204" pitchFamily="34" charset="0"/>
                        </a:rPr>
                        <a:t>גן התקווה</a:t>
                      </a:r>
                    </a:p>
                  </a:txBody>
                  <a:tcPr>
                    <a:solidFill>
                      <a:schemeClr val="bg2"/>
                    </a:solidFill>
                  </a:tcPr>
                </a:tc>
                <a:tc>
                  <a:txBody>
                    <a:bodyPr/>
                    <a:lstStyle/>
                    <a:p>
                      <a:pPr marL="0" algn="r" defTabSz="914400" rtl="1" eaLnBrk="1" latinLnBrk="0" hangingPunct="1">
                        <a:lnSpc>
                          <a:spcPct val="150000"/>
                        </a:lnSpc>
                        <a:buClr>
                          <a:srgbClr val="FFC000"/>
                        </a:buClr>
                        <a:defRPr/>
                      </a:pPr>
                      <a:r>
                        <a:rPr lang="he-IL" sz="1400" kern="1200">
                          <a:solidFill>
                            <a:schemeClr val="tx1"/>
                          </a:solidFill>
                          <a:latin typeface="Tahoma" panose="020B0604030504040204" pitchFamily="34" charset="0"/>
                          <a:ea typeface="Tahoma" panose="020B0604030504040204" pitchFamily="34" charset="0"/>
                          <a:cs typeface="Tahoma" panose="020B0604030504040204" pitchFamily="34" charset="0"/>
                        </a:rPr>
                        <a:t>15/10/22</a:t>
                      </a:r>
                    </a:p>
                  </a:txBody>
                  <a:tcPr>
                    <a:solidFill>
                      <a:schemeClr val="bg2"/>
                    </a:solidFill>
                  </a:tcPr>
                </a:tc>
                <a:tc>
                  <a:txBody>
                    <a:bodyPr/>
                    <a:lstStyle/>
                    <a:p>
                      <a:pPr marL="0" algn="r" defTabSz="914400" rtl="1" eaLnBrk="1" latinLnBrk="0" hangingPunct="1">
                        <a:lnSpc>
                          <a:spcPct val="150000"/>
                        </a:lnSpc>
                        <a:buClr>
                          <a:srgbClr val="FFC000"/>
                        </a:buClr>
                        <a:defRPr/>
                      </a:pPr>
                      <a:r>
                        <a:rPr lang="he-IL" sz="1400" kern="1200">
                          <a:solidFill>
                            <a:schemeClr val="tx1"/>
                          </a:solidFill>
                          <a:latin typeface="Tahoma" panose="020B0604030504040204" pitchFamily="34" charset="0"/>
                          <a:ea typeface="Tahoma" panose="020B0604030504040204" pitchFamily="34" charset="0"/>
                          <a:cs typeface="Tahoma" panose="020B0604030504040204" pitchFamily="34" charset="0"/>
                        </a:rPr>
                        <a:t>20:00-23:00</a:t>
                      </a:r>
                    </a:p>
                  </a:txBody>
                  <a:tcPr>
                    <a:solidFill>
                      <a:schemeClr val="bg2"/>
                    </a:solidFill>
                  </a:tcPr>
                </a:tc>
                <a:extLst>
                  <a:ext uri="{0D108BD9-81ED-4DB2-BD59-A6C34878D82A}">
                    <a16:rowId xmlns:a16="http://schemas.microsoft.com/office/drawing/2014/main" val="184500301"/>
                  </a:ext>
                </a:extLst>
              </a:tr>
              <a:tr h="371906">
                <a:tc>
                  <a:txBody>
                    <a:bodyPr/>
                    <a:lstStyle/>
                    <a:p>
                      <a:pPr marL="0" algn="r" defTabSz="914400" rtl="1" eaLnBrk="1" latinLnBrk="0" hangingPunct="1">
                        <a:lnSpc>
                          <a:spcPct val="150000"/>
                        </a:lnSpc>
                        <a:buClr>
                          <a:srgbClr val="FFC000"/>
                        </a:buClr>
                        <a:defRPr/>
                      </a:pPr>
                      <a:r>
                        <a:rPr lang="he-IL" sz="1400" kern="1200">
                          <a:solidFill>
                            <a:schemeClr val="tx1"/>
                          </a:solidFill>
                          <a:latin typeface="Tahoma" panose="020B0604030504040204" pitchFamily="34" charset="0"/>
                          <a:ea typeface="Tahoma" panose="020B0604030504040204" pitchFamily="34" charset="0"/>
                          <a:cs typeface="Tahoma" panose="020B0604030504040204" pitchFamily="34" charset="0"/>
                        </a:rPr>
                        <a:t>גינת הרציפים</a:t>
                      </a:r>
                    </a:p>
                  </a:txBody>
                  <a:tcPr>
                    <a:solidFill>
                      <a:schemeClr val="bg2"/>
                    </a:solidFill>
                  </a:tcPr>
                </a:tc>
                <a:tc>
                  <a:txBody>
                    <a:bodyPr/>
                    <a:lstStyle/>
                    <a:p>
                      <a:pPr marL="0" algn="r" defTabSz="914400" rtl="1" eaLnBrk="1" latinLnBrk="0" hangingPunct="1">
                        <a:lnSpc>
                          <a:spcPct val="150000"/>
                        </a:lnSpc>
                        <a:buClr>
                          <a:srgbClr val="FFC000"/>
                        </a:buClr>
                        <a:defRPr/>
                      </a:pPr>
                      <a:r>
                        <a:rPr lang="he-IL" sz="1400" kern="1200">
                          <a:solidFill>
                            <a:schemeClr val="tx1"/>
                          </a:solidFill>
                          <a:latin typeface="Tahoma" panose="020B0604030504040204" pitchFamily="34" charset="0"/>
                          <a:ea typeface="Tahoma" panose="020B0604030504040204" pitchFamily="34" charset="0"/>
                          <a:cs typeface="Tahoma" panose="020B0604030504040204" pitchFamily="34" charset="0"/>
                        </a:rPr>
                        <a:t>18/10/22</a:t>
                      </a:r>
                    </a:p>
                  </a:txBody>
                  <a:tcPr>
                    <a:solidFill>
                      <a:schemeClr val="bg2"/>
                    </a:solidFill>
                  </a:tcPr>
                </a:tc>
                <a:tc>
                  <a:txBody>
                    <a:bodyPr/>
                    <a:lstStyle/>
                    <a:p>
                      <a:pPr marL="0" algn="r" defTabSz="914400" rtl="1" eaLnBrk="1" latinLnBrk="0" hangingPunct="1">
                        <a:lnSpc>
                          <a:spcPct val="150000"/>
                        </a:lnSpc>
                        <a:buClr>
                          <a:srgbClr val="FFC000"/>
                        </a:buClr>
                        <a:defRPr/>
                      </a:pPr>
                      <a:r>
                        <a:rPr lang="he-IL" sz="1400" kern="1200">
                          <a:solidFill>
                            <a:schemeClr val="tx1"/>
                          </a:solidFill>
                          <a:latin typeface="Tahoma" panose="020B0604030504040204" pitchFamily="34" charset="0"/>
                          <a:ea typeface="Tahoma" panose="020B0604030504040204" pitchFamily="34" charset="0"/>
                          <a:cs typeface="Tahoma" panose="020B0604030504040204" pitchFamily="34" charset="0"/>
                        </a:rPr>
                        <a:t>20:00-22:00</a:t>
                      </a:r>
                    </a:p>
                  </a:txBody>
                  <a:tcPr>
                    <a:solidFill>
                      <a:schemeClr val="bg2"/>
                    </a:solidFill>
                  </a:tcPr>
                </a:tc>
                <a:extLst>
                  <a:ext uri="{0D108BD9-81ED-4DB2-BD59-A6C34878D82A}">
                    <a16:rowId xmlns:a16="http://schemas.microsoft.com/office/drawing/2014/main" val="1913647825"/>
                  </a:ext>
                </a:extLst>
              </a:tr>
            </a:tbl>
          </a:graphicData>
        </a:graphic>
      </p:graphicFrame>
      <p:sp>
        <p:nvSpPr>
          <p:cNvPr id="29" name="Rectangle 28">
            <a:extLst>
              <a:ext uri="{FF2B5EF4-FFF2-40B4-BE49-F238E27FC236}">
                <a16:creationId xmlns:a16="http://schemas.microsoft.com/office/drawing/2014/main" id="{43BD3C92-C963-B3C5-9A11-960A7108A07E}"/>
              </a:ext>
            </a:extLst>
          </p:cNvPr>
          <p:cNvSpPr/>
          <p:nvPr/>
        </p:nvSpPr>
        <p:spPr>
          <a:xfrm>
            <a:off x="6945470" y="2829193"/>
            <a:ext cx="5058963" cy="3404843"/>
          </a:xfrm>
          <a:prstGeom prst="rect">
            <a:avLst/>
          </a:prstGeom>
          <a:solidFill>
            <a:schemeClr val="bg1"/>
          </a:solidFill>
        </p:spPr>
        <p:txBody>
          <a:bodyPr wrap="square" lIns="91440" tIns="45720" rIns="91440" bIns="45720" anchor="t">
            <a:spAutoFit/>
          </a:bodyPr>
          <a:lstStyle/>
          <a:p>
            <a:pPr algn="r" rtl="1">
              <a:lnSpc>
                <a:spcPct val="150000"/>
              </a:lnSpc>
              <a:buClr>
                <a:srgbClr val="FFC000"/>
              </a:buClr>
              <a:defRPr/>
            </a:pPr>
            <a:r>
              <a:rPr lang="he-IL" sz="1400">
                <a:latin typeface="Tahoma" panose="020B0604030504040204" pitchFamily="34" charset="0"/>
                <a:ea typeface="Tahoma" panose="020B0604030504040204" pitchFamily="34" charset="0"/>
                <a:cs typeface="Tahoma" panose="020B0604030504040204" pitchFamily="34" charset="0"/>
              </a:rPr>
              <a:t>נצפתה נוכחות גבוהה של ילדים צעירים, לרוב ללא ליווי מבוגרים. </a:t>
            </a:r>
          </a:p>
          <a:p>
            <a:pPr algn="r" rtl="1">
              <a:lnSpc>
                <a:spcPct val="150000"/>
              </a:lnSpc>
              <a:buClr>
                <a:srgbClr val="FFC000"/>
              </a:buClr>
              <a:defRPr/>
            </a:pPr>
            <a:r>
              <a:rPr lang="he-IL" sz="1400">
                <a:latin typeface="Tahoma" panose="020B0604030504040204" pitchFamily="34" charset="0"/>
                <a:ea typeface="Tahoma" panose="020B0604030504040204" pitchFamily="34" charset="0"/>
                <a:cs typeface="Tahoma" panose="020B0604030504040204" pitchFamily="34" charset="0"/>
              </a:rPr>
              <a:t>בראיונות שנערכו עם 22 ילדים בגילי 6-14 עלה כי הם נוהגים לבקר במתחמים אלו כמעט בכל יום, ומספר פעמים בשבוע גם בימי שגרת לימודים. רובם הגיעו לבדם, חלקם מלווים באחים צעירים. חלקם דיווחו כי הוריהם עובדים בשעות אלו, קרוב למחציתם ציינו כי הוריהם לא יודעים היכן הם נמצאים בעת המפגש.</a:t>
            </a:r>
          </a:p>
          <a:p>
            <a:pPr algn="r" rtl="1">
              <a:lnSpc>
                <a:spcPct val="150000"/>
              </a:lnSpc>
              <a:buClr>
                <a:srgbClr val="FFC000"/>
              </a:buClr>
              <a:defRPr/>
            </a:pPr>
            <a:r>
              <a:rPr lang="he-IL" sz="1100">
                <a:latin typeface="Tahoma" panose="020B0604030504040204" pitchFamily="34" charset="0"/>
                <a:ea typeface="Tahoma" panose="020B0604030504040204" pitchFamily="34" charset="0"/>
                <a:cs typeface="Tahoma" panose="020B0604030504040204" pitchFamily="34" charset="0"/>
              </a:rPr>
              <a:t>כלל הנתונים מתייחסים לילדים מקרב אוכלוסייה חסרת מעמד – פליטים, מבקשי מקלט. בבית דני כשליש מהילדים השתייכו לאוכלוסיית התושבים הוותיקים.</a:t>
            </a:r>
          </a:p>
        </p:txBody>
      </p:sp>
      <p:sp>
        <p:nvSpPr>
          <p:cNvPr id="3" name="תיבת טקסט 2">
            <a:extLst>
              <a:ext uri="{FF2B5EF4-FFF2-40B4-BE49-F238E27FC236}">
                <a16:creationId xmlns:a16="http://schemas.microsoft.com/office/drawing/2014/main" id="{D28ACF56-B900-EBF5-E0F7-1CF257B4D7D3}"/>
              </a:ext>
            </a:extLst>
          </p:cNvPr>
          <p:cNvSpPr txBox="1"/>
          <p:nvPr/>
        </p:nvSpPr>
        <p:spPr>
          <a:xfrm>
            <a:off x="11610059" y="6316681"/>
            <a:ext cx="357050" cy="276999"/>
          </a:xfrm>
          <a:prstGeom prst="rect">
            <a:avLst/>
          </a:prstGeom>
          <a:noFill/>
        </p:spPr>
        <p:txBody>
          <a:bodyPr wrap="square" rtlCol="1">
            <a:spAutoFit/>
          </a:bodyPr>
          <a:lstStyle/>
          <a:p>
            <a:r>
              <a:rPr lang="he-IL" sz="1200">
                <a:solidFill>
                  <a:schemeClr val="bg2">
                    <a:lumMod val="75000"/>
                  </a:schemeClr>
                </a:solidFill>
              </a:rPr>
              <a:t>37</a:t>
            </a:r>
          </a:p>
        </p:txBody>
      </p:sp>
      <p:sp>
        <p:nvSpPr>
          <p:cNvPr id="2" name="Rectangle 1">
            <a:extLst>
              <a:ext uri="{FF2B5EF4-FFF2-40B4-BE49-F238E27FC236}">
                <a16:creationId xmlns:a16="http://schemas.microsoft.com/office/drawing/2014/main" id="{99BCF9B7-DC28-25D6-F9FB-EB900C0A92D5}"/>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387685960"/>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6D22B6E-EEEC-5F45-7858-4299D67D08F0}"/>
              </a:ext>
            </a:extLst>
          </p:cNvPr>
          <p:cNvSpPr/>
          <p:nvPr/>
        </p:nvSpPr>
        <p:spPr>
          <a:xfrm>
            <a:off x="6860491" y="291900"/>
            <a:ext cx="143569" cy="61554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Rectangle 15">
            <a:extLst>
              <a:ext uri="{FF2B5EF4-FFF2-40B4-BE49-F238E27FC236}">
                <a16:creationId xmlns:a16="http://schemas.microsoft.com/office/drawing/2014/main" id="{68EE558D-41BA-5100-0C48-040C51C13099}"/>
              </a:ext>
            </a:extLst>
          </p:cNvPr>
          <p:cNvSpPr/>
          <p:nvPr/>
        </p:nvSpPr>
        <p:spPr>
          <a:xfrm>
            <a:off x="-221941" y="378964"/>
            <a:ext cx="12413942" cy="6064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62BA3258-FE69-1F44-6CF7-D57A7C2909CE}"/>
              </a:ext>
            </a:extLst>
          </p:cNvPr>
          <p:cNvSpPr/>
          <p:nvPr/>
        </p:nvSpPr>
        <p:spPr>
          <a:xfrm>
            <a:off x="6860491" y="4493401"/>
            <a:ext cx="5435082" cy="17694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תנאי המרחבים והמפגש הקהילתי</a:t>
            </a:r>
          </a:p>
        </p:txBody>
      </p:sp>
      <p:sp>
        <p:nvSpPr>
          <p:cNvPr id="6" name="Rectangle 5">
            <a:extLst>
              <a:ext uri="{FF2B5EF4-FFF2-40B4-BE49-F238E27FC236}">
                <a16:creationId xmlns:a16="http://schemas.microsoft.com/office/drawing/2014/main" id="{53E05EDB-E3A9-4AE9-BD2C-3E658605C89F}"/>
              </a:ext>
            </a:extLst>
          </p:cNvPr>
          <p:cNvSpPr/>
          <p:nvPr/>
        </p:nvSpPr>
        <p:spPr>
          <a:xfrm>
            <a:off x="7027693" y="644075"/>
            <a:ext cx="5095252" cy="3748014"/>
          </a:xfrm>
          <a:prstGeom prst="rect">
            <a:avLst/>
          </a:prstGeom>
          <a:noFill/>
        </p:spPr>
        <p:txBody>
          <a:bodyPr wrap="square" lIns="91440" tIns="45720" rIns="91440" bIns="45720" anchor="t">
            <a:spAutoFit/>
          </a:bodyPr>
          <a:lstStyle/>
          <a:p>
            <a:pPr algn="r" rtl="1">
              <a:lnSpc>
                <a:spcPct val="150000"/>
              </a:lnSpc>
              <a:buClr>
                <a:srgbClr val="FFC000"/>
              </a:buClr>
              <a:defRPr/>
            </a:pPr>
            <a:endParaRPr lang="he-IL" sz="1600" b="1">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4978A6"/>
              </a:buClr>
              <a:buFontTx/>
              <a:buChar char="█"/>
              <a:defRPr/>
            </a:pPr>
            <a:r>
              <a:rPr lang="he-IL" sz="1200">
                <a:latin typeface="Tahoma" panose="020B0604030504040204" pitchFamily="34" charset="0"/>
                <a:ea typeface="Tahoma" panose="020B0604030504040204" pitchFamily="34" charset="0"/>
                <a:cs typeface="Tahoma" panose="020B0604030504040204" pitchFamily="34" charset="0"/>
              </a:rPr>
              <a:t>בכל המוקדים נצפתה תאורה תקינה באזורים המרכזיים, שדה ראייה באזורי הגינות פתוח ומרווח יחסית, וסביבן נצפו אזורים חשוכים יותר. ברחבת בית דני המאופיינת במספר מוקדי התכנסות אופיינו פינות נסתרות ומעברים חשוכים. </a:t>
            </a:r>
          </a:p>
          <a:p>
            <a:pPr marL="285750" indent="-285750" algn="r" rtl="1">
              <a:lnSpc>
                <a:spcPct val="150000"/>
              </a:lnSpc>
              <a:buClr>
                <a:srgbClr val="4978A6"/>
              </a:buClr>
              <a:buFontTx/>
              <a:buChar char="█"/>
              <a:defRPr/>
            </a:pPr>
            <a:r>
              <a:rPr lang="he-IL" sz="1200">
                <a:latin typeface="Tahoma" panose="020B0604030504040204" pitchFamily="34" charset="0"/>
                <a:ea typeface="Tahoma" panose="020B0604030504040204" pitchFamily="34" charset="0"/>
                <a:cs typeface="Tahoma" panose="020B0604030504040204" pitchFamily="34" charset="0"/>
              </a:rPr>
              <a:t>מלבד בגינת שפירא, שבה קיים גידור בסמוך לכביש, בכל המוקדים נצפו התכנסויות באזורים הסמוכים לכבישים ללא הפרדה בטיחותית.</a:t>
            </a:r>
          </a:p>
          <a:p>
            <a:pPr marL="285750" indent="-285750" algn="r" rtl="1">
              <a:lnSpc>
                <a:spcPct val="150000"/>
              </a:lnSpc>
              <a:buClr>
                <a:srgbClr val="4978A6"/>
              </a:buClr>
              <a:buFontTx/>
              <a:buChar char="█"/>
              <a:defRPr/>
            </a:pPr>
            <a:r>
              <a:rPr lang="he-IL" sz="1200">
                <a:latin typeface="Tahoma" panose="020B0604030504040204" pitchFamily="34" charset="0"/>
                <a:ea typeface="Tahoma" panose="020B0604030504040204" pitchFamily="34" charset="0"/>
                <a:cs typeface="Tahoma" panose="020B0604030504040204" pitchFamily="34" charset="0"/>
              </a:rPr>
              <a:t>גן התקווה וגינת שפירא היו יחסית נקיים, ברחבת בין דני ובגינת הרציפים נצפה לכלוך רב על הקרקע, למרות שיש פחים באזור, ומוקדים של שברי זכוכיות. </a:t>
            </a:r>
          </a:p>
          <a:p>
            <a:pPr marL="285750" indent="-285750" algn="r" rtl="1">
              <a:lnSpc>
                <a:spcPct val="150000"/>
              </a:lnSpc>
              <a:buClr>
                <a:srgbClr val="4978A6"/>
              </a:buClr>
              <a:buFontTx/>
              <a:buChar char="█"/>
              <a:defRPr/>
            </a:pPr>
            <a:r>
              <a:rPr lang="he-IL" sz="1200">
                <a:latin typeface="Tahoma" panose="020B0604030504040204" pitchFamily="34" charset="0"/>
                <a:ea typeface="Tahoma" panose="020B0604030504040204" pitchFamily="34" charset="0"/>
                <a:cs typeface="Tahoma" panose="020B0604030504040204" pitchFamily="34" charset="0"/>
              </a:rPr>
              <a:t>בכל המוקדים יש מגוון אלמנטים לישיבה ושהייה - ספסלים, מדרגות, גדרות מונמכות, בבית דני יש גם טריבונות במגרשים ובגינות יש מתקני משחק וכושר. </a:t>
            </a:r>
          </a:p>
        </p:txBody>
      </p:sp>
      <p:sp>
        <p:nvSpPr>
          <p:cNvPr id="11" name="TextBox 10">
            <a:extLst>
              <a:ext uri="{FF2B5EF4-FFF2-40B4-BE49-F238E27FC236}">
                <a16:creationId xmlns:a16="http://schemas.microsoft.com/office/drawing/2014/main" id="{B99F559B-E79F-32AB-1FFC-3597C6122BE7}"/>
              </a:ext>
            </a:extLst>
          </p:cNvPr>
          <p:cNvSpPr txBox="1"/>
          <p:nvPr/>
        </p:nvSpPr>
        <p:spPr>
          <a:xfrm>
            <a:off x="6752938" y="4549687"/>
            <a:ext cx="5320933" cy="1664238"/>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
                <a:srgbClr val="FFC000"/>
              </a:buClr>
              <a:buSzTx/>
              <a:buFontTx/>
              <a:buNone/>
              <a:tabLst/>
              <a:defRPr/>
            </a:pPr>
            <a:r>
              <a:rPr kumimoji="0" lang="he-IL"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התנאים הסביבתיים במרחבים השונים עשויים לזמן התנהגויות שליליות ואירועים מסוכנים – בהיעדר השגחה, ילדים נצפו מטפסים על מכולות, גדרות ועצים - אך חשוב לציין כי </a:t>
            </a:r>
            <a:r>
              <a:rPr kumimoji="0" lang="he-IL" sz="1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המאפיינים החברתיים </a:t>
            </a:r>
            <a:r>
              <a:rPr kumimoji="0" lang="he-IL"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במרחבים אלו הם הגורם העיקרי לפגיעה במוגנות</a:t>
            </a:r>
          </a:p>
        </p:txBody>
      </p:sp>
      <p:sp>
        <p:nvSpPr>
          <p:cNvPr id="9" name="Rectangle 8">
            <a:extLst>
              <a:ext uri="{FF2B5EF4-FFF2-40B4-BE49-F238E27FC236}">
                <a16:creationId xmlns:a16="http://schemas.microsoft.com/office/drawing/2014/main" id="{1D93020A-7B62-37D8-6A42-135B39C8D6E2}"/>
              </a:ext>
            </a:extLst>
          </p:cNvPr>
          <p:cNvSpPr/>
          <p:nvPr/>
        </p:nvSpPr>
        <p:spPr>
          <a:xfrm>
            <a:off x="153427" y="644075"/>
            <a:ext cx="6672923" cy="5825506"/>
          </a:xfrm>
          <a:prstGeom prst="rect">
            <a:avLst/>
          </a:prstGeom>
          <a:noFill/>
        </p:spPr>
        <p:txBody>
          <a:bodyPr wrap="square" lIns="91440" tIns="45720" rIns="91440" bIns="45720" anchor="t">
            <a:spAutoFit/>
          </a:bodyPr>
          <a:lstStyle/>
          <a:p>
            <a:pPr algn="r" rtl="1">
              <a:lnSpc>
                <a:spcPct val="150000"/>
              </a:lnSpc>
              <a:buClr>
                <a:srgbClr val="FFC000"/>
              </a:buClr>
              <a:defRPr/>
            </a:pPr>
            <a:endParaRPr lang="he-IL" sz="1600" b="1">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4978A6"/>
              </a:buClr>
              <a:buFontTx/>
              <a:buChar char="█"/>
              <a:defRPr/>
            </a:pPr>
            <a:r>
              <a:rPr lang="he-IL" sz="1200">
                <a:latin typeface="Tahoma" panose="020B0604030504040204" pitchFamily="34" charset="0"/>
                <a:ea typeface="Tahoma" panose="020B0604030504040204" pitchFamily="34" charset="0"/>
                <a:cs typeface="Tahoma" panose="020B0604030504040204" pitchFamily="34" charset="0"/>
              </a:rPr>
              <a:t>בבית דני ובגן התקווה </a:t>
            </a:r>
            <a:r>
              <a:rPr lang="he-IL" sz="1200">
                <a:solidFill>
                  <a:prstClr val="black"/>
                </a:solidFill>
                <a:latin typeface="Tahoma" pitchFamily="34" charset="0"/>
                <a:ea typeface="Tahoma" pitchFamily="34" charset="0"/>
                <a:cs typeface="Tahoma" pitchFamily="34" charset="0"/>
              </a:rPr>
              <a:t>נצפה משחק משותף ספונטני בין ילדי הקהילה הוותיקה בשכונה לבין הילדים מקהילת חסרי המעמד. לצד זאת, קבוצת נערות מקרב האוכ' הזרה קראה בצעקות לעבר משפחה ותיקה, התברר כי ביתם השליכה על חבורת הבנות מקל במפגש אחר. </a:t>
            </a:r>
            <a:br>
              <a:rPr lang="en-US" sz="1200">
                <a:solidFill>
                  <a:prstClr val="black"/>
                </a:solidFill>
                <a:latin typeface="Tahoma" pitchFamily="34" charset="0"/>
                <a:ea typeface="Tahoma" pitchFamily="34" charset="0"/>
                <a:cs typeface="Tahoma" pitchFamily="34" charset="0"/>
              </a:rPr>
            </a:br>
            <a:r>
              <a:rPr lang="he-IL" sz="1200">
                <a:solidFill>
                  <a:prstClr val="black"/>
                </a:solidFill>
                <a:latin typeface="Tahoma" pitchFamily="34" charset="0"/>
                <a:ea typeface="Tahoma" pitchFamily="34" charset="0"/>
                <a:cs typeface="Tahoma" pitchFamily="34" charset="0"/>
              </a:rPr>
              <a:t>בגן התקווה נצפה ריב בין ילדים על רקע מוצאם האתני, אך הם הצליחו לגשר עליו בכוחות עצמם. בראיונות ילדים ונוער מקרב האוכלוסייה הזרה הביעו </a:t>
            </a:r>
            <a:r>
              <a:rPr lang="he-IL" sz="1200" b="1">
                <a:solidFill>
                  <a:prstClr val="black"/>
                </a:solidFill>
                <a:latin typeface="Tahoma" pitchFamily="34" charset="0"/>
                <a:ea typeface="Tahoma" pitchFamily="34" charset="0"/>
                <a:cs typeface="Tahoma" pitchFamily="34" charset="0"/>
              </a:rPr>
              <a:t>מצד אחד תחושת שייכות </a:t>
            </a:r>
            <a:r>
              <a:rPr lang="he-IL" sz="1200">
                <a:solidFill>
                  <a:prstClr val="black"/>
                </a:solidFill>
                <a:latin typeface="Tahoma" pitchFamily="34" charset="0"/>
                <a:ea typeface="Tahoma" pitchFamily="34" charset="0"/>
                <a:cs typeface="Tahoma" pitchFamily="34" charset="0"/>
              </a:rPr>
              <a:t>למרכז הקהילתי ולשבט הצופים הסמוך (בבית דני), </a:t>
            </a:r>
            <a:r>
              <a:rPr lang="he-IL" sz="1200" b="1">
                <a:solidFill>
                  <a:prstClr val="black"/>
                </a:solidFill>
                <a:latin typeface="Tahoma" pitchFamily="34" charset="0"/>
                <a:ea typeface="Tahoma" pitchFamily="34" charset="0"/>
                <a:cs typeface="Tahoma" pitchFamily="34" charset="0"/>
              </a:rPr>
              <a:t>ומנגד תיארו תחושת זרות וניכור </a:t>
            </a:r>
            <a:r>
              <a:rPr lang="he-IL" sz="1200">
                <a:solidFill>
                  <a:prstClr val="black"/>
                </a:solidFill>
                <a:latin typeface="Tahoma" pitchFamily="34" charset="0"/>
                <a:ea typeface="Tahoma" pitchFamily="34" charset="0"/>
                <a:cs typeface="Tahoma" pitchFamily="34" charset="0"/>
              </a:rPr>
              <a:t>העולה בעקבות היחס שחווים מצד האוכלוסייה המקומית - </a:t>
            </a:r>
            <a:r>
              <a:rPr lang="he-IL" sz="1400">
                <a:solidFill>
                  <a:prstClr val="black"/>
                </a:solidFill>
                <a:highlight>
                  <a:srgbClr val="E1E1E1"/>
                </a:highlight>
                <a:latin typeface="Calibri Light" panose="020F0302020204030204" pitchFamily="34" charset="0"/>
                <a:ea typeface="Tahoma" pitchFamily="34" charset="0"/>
                <a:cs typeface="Calibri Light" panose="020F0302020204030204" pitchFamily="34" charset="0"/>
              </a:rPr>
              <a:t>"לפעמים ילדים רבים של מי השכונה הזו ואנחנו מאוד נעלבים. לפעמים אומרים לנו לצאת מהמגרש ובכללי לפעמים יש פה אנשים רעים</a:t>
            </a:r>
            <a:r>
              <a:rPr lang="he-IL" sz="1400">
                <a:solidFill>
                  <a:prstClr val="black"/>
                </a:solidFill>
                <a:latin typeface="Calibri Light" panose="020F0302020204030204" pitchFamily="34" charset="0"/>
                <a:ea typeface="Tahoma" pitchFamily="34" charset="0"/>
                <a:cs typeface="Calibri Light" panose="020F0302020204030204" pitchFamily="34" charset="0"/>
              </a:rPr>
              <a:t>" </a:t>
            </a:r>
            <a:r>
              <a:rPr lang="he-IL" sz="1000">
                <a:solidFill>
                  <a:prstClr val="black"/>
                </a:solidFill>
                <a:latin typeface="Tahoma" pitchFamily="34" charset="0"/>
                <a:ea typeface="Tahoma" pitchFamily="34" charset="0"/>
                <a:cs typeface="Tahoma" pitchFamily="34" charset="0"/>
              </a:rPr>
              <a:t>(גן התקווה)</a:t>
            </a:r>
          </a:p>
          <a:p>
            <a:pPr marL="285750" indent="-285750" algn="r" rtl="1">
              <a:lnSpc>
                <a:spcPct val="150000"/>
              </a:lnSpc>
              <a:buClr>
                <a:srgbClr val="4978A6"/>
              </a:buClr>
              <a:buFontTx/>
              <a:buChar char="█"/>
              <a:defRPr/>
            </a:pPr>
            <a:r>
              <a:rPr lang="he-IL" sz="1200">
                <a:latin typeface="Tahoma" panose="020B0604030504040204" pitchFamily="34" charset="0"/>
                <a:ea typeface="Tahoma" panose="020B0604030504040204" pitchFamily="34" charset="0"/>
                <a:cs typeface="Tahoma" panose="020B0604030504040204" pitchFamily="34" charset="0"/>
              </a:rPr>
              <a:t>בגן התקווה נצפתה </a:t>
            </a:r>
            <a:r>
              <a:rPr lang="he-IL" sz="1200">
                <a:solidFill>
                  <a:prstClr val="black"/>
                </a:solidFill>
                <a:latin typeface="Tahoma" pitchFamily="34" charset="0"/>
                <a:ea typeface="Tahoma" pitchFamily="34" charset="0"/>
                <a:cs typeface="Tahoma" pitchFamily="34" charset="0"/>
              </a:rPr>
              <a:t>בקרב המבוגרים חלוקה ברורה בין קהילת התושבים הוותיקים לקהילת חסרי מעמד. קיימת דילמה מערכתית בנוגע ליוזמות קהילתיות מובנות בסביבה, כיוון שהמרחב הפתוח נטול המסגרת מזמן בקרב הילדים אינטראקציות טבעיות ועירוב של קבוצות אוכלוסייה. קיים חשש שמסגרות ייעודיות, שהמעורבות בהן מנוהלת ע"י ההורים, יהוו הדרה של אוכלוסיות בשל הנטייה של המבוגרים להפרדה. </a:t>
            </a:r>
          </a:p>
          <a:p>
            <a:pPr marL="285750" indent="-285750" algn="r" rtl="1">
              <a:lnSpc>
                <a:spcPct val="150000"/>
              </a:lnSpc>
              <a:buClr>
                <a:srgbClr val="4978A6"/>
              </a:buClr>
              <a:buFontTx/>
              <a:buChar char="█"/>
              <a:defRPr/>
            </a:pPr>
            <a:r>
              <a:rPr lang="he-IL" sz="1200">
                <a:solidFill>
                  <a:prstClr val="black"/>
                </a:solidFill>
                <a:latin typeface="Tahoma" pitchFamily="34" charset="0"/>
                <a:ea typeface="Tahoma" pitchFamily="34" charset="0"/>
                <a:cs typeface="Tahoma" pitchFamily="34" charset="0"/>
              </a:rPr>
              <a:t>בשיחות אקראיות שנוצרו בין התצפיתנית למבוגרים מקרב האוכלוסייה הזרה, עלתה סוגיית השייכות, והם הביעו חיבור וזיקה לשכונה ולארץ. בנוסף התפתחה שיחה עם אימא מקרב התושבים הוותיקים בשכונה, ששיתפה בתחושות של פחד בעקבות אירועי אלימות שאירעו בשכונה במעורבות של האוכלוסייה הזרה. </a:t>
            </a:r>
            <a:r>
              <a:rPr lang="he-IL" sz="1200" b="1">
                <a:solidFill>
                  <a:prstClr val="black"/>
                </a:solidFill>
                <a:latin typeface="Tahoma" pitchFamily="34" charset="0"/>
                <a:ea typeface="Tahoma" pitchFamily="34" charset="0"/>
                <a:cs typeface="Tahoma" pitchFamily="34" charset="0"/>
              </a:rPr>
              <a:t>היא הביעה אמפתיה כלפי הילדים ושיקפה קונפליקט פנימי בין תחושות החשש לרצון להימנע מהכללות ותיוג</a:t>
            </a:r>
            <a:r>
              <a:rPr lang="he-IL" sz="1200">
                <a:solidFill>
                  <a:prstClr val="black"/>
                </a:solidFill>
                <a:latin typeface="Tahoma" pitchFamily="34" charset="0"/>
                <a:ea typeface="Tahoma" pitchFamily="34" charset="0"/>
                <a:cs typeface="Tahoma" pitchFamily="34" charset="0"/>
              </a:rPr>
              <a:t>.</a:t>
            </a:r>
          </a:p>
        </p:txBody>
      </p:sp>
      <p:sp>
        <p:nvSpPr>
          <p:cNvPr id="36" name="TextBox 35">
            <a:extLst>
              <a:ext uri="{FF2B5EF4-FFF2-40B4-BE49-F238E27FC236}">
                <a16:creationId xmlns:a16="http://schemas.microsoft.com/office/drawing/2014/main" id="{2544897F-9BA2-DAA5-0FC8-11DFC2E17C0A}"/>
              </a:ext>
            </a:extLst>
          </p:cNvPr>
          <p:cNvSpPr txBox="1"/>
          <p:nvPr/>
        </p:nvSpPr>
        <p:spPr>
          <a:xfrm>
            <a:off x="541117" y="450941"/>
            <a:ext cx="6241002" cy="411459"/>
          </a:xfrm>
          <a:prstGeom prst="rect">
            <a:avLst/>
          </a:prstGeom>
          <a:noFill/>
        </p:spPr>
        <p:txBody>
          <a:bodyPr wrap="square">
            <a:spAutoFit/>
          </a:bodyPr>
          <a:lstStyle/>
          <a:p>
            <a:pPr algn="r" rtl="1">
              <a:lnSpc>
                <a:spcPct val="150000"/>
              </a:lnSpc>
              <a:buClr>
                <a:srgbClr val="FFC000"/>
              </a:buClr>
              <a:defRPr/>
            </a:pPr>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מפגש בין קהילות:</a:t>
            </a:r>
          </a:p>
        </p:txBody>
      </p:sp>
      <p:sp>
        <p:nvSpPr>
          <p:cNvPr id="39" name="TextBox 38">
            <a:extLst>
              <a:ext uri="{FF2B5EF4-FFF2-40B4-BE49-F238E27FC236}">
                <a16:creationId xmlns:a16="http://schemas.microsoft.com/office/drawing/2014/main" id="{00E2163C-E990-CD17-E074-412BEC81B9B4}"/>
              </a:ext>
            </a:extLst>
          </p:cNvPr>
          <p:cNvSpPr txBox="1"/>
          <p:nvPr/>
        </p:nvSpPr>
        <p:spPr>
          <a:xfrm>
            <a:off x="5928598" y="445869"/>
            <a:ext cx="6241002" cy="411459"/>
          </a:xfrm>
          <a:prstGeom prst="rect">
            <a:avLst/>
          </a:prstGeom>
          <a:noFill/>
        </p:spPr>
        <p:txBody>
          <a:bodyPr wrap="square">
            <a:spAutoFit/>
          </a:bodyPr>
          <a:lstStyle/>
          <a:p>
            <a:pPr algn="r" rtl="1">
              <a:lnSpc>
                <a:spcPct val="150000"/>
              </a:lnSpc>
              <a:buClr>
                <a:srgbClr val="FFC000"/>
              </a:buClr>
              <a:defRPr/>
            </a:pPr>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תנאי השטח שאפיינו את מוקדי ההתכנסות:</a:t>
            </a:r>
          </a:p>
        </p:txBody>
      </p:sp>
      <p:sp>
        <p:nvSpPr>
          <p:cNvPr id="3" name="תיבת טקסט 2">
            <a:extLst>
              <a:ext uri="{FF2B5EF4-FFF2-40B4-BE49-F238E27FC236}">
                <a16:creationId xmlns:a16="http://schemas.microsoft.com/office/drawing/2014/main" id="{4FC43566-4D1D-21AB-6D5F-827F1A86AE04}"/>
              </a:ext>
            </a:extLst>
          </p:cNvPr>
          <p:cNvSpPr txBox="1"/>
          <p:nvPr/>
        </p:nvSpPr>
        <p:spPr>
          <a:xfrm>
            <a:off x="11629733" y="6308881"/>
            <a:ext cx="357050" cy="276999"/>
          </a:xfrm>
          <a:prstGeom prst="rect">
            <a:avLst/>
          </a:prstGeom>
          <a:noFill/>
        </p:spPr>
        <p:txBody>
          <a:bodyPr wrap="square" rtlCol="1">
            <a:spAutoFit/>
          </a:bodyPr>
          <a:lstStyle/>
          <a:p>
            <a:r>
              <a:rPr lang="he-IL" sz="1200">
                <a:solidFill>
                  <a:schemeClr val="bg2">
                    <a:lumMod val="75000"/>
                  </a:schemeClr>
                </a:solidFill>
              </a:rPr>
              <a:t>38</a:t>
            </a:r>
          </a:p>
        </p:txBody>
      </p:sp>
      <p:sp>
        <p:nvSpPr>
          <p:cNvPr id="2" name="Rectangle 1">
            <a:extLst>
              <a:ext uri="{FF2B5EF4-FFF2-40B4-BE49-F238E27FC236}">
                <a16:creationId xmlns:a16="http://schemas.microsoft.com/office/drawing/2014/main" id="{5DFE34A6-78E5-17CF-DF5C-8F1461448CB7}"/>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919283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8628082-3AF0-4124-8DDF-887C234DA15C}"/>
              </a:ext>
            </a:extLst>
          </p:cNvPr>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Summary of Activities &amp; Outputs* in the Early Parenthood Domain, 2022</a:t>
            </a:r>
            <a:endParaRPr lang="he-IL" sz="2000" b="1" dirty="0">
              <a:solidFill>
                <a:schemeClr val="bg1"/>
              </a:solidFill>
              <a:latin typeface="Tahoma" pitchFamily="34" charset="0"/>
              <a:ea typeface="Tahoma" pitchFamily="34" charset="0"/>
              <a:cs typeface="Tahoma" pitchFamily="34" charset="0"/>
            </a:endParaRPr>
          </a:p>
        </p:txBody>
      </p:sp>
      <p:sp>
        <p:nvSpPr>
          <p:cNvPr id="5" name="מלבן 4"/>
          <p:cNvSpPr/>
          <p:nvPr/>
        </p:nvSpPr>
        <p:spPr>
          <a:xfrm>
            <a:off x="99415" y="560308"/>
            <a:ext cx="11941755" cy="5222648"/>
          </a:xfrm>
          <a:prstGeom prst="rect">
            <a:avLst/>
          </a:prstGeom>
          <a:solidFill>
            <a:schemeClr val="bg1"/>
          </a:solidFill>
        </p:spPr>
        <p:txBody>
          <a:bodyPr wrap="square" lIns="91440" tIns="45720" rIns="91440" bIns="45720" anchor="t">
            <a:spAutoFit/>
          </a:bodyPr>
          <a:lstStyle/>
          <a:p>
            <a:pPr algn="l" fontAlgn="base">
              <a:spcAft>
                <a:spcPts val="600"/>
              </a:spcAft>
            </a:pPr>
            <a:r>
              <a:rPr lang="en-US" sz="1400" b="1" dirty="0">
                <a:solidFill>
                  <a:srgbClr val="4A78A6"/>
                </a:solidFill>
                <a:latin typeface="Tahoma"/>
                <a:ea typeface="Tahoma"/>
                <a:cs typeface="Tahoma"/>
              </a:rPr>
              <a:t>During 2021:</a:t>
            </a:r>
            <a:endParaRPr lang="he-IL" sz="1400" b="1" dirty="0">
              <a:solidFill>
                <a:srgbClr val="4A78A6"/>
              </a:solidFill>
              <a:latin typeface="Tahoma"/>
              <a:ea typeface="Tahoma"/>
              <a:cs typeface="Tahoma"/>
            </a:endParaRPr>
          </a:p>
          <a:p>
            <a:pPr indent="-171450" fontAlgn="base">
              <a:lnSpc>
                <a:spcPts val="2000"/>
              </a:lnSpc>
              <a:buClr>
                <a:srgbClr val="FFC000"/>
              </a:buClr>
              <a:buFont typeface="Tahoma" panose="020B0604030504040204" pitchFamily="34" charset="0"/>
              <a:buChar char="█"/>
            </a:pPr>
            <a:r>
              <a:rPr lang="en-US" sz="1200" b="1" dirty="0">
                <a:latin typeface="Tahoma"/>
                <a:ea typeface="Tahoma"/>
                <a:cs typeface="Tahoma"/>
              </a:rPr>
              <a:t>Divisional work model</a:t>
            </a:r>
            <a:r>
              <a:rPr lang="en-US" sz="1200" dirty="0">
                <a:latin typeface="Tahoma"/>
                <a:ea typeface="Tahoma"/>
                <a:cs typeface="Tahoma"/>
              </a:rPr>
              <a:t> - continuous; appointment of early childhood coordinators to lead activities in each municipal division**, providing trainings and ongoing support</a:t>
            </a:r>
            <a:r>
              <a:rPr lang="he-IL" sz="1200" dirty="0">
                <a:latin typeface="Tahoma"/>
                <a:ea typeface="Tahoma"/>
                <a:cs typeface="Tahoma"/>
              </a:rPr>
              <a:t>.</a:t>
            </a:r>
          </a:p>
          <a:p>
            <a:pPr marL="171450" indent="-171450" algn="l" fontAlgn="base">
              <a:lnSpc>
                <a:spcPts val="2000"/>
              </a:lnSpc>
              <a:buClr>
                <a:srgbClr val="FFC000"/>
              </a:buClr>
              <a:buFont typeface="Tahoma" panose="020B0604030504040204" pitchFamily="34" charset="0"/>
              <a:buChar char="█"/>
            </a:pPr>
            <a:r>
              <a:rPr lang="he-IL" sz="1200" dirty="0">
                <a:latin typeface="Tahoma"/>
                <a:ea typeface="Tahoma"/>
                <a:cs typeface="Tahoma"/>
              </a:rPr>
              <a:t>במרץ 2022 הסתיים מערך </a:t>
            </a:r>
            <a:r>
              <a:rPr lang="he-IL" sz="1200" b="1" dirty="0">
                <a:latin typeface="Tahoma"/>
                <a:ea typeface="Tahoma"/>
                <a:cs typeface="Tahoma"/>
              </a:rPr>
              <a:t>הכשרה של 4 מפגשים לכ-70 אנשי מקצוע </a:t>
            </a:r>
            <a:r>
              <a:rPr lang="he-IL" sz="1200" dirty="0">
                <a:latin typeface="Tahoma"/>
                <a:ea typeface="Tahoma"/>
                <a:cs typeface="Tahoma"/>
              </a:rPr>
              <a:t>העוסקים בגיל הרך במסגרת עבודתם העירונית: מפעילי סלתא, דיגיטף, טיפות חלב ותפקידי ריכוז במטה. ההכשרה פותחה ע"י צוות </a:t>
            </a:r>
            <a:r>
              <a:rPr lang="en-US" sz="1200" dirty="0">
                <a:latin typeface="Tahoma"/>
                <a:ea typeface="Tahoma"/>
                <a:cs typeface="Tahoma"/>
              </a:rPr>
              <a:t>Urban95</a:t>
            </a:r>
            <a:r>
              <a:rPr lang="he-IL" sz="1200" dirty="0">
                <a:latin typeface="Tahoma"/>
                <a:ea typeface="Tahoma"/>
                <a:cs typeface="Tahoma"/>
              </a:rPr>
              <a:t> בשיתוף מכון </a:t>
            </a:r>
            <a:r>
              <a:rPr lang="en-US" sz="1200" dirty="0">
                <a:latin typeface="Tahoma"/>
                <a:ea typeface="Tahoma"/>
                <a:cs typeface="Tahoma"/>
              </a:rPr>
              <a:t>SEED</a:t>
            </a:r>
            <a:r>
              <a:rPr lang="he-IL" sz="1200" dirty="0">
                <a:latin typeface="Tahoma"/>
                <a:ea typeface="Tahoma"/>
                <a:cs typeface="Tahoma"/>
              </a:rPr>
              <a:t> במכללה האקדמית תל אביב-יפו, על בסיס קריטריונים שהוגדרו לפעילויות סלתא***.</a:t>
            </a:r>
            <a:endParaRPr lang="en-GB" sz="1200" dirty="0">
              <a:latin typeface="Tahoma"/>
              <a:ea typeface="Tahoma"/>
              <a:cs typeface="Tahoma"/>
            </a:endParaRPr>
          </a:p>
          <a:p>
            <a:pPr marL="171450" indent="-171450" fontAlgn="base">
              <a:lnSpc>
                <a:spcPts val="2000"/>
              </a:lnSpc>
              <a:buClr>
                <a:srgbClr val="FFC000"/>
              </a:buClr>
              <a:buFont typeface="Tahoma" panose="020B0604030504040204" pitchFamily="34" charset="0"/>
              <a:buChar char="█"/>
            </a:pPr>
            <a:r>
              <a:rPr lang="en-US" sz="1200" b="1" dirty="0">
                <a:latin typeface="Tahoma"/>
                <a:ea typeface="Tahoma"/>
                <a:cs typeface="Tahoma"/>
              </a:rPr>
              <a:t>SALTA's activities expanded from 24 to 34 community centers </a:t>
            </a:r>
            <a:r>
              <a:rPr lang="en-US" sz="1200" dirty="0">
                <a:latin typeface="Tahoma"/>
                <a:ea typeface="Tahoma"/>
                <a:cs typeface="Tahoma"/>
              </a:rPr>
              <a:t>throughout the city. In areas with no community center, activities</a:t>
            </a:r>
            <a:r>
              <a:rPr lang="en-US" sz="1200" dirty="0">
                <a:solidFill>
                  <a:srgbClr val="FF0000"/>
                </a:solidFill>
                <a:latin typeface="Tahoma"/>
                <a:ea typeface="Tahoma"/>
                <a:cs typeface="Tahoma"/>
              </a:rPr>
              <a:t> </a:t>
            </a:r>
            <a:r>
              <a:rPr lang="en-US" sz="1200" dirty="0">
                <a:latin typeface="Tahoma"/>
                <a:ea typeface="Tahoma"/>
                <a:cs typeface="Tahoma"/>
              </a:rPr>
              <a:t>were offered via the municipal division, in public spaces or other municipal buildings, such as: </a:t>
            </a:r>
            <a:r>
              <a:rPr lang="he-IL" sz="1200" dirty="0">
                <a:latin typeface="Tahoma"/>
                <a:ea typeface="Tahoma"/>
                <a:cs typeface="Tahoma"/>
              </a:rPr>
              <a:t>התנעת פעילות "מרכז קהילתי ללא מרכז" בחוף תל ברוך, שכללה פעילויות קיץ לגיל הרך. </a:t>
            </a:r>
          </a:p>
          <a:p>
            <a:pPr marL="171450" indent="-171450" algn="l" fontAlgn="base">
              <a:lnSpc>
                <a:spcPts val="2000"/>
              </a:lnSpc>
              <a:buClr>
                <a:srgbClr val="FFC000"/>
              </a:buClr>
              <a:buFont typeface="Tahoma" panose="020B0604030504040204" pitchFamily="34" charset="0"/>
              <a:buChar char="█"/>
            </a:pPr>
            <a:r>
              <a:rPr lang="he-IL" sz="1200" dirty="0">
                <a:latin typeface="Tahoma"/>
                <a:ea typeface="Tahoma"/>
                <a:cs typeface="Tahoma"/>
              </a:rPr>
              <a:t>טיוב והתאמת תכנים במשחקיות:</a:t>
            </a:r>
          </a:p>
          <a:p>
            <a:pPr marL="285750" indent="-285750" algn="l" fontAlgn="base">
              <a:lnSpc>
                <a:spcPts val="2000"/>
              </a:lnSpc>
              <a:buClr>
                <a:srgbClr val="FFC000"/>
              </a:buClr>
              <a:buFont typeface="Wingdings" panose="05000000000000000000" pitchFamily="2" charset="2"/>
              <a:buChar char="§"/>
            </a:pPr>
            <a:r>
              <a:rPr lang="he-IL" sz="1100" dirty="0">
                <a:latin typeface="Tahoma"/>
                <a:ea typeface="Tahoma"/>
                <a:cs typeface="Tahoma"/>
              </a:rPr>
              <a:t>הפעלת מערך פעילות </a:t>
            </a:r>
            <a:r>
              <a:rPr lang="he-IL" sz="1100" b="1" dirty="0">
                <a:latin typeface="Tahoma"/>
                <a:ea typeface="Tahoma"/>
                <a:cs typeface="Tahoma"/>
              </a:rPr>
              <a:t>"משחקייה מכילה" </a:t>
            </a:r>
            <a:r>
              <a:rPr lang="he-IL" sz="1100" dirty="0">
                <a:latin typeface="Tahoma"/>
                <a:ea typeface="Tahoma"/>
                <a:cs typeface="Tahoma"/>
              </a:rPr>
              <a:t>לילדים עם מוגבלות. </a:t>
            </a:r>
          </a:p>
          <a:p>
            <a:pPr marL="285750" indent="-285750" algn="l" fontAlgn="base">
              <a:lnSpc>
                <a:spcPts val="2000"/>
              </a:lnSpc>
              <a:buClr>
                <a:srgbClr val="FFC000"/>
              </a:buClr>
              <a:buFont typeface="Wingdings" panose="05000000000000000000" pitchFamily="2" charset="2"/>
              <a:buChar char="§"/>
            </a:pPr>
            <a:r>
              <a:rPr lang="he-IL" sz="1100" dirty="0">
                <a:latin typeface="Tahoma"/>
                <a:ea typeface="Tahoma"/>
                <a:cs typeface="Tahoma"/>
              </a:rPr>
              <a:t>פיילוט </a:t>
            </a:r>
            <a:r>
              <a:rPr lang="he-IL" sz="1100" b="1" dirty="0">
                <a:latin typeface="Tahoma"/>
                <a:ea typeface="Tahoma"/>
                <a:cs typeface="Tahoma"/>
              </a:rPr>
              <a:t>"משחקייה מונחית" </a:t>
            </a:r>
            <a:r>
              <a:rPr lang="he-IL" sz="1100" dirty="0">
                <a:latin typeface="Tahoma"/>
                <a:ea typeface="Tahoma"/>
                <a:cs typeface="Tahoma"/>
              </a:rPr>
              <a:t>(תחילת 2023) – שילוב של נוכחות מקצועית בתחום הגיל הרך במסגרת פעילות השגרה בשתי משחקיות בדרום העיר.  </a:t>
            </a:r>
          </a:p>
          <a:p>
            <a:pPr marL="171450" indent="-171450" algn="l" fontAlgn="base">
              <a:lnSpc>
                <a:spcPts val="2000"/>
              </a:lnSpc>
              <a:buClr>
                <a:srgbClr val="FFC000"/>
              </a:buClr>
              <a:buFont typeface="Tahoma" panose="020B0604030504040204" pitchFamily="34" charset="0"/>
              <a:buChar char="█"/>
            </a:pPr>
            <a:r>
              <a:rPr lang="he-IL" sz="1200" dirty="0">
                <a:latin typeface="Tahoma"/>
                <a:ea typeface="Tahoma"/>
                <a:cs typeface="Tahoma"/>
              </a:rPr>
              <a:t>קידום והנגשת פעילויות קהילתיות לגיל הרך ביפו***: </a:t>
            </a:r>
          </a:p>
          <a:p>
            <a:pPr marL="285750" indent="-285750" algn="l" fontAlgn="base">
              <a:lnSpc>
                <a:spcPts val="2000"/>
              </a:lnSpc>
              <a:buClr>
                <a:srgbClr val="FFC000"/>
              </a:buClr>
              <a:buFont typeface="Wingdings" panose="05000000000000000000" pitchFamily="2" charset="2"/>
              <a:buChar char="§"/>
            </a:pPr>
            <a:r>
              <a:rPr lang="he-IL" sz="1100" dirty="0">
                <a:latin typeface="Tahoma"/>
                <a:ea typeface="Tahoma"/>
                <a:cs typeface="Tahoma"/>
              </a:rPr>
              <a:t>הובלת מהלך לשינוי התנהגותי ל</a:t>
            </a:r>
            <a:r>
              <a:rPr lang="he-IL" sz="1100" b="1" dirty="0">
                <a:latin typeface="Tahoma"/>
                <a:ea typeface="Tahoma"/>
                <a:cs typeface="Tahoma"/>
              </a:rPr>
              <a:t>קידום קריאה בקרב הורים לילדי הגיל הרך ביפו</a:t>
            </a:r>
            <a:r>
              <a:rPr lang="he-IL" sz="1100" dirty="0">
                <a:latin typeface="Tahoma"/>
                <a:ea typeface="Tahoma"/>
                <a:cs typeface="Tahoma"/>
              </a:rPr>
              <a:t>, בליווי של חברת </a:t>
            </a:r>
            <a:r>
              <a:rPr lang="en-US" sz="1100" dirty="0">
                <a:latin typeface="Tahoma"/>
                <a:ea typeface="Tahoma"/>
                <a:cs typeface="Tahoma"/>
              </a:rPr>
              <a:t>Q</a:t>
            </a:r>
            <a:r>
              <a:rPr lang="he-IL" sz="1100" dirty="0">
                <a:latin typeface="Tahoma"/>
                <a:ea typeface="Tahoma"/>
                <a:cs typeface="Tahoma"/>
              </a:rPr>
              <a:t> וייעוץ של סם סטרנין, מומחה לכלכלה התנהגותית ב- </a:t>
            </a:r>
            <a:r>
              <a:rPr lang="en-US" sz="1100" dirty="0" err="1">
                <a:latin typeface="Tahoma"/>
                <a:ea typeface="Tahoma"/>
                <a:cs typeface="Tahoma"/>
              </a:rPr>
              <a:t>BvLF</a:t>
            </a:r>
            <a:r>
              <a:rPr lang="he-IL" sz="1100" dirty="0">
                <a:latin typeface="Tahoma"/>
                <a:ea typeface="Tahoma"/>
                <a:cs typeface="Tahoma"/>
              </a:rPr>
              <a:t>. הפיילוט נערך </a:t>
            </a:r>
            <a:br>
              <a:rPr lang="en-US" sz="1100" dirty="0">
                <a:latin typeface="Tahoma"/>
                <a:ea typeface="Tahoma"/>
                <a:cs typeface="Tahoma"/>
              </a:rPr>
            </a:br>
            <a:r>
              <a:rPr lang="he-IL" sz="1100" dirty="0">
                <a:latin typeface="Tahoma"/>
                <a:ea typeface="Tahoma"/>
                <a:cs typeface="Tahoma"/>
              </a:rPr>
              <a:t>כשיתוף פעולה בין </a:t>
            </a:r>
            <a:r>
              <a:rPr lang="en-US" sz="1100" dirty="0">
                <a:latin typeface="Tahoma"/>
                <a:ea typeface="Tahoma"/>
                <a:cs typeface="Tahoma"/>
              </a:rPr>
              <a:t>Urban95</a:t>
            </a:r>
            <a:r>
              <a:rPr lang="he-IL" sz="1100" dirty="0">
                <a:latin typeface="Tahoma"/>
                <a:ea typeface="Tahoma"/>
                <a:cs typeface="Tahoma"/>
              </a:rPr>
              <a:t> ומינהל קהילה, המישלמה ליפו ומנהל חינוך. בתחילת 2023 יושם ע"י הצוות הקהילתי במישלמה ליפו מחזור נוסף על בסיס אותם עקרונות שהובילו את הפיילוט. </a:t>
            </a:r>
          </a:p>
          <a:p>
            <a:pPr marL="285750" indent="-285750" algn="l" fontAlgn="base">
              <a:lnSpc>
                <a:spcPts val="2000"/>
              </a:lnSpc>
              <a:buClr>
                <a:srgbClr val="FFC000"/>
              </a:buClr>
              <a:buFont typeface="Wingdings" panose="05000000000000000000" pitchFamily="2" charset="2"/>
              <a:buChar char="§"/>
            </a:pPr>
            <a:r>
              <a:rPr lang="he-IL" sz="1100" dirty="0">
                <a:latin typeface="Tahoma"/>
                <a:ea typeface="Tahoma"/>
                <a:cs typeface="Tahoma"/>
              </a:rPr>
              <a:t>פרויקט נוסף לקידום הפעילות הקהילתית ביפו נערך בקיץ 2022, וכלל קמפיין להפצה והנגשה של מגוון פעילויות לגיל הרך שהותאמו לאוכלוסיית תושבי יפו </a:t>
            </a:r>
          </a:p>
          <a:p>
            <a:pPr marL="171450" indent="-171450" algn="l" fontAlgn="base">
              <a:lnSpc>
                <a:spcPts val="2000"/>
              </a:lnSpc>
              <a:buClr>
                <a:srgbClr val="FFC000"/>
              </a:buClr>
              <a:buFont typeface="Tahoma" panose="020B0604030504040204" pitchFamily="34" charset="0"/>
              <a:buChar char="█"/>
            </a:pPr>
            <a:r>
              <a:rPr lang="he-IL" sz="1200" dirty="0">
                <a:latin typeface="Tahoma"/>
                <a:ea typeface="Tahoma"/>
                <a:cs typeface="Tahoma"/>
              </a:rPr>
              <a:t>המשך שת"פ עם ארגון מסיל"ה, במרכזו השלמת </a:t>
            </a:r>
            <a:r>
              <a:rPr lang="he-IL" sz="1200" b="1" dirty="0">
                <a:latin typeface="Tahoma"/>
                <a:ea typeface="Tahoma"/>
                <a:cs typeface="Tahoma"/>
              </a:rPr>
              <a:t>הקמת המשחקייה הטיפולית במרכז מסיל"ה</a:t>
            </a:r>
            <a:r>
              <a:rPr lang="he-IL" sz="1200" dirty="0">
                <a:latin typeface="Tahoma"/>
                <a:ea typeface="Tahoma"/>
                <a:cs typeface="Tahoma"/>
              </a:rPr>
              <a:t>: </a:t>
            </a:r>
          </a:p>
          <a:p>
            <a:pPr marL="171450" indent="-171450" algn="l" fontAlgn="base">
              <a:lnSpc>
                <a:spcPts val="2000"/>
              </a:lnSpc>
              <a:buClr>
                <a:srgbClr val="FFC000"/>
              </a:buClr>
              <a:buFont typeface="Wingdings" panose="05000000000000000000" pitchFamily="2" charset="2"/>
              <a:buChar char="§"/>
            </a:pPr>
            <a:r>
              <a:rPr lang="he-IL" sz="1100" dirty="0">
                <a:latin typeface="Tahoma"/>
                <a:ea typeface="Tahoma"/>
                <a:cs typeface="Tahoma"/>
              </a:rPr>
              <a:t>360 ילדים ומלוויהם לקחו חלק בפעילויות במרכז במהלך ינואר-יולי 2022.</a:t>
            </a:r>
          </a:p>
          <a:p>
            <a:pPr marL="171450" indent="-171450" algn="l" fontAlgn="base">
              <a:lnSpc>
                <a:spcPts val="2000"/>
              </a:lnSpc>
              <a:buClr>
                <a:srgbClr val="FFC000"/>
              </a:buClr>
              <a:buFont typeface="Wingdings" panose="05000000000000000000" pitchFamily="2" charset="2"/>
              <a:buChar char="§"/>
            </a:pPr>
            <a:r>
              <a:rPr lang="he-IL" sz="1100" dirty="0">
                <a:latin typeface="Tahoma"/>
                <a:ea typeface="Tahoma"/>
                <a:cs typeface="Tahoma"/>
              </a:rPr>
              <a:t>57 ילדים ומלוויהם קיבלו טיפולים התפתחותיים פרטניים או דיאדיים, בהתאם לצורכיהם. </a:t>
            </a:r>
          </a:p>
          <a:p>
            <a:pPr marL="171450" indent="-171450" algn="l" fontAlgn="base">
              <a:lnSpc>
                <a:spcPts val="2000"/>
              </a:lnSpc>
              <a:buClr>
                <a:srgbClr val="FFC000"/>
              </a:buClr>
              <a:buFont typeface="Wingdings" panose="05000000000000000000" pitchFamily="2" charset="2"/>
              <a:buChar char="§"/>
            </a:pPr>
            <a:r>
              <a:rPr lang="he-IL" sz="1100" dirty="0">
                <a:latin typeface="Tahoma"/>
                <a:ea typeface="Tahoma"/>
                <a:cs typeface="Tahoma"/>
              </a:rPr>
              <a:t>10 אימהות וילדיהן השתתפו בסדנת הורות קבוצתית במרכז.</a:t>
            </a:r>
          </a:p>
          <a:p>
            <a:pPr marL="171450" indent="-171450" algn="l" fontAlgn="base">
              <a:lnSpc>
                <a:spcPts val="2000"/>
              </a:lnSpc>
              <a:buClr>
                <a:srgbClr val="FFC000"/>
              </a:buClr>
              <a:buFont typeface="Wingdings" panose="05000000000000000000" pitchFamily="2" charset="2"/>
              <a:buChar char="§"/>
            </a:pPr>
            <a:r>
              <a:rPr lang="he-IL" sz="1100" dirty="0">
                <a:latin typeface="Tahoma"/>
                <a:ea typeface="Tahoma"/>
                <a:cs typeface="Tahoma"/>
              </a:rPr>
              <a:t>המשך תרגום ספרים לשפות מותאמות לקהל היעד. </a:t>
            </a:r>
          </a:p>
          <a:p>
            <a:pPr marL="171450" indent="-171450" algn="l" fontAlgn="base">
              <a:lnSpc>
                <a:spcPts val="2000"/>
              </a:lnSpc>
              <a:buClr>
                <a:srgbClr val="FFC000"/>
              </a:buClr>
              <a:buFont typeface="Wingdings" panose="05000000000000000000" pitchFamily="2" charset="2"/>
              <a:buChar char="§"/>
            </a:pPr>
            <a:r>
              <a:rPr lang="he-IL" sz="1100" dirty="0">
                <a:latin typeface="Tahoma"/>
                <a:ea typeface="Tahoma"/>
                <a:cs typeface="Tahoma"/>
              </a:rPr>
              <a:t>הפעלת שתי סדנאות סלתא ייעודיות ל- 30 ילדי קהילת מבקשי המקלט, בשיתוף עם מרכז קהילתי נווה שאנן, מחלקת גינות ופארקים בשפ"ע ומסיל"ה.</a:t>
            </a:r>
          </a:p>
        </p:txBody>
      </p:sp>
      <p:sp>
        <p:nvSpPr>
          <p:cNvPr id="3" name="תיבת טקסט 2">
            <a:extLst>
              <a:ext uri="{FF2B5EF4-FFF2-40B4-BE49-F238E27FC236}">
                <a16:creationId xmlns:a16="http://schemas.microsoft.com/office/drawing/2014/main" id="{A7B56853-7470-0E2C-446E-C2384B74B305}"/>
              </a:ext>
            </a:extLst>
          </p:cNvPr>
          <p:cNvSpPr txBox="1"/>
          <p:nvPr/>
        </p:nvSpPr>
        <p:spPr>
          <a:xfrm>
            <a:off x="11656424" y="6393828"/>
            <a:ext cx="357050" cy="276999"/>
          </a:xfrm>
          <a:prstGeom prst="rect">
            <a:avLst/>
          </a:prstGeom>
          <a:noFill/>
        </p:spPr>
        <p:txBody>
          <a:bodyPr wrap="square" rtlCol="1">
            <a:spAutoFit/>
          </a:bodyPr>
          <a:lstStyle/>
          <a:p>
            <a:r>
              <a:rPr lang="he-IL" sz="1200">
                <a:solidFill>
                  <a:schemeClr val="bg2">
                    <a:lumMod val="75000"/>
                  </a:schemeClr>
                </a:solidFill>
              </a:rPr>
              <a:t>4</a:t>
            </a:r>
          </a:p>
        </p:txBody>
      </p:sp>
      <p:sp>
        <p:nvSpPr>
          <p:cNvPr id="2" name="Rectangle 1">
            <a:extLst>
              <a:ext uri="{FF2B5EF4-FFF2-40B4-BE49-F238E27FC236}">
                <a16:creationId xmlns:a16="http://schemas.microsoft.com/office/drawing/2014/main" id="{752E35B9-3AEB-4DC9-41DB-60BE0A6DAE52}"/>
              </a:ext>
            </a:extLst>
          </p:cNvPr>
          <p:cNvSpPr/>
          <p:nvPr/>
        </p:nvSpPr>
        <p:spPr>
          <a:xfrm>
            <a:off x="4924425" y="6330388"/>
            <a:ext cx="6010668" cy="404561"/>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TextBox 6"/>
          <p:cNvSpPr txBox="1"/>
          <p:nvPr/>
        </p:nvSpPr>
        <p:spPr>
          <a:xfrm>
            <a:off x="0" y="6330388"/>
            <a:ext cx="6568307" cy="553998"/>
          </a:xfrm>
          <a:prstGeom prst="rect">
            <a:avLst/>
          </a:prstGeom>
          <a:solidFill>
            <a:srgbClr val="D2D3D5"/>
          </a:solidFill>
        </p:spPr>
        <p:txBody>
          <a:bodyPr wrap="square" rtlCol="1">
            <a:spAutoFit/>
          </a:bodyPr>
          <a:lstStyle/>
          <a:p>
            <a:pPr algn="l"/>
            <a:r>
              <a:rPr lang="en-US" sz="1000" dirty="0">
                <a:latin typeface="Tahoma" pitchFamily="34" charset="0"/>
                <a:ea typeface="Tahoma" pitchFamily="34" charset="0"/>
                <a:cs typeface="Tahoma" pitchFamily="34" charset="0"/>
              </a:rPr>
              <a:t>       * Based on data provided by the Urban95 team in the Tel Aviv-Jaffa Municipality, Community Administration</a:t>
            </a:r>
            <a:endParaRPr lang="he-IL" sz="1000" dirty="0">
              <a:latin typeface="Tahoma" pitchFamily="34" charset="0"/>
              <a:ea typeface="Tahoma" pitchFamily="34" charset="0"/>
              <a:cs typeface="Tahoma" pitchFamily="34" charset="0"/>
            </a:endParaRPr>
          </a:p>
          <a:p>
            <a:pPr algn="r" rtl="1"/>
            <a:r>
              <a:rPr lang="he-IL" sz="1000" dirty="0">
                <a:latin typeface="Tahoma" pitchFamily="34" charset="0"/>
                <a:ea typeface="Tahoma" pitchFamily="34" charset="0"/>
                <a:cs typeface="Tahoma" pitchFamily="34" charset="0"/>
              </a:rPr>
              <a:t>**רכזת לאגף צפון תתחיל את עבודתה במהלך יולי/אוגוסט 2023.</a:t>
            </a:r>
          </a:p>
          <a:p>
            <a:pPr algn="r" rtl="1"/>
            <a:r>
              <a:rPr lang="he-IL" sz="1000" dirty="0">
                <a:latin typeface="Tahoma" pitchFamily="34" charset="0"/>
                <a:ea typeface="Tahoma" pitchFamily="34" charset="0"/>
                <a:cs typeface="Tahoma" pitchFamily="34" charset="0"/>
              </a:rPr>
              <a:t>***הוגשו דוחות הערכה ייעודיים בנושא.</a:t>
            </a:r>
          </a:p>
        </p:txBody>
      </p:sp>
    </p:spTree>
    <p:extLst>
      <p:ext uri="{BB962C8B-B14F-4D97-AF65-F5344CB8AC3E}">
        <p14:creationId xmlns:p14="http://schemas.microsoft.com/office/powerpoint/2010/main" val="2622156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04952-ED05-160F-E657-8FB49133ABBD}"/>
              </a:ext>
            </a:extLst>
          </p:cNvPr>
          <p:cNvSpPr/>
          <p:nvPr/>
        </p:nvSpPr>
        <p:spPr>
          <a:xfrm>
            <a:off x="6072160" y="247521"/>
            <a:ext cx="112652" cy="60783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Rectangle 13">
            <a:extLst>
              <a:ext uri="{FF2B5EF4-FFF2-40B4-BE49-F238E27FC236}">
                <a16:creationId xmlns:a16="http://schemas.microsoft.com/office/drawing/2014/main" id="{47276EA9-2EA9-505D-4BF8-E7C597E91C2F}"/>
              </a:ext>
            </a:extLst>
          </p:cNvPr>
          <p:cNvSpPr/>
          <p:nvPr/>
        </p:nvSpPr>
        <p:spPr>
          <a:xfrm>
            <a:off x="8977710" y="4599241"/>
            <a:ext cx="3214289" cy="1717583"/>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Rectangle 14">
            <a:extLst>
              <a:ext uri="{FF2B5EF4-FFF2-40B4-BE49-F238E27FC236}">
                <a16:creationId xmlns:a16="http://schemas.microsoft.com/office/drawing/2014/main" id="{926653E2-7487-21A0-923F-658B7ABC4DDA}"/>
              </a:ext>
            </a:extLst>
          </p:cNvPr>
          <p:cNvSpPr/>
          <p:nvPr/>
        </p:nvSpPr>
        <p:spPr>
          <a:xfrm>
            <a:off x="6072160" y="4593770"/>
            <a:ext cx="2783815" cy="1842027"/>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ההתרחשות החברתית בין הילדים</a:t>
            </a:r>
          </a:p>
        </p:txBody>
      </p:sp>
      <p:sp>
        <p:nvSpPr>
          <p:cNvPr id="6" name="Rectangle 5">
            <a:extLst>
              <a:ext uri="{FF2B5EF4-FFF2-40B4-BE49-F238E27FC236}">
                <a16:creationId xmlns:a16="http://schemas.microsoft.com/office/drawing/2014/main" id="{53E05EDB-E3A9-4AE9-BD2C-3E658605C89F}"/>
              </a:ext>
            </a:extLst>
          </p:cNvPr>
          <p:cNvSpPr/>
          <p:nvPr/>
        </p:nvSpPr>
        <p:spPr>
          <a:xfrm>
            <a:off x="6231025" y="531004"/>
            <a:ext cx="5913459" cy="3922805"/>
          </a:xfrm>
          <a:prstGeom prst="rect">
            <a:avLst/>
          </a:prstGeom>
          <a:noFill/>
        </p:spPr>
        <p:txBody>
          <a:bodyPr wrap="square" lIns="91440" tIns="45720" rIns="91440" bIns="45720" anchor="t">
            <a:spAutoFit/>
          </a:bodyPr>
          <a:lstStyle/>
          <a:p>
            <a:pPr marL="285750" indent="-285750" algn="r" rtl="1">
              <a:lnSpc>
                <a:spcPts val="2000"/>
              </a:lnSpc>
              <a:buClr>
                <a:srgbClr val="4978A6"/>
              </a:buClr>
              <a:buFontTx/>
              <a:buChar char="█"/>
              <a:defRPr/>
            </a:pPr>
            <a:r>
              <a:rPr lang="he-IL" sz="1200" b="1">
                <a:solidFill>
                  <a:prstClr val="black"/>
                </a:solidFill>
                <a:latin typeface="Tahoma" pitchFamily="34" charset="0"/>
                <a:ea typeface="Tahoma" pitchFamily="34" charset="0"/>
                <a:cs typeface="Tahoma" pitchFamily="34" charset="0"/>
              </a:rPr>
              <a:t>בבית דני</a:t>
            </a:r>
            <a:r>
              <a:rPr lang="he-IL" sz="1200">
                <a:solidFill>
                  <a:prstClr val="black"/>
                </a:solidFill>
                <a:latin typeface="Tahoma" pitchFamily="34" charset="0"/>
                <a:ea typeface="Tahoma" pitchFamily="34" charset="0"/>
                <a:cs typeface="Tahoma" pitchFamily="34" charset="0"/>
              </a:rPr>
              <a:t>, ילדים התקבצו בחבורות לפי גיל (נוער, יסודי). ילדים צעירים שיחקו ביניהם ושוטטו בין הנוכחים, הבוגרים שיחקו במגרש בכדור, או ישבו בחבורות. הצעירים שיחקו תופסת ומחבואים (לעיתים ברחבת חניון חשוכה, בין הרכבים). נצפו ילדים משחקים בהשלכת אבנים למרחק, וכן ילדים ונערים שהתנסו בפארקור ו"מסלולי מכשולים" ברחבי המתחם- כולל טיפוס על גדרות וגגות.</a:t>
            </a:r>
          </a:p>
          <a:p>
            <a:pPr marL="285750" indent="-285750" algn="r" rtl="1">
              <a:lnSpc>
                <a:spcPts val="2000"/>
              </a:lnSpc>
              <a:buClr>
                <a:srgbClr val="4978A6"/>
              </a:buClr>
              <a:buFontTx/>
              <a:buChar char="█"/>
              <a:defRPr/>
            </a:pPr>
            <a:r>
              <a:rPr lang="he-IL" sz="1200">
                <a:solidFill>
                  <a:prstClr val="black"/>
                </a:solidFill>
                <a:latin typeface="Tahoma" pitchFamily="34" charset="0"/>
                <a:ea typeface="Tahoma" pitchFamily="34" charset="0"/>
                <a:cs typeface="Tahoma" pitchFamily="34" charset="0"/>
              </a:rPr>
              <a:t>האווירה הייתה פעילה ודרוכה, בני הנוער מייצרים מתיחות ונוטים להיטפל לילדים הצעירים. מדי כמה דקות ניצתו ריבים - חלקם הגיעו לכדי אלימות פיזית – שגררו סביבם התקהלות של כ- 50 ילדים, חלקם התערבו כדי להפריד והאירוע הסתיים. </a:t>
            </a:r>
          </a:p>
          <a:p>
            <a:pPr marL="285750" indent="-285750" algn="r" rtl="1">
              <a:lnSpc>
                <a:spcPts val="2000"/>
              </a:lnSpc>
              <a:buClr>
                <a:srgbClr val="4978A6"/>
              </a:buClr>
              <a:buFontTx/>
              <a:buChar char="█"/>
              <a:defRPr/>
            </a:pPr>
            <a:r>
              <a:rPr lang="he-IL" sz="1200">
                <a:solidFill>
                  <a:prstClr val="black"/>
                </a:solidFill>
                <a:latin typeface="Tahoma" pitchFamily="34" charset="0"/>
                <a:ea typeface="Tahoma" pitchFamily="34" charset="0"/>
                <a:cs typeface="Tahoma" pitchFamily="34" charset="0"/>
              </a:rPr>
              <a:t>בקרב הנוער היו דמויות דומיננטיות (בנים) שהכירו את הילדים הצעירים והובילו את הדינמיקה במתחם, למשל הם שלטו בזמינות המגרש למשחק, התערבו להפרדת ריבים, לעיתים תוך שימוש באלימות בעצמם.</a:t>
            </a:r>
          </a:p>
          <a:p>
            <a:pPr marL="285750" indent="-285750" algn="r" rtl="1">
              <a:lnSpc>
                <a:spcPts val="2000"/>
              </a:lnSpc>
              <a:buClr>
                <a:srgbClr val="4978A6"/>
              </a:buClr>
              <a:buFontTx/>
              <a:buChar char="█"/>
              <a:defRPr/>
            </a:pPr>
            <a:r>
              <a:rPr lang="he-IL" sz="1200">
                <a:solidFill>
                  <a:prstClr val="black"/>
                </a:solidFill>
                <a:latin typeface="Tahoma" pitchFamily="34" charset="0"/>
                <a:ea typeface="Tahoma" pitchFamily="34" charset="0"/>
                <a:cs typeface="Tahoma" pitchFamily="34" charset="0"/>
              </a:rPr>
              <a:t>בראיונות עימם (גיל חטיבה) סיפרו שזה המקום היחיד בו הם יכולים להיפגש ולבלות יחד, למרות שרובם העידו שהם משתעממים ולעיתים סובלים מהצקות של נערים בוגרים יותר,</a:t>
            </a:r>
            <a:r>
              <a:rPr lang="he-IL" sz="1200">
                <a:solidFill>
                  <a:prstClr val="black"/>
                </a:solidFill>
                <a:latin typeface="Calibri Light" panose="020F0302020204030204" pitchFamily="34" charset="0"/>
                <a:ea typeface="Tahoma" pitchFamily="34" charset="0"/>
                <a:cs typeface="Calibri Light" panose="020F0302020204030204" pitchFamily="34" charset="0"/>
              </a:rPr>
              <a:t> </a:t>
            </a:r>
            <a:r>
              <a:rPr lang="he-IL" sz="1400">
                <a:solidFill>
                  <a:prstClr val="black"/>
                </a:solidFill>
                <a:highlight>
                  <a:srgbClr val="E1E1E1"/>
                </a:highlight>
                <a:latin typeface="Calibri Light" panose="020F0302020204030204" pitchFamily="34" charset="0"/>
                <a:ea typeface="Tahoma" pitchFamily="34" charset="0"/>
                <a:cs typeface="Calibri Light" panose="020F0302020204030204" pitchFamily="34" charset="0"/>
              </a:rPr>
              <a:t>"היינו רוצים שיהיה לנו מקום להיפגש ולהיות יחד, לעשות דברים כמו לרקוד, לשחק במחשב, לדבר עם מישהו או פשוט שיגיעו יותר ילדים בגילנו".</a:t>
            </a:r>
            <a:endParaRPr lang="he-IL" sz="1200">
              <a:solidFill>
                <a:prstClr val="black"/>
              </a:solidFill>
              <a:highlight>
                <a:srgbClr val="E1E1E1"/>
              </a:highlight>
              <a:latin typeface="Calibri Light" panose="020F0302020204030204" pitchFamily="34" charset="0"/>
              <a:ea typeface="Tahoma"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9DEAD542-79F2-2E71-3D75-1A1D7AC6348F}"/>
              </a:ext>
            </a:extLst>
          </p:cNvPr>
          <p:cNvSpPr txBox="1"/>
          <p:nvPr/>
        </p:nvSpPr>
        <p:spPr>
          <a:xfrm>
            <a:off x="6373" y="391042"/>
            <a:ext cx="6072324" cy="1664238"/>
          </a:xfrm>
          <a:prstGeom prst="rect">
            <a:avLst/>
          </a:prstGeom>
          <a:solidFill>
            <a:srgbClr val="FFC000"/>
          </a:solidFill>
        </p:spPr>
        <p:txBody>
          <a:bodyPr wrap="square">
            <a:spAutoFit/>
          </a:bodyPr>
          <a:lstStyle/>
          <a:p>
            <a:pPr algn="r" rtl="1">
              <a:lnSpc>
                <a:spcPct val="150000"/>
              </a:lnSpc>
              <a:buClr>
                <a:srgbClr val="FFC000"/>
              </a:buClr>
              <a:defRPr/>
            </a:pPr>
            <a:r>
              <a:rPr lang="he-IL" sz="1400">
                <a:solidFill>
                  <a:prstClr val="black"/>
                </a:solidFill>
                <a:latin typeface="Tahoma" pitchFamily="34" charset="0"/>
                <a:ea typeface="Tahoma" pitchFamily="34" charset="0"/>
                <a:cs typeface="Tahoma" pitchFamily="34" charset="0"/>
              </a:rPr>
              <a:t>בבית דני, בשל הנוכחות הרבה והמגוונת של הילדים, </a:t>
            </a:r>
            <a:r>
              <a:rPr lang="he-IL" sz="1400" b="1">
                <a:solidFill>
                  <a:prstClr val="black"/>
                </a:solidFill>
                <a:latin typeface="Tahoma" pitchFamily="34" charset="0"/>
                <a:ea typeface="Tahoma" pitchFamily="34" charset="0"/>
                <a:cs typeface="Tahoma" pitchFamily="34" charset="0"/>
              </a:rPr>
              <a:t>המתיחות החברתית נוכחת בתוך קבוצת הילדים</a:t>
            </a:r>
            <a:r>
              <a:rPr lang="he-IL" sz="1400">
                <a:solidFill>
                  <a:prstClr val="black"/>
                </a:solidFill>
                <a:latin typeface="Tahoma" pitchFamily="34" charset="0"/>
                <a:ea typeface="Tahoma" pitchFamily="34" charset="0"/>
                <a:cs typeface="Tahoma" pitchFamily="34" charset="0"/>
              </a:rPr>
              <a:t>. כך גם בגן התקווה ובגינת דה מודינה, אך בעוצמה נמוכה יותר בשל נוכחות הורית מתווכת (התקווה) וכמות ילדים נמוכה יותר (דה מודינה). לעומת זאת בגינת הרציפים, </a:t>
            </a:r>
            <a:r>
              <a:rPr lang="he-IL" sz="1400" b="1">
                <a:solidFill>
                  <a:prstClr val="black"/>
                </a:solidFill>
                <a:latin typeface="Tahoma" pitchFamily="34" charset="0"/>
                <a:ea typeface="Tahoma" pitchFamily="34" charset="0"/>
                <a:cs typeface="Tahoma" pitchFamily="34" charset="0"/>
              </a:rPr>
              <a:t>הנוכחות המאיימת של המבוגרים</a:t>
            </a:r>
            <a:r>
              <a:rPr lang="he-IL" sz="1400">
                <a:solidFill>
                  <a:prstClr val="black"/>
                </a:solidFill>
                <a:latin typeface="Tahoma" pitchFamily="34" charset="0"/>
                <a:ea typeface="Tahoma" pitchFamily="34" charset="0"/>
                <a:cs typeface="Tahoma" pitchFamily="34" charset="0"/>
              </a:rPr>
              <a:t> מהווה את עיקר המתח והילדים נוטים יותר להתקבץ יחד.</a:t>
            </a:r>
          </a:p>
        </p:txBody>
      </p:sp>
      <p:sp>
        <p:nvSpPr>
          <p:cNvPr id="7" name="TextBox 6">
            <a:extLst>
              <a:ext uri="{FF2B5EF4-FFF2-40B4-BE49-F238E27FC236}">
                <a16:creationId xmlns:a16="http://schemas.microsoft.com/office/drawing/2014/main" id="{E9FD7D8D-C81B-42BF-EEBD-D352E588E97F}"/>
              </a:ext>
            </a:extLst>
          </p:cNvPr>
          <p:cNvSpPr txBox="1"/>
          <p:nvPr/>
        </p:nvSpPr>
        <p:spPr>
          <a:xfrm>
            <a:off x="8977711" y="4599241"/>
            <a:ext cx="3092553" cy="1664238"/>
          </a:xfrm>
          <a:prstGeom prst="rect">
            <a:avLst/>
          </a:prstGeom>
          <a:noFill/>
        </p:spPr>
        <p:txBody>
          <a:bodyPr wrap="square">
            <a:spAutoFit/>
          </a:bodyPr>
          <a:lstStyle/>
          <a:p>
            <a:pPr algn="r" rtl="1">
              <a:lnSpc>
                <a:spcPct val="150000"/>
              </a:lnSpc>
              <a:buClr>
                <a:srgbClr val="FFC000"/>
              </a:buClr>
              <a:defRPr/>
            </a:pPr>
            <a:r>
              <a:rPr lang="he-IL" sz="1400">
                <a:solidFill>
                  <a:prstClr val="black"/>
                </a:solidFill>
                <a:latin typeface="Tahoma" pitchFamily="34" charset="0"/>
                <a:ea typeface="Tahoma" pitchFamily="34" charset="0"/>
                <a:cs typeface="Tahoma" pitchFamily="34" charset="0"/>
              </a:rPr>
              <a:t>הילדים עדים ואף לוקחים חלק באירועי אלימות על בסיס כמעט יומיומי, </a:t>
            </a:r>
            <a:r>
              <a:rPr lang="he-IL" sz="1400" b="1">
                <a:solidFill>
                  <a:prstClr val="black"/>
                </a:solidFill>
                <a:latin typeface="Tahoma" pitchFamily="34" charset="0"/>
                <a:ea typeface="Tahoma" pitchFamily="34" charset="0"/>
                <a:cs typeface="Tahoma" pitchFamily="34" charset="0"/>
              </a:rPr>
              <a:t>הסביבה המעורערת מבחינה חברתית וערכית </a:t>
            </a:r>
            <a:r>
              <a:rPr lang="he-IL" sz="1400">
                <a:solidFill>
                  <a:prstClr val="black"/>
                </a:solidFill>
                <a:latin typeface="Tahoma" pitchFamily="34" charset="0"/>
                <a:ea typeface="Tahoma" pitchFamily="34" charset="0"/>
                <a:cs typeface="Tahoma" pitchFamily="34" charset="0"/>
              </a:rPr>
              <a:t>מקבעת התנהגויות בעייתיות כנורמות בשגרה. </a:t>
            </a:r>
          </a:p>
        </p:txBody>
      </p:sp>
      <p:sp>
        <p:nvSpPr>
          <p:cNvPr id="9" name="TextBox 8">
            <a:extLst>
              <a:ext uri="{FF2B5EF4-FFF2-40B4-BE49-F238E27FC236}">
                <a16:creationId xmlns:a16="http://schemas.microsoft.com/office/drawing/2014/main" id="{C43A4E5D-608F-AC14-B68E-F5011634EDC7}"/>
              </a:ext>
            </a:extLst>
          </p:cNvPr>
          <p:cNvSpPr txBox="1"/>
          <p:nvPr/>
        </p:nvSpPr>
        <p:spPr>
          <a:xfrm>
            <a:off x="6119839" y="4661597"/>
            <a:ext cx="2691117" cy="1664238"/>
          </a:xfrm>
          <a:prstGeom prst="rect">
            <a:avLst/>
          </a:prstGeom>
          <a:noFill/>
        </p:spPr>
        <p:txBody>
          <a:bodyPr wrap="square">
            <a:spAutoFit/>
          </a:bodyPr>
          <a:lstStyle/>
          <a:p>
            <a:pPr algn="r" rtl="1">
              <a:lnSpc>
                <a:spcPct val="150000"/>
              </a:lnSpc>
              <a:buClr>
                <a:srgbClr val="FFC000"/>
              </a:buClr>
              <a:defRPr/>
            </a:pPr>
            <a:r>
              <a:rPr lang="he-IL" sz="1400">
                <a:solidFill>
                  <a:prstClr val="black"/>
                </a:solidFill>
                <a:latin typeface="Tahoma" pitchFamily="34" charset="0"/>
                <a:ea typeface="Tahoma" pitchFamily="34" charset="0"/>
                <a:cs typeface="Tahoma" pitchFamily="34" charset="0"/>
              </a:rPr>
              <a:t>הילדים הקטנים ניגשו בחופשיות לתצפיתנית ולמבוגרים נוספים שלא הכירו במתחם, ונראה שהם </a:t>
            </a:r>
            <a:r>
              <a:rPr lang="he-IL" sz="1400" b="1">
                <a:solidFill>
                  <a:prstClr val="black"/>
                </a:solidFill>
                <a:latin typeface="Tahoma" pitchFamily="34" charset="0"/>
                <a:ea typeface="Tahoma" pitchFamily="34" charset="0"/>
                <a:cs typeface="Tahoma" pitchFamily="34" charset="0"/>
              </a:rPr>
              <a:t>מבטאים נגישות גבוהה ואמון כלפי זרים</a:t>
            </a:r>
            <a:r>
              <a:rPr lang="he-IL" sz="1400">
                <a:solidFill>
                  <a:prstClr val="black"/>
                </a:solidFill>
                <a:latin typeface="Tahoma" pitchFamily="34" charset="0"/>
                <a:ea typeface="Tahoma" pitchFamily="34" charset="0"/>
                <a:cs typeface="Tahoma" pitchFamily="34" charset="0"/>
              </a:rPr>
              <a:t>. </a:t>
            </a:r>
          </a:p>
        </p:txBody>
      </p:sp>
      <p:sp>
        <p:nvSpPr>
          <p:cNvPr id="11" name="TextBox 10">
            <a:extLst>
              <a:ext uri="{FF2B5EF4-FFF2-40B4-BE49-F238E27FC236}">
                <a16:creationId xmlns:a16="http://schemas.microsoft.com/office/drawing/2014/main" id="{72858575-5FFA-B4A9-5584-93A0F2F6C0C8}"/>
              </a:ext>
            </a:extLst>
          </p:cNvPr>
          <p:cNvSpPr txBox="1"/>
          <p:nvPr/>
        </p:nvSpPr>
        <p:spPr>
          <a:xfrm>
            <a:off x="139955" y="2159093"/>
            <a:ext cx="5858149" cy="4163512"/>
          </a:xfrm>
          <a:prstGeom prst="rect">
            <a:avLst/>
          </a:prstGeom>
          <a:noFill/>
        </p:spPr>
        <p:txBody>
          <a:bodyPr wrap="square">
            <a:spAutoFit/>
          </a:bodyPr>
          <a:lstStyle/>
          <a:p>
            <a:pPr marL="285750" indent="-285750" algn="r" rtl="1">
              <a:lnSpc>
                <a:spcPts val="2000"/>
              </a:lnSpc>
              <a:buClr>
                <a:srgbClr val="4978A6"/>
              </a:buClr>
              <a:buFontTx/>
              <a:buChar char="█"/>
              <a:defRPr/>
            </a:pPr>
            <a:r>
              <a:rPr lang="he-IL" sz="1200" b="1">
                <a:solidFill>
                  <a:prstClr val="black"/>
                </a:solidFill>
                <a:latin typeface="Tahoma" pitchFamily="34" charset="0"/>
                <a:ea typeface="Tahoma" pitchFamily="34" charset="0"/>
                <a:cs typeface="Tahoma" pitchFamily="34" charset="0"/>
              </a:rPr>
              <a:t>בגן התקווה </a:t>
            </a:r>
            <a:r>
              <a:rPr lang="he-IL" sz="1200">
                <a:solidFill>
                  <a:prstClr val="black"/>
                </a:solidFill>
                <a:latin typeface="Tahoma" pitchFamily="34" charset="0"/>
                <a:ea typeface="Tahoma" pitchFamily="34" charset="0"/>
                <a:cs typeface="Tahoma" pitchFamily="34" charset="0"/>
              </a:rPr>
              <a:t>אופיין אקלים חיובי יחסית לשאר המוקדים, ניכר כי המרחב מספק הזדמנויות משחק מיטיבות כגון מתקנים, מגרש, דשא ומרחבים לתנועה. האווירה הייתה פחות דרוכה וגם כשניצתו ריבים בין הילדים הם דעכו במהרה. בשעות המאוחרות יותר כשנוכחות ההורים פחתה נצפו יותר התנהגויות בעייתיות מצד הילדים, כגון טיפוס מסוכן, לכלוך ורעש.</a:t>
            </a:r>
          </a:p>
          <a:p>
            <a:pPr marL="285750" indent="-285750" algn="r" rtl="1">
              <a:lnSpc>
                <a:spcPts val="2000"/>
              </a:lnSpc>
              <a:buClr>
                <a:srgbClr val="4978A6"/>
              </a:buClr>
              <a:buFontTx/>
              <a:buChar char="█"/>
              <a:defRPr/>
            </a:pPr>
            <a:r>
              <a:rPr lang="he-IL" sz="1200" b="1">
                <a:solidFill>
                  <a:prstClr val="black"/>
                </a:solidFill>
                <a:latin typeface="Tahoma" pitchFamily="34" charset="0"/>
                <a:ea typeface="Tahoma" pitchFamily="34" charset="0"/>
                <a:cs typeface="Tahoma" pitchFamily="34" charset="0"/>
              </a:rPr>
              <a:t>בגינת הרציפים </a:t>
            </a:r>
            <a:r>
              <a:rPr lang="he-IL" sz="1200">
                <a:solidFill>
                  <a:prstClr val="black"/>
                </a:solidFill>
                <a:latin typeface="Tahoma" pitchFamily="34" charset="0"/>
                <a:ea typeface="Tahoma" pitchFamily="34" charset="0"/>
                <a:cs typeface="Tahoma" pitchFamily="34" charset="0"/>
              </a:rPr>
              <a:t>קבוצת הילדים אופיינה כרב גילית. למרות שמרכז הגינה מואר, הם נטו להתקבץ באזורים החשוכים. את זמנם הם בילו באכילת חטיפים, הקנטות הדדיות וכלפי המבוגרים שבסביבה</a:t>
            </a:r>
            <a:r>
              <a:rPr lang="he-IL" sz="1400">
                <a:solidFill>
                  <a:prstClr val="black"/>
                </a:solidFill>
                <a:latin typeface="Calibri Light" panose="020F0302020204030204" pitchFamily="34" charset="0"/>
                <a:ea typeface="Tahoma" pitchFamily="34" charset="0"/>
                <a:cs typeface="Calibri Light" panose="020F0302020204030204" pitchFamily="34" charset="0"/>
              </a:rPr>
              <a:t>:</a:t>
            </a:r>
            <a:r>
              <a:rPr lang="he-IL" sz="1400" i="1">
                <a:solidFill>
                  <a:prstClr val="black"/>
                </a:solidFill>
                <a:highlight>
                  <a:srgbClr val="E1E1E1"/>
                </a:highlight>
                <a:latin typeface="Calibri Light" panose="020F0302020204030204" pitchFamily="34" charset="0"/>
                <a:ea typeface="Tahoma" pitchFamily="34" charset="0"/>
                <a:cs typeface="Calibri Light" panose="020F0302020204030204" pitchFamily="34" charset="0"/>
              </a:rPr>
              <a:t> </a:t>
            </a:r>
            <a:r>
              <a:rPr lang="he-IL" sz="1400">
                <a:solidFill>
                  <a:prstClr val="black"/>
                </a:solidFill>
                <a:highlight>
                  <a:srgbClr val="E1E1E1"/>
                </a:highlight>
                <a:latin typeface="Calibri Light" panose="020F0302020204030204" pitchFamily="34" charset="0"/>
                <a:ea typeface="Tahoma" pitchFamily="34" charset="0"/>
                <a:cs typeface="Calibri Light" panose="020F0302020204030204" pitchFamily="34" charset="0"/>
              </a:rPr>
              <a:t>"מדברים, כדורגל, אוכלים חטיפים, לפעמים הולכים מכות". </a:t>
            </a:r>
          </a:p>
          <a:p>
            <a:pPr marL="285750" indent="-285750" algn="r" rtl="1">
              <a:lnSpc>
                <a:spcPts val="2000"/>
              </a:lnSpc>
              <a:buClr>
                <a:srgbClr val="4978A6"/>
              </a:buClr>
              <a:buFontTx/>
              <a:buChar char="█"/>
              <a:defRPr/>
            </a:pPr>
            <a:r>
              <a:rPr lang="he-IL" sz="1200" b="1">
                <a:solidFill>
                  <a:prstClr val="black"/>
                </a:solidFill>
                <a:latin typeface="Tahoma" pitchFamily="34" charset="0"/>
                <a:ea typeface="Tahoma" pitchFamily="34" charset="0"/>
                <a:cs typeface="Tahoma" pitchFamily="34" charset="0"/>
              </a:rPr>
              <a:t>בגינת דה מודינה </a:t>
            </a:r>
            <a:r>
              <a:rPr lang="he-IL" sz="1200">
                <a:solidFill>
                  <a:prstClr val="black"/>
                </a:solidFill>
                <a:latin typeface="Tahoma" pitchFamily="34" charset="0"/>
                <a:ea typeface="Tahoma" pitchFamily="34" charset="0"/>
                <a:cs typeface="Tahoma" pitchFamily="34" charset="0"/>
              </a:rPr>
              <a:t>הילדים שיחקו בחבורות לפי גיל, כשילדים בוגרים יותר (8-10) שיחקו בכדורגל, קבוצת ילדים השתעשעו בנענוע עץ, ומדי פעם נאבקו ביניהם באלימות כחלק ממשחק. רבים מהילדים אכלו חטיפים. במהלך התצפית נצפו כ-3 אירועי אלימות, אחד הסתכם בשיח אלים ושני אירועים שהתפתחו למכות, באחד המקרים אחת האימהות שנכחו במקום התערבה. נצפו מספר מקרים בהם ילדות קטנות (כבנות 4) נחבלו במתקנים ובכו, הן קיבלו מענה מאחים בוגרים יותר בגילי 7-8. באחד המקרים ניגשו יחד לאמא שישבה מרחוק עם חברותיה.</a:t>
            </a:r>
          </a:p>
        </p:txBody>
      </p:sp>
      <p:sp>
        <p:nvSpPr>
          <p:cNvPr id="3" name="תיבת טקסט 2">
            <a:extLst>
              <a:ext uri="{FF2B5EF4-FFF2-40B4-BE49-F238E27FC236}">
                <a16:creationId xmlns:a16="http://schemas.microsoft.com/office/drawing/2014/main" id="{AD1125D9-7A5C-AE5F-94D7-5825AAFC56C3}"/>
              </a:ext>
            </a:extLst>
          </p:cNvPr>
          <p:cNvSpPr txBox="1"/>
          <p:nvPr/>
        </p:nvSpPr>
        <p:spPr>
          <a:xfrm>
            <a:off x="11611015" y="6316824"/>
            <a:ext cx="357051" cy="276999"/>
          </a:xfrm>
          <a:prstGeom prst="rect">
            <a:avLst/>
          </a:prstGeom>
          <a:noFill/>
        </p:spPr>
        <p:txBody>
          <a:bodyPr wrap="square" rtlCol="1">
            <a:spAutoFit/>
          </a:bodyPr>
          <a:lstStyle/>
          <a:p>
            <a:r>
              <a:rPr lang="he-IL" sz="1200">
                <a:solidFill>
                  <a:schemeClr val="bg2">
                    <a:lumMod val="75000"/>
                  </a:schemeClr>
                </a:solidFill>
              </a:rPr>
              <a:t>39</a:t>
            </a:r>
          </a:p>
        </p:txBody>
      </p:sp>
      <p:sp>
        <p:nvSpPr>
          <p:cNvPr id="2" name="Rectangle 1">
            <a:extLst>
              <a:ext uri="{FF2B5EF4-FFF2-40B4-BE49-F238E27FC236}">
                <a16:creationId xmlns:a16="http://schemas.microsoft.com/office/drawing/2014/main" id="{ED97BD94-1282-04AB-6985-41C3A5A21D4D}"/>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523434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E05EDB-E3A9-4AE9-BD2C-3E658605C89F}"/>
              </a:ext>
            </a:extLst>
          </p:cNvPr>
          <p:cNvSpPr/>
          <p:nvPr/>
        </p:nvSpPr>
        <p:spPr>
          <a:xfrm>
            <a:off x="3564194" y="3581760"/>
            <a:ext cx="8456637" cy="2640018"/>
          </a:xfrm>
          <a:prstGeom prst="rect">
            <a:avLst/>
          </a:prstGeom>
          <a:solidFill>
            <a:schemeClr val="bg1"/>
          </a:solidFill>
        </p:spPr>
        <p:txBody>
          <a:bodyPr wrap="square" lIns="91440" tIns="45720" rIns="91440" bIns="45720" anchor="t">
            <a:spAutoFit/>
          </a:bodyPr>
          <a:lstStyle/>
          <a:p>
            <a:pPr marL="285750" indent="-285750" algn="r" rtl="1">
              <a:lnSpc>
                <a:spcPct val="150000"/>
              </a:lnSpc>
              <a:buClr>
                <a:srgbClr val="4978A6"/>
              </a:buClr>
              <a:buFontTx/>
              <a:buChar char="█"/>
              <a:defRPr/>
            </a:pPr>
            <a:r>
              <a:rPr lang="he-IL" sz="1200">
                <a:solidFill>
                  <a:prstClr val="black"/>
                </a:solidFill>
                <a:latin typeface="Tahoma" pitchFamily="34" charset="0"/>
                <a:ea typeface="Tahoma" pitchFamily="34" charset="0"/>
                <a:cs typeface="Tahoma" pitchFamily="34" charset="0"/>
              </a:rPr>
              <a:t>בבית דני, רוכבי אופנוע חצו במהירות את הרחבה מספר פעמים. קבוצה של כ-6 גברים מבוגרים התקבצו בצדי הרחבה, שתו אלכוהול ועישנו. הם הפגינו חוסר נגישות והרתעה, אך נראה כי דווקא בשל כך הילדים הביעו סקרנות כלפיהם וניסו להתקרב אליהם מדי פעם.</a:t>
            </a:r>
          </a:p>
          <a:p>
            <a:pPr marL="285750" indent="-285750" algn="r" rtl="1">
              <a:lnSpc>
                <a:spcPct val="150000"/>
              </a:lnSpc>
              <a:buClr>
                <a:srgbClr val="4978A6"/>
              </a:buClr>
              <a:buFontTx/>
              <a:buChar char="█"/>
              <a:defRPr/>
            </a:pPr>
            <a:r>
              <a:rPr lang="he-IL" sz="1200">
                <a:solidFill>
                  <a:prstClr val="black"/>
                </a:solidFill>
                <a:latin typeface="Tahoma" pitchFamily="34" charset="0"/>
                <a:ea typeface="Tahoma" pitchFamily="34" charset="0"/>
                <a:cs typeface="Tahoma" pitchFamily="34" charset="0"/>
              </a:rPr>
              <a:t>בגן התקווה חבורות מבוגרים ונוער נצפו שותים אלכוהול, ונצפו הסתודדויות חשודות. לילדים לא היו אינטראקציות עימם.</a:t>
            </a:r>
          </a:p>
          <a:p>
            <a:pPr marL="285750" indent="-285750" algn="r" rtl="1">
              <a:lnSpc>
                <a:spcPct val="150000"/>
              </a:lnSpc>
              <a:buClr>
                <a:srgbClr val="4978A6"/>
              </a:buClr>
              <a:buFontTx/>
              <a:buChar char="█"/>
              <a:defRPr/>
            </a:pPr>
            <a:r>
              <a:rPr lang="he-IL" sz="1200">
                <a:latin typeface="Tahoma" panose="020B0604030504040204" pitchFamily="34" charset="0"/>
                <a:ea typeface="Tahoma" panose="020B0604030504040204" pitchFamily="34" charset="0"/>
                <a:cs typeface="Tahoma" panose="020B0604030504040204" pitchFamily="34" charset="0"/>
              </a:rPr>
              <a:t>בגינת הרציפים נצפה רוב של מבוגרים ועדויות ל</a:t>
            </a:r>
            <a:r>
              <a:rPr lang="he-IL" sz="1200">
                <a:solidFill>
                  <a:prstClr val="black"/>
                </a:solidFill>
                <a:latin typeface="Tahoma" pitchFamily="34" charset="0"/>
                <a:ea typeface="Tahoma" pitchFamily="34" charset="0"/>
                <a:cs typeface="Tahoma" pitchFamily="34" charset="0"/>
              </a:rPr>
              <a:t>עישון, שכרות, שימוש וסחר בסמים, זנות. אירעו היתקלויות ישירות בין הילדים לאוכלוסייה זו, כאשר נרקומן ניגש לחטט בתיק של אחד הילדים, הילדים (בליווי התצפיתנית) פנו לסוחרי הסמים לעזרה והם החזירו את התיק. בנוסף הילדים התלוננו בראיונות על נוכחות הנרקומנים:</a:t>
            </a:r>
            <a:r>
              <a:rPr lang="he-IL" sz="1400">
                <a:solidFill>
                  <a:prstClr val="black"/>
                </a:solidFill>
                <a:latin typeface="Calibri Light" panose="020F0302020204030204" pitchFamily="34" charset="0"/>
                <a:ea typeface="Tahoma" pitchFamily="34" charset="0"/>
                <a:cs typeface="Calibri Light" panose="020F0302020204030204" pitchFamily="34" charset="0"/>
              </a:rPr>
              <a:t> </a:t>
            </a:r>
            <a:r>
              <a:rPr lang="he-IL" sz="1400">
                <a:solidFill>
                  <a:prstClr val="black"/>
                </a:solidFill>
                <a:highlight>
                  <a:srgbClr val="E1E1E1"/>
                </a:highlight>
                <a:latin typeface="Calibri Light" panose="020F0302020204030204" pitchFamily="34" charset="0"/>
                <a:ea typeface="Tahoma" pitchFamily="34" charset="0"/>
                <a:cs typeface="Calibri Light" panose="020F0302020204030204" pitchFamily="34" charset="0"/>
              </a:rPr>
              <a:t>"כשאנחנו לא פה, יש ילדים שמציקים לנרקומנים ואז הם מציקים חזרה, לפעמים הם גם סתם מציקים, למשל זרקו אבן". </a:t>
            </a:r>
            <a:r>
              <a:rPr lang="he-IL" sz="1200">
                <a:solidFill>
                  <a:prstClr val="black"/>
                </a:solidFill>
                <a:latin typeface="Tahoma" pitchFamily="34" charset="0"/>
                <a:ea typeface="Tahoma" pitchFamily="34" charset="0"/>
                <a:cs typeface="Tahoma" pitchFamily="34" charset="0"/>
              </a:rPr>
              <a:t>ניכר כי הסביבה עוינת גם כלפי מבוגרים מן השורה. כצוות קהילתי, דווח על הטרדות ואיומים במסגרת העבודה הקהילתית במתחם.</a:t>
            </a:r>
          </a:p>
        </p:txBody>
      </p:sp>
      <p:sp>
        <p:nvSpPr>
          <p:cNvPr id="19" name="Rectangle 18">
            <a:extLst>
              <a:ext uri="{FF2B5EF4-FFF2-40B4-BE49-F238E27FC236}">
                <a16:creationId xmlns:a16="http://schemas.microsoft.com/office/drawing/2014/main" id="{41DA2A9E-02EC-3E7C-DB05-3CE5761371A5}"/>
              </a:ext>
            </a:extLst>
          </p:cNvPr>
          <p:cNvSpPr/>
          <p:nvPr/>
        </p:nvSpPr>
        <p:spPr>
          <a:xfrm>
            <a:off x="-328774" y="3467645"/>
            <a:ext cx="3893905" cy="29723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Rectangle 15">
            <a:extLst>
              <a:ext uri="{FF2B5EF4-FFF2-40B4-BE49-F238E27FC236}">
                <a16:creationId xmlns:a16="http://schemas.microsoft.com/office/drawing/2014/main" id="{B51FDFEE-EACF-5070-10D9-D3F181C06406}"/>
              </a:ext>
            </a:extLst>
          </p:cNvPr>
          <p:cNvSpPr/>
          <p:nvPr/>
        </p:nvSpPr>
        <p:spPr>
          <a:xfrm>
            <a:off x="7828905" y="653427"/>
            <a:ext cx="4498359" cy="2752398"/>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Rectangle 14">
            <a:extLst>
              <a:ext uri="{FF2B5EF4-FFF2-40B4-BE49-F238E27FC236}">
                <a16:creationId xmlns:a16="http://schemas.microsoft.com/office/drawing/2014/main" id="{2213F4AD-F07A-F3EA-0860-14A21C2D0EFF}"/>
              </a:ext>
            </a:extLst>
          </p:cNvPr>
          <p:cNvSpPr/>
          <p:nvPr/>
        </p:nvSpPr>
        <p:spPr>
          <a:xfrm>
            <a:off x="-63357" y="359373"/>
            <a:ext cx="12709132" cy="400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Rectangle 13">
            <a:extLst>
              <a:ext uri="{FF2B5EF4-FFF2-40B4-BE49-F238E27FC236}">
                <a16:creationId xmlns:a16="http://schemas.microsoft.com/office/drawing/2014/main" id="{774CDF02-11CC-B5C2-46E9-3F3C06A3CBB6}"/>
              </a:ext>
            </a:extLst>
          </p:cNvPr>
          <p:cNvSpPr/>
          <p:nvPr/>
        </p:nvSpPr>
        <p:spPr>
          <a:xfrm>
            <a:off x="-215757" y="3400514"/>
            <a:ext cx="12709132" cy="861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נוכחות מבוגרים</a:t>
            </a:r>
          </a:p>
        </p:txBody>
      </p:sp>
      <p:sp>
        <p:nvSpPr>
          <p:cNvPr id="4" name="TextBox 3">
            <a:extLst>
              <a:ext uri="{FF2B5EF4-FFF2-40B4-BE49-F238E27FC236}">
                <a16:creationId xmlns:a16="http://schemas.microsoft.com/office/drawing/2014/main" id="{7052BBE6-F755-6A63-7773-9ED16D48C47A}"/>
              </a:ext>
            </a:extLst>
          </p:cNvPr>
          <p:cNvSpPr txBox="1"/>
          <p:nvPr/>
        </p:nvSpPr>
        <p:spPr>
          <a:xfrm>
            <a:off x="7828905" y="901770"/>
            <a:ext cx="4209215" cy="2310569"/>
          </a:xfrm>
          <a:prstGeom prst="rect">
            <a:avLst/>
          </a:prstGeom>
          <a:solidFill>
            <a:srgbClr val="F7E88D"/>
          </a:solidFill>
        </p:spPr>
        <p:txBody>
          <a:bodyPr wrap="square">
            <a:spAutoFit/>
          </a:bodyPr>
          <a:lstStyle/>
          <a:p>
            <a:pPr algn="r" rtl="1">
              <a:lnSpc>
                <a:spcPct val="150000"/>
              </a:lnSpc>
              <a:buClr>
                <a:srgbClr val="FFC000"/>
              </a:buClr>
              <a:defRPr/>
            </a:pPr>
            <a:r>
              <a:rPr lang="he-IL" sz="1400">
                <a:solidFill>
                  <a:prstClr val="black"/>
                </a:solidFill>
                <a:latin typeface="Tahoma" panose="020B0604030504040204" pitchFamily="34" charset="0"/>
                <a:ea typeface="Tahoma" panose="020B0604030504040204" pitchFamily="34" charset="0"/>
                <a:cs typeface="Tahoma" panose="020B0604030504040204" pitchFamily="34" charset="0"/>
              </a:rPr>
              <a:t>עקב מיעוט נוכחות הורית מיטיבה ובהיעדר השגחה, הילדים נוטים לחרוג מגבולות ההתנהגות הרצויה והבטוחה. לצד זאת, הם נאלצים </a:t>
            </a:r>
            <a:r>
              <a:rPr lang="he-IL" sz="1400" b="1">
                <a:solidFill>
                  <a:prstClr val="black"/>
                </a:solidFill>
                <a:latin typeface="Tahoma" panose="020B0604030504040204" pitchFamily="34" charset="0"/>
                <a:ea typeface="Tahoma" panose="020B0604030504040204" pitchFamily="34" charset="0"/>
                <a:cs typeface="Tahoma" panose="020B0604030504040204" pitchFamily="34" charset="0"/>
              </a:rPr>
              <a:t>לקבל על עצמם עול של אחריות</a:t>
            </a:r>
            <a:r>
              <a:rPr lang="he-IL" sz="1400">
                <a:solidFill>
                  <a:prstClr val="black"/>
                </a:solidFill>
                <a:latin typeface="Tahoma" panose="020B0604030504040204" pitchFamily="34" charset="0"/>
                <a:ea typeface="Tahoma" panose="020B0604030504040204" pitchFamily="34" charset="0"/>
                <a:cs typeface="Tahoma" panose="020B0604030504040204" pitchFamily="34" charset="0"/>
              </a:rPr>
              <a:t> לניהול סוגיות חברתיות ותמיכה - עוזרים לילדים הקטנים שנפצעים ובוכים, מפרידים ריבים תוך שימוש באלימות -  </a:t>
            </a:r>
            <a:r>
              <a:rPr lang="he-IL" sz="1400" b="1">
                <a:solidFill>
                  <a:prstClr val="black"/>
                </a:solidFill>
                <a:latin typeface="Tahoma" panose="020B0604030504040204" pitchFamily="34" charset="0"/>
                <a:ea typeface="Tahoma" panose="020B0604030504040204" pitchFamily="34" charset="0"/>
                <a:cs typeface="Tahoma" panose="020B0604030504040204" pitchFamily="34" charset="0"/>
              </a:rPr>
              <a:t>כשאינם בשלים ומיומנים לכך</a:t>
            </a:r>
          </a:p>
        </p:txBody>
      </p:sp>
      <p:sp>
        <p:nvSpPr>
          <p:cNvPr id="7" name="TextBox 6">
            <a:extLst>
              <a:ext uri="{FF2B5EF4-FFF2-40B4-BE49-F238E27FC236}">
                <a16:creationId xmlns:a16="http://schemas.microsoft.com/office/drawing/2014/main" id="{DD0375C4-88DC-AA3B-4943-9B7E8B39BC9D}"/>
              </a:ext>
            </a:extLst>
          </p:cNvPr>
          <p:cNvSpPr txBox="1"/>
          <p:nvPr/>
        </p:nvSpPr>
        <p:spPr>
          <a:xfrm>
            <a:off x="236306" y="811849"/>
            <a:ext cx="7530955" cy="2547685"/>
          </a:xfrm>
          <a:prstGeom prst="rect">
            <a:avLst/>
          </a:prstGeom>
          <a:noFill/>
        </p:spPr>
        <p:txBody>
          <a:bodyPr wrap="square">
            <a:spAutoFit/>
          </a:bodyPr>
          <a:lstStyle/>
          <a:p>
            <a:pPr marL="285750" marR="0" lvl="0" indent="-285750" algn="r" defTabSz="914400" rtl="1" eaLnBrk="1" fontAlgn="auto" latinLnBrk="0" hangingPunct="1">
              <a:lnSpc>
                <a:spcPct val="150000"/>
              </a:lnSpc>
              <a:spcBef>
                <a:spcPts val="0"/>
              </a:spcBef>
              <a:spcAft>
                <a:spcPts val="0"/>
              </a:spcAft>
              <a:buClr>
                <a:srgbClr val="4978A6"/>
              </a:buClr>
              <a:buSzTx/>
              <a:buFontTx/>
              <a:buChar char="█"/>
              <a:tabLst/>
              <a:defRPr/>
            </a:pP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בבית דני, מיעוט ההורים שנכחו במקום היו נגישים לילדים, גם לאלו שלא שלהם, והאינטראקציה עימם הייתה חיובית. באחד ממקרי הריב הם החלו להתערב והאירוע הסתיים במהרה. בשעות המאוחרות יותר נצפתה חבורת הורים ששוחחו ביניהם והיו פחות קשובים לילדים, והורים בודדים שהיו בקשב ובדריכות גבוהה יותר לילדיהם (בעיקר בהתקהלויות האלימות שנוצרו מדי פעם).</a:t>
            </a:r>
          </a:p>
          <a:p>
            <a:pPr marL="285750" marR="0" lvl="0" indent="-285750" algn="r" defTabSz="914400" rtl="1" eaLnBrk="1" fontAlgn="auto" latinLnBrk="0" hangingPunct="1">
              <a:lnSpc>
                <a:spcPct val="150000"/>
              </a:lnSpc>
              <a:spcBef>
                <a:spcPts val="0"/>
              </a:spcBef>
              <a:spcAft>
                <a:spcPts val="0"/>
              </a:spcAft>
              <a:buClr>
                <a:srgbClr val="4978A6"/>
              </a:buClr>
              <a:buSzTx/>
              <a:buFontTx/>
              <a:buChar char="█"/>
              <a:tabLst/>
              <a:defRPr/>
            </a:pP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בגן התקווה נצפתה נוכחות הורית גבוהה יחסית, שתרמה לאקלים חיובי יותר. ההורים והמשפחות ישבו יחד בקבוצות קהילה נפרדות, האווירה הייתה חיובית וחמה.</a:t>
            </a:r>
          </a:p>
          <a:p>
            <a:pPr marL="285750" marR="0" lvl="0" indent="-285750" algn="r" defTabSz="914400" rtl="1" eaLnBrk="1" fontAlgn="auto" latinLnBrk="0" hangingPunct="1">
              <a:lnSpc>
                <a:spcPct val="150000"/>
              </a:lnSpc>
              <a:spcBef>
                <a:spcPts val="0"/>
              </a:spcBef>
              <a:spcAft>
                <a:spcPts val="0"/>
              </a:spcAft>
              <a:buClr>
                <a:srgbClr val="4978A6"/>
              </a:buClr>
              <a:buSzTx/>
              <a:buFontTx/>
              <a:buChar char="█"/>
              <a:tabLst/>
              <a:defRPr/>
            </a:pP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בגינת דה </a:t>
            </a:r>
            <a:r>
              <a:rPr kumimoji="0" lang="he-IL" sz="1200" b="0" i="0" u="none" strike="noStrike" kern="1200" cap="none" spc="0" normalizeH="0" baseline="0" noProof="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מודינה</a:t>
            </a: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קבוצת אימהות עם עגלות ישבו לפיקניק בפינה חשוכה, כאשר הילדים שבגינה לא היו בזווית הראייה שלהן. מבוגרים נוספים ישבו על ספסלים והשגיחו על הילדים, ללא אינטראקציה ביניהם. נצפו מעט הורים ששיחקו עם ילדיהם.</a:t>
            </a:r>
          </a:p>
        </p:txBody>
      </p:sp>
      <p:sp>
        <p:nvSpPr>
          <p:cNvPr id="11" name="TextBox 10">
            <a:extLst>
              <a:ext uri="{FF2B5EF4-FFF2-40B4-BE49-F238E27FC236}">
                <a16:creationId xmlns:a16="http://schemas.microsoft.com/office/drawing/2014/main" id="{2F405BDB-51B7-2B6E-3C62-51E541FB12C7}"/>
              </a:ext>
            </a:extLst>
          </p:cNvPr>
          <p:cNvSpPr txBox="1"/>
          <p:nvPr/>
        </p:nvSpPr>
        <p:spPr>
          <a:xfrm>
            <a:off x="2246848" y="418011"/>
            <a:ext cx="9791272" cy="331694"/>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
                <a:srgbClr val="FFC000"/>
              </a:buClr>
              <a:buSzTx/>
              <a:buFontTx/>
              <a:buNone/>
              <a:tabLst/>
              <a:defRPr/>
            </a:pP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אפיון קהל המבוגרים שנוכחים ושנעדרים מן המרחבים הללו מלמד על ההשפעה המשמעותית שיש לסוגיה זו על חווית הילדים:</a:t>
            </a:r>
          </a:p>
        </p:txBody>
      </p:sp>
      <p:sp>
        <p:nvSpPr>
          <p:cNvPr id="13" name="TextBox 12">
            <a:extLst>
              <a:ext uri="{FF2B5EF4-FFF2-40B4-BE49-F238E27FC236}">
                <a16:creationId xmlns:a16="http://schemas.microsoft.com/office/drawing/2014/main" id="{552201B3-AC0B-7765-3F5C-6BD15B98F6FB}"/>
              </a:ext>
            </a:extLst>
          </p:cNvPr>
          <p:cNvSpPr txBox="1"/>
          <p:nvPr/>
        </p:nvSpPr>
        <p:spPr>
          <a:xfrm>
            <a:off x="113755" y="3498467"/>
            <a:ext cx="3195661" cy="2633734"/>
          </a:xfrm>
          <a:prstGeom prst="rect">
            <a:avLst/>
          </a:prstGeom>
          <a:noFill/>
        </p:spPr>
        <p:txBody>
          <a:bodyPr wrap="square">
            <a:spAutoFit/>
          </a:bodyPr>
          <a:lstStyle/>
          <a:p>
            <a:pPr algn="r" rtl="1">
              <a:lnSpc>
                <a:spcPct val="150000"/>
              </a:lnSpc>
              <a:buClr>
                <a:srgbClr val="FFC000"/>
              </a:buClr>
              <a:defRPr/>
            </a:pPr>
            <a:r>
              <a:rPr lang="he-IL" sz="1400">
                <a:solidFill>
                  <a:prstClr val="black"/>
                </a:solidFill>
                <a:latin typeface="Tahoma" pitchFamily="34" charset="0"/>
                <a:ea typeface="Tahoma" pitchFamily="34" charset="0"/>
                <a:cs typeface="Tahoma" pitchFamily="34" charset="0"/>
              </a:rPr>
              <a:t>נוכחות שלילית מהווה סכנה ממשית לילדים בהיתקלויות עם גורמי פשיעה. בנוסף, חשיפה לא מתווכת להתנהגויות שליליות משבשת את הסטנדרט הנורמטיבי להתנהגות בתפיסותיהם של הילדים, אשר לצד החשש, חלקם חווים משיכה וסקרנות כלפי אותה אוכלוסייה</a:t>
            </a:r>
          </a:p>
        </p:txBody>
      </p:sp>
      <p:sp>
        <p:nvSpPr>
          <p:cNvPr id="3" name="תיבת טקסט 2">
            <a:extLst>
              <a:ext uri="{FF2B5EF4-FFF2-40B4-BE49-F238E27FC236}">
                <a16:creationId xmlns:a16="http://schemas.microsoft.com/office/drawing/2014/main" id="{B6066348-9806-1C61-056D-18043505AA41}"/>
              </a:ext>
            </a:extLst>
          </p:cNvPr>
          <p:cNvSpPr txBox="1"/>
          <p:nvPr/>
        </p:nvSpPr>
        <p:spPr>
          <a:xfrm>
            <a:off x="11611015" y="6316859"/>
            <a:ext cx="357050" cy="276999"/>
          </a:xfrm>
          <a:prstGeom prst="rect">
            <a:avLst/>
          </a:prstGeom>
          <a:noFill/>
        </p:spPr>
        <p:txBody>
          <a:bodyPr wrap="square" rtlCol="1">
            <a:spAutoFit/>
          </a:bodyPr>
          <a:lstStyle/>
          <a:p>
            <a:r>
              <a:rPr lang="he-IL" sz="1200">
                <a:solidFill>
                  <a:schemeClr val="bg2">
                    <a:lumMod val="75000"/>
                  </a:schemeClr>
                </a:solidFill>
              </a:rPr>
              <a:t>40</a:t>
            </a:r>
          </a:p>
        </p:txBody>
      </p:sp>
      <p:sp>
        <p:nvSpPr>
          <p:cNvPr id="2" name="Rectangle 1">
            <a:extLst>
              <a:ext uri="{FF2B5EF4-FFF2-40B4-BE49-F238E27FC236}">
                <a16:creationId xmlns:a16="http://schemas.microsoft.com/office/drawing/2014/main" id="{CB6CEE39-2EF8-C6FB-429F-E0B74B4DE304}"/>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4266511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l"/>
            <a:r>
              <a:rPr lang="en-GB" sz="2000" b="1" dirty="0">
                <a:solidFill>
                  <a:schemeClr val="bg1"/>
                </a:solidFill>
                <a:latin typeface="Tahoma" pitchFamily="34" charset="0"/>
                <a:ea typeface="Tahoma" pitchFamily="34" charset="0"/>
                <a:cs typeface="Tahoma" pitchFamily="34" charset="0"/>
              </a:rPr>
              <a:t>Summary </a:t>
            </a:r>
            <a:endParaRPr lang="he-IL" sz="2000" b="1" dirty="0">
              <a:solidFill>
                <a:schemeClr val="bg1"/>
              </a:solidFill>
              <a:latin typeface="Tahoma" pitchFamily="34" charset="0"/>
              <a:ea typeface="Tahoma" pitchFamily="34" charset="0"/>
              <a:cs typeface="Tahoma" pitchFamily="34" charset="0"/>
            </a:endParaRPr>
          </a:p>
        </p:txBody>
      </p:sp>
      <p:grpSp>
        <p:nvGrpSpPr>
          <p:cNvPr id="20" name="Group 19">
            <a:extLst>
              <a:ext uri="{FF2B5EF4-FFF2-40B4-BE49-F238E27FC236}">
                <a16:creationId xmlns:a16="http://schemas.microsoft.com/office/drawing/2014/main" id="{B7FFCE54-6E64-70B5-7E5E-211ED538879D}"/>
              </a:ext>
            </a:extLst>
          </p:cNvPr>
          <p:cNvGrpSpPr/>
          <p:nvPr/>
        </p:nvGrpSpPr>
        <p:grpSpPr>
          <a:xfrm>
            <a:off x="35161" y="412504"/>
            <a:ext cx="6808031" cy="5916168"/>
            <a:chOff x="5994179" y="491905"/>
            <a:chExt cx="6808031" cy="5916168"/>
          </a:xfrm>
        </p:grpSpPr>
        <p:pic>
          <p:nvPicPr>
            <p:cNvPr id="8" name="Picture 7">
              <a:extLst>
                <a:ext uri="{FF2B5EF4-FFF2-40B4-BE49-F238E27FC236}">
                  <a16:creationId xmlns:a16="http://schemas.microsoft.com/office/drawing/2014/main" id="{0232A1E8-86CD-8D03-5B1C-B9182135D4A0}"/>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saturation sat="0"/>
                      </a14:imgEffect>
                    </a14:imgLayer>
                  </a14:imgProps>
                </a:ext>
              </a:extLst>
            </a:blip>
            <a:srcRect l="3988" r="1592"/>
            <a:stretch/>
          </p:blipFill>
          <p:spPr>
            <a:xfrm>
              <a:off x="5994179" y="683548"/>
              <a:ext cx="6808031" cy="5724525"/>
            </a:xfrm>
            <a:prstGeom prst="rect">
              <a:avLst/>
            </a:prstGeom>
          </p:spPr>
        </p:pic>
        <p:sp>
          <p:nvSpPr>
            <p:cNvPr id="12" name="Teardrop 11">
              <a:extLst>
                <a:ext uri="{FF2B5EF4-FFF2-40B4-BE49-F238E27FC236}">
                  <a16:creationId xmlns:a16="http://schemas.microsoft.com/office/drawing/2014/main" id="{8B3F00A5-072F-1C40-5180-23E7BFFAA989}"/>
                </a:ext>
              </a:extLst>
            </p:cNvPr>
            <p:cNvSpPr/>
            <p:nvPr/>
          </p:nvSpPr>
          <p:spPr>
            <a:xfrm rot="8374728">
              <a:off x="6424353" y="4014354"/>
              <a:ext cx="601844" cy="627967"/>
            </a:xfrm>
            <a:prstGeom prst="teardrop">
              <a:avLst>
                <a:gd name="adj" fmla="val 153055"/>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Teardrop 12">
              <a:extLst>
                <a:ext uri="{FF2B5EF4-FFF2-40B4-BE49-F238E27FC236}">
                  <a16:creationId xmlns:a16="http://schemas.microsoft.com/office/drawing/2014/main" id="{48849A68-9FAF-30E5-7540-67B9F130D323}"/>
                </a:ext>
              </a:extLst>
            </p:cNvPr>
            <p:cNvSpPr/>
            <p:nvPr/>
          </p:nvSpPr>
          <p:spPr>
            <a:xfrm rot="8374728">
              <a:off x="9633653" y="5235529"/>
              <a:ext cx="601844" cy="627967"/>
            </a:xfrm>
            <a:prstGeom prst="teardrop">
              <a:avLst>
                <a:gd name="adj" fmla="val 153055"/>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ardrop 9">
              <a:extLst>
                <a:ext uri="{FF2B5EF4-FFF2-40B4-BE49-F238E27FC236}">
                  <a16:creationId xmlns:a16="http://schemas.microsoft.com/office/drawing/2014/main" id="{9C1562C8-D567-471F-0F84-61DDD0AA6F10}"/>
                </a:ext>
              </a:extLst>
            </p:cNvPr>
            <p:cNvSpPr/>
            <p:nvPr/>
          </p:nvSpPr>
          <p:spPr>
            <a:xfrm rot="8374728">
              <a:off x="6212353" y="491905"/>
              <a:ext cx="601844" cy="627967"/>
            </a:xfrm>
            <a:prstGeom prst="teardrop">
              <a:avLst>
                <a:gd name="adj" fmla="val 153055"/>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Teardrop 13">
              <a:extLst>
                <a:ext uri="{FF2B5EF4-FFF2-40B4-BE49-F238E27FC236}">
                  <a16:creationId xmlns:a16="http://schemas.microsoft.com/office/drawing/2014/main" id="{97A06312-9C75-EE3F-0D83-70E171AA1779}"/>
                </a:ext>
              </a:extLst>
            </p:cNvPr>
            <p:cNvSpPr/>
            <p:nvPr/>
          </p:nvSpPr>
          <p:spPr>
            <a:xfrm rot="8374728">
              <a:off x="12068609" y="4156480"/>
              <a:ext cx="601844" cy="627967"/>
            </a:xfrm>
            <a:prstGeom prst="teardrop">
              <a:avLst>
                <a:gd name="adj" fmla="val 153055"/>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2" name="TextBox 21">
            <a:extLst>
              <a:ext uri="{FF2B5EF4-FFF2-40B4-BE49-F238E27FC236}">
                <a16:creationId xmlns:a16="http://schemas.microsoft.com/office/drawing/2014/main" id="{133498E1-36BF-A5AA-FF41-0BC57A68FF5E}"/>
              </a:ext>
            </a:extLst>
          </p:cNvPr>
          <p:cNvSpPr txBox="1"/>
          <p:nvPr/>
        </p:nvSpPr>
        <p:spPr>
          <a:xfrm>
            <a:off x="35161" y="4004801"/>
            <a:ext cx="1462191" cy="523220"/>
          </a:xfrm>
          <a:prstGeom prst="rect">
            <a:avLst/>
          </a:prstGeom>
          <a:noFill/>
        </p:spPr>
        <p:txBody>
          <a:bodyPr wrap="square" rtlCol="0">
            <a:spAutoFit/>
          </a:bodyPr>
          <a:lstStyle/>
          <a:p>
            <a:pPr algn="ctr" rtl="1"/>
            <a:r>
              <a:rPr lang="he-IL" sz="1400" b="1">
                <a:solidFill>
                  <a:schemeClr val="tx1">
                    <a:lumMod val="75000"/>
                    <a:lumOff val="25000"/>
                  </a:schemeClr>
                </a:solidFill>
                <a:latin typeface="Tahoma" pitchFamily="34" charset="0"/>
                <a:ea typeface="Tahoma" pitchFamily="34" charset="0"/>
                <a:cs typeface="Tahoma" pitchFamily="34" charset="0"/>
              </a:rPr>
              <a:t> גינת שפירא</a:t>
            </a:r>
          </a:p>
          <a:p>
            <a:pPr algn="ctr" rtl="1"/>
            <a:r>
              <a:rPr lang="he-IL" sz="1400" b="1">
                <a:solidFill>
                  <a:schemeClr val="tx1">
                    <a:lumMod val="75000"/>
                    <a:lumOff val="25000"/>
                  </a:schemeClr>
                </a:solidFill>
                <a:latin typeface="Tahoma" pitchFamily="34" charset="0"/>
                <a:ea typeface="Tahoma" pitchFamily="34" charset="0"/>
                <a:cs typeface="Tahoma" pitchFamily="34" charset="0"/>
              </a:rPr>
              <a:t>(דה-</a:t>
            </a:r>
            <a:r>
              <a:rPr lang="he-IL" sz="1400" b="1" err="1">
                <a:solidFill>
                  <a:schemeClr val="tx1">
                    <a:lumMod val="75000"/>
                    <a:lumOff val="25000"/>
                  </a:schemeClr>
                </a:solidFill>
                <a:latin typeface="Tahoma" pitchFamily="34" charset="0"/>
                <a:ea typeface="Tahoma" pitchFamily="34" charset="0"/>
                <a:cs typeface="Tahoma" pitchFamily="34" charset="0"/>
              </a:rPr>
              <a:t>מודינה</a:t>
            </a:r>
            <a:r>
              <a:rPr lang="he-IL" sz="1400" b="1">
                <a:solidFill>
                  <a:schemeClr val="tx1">
                    <a:lumMod val="75000"/>
                    <a:lumOff val="25000"/>
                  </a:schemeClr>
                </a:solidFill>
                <a:latin typeface="Tahoma" pitchFamily="34" charset="0"/>
                <a:ea typeface="Tahoma" pitchFamily="34" charset="0"/>
                <a:cs typeface="Tahoma" pitchFamily="34" charset="0"/>
              </a:rPr>
              <a:t>)</a:t>
            </a:r>
          </a:p>
        </p:txBody>
      </p:sp>
      <p:sp>
        <p:nvSpPr>
          <p:cNvPr id="23" name="TextBox 22">
            <a:extLst>
              <a:ext uri="{FF2B5EF4-FFF2-40B4-BE49-F238E27FC236}">
                <a16:creationId xmlns:a16="http://schemas.microsoft.com/office/drawing/2014/main" id="{2CA0CD2E-66C4-ECD2-004E-E5AC8073CA5D}"/>
              </a:ext>
            </a:extLst>
          </p:cNvPr>
          <p:cNvSpPr txBox="1"/>
          <p:nvPr/>
        </p:nvSpPr>
        <p:spPr>
          <a:xfrm>
            <a:off x="5895269" y="4168859"/>
            <a:ext cx="1062737" cy="523220"/>
          </a:xfrm>
          <a:prstGeom prst="rect">
            <a:avLst/>
          </a:prstGeom>
          <a:noFill/>
        </p:spPr>
        <p:txBody>
          <a:bodyPr wrap="square" rtlCol="0">
            <a:spAutoFit/>
          </a:bodyPr>
          <a:lstStyle/>
          <a:p>
            <a:pPr algn="ctr" rtl="1"/>
            <a:r>
              <a:rPr lang="he-IL" sz="1400" b="1">
                <a:solidFill>
                  <a:schemeClr val="tx1">
                    <a:lumMod val="75000"/>
                    <a:lumOff val="25000"/>
                  </a:schemeClr>
                </a:solidFill>
                <a:latin typeface="Tahoma" pitchFamily="34" charset="0"/>
                <a:ea typeface="Tahoma" pitchFamily="34" charset="0"/>
                <a:cs typeface="Tahoma" pitchFamily="34" charset="0"/>
              </a:rPr>
              <a:t>גן התקווה</a:t>
            </a:r>
          </a:p>
        </p:txBody>
      </p:sp>
      <p:sp>
        <p:nvSpPr>
          <p:cNvPr id="24" name="TextBox 23">
            <a:extLst>
              <a:ext uri="{FF2B5EF4-FFF2-40B4-BE49-F238E27FC236}">
                <a16:creationId xmlns:a16="http://schemas.microsoft.com/office/drawing/2014/main" id="{5AC8FD31-4909-583D-7BC3-28DB4F19FFC1}"/>
              </a:ext>
            </a:extLst>
          </p:cNvPr>
          <p:cNvSpPr txBox="1"/>
          <p:nvPr/>
        </p:nvSpPr>
        <p:spPr>
          <a:xfrm>
            <a:off x="3629043" y="5261166"/>
            <a:ext cx="728540" cy="523220"/>
          </a:xfrm>
          <a:prstGeom prst="rect">
            <a:avLst/>
          </a:prstGeom>
          <a:noFill/>
        </p:spPr>
        <p:txBody>
          <a:bodyPr wrap="square" rtlCol="0">
            <a:spAutoFit/>
          </a:bodyPr>
          <a:lstStyle/>
          <a:p>
            <a:pPr algn="ctr" rtl="1"/>
            <a:r>
              <a:rPr lang="he-IL" sz="1400" b="1">
                <a:solidFill>
                  <a:schemeClr val="tx1">
                    <a:lumMod val="75000"/>
                    <a:lumOff val="25000"/>
                  </a:schemeClr>
                </a:solidFill>
                <a:latin typeface="Tahoma" pitchFamily="34" charset="0"/>
                <a:ea typeface="Tahoma" pitchFamily="34" charset="0"/>
                <a:cs typeface="Tahoma" pitchFamily="34" charset="0"/>
              </a:rPr>
              <a:t> בית דני</a:t>
            </a:r>
          </a:p>
        </p:txBody>
      </p:sp>
      <p:sp>
        <p:nvSpPr>
          <p:cNvPr id="21" name="TextBox 20">
            <a:extLst>
              <a:ext uri="{FF2B5EF4-FFF2-40B4-BE49-F238E27FC236}">
                <a16:creationId xmlns:a16="http://schemas.microsoft.com/office/drawing/2014/main" id="{3EAB06AB-CDAE-DB1A-36AD-4B29395024ED}"/>
              </a:ext>
            </a:extLst>
          </p:cNvPr>
          <p:cNvSpPr txBox="1"/>
          <p:nvPr/>
        </p:nvSpPr>
        <p:spPr>
          <a:xfrm>
            <a:off x="-1128" y="480682"/>
            <a:ext cx="1110769" cy="523220"/>
          </a:xfrm>
          <a:prstGeom prst="rect">
            <a:avLst/>
          </a:prstGeom>
          <a:noFill/>
        </p:spPr>
        <p:txBody>
          <a:bodyPr wrap="square" rtlCol="0">
            <a:spAutoFit/>
          </a:bodyPr>
          <a:lstStyle/>
          <a:p>
            <a:pPr algn="ctr" rtl="1"/>
            <a:r>
              <a:rPr lang="he-IL" sz="1400" b="1">
                <a:solidFill>
                  <a:schemeClr val="tx1">
                    <a:lumMod val="75000"/>
                    <a:lumOff val="25000"/>
                  </a:schemeClr>
                </a:solidFill>
                <a:latin typeface="Tahoma" pitchFamily="34" charset="0"/>
                <a:ea typeface="Tahoma" pitchFamily="34" charset="0"/>
                <a:cs typeface="Tahoma" pitchFamily="34" charset="0"/>
              </a:rPr>
              <a:t> גינת הרציפים</a:t>
            </a:r>
          </a:p>
        </p:txBody>
      </p:sp>
      <p:sp>
        <p:nvSpPr>
          <p:cNvPr id="26" name="TextBox 25">
            <a:extLst>
              <a:ext uri="{FF2B5EF4-FFF2-40B4-BE49-F238E27FC236}">
                <a16:creationId xmlns:a16="http://schemas.microsoft.com/office/drawing/2014/main" id="{DC986D96-CBBA-D0B7-AD79-64395C0117A5}"/>
              </a:ext>
            </a:extLst>
          </p:cNvPr>
          <p:cNvSpPr txBox="1"/>
          <p:nvPr/>
        </p:nvSpPr>
        <p:spPr>
          <a:xfrm>
            <a:off x="6945471" y="395839"/>
            <a:ext cx="4991382" cy="5865388"/>
          </a:xfrm>
          <a:prstGeom prst="rect">
            <a:avLst/>
          </a:prstGeom>
          <a:solidFill>
            <a:schemeClr val="bg1"/>
          </a:solidFill>
        </p:spPr>
        <p:txBody>
          <a:bodyPr wrap="square">
            <a:spAutoFit/>
          </a:bodyPr>
          <a:lstStyle/>
          <a:p>
            <a:pPr marL="0" marR="0" lvl="0" indent="0" algn="r" defTabSz="914400" rtl="1" eaLnBrk="1" fontAlgn="auto" latinLnBrk="0" hangingPunct="1">
              <a:lnSpc>
                <a:spcPct val="150000"/>
              </a:lnSpc>
              <a:spcBef>
                <a:spcPts val="0"/>
              </a:spcBef>
              <a:spcAft>
                <a:spcPts val="0"/>
              </a:spcAft>
              <a:buClr>
                <a:srgbClr val="FFC000"/>
              </a:buClr>
              <a:buSzTx/>
              <a:buFontTx/>
              <a:buNone/>
              <a:tabLst/>
              <a:defRPr/>
            </a:pPr>
            <a:r>
              <a:rPr kumimoji="0" lang="he-IL" sz="1400" i="0" u="none" strike="noStrike" kern="1200" cap="none" spc="0" normalizeH="0" baseline="0" noProof="0">
                <a:ln>
                  <a:noFill/>
                </a:ln>
                <a:solidFill>
                  <a:prstClr val="black"/>
                </a:solidFill>
                <a:effectLst/>
                <a:uLnTx/>
                <a:uFillTx/>
                <a:latin typeface="Tahoma" pitchFamily="34" charset="0"/>
                <a:ea typeface="Tahoma" pitchFamily="34" charset="0"/>
                <a:cs typeface="Tahoma" pitchFamily="34" charset="0"/>
              </a:rPr>
              <a:t>המציאות היומיומית של הילדים כוללת חוויות וחשיפה לאירועי אלימות, ללא הגנה ותיווך הולם. הסביבה המעורערת מבחינה חברתית וערכית, הן במסגרת ההתנהלות החברתית הפנימית והן בחשיפה למודל התנהגות שלילי מצד מבוגרים, משפיעה על תפיסות הילדים באשר להתנהגות נורמטיבית תקינה ורצויה, ומציבה בפניהם התמודדויות קשות: </a:t>
            </a:r>
          </a:p>
          <a:p>
            <a:pPr marL="171450" marR="0" lvl="0" indent="-171450" algn="r" defTabSz="914400" rtl="1"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kumimoji="0" lang="he-IL" sz="1400" i="0" u="none" strike="noStrike" kern="1200" cap="none" spc="0" normalizeH="0" baseline="0" noProof="0">
                <a:ln>
                  <a:noFill/>
                </a:ln>
                <a:solidFill>
                  <a:prstClr val="black"/>
                </a:solidFill>
                <a:effectLst/>
                <a:uLnTx/>
                <a:uFillTx/>
                <a:latin typeface="Tahoma" pitchFamily="34" charset="0"/>
                <a:ea typeface="Tahoma" pitchFamily="34" charset="0"/>
                <a:cs typeface="Tahoma" pitchFamily="34" charset="0"/>
              </a:rPr>
              <a:t>חוסר יכולת להבחין בסכנה, והתאמה התנהגותית - הפגנת אמון גבוה כלפי זרים מוחלטים, התרסה כלפי גורמים עוינים ומסוכנים.</a:t>
            </a:r>
          </a:p>
          <a:p>
            <a:pPr marL="171450" marR="0" lvl="0" indent="-171450" algn="r" defTabSz="914400" rtl="1"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lang="he-IL" sz="1400">
                <a:solidFill>
                  <a:prstClr val="black"/>
                </a:solidFill>
                <a:latin typeface="Tahoma" pitchFamily="34" charset="0"/>
                <a:ea typeface="Tahoma" pitchFamily="34" charset="0"/>
                <a:cs typeface="Tahoma" pitchFamily="34" charset="0"/>
              </a:rPr>
              <a:t>נטילת אחריות על ניהול יחסי הכוחות החברתיים, התנהגות בריונית או התמודדות עם כזו.</a:t>
            </a:r>
          </a:p>
          <a:p>
            <a:pPr marL="171450" marR="0" lvl="0" indent="-171450" algn="r" defTabSz="914400" rtl="1"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lang="he-IL" sz="1400">
                <a:solidFill>
                  <a:prstClr val="black"/>
                </a:solidFill>
                <a:latin typeface="Tahoma" pitchFamily="34" charset="0"/>
                <a:ea typeface="Tahoma" pitchFamily="34" charset="0"/>
                <a:cs typeface="Tahoma" pitchFamily="34" charset="0"/>
              </a:rPr>
              <a:t>מתן תמיכה ואחריות כלפי ילדים צעירים מאוד, ללא כלים ומיומנויות מתאימות.</a:t>
            </a:r>
          </a:p>
          <a:p>
            <a:pPr marL="171450" marR="0" lvl="0" indent="-171450" algn="r" defTabSz="914400" rtl="1"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lang="he-IL" sz="1400">
                <a:solidFill>
                  <a:prstClr val="black"/>
                </a:solidFill>
                <a:latin typeface="Tahoma" pitchFamily="34" charset="0"/>
                <a:ea typeface="Tahoma" pitchFamily="34" charset="0"/>
                <a:cs typeface="Tahoma" pitchFamily="34" charset="0"/>
              </a:rPr>
              <a:t>גבולות מעורערים במסגרת משחקים חברתיים - ביצוע פעולות מסוכנות, שיח אלים.</a:t>
            </a:r>
          </a:p>
          <a:p>
            <a:pPr marL="0" marR="0" lvl="0" indent="0" algn="r" defTabSz="914400" rtl="1" eaLnBrk="1" fontAlgn="auto" latinLnBrk="0" hangingPunct="1">
              <a:lnSpc>
                <a:spcPct val="150000"/>
              </a:lnSpc>
              <a:spcBef>
                <a:spcPts val="0"/>
              </a:spcBef>
              <a:spcAft>
                <a:spcPts val="0"/>
              </a:spcAft>
              <a:buClr>
                <a:srgbClr val="FFC000"/>
              </a:buClr>
              <a:buSzTx/>
              <a:buFontTx/>
              <a:buNone/>
              <a:tabLst/>
              <a:defRPr/>
            </a:pPr>
            <a:r>
              <a:rPr lang="he-IL" sz="1400">
                <a:solidFill>
                  <a:prstClr val="black"/>
                </a:solidFill>
                <a:latin typeface="Tahoma" pitchFamily="34" charset="0"/>
                <a:ea typeface="Tahoma" pitchFamily="34" charset="0"/>
                <a:cs typeface="Tahoma" pitchFamily="34" charset="0"/>
              </a:rPr>
              <a:t>בשיחות עם הילדים הם הביעו רצון למסגרת בטוחה שתספק אפשרויות לפעילויות ובילוי חברתי. </a:t>
            </a:r>
            <a:r>
              <a:rPr kumimoji="0" lang="he-IL" sz="1400" i="0" u="none" strike="noStrike" kern="1200" cap="none" spc="0" normalizeH="0" baseline="0" noProof="0">
                <a:ln>
                  <a:noFill/>
                </a:ln>
                <a:solidFill>
                  <a:prstClr val="black"/>
                </a:solidFill>
                <a:effectLst/>
                <a:uLnTx/>
                <a:uFillTx/>
                <a:latin typeface="Tahoma" pitchFamily="34" charset="0"/>
                <a:ea typeface="Tahoma" pitchFamily="34" charset="0"/>
                <a:cs typeface="Tahoma" pitchFamily="34" charset="0"/>
              </a:rPr>
              <a:t>כמו כן, ניכר כי נוכחות אקטיבית וחיובית של </a:t>
            </a:r>
            <a:r>
              <a:rPr lang="he-IL" sz="1400">
                <a:solidFill>
                  <a:prstClr val="black"/>
                </a:solidFill>
                <a:latin typeface="Tahoma" pitchFamily="34" charset="0"/>
                <a:ea typeface="Tahoma" pitchFamily="34" charset="0"/>
                <a:cs typeface="Tahoma" pitchFamily="34" charset="0"/>
              </a:rPr>
              <a:t>מבוגרים ממתנת התנהגויות קיצוניות.</a:t>
            </a:r>
          </a:p>
        </p:txBody>
      </p:sp>
      <p:sp>
        <p:nvSpPr>
          <p:cNvPr id="42" name="TextBox 41">
            <a:extLst>
              <a:ext uri="{FF2B5EF4-FFF2-40B4-BE49-F238E27FC236}">
                <a16:creationId xmlns:a16="http://schemas.microsoft.com/office/drawing/2014/main" id="{C046DABF-148E-813A-54AB-28E9FEE25899}"/>
              </a:ext>
            </a:extLst>
          </p:cNvPr>
          <p:cNvSpPr txBox="1"/>
          <p:nvPr/>
        </p:nvSpPr>
        <p:spPr>
          <a:xfrm>
            <a:off x="2559441" y="604147"/>
            <a:ext cx="4283751" cy="2067322"/>
          </a:xfrm>
          <a:prstGeom prst="rect">
            <a:avLst/>
          </a:prstGeom>
          <a:solidFill>
            <a:srgbClr val="4978A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defPPr>
              <a:defRPr lang="en-US"/>
            </a:defPPr>
            <a:lvl1pPr algn="r" rtl="1">
              <a:lnSpc>
                <a:spcPct val="150000"/>
              </a:lnSpc>
              <a:buClr>
                <a:srgbClr val="FFC000"/>
              </a:buCl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he-IL" sz="1400"/>
              <a:t>נראה כי מתחם פעילות מודולרי ונייד, שיכלול אלמנטים מגוונים של </a:t>
            </a:r>
            <a:r>
              <a:rPr lang="he-IL" sz="1400" b="1"/>
              <a:t>משחק</a:t>
            </a:r>
            <a:r>
              <a:rPr lang="he-IL" sz="1400"/>
              <a:t>, וילווה בצוות מקצועי </a:t>
            </a:r>
            <a:r>
              <a:rPr lang="he-IL" sz="1400" b="1"/>
              <a:t>להשגחה ותיווך </a:t>
            </a:r>
            <a:r>
              <a:rPr lang="he-IL" sz="1400"/>
              <a:t>סוגיות חברתיות, עשוי לתת מענה התחלתי לסוגיות העיקריות שהועלו. ניידות הכלי תאפשר </a:t>
            </a:r>
            <a:r>
              <a:rPr lang="he-IL" sz="1400" b="1"/>
              <a:t>פריסה רחבה </a:t>
            </a:r>
            <a:r>
              <a:rPr lang="he-IL" sz="1400"/>
              <a:t>על פני אזורי ההתקהלות השונים.</a:t>
            </a:r>
          </a:p>
        </p:txBody>
      </p:sp>
      <p:sp>
        <p:nvSpPr>
          <p:cNvPr id="3" name="תיבת טקסט 2">
            <a:extLst>
              <a:ext uri="{FF2B5EF4-FFF2-40B4-BE49-F238E27FC236}">
                <a16:creationId xmlns:a16="http://schemas.microsoft.com/office/drawing/2014/main" id="{37103229-9727-C617-6F46-E15715E70DC4}"/>
              </a:ext>
            </a:extLst>
          </p:cNvPr>
          <p:cNvSpPr txBox="1"/>
          <p:nvPr/>
        </p:nvSpPr>
        <p:spPr>
          <a:xfrm>
            <a:off x="11589134" y="6323661"/>
            <a:ext cx="357050" cy="276999"/>
          </a:xfrm>
          <a:prstGeom prst="rect">
            <a:avLst/>
          </a:prstGeom>
          <a:noFill/>
        </p:spPr>
        <p:txBody>
          <a:bodyPr wrap="square" rtlCol="1">
            <a:spAutoFit/>
          </a:bodyPr>
          <a:lstStyle/>
          <a:p>
            <a:r>
              <a:rPr lang="he-IL" sz="1200">
                <a:solidFill>
                  <a:schemeClr val="bg2">
                    <a:lumMod val="75000"/>
                  </a:schemeClr>
                </a:solidFill>
              </a:rPr>
              <a:t>41</a:t>
            </a:r>
          </a:p>
        </p:txBody>
      </p:sp>
      <p:sp>
        <p:nvSpPr>
          <p:cNvPr id="2" name="Rectangle 1">
            <a:extLst>
              <a:ext uri="{FF2B5EF4-FFF2-40B4-BE49-F238E27FC236}">
                <a16:creationId xmlns:a16="http://schemas.microsoft.com/office/drawing/2014/main" id="{AAB5B591-45C2-BF49-E6F1-AB1054980D98}"/>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78868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7255D2-7B20-4C25-8F81-300BBE9F74D0}"/>
              </a:ext>
            </a:extLst>
          </p:cNvPr>
          <p:cNvSpPr txBox="1"/>
          <p:nvPr/>
        </p:nvSpPr>
        <p:spPr>
          <a:xfrm>
            <a:off x="2554448" y="2894201"/>
            <a:ext cx="7083105" cy="1077218"/>
          </a:xfrm>
          <a:prstGeom prst="rect">
            <a:avLst/>
          </a:prstGeom>
          <a:solidFill>
            <a:srgbClr val="EC1C3C"/>
          </a:solidFill>
        </p:spPr>
        <p:txBody>
          <a:bodyPr wrap="square" rtlCol="0">
            <a:spAutoFit/>
          </a:bodyPr>
          <a:lstStyle/>
          <a:p>
            <a:pPr lvl="0" algn="ctr"/>
            <a:r>
              <a:rPr lang="he-IL" sz="3200" b="1">
                <a:solidFill>
                  <a:prstClr val="white"/>
                </a:solidFill>
                <a:latin typeface="Tahoma" pitchFamily="34" charset="0"/>
                <a:ea typeface="Tahoma" pitchFamily="34" charset="0"/>
                <a:cs typeface="Tahoma" pitchFamily="34" charset="0"/>
              </a:rPr>
              <a:t>מפגש רכזות ורכזי מרכזים קהילתיים</a:t>
            </a:r>
            <a:endParaRPr lang="he-IL" sz="2000" b="1">
              <a:solidFill>
                <a:prstClr val="white"/>
              </a:solidFill>
              <a:latin typeface="Tahoma" pitchFamily="34" charset="0"/>
              <a:ea typeface="Tahoma" pitchFamily="34" charset="0"/>
              <a:cs typeface="Tahoma" pitchFamily="34" charset="0"/>
            </a:endParaRPr>
          </a:p>
        </p:txBody>
      </p:sp>
      <p:sp>
        <p:nvSpPr>
          <p:cNvPr id="4" name="תיבת טקסט 3">
            <a:extLst>
              <a:ext uri="{FF2B5EF4-FFF2-40B4-BE49-F238E27FC236}">
                <a16:creationId xmlns:a16="http://schemas.microsoft.com/office/drawing/2014/main" id="{296240CE-D8EB-789B-6825-2A6289359689}"/>
              </a:ext>
            </a:extLst>
          </p:cNvPr>
          <p:cNvSpPr txBox="1"/>
          <p:nvPr/>
        </p:nvSpPr>
        <p:spPr>
          <a:xfrm>
            <a:off x="11628760" y="6337985"/>
            <a:ext cx="357050" cy="276999"/>
          </a:xfrm>
          <a:prstGeom prst="rect">
            <a:avLst/>
          </a:prstGeom>
          <a:noFill/>
        </p:spPr>
        <p:txBody>
          <a:bodyPr wrap="square" rtlCol="1">
            <a:spAutoFit/>
          </a:bodyPr>
          <a:lstStyle/>
          <a:p>
            <a:r>
              <a:rPr lang="he-IL" sz="1200">
                <a:solidFill>
                  <a:schemeClr val="bg2">
                    <a:lumMod val="75000"/>
                  </a:schemeClr>
                </a:solidFill>
              </a:rPr>
              <a:t>42</a:t>
            </a:r>
          </a:p>
        </p:txBody>
      </p:sp>
      <p:sp>
        <p:nvSpPr>
          <p:cNvPr id="2" name="Rectangle 1">
            <a:extLst>
              <a:ext uri="{FF2B5EF4-FFF2-40B4-BE49-F238E27FC236}">
                <a16:creationId xmlns:a16="http://schemas.microsoft.com/office/drawing/2014/main" id="{5BA760DE-571F-119A-0B1A-FDAF951D6B4C}"/>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4117692151"/>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F44EA484-7455-ECD0-401D-872ECAC2E166}"/>
              </a:ext>
            </a:extLst>
          </p:cNvPr>
          <p:cNvSpPr txBox="1"/>
          <p:nvPr/>
        </p:nvSpPr>
        <p:spPr>
          <a:xfrm>
            <a:off x="5430434" y="3273658"/>
            <a:ext cx="6644495" cy="2824684"/>
          </a:xfrm>
          <a:prstGeom prst="rect">
            <a:avLst/>
          </a:prstGeom>
          <a:solidFill>
            <a:schemeClr val="bg1"/>
          </a:solidFill>
        </p:spPr>
        <p:txBody>
          <a:bodyPr wrap="square">
            <a:spAutoFit/>
          </a:bodyPr>
          <a:lstStyle/>
          <a:p>
            <a:pPr marL="285750" indent="-285750" algn="r" rtl="1">
              <a:lnSpc>
                <a:spcPct val="150000"/>
              </a:lnSpc>
              <a:buClr>
                <a:srgbClr val="F9BC25"/>
              </a:buClr>
              <a:buFont typeface="Tahoma" panose="020B0604030504040204" pitchFamily="34" charset="0"/>
              <a:buChar char="█"/>
              <a:defRPr/>
            </a:pP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כלל ההיבטים שנסקרו באשר לתרומת המפגש זכו להערכות גבוהות. התרומה העיקרית של המפגש אופיינה בהיבטים החברתיים שלו, כאשר מעל למחצית מהמשיבים דיווחו כי נתרמו מהשיח במסגרת הקבוצתית, קיבלו השראה ורעיונות חדשים ונתרמו מהמפגש עם עמיתים למקצוע. בנוסף ציינו לטובה את יישומיות ההרצאה, וההזדמנות להכיר נשות צוות חדשות בתפקידן.</a:t>
            </a:r>
          </a:p>
          <a:p>
            <a:pPr marL="285750" marR="0" lvl="0" indent="-28575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כאשר המשיבים נשאלו לגבי </a:t>
            </a:r>
            <a:r>
              <a:rPr kumimoji="0" lang="he-IL"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פרקטיקות ו/או כלים ישימים שישמשו אותם בפועל בעבודתם</a:t>
            </a:r>
            <a:r>
              <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הם ציינו: המלצות על פעילויות לגיל הרך, חידוד נושא השיווק ברשת, כלים להתמודדות עם הורים, זמן ושיח קולגיאלי על רעיונות ואתגרים, למידה כיצד לקדם ולפתח את הפעילות הקהילתית. כמו כן עלה ביקוש לרכז את התובנות מהמפגש ומההרצאה במסמך מסודר שישלח אליהם למייל. </a:t>
            </a:r>
          </a:p>
        </p:txBody>
      </p:sp>
      <p:sp>
        <p:nvSpPr>
          <p:cNvPr id="2" name="TextBox 11">
            <a:extLst>
              <a:ext uri="{FF2B5EF4-FFF2-40B4-BE49-F238E27FC236}">
                <a16:creationId xmlns:a16="http://schemas.microsoft.com/office/drawing/2014/main" id="{43C29DBB-F01B-ABD5-9056-820B310FE7B8}"/>
              </a:ext>
            </a:extLst>
          </p:cNvPr>
          <p:cNvSpPr txBox="1"/>
          <p:nvPr/>
        </p:nvSpPr>
        <p:spPr>
          <a:xfrm>
            <a:off x="1" y="0"/>
            <a:ext cx="12191999" cy="400110"/>
          </a:xfrm>
          <a:prstGeom prst="rect">
            <a:avLst/>
          </a:prstGeom>
          <a:solidFill>
            <a:srgbClr val="EC1C3C"/>
          </a:solidFill>
        </p:spPr>
        <p:txBody>
          <a:bodyPr wrap="square" rtlCol="0">
            <a:spAutoFit/>
          </a:bodyPr>
          <a:lstStyle/>
          <a:p>
            <a:pPr lvl="0" algn="r"/>
            <a:r>
              <a:rPr lang="he-IL" sz="2000" b="1" dirty="0">
                <a:solidFill>
                  <a:prstClr val="white"/>
                </a:solidFill>
                <a:latin typeface="Tahoma" pitchFamily="34" charset="0"/>
                <a:ea typeface="Tahoma" pitchFamily="34" charset="0"/>
                <a:cs typeface="Tahoma" pitchFamily="34" charset="0"/>
              </a:rPr>
              <a:t>מפגש רכזות ורכזי מרכזים קהילתיים</a:t>
            </a:r>
          </a:p>
        </p:txBody>
      </p:sp>
      <p:sp>
        <p:nvSpPr>
          <p:cNvPr id="11" name="תיבת טקסט 10">
            <a:extLst>
              <a:ext uri="{FF2B5EF4-FFF2-40B4-BE49-F238E27FC236}">
                <a16:creationId xmlns:a16="http://schemas.microsoft.com/office/drawing/2014/main" id="{C83919EE-984B-DA17-6D7C-32B112701206}"/>
              </a:ext>
            </a:extLst>
          </p:cNvPr>
          <p:cNvSpPr txBox="1"/>
          <p:nvPr/>
        </p:nvSpPr>
        <p:spPr>
          <a:xfrm>
            <a:off x="4958499" y="434842"/>
            <a:ext cx="7057360" cy="1162691"/>
          </a:xfrm>
          <a:prstGeom prst="rect">
            <a:avLst/>
          </a:prstGeom>
          <a:noFill/>
        </p:spPr>
        <p:txBody>
          <a:bodyPr wrap="square" rtlCol="1">
            <a:spAutoFit/>
          </a:bodyPr>
          <a:lstStyle/>
          <a:p>
            <a:pPr algn="r" rtl="1">
              <a:lnSpc>
                <a:spcPct val="150000"/>
              </a:lnSpc>
            </a:pPr>
            <a:r>
              <a:rPr lang="he-IL" sz="1200">
                <a:latin typeface="Tahoma" panose="020B0604030504040204" pitchFamily="34" charset="0"/>
                <a:ea typeface="Tahoma" panose="020B0604030504040204" pitchFamily="34" charset="0"/>
                <a:cs typeface="Tahoma" panose="020B0604030504040204" pitchFamily="34" charset="0"/>
              </a:rPr>
              <a:t>ב-16.02.23 התקיים בעיריית תל-אביב-יפו יום הרכזים והרכזות של המרכזים הקהילתיים, במטרה לקדם היכרות, שיח פתוח ולמידה משותפת בנושא הגיל הרך על מנת להיטיב ולפתח את השירות הקהילתי. </a:t>
            </a:r>
          </a:p>
          <a:p>
            <a:pPr algn="r" rtl="1">
              <a:lnSpc>
                <a:spcPct val="150000"/>
              </a:lnSpc>
            </a:pPr>
            <a:endParaRPr lang="he-IL" sz="1200">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r>
              <a:rPr lang="he-IL" sz="1200">
                <a:latin typeface="Tahoma" panose="020B0604030504040204" pitchFamily="34" charset="0"/>
                <a:ea typeface="Tahoma" panose="020B0604030504040204" pitchFamily="34" charset="0"/>
                <a:cs typeface="Tahoma" panose="020B0604030504040204" pitchFamily="34" charset="0"/>
              </a:rPr>
              <a:t>בתום המפגש הופץ משוב למשתתפים (</a:t>
            </a:r>
            <a:r>
              <a:rPr lang="en-US" sz="1200">
                <a:latin typeface="Tahoma" panose="020B0604030504040204" pitchFamily="34" charset="0"/>
                <a:ea typeface="Tahoma" panose="020B0604030504040204" pitchFamily="34" charset="0"/>
                <a:cs typeface="Tahoma" panose="020B0604030504040204" pitchFamily="34" charset="0"/>
              </a:rPr>
              <a:t>N=23</a:t>
            </a:r>
            <a:r>
              <a:rPr lang="he-IL" sz="1200">
                <a:latin typeface="Tahoma" panose="020B0604030504040204" pitchFamily="34" charset="0"/>
                <a:ea typeface="Tahoma" panose="020B0604030504040204" pitchFamily="34" charset="0"/>
                <a:cs typeface="Tahoma" panose="020B0604030504040204" pitchFamily="34" charset="0"/>
              </a:rPr>
              <a:t>), שהגיעו מכל האגפים האזוריים. 20 מהמשיבים היו נשים.</a:t>
            </a:r>
          </a:p>
        </p:txBody>
      </p:sp>
      <p:sp>
        <p:nvSpPr>
          <p:cNvPr id="12" name="תיבת טקסט 11">
            <a:extLst>
              <a:ext uri="{FF2B5EF4-FFF2-40B4-BE49-F238E27FC236}">
                <a16:creationId xmlns:a16="http://schemas.microsoft.com/office/drawing/2014/main" id="{0B7DCE0B-7746-CFC7-11B1-6AF58B7BBDF1}"/>
              </a:ext>
            </a:extLst>
          </p:cNvPr>
          <p:cNvSpPr txBox="1"/>
          <p:nvPr/>
        </p:nvSpPr>
        <p:spPr>
          <a:xfrm>
            <a:off x="3518707" y="1650541"/>
            <a:ext cx="8556222" cy="1716688"/>
          </a:xfrm>
          <a:prstGeom prst="rect">
            <a:avLst/>
          </a:prstGeom>
          <a:noFill/>
        </p:spPr>
        <p:txBody>
          <a:bodyPr wrap="square" rtlCol="1">
            <a:spAutoFit/>
          </a:bodyPr>
          <a:lstStyle/>
          <a:p>
            <a:pPr marL="285750" indent="-285750" algn="r" rtl="1">
              <a:lnSpc>
                <a:spcPct val="150000"/>
              </a:lnSpc>
              <a:buClr>
                <a:srgbClr val="F9BC25"/>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רוב המשיבים (74%) העריכו כי </a:t>
            </a:r>
            <a:r>
              <a:rPr lang="he-IL" sz="1200" b="1">
                <a:latin typeface="Tahoma" panose="020B0604030504040204" pitchFamily="34" charset="0"/>
                <a:ea typeface="Tahoma" panose="020B0604030504040204" pitchFamily="34" charset="0"/>
                <a:cs typeface="Tahoma" panose="020B0604030504040204" pitchFamily="34" charset="0"/>
              </a:rPr>
              <a:t>פורמט המפגש היה מוצלח</a:t>
            </a:r>
            <a:r>
              <a:rPr lang="he-IL" sz="1200">
                <a:latin typeface="Tahoma" panose="020B0604030504040204" pitchFamily="34" charset="0"/>
                <a:ea typeface="Tahoma" panose="020B0604030504040204" pitchFamily="34" charset="0"/>
                <a:cs typeface="Tahoma" panose="020B0604030504040204" pitchFamily="34" charset="0"/>
              </a:rPr>
              <a:t>, והשילוב של מרכיביו היה מאוזן היטב מבחינת חלוקת זמן. 5 משיבים סברו כי עדיף להקדיש זמן רב יותר לשיח קבוצתי.</a:t>
            </a:r>
          </a:p>
          <a:p>
            <a:pPr marL="285750" indent="-285750" algn="r" rtl="1">
              <a:lnSpc>
                <a:spcPct val="150000"/>
              </a:lnSpc>
              <a:buClr>
                <a:srgbClr val="F9BC25"/>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כלל המשיבים דיווחו כי </a:t>
            </a:r>
            <a:r>
              <a:rPr lang="he-IL" sz="1200" b="1">
                <a:latin typeface="Tahoma" panose="020B0604030504040204" pitchFamily="34" charset="0"/>
                <a:ea typeface="Tahoma" panose="020B0604030504040204" pitchFamily="34" charset="0"/>
                <a:cs typeface="Tahoma" panose="020B0604030504040204" pitchFamily="34" charset="0"/>
              </a:rPr>
              <a:t>התנאים הפיזיים וההתנהלות הארגונית היו משביעי רצון</a:t>
            </a:r>
            <a:r>
              <a:rPr lang="he-IL" sz="1200">
                <a:latin typeface="Tahoma" panose="020B0604030504040204" pitchFamily="34" charset="0"/>
                <a:ea typeface="Tahoma" panose="020B0604030504040204" pitchFamily="34" charset="0"/>
                <a:cs typeface="Tahoma" panose="020B0604030504040204" pitchFamily="34" charset="0"/>
              </a:rPr>
              <a:t>, וכי </a:t>
            </a:r>
            <a:r>
              <a:rPr lang="he-IL" sz="1200" b="1">
                <a:latin typeface="Tahoma" panose="020B0604030504040204" pitchFamily="34" charset="0"/>
                <a:ea typeface="Tahoma" panose="020B0604030504040204" pitchFamily="34" charset="0"/>
                <a:cs typeface="Tahoma" panose="020B0604030504040204" pitchFamily="34" charset="0"/>
              </a:rPr>
              <a:t>המרצה בנושא שיווק וקהילות העבירה את התכנים בצורה בהירה ומובנת</a:t>
            </a:r>
            <a:r>
              <a:rPr lang="he-IL" sz="1200">
                <a:latin typeface="Tahoma" panose="020B0604030504040204" pitchFamily="34" charset="0"/>
                <a:ea typeface="Tahoma" panose="020B0604030504040204" pitchFamily="34" charset="0"/>
                <a:cs typeface="Tahoma" panose="020B0604030504040204" pitchFamily="34" charset="0"/>
              </a:rPr>
              <a:t>. </a:t>
            </a:r>
          </a:p>
          <a:p>
            <a:pPr marL="285750" indent="-285750" algn="r" rtl="1">
              <a:lnSpc>
                <a:spcPct val="150000"/>
              </a:lnSpc>
              <a:buClr>
                <a:srgbClr val="F9BC25"/>
              </a:buClr>
              <a:buFont typeface="Tahoma" panose="020B0604030504040204" pitchFamily="34" charset="0"/>
              <a:buChar char="█"/>
            </a:pPr>
            <a:r>
              <a:rPr lang="he-IL" sz="1200">
                <a:latin typeface="Tahoma" panose="020B0604030504040204" pitchFamily="34" charset="0"/>
                <a:ea typeface="Tahoma" panose="020B0604030504040204" pitchFamily="34" charset="0"/>
                <a:cs typeface="Tahoma" panose="020B0604030504040204" pitchFamily="34" charset="0"/>
              </a:rPr>
              <a:t>כמו כן, כלל המשיבים סברו כי ההכשרה שקיבלו ביום זה </a:t>
            </a:r>
            <a:r>
              <a:rPr lang="he-IL" sz="1200" b="1">
                <a:latin typeface="Tahoma" panose="020B0604030504040204" pitchFamily="34" charset="0"/>
                <a:ea typeface="Tahoma" panose="020B0604030504040204" pitchFamily="34" charset="0"/>
                <a:cs typeface="Tahoma" panose="020B0604030504040204" pitchFamily="34" charset="0"/>
              </a:rPr>
              <a:t>חיונית למי שעוסק בעבודה עם הגיל הרך ומלוויו</a:t>
            </a:r>
            <a:r>
              <a:rPr lang="he-IL" sz="1200">
                <a:latin typeface="Tahoma" panose="020B0604030504040204" pitchFamily="34" charset="0"/>
                <a:ea typeface="Tahoma" panose="020B0604030504040204" pitchFamily="34" charset="0"/>
                <a:cs typeface="Tahoma" panose="020B0604030504040204" pitchFamily="34" charset="0"/>
              </a:rPr>
              <a:t>, והכירו בחשיבותה.</a:t>
            </a:r>
          </a:p>
        </p:txBody>
      </p:sp>
      <p:grpSp>
        <p:nvGrpSpPr>
          <p:cNvPr id="20" name="קבוצה 19">
            <a:extLst>
              <a:ext uri="{FF2B5EF4-FFF2-40B4-BE49-F238E27FC236}">
                <a16:creationId xmlns:a16="http://schemas.microsoft.com/office/drawing/2014/main" id="{EAC1F795-3AC8-09E6-9BE4-77F54B1124BB}"/>
              </a:ext>
            </a:extLst>
          </p:cNvPr>
          <p:cNvGrpSpPr/>
          <p:nvPr/>
        </p:nvGrpSpPr>
        <p:grpSpPr>
          <a:xfrm>
            <a:off x="0" y="3853663"/>
            <a:ext cx="5448693" cy="2604227"/>
            <a:chOff x="6426925" y="5863787"/>
            <a:chExt cx="5682865" cy="2117321"/>
          </a:xfrm>
        </p:grpSpPr>
        <p:graphicFrame>
          <p:nvGraphicFramePr>
            <p:cNvPr id="17" name="תרשים 16">
              <a:extLst>
                <a:ext uri="{FF2B5EF4-FFF2-40B4-BE49-F238E27FC236}">
                  <a16:creationId xmlns:a16="http://schemas.microsoft.com/office/drawing/2014/main" id="{C7D0870D-5095-06A5-DC9D-B2F124472C51}"/>
                </a:ext>
              </a:extLst>
            </p:cNvPr>
            <p:cNvGraphicFramePr>
              <a:graphicFrameLocks/>
            </p:cNvGraphicFramePr>
            <p:nvPr>
              <p:extLst>
                <p:ext uri="{D42A27DB-BD31-4B8C-83A1-F6EECF244321}">
                  <p14:modId xmlns:p14="http://schemas.microsoft.com/office/powerpoint/2010/main" val="940437368"/>
                </p:ext>
              </p:extLst>
            </p:nvPr>
          </p:nvGraphicFramePr>
          <p:xfrm>
            <a:off x="6426925" y="5863787"/>
            <a:ext cx="5682865" cy="2117321"/>
          </p:xfrm>
          <a:graphic>
            <a:graphicData uri="http://schemas.openxmlformats.org/drawingml/2006/chart">
              <c:chart xmlns:c="http://schemas.openxmlformats.org/drawingml/2006/chart" xmlns:r="http://schemas.openxmlformats.org/officeDocument/2006/relationships" r:id="rId2"/>
            </a:graphicData>
          </a:graphic>
        </p:graphicFrame>
        <p:sp>
          <p:nvSpPr>
            <p:cNvPr id="18" name="מלבן: פינות מעוגלות 17">
              <a:extLst>
                <a:ext uri="{FF2B5EF4-FFF2-40B4-BE49-F238E27FC236}">
                  <a16:creationId xmlns:a16="http://schemas.microsoft.com/office/drawing/2014/main" id="{9E5323A8-D72C-7032-3D69-9BA404541DAE}"/>
                </a:ext>
              </a:extLst>
            </p:cNvPr>
            <p:cNvSpPr/>
            <p:nvPr/>
          </p:nvSpPr>
          <p:spPr>
            <a:xfrm>
              <a:off x="9610168" y="6259274"/>
              <a:ext cx="2452004" cy="1721762"/>
            </a:xfrm>
            <a:prstGeom prst="roundRect">
              <a:avLst/>
            </a:prstGeom>
            <a:noFill/>
            <a:ln w="50800">
              <a:solidFill>
                <a:srgbClr val="EC1C3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1" name="תיבת טקסט 20">
            <a:extLst>
              <a:ext uri="{FF2B5EF4-FFF2-40B4-BE49-F238E27FC236}">
                <a16:creationId xmlns:a16="http://schemas.microsoft.com/office/drawing/2014/main" id="{CF1BA57A-545E-7BBB-69BC-C85178DAF5FD}"/>
              </a:ext>
            </a:extLst>
          </p:cNvPr>
          <p:cNvSpPr txBox="1"/>
          <p:nvPr/>
        </p:nvSpPr>
        <p:spPr>
          <a:xfrm>
            <a:off x="11612154" y="6330836"/>
            <a:ext cx="357050" cy="276999"/>
          </a:xfrm>
          <a:prstGeom prst="rect">
            <a:avLst/>
          </a:prstGeom>
          <a:noFill/>
        </p:spPr>
        <p:txBody>
          <a:bodyPr wrap="square" rtlCol="1">
            <a:spAutoFit/>
          </a:bodyPr>
          <a:lstStyle/>
          <a:p>
            <a:r>
              <a:rPr lang="he-IL" sz="1200">
                <a:solidFill>
                  <a:schemeClr val="bg2">
                    <a:lumMod val="75000"/>
                  </a:schemeClr>
                </a:solidFill>
              </a:rPr>
              <a:t>43</a:t>
            </a:r>
          </a:p>
        </p:txBody>
      </p:sp>
      <p:pic>
        <p:nvPicPr>
          <p:cNvPr id="4" name="תמונה 3">
            <a:extLst>
              <a:ext uri="{FF2B5EF4-FFF2-40B4-BE49-F238E27FC236}">
                <a16:creationId xmlns:a16="http://schemas.microsoft.com/office/drawing/2014/main" id="{7D20F755-DCAC-A673-2D18-3999285FB85A}"/>
              </a:ext>
            </a:extLst>
          </p:cNvPr>
          <p:cNvPicPr>
            <a:picLocks noChangeAspect="1"/>
          </p:cNvPicPr>
          <p:nvPr/>
        </p:nvPicPr>
        <p:blipFill>
          <a:blip r:embed="rId3"/>
          <a:stretch>
            <a:fillRect/>
          </a:stretch>
        </p:blipFill>
        <p:spPr>
          <a:xfrm>
            <a:off x="0" y="427797"/>
            <a:ext cx="3459637" cy="3425866"/>
          </a:xfrm>
          <a:prstGeom prst="rect">
            <a:avLst/>
          </a:prstGeom>
        </p:spPr>
      </p:pic>
      <p:graphicFrame>
        <p:nvGraphicFramePr>
          <p:cNvPr id="9" name="Chart 8">
            <a:extLst>
              <a:ext uri="{FF2B5EF4-FFF2-40B4-BE49-F238E27FC236}">
                <a16:creationId xmlns:a16="http://schemas.microsoft.com/office/drawing/2014/main" id="{83152ECA-AF98-F2B3-7894-9034B3CE2D96}"/>
              </a:ext>
            </a:extLst>
          </p:cNvPr>
          <p:cNvGraphicFramePr/>
          <p:nvPr>
            <p:extLst>
              <p:ext uri="{D42A27DB-BD31-4B8C-83A1-F6EECF244321}">
                <p14:modId xmlns:p14="http://schemas.microsoft.com/office/powerpoint/2010/main" val="3216329972"/>
              </p:ext>
            </p:extLst>
          </p:nvPr>
        </p:nvGraphicFramePr>
        <p:xfrm>
          <a:off x="2541699" y="-167858"/>
          <a:ext cx="3334739" cy="2117321"/>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D1349CE6-4119-52E7-2D20-24905A508FFD}"/>
              </a:ext>
            </a:extLst>
          </p:cNvPr>
          <p:cNvSpPr txBox="1"/>
          <p:nvPr/>
        </p:nvSpPr>
        <p:spPr>
          <a:xfrm>
            <a:off x="3912124" y="785208"/>
            <a:ext cx="593888" cy="276999"/>
          </a:xfrm>
          <a:prstGeom prst="rect">
            <a:avLst/>
          </a:prstGeom>
          <a:noFill/>
        </p:spPr>
        <p:txBody>
          <a:bodyPr wrap="square">
            <a:spAutoFit/>
          </a:bodyPr>
          <a:lstStyle/>
          <a:p>
            <a:r>
              <a:rPr kumimoji="0" lang="en-US" sz="120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N=23</a:t>
            </a:r>
            <a:endParaRPr lang="he-IL"/>
          </a:p>
        </p:txBody>
      </p:sp>
      <p:sp>
        <p:nvSpPr>
          <p:cNvPr id="25" name="תיבת טקסט 4">
            <a:extLst>
              <a:ext uri="{FF2B5EF4-FFF2-40B4-BE49-F238E27FC236}">
                <a16:creationId xmlns:a16="http://schemas.microsoft.com/office/drawing/2014/main" id="{6A3AB8DA-59C7-676A-CF6E-5E5951A68171}"/>
              </a:ext>
            </a:extLst>
          </p:cNvPr>
          <p:cNvSpPr txBox="1"/>
          <p:nvPr/>
        </p:nvSpPr>
        <p:spPr>
          <a:xfrm>
            <a:off x="5682865" y="6207726"/>
            <a:ext cx="4485229" cy="246221"/>
          </a:xfrm>
          <a:prstGeom prst="rect">
            <a:avLst/>
          </a:prstGeom>
          <a:noFill/>
        </p:spPr>
        <p:txBody>
          <a:bodyPr wrap="square" rtlCol="1">
            <a:spAutoFit/>
          </a:bodyPr>
          <a:lstStyle/>
          <a:p>
            <a:pPr algn="r" rtl="1"/>
            <a:r>
              <a:rPr lang="he-IL" sz="1000"/>
              <a:t>*אחוז המשיבים שדווחו כי המפגש תרם להם במידה רבה-רבה מאוד בהיבטים הרשומים</a:t>
            </a:r>
          </a:p>
        </p:txBody>
      </p:sp>
      <p:sp>
        <p:nvSpPr>
          <p:cNvPr id="3" name="Rectangle 2">
            <a:extLst>
              <a:ext uri="{FF2B5EF4-FFF2-40B4-BE49-F238E27FC236}">
                <a16:creationId xmlns:a16="http://schemas.microsoft.com/office/drawing/2014/main" id="{73EA1C54-577A-C1D3-3B60-307330DB8BC4}"/>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413063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91919" y="2531531"/>
            <a:ext cx="4624177" cy="1015663"/>
          </a:xfrm>
          <a:prstGeom prst="rect">
            <a:avLst/>
          </a:prstGeom>
          <a:solidFill>
            <a:srgbClr val="EC1C3C"/>
          </a:solidFill>
        </p:spPr>
        <p:txBody>
          <a:bodyPr wrap="square" rtlCol="0">
            <a:spAutoFit/>
          </a:bodyPr>
          <a:lstStyle/>
          <a:p>
            <a:pPr algn="ctr" rtl="1"/>
            <a:r>
              <a:rPr lang="en-US" sz="6000" b="1" dirty="0">
                <a:solidFill>
                  <a:schemeClr val="bg1"/>
                </a:solidFill>
                <a:latin typeface="Tahoma" pitchFamily="34" charset="0"/>
                <a:ea typeface="Tahoma" pitchFamily="34" charset="0"/>
                <a:cs typeface="Tahoma" pitchFamily="34" charset="0"/>
              </a:rPr>
              <a:t>Appendices</a:t>
            </a:r>
            <a:endParaRPr lang="he-IL" sz="6000" b="1" dirty="0">
              <a:solidFill>
                <a:schemeClr val="bg1"/>
              </a:solidFill>
              <a:latin typeface="Tahoma" pitchFamily="34" charset="0"/>
              <a:ea typeface="Tahoma" pitchFamily="34" charset="0"/>
              <a:cs typeface="Tahoma" pitchFamily="34" charset="0"/>
            </a:endParaRPr>
          </a:p>
        </p:txBody>
      </p:sp>
      <p:sp>
        <p:nvSpPr>
          <p:cNvPr id="3" name="תיבת טקסט 2">
            <a:extLst>
              <a:ext uri="{FF2B5EF4-FFF2-40B4-BE49-F238E27FC236}">
                <a16:creationId xmlns:a16="http://schemas.microsoft.com/office/drawing/2014/main" id="{6C39DB79-FD56-6FCD-B0F4-C9107F02FA9E}"/>
              </a:ext>
            </a:extLst>
          </p:cNvPr>
          <p:cNvSpPr txBox="1"/>
          <p:nvPr/>
        </p:nvSpPr>
        <p:spPr>
          <a:xfrm>
            <a:off x="11628761" y="6337985"/>
            <a:ext cx="357050" cy="276999"/>
          </a:xfrm>
          <a:prstGeom prst="rect">
            <a:avLst/>
          </a:prstGeom>
          <a:noFill/>
        </p:spPr>
        <p:txBody>
          <a:bodyPr wrap="square" rtlCol="1">
            <a:spAutoFit/>
          </a:bodyPr>
          <a:lstStyle/>
          <a:p>
            <a:r>
              <a:rPr lang="he-IL" sz="1200">
                <a:solidFill>
                  <a:schemeClr val="bg2">
                    <a:lumMod val="75000"/>
                  </a:schemeClr>
                </a:solidFill>
              </a:rPr>
              <a:t>44</a:t>
            </a:r>
          </a:p>
        </p:txBody>
      </p:sp>
      <p:sp>
        <p:nvSpPr>
          <p:cNvPr id="2" name="Rectangle 1">
            <a:extLst>
              <a:ext uri="{FF2B5EF4-FFF2-40B4-BE49-F238E27FC236}">
                <a16:creationId xmlns:a16="http://schemas.microsoft.com/office/drawing/2014/main" id="{1110D5B2-DD09-7031-7486-9C403D44BEAD}"/>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59942858"/>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46</a:t>
            </a:fld>
            <a:endParaRPr lang="en-US" sz="1400" dirty="0"/>
          </a:p>
        </p:txBody>
      </p:sp>
      <p:sp>
        <p:nvSpPr>
          <p:cNvPr id="3" name="Rectangle 2"/>
          <p:cNvSpPr/>
          <p:nvPr/>
        </p:nvSpPr>
        <p:spPr>
          <a:xfrm>
            <a:off x="1318437" y="1177185"/>
            <a:ext cx="9691947" cy="504305"/>
          </a:xfrm>
          <a:prstGeom prst="rect">
            <a:avLst/>
          </a:prstGeom>
        </p:spPr>
        <p:txBody>
          <a:bodyPr wrap="square" anchor="t">
            <a:spAutoFit/>
          </a:bodyPr>
          <a:lstStyle/>
          <a:p>
            <a:pPr algn="r" rtl="1">
              <a:lnSpc>
                <a:spcPts val="1200"/>
              </a:lnSpc>
            </a:pPr>
            <a:endParaRPr lang="he-IL" sz="1400" dirty="0">
              <a:latin typeface="Tahoma" pitchFamily="34" charset="0"/>
              <a:ea typeface="Tahoma" pitchFamily="34" charset="0"/>
              <a:cs typeface="Tahoma" pitchFamily="34" charset="0"/>
            </a:endParaRPr>
          </a:p>
          <a:p>
            <a:pPr marL="285750" indent="-285750" algn="r" rtl="1">
              <a:lnSpc>
                <a:spcPts val="2300"/>
              </a:lnSpc>
              <a:buFont typeface="Arial" panose="020B0604020202020204" pitchFamily="34" charset="0"/>
              <a:buChar char="•"/>
            </a:pPr>
            <a:endParaRPr lang="he-IL" sz="1400" dirty="0">
              <a:latin typeface="Tahoma" pitchFamily="34" charset="0"/>
              <a:ea typeface="Tahoma" pitchFamily="34" charset="0"/>
              <a:cs typeface="Tahoma" pitchFamily="34" charset="0"/>
            </a:endParaRPr>
          </a:p>
        </p:txBody>
      </p:sp>
      <p:sp>
        <p:nvSpPr>
          <p:cNvPr id="7" name="TextBox 6">
            <a:extLst>
              <a:ext uri="{FF2B5EF4-FFF2-40B4-BE49-F238E27FC236}">
                <a16:creationId xmlns:a16="http://schemas.microsoft.com/office/drawing/2014/main" id="{D8628082-3AF0-4124-8DDF-887C234DA15C}"/>
              </a:ext>
            </a:extLst>
          </p:cNvPr>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Logic Model for Early Parenthood</a:t>
            </a:r>
            <a:endParaRPr lang="he-IL" sz="2000" b="1" dirty="0">
              <a:solidFill>
                <a:schemeClr val="bg1"/>
              </a:solidFill>
              <a:latin typeface="Tahoma" pitchFamily="34" charset="0"/>
              <a:ea typeface="Tahoma" pitchFamily="34" charset="0"/>
              <a:cs typeface="Tahoma" pitchFamily="34" charset="0"/>
            </a:endParaRPr>
          </a:p>
        </p:txBody>
      </p:sp>
      <p:sp>
        <p:nvSpPr>
          <p:cNvPr id="8" name="מלבן 4">
            <a:extLst>
              <a:ext uri="{FF2B5EF4-FFF2-40B4-BE49-F238E27FC236}">
                <a16:creationId xmlns:a16="http://schemas.microsoft.com/office/drawing/2014/main" id="{84593AC4-C687-10E9-4C83-42A895D6BC51}"/>
              </a:ext>
            </a:extLst>
          </p:cNvPr>
          <p:cNvSpPr/>
          <p:nvPr/>
        </p:nvSpPr>
        <p:spPr>
          <a:xfrm>
            <a:off x="0" y="6184682"/>
            <a:ext cx="9897979" cy="276999"/>
          </a:xfrm>
          <a:prstGeom prst="rect">
            <a:avLst/>
          </a:prstGeom>
        </p:spPr>
        <p:txBody>
          <a:bodyPr wrap="square">
            <a:spAutoFit/>
          </a:bodyPr>
          <a:lstStyle/>
          <a:p>
            <a:pPr algn="l"/>
            <a:r>
              <a:rPr lang="en-US" sz="1200" dirty="0">
                <a:latin typeface="Calibri Light" panose="020F0302020204030204" pitchFamily="34" charset="0"/>
                <a:ea typeface="Calibri" panose="020F0502020204030204" pitchFamily="34" charset="0"/>
              </a:rPr>
              <a:t>*Collection and measurement of output evaluations is carried out on an ongoing basis by the Urban95 staff of the Tel Aviv - Jaffa municipality</a:t>
            </a:r>
            <a:endParaRPr lang="he-IL" sz="1200" dirty="0">
              <a:ea typeface="Calibri" panose="020F0502020204030204" pitchFamily="34" charset="0"/>
              <a:cs typeface="Calibri Light" panose="020F0302020204030204" pitchFamily="34" charset="0"/>
            </a:endParaRPr>
          </a:p>
        </p:txBody>
      </p:sp>
      <p:graphicFrame>
        <p:nvGraphicFramePr>
          <p:cNvPr id="9" name="טבלה 5">
            <a:extLst>
              <a:ext uri="{FF2B5EF4-FFF2-40B4-BE49-F238E27FC236}">
                <a16:creationId xmlns:a16="http://schemas.microsoft.com/office/drawing/2014/main" id="{422383FE-8D22-CFAF-D4EF-BE6059F4BD13}"/>
              </a:ext>
            </a:extLst>
          </p:cNvPr>
          <p:cNvGraphicFramePr>
            <a:graphicFrameLocks noGrp="1"/>
          </p:cNvGraphicFramePr>
          <p:nvPr/>
        </p:nvGraphicFramePr>
        <p:xfrm>
          <a:off x="57151" y="471133"/>
          <a:ext cx="12077698" cy="5672829"/>
        </p:xfrm>
        <a:graphic>
          <a:graphicData uri="http://schemas.openxmlformats.org/drawingml/2006/table">
            <a:tbl>
              <a:tblPr rtl="1" firstRow="1" bandRow="1">
                <a:tableStyleId>{5C22544A-7EE6-4342-B048-85BDC9FD1C3A}</a:tableStyleId>
              </a:tblPr>
              <a:tblGrid>
                <a:gridCol w="1879291">
                  <a:extLst>
                    <a:ext uri="{9D8B030D-6E8A-4147-A177-3AD203B41FA5}">
                      <a16:colId xmlns:a16="http://schemas.microsoft.com/office/drawing/2014/main" val="2575849739"/>
                    </a:ext>
                  </a:extLst>
                </a:gridCol>
                <a:gridCol w="2739942">
                  <a:extLst>
                    <a:ext uri="{9D8B030D-6E8A-4147-A177-3AD203B41FA5}">
                      <a16:colId xmlns:a16="http://schemas.microsoft.com/office/drawing/2014/main" val="1351628796"/>
                    </a:ext>
                  </a:extLst>
                </a:gridCol>
                <a:gridCol w="2122538">
                  <a:extLst>
                    <a:ext uri="{9D8B030D-6E8A-4147-A177-3AD203B41FA5}">
                      <a16:colId xmlns:a16="http://schemas.microsoft.com/office/drawing/2014/main" val="3095201322"/>
                    </a:ext>
                  </a:extLst>
                </a:gridCol>
                <a:gridCol w="1705371">
                  <a:extLst>
                    <a:ext uri="{9D8B030D-6E8A-4147-A177-3AD203B41FA5}">
                      <a16:colId xmlns:a16="http://schemas.microsoft.com/office/drawing/2014/main" val="4160676535"/>
                    </a:ext>
                  </a:extLst>
                </a:gridCol>
                <a:gridCol w="3630556">
                  <a:extLst>
                    <a:ext uri="{9D8B030D-6E8A-4147-A177-3AD203B41FA5}">
                      <a16:colId xmlns:a16="http://schemas.microsoft.com/office/drawing/2014/main" val="82879513"/>
                    </a:ext>
                  </a:extLst>
                </a:gridCol>
              </a:tblGrid>
              <a:tr h="542174">
                <a:tc>
                  <a:txBody>
                    <a:bodyPr/>
                    <a:lstStyle/>
                    <a:p>
                      <a:pPr algn="ctr" rtl="1">
                        <a:lnSpc>
                          <a:spcPct val="115000"/>
                        </a:lnSpc>
                        <a:spcAft>
                          <a:spcPts val="0"/>
                        </a:spcAft>
                      </a:pPr>
                      <a:r>
                        <a:rPr lang="en-US" sz="1600" dirty="0">
                          <a:effectLst/>
                        </a:rPr>
                        <a:t>Long Term Results (5-10 Years)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8935" marR="58935" marT="29467" marB="29467"/>
                </a:tc>
                <a:tc>
                  <a:txBody>
                    <a:bodyPr/>
                    <a:lstStyle/>
                    <a:p>
                      <a:pPr algn="ctr" rtl="1">
                        <a:lnSpc>
                          <a:spcPct val="115000"/>
                        </a:lnSpc>
                        <a:spcAft>
                          <a:spcPts val="0"/>
                        </a:spcAft>
                      </a:pPr>
                      <a:r>
                        <a:rPr lang="en-US" sz="1600" dirty="0">
                          <a:effectLst/>
                        </a:rPr>
                        <a:t>Mid-Term results </a:t>
                      </a:r>
                      <a:br>
                        <a:rPr lang="en-US" sz="1600" dirty="0">
                          <a:effectLst/>
                        </a:rPr>
                      </a:br>
                      <a:r>
                        <a:rPr lang="en-US" sz="1600" dirty="0">
                          <a:effectLst/>
                        </a:rPr>
                        <a:t>(3-5 Years)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8935" marR="58935" marT="29467" marB="29467"/>
                </a:tc>
                <a:tc>
                  <a:txBody>
                    <a:bodyPr/>
                    <a:lstStyle/>
                    <a:p>
                      <a:pPr algn="ctr" rtl="1">
                        <a:lnSpc>
                          <a:spcPct val="115000"/>
                        </a:lnSpc>
                        <a:spcAft>
                          <a:spcPts val="0"/>
                        </a:spcAft>
                      </a:pPr>
                      <a:r>
                        <a:rPr lang="en-US" sz="1600" dirty="0">
                          <a:effectLst/>
                        </a:rPr>
                        <a:t>Short Term results </a:t>
                      </a:r>
                      <a:br>
                        <a:rPr lang="en-US" sz="1600" dirty="0">
                          <a:effectLst/>
                        </a:rPr>
                      </a:br>
                      <a:r>
                        <a:rPr lang="en-US" sz="1600" dirty="0">
                          <a:effectLst/>
                        </a:rPr>
                        <a:t>(End of Phase II)</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8935" marR="58935" marT="29467" marB="29467"/>
                </a:tc>
                <a:tc>
                  <a:txBody>
                    <a:bodyPr/>
                    <a:lstStyle/>
                    <a:p>
                      <a:pPr algn="ctr" rtl="1">
                        <a:lnSpc>
                          <a:spcPct val="115000"/>
                        </a:lnSpc>
                        <a:spcAft>
                          <a:spcPts val="0"/>
                        </a:spcAft>
                      </a:pPr>
                      <a:r>
                        <a:rPr lang="en-US" sz="1600" dirty="0">
                          <a:effectLst/>
                        </a:rPr>
                        <a:t>Outputs*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rtl="1">
                        <a:lnSpc>
                          <a:spcPct val="115000"/>
                        </a:lnSpc>
                        <a:spcAft>
                          <a:spcPts val="0"/>
                        </a:spcAft>
                      </a:pPr>
                      <a:r>
                        <a:rPr lang="en-US" sz="1600" dirty="0">
                          <a:effectLst/>
                        </a:rPr>
                        <a:t>Actions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58935" marR="58935" marT="29467" marB="29467"/>
                </a:tc>
                <a:extLst>
                  <a:ext uri="{0D108BD9-81ED-4DB2-BD59-A6C34878D82A}">
                    <a16:rowId xmlns:a16="http://schemas.microsoft.com/office/drawing/2014/main" val="3306008899"/>
                  </a:ext>
                </a:extLst>
              </a:tr>
              <a:tr h="5069573">
                <a:tc>
                  <a:txBody>
                    <a:bodyPr/>
                    <a:lstStyle/>
                    <a:p>
                      <a:pPr algn="l" rtl="0">
                        <a:lnSpc>
                          <a:spcPct val="115000"/>
                        </a:lnSpc>
                        <a:spcAft>
                          <a:spcPts val="0"/>
                        </a:spcAft>
                      </a:pPr>
                      <a:r>
                        <a:rPr lang="en-US" sz="1200" dirty="0">
                          <a:effectLst/>
                        </a:rPr>
                        <a:t>All range of services in SALTA community centers, are perceived as providers of professional and qualified assistance and consulting early childhood development</a:t>
                      </a:r>
                    </a:p>
                    <a:p>
                      <a:pPr algn="l" rtl="0">
                        <a:lnSpc>
                          <a:spcPct val="115000"/>
                        </a:lnSpc>
                        <a:spcBef>
                          <a:spcPts val="1200"/>
                        </a:spcBef>
                        <a:spcAft>
                          <a:spcPts val="0"/>
                        </a:spcAft>
                      </a:pPr>
                      <a:r>
                        <a:rPr lang="en-US" sz="1200" dirty="0">
                          <a:effectLst/>
                        </a:rPr>
                        <a:t>Improvement in parental behaviors, sense of parental self-efficacy and wellbeing (including, but not limited to, sense of community, reduction in loneliness)</a:t>
                      </a:r>
                    </a:p>
                    <a:p>
                      <a:pPr algn="l" rtl="0">
                        <a:lnSpc>
                          <a:spcPct val="115000"/>
                        </a:lnSpc>
                        <a:spcBef>
                          <a:spcPts val="1200"/>
                        </a:spcBef>
                        <a:spcAft>
                          <a:spcPts val="0"/>
                        </a:spcAft>
                      </a:pPr>
                      <a:r>
                        <a:rPr lang="en-US" sz="1200" dirty="0">
                          <a:effectLst/>
                        </a:rPr>
                        <a:t>Increase in amount and variety of community and public events focused on caregivers and their children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8935" marR="58935" marT="29467" marB="29467"/>
                </a:tc>
                <a:tc>
                  <a:txBody>
                    <a:bodyPr/>
                    <a:lstStyle/>
                    <a:p>
                      <a:pPr algn="l" rtl="0">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rPr>
                        <a:t>Services offered to caregivers near their home throughout the city (in each neighborhood: community center services, well-baby clinic, pregnancy and birth communities):</a:t>
                      </a:r>
                    </a:p>
                    <a:p>
                      <a:pPr algn="l" rtl="0">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rPr>
                        <a:t>- Provide comprehensive, accessible and suitable service to the local community</a:t>
                      </a:r>
                    </a:p>
                    <a:p>
                      <a:pPr algn="l" rtl="0">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rPr>
                        <a:t>- Services consumption by caregivers and their children </a:t>
                      </a:r>
                    </a:p>
                    <a:p>
                      <a:pPr algn="l" rtl="0">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rPr>
                        <a:t>-Establishment of parental groups and a sense of connectedness to the community </a:t>
                      </a:r>
                    </a:p>
                    <a:p>
                      <a:pPr algn="l" rtl="0">
                        <a:lnSpc>
                          <a:spcPct val="115000"/>
                        </a:lnSpc>
                        <a:spcBef>
                          <a:spcPts val="120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rPr>
                        <a:t>Strengthen parental self-efficacy, and establish best parental practices: Reading stories and joint play in the home and in public spaces</a:t>
                      </a:r>
                    </a:p>
                    <a:p>
                      <a:pPr algn="l" rtl="0">
                        <a:lnSpc>
                          <a:spcPct val="115000"/>
                        </a:lnSpc>
                        <a:spcBef>
                          <a:spcPts val="120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rPr>
                        <a:t>Establishment of independent activation model in all SALTA community centers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8935" marR="58935" marT="29467" marB="29467"/>
                </a:tc>
                <a:tc>
                  <a:txBody>
                    <a:bodyPr/>
                    <a:lstStyle/>
                    <a:p>
                      <a:pPr algn="l" rtl="0">
                        <a:lnSpc>
                          <a:spcPct val="115000"/>
                        </a:lnSpc>
                        <a:spcAft>
                          <a:spcPts val="0"/>
                        </a:spcAft>
                      </a:pPr>
                      <a:r>
                        <a:rPr lang="en-US" sz="1200" dirty="0">
                          <a:effectLst/>
                        </a:rPr>
                        <a:t># of caregivers satisfied with affordability &amp; accessibility of services (near their homes)</a:t>
                      </a:r>
                    </a:p>
                    <a:p>
                      <a:pPr algn="l" rtl="0">
                        <a:lnSpc>
                          <a:spcPct val="115000"/>
                        </a:lnSpc>
                        <a:spcBef>
                          <a:spcPts val="1200"/>
                        </a:spcBef>
                        <a:spcAft>
                          <a:spcPts val="0"/>
                        </a:spcAft>
                      </a:pPr>
                      <a:r>
                        <a:rPr lang="en-US" sz="1200" dirty="0">
                          <a:effectLst/>
                        </a:rPr>
                        <a:t># of caregivers satisfied with availability, frequency and quality of SALTA services, including staff attitude</a:t>
                      </a:r>
                    </a:p>
                    <a:p>
                      <a:pPr algn="l" rtl="0">
                        <a:lnSpc>
                          <a:spcPct val="115000"/>
                        </a:lnSpc>
                        <a:spcBef>
                          <a:spcPts val="1200"/>
                        </a:spcBef>
                        <a:spcAft>
                          <a:spcPts val="0"/>
                        </a:spcAft>
                      </a:pPr>
                      <a:r>
                        <a:rPr lang="en-US" sz="1200" dirty="0">
                          <a:effectLst/>
                        </a:rPr>
                        <a:t># of caregivers implementing knowledge and tools acquired through SALTA workshops and services, strengthening parent-child relation and parental self-efficacy</a:t>
                      </a:r>
                    </a:p>
                    <a:p>
                      <a:pPr algn="l" rtl="0">
                        <a:lnSpc>
                          <a:spcPct val="115000"/>
                        </a:lnSpc>
                        <a:spcBef>
                          <a:spcPts val="1200"/>
                        </a:spcBef>
                        <a:spcAft>
                          <a:spcPts val="0"/>
                        </a:spcAft>
                      </a:pPr>
                      <a:r>
                        <a:rPr lang="en-US" sz="1200" dirty="0">
                          <a:effectLst/>
                        </a:rPr>
                        <a:t>Caregivers meet neighbors and establish new relations thanks to SALTA workshops</a:t>
                      </a:r>
                    </a:p>
                    <a:p>
                      <a:pPr algn="l" rtl="0">
                        <a:lnSpc>
                          <a:spcPct val="115000"/>
                        </a:lnSpc>
                        <a:spcBef>
                          <a:spcPts val="1200"/>
                        </a:spcBef>
                        <a:spcAft>
                          <a:spcPts val="0"/>
                        </a:spcAft>
                      </a:pPr>
                      <a:r>
                        <a:rPr lang="en-US" sz="1200" dirty="0">
                          <a:effectLst/>
                        </a:rPr>
                        <a:t>Implementation of independent activation models in primary SALTA community centers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8935" marR="58935" marT="29467" marB="29467"/>
                </a:tc>
                <a:tc>
                  <a:txBody>
                    <a:bodyPr/>
                    <a:lstStyle/>
                    <a:p>
                      <a:pPr algn="l" rtl="0">
                        <a:lnSpc>
                          <a:spcPct val="115000"/>
                        </a:lnSpc>
                        <a:spcAft>
                          <a:spcPts val="0"/>
                        </a:spcAft>
                      </a:pPr>
                      <a:r>
                        <a:rPr lang="he-IL" sz="1200" dirty="0">
                          <a:effectLst/>
                        </a:rPr>
                        <a:t> </a:t>
                      </a:r>
                      <a:r>
                        <a:rPr lang="en-US" sz="1200" dirty="0">
                          <a:effectLst/>
                        </a:rPr>
                        <a:t># of caregivers all around the city, and specifically in southern neighborhoods, who are aware and familiar with the various SALTA services</a:t>
                      </a:r>
                    </a:p>
                    <a:p>
                      <a:pPr algn="l" rtl="0">
                        <a:lnSpc>
                          <a:spcPct val="115000"/>
                        </a:lnSpc>
                        <a:spcBef>
                          <a:spcPts val="1200"/>
                        </a:spcBef>
                        <a:spcAft>
                          <a:spcPts val="0"/>
                        </a:spcAft>
                      </a:pPr>
                      <a:r>
                        <a:rPr lang="en-US" sz="1200" dirty="0">
                          <a:effectLst/>
                        </a:rPr>
                        <a:t># of caregivers and their children who use SALTA services (Workshops, indoor play areas, community well-baby clinics)</a:t>
                      </a:r>
                    </a:p>
                    <a:p>
                      <a:pPr algn="l" rtl="0">
                        <a:lnSpc>
                          <a:spcPct val="115000"/>
                        </a:lnSpc>
                        <a:spcBef>
                          <a:spcPts val="1200"/>
                        </a:spcBef>
                        <a:spcAft>
                          <a:spcPts val="0"/>
                        </a:spcAft>
                      </a:pPr>
                      <a:r>
                        <a:rPr lang="en-US" sz="1200" dirty="0">
                          <a:effectLst/>
                        </a:rPr>
                        <a:t># of caregivers and their children who participate in workshops, acquiring knowledge and tools</a:t>
                      </a:r>
                    </a:p>
                    <a:p>
                      <a:pPr algn="l" rtl="0">
                        <a:lnSpc>
                          <a:spcPct val="115000"/>
                        </a:lnSpc>
                        <a:spcBef>
                          <a:spcPts val="1200"/>
                        </a:spcBef>
                        <a:spcAft>
                          <a:spcPts val="0"/>
                        </a:spcAft>
                      </a:pPr>
                      <a:r>
                        <a:rPr lang="en-US" sz="1200" dirty="0">
                          <a:effectLst/>
                        </a:rPr>
                        <a:t># of participants satisfied with services</a:t>
                      </a:r>
                    </a:p>
                    <a:p>
                      <a:pPr algn="l" rtl="0">
                        <a:lnSpc>
                          <a:spcPct val="115000"/>
                        </a:lnSpc>
                        <a:spcBef>
                          <a:spcPts val="1200"/>
                        </a:spcBef>
                        <a:spcAft>
                          <a:spcPts val="0"/>
                        </a:spcAft>
                      </a:pPr>
                      <a:r>
                        <a:rPr lang="en-US" sz="1200" dirty="0">
                          <a:effectLst/>
                        </a:rPr>
                        <a:t># of new SALTA centers, specifically in southern neighborhoods &amp; Jaffa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l" rtl="0">
                        <a:lnSpc>
                          <a:spcPct val="115000"/>
                        </a:lnSpc>
                        <a:spcAft>
                          <a:spcPts val="0"/>
                        </a:spcAft>
                      </a:pPr>
                      <a:r>
                        <a:rPr lang="en-US" sz="1200" dirty="0">
                          <a:effectLst/>
                        </a:rPr>
                        <a:t>Range of high-quality content &amp; accessible services near homes to prompt parental knowledge, awareness and best practices development enabling better early childhood development: </a:t>
                      </a:r>
                    </a:p>
                    <a:p>
                      <a:pPr algn="l" rtl="0">
                        <a:lnSpc>
                          <a:spcPct val="115000"/>
                        </a:lnSpc>
                        <a:spcAft>
                          <a:spcPts val="0"/>
                        </a:spcAft>
                      </a:pPr>
                      <a:r>
                        <a:rPr lang="en-US" sz="1200" dirty="0">
                          <a:effectLst/>
                        </a:rPr>
                        <a:t>- Para-medical activities</a:t>
                      </a:r>
                    </a:p>
                    <a:p>
                      <a:pPr algn="l" rtl="0">
                        <a:lnSpc>
                          <a:spcPct val="115000"/>
                        </a:lnSpc>
                        <a:spcAft>
                          <a:spcPts val="0"/>
                        </a:spcAft>
                      </a:pPr>
                      <a:r>
                        <a:rPr lang="en-US" sz="1200" dirty="0">
                          <a:effectLst/>
                        </a:rPr>
                        <a:t>- Leisure and enrichment activities </a:t>
                      </a:r>
                    </a:p>
                    <a:p>
                      <a:pPr algn="l" rtl="0">
                        <a:lnSpc>
                          <a:spcPct val="115000"/>
                        </a:lnSpc>
                        <a:spcAft>
                          <a:spcPts val="0"/>
                        </a:spcAft>
                      </a:pPr>
                      <a:r>
                        <a:rPr lang="en-US" sz="1200" dirty="0">
                          <a:effectLst/>
                        </a:rPr>
                        <a:t>- Workshops for strengthening parent-child relations and building a ‘parental community’ in the neighborhood</a:t>
                      </a:r>
                    </a:p>
                    <a:p>
                      <a:pPr algn="l" rtl="0">
                        <a:lnSpc>
                          <a:spcPct val="115000"/>
                        </a:lnSpc>
                        <a:spcAft>
                          <a:spcPts val="0"/>
                        </a:spcAft>
                      </a:pPr>
                      <a:r>
                        <a:rPr lang="en-US" sz="1200" dirty="0">
                          <a:effectLst/>
                        </a:rPr>
                        <a:t>- Tailoring services and content for specific needs of vulnerable populations </a:t>
                      </a:r>
                    </a:p>
                    <a:p>
                      <a:pPr algn="l" rtl="0">
                        <a:lnSpc>
                          <a:spcPct val="115000"/>
                        </a:lnSpc>
                        <a:spcBef>
                          <a:spcPts val="1200"/>
                        </a:spcBef>
                        <a:spcAft>
                          <a:spcPts val="0"/>
                        </a:spcAft>
                      </a:pPr>
                      <a:r>
                        <a:rPr lang="en-US" sz="1200" dirty="0">
                          <a:effectLst/>
                        </a:rPr>
                        <a:t>Training professionals to provide qualified service for early childhood (Designated coordinator in community center, instructors and operators)</a:t>
                      </a:r>
                    </a:p>
                    <a:p>
                      <a:pPr algn="l" rtl="0">
                        <a:lnSpc>
                          <a:spcPct val="115000"/>
                        </a:lnSpc>
                        <a:spcBef>
                          <a:spcPts val="120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rPr>
                        <a:t>Opening of SALTA community centers all around the city, including fitted content and services (specifically in southern neighborhoods and Jaffa, for asylums, Arabic speakers)</a:t>
                      </a:r>
                    </a:p>
                    <a:p>
                      <a:pPr algn="l" rtl="0">
                        <a:lnSpc>
                          <a:spcPct val="115000"/>
                        </a:lnSpc>
                        <a:spcBef>
                          <a:spcPts val="1200"/>
                        </a:spcBef>
                        <a:spcAft>
                          <a:spcPts val="0"/>
                        </a:spcAft>
                      </a:pPr>
                      <a:r>
                        <a:rPr lang="en-US" sz="1200" dirty="0">
                          <a:effectLst/>
                        </a:rPr>
                        <a:t>Built an independent activation models for SALTA community centers, allowing operation without the support of Urban95 program</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8935" marR="58935" marT="29467" marB="29467"/>
                </a:tc>
                <a:extLst>
                  <a:ext uri="{0D108BD9-81ED-4DB2-BD59-A6C34878D82A}">
                    <a16:rowId xmlns:a16="http://schemas.microsoft.com/office/drawing/2014/main" val="659926421"/>
                  </a:ext>
                </a:extLst>
              </a:tr>
            </a:tbl>
          </a:graphicData>
        </a:graphic>
      </p:graphicFrame>
      <p:sp>
        <p:nvSpPr>
          <p:cNvPr id="4" name="Rectangle 3">
            <a:extLst>
              <a:ext uri="{FF2B5EF4-FFF2-40B4-BE49-F238E27FC236}">
                <a16:creationId xmlns:a16="http://schemas.microsoft.com/office/drawing/2014/main" id="{78942789-1EFB-962C-7A35-1D696E524658}"/>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88678108"/>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47</a:t>
            </a:fld>
            <a:endParaRPr lang="en-US" sz="1400" dirty="0"/>
          </a:p>
        </p:txBody>
      </p:sp>
      <p:sp>
        <p:nvSpPr>
          <p:cNvPr id="3" name="Rectangle 2"/>
          <p:cNvSpPr/>
          <p:nvPr/>
        </p:nvSpPr>
        <p:spPr>
          <a:xfrm>
            <a:off x="210207" y="407258"/>
            <a:ext cx="11376054" cy="3108543"/>
          </a:xfrm>
          <a:prstGeom prst="rect">
            <a:avLst/>
          </a:prstGeom>
        </p:spPr>
        <p:txBody>
          <a:bodyPr wrap="square" anchor="t">
            <a:spAutoFit/>
          </a:bodyPr>
          <a:lstStyle/>
          <a:p>
            <a:r>
              <a:rPr lang="en-US" sz="1400" b="1" i="1" dirty="0"/>
              <a:t>Short Term Evaluation Indicators:</a:t>
            </a:r>
            <a:endParaRPr lang="en-US" sz="1400" dirty="0"/>
          </a:p>
          <a:p>
            <a:r>
              <a:rPr lang="en-US" sz="1400" dirty="0"/>
              <a:t>- </a:t>
            </a:r>
            <a:r>
              <a:rPr lang="en-US" sz="1400" u="sng" dirty="0"/>
              <a:t>Satisfaction with services (geographically and financially)</a:t>
            </a:r>
            <a:r>
              <a:rPr lang="en-US" sz="1400" dirty="0"/>
              <a:t> - Extent of parents or primary caregivers:</a:t>
            </a:r>
          </a:p>
          <a:p>
            <a:pPr lvl="0"/>
            <a:r>
              <a:rPr lang="en-US" sz="1400" dirty="0"/>
              <a:t>Who have used and felt satisfied with a service in the past 30 days, recommending it to others.</a:t>
            </a:r>
          </a:p>
          <a:p>
            <a:pPr lvl="0"/>
            <a:r>
              <a:rPr lang="en-US" sz="1400" dirty="0"/>
              <a:t>Who have expressed satisfaction from the geographical distance of the service from their home.</a:t>
            </a:r>
          </a:p>
          <a:p>
            <a:pPr lvl="0"/>
            <a:r>
              <a:rPr lang="en-US" sz="1400" dirty="0"/>
              <a:t>Who have expressed satisfaction from the cost of the acquired services.</a:t>
            </a:r>
          </a:p>
          <a:p>
            <a:r>
              <a:rPr lang="en-US" sz="1400" dirty="0"/>
              <a:t>- </a:t>
            </a:r>
            <a:r>
              <a:rPr lang="en-US" sz="1400" u="sng" dirty="0"/>
              <a:t>Satisfaction with services availability, frequency and quality </a:t>
            </a:r>
            <a:r>
              <a:rPr lang="en-US" sz="1400" dirty="0"/>
              <a:t>- Extent of parents or primary caregivers:</a:t>
            </a:r>
          </a:p>
          <a:p>
            <a:pPr lvl="0"/>
            <a:r>
              <a:rPr lang="en-US" sz="1400" dirty="0"/>
              <a:t>Highly satisfied from staff: Knowledge, expertise, accessibility and attitude towards participants.</a:t>
            </a:r>
          </a:p>
          <a:p>
            <a:pPr lvl="0"/>
            <a:r>
              <a:rPr lang="en-US" sz="1400" dirty="0"/>
              <a:t>Highly satisfied from services: Variety and quality of content and schedule flexibility.</a:t>
            </a:r>
          </a:p>
          <a:p>
            <a:r>
              <a:rPr lang="en-US" sz="1400" dirty="0"/>
              <a:t>- </a:t>
            </a:r>
            <a:r>
              <a:rPr lang="en-US" sz="1400" u="sng" dirty="0"/>
              <a:t>Parental knowledge and tools, strengthening parent-child relationship and parental self-efficacy</a:t>
            </a:r>
            <a:r>
              <a:rPr lang="en-US" sz="1400" dirty="0"/>
              <a:t> - Extent of parents or primary caregivers, who reported an intent and/or execution of activities and use of tools acquired during the SALTA workshops, regarding their children’s care.</a:t>
            </a:r>
          </a:p>
          <a:p>
            <a:r>
              <a:rPr lang="en-US" sz="1400" dirty="0"/>
              <a:t>- </a:t>
            </a:r>
            <a:r>
              <a:rPr lang="en-US" sz="1400" u="sng" dirty="0"/>
              <a:t>New social ties</a:t>
            </a:r>
            <a:r>
              <a:rPr lang="en-US" sz="1400" dirty="0"/>
              <a:t> - Extent of parents or primary caregivers, who reported meeting new people following their participation in activities and through consumption of services offered by community centers.</a:t>
            </a:r>
          </a:p>
          <a:p>
            <a:r>
              <a:rPr lang="en-US" sz="1400" dirty="0"/>
              <a:t>- </a:t>
            </a:r>
            <a:r>
              <a:rPr lang="en-US" sz="1400" u="sng" dirty="0"/>
              <a:t>Implementation of independent activation model</a:t>
            </a:r>
            <a:r>
              <a:rPr lang="en-US" sz="1400" dirty="0"/>
              <a:t> - Primary community centers independently operate all SALTA workshops, activities and services, without Urban95 program’s assistance.</a:t>
            </a:r>
          </a:p>
        </p:txBody>
      </p:sp>
      <p:sp>
        <p:nvSpPr>
          <p:cNvPr id="5" name="TextBox 4">
            <a:extLst>
              <a:ext uri="{FF2B5EF4-FFF2-40B4-BE49-F238E27FC236}">
                <a16:creationId xmlns:a16="http://schemas.microsoft.com/office/drawing/2014/main" id="{D8628082-3AF0-4124-8DDF-887C234DA15C}"/>
              </a:ext>
            </a:extLst>
          </p:cNvPr>
          <p:cNvSpPr txBox="1"/>
          <p:nvPr/>
        </p:nvSpPr>
        <p:spPr>
          <a:xfrm>
            <a:off x="1" y="0"/>
            <a:ext cx="12192000" cy="400110"/>
          </a:xfrm>
          <a:prstGeom prst="rect">
            <a:avLst/>
          </a:prstGeom>
          <a:solidFill>
            <a:srgbClr val="EC1C3C"/>
          </a:solidFill>
        </p:spPr>
        <p:txBody>
          <a:bodyPr wrap="square" rtlCol="0">
            <a:spAutoFit/>
          </a:bodyPr>
          <a:lstStyle/>
          <a:p>
            <a:r>
              <a:rPr lang="en-US" sz="2000" dirty="0">
                <a:solidFill>
                  <a:prstClr val="white"/>
                </a:solidFill>
                <a:latin typeface="Tahoma" pitchFamily="34" charset="0"/>
                <a:ea typeface="Tahoma" pitchFamily="34" charset="0"/>
                <a:cs typeface="Tahoma" pitchFamily="34" charset="0"/>
              </a:rPr>
              <a:t>Evaluation Indicators </a:t>
            </a:r>
            <a:r>
              <a:rPr lang="he-IL" sz="2000" dirty="0">
                <a:solidFill>
                  <a:prstClr val="white"/>
                </a:solidFill>
                <a:latin typeface="Tahoma" pitchFamily="34" charset="0"/>
                <a:ea typeface="Tahoma" pitchFamily="34" charset="0"/>
                <a:cs typeface="Tahoma" pitchFamily="34" charset="0"/>
              </a:rPr>
              <a:t>-</a:t>
            </a:r>
            <a:r>
              <a:rPr lang="en-US" sz="2000" dirty="0">
                <a:solidFill>
                  <a:prstClr val="white"/>
                </a:solidFill>
                <a:latin typeface="Tahoma" pitchFamily="34" charset="0"/>
                <a:ea typeface="Tahoma" pitchFamily="34" charset="0"/>
                <a:cs typeface="Tahoma" pitchFamily="34" charset="0"/>
              </a:rPr>
              <a:t> Early Parenthood </a:t>
            </a:r>
          </a:p>
        </p:txBody>
      </p:sp>
      <p:sp>
        <p:nvSpPr>
          <p:cNvPr id="6" name="Rectangle 5">
            <a:extLst>
              <a:ext uri="{FF2B5EF4-FFF2-40B4-BE49-F238E27FC236}">
                <a16:creationId xmlns:a16="http://schemas.microsoft.com/office/drawing/2014/main" id="{EF69A7B0-3B40-B1EE-683C-D5231EB099D9}"/>
              </a:ext>
            </a:extLst>
          </p:cNvPr>
          <p:cNvSpPr/>
          <p:nvPr/>
        </p:nvSpPr>
        <p:spPr>
          <a:xfrm>
            <a:off x="200582" y="3429277"/>
            <a:ext cx="11376054" cy="3108543"/>
          </a:xfrm>
          <a:prstGeom prst="rect">
            <a:avLst/>
          </a:prstGeom>
          <a:solidFill>
            <a:schemeClr val="bg1"/>
          </a:solidFill>
        </p:spPr>
        <p:txBody>
          <a:bodyPr wrap="square" anchor="t">
            <a:spAutoFit/>
          </a:bodyPr>
          <a:lstStyle/>
          <a:p>
            <a:pPr marL="0" marR="0" algn="just" rtl="0">
              <a:spcBef>
                <a:spcPts val="1200"/>
              </a:spcBef>
              <a:spcAft>
                <a:spcPts val="0"/>
              </a:spcAft>
            </a:pPr>
            <a:r>
              <a:rPr lang="en-US" sz="1400" b="1" i="1" dirty="0">
                <a:effectLst/>
                <a:latin typeface="Calibri" panose="020F0502020204030204" pitchFamily="34" charset="0"/>
                <a:ea typeface="Calibri" panose="020F0502020204030204" pitchFamily="34" charset="0"/>
                <a:cs typeface="Calibri" panose="020F0502020204030204" pitchFamily="34" charset="0"/>
              </a:rPr>
              <a:t>Mid-Term Evaluation Indicators: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gn="just" rtl="0">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u="sng" dirty="0">
                <a:effectLst/>
                <a:latin typeface="Calibri" panose="020F0502020204030204" pitchFamily="34" charset="0"/>
                <a:ea typeface="Calibri" panose="020F0502020204030204" pitchFamily="34" charset="0"/>
                <a:cs typeface="Calibri" panose="020F0502020204030204" pitchFamily="34" charset="0"/>
              </a:rPr>
              <a:t>All services for young children provided near the homes, all around the city (in each neighborhood: community center, well-baby clinic, pregnancy and birth community)</a:t>
            </a:r>
            <a:r>
              <a:rPr lang="en-US" sz="1400" dirty="0">
                <a:effectLst/>
                <a:latin typeface="Calibri" panose="020F0502020204030204" pitchFamily="34" charset="0"/>
                <a:ea typeface="Calibri" panose="020F0502020204030204" pitchFamily="34" charset="0"/>
                <a:cs typeface="Calibri" panose="020F0502020204030204" pitchFamily="34" charset="0"/>
              </a:rPr>
              <a:t> – Number of parents or primary caregivers, living near community centers which provide full scope of services (Para-medical content, leisure and enrichment, parental workshops, indoor play areas and well-baby clinic), in an affordable price.</a:t>
            </a:r>
          </a:p>
          <a:p>
            <a:pPr marL="0" marR="0" algn="just" rtl="0">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u="sng" dirty="0">
                <a:effectLst/>
                <a:latin typeface="Calibri" panose="020F0502020204030204" pitchFamily="34" charset="0"/>
                <a:ea typeface="Calibri" panose="020F0502020204030204" pitchFamily="34" charset="0"/>
                <a:cs typeface="Calibri" panose="020F0502020204030204" pitchFamily="34" charset="0"/>
              </a:rPr>
              <a:t>The range of content &amp; activities provide comprehensive, accessible and tailored service to neighborhood residents’ needs</a:t>
            </a:r>
            <a:r>
              <a:rPr lang="en-US" sz="1400" dirty="0">
                <a:effectLst/>
                <a:latin typeface="Calibri" panose="020F0502020204030204" pitchFamily="34" charset="0"/>
                <a:ea typeface="Calibri" panose="020F0502020204030204" pitchFamily="34" charset="0"/>
                <a:cs typeface="Calibri" panose="020F0502020204030204" pitchFamily="34" charset="0"/>
              </a:rPr>
              <a:t> - Number of parents or primary caregivers of young children, who have used the services and reported general satisfaction, specifically in vulnerable neighborhoods.</a:t>
            </a:r>
          </a:p>
          <a:p>
            <a:pPr marL="0" marR="0" algn="just" rtl="0">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u="sng" dirty="0">
                <a:effectLst/>
                <a:latin typeface="Calibri" panose="020F0502020204030204" pitchFamily="34" charset="0"/>
                <a:ea typeface="Calibri" panose="020F0502020204030204" pitchFamily="34" charset="0"/>
                <a:cs typeface="Calibri" panose="020F0502020204030204" pitchFamily="34" charset="0"/>
              </a:rPr>
              <a:t>Establishment of local community</a:t>
            </a:r>
            <a:r>
              <a:rPr lang="en-US" sz="1400" dirty="0">
                <a:effectLst/>
                <a:latin typeface="Calibri" panose="020F0502020204030204" pitchFamily="34" charset="0"/>
                <a:ea typeface="Calibri" panose="020F0502020204030204" pitchFamily="34" charset="0"/>
                <a:cs typeface="Calibri" panose="020F0502020204030204" pitchFamily="34" charset="0"/>
              </a:rPr>
              <a:t> - Extent to which parents or primary caregivers of young child, reported an increase in social support and sense of community, following their participation in activities and consumption of services within their neighborhood community center.</a:t>
            </a:r>
          </a:p>
          <a:p>
            <a:pPr marL="0" marR="0" algn="just" rtl="0">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u="sng" dirty="0">
                <a:effectLst/>
                <a:latin typeface="Calibri" panose="020F0502020204030204" pitchFamily="34" charset="0"/>
                <a:ea typeface="Calibri" panose="020F0502020204030204" pitchFamily="34" charset="0"/>
                <a:cs typeface="Calibri" panose="020F0502020204030204" pitchFamily="34" charset="0"/>
              </a:rPr>
              <a:t>Strengthen Parental self-efficacy and best parental practices</a:t>
            </a:r>
            <a:r>
              <a:rPr lang="en-US" sz="1400" dirty="0">
                <a:effectLst/>
                <a:latin typeface="Calibri" panose="020F0502020204030204" pitchFamily="34" charset="0"/>
                <a:ea typeface="Calibri" panose="020F0502020204030204" pitchFamily="34" charset="0"/>
                <a:cs typeface="Calibri" panose="020F0502020204030204" pitchFamily="34" charset="0"/>
              </a:rPr>
              <a:t> - Parents or primary caregivers report:</a:t>
            </a:r>
          </a:p>
          <a:p>
            <a:pPr marL="342900" marR="0" lvl="0" indent="-342900" algn="just" rtl="0">
              <a:spcBef>
                <a:spcPts val="0"/>
              </a:spcBef>
              <a:spcAft>
                <a:spcPts val="0"/>
              </a:spcAft>
              <a:buFont typeface="Courier New" panose="02070309020205020404" pitchFamily="49" charset="0"/>
              <a:buChar char="o"/>
            </a:pPr>
            <a:r>
              <a:rPr lang="en-US" sz="1400" dirty="0">
                <a:effectLst/>
                <a:latin typeface="Calibri" panose="020F0502020204030204" pitchFamily="34" charset="0"/>
                <a:ea typeface="Times New Roman" panose="02020603050405020304" pitchFamily="18" charset="0"/>
                <a:cs typeface="Calibri" panose="020F0502020204030204" pitchFamily="34" charset="0"/>
              </a:rPr>
              <a:t>Stronger parental self-efficacy regarding caring for their children &amp; quality of parent-child relationship.</a:t>
            </a:r>
          </a:p>
          <a:p>
            <a:pPr marL="342900" marR="0" lvl="0" indent="-342900" algn="just" rtl="0">
              <a:spcBef>
                <a:spcPts val="0"/>
              </a:spcBef>
              <a:spcAft>
                <a:spcPts val="0"/>
              </a:spcAft>
              <a:buFont typeface="Courier New" panose="02070309020205020404" pitchFamily="49" charset="0"/>
              <a:buChar char="o"/>
            </a:pPr>
            <a:r>
              <a:rPr lang="en-US" sz="1400" dirty="0">
                <a:effectLst/>
                <a:latin typeface="Calibri" panose="020F0502020204030204" pitchFamily="34" charset="0"/>
                <a:ea typeface="Times New Roman" panose="02020603050405020304" pitchFamily="18" charset="0"/>
                <a:cs typeface="Calibri" panose="020F0502020204030204" pitchFamily="34" charset="0"/>
              </a:rPr>
              <a:t>Increase in frequency of verbal communication with their children, storytelling and joint reading.</a:t>
            </a:r>
          </a:p>
          <a:p>
            <a:pPr marL="342900" marR="0" lvl="0" indent="-342900" algn="just" rtl="0">
              <a:spcBef>
                <a:spcPts val="0"/>
              </a:spcBef>
              <a:spcAft>
                <a:spcPts val="0"/>
              </a:spcAft>
              <a:buFont typeface="Courier New" panose="02070309020205020404" pitchFamily="49" charset="0"/>
              <a:buChar char="o"/>
            </a:pPr>
            <a:r>
              <a:rPr lang="en-US" sz="1400" dirty="0">
                <a:effectLst/>
                <a:latin typeface="Calibri" panose="020F0502020204030204" pitchFamily="34" charset="0"/>
                <a:ea typeface="Times New Roman" panose="02020603050405020304" pitchFamily="18" charset="0"/>
                <a:cs typeface="Calibri" panose="020F0502020204030204" pitchFamily="34" charset="0"/>
              </a:rPr>
              <a:t>Spending more time with their children and frequency of joint play (in public spaces, community centers, homes). </a:t>
            </a:r>
          </a:p>
          <a:p>
            <a:pPr marL="0" marR="0" algn="just" rtl="0">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u="sng" dirty="0">
                <a:effectLst/>
                <a:latin typeface="Calibri" panose="020F0502020204030204" pitchFamily="34" charset="0"/>
                <a:ea typeface="Calibri" panose="020F0502020204030204" pitchFamily="34" charset="0"/>
                <a:cs typeface="Calibri" panose="020F0502020204030204" pitchFamily="34" charset="0"/>
              </a:rPr>
              <a:t>Establishing Independent activation model (all centers)</a:t>
            </a:r>
            <a:r>
              <a:rPr lang="en-US" sz="1400" dirty="0">
                <a:effectLst/>
                <a:latin typeface="Calibri" panose="020F0502020204030204" pitchFamily="34" charset="0"/>
                <a:ea typeface="Calibri" panose="020F0502020204030204" pitchFamily="34" charset="0"/>
                <a:cs typeface="Calibri" panose="020F0502020204030204" pitchFamily="34" charset="0"/>
              </a:rPr>
              <a:t> – community centers independently operate of all SALTA activities and services, without Urban95 program’s assistance.</a:t>
            </a:r>
          </a:p>
        </p:txBody>
      </p:sp>
      <p:sp>
        <p:nvSpPr>
          <p:cNvPr id="4" name="Rectangle 3">
            <a:extLst>
              <a:ext uri="{FF2B5EF4-FFF2-40B4-BE49-F238E27FC236}">
                <a16:creationId xmlns:a16="http://schemas.microsoft.com/office/drawing/2014/main" id="{A3709534-1865-00A2-C2C6-BDA903FA14DB}"/>
              </a:ext>
            </a:extLst>
          </p:cNvPr>
          <p:cNvSpPr/>
          <p:nvPr/>
        </p:nvSpPr>
        <p:spPr>
          <a:xfrm>
            <a:off x="4925995" y="65353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43372840"/>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771F7D13-A585-2FB1-839F-1B22A13F7440}"/>
              </a:ext>
            </a:extLst>
          </p:cNvPr>
          <p:cNvSpPr txBox="1"/>
          <p:nvPr/>
        </p:nvSpPr>
        <p:spPr>
          <a:xfrm>
            <a:off x="-1" y="-24393"/>
            <a:ext cx="12192000" cy="400110"/>
          </a:xfrm>
          <a:prstGeom prst="rect">
            <a:avLst/>
          </a:prstGeom>
          <a:solidFill>
            <a:srgbClr val="EC1C3C"/>
          </a:solidFill>
        </p:spPr>
        <p:txBody>
          <a:bodyPr wrap="square" rtlCol="0">
            <a:spAutoFit/>
          </a:bodyPr>
          <a:lstStyle/>
          <a:p>
            <a:pPr algn="r"/>
            <a:r>
              <a:rPr lang="he-IL" sz="2000" b="1">
                <a:solidFill>
                  <a:prstClr val="white"/>
                </a:solidFill>
                <a:latin typeface="Tahoma" pitchFamily="34" charset="0"/>
                <a:ea typeface="Tahoma" pitchFamily="34" charset="0"/>
                <a:cs typeface="Tahoma" pitchFamily="34" charset="0"/>
              </a:rPr>
              <a:t>סקר סדנאות סלתא – גרסת 2022</a:t>
            </a:r>
            <a:endParaRPr lang="he-IL" sz="2000" b="1">
              <a:solidFill>
                <a:schemeClr val="bg1"/>
              </a:solidFill>
              <a:latin typeface="Tahoma" pitchFamily="34" charset="0"/>
              <a:ea typeface="Tahoma" pitchFamily="34" charset="0"/>
              <a:cs typeface="Tahoma" pitchFamily="34" charset="0"/>
            </a:endParaRPr>
          </a:p>
        </p:txBody>
      </p:sp>
      <p:sp>
        <p:nvSpPr>
          <p:cNvPr id="6" name="תיבת טקסט 5">
            <a:extLst>
              <a:ext uri="{FF2B5EF4-FFF2-40B4-BE49-F238E27FC236}">
                <a16:creationId xmlns:a16="http://schemas.microsoft.com/office/drawing/2014/main" id="{727B7F8D-CADD-F84D-797F-7781E4584B71}"/>
              </a:ext>
            </a:extLst>
          </p:cNvPr>
          <p:cNvSpPr txBox="1"/>
          <p:nvPr/>
        </p:nvSpPr>
        <p:spPr>
          <a:xfrm>
            <a:off x="11601868" y="6338406"/>
            <a:ext cx="357050" cy="276999"/>
          </a:xfrm>
          <a:prstGeom prst="rect">
            <a:avLst/>
          </a:prstGeom>
          <a:noFill/>
        </p:spPr>
        <p:txBody>
          <a:bodyPr wrap="square" rtlCol="1">
            <a:spAutoFit/>
          </a:bodyPr>
          <a:lstStyle/>
          <a:p>
            <a:r>
              <a:rPr lang="he-IL" sz="1200">
                <a:solidFill>
                  <a:schemeClr val="bg2">
                    <a:lumMod val="75000"/>
                  </a:schemeClr>
                </a:solidFill>
              </a:rPr>
              <a:t>47</a:t>
            </a:r>
          </a:p>
        </p:txBody>
      </p:sp>
      <p:sp>
        <p:nvSpPr>
          <p:cNvPr id="3" name="Rectangle 2">
            <a:extLst>
              <a:ext uri="{FF2B5EF4-FFF2-40B4-BE49-F238E27FC236}">
                <a16:creationId xmlns:a16="http://schemas.microsoft.com/office/drawing/2014/main" id="{9720E0E2-4CD5-8E04-0866-099E5F364CC2}"/>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aphicFrame>
        <p:nvGraphicFramePr>
          <p:cNvPr id="9" name="Table 8">
            <a:extLst>
              <a:ext uri="{FF2B5EF4-FFF2-40B4-BE49-F238E27FC236}">
                <a16:creationId xmlns:a16="http://schemas.microsoft.com/office/drawing/2014/main" id="{70E16B66-34F5-4D67-F0D8-35DF2885B066}"/>
              </a:ext>
            </a:extLst>
          </p:cNvPr>
          <p:cNvGraphicFramePr>
            <a:graphicFrameLocks noGrp="1"/>
          </p:cNvGraphicFramePr>
          <p:nvPr>
            <p:extLst>
              <p:ext uri="{D42A27DB-BD31-4B8C-83A1-F6EECF244321}">
                <p14:modId xmlns:p14="http://schemas.microsoft.com/office/powerpoint/2010/main" val="1659755690"/>
              </p:ext>
            </p:extLst>
          </p:nvPr>
        </p:nvGraphicFramePr>
        <p:xfrm>
          <a:off x="732278" y="391998"/>
          <a:ext cx="9950824" cy="6406925"/>
        </p:xfrm>
        <a:graphic>
          <a:graphicData uri="http://schemas.openxmlformats.org/drawingml/2006/table">
            <a:tbl>
              <a:tblPr>
                <a:tableStyleId>{5C22544A-7EE6-4342-B048-85BDC9FD1C3A}</a:tableStyleId>
              </a:tblPr>
              <a:tblGrid>
                <a:gridCol w="5944941">
                  <a:extLst>
                    <a:ext uri="{9D8B030D-6E8A-4147-A177-3AD203B41FA5}">
                      <a16:colId xmlns:a16="http://schemas.microsoft.com/office/drawing/2014/main" val="1373781072"/>
                    </a:ext>
                  </a:extLst>
                </a:gridCol>
                <a:gridCol w="4005883">
                  <a:extLst>
                    <a:ext uri="{9D8B030D-6E8A-4147-A177-3AD203B41FA5}">
                      <a16:colId xmlns:a16="http://schemas.microsoft.com/office/drawing/2014/main" val="559444484"/>
                    </a:ext>
                  </a:extLst>
                </a:gridCol>
              </a:tblGrid>
              <a:tr h="74483">
                <a:tc>
                  <a:txBody>
                    <a:bodyPr/>
                    <a:lstStyle/>
                    <a:p>
                      <a:pPr algn="l" rtl="0" fontAlgn="t"/>
                      <a:r>
                        <a:rPr lang="en-US" sz="1000" b="1" i="0" u="none" strike="noStrike" dirty="0">
                          <a:solidFill>
                            <a:schemeClr val="bg1"/>
                          </a:solidFill>
                          <a:effectLst/>
                          <a:latin typeface="Arial" panose="020B0604020202020204" pitchFamily="34" charset="0"/>
                        </a:rPr>
                        <a:t>questions</a:t>
                      </a:r>
                      <a:endParaRPr lang="he-IL" sz="1000" b="1" i="0" u="none" strike="noStrike" dirty="0">
                        <a:solidFill>
                          <a:schemeClr val="bg1"/>
                        </a:solidFill>
                        <a:effectLst/>
                        <a:latin typeface="Arial" panose="020B0604020202020204" pitchFamily="34" charset="0"/>
                      </a:endParaRPr>
                    </a:p>
                  </a:txBody>
                  <a:tcPr marL="0" marR="0" marT="0" marB="0">
                    <a:solidFill>
                      <a:srgbClr val="4978A6"/>
                    </a:solidFill>
                  </a:tcPr>
                </a:tc>
                <a:tc>
                  <a:txBody>
                    <a:bodyPr/>
                    <a:lstStyle/>
                    <a:p>
                      <a:pPr algn="l" rtl="0" fontAlgn="t"/>
                      <a:r>
                        <a:rPr lang="en-US" sz="1000" b="1" i="0" u="none" strike="noStrike" dirty="0">
                          <a:solidFill>
                            <a:schemeClr val="bg1"/>
                          </a:solidFill>
                          <a:effectLst/>
                          <a:latin typeface="Arial" panose="020B0604020202020204" pitchFamily="34" charset="0"/>
                        </a:rPr>
                        <a:t>answers</a:t>
                      </a:r>
                      <a:endParaRPr lang="he-IL" sz="1000" b="1" i="0" u="none" strike="noStrike" dirty="0">
                        <a:solidFill>
                          <a:schemeClr val="bg1"/>
                        </a:solidFill>
                        <a:effectLst/>
                        <a:latin typeface="Arial" panose="020B0604020202020204" pitchFamily="34" charset="0"/>
                      </a:endParaRPr>
                    </a:p>
                  </a:txBody>
                  <a:tcPr marL="0" marR="0" marT="0" marB="0">
                    <a:solidFill>
                      <a:srgbClr val="4978A6"/>
                    </a:solidFill>
                  </a:tcPr>
                </a:tc>
                <a:extLst>
                  <a:ext uri="{0D108BD9-81ED-4DB2-BD59-A6C34878D82A}">
                    <a16:rowId xmlns:a16="http://schemas.microsoft.com/office/drawing/2014/main" val="1827636232"/>
                  </a:ext>
                </a:extLst>
              </a:tr>
              <a:tr h="88494">
                <a:tc>
                  <a:txBody>
                    <a:bodyPr/>
                    <a:lstStyle/>
                    <a:p>
                      <a:pPr marL="0" indent="0" algn="l" rtl="0" fontAlgn="b">
                        <a:buClr>
                          <a:srgbClr val="F2D834"/>
                        </a:buClr>
                        <a:buFont typeface="Wingdings" panose="05000000000000000000" pitchFamily="2" charset="2"/>
                        <a:buNone/>
                      </a:pPr>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Name of workshop</a:t>
                      </a:r>
                      <a:endParaRPr lang="he-IL"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txBody>
                  <a:tcPr marL="5274" marR="5274" marT="5274" marB="0" anchor="b">
                    <a:solidFill>
                      <a:schemeClr val="bg2"/>
                    </a:solidFill>
                  </a:tcPr>
                </a:tc>
                <a:tc>
                  <a:txBody>
                    <a:bodyPr/>
                    <a:lstStyle/>
                    <a:p>
                      <a:pPr algn="l" rtl="0" fontAlgn="t"/>
                      <a:r>
                        <a:rPr lang="en-US" sz="1000" u="none" strike="noStrike" dirty="0">
                          <a:effectLst/>
                        </a:rPr>
                        <a:t>Updating list of workshops</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2183804772"/>
                  </a:ext>
                </a:extLst>
              </a:tr>
              <a:tr h="209006">
                <a:tc>
                  <a:txBody>
                    <a:bodyPr/>
                    <a:lstStyle/>
                    <a:p>
                      <a:pPr marL="0" indent="0" algn="l" rtl="0" fontAlgn="b">
                        <a:buClr>
                          <a:srgbClr val="F2D834"/>
                        </a:buClr>
                        <a:buFont typeface="Wingdings" panose="05000000000000000000" pitchFamily="2" charset="2"/>
                        <a:buNone/>
                      </a:pPr>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Location of workshop</a:t>
                      </a:r>
                      <a:endParaRPr lang="he-IL"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txBody>
                  <a:tcPr marL="5274" marR="5274" marT="5274" marB="0" anchor="b">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dirty="0">
                          <a:effectLst/>
                        </a:rPr>
                        <a:t>Jaffa, south (including eastern neighborhoods), center, north (across Yarkon river)</a:t>
                      </a:r>
                    </a:p>
                  </a:txBody>
                  <a:tcPr marL="0" marR="0" marT="0" marB="0">
                    <a:solidFill>
                      <a:schemeClr val="bg2"/>
                    </a:solidFill>
                  </a:tcPr>
                </a:tc>
                <a:extLst>
                  <a:ext uri="{0D108BD9-81ED-4DB2-BD59-A6C34878D82A}">
                    <a16:rowId xmlns:a16="http://schemas.microsoft.com/office/drawing/2014/main" val="480633124"/>
                  </a:ext>
                </a:extLst>
              </a:tr>
              <a:tr h="253145">
                <a:tc>
                  <a:txBody>
                    <a:bodyPr/>
                    <a:lstStyle/>
                    <a:p>
                      <a:pPr algn="l" rtl="0" fontAlgn="t"/>
                      <a:r>
                        <a:rPr lang="he-IL"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מטעם איזה מרכז קהילתי הופעלה הסדנה/הפעילות?</a:t>
                      </a:r>
                    </a:p>
                  </a:txBody>
                  <a:tcPr marL="0" marR="0" marT="0" marB="0">
                    <a:solidFill>
                      <a:schemeClr val="bg2"/>
                    </a:solidFill>
                  </a:tcPr>
                </a:tc>
                <a:tc>
                  <a:txBody>
                    <a:bodyPr/>
                    <a:lstStyle/>
                    <a:p>
                      <a:pPr algn="l" rtl="0" fontAlgn="t"/>
                      <a:r>
                        <a:rPr lang="en-US" sz="1000" u="none" strike="noStrike" dirty="0">
                          <a:effectLst/>
                        </a:rPr>
                        <a:t>List of community centers for each region</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2929879957"/>
                  </a:ext>
                </a:extLst>
              </a:tr>
              <a:tr h="207377">
                <a:tc>
                  <a:txBody>
                    <a:bodyPr/>
                    <a:lstStyle/>
                    <a:p>
                      <a:pPr algn="l" rtl="0" fontAlgn="t"/>
                      <a:r>
                        <a:rPr lang="en-US" sz="1000" b="0" kern="1200" noProof="0" dirty="0">
                          <a:solidFill>
                            <a:prstClr val="black"/>
                          </a:solidFill>
                          <a:latin typeface="Segoe UI" panose="020B0502040204020203" pitchFamily="34" charset="0"/>
                          <a:ea typeface="Tahoma" panose="020B0604030504040204" pitchFamily="34" charset="0"/>
                          <a:cs typeface="Segoe UI" panose="020B0502040204020203" pitchFamily="34" charset="0"/>
                        </a:rPr>
                        <a:t>How did you hear about the workshop? Multiple answers</a:t>
                      </a:r>
                      <a:endParaRPr lang="he-IL"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b="0" dirty="0"/>
                        <a:t>A friend sent me, Local Facebook Group, Local WhatsApp group, Community center advertising, </a:t>
                      </a:r>
                      <a:r>
                        <a:rPr lang="en-US" sz="1000" b="0" dirty="0" err="1"/>
                        <a:t>DigiTaf</a:t>
                      </a:r>
                      <a:r>
                        <a:rPr lang="en-US" sz="1000" b="0" dirty="0"/>
                        <a:t>, </a:t>
                      </a:r>
                      <a:r>
                        <a:rPr lang="en-US" sz="1000" b="0" dirty="0" err="1"/>
                        <a:t>DigiTel</a:t>
                      </a:r>
                      <a:r>
                        <a:rPr lang="en-US" sz="1000" b="0" dirty="0"/>
                        <a:t>, other</a:t>
                      </a:r>
                    </a:p>
                  </a:txBody>
                  <a:tcPr marL="0" marR="0" marT="0" marB="0">
                    <a:solidFill>
                      <a:schemeClr val="bg2"/>
                    </a:solidFill>
                  </a:tcPr>
                </a:tc>
                <a:extLst>
                  <a:ext uri="{0D108BD9-81ED-4DB2-BD59-A6C34878D82A}">
                    <a16:rowId xmlns:a16="http://schemas.microsoft.com/office/drawing/2014/main" val="1832687384"/>
                  </a:ext>
                </a:extLst>
              </a:tr>
              <a:tr h="0">
                <a:tc>
                  <a:txBody>
                    <a:bodyPr/>
                    <a:lstStyle/>
                    <a:p>
                      <a:pPr algn="l" rtl="0" fontAlgn="t"/>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To what extent was the duration of the workshop (number of meetings) successful in your opinion?</a:t>
                      </a:r>
                      <a:endParaRPr lang="he-IL"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txBody>
                  <a:tcPr marL="0" marR="0" marT="0" marB="0">
                    <a:solidFill>
                      <a:schemeClr val="bg2"/>
                    </a:solidFill>
                  </a:tcPr>
                </a:tc>
                <a:tc>
                  <a:txBody>
                    <a:bodyPr/>
                    <a:lstStyle/>
                    <a:p>
                      <a:pPr lvl="0">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too short, too long, the workshop had the right amount of meetings</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1684070916"/>
                  </a:ext>
                </a:extLst>
              </a:tr>
              <a:tr h="158509">
                <a:tc>
                  <a:txBody>
                    <a:bodyPr/>
                    <a:lstStyle/>
                    <a:p>
                      <a:pPr lvl="0">
                        <a:defRPr/>
                      </a:pPr>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To what extent were the physical conditions comfortable for you and your child?</a:t>
                      </a:r>
                    </a:p>
                  </a:txBody>
                  <a:tcPr marL="0" marR="0" marT="0" marB="0">
                    <a:solidFill>
                      <a:schemeClr val="bg2"/>
                    </a:solidFill>
                  </a:tcPr>
                </a:tc>
                <a:tc>
                  <a:txBody>
                    <a:bodyPr/>
                    <a:lstStyle/>
                    <a:p>
                      <a:pPr algn="l" rtl="0" fontAlgn="t"/>
                      <a:r>
                        <a:rPr lang="en-US" sz="1000" u="none" strike="noStrike" dirty="0">
                          <a:effectLst/>
                        </a:rPr>
                        <a:t>Scale 1-5</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894536846"/>
                  </a:ext>
                </a:extLst>
              </a:tr>
              <a:tr h="10108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To what extent did you feel that the workshop’s instructor was professional and skilled?</a:t>
                      </a:r>
                      <a:endParaRPr lang="he-IL"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txBody>
                  <a:tcPr marL="0" marR="0" marT="0" marB="0">
                    <a:solidFill>
                      <a:schemeClr val="bg2"/>
                    </a:solidFill>
                  </a:tcPr>
                </a:tc>
                <a:tc>
                  <a:txBody>
                    <a:bodyPr/>
                    <a:lstStyle/>
                    <a:p>
                      <a:pPr algn="l" rtl="0" fontAlgn="t"/>
                      <a:r>
                        <a:rPr lang="en-US" sz="1000" u="none" strike="noStrike" dirty="0">
                          <a:effectLst/>
                        </a:rPr>
                        <a:t>Scale 1-5</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2483429387"/>
                  </a:ext>
                </a:extLst>
              </a:tr>
              <a:tr h="81932">
                <a:tc>
                  <a:txBody>
                    <a:bodyPr/>
                    <a:lstStyle/>
                    <a:p>
                      <a:pPr lvl="0">
                        <a:defRPr/>
                      </a:pPr>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To what extent did the workshop meet your expectations?</a:t>
                      </a:r>
                    </a:p>
                  </a:txBody>
                  <a:tcPr marL="0" marR="0" marT="0" marB="0">
                    <a:solidFill>
                      <a:schemeClr val="bg2"/>
                    </a:solidFill>
                  </a:tcPr>
                </a:tc>
                <a:tc>
                  <a:txBody>
                    <a:bodyPr/>
                    <a:lstStyle/>
                    <a:p>
                      <a:pPr algn="l" rtl="0" fontAlgn="t"/>
                      <a:r>
                        <a:rPr lang="en-US" sz="1000" u="none" strike="noStrike" dirty="0">
                          <a:effectLst/>
                        </a:rPr>
                        <a:t>Scale 1-5</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2182452455"/>
                  </a:ext>
                </a:extLst>
              </a:tr>
              <a:tr h="76612">
                <a:tc>
                  <a:txBody>
                    <a:bodyPr/>
                    <a:lstStyle/>
                    <a:p>
                      <a:pPr algn="l" rtl="0" fontAlgn="t"/>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Please specify how the workshop benefited you</a:t>
                      </a:r>
                      <a:endParaRPr lang="he-IL"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txBody>
                  <a:tcPr marL="0" marR="0" marT="0" marB="0">
                    <a:solidFill>
                      <a:schemeClr val="bg2"/>
                    </a:solidFill>
                  </a:tcPr>
                </a:tc>
                <a:tc>
                  <a:txBody>
                    <a:bodyPr/>
                    <a:lstStyle/>
                    <a:p>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Open-ended</a:t>
                      </a:r>
                    </a:p>
                  </a:txBody>
                  <a:tcPr marL="0" marR="0" marT="0" marB="0">
                    <a:solidFill>
                      <a:schemeClr val="bg2"/>
                    </a:solidFill>
                  </a:tcPr>
                </a:tc>
                <a:extLst>
                  <a:ext uri="{0D108BD9-81ED-4DB2-BD59-A6C34878D82A}">
                    <a16:rowId xmlns:a16="http://schemas.microsoft.com/office/drawing/2014/main" val="1393926617"/>
                  </a:ext>
                </a:extLst>
              </a:tr>
              <a:tr h="133005">
                <a:tc>
                  <a:txBody>
                    <a:bodyPr/>
                    <a:lstStyle/>
                    <a:p>
                      <a:pPr algn="l" rtl="0" fontAlgn="t"/>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To what extent did the activity contribute to a positive interaction between you and your child?</a:t>
                      </a:r>
                      <a:endParaRPr lang="he-IL"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txBody>
                  <a:tcPr marL="0" marR="0" marT="0" marB="0">
                    <a:solidFill>
                      <a:schemeClr val="bg2"/>
                    </a:solidFill>
                  </a:tcPr>
                </a:tc>
                <a:tc>
                  <a:txBody>
                    <a:bodyPr/>
                    <a:lstStyle/>
                    <a:p>
                      <a:pPr algn="l" rtl="0" fontAlgn="t"/>
                      <a:r>
                        <a:rPr lang="en-US" sz="1000" u="none" strike="noStrike" dirty="0">
                          <a:effectLst/>
                        </a:rPr>
                        <a:t>Scale 1-5</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2781587232"/>
                  </a:ext>
                </a:extLst>
              </a:tr>
              <a:tr h="159606">
                <a:tc>
                  <a:txBody>
                    <a:bodyPr/>
                    <a:lstStyle/>
                    <a:p>
                      <a:pPr algn="l" rtl="0" fontAlgn="t"/>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To what extent did the workshop provide new and applicable knowledge and / or tools for future use with your child</a:t>
                      </a:r>
                    </a:p>
                  </a:txBody>
                  <a:tcPr marL="0" marR="0" marT="0" marB="0">
                    <a:solidFill>
                      <a:schemeClr val="bg2"/>
                    </a:solidFill>
                  </a:tcPr>
                </a:tc>
                <a:tc>
                  <a:txBody>
                    <a:bodyPr/>
                    <a:lstStyle/>
                    <a:p>
                      <a:pPr algn="l" rtl="0" fontAlgn="t"/>
                      <a:r>
                        <a:rPr lang="en-US" sz="1000" u="none" strike="noStrike" dirty="0">
                          <a:effectLst/>
                        </a:rPr>
                        <a:t>Scale 1-5</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3230043574"/>
                  </a:ext>
                </a:extLst>
              </a:tr>
              <a:tr h="21617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To what extent did you get new ideas for a joint play with your child?  </a:t>
                      </a:r>
                      <a:endParaRPr lang="he-IL"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txBody>
                  <a:tcPr marL="0" marR="0" marT="0" marB="0">
                    <a:solidFill>
                      <a:schemeClr val="bg2"/>
                    </a:solidFill>
                  </a:tcPr>
                </a:tc>
                <a:tc>
                  <a:txBody>
                    <a:bodyPr/>
                    <a:lstStyle/>
                    <a:p>
                      <a:pPr algn="l" rtl="0" fontAlgn="t"/>
                      <a:endParaRPr lang="he-IL" sz="1000" b="0" i="0" u="none" strike="noStrike">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3430264578"/>
                  </a:ext>
                </a:extLst>
              </a:tr>
              <a:tr h="151094">
                <a:tc gridSpan="2">
                  <a:txBody>
                    <a:bodyPr/>
                    <a:lstStyle/>
                    <a:p>
                      <a:pPr algn="ctr" rtl="0" fontAlgn="t"/>
                      <a:r>
                        <a:rPr lang="en-US" sz="1000" b="0" kern="1200" noProof="0" dirty="0">
                          <a:solidFill>
                            <a:prstClr val="black"/>
                          </a:solidFill>
                          <a:latin typeface="Segoe UI" panose="020B0502040204020203" pitchFamily="34" charset="0"/>
                          <a:ea typeface="Tahoma" panose="020B0604030504040204" pitchFamily="34" charset="0"/>
                          <a:cs typeface="Segoe UI" panose="020B0502040204020203" pitchFamily="34" charset="0"/>
                        </a:rPr>
                        <a:t>To what extent do you agree with the following statements:</a:t>
                      </a:r>
                      <a:r>
                        <a:rPr lang="he-IL"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a:t>
                      </a:r>
                    </a:p>
                  </a:txBody>
                  <a:tcPr marL="0" marR="0" marT="0" marB="0">
                    <a:solidFill>
                      <a:schemeClr val="bg2"/>
                    </a:solidFill>
                  </a:tcPr>
                </a:tc>
                <a:tc hMerge="1">
                  <a:txBody>
                    <a:bodyPr/>
                    <a:lstStyle/>
                    <a:p>
                      <a:pPr rtl="1"/>
                      <a:endParaRPr lang="he-IL"/>
                    </a:p>
                  </a:txBody>
                  <a:tcPr/>
                </a:tc>
                <a:extLst>
                  <a:ext uri="{0D108BD9-81ED-4DB2-BD59-A6C34878D82A}">
                    <a16:rowId xmlns:a16="http://schemas.microsoft.com/office/drawing/2014/main" val="1522525987"/>
                  </a:ext>
                </a:extLst>
              </a:tr>
              <a:tr h="164927">
                <a:tc>
                  <a:txBody>
                    <a:bodyPr/>
                    <a:lstStyle/>
                    <a:p>
                      <a:pPr algn="l"/>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Following the workshop, I realized I can contribute to my child’s development through play</a:t>
                      </a:r>
                    </a:p>
                  </a:txBody>
                  <a:tcPr marL="0" marR="0" marT="0" marB="0">
                    <a:solidFill>
                      <a:schemeClr val="bg2"/>
                    </a:solidFill>
                  </a:tcPr>
                </a:tc>
                <a:tc>
                  <a:txBody>
                    <a:bodyPr/>
                    <a:lstStyle/>
                    <a:p>
                      <a:pPr algn="l" rtl="0" fontAlgn="t"/>
                      <a:r>
                        <a:rPr lang="en-US" sz="1000" u="none" strike="noStrike" dirty="0">
                          <a:effectLst/>
                        </a:rPr>
                        <a:t>Scale 1-5</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2088869947"/>
                  </a:ext>
                </a:extLst>
              </a:tr>
              <a:tr h="212809">
                <a:tc>
                  <a:txBody>
                    <a:bodyPr/>
                    <a:lstStyle/>
                    <a:p>
                      <a:pPr algn="l"/>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During the workshop, I felt relaxed and at ease while spending time with my child</a:t>
                      </a:r>
                    </a:p>
                  </a:txBody>
                  <a:tcPr marL="0" marR="0" marT="0" marB="0">
                    <a:solidFill>
                      <a:schemeClr val="bg2"/>
                    </a:solidFill>
                  </a:tcPr>
                </a:tc>
                <a:tc>
                  <a:txBody>
                    <a:bodyPr/>
                    <a:lstStyle/>
                    <a:p>
                      <a:pPr algn="l" rtl="0" fontAlgn="t"/>
                      <a:r>
                        <a:rPr lang="en-US" sz="1000" u="none" strike="noStrike" dirty="0">
                          <a:effectLst/>
                        </a:rPr>
                        <a:t>Scale 1-5</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4273040395"/>
                  </a:ext>
                </a:extLst>
              </a:tr>
              <a:tr h="218128">
                <a:tc>
                  <a:txBody>
                    <a:bodyPr/>
                    <a:lstStyle/>
                    <a:p>
                      <a:pPr algn="l"/>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Following the workshop, I feel more confident in my parental abilities</a:t>
                      </a:r>
                    </a:p>
                  </a:txBody>
                  <a:tcPr marL="0" marR="0" marT="0" marB="0">
                    <a:solidFill>
                      <a:schemeClr val="bg2"/>
                    </a:solidFill>
                  </a:tcPr>
                </a:tc>
                <a:tc>
                  <a:txBody>
                    <a:bodyPr/>
                    <a:lstStyle/>
                    <a:p>
                      <a:pPr algn="l" rtl="0" fontAlgn="t"/>
                      <a:r>
                        <a:rPr lang="en-US" sz="1000" u="none" strike="noStrike" dirty="0">
                          <a:effectLst/>
                        </a:rPr>
                        <a:t>Scale 1-5</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3409270614"/>
                  </a:ext>
                </a:extLst>
              </a:tr>
              <a:tr h="195301">
                <a:tc>
                  <a:txBody>
                    <a:bodyPr/>
                    <a:lstStyle/>
                    <a:p>
                      <a:pPr algn="l" rtl="0" fontAlgn="t"/>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(in parental workshops only): Following the workshop, I feel I can better handle daily crises with my child</a:t>
                      </a:r>
                    </a:p>
                  </a:txBody>
                  <a:tcPr marL="0" marR="0" marT="0" marB="0">
                    <a:solidFill>
                      <a:schemeClr val="bg2"/>
                    </a:solidFill>
                  </a:tcPr>
                </a:tc>
                <a:tc>
                  <a:txBody>
                    <a:bodyPr/>
                    <a:lstStyle/>
                    <a:p>
                      <a:pPr algn="l" rtl="0" fontAlgn="t"/>
                      <a:r>
                        <a:rPr lang="en-US" sz="1000" u="none" strike="noStrike" dirty="0">
                          <a:effectLst/>
                        </a:rPr>
                        <a:t>Scale 1-5</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3693635932"/>
                  </a:ext>
                </a:extLst>
              </a:tr>
              <a:tr h="109774">
                <a:tc>
                  <a:txBody>
                    <a:bodyPr/>
                    <a:lstStyle/>
                    <a:p>
                      <a:pPr algn="l" rtl="0" fontAlgn="t"/>
                      <a:r>
                        <a:rPr lang="en-US"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rPr>
                        <a:t>Did the workshop enable you to meet and/or make new connections with parents and families in the neighborhood?</a:t>
                      </a:r>
                      <a:endParaRPr lang="he-IL"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txBody>
                  <a:tcPr marL="0" marR="0" marT="0" marB="0">
                    <a:solidFill>
                      <a:schemeClr val="bg2"/>
                    </a:solidFill>
                  </a:tcPr>
                </a:tc>
                <a:tc>
                  <a:txBody>
                    <a:bodyPr/>
                    <a:lstStyle/>
                    <a:p>
                      <a:pPr algn="l" rtl="0" fontAlgn="t"/>
                      <a:r>
                        <a:rPr lang="en-US" sz="1000" b="0" i="0" u="none" strike="noStrike" dirty="0">
                          <a:solidFill>
                            <a:srgbClr val="000000"/>
                          </a:solidFill>
                          <a:effectLst/>
                          <a:latin typeface="Arial" panose="020B0604020202020204" pitchFamily="34" charset="0"/>
                        </a:rPr>
                        <a:t>Yes/no</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3458817576"/>
                  </a:ext>
                </a:extLst>
              </a:tr>
              <a:tr h="95764">
                <a:tc>
                  <a:txBody>
                    <a:bodyPr/>
                    <a:lstStyle/>
                    <a:p>
                      <a:pPr algn="l" rtl="0" fontAlgn="t"/>
                      <a:r>
                        <a:rPr lang="en-US" sz="1000" u="none" strike="noStrike" kern="1200" dirty="0">
                          <a:solidFill>
                            <a:schemeClr val="dk1"/>
                          </a:solidFill>
                          <a:effectLst/>
                          <a:latin typeface="+mn-lt"/>
                          <a:ea typeface="+mn-ea"/>
                          <a:cs typeface="+mn-cs"/>
                        </a:rPr>
                        <a:t>To what extent would you recommend the workshop to others?</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algn="l" rtl="0" fontAlgn="t"/>
                      <a:r>
                        <a:rPr lang="en-US" sz="1000" u="none" strike="noStrike" dirty="0">
                          <a:effectLst/>
                        </a:rPr>
                        <a:t>Scale 1-5</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1569087339"/>
                  </a:ext>
                </a:extLst>
              </a:tr>
              <a:tr h="213405">
                <a:tc>
                  <a:txBody>
                    <a:bodyPr/>
                    <a:lstStyle/>
                    <a:p>
                      <a:pPr marL="0" indent="0" algn="l" rtl="0" fontAlgn="b">
                        <a:buClr>
                          <a:srgbClr val="F2D834"/>
                        </a:buClr>
                        <a:buFont typeface="Wingdings" panose="05000000000000000000" pitchFamily="2" charset="2"/>
                        <a:buNone/>
                      </a:pPr>
                      <a:r>
                        <a:rPr lang="en-US" sz="1000" u="none" strike="noStrike" kern="1200" dirty="0">
                          <a:solidFill>
                            <a:schemeClr val="dk1"/>
                          </a:solidFill>
                          <a:effectLst/>
                          <a:latin typeface="+mn-lt"/>
                          <a:ea typeface="+mn-ea"/>
                          <a:cs typeface="+mn-cs"/>
                        </a:rPr>
                        <a:t>Additional comments – we would like to hear your opinion! </a:t>
                      </a:r>
                      <a:br>
                        <a:rPr lang="en-US" sz="1000" u="none" strike="noStrike" kern="1200" dirty="0">
                          <a:solidFill>
                            <a:schemeClr val="dk1"/>
                          </a:solidFill>
                          <a:effectLst/>
                          <a:latin typeface="+mn-lt"/>
                          <a:ea typeface="+mn-ea"/>
                          <a:cs typeface="+mn-cs"/>
                        </a:rPr>
                      </a:br>
                      <a:r>
                        <a:rPr lang="en-US" sz="1000" u="none" strike="noStrike" kern="1200" dirty="0">
                          <a:solidFill>
                            <a:schemeClr val="dk1"/>
                          </a:solidFill>
                          <a:effectLst/>
                          <a:latin typeface="+mn-lt"/>
                          <a:ea typeface="+mn-ea"/>
                          <a:cs typeface="+mn-cs"/>
                        </a:rPr>
                        <a:t>What did you enjoy the most/ the least? And any other input you would like to share with us, so we will be able to improve</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Open-ended</a:t>
                      </a:r>
                    </a:p>
                  </a:txBody>
                  <a:tcPr marL="0" marR="0" marT="0" marB="0">
                    <a:solidFill>
                      <a:schemeClr val="bg2"/>
                    </a:solidFill>
                  </a:tcPr>
                </a:tc>
                <a:extLst>
                  <a:ext uri="{0D108BD9-81ED-4DB2-BD59-A6C34878D82A}">
                    <a16:rowId xmlns:a16="http://schemas.microsoft.com/office/drawing/2014/main" val="2578015784"/>
                  </a:ext>
                </a:extLst>
              </a:tr>
              <a:tr h="212809">
                <a:tc>
                  <a:txBody>
                    <a:bodyPr/>
                    <a:lstStyle/>
                    <a:p>
                      <a:pPr algn="l" rtl="0" fontAlgn="t"/>
                      <a:r>
                        <a:rPr lang="he-IL" sz="1000" u="none" strike="noStrike" kern="1200" dirty="0">
                          <a:solidFill>
                            <a:schemeClr val="dk1"/>
                          </a:solidFill>
                          <a:effectLst/>
                          <a:latin typeface="+mn-lt"/>
                          <a:ea typeface="+mn-ea"/>
                          <a:cs typeface="+mn-cs"/>
                        </a:rPr>
                        <a:t>האם תרצה/תרצי להרשם לסדנה נוספת באותו סגנון?</a:t>
                      </a:r>
                    </a:p>
                  </a:txBody>
                  <a:tcPr marL="0" marR="0" marT="0" marB="0">
                    <a:solidFill>
                      <a:schemeClr val="bg2"/>
                    </a:solidFill>
                  </a:tcPr>
                </a:tc>
                <a:tc>
                  <a:txBody>
                    <a:bodyPr/>
                    <a:lstStyle/>
                    <a:p>
                      <a:pPr algn="l" rtl="0" fontAlgn="t"/>
                      <a:r>
                        <a:rPr lang="en-US" sz="1000" b="0" i="0" u="none" strike="noStrike" dirty="0">
                          <a:solidFill>
                            <a:srgbClr val="000000"/>
                          </a:solidFill>
                          <a:effectLst/>
                          <a:latin typeface="Arial" panose="020B0604020202020204" pitchFamily="34" charset="0"/>
                        </a:rPr>
                        <a:t>Yes/no</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2023525922"/>
                  </a:ext>
                </a:extLst>
              </a:tr>
              <a:tr h="197845">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dirty="0">
                          <a:solidFill>
                            <a:schemeClr val="dk1"/>
                          </a:solidFill>
                          <a:effectLst/>
                          <a:latin typeface="+mn-lt"/>
                          <a:ea typeface="+mn-ea"/>
                          <a:cs typeface="+mn-cs"/>
                        </a:rPr>
                        <a:t>Relation to child</a:t>
                      </a:r>
                      <a:r>
                        <a:rPr lang="he-IL" sz="1000" u="none" strike="noStrike" kern="1200" dirty="0">
                          <a:solidFill>
                            <a:schemeClr val="dk1"/>
                          </a:solidFill>
                          <a:effectLst/>
                          <a:latin typeface="+mn-lt"/>
                          <a:ea typeface="+mn-ea"/>
                          <a:cs typeface="+mn-cs"/>
                        </a:rPr>
                        <a:t>:</a:t>
                      </a:r>
                    </a:p>
                  </a:txBody>
                  <a:tcPr marL="0" marR="0" marT="0" marB="0">
                    <a:solidFill>
                      <a:schemeClr val="bg2"/>
                    </a:solidFill>
                  </a:tcPr>
                </a:tc>
                <a:tc>
                  <a:txBody>
                    <a:bodyPr/>
                    <a:lstStyle/>
                    <a:p>
                      <a:pPr algn="l" rtl="0" fontAlgn="t"/>
                      <a:r>
                        <a:rPr lang="en-US" sz="1000" u="none" strike="noStrike" kern="1200" dirty="0">
                          <a:solidFill>
                            <a:schemeClr val="dk1"/>
                          </a:solidFill>
                          <a:effectLst/>
                          <a:latin typeface="+mn-lt"/>
                          <a:ea typeface="+mn-ea"/>
                          <a:cs typeface="+mn-cs"/>
                        </a:rPr>
                        <a:t>Mother, father, grandfather, grandmother, nanny, other, please specify</a:t>
                      </a:r>
                      <a:r>
                        <a:rPr lang="he-IL" sz="1000" u="none" strike="noStrike" kern="1200" dirty="0">
                          <a:solidFill>
                            <a:schemeClr val="dk1"/>
                          </a:solidFill>
                          <a:effectLst/>
                          <a:latin typeface="+mn-lt"/>
                          <a:ea typeface="+mn-ea"/>
                          <a:cs typeface="+mn-cs"/>
                        </a:rPr>
                        <a:t>:</a:t>
                      </a:r>
                    </a:p>
                  </a:txBody>
                  <a:tcPr marL="0" marR="0" marT="0" marB="0">
                    <a:solidFill>
                      <a:schemeClr val="bg2"/>
                    </a:solidFill>
                  </a:tcPr>
                </a:tc>
                <a:extLst>
                  <a:ext uri="{0D108BD9-81ED-4DB2-BD59-A6C34878D82A}">
                    <a16:rowId xmlns:a16="http://schemas.microsoft.com/office/drawing/2014/main" val="2507489610"/>
                  </a:ext>
                </a:extLst>
              </a:tr>
              <a:tr h="395824">
                <a:tc>
                  <a:txBody>
                    <a:bodyPr/>
                    <a:lstStyle/>
                    <a:p>
                      <a:pPr algn="l" rtl="0" fontAlgn="t"/>
                      <a:r>
                        <a:rPr lang="en-US" sz="1000" u="none" strike="noStrike" kern="1200" dirty="0">
                          <a:solidFill>
                            <a:schemeClr val="dk1"/>
                          </a:solidFill>
                          <a:effectLst/>
                          <a:latin typeface="+mn-lt"/>
                          <a:ea typeface="+mn-ea"/>
                          <a:cs typeface="+mn-cs"/>
                        </a:rPr>
                        <a:t>How old was the child who participated in the workshop? Multiple answers</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lvl="0">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Up to 6 months, 7 months to a year, A year to a year and a half, A year and a half to two years old, Two to three years old, Three years old and above, Not relevant</a:t>
                      </a:r>
                    </a:p>
                  </a:txBody>
                  <a:tcPr marL="0" marR="0" marT="0" marB="0" anchor="ctr">
                    <a:solidFill>
                      <a:schemeClr val="bg2"/>
                    </a:solidFill>
                  </a:tcPr>
                </a:tc>
                <a:extLst>
                  <a:ext uri="{0D108BD9-81ED-4DB2-BD59-A6C34878D82A}">
                    <a16:rowId xmlns:a16="http://schemas.microsoft.com/office/drawing/2014/main" val="223006739"/>
                  </a:ext>
                </a:extLst>
              </a:tr>
              <a:tr h="276651">
                <a:tc>
                  <a:txBody>
                    <a:bodyPr/>
                    <a:lstStyle/>
                    <a:p>
                      <a:pPr marL="0" indent="0" algn="l" rtl="0" fontAlgn="b">
                        <a:buClr>
                          <a:srgbClr val="F2D834"/>
                        </a:buClr>
                        <a:buFont typeface="Wingdings" panose="05000000000000000000" pitchFamily="2" charset="2"/>
                        <a:buNone/>
                      </a:pPr>
                      <a:r>
                        <a:rPr lang="en-US" sz="1000" u="none" strike="noStrike" kern="1200" dirty="0">
                          <a:solidFill>
                            <a:schemeClr val="dk1"/>
                          </a:solidFill>
                          <a:effectLst/>
                          <a:latin typeface="+mn-lt"/>
                          <a:ea typeface="+mn-ea"/>
                          <a:cs typeface="+mn-cs"/>
                        </a:rPr>
                        <a:t>How frequently do you visit the community center close to your home?</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algn="l" rtl="0" fontAlgn="t"/>
                      <a:r>
                        <a:rPr lang="en-US" sz="1000" u="none" strike="noStrike" dirty="0">
                          <a:effectLst/>
                        </a:rPr>
                        <a:t>3-5 times a week</a:t>
                      </a:r>
                    </a:p>
                    <a:p>
                      <a:pPr algn="l" rtl="0" fontAlgn="t"/>
                      <a:r>
                        <a:rPr lang="en-US" sz="1000" u="none" strike="noStrike" dirty="0">
                          <a:effectLst/>
                        </a:rPr>
                        <a:t>1-2 times a week</a:t>
                      </a:r>
                    </a:p>
                    <a:p>
                      <a:pPr algn="l" rtl="0" fontAlgn="t"/>
                      <a:r>
                        <a:rPr lang="en-US" sz="1000" u="none" strike="noStrike" dirty="0">
                          <a:effectLst/>
                        </a:rPr>
                        <a:t>Once every two weeks</a:t>
                      </a:r>
                    </a:p>
                    <a:p>
                      <a:pPr algn="l" rtl="0" fontAlgn="t"/>
                      <a:r>
                        <a:rPr lang="en-US" sz="1000" u="none" strike="noStrike" dirty="0">
                          <a:effectLst/>
                        </a:rPr>
                        <a:t>Once a month</a:t>
                      </a:r>
                    </a:p>
                    <a:p>
                      <a:pPr algn="l" rtl="0" fontAlgn="t"/>
                      <a:r>
                        <a:rPr lang="en-US" sz="1000" u="none" strike="noStrike" dirty="0">
                          <a:effectLst/>
                        </a:rPr>
                        <a:t>Seldom/never</a:t>
                      </a:r>
                    </a:p>
                  </a:txBody>
                  <a:tcPr marL="0" marR="0" marT="0" marB="0">
                    <a:solidFill>
                      <a:schemeClr val="bg2"/>
                    </a:solidFill>
                  </a:tcPr>
                </a:tc>
                <a:extLst>
                  <a:ext uri="{0D108BD9-81ED-4DB2-BD59-A6C34878D82A}">
                    <a16:rowId xmlns:a16="http://schemas.microsoft.com/office/drawing/2014/main" val="2321392117"/>
                  </a:ext>
                </a:extLst>
              </a:tr>
              <a:tr h="215782">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dirty="0">
                          <a:solidFill>
                            <a:schemeClr val="dk1"/>
                          </a:solidFill>
                          <a:effectLst/>
                          <a:latin typeface="+mn-lt"/>
                          <a:ea typeface="+mn-ea"/>
                          <a:cs typeface="+mn-cs"/>
                        </a:rPr>
                        <a:t>Residential Region</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dirty="0">
                          <a:effectLst/>
                        </a:rPr>
                        <a:t>Jaffa, south (including eastern neighborhoods), center, north (across Yarkon river)</a:t>
                      </a:r>
                    </a:p>
                  </a:txBody>
                  <a:tcPr marL="0" marR="0" marT="0" marB="0">
                    <a:solidFill>
                      <a:schemeClr val="bg2"/>
                    </a:solidFill>
                  </a:tcPr>
                </a:tc>
                <a:extLst>
                  <a:ext uri="{0D108BD9-81ED-4DB2-BD59-A6C34878D82A}">
                    <a16:rowId xmlns:a16="http://schemas.microsoft.com/office/drawing/2014/main" val="3391936387"/>
                  </a:ext>
                </a:extLst>
              </a:tr>
            </a:tbl>
          </a:graphicData>
        </a:graphic>
      </p:graphicFrame>
    </p:spTree>
    <p:extLst>
      <p:ext uri="{BB962C8B-B14F-4D97-AF65-F5344CB8AC3E}">
        <p14:creationId xmlns:p14="http://schemas.microsoft.com/office/powerpoint/2010/main" val="4033494742"/>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771F7D13-A585-2FB1-839F-1B22A13F7440}"/>
              </a:ext>
            </a:extLst>
          </p:cNvPr>
          <p:cNvSpPr txBox="1"/>
          <p:nvPr/>
        </p:nvSpPr>
        <p:spPr>
          <a:xfrm>
            <a:off x="-1" y="-24393"/>
            <a:ext cx="12192000" cy="400110"/>
          </a:xfrm>
          <a:prstGeom prst="rect">
            <a:avLst/>
          </a:prstGeom>
          <a:solidFill>
            <a:srgbClr val="EC1C3C"/>
          </a:solidFill>
        </p:spPr>
        <p:txBody>
          <a:bodyPr wrap="square" rtlCol="0">
            <a:spAutoFit/>
          </a:bodyPr>
          <a:lstStyle/>
          <a:p>
            <a:pPr algn="r"/>
            <a:r>
              <a:rPr lang="he-IL" sz="2000" b="1">
                <a:solidFill>
                  <a:prstClr val="white"/>
                </a:solidFill>
                <a:latin typeface="Tahoma" pitchFamily="34" charset="0"/>
                <a:ea typeface="Tahoma" pitchFamily="34" charset="0"/>
                <a:cs typeface="Tahoma" pitchFamily="34" charset="0"/>
              </a:rPr>
              <a:t>סקר למבקרים במשחקיות</a:t>
            </a:r>
            <a:endParaRPr lang="he-IL" sz="2000" b="1">
              <a:solidFill>
                <a:schemeClr val="bg1"/>
              </a:solidFill>
              <a:latin typeface="Tahoma" pitchFamily="34" charset="0"/>
              <a:ea typeface="Tahoma" pitchFamily="34" charset="0"/>
              <a:cs typeface="Tahoma" pitchFamily="34" charset="0"/>
            </a:endParaRPr>
          </a:p>
        </p:txBody>
      </p:sp>
      <p:sp>
        <p:nvSpPr>
          <p:cNvPr id="6" name="תיבת טקסט 5">
            <a:extLst>
              <a:ext uri="{FF2B5EF4-FFF2-40B4-BE49-F238E27FC236}">
                <a16:creationId xmlns:a16="http://schemas.microsoft.com/office/drawing/2014/main" id="{727B7F8D-CADD-F84D-797F-7781E4584B71}"/>
              </a:ext>
            </a:extLst>
          </p:cNvPr>
          <p:cNvSpPr txBox="1"/>
          <p:nvPr/>
        </p:nvSpPr>
        <p:spPr>
          <a:xfrm>
            <a:off x="11632931" y="6356174"/>
            <a:ext cx="357050" cy="276999"/>
          </a:xfrm>
          <a:prstGeom prst="rect">
            <a:avLst/>
          </a:prstGeom>
          <a:noFill/>
        </p:spPr>
        <p:txBody>
          <a:bodyPr wrap="square" rtlCol="1">
            <a:spAutoFit/>
          </a:bodyPr>
          <a:lstStyle/>
          <a:p>
            <a:r>
              <a:rPr lang="he-IL" sz="1200">
                <a:solidFill>
                  <a:schemeClr val="bg2">
                    <a:lumMod val="75000"/>
                  </a:schemeClr>
                </a:solidFill>
              </a:rPr>
              <a:t>55</a:t>
            </a:r>
          </a:p>
        </p:txBody>
      </p:sp>
      <p:sp>
        <p:nvSpPr>
          <p:cNvPr id="4" name="Rectangle 3">
            <a:extLst>
              <a:ext uri="{FF2B5EF4-FFF2-40B4-BE49-F238E27FC236}">
                <a16:creationId xmlns:a16="http://schemas.microsoft.com/office/drawing/2014/main" id="{9DEBE51E-1172-3C89-7142-558981A068C9}"/>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aphicFrame>
        <p:nvGraphicFramePr>
          <p:cNvPr id="3" name="Table 2">
            <a:extLst>
              <a:ext uri="{FF2B5EF4-FFF2-40B4-BE49-F238E27FC236}">
                <a16:creationId xmlns:a16="http://schemas.microsoft.com/office/drawing/2014/main" id="{DF63E8B5-FA7B-AD55-290F-C2C4414D7203}"/>
              </a:ext>
            </a:extLst>
          </p:cNvPr>
          <p:cNvGraphicFramePr>
            <a:graphicFrameLocks noGrp="1"/>
          </p:cNvGraphicFramePr>
          <p:nvPr>
            <p:extLst>
              <p:ext uri="{D42A27DB-BD31-4B8C-83A1-F6EECF244321}">
                <p14:modId xmlns:p14="http://schemas.microsoft.com/office/powerpoint/2010/main" val="2608315880"/>
              </p:ext>
            </p:extLst>
          </p:nvPr>
        </p:nvGraphicFramePr>
        <p:xfrm>
          <a:off x="731771" y="375717"/>
          <a:ext cx="10058400" cy="6267080"/>
        </p:xfrm>
        <a:graphic>
          <a:graphicData uri="http://schemas.openxmlformats.org/drawingml/2006/table">
            <a:tbl>
              <a:tblPr>
                <a:tableStyleId>{5C22544A-7EE6-4342-B048-85BDC9FD1C3A}</a:tableStyleId>
              </a:tblPr>
              <a:tblGrid>
                <a:gridCol w="6893588">
                  <a:extLst>
                    <a:ext uri="{9D8B030D-6E8A-4147-A177-3AD203B41FA5}">
                      <a16:colId xmlns:a16="http://schemas.microsoft.com/office/drawing/2014/main" val="188663944"/>
                    </a:ext>
                  </a:extLst>
                </a:gridCol>
                <a:gridCol w="3164812">
                  <a:extLst>
                    <a:ext uri="{9D8B030D-6E8A-4147-A177-3AD203B41FA5}">
                      <a16:colId xmlns:a16="http://schemas.microsoft.com/office/drawing/2014/main" val="1191105113"/>
                    </a:ext>
                  </a:extLst>
                </a:gridCol>
              </a:tblGrid>
              <a:tr h="161484">
                <a:tc>
                  <a:txBody>
                    <a:bodyPr/>
                    <a:lstStyle/>
                    <a:p>
                      <a:pPr algn="l" rtl="0" fontAlgn="t"/>
                      <a:r>
                        <a:rPr lang="en-US" sz="1000" b="1" i="0" u="none" strike="noStrike" dirty="0">
                          <a:solidFill>
                            <a:schemeClr val="bg1"/>
                          </a:solidFill>
                          <a:effectLst/>
                          <a:latin typeface="Arial" panose="020B0604020202020204" pitchFamily="34" charset="0"/>
                        </a:rPr>
                        <a:t>questions</a:t>
                      </a:r>
                      <a:endParaRPr lang="he-IL" sz="1000" b="1" i="0" u="none" strike="noStrike" dirty="0">
                        <a:solidFill>
                          <a:schemeClr val="bg1"/>
                        </a:solidFill>
                        <a:effectLst/>
                        <a:latin typeface="Arial" panose="020B0604020202020204" pitchFamily="34" charset="0"/>
                      </a:endParaRPr>
                    </a:p>
                  </a:txBody>
                  <a:tcPr marL="0" marR="0" marT="0" marB="0">
                    <a:solidFill>
                      <a:srgbClr val="4978A6"/>
                    </a:solidFill>
                  </a:tcPr>
                </a:tc>
                <a:tc>
                  <a:txBody>
                    <a:bodyPr/>
                    <a:lstStyle/>
                    <a:p>
                      <a:pPr algn="l" rtl="0" fontAlgn="t"/>
                      <a:r>
                        <a:rPr lang="en-US" sz="1000" b="1" i="0" u="none" strike="noStrike" dirty="0">
                          <a:solidFill>
                            <a:schemeClr val="bg1"/>
                          </a:solidFill>
                          <a:effectLst/>
                          <a:latin typeface="Arial" panose="020B0604020202020204" pitchFamily="34" charset="0"/>
                        </a:rPr>
                        <a:t>answers</a:t>
                      </a:r>
                      <a:endParaRPr lang="he-IL" sz="1000" b="1" i="0" u="none" strike="noStrike" dirty="0">
                        <a:solidFill>
                          <a:schemeClr val="bg1"/>
                        </a:solidFill>
                        <a:effectLst/>
                        <a:latin typeface="Arial" panose="020B0604020202020204" pitchFamily="34" charset="0"/>
                      </a:endParaRPr>
                    </a:p>
                  </a:txBody>
                  <a:tcPr marL="0" marR="0" marT="0" marB="0">
                    <a:solidFill>
                      <a:srgbClr val="4978A6"/>
                    </a:solidFill>
                  </a:tcPr>
                </a:tc>
                <a:extLst>
                  <a:ext uri="{0D108BD9-81ED-4DB2-BD59-A6C34878D82A}">
                    <a16:rowId xmlns:a16="http://schemas.microsoft.com/office/drawing/2014/main" val="3091927008"/>
                  </a:ext>
                </a:extLst>
              </a:tr>
              <a:tr h="179578">
                <a:tc>
                  <a:txBody>
                    <a:bodyPr/>
                    <a:lstStyle/>
                    <a:p>
                      <a:pPr algn="l" rtl="0" fontAlgn="t"/>
                      <a:r>
                        <a:rPr lang="en-US" sz="1000" u="none" strike="noStrike" dirty="0">
                          <a:effectLst/>
                        </a:rPr>
                        <a:t>Region of indoor playroom you visited?</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tc>
                  <a:txBody>
                    <a:bodyPr/>
                    <a:lstStyle/>
                    <a:p>
                      <a:pPr algn="l" rtl="0" fontAlgn="t"/>
                      <a:r>
                        <a:rPr lang="en-US" sz="1000" u="none" strike="noStrike" dirty="0">
                          <a:effectLst/>
                        </a:rPr>
                        <a:t>Jaffa, south (including eastern neighborhoods), center, north (across Yarkon river)</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1090978002"/>
                  </a:ext>
                </a:extLst>
              </a:tr>
              <a:tr h="100632">
                <a:tc>
                  <a:txBody>
                    <a:bodyPr/>
                    <a:lstStyle/>
                    <a:p>
                      <a:pPr algn="l" rtl="0" fontAlgn="t"/>
                      <a:r>
                        <a:rPr lang="en-US" sz="1000" u="none" strike="noStrike" kern="1200" dirty="0">
                          <a:solidFill>
                            <a:schemeClr val="dk1"/>
                          </a:solidFill>
                          <a:effectLst/>
                          <a:latin typeface="+mn-lt"/>
                          <a:ea typeface="+mn-ea"/>
                          <a:cs typeface="+mn-cs"/>
                        </a:rPr>
                        <a:t>Name of indoor playroom/community center</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algn="l" rtl="0" fontAlgn="t"/>
                      <a:r>
                        <a:rPr lang="en-US" sz="1000" u="none" strike="noStrike" kern="1200" dirty="0">
                          <a:solidFill>
                            <a:schemeClr val="dk1"/>
                          </a:solidFill>
                          <a:effectLst/>
                          <a:latin typeface="+mn-lt"/>
                          <a:ea typeface="+mn-ea"/>
                          <a:cs typeface="+mn-cs"/>
                        </a:rPr>
                        <a:t>List of indoor playrooms in each region</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1861267650"/>
                  </a:ext>
                </a:extLst>
              </a:tr>
              <a:tr h="100632">
                <a:tc gridSpan="2">
                  <a:txBody>
                    <a:bodyPr/>
                    <a:lstStyle/>
                    <a:p>
                      <a:pPr algn="ctr" rtl="0" fontAlgn="t"/>
                      <a:r>
                        <a:rPr lang="en-US" sz="1000" u="none" strike="noStrike" kern="1200" noProof="0" dirty="0">
                          <a:solidFill>
                            <a:schemeClr val="dk1"/>
                          </a:solidFill>
                          <a:effectLst/>
                          <a:latin typeface="+mn-lt"/>
                          <a:ea typeface="+mn-ea"/>
                          <a:cs typeface="+mn-cs"/>
                        </a:rPr>
                        <a:t>To what extent do you agree with the following statements:</a:t>
                      </a:r>
                      <a:r>
                        <a:rPr lang="he-IL" sz="1000" u="none" strike="noStrike" kern="1200" dirty="0">
                          <a:solidFill>
                            <a:schemeClr val="dk1"/>
                          </a:solidFill>
                          <a:effectLst/>
                          <a:latin typeface="+mn-lt"/>
                          <a:ea typeface="+mn-ea"/>
                          <a:cs typeface="+mn-cs"/>
                        </a:rPr>
                        <a:t>:</a:t>
                      </a:r>
                    </a:p>
                  </a:txBody>
                  <a:tcPr marL="0" marR="0" marT="0" marB="0">
                    <a:solidFill>
                      <a:schemeClr val="bg2"/>
                    </a:solidFill>
                  </a:tcPr>
                </a:tc>
                <a:tc hMerge="1">
                  <a:txBody>
                    <a:bodyPr/>
                    <a:lstStyle/>
                    <a:p>
                      <a:pPr rtl="1"/>
                      <a:endParaRPr lang="he-IL"/>
                    </a:p>
                  </a:txBody>
                  <a:tcPr/>
                </a:tc>
                <a:extLst>
                  <a:ext uri="{0D108BD9-81ED-4DB2-BD59-A6C34878D82A}">
                    <a16:rowId xmlns:a16="http://schemas.microsoft.com/office/drawing/2014/main" val="646661944"/>
                  </a:ext>
                </a:extLst>
              </a:tr>
              <a:tr h="159211">
                <a:tc>
                  <a:txBody>
                    <a:bodyPr/>
                    <a:lstStyle/>
                    <a:p>
                      <a:pPr algn="l" rtl="0" fontAlgn="t"/>
                      <a:r>
                        <a:rPr lang="he-IL" sz="1000" u="none" strike="noStrike" kern="1200" dirty="0">
                          <a:solidFill>
                            <a:schemeClr val="dk1"/>
                          </a:solidFill>
                          <a:effectLst/>
                          <a:latin typeface="+mn-lt"/>
                          <a:ea typeface="+mn-ea"/>
                          <a:cs typeface="+mn-cs"/>
                        </a:rPr>
                        <a:t>שעות פעילות המשחקייה מתאימות לי</a:t>
                      </a:r>
                    </a:p>
                  </a:txBody>
                  <a:tcPr marL="0" marR="0" marT="0" marB="0">
                    <a:solidFill>
                      <a:schemeClr val="bg2"/>
                    </a:solidFill>
                  </a:tcPr>
                </a:tc>
                <a:tc>
                  <a:txBody>
                    <a:bodyPr/>
                    <a:lstStyle/>
                    <a:p>
                      <a:pPr algn="l" rtl="0" fontAlgn="t"/>
                      <a:r>
                        <a:rPr lang="en-US" sz="1000" u="none" strike="noStrike" kern="1200" dirty="0">
                          <a:solidFill>
                            <a:schemeClr val="dk1"/>
                          </a:solidFill>
                          <a:effectLst/>
                          <a:latin typeface="+mn-lt"/>
                          <a:ea typeface="+mn-ea"/>
                          <a:cs typeface="+mn-cs"/>
                        </a:rPr>
                        <a:t>Scale 1-5</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1732099251"/>
                  </a:ext>
                </a:extLst>
              </a:tr>
              <a:tr h="201265">
                <a:tc>
                  <a:txBody>
                    <a:bodyPr/>
                    <a:lstStyle/>
                    <a:p>
                      <a:pPr algn="l" rtl="0" fontAlgn="t"/>
                      <a:r>
                        <a:rPr lang="he-IL" sz="1000" u="none" strike="noStrike" kern="1200">
                          <a:solidFill>
                            <a:schemeClr val="dk1"/>
                          </a:solidFill>
                          <a:effectLst/>
                          <a:latin typeface="+mn-lt"/>
                          <a:ea typeface="+mn-ea"/>
                          <a:cs typeface="+mn-cs"/>
                        </a:rPr>
                        <a:t>התנאים הפיזיים והסביבתיים במשחקייה נוחים עבורי (אווירה כללית, נוחות ישיבה ותנועה, זוית ראייה רחבה, אמצעים שימושיים, ניקיון, מיזוג)</a:t>
                      </a:r>
                    </a:p>
                  </a:txBody>
                  <a:tcPr marL="0" marR="0" marT="0" marB="0">
                    <a:solidFill>
                      <a:schemeClr val="bg2"/>
                    </a:solidFill>
                  </a:tcPr>
                </a:tc>
                <a:tc>
                  <a:txBody>
                    <a:bodyPr/>
                    <a:lstStyle/>
                    <a:p>
                      <a:pPr algn="l" rtl="0" fontAlgn="t"/>
                      <a:r>
                        <a:rPr lang="en-US" sz="1000" u="none" strike="noStrike" kern="1200" dirty="0">
                          <a:solidFill>
                            <a:schemeClr val="dk1"/>
                          </a:solidFill>
                          <a:effectLst/>
                          <a:latin typeface="+mn-lt"/>
                          <a:ea typeface="+mn-ea"/>
                          <a:cs typeface="+mn-cs"/>
                        </a:rPr>
                        <a:t>Scale 1-5</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2425469461"/>
                  </a:ext>
                </a:extLst>
              </a:tr>
              <a:tr h="210385">
                <a:tc>
                  <a:txBody>
                    <a:bodyPr/>
                    <a:lstStyle/>
                    <a:p>
                      <a:pPr algn="l" rtl="0" fontAlgn="t"/>
                      <a:r>
                        <a:rPr lang="he-IL" sz="1000" u="none" strike="noStrike" kern="1200" dirty="0">
                          <a:solidFill>
                            <a:schemeClr val="dk1"/>
                          </a:solidFill>
                          <a:effectLst/>
                          <a:latin typeface="+mn-lt"/>
                          <a:ea typeface="+mn-ea"/>
                          <a:cs typeface="+mn-cs"/>
                        </a:rPr>
                        <a:t>התנאים הפיזיים והסביבתיים במשחקייה נוחים עבור ילדיי (אווירה כללית, תאורה, אקוסטיקה, ניקיון, מיזוג, נוחות ובטיחות המתקנים)</a:t>
                      </a:r>
                    </a:p>
                  </a:txBody>
                  <a:tcPr marL="0" marR="0" marT="0" marB="0">
                    <a:solidFill>
                      <a:schemeClr val="bg2"/>
                    </a:solidFill>
                  </a:tcPr>
                </a:tc>
                <a:tc>
                  <a:txBody>
                    <a:bodyPr/>
                    <a:lstStyle/>
                    <a:p>
                      <a:pPr algn="l" rtl="0" fontAlgn="t"/>
                      <a:r>
                        <a:rPr lang="en-US" sz="1000" u="none" strike="noStrike" kern="1200" dirty="0">
                          <a:solidFill>
                            <a:schemeClr val="dk1"/>
                          </a:solidFill>
                          <a:effectLst/>
                          <a:latin typeface="+mn-lt"/>
                          <a:ea typeface="+mn-ea"/>
                          <a:cs typeface="+mn-cs"/>
                        </a:rPr>
                        <a:t>Scale 1-5</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3304631151"/>
                  </a:ext>
                </a:extLst>
              </a:tr>
              <a:tr h="227443">
                <a:tc>
                  <a:txBody>
                    <a:bodyPr/>
                    <a:lstStyle/>
                    <a:p>
                      <a:pPr algn="l" rtl="0" fontAlgn="t"/>
                      <a:r>
                        <a:rPr lang="he-IL" sz="1000" u="none" strike="noStrike" kern="1200">
                          <a:solidFill>
                            <a:schemeClr val="dk1"/>
                          </a:solidFill>
                          <a:effectLst/>
                          <a:latin typeface="+mn-lt"/>
                          <a:ea typeface="+mn-ea"/>
                          <a:cs typeface="+mn-cs"/>
                        </a:rPr>
                        <a:t>במהלך השהות במשחקייה הרגשתי רגוע/ה ונינוח/ה</a:t>
                      </a:r>
                    </a:p>
                  </a:txBody>
                  <a:tcPr marL="0" marR="0" marT="0" marB="0">
                    <a:solidFill>
                      <a:schemeClr val="bg2"/>
                    </a:solidFill>
                  </a:tcPr>
                </a:tc>
                <a:tc>
                  <a:txBody>
                    <a:bodyPr/>
                    <a:lstStyle/>
                    <a:p>
                      <a:pPr algn="l" rtl="0" fontAlgn="t"/>
                      <a:r>
                        <a:rPr lang="en-US" sz="1000" u="none" strike="noStrike" kern="1200" dirty="0">
                          <a:solidFill>
                            <a:schemeClr val="dk1"/>
                          </a:solidFill>
                          <a:effectLst/>
                          <a:latin typeface="+mn-lt"/>
                          <a:ea typeface="+mn-ea"/>
                          <a:cs typeface="+mn-cs"/>
                        </a:rPr>
                        <a:t>Scale 1-5</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697923494"/>
                  </a:ext>
                </a:extLst>
              </a:tr>
              <a:tr h="201265">
                <a:tc>
                  <a:txBody>
                    <a:bodyPr/>
                    <a:lstStyle/>
                    <a:p>
                      <a:pPr algn="l" rtl="0" fontAlgn="t"/>
                      <a:r>
                        <a:rPr lang="he-IL" sz="1000" u="none" strike="noStrike" kern="1200" dirty="0">
                          <a:solidFill>
                            <a:schemeClr val="dk1"/>
                          </a:solidFill>
                          <a:effectLst/>
                          <a:latin typeface="+mn-lt"/>
                          <a:ea typeface="+mn-ea"/>
                          <a:cs typeface="+mn-cs"/>
                        </a:rPr>
                        <a:t>קיבלתי מענה מספק מהצוות הנוכח במקום, בסוגיות תפעוליות ובירורים כללייים</a:t>
                      </a: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dirty="0">
                          <a:solidFill>
                            <a:schemeClr val="dk1"/>
                          </a:solidFill>
                          <a:effectLst/>
                          <a:latin typeface="+mn-lt"/>
                          <a:ea typeface="+mn-ea"/>
                          <a:cs typeface="+mn-cs"/>
                        </a:rPr>
                        <a:t>Scale 1-5</a:t>
                      </a:r>
                      <a:br>
                        <a:rPr lang="he-IL" sz="1000" u="none" strike="noStrike" kern="1200" dirty="0">
                          <a:solidFill>
                            <a:schemeClr val="dk1"/>
                          </a:solidFill>
                          <a:effectLst/>
                          <a:latin typeface="+mn-lt"/>
                          <a:ea typeface="+mn-ea"/>
                          <a:cs typeface="+mn-cs"/>
                        </a:rPr>
                      </a:br>
                      <a:r>
                        <a:rPr lang="en-US" sz="1000" u="none" strike="noStrike" kern="1200" dirty="0">
                          <a:solidFill>
                            <a:schemeClr val="dk1"/>
                          </a:solidFill>
                          <a:effectLst/>
                          <a:latin typeface="+mn-lt"/>
                          <a:ea typeface="+mn-ea"/>
                          <a:cs typeface="+mn-cs"/>
                        </a:rPr>
                        <a:t>Not relevant</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1825209359"/>
                  </a:ext>
                </a:extLst>
              </a:tr>
              <a:tr h="201265">
                <a:tc>
                  <a:txBody>
                    <a:bodyPr/>
                    <a:lstStyle/>
                    <a:p>
                      <a:pPr algn="l" rtl="0" fontAlgn="t"/>
                      <a:r>
                        <a:rPr lang="he-IL" sz="1000" u="none" strike="noStrike" kern="1200" dirty="0">
                          <a:solidFill>
                            <a:schemeClr val="dk1"/>
                          </a:solidFill>
                          <a:effectLst/>
                          <a:latin typeface="+mn-lt"/>
                          <a:ea typeface="+mn-ea"/>
                          <a:cs typeface="+mn-cs"/>
                        </a:rPr>
                        <a:t>אני מרגיש/ה בנוח להתייעץ עם הצוות המקצועי במשחקייה בנושאים הקשורים לילד/ה שלי </a:t>
                      </a: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dirty="0">
                          <a:solidFill>
                            <a:schemeClr val="dk1"/>
                          </a:solidFill>
                          <a:effectLst/>
                          <a:latin typeface="+mn-lt"/>
                          <a:ea typeface="+mn-ea"/>
                          <a:cs typeface="+mn-cs"/>
                        </a:rPr>
                        <a:t>Scale 1-5</a:t>
                      </a:r>
                      <a:br>
                        <a:rPr lang="he-IL" sz="1000" u="none" strike="noStrike" kern="1200" dirty="0">
                          <a:solidFill>
                            <a:schemeClr val="dk1"/>
                          </a:solidFill>
                          <a:effectLst/>
                          <a:latin typeface="+mn-lt"/>
                          <a:ea typeface="+mn-ea"/>
                          <a:cs typeface="+mn-cs"/>
                        </a:rPr>
                      </a:br>
                      <a:r>
                        <a:rPr lang="en-US" sz="1000" u="none" strike="noStrike" kern="1200" dirty="0">
                          <a:solidFill>
                            <a:schemeClr val="dk1"/>
                          </a:solidFill>
                          <a:effectLst/>
                          <a:latin typeface="+mn-lt"/>
                          <a:ea typeface="+mn-ea"/>
                          <a:cs typeface="+mn-cs"/>
                        </a:rPr>
                        <a:t>Not relevant</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3459105926"/>
                  </a:ext>
                </a:extLst>
              </a:tr>
              <a:tr h="201265">
                <a:tc>
                  <a:txBody>
                    <a:bodyPr/>
                    <a:lstStyle/>
                    <a:p>
                      <a:pPr algn="l" rtl="0" fontAlgn="t"/>
                      <a:r>
                        <a:rPr lang="he-IL" sz="1000" u="none" strike="noStrike" kern="1200" dirty="0">
                          <a:solidFill>
                            <a:schemeClr val="dk1"/>
                          </a:solidFill>
                          <a:effectLst/>
                          <a:latin typeface="+mn-lt"/>
                          <a:ea typeface="+mn-ea"/>
                          <a:cs typeface="+mn-cs"/>
                        </a:rPr>
                        <a:t>נוכחות הצוות המקצועי במשחקייה תרמה לי ברכישת ידע וכלים כהורה</a:t>
                      </a: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dirty="0">
                          <a:solidFill>
                            <a:schemeClr val="dk1"/>
                          </a:solidFill>
                          <a:effectLst/>
                          <a:latin typeface="+mn-lt"/>
                          <a:ea typeface="+mn-ea"/>
                          <a:cs typeface="+mn-cs"/>
                        </a:rPr>
                        <a:t>Scale 1-5</a:t>
                      </a:r>
                      <a:br>
                        <a:rPr lang="he-IL" sz="1000" u="none" strike="noStrike" kern="1200" dirty="0">
                          <a:solidFill>
                            <a:schemeClr val="dk1"/>
                          </a:solidFill>
                          <a:effectLst/>
                          <a:latin typeface="+mn-lt"/>
                          <a:ea typeface="+mn-ea"/>
                          <a:cs typeface="+mn-cs"/>
                        </a:rPr>
                      </a:br>
                      <a:r>
                        <a:rPr lang="en-US" sz="1000" u="none" strike="noStrike" kern="1200" dirty="0">
                          <a:solidFill>
                            <a:schemeClr val="dk1"/>
                          </a:solidFill>
                          <a:effectLst/>
                          <a:latin typeface="+mn-lt"/>
                          <a:ea typeface="+mn-ea"/>
                          <a:cs typeface="+mn-cs"/>
                        </a:rPr>
                        <a:t>Not relevant</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493112747"/>
                  </a:ext>
                </a:extLst>
              </a:tr>
              <a:tr h="142152">
                <a:tc>
                  <a:txBody>
                    <a:bodyPr/>
                    <a:lstStyle/>
                    <a:p>
                      <a:pPr algn="l" rtl="0" fontAlgn="t"/>
                      <a:r>
                        <a:rPr lang="he-IL" sz="1000" u="none" strike="noStrike" kern="1200">
                          <a:solidFill>
                            <a:schemeClr val="dk1"/>
                          </a:solidFill>
                          <a:effectLst/>
                          <a:latin typeface="+mn-lt"/>
                          <a:ea typeface="+mn-ea"/>
                          <a:cs typeface="+mn-cs"/>
                        </a:rPr>
                        <a:t>המשחקייה מציעה אפשרויות מגוונות לפעילות ומשחק עבור ילדיי</a:t>
                      </a:r>
                    </a:p>
                  </a:txBody>
                  <a:tcPr marL="0" marR="0" marT="0" marB="0">
                    <a:solidFill>
                      <a:schemeClr val="bg2"/>
                    </a:solidFill>
                  </a:tcPr>
                </a:tc>
                <a:tc>
                  <a:txBody>
                    <a:bodyPr/>
                    <a:lstStyle/>
                    <a:p>
                      <a:pPr algn="l" rtl="0" fontAlgn="t"/>
                      <a:r>
                        <a:rPr lang="en-US" sz="1000" u="none" strike="noStrike" kern="1200" dirty="0">
                          <a:solidFill>
                            <a:schemeClr val="dk1"/>
                          </a:solidFill>
                          <a:effectLst/>
                          <a:latin typeface="+mn-lt"/>
                          <a:ea typeface="+mn-ea"/>
                          <a:cs typeface="+mn-cs"/>
                        </a:rPr>
                        <a:t>Scale 1-5</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2185907314"/>
                  </a:ext>
                </a:extLst>
              </a:tr>
              <a:tr h="133054">
                <a:tc>
                  <a:txBody>
                    <a:bodyPr/>
                    <a:lstStyle/>
                    <a:p>
                      <a:pPr algn="l" rtl="0" fontAlgn="t"/>
                      <a:r>
                        <a:rPr lang="en-US" sz="1000" u="none" strike="noStrike" kern="1200" dirty="0">
                          <a:solidFill>
                            <a:schemeClr val="dk1"/>
                          </a:solidFill>
                          <a:effectLst/>
                          <a:latin typeface="+mn-lt"/>
                          <a:ea typeface="+mn-ea"/>
                          <a:cs typeface="+mn-cs"/>
                        </a:rPr>
                        <a:t>Spending time in the indoor playroom contributed to positive interactions between me and my child</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noProof="0">
                          <a:solidFill>
                            <a:schemeClr val="dk1"/>
                          </a:solidFill>
                          <a:effectLst/>
                          <a:latin typeface="+mn-lt"/>
                          <a:ea typeface="+mn-ea"/>
                          <a:cs typeface="+mn-cs"/>
                        </a:rPr>
                        <a:t>Scale 1-5</a:t>
                      </a:r>
                      <a:endParaRPr lang="he-IL" sz="1000" u="none" strike="noStrike" kern="1200" noProof="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3119404309"/>
                  </a:ext>
                </a:extLst>
              </a:tr>
              <a:tr h="128695">
                <a:tc>
                  <a:txBody>
                    <a:bodyPr/>
                    <a:lstStyle/>
                    <a:p>
                      <a:pPr algn="l" rtl="0" fontAlgn="t"/>
                      <a:r>
                        <a:rPr lang="he-IL" sz="1000" u="none" strike="noStrike" kern="1200" dirty="0">
                          <a:solidFill>
                            <a:schemeClr val="dk1"/>
                          </a:solidFill>
                          <a:effectLst/>
                          <a:latin typeface="+mn-lt"/>
                          <a:ea typeface="+mn-ea"/>
                          <a:cs typeface="+mn-cs"/>
                        </a:rPr>
                        <a:t>במהלך הבילוי במשחקייה אני מקדיש/ה זמן למשחק משותף עם ילדיי</a:t>
                      </a: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noProof="0" dirty="0">
                          <a:solidFill>
                            <a:schemeClr val="dk1"/>
                          </a:solidFill>
                          <a:effectLst/>
                          <a:latin typeface="+mn-lt"/>
                          <a:ea typeface="+mn-ea"/>
                          <a:cs typeface="+mn-cs"/>
                        </a:rPr>
                        <a:t>Scale 1-5</a:t>
                      </a:r>
                      <a:endParaRPr lang="he-IL" sz="1000" u="none" strike="noStrike" kern="1200" noProof="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2638666302"/>
                  </a:ext>
                </a:extLst>
              </a:tr>
              <a:tr h="128695">
                <a:tc>
                  <a:txBody>
                    <a:bodyPr/>
                    <a:lstStyle/>
                    <a:p>
                      <a:pPr algn="l" rtl="0" fontAlgn="t"/>
                      <a:r>
                        <a:rPr lang="he-IL" sz="1000" u="none" strike="noStrike" kern="1200">
                          <a:solidFill>
                            <a:schemeClr val="dk1"/>
                          </a:solidFill>
                          <a:effectLst/>
                          <a:latin typeface="+mn-lt"/>
                          <a:ea typeface="+mn-ea"/>
                          <a:cs typeface="+mn-cs"/>
                        </a:rPr>
                        <a:t>במהלך הבילוי במשחקייה אני נוטה לאפשר לילדי לשחק באופן עצמאי, ואני יותר משגיח/ה מהצד</a:t>
                      </a: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noProof="0" dirty="0">
                          <a:solidFill>
                            <a:schemeClr val="dk1"/>
                          </a:solidFill>
                          <a:effectLst/>
                          <a:latin typeface="+mn-lt"/>
                          <a:ea typeface="+mn-ea"/>
                          <a:cs typeface="+mn-cs"/>
                        </a:rPr>
                        <a:t>Scale 1-5</a:t>
                      </a:r>
                      <a:endParaRPr lang="he-IL" sz="1000" u="none" strike="noStrike" kern="1200" noProof="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1873011172"/>
                  </a:ext>
                </a:extLst>
              </a:tr>
              <a:tr h="128695">
                <a:tc>
                  <a:txBody>
                    <a:bodyPr/>
                    <a:lstStyle/>
                    <a:p>
                      <a:pPr algn="l" rtl="0" fontAlgn="t"/>
                      <a:r>
                        <a:rPr lang="he-IL" sz="1000" u="none" strike="noStrike" kern="1200" dirty="0">
                          <a:solidFill>
                            <a:schemeClr val="dk1"/>
                          </a:solidFill>
                          <a:effectLst/>
                          <a:latin typeface="+mn-lt"/>
                          <a:ea typeface="+mn-ea"/>
                          <a:cs typeface="+mn-cs"/>
                        </a:rPr>
                        <a:t>בעקבות הבילוי במשחקייה, הבנתי שאני יכול/ה לתרום להתפתחות ילדיי דרך משחק</a:t>
                      </a:r>
                      <a:endParaRPr lang="en-US" sz="1000" u="none" strike="noStrike" kern="1200" dirty="0">
                        <a:solidFill>
                          <a:schemeClr val="dk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dirty="0">
                          <a:solidFill>
                            <a:schemeClr val="dk1"/>
                          </a:solidFill>
                          <a:effectLst/>
                          <a:latin typeface="+mn-lt"/>
                          <a:ea typeface="+mn-ea"/>
                          <a:cs typeface="+mn-cs"/>
                        </a:rPr>
                        <a:t>Following the time spent in the indoor playroom, I realized I can contribute to my child’s development through play</a:t>
                      </a:r>
                    </a:p>
                    <a:p>
                      <a:pPr algn="l" rtl="0" fontAlgn="t"/>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algn="l" rtl="0" fontAlgn="t"/>
                      <a:r>
                        <a:rPr lang="he-IL" sz="1000" u="none" strike="noStrike" kern="1200" dirty="0">
                          <a:solidFill>
                            <a:schemeClr val="dk1"/>
                          </a:solidFill>
                          <a:effectLst/>
                          <a:latin typeface="+mn-lt"/>
                          <a:ea typeface="+mn-ea"/>
                          <a:cs typeface="+mn-cs"/>
                        </a:rPr>
                        <a:t> </a:t>
                      </a:r>
                    </a:p>
                  </a:txBody>
                  <a:tcPr marL="0" marR="0" marT="0" marB="0">
                    <a:solidFill>
                      <a:schemeClr val="bg2"/>
                    </a:solidFill>
                  </a:tcPr>
                </a:tc>
                <a:extLst>
                  <a:ext uri="{0D108BD9-81ED-4DB2-BD59-A6C34878D82A}">
                    <a16:rowId xmlns:a16="http://schemas.microsoft.com/office/drawing/2014/main" val="4222099419"/>
                  </a:ext>
                </a:extLst>
              </a:tr>
              <a:tr h="206972">
                <a:tc>
                  <a:txBody>
                    <a:bodyPr/>
                    <a:lstStyle/>
                    <a:p>
                      <a:pPr algn="l" rtl="0" fontAlgn="t"/>
                      <a:r>
                        <a:rPr lang="he-IL" sz="1000" u="none" strike="noStrike" kern="1200">
                          <a:solidFill>
                            <a:schemeClr val="dk1"/>
                          </a:solidFill>
                          <a:effectLst/>
                          <a:latin typeface="+mn-lt"/>
                          <a:ea typeface="+mn-ea"/>
                          <a:cs typeface="+mn-cs"/>
                        </a:rPr>
                        <a:t>בעקבות הבילוי במשחקייה יצרתי קשרים ו/או הכרתי הורים/משפחות חדשות בשכונה</a:t>
                      </a: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noProof="0" dirty="0">
                          <a:solidFill>
                            <a:schemeClr val="dk1"/>
                          </a:solidFill>
                          <a:effectLst/>
                          <a:latin typeface="+mn-lt"/>
                          <a:ea typeface="+mn-ea"/>
                          <a:cs typeface="+mn-cs"/>
                        </a:rPr>
                        <a:t>Scale 1-5</a:t>
                      </a:r>
                      <a:endParaRPr lang="he-IL" sz="1000" u="none" strike="noStrike" kern="1200" noProof="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2097985663"/>
                  </a:ext>
                </a:extLst>
              </a:tr>
              <a:tr h="100632">
                <a:tc>
                  <a:txBody>
                    <a:bodyPr/>
                    <a:lstStyle/>
                    <a:p>
                      <a:pPr algn="l" rtl="0" fontAlgn="t"/>
                      <a:r>
                        <a:rPr lang="en-US" sz="1000" u="none" strike="noStrike" kern="1200" dirty="0">
                          <a:solidFill>
                            <a:schemeClr val="dk1"/>
                          </a:solidFill>
                          <a:effectLst/>
                          <a:latin typeface="+mn-lt"/>
                          <a:ea typeface="+mn-ea"/>
                          <a:cs typeface="+mn-cs"/>
                        </a:rPr>
                        <a:t>To what extent would you recommend this indoor playroom to others?</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noProof="0" dirty="0">
                          <a:solidFill>
                            <a:schemeClr val="dk1"/>
                          </a:solidFill>
                          <a:effectLst/>
                          <a:latin typeface="+mn-lt"/>
                          <a:ea typeface="+mn-ea"/>
                          <a:cs typeface="+mn-cs"/>
                        </a:rPr>
                        <a:t>Scale 1-5</a:t>
                      </a:r>
                      <a:endParaRPr lang="he-IL" sz="1000" u="none" strike="noStrike" kern="1200" noProof="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1697630661"/>
                  </a:ext>
                </a:extLst>
              </a:tr>
              <a:tr h="100632">
                <a:tc>
                  <a:txBody>
                    <a:bodyPr/>
                    <a:lstStyle/>
                    <a:p>
                      <a:pPr algn="l" rtl="0" fontAlgn="t"/>
                      <a:r>
                        <a:rPr lang="he-IL" sz="1000" u="none" strike="noStrike" kern="1200">
                          <a:solidFill>
                            <a:schemeClr val="dk1"/>
                          </a:solidFill>
                          <a:effectLst/>
                          <a:latin typeface="+mn-lt"/>
                          <a:ea typeface="+mn-ea"/>
                          <a:cs typeface="+mn-cs"/>
                        </a:rPr>
                        <a:t>האם תגיעו למשחקייה הזו שוב? אנא פרט/י מדוע</a:t>
                      </a:r>
                    </a:p>
                  </a:txBody>
                  <a:tcPr marL="0" marR="0" marT="0" marB="0">
                    <a:solidFill>
                      <a:schemeClr val="bg2"/>
                    </a:solidFill>
                  </a:tcPr>
                </a:tc>
                <a:tc>
                  <a:txBody>
                    <a:bodyPr/>
                    <a:lstStyle/>
                    <a:p>
                      <a:pPr algn="l" rtl="0" fontAlgn="t"/>
                      <a:r>
                        <a:rPr lang="en-US" sz="1000" u="none" strike="noStrike" kern="1200" dirty="0">
                          <a:solidFill>
                            <a:schemeClr val="dk1"/>
                          </a:solidFill>
                          <a:effectLst/>
                          <a:latin typeface="+mn-lt"/>
                          <a:ea typeface="+mn-ea"/>
                          <a:cs typeface="+mn-cs"/>
                        </a:rPr>
                        <a:t>Yes/no + open for details</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776845541"/>
                  </a:ext>
                </a:extLst>
              </a:tr>
              <a:tr h="0">
                <a:tc>
                  <a:txBody>
                    <a:bodyPr/>
                    <a:lstStyle/>
                    <a:p>
                      <a:pPr algn="l" rtl="0" fontAlgn="t"/>
                      <a:r>
                        <a:rPr lang="he-IL" sz="1000" u="none" strike="noStrike" kern="1200" dirty="0">
                          <a:solidFill>
                            <a:schemeClr val="dk1"/>
                          </a:solidFill>
                          <a:effectLst/>
                          <a:latin typeface="+mn-lt"/>
                          <a:ea typeface="+mn-ea"/>
                          <a:cs typeface="+mn-cs"/>
                        </a:rPr>
                        <a:t>האם יש משחקייה אחרת אליה אתם נוהגים לחזור? איזו ולמה?</a:t>
                      </a:r>
                    </a:p>
                  </a:txBody>
                  <a:tcPr marL="0" marR="0" marT="0" marB="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strike="noStrike" kern="1200" noProof="0" dirty="0">
                          <a:solidFill>
                            <a:schemeClr val="dk1"/>
                          </a:solidFill>
                          <a:effectLst/>
                          <a:latin typeface="+mn-lt"/>
                          <a:ea typeface="+mn-ea"/>
                          <a:cs typeface="+mn-cs"/>
                        </a:rPr>
                        <a:t>Open-ended</a:t>
                      </a:r>
                    </a:p>
                  </a:txBody>
                  <a:tcPr marL="0" marR="0" marT="0" marB="0">
                    <a:solidFill>
                      <a:schemeClr val="bg2"/>
                    </a:solidFill>
                  </a:tcPr>
                </a:tc>
                <a:extLst>
                  <a:ext uri="{0D108BD9-81ED-4DB2-BD59-A6C34878D82A}">
                    <a16:rowId xmlns:a16="http://schemas.microsoft.com/office/drawing/2014/main" val="1664210982"/>
                  </a:ext>
                </a:extLst>
              </a:tr>
              <a:tr h="212659">
                <a:tc>
                  <a:txBody>
                    <a:bodyPr/>
                    <a:lstStyle/>
                    <a:p>
                      <a:pPr marL="0" indent="0" algn="l" rtl="0" fontAlgn="b">
                        <a:buClr>
                          <a:srgbClr val="F2D834"/>
                        </a:buClr>
                        <a:buFont typeface="Wingdings" panose="05000000000000000000" pitchFamily="2" charset="2"/>
                        <a:buNone/>
                      </a:pPr>
                      <a:r>
                        <a:rPr lang="en-US" sz="1000" u="none" strike="noStrike" kern="1200" dirty="0">
                          <a:solidFill>
                            <a:schemeClr val="dk1"/>
                          </a:solidFill>
                          <a:effectLst/>
                          <a:latin typeface="+mn-lt"/>
                          <a:ea typeface="+mn-ea"/>
                          <a:cs typeface="+mn-cs"/>
                        </a:rPr>
                        <a:t>Additional comments – we would like to hear your opinion! </a:t>
                      </a:r>
                      <a:br>
                        <a:rPr lang="en-US" sz="1000" u="none" strike="noStrike" kern="1200" dirty="0">
                          <a:solidFill>
                            <a:schemeClr val="dk1"/>
                          </a:solidFill>
                          <a:effectLst/>
                          <a:latin typeface="+mn-lt"/>
                          <a:ea typeface="+mn-ea"/>
                          <a:cs typeface="+mn-cs"/>
                        </a:rPr>
                      </a:br>
                      <a:r>
                        <a:rPr lang="en-US" sz="1000" u="none" strike="noStrike" kern="1200" dirty="0">
                          <a:solidFill>
                            <a:schemeClr val="dk1"/>
                          </a:solidFill>
                          <a:effectLst/>
                          <a:latin typeface="+mn-lt"/>
                          <a:ea typeface="+mn-ea"/>
                          <a:cs typeface="+mn-cs"/>
                        </a:rPr>
                        <a:t>What did you enjoy the most/ the least? And any other input you would like to share with us, so we will be able to improve</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strike="noStrike" kern="1200" noProof="0" dirty="0">
                          <a:solidFill>
                            <a:schemeClr val="dk1"/>
                          </a:solidFill>
                          <a:effectLst/>
                          <a:latin typeface="+mn-lt"/>
                          <a:ea typeface="+mn-ea"/>
                          <a:cs typeface="+mn-cs"/>
                        </a:rPr>
                        <a:t>Open-ended</a:t>
                      </a:r>
                    </a:p>
                  </a:txBody>
                  <a:tcPr marL="0" marR="0" marT="0" marB="0">
                    <a:solidFill>
                      <a:schemeClr val="bg2"/>
                    </a:solidFill>
                  </a:tcPr>
                </a:tc>
                <a:extLst>
                  <a:ext uri="{0D108BD9-81ED-4DB2-BD59-A6C34878D82A}">
                    <a16:rowId xmlns:a16="http://schemas.microsoft.com/office/drawing/2014/main" val="2645551453"/>
                  </a:ext>
                </a:extLst>
              </a:tr>
              <a:tr h="18779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dirty="0">
                          <a:solidFill>
                            <a:schemeClr val="dk1"/>
                          </a:solidFill>
                          <a:effectLst/>
                          <a:latin typeface="+mn-lt"/>
                          <a:ea typeface="+mn-ea"/>
                          <a:cs typeface="+mn-cs"/>
                        </a:rPr>
                        <a:t>Relation to child</a:t>
                      </a:r>
                      <a:r>
                        <a:rPr lang="he-IL" sz="1000" u="none" strike="noStrike" kern="1200" dirty="0">
                          <a:solidFill>
                            <a:schemeClr val="dk1"/>
                          </a:solidFill>
                          <a:effectLst/>
                          <a:latin typeface="+mn-lt"/>
                          <a:ea typeface="+mn-ea"/>
                          <a:cs typeface="+mn-cs"/>
                        </a:rPr>
                        <a:t>:</a:t>
                      </a:r>
                    </a:p>
                  </a:txBody>
                  <a:tcPr marL="0" marR="0" marT="0" marB="0">
                    <a:solidFill>
                      <a:schemeClr val="bg2"/>
                    </a:solidFill>
                  </a:tcPr>
                </a:tc>
                <a:tc>
                  <a:txBody>
                    <a:bodyPr/>
                    <a:lstStyle/>
                    <a:p>
                      <a:pPr algn="l" rtl="0" fontAlgn="t"/>
                      <a:r>
                        <a:rPr lang="en-US" sz="1000" u="none" strike="noStrike" kern="1200" dirty="0">
                          <a:solidFill>
                            <a:schemeClr val="dk1"/>
                          </a:solidFill>
                          <a:effectLst/>
                          <a:latin typeface="+mn-lt"/>
                          <a:ea typeface="+mn-ea"/>
                          <a:cs typeface="+mn-cs"/>
                        </a:rPr>
                        <a:t>Mother, father, grandfather, grandmother, nanny, other, please specify</a:t>
                      </a:r>
                      <a:r>
                        <a:rPr lang="he-IL" sz="1000" u="none" strike="noStrike" kern="1200" dirty="0">
                          <a:solidFill>
                            <a:schemeClr val="dk1"/>
                          </a:solidFill>
                          <a:effectLst/>
                          <a:latin typeface="+mn-lt"/>
                          <a:ea typeface="+mn-ea"/>
                          <a:cs typeface="+mn-cs"/>
                        </a:rPr>
                        <a:t>:</a:t>
                      </a:r>
                    </a:p>
                  </a:txBody>
                  <a:tcPr marL="0" marR="0" marT="0" marB="0">
                    <a:solidFill>
                      <a:schemeClr val="bg2"/>
                    </a:solidFill>
                  </a:tcPr>
                </a:tc>
                <a:extLst>
                  <a:ext uri="{0D108BD9-81ED-4DB2-BD59-A6C34878D82A}">
                    <a16:rowId xmlns:a16="http://schemas.microsoft.com/office/drawing/2014/main" val="1886783489"/>
                  </a:ext>
                </a:extLst>
              </a:tr>
              <a:tr h="330039">
                <a:tc>
                  <a:txBody>
                    <a:bodyPr/>
                    <a:lstStyle/>
                    <a:p>
                      <a:pPr algn="l" rtl="0" fontAlgn="t"/>
                      <a:r>
                        <a:rPr lang="en-US" sz="1000" u="none" strike="noStrike" kern="1200" dirty="0">
                          <a:solidFill>
                            <a:schemeClr val="dk1"/>
                          </a:solidFill>
                          <a:effectLst/>
                          <a:latin typeface="+mn-lt"/>
                          <a:ea typeface="+mn-ea"/>
                          <a:cs typeface="+mn-cs"/>
                        </a:rPr>
                        <a:t>How old was the child who participated in the workshop? Multiple answers</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lvl="0">
                        <a:defRPr/>
                      </a:pPr>
                      <a:r>
                        <a:rPr lang="en-US" sz="1000" u="none" strike="noStrike" kern="1200" dirty="0">
                          <a:solidFill>
                            <a:schemeClr val="dk1"/>
                          </a:solidFill>
                          <a:effectLst/>
                          <a:latin typeface="+mn-lt"/>
                          <a:ea typeface="+mn-ea"/>
                          <a:cs typeface="+mn-cs"/>
                        </a:rPr>
                        <a:t>Up to 6 months, 7 months to a year, A year to a year and a half, A year and a half to two years old, Two to three years old, Three years old and above, Not relevant</a:t>
                      </a:r>
                    </a:p>
                  </a:txBody>
                  <a:tcPr marL="0" marR="0" marT="0" marB="0" anchor="ctr">
                    <a:solidFill>
                      <a:schemeClr val="bg2"/>
                    </a:solidFill>
                  </a:tcPr>
                </a:tc>
                <a:extLst>
                  <a:ext uri="{0D108BD9-81ED-4DB2-BD59-A6C34878D82A}">
                    <a16:rowId xmlns:a16="http://schemas.microsoft.com/office/drawing/2014/main" val="471272110"/>
                  </a:ext>
                </a:extLst>
              </a:tr>
              <a:tr h="528320">
                <a:tc>
                  <a:txBody>
                    <a:bodyPr/>
                    <a:lstStyle/>
                    <a:p>
                      <a:pPr algn="l" rtl="0" fontAlgn="t"/>
                      <a:r>
                        <a:rPr lang="en-US" sz="1000" u="none" strike="noStrike" kern="1200" dirty="0">
                          <a:solidFill>
                            <a:schemeClr val="dk1"/>
                          </a:solidFill>
                          <a:effectLst/>
                          <a:latin typeface="+mn-lt"/>
                          <a:ea typeface="+mn-ea"/>
                          <a:cs typeface="+mn-cs"/>
                        </a:rPr>
                        <a:t>Currently are you: </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algn="l" rtl="0" fontAlgn="t"/>
                      <a:r>
                        <a:rPr lang="en-US" sz="1000" u="none" strike="noStrike" kern="1200" dirty="0">
                          <a:solidFill>
                            <a:schemeClr val="dk1"/>
                          </a:solidFill>
                          <a:effectLst/>
                          <a:latin typeface="+mn-lt"/>
                          <a:ea typeface="+mn-ea"/>
                          <a:cs typeface="+mn-cs"/>
                        </a:rPr>
                        <a:t>stay at home parent/ self-employed / working a part time / working a full-time / on maternity leave/ other, please specify</a:t>
                      </a:r>
                      <a:r>
                        <a:rPr lang="he-IL" sz="1000" u="none" strike="noStrike" kern="1200" dirty="0">
                          <a:solidFill>
                            <a:schemeClr val="dk1"/>
                          </a:solidFill>
                          <a:effectLst/>
                          <a:latin typeface="+mn-lt"/>
                          <a:ea typeface="+mn-ea"/>
                          <a:cs typeface="+mn-cs"/>
                        </a:rPr>
                        <a:t>:</a:t>
                      </a:r>
                    </a:p>
                  </a:txBody>
                  <a:tcPr marL="0" marR="0" marT="0" marB="0">
                    <a:solidFill>
                      <a:schemeClr val="bg2"/>
                    </a:solidFill>
                  </a:tcPr>
                </a:tc>
                <a:extLst>
                  <a:ext uri="{0D108BD9-81ED-4DB2-BD59-A6C34878D82A}">
                    <a16:rowId xmlns:a16="http://schemas.microsoft.com/office/drawing/2014/main" val="3815723417"/>
                  </a:ext>
                </a:extLst>
              </a:tr>
              <a:tr h="100632">
                <a:tc>
                  <a:txBody>
                    <a:bodyPr/>
                    <a:lstStyle/>
                    <a:p>
                      <a:pPr marL="0" indent="0" algn="l" rtl="0" fontAlgn="b">
                        <a:buClr>
                          <a:srgbClr val="F2D834"/>
                        </a:buClr>
                        <a:buFont typeface="Wingdings" panose="05000000000000000000" pitchFamily="2" charset="2"/>
                        <a:buNone/>
                      </a:pPr>
                      <a:r>
                        <a:rPr lang="en-US" sz="100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How frequently do you visit the community center close to your home?</a:t>
                      </a:r>
                      <a:endParaRPr lang="he-IL" sz="10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solidFill>
                      <a:schemeClr val="bg2"/>
                    </a:solidFill>
                  </a:tcPr>
                </a:tc>
                <a:tc>
                  <a:txBody>
                    <a:bodyPr/>
                    <a:lstStyle/>
                    <a:p>
                      <a:pPr algn="l" rtl="0" fontAlgn="t"/>
                      <a:r>
                        <a:rPr lang="en-US" sz="1000" u="none" strike="noStrike" kern="1200" dirty="0">
                          <a:solidFill>
                            <a:schemeClr val="dk1"/>
                          </a:solidFill>
                          <a:effectLst/>
                          <a:latin typeface="+mn-lt"/>
                          <a:ea typeface="+mn-ea"/>
                          <a:cs typeface="+mn-cs"/>
                        </a:rPr>
                        <a:t>Scale 1-5</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extLst>
                  <a:ext uri="{0D108BD9-81ED-4DB2-BD59-A6C34878D82A}">
                    <a16:rowId xmlns:a16="http://schemas.microsoft.com/office/drawing/2014/main" val="860237310"/>
                  </a:ext>
                </a:extLst>
              </a:tr>
              <a:tr h="183083">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Residential Region</a:t>
                      </a:r>
                      <a:endParaRPr lang="he-IL" sz="100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dirty="0">
                          <a:effectLst/>
                        </a:rPr>
                        <a:t>Jaffa, south (including eastern neighborhoods), center, north (across Yarkon river)</a:t>
                      </a:r>
                    </a:p>
                  </a:txBody>
                  <a:tcPr marL="0" marR="0" marT="0" marB="0">
                    <a:solidFill>
                      <a:schemeClr val="bg2"/>
                    </a:solidFill>
                  </a:tcPr>
                </a:tc>
                <a:extLst>
                  <a:ext uri="{0D108BD9-81ED-4DB2-BD59-A6C34878D82A}">
                    <a16:rowId xmlns:a16="http://schemas.microsoft.com/office/drawing/2014/main" val="2534787377"/>
                  </a:ext>
                </a:extLst>
              </a:tr>
            </a:tbl>
          </a:graphicData>
        </a:graphic>
      </p:graphicFrame>
    </p:spTree>
    <p:extLst>
      <p:ext uri="{BB962C8B-B14F-4D97-AF65-F5344CB8AC3E}">
        <p14:creationId xmlns:p14="http://schemas.microsoft.com/office/powerpoint/2010/main" val="341756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B040B-0127-4AD3-8BCF-3A46827F3522}"/>
              </a:ext>
            </a:extLst>
          </p:cNvPr>
          <p:cNvSpPr/>
          <p:nvPr/>
        </p:nvSpPr>
        <p:spPr>
          <a:xfrm>
            <a:off x="318052" y="503848"/>
            <a:ext cx="11516897" cy="5594673"/>
          </a:xfrm>
          <a:prstGeom prst="rect">
            <a:avLst/>
          </a:prstGeom>
          <a:solidFill>
            <a:schemeClr val="bg1"/>
          </a:solidFill>
        </p:spPr>
        <p:txBody>
          <a:bodyPr wrap="square" lIns="91440" tIns="45720" rIns="91440" bIns="45720" anchor="t">
            <a:spAutoFit/>
          </a:bodyPr>
          <a:lstStyle/>
          <a:p>
            <a:pPr algn="l"/>
            <a:r>
              <a:rPr lang="en-US" sz="1200" dirty="0">
                <a:latin typeface="Tahoma"/>
                <a:ea typeface="Tahoma"/>
                <a:cs typeface="Tahoma"/>
              </a:rPr>
              <a:t>The research, conducted between January 2022 and April 2023, included:*</a:t>
            </a:r>
            <a:br>
              <a:rPr lang="he-IL" sz="1200" dirty="0">
                <a:latin typeface="Tahoma"/>
                <a:ea typeface="Tahoma"/>
                <a:cs typeface="Tahoma"/>
              </a:rPr>
            </a:br>
            <a:endParaRPr lang="he-IL" sz="900" dirty="0">
              <a:latin typeface="Tahoma"/>
              <a:ea typeface="Tahoma"/>
              <a:cs typeface="Tahoma"/>
            </a:endParaRPr>
          </a:p>
          <a:p>
            <a:pPr algn="l">
              <a:lnSpc>
                <a:spcPct val="150000"/>
              </a:lnSpc>
            </a:pPr>
            <a:r>
              <a:rPr lang="en-US" sz="1200" b="1" dirty="0">
                <a:solidFill>
                  <a:srgbClr val="4978A6"/>
                </a:solidFill>
                <a:latin typeface="Tahoma" pitchFamily="34" charset="0"/>
                <a:ea typeface="Tahoma" pitchFamily="34" charset="0"/>
                <a:cs typeface="Tahoma" pitchFamily="34" charset="0"/>
              </a:rPr>
              <a:t>Surveys – An ongoing formative evaluation:</a:t>
            </a:r>
            <a:endParaRPr lang="he-IL" sz="1200" b="1" dirty="0">
              <a:solidFill>
                <a:srgbClr val="4978A6"/>
              </a:solidFill>
              <a:latin typeface="Tahoma" pitchFamily="34" charset="0"/>
              <a:ea typeface="Tahoma" pitchFamily="34" charset="0"/>
              <a:cs typeface="Tahoma" pitchFamily="34" charset="0"/>
            </a:endParaRPr>
          </a:p>
          <a:p>
            <a:pPr marL="285750" indent="-285750" algn="l">
              <a:lnSpc>
                <a:spcPct val="150000"/>
              </a:lnSpc>
              <a:buClr>
                <a:srgbClr val="FFC000"/>
              </a:buClr>
              <a:buFontTx/>
              <a:buChar char="█"/>
            </a:pPr>
            <a:r>
              <a:rPr lang="en-US" sz="1200" dirty="0">
                <a:latin typeface="Tahoma" panose="020B0604030504040204" pitchFamily="34" charset="0"/>
                <a:ea typeface="Tahoma" panose="020B0604030504040204" pitchFamily="34" charset="0"/>
                <a:cs typeface="Tahoma" panose="020B0604030504040204" pitchFamily="34" charset="0"/>
              </a:rPr>
              <a:t>Survey of participants in </a:t>
            </a:r>
            <a:r>
              <a:rPr lang="en-US" sz="1200" b="1" dirty="0">
                <a:latin typeface="Tahoma" panose="020B0604030504040204" pitchFamily="34" charset="0"/>
                <a:ea typeface="Tahoma" panose="020B0604030504040204" pitchFamily="34" charset="0"/>
                <a:cs typeface="Tahoma" panose="020B0604030504040204" pitchFamily="34" charset="0"/>
              </a:rPr>
              <a:t>SALTA workshops at community centers </a:t>
            </a:r>
            <a:r>
              <a:rPr lang="en-US" sz="1200" dirty="0">
                <a:latin typeface="Tahoma" panose="020B0604030504040204" pitchFamily="34" charset="0"/>
                <a:ea typeface="Tahoma" panose="020B0604030504040204" pitchFamily="34" charset="0"/>
                <a:cs typeface="Tahoma" panose="020B0604030504040204" pitchFamily="34" charset="0"/>
              </a:rPr>
              <a:t>(N=104).</a:t>
            </a:r>
          </a:p>
          <a:p>
            <a:pPr marL="285750" indent="-285750">
              <a:lnSpc>
                <a:spcPct val="150000"/>
              </a:lnSpc>
              <a:buClr>
                <a:srgbClr val="FFC000"/>
              </a:buClr>
              <a:buFontTx/>
              <a:buChar char="█"/>
            </a:pPr>
            <a:r>
              <a:rPr lang="en-US" sz="1200" dirty="0">
                <a:latin typeface="Tahoma" panose="020B0604030504040204" pitchFamily="34" charset="0"/>
                <a:ea typeface="Tahoma" panose="020B0604030504040204" pitchFamily="34" charset="0"/>
                <a:cs typeface="Tahoma" panose="020B0604030504040204" pitchFamily="34" charset="0"/>
              </a:rPr>
              <a:t>Survey of visitors to two indoor playroom in southern community centers: </a:t>
            </a:r>
            <a:r>
              <a:rPr lang="en-US" sz="1200" dirty="0" err="1">
                <a:latin typeface="Tahoma" panose="020B0604030504040204" pitchFamily="34" charset="0"/>
                <a:ea typeface="Tahoma" panose="020B0604030504040204" pitchFamily="34" charset="0"/>
                <a:cs typeface="Tahoma" panose="020B0604030504040204" pitchFamily="34" charset="0"/>
              </a:rPr>
              <a:t>Newe</a:t>
            </a:r>
            <a:r>
              <a:rPr lang="en-US" sz="1200" dirty="0">
                <a:latin typeface="Tahoma" panose="020B0604030504040204" pitchFamily="34" charset="0"/>
                <a:ea typeface="Tahoma" panose="020B0604030504040204" pitchFamily="34" charset="0"/>
                <a:cs typeface="Tahoma" panose="020B0604030504040204" pitchFamily="34" charset="0"/>
              </a:rPr>
              <a:t> Eliezer and Yossi </a:t>
            </a:r>
            <a:r>
              <a:rPr lang="en-US" sz="1200" dirty="0" err="1">
                <a:latin typeface="Tahoma" panose="020B0604030504040204" pitchFamily="34" charset="0"/>
                <a:ea typeface="Tahoma" panose="020B0604030504040204" pitchFamily="34" charset="0"/>
                <a:cs typeface="Tahoma" panose="020B0604030504040204" pitchFamily="34" charset="0"/>
              </a:rPr>
              <a:t>Banai</a:t>
            </a:r>
            <a:r>
              <a:rPr lang="en-US" sz="1200" dirty="0">
                <a:latin typeface="Tahoma" panose="020B0604030504040204" pitchFamily="34" charset="0"/>
                <a:ea typeface="Tahoma" panose="020B0604030504040204" pitchFamily="34" charset="0"/>
                <a:cs typeface="Tahoma" panose="020B0604030504040204" pitchFamily="34" charset="0"/>
              </a:rPr>
              <a:t> (N=12), as part of “moderated playroom” pilot evaluation. (February 2023)</a:t>
            </a:r>
          </a:p>
          <a:p>
            <a:pPr marL="285750" indent="-285750">
              <a:lnSpc>
                <a:spcPct val="150000"/>
              </a:lnSpc>
              <a:buClr>
                <a:srgbClr val="FFC000"/>
              </a:buClr>
              <a:buFontTx/>
              <a:buChar char="█"/>
            </a:pPr>
            <a:r>
              <a:rPr lang="en-US" sz="1200" dirty="0">
                <a:latin typeface="Tahoma" panose="020B0604030504040204" pitchFamily="34" charset="0"/>
                <a:ea typeface="Tahoma" panose="020B0604030504040204" pitchFamily="34" charset="0"/>
                <a:cs typeface="Tahoma" panose="020B0604030504040204" pitchFamily="34" charset="0"/>
              </a:rPr>
              <a:t>Survey of participants in </a:t>
            </a:r>
            <a:r>
              <a:rPr lang="he-IL" sz="1200" dirty="0">
                <a:latin typeface="Tahoma" panose="020B0604030504040204" pitchFamily="34" charset="0"/>
                <a:ea typeface="Tahoma" panose="020B0604030504040204" pitchFamily="34" charset="0"/>
                <a:cs typeface="Tahoma" panose="020B0604030504040204" pitchFamily="34" charset="0"/>
              </a:rPr>
              <a:t>"</a:t>
            </a:r>
            <a:r>
              <a:rPr lang="en-US" sz="1200" dirty="0">
                <a:latin typeface="Tahoma" panose="020B0604030504040204" pitchFamily="34" charset="0"/>
                <a:ea typeface="Tahoma" panose="020B0604030504040204" pitchFamily="34" charset="0"/>
                <a:cs typeface="Tahoma" panose="020B0604030504040204" pitchFamily="34" charset="0"/>
              </a:rPr>
              <a:t>inclusive playroom” pilot in Beit Kimhi community center, North Tel Aviv (N=13). (May 2022-July 2023). </a:t>
            </a:r>
          </a:p>
          <a:p>
            <a:pPr marL="285750" indent="-285750">
              <a:lnSpc>
                <a:spcPct val="150000"/>
              </a:lnSpc>
              <a:buClr>
                <a:srgbClr val="FFC000"/>
              </a:buClr>
              <a:buFontTx/>
              <a:buChar char="█"/>
            </a:pPr>
            <a:r>
              <a:rPr lang="en-US" sz="1200" dirty="0">
                <a:latin typeface="Tahoma" panose="020B0604030504040204" pitchFamily="34" charset="0"/>
                <a:ea typeface="Tahoma" panose="020B0604030504040204" pitchFamily="34" charset="0"/>
                <a:cs typeface="Tahoma" panose="020B0604030504040204" pitchFamily="34" charset="0"/>
              </a:rPr>
              <a:t>Feedback survey for participants of seminar for coordinators of community center, Tel Aviv-Jaffa municipality (N=23). (February 2023)</a:t>
            </a:r>
          </a:p>
          <a:p>
            <a:pPr>
              <a:lnSpc>
                <a:spcPct val="150000"/>
              </a:lnSpc>
              <a:buClr>
                <a:srgbClr val="FFC000"/>
              </a:buClr>
            </a:pPr>
            <a:r>
              <a:rPr lang="en-US" sz="1200" dirty="0">
                <a:latin typeface="Tahoma"/>
                <a:ea typeface="Tahoma"/>
                <a:cs typeface="Tahoma"/>
              </a:rPr>
              <a:t>Surveys were distributed via a link shared by the workshop moderator / indoor play area operators</a:t>
            </a:r>
            <a:r>
              <a:rPr lang="he-IL" sz="1200" dirty="0">
                <a:latin typeface="Tahoma"/>
                <a:ea typeface="Tahoma"/>
                <a:cs typeface="Tahoma"/>
              </a:rPr>
              <a:t>.</a:t>
            </a:r>
            <a:endParaRPr lang="en-US" sz="1200" dirty="0">
              <a:latin typeface="Tahoma"/>
              <a:ea typeface="Tahoma"/>
              <a:cs typeface="Tahoma"/>
            </a:endParaRPr>
          </a:p>
          <a:p>
            <a:pPr algn="r" rtl="1">
              <a:buClr>
                <a:srgbClr val="FFC000"/>
              </a:buClr>
            </a:pPr>
            <a:endParaRPr lang="he-IL" sz="900" dirty="0">
              <a:latin typeface="Tahoma"/>
              <a:ea typeface="Tahoma"/>
              <a:cs typeface="Tahoma"/>
            </a:endParaRPr>
          </a:p>
          <a:p>
            <a:pPr algn="l">
              <a:lnSpc>
                <a:spcPct val="150000"/>
              </a:lnSpc>
            </a:pPr>
            <a:r>
              <a:rPr lang="en-US" sz="1200" b="1" dirty="0">
                <a:solidFill>
                  <a:srgbClr val="4978A6"/>
                </a:solidFill>
                <a:latin typeface="Tahoma" pitchFamily="34" charset="0"/>
                <a:ea typeface="Tahoma" pitchFamily="34" charset="0"/>
                <a:cs typeface="Tahoma" pitchFamily="34" charset="0"/>
              </a:rPr>
              <a:t>In-depth evaluation - mapping indoor playroom throughout the city:</a:t>
            </a:r>
          </a:p>
          <a:p>
            <a:pPr>
              <a:lnSpc>
                <a:spcPct val="150000"/>
              </a:lnSpc>
            </a:pPr>
            <a:r>
              <a:rPr lang="en-US" sz="1200" dirty="0">
                <a:latin typeface="Tahoma" panose="020B0604030504040204" pitchFamily="34" charset="0"/>
                <a:ea typeface="Tahoma" panose="020B0604030504040204" pitchFamily="34" charset="0"/>
                <a:cs typeface="Tahoma" panose="020B0604030504040204" pitchFamily="34" charset="0"/>
              </a:rPr>
              <a:t>Qualitative documentation of events occurring in selected </a:t>
            </a:r>
            <a:r>
              <a:rPr lang="en-US" sz="1200" dirty="0">
                <a:latin typeface="Tahoma"/>
                <a:ea typeface="Tahoma"/>
                <a:cs typeface="Tahoma"/>
              </a:rPr>
              <a:t>indoor playrooms (detailed below)</a:t>
            </a:r>
            <a:r>
              <a:rPr lang="en-US" sz="1200" dirty="0">
                <a:latin typeface="Tahoma" panose="020B0604030504040204" pitchFamily="34" charset="0"/>
                <a:ea typeface="Tahoma" panose="020B0604030504040204" pitchFamily="34" charset="0"/>
                <a:cs typeface="Tahoma" panose="020B0604030504040204" pitchFamily="34" charset="0"/>
              </a:rPr>
              <a:t>, with an emphasis on </a:t>
            </a:r>
            <a:r>
              <a:rPr lang="he-IL" sz="1200" dirty="0">
                <a:latin typeface="Tahoma" panose="020B0604030504040204" pitchFamily="34" charset="0"/>
                <a:ea typeface="Tahoma" panose="020B0604030504040204" pitchFamily="34" charset="0"/>
                <a:cs typeface="Tahoma" panose="020B0604030504040204" pitchFamily="34" charset="0"/>
              </a:rPr>
              <a:t>מאפייני מרחב הפעילות, תנאי שהייה ושירות, והתנהלות אנשי המקצוע:</a:t>
            </a:r>
          </a:p>
          <a:p>
            <a:pPr marL="285750" indent="-285750" algn="r" rtl="1">
              <a:lnSpc>
                <a:spcPct val="150000"/>
              </a:lnSpc>
              <a:buClr>
                <a:srgbClr val="FFC000"/>
              </a:buClr>
              <a:buFontTx/>
              <a:buChar char="█"/>
            </a:pPr>
            <a:r>
              <a:rPr lang="he-IL" sz="1200" dirty="0">
                <a:latin typeface="Tahoma"/>
                <a:ea typeface="Tahoma"/>
                <a:cs typeface="Tahoma"/>
              </a:rPr>
              <a:t>במסגרת הערכת פיילוט "משחקייה מונחית": ביצוע </a:t>
            </a:r>
            <a:r>
              <a:rPr lang="he-IL" sz="1200" b="1" dirty="0">
                <a:latin typeface="Tahoma"/>
                <a:ea typeface="Tahoma"/>
                <a:cs typeface="Tahoma"/>
              </a:rPr>
              <a:t>2 תצפיות</a:t>
            </a:r>
            <a:r>
              <a:rPr lang="he-IL" sz="1200" dirty="0">
                <a:latin typeface="Tahoma"/>
                <a:ea typeface="Tahoma"/>
                <a:cs typeface="Tahoma"/>
              </a:rPr>
              <a:t>**</a:t>
            </a:r>
            <a:r>
              <a:rPr lang="he-IL" sz="1200" b="1" dirty="0">
                <a:latin typeface="Tahoma"/>
                <a:ea typeface="Tahoma"/>
                <a:cs typeface="Tahoma"/>
              </a:rPr>
              <a:t> </a:t>
            </a:r>
            <a:r>
              <a:rPr lang="he-IL" sz="1200" dirty="0">
                <a:latin typeface="Tahoma"/>
                <a:ea typeface="Tahoma"/>
                <a:cs typeface="Tahoma"/>
              </a:rPr>
              <a:t>במשחקייה </a:t>
            </a:r>
            <a:r>
              <a:rPr lang="he-IL" sz="1200" dirty="0">
                <a:latin typeface="Tahoma" panose="020B0604030504040204" pitchFamily="34" charset="0"/>
                <a:ea typeface="Tahoma" panose="020B0604030504040204" pitchFamily="34" charset="0"/>
                <a:cs typeface="Tahoma" panose="020B0604030504040204" pitchFamily="34" charset="0"/>
              </a:rPr>
              <a:t>במרכז הקהילתי ע"ש יוסי בנאי, </a:t>
            </a:r>
            <a:r>
              <a:rPr lang="he-IL" sz="1200" dirty="0">
                <a:latin typeface="Tahoma"/>
                <a:ea typeface="Tahoma"/>
                <a:cs typeface="Tahoma"/>
              </a:rPr>
              <a:t>שכללו </a:t>
            </a:r>
            <a:r>
              <a:rPr lang="he-IL" sz="1200" b="1" dirty="0">
                <a:latin typeface="Tahoma"/>
                <a:ea typeface="Tahoma"/>
                <a:cs typeface="Tahoma"/>
              </a:rPr>
              <a:t>6</a:t>
            </a:r>
            <a:r>
              <a:rPr lang="he-IL" sz="1200" dirty="0">
                <a:latin typeface="Tahoma"/>
                <a:ea typeface="Tahoma"/>
                <a:cs typeface="Tahoma"/>
              </a:rPr>
              <a:t> </a:t>
            </a:r>
            <a:r>
              <a:rPr lang="he-IL" sz="1200" b="1" dirty="0">
                <a:latin typeface="Tahoma"/>
                <a:ea typeface="Tahoma"/>
                <a:cs typeface="Tahoma"/>
              </a:rPr>
              <a:t>ראיונות</a:t>
            </a:r>
            <a:r>
              <a:rPr lang="he-IL" sz="1200" dirty="0">
                <a:latin typeface="Tahoma"/>
                <a:ea typeface="Tahoma"/>
                <a:cs typeface="Tahoma"/>
              </a:rPr>
              <a:t> עם מלווים בשטח, </a:t>
            </a:r>
            <a:br>
              <a:rPr lang="en-US" sz="1200" dirty="0">
                <a:latin typeface="Tahoma"/>
                <a:ea typeface="Tahoma"/>
                <a:cs typeface="Tahoma"/>
              </a:rPr>
            </a:br>
            <a:r>
              <a:rPr lang="he-IL" sz="1200" b="1" dirty="0">
                <a:latin typeface="Tahoma"/>
                <a:ea typeface="Tahoma"/>
                <a:cs typeface="Tahoma"/>
              </a:rPr>
              <a:t>וראיון עומק </a:t>
            </a:r>
            <a:r>
              <a:rPr lang="he-IL" sz="1200" dirty="0">
                <a:latin typeface="Tahoma"/>
                <a:ea typeface="Tahoma"/>
                <a:cs typeface="Tahoma"/>
              </a:rPr>
              <a:t>עם המנחה המקצועית. (פברואר-מרץ 2023)</a:t>
            </a:r>
          </a:p>
          <a:p>
            <a:pPr marL="285750" indent="-285750" algn="r" rtl="1">
              <a:buClr>
                <a:srgbClr val="FFC000"/>
              </a:buClr>
              <a:buFontTx/>
              <a:buChar char="█"/>
            </a:pPr>
            <a:r>
              <a:rPr lang="he-IL" sz="1200" b="1" dirty="0">
                <a:latin typeface="Tahoma" panose="020B0604030504040204" pitchFamily="34" charset="0"/>
                <a:ea typeface="Tahoma" panose="020B0604030504040204" pitchFamily="34" charset="0"/>
                <a:cs typeface="Tahoma" panose="020B0604030504040204" pitchFamily="34" charset="0"/>
              </a:rPr>
              <a:t>תצפית</a:t>
            </a:r>
            <a:r>
              <a:rPr lang="he-IL" sz="1200" dirty="0">
                <a:latin typeface="Tahoma" panose="020B0604030504040204" pitchFamily="34" charset="0"/>
                <a:ea typeface="Tahoma" panose="020B0604030504040204" pitchFamily="34" charset="0"/>
                <a:cs typeface="Tahoma" panose="020B0604030504040204" pitchFamily="34" charset="0"/>
              </a:rPr>
              <a:t>** על פעילות השגרה בג'ימבורי אורים בשעות אחר הצוהריים, שכללה </a:t>
            </a:r>
            <a:r>
              <a:rPr lang="he-IL" sz="1200" b="1" dirty="0">
                <a:latin typeface="Tahoma" panose="020B0604030504040204" pitchFamily="34" charset="0"/>
                <a:ea typeface="Tahoma" panose="020B0604030504040204" pitchFamily="34" charset="0"/>
                <a:cs typeface="Tahoma" panose="020B0604030504040204" pitchFamily="34" charset="0"/>
              </a:rPr>
              <a:t>10 ראיונות </a:t>
            </a:r>
            <a:r>
              <a:rPr lang="he-IL" sz="1200" dirty="0">
                <a:latin typeface="Tahoma" panose="020B0604030504040204" pitchFamily="34" charset="0"/>
                <a:ea typeface="Tahoma" panose="020B0604030504040204" pitchFamily="34" charset="0"/>
                <a:cs typeface="Tahoma" panose="020B0604030504040204" pitchFamily="34" charset="0"/>
              </a:rPr>
              <a:t>עם מלווים בשטח. (מרץ 2023)</a:t>
            </a:r>
            <a:br>
              <a:rPr lang="en-US" sz="1200" dirty="0">
                <a:latin typeface="Tahoma" panose="020B0604030504040204" pitchFamily="34" charset="0"/>
                <a:ea typeface="Tahoma" panose="020B0604030504040204" pitchFamily="34" charset="0"/>
                <a:cs typeface="Tahoma" panose="020B0604030504040204" pitchFamily="34" charset="0"/>
              </a:rPr>
            </a:b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lnSpc>
                <a:spcPct val="150000"/>
              </a:lnSpc>
              <a:buClr>
                <a:srgbClr val="FFC000"/>
              </a:buClr>
            </a:pPr>
            <a:r>
              <a:rPr lang="he-IL" sz="1200" b="1" dirty="0">
                <a:solidFill>
                  <a:srgbClr val="4978A6"/>
                </a:solidFill>
                <a:latin typeface="Tahoma" pitchFamily="34" charset="0"/>
                <a:ea typeface="Tahoma" pitchFamily="34" charset="0"/>
                <a:cs typeface="Tahoma" pitchFamily="34" charset="0"/>
              </a:rPr>
              <a:t>במסגרת הערכת שת"פ עם מרכז מסיל"ה ופרויקט גינת הרציפים של מינהל קהילה: </a:t>
            </a:r>
          </a:p>
          <a:p>
            <a:pPr marL="285750" indent="-285750" algn="r" rtl="1">
              <a:lnSpc>
                <a:spcPct val="150000"/>
              </a:lnSpc>
              <a:buClr>
                <a:srgbClr val="FFC000"/>
              </a:buClr>
              <a:buFontTx/>
              <a:buChar char="█"/>
            </a:pPr>
            <a:r>
              <a:rPr lang="he-IL" sz="1200" dirty="0">
                <a:latin typeface="Tahoma"/>
                <a:ea typeface="Tahoma"/>
                <a:cs typeface="Tahoma"/>
              </a:rPr>
              <a:t>ביצוע </a:t>
            </a:r>
            <a:r>
              <a:rPr lang="he-IL" sz="1200" b="1" dirty="0">
                <a:latin typeface="Tahoma"/>
                <a:ea typeface="Tahoma"/>
                <a:cs typeface="Tahoma"/>
              </a:rPr>
              <a:t>2</a:t>
            </a:r>
            <a:r>
              <a:rPr lang="he-IL" sz="1200" dirty="0">
                <a:latin typeface="Tahoma"/>
                <a:ea typeface="Tahoma"/>
                <a:cs typeface="Tahoma"/>
              </a:rPr>
              <a:t> </a:t>
            </a:r>
            <a:r>
              <a:rPr lang="he-IL" sz="1200" b="1" dirty="0">
                <a:latin typeface="Tahoma"/>
                <a:ea typeface="Tahoma"/>
                <a:cs typeface="Tahoma"/>
              </a:rPr>
              <a:t>תצפיות</a:t>
            </a:r>
            <a:r>
              <a:rPr lang="he-IL" sz="1200" dirty="0">
                <a:latin typeface="Tahoma"/>
                <a:ea typeface="Tahoma"/>
                <a:cs typeface="Tahoma"/>
              </a:rPr>
              <a:t>** במרכז מסיל"ה, אחת על פעילות מונחית לאימהות בשעות הבוקר, ושנייה בזמן פעילות שגרה לציבור בשעות אחר הצוהריים. </a:t>
            </a:r>
            <a:br>
              <a:rPr lang="en-US" sz="1200" dirty="0">
                <a:latin typeface="Tahoma"/>
                <a:ea typeface="Tahoma"/>
                <a:cs typeface="Tahoma"/>
              </a:rPr>
            </a:br>
            <a:r>
              <a:rPr lang="he-IL" sz="1200" dirty="0">
                <a:latin typeface="Tahoma"/>
                <a:ea typeface="Tahoma"/>
                <a:cs typeface="Tahoma"/>
              </a:rPr>
              <a:t>בנוסף נערך </a:t>
            </a:r>
            <a:r>
              <a:rPr lang="he-IL" sz="1200" b="1" dirty="0">
                <a:latin typeface="Tahoma"/>
                <a:ea typeface="Tahoma"/>
                <a:cs typeface="Tahoma"/>
              </a:rPr>
              <a:t>ראיון עומק </a:t>
            </a:r>
            <a:r>
              <a:rPr lang="he-IL" sz="1200" dirty="0">
                <a:latin typeface="Tahoma"/>
                <a:ea typeface="Tahoma"/>
                <a:cs typeface="Tahoma"/>
              </a:rPr>
              <a:t>עם מנהלת הצוות הפרא-רפואי במרכז, בנושא פעילות מסיל"ה ושיתוף הפעולה עם </a:t>
            </a:r>
            <a:r>
              <a:rPr lang="en-US" sz="1200" dirty="0">
                <a:latin typeface="Tahoma"/>
                <a:ea typeface="Tahoma"/>
                <a:cs typeface="Tahoma"/>
              </a:rPr>
              <a:t>Urban95</a:t>
            </a:r>
            <a:r>
              <a:rPr lang="he-IL" sz="1200" dirty="0">
                <a:latin typeface="Tahoma"/>
                <a:ea typeface="Tahoma"/>
                <a:cs typeface="Tahoma"/>
              </a:rPr>
              <a:t>. (פברואר-אפריל 2023)</a:t>
            </a:r>
          </a:p>
          <a:p>
            <a:pPr marL="285750" indent="-285750" algn="r" rtl="1">
              <a:lnSpc>
                <a:spcPct val="150000"/>
              </a:lnSpc>
              <a:buClr>
                <a:srgbClr val="FFC000"/>
              </a:buClr>
              <a:buFontTx/>
              <a:buChar char="█"/>
            </a:pPr>
            <a:r>
              <a:rPr lang="he-IL" sz="1200" b="1" dirty="0">
                <a:latin typeface="Tahoma"/>
                <a:ea typeface="Tahoma"/>
                <a:cs typeface="Tahoma"/>
              </a:rPr>
              <a:t>פיתוח מחוון תצפית </a:t>
            </a:r>
            <a:r>
              <a:rPr lang="he-IL" sz="1200" dirty="0">
                <a:latin typeface="Tahoma"/>
                <a:ea typeface="Tahoma"/>
                <a:cs typeface="Tahoma"/>
              </a:rPr>
              <a:t>ששימש את הצוות הקהילתי לתצפיות ליליות לצורך אפיון ומדידת תופעת שוטטות ילדים בעיר. הממצאים עובדו וסוכמו ע"י צוות המחקר. (אוקטובר 2022) </a:t>
            </a:r>
          </a:p>
        </p:txBody>
      </p:sp>
      <p:sp>
        <p:nvSpPr>
          <p:cNvPr id="6" name="TextBox 5">
            <a:extLst>
              <a:ext uri="{FF2B5EF4-FFF2-40B4-BE49-F238E27FC236}">
                <a16:creationId xmlns:a16="http://schemas.microsoft.com/office/drawing/2014/main" id="{D8628082-3AF0-4124-8DDF-887C234DA15C}"/>
              </a:ext>
            </a:extLst>
          </p:cNvPr>
          <p:cNvSpPr txBox="1"/>
          <p:nvPr/>
        </p:nvSpPr>
        <p:spPr>
          <a:xfrm>
            <a:off x="1"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Research Layout - Evaluation Actions in the Early Parenthood Domain, 2022</a:t>
            </a:r>
            <a:endParaRPr lang="he-IL" sz="2000" b="1" dirty="0">
              <a:solidFill>
                <a:schemeClr val="bg1"/>
              </a:solidFill>
              <a:latin typeface="Tahoma" pitchFamily="34" charset="0"/>
              <a:ea typeface="Tahoma" pitchFamily="34" charset="0"/>
              <a:cs typeface="Tahoma" pitchFamily="34" charset="0"/>
            </a:endParaRPr>
          </a:p>
        </p:txBody>
      </p:sp>
      <p:sp>
        <p:nvSpPr>
          <p:cNvPr id="3" name="תיבת טקסט 2">
            <a:extLst>
              <a:ext uri="{FF2B5EF4-FFF2-40B4-BE49-F238E27FC236}">
                <a16:creationId xmlns:a16="http://schemas.microsoft.com/office/drawing/2014/main" id="{D6A34250-8E73-90C1-1DA5-3B6626A47BE5}"/>
              </a:ext>
            </a:extLst>
          </p:cNvPr>
          <p:cNvSpPr txBox="1"/>
          <p:nvPr/>
        </p:nvSpPr>
        <p:spPr>
          <a:xfrm>
            <a:off x="11656424" y="6288163"/>
            <a:ext cx="357050" cy="276999"/>
          </a:xfrm>
          <a:prstGeom prst="rect">
            <a:avLst/>
          </a:prstGeom>
          <a:noFill/>
        </p:spPr>
        <p:txBody>
          <a:bodyPr wrap="square" rtlCol="1">
            <a:spAutoFit/>
          </a:bodyPr>
          <a:lstStyle/>
          <a:p>
            <a:r>
              <a:rPr lang="he-IL" sz="1200">
                <a:solidFill>
                  <a:schemeClr val="bg2">
                    <a:lumMod val="75000"/>
                  </a:schemeClr>
                </a:solidFill>
              </a:rPr>
              <a:t>5</a:t>
            </a:r>
          </a:p>
        </p:txBody>
      </p:sp>
      <p:sp>
        <p:nvSpPr>
          <p:cNvPr id="2" name="Rectangle 1">
            <a:extLst>
              <a:ext uri="{FF2B5EF4-FFF2-40B4-BE49-F238E27FC236}">
                <a16:creationId xmlns:a16="http://schemas.microsoft.com/office/drawing/2014/main" id="{5C5F887B-4E6E-AF0B-296B-3C0B0B9B876B}"/>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TextBox 3"/>
          <p:cNvSpPr txBox="1"/>
          <p:nvPr/>
        </p:nvSpPr>
        <p:spPr>
          <a:xfrm>
            <a:off x="329358" y="6426662"/>
            <a:ext cx="10625107" cy="400110"/>
          </a:xfrm>
          <a:prstGeom prst="rect">
            <a:avLst/>
          </a:prstGeom>
          <a:noFill/>
        </p:spPr>
        <p:txBody>
          <a:bodyPr wrap="square" rtlCol="1">
            <a:spAutoFit/>
          </a:bodyPr>
          <a:lstStyle/>
          <a:p>
            <a:pPr algn="l"/>
            <a:r>
              <a:rPr lang="en-US" sz="1000" dirty="0">
                <a:latin typeface="Tahoma" pitchFamily="34" charset="0"/>
                <a:ea typeface="Tahoma" pitchFamily="34" charset="0"/>
                <a:cs typeface="Tahoma" pitchFamily="34" charset="0"/>
              </a:rPr>
              <a:t>* Examples of the outlines of the full research tools are provided in the appendices.</a:t>
            </a:r>
            <a:endParaRPr lang="he-IL" sz="1000" dirty="0">
              <a:latin typeface="Tahoma" pitchFamily="34" charset="0"/>
              <a:ea typeface="Tahoma" pitchFamily="34" charset="0"/>
              <a:cs typeface="Tahoma" pitchFamily="34" charset="0"/>
            </a:endParaRPr>
          </a:p>
          <a:p>
            <a:pPr rtl="1"/>
            <a:r>
              <a:rPr lang="he-IL" sz="1000" dirty="0">
                <a:latin typeface="Tahoma" pitchFamily="34" charset="0"/>
                <a:ea typeface="Tahoma" pitchFamily="34" charset="0"/>
                <a:cs typeface="Tahoma" pitchFamily="34" charset="0"/>
              </a:rPr>
              <a:t>**מחוון לתצפית במשחקייה מצורף בדוח סיכום הערכת תחום הורות צעירה 2021. לצורך הערכת הפעולות המפורטות בדוח זה בוצעו התאמות נקודתיות בהתאם לכל מוקד תצפית.</a:t>
            </a:r>
          </a:p>
        </p:txBody>
      </p:sp>
    </p:spTree>
    <p:extLst>
      <p:ext uri="{BB962C8B-B14F-4D97-AF65-F5344CB8AC3E}">
        <p14:creationId xmlns:p14="http://schemas.microsoft.com/office/powerpoint/2010/main" val="1648722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771F7D13-A585-2FB1-839F-1B22A13F7440}"/>
              </a:ext>
            </a:extLst>
          </p:cNvPr>
          <p:cNvSpPr txBox="1"/>
          <p:nvPr/>
        </p:nvSpPr>
        <p:spPr>
          <a:xfrm>
            <a:off x="-1" y="-24393"/>
            <a:ext cx="12192000" cy="400110"/>
          </a:xfrm>
          <a:prstGeom prst="rect">
            <a:avLst/>
          </a:prstGeom>
          <a:solidFill>
            <a:srgbClr val="EC1C3C"/>
          </a:solidFill>
        </p:spPr>
        <p:txBody>
          <a:bodyPr wrap="square" rtlCol="0">
            <a:spAutoFit/>
          </a:bodyPr>
          <a:lstStyle/>
          <a:p>
            <a:pPr algn="r"/>
            <a:r>
              <a:rPr lang="he-IL" sz="2000" b="1">
                <a:solidFill>
                  <a:prstClr val="white"/>
                </a:solidFill>
                <a:latin typeface="Tahoma" pitchFamily="34" charset="0"/>
                <a:ea typeface="Tahoma" pitchFamily="34" charset="0"/>
                <a:cs typeface="Tahoma" pitchFamily="34" charset="0"/>
              </a:rPr>
              <a:t>סקר למשתתפי פעילות "משחקייה מכילה"</a:t>
            </a:r>
            <a:endParaRPr lang="he-IL" sz="2000" b="1">
              <a:solidFill>
                <a:schemeClr val="bg1"/>
              </a:solidFill>
              <a:latin typeface="Tahoma" pitchFamily="34" charset="0"/>
              <a:ea typeface="Tahoma" pitchFamily="34" charset="0"/>
              <a:cs typeface="Tahoma" pitchFamily="34" charset="0"/>
            </a:endParaRPr>
          </a:p>
        </p:txBody>
      </p:sp>
      <p:sp>
        <p:nvSpPr>
          <p:cNvPr id="6" name="תיבת טקסט 5">
            <a:extLst>
              <a:ext uri="{FF2B5EF4-FFF2-40B4-BE49-F238E27FC236}">
                <a16:creationId xmlns:a16="http://schemas.microsoft.com/office/drawing/2014/main" id="{727B7F8D-CADD-F84D-797F-7781E4584B71}"/>
              </a:ext>
            </a:extLst>
          </p:cNvPr>
          <p:cNvSpPr txBox="1"/>
          <p:nvPr/>
        </p:nvSpPr>
        <p:spPr>
          <a:xfrm>
            <a:off x="11628761" y="6329990"/>
            <a:ext cx="357050" cy="276999"/>
          </a:xfrm>
          <a:prstGeom prst="rect">
            <a:avLst/>
          </a:prstGeom>
          <a:noFill/>
        </p:spPr>
        <p:txBody>
          <a:bodyPr wrap="square" rtlCol="1">
            <a:spAutoFit/>
          </a:bodyPr>
          <a:lstStyle/>
          <a:p>
            <a:r>
              <a:rPr lang="he-IL" sz="1200">
                <a:solidFill>
                  <a:schemeClr val="bg2">
                    <a:lumMod val="75000"/>
                  </a:schemeClr>
                </a:solidFill>
              </a:rPr>
              <a:t>49</a:t>
            </a:r>
          </a:p>
        </p:txBody>
      </p:sp>
      <p:graphicFrame>
        <p:nvGraphicFramePr>
          <p:cNvPr id="4" name="Table 3">
            <a:extLst>
              <a:ext uri="{FF2B5EF4-FFF2-40B4-BE49-F238E27FC236}">
                <a16:creationId xmlns:a16="http://schemas.microsoft.com/office/drawing/2014/main" id="{08DA5465-1D00-5DC9-1AC1-AEF60FFF52B2}"/>
              </a:ext>
            </a:extLst>
          </p:cNvPr>
          <p:cNvGraphicFramePr>
            <a:graphicFrameLocks noGrp="1"/>
          </p:cNvGraphicFramePr>
          <p:nvPr>
            <p:extLst>
              <p:ext uri="{D42A27DB-BD31-4B8C-83A1-F6EECF244321}">
                <p14:modId xmlns:p14="http://schemas.microsoft.com/office/powerpoint/2010/main" val="2652824921"/>
              </p:ext>
            </p:extLst>
          </p:nvPr>
        </p:nvGraphicFramePr>
        <p:xfrm>
          <a:off x="399329" y="647241"/>
          <a:ext cx="10967293" cy="5058636"/>
        </p:xfrm>
        <a:graphic>
          <a:graphicData uri="http://schemas.openxmlformats.org/drawingml/2006/table">
            <a:tbl>
              <a:tblPr>
                <a:tableStyleId>{5C22544A-7EE6-4342-B048-85BDC9FD1C3A}</a:tableStyleId>
              </a:tblPr>
              <a:tblGrid>
                <a:gridCol w="7939956">
                  <a:extLst>
                    <a:ext uri="{9D8B030D-6E8A-4147-A177-3AD203B41FA5}">
                      <a16:colId xmlns:a16="http://schemas.microsoft.com/office/drawing/2014/main" val="3404883396"/>
                    </a:ext>
                  </a:extLst>
                </a:gridCol>
                <a:gridCol w="3027337">
                  <a:extLst>
                    <a:ext uri="{9D8B030D-6E8A-4147-A177-3AD203B41FA5}">
                      <a16:colId xmlns:a16="http://schemas.microsoft.com/office/drawing/2014/main" val="1017157213"/>
                    </a:ext>
                  </a:extLst>
                </a:gridCol>
              </a:tblGrid>
              <a:tr h="164646">
                <a:tc>
                  <a:txBody>
                    <a:bodyPr/>
                    <a:lstStyle/>
                    <a:p>
                      <a:pPr algn="l" rtl="0" fontAlgn="t"/>
                      <a:r>
                        <a:rPr lang="en-US" sz="1000" b="1" i="0" u="none" strike="noStrike" dirty="0">
                          <a:solidFill>
                            <a:schemeClr val="bg1"/>
                          </a:solidFill>
                          <a:effectLst/>
                          <a:latin typeface="Arial" panose="020B0604020202020204" pitchFamily="34" charset="0"/>
                        </a:rPr>
                        <a:t>questions</a:t>
                      </a:r>
                      <a:endParaRPr lang="he-IL" sz="1000" b="1" i="0" u="none" strike="noStrike" dirty="0">
                        <a:solidFill>
                          <a:schemeClr val="bg1"/>
                        </a:solidFill>
                        <a:effectLst/>
                        <a:latin typeface="Arial" panose="020B0604020202020204" pitchFamily="34" charset="0"/>
                      </a:endParaRPr>
                    </a:p>
                  </a:txBody>
                  <a:tcPr marL="0" marR="0" marT="0" marB="0">
                    <a:solidFill>
                      <a:srgbClr val="4978A6"/>
                    </a:solidFill>
                  </a:tcPr>
                </a:tc>
                <a:tc>
                  <a:txBody>
                    <a:bodyPr/>
                    <a:lstStyle/>
                    <a:p>
                      <a:pPr algn="l" rtl="0" fontAlgn="t"/>
                      <a:r>
                        <a:rPr lang="en-US" sz="1000" b="1" i="0" u="none" strike="noStrike">
                          <a:solidFill>
                            <a:schemeClr val="bg1"/>
                          </a:solidFill>
                          <a:effectLst/>
                          <a:latin typeface="Arial" panose="020B0604020202020204" pitchFamily="34" charset="0"/>
                        </a:rPr>
                        <a:t>answers</a:t>
                      </a:r>
                      <a:endParaRPr lang="he-IL" sz="1000" b="1" i="0" u="none" strike="noStrike" dirty="0">
                        <a:solidFill>
                          <a:schemeClr val="bg1"/>
                        </a:solidFill>
                        <a:effectLst/>
                        <a:latin typeface="Arial" panose="020B0604020202020204" pitchFamily="34" charset="0"/>
                      </a:endParaRPr>
                    </a:p>
                  </a:txBody>
                  <a:tcPr marL="0" marR="0" marT="0" marB="0">
                    <a:solidFill>
                      <a:srgbClr val="4978A6"/>
                    </a:solidFill>
                  </a:tcPr>
                </a:tc>
                <a:extLst>
                  <a:ext uri="{0D108BD9-81ED-4DB2-BD59-A6C34878D82A}">
                    <a16:rowId xmlns:a16="http://schemas.microsoft.com/office/drawing/2014/main" val="1794715379"/>
                  </a:ext>
                </a:extLst>
              </a:tr>
              <a:tr h="208839">
                <a:tc>
                  <a:txBody>
                    <a:bodyPr/>
                    <a:lstStyle/>
                    <a:p>
                      <a:pPr algn="l" rtl="0" fontAlgn="t"/>
                      <a:r>
                        <a:rPr lang="en-US" sz="1000" b="0" kern="1200" noProof="0" dirty="0">
                          <a:solidFill>
                            <a:prstClr val="black"/>
                          </a:solidFill>
                          <a:latin typeface="Segoe UI" panose="020B0502040204020203" pitchFamily="34" charset="0"/>
                          <a:ea typeface="Tahoma" panose="020B0604030504040204" pitchFamily="34" charset="0"/>
                          <a:cs typeface="Segoe UI" panose="020B0502040204020203" pitchFamily="34" charset="0"/>
                        </a:rPr>
                        <a:t>How did you hear about the workshop? Multiple answers</a:t>
                      </a:r>
                      <a:endParaRPr lang="he-IL" sz="1000" b="0" kern="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900" b="0" dirty="0"/>
                        <a:t>A friend sent me, Local Facebook Group, Local WhatsApp group, Community center advertising, </a:t>
                      </a:r>
                      <a:r>
                        <a:rPr lang="en-US" sz="900" b="0" dirty="0" err="1"/>
                        <a:t>DigiTaf</a:t>
                      </a:r>
                      <a:r>
                        <a:rPr lang="en-US" sz="900" b="0" dirty="0"/>
                        <a:t>, </a:t>
                      </a:r>
                      <a:r>
                        <a:rPr lang="en-US" sz="900" b="0" dirty="0" err="1"/>
                        <a:t>DigiTel</a:t>
                      </a:r>
                      <a:r>
                        <a:rPr lang="en-US" sz="900" b="0" dirty="0"/>
                        <a:t>, other</a:t>
                      </a:r>
                    </a:p>
                  </a:txBody>
                  <a:tcPr marL="0" marR="0" marT="0" marB="0">
                    <a:solidFill>
                      <a:schemeClr val="bg2"/>
                    </a:solidFill>
                  </a:tcPr>
                </a:tc>
                <a:extLst>
                  <a:ext uri="{0D108BD9-81ED-4DB2-BD59-A6C34878D82A}">
                    <a16:rowId xmlns:a16="http://schemas.microsoft.com/office/drawing/2014/main" val="1016370888"/>
                  </a:ext>
                </a:extLst>
              </a:tr>
              <a:tr h="374221">
                <a:tc>
                  <a:txBody>
                    <a:bodyPr/>
                    <a:lstStyle/>
                    <a:p>
                      <a:pPr algn="l" rtl="0" fontAlgn="t"/>
                      <a:r>
                        <a:rPr lang="he-IL" sz="1000" u="none" strike="noStrike">
                          <a:effectLst/>
                        </a:rPr>
                        <a:t>האם הזמן שהוקצה לפעילות - שעה - מספק לדעתך?</a:t>
                      </a:r>
                      <a:endParaRPr lang="he-IL" sz="1000" b="0" i="0" u="none" strike="noStrike">
                        <a:solidFill>
                          <a:srgbClr val="000000"/>
                        </a:solidFill>
                        <a:effectLst/>
                        <a:latin typeface="Arial" panose="020B0604020202020204" pitchFamily="34" charset="0"/>
                      </a:endParaRPr>
                    </a:p>
                  </a:txBody>
                  <a:tcPr marL="0" marR="0" marT="0" marB="0">
                    <a:solidFill>
                      <a:schemeClr val="bg2"/>
                    </a:solidFill>
                  </a:tcPr>
                </a:tc>
                <a:tc>
                  <a:txBody>
                    <a:bodyPr/>
                    <a:lstStyle/>
                    <a:p>
                      <a:pPr algn="l" rtl="0" fontAlgn="t"/>
                      <a:r>
                        <a:rPr lang="en-US" sz="900" dirty="0">
                          <a:solidFill>
                            <a:prstClr val="black"/>
                          </a:solidFill>
                          <a:latin typeface="Segoe UI" panose="020B0502040204020203" pitchFamily="34" charset="0"/>
                          <a:ea typeface="Tahoma" panose="020B0604030504040204" pitchFamily="34" charset="0"/>
                          <a:cs typeface="Segoe UI" panose="020B0502040204020203" pitchFamily="34" charset="0"/>
                        </a:rPr>
                        <a:t>Activity was too short,</a:t>
                      </a:r>
                    </a:p>
                    <a:p>
                      <a:pPr algn="l" rtl="0" fontAlgn="t"/>
                      <a:r>
                        <a:rPr lang="en-US" sz="900" dirty="0">
                          <a:solidFill>
                            <a:prstClr val="black"/>
                          </a:solidFill>
                          <a:latin typeface="Segoe UI" panose="020B0502040204020203" pitchFamily="34" charset="0"/>
                          <a:ea typeface="Tahoma" panose="020B0604030504040204" pitchFamily="34" charset="0"/>
                          <a:cs typeface="Segoe UI" panose="020B0502040204020203" pitchFamily="34" charset="0"/>
                        </a:rPr>
                        <a:t>Activity was too long,</a:t>
                      </a:r>
                    </a:p>
                    <a:p>
                      <a:pPr algn="l" rtl="0" fontAlgn="t"/>
                      <a:r>
                        <a:rPr lang="en-US" sz="900" dirty="0">
                          <a:solidFill>
                            <a:prstClr val="black"/>
                          </a:solidFill>
                          <a:latin typeface="Segoe UI" panose="020B0502040204020203" pitchFamily="34" charset="0"/>
                          <a:ea typeface="Tahoma" panose="020B0604030504040204" pitchFamily="34" charset="0"/>
                          <a:cs typeface="Segoe UI" panose="020B0502040204020203" pitchFamily="34" charset="0"/>
                        </a:rPr>
                        <a:t>Activity had the right length </a:t>
                      </a:r>
                      <a:endParaRPr lang="en-US" sz="900" u="none" strike="noStrike" dirty="0">
                        <a:effectLst/>
                      </a:endParaRPr>
                    </a:p>
                  </a:txBody>
                  <a:tcPr marL="0" marR="0" marT="0" marB="0">
                    <a:solidFill>
                      <a:schemeClr val="bg2"/>
                    </a:solidFill>
                  </a:tcPr>
                </a:tc>
                <a:extLst>
                  <a:ext uri="{0D108BD9-81ED-4DB2-BD59-A6C34878D82A}">
                    <a16:rowId xmlns:a16="http://schemas.microsoft.com/office/drawing/2014/main" val="1112624462"/>
                  </a:ext>
                </a:extLst>
              </a:tr>
              <a:tr h="277200">
                <a:tc>
                  <a:txBody>
                    <a:bodyPr/>
                    <a:lstStyle/>
                    <a:p>
                      <a:pPr algn="l" rtl="0" fontAlgn="t"/>
                      <a:r>
                        <a:rPr lang="he-IL" sz="1000" u="none" strike="noStrike">
                          <a:effectLst/>
                        </a:rPr>
                        <a:t>באיזו מידה התנאים הפיזיים והסביבתיים במשחקייה נוחים עבורך? (אווירה כללית, נוחות ישיבה ותנועה, </a:t>
                      </a:r>
                      <a:r>
                        <a:rPr lang="he-IL" sz="1000" u="none" strike="noStrike" err="1">
                          <a:effectLst/>
                        </a:rPr>
                        <a:t>זוית</a:t>
                      </a:r>
                      <a:r>
                        <a:rPr lang="he-IL" sz="1000" u="none" strike="noStrike">
                          <a:effectLst/>
                        </a:rPr>
                        <a:t> ראייה רחבה, אמצעים שימושיים, ניקיון, מיזוג)</a:t>
                      </a:r>
                      <a:endParaRPr lang="he-IL" sz="1000" b="0" i="0" u="none" strike="noStrike">
                        <a:solidFill>
                          <a:srgbClr val="000000"/>
                        </a:solidFill>
                        <a:effectLst/>
                        <a:latin typeface="Arial" panose="020B0604020202020204" pitchFamily="34" charset="0"/>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Scale 1-5</a:t>
                      </a:r>
                      <a:endParaRPr kumimoji="0" lang="he-IL"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2817299216"/>
                  </a:ext>
                </a:extLst>
              </a:tr>
              <a:tr h="277200">
                <a:tc>
                  <a:txBody>
                    <a:bodyPr/>
                    <a:lstStyle/>
                    <a:p>
                      <a:pPr algn="l" rtl="0" fontAlgn="t"/>
                      <a:r>
                        <a:rPr lang="he-IL" sz="1000" u="none" strike="noStrike">
                          <a:effectLst/>
                        </a:rPr>
                        <a:t>באיזו מידה התנאים הפיזיים והסביבתיים במשחקייה נוחים עבור ילדך/ילדתך? (אווירה כללית, תאורה, אקוסטיקה, ניקיון, מיזוג, נוחות ובטיחות המתקנים)</a:t>
                      </a:r>
                      <a:endParaRPr lang="he-IL" sz="1000" b="0" i="0" u="none" strike="noStrike">
                        <a:solidFill>
                          <a:srgbClr val="000000"/>
                        </a:solidFill>
                        <a:effectLst/>
                        <a:latin typeface="Arial" panose="020B0604020202020204" pitchFamily="34" charset="0"/>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Scale 1-5</a:t>
                      </a:r>
                      <a:endParaRPr kumimoji="0" lang="he-IL"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1241881615"/>
                  </a:ext>
                </a:extLst>
              </a:tr>
              <a:tr h="138600">
                <a:tc>
                  <a:txBody>
                    <a:bodyPr/>
                    <a:lstStyle/>
                    <a:p>
                      <a:pPr algn="l" rtl="0" fontAlgn="t"/>
                      <a:r>
                        <a:rPr lang="he-IL" sz="1000" u="none" strike="noStrike">
                          <a:effectLst/>
                        </a:rPr>
                        <a:t>באיזו מידה חשת שהגורם המלווה במקום (מנחה/יועצ/ת) היה מקצועי ומיומן לצורכי הפעילות?</a:t>
                      </a:r>
                      <a:endParaRPr lang="he-IL" sz="1000" b="0" i="0" u="none" strike="noStrike">
                        <a:solidFill>
                          <a:srgbClr val="000000"/>
                        </a:solidFill>
                        <a:effectLst/>
                        <a:latin typeface="Arial" panose="020B0604020202020204" pitchFamily="34" charset="0"/>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Scale 1-5</a:t>
                      </a:r>
                      <a:endParaRPr kumimoji="0" lang="he-IL"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955752209"/>
                  </a:ext>
                </a:extLst>
              </a:tr>
              <a:tr h="138600">
                <a:tc>
                  <a:txBody>
                    <a:bodyPr/>
                    <a:lstStyle/>
                    <a:p>
                      <a:pPr algn="l" rtl="0" fontAlgn="t"/>
                      <a:r>
                        <a:rPr lang="he-IL" sz="1000" u="none" strike="noStrike">
                          <a:effectLst/>
                        </a:rPr>
                        <a:t>באיזו מידה את/ה מרגיש/ה בנוח להתייעץ עם הגורם המקצועי במשחקייה בנושאים הקשורים לילד/ה שלך </a:t>
                      </a:r>
                      <a:endParaRPr lang="he-IL" sz="1000" b="0" i="0" u="none" strike="noStrike">
                        <a:solidFill>
                          <a:srgbClr val="000000"/>
                        </a:solidFill>
                        <a:effectLst/>
                        <a:latin typeface="Arial" panose="020B0604020202020204" pitchFamily="34" charset="0"/>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Scale 1-5</a:t>
                      </a:r>
                      <a:endParaRPr kumimoji="0" lang="he-IL"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3314824499"/>
                  </a:ext>
                </a:extLst>
              </a:tr>
              <a:tr h="138600">
                <a:tc>
                  <a:txBody>
                    <a:bodyPr/>
                    <a:lstStyle/>
                    <a:p>
                      <a:pPr algn="l" rtl="0" fontAlgn="t"/>
                      <a:r>
                        <a:rPr lang="he-IL" sz="1000" u="none" strike="noStrike">
                          <a:effectLst/>
                        </a:rPr>
                        <a:t>באיזו מידה השהות במשחקייה ענתה על הציפיות שלך?</a:t>
                      </a:r>
                      <a:endParaRPr lang="he-IL" sz="1000" b="0" i="0" u="none" strike="noStrike">
                        <a:solidFill>
                          <a:srgbClr val="000000"/>
                        </a:solidFill>
                        <a:effectLst/>
                        <a:latin typeface="Arial" panose="020B0604020202020204" pitchFamily="34" charset="0"/>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Scale 1-5</a:t>
                      </a:r>
                      <a:endParaRPr kumimoji="0" lang="he-IL"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2869572210"/>
                  </a:ext>
                </a:extLst>
              </a:tr>
              <a:tr h="138600">
                <a:tc>
                  <a:txBody>
                    <a:bodyPr/>
                    <a:lstStyle/>
                    <a:p>
                      <a:pPr algn="l" rtl="0" fontAlgn="t"/>
                      <a:r>
                        <a:rPr lang="he-IL" sz="1000" u="none" strike="noStrike">
                          <a:effectLst/>
                        </a:rPr>
                        <a:t>אנא פרט/י, באיזה אופן השהות במשחקייה תרמה לך ולילד/ה שלך?</a:t>
                      </a:r>
                      <a:endParaRPr lang="he-IL" sz="1000" b="0" i="0" u="none" strike="noStrike">
                        <a:solidFill>
                          <a:srgbClr val="000000"/>
                        </a:solidFill>
                        <a:effectLst/>
                        <a:latin typeface="Arial" panose="020B0604020202020204" pitchFamily="34" charset="0"/>
                      </a:endParaRPr>
                    </a:p>
                  </a:txBody>
                  <a:tcPr marL="0" marR="0" marT="0" marB="0">
                    <a:solidFill>
                      <a:schemeClr val="bg2"/>
                    </a:solidFill>
                  </a:tcPr>
                </a:tc>
                <a:tc>
                  <a:txBody>
                    <a:bodyPr/>
                    <a:lstStyle/>
                    <a:p>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Open-ended</a:t>
                      </a:r>
                    </a:p>
                  </a:txBody>
                  <a:tcPr marL="0" marR="0" marT="0" marB="0">
                    <a:solidFill>
                      <a:schemeClr val="bg2"/>
                    </a:solidFill>
                  </a:tcPr>
                </a:tc>
                <a:extLst>
                  <a:ext uri="{0D108BD9-81ED-4DB2-BD59-A6C34878D82A}">
                    <a16:rowId xmlns:a16="http://schemas.microsoft.com/office/drawing/2014/main" val="1564732138"/>
                  </a:ext>
                </a:extLst>
              </a:tr>
              <a:tr h="138600">
                <a:tc>
                  <a:txBody>
                    <a:bodyPr/>
                    <a:lstStyle/>
                    <a:p>
                      <a:pPr algn="l" rtl="0" fontAlgn="t"/>
                      <a:r>
                        <a:rPr lang="he-IL" sz="1000" u="none" strike="noStrike">
                          <a:effectLst/>
                        </a:rPr>
                        <a:t>באיזו מידה את/ה מרגיש/ה שהשהות במשחקייה תרמה לאינטראקציה חיובית בינך לבין ילדך/ילדתך?</a:t>
                      </a:r>
                      <a:endParaRPr lang="he-IL" sz="1000" b="0" i="0" u="none" strike="noStrike">
                        <a:solidFill>
                          <a:srgbClr val="000000"/>
                        </a:solidFill>
                        <a:effectLst/>
                        <a:latin typeface="Arial" panose="020B0604020202020204" pitchFamily="34" charset="0"/>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Scale 1-5</a:t>
                      </a:r>
                      <a:endParaRPr kumimoji="0" lang="he-IL"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43706685"/>
                  </a:ext>
                </a:extLst>
              </a:tr>
              <a:tr h="231895">
                <a:tc>
                  <a:txBody>
                    <a:bodyPr/>
                    <a:lstStyle/>
                    <a:p>
                      <a:pPr algn="l" rtl="0" fontAlgn="t"/>
                      <a:r>
                        <a:rPr lang="he-IL" sz="1000" u="none" strike="noStrike">
                          <a:effectLst/>
                        </a:rPr>
                        <a:t>באיזו מידה לתחושתך השהות במשחקייה מאפשרת לילדך/ילדתך לשחק באופן נינוח וחופשי? </a:t>
                      </a:r>
                      <a:endParaRPr lang="he-IL" sz="1000" b="0" i="0" u="none" strike="noStrike">
                        <a:solidFill>
                          <a:srgbClr val="000000"/>
                        </a:solidFill>
                        <a:effectLst/>
                        <a:latin typeface="Arial" panose="020B0604020202020204" pitchFamily="34" charset="0"/>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Scale 1-5</a:t>
                      </a:r>
                      <a:endParaRPr kumimoji="0" lang="he-IL"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900368190"/>
                  </a:ext>
                </a:extLst>
              </a:tr>
              <a:tr h="231895">
                <a:tc>
                  <a:txBody>
                    <a:bodyPr/>
                    <a:lstStyle/>
                    <a:p>
                      <a:pPr algn="l" rtl="0" fontAlgn="t"/>
                      <a:r>
                        <a:rPr lang="he-IL" sz="1000" u="none" strike="noStrike">
                          <a:effectLst/>
                        </a:rPr>
                        <a:t>באיזו מידה השהות במשחקייה מאפשרת לך להרגיש נינוח/ה ובטוח/ה בעת הבילוי המשותף עם ילדך/ילדתך?</a:t>
                      </a:r>
                      <a:endParaRPr lang="he-IL" sz="1000" b="0" i="0" u="none" strike="noStrike">
                        <a:solidFill>
                          <a:srgbClr val="000000"/>
                        </a:solidFill>
                        <a:effectLst/>
                        <a:latin typeface="Arial" panose="020B0604020202020204" pitchFamily="34" charset="0"/>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Scale 1-5</a:t>
                      </a:r>
                      <a:endParaRPr kumimoji="0" lang="he-IL"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431223657"/>
                  </a:ext>
                </a:extLst>
              </a:tr>
              <a:tr h="1386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dirty="0">
                          <a:solidFill>
                            <a:schemeClr val="dk1"/>
                          </a:solidFill>
                          <a:effectLst/>
                          <a:latin typeface="+mn-lt"/>
                          <a:ea typeface="+mn-ea"/>
                          <a:cs typeface="+mn-cs"/>
                        </a:rPr>
                        <a:t>Did the activity enable you to meet and/or make new connections with parents and families in the neighborhood?</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algn="l" rtl="0" fontAlgn="t"/>
                      <a:r>
                        <a:rPr lang="en-US" sz="1000" b="0" i="0" u="none" strike="noStrike" dirty="0">
                          <a:solidFill>
                            <a:srgbClr val="000000"/>
                          </a:solidFill>
                          <a:effectLst/>
                          <a:latin typeface="Arial" panose="020B0604020202020204" pitchFamily="34" charset="0"/>
                        </a:rPr>
                        <a:t>Yes/no</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2986412376"/>
                  </a:ext>
                </a:extLst>
              </a:tr>
              <a:tr h="138600">
                <a:tc>
                  <a:txBody>
                    <a:bodyPr/>
                    <a:lstStyle/>
                    <a:p>
                      <a:pPr algn="l" rtl="0" fontAlgn="t"/>
                      <a:r>
                        <a:rPr lang="en-US" sz="1000" u="none" strike="noStrike" kern="1200" dirty="0">
                          <a:solidFill>
                            <a:schemeClr val="dk1"/>
                          </a:solidFill>
                          <a:effectLst/>
                          <a:latin typeface="+mn-lt"/>
                          <a:ea typeface="+mn-ea"/>
                          <a:cs typeface="+mn-cs"/>
                        </a:rPr>
                        <a:t>To what extent would you recommend the activity to others?</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algn="l" rtl="0" fontAlgn="t"/>
                      <a:r>
                        <a:rPr lang="en-US" sz="1000" u="none" strike="noStrike" dirty="0">
                          <a:effectLst/>
                        </a:rPr>
                        <a:t>Scale 1-5</a:t>
                      </a:r>
                      <a:endParaRPr lang="he-IL" sz="1000" b="0" i="0" u="none" strike="noStrike" dirty="0">
                        <a:solidFill>
                          <a:srgbClr val="000000"/>
                        </a:solidFill>
                        <a:effectLst/>
                        <a:latin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4263830064"/>
                  </a:ext>
                </a:extLst>
              </a:tr>
              <a:tr h="277200">
                <a:tc>
                  <a:txBody>
                    <a:bodyPr/>
                    <a:lstStyle/>
                    <a:p>
                      <a:pPr marL="0" indent="0" algn="l" rtl="0" fontAlgn="b">
                        <a:buClr>
                          <a:srgbClr val="F2D834"/>
                        </a:buClr>
                        <a:buFont typeface="Wingdings" panose="05000000000000000000" pitchFamily="2" charset="2"/>
                        <a:buNone/>
                      </a:pPr>
                      <a:r>
                        <a:rPr lang="en-US" sz="1000" u="none" strike="noStrike" kern="1200" dirty="0">
                          <a:solidFill>
                            <a:schemeClr val="dk1"/>
                          </a:solidFill>
                          <a:effectLst/>
                          <a:latin typeface="+mn-lt"/>
                          <a:ea typeface="+mn-ea"/>
                          <a:cs typeface="+mn-cs"/>
                        </a:rPr>
                        <a:t>Additional comments – we would like to hear your opinion! </a:t>
                      </a:r>
                      <a:br>
                        <a:rPr lang="en-US" sz="1000" u="none" strike="noStrike" kern="1200" dirty="0">
                          <a:solidFill>
                            <a:schemeClr val="dk1"/>
                          </a:solidFill>
                          <a:effectLst/>
                          <a:latin typeface="+mn-lt"/>
                          <a:ea typeface="+mn-ea"/>
                          <a:cs typeface="+mn-cs"/>
                        </a:rPr>
                      </a:br>
                      <a:r>
                        <a:rPr lang="en-US" sz="1000" u="none" strike="noStrike" kern="1200" dirty="0">
                          <a:solidFill>
                            <a:schemeClr val="dk1"/>
                          </a:solidFill>
                          <a:effectLst/>
                          <a:latin typeface="+mn-lt"/>
                          <a:ea typeface="+mn-ea"/>
                          <a:cs typeface="+mn-cs"/>
                        </a:rPr>
                        <a:t>What did you enjoy the most/ the least? And any other input you would like to share with us, so we will be able to improve</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Open-ended</a:t>
                      </a:r>
                    </a:p>
                  </a:txBody>
                  <a:tcPr marL="0" marR="0" marT="0" marB="0">
                    <a:solidFill>
                      <a:schemeClr val="bg2"/>
                    </a:solidFill>
                  </a:tcPr>
                </a:tc>
                <a:extLst>
                  <a:ext uri="{0D108BD9-81ED-4DB2-BD59-A6C34878D82A}">
                    <a16:rowId xmlns:a16="http://schemas.microsoft.com/office/drawing/2014/main" val="1280591808"/>
                  </a:ext>
                </a:extLst>
              </a:tr>
              <a:tr h="138600">
                <a:tc>
                  <a:txBody>
                    <a:bodyPr/>
                    <a:lstStyle/>
                    <a:p>
                      <a:pPr algn="l" rtl="0" fontAlgn="t"/>
                      <a:r>
                        <a:rPr lang="he-IL" sz="1000" u="none" strike="noStrike" kern="1200">
                          <a:solidFill>
                            <a:schemeClr val="dk1"/>
                          </a:solidFill>
                          <a:effectLst/>
                          <a:latin typeface="+mn-lt"/>
                          <a:ea typeface="+mn-ea"/>
                          <a:cs typeface="+mn-cs"/>
                        </a:rPr>
                        <a:t>האם את/ה מתכוונת להמשיך לבקר בפעילות?</a:t>
                      </a:r>
                    </a:p>
                  </a:txBody>
                  <a:tcPr marL="0" marR="0" marT="0" marB="0">
                    <a:solidFill>
                      <a:schemeClr val="bg2"/>
                    </a:solidFill>
                  </a:tcPr>
                </a:tc>
                <a:tc>
                  <a:txBody>
                    <a:bodyPr/>
                    <a:lstStyle/>
                    <a:p>
                      <a:pPr algn="l" rtl="0" fontAlgn="t"/>
                      <a:r>
                        <a:rPr lang="en-US" sz="1000" u="none" strike="noStrike" dirty="0">
                          <a:effectLst/>
                        </a:rPr>
                        <a:t>Yes/no</a:t>
                      </a:r>
                    </a:p>
                  </a:txBody>
                  <a:tcPr marL="0" marR="0" marT="0" marB="0">
                    <a:solidFill>
                      <a:schemeClr val="bg2"/>
                    </a:solidFill>
                  </a:tcPr>
                </a:tc>
                <a:extLst>
                  <a:ext uri="{0D108BD9-81ED-4DB2-BD59-A6C34878D82A}">
                    <a16:rowId xmlns:a16="http://schemas.microsoft.com/office/drawing/2014/main" val="2845585566"/>
                  </a:ext>
                </a:extLst>
              </a:tr>
              <a:tr h="19012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dirty="0">
                          <a:solidFill>
                            <a:schemeClr val="dk1"/>
                          </a:solidFill>
                          <a:effectLst/>
                          <a:latin typeface="+mn-lt"/>
                          <a:ea typeface="+mn-ea"/>
                          <a:cs typeface="+mn-cs"/>
                        </a:rPr>
                        <a:t>Relation to child</a:t>
                      </a:r>
                      <a:r>
                        <a:rPr lang="he-IL" sz="1000" u="none" strike="noStrike" kern="1200" dirty="0">
                          <a:solidFill>
                            <a:schemeClr val="dk1"/>
                          </a:solidFill>
                          <a:effectLst/>
                          <a:latin typeface="+mn-lt"/>
                          <a:ea typeface="+mn-ea"/>
                          <a:cs typeface="+mn-cs"/>
                        </a:rPr>
                        <a:t>:</a:t>
                      </a:r>
                    </a:p>
                  </a:txBody>
                  <a:tcPr marL="0" marR="0" marT="0" marB="0">
                    <a:solidFill>
                      <a:schemeClr val="bg2"/>
                    </a:solidFill>
                  </a:tcPr>
                </a:tc>
                <a:tc>
                  <a:txBody>
                    <a:bodyPr/>
                    <a:lstStyle/>
                    <a:p>
                      <a:pPr algn="l" rtl="0" fontAlgn="t"/>
                      <a:r>
                        <a:rPr lang="en-US" sz="1000" u="none" strike="noStrike" kern="1200" dirty="0">
                          <a:solidFill>
                            <a:schemeClr val="dk1"/>
                          </a:solidFill>
                          <a:effectLst/>
                          <a:latin typeface="+mn-lt"/>
                          <a:ea typeface="+mn-ea"/>
                          <a:cs typeface="+mn-cs"/>
                        </a:rPr>
                        <a:t>Mother, father, grandfather, grandmother, nanny, other, please specify</a:t>
                      </a:r>
                      <a:r>
                        <a:rPr lang="he-IL" sz="1000" u="none" strike="noStrike" kern="1200" dirty="0">
                          <a:solidFill>
                            <a:schemeClr val="dk1"/>
                          </a:solidFill>
                          <a:effectLst/>
                          <a:latin typeface="+mn-lt"/>
                          <a:ea typeface="+mn-ea"/>
                          <a:cs typeface="+mn-cs"/>
                        </a:rPr>
                        <a:t>:</a:t>
                      </a:r>
                    </a:p>
                  </a:txBody>
                  <a:tcPr marL="0" marR="0" marT="0" marB="0">
                    <a:solidFill>
                      <a:schemeClr val="bg2"/>
                    </a:solidFill>
                  </a:tcPr>
                </a:tc>
                <a:extLst>
                  <a:ext uri="{0D108BD9-81ED-4DB2-BD59-A6C34878D82A}">
                    <a16:rowId xmlns:a16="http://schemas.microsoft.com/office/drawing/2014/main" val="865385996"/>
                  </a:ext>
                </a:extLst>
              </a:tr>
              <a:tr h="623701">
                <a:tc>
                  <a:txBody>
                    <a:bodyPr/>
                    <a:lstStyle/>
                    <a:p>
                      <a:pPr algn="l" rtl="0" fontAlgn="t"/>
                      <a:r>
                        <a:rPr lang="en-US" sz="1000" u="none" strike="noStrike" kern="1200" dirty="0">
                          <a:solidFill>
                            <a:schemeClr val="dk1"/>
                          </a:solidFill>
                          <a:effectLst/>
                          <a:latin typeface="+mn-lt"/>
                          <a:ea typeface="+mn-ea"/>
                          <a:cs typeface="+mn-cs"/>
                        </a:rPr>
                        <a:t>How old was the child who participated in the workshop? Multiple answers</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algn="l" rtl="0" fontAlgn="ctr"/>
                      <a:r>
                        <a:rPr lang="en-US" sz="900" dirty="0">
                          <a:solidFill>
                            <a:prstClr val="black"/>
                          </a:solidFill>
                          <a:latin typeface="Segoe UI" panose="020B0502040204020203" pitchFamily="34" charset="0"/>
                          <a:ea typeface="Tahoma" panose="020B0604030504040204" pitchFamily="34" charset="0"/>
                          <a:cs typeface="Segoe UI" panose="020B0502040204020203" pitchFamily="34" charset="0"/>
                        </a:rPr>
                        <a:t>Two to three years old</a:t>
                      </a:r>
                    </a:p>
                    <a:p>
                      <a:pPr algn="l" rtl="0" fontAlgn="ctr"/>
                      <a:r>
                        <a:rPr lang="en-US" sz="900" u="none" strike="noStrike" dirty="0">
                          <a:solidFill>
                            <a:prstClr val="black"/>
                          </a:solidFill>
                          <a:effectLst/>
                          <a:latin typeface="Segoe UI" panose="020B0502040204020203" pitchFamily="34" charset="0"/>
                          <a:ea typeface="Tahoma" panose="020B0604030504040204" pitchFamily="34" charset="0"/>
                          <a:cs typeface="Segoe UI" panose="020B0502040204020203" pitchFamily="34" charset="0"/>
                        </a:rPr>
                        <a:t>Three to four years old</a:t>
                      </a:r>
                    </a:p>
                    <a:p>
                      <a:pPr algn="l" rtl="0" fontAlgn="ctr"/>
                      <a:r>
                        <a:rPr lang="en-US" sz="900" u="none" strike="noStrike" dirty="0">
                          <a:solidFill>
                            <a:prstClr val="black"/>
                          </a:solidFill>
                          <a:effectLst/>
                          <a:latin typeface="Segoe UI" panose="020B0502040204020203" pitchFamily="34" charset="0"/>
                          <a:ea typeface="Tahoma" panose="020B0604030504040204" pitchFamily="34" charset="0"/>
                          <a:cs typeface="Segoe UI" panose="020B0502040204020203" pitchFamily="34" charset="0"/>
                        </a:rPr>
                        <a:t>Four to five years old</a:t>
                      </a:r>
                    </a:p>
                    <a:p>
                      <a:pPr algn="l" rtl="0" fontAlgn="ctr"/>
                      <a:r>
                        <a:rPr lang="en-US" sz="900" u="none" strike="noStrike" dirty="0">
                          <a:solidFill>
                            <a:prstClr val="black"/>
                          </a:solidFill>
                          <a:effectLst/>
                          <a:latin typeface="Segoe UI" panose="020B0502040204020203" pitchFamily="34" charset="0"/>
                          <a:ea typeface="Tahoma" panose="020B0604030504040204" pitchFamily="34" charset="0"/>
                          <a:cs typeface="Segoe UI" panose="020B0502040204020203" pitchFamily="34" charset="0"/>
                        </a:rPr>
                        <a:t>Five to six years old</a:t>
                      </a:r>
                    </a:p>
                    <a:p>
                      <a:pPr algn="l" rtl="0" fontAlgn="ctr"/>
                      <a:r>
                        <a:rPr lang="en-US" sz="900" u="none" strike="noStrike" dirty="0">
                          <a:solidFill>
                            <a:prstClr val="black"/>
                          </a:solidFill>
                          <a:effectLst/>
                          <a:latin typeface="Segoe UI" panose="020B0502040204020203" pitchFamily="34" charset="0"/>
                          <a:ea typeface="Tahoma" panose="020B0604030504040204" pitchFamily="34" charset="0"/>
                          <a:cs typeface="Segoe UI" panose="020B0502040204020203" pitchFamily="34" charset="0"/>
                        </a:rPr>
                        <a:t>Older than six</a:t>
                      </a:r>
                      <a:endParaRPr lang="he-IL" sz="900" b="0" i="0" u="none" strike="noStrike" dirty="0">
                        <a:solidFill>
                          <a:srgbClr val="000000"/>
                        </a:solidFill>
                        <a:effectLst/>
                        <a:latin typeface="Arial" panose="020B0604020202020204" pitchFamily="34" charset="0"/>
                      </a:endParaRPr>
                    </a:p>
                  </a:txBody>
                  <a:tcPr marL="0" marR="0" marT="0" marB="0" anchor="ctr">
                    <a:solidFill>
                      <a:schemeClr val="bg2"/>
                    </a:solidFill>
                  </a:tcPr>
                </a:tc>
                <a:extLst>
                  <a:ext uri="{0D108BD9-81ED-4DB2-BD59-A6C34878D82A}">
                    <a16:rowId xmlns:a16="http://schemas.microsoft.com/office/drawing/2014/main" val="3669722062"/>
                  </a:ext>
                </a:extLst>
              </a:tr>
              <a:tr h="176439">
                <a:tc>
                  <a:txBody>
                    <a:bodyPr/>
                    <a:lstStyle/>
                    <a:p>
                      <a:pPr marL="0" indent="0" algn="l" rtl="0" fontAlgn="b">
                        <a:buClr>
                          <a:srgbClr val="F2D834"/>
                        </a:buClr>
                        <a:buFont typeface="Wingdings" panose="05000000000000000000" pitchFamily="2" charset="2"/>
                        <a:buNone/>
                      </a:pPr>
                      <a:r>
                        <a:rPr lang="en-US" sz="1000" u="none" strike="noStrike" kern="1200" dirty="0">
                          <a:solidFill>
                            <a:schemeClr val="dk1"/>
                          </a:solidFill>
                          <a:effectLst/>
                          <a:latin typeface="+mn-lt"/>
                          <a:ea typeface="+mn-ea"/>
                          <a:cs typeface="+mn-cs"/>
                        </a:rPr>
                        <a:t>How frequently do you visit the community center close to your home?</a:t>
                      </a:r>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Scale 1-5</a:t>
                      </a:r>
                      <a:endParaRPr kumimoji="0" lang="he-IL"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0" marR="0" marT="0" marB="0">
                    <a:solidFill>
                      <a:schemeClr val="bg2"/>
                    </a:solidFill>
                  </a:tcPr>
                </a:tc>
                <a:extLst>
                  <a:ext uri="{0D108BD9-81ED-4DB2-BD59-A6C34878D82A}">
                    <a16:rowId xmlns:a16="http://schemas.microsoft.com/office/drawing/2014/main" val="3375187914"/>
                  </a:ext>
                </a:extLst>
              </a:tr>
              <a:tr h="498961">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u="none" strike="noStrike" kern="1200" dirty="0">
                          <a:solidFill>
                            <a:schemeClr val="dk1"/>
                          </a:solidFill>
                          <a:effectLst/>
                          <a:latin typeface="+mn-lt"/>
                          <a:ea typeface="+mn-ea"/>
                          <a:cs typeface="+mn-cs"/>
                        </a:rPr>
                        <a:t>Residential Region</a:t>
                      </a:r>
                      <a:endParaRPr lang="he-IL" sz="1000" u="none" strike="noStrike" kern="1200" dirty="0">
                        <a:solidFill>
                          <a:schemeClr val="dk1"/>
                        </a:solidFill>
                        <a:effectLst/>
                        <a:latin typeface="+mn-lt"/>
                        <a:ea typeface="+mn-ea"/>
                        <a:cs typeface="+mn-cs"/>
                      </a:endParaRPr>
                    </a:p>
                    <a:p>
                      <a:pPr algn="l" rtl="0" fontAlgn="t"/>
                      <a:endParaRPr lang="he-IL" sz="1000" u="none" strike="noStrike" kern="1200" dirty="0">
                        <a:solidFill>
                          <a:schemeClr val="dk1"/>
                        </a:solidFill>
                        <a:effectLst/>
                        <a:latin typeface="+mn-lt"/>
                        <a:ea typeface="+mn-ea"/>
                        <a:cs typeface="+mn-cs"/>
                      </a:endParaRPr>
                    </a:p>
                  </a:txBody>
                  <a:tcPr marL="0" marR="0" marT="0" marB="0">
                    <a:solidFill>
                      <a:schemeClr val="bg2"/>
                    </a:solidFill>
                  </a:tcPr>
                </a:tc>
                <a:tc>
                  <a:txBody>
                    <a:bodyPr/>
                    <a:lstStyle/>
                    <a:p>
                      <a:pPr algn="l" rtl="0" fontAlgn="t"/>
                      <a:r>
                        <a:rPr lang="en-US" sz="900" u="none" strike="noStrike">
                          <a:effectLst/>
                        </a:rPr>
                        <a:t>Jaffa, south (including eastern neighborhoods), center, north (across Yarkon river)</a:t>
                      </a:r>
                      <a:endParaRPr lang="en-US" sz="900" u="none" strike="noStrike" dirty="0">
                        <a:effectLst/>
                      </a:endParaRPr>
                    </a:p>
                  </a:txBody>
                  <a:tcPr marL="0" marR="0" marT="0" marB="0">
                    <a:solidFill>
                      <a:schemeClr val="bg2"/>
                    </a:solidFill>
                  </a:tcPr>
                </a:tc>
                <a:extLst>
                  <a:ext uri="{0D108BD9-81ED-4DB2-BD59-A6C34878D82A}">
                    <a16:rowId xmlns:a16="http://schemas.microsoft.com/office/drawing/2014/main" val="269191505"/>
                  </a:ext>
                </a:extLst>
              </a:tr>
            </a:tbl>
          </a:graphicData>
        </a:graphic>
      </p:graphicFrame>
      <p:sp>
        <p:nvSpPr>
          <p:cNvPr id="3" name="Rectangle 2">
            <a:extLst>
              <a:ext uri="{FF2B5EF4-FFF2-40B4-BE49-F238E27FC236}">
                <a16:creationId xmlns:a16="http://schemas.microsoft.com/office/drawing/2014/main" id="{A02491B4-1350-A6EE-BFF3-CAEBA07242D1}"/>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592651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771F7D13-A585-2FB1-839F-1B22A13F7440}"/>
              </a:ext>
            </a:extLst>
          </p:cNvPr>
          <p:cNvSpPr txBox="1"/>
          <p:nvPr/>
        </p:nvSpPr>
        <p:spPr>
          <a:xfrm>
            <a:off x="-1" y="-24393"/>
            <a:ext cx="12192000" cy="400110"/>
          </a:xfrm>
          <a:prstGeom prst="rect">
            <a:avLst/>
          </a:prstGeom>
          <a:solidFill>
            <a:srgbClr val="EC1C3C"/>
          </a:solidFill>
        </p:spPr>
        <p:txBody>
          <a:bodyPr wrap="square" rtlCol="0">
            <a:spAutoFit/>
          </a:bodyPr>
          <a:lstStyle/>
          <a:p>
            <a:pPr algn="r"/>
            <a:r>
              <a:rPr lang="he-IL" sz="2000" b="1">
                <a:solidFill>
                  <a:prstClr val="white"/>
                </a:solidFill>
                <a:latin typeface="Tahoma" pitchFamily="34" charset="0"/>
                <a:ea typeface="Tahoma" pitchFamily="34" charset="0"/>
                <a:cs typeface="Tahoma" pitchFamily="34" charset="0"/>
              </a:rPr>
              <a:t>מחוון לתצפית "שוטטות ילדים"</a:t>
            </a:r>
            <a:endParaRPr lang="he-IL" sz="2000" b="1">
              <a:solidFill>
                <a:schemeClr val="bg1"/>
              </a:solidFill>
              <a:latin typeface="Tahoma" pitchFamily="34" charset="0"/>
              <a:ea typeface="Tahoma" pitchFamily="34" charset="0"/>
              <a:cs typeface="Tahoma" pitchFamily="34" charset="0"/>
            </a:endParaRPr>
          </a:p>
        </p:txBody>
      </p:sp>
      <p:sp>
        <p:nvSpPr>
          <p:cNvPr id="6" name="תיבת טקסט 5">
            <a:extLst>
              <a:ext uri="{FF2B5EF4-FFF2-40B4-BE49-F238E27FC236}">
                <a16:creationId xmlns:a16="http://schemas.microsoft.com/office/drawing/2014/main" id="{727B7F8D-CADD-F84D-797F-7781E4584B71}"/>
              </a:ext>
            </a:extLst>
          </p:cNvPr>
          <p:cNvSpPr txBox="1"/>
          <p:nvPr/>
        </p:nvSpPr>
        <p:spPr>
          <a:xfrm>
            <a:off x="11628760" y="6351250"/>
            <a:ext cx="357050" cy="276999"/>
          </a:xfrm>
          <a:prstGeom prst="rect">
            <a:avLst/>
          </a:prstGeom>
          <a:noFill/>
        </p:spPr>
        <p:txBody>
          <a:bodyPr wrap="square" rtlCol="1">
            <a:spAutoFit/>
          </a:bodyPr>
          <a:lstStyle/>
          <a:p>
            <a:r>
              <a:rPr lang="he-IL" sz="1200">
                <a:solidFill>
                  <a:schemeClr val="bg2">
                    <a:lumMod val="75000"/>
                  </a:schemeClr>
                </a:solidFill>
              </a:rPr>
              <a:t>51</a:t>
            </a:r>
          </a:p>
        </p:txBody>
      </p:sp>
      <p:graphicFrame>
        <p:nvGraphicFramePr>
          <p:cNvPr id="3" name="Table 2">
            <a:extLst>
              <a:ext uri="{FF2B5EF4-FFF2-40B4-BE49-F238E27FC236}">
                <a16:creationId xmlns:a16="http://schemas.microsoft.com/office/drawing/2014/main" id="{C7065B97-0FC4-535C-D663-4BA38BC993A0}"/>
              </a:ext>
            </a:extLst>
          </p:cNvPr>
          <p:cNvGraphicFramePr>
            <a:graphicFrameLocks noGrp="1"/>
          </p:cNvGraphicFramePr>
          <p:nvPr>
            <p:extLst>
              <p:ext uri="{D42A27DB-BD31-4B8C-83A1-F6EECF244321}">
                <p14:modId xmlns:p14="http://schemas.microsoft.com/office/powerpoint/2010/main" val="838739093"/>
              </p:ext>
            </p:extLst>
          </p:nvPr>
        </p:nvGraphicFramePr>
        <p:xfrm>
          <a:off x="92209" y="540576"/>
          <a:ext cx="12007580" cy="6151471"/>
        </p:xfrm>
        <a:graphic>
          <a:graphicData uri="http://schemas.openxmlformats.org/drawingml/2006/table">
            <a:tbl>
              <a:tblPr firstRow="1" firstCol="1" bandRow="1">
                <a:tableStyleId>{5C22544A-7EE6-4342-B048-85BDC9FD1C3A}</a:tableStyleId>
              </a:tblPr>
              <a:tblGrid>
                <a:gridCol w="1981140">
                  <a:extLst>
                    <a:ext uri="{9D8B030D-6E8A-4147-A177-3AD203B41FA5}">
                      <a16:colId xmlns:a16="http://schemas.microsoft.com/office/drawing/2014/main" val="3482752586"/>
                    </a:ext>
                  </a:extLst>
                </a:gridCol>
                <a:gridCol w="3630318">
                  <a:extLst>
                    <a:ext uri="{9D8B030D-6E8A-4147-A177-3AD203B41FA5}">
                      <a16:colId xmlns:a16="http://schemas.microsoft.com/office/drawing/2014/main" val="2550117209"/>
                    </a:ext>
                  </a:extLst>
                </a:gridCol>
                <a:gridCol w="1626782">
                  <a:extLst>
                    <a:ext uri="{9D8B030D-6E8A-4147-A177-3AD203B41FA5}">
                      <a16:colId xmlns:a16="http://schemas.microsoft.com/office/drawing/2014/main" val="2429896636"/>
                    </a:ext>
                  </a:extLst>
                </a:gridCol>
                <a:gridCol w="4769340">
                  <a:extLst>
                    <a:ext uri="{9D8B030D-6E8A-4147-A177-3AD203B41FA5}">
                      <a16:colId xmlns:a16="http://schemas.microsoft.com/office/drawing/2014/main" val="2520687962"/>
                    </a:ext>
                  </a:extLst>
                </a:gridCol>
              </a:tblGrid>
              <a:tr h="149524">
                <a:tc>
                  <a:txBody>
                    <a:bodyPr/>
                    <a:lstStyle/>
                    <a:p>
                      <a:pPr algn="l" rtl="0"/>
                      <a:r>
                        <a:rPr lang="en-US" sz="1050" dirty="0">
                          <a:effectLst/>
                        </a:rPr>
                        <a:t>Criteria for observation</a:t>
                      </a:r>
                      <a:endParaRPr lang="en-US" sz="1050" dirty="0">
                        <a:effectLst/>
                        <a:latin typeface="Times New Roman" panose="02020603050405020304" pitchFamily="18" charset="0"/>
                        <a:ea typeface="Calibri" panose="020F0502020204030204" pitchFamily="34" charset="0"/>
                        <a:cs typeface="Arial" panose="020B0604020202020204" pitchFamily="34" charset="0"/>
                      </a:endParaRPr>
                    </a:p>
                  </a:txBody>
                  <a:tcPr marL="47517" marR="47517" marT="0" marB="0"/>
                </a:tc>
                <a:tc gridSpan="3">
                  <a:txBody>
                    <a:bodyPr/>
                    <a:lstStyle/>
                    <a:p>
                      <a:pPr algn="l" rtl="0"/>
                      <a:r>
                        <a:rPr lang="he-IL" sz="1050">
                          <a:effectLst/>
                        </a:rPr>
                        <a:t>מקום:_________ שעות צפייה:_________</a:t>
                      </a:r>
                      <a:endParaRPr lang="en-US" sz="1050">
                        <a:effectLst/>
                        <a:latin typeface="Times New Roman" panose="02020603050405020304" pitchFamily="18" charset="0"/>
                        <a:ea typeface="Calibri" panose="020F0502020204030204" pitchFamily="34" charset="0"/>
                        <a:cs typeface="Arial" panose="020B0604020202020204" pitchFamily="34" charset="0"/>
                      </a:endParaRPr>
                    </a:p>
                  </a:txBody>
                  <a:tcPr marL="47517" marR="47517" marT="0" marB="0"/>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477184598"/>
                  </a:ext>
                </a:extLst>
              </a:tr>
              <a:tr h="572766">
                <a:tc>
                  <a:txBody>
                    <a:bodyPr/>
                    <a:lstStyle/>
                    <a:p>
                      <a:pPr algn="l" rtl="0"/>
                      <a:r>
                        <a:rPr lang="en-US" sz="1000" b="1" dirty="0">
                          <a:solidFill>
                            <a:srgbClr val="FFFFFF"/>
                          </a:solidFill>
                          <a:effectLst/>
                          <a:latin typeface="+mn-lt"/>
                          <a:ea typeface="Calibri" panose="020F0502020204030204" pitchFamily="34" charset="0"/>
                          <a:cs typeface="Calibri" panose="020F0502020204030204" pitchFamily="34" charset="0"/>
                        </a:rPr>
                        <a:t>Demography</a:t>
                      </a:r>
                      <a:endParaRPr lang="en-US" sz="1050" dirty="0">
                        <a:effectLst/>
                        <a:latin typeface="Times New Roman" panose="02020603050405020304" pitchFamily="18" charset="0"/>
                        <a:ea typeface="Calibri" panose="020F0502020204030204" pitchFamily="34" charset="0"/>
                        <a:cs typeface="Arial" panose="020B0604020202020204" pitchFamily="34" charset="0"/>
                      </a:endParaRPr>
                    </a:p>
                  </a:txBody>
                  <a:tcPr marL="47517" marR="47517" marT="0" marB="0"/>
                </a:tc>
                <a:tc>
                  <a:txBody>
                    <a:bodyPr/>
                    <a:lstStyle/>
                    <a:p>
                      <a:pPr algn="l" rtl="0"/>
                      <a:r>
                        <a:rPr lang="he-IL" sz="1000">
                          <a:effectLst/>
                        </a:rPr>
                        <a:t>מבוגרים – מס' נוכחים בזמן הנצפה:____ </a:t>
                      </a:r>
                      <a:endParaRPr lang="en-US" sz="1050">
                        <a:effectLst/>
                      </a:endParaRPr>
                    </a:p>
                    <a:p>
                      <a:pPr algn="l" rtl="0"/>
                      <a:r>
                        <a:rPr lang="he-IL" sz="1000">
                          <a:effectLst/>
                        </a:rPr>
                        <a:t>הערכה באחוזים: </a:t>
                      </a:r>
                      <a:endParaRPr lang="en-US" sz="1050">
                        <a:effectLst/>
                      </a:endParaRPr>
                    </a:p>
                    <a:p>
                      <a:pPr algn="l" rtl="0"/>
                      <a:r>
                        <a:rPr lang="he-IL" sz="1000">
                          <a:effectLst/>
                        </a:rPr>
                        <a:t>נשים___ גברים___   </a:t>
                      </a:r>
                      <a:endParaRPr lang="en-US" sz="1050">
                        <a:effectLst/>
                      </a:endParaRPr>
                    </a:p>
                    <a:p>
                      <a:pPr algn="l" rtl="0"/>
                      <a:r>
                        <a:rPr lang="he-IL" sz="1000">
                          <a:effectLst/>
                        </a:rPr>
                        <a:t>מבוגרים שמלווים ילדים_____ מבוגרים שאינם מלווים ילדים_____</a:t>
                      </a:r>
                      <a:endParaRPr lang="en-US" sz="1050">
                        <a:effectLst/>
                        <a:latin typeface="Times New Roman" panose="02020603050405020304" pitchFamily="18" charset="0"/>
                        <a:ea typeface="Calibri" panose="020F0502020204030204" pitchFamily="34" charset="0"/>
                        <a:cs typeface="Arial" panose="020B0604020202020204" pitchFamily="34" charset="0"/>
                      </a:endParaRPr>
                    </a:p>
                  </a:txBody>
                  <a:tcPr marL="47517" marR="47517" marT="0" marB="0"/>
                </a:tc>
                <a:tc>
                  <a:txBody>
                    <a:bodyPr/>
                    <a:lstStyle/>
                    <a:p>
                      <a:pPr algn="l" rtl="0"/>
                      <a:r>
                        <a:rPr lang="he-IL" sz="1000">
                          <a:effectLst/>
                        </a:rPr>
                        <a:t>בני נוער (מעל 14)____</a:t>
                      </a:r>
                      <a:endParaRPr lang="en-US" sz="1050">
                        <a:effectLst/>
                      </a:endParaRPr>
                    </a:p>
                    <a:p>
                      <a:pPr algn="l" rtl="0"/>
                      <a:r>
                        <a:rPr lang="he-IL" sz="1000">
                          <a:effectLst/>
                        </a:rPr>
                        <a:t> </a:t>
                      </a:r>
                      <a:endParaRPr lang="en-US" sz="1050">
                        <a:effectLst/>
                        <a:latin typeface="Times New Roman" panose="02020603050405020304" pitchFamily="18" charset="0"/>
                        <a:ea typeface="Calibri" panose="020F0502020204030204" pitchFamily="34" charset="0"/>
                        <a:cs typeface="Arial" panose="020B0604020202020204" pitchFamily="34" charset="0"/>
                      </a:endParaRPr>
                    </a:p>
                  </a:txBody>
                  <a:tcPr marL="47517" marR="47517" marT="0" marB="0"/>
                </a:tc>
                <a:tc>
                  <a:txBody>
                    <a:bodyPr/>
                    <a:lstStyle/>
                    <a:p>
                      <a:pPr algn="l" rtl="0"/>
                      <a:r>
                        <a:rPr lang="he-IL" sz="1000">
                          <a:effectLst/>
                        </a:rPr>
                        <a:t>ילדים – מס' נוכחים בזמן הנצפה:____</a:t>
                      </a:r>
                      <a:endParaRPr lang="en-US" sz="1050">
                        <a:effectLst/>
                      </a:endParaRPr>
                    </a:p>
                    <a:p>
                      <a:pPr algn="l" rtl="0"/>
                      <a:r>
                        <a:rPr lang="he-IL" sz="1000">
                          <a:effectLst/>
                        </a:rPr>
                        <a:t>הערכה באחוזים: בנות___ בנים___     </a:t>
                      </a:r>
                      <a:endParaRPr lang="en-US" sz="1050">
                        <a:effectLst/>
                      </a:endParaRPr>
                    </a:p>
                    <a:p>
                      <a:pPr algn="l" rtl="0"/>
                      <a:r>
                        <a:rPr lang="he-IL" sz="1000" u="sng">
                          <a:effectLst/>
                        </a:rPr>
                        <a:t> גיל:</a:t>
                      </a:r>
                      <a:r>
                        <a:rPr lang="he-IL" sz="1000">
                          <a:effectLst/>
                        </a:rPr>
                        <a:t> </a:t>
                      </a:r>
                      <a:r>
                        <a:rPr lang="en-US" sz="1000">
                          <a:effectLst/>
                        </a:rPr>
                        <a:t>0-3</a:t>
                      </a:r>
                      <a:r>
                        <a:rPr lang="he-IL" sz="1000">
                          <a:effectLst/>
                        </a:rPr>
                        <a:t>___ </a:t>
                      </a:r>
                      <a:r>
                        <a:rPr lang="en-US" sz="1000">
                          <a:effectLst/>
                        </a:rPr>
                        <a:t>3-6</a:t>
                      </a:r>
                      <a:r>
                        <a:rPr lang="he-IL" sz="1000">
                          <a:effectLst/>
                        </a:rPr>
                        <a:t>___ </a:t>
                      </a:r>
                      <a:r>
                        <a:rPr lang="en-US" sz="1000">
                          <a:effectLst/>
                        </a:rPr>
                        <a:t>6-10</a:t>
                      </a:r>
                      <a:r>
                        <a:rPr lang="he-IL" sz="1000">
                          <a:effectLst/>
                        </a:rPr>
                        <a:t>___ 10-14___ </a:t>
                      </a:r>
                      <a:endParaRPr lang="en-US" sz="1050">
                        <a:effectLst/>
                      </a:endParaRPr>
                    </a:p>
                    <a:p>
                      <a:pPr algn="l" rtl="0"/>
                      <a:r>
                        <a:rPr lang="he-IL" sz="1000">
                          <a:effectLst/>
                        </a:rPr>
                        <a:t>ילדים ללא ליווי____ עם ליווי מבוגר____ עם ליווי אחים גדולים (נוער)____</a:t>
                      </a:r>
                      <a:endParaRPr lang="en-US" sz="1050">
                        <a:effectLst/>
                        <a:latin typeface="Times New Roman" panose="02020603050405020304" pitchFamily="18" charset="0"/>
                        <a:ea typeface="Calibri" panose="020F0502020204030204" pitchFamily="34" charset="0"/>
                        <a:cs typeface="Arial" panose="020B0604020202020204" pitchFamily="34" charset="0"/>
                      </a:endParaRPr>
                    </a:p>
                  </a:txBody>
                  <a:tcPr marL="47517" marR="47517" marT="0" marB="0"/>
                </a:tc>
                <a:extLst>
                  <a:ext uri="{0D108BD9-81ED-4DB2-BD59-A6C34878D82A}">
                    <a16:rowId xmlns:a16="http://schemas.microsoft.com/office/drawing/2014/main" val="308970510"/>
                  </a:ext>
                </a:extLst>
              </a:tr>
              <a:tr h="229106">
                <a:tc>
                  <a:txBody>
                    <a:bodyPr/>
                    <a:lstStyle/>
                    <a:p>
                      <a:pPr algn="l" rtl="0"/>
                      <a:r>
                        <a:rPr lang="en-US" sz="1000" b="1" kern="1200" dirty="0">
                          <a:solidFill>
                            <a:srgbClr val="FFFFFF"/>
                          </a:solidFill>
                          <a:effectLst/>
                          <a:latin typeface="+mn-lt"/>
                          <a:ea typeface="Calibri" panose="020F0502020204030204" pitchFamily="34" charset="0"/>
                          <a:cs typeface="Calibri" panose="020F0502020204030204" pitchFamily="34" charset="0"/>
                        </a:rPr>
                        <a:t>Estimate</a:t>
                      </a:r>
                      <a:r>
                        <a:rPr lang="en-US" sz="1000" b="1" dirty="0">
                          <a:solidFill>
                            <a:srgbClr val="FFFFFF"/>
                          </a:solidFill>
                          <a:effectLst/>
                          <a:latin typeface="+mn-lt"/>
                          <a:ea typeface="Calibri" panose="020F0502020204030204" pitchFamily="34" charset="0"/>
                          <a:cs typeface="Calibri" panose="020F0502020204030204" pitchFamily="34" charset="0"/>
                        </a:rPr>
                        <a:t>  amount of time spent</a:t>
                      </a:r>
                      <a:endParaRPr lang="en-US" sz="1050" dirty="0">
                        <a:effectLst/>
                        <a:latin typeface="Times New Roman" panose="02020603050405020304" pitchFamily="18" charset="0"/>
                        <a:ea typeface="Calibri" panose="020F0502020204030204" pitchFamily="34" charset="0"/>
                        <a:cs typeface="Arial" panose="020B0604020202020204" pitchFamily="34" charset="0"/>
                      </a:endParaRPr>
                    </a:p>
                  </a:txBody>
                  <a:tcPr marL="47517" marR="47517" marT="0" marB="0"/>
                </a:tc>
                <a:tc gridSpan="3">
                  <a:txBody>
                    <a:bodyPr/>
                    <a:lstStyle/>
                    <a:p>
                      <a:pPr algn="l" rtl="0"/>
                      <a:r>
                        <a:rPr lang="he-IL" sz="1000" u="sng">
                          <a:effectLst/>
                        </a:rPr>
                        <a:t>נא לסמן:</a:t>
                      </a:r>
                      <a:r>
                        <a:rPr lang="he-IL" sz="1000">
                          <a:effectLst/>
                        </a:rPr>
                        <a:t> רוב/כמחצית/מיעוט שהו במתחם </a:t>
                      </a:r>
                      <a:r>
                        <a:rPr lang="he-IL" sz="1000" u="sng">
                          <a:effectLst/>
                        </a:rPr>
                        <a:t>פחות מחצי שעה,</a:t>
                      </a:r>
                      <a:r>
                        <a:rPr lang="he-IL" sz="1000">
                          <a:effectLst/>
                        </a:rPr>
                        <a:t>    רוב/כמחצית/מיעוט שהו במתחם </a:t>
                      </a:r>
                      <a:r>
                        <a:rPr lang="he-IL" sz="1000" u="sng">
                          <a:effectLst/>
                        </a:rPr>
                        <a:t>בין חצי שעה לשעה</a:t>
                      </a:r>
                      <a:r>
                        <a:rPr lang="he-IL" sz="1000">
                          <a:effectLst/>
                        </a:rPr>
                        <a:t>,     רוב/כמחצית/מיעוט שהו במתחם </a:t>
                      </a:r>
                      <a:r>
                        <a:rPr lang="he-IL" sz="1000" u="sng">
                          <a:effectLst/>
                        </a:rPr>
                        <a:t>מעל שעה</a:t>
                      </a:r>
                      <a:r>
                        <a:rPr lang="he-IL" sz="1000">
                          <a:effectLst/>
                        </a:rPr>
                        <a:t>   </a:t>
                      </a:r>
                      <a:endParaRPr lang="en-US" sz="1050">
                        <a:effectLst/>
                        <a:latin typeface="Times New Roman" panose="02020603050405020304" pitchFamily="18" charset="0"/>
                        <a:ea typeface="Calibri" panose="020F0502020204030204" pitchFamily="34" charset="0"/>
                        <a:cs typeface="Arial" panose="020B0604020202020204" pitchFamily="34" charset="0"/>
                      </a:endParaRPr>
                    </a:p>
                  </a:txBody>
                  <a:tcPr marL="47517" marR="47517" marT="0" marB="0"/>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605282178"/>
                  </a:ext>
                </a:extLst>
              </a:tr>
              <a:tr h="2086214">
                <a:tc>
                  <a:txBody>
                    <a:bodyPr/>
                    <a:lstStyle/>
                    <a:p>
                      <a:pPr algn="l" rtl="0"/>
                      <a:r>
                        <a:rPr lang="en-US" sz="1000" b="1" dirty="0">
                          <a:solidFill>
                            <a:srgbClr val="FFFFFF"/>
                          </a:solidFill>
                          <a:effectLst/>
                          <a:latin typeface="+mn-lt"/>
                          <a:ea typeface="Calibri" panose="020F0502020204030204" pitchFamily="34" charset="0"/>
                          <a:cs typeface="Calibri" panose="020F0502020204030204" pitchFamily="34" charset="0"/>
                        </a:rPr>
                        <a:t>General description and mapping </a:t>
                      </a:r>
                      <a:br>
                        <a:rPr lang="en-US" sz="1000" b="1" dirty="0">
                          <a:solidFill>
                            <a:srgbClr val="FFFFFF"/>
                          </a:solidFill>
                          <a:effectLst/>
                          <a:latin typeface="+mn-lt"/>
                          <a:ea typeface="Calibri" panose="020F0502020204030204" pitchFamily="34" charset="0"/>
                          <a:cs typeface="Calibri" panose="020F0502020204030204" pitchFamily="34" charset="0"/>
                        </a:rPr>
                      </a:br>
                      <a:r>
                        <a:rPr lang="en-US" sz="1000" b="1" dirty="0">
                          <a:solidFill>
                            <a:srgbClr val="FFFFFF"/>
                          </a:solidFill>
                          <a:effectLst/>
                          <a:latin typeface="+mn-lt"/>
                          <a:ea typeface="Calibri" panose="020F0502020204030204" pitchFamily="34" charset="0"/>
                          <a:cs typeface="Calibri" panose="020F0502020204030204" pitchFamily="34" charset="0"/>
                        </a:rPr>
                        <a:t>of obstacles</a:t>
                      </a:r>
                    </a:p>
                    <a:p>
                      <a:pPr algn="l" rtl="0">
                        <a:spcAft>
                          <a:spcPts val="600"/>
                        </a:spcAft>
                      </a:pPr>
                      <a:r>
                        <a:rPr lang="en-US" sz="1000" b="0" dirty="0">
                          <a:solidFill>
                            <a:srgbClr val="FFFFFF"/>
                          </a:solidFill>
                          <a:effectLst/>
                          <a:latin typeface="+mn-lt"/>
                          <a:ea typeface="Calibri" panose="020F0502020204030204" pitchFamily="34" charset="0"/>
                          <a:cs typeface="Calibri" panose="020F0502020204030204" pitchFamily="34" charset="0"/>
                        </a:rPr>
                        <a:t>For each criterion: </a:t>
                      </a:r>
                      <a:br>
                        <a:rPr lang="en-US" sz="1000" b="0" dirty="0">
                          <a:solidFill>
                            <a:srgbClr val="FFFFFF"/>
                          </a:solidFill>
                          <a:effectLst/>
                          <a:latin typeface="+mn-lt"/>
                          <a:ea typeface="Calibri" panose="020F0502020204030204" pitchFamily="34" charset="0"/>
                          <a:cs typeface="Calibri" panose="020F0502020204030204" pitchFamily="34" charset="0"/>
                        </a:rPr>
                      </a:br>
                      <a:r>
                        <a:rPr lang="en-US" sz="1000" b="0" dirty="0">
                          <a:solidFill>
                            <a:srgbClr val="FFFFFF"/>
                          </a:solidFill>
                          <a:effectLst/>
                          <a:latin typeface="+mn-lt"/>
                          <a:ea typeface="Calibri" panose="020F0502020204030204" pitchFamily="34" charset="0"/>
                          <a:cs typeface="Calibri" panose="020F0502020204030204" pitchFamily="34" charset="0"/>
                        </a:rPr>
                        <a:t>Rate from 1 (not at all / very negative) to 7 (positive / to a very large extent)</a:t>
                      </a:r>
                    </a:p>
                  </a:txBody>
                  <a:tcPr marL="47517" marR="47517" marT="0" marB="0"/>
                </a:tc>
                <a:tc gridSpan="3">
                  <a:txBody>
                    <a:bodyPr/>
                    <a:lstStyle/>
                    <a:p>
                      <a:pPr algn="l" rtl="0">
                        <a:lnSpc>
                          <a:spcPct val="115000"/>
                        </a:lnSpc>
                      </a:pPr>
                      <a:r>
                        <a:rPr lang="he-IL" sz="1000" dirty="0">
                          <a:effectLst/>
                        </a:rPr>
                        <a:t>מיפוי מוקדי עניין במתחם (לציין כמות): חנויות נוחות (פיצוציה)_____ מסעדות פתוחות____ מועדונים/ברים_____ חנויות פתוחות_____ בית מרקחת_____ בתי עסק שונים_____ מוסדות פורמליים (תחנת משטרה, מרכז רפואי..)_____מרכז קהילתי____ גינה____ חניון____ אחר_____</a:t>
                      </a:r>
                      <a:endParaRPr lang="en-US" sz="1050" dirty="0">
                        <a:effectLst/>
                      </a:endParaRPr>
                    </a:p>
                    <a:p>
                      <a:pPr algn="l" rtl="0">
                        <a:lnSpc>
                          <a:spcPct val="115000"/>
                        </a:lnSpc>
                      </a:pPr>
                      <a:endParaRPr lang="en-US" sz="1000" dirty="0">
                        <a:effectLst/>
                      </a:endParaRPr>
                    </a:p>
                    <a:p>
                      <a:pPr algn="l" rtl="0">
                        <a:lnSpc>
                          <a:spcPct val="115000"/>
                        </a:lnSpc>
                      </a:pPr>
                      <a:r>
                        <a:rPr lang="he-IL" sz="1000" dirty="0">
                          <a:effectLst/>
                        </a:rPr>
                        <a:t>ציון (1-7) ותיאור תמציתי של ההיבטים הבאים במתחם:</a:t>
                      </a:r>
                      <a:endParaRPr lang="en-US" sz="1050" dirty="0">
                        <a:effectLst/>
                      </a:endParaRPr>
                    </a:p>
                    <a:p>
                      <a:pPr algn="l" rtl="0">
                        <a:lnSpc>
                          <a:spcPct val="115000"/>
                        </a:lnSpc>
                      </a:pPr>
                      <a:r>
                        <a:rPr lang="he-IL" sz="1000" dirty="0">
                          <a:effectLst/>
                        </a:rPr>
                        <a:t>תאורה___________, ניקיון (יש פחים?)______________, רעש (מוסיקה?)______________, מים לשתייה______, שירותים______</a:t>
                      </a:r>
                      <a:endParaRPr lang="en-US" sz="1050" dirty="0">
                        <a:effectLst/>
                      </a:endParaRPr>
                    </a:p>
                    <a:p>
                      <a:pPr algn="l" rtl="0">
                        <a:lnSpc>
                          <a:spcPct val="115000"/>
                        </a:lnSpc>
                      </a:pPr>
                      <a:r>
                        <a:rPr lang="he-IL" sz="1000" dirty="0">
                          <a:effectLst/>
                        </a:rPr>
                        <a:t>אפיון הקרקע (מדרכת לבנים (תקינה?), דשא, בטון, חצץ, אספלט, חול..)______________________________</a:t>
                      </a:r>
                      <a:endParaRPr lang="en-US" sz="1050" dirty="0">
                        <a:effectLst/>
                      </a:endParaRPr>
                    </a:p>
                    <a:p>
                      <a:pPr algn="l" rtl="0">
                        <a:lnSpc>
                          <a:spcPct val="115000"/>
                        </a:lnSpc>
                      </a:pPr>
                      <a:r>
                        <a:rPr lang="he-IL" sz="1000" dirty="0">
                          <a:effectLst/>
                        </a:rPr>
                        <a:t>נראות במרחב ("כולם רואים את כולם" או שיש פינות נסתרות)_____________________________________</a:t>
                      </a:r>
                      <a:endParaRPr lang="en-US" sz="1050" dirty="0">
                        <a:effectLst/>
                      </a:endParaRPr>
                    </a:p>
                    <a:p>
                      <a:pPr algn="l" rtl="0">
                        <a:lnSpc>
                          <a:spcPct val="115000"/>
                        </a:lnSpc>
                      </a:pPr>
                      <a:r>
                        <a:rPr lang="he-IL" sz="1000" dirty="0">
                          <a:effectLst/>
                        </a:rPr>
                        <a:t>מידת קרבה לכביש (האם מגודר? כביש סואן? מעבר ע"י רוכבי אופניים ואופנועים)________________________________</a:t>
                      </a:r>
                      <a:endParaRPr lang="en-US" sz="1050" dirty="0">
                        <a:effectLst/>
                      </a:endParaRPr>
                    </a:p>
                    <a:p>
                      <a:pPr algn="l" rtl="0">
                        <a:lnSpc>
                          <a:spcPct val="115000"/>
                        </a:lnSpc>
                      </a:pPr>
                      <a:r>
                        <a:rPr lang="he-IL" sz="1000" dirty="0">
                          <a:effectLst/>
                        </a:rPr>
                        <a:t>מקומות ישיבה ושהייה (ספסלים, מדרגות, גדר מונמכת וכו')____________________________________________</a:t>
                      </a:r>
                      <a:endParaRPr lang="en-US" sz="1050" dirty="0">
                        <a:effectLst/>
                      </a:endParaRPr>
                    </a:p>
                    <a:p>
                      <a:pPr algn="l" rtl="0">
                        <a:lnSpc>
                          <a:spcPct val="115000"/>
                        </a:lnSpc>
                      </a:pPr>
                      <a:r>
                        <a:rPr lang="he-IL" sz="1000" dirty="0">
                          <a:effectLst/>
                        </a:rPr>
                        <a:t>מפגעים בטיחותיים (אלמנטים בולטים מהמדרכה, עמודי חשמל תקולים, שברי זכוכית וכו')_____________________________________</a:t>
                      </a:r>
                      <a:endParaRPr lang="en-US" sz="1050" dirty="0">
                        <a:effectLst/>
                      </a:endParaRPr>
                    </a:p>
                    <a:p>
                      <a:pPr algn="l" rtl="0">
                        <a:lnSpc>
                          <a:spcPct val="115000"/>
                        </a:lnSpc>
                      </a:pPr>
                      <a:r>
                        <a:rPr lang="he-IL" sz="1000" dirty="0">
                          <a:effectLst/>
                        </a:rPr>
                        <a:t>צפיפות ועומס נוכחים_________</a:t>
                      </a:r>
                      <a:endParaRPr lang="en-US" sz="1050" dirty="0">
                        <a:effectLst/>
                      </a:endParaRPr>
                    </a:p>
                    <a:p>
                      <a:pPr algn="l" rtl="0">
                        <a:lnSpc>
                          <a:spcPct val="115000"/>
                        </a:lnSpc>
                      </a:pPr>
                      <a:endParaRPr lang="en-US" sz="1000" u="sng" dirty="0">
                        <a:effectLst/>
                      </a:endParaRPr>
                    </a:p>
                    <a:p>
                      <a:pPr algn="l" rtl="0">
                        <a:lnSpc>
                          <a:spcPct val="115000"/>
                        </a:lnSpc>
                      </a:pPr>
                      <a:r>
                        <a:rPr lang="he-IL" sz="1000" u="sng" dirty="0">
                          <a:effectLst/>
                        </a:rPr>
                        <a:t>תיאור כללי של השטח שלא קיבל ביטוי בפירוט עד כה:</a:t>
                      </a:r>
                      <a:endParaRPr lang="en-US" sz="1050" u="sng" dirty="0">
                        <a:effectLst/>
                      </a:endParaRPr>
                    </a:p>
                    <a:p>
                      <a:pPr algn="l" rtl="0"/>
                      <a:r>
                        <a:rPr lang="he-IL" sz="1000" dirty="0">
                          <a:effectLst/>
                        </a:rPr>
                        <a:t> </a:t>
                      </a:r>
                      <a:endParaRPr lang="en-US" sz="1050" dirty="0">
                        <a:effectLst/>
                      </a:endParaRPr>
                    </a:p>
                    <a:p>
                      <a:pPr algn="l" rtl="0"/>
                      <a:r>
                        <a:rPr lang="he-IL" sz="1000" dirty="0">
                          <a:effectLst/>
                        </a:rPr>
                        <a:t> </a:t>
                      </a:r>
                      <a:endParaRPr lang="en-US" sz="1050" dirty="0">
                        <a:effectLst/>
                        <a:latin typeface="Times New Roman" panose="02020603050405020304" pitchFamily="18" charset="0"/>
                        <a:ea typeface="Calibri" panose="020F0502020204030204" pitchFamily="34" charset="0"/>
                        <a:cs typeface="Arial" panose="020B0604020202020204" pitchFamily="34" charset="0"/>
                      </a:endParaRPr>
                    </a:p>
                  </a:txBody>
                  <a:tcPr marL="47517" marR="47517" marT="0" marB="0"/>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216823911"/>
                  </a:ext>
                </a:extLst>
              </a:tr>
              <a:tr h="2569565">
                <a:tc>
                  <a:txBody>
                    <a:bodyPr/>
                    <a:lstStyle/>
                    <a:p>
                      <a:pPr algn="l" rtl="0"/>
                      <a:r>
                        <a:rPr lang="en-US" sz="1000" b="1" dirty="0">
                          <a:solidFill>
                            <a:srgbClr val="FFFFFF"/>
                          </a:solidFill>
                          <a:effectLst/>
                          <a:latin typeface="+mn-lt"/>
                          <a:ea typeface="Calibri" panose="020F0502020204030204" pitchFamily="34" charset="0"/>
                          <a:cs typeface="Calibri" panose="020F0502020204030204" pitchFamily="34" charset="0"/>
                        </a:rPr>
                        <a:t>Participants’ (adults and children) conduct and interactions</a:t>
                      </a:r>
                    </a:p>
                  </a:txBody>
                  <a:tcPr marL="47517" marR="47517" marT="0" marB="0"/>
                </a:tc>
                <a:tc gridSpan="3">
                  <a:txBody>
                    <a:bodyPr/>
                    <a:lstStyle/>
                    <a:p>
                      <a:pPr algn="l" rtl="0"/>
                      <a:r>
                        <a:rPr lang="he-IL" sz="1000" dirty="0">
                          <a:effectLst/>
                        </a:rPr>
                        <a:t>תיאור התנהגות </a:t>
                      </a:r>
                      <a:r>
                        <a:rPr lang="he-IL" sz="1000" u="sng" dirty="0">
                          <a:effectLst/>
                        </a:rPr>
                        <a:t>הילדים</a:t>
                      </a:r>
                      <a:r>
                        <a:rPr lang="he-IL" sz="1000" dirty="0">
                          <a:effectLst/>
                        </a:rPr>
                        <a:t> במתחם:</a:t>
                      </a:r>
                      <a:endParaRPr lang="en-US" sz="1050" dirty="0">
                        <a:effectLst/>
                      </a:endParaRPr>
                    </a:p>
                    <a:p>
                      <a:pPr algn="l" rtl="0"/>
                      <a:r>
                        <a:rPr lang="he-IL" sz="1000" dirty="0">
                          <a:effectLst/>
                        </a:rPr>
                        <a:t>אופי ההתקהלות- כולם יחד/מחולקים לחבורות? כיצד נראית החלוקה הגילית?</a:t>
                      </a:r>
                      <a:endParaRPr lang="en-US" sz="1050" dirty="0">
                        <a:effectLst/>
                      </a:endParaRPr>
                    </a:p>
                    <a:p>
                      <a:pPr algn="l" rtl="0"/>
                      <a:r>
                        <a:rPr lang="he-IL" sz="1000" dirty="0">
                          <a:effectLst/>
                        </a:rPr>
                        <a:t> </a:t>
                      </a:r>
                      <a:endParaRPr lang="en-US" sz="1050" dirty="0">
                        <a:effectLst/>
                      </a:endParaRPr>
                    </a:p>
                    <a:p>
                      <a:pPr algn="l" rtl="0"/>
                      <a:r>
                        <a:rPr lang="he-IL" sz="1000" dirty="0">
                          <a:effectLst/>
                        </a:rPr>
                        <a:t>מה הם עושים?</a:t>
                      </a:r>
                      <a:endParaRPr lang="en-US" sz="1050" dirty="0">
                        <a:effectLst/>
                      </a:endParaRPr>
                    </a:p>
                    <a:p>
                      <a:pPr algn="l" rtl="0"/>
                      <a:r>
                        <a:rPr lang="he-IL" sz="1000" dirty="0">
                          <a:effectLst/>
                        </a:rPr>
                        <a:t>במה משתמשים למשחק?</a:t>
                      </a:r>
                      <a:endParaRPr lang="en-US" sz="1050" dirty="0">
                        <a:effectLst/>
                      </a:endParaRPr>
                    </a:p>
                    <a:p>
                      <a:pPr algn="l" rtl="0"/>
                      <a:r>
                        <a:rPr lang="he-IL" sz="1000" dirty="0">
                          <a:effectLst/>
                        </a:rPr>
                        <a:t>האם יש "מנהיגים" בולטים? כיצד זה בא לידי ביטוי?</a:t>
                      </a:r>
                      <a:endParaRPr lang="en-US" sz="1050" dirty="0">
                        <a:effectLst/>
                      </a:endParaRPr>
                    </a:p>
                    <a:p>
                      <a:pPr algn="l" rtl="0"/>
                      <a:r>
                        <a:rPr lang="he-IL" sz="1000" dirty="0">
                          <a:effectLst/>
                        </a:rPr>
                        <a:t>על מה מדברים? אופי השיח (בדיחות, קללות, הקנטות, שירים, משחקים..)</a:t>
                      </a:r>
                      <a:endParaRPr lang="en-US" sz="1050" dirty="0">
                        <a:effectLst/>
                      </a:endParaRPr>
                    </a:p>
                    <a:p>
                      <a:pPr algn="l" rtl="0"/>
                      <a:r>
                        <a:rPr lang="he-IL" sz="1000" dirty="0">
                          <a:effectLst/>
                        </a:rPr>
                        <a:t>דוגמאות לאינטראקציות חיוביות</a:t>
                      </a:r>
                      <a:endParaRPr lang="en-US" sz="1050" dirty="0">
                        <a:effectLst/>
                      </a:endParaRPr>
                    </a:p>
                    <a:p>
                      <a:pPr algn="l" rtl="0"/>
                      <a:r>
                        <a:rPr lang="he-IL" sz="1000" dirty="0">
                          <a:effectLst/>
                        </a:rPr>
                        <a:t>דוגמאות לאינטראקציות שליליות, אירועי אלימות וקונפליקטים- נא לציין מספר אירועים ולפרט מה היה, כיצד התמודדו וכו':</a:t>
                      </a:r>
                      <a:endParaRPr lang="en-US" sz="1050" dirty="0">
                        <a:effectLst/>
                      </a:endParaRPr>
                    </a:p>
                    <a:p>
                      <a:pPr algn="l" rtl="0">
                        <a:lnSpc>
                          <a:spcPct val="115000"/>
                        </a:lnSpc>
                      </a:pPr>
                      <a:r>
                        <a:rPr lang="he-IL" sz="1000" dirty="0">
                          <a:effectLst/>
                        </a:rPr>
                        <a:t>עדויות להימצאות אלכוהול/סמים:</a:t>
                      </a:r>
                      <a:endParaRPr lang="en-US" sz="1050" dirty="0">
                        <a:effectLst/>
                      </a:endParaRPr>
                    </a:p>
                    <a:p>
                      <a:pPr algn="l" rtl="0">
                        <a:lnSpc>
                          <a:spcPct val="115000"/>
                        </a:lnSpc>
                      </a:pPr>
                      <a:r>
                        <a:rPr lang="he-IL" sz="1000" dirty="0">
                          <a:effectLst/>
                        </a:rPr>
                        <a:t> </a:t>
                      </a:r>
                      <a:endParaRPr lang="en-US" sz="1050" dirty="0">
                        <a:effectLst/>
                      </a:endParaRPr>
                    </a:p>
                    <a:p>
                      <a:pPr algn="l" rtl="0">
                        <a:lnSpc>
                          <a:spcPct val="115000"/>
                        </a:lnSpc>
                      </a:pPr>
                      <a:r>
                        <a:rPr lang="he-IL" sz="1000" dirty="0">
                          <a:effectLst/>
                        </a:rPr>
                        <a:t>האם ואילו אינטראקציות מתקיימות עם המבוגרים במתחם?</a:t>
                      </a:r>
                      <a:endParaRPr lang="en-US" sz="1050" dirty="0">
                        <a:effectLst/>
                      </a:endParaRPr>
                    </a:p>
                    <a:p>
                      <a:pPr algn="l" rtl="0">
                        <a:lnSpc>
                          <a:spcPct val="115000"/>
                        </a:lnSpc>
                      </a:pPr>
                      <a:r>
                        <a:rPr lang="he-IL" sz="1000" dirty="0">
                          <a:effectLst/>
                        </a:rPr>
                        <a:t> </a:t>
                      </a:r>
                      <a:endParaRPr lang="en-US" sz="1050" dirty="0">
                        <a:effectLst/>
                      </a:endParaRPr>
                    </a:p>
                    <a:p>
                      <a:pPr algn="l" rtl="0">
                        <a:lnSpc>
                          <a:spcPct val="115000"/>
                        </a:lnSpc>
                      </a:pPr>
                      <a:r>
                        <a:rPr lang="he-IL" sz="1000" dirty="0">
                          <a:effectLst/>
                        </a:rPr>
                        <a:t>תיאור המבוגרים והתנהלותם במתחם</a:t>
                      </a:r>
                      <a:endParaRPr lang="en-US" sz="1050" dirty="0">
                        <a:effectLst/>
                      </a:endParaRPr>
                    </a:p>
                    <a:p>
                      <a:pPr algn="l" rtl="0"/>
                      <a:r>
                        <a:rPr lang="he-IL" sz="1000" dirty="0">
                          <a:effectLst/>
                        </a:rPr>
                        <a:t> </a:t>
                      </a:r>
                      <a:endParaRPr lang="en-US" sz="1050" dirty="0">
                        <a:effectLst/>
                        <a:latin typeface="Times New Roman" panose="02020603050405020304" pitchFamily="18" charset="0"/>
                        <a:ea typeface="Calibri" panose="020F0502020204030204" pitchFamily="34" charset="0"/>
                        <a:cs typeface="Arial" panose="020B0604020202020204" pitchFamily="34" charset="0"/>
                      </a:endParaRPr>
                    </a:p>
                  </a:txBody>
                  <a:tcPr marL="47517" marR="47517" marT="0" marB="0"/>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926549462"/>
                  </a:ext>
                </a:extLst>
              </a:tr>
            </a:tbl>
          </a:graphicData>
        </a:graphic>
      </p:graphicFrame>
    </p:spTree>
    <p:extLst>
      <p:ext uri="{BB962C8B-B14F-4D97-AF65-F5344CB8AC3E}">
        <p14:creationId xmlns:p14="http://schemas.microsoft.com/office/powerpoint/2010/main" val="3710205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771F7D13-A585-2FB1-839F-1B22A13F7440}"/>
              </a:ext>
            </a:extLst>
          </p:cNvPr>
          <p:cNvSpPr txBox="1"/>
          <p:nvPr/>
        </p:nvSpPr>
        <p:spPr>
          <a:xfrm>
            <a:off x="-1" y="-24393"/>
            <a:ext cx="12192000" cy="400110"/>
          </a:xfrm>
          <a:prstGeom prst="rect">
            <a:avLst/>
          </a:prstGeom>
          <a:solidFill>
            <a:srgbClr val="EC1C3C"/>
          </a:solidFill>
        </p:spPr>
        <p:txBody>
          <a:bodyPr wrap="square" rtlCol="0">
            <a:spAutoFit/>
          </a:bodyPr>
          <a:lstStyle/>
          <a:p>
            <a:pPr algn="r"/>
            <a:r>
              <a:rPr lang="he-IL" sz="2000" b="1">
                <a:solidFill>
                  <a:prstClr val="white"/>
                </a:solidFill>
                <a:latin typeface="Tahoma" pitchFamily="34" charset="0"/>
                <a:ea typeface="Tahoma" pitchFamily="34" charset="0"/>
                <a:cs typeface="Tahoma" pitchFamily="34" charset="0"/>
              </a:rPr>
              <a:t>מחוון </a:t>
            </a:r>
            <a:r>
              <a:rPr lang="he-IL" sz="2000" b="1" dirty="0">
                <a:solidFill>
                  <a:prstClr val="white"/>
                </a:solidFill>
                <a:latin typeface="Tahoma" pitchFamily="34" charset="0"/>
                <a:ea typeface="Tahoma" pitchFamily="34" charset="0"/>
                <a:cs typeface="Tahoma" pitchFamily="34" charset="0"/>
              </a:rPr>
              <a:t>לראיון שטח בתצפית</a:t>
            </a:r>
            <a:r>
              <a:rPr lang="he-IL" sz="2000" b="1">
                <a:solidFill>
                  <a:prstClr val="white"/>
                </a:solidFill>
                <a:latin typeface="Tahoma" pitchFamily="34" charset="0"/>
                <a:ea typeface="Tahoma" pitchFamily="34" charset="0"/>
                <a:cs typeface="Tahoma" pitchFamily="34" charset="0"/>
              </a:rPr>
              <a:t> "שוטטות ילדים"</a:t>
            </a:r>
            <a:endParaRPr lang="he-IL" sz="2000" b="1">
              <a:solidFill>
                <a:schemeClr val="bg1"/>
              </a:solidFill>
              <a:latin typeface="Tahoma" pitchFamily="34" charset="0"/>
              <a:ea typeface="Tahoma" pitchFamily="34" charset="0"/>
              <a:cs typeface="Tahoma" pitchFamily="34" charset="0"/>
            </a:endParaRPr>
          </a:p>
        </p:txBody>
      </p:sp>
      <p:sp>
        <p:nvSpPr>
          <p:cNvPr id="6" name="תיבת טקסט 5">
            <a:extLst>
              <a:ext uri="{FF2B5EF4-FFF2-40B4-BE49-F238E27FC236}">
                <a16:creationId xmlns:a16="http://schemas.microsoft.com/office/drawing/2014/main" id="{727B7F8D-CADD-F84D-797F-7781E4584B71}"/>
              </a:ext>
            </a:extLst>
          </p:cNvPr>
          <p:cNvSpPr txBox="1"/>
          <p:nvPr/>
        </p:nvSpPr>
        <p:spPr>
          <a:xfrm>
            <a:off x="11615737" y="6343783"/>
            <a:ext cx="357050" cy="276999"/>
          </a:xfrm>
          <a:prstGeom prst="rect">
            <a:avLst/>
          </a:prstGeom>
          <a:noFill/>
        </p:spPr>
        <p:txBody>
          <a:bodyPr wrap="square" rtlCol="1">
            <a:spAutoFit/>
          </a:bodyPr>
          <a:lstStyle/>
          <a:p>
            <a:r>
              <a:rPr lang="he-IL" sz="1200">
                <a:solidFill>
                  <a:schemeClr val="bg2">
                    <a:lumMod val="75000"/>
                  </a:schemeClr>
                </a:solidFill>
              </a:rPr>
              <a:t>52</a:t>
            </a:r>
          </a:p>
        </p:txBody>
      </p:sp>
      <p:graphicFrame>
        <p:nvGraphicFramePr>
          <p:cNvPr id="3" name="Table 2">
            <a:extLst>
              <a:ext uri="{FF2B5EF4-FFF2-40B4-BE49-F238E27FC236}">
                <a16:creationId xmlns:a16="http://schemas.microsoft.com/office/drawing/2014/main" id="{BC4B0C69-8D3B-D70C-0DB2-7FC0694BFA6E}"/>
              </a:ext>
            </a:extLst>
          </p:cNvPr>
          <p:cNvGraphicFramePr>
            <a:graphicFrameLocks noGrp="1"/>
          </p:cNvGraphicFramePr>
          <p:nvPr>
            <p:extLst>
              <p:ext uri="{D42A27DB-BD31-4B8C-83A1-F6EECF244321}">
                <p14:modId xmlns:p14="http://schemas.microsoft.com/office/powerpoint/2010/main" val="4282117333"/>
              </p:ext>
            </p:extLst>
          </p:nvPr>
        </p:nvGraphicFramePr>
        <p:xfrm>
          <a:off x="206829" y="555171"/>
          <a:ext cx="11887200" cy="5732507"/>
        </p:xfrm>
        <a:graphic>
          <a:graphicData uri="http://schemas.openxmlformats.org/drawingml/2006/table">
            <a:tbl>
              <a:tblPr rtl="1" firstRow="1" firstCol="1" bandRow="1">
                <a:tableStyleId>{5C22544A-7EE6-4342-B048-85BDC9FD1C3A}</a:tableStyleId>
              </a:tblPr>
              <a:tblGrid>
                <a:gridCol w="194950">
                  <a:extLst>
                    <a:ext uri="{9D8B030D-6E8A-4147-A177-3AD203B41FA5}">
                      <a16:colId xmlns:a16="http://schemas.microsoft.com/office/drawing/2014/main" val="3123823542"/>
                    </a:ext>
                  </a:extLst>
                </a:gridCol>
                <a:gridCol w="2862437">
                  <a:extLst>
                    <a:ext uri="{9D8B030D-6E8A-4147-A177-3AD203B41FA5}">
                      <a16:colId xmlns:a16="http://schemas.microsoft.com/office/drawing/2014/main" val="2690998579"/>
                    </a:ext>
                  </a:extLst>
                </a:gridCol>
                <a:gridCol w="2914741">
                  <a:extLst>
                    <a:ext uri="{9D8B030D-6E8A-4147-A177-3AD203B41FA5}">
                      <a16:colId xmlns:a16="http://schemas.microsoft.com/office/drawing/2014/main" val="2582763728"/>
                    </a:ext>
                  </a:extLst>
                </a:gridCol>
                <a:gridCol w="2948026">
                  <a:extLst>
                    <a:ext uri="{9D8B030D-6E8A-4147-A177-3AD203B41FA5}">
                      <a16:colId xmlns:a16="http://schemas.microsoft.com/office/drawing/2014/main" val="3326839538"/>
                    </a:ext>
                  </a:extLst>
                </a:gridCol>
                <a:gridCol w="2967046">
                  <a:extLst>
                    <a:ext uri="{9D8B030D-6E8A-4147-A177-3AD203B41FA5}">
                      <a16:colId xmlns:a16="http://schemas.microsoft.com/office/drawing/2014/main" val="611106436"/>
                    </a:ext>
                  </a:extLst>
                </a:gridCol>
              </a:tblGrid>
              <a:tr h="195724">
                <a:tc>
                  <a:txBody>
                    <a:bodyPr/>
                    <a:lstStyle/>
                    <a:p>
                      <a:pPr algn="l" rtl="0"/>
                      <a:r>
                        <a:rPr lang="he-IL" sz="1200">
                          <a:effectLst/>
                        </a:rPr>
                        <a:t> </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gridSpan="4">
                  <a:txBody>
                    <a:bodyPr/>
                    <a:lstStyle/>
                    <a:p>
                      <a:pPr algn="l" rtl="0"/>
                      <a:r>
                        <a:rPr lang="he-IL" sz="1200">
                          <a:effectLst/>
                        </a:rPr>
                        <a:t>תשובות -  ילד </a:t>
                      </a:r>
                      <a:r>
                        <a:rPr lang="en-US" sz="1200">
                          <a:effectLst/>
                        </a:rPr>
                        <a:t>#</a:t>
                      </a:r>
                      <a:r>
                        <a:rPr lang="he-IL" sz="1200">
                          <a:effectLst/>
                        </a:rPr>
                        <a:t> ____________ (למקרה שהשיחה נהיית קבוצתית ניתן לפרט גיל ומגדר עבור ילדים נוספים)</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4229542502"/>
                  </a:ext>
                </a:extLst>
              </a:tr>
              <a:tr h="222612">
                <a:tc rowSpan="10">
                  <a:txBody>
                    <a:bodyPr/>
                    <a:lstStyle/>
                    <a:p>
                      <a:pPr algn="l" rtl="0"/>
                      <a:r>
                        <a:rPr lang="he-IL" sz="1200">
                          <a:effectLst/>
                        </a:rPr>
                        <a:t> </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a:txBody>
                    <a:bodyPr/>
                    <a:lstStyle/>
                    <a:p>
                      <a:pPr algn="l" rtl="0"/>
                      <a:r>
                        <a:rPr lang="he-IL" sz="1200">
                          <a:effectLst/>
                        </a:rPr>
                        <a:t>ילד </a:t>
                      </a:r>
                      <a:r>
                        <a:rPr lang="en-US" sz="1200">
                          <a:effectLst/>
                        </a:rPr>
                        <a:t>1</a:t>
                      </a:r>
                      <a:r>
                        <a:rPr lang="he-IL" sz="1200">
                          <a:effectLst/>
                        </a:rPr>
                        <a:t>   </a:t>
                      </a:r>
                      <a:r>
                        <a:rPr lang="he-IL" sz="1200" u="sng">
                          <a:effectLst/>
                        </a:rPr>
                        <a:t>מגדר:</a:t>
                      </a:r>
                      <a:r>
                        <a:rPr lang="he-IL" sz="1200">
                          <a:effectLst/>
                        </a:rPr>
                        <a:t> ז/נ   </a:t>
                      </a:r>
                      <a:r>
                        <a:rPr lang="he-IL" sz="1200" u="sng">
                          <a:effectLst/>
                        </a:rPr>
                        <a:t>גיל: </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a:txBody>
                    <a:bodyPr/>
                    <a:lstStyle/>
                    <a:p>
                      <a:pPr algn="l" rtl="0"/>
                      <a:r>
                        <a:rPr lang="he-IL" sz="1200">
                          <a:effectLst/>
                        </a:rPr>
                        <a:t>ילד </a:t>
                      </a:r>
                      <a:r>
                        <a:rPr lang="en-US" sz="1200">
                          <a:effectLst/>
                        </a:rPr>
                        <a:t>2</a:t>
                      </a:r>
                      <a:r>
                        <a:rPr lang="he-IL" sz="1200">
                          <a:effectLst/>
                        </a:rPr>
                        <a:t>   </a:t>
                      </a:r>
                      <a:r>
                        <a:rPr lang="he-IL" sz="1200" u="sng">
                          <a:effectLst/>
                        </a:rPr>
                        <a:t>מגדר:</a:t>
                      </a:r>
                      <a:r>
                        <a:rPr lang="he-IL" sz="1200">
                          <a:effectLst/>
                        </a:rPr>
                        <a:t> ז/נ   </a:t>
                      </a:r>
                      <a:r>
                        <a:rPr lang="he-IL" sz="1200" u="sng">
                          <a:effectLst/>
                        </a:rPr>
                        <a:t>גיל:</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a:txBody>
                    <a:bodyPr/>
                    <a:lstStyle/>
                    <a:p>
                      <a:pPr algn="l" rtl="0"/>
                      <a:r>
                        <a:rPr lang="he-IL" sz="1200">
                          <a:effectLst/>
                        </a:rPr>
                        <a:t>ילד </a:t>
                      </a:r>
                      <a:r>
                        <a:rPr lang="en-US" sz="1200">
                          <a:effectLst/>
                        </a:rPr>
                        <a:t>3</a:t>
                      </a:r>
                      <a:r>
                        <a:rPr lang="he-IL" sz="1200">
                          <a:effectLst/>
                        </a:rPr>
                        <a:t>   </a:t>
                      </a:r>
                      <a:r>
                        <a:rPr lang="he-IL" sz="1200" u="sng">
                          <a:effectLst/>
                        </a:rPr>
                        <a:t>מגדר:</a:t>
                      </a:r>
                      <a:r>
                        <a:rPr lang="he-IL" sz="1200">
                          <a:effectLst/>
                        </a:rPr>
                        <a:t> ז/נ   </a:t>
                      </a:r>
                      <a:r>
                        <a:rPr lang="he-IL" sz="1200" u="sng">
                          <a:effectLst/>
                        </a:rPr>
                        <a:t>גיל:</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a:txBody>
                    <a:bodyPr/>
                    <a:lstStyle/>
                    <a:p>
                      <a:pPr algn="l" rtl="0"/>
                      <a:r>
                        <a:rPr lang="he-IL" sz="1200">
                          <a:effectLst/>
                        </a:rPr>
                        <a:t>ילד </a:t>
                      </a:r>
                      <a:r>
                        <a:rPr lang="en-US" sz="1200">
                          <a:effectLst/>
                        </a:rPr>
                        <a:t>4</a:t>
                      </a:r>
                      <a:r>
                        <a:rPr lang="he-IL" sz="1200">
                          <a:effectLst/>
                        </a:rPr>
                        <a:t>   </a:t>
                      </a:r>
                      <a:r>
                        <a:rPr lang="he-IL" sz="1200" u="sng">
                          <a:effectLst/>
                        </a:rPr>
                        <a:t>מגדר:</a:t>
                      </a:r>
                      <a:r>
                        <a:rPr lang="he-IL" sz="1200">
                          <a:effectLst/>
                        </a:rPr>
                        <a:t> ז/נ   </a:t>
                      </a:r>
                      <a:r>
                        <a:rPr lang="he-IL" sz="1200" u="sng">
                          <a:effectLst/>
                        </a:rPr>
                        <a:t>גיל:</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extLst>
                  <a:ext uri="{0D108BD9-81ED-4DB2-BD59-A6C34878D82A}">
                    <a16:rowId xmlns:a16="http://schemas.microsoft.com/office/drawing/2014/main" val="3992619697"/>
                  </a:ext>
                </a:extLst>
              </a:tr>
              <a:tr h="431898">
                <a:tc vMerge="1">
                  <a:txBody>
                    <a:bodyPr/>
                    <a:lstStyle/>
                    <a:p>
                      <a:pPr rtl="1"/>
                      <a:endParaRPr lang="he-IL"/>
                    </a:p>
                  </a:txBody>
                  <a:tcPr/>
                </a:tc>
                <a:tc gridSpan="4">
                  <a:txBody>
                    <a:bodyPr/>
                    <a:lstStyle/>
                    <a:p>
                      <a:pPr algn="l" rtl="0">
                        <a:lnSpc>
                          <a:spcPct val="115000"/>
                        </a:lnSpc>
                      </a:pPr>
                      <a:r>
                        <a:rPr lang="he-IL" sz="1200" dirty="0">
                          <a:effectLst/>
                        </a:rPr>
                        <a:t>איפה את/ה גר/ה: בשכונה/מחוץ לשכונה    איך הגעת: ברגל/אופניים/תחב"צ/ אחר    </a:t>
                      </a:r>
                      <a:endParaRPr lang="en-US" sz="1600" dirty="0">
                        <a:effectLst/>
                      </a:endParaRPr>
                    </a:p>
                    <a:p>
                      <a:pPr algn="l" rtl="0">
                        <a:lnSpc>
                          <a:spcPct val="115000"/>
                        </a:lnSpc>
                      </a:pPr>
                      <a:r>
                        <a:rPr lang="he-IL" sz="1200" dirty="0">
                          <a:effectLst/>
                        </a:rPr>
                        <a:t>כמה פעמים מגיע/ה (בשעות הערב) </a:t>
                      </a:r>
                      <a:r>
                        <a:rPr lang="he-IL" sz="1200" u="sng" dirty="0">
                          <a:effectLst/>
                        </a:rPr>
                        <a:t>בזמני חופש</a:t>
                      </a:r>
                      <a:r>
                        <a:rPr lang="he-IL" sz="1200" dirty="0">
                          <a:effectLst/>
                        </a:rPr>
                        <a:t>: כל יום/כמה פעמים בשבוע/פעם בשבוע/פחות   כמה פעמים מגיע/ה (בשעות הערב) </a:t>
                      </a:r>
                      <a:r>
                        <a:rPr lang="he-IL" sz="1200" u="sng" dirty="0">
                          <a:effectLst/>
                        </a:rPr>
                        <a:t>בתקופת ימי לימודים</a:t>
                      </a:r>
                      <a:r>
                        <a:rPr lang="he-IL" sz="1200" dirty="0">
                          <a:effectLst/>
                        </a:rPr>
                        <a:t>: כל יום/כמה פעמים בשבוע/פעם בשבוע/פחות    </a:t>
                      </a:r>
                      <a:endParaRPr lang="en-US" sz="1600" dirty="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549587755"/>
                  </a:ext>
                </a:extLst>
              </a:tr>
              <a:tr h="786561">
                <a:tc vMerge="1">
                  <a:txBody>
                    <a:bodyPr/>
                    <a:lstStyle/>
                    <a:p>
                      <a:pPr rtl="1"/>
                      <a:endParaRPr lang="he-IL"/>
                    </a:p>
                  </a:txBody>
                  <a:tcPr/>
                </a:tc>
                <a:tc gridSpan="4">
                  <a:txBody>
                    <a:bodyPr/>
                    <a:lstStyle/>
                    <a:p>
                      <a:pPr algn="l" rtl="0"/>
                      <a:r>
                        <a:rPr lang="he-IL" sz="1200">
                          <a:effectLst/>
                        </a:rPr>
                        <a:t>האם התכוונת להגיע לפה או שעצרת במקרה? למה? מה גרם לך לבוא/לעצור?</a:t>
                      </a:r>
                      <a:endParaRPr lang="en-US" sz="1600">
                        <a:effectLst/>
                      </a:endParaRPr>
                    </a:p>
                    <a:p>
                      <a:pPr algn="l" rtl="0">
                        <a:tabLst>
                          <a:tab pos="1647190" algn="l"/>
                        </a:tabLst>
                      </a:pPr>
                      <a:r>
                        <a:rPr lang="he-IL" sz="1200">
                          <a:effectLst/>
                        </a:rPr>
                        <a:t> </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861002975"/>
                  </a:ext>
                </a:extLst>
              </a:tr>
              <a:tr h="786561">
                <a:tc vMerge="1">
                  <a:txBody>
                    <a:bodyPr/>
                    <a:lstStyle/>
                    <a:p>
                      <a:pPr rtl="1"/>
                      <a:endParaRPr lang="he-IL"/>
                    </a:p>
                  </a:txBody>
                  <a:tcPr/>
                </a:tc>
                <a:tc gridSpan="4">
                  <a:txBody>
                    <a:bodyPr/>
                    <a:lstStyle/>
                    <a:p>
                      <a:pPr algn="l" rtl="0"/>
                      <a:r>
                        <a:rPr lang="he-IL" sz="1200">
                          <a:effectLst/>
                        </a:rPr>
                        <a:t>עם מי הגעת לפה? לבד/חברים/אחים/הורים/אחר- לפרט</a:t>
                      </a:r>
                      <a:endParaRPr lang="en-US" sz="1600">
                        <a:effectLst/>
                      </a:endParaRPr>
                    </a:p>
                    <a:p>
                      <a:pPr algn="l" rtl="0"/>
                      <a:r>
                        <a:rPr lang="he-IL" sz="1200">
                          <a:effectLst/>
                        </a:rPr>
                        <a:t> </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960417387"/>
                  </a:ext>
                </a:extLst>
              </a:tr>
              <a:tr h="587173">
                <a:tc vMerge="1">
                  <a:txBody>
                    <a:bodyPr/>
                    <a:lstStyle/>
                    <a:p>
                      <a:pPr rtl="1"/>
                      <a:endParaRPr lang="he-IL"/>
                    </a:p>
                  </a:txBody>
                  <a:tcPr/>
                </a:tc>
                <a:tc gridSpan="4">
                  <a:txBody>
                    <a:bodyPr/>
                    <a:lstStyle/>
                    <a:p>
                      <a:pPr algn="l" rtl="0"/>
                      <a:r>
                        <a:rPr lang="he-IL" sz="1200">
                          <a:effectLst/>
                        </a:rPr>
                        <a:t>מה אתם עושים פה בדר"כ? ממה את/ה נהנה/נהנית? </a:t>
                      </a:r>
                      <a:endParaRPr lang="en-US" sz="1600">
                        <a:effectLst/>
                      </a:endParaRPr>
                    </a:p>
                    <a:p>
                      <a:pPr algn="l" rtl="0"/>
                      <a:r>
                        <a:rPr lang="en-US" sz="1200" u="none" strike="noStrike">
                          <a:effectLst/>
                        </a:rPr>
                        <a:t> </a:t>
                      </a:r>
                      <a:endParaRPr lang="en-US" sz="1600">
                        <a:effectLst/>
                      </a:endParaRPr>
                    </a:p>
                    <a:p>
                      <a:pPr algn="l" rtl="0"/>
                      <a:r>
                        <a:rPr lang="en-US" sz="1200" u="none" strike="noStrike">
                          <a:effectLst/>
                        </a:rPr>
                        <a:t> </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403610767"/>
                  </a:ext>
                </a:extLst>
              </a:tr>
              <a:tr h="587173">
                <a:tc vMerge="1">
                  <a:txBody>
                    <a:bodyPr/>
                    <a:lstStyle/>
                    <a:p>
                      <a:pPr rtl="1"/>
                      <a:endParaRPr lang="he-IL"/>
                    </a:p>
                  </a:txBody>
                  <a:tcPr/>
                </a:tc>
                <a:tc gridSpan="4">
                  <a:txBody>
                    <a:bodyPr/>
                    <a:lstStyle/>
                    <a:p>
                      <a:pPr algn="l" rtl="0"/>
                      <a:r>
                        <a:rPr lang="he-IL" sz="1200">
                          <a:effectLst/>
                        </a:rPr>
                        <a:t>קורה לפעמים שאת/ה לא נהנה פה? למה?</a:t>
                      </a:r>
                      <a:endParaRPr lang="en-US" sz="1600">
                        <a:effectLst/>
                      </a:endParaRPr>
                    </a:p>
                    <a:p>
                      <a:pPr algn="l" rtl="0"/>
                      <a:r>
                        <a:rPr lang="he-IL" sz="1200">
                          <a:effectLst/>
                        </a:rPr>
                        <a:t> </a:t>
                      </a:r>
                      <a:endParaRPr lang="en-US" sz="1600">
                        <a:effectLst/>
                      </a:endParaRPr>
                    </a:p>
                    <a:p>
                      <a:pPr algn="l" rtl="0"/>
                      <a:r>
                        <a:rPr lang="he-IL" sz="1200" u="none" strike="noStrike">
                          <a:effectLst/>
                        </a:rPr>
                        <a:t> </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05008395"/>
                  </a:ext>
                </a:extLst>
              </a:tr>
              <a:tr h="490527">
                <a:tc vMerge="1">
                  <a:txBody>
                    <a:bodyPr/>
                    <a:lstStyle/>
                    <a:p>
                      <a:pPr rtl="1"/>
                      <a:endParaRPr lang="he-IL"/>
                    </a:p>
                  </a:txBody>
                  <a:tcPr/>
                </a:tc>
                <a:tc gridSpan="4">
                  <a:txBody>
                    <a:bodyPr/>
                    <a:lstStyle/>
                    <a:p>
                      <a:pPr algn="l" rtl="0"/>
                      <a:r>
                        <a:rPr lang="he-IL" sz="1200">
                          <a:effectLst/>
                        </a:rPr>
                        <a:t>מה הכי היית רוצה שיהיה פה? בשכונה, בשעות האלה..</a:t>
                      </a:r>
                      <a:endParaRPr lang="en-US" sz="1600">
                        <a:effectLst/>
                      </a:endParaRPr>
                    </a:p>
                    <a:p>
                      <a:pPr algn="l" rtl="0"/>
                      <a:r>
                        <a:rPr lang="he-IL" sz="1200">
                          <a:effectLst/>
                        </a:rPr>
                        <a:t> </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819824914"/>
                  </a:ext>
                </a:extLst>
              </a:tr>
              <a:tr h="540517">
                <a:tc vMerge="1">
                  <a:txBody>
                    <a:bodyPr/>
                    <a:lstStyle/>
                    <a:p>
                      <a:pPr rtl="1"/>
                      <a:endParaRPr lang="he-IL"/>
                    </a:p>
                  </a:txBody>
                  <a:tcPr/>
                </a:tc>
                <a:tc gridSpan="4">
                  <a:txBody>
                    <a:bodyPr/>
                    <a:lstStyle/>
                    <a:p>
                      <a:pPr algn="l" rtl="0"/>
                      <a:r>
                        <a:rPr lang="he-IL" sz="1200">
                          <a:effectLst/>
                        </a:rPr>
                        <a:t>איפה עוד את/ה מבלה בשעות האלה בדר"כ?</a:t>
                      </a:r>
                      <a:endParaRPr lang="en-US" sz="1600">
                        <a:effectLst/>
                      </a:endParaRPr>
                    </a:p>
                    <a:p>
                      <a:pPr algn="l" rtl="0"/>
                      <a:r>
                        <a:rPr lang="he-IL" sz="1200">
                          <a:effectLst/>
                        </a:rPr>
                        <a:t> </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207786550"/>
                  </a:ext>
                </a:extLst>
              </a:tr>
              <a:tr h="540517">
                <a:tc vMerge="1">
                  <a:txBody>
                    <a:bodyPr/>
                    <a:lstStyle/>
                    <a:p>
                      <a:pPr rtl="1"/>
                      <a:endParaRPr lang="he-IL"/>
                    </a:p>
                  </a:txBody>
                  <a:tcPr/>
                </a:tc>
                <a:tc gridSpan="4">
                  <a:txBody>
                    <a:bodyPr/>
                    <a:lstStyle/>
                    <a:p>
                      <a:pPr algn="l" rtl="0"/>
                      <a:r>
                        <a:rPr lang="he-IL" sz="1200">
                          <a:effectLst/>
                        </a:rPr>
                        <a:t>איפה את/ה מבלה בשעות שאחרי ביה"ס?</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785141012"/>
                  </a:ext>
                </a:extLst>
              </a:tr>
              <a:tr h="381287">
                <a:tc vMerge="1">
                  <a:txBody>
                    <a:bodyPr/>
                    <a:lstStyle/>
                    <a:p>
                      <a:pPr rtl="1"/>
                      <a:endParaRPr lang="he-IL"/>
                    </a:p>
                  </a:txBody>
                  <a:tcPr/>
                </a:tc>
                <a:tc gridSpan="4">
                  <a:txBody>
                    <a:bodyPr/>
                    <a:lstStyle/>
                    <a:p>
                      <a:pPr algn="l" rtl="0"/>
                      <a:r>
                        <a:rPr lang="he-IL" sz="1200" dirty="0">
                          <a:effectLst/>
                        </a:rPr>
                        <a:t>אם לא הגיעו עם הורים- האם ההורים יודעים שאת/ה פה? (לברר בנועם, שלא יילחצו..)</a:t>
                      </a:r>
                      <a:endParaRPr lang="en-US" sz="1600" dirty="0">
                        <a:effectLst/>
                        <a:latin typeface="Times New Roman" panose="02020603050405020304" pitchFamily="18" charset="0"/>
                        <a:ea typeface="Calibri" panose="020F0502020204030204" pitchFamily="34" charset="0"/>
                        <a:cs typeface="Arial" panose="020B0604020202020204" pitchFamily="34" charset="0"/>
                      </a:endParaRPr>
                    </a:p>
                  </a:txBody>
                  <a:tcPr marL="65685" marR="6568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459191640"/>
                  </a:ext>
                </a:extLst>
              </a:tr>
            </a:tbl>
          </a:graphicData>
        </a:graphic>
      </p:graphicFrame>
      <p:sp>
        <p:nvSpPr>
          <p:cNvPr id="4" name="Rectangle 3">
            <a:extLst>
              <a:ext uri="{FF2B5EF4-FFF2-40B4-BE49-F238E27FC236}">
                <a16:creationId xmlns:a16="http://schemas.microsoft.com/office/drawing/2014/main" id="{58CD497D-D337-9C45-D7C8-14996FC078E9}"/>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225154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771F7D13-A585-2FB1-839F-1B22A13F7440}"/>
              </a:ext>
            </a:extLst>
          </p:cNvPr>
          <p:cNvSpPr txBox="1"/>
          <p:nvPr/>
        </p:nvSpPr>
        <p:spPr>
          <a:xfrm>
            <a:off x="-1" y="-24393"/>
            <a:ext cx="12192000" cy="400110"/>
          </a:xfrm>
          <a:prstGeom prst="rect">
            <a:avLst/>
          </a:prstGeom>
          <a:solidFill>
            <a:srgbClr val="EC1C3C"/>
          </a:solidFill>
        </p:spPr>
        <p:txBody>
          <a:bodyPr wrap="square" rtlCol="0">
            <a:spAutoFit/>
          </a:bodyPr>
          <a:lstStyle/>
          <a:p>
            <a:pPr algn="r"/>
            <a:r>
              <a:rPr lang="he-IL" sz="2000" b="1">
                <a:solidFill>
                  <a:prstClr val="white"/>
                </a:solidFill>
                <a:latin typeface="Tahoma" pitchFamily="34" charset="0"/>
                <a:ea typeface="Tahoma" pitchFamily="34" charset="0"/>
                <a:cs typeface="Tahoma" pitchFamily="34" charset="0"/>
              </a:rPr>
              <a:t>סקר מפגש רכזות ורכזי מרכזים קהילתיים</a:t>
            </a:r>
            <a:endParaRPr lang="he-IL" sz="2000" b="1">
              <a:solidFill>
                <a:schemeClr val="bg1"/>
              </a:solidFill>
              <a:latin typeface="Tahoma" pitchFamily="34" charset="0"/>
              <a:ea typeface="Tahoma" pitchFamily="34" charset="0"/>
              <a:cs typeface="Tahoma" pitchFamily="34" charset="0"/>
            </a:endParaRPr>
          </a:p>
        </p:txBody>
      </p:sp>
      <p:sp>
        <p:nvSpPr>
          <p:cNvPr id="4" name="TextBox 15">
            <a:extLst>
              <a:ext uri="{FF2B5EF4-FFF2-40B4-BE49-F238E27FC236}">
                <a16:creationId xmlns:a16="http://schemas.microsoft.com/office/drawing/2014/main" id="{57C6EA84-D88F-CE3A-545C-4B3FD5C9888C}"/>
              </a:ext>
            </a:extLst>
          </p:cNvPr>
          <p:cNvSpPr txBox="1"/>
          <p:nvPr/>
        </p:nvSpPr>
        <p:spPr>
          <a:xfrm>
            <a:off x="3836842" y="572940"/>
            <a:ext cx="3935557" cy="5940088"/>
          </a:xfrm>
          <a:prstGeom prst="rect">
            <a:avLst/>
          </a:prstGeom>
          <a:noFill/>
        </p:spPr>
        <p:txBody>
          <a:bodyPr wrap="square">
            <a:spAutoFit/>
          </a:bodyPr>
          <a:lstStyle/>
          <a:p>
            <a:pPr algn="r" rtl="1"/>
            <a:r>
              <a:rPr lang="he-IL" sz="1000" b="1" dirty="0">
                <a:latin typeface="Segoe UI" panose="020B0502040204020203" pitchFamily="34" charset="0"/>
                <a:ea typeface="Tahoma" panose="020B0604030504040204" pitchFamily="34" charset="0"/>
                <a:cs typeface="Segoe UI" panose="020B0502040204020203" pitchFamily="34" charset="0"/>
              </a:rPr>
              <a:t>7. באיזו מידה נתרמת מהשיח, במסגרת הפעילות הקבוצתית?</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very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moderate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really</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at all</a:t>
            </a:r>
          </a:p>
          <a:p>
            <a:pPr algn="r" rtl="1"/>
            <a:endParaRPr lang="he-IL" sz="1000" b="1" dirty="0">
              <a:latin typeface="Segoe UI" panose="020B0502040204020203" pitchFamily="34" charset="0"/>
              <a:ea typeface="Tahoma" panose="020B0604030504040204" pitchFamily="34" charset="0"/>
              <a:cs typeface="Segoe UI" panose="020B0502040204020203" pitchFamily="34" charset="0"/>
            </a:endParaRPr>
          </a:p>
          <a:p>
            <a:pPr lvl="0">
              <a:defRPr/>
            </a:pPr>
            <a:r>
              <a:rPr lang="en-US" sz="1000" b="1" dirty="0">
                <a:solidFill>
                  <a:prstClr val="black"/>
                </a:solidFill>
                <a:latin typeface="Segoe UI" panose="020B0502040204020203" pitchFamily="34" charset="0"/>
                <a:ea typeface="Tahoma" panose="020B0604030504040204" pitchFamily="34" charset="0"/>
                <a:cs typeface="Segoe UI" panose="020B0502040204020203" pitchFamily="34" charset="0"/>
              </a:rPr>
              <a:t>8. To what extent did the conference provide you with new and relevant knowledge?</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very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moderate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really</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at all</a:t>
            </a:r>
          </a:p>
          <a:p>
            <a:pPr algn="r" rtl="1"/>
            <a:endParaRPr lang="en-US" sz="1000" b="1"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algn="l"/>
            <a:r>
              <a:rPr lang="en-US" sz="1000" b="1" dirty="0">
                <a:solidFill>
                  <a:prstClr val="black"/>
                </a:solidFill>
                <a:latin typeface="Segoe UI" panose="020B0502040204020203" pitchFamily="34" charset="0"/>
                <a:ea typeface="Tahoma" panose="020B0604030504040204" pitchFamily="34" charset="0"/>
                <a:cs typeface="Segoe UI" panose="020B0502040204020203" pitchFamily="34" charset="0"/>
              </a:rPr>
              <a:t>9. To what extent did the conference provide you with Deeper understanding of EC needs?</a:t>
            </a:r>
            <a:endParaRPr lang="he-IL" sz="1000" b="1"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very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moderate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really</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at all</a:t>
            </a:r>
          </a:p>
          <a:p>
            <a:pPr algn="r" rtl="1"/>
            <a:endParaRPr lang="he-IL" sz="1000" dirty="0">
              <a:latin typeface="Segoe UI" panose="020B0502040204020203" pitchFamily="34" charset="0"/>
              <a:ea typeface="Tahoma" panose="020B0604030504040204" pitchFamily="34" charset="0"/>
              <a:cs typeface="Segoe UI" panose="020B0502040204020203" pitchFamily="34" charset="0"/>
            </a:endParaRPr>
          </a:p>
          <a:p>
            <a:pPr lvl="0">
              <a:defRPr/>
            </a:pPr>
            <a:r>
              <a:rPr lang="en-US" sz="1000" b="1" dirty="0">
                <a:solidFill>
                  <a:prstClr val="black"/>
                </a:solidFill>
                <a:latin typeface="Segoe UI" panose="020B0502040204020203" pitchFamily="34" charset="0"/>
                <a:ea typeface="Tahoma" panose="020B0604030504040204" pitchFamily="34" charset="0"/>
                <a:cs typeface="Segoe UI" panose="020B0502040204020203" pitchFamily="34" charset="0"/>
              </a:rPr>
              <a:t>10. To what extent did the conference provide you with practices and/or practical tools that you can use in your work?</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very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moderate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really</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at all</a:t>
            </a:r>
          </a:p>
          <a:p>
            <a:pPr algn="l"/>
            <a:endParaRPr lang="en-US" sz="1000" b="1"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algn="l"/>
            <a:r>
              <a:rPr lang="en-US" sz="1000" b="1" dirty="0">
                <a:solidFill>
                  <a:prstClr val="black"/>
                </a:solidFill>
                <a:latin typeface="Segoe UI" panose="020B0502040204020203" pitchFamily="34" charset="0"/>
                <a:ea typeface="Tahoma" panose="020B0604030504040204" pitchFamily="34" charset="0"/>
                <a:cs typeface="Segoe UI" panose="020B0502040204020203" pitchFamily="34" charset="0"/>
              </a:rPr>
              <a:t>10. To what extent did the conference provide you with inspiration and new ideas you can implement?</a:t>
            </a:r>
            <a:endParaRPr lang="he-IL" sz="1000" b="1"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very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moderate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really</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at all</a:t>
            </a:r>
          </a:p>
        </p:txBody>
      </p:sp>
      <p:sp>
        <p:nvSpPr>
          <p:cNvPr id="6" name="תיבת טקסט 5">
            <a:extLst>
              <a:ext uri="{FF2B5EF4-FFF2-40B4-BE49-F238E27FC236}">
                <a16:creationId xmlns:a16="http://schemas.microsoft.com/office/drawing/2014/main" id="{727B7F8D-CADD-F84D-797F-7781E4584B71}"/>
              </a:ext>
            </a:extLst>
          </p:cNvPr>
          <p:cNvSpPr txBox="1"/>
          <p:nvPr/>
        </p:nvSpPr>
        <p:spPr>
          <a:xfrm>
            <a:off x="11628761" y="6329989"/>
            <a:ext cx="357050" cy="276999"/>
          </a:xfrm>
          <a:prstGeom prst="rect">
            <a:avLst/>
          </a:prstGeom>
          <a:noFill/>
        </p:spPr>
        <p:txBody>
          <a:bodyPr wrap="square" rtlCol="1">
            <a:spAutoFit/>
          </a:bodyPr>
          <a:lstStyle/>
          <a:p>
            <a:r>
              <a:rPr lang="he-IL" sz="1200">
                <a:solidFill>
                  <a:schemeClr val="bg2">
                    <a:lumMod val="75000"/>
                  </a:schemeClr>
                </a:solidFill>
              </a:rPr>
              <a:t>53</a:t>
            </a:r>
          </a:p>
        </p:txBody>
      </p:sp>
      <p:sp>
        <p:nvSpPr>
          <p:cNvPr id="7" name="Rectangle 6">
            <a:extLst>
              <a:ext uri="{FF2B5EF4-FFF2-40B4-BE49-F238E27FC236}">
                <a16:creationId xmlns:a16="http://schemas.microsoft.com/office/drawing/2014/main" id="{F0CC6332-237D-8312-26F9-A8074C74BD3F}"/>
              </a:ext>
            </a:extLst>
          </p:cNvPr>
          <p:cNvSpPr/>
          <p:nvPr/>
        </p:nvSpPr>
        <p:spPr>
          <a:xfrm>
            <a:off x="4925995" y="6497226"/>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TextBox 15">
            <a:extLst>
              <a:ext uri="{FF2B5EF4-FFF2-40B4-BE49-F238E27FC236}">
                <a16:creationId xmlns:a16="http://schemas.microsoft.com/office/drawing/2014/main" id="{1AF7A0A2-6EB3-59A7-48A1-7FD2E405E2D0}"/>
              </a:ext>
            </a:extLst>
          </p:cNvPr>
          <p:cNvSpPr txBox="1"/>
          <p:nvPr/>
        </p:nvSpPr>
        <p:spPr>
          <a:xfrm>
            <a:off x="188724" y="572940"/>
            <a:ext cx="3379159" cy="5632311"/>
          </a:xfrm>
          <a:prstGeom prst="rect">
            <a:avLst/>
          </a:prstGeom>
          <a:noFill/>
        </p:spPr>
        <p:txBody>
          <a:bodyPr wrap="square">
            <a:spAutoFit/>
          </a:bodyPr>
          <a:lstStyle/>
          <a:p>
            <a:pPr algn="r" rtl="1"/>
            <a:r>
              <a:rPr lang="he-IL" sz="1000" b="1" dirty="0">
                <a:latin typeface="Segoe UI" panose="020B0502040204020203" pitchFamily="34" charset="0"/>
                <a:ea typeface="Tahoma" panose="020B0604030504040204" pitchFamily="34" charset="0"/>
                <a:cs typeface="Segoe UI" panose="020B0502040204020203" pitchFamily="34" charset="0"/>
              </a:rPr>
              <a:t>1. באיזה אגף את/ה עובד/ת?</a:t>
            </a:r>
          </a:p>
          <a:p>
            <a:pPr marL="342900" indent="-342900" algn="r" rtl="1">
              <a:buFont typeface="+mj-cs"/>
              <a:buAutoNum type="hebrew2Minus"/>
            </a:pPr>
            <a:r>
              <a:rPr lang="he-IL" sz="1000" dirty="0">
                <a:latin typeface="Segoe UI" panose="020B0502040204020203" pitchFamily="34" charset="0"/>
                <a:ea typeface="Tahoma" panose="020B0604030504040204" pitchFamily="34" charset="0"/>
                <a:cs typeface="Segoe UI" panose="020B0502040204020203" pitchFamily="34" charset="0"/>
              </a:rPr>
              <a:t>צפון</a:t>
            </a:r>
          </a:p>
          <a:p>
            <a:pPr marL="342900" indent="-342900" algn="r" rtl="1">
              <a:buFont typeface="+mj-cs"/>
              <a:buAutoNum type="hebrew2Minus"/>
            </a:pPr>
            <a:r>
              <a:rPr lang="he-IL" sz="1000" dirty="0">
                <a:latin typeface="Segoe UI" panose="020B0502040204020203" pitchFamily="34" charset="0"/>
                <a:ea typeface="Tahoma" panose="020B0604030504040204" pitchFamily="34" charset="0"/>
                <a:cs typeface="Segoe UI" panose="020B0502040204020203" pitchFamily="34" charset="0"/>
              </a:rPr>
              <a:t>מרכז</a:t>
            </a:r>
          </a:p>
          <a:p>
            <a:pPr marL="342900" indent="-342900" algn="r" rtl="1">
              <a:buFont typeface="+mj-cs"/>
              <a:buAutoNum type="hebrew2Minus"/>
            </a:pPr>
            <a:r>
              <a:rPr lang="he-IL" sz="1000" dirty="0">
                <a:latin typeface="Segoe UI" panose="020B0502040204020203" pitchFamily="34" charset="0"/>
                <a:ea typeface="Tahoma" panose="020B0604030504040204" pitchFamily="34" charset="0"/>
                <a:cs typeface="Segoe UI" panose="020B0502040204020203" pitchFamily="34" charset="0"/>
              </a:rPr>
              <a:t>יפו</a:t>
            </a:r>
          </a:p>
          <a:p>
            <a:pPr marL="342900" indent="-342900" algn="r" rtl="1">
              <a:buFont typeface="+mj-cs"/>
              <a:buAutoNum type="hebrew2Minus"/>
            </a:pPr>
            <a:r>
              <a:rPr lang="he-IL" sz="1000" dirty="0">
                <a:latin typeface="Segoe UI" panose="020B0502040204020203" pitchFamily="34" charset="0"/>
                <a:ea typeface="Tahoma" panose="020B0604030504040204" pitchFamily="34" charset="0"/>
                <a:cs typeface="Segoe UI" panose="020B0502040204020203" pitchFamily="34" charset="0"/>
              </a:rPr>
              <a:t>דרום</a:t>
            </a:r>
          </a:p>
          <a:p>
            <a:pPr algn="r" rtl="1"/>
            <a:endParaRPr lang="he-IL" sz="1000" b="1" dirty="0">
              <a:latin typeface="Segoe UI" panose="020B0502040204020203" pitchFamily="34" charset="0"/>
              <a:ea typeface="Tahoma" panose="020B0604030504040204" pitchFamily="34" charset="0"/>
              <a:cs typeface="Segoe UI" panose="020B0502040204020203" pitchFamily="34" charset="0"/>
            </a:endParaRPr>
          </a:p>
          <a:p>
            <a:pPr algn="r" rtl="1"/>
            <a:r>
              <a:rPr lang="he-IL" sz="1000" b="1" dirty="0">
                <a:latin typeface="Segoe UI" panose="020B0502040204020203" pitchFamily="34" charset="0"/>
                <a:ea typeface="Tahoma" panose="020B0604030504040204" pitchFamily="34" charset="0"/>
                <a:cs typeface="Segoe UI" panose="020B0502040204020203" pitchFamily="34" charset="0"/>
              </a:rPr>
              <a:t>2. מגדר</a:t>
            </a:r>
            <a:endParaRPr lang="he-IL" sz="1000" dirty="0">
              <a:latin typeface="Segoe UI" panose="020B0502040204020203" pitchFamily="34" charset="0"/>
              <a:ea typeface="Tahoma" panose="020B0604030504040204" pitchFamily="34" charset="0"/>
              <a:cs typeface="Segoe UI" panose="020B0502040204020203" pitchFamily="34" charset="0"/>
            </a:endParaRPr>
          </a:p>
          <a:p>
            <a:pPr marL="342900" indent="-342900" algn="r" rtl="1">
              <a:buFont typeface="+mj-cs"/>
              <a:buAutoNum type="hebrew2Minus"/>
            </a:pPr>
            <a:r>
              <a:rPr lang="he-IL" sz="1000" dirty="0">
                <a:solidFill>
                  <a:srgbClr val="444444"/>
                </a:solidFill>
                <a:latin typeface="Calibri" panose="020F0502020204030204" pitchFamily="34" charset="0"/>
                <a:ea typeface="Tahoma" panose="020B0604030504040204" pitchFamily="34" charset="0"/>
                <a:cs typeface="Segoe UI" panose="020B0502040204020203" pitchFamily="34" charset="0"/>
              </a:rPr>
              <a:t>גבר</a:t>
            </a:r>
          </a:p>
          <a:p>
            <a:pPr marL="342900" indent="-342900" algn="r" rtl="1">
              <a:buFont typeface="+mj-cs"/>
              <a:buAutoNum type="hebrew2Minus"/>
            </a:pPr>
            <a:r>
              <a:rPr lang="he-IL" sz="1000" dirty="0">
                <a:solidFill>
                  <a:srgbClr val="444444"/>
                </a:solidFill>
                <a:latin typeface="Calibri" panose="020F0502020204030204" pitchFamily="34" charset="0"/>
                <a:ea typeface="Tahoma" panose="020B0604030504040204" pitchFamily="34" charset="0"/>
                <a:cs typeface="Segoe UI" panose="020B0502040204020203" pitchFamily="34" charset="0"/>
              </a:rPr>
              <a:t>אישה</a:t>
            </a:r>
          </a:p>
          <a:p>
            <a:pPr marL="342900" indent="-342900" algn="r" rtl="1">
              <a:buFont typeface="+mj-cs"/>
              <a:buAutoNum type="hebrew2Minus"/>
            </a:pPr>
            <a:endParaRPr lang="he-IL" sz="1000" b="1" dirty="0">
              <a:latin typeface="Segoe UI" panose="020B0502040204020203" pitchFamily="34" charset="0"/>
              <a:ea typeface="Tahoma" panose="020B0604030504040204" pitchFamily="34" charset="0"/>
              <a:cs typeface="Segoe UI" panose="020B0502040204020203" pitchFamily="34" charset="0"/>
            </a:endParaRPr>
          </a:p>
          <a:p>
            <a:pPr algn="r" rtl="1"/>
            <a:r>
              <a:rPr lang="he-IL" sz="1000" b="1" dirty="0">
                <a:latin typeface="Segoe UI" panose="020B0502040204020203" pitchFamily="34" charset="0"/>
                <a:ea typeface="Tahoma" panose="020B0604030504040204" pitchFamily="34" charset="0"/>
                <a:cs typeface="Segoe UI" panose="020B0502040204020203" pitchFamily="34" charset="0"/>
              </a:rPr>
              <a:t>3. באיזה חלק של המפגש השתתפת?</a:t>
            </a:r>
          </a:p>
          <a:p>
            <a:pPr marL="342900" indent="-342900" algn="r" rtl="1">
              <a:buFont typeface="+mj-cs"/>
              <a:buAutoNum type="hebrew2Minus"/>
            </a:pPr>
            <a:r>
              <a:rPr lang="he-IL" sz="1000" dirty="0">
                <a:solidFill>
                  <a:srgbClr val="444444"/>
                </a:solidFill>
                <a:latin typeface="Calibri" panose="020F0502020204030204" pitchFamily="34" charset="0"/>
                <a:ea typeface="Tahoma" panose="020B0604030504040204" pitchFamily="34" charset="0"/>
                <a:cs typeface="Segoe UI" panose="020B0502040204020203" pitchFamily="34" charset="0"/>
              </a:rPr>
              <a:t>השתתפתי בכל המפגש</a:t>
            </a:r>
          </a:p>
          <a:p>
            <a:pPr marL="342900" indent="-342900" algn="r" rtl="1">
              <a:buFont typeface="+mj-cs"/>
              <a:buAutoNum type="hebrew2Minus"/>
            </a:pPr>
            <a:r>
              <a:rPr lang="he-IL" sz="1000" dirty="0">
                <a:solidFill>
                  <a:srgbClr val="444444"/>
                </a:solidFill>
                <a:latin typeface="Calibri" panose="020F0502020204030204" pitchFamily="34" charset="0"/>
                <a:ea typeface="Tahoma" panose="020B0604030504040204" pitchFamily="34" charset="0"/>
                <a:cs typeface="Segoe UI" panose="020B0502040204020203" pitchFamily="34" charset="0"/>
              </a:rPr>
              <a:t>השתתפתי רק בפעילות הקבוצתית</a:t>
            </a:r>
          </a:p>
          <a:p>
            <a:pPr algn="r" rtl="1"/>
            <a:endParaRPr lang="he-IL" sz="1000" b="1" dirty="0">
              <a:latin typeface="Segoe UI" panose="020B0502040204020203" pitchFamily="34" charset="0"/>
              <a:ea typeface="Tahoma" panose="020B0604030504040204" pitchFamily="34" charset="0"/>
              <a:cs typeface="Segoe UI" panose="020B0502040204020203" pitchFamily="34" charset="0"/>
            </a:endParaRPr>
          </a:p>
          <a:p>
            <a:pPr algn="r" rtl="1"/>
            <a:r>
              <a:rPr lang="he-IL" sz="1000" b="1" dirty="0">
                <a:latin typeface="Segoe UI" panose="020B0502040204020203" pitchFamily="34" charset="0"/>
                <a:ea typeface="Tahoma" panose="020B0604030504040204" pitchFamily="34" charset="0"/>
                <a:cs typeface="Segoe UI" panose="020B0502040204020203" pitchFamily="34" charset="0"/>
              </a:rPr>
              <a:t>4. באיזו מידה פורמט המפגש (פעילות קבוצתית + הרצאה במליאה) היה מוצלח בעינייך?</a:t>
            </a:r>
            <a:endParaRPr lang="he-IL" sz="1000" dirty="0">
              <a:latin typeface="Segoe UI" panose="020B0502040204020203" pitchFamily="34" charset="0"/>
              <a:ea typeface="Tahoma" panose="020B0604030504040204" pitchFamily="34" charset="0"/>
              <a:cs typeface="Segoe UI" panose="020B0502040204020203" pitchFamily="34" charset="0"/>
            </a:endParaRPr>
          </a:p>
          <a:p>
            <a:pPr marL="342900" indent="-342900" algn="r" rtl="1">
              <a:buFont typeface="+mj-cs"/>
              <a:buAutoNum type="hebrew2Minus"/>
            </a:pPr>
            <a:r>
              <a:rPr lang="he-IL" sz="1000" dirty="0">
                <a:latin typeface="Segoe UI" panose="020B0502040204020203" pitchFamily="34" charset="0"/>
                <a:ea typeface="Tahoma" panose="020B0604030504040204" pitchFamily="34" charset="0"/>
                <a:cs typeface="Segoe UI" panose="020B0502040204020203" pitchFamily="34" charset="0"/>
              </a:rPr>
              <a:t>השילוב היה מאוזן היטב מבחינת חלוקת זמן</a:t>
            </a:r>
          </a:p>
          <a:p>
            <a:pPr marL="342900" indent="-342900" algn="r" rtl="1">
              <a:buFont typeface="+mj-cs"/>
              <a:buAutoNum type="hebrew2Minus"/>
            </a:pPr>
            <a:r>
              <a:rPr lang="he-IL" sz="1000" dirty="0">
                <a:latin typeface="Segoe UI" panose="020B0502040204020203" pitchFamily="34" charset="0"/>
                <a:ea typeface="Tahoma" panose="020B0604030504040204" pitchFamily="34" charset="0"/>
                <a:cs typeface="Segoe UI" panose="020B0502040204020203" pitchFamily="34" charset="0"/>
              </a:rPr>
              <a:t>עדיף להקדיש יותר זמן לשיח קבוצתי</a:t>
            </a:r>
          </a:p>
          <a:p>
            <a:pPr marL="342900" indent="-342900" algn="r" rtl="1">
              <a:buFont typeface="+mj-cs"/>
              <a:buAutoNum type="hebrew2Minus"/>
            </a:pPr>
            <a:r>
              <a:rPr lang="he-IL" sz="1000" dirty="0">
                <a:latin typeface="Segoe UI" panose="020B0502040204020203" pitchFamily="34" charset="0"/>
                <a:ea typeface="Tahoma" panose="020B0604030504040204" pitchFamily="34" charset="0"/>
                <a:cs typeface="Segoe UI" panose="020B0502040204020203" pitchFamily="34" charset="0"/>
              </a:rPr>
              <a:t>עדיף להקדיש יותר זמן להרצאות</a:t>
            </a:r>
          </a:p>
          <a:p>
            <a:pPr algn="r" rtl="1"/>
            <a:endParaRPr lang="he-IL" sz="1000" b="1" dirty="0">
              <a:latin typeface="Segoe UI" panose="020B0502040204020203" pitchFamily="34" charset="0"/>
              <a:ea typeface="Tahoma" panose="020B0604030504040204" pitchFamily="34" charset="0"/>
              <a:cs typeface="Segoe UI" panose="020B0502040204020203" pitchFamily="34" charset="0"/>
            </a:endParaRPr>
          </a:p>
          <a:p>
            <a:pPr lvl="0">
              <a:defRPr/>
            </a:pPr>
            <a:r>
              <a:rPr lang="en-US" sz="1000" b="1" dirty="0">
                <a:solidFill>
                  <a:prstClr val="black"/>
                </a:solidFill>
                <a:latin typeface="Segoe UI" panose="020B0502040204020203" pitchFamily="34" charset="0"/>
                <a:ea typeface="Tahoma" panose="020B0604030504040204" pitchFamily="34" charset="0"/>
                <a:cs typeface="Segoe UI" panose="020B0502040204020203" pitchFamily="34" charset="0"/>
              </a:rPr>
              <a:t>5. How satisfied were you with the physical conditions and organization of the conference?</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very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moderate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really</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at all</a:t>
            </a:r>
          </a:p>
          <a:p>
            <a:pPr marL="342900" indent="-342900" algn="r" rtl="1">
              <a:buFont typeface="+mj-cs"/>
              <a:buAutoNum type="hebrew2Minus"/>
            </a:pPr>
            <a:endParaRPr lang="he-IL" sz="1000" dirty="0">
              <a:latin typeface="Segoe UI" panose="020B0502040204020203" pitchFamily="34" charset="0"/>
              <a:ea typeface="Tahoma" panose="020B0604030504040204" pitchFamily="34" charset="0"/>
              <a:cs typeface="Segoe UI" panose="020B0502040204020203" pitchFamily="34" charset="0"/>
            </a:endParaRPr>
          </a:p>
          <a:p>
            <a:pPr algn="l"/>
            <a:r>
              <a:rPr lang="en-US" sz="1000" b="1" dirty="0">
                <a:solidFill>
                  <a:prstClr val="black"/>
                </a:solidFill>
                <a:latin typeface="Segoe UI" panose="020B0502040204020203" pitchFamily="34" charset="0"/>
                <a:ea typeface="Tahoma" panose="020B0604030504040204" pitchFamily="34" charset="0"/>
                <a:cs typeface="Segoe UI" panose="020B0502040204020203" pitchFamily="34" charset="0"/>
              </a:rPr>
              <a:t>6. To what extent did the marketing and communities’ lecturer deliver the content in a clear way</a:t>
            </a:r>
            <a:endParaRPr lang="he-IL" sz="1000" b="1" dirty="0">
              <a:latin typeface="Segoe UI" panose="020B0502040204020203" pitchFamily="34" charset="0"/>
              <a:ea typeface="Tahoma" panose="020B0604030504040204" pitchFamily="34" charset="0"/>
              <a:cs typeface="Segoe UI" panose="020B0502040204020203" pitchFamily="34" charset="0"/>
            </a:endParaRP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very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moderate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really</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at all</a:t>
            </a:r>
          </a:p>
        </p:txBody>
      </p:sp>
      <p:sp>
        <p:nvSpPr>
          <p:cNvPr id="5" name="TextBox 15">
            <a:extLst>
              <a:ext uri="{FF2B5EF4-FFF2-40B4-BE49-F238E27FC236}">
                <a16:creationId xmlns:a16="http://schemas.microsoft.com/office/drawing/2014/main" id="{255C30F4-7FCE-B3D0-F5E6-53CE1298137B}"/>
              </a:ext>
            </a:extLst>
          </p:cNvPr>
          <p:cNvSpPr txBox="1"/>
          <p:nvPr/>
        </p:nvSpPr>
        <p:spPr>
          <a:xfrm>
            <a:off x="8062560" y="572940"/>
            <a:ext cx="3379159" cy="5544000"/>
          </a:xfrm>
          <a:prstGeom prst="rect">
            <a:avLst/>
          </a:prstGeom>
          <a:solidFill>
            <a:schemeClr val="bg1"/>
          </a:solidFill>
        </p:spPr>
        <p:txBody>
          <a:bodyPr wrap="square">
            <a:spAutoFit/>
          </a:bodyPr>
          <a:lstStyle/>
          <a:p>
            <a:pPr algn="l"/>
            <a:r>
              <a:rPr lang="en-US" sz="1000" b="1" dirty="0">
                <a:solidFill>
                  <a:prstClr val="black"/>
                </a:solidFill>
                <a:latin typeface="Segoe UI" panose="020B0502040204020203" pitchFamily="34" charset="0"/>
                <a:ea typeface="Tahoma" panose="020B0604030504040204" pitchFamily="34" charset="0"/>
                <a:cs typeface="Segoe UI" panose="020B0502040204020203" pitchFamily="34" charset="0"/>
              </a:rPr>
              <a:t>11. To what extent did the conference provide you with an opportunity to meet colleagues and learned from them?</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very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moderate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really</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at all</a:t>
            </a:r>
          </a:p>
          <a:p>
            <a:pPr algn="r" rtl="1"/>
            <a:endParaRPr lang="he-IL" sz="1000" b="1" dirty="0">
              <a:latin typeface="Segoe UI" panose="020B0502040204020203" pitchFamily="34" charset="0"/>
              <a:ea typeface="Tahoma" panose="020B0604030504040204" pitchFamily="34" charset="0"/>
              <a:cs typeface="Segoe UI" panose="020B0502040204020203" pitchFamily="34" charset="0"/>
            </a:endParaRPr>
          </a:p>
          <a:p>
            <a:r>
              <a:rPr lang="en-US" sz="1000" b="1" dirty="0">
                <a:solidFill>
                  <a:prstClr val="black"/>
                </a:solidFill>
                <a:latin typeface="Segoe UI" panose="020B0502040204020203" pitchFamily="34" charset="0"/>
                <a:ea typeface="Tahoma" panose="020B0604030504040204" pitchFamily="34" charset="0"/>
                <a:cs typeface="Segoe UI" panose="020B0502040204020203" pitchFamily="34" charset="0"/>
              </a:rPr>
              <a:t>12. To what extent did the conference provide you with New professional/business/social contacts?</a:t>
            </a:r>
            <a:endParaRPr lang="he-IL" sz="1000" b="1"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very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moderate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really</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at all</a:t>
            </a:r>
          </a:p>
          <a:p>
            <a:pPr algn="r" rtl="1"/>
            <a:endParaRPr lang="he-IL" sz="1000" dirty="0">
              <a:latin typeface="Segoe UI" panose="020B0502040204020203" pitchFamily="34" charset="0"/>
              <a:ea typeface="Tahoma" panose="020B0604030504040204" pitchFamily="34" charset="0"/>
              <a:cs typeface="Segoe UI" panose="020B0502040204020203" pitchFamily="34" charset="0"/>
            </a:endParaRPr>
          </a:p>
          <a:p>
            <a:pPr lvl="0">
              <a:defRPr/>
            </a:pPr>
            <a:r>
              <a:rPr lang="en-US" sz="1000" b="1" dirty="0">
                <a:solidFill>
                  <a:prstClr val="black"/>
                </a:solidFill>
                <a:latin typeface="Segoe UI" panose="020B0502040204020203" pitchFamily="34" charset="0"/>
                <a:ea typeface="Tahoma" panose="020B0604030504040204" pitchFamily="34" charset="0"/>
                <a:cs typeface="Segoe UI" panose="020B0502040204020203" pitchFamily="34" charset="0"/>
              </a:rPr>
              <a:t>13. Which of the tools and practices from the conference do you think you can implement? </a:t>
            </a:r>
          </a:p>
          <a:p>
            <a:pPr lvl="0">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Open-ended</a:t>
            </a:r>
            <a:endParaRPr lang="he-IL" sz="10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algn="r" rtl="1"/>
            <a:endParaRPr lang="he-IL" sz="1000" dirty="0">
              <a:latin typeface="Segoe UI" panose="020B0502040204020203" pitchFamily="34" charset="0"/>
              <a:ea typeface="Tahoma" panose="020B0604030504040204" pitchFamily="34" charset="0"/>
              <a:cs typeface="Segoe UI" panose="020B0502040204020203" pitchFamily="34" charset="0"/>
            </a:endParaRPr>
          </a:p>
          <a:p>
            <a:pPr algn="r" rtl="1"/>
            <a:r>
              <a:rPr lang="he-IL" sz="1000" b="1" dirty="0">
                <a:latin typeface="Segoe UI" panose="020B0502040204020203" pitchFamily="34" charset="0"/>
                <a:ea typeface="Tahoma" panose="020B0604030504040204" pitchFamily="34" charset="0"/>
                <a:cs typeface="Segoe UI" panose="020B0502040204020203" pitchFamily="34" charset="0"/>
              </a:rPr>
              <a:t>14. באיזו מידה לדעתך ההכשרה חיונית למי שעוסק בעבודה עם הגיל הרך ומלוויו?</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very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large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To a moderate extent</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really</a:t>
            </a:r>
          </a:p>
          <a:p>
            <a:pPr marL="228600" lvl="0" indent="-228600">
              <a:buFontTx/>
              <a:buAutoNum type="alphaLcPeriod"/>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Not at all</a:t>
            </a:r>
          </a:p>
          <a:p>
            <a:pPr marL="342900" indent="-342900" algn="r" rtl="1">
              <a:buFont typeface="+mj-cs"/>
              <a:buAutoNum type="hebrew2Minus"/>
            </a:pPr>
            <a:endParaRPr lang="he-IL" sz="1000" dirty="0">
              <a:latin typeface="Segoe UI" panose="020B0502040204020203" pitchFamily="34" charset="0"/>
              <a:ea typeface="Tahoma" panose="020B0604030504040204" pitchFamily="34" charset="0"/>
              <a:cs typeface="Segoe UI" panose="020B0502040204020203" pitchFamily="34" charset="0"/>
            </a:endParaRPr>
          </a:p>
          <a:p>
            <a:r>
              <a:rPr lang="en-US" sz="1000" b="1" dirty="0">
                <a:solidFill>
                  <a:prstClr val="black"/>
                </a:solidFill>
                <a:latin typeface="Segoe UI" panose="020B0502040204020203" pitchFamily="34" charset="0"/>
                <a:ea typeface="Tahoma" panose="020B0604030504040204" pitchFamily="34" charset="0"/>
                <a:cs typeface="Segoe UI" panose="020B0502040204020203" pitchFamily="34" charset="0"/>
              </a:rPr>
              <a:t>15. We’d be happy to hear more about what you gained from the conference? </a:t>
            </a: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Open-ended</a:t>
            </a:r>
          </a:p>
          <a:p>
            <a:endPar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lvl="0">
              <a:defRPr/>
            </a:pPr>
            <a:r>
              <a:rPr lang="en-US" sz="1000" b="1" dirty="0">
                <a:solidFill>
                  <a:prstClr val="black"/>
                </a:solidFill>
                <a:latin typeface="Segoe UI" panose="020B0502040204020203" pitchFamily="34" charset="0"/>
                <a:ea typeface="Tahoma" panose="020B0604030504040204" pitchFamily="34" charset="0"/>
                <a:cs typeface="Segoe UI" panose="020B0502040204020203" pitchFamily="34" charset="0"/>
              </a:rPr>
              <a:t>16. What additional tools and/or work practices would you like to receive? We would love to receive suggestions for improvement for our next trainings.</a:t>
            </a:r>
          </a:p>
          <a:p>
            <a:pPr lvl="0">
              <a:defRPr/>
            </a:pPr>
            <a:r>
              <a:rPr lang="en-US" sz="1000" dirty="0">
                <a:solidFill>
                  <a:prstClr val="black"/>
                </a:solidFill>
                <a:latin typeface="Segoe UI" panose="020B0502040204020203" pitchFamily="34" charset="0"/>
                <a:ea typeface="Tahoma" panose="020B0604030504040204" pitchFamily="34" charset="0"/>
                <a:cs typeface="Segoe UI" panose="020B0502040204020203" pitchFamily="34" charset="0"/>
              </a:rPr>
              <a:t>Open-ended</a:t>
            </a:r>
          </a:p>
        </p:txBody>
      </p:sp>
    </p:spTree>
    <p:extLst>
      <p:ext uri="{BB962C8B-B14F-4D97-AF65-F5344CB8AC3E}">
        <p14:creationId xmlns:p14="http://schemas.microsoft.com/office/powerpoint/2010/main" val="2490086340"/>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8628082-3AF0-4124-8DDF-887C234DA15C}"/>
              </a:ext>
            </a:extLst>
          </p:cNvPr>
          <p:cNvSpPr txBox="1"/>
          <p:nvPr/>
        </p:nvSpPr>
        <p:spPr>
          <a:xfrm>
            <a:off x="1" y="0"/>
            <a:ext cx="12191999" cy="400110"/>
          </a:xfrm>
          <a:prstGeom prst="rect">
            <a:avLst/>
          </a:prstGeom>
          <a:solidFill>
            <a:srgbClr val="EC1C3C"/>
          </a:solidFill>
        </p:spPr>
        <p:txBody>
          <a:bodyPr wrap="square" rtlCol="0">
            <a:spAutoFit/>
          </a:bodyPr>
          <a:lstStyle/>
          <a:p>
            <a:pPr lvl="0"/>
            <a:r>
              <a:rPr lang="en-US" sz="2000" b="1" dirty="0">
                <a:solidFill>
                  <a:prstClr val="white"/>
                </a:solidFill>
                <a:latin typeface="Tahoma" pitchFamily="34" charset="0"/>
                <a:ea typeface="Tahoma" pitchFamily="34" charset="0"/>
                <a:cs typeface="Tahoma" pitchFamily="34" charset="0"/>
              </a:rPr>
              <a:t>Executive Summary</a:t>
            </a:r>
            <a:endParaRPr lang="he-IL" sz="1400" b="1" dirty="0">
              <a:solidFill>
                <a:prstClr val="white"/>
              </a:solidFill>
              <a:latin typeface="Tahoma" pitchFamily="34" charset="0"/>
              <a:ea typeface="Tahoma" pitchFamily="34" charset="0"/>
              <a:cs typeface="Tahoma" pitchFamily="34" charset="0"/>
            </a:endParaRPr>
          </a:p>
        </p:txBody>
      </p:sp>
      <p:graphicFrame>
        <p:nvGraphicFramePr>
          <p:cNvPr id="7" name="Table 3">
            <a:extLst>
              <a:ext uri="{FF2B5EF4-FFF2-40B4-BE49-F238E27FC236}">
                <a16:creationId xmlns:a16="http://schemas.microsoft.com/office/drawing/2014/main" id="{A2BF9401-DB73-4BE8-94F7-F04C72344BD6}"/>
              </a:ext>
            </a:extLst>
          </p:cNvPr>
          <p:cNvGraphicFramePr>
            <a:graphicFrameLocks noGrp="1"/>
          </p:cNvGraphicFramePr>
          <p:nvPr>
            <p:extLst>
              <p:ext uri="{D42A27DB-BD31-4B8C-83A1-F6EECF244321}">
                <p14:modId xmlns:p14="http://schemas.microsoft.com/office/powerpoint/2010/main" val="1468768966"/>
              </p:ext>
            </p:extLst>
          </p:nvPr>
        </p:nvGraphicFramePr>
        <p:xfrm>
          <a:off x="154007" y="513166"/>
          <a:ext cx="11845525" cy="5583682"/>
        </p:xfrm>
        <a:graphic>
          <a:graphicData uri="http://schemas.openxmlformats.org/drawingml/2006/table">
            <a:tbl>
              <a:tblPr>
                <a:tableStyleId>{5940675A-B579-460E-94D1-54222C63F5DA}</a:tableStyleId>
              </a:tblPr>
              <a:tblGrid>
                <a:gridCol w="2296962">
                  <a:extLst>
                    <a:ext uri="{9D8B030D-6E8A-4147-A177-3AD203B41FA5}">
                      <a16:colId xmlns:a16="http://schemas.microsoft.com/office/drawing/2014/main" val="2246295882"/>
                    </a:ext>
                  </a:extLst>
                </a:gridCol>
                <a:gridCol w="2083324">
                  <a:extLst>
                    <a:ext uri="{9D8B030D-6E8A-4147-A177-3AD203B41FA5}">
                      <a16:colId xmlns:a16="http://schemas.microsoft.com/office/drawing/2014/main" val="2626237188"/>
                    </a:ext>
                  </a:extLst>
                </a:gridCol>
                <a:gridCol w="1542477">
                  <a:extLst>
                    <a:ext uri="{9D8B030D-6E8A-4147-A177-3AD203B41FA5}">
                      <a16:colId xmlns:a16="http://schemas.microsoft.com/office/drawing/2014/main" val="471529113"/>
                    </a:ext>
                  </a:extLst>
                </a:gridCol>
                <a:gridCol w="1974254">
                  <a:extLst>
                    <a:ext uri="{9D8B030D-6E8A-4147-A177-3AD203B41FA5}">
                      <a16:colId xmlns:a16="http://schemas.microsoft.com/office/drawing/2014/main" val="2142730385"/>
                    </a:ext>
                  </a:extLst>
                </a:gridCol>
                <a:gridCol w="1974254">
                  <a:extLst>
                    <a:ext uri="{9D8B030D-6E8A-4147-A177-3AD203B41FA5}">
                      <a16:colId xmlns:a16="http://schemas.microsoft.com/office/drawing/2014/main" val="1069136620"/>
                    </a:ext>
                  </a:extLst>
                </a:gridCol>
                <a:gridCol w="1974254">
                  <a:extLst>
                    <a:ext uri="{9D8B030D-6E8A-4147-A177-3AD203B41FA5}">
                      <a16:colId xmlns:a16="http://schemas.microsoft.com/office/drawing/2014/main" val="676891432"/>
                    </a:ext>
                  </a:extLst>
                </a:gridCol>
              </a:tblGrid>
              <a:tr h="547485">
                <a:tc gridSpan="6">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b="0" dirty="0">
                          <a:solidFill>
                            <a:schemeClr val="bg1"/>
                          </a:solidFill>
                          <a:latin typeface="Tahoma"/>
                          <a:ea typeface="Tahoma"/>
                          <a:cs typeface="Tahoma"/>
                        </a:rPr>
                        <a:t>Like previous years, there was </a:t>
                      </a:r>
                      <a:r>
                        <a:rPr lang="en-US" sz="1400" b="1" dirty="0">
                          <a:solidFill>
                            <a:schemeClr val="bg1"/>
                          </a:solidFill>
                          <a:latin typeface="Tahoma"/>
                          <a:ea typeface="Tahoma"/>
                          <a:cs typeface="Tahoma"/>
                        </a:rPr>
                        <a:t>stability in respondents' assessments </a:t>
                      </a:r>
                      <a:r>
                        <a:rPr lang="en-US" sz="1400" b="0" dirty="0">
                          <a:solidFill>
                            <a:schemeClr val="bg1"/>
                          </a:solidFill>
                          <a:latin typeface="Tahoma"/>
                          <a:ea typeface="Tahoma"/>
                          <a:cs typeface="Tahoma"/>
                        </a:rPr>
                        <a:t>of their experiences with SALTA workshops. The positive assessment was maintained and there was improvement according to some indices. It seems the</a:t>
                      </a:r>
                      <a:r>
                        <a:rPr lang="en-US" sz="1400" dirty="0">
                          <a:solidFill>
                            <a:schemeClr val="bg1"/>
                          </a:solidFill>
                          <a:latin typeface="Tahoma"/>
                          <a:ea typeface="Tahoma"/>
                          <a:cs typeface="Tahoma"/>
                        </a:rPr>
                        <a:t> </a:t>
                      </a:r>
                      <a:r>
                        <a:rPr lang="en-US" sz="1400" b="1" dirty="0">
                          <a:solidFill>
                            <a:schemeClr val="bg1"/>
                          </a:solidFill>
                          <a:latin typeface="Tahoma"/>
                          <a:ea typeface="Tahoma"/>
                          <a:cs typeface="Tahoma"/>
                        </a:rPr>
                        <a:t>workshops seem to meet the criteria established </a:t>
                      </a:r>
                      <a:r>
                        <a:rPr lang="en-US" sz="1400" dirty="0">
                          <a:solidFill>
                            <a:schemeClr val="bg1"/>
                          </a:solidFill>
                          <a:latin typeface="Tahoma"/>
                          <a:ea typeface="Tahoma"/>
                          <a:cs typeface="Tahoma"/>
                        </a:rPr>
                        <a:t>for their development. </a:t>
                      </a:r>
                      <a:endParaRPr lang="he-IL" sz="1400" b="0" dirty="0">
                        <a:solidFill>
                          <a:schemeClr val="bg1"/>
                        </a:solidFill>
                        <a:latin typeface="Tahoma"/>
                        <a:ea typeface="Tahoma"/>
                        <a:cs typeface="Tahoma"/>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A78A6"/>
                    </a:solidFill>
                  </a:tcPr>
                </a:tc>
                <a:tc hMerge="1">
                  <a:txBody>
                    <a:bodyPr/>
                    <a:lstStyle/>
                    <a:p>
                      <a:pPr marL="0" marR="0" lvl="0" indent="0" algn="ctr" defTabSz="914400" rtl="1" eaLnBrk="1" fontAlgn="auto" latinLnBrk="0" hangingPunct="1">
                        <a:lnSpc>
                          <a:spcPct val="150000"/>
                        </a:lnSpc>
                        <a:spcBef>
                          <a:spcPts val="600"/>
                        </a:spcBef>
                        <a:spcAft>
                          <a:spcPts val="0"/>
                        </a:spcAft>
                        <a:buClr>
                          <a:srgbClr val="FFC000"/>
                        </a:buClr>
                        <a:buSzTx/>
                        <a:buFontTx/>
                        <a:buNone/>
                        <a:tabLst/>
                        <a:defRPr/>
                      </a:pPr>
                      <a:endParaRPr kumimoji="0" lang="he-IL" sz="2000" b="1" i="0" u="none" strike="noStrike" kern="1200" cap="none" spc="0" normalizeH="0" baseline="0" noProof="0">
                        <a:ln>
                          <a:noFill/>
                        </a:ln>
                        <a:solidFill>
                          <a:schemeClr val="bg1"/>
                        </a:solidFill>
                        <a:effectLst/>
                        <a:uLnTx/>
                        <a:uFillTx/>
                        <a:latin typeface="Tahoma" pitchFamily="34" charset="0"/>
                        <a:ea typeface="Tahoma" pitchFamily="34" charset="0"/>
                        <a:cs typeface="Tahoma" pitchFamily="34" charset="0"/>
                      </a:endParaRPr>
                    </a:p>
                  </a:txBody>
                  <a:tcPr anchor="ctr">
                    <a:lnL w="12700" cmpd="sng">
                      <a:noFill/>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A78A6"/>
                    </a:solidFill>
                  </a:tcPr>
                </a:tc>
                <a:tc hMerge="1">
                  <a:txBody>
                    <a:bodyPr/>
                    <a:lstStyle/>
                    <a:p>
                      <a:pPr marL="0" marR="0" lvl="0" indent="0" algn="ctr" defTabSz="914400" rtl="1" eaLnBrk="1" fontAlgn="auto" latinLnBrk="0" hangingPunct="1">
                        <a:lnSpc>
                          <a:spcPct val="150000"/>
                        </a:lnSpc>
                        <a:spcBef>
                          <a:spcPts val="600"/>
                        </a:spcBef>
                        <a:spcAft>
                          <a:spcPts val="0"/>
                        </a:spcAft>
                        <a:buClr>
                          <a:srgbClr val="FFC000"/>
                        </a:buClr>
                        <a:buSzTx/>
                        <a:buFontTx/>
                        <a:buNone/>
                        <a:tabLst/>
                        <a:defRPr/>
                      </a:pPr>
                      <a:endParaRPr kumimoji="0" lang="he-IL" sz="2000" b="1" i="0" u="none" strike="noStrike" kern="1200" cap="none" spc="0" normalizeH="0" baseline="0" noProof="0">
                        <a:ln>
                          <a:noFill/>
                        </a:ln>
                        <a:solidFill>
                          <a:schemeClr val="bg1"/>
                        </a:solidFill>
                        <a:effectLst/>
                        <a:uLnTx/>
                        <a:uFillTx/>
                        <a:latin typeface="Tahoma" pitchFamily="34" charset="0"/>
                        <a:ea typeface="Tahoma" pitchFamily="34" charset="0"/>
                        <a:cs typeface="Tahoma" pitchFamily="34" charset="0"/>
                      </a:endParaRPr>
                    </a:p>
                  </a:txBody>
                  <a:tcPr anchor="ctr">
                    <a:lnL w="12700" cmpd="sng">
                      <a:noFill/>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A78A6"/>
                    </a:solidFill>
                  </a:tcPr>
                </a:tc>
                <a:tc hMerge="1">
                  <a:txBody>
                    <a:bodyPr/>
                    <a:lstStyle/>
                    <a:p>
                      <a:pPr marL="0" marR="0" lvl="0" indent="0" algn="ctr" defTabSz="914400" rtl="1" eaLnBrk="1" fontAlgn="auto" latinLnBrk="0" hangingPunct="1">
                        <a:lnSpc>
                          <a:spcPct val="150000"/>
                        </a:lnSpc>
                        <a:spcBef>
                          <a:spcPts val="600"/>
                        </a:spcBef>
                        <a:spcAft>
                          <a:spcPts val="0"/>
                        </a:spcAft>
                        <a:buClr>
                          <a:srgbClr val="FFC000"/>
                        </a:buClr>
                        <a:buSzTx/>
                        <a:buFontTx/>
                        <a:buNone/>
                        <a:tabLst/>
                        <a:defRPr/>
                      </a:pPr>
                      <a:endParaRPr kumimoji="0" lang="he-IL" sz="2000" b="1" i="0" u="none" strike="noStrike" kern="1200" cap="none" spc="0" normalizeH="0" baseline="0" noProof="0">
                        <a:ln>
                          <a:noFill/>
                        </a:ln>
                        <a:solidFill>
                          <a:schemeClr val="bg1"/>
                        </a:solidFill>
                        <a:effectLst/>
                        <a:uLnTx/>
                        <a:uFillTx/>
                        <a:latin typeface="Tahoma" pitchFamily="34" charset="0"/>
                        <a:ea typeface="Tahoma" pitchFamily="34" charset="0"/>
                        <a:cs typeface="Tahoma" pitchFamily="34" charset="0"/>
                      </a:endParaRPr>
                    </a:p>
                  </a:txBody>
                  <a:tcPr anchor="ctr">
                    <a:lnL w="12700" cmpd="sng">
                      <a:noFill/>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A78A6"/>
                    </a:solidFill>
                  </a:tcPr>
                </a:tc>
                <a:tc hMerge="1">
                  <a:txBody>
                    <a:bodyPr/>
                    <a:lstStyle/>
                    <a:p>
                      <a:pPr rtl="1"/>
                      <a:endParaRPr lang="he-IL"/>
                    </a:p>
                  </a:txBody>
                  <a:tcPr/>
                </a:tc>
                <a:tc hMerge="1">
                  <a:txBody>
                    <a:bodyPr/>
                    <a:lstStyle/>
                    <a:p>
                      <a:pPr marL="0" marR="0" lvl="0" indent="0" algn="ctr" defTabSz="914400" rtl="1" eaLnBrk="1" fontAlgn="auto" latinLnBrk="0" hangingPunct="1">
                        <a:lnSpc>
                          <a:spcPct val="150000"/>
                        </a:lnSpc>
                        <a:spcBef>
                          <a:spcPts val="600"/>
                        </a:spcBef>
                        <a:spcAft>
                          <a:spcPts val="0"/>
                        </a:spcAft>
                        <a:buClr>
                          <a:srgbClr val="FFC000"/>
                        </a:buClr>
                        <a:buSzTx/>
                        <a:buFontTx/>
                        <a:buNone/>
                        <a:tabLst/>
                        <a:defRPr/>
                      </a:pPr>
                      <a:endParaRPr kumimoji="0" lang="he-IL" sz="2000" b="1" i="0" u="none" strike="noStrike" kern="1200" cap="none" spc="0" normalizeH="0" baseline="0" noProof="0">
                        <a:ln>
                          <a:noFill/>
                        </a:ln>
                        <a:solidFill>
                          <a:schemeClr val="bg1"/>
                        </a:solidFill>
                        <a:effectLst/>
                        <a:uLnTx/>
                        <a:uFillTx/>
                        <a:latin typeface="Tahoma" pitchFamily="34" charset="0"/>
                        <a:ea typeface="Tahoma" pitchFamily="34" charset="0"/>
                        <a:cs typeface="Tahoma" pitchFamily="34" charset="0"/>
                      </a:endParaRPr>
                    </a:p>
                  </a:txBody>
                  <a:tcPr anchor="ctr">
                    <a:lnL w="12700" cmpd="sng">
                      <a:noFill/>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A78A6"/>
                    </a:solidFill>
                  </a:tcPr>
                </a:tc>
                <a:extLst>
                  <a:ext uri="{0D108BD9-81ED-4DB2-BD59-A6C34878D82A}">
                    <a16:rowId xmlns:a16="http://schemas.microsoft.com/office/drawing/2014/main" val="300541893"/>
                  </a:ext>
                </a:extLst>
              </a:tr>
              <a:tr h="364040">
                <a:tc gridSpan="6">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b="1" dirty="0">
                          <a:solidFill>
                            <a:schemeClr val="bg1"/>
                          </a:solidFill>
                          <a:latin typeface="Tahoma"/>
                          <a:ea typeface="Tahoma"/>
                          <a:cs typeface="Tahoma"/>
                        </a:rPr>
                        <a:t>Divisional work model:</a:t>
                      </a:r>
                      <a:endParaRPr lang="he-IL" sz="1400" b="1" dirty="0">
                        <a:solidFill>
                          <a:schemeClr val="bg1"/>
                        </a:solidFill>
                        <a:latin typeface="Tahoma"/>
                        <a:ea typeface="Tahoma"/>
                        <a:cs typeface="Tahoma"/>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A78A6"/>
                    </a:solidFill>
                  </a:tcPr>
                </a:tc>
                <a:tc hMerge="1">
                  <a:txBody>
                    <a:bodyPr/>
                    <a:lstStyle/>
                    <a:p>
                      <a:pPr marL="0" marR="0" lvl="0" indent="0" algn="ctr" defTabSz="914400" rtl="1" eaLnBrk="1" fontAlgn="auto" latinLnBrk="0" hangingPunct="1">
                        <a:lnSpc>
                          <a:spcPct val="150000"/>
                        </a:lnSpc>
                        <a:spcBef>
                          <a:spcPts val="600"/>
                        </a:spcBef>
                        <a:spcAft>
                          <a:spcPts val="0"/>
                        </a:spcAft>
                        <a:buClr>
                          <a:srgbClr val="FFC000"/>
                        </a:buClr>
                        <a:buSzTx/>
                        <a:buFontTx/>
                        <a:buNone/>
                        <a:tabLst/>
                        <a:defRPr/>
                      </a:pPr>
                      <a:endParaRPr lang="he-IL" sz="2000" b="1">
                        <a:solidFill>
                          <a:schemeClr val="bg1"/>
                        </a:solidFill>
                        <a:latin typeface="Tahoma" pitchFamily="34" charset="0"/>
                        <a:ea typeface="Tahoma" pitchFamily="34" charset="0"/>
                        <a:cs typeface="Tahoma" pitchFamily="34" charset="0"/>
                      </a:endParaRPr>
                    </a:p>
                  </a:txBody>
                  <a:tcPr anchor="ctr">
                    <a:lnL w="12700" cmpd="sng">
                      <a:noFill/>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B6DE"/>
                    </a:solidFill>
                  </a:tcPr>
                </a:tc>
                <a:tc hMerge="1">
                  <a:txBody>
                    <a:bodyPr/>
                    <a:lstStyle/>
                    <a:p>
                      <a:pPr marL="0" marR="0" lvl="0" indent="0" algn="ctr" defTabSz="914400" rtl="1" eaLnBrk="1" fontAlgn="auto" latinLnBrk="0" hangingPunct="1">
                        <a:lnSpc>
                          <a:spcPct val="150000"/>
                        </a:lnSpc>
                        <a:spcBef>
                          <a:spcPts val="600"/>
                        </a:spcBef>
                        <a:spcAft>
                          <a:spcPts val="0"/>
                        </a:spcAft>
                        <a:buClr>
                          <a:srgbClr val="FFC000"/>
                        </a:buClr>
                        <a:buSzTx/>
                        <a:buFontTx/>
                        <a:buNone/>
                        <a:tabLst/>
                        <a:defRPr/>
                      </a:pPr>
                      <a:endParaRPr lang="he-IL" sz="2000" b="1">
                        <a:solidFill>
                          <a:schemeClr val="bg1"/>
                        </a:solidFill>
                        <a:latin typeface="Tahoma" pitchFamily="34" charset="0"/>
                        <a:ea typeface="Tahoma" pitchFamily="34" charset="0"/>
                        <a:cs typeface="Tahoma" pitchFamily="34" charset="0"/>
                      </a:endParaRPr>
                    </a:p>
                  </a:txBody>
                  <a:tcPr anchor="ctr">
                    <a:lnL w="12700" cmpd="sng">
                      <a:noFill/>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B6DE"/>
                    </a:solidFill>
                  </a:tcPr>
                </a:tc>
                <a:tc hMerge="1">
                  <a:txBody>
                    <a:bodyPr/>
                    <a:lstStyle/>
                    <a:p>
                      <a:pPr marL="0" marR="0" lvl="0" indent="0" algn="ctr" defTabSz="914400" rtl="1" eaLnBrk="1" fontAlgn="auto" latinLnBrk="0" hangingPunct="1">
                        <a:lnSpc>
                          <a:spcPct val="150000"/>
                        </a:lnSpc>
                        <a:spcBef>
                          <a:spcPts val="600"/>
                        </a:spcBef>
                        <a:spcAft>
                          <a:spcPts val="0"/>
                        </a:spcAft>
                        <a:buClr>
                          <a:srgbClr val="FFC000"/>
                        </a:buClr>
                        <a:buSzTx/>
                        <a:buFontTx/>
                        <a:buNone/>
                        <a:tabLst/>
                        <a:defRPr/>
                      </a:pPr>
                      <a:endParaRPr lang="he-IL" sz="2000" b="1">
                        <a:solidFill>
                          <a:schemeClr val="bg1"/>
                        </a:solidFill>
                        <a:latin typeface="Tahoma" pitchFamily="34" charset="0"/>
                        <a:ea typeface="Tahoma" pitchFamily="34" charset="0"/>
                        <a:cs typeface="Tahoma" pitchFamily="34" charset="0"/>
                      </a:endParaRPr>
                    </a:p>
                  </a:txBody>
                  <a:tcPr anchor="ctr">
                    <a:lnL w="12700" cmpd="sng">
                      <a:noFill/>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B6DE"/>
                    </a:solidFill>
                  </a:tcPr>
                </a:tc>
                <a:tc hMerge="1">
                  <a:txBody>
                    <a:bodyPr/>
                    <a:lstStyle/>
                    <a:p>
                      <a:pPr rtl="1"/>
                      <a:endParaRPr lang="he-IL"/>
                    </a:p>
                  </a:txBody>
                  <a:tcPr/>
                </a:tc>
                <a:tc hMerge="1">
                  <a:txBody>
                    <a:bodyPr/>
                    <a:lstStyle/>
                    <a:p>
                      <a:pPr marL="0" marR="0" lvl="0" indent="0" algn="ctr" defTabSz="914400" rtl="1" eaLnBrk="1" fontAlgn="auto" latinLnBrk="0" hangingPunct="1">
                        <a:lnSpc>
                          <a:spcPct val="150000"/>
                        </a:lnSpc>
                        <a:spcBef>
                          <a:spcPts val="600"/>
                        </a:spcBef>
                        <a:spcAft>
                          <a:spcPts val="0"/>
                        </a:spcAft>
                        <a:buClr>
                          <a:srgbClr val="FFC000"/>
                        </a:buClr>
                        <a:buSzTx/>
                        <a:buFontTx/>
                        <a:buNone/>
                        <a:tabLst/>
                        <a:defRPr/>
                      </a:pPr>
                      <a:endParaRPr lang="he-IL" sz="2000" b="1">
                        <a:solidFill>
                          <a:schemeClr val="bg1"/>
                        </a:solidFill>
                        <a:latin typeface="Tahoma" pitchFamily="34" charset="0"/>
                        <a:ea typeface="Tahoma" pitchFamily="34" charset="0"/>
                        <a:cs typeface="Tahoma" pitchFamily="34" charset="0"/>
                      </a:endParaRPr>
                    </a:p>
                  </a:txBody>
                  <a:tcPr anchor="ctr">
                    <a:lnL w="12700" cmpd="sng">
                      <a:noFill/>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0B6DE"/>
                    </a:solidFill>
                  </a:tcPr>
                </a:tc>
                <a:extLst>
                  <a:ext uri="{0D108BD9-81ED-4DB2-BD59-A6C34878D82A}">
                    <a16:rowId xmlns:a16="http://schemas.microsoft.com/office/drawing/2014/main" val="95580178"/>
                  </a:ext>
                </a:extLst>
              </a:tr>
              <a:tr h="257139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latin typeface="Tahoma"/>
                          <a:ea typeface="Tahoma"/>
                          <a:cs typeface="Tahoma"/>
                        </a:rPr>
                        <a:t>By promoting the independent work model for community centers across the city regions, </a:t>
                      </a:r>
                      <a:r>
                        <a:rPr lang="en-US" sz="1200" b="1" dirty="0">
                          <a:solidFill>
                            <a:schemeClr val="tx1"/>
                          </a:solidFill>
                          <a:latin typeface="Tahoma"/>
                          <a:ea typeface="Tahoma"/>
                          <a:cs typeface="Tahoma"/>
                        </a:rPr>
                        <a:t>divisional early childhood coordinators </a:t>
                      </a:r>
                      <a:r>
                        <a:rPr lang="en-US" sz="1200" dirty="0">
                          <a:solidFill>
                            <a:schemeClr val="tx1"/>
                          </a:solidFill>
                          <a:latin typeface="Tahoma"/>
                          <a:ea typeface="Tahoma"/>
                          <a:cs typeface="Tahoma"/>
                        </a:rPr>
                        <a:t>are now actively setting centers’ activities and services according to their professional perspective that considers the needs of young children and their caregivers.</a:t>
                      </a:r>
                      <a:endParaRPr lang="he-IL" sz="1200" dirty="0">
                        <a:solidFill>
                          <a:schemeClr val="tx1"/>
                        </a:solidFill>
                        <a:latin typeface="Tahoma"/>
                        <a:ea typeface="Tahoma"/>
                        <a:cs typeface="Tahoma"/>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3D5"/>
                    </a:solidFill>
                  </a:tcPr>
                </a:tc>
                <a:tc>
                  <a:txBody>
                    <a:bodyPr/>
                    <a:lstStyle/>
                    <a:p>
                      <a:pPr marL="0" marR="0" lvl="0" indent="0" algn="l" defTabSz="914400" rtl="0" eaLnBrk="1" fontAlgn="auto" latinLnBrk="0" hangingPunct="1">
                        <a:lnSpc>
                          <a:spcPct val="150000"/>
                        </a:lnSpc>
                        <a:spcBef>
                          <a:spcPts val="600"/>
                        </a:spcBef>
                        <a:spcAft>
                          <a:spcPts val="0"/>
                        </a:spcAft>
                        <a:buClr>
                          <a:srgbClr val="FFC000"/>
                        </a:buClr>
                        <a:buSzTx/>
                        <a:buFontTx/>
                        <a:buNone/>
                        <a:tabLst/>
                        <a:defRPr/>
                      </a:pPr>
                      <a:r>
                        <a:rPr lang="en-US" sz="1200" dirty="0">
                          <a:solidFill>
                            <a:schemeClr val="tx1"/>
                          </a:solidFill>
                          <a:latin typeface="Tahoma"/>
                          <a:ea typeface="Tahoma"/>
                          <a:cs typeface="Tahoma"/>
                        </a:rPr>
                        <a:t>Use of community centers for offering SALTA activities grew significantly, with an increase from 24 to </a:t>
                      </a:r>
                      <a:r>
                        <a:rPr lang="en-US" sz="1200" b="1" dirty="0">
                          <a:solidFill>
                            <a:schemeClr val="tx1"/>
                          </a:solidFill>
                          <a:latin typeface="Tahoma"/>
                          <a:ea typeface="Tahoma"/>
                          <a:cs typeface="Tahoma"/>
                        </a:rPr>
                        <a:t>34</a:t>
                      </a:r>
                      <a:r>
                        <a:rPr lang="en-US" sz="1200" dirty="0">
                          <a:solidFill>
                            <a:schemeClr val="tx1"/>
                          </a:solidFill>
                          <a:latin typeface="Tahoma"/>
                          <a:ea typeface="Tahoma"/>
                          <a:cs typeface="Tahoma"/>
                        </a:rPr>
                        <a:t> community centers across the city now offering SALTA activities, accommodating </a:t>
                      </a:r>
                      <a:r>
                        <a:rPr lang="en-GB" sz="1200" dirty="0">
                          <a:solidFill>
                            <a:schemeClr val="tx1"/>
                          </a:solidFill>
                          <a:latin typeface="Tahoma"/>
                          <a:ea typeface="Tahoma"/>
                          <a:cs typeface="Tahoma"/>
                        </a:rPr>
                        <a:t>about </a:t>
                      </a:r>
                      <a:r>
                        <a:rPr lang="en-GB" sz="1200" b="1" dirty="0">
                          <a:solidFill>
                            <a:schemeClr val="tx1"/>
                          </a:solidFill>
                          <a:latin typeface="Tahoma"/>
                          <a:ea typeface="Tahoma"/>
                          <a:cs typeface="Tahoma"/>
                        </a:rPr>
                        <a:t>2,000</a:t>
                      </a:r>
                      <a:r>
                        <a:rPr lang="en-GB" sz="1200" dirty="0">
                          <a:solidFill>
                            <a:schemeClr val="tx1"/>
                          </a:solidFill>
                          <a:latin typeface="Tahoma"/>
                          <a:ea typeface="Tahoma"/>
                          <a:cs typeface="Tahoma"/>
                        </a:rPr>
                        <a:t> children and their caregivers.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3D5"/>
                    </a:solidFill>
                  </a:tcPr>
                </a:tc>
                <a:tc>
                  <a:txBody>
                    <a:bodyPr/>
                    <a:lstStyle/>
                    <a:p>
                      <a:pPr marL="0" marR="0" lvl="0" indent="0" algn="l" rtl="0" eaLnBrk="1" fontAlgn="auto" latinLnBrk="0" hangingPunct="1">
                        <a:lnSpc>
                          <a:spcPct val="150000"/>
                        </a:lnSpc>
                        <a:spcBef>
                          <a:spcPts val="600"/>
                        </a:spcBef>
                        <a:spcAft>
                          <a:spcPts val="0"/>
                        </a:spcAft>
                        <a:buClr>
                          <a:srgbClr val="FFC000"/>
                        </a:buClr>
                        <a:buSzTx/>
                        <a:buFontTx/>
                        <a:buNone/>
                      </a:pPr>
                      <a:r>
                        <a:rPr lang="en-US" sz="1200" dirty="0">
                          <a:solidFill>
                            <a:schemeClr val="tx1"/>
                          </a:solidFill>
                          <a:latin typeface="Tahoma"/>
                          <a:ea typeface="Tahoma"/>
                          <a:cs typeface="Tahoma"/>
                        </a:rPr>
                        <a:t>More respondents said they </a:t>
                      </a:r>
                      <a:r>
                        <a:rPr lang="en-US" sz="1200" u="sng" dirty="0">
                          <a:solidFill>
                            <a:schemeClr val="tx1"/>
                          </a:solidFill>
                          <a:latin typeface="Tahoma"/>
                          <a:ea typeface="Tahoma"/>
                          <a:cs typeface="Tahoma"/>
                        </a:rPr>
                        <a:t>attended activities following WOM</a:t>
                      </a:r>
                      <a:r>
                        <a:rPr lang="en-US" sz="1200" dirty="0">
                          <a:solidFill>
                            <a:schemeClr val="tx1"/>
                          </a:solidFill>
                          <a:latin typeface="Tahoma"/>
                          <a:ea typeface="Tahoma"/>
                          <a:cs typeface="Tahoma"/>
                        </a:rPr>
                        <a:t> (word-of-mouth) from their friends, alongside advertising by the community center.</a:t>
                      </a:r>
                      <a:endParaRPr lang="en-GB" sz="1200" dirty="0">
                        <a:solidFill>
                          <a:schemeClr val="tx1"/>
                        </a:solidFill>
                        <a:latin typeface="Tahoma"/>
                        <a:ea typeface="Tahoma"/>
                        <a:cs typeface="Tahoma"/>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3D5"/>
                    </a:solidFill>
                  </a:tcPr>
                </a:tc>
                <a:tc>
                  <a:txBody>
                    <a:bodyPr/>
                    <a:lstStyle/>
                    <a:p>
                      <a:pPr marL="0" marR="0" lvl="0" indent="0" algn="l" defTabSz="914400" rtl="0" eaLnBrk="1" fontAlgn="auto" latinLnBrk="0" hangingPunct="1">
                        <a:lnSpc>
                          <a:spcPct val="150000"/>
                        </a:lnSpc>
                        <a:spcBef>
                          <a:spcPts val="600"/>
                        </a:spcBef>
                        <a:spcAft>
                          <a:spcPts val="0"/>
                        </a:spcAft>
                        <a:buClr>
                          <a:srgbClr val="FFC000"/>
                        </a:buClr>
                        <a:buSzTx/>
                        <a:buFontTx/>
                        <a:buNone/>
                        <a:tabLst/>
                        <a:defRPr/>
                      </a:pPr>
                      <a:r>
                        <a:rPr lang="en-US" sz="1200" dirty="0">
                          <a:solidFill>
                            <a:schemeClr val="tx1"/>
                          </a:solidFill>
                          <a:latin typeface="Tahoma"/>
                          <a:ea typeface="Tahoma"/>
                          <a:cs typeface="Tahoma"/>
                        </a:rPr>
                        <a:t>The offered activities improved in terms of the </a:t>
                      </a:r>
                      <a:r>
                        <a:rPr lang="en-US" sz="1200" u="sng" dirty="0">
                          <a:solidFill>
                            <a:schemeClr val="tx1"/>
                          </a:solidFill>
                          <a:latin typeface="Tahoma"/>
                          <a:ea typeface="Tahoma"/>
                          <a:cs typeface="Tahoma"/>
                        </a:rPr>
                        <a:t>spaces </a:t>
                      </a:r>
                      <a:r>
                        <a:rPr lang="en-US" sz="1200" dirty="0">
                          <a:solidFill>
                            <a:schemeClr val="tx1"/>
                          </a:solidFill>
                          <a:latin typeface="Tahoma"/>
                          <a:ea typeface="Tahoma"/>
                          <a:cs typeface="Tahoma"/>
                        </a:rPr>
                        <a:t>where activities are offered: adjusting public buildings, improving conditions in community centers and indoor playrooms, as well as libraries and public spaces across the city.</a:t>
                      </a:r>
                      <a:r>
                        <a:rPr lang="he-IL" sz="1200" dirty="0">
                          <a:solidFill>
                            <a:schemeClr val="tx1"/>
                          </a:solidFill>
                          <a:latin typeface="Tahoma"/>
                          <a:ea typeface="Tahoma"/>
                          <a:cs typeface="Tahoma"/>
                        </a:rPr>
                        <a:t>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3D5"/>
                    </a:solidFill>
                  </a:tcPr>
                </a:tc>
                <a:tc>
                  <a:txBody>
                    <a:bodyPr/>
                    <a:lstStyle/>
                    <a:p>
                      <a:pPr marL="0" marR="0" lvl="0" indent="0" algn="r" defTabSz="914400" rtl="1" eaLnBrk="1" fontAlgn="auto" latinLnBrk="0" hangingPunct="1">
                        <a:lnSpc>
                          <a:spcPct val="150000"/>
                        </a:lnSpc>
                        <a:spcBef>
                          <a:spcPts val="600"/>
                        </a:spcBef>
                        <a:spcAft>
                          <a:spcPts val="0"/>
                        </a:spcAft>
                        <a:buClr>
                          <a:srgbClr val="FFC000"/>
                        </a:buClr>
                        <a:buSzTx/>
                        <a:buFontTx/>
                        <a:buNone/>
                        <a:tabLst/>
                        <a:defRPr/>
                      </a:pPr>
                      <a:r>
                        <a:rPr lang="he-IL" sz="1200" dirty="0">
                          <a:solidFill>
                            <a:schemeClr val="tx1"/>
                          </a:solidFill>
                          <a:latin typeface="Tahoma"/>
                          <a:ea typeface="Tahoma"/>
                          <a:cs typeface="Tahoma"/>
                        </a:rPr>
                        <a:t>שיפור המענה מבחינה </a:t>
                      </a:r>
                      <a:r>
                        <a:rPr lang="he-IL" sz="1200" u="sng" dirty="0">
                          <a:solidFill>
                            <a:schemeClr val="tx1"/>
                          </a:solidFill>
                          <a:latin typeface="Tahoma"/>
                          <a:ea typeface="Tahoma"/>
                          <a:cs typeface="Tahoma"/>
                        </a:rPr>
                        <a:t>מקצועית</a:t>
                      </a:r>
                      <a:r>
                        <a:rPr lang="he-IL" sz="1200" dirty="0">
                          <a:solidFill>
                            <a:schemeClr val="tx1"/>
                          </a:solidFill>
                          <a:latin typeface="Tahoma"/>
                          <a:ea typeface="Tahoma"/>
                          <a:cs typeface="Tahoma"/>
                        </a:rPr>
                        <a:t>: שילוב דמויות מקצועיות במרחבי פעילות ובמשחקיות, מתן כלים מקצועיים לכלל העוסקים במלאכה הקהילתית וביסוס פעולות על הנחיות ופרוגרמות מותאמות.</a:t>
                      </a:r>
                      <a:endParaRPr lang="he-IL" sz="1200" dirty="0">
                        <a:solidFill>
                          <a:schemeClr val="tx1"/>
                        </a:solidFill>
                        <a:latin typeface="Tahoma" pitchFamily="34" charset="0"/>
                        <a:ea typeface="Tahoma" pitchFamily="34" charset="0"/>
                        <a:cs typeface="Tahoma"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3D5"/>
                    </a:solidFill>
                  </a:tcPr>
                </a:tc>
                <a:tc>
                  <a:txBody>
                    <a:bodyPr/>
                    <a:lstStyle/>
                    <a:p>
                      <a:pPr marL="0" marR="0" lvl="0" indent="0" algn="l" defTabSz="914400" rtl="0" eaLnBrk="1" fontAlgn="auto" latinLnBrk="0" hangingPunct="1">
                        <a:lnSpc>
                          <a:spcPct val="150000"/>
                        </a:lnSpc>
                        <a:spcBef>
                          <a:spcPts val="600"/>
                        </a:spcBef>
                        <a:spcAft>
                          <a:spcPts val="0"/>
                        </a:spcAft>
                        <a:buClr>
                          <a:srgbClr val="FFC000"/>
                        </a:buClr>
                        <a:buSzTx/>
                        <a:buFontTx/>
                        <a:buNone/>
                        <a:tabLst/>
                        <a:defRPr/>
                      </a:pPr>
                      <a:r>
                        <a:rPr lang="en-US" sz="1200" dirty="0">
                          <a:solidFill>
                            <a:schemeClr val="tx1"/>
                          </a:solidFill>
                          <a:latin typeface="Tahoma"/>
                          <a:ea typeface="Tahoma"/>
                          <a:cs typeface="Tahoma"/>
                        </a:rPr>
                        <a:t>Expending and adapting the activities for specific populations: </a:t>
                      </a:r>
                      <a:br>
                        <a:rPr lang="en-US" sz="1200" dirty="0">
                          <a:solidFill>
                            <a:schemeClr val="tx1"/>
                          </a:solidFill>
                          <a:latin typeface="Tahoma"/>
                          <a:ea typeface="Tahoma"/>
                          <a:cs typeface="Tahoma"/>
                        </a:rPr>
                      </a:br>
                      <a:r>
                        <a:rPr lang="en-US" sz="1200" dirty="0">
                          <a:solidFill>
                            <a:schemeClr val="tx1"/>
                          </a:solidFill>
                          <a:latin typeface="Tahoma"/>
                          <a:ea typeface="Tahoma"/>
                          <a:cs typeface="Tahoma"/>
                        </a:rPr>
                        <a:t>southern neighborhoods, </a:t>
                      </a:r>
                      <a:br>
                        <a:rPr lang="en-US" sz="1200" dirty="0">
                          <a:solidFill>
                            <a:schemeClr val="tx1"/>
                          </a:solidFill>
                          <a:latin typeface="Tahoma"/>
                          <a:ea typeface="Tahoma"/>
                          <a:cs typeface="Tahoma"/>
                        </a:rPr>
                      </a:br>
                      <a:r>
                        <a:rPr lang="en-US" sz="1200" dirty="0">
                          <a:solidFill>
                            <a:schemeClr val="tx1"/>
                          </a:solidFill>
                          <a:latin typeface="Tahoma"/>
                          <a:ea typeface="Tahoma"/>
                          <a:cs typeface="Tahoma"/>
                        </a:rPr>
                        <a:t>Arab-speaking community, children with disabilities and asylum seekers.</a:t>
                      </a:r>
                      <a:endParaRPr lang="he-IL" sz="1200" dirty="0">
                        <a:solidFill>
                          <a:schemeClr val="tx1"/>
                        </a:solidFill>
                        <a:latin typeface="Tahoma"/>
                        <a:ea typeface="Tahoma"/>
                        <a:cs typeface="Tahoma"/>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3D5"/>
                    </a:solidFill>
                  </a:tcPr>
                </a:tc>
                <a:extLst>
                  <a:ext uri="{0D108BD9-81ED-4DB2-BD59-A6C34878D82A}">
                    <a16:rowId xmlns:a16="http://schemas.microsoft.com/office/drawing/2014/main" val="1183945510"/>
                  </a:ext>
                </a:extLst>
              </a:tr>
              <a:tr h="1410270">
                <a:tc gridSpan="6">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white"/>
                          </a:solidFill>
                          <a:effectLst/>
                          <a:uLnTx/>
                          <a:uFillTx/>
                          <a:latin typeface="Tahoma"/>
                          <a:ea typeface="Tahoma"/>
                          <a:cs typeface="Tahoma"/>
                        </a:rPr>
                        <a:t>ניכר כי בעקבות הכשרות ומאמצי רתימה, </a:t>
                      </a:r>
                      <a:r>
                        <a:rPr kumimoji="0" lang="he-IL" sz="1400" b="1" i="0" u="none" strike="noStrike" kern="1200" cap="none" spc="0" normalizeH="0" baseline="0" noProof="0" dirty="0">
                          <a:ln>
                            <a:noFill/>
                          </a:ln>
                          <a:solidFill>
                            <a:prstClr val="white"/>
                          </a:solidFill>
                          <a:effectLst/>
                          <a:uLnTx/>
                          <a:uFillTx/>
                          <a:latin typeface="Tahoma"/>
                          <a:ea typeface="Tahoma"/>
                          <a:cs typeface="Tahoma"/>
                        </a:rPr>
                        <a:t>הוטמעו תפיסות מקצועיות ביחס לתוכן ולדרכי הנחיית קבוצות </a:t>
                      </a:r>
                      <a:r>
                        <a:rPr kumimoji="0" lang="he-IL" sz="1400" b="0" i="0" u="none" strike="noStrike" kern="1200" cap="none" spc="0" normalizeH="0" baseline="0" noProof="0" dirty="0">
                          <a:ln>
                            <a:noFill/>
                          </a:ln>
                          <a:solidFill>
                            <a:prstClr val="white"/>
                          </a:solidFill>
                          <a:effectLst/>
                          <a:uLnTx/>
                          <a:uFillTx/>
                          <a:latin typeface="Tahoma"/>
                          <a:ea typeface="Tahoma"/>
                          <a:cs typeface="Tahoma"/>
                        </a:rPr>
                        <a:t>לגיל הרך ומלוויו, הן בקרב צוותי ההנחייה </a:t>
                      </a:r>
                      <a:r>
                        <a:rPr kumimoji="0" lang="he-IL" sz="1400" b="1" i="0" u="none" strike="noStrike" kern="1200" cap="none" spc="0" normalizeH="0" baseline="0" noProof="0" dirty="0">
                          <a:ln>
                            <a:noFill/>
                          </a:ln>
                          <a:solidFill>
                            <a:prstClr val="white"/>
                          </a:solidFill>
                          <a:effectLst/>
                          <a:uLnTx/>
                          <a:uFillTx/>
                          <a:latin typeface="Tahoma"/>
                          <a:ea typeface="Tahoma"/>
                          <a:cs typeface="Tahoma"/>
                        </a:rPr>
                        <a:t>והן בקרב אנשי מטה שפועלים לקידום תנאים מיטביים לגיל הרך במסגרת עבודתם הקהילתית. </a:t>
                      </a:r>
                      <a:br>
                        <a:rPr kumimoji="0" lang="en-US" sz="1400" b="1" i="0" u="none" strike="noStrike" kern="1200" cap="none" spc="0" normalizeH="0" baseline="0" noProof="0" dirty="0">
                          <a:ln>
                            <a:noFill/>
                          </a:ln>
                          <a:solidFill>
                            <a:prstClr val="white"/>
                          </a:solidFill>
                          <a:effectLst/>
                          <a:uLnTx/>
                          <a:uFillTx/>
                          <a:latin typeface="Tahoma"/>
                          <a:ea typeface="Tahoma"/>
                          <a:cs typeface="Tahoma"/>
                        </a:rPr>
                      </a:br>
                      <a:r>
                        <a:rPr kumimoji="0" lang="he-IL" sz="1400" b="0" i="0" u="none" strike="noStrike" kern="1200" cap="none" spc="0" normalizeH="0" baseline="0" noProof="0" dirty="0">
                          <a:ln>
                            <a:noFill/>
                          </a:ln>
                          <a:solidFill>
                            <a:prstClr val="white"/>
                          </a:solidFill>
                          <a:effectLst/>
                          <a:uLnTx/>
                          <a:uFillTx/>
                          <a:latin typeface="Tahoma"/>
                          <a:ea typeface="Tahoma"/>
                          <a:cs typeface="Tahoma"/>
                        </a:rPr>
                        <a:t>בתוך כך, </a:t>
                      </a:r>
                      <a:r>
                        <a:rPr kumimoji="0" lang="he-IL" sz="1400" b="1" i="0" u="none" strike="noStrike" kern="1200" cap="none" spc="0" normalizeH="0" baseline="0" noProof="0" dirty="0">
                          <a:ln>
                            <a:noFill/>
                          </a:ln>
                          <a:solidFill>
                            <a:prstClr val="white"/>
                          </a:solidFill>
                          <a:effectLst/>
                          <a:uLnTx/>
                          <a:uFillTx/>
                          <a:latin typeface="Tahoma"/>
                          <a:ea typeface="Tahoma"/>
                          <a:cs typeface="Tahoma"/>
                        </a:rPr>
                        <a:t>ניכר כי חשיבות הנושא הוטמעה ומיושמת גם מבחינה תקציבית, בניתוב המשאבים העירוניים הדרושים </a:t>
                      </a:r>
                      <a:r>
                        <a:rPr kumimoji="0" lang="he-IL" sz="1400" b="0" i="0" u="none" strike="noStrike" kern="1200" cap="none" spc="0" normalizeH="0" baseline="0" noProof="0" dirty="0">
                          <a:ln>
                            <a:noFill/>
                          </a:ln>
                          <a:solidFill>
                            <a:prstClr val="white"/>
                          </a:solidFill>
                          <a:effectLst/>
                          <a:uLnTx/>
                          <a:uFillTx/>
                          <a:latin typeface="Tahoma"/>
                          <a:ea typeface="Tahoma"/>
                          <a:cs typeface="Tahoma"/>
                        </a:rPr>
                        <a:t>לקידום ופיתוח מענים לגיל הרך במגוון מסגרות ובעבור מגוון קבוצות אוכלוסייה ברחבי העיר – בדגש על תושבי יפו, דרום העיר ומבקשי המקלט, לצד ילדים עם מוגבלויות.</a:t>
                      </a:r>
                      <a:endParaRPr kumimoji="0" lang="he-IL" sz="14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hMerge="1">
                  <a:txBody>
                    <a:bodyPr/>
                    <a:lstStyle/>
                    <a:p>
                      <a:pPr marL="0" marR="0" lvl="0" indent="0" algn="r" defTabSz="914400" rtl="1" eaLnBrk="1" fontAlgn="auto" latinLnBrk="0" hangingPunct="1">
                        <a:lnSpc>
                          <a:spcPct val="150000"/>
                        </a:lnSpc>
                        <a:spcBef>
                          <a:spcPts val="600"/>
                        </a:spcBef>
                        <a:spcAft>
                          <a:spcPts val="0"/>
                        </a:spcAft>
                        <a:buClr>
                          <a:srgbClr val="FFC000"/>
                        </a:buClr>
                        <a:buSzTx/>
                        <a:buFontTx/>
                        <a:buNone/>
                        <a:tabLst/>
                        <a:defRPr/>
                      </a:pPr>
                      <a:endParaRPr lang="he-IL" sz="1200">
                        <a:solidFill>
                          <a:schemeClr val="tx1"/>
                        </a:solidFill>
                        <a:latin typeface="Tahoma"/>
                        <a:ea typeface="Tahoma"/>
                        <a:cs typeface="Tahoma"/>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3D5"/>
                    </a:solidFill>
                  </a:tcPr>
                </a:tc>
                <a:tc hMerge="1">
                  <a:txBody>
                    <a:bodyPr/>
                    <a:lstStyle/>
                    <a:p>
                      <a:pPr marL="0" marR="0" lvl="0" indent="0" algn="r" rtl="1" eaLnBrk="1" fontAlgn="auto" latinLnBrk="0" hangingPunct="1">
                        <a:lnSpc>
                          <a:spcPct val="150000"/>
                        </a:lnSpc>
                        <a:spcBef>
                          <a:spcPts val="600"/>
                        </a:spcBef>
                        <a:spcAft>
                          <a:spcPts val="0"/>
                        </a:spcAft>
                        <a:buClr>
                          <a:srgbClr val="FFC000"/>
                        </a:buClr>
                        <a:buSzTx/>
                        <a:buFontTx/>
                        <a:buNone/>
                      </a:pPr>
                      <a:endParaRPr lang="he-IL" sz="1200">
                        <a:solidFill>
                          <a:srgbClr val="FF0000"/>
                        </a:solidFill>
                        <a:latin typeface="Tahoma" pitchFamily="34" charset="0"/>
                        <a:ea typeface="Tahoma" pitchFamily="34" charset="0"/>
                        <a:cs typeface="Tahoma"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3D5"/>
                    </a:solidFill>
                  </a:tcPr>
                </a:tc>
                <a:tc hMerge="1">
                  <a:txBody>
                    <a:bodyPr/>
                    <a:lstStyle/>
                    <a:p>
                      <a:pPr marL="0" marR="0" lvl="0" indent="0" algn="r" rtl="1" eaLnBrk="1" fontAlgn="auto" latinLnBrk="0" hangingPunct="1">
                        <a:lnSpc>
                          <a:spcPct val="150000"/>
                        </a:lnSpc>
                        <a:spcBef>
                          <a:spcPts val="600"/>
                        </a:spcBef>
                        <a:spcAft>
                          <a:spcPts val="0"/>
                        </a:spcAft>
                        <a:buClr>
                          <a:srgbClr val="FFC000"/>
                        </a:buClr>
                        <a:buSzTx/>
                        <a:buFontTx/>
                        <a:buNone/>
                      </a:pPr>
                      <a:endParaRPr lang="he-IL" sz="1200">
                        <a:solidFill>
                          <a:schemeClr val="tx1"/>
                        </a:solidFill>
                        <a:latin typeface="Tahoma"/>
                        <a:ea typeface="Tahoma"/>
                        <a:cs typeface="Tahoma"/>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3D5"/>
                    </a:solidFill>
                  </a:tcPr>
                </a:tc>
                <a:tc hMerge="1">
                  <a:txBody>
                    <a:bodyPr/>
                    <a:lstStyle/>
                    <a:p>
                      <a:pPr marL="0" marR="0" lvl="0" indent="0" algn="r" defTabSz="914400" rtl="1" eaLnBrk="1" fontAlgn="auto" latinLnBrk="0" hangingPunct="1">
                        <a:lnSpc>
                          <a:spcPct val="150000"/>
                        </a:lnSpc>
                        <a:spcBef>
                          <a:spcPts val="600"/>
                        </a:spcBef>
                        <a:spcAft>
                          <a:spcPts val="0"/>
                        </a:spcAft>
                        <a:buClr>
                          <a:srgbClr val="FFC000"/>
                        </a:buClr>
                        <a:buSzTx/>
                        <a:buFontTx/>
                        <a:buNone/>
                        <a:tabLst/>
                        <a:defRPr/>
                      </a:pPr>
                      <a:endParaRPr lang="he-IL" sz="1200">
                        <a:solidFill>
                          <a:schemeClr val="tx1"/>
                        </a:solidFill>
                        <a:latin typeface="Tahoma" pitchFamily="34" charset="0"/>
                        <a:ea typeface="Tahoma" pitchFamily="34" charset="0"/>
                        <a:cs typeface="Tahoma"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3D5"/>
                    </a:solidFill>
                  </a:tcPr>
                </a:tc>
                <a:tc hMerge="1">
                  <a:txBody>
                    <a:bodyPr/>
                    <a:lstStyle/>
                    <a:p>
                      <a:pPr marL="0" marR="0" lvl="0" indent="0" algn="r" defTabSz="914400" rtl="1" eaLnBrk="1" fontAlgn="auto" latinLnBrk="0" hangingPunct="1">
                        <a:lnSpc>
                          <a:spcPct val="150000"/>
                        </a:lnSpc>
                        <a:spcBef>
                          <a:spcPts val="600"/>
                        </a:spcBef>
                        <a:spcAft>
                          <a:spcPts val="0"/>
                        </a:spcAft>
                        <a:buClr>
                          <a:srgbClr val="FFC000"/>
                        </a:buClr>
                        <a:buSzTx/>
                        <a:buFontTx/>
                        <a:buNone/>
                        <a:tabLst/>
                        <a:defRPr/>
                      </a:pPr>
                      <a:endParaRPr lang="he-IL" sz="1200">
                        <a:solidFill>
                          <a:schemeClr val="tx1"/>
                        </a:solidFill>
                        <a:latin typeface="Tahoma"/>
                        <a:ea typeface="Tahoma"/>
                        <a:cs typeface="Tahoma"/>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3D5"/>
                    </a:solidFill>
                  </a:tcPr>
                </a:tc>
                <a:extLst>
                  <a:ext uri="{0D108BD9-81ED-4DB2-BD59-A6C34878D82A}">
                    <a16:rowId xmlns:a16="http://schemas.microsoft.com/office/drawing/2014/main" val="1066211775"/>
                  </a:ext>
                </a:extLst>
              </a:tr>
            </a:tbl>
          </a:graphicData>
        </a:graphic>
      </p:graphicFrame>
      <p:sp>
        <p:nvSpPr>
          <p:cNvPr id="3" name="תיבת טקסט 2">
            <a:extLst>
              <a:ext uri="{FF2B5EF4-FFF2-40B4-BE49-F238E27FC236}">
                <a16:creationId xmlns:a16="http://schemas.microsoft.com/office/drawing/2014/main" id="{54E8A360-FCFF-D458-25E4-F53F745A543D}"/>
              </a:ext>
            </a:extLst>
          </p:cNvPr>
          <p:cNvSpPr txBox="1"/>
          <p:nvPr/>
        </p:nvSpPr>
        <p:spPr>
          <a:xfrm>
            <a:off x="11642482" y="6362345"/>
            <a:ext cx="357050" cy="276999"/>
          </a:xfrm>
          <a:prstGeom prst="rect">
            <a:avLst/>
          </a:prstGeom>
          <a:noFill/>
        </p:spPr>
        <p:txBody>
          <a:bodyPr wrap="square" rtlCol="1">
            <a:spAutoFit/>
          </a:bodyPr>
          <a:lstStyle/>
          <a:p>
            <a:r>
              <a:rPr lang="he-IL" sz="1200">
                <a:solidFill>
                  <a:schemeClr val="bg2">
                    <a:lumMod val="75000"/>
                  </a:schemeClr>
                </a:solidFill>
              </a:rPr>
              <a:t>7</a:t>
            </a:r>
          </a:p>
        </p:txBody>
      </p:sp>
      <p:sp>
        <p:nvSpPr>
          <p:cNvPr id="2" name="Rectangle 1">
            <a:extLst>
              <a:ext uri="{FF2B5EF4-FFF2-40B4-BE49-F238E27FC236}">
                <a16:creationId xmlns:a16="http://schemas.microsoft.com/office/drawing/2014/main" id="{50DFCEC9-D436-03FD-B809-BBC528AA222F}"/>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911069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339365" y="400110"/>
            <a:ext cx="11652914" cy="5702395"/>
          </a:xfrm>
          <a:prstGeom prst="rect">
            <a:avLst/>
          </a:prstGeom>
          <a:solidFill>
            <a:schemeClr val="bg1"/>
          </a:solidFill>
        </p:spPr>
        <p:txBody>
          <a:bodyPr wrap="square">
            <a:spAutoFit/>
          </a:bodyPr>
          <a:lstStyle/>
          <a:p>
            <a:pPr algn="l">
              <a:lnSpc>
                <a:spcPts val="2000"/>
              </a:lnSpc>
              <a:buClr>
                <a:srgbClr val="F9BC25"/>
              </a:buClr>
            </a:pPr>
            <a:r>
              <a:rPr lang="en-GB" sz="1200" b="1" dirty="0">
                <a:solidFill>
                  <a:srgbClr val="4978A6"/>
                </a:solidFill>
                <a:latin typeface="Tahoma" pitchFamily="34" charset="0"/>
                <a:ea typeface="Tahoma" pitchFamily="34" charset="0"/>
                <a:cs typeface="Tahoma" pitchFamily="34" charset="0"/>
              </a:rPr>
              <a:t>Consumption of activities and services and high satisfaction of them:</a:t>
            </a:r>
            <a:endParaRPr lang="he-IL" sz="1200" b="1" dirty="0">
              <a:solidFill>
                <a:srgbClr val="4978A6"/>
              </a:solidFill>
              <a:latin typeface="Tahoma" pitchFamily="34" charset="0"/>
              <a:ea typeface="Tahoma" pitchFamily="34" charset="0"/>
              <a:cs typeface="Tahoma" pitchFamily="34" charset="0"/>
            </a:endParaRPr>
          </a:p>
          <a:p>
            <a:pPr marL="171450" indent="-171450" algn="l">
              <a:lnSpc>
                <a:spcPts val="2000"/>
              </a:lnSpc>
              <a:buClr>
                <a:srgbClr val="F9BC25"/>
              </a:buClr>
              <a:buFont typeface="Tahoma" panose="020B0604030504040204" pitchFamily="34" charset="0"/>
              <a:buChar char="█"/>
            </a:pPr>
            <a:r>
              <a:rPr lang="he-IL" sz="1200" dirty="0">
                <a:latin typeface="Tahoma" pitchFamily="34" charset="0"/>
                <a:ea typeface="Tahoma" pitchFamily="34" charset="0"/>
                <a:cs typeface="Tahoma" pitchFamily="34" charset="0"/>
              </a:rPr>
              <a:t>התושבים שביקרו במתחמי השירות הקהילתי השונים (סדנאות סלתא, משחקיות) לרוב הביעו שביעות רצון גבוהה. לרוב דווח על צריכת שירותים באופן קבוע כחלק משגרת הבילוי עם הילדים.</a:t>
            </a:r>
          </a:p>
          <a:p>
            <a:pPr>
              <a:lnSpc>
                <a:spcPts val="2000"/>
              </a:lnSpc>
              <a:buClr>
                <a:srgbClr val="F9BC25"/>
              </a:buClr>
            </a:pPr>
            <a:r>
              <a:rPr lang="en-GB" sz="1200" b="1" dirty="0">
                <a:solidFill>
                  <a:srgbClr val="4978A6"/>
                </a:solidFill>
                <a:latin typeface="Tahoma" pitchFamily="34" charset="0"/>
                <a:ea typeface="Tahoma" pitchFamily="34" charset="0"/>
                <a:cs typeface="Tahoma" pitchFamily="34" charset="0"/>
              </a:rPr>
              <a:t>high satisfaction of public services operation, </a:t>
            </a:r>
            <a:r>
              <a:rPr lang="en-US" sz="1200" b="1" dirty="0">
                <a:solidFill>
                  <a:srgbClr val="4978A6"/>
                </a:solidFill>
                <a:latin typeface="Tahoma" pitchFamily="34" charset="0"/>
                <a:ea typeface="Tahoma" pitchFamily="34" charset="0"/>
                <a:cs typeface="Tahoma" pitchFamily="34" charset="0"/>
              </a:rPr>
              <a:t>including staff attitude:</a:t>
            </a:r>
            <a:endParaRPr lang="he-IL" sz="1200" b="1" dirty="0">
              <a:solidFill>
                <a:srgbClr val="4978A6"/>
              </a:solidFill>
              <a:latin typeface="Tahoma" pitchFamily="34" charset="0"/>
              <a:ea typeface="Tahoma" pitchFamily="34" charset="0"/>
              <a:cs typeface="Tahoma" pitchFamily="34" charset="0"/>
            </a:endParaRPr>
          </a:p>
          <a:p>
            <a:pPr marL="171450" indent="-171450" algn="l">
              <a:lnSpc>
                <a:spcPts val="2000"/>
              </a:lnSpc>
              <a:buClr>
                <a:srgbClr val="F9BC25"/>
              </a:buClr>
              <a:buFont typeface="Tahoma" panose="020B0604030504040204" pitchFamily="34" charset="0"/>
              <a:buChar char="█"/>
            </a:pPr>
            <a:r>
              <a:rPr lang="he-IL" sz="1200" dirty="0">
                <a:latin typeface="Tahoma" pitchFamily="34" charset="0"/>
                <a:ea typeface="Tahoma" pitchFamily="34" charset="0"/>
                <a:cs typeface="Tahoma" pitchFamily="34" charset="0"/>
              </a:rPr>
              <a:t>המבקרים במשחקיות ומשתתפי הסדנאות הביעו שביעות רצון גבוהה מתפקוד אנשי הצוות וההדרכה. במקומות שבהם נכח צוות הנחייה מקצועי לתחום הגיל הרך, דווח על תרומה גבוהה של נוכחותו לחוויית הורה-ילד. בנוסף, לרוב דווח על שביעות רצון גבוהה מתנאי המתחמים השונים והאמצעים שהם מציעים. בחלק מהמקומות עלו התייחסויות לשיפור בנוגע לשעות הפעילות וסוגיות נקודתיות בתנאים הפיזיים.</a:t>
            </a:r>
          </a:p>
          <a:p>
            <a:pPr algn="l">
              <a:lnSpc>
                <a:spcPts val="2000"/>
              </a:lnSpc>
              <a:buClr>
                <a:srgbClr val="F9BC25"/>
              </a:buClr>
            </a:pPr>
            <a:r>
              <a:rPr lang="en-GB" sz="1200" b="1" dirty="0">
                <a:solidFill>
                  <a:srgbClr val="4978A6"/>
                </a:solidFill>
                <a:latin typeface="Tahoma" pitchFamily="34" charset="0"/>
                <a:ea typeface="Tahoma" pitchFamily="34" charset="0"/>
                <a:cs typeface="Tahoma" pitchFamily="34" charset="0"/>
              </a:rPr>
              <a:t>Availability of services – dedicated events and activities – near the home</a:t>
            </a:r>
          </a:p>
          <a:p>
            <a:pPr marL="171450" indent="-171450" algn="l">
              <a:lnSpc>
                <a:spcPts val="2000"/>
              </a:lnSpc>
              <a:buClr>
                <a:srgbClr val="F9BC25"/>
              </a:buClr>
              <a:buFont typeface="Tahoma" panose="020B0604030504040204" pitchFamily="34" charset="0"/>
              <a:buChar char="█"/>
            </a:pPr>
            <a:r>
              <a:rPr lang="he-IL" sz="1200" dirty="0">
                <a:latin typeface="Tahoma" pitchFamily="34" charset="0"/>
                <a:ea typeface="Tahoma" pitchFamily="34" charset="0"/>
                <a:cs typeface="Tahoma" pitchFamily="34" charset="0"/>
              </a:rPr>
              <a:t>במהלך השנה נרשמה פעילות ענפה ומגוונת לגיל הרך ומלוויו, שהתבטאה בהתרחבות פעילות סלתא במרכזים הקהילתיים בכל רחבי העיר ובמרחב הציבורי, טיוב שירותי המשחקיות, קידום והנגשת פעילויות ייעודיות לאוכלוסיות קצה: </a:t>
            </a:r>
            <a:r>
              <a:rPr lang="he-IL" sz="1200" dirty="0">
                <a:solidFill>
                  <a:schemeClr val="tx1"/>
                </a:solidFill>
                <a:latin typeface="Tahoma"/>
                <a:ea typeface="Tahoma"/>
                <a:cs typeface="Tahoma"/>
              </a:rPr>
              <a:t>תושבי דרום העיר, ילדים עם מוגבלות, קהילה ערבית ומבקשי מקלט.</a:t>
            </a:r>
          </a:p>
          <a:p>
            <a:pPr>
              <a:lnSpc>
                <a:spcPts val="2000"/>
              </a:lnSpc>
              <a:buClr>
                <a:srgbClr val="F9BC25"/>
              </a:buClr>
            </a:pPr>
            <a:r>
              <a:rPr lang="en-GB" sz="1200" b="1" dirty="0">
                <a:solidFill>
                  <a:srgbClr val="4978A6"/>
                </a:solidFill>
                <a:latin typeface="Tahoma" pitchFamily="34" charset="0"/>
                <a:ea typeface="Tahoma" pitchFamily="34" charset="0"/>
                <a:cs typeface="Tahoma" pitchFamily="34" charset="0"/>
              </a:rPr>
              <a:t>Acquiring knowledges and tools, strengthening </a:t>
            </a:r>
            <a:r>
              <a:rPr lang="en-US" sz="1200" b="1" dirty="0">
                <a:solidFill>
                  <a:srgbClr val="4978A6"/>
                </a:solidFill>
                <a:latin typeface="Tahoma" pitchFamily="34" charset="0"/>
                <a:ea typeface="Tahoma" pitchFamily="34" charset="0"/>
                <a:cs typeface="Tahoma" pitchFamily="34" charset="0"/>
              </a:rPr>
              <a:t>parent-child relation, mutual play and parental self-efficacy and wellbeing:</a:t>
            </a:r>
            <a:endParaRPr lang="en-GB" sz="1200" b="1" dirty="0">
              <a:solidFill>
                <a:srgbClr val="4978A6"/>
              </a:solidFill>
              <a:latin typeface="Tahoma" pitchFamily="34" charset="0"/>
              <a:ea typeface="Tahoma" pitchFamily="34" charset="0"/>
              <a:cs typeface="Tahoma" pitchFamily="34" charset="0"/>
            </a:endParaRPr>
          </a:p>
          <a:p>
            <a:pPr marL="171450" indent="-171450" algn="l">
              <a:lnSpc>
                <a:spcPts val="2000"/>
              </a:lnSpc>
              <a:buClr>
                <a:srgbClr val="F9BC25"/>
              </a:buClr>
              <a:buFont typeface="Tahoma" panose="020B0604030504040204" pitchFamily="34" charset="0"/>
              <a:buChar char="█"/>
            </a:pPr>
            <a:r>
              <a:rPr lang="he-IL" sz="1200" dirty="0">
                <a:latin typeface="Tahoma" pitchFamily="34" charset="0"/>
                <a:ea typeface="Tahoma" pitchFamily="34" charset="0"/>
                <a:cs typeface="Tahoma" pitchFamily="34" charset="0"/>
              </a:rPr>
              <a:t>ההשתתפות בפעילויות מונחות תרמה למשתתפים בהיבטים של רכישת כלים להורות (ובעקבות זאת חיזוק תחושת מסוגלות הורית ושיפור ה- </a:t>
            </a:r>
            <a:r>
              <a:rPr lang="en-US" sz="1200" dirty="0">
                <a:latin typeface="Tahoma" pitchFamily="34" charset="0"/>
                <a:ea typeface="Tahoma" pitchFamily="34" charset="0"/>
                <a:cs typeface="Tahoma" pitchFamily="34" charset="0"/>
              </a:rPr>
              <a:t>wellbeing</a:t>
            </a:r>
            <a:r>
              <a:rPr lang="he-IL" sz="1200" dirty="0">
                <a:latin typeface="Tahoma" pitchFamily="34" charset="0"/>
                <a:ea typeface="Tahoma" pitchFamily="34" charset="0"/>
                <a:cs typeface="Tahoma" pitchFamily="34" charset="0"/>
              </a:rPr>
              <a:t>), מענה מקצועי ורגשי, וחיזוק קשר הורה-ילד. במתחמים השונים ניתן מענה מותאם תוך למידה והיכרות מקצועית עם קהל היעד (משחקייה מכילה, משחקייה טיפולית </a:t>
            </a:r>
            <a:r>
              <a:rPr lang="he-IL" sz="1200" dirty="0" err="1">
                <a:latin typeface="Tahoma" pitchFamily="34" charset="0"/>
                <a:ea typeface="Tahoma" pitchFamily="34" charset="0"/>
                <a:cs typeface="Tahoma" pitchFamily="34" charset="0"/>
              </a:rPr>
              <a:t>במסיל"ה</a:t>
            </a:r>
            <a:r>
              <a:rPr lang="he-IL" sz="1200" dirty="0">
                <a:latin typeface="Tahoma" pitchFamily="34" charset="0"/>
                <a:ea typeface="Tahoma" pitchFamily="34" charset="0"/>
                <a:cs typeface="Tahoma" pitchFamily="34" charset="0"/>
              </a:rPr>
              <a:t>). </a:t>
            </a:r>
          </a:p>
          <a:p>
            <a:pPr marL="171450" indent="-171450" algn="l">
              <a:lnSpc>
                <a:spcPts val="2000"/>
              </a:lnSpc>
              <a:buClr>
                <a:srgbClr val="F9BC25"/>
              </a:buClr>
              <a:buFont typeface="Tahoma" panose="020B0604030504040204" pitchFamily="34" charset="0"/>
              <a:buChar char="█"/>
            </a:pPr>
            <a:r>
              <a:rPr lang="he-IL" sz="1200" dirty="0">
                <a:latin typeface="Tahoma" pitchFamily="34" charset="0"/>
                <a:ea typeface="Tahoma" pitchFamily="34" charset="0"/>
                <a:cs typeface="Tahoma" pitchFamily="34" charset="0"/>
              </a:rPr>
              <a:t>גם בפעילויות בעלות אופי פחות ממוסגר, ובבילוי חופשי במשחקיות, ניכר כי לרוב התנאים זימנו למבקרים אינטראקציית הורה-ילד חיובית, וזמן בילוי משותף ומהנה. האמצעים המוצעים במתחמים השונים </a:t>
            </a:r>
            <a:r>
              <a:rPr lang="he-IL" sz="1200" dirty="0" err="1">
                <a:latin typeface="Tahoma" pitchFamily="34" charset="0"/>
                <a:ea typeface="Tahoma" pitchFamily="34" charset="0"/>
                <a:cs typeface="Tahoma" pitchFamily="34" charset="0"/>
              </a:rPr>
              <a:t>איפשרו</a:t>
            </a:r>
            <a:r>
              <a:rPr lang="he-IL" sz="1200" dirty="0">
                <a:latin typeface="Tahoma" pitchFamily="34" charset="0"/>
                <a:ea typeface="Tahoma" pitchFamily="34" charset="0"/>
                <a:cs typeface="Tahoma" pitchFamily="34" charset="0"/>
              </a:rPr>
              <a:t> למידה ואימוץ רעיונות לפעילות, ומרחב בטוח למשחק חופשי לצד זמן התאווררות נינוחה למלווים.</a:t>
            </a:r>
          </a:p>
          <a:p>
            <a:pPr marR="0" lvl="0" algn="l" defTabSz="914400" eaLnBrk="1" fontAlgn="auto" latinLnBrk="0" hangingPunct="1">
              <a:lnSpc>
                <a:spcPts val="2000"/>
              </a:lnSpc>
              <a:buClr>
                <a:srgbClr val="F9BC25"/>
              </a:buClr>
              <a:buSzTx/>
              <a:tabLst/>
              <a:defRPr/>
            </a:pPr>
            <a:r>
              <a:rPr lang="en-GB" sz="1200" b="1" dirty="0">
                <a:solidFill>
                  <a:srgbClr val="4978A6"/>
                </a:solidFill>
                <a:latin typeface="Tahoma" pitchFamily="34" charset="0"/>
                <a:ea typeface="Tahoma" pitchFamily="34" charset="0"/>
                <a:cs typeface="Tahoma" pitchFamily="34" charset="0"/>
              </a:rPr>
              <a:t>Community and social belonging:</a:t>
            </a:r>
            <a:endParaRPr lang="he-IL" sz="1200" b="1" dirty="0">
              <a:solidFill>
                <a:srgbClr val="4978A6"/>
              </a:solidFill>
              <a:latin typeface="Tahoma" pitchFamily="34" charset="0"/>
              <a:ea typeface="Tahoma" pitchFamily="34" charset="0"/>
              <a:cs typeface="Tahoma" pitchFamily="34" charset="0"/>
            </a:endParaRPr>
          </a:p>
          <a:p>
            <a:pPr marL="171450" indent="-171450" algn="l">
              <a:lnSpc>
                <a:spcPts val="2000"/>
              </a:lnSpc>
              <a:buClr>
                <a:srgbClr val="F9BC25"/>
              </a:buClr>
              <a:buFont typeface="Tahoma" panose="020B0604030504040204" pitchFamily="34" charset="0"/>
              <a:buChar char="█"/>
              <a:defRPr/>
            </a:pPr>
            <a:r>
              <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ההשתתפות בפעילויות וצריכת השירותים הקהילתיים תורמות לחיזוק קשרי הקהילה: משתתפי סדנאות דיווחו על יצירת קשרים חדשים עם משפחות בשכונה, ו</a:t>
            </a:r>
            <a:r>
              <a:rPr lang="he-IL" sz="1200" dirty="0">
                <a:solidFill>
                  <a:prstClr val="black"/>
                </a:solidFill>
                <a:latin typeface="Tahoma" pitchFamily="34" charset="0"/>
                <a:ea typeface="Tahoma" pitchFamily="34" charset="0"/>
                <a:cs typeface="Tahoma" pitchFamily="34" charset="0"/>
              </a:rPr>
              <a:t>בחלק מהמשחקיות (אורים, נווה אליעזר) ניכר כי הביקור במתחם מהווה גם מפגש קהילתי מכוון ושגרתי. יש מבקרים שדיווחו כי ההיבט הקהילתי אינו מניע עיקרי להגעתם, אך ראו בו יתרון. במסגרות בעלות אופי מונחה וטיפולי (המשחקייה הטיפולית </a:t>
            </a:r>
            <a:r>
              <a:rPr lang="he-IL" sz="1200" dirty="0" err="1">
                <a:solidFill>
                  <a:prstClr val="black"/>
                </a:solidFill>
                <a:latin typeface="Tahoma" pitchFamily="34" charset="0"/>
                <a:ea typeface="Tahoma" pitchFamily="34" charset="0"/>
                <a:cs typeface="Tahoma" pitchFamily="34" charset="0"/>
              </a:rPr>
              <a:t>במסיל"ה</a:t>
            </a:r>
            <a:r>
              <a:rPr lang="he-IL" sz="1200" dirty="0">
                <a:solidFill>
                  <a:prstClr val="black"/>
                </a:solidFill>
                <a:latin typeface="Tahoma" pitchFamily="34" charset="0"/>
                <a:ea typeface="Tahoma" pitchFamily="34" charset="0"/>
                <a:cs typeface="Tahoma" pitchFamily="34" charset="0"/>
              </a:rPr>
              <a:t> והמשחקייה המכילה) נראה כי המענה הממוקד שניתן לקהל הייחודי מהווה גם מקור לתמיכה וחיבור קבוצתי.</a:t>
            </a:r>
            <a:endParaRPr kumimoji="0" lang="he-IL" sz="12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a:p>
            <a:pPr marL="171450" indent="-171450" algn="l">
              <a:lnSpc>
                <a:spcPts val="2000"/>
              </a:lnSpc>
              <a:buClr>
                <a:srgbClr val="F9BC25"/>
              </a:buClr>
              <a:buFont typeface="Tahoma" panose="020B0604030504040204" pitchFamily="34" charset="0"/>
              <a:buChar char="█"/>
              <a:defRPr/>
            </a:pPr>
            <a:r>
              <a:rPr kumimoji="0" lang="he-IL" sz="120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דרכי ההפצה שהניעו משתתפים להגיע לפעילויות הצביעו על קהילתיות כוללת גבוהה, כאשר רבים מהמבקרים דיווחו כי נחשפו לסדנאות ולפעילויות דרך חברים. דרכי הפצה נפוצות נוספות היו דרך פרסום המרכזים הקהילתיים ובקבוצות </a:t>
            </a:r>
            <a:r>
              <a:rPr kumimoji="0" lang="en-US" sz="120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WhatsApp</a:t>
            </a:r>
            <a:r>
              <a:rPr kumimoji="0" lang="he-IL" sz="120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 שכונתיות.</a:t>
            </a:r>
          </a:p>
        </p:txBody>
      </p:sp>
      <p:sp>
        <p:nvSpPr>
          <p:cNvPr id="4" name="תיבת טקסט 3">
            <a:extLst>
              <a:ext uri="{FF2B5EF4-FFF2-40B4-BE49-F238E27FC236}">
                <a16:creationId xmlns:a16="http://schemas.microsoft.com/office/drawing/2014/main" id="{819DE2E7-1F1E-E9EB-1833-81C6C6CC0342}"/>
              </a:ext>
            </a:extLst>
          </p:cNvPr>
          <p:cNvSpPr txBox="1"/>
          <p:nvPr/>
        </p:nvSpPr>
        <p:spPr>
          <a:xfrm>
            <a:off x="11597521" y="6305744"/>
            <a:ext cx="357050" cy="276999"/>
          </a:xfrm>
          <a:prstGeom prst="rect">
            <a:avLst/>
          </a:prstGeom>
          <a:noFill/>
        </p:spPr>
        <p:txBody>
          <a:bodyPr wrap="square" rtlCol="1">
            <a:spAutoFit/>
          </a:bodyPr>
          <a:lstStyle/>
          <a:p>
            <a:r>
              <a:rPr lang="he-IL" sz="1200" dirty="0">
                <a:solidFill>
                  <a:schemeClr val="bg2">
                    <a:lumMod val="75000"/>
                  </a:schemeClr>
                </a:solidFill>
              </a:rPr>
              <a:t>15</a:t>
            </a:r>
          </a:p>
        </p:txBody>
      </p:sp>
      <p:sp>
        <p:nvSpPr>
          <p:cNvPr id="2" name="Rectangle 1">
            <a:extLst>
              <a:ext uri="{FF2B5EF4-FFF2-40B4-BE49-F238E27FC236}">
                <a16:creationId xmlns:a16="http://schemas.microsoft.com/office/drawing/2014/main" id="{892034AE-8957-E93D-49C9-7AA5F14F4D0B}"/>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TextBox 11">
            <a:extLst>
              <a:ext uri="{FF2B5EF4-FFF2-40B4-BE49-F238E27FC236}">
                <a16:creationId xmlns:a16="http://schemas.microsoft.com/office/drawing/2014/main" id="{D8628082-3AF0-4124-8DDF-887C234DA15C}"/>
              </a:ext>
            </a:extLst>
          </p:cNvPr>
          <p:cNvSpPr txBox="1"/>
          <p:nvPr/>
        </p:nvSpPr>
        <p:spPr>
          <a:xfrm>
            <a:off x="1" y="0"/>
            <a:ext cx="12191999" cy="400110"/>
          </a:xfrm>
          <a:prstGeom prst="rect">
            <a:avLst/>
          </a:prstGeom>
          <a:solidFill>
            <a:srgbClr val="EC1C3C"/>
          </a:solidFill>
        </p:spPr>
        <p:txBody>
          <a:bodyPr wrap="square" rtlCol="0">
            <a:spAutoFit/>
          </a:bodyPr>
          <a:lstStyle/>
          <a:p>
            <a:r>
              <a:rPr lang="en-US" sz="2000" b="1" dirty="0">
                <a:solidFill>
                  <a:prstClr val="white"/>
                </a:solidFill>
                <a:latin typeface="Tahoma" pitchFamily="34" charset="0"/>
                <a:ea typeface="Tahoma" pitchFamily="34" charset="0"/>
                <a:cs typeface="Tahoma" pitchFamily="34" charset="0"/>
              </a:rPr>
              <a:t>Executive Summary – Main Findings according to Evaluation Indicators</a:t>
            </a:r>
            <a:endParaRPr lang="he-IL" sz="1400" b="1" dirty="0">
              <a:solidFill>
                <a:prstClr val="white"/>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77545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7255D2-7B20-4C25-8F81-300BBE9F74D0}"/>
              </a:ext>
            </a:extLst>
          </p:cNvPr>
          <p:cNvSpPr txBox="1"/>
          <p:nvPr/>
        </p:nvSpPr>
        <p:spPr>
          <a:xfrm>
            <a:off x="2554448" y="2894201"/>
            <a:ext cx="7083105" cy="584775"/>
          </a:xfrm>
          <a:prstGeom prst="rect">
            <a:avLst/>
          </a:prstGeom>
          <a:solidFill>
            <a:srgbClr val="EC1C3C"/>
          </a:solidFill>
        </p:spPr>
        <p:txBody>
          <a:bodyPr wrap="square" rtlCol="0">
            <a:spAutoFit/>
          </a:bodyPr>
          <a:lstStyle/>
          <a:p>
            <a:pPr lvl="0" algn="ctr"/>
            <a:r>
              <a:rPr lang="en-US" sz="3200" b="1" dirty="0">
                <a:solidFill>
                  <a:prstClr val="white"/>
                </a:solidFill>
                <a:latin typeface="Tahoma" pitchFamily="34" charset="0"/>
                <a:ea typeface="Tahoma" pitchFamily="34" charset="0"/>
                <a:cs typeface="Tahoma" pitchFamily="34" charset="0"/>
              </a:rPr>
              <a:t>SALTA Workshops</a:t>
            </a:r>
            <a:endParaRPr lang="he-IL" sz="2000" b="1" dirty="0">
              <a:solidFill>
                <a:prstClr val="white"/>
              </a:solidFill>
              <a:latin typeface="Tahoma" pitchFamily="34" charset="0"/>
              <a:ea typeface="Tahoma" pitchFamily="34" charset="0"/>
              <a:cs typeface="Tahoma" pitchFamily="34" charset="0"/>
            </a:endParaRPr>
          </a:p>
        </p:txBody>
      </p:sp>
      <p:sp>
        <p:nvSpPr>
          <p:cNvPr id="4" name="תיבת טקסט 3">
            <a:extLst>
              <a:ext uri="{FF2B5EF4-FFF2-40B4-BE49-F238E27FC236}">
                <a16:creationId xmlns:a16="http://schemas.microsoft.com/office/drawing/2014/main" id="{FEAD7E08-8B65-82EB-EE9A-70FEBA04352F}"/>
              </a:ext>
            </a:extLst>
          </p:cNvPr>
          <p:cNvSpPr txBox="1"/>
          <p:nvPr/>
        </p:nvSpPr>
        <p:spPr>
          <a:xfrm>
            <a:off x="11659850" y="6298692"/>
            <a:ext cx="357050" cy="276999"/>
          </a:xfrm>
          <a:prstGeom prst="rect">
            <a:avLst/>
          </a:prstGeom>
          <a:noFill/>
        </p:spPr>
        <p:txBody>
          <a:bodyPr wrap="square" rtlCol="1">
            <a:spAutoFit/>
          </a:bodyPr>
          <a:lstStyle/>
          <a:p>
            <a:r>
              <a:rPr lang="he-IL" sz="1200">
                <a:solidFill>
                  <a:schemeClr val="bg2">
                    <a:lumMod val="75000"/>
                  </a:schemeClr>
                </a:solidFill>
              </a:rPr>
              <a:t>8</a:t>
            </a:r>
          </a:p>
        </p:txBody>
      </p:sp>
      <p:sp>
        <p:nvSpPr>
          <p:cNvPr id="2" name="Rectangle 1">
            <a:extLst>
              <a:ext uri="{FF2B5EF4-FFF2-40B4-BE49-F238E27FC236}">
                <a16:creationId xmlns:a16="http://schemas.microsoft.com/office/drawing/2014/main" id="{A69D7608-C2B9-C675-1888-371DB332A443}"/>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982353719"/>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תרשים 5">
            <a:extLst>
              <a:ext uri="{FF2B5EF4-FFF2-40B4-BE49-F238E27FC236}">
                <a16:creationId xmlns:a16="http://schemas.microsoft.com/office/drawing/2014/main" id="{06CD6163-BC38-0D85-59F2-F925120A8004}"/>
              </a:ext>
            </a:extLst>
          </p:cNvPr>
          <p:cNvGraphicFramePr>
            <a:graphicFrameLocks/>
          </p:cNvGraphicFramePr>
          <p:nvPr>
            <p:extLst>
              <p:ext uri="{D42A27DB-BD31-4B8C-83A1-F6EECF244321}">
                <p14:modId xmlns:p14="http://schemas.microsoft.com/office/powerpoint/2010/main" val="1908651251"/>
              </p:ext>
            </p:extLst>
          </p:nvPr>
        </p:nvGraphicFramePr>
        <p:xfrm>
          <a:off x="5443252" y="302067"/>
          <a:ext cx="3182983" cy="2322910"/>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a:extLst>
              <a:ext uri="{FF2B5EF4-FFF2-40B4-BE49-F238E27FC236}">
                <a16:creationId xmlns:a16="http://schemas.microsoft.com/office/drawing/2014/main" id="{DF37823F-DC44-4134-A58D-93AD45F7F1D9}"/>
              </a:ext>
            </a:extLst>
          </p:cNvPr>
          <p:cNvSpPr>
            <a:spLocks noGrp="1"/>
          </p:cNvSpPr>
          <p:nvPr>
            <p:ph type="sldNum" sz="quarter" idx="12"/>
          </p:nvPr>
        </p:nvSpPr>
        <p:spPr/>
        <p:txBody>
          <a:bodyPr/>
          <a:lstStyle/>
          <a:p>
            <a:fld id="{F2736200-3204-44C4-A5EC-985817706BA3}" type="slidenum">
              <a:rPr lang="en-US" smtClean="0"/>
              <a:t>9</a:t>
            </a:fld>
            <a:endParaRPr lang="en-US"/>
          </a:p>
        </p:txBody>
      </p:sp>
      <p:sp>
        <p:nvSpPr>
          <p:cNvPr id="11" name="TextBox 10"/>
          <p:cNvSpPr txBox="1"/>
          <p:nvPr/>
        </p:nvSpPr>
        <p:spPr>
          <a:xfrm>
            <a:off x="-18854" y="334862"/>
            <a:ext cx="5064373" cy="3539430"/>
          </a:xfrm>
          <a:prstGeom prst="rect">
            <a:avLst/>
          </a:prstGeom>
          <a:solidFill>
            <a:srgbClr val="4978A6"/>
          </a:solidFill>
        </p:spPr>
        <p:txBody>
          <a:bodyPr wrap="square" rtlCol="1">
            <a:spAutoFit/>
          </a:bodyPr>
          <a:lstStyle/>
          <a:p>
            <a:pPr algn="r" rtl="1"/>
            <a:r>
              <a:rPr lang="he-IL" sz="2400">
                <a:solidFill>
                  <a:schemeClr val="bg1"/>
                </a:solidFill>
                <a:latin typeface="Tahoma" panose="020B0604030504040204" pitchFamily="34" charset="0"/>
                <a:ea typeface="Tahoma" panose="020B0604030504040204" pitchFamily="34" charset="0"/>
                <a:cs typeface="Tahoma" panose="020B0604030504040204" pitchFamily="34" charset="0"/>
              </a:rPr>
              <a:t>אוכלוסיית המחקר מונה </a:t>
            </a:r>
            <a:r>
              <a:rPr lang="he-IL" sz="3200" b="1">
                <a:solidFill>
                  <a:schemeClr val="bg1"/>
                </a:solidFill>
                <a:latin typeface="Tahoma" panose="020B0604030504040204" pitchFamily="34" charset="0"/>
                <a:ea typeface="Tahoma" panose="020B0604030504040204" pitchFamily="34" charset="0"/>
                <a:cs typeface="Tahoma" panose="020B0604030504040204" pitchFamily="34" charset="0"/>
              </a:rPr>
              <a:t>104</a:t>
            </a:r>
            <a:r>
              <a:rPr lang="he-IL" sz="3600" b="1">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3200">
                <a:solidFill>
                  <a:schemeClr val="bg1"/>
                </a:solidFill>
                <a:latin typeface="Tahoma" panose="020B0604030504040204" pitchFamily="34" charset="0"/>
                <a:ea typeface="Tahoma" panose="020B0604030504040204" pitchFamily="34" charset="0"/>
                <a:cs typeface="Tahoma" panose="020B0604030504040204" pitchFamily="34" charset="0"/>
              </a:rPr>
              <a:t>משתתפים</a:t>
            </a:r>
            <a:r>
              <a:rPr lang="he-IL" sz="2400">
                <a:solidFill>
                  <a:schemeClr val="bg1"/>
                </a:solidFill>
                <a:latin typeface="Tahoma" panose="020B0604030504040204" pitchFamily="34" charset="0"/>
                <a:ea typeface="Tahoma" panose="020B0604030504040204" pitchFamily="34" charset="0"/>
                <a:cs typeface="Tahoma" panose="020B0604030504040204" pitchFamily="34" charset="0"/>
              </a:rPr>
              <a:t> שהשיבו על הסקר, כולם </a:t>
            </a:r>
            <a:r>
              <a:rPr lang="he-IL" sz="3200">
                <a:solidFill>
                  <a:schemeClr val="bg1"/>
                </a:solidFill>
                <a:latin typeface="Tahoma" panose="020B0604030504040204" pitchFamily="34" charset="0"/>
                <a:ea typeface="Tahoma" panose="020B0604030504040204" pitchFamily="34" charset="0"/>
                <a:cs typeface="Tahoma" panose="020B0604030504040204" pitchFamily="34" charset="0"/>
              </a:rPr>
              <a:t>הורים </a:t>
            </a:r>
            <a:br>
              <a:rPr lang="en-US" sz="3200">
                <a:solidFill>
                  <a:schemeClr val="bg1"/>
                </a:solidFill>
                <a:latin typeface="Tahoma" panose="020B0604030504040204" pitchFamily="34" charset="0"/>
                <a:ea typeface="Tahoma" panose="020B0604030504040204" pitchFamily="34" charset="0"/>
                <a:cs typeface="Tahoma" panose="020B0604030504040204" pitchFamily="34" charset="0"/>
              </a:rPr>
            </a:br>
            <a:r>
              <a:rPr lang="he-IL" sz="2400">
                <a:solidFill>
                  <a:schemeClr val="bg1"/>
                </a:solidFill>
                <a:latin typeface="Tahoma" panose="020B0604030504040204" pitchFamily="34" charset="0"/>
                <a:ea typeface="Tahoma" panose="020B0604030504040204" pitchFamily="34" charset="0"/>
                <a:cs typeface="Tahoma" panose="020B0604030504040204" pitchFamily="34" charset="0"/>
              </a:rPr>
              <a:t>מתוכם </a:t>
            </a:r>
            <a:r>
              <a:rPr lang="he-IL" sz="3200">
                <a:solidFill>
                  <a:schemeClr val="bg1"/>
                </a:solidFill>
                <a:latin typeface="Tahoma" panose="020B0604030504040204" pitchFamily="34" charset="0"/>
                <a:ea typeface="Tahoma" panose="020B0604030504040204" pitchFamily="34" charset="0"/>
                <a:cs typeface="Tahoma" panose="020B0604030504040204" pitchFamily="34" charset="0"/>
              </a:rPr>
              <a:t>כ-</a:t>
            </a:r>
            <a:r>
              <a:rPr lang="he-IL" sz="3200" b="1">
                <a:solidFill>
                  <a:schemeClr val="bg1"/>
                </a:solidFill>
                <a:latin typeface="Tahoma" panose="020B0604030504040204" pitchFamily="34" charset="0"/>
                <a:ea typeface="Tahoma" panose="020B0604030504040204" pitchFamily="34" charset="0"/>
                <a:cs typeface="Tahoma" panose="020B0604030504040204" pitchFamily="34" charset="0"/>
              </a:rPr>
              <a:t>98%</a:t>
            </a:r>
            <a:r>
              <a:rPr lang="en-US" sz="320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3200">
                <a:solidFill>
                  <a:schemeClr val="bg1"/>
                </a:solidFill>
                <a:latin typeface="Tahoma" panose="020B0604030504040204" pitchFamily="34" charset="0"/>
                <a:ea typeface="Tahoma" panose="020B0604030504040204" pitchFamily="34" charset="0"/>
                <a:cs typeface="Tahoma" panose="020B0604030504040204" pitchFamily="34" charset="0"/>
              </a:rPr>
              <a:t>נשים</a:t>
            </a:r>
            <a:endParaRPr lang="en-US" sz="320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r>
              <a:rPr lang="he-IL" sz="2800" b="1">
                <a:solidFill>
                  <a:schemeClr val="bg1"/>
                </a:solidFill>
                <a:latin typeface="Tahoma" panose="020B0604030504040204" pitchFamily="34" charset="0"/>
                <a:ea typeface="Tahoma" panose="020B0604030504040204" pitchFamily="34" charset="0"/>
                <a:cs typeface="Tahoma" panose="020B0604030504040204" pitchFamily="34" charset="0"/>
              </a:rPr>
              <a:t>85%</a:t>
            </a:r>
            <a:r>
              <a:rPr lang="he-IL" sz="3600" b="1">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2000">
                <a:solidFill>
                  <a:schemeClr val="bg1"/>
                </a:solidFill>
                <a:latin typeface="Tahoma" panose="020B0604030504040204" pitchFamily="34" charset="0"/>
                <a:ea typeface="Tahoma" panose="020B0604030504040204" pitchFamily="34" charset="0"/>
                <a:cs typeface="Tahoma" panose="020B0604030504040204" pitchFamily="34" charset="0"/>
              </a:rPr>
              <a:t>מההורים הגיעו לפעילות עם </a:t>
            </a:r>
            <a:br>
              <a:rPr lang="en-US" sz="2000">
                <a:solidFill>
                  <a:schemeClr val="bg1"/>
                </a:solidFill>
                <a:latin typeface="Tahoma" panose="020B0604030504040204" pitchFamily="34" charset="0"/>
                <a:ea typeface="Tahoma" panose="020B0604030504040204" pitchFamily="34" charset="0"/>
                <a:cs typeface="Tahoma" panose="020B0604030504040204" pitchFamily="34" charset="0"/>
              </a:rPr>
            </a:br>
            <a:r>
              <a:rPr lang="he-IL" sz="2000">
                <a:solidFill>
                  <a:schemeClr val="bg1"/>
                </a:solidFill>
                <a:latin typeface="Tahoma" panose="020B0604030504040204" pitchFamily="34" charset="0"/>
                <a:ea typeface="Tahoma" panose="020B0604030504040204" pitchFamily="34" charset="0"/>
                <a:cs typeface="Tahoma" panose="020B0604030504040204" pitchFamily="34" charset="0"/>
              </a:rPr>
              <a:t>ילד/ה אחד/אחת, </a:t>
            </a:r>
            <a:r>
              <a:rPr lang="he-IL" sz="2800">
                <a:solidFill>
                  <a:schemeClr val="bg1"/>
                </a:solidFill>
                <a:latin typeface="Tahoma" panose="020B0604030504040204" pitchFamily="34" charset="0"/>
                <a:ea typeface="Tahoma" panose="020B0604030504040204" pitchFamily="34" charset="0"/>
                <a:cs typeface="Tahoma" panose="020B0604030504040204" pitchFamily="34" charset="0"/>
              </a:rPr>
              <a:t>11%</a:t>
            </a:r>
            <a:r>
              <a:rPr lang="he-IL" sz="2000">
                <a:solidFill>
                  <a:schemeClr val="bg1"/>
                </a:solidFill>
                <a:latin typeface="Tahoma" panose="020B0604030504040204" pitchFamily="34" charset="0"/>
                <a:ea typeface="Tahoma" panose="020B0604030504040204" pitchFamily="34" charset="0"/>
                <a:cs typeface="Tahoma" panose="020B0604030504040204" pitchFamily="34" charset="0"/>
              </a:rPr>
              <a:t> ללא ילדים, והנותרים (4%) עם שני ילדים.</a:t>
            </a:r>
          </a:p>
        </p:txBody>
      </p:sp>
      <p:sp>
        <p:nvSpPr>
          <p:cNvPr id="20" name="TextBox 19">
            <a:extLst>
              <a:ext uri="{FF2B5EF4-FFF2-40B4-BE49-F238E27FC236}">
                <a16:creationId xmlns:a16="http://schemas.microsoft.com/office/drawing/2014/main" id="{6428AC0B-886F-4826-BAF2-77070D0BCC7C}"/>
              </a:ext>
            </a:extLst>
          </p:cNvPr>
          <p:cNvSpPr txBox="1"/>
          <p:nvPr/>
        </p:nvSpPr>
        <p:spPr>
          <a:xfrm>
            <a:off x="6418125" y="2356202"/>
            <a:ext cx="902684" cy="246221"/>
          </a:xfrm>
          <a:prstGeom prst="rect">
            <a:avLst/>
          </a:prstGeom>
          <a:noFill/>
        </p:spPr>
        <p:txBody>
          <a:bodyPr wrap="square" rtlCol="1">
            <a:spAutoFit/>
          </a:bodyPr>
          <a:lstStyle/>
          <a:p>
            <a:pPr algn="r" rtl="1"/>
            <a:r>
              <a:rPr lang="en-US" sz="1000" b="1" dirty="0">
                <a:solidFill>
                  <a:schemeClr val="tx1">
                    <a:lumMod val="75000"/>
                    <a:lumOff val="25000"/>
                  </a:schemeClr>
                </a:solidFill>
                <a:latin typeface="Tahoma" pitchFamily="34" charset="0"/>
                <a:ea typeface="Tahoma" pitchFamily="34" charset="0"/>
                <a:cs typeface="Tahoma" pitchFamily="34" charset="0"/>
              </a:rPr>
              <a:t>N=104</a:t>
            </a:r>
            <a:endParaRPr lang="he-IL" sz="1000" b="1" dirty="0">
              <a:solidFill>
                <a:schemeClr val="tx1">
                  <a:lumMod val="75000"/>
                  <a:lumOff val="25000"/>
                </a:schemeClr>
              </a:solidFill>
              <a:latin typeface="Tahoma" pitchFamily="34" charset="0"/>
              <a:ea typeface="Tahoma" pitchFamily="34" charset="0"/>
              <a:cs typeface="Tahoma" pitchFamily="34" charset="0"/>
            </a:endParaRPr>
          </a:p>
        </p:txBody>
      </p:sp>
      <mc:AlternateContent xmlns:mc="http://schemas.openxmlformats.org/markup-compatibility/2006" xmlns:cx1="http://schemas.microsoft.com/office/drawing/2015/9/8/chartex">
        <mc:Choice Requires="cx1">
          <p:graphicFrame>
            <p:nvGraphicFramePr>
              <p:cNvPr id="7" name="תרשים 6">
                <a:extLst>
                  <a:ext uri="{FF2B5EF4-FFF2-40B4-BE49-F238E27FC236}">
                    <a16:creationId xmlns:a16="http://schemas.microsoft.com/office/drawing/2014/main" id="{BBF71DBE-DB81-D2FA-9BA5-9461B3D60D26}"/>
                  </a:ext>
                </a:extLst>
              </p:cNvPr>
              <p:cNvGraphicFramePr/>
              <p:nvPr>
                <p:extLst>
                  <p:ext uri="{D42A27DB-BD31-4B8C-83A1-F6EECF244321}">
                    <p14:modId xmlns:p14="http://schemas.microsoft.com/office/powerpoint/2010/main" val="2351986055"/>
                  </p:ext>
                </p:extLst>
              </p:nvPr>
            </p:nvGraphicFramePr>
            <p:xfrm>
              <a:off x="5711788" y="3068042"/>
              <a:ext cx="6464424" cy="3420753"/>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7" name="תרשים 6">
                <a:extLst>
                  <a:ext uri="{FF2B5EF4-FFF2-40B4-BE49-F238E27FC236}">
                    <a16:creationId xmlns:a16="http://schemas.microsoft.com/office/drawing/2014/main" id="{BBF71DBE-DB81-D2FA-9BA5-9461B3D60D26}"/>
                  </a:ext>
                </a:extLst>
              </p:cNvPr>
              <p:cNvPicPr>
                <a:picLocks noGrp="1" noRot="1" noChangeAspect="1" noMove="1" noResize="1" noEditPoints="1" noAdjustHandles="1" noChangeArrowheads="1" noChangeShapeType="1"/>
              </p:cNvPicPr>
              <p:nvPr/>
            </p:nvPicPr>
            <p:blipFill>
              <a:blip r:embed="rId6"/>
              <a:stretch>
                <a:fillRect/>
              </a:stretch>
            </p:blipFill>
            <p:spPr>
              <a:xfrm>
                <a:off x="5711788" y="3068042"/>
                <a:ext cx="6464424" cy="3420753"/>
              </a:xfrm>
              <a:prstGeom prst="rect">
                <a:avLst/>
              </a:prstGeom>
            </p:spPr>
          </p:pic>
        </mc:Fallback>
      </mc:AlternateContent>
      <p:sp>
        <p:nvSpPr>
          <p:cNvPr id="8" name="TextBox 17">
            <a:extLst>
              <a:ext uri="{FF2B5EF4-FFF2-40B4-BE49-F238E27FC236}">
                <a16:creationId xmlns:a16="http://schemas.microsoft.com/office/drawing/2014/main" id="{E6D443B8-62D2-C20F-F2C5-65973ABB9DB6}"/>
              </a:ext>
            </a:extLst>
          </p:cNvPr>
          <p:cNvSpPr txBox="1"/>
          <p:nvPr/>
        </p:nvSpPr>
        <p:spPr>
          <a:xfrm>
            <a:off x="5052859" y="512872"/>
            <a:ext cx="1919441" cy="584775"/>
          </a:xfrm>
          <a:prstGeom prst="rect">
            <a:avLst/>
          </a:prstGeom>
          <a:noFill/>
        </p:spPr>
        <p:txBody>
          <a:bodyPr wrap="square" rtlCol="1">
            <a:spAutoFit/>
          </a:bodyPr>
          <a:lstStyle/>
          <a:p>
            <a:pPr algn="l"/>
            <a:r>
              <a:rPr lang="en-US" sz="1600" b="1" dirty="0">
                <a:solidFill>
                  <a:srgbClr val="EC1C3C"/>
                </a:solidFill>
                <a:latin typeface="Tahoma" panose="020B0604030504040204" pitchFamily="34" charset="0"/>
                <a:ea typeface="Tahoma" panose="020B0604030504040204" pitchFamily="34" charset="0"/>
                <a:cs typeface="Tahoma" panose="020B0604030504040204" pitchFamily="34" charset="0"/>
              </a:rPr>
              <a:t>Workshops’ locations:</a:t>
            </a:r>
            <a:endParaRPr lang="he-IL" sz="1600" b="1" dirty="0">
              <a:solidFill>
                <a:srgbClr val="EC1C3C"/>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1" name="Chart 20">
            <a:extLst>
              <a:ext uri="{FF2B5EF4-FFF2-40B4-BE49-F238E27FC236}">
                <a16:creationId xmlns:a16="http://schemas.microsoft.com/office/drawing/2014/main" id="{B560592C-02F7-6880-7EBB-AA9CF23C3B17}"/>
              </a:ext>
            </a:extLst>
          </p:cNvPr>
          <p:cNvGraphicFramePr>
            <a:graphicFrameLocks/>
          </p:cNvGraphicFramePr>
          <p:nvPr>
            <p:extLst>
              <p:ext uri="{D42A27DB-BD31-4B8C-83A1-F6EECF244321}">
                <p14:modId xmlns:p14="http://schemas.microsoft.com/office/powerpoint/2010/main" val="3577534468"/>
              </p:ext>
            </p:extLst>
          </p:nvPr>
        </p:nvGraphicFramePr>
        <p:xfrm>
          <a:off x="205089" y="3783060"/>
          <a:ext cx="5654166" cy="2957847"/>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Box 8">
            <a:extLst>
              <a:ext uri="{FF2B5EF4-FFF2-40B4-BE49-F238E27FC236}">
                <a16:creationId xmlns:a16="http://schemas.microsoft.com/office/drawing/2014/main" id="{D8628082-3AF0-4124-8DDF-887C234DA15C}"/>
              </a:ext>
            </a:extLst>
          </p:cNvPr>
          <p:cNvSpPr txBox="1"/>
          <p:nvPr/>
        </p:nvSpPr>
        <p:spPr>
          <a:xfrm>
            <a:off x="1" y="0"/>
            <a:ext cx="12192000" cy="400110"/>
          </a:xfrm>
          <a:prstGeom prst="rect">
            <a:avLst/>
          </a:prstGeom>
          <a:solidFill>
            <a:srgbClr val="EC1C3C"/>
          </a:solidFill>
        </p:spPr>
        <p:txBody>
          <a:bodyPr wrap="square" rtlCol="0">
            <a:spAutoFit/>
          </a:bodyPr>
          <a:lstStyle/>
          <a:p>
            <a:r>
              <a:rPr lang="en-US" sz="2000" dirty="0">
                <a:solidFill>
                  <a:schemeClr val="bg1"/>
                </a:solidFill>
                <a:latin typeface="Tahoma" pitchFamily="34" charset="0"/>
                <a:ea typeface="Tahoma" pitchFamily="34" charset="0"/>
                <a:cs typeface="Tahoma" pitchFamily="34" charset="0"/>
              </a:rPr>
              <a:t>Demographics</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3" name="Table 2">
            <a:extLst>
              <a:ext uri="{FF2B5EF4-FFF2-40B4-BE49-F238E27FC236}">
                <a16:creationId xmlns:a16="http://schemas.microsoft.com/office/drawing/2014/main" id="{402FA8ED-3551-C0C9-5728-D816B7E2473E}"/>
              </a:ext>
            </a:extLst>
          </p:cNvPr>
          <p:cNvGraphicFramePr>
            <a:graphicFrameLocks noGrp="1"/>
          </p:cNvGraphicFramePr>
          <p:nvPr>
            <p:extLst>
              <p:ext uri="{D42A27DB-BD31-4B8C-83A1-F6EECF244321}">
                <p14:modId xmlns:p14="http://schemas.microsoft.com/office/powerpoint/2010/main" val="2052901442"/>
              </p:ext>
            </p:extLst>
          </p:nvPr>
        </p:nvGraphicFramePr>
        <p:xfrm>
          <a:off x="3674651" y="5040755"/>
          <a:ext cx="1996939" cy="1285875"/>
        </p:xfrm>
        <a:graphic>
          <a:graphicData uri="http://schemas.openxmlformats.org/drawingml/2006/table">
            <a:tbl>
              <a:tblPr>
                <a:tableStyleId>{5C22544A-7EE6-4342-B048-85BDC9FD1C3A}</a:tableStyleId>
              </a:tblPr>
              <a:tblGrid>
                <a:gridCol w="1996939">
                  <a:extLst>
                    <a:ext uri="{9D8B030D-6E8A-4147-A177-3AD203B41FA5}">
                      <a16:colId xmlns:a16="http://schemas.microsoft.com/office/drawing/2014/main" val="2431293022"/>
                    </a:ext>
                  </a:extLst>
                </a:gridCol>
              </a:tblGrid>
              <a:tr h="161925">
                <a:tc>
                  <a:txBody>
                    <a:bodyPr/>
                    <a:lstStyle/>
                    <a:p>
                      <a:pPr algn="r" rtl="1" fontAlgn="b"/>
                      <a:r>
                        <a:rPr lang="he-IL" sz="1000" u="none" strike="noStrike">
                          <a:solidFill>
                            <a:schemeClr val="tx1">
                              <a:lumMod val="75000"/>
                              <a:lumOff val="25000"/>
                            </a:schemeClr>
                          </a:solidFill>
                          <a:effectLst/>
                        </a:rPr>
                        <a:t>״יחד הורים וילדים״ הסדנה של נאדרה</a:t>
                      </a:r>
                      <a:endParaRPr lang="he-IL" sz="1000" b="0" i="0" u="none" strike="noStrike">
                        <a:solidFill>
                          <a:schemeClr val="tx1">
                            <a:lumMod val="75000"/>
                            <a:lumOff val="25000"/>
                          </a:schemeClr>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2421092617"/>
                  </a:ext>
                </a:extLst>
              </a:tr>
              <a:tr h="161925">
                <a:tc>
                  <a:txBody>
                    <a:bodyPr/>
                    <a:lstStyle/>
                    <a:p>
                      <a:pPr algn="r" rtl="1" fontAlgn="b"/>
                      <a:r>
                        <a:rPr lang="he-IL" sz="1000" u="none" strike="noStrike">
                          <a:solidFill>
                            <a:schemeClr val="tx1">
                              <a:lumMod val="75000"/>
                              <a:lumOff val="25000"/>
                            </a:schemeClr>
                          </a:solidFill>
                          <a:effectLst/>
                        </a:rPr>
                        <a:t>הצליל של ענבל/ ענבל אלבוים</a:t>
                      </a:r>
                      <a:endParaRPr lang="he-IL" sz="1000" b="0" i="0" u="none" strike="noStrike">
                        <a:solidFill>
                          <a:schemeClr val="tx1">
                            <a:lumMod val="75000"/>
                            <a:lumOff val="25000"/>
                          </a:schemeClr>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3371407895"/>
                  </a:ext>
                </a:extLst>
              </a:tr>
              <a:tr h="161925">
                <a:tc>
                  <a:txBody>
                    <a:bodyPr/>
                    <a:lstStyle/>
                    <a:p>
                      <a:pPr algn="r" rtl="1" fontAlgn="b"/>
                      <a:r>
                        <a:rPr lang="he-IL" sz="1000" u="none" strike="noStrike">
                          <a:solidFill>
                            <a:schemeClr val="tx1">
                              <a:lumMod val="75000"/>
                              <a:lumOff val="25000"/>
                            </a:schemeClr>
                          </a:solidFill>
                          <a:effectLst/>
                        </a:rPr>
                        <a:t>יוצרים פה / שרון מורדוך</a:t>
                      </a:r>
                      <a:endParaRPr lang="he-IL" sz="1000" b="0" i="0" u="none" strike="noStrike">
                        <a:solidFill>
                          <a:schemeClr val="tx1">
                            <a:lumMod val="75000"/>
                            <a:lumOff val="25000"/>
                          </a:schemeClr>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570259815"/>
                  </a:ext>
                </a:extLst>
              </a:tr>
              <a:tr h="161925">
                <a:tc>
                  <a:txBody>
                    <a:bodyPr/>
                    <a:lstStyle/>
                    <a:p>
                      <a:pPr algn="r" rtl="1" fontAlgn="b"/>
                      <a:r>
                        <a:rPr lang="he-IL" sz="1000" u="none" strike="noStrike">
                          <a:solidFill>
                            <a:schemeClr val="tx1">
                              <a:lumMod val="75000"/>
                              <a:lumOff val="25000"/>
                            </a:schemeClr>
                          </a:solidFill>
                          <a:effectLst/>
                        </a:rPr>
                        <a:t>סדנת בישול לגיל הרך / מייסר</a:t>
                      </a:r>
                      <a:endParaRPr lang="he-IL" sz="1000" b="0" i="0" u="none" strike="noStrike">
                        <a:solidFill>
                          <a:schemeClr val="tx1">
                            <a:lumMod val="75000"/>
                            <a:lumOff val="25000"/>
                          </a:schemeClr>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243115576"/>
                  </a:ext>
                </a:extLst>
              </a:tr>
              <a:tr h="161925">
                <a:tc>
                  <a:txBody>
                    <a:bodyPr/>
                    <a:lstStyle/>
                    <a:p>
                      <a:pPr algn="r" rtl="1" fontAlgn="b"/>
                      <a:r>
                        <a:rPr lang="he-IL" sz="1000" u="none" strike="noStrike">
                          <a:solidFill>
                            <a:schemeClr val="tx1">
                              <a:lumMod val="75000"/>
                              <a:lumOff val="25000"/>
                            </a:schemeClr>
                          </a:solidFill>
                          <a:effectLst/>
                        </a:rPr>
                        <a:t>על המעבר לסבתאות וסבאות / רננה</a:t>
                      </a:r>
                      <a:endParaRPr lang="he-IL" sz="1000" b="0" i="0" u="none" strike="noStrike">
                        <a:solidFill>
                          <a:schemeClr val="tx1">
                            <a:lumMod val="75000"/>
                            <a:lumOff val="25000"/>
                          </a:schemeClr>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4007442010"/>
                  </a:ext>
                </a:extLst>
              </a:tr>
              <a:tr h="161925">
                <a:tc>
                  <a:txBody>
                    <a:bodyPr/>
                    <a:lstStyle/>
                    <a:p>
                      <a:pPr algn="r" rtl="1" fontAlgn="b"/>
                      <a:r>
                        <a:rPr lang="he-IL" sz="1000" u="none" strike="noStrike">
                          <a:solidFill>
                            <a:schemeClr val="tx1">
                              <a:lumMod val="75000"/>
                              <a:lumOff val="25000"/>
                            </a:schemeClr>
                          </a:solidFill>
                          <a:effectLst/>
                        </a:rPr>
                        <a:t>קישקושולוגיה לקטנטנים / נועה זמיר, איה שטייגמן ואלמוג קידרון</a:t>
                      </a:r>
                      <a:endParaRPr lang="he-IL" sz="1000" b="0" i="0" u="none" strike="noStrike">
                        <a:solidFill>
                          <a:schemeClr val="tx1">
                            <a:lumMod val="75000"/>
                            <a:lumOff val="25000"/>
                          </a:schemeClr>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4234110958"/>
                  </a:ext>
                </a:extLst>
              </a:tr>
              <a:tr h="161925">
                <a:tc>
                  <a:txBody>
                    <a:bodyPr/>
                    <a:lstStyle/>
                    <a:p>
                      <a:pPr algn="r" rtl="1" fontAlgn="b"/>
                      <a:r>
                        <a:rPr lang="he-IL" sz="1000" u="none" strike="noStrike" dirty="0">
                          <a:solidFill>
                            <a:schemeClr val="tx1">
                              <a:lumMod val="75000"/>
                              <a:lumOff val="25000"/>
                            </a:schemeClr>
                          </a:solidFill>
                          <a:effectLst/>
                        </a:rPr>
                        <a:t>שפת הצלילים / נועה ליברמן</a:t>
                      </a:r>
                      <a:endParaRPr lang="he-IL" sz="1000" b="0" i="0" u="none" strike="noStrike" dirty="0">
                        <a:solidFill>
                          <a:schemeClr val="tx1">
                            <a:lumMod val="75000"/>
                            <a:lumOff val="25000"/>
                          </a:schemeClr>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3357421311"/>
                  </a:ext>
                </a:extLst>
              </a:tr>
            </a:tbl>
          </a:graphicData>
        </a:graphic>
      </p:graphicFrame>
      <p:sp>
        <p:nvSpPr>
          <p:cNvPr id="10" name="TextBox 9">
            <a:extLst>
              <a:ext uri="{FF2B5EF4-FFF2-40B4-BE49-F238E27FC236}">
                <a16:creationId xmlns:a16="http://schemas.microsoft.com/office/drawing/2014/main" id="{4F02930B-C86C-0158-F52A-72002EA2001D}"/>
              </a:ext>
            </a:extLst>
          </p:cNvPr>
          <p:cNvSpPr txBox="1"/>
          <p:nvPr/>
        </p:nvSpPr>
        <p:spPr>
          <a:xfrm>
            <a:off x="3460037" y="4702201"/>
            <a:ext cx="2303821"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800" b="1" i="0" u="none" strike="noStrike" kern="1200" cap="none" spc="0" normalizeH="0" baseline="0" noProof="0">
              <a:ln>
                <a:noFill/>
              </a:ln>
              <a:solidFill>
                <a:srgbClr val="EC1C3C"/>
              </a:solidFill>
              <a:effectLst/>
              <a:uLnTx/>
              <a:uFillTx/>
              <a:latin typeface="Tahoma" pitchFamily="34" charset="0"/>
              <a:ea typeface="Tahoma" pitchFamily="34" charset="0"/>
              <a:cs typeface="Tahoma"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800" b="1" i="0" u="none" strike="noStrike" kern="1200" cap="none" spc="0" normalizeH="0" baseline="0" noProof="0">
                <a:ln>
                  <a:noFill/>
                </a:ln>
                <a:solidFill>
                  <a:srgbClr val="EC1C3C"/>
                </a:solidFill>
                <a:effectLst/>
                <a:uLnTx/>
                <a:uFillTx/>
                <a:latin typeface="Tahoma" pitchFamily="34" charset="0"/>
                <a:ea typeface="Tahoma" pitchFamily="34" charset="0"/>
                <a:cs typeface="Tahoma" pitchFamily="34" charset="0"/>
              </a:rPr>
              <a:t>סדנאות נוספות עבורן מילאו משוב אחד:</a:t>
            </a:r>
          </a:p>
        </p:txBody>
      </p:sp>
      <p:sp>
        <p:nvSpPr>
          <p:cNvPr id="12" name="TextBox 11">
            <a:extLst>
              <a:ext uri="{FF2B5EF4-FFF2-40B4-BE49-F238E27FC236}">
                <a16:creationId xmlns:a16="http://schemas.microsoft.com/office/drawing/2014/main" id="{06BF4AC8-08C7-E328-EDB1-AD1704D74C94}"/>
              </a:ext>
            </a:extLst>
          </p:cNvPr>
          <p:cNvSpPr txBox="1"/>
          <p:nvPr/>
        </p:nvSpPr>
        <p:spPr>
          <a:xfrm>
            <a:off x="15788" y="3893342"/>
            <a:ext cx="999448" cy="954107"/>
          </a:xfrm>
          <a:prstGeom prst="rect">
            <a:avLst/>
          </a:prstGeom>
          <a:noFill/>
        </p:spPr>
        <p:txBody>
          <a:bodyPr wrap="square" rtlCol="1">
            <a:spAutoFit/>
          </a:bodyPr>
          <a:lstStyle/>
          <a:p>
            <a:pPr algn="l"/>
            <a:r>
              <a:rPr lang="he-IL" sz="1400" b="1" dirty="0">
                <a:solidFill>
                  <a:srgbClr val="EC1C3C"/>
                </a:solidFill>
                <a:latin typeface="Tahoma" panose="020B0604030504040204" pitchFamily="34" charset="0"/>
                <a:ea typeface="Tahoma" panose="020B0604030504040204" pitchFamily="34" charset="0"/>
                <a:cs typeface="Tahoma" panose="020B0604030504040204" pitchFamily="34" charset="0"/>
              </a:rPr>
              <a:t>פירוט </a:t>
            </a:r>
            <a:br>
              <a:rPr lang="en-US" sz="1400" b="1" dirty="0">
                <a:solidFill>
                  <a:srgbClr val="EC1C3C"/>
                </a:solidFill>
                <a:latin typeface="Tahoma" panose="020B0604030504040204" pitchFamily="34" charset="0"/>
                <a:ea typeface="Tahoma" panose="020B0604030504040204" pitchFamily="34" charset="0"/>
                <a:cs typeface="Tahoma" panose="020B0604030504040204" pitchFamily="34" charset="0"/>
              </a:rPr>
            </a:br>
            <a:r>
              <a:rPr lang="he-IL" sz="1400" b="1" dirty="0">
                <a:solidFill>
                  <a:srgbClr val="EC1C3C"/>
                </a:solidFill>
                <a:latin typeface="Tahoma" panose="020B0604030504040204" pitchFamily="34" charset="0"/>
                <a:ea typeface="Tahoma" panose="020B0604030504040204" pitchFamily="34" charset="0"/>
                <a:cs typeface="Tahoma" panose="020B0604030504040204" pitchFamily="34" charset="0"/>
              </a:rPr>
              <a:t>סדנאות </a:t>
            </a:r>
          </a:p>
          <a:p>
            <a:pPr algn="l"/>
            <a:r>
              <a:rPr lang="he-IL" sz="1400" b="1" dirty="0">
                <a:solidFill>
                  <a:srgbClr val="EC1C3C"/>
                </a:solidFill>
                <a:latin typeface="Tahoma" panose="020B0604030504040204" pitchFamily="34" charset="0"/>
                <a:ea typeface="Tahoma" panose="020B0604030504040204" pitchFamily="34" charset="0"/>
                <a:cs typeface="Tahoma" panose="020B0604030504040204" pitchFamily="34" charset="0"/>
              </a:rPr>
              <a:t>לפי היקף משיבים:</a:t>
            </a:r>
            <a:endParaRPr lang="he-IL" sz="1050" b="1" dirty="0">
              <a:solidFill>
                <a:srgbClr val="EC1C3C"/>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8C9631EF-F171-117F-9AC5-CBFEA11CA3D1}"/>
              </a:ext>
            </a:extLst>
          </p:cNvPr>
          <p:cNvSpPr txBox="1"/>
          <p:nvPr/>
        </p:nvSpPr>
        <p:spPr>
          <a:xfrm>
            <a:off x="8251080" y="5770915"/>
            <a:ext cx="511102" cy="246221"/>
          </a:xfrm>
          <a:prstGeom prst="rect">
            <a:avLst/>
          </a:prstGeom>
          <a:noFill/>
        </p:spPr>
        <p:txBody>
          <a:bodyPr wrap="square" rtlCol="1">
            <a:spAutoFit/>
          </a:bodyPr>
          <a:lstStyle/>
          <a:p>
            <a:r>
              <a:rPr lang="he-IL" sz="1000" dirty="0">
                <a:solidFill>
                  <a:schemeClr val="bg1"/>
                </a:solidFill>
              </a:rPr>
              <a:t>מרחבי</a:t>
            </a:r>
          </a:p>
        </p:txBody>
      </p:sp>
      <p:sp>
        <p:nvSpPr>
          <p:cNvPr id="14" name="Rectangle 13">
            <a:extLst>
              <a:ext uri="{FF2B5EF4-FFF2-40B4-BE49-F238E27FC236}">
                <a16:creationId xmlns:a16="http://schemas.microsoft.com/office/drawing/2014/main" id="{5DA716F3-F601-30F2-61A4-F71CF5A715CB}"/>
              </a:ext>
            </a:extLst>
          </p:cNvPr>
          <p:cNvSpPr/>
          <p:nvPr/>
        </p:nvSpPr>
        <p:spPr>
          <a:xfrm>
            <a:off x="4924425" y="6457950"/>
            <a:ext cx="5753100" cy="276999"/>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mc:AlternateContent xmlns:mc="http://schemas.openxmlformats.org/markup-compatibility/2006" xmlns:cx2="http://schemas.microsoft.com/office/drawing/2015/10/21/chartex">
        <mc:Choice Requires="cx2">
          <p:graphicFrame>
            <p:nvGraphicFramePr>
              <p:cNvPr id="28" name="תרשים 3">
                <a:extLst>
                  <a:ext uri="{FF2B5EF4-FFF2-40B4-BE49-F238E27FC236}">
                    <a16:creationId xmlns:a16="http://schemas.microsoft.com/office/drawing/2014/main" id="{8AAFD7C9-DAC2-2345-AB08-EB198986344A}"/>
                  </a:ext>
                </a:extLst>
              </p:cNvPr>
              <p:cNvGraphicFramePr/>
              <p:nvPr>
                <p:extLst>
                  <p:ext uri="{D42A27DB-BD31-4B8C-83A1-F6EECF244321}">
                    <p14:modId xmlns:p14="http://schemas.microsoft.com/office/powerpoint/2010/main" val="1817337821"/>
                  </p:ext>
                </p:extLst>
              </p:nvPr>
            </p:nvGraphicFramePr>
            <p:xfrm>
              <a:off x="8184316" y="487573"/>
              <a:ext cx="3991896" cy="2013091"/>
            </p:xfrm>
            <a:graphic>
              <a:graphicData uri="http://schemas.microsoft.com/office/drawing/2014/chartex">
                <cx:chart xmlns:cx="http://schemas.microsoft.com/office/drawing/2014/chartex" xmlns:r="http://schemas.openxmlformats.org/officeDocument/2006/relationships" r:id="rId8"/>
              </a:graphicData>
            </a:graphic>
          </p:graphicFrame>
        </mc:Choice>
        <mc:Fallback xmlns="">
          <p:pic>
            <p:nvPicPr>
              <p:cNvPr id="28" name="תרשים 3">
                <a:extLst>
                  <a:ext uri="{FF2B5EF4-FFF2-40B4-BE49-F238E27FC236}">
                    <a16:creationId xmlns:a16="http://schemas.microsoft.com/office/drawing/2014/main" id="{8AAFD7C9-DAC2-2345-AB08-EB198986344A}"/>
                  </a:ext>
                </a:extLst>
              </p:cNvPr>
              <p:cNvPicPr>
                <a:picLocks noGrp="1" noRot="1" noChangeAspect="1" noMove="1" noResize="1" noEditPoints="1" noAdjustHandles="1" noChangeArrowheads="1" noChangeShapeType="1"/>
              </p:cNvPicPr>
              <p:nvPr/>
            </p:nvPicPr>
            <p:blipFill>
              <a:blip r:embed="rId9"/>
              <a:stretch>
                <a:fillRect/>
              </a:stretch>
            </p:blipFill>
            <p:spPr>
              <a:xfrm>
                <a:off x="8184316" y="487573"/>
                <a:ext cx="3991896" cy="2013091"/>
              </a:xfrm>
              <a:prstGeom prst="rect">
                <a:avLst/>
              </a:prstGeom>
            </p:spPr>
          </p:pic>
        </mc:Fallback>
      </mc:AlternateContent>
      <p:sp>
        <p:nvSpPr>
          <p:cNvPr id="29" name="TextBox 28">
            <a:extLst>
              <a:ext uri="{FF2B5EF4-FFF2-40B4-BE49-F238E27FC236}">
                <a16:creationId xmlns:a16="http://schemas.microsoft.com/office/drawing/2014/main" id="{9A112615-F5AD-392D-CABD-CAC607A38CE7}"/>
              </a:ext>
            </a:extLst>
          </p:cNvPr>
          <p:cNvSpPr txBox="1"/>
          <p:nvPr/>
        </p:nvSpPr>
        <p:spPr>
          <a:xfrm>
            <a:off x="9484709" y="1077042"/>
            <a:ext cx="1042217" cy="646331"/>
          </a:xfrm>
          <a:prstGeom prst="rect">
            <a:avLst/>
          </a:prstGeom>
          <a:noFill/>
        </p:spPr>
        <p:txBody>
          <a:bodyPr wrap="square" rtlCol="1">
            <a:spAutoFit/>
          </a:bodyPr>
          <a:lstStyle/>
          <a:p>
            <a:pPr algn="ctr" rtl="1"/>
            <a:r>
              <a:rPr lang="en-US" sz="1200" b="1" dirty="0">
                <a:solidFill>
                  <a:srgbClr val="EC1C3C"/>
                </a:solidFill>
                <a:latin typeface="Arial" panose="020B0604020202020204" pitchFamily="34" charset="0"/>
                <a:ea typeface="Tahoma" panose="020B0604030504040204" pitchFamily="34" charset="0"/>
                <a:cs typeface="Arial" panose="020B0604020202020204" pitchFamily="34" charset="0"/>
              </a:rPr>
              <a:t>Ages of children in workshops</a:t>
            </a:r>
            <a:endParaRPr lang="he-IL" sz="1200" b="1" dirty="0">
              <a:solidFill>
                <a:srgbClr val="EC1C3C"/>
              </a:solidFill>
              <a:latin typeface="Arial" panose="020B0604020202020204" pitchFamily="34" charset="0"/>
              <a:ea typeface="Tahoma" panose="020B060403050404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0E4AA7D-8BEB-3F3E-AC4C-C72DABDA70B5}"/>
              </a:ext>
            </a:extLst>
          </p:cNvPr>
          <p:cNvSpPr txBox="1"/>
          <p:nvPr/>
        </p:nvSpPr>
        <p:spPr>
          <a:xfrm>
            <a:off x="8176976" y="548808"/>
            <a:ext cx="1325880" cy="253916"/>
          </a:xfrm>
          <a:prstGeom prst="rect">
            <a:avLst/>
          </a:prstGeom>
          <a:solidFill>
            <a:schemeClr val="bg1"/>
          </a:solidFill>
        </p:spPr>
        <p:txBody>
          <a:bodyPr wrap="square" rtlCol="0">
            <a:spAutoFit/>
          </a:bodyPr>
          <a:lstStyle/>
          <a:p>
            <a:pPr algn="r" rtl="1"/>
            <a:r>
              <a:rPr lang="en-US" sz="1050" b="1" dirty="0"/>
              <a:t>Up to 6 months old</a:t>
            </a:r>
          </a:p>
        </p:txBody>
      </p:sp>
      <p:sp>
        <p:nvSpPr>
          <p:cNvPr id="31" name="TextBox 30">
            <a:extLst>
              <a:ext uri="{FF2B5EF4-FFF2-40B4-BE49-F238E27FC236}">
                <a16:creationId xmlns:a16="http://schemas.microsoft.com/office/drawing/2014/main" id="{40ECBBE1-3C5A-CE3A-390A-2773A1347D94}"/>
              </a:ext>
            </a:extLst>
          </p:cNvPr>
          <p:cNvSpPr txBox="1"/>
          <p:nvPr/>
        </p:nvSpPr>
        <p:spPr>
          <a:xfrm>
            <a:off x="8255137" y="868879"/>
            <a:ext cx="1234605" cy="253916"/>
          </a:xfrm>
          <a:prstGeom prst="rect">
            <a:avLst/>
          </a:prstGeom>
          <a:solidFill>
            <a:schemeClr val="bg1"/>
          </a:solidFill>
        </p:spPr>
        <p:txBody>
          <a:bodyPr wrap="square" rtlCol="0">
            <a:spAutoFit/>
          </a:bodyPr>
          <a:lstStyle/>
          <a:p>
            <a:pPr algn="r" rtl="1"/>
            <a:r>
              <a:rPr lang="en-US" sz="1050" b="1" dirty="0"/>
              <a:t>6 to 12 months old</a:t>
            </a:r>
          </a:p>
        </p:txBody>
      </p:sp>
      <p:sp>
        <p:nvSpPr>
          <p:cNvPr id="32" name="TextBox 31">
            <a:extLst>
              <a:ext uri="{FF2B5EF4-FFF2-40B4-BE49-F238E27FC236}">
                <a16:creationId xmlns:a16="http://schemas.microsoft.com/office/drawing/2014/main" id="{F8EEAB20-6519-A117-B83D-E32D06F1286D}"/>
              </a:ext>
            </a:extLst>
          </p:cNvPr>
          <p:cNvSpPr txBox="1"/>
          <p:nvPr/>
        </p:nvSpPr>
        <p:spPr>
          <a:xfrm>
            <a:off x="8180626" y="1175841"/>
            <a:ext cx="1309115" cy="253916"/>
          </a:xfrm>
          <a:prstGeom prst="rect">
            <a:avLst/>
          </a:prstGeom>
          <a:solidFill>
            <a:schemeClr val="bg1"/>
          </a:solidFill>
        </p:spPr>
        <p:txBody>
          <a:bodyPr wrap="square" rtlCol="0">
            <a:spAutoFit/>
          </a:bodyPr>
          <a:lstStyle/>
          <a:p>
            <a:pPr algn="r" rtl="1"/>
            <a:r>
              <a:rPr lang="en-US" sz="1050" b="1" dirty="0"/>
              <a:t>12 to 18 months old</a:t>
            </a:r>
          </a:p>
        </p:txBody>
      </p:sp>
      <p:sp>
        <p:nvSpPr>
          <p:cNvPr id="33" name="TextBox 32">
            <a:extLst>
              <a:ext uri="{FF2B5EF4-FFF2-40B4-BE49-F238E27FC236}">
                <a16:creationId xmlns:a16="http://schemas.microsoft.com/office/drawing/2014/main" id="{973F3FE7-5A20-4DC0-8B9B-2F2E03862708}"/>
              </a:ext>
            </a:extLst>
          </p:cNvPr>
          <p:cNvSpPr txBox="1"/>
          <p:nvPr/>
        </p:nvSpPr>
        <p:spPr>
          <a:xfrm>
            <a:off x="8184316" y="1497929"/>
            <a:ext cx="1316736" cy="253916"/>
          </a:xfrm>
          <a:prstGeom prst="rect">
            <a:avLst/>
          </a:prstGeom>
          <a:solidFill>
            <a:schemeClr val="bg1"/>
          </a:solidFill>
        </p:spPr>
        <p:txBody>
          <a:bodyPr wrap="square" rtlCol="0">
            <a:spAutoFit/>
          </a:bodyPr>
          <a:lstStyle/>
          <a:p>
            <a:pPr algn="r" rtl="1"/>
            <a:r>
              <a:rPr lang="en-US" sz="1050" b="1" dirty="0"/>
              <a:t>18 to 24 months old</a:t>
            </a:r>
          </a:p>
        </p:txBody>
      </p:sp>
      <p:sp>
        <p:nvSpPr>
          <p:cNvPr id="34" name="TextBox 33">
            <a:extLst>
              <a:ext uri="{FF2B5EF4-FFF2-40B4-BE49-F238E27FC236}">
                <a16:creationId xmlns:a16="http://schemas.microsoft.com/office/drawing/2014/main" id="{69EDA06F-696B-5BC1-4ADE-E8FD766CB3BE}"/>
              </a:ext>
            </a:extLst>
          </p:cNvPr>
          <p:cNvSpPr txBox="1"/>
          <p:nvPr/>
        </p:nvSpPr>
        <p:spPr>
          <a:xfrm>
            <a:off x="8190466" y="1840801"/>
            <a:ext cx="1316736" cy="253916"/>
          </a:xfrm>
          <a:prstGeom prst="rect">
            <a:avLst/>
          </a:prstGeom>
          <a:solidFill>
            <a:schemeClr val="bg1"/>
          </a:solidFill>
        </p:spPr>
        <p:txBody>
          <a:bodyPr wrap="square" rtlCol="0">
            <a:spAutoFit/>
          </a:bodyPr>
          <a:lstStyle/>
          <a:p>
            <a:pPr algn="r" rtl="1"/>
            <a:r>
              <a:rPr lang="en-US" sz="1050" b="1" dirty="0"/>
              <a:t>24 to 36 months old</a:t>
            </a:r>
          </a:p>
        </p:txBody>
      </p:sp>
      <p:sp>
        <p:nvSpPr>
          <p:cNvPr id="35" name="TextBox 34">
            <a:extLst>
              <a:ext uri="{FF2B5EF4-FFF2-40B4-BE49-F238E27FC236}">
                <a16:creationId xmlns:a16="http://schemas.microsoft.com/office/drawing/2014/main" id="{246103FD-B4B2-9662-7F8E-34040690B628}"/>
              </a:ext>
            </a:extLst>
          </p:cNvPr>
          <p:cNvSpPr txBox="1"/>
          <p:nvPr/>
        </p:nvSpPr>
        <p:spPr>
          <a:xfrm>
            <a:off x="8180840" y="2174754"/>
            <a:ext cx="1316736" cy="253916"/>
          </a:xfrm>
          <a:prstGeom prst="rect">
            <a:avLst/>
          </a:prstGeom>
          <a:solidFill>
            <a:schemeClr val="bg1"/>
          </a:solidFill>
        </p:spPr>
        <p:txBody>
          <a:bodyPr wrap="square" rtlCol="0">
            <a:spAutoFit/>
          </a:bodyPr>
          <a:lstStyle/>
          <a:p>
            <a:pPr algn="r" rtl="1"/>
            <a:r>
              <a:rPr lang="en-US" sz="1050" b="1" dirty="0"/>
              <a:t>Over 36 months old</a:t>
            </a:r>
          </a:p>
        </p:txBody>
      </p:sp>
      <p:sp>
        <p:nvSpPr>
          <p:cNvPr id="36" name="TextBox 35">
            <a:extLst>
              <a:ext uri="{FF2B5EF4-FFF2-40B4-BE49-F238E27FC236}">
                <a16:creationId xmlns:a16="http://schemas.microsoft.com/office/drawing/2014/main" id="{B407C94D-35B0-6874-8F6E-58ACD51AD22B}"/>
              </a:ext>
            </a:extLst>
          </p:cNvPr>
          <p:cNvSpPr txBox="1"/>
          <p:nvPr/>
        </p:nvSpPr>
        <p:spPr>
          <a:xfrm>
            <a:off x="5749162" y="2651245"/>
            <a:ext cx="3123277" cy="492443"/>
          </a:xfrm>
          <a:prstGeom prst="rect">
            <a:avLst/>
          </a:prstGeom>
          <a:noFill/>
        </p:spPr>
        <p:txBody>
          <a:bodyPr wrap="square" rtlCol="1">
            <a:spAutoFit/>
          </a:bodyPr>
          <a:lstStyle/>
          <a:p>
            <a:pPr algn="l"/>
            <a:r>
              <a:rPr lang="en-US" sz="1400" b="1" dirty="0">
                <a:solidFill>
                  <a:srgbClr val="EC1C3C"/>
                </a:solidFill>
                <a:latin typeface="Tahoma" panose="020B0604030504040204" pitchFamily="34" charset="0"/>
                <a:ea typeface="Tahoma" panose="020B0604030504040204" pitchFamily="34" charset="0"/>
                <a:cs typeface="Tahoma" panose="020B0604030504040204" pitchFamily="34" charset="0"/>
              </a:rPr>
              <a:t>Types of workshops</a:t>
            </a:r>
            <a:r>
              <a:rPr lang="he-IL" sz="1400" b="1" dirty="0">
                <a:solidFill>
                  <a:srgbClr val="EC1C3C"/>
                </a:solidFill>
                <a:latin typeface="Tahoma" panose="020B0604030504040204" pitchFamily="34" charset="0"/>
                <a:ea typeface="Tahoma" panose="020B0604030504040204" pitchFamily="34" charset="0"/>
                <a:cs typeface="Tahoma" panose="020B0604030504040204" pitchFamily="34" charset="0"/>
              </a:rPr>
              <a:t> </a:t>
            </a:r>
          </a:p>
          <a:p>
            <a:pPr algn="l"/>
            <a:r>
              <a:rPr lang="en-US" sz="1200" b="1" dirty="0">
                <a:solidFill>
                  <a:srgbClr val="EC1C3C"/>
                </a:solidFill>
                <a:latin typeface="Tahoma" panose="020B0604030504040204" pitchFamily="34" charset="0"/>
                <a:ea typeface="Tahoma" panose="020B0604030504040204" pitchFamily="34" charset="0"/>
                <a:cs typeface="Tahoma" panose="020B0604030504040204" pitchFamily="34" charset="0"/>
              </a:rPr>
              <a:t>Held in community centers/libraries:</a:t>
            </a:r>
            <a:endParaRPr lang="he-IL" sz="1200" b="1" dirty="0">
              <a:solidFill>
                <a:srgbClr val="EC1C3C"/>
              </a:solidFill>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8CD1DDF9-B624-9D8C-C62B-7E2D3A9FCB55}"/>
              </a:ext>
            </a:extLst>
          </p:cNvPr>
          <p:cNvSpPr txBox="1"/>
          <p:nvPr/>
        </p:nvSpPr>
        <p:spPr>
          <a:xfrm>
            <a:off x="5052859" y="2538483"/>
            <a:ext cx="775426" cy="923330"/>
          </a:xfrm>
          <a:prstGeom prst="rect">
            <a:avLst/>
          </a:prstGeom>
          <a:noFill/>
        </p:spPr>
        <p:txBody>
          <a:bodyPr wrap="square">
            <a:spAutoFit/>
          </a:bodyPr>
          <a:lstStyle/>
          <a:p>
            <a:r>
              <a:rPr lang="en-US" sz="3600" b="1" dirty="0">
                <a:solidFill>
                  <a:srgbClr val="EC1C3C"/>
                </a:solidFill>
                <a:latin typeface="Tahoma" panose="020B0604030504040204" pitchFamily="34" charset="0"/>
                <a:ea typeface="Tahoma" panose="020B0604030504040204" pitchFamily="34" charset="0"/>
                <a:cs typeface="Tahoma" panose="020B0604030504040204" pitchFamily="34" charset="0"/>
              </a:rPr>
              <a:t>19</a:t>
            </a:r>
            <a:r>
              <a:rPr lang="he-IL" b="1" dirty="0">
                <a:solidFill>
                  <a:srgbClr val="EC1C3C"/>
                </a:solidFill>
                <a:latin typeface="Tahoma" panose="020B0604030504040204" pitchFamily="34" charset="0"/>
                <a:ea typeface="Tahoma" panose="020B0604030504040204" pitchFamily="34" charset="0"/>
                <a:cs typeface="Tahoma" panose="020B0604030504040204" pitchFamily="34" charset="0"/>
              </a:rPr>
              <a:t> </a:t>
            </a:r>
            <a:endParaRPr lang="he-IL" sz="3600" dirty="0">
              <a:solidFill>
                <a:srgbClr val="EC1C3C"/>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3B75A95D-02F5-949E-8650-895BC49D181F}"/>
              </a:ext>
            </a:extLst>
          </p:cNvPr>
          <p:cNvSpPr txBox="1"/>
          <p:nvPr/>
        </p:nvSpPr>
        <p:spPr>
          <a:xfrm>
            <a:off x="7557401" y="6496050"/>
            <a:ext cx="3318083" cy="46166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800" b="0" i="0" u="none" strike="noStrike" kern="1200" cap="none" spc="0" normalizeH="0" baseline="0" noProof="0">
              <a:ln>
                <a:noFill/>
              </a:ln>
              <a:solidFill>
                <a:prstClr val="black">
                  <a:lumMod val="75000"/>
                  <a:lumOff val="25000"/>
                </a:prstClr>
              </a:solidFill>
              <a:effectLst/>
              <a:uLnTx/>
              <a:uFillTx/>
              <a:latin typeface="Tahoma" pitchFamily="34" charset="0"/>
              <a:ea typeface="Tahoma" pitchFamily="34" charset="0"/>
              <a:cs typeface="Tahoma"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800" b="0" i="0" u="none" strike="noStrike" kern="1200" cap="none" spc="0" normalizeH="0" baseline="0" noProof="0">
                <a:ln>
                  <a:noFill/>
                </a:ln>
                <a:solidFill>
                  <a:prstClr val="black">
                    <a:lumMod val="75000"/>
                    <a:lumOff val="25000"/>
                  </a:prstClr>
                </a:solidFill>
                <a:effectLst/>
                <a:uLnTx/>
                <a:uFillTx/>
                <a:latin typeface="Tahoma" pitchFamily="34" charset="0"/>
                <a:ea typeface="Tahoma" pitchFamily="34" charset="0"/>
                <a:cs typeface="Tahoma" pitchFamily="34" charset="0"/>
              </a:rPr>
              <a:t>*אזור דרום כולל את שכונות מזרח העיר  **שכונות מעבר לירקון </a:t>
            </a:r>
            <a:br>
              <a:rPr kumimoji="0" lang="en-US" sz="800" b="0" i="0" u="none" strike="noStrike" kern="1200" cap="none" spc="0" normalizeH="0" baseline="0" noProof="0">
                <a:ln>
                  <a:noFill/>
                </a:ln>
                <a:solidFill>
                  <a:prstClr val="black">
                    <a:lumMod val="75000"/>
                    <a:lumOff val="25000"/>
                  </a:prstClr>
                </a:solidFill>
                <a:effectLst/>
                <a:uLnTx/>
                <a:uFillTx/>
                <a:latin typeface="Tahoma" pitchFamily="34" charset="0"/>
                <a:ea typeface="Tahoma" pitchFamily="34" charset="0"/>
                <a:cs typeface="Tahoma" pitchFamily="34" charset="0"/>
              </a:rPr>
            </a:br>
            <a:endParaRPr kumimoji="0" lang="he-IL" sz="800" b="0" i="0" u="none" strike="noStrike" kern="1200" cap="none" spc="0" normalizeH="0" baseline="0" noProof="0">
              <a:ln>
                <a:noFill/>
              </a:ln>
              <a:solidFill>
                <a:prstClr val="black">
                  <a:lumMod val="75000"/>
                  <a:lumOff val="25000"/>
                </a:prstClr>
              </a:solidFill>
              <a:effectLst/>
              <a:uLnTx/>
              <a:uFillTx/>
              <a:latin typeface="Tahoma" pitchFamily="34" charset="0"/>
              <a:ea typeface="Tahoma" pitchFamily="34" charset="0"/>
              <a:cs typeface="Tahoma" pitchFamily="34" charset="0"/>
            </a:endParaRPr>
          </a:p>
        </p:txBody>
      </p:sp>
      <p:sp>
        <p:nvSpPr>
          <p:cNvPr id="16" name="TextBox 15">
            <a:extLst>
              <a:ext uri="{FF2B5EF4-FFF2-40B4-BE49-F238E27FC236}">
                <a16:creationId xmlns:a16="http://schemas.microsoft.com/office/drawing/2014/main" id="{9BABCF33-5CB3-4708-9261-207F935E2D70}"/>
              </a:ext>
            </a:extLst>
          </p:cNvPr>
          <p:cNvSpPr txBox="1"/>
          <p:nvPr/>
        </p:nvSpPr>
        <p:spPr>
          <a:xfrm>
            <a:off x="7418050" y="6423935"/>
            <a:ext cx="3476690" cy="215444"/>
          </a:xfrm>
          <a:prstGeom prst="rect">
            <a:avLst/>
          </a:prstGeom>
          <a:noFill/>
        </p:spPr>
        <p:txBody>
          <a:bodyPr wrap="square" rtlCol="1">
            <a:spAutoFit/>
          </a:bodyPr>
          <a:lstStyle/>
          <a:p>
            <a:pPr algn="r" rtl="1"/>
            <a:r>
              <a:rPr lang="he-IL" sz="800" dirty="0">
                <a:solidFill>
                  <a:schemeClr val="tx1">
                    <a:lumMod val="75000"/>
                    <a:lumOff val="25000"/>
                  </a:schemeClr>
                </a:solidFill>
                <a:latin typeface="Tahoma" pitchFamily="34" charset="0"/>
                <a:ea typeface="Tahoma" pitchFamily="34" charset="0"/>
                <a:cs typeface="Tahoma" pitchFamily="34" charset="0"/>
              </a:rPr>
              <a:t>הקטגוריה </a:t>
            </a:r>
            <a:r>
              <a:rPr lang="he-IL" sz="800" i="1" dirty="0">
                <a:solidFill>
                  <a:schemeClr val="tx1">
                    <a:lumMod val="75000"/>
                    <a:lumOff val="25000"/>
                  </a:schemeClr>
                </a:solidFill>
                <a:latin typeface="Tahoma" pitchFamily="34" charset="0"/>
                <a:ea typeface="Tahoma" pitchFamily="34" charset="0"/>
                <a:cs typeface="Tahoma" pitchFamily="34" charset="0"/>
              </a:rPr>
              <a:t>לא רלוונטי </a:t>
            </a:r>
            <a:r>
              <a:rPr lang="he-IL" sz="800" dirty="0">
                <a:solidFill>
                  <a:schemeClr val="tx1">
                    <a:lumMod val="75000"/>
                    <a:lumOff val="25000"/>
                  </a:schemeClr>
                </a:solidFill>
                <a:latin typeface="Tahoma" pitchFamily="34" charset="0"/>
                <a:ea typeface="Tahoma" pitchFamily="34" charset="0"/>
                <a:cs typeface="Tahoma" pitchFamily="34" charset="0"/>
              </a:rPr>
              <a:t>מייצגת פעילויות במרחב הציבורי/מיקום לא ידוע</a:t>
            </a:r>
          </a:p>
        </p:txBody>
      </p:sp>
    </p:spTree>
    <p:extLst>
      <p:ext uri="{BB962C8B-B14F-4D97-AF65-F5344CB8AC3E}">
        <p14:creationId xmlns:p14="http://schemas.microsoft.com/office/powerpoint/2010/main" val="3668940930"/>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ba3be25-03aa-45c2-b90f-d8c255107eb7">
      <UserInfo>
        <DisplayName>Shimrit Slonim Franco</DisplayName>
        <AccountId>2392</AccountId>
        <AccountType/>
      </UserInfo>
      <UserInfo>
        <DisplayName>Alona Tsirulnikov</DisplayName>
        <AccountId>366</AccountId>
        <AccountType/>
      </UserInfo>
      <UserInfo>
        <DisplayName>Sharon Brand Martin</DisplayName>
        <AccountId>236</AccountId>
        <AccountType/>
      </UserInfo>
      <UserInfo>
        <DisplayName>Netanel Katzir</DisplayName>
        <AccountId>2606</AccountId>
        <AccountType/>
      </UserInfo>
    </SharedWithUsers>
    <lcf76f155ced4ddcb4097134ff3c332f xmlns="3096e91d-ebd7-4ce5-b2b3-56d74390b557">
      <Terms xmlns="http://schemas.microsoft.com/office/infopath/2007/PartnerControls"/>
    </lcf76f155ced4ddcb4097134ff3c332f>
    <TaxCatchAll xmlns="66206a12-aca6-4383-82db-f7b25037d73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1" ma:contentTypeDescription="צור מסמך חדש." ma:contentTypeScope="" ma:versionID="e9537c1357fca908b2f2218998ce6831">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941fd0678be793965cb3e6c82a888791"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ABB023-BCFA-4EEF-B7E6-12D80018A417}">
  <ds:schemaRefs>
    <ds:schemaRef ds:uri="http://schemas.microsoft.com/office/2006/documentManagement/types"/>
    <ds:schemaRef ds:uri="http://purl.org/dc/elements/1.1/"/>
    <ds:schemaRef ds:uri="66206a12-aca6-4383-82db-f7b25037d731"/>
    <ds:schemaRef ds:uri="http://purl.org/dc/dcmitype/"/>
    <ds:schemaRef ds:uri="http://www.w3.org/XML/1998/namespace"/>
    <ds:schemaRef ds:uri="http://schemas.microsoft.com/office/infopath/2007/PartnerControls"/>
    <ds:schemaRef ds:uri="3096e91d-ebd7-4ce5-b2b3-56d74390b557"/>
    <ds:schemaRef ds:uri="http://schemas.openxmlformats.org/package/2006/metadata/core-properties"/>
    <ds:schemaRef ds:uri="4ba3be25-03aa-45c2-b90f-d8c255107eb7"/>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11442345-9D65-48DE-8BD1-4E77BEEBD9C3}">
  <ds:schemaRefs>
    <ds:schemaRef ds:uri="3096e91d-ebd7-4ce5-b2b3-56d74390b557"/>
    <ds:schemaRef ds:uri="4ba3be25-03aa-45c2-b90f-d8c255107eb7"/>
    <ds:schemaRef ds:uri="66206a12-aca6-4383-82db-f7b25037d7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3653B81-70FC-4DA4-8A26-1B40E1343F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1643</TotalTime>
  <Words>15418</Words>
  <Application>Microsoft Office PowerPoint</Application>
  <PresentationFormat>Widescreen</PresentationFormat>
  <Paragraphs>1189</Paragraphs>
  <Slides>53</Slides>
  <Notes>38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Almoni Neue DL 4.0 AAA Light</vt:lpstr>
      <vt:lpstr>Arial</vt:lpstr>
      <vt:lpstr>Calibri</vt:lpstr>
      <vt:lpstr>Calibri Light</vt:lpstr>
      <vt:lpstr>Courier New</vt:lpstr>
      <vt:lpstr>Segoe UI</vt:lpstr>
      <vt:lpstr>Segoe UI Light</vt:lpstr>
      <vt:lpstr>Tahoma</vt:lpstr>
      <vt:lpstr>Times New Roman</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Olya Nesterov</dc:creator>
  <cp:lastModifiedBy>Alona Tsirulnikov</cp:lastModifiedBy>
  <cp:revision>4</cp:revision>
  <cp:lastPrinted>2021-06-10T15:07:05Z</cp:lastPrinted>
  <dcterms:created xsi:type="dcterms:W3CDTF">2020-06-25T07:38:36Z</dcterms:created>
  <dcterms:modified xsi:type="dcterms:W3CDTF">2023-07-18T18:29:49Z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ediaServiceImageTags">
    <vt:lpwstr/>
  </property>
  <property fmtid="{D5CDD505-2E9C-101B-9397-08002B2CF9AE}" pid="4" name="MSIP_Label_b5194bbc-032f-47bb-9abc-b93ce9e451bf_Enabled">
    <vt:lpwstr>true</vt:lpwstr>
  </property>
  <property fmtid="{D5CDD505-2E9C-101B-9397-08002B2CF9AE}" pid="5" name="MSIP_Label_b5194bbc-032f-47bb-9abc-b93ce9e451bf_SetDate">
    <vt:lpwstr>2023-07-11T11:26:44Z</vt:lpwstr>
  </property>
  <property fmtid="{D5CDD505-2E9C-101B-9397-08002B2CF9AE}" pid="6" name="MSIP_Label_b5194bbc-032f-47bb-9abc-b93ce9e451bf_Method">
    <vt:lpwstr>Standard</vt:lpwstr>
  </property>
  <property fmtid="{D5CDD505-2E9C-101B-9397-08002B2CF9AE}" pid="7" name="MSIP_Label_b5194bbc-032f-47bb-9abc-b93ce9e451bf_Name">
    <vt:lpwstr>defa4170-0d19-0005-0004-bc88714345d2</vt:lpwstr>
  </property>
  <property fmtid="{D5CDD505-2E9C-101B-9397-08002B2CF9AE}" pid="8" name="MSIP_Label_b5194bbc-032f-47bb-9abc-b93ce9e451bf_SiteId">
    <vt:lpwstr>89549929-c3f4-4716-8ef4-0b2d475c2d50</vt:lpwstr>
  </property>
  <property fmtid="{D5CDD505-2E9C-101B-9397-08002B2CF9AE}" pid="9" name="MSIP_Label_b5194bbc-032f-47bb-9abc-b93ce9e451bf_ActionId">
    <vt:lpwstr>efbb879a-1066-4a8e-958a-8aa33040fa27</vt:lpwstr>
  </property>
  <property fmtid="{D5CDD505-2E9C-101B-9397-08002B2CF9AE}" pid="10" name="MSIP_Label_b5194bbc-032f-47bb-9abc-b93ce9e451bf_ContentBits">
    <vt:lpwstr>0</vt:lpwstr>
  </property>
</Properties>
</file>