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266" r:id="rId6"/>
    <p:sldId id="276" r:id="rId7"/>
    <p:sldId id="1272" r:id="rId8"/>
    <p:sldId id="1227" r:id="rId9"/>
    <p:sldId id="1263" r:id="rId10"/>
    <p:sldId id="267" r:id="rId11"/>
    <p:sldId id="268" r:id="rId12"/>
    <p:sldId id="1237" r:id="rId13"/>
    <p:sldId id="1238" r:id="rId14"/>
    <p:sldId id="1220" r:id="rId15"/>
    <p:sldId id="264" r:id="rId16"/>
    <p:sldId id="1276" r:id="rId17"/>
    <p:sldId id="1266" r:id="rId18"/>
    <p:sldId id="1205" r:id="rId19"/>
    <p:sldId id="1206" r:id="rId20"/>
    <p:sldId id="1257" r:id="rId21"/>
    <p:sldId id="1277"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1"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4" autoAdjust="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1506;&#1493;&#1514;&#1511;%20&#1513;&#1500;%20&#1490;&#1512;&#1508;&#1497;&#1501;-%20&#1502;&#1512;&#1499;&#1494;%20H1%202023-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Q2%202023%20&#1512;&#1489;&#1506;&#1493;&#1504;&#1497;%20&#1510;&#1502;&#1497;&#1495;&#1492;%20&#1489;&#1500;&#1511;&#1493;&#1495;&#1493;&#1514;%20&#1502;&#1513;&#1500;&#1502;&#1497;&#1501;.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1%2023\BLENDERPAY%20GROWTH.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30967224100201"/>
          <c:y val="0.11065279786171477"/>
          <c:w val="0.851791481771496"/>
          <c:h val="0.74523722040455909"/>
        </c:manualLayout>
      </c:layout>
      <c:bar3DChart>
        <c:barDir val="col"/>
        <c:grouping val="clustered"/>
        <c:varyColors val="0"/>
        <c:ser>
          <c:idx val="0"/>
          <c:order val="0"/>
          <c:tx>
            <c:strRef>
              <c:f>'תיק אשראי'!$D$42</c:f>
              <c:strCache>
                <c:ptCount val="1"/>
                <c:pt idx="0">
                  <c:v>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אשראי'!$D$43:$D$52</c:f>
              <c:numCache>
                <c:formatCode>_(* #,##0_);_(* \(#,##0\);_(* "-"??_);_(@_)</c:formatCode>
                <c:ptCount val="10"/>
                <c:pt idx="0">
                  <c:v>47.9</c:v>
                </c:pt>
                <c:pt idx="1">
                  <c:v>56.8</c:v>
                </c:pt>
                <c:pt idx="2">
                  <c:v>62.7</c:v>
                </c:pt>
                <c:pt idx="3">
                  <c:v>65.5</c:v>
                </c:pt>
                <c:pt idx="4">
                  <c:v>81.400000000000006</c:v>
                </c:pt>
                <c:pt idx="5">
                  <c:v>89</c:v>
                </c:pt>
                <c:pt idx="6">
                  <c:v>82.5</c:v>
                </c:pt>
                <c:pt idx="7">
                  <c:v>81.2</c:v>
                </c:pt>
                <c:pt idx="8">
                  <c:v>82.8</c:v>
                </c:pt>
                <c:pt idx="9">
                  <c:v>83.7</c:v>
                </c:pt>
              </c:numCache>
            </c:numRef>
          </c:val>
          <c:extLst>
            <c:ext xmlns:c16="http://schemas.microsoft.com/office/drawing/2014/chart" uri="{C3380CC4-5D6E-409C-BE32-E72D297353CC}">
              <c16:uniqueId val="{00000000-0C7E-467F-9414-9DEF6907BEC7}"/>
            </c:ext>
          </c:extLst>
        </c:ser>
        <c:ser>
          <c:idx val="1"/>
          <c:order val="1"/>
          <c:tx>
            <c:strRef>
              <c:f>'תיק אשראי'!$E$42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אשראי'!$E$43:$E$52</c:f>
              <c:numCache>
                <c:formatCode>_(* #,##0_);_(* \(#,##0\);_(* "-"??_);_(@_)</c:formatCode>
                <c:ptCount val="10"/>
                <c:pt idx="0">
                  <c:v>338</c:v>
                </c:pt>
                <c:pt idx="1">
                  <c:v>346</c:v>
                </c:pt>
                <c:pt idx="2">
                  <c:v>359</c:v>
                </c:pt>
                <c:pt idx="3">
                  <c:v>390</c:v>
                </c:pt>
                <c:pt idx="4">
                  <c:v>422</c:v>
                </c:pt>
                <c:pt idx="5">
                  <c:v>477</c:v>
                </c:pt>
                <c:pt idx="6">
                  <c:v>541.79999999999995</c:v>
                </c:pt>
                <c:pt idx="7">
                  <c:v>615.6</c:v>
                </c:pt>
                <c:pt idx="8">
                  <c:v>646.20000000000005</c:v>
                </c:pt>
                <c:pt idx="9">
                  <c:v>669.54899999999998</c:v>
                </c:pt>
              </c:numCache>
            </c:numRef>
          </c:val>
          <c:extLst>
            <c:ext xmlns:c16="http://schemas.microsoft.com/office/drawing/2014/chart" uri="{C3380CC4-5D6E-409C-BE32-E72D297353CC}">
              <c16:uniqueId val="{00000001-0C7E-467F-9414-9DEF6907BEC7}"/>
            </c:ext>
          </c:extLst>
        </c:ser>
        <c:ser>
          <c:idx val="2"/>
          <c:order val="2"/>
          <c:tx>
            <c:strRef>
              <c:f>'תיק אשראי'!$F$42</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אשראי'!$F$43:$F$52</c:f>
              <c:numCache>
                <c:formatCode>_(* #,##0_);_(* \(#,##0\);_(* "-"??_);_(@_)</c:formatCode>
                <c:ptCount val="10"/>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numCache>
            </c:numRef>
          </c:val>
          <c:extLst>
            <c:ext xmlns:c16="http://schemas.microsoft.com/office/drawing/2014/chart" uri="{C3380CC4-5D6E-409C-BE32-E72D297353CC}">
              <c16:uniqueId val="{00000002-0C7E-467F-9414-9DEF6907BEC7}"/>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839723093635251E-2"/>
          <c:y val="0"/>
          <c:w val="0.94529384099500202"/>
          <c:h val="0.91947613324111532"/>
        </c:manualLayout>
      </c:layout>
      <c:bar3DChart>
        <c:barDir val="col"/>
        <c:grouping val="clustered"/>
        <c:varyColors val="0"/>
        <c:ser>
          <c:idx val="0"/>
          <c:order val="0"/>
          <c:spPr>
            <a:solidFill>
              <a:srgbClr val="00AEEF"/>
            </a:solidFill>
            <a:ln>
              <a:noFill/>
            </a:ln>
            <a:effectLst/>
            <a:sp3d/>
          </c:spPr>
          <c:invertIfNegative val="0"/>
          <c:dLbls>
            <c:dLbl>
              <c:idx val="0"/>
              <c:spPr>
                <a:noFill/>
                <a:ln>
                  <a:noFill/>
                </a:ln>
                <a:effectLst/>
              </c:spPr>
              <c:txPr>
                <a:bodyPr rot="0" spcFirstLastPara="1" vertOverflow="ellipsis" vert="horz" wrap="square" lIns="0" tIns="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F2-4320-B967-3EBC8394AAC0}"/>
                </c:ext>
              </c:extLst>
            </c:dLbl>
            <c:dLbl>
              <c:idx val="1"/>
              <c:spPr>
                <a:noFill/>
                <a:ln>
                  <a:noFill/>
                </a:ln>
                <a:effectLst/>
              </c:spPr>
              <c:txPr>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F2-4320-B967-3EBC8394AAC0}"/>
                </c:ext>
              </c:extLst>
            </c:dLbl>
            <c:dLbl>
              <c:idx val="5"/>
              <c:layout>
                <c:manualLayout>
                  <c:x val="4.7945760131892371E-3"/>
                  <c:y val="1.698703501335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F2-4320-B967-3EBC8394AAC0}"/>
                </c:ext>
              </c:extLst>
            </c:dLbl>
            <c:dLbl>
              <c:idx val="6"/>
              <c:layout>
                <c:manualLayout>
                  <c:x val="7.1918640197838552E-3"/>
                  <c:y val="1.1324690008903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F2-4320-B967-3EBC8394AAC0}"/>
                </c:ext>
              </c:extLst>
            </c:dLbl>
            <c:dLbl>
              <c:idx val="7"/>
              <c:layout>
                <c:manualLayout>
                  <c:x val="0"/>
                  <c:y val="2.4288909889339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F2-4320-B967-3EBC8394AAC0}"/>
                </c:ext>
              </c:extLst>
            </c:dLbl>
            <c:dLbl>
              <c:idx val="8"/>
              <c:layout>
                <c:manualLayout>
                  <c:x val="0"/>
                  <c:y val="1.5180568680837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F2-4320-B967-3EBC8394AAC0}"/>
                </c:ext>
              </c:extLst>
            </c:dLbl>
            <c:dLbl>
              <c:idx val="9"/>
              <c:layout>
                <c:manualLayout>
                  <c:x val="7.1918640197838552E-3"/>
                  <c:y val="-9.2632843295270776E-3"/>
                </c:manualLayout>
              </c:layout>
              <c:tx>
                <c:rich>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r>
                      <a:rPr lang="en-US" sz="1400" b="1" i="0" u="none" strike="noStrike" kern="1200" baseline="0">
                        <a:solidFill>
                          <a:srgbClr val="44546A"/>
                        </a:solidFill>
                        <a:latin typeface="Calibri" panose="020F0502020204030204" pitchFamily="34" charset="0"/>
                        <a:ea typeface="+mn-ea"/>
                        <a:cs typeface="Calibri" panose="020F0502020204030204" pitchFamily="34" charset="0"/>
                      </a:rPr>
                      <a:t>669,550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6-7AF2-4320-B967-3EBC8394AAC0}"/>
                </c:ext>
              </c:extLst>
            </c:dLbl>
            <c:spPr>
              <a:noFill/>
              <a:ln>
                <a:noFill/>
              </a:ln>
              <a:effectLst/>
            </c:spPr>
            <c:txPr>
              <a:bodyPr rot="0" spcFirstLastPara="1" vertOverflow="ellipsis" vert="horz" wrap="square" lIns="38100" tIns="9144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אשראי'!$B$5:$B$14</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אשראי'!$D$5:$D$14</c:f>
              <c:numCache>
                <c:formatCode>_(* #,##0_);_(* \(#,##0\);_(* "-"??_);_(@_)</c:formatCode>
                <c:ptCount val="10"/>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669549</c:v>
                </c:pt>
              </c:numCache>
            </c:numRef>
          </c:val>
          <c:extLst>
            <c:ext xmlns:c16="http://schemas.microsoft.com/office/drawing/2014/chart" uri="{C3380CC4-5D6E-409C-BE32-E72D297353CC}">
              <c16:uniqueId val="{00000007-7AF2-4320-B967-3EBC8394AAC0}"/>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85965511707487"/>
          <c:y val="0.16542888165038006"/>
          <c:w val="0.84647170582967068"/>
          <c:h val="0.73816170372840206"/>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הכנסות!$B$4:$B$13</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הכנסות!$C$4:$C$13</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0-D25C-498E-BD53-1195D5B3FAB6}"/>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Q2 2023</c:v>
                </c:pt>
                <c:pt idx="1">
                  <c:v>Q1 2023</c:v>
                </c:pt>
                <c:pt idx="2">
                  <c:v>Q4 2022</c:v>
                </c:pt>
                <c:pt idx="3">
                  <c:v>Q3 2022</c:v>
                </c:pt>
                <c:pt idx="4">
                  <c:v>Q2 2022</c:v>
                </c:pt>
                <c:pt idx="5">
                  <c:v>Q1 2022</c:v>
                </c:pt>
              </c:strCache>
            </c:strRef>
          </c:cat>
          <c:val>
            <c:numRef>
              <c:f>גיליון1!$D$9:$I$9</c:f>
              <c:numCache>
                <c:formatCode>#,##0</c:formatCode>
                <c:ptCount val="6"/>
                <c:pt idx="0">
                  <c:v>65400</c:v>
                </c:pt>
                <c:pt idx="1">
                  <c:v>61300</c:v>
                </c:pt>
                <c:pt idx="2">
                  <c:v>57000</c:v>
                </c:pt>
                <c:pt idx="3">
                  <c:v>53400</c:v>
                </c:pt>
                <c:pt idx="4">
                  <c:v>48900</c:v>
                </c:pt>
                <c:pt idx="5">
                  <c:v>43700</c:v>
                </c:pt>
              </c:numCache>
            </c:numRef>
          </c:val>
          <c:extLst>
            <c:ext xmlns:c16="http://schemas.microsoft.com/office/drawing/2014/chart" uri="{C3380CC4-5D6E-409C-BE32-E72D297353CC}">
              <c16:uniqueId val="{00000000-CF8C-4902-84CE-D1EBF76F5BC5}"/>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Q2 2023</c:v>
                      </c:pt>
                      <c:pt idx="1">
                        <c:v>Q1 2023</c:v>
                      </c:pt>
                      <c:pt idx="2">
                        <c:v>Q4 2022</c:v>
                      </c:pt>
                      <c:pt idx="3">
                        <c:v>Q3 2022</c:v>
                      </c:pt>
                      <c:pt idx="4">
                        <c:v>Q2 2022</c:v>
                      </c:pt>
                      <c:pt idx="5">
                        <c:v>Q1 2022</c:v>
                      </c:pt>
                    </c:strCache>
                  </c:strRef>
                </c:cat>
                <c:val>
                  <c:numRef>
                    <c:extLst>
                      <c:ext uri="{02D57815-91ED-43cb-92C2-25804820EDAC}">
                        <c15:formulaRef>
                          <c15:sqref>גיליון1!$D$10:$I$10</c15:sqref>
                        </c15:formulaRef>
                      </c:ext>
                    </c:extLst>
                    <c:numCache>
                      <c:formatCode>#,##0</c:formatCode>
                      <c:ptCount val="6"/>
                      <c:pt idx="0">
                        <c:v>11200</c:v>
                      </c:pt>
                      <c:pt idx="1">
                        <c:v>10700</c:v>
                      </c:pt>
                      <c:pt idx="2">
                        <c:v>10400</c:v>
                      </c:pt>
                      <c:pt idx="3">
                        <c:v>9300</c:v>
                      </c:pt>
                      <c:pt idx="4">
                        <c:v>8900</c:v>
                      </c:pt>
                      <c:pt idx="5">
                        <c:v>8100</c:v>
                      </c:pt>
                    </c:numCache>
                  </c:numRef>
                </c:val>
                <c:extLst>
                  <c:ext xmlns:c16="http://schemas.microsoft.com/office/drawing/2014/chart" uri="{C3380CC4-5D6E-409C-BE32-E72D297353CC}">
                    <c16:uniqueId val="{00000001-CF8C-4902-84CE-D1EBF76F5BC5}"/>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690737014953895"/>
          <c:y val="0.25163484789476304"/>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H1 2021</c:v>
                </c:pt>
                <c:pt idx="1">
                  <c:v>H1 2022</c:v>
                </c:pt>
                <c:pt idx="2">
                  <c:v>H1 2023</c:v>
                </c:pt>
              </c:strCache>
            </c:strRef>
          </c:cat>
          <c:val>
            <c:numRef>
              <c:f>'הלוואות שהועמדו'!$H$36:$H$38</c:f>
              <c:numCache>
                <c:formatCode>_(* #,##0_);_(* \(#,##0\);_(* "-"??_);_(@_)</c:formatCode>
                <c:ptCount val="3"/>
                <c:pt idx="0">
                  <c:v>105200</c:v>
                </c:pt>
                <c:pt idx="1">
                  <c:v>169500</c:v>
                </c:pt>
                <c:pt idx="2">
                  <c:v>171100</c:v>
                </c:pt>
              </c:numCache>
            </c:numRef>
          </c:val>
          <c:extLst>
            <c:ext xmlns:c16="http://schemas.microsoft.com/office/drawing/2014/chart" uri="{C3380CC4-5D6E-409C-BE32-E72D297353CC}">
              <c16:uniqueId val="{00000000-1E86-42F1-BE38-DC258D58995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088630753995045E-2"/>
          <c:y val="3.3672387196297726E-2"/>
          <c:w val="0.94782273849200993"/>
          <c:h val="0.86008580794446587"/>
        </c:manualLayout>
      </c:layout>
      <c:bar3DChart>
        <c:barDir val="col"/>
        <c:grouping val="clustered"/>
        <c:varyColors val="0"/>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הכנסות!$B$22:$B$31</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הכנסות!$C$22:$C$31</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2744-448F-AFBB-7112EEABF483}"/>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out"/>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1447572701288E-2"/>
          <c:y val="3.7334841099094608E-2"/>
          <c:w val="0.94697104854597425"/>
          <c:h val="0.87646283247974388"/>
        </c:manualLayout>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dLbl>
              <c:idx val="2"/>
              <c:layout>
                <c:manualLayout>
                  <c:x val="-1.4462441305643411E-2"/>
                  <c:y val="6.2224735165157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1-4AB2-B997-C1BD5503A767}"/>
                </c:ext>
              </c:extLst>
            </c:dLbl>
            <c:dLbl>
              <c:idx val="6"/>
              <c:layout>
                <c:manualLayout>
                  <c:x val="-1.20520344213694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1-4AB2-B997-C1BD5503A767}"/>
                </c:ext>
              </c:extLst>
            </c:dLbl>
            <c:dLbl>
              <c:idx val="8"/>
              <c:layout>
                <c:manualLayout>
                  <c:x val="9.6416275370955918E-3"/>
                  <c:y val="-7.129835206542932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1-4AB2-B997-C1BD5503A767}"/>
                </c:ext>
              </c:extLst>
            </c:dLbl>
            <c:dLbl>
              <c:idx val="9"/>
              <c:layout>
                <c:manualLayout>
                  <c:x val="2.8924882611286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F1-4AB2-B997-C1BD5503A767}"/>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אשראי'!$D$26:$D$35</c:f>
              <c:numCache>
                <c:formatCode>_(* #,##0_);_(* \(#,##0\);_(* "-"??_);_(@_)</c:formatCode>
                <c:ptCount val="10"/>
                <c:pt idx="0">
                  <c:v>47900</c:v>
                </c:pt>
                <c:pt idx="1">
                  <c:v>56800</c:v>
                </c:pt>
                <c:pt idx="2">
                  <c:v>62700</c:v>
                </c:pt>
                <c:pt idx="3">
                  <c:v>65500</c:v>
                </c:pt>
                <c:pt idx="4">
                  <c:v>81400</c:v>
                </c:pt>
                <c:pt idx="5">
                  <c:v>89000</c:v>
                </c:pt>
                <c:pt idx="6">
                  <c:v>82500</c:v>
                </c:pt>
                <c:pt idx="7">
                  <c:v>81200</c:v>
                </c:pt>
                <c:pt idx="8">
                  <c:v>82800</c:v>
                </c:pt>
                <c:pt idx="9">
                  <c:v>83700</c:v>
                </c:pt>
              </c:numCache>
            </c:numRef>
          </c:val>
          <c:extLst>
            <c:ext xmlns:c16="http://schemas.microsoft.com/office/drawing/2014/chart" uri="{C3380CC4-5D6E-409C-BE32-E72D297353CC}">
              <c16:uniqueId val="{00000004-F2F1-4AB2-B997-C1BD5503A767}"/>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אשראי'!$E$26:$E$31</c:f>
              <c:numCache>
                <c:formatCode>General</c:formatCode>
                <c:ptCount val="6"/>
              </c:numCache>
            </c:numRef>
          </c:val>
          <c:extLst>
            <c:ext xmlns:c16="http://schemas.microsoft.com/office/drawing/2014/chart" uri="{C3380CC4-5D6E-409C-BE32-E72D297353CC}">
              <c16:uniqueId val="{00000005-F2F1-4AB2-B997-C1BD5503A767}"/>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'!$H$8:$K$8</c:f>
              <c:numCache>
                <c:formatCode>0.00%</c:formatCode>
                <c:ptCount val="3"/>
                <c:pt idx="0" formatCode="0%">
                  <c:v>2.3E-2</c:v>
                </c:pt>
                <c:pt idx="1">
                  <c:v>1.6E-2</c:v>
                </c:pt>
                <c:pt idx="2" formatCode="0.0%">
                  <c:v>1.4999999999999999E-2</c:v>
                </c:pt>
              </c:numCache>
              <c:extLst/>
            </c:numRef>
          </c:val>
          <c:extLst>
            <c:ext xmlns:c16="http://schemas.microsoft.com/office/drawing/2014/chart" uri="{C3380CC4-5D6E-409C-BE32-E72D297353CC}">
              <c16:uniqueId val="{00000000-7105-47C3-AF8E-22AE7A9DDF4B}"/>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'!$H$9:$K$9</c:f>
              <c:numCache>
                <c:formatCode>0.0%</c:formatCode>
                <c:ptCount val="3"/>
                <c:pt idx="0">
                  <c:v>0.191</c:v>
                </c:pt>
                <c:pt idx="1">
                  <c:v>0.191</c:v>
                </c:pt>
                <c:pt idx="2">
                  <c:v>0.16200000000000001</c:v>
                </c:pt>
              </c:numCache>
              <c:extLst/>
            </c:numRef>
          </c:val>
          <c:extLst>
            <c:ext xmlns:c16="http://schemas.microsoft.com/office/drawing/2014/chart" uri="{C3380CC4-5D6E-409C-BE32-E72D297353CC}">
              <c16:uniqueId val="{00000001-7105-47C3-AF8E-22AE7A9DDF4B}"/>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174694592"/>
        <c:crosses val="autoZero"/>
        <c:auto val="1"/>
        <c:lblAlgn val="ctr"/>
        <c:lblOffset val="100"/>
        <c:noMultiLvlLbl val="0"/>
      </c:catAx>
      <c:valAx>
        <c:axId val="1174694592"/>
        <c:scaling>
          <c:orientation val="minMax"/>
        </c:scaling>
        <c:delete val="1"/>
        <c:axPos val="r"/>
        <c:numFmt formatCode="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0-3DDA-4B74-8F4B-2A635D3A60B7}"/>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ישראל'!$H$9:$J$9</c:f>
              <c:numCache>
                <c:formatCode>0.00%</c:formatCode>
                <c:ptCount val="3"/>
                <c:pt idx="0" formatCode="0.0%">
                  <c:v>0.151</c:v>
                </c:pt>
                <c:pt idx="1">
                  <c:v>0.11600000000000001</c:v>
                </c:pt>
                <c:pt idx="2">
                  <c:v>0.108</c:v>
                </c:pt>
              </c:numCache>
            </c:numRef>
          </c:val>
          <c:extLst>
            <c:ext xmlns:c16="http://schemas.microsoft.com/office/drawing/2014/chart" uri="{C3380CC4-5D6E-409C-BE32-E72D297353CC}">
              <c16:uniqueId val="{00000001-3DDA-4B74-8F4B-2A635D3A60B7}"/>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הכנסות!$C$41:$C$50</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8830-4F1B-87F8-75BBCE951DF9}"/>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הכנסות!$D$41:$D$50</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1-8830-4F1B-87F8-75BBCE951DF9}"/>
            </c:ext>
          </c:extLst>
        </c:ser>
        <c:ser>
          <c:idx val="2"/>
          <c:order val="2"/>
          <c:tx>
            <c:strRef>
              <c:f>הכנסות!$E$40</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הכנסות!$E$41:$E$50</c:f>
              <c:numCache>
                <c:formatCode>_(* #,##0_);_(* \(#,##0\);_(* "-"??_);_(@_)</c:formatCode>
                <c:ptCount val="10"/>
                <c:pt idx="0">
                  <c:v>9500</c:v>
                </c:pt>
                <c:pt idx="1">
                  <c:v>10100</c:v>
                </c:pt>
                <c:pt idx="2">
                  <c:v>9600</c:v>
                </c:pt>
                <c:pt idx="3">
                  <c:v>10400</c:v>
                </c:pt>
                <c:pt idx="4">
                  <c:v>11500</c:v>
                </c:pt>
                <c:pt idx="5">
                  <c:v>14000</c:v>
                </c:pt>
                <c:pt idx="6">
                  <c:v>16000</c:v>
                </c:pt>
                <c:pt idx="7">
                  <c:v>20100</c:v>
                </c:pt>
                <c:pt idx="8">
                  <c:v>21300</c:v>
                </c:pt>
                <c:pt idx="9">
                  <c:v>23700</c:v>
                </c:pt>
              </c:numCache>
            </c:numRef>
          </c:val>
          <c:extLst>
            <c:ext xmlns:c16="http://schemas.microsoft.com/office/drawing/2014/chart" uri="{C3380CC4-5D6E-409C-BE32-E72D297353CC}">
              <c16:uniqueId val="{00000002-8830-4F1B-87F8-75BBCE951DF9}"/>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cat>
            <c:strRef>
              <c:f>גיליון1!$I$6:$AD$6</c:f>
              <c:strCache>
                <c:ptCount val="14"/>
                <c:pt idx="0">
                  <c:v>Q2-2023</c:v>
                </c:pt>
                <c:pt idx="1">
                  <c:v>Q1-2023</c:v>
                </c:pt>
                <c:pt idx="2">
                  <c:v>Q4-2022</c:v>
                </c:pt>
                <c:pt idx="3">
                  <c:v>Q3-2022</c:v>
                </c:pt>
                <c:pt idx="4">
                  <c:v>Q2-2022</c:v>
                </c:pt>
                <c:pt idx="5">
                  <c:v>Q1-2022</c:v>
                </c:pt>
                <c:pt idx="6">
                  <c:v>Q4-2021</c:v>
                </c:pt>
                <c:pt idx="7">
                  <c:v>Q3-2021</c:v>
                </c:pt>
                <c:pt idx="8">
                  <c:v>Q2-2021</c:v>
                </c:pt>
                <c:pt idx="9">
                  <c:v>Q1-2021</c:v>
                </c:pt>
                <c:pt idx="10">
                  <c:v>Q4-2020</c:v>
                </c:pt>
                <c:pt idx="11">
                  <c:v>Q3-2020</c:v>
                </c:pt>
                <c:pt idx="12">
                  <c:v>Q2-2020</c:v>
                </c:pt>
                <c:pt idx="13">
                  <c:v>Q1-2020</c:v>
                </c:pt>
              </c:strCache>
              <c:extLst/>
            </c:strRef>
          </c:cat>
          <c:val>
            <c:numRef>
              <c:f>גיליון1!$I$7:$AD$7</c:f>
              <c:numCache>
                <c:formatCode>General</c:formatCode>
                <c:ptCount val="14"/>
                <c:pt idx="0">
                  <c:v>1390</c:v>
                </c:pt>
                <c:pt idx="1">
                  <c:v>1305</c:v>
                </c:pt>
                <c:pt idx="2">
                  <c:v>1224</c:v>
                </c:pt>
                <c:pt idx="3">
                  <c:v>1036</c:v>
                </c:pt>
                <c:pt idx="4">
                  <c:v>985</c:v>
                </c:pt>
                <c:pt idx="5">
                  <c:v>907</c:v>
                </c:pt>
                <c:pt idx="6">
                  <c:v>678</c:v>
                </c:pt>
                <c:pt idx="7">
                  <c:v>559</c:v>
                </c:pt>
                <c:pt idx="8">
                  <c:v>460</c:v>
                </c:pt>
                <c:pt idx="9">
                  <c:v>348</c:v>
                </c:pt>
                <c:pt idx="10">
                  <c:v>275</c:v>
                </c:pt>
                <c:pt idx="11">
                  <c:v>193</c:v>
                </c:pt>
                <c:pt idx="12">
                  <c:v>155</c:v>
                </c:pt>
                <c:pt idx="13">
                  <c:v>71</c:v>
                </c:pt>
              </c:numCache>
              <c:extLst/>
            </c:numRef>
          </c:val>
          <c:smooth val="0"/>
          <c:extLst>
            <c:ext xmlns:c16="http://schemas.microsoft.com/office/drawing/2014/chart" uri="{C3380CC4-5D6E-409C-BE32-E72D297353CC}">
              <c16:uniqueId val="{00000000-4099-4D1C-A131-492DBCBA0FFB}"/>
            </c:ext>
          </c:extLst>
        </c:ser>
        <c:dLbls>
          <c:showLegendKey val="0"/>
          <c:showVal val="0"/>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IL"/>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5000000000000001E-2"/>
          <c:y val="5.1103368176538912E-2"/>
          <c:w val="0.84204418197725284"/>
          <c:h val="0.89779326364692214"/>
        </c:manualLayout>
      </c:layout>
      <c:bar3DChart>
        <c:barDir val="col"/>
        <c:grouping val="clustered"/>
        <c:varyColors val="0"/>
        <c:ser>
          <c:idx val="1"/>
          <c:order val="0"/>
          <c:spPr>
            <a:solidFill>
              <a:srgbClr val="00AEEF"/>
            </a:solidFill>
            <a:ln>
              <a:noFill/>
            </a:ln>
            <a:effectLst/>
            <a:sp3d/>
          </c:spPr>
          <c:invertIfNegative val="0"/>
          <c:dLbls>
            <c:dLbl>
              <c:idx val="2"/>
              <c:spPr>
                <a:noFill/>
                <a:ln>
                  <a:noFill/>
                </a:ln>
                <a:effectLst/>
              </c:spPr>
              <c:txPr>
                <a:bodyPr rot="0" spcFirstLastPara="1" vertOverflow="ellipsis" vert="horz" wrap="square" lIns="38100" tIns="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A3-4B92-A93F-24D91B9BC17C}"/>
                </c:ext>
              </c:extLst>
            </c:dLbl>
            <c:spPr>
              <a:noFill/>
              <a:ln>
                <a:noFill/>
              </a:ln>
              <a:effectLst/>
            </c:spPr>
            <c:txPr>
              <a:bodyPr rot="0" spcFirstLastPara="1" vertOverflow="ellipsis" vert="horz" wrap="square" lIns="38100" tIns="9144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'רווח נקי בלנדר לפי חציונים'!$F$33:$H$33</c:f>
              <c:strCache>
                <c:ptCount val="3"/>
                <c:pt idx="0">
                  <c:v>H1-2023</c:v>
                </c:pt>
                <c:pt idx="1">
                  <c:v>H1-2022</c:v>
                </c:pt>
                <c:pt idx="2">
                  <c:v>H1-2021</c:v>
                </c:pt>
              </c:strCache>
            </c:strRef>
          </c:cat>
          <c:val>
            <c:numRef>
              <c:f>'רווח נקי בלנדר לפי חציונים'!$F$36:$H$36</c:f>
              <c:numCache>
                <c:formatCode>General</c:formatCode>
                <c:ptCount val="3"/>
                <c:pt idx="0" formatCode="_(* #,##0_);_(* \(#,##0\);_(* &quot;-&quot;??_);_(@_)">
                  <c:v>3812</c:v>
                </c:pt>
                <c:pt idx="1">
                  <c:v>165</c:v>
                </c:pt>
                <c:pt idx="2" formatCode="_(* #,##0_);_(* \(#,##0\);_(* &quot;-&quot;??_);_(@_)">
                  <c:v>-993</c:v>
                </c:pt>
              </c:numCache>
            </c:numRef>
          </c:val>
          <c:extLst>
            <c:ext xmlns:c16="http://schemas.microsoft.com/office/drawing/2014/chart" uri="{C3380CC4-5D6E-409C-BE32-E72D297353CC}">
              <c16:uniqueId val="{00000000-F1A3-4B92-A93F-24D91B9BC17C}"/>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2.4867894131241602E-2"/>
                  <c:y val="-2.6493177258191038E-2"/>
                </c:manualLayout>
              </c:layout>
              <c:tx>
                <c:rich>
                  <a:bodyPr/>
                  <a:lstStyle/>
                  <a:p>
                    <a:r>
                      <a:rPr lang="en-US" dirty="0"/>
                      <a:t>1,970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7D-4477-8E72-E824BD6ACB99}"/>
                </c:ext>
              </c:extLst>
            </c:dLbl>
            <c:dLbl>
              <c:idx val="1"/>
              <c:layout>
                <c:manualLayout>
                  <c:x val="-5.0925337632079971E-17"/>
                  <c:y val="-8.362369337979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7D-4477-8E72-E824BD6ACB9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'רווח נקי בלנדר לפי חציונים'!$F$33:$H$33</c:f>
              <c:strCache>
                <c:ptCount val="3"/>
                <c:pt idx="0">
                  <c:v>H1-2023</c:v>
                </c:pt>
                <c:pt idx="1">
                  <c:v>H1-2022</c:v>
                </c:pt>
                <c:pt idx="2">
                  <c:v>H1-2021</c:v>
                </c:pt>
              </c:strCache>
            </c:strRef>
          </c:cat>
          <c:val>
            <c:numRef>
              <c:f>'רווח נקי בלנדר לפי חציונים'!$F$34:$H$34</c:f>
              <c:numCache>
                <c:formatCode>_(* #,##0_);_(* \(#,##0\);_(* "-"??_);_(@_)</c:formatCode>
                <c:ptCount val="3"/>
                <c:pt idx="0">
                  <c:v>1711.517679109802</c:v>
                </c:pt>
                <c:pt idx="1">
                  <c:v>-152</c:v>
                </c:pt>
                <c:pt idx="2">
                  <c:v>-1063</c:v>
                </c:pt>
              </c:numCache>
            </c:numRef>
          </c:val>
          <c:extLst>
            <c:ext xmlns:c16="http://schemas.microsoft.com/office/drawing/2014/chart" uri="{C3380CC4-5D6E-409C-BE32-E72D297353CC}">
              <c16:uniqueId val="{00000002-887D-4477-8E72-E824BD6ACB99}"/>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33526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2295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48.jpeg"/><Relationship Id="rId18" Type="http://schemas.openxmlformats.org/officeDocument/2006/relationships/image" Target="../media/image53.jpeg"/><Relationship Id="rId26" Type="http://schemas.openxmlformats.org/officeDocument/2006/relationships/image" Target="../media/image61.png"/><Relationship Id="rId39" Type="http://schemas.openxmlformats.org/officeDocument/2006/relationships/image" Target="../media/image25.png"/><Relationship Id="rId21" Type="http://schemas.openxmlformats.org/officeDocument/2006/relationships/image" Target="../media/image56.png"/><Relationship Id="rId34" Type="http://schemas.openxmlformats.org/officeDocument/2006/relationships/image" Target="../media/image69.png"/><Relationship Id="rId42" Type="http://schemas.openxmlformats.org/officeDocument/2006/relationships/chart" Target="../charts/chart4.xml"/><Relationship Id="rId7" Type="http://schemas.openxmlformats.org/officeDocument/2006/relationships/image" Target="../media/image42.png"/><Relationship Id="rId2" Type="http://schemas.openxmlformats.org/officeDocument/2006/relationships/slideLayout" Target="../slideLayouts/slideLayout1.xml"/><Relationship Id="rId16" Type="http://schemas.openxmlformats.org/officeDocument/2006/relationships/image" Target="../media/image51.png"/><Relationship Id="rId20" Type="http://schemas.openxmlformats.org/officeDocument/2006/relationships/image" Target="../media/image55.jpg"/><Relationship Id="rId29" Type="http://schemas.openxmlformats.org/officeDocument/2006/relationships/image" Target="../media/image64.png"/><Relationship Id="rId41" Type="http://schemas.openxmlformats.org/officeDocument/2006/relationships/image" Target="../media/image73.png"/><Relationship Id="rId1" Type="http://schemas.openxmlformats.org/officeDocument/2006/relationships/vmlDrawing" Target="../drawings/vmlDrawing1.vml"/><Relationship Id="rId6" Type="http://schemas.openxmlformats.org/officeDocument/2006/relationships/chart" Target="../charts/chart3.xml"/><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oleObject" Target="../embeddings/oleObject1.bin"/><Relationship Id="rId40" Type="http://schemas.openxmlformats.org/officeDocument/2006/relationships/image" Target="../media/image72.png"/><Relationship Id="rId5" Type="http://schemas.microsoft.com/office/2007/relationships/hdphoto" Target="../media/hdphoto2.wdp"/><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image" Target="../media/image45.jpe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49.jpe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svg"/><Relationship Id="rId35" Type="http://schemas.openxmlformats.org/officeDocument/2006/relationships/image" Target="../media/image70.png"/><Relationship Id="rId8" Type="http://schemas.openxmlformats.org/officeDocument/2006/relationships/image" Target="../media/image43.png"/><Relationship Id="rId3" Type="http://schemas.openxmlformats.org/officeDocument/2006/relationships/notesSlide" Target="../notesSlides/notesSlide11.xml"/><Relationship Id="rId12" Type="http://schemas.openxmlformats.org/officeDocument/2006/relationships/image" Target="../media/image47.png"/><Relationship Id="rId17" Type="http://schemas.openxmlformats.org/officeDocument/2006/relationships/image" Target="../media/image52.jpeg"/><Relationship Id="rId25" Type="http://schemas.openxmlformats.org/officeDocument/2006/relationships/image" Target="../media/image60.png"/><Relationship Id="rId33" Type="http://schemas.openxmlformats.org/officeDocument/2006/relationships/image" Target="../media/image68.svg"/><Relationship Id="rId38"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59.pn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5.xml"/><Relationship Id="rId7"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chart" Target="../charts/chart18.xml"/><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Q2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Blender, 20% by Bank Hapoalim, with funding of NIS 82 million from Bank Hapoalim</a:t>
            </a:r>
            <a:endParaRPr lang="he-IL" sz="1600" dirty="0">
              <a:solidFill>
                <a:schemeClr val="tx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F88122BE-982E-45A6-9684-EC623BE2328A}"/>
              </a:ext>
            </a:extLst>
          </p:cNvPr>
          <p:cNvSpPr txBox="1"/>
          <p:nvPr/>
        </p:nvSpPr>
        <p:spPr>
          <a:xfrm>
            <a:off x="1442353" y="2082908"/>
            <a:ext cx="4300074" cy="553998"/>
          </a:xfrm>
          <a:prstGeom prst="rect">
            <a:avLst/>
          </a:prstGeom>
          <a:noFill/>
        </p:spPr>
        <p:txBody>
          <a:bodyPr wrap="square" rtlCol="0">
            <a:spAutoFit/>
          </a:bodyPr>
          <a:lstStyle/>
          <a:p>
            <a:pPr algn="l">
              <a:lnSpc>
                <a:spcPts val="1800"/>
              </a:lnSpc>
              <a:defRPr/>
            </a:pPr>
            <a:r>
              <a:rPr lang="en-US" sz="1600" dirty="0">
                <a:solidFill>
                  <a:schemeClr val="tx1"/>
                </a:solidFill>
                <a:latin typeface="Calibri" panose="020F0502020204030204" pitchFamily="34" charset="0"/>
                <a:cs typeface="Calibri" panose="020F0502020204030204" pitchFamily="34" charset="0"/>
              </a:rPr>
              <a:t>Activity started in March 2023 with a wide spread of thousands of distribution points.</a:t>
            </a: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6"/>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6"/>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3"/>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5"/>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graphicFrame>
        <p:nvGraphicFramePr>
          <p:cNvPr id="64" name="אובייקט 63">
            <a:extLst>
              <a:ext uri="{FF2B5EF4-FFF2-40B4-BE49-F238E27FC236}">
                <a16:creationId xmlns:a16="http://schemas.microsoft.com/office/drawing/2014/main" id="{7D0B1360-3F88-46CA-4DDA-E8A34DACD3E9}"/>
              </a:ext>
            </a:extLst>
          </p:cNvPr>
          <p:cNvGraphicFramePr>
            <a:graphicFrameLocks noChangeAspect="1"/>
          </p:cNvGraphicFramePr>
          <p:nvPr>
            <p:extLst>
              <p:ext uri="{D42A27DB-BD31-4B8C-83A1-F6EECF244321}">
                <p14:modId xmlns:p14="http://schemas.microsoft.com/office/powerpoint/2010/main" val="707841862"/>
              </p:ext>
            </p:extLst>
          </p:nvPr>
        </p:nvGraphicFramePr>
        <p:xfrm>
          <a:off x="821046" y="200486"/>
          <a:ext cx="3018059" cy="776072"/>
        </p:xfrm>
        <a:graphic>
          <a:graphicData uri="http://schemas.openxmlformats.org/presentationml/2006/ole">
            <mc:AlternateContent xmlns:mc="http://schemas.openxmlformats.org/markup-compatibility/2006">
              <mc:Choice xmlns:v="urn:schemas-microsoft-com:vml" Requires="v">
                <p:oleObj spid="_x0000_s1026" name="Acrobat Document" r:id="rId37" imgW="6667184" imgH="1714382" progId="Acrobat.Document.DC">
                  <p:embed/>
                </p:oleObj>
              </mc:Choice>
              <mc:Fallback>
                <p:oleObj name="Acrobat Document" r:id="rId37" imgW="6667184" imgH="1714382" progId="Acrobat.Document.DC">
                  <p:embed/>
                  <p:pic>
                    <p:nvPicPr>
                      <p:cNvPr id="64" name="אובייקט 63">
                        <a:extLst>
                          <a:ext uri="{FF2B5EF4-FFF2-40B4-BE49-F238E27FC236}">
                            <a16:creationId xmlns:a16="http://schemas.microsoft.com/office/drawing/2014/main" id="{7D0B1360-3F88-46CA-4DDA-E8A34DACD3E9}"/>
                          </a:ext>
                        </a:extLst>
                      </p:cNvPr>
                      <p:cNvPicPr/>
                      <p:nvPr/>
                    </p:nvPicPr>
                    <p:blipFill>
                      <a:blip r:embed="rId38"/>
                      <a:stretch>
                        <a:fillRect/>
                      </a:stretch>
                    </p:blipFill>
                    <p:spPr>
                      <a:xfrm>
                        <a:off x="821046" y="200486"/>
                        <a:ext cx="3018059" cy="776072"/>
                      </a:xfrm>
                      <a:prstGeom prst="rect">
                        <a:avLst/>
                      </a:prstGeom>
                    </p:spPr>
                  </p:pic>
                </p:oleObj>
              </mc:Fallback>
            </mc:AlternateContent>
          </a:graphicData>
        </a:graphic>
      </p:graphicFrame>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9">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4" descr="גרף המציג צמיחה בנקודות הפצה">
            <a:extLst>
              <a:ext uri="{FF2B5EF4-FFF2-40B4-BE49-F238E27FC236}">
                <a16:creationId xmlns:a16="http://schemas.microsoft.com/office/drawing/2014/main" id="{81AC578C-3E76-2ABC-1633-D6252D05CA26}"/>
              </a:ext>
            </a:extLst>
          </p:cNvPr>
          <p:cNvGraphicFramePr>
            <a:graphicFrameLocks/>
          </p:cNvGraphicFramePr>
          <p:nvPr>
            <p:extLst>
              <p:ext uri="{D42A27DB-BD31-4B8C-83A1-F6EECF244321}">
                <p14:modId xmlns:p14="http://schemas.microsoft.com/office/powerpoint/2010/main" val="2916717401"/>
              </p:ext>
            </p:extLst>
          </p:nvPr>
        </p:nvGraphicFramePr>
        <p:xfrm>
          <a:off x="7657456" y="2393087"/>
          <a:ext cx="2740992" cy="3171396"/>
        </p:xfrm>
        <a:graphic>
          <a:graphicData uri="http://schemas.openxmlformats.org/drawingml/2006/chart">
            <c:chart xmlns:c="http://schemas.openxmlformats.org/drawingml/2006/chart" xmlns:r="http://schemas.openxmlformats.org/officeDocument/2006/relationships" r:id="rId42"/>
          </a:graphicData>
        </a:graphic>
      </p:graphicFrame>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C3FB65C-6494-1B09-33F1-B569E15C94E3}"/>
              </a:ext>
              <a:ext uri="{C183D7F6-B498-43B3-948B-1728B52AA6E4}">
                <adec:decorative xmlns:adec="http://schemas.microsoft.com/office/drawing/2017/decorative" val="1"/>
              </a:ext>
            </a:extLst>
          </p:cNvPr>
          <p:cNvGrpSpPr/>
          <p:nvPr/>
        </p:nvGrpSpPr>
        <p:grpSpPr>
          <a:xfrm>
            <a:off x="612620" y="1276584"/>
            <a:ext cx="4743960" cy="4836654"/>
            <a:chOff x="1407297" y="1093634"/>
            <a:chExt cx="4230277" cy="4875508"/>
          </a:xfrm>
        </p:grpSpPr>
        <p:sp>
          <p:nvSpPr>
            <p:cNvPr id="21" name="מלבן: פינות מעוגלות 3">
              <a:extLst>
                <a:ext uri="{FF2B5EF4-FFF2-40B4-BE49-F238E27FC236}">
                  <a16:creationId xmlns:a16="http://schemas.microsoft.com/office/drawing/2014/main" id="{EE67D587-5748-9B53-3EC1-C872003C6DD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23" name="תרשים 14">
              <a:extLst>
                <a:ext uri="{FF2B5EF4-FFF2-40B4-BE49-F238E27FC236}">
                  <a16:creationId xmlns:a16="http://schemas.microsoft.com/office/drawing/2014/main" id="{4CC55D51-7622-F148-4570-64C5628F4CE8}"/>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Group 1">
            <a:extLst>
              <a:ext uri="{FF2B5EF4-FFF2-40B4-BE49-F238E27FC236}">
                <a16:creationId xmlns:a16="http://schemas.microsoft.com/office/drawing/2014/main" id="{091BD1EE-8CEF-EDBD-A5AD-48C127E15B1D}"/>
              </a:ext>
              <a:ext uri="{C183D7F6-B498-43B3-948B-1728B52AA6E4}">
                <adec:decorative xmlns:adec="http://schemas.microsoft.com/office/drawing/2017/decorative" val="1"/>
              </a:ext>
            </a:extLst>
          </p:cNvPr>
          <p:cNvGrpSpPr/>
          <p:nvPr/>
        </p:nvGrpSpPr>
        <p:grpSpPr>
          <a:xfrm>
            <a:off x="6378434" y="1234255"/>
            <a:ext cx="4743960" cy="4836654"/>
            <a:chOff x="1407297" y="1093634"/>
            <a:chExt cx="4230277" cy="4875508"/>
          </a:xfrm>
        </p:grpSpPr>
        <p:sp>
          <p:nvSpPr>
            <p:cNvPr id="4" name="מלבן: פינות מעוגלות 3">
              <a:extLst>
                <a:ext uri="{FF2B5EF4-FFF2-40B4-BE49-F238E27FC236}">
                  <a16:creationId xmlns:a16="http://schemas.microsoft.com/office/drawing/2014/main" id="{79961F2E-8E94-83F6-F223-C9B4ADCD2FC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15" name="תרשים 14">
              <a:extLst>
                <a:ext uri="{FF2B5EF4-FFF2-40B4-BE49-F238E27FC236}">
                  <a16:creationId xmlns:a16="http://schemas.microsoft.com/office/drawing/2014/main" id="{52BA36C9-B4E3-71E1-EF82-BDC6E5CA3422}"/>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20" name="Straight Arrow Connector 19">
            <a:extLst>
              <a:ext uri="{FF2B5EF4-FFF2-40B4-BE49-F238E27FC236}">
                <a16:creationId xmlns:a16="http://schemas.microsoft.com/office/drawing/2014/main" id="{8BF96DF6-5200-0F91-C280-DB6CFFC700A1}"/>
              </a:ext>
              <a:ext uri="{C183D7F6-B498-43B3-948B-1728B52AA6E4}">
                <adec:decorative xmlns:adec="http://schemas.microsoft.com/office/drawing/2017/decorative" val="1"/>
              </a:ext>
            </a:extLst>
          </p:cNvPr>
          <p:cNvCxnSpPr>
            <a:cxnSpLocks/>
          </p:cNvCxnSpPr>
          <p:nvPr/>
        </p:nvCxnSpPr>
        <p:spPr>
          <a:xfrm flipV="1">
            <a:off x="2206487" y="2869132"/>
            <a:ext cx="1290615" cy="1061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A2D267-DDF9-7F39-2E62-A8BE93776CBC}"/>
              </a:ext>
              <a:ext uri="{C183D7F6-B498-43B3-948B-1728B52AA6E4}">
                <adec:decorative xmlns:adec="http://schemas.microsoft.com/office/drawing/2017/decorative" val="1"/>
              </a:ext>
            </a:extLst>
          </p:cNvPr>
          <p:cNvCxnSpPr>
            <a:cxnSpLocks/>
          </p:cNvCxnSpPr>
          <p:nvPr/>
        </p:nvCxnSpPr>
        <p:spPr>
          <a:xfrm flipV="1">
            <a:off x="7822096" y="2594323"/>
            <a:ext cx="1258606" cy="12054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a16="http://schemas.microsoft.com/office/drawing/2014/main" id="{2D2D1D38-1480-EF40-3825-23363B70881C}"/>
              </a:ext>
            </a:extLst>
          </p:cNvPr>
          <p:cNvSpPr txBox="1"/>
          <p:nvPr/>
        </p:nvSpPr>
        <p:spPr>
          <a:xfrm>
            <a:off x="6307667" y="1318512"/>
            <a:ext cx="4539409"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Adjusted EBITDA</a:t>
            </a:r>
            <a:r>
              <a:rPr kumimoji="0" lang="he-IL"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 </a:t>
            </a:r>
            <a:r>
              <a:rPr lang="he-IL" sz="1400" dirty="0">
                <a:solidFill>
                  <a:srgbClr val="041634"/>
                </a:solidFill>
                <a:latin typeface="Assistant SemiBold" pitchFamily="2" charset="-79"/>
                <a:cs typeface="Assistant SemiBold" pitchFamily="2" charset="-79"/>
              </a:rPr>
              <a:t>(אלפי ש"ח)</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dirty="0">
                <a:solidFill>
                  <a:srgbClr val="000000"/>
                </a:solidFill>
                <a:highlight>
                  <a:srgbClr val="FFFF00"/>
                </a:highlight>
                <a:latin typeface="Assistant Light" panose="00000400000000000000" pitchFamily="2" charset="-79"/>
                <a:cs typeface="Assistant Light" panose="00000400000000000000" pitchFamily="2" charset="-79"/>
              </a:rPr>
              <a:t>תיווך באשראי ומתן אשראי בישראל</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9" name="תרשים 18" descr="גרף  adjusted ebitda (באלפי שקלים):&#10;H1 2021  - מינוס 993&#10;H1 2022 - 165&#10;H1 2023 - 3,812">
            <a:extLst>
              <a:ext uri="{FF2B5EF4-FFF2-40B4-BE49-F238E27FC236}">
                <a16:creationId xmlns:a16="http://schemas.microsoft.com/office/drawing/2014/main" id="{83445508-2961-4EEC-BA56-008CF63E0C04}"/>
              </a:ext>
            </a:extLst>
          </p:cNvPr>
          <p:cNvGraphicFramePr>
            <a:graphicFrameLocks/>
          </p:cNvGraphicFramePr>
          <p:nvPr>
            <p:extLst>
              <p:ext uri="{D42A27DB-BD31-4B8C-83A1-F6EECF244321}">
                <p14:modId xmlns:p14="http://schemas.microsoft.com/office/powerpoint/2010/main" val="4086769778"/>
              </p:ext>
            </p:extLst>
          </p:nvPr>
        </p:nvGraphicFramePr>
        <p:xfrm>
          <a:off x="6662581" y="1894513"/>
          <a:ext cx="4572000" cy="364497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22">
            <a:extLst>
              <a:ext uri="{FF2B5EF4-FFF2-40B4-BE49-F238E27FC236}">
                <a16:creationId xmlns:a16="http://schemas.microsoft.com/office/drawing/2014/main" id="{5C54B63A-C408-DB05-4995-89D286B8B466}"/>
              </a:ext>
            </a:extLst>
          </p:cNvPr>
          <p:cNvSpPr txBox="1"/>
          <p:nvPr/>
        </p:nvSpPr>
        <p:spPr>
          <a:xfrm>
            <a:off x="1210733" y="1339277"/>
            <a:ext cx="3591029"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tx1">
                    <a:lumMod val="95000"/>
                    <a:lumOff val="5000"/>
                  </a:schemeClr>
                </a:solidFill>
                <a:effectLst/>
                <a:highlight>
                  <a:srgbClr val="FFFF00"/>
                </a:highlight>
                <a:uLnTx/>
                <a:uFillTx/>
                <a:latin typeface="Assistant SemiBold" pitchFamily="2" charset="-79"/>
                <a:ea typeface="+mn-ea"/>
                <a:cs typeface="Assistant SemiBold" pitchFamily="2" charset="-79"/>
              </a:rPr>
              <a:t>רווח מגזרי </a:t>
            </a:r>
            <a:r>
              <a:rPr lang="he-IL" sz="1400" dirty="0">
                <a:solidFill>
                  <a:srgbClr val="041634"/>
                </a:solidFill>
                <a:highlight>
                  <a:srgbClr val="FFFF00"/>
                </a:highlight>
                <a:latin typeface="Assistant SemiBold" pitchFamily="2" charset="-79"/>
                <a:cs typeface="Assistant SemiBold" pitchFamily="2" charset="-79"/>
              </a:rPr>
              <a:t>(אלפי ש"ח)</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dirty="0">
                <a:solidFill>
                  <a:srgbClr val="000000"/>
                </a:solidFill>
                <a:highlight>
                  <a:srgbClr val="FFFF00"/>
                </a:highlight>
                <a:latin typeface="Assistant Light" panose="00000400000000000000" pitchFamily="2" charset="-79"/>
                <a:cs typeface="Assistant Light" panose="00000400000000000000" pitchFamily="2" charset="-79"/>
              </a:rPr>
              <a:t>תיווך באשראי ומתן אשראי בישראל</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7" name="תרשים 16" descr="גרף רווח מגזרי באלפי שקלים:&#10;H1 2021 - מינוס 1,063&#10;H1 2022 -  מינוס 152&#10;H1 2023 - 1,970">
            <a:extLst>
              <a:ext uri="{FF2B5EF4-FFF2-40B4-BE49-F238E27FC236}">
                <a16:creationId xmlns:a16="http://schemas.microsoft.com/office/drawing/2014/main" id="{8057282C-DB95-A063-2540-9A3A3D472D3F}"/>
              </a:ext>
            </a:extLst>
          </p:cNvPr>
          <p:cNvGraphicFramePr>
            <a:graphicFrameLocks/>
          </p:cNvGraphicFramePr>
          <p:nvPr>
            <p:extLst>
              <p:ext uri="{D42A27DB-BD31-4B8C-83A1-F6EECF244321}">
                <p14:modId xmlns:p14="http://schemas.microsoft.com/office/powerpoint/2010/main" val="1895440203"/>
              </p:ext>
            </p:extLst>
          </p:nvPr>
        </p:nvGraphicFramePr>
        <p:xfrm>
          <a:off x="1022432" y="2179132"/>
          <a:ext cx="4085549" cy="3816794"/>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קבוצה 4">
            <a:extLst>
              <a:ext uri="{FF2B5EF4-FFF2-40B4-BE49-F238E27FC236}">
                <a16:creationId xmlns:a16="http://schemas.microsoft.com/office/drawing/2014/main" id="{29775BDF-D7BC-5D3F-2841-C13A62917603}"/>
              </a:ext>
            </a:extLst>
          </p:cNvPr>
          <p:cNvGrpSpPr/>
          <p:nvPr/>
        </p:nvGrpSpPr>
        <p:grpSpPr>
          <a:xfrm>
            <a:off x="-623903" y="-156665"/>
            <a:ext cx="1343804" cy="1343808"/>
            <a:chOff x="-623903" y="-156665"/>
            <a:chExt cx="1343804" cy="1343808"/>
          </a:xfrm>
        </p:grpSpPr>
        <p:sp>
          <p:nvSpPr>
            <p:cNvPr id="6" name="Google Shape;463;p9">
              <a:extLst>
                <a:ext uri="{FF2B5EF4-FFF2-40B4-BE49-F238E27FC236}">
                  <a16:creationId xmlns:a16="http://schemas.microsoft.com/office/drawing/2014/main" id="{462C4229-71D2-6031-E822-33937F913EE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1C605C55-31C7-7374-1A1B-90AB9AFAC03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465;p9">
              <a:extLst>
                <a:ext uri="{FF2B5EF4-FFF2-40B4-BE49-F238E27FC236}">
                  <a16:creationId xmlns:a16="http://schemas.microsoft.com/office/drawing/2014/main" id="{CE2B7797-CFF3-D0A5-57C5-6E36C39CCAF3}"/>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 name="TextBox 28">
            <a:extLst>
              <a:ext uri="{FF2B5EF4-FFF2-40B4-BE49-F238E27FC236}">
                <a16:creationId xmlns:a16="http://schemas.microsoft.com/office/drawing/2014/main" id="{6D015245-3618-F1A5-5196-BD8EADFDBAB1}"/>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Tree>
    <p:extLst>
      <p:ext uri="{BB962C8B-B14F-4D97-AF65-F5344CB8AC3E}">
        <p14:creationId xmlns:p14="http://schemas.microsoft.com/office/powerpoint/2010/main" val="36786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F944E12E-6424-62F2-CED7-497C69C357AA}"/>
              </a:ext>
            </a:extLst>
          </p:cNvPr>
          <p:cNvSpPr/>
          <p:nvPr/>
        </p:nvSpPr>
        <p:spPr>
          <a:xfrm>
            <a:off x="6096000" y="1038531"/>
            <a:ext cx="5413468"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1" name="Chart 1" descr="גרף המציג עלייה של כ-40%  מרבעון 2 2022 עד רבעון 2 2023">
            <a:extLst>
              <a:ext uri="{FF2B5EF4-FFF2-40B4-BE49-F238E27FC236}">
                <a16:creationId xmlns:a16="http://schemas.microsoft.com/office/drawing/2014/main" id="{82D76FCF-DDF8-69A1-8AD8-8B4A9ED4C979}"/>
              </a:ext>
            </a:extLst>
          </p:cNvPr>
          <p:cNvGraphicFramePr>
            <a:graphicFrameLocks/>
          </p:cNvGraphicFramePr>
          <p:nvPr>
            <p:extLst>
              <p:ext uri="{D42A27DB-BD31-4B8C-83A1-F6EECF244321}">
                <p14:modId xmlns:p14="http://schemas.microsoft.com/office/powerpoint/2010/main" val="877531067"/>
              </p:ext>
            </p:extLst>
          </p:nvPr>
        </p:nvGraphicFramePr>
        <p:xfrm>
          <a:off x="6207106" y="1773827"/>
          <a:ext cx="5297653" cy="4485774"/>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פינות מעוגלות 2">
            <a:extLst>
              <a:ext uri="{FF2B5EF4-FFF2-40B4-BE49-F238E27FC236}">
                <a16:creationId xmlns:a16="http://schemas.microsoft.com/office/drawing/2014/main" id="{7167C264-9022-0D55-ED2E-1B532B3A7217}"/>
              </a:ext>
            </a:extLst>
          </p:cNvPr>
          <p:cNvSpPr/>
          <p:nvPr/>
        </p:nvSpPr>
        <p:spPr>
          <a:xfrm>
            <a:off x="345451" y="1014547"/>
            <a:ext cx="5419780"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4" name="Chart 1" descr="גרף המציג עלייה של כ-81% מרבעון 2 2022 עד רבעון 2 2023">
            <a:extLst>
              <a:ext uri="{FF2B5EF4-FFF2-40B4-BE49-F238E27FC236}">
                <a16:creationId xmlns:a16="http://schemas.microsoft.com/office/drawing/2014/main" id="{0049ECF9-2F3F-32FA-B295-95F4B55CBBD8}"/>
              </a:ext>
            </a:extLst>
          </p:cNvPr>
          <p:cNvGraphicFramePr>
            <a:graphicFrameLocks/>
          </p:cNvGraphicFramePr>
          <p:nvPr>
            <p:extLst>
              <p:ext uri="{D42A27DB-BD31-4B8C-83A1-F6EECF244321}">
                <p14:modId xmlns:p14="http://schemas.microsoft.com/office/powerpoint/2010/main" val="693180847"/>
              </p:ext>
            </p:extLst>
          </p:nvPr>
        </p:nvGraphicFramePr>
        <p:xfrm>
          <a:off x="-152400" y="1153615"/>
          <a:ext cx="5901069" cy="517414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736016" y="1039179"/>
            <a:ext cx="4253409"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703927" y="6450124"/>
            <a:ext cx="9929576"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NON-GAAP gross revenues that include interest from loans in a credit brokerage system. Financial data in NIS as of June 30, 2023. </a:t>
            </a:r>
            <a:endParaRPr kumimoji="0" lang="he-IL"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eaLnBrk="1" fontAlgn="auto" latinLnBrk="0" hangingPunct="1">
              <a:lnSpc>
                <a:spcPts val="1200"/>
              </a:lnSpc>
              <a:spcBef>
                <a:spcPts val="0"/>
              </a:spcBef>
              <a:spcAft>
                <a:spcPts val="0"/>
              </a:spcAft>
              <a:buClrTx/>
              <a:buSzTx/>
              <a:buFontTx/>
              <a:buNone/>
              <a:tabLst/>
              <a:defRPr/>
            </a:pPr>
            <a:endParaRPr lang="en-US" sz="1000" dirty="0">
              <a:solidFill>
                <a:schemeClr val="dk1"/>
              </a:solidFill>
              <a:latin typeface="Calibri"/>
              <a:cs typeface="Calibri"/>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998483" y="988319"/>
            <a:ext cx="4068568"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 in Israel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grpSp>
        <p:nvGrpSpPr>
          <p:cNvPr id="26" name="קבוצה 25">
            <a:extLst>
              <a:ext uri="{FF2B5EF4-FFF2-40B4-BE49-F238E27FC236}">
                <a16:creationId xmlns:a16="http://schemas.microsoft.com/office/drawing/2014/main" id="{0835CBBC-26BA-C81A-1605-F66B98004EE2}"/>
              </a:ext>
            </a:extLst>
          </p:cNvPr>
          <p:cNvGrpSpPr/>
          <p:nvPr/>
        </p:nvGrpSpPr>
        <p:grpSpPr>
          <a:xfrm>
            <a:off x="3055341" y="2290423"/>
            <a:ext cx="1760934" cy="1442990"/>
            <a:chOff x="3165269" y="2486315"/>
            <a:chExt cx="1155627" cy="1442990"/>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flipV="1">
              <a:off x="3165269" y="2737936"/>
              <a:ext cx="1155627" cy="1993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343013" y="2486315"/>
              <a:ext cx="0" cy="144299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Lst>
          </p:cNvPr>
          <p:cNvSpPr/>
          <p:nvPr/>
        </p:nvSpPr>
        <p:spPr>
          <a:xfrm>
            <a:off x="3032767" y="2258347"/>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1" name="TextBox 1">
            <a:extLst>
              <a:ext uri="{FF2B5EF4-FFF2-40B4-BE49-F238E27FC236}">
                <a16:creationId xmlns:a16="http://schemas.microsoft.com/office/drawing/2014/main" id="{66187E0A-83E8-3206-E8DA-DBDA91027E7B}"/>
              </a:ext>
            </a:extLst>
          </p:cNvPr>
          <p:cNvSpPr txBox="1"/>
          <p:nvPr/>
        </p:nvSpPr>
        <p:spPr>
          <a:xfrm>
            <a:off x="2972780" y="2308174"/>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he-IL" sz="1200" b="1" kern="1200" dirty="0">
                <a:solidFill>
                  <a:schemeClr val="bg1"/>
                </a:solidFill>
                <a:latin typeface="Calibri" panose="020F0502020204030204" pitchFamily="34" charset="0"/>
                <a:cs typeface="Calibri" panose="020F0502020204030204" pitchFamily="34" charset="0"/>
              </a:rPr>
              <a:t>81</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7" name="Flowchart: Connector 55">
            <a:extLst>
              <a:ext uri="{FF2B5EF4-FFF2-40B4-BE49-F238E27FC236}">
                <a16:creationId xmlns:a16="http://schemas.microsoft.com/office/drawing/2014/main" id="{9397BD9F-E79D-F7CB-CDF6-B0564E863CD3}"/>
              </a:ext>
            </a:extLst>
          </p:cNvPr>
          <p:cNvSpPr/>
          <p:nvPr/>
        </p:nvSpPr>
        <p:spPr>
          <a:xfrm>
            <a:off x="3802292" y="4352564"/>
            <a:ext cx="873855" cy="859366"/>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a:solidFill>
                  <a:schemeClr val="tx1"/>
                </a:solidFill>
                <a:latin typeface="Calibri" panose="020F0502020204030204" pitchFamily="34" charset="0"/>
                <a:cs typeface="Calibri" panose="020F0502020204030204" pitchFamily="34" charset="0"/>
              </a:rPr>
              <a:t>PROFIT</a:t>
            </a:r>
            <a:endParaRPr lang="en-IL" sz="1100" b="1" dirty="0">
              <a:solidFill>
                <a:schemeClr val="tx1"/>
              </a:solidFill>
              <a:latin typeface="Calibri" panose="020F0502020204030204" pitchFamily="34" charset="0"/>
              <a:cs typeface="Calibri" panose="020F0502020204030204" pitchFamily="34" charset="0"/>
            </a:endParaRPr>
          </a:p>
        </p:txBody>
      </p:sp>
      <p:grpSp>
        <p:nvGrpSpPr>
          <p:cNvPr id="20" name="קבוצה 19">
            <a:extLst>
              <a:ext uri="{FF2B5EF4-FFF2-40B4-BE49-F238E27FC236}">
                <a16:creationId xmlns:a16="http://schemas.microsoft.com/office/drawing/2014/main" id="{F3FE4D4E-7132-2F65-33AA-A6320F71AA51}"/>
              </a:ext>
            </a:extLst>
          </p:cNvPr>
          <p:cNvGrpSpPr/>
          <p:nvPr/>
        </p:nvGrpSpPr>
        <p:grpSpPr>
          <a:xfrm>
            <a:off x="9140529" y="1735871"/>
            <a:ext cx="1374480" cy="1129735"/>
            <a:chOff x="3692839" y="2464271"/>
            <a:chExt cx="902013" cy="1129735"/>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732206" y="2574892"/>
              <a:ext cx="862646"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692839" y="2464271"/>
              <a:ext cx="0" cy="1129735"/>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Lst>
          </p:cNvPr>
          <p:cNvSpPr/>
          <p:nvPr/>
        </p:nvSpPr>
        <p:spPr>
          <a:xfrm>
            <a:off x="8862721" y="1584323"/>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TextBox 1">
            <a:extLst>
              <a:ext uri="{FF2B5EF4-FFF2-40B4-BE49-F238E27FC236}">
                <a16:creationId xmlns:a16="http://schemas.microsoft.com/office/drawing/2014/main" id="{ED12F963-346C-F335-836E-8D1443C6B809}"/>
              </a:ext>
            </a:extLst>
          </p:cNvPr>
          <p:cNvSpPr txBox="1"/>
          <p:nvPr/>
        </p:nvSpPr>
        <p:spPr>
          <a:xfrm>
            <a:off x="8802734" y="1653207"/>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40</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nvGrpSpPr>
          <p:cNvPr id="6" name="קבוצה 5">
            <a:extLst>
              <a:ext uri="{FF2B5EF4-FFF2-40B4-BE49-F238E27FC236}">
                <a16:creationId xmlns:a16="http://schemas.microsoft.com/office/drawing/2014/main" id="{2391E0AD-AA55-13BC-41F7-9F8D965BD4B5}"/>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ACC10532-9637-7554-DA39-0A43187C8C8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38DA638E-1228-F4DC-56A8-D68BFED1E4C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465;p9">
              <a:extLst>
                <a:ext uri="{FF2B5EF4-FFF2-40B4-BE49-F238E27FC236}">
                  <a16:creationId xmlns:a16="http://schemas.microsoft.com/office/drawing/2014/main" id="{15FEF7C0-352B-EB26-6031-C8010CF9D7EF}"/>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996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Lst>
          </p:cNvPr>
          <p:cNvSpPr/>
          <p:nvPr/>
        </p:nvSpPr>
        <p:spPr>
          <a:xfrm>
            <a:off x="420368" y="892716"/>
            <a:ext cx="5454798" cy="528968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2" name="תרשים 1" descr="גרך המציג עלייה של ב-33% בכמות הלקוחות מרבעון 2 2022 עד רבעון 2 2023">
            <a:extLst>
              <a:ext uri="{FF2B5EF4-FFF2-40B4-BE49-F238E27FC236}">
                <a16:creationId xmlns:a16="http://schemas.microsoft.com/office/drawing/2014/main" id="{D58F460A-CAC1-C8F7-8AFB-1910FC769250}"/>
              </a:ext>
            </a:extLst>
          </p:cNvPr>
          <p:cNvGraphicFramePr>
            <a:graphicFrameLocks/>
          </p:cNvGraphicFramePr>
          <p:nvPr>
            <p:extLst>
              <p:ext uri="{D42A27DB-BD31-4B8C-83A1-F6EECF244321}">
                <p14:modId xmlns:p14="http://schemas.microsoft.com/office/powerpoint/2010/main" val="4094473605"/>
              </p:ext>
            </p:extLst>
          </p:nvPr>
        </p:nvGraphicFramePr>
        <p:xfrm>
          <a:off x="770579" y="1631455"/>
          <a:ext cx="4868592" cy="4471751"/>
        </p:xfrm>
        <a:graphic>
          <a:graphicData uri="http://schemas.openxmlformats.org/drawingml/2006/chart">
            <c:chart xmlns:c="http://schemas.openxmlformats.org/drawingml/2006/chart" xmlns:r="http://schemas.openxmlformats.org/officeDocument/2006/relationships" r:id="rId2"/>
          </a:graphicData>
        </a:graphic>
      </p:graphicFrame>
      <p:sp>
        <p:nvSpPr>
          <p:cNvPr id="15" name="מלבן: פינות מעוגלות 14">
            <a:extLst>
              <a:ext uri="{FF2B5EF4-FFF2-40B4-BE49-F238E27FC236}">
                <a16:creationId xmlns:a16="http://schemas.microsoft.com/office/drawing/2014/main" id="{D23B92E4-44E3-2F5E-5F53-B31D3081FACA}"/>
              </a:ext>
            </a:extLst>
          </p:cNvPr>
          <p:cNvSpPr/>
          <p:nvPr/>
        </p:nvSpPr>
        <p:spPr>
          <a:xfrm>
            <a:off x="6096000" y="869184"/>
            <a:ext cx="5632642"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16050" y="168331"/>
            <a:ext cx="10318231"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rPr>
              <a:t>Blender Israel: Increased volume of loans</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427953" y="1019532"/>
            <a:ext cx="4996034"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loans provided </a:t>
            </a:r>
            <a:r>
              <a:rPr lang="en-US" kern="1200" dirty="0">
                <a:solidFill>
                  <a:schemeClr val="tx1"/>
                </a:solidFill>
                <a:latin typeface="Calibri" panose="020F0502020204030204" pitchFamily="34" charset="0"/>
                <a:ea typeface="+mn-ea"/>
                <a:cs typeface="Calibri" panose="020F0502020204030204" pitchFamily="34" charset="0"/>
              </a:rPr>
              <a:t>(in 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23814" y="6443565"/>
            <a:ext cx="10032160"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Loans in a credit brokerage system. Financial data in NIS as of June 30, 2023. </a:t>
            </a:r>
            <a:endParaRPr lang="he-IL" sz="1000" dirty="0">
              <a:solidFill>
                <a:schemeClr val="dk1"/>
              </a:solidFill>
              <a:latin typeface="Calibri"/>
              <a:cs typeface="Calibri"/>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064127" y="970180"/>
            <a:ext cx="2175907"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Paying customers</a:t>
            </a:r>
          </a:p>
        </p:txBody>
      </p:sp>
      <p:sp>
        <p:nvSpPr>
          <p:cNvPr id="5" name="Rectangle 4">
            <a:extLst>
              <a:ext uri="{FF2B5EF4-FFF2-40B4-BE49-F238E27FC236}">
                <a16:creationId xmlns:a16="http://schemas.microsoft.com/office/drawing/2014/main" id="{13392C08-3B2C-07F4-09E3-69B55A83627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Lst>
          </p:cNvPr>
          <p:cNvGrpSpPr/>
          <p:nvPr/>
        </p:nvGrpSpPr>
        <p:grpSpPr>
          <a:xfrm>
            <a:off x="1798554" y="1663595"/>
            <a:ext cx="2651549" cy="1121752"/>
            <a:chOff x="3363752" y="2167875"/>
            <a:chExt cx="2366900" cy="112175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flipV="1">
              <a:off x="3573090" y="2446177"/>
              <a:ext cx="2157562" cy="18365"/>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679315" y="2318411"/>
              <a:ext cx="0" cy="97121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423739" y="2167875"/>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363752" y="2230238"/>
              <a:ext cx="696114" cy="5737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33</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sp>
        <p:nvSpPr>
          <p:cNvPr id="24" name="TextBox 22">
            <a:extLst>
              <a:ext uri="{FF2B5EF4-FFF2-40B4-BE49-F238E27FC236}">
                <a16:creationId xmlns:a16="http://schemas.microsoft.com/office/drawing/2014/main" id="{45392788-BF3F-17A7-80B6-2B3B9E582D68}"/>
              </a:ext>
            </a:extLst>
          </p:cNvPr>
          <p:cNvSpPr txBox="1"/>
          <p:nvPr/>
        </p:nvSpPr>
        <p:spPr>
          <a:xfrm>
            <a:off x="1298390" y="1312649"/>
            <a:ext cx="3698753"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cs typeface="Calibri" panose="020F0502020204030204" pitchFamily="34" charset="0"/>
              </a:rPr>
              <a:t>Consistent growth in the number of customers</a:t>
            </a:r>
            <a:endPar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16" name="קבוצה 15">
            <a:extLst>
              <a:ext uri="{FF2B5EF4-FFF2-40B4-BE49-F238E27FC236}">
                <a16:creationId xmlns:a16="http://schemas.microsoft.com/office/drawing/2014/main" id="{9FF3ED99-FF67-68A5-9B12-434740104CFF}"/>
              </a:ext>
            </a:extLst>
          </p:cNvPr>
          <p:cNvGrpSpPr/>
          <p:nvPr/>
        </p:nvGrpSpPr>
        <p:grpSpPr>
          <a:xfrm>
            <a:off x="-623903" y="-156665"/>
            <a:ext cx="1343804" cy="1343808"/>
            <a:chOff x="-623903" y="-156665"/>
            <a:chExt cx="1343804" cy="1343808"/>
          </a:xfrm>
        </p:grpSpPr>
        <p:sp>
          <p:nvSpPr>
            <p:cNvPr id="20" name="Google Shape;463;p9">
              <a:extLst>
                <a:ext uri="{FF2B5EF4-FFF2-40B4-BE49-F238E27FC236}">
                  <a16:creationId xmlns:a16="http://schemas.microsoft.com/office/drawing/2014/main" id="{9A9C2B46-F552-E3FA-6B3A-94B41504C0A4}"/>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464;p9">
              <a:extLst>
                <a:ext uri="{FF2B5EF4-FFF2-40B4-BE49-F238E27FC236}">
                  <a16:creationId xmlns:a16="http://schemas.microsoft.com/office/drawing/2014/main" id="{9EB0AE3D-CC25-9608-7C47-7C1752A11843}"/>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465;p9">
              <a:extLst>
                <a:ext uri="{FF2B5EF4-FFF2-40B4-BE49-F238E27FC236}">
                  <a16:creationId xmlns:a16="http://schemas.microsoft.com/office/drawing/2014/main" id="{583E4C0B-3BBE-ADE3-DA1E-8FC1309D5A1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1" descr="גרף המראה סה&quot;כ הלוואות שהועמדו באלפי שקלים:&#10;H1 2021 - 105,200&#10;H1 2022 - 169,500&#10;H1 2023 - 171,100">
            <a:extLst>
              <a:ext uri="{FF2B5EF4-FFF2-40B4-BE49-F238E27FC236}">
                <a16:creationId xmlns:a16="http://schemas.microsoft.com/office/drawing/2014/main" id="{20328010-583B-2D8E-B2AE-A2D747CBD7CC}"/>
              </a:ext>
            </a:extLst>
          </p:cNvPr>
          <p:cNvGraphicFramePr>
            <a:graphicFrameLocks/>
          </p:cNvGraphicFramePr>
          <p:nvPr>
            <p:extLst>
              <p:ext uri="{D42A27DB-BD31-4B8C-83A1-F6EECF244321}">
                <p14:modId xmlns:p14="http://schemas.microsoft.com/office/powerpoint/2010/main" val="4197948081"/>
              </p:ext>
            </p:extLst>
          </p:nvPr>
        </p:nvGraphicFramePr>
        <p:xfrm>
          <a:off x="6141769" y="1122598"/>
          <a:ext cx="4636853" cy="506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1511A8CB-12F4-6584-8147-3EEE1E6C50B5}"/>
              </a:ext>
            </a:extLst>
          </p:cNvPr>
          <p:cNvSpPr/>
          <p:nvPr/>
        </p:nvSpPr>
        <p:spPr>
          <a:xfrm>
            <a:off x="606979" y="1153615"/>
            <a:ext cx="5402514" cy="488821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5" name="מלבן: פינות מעוגלות 4">
            <a:extLst>
              <a:ext uri="{FF2B5EF4-FFF2-40B4-BE49-F238E27FC236}">
                <a16:creationId xmlns:a16="http://schemas.microsoft.com/office/drawing/2014/main" id="{40F47E10-8B4E-10A3-0189-23A650096365}"/>
              </a:ext>
            </a:extLst>
          </p:cNvPr>
          <p:cNvSpPr/>
          <p:nvPr/>
        </p:nvSpPr>
        <p:spPr>
          <a:xfrm>
            <a:off x="6202230" y="1153616"/>
            <a:ext cx="5402514" cy="4930123"/>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6" name="Chart 2">
            <a:extLst>
              <a:ext uri="{FF2B5EF4-FFF2-40B4-BE49-F238E27FC236}">
                <a16:creationId xmlns:a16="http://schemas.microsoft.com/office/drawing/2014/main" id="{89D6B81F-C2DE-97F9-9E95-8A4BFE50D1CA}"/>
              </a:ext>
            </a:extLst>
          </p:cNvPr>
          <p:cNvGraphicFramePr>
            <a:graphicFrameLocks/>
          </p:cNvGraphicFramePr>
          <p:nvPr>
            <p:extLst>
              <p:ext uri="{D42A27DB-BD31-4B8C-83A1-F6EECF244321}">
                <p14:modId xmlns:p14="http://schemas.microsoft.com/office/powerpoint/2010/main" val="1499943372"/>
              </p:ext>
            </p:extLst>
          </p:nvPr>
        </p:nvGraphicFramePr>
        <p:xfrm>
          <a:off x="6275954" y="2252669"/>
          <a:ext cx="5354823" cy="38310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42765" y="263291"/>
            <a:ext cx="1021756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sym typeface="Calibri"/>
              </a:rPr>
              <a:t>Blender Europe</a:t>
            </a:r>
            <a:endParaRPr lang="en-US" sz="3600" b="1"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11114" y="1151857"/>
            <a:ext cx="2989334"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24" name="TextBox 23">
            <a:extLst>
              <a:ext uri="{FF2B5EF4-FFF2-40B4-BE49-F238E27FC236}">
                <a16:creationId xmlns:a16="http://schemas.microsoft.com/office/drawing/2014/main" id="{D27FDC45-5C72-4BEF-8C64-AC430ECF0785}"/>
              </a:ext>
            </a:extLst>
          </p:cNvPr>
          <p:cNvSpPr txBox="1"/>
          <p:nvPr/>
        </p:nvSpPr>
        <p:spPr>
          <a:xfrm>
            <a:off x="1872127" y="1206520"/>
            <a:ext cx="2536636"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a:t>
            </a: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17" name="TextBox 22">
            <a:extLst>
              <a:ext uri="{FF2B5EF4-FFF2-40B4-BE49-F238E27FC236}">
                <a16:creationId xmlns:a16="http://schemas.microsoft.com/office/drawing/2014/main" id="{3F4BA729-E1AB-F1E1-2EA7-B872E4000E33}"/>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3" name="Rectangle 2">
            <a:extLst>
              <a:ext uri="{FF2B5EF4-FFF2-40B4-BE49-F238E27FC236}">
                <a16:creationId xmlns:a16="http://schemas.microsoft.com/office/drawing/2014/main" id="{85B5F80F-6092-A58D-630E-4778C14142B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7" name="קבוצה 6">
            <a:extLst>
              <a:ext uri="{FF2B5EF4-FFF2-40B4-BE49-F238E27FC236}">
                <a16:creationId xmlns:a16="http://schemas.microsoft.com/office/drawing/2014/main" id="{E612AE16-7BD8-C426-15EF-88332CDD5BB4}"/>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899CBD76-2E16-E72C-2BA4-6ACAFB2F615C}"/>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464;p9">
              <a:extLst>
                <a:ext uri="{FF2B5EF4-FFF2-40B4-BE49-F238E27FC236}">
                  <a16:creationId xmlns:a16="http://schemas.microsoft.com/office/drawing/2014/main" id="{DF3489D6-F791-5AD3-4960-8488F20699F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5;p9">
              <a:extLst>
                <a:ext uri="{FF2B5EF4-FFF2-40B4-BE49-F238E27FC236}">
                  <a16:creationId xmlns:a16="http://schemas.microsoft.com/office/drawing/2014/main" id="{E720D840-38D4-54D1-07F0-FF99142911F4}"/>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2" descr="גרף המציג הכנסות באלפי שקלים:&#10;רבעון 2 2022 - 2,300&#10;רבעון 2 2023 - 2,500">
            <a:extLst>
              <a:ext uri="{FF2B5EF4-FFF2-40B4-BE49-F238E27FC236}">
                <a16:creationId xmlns:a16="http://schemas.microsoft.com/office/drawing/2014/main" id="{C1A386C9-2A3E-F812-3009-0AEEBE094EF3}"/>
              </a:ext>
            </a:extLst>
          </p:cNvPr>
          <p:cNvGraphicFramePr>
            <a:graphicFrameLocks/>
          </p:cNvGraphicFramePr>
          <p:nvPr>
            <p:extLst>
              <p:ext uri="{D42A27DB-BD31-4B8C-83A1-F6EECF244321}">
                <p14:modId xmlns:p14="http://schemas.microsoft.com/office/powerpoint/2010/main" val="4017837138"/>
              </p:ext>
            </p:extLst>
          </p:nvPr>
        </p:nvGraphicFramePr>
        <p:xfrm>
          <a:off x="669266" y="1671355"/>
          <a:ext cx="5422237" cy="4246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descr="גרף המציג תיקי אשראי באלפי שקלים:&#10;רבעון 2 2022 - 89,000&#10;רבעון 2 2023 - 83,700">
            <a:extLst>
              <a:ext uri="{FF2B5EF4-FFF2-40B4-BE49-F238E27FC236}">
                <a16:creationId xmlns:a16="http://schemas.microsoft.com/office/drawing/2014/main" id="{5F02A54E-CFB4-AB69-5C1B-EAC05FB4B67C}"/>
              </a:ext>
            </a:extLst>
          </p:cNvPr>
          <p:cNvGraphicFramePr>
            <a:graphicFrameLocks/>
          </p:cNvGraphicFramePr>
          <p:nvPr>
            <p:extLst>
              <p:ext uri="{D42A27DB-BD31-4B8C-83A1-F6EECF244321}">
                <p14:modId xmlns:p14="http://schemas.microsoft.com/office/powerpoint/2010/main" val="1801182525"/>
              </p:ext>
            </p:extLst>
          </p:nvPr>
        </p:nvGraphicFramePr>
        <p:xfrm>
          <a:off x="6253914" y="1835653"/>
          <a:ext cx="5268820" cy="40819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graphicFrame>
        <p:nvGraphicFramePr>
          <p:cNvPr id="2" name="תרשים 1" descr="תרשים:&#10;עלות ממשית ממוצע משוקלל שנתי:&#10;2021 - 16.2%&#10; 2022 - 19.1%&#10;H1 2023 - 19.1%&#10;הפרשות לחובות מסופקים:&#10;2021 - 1.5%&#10;2022 - 1.60%&#10;H1 2023 - 2%">
            <a:extLst>
              <a:ext uri="{FF2B5EF4-FFF2-40B4-BE49-F238E27FC236}">
                <a16:creationId xmlns:a16="http://schemas.microsoft.com/office/drawing/2014/main" id="{0B7383C6-73FD-8A48-0AEA-3281F11B1B1E}"/>
              </a:ext>
            </a:extLst>
          </p:cNvPr>
          <p:cNvGraphicFramePr>
            <a:graphicFrameLocks/>
          </p:cNvGraphicFramePr>
          <p:nvPr>
            <p:extLst>
              <p:ext uri="{D42A27DB-BD31-4B8C-83A1-F6EECF244321}">
                <p14:modId xmlns:p14="http://schemas.microsoft.com/office/powerpoint/2010/main" val="3488933266"/>
              </p:ext>
            </p:extLst>
          </p:nvPr>
        </p:nvGraphicFramePr>
        <p:xfrm>
          <a:off x="4034118" y="2256145"/>
          <a:ext cx="4380211" cy="3222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תרשים 2" descr="תרשים:&#10;עלות ממשית ממוצע משוקלל שנתי:&#10;2021 - 10.8%&#10; 2022 - 11.60%&#10;H1 2023 - 15.1%&#10;כשל:&#10;2021 - 2.3%&#10;2022 - 1.95%&#10;H1 2023 - 3.10%">
            <a:extLst>
              <a:ext uri="{FF2B5EF4-FFF2-40B4-BE49-F238E27FC236}">
                <a16:creationId xmlns:a16="http://schemas.microsoft.com/office/drawing/2014/main" id="{C80E6035-AE19-18DF-5CAC-08066AF27425}"/>
              </a:ext>
            </a:extLst>
          </p:cNvPr>
          <p:cNvGraphicFramePr>
            <a:graphicFrameLocks/>
          </p:cNvGraphicFramePr>
          <p:nvPr>
            <p:extLst>
              <p:ext uri="{D42A27DB-BD31-4B8C-83A1-F6EECF244321}">
                <p14:modId xmlns:p14="http://schemas.microsoft.com/office/powerpoint/2010/main" val="1852649328"/>
              </p:ext>
            </p:extLst>
          </p:nvPr>
        </p:nvGraphicFramePr>
        <p:xfrm>
          <a:off x="7874459" y="2543594"/>
          <a:ext cx="3787353" cy="2935474"/>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2670271" y="5954986"/>
            <a:ext cx="9271022" cy="707886"/>
          </a:xfrm>
          <a:prstGeom prst="rect">
            <a:avLst/>
          </a:prstGeom>
          <a:noFill/>
        </p:spPr>
        <p:txBody>
          <a:bodyPr wrap="square">
            <a:spAutoFit/>
          </a:bodyPr>
          <a:lstStyle/>
          <a:p>
            <a:pPr algn="r" rtl="1">
              <a:defRPr/>
            </a:pPr>
            <a:r>
              <a:rPr lang="he-IL" sz="1000" dirty="0">
                <a:solidFill>
                  <a:srgbClr val="000000"/>
                </a:solidFill>
                <a:highlight>
                  <a:srgbClr val="FFFF00"/>
                </a:highlight>
                <a:latin typeface="Assistant Light" panose="00000400000000000000" pitchFamily="2" charset="-79"/>
                <a:cs typeface="Assistant Light" panose="00000400000000000000" pitchFamily="2" charset="-79"/>
              </a:rPr>
              <a:t>כמפורט בתקנון קרן הביטחון ובפוליסת הביטוח.</a:t>
            </a:r>
          </a:p>
          <a:p>
            <a:pPr algn="r" rtl="1">
              <a:defRPr/>
            </a:pPr>
            <a:r>
              <a:rPr lang="he-IL" sz="1000" dirty="0">
                <a:solidFill>
                  <a:srgbClr val="000000"/>
                </a:solidFill>
                <a:highlight>
                  <a:srgbClr val="FFFF00"/>
                </a:highlight>
                <a:latin typeface="Assistant Light" panose="00000400000000000000" pitchFamily="2" charset="-79"/>
                <a:cs typeface="Assistant Light" panose="00000400000000000000" pitchFamily="2" charset="-79"/>
              </a:rPr>
              <a:t>עלות ממשית- מחושבת במועד העמדת ההלוואה.</a:t>
            </a:r>
          </a:p>
          <a:p>
            <a:pPr algn="r" rtl="1">
              <a:defRPr/>
            </a:pPr>
            <a:r>
              <a:rPr lang="he-IL" sz="1000" dirty="0">
                <a:solidFill>
                  <a:srgbClr val="000000"/>
                </a:solidFill>
                <a:highlight>
                  <a:srgbClr val="FFFF00"/>
                </a:highlight>
                <a:latin typeface="Assistant Light" panose="00000400000000000000" pitchFamily="2" charset="-79"/>
                <a:cs typeface="Assistant Light" panose="00000400000000000000" pitchFamily="2" charset="-79"/>
              </a:rPr>
              <a:t>נתוני הכשל המוצגים הנם של מגזר תיווך באשראי. במגזר מתן אשראי בישראל- שיעור ההפרשה לחובות מסופקים עומד על </a:t>
            </a:r>
            <a:r>
              <a:rPr lang="he-IL" sz="1000" dirty="0">
                <a:solidFill>
                  <a:srgbClr val="000000"/>
                </a:solidFill>
                <a:latin typeface="Assistant Light" panose="00000400000000000000" pitchFamily="2" charset="-79"/>
                <a:cs typeface="Assistant Light" panose="00000400000000000000" pitchFamily="2" charset="-79"/>
              </a:rPr>
              <a:t>2.6% </a:t>
            </a:r>
            <a:endParaRPr lang="en-IL" sz="1000" dirty="0">
              <a:solidFill>
                <a:srgbClr val="000000"/>
              </a:solidFill>
              <a:latin typeface="Assistant Light" panose="00000400000000000000" pitchFamily="2" charset="-79"/>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50498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C08B335-8D46-373B-19EC-901246719F9B}"/>
              </a:ext>
              <a:ext uri="{C183D7F6-B498-43B3-948B-1728B52AA6E4}">
                <adec:decorative xmlns:adec="http://schemas.microsoft.com/office/drawing/2017/decorative" val="1"/>
              </a:ext>
            </a:extLst>
          </p:cNvPr>
          <p:cNvSpPr/>
          <p:nvPr/>
        </p:nvSpPr>
        <p:spPr>
          <a:xfrm>
            <a:off x="691151" y="892716"/>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28">
            <a:extLst>
              <a:ext uri="{FF2B5EF4-FFF2-40B4-BE49-F238E27FC236}">
                <a16:creationId xmlns:a16="http://schemas.microsoft.com/office/drawing/2014/main" id="{502EA1AA-9D96-D874-8F2D-C85D17160BE1}"/>
              </a:ext>
            </a:extLst>
          </p:cNvPr>
          <p:cNvSpPr txBox="1">
            <a:spLocks noGrp="1"/>
          </p:cNvSpPr>
          <p:nvPr>
            <p:ph type="title" idx="4294967295"/>
          </p:nvPr>
        </p:nvSpPr>
        <p:spPr>
          <a:xfrm>
            <a:off x="1775504" y="257129"/>
            <a:ext cx="979353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chemeClr val="tx1"/>
                </a:solidFill>
                <a:effectLst/>
                <a:highlight>
                  <a:srgbClr val="FFFF00"/>
                </a:highlight>
                <a:uLnTx/>
                <a:uFillTx/>
                <a:latin typeface="Assistant ExtraBold" pitchFamily="2" charset="-79"/>
                <a:ea typeface="+mn-ea"/>
                <a:cs typeface="Assistant ExtraBold" pitchFamily="2" charset="-79"/>
              </a:rPr>
              <a:t>קבוצת בלנדר – גידול בהכנסות וצמצום ההפסד</a:t>
            </a:r>
            <a:endParaRPr kumimoji="0" lang="en-US" sz="3600" b="1" i="0" u="none" strike="noStrike" kern="1200" cap="none" spc="0" normalizeH="0" baseline="0" noProof="0" dirty="0">
              <a:ln>
                <a:noFill/>
              </a:ln>
              <a:solidFill>
                <a:srgbClr val="000000"/>
              </a:solidFill>
              <a:effectLst/>
              <a:highlight>
                <a:srgbClr val="FFFF00"/>
              </a:highlight>
              <a:uLnTx/>
              <a:uFillTx/>
              <a:latin typeface="Assistant ExtraBold" pitchFamily="2" charset="-79"/>
              <a:ea typeface="+mn-ea"/>
              <a:cs typeface="Assistant ExtraBold" pitchFamily="2" charset="-79"/>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673351" y="903460"/>
            <a:ext cx="6601454" cy="707886"/>
          </a:xfrm>
          <a:prstGeom prst="rect">
            <a:avLst/>
          </a:prstGeom>
          <a:noFill/>
        </p:spPr>
        <p:txBody>
          <a:bodyPr wrap="square">
            <a:spAutoFit/>
          </a:bodyPr>
          <a:lstStyle/>
          <a:p>
            <a:pPr algn="ctr" rtl="1">
              <a:defRPr/>
            </a:pPr>
            <a:r>
              <a:rPr lang="he-IL" sz="2000" dirty="0">
                <a:solidFill>
                  <a:srgbClr val="041634"/>
                </a:solidFill>
                <a:latin typeface="Assistant SemiBold" pitchFamily="2" charset="-79"/>
                <a:cs typeface="Assistant SemiBold" pitchFamily="2" charset="-79"/>
              </a:rPr>
              <a:t> </a:t>
            </a:r>
            <a:r>
              <a:rPr lang="en-US" sz="2000" dirty="0">
                <a:solidFill>
                  <a:srgbClr val="041634"/>
                </a:solidFill>
                <a:latin typeface="Assistant SemiBold" pitchFamily="2" charset="-79"/>
                <a:cs typeface="Assistant SemiBold" pitchFamily="2" charset="-79"/>
              </a:rPr>
              <a:t>Adjusted EBITDA</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srgbClr val="041634"/>
                </a:solidFill>
                <a:latin typeface="Assistant SemiBold" pitchFamily="2" charset="-79"/>
                <a:cs typeface="Assistant SemiBold" pitchFamily="2" charset="-79"/>
              </a:rPr>
              <a:t>קיטון של כ-79% </a:t>
            </a: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בהפסד במחצית הראשונה של 2023</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טבלה 6">
            <a:extLst>
              <a:ext uri="{FF2B5EF4-FFF2-40B4-BE49-F238E27FC236}">
                <a16:creationId xmlns:a16="http://schemas.microsoft.com/office/drawing/2014/main" id="{5E9BA227-F6D2-4683-0CFC-4B2E14D243E8}"/>
              </a:ext>
            </a:extLst>
          </p:cNvPr>
          <p:cNvGraphicFramePr>
            <a:graphicFrameLocks noGrp="1"/>
          </p:cNvGraphicFramePr>
          <p:nvPr/>
        </p:nvGraphicFramePr>
        <p:xfrm>
          <a:off x="1878328" y="1578320"/>
          <a:ext cx="8191501" cy="4705350"/>
        </p:xfrm>
        <a:graphic>
          <a:graphicData uri="http://schemas.openxmlformats.org/drawingml/2006/table">
            <a:tbl>
              <a:tblPr>
                <a:tableStyleId>{85BE263C-DBD7-4A20-BB59-AAB30ACAA65A}</a:tableStyleId>
              </a:tblPr>
              <a:tblGrid>
                <a:gridCol w="685269">
                  <a:extLst>
                    <a:ext uri="{9D8B030D-6E8A-4147-A177-3AD203B41FA5}">
                      <a16:colId xmlns:a16="http://schemas.microsoft.com/office/drawing/2014/main" val="3835087246"/>
                    </a:ext>
                  </a:extLst>
                </a:gridCol>
                <a:gridCol w="913692">
                  <a:extLst>
                    <a:ext uri="{9D8B030D-6E8A-4147-A177-3AD203B41FA5}">
                      <a16:colId xmlns:a16="http://schemas.microsoft.com/office/drawing/2014/main" val="3912423437"/>
                    </a:ext>
                  </a:extLst>
                </a:gridCol>
                <a:gridCol w="866104">
                  <a:extLst>
                    <a:ext uri="{9D8B030D-6E8A-4147-A177-3AD203B41FA5}">
                      <a16:colId xmlns:a16="http://schemas.microsoft.com/office/drawing/2014/main" val="3394371231"/>
                    </a:ext>
                  </a:extLst>
                </a:gridCol>
                <a:gridCol w="866104">
                  <a:extLst>
                    <a:ext uri="{9D8B030D-6E8A-4147-A177-3AD203B41FA5}">
                      <a16:colId xmlns:a16="http://schemas.microsoft.com/office/drawing/2014/main" val="2632362424"/>
                    </a:ext>
                  </a:extLst>
                </a:gridCol>
                <a:gridCol w="3497623">
                  <a:extLst>
                    <a:ext uri="{9D8B030D-6E8A-4147-A177-3AD203B41FA5}">
                      <a16:colId xmlns:a16="http://schemas.microsoft.com/office/drawing/2014/main" val="3460418798"/>
                    </a:ext>
                  </a:extLst>
                </a:gridCol>
                <a:gridCol w="1362709">
                  <a:extLst>
                    <a:ext uri="{9D8B030D-6E8A-4147-A177-3AD203B41FA5}">
                      <a16:colId xmlns:a16="http://schemas.microsoft.com/office/drawing/2014/main" val="2211936635"/>
                    </a:ext>
                  </a:extLst>
                </a:gridCol>
              </a:tblGrid>
              <a:tr h="303428">
                <a:tc gridSpan="2">
                  <a:txBody>
                    <a:bodyPr/>
                    <a:lstStyle/>
                    <a:p>
                      <a:pPr algn="ctr" rtl="1" fontAlgn="b"/>
                      <a:r>
                        <a:rPr lang="he-IL" sz="1200" b="1" i="0" u="sng" strike="noStrike" dirty="0">
                          <a:solidFill>
                            <a:srgbClr val="000000"/>
                          </a:solidFill>
                          <a:effectLst/>
                          <a:latin typeface="Assistant" pitchFamily="2" charset="-79"/>
                          <a:cs typeface="Assistant" pitchFamily="2" charset="-79"/>
                        </a:rPr>
                        <a:t>שינוי</a:t>
                      </a:r>
                    </a:p>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840569928"/>
                  </a:ext>
                </a:extLst>
              </a:tr>
              <a:tr h="155564">
                <a:tc>
                  <a:txBody>
                    <a:bodyPr/>
                    <a:lstStyle/>
                    <a:p>
                      <a:pPr algn="ctr" rtl="1" fontAlgn="b"/>
                      <a:r>
                        <a:rPr lang="he-IL" sz="1200" b="1" u="none" strike="noStrike" dirty="0">
                          <a:effectLst/>
                          <a:latin typeface="Assistant" pitchFamily="2" charset="-79"/>
                          <a:cs typeface="Assistant" pitchFamily="2" charset="-79"/>
                        </a:rPr>
                        <a:t>ב-%</a:t>
                      </a:r>
                    </a:p>
                  </a:txBody>
                  <a:tcPr marL="9525" marR="9525" marT="9525" marB="0" anchor="b">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בש"ח</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1-6/2023</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fontAlgn="b"/>
                      <a:r>
                        <a:rPr lang="he-IL" sz="1200" b="1" u="none" strike="noStrike" dirty="0">
                          <a:effectLst/>
                          <a:latin typeface="Assistant" pitchFamily="2" charset="-79"/>
                          <a:cs typeface="Assistant" pitchFamily="2" charset="-79"/>
                        </a:rPr>
                        <a:t>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tc rowSpan="4">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8468264"/>
                  </a:ext>
                </a:extLst>
              </a:tr>
              <a:tr h="155564">
                <a:tc>
                  <a:txBody>
                    <a:bodyPr/>
                    <a:lstStyle/>
                    <a:p>
                      <a:pPr algn="ctr" rtl="1" fontAlgn="b"/>
                      <a:r>
                        <a:rPr lang="he-IL" sz="1200" u="none" strike="noStrike" dirty="0">
                          <a:effectLst/>
                          <a:latin typeface="Assistant" pitchFamily="2" charset="-79"/>
                          <a:cs typeface="Assistant" pitchFamily="2" charset="-79"/>
                        </a:rPr>
                        <a:t>36%</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4,689</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a:effectLst/>
                          <a:latin typeface="Assistant" pitchFamily="2" charset="-79"/>
                          <a:cs typeface="Assistant" pitchFamily="2" charset="-79"/>
                        </a:rPr>
                        <a:t>12,930</a:t>
                      </a:r>
                      <a:endParaRPr lang="he-IL" sz="1200" b="1"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dirty="0">
                          <a:effectLst/>
                          <a:latin typeface="Assistant" pitchFamily="2" charset="-79"/>
                          <a:cs typeface="Assistant" pitchFamily="2" charset="-79"/>
                        </a:rPr>
                        <a:t>17,619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b="1" u="none" strike="noStrike" dirty="0">
                          <a:effectLst/>
                          <a:latin typeface="Assistant" pitchFamily="2" charset="-79"/>
                          <a:cs typeface="Assistant" pitchFamily="2" charset="-79"/>
                        </a:rPr>
                        <a:t> הכנסות ברוטו</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1898573123"/>
                  </a:ext>
                </a:extLst>
              </a:tr>
              <a:tr h="303428">
                <a:tc>
                  <a:txBody>
                    <a:bodyPr/>
                    <a:lstStyle/>
                    <a:p>
                      <a:pPr algn="ctr" rtl="1" fontAlgn="b"/>
                      <a:r>
                        <a:rPr lang="he-IL" sz="1200" u="none" strike="noStrike" dirty="0">
                          <a:effectLst/>
                          <a:latin typeface="Assistant" pitchFamily="2" charset="-79"/>
                          <a:cs typeface="Assistant" pitchFamily="2" charset="-79"/>
                        </a:rPr>
                        <a:t>(43%)</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4,422</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(10,244)</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(5,822)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b="1" u="none" strike="noStrike" dirty="0">
                          <a:effectLst/>
                          <a:latin typeface="Assistant" pitchFamily="2" charset="-79"/>
                          <a:cs typeface="Assistant" pitchFamily="2" charset="-79"/>
                        </a:rPr>
                        <a:t> הפסד נקי מדווח</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3640901468"/>
                  </a:ext>
                </a:extLst>
              </a:tr>
              <a:tr h="155564">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1386912986"/>
                  </a:ext>
                </a:extLst>
              </a:tr>
              <a:tr h="303428">
                <a:tc>
                  <a:txBody>
                    <a:bodyPr/>
                    <a:lstStyle/>
                    <a:p>
                      <a:pPr algn="ctr" rtl="1" fontAlgn="b"/>
                      <a:r>
                        <a:rPr lang="he-IL" sz="1200" u="none" strike="noStrike" dirty="0">
                          <a:effectLst/>
                          <a:latin typeface="Assistant" pitchFamily="2" charset="-79"/>
                          <a:cs typeface="Assistant" pitchFamily="2" charset="-79"/>
                        </a:rPr>
                        <a:t>29%</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280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973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1,253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1" fontAlgn="b"/>
                      <a:r>
                        <a:rPr lang="he-IL" sz="1200" u="none" strike="noStrike" dirty="0">
                          <a:effectLst/>
                          <a:latin typeface="Assistant" pitchFamily="2" charset="-79"/>
                          <a:cs typeface="Assistant" pitchFamily="2" charset="-79"/>
                        </a:rPr>
                        <a:t> פחת והפחתות</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he-IL" sz="1200" u="none" strike="noStrike" dirty="0">
                          <a:effectLst/>
                          <a:latin typeface="Assistant" pitchFamily="2" charset="-79"/>
                          <a:cs typeface="Assistant" pitchFamily="2" charset="-79"/>
                        </a:rPr>
                        <a:t>הוצאות/הכנסות שלא במזומן</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0221467"/>
                  </a:ext>
                </a:extLst>
              </a:tr>
              <a:tr h="303428">
                <a:tc>
                  <a:txBody>
                    <a:bodyPr/>
                    <a:lstStyle/>
                    <a:p>
                      <a:pPr algn="ctr" rtl="1" fontAlgn="b"/>
                      <a:r>
                        <a:rPr lang="he-IL" sz="1200" u="none" strike="noStrike" dirty="0">
                          <a:effectLst/>
                          <a:latin typeface="Assistant" pitchFamily="2" charset="-79"/>
                          <a:cs typeface="Assistant" pitchFamily="2" charset="-79"/>
                        </a:rPr>
                        <a:t>(50%)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(224)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448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224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u="none" strike="noStrike" dirty="0">
                          <a:effectLst/>
                          <a:latin typeface="Assistant" pitchFamily="2" charset="-79"/>
                          <a:cs typeface="Assistant" pitchFamily="2" charset="-79"/>
                        </a:rPr>
                        <a:t> תשלום מבוסס מניות</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15956019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u="none" strike="noStrike" dirty="0">
                          <a:effectLst/>
                          <a:latin typeface="Assistant" pitchFamily="2" charset="-79"/>
                          <a:cs typeface="Assistant" pitchFamily="2" charset="-79"/>
                        </a:rPr>
                        <a:t> הוצאות פרסום שאינן במזומן</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84266348"/>
                  </a:ext>
                </a:extLst>
              </a:tr>
              <a:tr h="303428">
                <a:tc>
                  <a:txBody>
                    <a:bodyPr/>
                    <a:lstStyle/>
                    <a:p>
                      <a:pPr algn="ctr" rtl="1" fontAlgn="b"/>
                      <a:r>
                        <a:rPr lang="he-IL" sz="1200" u="none" strike="noStrike" dirty="0">
                          <a:effectLst/>
                          <a:latin typeface="Assistant" pitchFamily="2" charset="-79"/>
                          <a:cs typeface="Assistant" pitchFamily="2" charset="-79"/>
                        </a:rPr>
                        <a:t>16%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(675)</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(781)</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rtl="1" fontAlgn="b"/>
                      <a:r>
                        <a:rPr lang="he-IL" sz="1200" u="none" strike="noStrike" dirty="0">
                          <a:effectLst/>
                          <a:latin typeface="Assistant" pitchFamily="2" charset="-79"/>
                          <a:cs typeface="Assistant" pitchFamily="2" charset="-79"/>
                        </a:rPr>
                        <a:t> הוצאות( הכנסות) מימון נטו שאינן מיוחסות לפעילות השוטפת</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290717876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(134)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a:effectLst/>
                          <a:latin typeface="Assistant" pitchFamily="2" charset="-79"/>
                          <a:cs typeface="Assistant" pitchFamily="2" charset="-79"/>
                        </a:rPr>
                        <a:t>                    134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1" fontAlgn="b"/>
                      <a:r>
                        <a:rPr lang="he-IL" sz="1200" u="none" strike="noStrike" dirty="0">
                          <a:effectLst/>
                          <a:latin typeface="Assistant" pitchFamily="2" charset="-79"/>
                          <a:cs typeface="Assistant" pitchFamily="2" charset="-79"/>
                        </a:rPr>
                        <a:t> הוצאות משפטיות בגין הסדר תביעה משפטית</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he-IL" sz="1200" u="none" strike="noStrike" dirty="0">
                          <a:effectLst/>
                          <a:latin typeface="Assistant" pitchFamily="2" charset="-79"/>
                          <a:cs typeface="Assistant" pitchFamily="2" charset="-79"/>
                        </a:rPr>
                        <a:t>הוצאות/ הכנסות  במזומן</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081665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2,440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183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2,623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u="none" strike="noStrike" dirty="0">
                          <a:effectLst/>
                          <a:latin typeface="Assistant" pitchFamily="2" charset="-79"/>
                          <a:cs typeface="Assistant" pitchFamily="2" charset="-79"/>
                        </a:rPr>
                        <a:t> עמלות מפעילות מתן אשראי שסווגו כהכנסות נטו מראש</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084768712"/>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(720)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720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200" u="none" strike="noStrike" dirty="0">
                          <a:effectLst/>
                          <a:latin typeface="Assistant" pitchFamily="2" charset="-79"/>
                          <a:cs typeface="Assistant" pitchFamily="2" charset="-79"/>
                        </a:rPr>
                        <a:t> עלויות חד פעמיות בגין רישיון בנק בחו"ל וקו אשראי בחו"ל</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76320602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146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156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rtl="1" fontAlgn="b"/>
                      <a:r>
                        <a:rPr lang="he-IL" sz="1200" u="none" strike="noStrike" dirty="0">
                          <a:effectLst/>
                          <a:latin typeface="Assistant" pitchFamily="2" charset="-79"/>
                          <a:cs typeface="Assistant" pitchFamily="2" charset="-79"/>
                        </a:rPr>
                        <a:t> מיסים על ההכנסה</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3571437776"/>
                  </a:ext>
                </a:extLst>
              </a:tr>
              <a:tr h="303428">
                <a:tc>
                  <a:txBody>
                    <a:bodyPr/>
                    <a:lstStyle/>
                    <a:p>
                      <a:pPr algn="ctr" rtl="1" fontAlgn="b"/>
                      <a:r>
                        <a:rPr lang="he-IL" sz="1200" b="1" u="none" strike="noStrike" dirty="0">
                          <a:effectLst/>
                          <a:latin typeface="Assistant" pitchFamily="2" charset="-79"/>
                          <a:cs typeface="Assistant" pitchFamily="2" charset="-79"/>
                        </a:rPr>
                        <a:t>(79%)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6,704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(8,451)</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(1,747)</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1" u="none" strike="noStrike" dirty="0">
                          <a:effectLst/>
                          <a:latin typeface="Assistant" pitchFamily="2" charset="-79"/>
                          <a:cs typeface="Assistant" pitchFamily="2" charset="-79"/>
                        </a:rPr>
                        <a:t>Adjusted EBITDA</a:t>
                      </a:r>
                      <a:r>
                        <a:rPr lang="he-IL" sz="1200" b="1" u="none" strike="noStrike" dirty="0">
                          <a:effectLst/>
                          <a:latin typeface="Assistant" pitchFamily="2" charset="-79"/>
                          <a:cs typeface="Assistant" pitchFamily="2" charset="-79"/>
                        </a:rPr>
                        <a:t> </a:t>
                      </a:r>
                      <a:endParaRPr lang="en-US"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3523467"/>
                  </a:ext>
                </a:extLst>
              </a:tr>
            </a:tbl>
          </a:graphicData>
        </a:graphic>
      </p:graphicFrame>
      <p:sp>
        <p:nvSpPr>
          <p:cNvPr id="22" name="תיבת טקסט 8">
            <a:extLst>
              <a:ext uri="{FF2B5EF4-FFF2-40B4-BE49-F238E27FC236}">
                <a16:creationId xmlns:a16="http://schemas.microsoft.com/office/drawing/2014/main" id="{894F9B9F-E939-4423-84FC-F84F76BD0E0F}"/>
              </a:ext>
              <a:ext uri="{C183D7F6-B498-43B3-948B-1728B52AA6E4}">
                <adec:decorative xmlns:adec="http://schemas.microsoft.com/office/drawing/2017/decorative" val="0"/>
              </a:ext>
            </a:extLst>
          </p:cNvPr>
          <p:cNvSpPr txBox="1"/>
          <p:nvPr/>
        </p:nvSpPr>
        <p:spPr>
          <a:xfrm>
            <a:off x="2038956" y="6421095"/>
            <a:ext cx="9539299" cy="6848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נתונים כספיים באלפי 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ל-30 ביוני 2023</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13151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1151" y="892716"/>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43B80A90-5A96-B976-6969-A51581E75F83}"/>
              </a:ext>
              <a:ext uri="{C183D7F6-B498-43B3-948B-1728B52AA6E4}">
                <adec:decorative xmlns:adec="http://schemas.microsoft.com/office/drawing/2017/decorative" val="1"/>
              </a:ext>
            </a:extLst>
          </p:cNvPr>
          <p:cNvGrpSpPr/>
          <p:nvPr/>
        </p:nvGrpSpPr>
        <p:grpSpPr>
          <a:xfrm>
            <a:off x="9886312" y="1782277"/>
            <a:ext cx="252000" cy="252000"/>
            <a:chOff x="9944317" y="1257575"/>
            <a:chExt cx="644905" cy="622569"/>
          </a:xfrm>
        </p:grpSpPr>
        <p:sp>
          <p:nvSpPr>
            <p:cNvPr id="19" name="Flowchart: Connector 55">
              <a:extLst>
                <a:ext uri="{FF2B5EF4-FFF2-40B4-BE49-F238E27FC236}">
                  <a16:creationId xmlns:a16="http://schemas.microsoft.com/office/drawing/2014/main" id="{E4E09B7A-C73B-C7FF-146C-F77B32E73647}"/>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Freeform: Shape 65">
              <a:extLst>
                <a:ext uri="{FF2B5EF4-FFF2-40B4-BE49-F238E27FC236}">
                  <a16:creationId xmlns:a16="http://schemas.microsoft.com/office/drawing/2014/main" id="{8AA59817-DDFB-B593-010B-838445030D66}"/>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1" name="Picture 64">
              <a:extLst>
                <a:ext uri="{FF2B5EF4-FFF2-40B4-BE49-F238E27FC236}">
                  <a16:creationId xmlns:a16="http://schemas.microsoft.com/office/drawing/2014/main" id="{B7710D8D-1462-BC7B-50F4-41FCB1688434}"/>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1" name="קבוצה 2">
            <a:extLst>
              <a:ext uri="{FF2B5EF4-FFF2-40B4-BE49-F238E27FC236}">
                <a16:creationId xmlns:a16="http://schemas.microsoft.com/office/drawing/2014/main" id="{0091C611-57C9-C25D-E16A-A9B1E15B8213}"/>
              </a:ext>
              <a:ext uri="{C183D7F6-B498-43B3-948B-1728B52AA6E4}">
                <adec:decorative xmlns:adec="http://schemas.microsoft.com/office/drawing/2017/decorative" val="1"/>
              </a:ext>
            </a:extLst>
          </p:cNvPr>
          <p:cNvGrpSpPr/>
          <p:nvPr/>
        </p:nvGrpSpPr>
        <p:grpSpPr>
          <a:xfrm>
            <a:off x="9886312" y="2259845"/>
            <a:ext cx="252000" cy="252000"/>
            <a:chOff x="9944317" y="1257575"/>
            <a:chExt cx="644905" cy="622569"/>
          </a:xfrm>
        </p:grpSpPr>
        <p:sp>
          <p:nvSpPr>
            <p:cNvPr id="13" name="Flowchart: Connector 55">
              <a:extLst>
                <a:ext uri="{FF2B5EF4-FFF2-40B4-BE49-F238E27FC236}">
                  <a16:creationId xmlns:a16="http://schemas.microsoft.com/office/drawing/2014/main" id="{37AE566F-C5CA-EAAB-87B5-D9BF7F4E5E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Freeform: Shape 65">
              <a:extLst>
                <a:ext uri="{FF2B5EF4-FFF2-40B4-BE49-F238E27FC236}">
                  <a16:creationId xmlns:a16="http://schemas.microsoft.com/office/drawing/2014/main" id="{D276AF49-0AFE-0182-8FFA-D474C0346BC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15" name="Picture 64">
              <a:extLst>
                <a:ext uri="{FF2B5EF4-FFF2-40B4-BE49-F238E27FC236}">
                  <a16:creationId xmlns:a16="http://schemas.microsoft.com/office/drawing/2014/main" id="{EC5B607F-0378-42F1-B21E-2F9DB6FA4C3F}"/>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6" name="קבוצה 2">
            <a:extLst>
              <a:ext uri="{FF2B5EF4-FFF2-40B4-BE49-F238E27FC236}">
                <a16:creationId xmlns:a16="http://schemas.microsoft.com/office/drawing/2014/main" id="{8467297B-1A32-AC6C-539B-0B915FFA7EAF}"/>
              </a:ext>
              <a:ext uri="{C183D7F6-B498-43B3-948B-1728B52AA6E4}">
                <adec:decorative xmlns:adec="http://schemas.microsoft.com/office/drawing/2017/decorative" val="1"/>
              </a:ext>
            </a:extLst>
          </p:cNvPr>
          <p:cNvGrpSpPr/>
          <p:nvPr/>
        </p:nvGrpSpPr>
        <p:grpSpPr>
          <a:xfrm>
            <a:off x="9886312" y="2765127"/>
            <a:ext cx="252000" cy="252000"/>
            <a:chOff x="9944317" y="1257575"/>
            <a:chExt cx="644905" cy="622569"/>
          </a:xfrm>
        </p:grpSpPr>
        <p:sp>
          <p:nvSpPr>
            <p:cNvPr id="17" name="Flowchart: Connector 55">
              <a:extLst>
                <a:ext uri="{FF2B5EF4-FFF2-40B4-BE49-F238E27FC236}">
                  <a16:creationId xmlns:a16="http://schemas.microsoft.com/office/drawing/2014/main" id="{99B0F174-41A2-A0DD-88AA-72BEF16911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2" name="Picture 64">
              <a:extLst>
                <a:ext uri="{FF2B5EF4-FFF2-40B4-BE49-F238E27FC236}">
                  <a16:creationId xmlns:a16="http://schemas.microsoft.com/office/drawing/2014/main" id="{F9FDBC8D-FB34-BAFA-6B3C-9589708178A8}"/>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8" name="קבוצה 2">
            <a:extLst>
              <a:ext uri="{FF2B5EF4-FFF2-40B4-BE49-F238E27FC236}">
                <a16:creationId xmlns:a16="http://schemas.microsoft.com/office/drawing/2014/main" id="{4D3F85C5-AC06-E617-4193-598B9F415B2D}"/>
              </a:ext>
              <a:ext uri="{C183D7F6-B498-43B3-948B-1728B52AA6E4}">
                <adec:decorative xmlns:adec="http://schemas.microsoft.com/office/drawing/2017/decorative" val="1"/>
              </a:ext>
            </a:extLst>
          </p:cNvPr>
          <p:cNvGrpSpPr/>
          <p:nvPr/>
        </p:nvGrpSpPr>
        <p:grpSpPr>
          <a:xfrm>
            <a:off x="9886312" y="5032238"/>
            <a:ext cx="252000" cy="252000"/>
            <a:chOff x="9944317" y="1257576"/>
            <a:chExt cx="644905" cy="622569"/>
          </a:xfrm>
        </p:grpSpPr>
        <p:sp>
          <p:nvSpPr>
            <p:cNvPr id="39" name="Flowchart: Connector 55">
              <a:extLst>
                <a:ext uri="{FF2B5EF4-FFF2-40B4-BE49-F238E27FC236}">
                  <a16:creationId xmlns:a16="http://schemas.microsoft.com/office/drawing/2014/main" id="{95947C5A-0699-1FDE-E981-0CCD08AF6BDA}"/>
                </a:ext>
              </a:extLst>
            </p:cNvPr>
            <p:cNvSpPr/>
            <p:nvPr/>
          </p:nvSpPr>
          <p:spPr>
            <a:xfrm>
              <a:off x="9944317" y="1257576"/>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0" name="Freeform: Shape 65">
              <a:extLst>
                <a:ext uri="{FF2B5EF4-FFF2-40B4-BE49-F238E27FC236}">
                  <a16:creationId xmlns:a16="http://schemas.microsoft.com/office/drawing/2014/main" id="{E710C8D2-C9AD-9AE2-0910-B3D92A3E01A4}"/>
                </a:ext>
              </a:extLst>
            </p:cNvPr>
            <p:cNvSpPr/>
            <p:nvPr/>
          </p:nvSpPr>
          <p:spPr>
            <a:xfrm>
              <a:off x="10082997" y="1399440"/>
              <a:ext cx="367542" cy="338836"/>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1" name="Picture 64">
              <a:extLst>
                <a:ext uri="{FF2B5EF4-FFF2-40B4-BE49-F238E27FC236}">
                  <a16:creationId xmlns:a16="http://schemas.microsoft.com/office/drawing/2014/main" id="{03261A7D-ACEE-C071-08DE-04929BDE6241}"/>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 name="קבוצה 2">
            <a:extLst>
              <a:ext uri="{FF2B5EF4-FFF2-40B4-BE49-F238E27FC236}">
                <a16:creationId xmlns:a16="http://schemas.microsoft.com/office/drawing/2014/main" id="{5B772DCF-2D9D-3B15-7AFF-BD24C8DF15CB}"/>
              </a:ext>
              <a:ext uri="{C183D7F6-B498-43B3-948B-1728B52AA6E4}">
                <adec:decorative xmlns:adec="http://schemas.microsoft.com/office/drawing/2017/decorative" val="1"/>
              </a:ext>
            </a:extLst>
          </p:cNvPr>
          <p:cNvGrpSpPr/>
          <p:nvPr/>
        </p:nvGrpSpPr>
        <p:grpSpPr>
          <a:xfrm>
            <a:off x="9886312" y="4028618"/>
            <a:ext cx="252000" cy="252000"/>
            <a:chOff x="9944331" y="1257576"/>
            <a:chExt cx="644906" cy="622569"/>
          </a:xfrm>
        </p:grpSpPr>
        <p:sp>
          <p:nvSpPr>
            <p:cNvPr id="5" name="Flowchart: Connector 55">
              <a:extLst>
                <a:ext uri="{FF2B5EF4-FFF2-40B4-BE49-F238E27FC236}">
                  <a16:creationId xmlns:a16="http://schemas.microsoft.com/office/drawing/2014/main" id="{B714B567-1C38-1D6D-247D-7A06B12999E0}"/>
                </a:ext>
              </a:extLst>
            </p:cNvPr>
            <p:cNvSpPr/>
            <p:nvPr/>
          </p:nvSpPr>
          <p:spPr>
            <a:xfrm>
              <a:off x="9944331" y="1257576"/>
              <a:ext cx="644906"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Freeform: Shape 65">
              <a:extLst>
                <a:ext uri="{FF2B5EF4-FFF2-40B4-BE49-F238E27FC236}">
                  <a16:creationId xmlns:a16="http://schemas.microsoft.com/office/drawing/2014/main" id="{64E30DDA-EAB5-9522-F8D1-92FAD2062349}"/>
                </a:ext>
              </a:extLst>
            </p:cNvPr>
            <p:cNvSpPr/>
            <p:nvPr/>
          </p:nvSpPr>
          <p:spPr>
            <a:xfrm>
              <a:off x="10083011" y="1399440"/>
              <a:ext cx="367543" cy="33883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7" name="Picture 64">
              <a:extLst>
                <a:ext uri="{FF2B5EF4-FFF2-40B4-BE49-F238E27FC236}">
                  <a16:creationId xmlns:a16="http://schemas.microsoft.com/office/drawing/2014/main" id="{A9435876-A57C-80F8-BF00-009835A8AFDA}"/>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אסטרטגיית פעילות 2023</a:t>
            </a:r>
          </a:p>
        </p:txBody>
      </p:sp>
      <p:sp>
        <p:nvSpPr>
          <p:cNvPr id="113" name="Rectangle 18">
            <a:extLst>
              <a:ext uri="{FF2B5EF4-FFF2-40B4-BE49-F238E27FC236}">
                <a16:creationId xmlns:a16="http://schemas.microsoft.com/office/drawing/2014/main" id="{63F5BCDF-985B-4E02-8C5D-C8E44C326301}"/>
              </a:ext>
            </a:extLst>
          </p:cNvPr>
          <p:cNvSpPr/>
          <p:nvPr/>
        </p:nvSpPr>
        <p:spPr>
          <a:xfrm>
            <a:off x="1936781" y="1082256"/>
            <a:ext cx="8318437" cy="4592539"/>
          </a:xfrm>
          <a:prstGeom prst="rect">
            <a:avLst/>
          </a:prstGeom>
        </p:spPr>
        <p:txBody>
          <a:bodyPr wrap="square">
            <a:spAutoFit/>
          </a:bodyPr>
          <a:lstStyle/>
          <a:p>
            <a:pPr algn="r" rtl="1"/>
            <a:r>
              <a:rPr lang="he-IL" sz="2400" dirty="0">
                <a:solidFill>
                  <a:srgbClr val="00AEEF"/>
                </a:solidFill>
                <a:latin typeface="Assistant ExtraBold" pitchFamily="2" charset="-79"/>
                <a:cs typeface="Assistant ExtraBold" pitchFamily="2" charset="-79"/>
              </a:rPr>
              <a:t>     ישראל כמרכז רווח:</a:t>
            </a:r>
          </a:p>
          <a:p>
            <a:pPr algn="r" rtl="1"/>
            <a:endParaRPr lang="he-IL" dirty="0">
              <a:solidFill>
                <a:srgbClr val="00AEEF"/>
              </a:solidFill>
              <a:latin typeface="Assistant ExtraBold" pitchFamily="2" charset="-79"/>
              <a:cs typeface="Assistant ExtraBold" pitchFamily="2" charset="-79"/>
            </a:endParaRPr>
          </a:p>
          <a:p>
            <a:pPr marL="355600" algn="r" rtl="1">
              <a:lnSpc>
                <a:spcPts val="2000"/>
              </a:lnSpc>
            </a:pPr>
            <a:r>
              <a:rPr lang="en-US" sz="2400" dirty="0" err="1">
                <a:solidFill>
                  <a:srgbClr val="00AEEF"/>
                </a:solidFill>
                <a:latin typeface="Assistant ExtraBold" pitchFamily="2" charset="-79"/>
                <a:cs typeface="Assistant ExtraBold" pitchFamily="2" charset="-79"/>
              </a:rPr>
              <a:t>blenderPay</a:t>
            </a:r>
            <a:r>
              <a:rPr lang="he-IL" sz="2400" dirty="0">
                <a:latin typeface="Assistant SemiBold" pitchFamily="2" charset="-79"/>
                <a:cs typeface="Assistant SemiBold" pitchFamily="2" charset="-79"/>
              </a:rPr>
              <a:t> בשיתוף בנק הפועלים</a:t>
            </a:r>
            <a:r>
              <a:rPr lang="en-US" sz="2400" dirty="0">
                <a:latin typeface="Assistant SemiBold" pitchFamily="2" charset="-79"/>
                <a:cs typeface="Assistant SemiBold" pitchFamily="2" charset="-79"/>
              </a:rPr>
              <a:t> </a:t>
            </a:r>
            <a:r>
              <a:rPr lang="en-GB" sz="2400" dirty="0">
                <a:latin typeface="Assistant SemiBold" pitchFamily="2" charset="-79"/>
                <a:cs typeface="Assistant SemiBold" pitchFamily="2" charset="-79"/>
              </a:rPr>
              <a:t> </a:t>
            </a:r>
            <a:r>
              <a:rPr lang="he-IL" sz="2400" dirty="0">
                <a:latin typeface="Assistant SemiBold" pitchFamily="2" charset="-79"/>
                <a:cs typeface="Assistant SemiBold" pitchFamily="2" charset="-79"/>
              </a:rPr>
              <a:t>כמנוע צמיחה</a:t>
            </a:r>
          </a:p>
          <a:p>
            <a:pPr marL="355600" algn="r" rtl="1">
              <a:lnSpc>
                <a:spcPts val="2000"/>
              </a:lnSpc>
            </a:pPr>
            <a:endParaRPr lang="he-IL" sz="2400" dirty="0">
              <a:solidFill>
                <a:srgbClr val="00AEEF"/>
              </a:solidFill>
              <a:latin typeface="Assistant ExtraBold" pitchFamily="2" charset="-79"/>
              <a:cs typeface="Assistant ExtraBold" pitchFamily="2" charset="-79"/>
            </a:endParaRPr>
          </a:p>
          <a:p>
            <a:pPr marL="355600" algn="r" rtl="1">
              <a:lnSpc>
                <a:spcPts val="2000"/>
              </a:lnSpc>
            </a:pPr>
            <a:r>
              <a:rPr lang="he-IL" sz="2400" dirty="0">
                <a:latin typeface="Assistant SemiBold" pitchFamily="2" charset="-79"/>
                <a:cs typeface="Assistant SemiBold" pitchFamily="2" charset="-79"/>
              </a:rPr>
              <a:t>המשך פיתוח מגזר מתן אשראי</a:t>
            </a:r>
            <a:endParaRPr lang="en-US" sz="2400" dirty="0">
              <a:solidFill>
                <a:srgbClr val="00AEEF"/>
              </a:solidFill>
              <a:latin typeface="Assistant ExtraBold" pitchFamily="2" charset="-79"/>
              <a:cs typeface="Assistant ExtraBold" pitchFamily="2" charset="-79"/>
            </a:endParaRPr>
          </a:p>
          <a:p>
            <a:pPr marL="355600" marR="0" lvl="0" algn="r" rtl="1">
              <a:lnSpc>
                <a:spcPts val="2000"/>
              </a:lnSpc>
              <a:spcBef>
                <a:spcPts val="0"/>
              </a:spcBef>
              <a:spcAft>
                <a:spcPts val="0"/>
              </a:spcAft>
            </a:pPr>
            <a:endParaRPr lang="he-IL" sz="2400" dirty="0">
              <a:solidFill>
                <a:srgbClr val="00AEEF"/>
              </a:solidFill>
              <a:latin typeface="Assistant ExtraBold" pitchFamily="2" charset="-79"/>
              <a:cs typeface="Assistant ExtraBold" pitchFamily="2" charset="-79"/>
            </a:endParaRPr>
          </a:p>
          <a:p>
            <a:pPr marL="355600" marR="0" lvl="0" algn="r" rtl="1">
              <a:lnSpc>
                <a:spcPts val="2000"/>
              </a:lnSpc>
              <a:spcBef>
                <a:spcPts val="0"/>
              </a:spcBef>
              <a:spcAft>
                <a:spcPts val="0"/>
              </a:spcAft>
            </a:pPr>
            <a:r>
              <a:rPr lang="he-IL" sz="2400" dirty="0">
                <a:latin typeface="Assistant SemiBold" pitchFamily="2" charset="-79"/>
                <a:cs typeface="Assistant SemiBold" pitchFamily="2" charset="-79"/>
              </a:rPr>
              <a:t>גוון מקורות מימון - קווי אשראי חדשים וחיזוק פעילות התיווך באשראי</a:t>
            </a:r>
          </a:p>
          <a:p>
            <a:pPr marR="0" lvl="0" algn="r" rtl="1">
              <a:spcBef>
                <a:spcPts val="0"/>
              </a:spcBef>
              <a:spcAft>
                <a:spcPts val="0"/>
              </a:spcAft>
            </a:pPr>
            <a:endParaRPr lang="he-IL" sz="2400" dirty="0">
              <a:solidFill>
                <a:srgbClr val="00AEEF"/>
              </a:solidFill>
              <a:latin typeface="Assistant ExtraBold" pitchFamily="2" charset="-79"/>
              <a:cs typeface="Assistant ExtraBold" pitchFamily="2" charset="-79"/>
            </a:endParaRPr>
          </a:p>
          <a:p>
            <a:pPr marR="0" lvl="0" algn="r" rtl="1">
              <a:spcBef>
                <a:spcPts val="0"/>
              </a:spcBef>
              <a:spcAft>
                <a:spcPts val="0"/>
              </a:spcAft>
            </a:pPr>
            <a:r>
              <a:rPr lang="he-IL" sz="2400" dirty="0">
                <a:solidFill>
                  <a:srgbClr val="00AEEF"/>
                </a:solidFill>
                <a:latin typeface="Assistant ExtraBold" pitchFamily="2" charset="-79"/>
                <a:cs typeface="Assistant ExtraBold" pitchFamily="2" charset="-79"/>
              </a:rPr>
              <a:t>      אירופה:</a:t>
            </a:r>
          </a:p>
          <a:p>
            <a:pPr marR="0" lvl="0" algn="r" rtl="1">
              <a:spcBef>
                <a:spcPts val="0"/>
              </a:spcBef>
              <a:spcAft>
                <a:spcPts val="0"/>
              </a:spcAft>
            </a:pPr>
            <a:endParaRPr lang="he-IL" dirty="0">
              <a:latin typeface="Assistant SemiBold" pitchFamily="2" charset="-79"/>
              <a:cs typeface="Assistant SemiBold" pitchFamily="2" charset="-79"/>
            </a:endParaRPr>
          </a:p>
          <a:p>
            <a:pPr marL="355600" algn="r" rtl="1">
              <a:lnSpc>
                <a:spcPts val="2000"/>
              </a:lnSpc>
              <a:tabLst>
                <a:tab pos="444500" algn="l"/>
              </a:tabLst>
            </a:pPr>
            <a:r>
              <a:rPr lang="he-IL" sz="2400" dirty="0">
                <a:latin typeface="Assistant SemiBold" pitchFamily="2" charset="-79"/>
                <a:cs typeface="Assistant SemiBold" pitchFamily="2" charset="-79"/>
              </a:rPr>
              <a:t>שימור הפעילות במדינות קיימות</a:t>
            </a:r>
          </a:p>
          <a:p>
            <a:pPr marL="355600" algn="r" rtl="1">
              <a:lnSpc>
                <a:spcPts val="2000"/>
              </a:lnSpc>
              <a:tabLst>
                <a:tab pos="444500" algn="l"/>
              </a:tabLst>
            </a:pPr>
            <a:endParaRPr lang="he-IL" sz="2400" dirty="0">
              <a:solidFill>
                <a:srgbClr val="00AEEF"/>
              </a:solidFill>
              <a:latin typeface="Assistant SemiBold" pitchFamily="2" charset="-79"/>
              <a:cs typeface="Assistant SemiBold" pitchFamily="2" charset="-79"/>
            </a:endParaRPr>
          </a:p>
          <a:p>
            <a:pPr marL="355600" algn="r" rtl="1">
              <a:lnSpc>
                <a:spcPts val="2000"/>
              </a:lnSpc>
              <a:tabLst>
                <a:tab pos="444500" algn="l"/>
              </a:tabLst>
            </a:pPr>
            <a:r>
              <a:rPr lang="he-IL" sz="2400" dirty="0">
                <a:solidFill>
                  <a:srgbClr val="00AEEF"/>
                </a:solidFill>
                <a:latin typeface="Assistant ExtraBold" pitchFamily="2" charset="-79"/>
                <a:cs typeface="Assistant ExtraBold" pitchFamily="2" charset="-79"/>
              </a:rPr>
              <a:t>מכירת טכנולוגיה:</a:t>
            </a:r>
          </a:p>
          <a:p>
            <a:pPr marL="355600" algn="r" rtl="1">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r>
              <a:rPr lang="he-IL" sz="2400" dirty="0">
                <a:latin typeface="Assistant SemiBold" pitchFamily="2" charset="-79"/>
                <a:cs typeface="Assistant SemiBold" pitchFamily="2" charset="-79"/>
              </a:rPr>
              <a:t>הסכם שיתוף פעולה עם אמדוקס</a:t>
            </a:r>
          </a:p>
          <a:p>
            <a:pPr marL="355600" algn="r" rtl="1">
              <a:lnSpc>
                <a:spcPts val="2000"/>
              </a:lnSpc>
              <a:tabLst>
                <a:tab pos="444500" algn="l"/>
              </a:tabLst>
            </a:pPr>
            <a:endParaRPr lang="he-IL" sz="2400" dirty="0">
              <a:latin typeface="Assistant SemiBold" pitchFamily="2" charset="-79"/>
              <a:cs typeface="Assistant SemiBold" pitchFamily="2" charset="-79"/>
            </a:endParaRPr>
          </a:p>
        </p:txBody>
      </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1.6B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752M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81M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76K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sp>
        <p:nvSpPr>
          <p:cNvPr id="287" name="Google Shape;287;p4"/>
          <p:cNvSpPr txBox="1"/>
          <p:nvPr/>
        </p:nvSpPr>
        <p:spPr>
          <a:xfrm>
            <a:off x="674676" y="6320105"/>
            <a:ext cx="9157302" cy="400069"/>
          </a:xfrm>
          <a:prstGeom prst="rect">
            <a:avLst/>
          </a:prstGeom>
          <a:noFill/>
          <a:ln>
            <a:noFill/>
          </a:ln>
        </p:spPr>
        <p:txBody>
          <a:bodyPr spcFirstLastPara="1" wrap="square" lIns="91425" tIns="45700" rIns="91425" bIns="45700" anchor="t" anchorCtr="0">
            <a:spAutoFit/>
          </a:bodyPr>
          <a:lstStyle/>
          <a:p>
            <a:pPr marL="0" marR="0" algn="l">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data in NIS and is accurate as of June 30, 2023</a:t>
            </a:r>
            <a:r>
              <a:rPr lang="en-US" sz="1000" dirty="0">
                <a:solidFill>
                  <a:schemeClr val="tx1"/>
                </a:solidFill>
                <a:latin typeface="Calibri" panose="020F0502020204030204" pitchFamily="34" charset="0"/>
                <a:cs typeface="Calibri" panose="020F0502020204030204" pitchFamily="34" charset="0"/>
              </a:rPr>
              <a:t>;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including loans in the credit brokerage system; the rate of increase in revenues and the growth data refer to Q2 2023 compared to Q2 2022; NON-GAAP gross revenues</a:t>
            </a:r>
            <a:endParaRPr lang="he-IL" sz="1000" dirty="0">
              <a:solidFill>
                <a:schemeClr val="tx1"/>
              </a:solidFill>
              <a:latin typeface="Calibri" panose="020F0502020204030204" pitchFamily="34" charset="0"/>
              <a:cs typeface="Calibri" panose="020F0502020204030204" pitchFamily="34" charset="0"/>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36%</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33%</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75%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1"/>
          <p:cNvSpPr/>
          <p:nvPr/>
        </p:nvSpPr>
        <p:spPr>
          <a:xfrm>
            <a:off x="-92628" y="5143952"/>
            <a:ext cx="12293420" cy="1732305"/>
          </a:xfrm>
          <a:prstGeom prst="rect">
            <a:avLst/>
          </a:prstGeom>
          <a:gradFill>
            <a:gsLst>
              <a:gs pos="0">
                <a:schemeClr val="lt1"/>
              </a:gs>
              <a:gs pos="100000">
                <a:srgbClr val="7F7F7F">
                  <a:alpha val="3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21"/>
          <p:cNvSpPr/>
          <p:nvPr/>
        </p:nvSpPr>
        <p:spPr>
          <a:xfrm>
            <a:off x="-83835" y="-4813"/>
            <a:ext cx="12275835" cy="1646294"/>
          </a:xfrm>
          <a:prstGeom prst="rect">
            <a:avLst/>
          </a:prstGeom>
          <a:gradFill>
            <a:gsLst>
              <a:gs pos="0">
                <a:srgbClr val="009ED6">
                  <a:alpha val="32941"/>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21"/>
          <p:cNvSpPr/>
          <p:nvPr/>
        </p:nvSpPr>
        <p:spPr>
          <a:xfrm>
            <a:off x="12370794" y="-33897"/>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21"/>
          <p:cNvSpPr txBox="1"/>
          <p:nvPr/>
        </p:nvSpPr>
        <p:spPr>
          <a:xfrm>
            <a:off x="778615" y="113281"/>
            <a:ext cx="77934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Key Events from the IPO</a:t>
            </a:r>
            <a:endParaRPr sz="3600" b="1" dirty="0">
              <a:solidFill>
                <a:schemeClr val="dk1"/>
              </a:solidFill>
              <a:latin typeface="Calibri"/>
              <a:ea typeface="Calibri"/>
              <a:cs typeface="Calibri"/>
              <a:sym typeface="Calibri"/>
            </a:endParaRPr>
          </a:p>
          <a:p>
            <a:pPr marL="0" marR="0" lvl="0" indent="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(Jan 2021 – March 2023)</a:t>
            </a:r>
            <a:endParaRPr sz="3600" b="0" i="0" u="none" strike="noStrike" cap="none" dirty="0">
              <a:solidFill>
                <a:schemeClr val="dk1"/>
              </a:solidFill>
              <a:latin typeface="Calibri"/>
              <a:ea typeface="Calibri"/>
              <a:cs typeface="Calibri"/>
              <a:sym typeface="Calibri"/>
            </a:endParaRPr>
          </a:p>
        </p:txBody>
      </p:sp>
      <p:sp>
        <p:nvSpPr>
          <p:cNvPr id="870" name="Google Shape;870;p21"/>
          <p:cNvSpPr/>
          <p:nvPr/>
        </p:nvSpPr>
        <p:spPr>
          <a:xfrm>
            <a:off x="12216173" y="-82943"/>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1" name="Google Shape;871;p21"/>
          <p:cNvCxnSpPr/>
          <p:nvPr/>
        </p:nvCxnSpPr>
        <p:spPr>
          <a:xfrm>
            <a:off x="-123095" y="3295107"/>
            <a:ext cx="12175925" cy="0"/>
          </a:xfrm>
          <a:prstGeom prst="straightConnector1">
            <a:avLst/>
          </a:prstGeom>
          <a:noFill/>
          <a:ln w="19050" cap="flat" cmpd="sng">
            <a:solidFill>
              <a:srgbClr val="3F3F3F"/>
            </a:solidFill>
            <a:prstDash val="solid"/>
            <a:miter lim="800000"/>
            <a:headEnd type="none" w="sm" len="sm"/>
            <a:tailEnd type="none" w="sm" len="sm"/>
          </a:ln>
        </p:spPr>
      </p:cxnSp>
      <p:sp>
        <p:nvSpPr>
          <p:cNvPr id="872" name="Google Shape;872;p21"/>
          <p:cNvSpPr txBox="1"/>
          <p:nvPr/>
        </p:nvSpPr>
        <p:spPr>
          <a:xfrm>
            <a:off x="2117950" y="1692286"/>
            <a:ext cx="1723738" cy="1513836"/>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February 2021</a:t>
            </a:r>
            <a:br>
              <a:rPr lang="en-US" sz="1400" b="1" dirty="0">
                <a:solidFill>
                  <a:srgbClr val="3A3838"/>
                </a:solidFill>
                <a:latin typeface="Calibri"/>
                <a:ea typeface="Calibri"/>
                <a:cs typeface="Calibri"/>
                <a:sym typeface="Calibri"/>
              </a:rPr>
            </a:br>
            <a:r>
              <a:rPr lang="en-US" sz="1400" dirty="0" err="1">
                <a:solidFill>
                  <a:srgbClr val="3A3838"/>
                </a:solidFill>
                <a:latin typeface="Calibri"/>
                <a:ea typeface="Calibri"/>
                <a:cs typeface="Calibri"/>
                <a:sym typeface="Calibri"/>
              </a:rPr>
              <a:t>blenderPay</a:t>
            </a:r>
            <a:r>
              <a:rPr lang="en-US" sz="1400" dirty="0">
                <a:solidFill>
                  <a:srgbClr val="3A3838"/>
                </a:solidFill>
                <a:latin typeface="Calibri"/>
                <a:ea typeface="Calibri"/>
                <a:cs typeface="Calibri"/>
                <a:sym typeface="Calibri"/>
              </a:rPr>
              <a:t> for E-Commerce solution launched for E-Commerce online checkouts</a:t>
            </a:r>
            <a:endParaRPr sz="1400" dirty="0">
              <a:solidFill>
                <a:srgbClr val="3A3838"/>
              </a:solidFill>
              <a:latin typeface="Calibri"/>
              <a:ea typeface="Calibri"/>
              <a:cs typeface="Calibri"/>
              <a:sym typeface="Calibri"/>
            </a:endParaRPr>
          </a:p>
        </p:txBody>
      </p:sp>
      <p:sp>
        <p:nvSpPr>
          <p:cNvPr id="873" name="Google Shape;873;p21"/>
          <p:cNvSpPr txBox="1"/>
          <p:nvPr/>
        </p:nvSpPr>
        <p:spPr>
          <a:xfrm>
            <a:off x="2579600" y="4666397"/>
            <a:ext cx="2355104" cy="893794"/>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April 2021</a:t>
            </a:r>
          </a:p>
          <a:p>
            <a:pPr marL="0" marR="0" lvl="0" indent="0" algn="l" rtl="1">
              <a:lnSpc>
                <a:spcPct val="92857"/>
              </a:lnSpc>
              <a:spcBef>
                <a:spcPts val="0"/>
              </a:spcBef>
              <a:spcAft>
                <a:spcPts val="0"/>
              </a:spcAft>
              <a:buNone/>
            </a:pPr>
            <a:r>
              <a:rPr lang="en-US" sz="1400" dirty="0">
                <a:solidFill>
                  <a:schemeClr val="tx1"/>
                </a:solidFill>
                <a:latin typeface="Calibri"/>
                <a:ea typeface="Calibri"/>
                <a:cs typeface="Calibri"/>
                <a:sym typeface="Calibri"/>
              </a:rPr>
              <a:t>A 3</a:t>
            </a:r>
            <a:r>
              <a:rPr lang="en-US" sz="1400" baseline="30000" dirty="0">
                <a:solidFill>
                  <a:schemeClr val="tx1"/>
                </a:solidFill>
                <a:latin typeface="Calibri"/>
                <a:ea typeface="Calibri"/>
                <a:cs typeface="Calibri"/>
                <a:sym typeface="Calibri"/>
              </a:rPr>
              <a:t>rd</a:t>
            </a:r>
            <a:r>
              <a:rPr lang="en-US" sz="1400" dirty="0">
                <a:solidFill>
                  <a:schemeClr val="tx1"/>
                </a:solidFill>
                <a:latin typeface="Calibri"/>
                <a:ea typeface="Calibri"/>
                <a:cs typeface="Calibri"/>
                <a:sym typeface="Calibri"/>
              </a:rPr>
              <a:t> LOC (line of credit) received from, the French investment group Eiffel</a:t>
            </a:r>
            <a:endParaRPr sz="1400" dirty="0">
              <a:solidFill>
                <a:schemeClr val="tx1"/>
              </a:solidFill>
              <a:latin typeface="Calibri"/>
              <a:ea typeface="Calibri"/>
              <a:cs typeface="Calibri"/>
              <a:sym typeface="Calibri"/>
            </a:endParaRPr>
          </a:p>
        </p:txBody>
      </p:sp>
      <p:sp>
        <p:nvSpPr>
          <p:cNvPr id="876" name="Google Shape;876;p21"/>
          <p:cNvSpPr txBox="1"/>
          <p:nvPr/>
        </p:nvSpPr>
        <p:spPr>
          <a:xfrm>
            <a:off x="5322062" y="1245398"/>
            <a:ext cx="1320321"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b="1" dirty="0">
                <a:solidFill>
                  <a:srgbClr val="3A3838"/>
                </a:solidFill>
                <a:latin typeface="Calibri"/>
                <a:cs typeface="Calibri"/>
              </a:rPr>
              <a:t>November 2021</a:t>
            </a:r>
          </a:p>
          <a:p>
            <a:pPr algn="l">
              <a:lnSpc>
                <a:spcPts val="1500"/>
              </a:lnSpc>
              <a:buClr>
                <a:srgbClr val="00AEEF"/>
              </a:buClr>
              <a:defRPr/>
            </a:pPr>
            <a:r>
              <a:rPr lang="en-US" dirty="0">
                <a:solidFill>
                  <a:srgbClr val="3A3838"/>
                </a:solidFill>
                <a:latin typeface="Calibri"/>
                <a:cs typeface="Calibri"/>
              </a:rPr>
              <a:t>Agreement signed establishing the </a:t>
            </a:r>
            <a:r>
              <a:rPr lang="en-US" dirty="0" err="1">
                <a:solidFill>
                  <a:srgbClr val="3A3838"/>
                </a:solidFill>
                <a:latin typeface="Calibri"/>
                <a:cs typeface="Calibri"/>
              </a:rPr>
              <a:t>blenderPay</a:t>
            </a:r>
            <a:r>
              <a:rPr lang="en-US" dirty="0">
                <a:solidFill>
                  <a:srgbClr val="3A3838"/>
                </a:solidFill>
                <a:latin typeface="Calibri"/>
                <a:cs typeface="Calibri"/>
              </a:rPr>
              <a:t> BNPL company with Bank </a:t>
            </a:r>
            <a:r>
              <a:rPr lang="en-US" dirty="0" err="1">
                <a:solidFill>
                  <a:srgbClr val="3A3838"/>
                </a:solidFill>
                <a:latin typeface="Calibri"/>
                <a:cs typeface="Calibri"/>
              </a:rPr>
              <a:t>Hapoalim</a:t>
            </a:r>
            <a:endParaRPr lang="he-IL" dirty="0">
              <a:solidFill>
                <a:srgbClr val="3A3838"/>
              </a:solidFill>
              <a:latin typeface="Calibri"/>
              <a:cs typeface="Calibri"/>
            </a:endParaRPr>
          </a:p>
        </p:txBody>
      </p:sp>
      <p:sp>
        <p:nvSpPr>
          <p:cNvPr id="877" name="Google Shape;877;p21"/>
          <p:cNvSpPr txBox="1"/>
          <p:nvPr/>
        </p:nvSpPr>
        <p:spPr>
          <a:xfrm>
            <a:off x="5264790" y="4069649"/>
            <a:ext cx="1381958" cy="1772240"/>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November 2021</a:t>
            </a:r>
            <a:endParaRPr sz="1400" b="1" dirty="0">
              <a:solidFill>
                <a:schemeClr val="tx1"/>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dirty="0">
                <a:solidFill>
                  <a:schemeClr val="tx1"/>
                </a:solidFill>
                <a:latin typeface="Calibri"/>
                <a:ea typeface="Calibri"/>
                <a:cs typeface="Calibri"/>
                <a:sym typeface="Calibri"/>
              </a:rPr>
              <a:t>4</a:t>
            </a:r>
            <a:r>
              <a:rPr lang="en-US" sz="1400" baseline="30000" dirty="0">
                <a:solidFill>
                  <a:schemeClr val="tx1"/>
                </a:solidFill>
                <a:latin typeface="Calibri"/>
                <a:ea typeface="Calibri"/>
                <a:cs typeface="Calibri"/>
                <a:sym typeface="Calibri"/>
              </a:rPr>
              <a:t>th</a:t>
            </a:r>
            <a:r>
              <a:rPr lang="en-US" sz="1400" dirty="0">
                <a:solidFill>
                  <a:schemeClr val="tx1"/>
                </a:solidFill>
                <a:latin typeface="Calibri"/>
                <a:ea typeface="Calibri"/>
                <a:cs typeface="Calibri"/>
                <a:sym typeface="Calibri"/>
              </a:rPr>
              <a:t> LOC received from the French investment group Eiffel, for total funding amount of </a:t>
            </a:r>
            <a:r>
              <a:rPr lang="en-US" sz="1400" dirty="0">
                <a:latin typeface="Calibri"/>
                <a:ea typeface="Calibri"/>
                <a:cs typeface="Calibri"/>
                <a:sym typeface="Calibri"/>
              </a:rPr>
              <a:t>€ 18 million</a:t>
            </a:r>
            <a:endParaRPr dirty="0">
              <a:solidFill>
                <a:schemeClr val="tx1"/>
              </a:solidFill>
            </a:endParaRPr>
          </a:p>
        </p:txBody>
      </p:sp>
      <p:sp>
        <p:nvSpPr>
          <p:cNvPr id="878" name="Google Shape;878;p21"/>
          <p:cNvSpPr txBox="1"/>
          <p:nvPr/>
        </p:nvSpPr>
        <p:spPr>
          <a:xfrm>
            <a:off x="1054995" y="1427382"/>
            <a:ext cx="1063191" cy="1393290"/>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Clr>
                <a:srgbClr val="3A3838"/>
              </a:buClr>
              <a:buSzPts val="1400"/>
              <a:buFont typeface="Calibri"/>
              <a:buNone/>
            </a:pPr>
            <a:r>
              <a:rPr lang="en-US" sz="1400" b="1" dirty="0">
                <a:solidFill>
                  <a:srgbClr val="3A3838"/>
                </a:solidFill>
                <a:latin typeface="Calibri"/>
                <a:ea typeface="Calibri"/>
                <a:cs typeface="Calibri"/>
                <a:sym typeface="Calibri"/>
              </a:rPr>
              <a:t>January 2021</a:t>
            </a:r>
            <a:endParaRPr sz="1400" b="1" dirty="0">
              <a:solidFill>
                <a:srgbClr val="3A3838"/>
              </a:solidFill>
              <a:latin typeface="Calibri"/>
              <a:ea typeface="Calibri"/>
              <a:cs typeface="Calibri"/>
              <a:sym typeface="Calibri"/>
            </a:endParaRPr>
          </a:p>
          <a:p>
            <a:pPr marL="0" marR="0" lvl="0" indent="0" algn="l" rtl="0">
              <a:lnSpc>
                <a:spcPct val="92857"/>
              </a:lnSpc>
              <a:spcBef>
                <a:spcPts val="300"/>
              </a:spcBef>
              <a:spcAft>
                <a:spcPts val="0"/>
              </a:spcAft>
              <a:buClr>
                <a:srgbClr val="00AEEF"/>
              </a:buClr>
              <a:buSzPts val="1400"/>
              <a:buFont typeface="Calibri"/>
              <a:buNone/>
            </a:pPr>
            <a:r>
              <a:rPr lang="en-US" sz="1400" dirty="0">
                <a:solidFill>
                  <a:srgbClr val="3A3838"/>
                </a:solidFill>
                <a:latin typeface="Calibri"/>
                <a:ea typeface="Calibri"/>
                <a:cs typeface="Calibri"/>
                <a:sym typeface="Calibri"/>
              </a:rPr>
              <a:t>IPO at the Tel Aviv Stock Exchange</a:t>
            </a:r>
            <a:endParaRPr sz="1400" dirty="0">
              <a:solidFill>
                <a:srgbClr val="3A3838"/>
              </a:solidFill>
              <a:latin typeface="Calibri"/>
              <a:ea typeface="Calibri"/>
              <a:cs typeface="Calibri"/>
              <a:sym typeface="Calibri"/>
            </a:endParaRPr>
          </a:p>
        </p:txBody>
      </p:sp>
      <p:sp>
        <p:nvSpPr>
          <p:cNvPr id="879" name="Google Shape;879;p21"/>
          <p:cNvSpPr txBox="1"/>
          <p:nvPr/>
        </p:nvSpPr>
        <p:spPr>
          <a:xfrm>
            <a:off x="149063" y="2830705"/>
            <a:ext cx="1008228" cy="324985"/>
          </a:xfrm>
          <a:prstGeom prst="rect">
            <a:avLst/>
          </a:prstGeom>
          <a:noFill/>
          <a:ln>
            <a:noFill/>
          </a:ln>
        </p:spPr>
        <p:txBody>
          <a:bodyPr spcFirstLastPara="1" wrap="square" lIns="91425" tIns="45700" rIns="91425" bIns="45700" anchor="t" anchorCtr="0">
            <a:spAutoFit/>
          </a:bodyPr>
          <a:lstStyle/>
          <a:p>
            <a:pPr marL="0" marR="0" lvl="0" indent="0" algn="l">
              <a:lnSpc>
                <a:spcPct val="62500"/>
              </a:lnSpc>
              <a:spcBef>
                <a:spcPts val="0"/>
              </a:spcBef>
              <a:spcAft>
                <a:spcPts val="0"/>
              </a:spcAft>
              <a:buNone/>
            </a:pPr>
            <a:r>
              <a:rPr lang="en-US" sz="2400" dirty="0">
                <a:solidFill>
                  <a:srgbClr val="00B0F0"/>
                </a:solidFill>
                <a:latin typeface="Calibri"/>
                <a:ea typeface="Calibri"/>
                <a:cs typeface="Calibri"/>
                <a:sym typeface="Calibri"/>
              </a:rPr>
              <a:t>Israel</a:t>
            </a:r>
            <a:endParaRPr sz="2400" dirty="0">
              <a:solidFill>
                <a:srgbClr val="00B0F0"/>
              </a:solidFill>
              <a:latin typeface="Calibri"/>
              <a:ea typeface="Calibri"/>
              <a:cs typeface="Calibri"/>
              <a:sym typeface="Calibri"/>
            </a:endParaRPr>
          </a:p>
        </p:txBody>
      </p:sp>
      <p:sp>
        <p:nvSpPr>
          <p:cNvPr id="880" name="Google Shape;880;p21"/>
          <p:cNvSpPr txBox="1"/>
          <p:nvPr/>
        </p:nvSpPr>
        <p:spPr>
          <a:xfrm>
            <a:off x="131181" y="3582477"/>
            <a:ext cx="1365078" cy="324985"/>
          </a:xfrm>
          <a:prstGeom prst="rect">
            <a:avLst/>
          </a:prstGeom>
          <a:noFill/>
          <a:ln>
            <a:noFill/>
          </a:ln>
        </p:spPr>
        <p:txBody>
          <a:bodyPr spcFirstLastPara="1" wrap="square" lIns="91425" tIns="45700" rIns="91425" bIns="45700" anchor="t" anchorCtr="0">
            <a:spAutoFit/>
          </a:bodyPr>
          <a:lstStyle/>
          <a:p>
            <a:pPr marL="0" marR="0" lvl="0" indent="0">
              <a:lnSpc>
                <a:spcPct val="62500"/>
              </a:lnSpc>
              <a:spcBef>
                <a:spcPts val="0"/>
              </a:spcBef>
              <a:spcAft>
                <a:spcPts val="0"/>
              </a:spcAft>
              <a:buNone/>
            </a:pPr>
            <a:r>
              <a:rPr lang="en-US" sz="2400" dirty="0">
                <a:solidFill>
                  <a:srgbClr val="006CB7"/>
                </a:solidFill>
                <a:latin typeface="Calibri"/>
                <a:ea typeface="Calibri"/>
                <a:cs typeface="Calibri"/>
                <a:sym typeface="Calibri"/>
              </a:rPr>
              <a:t>Europe</a:t>
            </a:r>
            <a:endParaRPr sz="2400" dirty="0">
              <a:solidFill>
                <a:srgbClr val="006CB7"/>
              </a:solidFill>
              <a:latin typeface="Calibri"/>
              <a:ea typeface="Calibri"/>
              <a:cs typeface="Calibri"/>
              <a:sym typeface="Calibri"/>
            </a:endParaRPr>
          </a:p>
        </p:txBody>
      </p:sp>
      <p:grpSp>
        <p:nvGrpSpPr>
          <p:cNvPr id="881" name="Google Shape;881;p21"/>
          <p:cNvGrpSpPr/>
          <p:nvPr/>
        </p:nvGrpSpPr>
        <p:grpSpPr>
          <a:xfrm rot="10800000">
            <a:off x="11286514" y="3079590"/>
            <a:ext cx="532058" cy="405351"/>
            <a:chOff x="405534" y="2993571"/>
            <a:chExt cx="786185" cy="598961"/>
          </a:xfrm>
        </p:grpSpPr>
        <p:sp>
          <p:nvSpPr>
            <p:cNvPr id="882" name="Google Shape;882;p21"/>
            <p:cNvSpPr/>
            <p:nvPr/>
          </p:nvSpPr>
          <p:spPr>
            <a:xfrm rot="2700000">
              <a:off x="493250" y="3081288"/>
              <a:ext cx="423528"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21"/>
            <p:cNvSpPr/>
            <p:nvPr/>
          </p:nvSpPr>
          <p:spPr>
            <a:xfrm rot="2700000">
              <a:off x="680477" y="3081286"/>
              <a:ext cx="423527"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884" name="Google Shape;884;p21"/>
          <p:cNvSpPr txBox="1"/>
          <p:nvPr/>
        </p:nvSpPr>
        <p:spPr>
          <a:xfrm>
            <a:off x="7548869" y="1128944"/>
            <a:ext cx="1234424"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Line of Credit established for car loans from Bank Mizrahi for approximately NIS 50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885" name="Google Shape;885;p21"/>
          <p:cNvGrpSpPr/>
          <p:nvPr/>
        </p:nvGrpSpPr>
        <p:grpSpPr>
          <a:xfrm flipH="1">
            <a:off x="5190425" y="1181504"/>
            <a:ext cx="201718" cy="4662224"/>
            <a:chOff x="3323038" y="1180614"/>
            <a:chExt cx="201718" cy="4662224"/>
          </a:xfrm>
        </p:grpSpPr>
        <p:cxnSp>
          <p:nvCxnSpPr>
            <p:cNvPr id="886" name="Google Shape;886;p21"/>
            <p:cNvCxnSpPr>
              <a:cxnSpLocks/>
            </p:cNvCxnSpPr>
            <p:nvPr/>
          </p:nvCxnSpPr>
          <p:spPr>
            <a:xfrm>
              <a:off x="3423897" y="1180614"/>
              <a:ext cx="7586" cy="4662224"/>
            </a:xfrm>
            <a:prstGeom prst="straightConnector1">
              <a:avLst/>
            </a:prstGeom>
            <a:noFill/>
            <a:ln w="9525" cap="flat" cmpd="sng">
              <a:solidFill>
                <a:srgbClr val="3F3F3F"/>
              </a:solidFill>
              <a:prstDash val="dash"/>
              <a:miter lim="800000"/>
              <a:headEnd type="oval" w="med" len="med"/>
              <a:tailEnd type="oval" w="med" len="med"/>
            </a:ln>
          </p:spPr>
        </p:cxnSp>
        <p:sp>
          <p:nvSpPr>
            <p:cNvPr id="887" name="Google Shape;887;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1" name="Google Shape;891;p21"/>
          <p:cNvGrpSpPr/>
          <p:nvPr/>
        </p:nvGrpSpPr>
        <p:grpSpPr>
          <a:xfrm flipH="1">
            <a:off x="3590749" y="1646264"/>
            <a:ext cx="201718" cy="1740996"/>
            <a:chOff x="5663662" y="1658678"/>
            <a:chExt cx="201718" cy="1740996"/>
          </a:xfrm>
        </p:grpSpPr>
        <p:cxnSp>
          <p:nvCxnSpPr>
            <p:cNvPr id="892" name="Google Shape;892;p21"/>
            <p:cNvCxnSpPr/>
            <p:nvPr/>
          </p:nvCxnSpPr>
          <p:spPr>
            <a:xfrm>
              <a:off x="5764521" y="1658678"/>
              <a:ext cx="0" cy="1636429"/>
            </a:xfrm>
            <a:prstGeom prst="straightConnector1">
              <a:avLst/>
            </a:prstGeom>
            <a:noFill/>
            <a:ln w="9525" cap="flat" cmpd="sng">
              <a:solidFill>
                <a:srgbClr val="3F3F3F"/>
              </a:solidFill>
              <a:prstDash val="dash"/>
              <a:miter lim="800000"/>
              <a:headEnd type="oval" w="med" len="med"/>
              <a:tailEnd type="none" w="sm" len="sm"/>
            </a:ln>
          </p:spPr>
        </p:cxnSp>
        <p:sp>
          <p:nvSpPr>
            <p:cNvPr id="893" name="Google Shape;893;p21"/>
            <p:cNvSpPr/>
            <p:nvPr/>
          </p:nvSpPr>
          <p:spPr>
            <a:xfrm>
              <a:off x="5663662"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7" name="Google Shape;897;p21"/>
          <p:cNvGrpSpPr/>
          <p:nvPr/>
        </p:nvGrpSpPr>
        <p:grpSpPr>
          <a:xfrm flipH="1">
            <a:off x="2470438" y="3222729"/>
            <a:ext cx="201718" cy="2386982"/>
            <a:chOff x="8004286" y="3197956"/>
            <a:chExt cx="201718" cy="2386982"/>
          </a:xfrm>
        </p:grpSpPr>
        <p:cxnSp>
          <p:nvCxnSpPr>
            <p:cNvPr id="898" name="Google Shape;898;p21"/>
            <p:cNvCxnSpPr/>
            <p:nvPr/>
          </p:nvCxnSpPr>
          <p:spPr>
            <a:xfrm>
              <a:off x="8105145" y="3197956"/>
              <a:ext cx="0" cy="2386982"/>
            </a:xfrm>
            <a:prstGeom prst="straightConnector1">
              <a:avLst/>
            </a:prstGeom>
            <a:noFill/>
            <a:ln w="9525" cap="flat" cmpd="sng">
              <a:solidFill>
                <a:srgbClr val="3F3F3F"/>
              </a:solidFill>
              <a:prstDash val="dash"/>
              <a:miter lim="800000"/>
              <a:headEnd type="none" w="sm" len="sm"/>
              <a:tailEnd type="oval" w="med" len="med"/>
            </a:ln>
          </p:spPr>
        </p:cxnSp>
        <p:sp>
          <p:nvSpPr>
            <p:cNvPr id="899" name="Google Shape;899;p21"/>
            <p:cNvSpPr/>
            <p:nvPr/>
          </p:nvSpPr>
          <p:spPr>
            <a:xfrm>
              <a:off x="8004286"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0" name="Google Shape;900;p21"/>
          <p:cNvGrpSpPr/>
          <p:nvPr/>
        </p:nvGrpSpPr>
        <p:grpSpPr>
          <a:xfrm flipH="1">
            <a:off x="1992718" y="1826431"/>
            <a:ext cx="201718" cy="1607604"/>
            <a:chOff x="9174598" y="1792070"/>
            <a:chExt cx="201718" cy="1607604"/>
          </a:xfrm>
        </p:grpSpPr>
        <p:cxnSp>
          <p:nvCxnSpPr>
            <p:cNvPr id="901" name="Google Shape;901;p21"/>
            <p:cNvCxnSpPr>
              <a:cxnSpLocks/>
            </p:cNvCxnSpPr>
            <p:nvPr/>
          </p:nvCxnSpPr>
          <p:spPr>
            <a:xfrm>
              <a:off x="9270963" y="1792070"/>
              <a:ext cx="4494" cy="1529226"/>
            </a:xfrm>
            <a:prstGeom prst="straightConnector1">
              <a:avLst/>
            </a:prstGeom>
            <a:noFill/>
            <a:ln w="9525" cap="flat" cmpd="sng">
              <a:solidFill>
                <a:srgbClr val="3F3F3F"/>
              </a:solidFill>
              <a:prstDash val="dash"/>
              <a:miter lim="800000"/>
              <a:headEnd type="oval" w="med" len="med"/>
              <a:tailEnd type="none" w="sm" len="sm"/>
            </a:ln>
          </p:spPr>
        </p:cxnSp>
        <p:sp>
          <p:nvSpPr>
            <p:cNvPr id="902" name="Google Shape;902;p21"/>
            <p:cNvSpPr/>
            <p:nvPr/>
          </p:nvSpPr>
          <p:spPr>
            <a:xfrm>
              <a:off x="917459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3" name="Google Shape;903;p21"/>
          <p:cNvGrpSpPr/>
          <p:nvPr/>
        </p:nvGrpSpPr>
        <p:grpSpPr>
          <a:xfrm flipH="1">
            <a:off x="942315" y="1425795"/>
            <a:ext cx="201718" cy="1990305"/>
            <a:chOff x="10344910" y="1409369"/>
            <a:chExt cx="201718" cy="1990305"/>
          </a:xfrm>
        </p:grpSpPr>
        <p:cxnSp>
          <p:nvCxnSpPr>
            <p:cNvPr id="904" name="Google Shape;904;p21"/>
            <p:cNvCxnSpPr/>
            <p:nvPr/>
          </p:nvCxnSpPr>
          <p:spPr>
            <a:xfrm>
              <a:off x="10432079" y="1409369"/>
              <a:ext cx="13690" cy="1939184"/>
            </a:xfrm>
            <a:prstGeom prst="straightConnector1">
              <a:avLst/>
            </a:prstGeom>
            <a:noFill/>
            <a:ln w="9525" cap="flat" cmpd="sng">
              <a:solidFill>
                <a:srgbClr val="3F3F3F"/>
              </a:solidFill>
              <a:prstDash val="dash"/>
              <a:miter lim="800000"/>
              <a:headEnd type="oval" w="med" len="med"/>
              <a:tailEnd type="none" w="sm" len="sm"/>
            </a:ln>
          </p:spPr>
        </p:cxnSp>
        <p:sp>
          <p:nvSpPr>
            <p:cNvPr id="905" name="Google Shape;905;p21"/>
            <p:cNvSpPr/>
            <p:nvPr/>
          </p:nvSpPr>
          <p:spPr>
            <a:xfrm>
              <a:off x="10344910"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6" name="Google Shape;906;p21"/>
          <p:cNvGrpSpPr/>
          <p:nvPr/>
        </p:nvGrpSpPr>
        <p:grpSpPr>
          <a:xfrm flipH="1">
            <a:off x="6531872" y="3196520"/>
            <a:ext cx="201718" cy="1910476"/>
            <a:chOff x="1712468" y="3204135"/>
            <a:chExt cx="201718" cy="1910476"/>
          </a:xfrm>
        </p:grpSpPr>
        <p:sp>
          <p:nvSpPr>
            <p:cNvPr id="907" name="Google Shape;907;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08" name="Google Shape;908;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sp>
        <p:nvSpPr>
          <p:cNvPr id="909" name="Google Shape;909;p21"/>
          <p:cNvSpPr txBox="1"/>
          <p:nvPr/>
        </p:nvSpPr>
        <p:spPr>
          <a:xfrm>
            <a:off x="7490323" y="3866839"/>
            <a:ext cx="1092115" cy="124645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Acquisition of the LTL credit union in Lithuania</a:t>
            </a:r>
            <a:endParaRPr lang="he-IL" sz="1300" dirty="0">
              <a:solidFill>
                <a:schemeClr val="tx1"/>
              </a:solidFill>
              <a:latin typeface="Calibri" panose="020F0502020204030204" pitchFamily="34" charset="0"/>
              <a:cs typeface="Calibri" panose="020F0502020204030204" pitchFamily="34" charset="0"/>
            </a:endParaRPr>
          </a:p>
        </p:txBody>
      </p:sp>
      <p:sp>
        <p:nvSpPr>
          <p:cNvPr id="910" name="Google Shape;910;p21"/>
          <p:cNvSpPr txBox="1"/>
          <p:nvPr/>
        </p:nvSpPr>
        <p:spPr>
          <a:xfrm>
            <a:off x="6618288" y="3784710"/>
            <a:ext cx="869337" cy="1294545"/>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dirty="0">
                <a:solidFill>
                  <a:schemeClr val="tx1"/>
                </a:solidFill>
                <a:latin typeface="Calibri"/>
                <a:ea typeface="Calibri"/>
                <a:cs typeface="Calibri"/>
                <a:sym typeface="Calibri"/>
              </a:rPr>
              <a:t>January 2022</a:t>
            </a:r>
            <a:br>
              <a:rPr lang="en-US" sz="1400" dirty="0">
                <a:solidFill>
                  <a:schemeClr val="tx1"/>
                </a:solidFill>
                <a:latin typeface="Calibri"/>
                <a:ea typeface="Calibri"/>
                <a:cs typeface="Calibri"/>
                <a:sym typeface="Calibri"/>
              </a:rPr>
            </a:br>
            <a:r>
              <a:rPr lang="en-US" sz="1400" dirty="0">
                <a:solidFill>
                  <a:schemeClr val="tx1"/>
                </a:solidFill>
                <a:latin typeface="Calibri"/>
                <a:ea typeface="Calibri"/>
                <a:cs typeface="Calibri"/>
                <a:sym typeface="Calibri"/>
              </a:rPr>
              <a:t>Credit activity extended in Poland</a:t>
            </a:r>
            <a:endParaRPr dirty="0">
              <a:solidFill>
                <a:schemeClr val="tx1"/>
              </a:solidFill>
            </a:endParaRPr>
          </a:p>
        </p:txBody>
      </p:sp>
      <p:sp>
        <p:nvSpPr>
          <p:cNvPr id="911" name="Google Shape;911;p21"/>
          <p:cNvSpPr txBox="1"/>
          <p:nvPr/>
        </p:nvSpPr>
        <p:spPr>
          <a:xfrm>
            <a:off x="3672466" y="1648701"/>
            <a:ext cx="1767946" cy="962403"/>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September 2021</a:t>
            </a:r>
            <a:endParaRPr sz="1400" b="1" dirty="0">
              <a:solidFill>
                <a:srgbClr val="3A3838"/>
              </a:solidFill>
              <a:latin typeface="Calibri"/>
              <a:ea typeface="Calibri"/>
              <a:cs typeface="Calibri"/>
              <a:sym typeface="Calibri"/>
            </a:endParaRPr>
          </a:p>
          <a:p>
            <a:pPr marL="0" marR="0" lvl="0" indent="0">
              <a:lnSpc>
                <a:spcPct val="92857"/>
              </a:lnSpc>
              <a:spcBef>
                <a:spcPts val="300"/>
              </a:spcBef>
              <a:spcAft>
                <a:spcPts val="0"/>
              </a:spcAft>
              <a:buNone/>
            </a:pPr>
            <a:r>
              <a:rPr lang="en-US" sz="1400" dirty="0">
                <a:solidFill>
                  <a:srgbClr val="3A3838"/>
                </a:solidFill>
                <a:latin typeface="Calibri"/>
                <a:ea typeface="Calibri"/>
                <a:cs typeface="Calibri"/>
                <a:sym typeface="Calibri"/>
              </a:rPr>
              <a:t>Extended consumer credit brokerage </a:t>
            </a:r>
            <a:r>
              <a:rPr lang="en-US" sz="1400" dirty="0" err="1">
                <a:solidFill>
                  <a:srgbClr val="3A3838"/>
                </a:solidFill>
                <a:latin typeface="Calibri"/>
                <a:ea typeface="Calibri"/>
                <a:cs typeface="Calibri"/>
                <a:sym typeface="Calibri"/>
              </a:rPr>
              <a:t>licence</a:t>
            </a:r>
            <a:r>
              <a:rPr lang="en-US" sz="1400" dirty="0">
                <a:solidFill>
                  <a:srgbClr val="3A3838"/>
                </a:solidFill>
                <a:latin typeface="Calibri"/>
                <a:ea typeface="Calibri"/>
                <a:cs typeface="Calibri"/>
                <a:sym typeface="Calibri"/>
              </a:rPr>
              <a:t> obtained</a:t>
            </a:r>
            <a:endParaRPr sz="1400" dirty="0">
              <a:solidFill>
                <a:srgbClr val="3A3838"/>
              </a:solidFill>
              <a:latin typeface="Calibri"/>
              <a:ea typeface="Calibri"/>
              <a:cs typeface="Calibri"/>
              <a:sym typeface="Calibri"/>
            </a:endParaRPr>
          </a:p>
        </p:txBody>
      </p:sp>
      <p:grpSp>
        <p:nvGrpSpPr>
          <p:cNvPr id="912" name="Google Shape;912;p21"/>
          <p:cNvGrpSpPr/>
          <p:nvPr/>
        </p:nvGrpSpPr>
        <p:grpSpPr>
          <a:xfrm>
            <a:off x="-822909" y="-293630"/>
            <a:ext cx="1645818" cy="7361780"/>
            <a:chOff x="-851971" y="-300778"/>
            <a:chExt cx="1645818" cy="7361780"/>
          </a:xfrm>
        </p:grpSpPr>
        <p:sp>
          <p:nvSpPr>
            <p:cNvPr id="913" name="Google Shape;913;p21"/>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914" name="Google Shape;914;p21"/>
            <p:cNvGrpSpPr/>
            <p:nvPr/>
          </p:nvGrpSpPr>
          <p:grpSpPr>
            <a:xfrm>
              <a:off x="-694107" y="-142915"/>
              <a:ext cx="1330092" cy="7203917"/>
              <a:chOff x="-694107" y="-142915"/>
              <a:chExt cx="1330092" cy="7203917"/>
            </a:xfrm>
          </p:grpSpPr>
          <p:sp>
            <p:nvSpPr>
              <p:cNvPr id="915" name="Google Shape;915;p21"/>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1"/>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1"/>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21"/>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19" name="Google Shape;919;p21"/>
          <p:cNvSpPr txBox="1"/>
          <p:nvPr/>
        </p:nvSpPr>
        <p:spPr>
          <a:xfrm>
            <a:off x="9301220" y="3533763"/>
            <a:ext cx="1381958" cy="167539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May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LOC obtained from the Pollen Street Capital investment fund for a total funding of </a:t>
            </a:r>
            <a:r>
              <a:rPr lang="en-US" sz="1400" dirty="0">
                <a:solidFill>
                  <a:schemeClr val="tx1"/>
                </a:solidFill>
                <a:latin typeface="Calibri" panose="020F0502020204030204" pitchFamily="34" charset="0"/>
                <a:ea typeface="Calibri"/>
                <a:cs typeface="Calibri" panose="020F0502020204030204" pitchFamily="34" charset="0"/>
                <a:sym typeface="Calibri"/>
              </a:rPr>
              <a:t>€ </a:t>
            </a:r>
            <a:r>
              <a:rPr lang="en-US" sz="1400" dirty="0">
                <a:solidFill>
                  <a:schemeClr val="tx1"/>
                </a:solidFill>
                <a:latin typeface="Calibri" panose="020F0502020204030204" pitchFamily="34" charset="0"/>
                <a:cs typeface="Calibri" panose="020F0502020204030204" pitchFamily="34" charset="0"/>
              </a:rPr>
              <a:t>50 million</a:t>
            </a:r>
            <a:endParaRPr lang="en-US" sz="1300" dirty="0">
              <a:solidFill>
                <a:schemeClr val="tx1"/>
              </a:solidFill>
              <a:latin typeface="Calibri" panose="020F0502020204030204" pitchFamily="34" charset="0"/>
              <a:cs typeface="Calibri" panose="020F0502020204030204" pitchFamily="34" charset="0"/>
            </a:endParaRPr>
          </a:p>
        </p:txBody>
      </p:sp>
      <p:grpSp>
        <p:nvGrpSpPr>
          <p:cNvPr id="920" name="Google Shape;920;p21"/>
          <p:cNvGrpSpPr/>
          <p:nvPr/>
        </p:nvGrpSpPr>
        <p:grpSpPr>
          <a:xfrm flipH="1">
            <a:off x="8662530" y="1202402"/>
            <a:ext cx="201718" cy="2223224"/>
            <a:chOff x="962544" y="1200029"/>
            <a:chExt cx="201718" cy="2223224"/>
          </a:xfrm>
        </p:grpSpPr>
        <p:cxnSp>
          <p:nvCxnSpPr>
            <p:cNvPr id="921" name="Google Shape;921;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22" name="Google Shape;922;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23" name="Google Shape;923;p21"/>
          <p:cNvSpPr txBox="1"/>
          <p:nvPr/>
        </p:nvSpPr>
        <p:spPr>
          <a:xfrm>
            <a:off x="8768185" y="1244753"/>
            <a:ext cx="1075691" cy="1631175"/>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December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Completion of rights issue and loans for NIS 22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925" name="Google Shape;925;p21"/>
          <p:cNvGrpSpPr/>
          <p:nvPr/>
        </p:nvGrpSpPr>
        <p:grpSpPr>
          <a:xfrm flipH="1">
            <a:off x="9195209" y="3213199"/>
            <a:ext cx="201718" cy="1910476"/>
            <a:chOff x="1712468" y="3204135"/>
            <a:chExt cx="201718" cy="1910476"/>
          </a:xfrm>
        </p:grpSpPr>
        <p:sp>
          <p:nvSpPr>
            <p:cNvPr id="926" name="Google Shape;926;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27" name="Google Shape;927;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grpSp>
        <p:nvGrpSpPr>
          <p:cNvPr id="928" name="Google Shape;928;p21"/>
          <p:cNvGrpSpPr/>
          <p:nvPr/>
        </p:nvGrpSpPr>
        <p:grpSpPr>
          <a:xfrm flipH="1">
            <a:off x="9793447" y="1192282"/>
            <a:ext cx="201718" cy="2223224"/>
            <a:chOff x="962544" y="1200029"/>
            <a:chExt cx="201718" cy="2223224"/>
          </a:xfrm>
        </p:grpSpPr>
        <p:cxnSp>
          <p:nvCxnSpPr>
            <p:cNvPr id="929" name="Google Shape;929;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30" name="Google Shape;930;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31" name="Google Shape;931;p21"/>
          <p:cNvGrpSpPr/>
          <p:nvPr/>
        </p:nvGrpSpPr>
        <p:grpSpPr>
          <a:xfrm flipH="1">
            <a:off x="7402722" y="1195616"/>
            <a:ext cx="201718" cy="3933997"/>
            <a:chOff x="3323038" y="1180614"/>
            <a:chExt cx="201718" cy="3933997"/>
          </a:xfrm>
        </p:grpSpPr>
        <p:cxnSp>
          <p:nvCxnSpPr>
            <p:cNvPr id="932" name="Google Shape;932;p21"/>
            <p:cNvCxnSpPr/>
            <p:nvPr/>
          </p:nvCxnSpPr>
          <p:spPr>
            <a:xfrm>
              <a:off x="3423897" y="1180614"/>
              <a:ext cx="0" cy="3933997"/>
            </a:xfrm>
            <a:prstGeom prst="straightConnector1">
              <a:avLst/>
            </a:prstGeom>
            <a:noFill/>
            <a:ln w="9525" cap="flat" cmpd="sng">
              <a:solidFill>
                <a:srgbClr val="3F3F3F"/>
              </a:solidFill>
              <a:prstDash val="dash"/>
              <a:miter lim="800000"/>
              <a:headEnd type="oval" w="med" len="med"/>
              <a:tailEnd type="oval" w="med" len="med"/>
            </a:ln>
          </p:spPr>
        </p:cxnSp>
        <p:sp>
          <p:nvSpPr>
            <p:cNvPr id="933" name="Google Shape;933;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 name="Google Shape;924;p21">
            <a:extLst>
              <a:ext uri="{FF2B5EF4-FFF2-40B4-BE49-F238E27FC236}">
                <a16:creationId xmlns:a16="http://schemas.microsoft.com/office/drawing/2014/main" id="{6CC69D5C-D907-29FD-BDA8-449831D548E8}"/>
              </a:ext>
            </a:extLst>
          </p:cNvPr>
          <p:cNvSpPr txBox="1"/>
          <p:nvPr/>
        </p:nvSpPr>
        <p:spPr>
          <a:xfrm>
            <a:off x="10886776" y="1241656"/>
            <a:ext cx="1114367" cy="1541407"/>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July 2023</a:t>
            </a:r>
          </a:p>
          <a:p>
            <a:pPr algn="r" rtl="1">
              <a:lnSpc>
                <a:spcPts val="1400"/>
              </a:lnSpc>
              <a:buClr>
                <a:srgbClr val="00AEEF"/>
              </a:buClr>
              <a:defRPr/>
            </a:pPr>
            <a:r>
              <a:rPr lang="en-US" sz="1400" dirty="0" err="1">
                <a:solidFill>
                  <a:schemeClr val="bg2">
                    <a:lumMod val="25000"/>
                  </a:schemeClr>
                </a:solidFill>
                <a:highlight>
                  <a:srgbClr val="FFFF00"/>
                </a:highlight>
                <a:latin typeface="Assistant" pitchFamily="2" charset="-79"/>
                <a:cs typeface="Assistant" pitchFamily="2" charset="-79"/>
              </a:rPr>
              <a:t>blenderPay</a:t>
            </a:r>
            <a:r>
              <a:rPr lang="en-US" sz="1400" dirty="0">
                <a:solidFill>
                  <a:schemeClr val="bg2">
                    <a:lumMod val="25000"/>
                  </a:schemeClr>
                </a:solidFill>
                <a:highlight>
                  <a:srgbClr val="FFFF00"/>
                </a:highlight>
                <a:latin typeface="Assistant" pitchFamily="2" charset="-79"/>
                <a:cs typeface="Assistant" pitchFamily="2" charset="-79"/>
              </a:rPr>
              <a:t> BNPL</a:t>
            </a:r>
            <a:r>
              <a:rPr lang="he-IL" sz="1400" dirty="0">
                <a:solidFill>
                  <a:schemeClr val="bg2">
                    <a:lumMod val="25000"/>
                  </a:schemeClr>
                </a:solidFill>
                <a:highlight>
                  <a:srgbClr val="FFFF00"/>
                </a:highlight>
                <a:latin typeface="Assistant" pitchFamily="2" charset="-79"/>
                <a:cs typeface="Assistant" pitchFamily="2" charset="-79"/>
              </a:rPr>
              <a:t> הפועלים מגדיל את קו האשראי לסך כולל של 82 מיליון ש"ח</a:t>
            </a:r>
          </a:p>
        </p:txBody>
      </p:sp>
      <p:grpSp>
        <p:nvGrpSpPr>
          <p:cNvPr id="5" name="Google Shape;928;p21">
            <a:extLst>
              <a:ext uri="{FF2B5EF4-FFF2-40B4-BE49-F238E27FC236}">
                <a16:creationId xmlns:a16="http://schemas.microsoft.com/office/drawing/2014/main" id="{6547DCAC-B9F3-81DD-AAAB-1DE3CD4DA8BE}"/>
              </a:ext>
            </a:extLst>
          </p:cNvPr>
          <p:cNvGrpSpPr/>
          <p:nvPr/>
        </p:nvGrpSpPr>
        <p:grpSpPr>
          <a:xfrm flipH="1">
            <a:off x="10809025" y="1192282"/>
            <a:ext cx="201718" cy="2223224"/>
            <a:chOff x="962544" y="1200029"/>
            <a:chExt cx="201718" cy="2223224"/>
          </a:xfrm>
        </p:grpSpPr>
        <p:cxnSp>
          <p:nvCxnSpPr>
            <p:cNvPr id="6" name="Google Shape;929;p21">
              <a:extLst>
                <a:ext uri="{FF2B5EF4-FFF2-40B4-BE49-F238E27FC236}">
                  <a16:creationId xmlns:a16="http://schemas.microsoft.com/office/drawing/2014/main" id="{6422F95F-778E-0D0B-420B-410CC62A8522}"/>
                </a:ext>
              </a:extLst>
            </p:cNvPr>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7" name="Google Shape;930;p21">
              <a:extLst>
                <a:ext uri="{FF2B5EF4-FFF2-40B4-BE49-F238E27FC236}">
                  <a16:creationId xmlns:a16="http://schemas.microsoft.com/office/drawing/2014/main" id="{99B3FBA1-3DA9-4B9F-CADE-B86F39BE884E}"/>
                </a:ext>
              </a:extLst>
            </p:cNvPr>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0" name="תיבת טקסט 9">
            <a:extLst>
              <a:ext uri="{FF2B5EF4-FFF2-40B4-BE49-F238E27FC236}">
                <a16:creationId xmlns:a16="http://schemas.microsoft.com/office/drawing/2014/main" id="{F0E5B6B5-FDB9-C483-10F4-097A1D58B280}"/>
              </a:ext>
            </a:extLst>
          </p:cNvPr>
          <p:cNvSpPr txBox="1"/>
          <p:nvPr/>
        </p:nvSpPr>
        <p:spPr>
          <a:xfrm>
            <a:off x="10928383" y="4020152"/>
            <a:ext cx="1140015" cy="2400657"/>
          </a:xfrm>
          <a:prstGeom prst="rect">
            <a:avLst/>
          </a:prstGeom>
          <a:noFill/>
        </p:spPr>
        <p:txBody>
          <a:bodyPr wrap="square">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December 2022- March 2023</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Cancelation of the LTL deal and return of the investment money</a:t>
            </a:r>
          </a:p>
          <a:p>
            <a:pPr algn="l">
              <a:lnSpc>
                <a:spcPts val="1500"/>
              </a:lnSpc>
              <a:defRPr/>
            </a:pPr>
            <a:r>
              <a:rPr lang="he-IL" sz="1300" dirty="0">
                <a:solidFill>
                  <a:schemeClr val="bg2">
                    <a:lumMod val="25000"/>
                  </a:schemeClr>
                </a:solidFill>
                <a:highlight>
                  <a:srgbClr val="FFFF00"/>
                </a:highlight>
                <a:latin typeface="Assistant" pitchFamily="2" charset="-79"/>
                <a:cs typeface="Assistant" pitchFamily="2" charset="-79"/>
              </a:rPr>
              <a:t>והקפאת העמדת אשראי חדש בלטביה</a:t>
            </a:r>
            <a:endParaRPr lang="en-US" sz="1300" dirty="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11" name="Google Shape;927;p21">
            <a:extLst>
              <a:ext uri="{FF2B5EF4-FFF2-40B4-BE49-F238E27FC236}">
                <a16:creationId xmlns:a16="http://schemas.microsoft.com/office/drawing/2014/main" id="{90E9B637-15BA-5B3D-458B-6D39BBFB76CF}"/>
              </a:ext>
            </a:extLst>
          </p:cNvPr>
          <p:cNvCxnSpPr>
            <a:cxnSpLocks/>
          </p:cNvCxnSpPr>
          <p:nvPr/>
        </p:nvCxnSpPr>
        <p:spPr>
          <a:xfrm>
            <a:off x="10909884" y="3389251"/>
            <a:ext cx="26578" cy="2454825"/>
          </a:xfrm>
          <a:prstGeom prst="straightConnector1">
            <a:avLst/>
          </a:prstGeom>
          <a:noFill/>
          <a:ln w="9525" cap="flat" cmpd="sng">
            <a:solidFill>
              <a:srgbClr val="3F3F3F"/>
            </a:solidFill>
            <a:prstDash val="dash"/>
            <a:miter lim="800000"/>
            <a:headEnd type="none" w="sm" len="sm"/>
            <a:tailEnd type="oval" w="med" len="med"/>
          </a:ln>
        </p:spPr>
      </p:cxnSp>
      <p:sp>
        <p:nvSpPr>
          <p:cNvPr id="2" name="Google Shape;924;p21">
            <a:extLst>
              <a:ext uri="{FF2B5EF4-FFF2-40B4-BE49-F238E27FC236}">
                <a16:creationId xmlns:a16="http://schemas.microsoft.com/office/drawing/2014/main" id="{5B9745C0-097D-1871-83D2-B9AF852557FA}"/>
              </a:ext>
            </a:extLst>
          </p:cNvPr>
          <p:cNvSpPr txBox="1"/>
          <p:nvPr/>
        </p:nvSpPr>
        <p:spPr>
          <a:xfrm>
            <a:off x="9859257" y="1275311"/>
            <a:ext cx="1114367"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March 2023</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Launching of </a:t>
            </a:r>
            <a:r>
              <a:rPr lang="en-US" sz="1400" dirty="0" err="1">
                <a:solidFill>
                  <a:schemeClr val="tx1"/>
                </a:solidFill>
                <a:latin typeface="Calibri" panose="020F0502020204030204" pitchFamily="34" charset="0"/>
                <a:cs typeface="Calibri" panose="020F0502020204030204" pitchFamily="34" charset="0"/>
              </a:rPr>
              <a:t>blenderPay</a:t>
            </a:r>
            <a:r>
              <a:rPr lang="en-US" sz="1400" dirty="0">
                <a:solidFill>
                  <a:schemeClr val="tx1"/>
                </a:solidFill>
                <a:latin typeface="Calibri" panose="020F0502020204030204" pitchFamily="34" charset="0"/>
                <a:cs typeface="Calibri" panose="020F0502020204030204" pitchFamily="34" charset="0"/>
              </a:rPr>
              <a:t> BNPL</a:t>
            </a:r>
          </a:p>
          <a:p>
            <a:pPr algn="l">
              <a:lnSpc>
                <a:spcPts val="1500"/>
              </a:lnSpc>
              <a:buClr>
                <a:srgbClr val="00AEEF"/>
              </a:buClr>
              <a:defRPr/>
            </a:pPr>
            <a:endParaRPr lang="en-US" dirty="0">
              <a:solidFill>
                <a:schemeClr val="tx1"/>
              </a:solidFill>
              <a:highlight>
                <a:srgbClr val="FFFF00"/>
              </a:highlight>
              <a:latin typeface="Calibri" panose="020F0502020204030204" pitchFamily="34" charset="0"/>
              <a:cs typeface="Calibri" panose="020F0502020204030204" pitchFamily="34" charset="0"/>
            </a:endParaRPr>
          </a:p>
          <a:p>
            <a:pPr algn="l">
              <a:lnSpc>
                <a:spcPts val="1500"/>
              </a:lnSpc>
              <a:buClr>
                <a:srgbClr val="00AEEF"/>
              </a:buClr>
              <a:defRPr/>
            </a:pPr>
            <a:r>
              <a:rPr lang="he-IL" sz="1300" dirty="0">
                <a:solidFill>
                  <a:schemeClr val="bg2">
                    <a:lumMod val="25000"/>
                  </a:schemeClr>
                </a:solidFill>
                <a:highlight>
                  <a:srgbClr val="FFFF00"/>
                </a:highlight>
                <a:latin typeface="Assistant" pitchFamily="2" charset="-79"/>
                <a:cs typeface="Assistant" pitchFamily="2" charset="-79"/>
              </a:rPr>
              <a:t>מקבלת קו אשראי של 40 מיליון ש"ח מהפועלים</a:t>
            </a:r>
            <a:endParaRPr lang="he-IL" sz="1300" dirty="0">
              <a:solidFill>
                <a:schemeClr val="tx1"/>
              </a:solidFill>
              <a:highlight>
                <a:srgbClr val="FFFF00"/>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EE06D3E1-C36C-5871-69E6-3E2E3CA14C74}"/>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8" name="Chart 3" descr="גרף המציג גידול הדרגתי עקבי מתחילת שנת 2021 ועד מחצית שנת 2023, ובפרט גידול של כ33% בתיק האשראי מרבעון 2 2022 (566 מיליוני ש&quot;ח) עד רבעון 2 2023 (753 מיליוני ש&quot;ח)">
            <a:extLst>
              <a:ext uri="{FF2B5EF4-FFF2-40B4-BE49-F238E27FC236}">
                <a16:creationId xmlns:a16="http://schemas.microsoft.com/office/drawing/2014/main" id="{5C297C55-033D-9DE0-1B38-1F1242AE88A8}"/>
              </a:ext>
            </a:extLst>
          </p:cNvPr>
          <p:cNvGraphicFramePr>
            <a:graphicFrameLocks/>
          </p:cNvGraphicFramePr>
          <p:nvPr>
            <p:extLst>
              <p:ext uri="{D42A27DB-BD31-4B8C-83A1-F6EECF244321}">
                <p14:modId xmlns:p14="http://schemas.microsoft.com/office/powerpoint/2010/main" val="2650330857"/>
              </p:ext>
            </p:extLst>
          </p:nvPr>
        </p:nvGraphicFramePr>
        <p:xfrm>
          <a:off x="188894" y="1602612"/>
          <a:ext cx="10349581" cy="4561412"/>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713046" y="233313"/>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Maintaining growth while striving for profitability</a:t>
            </a:r>
            <a:endParaRPr lang="he-IL" sz="3600" b="1" dirty="0">
              <a:solidFill>
                <a:schemeClr val="tx1"/>
              </a:solidFill>
              <a:latin typeface="Calibri" panose="020F0502020204030204" pitchFamily="34" charset="0"/>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05391" y="6458502"/>
            <a:ext cx="6765227" cy="246221"/>
          </a:xfrm>
          <a:prstGeom prst="rect">
            <a:avLst/>
          </a:prstGeom>
          <a:noFill/>
        </p:spPr>
        <p:txBody>
          <a:bodyPr wrap="square" rtlCol="0">
            <a:spAutoFit/>
          </a:bodyPr>
          <a:lstStyle/>
          <a:p>
            <a:pPr algn="l">
              <a:defRPr/>
            </a:pPr>
            <a:r>
              <a:rPr lang="en-US" sz="1000" dirty="0">
                <a:solidFill>
                  <a:schemeClr val="tx1"/>
                </a:solidFill>
                <a:latin typeface="Calibri" panose="020F0502020204030204" pitchFamily="34" charset="0"/>
                <a:cs typeface="Calibri" panose="020F0502020204030204" pitchFamily="34" charset="0"/>
              </a:rPr>
              <a:t>Managed</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credit portfolio including loans in a credit brokerage system as of June 30, 2023; </a:t>
            </a:r>
            <a:endParaRPr lang="en-IL" sz="1000" kern="1200" dirty="0">
              <a:solidFill>
                <a:schemeClr val="tx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Lst>
          </p:cNvPr>
          <p:cNvGrpSpPr/>
          <p:nvPr/>
        </p:nvGrpSpPr>
        <p:grpSpPr>
          <a:xfrm>
            <a:off x="5507040" y="1676285"/>
            <a:ext cx="3947856" cy="1205394"/>
            <a:chOff x="3116618" y="1983161"/>
            <a:chExt cx="2714901" cy="1206613"/>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2073" y="2309405"/>
              <a:ext cx="2129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a:off x="3603000" y="2491619"/>
              <a:ext cx="0" cy="6981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73607" y="1983161"/>
              <a:ext cx="458787"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16618" y="2094281"/>
              <a:ext cx="972765" cy="425758"/>
            </a:xfrm>
            <a:prstGeom prst="rect">
              <a:avLst/>
            </a:prstGeom>
            <a:noFill/>
          </p:spPr>
          <p:txBody>
            <a:bodyPr wrap="square">
              <a:spAutoFit/>
            </a:bodyPr>
            <a:lstStyle/>
            <a:p>
              <a:pPr algn="ctr" rtl="0">
                <a:lnSpc>
                  <a:spcPts val="1300"/>
                </a:lnSpc>
              </a:pPr>
              <a:r>
                <a:rPr lang="he-IL" sz="1200" b="1" kern="1200" dirty="0">
                  <a:solidFill>
                    <a:schemeClr val="bg1"/>
                  </a:solidFill>
                  <a:latin typeface="Calibri" panose="020F0502020204030204" pitchFamily="34" charset="0"/>
                  <a:ea typeface="+mn-ea"/>
                  <a:cs typeface="Calibri" panose="020F0502020204030204" pitchFamily="34" charset="0"/>
                </a:rPr>
                <a:t>33</a:t>
              </a:r>
              <a:r>
                <a:rPr lang="he-IL" sz="1200" b="1" i="0" u="none" strike="noStrike" kern="1200" baseline="0" dirty="0">
                  <a:solidFill>
                    <a:schemeClr val="bg1"/>
                  </a:solidFill>
                  <a:latin typeface="Calibri" panose="020F0502020204030204" pitchFamily="34" charset="0"/>
                  <a:ea typeface="+mn-ea"/>
                  <a:cs typeface="Calibri" panose="020F0502020204030204" pitchFamily="34" charset="0"/>
                </a:rPr>
                <a:t>%</a:t>
              </a:r>
            </a:p>
            <a:p>
              <a:pPr algn="ctr" rtl="0">
                <a:lnSpc>
                  <a:spcPts val="1300"/>
                </a:lnSpc>
              </a:pPr>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ea typeface="+mn-ea"/>
                <a:cs typeface="Calibri" panose="020F0502020204030204" pitchFamily="34" charset="0"/>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865081" y="1202502"/>
            <a:ext cx="8353223"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Significant</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growth of 33% in the credit portfolio in Q2 2023 (millions of NIS)</a:t>
            </a:r>
          </a:p>
        </p:txBody>
      </p:sp>
      <p:pic>
        <p:nvPicPr>
          <p:cNvPr id="10" name="Picture 9">
            <a:extLst>
              <a:ext uri="{FF2B5EF4-FFF2-40B4-BE49-F238E27FC236}">
                <a16:creationId xmlns:a16="http://schemas.microsoft.com/office/drawing/2014/main" id="{7054C6FA-21DA-1A7B-41E5-85B6881E107A}"/>
              </a:ext>
            </a:extLst>
          </p:cNvPr>
          <p:cNvPicPr>
            <a:picLocks noChangeAspect="1"/>
          </p:cNvPicPr>
          <p:nvPr/>
        </p:nvPicPr>
        <p:blipFill>
          <a:blip r:embed="rId4"/>
          <a:stretch>
            <a:fillRect/>
          </a:stretch>
        </p:blipFill>
        <p:spPr>
          <a:xfrm>
            <a:off x="7461900" y="6208499"/>
            <a:ext cx="3076575" cy="561975"/>
          </a:xfrm>
          <a:prstGeom prst="rect">
            <a:avLst/>
          </a:prstGeom>
        </p:spPr>
      </p:pic>
      <p:sp>
        <p:nvSpPr>
          <p:cNvPr id="6" name="Google Shape;672;p14">
            <a:extLst>
              <a:ext uri="{FF2B5EF4-FFF2-40B4-BE49-F238E27FC236}">
                <a16:creationId xmlns:a16="http://schemas.microsoft.com/office/drawing/2014/main" id="{A61ECF53-4BB5-99DF-DD73-F3BF117B4C5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73;p14">
            <a:extLst>
              <a:ext uri="{FF2B5EF4-FFF2-40B4-BE49-F238E27FC236}">
                <a16:creationId xmlns:a16="http://schemas.microsoft.com/office/drawing/2014/main" id="{67F751FB-F7C6-18D4-A8C5-4EFE951F4DE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4;p14">
            <a:extLst>
              <a:ext uri="{FF2B5EF4-FFF2-40B4-BE49-F238E27FC236}">
                <a16:creationId xmlns:a16="http://schemas.microsoft.com/office/drawing/2014/main" id="{84D140FD-3AD5-B21D-4520-919EC7193A3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5" name="Chart 3" descr="גרף המציג עליה של כ- 70% בהכנסות הקבוצה מרבעון 2 2022 (14,000,000 ש&quot;ח) עד רבעון 2 2023 (23,700,000 ש&quot;ח)">
            <a:extLst>
              <a:ext uri="{FF2B5EF4-FFF2-40B4-BE49-F238E27FC236}">
                <a16:creationId xmlns:a16="http://schemas.microsoft.com/office/drawing/2014/main" id="{62F76171-4672-7C10-9636-707BCCD78113}"/>
              </a:ext>
            </a:extLst>
          </p:cNvPr>
          <p:cNvGraphicFramePr>
            <a:graphicFrameLocks/>
          </p:cNvGraphicFramePr>
          <p:nvPr>
            <p:extLst>
              <p:ext uri="{D42A27DB-BD31-4B8C-83A1-F6EECF244321}">
                <p14:modId xmlns:p14="http://schemas.microsoft.com/office/powerpoint/2010/main" val="2680014878"/>
              </p:ext>
            </p:extLst>
          </p:nvPr>
        </p:nvGraphicFramePr>
        <p:xfrm>
          <a:off x="1397116" y="1818116"/>
          <a:ext cx="8885208" cy="4358270"/>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824534" y="236008"/>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kern="1200" dirty="0">
                <a:solidFill>
                  <a:schemeClr val="tx1"/>
                </a:solidFill>
                <a:latin typeface="Calibri" panose="020F0502020204030204" pitchFamily="34" charset="0"/>
                <a:ea typeface="+mn-ea"/>
                <a:cs typeface="Calibri" panose="020F0502020204030204" pitchFamily="34" charset="0"/>
              </a:rPr>
              <a:t>Maintaining growth while striving for profitability</a:t>
            </a:r>
            <a:endParaRPr lang="he-IL" sz="3600" b="1" kern="1200" dirty="0">
              <a:solidFill>
                <a:schemeClr val="tx1"/>
              </a:solidFill>
              <a:latin typeface="Calibri" panose="020F0502020204030204" pitchFamily="34" charset="0"/>
              <a:ea typeface="+mn-ea"/>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93779" y="6414071"/>
            <a:ext cx="5105915"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NON-GAAP gross revenues include interest from loans in a credit brokerage system. Financial data in thousands of NIS as of </a:t>
            </a:r>
            <a:r>
              <a:rPr lang="en-US" sz="1000" kern="1200" dirty="0">
                <a:solidFill>
                  <a:schemeClr val="tx1"/>
                </a:solidFill>
                <a:latin typeface="Calibri" panose="020F0502020204030204" pitchFamily="34" charset="0"/>
                <a:ea typeface="+mn-ea"/>
                <a:cs typeface="Calibri" panose="020F0502020204030204" pitchFamily="34" charset="0"/>
              </a:rPr>
              <a:t>June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30, 2023. </a:t>
            </a: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Lst>
          </p:cNvPr>
          <p:cNvSpPr/>
          <p:nvPr/>
        </p:nvSpPr>
        <p:spPr>
          <a:xfrm>
            <a:off x="6002102" y="1795380"/>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Lst>
          </p:cNvPr>
          <p:cNvGrpSpPr/>
          <p:nvPr/>
        </p:nvGrpSpPr>
        <p:grpSpPr>
          <a:xfrm>
            <a:off x="5839720" y="1906501"/>
            <a:ext cx="3802523" cy="1291382"/>
            <a:chOff x="5151025" y="1780640"/>
            <a:chExt cx="3802523" cy="1291382"/>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a:off x="5961407" y="1993519"/>
              <a:ext cx="299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5637407" y="2317519"/>
              <a:ext cx="10003" cy="754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151025" y="1780640"/>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70</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3" name="TextBox 23">
            <a:extLst>
              <a:ext uri="{FF2B5EF4-FFF2-40B4-BE49-F238E27FC236}">
                <a16:creationId xmlns:a16="http://schemas.microsoft.com/office/drawing/2014/main" id="{42557A1F-5C43-FA24-36F0-B03A32EC9942}"/>
              </a:ext>
            </a:extLst>
          </p:cNvPr>
          <p:cNvSpPr txBox="1"/>
          <p:nvPr/>
        </p:nvSpPr>
        <p:spPr>
          <a:xfrm>
            <a:off x="2518780" y="1007690"/>
            <a:ext cx="6641880"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Increase of 70% in the group’s income Q2 2023 </a:t>
            </a:r>
          </a:p>
          <a:p>
            <a:pPr algn="ctr">
              <a:buClrTx/>
              <a:defRPr/>
            </a:pP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pic>
        <p:nvPicPr>
          <p:cNvPr id="8" name="Picture 7">
            <a:extLst>
              <a:ext uri="{FF2B5EF4-FFF2-40B4-BE49-F238E27FC236}">
                <a16:creationId xmlns:a16="http://schemas.microsoft.com/office/drawing/2014/main" id="{08AAC066-3EFE-DF4C-1DC3-9D414084EB13}"/>
              </a:ext>
            </a:extLst>
          </p:cNvPr>
          <p:cNvPicPr>
            <a:picLocks noChangeAspect="1"/>
          </p:cNvPicPr>
          <p:nvPr/>
        </p:nvPicPr>
        <p:blipFill>
          <a:blip r:embed="rId4"/>
          <a:stretch>
            <a:fillRect/>
          </a:stretch>
        </p:blipFill>
        <p:spPr>
          <a:xfrm>
            <a:off x="5703009" y="6174762"/>
            <a:ext cx="4886325" cy="409575"/>
          </a:xfrm>
          <a:prstGeom prst="rect">
            <a:avLst/>
          </a:prstGeom>
        </p:spPr>
      </p:pic>
      <p:sp>
        <p:nvSpPr>
          <p:cNvPr id="4" name="Google Shape;672;p14">
            <a:extLst>
              <a:ext uri="{FF2B5EF4-FFF2-40B4-BE49-F238E27FC236}">
                <a16:creationId xmlns:a16="http://schemas.microsoft.com/office/drawing/2014/main" id="{19779228-996A-B33D-AE5A-6DF7090F3573}"/>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3;p14">
            <a:extLst>
              <a:ext uri="{FF2B5EF4-FFF2-40B4-BE49-F238E27FC236}">
                <a16:creationId xmlns:a16="http://schemas.microsoft.com/office/drawing/2014/main" id="{C9B1CE27-6173-EB58-7A55-ADF9699099B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674;p14">
            <a:extLst>
              <a:ext uri="{FF2B5EF4-FFF2-40B4-BE49-F238E27FC236}">
                <a16:creationId xmlns:a16="http://schemas.microsoft.com/office/drawing/2014/main" id="{066F44CF-87D4-BBB9-B095-26C91DAFBDA0}"/>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6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7568</TotalTime>
  <Words>1868</Words>
  <Application>Microsoft Office PowerPoint</Application>
  <PresentationFormat>Widescreen</PresentationFormat>
  <Paragraphs>316</Paragraphs>
  <Slides>23</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Calibri</vt:lpstr>
      <vt:lpstr>Noto Sans Symbols</vt:lpstr>
      <vt:lpstr>Assistant</vt:lpstr>
      <vt:lpstr>Arial</vt:lpstr>
      <vt:lpstr>Assistant Light</vt:lpstr>
      <vt:lpstr>Assistant SemiBold</vt:lpstr>
      <vt:lpstr>Assistant ExtraBold</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קבוצת בלנדר – גידול בהכנסות וצמצום ההפסד</vt:lpstr>
      <vt:lpstr>אסטרטגיית פעילות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Susan</cp:lastModifiedBy>
  <cp:revision>51</cp:revision>
  <dcterms:created xsi:type="dcterms:W3CDTF">2021-05-27T10:35:19Z</dcterms:created>
  <dcterms:modified xsi:type="dcterms:W3CDTF">2023-09-03T09:13:48Z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