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ppt/charts/chart42.xml" ContentType="application/vnd.openxmlformats-officedocument.drawingml.chart+xml"/>
  <Override PartName="/ppt/charts/chart43.xml" ContentType="application/vnd.openxmlformats-officedocument.drawingml.chart+xml"/>
  <Override PartName="/ppt/charts/chart44.xml" ContentType="application/vnd.openxmlformats-officedocument.drawingml.chart+xml"/>
  <Override PartName="/ppt/charts/chart45.xml" ContentType="application/vnd.openxmlformats-officedocument.drawingml.chart+xml"/>
  <Override PartName="/ppt/charts/chart46.xml" ContentType="application/vnd.openxmlformats-officedocument.drawingml.chart+xml"/>
  <Override PartName="/ppt/charts/chart47.xml" ContentType="application/vnd.openxmlformats-officedocument.drawingml.chart+xml"/>
  <Override PartName="/ppt/charts/chart48.xml" ContentType="application/vnd.openxmlformats-officedocument.drawingml.chart+xml"/>
  <Override PartName="/ppt/charts/chart49.xml" ContentType="application/vnd.openxmlformats-officedocument.drawingml.chart+xml"/>
  <Override PartName="/ppt/charts/chart50.xml" ContentType="application/vnd.openxmlformats-officedocument.drawingml.chart+xml"/>
  <Override PartName="/ppt/charts/chart51.xml" ContentType="application/vnd.openxmlformats-officedocument.drawingml.chart+xml"/>
  <Override PartName="/ppt/charts/chart52.xml" ContentType="application/vnd.openxmlformats-officedocument.drawingml.chart+xml"/>
  <Override PartName="/ppt/charts/chart53.xml" ContentType="application/vnd.openxmlformats-officedocument.drawingml.chart+xml"/>
  <Override PartName="/ppt/charts/chart54.xml" ContentType="application/vnd.openxmlformats-officedocument.drawingml.chart+xml"/>
  <Override PartName="/ppt/charts/chart55.xml" ContentType="application/vnd.openxmlformats-officedocument.drawingml.chart+xml"/>
  <Override PartName="/ppt/charts/chart56.xml" ContentType="application/vnd.openxmlformats-officedocument.drawingml.chart+xml"/>
  <Override PartName="/ppt/charts/chart57.xml" ContentType="application/vnd.openxmlformats-officedocument.drawingml.chart+xml"/>
  <Override PartName="/ppt/charts/chart58.xml" ContentType="application/vnd.openxmlformats-officedocument.drawingml.chart+xml"/>
  <Override PartName="/ppt/charts/chart59.xml" ContentType="application/vnd.openxmlformats-officedocument.drawingml.chart+xml"/>
  <Override PartName="/ppt/charts/chart60.xml" ContentType="application/vnd.openxmlformats-officedocument.drawingml.chart+xml"/>
  <Override PartName="/ppt/charts/chart61.xml" ContentType="application/vnd.openxmlformats-officedocument.drawingml.chart+xml"/>
  <Override PartName="/ppt/charts/chart62.xml" ContentType="application/vnd.openxmlformats-officedocument.drawingml.chart+xml"/>
  <Override PartName="/ppt/charts/chart63.xml" ContentType="application/vnd.openxmlformats-officedocument.drawingml.chart+xml"/>
  <Override PartName="/ppt/charts/chart64.xml" ContentType="application/vnd.openxmlformats-officedocument.drawingml.chart+xml"/>
  <Override PartName="/ppt/charts/chart65.xml" ContentType="application/vnd.openxmlformats-officedocument.drawingml.chart+xml"/>
  <Override PartName="/ppt/charts/chart66.xml" ContentType="application/vnd.openxmlformats-officedocument.drawingml.chart+xml"/>
  <Override PartName="/ppt/charts/chart67.xml" ContentType="application/vnd.openxmlformats-officedocument.drawingml.chart+xml"/>
  <Override PartName="/ppt/charts/chart68.xml" ContentType="application/vnd.openxmlformats-officedocument.drawingml.chart+xml"/>
  <Override PartName="/ppt/charts/chart69.xml" ContentType="application/vnd.openxmlformats-officedocument.drawingml.chart+xml"/>
  <Override PartName="/ppt/charts/chart70.xml" ContentType="application/vnd.openxmlformats-officedocument.drawingml.chart+xml"/>
  <Override PartName="/ppt/charts/chart71.xml" ContentType="application/vnd.openxmlformats-officedocument.drawingml.chart+xml"/>
  <Override PartName="/ppt/charts/chart72.xml" ContentType="application/vnd.openxmlformats-officedocument.drawingml.chart+xml"/>
  <Override PartName="/ppt/charts/chart73.xml" ContentType="application/vnd.openxmlformats-officedocument.drawingml.chart+xml"/>
  <Override PartName="/ppt/charts/chart74.xml" ContentType="application/vnd.openxmlformats-officedocument.drawingml.chart+xml"/>
  <Override PartName="/ppt/charts/chart75.xml" ContentType="application/vnd.openxmlformats-officedocument.drawingml.chart+xml"/>
  <Override PartName="/ppt/charts/chart76.xml" ContentType="application/vnd.openxmlformats-officedocument.drawingml.chart+xml"/>
  <Override PartName="/ppt/charts/chart77.xml" ContentType="application/vnd.openxmlformats-officedocument.drawingml.chart+xml"/>
  <Override PartName="/ppt/charts/chart78.xml" ContentType="application/vnd.openxmlformats-officedocument.drawingml.chart+xml"/>
  <Override PartName="/ppt/charts/chart79.xml" ContentType="application/vnd.openxmlformats-officedocument.drawingml.chart+xml"/>
  <Override PartName="/ppt/charts/chart80.xml" ContentType="application/vnd.openxmlformats-officedocument.drawingml.chart+xml"/>
  <Override PartName="/ppt/charts/chart81.xml" ContentType="application/vnd.openxmlformats-officedocument.drawingml.chart+xml"/>
  <Override PartName="/ppt/charts/chart82.xml" ContentType="application/vnd.openxmlformats-officedocument.drawingml.chart+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25"/>
  </p:notesMasterIdLst>
  <p:handoutMasterIdLst>
    <p:handoutMasterId r:id="rId26"/>
  </p:handoutMasterIdLst>
  <p:sldIdLst>
    <p:sldId id="256" r:id="rId2"/>
    <p:sldId id="286" r:id="rId3"/>
    <p:sldId id="269"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27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478"/>
    <a:srgbClr val="B9B9B9"/>
    <a:srgbClr val="1D2C64"/>
    <a:srgbClr val="939393"/>
    <a:srgbClr val="84CDB6"/>
    <a:srgbClr val="D49A18"/>
    <a:srgbClr val="00B0F0"/>
    <a:srgbClr val="283B86"/>
    <a:srgbClr val="80DCB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4" autoAdjust="0"/>
    <p:restoredTop sz="96357" autoAdjust="0"/>
  </p:normalViewPr>
  <p:slideViewPr>
    <p:cSldViewPr snapToGrid="0">
      <p:cViewPr varScale="1">
        <p:scale>
          <a:sx n="68" d="100"/>
          <a:sy n="68" d="100"/>
        </p:scale>
        <p:origin x="1746" y="72"/>
      </p:cViewPr>
      <p:guideLst/>
    </p:cSldViewPr>
  </p:slideViewPr>
  <p:notesTextViewPr>
    <p:cViewPr>
      <p:scale>
        <a:sx n="1" d="1"/>
        <a:sy n="1" d="1"/>
      </p:scale>
      <p:origin x="0" y="0"/>
    </p:cViewPr>
  </p:notesTextViewPr>
  <p:sorterViewPr>
    <p:cViewPr>
      <p:scale>
        <a:sx n="100" d="100"/>
        <a:sy n="100" d="100"/>
      </p:scale>
      <p:origin x="0" y="-4116"/>
    </p:cViewPr>
  </p:sorterViewPr>
  <p:notesViewPr>
    <p:cSldViewPr snapToGrid="0">
      <p:cViewPr varScale="1">
        <p:scale>
          <a:sx n="84" d="100"/>
          <a:sy n="84" d="100"/>
        </p:scale>
        <p:origin x="233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Excel_Worksheet38.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Worksheet39.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Worksheet40.xlsx"/></Relationships>
</file>

<file path=ppt/charts/_rels/chart42.xml.rels><?xml version="1.0" encoding="UTF-8" standalone="yes"?>
<Relationships xmlns="http://schemas.openxmlformats.org/package/2006/relationships"><Relationship Id="rId1" Type="http://schemas.openxmlformats.org/officeDocument/2006/relationships/package" Target="../embeddings/Microsoft_Excel_Worksheet41.xlsx"/></Relationships>
</file>

<file path=ppt/charts/_rels/chart43.xml.rels><?xml version="1.0" encoding="UTF-8" standalone="yes"?>
<Relationships xmlns="http://schemas.openxmlformats.org/package/2006/relationships"><Relationship Id="rId1" Type="http://schemas.openxmlformats.org/officeDocument/2006/relationships/package" Target="../embeddings/Microsoft_Excel_Worksheet42.xlsx"/></Relationships>
</file>

<file path=ppt/charts/_rels/chart44.xml.rels><?xml version="1.0" encoding="UTF-8" standalone="yes"?>
<Relationships xmlns="http://schemas.openxmlformats.org/package/2006/relationships"><Relationship Id="rId1" Type="http://schemas.openxmlformats.org/officeDocument/2006/relationships/package" Target="../embeddings/Microsoft_Excel_Worksheet43.xlsx"/></Relationships>
</file>

<file path=ppt/charts/_rels/chart45.xml.rels><?xml version="1.0" encoding="UTF-8" standalone="yes"?>
<Relationships xmlns="http://schemas.openxmlformats.org/package/2006/relationships"><Relationship Id="rId1" Type="http://schemas.openxmlformats.org/officeDocument/2006/relationships/package" Target="../embeddings/Microsoft_Excel_Worksheet44.xlsx"/></Relationships>
</file>

<file path=ppt/charts/_rels/chart46.xml.rels><?xml version="1.0" encoding="UTF-8" standalone="yes"?>
<Relationships xmlns="http://schemas.openxmlformats.org/package/2006/relationships"><Relationship Id="rId1" Type="http://schemas.openxmlformats.org/officeDocument/2006/relationships/package" Target="../embeddings/Microsoft_Excel_Worksheet45.xlsx"/></Relationships>
</file>

<file path=ppt/charts/_rels/chart47.xml.rels><?xml version="1.0" encoding="UTF-8" standalone="yes"?>
<Relationships xmlns="http://schemas.openxmlformats.org/package/2006/relationships"><Relationship Id="rId1" Type="http://schemas.openxmlformats.org/officeDocument/2006/relationships/package" Target="../embeddings/Microsoft_Excel_Worksheet46.xlsx"/></Relationships>
</file>

<file path=ppt/charts/_rels/chart48.xml.rels><?xml version="1.0" encoding="UTF-8" standalone="yes"?>
<Relationships xmlns="http://schemas.openxmlformats.org/package/2006/relationships"><Relationship Id="rId1" Type="http://schemas.openxmlformats.org/officeDocument/2006/relationships/package" Target="../embeddings/Microsoft_Excel_Worksheet47.xlsx"/></Relationships>
</file>

<file path=ppt/charts/_rels/chart49.xml.rels><?xml version="1.0" encoding="UTF-8" standalone="yes"?>
<Relationships xmlns="http://schemas.openxmlformats.org/package/2006/relationships"><Relationship Id="rId1" Type="http://schemas.openxmlformats.org/officeDocument/2006/relationships/package" Target="../embeddings/Microsoft_Excel_Worksheet48.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0.xml.rels><?xml version="1.0" encoding="UTF-8" standalone="yes"?>
<Relationships xmlns="http://schemas.openxmlformats.org/package/2006/relationships"><Relationship Id="rId1" Type="http://schemas.openxmlformats.org/officeDocument/2006/relationships/package" Target="../embeddings/Microsoft_Excel_Worksheet49.xlsx"/></Relationships>
</file>

<file path=ppt/charts/_rels/chart51.xml.rels><?xml version="1.0" encoding="UTF-8" standalone="yes"?>
<Relationships xmlns="http://schemas.openxmlformats.org/package/2006/relationships"><Relationship Id="rId1" Type="http://schemas.openxmlformats.org/officeDocument/2006/relationships/package" Target="../embeddings/Microsoft_Excel_Worksheet50.xlsx"/></Relationships>
</file>

<file path=ppt/charts/_rels/chart52.xml.rels><?xml version="1.0" encoding="UTF-8" standalone="yes"?>
<Relationships xmlns="http://schemas.openxmlformats.org/package/2006/relationships"><Relationship Id="rId1" Type="http://schemas.openxmlformats.org/officeDocument/2006/relationships/package" Target="../embeddings/Microsoft_Excel_Worksheet51.xlsx"/></Relationships>
</file>

<file path=ppt/charts/_rels/chart53.xml.rels><?xml version="1.0" encoding="UTF-8" standalone="yes"?>
<Relationships xmlns="http://schemas.openxmlformats.org/package/2006/relationships"><Relationship Id="rId1" Type="http://schemas.openxmlformats.org/officeDocument/2006/relationships/package" Target="../embeddings/Microsoft_Excel_Worksheet52.xlsx"/></Relationships>
</file>

<file path=ppt/charts/_rels/chart54.xml.rels><?xml version="1.0" encoding="UTF-8" standalone="yes"?>
<Relationships xmlns="http://schemas.openxmlformats.org/package/2006/relationships"><Relationship Id="rId1" Type="http://schemas.openxmlformats.org/officeDocument/2006/relationships/package" Target="../embeddings/Microsoft_Excel_Worksheet53.xlsx"/></Relationships>
</file>

<file path=ppt/charts/_rels/chart55.xml.rels><?xml version="1.0" encoding="UTF-8" standalone="yes"?>
<Relationships xmlns="http://schemas.openxmlformats.org/package/2006/relationships"><Relationship Id="rId1" Type="http://schemas.openxmlformats.org/officeDocument/2006/relationships/package" Target="../embeddings/Microsoft_Excel_Worksheet54.xlsx"/></Relationships>
</file>

<file path=ppt/charts/_rels/chart56.xml.rels><?xml version="1.0" encoding="UTF-8" standalone="yes"?>
<Relationships xmlns="http://schemas.openxmlformats.org/package/2006/relationships"><Relationship Id="rId1" Type="http://schemas.openxmlformats.org/officeDocument/2006/relationships/package" Target="../embeddings/Microsoft_Excel_Worksheet55.xlsx"/></Relationships>
</file>

<file path=ppt/charts/_rels/chart57.xml.rels><?xml version="1.0" encoding="UTF-8" standalone="yes"?>
<Relationships xmlns="http://schemas.openxmlformats.org/package/2006/relationships"><Relationship Id="rId1" Type="http://schemas.openxmlformats.org/officeDocument/2006/relationships/package" Target="../embeddings/Microsoft_Excel_Worksheet56.xlsx"/></Relationships>
</file>

<file path=ppt/charts/_rels/chart58.xml.rels><?xml version="1.0" encoding="UTF-8" standalone="yes"?>
<Relationships xmlns="http://schemas.openxmlformats.org/package/2006/relationships"><Relationship Id="rId1" Type="http://schemas.openxmlformats.org/officeDocument/2006/relationships/package" Target="../embeddings/Microsoft_Excel_Worksheet57.xlsx"/></Relationships>
</file>

<file path=ppt/charts/_rels/chart59.xml.rels><?xml version="1.0" encoding="UTF-8" standalone="yes"?>
<Relationships xmlns="http://schemas.openxmlformats.org/package/2006/relationships"><Relationship Id="rId1" Type="http://schemas.openxmlformats.org/officeDocument/2006/relationships/package" Target="../embeddings/Microsoft_Excel_Worksheet58.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0.xml.rels><?xml version="1.0" encoding="UTF-8" standalone="yes"?>
<Relationships xmlns="http://schemas.openxmlformats.org/package/2006/relationships"><Relationship Id="rId1" Type="http://schemas.openxmlformats.org/officeDocument/2006/relationships/package" Target="../embeddings/Microsoft_Excel_Worksheet59.xlsx"/></Relationships>
</file>

<file path=ppt/charts/_rels/chart61.xml.rels><?xml version="1.0" encoding="UTF-8" standalone="yes"?>
<Relationships xmlns="http://schemas.openxmlformats.org/package/2006/relationships"><Relationship Id="rId1" Type="http://schemas.openxmlformats.org/officeDocument/2006/relationships/package" Target="../embeddings/Microsoft_Excel_Worksheet60.xlsx"/></Relationships>
</file>

<file path=ppt/charts/_rels/chart62.xml.rels><?xml version="1.0" encoding="UTF-8" standalone="yes"?>
<Relationships xmlns="http://schemas.openxmlformats.org/package/2006/relationships"><Relationship Id="rId1" Type="http://schemas.openxmlformats.org/officeDocument/2006/relationships/package" Target="../embeddings/Microsoft_Excel_Worksheet61.xlsx"/></Relationships>
</file>

<file path=ppt/charts/_rels/chart63.xml.rels><?xml version="1.0" encoding="UTF-8" standalone="yes"?>
<Relationships xmlns="http://schemas.openxmlformats.org/package/2006/relationships"><Relationship Id="rId1" Type="http://schemas.openxmlformats.org/officeDocument/2006/relationships/package" Target="../embeddings/Microsoft_Excel_Worksheet62.xlsx"/></Relationships>
</file>

<file path=ppt/charts/_rels/chart64.xml.rels><?xml version="1.0" encoding="UTF-8" standalone="yes"?>
<Relationships xmlns="http://schemas.openxmlformats.org/package/2006/relationships"><Relationship Id="rId1" Type="http://schemas.openxmlformats.org/officeDocument/2006/relationships/package" Target="../embeddings/Microsoft_Excel_Worksheet63.xlsx"/></Relationships>
</file>

<file path=ppt/charts/_rels/chart65.xml.rels><?xml version="1.0" encoding="UTF-8" standalone="yes"?>
<Relationships xmlns="http://schemas.openxmlformats.org/package/2006/relationships"><Relationship Id="rId1" Type="http://schemas.openxmlformats.org/officeDocument/2006/relationships/package" Target="../embeddings/Microsoft_Excel_Worksheet64.xlsx"/></Relationships>
</file>

<file path=ppt/charts/_rels/chart66.xml.rels><?xml version="1.0" encoding="UTF-8" standalone="yes"?>
<Relationships xmlns="http://schemas.openxmlformats.org/package/2006/relationships"><Relationship Id="rId1" Type="http://schemas.openxmlformats.org/officeDocument/2006/relationships/package" Target="../embeddings/Microsoft_Excel_Worksheet65.xlsx"/></Relationships>
</file>

<file path=ppt/charts/_rels/chart67.xml.rels><?xml version="1.0" encoding="UTF-8" standalone="yes"?>
<Relationships xmlns="http://schemas.openxmlformats.org/package/2006/relationships"><Relationship Id="rId1" Type="http://schemas.openxmlformats.org/officeDocument/2006/relationships/package" Target="../embeddings/Microsoft_Excel_Worksheet66.xlsx"/></Relationships>
</file>

<file path=ppt/charts/_rels/chart68.xml.rels><?xml version="1.0" encoding="UTF-8" standalone="yes"?>
<Relationships xmlns="http://schemas.openxmlformats.org/package/2006/relationships"><Relationship Id="rId1" Type="http://schemas.openxmlformats.org/officeDocument/2006/relationships/package" Target="../embeddings/Microsoft_Excel_Worksheet67.xlsx"/></Relationships>
</file>

<file path=ppt/charts/_rels/chart69.xml.rels><?xml version="1.0" encoding="UTF-8" standalone="yes"?>
<Relationships xmlns="http://schemas.openxmlformats.org/package/2006/relationships"><Relationship Id="rId1" Type="http://schemas.openxmlformats.org/officeDocument/2006/relationships/package" Target="../embeddings/Microsoft_Excel_Worksheet68.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0.xml.rels><?xml version="1.0" encoding="UTF-8" standalone="yes"?>
<Relationships xmlns="http://schemas.openxmlformats.org/package/2006/relationships"><Relationship Id="rId1" Type="http://schemas.openxmlformats.org/officeDocument/2006/relationships/package" Target="../embeddings/Microsoft_Excel_Worksheet69.xlsx"/></Relationships>
</file>

<file path=ppt/charts/_rels/chart71.xml.rels><?xml version="1.0" encoding="UTF-8" standalone="yes"?>
<Relationships xmlns="http://schemas.openxmlformats.org/package/2006/relationships"><Relationship Id="rId1" Type="http://schemas.openxmlformats.org/officeDocument/2006/relationships/package" Target="../embeddings/Microsoft_Excel_Worksheet70.xlsx"/></Relationships>
</file>

<file path=ppt/charts/_rels/chart72.xml.rels><?xml version="1.0" encoding="UTF-8" standalone="yes"?>
<Relationships xmlns="http://schemas.openxmlformats.org/package/2006/relationships"><Relationship Id="rId1" Type="http://schemas.openxmlformats.org/officeDocument/2006/relationships/package" Target="../embeddings/Microsoft_Excel_Worksheet71.xlsx"/></Relationships>
</file>

<file path=ppt/charts/_rels/chart73.xml.rels><?xml version="1.0" encoding="UTF-8" standalone="yes"?>
<Relationships xmlns="http://schemas.openxmlformats.org/package/2006/relationships"><Relationship Id="rId1" Type="http://schemas.openxmlformats.org/officeDocument/2006/relationships/package" Target="../embeddings/Microsoft_Excel_Worksheet72.xlsx"/></Relationships>
</file>

<file path=ppt/charts/_rels/chart74.xml.rels><?xml version="1.0" encoding="UTF-8" standalone="yes"?>
<Relationships xmlns="http://schemas.openxmlformats.org/package/2006/relationships"><Relationship Id="rId1" Type="http://schemas.openxmlformats.org/officeDocument/2006/relationships/package" Target="../embeddings/Microsoft_Excel_Worksheet73.xlsx"/></Relationships>
</file>

<file path=ppt/charts/_rels/chart75.xml.rels><?xml version="1.0" encoding="UTF-8" standalone="yes"?>
<Relationships xmlns="http://schemas.openxmlformats.org/package/2006/relationships"><Relationship Id="rId1" Type="http://schemas.openxmlformats.org/officeDocument/2006/relationships/package" Target="../embeddings/Microsoft_Excel_Worksheet74.xlsx"/></Relationships>
</file>

<file path=ppt/charts/_rels/chart76.xml.rels><?xml version="1.0" encoding="UTF-8" standalone="yes"?>
<Relationships xmlns="http://schemas.openxmlformats.org/package/2006/relationships"><Relationship Id="rId1" Type="http://schemas.openxmlformats.org/officeDocument/2006/relationships/package" Target="../embeddings/Microsoft_Excel_Worksheet75.xlsx"/></Relationships>
</file>

<file path=ppt/charts/_rels/chart77.xml.rels><?xml version="1.0" encoding="UTF-8" standalone="yes"?>
<Relationships xmlns="http://schemas.openxmlformats.org/package/2006/relationships"><Relationship Id="rId1" Type="http://schemas.openxmlformats.org/officeDocument/2006/relationships/package" Target="../embeddings/Microsoft_Excel_Worksheet76.xlsx"/></Relationships>
</file>

<file path=ppt/charts/_rels/chart78.xml.rels><?xml version="1.0" encoding="UTF-8" standalone="yes"?>
<Relationships xmlns="http://schemas.openxmlformats.org/package/2006/relationships"><Relationship Id="rId1" Type="http://schemas.openxmlformats.org/officeDocument/2006/relationships/package" Target="../embeddings/Microsoft_Excel_Worksheet77.xlsx"/></Relationships>
</file>

<file path=ppt/charts/_rels/chart79.xml.rels><?xml version="1.0" encoding="UTF-8" standalone="yes"?>
<Relationships xmlns="http://schemas.openxmlformats.org/package/2006/relationships"><Relationship Id="rId1" Type="http://schemas.openxmlformats.org/officeDocument/2006/relationships/package" Target="../embeddings/Microsoft_Excel_Worksheet78.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0.xml.rels><?xml version="1.0" encoding="UTF-8" standalone="yes"?>
<Relationships xmlns="http://schemas.openxmlformats.org/package/2006/relationships"><Relationship Id="rId1" Type="http://schemas.openxmlformats.org/officeDocument/2006/relationships/package" Target="../embeddings/Microsoft_Excel_Worksheet79.xlsx"/></Relationships>
</file>

<file path=ppt/charts/_rels/chart81.xml.rels><?xml version="1.0" encoding="UTF-8" standalone="yes"?>
<Relationships xmlns="http://schemas.openxmlformats.org/package/2006/relationships"><Relationship Id="rId1" Type="http://schemas.openxmlformats.org/officeDocument/2006/relationships/package" Target="../embeddings/Microsoft_Excel_Worksheet80.xlsx"/></Relationships>
</file>

<file path=ppt/charts/_rels/chart82.xml.rels><?xml version="1.0" encoding="UTF-8" standalone="yes"?>
<Relationships xmlns="http://schemas.openxmlformats.org/package/2006/relationships"><Relationship Id="rId1" Type="http://schemas.openxmlformats.org/officeDocument/2006/relationships/package" Target="../embeddings/Microsoft_Excel_Worksheet81.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autoTitleDeleted val="1"/>
    <c:plotArea>
      <c:layout/>
      <c:doughnutChart>
        <c:varyColors val="1"/>
        <c:ser>
          <c:idx val="0"/>
          <c:order val="0"/>
          <c:tx>
            <c:strRef>
              <c:f>Sheet1!$B$1</c:f>
              <c:strCache>
                <c:ptCount val="1"/>
                <c:pt idx="0">
                  <c:v>Engagement</c:v>
                </c:pt>
              </c:strCache>
            </c:strRef>
          </c:tx>
          <c:dPt>
            <c:idx val="0"/>
            <c:bubble3D val="0"/>
            <c:spPr>
              <a:solidFill>
                <a:srgbClr val="7C5AE6"/>
              </a:solidFill>
            </c:spPr>
            <c:extLst>
              <c:ext xmlns:c16="http://schemas.microsoft.com/office/drawing/2014/chart" uri="{C3380CC4-5D6E-409C-BE32-E72D297353CC}">
                <c16:uniqueId val="{00000001-54B5-4D47-BCC5-024014D68560}"/>
              </c:ext>
            </c:extLst>
          </c:dPt>
          <c:dPt>
            <c:idx val="1"/>
            <c:bubble3D val="0"/>
            <c:spPr>
              <a:solidFill>
                <a:srgbClr val="E4DEFA"/>
              </a:solidFill>
            </c:spPr>
            <c:extLst>
              <c:ext xmlns:c16="http://schemas.microsoft.com/office/drawing/2014/chart" uri="{C3380CC4-5D6E-409C-BE32-E72D297353CC}">
                <c16:uniqueId val="{00000003-54B5-4D47-BCC5-024014D68560}"/>
              </c:ext>
            </c:extLst>
          </c:dPt>
          <c:cat>
            <c:strRef>
              <c:f>Sheet1!$A$2:$A$3</c:f>
              <c:strCache>
                <c:ptCount val="2"/>
                <c:pt idx="0">
                  <c:v>score</c:v>
                </c:pt>
                <c:pt idx="1">
                  <c:v>100-score</c:v>
                </c:pt>
              </c:strCache>
            </c:strRef>
          </c:cat>
          <c:val>
            <c:numRef>
              <c:f>Sheet1!$B$2:$B$3</c:f>
              <c:numCache>
                <c:formatCode>General</c:formatCode>
                <c:ptCount val="2"/>
                <c:pt idx="0">
                  <c:v>90</c:v>
                </c:pt>
                <c:pt idx="1">
                  <c:v>10</c:v>
                </c:pt>
              </c:numCache>
            </c:numRef>
          </c:val>
          <c:extLst>
            <c:ext xmlns:c16="http://schemas.microsoft.com/office/drawing/2014/chart" uri="{C3380CC4-5D6E-409C-BE32-E72D297353CC}">
              <c16:uniqueId val="{00000004-54B5-4D47-BCC5-024014D68560}"/>
            </c:ext>
          </c:extLst>
        </c:ser>
        <c:ser>
          <c:idx val="1"/>
          <c:order val="1"/>
          <c:tx>
            <c:strRef>
              <c:f>Sheet1!$C$1</c:f>
              <c:strCache>
                <c:ptCount val="1"/>
                <c:pt idx="0">
                  <c:v>Alignment</c:v>
                </c:pt>
              </c:strCache>
            </c:strRef>
          </c:tx>
          <c:dPt>
            <c:idx val="0"/>
            <c:bubble3D val="0"/>
            <c:spPr>
              <a:solidFill>
                <a:srgbClr val="5AC8E6"/>
              </a:solidFill>
            </c:spPr>
            <c:extLst>
              <c:ext xmlns:c16="http://schemas.microsoft.com/office/drawing/2014/chart" uri="{C3380CC4-5D6E-409C-BE32-E72D297353CC}">
                <c16:uniqueId val="{00000006-54B5-4D47-BCC5-024014D68560}"/>
              </c:ext>
            </c:extLst>
          </c:dPt>
          <c:dPt>
            <c:idx val="1"/>
            <c:bubble3D val="0"/>
            <c:spPr>
              <a:solidFill>
                <a:srgbClr val="DEF4FA"/>
              </a:solidFill>
            </c:spPr>
            <c:extLst>
              <c:ext xmlns:c16="http://schemas.microsoft.com/office/drawing/2014/chart" uri="{C3380CC4-5D6E-409C-BE32-E72D297353CC}">
                <c16:uniqueId val="{00000008-54B5-4D47-BCC5-024014D68560}"/>
              </c:ext>
            </c:extLst>
          </c:dPt>
          <c:cat>
            <c:strRef>
              <c:f>Sheet1!$A$2:$A$3</c:f>
              <c:strCache>
                <c:ptCount val="2"/>
                <c:pt idx="0">
                  <c:v>score</c:v>
                </c:pt>
                <c:pt idx="1">
                  <c:v>100-score</c:v>
                </c:pt>
              </c:strCache>
            </c:strRef>
          </c:cat>
          <c:val>
            <c:numRef>
              <c:f>Sheet1!$C$2:$C$3</c:f>
              <c:numCache>
                <c:formatCode>General</c:formatCode>
                <c:ptCount val="2"/>
                <c:pt idx="0">
                  <c:v>90</c:v>
                </c:pt>
                <c:pt idx="1">
                  <c:v>10</c:v>
                </c:pt>
              </c:numCache>
            </c:numRef>
          </c:val>
          <c:extLst>
            <c:ext xmlns:c16="http://schemas.microsoft.com/office/drawing/2014/chart" uri="{C3380CC4-5D6E-409C-BE32-E72D297353CC}">
              <c16:uniqueId val="{00000009-54B5-4D47-BCC5-024014D68560}"/>
            </c:ext>
          </c:extLst>
        </c:ser>
        <c:ser>
          <c:idx val="2"/>
          <c:order val="2"/>
          <c:tx>
            <c:strRef>
              <c:f>Sheet1!$D$1</c:f>
              <c:strCache>
                <c:ptCount val="1"/>
                <c:pt idx="0">
                  <c:v>Agility</c:v>
                </c:pt>
              </c:strCache>
            </c:strRef>
          </c:tx>
          <c:dPt>
            <c:idx val="0"/>
            <c:bubble3D val="0"/>
            <c:spPr>
              <a:solidFill>
                <a:srgbClr val="556EB4"/>
              </a:solidFill>
            </c:spPr>
            <c:extLst>
              <c:ext xmlns:c16="http://schemas.microsoft.com/office/drawing/2014/chart" uri="{C3380CC4-5D6E-409C-BE32-E72D297353CC}">
                <c16:uniqueId val="{0000000B-54B5-4D47-BCC5-024014D68560}"/>
              </c:ext>
            </c:extLst>
          </c:dPt>
          <c:dPt>
            <c:idx val="1"/>
            <c:bubble3D val="0"/>
            <c:spPr>
              <a:solidFill>
                <a:srgbClr val="DDE2F0"/>
              </a:solidFill>
            </c:spPr>
            <c:extLst>
              <c:ext xmlns:c16="http://schemas.microsoft.com/office/drawing/2014/chart" uri="{C3380CC4-5D6E-409C-BE32-E72D297353CC}">
                <c16:uniqueId val="{0000000D-54B5-4D47-BCC5-024014D68560}"/>
              </c:ext>
            </c:extLst>
          </c:dPt>
          <c:cat>
            <c:strRef>
              <c:f>Sheet1!$A$2:$A$3</c:f>
              <c:strCache>
                <c:ptCount val="2"/>
                <c:pt idx="0">
                  <c:v>score</c:v>
                </c:pt>
                <c:pt idx="1">
                  <c:v>100-score</c:v>
                </c:pt>
              </c:strCache>
            </c:strRef>
          </c:cat>
          <c:val>
            <c:numRef>
              <c:f>Sheet1!$D$2:$D$3</c:f>
              <c:numCache>
                <c:formatCode>General</c:formatCode>
                <c:ptCount val="2"/>
                <c:pt idx="0">
                  <c:v>83</c:v>
                </c:pt>
                <c:pt idx="1">
                  <c:v>17</c:v>
                </c:pt>
              </c:numCache>
            </c:numRef>
          </c:val>
          <c:extLst>
            <c:ext xmlns:c16="http://schemas.microsoft.com/office/drawing/2014/chart" uri="{C3380CC4-5D6E-409C-BE32-E72D297353CC}">
              <c16:uniqueId val="{0000000E-54B5-4D47-BCC5-024014D68560}"/>
            </c:ext>
          </c:extLst>
        </c:ser>
        <c:dLbls>
          <c:showLegendKey val="0"/>
          <c:showVal val="0"/>
          <c:showCatName val="0"/>
          <c:showSerName val="0"/>
          <c:showPercent val="0"/>
          <c:showBubbleSize val="0"/>
          <c:showLeaderLines val="1"/>
        </c:dLbls>
        <c:firstSliceAng val="0"/>
        <c:holeSize val="35"/>
      </c:doughnutChart>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autoTitleDeleted val="1"/>
    <c:plotArea>
      <c:layout/>
      <c:doughnutChart>
        <c:varyColors val="1"/>
        <c:ser>
          <c:idx val="0"/>
          <c:order val="0"/>
          <c:tx>
            <c:strRef>
              <c:f>Sheet1!$B$1</c:f>
              <c:strCache>
                <c:ptCount val="1"/>
                <c:pt idx="0">
                  <c:v>Engagement</c:v>
                </c:pt>
              </c:strCache>
            </c:strRef>
          </c:tx>
          <c:dPt>
            <c:idx val="0"/>
            <c:bubble3D val="0"/>
            <c:spPr>
              <a:solidFill>
                <a:srgbClr val="2A3B84"/>
              </a:solidFill>
            </c:spPr>
            <c:extLst>
              <c:ext xmlns:c16="http://schemas.microsoft.com/office/drawing/2014/chart" uri="{C3380CC4-5D6E-409C-BE32-E72D297353CC}">
                <c16:uniqueId val="{00000001-364A-454B-8543-10649BC82E97}"/>
              </c:ext>
            </c:extLst>
          </c:dPt>
          <c:dPt>
            <c:idx val="1"/>
            <c:bubble3D val="0"/>
            <c:spPr>
              <a:solidFill>
                <a:srgbClr val="E2E2E2"/>
              </a:solidFill>
            </c:spPr>
            <c:extLst>
              <c:ext xmlns:c16="http://schemas.microsoft.com/office/drawing/2014/chart" uri="{C3380CC4-5D6E-409C-BE32-E72D297353CC}">
                <c16:uniqueId val="{00000003-364A-454B-8543-10649BC82E97}"/>
              </c:ext>
            </c:extLst>
          </c:dPt>
          <c:dPt>
            <c:idx val="2"/>
            <c:bubble3D val="0"/>
            <c:spPr>
              <a:solidFill>
                <a:srgbClr val="FFFFFF"/>
              </a:solidFill>
            </c:spPr>
            <c:extLst>
              <c:ext xmlns:c16="http://schemas.microsoft.com/office/drawing/2014/chart" uri="{C3380CC4-5D6E-409C-BE32-E72D297353CC}">
                <c16:uniqueId val="{00000005-364A-454B-8543-10649BC82E97}"/>
              </c:ext>
            </c:extLst>
          </c:dPt>
          <c:cat>
            <c:strRef>
              <c:f>Sheet1!$A$2:$A$4</c:f>
              <c:strCache>
                <c:ptCount val="3"/>
                <c:pt idx="0">
                  <c:v>score</c:v>
                </c:pt>
                <c:pt idx="1">
                  <c:v>100-score</c:v>
                </c:pt>
                <c:pt idx="2">
                  <c:v>filler</c:v>
                </c:pt>
              </c:strCache>
            </c:strRef>
          </c:cat>
          <c:val>
            <c:numRef>
              <c:f>Sheet1!$B$2:$B$4</c:f>
              <c:numCache>
                <c:formatCode>General</c:formatCode>
                <c:ptCount val="3"/>
                <c:pt idx="0">
                  <c:v>90</c:v>
                </c:pt>
                <c:pt idx="1">
                  <c:v>10</c:v>
                </c:pt>
                <c:pt idx="2">
                  <c:v>100</c:v>
                </c:pt>
              </c:numCache>
            </c:numRef>
          </c:val>
          <c:extLst>
            <c:ext xmlns:c16="http://schemas.microsoft.com/office/drawing/2014/chart" uri="{C3380CC4-5D6E-409C-BE32-E72D297353CC}">
              <c16:uniqueId val="{00000006-364A-454B-8543-10649BC82E97}"/>
            </c:ext>
          </c:extLst>
        </c:ser>
        <c:dLbls>
          <c:showLegendKey val="0"/>
          <c:showVal val="0"/>
          <c:showCatName val="0"/>
          <c:showSerName val="0"/>
          <c:showPercent val="0"/>
          <c:showBubbleSize val="0"/>
          <c:showLeaderLines val="1"/>
        </c:dLbls>
        <c:firstSliceAng val="270"/>
        <c:holeSize val="85"/>
      </c:doughnutChart>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autoTitleDeleted val="1"/>
    <c:plotArea>
      <c:layout/>
      <c:doughnutChart>
        <c:varyColors val="1"/>
        <c:ser>
          <c:idx val="0"/>
          <c:order val="0"/>
          <c:tx>
            <c:strRef>
              <c:f>Sheet1!$B$1</c:f>
              <c:strCache>
                <c:ptCount val="1"/>
                <c:pt idx="0">
                  <c:v>Engagement</c:v>
                </c:pt>
              </c:strCache>
            </c:strRef>
          </c:tx>
          <c:dPt>
            <c:idx val="0"/>
            <c:bubble3D val="0"/>
            <c:spPr>
              <a:solidFill>
                <a:srgbClr val="7C5AE6"/>
              </a:solidFill>
            </c:spPr>
            <c:extLst>
              <c:ext xmlns:c16="http://schemas.microsoft.com/office/drawing/2014/chart" uri="{C3380CC4-5D6E-409C-BE32-E72D297353CC}">
                <c16:uniqueId val="{00000001-9BE9-4829-90F1-00A3824BBE84}"/>
              </c:ext>
            </c:extLst>
          </c:dPt>
          <c:dPt>
            <c:idx val="1"/>
            <c:bubble3D val="0"/>
            <c:spPr>
              <a:solidFill>
                <a:srgbClr val="E4DEFA"/>
              </a:solidFill>
            </c:spPr>
            <c:extLst>
              <c:ext xmlns:c16="http://schemas.microsoft.com/office/drawing/2014/chart" uri="{C3380CC4-5D6E-409C-BE32-E72D297353CC}">
                <c16:uniqueId val="{00000003-9BE9-4829-90F1-00A3824BBE84}"/>
              </c:ext>
            </c:extLst>
          </c:dPt>
          <c:cat>
            <c:strRef>
              <c:f>Sheet1!$A$2:$A$3</c:f>
              <c:strCache>
                <c:ptCount val="2"/>
                <c:pt idx="0">
                  <c:v>score</c:v>
                </c:pt>
                <c:pt idx="1">
                  <c:v>100-score</c:v>
                </c:pt>
              </c:strCache>
            </c:strRef>
          </c:cat>
          <c:val>
            <c:numRef>
              <c:f>Sheet1!$B$2:$B$3</c:f>
              <c:numCache>
                <c:formatCode>General</c:formatCode>
                <c:ptCount val="2"/>
                <c:pt idx="0">
                  <c:v>90</c:v>
                </c:pt>
                <c:pt idx="1">
                  <c:v>10</c:v>
                </c:pt>
              </c:numCache>
            </c:numRef>
          </c:val>
          <c:extLst>
            <c:ext xmlns:c16="http://schemas.microsoft.com/office/drawing/2014/chart" uri="{C3380CC4-5D6E-409C-BE32-E72D297353CC}">
              <c16:uniqueId val="{00000004-9BE9-4829-90F1-00A3824BBE84}"/>
            </c:ext>
          </c:extLst>
        </c:ser>
        <c:ser>
          <c:idx val="1"/>
          <c:order val="1"/>
          <c:tx>
            <c:strRef>
              <c:f>Sheet1!$C$1</c:f>
              <c:strCache>
                <c:ptCount val="1"/>
                <c:pt idx="0">
                  <c:v>Alignment</c:v>
                </c:pt>
              </c:strCache>
            </c:strRef>
          </c:tx>
          <c:dPt>
            <c:idx val="0"/>
            <c:bubble3D val="0"/>
            <c:spPr>
              <a:solidFill>
                <a:srgbClr val="5AC8E6"/>
              </a:solidFill>
            </c:spPr>
            <c:extLst>
              <c:ext xmlns:c16="http://schemas.microsoft.com/office/drawing/2014/chart" uri="{C3380CC4-5D6E-409C-BE32-E72D297353CC}">
                <c16:uniqueId val="{00000006-9BE9-4829-90F1-00A3824BBE84}"/>
              </c:ext>
            </c:extLst>
          </c:dPt>
          <c:dPt>
            <c:idx val="1"/>
            <c:bubble3D val="0"/>
            <c:spPr>
              <a:solidFill>
                <a:srgbClr val="DEF4FA"/>
              </a:solidFill>
            </c:spPr>
            <c:extLst>
              <c:ext xmlns:c16="http://schemas.microsoft.com/office/drawing/2014/chart" uri="{C3380CC4-5D6E-409C-BE32-E72D297353CC}">
                <c16:uniqueId val="{00000008-9BE9-4829-90F1-00A3824BBE84}"/>
              </c:ext>
            </c:extLst>
          </c:dPt>
          <c:cat>
            <c:strRef>
              <c:f>Sheet1!$A$2:$A$3</c:f>
              <c:strCache>
                <c:ptCount val="2"/>
                <c:pt idx="0">
                  <c:v>score</c:v>
                </c:pt>
                <c:pt idx="1">
                  <c:v>100-score</c:v>
                </c:pt>
              </c:strCache>
            </c:strRef>
          </c:cat>
          <c:val>
            <c:numRef>
              <c:f>Sheet1!$C$2:$C$3</c:f>
              <c:numCache>
                <c:formatCode>General</c:formatCode>
                <c:ptCount val="2"/>
                <c:pt idx="0">
                  <c:v>90</c:v>
                </c:pt>
                <c:pt idx="1">
                  <c:v>10</c:v>
                </c:pt>
              </c:numCache>
            </c:numRef>
          </c:val>
          <c:extLst>
            <c:ext xmlns:c16="http://schemas.microsoft.com/office/drawing/2014/chart" uri="{C3380CC4-5D6E-409C-BE32-E72D297353CC}">
              <c16:uniqueId val="{00000009-9BE9-4829-90F1-00A3824BBE84}"/>
            </c:ext>
          </c:extLst>
        </c:ser>
        <c:ser>
          <c:idx val="2"/>
          <c:order val="2"/>
          <c:tx>
            <c:strRef>
              <c:f>Sheet1!$D$1</c:f>
              <c:strCache>
                <c:ptCount val="1"/>
                <c:pt idx="0">
                  <c:v>Agility</c:v>
                </c:pt>
              </c:strCache>
            </c:strRef>
          </c:tx>
          <c:dPt>
            <c:idx val="0"/>
            <c:bubble3D val="0"/>
            <c:spPr>
              <a:solidFill>
                <a:srgbClr val="556EB4"/>
              </a:solidFill>
            </c:spPr>
            <c:extLst>
              <c:ext xmlns:c16="http://schemas.microsoft.com/office/drawing/2014/chart" uri="{C3380CC4-5D6E-409C-BE32-E72D297353CC}">
                <c16:uniqueId val="{0000000B-9BE9-4829-90F1-00A3824BBE84}"/>
              </c:ext>
            </c:extLst>
          </c:dPt>
          <c:dPt>
            <c:idx val="1"/>
            <c:bubble3D val="0"/>
            <c:spPr>
              <a:solidFill>
                <a:srgbClr val="DDE2F0"/>
              </a:solidFill>
            </c:spPr>
            <c:extLst>
              <c:ext xmlns:c16="http://schemas.microsoft.com/office/drawing/2014/chart" uri="{C3380CC4-5D6E-409C-BE32-E72D297353CC}">
                <c16:uniqueId val="{0000000D-9BE9-4829-90F1-00A3824BBE84}"/>
              </c:ext>
            </c:extLst>
          </c:dPt>
          <c:cat>
            <c:strRef>
              <c:f>Sheet1!$A$2:$A$3</c:f>
              <c:strCache>
                <c:ptCount val="2"/>
                <c:pt idx="0">
                  <c:v>score</c:v>
                </c:pt>
                <c:pt idx="1">
                  <c:v>100-score</c:v>
                </c:pt>
              </c:strCache>
            </c:strRef>
          </c:cat>
          <c:val>
            <c:numRef>
              <c:f>Sheet1!$D$2:$D$3</c:f>
              <c:numCache>
                <c:formatCode>General</c:formatCode>
                <c:ptCount val="2"/>
                <c:pt idx="0">
                  <c:v>83</c:v>
                </c:pt>
                <c:pt idx="1">
                  <c:v>17</c:v>
                </c:pt>
              </c:numCache>
            </c:numRef>
          </c:val>
          <c:extLst>
            <c:ext xmlns:c16="http://schemas.microsoft.com/office/drawing/2014/chart" uri="{C3380CC4-5D6E-409C-BE32-E72D297353CC}">
              <c16:uniqueId val="{0000000E-9BE9-4829-90F1-00A3824BBE84}"/>
            </c:ext>
          </c:extLst>
        </c:ser>
        <c:dLbls>
          <c:showLegendKey val="0"/>
          <c:showVal val="0"/>
          <c:showCatName val="0"/>
          <c:showSerName val="0"/>
          <c:showPercent val="0"/>
          <c:showBubbleSize val="0"/>
          <c:showLeaderLines val="1"/>
        </c:dLbls>
        <c:firstSliceAng val="0"/>
        <c:holeSize val="35"/>
      </c:doughnutChart>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autoTitleDeleted val="1"/>
    <c:plotArea>
      <c:layout/>
      <c:barChart>
        <c:barDir val="bar"/>
        <c:grouping val="clustered"/>
        <c:varyColors val="0"/>
        <c:ser>
          <c:idx val="0"/>
          <c:order val="0"/>
          <c:tx>
            <c:strRef>
              <c:f>Sheet1!$B$1</c:f>
              <c:strCache>
                <c:ptCount val="1"/>
                <c:pt idx="0">
                  <c:v>score</c:v>
                </c:pt>
              </c:strCache>
            </c:strRef>
          </c:tx>
          <c:spPr>
            <a:solidFill>
              <a:srgbClr val="FFCB05"/>
            </a:solidFill>
          </c:spPr>
          <c:invertIfNegative val="1"/>
          <c:dLbls>
            <c:spPr>
              <a:noFill/>
              <a:ln>
                <a:noFill/>
              </a:ln>
              <a:effectLst/>
            </c:spPr>
            <c:txPr>
              <a:bodyPr/>
              <a:lstStyle/>
              <a:p>
                <a:pPr>
                  <a:defRPr sz="1200" b="1">
                    <a:solidFill>
                      <a:srgbClr val="FFFFFF"/>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Philips Business System</c:v>
                </c:pt>
                <c:pt idx="1">
                  <c:v>Inclusion, Diversity &amp; Belonging</c:v>
                </c:pt>
                <c:pt idx="2">
                  <c:v>Growth &amp; Development</c:v>
                </c:pt>
                <c:pt idx="3">
                  <c:v>Engagement/Performance Drivers</c:v>
                </c:pt>
                <c:pt idx="4">
                  <c:v>Collaboration</c:v>
                </c:pt>
              </c:strCache>
            </c:strRef>
          </c:cat>
          <c:val>
            <c:numRef>
              <c:f>Sheet1!$B$2:$B$6</c:f>
              <c:numCache>
                <c:formatCode>General</c:formatCode>
                <c:ptCount val="5"/>
                <c:pt idx="0">
                  <c:v>89</c:v>
                </c:pt>
                <c:pt idx="1">
                  <c:v>88</c:v>
                </c:pt>
                <c:pt idx="2">
                  <c:v>86</c:v>
                </c:pt>
                <c:pt idx="3">
                  <c:v>87</c:v>
                </c:pt>
                <c:pt idx="4">
                  <c:v>87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3BCA-49AB-BB77-15A6C2D3D7A9}"/>
            </c:ext>
          </c:extLst>
        </c:ser>
        <c:dLbls>
          <c:dLblPos val="inBase"/>
          <c:showLegendKey val="0"/>
          <c:showVal val="1"/>
          <c:showCatName val="0"/>
          <c:showSerName val="0"/>
          <c:showPercent val="0"/>
          <c:showBubbleSize val="0"/>
        </c:dLbls>
        <c:gapWidth val="50"/>
        <c:overlap val="-10"/>
        <c:axId val="-2068027336"/>
        <c:axId val="-2113994440"/>
      </c:barChart>
      <c:catAx>
        <c:axId val="-2068027336"/>
        <c:scaling>
          <c:orientation val="minMax"/>
        </c:scaling>
        <c:delete val="0"/>
        <c:axPos val="l"/>
        <c:numFmt formatCode="General" sourceLinked="0"/>
        <c:majorTickMark val="none"/>
        <c:minorTickMark val="none"/>
        <c:tickLblPos val="nextTo"/>
        <c:spPr>
          <a:ln w="25400">
            <a:solidFill>
              <a:srgbClr val="E2E2E2"/>
            </a:solidFill>
          </a:ln>
        </c:spPr>
        <c:txPr>
          <a:bodyPr/>
          <a:lstStyle/>
          <a:p>
            <a:pPr>
              <a:defRPr sz="1200">
                <a:solidFill>
                  <a:srgbClr val="7C7C7C"/>
                </a:solidFill>
              </a:defRPr>
            </a:pPr>
            <a:endParaRPr lang="en-US"/>
          </a:p>
        </c:txPr>
        <c:crossAx val="-2113994440"/>
        <c:crosses val="autoZero"/>
        <c:auto val="1"/>
        <c:lblAlgn val="ctr"/>
        <c:lblOffset val="100"/>
        <c:noMultiLvlLbl val="0"/>
      </c:catAx>
      <c:valAx>
        <c:axId val="-2113994440"/>
        <c:scaling>
          <c:orientation val="minMax"/>
          <c:max val="100"/>
          <c:min val="0"/>
        </c:scaling>
        <c:delete val="0"/>
        <c:axPos val="b"/>
        <c:majorGridlines>
          <c:spPr>
            <a:ln>
              <a:solidFill>
                <a:srgbClr val="E2E2E2"/>
              </a:solidFill>
              <a:prstDash val="dash"/>
            </a:ln>
          </c:spPr>
        </c:majorGridlines>
        <c:numFmt formatCode="General" sourceLinked="1"/>
        <c:majorTickMark val="none"/>
        <c:minorTickMark val="none"/>
        <c:tickLblPos val="nextTo"/>
        <c:spPr>
          <a:ln w="25400">
            <a:solidFill>
              <a:srgbClr val="E2E2E2"/>
            </a:solidFill>
          </a:ln>
        </c:spPr>
        <c:txPr>
          <a:bodyPr/>
          <a:lstStyle/>
          <a:p>
            <a:pPr>
              <a:defRPr sz="1200">
                <a:solidFill>
                  <a:srgbClr val="7C7C7C"/>
                </a:solidFill>
              </a:defRPr>
            </a:pPr>
            <a:endParaRPr lang="en-US"/>
          </a:p>
        </c:tx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autoTitleDeleted val="1"/>
    <c:plotArea>
      <c:layout/>
      <c:doughnutChart>
        <c:varyColors val="1"/>
        <c:ser>
          <c:idx val="0"/>
          <c:order val="0"/>
          <c:tx>
            <c:strRef>
              <c:f>Sheet1!$B$1</c:f>
              <c:strCache>
                <c:ptCount val="1"/>
                <c:pt idx="0">
                  <c:v>Inclusion, Diversity &amp; Belonging</c:v>
                </c:pt>
              </c:strCache>
            </c:strRef>
          </c:tx>
          <c:dPt>
            <c:idx val="0"/>
            <c:bubble3D val="0"/>
            <c:spPr>
              <a:solidFill>
                <a:srgbClr val="2A3B84"/>
              </a:solidFill>
            </c:spPr>
            <c:extLst>
              <c:ext xmlns:c16="http://schemas.microsoft.com/office/drawing/2014/chart" uri="{C3380CC4-5D6E-409C-BE32-E72D297353CC}">
                <c16:uniqueId val="{00000001-C827-4830-AB0E-5BB5482FF14D}"/>
              </c:ext>
            </c:extLst>
          </c:dPt>
          <c:dPt>
            <c:idx val="1"/>
            <c:bubble3D val="0"/>
            <c:spPr>
              <a:solidFill>
                <a:srgbClr val="E2E2E2"/>
              </a:solidFill>
            </c:spPr>
            <c:extLst>
              <c:ext xmlns:c16="http://schemas.microsoft.com/office/drawing/2014/chart" uri="{C3380CC4-5D6E-409C-BE32-E72D297353CC}">
                <c16:uniqueId val="{00000003-C827-4830-AB0E-5BB5482FF14D}"/>
              </c:ext>
            </c:extLst>
          </c:dPt>
          <c:dPt>
            <c:idx val="2"/>
            <c:bubble3D val="0"/>
            <c:spPr>
              <a:solidFill>
                <a:srgbClr val="FFFFFF"/>
              </a:solidFill>
            </c:spPr>
            <c:extLst>
              <c:ext xmlns:c16="http://schemas.microsoft.com/office/drawing/2014/chart" uri="{C3380CC4-5D6E-409C-BE32-E72D297353CC}">
                <c16:uniqueId val="{00000005-C827-4830-AB0E-5BB5482FF14D}"/>
              </c:ext>
            </c:extLst>
          </c:dPt>
          <c:cat>
            <c:strRef>
              <c:f>Sheet1!$A$2:$A$4</c:f>
              <c:strCache>
                <c:ptCount val="3"/>
                <c:pt idx="0">
                  <c:v>score</c:v>
                </c:pt>
                <c:pt idx="1">
                  <c:v>100-score</c:v>
                </c:pt>
                <c:pt idx="2">
                  <c:v>filler</c:v>
                </c:pt>
              </c:strCache>
            </c:strRef>
          </c:cat>
          <c:val>
            <c:numRef>
              <c:f>Sheet1!$B$2:$B$4</c:f>
              <c:numCache>
                <c:formatCode>General</c:formatCode>
                <c:ptCount val="3"/>
                <c:pt idx="0">
                  <c:v>88</c:v>
                </c:pt>
                <c:pt idx="1">
                  <c:v>12</c:v>
                </c:pt>
                <c:pt idx="2">
                  <c:v>100</c:v>
                </c:pt>
              </c:numCache>
            </c:numRef>
          </c:val>
          <c:extLst>
            <c:ext xmlns:c16="http://schemas.microsoft.com/office/drawing/2014/chart" uri="{C3380CC4-5D6E-409C-BE32-E72D297353CC}">
              <c16:uniqueId val="{00000006-C827-4830-AB0E-5BB5482FF14D}"/>
            </c:ext>
          </c:extLst>
        </c:ser>
        <c:dLbls>
          <c:showLegendKey val="0"/>
          <c:showVal val="0"/>
          <c:showCatName val="0"/>
          <c:showSerName val="0"/>
          <c:showPercent val="0"/>
          <c:showBubbleSize val="0"/>
          <c:showLeaderLines val="1"/>
        </c:dLbls>
        <c:firstSliceAng val="270"/>
        <c:holeSize val="85"/>
      </c:doughnutChart>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autoTitleDeleted val="1"/>
    <c:plotArea>
      <c:layout/>
      <c:doughnutChart>
        <c:varyColors val="1"/>
        <c:ser>
          <c:idx val="0"/>
          <c:order val="0"/>
          <c:tx>
            <c:strRef>
              <c:f>Sheet1!$B$1</c:f>
              <c:strCache>
                <c:ptCount val="1"/>
                <c:pt idx="0">
                  <c:v>Philips Business System</c:v>
                </c:pt>
              </c:strCache>
            </c:strRef>
          </c:tx>
          <c:dPt>
            <c:idx val="0"/>
            <c:bubble3D val="0"/>
            <c:spPr>
              <a:solidFill>
                <a:srgbClr val="2A3B84"/>
              </a:solidFill>
            </c:spPr>
            <c:extLst>
              <c:ext xmlns:c16="http://schemas.microsoft.com/office/drawing/2014/chart" uri="{C3380CC4-5D6E-409C-BE32-E72D297353CC}">
                <c16:uniqueId val="{00000001-9C17-4F09-8E58-D4B1105D9F4D}"/>
              </c:ext>
            </c:extLst>
          </c:dPt>
          <c:dPt>
            <c:idx val="1"/>
            <c:bubble3D val="0"/>
            <c:spPr>
              <a:solidFill>
                <a:srgbClr val="E2E2E2"/>
              </a:solidFill>
            </c:spPr>
            <c:extLst>
              <c:ext xmlns:c16="http://schemas.microsoft.com/office/drawing/2014/chart" uri="{C3380CC4-5D6E-409C-BE32-E72D297353CC}">
                <c16:uniqueId val="{00000003-9C17-4F09-8E58-D4B1105D9F4D}"/>
              </c:ext>
            </c:extLst>
          </c:dPt>
          <c:dPt>
            <c:idx val="2"/>
            <c:bubble3D val="0"/>
            <c:spPr>
              <a:solidFill>
                <a:srgbClr val="FFFFFF"/>
              </a:solidFill>
            </c:spPr>
            <c:extLst>
              <c:ext xmlns:c16="http://schemas.microsoft.com/office/drawing/2014/chart" uri="{C3380CC4-5D6E-409C-BE32-E72D297353CC}">
                <c16:uniqueId val="{00000005-9C17-4F09-8E58-D4B1105D9F4D}"/>
              </c:ext>
            </c:extLst>
          </c:dPt>
          <c:cat>
            <c:strRef>
              <c:f>Sheet1!$A$2:$A$4</c:f>
              <c:strCache>
                <c:ptCount val="3"/>
                <c:pt idx="0">
                  <c:v>score</c:v>
                </c:pt>
                <c:pt idx="1">
                  <c:v>100-score</c:v>
                </c:pt>
                <c:pt idx="2">
                  <c:v>filler</c:v>
                </c:pt>
              </c:strCache>
            </c:strRef>
          </c:cat>
          <c:val>
            <c:numRef>
              <c:f>Sheet1!$B$2:$B$4</c:f>
              <c:numCache>
                <c:formatCode>General</c:formatCode>
                <c:ptCount val="3"/>
                <c:pt idx="0">
                  <c:v>89</c:v>
                </c:pt>
                <c:pt idx="1">
                  <c:v>11</c:v>
                </c:pt>
                <c:pt idx="2">
                  <c:v>100</c:v>
                </c:pt>
              </c:numCache>
            </c:numRef>
          </c:val>
          <c:extLst>
            <c:ext xmlns:c16="http://schemas.microsoft.com/office/drawing/2014/chart" uri="{C3380CC4-5D6E-409C-BE32-E72D297353CC}">
              <c16:uniqueId val="{00000006-9C17-4F09-8E58-D4B1105D9F4D}"/>
            </c:ext>
          </c:extLst>
        </c:ser>
        <c:dLbls>
          <c:showLegendKey val="0"/>
          <c:showVal val="0"/>
          <c:showCatName val="0"/>
          <c:showSerName val="0"/>
          <c:showPercent val="0"/>
          <c:showBubbleSize val="0"/>
          <c:showLeaderLines val="1"/>
        </c:dLbls>
        <c:firstSliceAng val="270"/>
        <c:holeSize val="85"/>
      </c:doughnutChart>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Philips Business System</c:v>
                </c:pt>
              </c:strCache>
            </c:strRef>
          </c:cat>
          <c:val>
            <c:numRef>
              <c:f>Sheet1!$B$2:$B$2</c:f>
              <c:numCache>
                <c:formatCode>General</c:formatCode>
                <c:ptCount val="1"/>
                <c:pt idx="0">
                  <c:v>89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DCFA-4BF8-B702-938EBDD70499}"/>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Philips Business System</c:v>
                </c:pt>
              </c:strCache>
            </c:strRef>
          </c:cat>
          <c:val>
            <c:numRef>
              <c:f>Sheet1!$C$2:$C$2</c:f>
              <c:numCache>
                <c:formatCode>General</c:formatCode>
                <c:ptCount val="1"/>
                <c:pt idx="0">
                  <c:v>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DCFA-4BF8-B702-938EBDD70499}"/>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Philips Business System</c:v>
                </c:pt>
              </c:strCache>
            </c:strRef>
          </c:cat>
          <c:val>
            <c:numRef>
              <c:f>Sheet1!$D$2:$D$2</c:f>
              <c:numCache>
                <c:formatCode>General</c:formatCode>
                <c:ptCount val="1"/>
                <c:pt idx="0">
                  <c:v>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DCFA-4BF8-B702-938EBDD70499}"/>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Inclusion, Diversity &amp; Belonging</c:v>
                </c:pt>
              </c:strCache>
            </c:strRef>
          </c:cat>
          <c:val>
            <c:numRef>
              <c:f>Sheet1!$B$2:$B$2</c:f>
              <c:numCache>
                <c:formatCode>General</c:formatCode>
                <c:ptCount val="1"/>
                <c:pt idx="0">
                  <c:v>88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C89E-41C8-8B33-C0B960DDABB3}"/>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Inclusion, Diversity &amp; Belonging</c:v>
                </c:pt>
              </c:strCache>
            </c:strRef>
          </c:cat>
          <c:val>
            <c:numRef>
              <c:f>Sheet1!$C$2:$C$2</c:f>
              <c:numCache>
                <c:formatCode>General</c:formatCode>
                <c:ptCount val="1"/>
                <c:pt idx="0">
                  <c:v>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C89E-41C8-8B33-C0B960DDABB3}"/>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Inclusion, Diversity &amp; Belonging</c:v>
                </c:pt>
              </c:strCache>
            </c:strRef>
          </c:cat>
          <c:val>
            <c:numRef>
              <c:f>Sheet1!$D$2:$D$2</c:f>
              <c:numCache>
                <c:formatCode>General</c:formatCode>
                <c:ptCount val="1"/>
                <c:pt idx="0">
                  <c:v>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C89E-41C8-8B33-C0B960DDABB3}"/>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Growth &amp; Development</c:v>
                </c:pt>
              </c:strCache>
            </c:strRef>
          </c:cat>
          <c:val>
            <c:numRef>
              <c:f>Sheet1!$B$2:$B$2</c:f>
              <c:numCache>
                <c:formatCode>General</c:formatCode>
                <c:ptCount val="1"/>
                <c:pt idx="0">
                  <c:v>86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1BF0-4D8E-A71C-54FB9F98EE96}"/>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Growth &amp; Development</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1BF0-4D8E-A71C-54FB9F98EE96}"/>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Growth &amp; Development</c:v>
                </c:pt>
              </c:strCache>
            </c:strRef>
          </c:cat>
          <c:val>
            <c:numRef>
              <c:f>Sheet1!$D$2:$D$2</c:f>
              <c:numCache>
                <c:formatCode>General</c:formatCode>
                <c:ptCount val="1"/>
                <c:pt idx="0">
                  <c:v>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1BF0-4D8E-A71C-54FB9F98EE96}"/>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Engagement/Performance Drivers</c:v>
                </c:pt>
              </c:strCache>
            </c:strRef>
          </c:cat>
          <c:val>
            <c:numRef>
              <c:f>Sheet1!$B$2:$B$2</c:f>
              <c:numCache>
                <c:formatCode>General</c:formatCode>
                <c:ptCount val="1"/>
                <c:pt idx="0">
                  <c:v>87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E0AF-48D4-880B-DA2536D9700A}"/>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Engagement/Performance Drivers</c:v>
                </c:pt>
              </c:strCache>
            </c:strRef>
          </c:cat>
          <c:val>
            <c:numRef>
              <c:f>Sheet1!$C$2:$C$2</c:f>
              <c:numCache>
                <c:formatCode>General</c:formatCode>
                <c:ptCount val="1"/>
                <c:pt idx="0">
                  <c:v>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E0AF-48D4-880B-DA2536D9700A}"/>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Engagement/Performance Drivers</c:v>
                </c:pt>
              </c:strCache>
            </c:strRef>
          </c:cat>
          <c:val>
            <c:numRef>
              <c:f>Sheet1!$D$2:$D$2</c:f>
              <c:numCache>
                <c:formatCode>General</c:formatCode>
                <c:ptCount val="1"/>
                <c:pt idx="0">
                  <c:v>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E0AF-48D4-880B-DA2536D9700A}"/>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Engagement</c:v>
                </c:pt>
              </c:strCache>
            </c:strRef>
          </c:cat>
          <c:val>
            <c:numRef>
              <c:f>Sheet1!$B$2:$B$2</c:f>
              <c:numCache>
                <c:formatCode>General</c:formatCode>
                <c:ptCount val="1"/>
                <c:pt idx="0">
                  <c:v>90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EFF7-4A77-B90F-1AD66BDD381C}"/>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Engagement</c:v>
                </c:pt>
              </c:strCache>
            </c:strRef>
          </c:cat>
          <c:val>
            <c:numRef>
              <c:f>Sheet1!$C$2:$C$2</c:f>
              <c:numCache>
                <c:formatCode>General</c:formatCode>
                <c:ptCount val="1"/>
                <c:pt idx="0">
                  <c:v>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EFF7-4A77-B90F-1AD66BDD381C}"/>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Engagement</c:v>
                </c:pt>
              </c:strCache>
            </c:strRef>
          </c:cat>
          <c:val>
            <c:numRef>
              <c:f>Sheet1!$D$2:$D$2</c:f>
              <c:numCache>
                <c:formatCode>General</c:formatCode>
                <c:ptCount val="1"/>
                <c:pt idx="0">
                  <c:v>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EFF7-4A77-B90F-1AD66BDD381C}"/>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autoTitleDeleted val="1"/>
    <c:plotArea>
      <c:layout/>
      <c:barChart>
        <c:barDir val="bar"/>
        <c:grouping val="clustered"/>
        <c:varyColors val="0"/>
        <c:ser>
          <c:idx val="0"/>
          <c:order val="0"/>
          <c:tx>
            <c:strRef>
              <c:f>Sheet1!$B$1</c:f>
              <c:strCache>
                <c:ptCount val="1"/>
                <c:pt idx="0">
                  <c:v>score</c:v>
                </c:pt>
              </c:strCache>
            </c:strRef>
          </c:tx>
          <c:spPr>
            <a:solidFill>
              <a:srgbClr val="FFCB05"/>
            </a:solidFill>
          </c:spPr>
          <c:invertIfNegative val="1"/>
          <c:dLbls>
            <c:spPr>
              <a:noFill/>
              <a:ln>
                <a:noFill/>
              </a:ln>
              <a:effectLst/>
            </c:spPr>
            <c:txPr>
              <a:bodyPr/>
              <a:lstStyle/>
              <a:p>
                <a:pPr>
                  <a:defRPr sz="1200" b="1">
                    <a:solidFill>
                      <a:srgbClr val="FFFFFF"/>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Philips Business System</c:v>
                </c:pt>
                <c:pt idx="1">
                  <c:v>Inclusion, Diversity &amp; Belonging</c:v>
                </c:pt>
                <c:pt idx="2">
                  <c:v>Growth &amp; Development</c:v>
                </c:pt>
                <c:pt idx="3">
                  <c:v>Engagement/Performance Drivers</c:v>
                </c:pt>
                <c:pt idx="4">
                  <c:v>Collaboration</c:v>
                </c:pt>
              </c:strCache>
            </c:strRef>
          </c:cat>
          <c:val>
            <c:numRef>
              <c:f>Sheet1!$B$2:$B$6</c:f>
              <c:numCache>
                <c:formatCode>General</c:formatCode>
                <c:ptCount val="5"/>
                <c:pt idx="0">
                  <c:v>89</c:v>
                </c:pt>
                <c:pt idx="1">
                  <c:v>88</c:v>
                </c:pt>
                <c:pt idx="2">
                  <c:v>86</c:v>
                </c:pt>
                <c:pt idx="3">
                  <c:v>87</c:v>
                </c:pt>
                <c:pt idx="4">
                  <c:v>87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63E6-4623-825C-5FC39A0B6BC6}"/>
            </c:ext>
          </c:extLst>
        </c:ser>
        <c:dLbls>
          <c:dLblPos val="inBase"/>
          <c:showLegendKey val="0"/>
          <c:showVal val="1"/>
          <c:showCatName val="0"/>
          <c:showSerName val="0"/>
          <c:showPercent val="0"/>
          <c:showBubbleSize val="0"/>
        </c:dLbls>
        <c:gapWidth val="50"/>
        <c:overlap val="-10"/>
        <c:axId val="-2068027336"/>
        <c:axId val="-2113994440"/>
      </c:barChart>
      <c:catAx>
        <c:axId val="-2068027336"/>
        <c:scaling>
          <c:orientation val="minMax"/>
        </c:scaling>
        <c:delete val="0"/>
        <c:axPos val="l"/>
        <c:numFmt formatCode="General" sourceLinked="0"/>
        <c:majorTickMark val="none"/>
        <c:minorTickMark val="none"/>
        <c:tickLblPos val="nextTo"/>
        <c:spPr>
          <a:ln w="25400">
            <a:solidFill>
              <a:srgbClr val="E2E2E2"/>
            </a:solidFill>
          </a:ln>
        </c:spPr>
        <c:txPr>
          <a:bodyPr/>
          <a:lstStyle/>
          <a:p>
            <a:pPr>
              <a:defRPr sz="1200">
                <a:solidFill>
                  <a:srgbClr val="7C7C7C"/>
                </a:solidFill>
              </a:defRPr>
            </a:pPr>
            <a:endParaRPr lang="en-US"/>
          </a:p>
        </c:txPr>
        <c:crossAx val="-2113994440"/>
        <c:crosses val="autoZero"/>
        <c:auto val="1"/>
        <c:lblAlgn val="ctr"/>
        <c:lblOffset val="100"/>
        <c:noMultiLvlLbl val="0"/>
      </c:catAx>
      <c:valAx>
        <c:axId val="-2113994440"/>
        <c:scaling>
          <c:orientation val="minMax"/>
          <c:max val="100"/>
          <c:min val="0"/>
        </c:scaling>
        <c:delete val="0"/>
        <c:axPos val="b"/>
        <c:majorGridlines>
          <c:spPr>
            <a:ln>
              <a:solidFill>
                <a:srgbClr val="E2E2E2"/>
              </a:solidFill>
              <a:prstDash val="dash"/>
            </a:ln>
          </c:spPr>
        </c:majorGridlines>
        <c:numFmt formatCode="General" sourceLinked="1"/>
        <c:majorTickMark val="none"/>
        <c:minorTickMark val="none"/>
        <c:tickLblPos val="nextTo"/>
        <c:spPr>
          <a:ln w="25400">
            <a:solidFill>
              <a:srgbClr val="E2E2E2"/>
            </a:solidFill>
          </a:ln>
        </c:spPr>
        <c:txPr>
          <a:bodyPr/>
          <a:lstStyle/>
          <a:p>
            <a:pPr>
              <a:defRPr sz="1200">
                <a:solidFill>
                  <a:srgbClr val="7C7C7C"/>
                </a:solidFill>
              </a:defRPr>
            </a:pPr>
            <a:endParaRPr lang="en-US"/>
          </a:p>
        </c:tx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Collaboration</c:v>
                </c:pt>
              </c:strCache>
            </c:strRef>
          </c:cat>
          <c:val>
            <c:numRef>
              <c:f>Sheet1!$B$2:$B$2</c:f>
              <c:numCache>
                <c:formatCode>General</c:formatCode>
                <c:ptCount val="1"/>
                <c:pt idx="0">
                  <c:v>87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C4C0-46CC-AA8E-A5929131BA1E}"/>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Collaboration</c:v>
                </c:pt>
              </c:strCache>
            </c:strRef>
          </c:cat>
          <c:val>
            <c:numRef>
              <c:f>Sheet1!$C$2:$C$2</c:f>
              <c:numCache>
                <c:formatCode>General</c:formatCode>
                <c:ptCount val="1"/>
                <c:pt idx="0">
                  <c:v>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C4C0-46CC-AA8E-A5929131BA1E}"/>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Collaboration</c:v>
                </c:pt>
              </c:strCache>
            </c:strRef>
          </c:cat>
          <c:val>
            <c:numRef>
              <c:f>Sheet1!$D$2:$D$2</c:f>
              <c:numCache>
                <c:formatCode>General</c:formatCode>
                <c:ptCount val="1"/>
                <c:pt idx="0">
                  <c:v>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C4C0-46CC-AA8E-A5929131BA1E}"/>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Business Priority Items</c:v>
                </c:pt>
              </c:strCache>
            </c:strRef>
          </c:cat>
          <c:val>
            <c:numRef>
              <c:f>Sheet1!$B$2:$B$2</c:f>
              <c:numCache>
                <c:formatCode>General</c:formatCode>
                <c:ptCount val="1"/>
                <c:pt idx="0">
                  <c:v>83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6F40-4122-8578-BEFDD4A4E113}"/>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Business Priority Items</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6F40-4122-8578-BEFDD4A4E113}"/>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Business Priority Items</c:v>
                </c:pt>
              </c:strCache>
            </c:strRef>
          </c:cat>
          <c:val>
            <c:numRef>
              <c:f>Sheet1!$D$2:$D$2</c:f>
              <c:numCache>
                <c:formatCode>General</c:formatCode>
                <c:ptCount val="1"/>
                <c:pt idx="0">
                  <c:v>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6F40-4122-8578-BEFDD4A4E113}"/>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Alignment</c:v>
                </c:pt>
              </c:strCache>
            </c:strRef>
          </c:cat>
          <c:val>
            <c:numRef>
              <c:f>Sheet1!$B$2:$B$2</c:f>
              <c:numCache>
                <c:formatCode>General</c:formatCode>
                <c:ptCount val="1"/>
                <c:pt idx="0">
                  <c:v>90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B7E2-4955-B5ED-F6CC537DB6D5}"/>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Alignment</c:v>
                </c:pt>
              </c:strCache>
            </c:strRef>
          </c:cat>
          <c:val>
            <c:numRef>
              <c:f>Sheet1!$C$2:$C$2</c:f>
              <c:numCache>
                <c:formatCode>General</c:formatCode>
                <c:ptCount val="1"/>
                <c:pt idx="0">
                  <c:v>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B7E2-4955-B5ED-F6CC537DB6D5}"/>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7E2-4955-B5ED-F6CC537DB6D5}"/>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Alignment</c:v>
                </c:pt>
              </c:strCache>
            </c:strRef>
          </c:cat>
          <c:val>
            <c:numRef>
              <c:f>Sheet1!$D$2:$D$2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B7E2-4955-B5ED-F6CC537DB6D5}"/>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Advocacy, Motivation &amp; Accomplishment</c:v>
                </c:pt>
              </c:strCache>
            </c:strRef>
          </c:cat>
          <c:val>
            <c:numRef>
              <c:f>Sheet1!$B$2:$B$2</c:f>
              <c:numCache>
                <c:formatCode>General</c:formatCode>
                <c:ptCount val="1"/>
                <c:pt idx="0">
                  <c:v>89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C547-485E-943B-D5AB99A27B90}"/>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Advocacy, Motivation &amp; Accomplishment</c:v>
                </c:pt>
              </c:strCache>
            </c:strRef>
          </c:cat>
          <c:val>
            <c:numRef>
              <c:f>Sheet1!$C$2:$C$2</c:f>
              <c:numCache>
                <c:formatCode>General</c:formatCode>
                <c:ptCount val="1"/>
                <c:pt idx="0">
                  <c:v>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C547-485E-943B-D5AB99A27B90}"/>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Advocacy, Motivation &amp; Accomplishment</c:v>
                </c:pt>
              </c:strCache>
            </c:strRef>
          </c:cat>
          <c:val>
            <c:numRef>
              <c:f>Sheet1!$D$2:$D$2</c:f>
              <c:numCache>
                <c:formatCode>General</c:formatCode>
                <c:ptCount val="1"/>
                <c:pt idx="0">
                  <c:v>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C547-485E-943B-D5AB99A27B90}"/>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Agility</c:v>
                </c:pt>
              </c:strCache>
            </c:strRef>
          </c:cat>
          <c:val>
            <c:numRef>
              <c:f>Sheet1!$B$2:$B$2</c:f>
              <c:numCache>
                <c:formatCode>General</c:formatCode>
                <c:ptCount val="1"/>
                <c:pt idx="0">
                  <c:v>83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D9E8-41EA-B210-1631403D8C2D}"/>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Agility</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D9E8-41EA-B210-1631403D8C2D}"/>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Agility</c:v>
                </c:pt>
              </c:strCache>
            </c:strRef>
          </c:cat>
          <c:val>
            <c:numRef>
              <c:f>Sheet1!$D$2:$D$2</c:f>
              <c:numCache>
                <c:formatCode>General</c:formatCode>
                <c:ptCount val="1"/>
                <c:pt idx="0">
                  <c:v>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D9E8-41EA-B210-1631403D8C2D}"/>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37</c:v>
                </c:pt>
              </c:strCache>
            </c:strRef>
          </c:cat>
          <c:val>
            <c:numRef>
              <c:f>Sheet1!$B$2:$B$2</c:f>
              <c:numCache>
                <c:formatCode>General</c:formatCode>
                <c:ptCount val="1"/>
                <c:pt idx="0">
                  <c:v>92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07AA-44D1-985F-A19BB85DCD0D}"/>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37</c:v>
                </c:pt>
              </c:strCache>
            </c:strRef>
          </c:cat>
          <c:val>
            <c:numRef>
              <c:f>Sheet1!$C$2:$C$2</c:f>
              <c:numCache>
                <c:formatCode>General</c:formatCode>
                <c:ptCount val="1"/>
                <c:pt idx="0">
                  <c:v>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07AA-44D1-985F-A19BB85DCD0D}"/>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7AA-44D1-985F-A19BB85DCD0D}"/>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37</c:v>
                </c:pt>
              </c:strCache>
            </c:strRef>
          </c:cat>
          <c:val>
            <c:numRef>
              <c:f>Sheet1!$D$2:$D$2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07AA-44D1-985F-A19BB85DCD0D}"/>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36</c:v>
                </c:pt>
              </c:strCache>
            </c:strRef>
          </c:cat>
          <c:val>
            <c:numRef>
              <c:f>Sheet1!$B$2:$B$2</c:f>
              <c:numCache>
                <c:formatCode>General</c:formatCode>
                <c:ptCount val="1"/>
                <c:pt idx="0">
                  <c:v>85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538C-491C-A55A-FF2508B6DBC1}"/>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36</c:v>
                </c:pt>
              </c:strCache>
            </c:strRef>
          </c:cat>
          <c:val>
            <c:numRef>
              <c:f>Sheet1!$C$2:$C$2</c:f>
              <c:numCache>
                <c:formatCode>General</c:formatCode>
                <c:ptCount val="1"/>
                <c:pt idx="0">
                  <c:v>10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538C-491C-A55A-FF2508B6DBC1}"/>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36</c:v>
                </c:pt>
              </c:strCache>
            </c:strRef>
          </c:cat>
          <c:val>
            <c:numRef>
              <c:f>Sheet1!$D$2:$D$2</c:f>
              <c:numCache>
                <c:formatCode>General</c:formatCode>
                <c:ptCount val="1"/>
                <c:pt idx="0">
                  <c:v>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538C-491C-A55A-FF2508B6DBC1}"/>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35</c:v>
                </c:pt>
              </c:strCache>
            </c:strRef>
          </c:cat>
          <c:val>
            <c:numRef>
              <c:f>Sheet1!$B$2:$B$2</c:f>
              <c:numCache>
                <c:formatCode>General</c:formatCode>
                <c:ptCount val="1"/>
                <c:pt idx="0">
                  <c:v>89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54B0-47A8-94B9-2F3471776CC0}"/>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35</c:v>
                </c:pt>
              </c:strCache>
            </c:strRef>
          </c:cat>
          <c:val>
            <c:numRef>
              <c:f>Sheet1!$C$2:$C$2</c:f>
              <c:numCache>
                <c:formatCode>General</c:formatCode>
                <c:ptCount val="1"/>
                <c:pt idx="0">
                  <c:v>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54B0-47A8-94B9-2F3471776CC0}"/>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35</c:v>
                </c:pt>
              </c:strCache>
            </c:strRef>
          </c:cat>
          <c:val>
            <c:numRef>
              <c:f>Sheet1!$D$2:$D$2</c:f>
              <c:numCache>
                <c:formatCode>General</c:formatCode>
                <c:ptCount val="1"/>
                <c:pt idx="0">
                  <c:v>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54B0-47A8-94B9-2F3471776CC0}"/>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Advocacy, Motivation &amp; Accomplishment</c:v>
                </c:pt>
              </c:strCache>
            </c:strRef>
          </c:cat>
          <c:val>
            <c:numRef>
              <c:f>Sheet1!$B$2:$B$2</c:f>
              <c:numCache>
                <c:formatCode>General</c:formatCode>
                <c:ptCount val="1"/>
                <c:pt idx="0">
                  <c:v>89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27BF-4197-BC1E-4FB1E71AFA73}"/>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Advocacy, Motivation &amp; Accomplishment</c:v>
                </c:pt>
              </c:strCache>
            </c:strRef>
          </c:cat>
          <c:val>
            <c:numRef>
              <c:f>Sheet1!$C$2:$C$2</c:f>
              <c:numCache>
                <c:formatCode>General</c:formatCode>
                <c:ptCount val="1"/>
                <c:pt idx="0">
                  <c:v>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27BF-4197-BC1E-4FB1E71AFA73}"/>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Advocacy, Motivation &amp; Accomplishment</c:v>
                </c:pt>
              </c:strCache>
            </c:strRef>
          </c:cat>
          <c:val>
            <c:numRef>
              <c:f>Sheet1!$D$2:$D$2</c:f>
              <c:numCache>
                <c:formatCode>General</c:formatCode>
                <c:ptCount val="1"/>
                <c:pt idx="0">
                  <c:v>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27BF-4197-BC1E-4FB1E71AFA73}"/>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19</c:v>
                </c:pt>
              </c:strCache>
            </c:strRef>
          </c:cat>
          <c:val>
            <c:numRef>
              <c:f>Sheet1!$B$2:$B$2</c:f>
              <c:numCache>
                <c:formatCode>General</c:formatCode>
                <c:ptCount val="1"/>
                <c:pt idx="0">
                  <c:v>88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DCFC-412D-99EF-E7D57A9D42E1}"/>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19</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DCFC-412D-99EF-E7D57A9D42E1}"/>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CFC-412D-99EF-E7D57A9D42E1}"/>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19</c:v>
                </c:pt>
              </c:strCache>
            </c:strRef>
          </c:cat>
          <c:val>
            <c:numRef>
              <c:f>Sheet1!$D$2:$D$2</c:f>
              <c:numCache>
                <c:formatCode>General</c:formatCode>
                <c:ptCount val="1"/>
                <c:pt idx="0">
                  <c:v>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DCFC-412D-99EF-E7D57A9D42E1}"/>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autoTitleDeleted val="1"/>
    <c:plotArea>
      <c:layout/>
      <c:doughnutChart>
        <c:varyColors val="1"/>
        <c:ser>
          <c:idx val="0"/>
          <c:order val="0"/>
          <c:tx>
            <c:strRef>
              <c:f>Sheet1!$B$1</c:f>
              <c:strCache>
                <c:ptCount val="1"/>
                <c:pt idx="0">
                  <c:v>Advocacy, Motivation &amp; Accomplishment</c:v>
                </c:pt>
              </c:strCache>
            </c:strRef>
          </c:tx>
          <c:dPt>
            <c:idx val="0"/>
            <c:bubble3D val="0"/>
            <c:spPr>
              <a:solidFill>
                <a:srgbClr val="2A3B84"/>
              </a:solidFill>
            </c:spPr>
            <c:extLst>
              <c:ext xmlns:c16="http://schemas.microsoft.com/office/drawing/2014/chart" uri="{C3380CC4-5D6E-409C-BE32-E72D297353CC}">
                <c16:uniqueId val="{00000001-A834-4002-84E6-D6B68576B01F}"/>
              </c:ext>
            </c:extLst>
          </c:dPt>
          <c:dPt>
            <c:idx val="1"/>
            <c:bubble3D val="0"/>
            <c:spPr>
              <a:solidFill>
                <a:srgbClr val="E2E2E2"/>
              </a:solidFill>
            </c:spPr>
            <c:extLst>
              <c:ext xmlns:c16="http://schemas.microsoft.com/office/drawing/2014/chart" uri="{C3380CC4-5D6E-409C-BE32-E72D297353CC}">
                <c16:uniqueId val="{00000003-A834-4002-84E6-D6B68576B01F}"/>
              </c:ext>
            </c:extLst>
          </c:dPt>
          <c:dPt>
            <c:idx val="2"/>
            <c:bubble3D val="0"/>
            <c:spPr>
              <a:solidFill>
                <a:srgbClr val="FFFFFF"/>
              </a:solidFill>
            </c:spPr>
            <c:extLst>
              <c:ext xmlns:c16="http://schemas.microsoft.com/office/drawing/2014/chart" uri="{C3380CC4-5D6E-409C-BE32-E72D297353CC}">
                <c16:uniqueId val="{00000005-A834-4002-84E6-D6B68576B01F}"/>
              </c:ext>
            </c:extLst>
          </c:dPt>
          <c:cat>
            <c:strRef>
              <c:f>Sheet1!$A$2:$A$4</c:f>
              <c:strCache>
                <c:ptCount val="3"/>
                <c:pt idx="0">
                  <c:v>score</c:v>
                </c:pt>
                <c:pt idx="1">
                  <c:v>100-score</c:v>
                </c:pt>
                <c:pt idx="2">
                  <c:v>filler</c:v>
                </c:pt>
              </c:strCache>
            </c:strRef>
          </c:cat>
          <c:val>
            <c:numRef>
              <c:f>Sheet1!$B$2:$B$4</c:f>
              <c:numCache>
                <c:formatCode>General</c:formatCode>
                <c:ptCount val="3"/>
                <c:pt idx="0">
                  <c:v>89</c:v>
                </c:pt>
                <c:pt idx="1">
                  <c:v>11</c:v>
                </c:pt>
                <c:pt idx="2">
                  <c:v>100</c:v>
                </c:pt>
              </c:numCache>
            </c:numRef>
          </c:val>
          <c:extLst>
            <c:ext xmlns:c16="http://schemas.microsoft.com/office/drawing/2014/chart" uri="{C3380CC4-5D6E-409C-BE32-E72D297353CC}">
              <c16:uniqueId val="{00000006-A834-4002-84E6-D6B68576B01F}"/>
            </c:ext>
          </c:extLst>
        </c:ser>
        <c:dLbls>
          <c:showLegendKey val="0"/>
          <c:showVal val="0"/>
          <c:showCatName val="0"/>
          <c:showSerName val="0"/>
          <c:showPercent val="0"/>
          <c:showBubbleSize val="0"/>
          <c:showLeaderLines val="1"/>
        </c:dLbls>
        <c:firstSliceAng val="270"/>
        <c:holeSize val="85"/>
      </c:doughnutChart>
    </c:plotArea>
    <c:plotVisOnly val="1"/>
    <c:dispBlanksAs val="gap"/>
    <c:showDLblsOverMax val="0"/>
  </c:chart>
  <c:txPr>
    <a:bodyPr/>
    <a:lstStyle/>
    <a:p>
      <a:pPr>
        <a:defRPr sz="18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12</c:v>
                </c:pt>
              </c:strCache>
            </c:strRef>
          </c:cat>
          <c:val>
            <c:numRef>
              <c:f>Sheet1!$B$2:$B$2</c:f>
              <c:numCache>
                <c:formatCode>General</c:formatCode>
                <c:ptCount val="1"/>
                <c:pt idx="0">
                  <c:v>90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C5A1-4341-9000-4219D8488711}"/>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12</c:v>
                </c:pt>
              </c:strCache>
            </c:strRef>
          </c:cat>
          <c:val>
            <c:numRef>
              <c:f>Sheet1!$C$2:$C$2</c:f>
              <c:numCache>
                <c:formatCode>General</c:formatCode>
                <c:ptCount val="1"/>
                <c:pt idx="0">
                  <c:v>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C5A1-4341-9000-4219D8488711}"/>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5A1-4341-9000-4219D8488711}"/>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12</c:v>
                </c:pt>
              </c:strCache>
            </c:strRef>
          </c:cat>
          <c:val>
            <c:numRef>
              <c:f>Sheet1!$D$2:$D$2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C5A1-4341-9000-4219D8488711}"/>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8</c:v>
                </c:pt>
              </c:strCache>
            </c:strRef>
          </c:cat>
          <c:val>
            <c:numRef>
              <c:f>Sheet1!$B$2:$B$2</c:f>
              <c:numCache>
                <c:formatCode>General</c:formatCode>
                <c:ptCount val="1"/>
                <c:pt idx="0">
                  <c:v>82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5468-4C38-A4CC-D770F58D8B39}"/>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8</c:v>
                </c:pt>
              </c:strCache>
            </c:strRef>
          </c:cat>
          <c:val>
            <c:numRef>
              <c:f>Sheet1!$C$2:$C$2</c:f>
              <c:numCache>
                <c:formatCode>General</c:formatCode>
                <c:ptCount val="1"/>
                <c:pt idx="0">
                  <c:v>13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5468-4C38-A4CC-D770F58D8B39}"/>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8</c:v>
                </c:pt>
              </c:strCache>
            </c:strRef>
          </c:cat>
          <c:val>
            <c:numRef>
              <c:f>Sheet1!$D$2:$D$2</c:f>
              <c:numCache>
                <c:formatCode>General</c:formatCode>
                <c:ptCount val="1"/>
                <c:pt idx="0">
                  <c:v>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5468-4C38-A4CC-D770F58D8B39}"/>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Agility</c:v>
                </c:pt>
              </c:strCache>
            </c:strRef>
          </c:cat>
          <c:val>
            <c:numRef>
              <c:f>Sheet1!$B$2:$B$2</c:f>
              <c:numCache>
                <c:formatCode>General</c:formatCode>
                <c:ptCount val="1"/>
                <c:pt idx="0">
                  <c:v>83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6FDD-4BBF-98A4-AB7F6A5439BF}"/>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Agility</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6FDD-4BBF-98A4-AB7F6A5439BF}"/>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Agility</c:v>
                </c:pt>
              </c:strCache>
            </c:strRef>
          </c:cat>
          <c:val>
            <c:numRef>
              <c:f>Sheet1!$D$2:$D$2</c:f>
              <c:numCache>
                <c:formatCode>General</c:formatCode>
                <c:ptCount val="1"/>
                <c:pt idx="0">
                  <c:v>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6FDD-4BBF-98A4-AB7F6A5439BF}"/>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24</c:v>
                </c:pt>
              </c:strCache>
            </c:strRef>
          </c:cat>
          <c:val>
            <c:numRef>
              <c:f>Sheet1!$B$2:$B$2</c:f>
              <c:numCache>
                <c:formatCode>General</c:formatCode>
                <c:ptCount val="1"/>
                <c:pt idx="0">
                  <c:v>73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AF0B-45DF-ADCC-ADF1766DF402}"/>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24</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AF0B-45DF-ADCC-ADF1766DF402}"/>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24</c:v>
                </c:pt>
              </c:strCache>
            </c:strRef>
          </c:cat>
          <c:val>
            <c:numRef>
              <c:f>Sheet1!$D$2:$D$2</c:f>
              <c:numCache>
                <c:formatCode>General</c:formatCode>
                <c:ptCount val="1"/>
                <c:pt idx="0">
                  <c:v>16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AF0B-45DF-ADCC-ADF1766DF402}"/>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9</c:v>
                </c:pt>
              </c:strCache>
            </c:strRef>
          </c:cat>
          <c:val>
            <c:numRef>
              <c:f>Sheet1!$B$2:$B$2</c:f>
              <c:numCache>
                <c:formatCode>General</c:formatCode>
                <c:ptCount val="1"/>
                <c:pt idx="0">
                  <c:v>91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718D-4AE0-9148-707069BEF927}"/>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9</c:v>
                </c:pt>
              </c:strCache>
            </c:strRef>
          </c:cat>
          <c:val>
            <c:numRef>
              <c:f>Sheet1!$C$2:$C$2</c:f>
              <c:numCache>
                <c:formatCode>General</c:formatCode>
                <c:ptCount val="1"/>
                <c:pt idx="0">
                  <c:v>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718D-4AE0-9148-707069BEF927}"/>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18D-4AE0-9148-707069BEF927}"/>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9</c:v>
                </c:pt>
              </c:strCache>
            </c:strRef>
          </c:cat>
          <c:val>
            <c:numRef>
              <c:f>Sheet1!$D$2:$D$2</c:f>
              <c:numCache>
                <c:formatCode>General</c:formatCode>
                <c:ptCount val="1"/>
                <c:pt idx="0">
                  <c:v>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718D-4AE0-9148-707069BEF927}"/>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6</c:v>
                </c:pt>
              </c:strCache>
            </c:strRef>
          </c:cat>
          <c:val>
            <c:numRef>
              <c:f>Sheet1!$B$2:$B$2</c:f>
              <c:numCache>
                <c:formatCode>General</c:formatCode>
                <c:ptCount val="1"/>
                <c:pt idx="0">
                  <c:v>86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F501-4C15-86E6-C4C8E96EF1F8}"/>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6</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F501-4C15-86E6-C4C8E96EF1F8}"/>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6</c:v>
                </c:pt>
              </c:strCache>
            </c:strRef>
          </c:cat>
          <c:val>
            <c:numRef>
              <c:f>Sheet1!$D$2:$D$2</c:f>
              <c:numCache>
                <c:formatCode>General</c:formatCode>
                <c:ptCount val="1"/>
                <c:pt idx="0">
                  <c:v>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F501-4C15-86E6-C4C8E96EF1F8}"/>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4</c:v>
                </c:pt>
              </c:strCache>
            </c:strRef>
          </c:cat>
          <c:val>
            <c:numRef>
              <c:f>Sheet1!$B$2:$B$2</c:f>
              <c:numCache>
                <c:formatCode>General</c:formatCode>
                <c:ptCount val="1"/>
                <c:pt idx="0">
                  <c:v>91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6518-49C8-91E0-CB993443701C}"/>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4</c:v>
                </c:pt>
              </c:strCache>
            </c:strRef>
          </c:cat>
          <c:val>
            <c:numRef>
              <c:f>Sheet1!$C$2:$C$2</c:f>
              <c:numCache>
                <c:formatCode>General</c:formatCode>
                <c:ptCount val="1"/>
                <c:pt idx="0">
                  <c:v>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6518-49C8-91E0-CB993443701C}"/>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518-49C8-91E0-CB993443701C}"/>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4</c:v>
                </c:pt>
              </c:strCache>
            </c:strRef>
          </c:cat>
          <c:val>
            <c:numRef>
              <c:f>Sheet1!$D$2:$D$2</c:f>
              <c:numCache>
                <c:formatCode>General</c:formatCode>
                <c:ptCount val="1"/>
                <c:pt idx="0">
                  <c:v>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6518-49C8-91E0-CB993443701C}"/>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Alignment</c:v>
                </c:pt>
              </c:strCache>
            </c:strRef>
          </c:cat>
          <c:val>
            <c:numRef>
              <c:f>Sheet1!$B$2:$B$2</c:f>
              <c:numCache>
                <c:formatCode>General</c:formatCode>
                <c:ptCount val="1"/>
                <c:pt idx="0">
                  <c:v>90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17C3-4289-824A-AC116265B9D9}"/>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Alignment</c:v>
                </c:pt>
              </c:strCache>
            </c:strRef>
          </c:cat>
          <c:val>
            <c:numRef>
              <c:f>Sheet1!$C$2:$C$2</c:f>
              <c:numCache>
                <c:formatCode>General</c:formatCode>
                <c:ptCount val="1"/>
                <c:pt idx="0">
                  <c:v>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17C3-4289-824A-AC116265B9D9}"/>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7C3-4289-824A-AC116265B9D9}"/>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Alignment</c:v>
                </c:pt>
              </c:strCache>
            </c:strRef>
          </c:cat>
          <c:val>
            <c:numRef>
              <c:f>Sheet1!$D$2:$D$2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17C3-4289-824A-AC116265B9D9}"/>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16</c:v>
                </c:pt>
              </c:strCache>
            </c:strRef>
          </c:cat>
          <c:val>
            <c:numRef>
              <c:f>Sheet1!$B$2:$B$2</c:f>
              <c:numCache>
                <c:formatCode>General</c:formatCode>
                <c:ptCount val="1"/>
                <c:pt idx="0">
                  <c:v>90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6B51-4B7E-AAF0-FF97FF663324}"/>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16</c:v>
                </c:pt>
              </c:strCache>
            </c:strRef>
          </c:cat>
          <c:val>
            <c:numRef>
              <c:f>Sheet1!$C$2:$C$2</c:f>
              <c:numCache>
                <c:formatCode>General</c:formatCode>
                <c:ptCount val="1"/>
                <c:pt idx="0">
                  <c:v>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6B51-4B7E-AAF0-FF97FF663324}"/>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B51-4B7E-AAF0-FF97FF663324}"/>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16</c:v>
                </c:pt>
              </c:strCache>
            </c:strRef>
          </c:cat>
          <c:val>
            <c:numRef>
              <c:f>Sheet1!$D$2:$D$2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6B51-4B7E-AAF0-FF97FF663324}"/>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14</c:v>
                </c:pt>
              </c:strCache>
            </c:strRef>
          </c:cat>
          <c:val>
            <c:numRef>
              <c:f>Sheet1!$B$2:$B$2</c:f>
              <c:numCache>
                <c:formatCode>General</c:formatCode>
                <c:ptCount val="1"/>
                <c:pt idx="0">
                  <c:v>88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065A-4514-8EEF-58E9557C2B40}"/>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14</c:v>
                </c:pt>
              </c:strCache>
            </c:strRef>
          </c:cat>
          <c:val>
            <c:numRef>
              <c:f>Sheet1!$C$2:$C$2</c:f>
              <c:numCache>
                <c:formatCode>General</c:formatCode>
                <c:ptCount val="1"/>
                <c:pt idx="0">
                  <c:v>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065A-4514-8EEF-58E9557C2B40}"/>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14</c:v>
                </c:pt>
              </c:strCache>
            </c:strRef>
          </c:cat>
          <c:val>
            <c:numRef>
              <c:f>Sheet1!$D$2:$D$2</c:f>
              <c:numCache>
                <c:formatCode>General</c:formatCode>
                <c:ptCount val="1"/>
                <c:pt idx="0">
                  <c:v>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065A-4514-8EEF-58E9557C2B40}"/>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autoTitleDeleted val="1"/>
    <c:plotArea>
      <c:layout/>
      <c:doughnutChart>
        <c:varyColors val="1"/>
        <c:ser>
          <c:idx val="0"/>
          <c:order val="0"/>
          <c:tx>
            <c:strRef>
              <c:f>Sheet1!$B$1</c:f>
              <c:strCache>
                <c:ptCount val="1"/>
                <c:pt idx="0">
                  <c:v>Agility</c:v>
                </c:pt>
              </c:strCache>
            </c:strRef>
          </c:tx>
          <c:dPt>
            <c:idx val="0"/>
            <c:bubble3D val="0"/>
            <c:spPr>
              <a:solidFill>
                <a:srgbClr val="2A3B84"/>
              </a:solidFill>
            </c:spPr>
            <c:extLst>
              <c:ext xmlns:c16="http://schemas.microsoft.com/office/drawing/2014/chart" uri="{C3380CC4-5D6E-409C-BE32-E72D297353CC}">
                <c16:uniqueId val="{00000001-3451-4D0B-A7BC-D58AB14A5D9D}"/>
              </c:ext>
            </c:extLst>
          </c:dPt>
          <c:dPt>
            <c:idx val="1"/>
            <c:bubble3D val="0"/>
            <c:spPr>
              <a:solidFill>
                <a:srgbClr val="E2E2E2"/>
              </a:solidFill>
            </c:spPr>
            <c:extLst>
              <c:ext xmlns:c16="http://schemas.microsoft.com/office/drawing/2014/chart" uri="{C3380CC4-5D6E-409C-BE32-E72D297353CC}">
                <c16:uniqueId val="{00000003-3451-4D0B-A7BC-D58AB14A5D9D}"/>
              </c:ext>
            </c:extLst>
          </c:dPt>
          <c:dPt>
            <c:idx val="2"/>
            <c:bubble3D val="0"/>
            <c:spPr>
              <a:solidFill>
                <a:srgbClr val="FFFFFF"/>
              </a:solidFill>
            </c:spPr>
            <c:extLst>
              <c:ext xmlns:c16="http://schemas.microsoft.com/office/drawing/2014/chart" uri="{C3380CC4-5D6E-409C-BE32-E72D297353CC}">
                <c16:uniqueId val="{00000005-3451-4D0B-A7BC-D58AB14A5D9D}"/>
              </c:ext>
            </c:extLst>
          </c:dPt>
          <c:cat>
            <c:strRef>
              <c:f>Sheet1!$A$2:$A$4</c:f>
              <c:strCache>
                <c:ptCount val="3"/>
                <c:pt idx="0">
                  <c:v>score</c:v>
                </c:pt>
                <c:pt idx="1">
                  <c:v>100-score</c:v>
                </c:pt>
                <c:pt idx="2">
                  <c:v>filler</c:v>
                </c:pt>
              </c:strCache>
            </c:strRef>
          </c:cat>
          <c:val>
            <c:numRef>
              <c:f>Sheet1!$B$2:$B$4</c:f>
              <c:numCache>
                <c:formatCode>General</c:formatCode>
                <c:ptCount val="3"/>
                <c:pt idx="0">
                  <c:v>83</c:v>
                </c:pt>
                <c:pt idx="1">
                  <c:v>17</c:v>
                </c:pt>
                <c:pt idx="2">
                  <c:v>100</c:v>
                </c:pt>
              </c:numCache>
            </c:numRef>
          </c:val>
          <c:extLst>
            <c:ext xmlns:c16="http://schemas.microsoft.com/office/drawing/2014/chart" uri="{C3380CC4-5D6E-409C-BE32-E72D297353CC}">
              <c16:uniqueId val="{00000006-3451-4D0B-A7BC-D58AB14A5D9D}"/>
            </c:ext>
          </c:extLst>
        </c:ser>
        <c:dLbls>
          <c:showLegendKey val="0"/>
          <c:showVal val="0"/>
          <c:showCatName val="0"/>
          <c:showSerName val="0"/>
          <c:showPercent val="0"/>
          <c:showBubbleSize val="0"/>
          <c:showLeaderLines val="1"/>
        </c:dLbls>
        <c:firstSliceAng val="270"/>
        <c:holeSize val="85"/>
      </c:doughnutChart>
    </c:plotArea>
    <c:plotVisOnly val="1"/>
    <c:dispBlanksAs val="gap"/>
    <c:showDLblsOverMax val="0"/>
  </c:chart>
  <c:txPr>
    <a:bodyPr/>
    <a:lstStyle/>
    <a:p>
      <a:pPr>
        <a:defRPr sz="1800"/>
      </a:pPr>
      <a:endParaRPr lang="en-US"/>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10</c:v>
                </c:pt>
              </c:strCache>
            </c:strRef>
          </c:cat>
          <c:val>
            <c:numRef>
              <c:f>Sheet1!$B$2:$B$2</c:f>
              <c:numCache>
                <c:formatCode>General</c:formatCode>
                <c:ptCount val="1"/>
                <c:pt idx="0">
                  <c:v>75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DA5B-47AE-B109-5F83089E1FBD}"/>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10</c:v>
                </c:pt>
              </c:strCache>
            </c:strRef>
          </c:cat>
          <c:val>
            <c:numRef>
              <c:f>Sheet1!$C$2:$C$2</c:f>
              <c:numCache>
                <c:formatCode>General</c:formatCode>
                <c:ptCount val="1"/>
                <c:pt idx="0">
                  <c:v>18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DA5B-47AE-B109-5F83089E1FBD}"/>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10</c:v>
                </c:pt>
              </c:strCache>
            </c:strRef>
          </c:cat>
          <c:val>
            <c:numRef>
              <c:f>Sheet1!$D$2:$D$2</c:f>
              <c:numCache>
                <c:formatCode>General</c:formatCode>
                <c:ptCount val="1"/>
                <c:pt idx="0">
                  <c:v>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DA5B-47AE-B109-5F83089E1FBD}"/>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c:v>
                </c:pt>
              </c:strCache>
            </c:strRef>
          </c:cat>
          <c:val>
            <c:numRef>
              <c:f>Sheet1!$B$2:$B$2</c:f>
              <c:numCache>
                <c:formatCode>General</c:formatCode>
                <c:ptCount val="1"/>
                <c:pt idx="0">
                  <c:v>95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4CA1-4684-B6FE-A0E035EFAF3A}"/>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c:v>
                </c:pt>
              </c:strCache>
            </c:strRef>
          </c:cat>
          <c:val>
            <c:numRef>
              <c:f>Sheet1!$C$2:$C$2</c:f>
              <c:numCache>
                <c:formatCode>General</c:formatCode>
                <c:ptCount val="1"/>
                <c:pt idx="0">
                  <c:v>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4CA1-4684-B6FE-A0E035EFAF3A}"/>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CA1-4684-B6FE-A0E035EFAF3A}"/>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c:v>
                </c:pt>
              </c:strCache>
            </c:strRef>
          </c:cat>
          <c:val>
            <c:numRef>
              <c:f>Sheet1!$D$2:$D$2</c:f>
              <c:numCache>
                <c:formatCode>General</c:formatCode>
                <c:ptCount val="1"/>
                <c:pt idx="0">
                  <c:v>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4CA1-4684-B6FE-A0E035EFAF3A}"/>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Business Priority Items</c:v>
                </c:pt>
              </c:strCache>
            </c:strRef>
          </c:cat>
          <c:val>
            <c:numRef>
              <c:f>Sheet1!$B$2:$B$2</c:f>
              <c:numCache>
                <c:formatCode>General</c:formatCode>
                <c:ptCount val="1"/>
                <c:pt idx="0">
                  <c:v>83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F3B7-4EA6-9B70-AF90132C9F3B}"/>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Business Priority Items</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F3B7-4EA6-9B70-AF90132C9F3B}"/>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Business Priority Items</c:v>
                </c:pt>
              </c:strCache>
            </c:strRef>
          </c:cat>
          <c:val>
            <c:numRef>
              <c:f>Sheet1!$D$2:$D$2</c:f>
              <c:numCache>
                <c:formatCode>General</c:formatCode>
                <c:ptCount val="1"/>
                <c:pt idx="0">
                  <c:v>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F3B7-4EA6-9B70-AF90132C9F3B}"/>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15</c:v>
                </c:pt>
              </c:strCache>
            </c:strRef>
          </c:cat>
          <c:val>
            <c:numRef>
              <c:f>Sheet1!$B$2:$B$2</c:f>
              <c:numCache>
                <c:formatCode>General</c:formatCode>
                <c:ptCount val="1"/>
                <c:pt idx="0">
                  <c:v>94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2212-4D5C-B40C-66452616B122}"/>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15</c:v>
                </c:pt>
              </c:strCache>
            </c:strRef>
          </c:cat>
          <c:val>
            <c:numRef>
              <c:f>Sheet1!$C$2:$C$2</c:f>
              <c:numCache>
                <c:formatCode>General</c:formatCode>
                <c:ptCount val="1"/>
                <c:pt idx="0">
                  <c:v>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2212-4D5C-B40C-66452616B122}"/>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212-4D5C-B40C-66452616B122}"/>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15</c:v>
                </c:pt>
              </c:strCache>
            </c:strRef>
          </c:cat>
          <c:val>
            <c:numRef>
              <c:f>Sheet1!$D$2:$D$2</c:f>
              <c:numCache>
                <c:formatCode>General</c:formatCode>
                <c:ptCount val="1"/>
                <c:pt idx="0">
                  <c:v>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2212-4D5C-B40C-66452616B122}"/>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20</c:v>
                </c:pt>
              </c:strCache>
            </c:strRef>
          </c:cat>
          <c:val>
            <c:numRef>
              <c:f>Sheet1!$B$2:$B$2</c:f>
              <c:numCache>
                <c:formatCode>General</c:formatCode>
                <c:ptCount val="1"/>
                <c:pt idx="0">
                  <c:v>81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835A-4AC6-9A38-150FD62F4016}"/>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20</c:v>
                </c:pt>
              </c:strCache>
            </c:strRef>
          </c:cat>
          <c:val>
            <c:numRef>
              <c:f>Sheet1!$C$2:$C$2</c:f>
              <c:numCache>
                <c:formatCode>General</c:formatCode>
                <c:ptCount val="1"/>
                <c:pt idx="0">
                  <c:v>13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835A-4AC6-9A38-150FD62F4016}"/>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20</c:v>
                </c:pt>
              </c:strCache>
            </c:strRef>
          </c:cat>
          <c:val>
            <c:numRef>
              <c:f>Sheet1!$D$2:$D$2</c:f>
              <c:numCache>
                <c:formatCode>General</c:formatCode>
                <c:ptCount val="1"/>
                <c:pt idx="0">
                  <c:v>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835A-4AC6-9A38-150FD62F4016}"/>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21</c:v>
                </c:pt>
              </c:strCache>
            </c:strRef>
          </c:cat>
          <c:val>
            <c:numRef>
              <c:f>Sheet1!$B$2:$B$2</c:f>
              <c:numCache>
                <c:formatCode>General</c:formatCode>
                <c:ptCount val="1"/>
                <c:pt idx="0">
                  <c:v>54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B590-47C5-8395-6EDD1E514041}"/>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21</c:v>
                </c:pt>
              </c:strCache>
            </c:strRef>
          </c:cat>
          <c:val>
            <c:numRef>
              <c:f>Sheet1!$C$2:$C$2</c:f>
              <c:numCache>
                <c:formatCode>General</c:formatCode>
                <c:ptCount val="1"/>
                <c:pt idx="0">
                  <c:v>20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B590-47C5-8395-6EDD1E514041}"/>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21</c:v>
                </c:pt>
              </c:strCache>
            </c:strRef>
          </c:cat>
          <c:val>
            <c:numRef>
              <c:f>Sheet1!$D$2:$D$2</c:f>
              <c:numCache>
                <c:formatCode>General</c:formatCode>
                <c:ptCount val="1"/>
                <c:pt idx="0">
                  <c:v>26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B590-47C5-8395-6EDD1E514041}"/>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30</c:v>
                </c:pt>
              </c:strCache>
            </c:strRef>
          </c:cat>
          <c:val>
            <c:numRef>
              <c:f>Sheet1!$B$2:$B$2</c:f>
              <c:numCache>
                <c:formatCode>General</c:formatCode>
                <c:ptCount val="1"/>
                <c:pt idx="0">
                  <c:v>94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17CE-4DCF-AAD4-0BF5E9C14652}"/>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30</c:v>
                </c:pt>
              </c:strCache>
            </c:strRef>
          </c:cat>
          <c:val>
            <c:numRef>
              <c:f>Sheet1!$C$2:$C$2</c:f>
              <c:numCache>
                <c:formatCode>General</c:formatCode>
                <c:ptCount val="1"/>
                <c:pt idx="0">
                  <c:v>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17CE-4DCF-AAD4-0BF5E9C14652}"/>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7CE-4DCF-AAD4-0BF5E9C14652}"/>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30</c:v>
                </c:pt>
              </c:strCache>
            </c:strRef>
          </c:cat>
          <c:val>
            <c:numRef>
              <c:f>Sheet1!$D$2:$D$2</c:f>
              <c:numCache>
                <c:formatCode>General</c:formatCode>
                <c:ptCount val="1"/>
                <c:pt idx="0">
                  <c:v>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17CE-4DCF-AAD4-0BF5E9C14652}"/>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23</c:v>
                </c:pt>
              </c:strCache>
            </c:strRef>
          </c:cat>
          <c:val>
            <c:numRef>
              <c:f>Sheet1!$B$2:$B$2</c:f>
              <c:numCache>
                <c:formatCode>General</c:formatCode>
                <c:ptCount val="1"/>
                <c:pt idx="0">
                  <c:v>78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A48D-49E7-A3E6-AA383C7BB023}"/>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23</c:v>
                </c:pt>
              </c:strCache>
            </c:strRef>
          </c:cat>
          <c:val>
            <c:numRef>
              <c:f>Sheet1!$C$2:$C$2</c:f>
              <c:numCache>
                <c:formatCode>General</c:formatCode>
                <c:ptCount val="1"/>
                <c:pt idx="0">
                  <c:v>16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A48D-49E7-A3E6-AA383C7BB023}"/>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23</c:v>
                </c:pt>
              </c:strCache>
            </c:strRef>
          </c:cat>
          <c:val>
            <c:numRef>
              <c:f>Sheet1!$D$2:$D$2</c:f>
              <c:numCache>
                <c:formatCode>General</c:formatCode>
                <c:ptCount val="1"/>
                <c:pt idx="0">
                  <c:v>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A48D-49E7-A3E6-AA383C7BB023}"/>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Business Priority Items</c:v>
                </c:pt>
              </c:strCache>
            </c:strRef>
          </c:cat>
          <c:val>
            <c:numRef>
              <c:f>Sheet1!$B$2:$B$2</c:f>
              <c:numCache>
                <c:formatCode>General</c:formatCode>
                <c:ptCount val="1"/>
                <c:pt idx="0">
                  <c:v>83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7FE0-4173-A8DB-9978E6200B8E}"/>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Business Priority Items</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7FE0-4173-A8DB-9978E6200B8E}"/>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Business Priority Items</c:v>
                </c:pt>
              </c:strCache>
            </c:strRef>
          </c:cat>
          <c:val>
            <c:numRef>
              <c:f>Sheet1!$D$2:$D$2</c:f>
              <c:numCache>
                <c:formatCode>General</c:formatCode>
                <c:ptCount val="1"/>
                <c:pt idx="0">
                  <c:v>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7FE0-4173-A8DB-9978E6200B8E}"/>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22</c:v>
                </c:pt>
              </c:strCache>
            </c:strRef>
          </c:cat>
          <c:val>
            <c:numRef>
              <c:f>Sheet1!$B$2:$B$2</c:f>
              <c:numCache>
                <c:formatCode>General</c:formatCode>
                <c:ptCount val="1"/>
                <c:pt idx="0">
                  <c:v>83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A470-41B8-848A-02E9B9057252}"/>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22</c:v>
                </c:pt>
              </c:strCache>
            </c:strRef>
          </c:cat>
          <c:val>
            <c:numRef>
              <c:f>Sheet1!$C$2:$C$2</c:f>
              <c:numCache>
                <c:formatCode>General</c:formatCode>
                <c:ptCount val="1"/>
                <c:pt idx="0">
                  <c:v>10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A470-41B8-848A-02E9B9057252}"/>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22</c:v>
                </c:pt>
              </c:strCache>
            </c:strRef>
          </c:cat>
          <c:val>
            <c:numRef>
              <c:f>Sheet1!$D$2:$D$2</c:f>
              <c:numCache>
                <c:formatCode>General</c:formatCode>
                <c:ptCount val="1"/>
                <c:pt idx="0">
                  <c:v>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A470-41B8-848A-02E9B9057252}"/>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autoTitleDeleted val="1"/>
    <c:plotArea>
      <c:layout/>
      <c:doughnutChart>
        <c:varyColors val="1"/>
        <c:ser>
          <c:idx val="0"/>
          <c:order val="0"/>
          <c:tx>
            <c:strRef>
              <c:f>Sheet1!$B$1</c:f>
              <c:strCache>
                <c:ptCount val="1"/>
                <c:pt idx="0">
                  <c:v>Alignment</c:v>
                </c:pt>
              </c:strCache>
            </c:strRef>
          </c:tx>
          <c:dPt>
            <c:idx val="0"/>
            <c:bubble3D val="0"/>
            <c:spPr>
              <a:solidFill>
                <a:srgbClr val="2A3B84"/>
              </a:solidFill>
            </c:spPr>
            <c:extLst>
              <c:ext xmlns:c16="http://schemas.microsoft.com/office/drawing/2014/chart" uri="{C3380CC4-5D6E-409C-BE32-E72D297353CC}">
                <c16:uniqueId val="{00000001-1991-4BAE-B8F0-E794C0856BCD}"/>
              </c:ext>
            </c:extLst>
          </c:dPt>
          <c:dPt>
            <c:idx val="1"/>
            <c:bubble3D val="0"/>
            <c:spPr>
              <a:solidFill>
                <a:srgbClr val="E2E2E2"/>
              </a:solidFill>
            </c:spPr>
            <c:extLst>
              <c:ext xmlns:c16="http://schemas.microsoft.com/office/drawing/2014/chart" uri="{C3380CC4-5D6E-409C-BE32-E72D297353CC}">
                <c16:uniqueId val="{00000003-1991-4BAE-B8F0-E794C0856BCD}"/>
              </c:ext>
            </c:extLst>
          </c:dPt>
          <c:dPt>
            <c:idx val="2"/>
            <c:bubble3D val="0"/>
            <c:spPr>
              <a:solidFill>
                <a:srgbClr val="FFFFFF"/>
              </a:solidFill>
            </c:spPr>
            <c:extLst>
              <c:ext xmlns:c16="http://schemas.microsoft.com/office/drawing/2014/chart" uri="{C3380CC4-5D6E-409C-BE32-E72D297353CC}">
                <c16:uniqueId val="{00000005-1991-4BAE-B8F0-E794C0856BCD}"/>
              </c:ext>
            </c:extLst>
          </c:dPt>
          <c:cat>
            <c:strRef>
              <c:f>Sheet1!$A$2:$A$4</c:f>
              <c:strCache>
                <c:ptCount val="3"/>
                <c:pt idx="0">
                  <c:v>score</c:v>
                </c:pt>
                <c:pt idx="1">
                  <c:v>100-score</c:v>
                </c:pt>
                <c:pt idx="2">
                  <c:v>filler</c:v>
                </c:pt>
              </c:strCache>
            </c:strRef>
          </c:cat>
          <c:val>
            <c:numRef>
              <c:f>Sheet1!$B$2:$B$4</c:f>
              <c:numCache>
                <c:formatCode>General</c:formatCode>
                <c:ptCount val="3"/>
                <c:pt idx="0">
                  <c:v>90</c:v>
                </c:pt>
                <c:pt idx="1">
                  <c:v>10</c:v>
                </c:pt>
                <c:pt idx="2">
                  <c:v>100</c:v>
                </c:pt>
              </c:numCache>
            </c:numRef>
          </c:val>
          <c:extLst>
            <c:ext xmlns:c16="http://schemas.microsoft.com/office/drawing/2014/chart" uri="{C3380CC4-5D6E-409C-BE32-E72D297353CC}">
              <c16:uniqueId val="{00000006-1991-4BAE-B8F0-E794C0856BCD}"/>
            </c:ext>
          </c:extLst>
        </c:ser>
        <c:dLbls>
          <c:showLegendKey val="0"/>
          <c:showVal val="0"/>
          <c:showCatName val="0"/>
          <c:showSerName val="0"/>
          <c:showPercent val="0"/>
          <c:showBubbleSize val="0"/>
          <c:showLeaderLines val="1"/>
        </c:dLbls>
        <c:firstSliceAng val="270"/>
        <c:holeSize val="85"/>
      </c:doughnutChart>
    </c:plotArea>
    <c:plotVisOnly val="1"/>
    <c:dispBlanksAs val="gap"/>
    <c:showDLblsOverMax val="0"/>
  </c:chart>
  <c:txPr>
    <a:bodyPr/>
    <a:lstStyle/>
    <a:p>
      <a:pPr>
        <a:defRPr sz="1800"/>
      </a:pPr>
      <a:endParaRPr lang="en-US"/>
    </a:p>
  </c:txPr>
  <c:externalData r:id="rId1">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18</c:v>
                </c:pt>
              </c:strCache>
            </c:strRef>
          </c:cat>
          <c:val>
            <c:numRef>
              <c:f>Sheet1!$B$2:$B$2</c:f>
              <c:numCache>
                <c:formatCode>General</c:formatCode>
                <c:ptCount val="1"/>
                <c:pt idx="0">
                  <c:v>92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62A7-4E33-A981-81C5AF1B430F}"/>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18</c:v>
                </c:pt>
              </c:strCache>
            </c:strRef>
          </c:cat>
          <c:val>
            <c:numRef>
              <c:f>Sheet1!$C$2:$C$2</c:f>
              <c:numCache>
                <c:formatCode>General</c:formatCode>
                <c:ptCount val="1"/>
                <c:pt idx="0">
                  <c:v>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62A7-4E33-A981-81C5AF1B430F}"/>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2A7-4E33-A981-81C5AF1B430F}"/>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18</c:v>
                </c:pt>
              </c:strCache>
            </c:strRef>
          </c:cat>
          <c:val>
            <c:numRef>
              <c:f>Sheet1!$D$2:$D$2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62A7-4E33-A981-81C5AF1B430F}"/>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Collaboration</c:v>
                </c:pt>
              </c:strCache>
            </c:strRef>
          </c:cat>
          <c:val>
            <c:numRef>
              <c:f>Sheet1!$B$2:$B$2</c:f>
              <c:numCache>
                <c:formatCode>General</c:formatCode>
                <c:ptCount val="1"/>
                <c:pt idx="0">
                  <c:v>87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3903-4371-B8FB-E5B80ECB6FD1}"/>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Collaboration</c:v>
                </c:pt>
              </c:strCache>
            </c:strRef>
          </c:cat>
          <c:val>
            <c:numRef>
              <c:f>Sheet1!$C$2:$C$2</c:f>
              <c:numCache>
                <c:formatCode>General</c:formatCode>
                <c:ptCount val="1"/>
                <c:pt idx="0">
                  <c:v>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3903-4371-B8FB-E5B80ECB6FD1}"/>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Collaboration</c:v>
                </c:pt>
              </c:strCache>
            </c:strRef>
          </c:cat>
          <c:val>
            <c:numRef>
              <c:f>Sheet1!$D$2:$D$2</c:f>
              <c:numCache>
                <c:formatCode>General</c:formatCode>
                <c:ptCount val="1"/>
                <c:pt idx="0">
                  <c:v>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3903-4371-B8FB-E5B80ECB6FD1}"/>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5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13</c:v>
                </c:pt>
              </c:strCache>
            </c:strRef>
          </c:cat>
          <c:val>
            <c:numRef>
              <c:f>Sheet1!$B$2:$B$2</c:f>
              <c:numCache>
                <c:formatCode>General</c:formatCode>
                <c:ptCount val="1"/>
                <c:pt idx="0">
                  <c:v>94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A049-4CC9-A234-500FAAD31773}"/>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13</c:v>
                </c:pt>
              </c:strCache>
            </c:strRef>
          </c:cat>
          <c:val>
            <c:numRef>
              <c:f>Sheet1!$C$2:$C$2</c:f>
              <c:numCache>
                <c:formatCode>General</c:formatCode>
                <c:ptCount val="1"/>
                <c:pt idx="0">
                  <c:v>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A049-4CC9-A234-500FAAD31773}"/>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049-4CC9-A234-500FAAD31773}"/>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13</c:v>
                </c:pt>
              </c:strCache>
            </c:strRef>
          </c:cat>
          <c:val>
            <c:numRef>
              <c:f>Sheet1!$D$2:$D$2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A049-4CC9-A234-500FAAD31773}"/>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5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5</c:v>
                </c:pt>
              </c:strCache>
            </c:strRef>
          </c:cat>
          <c:val>
            <c:numRef>
              <c:f>Sheet1!$B$2:$B$2</c:f>
              <c:numCache>
                <c:formatCode>General</c:formatCode>
                <c:ptCount val="1"/>
                <c:pt idx="0">
                  <c:v>84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5CEE-4025-AFCD-FF9EEFCBD751}"/>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5</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5CEE-4025-AFCD-FF9EEFCBD751}"/>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5</c:v>
                </c:pt>
              </c:strCache>
            </c:strRef>
          </c:cat>
          <c:val>
            <c:numRef>
              <c:f>Sheet1!$D$2:$D$2</c:f>
              <c:numCache>
                <c:formatCode>General</c:formatCode>
                <c:ptCount val="1"/>
                <c:pt idx="0">
                  <c:v>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5CEE-4025-AFCD-FF9EEFCBD751}"/>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5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c:v>
                </c:pt>
              </c:strCache>
            </c:strRef>
          </c:cat>
          <c:val>
            <c:numRef>
              <c:f>Sheet1!$B$2:$B$2</c:f>
              <c:numCache>
                <c:formatCode>General</c:formatCode>
                <c:ptCount val="1"/>
                <c:pt idx="0">
                  <c:v>92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144D-4071-93FD-62B31D80F371}"/>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c:v>
                </c:pt>
              </c:strCache>
            </c:strRef>
          </c:cat>
          <c:val>
            <c:numRef>
              <c:f>Sheet1!$C$2:$C$2</c:f>
              <c:numCache>
                <c:formatCode>General</c:formatCode>
                <c:ptCount val="1"/>
                <c:pt idx="0">
                  <c:v>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144D-4071-93FD-62B31D80F371}"/>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44D-4071-93FD-62B31D80F371}"/>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c:v>
                </c:pt>
              </c:strCache>
            </c:strRef>
          </c:cat>
          <c:val>
            <c:numRef>
              <c:f>Sheet1!$D$2:$D$2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144D-4071-93FD-62B31D80F371}"/>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5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Engagement</c:v>
                </c:pt>
              </c:strCache>
            </c:strRef>
          </c:cat>
          <c:val>
            <c:numRef>
              <c:f>Sheet1!$B$2:$B$2</c:f>
              <c:numCache>
                <c:formatCode>General</c:formatCode>
                <c:ptCount val="1"/>
                <c:pt idx="0">
                  <c:v>90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0CBE-41D3-A45D-B7896C6E011F}"/>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Engagement</c:v>
                </c:pt>
              </c:strCache>
            </c:strRef>
          </c:cat>
          <c:val>
            <c:numRef>
              <c:f>Sheet1!$C$2:$C$2</c:f>
              <c:numCache>
                <c:formatCode>General</c:formatCode>
                <c:ptCount val="1"/>
                <c:pt idx="0">
                  <c:v>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0CBE-41D3-A45D-B7896C6E011F}"/>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Engagement</c:v>
                </c:pt>
              </c:strCache>
            </c:strRef>
          </c:cat>
          <c:val>
            <c:numRef>
              <c:f>Sheet1!$D$2:$D$2</c:f>
              <c:numCache>
                <c:formatCode>General</c:formatCode>
                <c:ptCount val="1"/>
                <c:pt idx="0">
                  <c:v>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0CBE-41D3-A45D-B7896C6E011F}"/>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5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8</c:v>
                </c:pt>
              </c:strCache>
            </c:strRef>
          </c:cat>
          <c:val>
            <c:numRef>
              <c:f>Sheet1!$B$2:$B$2</c:f>
              <c:numCache>
                <c:formatCode>General</c:formatCode>
                <c:ptCount val="1"/>
                <c:pt idx="0">
                  <c:v>82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6A96-4C60-A6B0-901BFBFA9083}"/>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8</c:v>
                </c:pt>
              </c:strCache>
            </c:strRef>
          </c:cat>
          <c:val>
            <c:numRef>
              <c:f>Sheet1!$C$2:$C$2</c:f>
              <c:numCache>
                <c:formatCode>General</c:formatCode>
                <c:ptCount val="1"/>
                <c:pt idx="0">
                  <c:v>13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6A96-4C60-A6B0-901BFBFA9083}"/>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8</c:v>
                </c:pt>
              </c:strCache>
            </c:strRef>
          </c:cat>
          <c:val>
            <c:numRef>
              <c:f>Sheet1!$D$2:$D$2</c:f>
              <c:numCache>
                <c:formatCode>General</c:formatCode>
                <c:ptCount val="1"/>
                <c:pt idx="0">
                  <c:v>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6A96-4C60-A6B0-901BFBFA9083}"/>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5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6</c:v>
                </c:pt>
              </c:strCache>
            </c:strRef>
          </c:cat>
          <c:val>
            <c:numRef>
              <c:f>Sheet1!$B$2:$B$2</c:f>
              <c:numCache>
                <c:formatCode>General</c:formatCode>
                <c:ptCount val="1"/>
                <c:pt idx="0">
                  <c:v>86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0678-4118-B1D8-D4BAA1CBA951}"/>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6</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0678-4118-B1D8-D4BAA1CBA951}"/>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6</c:v>
                </c:pt>
              </c:strCache>
            </c:strRef>
          </c:cat>
          <c:val>
            <c:numRef>
              <c:f>Sheet1!$D$2:$D$2</c:f>
              <c:numCache>
                <c:formatCode>General</c:formatCode>
                <c:ptCount val="1"/>
                <c:pt idx="0">
                  <c:v>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0678-4118-B1D8-D4BAA1CBA951}"/>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5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4</c:v>
                </c:pt>
              </c:strCache>
            </c:strRef>
          </c:cat>
          <c:val>
            <c:numRef>
              <c:f>Sheet1!$B$2:$B$2</c:f>
              <c:numCache>
                <c:formatCode>General</c:formatCode>
                <c:ptCount val="1"/>
                <c:pt idx="0">
                  <c:v>91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2F2E-4164-916E-2B186B74E6F0}"/>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4</c:v>
                </c:pt>
              </c:strCache>
            </c:strRef>
          </c:cat>
          <c:val>
            <c:numRef>
              <c:f>Sheet1!$C$2:$C$2</c:f>
              <c:numCache>
                <c:formatCode>General</c:formatCode>
                <c:ptCount val="1"/>
                <c:pt idx="0">
                  <c:v>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2F2E-4164-916E-2B186B74E6F0}"/>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F2E-4164-916E-2B186B74E6F0}"/>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4</c:v>
                </c:pt>
              </c:strCache>
            </c:strRef>
          </c:cat>
          <c:val>
            <c:numRef>
              <c:f>Sheet1!$D$2:$D$2</c:f>
              <c:numCache>
                <c:formatCode>General</c:formatCode>
                <c:ptCount val="1"/>
                <c:pt idx="0">
                  <c:v>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2F2E-4164-916E-2B186B74E6F0}"/>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5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Engagement/Performance Drivers</c:v>
                </c:pt>
              </c:strCache>
            </c:strRef>
          </c:cat>
          <c:val>
            <c:numRef>
              <c:f>Sheet1!$B$2:$B$2</c:f>
              <c:numCache>
                <c:formatCode>General</c:formatCode>
                <c:ptCount val="1"/>
                <c:pt idx="0">
                  <c:v>87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748E-46A5-8B75-57969FE6289D}"/>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Engagement/Performance Drivers</c:v>
                </c:pt>
              </c:strCache>
            </c:strRef>
          </c:cat>
          <c:val>
            <c:numRef>
              <c:f>Sheet1!$C$2:$C$2</c:f>
              <c:numCache>
                <c:formatCode>General</c:formatCode>
                <c:ptCount val="1"/>
                <c:pt idx="0">
                  <c:v>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748E-46A5-8B75-57969FE6289D}"/>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Engagement/Performance Drivers</c:v>
                </c:pt>
              </c:strCache>
            </c:strRef>
          </c:cat>
          <c:val>
            <c:numRef>
              <c:f>Sheet1!$D$2:$D$2</c:f>
              <c:numCache>
                <c:formatCode>General</c:formatCode>
                <c:ptCount val="1"/>
                <c:pt idx="0">
                  <c:v>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748E-46A5-8B75-57969FE6289D}"/>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autoTitleDeleted val="1"/>
    <c:plotArea>
      <c:layout/>
      <c:doughnutChart>
        <c:varyColors val="1"/>
        <c:ser>
          <c:idx val="0"/>
          <c:order val="0"/>
          <c:tx>
            <c:strRef>
              <c:f>Sheet1!$B$1</c:f>
              <c:strCache>
                <c:ptCount val="1"/>
                <c:pt idx="0">
                  <c:v>Business Priority Items</c:v>
                </c:pt>
              </c:strCache>
            </c:strRef>
          </c:tx>
          <c:dPt>
            <c:idx val="0"/>
            <c:bubble3D val="0"/>
            <c:spPr>
              <a:solidFill>
                <a:srgbClr val="2A3B84"/>
              </a:solidFill>
            </c:spPr>
            <c:extLst>
              <c:ext xmlns:c16="http://schemas.microsoft.com/office/drawing/2014/chart" uri="{C3380CC4-5D6E-409C-BE32-E72D297353CC}">
                <c16:uniqueId val="{00000001-E979-4AF1-B765-E1685B3D1D8F}"/>
              </c:ext>
            </c:extLst>
          </c:dPt>
          <c:dPt>
            <c:idx val="1"/>
            <c:bubble3D val="0"/>
            <c:spPr>
              <a:solidFill>
                <a:srgbClr val="E2E2E2"/>
              </a:solidFill>
            </c:spPr>
            <c:extLst>
              <c:ext xmlns:c16="http://schemas.microsoft.com/office/drawing/2014/chart" uri="{C3380CC4-5D6E-409C-BE32-E72D297353CC}">
                <c16:uniqueId val="{00000003-E979-4AF1-B765-E1685B3D1D8F}"/>
              </c:ext>
            </c:extLst>
          </c:dPt>
          <c:dPt>
            <c:idx val="2"/>
            <c:bubble3D val="0"/>
            <c:spPr>
              <a:solidFill>
                <a:srgbClr val="FFFFFF"/>
              </a:solidFill>
            </c:spPr>
            <c:extLst>
              <c:ext xmlns:c16="http://schemas.microsoft.com/office/drawing/2014/chart" uri="{C3380CC4-5D6E-409C-BE32-E72D297353CC}">
                <c16:uniqueId val="{00000005-E979-4AF1-B765-E1685B3D1D8F}"/>
              </c:ext>
            </c:extLst>
          </c:dPt>
          <c:cat>
            <c:strRef>
              <c:f>Sheet1!$A$2:$A$4</c:f>
              <c:strCache>
                <c:ptCount val="3"/>
                <c:pt idx="0">
                  <c:v>score</c:v>
                </c:pt>
                <c:pt idx="1">
                  <c:v>100-score</c:v>
                </c:pt>
                <c:pt idx="2">
                  <c:v>filler</c:v>
                </c:pt>
              </c:strCache>
            </c:strRef>
          </c:cat>
          <c:val>
            <c:numRef>
              <c:f>Sheet1!$B$2:$B$4</c:f>
              <c:numCache>
                <c:formatCode>General</c:formatCode>
                <c:ptCount val="3"/>
                <c:pt idx="0">
                  <c:v>83</c:v>
                </c:pt>
                <c:pt idx="1">
                  <c:v>17</c:v>
                </c:pt>
                <c:pt idx="2">
                  <c:v>100</c:v>
                </c:pt>
              </c:numCache>
            </c:numRef>
          </c:val>
          <c:extLst>
            <c:ext xmlns:c16="http://schemas.microsoft.com/office/drawing/2014/chart" uri="{C3380CC4-5D6E-409C-BE32-E72D297353CC}">
              <c16:uniqueId val="{00000006-E979-4AF1-B765-E1685B3D1D8F}"/>
            </c:ext>
          </c:extLst>
        </c:ser>
        <c:dLbls>
          <c:showLegendKey val="0"/>
          <c:showVal val="0"/>
          <c:showCatName val="0"/>
          <c:showSerName val="0"/>
          <c:showPercent val="0"/>
          <c:showBubbleSize val="0"/>
          <c:showLeaderLines val="1"/>
        </c:dLbls>
        <c:firstSliceAng val="270"/>
        <c:holeSize val="85"/>
      </c:doughnutChart>
    </c:plotArea>
    <c:plotVisOnly val="1"/>
    <c:dispBlanksAs val="gap"/>
    <c:showDLblsOverMax val="0"/>
  </c:chart>
  <c:txPr>
    <a:bodyPr/>
    <a:lstStyle/>
    <a:p>
      <a:pPr>
        <a:defRPr sz="1800"/>
      </a:pPr>
      <a:endParaRPr lang="en-US"/>
    </a:p>
  </c:txPr>
  <c:externalData r:id="rId1">
    <c:autoUpdate val="0"/>
  </c:externalData>
</c:chartSpace>
</file>

<file path=ppt/charts/chart6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9</c:v>
                </c:pt>
              </c:strCache>
            </c:strRef>
          </c:cat>
          <c:val>
            <c:numRef>
              <c:f>Sheet1!$B$2:$B$2</c:f>
              <c:numCache>
                <c:formatCode>General</c:formatCode>
                <c:ptCount val="1"/>
                <c:pt idx="0">
                  <c:v>91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C701-4D6E-BEE7-CB656207676C}"/>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9</c:v>
                </c:pt>
              </c:strCache>
            </c:strRef>
          </c:cat>
          <c:val>
            <c:numRef>
              <c:f>Sheet1!$C$2:$C$2</c:f>
              <c:numCache>
                <c:formatCode>General</c:formatCode>
                <c:ptCount val="1"/>
                <c:pt idx="0">
                  <c:v>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C701-4D6E-BEE7-CB656207676C}"/>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701-4D6E-BEE7-CB656207676C}"/>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9</c:v>
                </c:pt>
              </c:strCache>
            </c:strRef>
          </c:cat>
          <c:val>
            <c:numRef>
              <c:f>Sheet1!$D$2:$D$2</c:f>
              <c:numCache>
                <c:formatCode>General</c:formatCode>
                <c:ptCount val="1"/>
                <c:pt idx="0">
                  <c:v>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C701-4D6E-BEE7-CB656207676C}"/>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6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12</c:v>
                </c:pt>
              </c:strCache>
            </c:strRef>
          </c:cat>
          <c:val>
            <c:numRef>
              <c:f>Sheet1!$B$2:$B$2</c:f>
              <c:numCache>
                <c:formatCode>General</c:formatCode>
                <c:ptCount val="1"/>
                <c:pt idx="0">
                  <c:v>90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E42C-4F10-A648-4B40B47243F7}"/>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12</c:v>
                </c:pt>
              </c:strCache>
            </c:strRef>
          </c:cat>
          <c:val>
            <c:numRef>
              <c:f>Sheet1!$C$2:$C$2</c:f>
              <c:numCache>
                <c:formatCode>General</c:formatCode>
                <c:ptCount val="1"/>
                <c:pt idx="0">
                  <c:v>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E42C-4F10-A648-4B40B47243F7}"/>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42C-4F10-A648-4B40B47243F7}"/>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12</c:v>
                </c:pt>
              </c:strCache>
            </c:strRef>
          </c:cat>
          <c:val>
            <c:numRef>
              <c:f>Sheet1!$D$2:$D$2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E42C-4F10-A648-4B40B47243F7}"/>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6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16</c:v>
                </c:pt>
              </c:strCache>
            </c:strRef>
          </c:cat>
          <c:val>
            <c:numRef>
              <c:f>Sheet1!$B$2:$B$2</c:f>
              <c:numCache>
                <c:formatCode>General</c:formatCode>
                <c:ptCount val="1"/>
                <c:pt idx="0">
                  <c:v>90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D66F-456A-8A1C-9EAB8E6E9585}"/>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16</c:v>
                </c:pt>
              </c:strCache>
            </c:strRef>
          </c:cat>
          <c:val>
            <c:numRef>
              <c:f>Sheet1!$C$2:$C$2</c:f>
              <c:numCache>
                <c:formatCode>General</c:formatCode>
                <c:ptCount val="1"/>
                <c:pt idx="0">
                  <c:v>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D66F-456A-8A1C-9EAB8E6E9585}"/>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66F-456A-8A1C-9EAB8E6E9585}"/>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16</c:v>
                </c:pt>
              </c:strCache>
            </c:strRef>
          </c:cat>
          <c:val>
            <c:numRef>
              <c:f>Sheet1!$D$2:$D$2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D66F-456A-8A1C-9EAB8E6E9585}"/>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6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22</c:v>
                </c:pt>
              </c:strCache>
            </c:strRef>
          </c:cat>
          <c:val>
            <c:numRef>
              <c:f>Sheet1!$B$2:$B$2</c:f>
              <c:numCache>
                <c:formatCode>General</c:formatCode>
                <c:ptCount val="1"/>
                <c:pt idx="0">
                  <c:v>83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58DB-4B21-95E9-C63E3E905BE0}"/>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22</c:v>
                </c:pt>
              </c:strCache>
            </c:strRef>
          </c:cat>
          <c:val>
            <c:numRef>
              <c:f>Sheet1!$C$2:$C$2</c:f>
              <c:numCache>
                <c:formatCode>General</c:formatCode>
                <c:ptCount val="1"/>
                <c:pt idx="0">
                  <c:v>10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58DB-4B21-95E9-C63E3E905BE0}"/>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22</c:v>
                </c:pt>
              </c:strCache>
            </c:strRef>
          </c:cat>
          <c:val>
            <c:numRef>
              <c:f>Sheet1!$D$2:$D$2</c:f>
              <c:numCache>
                <c:formatCode>General</c:formatCode>
                <c:ptCount val="1"/>
                <c:pt idx="0">
                  <c:v>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58DB-4B21-95E9-C63E3E905BE0}"/>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6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19</c:v>
                </c:pt>
              </c:strCache>
            </c:strRef>
          </c:cat>
          <c:val>
            <c:numRef>
              <c:f>Sheet1!$B$2:$B$2</c:f>
              <c:numCache>
                <c:formatCode>General</c:formatCode>
                <c:ptCount val="1"/>
                <c:pt idx="0">
                  <c:v>88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85F2-4A76-B27C-A62B77551785}"/>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19</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85F2-4A76-B27C-A62B77551785}"/>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5F2-4A76-B27C-A62B77551785}"/>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19</c:v>
                </c:pt>
              </c:strCache>
            </c:strRef>
          </c:cat>
          <c:val>
            <c:numRef>
              <c:f>Sheet1!$D$2:$D$2</c:f>
              <c:numCache>
                <c:formatCode>General</c:formatCode>
                <c:ptCount val="1"/>
                <c:pt idx="0">
                  <c:v>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85F2-4A76-B27C-A62B77551785}"/>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6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18</c:v>
                </c:pt>
              </c:strCache>
            </c:strRef>
          </c:cat>
          <c:val>
            <c:numRef>
              <c:f>Sheet1!$B$2:$B$2</c:f>
              <c:numCache>
                <c:formatCode>General</c:formatCode>
                <c:ptCount val="1"/>
                <c:pt idx="0">
                  <c:v>92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8515-46C7-8AE8-30CB6C17D979}"/>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18</c:v>
                </c:pt>
              </c:strCache>
            </c:strRef>
          </c:cat>
          <c:val>
            <c:numRef>
              <c:f>Sheet1!$C$2:$C$2</c:f>
              <c:numCache>
                <c:formatCode>General</c:formatCode>
                <c:ptCount val="1"/>
                <c:pt idx="0">
                  <c:v>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8515-46C7-8AE8-30CB6C17D979}"/>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515-46C7-8AE8-30CB6C17D979}"/>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18</c:v>
                </c:pt>
              </c:strCache>
            </c:strRef>
          </c:cat>
          <c:val>
            <c:numRef>
              <c:f>Sheet1!$D$2:$D$2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8515-46C7-8AE8-30CB6C17D979}"/>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6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Engagement/Performance Drivers</c:v>
                </c:pt>
              </c:strCache>
            </c:strRef>
          </c:cat>
          <c:val>
            <c:numRef>
              <c:f>Sheet1!$B$2:$B$2</c:f>
              <c:numCache>
                <c:formatCode>General</c:formatCode>
                <c:ptCount val="1"/>
                <c:pt idx="0">
                  <c:v>87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406E-4490-AAB2-F0AA1FB4BA67}"/>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Engagement/Performance Drivers</c:v>
                </c:pt>
              </c:strCache>
            </c:strRef>
          </c:cat>
          <c:val>
            <c:numRef>
              <c:f>Sheet1!$C$2:$C$2</c:f>
              <c:numCache>
                <c:formatCode>General</c:formatCode>
                <c:ptCount val="1"/>
                <c:pt idx="0">
                  <c:v>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406E-4490-AAB2-F0AA1FB4BA67}"/>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Engagement/Performance Drivers</c:v>
                </c:pt>
              </c:strCache>
            </c:strRef>
          </c:cat>
          <c:val>
            <c:numRef>
              <c:f>Sheet1!$D$2:$D$2</c:f>
              <c:numCache>
                <c:formatCode>General</c:formatCode>
                <c:ptCount val="1"/>
                <c:pt idx="0">
                  <c:v>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406E-4490-AAB2-F0AA1FB4BA67}"/>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6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24</c:v>
                </c:pt>
              </c:strCache>
            </c:strRef>
          </c:cat>
          <c:val>
            <c:numRef>
              <c:f>Sheet1!$B$2:$B$2</c:f>
              <c:numCache>
                <c:formatCode>General</c:formatCode>
                <c:ptCount val="1"/>
                <c:pt idx="0">
                  <c:v>73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13ED-4BF1-942F-8EB878B8FD3C}"/>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24</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13ED-4BF1-942F-8EB878B8FD3C}"/>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24</c:v>
                </c:pt>
              </c:strCache>
            </c:strRef>
          </c:cat>
          <c:val>
            <c:numRef>
              <c:f>Sheet1!$D$2:$D$2</c:f>
              <c:numCache>
                <c:formatCode>General</c:formatCode>
                <c:ptCount val="1"/>
                <c:pt idx="0">
                  <c:v>16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13ED-4BF1-942F-8EB878B8FD3C}"/>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6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17</c:v>
                </c:pt>
              </c:strCache>
            </c:strRef>
          </c:cat>
          <c:val>
            <c:numRef>
              <c:f>Sheet1!$B$2:$B$2</c:f>
              <c:numCache>
                <c:formatCode>General</c:formatCode>
                <c:ptCount val="1"/>
                <c:pt idx="0">
                  <c:v>86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0F66-4310-A45F-7CDD538CF384}"/>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17</c:v>
                </c:pt>
              </c:strCache>
            </c:strRef>
          </c:cat>
          <c:val>
            <c:numRef>
              <c:f>Sheet1!$C$2:$C$2</c:f>
              <c:numCache>
                <c:formatCode>General</c:formatCode>
                <c:ptCount val="1"/>
                <c:pt idx="0">
                  <c:v>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0F66-4310-A45F-7CDD538CF384}"/>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17</c:v>
                </c:pt>
              </c:strCache>
            </c:strRef>
          </c:cat>
          <c:val>
            <c:numRef>
              <c:f>Sheet1!$D$2:$D$2</c:f>
              <c:numCache>
                <c:formatCode>General</c:formatCode>
                <c:ptCount val="1"/>
                <c:pt idx="0">
                  <c:v>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0F66-4310-A45F-7CDD538CF384}"/>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6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7</c:v>
                </c:pt>
              </c:strCache>
            </c:strRef>
          </c:cat>
          <c:val>
            <c:numRef>
              <c:f>Sheet1!$B$2:$B$2</c:f>
              <c:numCache>
                <c:formatCode>General</c:formatCode>
                <c:ptCount val="1"/>
                <c:pt idx="0">
                  <c:v>85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B061-4C89-8677-7196CAE12A4E}"/>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7</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B061-4C89-8677-7196CAE12A4E}"/>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7</c:v>
                </c:pt>
              </c:strCache>
            </c:strRef>
          </c:cat>
          <c:val>
            <c:numRef>
              <c:f>Sheet1!$D$2:$D$2</c:f>
              <c:numCache>
                <c:formatCode>General</c:formatCode>
                <c:ptCount val="1"/>
                <c:pt idx="0">
                  <c:v>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B061-4C89-8677-7196CAE12A4E}"/>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autoTitleDeleted val="1"/>
    <c:plotArea>
      <c:layout/>
      <c:doughnutChart>
        <c:varyColors val="1"/>
        <c:ser>
          <c:idx val="0"/>
          <c:order val="0"/>
          <c:tx>
            <c:strRef>
              <c:f>Sheet1!$B$1</c:f>
              <c:strCache>
                <c:ptCount val="1"/>
                <c:pt idx="0">
                  <c:v>Collaboration</c:v>
                </c:pt>
              </c:strCache>
            </c:strRef>
          </c:tx>
          <c:dPt>
            <c:idx val="0"/>
            <c:bubble3D val="0"/>
            <c:spPr>
              <a:solidFill>
                <a:srgbClr val="2A3B84"/>
              </a:solidFill>
            </c:spPr>
            <c:extLst>
              <c:ext xmlns:c16="http://schemas.microsoft.com/office/drawing/2014/chart" uri="{C3380CC4-5D6E-409C-BE32-E72D297353CC}">
                <c16:uniqueId val="{00000001-F7F4-4439-9C7E-18B8965E051E}"/>
              </c:ext>
            </c:extLst>
          </c:dPt>
          <c:dPt>
            <c:idx val="1"/>
            <c:bubble3D val="0"/>
            <c:spPr>
              <a:solidFill>
                <a:srgbClr val="E2E2E2"/>
              </a:solidFill>
            </c:spPr>
            <c:extLst>
              <c:ext xmlns:c16="http://schemas.microsoft.com/office/drawing/2014/chart" uri="{C3380CC4-5D6E-409C-BE32-E72D297353CC}">
                <c16:uniqueId val="{00000003-F7F4-4439-9C7E-18B8965E051E}"/>
              </c:ext>
            </c:extLst>
          </c:dPt>
          <c:dPt>
            <c:idx val="2"/>
            <c:bubble3D val="0"/>
            <c:spPr>
              <a:solidFill>
                <a:srgbClr val="FFFFFF"/>
              </a:solidFill>
            </c:spPr>
            <c:extLst>
              <c:ext xmlns:c16="http://schemas.microsoft.com/office/drawing/2014/chart" uri="{C3380CC4-5D6E-409C-BE32-E72D297353CC}">
                <c16:uniqueId val="{00000005-F7F4-4439-9C7E-18B8965E051E}"/>
              </c:ext>
            </c:extLst>
          </c:dPt>
          <c:cat>
            <c:strRef>
              <c:f>Sheet1!$A$2:$A$4</c:f>
              <c:strCache>
                <c:ptCount val="3"/>
                <c:pt idx="0">
                  <c:v>score</c:v>
                </c:pt>
                <c:pt idx="1">
                  <c:v>100-score</c:v>
                </c:pt>
                <c:pt idx="2">
                  <c:v>filler</c:v>
                </c:pt>
              </c:strCache>
            </c:strRef>
          </c:cat>
          <c:val>
            <c:numRef>
              <c:f>Sheet1!$B$2:$B$4</c:f>
              <c:numCache>
                <c:formatCode>General</c:formatCode>
                <c:ptCount val="3"/>
                <c:pt idx="0">
                  <c:v>87</c:v>
                </c:pt>
                <c:pt idx="1">
                  <c:v>13</c:v>
                </c:pt>
                <c:pt idx="2">
                  <c:v>100</c:v>
                </c:pt>
              </c:numCache>
            </c:numRef>
          </c:val>
          <c:extLst>
            <c:ext xmlns:c16="http://schemas.microsoft.com/office/drawing/2014/chart" uri="{C3380CC4-5D6E-409C-BE32-E72D297353CC}">
              <c16:uniqueId val="{00000006-F7F4-4439-9C7E-18B8965E051E}"/>
            </c:ext>
          </c:extLst>
        </c:ser>
        <c:dLbls>
          <c:showLegendKey val="0"/>
          <c:showVal val="0"/>
          <c:showCatName val="0"/>
          <c:showSerName val="0"/>
          <c:showPercent val="0"/>
          <c:showBubbleSize val="0"/>
          <c:showLeaderLines val="1"/>
        </c:dLbls>
        <c:firstSliceAng val="270"/>
        <c:holeSize val="85"/>
      </c:doughnutChart>
    </c:plotArea>
    <c:plotVisOnly val="1"/>
    <c:dispBlanksAs val="gap"/>
    <c:showDLblsOverMax val="0"/>
  </c:chart>
  <c:txPr>
    <a:bodyPr/>
    <a:lstStyle/>
    <a:p>
      <a:pPr>
        <a:defRPr sz="1800"/>
      </a:pPr>
      <a:endParaRPr lang="en-US"/>
    </a:p>
  </c:txPr>
  <c:externalData r:id="rId1">
    <c:autoUpdate val="0"/>
  </c:externalData>
</c:chartSpace>
</file>

<file path=ppt/charts/chart7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c:v>
                </c:pt>
              </c:strCache>
            </c:strRef>
          </c:cat>
          <c:val>
            <c:numRef>
              <c:f>Sheet1!$B$2:$B$2</c:f>
              <c:numCache>
                <c:formatCode>General</c:formatCode>
                <c:ptCount val="1"/>
                <c:pt idx="0">
                  <c:v>87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650C-4031-ABF6-893D791B5476}"/>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650C-4031-ABF6-893D791B5476}"/>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50C-4031-ABF6-893D791B5476}"/>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c:v>
                </c:pt>
              </c:strCache>
            </c:strRef>
          </c:cat>
          <c:val>
            <c:numRef>
              <c:f>Sheet1!$D$2:$D$2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650C-4031-ABF6-893D791B5476}"/>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7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Growth &amp; Development</c:v>
                </c:pt>
              </c:strCache>
            </c:strRef>
          </c:cat>
          <c:val>
            <c:numRef>
              <c:f>Sheet1!$B$2:$B$2</c:f>
              <c:numCache>
                <c:formatCode>General</c:formatCode>
                <c:ptCount val="1"/>
                <c:pt idx="0">
                  <c:v>86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E233-4BEE-8AC0-D6B4DC7DAC00}"/>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Growth &amp; Development</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E233-4BEE-8AC0-D6B4DC7DAC00}"/>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Growth &amp; Development</c:v>
                </c:pt>
              </c:strCache>
            </c:strRef>
          </c:cat>
          <c:val>
            <c:numRef>
              <c:f>Sheet1!$D$2:$D$2</c:f>
              <c:numCache>
                <c:formatCode>General</c:formatCode>
                <c:ptCount val="1"/>
                <c:pt idx="0">
                  <c:v>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E233-4BEE-8AC0-D6B4DC7DAC00}"/>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7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25</c:v>
                </c:pt>
              </c:strCache>
            </c:strRef>
          </c:cat>
          <c:val>
            <c:numRef>
              <c:f>Sheet1!$B$2:$B$2</c:f>
              <c:numCache>
                <c:formatCode>General</c:formatCode>
                <c:ptCount val="1"/>
                <c:pt idx="0">
                  <c:v>82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BFD3-4BD1-B1C3-8F3D135C65DC}"/>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25</c:v>
                </c:pt>
              </c:strCache>
            </c:strRef>
          </c:cat>
          <c:val>
            <c:numRef>
              <c:f>Sheet1!$C$2:$C$2</c:f>
              <c:numCache>
                <c:formatCode>General</c:formatCode>
                <c:ptCount val="1"/>
                <c:pt idx="0">
                  <c:v>13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BFD3-4BD1-B1C3-8F3D135C65DC}"/>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25</c:v>
                </c:pt>
              </c:strCache>
            </c:strRef>
          </c:cat>
          <c:val>
            <c:numRef>
              <c:f>Sheet1!$D$2:$D$2</c:f>
              <c:numCache>
                <c:formatCode>General</c:formatCode>
                <c:ptCount val="1"/>
                <c:pt idx="0">
                  <c:v>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BFD3-4BD1-B1C3-8F3D135C65DC}"/>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7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26</c:v>
                </c:pt>
              </c:strCache>
            </c:strRef>
          </c:cat>
          <c:val>
            <c:numRef>
              <c:f>Sheet1!$B$2:$B$2</c:f>
              <c:numCache>
                <c:formatCode>General</c:formatCode>
                <c:ptCount val="1"/>
                <c:pt idx="0">
                  <c:v>88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4F63-43E5-891B-4CA2C2A28073}"/>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26</c:v>
                </c:pt>
              </c:strCache>
            </c:strRef>
          </c:cat>
          <c:val>
            <c:numRef>
              <c:f>Sheet1!$C$2:$C$2</c:f>
              <c:numCache>
                <c:formatCode>General</c:formatCode>
                <c:ptCount val="1"/>
                <c:pt idx="0">
                  <c:v>10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4F63-43E5-891B-4CA2C2A28073}"/>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F63-43E5-891B-4CA2C2A28073}"/>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26</c:v>
                </c:pt>
              </c:strCache>
            </c:strRef>
          </c:cat>
          <c:val>
            <c:numRef>
              <c:f>Sheet1!$D$2:$D$2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4F63-43E5-891B-4CA2C2A28073}"/>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7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33</c:v>
                </c:pt>
              </c:strCache>
            </c:strRef>
          </c:cat>
          <c:val>
            <c:numRef>
              <c:f>Sheet1!$B$2:$B$2</c:f>
              <c:numCache>
                <c:formatCode>General</c:formatCode>
                <c:ptCount val="1"/>
                <c:pt idx="0">
                  <c:v>86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34DF-4329-9471-8D413C3F3BB4}"/>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33</c:v>
                </c:pt>
              </c:strCache>
            </c:strRef>
          </c:cat>
          <c:val>
            <c:numRef>
              <c:f>Sheet1!$C$2:$C$2</c:f>
              <c:numCache>
                <c:formatCode>General</c:formatCode>
                <c:ptCount val="1"/>
                <c:pt idx="0">
                  <c:v>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34DF-4329-9471-8D413C3F3BB4}"/>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33</c:v>
                </c:pt>
              </c:strCache>
            </c:strRef>
          </c:cat>
          <c:val>
            <c:numRef>
              <c:f>Sheet1!$D$2:$D$2</c:f>
              <c:numCache>
                <c:formatCode>General</c:formatCode>
                <c:ptCount val="1"/>
                <c:pt idx="0">
                  <c:v>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34DF-4329-9471-8D413C3F3BB4}"/>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7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32</c:v>
                </c:pt>
              </c:strCache>
            </c:strRef>
          </c:cat>
          <c:val>
            <c:numRef>
              <c:f>Sheet1!$B$2:$B$2</c:f>
              <c:numCache>
                <c:formatCode>General</c:formatCode>
                <c:ptCount val="1"/>
                <c:pt idx="0">
                  <c:v>90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8510-48BE-BDE0-DFB32B7A8EEB}"/>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32</c:v>
                </c:pt>
              </c:strCache>
            </c:strRef>
          </c:cat>
          <c:val>
            <c:numRef>
              <c:f>Sheet1!$C$2:$C$2</c:f>
              <c:numCache>
                <c:formatCode>General</c:formatCode>
                <c:ptCount val="1"/>
                <c:pt idx="0">
                  <c:v>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8510-48BE-BDE0-DFB32B7A8EEB}"/>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32</c:v>
                </c:pt>
              </c:strCache>
            </c:strRef>
          </c:cat>
          <c:val>
            <c:numRef>
              <c:f>Sheet1!$D$2:$D$2</c:f>
              <c:numCache>
                <c:formatCode>General</c:formatCode>
                <c:ptCount val="1"/>
                <c:pt idx="0">
                  <c:v>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8510-48BE-BDE0-DFB32B7A8EEB}"/>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7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31</c:v>
                </c:pt>
              </c:strCache>
            </c:strRef>
          </c:cat>
          <c:val>
            <c:numRef>
              <c:f>Sheet1!$B$2:$B$2</c:f>
              <c:numCache>
                <c:formatCode>General</c:formatCode>
                <c:ptCount val="1"/>
                <c:pt idx="0">
                  <c:v>94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13FF-481A-94EE-0C25AE2DC502}"/>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31</c:v>
                </c:pt>
              </c:strCache>
            </c:strRef>
          </c:cat>
          <c:val>
            <c:numRef>
              <c:f>Sheet1!$C$2:$C$2</c:f>
              <c:numCache>
                <c:formatCode>General</c:formatCode>
                <c:ptCount val="1"/>
                <c:pt idx="0">
                  <c:v>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13FF-481A-94EE-0C25AE2DC502}"/>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3FF-481A-94EE-0C25AE2DC502}"/>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31</c:v>
                </c:pt>
              </c:strCache>
            </c:strRef>
          </c:cat>
          <c:val>
            <c:numRef>
              <c:f>Sheet1!$D$2:$D$2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13FF-481A-94EE-0C25AE2DC502}"/>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7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Inclusion, Diversity &amp; Belonging</c:v>
                </c:pt>
              </c:strCache>
            </c:strRef>
          </c:cat>
          <c:val>
            <c:numRef>
              <c:f>Sheet1!$B$2:$B$2</c:f>
              <c:numCache>
                <c:formatCode>General</c:formatCode>
                <c:ptCount val="1"/>
                <c:pt idx="0">
                  <c:v>88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DB9D-4F04-8906-0671BE686C09}"/>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Inclusion, Diversity &amp; Belonging</c:v>
                </c:pt>
              </c:strCache>
            </c:strRef>
          </c:cat>
          <c:val>
            <c:numRef>
              <c:f>Sheet1!$C$2:$C$2</c:f>
              <c:numCache>
                <c:formatCode>General</c:formatCode>
                <c:ptCount val="1"/>
                <c:pt idx="0">
                  <c:v>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DB9D-4F04-8906-0671BE686C09}"/>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Inclusion, Diversity &amp; Belonging</c:v>
                </c:pt>
              </c:strCache>
            </c:strRef>
          </c:cat>
          <c:val>
            <c:numRef>
              <c:f>Sheet1!$D$2:$D$2</c:f>
              <c:numCache>
                <c:formatCode>General</c:formatCode>
                <c:ptCount val="1"/>
                <c:pt idx="0">
                  <c:v>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DB9D-4F04-8906-0671BE686C09}"/>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7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34</c:v>
                </c:pt>
              </c:strCache>
            </c:strRef>
          </c:cat>
          <c:val>
            <c:numRef>
              <c:f>Sheet1!$B$2:$B$2</c:f>
              <c:numCache>
                <c:formatCode>General</c:formatCode>
                <c:ptCount val="1"/>
                <c:pt idx="0">
                  <c:v>84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AC27-4DD4-889C-09C8015920A4}"/>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34</c:v>
                </c:pt>
              </c:strCache>
            </c:strRef>
          </c:cat>
          <c:val>
            <c:numRef>
              <c:f>Sheet1!$C$2:$C$2</c:f>
              <c:numCache>
                <c:formatCode>General</c:formatCode>
                <c:ptCount val="1"/>
                <c:pt idx="0">
                  <c:v>11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AC27-4DD4-889C-09C8015920A4}"/>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34</c:v>
                </c:pt>
              </c:strCache>
            </c:strRef>
          </c:cat>
          <c:val>
            <c:numRef>
              <c:f>Sheet1!$D$2:$D$2</c:f>
              <c:numCache>
                <c:formatCode>General</c:formatCode>
                <c:ptCount val="1"/>
                <c:pt idx="0">
                  <c:v>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AC27-4DD4-889C-09C8015920A4}"/>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7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29</c:v>
                </c:pt>
              </c:strCache>
            </c:strRef>
          </c:cat>
          <c:val>
            <c:numRef>
              <c:f>Sheet1!$B$2:$B$2</c:f>
              <c:numCache>
                <c:formatCode>General</c:formatCode>
                <c:ptCount val="1"/>
                <c:pt idx="0">
                  <c:v>86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FE20-4468-A159-1C26CBEC6A5F}"/>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29</c:v>
                </c:pt>
              </c:strCache>
            </c:strRef>
          </c:cat>
          <c:val>
            <c:numRef>
              <c:f>Sheet1!$C$2:$C$2</c:f>
              <c:numCache>
                <c:formatCode>General</c:formatCode>
                <c:ptCount val="1"/>
                <c:pt idx="0">
                  <c:v>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FE20-4468-A159-1C26CBEC6A5F}"/>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29</c:v>
                </c:pt>
              </c:strCache>
            </c:strRef>
          </c:cat>
          <c:val>
            <c:numRef>
              <c:f>Sheet1!$D$2:$D$2</c:f>
              <c:numCache>
                <c:formatCode>General</c:formatCode>
                <c:ptCount val="1"/>
                <c:pt idx="0">
                  <c:v>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FE20-4468-A159-1C26CBEC6A5F}"/>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autoTitleDeleted val="1"/>
    <c:plotArea>
      <c:layout/>
      <c:doughnutChart>
        <c:varyColors val="1"/>
        <c:ser>
          <c:idx val="0"/>
          <c:order val="0"/>
          <c:tx>
            <c:strRef>
              <c:f>Sheet1!$B$1</c:f>
              <c:strCache>
                <c:ptCount val="1"/>
                <c:pt idx="0">
                  <c:v>Growth &amp; Development</c:v>
                </c:pt>
              </c:strCache>
            </c:strRef>
          </c:tx>
          <c:dPt>
            <c:idx val="0"/>
            <c:bubble3D val="0"/>
            <c:spPr>
              <a:solidFill>
                <a:srgbClr val="2A3B84"/>
              </a:solidFill>
            </c:spPr>
            <c:extLst>
              <c:ext xmlns:c16="http://schemas.microsoft.com/office/drawing/2014/chart" uri="{C3380CC4-5D6E-409C-BE32-E72D297353CC}">
                <c16:uniqueId val="{00000001-1A4B-4D49-971F-37D62EC4595D}"/>
              </c:ext>
            </c:extLst>
          </c:dPt>
          <c:dPt>
            <c:idx val="1"/>
            <c:bubble3D val="0"/>
            <c:spPr>
              <a:solidFill>
                <a:srgbClr val="E2E2E2"/>
              </a:solidFill>
            </c:spPr>
            <c:extLst>
              <c:ext xmlns:c16="http://schemas.microsoft.com/office/drawing/2014/chart" uri="{C3380CC4-5D6E-409C-BE32-E72D297353CC}">
                <c16:uniqueId val="{00000003-1A4B-4D49-971F-37D62EC4595D}"/>
              </c:ext>
            </c:extLst>
          </c:dPt>
          <c:dPt>
            <c:idx val="2"/>
            <c:bubble3D val="0"/>
            <c:spPr>
              <a:solidFill>
                <a:srgbClr val="FFFFFF"/>
              </a:solidFill>
            </c:spPr>
            <c:extLst>
              <c:ext xmlns:c16="http://schemas.microsoft.com/office/drawing/2014/chart" uri="{C3380CC4-5D6E-409C-BE32-E72D297353CC}">
                <c16:uniqueId val="{00000005-1A4B-4D49-971F-37D62EC4595D}"/>
              </c:ext>
            </c:extLst>
          </c:dPt>
          <c:cat>
            <c:strRef>
              <c:f>Sheet1!$A$2:$A$4</c:f>
              <c:strCache>
                <c:ptCount val="3"/>
                <c:pt idx="0">
                  <c:v>score</c:v>
                </c:pt>
                <c:pt idx="1">
                  <c:v>100-score</c:v>
                </c:pt>
                <c:pt idx="2">
                  <c:v>filler</c:v>
                </c:pt>
              </c:strCache>
            </c:strRef>
          </c:cat>
          <c:val>
            <c:numRef>
              <c:f>Sheet1!$B$2:$B$4</c:f>
              <c:numCache>
                <c:formatCode>General</c:formatCode>
                <c:ptCount val="3"/>
                <c:pt idx="0">
                  <c:v>86</c:v>
                </c:pt>
                <c:pt idx="1">
                  <c:v>14</c:v>
                </c:pt>
                <c:pt idx="2">
                  <c:v>100</c:v>
                </c:pt>
              </c:numCache>
            </c:numRef>
          </c:val>
          <c:extLst>
            <c:ext xmlns:c16="http://schemas.microsoft.com/office/drawing/2014/chart" uri="{C3380CC4-5D6E-409C-BE32-E72D297353CC}">
              <c16:uniqueId val="{00000006-1A4B-4D49-971F-37D62EC4595D}"/>
            </c:ext>
          </c:extLst>
        </c:ser>
        <c:dLbls>
          <c:showLegendKey val="0"/>
          <c:showVal val="0"/>
          <c:showCatName val="0"/>
          <c:showSerName val="0"/>
          <c:showPercent val="0"/>
          <c:showBubbleSize val="0"/>
          <c:showLeaderLines val="1"/>
        </c:dLbls>
        <c:firstSliceAng val="270"/>
        <c:holeSize val="85"/>
      </c:doughnutChart>
    </c:plotArea>
    <c:plotVisOnly val="1"/>
    <c:dispBlanksAs val="gap"/>
    <c:showDLblsOverMax val="0"/>
  </c:chart>
  <c:txPr>
    <a:bodyPr/>
    <a:lstStyle/>
    <a:p>
      <a:pPr>
        <a:defRPr sz="1800"/>
      </a:pPr>
      <a:endParaRPr lang="en-US"/>
    </a:p>
  </c:txPr>
  <c:externalData r:id="rId1">
    <c:autoUpdate val="0"/>
  </c:externalData>
</c:chartSpace>
</file>

<file path=ppt/charts/chart8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28</c:v>
                </c:pt>
              </c:strCache>
            </c:strRef>
          </c:cat>
          <c:val>
            <c:numRef>
              <c:f>Sheet1!$B$2:$B$2</c:f>
              <c:numCache>
                <c:formatCode>General</c:formatCode>
                <c:ptCount val="1"/>
                <c:pt idx="0">
                  <c:v>92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5758-4CDA-830D-2311C7F42B8B}"/>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28</c:v>
                </c:pt>
              </c:strCache>
            </c:strRef>
          </c:cat>
          <c:val>
            <c:numRef>
              <c:f>Sheet1!$C$2:$C$2</c:f>
              <c:numCache>
                <c:formatCode>General</c:formatCode>
                <c:ptCount val="1"/>
                <c:pt idx="0">
                  <c:v>6</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5758-4CDA-830D-2311C7F42B8B}"/>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758-4CDA-830D-2311C7F42B8B}"/>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28</c:v>
                </c:pt>
              </c:strCache>
            </c:strRef>
          </c:cat>
          <c:val>
            <c:numRef>
              <c:f>Sheet1!$D$2:$D$2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5758-4CDA-830D-2311C7F42B8B}"/>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8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27</c:v>
                </c:pt>
              </c:strCache>
            </c:strRef>
          </c:cat>
          <c:val>
            <c:numRef>
              <c:f>Sheet1!$B$2:$B$2</c:f>
              <c:numCache>
                <c:formatCode>General</c:formatCode>
                <c:ptCount val="1"/>
                <c:pt idx="0">
                  <c:v>89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32B3-44FC-B00F-41A0BBF2E17B}"/>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27</c:v>
                </c:pt>
              </c:strCache>
            </c:strRef>
          </c:cat>
          <c:val>
            <c:numRef>
              <c:f>Sheet1!$C$2:$C$2</c:f>
              <c:numCache>
                <c:formatCode>General</c:formatCode>
                <c:ptCount val="1"/>
                <c:pt idx="0">
                  <c:v>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32B3-44FC-B00F-41A0BBF2E17B}"/>
            </c:ext>
          </c:extLst>
        </c:ser>
        <c:ser>
          <c:idx val="2"/>
          <c:order val="2"/>
          <c:tx>
            <c:strRef>
              <c:f>Sheet1!$D$1</c:f>
              <c:strCache>
                <c:ptCount val="1"/>
                <c:pt idx="0">
                  <c:v>unfavorable</c:v>
                </c:pt>
              </c:strCache>
            </c:strRef>
          </c:tx>
          <c:spPr>
            <a:solidFill>
              <a:srgbClr val="DA183D"/>
            </a:solidFill>
          </c:spPr>
          <c:invertIfNegative val="1"/>
          <c:dLbls>
            <c:dLbl>
              <c:idx val="0"/>
              <c:spPr/>
              <c:txPr>
                <a:bodyPr/>
                <a:lstStyle/>
                <a:p>
                  <a:pPr>
                    <a:defRPr>
                      <a:no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2B3-44FC-B00F-41A0BBF2E17B}"/>
                </c:ext>
              </c:extLst>
            </c:dLbl>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Question 27</c:v>
                </c:pt>
              </c:strCache>
            </c:strRef>
          </c:cat>
          <c:val>
            <c:numRef>
              <c:f>Sheet1!$D$2:$D$2</c:f>
              <c:numCache>
                <c:formatCode>General</c:formatCode>
                <c:ptCount val="1"/>
                <c:pt idx="0">
                  <c:v>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3-32B3-44FC-B00F-41A0BBF2E17B}"/>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8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percentStacked"/>
        <c:varyColors val="1"/>
        <c:ser>
          <c:idx val="0"/>
          <c:order val="0"/>
          <c:tx>
            <c:strRef>
              <c:f>Sheet1!$B$1</c:f>
              <c:strCache>
                <c:ptCount val="1"/>
                <c:pt idx="0">
                  <c:v>favorable</c:v>
                </c:pt>
              </c:strCache>
            </c:strRef>
          </c:tx>
          <c:spPr>
            <a:solidFill>
              <a:srgbClr val="199489"/>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Philips Business System</c:v>
                </c:pt>
              </c:strCache>
            </c:strRef>
          </c:cat>
          <c:val>
            <c:numRef>
              <c:f>Sheet1!$B$2:$B$2</c:f>
              <c:numCache>
                <c:formatCode>General</c:formatCode>
                <c:ptCount val="1"/>
                <c:pt idx="0">
                  <c:v>89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5B2C-4430-96F5-9F48E50E88CB}"/>
            </c:ext>
          </c:extLst>
        </c:ser>
        <c:ser>
          <c:idx val="1"/>
          <c:order val="1"/>
          <c:tx>
            <c:strRef>
              <c:f>Sheet1!$C$1</c:f>
              <c:strCache>
                <c:ptCount val="1"/>
                <c:pt idx="0">
                  <c:v>neutral</c:v>
                </c:pt>
              </c:strCache>
            </c:strRef>
          </c:tx>
          <c:spPr>
            <a:solidFill>
              <a:srgbClr val="E0E0E0"/>
            </a:solidFill>
          </c:spPr>
          <c:invertIfNegative val="1"/>
          <c:dLbls>
            <c:spPr>
              <a:noFill/>
              <a:ln>
                <a:noFill/>
              </a:ln>
              <a:effectLst/>
            </c:spPr>
            <c:txPr>
              <a:bodyPr/>
              <a:lstStyle/>
              <a:p>
                <a:pPr>
                  <a:defRPr sz="1200" b="1">
                    <a:solidFill>
                      <a:srgbClr val="2D2A2B"/>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Philips Business System</c:v>
                </c:pt>
              </c:strCache>
            </c:strRef>
          </c:cat>
          <c:val>
            <c:numRef>
              <c:f>Sheet1!$C$2:$C$2</c:f>
              <c:numCache>
                <c:formatCode>General</c:formatCode>
                <c:ptCount val="1"/>
                <c:pt idx="0">
                  <c:v>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5B2C-4430-96F5-9F48E50E88CB}"/>
            </c:ext>
          </c:extLst>
        </c:ser>
        <c:ser>
          <c:idx val="2"/>
          <c:order val="2"/>
          <c:tx>
            <c:strRef>
              <c:f>Sheet1!$D$1</c:f>
              <c:strCache>
                <c:ptCount val="1"/>
                <c:pt idx="0">
                  <c:v>unfavorable</c:v>
                </c:pt>
              </c:strCache>
            </c:strRef>
          </c:tx>
          <c:spPr>
            <a:solidFill>
              <a:srgbClr val="DA183D"/>
            </a:solidFill>
          </c:spPr>
          <c:invertIfNegative val="1"/>
          <c:dLbls>
            <c:spPr>
              <a:noFill/>
              <a:ln>
                <a:noFill/>
              </a:ln>
              <a:effectLst/>
            </c:spPr>
            <c:txPr>
              <a:bodyPr/>
              <a:lstStyle/>
              <a:p>
                <a:pPr>
                  <a:defRPr sz="1200" b="1">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Philips Business System</c:v>
                </c:pt>
              </c:strCache>
            </c:strRef>
          </c:cat>
          <c:val>
            <c:numRef>
              <c:f>Sheet1!$D$2:$D$2</c:f>
              <c:numCache>
                <c:formatCode>General</c:formatCode>
                <c:ptCount val="1"/>
                <c:pt idx="0">
                  <c:v>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2-5B2C-4430-96F5-9F48E50E88CB}"/>
            </c:ext>
          </c:extLst>
        </c:ser>
        <c:dLbls>
          <c:showLegendKey val="0"/>
          <c:showVal val="1"/>
          <c:showCatName val="0"/>
          <c:showSerName val="0"/>
          <c:showPercent val="0"/>
          <c:showBubbleSize val="0"/>
        </c:dLbls>
        <c:gapWidth val="0"/>
        <c:overlap val="100"/>
        <c:axId val="-2068027336"/>
        <c:axId val="-2113994440"/>
      </c:barChart>
      <c:catAx>
        <c:axId val="-2068027336"/>
        <c:scaling>
          <c:orientation val="minMax"/>
        </c:scaling>
        <c:delete val="0"/>
        <c:axPos val="l"/>
        <c:numFmt formatCode="General" sourceLinked="0"/>
        <c:majorTickMark val="none"/>
        <c:minorTickMark val="none"/>
        <c:tickLblPos val="none"/>
        <c:spPr>
          <a:ln>
            <a:noFill/>
          </a:ln>
        </c:spPr>
        <c:crossAx val="-2113994440"/>
        <c:crosses val="autoZero"/>
        <c:auto val="1"/>
        <c:lblAlgn val="ctr"/>
        <c:lblOffset val="100"/>
        <c:noMultiLvlLbl val="0"/>
      </c:catAx>
      <c:valAx>
        <c:axId val="-2113994440"/>
        <c:scaling>
          <c:orientation val="minMax"/>
          <c:max val="1"/>
          <c:min val="0"/>
        </c:scaling>
        <c:delete val="0"/>
        <c:axPos val="b"/>
        <c:numFmt formatCode="0%" sourceLinked="1"/>
        <c:majorTickMark val="none"/>
        <c:minorTickMark val="none"/>
        <c:tickLblPos val="none"/>
        <c:spPr>
          <a:ln>
            <a:noFill/>
          </a:ln>
        </c:sp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autoTitleDeleted val="1"/>
    <c:plotArea>
      <c:layout/>
      <c:doughnutChart>
        <c:varyColors val="1"/>
        <c:ser>
          <c:idx val="0"/>
          <c:order val="0"/>
          <c:tx>
            <c:strRef>
              <c:f>Sheet1!$B$1</c:f>
              <c:strCache>
                <c:ptCount val="1"/>
                <c:pt idx="0">
                  <c:v>Engagement/Performance Drivers</c:v>
                </c:pt>
              </c:strCache>
            </c:strRef>
          </c:tx>
          <c:dPt>
            <c:idx val="0"/>
            <c:bubble3D val="0"/>
            <c:spPr>
              <a:solidFill>
                <a:srgbClr val="2A3B84"/>
              </a:solidFill>
            </c:spPr>
            <c:extLst>
              <c:ext xmlns:c16="http://schemas.microsoft.com/office/drawing/2014/chart" uri="{C3380CC4-5D6E-409C-BE32-E72D297353CC}">
                <c16:uniqueId val="{00000001-71F4-4692-A134-FB088312D098}"/>
              </c:ext>
            </c:extLst>
          </c:dPt>
          <c:dPt>
            <c:idx val="1"/>
            <c:bubble3D val="0"/>
            <c:spPr>
              <a:solidFill>
                <a:srgbClr val="E2E2E2"/>
              </a:solidFill>
            </c:spPr>
            <c:extLst>
              <c:ext xmlns:c16="http://schemas.microsoft.com/office/drawing/2014/chart" uri="{C3380CC4-5D6E-409C-BE32-E72D297353CC}">
                <c16:uniqueId val="{00000003-71F4-4692-A134-FB088312D098}"/>
              </c:ext>
            </c:extLst>
          </c:dPt>
          <c:dPt>
            <c:idx val="2"/>
            <c:bubble3D val="0"/>
            <c:spPr>
              <a:solidFill>
                <a:srgbClr val="FFFFFF"/>
              </a:solidFill>
            </c:spPr>
            <c:extLst>
              <c:ext xmlns:c16="http://schemas.microsoft.com/office/drawing/2014/chart" uri="{C3380CC4-5D6E-409C-BE32-E72D297353CC}">
                <c16:uniqueId val="{00000005-71F4-4692-A134-FB088312D098}"/>
              </c:ext>
            </c:extLst>
          </c:dPt>
          <c:cat>
            <c:strRef>
              <c:f>Sheet1!$A$2:$A$4</c:f>
              <c:strCache>
                <c:ptCount val="3"/>
                <c:pt idx="0">
                  <c:v>score</c:v>
                </c:pt>
                <c:pt idx="1">
                  <c:v>100-score</c:v>
                </c:pt>
                <c:pt idx="2">
                  <c:v>filler</c:v>
                </c:pt>
              </c:strCache>
            </c:strRef>
          </c:cat>
          <c:val>
            <c:numRef>
              <c:f>Sheet1!$B$2:$B$4</c:f>
              <c:numCache>
                <c:formatCode>General</c:formatCode>
                <c:ptCount val="3"/>
                <c:pt idx="0">
                  <c:v>87</c:v>
                </c:pt>
                <c:pt idx="1">
                  <c:v>13</c:v>
                </c:pt>
                <c:pt idx="2">
                  <c:v>100</c:v>
                </c:pt>
              </c:numCache>
            </c:numRef>
          </c:val>
          <c:extLst>
            <c:ext xmlns:c16="http://schemas.microsoft.com/office/drawing/2014/chart" uri="{C3380CC4-5D6E-409C-BE32-E72D297353CC}">
              <c16:uniqueId val="{00000006-71F4-4692-A134-FB088312D098}"/>
            </c:ext>
          </c:extLst>
        </c:ser>
        <c:dLbls>
          <c:showLegendKey val="0"/>
          <c:showVal val="0"/>
          <c:showCatName val="0"/>
          <c:showSerName val="0"/>
          <c:showPercent val="0"/>
          <c:showBubbleSize val="0"/>
          <c:showLeaderLines val="1"/>
        </c:dLbls>
        <c:firstSliceAng val="270"/>
        <c:holeSize val="85"/>
      </c:doughnutChart>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821395C-3DC6-4C2F-B7BB-645E8951968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50586B9-BB06-453D-820A-C3FC513B97F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6D1ED8-0329-4D94-B573-DC3C0A4865AB}" type="datetimeFigureOut">
              <a:rPr lang="en-US" smtClean="0"/>
              <a:t>7/23/2021</a:t>
            </a:fld>
            <a:endParaRPr lang="en-US"/>
          </a:p>
        </p:txBody>
      </p:sp>
      <p:sp>
        <p:nvSpPr>
          <p:cNvPr id="4" name="Footer Placeholder 3">
            <a:extLst>
              <a:ext uri="{FF2B5EF4-FFF2-40B4-BE49-F238E27FC236}">
                <a16:creationId xmlns:a16="http://schemas.microsoft.com/office/drawing/2014/main" id="{4C4FED06-F1E4-47EB-8B23-206A7EBB0CE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75EC42E-AAE5-4BA0-B68D-9B58E21AB4D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C06E08-20C2-4019-B498-80CC24101B04}" type="slidenum">
              <a:rPr lang="en-US" smtClean="0"/>
              <a:t>‹#›</a:t>
            </a:fld>
            <a:endParaRPr lang="en-US"/>
          </a:p>
        </p:txBody>
      </p:sp>
    </p:spTree>
    <p:extLst>
      <p:ext uri="{BB962C8B-B14F-4D97-AF65-F5344CB8AC3E}">
        <p14:creationId xmlns:p14="http://schemas.microsoft.com/office/powerpoint/2010/main" val="47138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05576C-86F3-434B-8459-A85E21A52F46}" type="datetimeFigureOut">
              <a:rPr lang="en-US" smtClean="0"/>
              <a:t>7/23/2021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6826BD-E7E7-B648-8C0B-4448678768E6}" type="slidenum">
              <a:rPr lang="en-US" smtClean="0"/>
              <a:t>‹#›</a:t>
            </a:fld>
            <a:endParaRPr lang="en-US"/>
          </a:p>
        </p:txBody>
      </p:sp>
    </p:spTree>
    <p:extLst>
      <p:ext uri="{BB962C8B-B14F-4D97-AF65-F5344CB8AC3E}">
        <p14:creationId xmlns:p14="http://schemas.microsoft.com/office/powerpoint/2010/main" val="148565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6826BD-E7E7-B648-8C0B-4448678768E6}" type="slidenum">
              <a:rPr lang="en-US" smtClean="0"/>
              <a:t>1</a:t>
            </a:fld>
            <a:endParaRPr lang="en-US"/>
          </a:p>
        </p:txBody>
      </p:sp>
    </p:spTree>
    <p:extLst>
      <p:ext uri="{BB962C8B-B14F-4D97-AF65-F5344CB8AC3E}">
        <p14:creationId xmlns:p14="http://schemas.microsoft.com/office/powerpoint/2010/main" val="967132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5"/>
          </p:nvPr>
        </p:nvSpPr>
        <p:spPr/>
        <p:txBody>
          <a:bodyPr/>
          <a:lstStyle/>
          <a:p>
            <a:fld id="{CF6826BD-E7E7-B648-8C0B-4448678768E6}" type="slidenum">
              <a:rPr lang="en-US" smtClean="0"/>
              <a:t>3</a:t>
            </a:fld>
            <a:endParaRPr lang="en-US"/>
          </a:p>
        </p:txBody>
      </p:sp>
    </p:spTree>
    <p:extLst>
      <p:ext uri="{BB962C8B-B14F-4D97-AF65-F5344CB8AC3E}">
        <p14:creationId xmlns:p14="http://schemas.microsoft.com/office/powerpoint/2010/main" val="189351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a:p>
        </p:txBody>
      </p:sp>
      <p:sp>
        <p:nvSpPr>
          <p:cNvPr id="4" name="Slide Number Placeholder 3"/>
          <p:cNvSpPr>
            <a:spLocks noGrp="1"/>
          </p:cNvSpPr>
          <p:nvPr>
            <p:ph type="sldNum" sz="quarter" idx="5"/>
          </p:nvPr>
        </p:nvSpPr>
        <p:spPr/>
        <p:txBody>
          <a:bodyPr/>
          <a:lstStyle/>
          <a:p>
            <a:fld id="{CF6826BD-E7E7-B648-8C0B-4448678768E6}" type="slidenum">
              <a:rPr lang="en-US" smtClean="0"/>
              <a:t>23</a:t>
            </a:fld>
            <a:endParaRPr lang="en-US"/>
          </a:p>
        </p:txBody>
      </p:sp>
    </p:spTree>
    <p:extLst>
      <p:ext uri="{BB962C8B-B14F-4D97-AF65-F5344CB8AC3E}">
        <p14:creationId xmlns:p14="http://schemas.microsoft.com/office/powerpoint/2010/main" val="245042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8284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7006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ody Copy Bullets">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2706624" y="411484"/>
            <a:ext cx="6400800" cy="276999"/>
          </a:xfrm>
          <a:prstGeom prst="rect">
            <a:avLst/>
          </a:prstGeom>
          <a:noFill/>
          <a:ln w="9525">
            <a:noFill/>
            <a:miter lim="800000"/>
            <a:headEnd/>
            <a:tailEnd/>
          </a:ln>
        </p:spPr>
        <p:txBody>
          <a:bodyPr vert="horz" wrap="square" lIns="0" tIns="0" rIns="410291" bIns="0" numCol="1" anchor="t" anchorCtr="0" compatLnSpc="1">
            <a:prstTxWarp prst="textNoShape">
              <a:avLst/>
            </a:prstTxWarp>
            <a:spAutoFit/>
          </a:bodyPr>
          <a:lstStyle>
            <a:lvl1pPr algn="l">
              <a:lnSpc>
                <a:spcPct val="100000"/>
              </a:lnSpc>
              <a:defRPr lang="en-US" sz="1800" cap="all" baseline="0" dirty="0"/>
            </a:lvl1pPr>
          </a:lstStyle>
          <a:p>
            <a:pPr lvl="0"/>
            <a:r>
              <a:rPr lang="en-US" dirty="0"/>
              <a:t>CLICK TO EDIT MASTER TITLE STYLE</a:t>
            </a:r>
          </a:p>
        </p:txBody>
      </p:sp>
      <p:sp>
        <p:nvSpPr>
          <p:cNvPr id="8" name="Text Placeholder 7"/>
          <p:cNvSpPr>
            <a:spLocks noGrp="1"/>
          </p:cNvSpPr>
          <p:nvPr>
            <p:ph type="body" sz="quarter" idx="11"/>
          </p:nvPr>
        </p:nvSpPr>
        <p:spPr>
          <a:xfrm>
            <a:off x="390525" y="1399032"/>
            <a:ext cx="8420100" cy="1990288"/>
          </a:xfrm>
          <a:prstGeom prst="rect">
            <a:avLst/>
          </a:prstGeom>
        </p:spPr>
        <p:txBody>
          <a:bodyPr>
            <a:spAutoFit/>
          </a:bodyPr>
          <a:lstStyle>
            <a:lvl1pPr marL="228594" indent="-228594">
              <a:lnSpc>
                <a:spcPct val="100000"/>
              </a:lnSpc>
              <a:spcAft>
                <a:spcPts val="600"/>
              </a:spcAft>
              <a:buSzPct val="120000"/>
              <a:buFont typeface="Arial" pitchFamily="34" charset="0"/>
              <a:buChar char="•"/>
              <a:defRPr sz="1800">
                <a:solidFill>
                  <a:schemeClr val="tx1"/>
                </a:solidFill>
              </a:defRPr>
            </a:lvl1pPr>
            <a:lvl2pPr marL="512750" indent="-228594">
              <a:lnSpc>
                <a:spcPct val="100000"/>
              </a:lnSpc>
              <a:spcAft>
                <a:spcPts val="600"/>
              </a:spcAft>
              <a:defRPr sz="1800">
                <a:solidFill>
                  <a:schemeClr val="tx1"/>
                </a:solidFill>
              </a:defRPr>
            </a:lvl2pPr>
            <a:lvl3pPr marL="685783" indent="-182558">
              <a:lnSpc>
                <a:spcPct val="100000"/>
              </a:lnSpc>
              <a:spcAft>
                <a:spcPts val="600"/>
              </a:spcAft>
              <a:buFont typeface="Wingdings" pitchFamily="2" charset="2"/>
              <a:buChar char="§"/>
              <a:defRPr sz="1800">
                <a:solidFill>
                  <a:schemeClr val="tx1"/>
                </a:solidFill>
              </a:defRPr>
            </a:lvl3pPr>
            <a:lvl4pPr marL="914377" indent="-228594">
              <a:lnSpc>
                <a:spcPct val="100000"/>
              </a:lnSpc>
              <a:spcAft>
                <a:spcPts val="600"/>
              </a:spcAft>
              <a:defRPr sz="1800">
                <a:solidFill>
                  <a:schemeClr val="tx1"/>
                </a:solidFill>
              </a:defRPr>
            </a:lvl4pPr>
            <a:lvl5pPr marL="1142971" indent="-228594">
              <a:lnSpc>
                <a:spcPct val="100000"/>
              </a:lnSpc>
              <a:spcAft>
                <a:spcPts val="600"/>
              </a:spcAft>
              <a:defRPr sz="18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07890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Basic Bulle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57200" y="1355636"/>
            <a:ext cx="8217654" cy="4876799"/>
          </a:xfrm>
          <a:prstGeom prst="rect">
            <a:avLst/>
          </a:prstGeom>
        </p:spPr>
        <p:txBody>
          <a:bodyPr/>
          <a:lstStyle>
            <a:lvl1pPr>
              <a:defRPr>
                <a:solidFill>
                  <a:schemeClr val="tx1"/>
                </a:solidFill>
                <a:latin typeface="Arial"/>
                <a:cs typeface="Arial"/>
              </a:defRPr>
            </a:lvl1pPr>
            <a:lvl2pPr>
              <a:defRPr>
                <a:solidFill>
                  <a:schemeClr val="tx1"/>
                </a:solidFill>
                <a:latin typeface="Arial"/>
                <a:cs typeface="Arial"/>
              </a:defRPr>
            </a:lvl2pPr>
            <a:lvl3pPr>
              <a:defRPr>
                <a:solidFill>
                  <a:schemeClr val="tx1"/>
                </a:solidFill>
                <a:latin typeface="Arial"/>
                <a:cs typeface="Arial"/>
              </a:defRPr>
            </a:lvl3pPr>
            <a:lvl4pPr>
              <a:defRPr>
                <a:solidFill>
                  <a:schemeClr val="tx1"/>
                </a:solidFill>
                <a:latin typeface="Arial"/>
                <a:cs typeface="Arial"/>
              </a:defRPr>
            </a:lvl4pPr>
            <a:lvl5pPr>
              <a:defRPr>
                <a:solidFill>
                  <a:schemeClr val="tx1"/>
                </a:solidFill>
                <a:latin typeface="Arial"/>
                <a:cs typeface="Arial"/>
              </a:defRPr>
            </a:lvl5pPr>
          </a:lstStyle>
          <a:p>
            <a:pPr lvl="0"/>
            <a:r>
              <a:rPr lang="en-US" dirty="0"/>
              <a:t>Click to enter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itle 1"/>
          <p:cNvSpPr>
            <a:spLocks noGrp="1"/>
          </p:cNvSpPr>
          <p:nvPr>
            <p:ph type="title" hasCustomPrompt="1"/>
          </p:nvPr>
        </p:nvSpPr>
        <p:spPr>
          <a:xfrm>
            <a:off x="457201" y="361953"/>
            <a:ext cx="8228012" cy="593869"/>
          </a:xfrm>
          <a:prstGeom prst="rect">
            <a:avLst/>
          </a:prstGeom>
        </p:spPr>
        <p:txBody>
          <a:bodyPr lIns="0" anchor="b" anchorCtr="0"/>
          <a:lstStyle>
            <a:lvl1pPr>
              <a:defRPr sz="2400">
                <a:solidFill>
                  <a:srgbClr val="0A3F6B"/>
                </a:solidFill>
                <a:latin typeface="Arial" panose="020B0604020202020204" pitchFamily="34" charset="0"/>
                <a:cs typeface="Arial" panose="020B0604020202020204" pitchFamily="34" charset="0"/>
              </a:defRPr>
            </a:lvl1pPr>
          </a:lstStyle>
          <a:p>
            <a:r>
              <a:rPr lang="en-US" dirty="0"/>
              <a:t>Click to Enter Slide Title </a:t>
            </a:r>
          </a:p>
        </p:txBody>
      </p:sp>
      <p:pic>
        <p:nvPicPr>
          <p:cNvPr id="4" name="Picture 3">
            <a:extLst>
              <a:ext uri="{FF2B5EF4-FFF2-40B4-BE49-F238E27FC236}">
                <a16:creationId xmlns:a16="http://schemas.microsoft.com/office/drawing/2014/main" id="{CF7826FD-B98D-4745-BC62-FB30779DE8C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05885" y="105119"/>
            <a:ext cx="480000" cy="609729"/>
          </a:xfrm>
          <a:prstGeom prst="rect">
            <a:avLst/>
          </a:prstGeom>
        </p:spPr>
      </p:pic>
    </p:spTree>
    <p:extLst>
      <p:ext uri="{BB962C8B-B14F-4D97-AF65-F5344CB8AC3E}">
        <p14:creationId xmlns:p14="http://schemas.microsoft.com/office/powerpoint/2010/main" val="35144718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3142" y="205933"/>
            <a:ext cx="6219825" cy="44970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83855" y="1035591"/>
            <a:ext cx="7886700" cy="501114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Footer Placeholder 4"/>
          <p:cNvSpPr>
            <a:spLocks noGrp="1"/>
          </p:cNvSpPr>
          <p:nvPr>
            <p:ph type="ftr" sz="quarter" idx="3"/>
          </p:nvPr>
        </p:nvSpPr>
        <p:spPr>
          <a:xfrm>
            <a:off x="8510589" y="6446853"/>
            <a:ext cx="414556" cy="365125"/>
          </a:xfrm>
          <a:prstGeom prst="rect">
            <a:avLst/>
          </a:prstGeom>
        </p:spPr>
        <p:txBody>
          <a:bodyPr vert="horz" lIns="91440" tIns="45720" rIns="91440" bIns="45720" rtlCol="0" anchor="ctr"/>
          <a:lstStyle>
            <a:lvl1pPr algn="ctr">
              <a:defRPr sz="825" b="0" i="0">
                <a:solidFill>
                  <a:srgbClr val="1E2773"/>
                </a:solidFill>
                <a:latin typeface="Arial" charset="0"/>
                <a:ea typeface="Arial" charset="0"/>
                <a:cs typeface="Arial" charset="0"/>
              </a:defRPr>
            </a:lvl1pPr>
          </a:lstStyle>
          <a:p>
            <a:r>
              <a:rPr lang="en-US"/>
              <a:t>[! organization] | ‹#›</a:t>
            </a:r>
          </a:p>
        </p:txBody>
      </p:sp>
      <p:pic>
        <p:nvPicPr>
          <p:cNvPr id="5" name="Picture 4" descr="A picture containing object, sitting, monitor, dark&#10;&#10;Description automatically generated">
            <a:extLst>
              <a:ext uri="{FF2B5EF4-FFF2-40B4-BE49-F238E27FC236}">
                <a16:creationId xmlns:a16="http://schemas.microsoft.com/office/drawing/2014/main" id="{27D38F68-1E5A-40F1-B21E-ACE260158163}"/>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725389" y="102666"/>
            <a:ext cx="1199756" cy="302851"/>
          </a:xfrm>
          <a:prstGeom prst="rect">
            <a:avLst/>
          </a:prstGeom>
        </p:spPr>
      </p:pic>
    </p:spTree>
    <p:extLst>
      <p:ext uri="{BB962C8B-B14F-4D97-AF65-F5344CB8AC3E}">
        <p14:creationId xmlns:p14="http://schemas.microsoft.com/office/powerpoint/2010/main" val="88561583"/>
      </p:ext>
    </p:extLst>
  </p:cSld>
  <p:clrMap bg1="lt1" tx1="dk1" bg2="lt2" tx2="dk2" accent1="accent1" accent2="accent2" accent3="accent3" accent4="accent4" accent5="accent5" accent6="accent6" hlink="hlink" folHlink="folHlink"/>
  <p:sldLayoutIdLst>
    <p:sldLayoutId id="2147483695" r:id="rId1"/>
    <p:sldLayoutId id="2147483698" r:id="rId2"/>
    <p:sldLayoutId id="2147483696" r:id="rId3"/>
    <p:sldLayoutId id="2147483697" r:id="rId4"/>
  </p:sldLayoutIdLst>
  <p:hf hdr="0" dt="0"/>
  <p:txStyles>
    <p:titleStyle>
      <a:lvl1pPr algn="l" defTabSz="685732" rtl="0" eaLnBrk="1" latinLnBrk="0" hangingPunct="1">
        <a:lnSpc>
          <a:spcPct val="90000"/>
        </a:lnSpc>
        <a:spcBef>
          <a:spcPct val="0"/>
        </a:spcBef>
        <a:buNone/>
        <a:defRPr sz="1351" b="0" i="0" kern="1200" spc="127" baseline="0">
          <a:solidFill>
            <a:schemeClr val="bg2">
              <a:lumMod val="50000"/>
            </a:schemeClr>
          </a:solidFill>
          <a:latin typeface="Arial" charset="0"/>
          <a:ea typeface="Arial" charset="0"/>
          <a:cs typeface="Arial" charset="0"/>
        </a:defRPr>
      </a:lvl1pPr>
    </p:titleStyle>
    <p:bodyStyle>
      <a:lvl1pPr marL="171434" indent="-171434" algn="l" defTabSz="685732" rtl="0" eaLnBrk="1" latinLnBrk="0" hangingPunct="1">
        <a:lnSpc>
          <a:spcPct val="100000"/>
        </a:lnSpc>
        <a:spcBef>
          <a:spcPts val="751"/>
        </a:spcBef>
        <a:buFont typeface="Arial"/>
        <a:buChar char="•"/>
        <a:defRPr sz="2100" b="0" i="0" kern="1200">
          <a:solidFill>
            <a:schemeClr val="bg2">
              <a:lumMod val="25000"/>
            </a:schemeClr>
          </a:solidFill>
          <a:latin typeface="Arial" charset="0"/>
          <a:ea typeface="Arial" charset="0"/>
          <a:cs typeface="Arial" charset="0"/>
        </a:defRPr>
      </a:lvl1pPr>
      <a:lvl2pPr marL="514300" indent="-171434" algn="l" defTabSz="685732"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65" indent="-171434" algn="l" defTabSz="685732"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30" indent="-171434" algn="l" defTabSz="685732" rtl="0" eaLnBrk="1" latinLnBrk="0" hangingPunct="1">
        <a:lnSpc>
          <a:spcPct val="100000"/>
        </a:lnSpc>
        <a:spcBef>
          <a:spcPts val="375"/>
        </a:spcBef>
        <a:buFont typeface="Arial"/>
        <a:buChar char="•"/>
        <a:defRPr sz="1351" b="0" i="0" kern="1200">
          <a:solidFill>
            <a:schemeClr val="bg2">
              <a:lumMod val="25000"/>
            </a:schemeClr>
          </a:solidFill>
          <a:latin typeface="Arial" charset="0"/>
          <a:ea typeface="Arial" charset="0"/>
          <a:cs typeface="Arial" charset="0"/>
        </a:defRPr>
      </a:lvl4pPr>
      <a:lvl5pPr marL="1542896" indent="-171434" algn="l" defTabSz="685732" rtl="0" eaLnBrk="1" latinLnBrk="0" hangingPunct="1">
        <a:lnSpc>
          <a:spcPct val="100000"/>
        </a:lnSpc>
        <a:spcBef>
          <a:spcPts val="375"/>
        </a:spcBef>
        <a:buFont typeface="Arial"/>
        <a:buChar char="•"/>
        <a:defRPr sz="1351" b="0" i="0" kern="1200">
          <a:solidFill>
            <a:schemeClr val="bg2">
              <a:lumMod val="25000"/>
            </a:schemeClr>
          </a:solidFill>
          <a:latin typeface="Arial" charset="0"/>
          <a:ea typeface="Arial" charset="0"/>
          <a:cs typeface="Arial" charset="0"/>
        </a:defRPr>
      </a:lvl5pPr>
      <a:lvl6pPr marL="1885762" indent="-171434" algn="l" defTabSz="685732"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628" indent="-171434" algn="l" defTabSz="685732"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494" indent="-171434" algn="l" defTabSz="685732"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360" indent="-171434" algn="l" defTabSz="685732"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en-US"/>
      </a:defPPr>
      <a:lvl1pPr marL="0" algn="l" defTabSz="685732" rtl="0" eaLnBrk="1" latinLnBrk="0" hangingPunct="1">
        <a:defRPr sz="1351" kern="1200">
          <a:solidFill>
            <a:schemeClr val="tx1"/>
          </a:solidFill>
          <a:latin typeface="+mn-lt"/>
          <a:ea typeface="+mn-ea"/>
          <a:cs typeface="+mn-cs"/>
        </a:defRPr>
      </a:lvl1pPr>
      <a:lvl2pPr marL="342866" algn="l" defTabSz="685732" rtl="0" eaLnBrk="1" latinLnBrk="0" hangingPunct="1">
        <a:defRPr sz="1351" kern="1200">
          <a:solidFill>
            <a:schemeClr val="tx1"/>
          </a:solidFill>
          <a:latin typeface="+mn-lt"/>
          <a:ea typeface="+mn-ea"/>
          <a:cs typeface="+mn-cs"/>
        </a:defRPr>
      </a:lvl2pPr>
      <a:lvl3pPr marL="685732" algn="l" defTabSz="685732" rtl="0" eaLnBrk="1" latinLnBrk="0" hangingPunct="1">
        <a:defRPr sz="1351" kern="1200">
          <a:solidFill>
            <a:schemeClr val="tx1"/>
          </a:solidFill>
          <a:latin typeface="+mn-lt"/>
          <a:ea typeface="+mn-ea"/>
          <a:cs typeface="+mn-cs"/>
        </a:defRPr>
      </a:lvl3pPr>
      <a:lvl4pPr marL="1028598" algn="l" defTabSz="685732" rtl="0" eaLnBrk="1" latinLnBrk="0" hangingPunct="1">
        <a:defRPr sz="1351" kern="1200">
          <a:solidFill>
            <a:schemeClr val="tx1"/>
          </a:solidFill>
          <a:latin typeface="+mn-lt"/>
          <a:ea typeface="+mn-ea"/>
          <a:cs typeface="+mn-cs"/>
        </a:defRPr>
      </a:lvl4pPr>
      <a:lvl5pPr marL="1371464" algn="l" defTabSz="685732" rtl="0" eaLnBrk="1" latinLnBrk="0" hangingPunct="1">
        <a:defRPr sz="1351" kern="1200">
          <a:solidFill>
            <a:schemeClr val="tx1"/>
          </a:solidFill>
          <a:latin typeface="+mn-lt"/>
          <a:ea typeface="+mn-ea"/>
          <a:cs typeface="+mn-cs"/>
        </a:defRPr>
      </a:lvl5pPr>
      <a:lvl6pPr marL="1714330" algn="l" defTabSz="685732" rtl="0" eaLnBrk="1" latinLnBrk="0" hangingPunct="1">
        <a:defRPr sz="1351" kern="1200">
          <a:solidFill>
            <a:schemeClr val="tx1"/>
          </a:solidFill>
          <a:latin typeface="+mn-lt"/>
          <a:ea typeface="+mn-ea"/>
          <a:cs typeface="+mn-cs"/>
        </a:defRPr>
      </a:lvl6pPr>
      <a:lvl7pPr marL="2057195" algn="l" defTabSz="685732" rtl="0" eaLnBrk="1" latinLnBrk="0" hangingPunct="1">
        <a:defRPr sz="1351" kern="1200">
          <a:solidFill>
            <a:schemeClr val="tx1"/>
          </a:solidFill>
          <a:latin typeface="+mn-lt"/>
          <a:ea typeface="+mn-ea"/>
          <a:cs typeface="+mn-cs"/>
        </a:defRPr>
      </a:lvl7pPr>
      <a:lvl8pPr marL="2400060" algn="l" defTabSz="685732" rtl="0" eaLnBrk="1" latinLnBrk="0" hangingPunct="1">
        <a:defRPr sz="1351" kern="1200">
          <a:solidFill>
            <a:schemeClr val="tx1"/>
          </a:solidFill>
          <a:latin typeface="+mn-lt"/>
          <a:ea typeface="+mn-ea"/>
          <a:cs typeface="+mn-cs"/>
        </a:defRPr>
      </a:lvl8pPr>
      <a:lvl9pPr marL="2742926" algn="l" defTabSz="685732"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chart" Target="../charts/chart29.xml"/><Relationship Id="rId1" Type="http://schemas.openxmlformats.org/officeDocument/2006/relationships/slideLayout" Target="../slideLayouts/slideLayout1.xml"/><Relationship Id="rId6" Type="http://schemas.openxmlformats.org/officeDocument/2006/relationships/chart" Target="../charts/chart33.xml"/><Relationship Id="rId5" Type="http://schemas.openxmlformats.org/officeDocument/2006/relationships/chart" Target="../charts/chart32.xml"/><Relationship Id="rId4" Type="http://schemas.openxmlformats.org/officeDocument/2006/relationships/chart" Target="../charts/chart31.xml"/></Relationships>
</file>

<file path=ppt/slides/_rels/slide11.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chart" Target="../charts/chart34.xml"/><Relationship Id="rId1" Type="http://schemas.openxmlformats.org/officeDocument/2006/relationships/slideLayout" Target="../slideLayouts/slideLayout1.xml"/><Relationship Id="rId6" Type="http://schemas.openxmlformats.org/officeDocument/2006/relationships/chart" Target="../charts/chart38.xml"/><Relationship Id="rId5" Type="http://schemas.openxmlformats.org/officeDocument/2006/relationships/chart" Target="../charts/chart37.xml"/><Relationship Id="rId4" Type="http://schemas.openxmlformats.org/officeDocument/2006/relationships/chart" Target="../charts/chart36.xml"/></Relationships>
</file>

<file path=ppt/slides/_rels/slide12.xml.rels><?xml version="1.0" encoding="UTF-8" standalone="yes"?>
<Relationships xmlns="http://schemas.openxmlformats.org/package/2006/relationships"><Relationship Id="rId8" Type="http://schemas.openxmlformats.org/officeDocument/2006/relationships/chart" Target="../charts/chart45.xml"/><Relationship Id="rId3" Type="http://schemas.openxmlformats.org/officeDocument/2006/relationships/chart" Target="../charts/chart40.xml"/><Relationship Id="rId7" Type="http://schemas.openxmlformats.org/officeDocument/2006/relationships/chart" Target="../charts/chart44.xml"/><Relationship Id="rId2" Type="http://schemas.openxmlformats.org/officeDocument/2006/relationships/chart" Target="../charts/chart39.xml"/><Relationship Id="rId1" Type="http://schemas.openxmlformats.org/officeDocument/2006/relationships/slideLayout" Target="../slideLayouts/slideLayout1.xml"/><Relationship Id="rId6" Type="http://schemas.openxmlformats.org/officeDocument/2006/relationships/chart" Target="../charts/chart43.xml"/><Relationship Id="rId5" Type="http://schemas.openxmlformats.org/officeDocument/2006/relationships/chart" Target="../charts/chart42.xml"/><Relationship Id="rId4" Type="http://schemas.openxmlformats.org/officeDocument/2006/relationships/chart" Target="../charts/chart41.xml"/></Relationships>
</file>

<file path=ppt/slides/_rels/slide13.xml.rels><?xml version="1.0" encoding="UTF-8" standalone="yes"?>
<Relationships xmlns="http://schemas.openxmlformats.org/package/2006/relationships"><Relationship Id="rId3" Type="http://schemas.openxmlformats.org/officeDocument/2006/relationships/chart" Target="../charts/chart47.xml"/><Relationship Id="rId2" Type="http://schemas.openxmlformats.org/officeDocument/2006/relationships/chart" Target="../charts/chart46.xml"/><Relationship Id="rId1" Type="http://schemas.openxmlformats.org/officeDocument/2006/relationships/slideLayout" Target="../slideLayouts/slideLayout1.xml"/><Relationship Id="rId4" Type="http://schemas.openxmlformats.org/officeDocument/2006/relationships/chart" Target="../charts/chart48.xml"/></Relationships>
</file>

<file path=ppt/slides/_rels/slide14.xml.rels><?xml version="1.0" encoding="UTF-8" standalone="yes"?>
<Relationships xmlns="http://schemas.openxmlformats.org/package/2006/relationships"><Relationship Id="rId3" Type="http://schemas.openxmlformats.org/officeDocument/2006/relationships/chart" Target="../charts/chart50.xml"/><Relationship Id="rId2" Type="http://schemas.openxmlformats.org/officeDocument/2006/relationships/chart" Target="../charts/chart49.xml"/><Relationship Id="rId1" Type="http://schemas.openxmlformats.org/officeDocument/2006/relationships/slideLayout" Target="../slideLayouts/slideLayout1.xml"/><Relationship Id="rId4" Type="http://schemas.openxmlformats.org/officeDocument/2006/relationships/chart" Target="../charts/chart51.xml"/></Relationships>
</file>

<file path=ppt/slides/_rels/slide15.xml.rels><?xml version="1.0" encoding="UTF-8" standalone="yes"?>
<Relationships xmlns="http://schemas.openxmlformats.org/package/2006/relationships"><Relationship Id="rId3" Type="http://schemas.openxmlformats.org/officeDocument/2006/relationships/chart" Target="../charts/chart53.xml"/><Relationship Id="rId2" Type="http://schemas.openxmlformats.org/officeDocument/2006/relationships/chart" Target="../charts/chart52.xml"/><Relationship Id="rId1" Type="http://schemas.openxmlformats.org/officeDocument/2006/relationships/slideLayout" Target="../slideLayouts/slideLayout1.xml"/><Relationship Id="rId5" Type="http://schemas.openxmlformats.org/officeDocument/2006/relationships/chart" Target="../charts/chart55.xml"/><Relationship Id="rId4" Type="http://schemas.openxmlformats.org/officeDocument/2006/relationships/chart" Target="../charts/chart54.xml"/></Relationships>
</file>

<file path=ppt/slides/_rels/slide16.xml.rels><?xml version="1.0" encoding="UTF-8" standalone="yes"?>
<Relationships xmlns="http://schemas.openxmlformats.org/package/2006/relationships"><Relationship Id="rId8" Type="http://schemas.openxmlformats.org/officeDocument/2006/relationships/chart" Target="../charts/chart62.xml"/><Relationship Id="rId3" Type="http://schemas.openxmlformats.org/officeDocument/2006/relationships/chart" Target="../charts/chart57.xml"/><Relationship Id="rId7" Type="http://schemas.openxmlformats.org/officeDocument/2006/relationships/chart" Target="../charts/chart61.xml"/><Relationship Id="rId2" Type="http://schemas.openxmlformats.org/officeDocument/2006/relationships/chart" Target="../charts/chart56.xml"/><Relationship Id="rId1" Type="http://schemas.openxmlformats.org/officeDocument/2006/relationships/slideLayout" Target="../slideLayouts/slideLayout1.xml"/><Relationship Id="rId6" Type="http://schemas.openxmlformats.org/officeDocument/2006/relationships/chart" Target="../charts/chart60.xml"/><Relationship Id="rId5" Type="http://schemas.openxmlformats.org/officeDocument/2006/relationships/chart" Target="../charts/chart59.xml"/><Relationship Id="rId4" Type="http://schemas.openxmlformats.org/officeDocument/2006/relationships/chart" Target="../charts/chart58.xml"/></Relationships>
</file>

<file path=ppt/slides/_rels/slide17.xml.rels><?xml version="1.0" encoding="UTF-8" standalone="yes"?>
<Relationships xmlns="http://schemas.openxmlformats.org/package/2006/relationships"><Relationship Id="rId3" Type="http://schemas.openxmlformats.org/officeDocument/2006/relationships/chart" Target="../charts/chart64.xml"/><Relationship Id="rId2" Type="http://schemas.openxmlformats.org/officeDocument/2006/relationships/chart" Target="../charts/chart63.xml"/><Relationship Id="rId1" Type="http://schemas.openxmlformats.org/officeDocument/2006/relationships/slideLayout" Target="../slideLayouts/slideLayout1.xml"/><Relationship Id="rId6" Type="http://schemas.openxmlformats.org/officeDocument/2006/relationships/chart" Target="../charts/chart67.xml"/><Relationship Id="rId5" Type="http://schemas.openxmlformats.org/officeDocument/2006/relationships/chart" Target="../charts/chart66.xml"/><Relationship Id="rId4" Type="http://schemas.openxmlformats.org/officeDocument/2006/relationships/chart" Target="../charts/chart65.xml"/></Relationships>
</file>

<file path=ppt/slides/_rels/slide18.xml.rels><?xml version="1.0" encoding="UTF-8" standalone="yes"?>
<Relationships xmlns="http://schemas.openxmlformats.org/package/2006/relationships"><Relationship Id="rId3" Type="http://schemas.openxmlformats.org/officeDocument/2006/relationships/chart" Target="../charts/chart69.xml"/><Relationship Id="rId7" Type="http://schemas.openxmlformats.org/officeDocument/2006/relationships/chart" Target="../charts/chart73.xml"/><Relationship Id="rId2" Type="http://schemas.openxmlformats.org/officeDocument/2006/relationships/chart" Target="../charts/chart68.xml"/><Relationship Id="rId1" Type="http://schemas.openxmlformats.org/officeDocument/2006/relationships/slideLayout" Target="../slideLayouts/slideLayout1.xml"/><Relationship Id="rId6" Type="http://schemas.openxmlformats.org/officeDocument/2006/relationships/chart" Target="../charts/chart72.xml"/><Relationship Id="rId5" Type="http://schemas.openxmlformats.org/officeDocument/2006/relationships/chart" Target="../charts/chart71.xml"/><Relationship Id="rId4" Type="http://schemas.openxmlformats.org/officeDocument/2006/relationships/chart" Target="../charts/chart70.xml"/></Relationships>
</file>

<file path=ppt/slides/_rels/slide19.xml.rels><?xml version="1.0" encoding="UTF-8" standalone="yes"?>
<Relationships xmlns="http://schemas.openxmlformats.org/package/2006/relationships"><Relationship Id="rId3" Type="http://schemas.openxmlformats.org/officeDocument/2006/relationships/chart" Target="../charts/chart75.xml"/><Relationship Id="rId2" Type="http://schemas.openxmlformats.org/officeDocument/2006/relationships/chart" Target="../charts/chart74.xml"/><Relationship Id="rId1" Type="http://schemas.openxmlformats.org/officeDocument/2006/relationships/slideLayout" Target="../slideLayouts/slideLayout1.xml"/><Relationship Id="rId6" Type="http://schemas.openxmlformats.org/officeDocument/2006/relationships/chart" Target="../charts/chart78.xml"/><Relationship Id="rId5" Type="http://schemas.openxmlformats.org/officeDocument/2006/relationships/chart" Target="../charts/chart77.xml"/><Relationship Id="rId4" Type="http://schemas.openxmlformats.org/officeDocument/2006/relationships/chart" Target="../charts/chart7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80.xml"/><Relationship Id="rId2" Type="http://schemas.openxmlformats.org/officeDocument/2006/relationships/chart" Target="../charts/chart79.xml"/><Relationship Id="rId1" Type="http://schemas.openxmlformats.org/officeDocument/2006/relationships/slideLayout" Target="../slideLayouts/slideLayout1.xml"/><Relationship Id="rId5" Type="http://schemas.openxmlformats.org/officeDocument/2006/relationships/chart" Target="../charts/chart82.xml"/><Relationship Id="rId4" Type="http://schemas.openxmlformats.org/officeDocument/2006/relationships/chart" Target="../charts/chart8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chart" Target="../charts/chart5.xml"/><Relationship Id="rId11" Type="http://schemas.openxmlformats.org/officeDocument/2006/relationships/chart" Target="../charts/chart10.xml"/><Relationship Id="rId5" Type="http://schemas.openxmlformats.org/officeDocument/2006/relationships/chart" Target="../charts/chart4.xml"/><Relationship Id="rId10" Type="http://schemas.openxmlformats.org/officeDocument/2006/relationships/chart" Target="../charts/chart9.xml"/><Relationship Id="rId4" Type="http://schemas.openxmlformats.org/officeDocument/2006/relationships/chart" Target="../charts/chart3.xml"/><Relationship Id="rId9" Type="http://schemas.openxmlformats.org/officeDocument/2006/relationships/chart" Target="../charts/chart8.xml"/></Relationships>
</file>

<file path=ppt/slides/_rels/slide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1.xml"/><Relationship Id="rId5" Type="http://schemas.openxmlformats.org/officeDocument/2006/relationships/chart" Target="../charts/chart14.xml"/><Relationship Id="rId4" Type="http://schemas.openxmlformats.org/officeDocument/2006/relationships/chart" Target="../charts/char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chart" Target="../charts/chart21.xml"/><Relationship Id="rId3" Type="http://schemas.openxmlformats.org/officeDocument/2006/relationships/chart" Target="../charts/chart16.xml"/><Relationship Id="rId7" Type="http://schemas.openxmlformats.org/officeDocument/2006/relationships/chart" Target="../charts/chart20.xml"/><Relationship Id="rId2" Type="http://schemas.openxmlformats.org/officeDocument/2006/relationships/chart" Target="../charts/chart15.xml"/><Relationship Id="rId1" Type="http://schemas.openxmlformats.org/officeDocument/2006/relationships/slideLayout" Target="../slideLayouts/slideLayout1.xml"/><Relationship Id="rId6" Type="http://schemas.openxmlformats.org/officeDocument/2006/relationships/chart" Target="../charts/chart19.xml"/><Relationship Id="rId11" Type="http://schemas.openxmlformats.org/officeDocument/2006/relationships/chart" Target="../charts/chart24.xml"/><Relationship Id="rId5" Type="http://schemas.openxmlformats.org/officeDocument/2006/relationships/chart" Target="../charts/chart18.xml"/><Relationship Id="rId10" Type="http://schemas.openxmlformats.org/officeDocument/2006/relationships/chart" Target="../charts/chart23.xml"/><Relationship Id="rId4" Type="http://schemas.openxmlformats.org/officeDocument/2006/relationships/chart" Target="../charts/chart17.xml"/><Relationship Id="rId9" Type="http://schemas.openxmlformats.org/officeDocument/2006/relationships/chart" Target="../charts/chart22.xml"/></Relationships>
</file>

<file path=ppt/slides/_rels/slide9.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chart" Target="../charts/chart25.xml"/><Relationship Id="rId1" Type="http://schemas.openxmlformats.org/officeDocument/2006/relationships/slideLayout" Target="../slideLayouts/slideLayout1.xml"/><Relationship Id="rId5" Type="http://schemas.openxmlformats.org/officeDocument/2006/relationships/chart" Target="../charts/chart28.xml"/><Relationship Id="rId4" Type="http://schemas.openxmlformats.org/officeDocument/2006/relationships/chart" Target="../charts/chart2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03478"/>
            </a:gs>
            <a:gs pos="100000">
              <a:srgbClr val="0089C4"/>
            </a:gs>
          </a:gsLst>
          <a:lin ang="2100000" scaled="1"/>
        </a:gradFill>
        <a:effectLst/>
      </p:bgPr>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CEAD8DC5-751D-4FDD-BA40-26EAD2E83FE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25024"/>
          <a:stretch/>
        </p:blipFill>
        <p:spPr>
          <a:xfrm>
            <a:off x="0" y="0"/>
            <a:ext cx="9144000" cy="6863992"/>
          </a:xfrm>
          <a:prstGeom prst="rect">
            <a:avLst/>
          </a:prstGeom>
        </p:spPr>
      </p:pic>
      <p:sp>
        <p:nvSpPr>
          <p:cNvPr id="4" name="Title 1">
            <a:extLst>
              <a:ext uri="{FF2B5EF4-FFF2-40B4-BE49-F238E27FC236}">
                <a16:creationId xmlns:a16="http://schemas.microsoft.com/office/drawing/2014/main" id="{FBFA1F81-A1F5-4B57-8DFB-FD8857313B9D}"/>
              </a:ext>
            </a:extLst>
          </p:cNvPr>
          <p:cNvSpPr txBox="1">
            <a:spLocks/>
          </p:cNvSpPr>
          <p:nvPr/>
        </p:nvSpPr>
        <p:spPr>
          <a:xfrm>
            <a:off x="585867" y="1092192"/>
            <a:ext cx="7082823" cy="1317879"/>
          </a:xfrm>
          <a:prstGeom prst="rect">
            <a:avLst/>
          </a:prstGeom>
        </p:spPr>
        <p:txBody>
          <a:bodyPr anchor="b">
            <a:normAutofit/>
          </a:bodyPr>
          <a:lstStyle>
            <a:lvl1pPr algn="l" defTabSz="685749" rtl="0" eaLnBrk="1" latinLnBrk="0" hangingPunct="1">
              <a:lnSpc>
                <a:spcPct val="90000"/>
              </a:lnSpc>
              <a:spcBef>
                <a:spcPct val="0"/>
              </a:spcBef>
              <a:buNone/>
              <a:defRPr sz="3000" b="1" i="0" kern="1200" spc="127" baseline="0">
                <a:solidFill>
                  <a:srgbClr val="365097"/>
                </a:solidFill>
                <a:latin typeface="Calibri" charset="0"/>
                <a:ea typeface="Calibri" charset="0"/>
                <a:cs typeface="Calibri" charset="0"/>
              </a:defRPr>
            </a:lvl1pPr>
          </a:lstStyle>
          <a:p>
            <a:r>
              <a:rPr lang="en-US" dirty="0">
                <a:solidFill>
                  <a:schemeClr val="bg1"/>
                </a:solidFill>
              </a:rPr>
              <a:t>Philips Employee Survey 2021 Q2</a:t>
            </a:r>
          </a:p>
        </p:txBody>
      </p:sp>
      <p:sp>
        <p:nvSpPr>
          <p:cNvPr id="8" name="Rectangle 7">
            <a:extLst>
              <a:ext uri="{FF2B5EF4-FFF2-40B4-BE49-F238E27FC236}">
                <a16:creationId xmlns:a16="http://schemas.microsoft.com/office/drawing/2014/main" id="{A0B05A17-C26F-4AA1-BA65-37FC47343EAB}"/>
              </a:ext>
            </a:extLst>
          </p:cNvPr>
          <p:cNvSpPr/>
          <p:nvPr/>
        </p:nvSpPr>
        <p:spPr>
          <a:xfrm>
            <a:off x="596654" y="3103997"/>
            <a:ext cx="2218684" cy="307777"/>
          </a:xfrm>
          <a:prstGeom prst="rect">
            <a:avLst/>
          </a:prstGeom>
        </p:spPr>
        <p:txBody>
          <a:bodyPr wrap="none">
            <a:normAutofit/>
          </a:bodyPr>
          <a:lstStyle/>
          <a:p>
            <a:r>
              <a:rPr lang="en-US" sz="1400" b="1" dirty="0">
                <a:solidFill>
                  <a:schemeClr val="bg1"/>
                </a:solidFill>
              </a:rPr>
              <a:t>Jun 24, 2021 - Jul 9, 2021</a:t>
            </a:r>
          </a:p>
        </p:txBody>
      </p:sp>
      <p:sp>
        <p:nvSpPr>
          <p:cNvPr id="9" name="Rectangle 8">
            <a:extLst>
              <a:ext uri="{FF2B5EF4-FFF2-40B4-BE49-F238E27FC236}">
                <a16:creationId xmlns:a16="http://schemas.microsoft.com/office/drawing/2014/main" id="{0F334524-F92E-489A-A6CF-9885D43CA689}"/>
              </a:ext>
            </a:extLst>
          </p:cNvPr>
          <p:cNvSpPr/>
          <p:nvPr/>
        </p:nvSpPr>
        <p:spPr>
          <a:xfrm>
            <a:off x="606279" y="3422353"/>
            <a:ext cx="1152880" cy="307777"/>
          </a:xfrm>
          <a:prstGeom prst="rect">
            <a:avLst/>
          </a:prstGeom>
        </p:spPr>
        <p:txBody>
          <a:bodyPr wrap="none">
            <a:normAutofit/>
          </a:bodyPr>
          <a:lstStyle/>
          <a:p>
            <a:pPr algn="l"/>
            <a:r>
              <a:rPr lang="en-US" sz="1400" dirty="0">
                <a:solidFill>
                  <a:schemeClr val="tx1">
                    <a:lumMod val="60000"/>
                    <a:lumOff val="40000"/>
                  </a:schemeClr>
                </a:solidFill>
              </a:rPr>
              <a:t>TIME PERIOD</a:t>
            </a:r>
          </a:p>
        </p:txBody>
      </p:sp>
      <p:sp>
        <p:nvSpPr>
          <p:cNvPr id="10" name="Rectangle 9">
            <a:extLst>
              <a:ext uri="{FF2B5EF4-FFF2-40B4-BE49-F238E27FC236}">
                <a16:creationId xmlns:a16="http://schemas.microsoft.com/office/drawing/2014/main" id="{17575999-505C-4FEF-9E68-D302CBA728FD}"/>
              </a:ext>
            </a:extLst>
          </p:cNvPr>
          <p:cNvSpPr/>
          <p:nvPr/>
        </p:nvSpPr>
        <p:spPr>
          <a:xfrm>
            <a:off x="3566134" y="3102389"/>
            <a:ext cx="1214884" cy="307777"/>
          </a:xfrm>
          <a:prstGeom prst="rect">
            <a:avLst/>
          </a:prstGeom>
        </p:spPr>
        <p:txBody>
          <a:bodyPr wrap="none">
            <a:normAutofit/>
          </a:bodyPr>
          <a:lstStyle/>
          <a:p>
            <a:pPr algn="l"/>
            <a:r>
              <a:rPr lang="en-US" sz="1400" b="1" dirty="0">
                <a:solidFill>
                  <a:schemeClr val="bg1"/>
                </a:solidFill>
              </a:rPr>
              <a:t>170</a:t>
            </a:r>
          </a:p>
        </p:txBody>
      </p:sp>
      <p:sp>
        <p:nvSpPr>
          <p:cNvPr id="11" name="Rectangle 10">
            <a:extLst>
              <a:ext uri="{FF2B5EF4-FFF2-40B4-BE49-F238E27FC236}">
                <a16:creationId xmlns:a16="http://schemas.microsoft.com/office/drawing/2014/main" id="{0470655A-7FC3-4B3C-9C00-DF42E3240620}"/>
              </a:ext>
            </a:extLst>
          </p:cNvPr>
          <p:cNvSpPr/>
          <p:nvPr/>
        </p:nvSpPr>
        <p:spPr>
          <a:xfrm>
            <a:off x="6357977" y="3102389"/>
            <a:ext cx="1458861" cy="307777"/>
          </a:xfrm>
          <a:prstGeom prst="rect">
            <a:avLst/>
          </a:prstGeom>
        </p:spPr>
        <p:txBody>
          <a:bodyPr wrap="none">
            <a:normAutofit/>
          </a:bodyPr>
          <a:lstStyle/>
          <a:p>
            <a:pPr algn="l"/>
            <a:r>
              <a:rPr lang="en-US" sz="1400" b="1" dirty="0">
                <a:solidFill>
                  <a:schemeClr val="bg1"/>
                </a:solidFill>
              </a:rPr>
              <a:t>85</a:t>
            </a:r>
          </a:p>
        </p:txBody>
      </p:sp>
      <p:sp>
        <p:nvSpPr>
          <p:cNvPr id="13" name="Rectangle 12">
            <a:extLst>
              <a:ext uri="{FF2B5EF4-FFF2-40B4-BE49-F238E27FC236}">
                <a16:creationId xmlns:a16="http://schemas.microsoft.com/office/drawing/2014/main" id="{70E856A0-B226-4A51-A5BD-2CF63C517237}"/>
              </a:ext>
            </a:extLst>
          </p:cNvPr>
          <p:cNvSpPr/>
          <p:nvPr/>
        </p:nvSpPr>
        <p:spPr>
          <a:xfrm>
            <a:off x="3566134" y="3422353"/>
            <a:ext cx="1214884" cy="307777"/>
          </a:xfrm>
          <a:prstGeom prst="rect">
            <a:avLst/>
          </a:prstGeom>
        </p:spPr>
        <p:txBody>
          <a:bodyPr wrap="none">
            <a:normAutofit/>
          </a:bodyPr>
          <a:lstStyle/>
          <a:p>
            <a:r>
              <a:rPr lang="en-US" sz="1400" dirty="0">
                <a:solidFill>
                  <a:schemeClr val="tx1">
                    <a:lumMod val="60000"/>
                    <a:lumOff val="40000"/>
                  </a:schemeClr>
                </a:solidFill>
              </a:rPr>
              <a:t>RESPONDENTS</a:t>
            </a:r>
          </a:p>
        </p:txBody>
      </p:sp>
      <p:sp>
        <p:nvSpPr>
          <p:cNvPr id="14" name="Rectangle 13">
            <a:extLst>
              <a:ext uri="{FF2B5EF4-FFF2-40B4-BE49-F238E27FC236}">
                <a16:creationId xmlns:a16="http://schemas.microsoft.com/office/drawing/2014/main" id="{56F7A547-8DB3-48C0-89E1-3C5688DD1B51}"/>
              </a:ext>
            </a:extLst>
          </p:cNvPr>
          <p:cNvSpPr/>
          <p:nvPr/>
        </p:nvSpPr>
        <p:spPr>
          <a:xfrm>
            <a:off x="6355826" y="3422353"/>
            <a:ext cx="1461011" cy="307777"/>
          </a:xfrm>
          <a:prstGeom prst="rect">
            <a:avLst/>
          </a:prstGeom>
        </p:spPr>
        <p:txBody>
          <a:bodyPr wrap="none">
            <a:normAutofit/>
          </a:bodyPr>
          <a:lstStyle/>
          <a:p>
            <a:r>
              <a:rPr lang="en-US" sz="1400" dirty="0">
                <a:solidFill>
                  <a:schemeClr val="tx1">
                    <a:lumMod val="60000"/>
                    <a:lumOff val="40000"/>
                  </a:schemeClr>
                </a:solidFill>
              </a:rPr>
              <a:t>RESPONSE RATE</a:t>
            </a:r>
          </a:p>
        </p:txBody>
      </p:sp>
    </p:spTree>
    <p:extLst>
      <p:ext uri="{BB962C8B-B14F-4D97-AF65-F5344CB8AC3E}">
        <p14:creationId xmlns:p14="http://schemas.microsoft.com/office/powerpoint/2010/main" val="613663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82880" y="2843781"/>
            <a:ext cx="5761980" cy="640079"/>
            <a:chOff x="182880" y="2843781"/>
            <a:chExt cx="5761980" cy="640079"/>
          </a:xfrm>
        </p:grpSpPr>
        <p:graphicFrame>
          <p:nvGraphicFramePr>
            <p:cNvPr id="109" name="Chart 2"/>
            <p:cNvGraphicFramePr>
              <a:graphicFrameLocks noGrp="1"/>
            </p:cNvGraphicFramePr>
            <p:nvPr/>
          </p:nvGraphicFramePr>
          <p:xfrm>
            <a:off x="2561580" y="2926080"/>
            <a:ext cx="3383280" cy="457200"/>
          </p:xfrm>
          <a:graphic>
            <a:graphicData uri="http://schemas.openxmlformats.org/drawingml/2006/chart">
              <c:chart xmlns:c="http://schemas.openxmlformats.org/drawingml/2006/chart" xmlns:r="http://schemas.openxmlformats.org/officeDocument/2006/relationships" r:id="rId2"/>
            </a:graphicData>
          </a:graphic>
        </p:graphicFrame>
        <p:sp>
          <p:nvSpPr>
            <p:cNvPr id="110" name="TextBox 109">
              <a:extLst>
                <a:ext uri="{FF2B5EF4-FFF2-40B4-BE49-F238E27FC236}">
                  <a16:creationId xmlns:a16="http://schemas.microsoft.com/office/drawing/2014/main" id="{A8771877-F02B-A44B-A403-BF44345744C6}"/>
                </a:ext>
              </a:extLst>
            </p:cNvPr>
            <p:cNvSpPr txBox="1"/>
            <p:nvPr/>
          </p:nvSpPr>
          <p:spPr>
            <a:xfrm>
              <a:off x="182880" y="2843781"/>
              <a:ext cx="2286000" cy="64007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Philips adapts well to changes that affect how we operate.</a:t>
              </a:r>
            </a:p>
          </p:txBody>
        </p:sp>
      </p:grpSp>
      <p:grpSp>
        <p:nvGrpSpPr>
          <p:cNvPr id="3" name="Group 2"/>
          <p:cNvGrpSpPr/>
          <p:nvPr/>
        </p:nvGrpSpPr>
        <p:grpSpPr>
          <a:xfrm>
            <a:off x="182880" y="2194559"/>
            <a:ext cx="5761980" cy="640080"/>
            <a:chOff x="182880" y="2194559"/>
            <a:chExt cx="5761980" cy="640080"/>
          </a:xfrm>
        </p:grpSpPr>
        <p:graphicFrame>
          <p:nvGraphicFramePr>
            <p:cNvPr id="107" name="Chart 110"/>
            <p:cNvGraphicFramePr>
              <a:graphicFrameLocks noGrp="1"/>
            </p:cNvGraphicFramePr>
            <p:nvPr/>
          </p:nvGraphicFramePr>
          <p:xfrm>
            <a:off x="2561580" y="2286000"/>
            <a:ext cx="3383280" cy="457200"/>
          </p:xfrm>
          <a:graphic>
            <a:graphicData uri="http://schemas.openxmlformats.org/drawingml/2006/chart">
              <c:chart xmlns:c="http://schemas.openxmlformats.org/drawingml/2006/chart" xmlns:r="http://schemas.openxmlformats.org/officeDocument/2006/relationships" r:id="rId3"/>
            </a:graphicData>
          </a:graphic>
        </p:graphicFrame>
        <p:sp>
          <p:nvSpPr>
            <p:cNvPr id="108" name="TextBox 107">
              <a:extLst>
                <a:ext uri="{FF2B5EF4-FFF2-40B4-BE49-F238E27FC236}">
                  <a16:creationId xmlns:a16="http://schemas.microsoft.com/office/drawing/2014/main" id="{1981C12F-AC32-FD40-9078-CF5008AB255A}"/>
                </a:ext>
              </a:extLst>
            </p:cNvPr>
            <p:cNvSpPr txBox="1"/>
            <p:nvPr/>
          </p:nvSpPr>
          <p:spPr>
            <a:xfrm>
              <a:off x="182880" y="2194559"/>
              <a:ext cx="2286000" cy="640080"/>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At Philips, we make changes to get ahead of the competition, not just to keep up with it.</a:t>
              </a:r>
            </a:p>
          </p:txBody>
        </p:sp>
      </p:grpSp>
      <p:grpSp>
        <p:nvGrpSpPr>
          <p:cNvPr id="4" name="Group 3"/>
          <p:cNvGrpSpPr/>
          <p:nvPr/>
        </p:nvGrpSpPr>
        <p:grpSpPr>
          <a:xfrm>
            <a:off x="182880" y="1604028"/>
            <a:ext cx="5760720" cy="581389"/>
            <a:chOff x="182880" y="1604028"/>
            <a:chExt cx="5760720" cy="581389"/>
          </a:xfrm>
        </p:grpSpPr>
        <p:graphicFrame>
          <p:nvGraphicFramePr>
            <p:cNvPr id="105" name="Chart 110"/>
            <p:cNvGraphicFramePr>
              <a:graphicFrameLocks noGrp="1"/>
            </p:cNvGraphicFramePr>
            <p:nvPr/>
          </p:nvGraphicFramePr>
          <p:xfrm>
            <a:off x="2560320" y="1645920"/>
            <a:ext cx="3383280" cy="457200"/>
          </p:xfrm>
          <a:graphic>
            <a:graphicData uri="http://schemas.openxmlformats.org/drawingml/2006/chart">
              <c:chart xmlns:c="http://schemas.openxmlformats.org/drawingml/2006/chart" xmlns:r="http://schemas.openxmlformats.org/officeDocument/2006/relationships" r:id="rId4"/>
            </a:graphicData>
          </a:graphic>
        </p:graphicFrame>
        <p:sp>
          <p:nvSpPr>
            <p:cNvPr id="106" name="TextBox 105">
              <a:extLst>
                <a:ext uri="{FF2B5EF4-FFF2-40B4-BE49-F238E27FC236}">
                  <a16:creationId xmlns:a16="http://schemas.microsoft.com/office/drawing/2014/main" id="{7266C6DD-8F60-2E41-9073-C6187522BCFB}"/>
                </a:ext>
              </a:extLst>
            </p:cNvPr>
            <p:cNvSpPr txBox="1"/>
            <p:nvPr/>
          </p:nvSpPr>
          <p:spPr>
            <a:xfrm>
              <a:off x="182880" y="1604028"/>
              <a:ext cx="2286000" cy="58138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Decisions impacting my work are made without delay.</a:t>
              </a:r>
            </a:p>
          </p:txBody>
        </p:sp>
      </p:grpSp>
      <p:sp>
        <p:nvSpPr>
          <p:cNvPr id="83" name="Rounded Rectangle 10">
            <a:extLst>
              <a:ext uri="{FF2B5EF4-FFF2-40B4-BE49-F238E27FC236}">
                <a16:creationId xmlns:a16="http://schemas.microsoft.com/office/drawing/2014/main" id="{C6290EFF-1F67-4632-BF34-9D40FAD5BE57}"/>
              </a:ext>
            </a:extLst>
          </p:cNvPr>
          <p:cNvSpPr/>
          <p:nvPr/>
        </p:nvSpPr>
        <p:spPr>
          <a:xfrm>
            <a:off x="265058" y="5601043"/>
            <a:ext cx="8623210" cy="848499"/>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Arial" panose="020B0604020202020204" pitchFamily="34" charset="0"/>
              <a:ea typeface="+mn-ea"/>
              <a:cs typeface="Arial" panose="020B0604020202020204" pitchFamily="34" charset="0"/>
            </a:endParaRPr>
          </a:p>
        </p:txBody>
      </p:sp>
      <p:sp>
        <p:nvSpPr>
          <p:cNvPr id="19" name="Title 1">
            <a:extLst>
              <a:ext uri="{FF2B5EF4-FFF2-40B4-BE49-F238E27FC236}">
                <a16:creationId xmlns:a16="http://schemas.microsoft.com/office/drawing/2014/main" id="{72891B29-3D61-445C-91A3-5860D11BFA9C}"/>
              </a:ext>
            </a:extLst>
          </p:cNvPr>
          <p:cNvSpPr txBox="1">
            <a:spLocks/>
          </p:cNvSpPr>
          <p:nvPr/>
        </p:nvSpPr>
        <p:spPr>
          <a:xfrm>
            <a:off x="169021" y="58992"/>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marL="0" marR="0" lvl="0" indent="0" algn="l" defTabSz="685749"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98" normalizeH="0" baseline="0" noProof="0" dirty="0">
                <a:ln>
                  <a:noFill/>
                </a:ln>
                <a:solidFill>
                  <a:srgbClr val="2D2A2B"/>
                </a:solidFill>
                <a:effectLst/>
                <a:uLnTx/>
                <a:uFillTx/>
                <a:latin typeface="Arial" panose="020B0604020202020204" pitchFamily="34" charset="0"/>
                <a:cs typeface="Arial" panose="020B0604020202020204" pitchFamily="34" charset="0"/>
              </a:rPr>
              <a:t>Dimension Details -- Agility</a:t>
            </a:r>
          </a:p>
        </p:txBody>
      </p:sp>
      <p:cxnSp>
        <p:nvCxnSpPr>
          <p:cNvPr id="20" name="Straight Connector 19">
            <a:extLst>
              <a:ext uri="{FF2B5EF4-FFF2-40B4-BE49-F238E27FC236}">
                <a16:creationId xmlns:a16="http://schemas.microsoft.com/office/drawing/2014/main" id="{293EE5C0-7E36-48FE-93B0-026CAB278DE4}"/>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5523CB6-AD54-4645-9131-1EBDB2F24E93}"/>
              </a:ext>
            </a:extLst>
          </p:cNvPr>
          <p:cNvCxnSpPr/>
          <p:nvPr/>
        </p:nvCxnSpPr>
        <p:spPr>
          <a:xfrm>
            <a:off x="320040" y="16002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7442BD6-0D3E-4483-8E8F-3D23D1C982AB}"/>
              </a:ext>
            </a:extLst>
          </p:cNvPr>
          <p:cNvCxnSpPr/>
          <p:nvPr/>
        </p:nvCxnSpPr>
        <p:spPr>
          <a:xfrm>
            <a:off x="320040" y="219456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86D2075-85DE-4F46-B417-F5646B1633E2}"/>
              </a:ext>
            </a:extLst>
          </p:cNvPr>
          <p:cNvCxnSpPr/>
          <p:nvPr/>
        </p:nvCxnSpPr>
        <p:spPr>
          <a:xfrm>
            <a:off x="320040" y="1002011"/>
            <a:ext cx="8551381"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BF4998F-8D94-4AC0-8307-7FE780FDB850}"/>
              </a:ext>
            </a:extLst>
          </p:cNvPr>
          <p:cNvSpPr txBox="1"/>
          <p:nvPr/>
        </p:nvSpPr>
        <p:spPr>
          <a:xfrm>
            <a:off x="365760" y="548640"/>
            <a:ext cx="2103120" cy="457200"/>
          </a:xfrm>
          <a:prstGeom prst="rect">
            <a:avLst/>
          </a:prstGeom>
          <a:noFill/>
          <a:ln w="6350">
            <a:noFill/>
          </a:ln>
        </p:spPr>
        <p:txBody>
          <a:bodyPr wrap="square" lIns="45720" rIns="45720" rtlCol="0"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Dimension/Item</a:t>
            </a:r>
          </a:p>
        </p:txBody>
      </p:sp>
      <p:cxnSp>
        <p:nvCxnSpPr>
          <p:cNvPr id="148" name="Straight Connector 147">
            <a:extLst>
              <a:ext uri="{FF2B5EF4-FFF2-40B4-BE49-F238E27FC236}">
                <a16:creationId xmlns:a16="http://schemas.microsoft.com/office/drawing/2014/main" id="{84A62125-4849-4F18-9DA9-06F7259CFA5B}"/>
              </a:ext>
            </a:extLst>
          </p:cNvPr>
          <p:cNvCxnSpPr/>
          <p:nvPr/>
        </p:nvCxnSpPr>
        <p:spPr>
          <a:xfrm>
            <a:off x="320040" y="283464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F4ED0399-17D1-47D5-81CD-BD17B0E0F17C}"/>
              </a:ext>
            </a:extLst>
          </p:cNvPr>
          <p:cNvCxnSpPr/>
          <p:nvPr/>
        </p:nvCxnSpPr>
        <p:spPr>
          <a:xfrm>
            <a:off x="320040" y="347472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83DAFA4-9EA8-4AE8-B11A-35A17089BFFA}"/>
              </a:ext>
            </a:extLst>
          </p:cNvPr>
          <p:cNvCxnSpPr/>
          <p:nvPr/>
        </p:nvCxnSpPr>
        <p:spPr>
          <a:xfrm>
            <a:off x="320040" y="41148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019EE92C-DF8C-430F-AF5B-50EFBD5B0C48}"/>
              </a:ext>
            </a:extLst>
          </p:cNvPr>
          <p:cNvCxnSpPr/>
          <p:nvPr/>
        </p:nvCxnSpPr>
        <p:spPr>
          <a:xfrm>
            <a:off x="320040" y="475488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5897880" y="731520"/>
            <a:ext cx="642553" cy="4700016"/>
            <a:chOff x="5897880" y="731520"/>
            <a:chExt cx="642553" cy="4700016"/>
          </a:xfrm>
        </p:grpSpPr>
        <p:sp>
          <p:nvSpPr>
            <p:cNvPr id="11" name="Rectangle: Rounded Corners 10">
              <a:extLst>
                <a:ext uri="{FF2B5EF4-FFF2-40B4-BE49-F238E27FC236}">
                  <a16:creationId xmlns:a16="http://schemas.microsoft.com/office/drawing/2014/main" id="{A4FD62A8-687B-47EE-BACF-5BA26D902ADE}"/>
                </a:ext>
              </a:extLst>
            </p:cNvPr>
            <p:cNvSpPr/>
            <p:nvPr/>
          </p:nvSpPr>
          <p:spPr>
            <a:xfrm>
              <a:off x="6080760" y="731520"/>
              <a:ext cx="228600" cy="22860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8" name="TextBox 7">
              <a:extLst>
                <a:ext uri="{FF2B5EF4-FFF2-40B4-BE49-F238E27FC236}">
                  <a16:creationId xmlns:a16="http://schemas.microsoft.com/office/drawing/2014/main" id="{FE8E8761-1E00-4E43-B872-A33EC3D85E42}"/>
                </a:ext>
              </a:extLst>
            </p:cNvPr>
            <p:cNvSpPr txBox="1">
              <a:spLocks noChangeAspect="1"/>
            </p:cNvSpPr>
            <p:nvPr/>
          </p:nvSpPr>
          <p:spPr>
            <a:xfrm>
              <a:off x="5897880" y="1014984"/>
              <a:ext cx="640080" cy="582964"/>
            </a:xfrm>
            <a:prstGeom prst="rect">
              <a:avLst/>
            </a:prstGeom>
            <a:noFill/>
            <a:ln w="6350">
              <a:noFill/>
            </a:ln>
          </p:spPr>
          <p:txBody>
            <a:bodyPr wrap="square" rtlCol="0" anchor="ctr" anchorCtr="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83</a:t>
              </a:r>
            </a:p>
          </p:txBody>
        </p:sp>
        <p:sp>
          <p:nvSpPr>
            <p:cNvPr id="159" name="TextBox 158">
              <a:extLst>
                <a:ext uri="{FF2B5EF4-FFF2-40B4-BE49-F238E27FC236}">
                  <a16:creationId xmlns:a16="http://schemas.microsoft.com/office/drawing/2014/main" id="{E269FA1B-8C64-4662-8CB1-F4C3A1A5608E}"/>
                </a:ext>
              </a:extLst>
            </p:cNvPr>
            <p:cNvSpPr txBox="1">
              <a:spLocks noChangeAspect="1"/>
            </p:cNvSpPr>
            <p:nvPr/>
          </p:nvSpPr>
          <p:spPr>
            <a:xfrm>
              <a:off x="5897880" y="160020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82</a:t>
              </a:r>
            </a:p>
          </p:txBody>
        </p:sp>
        <p:sp>
          <p:nvSpPr>
            <p:cNvPr id="133" name="TextBox 132">
              <a:extLst>
                <a:ext uri="{FF2B5EF4-FFF2-40B4-BE49-F238E27FC236}">
                  <a16:creationId xmlns:a16="http://schemas.microsoft.com/office/drawing/2014/main" id="{AF8D7FE6-F997-4D06-8B01-060F3AC61BFE}"/>
                </a:ext>
              </a:extLst>
            </p:cNvPr>
            <p:cNvSpPr txBox="1">
              <a:spLocks noChangeAspect="1"/>
            </p:cNvSpPr>
            <p:nvPr/>
          </p:nvSpPr>
          <p:spPr>
            <a:xfrm>
              <a:off x="5897880" y="2221992"/>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90</a:t>
              </a:r>
            </a:p>
          </p:txBody>
        </p:sp>
        <p:sp>
          <p:nvSpPr>
            <p:cNvPr id="143" name="TextBox 142">
              <a:extLst>
                <a:ext uri="{FF2B5EF4-FFF2-40B4-BE49-F238E27FC236}">
                  <a16:creationId xmlns:a16="http://schemas.microsoft.com/office/drawing/2014/main" id="{9993FCCF-08B0-4616-8C0B-870458F040B9}"/>
                </a:ext>
              </a:extLst>
            </p:cNvPr>
            <p:cNvSpPr txBox="1">
              <a:spLocks noChangeAspect="1"/>
            </p:cNvSpPr>
            <p:nvPr/>
          </p:nvSpPr>
          <p:spPr>
            <a:xfrm>
              <a:off x="5897880" y="2871216"/>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88</a:t>
              </a:r>
            </a:p>
          </p:txBody>
        </p:sp>
        <p:sp>
          <p:nvSpPr>
            <p:cNvPr id="150" name="TextBox 149">
              <a:extLst>
                <a:ext uri="{FF2B5EF4-FFF2-40B4-BE49-F238E27FC236}">
                  <a16:creationId xmlns:a16="http://schemas.microsoft.com/office/drawing/2014/main" id="{5870D57E-9EDF-4220-B2B0-0962941C8421}"/>
                </a:ext>
              </a:extLst>
            </p:cNvPr>
            <p:cNvSpPr txBox="1">
              <a:spLocks noChangeAspect="1"/>
            </p:cNvSpPr>
            <p:nvPr/>
          </p:nvSpPr>
          <p:spPr>
            <a:xfrm>
              <a:off x="5897880" y="352044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73</a:t>
              </a:r>
            </a:p>
          </p:txBody>
        </p:sp>
        <p:sp>
          <p:nvSpPr>
            <p:cNvPr id="156" name="TextBox 155">
              <a:extLst>
                <a:ext uri="{FF2B5EF4-FFF2-40B4-BE49-F238E27FC236}">
                  <a16:creationId xmlns:a16="http://schemas.microsoft.com/office/drawing/2014/main" id="{FE641E82-45F9-4902-8EB8-70C40EC6C1DC}"/>
                </a:ext>
              </a:extLst>
            </p:cNvPr>
            <p:cNvSpPr txBox="1">
              <a:spLocks noChangeAspect="1"/>
            </p:cNvSpPr>
            <p:nvPr/>
          </p:nvSpPr>
          <p:spPr>
            <a:xfrm>
              <a:off x="5897880" y="4160520"/>
              <a:ext cx="642553" cy="585216"/>
            </a:xfrm>
            <a:prstGeom prst="rect">
              <a:avLst/>
            </a:prstGeom>
            <a:noFill/>
            <a:ln w="6350">
              <a:noFill/>
            </a:ln>
          </p:spPr>
          <p:txBody>
            <a:bodyPr wrap="square" rtlCol="0" anchor="ctr" anchorCtr="1">
              <a:noAutofit/>
            </a:bodyPr>
            <a:lstStyle/>
            <a:p>
              <a:pPr lvl="0">
                <a:defRPr/>
              </a:pPr>
              <a:endParaRPr/>
            </a:p>
          </p:txBody>
        </p:sp>
        <p:sp>
          <p:nvSpPr>
            <p:cNvPr id="183" name="TextBox 182">
              <a:extLst>
                <a:ext uri="{FF2B5EF4-FFF2-40B4-BE49-F238E27FC236}">
                  <a16:creationId xmlns:a16="http://schemas.microsoft.com/office/drawing/2014/main" id="{6BBBF724-E414-4DD6-A473-A0013E8ED19D}"/>
                </a:ext>
              </a:extLst>
            </p:cNvPr>
            <p:cNvSpPr txBox="1">
              <a:spLocks noChangeAspect="1"/>
            </p:cNvSpPr>
            <p:nvPr/>
          </p:nvSpPr>
          <p:spPr>
            <a:xfrm>
              <a:off x="5897880" y="4846320"/>
              <a:ext cx="642553" cy="585216"/>
            </a:xfrm>
            <a:prstGeom prst="rect">
              <a:avLst/>
            </a:prstGeom>
            <a:noFill/>
            <a:ln w="6350">
              <a:noFill/>
            </a:ln>
          </p:spPr>
          <p:txBody>
            <a:bodyPr wrap="square" rtlCol="0" anchor="ctr" anchorCtr="1">
              <a:noAutofit/>
            </a:bodyPr>
            <a:lstStyle/>
            <a:p>
              <a:pPr lvl="0">
                <a:defRPr/>
              </a:pPr>
              <a:endParaRPr/>
            </a:p>
          </p:txBody>
        </p:sp>
      </p:grpSp>
      <p:grpSp>
        <p:nvGrpSpPr>
          <p:cNvPr id="7" name="Group 6"/>
          <p:cNvGrpSpPr/>
          <p:nvPr/>
        </p:nvGrpSpPr>
        <p:grpSpPr>
          <a:xfrm>
            <a:off x="6440002" y="731520"/>
            <a:ext cx="782253" cy="4553712"/>
            <a:chOff x="6440002" y="731520"/>
            <a:chExt cx="782253" cy="4553712"/>
          </a:xfrm>
        </p:grpSpPr>
        <p:sp>
          <p:nvSpPr>
            <p:cNvPr id="14" name="Rectangle: Rounded Corners 13">
              <a:extLst>
                <a:ext uri="{FF2B5EF4-FFF2-40B4-BE49-F238E27FC236}">
                  <a16:creationId xmlns:a16="http://schemas.microsoft.com/office/drawing/2014/main" id="{BE8BB6A3-1107-4BD2-99FD-E0CE69E048AA}"/>
                </a:ext>
              </a:extLst>
            </p:cNvPr>
            <p:cNvSpPr/>
            <p:nvPr/>
          </p:nvSpPr>
          <p:spPr>
            <a:xfrm>
              <a:off x="6718190" y="731520"/>
              <a:ext cx="228600" cy="22860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bg1"/>
                  </a:solidFill>
                  <a:effectLst/>
                  <a:uLnTx/>
                  <a:uFillTx/>
                  <a:latin typeface="+mj-lt"/>
                  <a:ea typeface="+mn-ea"/>
                  <a:cs typeface="Arial" panose="020B0604020202020204" pitchFamily="34" charset="0"/>
                </a:rPr>
                <a:t>B</a:t>
              </a:r>
            </a:p>
          </p:txBody>
        </p:sp>
        <p:sp>
          <p:nvSpPr>
            <p:cNvPr id="16" name="TextBox 15">
              <a:extLst>
                <a:ext uri="{FF2B5EF4-FFF2-40B4-BE49-F238E27FC236}">
                  <a16:creationId xmlns:a16="http://schemas.microsoft.com/office/drawing/2014/main" id="{51519F0A-671C-47E8-AAEC-03CB1AF858DD}"/>
                </a:ext>
              </a:extLst>
            </p:cNvPr>
            <p:cNvSpPr txBox="1"/>
            <p:nvPr/>
          </p:nvSpPr>
          <p:spPr>
            <a:xfrm>
              <a:off x="6440002" y="1131458"/>
              <a:ext cx="768096" cy="347472"/>
            </a:xfrm>
            <a:prstGeom prst="rect">
              <a:avLst/>
            </a:prstGeom>
            <a:noFill/>
            <a:ln w="6350">
              <a:noFill/>
            </a:ln>
          </p:spPr>
          <p:txBody>
            <a:bodyPr wrap="square" lIns="45720" rIns="4572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82 (+1)</a:t>
              </a:r>
            </a:p>
          </p:txBody>
        </p:sp>
        <p:sp>
          <p:nvSpPr>
            <p:cNvPr id="160" name="TextBox 159">
              <a:extLst>
                <a:ext uri="{FF2B5EF4-FFF2-40B4-BE49-F238E27FC236}">
                  <a16:creationId xmlns:a16="http://schemas.microsoft.com/office/drawing/2014/main" id="{069128EB-3757-48AA-B8BD-901FE58813FA}"/>
                </a:ext>
              </a:extLst>
            </p:cNvPr>
            <p:cNvSpPr txBox="1"/>
            <p:nvPr/>
          </p:nvSpPr>
          <p:spPr>
            <a:xfrm>
              <a:off x="6445585" y="1724986"/>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82 (0)</a:t>
              </a:r>
            </a:p>
          </p:txBody>
        </p:sp>
        <p:sp>
          <p:nvSpPr>
            <p:cNvPr id="138" name="TextBox 137">
              <a:extLst>
                <a:ext uri="{FF2B5EF4-FFF2-40B4-BE49-F238E27FC236}">
                  <a16:creationId xmlns:a16="http://schemas.microsoft.com/office/drawing/2014/main" id="{2F0755C7-6D71-449D-834F-6CA841CFE94D}"/>
                </a:ext>
              </a:extLst>
            </p:cNvPr>
            <p:cNvSpPr txBox="1"/>
            <p:nvPr/>
          </p:nvSpPr>
          <p:spPr>
            <a:xfrm>
              <a:off x="6440002" y="2343294"/>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88 (+2)</a:t>
              </a:r>
            </a:p>
          </p:txBody>
        </p:sp>
        <p:sp>
          <p:nvSpPr>
            <p:cNvPr id="144" name="TextBox 143">
              <a:extLst>
                <a:ext uri="{FF2B5EF4-FFF2-40B4-BE49-F238E27FC236}">
                  <a16:creationId xmlns:a16="http://schemas.microsoft.com/office/drawing/2014/main" id="{61436C8E-8F24-4A4D-AD33-A193088721E0}"/>
                </a:ext>
              </a:extLst>
            </p:cNvPr>
            <p:cNvSpPr txBox="1"/>
            <p:nvPr/>
          </p:nvSpPr>
          <p:spPr>
            <a:xfrm>
              <a:off x="6445585" y="2989161"/>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88 (0)</a:t>
              </a:r>
            </a:p>
          </p:txBody>
        </p:sp>
        <p:sp>
          <p:nvSpPr>
            <p:cNvPr id="151" name="TextBox 150">
              <a:extLst>
                <a:ext uri="{FF2B5EF4-FFF2-40B4-BE49-F238E27FC236}">
                  <a16:creationId xmlns:a16="http://schemas.microsoft.com/office/drawing/2014/main" id="{23A10F51-1BF3-4332-80D5-C34EA9D7A95D}"/>
                </a:ext>
              </a:extLst>
            </p:cNvPr>
            <p:cNvSpPr txBox="1"/>
            <p:nvPr/>
          </p:nvSpPr>
          <p:spPr>
            <a:xfrm>
              <a:off x="6448576" y="3640815"/>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70 (+3)</a:t>
              </a:r>
            </a:p>
          </p:txBody>
        </p:sp>
        <p:sp>
          <p:nvSpPr>
            <p:cNvPr id="157" name="TextBox 156">
              <a:extLst>
                <a:ext uri="{FF2B5EF4-FFF2-40B4-BE49-F238E27FC236}">
                  <a16:creationId xmlns:a16="http://schemas.microsoft.com/office/drawing/2014/main" id="{446A4A20-C6DA-4468-8D72-34F0B9A42012}"/>
                </a:ext>
              </a:extLst>
            </p:cNvPr>
            <p:cNvSpPr txBox="1"/>
            <p:nvPr/>
          </p:nvSpPr>
          <p:spPr>
            <a:xfrm>
              <a:off x="6454159" y="4280895"/>
              <a:ext cx="768096" cy="347472"/>
            </a:xfrm>
            <a:prstGeom prst="rect">
              <a:avLst/>
            </a:prstGeom>
            <a:noFill/>
            <a:ln w="6350">
              <a:noFill/>
            </a:ln>
          </p:spPr>
          <p:txBody>
            <a:bodyPr wrap="square" lIns="45720" rIns="45720" rtlCol="0" anchor="ctr" anchorCtr="0">
              <a:noAutofit/>
            </a:bodyPr>
            <a:lstStyle/>
            <a:p>
              <a:pPr lvl="0" algn="ctr">
                <a:defRPr/>
              </a:pPr>
              <a:endParaRPr/>
            </a:p>
          </p:txBody>
        </p:sp>
        <p:sp>
          <p:nvSpPr>
            <p:cNvPr id="184" name="TextBox 183">
              <a:extLst>
                <a:ext uri="{FF2B5EF4-FFF2-40B4-BE49-F238E27FC236}">
                  <a16:creationId xmlns:a16="http://schemas.microsoft.com/office/drawing/2014/main" id="{EE6190ED-0B49-4352-AFF3-CF3D66D4D197}"/>
                </a:ext>
              </a:extLst>
            </p:cNvPr>
            <p:cNvSpPr txBox="1"/>
            <p:nvPr/>
          </p:nvSpPr>
          <p:spPr>
            <a:xfrm>
              <a:off x="6444677" y="4937760"/>
              <a:ext cx="768096" cy="347472"/>
            </a:xfrm>
            <a:prstGeom prst="rect">
              <a:avLst/>
            </a:prstGeom>
            <a:noFill/>
            <a:ln w="6350">
              <a:noFill/>
            </a:ln>
          </p:spPr>
          <p:txBody>
            <a:bodyPr wrap="square" lIns="45720" rIns="45720" rtlCol="0" anchor="ctr" anchorCtr="0">
              <a:noAutofit/>
            </a:bodyPr>
            <a:lstStyle/>
            <a:p>
              <a:pPr lvl="0" algn="ctr">
                <a:defRPr/>
              </a:pPr>
              <a:endParaRPr/>
            </a:p>
          </p:txBody>
        </p:sp>
      </p:grpSp>
      <p:grpSp>
        <p:nvGrpSpPr>
          <p:cNvPr id="9" name="Group 8"/>
          <p:cNvGrpSpPr/>
          <p:nvPr/>
        </p:nvGrpSpPr>
        <p:grpSpPr>
          <a:xfrm>
            <a:off x="7275424" y="731520"/>
            <a:ext cx="782253" cy="4553712"/>
            <a:chOff x="7275424" y="731520"/>
            <a:chExt cx="782253" cy="4553712"/>
          </a:xfrm>
        </p:grpSpPr>
        <p:sp>
          <p:nvSpPr>
            <p:cNvPr id="13" name="Rectangle: Rounded Corners 12">
              <a:extLst>
                <a:ext uri="{FF2B5EF4-FFF2-40B4-BE49-F238E27FC236}">
                  <a16:creationId xmlns:a16="http://schemas.microsoft.com/office/drawing/2014/main" id="{FE405175-FDFC-4040-AD13-B75A1E5F4EDC}"/>
                </a:ext>
              </a:extLst>
            </p:cNvPr>
            <p:cNvSpPr/>
            <p:nvPr/>
          </p:nvSpPr>
          <p:spPr>
            <a:xfrm>
              <a:off x="7552944" y="731520"/>
              <a:ext cx="228600" cy="22860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C</a:t>
              </a:r>
            </a:p>
          </p:txBody>
        </p:sp>
        <p:sp>
          <p:nvSpPr>
            <p:cNvPr id="146" name="TextBox 145">
              <a:extLst>
                <a:ext uri="{FF2B5EF4-FFF2-40B4-BE49-F238E27FC236}">
                  <a16:creationId xmlns:a16="http://schemas.microsoft.com/office/drawing/2014/main" id="{57C406BE-ACD2-46CA-8236-88678C8B7EB5}"/>
                </a:ext>
              </a:extLst>
            </p:cNvPr>
            <p:cNvSpPr txBox="1"/>
            <p:nvPr/>
          </p:nvSpPr>
          <p:spPr>
            <a:xfrm>
              <a:off x="7275424" y="1162208"/>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66 (+17)</a:t>
              </a:r>
            </a:p>
          </p:txBody>
        </p:sp>
        <p:sp>
          <p:nvSpPr>
            <p:cNvPr id="161" name="TextBox 160">
              <a:extLst>
                <a:ext uri="{FF2B5EF4-FFF2-40B4-BE49-F238E27FC236}">
                  <a16:creationId xmlns:a16="http://schemas.microsoft.com/office/drawing/2014/main" id="{5B9EBBD3-EC0F-4B3A-B0E4-303DC813D0B7}"/>
                </a:ext>
              </a:extLst>
            </p:cNvPr>
            <p:cNvSpPr txBox="1"/>
            <p:nvPr/>
          </p:nvSpPr>
          <p:spPr>
            <a:xfrm>
              <a:off x="7281007" y="175764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55 (+27)</a:t>
              </a:r>
            </a:p>
          </p:txBody>
        </p:sp>
        <p:sp>
          <p:nvSpPr>
            <p:cNvPr id="141" name="TextBox 140">
              <a:extLst>
                <a:ext uri="{FF2B5EF4-FFF2-40B4-BE49-F238E27FC236}">
                  <a16:creationId xmlns:a16="http://schemas.microsoft.com/office/drawing/2014/main" id="{3334149F-325D-439D-ABA4-85BD845B8A22}"/>
                </a:ext>
              </a:extLst>
            </p:cNvPr>
            <p:cNvSpPr txBox="1"/>
            <p:nvPr/>
          </p:nvSpPr>
          <p:spPr>
            <a:xfrm>
              <a:off x="7275424" y="237526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70 (+20)</a:t>
              </a:r>
            </a:p>
          </p:txBody>
        </p:sp>
        <p:sp>
          <p:nvSpPr>
            <p:cNvPr id="145" name="TextBox 144">
              <a:extLst>
                <a:ext uri="{FF2B5EF4-FFF2-40B4-BE49-F238E27FC236}">
                  <a16:creationId xmlns:a16="http://schemas.microsoft.com/office/drawing/2014/main" id="{8A326A07-597F-48EF-BB6A-A4D0AF037853}"/>
                </a:ext>
              </a:extLst>
            </p:cNvPr>
            <p:cNvSpPr txBox="1"/>
            <p:nvPr/>
          </p:nvSpPr>
          <p:spPr>
            <a:xfrm>
              <a:off x="7281007" y="2983374"/>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67 (+21)</a:t>
              </a:r>
            </a:p>
          </p:txBody>
        </p:sp>
        <p:sp>
          <p:nvSpPr>
            <p:cNvPr id="154" name="TextBox 153">
              <a:extLst>
                <a:ext uri="{FF2B5EF4-FFF2-40B4-BE49-F238E27FC236}">
                  <a16:creationId xmlns:a16="http://schemas.microsoft.com/office/drawing/2014/main" id="{6D5EBA2B-BDCC-4CEF-9844-954EF43634E2}"/>
                </a:ext>
              </a:extLst>
            </p:cNvPr>
            <p:cNvSpPr txBox="1"/>
            <p:nvPr/>
          </p:nvSpPr>
          <p:spPr>
            <a:xfrm>
              <a:off x="7283998" y="3640815"/>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71 (+2)</a:t>
              </a:r>
            </a:p>
          </p:txBody>
        </p:sp>
        <p:sp>
          <p:nvSpPr>
            <p:cNvPr id="179" name="TextBox 178">
              <a:extLst>
                <a:ext uri="{FF2B5EF4-FFF2-40B4-BE49-F238E27FC236}">
                  <a16:creationId xmlns:a16="http://schemas.microsoft.com/office/drawing/2014/main" id="{9CB8BC60-CA25-4E4A-B7DF-6DB0D9F8896C}"/>
                </a:ext>
              </a:extLst>
            </p:cNvPr>
            <p:cNvSpPr txBox="1"/>
            <p:nvPr/>
          </p:nvSpPr>
          <p:spPr>
            <a:xfrm>
              <a:off x="7289581" y="4280895"/>
              <a:ext cx="768096" cy="347472"/>
            </a:xfrm>
            <a:prstGeom prst="rect">
              <a:avLst/>
            </a:prstGeom>
            <a:noFill/>
            <a:ln w="6350">
              <a:noFill/>
            </a:ln>
          </p:spPr>
          <p:txBody>
            <a:bodyPr wrap="square" lIns="45720" rIns="45720" rtlCol="0" anchor="ctr" anchorCtr="1">
              <a:noAutofit/>
            </a:bodyPr>
            <a:lstStyle/>
            <a:p>
              <a:pPr lvl="0" algn="ctr">
                <a:defRPr/>
              </a:pPr>
              <a:endParaRPr/>
            </a:p>
          </p:txBody>
        </p:sp>
        <p:sp>
          <p:nvSpPr>
            <p:cNvPr id="187" name="TextBox 186">
              <a:extLst>
                <a:ext uri="{FF2B5EF4-FFF2-40B4-BE49-F238E27FC236}">
                  <a16:creationId xmlns:a16="http://schemas.microsoft.com/office/drawing/2014/main" id="{99550F08-002D-415C-857D-8D352D84BF64}"/>
                </a:ext>
              </a:extLst>
            </p:cNvPr>
            <p:cNvSpPr txBox="1"/>
            <p:nvPr/>
          </p:nvSpPr>
          <p:spPr>
            <a:xfrm>
              <a:off x="7280099" y="4937760"/>
              <a:ext cx="768096" cy="347472"/>
            </a:xfrm>
            <a:prstGeom prst="rect">
              <a:avLst/>
            </a:prstGeom>
            <a:noFill/>
            <a:ln w="6350">
              <a:noFill/>
            </a:ln>
          </p:spPr>
          <p:txBody>
            <a:bodyPr wrap="square" lIns="45720" rIns="45720" rtlCol="0" anchor="ctr" anchorCtr="1">
              <a:noAutofit/>
            </a:bodyPr>
            <a:lstStyle/>
            <a:p>
              <a:pPr lvl="0" algn="ctr">
                <a:defRPr/>
              </a:pPr>
              <a:endParaRPr/>
            </a:p>
          </p:txBody>
        </p:sp>
      </p:grpSp>
      <p:sp>
        <p:nvSpPr>
          <p:cNvPr id="91" name="Text Placeholder 7">
            <a:extLst>
              <a:ext uri="{FF2B5EF4-FFF2-40B4-BE49-F238E27FC236}">
                <a16:creationId xmlns:a16="http://schemas.microsoft.com/office/drawing/2014/main" id="{CE7B5F59-78C1-ED44-B319-F3F1E92EA280}"/>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92" name="Footer Placeholder 2">
            <a:extLst>
              <a:ext uri="{FF2B5EF4-FFF2-40B4-BE49-F238E27FC236}">
                <a16:creationId xmlns:a16="http://schemas.microsoft.com/office/drawing/2014/main" id="{2E2C5825-844C-3949-82BC-71C13FE331B8}"/>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10</a:t>
            </a:fld>
            <a:endParaRPr lang="en-US" dirty="0">
              <a:solidFill>
                <a:srgbClr val="767676"/>
              </a:solidFill>
              <a:latin typeface="Arial" panose="020B0604020202020204" pitchFamily="34" charset="0"/>
              <a:cs typeface="Arial" panose="020B0604020202020204" pitchFamily="34" charset="0"/>
            </a:endParaRPr>
          </a:p>
        </p:txBody>
      </p:sp>
      <p:grpSp>
        <p:nvGrpSpPr>
          <p:cNvPr id="15" name="Group 14"/>
          <p:cNvGrpSpPr/>
          <p:nvPr/>
        </p:nvGrpSpPr>
        <p:grpSpPr>
          <a:xfrm>
            <a:off x="365759" y="1051560"/>
            <a:ext cx="5577841" cy="457200"/>
            <a:chOff x="365759" y="1051560"/>
            <a:chExt cx="5577841" cy="457200"/>
          </a:xfrm>
        </p:grpSpPr>
        <p:graphicFrame>
          <p:nvGraphicFramePr>
            <p:cNvPr id="65" name="Chart 188"/>
            <p:cNvGraphicFramePr>
              <a:graphicFrameLocks noGrp="1"/>
            </p:cNvGraphicFramePr>
            <p:nvPr/>
          </p:nvGraphicFramePr>
          <p:xfrm>
            <a:off x="2560320" y="1051560"/>
            <a:ext cx="3383280" cy="457200"/>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8">
              <a:extLst>
                <a:ext uri="{FF2B5EF4-FFF2-40B4-BE49-F238E27FC236}">
                  <a16:creationId xmlns:a16="http://schemas.microsoft.com/office/drawing/2014/main" id="{B32073DA-237C-2545-9029-A59E84BAFC9C}"/>
                </a:ext>
              </a:extLst>
            </p:cNvPr>
            <p:cNvSpPr txBox="1"/>
            <p:nvPr/>
          </p:nvSpPr>
          <p:spPr>
            <a:xfrm>
              <a:off x="365759" y="1051560"/>
              <a:ext cx="2103120" cy="457200"/>
            </a:xfrm>
            <a:prstGeom prst="rect">
              <a:avLst/>
            </a:prstGeom>
            <a:noFill/>
          </p:spPr>
          <p:txBody>
            <a:bodyPr wrap="square" rtlCol="0" anchor="ctr">
              <a:noAutofit/>
            </a:bodyPr>
            <a:lstStyle/>
            <a:p>
              <a:pPr algn="r"/>
              <a:r>
                <a:rPr lang="en-US" sz="1200" b="1" dirty="0">
                  <a:solidFill>
                    <a:srgbClr val="2D2A2B"/>
                  </a:solidFill>
                  <a:latin typeface="Arial" panose="020B0604020202020204" pitchFamily="34" charset="0"/>
                  <a:cs typeface="Arial" panose="020B0604020202020204" pitchFamily="34" charset="0"/>
                </a:rPr>
                <a:t>Agility</a:t>
              </a:r>
            </a:p>
          </p:txBody>
        </p:sp>
      </p:grpSp>
      <p:grpSp>
        <p:nvGrpSpPr>
          <p:cNvPr id="17" name="Group 16"/>
          <p:cNvGrpSpPr/>
          <p:nvPr/>
        </p:nvGrpSpPr>
        <p:grpSpPr>
          <a:xfrm>
            <a:off x="182880" y="3483859"/>
            <a:ext cx="5760720" cy="630939"/>
            <a:chOff x="182880" y="3483859"/>
            <a:chExt cx="5760720" cy="630939"/>
          </a:xfrm>
        </p:grpSpPr>
        <p:graphicFrame>
          <p:nvGraphicFramePr>
            <p:cNvPr id="111" name="Chart 188"/>
            <p:cNvGraphicFramePr>
              <a:graphicFrameLocks noGrp="1"/>
            </p:cNvGraphicFramePr>
            <p:nvPr/>
          </p:nvGraphicFramePr>
          <p:xfrm>
            <a:off x="2560320" y="3566160"/>
            <a:ext cx="3383280" cy="457200"/>
          </p:xfrm>
          <a:graphic>
            <a:graphicData uri="http://schemas.openxmlformats.org/drawingml/2006/chart">
              <c:chart xmlns:c="http://schemas.openxmlformats.org/drawingml/2006/chart" xmlns:r="http://schemas.openxmlformats.org/officeDocument/2006/relationships" r:id="rId6"/>
            </a:graphicData>
          </a:graphic>
        </p:graphicFrame>
        <p:sp>
          <p:nvSpPr>
            <p:cNvPr id="112" name="TextBox 111">
              <a:extLst>
                <a:ext uri="{FF2B5EF4-FFF2-40B4-BE49-F238E27FC236}">
                  <a16:creationId xmlns:a16="http://schemas.microsoft.com/office/drawing/2014/main" id="{27CD684B-9F05-1F41-A06C-E65501074BF3}"/>
                </a:ext>
              </a:extLst>
            </p:cNvPr>
            <p:cNvSpPr txBox="1"/>
            <p:nvPr/>
          </p:nvSpPr>
          <p:spPr>
            <a:xfrm>
              <a:off x="182880" y="3483859"/>
              <a:ext cx="2286000" cy="63093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have the authority to take actions to meet customer needs.</a:t>
              </a:r>
            </a:p>
          </p:txBody>
        </p:sp>
      </p:grpSp>
      <p:sp>
        <p:nvSpPr>
          <p:cNvPr id="96" name="Rectangle: Rounded Corners 77">
            <a:extLst>
              <a:ext uri="{FF2B5EF4-FFF2-40B4-BE49-F238E27FC236}">
                <a16:creationId xmlns:a16="http://schemas.microsoft.com/office/drawing/2014/main" id="{369965BA-84B8-7D43-B99C-EA35003746AC}"/>
              </a:ext>
            </a:extLst>
          </p:cNvPr>
          <p:cNvSpPr/>
          <p:nvPr/>
        </p:nvSpPr>
        <p:spPr>
          <a:xfrm>
            <a:off x="3840480" y="777240"/>
            <a:ext cx="144692" cy="139686"/>
          </a:xfrm>
          <a:prstGeom prst="round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7" name="Rectangle: Rounded Corners 78">
            <a:extLst>
              <a:ext uri="{FF2B5EF4-FFF2-40B4-BE49-F238E27FC236}">
                <a16:creationId xmlns:a16="http://schemas.microsoft.com/office/drawing/2014/main" id="{7DA961C4-E7FC-814B-A154-B337F0748015}"/>
              </a:ext>
            </a:extLst>
          </p:cNvPr>
          <p:cNvSpPr/>
          <p:nvPr/>
        </p:nvSpPr>
        <p:spPr>
          <a:xfrm>
            <a:off x="2651760" y="777240"/>
            <a:ext cx="144692" cy="139686"/>
          </a:xfrm>
          <a:prstGeom prst="roundRect">
            <a:avLst/>
          </a:prstGeom>
          <a:solidFill>
            <a:srgbClr val="1A9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8" name="TextBox 97">
            <a:extLst>
              <a:ext uri="{FF2B5EF4-FFF2-40B4-BE49-F238E27FC236}">
                <a16:creationId xmlns:a16="http://schemas.microsoft.com/office/drawing/2014/main" id="{50E3CD04-D9B3-DA49-BDEA-53136BB48118}"/>
              </a:ext>
            </a:extLst>
          </p:cNvPr>
          <p:cNvSpPr txBox="1"/>
          <p:nvPr/>
        </p:nvSpPr>
        <p:spPr>
          <a:xfrm>
            <a:off x="3977640" y="712158"/>
            <a:ext cx="96012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Neutral</a:t>
            </a:r>
          </a:p>
        </p:txBody>
      </p:sp>
      <p:sp>
        <p:nvSpPr>
          <p:cNvPr id="99" name="TextBox 98">
            <a:extLst>
              <a:ext uri="{FF2B5EF4-FFF2-40B4-BE49-F238E27FC236}">
                <a16:creationId xmlns:a16="http://schemas.microsoft.com/office/drawing/2014/main" id="{6F1FF18B-3744-594A-99A9-7C92DA6484E1}"/>
              </a:ext>
            </a:extLst>
          </p:cNvPr>
          <p:cNvSpPr txBox="1"/>
          <p:nvPr/>
        </p:nvSpPr>
        <p:spPr>
          <a:xfrm>
            <a:off x="2788920" y="712158"/>
            <a:ext cx="100584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Positive</a:t>
            </a:r>
          </a:p>
        </p:txBody>
      </p:sp>
      <p:sp>
        <p:nvSpPr>
          <p:cNvPr id="100" name="Rectangle: Rounded Corners 76">
            <a:extLst>
              <a:ext uri="{FF2B5EF4-FFF2-40B4-BE49-F238E27FC236}">
                <a16:creationId xmlns:a16="http://schemas.microsoft.com/office/drawing/2014/main" id="{C7CC7402-52F6-9044-AF0E-6788023A2833}"/>
              </a:ext>
            </a:extLst>
          </p:cNvPr>
          <p:cNvSpPr/>
          <p:nvPr/>
        </p:nvSpPr>
        <p:spPr>
          <a:xfrm>
            <a:off x="4937760" y="777240"/>
            <a:ext cx="144692" cy="139686"/>
          </a:xfrm>
          <a:prstGeom prst="roundRect">
            <a:avLst/>
          </a:prstGeom>
          <a:solidFill>
            <a:srgbClr val="DA18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1" name="TextBox 100">
            <a:extLst>
              <a:ext uri="{FF2B5EF4-FFF2-40B4-BE49-F238E27FC236}">
                <a16:creationId xmlns:a16="http://schemas.microsoft.com/office/drawing/2014/main" id="{38D21B5A-D2C6-CE46-A210-650652C66932}"/>
              </a:ext>
            </a:extLst>
          </p:cNvPr>
          <p:cNvSpPr txBox="1"/>
          <p:nvPr/>
        </p:nvSpPr>
        <p:spPr>
          <a:xfrm>
            <a:off x="5074920" y="712158"/>
            <a:ext cx="960120" cy="276999"/>
          </a:xfrm>
          <a:prstGeom prst="rect">
            <a:avLst/>
          </a:prstGeom>
          <a:noFill/>
          <a:ln w="6350">
            <a:noFill/>
          </a:ln>
        </p:spPr>
        <p:txBody>
          <a:bodyPr wrap="square" lIns="45720" rIns="45720" rtlCol="0" anchor="ctr" anchorCtr="0">
            <a:noAutofit/>
          </a:bodyPr>
          <a:lstStyle/>
          <a:p>
            <a:pPr lvl="0">
              <a:defRPr/>
            </a:pPr>
            <a:r>
              <a:rPr lang="en-US" sz="1200" dirty="0">
                <a:solidFill>
                  <a:srgbClr val="767676"/>
                </a:solidFill>
                <a:latin typeface="Arial" panose="020B0604020202020204" pitchFamily="34" charset="0"/>
                <a:cs typeface="Arial" panose="020B0604020202020204" pitchFamily="34" charset="0"/>
              </a:rPr>
              <a:t>Negative</a:t>
            </a:r>
          </a:p>
        </p:txBody>
      </p:sp>
      <p:grpSp>
        <p:nvGrpSpPr>
          <p:cNvPr id="22" name="Group 21"/>
          <p:cNvGrpSpPr/>
          <p:nvPr/>
        </p:nvGrpSpPr>
        <p:grpSpPr>
          <a:xfrm>
            <a:off x="365760" y="5718775"/>
            <a:ext cx="1828800" cy="682025"/>
            <a:chOff x="365760" y="5718775"/>
            <a:chExt cx="1828800" cy="682025"/>
          </a:xfrm>
        </p:grpSpPr>
        <p:sp>
          <p:nvSpPr>
            <p:cNvPr id="104" name="Rectangle: Rounded Corners 128">
              <a:extLst>
                <a:ext uri="{FF2B5EF4-FFF2-40B4-BE49-F238E27FC236}">
                  <a16:creationId xmlns:a16="http://schemas.microsoft.com/office/drawing/2014/main" id="{6C178466-C5EF-4F4F-B2CC-C4E44CF091D6}"/>
                </a:ext>
              </a:extLst>
            </p:cNvPr>
            <p:cNvSpPr/>
            <p:nvPr/>
          </p:nvSpPr>
          <p:spPr>
            <a:xfrm>
              <a:off x="548640" y="5852160"/>
              <a:ext cx="320040" cy="32004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a:t>
              </a:r>
            </a:p>
          </p:txBody>
        </p:sp>
        <p:sp>
          <p:nvSpPr>
            <p:cNvPr id="117" name="TextBox 116">
              <a:extLst>
                <a:ext uri="{FF2B5EF4-FFF2-40B4-BE49-F238E27FC236}">
                  <a16:creationId xmlns:a16="http://schemas.microsoft.com/office/drawing/2014/main" id="{17DEE8D0-6F4C-264F-8E9B-3B8D29CA0372}"/>
                </a:ext>
              </a:extLst>
            </p:cNvPr>
            <p:cNvSpPr txBox="1"/>
            <p:nvPr/>
          </p:nvSpPr>
          <p:spPr>
            <a:xfrm>
              <a:off x="914400" y="5718775"/>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Q2</a:t>
              </a:r>
            </a:p>
          </p:txBody>
        </p:sp>
        <p:sp>
          <p:nvSpPr>
            <p:cNvPr id="118" name="TextBox 117">
              <a:extLst>
                <a:ext uri="{FF2B5EF4-FFF2-40B4-BE49-F238E27FC236}">
                  <a16:creationId xmlns:a16="http://schemas.microsoft.com/office/drawing/2014/main" id="{35FCED13-0001-5749-BEA8-DD5EA881CA82}"/>
                </a:ext>
              </a:extLst>
            </p:cNvPr>
            <p:cNvSpPr txBox="1"/>
            <p:nvPr/>
          </p:nvSpPr>
          <p:spPr>
            <a:xfrm>
              <a:off x="365760" y="6172200"/>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170</a:t>
              </a:r>
            </a:p>
          </p:txBody>
        </p:sp>
      </p:grpSp>
      <p:grpSp>
        <p:nvGrpSpPr>
          <p:cNvPr id="23" name="Group 22"/>
          <p:cNvGrpSpPr/>
          <p:nvPr/>
        </p:nvGrpSpPr>
        <p:grpSpPr>
          <a:xfrm>
            <a:off x="2423160" y="5716916"/>
            <a:ext cx="1828800" cy="683883"/>
            <a:chOff x="2377440" y="5716916"/>
            <a:chExt cx="1828800" cy="683883"/>
          </a:xfrm>
        </p:grpSpPr>
        <p:sp>
          <p:nvSpPr>
            <p:cNvPr id="120" name="Rectangle: Rounded Corners 131">
              <a:extLst>
                <a:ext uri="{FF2B5EF4-FFF2-40B4-BE49-F238E27FC236}">
                  <a16:creationId xmlns:a16="http://schemas.microsoft.com/office/drawing/2014/main" id="{DE4D8714-5B49-3943-8B35-128A376F7F40}"/>
                </a:ext>
              </a:extLst>
            </p:cNvPr>
            <p:cNvSpPr/>
            <p:nvPr/>
          </p:nvSpPr>
          <p:spPr>
            <a:xfrm>
              <a:off x="2560320" y="5852160"/>
              <a:ext cx="320040" cy="32004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a:t>
              </a:r>
            </a:p>
          </p:txBody>
        </p:sp>
        <p:sp>
          <p:nvSpPr>
            <p:cNvPr id="121" name="TextBox 120">
              <a:extLst>
                <a:ext uri="{FF2B5EF4-FFF2-40B4-BE49-F238E27FC236}">
                  <a16:creationId xmlns:a16="http://schemas.microsoft.com/office/drawing/2014/main" id="{20E3DD14-5F0C-D74B-A7B6-1D1133A396D4}"/>
                </a:ext>
              </a:extLst>
            </p:cNvPr>
            <p:cNvSpPr txBox="1"/>
            <p:nvPr/>
          </p:nvSpPr>
          <p:spPr>
            <a:xfrm>
              <a:off x="2926080" y="5716916"/>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Q1</a:t>
              </a:r>
            </a:p>
          </p:txBody>
        </p:sp>
        <p:sp>
          <p:nvSpPr>
            <p:cNvPr id="122" name="TextBox 121">
              <a:extLst>
                <a:ext uri="{FF2B5EF4-FFF2-40B4-BE49-F238E27FC236}">
                  <a16:creationId xmlns:a16="http://schemas.microsoft.com/office/drawing/2014/main" id="{4982611C-28F2-9747-A7CE-4E9C44DA9B70}"/>
                </a:ext>
              </a:extLst>
            </p:cNvPr>
            <p:cNvSpPr txBox="1"/>
            <p:nvPr/>
          </p:nvSpPr>
          <p:spPr>
            <a:xfrm>
              <a:off x="237744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154</a:t>
              </a:r>
            </a:p>
          </p:txBody>
        </p:sp>
      </p:grpSp>
      <p:grpSp>
        <p:nvGrpSpPr>
          <p:cNvPr id="24" name="Group 23"/>
          <p:cNvGrpSpPr/>
          <p:nvPr/>
        </p:nvGrpSpPr>
        <p:grpSpPr>
          <a:xfrm>
            <a:off x="4480560" y="5715000"/>
            <a:ext cx="1828800" cy="685799"/>
            <a:chOff x="4389120" y="5715000"/>
            <a:chExt cx="1828800" cy="685799"/>
          </a:xfrm>
        </p:grpSpPr>
        <p:sp>
          <p:nvSpPr>
            <p:cNvPr id="124" name="Rectangle: Rounded Corners 130">
              <a:extLst>
                <a:ext uri="{FF2B5EF4-FFF2-40B4-BE49-F238E27FC236}">
                  <a16:creationId xmlns:a16="http://schemas.microsoft.com/office/drawing/2014/main" id="{41F369C2-D9E8-294B-8525-2B38BECC2B4C}"/>
                </a:ext>
              </a:extLst>
            </p:cNvPr>
            <p:cNvSpPr/>
            <p:nvPr/>
          </p:nvSpPr>
          <p:spPr>
            <a:xfrm>
              <a:off x="4572000" y="5852160"/>
              <a:ext cx="320040" cy="32004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C</a:t>
              </a:r>
            </a:p>
          </p:txBody>
        </p:sp>
        <p:sp>
          <p:nvSpPr>
            <p:cNvPr id="125" name="TextBox 124">
              <a:extLst>
                <a:ext uri="{FF2B5EF4-FFF2-40B4-BE49-F238E27FC236}">
                  <a16:creationId xmlns:a16="http://schemas.microsoft.com/office/drawing/2014/main" id="{69E1279D-5E22-1243-B4C2-7AD278DBD8BE}"/>
                </a:ext>
              </a:extLst>
            </p:cNvPr>
            <p:cNvSpPr txBox="1"/>
            <p:nvPr/>
          </p:nvSpPr>
          <p:spPr>
            <a:xfrm>
              <a:off x="4937760" y="5715000"/>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Benchmark: Global High Performing 2020</a:t>
              </a:r>
            </a:p>
          </p:txBody>
        </p:sp>
        <p:sp>
          <p:nvSpPr>
            <p:cNvPr id="126" name="TextBox 125">
              <a:extLst>
                <a:ext uri="{FF2B5EF4-FFF2-40B4-BE49-F238E27FC236}">
                  <a16:creationId xmlns:a16="http://schemas.microsoft.com/office/drawing/2014/main" id="{48BD3BC8-5E1C-2F46-AF05-FEF87CE680E9}"/>
                </a:ext>
              </a:extLst>
            </p:cNvPr>
            <p:cNvSpPr txBox="1"/>
            <p:nvPr/>
          </p:nvSpPr>
          <p:spPr>
            <a:xfrm>
              <a:off x="438912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a:t>
              </a: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82880" y="2843781"/>
            <a:ext cx="5761980" cy="640079"/>
            <a:chOff x="182880" y="2843781"/>
            <a:chExt cx="5761980" cy="640079"/>
          </a:xfrm>
        </p:grpSpPr>
        <p:graphicFrame>
          <p:nvGraphicFramePr>
            <p:cNvPr id="109" name="Chart 2"/>
            <p:cNvGraphicFramePr>
              <a:graphicFrameLocks noGrp="1"/>
            </p:cNvGraphicFramePr>
            <p:nvPr/>
          </p:nvGraphicFramePr>
          <p:xfrm>
            <a:off x="2561580" y="2926080"/>
            <a:ext cx="3383280" cy="457200"/>
          </p:xfrm>
          <a:graphic>
            <a:graphicData uri="http://schemas.openxmlformats.org/drawingml/2006/chart">
              <c:chart xmlns:c="http://schemas.openxmlformats.org/drawingml/2006/chart" xmlns:r="http://schemas.openxmlformats.org/officeDocument/2006/relationships" r:id="rId2"/>
            </a:graphicData>
          </a:graphic>
        </p:graphicFrame>
        <p:sp>
          <p:nvSpPr>
            <p:cNvPr id="110" name="TextBox 109">
              <a:extLst>
                <a:ext uri="{FF2B5EF4-FFF2-40B4-BE49-F238E27FC236}">
                  <a16:creationId xmlns:a16="http://schemas.microsoft.com/office/drawing/2014/main" id="{A8771877-F02B-A44B-A403-BF44345744C6}"/>
                </a:ext>
              </a:extLst>
            </p:cNvPr>
            <p:cNvSpPr txBox="1"/>
            <p:nvPr/>
          </p:nvSpPr>
          <p:spPr>
            <a:xfrm>
              <a:off x="182880" y="2843781"/>
              <a:ext cx="2286000" cy="64007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Philips is organized in a way that effectively serves its customers.</a:t>
              </a:r>
            </a:p>
          </p:txBody>
        </p:sp>
      </p:grpSp>
      <p:grpSp>
        <p:nvGrpSpPr>
          <p:cNvPr id="3" name="Group 2"/>
          <p:cNvGrpSpPr/>
          <p:nvPr/>
        </p:nvGrpSpPr>
        <p:grpSpPr>
          <a:xfrm>
            <a:off x="182880" y="2194559"/>
            <a:ext cx="5761980" cy="640080"/>
            <a:chOff x="182880" y="2194559"/>
            <a:chExt cx="5761980" cy="640080"/>
          </a:xfrm>
        </p:grpSpPr>
        <p:graphicFrame>
          <p:nvGraphicFramePr>
            <p:cNvPr id="107" name="Chart 110"/>
            <p:cNvGraphicFramePr>
              <a:graphicFrameLocks noGrp="1"/>
            </p:cNvGraphicFramePr>
            <p:nvPr/>
          </p:nvGraphicFramePr>
          <p:xfrm>
            <a:off x="2561580" y="2286000"/>
            <a:ext cx="3383280" cy="457200"/>
          </p:xfrm>
          <a:graphic>
            <a:graphicData uri="http://schemas.openxmlformats.org/drawingml/2006/chart">
              <c:chart xmlns:c="http://schemas.openxmlformats.org/drawingml/2006/chart" xmlns:r="http://schemas.openxmlformats.org/officeDocument/2006/relationships" r:id="rId3"/>
            </a:graphicData>
          </a:graphic>
        </p:graphicFrame>
        <p:sp>
          <p:nvSpPr>
            <p:cNvPr id="108" name="TextBox 107">
              <a:extLst>
                <a:ext uri="{FF2B5EF4-FFF2-40B4-BE49-F238E27FC236}">
                  <a16:creationId xmlns:a16="http://schemas.microsoft.com/office/drawing/2014/main" id="{1981C12F-AC32-FD40-9078-CF5008AB255A}"/>
                </a:ext>
              </a:extLst>
            </p:cNvPr>
            <p:cNvSpPr txBox="1"/>
            <p:nvPr/>
          </p:nvSpPr>
          <p:spPr>
            <a:xfrm>
              <a:off x="182880" y="2194559"/>
              <a:ext cx="2286000" cy="640080"/>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understand how Philips plans to be successful in the future.</a:t>
              </a:r>
            </a:p>
          </p:txBody>
        </p:sp>
      </p:grpSp>
      <p:grpSp>
        <p:nvGrpSpPr>
          <p:cNvPr id="4" name="Group 3"/>
          <p:cNvGrpSpPr/>
          <p:nvPr/>
        </p:nvGrpSpPr>
        <p:grpSpPr>
          <a:xfrm>
            <a:off x="182880" y="1604028"/>
            <a:ext cx="5760720" cy="581389"/>
            <a:chOff x="182880" y="1604028"/>
            <a:chExt cx="5760720" cy="581389"/>
          </a:xfrm>
        </p:grpSpPr>
        <p:graphicFrame>
          <p:nvGraphicFramePr>
            <p:cNvPr id="105" name="Chart 110"/>
            <p:cNvGraphicFramePr>
              <a:graphicFrameLocks noGrp="1"/>
            </p:cNvGraphicFramePr>
            <p:nvPr/>
          </p:nvGraphicFramePr>
          <p:xfrm>
            <a:off x="2560320" y="1645920"/>
            <a:ext cx="3383280" cy="457200"/>
          </p:xfrm>
          <a:graphic>
            <a:graphicData uri="http://schemas.openxmlformats.org/drawingml/2006/chart">
              <c:chart xmlns:c="http://schemas.openxmlformats.org/drawingml/2006/chart" xmlns:r="http://schemas.openxmlformats.org/officeDocument/2006/relationships" r:id="rId4"/>
            </a:graphicData>
          </a:graphic>
        </p:graphicFrame>
        <p:sp>
          <p:nvSpPr>
            <p:cNvPr id="106" name="TextBox 105">
              <a:extLst>
                <a:ext uri="{FF2B5EF4-FFF2-40B4-BE49-F238E27FC236}">
                  <a16:creationId xmlns:a16="http://schemas.microsoft.com/office/drawing/2014/main" id="{7266C6DD-8F60-2E41-9073-C6187522BCFB}"/>
                </a:ext>
              </a:extLst>
            </p:cNvPr>
            <p:cNvSpPr txBox="1"/>
            <p:nvPr/>
          </p:nvSpPr>
          <p:spPr>
            <a:xfrm>
              <a:off x="182880" y="1604028"/>
              <a:ext cx="2286000" cy="58138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At Philips, we spend our time on work that matters most to be competitive.</a:t>
              </a:r>
            </a:p>
          </p:txBody>
        </p:sp>
      </p:grpSp>
      <p:sp>
        <p:nvSpPr>
          <p:cNvPr id="83" name="Rounded Rectangle 10">
            <a:extLst>
              <a:ext uri="{FF2B5EF4-FFF2-40B4-BE49-F238E27FC236}">
                <a16:creationId xmlns:a16="http://schemas.microsoft.com/office/drawing/2014/main" id="{C6290EFF-1F67-4632-BF34-9D40FAD5BE57}"/>
              </a:ext>
            </a:extLst>
          </p:cNvPr>
          <p:cNvSpPr/>
          <p:nvPr/>
        </p:nvSpPr>
        <p:spPr>
          <a:xfrm>
            <a:off x="265058" y="5601043"/>
            <a:ext cx="8623210" cy="848499"/>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Arial" panose="020B0604020202020204" pitchFamily="34" charset="0"/>
              <a:ea typeface="+mn-ea"/>
              <a:cs typeface="Arial" panose="020B0604020202020204" pitchFamily="34" charset="0"/>
            </a:endParaRPr>
          </a:p>
        </p:txBody>
      </p:sp>
      <p:sp>
        <p:nvSpPr>
          <p:cNvPr id="19" name="Title 1">
            <a:extLst>
              <a:ext uri="{FF2B5EF4-FFF2-40B4-BE49-F238E27FC236}">
                <a16:creationId xmlns:a16="http://schemas.microsoft.com/office/drawing/2014/main" id="{72891B29-3D61-445C-91A3-5860D11BFA9C}"/>
              </a:ext>
            </a:extLst>
          </p:cNvPr>
          <p:cNvSpPr txBox="1">
            <a:spLocks/>
          </p:cNvSpPr>
          <p:nvPr/>
        </p:nvSpPr>
        <p:spPr>
          <a:xfrm>
            <a:off x="169021" y="58992"/>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marL="0" marR="0" lvl="0" indent="0" algn="l" defTabSz="685749"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98" normalizeH="0" baseline="0" noProof="0" dirty="0">
                <a:ln>
                  <a:noFill/>
                </a:ln>
                <a:solidFill>
                  <a:srgbClr val="2D2A2B"/>
                </a:solidFill>
                <a:effectLst/>
                <a:uLnTx/>
                <a:uFillTx/>
                <a:latin typeface="Arial" panose="020B0604020202020204" pitchFamily="34" charset="0"/>
                <a:cs typeface="Arial" panose="020B0604020202020204" pitchFamily="34" charset="0"/>
              </a:rPr>
              <a:t>Dimension Details -- Alignment</a:t>
            </a:r>
          </a:p>
        </p:txBody>
      </p:sp>
      <p:cxnSp>
        <p:nvCxnSpPr>
          <p:cNvPr id="20" name="Straight Connector 19">
            <a:extLst>
              <a:ext uri="{FF2B5EF4-FFF2-40B4-BE49-F238E27FC236}">
                <a16:creationId xmlns:a16="http://schemas.microsoft.com/office/drawing/2014/main" id="{293EE5C0-7E36-48FE-93B0-026CAB278DE4}"/>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5523CB6-AD54-4645-9131-1EBDB2F24E93}"/>
              </a:ext>
            </a:extLst>
          </p:cNvPr>
          <p:cNvCxnSpPr/>
          <p:nvPr/>
        </p:nvCxnSpPr>
        <p:spPr>
          <a:xfrm>
            <a:off x="320040" y="16002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7442BD6-0D3E-4483-8E8F-3D23D1C982AB}"/>
              </a:ext>
            </a:extLst>
          </p:cNvPr>
          <p:cNvCxnSpPr/>
          <p:nvPr/>
        </p:nvCxnSpPr>
        <p:spPr>
          <a:xfrm>
            <a:off x="320040" y="219456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86D2075-85DE-4F46-B417-F5646B1633E2}"/>
              </a:ext>
            </a:extLst>
          </p:cNvPr>
          <p:cNvCxnSpPr/>
          <p:nvPr/>
        </p:nvCxnSpPr>
        <p:spPr>
          <a:xfrm>
            <a:off x="320040" y="1002011"/>
            <a:ext cx="8551381"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BF4998F-8D94-4AC0-8307-7FE780FDB850}"/>
              </a:ext>
            </a:extLst>
          </p:cNvPr>
          <p:cNvSpPr txBox="1"/>
          <p:nvPr/>
        </p:nvSpPr>
        <p:spPr>
          <a:xfrm>
            <a:off x="365760" y="548640"/>
            <a:ext cx="2103120" cy="457200"/>
          </a:xfrm>
          <a:prstGeom prst="rect">
            <a:avLst/>
          </a:prstGeom>
          <a:noFill/>
          <a:ln w="6350">
            <a:noFill/>
          </a:ln>
        </p:spPr>
        <p:txBody>
          <a:bodyPr wrap="square" lIns="45720" rIns="45720" rtlCol="0"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Dimension/Item</a:t>
            </a:r>
          </a:p>
        </p:txBody>
      </p:sp>
      <p:cxnSp>
        <p:nvCxnSpPr>
          <p:cNvPr id="148" name="Straight Connector 147">
            <a:extLst>
              <a:ext uri="{FF2B5EF4-FFF2-40B4-BE49-F238E27FC236}">
                <a16:creationId xmlns:a16="http://schemas.microsoft.com/office/drawing/2014/main" id="{84A62125-4849-4F18-9DA9-06F7259CFA5B}"/>
              </a:ext>
            </a:extLst>
          </p:cNvPr>
          <p:cNvCxnSpPr/>
          <p:nvPr/>
        </p:nvCxnSpPr>
        <p:spPr>
          <a:xfrm>
            <a:off x="320040" y="283464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F4ED0399-17D1-47D5-81CD-BD17B0E0F17C}"/>
              </a:ext>
            </a:extLst>
          </p:cNvPr>
          <p:cNvCxnSpPr/>
          <p:nvPr/>
        </p:nvCxnSpPr>
        <p:spPr>
          <a:xfrm>
            <a:off x="320040" y="347472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83DAFA4-9EA8-4AE8-B11A-35A17089BFFA}"/>
              </a:ext>
            </a:extLst>
          </p:cNvPr>
          <p:cNvCxnSpPr/>
          <p:nvPr/>
        </p:nvCxnSpPr>
        <p:spPr>
          <a:xfrm>
            <a:off x="320040" y="41148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019EE92C-DF8C-430F-AF5B-50EFBD5B0C48}"/>
              </a:ext>
            </a:extLst>
          </p:cNvPr>
          <p:cNvCxnSpPr/>
          <p:nvPr/>
        </p:nvCxnSpPr>
        <p:spPr>
          <a:xfrm>
            <a:off x="320040" y="475488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5897880" y="731520"/>
            <a:ext cx="642553" cy="4700016"/>
            <a:chOff x="5897880" y="731520"/>
            <a:chExt cx="642553" cy="4700016"/>
          </a:xfrm>
        </p:grpSpPr>
        <p:sp>
          <p:nvSpPr>
            <p:cNvPr id="11" name="Rectangle: Rounded Corners 10">
              <a:extLst>
                <a:ext uri="{FF2B5EF4-FFF2-40B4-BE49-F238E27FC236}">
                  <a16:creationId xmlns:a16="http://schemas.microsoft.com/office/drawing/2014/main" id="{A4FD62A8-687B-47EE-BACF-5BA26D902ADE}"/>
                </a:ext>
              </a:extLst>
            </p:cNvPr>
            <p:cNvSpPr/>
            <p:nvPr/>
          </p:nvSpPr>
          <p:spPr>
            <a:xfrm>
              <a:off x="6080760" y="731520"/>
              <a:ext cx="228600" cy="22860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8" name="TextBox 7">
              <a:extLst>
                <a:ext uri="{FF2B5EF4-FFF2-40B4-BE49-F238E27FC236}">
                  <a16:creationId xmlns:a16="http://schemas.microsoft.com/office/drawing/2014/main" id="{FE8E8761-1E00-4E43-B872-A33EC3D85E42}"/>
                </a:ext>
              </a:extLst>
            </p:cNvPr>
            <p:cNvSpPr txBox="1">
              <a:spLocks noChangeAspect="1"/>
            </p:cNvSpPr>
            <p:nvPr/>
          </p:nvSpPr>
          <p:spPr>
            <a:xfrm>
              <a:off x="5897880" y="1014984"/>
              <a:ext cx="640080" cy="582964"/>
            </a:xfrm>
            <a:prstGeom prst="rect">
              <a:avLst/>
            </a:prstGeom>
            <a:noFill/>
            <a:ln w="6350">
              <a:noFill/>
            </a:ln>
          </p:spPr>
          <p:txBody>
            <a:bodyPr wrap="square" rtlCol="0" anchor="ctr" anchorCtr="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90</a:t>
              </a:r>
            </a:p>
          </p:txBody>
        </p:sp>
        <p:sp>
          <p:nvSpPr>
            <p:cNvPr id="159" name="TextBox 158">
              <a:extLst>
                <a:ext uri="{FF2B5EF4-FFF2-40B4-BE49-F238E27FC236}">
                  <a16:creationId xmlns:a16="http://schemas.microsoft.com/office/drawing/2014/main" id="{E269FA1B-8C64-4662-8CB1-F4C3A1A5608E}"/>
                </a:ext>
              </a:extLst>
            </p:cNvPr>
            <p:cNvSpPr txBox="1">
              <a:spLocks noChangeAspect="1"/>
            </p:cNvSpPr>
            <p:nvPr/>
          </p:nvSpPr>
          <p:spPr>
            <a:xfrm>
              <a:off x="5897880" y="160020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91</a:t>
              </a:r>
            </a:p>
          </p:txBody>
        </p:sp>
        <p:sp>
          <p:nvSpPr>
            <p:cNvPr id="133" name="TextBox 132">
              <a:extLst>
                <a:ext uri="{FF2B5EF4-FFF2-40B4-BE49-F238E27FC236}">
                  <a16:creationId xmlns:a16="http://schemas.microsoft.com/office/drawing/2014/main" id="{AF8D7FE6-F997-4D06-8B01-060F3AC61BFE}"/>
                </a:ext>
              </a:extLst>
            </p:cNvPr>
            <p:cNvSpPr txBox="1">
              <a:spLocks noChangeAspect="1"/>
            </p:cNvSpPr>
            <p:nvPr/>
          </p:nvSpPr>
          <p:spPr>
            <a:xfrm>
              <a:off x="5897880" y="2221992"/>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86</a:t>
              </a:r>
            </a:p>
          </p:txBody>
        </p:sp>
        <p:sp>
          <p:nvSpPr>
            <p:cNvPr id="143" name="TextBox 142">
              <a:extLst>
                <a:ext uri="{FF2B5EF4-FFF2-40B4-BE49-F238E27FC236}">
                  <a16:creationId xmlns:a16="http://schemas.microsoft.com/office/drawing/2014/main" id="{9993FCCF-08B0-4616-8C0B-870458F040B9}"/>
                </a:ext>
              </a:extLst>
            </p:cNvPr>
            <p:cNvSpPr txBox="1">
              <a:spLocks noChangeAspect="1"/>
            </p:cNvSpPr>
            <p:nvPr/>
          </p:nvSpPr>
          <p:spPr>
            <a:xfrm>
              <a:off x="5897880" y="2871216"/>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91</a:t>
              </a:r>
            </a:p>
          </p:txBody>
        </p:sp>
        <p:sp>
          <p:nvSpPr>
            <p:cNvPr id="150" name="TextBox 149">
              <a:extLst>
                <a:ext uri="{FF2B5EF4-FFF2-40B4-BE49-F238E27FC236}">
                  <a16:creationId xmlns:a16="http://schemas.microsoft.com/office/drawing/2014/main" id="{5870D57E-9EDF-4220-B2B0-0962941C8421}"/>
                </a:ext>
              </a:extLst>
            </p:cNvPr>
            <p:cNvSpPr txBox="1">
              <a:spLocks noChangeAspect="1"/>
            </p:cNvSpPr>
            <p:nvPr/>
          </p:nvSpPr>
          <p:spPr>
            <a:xfrm>
              <a:off x="5897880" y="352044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90</a:t>
              </a:r>
            </a:p>
          </p:txBody>
        </p:sp>
        <p:sp>
          <p:nvSpPr>
            <p:cNvPr id="156" name="TextBox 155">
              <a:extLst>
                <a:ext uri="{FF2B5EF4-FFF2-40B4-BE49-F238E27FC236}">
                  <a16:creationId xmlns:a16="http://schemas.microsoft.com/office/drawing/2014/main" id="{FE641E82-45F9-4902-8EB8-70C40EC6C1DC}"/>
                </a:ext>
              </a:extLst>
            </p:cNvPr>
            <p:cNvSpPr txBox="1">
              <a:spLocks noChangeAspect="1"/>
            </p:cNvSpPr>
            <p:nvPr/>
          </p:nvSpPr>
          <p:spPr>
            <a:xfrm>
              <a:off x="5897880" y="4160520"/>
              <a:ext cx="642553" cy="585216"/>
            </a:xfrm>
            <a:prstGeom prst="rect">
              <a:avLst/>
            </a:prstGeom>
            <a:noFill/>
            <a:ln w="6350">
              <a:noFill/>
            </a:ln>
          </p:spPr>
          <p:txBody>
            <a:bodyPr wrap="square" rtlCol="0" anchor="ctr" anchorCtr="1">
              <a:noAutofit/>
            </a:bodyPr>
            <a:lstStyle/>
            <a:p>
              <a:pPr lvl="0">
                <a:defRPr/>
              </a:pPr>
              <a:endParaRPr/>
            </a:p>
          </p:txBody>
        </p:sp>
        <p:sp>
          <p:nvSpPr>
            <p:cNvPr id="183" name="TextBox 182">
              <a:extLst>
                <a:ext uri="{FF2B5EF4-FFF2-40B4-BE49-F238E27FC236}">
                  <a16:creationId xmlns:a16="http://schemas.microsoft.com/office/drawing/2014/main" id="{6BBBF724-E414-4DD6-A473-A0013E8ED19D}"/>
                </a:ext>
              </a:extLst>
            </p:cNvPr>
            <p:cNvSpPr txBox="1">
              <a:spLocks noChangeAspect="1"/>
            </p:cNvSpPr>
            <p:nvPr/>
          </p:nvSpPr>
          <p:spPr>
            <a:xfrm>
              <a:off x="5897880" y="4846320"/>
              <a:ext cx="642553" cy="585216"/>
            </a:xfrm>
            <a:prstGeom prst="rect">
              <a:avLst/>
            </a:prstGeom>
            <a:noFill/>
            <a:ln w="6350">
              <a:noFill/>
            </a:ln>
          </p:spPr>
          <p:txBody>
            <a:bodyPr wrap="square" rtlCol="0" anchor="ctr" anchorCtr="1">
              <a:noAutofit/>
            </a:bodyPr>
            <a:lstStyle/>
            <a:p>
              <a:pPr lvl="0">
                <a:defRPr/>
              </a:pPr>
              <a:endParaRPr/>
            </a:p>
          </p:txBody>
        </p:sp>
      </p:grpSp>
      <p:grpSp>
        <p:nvGrpSpPr>
          <p:cNvPr id="7" name="Group 6"/>
          <p:cNvGrpSpPr/>
          <p:nvPr/>
        </p:nvGrpSpPr>
        <p:grpSpPr>
          <a:xfrm>
            <a:off x="6440002" y="731520"/>
            <a:ext cx="782253" cy="4553712"/>
            <a:chOff x="6440002" y="731520"/>
            <a:chExt cx="782253" cy="4553712"/>
          </a:xfrm>
        </p:grpSpPr>
        <p:sp>
          <p:nvSpPr>
            <p:cNvPr id="14" name="Rectangle: Rounded Corners 13">
              <a:extLst>
                <a:ext uri="{FF2B5EF4-FFF2-40B4-BE49-F238E27FC236}">
                  <a16:creationId xmlns:a16="http://schemas.microsoft.com/office/drawing/2014/main" id="{BE8BB6A3-1107-4BD2-99FD-E0CE69E048AA}"/>
                </a:ext>
              </a:extLst>
            </p:cNvPr>
            <p:cNvSpPr/>
            <p:nvPr/>
          </p:nvSpPr>
          <p:spPr>
            <a:xfrm>
              <a:off x="6718190" y="731520"/>
              <a:ext cx="228600" cy="22860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bg1"/>
                  </a:solidFill>
                  <a:effectLst/>
                  <a:uLnTx/>
                  <a:uFillTx/>
                  <a:latin typeface="+mj-lt"/>
                  <a:ea typeface="+mn-ea"/>
                  <a:cs typeface="Arial" panose="020B0604020202020204" pitchFamily="34" charset="0"/>
                </a:rPr>
                <a:t>B</a:t>
              </a:r>
            </a:p>
          </p:txBody>
        </p:sp>
        <p:sp>
          <p:nvSpPr>
            <p:cNvPr id="16" name="TextBox 15">
              <a:extLst>
                <a:ext uri="{FF2B5EF4-FFF2-40B4-BE49-F238E27FC236}">
                  <a16:creationId xmlns:a16="http://schemas.microsoft.com/office/drawing/2014/main" id="{51519F0A-671C-47E8-AAEC-03CB1AF858DD}"/>
                </a:ext>
              </a:extLst>
            </p:cNvPr>
            <p:cNvSpPr txBox="1"/>
            <p:nvPr/>
          </p:nvSpPr>
          <p:spPr>
            <a:xfrm>
              <a:off x="6440002" y="1131458"/>
              <a:ext cx="768096" cy="347472"/>
            </a:xfrm>
            <a:prstGeom prst="rect">
              <a:avLst/>
            </a:prstGeom>
            <a:noFill/>
            <a:ln w="6350">
              <a:noFill/>
            </a:ln>
          </p:spPr>
          <p:txBody>
            <a:bodyPr wrap="square" lIns="45720" rIns="4572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89 (+1)</a:t>
              </a:r>
            </a:p>
          </p:txBody>
        </p:sp>
        <p:sp>
          <p:nvSpPr>
            <p:cNvPr id="160" name="TextBox 159">
              <a:extLst>
                <a:ext uri="{FF2B5EF4-FFF2-40B4-BE49-F238E27FC236}">
                  <a16:creationId xmlns:a16="http://schemas.microsoft.com/office/drawing/2014/main" id="{069128EB-3757-48AA-B8BD-901FE58813FA}"/>
                </a:ext>
              </a:extLst>
            </p:cNvPr>
            <p:cNvSpPr txBox="1"/>
            <p:nvPr/>
          </p:nvSpPr>
          <p:spPr>
            <a:xfrm>
              <a:off x="6445585" y="1724986"/>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89 (+2)</a:t>
              </a:r>
            </a:p>
          </p:txBody>
        </p:sp>
        <p:sp>
          <p:nvSpPr>
            <p:cNvPr id="138" name="TextBox 137">
              <a:extLst>
                <a:ext uri="{FF2B5EF4-FFF2-40B4-BE49-F238E27FC236}">
                  <a16:creationId xmlns:a16="http://schemas.microsoft.com/office/drawing/2014/main" id="{2F0755C7-6D71-449D-834F-6CA841CFE94D}"/>
                </a:ext>
              </a:extLst>
            </p:cNvPr>
            <p:cNvSpPr txBox="1"/>
            <p:nvPr/>
          </p:nvSpPr>
          <p:spPr>
            <a:xfrm>
              <a:off x="6440002" y="2343294"/>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91 (-5)</a:t>
              </a:r>
            </a:p>
          </p:txBody>
        </p:sp>
        <p:sp>
          <p:nvSpPr>
            <p:cNvPr id="144" name="TextBox 143">
              <a:extLst>
                <a:ext uri="{FF2B5EF4-FFF2-40B4-BE49-F238E27FC236}">
                  <a16:creationId xmlns:a16="http://schemas.microsoft.com/office/drawing/2014/main" id="{61436C8E-8F24-4A4D-AD33-A193088721E0}"/>
                </a:ext>
              </a:extLst>
            </p:cNvPr>
            <p:cNvSpPr txBox="1"/>
            <p:nvPr/>
          </p:nvSpPr>
          <p:spPr>
            <a:xfrm>
              <a:off x="6445585" y="2989161"/>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88 (+3)</a:t>
              </a:r>
            </a:p>
          </p:txBody>
        </p:sp>
        <p:sp>
          <p:nvSpPr>
            <p:cNvPr id="151" name="TextBox 150">
              <a:extLst>
                <a:ext uri="{FF2B5EF4-FFF2-40B4-BE49-F238E27FC236}">
                  <a16:creationId xmlns:a16="http://schemas.microsoft.com/office/drawing/2014/main" id="{23A10F51-1BF3-4332-80D5-C34EA9D7A95D}"/>
                </a:ext>
              </a:extLst>
            </p:cNvPr>
            <p:cNvSpPr txBox="1"/>
            <p:nvPr/>
          </p:nvSpPr>
          <p:spPr>
            <a:xfrm>
              <a:off x="6448576" y="3640815"/>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88 (+2)</a:t>
              </a:r>
            </a:p>
          </p:txBody>
        </p:sp>
        <p:sp>
          <p:nvSpPr>
            <p:cNvPr id="157" name="TextBox 156">
              <a:extLst>
                <a:ext uri="{FF2B5EF4-FFF2-40B4-BE49-F238E27FC236}">
                  <a16:creationId xmlns:a16="http://schemas.microsoft.com/office/drawing/2014/main" id="{446A4A20-C6DA-4468-8D72-34F0B9A42012}"/>
                </a:ext>
              </a:extLst>
            </p:cNvPr>
            <p:cNvSpPr txBox="1"/>
            <p:nvPr/>
          </p:nvSpPr>
          <p:spPr>
            <a:xfrm>
              <a:off x="6454159" y="4280895"/>
              <a:ext cx="768096" cy="347472"/>
            </a:xfrm>
            <a:prstGeom prst="rect">
              <a:avLst/>
            </a:prstGeom>
            <a:noFill/>
            <a:ln w="6350">
              <a:noFill/>
            </a:ln>
          </p:spPr>
          <p:txBody>
            <a:bodyPr wrap="square" lIns="45720" rIns="45720" rtlCol="0" anchor="ctr" anchorCtr="0">
              <a:noAutofit/>
            </a:bodyPr>
            <a:lstStyle/>
            <a:p>
              <a:pPr lvl="0" algn="ctr">
                <a:defRPr/>
              </a:pPr>
              <a:endParaRPr/>
            </a:p>
          </p:txBody>
        </p:sp>
        <p:sp>
          <p:nvSpPr>
            <p:cNvPr id="184" name="TextBox 183">
              <a:extLst>
                <a:ext uri="{FF2B5EF4-FFF2-40B4-BE49-F238E27FC236}">
                  <a16:creationId xmlns:a16="http://schemas.microsoft.com/office/drawing/2014/main" id="{EE6190ED-0B49-4352-AFF3-CF3D66D4D197}"/>
                </a:ext>
              </a:extLst>
            </p:cNvPr>
            <p:cNvSpPr txBox="1"/>
            <p:nvPr/>
          </p:nvSpPr>
          <p:spPr>
            <a:xfrm>
              <a:off x="6444677" y="4937760"/>
              <a:ext cx="768096" cy="347472"/>
            </a:xfrm>
            <a:prstGeom prst="rect">
              <a:avLst/>
            </a:prstGeom>
            <a:noFill/>
            <a:ln w="6350">
              <a:noFill/>
            </a:ln>
          </p:spPr>
          <p:txBody>
            <a:bodyPr wrap="square" lIns="45720" rIns="45720" rtlCol="0" anchor="ctr" anchorCtr="0">
              <a:noAutofit/>
            </a:bodyPr>
            <a:lstStyle/>
            <a:p>
              <a:pPr lvl="0" algn="ctr">
                <a:defRPr/>
              </a:pPr>
              <a:endParaRPr/>
            </a:p>
          </p:txBody>
        </p:sp>
      </p:grpSp>
      <p:grpSp>
        <p:nvGrpSpPr>
          <p:cNvPr id="9" name="Group 8"/>
          <p:cNvGrpSpPr/>
          <p:nvPr/>
        </p:nvGrpSpPr>
        <p:grpSpPr>
          <a:xfrm>
            <a:off x="7275424" y="731520"/>
            <a:ext cx="782253" cy="4553712"/>
            <a:chOff x="7275424" y="731520"/>
            <a:chExt cx="782253" cy="4553712"/>
          </a:xfrm>
        </p:grpSpPr>
        <p:sp>
          <p:nvSpPr>
            <p:cNvPr id="13" name="Rectangle: Rounded Corners 12">
              <a:extLst>
                <a:ext uri="{FF2B5EF4-FFF2-40B4-BE49-F238E27FC236}">
                  <a16:creationId xmlns:a16="http://schemas.microsoft.com/office/drawing/2014/main" id="{FE405175-FDFC-4040-AD13-B75A1E5F4EDC}"/>
                </a:ext>
              </a:extLst>
            </p:cNvPr>
            <p:cNvSpPr/>
            <p:nvPr/>
          </p:nvSpPr>
          <p:spPr>
            <a:xfrm>
              <a:off x="7552944" y="731520"/>
              <a:ext cx="228600" cy="22860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C</a:t>
              </a:r>
            </a:p>
          </p:txBody>
        </p:sp>
        <p:sp>
          <p:nvSpPr>
            <p:cNvPr id="146" name="TextBox 145">
              <a:extLst>
                <a:ext uri="{FF2B5EF4-FFF2-40B4-BE49-F238E27FC236}">
                  <a16:creationId xmlns:a16="http://schemas.microsoft.com/office/drawing/2014/main" id="{57C406BE-ACD2-46CA-8236-88678C8B7EB5}"/>
                </a:ext>
              </a:extLst>
            </p:cNvPr>
            <p:cNvSpPr txBox="1"/>
            <p:nvPr/>
          </p:nvSpPr>
          <p:spPr>
            <a:xfrm>
              <a:off x="7275424" y="1162208"/>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71 (+19)</a:t>
              </a:r>
            </a:p>
          </p:txBody>
        </p:sp>
        <p:sp>
          <p:nvSpPr>
            <p:cNvPr id="161" name="TextBox 160">
              <a:extLst>
                <a:ext uri="{FF2B5EF4-FFF2-40B4-BE49-F238E27FC236}">
                  <a16:creationId xmlns:a16="http://schemas.microsoft.com/office/drawing/2014/main" id="{5B9EBBD3-EC0F-4B3A-B0E4-303DC813D0B7}"/>
                </a:ext>
              </a:extLst>
            </p:cNvPr>
            <p:cNvSpPr txBox="1"/>
            <p:nvPr/>
          </p:nvSpPr>
          <p:spPr>
            <a:xfrm>
              <a:off x="7281007" y="175764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69 (+22)</a:t>
              </a:r>
            </a:p>
          </p:txBody>
        </p:sp>
        <p:sp>
          <p:nvSpPr>
            <p:cNvPr id="141" name="TextBox 140">
              <a:extLst>
                <a:ext uri="{FF2B5EF4-FFF2-40B4-BE49-F238E27FC236}">
                  <a16:creationId xmlns:a16="http://schemas.microsoft.com/office/drawing/2014/main" id="{3334149F-325D-439D-ABA4-85BD845B8A22}"/>
                </a:ext>
              </a:extLst>
            </p:cNvPr>
            <p:cNvSpPr txBox="1"/>
            <p:nvPr/>
          </p:nvSpPr>
          <p:spPr>
            <a:xfrm>
              <a:off x="7275424" y="237526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74 (+12)</a:t>
              </a:r>
            </a:p>
          </p:txBody>
        </p:sp>
        <p:sp>
          <p:nvSpPr>
            <p:cNvPr id="145" name="TextBox 144">
              <a:extLst>
                <a:ext uri="{FF2B5EF4-FFF2-40B4-BE49-F238E27FC236}">
                  <a16:creationId xmlns:a16="http://schemas.microsoft.com/office/drawing/2014/main" id="{8A326A07-597F-48EF-BB6A-A4D0AF037853}"/>
                </a:ext>
              </a:extLst>
            </p:cNvPr>
            <p:cNvSpPr txBox="1"/>
            <p:nvPr/>
          </p:nvSpPr>
          <p:spPr>
            <a:xfrm>
              <a:off x="7281007" y="2983374"/>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71 (+20)</a:t>
              </a:r>
            </a:p>
          </p:txBody>
        </p:sp>
        <p:sp>
          <p:nvSpPr>
            <p:cNvPr id="154" name="TextBox 153">
              <a:extLst>
                <a:ext uri="{FF2B5EF4-FFF2-40B4-BE49-F238E27FC236}">
                  <a16:creationId xmlns:a16="http://schemas.microsoft.com/office/drawing/2014/main" id="{6D5EBA2B-BDCC-4CEF-9844-954EF43634E2}"/>
                </a:ext>
              </a:extLst>
            </p:cNvPr>
            <p:cNvSpPr txBox="1"/>
            <p:nvPr/>
          </p:nvSpPr>
          <p:spPr>
            <a:xfrm>
              <a:off x="7283998" y="3640815"/>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69 (+21)</a:t>
              </a:r>
            </a:p>
          </p:txBody>
        </p:sp>
        <p:sp>
          <p:nvSpPr>
            <p:cNvPr id="179" name="TextBox 178">
              <a:extLst>
                <a:ext uri="{FF2B5EF4-FFF2-40B4-BE49-F238E27FC236}">
                  <a16:creationId xmlns:a16="http://schemas.microsoft.com/office/drawing/2014/main" id="{9CB8BC60-CA25-4E4A-B7DF-6DB0D9F8896C}"/>
                </a:ext>
              </a:extLst>
            </p:cNvPr>
            <p:cNvSpPr txBox="1"/>
            <p:nvPr/>
          </p:nvSpPr>
          <p:spPr>
            <a:xfrm>
              <a:off x="7289581" y="4280895"/>
              <a:ext cx="768096" cy="347472"/>
            </a:xfrm>
            <a:prstGeom prst="rect">
              <a:avLst/>
            </a:prstGeom>
            <a:noFill/>
            <a:ln w="6350">
              <a:noFill/>
            </a:ln>
          </p:spPr>
          <p:txBody>
            <a:bodyPr wrap="square" lIns="45720" rIns="45720" rtlCol="0" anchor="ctr" anchorCtr="1">
              <a:noAutofit/>
            </a:bodyPr>
            <a:lstStyle/>
            <a:p>
              <a:pPr lvl="0" algn="ctr">
                <a:defRPr/>
              </a:pPr>
              <a:endParaRPr/>
            </a:p>
          </p:txBody>
        </p:sp>
        <p:sp>
          <p:nvSpPr>
            <p:cNvPr id="187" name="TextBox 186">
              <a:extLst>
                <a:ext uri="{FF2B5EF4-FFF2-40B4-BE49-F238E27FC236}">
                  <a16:creationId xmlns:a16="http://schemas.microsoft.com/office/drawing/2014/main" id="{99550F08-002D-415C-857D-8D352D84BF64}"/>
                </a:ext>
              </a:extLst>
            </p:cNvPr>
            <p:cNvSpPr txBox="1"/>
            <p:nvPr/>
          </p:nvSpPr>
          <p:spPr>
            <a:xfrm>
              <a:off x="7280099" y="4937760"/>
              <a:ext cx="768096" cy="347472"/>
            </a:xfrm>
            <a:prstGeom prst="rect">
              <a:avLst/>
            </a:prstGeom>
            <a:noFill/>
            <a:ln w="6350">
              <a:noFill/>
            </a:ln>
          </p:spPr>
          <p:txBody>
            <a:bodyPr wrap="square" lIns="45720" rIns="45720" rtlCol="0" anchor="ctr" anchorCtr="1">
              <a:noAutofit/>
            </a:bodyPr>
            <a:lstStyle/>
            <a:p>
              <a:pPr lvl="0" algn="ctr">
                <a:defRPr/>
              </a:pPr>
              <a:endParaRPr/>
            </a:p>
          </p:txBody>
        </p:sp>
      </p:grpSp>
      <p:sp>
        <p:nvSpPr>
          <p:cNvPr id="91" name="Text Placeholder 7">
            <a:extLst>
              <a:ext uri="{FF2B5EF4-FFF2-40B4-BE49-F238E27FC236}">
                <a16:creationId xmlns:a16="http://schemas.microsoft.com/office/drawing/2014/main" id="{CE7B5F59-78C1-ED44-B319-F3F1E92EA280}"/>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92" name="Footer Placeholder 2">
            <a:extLst>
              <a:ext uri="{FF2B5EF4-FFF2-40B4-BE49-F238E27FC236}">
                <a16:creationId xmlns:a16="http://schemas.microsoft.com/office/drawing/2014/main" id="{2E2C5825-844C-3949-82BC-71C13FE331B8}"/>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11</a:t>
            </a:fld>
            <a:endParaRPr lang="en-US" dirty="0">
              <a:solidFill>
                <a:srgbClr val="767676"/>
              </a:solidFill>
              <a:latin typeface="Arial" panose="020B0604020202020204" pitchFamily="34" charset="0"/>
              <a:cs typeface="Arial" panose="020B0604020202020204" pitchFamily="34" charset="0"/>
            </a:endParaRPr>
          </a:p>
        </p:txBody>
      </p:sp>
      <p:grpSp>
        <p:nvGrpSpPr>
          <p:cNvPr id="15" name="Group 14"/>
          <p:cNvGrpSpPr/>
          <p:nvPr/>
        </p:nvGrpSpPr>
        <p:grpSpPr>
          <a:xfrm>
            <a:off x="365759" y="1051560"/>
            <a:ext cx="5577841" cy="457200"/>
            <a:chOff x="365759" y="1051560"/>
            <a:chExt cx="5577841" cy="457200"/>
          </a:xfrm>
        </p:grpSpPr>
        <p:graphicFrame>
          <p:nvGraphicFramePr>
            <p:cNvPr id="65" name="Chart 188"/>
            <p:cNvGraphicFramePr>
              <a:graphicFrameLocks noGrp="1"/>
            </p:cNvGraphicFramePr>
            <p:nvPr/>
          </p:nvGraphicFramePr>
          <p:xfrm>
            <a:off x="2560320" y="1051560"/>
            <a:ext cx="3383280" cy="457200"/>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8">
              <a:extLst>
                <a:ext uri="{FF2B5EF4-FFF2-40B4-BE49-F238E27FC236}">
                  <a16:creationId xmlns:a16="http://schemas.microsoft.com/office/drawing/2014/main" id="{B32073DA-237C-2545-9029-A59E84BAFC9C}"/>
                </a:ext>
              </a:extLst>
            </p:cNvPr>
            <p:cNvSpPr txBox="1"/>
            <p:nvPr/>
          </p:nvSpPr>
          <p:spPr>
            <a:xfrm>
              <a:off x="365759" y="1051560"/>
              <a:ext cx="2103120" cy="457200"/>
            </a:xfrm>
            <a:prstGeom prst="rect">
              <a:avLst/>
            </a:prstGeom>
            <a:noFill/>
          </p:spPr>
          <p:txBody>
            <a:bodyPr wrap="square" rtlCol="0" anchor="ctr">
              <a:noAutofit/>
            </a:bodyPr>
            <a:lstStyle/>
            <a:p>
              <a:pPr algn="r"/>
              <a:r>
                <a:rPr lang="en-US" sz="1200" b="1" dirty="0">
                  <a:solidFill>
                    <a:srgbClr val="2D2A2B"/>
                  </a:solidFill>
                  <a:latin typeface="Arial" panose="020B0604020202020204" pitchFamily="34" charset="0"/>
                  <a:cs typeface="Arial" panose="020B0604020202020204" pitchFamily="34" charset="0"/>
                </a:rPr>
                <a:t>Alignment</a:t>
              </a:r>
            </a:p>
          </p:txBody>
        </p:sp>
      </p:grpSp>
      <p:grpSp>
        <p:nvGrpSpPr>
          <p:cNvPr id="17" name="Group 16"/>
          <p:cNvGrpSpPr/>
          <p:nvPr/>
        </p:nvGrpSpPr>
        <p:grpSpPr>
          <a:xfrm>
            <a:off x="182880" y="3483859"/>
            <a:ext cx="5760720" cy="630939"/>
            <a:chOff x="182880" y="3483859"/>
            <a:chExt cx="5760720" cy="630939"/>
          </a:xfrm>
        </p:grpSpPr>
        <p:graphicFrame>
          <p:nvGraphicFramePr>
            <p:cNvPr id="111" name="Chart 188"/>
            <p:cNvGraphicFramePr>
              <a:graphicFrameLocks noGrp="1"/>
            </p:cNvGraphicFramePr>
            <p:nvPr/>
          </p:nvGraphicFramePr>
          <p:xfrm>
            <a:off x="2560320" y="3566160"/>
            <a:ext cx="3383280" cy="457200"/>
          </p:xfrm>
          <a:graphic>
            <a:graphicData uri="http://schemas.openxmlformats.org/drawingml/2006/chart">
              <c:chart xmlns:c="http://schemas.openxmlformats.org/drawingml/2006/chart" xmlns:r="http://schemas.openxmlformats.org/officeDocument/2006/relationships" r:id="rId6"/>
            </a:graphicData>
          </a:graphic>
        </p:graphicFrame>
        <p:sp>
          <p:nvSpPr>
            <p:cNvPr id="112" name="TextBox 111">
              <a:extLst>
                <a:ext uri="{FF2B5EF4-FFF2-40B4-BE49-F238E27FC236}">
                  <a16:creationId xmlns:a16="http://schemas.microsoft.com/office/drawing/2014/main" id="{27CD684B-9F05-1F41-A06C-E65501074BF3}"/>
                </a:ext>
              </a:extLst>
            </p:cNvPr>
            <p:cNvSpPr txBox="1"/>
            <p:nvPr/>
          </p:nvSpPr>
          <p:spPr>
            <a:xfrm>
              <a:off x="182880" y="3483859"/>
              <a:ext cx="2286000" cy="63093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have confidence in Philips business strategy.</a:t>
              </a:r>
            </a:p>
          </p:txBody>
        </p:sp>
      </p:grpSp>
      <p:sp>
        <p:nvSpPr>
          <p:cNvPr id="96" name="Rectangle: Rounded Corners 77">
            <a:extLst>
              <a:ext uri="{FF2B5EF4-FFF2-40B4-BE49-F238E27FC236}">
                <a16:creationId xmlns:a16="http://schemas.microsoft.com/office/drawing/2014/main" id="{369965BA-84B8-7D43-B99C-EA35003746AC}"/>
              </a:ext>
            </a:extLst>
          </p:cNvPr>
          <p:cNvSpPr/>
          <p:nvPr/>
        </p:nvSpPr>
        <p:spPr>
          <a:xfrm>
            <a:off x="3840480" y="777240"/>
            <a:ext cx="144692" cy="139686"/>
          </a:xfrm>
          <a:prstGeom prst="round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7" name="Rectangle: Rounded Corners 78">
            <a:extLst>
              <a:ext uri="{FF2B5EF4-FFF2-40B4-BE49-F238E27FC236}">
                <a16:creationId xmlns:a16="http://schemas.microsoft.com/office/drawing/2014/main" id="{7DA961C4-E7FC-814B-A154-B337F0748015}"/>
              </a:ext>
            </a:extLst>
          </p:cNvPr>
          <p:cNvSpPr/>
          <p:nvPr/>
        </p:nvSpPr>
        <p:spPr>
          <a:xfrm>
            <a:off x="2651760" y="777240"/>
            <a:ext cx="144692" cy="139686"/>
          </a:xfrm>
          <a:prstGeom prst="roundRect">
            <a:avLst/>
          </a:prstGeom>
          <a:solidFill>
            <a:srgbClr val="1A9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8" name="TextBox 97">
            <a:extLst>
              <a:ext uri="{FF2B5EF4-FFF2-40B4-BE49-F238E27FC236}">
                <a16:creationId xmlns:a16="http://schemas.microsoft.com/office/drawing/2014/main" id="{50E3CD04-D9B3-DA49-BDEA-53136BB48118}"/>
              </a:ext>
            </a:extLst>
          </p:cNvPr>
          <p:cNvSpPr txBox="1"/>
          <p:nvPr/>
        </p:nvSpPr>
        <p:spPr>
          <a:xfrm>
            <a:off x="3977640" y="712158"/>
            <a:ext cx="96012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Neutral</a:t>
            </a:r>
          </a:p>
        </p:txBody>
      </p:sp>
      <p:sp>
        <p:nvSpPr>
          <p:cNvPr id="99" name="TextBox 98">
            <a:extLst>
              <a:ext uri="{FF2B5EF4-FFF2-40B4-BE49-F238E27FC236}">
                <a16:creationId xmlns:a16="http://schemas.microsoft.com/office/drawing/2014/main" id="{6F1FF18B-3744-594A-99A9-7C92DA6484E1}"/>
              </a:ext>
            </a:extLst>
          </p:cNvPr>
          <p:cNvSpPr txBox="1"/>
          <p:nvPr/>
        </p:nvSpPr>
        <p:spPr>
          <a:xfrm>
            <a:off x="2788920" y="712158"/>
            <a:ext cx="100584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Positive</a:t>
            </a:r>
          </a:p>
        </p:txBody>
      </p:sp>
      <p:sp>
        <p:nvSpPr>
          <p:cNvPr id="100" name="Rectangle: Rounded Corners 76">
            <a:extLst>
              <a:ext uri="{FF2B5EF4-FFF2-40B4-BE49-F238E27FC236}">
                <a16:creationId xmlns:a16="http://schemas.microsoft.com/office/drawing/2014/main" id="{C7CC7402-52F6-9044-AF0E-6788023A2833}"/>
              </a:ext>
            </a:extLst>
          </p:cNvPr>
          <p:cNvSpPr/>
          <p:nvPr/>
        </p:nvSpPr>
        <p:spPr>
          <a:xfrm>
            <a:off x="4937760" y="777240"/>
            <a:ext cx="144692" cy="139686"/>
          </a:xfrm>
          <a:prstGeom prst="roundRect">
            <a:avLst/>
          </a:prstGeom>
          <a:solidFill>
            <a:srgbClr val="DA18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1" name="TextBox 100">
            <a:extLst>
              <a:ext uri="{FF2B5EF4-FFF2-40B4-BE49-F238E27FC236}">
                <a16:creationId xmlns:a16="http://schemas.microsoft.com/office/drawing/2014/main" id="{38D21B5A-D2C6-CE46-A210-650652C66932}"/>
              </a:ext>
            </a:extLst>
          </p:cNvPr>
          <p:cNvSpPr txBox="1"/>
          <p:nvPr/>
        </p:nvSpPr>
        <p:spPr>
          <a:xfrm>
            <a:off x="5074920" y="712158"/>
            <a:ext cx="960120" cy="276999"/>
          </a:xfrm>
          <a:prstGeom prst="rect">
            <a:avLst/>
          </a:prstGeom>
          <a:noFill/>
          <a:ln w="6350">
            <a:noFill/>
          </a:ln>
        </p:spPr>
        <p:txBody>
          <a:bodyPr wrap="square" lIns="45720" rIns="45720" rtlCol="0" anchor="ctr" anchorCtr="0">
            <a:noAutofit/>
          </a:bodyPr>
          <a:lstStyle/>
          <a:p>
            <a:pPr lvl="0">
              <a:defRPr/>
            </a:pPr>
            <a:r>
              <a:rPr lang="en-US" sz="1200" dirty="0">
                <a:solidFill>
                  <a:srgbClr val="767676"/>
                </a:solidFill>
                <a:latin typeface="Arial" panose="020B0604020202020204" pitchFamily="34" charset="0"/>
                <a:cs typeface="Arial" panose="020B0604020202020204" pitchFamily="34" charset="0"/>
              </a:rPr>
              <a:t>Negative</a:t>
            </a:r>
          </a:p>
        </p:txBody>
      </p:sp>
      <p:grpSp>
        <p:nvGrpSpPr>
          <p:cNvPr id="22" name="Group 21"/>
          <p:cNvGrpSpPr/>
          <p:nvPr/>
        </p:nvGrpSpPr>
        <p:grpSpPr>
          <a:xfrm>
            <a:off x="365760" y="5718775"/>
            <a:ext cx="1828800" cy="682025"/>
            <a:chOff x="365760" y="5718775"/>
            <a:chExt cx="1828800" cy="682025"/>
          </a:xfrm>
        </p:grpSpPr>
        <p:sp>
          <p:nvSpPr>
            <p:cNvPr id="104" name="Rectangle: Rounded Corners 128">
              <a:extLst>
                <a:ext uri="{FF2B5EF4-FFF2-40B4-BE49-F238E27FC236}">
                  <a16:creationId xmlns:a16="http://schemas.microsoft.com/office/drawing/2014/main" id="{6C178466-C5EF-4F4F-B2CC-C4E44CF091D6}"/>
                </a:ext>
              </a:extLst>
            </p:cNvPr>
            <p:cNvSpPr/>
            <p:nvPr/>
          </p:nvSpPr>
          <p:spPr>
            <a:xfrm>
              <a:off x="548640" y="5852160"/>
              <a:ext cx="320040" cy="32004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a:t>
              </a:r>
            </a:p>
          </p:txBody>
        </p:sp>
        <p:sp>
          <p:nvSpPr>
            <p:cNvPr id="117" name="TextBox 116">
              <a:extLst>
                <a:ext uri="{FF2B5EF4-FFF2-40B4-BE49-F238E27FC236}">
                  <a16:creationId xmlns:a16="http://schemas.microsoft.com/office/drawing/2014/main" id="{17DEE8D0-6F4C-264F-8E9B-3B8D29CA0372}"/>
                </a:ext>
              </a:extLst>
            </p:cNvPr>
            <p:cNvSpPr txBox="1"/>
            <p:nvPr/>
          </p:nvSpPr>
          <p:spPr>
            <a:xfrm>
              <a:off x="914400" y="5718775"/>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Q2</a:t>
              </a:r>
            </a:p>
          </p:txBody>
        </p:sp>
        <p:sp>
          <p:nvSpPr>
            <p:cNvPr id="118" name="TextBox 117">
              <a:extLst>
                <a:ext uri="{FF2B5EF4-FFF2-40B4-BE49-F238E27FC236}">
                  <a16:creationId xmlns:a16="http://schemas.microsoft.com/office/drawing/2014/main" id="{35FCED13-0001-5749-BEA8-DD5EA881CA82}"/>
                </a:ext>
              </a:extLst>
            </p:cNvPr>
            <p:cNvSpPr txBox="1"/>
            <p:nvPr/>
          </p:nvSpPr>
          <p:spPr>
            <a:xfrm>
              <a:off x="365760" y="6172200"/>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170</a:t>
              </a:r>
            </a:p>
          </p:txBody>
        </p:sp>
      </p:grpSp>
      <p:grpSp>
        <p:nvGrpSpPr>
          <p:cNvPr id="23" name="Group 22"/>
          <p:cNvGrpSpPr/>
          <p:nvPr/>
        </p:nvGrpSpPr>
        <p:grpSpPr>
          <a:xfrm>
            <a:off x="2423160" y="5716916"/>
            <a:ext cx="1828800" cy="683883"/>
            <a:chOff x="2377440" y="5716916"/>
            <a:chExt cx="1828800" cy="683883"/>
          </a:xfrm>
        </p:grpSpPr>
        <p:sp>
          <p:nvSpPr>
            <p:cNvPr id="120" name="Rectangle: Rounded Corners 131">
              <a:extLst>
                <a:ext uri="{FF2B5EF4-FFF2-40B4-BE49-F238E27FC236}">
                  <a16:creationId xmlns:a16="http://schemas.microsoft.com/office/drawing/2014/main" id="{DE4D8714-5B49-3943-8B35-128A376F7F40}"/>
                </a:ext>
              </a:extLst>
            </p:cNvPr>
            <p:cNvSpPr/>
            <p:nvPr/>
          </p:nvSpPr>
          <p:spPr>
            <a:xfrm>
              <a:off x="2560320" y="5852160"/>
              <a:ext cx="320040" cy="32004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a:t>
              </a:r>
            </a:p>
          </p:txBody>
        </p:sp>
        <p:sp>
          <p:nvSpPr>
            <p:cNvPr id="121" name="TextBox 120">
              <a:extLst>
                <a:ext uri="{FF2B5EF4-FFF2-40B4-BE49-F238E27FC236}">
                  <a16:creationId xmlns:a16="http://schemas.microsoft.com/office/drawing/2014/main" id="{20E3DD14-5F0C-D74B-A7B6-1D1133A396D4}"/>
                </a:ext>
              </a:extLst>
            </p:cNvPr>
            <p:cNvSpPr txBox="1"/>
            <p:nvPr/>
          </p:nvSpPr>
          <p:spPr>
            <a:xfrm>
              <a:off x="2926080" y="5716916"/>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Q1</a:t>
              </a:r>
            </a:p>
          </p:txBody>
        </p:sp>
        <p:sp>
          <p:nvSpPr>
            <p:cNvPr id="122" name="TextBox 121">
              <a:extLst>
                <a:ext uri="{FF2B5EF4-FFF2-40B4-BE49-F238E27FC236}">
                  <a16:creationId xmlns:a16="http://schemas.microsoft.com/office/drawing/2014/main" id="{4982611C-28F2-9747-A7CE-4E9C44DA9B70}"/>
                </a:ext>
              </a:extLst>
            </p:cNvPr>
            <p:cNvSpPr txBox="1"/>
            <p:nvPr/>
          </p:nvSpPr>
          <p:spPr>
            <a:xfrm>
              <a:off x="237744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154</a:t>
              </a:r>
            </a:p>
          </p:txBody>
        </p:sp>
      </p:grpSp>
      <p:grpSp>
        <p:nvGrpSpPr>
          <p:cNvPr id="24" name="Group 23"/>
          <p:cNvGrpSpPr/>
          <p:nvPr/>
        </p:nvGrpSpPr>
        <p:grpSpPr>
          <a:xfrm>
            <a:off x="4480560" y="5715000"/>
            <a:ext cx="1828800" cy="685799"/>
            <a:chOff x="4389120" y="5715000"/>
            <a:chExt cx="1828800" cy="685799"/>
          </a:xfrm>
        </p:grpSpPr>
        <p:sp>
          <p:nvSpPr>
            <p:cNvPr id="124" name="Rectangle: Rounded Corners 130">
              <a:extLst>
                <a:ext uri="{FF2B5EF4-FFF2-40B4-BE49-F238E27FC236}">
                  <a16:creationId xmlns:a16="http://schemas.microsoft.com/office/drawing/2014/main" id="{41F369C2-D9E8-294B-8525-2B38BECC2B4C}"/>
                </a:ext>
              </a:extLst>
            </p:cNvPr>
            <p:cNvSpPr/>
            <p:nvPr/>
          </p:nvSpPr>
          <p:spPr>
            <a:xfrm>
              <a:off x="4572000" y="5852160"/>
              <a:ext cx="320040" cy="32004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C</a:t>
              </a:r>
            </a:p>
          </p:txBody>
        </p:sp>
        <p:sp>
          <p:nvSpPr>
            <p:cNvPr id="125" name="TextBox 124">
              <a:extLst>
                <a:ext uri="{FF2B5EF4-FFF2-40B4-BE49-F238E27FC236}">
                  <a16:creationId xmlns:a16="http://schemas.microsoft.com/office/drawing/2014/main" id="{69E1279D-5E22-1243-B4C2-7AD278DBD8BE}"/>
                </a:ext>
              </a:extLst>
            </p:cNvPr>
            <p:cNvSpPr txBox="1"/>
            <p:nvPr/>
          </p:nvSpPr>
          <p:spPr>
            <a:xfrm>
              <a:off x="4937760" y="5715000"/>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Benchmark: Global High Performing 2020</a:t>
              </a:r>
            </a:p>
          </p:txBody>
        </p:sp>
        <p:sp>
          <p:nvSpPr>
            <p:cNvPr id="126" name="TextBox 125">
              <a:extLst>
                <a:ext uri="{FF2B5EF4-FFF2-40B4-BE49-F238E27FC236}">
                  <a16:creationId xmlns:a16="http://schemas.microsoft.com/office/drawing/2014/main" id="{48BD3BC8-5E1C-2F46-AF05-FEF87CE680E9}"/>
                </a:ext>
              </a:extLst>
            </p:cNvPr>
            <p:cNvSpPr txBox="1"/>
            <p:nvPr/>
          </p:nvSpPr>
          <p:spPr>
            <a:xfrm>
              <a:off x="438912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a:t>
              </a: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82880" y="2843781"/>
            <a:ext cx="5761980" cy="640079"/>
            <a:chOff x="182880" y="2843781"/>
            <a:chExt cx="5761980" cy="640079"/>
          </a:xfrm>
        </p:grpSpPr>
        <p:graphicFrame>
          <p:nvGraphicFramePr>
            <p:cNvPr id="109" name="Chart 2"/>
            <p:cNvGraphicFramePr>
              <a:graphicFrameLocks noGrp="1"/>
            </p:cNvGraphicFramePr>
            <p:nvPr/>
          </p:nvGraphicFramePr>
          <p:xfrm>
            <a:off x="2561580" y="2926080"/>
            <a:ext cx="3383280" cy="457200"/>
          </p:xfrm>
          <a:graphic>
            <a:graphicData uri="http://schemas.openxmlformats.org/drawingml/2006/chart">
              <c:chart xmlns:c="http://schemas.openxmlformats.org/drawingml/2006/chart" xmlns:r="http://schemas.openxmlformats.org/officeDocument/2006/relationships" r:id="rId2"/>
            </a:graphicData>
          </a:graphic>
        </p:graphicFrame>
        <p:sp>
          <p:nvSpPr>
            <p:cNvPr id="110" name="TextBox 109">
              <a:extLst>
                <a:ext uri="{FF2B5EF4-FFF2-40B4-BE49-F238E27FC236}">
                  <a16:creationId xmlns:a16="http://schemas.microsoft.com/office/drawing/2014/main" id="{A8771877-F02B-A44B-A403-BF44345744C6}"/>
                </a:ext>
              </a:extLst>
            </p:cNvPr>
            <p:cNvSpPr txBox="1"/>
            <p:nvPr/>
          </p:nvSpPr>
          <p:spPr>
            <a:xfrm>
              <a:off x="182880" y="2843781"/>
              <a:ext cx="2286000" cy="64007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feel encouraged to come up with new and better ways of doing things.</a:t>
              </a:r>
            </a:p>
          </p:txBody>
        </p:sp>
      </p:grpSp>
      <p:grpSp>
        <p:nvGrpSpPr>
          <p:cNvPr id="3" name="Group 2"/>
          <p:cNvGrpSpPr/>
          <p:nvPr/>
        </p:nvGrpSpPr>
        <p:grpSpPr>
          <a:xfrm>
            <a:off x="182880" y="2194559"/>
            <a:ext cx="5761980" cy="640080"/>
            <a:chOff x="182880" y="2194559"/>
            <a:chExt cx="5761980" cy="640080"/>
          </a:xfrm>
        </p:grpSpPr>
        <p:graphicFrame>
          <p:nvGraphicFramePr>
            <p:cNvPr id="107" name="Chart 110"/>
            <p:cNvGraphicFramePr>
              <a:graphicFrameLocks noGrp="1"/>
            </p:cNvGraphicFramePr>
            <p:nvPr/>
          </p:nvGraphicFramePr>
          <p:xfrm>
            <a:off x="2561580" y="2286000"/>
            <a:ext cx="3383280" cy="457200"/>
          </p:xfrm>
          <a:graphic>
            <a:graphicData uri="http://schemas.openxmlformats.org/drawingml/2006/chart">
              <c:chart xmlns:c="http://schemas.openxmlformats.org/drawingml/2006/chart" xmlns:r="http://schemas.openxmlformats.org/officeDocument/2006/relationships" r:id="rId3"/>
            </a:graphicData>
          </a:graphic>
        </p:graphicFrame>
        <p:sp>
          <p:nvSpPr>
            <p:cNvPr id="108" name="TextBox 107">
              <a:extLst>
                <a:ext uri="{FF2B5EF4-FFF2-40B4-BE49-F238E27FC236}">
                  <a16:creationId xmlns:a16="http://schemas.microsoft.com/office/drawing/2014/main" id="{1981C12F-AC32-FD40-9078-CF5008AB255A}"/>
                </a:ext>
              </a:extLst>
            </p:cNvPr>
            <p:cNvSpPr txBox="1"/>
            <p:nvPr/>
          </p:nvSpPr>
          <p:spPr>
            <a:xfrm>
              <a:off x="182880" y="2194559"/>
              <a:ext cx="2286000" cy="640080"/>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The processes I use to do my work are as simple as possible.</a:t>
              </a:r>
            </a:p>
          </p:txBody>
        </p:sp>
      </p:grpSp>
      <p:grpSp>
        <p:nvGrpSpPr>
          <p:cNvPr id="4" name="Group 3"/>
          <p:cNvGrpSpPr/>
          <p:nvPr/>
        </p:nvGrpSpPr>
        <p:grpSpPr>
          <a:xfrm>
            <a:off x="182880" y="1604028"/>
            <a:ext cx="5760720" cy="581389"/>
            <a:chOff x="182880" y="1604028"/>
            <a:chExt cx="5760720" cy="581389"/>
          </a:xfrm>
        </p:grpSpPr>
        <p:graphicFrame>
          <p:nvGraphicFramePr>
            <p:cNvPr id="105" name="Chart 110"/>
            <p:cNvGraphicFramePr>
              <a:graphicFrameLocks noGrp="1"/>
            </p:cNvGraphicFramePr>
            <p:nvPr/>
          </p:nvGraphicFramePr>
          <p:xfrm>
            <a:off x="2560320" y="1645920"/>
            <a:ext cx="3383280" cy="457200"/>
          </p:xfrm>
          <a:graphic>
            <a:graphicData uri="http://schemas.openxmlformats.org/drawingml/2006/chart">
              <c:chart xmlns:c="http://schemas.openxmlformats.org/drawingml/2006/chart" xmlns:r="http://schemas.openxmlformats.org/officeDocument/2006/relationships" r:id="rId4"/>
            </a:graphicData>
          </a:graphic>
        </p:graphicFrame>
        <p:sp>
          <p:nvSpPr>
            <p:cNvPr id="106" name="TextBox 105">
              <a:extLst>
                <a:ext uri="{FF2B5EF4-FFF2-40B4-BE49-F238E27FC236}">
                  <a16:creationId xmlns:a16="http://schemas.microsoft.com/office/drawing/2014/main" id="{7266C6DD-8F60-2E41-9073-C6187522BCFB}"/>
                </a:ext>
              </a:extLst>
            </p:cNvPr>
            <p:cNvSpPr txBox="1"/>
            <p:nvPr/>
          </p:nvSpPr>
          <p:spPr>
            <a:xfrm>
              <a:off x="182880" y="1604028"/>
              <a:ext cx="2286000" cy="58138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At Philips, we start with what is important to our customers when making decisions.</a:t>
              </a:r>
            </a:p>
          </p:txBody>
        </p:sp>
      </p:grpSp>
      <p:sp>
        <p:nvSpPr>
          <p:cNvPr id="83" name="Rounded Rectangle 10">
            <a:extLst>
              <a:ext uri="{FF2B5EF4-FFF2-40B4-BE49-F238E27FC236}">
                <a16:creationId xmlns:a16="http://schemas.microsoft.com/office/drawing/2014/main" id="{C6290EFF-1F67-4632-BF34-9D40FAD5BE57}"/>
              </a:ext>
            </a:extLst>
          </p:cNvPr>
          <p:cNvSpPr/>
          <p:nvPr/>
        </p:nvSpPr>
        <p:spPr>
          <a:xfrm>
            <a:off x="265058" y="5601043"/>
            <a:ext cx="8623210" cy="848499"/>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Arial" panose="020B0604020202020204" pitchFamily="34" charset="0"/>
              <a:ea typeface="+mn-ea"/>
              <a:cs typeface="Arial" panose="020B0604020202020204" pitchFamily="34" charset="0"/>
            </a:endParaRPr>
          </a:p>
        </p:txBody>
      </p:sp>
      <p:sp>
        <p:nvSpPr>
          <p:cNvPr id="19" name="Title 1">
            <a:extLst>
              <a:ext uri="{FF2B5EF4-FFF2-40B4-BE49-F238E27FC236}">
                <a16:creationId xmlns:a16="http://schemas.microsoft.com/office/drawing/2014/main" id="{72891B29-3D61-445C-91A3-5860D11BFA9C}"/>
              </a:ext>
            </a:extLst>
          </p:cNvPr>
          <p:cNvSpPr txBox="1">
            <a:spLocks/>
          </p:cNvSpPr>
          <p:nvPr/>
        </p:nvSpPr>
        <p:spPr>
          <a:xfrm>
            <a:off x="169021" y="58992"/>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marL="0" marR="0" lvl="0" indent="0" algn="l" defTabSz="685749"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98" normalizeH="0" baseline="0" noProof="0" dirty="0">
                <a:ln>
                  <a:noFill/>
                </a:ln>
                <a:solidFill>
                  <a:srgbClr val="2D2A2B"/>
                </a:solidFill>
                <a:effectLst/>
                <a:uLnTx/>
                <a:uFillTx/>
                <a:latin typeface="Arial" panose="020B0604020202020204" pitchFamily="34" charset="0"/>
                <a:cs typeface="Arial" panose="020B0604020202020204" pitchFamily="34" charset="0"/>
              </a:rPr>
              <a:t>Dimension Details -- Business Priority Items</a:t>
            </a:r>
          </a:p>
        </p:txBody>
      </p:sp>
      <p:cxnSp>
        <p:nvCxnSpPr>
          <p:cNvPr id="20" name="Straight Connector 19">
            <a:extLst>
              <a:ext uri="{FF2B5EF4-FFF2-40B4-BE49-F238E27FC236}">
                <a16:creationId xmlns:a16="http://schemas.microsoft.com/office/drawing/2014/main" id="{293EE5C0-7E36-48FE-93B0-026CAB278DE4}"/>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5523CB6-AD54-4645-9131-1EBDB2F24E93}"/>
              </a:ext>
            </a:extLst>
          </p:cNvPr>
          <p:cNvCxnSpPr/>
          <p:nvPr/>
        </p:nvCxnSpPr>
        <p:spPr>
          <a:xfrm>
            <a:off x="320040" y="16002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7442BD6-0D3E-4483-8E8F-3D23D1C982AB}"/>
              </a:ext>
            </a:extLst>
          </p:cNvPr>
          <p:cNvCxnSpPr/>
          <p:nvPr/>
        </p:nvCxnSpPr>
        <p:spPr>
          <a:xfrm>
            <a:off x="320040" y="219456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86D2075-85DE-4F46-B417-F5646B1633E2}"/>
              </a:ext>
            </a:extLst>
          </p:cNvPr>
          <p:cNvCxnSpPr/>
          <p:nvPr/>
        </p:nvCxnSpPr>
        <p:spPr>
          <a:xfrm>
            <a:off x="320040" y="1002011"/>
            <a:ext cx="8551381"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BF4998F-8D94-4AC0-8307-7FE780FDB850}"/>
              </a:ext>
            </a:extLst>
          </p:cNvPr>
          <p:cNvSpPr txBox="1"/>
          <p:nvPr/>
        </p:nvSpPr>
        <p:spPr>
          <a:xfrm>
            <a:off x="365760" y="548640"/>
            <a:ext cx="2103120" cy="457200"/>
          </a:xfrm>
          <a:prstGeom prst="rect">
            <a:avLst/>
          </a:prstGeom>
          <a:noFill/>
          <a:ln w="6350">
            <a:noFill/>
          </a:ln>
        </p:spPr>
        <p:txBody>
          <a:bodyPr wrap="square" lIns="45720" rIns="45720" rtlCol="0"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Dimension/Item</a:t>
            </a:r>
          </a:p>
        </p:txBody>
      </p:sp>
      <p:cxnSp>
        <p:nvCxnSpPr>
          <p:cNvPr id="148" name="Straight Connector 147">
            <a:extLst>
              <a:ext uri="{FF2B5EF4-FFF2-40B4-BE49-F238E27FC236}">
                <a16:creationId xmlns:a16="http://schemas.microsoft.com/office/drawing/2014/main" id="{84A62125-4849-4F18-9DA9-06F7259CFA5B}"/>
              </a:ext>
            </a:extLst>
          </p:cNvPr>
          <p:cNvCxnSpPr/>
          <p:nvPr/>
        </p:nvCxnSpPr>
        <p:spPr>
          <a:xfrm>
            <a:off x="320040" y="283464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F4ED0399-17D1-47D5-81CD-BD17B0E0F17C}"/>
              </a:ext>
            </a:extLst>
          </p:cNvPr>
          <p:cNvCxnSpPr/>
          <p:nvPr/>
        </p:nvCxnSpPr>
        <p:spPr>
          <a:xfrm>
            <a:off x="320040" y="347472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83DAFA4-9EA8-4AE8-B11A-35A17089BFFA}"/>
              </a:ext>
            </a:extLst>
          </p:cNvPr>
          <p:cNvCxnSpPr/>
          <p:nvPr/>
        </p:nvCxnSpPr>
        <p:spPr>
          <a:xfrm>
            <a:off x="320040" y="41148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019EE92C-DF8C-430F-AF5B-50EFBD5B0C48}"/>
              </a:ext>
            </a:extLst>
          </p:cNvPr>
          <p:cNvCxnSpPr/>
          <p:nvPr/>
        </p:nvCxnSpPr>
        <p:spPr>
          <a:xfrm>
            <a:off x="320040" y="475488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5897880" y="731520"/>
            <a:ext cx="642553" cy="4700016"/>
            <a:chOff x="5897880" y="731520"/>
            <a:chExt cx="642553" cy="4700016"/>
          </a:xfrm>
        </p:grpSpPr>
        <p:sp>
          <p:nvSpPr>
            <p:cNvPr id="11" name="Rectangle: Rounded Corners 10">
              <a:extLst>
                <a:ext uri="{FF2B5EF4-FFF2-40B4-BE49-F238E27FC236}">
                  <a16:creationId xmlns:a16="http://schemas.microsoft.com/office/drawing/2014/main" id="{A4FD62A8-687B-47EE-BACF-5BA26D902ADE}"/>
                </a:ext>
              </a:extLst>
            </p:cNvPr>
            <p:cNvSpPr/>
            <p:nvPr/>
          </p:nvSpPr>
          <p:spPr>
            <a:xfrm>
              <a:off x="6080760" y="731520"/>
              <a:ext cx="228600" cy="22860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8" name="TextBox 7">
              <a:extLst>
                <a:ext uri="{FF2B5EF4-FFF2-40B4-BE49-F238E27FC236}">
                  <a16:creationId xmlns:a16="http://schemas.microsoft.com/office/drawing/2014/main" id="{FE8E8761-1E00-4E43-B872-A33EC3D85E42}"/>
                </a:ext>
              </a:extLst>
            </p:cNvPr>
            <p:cNvSpPr txBox="1">
              <a:spLocks noChangeAspect="1"/>
            </p:cNvSpPr>
            <p:nvPr/>
          </p:nvSpPr>
          <p:spPr>
            <a:xfrm>
              <a:off x="5897880" y="1014984"/>
              <a:ext cx="640080" cy="582964"/>
            </a:xfrm>
            <a:prstGeom prst="rect">
              <a:avLst/>
            </a:prstGeom>
            <a:noFill/>
            <a:ln w="6350">
              <a:noFill/>
            </a:ln>
          </p:spPr>
          <p:txBody>
            <a:bodyPr wrap="square" rtlCol="0" anchor="ctr" anchorCtr="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83</a:t>
              </a:r>
            </a:p>
          </p:txBody>
        </p:sp>
        <p:sp>
          <p:nvSpPr>
            <p:cNvPr id="159" name="TextBox 158">
              <a:extLst>
                <a:ext uri="{FF2B5EF4-FFF2-40B4-BE49-F238E27FC236}">
                  <a16:creationId xmlns:a16="http://schemas.microsoft.com/office/drawing/2014/main" id="{E269FA1B-8C64-4662-8CB1-F4C3A1A5608E}"/>
                </a:ext>
              </a:extLst>
            </p:cNvPr>
            <p:cNvSpPr txBox="1">
              <a:spLocks noChangeAspect="1"/>
            </p:cNvSpPr>
            <p:nvPr/>
          </p:nvSpPr>
          <p:spPr>
            <a:xfrm>
              <a:off x="5897880" y="160020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95</a:t>
              </a:r>
            </a:p>
          </p:txBody>
        </p:sp>
        <p:sp>
          <p:nvSpPr>
            <p:cNvPr id="133" name="TextBox 132">
              <a:extLst>
                <a:ext uri="{FF2B5EF4-FFF2-40B4-BE49-F238E27FC236}">
                  <a16:creationId xmlns:a16="http://schemas.microsoft.com/office/drawing/2014/main" id="{AF8D7FE6-F997-4D06-8B01-060F3AC61BFE}"/>
                </a:ext>
              </a:extLst>
            </p:cNvPr>
            <p:cNvSpPr txBox="1">
              <a:spLocks noChangeAspect="1"/>
            </p:cNvSpPr>
            <p:nvPr/>
          </p:nvSpPr>
          <p:spPr>
            <a:xfrm>
              <a:off x="5897880" y="2221992"/>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75</a:t>
              </a:r>
            </a:p>
          </p:txBody>
        </p:sp>
        <p:sp>
          <p:nvSpPr>
            <p:cNvPr id="143" name="TextBox 142">
              <a:extLst>
                <a:ext uri="{FF2B5EF4-FFF2-40B4-BE49-F238E27FC236}">
                  <a16:creationId xmlns:a16="http://schemas.microsoft.com/office/drawing/2014/main" id="{9993FCCF-08B0-4616-8C0B-870458F040B9}"/>
                </a:ext>
              </a:extLst>
            </p:cNvPr>
            <p:cNvSpPr txBox="1">
              <a:spLocks noChangeAspect="1"/>
            </p:cNvSpPr>
            <p:nvPr/>
          </p:nvSpPr>
          <p:spPr>
            <a:xfrm>
              <a:off x="5897880" y="2871216"/>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88</a:t>
              </a:r>
            </a:p>
          </p:txBody>
        </p:sp>
        <p:sp>
          <p:nvSpPr>
            <p:cNvPr id="150" name="TextBox 149">
              <a:extLst>
                <a:ext uri="{FF2B5EF4-FFF2-40B4-BE49-F238E27FC236}">
                  <a16:creationId xmlns:a16="http://schemas.microsoft.com/office/drawing/2014/main" id="{5870D57E-9EDF-4220-B2B0-0962941C8421}"/>
                </a:ext>
              </a:extLst>
            </p:cNvPr>
            <p:cNvSpPr txBox="1">
              <a:spLocks noChangeAspect="1"/>
            </p:cNvSpPr>
            <p:nvPr/>
          </p:nvSpPr>
          <p:spPr>
            <a:xfrm>
              <a:off x="5897880" y="352044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94</a:t>
              </a:r>
            </a:p>
          </p:txBody>
        </p:sp>
        <p:sp>
          <p:nvSpPr>
            <p:cNvPr id="156" name="TextBox 155">
              <a:extLst>
                <a:ext uri="{FF2B5EF4-FFF2-40B4-BE49-F238E27FC236}">
                  <a16:creationId xmlns:a16="http://schemas.microsoft.com/office/drawing/2014/main" id="{FE641E82-45F9-4902-8EB8-70C40EC6C1DC}"/>
                </a:ext>
              </a:extLst>
            </p:cNvPr>
            <p:cNvSpPr txBox="1">
              <a:spLocks noChangeAspect="1"/>
            </p:cNvSpPr>
            <p:nvPr/>
          </p:nvSpPr>
          <p:spPr>
            <a:xfrm>
              <a:off x="5897880" y="416052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81</a:t>
              </a:r>
            </a:p>
          </p:txBody>
        </p:sp>
        <p:sp>
          <p:nvSpPr>
            <p:cNvPr id="183" name="TextBox 182">
              <a:extLst>
                <a:ext uri="{FF2B5EF4-FFF2-40B4-BE49-F238E27FC236}">
                  <a16:creationId xmlns:a16="http://schemas.microsoft.com/office/drawing/2014/main" id="{6BBBF724-E414-4DD6-A473-A0013E8ED19D}"/>
                </a:ext>
              </a:extLst>
            </p:cNvPr>
            <p:cNvSpPr txBox="1">
              <a:spLocks noChangeAspect="1"/>
            </p:cNvSpPr>
            <p:nvPr/>
          </p:nvSpPr>
          <p:spPr>
            <a:xfrm>
              <a:off x="5897880" y="484632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54</a:t>
              </a:r>
            </a:p>
          </p:txBody>
        </p:sp>
      </p:grpSp>
      <p:grpSp>
        <p:nvGrpSpPr>
          <p:cNvPr id="7" name="Group 6"/>
          <p:cNvGrpSpPr/>
          <p:nvPr/>
        </p:nvGrpSpPr>
        <p:grpSpPr>
          <a:xfrm>
            <a:off x="6440002" y="731520"/>
            <a:ext cx="782253" cy="4553712"/>
            <a:chOff x="6440002" y="731520"/>
            <a:chExt cx="782253" cy="4553712"/>
          </a:xfrm>
        </p:grpSpPr>
        <p:sp>
          <p:nvSpPr>
            <p:cNvPr id="14" name="Rectangle: Rounded Corners 13">
              <a:extLst>
                <a:ext uri="{FF2B5EF4-FFF2-40B4-BE49-F238E27FC236}">
                  <a16:creationId xmlns:a16="http://schemas.microsoft.com/office/drawing/2014/main" id="{BE8BB6A3-1107-4BD2-99FD-E0CE69E048AA}"/>
                </a:ext>
              </a:extLst>
            </p:cNvPr>
            <p:cNvSpPr/>
            <p:nvPr/>
          </p:nvSpPr>
          <p:spPr>
            <a:xfrm>
              <a:off x="6718190" y="731520"/>
              <a:ext cx="228600" cy="22860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bg1"/>
                  </a:solidFill>
                  <a:effectLst/>
                  <a:uLnTx/>
                  <a:uFillTx/>
                  <a:latin typeface="+mj-lt"/>
                  <a:ea typeface="+mn-ea"/>
                  <a:cs typeface="Arial" panose="020B0604020202020204" pitchFamily="34" charset="0"/>
                </a:rPr>
                <a:t>B</a:t>
              </a:r>
            </a:p>
          </p:txBody>
        </p:sp>
        <p:sp>
          <p:nvSpPr>
            <p:cNvPr id="16" name="TextBox 15">
              <a:extLst>
                <a:ext uri="{FF2B5EF4-FFF2-40B4-BE49-F238E27FC236}">
                  <a16:creationId xmlns:a16="http://schemas.microsoft.com/office/drawing/2014/main" id="{51519F0A-671C-47E8-AAEC-03CB1AF858DD}"/>
                </a:ext>
              </a:extLst>
            </p:cNvPr>
            <p:cNvSpPr txBox="1"/>
            <p:nvPr/>
          </p:nvSpPr>
          <p:spPr>
            <a:xfrm>
              <a:off x="6440002" y="1131458"/>
              <a:ext cx="768096" cy="347472"/>
            </a:xfrm>
            <a:prstGeom prst="rect">
              <a:avLst/>
            </a:prstGeom>
            <a:noFill/>
            <a:ln w="6350">
              <a:noFill/>
            </a:ln>
          </p:spPr>
          <p:txBody>
            <a:bodyPr wrap="square" lIns="45720" rIns="4572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t>
              </a:r>
            </a:p>
          </p:txBody>
        </p:sp>
        <p:sp>
          <p:nvSpPr>
            <p:cNvPr id="160" name="TextBox 159">
              <a:extLst>
                <a:ext uri="{FF2B5EF4-FFF2-40B4-BE49-F238E27FC236}">
                  <a16:creationId xmlns:a16="http://schemas.microsoft.com/office/drawing/2014/main" id="{069128EB-3757-48AA-B8BD-901FE58813FA}"/>
                </a:ext>
              </a:extLst>
            </p:cNvPr>
            <p:cNvSpPr txBox="1"/>
            <p:nvPr/>
          </p:nvSpPr>
          <p:spPr>
            <a:xfrm>
              <a:off x="6445585" y="1724986"/>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38" name="TextBox 137">
              <a:extLst>
                <a:ext uri="{FF2B5EF4-FFF2-40B4-BE49-F238E27FC236}">
                  <a16:creationId xmlns:a16="http://schemas.microsoft.com/office/drawing/2014/main" id="{2F0755C7-6D71-449D-834F-6CA841CFE94D}"/>
                </a:ext>
              </a:extLst>
            </p:cNvPr>
            <p:cNvSpPr txBox="1"/>
            <p:nvPr/>
          </p:nvSpPr>
          <p:spPr>
            <a:xfrm>
              <a:off x="6440002" y="2343294"/>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44" name="TextBox 143">
              <a:extLst>
                <a:ext uri="{FF2B5EF4-FFF2-40B4-BE49-F238E27FC236}">
                  <a16:creationId xmlns:a16="http://schemas.microsoft.com/office/drawing/2014/main" id="{61436C8E-8F24-4A4D-AD33-A193088721E0}"/>
                </a:ext>
              </a:extLst>
            </p:cNvPr>
            <p:cNvSpPr txBox="1"/>
            <p:nvPr/>
          </p:nvSpPr>
          <p:spPr>
            <a:xfrm>
              <a:off x="6445585" y="2989161"/>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51" name="TextBox 150">
              <a:extLst>
                <a:ext uri="{FF2B5EF4-FFF2-40B4-BE49-F238E27FC236}">
                  <a16:creationId xmlns:a16="http://schemas.microsoft.com/office/drawing/2014/main" id="{23A10F51-1BF3-4332-80D5-C34EA9D7A95D}"/>
                </a:ext>
              </a:extLst>
            </p:cNvPr>
            <p:cNvSpPr txBox="1"/>
            <p:nvPr/>
          </p:nvSpPr>
          <p:spPr>
            <a:xfrm>
              <a:off x="6448576" y="3640815"/>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57" name="TextBox 156">
              <a:extLst>
                <a:ext uri="{FF2B5EF4-FFF2-40B4-BE49-F238E27FC236}">
                  <a16:creationId xmlns:a16="http://schemas.microsoft.com/office/drawing/2014/main" id="{446A4A20-C6DA-4468-8D72-34F0B9A42012}"/>
                </a:ext>
              </a:extLst>
            </p:cNvPr>
            <p:cNvSpPr txBox="1"/>
            <p:nvPr/>
          </p:nvSpPr>
          <p:spPr>
            <a:xfrm>
              <a:off x="6454159" y="4280895"/>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84" name="TextBox 183">
              <a:extLst>
                <a:ext uri="{FF2B5EF4-FFF2-40B4-BE49-F238E27FC236}">
                  <a16:creationId xmlns:a16="http://schemas.microsoft.com/office/drawing/2014/main" id="{EE6190ED-0B49-4352-AFF3-CF3D66D4D197}"/>
                </a:ext>
              </a:extLst>
            </p:cNvPr>
            <p:cNvSpPr txBox="1"/>
            <p:nvPr/>
          </p:nvSpPr>
          <p:spPr>
            <a:xfrm>
              <a:off x="6444677" y="4937760"/>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grpSp>
      <p:grpSp>
        <p:nvGrpSpPr>
          <p:cNvPr id="9" name="Group 8"/>
          <p:cNvGrpSpPr/>
          <p:nvPr/>
        </p:nvGrpSpPr>
        <p:grpSpPr>
          <a:xfrm>
            <a:off x="7275424" y="731520"/>
            <a:ext cx="782253" cy="4553712"/>
            <a:chOff x="7275424" y="731520"/>
            <a:chExt cx="782253" cy="4553712"/>
          </a:xfrm>
        </p:grpSpPr>
        <p:sp>
          <p:nvSpPr>
            <p:cNvPr id="13" name="Rectangle: Rounded Corners 12">
              <a:extLst>
                <a:ext uri="{FF2B5EF4-FFF2-40B4-BE49-F238E27FC236}">
                  <a16:creationId xmlns:a16="http://schemas.microsoft.com/office/drawing/2014/main" id="{FE405175-FDFC-4040-AD13-B75A1E5F4EDC}"/>
                </a:ext>
              </a:extLst>
            </p:cNvPr>
            <p:cNvSpPr/>
            <p:nvPr/>
          </p:nvSpPr>
          <p:spPr>
            <a:xfrm>
              <a:off x="7552944" y="731520"/>
              <a:ext cx="228600" cy="22860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C</a:t>
              </a:r>
            </a:p>
          </p:txBody>
        </p:sp>
        <p:sp>
          <p:nvSpPr>
            <p:cNvPr id="146" name="TextBox 145">
              <a:extLst>
                <a:ext uri="{FF2B5EF4-FFF2-40B4-BE49-F238E27FC236}">
                  <a16:creationId xmlns:a16="http://schemas.microsoft.com/office/drawing/2014/main" id="{57C406BE-ACD2-46CA-8236-88678C8B7EB5}"/>
                </a:ext>
              </a:extLst>
            </p:cNvPr>
            <p:cNvSpPr txBox="1"/>
            <p:nvPr/>
          </p:nvSpPr>
          <p:spPr>
            <a:xfrm>
              <a:off x="7275424" y="1162208"/>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61" name="TextBox 160">
              <a:extLst>
                <a:ext uri="{FF2B5EF4-FFF2-40B4-BE49-F238E27FC236}">
                  <a16:creationId xmlns:a16="http://schemas.microsoft.com/office/drawing/2014/main" id="{5B9EBBD3-EC0F-4B3A-B0E4-303DC813D0B7}"/>
                </a:ext>
              </a:extLst>
            </p:cNvPr>
            <p:cNvSpPr txBox="1"/>
            <p:nvPr/>
          </p:nvSpPr>
          <p:spPr>
            <a:xfrm>
              <a:off x="7281007" y="175764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76 (+19)</a:t>
              </a:r>
            </a:p>
          </p:txBody>
        </p:sp>
        <p:sp>
          <p:nvSpPr>
            <p:cNvPr id="141" name="TextBox 140">
              <a:extLst>
                <a:ext uri="{FF2B5EF4-FFF2-40B4-BE49-F238E27FC236}">
                  <a16:creationId xmlns:a16="http://schemas.microsoft.com/office/drawing/2014/main" id="{3334149F-325D-439D-ABA4-85BD845B8A22}"/>
                </a:ext>
              </a:extLst>
            </p:cNvPr>
            <p:cNvSpPr txBox="1"/>
            <p:nvPr/>
          </p:nvSpPr>
          <p:spPr>
            <a:xfrm>
              <a:off x="7275424" y="237526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65 (+10)</a:t>
              </a:r>
            </a:p>
          </p:txBody>
        </p:sp>
        <p:sp>
          <p:nvSpPr>
            <p:cNvPr id="145" name="TextBox 144">
              <a:extLst>
                <a:ext uri="{FF2B5EF4-FFF2-40B4-BE49-F238E27FC236}">
                  <a16:creationId xmlns:a16="http://schemas.microsoft.com/office/drawing/2014/main" id="{8A326A07-597F-48EF-BB6A-A4D0AF037853}"/>
                </a:ext>
              </a:extLst>
            </p:cNvPr>
            <p:cNvSpPr txBox="1"/>
            <p:nvPr/>
          </p:nvSpPr>
          <p:spPr>
            <a:xfrm>
              <a:off x="7281007" y="2983374"/>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68 (+20)</a:t>
              </a:r>
            </a:p>
          </p:txBody>
        </p:sp>
        <p:sp>
          <p:nvSpPr>
            <p:cNvPr id="154" name="TextBox 153">
              <a:extLst>
                <a:ext uri="{FF2B5EF4-FFF2-40B4-BE49-F238E27FC236}">
                  <a16:creationId xmlns:a16="http://schemas.microsoft.com/office/drawing/2014/main" id="{6D5EBA2B-BDCC-4CEF-9844-954EF43634E2}"/>
                </a:ext>
              </a:extLst>
            </p:cNvPr>
            <p:cNvSpPr txBox="1"/>
            <p:nvPr/>
          </p:nvSpPr>
          <p:spPr>
            <a:xfrm>
              <a:off x="7283998" y="3640815"/>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82 (+12)</a:t>
              </a:r>
            </a:p>
          </p:txBody>
        </p:sp>
        <p:sp>
          <p:nvSpPr>
            <p:cNvPr id="179" name="TextBox 178">
              <a:extLst>
                <a:ext uri="{FF2B5EF4-FFF2-40B4-BE49-F238E27FC236}">
                  <a16:creationId xmlns:a16="http://schemas.microsoft.com/office/drawing/2014/main" id="{9CB8BC60-CA25-4E4A-B7DF-6DB0D9F8896C}"/>
                </a:ext>
              </a:extLst>
            </p:cNvPr>
            <p:cNvSpPr txBox="1"/>
            <p:nvPr/>
          </p:nvSpPr>
          <p:spPr>
            <a:xfrm>
              <a:off x="7289581" y="4280895"/>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58 (+23)</a:t>
              </a:r>
            </a:p>
          </p:txBody>
        </p:sp>
        <p:sp>
          <p:nvSpPr>
            <p:cNvPr id="187" name="TextBox 186">
              <a:extLst>
                <a:ext uri="{FF2B5EF4-FFF2-40B4-BE49-F238E27FC236}">
                  <a16:creationId xmlns:a16="http://schemas.microsoft.com/office/drawing/2014/main" id="{99550F08-002D-415C-857D-8D352D84BF64}"/>
                </a:ext>
              </a:extLst>
            </p:cNvPr>
            <p:cNvSpPr txBox="1"/>
            <p:nvPr/>
          </p:nvSpPr>
          <p:spPr>
            <a:xfrm>
              <a:off x="7280099" y="4937760"/>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67 (-13)</a:t>
              </a:r>
            </a:p>
          </p:txBody>
        </p:sp>
      </p:grpSp>
      <p:sp>
        <p:nvSpPr>
          <p:cNvPr id="91" name="Text Placeholder 7">
            <a:extLst>
              <a:ext uri="{FF2B5EF4-FFF2-40B4-BE49-F238E27FC236}">
                <a16:creationId xmlns:a16="http://schemas.microsoft.com/office/drawing/2014/main" id="{CE7B5F59-78C1-ED44-B319-F3F1E92EA280}"/>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92" name="Footer Placeholder 2">
            <a:extLst>
              <a:ext uri="{FF2B5EF4-FFF2-40B4-BE49-F238E27FC236}">
                <a16:creationId xmlns:a16="http://schemas.microsoft.com/office/drawing/2014/main" id="{2E2C5825-844C-3949-82BC-71C13FE331B8}"/>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12</a:t>
            </a:fld>
            <a:endParaRPr lang="en-US" dirty="0">
              <a:solidFill>
                <a:srgbClr val="767676"/>
              </a:solidFill>
              <a:latin typeface="Arial" panose="020B0604020202020204" pitchFamily="34" charset="0"/>
              <a:cs typeface="Arial" panose="020B0604020202020204" pitchFamily="34" charset="0"/>
            </a:endParaRPr>
          </a:p>
        </p:txBody>
      </p:sp>
      <p:grpSp>
        <p:nvGrpSpPr>
          <p:cNvPr id="15" name="Group 14"/>
          <p:cNvGrpSpPr/>
          <p:nvPr/>
        </p:nvGrpSpPr>
        <p:grpSpPr>
          <a:xfrm>
            <a:off x="365759" y="1051560"/>
            <a:ext cx="5577841" cy="457200"/>
            <a:chOff x="365759" y="1051560"/>
            <a:chExt cx="5577841" cy="457200"/>
          </a:xfrm>
        </p:grpSpPr>
        <p:graphicFrame>
          <p:nvGraphicFramePr>
            <p:cNvPr id="65" name="Chart 188"/>
            <p:cNvGraphicFramePr>
              <a:graphicFrameLocks noGrp="1"/>
            </p:cNvGraphicFramePr>
            <p:nvPr/>
          </p:nvGraphicFramePr>
          <p:xfrm>
            <a:off x="2560320" y="1051560"/>
            <a:ext cx="3383280" cy="457200"/>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8">
              <a:extLst>
                <a:ext uri="{FF2B5EF4-FFF2-40B4-BE49-F238E27FC236}">
                  <a16:creationId xmlns:a16="http://schemas.microsoft.com/office/drawing/2014/main" id="{B32073DA-237C-2545-9029-A59E84BAFC9C}"/>
                </a:ext>
              </a:extLst>
            </p:cNvPr>
            <p:cNvSpPr txBox="1"/>
            <p:nvPr/>
          </p:nvSpPr>
          <p:spPr>
            <a:xfrm>
              <a:off x="365759" y="1051560"/>
              <a:ext cx="2103120" cy="457200"/>
            </a:xfrm>
            <a:prstGeom prst="rect">
              <a:avLst/>
            </a:prstGeom>
            <a:noFill/>
          </p:spPr>
          <p:txBody>
            <a:bodyPr wrap="square" rtlCol="0" anchor="ctr">
              <a:noAutofit/>
            </a:bodyPr>
            <a:lstStyle/>
            <a:p>
              <a:pPr algn="r"/>
              <a:r>
                <a:rPr lang="en-US" sz="1200" b="1" dirty="0">
                  <a:solidFill>
                    <a:srgbClr val="2D2A2B"/>
                  </a:solidFill>
                  <a:latin typeface="Arial" panose="020B0604020202020204" pitchFamily="34" charset="0"/>
                  <a:cs typeface="Arial" panose="020B0604020202020204" pitchFamily="34" charset="0"/>
                </a:rPr>
                <a:t>Business Priority Items</a:t>
              </a:r>
            </a:p>
          </p:txBody>
        </p:sp>
      </p:grpSp>
      <p:grpSp>
        <p:nvGrpSpPr>
          <p:cNvPr id="17" name="Group 16"/>
          <p:cNvGrpSpPr/>
          <p:nvPr/>
        </p:nvGrpSpPr>
        <p:grpSpPr>
          <a:xfrm>
            <a:off x="182880" y="3483859"/>
            <a:ext cx="5760720" cy="630939"/>
            <a:chOff x="182880" y="3483859"/>
            <a:chExt cx="5760720" cy="630939"/>
          </a:xfrm>
        </p:grpSpPr>
        <p:graphicFrame>
          <p:nvGraphicFramePr>
            <p:cNvPr id="111" name="Chart 188"/>
            <p:cNvGraphicFramePr>
              <a:graphicFrameLocks noGrp="1"/>
            </p:cNvGraphicFramePr>
            <p:nvPr/>
          </p:nvGraphicFramePr>
          <p:xfrm>
            <a:off x="2560320" y="3566160"/>
            <a:ext cx="3383280" cy="457200"/>
          </p:xfrm>
          <a:graphic>
            <a:graphicData uri="http://schemas.openxmlformats.org/drawingml/2006/chart">
              <c:chart xmlns:c="http://schemas.openxmlformats.org/drawingml/2006/chart" xmlns:r="http://schemas.openxmlformats.org/officeDocument/2006/relationships" r:id="rId6"/>
            </a:graphicData>
          </a:graphic>
        </p:graphicFrame>
        <p:sp>
          <p:nvSpPr>
            <p:cNvPr id="112" name="TextBox 111">
              <a:extLst>
                <a:ext uri="{FF2B5EF4-FFF2-40B4-BE49-F238E27FC236}">
                  <a16:creationId xmlns:a16="http://schemas.microsoft.com/office/drawing/2014/main" id="{27CD684B-9F05-1F41-A06C-E65501074BF3}"/>
                </a:ext>
              </a:extLst>
            </p:cNvPr>
            <p:cNvSpPr txBox="1"/>
            <p:nvPr/>
          </p:nvSpPr>
          <p:spPr>
            <a:xfrm>
              <a:off x="182880" y="3483859"/>
              <a:ext cx="2286000" cy="63093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Our customers should feel confident about the quality of our solutions, products and services.</a:t>
              </a:r>
            </a:p>
          </p:txBody>
        </p:sp>
      </p:grpSp>
      <p:grpSp>
        <p:nvGrpSpPr>
          <p:cNvPr id="18" name="Group 17"/>
          <p:cNvGrpSpPr/>
          <p:nvPr/>
        </p:nvGrpSpPr>
        <p:grpSpPr>
          <a:xfrm>
            <a:off x="182880" y="4114798"/>
            <a:ext cx="5760720" cy="640082"/>
            <a:chOff x="182880" y="4114798"/>
            <a:chExt cx="5760720" cy="640082"/>
          </a:xfrm>
        </p:grpSpPr>
        <p:graphicFrame>
          <p:nvGraphicFramePr>
            <p:cNvPr id="113" name="Chart 188"/>
            <p:cNvGraphicFramePr>
              <a:graphicFrameLocks noGrp="1"/>
            </p:cNvGraphicFramePr>
            <p:nvPr/>
          </p:nvGraphicFramePr>
          <p:xfrm>
            <a:off x="2560320" y="4206240"/>
            <a:ext cx="3383280" cy="457200"/>
          </p:xfrm>
          <a:graphic>
            <a:graphicData uri="http://schemas.openxmlformats.org/drawingml/2006/chart">
              <c:chart xmlns:c="http://schemas.openxmlformats.org/drawingml/2006/chart" xmlns:r="http://schemas.openxmlformats.org/officeDocument/2006/relationships" r:id="rId7"/>
            </a:graphicData>
          </a:graphic>
        </p:graphicFrame>
        <p:sp>
          <p:nvSpPr>
            <p:cNvPr id="114" name="TextBox 113">
              <a:extLst>
                <a:ext uri="{FF2B5EF4-FFF2-40B4-BE49-F238E27FC236}">
                  <a16:creationId xmlns:a16="http://schemas.microsoft.com/office/drawing/2014/main" id="{FD86699E-7C19-FF49-B085-BEA70CEA5DA0}"/>
                </a:ext>
              </a:extLst>
            </p:cNvPr>
            <p:cNvSpPr txBox="1"/>
            <p:nvPr/>
          </p:nvSpPr>
          <p:spPr>
            <a:xfrm>
              <a:off x="182880" y="4114798"/>
              <a:ext cx="2286000" cy="640082"/>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At Philips, we are encouraged to take responsible risks to improve business results.</a:t>
              </a:r>
            </a:p>
          </p:txBody>
        </p:sp>
      </p:grpSp>
      <p:grpSp>
        <p:nvGrpSpPr>
          <p:cNvPr id="21" name="Group 20"/>
          <p:cNvGrpSpPr/>
          <p:nvPr/>
        </p:nvGrpSpPr>
        <p:grpSpPr>
          <a:xfrm>
            <a:off x="182880" y="4800596"/>
            <a:ext cx="5760720" cy="594363"/>
            <a:chOff x="182880" y="4800596"/>
            <a:chExt cx="5760720" cy="594363"/>
          </a:xfrm>
        </p:grpSpPr>
        <p:graphicFrame>
          <p:nvGraphicFramePr>
            <p:cNvPr id="115" name="Chart 188"/>
            <p:cNvGraphicFramePr>
              <a:graphicFrameLocks noGrp="1"/>
            </p:cNvGraphicFramePr>
            <p:nvPr/>
          </p:nvGraphicFramePr>
          <p:xfrm>
            <a:off x="2560320" y="4892040"/>
            <a:ext cx="3383280" cy="457200"/>
          </p:xfrm>
          <a:graphic>
            <a:graphicData uri="http://schemas.openxmlformats.org/drawingml/2006/chart">
              <c:chart xmlns:c="http://schemas.openxmlformats.org/drawingml/2006/chart" xmlns:r="http://schemas.openxmlformats.org/officeDocument/2006/relationships" r:id="rId8"/>
            </a:graphicData>
          </a:graphic>
        </p:graphicFrame>
        <p:sp>
          <p:nvSpPr>
            <p:cNvPr id="116" name="TextBox 115">
              <a:extLst>
                <a:ext uri="{FF2B5EF4-FFF2-40B4-BE49-F238E27FC236}">
                  <a16:creationId xmlns:a16="http://schemas.microsoft.com/office/drawing/2014/main" id="{99199145-65FF-9A43-974E-20E845D931C5}"/>
                </a:ext>
              </a:extLst>
            </p:cNvPr>
            <p:cNvSpPr txBox="1"/>
            <p:nvPr/>
          </p:nvSpPr>
          <p:spPr>
            <a:xfrm>
              <a:off x="182880" y="4800596"/>
              <a:ext cx="2286000" cy="594363"/>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can respond to problems without waiting for approvals.</a:t>
              </a:r>
            </a:p>
          </p:txBody>
        </p:sp>
      </p:grpSp>
      <p:sp>
        <p:nvSpPr>
          <p:cNvPr id="96" name="Rectangle: Rounded Corners 77">
            <a:extLst>
              <a:ext uri="{FF2B5EF4-FFF2-40B4-BE49-F238E27FC236}">
                <a16:creationId xmlns:a16="http://schemas.microsoft.com/office/drawing/2014/main" id="{369965BA-84B8-7D43-B99C-EA35003746AC}"/>
              </a:ext>
            </a:extLst>
          </p:cNvPr>
          <p:cNvSpPr/>
          <p:nvPr/>
        </p:nvSpPr>
        <p:spPr>
          <a:xfrm>
            <a:off x="3840480" y="777240"/>
            <a:ext cx="144692" cy="139686"/>
          </a:xfrm>
          <a:prstGeom prst="round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7" name="Rectangle: Rounded Corners 78">
            <a:extLst>
              <a:ext uri="{FF2B5EF4-FFF2-40B4-BE49-F238E27FC236}">
                <a16:creationId xmlns:a16="http://schemas.microsoft.com/office/drawing/2014/main" id="{7DA961C4-E7FC-814B-A154-B337F0748015}"/>
              </a:ext>
            </a:extLst>
          </p:cNvPr>
          <p:cNvSpPr/>
          <p:nvPr/>
        </p:nvSpPr>
        <p:spPr>
          <a:xfrm>
            <a:off x="2651760" y="777240"/>
            <a:ext cx="144692" cy="139686"/>
          </a:xfrm>
          <a:prstGeom prst="roundRect">
            <a:avLst/>
          </a:prstGeom>
          <a:solidFill>
            <a:srgbClr val="1A9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8" name="TextBox 97">
            <a:extLst>
              <a:ext uri="{FF2B5EF4-FFF2-40B4-BE49-F238E27FC236}">
                <a16:creationId xmlns:a16="http://schemas.microsoft.com/office/drawing/2014/main" id="{50E3CD04-D9B3-DA49-BDEA-53136BB48118}"/>
              </a:ext>
            </a:extLst>
          </p:cNvPr>
          <p:cNvSpPr txBox="1"/>
          <p:nvPr/>
        </p:nvSpPr>
        <p:spPr>
          <a:xfrm>
            <a:off x="3977640" y="712158"/>
            <a:ext cx="96012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Neutral</a:t>
            </a:r>
          </a:p>
        </p:txBody>
      </p:sp>
      <p:sp>
        <p:nvSpPr>
          <p:cNvPr id="99" name="TextBox 98">
            <a:extLst>
              <a:ext uri="{FF2B5EF4-FFF2-40B4-BE49-F238E27FC236}">
                <a16:creationId xmlns:a16="http://schemas.microsoft.com/office/drawing/2014/main" id="{6F1FF18B-3744-594A-99A9-7C92DA6484E1}"/>
              </a:ext>
            </a:extLst>
          </p:cNvPr>
          <p:cNvSpPr txBox="1"/>
          <p:nvPr/>
        </p:nvSpPr>
        <p:spPr>
          <a:xfrm>
            <a:off x="2788920" y="712158"/>
            <a:ext cx="100584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Positive</a:t>
            </a:r>
          </a:p>
        </p:txBody>
      </p:sp>
      <p:sp>
        <p:nvSpPr>
          <p:cNvPr id="100" name="Rectangle: Rounded Corners 76">
            <a:extLst>
              <a:ext uri="{FF2B5EF4-FFF2-40B4-BE49-F238E27FC236}">
                <a16:creationId xmlns:a16="http://schemas.microsoft.com/office/drawing/2014/main" id="{C7CC7402-52F6-9044-AF0E-6788023A2833}"/>
              </a:ext>
            </a:extLst>
          </p:cNvPr>
          <p:cNvSpPr/>
          <p:nvPr/>
        </p:nvSpPr>
        <p:spPr>
          <a:xfrm>
            <a:off x="4937760" y="777240"/>
            <a:ext cx="144692" cy="139686"/>
          </a:xfrm>
          <a:prstGeom prst="roundRect">
            <a:avLst/>
          </a:prstGeom>
          <a:solidFill>
            <a:srgbClr val="DA18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1" name="TextBox 100">
            <a:extLst>
              <a:ext uri="{FF2B5EF4-FFF2-40B4-BE49-F238E27FC236}">
                <a16:creationId xmlns:a16="http://schemas.microsoft.com/office/drawing/2014/main" id="{38D21B5A-D2C6-CE46-A210-650652C66932}"/>
              </a:ext>
            </a:extLst>
          </p:cNvPr>
          <p:cNvSpPr txBox="1"/>
          <p:nvPr/>
        </p:nvSpPr>
        <p:spPr>
          <a:xfrm>
            <a:off x="5074920" y="712158"/>
            <a:ext cx="960120" cy="276999"/>
          </a:xfrm>
          <a:prstGeom prst="rect">
            <a:avLst/>
          </a:prstGeom>
          <a:noFill/>
          <a:ln w="6350">
            <a:noFill/>
          </a:ln>
        </p:spPr>
        <p:txBody>
          <a:bodyPr wrap="square" lIns="45720" rIns="45720" rtlCol="0" anchor="ctr" anchorCtr="0">
            <a:noAutofit/>
          </a:bodyPr>
          <a:lstStyle/>
          <a:p>
            <a:pPr lvl="0">
              <a:defRPr/>
            </a:pPr>
            <a:r>
              <a:rPr lang="en-US" sz="1200" dirty="0">
                <a:solidFill>
                  <a:srgbClr val="767676"/>
                </a:solidFill>
                <a:latin typeface="Arial" panose="020B0604020202020204" pitchFamily="34" charset="0"/>
                <a:cs typeface="Arial" panose="020B0604020202020204" pitchFamily="34" charset="0"/>
              </a:rPr>
              <a:t>Negative</a:t>
            </a:r>
          </a:p>
        </p:txBody>
      </p:sp>
      <p:grpSp>
        <p:nvGrpSpPr>
          <p:cNvPr id="22" name="Group 21"/>
          <p:cNvGrpSpPr/>
          <p:nvPr/>
        </p:nvGrpSpPr>
        <p:grpSpPr>
          <a:xfrm>
            <a:off x="365760" y="5718775"/>
            <a:ext cx="1828800" cy="682025"/>
            <a:chOff x="365760" y="5718775"/>
            <a:chExt cx="1828800" cy="682025"/>
          </a:xfrm>
        </p:grpSpPr>
        <p:sp>
          <p:nvSpPr>
            <p:cNvPr id="104" name="Rectangle: Rounded Corners 128">
              <a:extLst>
                <a:ext uri="{FF2B5EF4-FFF2-40B4-BE49-F238E27FC236}">
                  <a16:creationId xmlns:a16="http://schemas.microsoft.com/office/drawing/2014/main" id="{6C178466-C5EF-4F4F-B2CC-C4E44CF091D6}"/>
                </a:ext>
              </a:extLst>
            </p:cNvPr>
            <p:cNvSpPr/>
            <p:nvPr/>
          </p:nvSpPr>
          <p:spPr>
            <a:xfrm>
              <a:off x="548640" y="5852160"/>
              <a:ext cx="320040" cy="32004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a:t>
              </a:r>
            </a:p>
          </p:txBody>
        </p:sp>
        <p:sp>
          <p:nvSpPr>
            <p:cNvPr id="117" name="TextBox 116">
              <a:extLst>
                <a:ext uri="{FF2B5EF4-FFF2-40B4-BE49-F238E27FC236}">
                  <a16:creationId xmlns:a16="http://schemas.microsoft.com/office/drawing/2014/main" id="{17DEE8D0-6F4C-264F-8E9B-3B8D29CA0372}"/>
                </a:ext>
              </a:extLst>
            </p:cNvPr>
            <p:cNvSpPr txBox="1"/>
            <p:nvPr/>
          </p:nvSpPr>
          <p:spPr>
            <a:xfrm>
              <a:off x="914400" y="5718775"/>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Q2</a:t>
              </a:r>
            </a:p>
          </p:txBody>
        </p:sp>
        <p:sp>
          <p:nvSpPr>
            <p:cNvPr id="118" name="TextBox 117">
              <a:extLst>
                <a:ext uri="{FF2B5EF4-FFF2-40B4-BE49-F238E27FC236}">
                  <a16:creationId xmlns:a16="http://schemas.microsoft.com/office/drawing/2014/main" id="{35FCED13-0001-5749-BEA8-DD5EA881CA82}"/>
                </a:ext>
              </a:extLst>
            </p:cNvPr>
            <p:cNvSpPr txBox="1"/>
            <p:nvPr/>
          </p:nvSpPr>
          <p:spPr>
            <a:xfrm>
              <a:off x="365760" y="6172200"/>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170</a:t>
              </a:r>
            </a:p>
          </p:txBody>
        </p:sp>
      </p:grpSp>
      <p:grpSp>
        <p:nvGrpSpPr>
          <p:cNvPr id="23" name="Group 22"/>
          <p:cNvGrpSpPr/>
          <p:nvPr/>
        </p:nvGrpSpPr>
        <p:grpSpPr>
          <a:xfrm>
            <a:off x="2423160" y="5716916"/>
            <a:ext cx="1828800" cy="683883"/>
            <a:chOff x="2377440" y="5716916"/>
            <a:chExt cx="1828800" cy="683883"/>
          </a:xfrm>
        </p:grpSpPr>
        <p:sp>
          <p:nvSpPr>
            <p:cNvPr id="120" name="Rectangle: Rounded Corners 131">
              <a:extLst>
                <a:ext uri="{FF2B5EF4-FFF2-40B4-BE49-F238E27FC236}">
                  <a16:creationId xmlns:a16="http://schemas.microsoft.com/office/drawing/2014/main" id="{DE4D8714-5B49-3943-8B35-128A376F7F40}"/>
                </a:ext>
              </a:extLst>
            </p:cNvPr>
            <p:cNvSpPr/>
            <p:nvPr/>
          </p:nvSpPr>
          <p:spPr>
            <a:xfrm>
              <a:off x="2560320" y="5852160"/>
              <a:ext cx="320040" cy="32004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a:t>
              </a:r>
            </a:p>
          </p:txBody>
        </p:sp>
        <p:sp>
          <p:nvSpPr>
            <p:cNvPr id="121" name="TextBox 120">
              <a:extLst>
                <a:ext uri="{FF2B5EF4-FFF2-40B4-BE49-F238E27FC236}">
                  <a16:creationId xmlns:a16="http://schemas.microsoft.com/office/drawing/2014/main" id="{20E3DD14-5F0C-D74B-A7B6-1D1133A396D4}"/>
                </a:ext>
              </a:extLst>
            </p:cNvPr>
            <p:cNvSpPr txBox="1"/>
            <p:nvPr/>
          </p:nvSpPr>
          <p:spPr>
            <a:xfrm>
              <a:off x="2926080" y="5716916"/>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Q1</a:t>
              </a:r>
            </a:p>
          </p:txBody>
        </p:sp>
        <p:sp>
          <p:nvSpPr>
            <p:cNvPr id="122" name="TextBox 121">
              <a:extLst>
                <a:ext uri="{FF2B5EF4-FFF2-40B4-BE49-F238E27FC236}">
                  <a16:creationId xmlns:a16="http://schemas.microsoft.com/office/drawing/2014/main" id="{4982611C-28F2-9747-A7CE-4E9C44DA9B70}"/>
                </a:ext>
              </a:extLst>
            </p:cNvPr>
            <p:cNvSpPr txBox="1"/>
            <p:nvPr/>
          </p:nvSpPr>
          <p:spPr>
            <a:xfrm>
              <a:off x="237744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154</a:t>
              </a:r>
            </a:p>
          </p:txBody>
        </p:sp>
      </p:grpSp>
      <p:grpSp>
        <p:nvGrpSpPr>
          <p:cNvPr id="24" name="Group 23"/>
          <p:cNvGrpSpPr/>
          <p:nvPr/>
        </p:nvGrpSpPr>
        <p:grpSpPr>
          <a:xfrm>
            <a:off x="4480560" y="5715000"/>
            <a:ext cx="1828800" cy="685799"/>
            <a:chOff x="4389120" y="5715000"/>
            <a:chExt cx="1828800" cy="685799"/>
          </a:xfrm>
        </p:grpSpPr>
        <p:sp>
          <p:nvSpPr>
            <p:cNvPr id="124" name="Rectangle: Rounded Corners 130">
              <a:extLst>
                <a:ext uri="{FF2B5EF4-FFF2-40B4-BE49-F238E27FC236}">
                  <a16:creationId xmlns:a16="http://schemas.microsoft.com/office/drawing/2014/main" id="{41F369C2-D9E8-294B-8525-2B38BECC2B4C}"/>
                </a:ext>
              </a:extLst>
            </p:cNvPr>
            <p:cNvSpPr/>
            <p:nvPr/>
          </p:nvSpPr>
          <p:spPr>
            <a:xfrm>
              <a:off x="4572000" y="5852160"/>
              <a:ext cx="320040" cy="32004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C</a:t>
              </a:r>
            </a:p>
          </p:txBody>
        </p:sp>
        <p:sp>
          <p:nvSpPr>
            <p:cNvPr id="125" name="TextBox 124">
              <a:extLst>
                <a:ext uri="{FF2B5EF4-FFF2-40B4-BE49-F238E27FC236}">
                  <a16:creationId xmlns:a16="http://schemas.microsoft.com/office/drawing/2014/main" id="{69E1279D-5E22-1243-B4C2-7AD278DBD8BE}"/>
                </a:ext>
              </a:extLst>
            </p:cNvPr>
            <p:cNvSpPr txBox="1"/>
            <p:nvPr/>
          </p:nvSpPr>
          <p:spPr>
            <a:xfrm>
              <a:off x="4937760" y="5715000"/>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Benchmark: Global High Performing 2020</a:t>
              </a:r>
            </a:p>
          </p:txBody>
        </p:sp>
        <p:sp>
          <p:nvSpPr>
            <p:cNvPr id="126" name="TextBox 125">
              <a:extLst>
                <a:ext uri="{FF2B5EF4-FFF2-40B4-BE49-F238E27FC236}">
                  <a16:creationId xmlns:a16="http://schemas.microsoft.com/office/drawing/2014/main" id="{48BD3BC8-5E1C-2F46-AF05-FEF87CE680E9}"/>
                </a:ext>
              </a:extLst>
            </p:cNvPr>
            <p:cNvSpPr txBox="1"/>
            <p:nvPr/>
          </p:nvSpPr>
          <p:spPr>
            <a:xfrm>
              <a:off x="438912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a:t>
              </a: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82880" y="2194559"/>
            <a:ext cx="5761980" cy="640080"/>
            <a:chOff x="182880" y="2194559"/>
            <a:chExt cx="5761980" cy="640080"/>
          </a:xfrm>
        </p:grpSpPr>
        <p:graphicFrame>
          <p:nvGraphicFramePr>
            <p:cNvPr id="107" name="Chart 110"/>
            <p:cNvGraphicFramePr>
              <a:graphicFrameLocks noGrp="1"/>
            </p:cNvGraphicFramePr>
            <p:nvPr/>
          </p:nvGraphicFramePr>
          <p:xfrm>
            <a:off x="2561580" y="2286000"/>
            <a:ext cx="3383280" cy="457200"/>
          </p:xfrm>
          <a:graphic>
            <a:graphicData uri="http://schemas.openxmlformats.org/drawingml/2006/chart">
              <c:chart xmlns:c="http://schemas.openxmlformats.org/drawingml/2006/chart" xmlns:r="http://schemas.openxmlformats.org/officeDocument/2006/relationships" r:id="rId2"/>
            </a:graphicData>
          </a:graphic>
        </p:graphicFrame>
        <p:sp>
          <p:nvSpPr>
            <p:cNvPr id="108" name="TextBox 107">
              <a:extLst>
                <a:ext uri="{FF2B5EF4-FFF2-40B4-BE49-F238E27FC236}">
                  <a16:creationId xmlns:a16="http://schemas.microsoft.com/office/drawing/2014/main" id="{1981C12F-AC32-FD40-9078-CF5008AB255A}"/>
                </a:ext>
              </a:extLst>
            </p:cNvPr>
            <p:cNvSpPr txBox="1"/>
            <p:nvPr/>
          </p:nvSpPr>
          <p:spPr>
            <a:xfrm>
              <a:off x="182880" y="2194559"/>
              <a:ext cx="2286000" cy="640080"/>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People in my work group clearly understand how quality expectations and patient safety fit into their job requirements.</a:t>
              </a:r>
            </a:p>
          </p:txBody>
        </p:sp>
      </p:grpSp>
      <p:grpSp>
        <p:nvGrpSpPr>
          <p:cNvPr id="4" name="Group 3"/>
          <p:cNvGrpSpPr/>
          <p:nvPr/>
        </p:nvGrpSpPr>
        <p:grpSpPr>
          <a:xfrm>
            <a:off x="182880" y="1604028"/>
            <a:ext cx="5760720" cy="581389"/>
            <a:chOff x="182880" y="1604028"/>
            <a:chExt cx="5760720" cy="581389"/>
          </a:xfrm>
        </p:grpSpPr>
        <p:graphicFrame>
          <p:nvGraphicFramePr>
            <p:cNvPr id="105" name="Chart 110"/>
            <p:cNvGraphicFramePr>
              <a:graphicFrameLocks noGrp="1"/>
            </p:cNvGraphicFramePr>
            <p:nvPr/>
          </p:nvGraphicFramePr>
          <p:xfrm>
            <a:off x="2560320" y="1645920"/>
            <a:ext cx="3383280" cy="457200"/>
          </p:xfrm>
          <a:graphic>
            <a:graphicData uri="http://schemas.openxmlformats.org/drawingml/2006/chart">
              <c:chart xmlns:c="http://schemas.openxmlformats.org/drawingml/2006/chart" xmlns:r="http://schemas.openxmlformats.org/officeDocument/2006/relationships" r:id="rId3"/>
            </a:graphicData>
          </a:graphic>
        </p:graphicFrame>
        <p:sp>
          <p:nvSpPr>
            <p:cNvPr id="106" name="TextBox 105">
              <a:extLst>
                <a:ext uri="{FF2B5EF4-FFF2-40B4-BE49-F238E27FC236}">
                  <a16:creationId xmlns:a16="http://schemas.microsoft.com/office/drawing/2014/main" id="{7266C6DD-8F60-2E41-9073-C6187522BCFB}"/>
                </a:ext>
              </a:extLst>
            </p:cNvPr>
            <p:cNvSpPr txBox="1"/>
            <p:nvPr/>
          </p:nvSpPr>
          <p:spPr>
            <a:xfrm>
              <a:off x="182880" y="1604028"/>
              <a:ext cx="2286000" cy="58138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Employees at Philips fix problems so they do not happen again.</a:t>
              </a:r>
            </a:p>
          </p:txBody>
        </p:sp>
      </p:grpSp>
      <p:sp>
        <p:nvSpPr>
          <p:cNvPr id="83" name="Rounded Rectangle 10">
            <a:extLst>
              <a:ext uri="{FF2B5EF4-FFF2-40B4-BE49-F238E27FC236}">
                <a16:creationId xmlns:a16="http://schemas.microsoft.com/office/drawing/2014/main" id="{C6290EFF-1F67-4632-BF34-9D40FAD5BE57}"/>
              </a:ext>
            </a:extLst>
          </p:cNvPr>
          <p:cNvSpPr/>
          <p:nvPr/>
        </p:nvSpPr>
        <p:spPr>
          <a:xfrm>
            <a:off x="265058" y="5601043"/>
            <a:ext cx="8623210" cy="848499"/>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Arial" panose="020B0604020202020204" pitchFamily="34" charset="0"/>
              <a:ea typeface="+mn-ea"/>
              <a:cs typeface="Arial" panose="020B0604020202020204" pitchFamily="34" charset="0"/>
            </a:endParaRPr>
          </a:p>
        </p:txBody>
      </p:sp>
      <p:sp>
        <p:nvSpPr>
          <p:cNvPr id="19" name="Title 1">
            <a:extLst>
              <a:ext uri="{FF2B5EF4-FFF2-40B4-BE49-F238E27FC236}">
                <a16:creationId xmlns:a16="http://schemas.microsoft.com/office/drawing/2014/main" id="{72891B29-3D61-445C-91A3-5860D11BFA9C}"/>
              </a:ext>
            </a:extLst>
          </p:cNvPr>
          <p:cNvSpPr txBox="1">
            <a:spLocks/>
          </p:cNvSpPr>
          <p:nvPr/>
        </p:nvSpPr>
        <p:spPr>
          <a:xfrm>
            <a:off x="169021" y="58992"/>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marL="0" marR="0" lvl="0" indent="0" algn="l" defTabSz="685749"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98" normalizeH="0" baseline="0" noProof="0" dirty="0">
                <a:ln>
                  <a:noFill/>
                </a:ln>
                <a:solidFill>
                  <a:srgbClr val="2D2A2B"/>
                </a:solidFill>
                <a:effectLst/>
                <a:uLnTx/>
                <a:uFillTx/>
                <a:latin typeface="Arial" panose="020B0604020202020204" pitchFamily="34" charset="0"/>
                <a:cs typeface="Arial" panose="020B0604020202020204" pitchFamily="34" charset="0"/>
              </a:rPr>
              <a:t>Dimension Details -- Business Priority Items (continued)</a:t>
            </a:r>
          </a:p>
        </p:txBody>
      </p:sp>
      <p:cxnSp>
        <p:nvCxnSpPr>
          <p:cNvPr id="20" name="Straight Connector 19">
            <a:extLst>
              <a:ext uri="{FF2B5EF4-FFF2-40B4-BE49-F238E27FC236}">
                <a16:creationId xmlns:a16="http://schemas.microsoft.com/office/drawing/2014/main" id="{293EE5C0-7E36-48FE-93B0-026CAB278DE4}"/>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5523CB6-AD54-4645-9131-1EBDB2F24E93}"/>
              </a:ext>
            </a:extLst>
          </p:cNvPr>
          <p:cNvCxnSpPr/>
          <p:nvPr/>
        </p:nvCxnSpPr>
        <p:spPr>
          <a:xfrm>
            <a:off x="320040" y="16002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7442BD6-0D3E-4483-8E8F-3D23D1C982AB}"/>
              </a:ext>
            </a:extLst>
          </p:cNvPr>
          <p:cNvCxnSpPr/>
          <p:nvPr/>
        </p:nvCxnSpPr>
        <p:spPr>
          <a:xfrm>
            <a:off x="320040" y="219456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86D2075-85DE-4F46-B417-F5646B1633E2}"/>
              </a:ext>
            </a:extLst>
          </p:cNvPr>
          <p:cNvCxnSpPr/>
          <p:nvPr/>
        </p:nvCxnSpPr>
        <p:spPr>
          <a:xfrm>
            <a:off x="320040" y="1002011"/>
            <a:ext cx="8551381"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BF4998F-8D94-4AC0-8307-7FE780FDB850}"/>
              </a:ext>
            </a:extLst>
          </p:cNvPr>
          <p:cNvSpPr txBox="1"/>
          <p:nvPr/>
        </p:nvSpPr>
        <p:spPr>
          <a:xfrm>
            <a:off x="365760" y="548640"/>
            <a:ext cx="2103120" cy="457200"/>
          </a:xfrm>
          <a:prstGeom prst="rect">
            <a:avLst/>
          </a:prstGeom>
          <a:noFill/>
          <a:ln w="6350">
            <a:noFill/>
          </a:ln>
        </p:spPr>
        <p:txBody>
          <a:bodyPr wrap="square" lIns="45720" rIns="45720" rtlCol="0"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Dimension/Item</a:t>
            </a:r>
          </a:p>
        </p:txBody>
      </p:sp>
      <p:cxnSp>
        <p:nvCxnSpPr>
          <p:cNvPr id="148" name="Straight Connector 147">
            <a:extLst>
              <a:ext uri="{FF2B5EF4-FFF2-40B4-BE49-F238E27FC236}">
                <a16:creationId xmlns:a16="http://schemas.microsoft.com/office/drawing/2014/main" id="{84A62125-4849-4F18-9DA9-06F7259CFA5B}"/>
              </a:ext>
            </a:extLst>
          </p:cNvPr>
          <p:cNvCxnSpPr/>
          <p:nvPr/>
        </p:nvCxnSpPr>
        <p:spPr>
          <a:xfrm>
            <a:off x="320040" y="283464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F4ED0399-17D1-47D5-81CD-BD17B0E0F17C}"/>
              </a:ext>
            </a:extLst>
          </p:cNvPr>
          <p:cNvCxnSpPr/>
          <p:nvPr/>
        </p:nvCxnSpPr>
        <p:spPr>
          <a:xfrm>
            <a:off x="320040" y="347472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83DAFA4-9EA8-4AE8-B11A-35A17089BFFA}"/>
              </a:ext>
            </a:extLst>
          </p:cNvPr>
          <p:cNvCxnSpPr/>
          <p:nvPr/>
        </p:nvCxnSpPr>
        <p:spPr>
          <a:xfrm>
            <a:off x="320040" y="41148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019EE92C-DF8C-430F-AF5B-50EFBD5B0C48}"/>
              </a:ext>
            </a:extLst>
          </p:cNvPr>
          <p:cNvCxnSpPr/>
          <p:nvPr/>
        </p:nvCxnSpPr>
        <p:spPr>
          <a:xfrm>
            <a:off x="320040" y="475488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5897880" y="731520"/>
            <a:ext cx="642553" cy="4700016"/>
            <a:chOff x="5897880" y="731520"/>
            <a:chExt cx="642553" cy="4700016"/>
          </a:xfrm>
        </p:grpSpPr>
        <p:sp>
          <p:nvSpPr>
            <p:cNvPr id="11" name="Rectangle: Rounded Corners 10">
              <a:extLst>
                <a:ext uri="{FF2B5EF4-FFF2-40B4-BE49-F238E27FC236}">
                  <a16:creationId xmlns:a16="http://schemas.microsoft.com/office/drawing/2014/main" id="{A4FD62A8-687B-47EE-BACF-5BA26D902ADE}"/>
                </a:ext>
              </a:extLst>
            </p:cNvPr>
            <p:cNvSpPr/>
            <p:nvPr/>
          </p:nvSpPr>
          <p:spPr>
            <a:xfrm>
              <a:off x="6080760" y="731520"/>
              <a:ext cx="228600" cy="22860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8" name="TextBox 7">
              <a:extLst>
                <a:ext uri="{FF2B5EF4-FFF2-40B4-BE49-F238E27FC236}">
                  <a16:creationId xmlns:a16="http://schemas.microsoft.com/office/drawing/2014/main" id="{FE8E8761-1E00-4E43-B872-A33EC3D85E42}"/>
                </a:ext>
              </a:extLst>
            </p:cNvPr>
            <p:cNvSpPr txBox="1">
              <a:spLocks noChangeAspect="1"/>
            </p:cNvSpPr>
            <p:nvPr/>
          </p:nvSpPr>
          <p:spPr>
            <a:xfrm>
              <a:off x="5897880" y="1014984"/>
              <a:ext cx="640080" cy="582964"/>
            </a:xfrm>
            <a:prstGeom prst="rect">
              <a:avLst/>
            </a:prstGeom>
            <a:noFill/>
            <a:ln w="6350">
              <a:noFill/>
            </a:ln>
          </p:spPr>
          <p:txBody>
            <a:bodyPr wrap="square" rtlCol="0" anchor="ctr" anchorCtr="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83</a:t>
              </a:r>
            </a:p>
          </p:txBody>
        </p:sp>
        <p:sp>
          <p:nvSpPr>
            <p:cNvPr id="159" name="TextBox 158">
              <a:extLst>
                <a:ext uri="{FF2B5EF4-FFF2-40B4-BE49-F238E27FC236}">
                  <a16:creationId xmlns:a16="http://schemas.microsoft.com/office/drawing/2014/main" id="{E269FA1B-8C64-4662-8CB1-F4C3A1A5608E}"/>
                </a:ext>
              </a:extLst>
            </p:cNvPr>
            <p:cNvSpPr txBox="1">
              <a:spLocks noChangeAspect="1"/>
            </p:cNvSpPr>
            <p:nvPr/>
          </p:nvSpPr>
          <p:spPr>
            <a:xfrm>
              <a:off x="5897880" y="160020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78</a:t>
              </a:r>
            </a:p>
          </p:txBody>
        </p:sp>
        <p:sp>
          <p:nvSpPr>
            <p:cNvPr id="133" name="TextBox 132">
              <a:extLst>
                <a:ext uri="{FF2B5EF4-FFF2-40B4-BE49-F238E27FC236}">
                  <a16:creationId xmlns:a16="http://schemas.microsoft.com/office/drawing/2014/main" id="{AF8D7FE6-F997-4D06-8B01-060F3AC61BFE}"/>
                </a:ext>
              </a:extLst>
            </p:cNvPr>
            <p:cNvSpPr txBox="1">
              <a:spLocks noChangeAspect="1"/>
            </p:cNvSpPr>
            <p:nvPr/>
          </p:nvSpPr>
          <p:spPr>
            <a:xfrm>
              <a:off x="5897880" y="2221992"/>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94</a:t>
              </a:r>
            </a:p>
          </p:txBody>
        </p:sp>
        <p:sp>
          <p:nvSpPr>
            <p:cNvPr id="143" name="TextBox 142">
              <a:extLst>
                <a:ext uri="{FF2B5EF4-FFF2-40B4-BE49-F238E27FC236}">
                  <a16:creationId xmlns:a16="http://schemas.microsoft.com/office/drawing/2014/main" id="{9993FCCF-08B0-4616-8C0B-870458F040B9}"/>
                </a:ext>
              </a:extLst>
            </p:cNvPr>
            <p:cNvSpPr txBox="1">
              <a:spLocks noChangeAspect="1"/>
            </p:cNvSpPr>
            <p:nvPr/>
          </p:nvSpPr>
          <p:spPr>
            <a:xfrm>
              <a:off x="5897880" y="2871216"/>
              <a:ext cx="642553" cy="585216"/>
            </a:xfrm>
            <a:prstGeom prst="rect">
              <a:avLst/>
            </a:prstGeom>
            <a:noFill/>
            <a:ln w="6350">
              <a:noFill/>
            </a:ln>
          </p:spPr>
          <p:txBody>
            <a:bodyPr wrap="square" rtlCol="0" anchor="ctr" anchorCtr="1">
              <a:noAutofit/>
            </a:bodyPr>
            <a:lstStyle/>
            <a:p>
              <a:pPr lvl="0">
                <a:defRPr/>
              </a:pPr>
              <a:endParaRPr/>
            </a:p>
          </p:txBody>
        </p:sp>
        <p:sp>
          <p:nvSpPr>
            <p:cNvPr id="150" name="TextBox 149">
              <a:extLst>
                <a:ext uri="{FF2B5EF4-FFF2-40B4-BE49-F238E27FC236}">
                  <a16:creationId xmlns:a16="http://schemas.microsoft.com/office/drawing/2014/main" id="{5870D57E-9EDF-4220-B2B0-0962941C8421}"/>
                </a:ext>
              </a:extLst>
            </p:cNvPr>
            <p:cNvSpPr txBox="1">
              <a:spLocks noChangeAspect="1"/>
            </p:cNvSpPr>
            <p:nvPr/>
          </p:nvSpPr>
          <p:spPr>
            <a:xfrm>
              <a:off x="5897880" y="3520440"/>
              <a:ext cx="642553" cy="585216"/>
            </a:xfrm>
            <a:prstGeom prst="rect">
              <a:avLst/>
            </a:prstGeom>
            <a:noFill/>
            <a:ln w="6350">
              <a:noFill/>
            </a:ln>
          </p:spPr>
          <p:txBody>
            <a:bodyPr wrap="square" rtlCol="0" anchor="ctr" anchorCtr="1">
              <a:noAutofit/>
            </a:bodyPr>
            <a:lstStyle/>
            <a:p>
              <a:pPr lvl="0">
                <a:defRPr/>
              </a:pPr>
              <a:endParaRPr/>
            </a:p>
          </p:txBody>
        </p:sp>
        <p:sp>
          <p:nvSpPr>
            <p:cNvPr id="156" name="TextBox 155">
              <a:extLst>
                <a:ext uri="{FF2B5EF4-FFF2-40B4-BE49-F238E27FC236}">
                  <a16:creationId xmlns:a16="http://schemas.microsoft.com/office/drawing/2014/main" id="{FE641E82-45F9-4902-8EB8-70C40EC6C1DC}"/>
                </a:ext>
              </a:extLst>
            </p:cNvPr>
            <p:cNvSpPr txBox="1">
              <a:spLocks noChangeAspect="1"/>
            </p:cNvSpPr>
            <p:nvPr/>
          </p:nvSpPr>
          <p:spPr>
            <a:xfrm>
              <a:off x="5897880" y="4160520"/>
              <a:ext cx="642553" cy="585216"/>
            </a:xfrm>
            <a:prstGeom prst="rect">
              <a:avLst/>
            </a:prstGeom>
            <a:noFill/>
            <a:ln w="6350">
              <a:noFill/>
            </a:ln>
          </p:spPr>
          <p:txBody>
            <a:bodyPr wrap="square" rtlCol="0" anchor="ctr" anchorCtr="1">
              <a:noAutofit/>
            </a:bodyPr>
            <a:lstStyle/>
            <a:p>
              <a:pPr lvl="0">
                <a:defRPr/>
              </a:pPr>
              <a:endParaRPr/>
            </a:p>
          </p:txBody>
        </p:sp>
        <p:sp>
          <p:nvSpPr>
            <p:cNvPr id="183" name="TextBox 182">
              <a:extLst>
                <a:ext uri="{FF2B5EF4-FFF2-40B4-BE49-F238E27FC236}">
                  <a16:creationId xmlns:a16="http://schemas.microsoft.com/office/drawing/2014/main" id="{6BBBF724-E414-4DD6-A473-A0013E8ED19D}"/>
                </a:ext>
              </a:extLst>
            </p:cNvPr>
            <p:cNvSpPr txBox="1">
              <a:spLocks noChangeAspect="1"/>
            </p:cNvSpPr>
            <p:nvPr/>
          </p:nvSpPr>
          <p:spPr>
            <a:xfrm>
              <a:off x="5897880" y="4846320"/>
              <a:ext cx="642553" cy="585216"/>
            </a:xfrm>
            <a:prstGeom prst="rect">
              <a:avLst/>
            </a:prstGeom>
            <a:noFill/>
            <a:ln w="6350">
              <a:noFill/>
            </a:ln>
          </p:spPr>
          <p:txBody>
            <a:bodyPr wrap="square" rtlCol="0" anchor="ctr" anchorCtr="1">
              <a:noAutofit/>
            </a:bodyPr>
            <a:lstStyle/>
            <a:p>
              <a:pPr lvl="0">
                <a:defRPr/>
              </a:pPr>
              <a:endParaRPr/>
            </a:p>
          </p:txBody>
        </p:sp>
      </p:grpSp>
      <p:grpSp>
        <p:nvGrpSpPr>
          <p:cNvPr id="7" name="Group 6"/>
          <p:cNvGrpSpPr/>
          <p:nvPr/>
        </p:nvGrpSpPr>
        <p:grpSpPr>
          <a:xfrm>
            <a:off x="6440002" y="731520"/>
            <a:ext cx="782253" cy="4553712"/>
            <a:chOff x="6440002" y="731520"/>
            <a:chExt cx="782253" cy="4553712"/>
          </a:xfrm>
        </p:grpSpPr>
        <p:sp>
          <p:nvSpPr>
            <p:cNvPr id="14" name="Rectangle: Rounded Corners 13">
              <a:extLst>
                <a:ext uri="{FF2B5EF4-FFF2-40B4-BE49-F238E27FC236}">
                  <a16:creationId xmlns:a16="http://schemas.microsoft.com/office/drawing/2014/main" id="{BE8BB6A3-1107-4BD2-99FD-E0CE69E048AA}"/>
                </a:ext>
              </a:extLst>
            </p:cNvPr>
            <p:cNvSpPr/>
            <p:nvPr/>
          </p:nvSpPr>
          <p:spPr>
            <a:xfrm>
              <a:off x="6718190" y="731520"/>
              <a:ext cx="228600" cy="22860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bg1"/>
                  </a:solidFill>
                  <a:effectLst/>
                  <a:uLnTx/>
                  <a:uFillTx/>
                  <a:latin typeface="+mj-lt"/>
                  <a:ea typeface="+mn-ea"/>
                  <a:cs typeface="Arial" panose="020B0604020202020204" pitchFamily="34" charset="0"/>
                </a:rPr>
                <a:t>B</a:t>
              </a:r>
            </a:p>
          </p:txBody>
        </p:sp>
        <p:sp>
          <p:nvSpPr>
            <p:cNvPr id="16" name="TextBox 15">
              <a:extLst>
                <a:ext uri="{FF2B5EF4-FFF2-40B4-BE49-F238E27FC236}">
                  <a16:creationId xmlns:a16="http://schemas.microsoft.com/office/drawing/2014/main" id="{51519F0A-671C-47E8-AAEC-03CB1AF858DD}"/>
                </a:ext>
              </a:extLst>
            </p:cNvPr>
            <p:cNvSpPr txBox="1"/>
            <p:nvPr/>
          </p:nvSpPr>
          <p:spPr>
            <a:xfrm>
              <a:off x="6440002" y="1131458"/>
              <a:ext cx="768096" cy="347472"/>
            </a:xfrm>
            <a:prstGeom prst="rect">
              <a:avLst/>
            </a:prstGeom>
            <a:noFill/>
            <a:ln w="6350">
              <a:noFill/>
            </a:ln>
          </p:spPr>
          <p:txBody>
            <a:bodyPr wrap="square" lIns="45720" rIns="4572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t>
              </a:r>
            </a:p>
          </p:txBody>
        </p:sp>
        <p:sp>
          <p:nvSpPr>
            <p:cNvPr id="160" name="TextBox 159">
              <a:extLst>
                <a:ext uri="{FF2B5EF4-FFF2-40B4-BE49-F238E27FC236}">
                  <a16:creationId xmlns:a16="http://schemas.microsoft.com/office/drawing/2014/main" id="{069128EB-3757-48AA-B8BD-901FE58813FA}"/>
                </a:ext>
              </a:extLst>
            </p:cNvPr>
            <p:cNvSpPr txBox="1"/>
            <p:nvPr/>
          </p:nvSpPr>
          <p:spPr>
            <a:xfrm>
              <a:off x="6445585" y="1724986"/>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38" name="TextBox 137">
              <a:extLst>
                <a:ext uri="{FF2B5EF4-FFF2-40B4-BE49-F238E27FC236}">
                  <a16:creationId xmlns:a16="http://schemas.microsoft.com/office/drawing/2014/main" id="{2F0755C7-6D71-449D-834F-6CA841CFE94D}"/>
                </a:ext>
              </a:extLst>
            </p:cNvPr>
            <p:cNvSpPr txBox="1"/>
            <p:nvPr/>
          </p:nvSpPr>
          <p:spPr>
            <a:xfrm>
              <a:off x="6440002" y="2343294"/>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44" name="TextBox 143">
              <a:extLst>
                <a:ext uri="{FF2B5EF4-FFF2-40B4-BE49-F238E27FC236}">
                  <a16:creationId xmlns:a16="http://schemas.microsoft.com/office/drawing/2014/main" id="{61436C8E-8F24-4A4D-AD33-A193088721E0}"/>
                </a:ext>
              </a:extLst>
            </p:cNvPr>
            <p:cNvSpPr txBox="1"/>
            <p:nvPr/>
          </p:nvSpPr>
          <p:spPr>
            <a:xfrm>
              <a:off x="6445585" y="2989161"/>
              <a:ext cx="768096" cy="347472"/>
            </a:xfrm>
            <a:prstGeom prst="rect">
              <a:avLst/>
            </a:prstGeom>
            <a:noFill/>
            <a:ln w="6350">
              <a:noFill/>
            </a:ln>
          </p:spPr>
          <p:txBody>
            <a:bodyPr wrap="square" lIns="45720" rIns="45720" rtlCol="0" anchor="ctr" anchorCtr="0">
              <a:noAutofit/>
            </a:bodyPr>
            <a:lstStyle/>
            <a:p>
              <a:pPr lvl="0" algn="ctr">
                <a:defRPr/>
              </a:pPr>
              <a:endParaRPr/>
            </a:p>
          </p:txBody>
        </p:sp>
        <p:sp>
          <p:nvSpPr>
            <p:cNvPr id="151" name="TextBox 150">
              <a:extLst>
                <a:ext uri="{FF2B5EF4-FFF2-40B4-BE49-F238E27FC236}">
                  <a16:creationId xmlns:a16="http://schemas.microsoft.com/office/drawing/2014/main" id="{23A10F51-1BF3-4332-80D5-C34EA9D7A95D}"/>
                </a:ext>
              </a:extLst>
            </p:cNvPr>
            <p:cNvSpPr txBox="1"/>
            <p:nvPr/>
          </p:nvSpPr>
          <p:spPr>
            <a:xfrm>
              <a:off x="6448576" y="3640815"/>
              <a:ext cx="768096" cy="347472"/>
            </a:xfrm>
            <a:prstGeom prst="rect">
              <a:avLst/>
            </a:prstGeom>
            <a:noFill/>
            <a:ln w="6350">
              <a:noFill/>
            </a:ln>
          </p:spPr>
          <p:txBody>
            <a:bodyPr wrap="square" lIns="45720" rIns="45720" rtlCol="0" anchor="ctr" anchorCtr="0">
              <a:noAutofit/>
            </a:bodyPr>
            <a:lstStyle/>
            <a:p>
              <a:pPr lvl="0" algn="ctr">
                <a:defRPr/>
              </a:pPr>
              <a:endParaRPr/>
            </a:p>
          </p:txBody>
        </p:sp>
        <p:sp>
          <p:nvSpPr>
            <p:cNvPr id="157" name="TextBox 156">
              <a:extLst>
                <a:ext uri="{FF2B5EF4-FFF2-40B4-BE49-F238E27FC236}">
                  <a16:creationId xmlns:a16="http://schemas.microsoft.com/office/drawing/2014/main" id="{446A4A20-C6DA-4468-8D72-34F0B9A42012}"/>
                </a:ext>
              </a:extLst>
            </p:cNvPr>
            <p:cNvSpPr txBox="1"/>
            <p:nvPr/>
          </p:nvSpPr>
          <p:spPr>
            <a:xfrm>
              <a:off x="6454159" y="4280895"/>
              <a:ext cx="768096" cy="347472"/>
            </a:xfrm>
            <a:prstGeom prst="rect">
              <a:avLst/>
            </a:prstGeom>
            <a:noFill/>
            <a:ln w="6350">
              <a:noFill/>
            </a:ln>
          </p:spPr>
          <p:txBody>
            <a:bodyPr wrap="square" lIns="45720" rIns="45720" rtlCol="0" anchor="ctr" anchorCtr="0">
              <a:noAutofit/>
            </a:bodyPr>
            <a:lstStyle/>
            <a:p>
              <a:pPr lvl="0" algn="ctr">
                <a:defRPr/>
              </a:pPr>
              <a:endParaRPr/>
            </a:p>
          </p:txBody>
        </p:sp>
        <p:sp>
          <p:nvSpPr>
            <p:cNvPr id="184" name="TextBox 183">
              <a:extLst>
                <a:ext uri="{FF2B5EF4-FFF2-40B4-BE49-F238E27FC236}">
                  <a16:creationId xmlns:a16="http://schemas.microsoft.com/office/drawing/2014/main" id="{EE6190ED-0B49-4352-AFF3-CF3D66D4D197}"/>
                </a:ext>
              </a:extLst>
            </p:cNvPr>
            <p:cNvSpPr txBox="1"/>
            <p:nvPr/>
          </p:nvSpPr>
          <p:spPr>
            <a:xfrm>
              <a:off x="6444677" y="4937760"/>
              <a:ext cx="768096" cy="347472"/>
            </a:xfrm>
            <a:prstGeom prst="rect">
              <a:avLst/>
            </a:prstGeom>
            <a:noFill/>
            <a:ln w="6350">
              <a:noFill/>
            </a:ln>
          </p:spPr>
          <p:txBody>
            <a:bodyPr wrap="square" lIns="45720" rIns="45720" rtlCol="0" anchor="ctr" anchorCtr="0">
              <a:noAutofit/>
            </a:bodyPr>
            <a:lstStyle/>
            <a:p>
              <a:pPr lvl="0" algn="ctr">
                <a:defRPr/>
              </a:pPr>
              <a:endParaRPr/>
            </a:p>
          </p:txBody>
        </p:sp>
      </p:grpSp>
      <p:grpSp>
        <p:nvGrpSpPr>
          <p:cNvPr id="9" name="Group 8"/>
          <p:cNvGrpSpPr/>
          <p:nvPr/>
        </p:nvGrpSpPr>
        <p:grpSpPr>
          <a:xfrm>
            <a:off x="7275424" y="731520"/>
            <a:ext cx="782253" cy="4553712"/>
            <a:chOff x="7275424" y="731520"/>
            <a:chExt cx="782253" cy="4553712"/>
          </a:xfrm>
        </p:grpSpPr>
        <p:sp>
          <p:nvSpPr>
            <p:cNvPr id="13" name="Rectangle: Rounded Corners 12">
              <a:extLst>
                <a:ext uri="{FF2B5EF4-FFF2-40B4-BE49-F238E27FC236}">
                  <a16:creationId xmlns:a16="http://schemas.microsoft.com/office/drawing/2014/main" id="{FE405175-FDFC-4040-AD13-B75A1E5F4EDC}"/>
                </a:ext>
              </a:extLst>
            </p:cNvPr>
            <p:cNvSpPr/>
            <p:nvPr/>
          </p:nvSpPr>
          <p:spPr>
            <a:xfrm>
              <a:off x="7552944" y="731520"/>
              <a:ext cx="228600" cy="22860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C</a:t>
              </a:r>
            </a:p>
          </p:txBody>
        </p:sp>
        <p:sp>
          <p:nvSpPr>
            <p:cNvPr id="146" name="TextBox 145">
              <a:extLst>
                <a:ext uri="{FF2B5EF4-FFF2-40B4-BE49-F238E27FC236}">
                  <a16:creationId xmlns:a16="http://schemas.microsoft.com/office/drawing/2014/main" id="{57C406BE-ACD2-46CA-8236-88678C8B7EB5}"/>
                </a:ext>
              </a:extLst>
            </p:cNvPr>
            <p:cNvSpPr txBox="1"/>
            <p:nvPr/>
          </p:nvSpPr>
          <p:spPr>
            <a:xfrm>
              <a:off x="7275424" y="1162208"/>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61" name="TextBox 160">
              <a:extLst>
                <a:ext uri="{FF2B5EF4-FFF2-40B4-BE49-F238E27FC236}">
                  <a16:creationId xmlns:a16="http://schemas.microsoft.com/office/drawing/2014/main" id="{5B9EBBD3-EC0F-4B3A-B0E4-303DC813D0B7}"/>
                </a:ext>
              </a:extLst>
            </p:cNvPr>
            <p:cNvSpPr txBox="1"/>
            <p:nvPr/>
          </p:nvSpPr>
          <p:spPr>
            <a:xfrm>
              <a:off x="7281007" y="175764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67 (+11)</a:t>
              </a:r>
            </a:p>
          </p:txBody>
        </p:sp>
        <p:sp>
          <p:nvSpPr>
            <p:cNvPr id="141" name="TextBox 140">
              <a:extLst>
                <a:ext uri="{FF2B5EF4-FFF2-40B4-BE49-F238E27FC236}">
                  <a16:creationId xmlns:a16="http://schemas.microsoft.com/office/drawing/2014/main" id="{3334149F-325D-439D-ABA4-85BD845B8A22}"/>
                </a:ext>
              </a:extLst>
            </p:cNvPr>
            <p:cNvSpPr txBox="1"/>
            <p:nvPr/>
          </p:nvSpPr>
          <p:spPr>
            <a:xfrm>
              <a:off x="7275424" y="237526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45" name="TextBox 144">
              <a:extLst>
                <a:ext uri="{FF2B5EF4-FFF2-40B4-BE49-F238E27FC236}">
                  <a16:creationId xmlns:a16="http://schemas.microsoft.com/office/drawing/2014/main" id="{8A326A07-597F-48EF-BB6A-A4D0AF037853}"/>
                </a:ext>
              </a:extLst>
            </p:cNvPr>
            <p:cNvSpPr txBox="1"/>
            <p:nvPr/>
          </p:nvSpPr>
          <p:spPr>
            <a:xfrm>
              <a:off x="7281007" y="2983374"/>
              <a:ext cx="768096" cy="347472"/>
            </a:xfrm>
            <a:prstGeom prst="rect">
              <a:avLst/>
            </a:prstGeom>
            <a:noFill/>
            <a:ln w="6350">
              <a:noFill/>
            </a:ln>
          </p:spPr>
          <p:txBody>
            <a:bodyPr wrap="square" lIns="45720" rIns="45720" rtlCol="0" anchor="ctr" anchorCtr="1">
              <a:noAutofit/>
            </a:bodyPr>
            <a:lstStyle/>
            <a:p>
              <a:pPr lvl="0" algn="ctr">
                <a:defRPr/>
              </a:pPr>
              <a:endParaRPr/>
            </a:p>
          </p:txBody>
        </p:sp>
        <p:sp>
          <p:nvSpPr>
            <p:cNvPr id="154" name="TextBox 153">
              <a:extLst>
                <a:ext uri="{FF2B5EF4-FFF2-40B4-BE49-F238E27FC236}">
                  <a16:creationId xmlns:a16="http://schemas.microsoft.com/office/drawing/2014/main" id="{6D5EBA2B-BDCC-4CEF-9844-954EF43634E2}"/>
                </a:ext>
              </a:extLst>
            </p:cNvPr>
            <p:cNvSpPr txBox="1"/>
            <p:nvPr/>
          </p:nvSpPr>
          <p:spPr>
            <a:xfrm>
              <a:off x="7283998" y="3640815"/>
              <a:ext cx="768096" cy="347472"/>
            </a:xfrm>
            <a:prstGeom prst="rect">
              <a:avLst/>
            </a:prstGeom>
            <a:noFill/>
            <a:ln w="6350">
              <a:noFill/>
            </a:ln>
          </p:spPr>
          <p:txBody>
            <a:bodyPr wrap="square" lIns="45720" rIns="45720" rtlCol="0" anchor="ctr" anchorCtr="1">
              <a:noAutofit/>
            </a:bodyPr>
            <a:lstStyle/>
            <a:p>
              <a:pPr lvl="0" algn="ctr">
                <a:defRPr/>
              </a:pPr>
              <a:endParaRPr/>
            </a:p>
          </p:txBody>
        </p:sp>
        <p:sp>
          <p:nvSpPr>
            <p:cNvPr id="179" name="TextBox 178">
              <a:extLst>
                <a:ext uri="{FF2B5EF4-FFF2-40B4-BE49-F238E27FC236}">
                  <a16:creationId xmlns:a16="http://schemas.microsoft.com/office/drawing/2014/main" id="{9CB8BC60-CA25-4E4A-B7DF-6DB0D9F8896C}"/>
                </a:ext>
              </a:extLst>
            </p:cNvPr>
            <p:cNvSpPr txBox="1"/>
            <p:nvPr/>
          </p:nvSpPr>
          <p:spPr>
            <a:xfrm>
              <a:off x="7289581" y="4280895"/>
              <a:ext cx="768096" cy="347472"/>
            </a:xfrm>
            <a:prstGeom prst="rect">
              <a:avLst/>
            </a:prstGeom>
            <a:noFill/>
            <a:ln w="6350">
              <a:noFill/>
            </a:ln>
          </p:spPr>
          <p:txBody>
            <a:bodyPr wrap="square" lIns="45720" rIns="45720" rtlCol="0" anchor="ctr" anchorCtr="1">
              <a:noAutofit/>
            </a:bodyPr>
            <a:lstStyle/>
            <a:p>
              <a:pPr lvl="0" algn="ctr">
                <a:defRPr/>
              </a:pPr>
              <a:endParaRPr/>
            </a:p>
          </p:txBody>
        </p:sp>
        <p:sp>
          <p:nvSpPr>
            <p:cNvPr id="187" name="TextBox 186">
              <a:extLst>
                <a:ext uri="{FF2B5EF4-FFF2-40B4-BE49-F238E27FC236}">
                  <a16:creationId xmlns:a16="http://schemas.microsoft.com/office/drawing/2014/main" id="{99550F08-002D-415C-857D-8D352D84BF64}"/>
                </a:ext>
              </a:extLst>
            </p:cNvPr>
            <p:cNvSpPr txBox="1"/>
            <p:nvPr/>
          </p:nvSpPr>
          <p:spPr>
            <a:xfrm>
              <a:off x="7280099" y="4937760"/>
              <a:ext cx="768096" cy="347472"/>
            </a:xfrm>
            <a:prstGeom prst="rect">
              <a:avLst/>
            </a:prstGeom>
            <a:noFill/>
            <a:ln w="6350">
              <a:noFill/>
            </a:ln>
          </p:spPr>
          <p:txBody>
            <a:bodyPr wrap="square" lIns="45720" rIns="45720" rtlCol="0" anchor="ctr" anchorCtr="1">
              <a:noAutofit/>
            </a:bodyPr>
            <a:lstStyle/>
            <a:p>
              <a:pPr lvl="0" algn="ctr">
                <a:defRPr/>
              </a:pPr>
              <a:endParaRPr/>
            </a:p>
          </p:txBody>
        </p:sp>
      </p:grpSp>
      <p:sp>
        <p:nvSpPr>
          <p:cNvPr id="91" name="Text Placeholder 7">
            <a:extLst>
              <a:ext uri="{FF2B5EF4-FFF2-40B4-BE49-F238E27FC236}">
                <a16:creationId xmlns:a16="http://schemas.microsoft.com/office/drawing/2014/main" id="{CE7B5F59-78C1-ED44-B319-F3F1E92EA280}"/>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92" name="Footer Placeholder 2">
            <a:extLst>
              <a:ext uri="{FF2B5EF4-FFF2-40B4-BE49-F238E27FC236}">
                <a16:creationId xmlns:a16="http://schemas.microsoft.com/office/drawing/2014/main" id="{2E2C5825-844C-3949-82BC-71C13FE331B8}"/>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13</a:t>
            </a:fld>
            <a:endParaRPr lang="en-US" dirty="0">
              <a:solidFill>
                <a:srgbClr val="767676"/>
              </a:solidFill>
              <a:latin typeface="Arial" panose="020B0604020202020204" pitchFamily="34" charset="0"/>
              <a:cs typeface="Arial" panose="020B0604020202020204" pitchFamily="34" charset="0"/>
            </a:endParaRPr>
          </a:p>
        </p:txBody>
      </p:sp>
      <p:grpSp>
        <p:nvGrpSpPr>
          <p:cNvPr id="15" name="Group 14"/>
          <p:cNvGrpSpPr/>
          <p:nvPr/>
        </p:nvGrpSpPr>
        <p:grpSpPr>
          <a:xfrm>
            <a:off x="365759" y="1051560"/>
            <a:ext cx="5577841" cy="457200"/>
            <a:chOff x="365759" y="1051560"/>
            <a:chExt cx="5577841" cy="457200"/>
          </a:xfrm>
        </p:grpSpPr>
        <p:graphicFrame>
          <p:nvGraphicFramePr>
            <p:cNvPr id="65" name="Chart 188"/>
            <p:cNvGraphicFramePr>
              <a:graphicFrameLocks noGrp="1"/>
            </p:cNvGraphicFramePr>
            <p:nvPr/>
          </p:nvGraphicFramePr>
          <p:xfrm>
            <a:off x="2560320" y="1051560"/>
            <a:ext cx="3383280" cy="457200"/>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8">
              <a:extLst>
                <a:ext uri="{FF2B5EF4-FFF2-40B4-BE49-F238E27FC236}">
                  <a16:creationId xmlns:a16="http://schemas.microsoft.com/office/drawing/2014/main" id="{B32073DA-237C-2545-9029-A59E84BAFC9C}"/>
                </a:ext>
              </a:extLst>
            </p:cNvPr>
            <p:cNvSpPr txBox="1"/>
            <p:nvPr/>
          </p:nvSpPr>
          <p:spPr>
            <a:xfrm>
              <a:off x="365759" y="1051560"/>
              <a:ext cx="2103120" cy="457200"/>
            </a:xfrm>
            <a:prstGeom prst="rect">
              <a:avLst/>
            </a:prstGeom>
            <a:noFill/>
          </p:spPr>
          <p:txBody>
            <a:bodyPr wrap="square" rtlCol="0" anchor="ctr">
              <a:noAutofit/>
            </a:bodyPr>
            <a:lstStyle/>
            <a:p>
              <a:pPr algn="r"/>
              <a:r>
                <a:rPr lang="en-US" sz="1200" b="1" dirty="0">
                  <a:solidFill>
                    <a:srgbClr val="2D2A2B"/>
                  </a:solidFill>
                  <a:latin typeface="Arial" panose="020B0604020202020204" pitchFamily="34" charset="0"/>
                  <a:cs typeface="Arial" panose="020B0604020202020204" pitchFamily="34" charset="0"/>
                </a:rPr>
                <a:t>Business Priority Items</a:t>
              </a:r>
            </a:p>
          </p:txBody>
        </p:sp>
      </p:grpSp>
      <p:sp>
        <p:nvSpPr>
          <p:cNvPr id="96" name="Rectangle: Rounded Corners 77">
            <a:extLst>
              <a:ext uri="{FF2B5EF4-FFF2-40B4-BE49-F238E27FC236}">
                <a16:creationId xmlns:a16="http://schemas.microsoft.com/office/drawing/2014/main" id="{369965BA-84B8-7D43-B99C-EA35003746AC}"/>
              </a:ext>
            </a:extLst>
          </p:cNvPr>
          <p:cNvSpPr/>
          <p:nvPr/>
        </p:nvSpPr>
        <p:spPr>
          <a:xfrm>
            <a:off x="3840480" y="777240"/>
            <a:ext cx="144692" cy="139686"/>
          </a:xfrm>
          <a:prstGeom prst="round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7" name="Rectangle: Rounded Corners 78">
            <a:extLst>
              <a:ext uri="{FF2B5EF4-FFF2-40B4-BE49-F238E27FC236}">
                <a16:creationId xmlns:a16="http://schemas.microsoft.com/office/drawing/2014/main" id="{7DA961C4-E7FC-814B-A154-B337F0748015}"/>
              </a:ext>
            </a:extLst>
          </p:cNvPr>
          <p:cNvSpPr/>
          <p:nvPr/>
        </p:nvSpPr>
        <p:spPr>
          <a:xfrm>
            <a:off x="2651760" y="777240"/>
            <a:ext cx="144692" cy="139686"/>
          </a:xfrm>
          <a:prstGeom prst="roundRect">
            <a:avLst/>
          </a:prstGeom>
          <a:solidFill>
            <a:srgbClr val="1A9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8" name="TextBox 97">
            <a:extLst>
              <a:ext uri="{FF2B5EF4-FFF2-40B4-BE49-F238E27FC236}">
                <a16:creationId xmlns:a16="http://schemas.microsoft.com/office/drawing/2014/main" id="{50E3CD04-D9B3-DA49-BDEA-53136BB48118}"/>
              </a:ext>
            </a:extLst>
          </p:cNvPr>
          <p:cNvSpPr txBox="1"/>
          <p:nvPr/>
        </p:nvSpPr>
        <p:spPr>
          <a:xfrm>
            <a:off x="3977640" y="712158"/>
            <a:ext cx="96012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Neutral</a:t>
            </a:r>
          </a:p>
        </p:txBody>
      </p:sp>
      <p:sp>
        <p:nvSpPr>
          <p:cNvPr id="99" name="TextBox 98">
            <a:extLst>
              <a:ext uri="{FF2B5EF4-FFF2-40B4-BE49-F238E27FC236}">
                <a16:creationId xmlns:a16="http://schemas.microsoft.com/office/drawing/2014/main" id="{6F1FF18B-3744-594A-99A9-7C92DA6484E1}"/>
              </a:ext>
            </a:extLst>
          </p:cNvPr>
          <p:cNvSpPr txBox="1"/>
          <p:nvPr/>
        </p:nvSpPr>
        <p:spPr>
          <a:xfrm>
            <a:off x="2788920" y="712158"/>
            <a:ext cx="100584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Positive</a:t>
            </a:r>
          </a:p>
        </p:txBody>
      </p:sp>
      <p:sp>
        <p:nvSpPr>
          <p:cNvPr id="100" name="Rectangle: Rounded Corners 76">
            <a:extLst>
              <a:ext uri="{FF2B5EF4-FFF2-40B4-BE49-F238E27FC236}">
                <a16:creationId xmlns:a16="http://schemas.microsoft.com/office/drawing/2014/main" id="{C7CC7402-52F6-9044-AF0E-6788023A2833}"/>
              </a:ext>
            </a:extLst>
          </p:cNvPr>
          <p:cNvSpPr/>
          <p:nvPr/>
        </p:nvSpPr>
        <p:spPr>
          <a:xfrm>
            <a:off x="4937760" y="777240"/>
            <a:ext cx="144692" cy="139686"/>
          </a:xfrm>
          <a:prstGeom prst="roundRect">
            <a:avLst/>
          </a:prstGeom>
          <a:solidFill>
            <a:srgbClr val="DA18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1" name="TextBox 100">
            <a:extLst>
              <a:ext uri="{FF2B5EF4-FFF2-40B4-BE49-F238E27FC236}">
                <a16:creationId xmlns:a16="http://schemas.microsoft.com/office/drawing/2014/main" id="{38D21B5A-D2C6-CE46-A210-650652C66932}"/>
              </a:ext>
            </a:extLst>
          </p:cNvPr>
          <p:cNvSpPr txBox="1"/>
          <p:nvPr/>
        </p:nvSpPr>
        <p:spPr>
          <a:xfrm>
            <a:off x="5074920" y="712158"/>
            <a:ext cx="960120" cy="276999"/>
          </a:xfrm>
          <a:prstGeom prst="rect">
            <a:avLst/>
          </a:prstGeom>
          <a:noFill/>
          <a:ln w="6350">
            <a:noFill/>
          </a:ln>
        </p:spPr>
        <p:txBody>
          <a:bodyPr wrap="square" lIns="45720" rIns="45720" rtlCol="0" anchor="ctr" anchorCtr="0">
            <a:noAutofit/>
          </a:bodyPr>
          <a:lstStyle/>
          <a:p>
            <a:pPr lvl="0">
              <a:defRPr/>
            </a:pPr>
            <a:r>
              <a:rPr lang="en-US" sz="1200" dirty="0">
                <a:solidFill>
                  <a:srgbClr val="767676"/>
                </a:solidFill>
                <a:latin typeface="Arial" panose="020B0604020202020204" pitchFamily="34" charset="0"/>
                <a:cs typeface="Arial" panose="020B0604020202020204" pitchFamily="34" charset="0"/>
              </a:rPr>
              <a:t>Negative</a:t>
            </a:r>
          </a:p>
        </p:txBody>
      </p:sp>
      <p:grpSp>
        <p:nvGrpSpPr>
          <p:cNvPr id="22" name="Group 21"/>
          <p:cNvGrpSpPr/>
          <p:nvPr/>
        </p:nvGrpSpPr>
        <p:grpSpPr>
          <a:xfrm>
            <a:off x="365760" y="5718775"/>
            <a:ext cx="1828800" cy="682025"/>
            <a:chOff x="365760" y="5718775"/>
            <a:chExt cx="1828800" cy="682025"/>
          </a:xfrm>
        </p:grpSpPr>
        <p:sp>
          <p:nvSpPr>
            <p:cNvPr id="104" name="Rectangle: Rounded Corners 128">
              <a:extLst>
                <a:ext uri="{FF2B5EF4-FFF2-40B4-BE49-F238E27FC236}">
                  <a16:creationId xmlns:a16="http://schemas.microsoft.com/office/drawing/2014/main" id="{6C178466-C5EF-4F4F-B2CC-C4E44CF091D6}"/>
                </a:ext>
              </a:extLst>
            </p:cNvPr>
            <p:cNvSpPr/>
            <p:nvPr/>
          </p:nvSpPr>
          <p:spPr>
            <a:xfrm>
              <a:off x="548640" y="5852160"/>
              <a:ext cx="320040" cy="32004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a:t>
              </a:r>
            </a:p>
          </p:txBody>
        </p:sp>
        <p:sp>
          <p:nvSpPr>
            <p:cNvPr id="117" name="TextBox 116">
              <a:extLst>
                <a:ext uri="{FF2B5EF4-FFF2-40B4-BE49-F238E27FC236}">
                  <a16:creationId xmlns:a16="http://schemas.microsoft.com/office/drawing/2014/main" id="{17DEE8D0-6F4C-264F-8E9B-3B8D29CA0372}"/>
                </a:ext>
              </a:extLst>
            </p:cNvPr>
            <p:cNvSpPr txBox="1"/>
            <p:nvPr/>
          </p:nvSpPr>
          <p:spPr>
            <a:xfrm>
              <a:off x="914400" y="5718775"/>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Q2</a:t>
              </a:r>
            </a:p>
          </p:txBody>
        </p:sp>
        <p:sp>
          <p:nvSpPr>
            <p:cNvPr id="118" name="TextBox 117">
              <a:extLst>
                <a:ext uri="{FF2B5EF4-FFF2-40B4-BE49-F238E27FC236}">
                  <a16:creationId xmlns:a16="http://schemas.microsoft.com/office/drawing/2014/main" id="{35FCED13-0001-5749-BEA8-DD5EA881CA82}"/>
                </a:ext>
              </a:extLst>
            </p:cNvPr>
            <p:cNvSpPr txBox="1"/>
            <p:nvPr/>
          </p:nvSpPr>
          <p:spPr>
            <a:xfrm>
              <a:off x="365760" y="6172200"/>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170</a:t>
              </a:r>
            </a:p>
          </p:txBody>
        </p:sp>
      </p:grpSp>
      <p:grpSp>
        <p:nvGrpSpPr>
          <p:cNvPr id="23" name="Group 22"/>
          <p:cNvGrpSpPr/>
          <p:nvPr/>
        </p:nvGrpSpPr>
        <p:grpSpPr>
          <a:xfrm>
            <a:off x="2423160" y="5716916"/>
            <a:ext cx="1828800" cy="683883"/>
            <a:chOff x="2377440" y="5716916"/>
            <a:chExt cx="1828800" cy="683883"/>
          </a:xfrm>
        </p:grpSpPr>
        <p:sp>
          <p:nvSpPr>
            <p:cNvPr id="120" name="Rectangle: Rounded Corners 131">
              <a:extLst>
                <a:ext uri="{FF2B5EF4-FFF2-40B4-BE49-F238E27FC236}">
                  <a16:creationId xmlns:a16="http://schemas.microsoft.com/office/drawing/2014/main" id="{DE4D8714-5B49-3943-8B35-128A376F7F40}"/>
                </a:ext>
              </a:extLst>
            </p:cNvPr>
            <p:cNvSpPr/>
            <p:nvPr/>
          </p:nvSpPr>
          <p:spPr>
            <a:xfrm>
              <a:off x="2560320" y="5852160"/>
              <a:ext cx="320040" cy="32004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a:t>
              </a:r>
            </a:p>
          </p:txBody>
        </p:sp>
        <p:sp>
          <p:nvSpPr>
            <p:cNvPr id="121" name="TextBox 120">
              <a:extLst>
                <a:ext uri="{FF2B5EF4-FFF2-40B4-BE49-F238E27FC236}">
                  <a16:creationId xmlns:a16="http://schemas.microsoft.com/office/drawing/2014/main" id="{20E3DD14-5F0C-D74B-A7B6-1D1133A396D4}"/>
                </a:ext>
              </a:extLst>
            </p:cNvPr>
            <p:cNvSpPr txBox="1"/>
            <p:nvPr/>
          </p:nvSpPr>
          <p:spPr>
            <a:xfrm>
              <a:off x="2926080" y="5716916"/>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Q1</a:t>
              </a:r>
            </a:p>
          </p:txBody>
        </p:sp>
        <p:sp>
          <p:nvSpPr>
            <p:cNvPr id="122" name="TextBox 121">
              <a:extLst>
                <a:ext uri="{FF2B5EF4-FFF2-40B4-BE49-F238E27FC236}">
                  <a16:creationId xmlns:a16="http://schemas.microsoft.com/office/drawing/2014/main" id="{4982611C-28F2-9747-A7CE-4E9C44DA9B70}"/>
                </a:ext>
              </a:extLst>
            </p:cNvPr>
            <p:cNvSpPr txBox="1"/>
            <p:nvPr/>
          </p:nvSpPr>
          <p:spPr>
            <a:xfrm>
              <a:off x="237744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154</a:t>
              </a:r>
            </a:p>
          </p:txBody>
        </p:sp>
      </p:grpSp>
      <p:grpSp>
        <p:nvGrpSpPr>
          <p:cNvPr id="24" name="Group 23"/>
          <p:cNvGrpSpPr/>
          <p:nvPr/>
        </p:nvGrpSpPr>
        <p:grpSpPr>
          <a:xfrm>
            <a:off x="4480560" y="5715000"/>
            <a:ext cx="1828800" cy="685799"/>
            <a:chOff x="4389120" y="5715000"/>
            <a:chExt cx="1828800" cy="685799"/>
          </a:xfrm>
        </p:grpSpPr>
        <p:sp>
          <p:nvSpPr>
            <p:cNvPr id="124" name="Rectangle: Rounded Corners 130">
              <a:extLst>
                <a:ext uri="{FF2B5EF4-FFF2-40B4-BE49-F238E27FC236}">
                  <a16:creationId xmlns:a16="http://schemas.microsoft.com/office/drawing/2014/main" id="{41F369C2-D9E8-294B-8525-2B38BECC2B4C}"/>
                </a:ext>
              </a:extLst>
            </p:cNvPr>
            <p:cNvSpPr/>
            <p:nvPr/>
          </p:nvSpPr>
          <p:spPr>
            <a:xfrm>
              <a:off x="4572000" y="5852160"/>
              <a:ext cx="320040" cy="32004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C</a:t>
              </a:r>
            </a:p>
          </p:txBody>
        </p:sp>
        <p:sp>
          <p:nvSpPr>
            <p:cNvPr id="125" name="TextBox 124">
              <a:extLst>
                <a:ext uri="{FF2B5EF4-FFF2-40B4-BE49-F238E27FC236}">
                  <a16:creationId xmlns:a16="http://schemas.microsoft.com/office/drawing/2014/main" id="{69E1279D-5E22-1243-B4C2-7AD278DBD8BE}"/>
                </a:ext>
              </a:extLst>
            </p:cNvPr>
            <p:cNvSpPr txBox="1"/>
            <p:nvPr/>
          </p:nvSpPr>
          <p:spPr>
            <a:xfrm>
              <a:off x="4937760" y="5715000"/>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Benchmark: Global High Performing 2020</a:t>
              </a:r>
            </a:p>
          </p:txBody>
        </p:sp>
        <p:sp>
          <p:nvSpPr>
            <p:cNvPr id="126" name="TextBox 125">
              <a:extLst>
                <a:ext uri="{FF2B5EF4-FFF2-40B4-BE49-F238E27FC236}">
                  <a16:creationId xmlns:a16="http://schemas.microsoft.com/office/drawing/2014/main" id="{48BD3BC8-5E1C-2F46-AF05-FEF87CE680E9}"/>
                </a:ext>
              </a:extLst>
            </p:cNvPr>
            <p:cNvSpPr txBox="1"/>
            <p:nvPr/>
          </p:nvSpPr>
          <p:spPr>
            <a:xfrm>
              <a:off x="438912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a:t>
              </a: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82880" y="2194559"/>
            <a:ext cx="5761980" cy="640080"/>
            <a:chOff x="182880" y="2194559"/>
            <a:chExt cx="5761980" cy="640080"/>
          </a:xfrm>
        </p:grpSpPr>
        <p:graphicFrame>
          <p:nvGraphicFramePr>
            <p:cNvPr id="107" name="Chart 110"/>
            <p:cNvGraphicFramePr>
              <a:graphicFrameLocks noGrp="1"/>
            </p:cNvGraphicFramePr>
            <p:nvPr/>
          </p:nvGraphicFramePr>
          <p:xfrm>
            <a:off x="2561580" y="2286000"/>
            <a:ext cx="3383280" cy="457200"/>
          </p:xfrm>
          <a:graphic>
            <a:graphicData uri="http://schemas.openxmlformats.org/drawingml/2006/chart">
              <c:chart xmlns:c="http://schemas.openxmlformats.org/drawingml/2006/chart" xmlns:r="http://schemas.openxmlformats.org/officeDocument/2006/relationships" r:id="rId2"/>
            </a:graphicData>
          </a:graphic>
        </p:graphicFrame>
        <p:sp>
          <p:nvSpPr>
            <p:cNvPr id="108" name="TextBox 107">
              <a:extLst>
                <a:ext uri="{FF2B5EF4-FFF2-40B4-BE49-F238E27FC236}">
                  <a16:creationId xmlns:a16="http://schemas.microsoft.com/office/drawing/2014/main" id="{1981C12F-AC32-FD40-9078-CF5008AB255A}"/>
                </a:ext>
              </a:extLst>
            </p:cNvPr>
            <p:cNvSpPr txBox="1"/>
            <p:nvPr/>
          </p:nvSpPr>
          <p:spPr>
            <a:xfrm>
              <a:off x="182880" y="2194559"/>
              <a:ext cx="2286000" cy="640080"/>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see cooperation across different departments and groups.</a:t>
              </a:r>
            </a:p>
          </p:txBody>
        </p:sp>
      </p:grpSp>
      <p:grpSp>
        <p:nvGrpSpPr>
          <p:cNvPr id="4" name="Group 3"/>
          <p:cNvGrpSpPr/>
          <p:nvPr/>
        </p:nvGrpSpPr>
        <p:grpSpPr>
          <a:xfrm>
            <a:off x="182880" y="1604028"/>
            <a:ext cx="5760720" cy="581389"/>
            <a:chOff x="182880" y="1604028"/>
            <a:chExt cx="5760720" cy="581389"/>
          </a:xfrm>
        </p:grpSpPr>
        <p:graphicFrame>
          <p:nvGraphicFramePr>
            <p:cNvPr id="105" name="Chart 110"/>
            <p:cNvGraphicFramePr>
              <a:graphicFrameLocks noGrp="1"/>
            </p:cNvGraphicFramePr>
            <p:nvPr/>
          </p:nvGraphicFramePr>
          <p:xfrm>
            <a:off x="2560320" y="1645920"/>
            <a:ext cx="3383280" cy="457200"/>
          </p:xfrm>
          <a:graphic>
            <a:graphicData uri="http://schemas.openxmlformats.org/drawingml/2006/chart">
              <c:chart xmlns:c="http://schemas.openxmlformats.org/drawingml/2006/chart" xmlns:r="http://schemas.openxmlformats.org/officeDocument/2006/relationships" r:id="rId3"/>
            </a:graphicData>
          </a:graphic>
        </p:graphicFrame>
        <p:sp>
          <p:nvSpPr>
            <p:cNvPr id="106" name="TextBox 105">
              <a:extLst>
                <a:ext uri="{FF2B5EF4-FFF2-40B4-BE49-F238E27FC236}">
                  <a16:creationId xmlns:a16="http://schemas.microsoft.com/office/drawing/2014/main" id="{7266C6DD-8F60-2E41-9073-C6187522BCFB}"/>
                </a:ext>
              </a:extLst>
            </p:cNvPr>
            <p:cNvSpPr txBox="1"/>
            <p:nvPr/>
          </p:nvSpPr>
          <p:spPr>
            <a:xfrm>
              <a:off x="182880" y="1604028"/>
              <a:ext cx="2286000" cy="58138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At Philips, we collaborate to more effectively meet customer needs.</a:t>
              </a:r>
            </a:p>
          </p:txBody>
        </p:sp>
      </p:grpSp>
      <p:sp>
        <p:nvSpPr>
          <p:cNvPr id="83" name="Rounded Rectangle 10">
            <a:extLst>
              <a:ext uri="{FF2B5EF4-FFF2-40B4-BE49-F238E27FC236}">
                <a16:creationId xmlns:a16="http://schemas.microsoft.com/office/drawing/2014/main" id="{C6290EFF-1F67-4632-BF34-9D40FAD5BE57}"/>
              </a:ext>
            </a:extLst>
          </p:cNvPr>
          <p:cNvSpPr/>
          <p:nvPr/>
        </p:nvSpPr>
        <p:spPr>
          <a:xfrm>
            <a:off x="265058" y="5601043"/>
            <a:ext cx="8623210" cy="848499"/>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Arial" panose="020B0604020202020204" pitchFamily="34" charset="0"/>
              <a:ea typeface="+mn-ea"/>
              <a:cs typeface="Arial" panose="020B0604020202020204" pitchFamily="34" charset="0"/>
            </a:endParaRPr>
          </a:p>
        </p:txBody>
      </p:sp>
      <p:sp>
        <p:nvSpPr>
          <p:cNvPr id="19" name="Title 1">
            <a:extLst>
              <a:ext uri="{FF2B5EF4-FFF2-40B4-BE49-F238E27FC236}">
                <a16:creationId xmlns:a16="http://schemas.microsoft.com/office/drawing/2014/main" id="{72891B29-3D61-445C-91A3-5860D11BFA9C}"/>
              </a:ext>
            </a:extLst>
          </p:cNvPr>
          <p:cNvSpPr txBox="1">
            <a:spLocks/>
          </p:cNvSpPr>
          <p:nvPr/>
        </p:nvSpPr>
        <p:spPr>
          <a:xfrm>
            <a:off x="169021" y="58992"/>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marL="0" marR="0" lvl="0" indent="0" algn="l" defTabSz="685749"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98" normalizeH="0" baseline="0" noProof="0" dirty="0">
                <a:ln>
                  <a:noFill/>
                </a:ln>
                <a:solidFill>
                  <a:srgbClr val="2D2A2B"/>
                </a:solidFill>
                <a:effectLst/>
                <a:uLnTx/>
                <a:uFillTx/>
                <a:latin typeface="Arial" panose="020B0604020202020204" pitchFamily="34" charset="0"/>
                <a:cs typeface="Arial" panose="020B0604020202020204" pitchFamily="34" charset="0"/>
              </a:rPr>
              <a:t>Dimension Details -- Collaboration</a:t>
            </a:r>
          </a:p>
        </p:txBody>
      </p:sp>
      <p:cxnSp>
        <p:nvCxnSpPr>
          <p:cNvPr id="20" name="Straight Connector 19">
            <a:extLst>
              <a:ext uri="{FF2B5EF4-FFF2-40B4-BE49-F238E27FC236}">
                <a16:creationId xmlns:a16="http://schemas.microsoft.com/office/drawing/2014/main" id="{293EE5C0-7E36-48FE-93B0-026CAB278DE4}"/>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5523CB6-AD54-4645-9131-1EBDB2F24E93}"/>
              </a:ext>
            </a:extLst>
          </p:cNvPr>
          <p:cNvCxnSpPr/>
          <p:nvPr/>
        </p:nvCxnSpPr>
        <p:spPr>
          <a:xfrm>
            <a:off x="320040" y="16002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7442BD6-0D3E-4483-8E8F-3D23D1C982AB}"/>
              </a:ext>
            </a:extLst>
          </p:cNvPr>
          <p:cNvCxnSpPr/>
          <p:nvPr/>
        </p:nvCxnSpPr>
        <p:spPr>
          <a:xfrm>
            <a:off x="320040" y="219456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86D2075-85DE-4F46-B417-F5646B1633E2}"/>
              </a:ext>
            </a:extLst>
          </p:cNvPr>
          <p:cNvCxnSpPr/>
          <p:nvPr/>
        </p:nvCxnSpPr>
        <p:spPr>
          <a:xfrm>
            <a:off x="320040" y="1002011"/>
            <a:ext cx="8551381"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BF4998F-8D94-4AC0-8307-7FE780FDB850}"/>
              </a:ext>
            </a:extLst>
          </p:cNvPr>
          <p:cNvSpPr txBox="1"/>
          <p:nvPr/>
        </p:nvSpPr>
        <p:spPr>
          <a:xfrm>
            <a:off x="365760" y="548640"/>
            <a:ext cx="2103120" cy="457200"/>
          </a:xfrm>
          <a:prstGeom prst="rect">
            <a:avLst/>
          </a:prstGeom>
          <a:noFill/>
          <a:ln w="6350">
            <a:noFill/>
          </a:ln>
        </p:spPr>
        <p:txBody>
          <a:bodyPr wrap="square" lIns="45720" rIns="45720" rtlCol="0"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Dimension/Item</a:t>
            </a:r>
          </a:p>
        </p:txBody>
      </p:sp>
      <p:cxnSp>
        <p:nvCxnSpPr>
          <p:cNvPr id="148" name="Straight Connector 147">
            <a:extLst>
              <a:ext uri="{FF2B5EF4-FFF2-40B4-BE49-F238E27FC236}">
                <a16:creationId xmlns:a16="http://schemas.microsoft.com/office/drawing/2014/main" id="{84A62125-4849-4F18-9DA9-06F7259CFA5B}"/>
              </a:ext>
            </a:extLst>
          </p:cNvPr>
          <p:cNvCxnSpPr/>
          <p:nvPr/>
        </p:nvCxnSpPr>
        <p:spPr>
          <a:xfrm>
            <a:off x="320040" y="283464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F4ED0399-17D1-47D5-81CD-BD17B0E0F17C}"/>
              </a:ext>
            </a:extLst>
          </p:cNvPr>
          <p:cNvCxnSpPr/>
          <p:nvPr/>
        </p:nvCxnSpPr>
        <p:spPr>
          <a:xfrm>
            <a:off x="320040" y="347472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83DAFA4-9EA8-4AE8-B11A-35A17089BFFA}"/>
              </a:ext>
            </a:extLst>
          </p:cNvPr>
          <p:cNvCxnSpPr/>
          <p:nvPr/>
        </p:nvCxnSpPr>
        <p:spPr>
          <a:xfrm>
            <a:off x="320040" y="41148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019EE92C-DF8C-430F-AF5B-50EFBD5B0C48}"/>
              </a:ext>
            </a:extLst>
          </p:cNvPr>
          <p:cNvCxnSpPr/>
          <p:nvPr/>
        </p:nvCxnSpPr>
        <p:spPr>
          <a:xfrm>
            <a:off x="320040" y="475488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5897880" y="731520"/>
            <a:ext cx="642553" cy="4700016"/>
            <a:chOff x="5897880" y="731520"/>
            <a:chExt cx="642553" cy="4700016"/>
          </a:xfrm>
        </p:grpSpPr>
        <p:sp>
          <p:nvSpPr>
            <p:cNvPr id="11" name="Rectangle: Rounded Corners 10">
              <a:extLst>
                <a:ext uri="{FF2B5EF4-FFF2-40B4-BE49-F238E27FC236}">
                  <a16:creationId xmlns:a16="http://schemas.microsoft.com/office/drawing/2014/main" id="{A4FD62A8-687B-47EE-BACF-5BA26D902ADE}"/>
                </a:ext>
              </a:extLst>
            </p:cNvPr>
            <p:cNvSpPr/>
            <p:nvPr/>
          </p:nvSpPr>
          <p:spPr>
            <a:xfrm>
              <a:off x="6080760" y="731520"/>
              <a:ext cx="228600" cy="22860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8" name="TextBox 7">
              <a:extLst>
                <a:ext uri="{FF2B5EF4-FFF2-40B4-BE49-F238E27FC236}">
                  <a16:creationId xmlns:a16="http://schemas.microsoft.com/office/drawing/2014/main" id="{FE8E8761-1E00-4E43-B872-A33EC3D85E42}"/>
                </a:ext>
              </a:extLst>
            </p:cNvPr>
            <p:cNvSpPr txBox="1">
              <a:spLocks noChangeAspect="1"/>
            </p:cNvSpPr>
            <p:nvPr/>
          </p:nvSpPr>
          <p:spPr>
            <a:xfrm>
              <a:off x="5897880" y="1014984"/>
              <a:ext cx="640080" cy="582964"/>
            </a:xfrm>
            <a:prstGeom prst="rect">
              <a:avLst/>
            </a:prstGeom>
            <a:noFill/>
            <a:ln w="6350">
              <a:noFill/>
            </a:ln>
          </p:spPr>
          <p:txBody>
            <a:bodyPr wrap="square" rtlCol="0" anchor="ctr" anchorCtr="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87</a:t>
              </a:r>
            </a:p>
          </p:txBody>
        </p:sp>
        <p:sp>
          <p:nvSpPr>
            <p:cNvPr id="159" name="TextBox 158">
              <a:extLst>
                <a:ext uri="{FF2B5EF4-FFF2-40B4-BE49-F238E27FC236}">
                  <a16:creationId xmlns:a16="http://schemas.microsoft.com/office/drawing/2014/main" id="{E269FA1B-8C64-4662-8CB1-F4C3A1A5608E}"/>
                </a:ext>
              </a:extLst>
            </p:cNvPr>
            <p:cNvSpPr txBox="1">
              <a:spLocks noChangeAspect="1"/>
            </p:cNvSpPr>
            <p:nvPr/>
          </p:nvSpPr>
          <p:spPr>
            <a:xfrm>
              <a:off x="5897880" y="160020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92</a:t>
              </a:r>
            </a:p>
          </p:txBody>
        </p:sp>
        <p:sp>
          <p:nvSpPr>
            <p:cNvPr id="133" name="TextBox 132">
              <a:extLst>
                <a:ext uri="{FF2B5EF4-FFF2-40B4-BE49-F238E27FC236}">
                  <a16:creationId xmlns:a16="http://schemas.microsoft.com/office/drawing/2014/main" id="{AF8D7FE6-F997-4D06-8B01-060F3AC61BFE}"/>
                </a:ext>
              </a:extLst>
            </p:cNvPr>
            <p:cNvSpPr txBox="1">
              <a:spLocks noChangeAspect="1"/>
            </p:cNvSpPr>
            <p:nvPr/>
          </p:nvSpPr>
          <p:spPr>
            <a:xfrm>
              <a:off x="5897880" y="2221992"/>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83</a:t>
              </a:r>
            </a:p>
          </p:txBody>
        </p:sp>
        <p:sp>
          <p:nvSpPr>
            <p:cNvPr id="143" name="TextBox 142">
              <a:extLst>
                <a:ext uri="{FF2B5EF4-FFF2-40B4-BE49-F238E27FC236}">
                  <a16:creationId xmlns:a16="http://schemas.microsoft.com/office/drawing/2014/main" id="{9993FCCF-08B0-4616-8C0B-870458F040B9}"/>
                </a:ext>
              </a:extLst>
            </p:cNvPr>
            <p:cNvSpPr txBox="1">
              <a:spLocks noChangeAspect="1"/>
            </p:cNvSpPr>
            <p:nvPr/>
          </p:nvSpPr>
          <p:spPr>
            <a:xfrm>
              <a:off x="5897880" y="2871216"/>
              <a:ext cx="642553" cy="585216"/>
            </a:xfrm>
            <a:prstGeom prst="rect">
              <a:avLst/>
            </a:prstGeom>
            <a:noFill/>
            <a:ln w="6350">
              <a:noFill/>
            </a:ln>
          </p:spPr>
          <p:txBody>
            <a:bodyPr wrap="square" rtlCol="0" anchor="ctr" anchorCtr="1">
              <a:noAutofit/>
            </a:bodyPr>
            <a:lstStyle/>
            <a:p>
              <a:pPr lvl="0">
                <a:defRPr/>
              </a:pPr>
              <a:endParaRPr/>
            </a:p>
          </p:txBody>
        </p:sp>
        <p:sp>
          <p:nvSpPr>
            <p:cNvPr id="150" name="TextBox 149">
              <a:extLst>
                <a:ext uri="{FF2B5EF4-FFF2-40B4-BE49-F238E27FC236}">
                  <a16:creationId xmlns:a16="http://schemas.microsoft.com/office/drawing/2014/main" id="{5870D57E-9EDF-4220-B2B0-0962941C8421}"/>
                </a:ext>
              </a:extLst>
            </p:cNvPr>
            <p:cNvSpPr txBox="1">
              <a:spLocks noChangeAspect="1"/>
            </p:cNvSpPr>
            <p:nvPr/>
          </p:nvSpPr>
          <p:spPr>
            <a:xfrm>
              <a:off x="5897880" y="3520440"/>
              <a:ext cx="642553" cy="585216"/>
            </a:xfrm>
            <a:prstGeom prst="rect">
              <a:avLst/>
            </a:prstGeom>
            <a:noFill/>
            <a:ln w="6350">
              <a:noFill/>
            </a:ln>
          </p:spPr>
          <p:txBody>
            <a:bodyPr wrap="square" rtlCol="0" anchor="ctr" anchorCtr="1">
              <a:noAutofit/>
            </a:bodyPr>
            <a:lstStyle/>
            <a:p>
              <a:pPr lvl="0">
                <a:defRPr/>
              </a:pPr>
              <a:endParaRPr/>
            </a:p>
          </p:txBody>
        </p:sp>
        <p:sp>
          <p:nvSpPr>
            <p:cNvPr id="156" name="TextBox 155">
              <a:extLst>
                <a:ext uri="{FF2B5EF4-FFF2-40B4-BE49-F238E27FC236}">
                  <a16:creationId xmlns:a16="http://schemas.microsoft.com/office/drawing/2014/main" id="{FE641E82-45F9-4902-8EB8-70C40EC6C1DC}"/>
                </a:ext>
              </a:extLst>
            </p:cNvPr>
            <p:cNvSpPr txBox="1">
              <a:spLocks noChangeAspect="1"/>
            </p:cNvSpPr>
            <p:nvPr/>
          </p:nvSpPr>
          <p:spPr>
            <a:xfrm>
              <a:off x="5897880" y="4160520"/>
              <a:ext cx="642553" cy="585216"/>
            </a:xfrm>
            <a:prstGeom prst="rect">
              <a:avLst/>
            </a:prstGeom>
            <a:noFill/>
            <a:ln w="6350">
              <a:noFill/>
            </a:ln>
          </p:spPr>
          <p:txBody>
            <a:bodyPr wrap="square" rtlCol="0" anchor="ctr" anchorCtr="1">
              <a:noAutofit/>
            </a:bodyPr>
            <a:lstStyle/>
            <a:p>
              <a:pPr lvl="0">
                <a:defRPr/>
              </a:pPr>
              <a:endParaRPr/>
            </a:p>
          </p:txBody>
        </p:sp>
        <p:sp>
          <p:nvSpPr>
            <p:cNvPr id="183" name="TextBox 182">
              <a:extLst>
                <a:ext uri="{FF2B5EF4-FFF2-40B4-BE49-F238E27FC236}">
                  <a16:creationId xmlns:a16="http://schemas.microsoft.com/office/drawing/2014/main" id="{6BBBF724-E414-4DD6-A473-A0013E8ED19D}"/>
                </a:ext>
              </a:extLst>
            </p:cNvPr>
            <p:cNvSpPr txBox="1">
              <a:spLocks noChangeAspect="1"/>
            </p:cNvSpPr>
            <p:nvPr/>
          </p:nvSpPr>
          <p:spPr>
            <a:xfrm>
              <a:off x="5897880" y="4846320"/>
              <a:ext cx="642553" cy="585216"/>
            </a:xfrm>
            <a:prstGeom prst="rect">
              <a:avLst/>
            </a:prstGeom>
            <a:noFill/>
            <a:ln w="6350">
              <a:noFill/>
            </a:ln>
          </p:spPr>
          <p:txBody>
            <a:bodyPr wrap="square" rtlCol="0" anchor="ctr" anchorCtr="1">
              <a:noAutofit/>
            </a:bodyPr>
            <a:lstStyle/>
            <a:p>
              <a:pPr lvl="0">
                <a:defRPr/>
              </a:pPr>
              <a:endParaRPr/>
            </a:p>
          </p:txBody>
        </p:sp>
      </p:grpSp>
      <p:grpSp>
        <p:nvGrpSpPr>
          <p:cNvPr id="7" name="Group 6"/>
          <p:cNvGrpSpPr/>
          <p:nvPr/>
        </p:nvGrpSpPr>
        <p:grpSpPr>
          <a:xfrm>
            <a:off x="6440002" y="731520"/>
            <a:ext cx="782253" cy="4553712"/>
            <a:chOff x="6440002" y="731520"/>
            <a:chExt cx="782253" cy="4553712"/>
          </a:xfrm>
        </p:grpSpPr>
        <p:sp>
          <p:nvSpPr>
            <p:cNvPr id="14" name="Rectangle: Rounded Corners 13">
              <a:extLst>
                <a:ext uri="{FF2B5EF4-FFF2-40B4-BE49-F238E27FC236}">
                  <a16:creationId xmlns:a16="http://schemas.microsoft.com/office/drawing/2014/main" id="{BE8BB6A3-1107-4BD2-99FD-E0CE69E048AA}"/>
                </a:ext>
              </a:extLst>
            </p:cNvPr>
            <p:cNvSpPr/>
            <p:nvPr/>
          </p:nvSpPr>
          <p:spPr>
            <a:xfrm>
              <a:off x="6718190" y="731520"/>
              <a:ext cx="228600" cy="22860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bg1"/>
                  </a:solidFill>
                  <a:effectLst/>
                  <a:uLnTx/>
                  <a:uFillTx/>
                  <a:latin typeface="+mj-lt"/>
                  <a:ea typeface="+mn-ea"/>
                  <a:cs typeface="Arial" panose="020B0604020202020204" pitchFamily="34" charset="0"/>
                </a:rPr>
                <a:t>B</a:t>
              </a:r>
            </a:p>
          </p:txBody>
        </p:sp>
        <p:sp>
          <p:nvSpPr>
            <p:cNvPr id="16" name="TextBox 15">
              <a:extLst>
                <a:ext uri="{FF2B5EF4-FFF2-40B4-BE49-F238E27FC236}">
                  <a16:creationId xmlns:a16="http://schemas.microsoft.com/office/drawing/2014/main" id="{51519F0A-671C-47E8-AAEC-03CB1AF858DD}"/>
                </a:ext>
              </a:extLst>
            </p:cNvPr>
            <p:cNvSpPr txBox="1"/>
            <p:nvPr/>
          </p:nvSpPr>
          <p:spPr>
            <a:xfrm>
              <a:off x="6440002" y="1131458"/>
              <a:ext cx="768096" cy="347472"/>
            </a:xfrm>
            <a:prstGeom prst="rect">
              <a:avLst/>
            </a:prstGeom>
            <a:noFill/>
            <a:ln w="6350">
              <a:noFill/>
            </a:ln>
          </p:spPr>
          <p:txBody>
            <a:bodyPr wrap="square" lIns="45720" rIns="4572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91 (-4)</a:t>
              </a:r>
            </a:p>
          </p:txBody>
        </p:sp>
        <p:sp>
          <p:nvSpPr>
            <p:cNvPr id="160" name="TextBox 159">
              <a:extLst>
                <a:ext uri="{FF2B5EF4-FFF2-40B4-BE49-F238E27FC236}">
                  <a16:creationId xmlns:a16="http://schemas.microsoft.com/office/drawing/2014/main" id="{069128EB-3757-48AA-B8BD-901FE58813FA}"/>
                </a:ext>
              </a:extLst>
            </p:cNvPr>
            <p:cNvSpPr txBox="1"/>
            <p:nvPr/>
          </p:nvSpPr>
          <p:spPr>
            <a:xfrm>
              <a:off x="6445585" y="1724986"/>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92 (0)</a:t>
              </a:r>
            </a:p>
          </p:txBody>
        </p:sp>
        <p:sp>
          <p:nvSpPr>
            <p:cNvPr id="138" name="TextBox 137">
              <a:extLst>
                <a:ext uri="{FF2B5EF4-FFF2-40B4-BE49-F238E27FC236}">
                  <a16:creationId xmlns:a16="http://schemas.microsoft.com/office/drawing/2014/main" id="{2F0755C7-6D71-449D-834F-6CA841CFE94D}"/>
                </a:ext>
              </a:extLst>
            </p:cNvPr>
            <p:cNvSpPr txBox="1"/>
            <p:nvPr/>
          </p:nvSpPr>
          <p:spPr>
            <a:xfrm>
              <a:off x="6440002" y="2343294"/>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89 (-6)</a:t>
              </a:r>
            </a:p>
          </p:txBody>
        </p:sp>
        <p:sp>
          <p:nvSpPr>
            <p:cNvPr id="144" name="TextBox 143">
              <a:extLst>
                <a:ext uri="{FF2B5EF4-FFF2-40B4-BE49-F238E27FC236}">
                  <a16:creationId xmlns:a16="http://schemas.microsoft.com/office/drawing/2014/main" id="{61436C8E-8F24-4A4D-AD33-A193088721E0}"/>
                </a:ext>
              </a:extLst>
            </p:cNvPr>
            <p:cNvSpPr txBox="1"/>
            <p:nvPr/>
          </p:nvSpPr>
          <p:spPr>
            <a:xfrm>
              <a:off x="6445585" y="2989161"/>
              <a:ext cx="768096" cy="347472"/>
            </a:xfrm>
            <a:prstGeom prst="rect">
              <a:avLst/>
            </a:prstGeom>
            <a:noFill/>
            <a:ln w="6350">
              <a:noFill/>
            </a:ln>
          </p:spPr>
          <p:txBody>
            <a:bodyPr wrap="square" lIns="45720" rIns="45720" rtlCol="0" anchor="ctr" anchorCtr="0">
              <a:noAutofit/>
            </a:bodyPr>
            <a:lstStyle/>
            <a:p>
              <a:pPr lvl="0" algn="ctr">
                <a:defRPr/>
              </a:pPr>
              <a:endParaRPr/>
            </a:p>
          </p:txBody>
        </p:sp>
        <p:sp>
          <p:nvSpPr>
            <p:cNvPr id="151" name="TextBox 150">
              <a:extLst>
                <a:ext uri="{FF2B5EF4-FFF2-40B4-BE49-F238E27FC236}">
                  <a16:creationId xmlns:a16="http://schemas.microsoft.com/office/drawing/2014/main" id="{23A10F51-1BF3-4332-80D5-C34EA9D7A95D}"/>
                </a:ext>
              </a:extLst>
            </p:cNvPr>
            <p:cNvSpPr txBox="1"/>
            <p:nvPr/>
          </p:nvSpPr>
          <p:spPr>
            <a:xfrm>
              <a:off x="6448576" y="3640815"/>
              <a:ext cx="768096" cy="347472"/>
            </a:xfrm>
            <a:prstGeom prst="rect">
              <a:avLst/>
            </a:prstGeom>
            <a:noFill/>
            <a:ln w="6350">
              <a:noFill/>
            </a:ln>
          </p:spPr>
          <p:txBody>
            <a:bodyPr wrap="square" lIns="45720" rIns="45720" rtlCol="0" anchor="ctr" anchorCtr="0">
              <a:noAutofit/>
            </a:bodyPr>
            <a:lstStyle/>
            <a:p>
              <a:pPr lvl="0" algn="ctr">
                <a:defRPr/>
              </a:pPr>
              <a:endParaRPr/>
            </a:p>
          </p:txBody>
        </p:sp>
        <p:sp>
          <p:nvSpPr>
            <p:cNvPr id="157" name="TextBox 156">
              <a:extLst>
                <a:ext uri="{FF2B5EF4-FFF2-40B4-BE49-F238E27FC236}">
                  <a16:creationId xmlns:a16="http://schemas.microsoft.com/office/drawing/2014/main" id="{446A4A20-C6DA-4468-8D72-34F0B9A42012}"/>
                </a:ext>
              </a:extLst>
            </p:cNvPr>
            <p:cNvSpPr txBox="1"/>
            <p:nvPr/>
          </p:nvSpPr>
          <p:spPr>
            <a:xfrm>
              <a:off x="6454159" y="4280895"/>
              <a:ext cx="768096" cy="347472"/>
            </a:xfrm>
            <a:prstGeom prst="rect">
              <a:avLst/>
            </a:prstGeom>
            <a:noFill/>
            <a:ln w="6350">
              <a:noFill/>
            </a:ln>
          </p:spPr>
          <p:txBody>
            <a:bodyPr wrap="square" lIns="45720" rIns="45720" rtlCol="0" anchor="ctr" anchorCtr="0">
              <a:noAutofit/>
            </a:bodyPr>
            <a:lstStyle/>
            <a:p>
              <a:pPr lvl="0" algn="ctr">
                <a:defRPr/>
              </a:pPr>
              <a:endParaRPr/>
            </a:p>
          </p:txBody>
        </p:sp>
        <p:sp>
          <p:nvSpPr>
            <p:cNvPr id="184" name="TextBox 183">
              <a:extLst>
                <a:ext uri="{FF2B5EF4-FFF2-40B4-BE49-F238E27FC236}">
                  <a16:creationId xmlns:a16="http://schemas.microsoft.com/office/drawing/2014/main" id="{EE6190ED-0B49-4352-AFF3-CF3D66D4D197}"/>
                </a:ext>
              </a:extLst>
            </p:cNvPr>
            <p:cNvSpPr txBox="1"/>
            <p:nvPr/>
          </p:nvSpPr>
          <p:spPr>
            <a:xfrm>
              <a:off x="6444677" y="4937760"/>
              <a:ext cx="768096" cy="347472"/>
            </a:xfrm>
            <a:prstGeom prst="rect">
              <a:avLst/>
            </a:prstGeom>
            <a:noFill/>
            <a:ln w="6350">
              <a:noFill/>
            </a:ln>
          </p:spPr>
          <p:txBody>
            <a:bodyPr wrap="square" lIns="45720" rIns="45720" rtlCol="0" anchor="ctr" anchorCtr="0">
              <a:noAutofit/>
            </a:bodyPr>
            <a:lstStyle/>
            <a:p>
              <a:pPr lvl="0" algn="ctr">
                <a:defRPr/>
              </a:pPr>
              <a:endParaRPr/>
            </a:p>
          </p:txBody>
        </p:sp>
      </p:grpSp>
      <p:grpSp>
        <p:nvGrpSpPr>
          <p:cNvPr id="9" name="Group 8"/>
          <p:cNvGrpSpPr/>
          <p:nvPr/>
        </p:nvGrpSpPr>
        <p:grpSpPr>
          <a:xfrm>
            <a:off x="7275424" y="731520"/>
            <a:ext cx="782253" cy="4553712"/>
            <a:chOff x="7275424" y="731520"/>
            <a:chExt cx="782253" cy="4553712"/>
          </a:xfrm>
        </p:grpSpPr>
        <p:sp>
          <p:nvSpPr>
            <p:cNvPr id="13" name="Rectangle: Rounded Corners 12">
              <a:extLst>
                <a:ext uri="{FF2B5EF4-FFF2-40B4-BE49-F238E27FC236}">
                  <a16:creationId xmlns:a16="http://schemas.microsoft.com/office/drawing/2014/main" id="{FE405175-FDFC-4040-AD13-B75A1E5F4EDC}"/>
                </a:ext>
              </a:extLst>
            </p:cNvPr>
            <p:cNvSpPr/>
            <p:nvPr/>
          </p:nvSpPr>
          <p:spPr>
            <a:xfrm>
              <a:off x="7552944" y="731520"/>
              <a:ext cx="228600" cy="22860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C</a:t>
              </a:r>
            </a:p>
          </p:txBody>
        </p:sp>
        <p:sp>
          <p:nvSpPr>
            <p:cNvPr id="146" name="TextBox 145">
              <a:extLst>
                <a:ext uri="{FF2B5EF4-FFF2-40B4-BE49-F238E27FC236}">
                  <a16:creationId xmlns:a16="http://schemas.microsoft.com/office/drawing/2014/main" id="{57C406BE-ACD2-46CA-8236-88678C8B7EB5}"/>
                </a:ext>
              </a:extLst>
            </p:cNvPr>
            <p:cNvSpPr txBox="1"/>
            <p:nvPr/>
          </p:nvSpPr>
          <p:spPr>
            <a:xfrm>
              <a:off x="7275424" y="1162208"/>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71 (+16)</a:t>
              </a:r>
            </a:p>
          </p:txBody>
        </p:sp>
        <p:sp>
          <p:nvSpPr>
            <p:cNvPr id="161" name="TextBox 160">
              <a:extLst>
                <a:ext uri="{FF2B5EF4-FFF2-40B4-BE49-F238E27FC236}">
                  <a16:creationId xmlns:a16="http://schemas.microsoft.com/office/drawing/2014/main" id="{5B9EBBD3-EC0F-4B3A-B0E4-303DC813D0B7}"/>
                </a:ext>
              </a:extLst>
            </p:cNvPr>
            <p:cNvSpPr txBox="1"/>
            <p:nvPr/>
          </p:nvSpPr>
          <p:spPr>
            <a:xfrm>
              <a:off x="7281007" y="175764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72 (+20)</a:t>
              </a:r>
            </a:p>
          </p:txBody>
        </p:sp>
        <p:sp>
          <p:nvSpPr>
            <p:cNvPr id="141" name="TextBox 140">
              <a:extLst>
                <a:ext uri="{FF2B5EF4-FFF2-40B4-BE49-F238E27FC236}">
                  <a16:creationId xmlns:a16="http://schemas.microsoft.com/office/drawing/2014/main" id="{3334149F-325D-439D-ABA4-85BD845B8A22}"/>
                </a:ext>
              </a:extLst>
            </p:cNvPr>
            <p:cNvSpPr txBox="1"/>
            <p:nvPr/>
          </p:nvSpPr>
          <p:spPr>
            <a:xfrm>
              <a:off x="7275424" y="237526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69 (+14)</a:t>
              </a:r>
            </a:p>
          </p:txBody>
        </p:sp>
        <p:sp>
          <p:nvSpPr>
            <p:cNvPr id="145" name="TextBox 144">
              <a:extLst>
                <a:ext uri="{FF2B5EF4-FFF2-40B4-BE49-F238E27FC236}">
                  <a16:creationId xmlns:a16="http://schemas.microsoft.com/office/drawing/2014/main" id="{8A326A07-597F-48EF-BB6A-A4D0AF037853}"/>
                </a:ext>
              </a:extLst>
            </p:cNvPr>
            <p:cNvSpPr txBox="1"/>
            <p:nvPr/>
          </p:nvSpPr>
          <p:spPr>
            <a:xfrm>
              <a:off x="7281007" y="2983374"/>
              <a:ext cx="768096" cy="347472"/>
            </a:xfrm>
            <a:prstGeom prst="rect">
              <a:avLst/>
            </a:prstGeom>
            <a:noFill/>
            <a:ln w="6350">
              <a:noFill/>
            </a:ln>
          </p:spPr>
          <p:txBody>
            <a:bodyPr wrap="square" lIns="45720" rIns="45720" rtlCol="0" anchor="ctr" anchorCtr="1">
              <a:noAutofit/>
            </a:bodyPr>
            <a:lstStyle/>
            <a:p>
              <a:pPr lvl="0" algn="ctr">
                <a:defRPr/>
              </a:pPr>
              <a:endParaRPr/>
            </a:p>
          </p:txBody>
        </p:sp>
        <p:sp>
          <p:nvSpPr>
            <p:cNvPr id="154" name="TextBox 153">
              <a:extLst>
                <a:ext uri="{FF2B5EF4-FFF2-40B4-BE49-F238E27FC236}">
                  <a16:creationId xmlns:a16="http://schemas.microsoft.com/office/drawing/2014/main" id="{6D5EBA2B-BDCC-4CEF-9844-954EF43634E2}"/>
                </a:ext>
              </a:extLst>
            </p:cNvPr>
            <p:cNvSpPr txBox="1"/>
            <p:nvPr/>
          </p:nvSpPr>
          <p:spPr>
            <a:xfrm>
              <a:off x="7283998" y="3640815"/>
              <a:ext cx="768096" cy="347472"/>
            </a:xfrm>
            <a:prstGeom prst="rect">
              <a:avLst/>
            </a:prstGeom>
            <a:noFill/>
            <a:ln w="6350">
              <a:noFill/>
            </a:ln>
          </p:spPr>
          <p:txBody>
            <a:bodyPr wrap="square" lIns="45720" rIns="45720" rtlCol="0" anchor="ctr" anchorCtr="1">
              <a:noAutofit/>
            </a:bodyPr>
            <a:lstStyle/>
            <a:p>
              <a:pPr lvl="0" algn="ctr">
                <a:defRPr/>
              </a:pPr>
              <a:endParaRPr/>
            </a:p>
          </p:txBody>
        </p:sp>
        <p:sp>
          <p:nvSpPr>
            <p:cNvPr id="179" name="TextBox 178">
              <a:extLst>
                <a:ext uri="{FF2B5EF4-FFF2-40B4-BE49-F238E27FC236}">
                  <a16:creationId xmlns:a16="http://schemas.microsoft.com/office/drawing/2014/main" id="{9CB8BC60-CA25-4E4A-B7DF-6DB0D9F8896C}"/>
                </a:ext>
              </a:extLst>
            </p:cNvPr>
            <p:cNvSpPr txBox="1"/>
            <p:nvPr/>
          </p:nvSpPr>
          <p:spPr>
            <a:xfrm>
              <a:off x="7289581" y="4280895"/>
              <a:ext cx="768096" cy="347472"/>
            </a:xfrm>
            <a:prstGeom prst="rect">
              <a:avLst/>
            </a:prstGeom>
            <a:noFill/>
            <a:ln w="6350">
              <a:noFill/>
            </a:ln>
          </p:spPr>
          <p:txBody>
            <a:bodyPr wrap="square" lIns="45720" rIns="45720" rtlCol="0" anchor="ctr" anchorCtr="1">
              <a:noAutofit/>
            </a:bodyPr>
            <a:lstStyle/>
            <a:p>
              <a:pPr lvl="0" algn="ctr">
                <a:defRPr/>
              </a:pPr>
              <a:endParaRPr/>
            </a:p>
          </p:txBody>
        </p:sp>
        <p:sp>
          <p:nvSpPr>
            <p:cNvPr id="187" name="TextBox 186">
              <a:extLst>
                <a:ext uri="{FF2B5EF4-FFF2-40B4-BE49-F238E27FC236}">
                  <a16:creationId xmlns:a16="http://schemas.microsoft.com/office/drawing/2014/main" id="{99550F08-002D-415C-857D-8D352D84BF64}"/>
                </a:ext>
              </a:extLst>
            </p:cNvPr>
            <p:cNvSpPr txBox="1"/>
            <p:nvPr/>
          </p:nvSpPr>
          <p:spPr>
            <a:xfrm>
              <a:off x="7280099" y="4937760"/>
              <a:ext cx="768096" cy="347472"/>
            </a:xfrm>
            <a:prstGeom prst="rect">
              <a:avLst/>
            </a:prstGeom>
            <a:noFill/>
            <a:ln w="6350">
              <a:noFill/>
            </a:ln>
          </p:spPr>
          <p:txBody>
            <a:bodyPr wrap="square" lIns="45720" rIns="45720" rtlCol="0" anchor="ctr" anchorCtr="1">
              <a:noAutofit/>
            </a:bodyPr>
            <a:lstStyle/>
            <a:p>
              <a:pPr lvl="0" algn="ctr">
                <a:defRPr/>
              </a:pPr>
              <a:endParaRPr/>
            </a:p>
          </p:txBody>
        </p:sp>
      </p:grpSp>
      <p:sp>
        <p:nvSpPr>
          <p:cNvPr id="91" name="Text Placeholder 7">
            <a:extLst>
              <a:ext uri="{FF2B5EF4-FFF2-40B4-BE49-F238E27FC236}">
                <a16:creationId xmlns:a16="http://schemas.microsoft.com/office/drawing/2014/main" id="{CE7B5F59-78C1-ED44-B319-F3F1E92EA280}"/>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92" name="Footer Placeholder 2">
            <a:extLst>
              <a:ext uri="{FF2B5EF4-FFF2-40B4-BE49-F238E27FC236}">
                <a16:creationId xmlns:a16="http://schemas.microsoft.com/office/drawing/2014/main" id="{2E2C5825-844C-3949-82BC-71C13FE331B8}"/>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14</a:t>
            </a:fld>
            <a:endParaRPr lang="en-US" dirty="0">
              <a:solidFill>
                <a:srgbClr val="767676"/>
              </a:solidFill>
              <a:latin typeface="Arial" panose="020B0604020202020204" pitchFamily="34" charset="0"/>
              <a:cs typeface="Arial" panose="020B0604020202020204" pitchFamily="34" charset="0"/>
            </a:endParaRPr>
          </a:p>
        </p:txBody>
      </p:sp>
      <p:grpSp>
        <p:nvGrpSpPr>
          <p:cNvPr id="15" name="Group 14"/>
          <p:cNvGrpSpPr/>
          <p:nvPr/>
        </p:nvGrpSpPr>
        <p:grpSpPr>
          <a:xfrm>
            <a:off x="365759" y="1051560"/>
            <a:ext cx="5577841" cy="457200"/>
            <a:chOff x="365759" y="1051560"/>
            <a:chExt cx="5577841" cy="457200"/>
          </a:xfrm>
        </p:grpSpPr>
        <p:graphicFrame>
          <p:nvGraphicFramePr>
            <p:cNvPr id="65" name="Chart 188"/>
            <p:cNvGraphicFramePr>
              <a:graphicFrameLocks noGrp="1"/>
            </p:cNvGraphicFramePr>
            <p:nvPr/>
          </p:nvGraphicFramePr>
          <p:xfrm>
            <a:off x="2560320" y="1051560"/>
            <a:ext cx="3383280" cy="457200"/>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8">
              <a:extLst>
                <a:ext uri="{FF2B5EF4-FFF2-40B4-BE49-F238E27FC236}">
                  <a16:creationId xmlns:a16="http://schemas.microsoft.com/office/drawing/2014/main" id="{B32073DA-237C-2545-9029-A59E84BAFC9C}"/>
                </a:ext>
              </a:extLst>
            </p:cNvPr>
            <p:cNvSpPr txBox="1"/>
            <p:nvPr/>
          </p:nvSpPr>
          <p:spPr>
            <a:xfrm>
              <a:off x="365759" y="1051560"/>
              <a:ext cx="2103120" cy="457200"/>
            </a:xfrm>
            <a:prstGeom prst="rect">
              <a:avLst/>
            </a:prstGeom>
            <a:noFill/>
          </p:spPr>
          <p:txBody>
            <a:bodyPr wrap="square" rtlCol="0" anchor="ctr">
              <a:noAutofit/>
            </a:bodyPr>
            <a:lstStyle/>
            <a:p>
              <a:pPr algn="r"/>
              <a:r>
                <a:rPr lang="en-US" sz="1200" b="1" dirty="0">
                  <a:solidFill>
                    <a:srgbClr val="2D2A2B"/>
                  </a:solidFill>
                  <a:latin typeface="Arial" panose="020B0604020202020204" pitchFamily="34" charset="0"/>
                  <a:cs typeface="Arial" panose="020B0604020202020204" pitchFamily="34" charset="0"/>
                </a:rPr>
                <a:t>Collaboration</a:t>
              </a:r>
            </a:p>
          </p:txBody>
        </p:sp>
      </p:grpSp>
      <p:sp>
        <p:nvSpPr>
          <p:cNvPr id="96" name="Rectangle: Rounded Corners 77">
            <a:extLst>
              <a:ext uri="{FF2B5EF4-FFF2-40B4-BE49-F238E27FC236}">
                <a16:creationId xmlns:a16="http://schemas.microsoft.com/office/drawing/2014/main" id="{369965BA-84B8-7D43-B99C-EA35003746AC}"/>
              </a:ext>
            </a:extLst>
          </p:cNvPr>
          <p:cNvSpPr/>
          <p:nvPr/>
        </p:nvSpPr>
        <p:spPr>
          <a:xfrm>
            <a:off x="3840480" y="777240"/>
            <a:ext cx="144692" cy="139686"/>
          </a:xfrm>
          <a:prstGeom prst="round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7" name="Rectangle: Rounded Corners 78">
            <a:extLst>
              <a:ext uri="{FF2B5EF4-FFF2-40B4-BE49-F238E27FC236}">
                <a16:creationId xmlns:a16="http://schemas.microsoft.com/office/drawing/2014/main" id="{7DA961C4-E7FC-814B-A154-B337F0748015}"/>
              </a:ext>
            </a:extLst>
          </p:cNvPr>
          <p:cNvSpPr/>
          <p:nvPr/>
        </p:nvSpPr>
        <p:spPr>
          <a:xfrm>
            <a:off x="2651760" y="777240"/>
            <a:ext cx="144692" cy="139686"/>
          </a:xfrm>
          <a:prstGeom prst="roundRect">
            <a:avLst/>
          </a:prstGeom>
          <a:solidFill>
            <a:srgbClr val="1A9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8" name="TextBox 97">
            <a:extLst>
              <a:ext uri="{FF2B5EF4-FFF2-40B4-BE49-F238E27FC236}">
                <a16:creationId xmlns:a16="http://schemas.microsoft.com/office/drawing/2014/main" id="{50E3CD04-D9B3-DA49-BDEA-53136BB48118}"/>
              </a:ext>
            </a:extLst>
          </p:cNvPr>
          <p:cNvSpPr txBox="1"/>
          <p:nvPr/>
        </p:nvSpPr>
        <p:spPr>
          <a:xfrm>
            <a:off x="3977640" y="712158"/>
            <a:ext cx="96012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Neutral</a:t>
            </a:r>
          </a:p>
        </p:txBody>
      </p:sp>
      <p:sp>
        <p:nvSpPr>
          <p:cNvPr id="99" name="TextBox 98">
            <a:extLst>
              <a:ext uri="{FF2B5EF4-FFF2-40B4-BE49-F238E27FC236}">
                <a16:creationId xmlns:a16="http://schemas.microsoft.com/office/drawing/2014/main" id="{6F1FF18B-3744-594A-99A9-7C92DA6484E1}"/>
              </a:ext>
            </a:extLst>
          </p:cNvPr>
          <p:cNvSpPr txBox="1"/>
          <p:nvPr/>
        </p:nvSpPr>
        <p:spPr>
          <a:xfrm>
            <a:off x="2788920" y="712158"/>
            <a:ext cx="100584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Positive</a:t>
            </a:r>
          </a:p>
        </p:txBody>
      </p:sp>
      <p:sp>
        <p:nvSpPr>
          <p:cNvPr id="100" name="Rectangle: Rounded Corners 76">
            <a:extLst>
              <a:ext uri="{FF2B5EF4-FFF2-40B4-BE49-F238E27FC236}">
                <a16:creationId xmlns:a16="http://schemas.microsoft.com/office/drawing/2014/main" id="{C7CC7402-52F6-9044-AF0E-6788023A2833}"/>
              </a:ext>
            </a:extLst>
          </p:cNvPr>
          <p:cNvSpPr/>
          <p:nvPr/>
        </p:nvSpPr>
        <p:spPr>
          <a:xfrm>
            <a:off x="4937760" y="777240"/>
            <a:ext cx="144692" cy="139686"/>
          </a:xfrm>
          <a:prstGeom prst="roundRect">
            <a:avLst/>
          </a:prstGeom>
          <a:solidFill>
            <a:srgbClr val="DA18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1" name="TextBox 100">
            <a:extLst>
              <a:ext uri="{FF2B5EF4-FFF2-40B4-BE49-F238E27FC236}">
                <a16:creationId xmlns:a16="http://schemas.microsoft.com/office/drawing/2014/main" id="{38D21B5A-D2C6-CE46-A210-650652C66932}"/>
              </a:ext>
            </a:extLst>
          </p:cNvPr>
          <p:cNvSpPr txBox="1"/>
          <p:nvPr/>
        </p:nvSpPr>
        <p:spPr>
          <a:xfrm>
            <a:off x="5074920" y="712158"/>
            <a:ext cx="960120" cy="276999"/>
          </a:xfrm>
          <a:prstGeom prst="rect">
            <a:avLst/>
          </a:prstGeom>
          <a:noFill/>
          <a:ln w="6350">
            <a:noFill/>
          </a:ln>
        </p:spPr>
        <p:txBody>
          <a:bodyPr wrap="square" lIns="45720" rIns="45720" rtlCol="0" anchor="ctr" anchorCtr="0">
            <a:noAutofit/>
          </a:bodyPr>
          <a:lstStyle/>
          <a:p>
            <a:pPr lvl="0">
              <a:defRPr/>
            </a:pPr>
            <a:r>
              <a:rPr lang="en-US" sz="1200" dirty="0">
                <a:solidFill>
                  <a:srgbClr val="767676"/>
                </a:solidFill>
                <a:latin typeface="Arial" panose="020B0604020202020204" pitchFamily="34" charset="0"/>
                <a:cs typeface="Arial" panose="020B0604020202020204" pitchFamily="34" charset="0"/>
              </a:rPr>
              <a:t>Negative</a:t>
            </a:r>
          </a:p>
        </p:txBody>
      </p:sp>
      <p:grpSp>
        <p:nvGrpSpPr>
          <p:cNvPr id="22" name="Group 21"/>
          <p:cNvGrpSpPr/>
          <p:nvPr/>
        </p:nvGrpSpPr>
        <p:grpSpPr>
          <a:xfrm>
            <a:off x="365760" y="5718775"/>
            <a:ext cx="1828800" cy="682025"/>
            <a:chOff x="365760" y="5718775"/>
            <a:chExt cx="1828800" cy="682025"/>
          </a:xfrm>
        </p:grpSpPr>
        <p:sp>
          <p:nvSpPr>
            <p:cNvPr id="104" name="Rectangle: Rounded Corners 128">
              <a:extLst>
                <a:ext uri="{FF2B5EF4-FFF2-40B4-BE49-F238E27FC236}">
                  <a16:creationId xmlns:a16="http://schemas.microsoft.com/office/drawing/2014/main" id="{6C178466-C5EF-4F4F-B2CC-C4E44CF091D6}"/>
                </a:ext>
              </a:extLst>
            </p:cNvPr>
            <p:cNvSpPr/>
            <p:nvPr/>
          </p:nvSpPr>
          <p:spPr>
            <a:xfrm>
              <a:off x="548640" y="5852160"/>
              <a:ext cx="320040" cy="32004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a:t>
              </a:r>
            </a:p>
          </p:txBody>
        </p:sp>
        <p:sp>
          <p:nvSpPr>
            <p:cNvPr id="117" name="TextBox 116">
              <a:extLst>
                <a:ext uri="{FF2B5EF4-FFF2-40B4-BE49-F238E27FC236}">
                  <a16:creationId xmlns:a16="http://schemas.microsoft.com/office/drawing/2014/main" id="{17DEE8D0-6F4C-264F-8E9B-3B8D29CA0372}"/>
                </a:ext>
              </a:extLst>
            </p:cNvPr>
            <p:cNvSpPr txBox="1"/>
            <p:nvPr/>
          </p:nvSpPr>
          <p:spPr>
            <a:xfrm>
              <a:off x="914400" y="5718775"/>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Q2</a:t>
              </a:r>
            </a:p>
          </p:txBody>
        </p:sp>
        <p:sp>
          <p:nvSpPr>
            <p:cNvPr id="118" name="TextBox 117">
              <a:extLst>
                <a:ext uri="{FF2B5EF4-FFF2-40B4-BE49-F238E27FC236}">
                  <a16:creationId xmlns:a16="http://schemas.microsoft.com/office/drawing/2014/main" id="{35FCED13-0001-5749-BEA8-DD5EA881CA82}"/>
                </a:ext>
              </a:extLst>
            </p:cNvPr>
            <p:cNvSpPr txBox="1"/>
            <p:nvPr/>
          </p:nvSpPr>
          <p:spPr>
            <a:xfrm>
              <a:off x="365760" y="6172200"/>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170</a:t>
              </a:r>
            </a:p>
          </p:txBody>
        </p:sp>
      </p:grpSp>
      <p:grpSp>
        <p:nvGrpSpPr>
          <p:cNvPr id="23" name="Group 22"/>
          <p:cNvGrpSpPr/>
          <p:nvPr/>
        </p:nvGrpSpPr>
        <p:grpSpPr>
          <a:xfrm>
            <a:off x="2423160" y="5716916"/>
            <a:ext cx="1828800" cy="683883"/>
            <a:chOff x="2377440" y="5716916"/>
            <a:chExt cx="1828800" cy="683883"/>
          </a:xfrm>
        </p:grpSpPr>
        <p:sp>
          <p:nvSpPr>
            <p:cNvPr id="120" name="Rectangle: Rounded Corners 131">
              <a:extLst>
                <a:ext uri="{FF2B5EF4-FFF2-40B4-BE49-F238E27FC236}">
                  <a16:creationId xmlns:a16="http://schemas.microsoft.com/office/drawing/2014/main" id="{DE4D8714-5B49-3943-8B35-128A376F7F40}"/>
                </a:ext>
              </a:extLst>
            </p:cNvPr>
            <p:cNvSpPr/>
            <p:nvPr/>
          </p:nvSpPr>
          <p:spPr>
            <a:xfrm>
              <a:off x="2560320" y="5852160"/>
              <a:ext cx="320040" cy="32004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a:t>
              </a:r>
            </a:p>
          </p:txBody>
        </p:sp>
        <p:sp>
          <p:nvSpPr>
            <p:cNvPr id="121" name="TextBox 120">
              <a:extLst>
                <a:ext uri="{FF2B5EF4-FFF2-40B4-BE49-F238E27FC236}">
                  <a16:creationId xmlns:a16="http://schemas.microsoft.com/office/drawing/2014/main" id="{20E3DD14-5F0C-D74B-A7B6-1D1133A396D4}"/>
                </a:ext>
              </a:extLst>
            </p:cNvPr>
            <p:cNvSpPr txBox="1"/>
            <p:nvPr/>
          </p:nvSpPr>
          <p:spPr>
            <a:xfrm>
              <a:off x="2926080" y="5716916"/>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Q1</a:t>
              </a:r>
            </a:p>
          </p:txBody>
        </p:sp>
        <p:sp>
          <p:nvSpPr>
            <p:cNvPr id="122" name="TextBox 121">
              <a:extLst>
                <a:ext uri="{FF2B5EF4-FFF2-40B4-BE49-F238E27FC236}">
                  <a16:creationId xmlns:a16="http://schemas.microsoft.com/office/drawing/2014/main" id="{4982611C-28F2-9747-A7CE-4E9C44DA9B70}"/>
                </a:ext>
              </a:extLst>
            </p:cNvPr>
            <p:cNvSpPr txBox="1"/>
            <p:nvPr/>
          </p:nvSpPr>
          <p:spPr>
            <a:xfrm>
              <a:off x="237744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154</a:t>
              </a:r>
            </a:p>
          </p:txBody>
        </p:sp>
      </p:grpSp>
      <p:grpSp>
        <p:nvGrpSpPr>
          <p:cNvPr id="24" name="Group 23"/>
          <p:cNvGrpSpPr/>
          <p:nvPr/>
        </p:nvGrpSpPr>
        <p:grpSpPr>
          <a:xfrm>
            <a:off x="4480560" y="5715000"/>
            <a:ext cx="1828800" cy="685799"/>
            <a:chOff x="4389120" y="5715000"/>
            <a:chExt cx="1828800" cy="685799"/>
          </a:xfrm>
        </p:grpSpPr>
        <p:sp>
          <p:nvSpPr>
            <p:cNvPr id="124" name="Rectangle: Rounded Corners 130">
              <a:extLst>
                <a:ext uri="{FF2B5EF4-FFF2-40B4-BE49-F238E27FC236}">
                  <a16:creationId xmlns:a16="http://schemas.microsoft.com/office/drawing/2014/main" id="{41F369C2-D9E8-294B-8525-2B38BECC2B4C}"/>
                </a:ext>
              </a:extLst>
            </p:cNvPr>
            <p:cNvSpPr/>
            <p:nvPr/>
          </p:nvSpPr>
          <p:spPr>
            <a:xfrm>
              <a:off x="4572000" y="5852160"/>
              <a:ext cx="320040" cy="32004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C</a:t>
              </a:r>
            </a:p>
          </p:txBody>
        </p:sp>
        <p:sp>
          <p:nvSpPr>
            <p:cNvPr id="125" name="TextBox 124">
              <a:extLst>
                <a:ext uri="{FF2B5EF4-FFF2-40B4-BE49-F238E27FC236}">
                  <a16:creationId xmlns:a16="http://schemas.microsoft.com/office/drawing/2014/main" id="{69E1279D-5E22-1243-B4C2-7AD278DBD8BE}"/>
                </a:ext>
              </a:extLst>
            </p:cNvPr>
            <p:cNvSpPr txBox="1"/>
            <p:nvPr/>
          </p:nvSpPr>
          <p:spPr>
            <a:xfrm>
              <a:off x="4937760" y="5715000"/>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Benchmark: Global High Performing 2020</a:t>
              </a:r>
            </a:p>
          </p:txBody>
        </p:sp>
        <p:sp>
          <p:nvSpPr>
            <p:cNvPr id="126" name="TextBox 125">
              <a:extLst>
                <a:ext uri="{FF2B5EF4-FFF2-40B4-BE49-F238E27FC236}">
                  <a16:creationId xmlns:a16="http://schemas.microsoft.com/office/drawing/2014/main" id="{48BD3BC8-5E1C-2F46-AF05-FEF87CE680E9}"/>
                </a:ext>
              </a:extLst>
            </p:cNvPr>
            <p:cNvSpPr txBox="1"/>
            <p:nvPr/>
          </p:nvSpPr>
          <p:spPr>
            <a:xfrm>
              <a:off x="438912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a:t>
              </a: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82880" y="2843781"/>
            <a:ext cx="5761980" cy="640079"/>
            <a:chOff x="182880" y="2843781"/>
            <a:chExt cx="5761980" cy="640079"/>
          </a:xfrm>
        </p:grpSpPr>
        <p:graphicFrame>
          <p:nvGraphicFramePr>
            <p:cNvPr id="109" name="Chart 2"/>
            <p:cNvGraphicFramePr>
              <a:graphicFrameLocks noGrp="1"/>
            </p:cNvGraphicFramePr>
            <p:nvPr/>
          </p:nvGraphicFramePr>
          <p:xfrm>
            <a:off x="2561580" y="2926080"/>
            <a:ext cx="3383280" cy="457200"/>
          </p:xfrm>
          <a:graphic>
            <a:graphicData uri="http://schemas.openxmlformats.org/drawingml/2006/chart">
              <c:chart xmlns:c="http://schemas.openxmlformats.org/drawingml/2006/chart" xmlns:r="http://schemas.openxmlformats.org/officeDocument/2006/relationships" r:id="rId2"/>
            </a:graphicData>
          </a:graphic>
        </p:graphicFrame>
        <p:sp>
          <p:nvSpPr>
            <p:cNvPr id="110" name="TextBox 109">
              <a:extLst>
                <a:ext uri="{FF2B5EF4-FFF2-40B4-BE49-F238E27FC236}">
                  <a16:creationId xmlns:a16="http://schemas.microsoft.com/office/drawing/2014/main" id="{A8771877-F02B-A44B-A403-BF44345744C6}"/>
                </a:ext>
              </a:extLst>
            </p:cNvPr>
            <p:cNvSpPr txBox="1"/>
            <p:nvPr/>
          </p:nvSpPr>
          <p:spPr>
            <a:xfrm>
              <a:off x="182880" y="2843781"/>
              <a:ext cx="2286000" cy="64007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am confident in the future success of Philips.</a:t>
              </a:r>
            </a:p>
          </p:txBody>
        </p:sp>
      </p:grpSp>
      <p:grpSp>
        <p:nvGrpSpPr>
          <p:cNvPr id="3" name="Group 2"/>
          <p:cNvGrpSpPr/>
          <p:nvPr/>
        </p:nvGrpSpPr>
        <p:grpSpPr>
          <a:xfrm>
            <a:off x="182880" y="2194559"/>
            <a:ext cx="5761980" cy="640080"/>
            <a:chOff x="182880" y="2194559"/>
            <a:chExt cx="5761980" cy="640080"/>
          </a:xfrm>
        </p:grpSpPr>
        <p:graphicFrame>
          <p:nvGraphicFramePr>
            <p:cNvPr id="107" name="Chart 110"/>
            <p:cNvGraphicFramePr>
              <a:graphicFrameLocks noGrp="1"/>
            </p:cNvGraphicFramePr>
            <p:nvPr/>
          </p:nvGraphicFramePr>
          <p:xfrm>
            <a:off x="2561580" y="2286000"/>
            <a:ext cx="3383280" cy="457200"/>
          </p:xfrm>
          <a:graphic>
            <a:graphicData uri="http://schemas.openxmlformats.org/drawingml/2006/chart">
              <c:chart xmlns:c="http://schemas.openxmlformats.org/drawingml/2006/chart" xmlns:r="http://schemas.openxmlformats.org/officeDocument/2006/relationships" r:id="rId3"/>
            </a:graphicData>
          </a:graphic>
        </p:graphicFrame>
        <p:sp>
          <p:nvSpPr>
            <p:cNvPr id="108" name="TextBox 107">
              <a:extLst>
                <a:ext uri="{FF2B5EF4-FFF2-40B4-BE49-F238E27FC236}">
                  <a16:creationId xmlns:a16="http://schemas.microsoft.com/office/drawing/2014/main" id="{1981C12F-AC32-FD40-9078-CF5008AB255A}"/>
                </a:ext>
              </a:extLst>
            </p:cNvPr>
            <p:cNvSpPr txBox="1"/>
            <p:nvPr/>
          </p:nvSpPr>
          <p:spPr>
            <a:xfrm>
              <a:off x="182880" y="2194559"/>
              <a:ext cx="2286000" cy="640080"/>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feel energized by my job.</a:t>
              </a:r>
            </a:p>
          </p:txBody>
        </p:sp>
      </p:grpSp>
      <p:grpSp>
        <p:nvGrpSpPr>
          <p:cNvPr id="4" name="Group 3"/>
          <p:cNvGrpSpPr/>
          <p:nvPr/>
        </p:nvGrpSpPr>
        <p:grpSpPr>
          <a:xfrm>
            <a:off x="182880" y="1604028"/>
            <a:ext cx="5760720" cy="581389"/>
            <a:chOff x="182880" y="1604028"/>
            <a:chExt cx="5760720" cy="581389"/>
          </a:xfrm>
        </p:grpSpPr>
        <p:graphicFrame>
          <p:nvGraphicFramePr>
            <p:cNvPr id="105" name="Chart 110"/>
            <p:cNvGraphicFramePr>
              <a:graphicFrameLocks noGrp="1"/>
            </p:cNvGraphicFramePr>
            <p:nvPr/>
          </p:nvGraphicFramePr>
          <p:xfrm>
            <a:off x="2560320" y="1645920"/>
            <a:ext cx="3383280" cy="457200"/>
          </p:xfrm>
          <a:graphic>
            <a:graphicData uri="http://schemas.openxmlformats.org/drawingml/2006/chart">
              <c:chart xmlns:c="http://schemas.openxmlformats.org/drawingml/2006/chart" xmlns:r="http://schemas.openxmlformats.org/officeDocument/2006/relationships" r:id="rId4"/>
            </a:graphicData>
          </a:graphic>
        </p:graphicFrame>
        <p:sp>
          <p:nvSpPr>
            <p:cNvPr id="106" name="TextBox 105">
              <a:extLst>
                <a:ext uri="{FF2B5EF4-FFF2-40B4-BE49-F238E27FC236}">
                  <a16:creationId xmlns:a16="http://schemas.microsoft.com/office/drawing/2014/main" id="{7266C6DD-8F60-2E41-9073-C6187522BCFB}"/>
                </a:ext>
              </a:extLst>
            </p:cNvPr>
            <p:cNvSpPr txBox="1"/>
            <p:nvPr/>
          </p:nvSpPr>
          <p:spPr>
            <a:xfrm>
              <a:off x="182880" y="1604028"/>
              <a:ext cx="2286000" cy="58138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am proud to work for Philips.</a:t>
              </a:r>
            </a:p>
          </p:txBody>
        </p:sp>
      </p:grpSp>
      <p:sp>
        <p:nvSpPr>
          <p:cNvPr id="83" name="Rounded Rectangle 10">
            <a:extLst>
              <a:ext uri="{FF2B5EF4-FFF2-40B4-BE49-F238E27FC236}">
                <a16:creationId xmlns:a16="http://schemas.microsoft.com/office/drawing/2014/main" id="{C6290EFF-1F67-4632-BF34-9D40FAD5BE57}"/>
              </a:ext>
            </a:extLst>
          </p:cNvPr>
          <p:cNvSpPr/>
          <p:nvPr/>
        </p:nvSpPr>
        <p:spPr>
          <a:xfrm>
            <a:off x="265058" y="5601043"/>
            <a:ext cx="8623210" cy="848499"/>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Arial" panose="020B0604020202020204" pitchFamily="34" charset="0"/>
              <a:ea typeface="+mn-ea"/>
              <a:cs typeface="Arial" panose="020B0604020202020204" pitchFamily="34" charset="0"/>
            </a:endParaRPr>
          </a:p>
        </p:txBody>
      </p:sp>
      <p:sp>
        <p:nvSpPr>
          <p:cNvPr id="19" name="Title 1">
            <a:extLst>
              <a:ext uri="{FF2B5EF4-FFF2-40B4-BE49-F238E27FC236}">
                <a16:creationId xmlns:a16="http://schemas.microsoft.com/office/drawing/2014/main" id="{72891B29-3D61-445C-91A3-5860D11BFA9C}"/>
              </a:ext>
            </a:extLst>
          </p:cNvPr>
          <p:cNvSpPr txBox="1">
            <a:spLocks/>
          </p:cNvSpPr>
          <p:nvPr/>
        </p:nvSpPr>
        <p:spPr>
          <a:xfrm>
            <a:off x="169021" y="58992"/>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marL="0" marR="0" lvl="0" indent="0" algn="l" defTabSz="685749"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98" normalizeH="0" baseline="0" noProof="0" dirty="0">
                <a:ln>
                  <a:noFill/>
                </a:ln>
                <a:solidFill>
                  <a:srgbClr val="2D2A2B"/>
                </a:solidFill>
                <a:effectLst/>
                <a:uLnTx/>
                <a:uFillTx/>
                <a:latin typeface="Arial" panose="020B0604020202020204" pitchFamily="34" charset="0"/>
                <a:cs typeface="Arial" panose="020B0604020202020204" pitchFamily="34" charset="0"/>
              </a:rPr>
              <a:t>Dimension Details -- Engagement</a:t>
            </a:r>
          </a:p>
        </p:txBody>
      </p:sp>
      <p:cxnSp>
        <p:nvCxnSpPr>
          <p:cNvPr id="20" name="Straight Connector 19">
            <a:extLst>
              <a:ext uri="{FF2B5EF4-FFF2-40B4-BE49-F238E27FC236}">
                <a16:creationId xmlns:a16="http://schemas.microsoft.com/office/drawing/2014/main" id="{293EE5C0-7E36-48FE-93B0-026CAB278DE4}"/>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5523CB6-AD54-4645-9131-1EBDB2F24E93}"/>
              </a:ext>
            </a:extLst>
          </p:cNvPr>
          <p:cNvCxnSpPr/>
          <p:nvPr/>
        </p:nvCxnSpPr>
        <p:spPr>
          <a:xfrm>
            <a:off x="320040" y="16002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7442BD6-0D3E-4483-8E8F-3D23D1C982AB}"/>
              </a:ext>
            </a:extLst>
          </p:cNvPr>
          <p:cNvCxnSpPr/>
          <p:nvPr/>
        </p:nvCxnSpPr>
        <p:spPr>
          <a:xfrm>
            <a:off x="320040" y="219456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86D2075-85DE-4F46-B417-F5646B1633E2}"/>
              </a:ext>
            </a:extLst>
          </p:cNvPr>
          <p:cNvCxnSpPr/>
          <p:nvPr/>
        </p:nvCxnSpPr>
        <p:spPr>
          <a:xfrm>
            <a:off x="320040" y="1002011"/>
            <a:ext cx="8551381"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BF4998F-8D94-4AC0-8307-7FE780FDB850}"/>
              </a:ext>
            </a:extLst>
          </p:cNvPr>
          <p:cNvSpPr txBox="1"/>
          <p:nvPr/>
        </p:nvSpPr>
        <p:spPr>
          <a:xfrm>
            <a:off x="365760" y="548640"/>
            <a:ext cx="2103120" cy="457200"/>
          </a:xfrm>
          <a:prstGeom prst="rect">
            <a:avLst/>
          </a:prstGeom>
          <a:noFill/>
          <a:ln w="6350">
            <a:noFill/>
          </a:ln>
        </p:spPr>
        <p:txBody>
          <a:bodyPr wrap="square" lIns="45720" rIns="45720" rtlCol="0"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Dimension/Item</a:t>
            </a:r>
          </a:p>
        </p:txBody>
      </p:sp>
      <p:cxnSp>
        <p:nvCxnSpPr>
          <p:cNvPr id="148" name="Straight Connector 147">
            <a:extLst>
              <a:ext uri="{FF2B5EF4-FFF2-40B4-BE49-F238E27FC236}">
                <a16:creationId xmlns:a16="http://schemas.microsoft.com/office/drawing/2014/main" id="{84A62125-4849-4F18-9DA9-06F7259CFA5B}"/>
              </a:ext>
            </a:extLst>
          </p:cNvPr>
          <p:cNvCxnSpPr/>
          <p:nvPr/>
        </p:nvCxnSpPr>
        <p:spPr>
          <a:xfrm>
            <a:off x="320040" y="283464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F4ED0399-17D1-47D5-81CD-BD17B0E0F17C}"/>
              </a:ext>
            </a:extLst>
          </p:cNvPr>
          <p:cNvCxnSpPr/>
          <p:nvPr/>
        </p:nvCxnSpPr>
        <p:spPr>
          <a:xfrm>
            <a:off x="320040" y="347472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83DAFA4-9EA8-4AE8-B11A-35A17089BFFA}"/>
              </a:ext>
            </a:extLst>
          </p:cNvPr>
          <p:cNvCxnSpPr/>
          <p:nvPr/>
        </p:nvCxnSpPr>
        <p:spPr>
          <a:xfrm>
            <a:off x="320040" y="41148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019EE92C-DF8C-430F-AF5B-50EFBD5B0C48}"/>
              </a:ext>
            </a:extLst>
          </p:cNvPr>
          <p:cNvCxnSpPr/>
          <p:nvPr/>
        </p:nvCxnSpPr>
        <p:spPr>
          <a:xfrm>
            <a:off x="320040" y="475488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5897880" y="731520"/>
            <a:ext cx="642553" cy="4700016"/>
            <a:chOff x="5897880" y="731520"/>
            <a:chExt cx="642553" cy="4700016"/>
          </a:xfrm>
        </p:grpSpPr>
        <p:sp>
          <p:nvSpPr>
            <p:cNvPr id="11" name="Rectangle: Rounded Corners 10">
              <a:extLst>
                <a:ext uri="{FF2B5EF4-FFF2-40B4-BE49-F238E27FC236}">
                  <a16:creationId xmlns:a16="http://schemas.microsoft.com/office/drawing/2014/main" id="{A4FD62A8-687B-47EE-BACF-5BA26D902ADE}"/>
                </a:ext>
              </a:extLst>
            </p:cNvPr>
            <p:cNvSpPr/>
            <p:nvPr/>
          </p:nvSpPr>
          <p:spPr>
            <a:xfrm>
              <a:off x="6080760" y="731520"/>
              <a:ext cx="228600" cy="22860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8" name="TextBox 7">
              <a:extLst>
                <a:ext uri="{FF2B5EF4-FFF2-40B4-BE49-F238E27FC236}">
                  <a16:creationId xmlns:a16="http://schemas.microsoft.com/office/drawing/2014/main" id="{FE8E8761-1E00-4E43-B872-A33EC3D85E42}"/>
                </a:ext>
              </a:extLst>
            </p:cNvPr>
            <p:cNvSpPr txBox="1">
              <a:spLocks noChangeAspect="1"/>
            </p:cNvSpPr>
            <p:nvPr/>
          </p:nvSpPr>
          <p:spPr>
            <a:xfrm>
              <a:off x="5897880" y="1014984"/>
              <a:ext cx="640080" cy="582964"/>
            </a:xfrm>
            <a:prstGeom prst="rect">
              <a:avLst/>
            </a:prstGeom>
            <a:noFill/>
            <a:ln w="6350">
              <a:noFill/>
            </a:ln>
          </p:spPr>
          <p:txBody>
            <a:bodyPr wrap="square" rtlCol="0" anchor="ctr" anchorCtr="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90</a:t>
              </a:r>
            </a:p>
          </p:txBody>
        </p:sp>
        <p:sp>
          <p:nvSpPr>
            <p:cNvPr id="159" name="TextBox 158">
              <a:extLst>
                <a:ext uri="{FF2B5EF4-FFF2-40B4-BE49-F238E27FC236}">
                  <a16:creationId xmlns:a16="http://schemas.microsoft.com/office/drawing/2014/main" id="{E269FA1B-8C64-4662-8CB1-F4C3A1A5608E}"/>
                </a:ext>
              </a:extLst>
            </p:cNvPr>
            <p:cNvSpPr txBox="1">
              <a:spLocks noChangeAspect="1"/>
            </p:cNvSpPr>
            <p:nvPr/>
          </p:nvSpPr>
          <p:spPr>
            <a:xfrm>
              <a:off x="5897880" y="160020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92</a:t>
              </a:r>
            </a:p>
          </p:txBody>
        </p:sp>
        <p:sp>
          <p:nvSpPr>
            <p:cNvPr id="133" name="TextBox 132">
              <a:extLst>
                <a:ext uri="{FF2B5EF4-FFF2-40B4-BE49-F238E27FC236}">
                  <a16:creationId xmlns:a16="http://schemas.microsoft.com/office/drawing/2014/main" id="{AF8D7FE6-F997-4D06-8B01-060F3AC61BFE}"/>
                </a:ext>
              </a:extLst>
            </p:cNvPr>
            <p:cNvSpPr txBox="1">
              <a:spLocks noChangeAspect="1"/>
            </p:cNvSpPr>
            <p:nvPr/>
          </p:nvSpPr>
          <p:spPr>
            <a:xfrm>
              <a:off x="5897880" y="2221992"/>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84</a:t>
              </a:r>
            </a:p>
          </p:txBody>
        </p:sp>
        <p:sp>
          <p:nvSpPr>
            <p:cNvPr id="143" name="TextBox 142">
              <a:extLst>
                <a:ext uri="{FF2B5EF4-FFF2-40B4-BE49-F238E27FC236}">
                  <a16:creationId xmlns:a16="http://schemas.microsoft.com/office/drawing/2014/main" id="{9993FCCF-08B0-4616-8C0B-870458F040B9}"/>
                </a:ext>
              </a:extLst>
            </p:cNvPr>
            <p:cNvSpPr txBox="1">
              <a:spLocks noChangeAspect="1"/>
            </p:cNvSpPr>
            <p:nvPr/>
          </p:nvSpPr>
          <p:spPr>
            <a:xfrm>
              <a:off x="5897880" y="2871216"/>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94</a:t>
              </a:r>
            </a:p>
          </p:txBody>
        </p:sp>
        <p:sp>
          <p:nvSpPr>
            <p:cNvPr id="150" name="TextBox 149">
              <a:extLst>
                <a:ext uri="{FF2B5EF4-FFF2-40B4-BE49-F238E27FC236}">
                  <a16:creationId xmlns:a16="http://schemas.microsoft.com/office/drawing/2014/main" id="{5870D57E-9EDF-4220-B2B0-0962941C8421}"/>
                </a:ext>
              </a:extLst>
            </p:cNvPr>
            <p:cNvSpPr txBox="1">
              <a:spLocks noChangeAspect="1"/>
            </p:cNvSpPr>
            <p:nvPr/>
          </p:nvSpPr>
          <p:spPr>
            <a:xfrm>
              <a:off x="5897880" y="3520440"/>
              <a:ext cx="642553" cy="585216"/>
            </a:xfrm>
            <a:prstGeom prst="rect">
              <a:avLst/>
            </a:prstGeom>
            <a:noFill/>
            <a:ln w="6350">
              <a:noFill/>
            </a:ln>
          </p:spPr>
          <p:txBody>
            <a:bodyPr wrap="square" rtlCol="0" anchor="ctr" anchorCtr="1">
              <a:noAutofit/>
            </a:bodyPr>
            <a:lstStyle/>
            <a:p>
              <a:pPr lvl="0">
                <a:defRPr/>
              </a:pPr>
              <a:endParaRPr/>
            </a:p>
          </p:txBody>
        </p:sp>
        <p:sp>
          <p:nvSpPr>
            <p:cNvPr id="156" name="TextBox 155">
              <a:extLst>
                <a:ext uri="{FF2B5EF4-FFF2-40B4-BE49-F238E27FC236}">
                  <a16:creationId xmlns:a16="http://schemas.microsoft.com/office/drawing/2014/main" id="{FE641E82-45F9-4902-8EB8-70C40EC6C1DC}"/>
                </a:ext>
              </a:extLst>
            </p:cNvPr>
            <p:cNvSpPr txBox="1">
              <a:spLocks noChangeAspect="1"/>
            </p:cNvSpPr>
            <p:nvPr/>
          </p:nvSpPr>
          <p:spPr>
            <a:xfrm>
              <a:off x="5897880" y="4160520"/>
              <a:ext cx="642553" cy="585216"/>
            </a:xfrm>
            <a:prstGeom prst="rect">
              <a:avLst/>
            </a:prstGeom>
            <a:noFill/>
            <a:ln w="6350">
              <a:noFill/>
            </a:ln>
          </p:spPr>
          <p:txBody>
            <a:bodyPr wrap="square" rtlCol="0" anchor="ctr" anchorCtr="1">
              <a:noAutofit/>
            </a:bodyPr>
            <a:lstStyle/>
            <a:p>
              <a:pPr lvl="0">
                <a:defRPr/>
              </a:pPr>
              <a:endParaRPr/>
            </a:p>
          </p:txBody>
        </p:sp>
        <p:sp>
          <p:nvSpPr>
            <p:cNvPr id="183" name="TextBox 182">
              <a:extLst>
                <a:ext uri="{FF2B5EF4-FFF2-40B4-BE49-F238E27FC236}">
                  <a16:creationId xmlns:a16="http://schemas.microsoft.com/office/drawing/2014/main" id="{6BBBF724-E414-4DD6-A473-A0013E8ED19D}"/>
                </a:ext>
              </a:extLst>
            </p:cNvPr>
            <p:cNvSpPr txBox="1">
              <a:spLocks noChangeAspect="1"/>
            </p:cNvSpPr>
            <p:nvPr/>
          </p:nvSpPr>
          <p:spPr>
            <a:xfrm>
              <a:off x="5897880" y="4846320"/>
              <a:ext cx="642553" cy="585216"/>
            </a:xfrm>
            <a:prstGeom prst="rect">
              <a:avLst/>
            </a:prstGeom>
            <a:noFill/>
            <a:ln w="6350">
              <a:noFill/>
            </a:ln>
          </p:spPr>
          <p:txBody>
            <a:bodyPr wrap="square" rtlCol="0" anchor="ctr" anchorCtr="1">
              <a:noAutofit/>
            </a:bodyPr>
            <a:lstStyle/>
            <a:p>
              <a:pPr lvl="0">
                <a:defRPr/>
              </a:pPr>
              <a:endParaRPr/>
            </a:p>
          </p:txBody>
        </p:sp>
      </p:grpSp>
      <p:grpSp>
        <p:nvGrpSpPr>
          <p:cNvPr id="7" name="Group 6"/>
          <p:cNvGrpSpPr/>
          <p:nvPr/>
        </p:nvGrpSpPr>
        <p:grpSpPr>
          <a:xfrm>
            <a:off x="6440002" y="731520"/>
            <a:ext cx="782253" cy="4553712"/>
            <a:chOff x="6440002" y="731520"/>
            <a:chExt cx="782253" cy="4553712"/>
          </a:xfrm>
        </p:grpSpPr>
        <p:sp>
          <p:nvSpPr>
            <p:cNvPr id="14" name="Rectangle: Rounded Corners 13">
              <a:extLst>
                <a:ext uri="{FF2B5EF4-FFF2-40B4-BE49-F238E27FC236}">
                  <a16:creationId xmlns:a16="http://schemas.microsoft.com/office/drawing/2014/main" id="{BE8BB6A3-1107-4BD2-99FD-E0CE69E048AA}"/>
                </a:ext>
              </a:extLst>
            </p:cNvPr>
            <p:cNvSpPr/>
            <p:nvPr/>
          </p:nvSpPr>
          <p:spPr>
            <a:xfrm>
              <a:off x="6718190" y="731520"/>
              <a:ext cx="228600" cy="22860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bg1"/>
                  </a:solidFill>
                  <a:effectLst/>
                  <a:uLnTx/>
                  <a:uFillTx/>
                  <a:latin typeface="+mj-lt"/>
                  <a:ea typeface="+mn-ea"/>
                  <a:cs typeface="Arial" panose="020B0604020202020204" pitchFamily="34" charset="0"/>
                </a:rPr>
                <a:t>B</a:t>
              </a:r>
            </a:p>
          </p:txBody>
        </p:sp>
        <p:sp>
          <p:nvSpPr>
            <p:cNvPr id="16" name="TextBox 15">
              <a:extLst>
                <a:ext uri="{FF2B5EF4-FFF2-40B4-BE49-F238E27FC236}">
                  <a16:creationId xmlns:a16="http://schemas.microsoft.com/office/drawing/2014/main" id="{51519F0A-671C-47E8-AAEC-03CB1AF858DD}"/>
                </a:ext>
              </a:extLst>
            </p:cNvPr>
            <p:cNvSpPr txBox="1"/>
            <p:nvPr/>
          </p:nvSpPr>
          <p:spPr>
            <a:xfrm>
              <a:off x="6440002" y="1131458"/>
              <a:ext cx="768096" cy="347472"/>
            </a:xfrm>
            <a:prstGeom prst="rect">
              <a:avLst/>
            </a:prstGeom>
            <a:noFill/>
            <a:ln w="6350">
              <a:noFill/>
            </a:ln>
          </p:spPr>
          <p:txBody>
            <a:bodyPr wrap="square" lIns="45720" rIns="4572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t>
              </a:r>
            </a:p>
          </p:txBody>
        </p:sp>
        <p:sp>
          <p:nvSpPr>
            <p:cNvPr id="160" name="TextBox 159">
              <a:extLst>
                <a:ext uri="{FF2B5EF4-FFF2-40B4-BE49-F238E27FC236}">
                  <a16:creationId xmlns:a16="http://schemas.microsoft.com/office/drawing/2014/main" id="{069128EB-3757-48AA-B8BD-901FE58813FA}"/>
                </a:ext>
              </a:extLst>
            </p:cNvPr>
            <p:cNvSpPr txBox="1"/>
            <p:nvPr/>
          </p:nvSpPr>
          <p:spPr>
            <a:xfrm>
              <a:off x="6445585" y="1724986"/>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38" name="TextBox 137">
              <a:extLst>
                <a:ext uri="{FF2B5EF4-FFF2-40B4-BE49-F238E27FC236}">
                  <a16:creationId xmlns:a16="http://schemas.microsoft.com/office/drawing/2014/main" id="{2F0755C7-6D71-449D-834F-6CA841CFE94D}"/>
                </a:ext>
              </a:extLst>
            </p:cNvPr>
            <p:cNvSpPr txBox="1"/>
            <p:nvPr/>
          </p:nvSpPr>
          <p:spPr>
            <a:xfrm>
              <a:off x="6440002" y="2343294"/>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44" name="TextBox 143">
              <a:extLst>
                <a:ext uri="{FF2B5EF4-FFF2-40B4-BE49-F238E27FC236}">
                  <a16:creationId xmlns:a16="http://schemas.microsoft.com/office/drawing/2014/main" id="{61436C8E-8F24-4A4D-AD33-A193088721E0}"/>
                </a:ext>
              </a:extLst>
            </p:cNvPr>
            <p:cNvSpPr txBox="1"/>
            <p:nvPr/>
          </p:nvSpPr>
          <p:spPr>
            <a:xfrm>
              <a:off x="6445585" y="2989161"/>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51" name="TextBox 150">
              <a:extLst>
                <a:ext uri="{FF2B5EF4-FFF2-40B4-BE49-F238E27FC236}">
                  <a16:creationId xmlns:a16="http://schemas.microsoft.com/office/drawing/2014/main" id="{23A10F51-1BF3-4332-80D5-C34EA9D7A95D}"/>
                </a:ext>
              </a:extLst>
            </p:cNvPr>
            <p:cNvSpPr txBox="1"/>
            <p:nvPr/>
          </p:nvSpPr>
          <p:spPr>
            <a:xfrm>
              <a:off x="6448576" y="3640815"/>
              <a:ext cx="768096" cy="347472"/>
            </a:xfrm>
            <a:prstGeom prst="rect">
              <a:avLst/>
            </a:prstGeom>
            <a:noFill/>
            <a:ln w="6350">
              <a:noFill/>
            </a:ln>
          </p:spPr>
          <p:txBody>
            <a:bodyPr wrap="square" lIns="45720" rIns="45720" rtlCol="0" anchor="ctr" anchorCtr="0">
              <a:noAutofit/>
            </a:bodyPr>
            <a:lstStyle/>
            <a:p>
              <a:pPr lvl="0" algn="ctr">
                <a:defRPr/>
              </a:pPr>
              <a:endParaRPr/>
            </a:p>
          </p:txBody>
        </p:sp>
        <p:sp>
          <p:nvSpPr>
            <p:cNvPr id="157" name="TextBox 156">
              <a:extLst>
                <a:ext uri="{FF2B5EF4-FFF2-40B4-BE49-F238E27FC236}">
                  <a16:creationId xmlns:a16="http://schemas.microsoft.com/office/drawing/2014/main" id="{446A4A20-C6DA-4468-8D72-34F0B9A42012}"/>
                </a:ext>
              </a:extLst>
            </p:cNvPr>
            <p:cNvSpPr txBox="1"/>
            <p:nvPr/>
          </p:nvSpPr>
          <p:spPr>
            <a:xfrm>
              <a:off x="6454159" y="4280895"/>
              <a:ext cx="768096" cy="347472"/>
            </a:xfrm>
            <a:prstGeom prst="rect">
              <a:avLst/>
            </a:prstGeom>
            <a:noFill/>
            <a:ln w="6350">
              <a:noFill/>
            </a:ln>
          </p:spPr>
          <p:txBody>
            <a:bodyPr wrap="square" lIns="45720" rIns="45720" rtlCol="0" anchor="ctr" anchorCtr="0">
              <a:noAutofit/>
            </a:bodyPr>
            <a:lstStyle/>
            <a:p>
              <a:pPr lvl="0" algn="ctr">
                <a:defRPr/>
              </a:pPr>
              <a:endParaRPr/>
            </a:p>
          </p:txBody>
        </p:sp>
        <p:sp>
          <p:nvSpPr>
            <p:cNvPr id="184" name="TextBox 183">
              <a:extLst>
                <a:ext uri="{FF2B5EF4-FFF2-40B4-BE49-F238E27FC236}">
                  <a16:creationId xmlns:a16="http://schemas.microsoft.com/office/drawing/2014/main" id="{EE6190ED-0B49-4352-AFF3-CF3D66D4D197}"/>
                </a:ext>
              </a:extLst>
            </p:cNvPr>
            <p:cNvSpPr txBox="1"/>
            <p:nvPr/>
          </p:nvSpPr>
          <p:spPr>
            <a:xfrm>
              <a:off x="6444677" y="4937760"/>
              <a:ext cx="768096" cy="347472"/>
            </a:xfrm>
            <a:prstGeom prst="rect">
              <a:avLst/>
            </a:prstGeom>
            <a:noFill/>
            <a:ln w="6350">
              <a:noFill/>
            </a:ln>
          </p:spPr>
          <p:txBody>
            <a:bodyPr wrap="square" lIns="45720" rIns="45720" rtlCol="0" anchor="ctr" anchorCtr="0">
              <a:noAutofit/>
            </a:bodyPr>
            <a:lstStyle/>
            <a:p>
              <a:pPr lvl="0" algn="ctr">
                <a:defRPr/>
              </a:pPr>
              <a:endParaRPr/>
            </a:p>
          </p:txBody>
        </p:sp>
      </p:grpSp>
      <p:grpSp>
        <p:nvGrpSpPr>
          <p:cNvPr id="9" name="Group 8"/>
          <p:cNvGrpSpPr/>
          <p:nvPr/>
        </p:nvGrpSpPr>
        <p:grpSpPr>
          <a:xfrm>
            <a:off x="7275424" y="731520"/>
            <a:ext cx="782253" cy="4553712"/>
            <a:chOff x="7275424" y="731520"/>
            <a:chExt cx="782253" cy="4553712"/>
          </a:xfrm>
        </p:grpSpPr>
        <p:sp>
          <p:nvSpPr>
            <p:cNvPr id="13" name="Rectangle: Rounded Corners 12">
              <a:extLst>
                <a:ext uri="{FF2B5EF4-FFF2-40B4-BE49-F238E27FC236}">
                  <a16:creationId xmlns:a16="http://schemas.microsoft.com/office/drawing/2014/main" id="{FE405175-FDFC-4040-AD13-B75A1E5F4EDC}"/>
                </a:ext>
              </a:extLst>
            </p:cNvPr>
            <p:cNvSpPr/>
            <p:nvPr/>
          </p:nvSpPr>
          <p:spPr>
            <a:xfrm>
              <a:off x="7552944" y="731520"/>
              <a:ext cx="228600" cy="22860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C</a:t>
              </a:r>
            </a:p>
          </p:txBody>
        </p:sp>
        <p:sp>
          <p:nvSpPr>
            <p:cNvPr id="146" name="TextBox 145">
              <a:extLst>
                <a:ext uri="{FF2B5EF4-FFF2-40B4-BE49-F238E27FC236}">
                  <a16:creationId xmlns:a16="http://schemas.microsoft.com/office/drawing/2014/main" id="{57C406BE-ACD2-46CA-8236-88678C8B7EB5}"/>
                </a:ext>
              </a:extLst>
            </p:cNvPr>
            <p:cNvSpPr txBox="1"/>
            <p:nvPr/>
          </p:nvSpPr>
          <p:spPr>
            <a:xfrm>
              <a:off x="7275424" y="1162208"/>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71 (+19)</a:t>
              </a:r>
            </a:p>
          </p:txBody>
        </p:sp>
        <p:sp>
          <p:nvSpPr>
            <p:cNvPr id="161" name="TextBox 160">
              <a:extLst>
                <a:ext uri="{FF2B5EF4-FFF2-40B4-BE49-F238E27FC236}">
                  <a16:creationId xmlns:a16="http://schemas.microsoft.com/office/drawing/2014/main" id="{5B9EBBD3-EC0F-4B3A-B0E4-303DC813D0B7}"/>
                </a:ext>
              </a:extLst>
            </p:cNvPr>
            <p:cNvSpPr txBox="1"/>
            <p:nvPr/>
          </p:nvSpPr>
          <p:spPr>
            <a:xfrm>
              <a:off x="7281007" y="175764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74 (+18)</a:t>
              </a:r>
            </a:p>
          </p:txBody>
        </p:sp>
        <p:sp>
          <p:nvSpPr>
            <p:cNvPr id="141" name="TextBox 140">
              <a:extLst>
                <a:ext uri="{FF2B5EF4-FFF2-40B4-BE49-F238E27FC236}">
                  <a16:creationId xmlns:a16="http://schemas.microsoft.com/office/drawing/2014/main" id="{3334149F-325D-439D-ABA4-85BD845B8A22}"/>
                </a:ext>
              </a:extLst>
            </p:cNvPr>
            <p:cNvSpPr txBox="1"/>
            <p:nvPr/>
          </p:nvSpPr>
          <p:spPr>
            <a:xfrm>
              <a:off x="7275424" y="237526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62 (+22)</a:t>
              </a:r>
            </a:p>
          </p:txBody>
        </p:sp>
        <p:sp>
          <p:nvSpPr>
            <p:cNvPr id="145" name="TextBox 144">
              <a:extLst>
                <a:ext uri="{FF2B5EF4-FFF2-40B4-BE49-F238E27FC236}">
                  <a16:creationId xmlns:a16="http://schemas.microsoft.com/office/drawing/2014/main" id="{8A326A07-597F-48EF-BB6A-A4D0AF037853}"/>
                </a:ext>
              </a:extLst>
            </p:cNvPr>
            <p:cNvSpPr txBox="1"/>
            <p:nvPr/>
          </p:nvSpPr>
          <p:spPr>
            <a:xfrm>
              <a:off x="7281007" y="2983374"/>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76 (+18)</a:t>
              </a:r>
            </a:p>
          </p:txBody>
        </p:sp>
        <p:sp>
          <p:nvSpPr>
            <p:cNvPr id="154" name="TextBox 153">
              <a:extLst>
                <a:ext uri="{FF2B5EF4-FFF2-40B4-BE49-F238E27FC236}">
                  <a16:creationId xmlns:a16="http://schemas.microsoft.com/office/drawing/2014/main" id="{6D5EBA2B-BDCC-4CEF-9844-954EF43634E2}"/>
                </a:ext>
              </a:extLst>
            </p:cNvPr>
            <p:cNvSpPr txBox="1"/>
            <p:nvPr/>
          </p:nvSpPr>
          <p:spPr>
            <a:xfrm>
              <a:off x="7283998" y="3640815"/>
              <a:ext cx="768096" cy="347472"/>
            </a:xfrm>
            <a:prstGeom prst="rect">
              <a:avLst/>
            </a:prstGeom>
            <a:noFill/>
            <a:ln w="6350">
              <a:noFill/>
            </a:ln>
          </p:spPr>
          <p:txBody>
            <a:bodyPr wrap="square" lIns="45720" rIns="45720" rtlCol="0" anchor="ctr" anchorCtr="1">
              <a:noAutofit/>
            </a:bodyPr>
            <a:lstStyle/>
            <a:p>
              <a:pPr lvl="0" algn="ctr">
                <a:defRPr/>
              </a:pPr>
              <a:endParaRPr/>
            </a:p>
          </p:txBody>
        </p:sp>
        <p:sp>
          <p:nvSpPr>
            <p:cNvPr id="179" name="TextBox 178">
              <a:extLst>
                <a:ext uri="{FF2B5EF4-FFF2-40B4-BE49-F238E27FC236}">
                  <a16:creationId xmlns:a16="http://schemas.microsoft.com/office/drawing/2014/main" id="{9CB8BC60-CA25-4E4A-B7DF-6DB0D9F8896C}"/>
                </a:ext>
              </a:extLst>
            </p:cNvPr>
            <p:cNvSpPr txBox="1"/>
            <p:nvPr/>
          </p:nvSpPr>
          <p:spPr>
            <a:xfrm>
              <a:off x="7289581" y="4280895"/>
              <a:ext cx="768096" cy="347472"/>
            </a:xfrm>
            <a:prstGeom prst="rect">
              <a:avLst/>
            </a:prstGeom>
            <a:noFill/>
            <a:ln w="6350">
              <a:noFill/>
            </a:ln>
          </p:spPr>
          <p:txBody>
            <a:bodyPr wrap="square" lIns="45720" rIns="45720" rtlCol="0" anchor="ctr" anchorCtr="1">
              <a:noAutofit/>
            </a:bodyPr>
            <a:lstStyle/>
            <a:p>
              <a:pPr lvl="0" algn="ctr">
                <a:defRPr/>
              </a:pPr>
              <a:endParaRPr/>
            </a:p>
          </p:txBody>
        </p:sp>
        <p:sp>
          <p:nvSpPr>
            <p:cNvPr id="187" name="TextBox 186">
              <a:extLst>
                <a:ext uri="{FF2B5EF4-FFF2-40B4-BE49-F238E27FC236}">
                  <a16:creationId xmlns:a16="http://schemas.microsoft.com/office/drawing/2014/main" id="{99550F08-002D-415C-857D-8D352D84BF64}"/>
                </a:ext>
              </a:extLst>
            </p:cNvPr>
            <p:cNvSpPr txBox="1"/>
            <p:nvPr/>
          </p:nvSpPr>
          <p:spPr>
            <a:xfrm>
              <a:off x="7280099" y="4937760"/>
              <a:ext cx="768096" cy="347472"/>
            </a:xfrm>
            <a:prstGeom prst="rect">
              <a:avLst/>
            </a:prstGeom>
            <a:noFill/>
            <a:ln w="6350">
              <a:noFill/>
            </a:ln>
          </p:spPr>
          <p:txBody>
            <a:bodyPr wrap="square" lIns="45720" rIns="45720" rtlCol="0" anchor="ctr" anchorCtr="1">
              <a:noAutofit/>
            </a:bodyPr>
            <a:lstStyle/>
            <a:p>
              <a:pPr lvl="0" algn="ctr">
                <a:defRPr/>
              </a:pPr>
              <a:endParaRPr/>
            </a:p>
          </p:txBody>
        </p:sp>
      </p:grpSp>
      <p:sp>
        <p:nvSpPr>
          <p:cNvPr id="91" name="Text Placeholder 7">
            <a:extLst>
              <a:ext uri="{FF2B5EF4-FFF2-40B4-BE49-F238E27FC236}">
                <a16:creationId xmlns:a16="http://schemas.microsoft.com/office/drawing/2014/main" id="{CE7B5F59-78C1-ED44-B319-F3F1E92EA280}"/>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92" name="Footer Placeholder 2">
            <a:extLst>
              <a:ext uri="{FF2B5EF4-FFF2-40B4-BE49-F238E27FC236}">
                <a16:creationId xmlns:a16="http://schemas.microsoft.com/office/drawing/2014/main" id="{2E2C5825-844C-3949-82BC-71C13FE331B8}"/>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15</a:t>
            </a:fld>
            <a:endParaRPr lang="en-US" dirty="0">
              <a:solidFill>
                <a:srgbClr val="767676"/>
              </a:solidFill>
              <a:latin typeface="Arial" panose="020B0604020202020204" pitchFamily="34" charset="0"/>
              <a:cs typeface="Arial" panose="020B0604020202020204" pitchFamily="34" charset="0"/>
            </a:endParaRPr>
          </a:p>
        </p:txBody>
      </p:sp>
      <p:grpSp>
        <p:nvGrpSpPr>
          <p:cNvPr id="15" name="Group 14"/>
          <p:cNvGrpSpPr/>
          <p:nvPr/>
        </p:nvGrpSpPr>
        <p:grpSpPr>
          <a:xfrm>
            <a:off x="365759" y="1051560"/>
            <a:ext cx="5577841" cy="457200"/>
            <a:chOff x="365759" y="1051560"/>
            <a:chExt cx="5577841" cy="457200"/>
          </a:xfrm>
        </p:grpSpPr>
        <p:graphicFrame>
          <p:nvGraphicFramePr>
            <p:cNvPr id="65" name="Chart 188"/>
            <p:cNvGraphicFramePr>
              <a:graphicFrameLocks noGrp="1"/>
            </p:cNvGraphicFramePr>
            <p:nvPr/>
          </p:nvGraphicFramePr>
          <p:xfrm>
            <a:off x="2560320" y="1051560"/>
            <a:ext cx="3383280" cy="457200"/>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8">
              <a:extLst>
                <a:ext uri="{FF2B5EF4-FFF2-40B4-BE49-F238E27FC236}">
                  <a16:creationId xmlns:a16="http://schemas.microsoft.com/office/drawing/2014/main" id="{B32073DA-237C-2545-9029-A59E84BAFC9C}"/>
                </a:ext>
              </a:extLst>
            </p:cNvPr>
            <p:cNvSpPr txBox="1"/>
            <p:nvPr/>
          </p:nvSpPr>
          <p:spPr>
            <a:xfrm>
              <a:off x="365759" y="1051560"/>
              <a:ext cx="2103120" cy="457200"/>
            </a:xfrm>
            <a:prstGeom prst="rect">
              <a:avLst/>
            </a:prstGeom>
            <a:noFill/>
          </p:spPr>
          <p:txBody>
            <a:bodyPr wrap="square" rtlCol="0" anchor="ctr">
              <a:noAutofit/>
            </a:bodyPr>
            <a:lstStyle/>
            <a:p>
              <a:pPr algn="r"/>
              <a:r>
                <a:rPr lang="en-US" sz="1200" b="1" dirty="0">
                  <a:solidFill>
                    <a:srgbClr val="2D2A2B"/>
                  </a:solidFill>
                  <a:latin typeface="Arial" panose="020B0604020202020204" pitchFamily="34" charset="0"/>
                  <a:cs typeface="Arial" panose="020B0604020202020204" pitchFamily="34" charset="0"/>
                </a:rPr>
                <a:t>Engagement</a:t>
              </a:r>
            </a:p>
          </p:txBody>
        </p:sp>
      </p:grpSp>
      <p:sp>
        <p:nvSpPr>
          <p:cNvPr id="96" name="Rectangle: Rounded Corners 77">
            <a:extLst>
              <a:ext uri="{FF2B5EF4-FFF2-40B4-BE49-F238E27FC236}">
                <a16:creationId xmlns:a16="http://schemas.microsoft.com/office/drawing/2014/main" id="{369965BA-84B8-7D43-B99C-EA35003746AC}"/>
              </a:ext>
            </a:extLst>
          </p:cNvPr>
          <p:cNvSpPr/>
          <p:nvPr/>
        </p:nvSpPr>
        <p:spPr>
          <a:xfrm>
            <a:off x="3840480" y="777240"/>
            <a:ext cx="144692" cy="139686"/>
          </a:xfrm>
          <a:prstGeom prst="round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7" name="Rectangle: Rounded Corners 78">
            <a:extLst>
              <a:ext uri="{FF2B5EF4-FFF2-40B4-BE49-F238E27FC236}">
                <a16:creationId xmlns:a16="http://schemas.microsoft.com/office/drawing/2014/main" id="{7DA961C4-E7FC-814B-A154-B337F0748015}"/>
              </a:ext>
            </a:extLst>
          </p:cNvPr>
          <p:cNvSpPr/>
          <p:nvPr/>
        </p:nvSpPr>
        <p:spPr>
          <a:xfrm>
            <a:off x="2651760" y="777240"/>
            <a:ext cx="144692" cy="139686"/>
          </a:xfrm>
          <a:prstGeom prst="roundRect">
            <a:avLst/>
          </a:prstGeom>
          <a:solidFill>
            <a:srgbClr val="1A9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8" name="TextBox 97">
            <a:extLst>
              <a:ext uri="{FF2B5EF4-FFF2-40B4-BE49-F238E27FC236}">
                <a16:creationId xmlns:a16="http://schemas.microsoft.com/office/drawing/2014/main" id="{50E3CD04-D9B3-DA49-BDEA-53136BB48118}"/>
              </a:ext>
            </a:extLst>
          </p:cNvPr>
          <p:cNvSpPr txBox="1"/>
          <p:nvPr/>
        </p:nvSpPr>
        <p:spPr>
          <a:xfrm>
            <a:off x="3977640" y="712158"/>
            <a:ext cx="96012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Neutral</a:t>
            </a:r>
          </a:p>
        </p:txBody>
      </p:sp>
      <p:sp>
        <p:nvSpPr>
          <p:cNvPr id="99" name="TextBox 98">
            <a:extLst>
              <a:ext uri="{FF2B5EF4-FFF2-40B4-BE49-F238E27FC236}">
                <a16:creationId xmlns:a16="http://schemas.microsoft.com/office/drawing/2014/main" id="{6F1FF18B-3744-594A-99A9-7C92DA6484E1}"/>
              </a:ext>
            </a:extLst>
          </p:cNvPr>
          <p:cNvSpPr txBox="1"/>
          <p:nvPr/>
        </p:nvSpPr>
        <p:spPr>
          <a:xfrm>
            <a:off x="2788920" y="712158"/>
            <a:ext cx="100584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Positive</a:t>
            </a:r>
          </a:p>
        </p:txBody>
      </p:sp>
      <p:sp>
        <p:nvSpPr>
          <p:cNvPr id="100" name="Rectangle: Rounded Corners 76">
            <a:extLst>
              <a:ext uri="{FF2B5EF4-FFF2-40B4-BE49-F238E27FC236}">
                <a16:creationId xmlns:a16="http://schemas.microsoft.com/office/drawing/2014/main" id="{C7CC7402-52F6-9044-AF0E-6788023A2833}"/>
              </a:ext>
            </a:extLst>
          </p:cNvPr>
          <p:cNvSpPr/>
          <p:nvPr/>
        </p:nvSpPr>
        <p:spPr>
          <a:xfrm>
            <a:off x="4937760" y="777240"/>
            <a:ext cx="144692" cy="139686"/>
          </a:xfrm>
          <a:prstGeom prst="roundRect">
            <a:avLst/>
          </a:prstGeom>
          <a:solidFill>
            <a:srgbClr val="DA18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1" name="TextBox 100">
            <a:extLst>
              <a:ext uri="{FF2B5EF4-FFF2-40B4-BE49-F238E27FC236}">
                <a16:creationId xmlns:a16="http://schemas.microsoft.com/office/drawing/2014/main" id="{38D21B5A-D2C6-CE46-A210-650652C66932}"/>
              </a:ext>
            </a:extLst>
          </p:cNvPr>
          <p:cNvSpPr txBox="1"/>
          <p:nvPr/>
        </p:nvSpPr>
        <p:spPr>
          <a:xfrm>
            <a:off x="5074920" y="712158"/>
            <a:ext cx="960120" cy="276999"/>
          </a:xfrm>
          <a:prstGeom prst="rect">
            <a:avLst/>
          </a:prstGeom>
          <a:noFill/>
          <a:ln w="6350">
            <a:noFill/>
          </a:ln>
        </p:spPr>
        <p:txBody>
          <a:bodyPr wrap="square" lIns="45720" rIns="45720" rtlCol="0" anchor="ctr" anchorCtr="0">
            <a:noAutofit/>
          </a:bodyPr>
          <a:lstStyle/>
          <a:p>
            <a:pPr lvl="0">
              <a:defRPr/>
            </a:pPr>
            <a:r>
              <a:rPr lang="en-US" sz="1200" dirty="0">
                <a:solidFill>
                  <a:srgbClr val="767676"/>
                </a:solidFill>
                <a:latin typeface="Arial" panose="020B0604020202020204" pitchFamily="34" charset="0"/>
                <a:cs typeface="Arial" panose="020B0604020202020204" pitchFamily="34" charset="0"/>
              </a:rPr>
              <a:t>Negative</a:t>
            </a:r>
          </a:p>
        </p:txBody>
      </p:sp>
      <p:grpSp>
        <p:nvGrpSpPr>
          <p:cNvPr id="22" name="Group 21"/>
          <p:cNvGrpSpPr/>
          <p:nvPr/>
        </p:nvGrpSpPr>
        <p:grpSpPr>
          <a:xfrm>
            <a:off x="365760" y="5718775"/>
            <a:ext cx="1828800" cy="682025"/>
            <a:chOff x="365760" y="5718775"/>
            <a:chExt cx="1828800" cy="682025"/>
          </a:xfrm>
        </p:grpSpPr>
        <p:sp>
          <p:nvSpPr>
            <p:cNvPr id="104" name="Rectangle: Rounded Corners 128">
              <a:extLst>
                <a:ext uri="{FF2B5EF4-FFF2-40B4-BE49-F238E27FC236}">
                  <a16:creationId xmlns:a16="http://schemas.microsoft.com/office/drawing/2014/main" id="{6C178466-C5EF-4F4F-B2CC-C4E44CF091D6}"/>
                </a:ext>
              </a:extLst>
            </p:cNvPr>
            <p:cNvSpPr/>
            <p:nvPr/>
          </p:nvSpPr>
          <p:spPr>
            <a:xfrm>
              <a:off x="548640" y="5852160"/>
              <a:ext cx="320040" cy="32004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a:t>
              </a:r>
            </a:p>
          </p:txBody>
        </p:sp>
        <p:sp>
          <p:nvSpPr>
            <p:cNvPr id="117" name="TextBox 116">
              <a:extLst>
                <a:ext uri="{FF2B5EF4-FFF2-40B4-BE49-F238E27FC236}">
                  <a16:creationId xmlns:a16="http://schemas.microsoft.com/office/drawing/2014/main" id="{17DEE8D0-6F4C-264F-8E9B-3B8D29CA0372}"/>
                </a:ext>
              </a:extLst>
            </p:cNvPr>
            <p:cNvSpPr txBox="1"/>
            <p:nvPr/>
          </p:nvSpPr>
          <p:spPr>
            <a:xfrm>
              <a:off x="914400" y="5718775"/>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Q2</a:t>
              </a:r>
            </a:p>
          </p:txBody>
        </p:sp>
        <p:sp>
          <p:nvSpPr>
            <p:cNvPr id="118" name="TextBox 117">
              <a:extLst>
                <a:ext uri="{FF2B5EF4-FFF2-40B4-BE49-F238E27FC236}">
                  <a16:creationId xmlns:a16="http://schemas.microsoft.com/office/drawing/2014/main" id="{35FCED13-0001-5749-BEA8-DD5EA881CA82}"/>
                </a:ext>
              </a:extLst>
            </p:cNvPr>
            <p:cNvSpPr txBox="1"/>
            <p:nvPr/>
          </p:nvSpPr>
          <p:spPr>
            <a:xfrm>
              <a:off x="365760" y="6172200"/>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170</a:t>
              </a:r>
            </a:p>
          </p:txBody>
        </p:sp>
      </p:grpSp>
      <p:grpSp>
        <p:nvGrpSpPr>
          <p:cNvPr id="23" name="Group 22"/>
          <p:cNvGrpSpPr/>
          <p:nvPr/>
        </p:nvGrpSpPr>
        <p:grpSpPr>
          <a:xfrm>
            <a:off x="2423160" y="5716916"/>
            <a:ext cx="1828800" cy="683883"/>
            <a:chOff x="2377440" y="5716916"/>
            <a:chExt cx="1828800" cy="683883"/>
          </a:xfrm>
        </p:grpSpPr>
        <p:sp>
          <p:nvSpPr>
            <p:cNvPr id="120" name="Rectangle: Rounded Corners 131">
              <a:extLst>
                <a:ext uri="{FF2B5EF4-FFF2-40B4-BE49-F238E27FC236}">
                  <a16:creationId xmlns:a16="http://schemas.microsoft.com/office/drawing/2014/main" id="{DE4D8714-5B49-3943-8B35-128A376F7F40}"/>
                </a:ext>
              </a:extLst>
            </p:cNvPr>
            <p:cNvSpPr/>
            <p:nvPr/>
          </p:nvSpPr>
          <p:spPr>
            <a:xfrm>
              <a:off x="2560320" y="5852160"/>
              <a:ext cx="320040" cy="32004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a:t>
              </a:r>
            </a:p>
          </p:txBody>
        </p:sp>
        <p:sp>
          <p:nvSpPr>
            <p:cNvPr id="121" name="TextBox 120">
              <a:extLst>
                <a:ext uri="{FF2B5EF4-FFF2-40B4-BE49-F238E27FC236}">
                  <a16:creationId xmlns:a16="http://schemas.microsoft.com/office/drawing/2014/main" id="{20E3DD14-5F0C-D74B-A7B6-1D1133A396D4}"/>
                </a:ext>
              </a:extLst>
            </p:cNvPr>
            <p:cNvSpPr txBox="1"/>
            <p:nvPr/>
          </p:nvSpPr>
          <p:spPr>
            <a:xfrm>
              <a:off x="2926080" y="5716916"/>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Q1</a:t>
              </a:r>
            </a:p>
          </p:txBody>
        </p:sp>
        <p:sp>
          <p:nvSpPr>
            <p:cNvPr id="122" name="TextBox 121">
              <a:extLst>
                <a:ext uri="{FF2B5EF4-FFF2-40B4-BE49-F238E27FC236}">
                  <a16:creationId xmlns:a16="http://schemas.microsoft.com/office/drawing/2014/main" id="{4982611C-28F2-9747-A7CE-4E9C44DA9B70}"/>
                </a:ext>
              </a:extLst>
            </p:cNvPr>
            <p:cNvSpPr txBox="1"/>
            <p:nvPr/>
          </p:nvSpPr>
          <p:spPr>
            <a:xfrm>
              <a:off x="237744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154</a:t>
              </a:r>
            </a:p>
          </p:txBody>
        </p:sp>
      </p:grpSp>
      <p:grpSp>
        <p:nvGrpSpPr>
          <p:cNvPr id="24" name="Group 23"/>
          <p:cNvGrpSpPr/>
          <p:nvPr/>
        </p:nvGrpSpPr>
        <p:grpSpPr>
          <a:xfrm>
            <a:off x="4480560" y="5715000"/>
            <a:ext cx="1828800" cy="685799"/>
            <a:chOff x="4389120" y="5715000"/>
            <a:chExt cx="1828800" cy="685799"/>
          </a:xfrm>
        </p:grpSpPr>
        <p:sp>
          <p:nvSpPr>
            <p:cNvPr id="124" name="Rectangle: Rounded Corners 130">
              <a:extLst>
                <a:ext uri="{FF2B5EF4-FFF2-40B4-BE49-F238E27FC236}">
                  <a16:creationId xmlns:a16="http://schemas.microsoft.com/office/drawing/2014/main" id="{41F369C2-D9E8-294B-8525-2B38BECC2B4C}"/>
                </a:ext>
              </a:extLst>
            </p:cNvPr>
            <p:cNvSpPr/>
            <p:nvPr/>
          </p:nvSpPr>
          <p:spPr>
            <a:xfrm>
              <a:off x="4572000" y="5852160"/>
              <a:ext cx="320040" cy="32004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C</a:t>
              </a:r>
            </a:p>
          </p:txBody>
        </p:sp>
        <p:sp>
          <p:nvSpPr>
            <p:cNvPr id="125" name="TextBox 124">
              <a:extLst>
                <a:ext uri="{FF2B5EF4-FFF2-40B4-BE49-F238E27FC236}">
                  <a16:creationId xmlns:a16="http://schemas.microsoft.com/office/drawing/2014/main" id="{69E1279D-5E22-1243-B4C2-7AD278DBD8BE}"/>
                </a:ext>
              </a:extLst>
            </p:cNvPr>
            <p:cNvSpPr txBox="1"/>
            <p:nvPr/>
          </p:nvSpPr>
          <p:spPr>
            <a:xfrm>
              <a:off x="4937760" y="5715000"/>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Benchmark: Global High Performing 2020</a:t>
              </a:r>
            </a:p>
          </p:txBody>
        </p:sp>
        <p:sp>
          <p:nvSpPr>
            <p:cNvPr id="126" name="TextBox 125">
              <a:extLst>
                <a:ext uri="{FF2B5EF4-FFF2-40B4-BE49-F238E27FC236}">
                  <a16:creationId xmlns:a16="http://schemas.microsoft.com/office/drawing/2014/main" id="{48BD3BC8-5E1C-2F46-AF05-FEF87CE680E9}"/>
                </a:ext>
              </a:extLst>
            </p:cNvPr>
            <p:cNvSpPr txBox="1"/>
            <p:nvPr/>
          </p:nvSpPr>
          <p:spPr>
            <a:xfrm>
              <a:off x="438912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a:t>
              </a: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82880" y="2843781"/>
            <a:ext cx="5761980" cy="640079"/>
            <a:chOff x="182880" y="2843781"/>
            <a:chExt cx="5761980" cy="640079"/>
          </a:xfrm>
        </p:grpSpPr>
        <p:graphicFrame>
          <p:nvGraphicFramePr>
            <p:cNvPr id="109" name="Chart 2"/>
            <p:cNvGraphicFramePr>
              <a:graphicFrameLocks noGrp="1"/>
            </p:cNvGraphicFramePr>
            <p:nvPr/>
          </p:nvGraphicFramePr>
          <p:xfrm>
            <a:off x="2561580" y="2926080"/>
            <a:ext cx="3383280" cy="457200"/>
          </p:xfrm>
          <a:graphic>
            <a:graphicData uri="http://schemas.openxmlformats.org/drawingml/2006/chart">
              <c:chart xmlns:c="http://schemas.openxmlformats.org/drawingml/2006/chart" xmlns:r="http://schemas.openxmlformats.org/officeDocument/2006/relationships" r:id="rId2"/>
            </a:graphicData>
          </a:graphic>
        </p:graphicFrame>
        <p:sp>
          <p:nvSpPr>
            <p:cNvPr id="110" name="TextBox 109">
              <a:extLst>
                <a:ext uri="{FF2B5EF4-FFF2-40B4-BE49-F238E27FC236}">
                  <a16:creationId xmlns:a16="http://schemas.microsoft.com/office/drawing/2014/main" id="{A8771877-F02B-A44B-A403-BF44345744C6}"/>
                </a:ext>
              </a:extLst>
            </p:cNvPr>
            <p:cNvSpPr txBox="1"/>
            <p:nvPr/>
          </p:nvSpPr>
          <p:spPr>
            <a:xfrm>
              <a:off x="182880" y="2843781"/>
              <a:ext cx="2286000" cy="64007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Decisions impacting my work are made without delay.</a:t>
              </a:r>
            </a:p>
          </p:txBody>
        </p:sp>
      </p:grpSp>
      <p:grpSp>
        <p:nvGrpSpPr>
          <p:cNvPr id="3" name="Group 2"/>
          <p:cNvGrpSpPr/>
          <p:nvPr/>
        </p:nvGrpSpPr>
        <p:grpSpPr>
          <a:xfrm>
            <a:off x="182880" y="2194559"/>
            <a:ext cx="5761980" cy="640080"/>
            <a:chOff x="182880" y="2194559"/>
            <a:chExt cx="5761980" cy="640080"/>
          </a:xfrm>
        </p:grpSpPr>
        <p:graphicFrame>
          <p:nvGraphicFramePr>
            <p:cNvPr id="107" name="Chart 110"/>
            <p:cNvGraphicFramePr>
              <a:graphicFrameLocks noGrp="1"/>
            </p:cNvGraphicFramePr>
            <p:nvPr/>
          </p:nvGraphicFramePr>
          <p:xfrm>
            <a:off x="2561580" y="2286000"/>
            <a:ext cx="3383280" cy="457200"/>
          </p:xfrm>
          <a:graphic>
            <a:graphicData uri="http://schemas.openxmlformats.org/drawingml/2006/chart">
              <c:chart xmlns:c="http://schemas.openxmlformats.org/drawingml/2006/chart" xmlns:r="http://schemas.openxmlformats.org/officeDocument/2006/relationships" r:id="rId3"/>
            </a:graphicData>
          </a:graphic>
        </p:graphicFrame>
        <p:sp>
          <p:nvSpPr>
            <p:cNvPr id="108" name="TextBox 107">
              <a:extLst>
                <a:ext uri="{FF2B5EF4-FFF2-40B4-BE49-F238E27FC236}">
                  <a16:creationId xmlns:a16="http://schemas.microsoft.com/office/drawing/2014/main" id="{1981C12F-AC32-FD40-9078-CF5008AB255A}"/>
                </a:ext>
              </a:extLst>
            </p:cNvPr>
            <p:cNvSpPr txBox="1"/>
            <p:nvPr/>
          </p:nvSpPr>
          <p:spPr>
            <a:xfrm>
              <a:off x="182880" y="2194559"/>
              <a:ext cx="2286000" cy="640080"/>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understand how Philips plans to be successful in the future.</a:t>
              </a:r>
            </a:p>
          </p:txBody>
        </p:sp>
      </p:grpSp>
      <p:grpSp>
        <p:nvGrpSpPr>
          <p:cNvPr id="4" name="Group 3"/>
          <p:cNvGrpSpPr/>
          <p:nvPr/>
        </p:nvGrpSpPr>
        <p:grpSpPr>
          <a:xfrm>
            <a:off x="182880" y="1604028"/>
            <a:ext cx="5760720" cy="581389"/>
            <a:chOff x="182880" y="1604028"/>
            <a:chExt cx="5760720" cy="581389"/>
          </a:xfrm>
        </p:grpSpPr>
        <p:graphicFrame>
          <p:nvGraphicFramePr>
            <p:cNvPr id="105" name="Chart 110"/>
            <p:cNvGraphicFramePr>
              <a:graphicFrameLocks noGrp="1"/>
            </p:cNvGraphicFramePr>
            <p:nvPr/>
          </p:nvGraphicFramePr>
          <p:xfrm>
            <a:off x="2560320" y="1645920"/>
            <a:ext cx="3383280" cy="457200"/>
          </p:xfrm>
          <a:graphic>
            <a:graphicData uri="http://schemas.openxmlformats.org/drawingml/2006/chart">
              <c:chart xmlns:c="http://schemas.openxmlformats.org/drawingml/2006/chart" xmlns:r="http://schemas.openxmlformats.org/officeDocument/2006/relationships" r:id="rId4"/>
            </a:graphicData>
          </a:graphic>
        </p:graphicFrame>
        <p:sp>
          <p:nvSpPr>
            <p:cNvPr id="106" name="TextBox 105">
              <a:extLst>
                <a:ext uri="{FF2B5EF4-FFF2-40B4-BE49-F238E27FC236}">
                  <a16:creationId xmlns:a16="http://schemas.microsoft.com/office/drawing/2014/main" id="{7266C6DD-8F60-2E41-9073-C6187522BCFB}"/>
                </a:ext>
              </a:extLst>
            </p:cNvPr>
            <p:cNvSpPr txBox="1"/>
            <p:nvPr/>
          </p:nvSpPr>
          <p:spPr>
            <a:xfrm>
              <a:off x="182880" y="1604028"/>
              <a:ext cx="2286000" cy="58138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At Philips, we spend our time on work that matters most to be competitive.</a:t>
              </a:r>
            </a:p>
          </p:txBody>
        </p:sp>
      </p:grpSp>
      <p:sp>
        <p:nvSpPr>
          <p:cNvPr id="83" name="Rounded Rectangle 10">
            <a:extLst>
              <a:ext uri="{FF2B5EF4-FFF2-40B4-BE49-F238E27FC236}">
                <a16:creationId xmlns:a16="http://schemas.microsoft.com/office/drawing/2014/main" id="{C6290EFF-1F67-4632-BF34-9D40FAD5BE57}"/>
              </a:ext>
            </a:extLst>
          </p:cNvPr>
          <p:cNvSpPr/>
          <p:nvPr/>
        </p:nvSpPr>
        <p:spPr>
          <a:xfrm>
            <a:off x="265058" y="5601043"/>
            <a:ext cx="8623210" cy="848499"/>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Arial" panose="020B0604020202020204" pitchFamily="34" charset="0"/>
              <a:ea typeface="+mn-ea"/>
              <a:cs typeface="Arial" panose="020B0604020202020204" pitchFamily="34" charset="0"/>
            </a:endParaRPr>
          </a:p>
        </p:txBody>
      </p:sp>
      <p:sp>
        <p:nvSpPr>
          <p:cNvPr id="19" name="Title 1">
            <a:extLst>
              <a:ext uri="{FF2B5EF4-FFF2-40B4-BE49-F238E27FC236}">
                <a16:creationId xmlns:a16="http://schemas.microsoft.com/office/drawing/2014/main" id="{72891B29-3D61-445C-91A3-5860D11BFA9C}"/>
              </a:ext>
            </a:extLst>
          </p:cNvPr>
          <p:cNvSpPr txBox="1">
            <a:spLocks/>
          </p:cNvSpPr>
          <p:nvPr/>
        </p:nvSpPr>
        <p:spPr>
          <a:xfrm>
            <a:off x="169021" y="58992"/>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marL="0" marR="0" lvl="0" indent="0" algn="l" defTabSz="685749"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98" normalizeH="0" baseline="0" noProof="0" dirty="0">
                <a:ln>
                  <a:noFill/>
                </a:ln>
                <a:solidFill>
                  <a:srgbClr val="2D2A2B"/>
                </a:solidFill>
                <a:effectLst/>
                <a:uLnTx/>
                <a:uFillTx/>
                <a:latin typeface="Arial" panose="020B0604020202020204" pitchFamily="34" charset="0"/>
                <a:cs typeface="Arial" panose="020B0604020202020204" pitchFamily="34" charset="0"/>
              </a:rPr>
              <a:t>Dimension Details -- Engagement/Performance Drivers</a:t>
            </a:r>
          </a:p>
        </p:txBody>
      </p:sp>
      <p:cxnSp>
        <p:nvCxnSpPr>
          <p:cNvPr id="20" name="Straight Connector 19">
            <a:extLst>
              <a:ext uri="{FF2B5EF4-FFF2-40B4-BE49-F238E27FC236}">
                <a16:creationId xmlns:a16="http://schemas.microsoft.com/office/drawing/2014/main" id="{293EE5C0-7E36-48FE-93B0-026CAB278DE4}"/>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5523CB6-AD54-4645-9131-1EBDB2F24E93}"/>
              </a:ext>
            </a:extLst>
          </p:cNvPr>
          <p:cNvCxnSpPr/>
          <p:nvPr/>
        </p:nvCxnSpPr>
        <p:spPr>
          <a:xfrm>
            <a:off x="320040" y="16002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7442BD6-0D3E-4483-8E8F-3D23D1C982AB}"/>
              </a:ext>
            </a:extLst>
          </p:cNvPr>
          <p:cNvCxnSpPr/>
          <p:nvPr/>
        </p:nvCxnSpPr>
        <p:spPr>
          <a:xfrm>
            <a:off x="320040" y="219456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86D2075-85DE-4F46-B417-F5646B1633E2}"/>
              </a:ext>
            </a:extLst>
          </p:cNvPr>
          <p:cNvCxnSpPr/>
          <p:nvPr/>
        </p:nvCxnSpPr>
        <p:spPr>
          <a:xfrm>
            <a:off x="320040" y="1002011"/>
            <a:ext cx="8551381"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BF4998F-8D94-4AC0-8307-7FE780FDB850}"/>
              </a:ext>
            </a:extLst>
          </p:cNvPr>
          <p:cNvSpPr txBox="1"/>
          <p:nvPr/>
        </p:nvSpPr>
        <p:spPr>
          <a:xfrm>
            <a:off x="365760" y="548640"/>
            <a:ext cx="2103120" cy="457200"/>
          </a:xfrm>
          <a:prstGeom prst="rect">
            <a:avLst/>
          </a:prstGeom>
          <a:noFill/>
          <a:ln w="6350">
            <a:noFill/>
          </a:ln>
        </p:spPr>
        <p:txBody>
          <a:bodyPr wrap="square" lIns="45720" rIns="45720" rtlCol="0"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Dimension/Item</a:t>
            </a:r>
          </a:p>
        </p:txBody>
      </p:sp>
      <p:cxnSp>
        <p:nvCxnSpPr>
          <p:cNvPr id="148" name="Straight Connector 147">
            <a:extLst>
              <a:ext uri="{FF2B5EF4-FFF2-40B4-BE49-F238E27FC236}">
                <a16:creationId xmlns:a16="http://schemas.microsoft.com/office/drawing/2014/main" id="{84A62125-4849-4F18-9DA9-06F7259CFA5B}"/>
              </a:ext>
            </a:extLst>
          </p:cNvPr>
          <p:cNvCxnSpPr/>
          <p:nvPr/>
        </p:nvCxnSpPr>
        <p:spPr>
          <a:xfrm>
            <a:off x="320040" y="283464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F4ED0399-17D1-47D5-81CD-BD17B0E0F17C}"/>
              </a:ext>
            </a:extLst>
          </p:cNvPr>
          <p:cNvCxnSpPr/>
          <p:nvPr/>
        </p:nvCxnSpPr>
        <p:spPr>
          <a:xfrm>
            <a:off x="320040" y="347472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83DAFA4-9EA8-4AE8-B11A-35A17089BFFA}"/>
              </a:ext>
            </a:extLst>
          </p:cNvPr>
          <p:cNvCxnSpPr/>
          <p:nvPr/>
        </p:nvCxnSpPr>
        <p:spPr>
          <a:xfrm>
            <a:off x="320040" y="41148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019EE92C-DF8C-430F-AF5B-50EFBD5B0C48}"/>
              </a:ext>
            </a:extLst>
          </p:cNvPr>
          <p:cNvCxnSpPr/>
          <p:nvPr/>
        </p:nvCxnSpPr>
        <p:spPr>
          <a:xfrm>
            <a:off x="320040" y="475488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5897880" y="731520"/>
            <a:ext cx="642553" cy="4700016"/>
            <a:chOff x="5897880" y="731520"/>
            <a:chExt cx="642553" cy="4700016"/>
          </a:xfrm>
        </p:grpSpPr>
        <p:sp>
          <p:nvSpPr>
            <p:cNvPr id="11" name="Rectangle: Rounded Corners 10">
              <a:extLst>
                <a:ext uri="{FF2B5EF4-FFF2-40B4-BE49-F238E27FC236}">
                  <a16:creationId xmlns:a16="http://schemas.microsoft.com/office/drawing/2014/main" id="{A4FD62A8-687B-47EE-BACF-5BA26D902ADE}"/>
                </a:ext>
              </a:extLst>
            </p:cNvPr>
            <p:cNvSpPr/>
            <p:nvPr/>
          </p:nvSpPr>
          <p:spPr>
            <a:xfrm>
              <a:off x="6080760" y="731520"/>
              <a:ext cx="228600" cy="22860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8" name="TextBox 7">
              <a:extLst>
                <a:ext uri="{FF2B5EF4-FFF2-40B4-BE49-F238E27FC236}">
                  <a16:creationId xmlns:a16="http://schemas.microsoft.com/office/drawing/2014/main" id="{FE8E8761-1E00-4E43-B872-A33EC3D85E42}"/>
                </a:ext>
              </a:extLst>
            </p:cNvPr>
            <p:cNvSpPr txBox="1">
              <a:spLocks noChangeAspect="1"/>
            </p:cNvSpPr>
            <p:nvPr/>
          </p:nvSpPr>
          <p:spPr>
            <a:xfrm>
              <a:off x="5897880" y="1014984"/>
              <a:ext cx="640080" cy="582964"/>
            </a:xfrm>
            <a:prstGeom prst="rect">
              <a:avLst/>
            </a:prstGeom>
            <a:noFill/>
            <a:ln w="6350">
              <a:noFill/>
            </a:ln>
          </p:spPr>
          <p:txBody>
            <a:bodyPr wrap="square" rtlCol="0" anchor="ctr" anchorCtr="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87</a:t>
              </a:r>
            </a:p>
          </p:txBody>
        </p:sp>
        <p:sp>
          <p:nvSpPr>
            <p:cNvPr id="159" name="TextBox 158">
              <a:extLst>
                <a:ext uri="{FF2B5EF4-FFF2-40B4-BE49-F238E27FC236}">
                  <a16:creationId xmlns:a16="http://schemas.microsoft.com/office/drawing/2014/main" id="{E269FA1B-8C64-4662-8CB1-F4C3A1A5608E}"/>
                </a:ext>
              </a:extLst>
            </p:cNvPr>
            <p:cNvSpPr txBox="1">
              <a:spLocks noChangeAspect="1"/>
            </p:cNvSpPr>
            <p:nvPr/>
          </p:nvSpPr>
          <p:spPr>
            <a:xfrm>
              <a:off x="5897880" y="160020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91</a:t>
              </a:r>
            </a:p>
          </p:txBody>
        </p:sp>
        <p:sp>
          <p:nvSpPr>
            <p:cNvPr id="133" name="TextBox 132">
              <a:extLst>
                <a:ext uri="{FF2B5EF4-FFF2-40B4-BE49-F238E27FC236}">
                  <a16:creationId xmlns:a16="http://schemas.microsoft.com/office/drawing/2014/main" id="{AF8D7FE6-F997-4D06-8B01-060F3AC61BFE}"/>
                </a:ext>
              </a:extLst>
            </p:cNvPr>
            <p:cNvSpPr txBox="1">
              <a:spLocks noChangeAspect="1"/>
            </p:cNvSpPr>
            <p:nvPr/>
          </p:nvSpPr>
          <p:spPr>
            <a:xfrm>
              <a:off x="5897880" y="2221992"/>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86</a:t>
              </a:r>
            </a:p>
          </p:txBody>
        </p:sp>
        <p:sp>
          <p:nvSpPr>
            <p:cNvPr id="143" name="TextBox 142">
              <a:extLst>
                <a:ext uri="{FF2B5EF4-FFF2-40B4-BE49-F238E27FC236}">
                  <a16:creationId xmlns:a16="http://schemas.microsoft.com/office/drawing/2014/main" id="{9993FCCF-08B0-4616-8C0B-870458F040B9}"/>
                </a:ext>
              </a:extLst>
            </p:cNvPr>
            <p:cNvSpPr txBox="1">
              <a:spLocks noChangeAspect="1"/>
            </p:cNvSpPr>
            <p:nvPr/>
          </p:nvSpPr>
          <p:spPr>
            <a:xfrm>
              <a:off x="5897880" y="2871216"/>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82</a:t>
              </a:r>
            </a:p>
          </p:txBody>
        </p:sp>
        <p:sp>
          <p:nvSpPr>
            <p:cNvPr id="150" name="TextBox 149">
              <a:extLst>
                <a:ext uri="{FF2B5EF4-FFF2-40B4-BE49-F238E27FC236}">
                  <a16:creationId xmlns:a16="http://schemas.microsoft.com/office/drawing/2014/main" id="{5870D57E-9EDF-4220-B2B0-0962941C8421}"/>
                </a:ext>
              </a:extLst>
            </p:cNvPr>
            <p:cNvSpPr txBox="1">
              <a:spLocks noChangeAspect="1"/>
            </p:cNvSpPr>
            <p:nvPr/>
          </p:nvSpPr>
          <p:spPr>
            <a:xfrm>
              <a:off x="5897880" y="352044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91</a:t>
              </a:r>
            </a:p>
          </p:txBody>
        </p:sp>
        <p:sp>
          <p:nvSpPr>
            <p:cNvPr id="156" name="TextBox 155">
              <a:extLst>
                <a:ext uri="{FF2B5EF4-FFF2-40B4-BE49-F238E27FC236}">
                  <a16:creationId xmlns:a16="http://schemas.microsoft.com/office/drawing/2014/main" id="{FE641E82-45F9-4902-8EB8-70C40EC6C1DC}"/>
                </a:ext>
              </a:extLst>
            </p:cNvPr>
            <p:cNvSpPr txBox="1">
              <a:spLocks noChangeAspect="1"/>
            </p:cNvSpPr>
            <p:nvPr/>
          </p:nvSpPr>
          <p:spPr>
            <a:xfrm>
              <a:off x="5897880" y="416052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90</a:t>
              </a:r>
            </a:p>
          </p:txBody>
        </p:sp>
        <p:sp>
          <p:nvSpPr>
            <p:cNvPr id="183" name="TextBox 182">
              <a:extLst>
                <a:ext uri="{FF2B5EF4-FFF2-40B4-BE49-F238E27FC236}">
                  <a16:creationId xmlns:a16="http://schemas.microsoft.com/office/drawing/2014/main" id="{6BBBF724-E414-4DD6-A473-A0013E8ED19D}"/>
                </a:ext>
              </a:extLst>
            </p:cNvPr>
            <p:cNvSpPr txBox="1">
              <a:spLocks noChangeAspect="1"/>
            </p:cNvSpPr>
            <p:nvPr/>
          </p:nvSpPr>
          <p:spPr>
            <a:xfrm>
              <a:off x="5897880" y="484632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90</a:t>
              </a:r>
            </a:p>
          </p:txBody>
        </p:sp>
      </p:grpSp>
      <p:grpSp>
        <p:nvGrpSpPr>
          <p:cNvPr id="7" name="Group 6"/>
          <p:cNvGrpSpPr/>
          <p:nvPr/>
        </p:nvGrpSpPr>
        <p:grpSpPr>
          <a:xfrm>
            <a:off x="6440002" y="731520"/>
            <a:ext cx="782253" cy="4553712"/>
            <a:chOff x="6440002" y="731520"/>
            <a:chExt cx="782253" cy="4553712"/>
          </a:xfrm>
        </p:grpSpPr>
        <p:sp>
          <p:nvSpPr>
            <p:cNvPr id="14" name="Rectangle: Rounded Corners 13">
              <a:extLst>
                <a:ext uri="{FF2B5EF4-FFF2-40B4-BE49-F238E27FC236}">
                  <a16:creationId xmlns:a16="http://schemas.microsoft.com/office/drawing/2014/main" id="{BE8BB6A3-1107-4BD2-99FD-E0CE69E048AA}"/>
                </a:ext>
              </a:extLst>
            </p:cNvPr>
            <p:cNvSpPr/>
            <p:nvPr/>
          </p:nvSpPr>
          <p:spPr>
            <a:xfrm>
              <a:off x="6718190" y="731520"/>
              <a:ext cx="228600" cy="22860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bg1"/>
                  </a:solidFill>
                  <a:effectLst/>
                  <a:uLnTx/>
                  <a:uFillTx/>
                  <a:latin typeface="+mj-lt"/>
                  <a:ea typeface="+mn-ea"/>
                  <a:cs typeface="Arial" panose="020B0604020202020204" pitchFamily="34" charset="0"/>
                </a:rPr>
                <a:t>B</a:t>
              </a:r>
            </a:p>
          </p:txBody>
        </p:sp>
        <p:sp>
          <p:nvSpPr>
            <p:cNvPr id="16" name="TextBox 15">
              <a:extLst>
                <a:ext uri="{FF2B5EF4-FFF2-40B4-BE49-F238E27FC236}">
                  <a16:creationId xmlns:a16="http://schemas.microsoft.com/office/drawing/2014/main" id="{51519F0A-671C-47E8-AAEC-03CB1AF858DD}"/>
                </a:ext>
              </a:extLst>
            </p:cNvPr>
            <p:cNvSpPr txBox="1"/>
            <p:nvPr/>
          </p:nvSpPr>
          <p:spPr>
            <a:xfrm>
              <a:off x="6440002" y="1131458"/>
              <a:ext cx="768096" cy="347472"/>
            </a:xfrm>
            <a:prstGeom prst="rect">
              <a:avLst/>
            </a:prstGeom>
            <a:noFill/>
            <a:ln w="6350">
              <a:noFill/>
            </a:ln>
          </p:spPr>
          <p:txBody>
            <a:bodyPr wrap="square" lIns="45720" rIns="4572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86 (+1)</a:t>
              </a:r>
            </a:p>
          </p:txBody>
        </p:sp>
        <p:sp>
          <p:nvSpPr>
            <p:cNvPr id="160" name="TextBox 159">
              <a:extLst>
                <a:ext uri="{FF2B5EF4-FFF2-40B4-BE49-F238E27FC236}">
                  <a16:creationId xmlns:a16="http://schemas.microsoft.com/office/drawing/2014/main" id="{069128EB-3757-48AA-B8BD-901FE58813FA}"/>
                </a:ext>
              </a:extLst>
            </p:cNvPr>
            <p:cNvSpPr txBox="1"/>
            <p:nvPr/>
          </p:nvSpPr>
          <p:spPr>
            <a:xfrm>
              <a:off x="6445585" y="1724986"/>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89 (+2)</a:t>
              </a:r>
            </a:p>
          </p:txBody>
        </p:sp>
        <p:sp>
          <p:nvSpPr>
            <p:cNvPr id="138" name="TextBox 137">
              <a:extLst>
                <a:ext uri="{FF2B5EF4-FFF2-40B4-BE49-F238E27FC236}">
                  <a16:creationId xmlns:a16="http://schemas.microsoft.com/office/drawing/2014/main" id="{2F0755C7-6D71-449D-834F-6CA841CFE94D}"/>
                </a:ext>
              </a:extLst>
            </p:cNvPr>
            <p:cNvSpPr txBox="1"/>
            <p:nvPr/>
          </p:nvSpPr>
          <p:spPr>
            <a:xfrm>
              <a:off x="6440002" y="2343294"/>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91 (-5)</a:t>
              </a:r>
            </a:p>
          </p:txBody>
        </p:sp>
        <p:sp>
          <p:nvSpPr>
            <p:cNvPr id="144" name="TextBox 143">
              <a:extLst>
                <a:ext uri="{FF2B5EF4-FFF2-40B4-BE49-F238E27FC236}">
                  <a16:creationId xmlns:a16="http://schemas.microsoft.com/office/drawing/2014/main" id="{61436C8E-8F24-4A4D-AD33-A193088721E0}"/>
                </a:ext>
              </a:extLst>
            </p:cNvPr>
            <p:cNvSpPr txBox="1"/>
            <p:nvPr/>
          </p:nvSpPr>
          <p:spPr>
            <a:xfrm>
              <a:off x="6445585" y="2989161"/>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82 (0)</a:t>
              </a:r>
            </a:p>
          </p:txBody>
        </p:sp>
        <p:sp>
          <p:nvSpPr>
            <p:cNvPr id="151" name="TextBox 150">
              <a:extLst>
                <a:ext uri="{FF2B5EF4-FFF2-40B4-BE49-F238E27FC236}">
                  <a16:creationId xmlns:a16="http://schemas.microsoft.com/office/drawing/2014/main" id="{23A10F51-1BF3-4332-80D5-C34EA9D7A95D}"/>
                </a:ext>
              </a:extLst>
            </p:cNvPr>
            <p:cNvSpPr txBox="1"/>
            <p:nvPr/>
          </p:nvSpPr>
          <p:spPr>
            <a:xfrm>
              <a:off x="6448576" y="3640815"/>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88 (+3)</a:t>
              </a:r>
            </a:p>
          </p:txBody>
        </p:sp>
        <p:sp>
          <p:nvSpPr>
            <p:cNvPr id="157" name="TextBox 156">
              <a:extLst>
                <a:ext uri="{FF2B5EF4-FFF2-40B4-BE49-F238E27FC236}">
                  <a16:creationId xmlns:a16="http://schemas.microsoft.com/office/drawing/2014/main" id="{446A4A20-C6DA-4468-8D72-34F0B9A42012}"/>
                </a:ext>
              </a:extLst>
            </p:cNvPr>
            <p:cNvSpPr txBox="1"/>
            <p:nvPr/>
          </p:nvSpPr>
          <p:spPr>
            <a:xfrm>
              <a:off x="6454159" y="4280895"/>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88 (+2)</a:t>
              </a:r>
            </a:p>
          </p:txBody>
        </p:sp>
        <p:sp>
          <p:nvSpPr>
            <p:cNvPr id="184" name="TextBox 183">
              <a:extLst>
                <a:ext uri="{FF2B5EF4-FFF2-40B4-BE49-F238E27FC236}">
                  <a16:creationId xmlns:a16="http://schemas.microsoft.com/office/drawing/2014/main" id="{EE6190ED-0B49-4352-AFF3-CF3D66D4D197}"/>
                </a:ext>
              </a:extLst>
            </p:cNvPr>
            <p:cNvSpPr txBox="1"/>
            <p:nvPr/>
          </p:nvSpPr>
          <p:spPr>
            <a:xfrm>
              <a:off x="6444677" y="4937760"/>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88 (+2)</a:t>
              </a:r>
            </a:p>
          </p:txBody>
        </p:sp>
      </p:grpSp>
      <p:grpSp>
        <p:nvGrpSpPr>
          <p:cNvPr id="9" name="Group 8"/>
          <p:cNvGrpSpPr/>
          <p:nvPr/>
        </p:nvGrpSpPr>
        <p:grpSpPr>
          <a:xfrm>
            <a:off x="7275424" y="731520"/>
            <a:ext cx="782253" cy="4553712"/>
            <a:chOff x="7275424" y="731520"/>
            <a:chExt cx="782253" cy="4553712"/>
          </a:xfrm>
        </p:grpSpPr>
        <p:sp>
          <p:nvSpPr>
            <p:cNvPr id="13" name="Rectangle: Rounded Corners 12">
              <a:extLst>
                <a:ext uri="{FF2B5EF4-FFF2-40B4-BE49-F238E27FC236}">
                  <a16:creationId xmlns:a16="http://schemas.microsoft.com/office/drawing/2014/main" id="{FE405175-FDFC-4040-AD13-B75A1E5F4EDC}"/>
                </a:ext>
              </a:extLst>
            </p:cNvPr>
            <p:cNvSpPr/>
            <p:nvPr/>
          </p:nvSpPr>
          <p:spPr>
            <a:xfrm>
              <a:off x="7552944" y="731520"/>
              <a:ext cx="228600" cy="22860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C</a:t>
              </a:r>
            </a:p>
          </p:txBody>
        </p:sp>
        <p:sp>
          <p:nvSpPr>
            <p:cNvPr id="146" name="TextBox 145">
              <a:extLst>
                <a:ext uri="{FF2B5EF4-FFF2-40B4-BE49-F238E27FC236}">
                  <a16:creationId xmlns:a16="http://schemas.microsoft.com/office/drawing/2014/main" id="{57C406BE-ACD2-46CA-8236-88678C8B7EB5}"/>
                </a:ext>
              </a:extLst>
            </p:cNvPr>
            <p:cNvSpPr txBox="1"/>
            <p:nvPr/>
          </p:nvSpPr>
          <p:spPr>
            <a:xfrm>
              <a:off x="7275424" y="1162208"/>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69 (+18)</a:t>
              </a:r>
            </a:p>
          </p:txBody>
        </p:sp>
        <p:sp>
          <p:nvSpPr>
            <p:cNvPr id="161" name="TextBox 160">
              <a:extLst>
                <a:ext uri="{FF2B5EF4-FFF2-40B4-BE49-F238E27FC236}">
                  <a16:creationId xmlns:a16="http://schemas.microsoft.com/office/drawing/2014/main" id="{5B9EBBD3-EC0F-4B3A-B0E4-303DC813D0B7}"/>
                </a:ext>
              </a:extLst>
            </p:cNvPr>
            <p:cNvSpPr txBox="1"/>
            <p:nvPr/>
          </p:nvSpPr>
          <p:spPr>
            <a:xfrm>
              <a:off x="7281007" y="175764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69 (+22)</a:t>
              </a:r>
            </a:p>
          </p:txBody>
        </p:sp>
        <p:sp>
          <p:nvSpPr>
            <p:cNvPr id="141" name="TextBox 140">
              <a:extLst>
                <a:ext uri="{FF2B5EF4-FFF2-40B4-BE49-F238E27FC236}">
                  <a16:creationId xmlns:a16="http://schemas.microsoft.com/office/drawing/2014/main" id="{3334149F-325D-439D-ABA4-85BD845B8A22}"/>
                </a:ext>
              </a:extLst>
            </p:cNvPr>
            <p:cNvSpPr txBox="1"/>
            <p:nvPr/>
          </p:nvSpPr>
          <p:spPr>
            <a:xfrm>
              <a:off x="7275424" y="237526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74 (+12)</a:t>
              </a:r>
            </a:p>
          </p:txBody>
        </p:sp>
        <p:sp>
          <p:nvSpPr>
            <p:cNvPr id="145" name="TextBox 144">
              <a:extLst>
                <a:ext uri="{FF2B5EF4-FFF2-40B4-BE49-F238E27FC236}">
                  <a16:creationId xmlns:a16="http://schemas.microsoft.com/office/drawing/2014/main" id="{8A326A07-597F-48EF-BB6A-A4D0AF037853}"/>
                </a:ext>
              </a:extLst>
            </p:cNvPr>
            <p:cNvSpPr txBox="1"/>
            <p:nvPr/>
          </p:nvSpPr>
          <p:spPr>
            <a:xfrm>
              <a:off x="7281007" y="2983374"/>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55 (+27)</a:t>
              </a:r>
            </a:p>
          </p:txBody>
        </p:sp>
        <p:sp>
          <p:nvSpPr>
            <p:cNvPr id="154" name="TextBox 153">
              <a:extLst>
                <a:ext uri="{FF2B5EF4-FFF2-40B4-BE49-F238E27FC236}">
                  <a16:creationId xmlns:a16="http://schemas.microsoft.com/office/drawing/2014/main" id="{6D5EBA2B-BDCC-4CEF-9844-954EF43634E2}"/>
                </a:ext>
              </a:extLst>
            </p:cNvPr>
            <p:cNvSpPr txBox="1"/>
            <p:nvPr/>
          </p:nvSpPr>
          <p:spPr>
            <a:xfrm>
              <a:off x="7283998" y="3640815"/>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71 (+20)</a:t>
              </a:r>
            </a:p>
          </p:txBody>
        </p:sp>
        <p:sp>
          <p:nvSpPr>
            <p:cNvPr id="179" name="TextBox 178">
              <a:extLst>
                <a:ext uri="{FF2B5EF4-FFF2-40B4-BE49-F238E27FC236}">
                  <a16:creationId xmlns:a16="http://schemas.microsoft.com/office/drawing/2014/main" id="{9CB8BC60-CA25-4E4A-B7DF-6DB0D9F8896C}"/>
                </a:ext>
              </a:extLst>
            </p:cNvPr>
            <p:cNvSpPr txBox="1"/>
            <p:nvPr/>
          </p:nvSpPr>
          <p:spPr>
            <a:xfrm>
              <a:off x="7289581" y="4280895"/>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70 (+20)</a:t>
              </a:r>
            </a:p>
          </p:txBody>
        </p:sp>
        <p:sp>
          <p:nvSpPr>
            <p:cNvPr id="187" name="TextBox 186">
              <a:extLst>
                <a:ext uri="{FF2B5EF4-FFF2-40B4-BE49-F238E27FC236}">
                  <a16:creationId xmlns:a16="http://schemas.microsoft.com/office/drawing/2014/main" id="{99550F08-002D-415C-857D-8D352D84BF64}"/>
                </a:ext>
              </a:extLst>
            </p:cNvPr>
            <p:cNvSpPr txBox="1"/>
            <p:nvPr/>
          </p:nvSpPr>
          <p:spPr>
            <a:xfrm>
              <a:off x="7280099" y="4937760"/>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69 (+21)</a:t>
              </a:r>
            </a:p>
          </p:txBody>
        </p:sp>
      </p:grpSp>
      <p:sp>
        <p:nvSpPr>
          <p:cNvPr id="91" name="Text Placeholder 7">
            <a:extLst>
              <a:ext uri="{FF2B5EF4-FFF2-40B4-BE49-F238E27FC236}">
                <a16:creationId xmlns:a16="http://schemas.microsoft.com/office/drawing/2014/main" id="{CE7B5F59-78C1-ED44-B319-F3F1E92EA280}"/>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92" name="Footer Placeholder 2">
            <a:extLst>
              <a:ext uri="{FF2B5EF4-FFF2-40B4-BE49-F238E27FC236}">
                <a16:creationId xmlns:a16="http://schemas.microsoft.com/office/drawing/2014/main" id="{2E2C5825-844C-3949-82BC-71C13FE331B8}"/>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16</a:t>
            </a:fld>
            <a:endParaRPr lang="en-US" dirty="0">
              <a:solidFill>
                <a:srgbClr val="767676"/>
              </a:solidFill>
              <a:latin typeface="Arial" panose="020B0604020202020204" pitchFamily="34" charset="0"/>
              <a:cs typeface="Arial" panose="020B0604020202020204" pitchFamily="34" charset="0"/>
            </a:endParaRPr>
          </a:p>
        </p:txBody>
      </p:sp>
      <p:grpSp>
        <p:nvGrpSpPr>
          <p:cNvPr id="15" name="Group 14"/>
          <p:cNvGrpSpPr/>
          <p:nvPr/>
        </p:nvGrpSpPr>
        <p:grpSpPr>
          <a:xfrm>
            <a:off x="365759" y="1051560"/>
            <a:ext cx="5577841" cy="457200"/>
            <a:chOff x="365759" y="1051560"/>
            <a:chExt cx="5577841" cy="457200"/>
          </a:xfrm>
        </p:grpSpPr>
        <p:graphicFrame>
          <p:nvGraphicFramePr>
            <p:cNvPr id="65" name="Chart 188"/>
            <p:cNvGraphicFramePr>
              <a:graphicFrameLocks noGrp="1"/>
            </p:cNvGraphicFramePr>
            <p:nvPr/>
          </p:nvGraphicFramePr>
          <p:xfrm>
            <a:off x="2560320" y="1051560"/>
            <a:ext cx="3383280" cy="457200"/>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8">
              <a:extLst>
                <a:ext uri="{FF2B5EF4-FFF2-40B4-BE49-F238E27FC236}">
                  <a16:creationId xmlns:a16="http://schemas.microsoft.com/office/drawing/2014/main" id="{B32073DA-237C-2545-9029-A59E84BAFC9C}"/>
                </a:ext>
              </a:extLst>
            </p:cNvPr>
            <p:cNvSpPr txBox="1"/>
            <p:nvPr/>
          </p:nvSpPr>
          <p:spPr>
            <a:xfrm>
              <a:off x="365759" y="1051560"/>
              <a:ext cx="2103120" cy="457200"/>
            </a:xfrm>
            <a:prstGeom prst="rect">
              <a:avLst/>
            </a:prstGeom>
            <a:noFill/>
          </p:spPr>
          <p:txBody>
            <a:bodyPr wrap="square" rtlCol="0" anchor="ctr">
              <a:noAutofit/>
            </a:bodyPr>
            <a:lstStyle/>
            <a:p>
              <a:pPr algn="r"/>
              <a:r>
                <a:rPr lang="en-US" sz="1200" b="1" dirty="0">
                  <a:solidFill>
                    <a:srgbClr val="2D2A2B"/>
                  </a:solidFill>
                  <a:latin typeface="Arial" panose="020B0604020202020204" pitchFamily="34" charset="0"/>
                  <a:cs typeface="Arial" panose="020B0604020202020204" pitchFamily="34" charset="0"/>
                </a:rPr>
                <a:t>Engagement/Performance Drivers</a:t>
              </a:r>
            </a:p>
          </p:txBody>
        </p:sp>
      </p:grpSp>
      <p:grpSp>
        <p:nvGrpSpPr>
          <p:cNvPr id="17" name="Group 16"/>
          <p:cNvGrpSpPr/>
          <p:nvPr/>
        </p:nvGrpSpPr>
        <p:grpSpPr>
          <a:xfrm>
            <a:off x="182880" y="3483859"/>
            <a:ext cx="5760720" cy="630939"/>
            <a:chOff x="182880" y="3483859"/>
            <a:chExt cx="5760720" cy="630939"/>
          </a:xfrm>
        </p:grpSpPr>
        <p:graphicFrame>
          <p:nvGraphicFramePr>
            <p:cNvPr id="111" name="Chart 188"/>
            <p:cNvGraphicFramePr>
              <a:graphicFrameLocks noGrp="1"/>
            </p:cNvGraphicFramePr>
            <p:nvPr/>
          </p:nvGraphicFramePr>
          <p:xfrm>
            <a:off x="2560320" y="3566160"/>
            <a:ext cx="3383280" cy="457200"/>
          </p:xfrm>
          <a:graphic>
            <a:graphicData uri="http://schemas.openxmlformats.org/drawingml/2006/chart">
              <c:chart xmlns:c="http://schemas.openxmlformats.org/drawingml/2006/chart" xmlns:r="http://schemas.openxmlformats.org/officeDocument/2006/relationships" r:id="rId6"/>
            </a:graphicData>
          </a:graphic>
        </p:graphicFrame>
        <p:sp>
          <p:nvSpPr>
            <p:cNvPr id="112" name="TextBox 111">
              <a:extLst>
                <a:ext uri="{FF2B5EF4-FFF2-40B4-BE49-F238E27FC236}">
                  <a16:creationId xmlns:a16="http://schemas.microsoft.com/office/drawing/2014/main" id="{27CD684B-9F05-1F41-A06C-E65501074BF3}"/>
                </a:ext>
              </a:extLst>
            </p:cNvPr>
            <p:cNvSpPr txBox="1"/>
            <p:nvPr/>
          </p:nvSpPr>
          <p:spPr>
            <a:xfrm>
              <a:off x="182880" y="3483859"/>
              <a:ext cx="2286000" cy="63093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Philips is organized in a way that effectively serves its customers.</a:t>
              </a:r>
            </a:p>
          </p:txBody>
        </p:sp>
      </p:grpSp>
      <p:grpSp>
        <p:nvGrpSpPr>
          <p:cNvPr id="18" name="Group 17"/>
          <p:cNvGrpSpPr/>
          <p:nvPr/>
        </p:nvGrpSpPr>
        <p:grpSpPr>
          <a:xfrm>
            <a:off x="182880" y="4114798"/>
            <a:ext cx="5760720" cy="640082"/>
            <a:chOff x="182880" y="4114798"/>
            <a:chExt cx="5760720" cy="640082"/>
          </a:xfrm>
        </p:grpSpPr>
        <p:graphicFrame>
          <p:nvGraphicFramePr>
            <p:cNvPr id="113" name="Chart 188"/>
            <p:cNvGraphicFramePr>
              <a:graphicFrameLocks noGrp="1"/>
            </p:cNvGraphicFramePr>
            <p:nvPr/>
          </p:nvGraphicFramePr>
          <p:xfrm>
            <a:off x="2560320" y="4206240"/>
            <a:ext cx="3383280" cy="457200"/>
          </p:xfrm>
          <a:graphic>
            <a:graphicData uri="http://schemas.openxmlformats.org/drawingml/2006/chart">
              <c:chart xmlns:c="http://schemas.openxmlformats.org/drawingml/2006/chart" xmlns:r="http://schemas.openxmlformats.org/officeDocument/2006/relationships" r:id="rId7"/>
            </a:graphicData>
          </a:graphic>
        </p:graphicFrame>
        <p:sp>
          <p:nvSpPr>
            <p:cNvPr id="114" name="TextBox 113">
              <a:extLst>
                <a:ext uri="{FF2B5EF4-FFF2-40B4-BE49-F238E27FC236}">
                  <a16:creationId xmlns:a16="http://schemas.microsoft.com/office/drawing/2014/main" id="{FD86699E-7C19-FF49-B085-BEA70CEA5DA0}"/>
                </a:ext>
              </a:extLst>
            </p:cNvPr>
            <p:cNvSpPr txBox="1"/>
            <p:nvPr/>
          </p:nvSpPr>
          <p:spPr>
            <a:xfrm>
              <a:off x="182880" y="4114798"/>
              <a:ext cx="2286000" cy="640082"/>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At Philips, we make changes to get ahead of the competition, not just to keep up with it.</a:t>
              </a:r>
            </a:p>
          </p:txBody>
        </p:sp>
      </p:grpSp>
      <p:grpSp>
        <p:nvGrpSpPr>
          <p:cNvPr id="21" name="Group 20"/>
          <p:cNvGrpSpPr/>
          <p:nvPr/>
        </p:nvGrpSpPr>
        <p:grpSpPr>
          <a:xfrm>
            <a:off x="182880" y="4800596"/>
            <a:ext cx="5760720" cy="594363"/>
            <a:chOff x="182880" y="4800596"/>
            <a:chExt cx="5760720" cy="594363"/>
          </a:xfrm>
        </p:grpSpPr>
        <p:graphicFrame>
          <p:nvGraphicFramePr>
            <p:cNvPr id="115" name="Chart 188"/>
            <p:cNvGraphicFramePr>
              <a:graphicFrameLocks noGrp="1"/>
            </p:cNvGraphicFramePr>
            <p:nvPr/>
          </p:nvGraphicFramePr>
          <p:xfrm>
            <a:off x="2560320" y="4892040"/>
            <a:ext cx="3383280" cy="457200"/>
          </p:xfrm>
          <a:graphic>
            <a:graphicData uri="http://schemas.openxmlformats.org/drawingml/2006/chart">
              <c:chart xmlns:c="http://schemas.openxmlformats.org/drawingml/2006/chart" xmlns:r="http://schemas.openxmlformats.org/officeDocument/2006/relationships" r:id="rId8"/>
            </a:graphicData>
          </a:graphic>
        </p:graphicFrame>
        <p:sp>
          <p:nvSpPr>
            <p:cNvPr id="116" name="TextBox 115">
              <a:extLst>
                <a:ext uri="{FF2B5EF4-FFF2-40B4-BE49-F238E27FC236}">
                  <a16:creationId xmlns:a16="http://schemas.microsoft.com/office/drawing/2014/main" id="{99199145-65FF-9A43-974E-20E845D931C5}"/>
                </a:ext>
              </a:extLst>
            </p:cNvPr>
            <p:cNvSpPr txBox="1"/>
            <p:nvPr/>
          </p:nvSpPr>
          <p:spPr>
            <a:xfrm>
              <a:off x="182880" y="4800596"/>
              <a:ext cx="2286000" cy="594363"/>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have confidence in Philips business strategy.</a:t>
              </a:r>
            </a:p>
          </p:txBody>
        </p:sp>
      </p:grpSp>
      <p:sp>
        <p:nvSpPr>
          <p:cNvPr id="96" name="Rectangle: Rounded Corners 77">
            <a:extLst>
              <a:ext uri="{FF2B5EF4-FFF2-40B4-BE49-F238E27FC236}">
                <a16:creationId xmlns:a16="http://schemas.microsoft.com/office/drawing/2014/main" id="{369965BA-84B8-7D43-B99C-EA35003746AC}"/>
              </a:ext>
            </a:extLst>
          </p:cNvPr>
          <p:cNvSpPr/>
          <p:nvPr/>
        </p:nvSpPr>
        <p:spPr>
          <a:xfrm>
            <a:off x="3840480" y="777240"/>
            <a:ext cx="144692" cy="139686"/>
          </a:xfrm>
          <a:prstGeom prst="round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7" name="Rectangle: Rounded Corners 78">
            <a:extLst>
              <a:ext uri="{FF2B5EF4-FFF2-40B4-BE49-F238E27FC236}">
                <a16:creationId xmlns:a16="http://schemas.microsoft.com/office/drawing/2014/main" id="{7DA961C4-E7FC-814B-A154-B337F0748015}"/>
              </a:ext>
            </a:extLst>
          </p:cNvPr>
          <p:cNvSpPr/>
          <p:nvPr/>
        </p:nvSpPr>
        <p:spPr>
          <a:xfrm>
            <a:off x="2651760" y="777240"/>
            <a:ext cx="144692" cy="139686"/>
          </a:xfrm>
          <a:prstGeom prst="roundRect">
            <a:avLst/>
          </a:prstGeom>
          <a:solidFill>
            <a:srgbClr val="1A9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8" name="TextBox 97">
            <a:extLst>
              <a:ext uri="{FF2B5EF4-FFF2-40B4-BE49-F238E27FC236}">
                <a16:creationId xmlns:a16="http://schemas.microsoft.com/office/drawing/2014/main" id="{50E3CD04-D9B3-DA49-BDEA-53136BB48118}"/>
              </a:ext>
            </a:extLst>
          </p:cNvPr>
          <p:cNvSpPr txBox="1"/>
          <p:nvPr/>
        </p:nvSpPr>
        <p:spPr>
          <a:xfrm>
            <a:off x="3977640" y="712158"/>
            <a:ext cx="96012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Neutral</a:t>
            </a:r>
          </a:p>
        </p:txBody>
      </p:sp>
      <p:sp>
        <p:nvSpPr>
          <p:cNvPr id="99" name="TextBox 98">
            <a:extLst>
              <a:ext uri="{FF2B5EF4-FFF2-40B4-BE49-F238E27FC236}">
                <a16:creationId xmlns:a16="http://schemas.microsoft.com/office/drawing/2014/main" id="{6F1FF18B-3744-594A-99A9-7C92DA6484E1}"/>
              </a:ext>
            </a:extLst>
          </p:cNvPr>
          <p:cNvSpPr txBox="1"/>
          <p:nvPr/>
        </p:nvSpPr>
        <p:spPr>
          <a:xfrm>
            <a:off x="2788920" y="712158"/>
            <a:ext cx="100584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Positive</a:t>
            </a:r>
          </a:p>
        </p:txBody>
      </p:sp>
      <p:sp>
        <p:nvSpPr>
          <p:cNvPr id="100" name="Rectangle: Rounded Corners 76">
            <a:extLst>
              <a:ext uri="{FF2B5EF4-FFF2-40B4-BE49-F238E27FC236}">
                <a16:creationId xmlns:a16="http://schemas.microsoft.com/office/drawing/2014/main" id="{C7CC7402-52F6-9044-AF0E-6788023A2833}"/>
              </a:ext>
            </a:extLst>
          </p:cNvPr>
          <p:cNvSpPr/>
          <p:nvPr/>
        </p:nvSpPr>
        <p:spPr>
          <a:xfrm>
            <a:off x="4937760" y="777240"/>
            <a:ext cx="144692" cy="139686"/>
          </a:xfrm>
          <a:prstGeom prst="roundRect">
            <a:avLst/>
          </a:prstGeom>
          <a:solidFill>
            <a:srgbClr val="DA18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1" name="TextBox 100">
            <a:extLst>
              <a:ext uri="{FF2B5EF4-FFF2-40B4-BE49-F238E27FC236}">
                <a16:creationId xmlns:a16="http://schemas.microsoft.com/office/drawing/2014/main" id="{38D21B5A-D2C6-CE46-A210-650652C66932}"/>
              </a:ext>
            </a:extLst>
          </p:cNvPr>
          <p:cNvSpPr txBox="1"/>
          <p:nvPr/>
        </p:nvSpPr>
        <p:spPr>
          <a:xfrm>
            <a:off x="5074920" y="712158"/>
            <a:ext cx="960120" cy="276999"/>
          </a:xfrm>
          <a:prstGeom prst="rect">
            <a:avLst/>
          </a:prstGeom>
          <a:noFill/>
          <a:ln w="6350">
            <a:noFill/>
          </a:ln>
        </p:spPr>
        <p:txBody>
          <a:bodyPr wrap="square" lIns="45720" rIns="45720" rtlCol="0" anchor="ctr" anchorCtr="0">
            <a:noAutofit/>
          </a:bodyPr>
          <a:lstStyle/>
          <a:p>
            <a:pPr lvl="0">
              <a:defRPr/>
            </a:pPr>
            <a:r>
              <a:rPr lang="en-US" sz="1200" dirty="0">
                <a:solidFill>
                  <a:srgbClr val="767676"/>
                </a:solidFill>
                <a:latin typeface="Arial" panose="020B0604020202020204" pitchFamily="34" charset="0"/>
                <a:cs typeface="Arial" panose="020B0604020202020204" pitchFamily="34" charset="0"/>
              </a:rPr>
              <a:t>Negative</a:t>
            </a:r>
          </a:p>
        </p:txBody>
      </p:sp>
      <p:grpSp>
        <p:nvGrpSpPr>
          <p:cNvPr id="22" name="Group 21"/>
          <p:cNvGrpSpPr/>
          <p:nvPr/>
        </p:nvGrpSpPr>
        <p:grpSpPr>
          <a:xfrm>
            <a:off x="365760" y="5718775"/>
            <a:ext cx="1828800" cy="682025"/>
            <a:chOff x="365760" y="5718775"/>
            <a:chExt cx="1828800" cy="682025"/>
          </a:xfrm>
        </p:grpSpPr>
        <p:sp>
          <p:nvSpPr>
            <p:cNvPr id="104" name="Rectangle: Rounded Corners 128">
              <a:extLst>
                <a:ext uri="{FF2B5EF4-FFF2-40B4-BE49-F238E27FC236}">
                  <a16:creationId xmlns:a16="http://schemas.microsoft.com/office/drawing/2014/main" id="{6C178466-C5EF-4F4F-B2CC-C4E44CF091D6}"/>
                </a:ext>
              </a:extLst>
            </p:cNvPr>
            <p:cNvSpPr/>
            <p:nvPr/>
          </p:nvSpPr>
          <p:spPr>
            <a:xfrm>
              <a:off x="548640" y="5852160"/>
              <a:ext cx="320040" cy="32004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a:t>
              </a:r>
            </a:p>
          </p:txBody>
        </p:sp>
        <p:sp>
          <p:nvSpPr>
            <p:cNvPr id="117" name="TextBox 116">
              <a:extLst>
                <a:ext uri="{FF2B5EF4-FFF2-40B4-BE49-F238E27FC236}">
                  <a16:creationId xmlns:a16="http://schemas.microsoft.com/office/drawing/2014/main" id="{17DEE8D0-6F4C-264F-8E9B-3B8D29CA0372}"/>
                </a:ext>
              </a:extLst>
            </p:cNvPr>
            <p:cNvSpPr txBox="1"/>
            <p:nvPr/>
          </p:nvSpPr>
          <p:spPr>
            <a:xfrm>
              <a:off x="914400" y="5718775"/>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Q2</a:t>
              </a:r>
            </a:p>
          </p:txBody>
        </p:sp>
        <p:sp>
          <p:nvSpPr>
            <p:cNvPr id="118" name="TextBox 117">
              <a:extLst>
                <a:ext uri="{FF2B5EF4-FFF2-40B4-BE49-F238E27FC236}">
                  <a16:creationId xmlns:a16="http://schemas.microsoft.com/office/drawing/2014/main" id="{35FCED13-0001-5749-BEA8-DD5EA881CA82}"/>
                </a:ext>
              </a:extLst>
            </p:cNvPr>
            <p:cNvSpPr txBox="1"/>
            <p:nvPr/>
          </p:nvSpPr>
          <p:spPr>
            <a:xfrm>
              <a:off x="365760" y="6172200"/>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170</a:t>
              </a:r>
            </a:p>
          </p:txBody>
        </p:sp>
      </p:grpSp>
      <p:grpSp>
        <p:nvGrpSpPr>
          <p:cNvPr id="23" name="Group 22"/>
          <p:cNvGrpSpPr/>
          <p:nvPr/>
        </p:nvGrpSpPr>
        <p:grpSpPr>
          <a:xfrm>
            <a:off x="2423160" y="5716916"/>
            <a:ext cx="1828800" cy="683883"/>
            <a:chOff x="2377440" y="5716916"/>
            <a:chExt cx="1828800" cy="683883"/>
          </a:xfrm>
        </p:grpSpPr>
        <p:sp>
          <p:nvSpPr>
            <p:cNvPr id="120" name="Rectangle: Rounded Corners 131">
              <a:extLst>
                <a:ext uri="{FF2B5EF4-FFF2-40B4-BE49-F238E27FC236}">
                  <a16:creationId xmlns:a16="http://schemas.microsoft.com/office/drawing/2014/main" id="{DE4D8714-5B49-3943-8B35-128A376F7F40}"/>
                </a:ext>
              </a:extLst>
            </p:cNvPr>
            <p:cNvSpPr/>
            <p:nvPr/>
          </p:nvSpPr>
          <p:spPr>
            <a:xfrm>
              <a:off x="2560320" y="5852160"/>
              <a:ext cx="320040" cy="32004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a:t>
              </a:r>
            </a:p>
          </p:txBody>
        </p:sp>
        <p:sp>
          <p:nvSpPr>
            <p:cNvPr id="121" name="TextBox 120">
              <a:extLst>
                <a:ext uri="{FF2B5EF4-FFF2-40B4-BE49-F238E27FC236}">
                  <a16:creationId xmlns:a16="http://schemas.microsoft.com/office/drawing/2014/main" id="{20E3DD14-5F0C-D74B-A7B6-1D1133A396D4}"/>
                </a:ext>
              </a:extLst>
            </p:cNvPr>
            <p:cNvSpPr txBox="1"/>
            <p:nvPr/>
          </p:nvSpPr>
          <p:spPr>
            <a:xfrm>
              <a:off x="2926080" y="5716916"/>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Q1</a:t>
              </a:r>
            </a:p>
          </p:txBody>
        </p:sp>
        <p:sp>
          <p:nvSpPr>
            <p:cNvPr id="122" name="TextBox 121">
              <a:extLst>
                <a:ext uri="{FF2B5EF4-FFF2-40B4-BE49-F238E27FC236}">
                  <a16:creationId xmlns:a16="http://schemas.microsoft.com/office/drawing/2014/main" id="{4982611C-28F2-9747-A7CE-4E9C44DA9B70}"/>
                </a:ext>
              </a:extLst>
            </p:cNvPr>
            <p:cNvSpPr txBox="1"/>
            <p:nvPr/>
          </p:nvSpPr>
          <p:spPr>
            <a:xfrm>
              <a:off x="237744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154</a:t>
              </a:r>
            </a:p>
          </p:txBody>
        </p:sp>
      </p:grpSp>
      <p:grpSp>
        <p:nvGrpSpPr>
          <p:cNvPr id="24" name="Group 23"/>
          <p:cNvGrpSpPr/>
          <p:nvPr/>
        </p:nvGrpSpPr>
        <p:grpSpPr>
          <a:xfrm>
            <a:off x="4480560" y="5715000"/>
            <a:ext cx="1828800" cy="685799"/>
            <a:chOff x="4389120" y="5715000"/>
            <a:chExt cx="1828800" cy="685799"/>
          </a:xfrm>
        </p:grpSpPr>
        <p:sp>
          <p:nvSpPr>
            <p:cNvPr id="124" name="Rectangle: Rounded Corners 130">
              <a:extLst>
                <a:ext uri="{FF2B5EF4-FFF2-40B4-BE49-F238E27FC236}">
                  <a16:creationId xmlns:a16="http://schemas.microsoft.com/office/drawing/2014/main" id="{41F369C2-D9E8-294B-8525-2B38BECC2B4C}"/>
                </a:ext>
              </a:extLst>
            </p:cNvPr>
            <p:cNvSpPr/>
            <p:nvPr/>
          </p:nvSpPr>
          <p:spPr>
            <a:xfrm>
              <a:off x="4572000" y="5852160"/>
              <a:ext cx="320040" cy="32004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C</a:t>
              </a:r>
            </a:p>
          </p:txBody>
        </p:sp>
        <p:sp>
          <p:nvSpPr>
            <p:cNvPr id="125" name="TextBox 124">
              <a:extLst>
                <a:ext uri="{FF2B5EF4-FFF2-40B4-BE49-F238E27FC236}">
                  <a16:creationId xmlns:a16="http://schemas.microsoft.com/office/drawing/2014/main" id="{69E1279D-5E22-1243-B4C2-7AD278DBD8BE}"/>
                </a:ext>
              </a:extLst>
            </p:cNvPr>
            <p:cNvSpPr txBox="1"/>
            <p:nvPr/>
          </p:nvSpPr>
          <p:spPr>
            <a:xfrm>
              <a:off x="4937760" y="5715000"/>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Benchmark: Global High Performing 2020</a:t>
              </a:r>
            </a:p>
          </p:txBody>
        </p:sp>
        <p:sp>
          <p:nvSpPr>
            <p:cNvPr id="126" name="TextBox 125">
              <a:extLst>
                <a:ext uri="{FF2B5EF4-FFF2-40B4-BE49-F238E27FC236}">
                  <a16:creationId xmlns:a16="http://schemas.microsoft.com/office/drawing/2014/main" id="{48BD3BC8-5E1C-2F46-AF05-FEF87CE680E9}"/>
                </a:ext>
              </a:extLst>
            </p:cNvPr>
            <p:cNvSpPr txBox="1"/>
            <p:nvPr/>
          </p:nvSpPr>
          <p:spPr>
            <a:xfrm>
              <a:off x="438912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a:t>
              </a: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82880" y="2843781"/>
            <a:ext cx="5761980" cy="640079"/>
            <a:chOff x="182880" y="2843781"/>
            <a:chExt cx="5761980" cy="640079"/>
          </a:xfrm>
        </p:grpSpPr>
        <p:graphicFrame>
          <p:nvGraphicFramePr>
            <p:cNvPr id="109" name="Chart 2"/>
            <p:cNvGraphicFramePr>
              <a:graphicFrameLocks noGrp="1"/>
            </p:cNvGraphicFramePr>
            <p:nvPr/>
          </p:nvGraphicFramePr>
          <p:xfrm>
            <a:off x="2561580" y="2926080"/>
            <a:ext cx="3383280" cy="457200"/>
          </p:xfrm>
          <a:graphic>
            <a:graphicData uri="http://schemas.openxmlformats.org/drawingml/2006/chart">
              <c:chart xmlns:c="http://schemas.openxmlformats.org/drawingml/2006/chart" xmlns:r="http://schemas.openxmlformats.org/officeDocument/2006/relationships" r:id="rId2"/>
            </a:graphicData>
          </a:graphic>
        </p:graphicFrame>
        <p:sp>
          <p:nvSpPr>
            <p:cNvPr id="110" name="TextBox 109">
              <a:extLst>
                <a:ext uri="{FF2B5EF4-FFF2-40B4-BE49-F238E27FC236}">
                  <a16:creationId xmlns:a16="http://schemas.microsoft.com/office/drawing/2014/main" id="{A8771877-F02B-A44B-A403-BF44345744C6}"/>
                </a:ext>
              </a:extLst>
            </p:cNvPr>
            <p:cNvSpPr txBox="1"/>
            <p:nvPr/>
          </p:nvSpPr>
          <p:spPr>
            <a:xfrm>
              <a:off x="182880" y="2843781"/>
              <a:ext cx="2286000" cy="64007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see cooperation across different departments and groups.</a:t>
              </a:r>
            </a:p>
          </p:txBody>
        </p:sp>
      </p:grpSp>
      <p:grpSp>
        <p:nvGrpSpPr>
          <p:cNvPr id="3" name="Group 2"/>
          <p:cNvGrpSpPr/>
          <p:nvPr/>
        </p:nvGrpSpPr>
        <p:grpSpPr>
          <a:xfrm>
            <a:off x="182880" y="2194559"/>
            <a:ext cx="5761980" cy="640080"/>
            <a:chOff x="182880" y="2194559"/>
            <a:chExt cx="5761980" cy="640080"/>
          </a:xfrm>
        </p:grpSpPr>
        <p:graphicFrame>
          <p:nvGraphicFramePr>
            <p:cNvPr id="107" name="Chart 110"/>
            <p:cNvGraphicFramePr>
              <a:graphicFrameLocks noGrp="1"/>
            </p:cNvGraphicFramePr>
            <p:nvPr/>
          </p:nvGraphicFramePr>
          <p:xfrm>
            <a:off x="2561580" y="2286000"/>
            <a:ext cx="3383280" cy="457200"/>
          </p:xfrm>
          <a:graphic>
            <a:graphicData uri="http://schemas.openxmlformats.org/drawingml/2006/chart">
              <c:chart xmlns:c="http://schemas.openxmlformats.org/drawingml/2006/chart" xmlns:r="http://schemas.openxmlformats.org/officeDocument/2006/relationships" r:id="rId3"/>
            </a:graphicData>
          </a:graphic>
        </p:graphicFrame>
        <p:sp>
          <p:nvSpPr>
            <p:cNvPr id="108" name="TextBox 107">
              <a:extLst>
                <a:ext uri="{FF2B5EF4-FFF2-40B4-BE49-F238E27FC236}">
                  <a16:creationId xmlns:a16="http://schemas.microsoft.com/office/drawing/2014/main" id="{1981C12F-AC32-FD40-9078-CF5008AB255A}"/>
                </a:ext>
              </a:extLst>
            </p:cNvPr>
            <p:cNvSpPr txBox="1"/>
            <p:nvPr/>
          </p:nvSpPr>
          <p:spPr>
            <a:xfrm>
              <a:off x="182880" y="2194559"/>
              <a:ext cx="2286000" cy="640080"/>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Philips adapts well to changes that affect how we operate.</a:t>
              </a:r>
            </a:p>
          </p:txBody>
        </p:sp>
      </p:grpSp>
      <p:grpSp>
        <p:nvGrpSpPr>
          <p:cNvPr id="4" name="Group 3"/>
          <p:cNvGrpSpPr/>
          <p:nvPr/>
        </p:nvGrpSpPr>
        <p:grpSpPr>
          <a:xfrm>
            <a:off x="182880" y="1604028"/>
            <a:ext cx="5760720" cy="581389"/>
            <a:chOff x="182880" y="1604028"/>
            <a:chExt cx="5760720" cy="581389"/>
          </a:xfrm>
        </p:grpSpPr>
        <p:graphicFrame>
          <p:nvGraphicFramePr>
            <p:cNvPr id="105" name="Chart 110"/>
            <p:cNvGraphicFramePr>
              <a:graphicFrameLocks noGrp="1"/>
            </p:cNvGraphicFramePr>
            <p:nvPr/>
          </p:nvGraphicFramePr>
          <p:xfrm>
            <a:off x="2560320" y="1645920"/>
            <a:ext cx="3383280" cy="457200"/>
          </p:xfrm>
          <a:graphic>
            <a:graphicData uri="http://schemas.openxmlformats.org/drawingml/2006/chart">
              <c:chart xmlns:c="http://schemas.openxmlformats.org/drawingml/2006/chart" xmlns:r="http://schemas.openxmlformats.org/officeDocument/2006/relationships" r:id="rId4"/>
            </a:graphicData>
          </a:graphic>
        </p:graphicFrame>
        <p:sp>
          <p:nvSpPr>
            <p:cNvPr id="106" name="TextBox 105">
              <a:extLst>
                <a:ext uri="{FF2B5EF4-FFF2-40B4-BE49-F238E27FC236}">
                  <a16:creationId xmlns:a16="http://schemas.microsoft.com/office/drawing/2014/main" id="{7266C6DD-8F60-2E41-9073-C6187522BCFB}"/>
                </a:ext>
              </a:extLst>
            </p:cNvPr>
            <p:cNvSpPr txBox="1"/>
            <p:nvPr/>
          </p:nvSpPr>
          <p:spPr>
            <a:xfrm>
              <a:off x="182880" y="1604028"/>
              <a:ext cx="2286000" cy="58138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At Philips, we collaborate to more effectively meet customer needs.</a:t>
              </a:r>
            </a:p>
          </p:txBody>
        </p:sp>
      </p:grpSp>
      <p:sp>
        <p:nvSpPr>
          <p:cNvPr id="83" name="Rounded Rectangle 10">
            <a:extLst>
              <a:ext uri="{FF2B5EF4-FFF2-40B4-BE49-F238E27FC236}">
                <a16:creationId xmlns:a16="http://schemas.microsoft.com/office/drawing/2014/main" id="{C6290EFF-1F67-4632-BF34-9D40FAD5BE57}"/>
              </a:ext>
            </a:extLst>
          </p:cNvPr>
          <p:cNvSpPr/>
          <p:nvPr/>
        </p:nvSpPr>
        <p:spPr>
          <a:xfrm>
            <a:off x="265058" y="5601043"/>
            <a:ext cx="8623210" cy="848499"/>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Arial" panose="020B0604020202020204" pitchFamily="34" charset="0"/>
              <a:ea typeface="+mn-ea"/>
              <a:cs typeface="Arial" panose="020B0604020202020204" pitchFamily="34" charset="0"/>
            </a:endParaRPr>
          </a:p>
        </p:txBody>
      </p:sp>
      <p:sp>
        <p:nvSpPr>
          <p:cNvPr id="19" name="Title 1">
            <a:extLst>
              <a:ext uri="{FF2B5EF4-FFF2-40B4-BE49-F238E27FC236}">
                <a16:creationId xmlns:a16="http://schemas.microsoft.com/office/drawing/2014/main" id="{72891B29-3D61-445C-91A3-5860D11BFA9C}"/>
              </a:ext>
            </a:extLst>
          </p:cNvPr>
          <p:cNvSpPr txBox="1">
            <a:spLocks/>
          </p:cNvSpPr>
          <p:nvPr/>
        </p:nvSpPr>
        <p:spPr>
          <a:xfrm>
            <a:off x="169021" y="58992"/>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marL="0" marR="0" lvl="0" indent="0" algn="l" defTabSz="685749"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98" normalizeH="0" baseline="0" noProof="0" dirty="0">
                <a:ln>
                  <a:noFill/>
                </a:ln>
                <a:solidFill>
                  <a:srgbClr val="2D2A2B"/>
                </a:solidFill>
                <a:effectLst/>
                <a:uLnTx/>
                <a:uFillTx/>
                <a:latin typeface="Arial" panose="020B0604020202020204" pitchFamily="34" charset="0"/>
                <a:cs typeface="Arial" panose="020B0604020202020204" pitchFamily="34" charset="0"/>
              </a:rPr>
              <a:t>Dimension Details -- Engagement/Performance Drivers (continued)</a:t>
            </a:r>
          </a:p>
        </p:txBody>
      </p:sp>
      <p:cxnSp>
        <p:nvCxnSpPr>
          <p:cNvPr id="20" name="Straight Connector 19">
            <a:extLst>
              <a:ext uri="{FF2B5EF4-FFF2-40B4-BE49-F238E27FC236}">
                <a16:creationId xmlns:a16="http://schemas.microsoft.com/office/drawing/2014/main" id="{293EE5C0-7E36-48FE-93B0-026CAB278DE4}"/>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5523CB6-AD54-4645-9131-1EBDB2F24E93}"/>
              </a:ext>
            </a:extLst>
          </p:cNvPr>
          <p:cNvCxnSpPr/>
          <p:nvPr/>
        </p:nvCxnSpPr>
        <p:spPr>
          <a:xfrm>
            <a:off x="320040" y="16002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7442BD6-0D3E-4483-8E8F-3D23D1C982AB}"/>
              </a:ext>
            </a:extLst>
          </p:cNvPr>
          <p:cNvCxnSpPr/>
          <p:nvPr/>
        </p:nvCxnSpPr>
        <p:spPr>
          <a:xfrm>
            <a:off x="320040" y="219456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86D2075-85DE-4F46-B417-F5646B1633E2}"/>
              </a:ext>
            </a:extLst>
          </p:cNvPr>
          <p:cNvCxnSpPr/>
          <p:nvPr/>
        </p:nvCxnSpPr>
        <p:spPr>
          <a:xfrm>
            <a:off x="320040" y="1002011"/>
            <a:ext cx="8551381"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BF4998F-8D94-4AC0-8307-7FE780FDB850}"/>
              </a:ext>
            </a:extLst>
          </p:cNvPr>
          <p:cNvSpPr txBox="1"/>
          <p:nvPr/>
        </p:nvSpPr>
        <p:spPr>
          <a:xfrm>
            <a:off x="365760" y="548640"/>
            <a:ext cx="2103120" cy="457200"/>
          </a:xfrm>
          <a:prstGeom prst="rect">
            <a:avLst/>
          </a:prstGeom>
          <a:noFill/>
          <a:ln w="6350">
            <a:noFill/>
          </a:ln>
        </p:spPr>
        <p:txBody>
          <a:bodyPr wrap="square" lIns="45720" rIns="45720" rtlCol="0"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Dimension/Item</a:t>
            </a:r>
          </a:p>
        </p:txBody>
      </p:sp>
      <p:cxnSp>
        <p:nvCxnSpPr>
          <p:cNvPr id="148" name="Straight Connector 147">
            <a:extLst>
              <a:ext uri="{FF2B5EF4-FFF2-40B4-BE49-F238E27FC236}">
                <a16:creationId xmlns:a16="http://schemas.microsoft.com/office/drawing/2014/main" id="{84A62125-4849-4F18-9DA9-06F7259CFA5B}"/>
              </a:ext>
            </a:extLst>
          </p:cNvPr>
          <p:cNvCxnSpPr/>
          <p:nvPr/>
        </p:nvCxnSpPr>
        <p:spPr>
          <a:xfrm>
            <a:off x="320040" y="283464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F4ED0399-17D1-47D5-81CD-BD17B0E0F17C}"/>
              </a:ext>
            </a:extLst>
          </p:cNvPr>
          <p:cNvCxnSpPr/>
          <p:nvPr/>
        </p:nvCxnSpPr>
        <p:spPr>
          <a:xfrm>
            <a:off x="320040" y="347472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83DAFA4-9EA8-4AE8-B11A-35A17089BFFA}"/>
              </a:ext>
            </a:extLst>
          </p:cNvPr>
          <p:cNvCxnSpPr/>
          <p:nvPr/>
        </p:nvCxnSpPr>
        <p:spPr>
          <a:xfrm>
            <a:off x="320040" y="41148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019EE92C-DF8C-430F-AF5B-50EFBD5B0C48}"/>
              </a:ext>
            </a:extLst>
          </p:cNvPr>
          <p:cNvCxnSpPr/>
          <p:nvPr/>
        </p:nvCxnSpPr>
        <p:spPr>
          <a:xfrm>
            <a:off x="320040" y="475488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5897880" y="731520"/>
            <a:ext cx="642553" cy="4700016"/>
            <a:chOff x="5897880" y="731520"/>
            <a:chExt cx="642553" cy="4700016"/>
          </a:xfrm>
        </p:grpSpPr>
        <p:sp>
          <p:nvSpPr>
            <p:cNvPr id="11" name="Rectangle: Rounded Corners 10">
              <a:extLst>
                <a:ext uri="{FF2B5EF4-FFF2-40B4-BE49-F238E27FC236}">
                  <a16:creationId xmlns:a16="http://schemas.microsoft.com/office/drawing/2014/main" id="{A4FD62A8-687B-47EE-BACF-5BA26D902ADE}"/>
                </a:ext>
              </a:extLst>
            </p:cNvPr>
            <p:cNvSpPr/>
            <p:nvPr/>
          </p:nvSpPr>
          <p:spPr>
            <a:xfrm>
              <a:off x="6080760" y="731520"/>
              <a:ext cx="228600" cy="22860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8" name="TextBox 7">
              <a:extLst>
                <a:ext uri="{FF2B5EF4-FFF2-40B4-BE49-F238E27FC236}">
                  <a16:creationId xmlns:a16="http://schemas.microsoft.com/office/drawing/2014/main" id="{FE8E8761-1E00-4E43-B872-A33EC3D85E42}"/>
                </a:ext>
              </a:extLst>
            </p:cNvPr>
            <p:cNvSpPr txBox="1">
              <a:spLocks noChangeAspect="1"/>
            </p:cNvSpPr>
            <p:nvPr/>
          </p:nvSpPr>
          <p:spPr>
            <a:xfrm>
              <a:off x="5897880" y="1014984"/>
              <a:ext cx="640080" cy="582964"/>
            </a:xfrm>
            <a:prstGeom prst="rect">
              <a:avLst/>
            </a:prstGeom>
            <a:noFill/>
            <a:ln w="6350">
              <a:noFill/>
            </a:ln>
          </p:spPr>
          <p:txBody>
            <a:bodyPr wrap="square" rtlCol="0" anchor="ctr" anchorCtr="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87</a:t>
              </a:r>
            </a:p>
          </p:txBody>
        </p:sp>
        <p:sp>
          <p:nvSpPr>
            <p:cNvPr id="159" name="TextBox 158">
              <a:extLst>
                <a:ext uri="{FF2B5EF4-FFF2-40B4-BE49-F238E27FC236}">
                  <a16:creationId xmlns:a16="http://schemas.microsoft.com/office/drawing/2014/main" id="{E269FA1B-8C64-4662-8CB1-F4C3A1A5608E}"/>
                </a:ext>
              </a:extLst>
            </p:cNvPr>
            <p:cNvSpPr txBox="1">
              <a:spLocks noChangeAspect="1"/>
            </p:cNvSpPr>
            <p:nvPr/>
          </p:nvSpPr>
          <p:spPr>
            <a:xfrm>
              <a:off x="5897880" y="160020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92</a:t>
              </a:r>
            </a:p>
          </p:txBody>
        </p:sp>
        <p:sp>
          <p:nvSpPr>
            <p:cNvPr id="133" name="TextBox 132">
              <a:extLst>
                <a:ext uri="{FF2B5EF4-FFF2-40B4-BE49-F238E27FC236}">
                  <a16:creationId xmlns:a16="http://schemas.microsoft.com/office/drawing/2014/main" id="{AF8D7FE6-F997-4D06-8B01-060F3AC61BFE}"/>
                </a:ext>
              </a:extLst>
            </p:cNvPr>
            <p:cNvSpPr txBox="1">
              <a:spLocks noChangeAspect="1"/>
            </p:cNvSpPr>
            <p:nvPr/>
          </p:nvSpPr>
          <p:spPr>
            <a:xfrm>
              <a:off x="5897880" y="2221992"/>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88</a:t>
              </a:r>
            </a:p>
          </p:txBody>
        </p:sp>
        <p:sp>
          <p:nvSpPr>
            <p:cNvPr id="143" name="TextBox 142">
              <a:extLst>
                <a:ext uri="{FF2B5EF4-FFF2-40B4-BE49-F238E27FC236}">
                  <a16:creationId xmlns:a16="http://schemas.microsoft.com/office/drawing/2014/main" id="{9993FCCF-08B0-4616-8C0B-870458F040B9}"/>
                </a:ext>
              </a:extLst>
            </p:cNvPr>
            <p:cNvSpPr txBox="1">
              <a:spLocks noChangeAspect="1"/>
            </p:cNvSpPr>
            <p:nvPr/>
          </p:nvSpPr>
          <p:spPr>
            <a:xfrm>
              <a:off x="5897880" y="2871216"/>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83</a:t>
              </a:r>
            </a:p>
          </p:txBody>
        </p:sp>
        <p:sp>
          <p:nvSpPr>
            <p:cNvPr id="150" name="TextBox 149">
              <a:extLst>
                <a:ext uri="{FF2B5EF4-FFF2-40B4-BE49-F238E27FC236}">
                  <a16:creationId xmlns:a16="http://schemas.microsoft.com/office/drawing/2014/main" id="{5870D57E-9EDF-4220-B2B0-0962941C8421}"/>
                </a:ext>
              </a:extLst>
            </p:cNvPr>
            <p:cNvSpPr txBox="1">
              <a:spLocks noChangeAspect="1"/>
            </p:cNvSpPr>
            <p:nvPr/>
          </p:nvSpPr>
          <p:spPr>
            <a:xfrm>
              <a:off x="5897880" y="352044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73</a:t>
              </a:r>
            </a:p>
          </p:txBody>
        </p:sp>
        <p:sp>
          <p:nvSpPr>
            <p:cNvPr id="156" name="TextBox 155">
              <a:extLst>
                <a:ext uri="{FF2B5EF4-FFF2-40B4-BE49-F238E27FC236}">
                  <a16:creationId xmlns:a16="http://schemas.microsoft.com/office/drawing/2014/main" id="{FE641E82-45F9-4902-8EB8-70C40EC6C1DC}"/>
                </a:ext>
              </a:extLst>
            </p:cNvPr>
            <p:cNvSpPr txBox="1">
              <a:spLocks noChangeAspect="1"/>
            </p:cNvSpPr>
            <p:nvPr/>
          </p:nvSpPr>
          <p:spPr>
            <a:xfrm>
              <a:off x="5897880" y="4160520"/>
              <a:ext cx="642553" cy="585216"/>
            </a:xfrm>
            <a:prstGeom prst="rect">
              <a:avLst/>
            </a:prstGeom>
            <a:noFill/>
            <a:ln w="6350">
              <a:noFill/>
            </a:ln>
          </p:spPr>
          <p:txBody>
            <a:bodyPr wrap="square" rtlCol="0" anchor="ctr" anchorCtr="1">
              <a:noAutofit/>
            </a:bodyPr>
            <a:lstStyle/>
            <a:p>
              <a:pPr lvl="0">
                <a:defRPr/>
              </a:pPr>
              <a:endParaRPr/>
            </a:p>
          </p:txBody>
        </p:sp>
        <p:sp>
          <p:nvSpPr>
            <p:cNvPr id="183" name="TextBox 182">
              <a:extLst>
                <a:ext uri="{FF2B5EF4-FFF2-40B4-BE49-F238E27FC236}">
                  <a16:creationId xmlns:a16="http://schemas.microsoft.com/office/drawing/2014/main" id="{6BBBF724-E414-4DD6-A473-A0013E8ED19D}"/>
                </a:ext>
              </a:extLst>
            </p:cNvPr>
            <p:cNvSpPr txBox="1">
              <a:spLocks noChangeAspect="1"/>
            </p:cNvSpPr>
            <p:nvPr/>
          </p:nvSpPr>
          <p:spPr>
            <a:xfrm>
              <a:off x="5897880" y="4846320"/>
              <a:ext cx="642553" cy="585216"/>
            </a:xfrm>
            <a:prstGeom prst="rect">
              <a:avLst/>
            </a:prstGeom>
            <a:noFill/>
            <a:ln w="6350">
              <a:noFill/>
            </a:ln>
          </p:spPr>
          <p:txBody>
            <a:bodyPr wrap="square" rtlCol="0" anchor="ctr" anchorCtr="1">
              <a:noAutofit/>
            </a:bodyPr>
            <a:lstStyle/>
            <a:p>
              <a:pPr lvl="0">
                <a:defRPr/>
              </a:pPr>
              <a:endParaRPr/>
            </a:p>
          </p:txBody>
        </p:sp>
      </p:grpSp>
      <p:grpSp>
        <p:nvGrpSpPr>
          <p:cNvPr id="7" name="Group 6"/>
          <p:cNvGrpSpPr/>
          <p:nvPr/>
        </p:nvGrpSpPr>
        <p:grpSpPr>
          <a:xfrm>
            <a:off x="6440002" y="731520"/>
            <a:ext cx="782253" cy="4553712"/>
            <a:chOff x="6440002" y="731520"/>
            <a:chExt cx="782253" cy="4553712"/>
          </a:xfrm>
        </p:grpSpPr>
        <p:sp>
          <p:nvSpPr>
            <p:cNvPr id="14" name="Rectangle: Rounded Corners 13">
              <a:extLst>
                <a:ext uri="{FF2B5EF4-FFF2-40B4-BE49-F238E27FC236}">
                  <a16:creationId xmlns:a16="http://schemas.microsoft.com/office/drawing/2014/main" id="{BE8BB6A3-1107-4BD2-99FD-E0CE69E048AA}"/>
                </a:ext>
              </a:extLst>
            </p:cNvPr>
            <p:cNvSpPr/>
            <p:nvPr/>
          </p:nvSpPr>
          <p:spPr>
            <a:xfrm>
              <a:off x="6718190" y="731520"/>
              <a:ext cx="228600" cy="22860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bg1"/>
                  </a:solidFill>
                  <a:effectLst/>
                  <a:uLnTx/>
                  <a:uFillTx/>
                  <a:latin typeface="+mj-lt"/>
                  <a:ea typeface="+mn-ea"/>
                  <a:cs typeface="Arial" panose="020B0604020202020204" pitchFamily="34" charset="0"/>
                </a:rPr>
                <a:t>B</a:t>
              </a:r>
            </a:p>
          </p:txBody>
        </p:sp>
        <p:sp>
          <p:nvSpPr>
            <p:cNvPr id="16" name="TextBox 15">
              <a:extLst>
                <a:ext uri="{FF2B5EF4-FFF2-40B4-BE49-F238E27FC236}">
                  <a16:creationId xmlns:a16="http://schemas.microsoft.com/office/drawing/2014/main" id="{51519F0A-671C-47E8-AAEC-03CB1AF858DD}"/>
                </a:ext>
              </a:extLst>
            </p:cNvPr>
            <p:cNvSpPr txBox="1"/>
            <p:nvPr/>
          </p:nvSpPr>
          <p:spPr>
            <a:xfrm>
              <a:off x="6440002" y="1131458"/>
              <a:ext cx="768096" cy="347472"/>
            </a:xfrm>
            <a:prstGeom prst="rect">
              <a:avLst/>
            </a:prstGeom>
            <a:noFill/>
            <a:ln w="6350">
              <a:noFill/>
            </a:ln>
          </p:spPr>
          <p:txBody>
            <a:bodyPr wrap="square" lIns="45720" rIns="4572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86 (+1)</a:t>
              </a:r>
            </a:p>
          </p:txBody>
        </p:sp>
        <p:sp>
          <p:nvSpPr>
            <p:cNvPr id="160" name="TextBox 159">
              <a:extLst>
                <a:ext uri="{FF2B5EF4-FFF2-40B4-BE49-F238E27FC236}">
                  <a16:creationId xmlns:a16="http://schemas.microsoft.com/office/drawing/2014/main" id="{069128EB-3757-48AA-B8BD-901FE58813FA}"/>
                </a:ext>
              </a:extLst>
            </p:cNvPr>
            <p:cNvSpPr txBox="1"/>
            <p:nvPr/>
          </p:nvSpPr>
          <p:spPr>
            <a:xfrm>
              <a:off x="6445585" y="1724986"/>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92 (0)</a:t>
              </a:r>
            </a:p>
          </p:txBody>
        </p:sp>
        <p:sp>
          <p:nvSpPr>
            <p:cNvPr id="138" name="TextBox 137">
              <a:extLst>
                <a:ext uri="{FF2B5EF4-FFF2-40B4-BE49-F238E27FC236}">
                  <a16:creationId xmlns:a16="http://schemas.microsoft.com/office/drawing/2014/main" id="{2F0755C7-6D71-449D-834F-6CA841CFE94D}"/>
                </a:ext>
              </a:extLst>
            </p:cNvPr>
            <p:cNvSpPr txBox="1"/>
            <p:nvPr/>
          </p:nvSpPr>
          <p:spPr>
            <a:xfrm>
              <a:off x="6440002" y="2343294"/>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88 (0)</a:t>
              </a:r>
            </a:p>
          </p:txBody>
        </p:sp>
        <p:sp>
          <p:nvSpPr>
            <p:cNvPr id="144" name="TextBox 143">
              <a:extLst>
                <a:ext uri="{FF2B5EF4-FFF2-40B4-BE49-F238E27FC236}">
                  <a16:creationId xmlns:a16="http://schemas.microsoft.com/office/drawing/2014/main" id="{61436C8E-8F24-4A4D-AD33-A193088721E0}"/>
                </a:ext>
              </a:extLst>
            </p:cNvPr>
            <p:cNvSpPr txBox="1"/>
            <p:nvPr/>
          </p:nvSpPr>
          <p:spPr>
            <a:xfrm>
              <a:off x="6445585" y="2989161"/>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89 (-6)</a:t>
              </a:r>
            </a:p>
          </p:txBody>
        </p:sp>
        <p:sp>
          <p:nvSpPr>
            <p:cNvPr id="151" name="TextBox 150">
              <a:extLst>
                <a:ext uri="{FF2B5EF4-FFF2-40B4-BE49-F238E27FC236}">
                  <a16:creationId xmlns:a16="http://schemas.microsoft.com/office/drawing/2014/main" id="{23A10F51-1BF3-4332-80D5-C34EA9D7A95D}"/>
                </a:ext>
              </a:extLst>
            </p:cNvPr>
            <p:cNvSpPr txBox="1"/>
            <p:nvPr/>
          </p:nvSpPr>
          <p:spPr>
            <a:xfrm>
              <a:off x="6448576" y="3640815"/>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70 (+3)</a:t>
              </a:r>
            </a:p>
          </p:txBody>
        </p:sp>
        <p:sp>
          <p:nvSpPr>
            <p:cNvPr id="157" name="TextBox 156">
              <a:extLst>
                <a:ext uri="{FF2B5EF4-FFF2-40B4-BE49-F238E27FC236}">
                  <a16:creationId xmlns:a16="http://schemas.microsoft.com/office/drawing/2014/main" id="{446A4A20-C6DA-4468-8D72-34F0B9A42012}"/>
                </a:ext>
              </a:extLst>
            </p:cNvPr>
            <p:cNvSpPr txBox="1"/>
            <p:nvPr/>
          </p:nvSpPr>
          <p:spPr>
            <a:xfrm>
              <a:off x="6454159" y="4280895"/>
              <a:ext cx="768096" cy="347472"/>
            </a:xfrm>
            <a:prstGeom prst="rect">
              <a:avLst/>
            </a:prstGeom>
            <a:noFill/>
            <a:ln w="6350">
              <a:noFill/>
            </a:ln>
          </p:spPr>
          <p:txBody>
            <a:bodyPr wrap="square" lIns="45720" rIns="45720" rtlCol="0" anchor="ctr" anchorCtr="0">
              <a:noAutofit/>
            </a:bodyPr>
            <a:lstStyle/>
            <a:p>
              <a:pPr lvl="0" algn="ctr">
                <a:defRPr/>
              </a:pPr>
              <a:endParaRPr/>
            </a:p>
          </p:txBody>
        </p:sp>
        <p:sp>
          <p:nvSpPr>
            <p:cNvPr id="184" name="TextBox 183">
              <a:extLst>
                <a:ext uri="{FF2B5EF4-FFF2-40B4-BE49-F238E27FC236}">
                  <a16:creationId xmlns:a16="http://schemas.microsoft.com/office/drawing/2014/main" id="{EE6190ED-0B49-4352-AFF3-CF3D66D4D197}"/>
                </a:ext>
              </a:extLst>
            </p:cNvPr>
            <p:cNvSpPr txBox="1"/>
            <p:nvPr/>
          </p:nvSpPr>
          <p:spPr>
            <a:xfrm>
              <a:off x="6444677" y="4937760"/>
              <a:ext cx="768096" cy="347472"/>
            </a:xfrm>
            <a:prstGeom prst="rect">
              <a:avLst/>
            </a:prstGeom>
            <a:noFill/>
            <a:ln w="6350">
              <a:noFill/>
            </a:ln>
          </p:spPr>
          <p:txBody>
            <a:bodyPr wrap="square" lIns="45720" rIns="45720" rtlCol="0" anchor="ctr" anchorCtr="0">
              <a:noAutofit/>
            </a:bodyPr>
            <a:lstStyle/>
            <a:p>
              <a:pPr lvl="0" algn="ctr">
                <a:defRPr/>
              </a:pPr>
              <a:endParaRPr/>
            </a:p>
          </p:txBody>
        </p:sp>
      </p:grpSp>
      <p:grpSp>
        <p:nvGrpSpPr>
          <p:cNvPr id="9" name="Group 8"/>
          <p:cNvGrpSpPr/>
          <p:nvPr/>
        </p:nvGrpSpPr>
        <p:grpSpPr>
          <a:xfrm>
            <a:off x="7275424" y="731520"/>
            <a:ext cx="782253" cy="4553712"/>
            <a:chOff x="7275424" y="731520"/>
            <a:chExt cx="782253" cy="4553712"/>
          </a:xfrm>
        </p:grpSpPr>
        <p:sp>
          <p:nvSpPr>
            <p:cNvPr id="13" name="Rectangle: Rounded Corners 12">
              <a:extLst>
                <a:ext uri="{FF2B5EF4-FFF2-40B4-BE49-F238E27FC236}">
                  <a16:creationId xmlns:a16="http://schemas.microsoft.com/office/drawing/2014/main" id="{FE405175-FDFC-4040-AD13-B75A1E5F4EDC}"/>
                </a:ext>
              </a:extLst>
            </p:cNvPr>
            <p:cNvSpPr/>
            <p:nvPr/>
          </p:nvSpPr>
          <p:spPr>
            <a:xfrm>
              <a:off x="7552944" y="731520"/>
              <a:ext cx="228600" cy="22860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C</a:t>
              </a:r>
            </a:p>
          </p:txBody>
        </p:sp>
        <p:sp>
          <p:nvSpPr>
            <p:cNvPr id="146" name="TextBox 145">
              <a:extLst>
                <a:ext uri="{FF2B5EF4-FFF2-40B4-BE49-F238E27FC236}">
                  <a16:creationId xmlns:a16="http://schemas.microsoft.com/office/drawing/2014/main" id="{57C406BE-ACD2-46CA-8236-88678C8B7EB5}"/>
                </a:ext>
              </a:extLst>
            </p:cNvPr>
            <p:cNvSpPr txBox="1"/>
            <p:nvPr/>
          </p:nvSpPr>
          <p:spPr>
            <a:xfrm>
              <a:off x="7275424" y="1162208"/>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69 (+18)</a:t>
              </a:r>
            </a:p>
          </p:txBody>
        </p:sp>
        <p:sp>
          <p:nvSpPr>
            <p:cNvPr id="161" name="TextBox 160">
              <a:extLst>
                <a:ext uri="{FF2B5EF4-FFF2-40B4-BE49-F238E27FC236}">
                  <a16:creationId xmlns:a16="http://schemas.microsoft.com/office/drawing/2014/main" id="{5B9EBBD3-EC0F-4B3A-B0E4-303DC813D0B7}"/>
                </a:ext>
              </a:extLst>
            </p:cNvPr>
            <p:cNvSpPr txBox="1"/>
            <p:nvPr/>
          </p:nvSpPr>
          <p:spPr>
            <a:xfrm>
              <a:off x="7281007" y="175764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72 (+20)</a:t>
              </a:r>
            </a:p>
          </p:txBody>
        </p:sp>
        <p:sp>
          <p:nvSpPr>
            <p:cNvPr id="141" name="TextBox 140">
              <a:extLst>
                <a:ext uri="{FF2B5EF4-FFF2-40B4-BE49-F238E27FC236}">
                  <a16:creationId xmlns:a16="http://schemas.microsoft.com/office/drawing/2014/main" id="{3334149F-325D-439D-ABA4-85BD845B8A22}"/>
                </a:ext>
              </a:extLst>
            </p:cNvPr>
            <p:cNvSpPr txBox="1"/>
            <p:nvPr/>
          </p:nvSpPr>
          <p:spPr>
            <a:xfrm>
              <a:off x="7275424" y="237526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67 (+21)</a:t>
              </a:r>
            </a:p>
          </p:txBody>
        </p:sp>
        <p:sp>
          <p:nvSpPr>
            <p:cNvPr id="145" name="TextBox 144">
              <a:extLst>
                <a:ext uri="{FF2B5EF4-FFF2-40B4-BE49-F238E27FC236}">
                  <a16:creationId xmlns:a16="http://schemas.microsoft.com/office/drawing/2014/main" id="{8A326A07-597F-48EF-BB6A-A4D0AF037853}"/>
                </a:ext>
              </a:extLst>
            </p:cNvPr>
            <p:cNvSpPr txBox="1"/>
            <p:nvPr/>
          </p:nvSpPr>
          <p:spPr>
            <a:xfrm>
              <a:off x="7281007" y="2983374"/>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69 (+14)</a:t>
              </a:r>
            </a:p>
          </p:txBody>
        </p:sp>
        <p:sp>
          <p:nvSpPr>
            <p:cNvPr id="154" name="TextBox 153">
              <a:extLst>
                <a:ext uri="{FF2B5EF4-FFF2-40B4-BE49-F238E27FC236}">
                  <a16:creationId xmlns:a16="http://schemas.microsoft.com/office/drawing/2014/main" id="{6D5EBA2B-BDCC-4CEF-9844-954EF43634E2}"/>
                </a:ext>
              </a:extLst>
            </p:cNvPr>
            <p:cNvSpPr txBox="1"/>
            <p:nvPr/>
          </p:nvSpPr>
          <p:spPr>
            <a:xfrm>
              <a:off x="7283998" y="3640815"/>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71 (+2)</a:t>
              </a:r>
            </a:p>
          </p:txBody>
        </p:sp>
        <p:sp>
          <p:nvSpPr>
            <p:cNvPr id="179" name="TextBox 178">
              <a:extLst>
                <a:ext uri="{FF2B5EF4-FFF2-40B4-BE49-F238E27FC236}">
                  <a16:creationId xmlns:a16="http://schemas.microsoft.com/office/drawing/2014/main" id="{9CB8BC60-CA25-4E4A-B7DF-6DB0D9F8896C}"/>
                </a:ext>
              </a:extLst>
            </p:cNvPr>
            <p:cNvSpPr txBox="1"/>
            <p:nvPr/>
          </p:nvSpPr>
          <p:spPr>
            <a:xfrm>
              <a:off x="7289581" y="4280895"/>
              <a:ext cx="768096" cy="347472"/>
            </a:xfrm>
            <a:prstGeom prst="rect">
              <a:avLst/>
            </a:prstGeom>
            <a:noFill/>
            <a:ln w="6350">
              <a:noFill/>
            </a:ln>
          </p:spPr>
          <p:txBody>
            <a:bodyPr wrap="square" lIns="45720" rIns="45720" rtlCol="0" anchor="ctr" anchorCtr="1">
              <a:noAutofit/>
            </a:bodyPr>
            <a:lstStyle/>
            <a:p>
              <a:pPr lvl="0" algn="ctr">
                <a:defRPr/>
              </a:pPr>
              <a:endParaRPr/>
            </a:p>
          </p:txBody>
        </p:sp>
        <p:sp>
          <p:nvSpPr>
            <p:cNvPr id="187" name="TextBox 186">
              <a:extLst>
                <a:ext uri="{FF2B5EF4-FFF2-40B4-BE49-F238E27FC236}">
                  <a16:creationId xmlns:a16="http://schemas.microsoft.com/office/drawing/2014/main" id="{99550F08-002D-415C-857D-8D352D84BF64}"/>
                </a:ext>
              </a:extLst>
            </p:cNvPr>
            <p:cNvSpPr txBox="1"/>
            <p:nvPr/>
          </p:nvSpPr>
          <p:spPr>
            <a:xfrm>
              <a:off x="7280099" y="4937760"/>
              <a:ext cx="768096" cy="347472"/>
            </a:xfrm>
            <a:prstGeom prst="rect">
              <a:avLst/>
            </a:prstGeom>
            <a:noFill/>
            <a:ln w="6350">
              <a:noFill/>
            </a:ln>
          </p:spPr>
          <p:txBody>
            <a:bodyPr wrap="square" lIns="45720" rIns="45720" rtlCol="0" anchor="ctr" anchorCtr="1">
              <a:noAutofit/>
            </a:bodyPr>
            <a:lstStyle/>
            <a:p>
              <a:pPr lvl="0" algn="ctr">
                <a:defRPr/>
              </a:pPr>
              <a:endParaRPr/>
            </a:p>
          </p:txBody>
        </p:sp>
      </p:grpSp>
      <p:sp>
        <p:nvSpPr>
          <p:cNvPr id="91" name="Text Placeholder 7">
            <a:extLst>
              <a:ext uri="{FF2B5EF4-FFF2-40B4-BE49-F238E27FC236}">
                <a16:creationId xmlns:a16="http://schemas.microsoft.com/office/drawing/2014/main" id="{CE7B5F59-78C1-ED44-B319-F3F1E92EA280}"/>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92" name="Footer Placeholder 2">
            <a:extLst>
              <a:ext uri="{FF2B5EF4-FFF2-40B4-BE49-F238E27FC236}">
                <a16:creationId xmlns:a16="http://schemas.microsoft.com/office/drawing/2014/main" id="{2E2C5825-844C-3949-82BC-71C13FE331B8}"/>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17</a:t>
            </a:fld>
            <a:endParaRPr lang="en-US" dirty="0">
              <a:solidFill>
                <a:srgbClr val="767676"/>
              </a:solidFill>
              <a:latin typeface="Arial" panose="020B0604020202020204" pitchFamily="34" charset="0"/>
              <a:cs typeface="Arial" panose="020B0604020202020204" pitchFamily="34" charset="0"/>
            </a:endParaRPr>
          </a:p>
        </p:txBody>
      </p:sp>
      <p:grpSp>
        <p:nvGrpSpPr>
          <p:cNvPr id="15" name="Group 14"/>
          <p:cNvGrpSpPr/>
          <p:nvPr/>
        </p:nvGrpSpPr>
        <p:grpSpPr>
          <a:xfrm>
            <a:off x="365759" y="1051560"/>
            <a:ext cx="5577841" cy="457200"/>
            <a:chOff x="365759" y="1051560"/>
            <a:chExt cx="5577841" cy="457200"/>
          </a:xfrm>
        </p:grpSpPr>
        <p:graphicFrame>
          <p:nvGraphicFramePr>
            <p:cNvPr id="65" name="Chart 188"/>
            <p:cNvGraphicFramePr>
              <a:graphicFrameLocks noGrp="1"/>
            </p:cNvGraphicFramePr>
            <p:nvPr/>
          </p:nvGraphicFramePr>
          <p:xfrm>
            <a:off x="2560320" y="1051560"/>
            <a:ext cx="3383280" cy="457200"/>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8">
              <a:extLst>
                <a:ext uri="{FF2B5EF4-FFF2-40B4-BE49-F238E27FC236}">
                  <a16:creationId xmlns:a16="http://schemas.microsoft.com/office/drawing/2014/main" id="{B32073DA-237C-2545-9029-A59E84BAFC9C}"/>
                </a:ext>
              </a:extLst>
            </p:cNvPr>
            <p:cNvSpPr txBox="1"/>
            <p:nvPr/>
          </p:nvSpPr>
          <p:spPr>
            <a:xfrm>
              <a:off x="365759" y="1051560"/>
              <a:ext cx="2103120" cy="457200"/>
            </a:xfrm>
            <a:prstGeom prst="rect">
              <a:avLst/>
            </a:prstGeom>
            <a:noFill/>
          </p:spPr>
          <p:txBody>
            <a:bodyPr wrap="square" rtlCol="0" anchor="ctr">
              <a:noAutofit/>
            </a:bodyPr>
            <a:lstStyle/>
            <a:p>
              <a:pPr algn="r"/>
              <a:r>
                <a:rPr lang="en-US" sz="1200" b="1" dirty="0">
                  <a:solidFill>
                    <a:srgbClr val="2D2A2B"/>
                  </a:solidFill>
                  <a:latin typeface="Arial" panose="020B0604020202020204" pitchFamily="34" charset="0"/>
                  <a:cs typeface="Arial" panose="020B0604020202020204" pitchFamily="34" charset="0"/>
                </a:rPr>
                <a:t>Engagement/Performance Drivers</a:t>
              </a:r>
            </a:p>
          </p:txBody>
        </p:sp>
      </p:grpSp>
      <p:grpSp>
        <p:nvGrpSpPr>
          <p:cNvPr id="17" name="Group 16"/>
          <p:cNvGrpSpPr/>
          <p:nvPr/>
        </p:nvGrpSpPr>
        <p:grpSpPr>
          <a:xfrm>
            <a:off x="182880" y="3483859"/>
            <a:ext cx="5760720" cy="630939"/>
            <a:chOff x="182880" y="3483859"/>
            <a:chExt cx="5760720" cy="630939"/>
          </a:xfrm>
        </p:grpSpPr>
        <p:graphicFrame>
          <p:nvGraphicFramePr>
            <p:cNvPr id="111" name="Chart 188"/>
            <p:cNvGraphicFramePr>
              <a:graphicFrameLocks noGrp="1"/>
            </p:cNvGraphicFramePr>
            <p:nvPr/>
          </p:nvGraphicFramePr>
          <p:xfrm>
            <a:off x="2560320" y="3566160"/>
            <a:ext cx="3383280" cy="457200"/>
          </p:xfrm>
          <a:graphic>
            <a:graphicData uri="http://schemas.openxmlformats.org/drawingml/2006/chart">
              <c:chart xmlns:c="http://schemas.openxmlformats.org/drawingml/2006/chart" xmlns:r="http://schemas.openxmlformats.org/officeDocument/2006/relationships" r:id="rId6"/>
            </a:graphicData>
          </a:graphic>
        </p:graphicFrame>
        <p:sp>
          <p:nvSpPr>
            <p:cNvPr id="112" name="TextBox 111">
              <a:extLst>
                <a:ext uri="{FF2B5EF4-FFF2-40B4-BE49-F238E27FC236}">
                  <a16:creationId xmlns:a16="http://schemas.microsoft.com/office/drawing/2014/main" id="{27CD684B-9F05-1F41-A06C-E65501074BF3}"/>
                </a:ext>
              </a:extLst>
            </p:cNvPr>
            <p:cNvSpPr txBox="1"/>
            <p:nvPr/>
          </p:nvSpPr>
          <p:spPr>
            <a:xfrm>
              <a:off x="182880" y="3483859"/>
              <a:ext cx="2286000" cy="63093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have the authority to take actions to meet customer needs.</a:t>
              </a:r>
            </a:p>
          </p:txBody>
        </p:sp>
      </p:grpSp>
      <p:sp>
        <p:nvSpPr>
          <p:cNvPr id="96" name="Rectangle: Rounded Corners 77">
            <a:extLst>
              <a:ext uri="{FF2B5EF4-FFF2-40B4-BE49-F238E27FC236}">
                <a16:creationId xmlns:a16="http://schemas.microsoft.com/office/drawing/2014/main" id="{369965BA-84B8-7D43-B99C-EA35003746AC}"/>
              </a:ext>
            </a:extLst>
          </p:cNvPr>
          <p:cNvSpPr/>
          <p:nvPr/>
        </p:nvSpPr>
        <p:spPr>
          <a:xfrm>
            <a:off x="3840480" y="777240"/>
            <a:ext cx="144692" cy="139686"/>
          </a:xfrm>
          <a:prstGeom prst="round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7" name="Rectangle: Rounded Corners 78">
            <a:extLst>
              <a:ext uri="{FF2B5EF4-FFF2-40B4-BE49-F238E27FC236}">
                <a16:creationId xmlns:a16="http://schemas.microsoft.com/office/drawing/2014/main" id="{7DA961C4-E7FC-814B-A154-B337F0748015}"/>
              </a:ext>
            </a:extLst>
          </p:cNvPr>
          <p:cNvSpPr/>
          <p:nvPr/>
        </p:nvSpPr>
        <p:spPr>
          <a:xfrm>
            <a:off x="2651760" y="777240"/>
            <a:ext cx="144692" cy="139686"/>
          </a:xfrm>
          <a:prstGeom prst="roundRect">
            <a:avLst/>
          </a:prstGeom>
          <a:solidFill>
            <a:srgbClr val="1A9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8" name="TextBox 97">
            <a:extLst>
              <a:ext uri="{FF2B5EF4-FFF2-40B4-BE49-F238E27FC236}">
                <a16:creationId xmlns:a16="http://schemas.microsoft.com/office/drawing/2014/main" id="{50E3CD04-D9B3-DA49-BDEA-53136BB48118}"/>
              </a:ext>
            </a:extLst>
          </p:cNvPr>
          <p:cNvSpPr txBox="1"/>
          <p:nvPr/>
        </p:nvSpPr>
        <p:spPr>
          <a:xfrm>
            <a:off x="3977640" y="712158"/>
            <a:ext cx="96012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Neutral</a:t>
            </a:r>
          </a:p>
        </p:txBody>
      </p:sp>
      <p:sp>
        <p:nvSpPr>
          <p:cNvPr id="99" name="TextBox 98">
            <a:extLst>
              <a:ext uri="{FF2B5EF4-FFF2-40B4-BE49-F238E27FC236}">
                <a16:creationId xmlns:a16="http://schemas.microsoft.com/office/drawing/2014/main" id="{6F1FF18B-3744-594A-99A9-7C92DA6484E1}"/>
              </a:ext>
            </a:extLst>
          </p:cNvPr>
          <p:cNvSpPr txBox="1"/>
          <p:nvPr/>
        </p:nvSpPr>
        <p:spPr>
          <a:xfrm>
            <a:off x="2788920" y="712158"/>
            <a:ext cx="100584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Positive</a:t>
            </a:r>
          </a:p>
        </p:txBody>
      </p:sp>
      <p:sp>
        <p:nvSpPr>
          <p:cNvPr id="100" name="Rectangle: Rounded Corners 76">
            <a:extLst>
              <a:ext uri="{FF2B5EF4-FFF2-40B4-BE49-F238E27FC236}">
                <a16:creationId xmlns:a16="http://schemas.microsoft.com/office/drawing/2014/main" id="{C7CC7402-52F6-9044-AF0E-6788023A2833}"/>
              </a:ext>
            </a:extLst>
          </p:cNvPr>
          <p:cNvSpPr/>
          <p:nvPr/>
        </p:nvSpPr>
        <p:spPr>
          <a:xfrm>
            <a:off x="4937760" y="777240"/>
            <a:ext cx="144692" cy="139686"/>
          </a:xfrm>
          <a:prstGeom prst="roundRect">
            <a:avLst/>
          </a:prstGeom>
          <a:solidFill>
            <a:srgbClr val="DA18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1" name="TextBox 100">
            <a:extLst>
              <a:ext uri="{FF2B5EF4-FFF2-40B4-BE49-F238E27FC236}">
                <a16:creationId xmlns:a16="http://schemas.microsoft.com/office/drawing/2014/main" id="{38D21B5A-D2C6-CE46-A210-650652C66932}"/>
              </a:ext>
            </a:extLst>
          </p:cNvPr>
          <p:cNvSpPr txBox="1"/>
          <p:nvPr/>
        </p:nvSpPr>
        <p:spPr>
          <a:xfrm>
            <a:off x="5074920" y="712158"/>
            <a:ext cx="960120" cy="276999"/>
          </a:xfrm>
          <a:prstGeom prst="rect">
            <a:avLst/>
          </a:prstGeom>
          <a:noFill/>
          <a:ln w="6350">
            <a:noFill/>
          </a:ln>
        </p:spPr>
        <p:txBody>
          <a:bodyPr wrap="square" lIns="45720" rIns="45720" rtlCol="0" anchor="ctr" anchorCtr="0">
            <a:noAutofit/>
          </a:bodyPr>
          <a:lstStyle/>
          <a:p>
            <a:pPr lvl="0">
              <a:defRPr/>
            </a:pPr>
            <a:r>
              <a:rPr lang="en-US" sz="1200" dirty="0">
                <a:solidFill>
                  <a:srgbClr val="767676"/>
                </a:solidFill>
                <a:latin typeface="Arial" panose="020B0604020202020204" pitchFamily="34" charset="0"/>
                <a:cs typeface="Arial" panose="020B0604020202020204" pitchFamily="34" charset="0"/>
              </a:rPr>
              <a:t>Negative</a:t>
            </a:r>
          </a:p>
        </p:txBody>
      </p:sp>
      <p:grpSp>
        <p:nvGrpSpPr>
          <p:cNvPr id="22" name="Group 21"/>
          <p:cNvGrpSpPr/>
          <p:nvPr/>
        </p:nvGrpSpPr>
        <p:grpSpPr>
          <a:xfrm>
            <a:off x="365760" y="5718775"/>
            <a:ext cx="1828800" cy="682025"/>
            <a:chOff x="365760" y="5718775"/>
            <a:chExt cx="1828800" cy="682025"/>
          </a:xfrm>
        </p:grpSpPr>
        <p:sp>
          <p:nvSpPr>
            <p:cNvPr id="104" name="Rectangle: Rounded Corners 128">
              <a:extLst>
                <a:ext uri="{FF2B5EF4-FFF2-40B4-BE49-F238E27FC236}">
                  <a16:creationId xmlns:a16="http://schemas.microsoft.com/office/drawing/2014/main" id="{6C178466-C5EF-4F4F-B2CC-C4E44CF091D6}"/>
                </a:ext>
              </a:extLst>
            </p:cNvPr>
            <p:cNvSpPr/>
            <p:nvPr/>
          </p:nvSpPr>
          <p:spPr>
            <a:xfrm>
              <a:off x="548640" y="5852160"/>
              <a:ext cx="320040" cy="32004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a:t>
              </a:r>
            </a:p>
          </p:txBody>
        </p:sp>
        <p:sp>
          <p:nvSpPr>
            <p:cNvPr id="117" name="TextBox 116">
              <a:extLst>
                <a:ext uri="{FF2B5EF4-FFF2-40B4-BE49-F238E27FC236}">
                  <a16:creationId xmlns:a16="http://schemas.microsoft.com/office/drawing/2014/main" id="{17DEE8D0-6F4C-264F-8E9B-3B8D29CA0372}"/>
                </a:ext>
              </a:extLst>
            </p:cNvPr>
            <p:cNvSpPr txBox="1"/>
            <p:nvPr/>
          </p:nvSpPr>
          <p:spPr>
            <a:xfrm>
              <a:off x="914400" y="5718775"/>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Q2</a:t>
              </a:r>
            </a:p>
          </p:txBody>
        </p:sp>
        <p:sp>
          <p:nvSpPr>
            <p:cNvPr id="118" name="TextBox 117">
              <a:extLst>
                <a:ext uri="{FF2B5EF4-FFF2-40B4-BE49-F238E27FC236}">
                  <a16:creationId xmlns:a16="http://schemas.microsoft.com/office/drawing/2014/main" id="{35FCED13-0001-5749-BEA8-DD5EA881CA82}"/>
                </a:ext>
              </a:extLst>
            </p:cNvPr>
            <p:cNvSpPr txBox="1"/>
            <p:nvPr/>
          </p:nvSpPr>
          <p:spPr>
            <a:xfrm>
              <a:off x="365760" y="6172200"/>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170</a:t>
              </a:r>
            </a:p>
          </p:txBody>
        </p:sp>
      </p:grpSp>
      <p:grpSp>
        <p:nvGrpSpPr>
          <p:cNvPr id="23" name="Group 22"/>
          <p:cNvGrpSpPr/>
          <p:nvPr/>
        </p:nvGrpSpPr>
        <p:grpSpPr>
          <a:xfrm>
            <a:off x="2423160" y="5716916"/>
            <a:ext cx="1828800" cy="683883"/>
            <a:chOff x="2377440" y="5716916"/>
            <a:chExt cx="1828800" cy="683883"/>
          </a:xfrm>
        </p:grpSpPr>
        <p:sp>
          <p:nvSpPr>
            <p:cNvPr id="120" name="Rectangle: Rounded Corners 131">
              <a:extLst>
                <a:ext uri="{FF2B5EF4-FFF2-40B4-BE49-F238E27FC236}">
                  <a16:creationId xmlns:a16="http://schemas.microsoft.com/office/drawing/2014/main" id="{DE4D8714-5B49-3943-8B35-128A376F7F40}"/>
                </a:ext>
              </a:extLst>
            </p:cNvPr>
            <p:cNvSpPr/>
            <p:nvPr/>
          </p:nvSpPr>
          <p:spPr>
            <a:xfrm>
              <a:off x="2560320" y="5852160"/>
              <a:ext cx="320040" cy="32004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a:t>
              </a:r>
            </a:p>
          </p:txBody>
        </p:sp>
        <p:sp>
          <p:nvSpPr>
            <p:cNvPr id="121" name="TextBox 120">
              <a:extLst>
                <a:ext uri="{FF2B5EF4-FFF2-40B4-BE49-F238E27FC236}">
                  <a16:creationId xmlns:a16="http://schemas.microsoft.com/office/drawing/2014/main" id="{20E3DD14-5F0C-D74B-A7B6-1D1133A396D4}"/>
                </a:ext>
              </a:extLst>
            </p:cNvPr>
            <p:cNvSpPr txBox="1"/>
            <p:nvPr/>
          </p:nvSpPr>
          <p:spPr>
            <a:xfrm>
              <a:off x="2926080" y="5716916"/>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Q1</a:t>
              </a:r>
            </a:p>
          </p:txBody>
        </p:sp>
        <p:sp>
          <p:nvSpPr>
            <p:cNvPr id="122" name="TextBox 121">
              <a:extLst>
                <a:ext uri="{FF2B5EF4-FFF2-40B4-BE49-F238E27FC236}">
                  <a16:creationId xmlns:a16="http://schemas.microsoft.com/office/drawing/2014/main" id="{4982611C-28F2-9747-A7CE-4E9C44DA9B70}"/>
                </a:ext>
              </a:extLst>
            </p:cNvPr>
            <p:cNvSpPr txBox="1"/>
            <p:nvPr/>
          </p:nvSpPr>
          <p:spPr>
            <a:xfrm>
              <a:off x="237744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154</a:t>
              </a:r>
            </a:p>
          </p:txBody>
        </p:sp>
      </p:grpSp>
      <p:grpSp>
        <p:nvGrpSpPr>
          <p:cNvPr id="24" name="Group 23"/>
          <p:cNvGrpSpPr/>
          <p:nvPr/>
        </p:nvGrpSpPr>
        <p:grpSpPr>
          <a:xfrm>
            <a:off x="4480560" y="5715000"/>
            <a:ext cx="1828800" cy="685799"/>
            <a:chOff x="4389120" y="5715000"/>
            <a:chExt cx="1828800" cy="685799"/>
          </a:xfrm>
        </p:grpSpPr>
        <p:sp>
          <p:nvSpPr>
            <p:cNvPr id="124" name="Rectangle: Rounded Corners 130">
              <a:extLst>
                <a:ext uri="{FF2B5EF4-FFF2-40B4-BE49-F238E27FC236}">
                  <a16:creationId xmlns:a16="http://schemas.microsoft.com/office/drawing/2014/main" id="{41F369C2-D9E8-294B-8525-2B38BECC2B4C}"/>
                </a:ext>
              </a:extLst>
            </p:cNvPr>
            <p:cNvSpPr/>
            <p:nvPr/>
          </p:nvSpPr>
          <p:spPr>
            <a:xfrm>
              <a:off x="4572000" y="5852160"/>
              <a:ext cx="320040" cy="32004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C</a:t>
              </a:r>
            </a:p>
          </p:txBody>
        </p:sp>
        <p:sp>
          <p:nvSpPr>
            <p:cNvPr id="125" name="TextBox 124">
              <a:extLst>
                <a:ext uri="{FF2B5EF4-FFF2-40B4-BE49-F238E27FC236}">
                  <a16:creationId xmlns:a16="http://schemas.microsoft.com/office/drawing/2014/main" id="{69E1279D-5E22-1243-B4C2-7AD278DBD8BE}"/>
                </a:ext>
              </a:extLst>
            </p:cNvPr>
            <p:cNvSpPr txBox="1"/>
            <p:nvPr/>
          </p:nvSpPr>
          <p:spPr>
            <a:xfrm>
              <a:off x="4937760" y="5715000"/>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Benchmark: Global High Performing 2020</a:t>
              </a:r>
            </a:p>
          </p:txBody>
        </p:sp>
        <p:sp>
          <p:nvSpPr>
            <p:cNvPr id="126" name="TextBox 125">
              <a:extLst>
                <a:ext uri="{FF2B5EF4-FFF2-40B4-BE49-F238E27FC236}">
                  <a16:creationId xmlns:a16="http://schemas.microsoft.com/office/drawing/2014/main" id="{48BD3BC8-5E1C-2F46-AF05-FEF87CE680E9}"/>
                </a:ext>
              </a:extLst>
            </p:cNvPr>
            <p:cNvSpPr txBox="1"/>
            <p:nvPr/>
          </p:nvSpPr>
          <p:spPr>
            <a:xfrm>
              <a:off x="438912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a:t>
              </a: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82880" y="2843781"/>
            <a:ext cx="5761980" cy="640079"/>
            <a:chOff x="182880" y="2843781"/>
            <a:chExt cx="5761980" cy="640079"/>
          </a:xfrm>
        </p:grpSpPr>
        <p:graphicFrame>
          <p:nvGraphicFramePr>
            <p:cNvPr id="109" name="Chart 2"/>
            <p:cNvGraphicFramePr>
              <a:graphicFrameLocks noGrp="1"/>
            </p:cNvGraphicFramePr>
            <p:nvPr/>
          </p:nvGraphicFramePr>
          <p:xfrm>
            <a:off x="2561580" y="2926080"/>
            <a:ext cx="3383280" cy="457200"/>
          </p:xfrm>
          <a:graphic>
            <a:graphicData uri="http://schemas.openxmlformats.org/drawingml/2006/chart">
              <c:chart xmlns:c="http://schemas.openxmlformats.org/drawingml/2006/chart" xmlns:r="http://schemas.openxmlformats.org/officeDocument/2006/relationships" r:id="rId2"/>
            </a:graphicData>
          </a:graphic>
        </p:graphicFrame>
        <p:sp>
          <p:nvSpPr>
            <p:cNvPr id="110" name="TextBox 109">
              <a:extLst>
                <a:ext uri="{FF2B5EF4-FFF2-40B4-BE49-F238E27FC236}">
                  <a16:creationId xmlns:a16="http://schemas.microsoft.com/office/drawing/2014/main" id="{A8771877-F02B-A44B-A403-BF44345744C6}"/>
                </a:ext>
              </a:extLst>
            </p:cNvPr>
            <p:cNvSpPr txBox="1"/>
            <p:nvPr/>
          </p:nvSpPr>
          <p:spPr>
            <a:xfrm>
              <a:off x="182880" y="2843781"/>
              <a:ext cx="2286000" cy="64007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The feedback sessions I have with my manager help me understand how I can further develop.</a:t>
              </a:r>
            </a:p>
          </p:txBody>
        </p:sp>
      </p:grpSp>
      <p:grpSp>
        <p:nvGrpSpPr>
          <p:cNvPr id="3" name="Group 2"/>
          <p:cNvGrpSpPr/>
          <p:nvPr/>
        </p:nvGrpSpPr>
        <p:grpSpPr>
          <a:xfrm>
            <a:off x="182880" y="2194559"/>
            <a:ext cx="5761980" cy="640080"/>
            <a:chOff x="182880" y="2194559"/>
            <a:chExt cx="5761980" cy="640080"/>
          </a:xfrm>
        </p:grpSpPr>
        <p:graphicFrame>
          <p:nvGraphicFramePr>
            <p:cNvPr id="107" name="Chart 110"/>
            <p:cNvGraphicFramePr>
              <a:graphicFrameLocks noGrp="1"/>
            </p:cNvGraphicFramePr>
            <p:nvPr/>
          </p:nvGraphicFramePr>
          <p:xfrm>
            <a:off x="2561580" y="2286000"/>
            <a:ext cx="3383280" cy="457200"/>
          </p:xfrm>
          <a:graphic>
            <a:graphicData uri="http://schemas.openxmlformats.org/drawingml/2006/chart">
              <c:chart xmlns:c="http://schemas.openxmlformats.org/drawingml/2006/chart" xmlns:r="http://schemas.openxmlformats.org/officeDocument/2006/relationships" r:id="rId3"/>
            </a:graphicData>
          </a:graphic>
        </p:graphicFrame>
        <p:sp>
          <p:nvSpPr>
            <p:cNvPr id="108" name="TextBox 107">
              <a:extLst>
                <a:ext uri="{FF2B5EF4-FFF2-40B4-BE49-F238E27FC236}">
                  <a16:creationId xmlns:a16="http://schemas.microsoft.com/office/drawing/2014/main" id="{1981C12F-AC32-FD40-9078-CF5008AB255A}"/>
                </a:ext>
              </a:extLst>
            </p:cNvPr>
            <p:cNvSpPr txBox="1"/>
            <p:nvPr/>
          </p:nvSpPr>
          <p:spPr>
            <a:xfrm>
              <a:off x="182880" y="2194559"/>
              <a:ext cx="2286000" cy="640080"/>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At Philips, I have the support and resources I need to further develop.</a:t>
              </a:r>
            </a:p>
          </p:txBody>
        </p:sp>
      </p:grpSp>
      <p:grpSp>
        <p:nvGrpSpPr>
          <p:cNvPr id="4" name="Group 3"/>
          <p:cNvGrpSpPr/>
          <p:nvPr/>
        </p:nvGrpSpPr>
        <p:grpSpPr>
          <a:xfrm>
            <a:off x="182880" y="1604028"/>
            <a:ext cx="5760720" cy="581389"/>
            <a:chOff x="182880" y="1604028"/>
            <a:chExt cx="5760720" cy="581389"/>
          </a:xfrm>
        </p:grpSpPr>
        <p:graphicFrame>
          <p:nvGraphicFramePr>
            <p:cNvPr id="105" name="Chart 110"/>
            <p:cNvGraphicFramePr>
              <a:graphicFrameLocks noGrp="1"/>
            </p:cNvGraphicFramePr>
            <p:nvPr/>
          </p:nvGraphicFramePr>
          <p:xfrm>
            <a:off x="2560320" y="1645920"/>
            <a:ext cx="3383280" cy="457200"/>
          </p:xfrm>
          <a:graphic>
            <a:graphicData uri="http://schemas.openxmlformats.org/drawingml/2006/chart">
              <c:chart xmlns:c="http://schemas.openxmlformats.org/drawingml/2006/chart" xmlns:r="http://schemas.openxmlformats.org/officeDocument/2006/relationships" r:id="rId4"/>
            </a:graphicData>
          </a:graphic>
        </p:graphicFrame>
        <p:sp>
          <p:nvSpPr>
            <p:cNvPr id="106" name="TextBox 105">
              <a:extLst>
                <a:ext uri="{FF2B5EF4-FFF2-40B4-BE49-F238E27FC236}">
                  <a16:creationId xmlns:a16="http://schemas.microsoft.com/office/drawing/2014/main" id="{7266C6DD-8F60-2E41-9073-C6187522BCFB}"/>
                </a:ext>
              </a:extLst>
            </p:cNvPr>
            <p:cNvSpPr txBox="1"/>
            <p:nvPr/>
          </p:nvSpPr>
          <p:spPr>
            <a:xfrm>
              <a:off x="182880" y="1604028"/>
              <a:ext cx="2286000" cy="58138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have regular feedback sessions with my manager about my performance and development.</a:t>
              </a:r>
            </a:p>
          </p:txBody>
        </p:sp>
      </p:grpSp>
      <p:sp>
        <p:nvSpPr>
          <p:cNvPr id="83" name="Rounded Rectangle 10">
            <a:extLst>
              <a:ext uri="{FF2B5EF4-FFF2-40B4-BE49-F238E27FC236}">
                <a16:creationId xmlns:a16="http://schemas.microsoft.com/office/drawing/2014/main" id="{C6290EFF-1F67-4632-BF34-9D40FAD5BE57}"/>
              </a:ext>
            </a:extLst>
          </p:cNvPr>
          <p:cNvSpPr/>
          <p:nvPr/>
        </p:nvSpPr>
        <p:spPr>
          <a:xfrm>
            <a:off x="265058" y="5601043"/>
            <a:ext cx="8623210" cy="848499"/>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Arial" panose="020B0604020202020204" pitchFamily="34" charset="0"/>
              <a:ea typeface="+mn-ea"/>
              <a:cs typeface="Arial" panose="020B0604020202020204" pitchFamily="34" charset="0"/>
            </a:endParaRPr>
          </a:p>
        </p:txBody>
      </p:sp>
      <p:sp>
        <p:nvSpPr>
          <p:cNvPr id="19" name="Title 1">
            <a:extLst>
              <a:ext uri="{FF2B5EF4-FFF2-40B4-BE49-F238E27FC236}">
                <a16:creationId xmlns:a16="http://schemas.microsoft.com/office/drawing/2014/main" id="{72891B29-3D61-445C-91A3-5860D11BFA9C}"/>
              </a:ext>
            </a:extLst>
          </p:cNvPr>
          <p:cNvSpPr txBox="1">
            <a:spLocks/>
          </p:cNvSpPr>
          <p:nvPr/>
        </p:nvSpPr>
        <p:spPr>
          <a:xfrm>
            <a:off x="169021" y="58992"/>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marL="0" marR="0" lvl="0" indent="0" algn="l" defTabSz="685749"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98" normalizeH="0" baseline="0" noProof="0" dirty="0">
                <a:ln>
                  <a:noFill/>
                </a:ln>
                <a:solidFill>
                  <a:srgbClr val="2D2A2B"/>
                </a:solidFill>
                <a:effectLst/>
                <a:uLnTx/>
                <a:uFillTx/>
                <a:latin typeface="Arial" panose="020B0604020202020204" pitchFamily="34" charset="0"/>
                <a:cs typeface="Arial" panose="020B0604020202020204" pitchFamily="34" charset="0"/>
              </a:rPr>
              <a:t>Dimension Details -- Growth &amp; Development</a:t>
            </a:r>
          </a:p>
        </p:txBody>
      </p:sp>
      <p:cxnSp>
        <p:nvCxnSpPr>
          <p:cNvPr id="20" name="Straight Connector 19">
            <a:extLst>
              <a:ext uri="{FF2B5EF4-FFF2-40B4-BE49-F238E27FC236}">
                <a16:creationId xmlns:a16="http://schemas.microsoft.com/office/drawing/2014/main" id="{293EE5C0-7E36-48FE-93B0-026CAB278DE4}"/>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5523CB6-AD54-4645-9131-1EBDB2F24E93}"/>
              </a:ext>
            </a:extLst>
          </p:cNvPr>
          <p:cNvCxnSpPr/>
          <p:nvPr/>
        </p:nvCxnSpPr>
        <p:spPr>
          <a:xfrm>
            <a:off x="320040" y="16002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7442BD6-0D3E-4483-8E8F-3D23D1C982AB}"/>
              </a:ext>
            </a:extLst>
          </p:cNvPr>
          <p:cNvCxnSpPr/>
          <p:nvPr/>
        </p:nvCxnSpPr>
        <p:spPr>
          <a:xfrm>
            <a:off x="320040" y="219456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86D2075-85DE-4F46-B417-F5646B1633E2}"/>
              </a:ext>
            </a:extLst>
          </p:cNvPr>
          <p:cNvCxnSpPr/>
          <p:nvPr/>
        </p:nvCxnSpPr>
        <p:spPr>
          <a:xfrm>
            <a:off x="320040" y="1002011"/>
            <a:ext cx="8551381"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BF4998F-8D94-4AC0-8307-7FE780FDB850}"/>
              </a:ext>
            </a:extLst>
          </p:cNvPr>
          <p:cNvSpPr txBox="1"/>
          <p:nvPr/>
        </p:nvSpPr>
        <p:spPr>
          <a:xfrm>
            <a:off x="365760" y="548640"/>
            <a:ext cx="2103120" cy="457200"/>
          </a:xfrm>
          <a:prstGeom prst="rect">
            <a:avLst/>
          </a:prstGeom>
          <a:noFill/>
          <a:ln w="6350">
            <a:noFill/>
          </a:ln>
        </p:spPr>
        <p:txBody>
          <a:bodyPr wrap="square" lIns="45720" rIns="45720" rtlCol="0"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Dimension/Item</a:t>
            </a:r>
          </a:p>
        </p:txBody>
      </p:sp>
      <p:cxnSp>
        <p:nvCxnSpPr>
          <p:cNvPr id="148" name="Straight Connector 147">
            <a:extLst>
              <a:ext uri="{FF2B5EF4-FFF2-40B4-BE49-F238E27FC236}">
                <a16:creationId xmlns:a16="http://schemas.microsoft.com/office/drawing/2014/main" id="{84A62125-4849-4F18-9DA9-06F7259CFA5B}"/>
              </a:ext>
            </a:extLst>
          </p:cNvPr>
          <p:cNvCxnSpPr/>
          <p:nvPr/>
        </p:nvCxnSpPr>
        <p:spPr>
          <a:xfrm>
            <a:off x="320040" y="283464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F4ED0399-17D1-47D5-81CD-BD17B0E0F17C}"/>
              </a:ext>
            </a:extLst>
          </p:cNvPr>
          <p:cNvCxnSpPr/>
          <p:nvPr/>
        </p:nvCxnSpPr>
        <p:spPr>
          <a:xfrm>
            <a:off x="320040" y="347472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83DAFA4-9EA8-4AE8-B11A-35A17089BFFA}"/>
              </a:ext>
            </a:extLst>
          </p:cNvPr>
          <p:cNvCxnSpPr/>
          <p:nvPr/>
        </p:nvCxnSpPr>
        <p:spPr>
          <a:xfrm>
            <a:off x="320040" y="41148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019EE92C-DF8C-430F-AF5B-50EFBD5B0C48}"/>
              </a:ext>
            </a:extLst>
          </p:cNvPr>
          <p:cNvCxnSpPr/>
          <p:nvPr/>
        </p:nvCxnSpPr>
        <p:spPr>
          <a:xfrm>
            <a:off x="320040" y="475488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5897880" y="731520"/>
            <a:ext cx="642553" cy="4700016"/>
            <a:chOff x="5897880" y="731520"/>
            <a:chExt cx="642553" cy="4700016"/>
          </a:xfrm>
        </p:grpSpPr>
        <p:sp>
          <p:nvSpPr>
            <p:cNvPr id="11" name="Rectangle: Rounded Corners 10">
              <a:extLst>
                <a:ext uri="{FF2B5EF4-FFF2-40B4-BE49-F238E27FC236}">
                  <a16:creationId xmlns:a16="http://schemas.microsoft.com/office/drawing/2014/main" id="{A4FD62A8-687B-47EE-BACF-5BA26D902ADE}"/>
                </a:ext>
              </a:extLst>
            </p:cNvPr>
            <p:cNvSpPr/>
            <p:nvPr/>
          </p:nvSpPr>
          <p:spPr>
            <a:xfrm>
              <a:off x="6080760" y="731520"/>
              <a:ext cx="228600" cy="22860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8" name="TextBox 7">
              <a:extLst>
                <a:ext uri="{FF2B5EF4-FFF2-40B4-BE49-F238E27FC236}">
                  <a16:creationId xmlns:a16="http://schemas.microsoft.com/office/drawing/2014/main" id="{FE8E8761-1E00-4E43-B872-A33EC3D85E42}"/>
                </a:ext>
              </a:extLst>
            </p:cNvPr>
            <p:cNvSpPr txBox="1">
              <a:spLocks noChangeAspect="1"/>
            </p:cNvSpPr>
            <p:nvPr/>
          </p:nvSpPr>
          <p:spPr>
            <a:xfrm>
              <a:off x="5897880" y="1014984"/>
              <a:ext cx="640080" cy="582964"/>
            </a:xfrm>
            <a:prstGeom prst="rect">
              <a:avLst/>
            </a:prstGeom>
            <a:noFill/>
            <a:ln w="6350">
              <a:noFill/>
            </a:ln>
          </p:spPr>
          <p:txBody>
            <a:bodyPr wrap="square" rtlCol="0" anchor="ctr" anchorCtr="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86</a:t>
              </a:r>
            </a:p>
          </p:txBody>
        </p:sp>
        <p:sp>
          <p:nvSpPr>
            <p:cNvPr id="159" name="TextBox 158">
              <a:extLst>
                <a:ext uri="{FF2B5EF4-FFF2-40B4-BE49-F238E27FC236}">
                  <a16:creationId xmlns:a16="http://schemas.microsoft.com/office/drawing/2014/main" id="{E269FA1B-8C64-4662-8CB1-F4C3A1A5608E}"/>
                </a:ext>
              </a:extLst>
            </p:cNvPr>
            <p:cNvSpPr txBox="1">
              <a:spLocks noChangeAspect="1"/>
            </p:cNvSpPr>
            <p:nvPr/>
          </p:nvSpPr>
          <p:spPr>
            <a:xfrm>
              <a:off x="5897880" y="160020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87</a:t>
              </a:r>
            </a:p>
          </p:txBody>
        </p:sp>
        <p:sp>
          <p:nvSpPr>
            <p:cNvPr id="133" name="TextBox 132">
              <a:extLst>
                <a:ext uri="{FF2B5EF4-FFF2-40B4-BE49-F238E27FC236}">
                  <a16:creationId xmlns:a16="http://schemas.microsoft.com/office/drawing/2014/main" id="{AF8D7FE6-F997-4D06-8B01-060F3AC61BFE}"/>
                </a:ext>
              </a:extLst>
            </p:cNvPr>
            <p:cNvSpPr txBox="1">
              <a:spLocks noChangeAspect="1"/>
            </p:cNvSpPr>
            <p:nvPr/>
          </p:nvSpPr>
          <p:spPr>
            <a:xfrm>
              <a:off x="5897880" y="2221992"/>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85</a:t>
              </a:r>
            </a:p>
          </p:txBody>
        </p:sp>
        <p:sp>
          <p:nvSpPr>
            <p:cNvPr id="143" name="TextBox 142">
              <a:extLst>
                <a:ext uri="{FF2B5EF4-FFF2-40B4-BE49-F238E27FC236}">
                  <a16:creationId xmlns:a16="http://schemas.microsoft.com/office/drawing/2014/main" id="{9993FCCF-08B0-4616-8C0B-870458F040B9}"/>
                </a:ext>
              </a:extLst>
            </p:cNvPr>
            <p:cNvSpPr txBox="1">
              <a:spLocks noChangeAspect="1"/>
            </p:cNvSpPr>
            <p:nvPr/>
          </p:nvSpPr>
          <p:spPr>
            <a:xfrm>
              <a:off x="5897880" y="2871216"/>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86</a:t>
              </a:r>
            </a:p>
          </p:txBody>
        </p:sp>
        <p:sp>
          <p:nvSpPr>
            <p:cNvPr id="150" name="TextBox 149">
              <a:extLst>
                <a:ext uri="{FF2B5EF4-FFF2-40B4-BE49-F238E27FC236}">
                  <a16:creationId xmlns:a16="http://schemas.microsoft.com/office/drawing/2014/main" id="{5870D57E-9EDF-4220-B2B0-0962941C8421}"/>
                </a:ext>
              </a:extLst>
            </p:cNvPr>
            <p:cNvSpPr txBox="1">
              <a:spLocks noChangeAspect="1"/>
            </p:cNvSpPr>
            <p:nvPr/>
          </p:nvSpPr>
          <p:spPr>
            <a:xfrm>
              <a:off x="5897880" y="352044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82</a:t>
              </a:r>
            </a:p>
          </p:txBody>
        </p:sp>
        <p:sp>
          <p:nvSpPr>
            <p:cNvPr id="156" name="TextBox 155">
              <a:extLst>
                <a:ext uri="{FF2B5EF4-FFF2-40B4-BE49-F238E27FC236}">
                  <a16:creationId xmlns:a16="http://schemas.microsoft.com/office/drawing/2014/main" id="{FE641E82-45F9-4902-8EB8-70C40EC6C1DC}"/>
                </a:ext>
              </a:extLst>
            </p:cNvPr>
            <p:cNvSpPr txBox="1">
              <a:spLocks noChangeAspect="1"/>
            </p:cNvSpPr>
            <p:nvPr/>
          </p:nvSpPr>
          <p:spPr>
            <a:xfrm>
              <a:off x="5897880" y="416052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88</a:t>
              </a:r>
            </a:p>
          </p:txBody>
        </p:sp>
        <p:sp>
          <p:nvSpPr>
            <p:cNvPr id="183" name="TextBox 182">
              <a:extLst>
                <a:ext uri="{FF2B5EF4-FFF2-40B4-BE49-F238E27FC236}">
                  <a16:creationId xmlns:a16="http://schemas.microsoft.com/office/drawing/2014/main" id="{6BBBF724-E414-4DD6-A473-A0013E8ED19D}"/>
                </a:ext>
              </a:extLst>
            </p:cNvPr>
            <p:cNvSpPr txBox="1">
              <a:spLocks noChangeAspect="1"/>
            </p:cNvSpPr>
            <p:nvPr/>
          </p:nvSpPr>
          <p:spPr>
            <a:xfrm>
              <a:off x="5897880" y="4846320"/>
              <a:ext cx="642553" cy="585216"/>
            </a:xfrm>
            <a:prstGeom prst="rect">
              <a:avLst/>
            </a:prstGeom>
            <a:noFill/>
            <a:ln w="6350">
              <a:noFill/>
            </a:ln>
          </p:spPr>
          <p:txBody>
            <a:bodyPr wrap="square" rtlCol="0" anchor="ctr" anchorCtr="1">
              <a:noAutofit/>
            </a:bodyPr>
            <a:lstStyle/>
            <a:p>
              <a:pPr lvl="0">
                <a:defRPr/>
              </a:pPr>
              <a:endParaRPr/>
            </a:p>
          </p:txBody>
        </p:sp>
      </p:grpSp>
      <p:grpSp>
        <p:nvGrpSpPr>
          <p:cNvPr id="7" name="Group 6"/>
          <p:cNvGrpSpPr/>
          <p:nvPr/>
        </p:nvGrpSpPr>
        <p:grpSpPr>
          <a:xfrm>
            <a:off x="6440002" y="731520"/>
            <a:ext cx="782253" cy="4553712"/>
            <a:chOff x="6440002" y="731520"/>
            <a:chExt cx="782253" cy="4553712"/>
          </a:xfrm>
        </p:grpSpPr>
        <p:sp>
          <p:nvSpPr>
            <p:cNvPr id="14" name="Rectangle: Rounded Corners 13">
              <a:extLst>
                <a:ext uri="{FF2B5EF4-FFF2-40B4-BE49-F238E27FC236}">
                  <a16:creationId xmlns:a16="http://schemas.microsoft.com/office/drawing/2014/main" id="{BE8BB6A3-1107-4BD2-99FD-E0CE69E048AA}"/>
                </a:ext>
              </a:extLst>
            </p:cNvPr>
            <p:cNvSpPr/>
            <p:nvPr/>
          </p:nvSpPr>
          <p:spPr>
            <a:xfrm>
              <a:off x="6718190" y="731520"/>
              <a:ext cx="228600" cy="22860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bg1"/>
                  </a:solidFill>
                  <a:effectLst/>
                  <a:uLnTx/>
                  <a:uFillTx/>
                  <a:latin typeface="+mj-lt"/>
                  <a:ea typeface="+mn-ea"/>
                  <a:cs typeface="Arial" panose="020B0604020202020204" pitchFamily="34" charset="0"/>
                </a:rPr>
                <a:t>B</a:t>
              </a:r>
            </a:p>
          </p:txBody>
        </p:sp>
        <p:sp>
          <p:nvSpPr>
            <p:cNvPr id="16" name="TextBox 15">
              <a:extLst>
                <a:ext uri="{FF2B5EF4-FFF2-40B4-BE49-F238E27FC236}">
                  <a16:creationId xmlns:a16="http://schemas.microsoft.com/office/drawing/2014/main" id="{51519F0A-671C-47E8-AAEC-03CB1AF858DD}"/>
                </a:ext>
              </a:extLst>
            </p:cNvPr>
            <p:cNvSpPr txBox="1"/>
            <p:nvPr/>
          </p:nvSpPr>
          <p:spPr>
            <a:xfrm>
              <a:off x="6440002" y="1131458"/>
              <a:ext cx="768096" cy="347472"/>
            </a:xfrm>
            <a:prstGeom prst="rect">
              <a:avLst/>
            </a:prstGeom>
            <a:noFill/>
            <a:ln w="6350">
              <a:noFill/>
            </a:ln>
          </p:spPr>
          <p:txBody>
            <a:bodyPr wrap="square" lIns="45720" rIns="4572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t>
              </a:r>
            </a:p>
          </p:txBody>
        </p:sp>
        <p:sp>
          <p:nvSpPr>
            <p:cNvPr id="160" name="TextBox 159">
              <a:extLst>
                <a:ext uri="{FF2B5EF4-FFF2-40B4-BE49-F238E27FC236}">
                  <a16:creationId xmlns:a16="http://schemas.microsoft.com/office/drawing/2014/main" id="{069128EB-3757-48AA-B8BD-901FE58813FA}"/>
                </a:ext>
              </a:extLst>
            </p:cNvPr>
            <p:cNvSpPr txBox="1"/>
            <p:nvPr/>
          </p:nvSpPr>
          <p:spPr>
            <a:xfrm>
              <a:off x="6445585" y="1724986"/>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38" name="TextBox 137">
              <a:extLst>
                <a:ext uri="{FF2B5EF4-FFF2-40B4-BE49-F238E27FC236}">
                  <a16:creationId xmlns:a16="http://schemas.microsoft.com/office/drawing/2014/main" id="{2F0755C7-6D71-449D-834F-6CA841CFE94D}"/>
                </a:ext>
              </a:extLst>
            </p:cNvPr>
            <p:cNvSpPr txBox="1"/>
            <p:nvPr/>
          </p:nvSpPr>
          <p:spPr>
            <a:xfrm>
              <a:off x="6440002" y="2343294"/>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44" name="TextBox 143">
              <a:extLst>
                <a:ext uri="{FF2B5EF4-FFF2-40B4-BE49-F238E27FC236}">
                  <a16:creationId xmlns:a16="http://schemas.microsoft.com/office/drawing/2014/main" id="{61436C8E-8F24-4A4D-AD33-A193088721E0}"/>
                </a:ext>
              </a:extLst>
            </p:cNvPr>
            <p:cNvSpPr txBox="1"/>
            <p:nvPr/>
          </p:nvSpPr>
          <p:spPr>
            <a:xfrm>
              <a:off x="6445585" y="2989161"/>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51" name="TextBox 150">
              <a:extLst>
                <a:ext uri="{FF2B5EF4-FFF2-40B4-BE49-F238E27FC236}">
                  <a16:creationId xmlns:a16="http://schemas.microsoft.com/office/drawing/2014/main" id="{23A10F51-1BF3-4332-80D5-C34EA9D7A95D}"/>
                </a:ext>
              </a:extLst>
            </p:cNvPr>
            <p:cNvSpPr txBox="1"/>
            <p:nvPr/>
          </p:nvSpPr>
          <p:spPr>
            <a:xfrm>
              <a:off x="6448576" y="3640815"/>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57" name="TextBox 156">
              <a:extLst>
                <a:ext uri="{FF2B5EF4-FFF2-40B4-BE49-F238E27FC236}">
                  <a16:creationId xmlns:a16="http://schemas.microsoft.com/office/drawing/2014/main" id="{446A4A20-C6DA-4468-8D72-34F0B9A42012}"/>
                </a:ext>
              </a:extLst>
            </p:cNvPr>
            <p:cNvSpPr txBox="1"/>
            <p:nvPr/>
          </p:nvSpPr>
          <p:spPr>
            <a:xfrm>
              <a:off x="6454159" y="4280895"/>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84" name="TextBox 183">
              <a:extLst>
                <a:ext uri="{FF2B5EF4-FFF2-40B4-BE49-F238E27FC236}">
                  <a16:creationId xmlns:a16="http://schemas.microsoft.com/office/drawing/2014/main" id="{EE6190ED-0B49-4352-AFF3-CF3D66D4D197}"/>
                </a:ext>
              </a:extLst>
            </p:cNvPr>
            <p:cNvSpPr txBox="1"/>
            <p:nvPr/>
          </p:nvSpPr>
          <p:spPr>
            <a:xfrm>
              <a:off x="6444677" y="4937760"/>
              <a:ext cx="768096" cy="347472"/>
            </a:xfrm>
            <a:prstGeom prst="rect">
              <a:avLst/>
            </a:prstGeom>
            <a:noFill/>
            <a:ln w="6350">
              <a:noFill/>
            </a:ln>
          </p:spPr>
          <p:txBody>
            <a:bodyPr wrap="square" lIns="45720" rIns="45720" rtlCol="0" anchor="ctr" anchorCtr="0">
              <a:noAutofit/>
            </a:bodyPr>
            <a:lstStyle/>
            <a:p>
              <a:pPr lvl="0" algn="ctr">
                <a:defRPr/>
              </a:pPr>
              <a:endParaRPr/>
            </a:p>
          </p:txBody>
        </p:sp>
      </p:grpSp>
      <p:grpSp>
        <p:nvGrpSpPr>
          <p:cNvPr id="9" name="Group 8"/>
          <p:cNvGrpSpPr/>
          <p:nvPr/>
        </p:nvGrpSpPr>
        <p:grpSpPr>
          <a:xfrm>
            <a:off x="7275424" y="731520"/>
            <a:ext cx="782253" cy="4553712"/>
            <a:chOff x="7275424" y="731520"/>
            <a:chExt cx="782253" cy="4553712"/>
          </a:xfrm>
        </p:grpSpPr>
        <p:sp>
          <p:nvSpPr>
            <p:cNvPr id="13" name="Rectangle: Rounded Corners 12">
              <a:extLst>
                <a:ext uri="{FF2B5EF4-FFF2-40B4-BE49-F238E27FC236}">
                  <a16:creationId xmlns:a16="http://schemas.microsoft.com/office/drawing/2014/main" id="{FE405175-FDFC-4040-AD13-B75A1E5F4EDC}"/>
                </a:ext>
              </a:extLst>
            </p:cNvPr>
            <p:cNvSpPr/>
            <p:nvPr/>
          </p:nvSpPr>
          <p:spPr>
            <a:xfrm>
              <a:off x="7552944" y="731520"/>
              <a:ext cx="228600" cy="22860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C</a:t>
              </a:r>
            </a:p>
          </p:txBody>
        </p:sp>
        <p:sp>
          <p:nvSpPr>
            <p:cNvPr id="146" name="TextBox 145">
              <a:extLst>
                <a:ext uri="{FF2B5EF4-FFF2-40B4-BE49-F238E27FC236}">
                  <a16:creationId xmlns:a16="http://schemas.microsoft.com/office/drawing/2014/main" id="{57C406BE-ACD2-46CA-8236-88678C8B7EB5}"/>
                </a:ext>
              </a:extLst>
            </p:cNvPr>
            <p:cNvSpPr txBox="1"/>
            <p:nvPr/>
          </p:nvSpPr>
          <p:spPr>
            <a:xfrm>
              <a:off x="7275424" y="1162208"/>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61" name="TextBox 160">
              <a:extLst>
                <a:ext uri="{FF2B5EF4-FFF2-40B4-BE49-F238E27FC236}">
                  <a16:creationId xmlns:a16="http://schemas.microsoft.com/office/drawing/2014/main" id="{5B9EBBD3-EC0F-4B3A-B0E4-303DC813D0B7}"/>
                </a:ext>
              </a:extLst>
            </p:cNvPr>
            <p:cNvSpPr txBox="1"/>
            <p:nvPr/>
          </p:nvSpPr>
          <p:spPr>
            <a:xfrm>
              <a:off x="7281007" y="175764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66 (+21)</a:t>
              </a:r>
            </a:p>
          </p:txBody>
        </p:sp>
        <p:sp>
          <p:nvSpPr>
            <p:cNvPr id="141" name="TextBox 140">
              <a:extLst>
                <a:ext uri="{FF2B5EF4-FFF2-40B4-BE49-F238E27FC236}">
                  <a16:creationId xmlns:a16="http://schemas.microsoft.com/office/drawing/2014/main" id="{3334149F-325D-439D-ABA4-85BD845B8A22}"/>
                </a:ext>
              </a:extLst>
            </p:cNvPr>
            <p:cNvSpPr txBox="1"/>
            <p:nvPr/>
          </p:nvSpPr>
          <p:spPr>
            <a:xfrm>
              <a:off x="7275424" y="237526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65 (+20)</a:t>
              </a:r>
            </a:p>
          </p:txBody>
        </p:sp>
        <p:sp>
          <p:nvSpPr>
            <p:cNvPr id="145" name="TextBox 144">
              <a:extLst>
                <a:ext uri="{FF2B5EF4-FFF2-40B4-BE49-F238E27FC236}">
                  <a16:creationId xmlns:a16="http://schemas.microsoft.com/office/drawing/2014/main" id="{8A326A07-597F-48EF-BB6A-A4D0AF037853}"/>
                </a:ext>
              </a:extLst>
            </p:cNvPr>
            <p:cNvSpPr txBox="1"/>
            <p:nvPr/>
          </p:nvSpPr>
          <p:spPr>
            <a:xfrm>
              <a:off x="7281007" y="2983374"/>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54" name="TextBox 153">
              <a:extLst>
                <a:ext uri="{FF2B5EF4-FFF2-40B4-BE49-F238E27FC236}">
                  <a16:creationId xmlns:a16="http://schemas.microsoft.com/office/drawing/2014/main" id="{6D5EBA2B-BDCC-4CEF-9844-954EF43634E2}"/>
                </a:ext>
              </a:extLst>
            </p:cNvPr>
            <p:cNvSpPr txBox="1"/>
            <p:nvPr/>
          </p:nvSpPr>
          <p:spPr>
            <a:xfrm>
              <a:off x="7283998" y="3640815"/>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79" name="TextBox 178">
              <a:extLst>
                <a:ext uri="{FF2B5EF4-FFF2-40B4-BE49-F238E27FC236}">
                  <a16:creationId xmlns:a16="http://schemas.microsoft.com/office/drawing/2014/main" id="{9CB8BC60-CA25-4E4A-B7DF-6DB0D9F8896C}"/>
                </a:ext>
              </a:extLst>
            </p:cNvPr>
            <p:cNvSpPr txBox="1"/>
            <p:nvPr/>
          </p:nvSpPr>
          <p:spPr>
            <a:xfrm>
              <a:off x="7289581" y="4280895"/>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87" name="TextBox 186">
              <a:extLst>
                <a:ext uri="{FF2B5EF4-FFF2-40B4-BE49-F238E27FC236}">
                  <a16:creationId xmlns:a16="http://schemas.microsoft.com/office/drawing/2014/main" id="{99550F08-002D-415C-857D-8D352D84BF64}"/>
                </a:ext>
              </a:extLst>
            </p:cNvPr>
            <p:cNvSpPr txBox="1"/>
            <p:nvPr/>
          </p:nvSpPr>
          <p:spPr>
            <a:xfrm>
              <a:off x="7280099" y="4937760"/>
              <a:ext cx="768096" cy="347472"/>
            </a:xfrm>
            <a:prstGeom prst="rect">
              <a:avLst/>
            </a:prstGeom>
            <a:noFill/>
            <a:ln w="6350">
              <a:noFill/>
            </a:ln>
          </p:spPr>
          <p:txBody>
            <a:bodyPr wrap="square" lIns="45720" rIns="45720" rtlCol="0" anchor="ctr" anchorCtr="1">
              <a:noAutofit/>
            </a:bodyPr>
            <a:lstStyle/>
            <a:p>
              <a:pPr lvl="0" algn="ctr">
                <a:defRPr/>
              </a:pPr>
              <a:endParaRPr/>
            </a:p>
          </p:txBody>
        </p:sp>
      </p:grpSp>
      <p:sp>
        <p:nvSpPr>
          <p:cNvPr id="91" name="Text Placeholder 7">
            <a:extLst>
              <a:ext uri="{FF2B5EF4-FFF2-40B4-BE49-F238E27FC236}">
                <a16:creationId xmlns:a16="http://schemas.microsoft.com/office/drawing/2014/main" id="{CE7B5F59-78C1-ED44-B319-F3F1E92EA280}"/>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92" name="Footer Placeholder 2">
            <a:extLst>
              <a:ext uri="{FF2B5EF4-FFF2-40B4-BE49-F238E27FC236}">
                <a16:creationId xmlns:a16="http://schemas.microsoft.com/office/drawing/2014/main" id="{2E2C5825-844C-3949-82BC-71C13FE331B8}"/>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18</a:t>
            </a:fld>
            <a:endParaRPr lang="en-US" dirty="0">
              <a:solidFill>
                <a:srgbClr val="767676"/>
              </a:solidFill>
              <a:latin typeface="Arial" panose="020B0604020202020204" pitchFamily="34" charset="0"/>
              <a:cs typeface="Arial" panose="020B0604020202020204" pitchFamily="34" charset="0"/>
            </a:endParaRPr>
          </a:p>
        </p:txBody>
      </p:sp>
      <p:grpSp>
        <p:nvGrpSpPr>
          <p:cNvPr id="15" name="Group 14"/>
          <p:cNvGrpSpPr/>
          <p:nvPr/>
        </p:nvGrpSpPr>
        <p:grpSpPr>
          <a:xfrm>
            <a:off x="365759" y="1051560"/>
            <a:ext cx="5577841" cy="457200"/>
            <a:chOff x="365759" y="1051560"/>
            <a:chExt cx="5577841" cy="457200"/>
          </a:xfrm>
        </p:grpSpPr>
        <p:graphicFrame>
          <p:nvGraphicFramePr>
            <p:cNvPr id="65" name="Chart 188"/>
            <p:cNvGraphicFramePr>
              <a:graphicFrameLocks noGrp="1"/>
            </p:cNvGraphicFramePr>
            <p:nvPr/>
          </p:nvGraphicFramePr>
          <p:xfrm>
            <a:off x="2560320" y="1051560"/>
            <a:ext cx="3383280" cy="457200"/>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8">
              <a:extLst>
                <a:ext uri="{FF2B5EF4-FFF2-40B4-BE49-F238E27FC236}">
                  <a16:creationId xmlns:a16="http://schemas.microsoft.com/office/drawing/2014/main" id="{B32073DA-237C-2545-9029-A59E84BAFC9C}"/>
                </a:ext>
              </a:extLst>
            </p:cNvPr>
            <p:cNvSpPr txBox="1"/>
            <p:nvPr/>
          </p:nvSpPr>
          <p:spPr>
            <a:xfrm>
              <a:off x="365759" y="1051560"/>
              <a:ext cx="2103120" cy="457200"/>
            </a:xfrm>
            <a:prstGeom prst="rect">
              <a:avLst/>
            </a:prstGeom>
            <a:noFill/>
          </p:spPr>
          <p:txBody>
            <a:bodyPr wrap="square" rtlCol="0" anchor="ctr">
              <a:noAutofit/>
            </a:bodyPr>
            <a:lstStyle/>
            <a:p>
              <a:pPr algn="r"/>
              <a:r>
                <a:rPr lang="en-US" sz="1200" b="1" dirty="0">
                  <a:solidFill>
                    <a:srgbClr val="2D2A2B"/>
                  </a:solidFill>
                  <a:latin typeface="Arial" panose="020B0604020202020204" pitchFamily="34" charset="0"/>
                  <a:cs typeface="Arial" panose="020B0604020202020204" pitchFamily="34" charset="0"/>
                </a:rPr>
                <a:t>Growth &amp; Development</a:t>
              </a:r>
            </a:p>
          </p:txBody>
        </p:sp>
      </p:grpSp>
      <p:grpSp>
        <p:nvGrpSpPr>
          <p:cNvPr id="17" name="Group 16"/>
          <p:cNvGrpSpPr/>
          <p:nvPr/>
        </p:nvGrpSpPr>
        <p:grpSpPr>
          <a:xfrm>
            <a:off x="182880" y="3483859"/>
            <a:ext cx="5760720" cy="630939"/>
            <a:chOff x="182880" y="3483859"/>
            <a:chExt cx="5760720" cy="630939"/>
          </a:xfrm>
        </p:grpSpPr>
        <p:graphicFrame>
          <p:nvGraphicFramePr>
            <p:cNvPr id="111" name="Chart 188"/>
            <p:cNvGraphicFramePr>
              <a:graphicFrameLocks noGrp="1"/>
            </p:cNvGraphicFramePr>
            <p:nvPr/>
          </p:nvGraphicFramePr>
          <p:xfrm>
            <a:off x="2560320" y="3566160"/>
            <a:ext cx="3383280" cy="457200"/>
          </p:xfrm>
          <a:graphic>
            <a:graphicData uri="http://schemas.openxmlformats.org/drawingml/2006/chart">
              <c:chart xmlns:c="http://schemas.openxmlformats.org/drawingml/2006/chart" xmlns:r="http://schemas.openxmlformats.org/officeDocument/2006/relationships" r:id="rId6"/>
            </a:graphicData>
          </a:graphic>
        </p:graphicFrame>
        <p:sp>
          <p:nvSpPr>
            <p:cNvPr id="112" name="TextBox 111">
              <a:extLst>
                <a:ext uri="{FF2B5EF4-FFF2-40B4-BE49-F238E27FC236}">
                  <a16:creationId xmlns:a16="http://schemas.microsoft.com/office/drawing/2014/main" id="{27CD684B-9F05-1F41-A06C-E65501074BF3}"/>
                </a:ext>
              </a:extLst>
            </p:cNvPr>
            <p:cNvSpPr txBox="1"/>
            <p:nvPr/>
          </p:nvSpPr>
          <p:spPr>
            <a:xfrm>
              <a:off x="182880" y="3483859"/>
              <a:ext cx="2286000" cy="63093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My manager helps me turn the insights received through feedback into actions.</a:t>
              </a:r>
            </a:p>
          </p:txBody>
        </p:sp>
      </p:grpSp>
      <p:grpSp>
        <p:nvGrpSpPr>
          <p:cNvPr id="18" name="Group 17"/>
          <p:cNvGrpSpPr/>
          <p:nvPr/>
        </p:nvGrpSpPr>
        <p:grpSpPr>
          <a:xfrm>
            <a:off x="182880" y="4114798"/>
            <a:ext cx="5760720" cy="640082"/>
            <a:chOff x="182880" y="4114798"/>
            <a:chExt cx="5760720" cy="640082"/>
          </a:xfrm>
        </p:grpSpPr>
        <p:graphicFrame>
          <p:nvGraphicFramePr>
            <p:cNvPr id="113" name="Chart 188"/>
            <p:cNvGraphicFramePr>
              <a:graphicFrameLocks noGrp="1"/>
            </p:cNvGraphicFramePr>
            <p:nvPr/>
          </p:nvGraphicFramePr>
          <p:xfrm>
            <a:off x="2560320" y="4206240"/>
            <a:ext cx="3383280" cy="457200"/>
          </p:xfrm>
          <a:graphic>
            <a:graphicData uri="http://schemas.openxmlformats.org/drawingml/2006/chart">
              <c:chart xmlns:c="http://schemas.openxmlformats.org/drawingml/2006/chart" xmlns:r="http://schemas.openxmlformats.org/officeDocument/2006/relationships" r:id="rId7"/>
            </a:graphicData>
          </a:graphic>
        </p:graphicFrame>
        <p:sp>
          <p:nvSpPr>
            <p:cNvPr id="114" name="TextBox 113">
              <a:extLst>
                <a:ext uri="{FF2B5EF4-FFF2-40B4-BE49-F238E27FC236}">
                  <a16:creationId xmlns:a16="http://schemas.microsoft.com/office/drawing/2014/main" id="{FD86699E-7C19-FF49-B085-BEA70CEA5DA0}"/>
                </a:ext>
              </a:extLst>
            </p:cNvPr>
            <p:cNvSpPr txBox="1"/>
            <p:nvPr/>
          </p:nvSpPr>
          <p:spPr>
            <a:xfrm>
              <a:off x="182880" y="4114798"/>
              <a:ext cx="2286000" cy="640082"/>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feel comfortable giving or asking for feedback to/from others.</a:t>
              </a:r>
            </a:p>
          </p:txBody>
        </p:sp>
      </p:grpSp>
      <p:sp>
        <p:nvSpPr>
          <p:cNvPr id="96" name="Rectangle: Rounded Corners 77">
            <a:extLst>
              <a:ext uri="{FF2B5EF4-FFF2-40B4-BE49-F238E27FC236}">
                <a16:creationId xmlns:a16="http://schemas.microsoft.com/office/drawing/2014/main" id="{369965BA-84B8-7D43-B99C-EA35003746AC}"/>
              </a:ext>
            </a:extLst>
          </p:cNvPr>
          <p:cNvSpPr/>
          <p:nvPr/>
        </p:nvSpPr>
        <p:spPr>
          <a:xfrm>
            <a:off x="3840480" y="777240"/>
            <a:ext cx="144692" cy="139686"/>
          </a:xfrm>
          <a:prstGeom prst="round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7" name="Rectangle: Rounded Corners 78">
            <a:extLst>
              <a:ext uri="{FF2B5EF4-FFF2-40B4-BE49-F238E27FC236}">
                <a16:creationId xmlns:a16="http://schemas.microsoft.com/office/drawing/2014/main" id="{7DA961C4-E7FC-814B-A154-B337F0748015}"/>
              </a:ext>
            </a:extLst>
          </p:cNvPr>
          <p:cNvSpPr/>
          <p:nvPr/>
        </p:nvSpPr>
        <p:spPr>
          <a:xfrm>
            <a:off x="2651760" y="777240"/>
            <a:ext cx="144692" cy="139686"/>
          </a:xfrm>
          <a:prstGeom prst="roundRect">
            <a:avLst/>
          </a:prstGeom>
          <a:solidFill>
            <a:srgbClr val="1A9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8" name="TextBox 97">
            <a:extLst>
              <a:ext uri="{FF2B5EF4-FFF2-40B4-BE49-F238E27FC236}">
                <a16:creationId xmlns:a16="http://schemas.microsoft.com/office/drawing/2014/main" id="{50E3CD04-D9B3-DA49-BDEA-53136BB48118}"/>
              </a:ext>
            </a:extLst>
          </p:cNvPr>
          <p:cNvSpPr txBox="1"/>
          <p:nvPr/>
        </p:nvSpPr>
        <p:spPr>
          <a:xfrm>
            <a:off x="3977640" y="712158"/>
            <a:ext cx="96012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Neutral</a:t>
            </a:r>
          </a:p>
        </p:txBody>
      </p:sp>
      <p:sp>
        <p:nvSpPr>
          <p:cNvPr id="99" name="TextBox 98">
            <a:extLst>
              <a:ext uri="{FF2B5EF4-FFF2-40B4-BE49-F238E27FC236}">
                <a16:creationId xmlns:a16="http://schemas.microsoft.com/office/drawing/2014/main" id="{6F1FF18B-3744-594A-99A9-7C92DA6484E1}"/>
              </a:ext>
            </a:extLst>
          </p:cNvPr>
          <p:cNvSpPr txBox="1"/>
          <p:nvPr/>
        </p:nvSpPr>
        <p:spPr>
          <a:xfrm>
            <a:off x="2788920" y="712158"/>
            <a:ext cx="100584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Positive</a:t>
            </a:r>
          </a:p>
        </p:txBody>
      </p:sp>
      <p:sp>
        <p:nvSpPr>
          <p:cNvPr id="100" name="Rectangle: Rounded Corners 76">
            <a:extLst>
              <a:ext uri="{FF2B5EF4-FFF2-40B4-BE49-F238E27FC236}">
                <a16:creationId xmlns:a16="http://schemas.microsoft.com/office/drawing/2014/main" id="{C7CC7402-52F6-9044-AF0E-6788023A2833}"/>
              </a:ext>
            </a:extLst>
          </p:cNvPr>
          <p:cNvSpPr/>
          <p:nvPr/>
        </p:nvSpPr>
        <p:spPr>
          <a:xfrm>
            <a:off x="4937760" y="777240"/>
            <a:ext cx="144692" cy="139686"/>
          </a:xfrm>
          <a:prstGeom prst="roundRect">
            <a:avLst/>
          </a:prstGeom>
          <a:solidFill>
            <a:srgbClr val="DA18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1" name="TextBox 100">
            <a:extLst>
              <a:ext uri="{FF2B5EF4-FFF2-40B4-BE49-F238E27FC236}">
                <a16:creationId xmlns:a16="http://schemas.microsoft.com/office/drawing/2014/main" id="{38D21B5A-D2C6-CE46-A210-650652C66932}"/>
              </a:ext>
            </a:extLst>
          </p:cNvPr>
          <p:cNvSpPr txBox="1"/>
          <p:nvPr/>
        </p:nvSpPr>
        <p:spPr>
          <a:xfrm>
            <a:off x="5074920" y="712158"/>
            <a:ext cx="960120" cy="276999"/>
          </a:xfrm>
          <a:prstGeom prst="rect">
            <a:avLst/>
          </a:prstGeom>
          <a:noFill/>
          <a:ln w="6350">
            <a:noFill/>
          </a:ln>
        </p:spPr>
        <p:txBody>
          <a:bodyPr wrap="square" lIns="45720" rIns="45720" rtlCol="0" anchor="ctr" anchorCtr="0">
            <a:noAutofit/>
          </a:bodyPr>
          <a:lstStyle/>
          <a:p>
            <a:pPr lvl="0">
              <a:defRPr/>
            </a:pPr>
            <a:r>
              <a:rPr lang="en-US" sz="1200" dirty="0">
                <a:solidFill>
                  <a:srgbClr val="767676"/>
                </a:solidFill>
                <a:latin typeface="Arial" panose="020B0604020202020204" pitchFamily="34" charset="0"/>
                <a:cs typeface="Arial" panose="020B0604020202020204" pitchFamily="34" charset="0"/>
              </a:rPr>
              <a:t>Negative</a:t>
            </a:r>
          </a:p>
        </p:txBody>
      </p:sp>
      <p:grpSp>
        <p:nvGrpSpPr>
          <p:cNvPr id="22" name="Group 21"/>
          <p:cNvGrpSpPr/>
          <p:nvPr/>
        </p:nvGrpSpPr>
        <p:grpSpPr>
          <a:xfrm>
            <a:off x="365760" y="5718775"/>
            <a:ext cx="1828800" cy="682025"/>
            <a:chOff x="365760" y="5718775"/>
            <a:chExt cx="1828800" cy="682025"/>
          </a:xfrm>
        </p:grpSpPr>
        <p:sp>
          <p:nvSpPr>
            <p:cNvPr id="104" name="Rectangle: Rounded Corners 128">
              <a:extLst>
                <a:ext uri="{FF2B5EF4-FFF2-40B4-BE49-F238E27FC236}">
                  <a16:creationId xmlns:a16="http://schemas.microsoft.com/office/drawing/2014/main" id="{6C178466-C5EF-4F4F-B2CC-C4E44CF091D6}"/>
                </a:ext>
              </a:extLst>
            </p:cNvPr>
            <p:cNvSpPr/>
            <p:nvPr/>
          </p:nvSpPr>
          <p:spPr>
            <a:xfrm>
              <a:off x="548640" y="5852160"/>
              <a:ext cx="320040" cy="32004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a:t>
              </a:r>
            </a:p>
          </p:txBody>
        </p:sp>
        <p:sp>
          <p:nvSpPr>
            <p:cNvPr id="117" name="TextBox 116">
              <a:extLst>
                <a:ext uri="{FF2B5EF4-FFF2-40B4-BE49-F238E27FC236}">
                  <a16:creationId xmlns:a16="http://schemas.microsoft.com/office/drawing/2014/main" id="{17DEE8D0-6F4C-264F-8E9B-3B8D29CA0372}"/>
                </a:ext>
              </a:extLst>
            </p:cNvPr>
            <p:cNvSpPr txBox="1"/>
            <p:nvPr/>
          </p:nvSpPr>
          <p:spPr>
            <a:xfrm>
              <a:off x="914400" y="5718775"/>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Q2</a:t>
              </a:r>
            </a:p>
          </p:txBody>
        </p:sp>
        <p:sp>
          <p:nvSpPr>
            <p:cNvPr id="118" name="TextBox 117">
              <a:extLst>
                <a:ext uri="{FF2B5EF4-FFF2-40B4-BE49-F238E27FC236}">
                  <a16:creationId xmlns:a16="http://schemas.microsoft.com/office/drawing/2014/main" id="{35FCED13-0001-5749-BEA8-DD5EA881CA82}"/>
                </a:ext>
              </a:extLst>
            </p:cNvPr>
            <p:cNvSpPr txBox="1"/>
            <p:nvPr/>
          </p:nvSpPr>
          <p:spPr>
            <a:xfrm>
              <a:off x="365760" y="6172200"/>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170</a:t>
              </a:r>
            </a:p>
          </p:txBody>
        </p:sp>
      </p:grpSp>
      <p:grpSp>
        <p:nvGrpSpPr>
          <p:cNvPr id="23" name="Group 22"/>
          <p:cNvGrpSpPr/>
          <p:nvPr/>
        </p:nvGrpSpPr>
        <p:grpSpPr>
          <a:xfrm>
            <a:off x="2423160" y="5716916"/>
            <a:ext cx="1828800" cy="683883"/>
            <a:chOff x="2377440" y="5716916"/>
            <a:chExt cx="1828800" cy="683883"/>
          </a:xfrm>
        </p:grpSpPr>
        <p:sp>
          <p:nvSpPr>
            <p:cNvPr id="120" name="Rectangle: Rounded Corners 131">
              <a:extLst>
                <a:ext uri="{FF2B5EF4-FFF2-40B4-BE49-F238E27FC236}">
                  <a16:creationId xmlns:a16="http://schemas.microsoft.com/office/drawing/2014/main" id="{DE4D8714-5B49-3943-8B35-128A376F7F40}"/>
                </a:ext>
              </a:extLst>
            </p:cNvPr>
            <p:cNvSpPr/>
            <p:nvPr/>
          </p:nvSpPr>
          <p:spPr>
            <a:xfrm>
              <a:off x="2560320" y="5852160"/>
              <a:ext cx="320040" cy="32004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a:t>
              </a:r>
            </a:p>
          </p:txBody>
        </p:sp>
        <p:sp>
          <p:nvSpPr>
            <p:cNvPr id="121" name="TextBox 120">
              <a:extLst>
                <a:ext uri="{FF2B5EF4-FFF2-40B4-BE49-F238E27FC236}">
                  <a16:creationId xmlns:a16="http://schemas.microsoft.com/office/drawing/2014/main" id="{20E3DD14-5F0C-D74B-A7B6-1D1133A396D4}"/>
                </a:ext>
              </a:extLst>
            </p:cNvPr>
            <p:cNvSpPr txBox="1"/>
            <p:nvPr/>
          </p:nvSpPr>
          <p:spPr>
            <a:xfrm>
              <a:off x="2926080" y="5716916"/>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Q1</a:t>
              </a:r>
            </a:p>
          </p:txBody>
        </p:sp>
        <p:sp>
          <p:nvSpPr>
            <p:cNvPr id="122" name="TextBox 121">
              <a:extLst>
                <a:ext uri="{FF2B5EF4-FFF2-40B4-BE49-F238E27FC236}">
                  <a16:creationId xmlns:a16="http://schemas.microsoft.com/office/drawing/2014/main" id="{4982611C-28F2-9747-A7CE-4E9C44DA9B70}"/>
                </a:ext>
              </a:extLst>
            </p:cNvPr>
            <p:cNvSpPr txBox="1"/>
            <p:nvPr/>
          </p:nvSpPr>
          <p:spPr>
            <a:xfrm>
              <a:off x="237744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154</a:t>
              </a:r>
            </a:p>
          </p:txBody>
        </p:sp>
      </p:grpSp>
      <p:grpSp>
        <p:nvGrpSpPr>
          <p:cNvPr id="24" name="Group 23"/>
          <p:cNvGrpSpPr/>
          <p:nvPr/>
        </p:nvGrpSpPr>
        <p:grpSpPr>
          <a:xfrm>
            <a:off x="4480560" y="5715000"/>
            <a:ext cx="1828800" cy="685799"/>
            <a:chOff x="4389120" y="5715000"/>
            <a:chExt cx="1828800" cy="685799"/>
          </a:xfrm>
        </p:grpSpPr>
        <p:sp>
          <p:nvSpPr>
            <p:cNvPr id="124" name="Rectangle: Rounded Corners 130">
              <a:extLst>
                <a:ext uri="{FF2B5EF4-FFF2-40B4-BE49-F238E27FC236}">
                  <a16:creationId xmlns:a16="http://schemas.microsoft.com/office/drawing/2014/main" id="{41F369C2-D9E8-294B-8525-2B38BECC2B4C}"/>
                </a:ext>
              </a:extLst>
            </p:cNvPr>
            <p:cNvSpPr/>
            <p:nvPr/>
          </p:nvSpPr>
          <p:spPr>
            <a:xfrm>
              <a:off x="4572000" y="5852160"/>
              <a:ext cx="320040" cy="32004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C</a:t>
              </a:r>
            </a:p>
          </p:txBody>
        </p:sp>
        <p:sp>
          <p:nvSpPr>
            <p:cNvPr id="125" name="TextBox 124">
              <a:extLst>
                <a:ext uri="{FF2B5EF4-FFF2-40B4-BE49-F238E27FC236}">
                  <a16:creationId xmlns:a16="http://schemas.microsoft.com/office/drawing/2014/main" id="{69E1279D-5E22-1243-B4C2-7AD278DBD8BE}"/>
                </a:ext>
              </a:extLst>
            </p:cNvPr>
            <p:cNvSpPr txBox="1"/>
            <p:nvPr/>
          </p:nvSpPr>
          <p:spPr>
            <a:xfrm>
              <a:off x="4937760" y="5715000"/>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Benchmark: Global High Performing 2020</a:t>
              </a:r>
            </a:p>
          </p:txBody>
        </p:sp>
        <p:sp>
          <p:nvSpPr>
            <p:cNvPr id="126" name="TextBox 125">
              <a:extLst>
                <a:ext uri="{FF2B5EF4-FFF2-40B4-BE49-F238E27FC236}">
                  <a16:creationId xmlns:a16="http://schemas.microsoft.com/office/drawing/2014/main" id="{48BD3BC8-5E1C-2F46-AF05-FEF87CE680E9}"/>
                </a:ext>
              </a:extLst>
            </p:cNvPr>
            <p:cNvSpPr txBox="1"/>
            <p:nvPr/>
          </p:nvSpPr>
          <p:spPr>
            <a:xfrm>
              <a:off x="438912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a:t>
              </a: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82880" y="2843781"/>
            <a:ext cx="5761980" cy="640079"/>
            <a:chOff x="182880" y="2843781"/>
            <a:chExt cx="5761980" cy="640079"/>
          </a:xfrm>
        </p:grpSpPr>
        <p:graphicFrame>
          <p:nvGraphicFramePr>
            <p:cNvPr id="109" name="Chart 2"/>
            <p:cNvGraphicFramePr>
              <a:graphicFrameLocks noGrp="1"/>
            </p:cNvGraphicFramePr>
            <p:nvPr/>
          </p:nvGraphicFramePr>
          <p:xfrm>
            <a:off x="2561580" y="2926080"/>
            <a:ext cx="3383280" cy="457200"/>
          </p:xfrm>
          <a:graphic>
            <a:graphicData uri="http://schemas.openxmlformats.org/drawingml/2006/chart">
              <c:chart xmlns:c="http://schemas.openxmlformats.org/drawingml/2006/chart" xmlns:r="http://schemas.openxmlformats.org/officeDocument/2006/relationships" r:id="rId2"/>
            </a:graphicData>
          </a:graphic>
        </p:graphicFrame>
        <p:sp>
          <p:nvSpPr>
            <p:cNvPr id="110" name="TextBox 109">
              <a:extLst>
                <a:ext uri="{FF2B5EF4-FFF2-40B4-BE49-F238E27FC236}">
                  <a16:creationId xmlns:a16="http://schemas.microsoft.com/office/drawing/2014/main" id="{A8771877-F02B-A44B-A403-BF44345744C6}"/>
                </a:ext>
              </a:extLst>
            </p:cNvPr>
            <p:cNvSpPr txBox="1"/>
            <p:nvPr/>
          </p:nvSpPr>
          <p:spPr>
            <a:xfrm>
              <a:off x="182880" y="2843781"/>
              <a:ext cx="2286000" cy="64007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At Philips, everyone can succeed regardless who they are or their background.</a:t>
              </a:r>
            </a:p>
          </p:txBody>
        </p:sp>
      </p:grpSp>
      <p:grpSp>
        <p:nvGrpSpPr>
          <p:cNvPr id="3" name="Group 2"/>
          <p:cNvGrpSpPr/>
          <p:nvPr/>
        </p:nvGrpSpPr>
        <p:grpSpPr>
          <a:xfrm>
            <a:off x="182880" y="2194559"/>
            <a:ext cx="5761980" cy="640080"/>
            <a:chOff x="182880" y="2194559"/>
            <a:chExt cx="5761980" cy="640080"/>
          </a:xfrm>
        </p:grpSpPr>
        <p:graphicFrame>
          <p:nvGraphicFramePr>
            <p:cNvPr id="107" name="Chart 110"/>
            <p:cNvGraphicFramePr>
              <a:graphicFrameLocks noGrp="1"/>
            </p:cNvGraphicFramePr>
            <p:nvPr/>
          </p:nvGraphicFramePr>
          <p:xfrm>
            <a:off x="2561580" y="2286000"/>
            <a:ext cx="3383280" cy="457200"/>
          </p:xfrm>
          <a:graphic>
            <a:graphicData uri="http://schemas.openxmlformats.org/drawingml/2006/chart">
              <c:chart xmlns:c="http://schemas.openxmlformats.org/drawingml/2006/chart" xmlns:r="http://schemas.openxmlformats.org/officeDocument/2006/relationships" r:id="rId3"/>
            </a:graphicData>
          </a:graphic>
        </p:graphicFrame>
        <p:sp>
          <p:nvSpPr>
            <p:cNvPr id="108" name="TextBox 107">
              <a:extLst>
                <a:ext uri="{FF2B5EF4-FFF2-40B4-BE49-F238E27FC236}">
                  <a16:creationId xmlns:a16="http://schemas.microsoft.com/office/drawing/2014/main" id="{1981C12F-AC32-FD40-9078-CF5008AB255A}"/>
                </a:ext>
              </a:extLst>
            </p:cNvPr>
            <p:cNvSpPr txBox="1"/>
            <p:nvPr/>
          </p:nvSpPr>
          <p:spPr>
            <a:xfrm>
              <a:off x="182880" y="2194559"/>
              <a:ext cx="2286000" cy="640080"/>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can be myself at work.</a:t>
              </a:r>
            </a:p>
          </p:txBody>
        </p:sp>
      </p:grpSp>
      <p:grpSp>
        <p:nvGrpSpPr>
          <p:cNvPr id="4" name="Group 3"/>
          <p:cNvGrpSpPr/>
          <p:nvPr/>
        </p:nvGrpSpPr>
        <p:grpSpPr>
          <a:xfrm>
            <a:off x="182880" y="1604028"/>
            <a:ext cx="5760720" cy="581389"/>
            <a:chOff x="182880" y="1604028"/>
            <a:chExt cx="5760720" cy="581389"/>
          </a:xfrm>
        </p:grpSpPr>
        <p:graphicFrame>
          <p:nvGraphicFramePr>
            <p:cNvPr id="105" name="Chart 110"/>
            <p:cNvGraphicFramePr>
              <a:graphicFrameLocks noGrp="1"/>
            </p:cNvGraphicFramePr>
            <p:nvPr/>
          </p:nvGraphicFramePr>
          <p:xfrm>
            <a:off x="2560320" y="1645920"/>
            <a:ext cx="3383280" cy="457200"/>
          </p:xfrm>
          <a:graphic>
            <a:graphicData uri="http://schemas.openxmlformats.org/drawingml/2006/chart">
              <c:chart xmlns:c="http://schemas.openxmlformats.org/drawingml/2006/chart" xmlns:r="http://schemas.openxmlformats.org/officeDocument/2006/relationships" r:id="rId4"/>
            </a:graphicData>
          </a:graphic>
        </p:graphicFrame>
        <p:sp>
          <p:nvSpPr>
            <p:cNvPr id="106" name="TextBox 105">
              <a:extLst>
                <a:ext uri="{FF2B5EF4-FFF2-40B4-BE49-F238E27FC236}">
                  <a16:creationId xmlns:a16="http://schemas.microsoft.com/office/drawing/2014/main" id="{7266C6DD-8F60-2E41-9073-C6187522BCFB}"/>
                </a:ext>
              </a:extLst>
            </p:cNvPr>
            <p:cNvSpPr txBox="1"/>
            <p:nvPr/>
          </p:nvSpPr>
          <p:spPr>
            <a:xfrm>
              <a:off x="182880" y="1604028"/>
              <a:ext cx="2286000" cy="58138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feel a sense of belonging at Philips.</a:t>
              </a:r>
            </a:p>
          </p:txBody>
        </p:sp>
      </p:grpSp>
      <p:sp>
        <p:nvSpPr>
          <p:cNvPr id="83" name="Rounded Rectangle 10">
            <a:extLst>
              <a:ext uri="{FF2B5EF4-FFF2-40B4-BE49-F238E27FC236}">
                <a16:creationId xmlns:a16="http://schemas.microsoft.com/office/drawing/2014/main" id="{C6290EFF-1F67-4632-BF34-9D40FAD5BE57}"/>
              </a:ext>
            </a:extLst>
          </p:cNvPr>
          <p:cNvSpPr/>
          <p:nvPr/>
        </p:nvSpPr>
        <p:spPr>
          <a:xfrm>
            <a:off x="265058" y="5601043"/>
            <a:ext cx="8623210" cy="848499"/>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Arial" panose="020B0604020202020204" pitchFamily="34" charset="0"/>
              <a:ea typeface="+mn-ea"/>
              <a:cs typeface="Arial" panose="020B0604020202020204" pitchFamily="34" charset="0"/>
            </a:endParaRPr>
          </a:p>
        </p:txBody>
      </p:sp>
      <p:sp>
        <p:nvSpPr>
          <p:cNvPr id="19" name="Title 1">
            <a:extLst>
              <a:ext uri="{FF2B5EF4-FFF2-40B4-BE49-F238E27FC236}">
                <a16:creationId xmlns:a16="http://schemas.microsoft.com/office/drawing/2014/main" id="{72891B29-3D61-445C-91A3-5860D11BFA9C}"/>
              </a:ext>
            </a:extLst>
          </p:cNvPr>
          <p:cNvSpPr txBox="1">
            <a:spLocks/>
          </p:cNvSpPr>
          <p:nvPr/>
        </p:nvSpPr>
        <p:spPr>
          <a:xfrm>
            <a:off x="169021" y="58992"/>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marL="0" marR="0" lvl="0" indent="0" algn="l" defTabSz="685749"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98" normalizeH="0" baseline="0" noProof="0" dirty="0">
                <a:ln>
                  <a:noFill/>
                </a:ln>
                <a:solidFill>
                  <a:srgbClr val="2D2A2B"/>
                </a:solidFill>
                <a:effectLst/>
                <a:uLnTx/>
                <a:uFillTx/>
                <a:latin typeface="Arial" panose="020B0604020202020204" pitchFamily="34" charset="0"/>
                <a:cs typeface="Arial" panose="020B0604020202020204" pitchFamily="34" charset="0"/>
              </a:rPr>
              <a:t>Dimension Details -- Inclusion, Diversity &amp; Belonging</a:t>
            </a:r>
          </a:p>
        </p:txBody>
      </p:sp>
      <p:cxnSp>
        <p:nvCxnSpPr>
          <p:cNvPr id="20" name="Straight Connector 19">
            <a:extLst>
              <a:ext uri="{FF2B5EF4-FFF2-40B4-BE49-F238E27FC236}">
                <a16:creationId xmlns:a16="http://schemas.microsoft.com/office/drawing/2014/main" id="{293EE5C0-7E36-48FE-93B0-026CAB278DE4}"/>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5523CB6-AD54-4645-9131-1EBDB2F24E93}"/>
              </a:ext>
            </a:extLst>
          </p:cNvPr>
          <p:cNvCxnSpPr/>
          <p:nvPr/>
        </p:nvCxnSpPr>
        <p:spPr>
          <a:xfrm>
            <a:off x="320040" y="16002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7442BD6-0D3E-4483-8E8F-3D23D1C982AB}"/>
              </a:ext>
            </a:extLst>
          </p:cNvPr>
          <p:cNvCxnSpPr/>
          <p:nvPr/>
        </p:nvCxnSpPr>
        <p:spPr>
          <a:xfrm>
            <a:off x="320040" y="219456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86D2075-85DE-4F46-B417-F5646B1633E2}"/>
              </a:ext>
            </a:extLst>
          </p:cNvPr>
          <p:cNvCxnSpPr/>
          <p:nvPr/>
        </p:nvCxnSpPr>
        <p:spPr>
          <a:xfrm>
            <a:off x="320040" y="1002011"/>
            <a:ext cx="8551381"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BF4998F-8D94-4AC0-8307-7FE780FDB850}"/>
              </a:ext>
            </a:extLst>
          </p:cNvPr>
          <p:cNvSpPr txBox="1"/>
          <p:nvPr/>
        </p:nvSpPr>
        <p:spPr>
          <a:xfrm>
            <a:off x="365760" y="548640"/>
            <a:ext cx="2103120" cy="457200"/>
          </a:xfrm>
          <a:prstGeom prst="rect">
            <a:avLst/>
          </a:prstGeom>
          <a:noFill/>
          <a:ln w="6350">
            <a:noFill/>
          </a:ln>
        </p:spPr>
        <p:txBody>
          <a:bodyPr wrap="square" lIns="45720" rIns="45720" rtlCol="0"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Dimension/Item</a:t>
            </a:r>
          </a:p>
        </p:txBody>
      </p:sp>
      <p:cxnSp>
        <p:nvCxnSpPr>
          <p:cNvPr id="148" name="Straight Connector 147">
            <a:extLst>
              <a:ext uri="{FF2B5EF4-FFF2-40B4-BE49-F238E27FC236}">
                <a16:creationId xmlns:a16="http://schemas.microsoft.com/office/drawing/2014/main" id="{84A62125-4849-4F18-9DA9-06F7259CFA5B}"/>
              </a:ext>
            </a:extLst>
          </p:cNvPr>
          <p:cNvCxnSpPr/>
          <p:nvPr/>
        </p:nvCxnSpPr>
        <p:spPr>
          <a:xfrm>
            <a:off x="320040" y="283464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F4ED0399-17D1-47D5-81CD-BD17B0E0F17C}"/>
              </a:ext>
            </a:extLst>
          </p:cNvPr>
          <p:cNvCxnSpPr/>
          <p:nvPr/>
        </p:nvCxnSpPr>
        <p:spPr>
          <a:xfrm>
            <a:off x="320040" y="347472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83DAFA4-9EA8-4AE8-B11A-35A17089BFFA}"/>
              </a:ext>
            </a:extLst>
          </p:cNvPr>
          <p:cNvCxnSpPr/>
          <p:nvPr/>
        </p:nvCxnSpPr>
        <p:spPr>
          <a:xfrm>
            <a:off x="320040" y="41148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019EE92C-DF8C-430F-AF5B-50EFBD5B0C48}"/>
              </a:ext>
            </a:extLst>
          </p:cNvPr>
          <p:cNvCxnSpPr/>
          <p:nvPr/>
        </p:nvCxnSpPr>
        <p:spPr>
          <a:xfrm>
            <a:off x="320040" y="475488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5897880" y="731520"/>
            <a:ext cx="642553" cy="4700016"/>
            <a:chOff x="5897880" y="731520"/>
            <a:chExt cx="642553" cy="4700016"/>
          </a:xfrm>
        </p:grpSpPr>
        <p:sp>
          <p:nvSpPr>
            <p:cNvPr id="11" name="Rectangle: Rounded Corners 10">
              <a:extLst>
                <a:ext uri="{FF2B5EF4-FFF2-40B4-BE49-F238E27FC236}">
                  <a16:creationId xmlns:a16="http://schemas.microsoft.com/office/drawing/2014/main" id="{A4FD62A8-687B-47EE-BACF-5BA26D902ADE}"/>
                </a:ext>
              </a:extLst>
            </p:cNvPr>
            <p:cNvSpPr/>
            <p:nvPr/>
          </p:nvSpPr>
          <p:spPr>
            <a:xfrm>
              <a:off x="6080760" y="731520"/>
              <a:ext cx="228600" cy="22860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8" name="TextBox 7">
              <a:extLst>
                <a:ext uri="{FF2B5EF4-FFF2-40B4-BE49-F238E27FC236}">
                  <a16:creationId xmlns:a16="http://schemas.microsoft.com/office/drawing/2014/main" id="{FE8E8761-1E00-4E43-B872-A33EC3D85E42}"/>
                </a:ext>
              </a:extLst>
            </p:cNvPr>
            <p:cNvSpPr txBox="1">
              <a:spLocks noChangeAspect="1"/>
            </p:cNvSpPr>
            <p:nvPr/>
          </p:nvSpPr>
          <p:spPr>
            <a:xfrm>
              <a:off x="5897880" y="1014984"/>
              <a:ext cx="640080" cy="582964"/>
            </a:xfrm>
            <a:prstGeom prst="rect">
              <a:avLst/>
            </a:prstGeom>
            <a:noFill/>
            <a:ln w="6350">
              <a:noFill/>
            </a:ln>
          </p:spPr>
          <p:txBody>
            <a:bodyPr wrap="square" rtlCol="0" anchor="ctr" anchorCtr="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88</a:t>
              </a:r>
            </a:p>
          </p:txBody>
        </p:sp>
        <p:sp>
          <p:nvSpPr>
            <p:cNvPr id="159" name="TextBox 158">
              <a:extLst>
                <a:ext uri="{FF2B5EF4-FFF2-40B4-BE49-F238E27FC236}">
                  <a16:creationId xmlns:a16="http://schemas.microsoft.com/office/drawing/2014/main" id="{E269FA1B-8C64-4662-8CB1-F4C3A1A5608E}"/>
                </a:ext>
              </a:extLst>
            </p:cNvPr>
            <p:cNvSpPr txBox="1">
              <a:spLocks noChangeAspect="1"/>
            </p:cNvSpPr>
            <p:nvPr/>
          </p:nvSpPr>
          <p:spPr>
            <a:xfrm>
              <a:off x="5897880" y="160020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94</a:t>
              </a:r>
            </a:p>
          </p:txBody>
        </p:sp>
        <p:sp>
          <p:nvSpPr>
            <p:cNvPr id="133" name="TextBox 132">
              <a:extLst>
                <a:ext uri="{FF2B5EF4-FFF2-40B4-BE49-F238E27FC236}">
                  <a16:creationId xmlns:a16="http://schemas.microsoft.com/office/drawing/2014/main" id="{AF8D7FE6-F997-4D06-8B01-060F3AC61BFE}"/>
                </a:ext>
              </a:extLst>
            </p:cNvPr>
            <p:cNvSpPr txBox="1">
              <a:spLocks noChangeAspect="1"/>
            </p:cNvSpPr>
            <p:nvPr/>
          </p:nvSpPr>
          <p:spPr>
            <a:xfrm>
              <a:off x="5897880" y="2221992"/>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90</a:t>
              </a:r>
            </a:p>
          </p:txBody>
        </p:sp>
        <p:sp>
          <p:nvSpPr>
            <p:cNvPr id="143" name="TextBox 142">
              <a:extLst>
                <a:ext uri="{FF2B5EF4-FFF2-40B4-BE49-F238E27FC236}">
                  <a16:creationId xmlns:a16="http://schemas.microsoft.com/office/drawing/2014/main" id="{9993FCCF-08B0-4616-8C0B-870458F040B9}"/>
                </a:ext>
              </a:extLst>
            </p:cNvPr>
            <p:cNvSpPr txBox="1">
              <a:spLocks noChangeAspect="1"/>
            </p:cNvSpPr>
            <p:nvPr/>
          </p:nvSpPr>
          <p:spPr>
            <a:xfrm>
              <a:off x="5897880" y="2871216"/>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86</a:t>
              </a:r>
            </a:p>
          </p:txBody>
        </p:sp>
        <p:sp>
          <p:nvSpPr>
            <p:cNvPr id="150" name="TextBox 149">
              <a:extLst>
                <a:ext uri="{FF2B5EF4-FFF2-40B4-BE49-F238E27FC236}">
                  <a16:creationId xmlns:a16="http://schemas.microsoft.com/office/drawing/2014/main" id="{5870D57E-9EDF-4220-B2B0-0962941C8421}"/>
                </a:ext>
              </a:extLst>
            </p:cNvPr>
            <p:cNvSpPr txBox="1">
              <a:spLocks noChangeAspect="1"/>
            </p:cNvSpPr>
            <p:nvPr/>
          </p:nvSpPr>
          <p:spPr>
            <a:xfrm>
              <a:off x="5897880" y="352044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84</a:t>
              </a:r>
            </a:p>
          </p:txBody>
        </p:sp>
        <p:sp>
          <p:nvSpPr>
            <p:cNvPr id="156" name="TextBox 155">
              <a:extLst>
                <a:ext uri="{FF2B5EF4-FFF2-40B4-BE49-F238E27FC236}">
                  <a16:creationId xmlns:a16="http://schemas.microsoft.com/office/drawing/2014/main" id="{FE641E82-45F9-4902-8EB8-70C40EC6C1DC}"/>
                </a:ext>
              </a:extLst>
            </p:cNvPr>
            <p:cNvSpPr txBox="1">
              <a:spLocks noChangeAspect="1"/>
            </p:cNvSpPr>
            <p:nvPr/>
          </p:nvSpPr>
          <p:spPr>
            <a:xfrm>
              <a:off x="5897880" y="4160520"/>
              <a:ext cx="642553" cy="585216"/>
            </a:xfrm>
            <a:prstGeom prst="rect">
              <a:avLst/>
            </a:prstGeom>
            <a:noFill/>
            <a:ln w="6350">
              <a:noFill/>
            </a:ln>
          </p:spPr>
          <p:txBody>
            <a:bodyPr wrap="square" rtlCol="0" anchor="ctr" anchorCtr="1">
              <a:noAutofit/>
            </a:bodyPr>
            <a:lstStyle/>
            <a:p>
              <a:pPr lvl="0">
                <a:defRPr/>
              </a:pPr>
              <a:endParaRPr/>
            </a:p>
          </p:txBody>
        </p:sp>
        <p:sp>
          <p:nvSpPr>
            <p:cNvPr id="183" name="TextBox 182">
              <a:extLst>
                <a:ext uri="{FF2B5EF4-FFF2-40B4-BE49-F238E27FC236}">
                  <a16:creationId xmlns:a16="http://schemas.microsoft.com/office/drawing/2014/main" id="{6BBBF724-E414-4DD6-A473-A0013E8ED19D}"/>
                </a:ext>
              </a:extLst>
            </p:cNvPr>
            <p:cNvSpPr txBox="1">
              <a:spLocks noChangeAspect="1"/>
            </p:cNvSpPr>
            <p:nvPr/>
          </p:nvSpPr>
          <p:spPr>
            <a:xfrm>
              <a:off x="5897880" y="4846320"/>
              <a:ext cx="642553" cy="585216"/>
            </a:xfrm>
            <a:prstGeom prst="rect">
              <a:avLst/>
            </a:prstGeom>
            <a:noFill/>
            <a:ln w="6350">
              <a:noFill/>
            </a:ln>
          </p:spPr>
          <p:txBody>
            <a:bodyPr wrap="square" rtlCol="0" anchor="ctr" anchorCtr="1">
              <a:noAutofit/>
            </a:bodyPr>
            <a:lstStyle/>
            <a:p>
              <a:pPr lvl="0">
                <a:defRPr/>
              </a:pPr>
              <a:endParaRPr/>
            </a:p>
          </p:txBody>
        </p:sp>
      </p:grpSp>
      <p:grpSp>
        <p:nvGrpSpPr>
          <p:cNvPr id="7" name="Group 6"/>
          <p:cNvGrpSpPr/>
          <p:nvPr/>
        </p:nvGrpSpPr>
        <p:grpSpPr>
          <a:xfrm>
            <a:off x="6440002" y="731520"/>
            <a:ext cx="782253" cy="4553712"/>
            <a:chOff x="6440002" y="731520"/>
            <a:chExt cx="782253" cy="4553712"/>
          </a:xfrm>
        </p:grpSpPr>
        <p:sp>
          <p:nvSpPr>
            <p:cNvPr id="14" name="Rectangle: Rounded Corners 13">
              <a:extLst>
                <a:ext uri="{FF2B5EF4-FFF2-40B4-BE49-F238E27FC236}">
                  <a16:creationId xmlns:a16="http://schemas.microsoft.com/office/drawing/2014/main" id="{BE8BB6A3-1107-4BD2-99FD-E0CE69E048AA}"/>
                </a:ext>
              </a:extLst>
            </p:cNvPr>
            <p:cNvSpPr/>
            <p:nvPr/>
          </p:nvSpPr>
          <p:spPr>
            <a:xfrm>
              <a:off x="6718190" y="731520"/>
              <a:ext cx="228600" cy="22860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bg1"/>
                  </a:solidFill>
                  <a:effectLst/>
                  <a:uLnTx/>
                  <a:uFillTx/>
                  <a:latin typeface="+mj-lt"/>
                  <a:ea typeface="+mn-ea"/>
                  <a:cs typeface="Arial" panose="020B0604020202020204" pitchFamily="34" charset="0"/>
                </a:rPr>
                <a:t>B</a:t>
              </a:r>
            </a:p>
          </p:txBody>
        </p:sp>
        <p:sp>
          <p:nvSpPr>
            <p:cNvPr id="16" name="TextBox 15">
              <a:extLst>
                <a:ext uri="{FF2B5EF4-FFF2-40B4-BE49-F238E27FC236}">
                  <a16:creationId xmlns:a16="http://schemas.microsoft.com/office/drawing/2014/main" id="{51519F0A-671C-47E8-AAEC-03CB1AF858DD}"/>
                </a:ext>
              </a:extLst>
            </p:cNvPr>
            <p:cNvSpPr txBox="1"/>
            <p:nvPr/>
          </p:nvSpPr>
          <p:spPr>
            <a:xfrm>
              <a:off x="6440002" y="1131458"/>
              <a:ext cx="768096" cy="347472"/>
            </a:xfrm>
            <a:prstGeom prst="rect">
              <a:avLst/>
            </a:prstGeom>
            <a:noFill/>
            <a:ln w="6350">
              <a:noFill/>
            </a:ln>
          </p:spPr>
          <p:txBody>
            <a:bodyPr wrap="square" lIns="45720" rIns="4572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t>
              </a:r>
            </a:p>
          </p:txBody>
        </p:sp>
        <p:sp>
          <p:nvSpPr>
            <p:cNvPr id="160" name="TextBox 159">
              <a:extLst>
                <a:ext uri="{FF2B5EF4-FFF2-40B4-BE49-F238E27FC236}">
                  <a16:creationId xmlns:a16="http://schemas.microsoft.com/office/drawing/2014/main" id="{069128EB-3757-48AA-B8BD-901FE58813FA}"/>
                </a:ext>
              </a:extLst>
            </p:cNvPr>
            <p:cNvSpPr txBox="1"/>
            <p:nvPr/>
          </p:nvSpPr>
          <p:spPr>
            <a:xfrm>
              <a:off x="6445585" y="1724986"/>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38" name="TextBox 137">
              <a:extLst>
                <a:ext uri="{FF2B5EF4-FFF2-40B4-BE49-F238E27FC236}">
                  <a16:creationId xmlns:a16="http://schemas.microsoft.com/office/drawing/2014/main" id="{2F0755C7-6D71-449D-834F-6CA841CFE94D}"/>
                </a:ext>
              </a:extLst>
            </p:cNvPr>
            <p:cNvSpPr txBox="1"/>
            <p:nvPr/>
          </p:nvSpPr>
          <p:spPr>
            <a:xfrm>
              <a:off x="6440002" y="2343294"/>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44" name="TextBox 143">
              <a:extLst>
                <a:ext uri="{FF2B5EF4-FFF2-40B4-BE49-F238E27FC236}">
                  <a16:creationId xmlns:a16="http://schemas.microsoft.com/office/drawing/2014/main" id="{61436C8E-8F24-4A4D-AD33-A193088721E0}"/>
                </a:ext>
              </a:extLst>
            </p:cNvPr>
            <p:cNvSpPr txBox="1"/>
            <p:nvPr/>
          </p:nvSpPr>
          <p:spPr>
            <a:xfrm>
              <a:off x="6445585" y="2989161"/>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51" name="TextBox 150">
              <a:extLst>
                <a:ext uri="{FF2B5EF4-FFF2-40B4-BE49-F238E27FC236}">
                  <a16:creationId xmlns:a16="http://schemas.microsoft.com/office/drawing/2014/main" id="{23A10F51-1BF3-4332-80D5-C34EA9D7A95D}"/>
                </a:ext>
              </a:extLst>
            </p:cNvPr>
            <p:cNvSpPr txBox="1"/>
            <p:nvPr/>
          </p:nvSpPr>
          <p:spPr>
            <a:xfrm>
              <a:off x="6448576" y="3640815"/>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57" name="TextBox 156">
              <a:extLst>
                <a:ext uri="{FF2B5EF4-FFF2-40B4-BE49-F238E27FC236}">
                  <a16:creationId xmlns:a16="http://schemas.microsoft.com/office/drawing/2014/main" id="{446A4A20-C6DA-4468-8D72-34F0B9A42012}"/>
                </a:ext>
              </a:extLst>
            </p:cNvPr>
            <p:cNvSpPr txBox="1"/>
            <p:nvPr/>
          </p:nvSpPr>
          <p:spPr>
            <a:xfrm>
              <a:off x="6454159" y="4280895"/>
              <a:ext cx="768096" cy="347472"/>
            </a:xfrm>
            <a:prstGeom prst="rect">
              <a:avLst/>
            </a:prstGeom>
            <a:noFill/>
            <a:ln w="6350">
              <a:noFill/>
            </a:ln>
          </p:spPr>
          <p:txBody>
            <a:bodyPr wrap="square" lIns="45720" rIns="45720" rtlCol="0" anchor="ctr" anchorCtr="0">
              <a:noAutofit/>
            </a:bodyPr>
            <a:lstStyle/>
            <a:p>
              <a:pPr lvl="0" algn="ctr">
                <a:defRPr/>
              </a:pPr>
              <a:endParaRPr/>
            </a:p>
          </p:txBody>
        </p:sp>
        <p:sp>
          <p:nvSpPr>
            <p:cNvPr id="184" name="TextBox 183">
              <a:extLst>
                <a:ext uri="{FF2B5EF4-FFF2-40B4-BE49-F238E27FC236}">
                  <a16:creationId xmlns:a16="http://schemas.microsoft.com/office/drawing/2014/main" id="{EE6190ED-0B49-4352-AFF3-CF3D66D4D197}"/>
                </a:ext>
              </a:extLst>
            </p:cNvPr>
            <p:cNvSpPr txBox="1"/>
            <p:nvPr/>
          </p:nvSpPr>
          <p:spPr>
            <a:xfrm>
              <a:off x="6444677" y="4937760"/>
              <a:ext cx="768096" cy="347472"/>
            </a:xfrm>
            <a:prstGeom prst="rect">
              <a:avLst/>
            </a:prstGeom>
            <a:noFill/>
            <a:ln w="6350">
              <a:noFill/>
            </a:ln>
          </p:spPr>
          <p:txBody>
            <a:bodyPr wrap="square" lIns="45720" rIns="45720" rtlCol="0" anchor="ctr" anchorCtr="0">
              <a:noAutofit/>
            </a:bodyPr>
            <a:lstStyle/>
            <a:p>
              <a:pPr lvl="0" algn="ctr">
                <a:defRPr/>
              </a:pPr>
              <a:endParaRPr/>
            </a:p>
          </p:txBody>
        </p:sp>
      </p:grpSp>
      <p:grpSp>
        <p:nvGrpSpPr>
          <p:cNvPr id="9" name="Group 8"/>
          <p:cNvGrpSpPr/>
          <p:nvPr/>
        </p:nvGrpSpPr>
        <p:grpSpPr>
          <a:xfrm>
            <a:off x="7275424" y="731520"/>
            <a:ext cx="782253" cy="4553712"/>
            <a:chOff x="7275424" y="731520"/>
            <a:chExt cx="782253" cy="4553712"/>
          </a:xfrm>
        </p:grpSpPr>
        <p:sp>
          <p:nvSpPr>
            <p:cNvPr id="13" name="Rectangle: Rounded Corners 12">
              <a:extLst>
                <a:ext uri="{FF2B5EF4-FFF2-40B4-BE49-F238E27FC236}">
                  <a16:creationId xmlns:a16="http://schemas.microsoft.com/office/drawing/2014/main" id="{FE405175-FDFC-4040-AD13-B75A1E5F4EDC}"/>
                </a:ext>
              </a:extLst>
            </p:cNvPr>
            <p:cNvSpPr/>
            <p:nvPr/>
          </p:nvSpPr>
          <p:spPr>
            <a:xfrm>
              <a:off x="7552944" y="731520"/>
              <a:ext cx="228600" cy="22860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C</a:t>
              </a:r>
            </a:p>
          </p:txBody>
        </p:sp>
        <p:sp>
          <p:nvSpPr>
            <p:cNvPr id="146" name="TextBox 145">
              <a:extLst>
                <a:ext uri="{FF2B5EF4-FFF2-40B4-BE49-F238E27FC236}">
                  <a16:creationId xmlns:a16="http://schemas.microsoft.com/office/drawing/2014/main" id="{57C406BE-ACD2-46CA-8236-88678C8B7EB5}"/>
                </a:ext>
              </a:extLst>
            </p:cNvPr>
            <p:cNvSpPr txBox="1"/>
            <p:nvPr/>
          </p:nvSpPr>
          <p:spPr>
            <a:xfrm>
              <a:off x="7275424" y="1162208"/>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61" name="TextBox 160">
              <a:extLst>
                <a:ext uri="{FF2B5EF4-FFF2-40B4-BE49-F238E27FC236}">
                  <a16:creationId xmlns:a16="http://schemas.microsoft.com/office/drawing/2014/main" id="{5B9EBBD3-EC0F-4B3A-B0E4-303DC813D0B7}"/>
                </a:ext>
              </a:extLst>
            </p:cNvPr>
            <p:cNvSpPr txBox="1"/>
            <p:nvPr/>
          </p:nvSpPr>
          <p:spPr>
            <a:xfrm>
              <a:off x="7281007" y="175764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67 (+27)</a:t>
              </a:r>
            </a:p>
          </p:txBody>
        </p:sp>
        <p:sp>
          <p:nvSpPr>
            <p:cNvPr id="141" name="TextBox 140">
              <a:extLst>
                <a:ext uri="{FF2B5EF4-FFF2-40B4-BE49-F238E27FC236}">
                  <a16:creationId xmlns:a16="http://schemas.microsoft.com/office/drawing/2014/main" id="{3334149F-325D-439D-ABA4-85BD845B8A22}"/>
                </a:ext>
              </a:extLst>
            </p:cNvPr>
            <p:cNvSpPr txBox="1"/>
            <p:nvPr/>
          </p:nvSpPr>
          <p:spPr>
            <a:xfrm>
              <a:off x="7275424" y="237526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45" name="TextBox 144">
              <a:extLst>
                <a:ext uri="{FF2B5EF4-FFF2-40B4-BE49-F238E27FC236}">
                  <a16:creationId xmlns:a16="http://schemas.microsoft.com/office/drawing/2014/main" id="{8A326A07-597F-48EF-BB6A-A4D0AF037853}"/>
                </a:ext>
              </a:extLst>
            </p:cNvPr>
            <p:cNvSpPr txBox="1"/>
            <p:nvPr/>
          </p:nvSpPr>
          <p:spPr>
            <a:xfrm>
              <a:off x="7281007" y="2983374"/>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54" name="TextBox 153">
              <a:extLst>
                <a:ext uri="{FF2B5EF4-FFF2-40B4-BE49-F238E27FC236}">
                  <a16:creationId xmlns:a16="http://schemas.microsoft.com/office/drawing/2014/main" id="{6D5EBA2B-BDCC-4CEF-9844-954EF43634E2}"/>
                </a:ext>
              </a:extLst>
            </p:cNvPr>
            <p:cNvSpPr txBox="1"/>
            <p:nvPr/>
          </p:nvSpPr>
          <p:spPr>
            <a:xfrm>
              <a:off x="7283998" y="3640815"/>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79" name="TextBox 178">
              <a:extLst>
                <a:ext uri="{FF2B5EF4-FFF2-40B4-BE49-F238E27FC236}">
                  <a16:creationId xmlns:a16="http://schemas.microsoft.com/office/drawing/2014/main" id="{9CB8BC60-CA25-4E4A-B7DF-6DB0D9F8896C}"/>
                </a:ext>
              </a:extLst>
            </p:cNvPr>
            <p:cNvSpPr txBox="1"/>
            <p:nvPr/>
          </p:nvSpPr>
          <p:spPr>
            <a:xfrm>
              <a:off x="7289581" y="4280895"/>
              <a:ext cx="768096" cy="347472"/>
            </a:xfrm>
            <a:prstGeom prst="rect">
              <a:avLst/>
            </a:prstGeom>
            <a:noFill/>
            <a:ln w="6350">
              <a:noFill/>
            </a:ln>
          </p:spPr>
          <p:txBody>
            <a:bodyPr wrap="square" lIns="45720" rIns="45720" rtlCol="0" anchor="ctr" anchorCtr="1">
              <a:noAutofit/>
            </a:bodyPr>
            <a:lstStyle/>
            <a:p>
              <a:pPr lvl="0" algn="ctr">
                <a:defRPr/>
              </a:pPr>
              <a:endParaRPr/>
            </a:p>
          </p:txBody>
        </p:sp>
        <p:sp>
          <p:nvSpPr>
            <p:cNvPr id="187" name="TextBox 186">
              <a:extLst>
                <a:ext uri="{FF2B5EF4-FFF2-40B4-BE49-F238E27FC236}">
                  <a16:creationId xmlns:a16="http://schemas.microsoft.com/office/drawing/2014/main" id="{99550F08-002D-415C-857D-8D352D84BF64}"/>
                </a:ext>
              </a:extLst>
            </p:cNvPr>
            <p:cNvSpPr txBox="1"/>
            <p:nvPr/>
          </p:nvSpPr>
          <p:spPr>
            <a:xfrm>
              <a:off x="7280099" y="4937760"/>
              <a:ext cx="768096" cy="347472"/>
            </a:xfrm>
            <a:prstGeom prst="rect">
              <a:avLst/>
            </a:prstGeom>
            <a:noFill/>
            <a:ln w="6350">
              <a:noFill/>
            </a:ln>
          </p:spPr>
          <p:txBody>
            <a:bodyPr wrap="square" lIns="45720" rIns="45720" rtlCol="0" anchor="ctr" anchorCtr="1">
              <a:noAutofit/>
            </a:bodyPr>
            <a:lstStyle/>
            <a:p>
              <a:pPr lvl="0" algn="ctr">
                <a:defRPr/>
              </a:pPr>
              <a:endParaRPr/>
            </a:p>
          </p:txBody>
        </p:sp>
      </p:grpSp>
      <p:sp>
        <p:nvSpPr>
          <p:cNvPr id="91" name="Text Placeholder 7">
            <a:extLst>
              <a:ext uri="{FF2B5EF4-FFF2-40B4-BE49-F238E27FC236}">
                <a16:creationId xmlns:a16="http://schemas.microsoft.com/office/drawing/2014/main" id="{CE7B5F59-78C1-ED44-B319-F3F1E92EA280}"/>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92" name="Footer Placeholder 2">
            <a:extLst>
              <a:ext uri="{FF2B5EF4-FFF2-40B4-BE49-F238E27FC236}">
                <a16:creationId xmlns:a16="http://schemas.microsoft.com/office/drawing/2014/main" id="{2E2C5825-844C-3949-82BC-71C13FE331B8}"/>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19</a:t>
            </a:fld>
            <a:endParaRPr lang="en-US" dirty="0">
              <a:solidFill>
                <a:srgbClr val="767676"/>
              </a:solidFill>
              <a:latin typeface="Arial" panose="020B0604020202020204" pitchFamily="34" charset="0"/>
              <a:cs typeface="Arial" panose="020B0604020202020204" pitchFamily="34" charset="0"/>
            </a:endParaRPr>
          </a:p>
        </p:txBody>
      </p:sp>
      <p:grpSp>
        <p:nvGrpSpPr>
          <p:cNvPr id="15" name="Group 14"/>
          <p:cNvGrpSpPr/>
          <p:nvPr/>
        </p:nvGrpSpPr>
        <p:grpSpPr>
          <a:xfrm>
            <a:off x="365759" y="1051560"/>
            <a:ext cx="5577841" cy="457200"/>
            <a:chOff x="365759" y="1051560"/>
            <a:chExt cx="5577841" cy="457200"/>
          </a:xfrm>
        </p:grpSpPr>
        <p:graphicFrame>
          <p:nvGraphicFramePr>
            <p:cNvPr id="65" name="Chart 188"/>
            <p:cNvGraphicFramePr>
              <a:graphicFrameLocks noGrp="1"/>
            </p:cNvGraphicFramePr>
            <p:nvPr/>
          </p:nvGraphicFramePr>
          <p:xfrm>
            <a:off x="2560320" y="1051560"/>
            <a:ext cx="3383280" cy="457200"/>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8">
              <a:extLst>
                <a:ext uri="{FF2B5EF4-FFF2-40B4-BE49-F238E27FC236}">
                  <a16:creationId xmlns:a16="http://schemas.microsoft.com/office/drawing/2014/main" id="{B32073DA-237C-2545-9029-A59E84BAFC9C}"/>
                </a:ext>
              </a:extLst>
            </p:cNvPr>
            <p:cNvSpPr txBox="1"/>
            <p:nvPr/>
          </p:nvSpPr>
          <p:spPr>
            <a:xfrm>
              <a:off x="365759" y="1051560"/>
              <a:ext cx="2103120" cy="457200"/>
            </a:xfrm>
            <a:prstGeom prst="rect">
              <a:avLst/>
            </a:prstGeom>
            <a:noFill/>
          </p:spPr>
          <p:txBody>
            <a:bodyPr wrap="square" rtlCol="0" anchor="ctr">
              <a:noAutofit/>
            </a:bodyPr>
            <a:lstStyle/>
            <a:p>
              <a:pPr algn="r"/>
              <a:r>
                <a:rPr lang="en-US" sz="1200" b="1" dirty="0">
                  <a:solidFill>
                    <a:srgbClr val="2D2A2B"/>
                  </a:solidFill>
                  <a:latin typeface="Arial" panose="020B0604020202020204" pitchFamily="34" charset="0"/>
                  <a:cs typeface="Arial" panose="020B0604020202020204" pitchFamily="34" charset="0"/>
                </a:rPr>
                <a:t>Inclusion, Diversity &amp; Belonging</a:t>
              </a:r>
            </a:p>
          </p:txBody>
        </p:sp>
      </p:grpSp>
      <p:grpSp>
        <p:nvGrpSpPr>
          <p:cNvPr id="17" name="Group 16"/>
          <p:cNvGrpSpPr/>
          <p:nvPr/>
        </p:nvGrpSpPr>
        <p:grpSpPr>
          <a:xfrm>
            <a:off x="182880" y="3483859"/>
            <a:ext cx="5760720" cy="630939"/>
            <a:chOff x="182880" y="3483859"/>
            <a:chExt cx="5760720" cy="630939"/>
          </a:xfrm>
        </p:grpSpPr>
        <p:graphicFrame>
          <p:nvGraphicFramePr>
            <p:cNvPr id="111" name="Chart 188"/>
            <p:cNvGraphicFramePr>
              <a:graphicFrameLocks noGrp="1"/>
            </p:cNvGraphicFramePr>
            <p:nvPr/>
          </p:nvGraphicFramePr>
          <p:xfrm>
            <a:off x="2560320" y="3566160"/>
            <a:ext cx="3383280" cy="457200"/>
          </p:xfrm>
          <a:graphic>
            <a:graphicData uri="http://schemas.openxmlformats.org/drawingml/2006/chart">
              <c:chart xmlns:c="http://schemas.openxmlformats.org/drawingml/2006/chart" xmlns:r="http://schemas.openxmlformats.org/officeDocument/2006/relationships" r:id="rId6"/>
            </a:graphicData>
          </a:graphic>
        </p:graphicFrame>
        <p:sp>
          <p:nvSpPr>
            <p:cNvPr id="112" name="TextBox 111">
              <a:extLst>
                <a:ext uri="{FF2B5EF4-FFF2-40B4-BE49-F238E27FC236}">
                  <a16:creationId xmlns:a16="http://schemas.microsoft.com/office/drawing/2014/main" id="{27CD684B-9F05-1F41-A06C-E65501074BF3}"/>
                </a:ext>
              </a:extLst>
            </p:cNvPr>
            <p:cNvSpPr txBox="1"/>
            <p:nvPr/>
          </p:nvSpPr>
          <p:spPr>
            <a:xfrm>
              <a:off x="182880" y="3483859"/>
              <a:ext cx="2286000" cy="63093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can share my opinions and concerns openly without any fear or prejudice.</a:t>
              </a:r>
            </a:p>
          </p:txBody>
        </p:sp>
      </p:grpSp>
      <p:sp>
        <p:nvSpPr>
          <p:cNvPr id="96" name="Rectangle: Rounded Corners 77">
            <a:extLst>
              <a:ext uri="{FF2B5EF4-FFF2-40B4-BE49-F238E27FC236}">
                <a16:creationId xmlns:a16="http://schemas.microsoft.com/office/drawing/2014/main" id="{369965BA-84B8-7D43-B99C-EA35003746AC}"/>
              </a:ext>
            </a:extLst>
          </p:cNvPr>
          <p:cNvSpPr/>
          <p:nvPr/>
        </p:nvSpPr>
        <p:spPr>
          <a:xfrm>
            <a:off x="3840480" y="777240"/>
            <a:ext cx="144692" cy="139686"/>
          </a:xfrm>
          <a:prstGeom prst="round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7" name="Rectangle: Rounded Corners 78">
            <a:extLst>
              <a:ext uri="{FF2B5EF4-FFF2-40B4-BE49-F238E27FC236}">
                <a16:creationId xmlns:a16="http://schemas.microsoft.com/office/drawing/2014/main" id="{7DA961C4-E7FC-814B-A154-B337F0748015}"/>
              </a:ext>
            </a:extLst>
          </p:cNvPr>
          <p:cNvSpPr/>
          <p:nvPr/>
        </p:nvSpPr>
        <p:spPr>
          <a:xfrm>
            <a:off x="2651760" y="777240"/>
            <a:ext cx="144692" cy="139686"/>
          </a:xfrm>
          <a:prstGeom prst="roundRect">
            <a:avLst/>
          </a:prstGeom>
          <a:solidFill>
            <a:srgbClr val="1A9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8" name="TextBox 97">
            <a:extLst>
              <a:ext uri="{FF2B5EF4-FFF2-40B4-BE49-F238E27FC236}">
                <a16:creationId xmlns:a16="http://schemas.microsoft.com/office/drawing/2014/main" id="{50E3CD04-D9B3-DA49-BDEA-53136BB48118}"/>
              </a:ext>
            </a:extLst>
          </p:cNvPr>
          <p:cNvSpPr txBox="1"/>
          <p:nvPr/>
        </p:nvSpPr>
        <p:spPr>
          <a:xfrm>
            <a:off x="3977640" y="712158"/>
            <a:ext cx="96012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Neutral</a:t>
            </a:r>
          </a:p>
        </p:txBody>
      </p:sp>
      <p:sp>
        <p:nvSpPr>
          <p:cNvPr id="99" name="TextBox 98">
            <a:extLst>
              <a:ext uri="{FF2B5EF4-FFF2-40B4-BE49-F238E27FC236}">
                <a16:creationId xmlns:a16="http://schemas.microsoft.com/office/drawing/2014/main" id="{6F1FF18B-3744-594A-99A9-7C92DA6484E1}"/>
              </a:ext>
            </a:extLst>
          </p:cNvPr>
          <p:cNvSpPr txBox="1"/>
          <p:nvPr/>
        </p:nvSpPr>
        <p:spPr>
          <a:xfrm>
            <a:off x="2788920" y="712158"/>
            <a:ext cx="100584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Positive</a:t>
            </a:r>
          </a:p>
        </p:txBody>
      </p:sp>
      <p:sp>
        <p:nvSpPr>
          <p:cNvPr id="100" name="Rectangle: Rounded Corners 76">
            <a:extLst>
              <a:ext uri="{FF2B5EF4-FFF2-40B4-BE49-F238E27FC236}">
                <a16:creationId xmlns:a16="http://schemas.microsoft.com/office/drawing/2014/main" id="{C7CC7402-52F6-9044-AF0E-6788023A2833}"/>
              </a:ext>
            </a:extLst>
          </p:cNvPr>
          <p:cNvSpPr/>
          <p:nvPr/>
        </p:nvSpPr>
        <p:spPr>
          <a:xfrm>
            <a:off x="4937760" y="777240"/>
            <a:ext cx="144692" cy="139686"/>
          </a:xfrm>
          <a:prstGeom prst="roundRect">
            <a:avLst/>
          </a:prstGeom>
          <a:solidFill>
            <a:srgbClr val="DA18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1" name="TextBox 100">
            <a:extLst>
              <a:ext uri="{FF2B5EF4-FFF2-40B4-BE49-F238E27FC236}">
                <a16:creationId xmlns:a16="http://schemas.microsoft.com/office/drawing/2014/main" id="{38D21B5A-D2C6-CE46-A210-650652C66932}"/>
              </a:ext>
            </a:extLst>
          </p:cNvPr>
          <p:cNvSpPr txBox="1"/>
          <p:nvPr/>
        </p:nvSpPr>
        <p:spPr>
          <a:xfrm>
            <a:off x="5074920" y="712158"/>
            <a:ext cx="960120" cy="276999"/>
          </a:xfrm>
          <a:prstGeom prst="rect">
            <a:avLst/>
          </a:prstGeom>
          <a:noFill/>
          <a:ln w="6350">
            <a:noFill/>
          </a:ln>
        </p:spPr>
        <p:txBody>
          <a:bodyPr wrap="square" lIns="45720" rIns="45720" rtlCol="0" anchor="ctr" anchorCtr="0">
            <a:noAutofit/>
          </a:bodyPr>
          <a:lstStyle/>
          <a:p>
            <a:pPr lvl="0">
              <a:defRPr/>
            </a:pPr>
            <a:r>
              <a:rPr lang="en-US" sz="1200" dirty="0">
                <a:solidFill>
                  <a:srgbClr val="767676"/>
                </a:solidFill>
                <a:latin typeface="Arial" panose="020B0604020202020204" pitchFamily="34" charset="0"/>
                <a:cs typeface="Arial" panose="020B0604020202020204" pitchFamily="34" charset="0"/>
              </a:rPr>
              <a:t>Negative</a:t>
            </a:r>
          </a:p>
        </p:txBody>
      </p:sp>
      <p:grpSp>
        <p:nvGrpSpPr>
          <p:cNvPr id="22" name="Group 21"/>
          <p:cNvGrpSpPr/>
          <p:nvPr/>
        </p:nvGrpSpPr>
        <p:grpSpPr>
          <a:xfrm>
            <a:off x="365760" y="5718775"/>
            <a:ext cx="1828800" cy="682025"/>
            <a:chOff x="365760" y="5718775"/>
            <a:chExt cx="1828800" cy="682025"/>
          </a:xfrm>
        </p:grpSpPr>
        <p:sp>
          <p:nvSpPr>
            <p:cNvPr id="104" name="Rectangle: Rounded Corners 128">
              <a:extLst>
                <a:ext uri="{FF2B5EF4-FFF2-40B4-BE49-F238E27FC236}">
                  <a16:creationId xmlns:a16="http://schemas.microsoft.com/office/drawing/2014/main" id="{6C178466-C5EF-4F4F-B2CC-C4E44CF091D6}"/>
                </a:ext>
              </a:extLst>
            </p:cNvPr>
            <p:cNvSpPr/>
            <p:nvPr/>
          </p:nvSpPr>
          <p:spPr>
            <a:xfrm>
              <a:off x="548640" y="5852160"/>
              <a:ext cx="320040" cy="32004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a:t>
              </a:r>
            </a:p>
          </p:txBody>
        </p:sp>
        <p:sp>
          <p:nvSpPr>
            <p:cNvPr id="117" name="TextBox 116">
              <a:extLst>
                <a:ext uri="{FF2B5EF4-FFF2-40B4-BE49-F238E27FC236}">
                  <a16:creationId xmlns:a16="http://schemas.microsoft.com/office/drawing/2014/main" id="{17DEE8D0-6F4C-264F-8E9B-3B8D29CA0372}"/>
                </a:ext>
              </a:extLst>
            </p:cNvPr>
            <p:cNvSpPr txBox="1"/>
            <p:nvPr/>
          </p:nvSpPr>
          <p:spPr>
            <a:xfrm>
              <a:off x="914400" y="5718775"/>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Q2</a:t>
              </a:r>
            </a:p>
          </p:txBody>
        </p:sp>
        <p:sp>
          <p:nvSpPr>
            <p:cNvPr id="118" name="TextBox 117">
              <a:extLst>
                <a:ext uri="{FF2B5EF4-FFF2-40B4-BE49-F238E27FC236}">
                  <a16:creationId xmlns:a16="http://schemas.microsoft.com/office/drawing/2014/main" id="{35FCED13-0001-5749-BEA8-DD5EA881CA82}"/>
                </a:ext>
              </a:extLst>
            </p:cNvPr>
            <p:cNvSpPr txBox="1"/>
            <p:nvPr/>
          </p:nvSpPr>
          <p:spPr>
            <a:xfrm>
              <a:off x="365760" y="6172200"/>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170</a:t>
              </a:r>
            </a:p>
          </p:txBody>
        </p:sp>
      </p:grpSp>
      <p:grpSp>
        <p:nvGrpSpPr>
          <p:cNvPr id="23" name="Group 22"/>
          <p:cNvGrpSpPr/>
          <p:nvPr/>
        </p:nvGrpSpPr>
        <p:grpSpPr>
          <a:xfrm>
            <a:off x="2423160" y="5716916"/>
            <a:ext cx="1828800" cy="683883"/>
            <a:chOff x="2377440" y="5716916"/>
            <a:chExt cx="1828800" cy="683883"/>
          </a:xfrm>
        </p:grpSpPr>
        <p:sp>
          <p:nvSpPr>
            <p:cNvPr id="120" name="Rectangle: Rounded Corners 131">
              <a:extLst>
                <a:ext uri="{FF2B5EF4-FFF2-40B4-BE49-F238E27FC236}">
                  <a16:creationId xmlns:a16="http://schemas.microsoft.com/office/drawing/2014/main" id="{DE4D8714-5B49-3943-8B35-128A376F7F40}"/>
                </a:ext>
              </a:extLst>
            </p:cNvPr>
            <p:cNvSpPr/>
            <p:nvPr/>
          </p:nvSpPr>
          <p:spPr>
            <a:xfrm>
              <a:off x="2560320" y="5852160"/>
              <a:ext cx="320040" cy="32004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a:t>
              </a:r>
            </a:p>
          </p:txBody>
        </p:sp>
        <p:sp>
          <p:nvSpPr>
            <p:cNvPr id="121" name="TextBox 120">
              <a:extLst>
                <a:ext uri="{FF2B5EF4-FFF2-40B4-BE49-F238E27FC236}">
                  <a16:creationId xmlns:a16="http://schemas.microsoft.com/office/drawing/2014/main" id="{20E3DD14-5F0C-D74B-A7B6-1D1133A396D4}"/>
                </a:ext>
              </a:extLst>
            </p:cNvPr>
            <p:cNvSpPr txBox="1"/>
            <p:nvPr/>
          </p:nvSpPr>
          <p:spPr>
            <a:xfrm>
              <a:off x="2926080" y="5716916"/>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Q1</a:t>
              </a:r>
            </a:p>
          </p:txBody>
        </p:sp>
        <p:sp>
          <p:nvSpPr>
            <p:cNvPr id="122" name="TextBox 121">
              <a:extLst>
                <a:ext uri="{FF2B5EF4-FFF2-40B4-BE49-F238E27FC236}">
                  <a16:creationId xmlns:a16="http://schemas.microsoft.com/office/drawing/2014/main" id="{4982611C-28F2-9747-A7CE-4E9C44DA9B70}"/>
                </a:ext>
              </a:extLst>
            </p:cNvPr>
            <p:cNvSpPr txBox="1"/>
            <p:nvPr/>
          </p:nvSpPr>
          <p:spPr>
            <a:xfrm>
              <a:off x="237744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154</a:t>
              </a:r>
            </a:p>
          </p:txBody>
        </p:sp>
      </p:grpSp>
      <p:grpSp>
        <p:nvGrpSpPr>
          <p:cNvPr id="24" name="Group 23"/>
          <p:cNvGrpSpPr/>
          <p:nvPr/>
        </p:nvGrpSpPr>
        <p:grpSpPr>
          <a:xfrm>
            <a:off x="4480560" y="5715000"/>
            <a:ext cx="1828800" cy="685799"/>
            <a:chOff x="4389120" y="5715000"/>
            <a:chExt cx="1828800" cy="685799"/>
          </a:xfrm>
        </p:grpSpPr>
        <p:sp>
          <p:nvSpPr>
            <p:cNvPr id="124" name="Rectangle: Rounded Corners 130">
              <a:extLst>
                <a:ext uri="{FF2B5EF4-FFF2-40B4-BE49-F238E27FC236}">
                  <a16:creationId xmlns:a16="http://schemas.microsoft.com/office/drawing/2014/main" id="{41F369C2-D9E8-294B-8525-2B38BECC2B4C}"/>
                </a:ext>
              </a:extLst>
            </p:cNvPr>
            <p:cNvSpPr/>
            <p:nvPr/>
          </p:nvSpPr>
          <p:spPr>
            <a:xfrm>
              <a:off x="4572000" y="5852160"/>
              <a:ext cx="320040" cy="32004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C</a:t>
              </a:r>
            </a:p>
          </p:txBody>
        </p:sp>
        <p:sp>
          <p:nvSpPr>
            <p:cNvPr id="125" name="TextBox 124">
              <a:extLst>
                <a:ext uri="{FF2B5EF4-FFF2-40B4-BE49-F238E27FC236}">
                  <a16:creationId xmlns:a16="http://schemas.microsoft.com/office/drawing/2014/main" id="{69E1279D-5E22-1243-B4C2-7AD278DBD8BE}"/>
                </a:ext>
              </a:extLst>
            </p:cNvPr>
            <p:cNvSpPr txBox="1"/>
            <p:nvPr/>
          </p:nvSpPr>
          <p:spPr>
            <a:xfrm>
              <a:off x="4937760" y="5715000"/>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Benchmark: Global High Performing 2020</a:t>
              </a:r>
            </a:p>
          </p:txBody>
        </p:sp>
        <p:sp>
          <p:nvSpPr>
            <p:cNvPr id="126" name="TextBox 125">
              <a:extLst>
                <a:ext uri="{FF2B5EF4-FFF2-40B4-BE49-F238E27FC236}">
                  <a16:creationId xmlns:a16="http://schemas.microsoft.com/office/drawing/2014/main" id="{48BD3BC8-5E1C-2F46-AF05-FEF87CE680E9}"/>
                </a:ext>
              </a:extLst>
            </p:cNvPr>
            <p:cNvSpPr txBox="1"/>
            <p:nvPr/>
          </p:nvSpPr>
          <p:spPr>
            <a:xfrm>
              <a:off x="438912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E04BC67A-4694-DA47-8619-797E378C7DB3}"/>
              </a:ext>
            </a:extLst>
          </p:cNvPr>
          <p:cNvCxnSpPr>
            <a:cxnSpLocks/>
          </p:cNvCxnSpPr>
          <p:nvPr/>
        </p:nvCxnSpPr>
        <p:spPr>
          <a:xfrm>
            <a:off x="274320" y="502920"/>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0DD98027-4EDA-484D-94E7-F51185C67597}"/>
              </a:ext>
            </a:extLst>
          </p:cNvPr>
          <p:cNvSpPr txBox="1"/>
          <p:nvPr/>
        </p:nvSpPr>
        <p:spPr>
          <a:xfrm>
            <a:off x="512814" y="1075704"/>
            <a:ext cx="2109789" cy="338554"/>
          </a:xfrm>
          <a:prstGeom prst="rect">
            <a:avLst/>
          </a:prstGeom>
          <a:noFill/>
        </p:spPr>
        <p:txBody>
          <a:bodyPr wrap="square" rtlCol="0">
            <a:normAutofit/>
          </a:bodyPr>
          <a:lstStyle/>
          <a:p>
            <a:pPr algn="ctr"/>
            <a:r>
              <a:rPr lang="en-US" sz="1600" dirty="0">
                <a:solidFill>
                  <a:srgbClr val="767676"/>
                </a:solidFill>
                <a:latin typeface="Arial" panose="020B0604020202020204" pitchFamily="34" charset="0"/>
                <a:cs typeface="Arial" panose="020B0604020202020204" pitchFamily="34" charset="0"/>
              </a:rPr>
              <a:t>SURVEYS</a:t>
            </a:r>
          </a:p>
        </p:txBody>
      </p:sp>
      <p:sp>
        <p:nvSpPr>
          <p:cNvPr id="17" name="TextBox 16">
            <a:extLst>
              <a:ext uri="{FF2B5EF4-FFF2-40B4-BE49-F238E27FC236}">
                <a16:creationId xmlns:a16="http://schemas.microsoft.com/office/drawing/2014/main" id="{C8A4B22F-9031-ED48-9D4D-FA36B47000D2}"/>
              </a:ext>
            </a:extLst>
          </p:cNvPr>
          <p:cNvSpPr txBox="1"/>
          <p:nvPr/>
        </p:nvSpPr>
        <p:spPr>
          <a:xfrm>
            <a:off x="3532181" y="1075704"/>
            <a:ext cx="2072482" cy="338554"/>
          </a:xfrm>
          <a:prstGeom prst="rect">
            <a:avLst/>
          </a:prstGeom>
          <a:noFill/>
        </p:spPr>
        <p:txBody>
          <a:bodyPr wrap="square" rtlCol="0">
            <a:normAutofit/>
          </a:bodyPr>
          <a:lstStyle/>
          <a:p>
            <a:pPr algn="ctr"/>
            <a:r>
              <a:rPr lang="en-US" sz="1600" dirty="0">
                <a:solidFill>
                  <a:srgbClr val="767676"/>
                </a:solidFill>
                <a:latin typeface="Arial" panose="020B0604020202020204" pitchFamily="34" charset="0"/>
                <a:cs typeface="Arial" panose="020B0604020202020204" pitchFamily="34" charset="0"/>
              </a:rPr>
              <a:t>TARGET GROUP</a:t>
            </a:r>
          </a:p>
        </p:txBody>
      </p:sp>
      <p:sp>
        <p:nvSpPr>
          <p:cNvPr id="18" name="TextBox 17">
            <a:extLst>
              <a:ext uri="{FF2B5EF4-FFF2-40B4-BE49-F238E27FC236}">
                <a16:creationId xmlns:a16="http://schemas.microsoft.com/office/drawing/2014/main" id="{1BE5499E-6173-F847-B20D-0A38CEAD57B3}"/>
              </a:ext>
            </a:extLst>
          </p:cNvPr>
          <p:cNvSpPr txBox="1"/>
          <p:nvPr/>
        </p:nvSpPr>
        <p:spPr>
          <a:xfrm>
            <a:off x="6457869" y="1075704"/>
            <a:ext cx="2109789" cy="338554"/>
          </a:xfrm>
          <a:prstGeom prst="rect">
            <a:avLst/>
          </a:prstGeom>
          <a:noFill/>
        </p:spPr>
        <p:txBody>
          <a:bodyPr wrap="square" rtlCol="0">
            <a:normAutofit/>
          </a:bodyPr>
          <a:lstStyle/>
          <a:p>
            <a:pPr algn="ctr"/>
            <a:r>
              <a:rPr lang="en-US" sz="1600" dirty="0">
                <a:solidFill>
                  <a:srgbClr val="767676"/>
                </a:solidFill>
                <a:latin typeface="Arial" panose="020B0604020202020204" pitchFamily="34" charset="0"/>
                <a:cs typeface="Arial" panose="020B0604020202020204" pitchFamily="34" charset="0"/>
              </a:rPr>
              <a:t>COMPARISONS</a:t>
            </a:r>
          </a:p>
        </p:txBody>
      </p:sp>
      <p:cxnSp>
        <p:nvCxnSpPr>
          <p:cNvPr id="3" name="Straight Connector 2">
            <a:extLst>
              <a:ext uri="{FF2B5EF4-FFF2-40B4-BE49-F238E27FC236}">
                <a16:creationId xmlns:a16="http://schemas.microsoft.com/office/drawing/2014/main" id="{AC96343B-B33F-3E4A-BA40-2CF78E74FC1E}"/>
              </a:ext>
            </a:extLst>
          </p:cNvPr>
          <p:cNvCxnSpPr/>
          <p:nvPr/>
        </p:nvCxnSpPr>
        <p:spPr>
          <a:xfrm>
            <a:off x="3532180" y="1695874"/>
            <a:ext cx="2109789" cy="0"/>
          </a:xfrm>
          <a:prstGeom prst="line">
            <a:avLst/>
          </a:prstGeom>
          <a:ln>
            <a:solidFill>
              <a:srgbClr val="FFCB05"/>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6E990E4-5552-7848-9CAA-6EEE59EC36EF}"/>
              </a:ext>
            </a:extLst>
          </p:cNvPr>
          <p:cNvSpPr txBox="1"/>
          <p:nvPr/>
        </p:nvSpPr>
        <p:spPr>
          <a:xfrm>
            <a:off x="3350629" y="1752009"/>
            <a:ext cx="2474178" cy="1015663"/>
          </a:xfrm>
          <a:prstGeom prst="rect">
            <a:avLst/>
          </a:prstGeom>
          <a:noFill/>
          <a:ln w="12700">
            <a:noFill/>
            <a:prstDash val="dash"/>
          </a:ln>
        </p:spPr>
        <p:txBody>
          <a:bodyPr wrap="square" rtlCol="0">
            <a:normAutofit/>
          </a:bodyPr>
          <a:lstStyle/>
          <a:p>
            <a:pPr algn="ctr"/>
            <a:endParaRPr lang="en-US" sz="1200" b="1" dirty="0">
              <a:solidFill>
                <a:srgbClr val="2D2A2B"/>
              </a:solidFill>
              <a:latin typeface="Arial" panose="020B0604020202020204" pitchFamily="34" charset="0"/>
              <a:cs typeface="Arial" panose="020B0604020202020204" pitchFamily="34" charset="0"/>
            </a:endParaRPr>
          </a:p>
          <a:p>
            <a:pPr algn="ctr"/>
            <a:r>
              <a:rPr lang="en-US" sz="1200" b="1" dirty="0">
                <a:solidFill>
                  <a:srgbClr val="2D2A2B"/>
                </a:solidFill>
                <a:latin typeface="Arial" panose="020B0604020202020204" pitchFamily="34" charset="0"/>
                <a:cs typeface="Arial" panose="020B0604020202020204" pitchFamily="34" charset="0"/>
              </a:rPr>
              <a:t>Filters</a:t>
            </a:r>
          </a:p>
          <a:p>
            <a:pPr algn="ctr"/>
            <a:r>
              <a:rPr lang="en-US" sz="1200" dirty="0">
                <a:solidFill>
                  <a:srgbClr val="2D2A2B"/>
                </a:solidFill>
                <a:latin typeface="Arial" panose="020B0604020202020204" pitchFamily="34" charset="0"/>
                <a:cs typeface="Arial" panose="020B0604020202020204" pitchFamily="34" charset="0"/>
              </a:rPr>
              <a:t>Hierarchy: Factory Haifa -Detection
Surveys: Philips Employee Survey 2021 Q2</a:t>
            </a:r>
          </a:p>
          <a:p>
            <a:pPr algn="ctr"/>
            <a:r>
              <a:rPr lang="en-US" sz="1200" b="1" dirty="0">
                <a:solidFill>
                  <a:srgbClr val="2D2A2B"/>
                </a:solidFill>
                <a:latin typeface="Arial" panose="020B0604020202020204" pitchFamily="34" charset="0"/>
                <a:cs typeface="Arial" panose="020B0604020202020204" pitchFamily="34" charset="0"/>
              </a:rPr>
              <a:t>RESPONDENTS: 170</a:t>
            </a:r>
          </a:p>
          <a:p>
            <a:pPr algn="ctr"/>
            <a:endParaRPr lang="en-US" sz="1200" dirty="0">
              <a:solidFill>
                <a:srgbClr val="2D2A2B"/>
              </a:solidFill>
              <a:latin typeface="Arial" panose="020B0604020202020204" pitchFamily="34" charset="0"/>
              <a:cs typeface="Arial" panose="020B0604020202020204" pitchFamily="34" charset="0"/>
            </a:endParaRPr>
          </a:p>
        </p:txBody>
      </p:sp>
      <p:cxnSp>
        <p:nvCxnSpPr>
          <p:cNvPr id="22" name="Straight Connector 21">
            <a:extLst>
              <a:ext uri="{FF2B5EF4-FFF2-40B4-BE49-F238E27FC236}">
                <a16:creationId xmlns:a16="http://schemas.microsoft.com/office/drawing/2014/main" id="{A044212D-0CCA-0C49-92F3-2AB0C571E639}"/>
              </a:ext>
            </a:extLst>
          </p:cNvPr>
          <p:cNvCxnSpPr/>
          <p:nvPr/>
        </p:nvCxnSpPr>
        <p:spPr>
          <a:xfrm>
            <a:off x="549572" y="1688612"/>
            <a:ext cx="2109789"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4" name="Rounded Rectangle 23">
            <a:extLst>
              <a:ext uri="{FF2B5EF4-FFF2-40B4-BE49-F238E27FC236}">
                <a16:creationId xmlns:a16="http://schemas.microsoft.com/office/drawing/2014/main" id="{B68575AD-D415-EA40-A0EF-8C7427DC1976}"/>
              </a:ext>
            </a:extLst>
          </p:cNvPr>
          <p:cNvSpPr/>
          <p:nvPr/>
        </p:nvSpPr>
        <p:spPr>
          <a:xfrm>
            <a:off x="264428" y="742286"/>
            <a:ext cx="2649552" cy="5626423"/>
          </a:xfrm>
          <a:prstGeom prst="roundRect">
            <a:avLst>
              <a:gd name="adj" fmla="val 4193"/>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7" name="Rounded Rectangle 23">
            <a:extLst>
              <a:ext uri="{FF2B5EF4-FFF2-40B4-BE49-F238E27FC236}">
                <a16:creationId xmlns:a16="http://schemas.microsoft.com/office/drawing/2014/main" id="{7952CADE-CECE-4696-B862-FCBBE4FB5F1D}"/>
              </a:ext>
            </a:extLst>
          </p:cNvPr>
          <p:cNvSpPr/>
          <p:nvPr/>
        </p:nvSpPr>
        <p:spPr>
          <a:xfrm>
            <a:off x="3255483" y="736426"/>
            <a:ext cx="2649552" cy="5626423"/>
          </a:xfrm>
          <a:prstGeom prst="roundRect">
            <a:avLst>
              <a:gd name="adj" fmla="val 4193"/>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1" name="Rounded Rectangle 23">
            <a:extLst>
              <a:ext uri="{FF2B5EF4-FFF2-40B4-BE49-F238E27FC236}">
                <a16:creationId xmlns:a16="http://schemas.microsoft.com/office/drawing/2014/main" id="{A5A9104A-6900-4797-901A-CD5FCF667AD0}"/>
              </a:ext>
            </a:extLst>
          </p:cNvPr>
          <p:cNvSpPr/>
          <p:nvPr/>
        </p:nvSpPr>
        <p:spPr>
          <a:xfrm>
            <a:off x="6170346" y="742285"/>
            <a:ext cx="2649552" cy="5626423"/>
          </a:xfrm>
          <a:prstGeom prst="roundRect">
            <a:avLst>
              <a:gd name="adj" fmla="val 4193"/>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2" name="Title 1">
            <a:extLst>
              <a:ext uri="{FF2B5EF4-FFF2-40B4-BE49-F238E27FC236}">
                <a16:creationId xmlns:a16="http://schemas.microsoft.com/office/drawing/2014/main" id="{892A9B95-8F90-DF45-9D1F-5C85084B86E1}"/>
              </a:ext>
            </a:extLst>
          </p:cNvPr>
          <p:cNvSpPr txBox="1">
            <a:spLocks/>
          </p:cNvSpPr>
          <p:nvPr/>
        </p:nvSpPr>
        <p:spPr>
          <a:xfrm>
            <a:off x="169021" y="58992"/>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marL="0" marR="0" lvl="0" indent="0" algn="l" defTabSz="685749" rtl="0" eaLnBrk="1" fontAlgn="auto" latinLnBrk="0" hangingPunct="1">
              <a:lnSpc>
                <a:spcPct val="90000"/>
              </a:lnSpc>
              <a:spcBef>
                <a:spcPct val="0"/>
              </a:spcBef>
              <a:spcAft>
                <a:spcPts val="0"/>
              </a:spcAft>
              <a:buClrTx/>
              <a:buSzTx/>
              <a:buFontTx/>
              <a:buNone/>
              <a:tabLst/>
              <a:defRPr/>
            </a:pPr>
            <a:r>
              <a:rPr kumimoji="0" lang="en-US" sz="1800" b="0" i="0" u="none" strike="noStrike" kern="1200" cap="none" spc="98" normalizeH="0" noProof="0" dirty="0">
                <a:ln>
                  <a:noFill/>
                </a:ln>
                <a:solidFill>
                  <a:srgbClr val="2D2A2B"/>
                </a:solidFill>
                <a:effectLst/>
                <a:uLnTx/>
                <a:uFillTx/>
                <a:latin typeface="Arial" panose="020B0604020202020204" pitchFamily="34" charset="0"/>
                <a:cs typeface="Arial" panose="020B0604020202020204" pitchFamily="34" charset="0"/>
              </a:rPr>
              <a:t>Data Summary</a:t>
            </a:r>
          </a:p>
        </p:txBody>
      </p:sp>
      <p:sp>
        <p:nvSpPr>
          <p:cNvPr id="33" name="TextBox 32">
            <a:extLst>
              <a:ext uri="{FF2B5EF4-FFF2-40B4-BE49-F238E27FC236}">
                <a16:creationId xmlns:a16="http://schemas.microsoft.com/office/drawing/2014/main" id="{91BFAD72-3A99-9A48-B586-DF923DA2C17B}"/>
              </a:ext>
            </a:extLst>
          </p:cNvPr>
          <p:cNvSpPr txBox="1"/>
          <p:nvPr/>
        </p:nvSpPr>
        <p:spPr>
          <a:xfrm>
            <a:off x="335633" y="1747434"/>
            <a:ext cx="2474178" cy="1015663"/>
          </a:xfrm>
          <a:prstGeom prst="rect">
            <a:avLst/>
          </a:prstGeom>
          <a:noFill/>
          <a:ln w="12700">
            <a:noFill/>
            <a:prstDash val="dash"/>
          </a:ln>
        </p:spPr>
        <p:txBody>
          <a:bodyPr wrap="square" rtlCol="0">
            <a:normAutofit/>
          </a:bodyPr>
          <a:lstStyle/>
          <a:p>
            <a:endParaRPr lang="en-US" sz="1200" dirty="0">
              <a:solidFill>
                <a:srgbClr val="2D2A2B"/>
              </a:solidFill>
              <a:latin typeface="Arial" panose="020B0604020202020204" pitchFamily="34" charset="0"/>
              <a:cs typeface="Arial" panose="020B0604020202020204" pitchFamily="34" charset="0"/>
            </a:endParaRPr>
          </a:p>
          <a:p>
            <a:pPr algn="ctr"/>
            <a:r>
              <a:rPr lang="en-US" sz="1200" b="1" dirty="0">
                <a:solidFill>
                  <a:srgbClr val="2D2A2B"/>
                </a:solidFill>
                <a:latin typeface="Arial" panose="020B0604020202020204" pitchFamily="34" charset="0"/>
                <a:cs typeface="Arial" panose="020B0604020202020204" pitchFamily="34" charset="0"/>
              </a:rPr>
              <a:t>Philips Employee Survey 2021 Q2</a:t>
            </a:r>
          </a:p>
          <a:p>
            <a:pPr algn="ctr"/>
            <a:r>
              <a:rPr lang="en-US" sz="1200" b="1" dirty="0">
                <a:solidFill>
                  <a:srgbClr val="2D2A2B"/>
                </a:solidFill>
                <a:latin typeface="Arial" panose="020B0604020202020204" pitchFamily="34" charset="0"/>
                <a:cs typeface="Arial" panose="020B0604020202020204" pitchFamily="34" charset="0"/>
              </a:rPr>
              <a:t>RESPONDENTS: 170</a:t>
            </a:r>
          </a:p>
        </p:txBody>
      </p:sp>
      <p:sp>
        <p:nvSpPr>
          <p:cNvPr id="36" name="Text Placeholder 7">
            <a:extLst>
              <a:ext uri="{FF2B5EF4-FFF2-40B4-BE49-F238E27FC236}">
                <a16:creationId xmlns:a16="http://schemas.microsoft.com/office/drawing/2014/main" id="{1386B5E5-641A-D741-82D7-AE7C1BFA721F}"/>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37" name="Footer Placeholder 2">
            <a:extLst>
              <a:ext uri="{FF2B5EF4-FFF2-40B4-BE49-F238E27FC236}">
                <a16:creationId xmlns:a16="http://schemas.microsoft.com/office/drawing/2014/main" id="{00F3AEC9-2F6A-3746-A723-C8F524DF243E}"/>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2</a:t>
            </a:fld>
            <a:endParaRPr lang="en-US" dirty="0">
              <a:solidFill>
                <a:srgbClr val="767676"/>
              </a:solidFill>
              <a:latin typeface="Arial" panose="020B0604020202020204" pitchFamily="34" charset="0"/>
              <a:cs typeface="Arial" panose="020B0604020202020204" pitchFamily="34" charset="0"/>
            </a:endParaRPr>
          </a:p>
        </p:txBody>
      </p:sp>
      <p:sp>
        <p:nvSpPr>
          <p:cNvPr id="34" name="Rectangle: Rounded Corners 10">
            <a:extLst>
              <a:ext uri="{FF2B5EF4-FFF2-40B4-BE49-F238E27FC236}">
                <a16:creationId xmlns:a16="http://schemas.microsoft.com/office/drawing/2014/main" id="{C9681F57-202E-794C-A20F-445D69D43BFE}"/>
              </a:ext>
            </a:extLst>
          </p:cNvPr>
          <p:cNvSpPr/>
          <p:nvPr/>
        </p:nvSpPr>
        <p:spPr>
          <a:xfrm>
            <a:off x="4439860" y="1581912"/>
            <a:ext cx="228600" cy="22860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grpSp>
        <p:nvGrpSpPr>
          <p:cNvPr id="2" name="Group 1"/>
          <p:cNvGrpSpPr/>
          <p:nvPr/>
        </p:nvGrpSpPr>
        <p:grpSpPr>
          <a:xfrm>
            <a:off x="6294463" y="1590485"/>
            <a:ext cx="2474178" cy="1159139"/>
            <a:chOff x="6294463" y="1590485"/>
            <a:chExt cx="2474178" cy="1159139"/>
          </a:xfrm>
        </p:grpSpPr>
        <p:grpSp>
          <p:nvGrpSpPr>
            <p:cNvPr id="7" name="Group 1">
              <a:extLst>
                <a:ext uri="{FF2B5EF4-FFF2-40B4-BE49-F238E27FC236}">
                  <a16:creationId xmlns:a16="http://schemas.microsoft.com/office/drawing/2014/main" id="{CE2EC73B-2C18-3E4C-9B26-22146FA9D085}"/>
                </a:ext>
              </a:extLst>
            </p:cNvPr>
            <p:cNvGrpSpPr/>
            <p:nvPr/>
          </p:nvGrpSpPr>
          <p:grpSpPr>
            <a:xfrm>
              <a:off x="6294463" y="1689233"/>
              <a:ext cx="2474178" cy="1060391"/>
              <a:chOff x="6294463" y="1689233"/>
              <a:chExt cx="2474178" cy="1060391"/>
            </a:xfrm>
          </p:grpSpPr>
          <p:cxnSp>
            <p:nvCxnSpPr>
              <p:cNvPr id="6" name="Straight Connector 5">
                <a:extLst>
                  <a:ext uri="{FF2B5EF4-FFF2-40B4-BE49-F238E27FC236}">
                    <a16:creationId xmlns:a16="http://schemas.microsoft.com/office/drawing/2014/main" id="{3FC24D3E-6F0E-074F-AC8D-5F63CFA826CB}"/>
                  </a:ext>
                </a:extLst>
              </p:cNvPr>
              <p:cNvCxnSpPr>
                <a:cxnSpLocks/>
              </p:cNvCxnSpPr>
              <p:nvPr/>
            </p:nvCxnSpPr>
            <p:spPr>
              <a:xfrm>
                <a:off x="6454920" y="1689233"/>
                <a:ext cx="2109789" cy="0"/>
              </a:xfrm>
              <a:prstGeom prst="line">
                <a:avLst/>
              </a:prstGeom>
              <a:ln>
                <a:solidFill>
                  <a:srgbClr val="061272"/>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CF9E0667-EC98-3D4B-B8EB-E17CFEBBE2FA}"/>
                  </a:ext>
                </a:extLst>
              </p:cNvPr>
              <p:cNvSpPr txBox="1"/>
              <p:nvPr/>
            </p:nvSpPr>
            <p:spPr>
              <a:xfrm>
                <a:off x="6294463" y="1733961"/>
                <a:ext cx="2474178" cy="1015663"/>
              </a:xfrm>
              <a:prstGeom prst="rect">
                <a:avLst/>
              </a:prstGeom>
              <a:noFill/>
              <a:ln w="12700">
                <a:noFill/>
                <a:prstDash val="dash"/>
              </a:ln>
            </p:spPr>
            <p:txBody>
              <a:bodyPr wrap="square" rtlCol="0">
                <a:normAutofit/>
              </a:bodyPr>
              <a:lstStyle/>
              <a:p>
                <a:pPr algn="ctr"/>
                <a:endParaRPr lang="en-US" sz="1200" b="1" dirty="0">
                  <a:solidFill>
                    <a:srgbClr val="2D2A2B"/>
                  </a:solidFill>
                  <a:latin typeface="Arial" panose="020B0604020202020204" pitchFamily="34" charset="0"/>
                  <a:cs typeface="Arial" panose="020B0604020202020204" pitchFamily="34" charset="0"/>
                </a:endParaRPr>
              </a:p>
              <a:p>
                <a:pPr algn="ctr"/>
                <a:r>
                  <a:rPr lang="en-US" sz="1200" b="1" dirty="0">
                    <a:solidFill>
                      <a:srgbClr val="2D2A2B"/>
                    </a:solidFill>
                    <a:latin typeface="Arial" panose="020B0604020202020204" pitchFamily="34" charset="0"/>
                    <a:cs typeface="Arial" panose="020B0604020202020204" pitchFamily="34" charset="0"/>
                  </a:rPr>
                  <a:t>Filters</a:t>
                </a:r>
              </a:p>
              <a:p>
                <a:pPr algn="ctr"/>
                <a:r>
                  <a:rPr lang="en-US" sz="1000" dirty="0">
                    <a:solidFill>
                      <a:srgbClr val="2D2A2B"/>
                    </a:solidFill>
                    <a:latin typeface="Arial" panose="020B0604020202020204" pitchFamily="34" charset="0"/>
                    <a:cs typeface="Arial" panose="020B0604020202020204" pitchFamily="34" charset="0"/>
                  </a:rPr>
                  <a:t>Hierarchy: Factory Haifa -Detection
Surveys: Philips Employee Survey 2021 Q1</a:t>
                </a:r>
              </a:p>
              <a:p>
                <a:pPr algn="ctr"/>
                <a:r>
                  <a:rPr lang="en-US" sz="1200" b="1" dirty="0">
                    <a:solidFill>
                      <a:srgbClr val="2D2A2B"/>
                    </a:solidFill>
                    <a:latin typeface="Arial" panose="020B0604020202020204" pitchFamily="34" charset="0"/>
                    <a:cs typeface="Arial" panose="020B0604020202020204" pitchFamily="34" charset="0"/>
                  </a:rPr>
                  <a:t>RESPONDENTS: 154</a:t>
                </a:r>
              </a:p>
              <a:p>
                <a:pPr algn="ctr"/>
                <a:endParaRPr lang="en-US" sz="1200" dirty="0">
                  <a:solidFill>
                    <a:srgbClr val="2D2A2B"/>
                  </a:solidFill>
                  <a:latin typeface="Arial" panose="020B0604020202020204" pitchFamily="34" charset="0"/>
                  <a:cs typeface="Arial" panose="020B0604020202020204" pitchFamily="34" charset="0"/>
                </a:endParaRPr>
              </a:p>
            </p:txBody>
          </p:sp>
        </p:grpSp>
        <p:sp>
          <p:nvSpPr>
            <p:cNvPr id="35" name="Rectangle: Rounded Corners 13">
              <a:extLst>
                <a:ext uri="{FF2B5EF4-FFF2-40B4-BE49-F238E27FC236}">
                  <a16:creationId xmlns:a16="http://schemas.microsoft.com/office/drawing/2014/main" id="{B3A35F2C-EB2A-1B4A-A0E4-22C5512C4411}"/>
                </a:ext>
              </a:extLst>
            </p:cNvPr>
            <p:cNvSpPr/>
            <p:nvPr/>
          </p:nvSpPr>
          <p:spPr>
            <a:xfrm>
              <a:off x="7452583" y="1590485"/>
              <a:ext cx="228600" cy="22860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bg1"/>
                  </a:solidFill>
                  <a:effectLst/>
                  <a:uLnTx/>
                  <a:uFillTx/>
                  <a:latin typeface="+mj-lt"/>
                  <a:ea typeface="+mn-ea"/>
                  <a:cs typeface="Arial" panose="020B0604020202020204" pitchFamily="34" charset="0"/>
                </a:rPr>
                <a:t>B</a:t>
              </a:r>
            </a:p>
          </p:txBody>
        </p:sp>
      </p:grpSp>
      <p:grpSp>
        <p:nvGrpSpPr>
          <p:cNvPr id="4" name="Group 3"/>
          <p:cNvGrpSpPr/>
          <p:nvPr/>
        </p:nvGrpSpPr>
        <p:grpSpPr>
          <a:xfrm>
            <a:off x="6442966" y="3180980"/>
            <a:ext cx="2303088" cy="1123784"/>
            <a:chOff x="6442966" y="3180980"/>
            <a:chExt cx="2303088" cy="1123784"/>
          </a:xfrm>
        </p:grpSpPr>
        <p:grpSp>
          <p:nvGrpSpPr>
            <p:cNvPr id="8" name="Group 7">
              <a:extLst>
                <a:ext uri="{FF2B5EF4-FFF2-40B4-BE49-F238E27FC236}">
                  <a16:creationId xmlns:a16="http://schemas.microsoft.com/office/drawing/2014/main" id="{B91BF670-62D8-1F44-9545-0043970E82E1}"/>
                </a:ext>
              </a:extLst>
            </p:cNvPr>
            <p:cNvGrpSpPr/>
            <p:nvPr/>
          </p:nvGrpSpPr>
          <p:grpSpPr>
            <a:xfrm>
              <a:off x="6442966" y="3289101"/>
              <a:ext cx="2303088" cy="1015663"/>
              <a:chOff x="6442966" y="3289101"/>
              <a:chExt cx="2303088" cy="1015663"/>
            </a:xfrm>
          </p:grpSpPr>
          <p:cxnSp>
            <p:nvCxnSpPr>
              <p:cNvPr id="5" name="Straight Connector 4">
                <a:extLst>
                  <a:ext uri="{FF2B5EF4-FFF2-40B4-BE49-F238E27FC236}">
                    <a16:creationId xmlns:a16="http://schemas.microsoft.com/office/drawing/2014/main" id="{3CBB7994-91B0-9648-8E5E-FEE0BA982B76}"/>
                  </a:ext>
                </a:extLst>
              </p:cNvPr>
              <p:cNvCxnSpPr/>
              <p:nvPr/>
            </p:nvCxnSpPr>
            <p:spPr>
              <a:xfrm>
                <a:off x="6476657" y="3289101"/>
                <a:ext cx="2109789" cy="0"/>
              </a:xfrm>
              <a:prstGeom prst="line">
                <a:avLst/>
              </a:prstGeom>
              <a:ln>
                <a:solidFill>
                  <a:srgbClr val="7FD0EF"/>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79B13B64-4DCC-8749-A464-D926B4C9F457}"/>
                  </a:ext>
                </a:extLst>
              </p:cNvPr>
              <p:cNvSpPr txBox="1"/>
              <p:nvPr/>
            </p:nvSpPr>
            <p:spPr>
              <a:xfrm>
                <a:off x="6442966" y="3289101"/>
                <a:ext cx="2303088" cy="1015663"/>
              </a:xfrm>
              <a:prstGeom prst="rect">
                <a:avLst/>
              </a:prstGeom>
              <a:noFill/>
              <a:ln w="12700">
                <a:noFill/>
                <a:prstDash val="dash"/>
              </a:ln>
            </p:spPr>
            <p:txBody>
              <a:bodyPr wrap="square" rtlCol="0">
                <a:normAutofit/>
              </a:bodyPr>
              <a:lstStyle/>
              <a:p>
                <a:pPr algn="ctr"/>
                <a:endParaRPr lang="en-US" sz="1200" b="1" dirty="0">
                  <a:solidFill>
                    <a:srgbClr val="2D2A2B"/>
                  </a:solidFill>
                  <a:latin typeface="Arial" panose="020B0604020202020204" pitchFamily="34" charset="0"/>
                  <a:cs typeface="Arial" panose="020B0604020202020204" pitchFamily="34" charset="0"/>
                </a:endParaRPr>
              </a:p>
              <a:p>
                <a:pPr algn="ctr"/>
                <a:r>
                  <a:rPr lang="en-US" sz="1200" b="1" dirty="0">
                    <a:solidFill>
                      <a:srgbClr val="2D2A2B"/>
                    </a:solidFill>
                    <a:latin typeface="Arial" panose="020B0604020202020204" pitchFamily="34" charset="0"/>
                    <a:cs typeface="Arial" panose="020B0604020202020204" pitchFamily="34" charset="0"/>
                  </a:rPr>
                  <a:t>Filters</a:t>
                </a:r>
              </a:p>
              <a:p>
                <a:pPr algn="ctr"/>
                <a:r>
                  <a:rPr lang="en-US" sz="1000" dirty="0">
                    <a:solidFill>
                      <a:srgbClr val="2D2A2B"/>
                    </a:solidFill>
                    <a:latin typeface="Arial" panose="020B0604020202020204" pitchFamily="34" charset="0"/>
                    <a:cs typeface="Arial" panose="020B0604020202020204" pitchFamily="34" charset="0"/>
                  </a:rPr>
                  <a:t>Benchmark: Global High Performing 2020</a:t>
                </a:r>
              </a:p>
              <a:p>
                <a:pPr algn="ctr"/>
                <a:r>
                  <a:rPr lang="en-US" sz="1200" b="1" dirty="0">
                    <a:solidFill>
                      <a:srgbClr val="2D2A2B"/>
                    </a:solidFill>
                    <a:latin typeface="Arial" panose="020B0604020202020204" pitchFamily="34" charset="0"/>
                    <a:cs typeface="Arial" panose="020B0604020202020204" pitchFamily="34" charset="0"/>
                  </a:rPr>
                  <a:t>RESPONDENTS: -</a:t>
                </a:r>
              </a:p>
              <a:p>
                <a:pPr algn="ctr"/>
                <a:endParaRPr lang="en-US" sz="1200" dirty="0">
                  <a:solidFill>
                    <a:srgbClr val="2D2A2B"/>
                  </a:solidFill>
                  <a:latin typeface="Arial" panose="020B0604020202020204" pitchFamily="34" charset="0"/>
                  <a:cs typeface="Arial" panose="020B0604020202020204" pitchFamily="34" charset="0"/>
                </a:endParaRPr>
              </a:p>
            </p:txBody>
          </p:sp>
        </p:grpSp>
        <p:sp>
          <p:nvSpPr>
            <p:cNvPr id="38" name="Rectangle: Rounded Corners 12">
              <a:extLst>
                <a:ext uri="{FF2B5EF4-FFF2-40B4-BE49-F238E27FC236}">
                  <a16:creationId xmlns:a16="http://schemas.microsoft.com/office/drawing/2014/main" id="{05A3671C-8B1E-634C-AB6F-FC3A6B41E2CD}"/>
                </a:ext>
              </a:extLst>
            </p:cNvPr>
            <p:cNvSpPr/>
            <p:nvPr/>
          </p:nvSpPr>
          <p:spPr>
            <a:xfrm>
              <a:off x="7452583" y="3180980"/>
              <a:ext cx="228600" cy="22860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C</a:t>
              </a: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82880" y="2843781"/>
            <a:ext cx="5761980" cy="640079"/>
            <a:chOff x="182880" y="2843781"/>
            <a:chExt cx="5761980" cy="640079"/>
          </a:xfrm>
        </p:grpSpPr>
        <p:graphicFrame>
          <p:nvGraphicFramePr>
            <p:cNvPr id="109" name="Chart 2"/>
            <p:cNvGraphicFramePr>
              <a:graphicFrameLocks noGrp="1"/>
            </p:cNvGraphicFramePr>
            <p:nvPr/>
          </p:nvGraphicFramePr>
          <p:xfrm>
            <a:off x="2561580" y="2926080"/>
            <a:ext cx="3383280" cy="457200"/>
          </p:xfrm>
          <a:graphic>
            <a:graphicData uri="http://schemas.openxmlformats.org/drawingml/2006/chart">
              <c:chart xmlns:c="http://schemas.openxmlformats.org/drawingml/2006/chart" xmlns:r="http://schemas.openxmlformats.org/officeDocument/2006/relationships" r:id="rId2"/>
            </a:graphicData>
          </a:graphic>
        </p:graphicFrame>
        <p:sp>
          <p:nvSpPr>
            <p:cNvPr id="110" name="TextBox 109">
              <a:extLst>
                <a:ext uri="{FF2B5EF4-FFF2-40B4-BE49-F238E27FC236}">
                  <a16:creationId xmlns:a16="http://schemas.microsoft.com/office/drawing/2014/main" id="{A8771877-F02B-A44B-A403-BF44345744C6}"/>
                </a:ext>
              </a:extLst>
            </p:cNvPr>
            <p:cNvSpPr txBox="1"/>
            <p:nvPr/>
          </p:nvSpPr>
          <p:spPr>
            <a:xfrm>
              <a:off x="182880" y="2843781"/>
              <a:ext cx="2286000" cy="64007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My manager is actively discussing the importance of Philips Business System with our team.</a:t>
              </a:r>
            </a:p>
          </p:txBody>
        </p:sp>
      </p:grpSp>
      <p:grpSp>
        <p:nvGrpSpPr>
          <p:cNvPr id="3" name="Group 2"/>
          <p:cNvGrpSpPr/>
          <p:nvPr/>
        </p:nvGrpSpPr>
        <p:grpSpPr>
          <a:xfrm>
            <a:off x="182880" y="2194559"/>
            <a:ext cx="5761980" cy="640080"/>
            <a:chOff x="182880" y="2194559"/>
            <a:chExt cx="5761980" cy="640080"/>
          </a:xfrm>
        </p:grpSpPr>
        <p:graphicFrame>
          <p:nvGraphicFramePr>
            <p:cNvPr id="107" name="Chart 110"/>
            <p:cNvGraphicFramePr>
              <a:graphicFrameLocks noGrp="1"/>
            </p:cNvGraphicFramePr>
            <p:nvPr/>
          </p:nvGraphicFramePr>
          <p:xfrm>
            <a:off x="2561580" y="2286000"/>
            <a:ext cx="3383280" cy="457200"/>
          </p:xfrm>
          <a:graphic>
            <a:graphicData uri="http://schemas.openxmlformats.org/drawingml/2006/chart">
              <c:chart xmlns:c="http://schemas.openxmlformats.org/drawingml/2006/chart" xmlns:r="http://schemas.openxmlformats.org/officeDocument/2006/relationships" r:id="rId3"/>
            </a:graphicData>
          </a:graphic>
        </p:graphicFrame>
        <p:sp>
          <p:nvSpPr>
            <p:cNvPr id="108" name="TextBox 107">
              <a:extLst>
                <a:ext uri="{FF2B5EF4-FFF2-40B4-BE49-F238E27FC236}">
                  <a16:creationId xmlns:a16="http://schemas.microsoft.com/office/drawing/2014/main" id="{1981C12F-AC32-FD40-9078-CF5008AB255A}"/>
                </a:ext>
              </a:extLst>
            </p:cNvPr>
            <p:cNvSpPr txBox="1"/>
            <p:nvPr/>
          </p:nvSpPr>
          <p:spPr>
            <a:xfrm>
              <a:off x="182880" y="2194559"/>
              <a:ext cx="2286000" cy="640080"/>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Having global standards around processes, systems and practices enable me to do my job better.</a:t>
              </a:r>
            </a:p>
          </p:txBody>
        </p:sp>
      </p:grpSp>
      <p:grpSp>
        <p:nvGrpSpPr>
          <p:cNvPr id="4" name="Group 3"/>
          <p:cNvGrpSpPr/>
          <p:nvPr/>
        </p:nvGrpSpPr>
        <p:grpSpPr>
          <a:xfrm>
            <a:off x="182880" y="1604028"/>
            <a:ext cx="5760720" cy="581389"/>
            <a:chOff x="182880" y="1604028"/>
            <a:chExt cx="5760720" cy="581389"/>
          </a:xfrm>
        </p:grpSpPr>
        <p:graphicFrame>
          <p:nvGraphicFramePr>
            <p:cNvPr id="105" name="Chart 110"/>
            <p:cNvGraphicFramePr>
              <a:graphicFrameLocks noGrp="1"/>
            </p:cNvGraphicFramePr>
            <p:nvPr/>
          </p:nvGraphicFramePr>
          <p:xfrm>
            <a:off x="2560320" y="1645920"/>
            <a:ext cx="3383280" cy="457200"/>
          </p:xfrm>
          <a:graphic>
            <a:graphicData uri="http://schemas.openxmlformats.org/drawingml/2006/chart">
              <c:chart xmlns:c="http://schemas.openxmlformats.org/drawingml/2006/chart" xmlns:r="http://schemas.openxmlformats.org/officeDocument/2006/relationships" r:id="rId4"/>
            </a:graphicData>
          </a:graphic>
        </p:graphicFrame>
        <p:sp>
          <p:nvSpPr>
            <p:cNvPr id="106" name="TextBox 105">
              <a:extLst>
                <a:ext uri="{FF2B5EF4-FFF2-40B4-BE49-F238E27FC236}">
                  <a16:creationId xmlns:a16="http://schemas.microsoft.com/office/drawing/2014/main" id="{7266C6DD-8F60-2E41-9073-C6187522BCFB}"/>
                </a:ext>
              </a:extLst>
            </p:cNvPr>
            <p:cNvSpPr txBox="1"/>
            <p:nvPr/>
          </p:nvSpPr>
          <p:spPr>
            <a:xfrm>
              <a:off x="182880" y="1604028"/>
              <a:ext cx="2286000" cy="58138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understand how implementing Philips Business System will help Philips meet its goals and objectives towards becoming a solutions company.</a:t>
              </a:r>
            </a:p>
          </p:txBody>
        </p:sp>
      </p:grpSp>
      <p:sp>
        <p:nvSpPr>
          <p:cNvPr id="83" name="Rounded Rectangle 10">
            <a:extLst>
              <a:ext uri="{FF2B5EF4-FFF2-40B4-BE49-F238E27FC236}">
                <a16:creationId xmlns:a16="http://schemas.microsoft.com/office/drawing/2014/main" id="{C6290EFF-1F67-4632-BF34-9D40FAD5BE57}"/>
              </a:ext>
            </a:extLst>
          </p:cNvPr>
          <p:cNvSpPr/>
          <p:nvPr/>
        </p:nvSpPr>
        <p:spPr>
          <a:xfrm>
            <a:off x="265058" y="5601043"/>
            <a:ext cx="8623210" cy="848499"/>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Arial" panose="020B0604020202020204" pitchFamily="34" charset="0"/>
              <a:ea typeface="+mn-ea"/>
              <a:cs typeface="Arial" panose="020B0604020202020204" pitchFamily="34" charset="0"/>
            </a:endParaRPr>
          </a:p>
        </p:txBody>
      </p:sp>
      <p:sp>
        <p:nvSpPr>
          <p:cNvPr id="19" name="Title 1">
            <a:extLst>
              <a:ext uri="{FF2B5EF4-FFF2-40B4-BE49-F238E27FC236}">
                <a16:creationId xmlns:a16="http://schemas.microsoft.com/office/drawing/2014/main" id="{72891B29-3D61-445C-91A3-5860D11BFA9C}"/>
              </a:ext>
            </a:extLst>
          </p:cNvPr>
          <p:cNvSpPr txBox="1">
            <a:spLocks/>
          </p:cNvSpPr>
          <p:nvPr/>
        </p:nvSpPr>
        <p:spPr>
          <a:xfrm>
            <a:off x="169021" y="58992"/>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marL="0" marR="0" lvl="0" indent="0" algn="l" defTabSz="685749"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98" normalizeH="0" baseline="0" noProof="0" dirty="0">
                <a:ln>
                  <a:noFill/>
                </a:ln>
                <a:solidFill>
                  <a:srgbClr val="2D2A2B"/>
                </a:solidFill>
                <a:effectLst/>
                <a:uLnTx/>
                <a:uFillTx/>
                <a:latin typeface="Arial" panose="020B0604020202020204" pitchFamily="34" charset="0"/>
                <a:cs typeface="Arial" panose="020B0604020202020204" pitchFamily="34" charset="0"/>
              </a:rPr>
              <a:t>Dimension Details -- Philips Business System</a:t>
            </a:r>
          </a:p>
        </p:txBody>
      </p:sp>
      <p:cxnSp>
        <p:nvCxnSpPr>
          <p:cNvPr id="20" name="Straight Connector 19">
            <a:extLst>
              <a:ext uri="{FF2B5EF4-FFF2-40B4-BE49-F238E27FC236}">
                <a16:creationId xmlns:a16="http://schemas.microsoft.com/office/drawing/2014/main" id="{293EE5C0-7E36-48FE-93B0-026CAB278DE4}"/>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5523CB6-AD54-4645-9131-1EBDB2F24E93}"/>
              </a:ext>
            </a:extLst>
          </p:cNvPr>
          <p:cNvCxnSpPr/>
          <p:nvPr/>
        </p:nvCxnSpPr>
        <p:spPr>
          <a:xfrm>
            <a:off x="320040" y="16002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7442BD6-0D3E-4483-8E8F-3D23D1C982AB}"/>
              </a:ext>
            </a:extLst>
          </p:cNvPr>
          <p:cNvCxnSpPr/>
          <p:nvPr/>
        </p:nvCxnSpPr>
        <p:spPr>
          <a:xfrm>
            <a:off x="320040" y="219456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86D2075-85DE-4F46-B417-F5646B1633E2}"/>
              </a:ext>
            </a:extLst>
          </p:cNvPr>
          <p:cNvCxnSpPr/>
          <p:nvPr/>
        </p:nvCxnSpPr>
        <p:spPr>
          <a:xfrm>
            <a:off x="320040" y="1002011"/>
            <a:ext cx="8551381"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BF4998F-8D94-4AC0-8307-7FE780FDB850}"/>
              </a:ext>
            </a:extLst>
          </p:cNvPr>
          <p:cNvSpPr txBox="1"/>
          <p:nvPr/>
        </p:nvSpPr>
        <p:spPr>
          <a:xfrm>
            <a:off x="365760" y="548640"/>
            <a:ext cx="2103120" cy="457200"/>
          </a:xfrm>
          <a:prstGeom prst="rect">
            <a:avLst/>
          </a:prstGeom>
          <a:noFill/>
          <a:ln w="6350">
            <a:noFill/>
          </a:ln>
        </p:spPr>
        <p:txBody>
          <a:bodyPr wrap="square" lIns="45720" rIns="45720" rtlCol="0"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Dimension/Item</a:t>
            </a:r>
          </a:p>
        </p:txBody>
      </p:sp>
      <p:cxnSp>
        <p:nvCxnSpPr>
          <p:cNvPr id="148" name="Straight Connector 147">
            <a:extLst>
              <a:ext uri="{FF2B5EF4-FFF2-40B4-BE49-F238E27FC236}">
                <a16:creationId xmlns:a16="http://schemas.microsoft.com/office/drawing/2014/main" id="{84A62125-4849-4F18-9DA9-06F7259CFA5B}"/>
              </a:ext>
            </a:extLst>
          </p:cNvPr>
          <p:cNvCxnSpPr/>
          <p:nvPr/>
        </p:nvCxnSpPr>
        <p:spPr>
          <a:xfrm>
            <a:off x="320040" y="283464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F4ED0399-17D1-47D5-81CD-BD17B0E0F17C}"/>
              </a:ext>
            </a:extLst>
          </p:cNvPr>
          <p:cNvCxnSpPr/>
          <p:nvPr/>
        </p:nvCxnSpPr>
        <p:spPr>
          <a:xfrm>
            <a:off x="320040" y="347472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83DAFA4-9EA8-4AE8-B11A-35A17089BFFA}"/>
              </a:ext>
            </a:extLst>
          </p:cNvPr>
          <p:cNvCxnSpPr/>
          <p:nvPr/>
        </p:nvCxnSpPr>
        <p:spPr>
          <a:xfrm>
            <a:off x="320040" y="41148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019EE92C-DF8C-430F-AF5B-50EFBD5B0C48}"/>
              </a:ext>
            </a:extLst>
          </p:cNvPr>
          <p:cNvCxnSpPr/>
          <p:nvPr/>
        </p:nvCxnSpPr>
        <p:spPr>
          <a:xfrm>
            <a:off x="320040" y="475488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5897880" y="731520"/>
            <a:ext cx="642553" cy="4700016"/>
            <a:chOff x="5897880" y="731520"/>
            <a:chExt cx="642553" cy="4700016"/>
          </a:xfrm>
        </p:grpSpPr>
        <p:sp>
          <p:nvSpPr>
            <p:cNvPr id="11" name="Rectangle: Rounded Corners 10">
              <a:extLst>
                <a:ext uri="{FF2B5EF4-FFF2-40B4-BE49-F238E27FC236}">
                  <a16:creationId xmlns:a16="http://schemas.microsoft.com/office/drawing/2014/main" id="{A4FD62A8-687B-47EE-BACF-5BA26D902ADE}"/>
                </a:ext>
              </a:extLst>
            </p:cNvPr>
            <p:cNvSpPr/>
            <p:nvPr/>
          </p:nvSpPr>
          <p:spPr>
            <a:xfrm>
              <a:off x="6080760" y="731520"/>
              <a:ext cx="228600" cy="22860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8" name="TextBox 7">
              <a:extLst>
                <a:ext uri="{FF2B5EF4-FFF2-40B4-BE49-F238E27FC236}">
                  <a16:creationId xmlns:a16="http://schemas.microsoft.com/office/drawing/2014/main" id="{FE8E8761-1E00-4E43-B872-A33EC3D85E42}"/>
                </a:ext>
              </a:extLst>
            </p:cNvPr>
            <p:cNvSpPr txBox="1">
              <a:spLocks noChangeAspect="1"/>
            </p:cNvSpPr>
            <p:nvPr/>
          </p:nvSpPr>
          <p:spPr>
            <a:xfrm>
              <a:off x="5897880" y="1014984"/>
              <a:ext cx="640080" cy="582964"/>
            </a:xfrm>
            <a:prstGeom prst="rect">
              <a:avLst/>
            </a:prstGeom>
            <a:noFill/>
            <a:ln w="6350">
              <a:noFill/>
            </a:ln>
          </p:spPr>
          <p:txBody>
            <a:bodyPr wrap="square" rtlCol="0" anchor="ctr" anchorCtr="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89</a:t>
              </a:r>
            </a:p>
          </p:txBody>
        </p:sp>
        <p:sp>
          <p:nvSpPr>
            <p:cNvPr id="159" name="TextBox 158">
              <a:extLst>
                <a:ext uri="{FF2B5EF4-FFF2-40B4-BE49-F238E27FC236}">
                  <a16:creationId xmlns:a16="http://schemas.microsoft.com/office/drawing/2014/main" id="{E269FA1B-8C64-4662-8CB1-F4C3A1A5608E}"/>
                </a:ext>
              </a:extLst>
            </p:cNvPr>
            <p:cNvSpPr txBox="1">
              <a:spLocks noChangeAspect="1"/>
            </p:cNvSpPr>
            <p:nvPr/>
          </p:nvSpPr>
          <p:spPr>
            <a:xfrm>
              <a:off x="5897880" y="160020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89</a:t>
              </a:r>
            </a:p>
          </p:txBody>
        </p:sp>
        <p:sp>
          <p:nvSpPr>
            <p:cNvPr id="133" name="TextBox 132">
              <a:extLst>
                <a:ext uri="{FF2B5EF4-FFF2-40B4-BE49-F238E27FC236}">
                  <a16:creationId xmlns:a16="http://schemas.microsoft.com/office/drawing/2014/main" id="{AF8D7FE6-F997-4D06-8B01-060F3AC61BFE}"/>
                </a:ext>
              </a:extLst>
            </p:cNvPr>
            <p:cNvSpPr txBox="1">
              <a:spLocks noChangeAspect="1"/>
            </p:cNvSpPr>
            <p:nvPr/>
          </p:nvSpPr>
          <p:spPr>
            <a:xfrm>
              <a:off x="5897880" y="2221992"/>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92</a:t>
              </a:r>
            </a:p>
          </p:txBody>
        </p:sp>
        <p:sp>
          <p:nvSpPr>
            <p:cNvPr id="143" name="TextBox 142">
              <a:extLst>
                <a:ext uri="{FF2B5EF4-FFF2-40B4-BE49-F238E27FC236}">
                  <a16:creationId xmlns:a16="http://schemas.microsoft.com/office/drawing/2014/main" id="{9993FCCF-08B0-4616-8C0B-870458F040B9}"/>
                </a:ext>
              </a:extLst>
            </p:cNvPr>
            <p:cNvSpPr txBox="1">
              <a:spLocks noChangeAspect="1"/>
            </p:cNvSpPr>
            <p:nvPr/>
          </p:nvSpPr>
          <p:spPr>
            <a:xfrm>
              <a:off x="5897880" y="2871216"/>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86</a:t>
              </a:r>
            </a:p>
          </p:txBody>
        </p:sp>
        <p:sp>
          <p:nvSpPr>
            <p:cNvPr id="150" name="TextBox 149">
              <a:extLst>
                <a:ext uri="{FF2B5EF4-FFF2-40B4-BE49-F238E27FC236}">
                  <a16:creationId xmlns:a16="http://schemas.microsoft.com/office/drawing/2014/main" id="{5870D57E-9EDF-4220-B2B0-0962941C8421}"/>
                </a:ext>
              </a:extLst>
            </p:cNvPr>
            <p:cNvSpPr txBox="1">
              <a:spLocks noChangeAspect="1"/>
            </p:cNvSpPr>
            <p:nvPr/>
          </p:nvSpPr>
          <p:spPr>
            <a:xfrm>
              <a:off x="5897880" y="3520440"/>
              <a:ext cx="642553" cy="585216"/>
            </a:xfrm>
            <a:prstGeom prst="rect">
              <a:avLst/>
            </a:prstGeom>
            <a:noFill/>
            <a:ln w="6350">
              <a:noFill/>
            </a:ln>
          </p:spPr>
          <p:txBody>
            <a:bodyPr wrap="square" rtlCol="0" anchor="ctr" anchorCtr="1">
              <a:noAutofit/>
            </a:bodyPr>
            <a:lstStyle/>
            <a:p>
              <a:pPr lvl="0">
                <a:defRPr/>
              </a:pPr>
              <a:endParaRPr/>
            </a:p>
          </p:txBody>
        </p:sp>
        <p:sp>
          <p:nvSpPr>
            <p:cNvPr id="156" name="TextBox 155">
              <a:extLst>
                <a:ext uri="{FF2B5EF4-FFF2-40B4-BE49-F238E27FC236}">
                  <a16:creationId xmlns:a16="http://schemas.microsoft.com/office/drawing/2014/main" id="{FE641E82-45F9-4902-8EB8-70C40EC6C1DC}"/>
                </a:ext>
              </a:extLst>
            </p:cNvPr>
            <p:cNvSpPr txBox="1">
              <a:spLocks noChangeAspect="1"/>
            </p:cNvSpPr>
            <p:nvPr/>
          </p:nvSpPr>
          <p:spPr>
            <a:xfrm>
              <a:off x="5897880" y="4160520"/>
              <a:ext cx="642553" cy="585216"/>
            </a:xfrm>
            <a:prstGeom prst="rect">
              <a:avLst/>
            </a:prstGeom>
            <a:noFill/>
            <a:ln w="6350">
              <a:noFill/>
            </a:ln>
          </p:spPr>
          <p:txBody>
            <a:bodyPr wrap="square" rtlCol="0" anchor="ctr" anchorCtr="1">
              <a:noAutofit/>
            </a:bodyPr>
            <a:lstStyle/>
            <a:p>
              <a:pPr lvl="0">
                <a:defRPr/>
              </a:pPr>
              <a:endParaRPr/>
            </a:p>
          </p:txBody>
        </p:sp>
        <p:sp>
          <p:nvSpPr>
            <p:cNvPr id="183" name="TextBox 182">
              <a:extLst>
                <a:ext uri="{FF2B5EF4-FFF2-40B4-BE49-F238E27FC236}">
                  <a16:creationId xmlns:a16="http://schemas.microsoft.com/office/drawing/2014/main" id="{6BBBF724-E414-4DD6-A473-A0013E8ED19D}"/>
                </a:ext>
              </a:extLst>
            </p:cNvPr>
            <p:cNvSpPr txBox="1">
              <a:spLocks noChangeAspect="1"/>
            </p:cNvSpPr>
            <p:nvPr/>
          </p:nvSpPr>
          <p:spPr>
            <a:xfrm>
              <a:off x="5897880" y="4846320"/>
              <a:ext cx="642553" cy="585216"/>
            </a:xfrm>
            <a:prstGeom prst="rect">
              <a:avLst/>
            </a:prstGeom>
            <a:noFill/>
            <a:ln w="6350">
              <a:noFill/>
            </a:ln>
          </p:spPr>
          <p:txBody>
            <a:bodyPr wrap="square" rtlCol="0" anchor="ctr" anchorCtr="1">
              <a:noAutofit/>
            </a:bodyPr>
            <a:lstStyle/>
            <a:p>
              <a:pPr lvl="0">
                <a:defRPr/>
              </a:pPr>
              <a:endParaRPr/>
            </a:p>
          </p:txBody>
        </p:sp>
      </p:grpSp>
      <p:grpSp>
        <p:nvGrpSpPr>
          <p:cNvPr id="7" name="Group 6"/>
          <p:cNvGrpSpPr/>
          <p:nvPr/>
        </p:nvGrpSpPr>
        <p:grpSpPr>
          <a:xfrm>
            <a:off x="6440002" y="731520"/>
            <a:ext cx="782253" cy="4553712"/>
            <a:chOff x="6440002" y="731520"/>
            <a:chExt cx="782253" cy="4553712"/>
          </a:xfrm>
        </p:grpSpPr>
        <p:sp>
          <p:nvSpPr>
            <p:cNvPr id="14" name="Rectangle: Rounded Corners 13">
              <a:extLst>
                <a:ext uri="{FF2B5EF4-FFF2-40B4-BE49-F238E27FC236}">
                  <a16:creationId xmlns:a16="http://schemas.microsoft.com/office/drawing/2014/main" id="{BE8BB6A3-1107-4BD2-99FD-E0CE69E048AA}"/>
                </a:ext>
              </a:extLst>
            </p:cNvPr>
            <p:cNvSpPr/>
            <p:nvPr/>
          </p:nvSpPr>
          <p:spPr>
            <a:xfrm>
              <a:off x="6718190" y="731520"/>
              <a:ext cx="228600" cy="22860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bg1"/>
                  </a:solidFill>
                  <a:effectLst/>
                  <a:uLnTx/>
                  <a:uFillTx/>
                  <a:latin typeface="+mj-lt"/>
                  <a:ea typeface="+mn-ea"/>
                  <a:cs typeface="Arial" panose="020B0604020202020204" pitchFamily="34" charset="0"/>
                </a:rPr>
                <a:t>B</a:t>
              </a:r>
            </a:p>
          </p:txBody>
        </p:sp>
        <p:sp>
          <p:nvSpPr>
            <p:cNvPr id="16" name="TextBox 15">
              <a:extLst>
                <a:ext uri="{FF2B5EF4-FFF2-40B4-BE49-F238E27FC236}">
                  <a16:creationId xmlns:a16="http://schemas.microsoft.com/office/drawing/2014/main" id="{51519F0A-671C-47E8-AAEC-03CB1AF858DD}"/>
                </a:ext>
              </a:extLst>
            </p:cNvPr>
            <p:cNvSpPr txBox="1"/>
            <p:nvPr/>
          </p:nvSpPr>
          <p:spPr>
            <a:xfrm>
              <a:off x="6440002" y="1131458"/>
              <a:ext cx="768096" cy="347472"/>
            </a:xfrm>
            <a:prstGeom prst="rect">
              <a:avLst/>
            </a:prstGeom>
            <a:noFill/>
            <a:ln w="6350">
              <a:noFill/>
            </a:ln>
          </p:spPr>
          <p:txBody>
            <a:bodyPr wrap="square" lIns="45720" rIns="4572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t>
              </a:r>
            </a:p>
          </p:txBody>
        </p:sp>
        <p:sp>
          <p:nvSpPr>
            <p:cNvPr id="160" name="TextBox 159">
              <a:extLst>
                <a:ext uri="{FF2B5EF4-FFF2-40B4-BE49-F238E27FC236}">
                  <a16:creationId xmlns:a16="http://schemas.microsoft.com/office/drawing/2014/main" id="{069128EB-3757-48AA-B8BD-901FE58813FA}"/>
                </a:ext>
              </a:extLst>
            </p:cNvPr>
            <p:cNvSpPr txBox="1"/>
            <p:nvPr/>
          </p:nvSpPr>
          <p:spPr>
            <a:xfrm>
              <a:off x="6445585" y="1724986"/>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38" name="TextBox 137">
              <a:extLst>
                <a:ext uri="{FF2B5EF4-FFF2-40B4-BE49-F238E27FC236}">
                  <a16:creationId xmlns:a16="http://schemas.microsoft.com/office/drawing/2014/main" id="{2F0755C7-6D71-449D-834F-6CA841CFE94D}"/>
                </a:ext>
              </a:extLst>
            </p:cNvPr>
            <p:cNvSpPr txBox="1"/>
            <p:nvPr/>
          </p:nvSpPr>
          <p:spPr>
            <a:xfrm>
              <a:off x="6440002" y="2343294"/>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44" name="TextBox 143">
              <a:extLst>
                <a:ext uri="{FF2B5EF4-FFF2-40B4-BE49-F238E27FC236}">
                  <a16:creationId xmlns:a16="http://schemas.microsoft.com/office/drawing/2014/main" id="{61436C8E-8F24-4A4D-AD33-A193088721E0}"/>
                </a:ext>
              </a:extLst>
            </p:cNvPr>
            <p:cNvSpPr txBox="1"/>
            <p:nvPr/>
          </p:nvSpPr>
          <p:spPr>
            <a:xfrm>
              <a:off x="6445585" y="2989161"/>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51" name="TextBox 150">
              <a:extLst>
                <a:ext uri="{FF2B5EF4-FFF2-40B4-BE49-F238E27FC236}">
                  <a16:creationId xmlns:a16="http://schemas.microsoft.com/office/drawing/2014/main" id="{23A10F51-1BF3-4332-80D5-C34EA9D7A95D}"/>
                </a:ext>
              </a:extLst>
            </p:cNvPr>
            <p:cNvSpPr txBox="1"/>
            <p:nvPr/>
          </p:nvSpPr>
          <p:spPr>
            <a:xfrm>
              <a:off x="6448576" y="3640815"/>
              <a:ext cx="768096" cy="347472"/>
            </a:xfrm>
            <a:prstGeom prst="rect">
              <a:avLst/>
            </a:prstGeom>
            <a:noFill/>
            <a:ln w="6350">
              <a:noFill/>
            </a:ln>
          </p:spPr>
          <p:txBody>
            <a:bodyPr wrap="square" lIns="45720" rIns="45720" rtlCol="0" anchor="ctr" anchorCtr="0">
              <a:noAutofit/>
            </a:bodyPr>
            <a:lstStyle/>
            <a:p>
              <a:pPr lvl="0" algn="ctr">
                <a:defRPr/>
              </a:pPr>
              <a:endParaRPr/>
            </a:p>
          </p:txBody>
        </p:sp>
        <p:sp>
          <p:nvSpPr>
            <p:cNvPr id="157" name="TextBox 156">
              <a:extLst>
                <a:ext uri="{FF2B5EF4-FFF2-40B4-BE49-F238E27FC236}">
                  <a16:creationId xmlns:a16="http://schemas.microsoft.com/office/drawing/2014/main" id="{446A4A20-C6DA-4468-8D72-34F0B9A42012}"/>
                </a:ext>
              </a:extLst>
            </p:cNvPr>
            <p:cNvSpPr txBox="1"/>
            <p:nvPr/>
          </p:nvSpPr>
          <p:spPr>
            <a:xfrm>
              <a:off x="6454159" y="4280895"/>
              <a:ext cx="768096" cy="347472"/>
            </a:xfrm>
            <a:prstGeom prst="rect">
              <a:avLst/>
            </a:prstGeom>
            <a:noFill/>
            <a:ln w="6350">
              <a:noFill/>
            </a:ln>
          </p:spPr>
          <p:txBody>
            <a:bodyPr wrap="square" lIns="45720" rIns="45720" rtlCol="0" anchor="ctr" anchorCtr="0">
              <a:noAutofit/>
            </a:bodyPr>
            <a:lstStyle/>
            <a:p>
              <a:pPr lvl="0" algn="ctr">
                <a:defRPr/>
              </a:pPr>
              <a:endParaRPr/>
            </a:p>
          </p:txBody>
        </p:sp>
        <p:sp>
          <p:nvSpPr>
            <p:cNvPr id="184" name="TextBox 183">
              <a:extLst>
                <a:ext uri="{FF2B5EF4-FFF2-40B4-BE49-F238E27FC236}">
                  <a16:creationId xmlns:a16="http://schemas.microsoft.com/office/drawing/2014/main" id="{EE6190ED-0B49-4352-AFF3-CF3D66D4D197}"/>
                </a:ext>
              </a:extLst>
            </p:cNvPr>
            <p:cNvSpPr txBox="1"/>
            <p:nvPr/>
          </p:nvSpPr>
          <p:spPr>
            <a:xfrm>
              <a:off x="6444677" y="4937760"/>
              <a:ext cx="768096" cy="347472"/>
            </a:xfrm>
            <a:prstGeom prst="rect">
              <a:avLst/>
            </a:prstGeom>
            <a:noFill/>
            <a:ln w="6350">
              <a:noFill/>
            </a:ln>
          </p:spPr>
          <p:txBody>
            <a:bodyPr wrap="square" lIns="45720" rIns="45720" rtlCol="0" anchor="ctr" anchorCtr="0">
              <a:noAutofit/>
            </a:bodyPr>
            <a:lstStyle/>
            <a:p>
              <a:pPr lvl="0" algn="ctr">
                <a:defRPr/>
              </a:pPr>
              <a:endParaRPr/>
            </a:p>
          </p:txBody>
        </p:sp>
      </p:grpSp>
      <p:grpSp>
        <p:nvGrpSpPr>
          <p:cNvPr id="9" name="Group 8"/>
          <p:cNvGrpSpPr/>
          <p:nvPr/>
        </p:nvGrpSpPr>
        <p:grpSpPr>
          <a:xfrm>
            <a:off x="7275424" y="731520"/>
            <a:ext cx="782253" cy="4553712"/>
            <a:chOff x="7275424" y="731520"/>
            <a:chExt cx="782253" cy="4553712"/>
          </a:xfrm>
        </p:grpSpPr>
        <p:sp>
          <p:nvSpPr>
            <p:cNvPr id="13" name="Rectangle: Rounded Corners 12">
              <a:extLst>
                <a:ext uri="{FF2B5EF4-FFF2-40B4-BE49-F238E27FC236}">
                  <a16:creationId xmlns:a16="http://schemas.microsoft.com/office/drawing/2014/main" id="{FE405175-FDFC-4040-AD13-B75A1E5F4EDC}"/>
                </a:ext>
              </a:extLst>
            </p:cNvPr>
            <p:cNvSpPr/>
            <p:nvPr/>
          </p:nvSpPr>
          <p:spPr>
            <a:xfrm>
              <a:off x="7552944" y="731520"/>
              <a:ext cx="228600" cy="22860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C</a:t>
              </a:r>
            </a:p>
          </p:txBody>
        </p:sp>
        <p:sp>
          <p:nvSpPr>
            <p:cNvPr id="146" name="TextBox 145">
              <a:extLst>
                <a:ext uri="{FF2B5EF4-FFF2-40B4-BE49-F238E27FC236}">
                  <a16:creationId xmlns:a16="http://schemas.microsoft.com/office/drawing/2014/main" id="{57C406BE-ACD2-46CA-8236-88678C8B7EB5}"/>
                </a:ext>
              </a:extLst>
            </p:cNvPr>
            <p:cNvSpPr txBox="1"/>
            <p:nvPr/>
          </p:nvSpPr>
          <p:spPr>
            <a:xfrm>
              <a:off x="7275424" y="1162208"/>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61" name="TextBox 160">
              <a:extLst>
                <a:ext uri="{FF2B5EF4-FFF2-40B4-BE49-F238E27FC236}">
                  <a16:creationId xmlns:a16="http://schemas.microsoft.com/office/drawing/2014/main" id="{5B9EBBD3-EC0F-4B3A-B0E4-303DC813D0B7}"/>
                </a:ext>
              </a:extLst>
            </p:cNvPr>
            <p:cNvSpPr txBox="1"/>
            <p:nvPr/>
          </p:nvSpPr>
          <p:spPr>
            <a:xfrm>
              <a:off x="7281007" y="175764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41" name="TextBox 140">
              <a:extLst>
                <a:ext uri="{FF2B5EF4-FFF2-40B4-BE49-F238E27FC236}">
                  <a16:creationId xmlns:a16="http://schemas.microsoft.com/office/drawing/2014/main" id="{3334149F-325D-439D-ABA4-85BD845B8A22}"/>
                </a:ext>
              </a:extLst>
            </p:cNvPr>
            <p:cNvSpPr txBox="1"/>
            <p:nvPr/>
          </p:nvSpPr>
          <p:spPr>
            <a:xfrm>
              <a:off x="7275424" y="237526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45" name="TextBox 144">
              <a:extLst>
                <a:ext uri="{FF2B5EF4-FFF2-40B4-BE49-F238E27FC236}">
                  <a16:creationId xmlns:a16="http://schemas.microsoft.com/office/drawing/2014/main" id="{8A326A07-597F-48EF-BB6A-A4D0AF037853}"/>
                </a:ext>
              </a:extLst>
            </p:cNvPr>
            <p:cNvSpPr txBox="1"/>
            <p:nvPr/>
          </p:nvSpPr>
          <p:spPr>
            <a:xfrm>
              <a:off x="7281007" y="2983374"/>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54" name="TextBox 153">
              <a:extLst>
                <a:ext uri="{FF2B5EF4-FFF2-40B4-BE49-F238E27FC236}">
                  <a16:creationId xmlns:a16="http://schemas.microsoft.com/office/drawing/2014/main" id="{6D5EBA2B-BDCC-4CEF-9844-954EF43634E2}"/>
                </a:ext>
              </a:extLst>
            </p:cNvPr>
            <p:cNvSpPr txBox="1"/>
            <p:nvPr/>
          </p:nvSpPr>
          <p:spPr>
            <a:xfrm>
              <a:off x="7283998" y="3640815"/>
              <a:ext cx="768096" cy="347472"/>
            </a:xfrm>
            <a:prstGeom prst="rect">
              <a:avLst/>
            </a:prstGeom>
            <a:noFill/>
            <a:ln w="6350">
              <a:noFill/>
            </a:ln>
          </p:spPr>
          <p:txBody>
            <a:bodyPr wrap="square" lIns="45720" rIns="45720" rtlCol="0" anchor="ctr" anchorCtr="1">
              <a:noAutofit/>
            </a:bodyPr>
            <a:lstStyle/>
            <a:p>
              <a:pPr lvl="0" algn="ctr">
                <a:defRPr/>
              </a:pPr>
              <a:endParaRPr/>
            </a:p>
          </p:txBody>
        </p:sp>
        <p:sp>
          <p:nvSpPr>
            <p:cNvPr id="179" name="TextBox 178">
              <a:extLst>
                <a:ext uri="{FF2B5EF4-FFF2-40B4-BE49-F238E27FC236}">
                  <a16:creationId xmlns:a16="http://schemas.microsoft.com/office/drawing/2014/main" id="{9CB8BC60-CA25-4E4A-B7DF-6DB0D9F8896C}"/>
                </a:ext>
              </a:extLst>
            </p:cNvPr>
            <p:cNvSpPr txBox="1"/>
            <p:nvPr/>
          </p:nvSpPr>
          <p:spPr>
            <a:xfrm>
              <a:off x="7289581" y="4280895"/>
              <a:ext cx="768096" cy="347472"/>
            </a:xfrm>
            <a:prstGeom prst="rect">
              <a:avLst/>
            </a:prstGeom>
            <a:noFill/>
            <a:ln w="6350">
              <a:noFill/>
            </a:ln>
          </p:spPr>
          <p:txBody>
            <a:bodyPr wrap="square" lIns="45720" rIns="45720" rtlCol="0" anchor="ctr" anchorCtr="1">
              <a:noAutofit/>
            </a:bodyPr>
            <a:lstStyle/>
            <a:p>
              <a:pPr lvl="0" algn="ctr">
                <a:defRPr/>
              </a:pPr>
              <a:endParaRPr/>
            </a:p>
          </p:txBody>
        </p:sp>
        <p:sp>
          <p:nvSpPr>
            <p:cNvPr id="187" name="TextBox 186">
              <a:extLst>
                <a:ext uri="{FF2B5EF4-FFF2-40B4-BE49-F238E27FC236}">
                  <a16:creationId xmlns:a16="http://schemas.microsoft.com/office/drawing/2014/main" id="{99550F08-002D-415C-857D-8D352D84BF64}"/>
                </a:ext>
              </a:extLst>
            </p:cNvPr>
            <p:cNvSpPr txBox="1"/>
            <p:nvPr/>
          </p:nvSpPr>
          <p:spPr>
            <a:xfrm>
              <a:off x="7280099" y="4937760"/>
              <a:ext cx="768096" cy="347472"/>
            </a:xfrm>
            <a:prstGeom prst="rect">
              <a:avLst/>
            </a:prstGeom>
            <a:noFill/>
            <a:ln w="6350">
              <a:noFill/>
            </a:ln>
          </p:spPr>
          <p:txBody>
            <a:bodyPr wrap="square" lIns="45720" rIns="45720" rtlCol="0" anchor="ctr" anchorCtr="1">
              <a:noAutofit/>
            </a:bodyPr>
            <a:lstStyle/>
            <a:p>
              <a:pPr lvl="0" algn="ctr">
                <a:defRPr/>
              </a:pPr>
              <a:endParaRPr/>
            </a:p>
          </p:txBody>
        </p:sp>
      </p:grpSp>
      <p:sp>
        <p:nvSpPr>
          <p:cNvPr id="91" name="Text Placeholder 7">
            <a:extLst>
              <a:ext uri="{FF2B5EF4-FFF2-40B4-BE49-F238E27FC236}">
                <a16:creationId xmlns:a16="http://schemas.microsoft.com/office/drawing/2014/main" id="{CE7B5F59-78C1-ED44-B319-F3F1E92EA280}"/>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92" name="Footer Placeholder 2">
            <a:extLst>
              <a:ext uri="{FF2B5EF4-FFF2-40B4-BE49-F238E27FC236}">
                <a16:creationId xmlns:a16="http://schemas.microsoft.com/office/drawing/2014/main" id="{2E2C5825-844C-3949-82BC-71C13FE331B8}"/>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20</a:t>
            </a:fld>
            <a:endParaRPr lang="en-US" dirty="0">
              <a:solidFill>
                <a:srgbClr val="767676"/>
              </a:solidFill>
              <a:latin typeface="Arial" panose="020B0604020202020204" pitchFamily="34" charset="0"/>
              <a:cs typeface="Arial" panose="020B0604020202020204" pitchFamily="34" charset="0"/>
            </a:endParaRPr>
          </a:p>
        </p:txBody>
      </p:sp>
      <p:grpSp>
        <p:nvGrpSpPr>
          <p:cNvPr id="15" name="Group 14"/>
          <p:cNvGrpSpPr/>
          <p:nvPr/>
        </p:nvGrpSpPr>
        <p:grpSpPr>
          <a:xfrm>
            <a:off x="365759" y="1051560"/>
            <a:ext cx="5577841" cy="457200"/>
            <a:chOff x="365759" y="1051560"/>
            <a:chExt cx="5577841" cy="457200"/>
          </a:xfrm>
        </p:grpSpPr>
        <p:graphicFrame>
          <p:nvGraphicFramePr>
            <p:cNvPr id="65" name="Chart 188"/>
            <p:cNvGraphicFramePr>
              <a:graphicFrameLocks noGrp="1"/>
            </p:cNvGraphicFramePr>
            <p:nvPr/>
          </p:nvGraphicFramePr>
          <p:xfrm>
            <a:off x="2560320" y="1051560"/>
            <a:ext cx="3383280" cy="457200"/>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8">
              <a:extLst>
                <a:ext uri="{FF2B5EF4-FFF2-40B4-BE49-F238E27FC236}">
                  <a16:creationId xmlns:a16="http://schemas.microsoft.com/office/drawing/2014/main" id="{B32073DA-237C-2545-9029-A59E84BAFC9C}"/>
                </a:ext>
              </a:extLst>
            </p:cNvPr>
            <p:cNvSpPr txBox="1"/>
            <p:nvPr/>
          </p:nvSpPr>
          <p:spPr>
            <a:xfrm>
              <a:off x="365759" y="1051560"/>
              <a:ext cx="2103120" cy="457200"/>
            </a:xfrm>
            <a:prstGeom prst="rect">
              <a:avLst/>
            </a:prstGeom>
            <a:noFill/>
          </p:spPr>
          <p:txBody>
            <a:bodyPr wrap="square" rtlCol="0" anchor="ctr">
              <a:noAutofit/>
            </a:bodyPr>
            <a:lstStyle/>
            <a:p>
              <a:pPr algn="r"/>
              <a:r>
                <a:rPr lang="en-US" sz="1200" b="1" dirty="0">
                  <a:solidFill>
                    <a:srgbClr val="2D2A2B"/>
                  </a:solidFill>
                  <a:latin typeface="Arial" panose="020B0604020202020204" pitchFamily="34" charset="0"/>
                  <a:cs typeface="Arial" panose="020B0604020202020204" pitchFamily="34" charset="0"/>
                </a:rPr>
                <a:t>Philips Business System</a:t>
              </a:r>
            </a:p>
          </p:txBody>
        </p:sp>
      </p:grpSp>
      <p:sp>
        <p:nvSpPr>
          <p:cNvPr id="96" name="Rectangle: Rounded Corners 77">
            <a:extLst>
              <a:ext uri="{FF2B5EF4-FFF2-40B4-BE49-F238E27FC236}">
                <a16:creationId xmlns:a16="http://schemas.microsoft.com/office/drawing/2014/main" id="{369965BA-84B8-7D43-B99C-EA35003746AC}"/>
              </a:ext>
            </a:extLst>
          </p:cNvPr>
          <p:cNvSpPr/>
          <p:nvPr/>
        </p:nvSpPr>
        <p:spPr>
          <a:xfrm>
            <a:off x="3840480" y="777240"/>
            <a:ext cx="144692" cy="139686"/>
          </a:xfrm>
          <a:prstGeom prst="round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7" name="Rectangle: Rounded Corners 78">
            <a:extLst>
              <a:ext uri="{FF2B5EF4-FFF2-40B4-BE49-F238E27FC236}">
                <a16:creationId xmlns:a16="http://schemas.microsoft.com/office/drawing/2014/main" id="{7DA961C4-E7FC-814B-A154-B337F0748015}"/>
              </a:ext>
            </a:extLst>
          </p:cNvPr>
          <p:cNvSpPr/>
          <p:nvPr/>
        </p:nvSpPr>
        <p:spPr>
          <a:xfrm>
            <a:off x="2651760" y="777240"/>
            <a:ext cx="144692" cy="139686"/>
          </a:xfrm>
          <a:prstGeom prst="roundRect">
            <a:avLst/>
          </a:prstGeom>
          <a:solidFill>
            <a:srgbClr val="1A9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8" name="TextBox 97">
            <a:extLst>
              <a:ext uri="{FF2B5EF4-FFF2-40B4-BE49-F238E27FC236}">
                <a16:creationId xmlns:a16="http://schemas.microsoft.com/office/drawing/2014/main" id="{50E3CD04-D9B3-DA49-BDEA-53136BB48118}"/>
              </a:ext>
            </a:extLst>
          </p:cNvPr>
          <p:cNvSpPr txBox="1"/>
          <p:nvPr/>
        </p:nvSpPr>
        <p:spPr>
          <a:xfrm>
            <a:off x="3977640" y="712158"/>
            <a:ext cx="96012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Neutral</a:t>
            </a:r>
          </a:p>
        </p:txBody>
      </p:sp>
      <p:sp>
        <p:nvSpPr>
          <p:cNvPr id="99" name="TextBox 98">
            <a:extLst>
              <a:ext uri="{FF2B5EF4-FFF2-40B4-BE49-F238E27FC236}">
                <a16:creationId xmlns:a16="http://schemas.microsoft.com/office/drawing/2014/main" id="{6F1FF18B-3744-594A-99A9-7C92DA6484E1}"/>
              </a:ext>
            </a:extLst>
          </p:cNvPr>
          <p:cNvSpPr txBox="1"/>
          <p:nvPr/>
        </p:nvSpPr>
        <p:spPr>
          <a:xfrm>
            <a:off x="2788920" y="712158"/>
            <a:ext cx="100584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Positive</a:t>
            </a:r>
          </a:p>
        </p:txBody>
      </p:sp>
      <p:sp>
        <p:nvSpPr>
          <p:cNvPr id="100" name="Rectangle: Rounded Corners 76">
            <a:extLst>
              <a:ext uri="{FF2B5EF4-FFF2-40B4-BE49-F238E27FC236}">
                <a16:creationId xmlns:a16="http://schemas.microsoft.com/office/drawing/2014/main" id="{C7CC7402-52F6-9044-AF0E-6788023A2833}"/>
              </a:ext>
            </a:extLst>
          </p:cNvPr>
          <p:cNvSpPr/>
          <p:nvPr/>
        </p:nvSpPr>
        <p:spPr>
          <a:xfrm>
            <a:off x="4937760" y="777240"/>
            <a:ext cx="144692" cy="139686"/>
          </a:xfrm>
          <a:prstGeom prst="roundRect">
            <a:avLst/>
          </a:prstGeom>
          <a:solidFill>
            <a:srgbClr val="DA18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1" name="TextBox 100">
            <a:extLst>
              <a:ext uri="{FF2B5EF4-FFF2-40B4-BE49-F238E27FC236}">
                <a16:creationId xmlns:a16="http://schemas.microsoft.com/office/drawing/2014/main" id="{38D21B5A-D2C6-CE46-A210-650652C66932}"/>
              </a:ext>
            </a:extLst>
          </p:cNvPr>
          <p:cNvSpPr txBox="1"/>
          <p:nvPr/>
        </p:nvSpPr>
        <p:spPr>
          <a:xfrm>
            <a:off x="5074920" y="712158"/>
            <a:ext cx="960120" cy="276999"/>
          </a:xfrm>
          <a:prstGeom prst="rect">
            <a:avLst/>
          </a:prstGeom>
          <a:noFill/>
          <a:ln w="6350">
            <a:noFill/>
          </a:ln>
        </p:spPr>
        <p:txBody>
          <a:bodyPr wrap="square" lIns="45720" rIns="45720" rtlCol="0" anchor="ctr" anchorCtr="0">
            <a:noAutofit/>
          </a:bodyPr>
          <a:lstStyle/>
          <a:p>
            <a:pPr lvl="0">
              <a:defRPr/>
            </a:pPr>
            <a:r>
              <a:rPr lang="en-US" sz="1200" dirty="0">
                <a:solidFill>
                  <a:srgbClr val="767676"/>
                </a:solidFill>
                <a:latin typeface="Arial" panose="020B0604020202020204" pitchFamily="34" charset="0"/>
                <a:cs typeface="Arial" panose="020B0604020202020204" pitchFamily="34" charset="0"/>
              </a:rPr>
              <a:t>Negative</a:t>
            </a:r>
          </a:p>
        </p:txBody>
      </p:sp>
      <p:grpSp>
        <p:nvGrpSpPr>
          <p:cNvPr id="22" name="Group 21"/>
          <p:cNvGrpSpPr/>
          <p:nvPr/>
        </p:nvGrpSpPr>
        <p:grpSpPr>
          <a:xfrm>
            <a:off x="365760" y="5718775"/>
            <a:ext cx="1828800" cy="682025"/>
            <a:chOff x="365760" y="5718775"/>
            <a:chExt cx="1828800" cy="682025"/>
          </a:xfrm>
        </p:grpSpPr>
        <p:sp>
          <p:nvSpPr>
            <p:cNvPr id="104" name="Rectangle: Rounded Corners 128">
              <a:extLst>
                <a:ext uri="{FF2B5EF4-FFF2-40B4-BE49-F238E27FC236}">
                  <a16:creationId xmlns:a16="http://schemas.microsoft.com/office/drawing/2014/main" id="{6C178466-C5EF-4F4F-B2CC-C4E44CF091D6}"/>
                </a:ext>
              </a:extLst>
            </p:cNvPr>
            <p:cNvSpPr/>
            <p:nvPr/>
          </p:nvSpPr>
          <p:spPr>
            <a:xfrm>
              <a:off x="548640" y="5852160"/>
              <a:ext cx="320040" cy="32004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a:t>
              </a:r>
            </a:p>
          </p:txBody>
        </p:sp>
        <p:sp>
          <p:nvSpPr>
            <p:cNvPr id="117" name="TextBox 116">
              <a:extLst>
                <a:ext uri="{FF2B5EF4-FFF2-40B4-BE49-F238E27FC236}">
                  <a16:creationId xmlns:a16="http://schemas.microsoft.com/office/drawing/2014/main" id="{17DEE8D0-6F4C-264F-8E9B-3B8D29CA0372}"/>
                </a:ext>
              </a:extLst>
            </p:cNvPr>
            <p:cNvSpPr txBox="1"/>
            <p:nvPr/>
          </p:nvSpPr>
          <p:spPr>
            <a:xfrm>
              <a:off x="914400" y="5718775"/>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Q2</a:t>
              </a:r>
            </a:p>
          </p:txBody>
        </p:sp>
        <p:sp>
          <p:nvSpPr>
            <p:cNvPr id="118" name="TextBox 117">
              <a:extLst>
                <a:ext uri="{FF2B5EF4-FFF2-40B4-BE49-F238E27FC236}">
                  <a16:creationId xmlns:a16="http://schemas.microsoft.com/office/drawing/2014/main" id="{35FCED13-0001-5749-BEA8-DD5EA881CA82}"/>
                </a:ext>
              </a:extLst>
            </p:cNvPr>
            <p:cNvSpPr txBox="1"/>
            <p:nvPr/>
          </p:nvSpPr>
          <p:spPr>
            <a:xfrm>
              <a:off x="365760" y="6172200"/>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170</a:t>
              </a:r>
            </a:p>
          </p:txBody>
        </p:sp>
      </p:grpSp>
      <p:grpSp>
        <p:nvGrpSpPr>
          <p:cNvPr id="23" name="Group 22"/>
          <p:cNvGrpSpPr/>
          <p:nvPr/>
        </p:nvGrpSpPr>
        <p:grpSpPr>
          <a:xfrm>
            <a:off x="2423160" y="5716916"/>
            <a:ext cx="1828800" cy="683883"/>
            <a:chOff x="2377440" y="5716916"/>
            <a:chExt cx="1828800" cy="683883"/>
          </a:xfrm>
        </p:grpSpPr>
        <p:sp>
          <p:nvSpPr>
            <p:cNvPr id="120" name="Rectangle: Rounded Corners 131">
              <a:extLst>
                <a:ext uri="{FF2B5EF4-FFF2-40B4-BE49-F238E27FC236}">
                  <a16:creationId xmlns:a16="http://schemas.microsoft.com/office/drawing/2014/main" id="{DE4D8714-5B49-3943-8B35-128A376F7F40}"/>
                </a:ext>
              </a:extLst>
            </p:cNvPr>
            <p:cNvSpPr/>
            <p:nvPr/>
          </p:nvSpPr>
          <p:spPr>
            <a:xfrm>
              <a:off x="2560320" y="5852160"/>
              <a:ext cx="320040" cy="32004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a:t>
              </a:r>
            </a:p>
          </p:txBody>
        </p:sp>
        <p:sp>
          <p:nvSpPr>
            <p:cNvPr id="121" name="TextBox 120">
              <a:extLst>
                <a:ext uri="{FF2B5EF4-FFF2-40B4-BE49-F238E27FC236}">
                  <a16:creationId xmlns:a16="http://schemas.microsoft.com/office/drawing/2014/main" id="{20E3DD14-5F0C-D74B-A7B6-1D1133A396D4}"/>
                </a:ext>
              </a:extLst>
            </p:cNvPr>
            <p:cNvSpPr txBox="1"/>
            <p:nvPr/>
          </p:nvSpPr>
          <p:spPr>
            <a:xfrm>
              <a:off x="2926080" y="5716916"/>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Q1</a:t>
              </a:r>
            </a:p>
          </p:txBody>
        </p:sp>
        <p:sp>
          <p:nvSpPr>
            <p:cNvPr id="122" name="TextBox 121">
              <a:extLst>
                <a:ext uri="{FF2B5EF4-FFF2-40B4-BE49-F238E27FC236}">
                  <a16:creationId xmlns:a16="http://schemas.microsoft.com/office/drawing/2014/main" id="{4982611C-28F2-9747-A7CE-4E9C44DA9B70}"/>
                </a:ext>
              </a:extLst>
            </p:cNvPr>
            <p:cNvSpPr txBox="1"/>
            <p:nvPr/>
          </p:nvSpPr>
          <p:spPr>
            <a:xfrm>
              <a:off x="237744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154</a:t>
              </a:r>
            </a:p>
          </p:txBody>
        </p:sp>
      </p:grpSp>
      <p:grpSp>
        <p:nvGrpSpPr>
          <p:cNvPr id="24" name="Group 23"/>
          <p:cNvGrpSpPr/>
          <p:nvPr/>
        </p:nvGrpSpPr>
        <p:grpSpPr>
          <a:xfrm>
            <a:off x="4480560" y="5715000"/>
            <a:ext cx="1828800" cy="685799"/>
            <a:chOff x="4389120" y="5715000"/>
            <a:chExt cx="1828800" cy="685799"/>
          </a:xfrm>
        </p:grpSpPr>
        <p:sp>
          <p:nvSpPr>
            <p:cNvPr id="124" name="Rectangle: Rounded Corners 130">
              <a:extLst>
                <a:ext uri="{FF2B5EF4-FFF2-40B4-BE49-F238E27FC236}">
                  <a16:creationId xmlns:a16="http://schemas.microsoft.com/office/drawing/2014/main" id="{41F369C2-D9E8-294B-8525-2B38BECC2B4C}"/>
                </a:ext>
              </a:extLst>
            </p:cNvPr>
            <p:cNvSpPr/>
            <p:nvPr/>
          </p:nvSpPr>
          <p:spPr>
            <a:xfrm>
              <a:off x="4572000" y="5852160"/>
              <a:ext cx="320040" cy="32004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C</a:t>
              </a:r>
            </a:p>
          </p:txBody>
        </p:sp>
        <p:sp>
          <p:nvSpPr>
            <p:cNvPr id="125" name="TextBox 124">
              <a:extLst>
                <a:ext uri="{FF2B5EF4-FFF2-40B4-BE49-F238E27FC236}">
                  <a16:creationId xmlns:a16="http://schemas.microsoft.com/office/drawing/2014/main" id="{69E1279D-5E22-1243-B4C2-7AD278DBD8BE}"/>
                </a:ext>
              </a:extLst>
            </p:cNvPr>
            <p:cNvSpPr txBox="1"/>
            <p:nvPr/>
          </p:nvSpPr>
          <p:spPr>
            <a:xfrm>
              <a:off x="4937760" y="5715000"/>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Benchmark: Global High Performing 2020</a:t>
              </a:r>
            </a:p>
          </p:txBody>
        </p:sp>
        <p:sp>
          <p:nvSpPr>
            <p:cNvPr id="126" name="TextBox 125">
              <a:extLst>
                <a:ext uri="{FF2B5EF4-FFF2-40B4-BE49-F238E27FC236}">
                  <a16:creationId xmlns:a16="http://schemas.microsoft.com/office/drawing/2014/main" id="{48BD3BC8-5E1C-2F46-AF05-FEF87CE680E9}"/>
                </a:ext>
              </a:extLst>
            </p:cNvPr>
            <p:cNvSpPr txBox="1"/>
            <p:nvPr/>
          </p:nvSpPr>
          <p:spPr>
            <a:xfrm>
              <a:off x="438912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a:t>
              </a: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a:extLst>
              <a:ext uri="{FF2B5EF4-FFF2-40B4-BE49-F238E27FC236}">
                <a16:creationId xmlns:a16="http://schemas.microsoft.com/office/drawing/2014/main" id="{9D311383-E653-4BBB-9AC5-C55E31FE86B2}"/>
              </a:ext>
            </a:extLst>
          </p:cNvPr>
          <p:cNvGraphicFramePr>
            <a:graphicFrameLocks noGrp="1"/>
          </p:cNvGraphicFramePr>
          <p:nvPr>
            <p:extLst>
              <p:ext uri="{D42A27DB-BD31-4B8C-83A1-F6EECF244321}">
                <p14:modId xmlns:p14="http://schemas.microsoft.com/office/powerpoint/2010/main" val="3885092573"/>
              </p:ext>
            </p:extLst>
          </p:nvPr>
        </p:nvGraphicFramePr>
        <p:xfrm>
          <a:off x="218852" y="697809"/>
          <a:ext cx="8794517" cy="4579773"/>
        </p:xfrm>
        <a:graphic>
          <a:graphicData uri="http://schemas.openxmlformats.org/drawingml/2006/table">
            <a:tbl>
              <a:tblPr bandRow="1">
                <a:tableStyleId>{5C22544A-7EE6-4342-B048-85BDC9FD1C3A}</a:tableStyleId>
              </a:tblPr>
              <a:tblGrid>
                <a:gridCol w="1505445">
                  <a:extLst>
                    <a:ext uri="{9D8B030D-6E8A-4147-A177-3AD203B41FA5}">
                      <a16:colId xmlns:a16="http://schemas.microsoft.com/office/drawing/2014/main" val="1777621462"/>
                    </a:ext>
                  </a:extLst>
                </a:gridCol>
                <a:gridCol w="911134">
                  <a:extLst>
                    <a:ext uri="{9D8B030D-6E8A-4147-A177-3AD203B41FA5}">
                      <a16:colId xmlns:a16="http://schemas.microsoft.com/office/drawing/2014/main" val="2524675961"/>
                    </a:ext>
                  </a:extLst>
                </a:gridCol>
                <a:gridCol w="911134">
                  <a:extLst>
                    <a:ext uri="{9D8B030D-6E8A-4147-A177-3AD203B41FA5}">
                      <a16:colId xmlns:a16="http://schemas.microsoft.com/office/drawing/2014/main" val="2568903236"/>
                    </a:ext>
                  </a:extLst>
                </a:gridCol>
                <a:gridCol w="911134">
                  <a:extLst>
                    <a:ext uri="{9D8B030D-6E8A-4147-A177-3AD203B41FA5}">
                      <a16:colId xmlns:a16="http://schemas.microsoft.com/office/drawing/2014/main" val="2194877790"/>
                    </a:ext>
                  </a:extLst>
                </a:gridCol>
                <a:gridCol w="911134">
                  <a:extLst>
                    <a:ext uri="{9D8B030D-6E8A-4147-A177-3AD203B41FA5}">
                      <a16:colId xmlns:a16="http://schemas.microsoft.com/office/drawing/2014/main" val="3270261544"/>
                    </a:ext>
                  </a:extLst>
                </a:gridCol>
                <a:gridCol w="911134">
                  <a:extLst>
                    <a:ext uri="{9D8B030D-6E8A-4147-A177-3AD203B41FA5}">
                      <a16:colId xmlns:a16="http://schemas.microsoft.com/office/drawing/2014/main" val="1748609815"/>
                    </a:ext>
                  </a:extLst>
                </a:gridCol>
                <a:gridCol w="911134">
                  <a:extLst>
                    <a:ext uri="{9D8B030D-6E8A-4147-A177-3AD203B41FA5}">
                      <a16:colId xmlns:a16="http://schemas.microsoft.com/office/drawing/2014/main" val="4237413904"/>
                    </a:ext>
                  </a:extLst>
                </a:gridCol>
                <a:gridCol w="911134">
                  <a:extLst>
                    <a:ext uri="{9D8B030D-6E8A-4147-A177-3AD203B41FA5}">
                      <a16:colId xmlns:a16="http://schemas.microsoft.com/office/drawing/2014/main" val="927533883"/>
                    </a:ext>
                  </a:extLst>
                </a:gridCol>
                <a:gridCol w="911134">
                  <a:extLst>
                    <a:ext uri="{9D8B030D-6E8A-4147-A177-3AD203B41FA5}">
                      <a16:colId xmlns:a16="http://schemas.microsoft.com/office/drawing/2014/main" val="3692970879"/>
                    </a:ext>
                  </a:extLst>
                </a:gridCol>
              </a:tblGrid>
              <a:tr h="444517">
                <a:tc>
                  <a:txBody>
                    <a:bodyPr/>
                    <a:lstStyle/>
                    <a:p>
                      <a:endParaRPr lang="en-US" sz="1000" dirty="0">
                        <a:solidFill>
                          <a:srgbClr val="2D2A2B"/>
                        </a:solidFill>
                        <a:latin typeface="Arial" panose="020B0604020202020204" pitchFamily="34" charset="0"/>
                        <a:cs typeface="Arial" panose="020B0604020202020204" pitchFamily="34" charset="0"/>
                      </a:endParaRPr>
                    </a:p>
                  </a:txBody>
                  <a:tcPr anchor="ctr" anchorCtr="1">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sz="800" b="0">
                          <a:latin typeface="Arial"/>
                        </a:rPr>
                        <a:t>Respondents</a:t>
                      </a: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sz="800" b="0">
                          <a:latin typeface="Arial"/>
                        </a:rPr>
                        <a:t>Recipients</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sz="800" b="0">
                          <a:latin typeface="Arial"/>
                        </a:rPr>
                        <a:t>Response Rate</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sz="800" b="0">
                          <a:latin typeface="Arial"/>
                        </a:rPr>
                        <a:t>Advocacy, Motivation &amp; Accomplishment</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sz="800" b="0">
                          <a:latin typeface="Arial"/>
                        </a:rPr>
                        <a:t>Agility</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sz="800" b="0">
                          <a:latin typeface="Arial"/>
                        </a:rPr>
                        <a:t>Alignment</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sz="800" b="0">
                          <a:latin typeface="Arial"/>
                        </a:rPr>
                        <a:t>Business Priority Items</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sz="800" b="0">
                          <a:latin typeface="Arial"/>
                        </a:rPr>
                        <a:t>Collaboration</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188286"/>
                  </a:ext>
                </a:extLst>
              </a:tr>
              <a:tr h="444517">
                <a:tc>
                  <a:txBody>
                    <a:bodyPr/>
                    <a:lstStyle/>
                    <a:p>
                      <a:r>
                        <a:rPr sz="800" b="0">
                          <a:latin typeface="Arial"/>
                        </a:rPr>
                        <a:t>Filter A</a:t>
                      </a: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170</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199</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85</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89</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83</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90</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83</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87</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729317"/>
                  </a:ext>
                </a:extLst>
              </a:tr>
              <a:tr h="444517">
                <a:tc>
                  <a:txBody>
                    <a:bodyPr/>
                    <a:lstStyle/>
                    <a:p>
                      <a:r>
                        <a:rPr sz="800" b="0">
                          <a:latin typeface="Arial"/>
                        </a:rPr>
                        <a:t>Detection ME</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12</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67</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891639267"/>
                  </a:ext>
                </a:extLst>
              </a:tr>
              <a:tr h="444517">
                <a:tc>
                  <a:txBody>
                    <a:bodyPr/>
                    <a:lstStyle/>
                    <a:p>
                      <a:r>
                        <a:rPr sz="800" b="0">
                          <a:latin typeface="Arial"/>
                        </a:rPr>
                        <a:t>Factory Haifa -Detection</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170</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199</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85</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89</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83</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90</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83</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87</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62741232"/>
                  </a:ext>
                </a:extLst>
              </a:tr>
              <a:tr h="444517">
                <a:tc>
                  <a:txBody>
                    <a:bodyPr/>
                    <a:lstStyle/>
                    <a:p>
                      <a:r>
                        <a:rPr sz="800" b="0">
                          <a:latin typeface="Arial"/>
                        </a:rPr>
                        <a:t>IS Ind Ops Detection Maintenance</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82</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93</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88</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90</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87</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defRPr>
                          <a:solidFill>
                            <a:srgbClr val="2D2A2B"/>
                          </a:solidFill>
                        </a:defRPr>
                      </a:pPr>
                      <a:r>
                        <a:rPr sz="1600" b="0">
                          <a:latin typeface="Arial"/>
                        </a:rPr>
                        <a:t>95</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556FB5"/>
                    </a:solidFill>
                  </a:tcPr>
                </a:tc>
                <a:tc>
                  <a:txBody>
                    <a:bodyPr/>
                    <a:lstStyle/>
                    <a:p>
                      <a:r>
                        <a:rPr sz="1600" b="0">
                          <a:latin typeface="Arial"/>
                        </a:rPr>
                        <a:t>85</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91</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133037637"/>
                  </a:ext>
                </a:extLst>
              </a:tr>
              <a:tr h="444517">
                <a:tc>
                  <a:txBody>
                    <a:bodyPr/>
                    <a:lstStyle/>
                    <a:p>
                      <a:r>
                        <a:rPr sz="800" b="0">
                          <a:latin typeface="Arial"/>
                        </a:rPr>
                        <a:t>IS Ind Ops DMS Manfacturing</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21</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25</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84</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a:solidFill>
                            <a:srgbClr val="2D2A2B"/>
                          </a:solidFill>
                        </a:defRPr>
                      </a:pPr>
                      <a:r>
                        <a:rPr sz="1600" b="0">
                          <a:latin typeface="Arial"/>
                        </a:rPr>
                        <a:t>73</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27A69"/>
                    </a:solidFill>
                  </a:tcPr>
                </a:tc>
                <a:tc>
                  <a:txBody>
                    <a:bodyPr/>
                    <a:lstStyle/>
                    <a:p>
                      <a:pPr>
                        <a:defRPr>
                          <a:solidFill>
                            <a:srgbClr val="2D2A2B"/>
                          </a:solidFill>
                        </a:defRPr>
                      </a:pPr>
                      <a:r>
                        <a:rPr sz="1600" b="0">
                          <a:latin typeface="Arial"/>
                        </a:rPr>
                        <a:t>68</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27A69"/>
                    </a:solidFill>
                  </a:tcPr>
                </a:tc>
                <a:tc>
                  <a:txBody>
                    <a:bodyPr/>
                    <a:lstStyle/>
                    <a:p>
                      <a:pPr>
                        <a:defRPr>
                          <a:solidFill>
                            <a:srgbClr val="2D2A2B"/>
                          </a:solidFill>
                        </a:defRPr>
                      </a:pPr>
                      <a:r>
                        <a:rPr sz="1600" b="0">
                          <a:latin typeface="Arial"/>
                        </a:rPr>
                        <a:t>70</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27A69"/>
                    </a:solidFill>
                  </a:tcPr>
                </a:tc>
                <a:tc>
                  <a:txBody>
                    <a:bodyPr/>
                    <a:lstStyle/>
                    <a:p>
                      <a:r>
                        <a:rPr sz="1600" b="0">
                          <a:latin typeface="Arial"/>
                        </a:rPr>
                        <a:t>75</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defRPr>
                          <a:solidFill>
                            <a:srgbClr val="2D2A2B"/>
                          </a:solidFill>
                        </a:defRPr>
                      </a:pPr>
                      <a:r>
                        <a:rPr sz="1600" b="0">
                          <a:latin typeface="Arial"/>
                        </a:rPr>
                        <a:t>71</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27A69"/>
                    </a:solidFill>
                  </a:tcPr>
                </a:tc>
                <a:extLst>
                  <a:ext uri="{0D108BD9-81ED-4DB2-BD59-A6C34878D82A}">
                    <a16:rowId xmlns:a16="http://schemas.microsoft.com/office/drawing/2014/main" val="2812814786"/>
                  </a:ext>
                </a:extLst>
              </a:tr>
              <a:tr h="444517">
                <a:tc>
                  <a:txBody>
                    <a:bodyPr/>
                    <a:lstStyle/>
                    <a:p>
                      <a:r>
                        <a:rPr sz="800" b="0">
                          <a:latin typeface="Arial"/>
                        </a:rPr>
                        <a:t>IS Ind Ops Manufacturing Detectors &amp; AS</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23</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30</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77</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94</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92</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92</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89</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86</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42131095"/>
                  </a:ext>
                </a:extLst>
              </a:tr>
              <a:tr h="444517">
                <a:tc>
                  <a:txBody>
                    <a:bodyPr/>
                    <a:lstStyle/>
                    <a:p>
                      <a:r>
                        <a:rPr sz="800" b="0">
                          <a:latin typeface="Arial"/>
                        </a:rPr>
                        <a:t>IS Ind Ops Manufacturing Modules</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33</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36</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92</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93</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90</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91</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84</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92</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91268707"/>
                  </a:ext>
                </a:extLst>
              </a:tr>
              <a:tr h="444517">
                <a:tc>
                  <a:txBody>
                    <a:bodyPr/>
                    <a:lstStyle/>
                    <a:p>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3838201"/>
                  </a:ext>
                </a:extLst>
              </a:tr>
              <a:tr h="444517">
                <a:tc>
                  <a:txBody>
                    <a:bodyPr/>
                    <a:lstStyle/>
                    <a:p>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685749" rtl="1" eaLnBrk="1" latinLnBrk="0" hangingPunct="1"/>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61362770"/>
                  </a:ext>
                </a:extLst>
              </a:tr>
            </a:tbl>
          </a:graphicData>
        </a:graphic>
      </p:graphicFrame>
      <p:cxnSp>
        <p:nvCxnSpPr>
          <p:cNvPr id="41" name="Slide Title Rule">
            <a:extLst>
              <a:ext uri="{FF2B5EF4-FFF2-40B4-BE49-F238E27FC236}">
                <a16:creationId xmlns:a16="http://schemas.microsoft.com/office/drawing/2014/main" id="{45C6D586-6A5C-441F-AB42-18FBE073E3F7}"/>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sp>
        <p:nvSpPr>
          <p:cNvPr id="40" name="Slide Title">
            <a:extLst>
              <a:ext uri="{FF2B5EF4-FFF2-40B4-BE49-F238E27FC236}">
                <a16:creationId xmlns:a16="http://schemas.microsoft.com/office/drawing/2014/main" id="{9AD2CBEC-135F-473C-8376-5F946933E6DA}"/>
              </a:ext>
            </a:extLst>
          </p:cNvPr>
          <p:cNvSpPr txBox="1">
            <a:spLocks/>
          </p:cNvSpPr>
          <p:nvPr/>
        </p:nvSpPr>
        <p:spPr>
          <a:xfrm>
            <a:off x="169021" y="58991"/>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r>
              <a:rPr lang="en-US" dirty="0">
                <a:solidFill>
                  <a:srgbClr val="2D2A2B"/>
                </a:solidFill>
                <a:latin typeface="Arial" panose="020B0604020202020204" pitchFamily="34" charset="0"/>
                <a:cs typeface="Arial" panose="020B0604020202020204" pitchFamily="34" charset="0"/>
              </a:rPr>
              <a:t>Score Grid (Hierarchy)</a:t>
            </a:r>
          </a:p>
        </p:txBody>
      </p:sp>
      <p:sp>
        <p:nvSpPr>
          <p:cNvPr id="6" name="Text Placeholder 7">
            <a:extLst>
              <a:ext uri="{FF2B5EF4-FFF2-40B4-BE49-F238E27FC236}">
                <a16:creationId xmlns:a16="http://schemas.microsoft.com/office/drawing/2014/main" id="{A5F8F73F-C9C7-3D40-A69C-27DCE78F87E1}"/>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7" name="Footer Placeholder 2">
            <a:extLst>
              <a:ext uri="{FF2B5EF4-FFF2-40B4-BE49-F238E27FC236}">
                <a16:creationId xmlns:a16="http://schemas.microsoft.com/office/drawing/2014/main" id="{3341CF1B-2420-274A-8C19-6FE48AEAF92F}"/>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21</a:t>
            </a:fld>
            <a:endParaRPr lang="en-US" dirty="0">
              <a:solidFill>
                <a:srgbClr val="767676"/>
              </a:solidFill>
              <a:latin typeface="Arial" panose="020B0604020202020204" pitchFamily="34" charset="0"/>
              <a:cs typeface="Arial" panose="020B0604020202020204" pitchFamily="34" charset="0"/>
            </a:endParaRPr>
          </a:p>
        </p:txBody>
      </p:sp>
      <p:grpSp>
        <p:nvGrpSpPr>
          <p:cNvPr id="2" name="Group 1"/>
          <p:cNvGrpSpPr/>
          <p:nvPr/>
        </p:nvGrpSpPr>
        <p:grpSpPr>
          <a:xfrm>
            <a:off x="2593830" y="5475784"/>
            <a:ext cx="6419539" cy="230832"/>
            <a:chOff x="224295" y="5475784"/>
            <a:chExt cx="6419539" cy="230832"/>
          </a:xfrm>
        </p:grpSpPr>
        <p:sp>
          <p:nvSpPr>
            <p:cNvPr id="3" name="Oval 2">
              <a:extLst>
                <a:ext uri="{FF2B5EF4-FFF2-40B4-BE49-F238E27FC236}">
                  <a16:creationId xmlns:a16="http://schemas.microsoft.com/office/drawing/2014/main" id="{EFB49ADF-E55A-4972-9AD1-77CAECA61A0D}"/>
                </a:ext>
              </a:extLst>
            </p:cNvPr>
            <p:cNvSpPr/>
            <p:nvPr/>
          </p:nvSpPr>
          <p:spPr>
            <a:xfrm>
              <a:off x="224295" y="5501599"/>
              <a:ext cx="185058" cy="185057"/>
            </a:xfrm>
            <a:prstGeom prst="ellipse">
              <a:avLst/>
            </a:prstGeom>
            <a:solidFill>
              <a:srgbClr val="F27A69"/>
            </a:solidFill>
            <a:ln w="63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AE84475-A20D-4E33-9581-4C4183951886}"/>
                </a:ext>
              </a:extLst>
            </p:cNvPr>
            <p:cNvSpPr txBox="1"/>
            <p:nvPr/>
          </p:nvSpPr>
          <p:spPr>
            <a:xfrm>
              <a:off x="409353" y="5475784"/>
              <a:ext cx="6234481" cy="230832"/>
            </a:xfrm>
            <a:prstGeom prst="rect">
              <a:avLst/>
            </a:prstGeom>
            <a:noFill/>
          </p:spPr>
          <p:txBody>
            <a:bodyPr wrap="square" rtlCol="0">
              <a:spAutoFit/>
            </a:bodyPr>
            <a:lstStyle/>
            <a:p>
              <a:r>
                <a:rPr lang="en-US" sz="900" dirty="0">
                  <a:solidFill>
                    <a:srgbClr val="767676"/>
                  </a:solidFill>
                  <a:latin typeface="Arial" panose="020B0604020202020204" pitchFamily="34" charset="0"/>
                  <a:cs typeface="Arial" panose="020B0604020202020204" pitchFamily="34" charset="0"/>
                </a:rPr>
                <a:t>This color indicates a score that is below the target group by a statistically significant amount.</a:t>
              </a:r>
            </a:p>
          </p:txBody>
        </p:sp>
      </p:grpSp>
      <p:grpSp>
        <p:nvGrpSpPr>
          <p:cNvPr id="4" name="Group 3"/>
          <p:cNvGrpSpPr/>
          <p:nvPr/>
        </p:nvGrpSpPr>
        <p:grpSpPr>
          <a:xfrm>
            <a:off x="2593830" y="5748002"/>
            <a:ext cx="6419539" cy="230832"/>
            <a:chOff x="224295" y="5748002"/>
            <a:chExt cx="6419539" cy="230832"/>
          </a:xfrm>
        </p:grpSpPr>
        <p:sp>
          <p:nvSpPr>
            <p:cNvPr id="9" name="Oval 8">
              <a:extLst>
                <a:ext uri="{FF2B5EF4-FFF2-40B4-BE49-F238E27FC236}">
                  <a16:creationId xmlns:a16="http://schemas.microsoft.com/office/drawing/2014/main" id="{C3443833-B3D0-4967-8ADE-34BDCA15C77A}"/>
                </a:ext>
              </a:extLst>
            </p:cNvPr>
            <p:cNvSpPr/>
            <p:nvPr/>
          </p:nvSpPr>
          <p:spPr>
            <a:xfrm>
              <a:off x="224295" y="5769428"/>
              <a:ext cx="185058" cy="185057"/>
            </a:xfrm>
            <a:prstGeom prst="ellipse">
              <a:avLst/>
            </a:prstGeom>
            <a:solidFill>
              <a:srgbClr val="556FB5"/>
            </a:solidFill>
            <a:ln w="63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8C282FD-BD3E-4FB8-B860-BA0D2332E003}"/>
                </a:ext>
              </a:extLst>
            </p:cNvPr>
            <p:cNvSpPr txBox="1"/>
            <p:nvPr/>
          </p:nvSpPr>
          <p:spPr>
            <a:xfrm>
              <a:off x="409353" y="5748002"/>
              <a:ext cx="6234481" cy="230832"/>
            </a:xfrm>
            <a:prstGeom prst="rect">
              <a:avLst/>
            </a:prstGeom>
            <a:noFill/>
          </p:spPr>
          <p:txBody>
            <a:bodyPr wrap="square" rtlCol="0">
              <a:spAutoFit/>
            </a:bodyPr>
            <a:lstStyle/>
            <a:p>
              <a:r>
                <a:rPr lang="en-US" sz="900" dirty="0">
                  <a:solidFill>
                    <a:srgbClr val="767676"/>
                  </a:solidFill>
                  <a:latin typeface="Arial" panose="020B0604020202020204" pitchFamily="34" charset="0"/>
                  <a:cs typeface="Arial" panose="020B0604020202020204" pitchFamily="34" charset="0"/>
                </a:rPr>
                <a:t>This color indicates a score that is above the target group by a statistically significant amount.</a:t>
              </a:r>
            </a:p>
          </p:txBody>
        </p:sp>
      </p:grpSp>
      <p:sp>
        <p:nvSpPr>
          <p:cNvPr id="18" name="Legend Bounding Box">
            <a:extLst>
              <a:ext uri="{FF2B5EF4-FFF2-40B4-BE49-F238E27FC236}">
                <a16:creationId xmlns:a16="http://schemas.microsoft.com/office/drawing/2014/main" id="{523FC137-9AFC-814C-B525-3E561F678A71}"/>
              </a:ext>
            </a:extLst>
          </p:cNvPr>
          <p:cNvSpPr/>
          <p:nvPr/>
        </p:nvSpPr>
        <p:spPr>
          <a:xfrm>
            <a:off x="245846" y="5472876"/>
            <a:ext cx="2162376" cy="772325"/>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Arial" panose="020B0604020202020204" pitchFamily="34" charset="0"/>
              <a:ea typeface="+mn-ea"/>
              <a:cs typeface="Arial" panose="020B0604020202020204" pitchFamily="34" charset="0"/>
            </a:endParaRPr>
          </a:p>
        </p:txBody>
      </p:sp>
      <p:sp>
        <p:nvSpPr>
          <p:cNvPr id="19" name="Legend Filter A Icon">
            <a:extLst>
              <a:ext uri="{FF2B5EF4-FFF2-40B4-BE49-F238E27FC236}">
                <a16:creationId xmlns:a16="http://schemas.microsoft.com/office/drawing/2014/main" id="{9B2D68EE-73DB-6B45-AC90-ADAEED58283D}"/>
              </a:ext>
            </a:extLst>
          </p:cNvPr>
          <p:cNvSpPr/>
          <p:nvPr/>
        </p:nvSpPr>
        <p:spPr>
          <a:xfrm>
            <a:off x="431454" y="5595216"/>
            <a:ext cx="182880" cy="18288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20" name="Filter A Legend Text">
            <a:extLst>
              <a:ext uri="{FF2B5EF4-FFF2-40B4-BE49-F238E27FC236}">
                <a16:creationId xmlns:a16="http://schemas.microsoft.com/office/drawing/2014/main" id="{4CDE2408-B82E-2344-BC4E-D4E934EC58E9}"/>
              </a:ext>
            </a:extLst>
          </p:cNvPr>
          <p:cNvSpPr txBox="1"/>
          <p:nvPr/>
        </p:nvSpPr>
        <p:spPr>
          <a:xfrm>
            <a:off x="607132" y="5607650"/>
            <a:ext cx="1719609" cy="20774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Hierarchy: Factory Haifa -Detection
Surveys: Philips Employee Survey 2021 Q2</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a:extLst>
              <a:ext uri="{FF2B5EF4-FFF2-40B4-BE49-F238E27FC236}">
                <a16:creationId xmlns:a16="http://schemas.microsoft.com/office/drawing/2014/main" id="{9D311383-E653-4BBB-9AC5-C55E31FE86B2}"/>
              </a:ext>
            </a:extLst>
          </p:cNvPr>
          <p:cNvGraphicFramePr>
            <a:graphicFrameLocks noGrp="1"/>
          </p:cNvGraphicFramePr>
          <p:nvPr>
            <p:extLst>
              <p:ext uri="{D42A27DB-BD31-4B8C-83A1-F6EECF244321}">
                <p14:modId xmlns:p14="http://schemas.microsoft.com/office/powerpoint/2010/main" val="3885092573"/>
              </p:ext>
            </p:extLst>
          </p:nvPr>
        </p:nvGraphicFramePr>
        <p:xfrm>
          <a:off x="218852" y="697809"/>
          <a:ext cx="8794517" cy="4457853"/>
        </p:xfrm>
        <a:graphic>
          <a:graphicData uri="http://schemas.openxmlformats.org/drawingml/2006/table">
            <a:tbl>
              <a:tblPr bandRow="1">
                <a:tableStyleId>{5C22544A-7EE6-4342-B048-85BDC9FD1C3A}</a:tableStyleId>
              </a:tblPr>
              <a:tblGrid>
                <a:gridCol w="1505445">
                  <a:extLst>
                    <a:ext uri="{9D8B030D-6E8A-4147-A177-3AD203B41FA5}">
                      <a16:colId xmlns:a16="http://schemas.microsoft.com/office/drawing/2014/main" val="1777621462"/>
                    </a:ext>
                  </a:extLst>
                </a:gridCol>
                <a:gridCol w="911134">
                  <a:extLst>
                    <a:ext uri="{9D8B030D-6E8A-4147-A177-3AD203B41FA5}">
                      <a16:colId xmlns:a16="http://schemas.microsoft.com/office/drawing/2014/main" val="2524675961"/>
                    </a:ext>
                  </a:extLst>
                </a:gridCol>
                <a:gridCol w="911134">
                  <a:extLst>
                    <a:ext uri="{9D8B030D-6E8A-4147-A177-3AD203B41FA5}">
                      <a16:colId xmlns:a16="http://schemas.microsoft.com/office/drawing/2014/main" val="2568903236"/>
                    </a:ext>
                  </a:extLst>
                </a:gridCol>
                <a:gridCol w="911134">
                  <a:extLst>
                    <a:ext uri="{9D8B030D-6E8A-4147-A177-3AD203B41FA5}">
                      <a16:colId xmlns:a16="http://schemas.microsoft.com/office/drawing/2014/main" val="2194877790"/>
                    </a:ext>
                  </a:extLst>
                </a:gridCol>
                <a:gridCol w="911134">
                  <a:extLst>
                    <a:ext uri="{9D8B030D-6E8A-4147-A177-3AD203B41FA5}">
                      <a16:colId xmlns:a16="http://schemas.microsoft.com/office/drawing/2014/main" val="3270261544"/>
                    </a:ext>
                  </a:extLst>
                </a:gridCol>
                <a:gridCol w="911134">
                  <a:extLst>
                    <a:ext uri="{9D8B030D-6E8A-4147-A177-3AD203B41FA5}">
                      <a16:colId xmlns:a16="http://schemas.microsoft.com/office/drawing/2014/main" val="1748609815"/>
                    </a:ext>
                  </a:extLst>
                </a:gridCol>
                <a:gridCol w="911134">
                  <a:extLst>
                    <a:ext uri="{9D8B030D-6E8A-4147-A177-3AD203B41FA5}">
                      <a16:colId xmlns:a16="http://schemas.microsoft.com/office/drawing/2014/main" val="4237413904"/>
                    </a:ext>
                  </a:extLst>
                </a:gridCol>
                <a:gridCol w="911134">
                  <a:extLst>
                    <a:ext uri="{9D8B030D-6E8A-4147-A177-3AD203B41FA5}">
                      <a16:colId xmlns:a16="http://schemas.microsoft.com/office/drawing/2014/main" val="927533883"/>
                    </a:ext>
                  </a:extLst>
                </a:gridCol>
                <a:gridCol w="911134">
                  <a:extLst>
                    <a:ext uri="{9D8B030D-6E8A-4147-A177-3AD203B41FA5}">
                      <a16:colId xmlns:a16="http://schemas.microsoft.com/office/drawing/2014/main" val="3692970879"/>
                    </a:ext>
                  </a:extLst>
                </a:gridCol>
              </a:tblGrid>
              <a:tr h="444517">
                <a:tc>
                  <a:txBody>
                    <a:bodyPr/>
                    <a:lstStyle/>
                    <a:p>
                      <a:endParaRPr lang="en-US" sz="1000" dirty="0">
                        <a:solidFill>
                          <a:srgbClr val="2D2A2B"/>
                        </a:solidFill>
                        <a:latin typeface="Arial" panose="020B0604020202020204" pitchFamily="34" charset="0"/>
                        <a:cs typeface="Arial" panose="020B0604020202020204" pitchFamily="34" charset="0"/>
                      </a:endParaRPr>
                    </a:p>
                  </a:txBody>
                  <a:tcPr anchor="ctr" anchorCtr="1">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sz="800" b="0">
                          <a:latin typeface="Arial"/>
                        </a:rPr>
                        <a:t>Engagement</a:t>
                      </a: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sz="800" b="0">
                          <a:latin typeface="Arial"/>
                        </a:rPr>
                        <a:t>Engagement/Performance Drivers</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sz="800" b="0">
                          <a:latin typeface="Arial"/>
                        </a:rPr>
                        <a:t>Growth &amp; Development</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sz="800" b="0">
                          <a:latin typeface="Arial"/>
                        </a:rPr>
                        <a:t>Inclusion, Diversity &amp; Belonging</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sz="800" b="0">
                          <a:latin typeface="Arial"/>
                        </a:rPr>
                        <a:t>Philips Business System</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188286"/>
                  </a:ext>
                </a:extLst>
              </a:tr>
              <a:tr h="444517">
                <a:tc>
                  <a:txBody>
                    <a:bodyPr/>
                    <a:lstStyle/>
                    <a:p>
                      <a:r>
                        <a:rPr sz="800" b="0">
                          <a:latin typeface="Arial"/>
                        </a:rPr>
                        <a:t>Filter A</a:t>
                      </a: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90</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87</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86</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88</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89</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729317"/>
                  </a:ext>
                </a:extLst>
              </a:tr>
              <a:tr h="444517">
                <a:tc>
                  <a:txBody>
                    <a:bodyPr/>
                    <a:lstStyle/>
                    <a:p>
                      <a:r>
                        <a:rPr sz="800" b="0">
                          <a:latin typeface="Arial"/>
                        </a:rPr>
                        <a:t>Detection ME</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1639267"/>
                  </a:ext>
                </a:extLst>
              </a:tr>
              <a:tr h="444517">
                <a:tc>
                  <a:txBody>
                    <a:bodyPr/>
                    <a:lstStyle/>
                    <a:p>
                      <a:r>
                        <a:rPr sz="800" b="0">
                          <a:latin typeface="Arial"/>
                        </a:rPr>
                        <a:t>Factory Haifa -Detection</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90</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87</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86</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88</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89</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62741232"/>
                  </a:ext>
                </a:extLst>
              </a:tr>
              <a:tr h="444517">
                <a:tc>
                  <a:txBody>
                    <a:bodyPr/>
                    <a:lstStyle/>
                    <a:p>
                      <a:r>
                        <a:rPr sz="800" b="0">
                          <a:latin typeface="Arial"/>
                        </a:rPr>
                        <a:t>IS Ind Ops Detection Maintenance</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91</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91</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90</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88</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defRPr>
                          <a:solidFill>
                            <a:srgbClr val="2D2A2B"/>
                          </a:solidFill>
                        </a:defRPr>
                      </a:pPr>
                      <a:r>
                        <a:rPr sz="1600" b="0">
                          <a:latin typeface="Arial"/>
                        </a:rPr>
                        <a:t>94</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556FB5"/>
                    </a:solid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33037637"/>
                  </a:ext>
                </a:extLst>
              </a:tr>
              <a:tr h="444517">
                <a:tc>
                  <a:txBody>
                    <a:bodyPr/>
                    <a:lstStyle/>
                    <a:p>
                      <a:r>
                        <a:rPr sz="800" b="0">
                          <a:latin typeface="Arial"/>
                        </a:rPr>
                        <a:t>IS Ind Ops DMS Manfacturing</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83</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defRPr>
                          <a:solidFill>
                            <a:srgbClr val="2D2A2B"/>
                          </a:solidFill>
                        </a:defRPr>
                      </a:pPr>
                      <a:r>
                        <a:rPr sz="1600" b="0">
                          <a:latin typeface="Arial"/>
                        </a:rPr>
                        <a:t>70</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27A69"/>
                    </a:solidFill>
                  </a:tcPr>
                </a:tc>
                <a:tc>
                  <a:txBody>
                    <a:bodyPr/>
                    <a:lstStyle/>
                    <a:p>
                      <a:pPr>
                        <a:defRPr>
                          <a:solidFill>
                            <a:srgbClr val="2D2A2B"/>
                          </a:solidFill>
                        </a:defRPr>
                      </a:pPr>
                      <a:r>
                        <a:rPr sz="1600" b="0">
                          <a:latin typeface="Arial"/>
                        </a:rPr>
                        <a:t>70</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27A69"/>
                    </a:solidFill>
                  </a:tcPr>
                </a:tc>
                <a:tc>
                  <a:txBody>
                    <a:bodyPr/>
                    <a:lstStyle/>
                    <a:p>
                      <a:r>
                        <a:rPr sz="1600" b="0">
                          <a:latin typeface="Arial"/>
                        </a:rPr>
                        <a:t>80</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79</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12814786"/>
                  </a:ext>
                </a:extLst>
              </a:tr>
              <a:tr h="444517">
                <a:tc>
                  <a:txBody>
                    <a:bodyPr/>
                    <a:lstStyle/>
                    <a:p>
                      <a:r>
                        <a:rPr sz="800" b="0">
                          <a:latin typeface="Arial"/>
                        </a:rPr>
                        <a:t>IS Ind Ops Manufacturing Detectors &amp; AS</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88</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91</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82</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91</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90</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131095"/>
                  </a:ext>
                </a:extLst>
              </a:tr>
              <a:tr h="444517">
                <a:tc>
                  <a:txBody>
                    <a:bodyPr/>
                    <a:lstStyle/>
                    <a:p>
                      <a:r>
                        <a:rPr sz="800" b="0">
                          <a:latin typeface="Arial"/>
                        </a:rPr>
                        <a:t>IS Ind Ops Manufacturing Modules</a:t>
                      </a:r>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sz="1600" b="0">
                          <a:latin typeface="Arial"/>
                        </a:rPr>
                        <a:t>91</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91</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89</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92</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sz="1600" b="0">
                          <a:latin typeface="Arial"/>
                        </a:rPr>
                        <a:t>94</a:t>
                      </a:r>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1268707"/>
                  </a:ext>
                </a:extLst>
              </a:tr>
              <a:tr h="444517">
                <a:tc>
                  <a:txBody>
                    <a:bodyPr/>
                    <a:lstStyle/>
                    <a:p>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3838201"/>
                  </a:ext>
                </a:extLst>
              </a:tr>
              <a:tr h="444517">
                <a:tc>
                  <a:txBody>
                    <a:bodyPr/>
                    <a:lstStyle/>
                    <a:p>
                      <a:endParaRPr lang="en-US" sz="1000" b="1" dirty="0">
                        <a:solidFill>
                          <a:srgbClr val="2D2A2B"/>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lumMod val="40000"/>
                          <a:lumOff val="60000"/>
                        </a:schemeClr>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685749" rtl="1" eaLnBrk="1" latinLnBrk="0" hangingPunct="1"/>
                      <a:endParaRPr lang="en-US" sz="1800" dirty="0">
                        <a:solidFill>
                          <a:srgbClr val="2D2A2B"/>
                        </a:solidFill>
                        <a:latin typeface="Arial" panose="020B0604020202020204" pitchFamily="34" charset="0"/>
                        <a:cs typeface="Arial" panose="020B0604020202020204" pitchFamily="34" charset="0"/>
                      </a:endParaRPr>
                    </a:p>
                  </a:txBody>
                  <a:tcPr anchor="ctr" anchorCtr="1">
                    <a:lnL w="12700" cap="flat" cmpd="sng" algn="ctr">
                      <a:solidFill>
                        <a:schemeClr val="tx1">
                          <a:lumMod val="40000"/>
                          <a:lumOff val="6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40000"/>
                          <a:lumOff val="6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61362770"/>
                  </a:ext>
                </a:extLst>
              </a:tr>
            </a:tbl>
          </a:graphicData>
        </a:graphic>
      </p:graphicFrame>
      <p:cxnSp>
        <p:nvCxnSpPr>
          <p:cNvPr id="41" name="Slide Title Rule">
            <a:extLst>
              <a:ext uri="{FF2B5EF4-FFF2-40B4-BE49-F238E27FC236}">
                <a16:creationId xmlns:a16="http://schemas.microsoft.com/office/drawing/2014/main" id="{45C6D586-6A5C-441F-AB42-18FBE073E3F7}"/>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sp>
        <p:nvSpPr>
          <p:cNvPr id="40" name="Slide Title">
            <a:extLst>
              <a:ext uri="{FF2B5EF4-FFF2-40B4-BE49-F238E27FC236}">
                <a16:creationId xmlns:a16="http://schemas.microsoft.com/office/drawing/2014/main" id="{9AD2CBEC-135F-473C-8376-5F946933E6DA}"/>
              </a:ext>
            </a:extLst>
          </p:cNvPr>
          <p:cNvSpPr txBox="1">
            <a:spLocks/>
          </p:cNvSpPr>
          <p:nvPr/>
        </p:nvSpPr>
        <p:spPr>
          <a:xfrm>
            <a:off x="169021" y="58991"/>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r>
              <a:rPr lang="en-US" dirty="0">
                <a:solidFill>
                  <a:srgbClr val="2D2A2B"/>
                </a:solidFill>
                <a:latin typeface="Arial" panose="020B0604020202020204" pitchFamily="34" charset="0"/>
                <a:cs typeface="Arial" panose="020B0604020202020204" pitchFamily="34" charset="0"/>
              </a:rPr>
              <a:t>Score Grid (Hierarchy)</a:t>
            </a:r>
          </a:p>
        </p:txBody>
      </p:sp>
      <p:sp>
        <p:nvSpPr>
          <p:cNvPr id="6" name="Text Placeholder 7">
            <a:extLst>
              <a:ext uri="{FF2B5EF4-FFF2-40B4-BE49-F238E27FC236}">
                <a16:creationId xmlns:a16="http://schemas.microsoft.com/office/drawing/2014/main" id="{A5F8F73F-C9C7-3D40-A69C-27DCE78F87E1}"/>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7" name="Footer Placeholder 2">
            <a:extLst>
              <a:ext uri="{FF2B5EF4-FFF2-40B4-BE49-F238E27FC236}">
                <a16:creationId xmlns:a16="http://schemas.microsoft.com/office/drawing/2014/main" id="{3341CF1B-2420-274A-8C19-6FE48AEAF92F}"/>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22</a:t>
            </a:fld>
            <a:endParaRPr lang="en-US" dirty="0">
              <a:solidFill>
                <a:srgbClr val="767676"/>
              </a:solidFill>
              <a:latin typeface="Arial" panose="020B0604020202020204" pitchFamily="34" charset="0"/>
              <a:cs typeface="Arial" panose="020B0604020202020204" pitchFamily="34" charset="0"/>
            </a:endParaRPr>
          </a:p>
        </p:txBody>
      </p:sp>
      <p:grpSp>
        <p:nvGrpSpPr>
          <p:cNvPr id="2" name="Group 1"/>
          <p:cNvGrpSpPr/>
          <p:nvPr/>
        </p:nvGrpSpPr>
        <p:grpSpPr>
          <a:xfrm>
            <a:off x="2593830" y="5475784"/>
            <a:ext cx="6419539" cy="230832"/>
            <a:chOff x="224295" y="5475784"/>
            <a:chExt cx="6419539" cy="230832"/>
          </a:xfrm>
        </p:grpSpPr>
        <p:sp>
          <p:nvSpPr>
            <p:cNvPr id="3" name="Oval 2">
              <a:extLst>
                <a:ext uri="{FF2B5EF4-FFF2-40B4-BE49-F238E27FC236}">
                  <a16:creationId xmlns:a16="http://schemas.microsoft.com/office/drawing/2014/main" id="{EFB49ADF-E55A-4972-9AD1-77CAECA61A0D}"/>
                </a:ext>
              </a:extLst>
            </p:cNvPr>
            <p:cNvSpPr/>
            <p:nvPr/>
          </p:nvSpPr>
          <p:spPr>
            <a:xfrm>
              <a:off x="224295" y="5501599"/>
              <a:ext cx="185058" cy="185057"/>
            </a:xfrm>
            <a:prstGeom prst="ellipse">
              <a:avLst/>
            </a:prstGeom>
            <a:solidFill>
              <a:srgbClr val="F27A69"/>
            </a:solidFill>
            <a:ln w="63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AE84475-A20D-4E33-9581-4C4183951886}"/>
                </a:ext>
              </a:extLst>
            </p:cNvPr>
            <p:cNvSpPr txBox="1"/>
            <p:nvPr/>
          </p:nvSpPr>
          <p:spPr>
            <a:xfrm>
              <a:off x="409353" y="5475784"/>
              <a:ext cx="6234481" cy="230832"/>
            </a:xfrm>
            <a:prstGeom prst="rect">
              <a:avLst/>
            </a:prstGeom>
            <a:noFill/>
          </p:spPr>
          <p:txBody>
            <a:bodyPr wrap="square" rtlCol="0">
              <a:spAutoFit/>
            </a:bodyPr>
            <a:lstStyle/>
            <a:p>
              <a:r>
                <a:rPr lang="en-US" sz="900" dirty="0">
                  <a:solidFill>
                    <a:srgbClr val="767676"/>
                  </a:solidFill>
                  <a:latin typeface="Arial" panose="020B0604020202020204" pitchFamily="34" charset="0"/>
                  <a:cs typeface="Arial" panose="020B0604020202020204" pitchFamily="34" charset="0"/>
                </a:rPr>
                <a:t>This color indicates a score that is below the target group by a statistically significant amount.</a:t>
              </a:r>
            </a:p>
          </p:txBody>
        </p:sp>
      </p:grpSp>
      <p:grpSp>
        <p:nvGrpSpPr>
          <p:cNvPr id="4" name="Group 3"/>
          <p:cNvGrpSpPr/>
          <p:nvPr/>
        </p:nvGrpSpPr>
        <p:grpSpPr>
          <a:xfrm>
            <a:off x="2593830" y="5748002"/>
            <a:ext cx="6419539" cy="230832"/>
            <a:chOff x="224295" y="5748002"/>
            <a:chExt cx="6419539" cy="230832"/>
          </a:xfrm>
        </p:grpSpPr>
        <p:sp>
          <p:nvSpPr>
            <p:cNvPr id="9" name="Oval 8">
              <a:extLst>
                <a:ext uri="{FF2B5EF4-FFF2-40B4-BE49-F238E27FC236}">
                  <a16:creationId xmlns:a16="http://schemas.microsoft.com/office/drawing/2014/main" id="{C3443833-B3D0-4967-8ADE-34BDCA15C77A}"/>
                </a:ext>
              </a:extLst>
            </p:cNvPr>
            <p:cNvSpPr/>
            <p:nvPr/>
          </p:nvSpPr>
          <p:spPr>
            <a:xfrm>
              <a:off x="224295" y="5769428"/>
              <a:ext cx="185058" cy="185057"/>
            </a:xfrm>
            <a:prstGeom prst="ellipse">
              <a:avLst/>
            </a:prstGeom>
            <a:solidFill>
              <a:srgbClr val="556FB5"/>
            </a:solidFill>
            <a:ln w="63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8C282FD-BD3E-4FB8-B860-BA0D2332E003}"/>
                </a:ext>
              </a:extLst>
            </p:cNvPr>
            <p:cNvSpPr txBox="1"/>
            <p:nvPr/>
          </p:nvSpPr>
          <p:spPr>
            <a:xfrm>
              <a:off x="409353" y="5748002"/>
              <a:ext cx="6234481" cy="230832"/>
            </a:xfrm>
            <a:prstGeom prst="rect">
              <a:avLst/>
            </a:prstGeom>
            <a:noFill/>
          </p:spPr>
          <p:txBody>
            <a:bodyPr wrap="square" rtlCol="0">
              <a:spAutoFit/>
            </a:bodyPr>
            <a:lstStyle/>
            <a:p>
              <a:r>
                <a:rPr lang="en-US" sz="900" dirty="0">
                  <a:solidFill>
                    <a:srgbClr val="767676"/>
                  </a:solidFill>
                  <a:latin typeface="Arial" panose="020B0604020202020204" pitchFamily="34" charset="0"/>
                  <a:cs typeface="Arial" panose="020B0604020202020204" pitchFamily="34" charset="0"/>
                </a:rPr>
                <a:t>This color indicates a score that is above the target group by a statistically significant amount.</a:t>
              </a:r>
            </a:p>
          </p:txBody>
        </p:sp>
      </p:grpSp>
      <p:sp>
        <p:nvSpPr>
          <p:cNvPr id="18" name="Legend Bounding Box">
            <a:extLst>
              <a:ext uri="{FF2B5EF4-FFF2-40B4-BE49-F238E27FC236}">
                <a16:creationId xmlns:a16="http://schemas.microsoft.com/office/drawing/2014/main" id="{523FC137-9AFC-814C-B525-3E561F678A71}"/>
              </a:ext>
            </a:extLst>
          </p:cNvPr>
          <p:cNvSpPr/>
          <p:nvPr/>
        </p:nvSpPr>
        <p:spPr>
          <a:xfrm>
            <a:off x="245846" y="5472876"/>
            <a:ext cx="2162376" cy="772325"/>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Arial" panose="020B0604020202020204" pitchFamily="34" charset="0"/>
              <a:ea typeface="+mn-ea"/>
              <a:cs typeface="Arial" panose="020B0604020202020204" pitchFamily="34" charset="0"/>
            </a:endParaRPr>
          </a:p>
        </p:txBody>
      </p:sp>
      <p:sp>
        <p:nvSpPr>
          <p:cNvPr id="19" name="Legend Filter A Icon">
            <a:extLst>
              <a:ext uri="{FF2B5EF4-FFF2-40B4-BE49-F238E27FC236}">
                <a16:creationId xmlns:a16="http://schemas.microsoft.com/office/drawing/2014/main" id="{9B2D68EE-73DB-6B45-AC90-ADAEED58283D}"/>
              </a:ext>
            </a:extLst>
          </p:cNvPr>
          <p:cNvSpPr/>
          <p:nvPr/>
        </p:nvSpPr>
        <p:spPr>
          <a:xfrm>
            <a:off x="431454" y="5595216"/>
            <a:ext cx="182880" cy="18288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20" name="Filter A Legend Text">
            <a:extLst>
              <a:ext uri="{FF2B5EF4-FFF2-40B4-BE49-F238E27FC236}">
                <a16:creationId xmlns:a16="http://schemas.microsoft.com/office/drawing/2014/main" id="{4CDE2408-B82E-2344-BC4E-D4E934EC58E9}"/>
              </a:ext>
            </a:extLst>
          </p:cNvPr>
          <p:cNvSpPr txBox="1"/>
          <p:nvPr/>
        </p:nvSpPr>
        <p:spPr>
          <a:xfrm>
            <a:off x="607132" y="5607650"/>
            <a:ext cx="1719609" cy="20774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Hierarchy: Factory Haifa -Detection
Surveys: Philips Employee Survey 2021 Q2</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976EFEA0-A68A-4FB9-89EC-A2B726DA56CD}"/>
              </a:ext>
            </a:extLst>
          </p:cNvPr>
          <p:cNvSpPr txBox="1"/>
          <p:nvPr/>
        </p:nvSpPr>
        <p:spPr>
          <a:xfrm>
            <a:off x="230929" y="772687"/>
            <a:ext cx="8908869" cy="677108"/>
          </a:xfrm>
          <a:prstGeom prst="rect">
            <a:avLst/>
          </a:prstGeom>
          <a:noFill/>
        </p:spPr>
        <p:txBody>
          <a:bodyPr wrap="square" rtlCol="0">
            <a:spAutoFit/>
          </a:bodyPr>
          <a:lstStyle/>
          <a:p>
            <a:r>
              <a:rPr lang="en-US" sz="2000" b="1" dirty="0">
                <a:solidFill>
                  <a:srgbClr val="006699"/>
                </a:solidFill>
                <a:latin typeface="segoe"/>
              </a:rPr>
              <a:t>■  Review Results and Identify Themes</a:t>
            </a:r>
          </a:p>
          <a:p>
            <a:endParaRPr lang="en-US" dirty="0"/>
          </a:p>
        </p:txBody>
      </p:sp>
      <p:sp>
        <p:nvSpPr>
          <p:cNvPr id="21" name="TextBox 20">
            <a:extLst>
              <a:ext uri="{FF2B5EF4-FFF2-40B4-BE49-F238E27FC236}">
                <a16:creationId xmlns:a16="http://schemas.microsoft.com/office/drawing/2014/main" id="{50EF7E3B-B895-423E-9C7A-674F4DAE90E4}"/>
              </a:ext>
            </a:extLst>
          </p:cNvPr>
          <p:cNvSpPr txBox="1"/>
          <p:nvPr/>
        </p:nvSpPr>
        <p:spPr>
          <a:xfrm>
            <a:off x="82731" y="1240180"/>
            <a:ext cx="9057064" cy="830997"/>
          </a:xfrm>
          <a:prstGeom prst="rect">
            <a:avLst/>
          </a:prstGeom>
          <a:noFill/>
        </p:spPr>
        <p:txBody>
          <a:bodyPr wrap="square" rtlCol="0">
            <a:spAutoFit/>
          </a:bodyPr>
          <a:lstStyle/>
          <a:p>
            <a:pPr lvl="1" indent="-285744">
              <a:buChar char="•"/>
            </a:pPr>
            <a:r>
              <a:rPr lang="en-US" sz="1200" dirty="0">
                <a:solidFill>
                  <a:srgbClr val="000000"/>
                </a:solidFill>
                <a:highlight>
                  <a:srgbClr val="FFFFFF"/>
                </a:highlight>
                <a:latin typeface="segoe ui"/>
              </a:rPr>
              <a:t>Consider  the business context for interpretation.​</a:t>
            </a:r>
          </a:p>
          <a:p>
            <a:pPr lvl="1" indent="-285744">
              <a:buChar char="•"/>
            </a:pPr>
            <a:r>
              <a:rPr lang="en-US" sz="1200" dirty="0">
                <a:solidFill>
                  <a:srgbClr val="000000"/>
                </a:solidFill>
                <a:highlight>
                  <a:srgbClr val="FFFFFF"/>
                </a:highlight>
                <a:latin typeface="segoe ui"/>
              </a:rPr>
              <a:t>Look for overall strengths, opportunities, and key messages.</a:t>
            </a:r>
          </a:p>
          <a:p>
            <a:pPr lvl="1" indent="-285744">
              <a:buChar char="•"/>
            </a:pPr>
            <a:r>
              <a:rPr lang="en-US" sz="1200" dirty="0">
                <a:solidFill>
                  <a:srgbClr val="000000"/>
                </a:solidFill>
                <a:highlight>
                  <a:srgbClr val="FFFFFF"/>
                </a:highlight>
                <a:latin typeface="segoe ui"/>
              </a:rPr>
              <a:t>Review comparison groups to get a sense of where your team stands overall.</a:t>
            </a:r>
          </a:p>
          <a:p>
            <a:pPr lvl="1" indent="-285744">
              <a:buChar char="•"/>
            </a:pPr>
            <a:r>
              <a:rPr lang="en-US" sz="1200" dirty="0">
                <a:solidFill>
                  <a:srgbClr val="000000"/>
                </a:solidFill>
                <a:highlight>
                  <a:srgbClr val="FFFFFF"/>
                </a:highlight>
                <a:latin typeface="segoe ui"/>
              </a:rPr>
              <a:t>Use comments and detailed data for additional insights by accessing the Dashboard.</a:t>
            </a:r>
          </a:p>
        </p:txBody>
      </p:sp>
      <p:sp>
        <p:nvSpPr>
          <p:cNvPr id="22" name="TextBox 21">
            <a:extLst>
              <a:ext uri="{FF2B5EF4-FFF2-40B4-BE49-F238E27FC236}">
                <a16:creationId xmlns:a16="http://schemas.microsoft.com/office/drawing/2014/main" id="{99E94D04-45F1-4E4B-85F2-2E5CE5A2F73D}"/>
              </a:ext>
            </a:extLst>
          </p:cNvPr>
          <p:cNvSpPr txBox="1"/>
          <p:nvPr/>
        </p:nvSpPr>
        <p:spPr>
          <a:xfrm>
            <a:off x="230927" y="2384777"/>
            <a:ext cx="8908871" cy="677108"/>
          </a:xfrm>
          <a:prstGeom prst="rect">
            <a:avLst/>
          </a:prstGeom>
          <a:noFill/>
        </p:spPr>
        <p:txBody>
          <a:bodyPr wrap="square" rtlCol="0">
            <a:spAutoFit/>
          </a:bodyPr>
          <a:lstStyle/>
          <a:p>
            <a:r>
              <a:rPr lang="en-US" sz="2000" b="1" dirty="0">
                <a:solidFill>
                  <a:srgbClr val="006699"/>
                </a:solidFill>
                <a:latin typeface="segoe"/>
              </a:rPr>
              <a:t>■  Communicate Results to Employees</a:t>
            </a:r>
          </a:p>
          <a:p>
            <a:endParaRPr lang="en-US" dirty="0"/>
          </a:p>
        </p:txBody>
      </p:sp>
      <p:sp>
        <p:nvSpPr>
          <p:cNvPr id="23" name="TextBox 22">
            <a:extLst>
              <a:ext uri="{FF2B5EF4-FFF2-40B4-BE49-F238E27FC236}">
                <a16:creationId xmlns:a16="http://schemas.microsoft.com/office/drawing/2014/main" id="{E403A118-2066-41ED-8E58-8C72C7116C5F}"/>
              </a:ext>
            </a:extLst>
          </p:cNvPr>
          <p:cNvSpPr txBox="1"/>
          <p:nvPr/>
        </p:nvSpPr>
        <p:spPr>
          <a:xfrm>
            <a:off x="82732" y="2852271"/>
            <a:ext cx="9057064" cy="830997"/>
          </a:xfrm>
          <a:prstGeom prst="rect">
            <a:avLst/>
          </a:prstGeom>
          <a:noFill/>
        </p:spPr>
        <p:txBody>
          <a:bodyPr wrap="square" rtlCol="0">
            <a:spAutoFit/>
          </a:bodyPr>
          <a:lstStyle/>
          <a:p>
            <a:pPr lvl="1" indent="-285744">
              <a:buChar char="•"/>
            </a:pPr>
            <a:r>
              <a:rPr lang="en-US" sz="1200" dirty="0">
                <a:solidFill>
                  <a:srgbClr val="000000"/>
                </a:solidFill>
                <a:highlight>
                  <a:srgbClr val="FFFFFF"/>
                </a:highlight>
                <a:latin typeface="segoe ui"/>
              </a:rPr>
              <a:t>Thank employees for their participation and input.</a:t>
            </a:r>
          </a:p>
          <a:p>
            <a:pPr lvl="1" indent="-285744">
              <a:buChar char="•"/>
            </a:pPr>
            <a:r>
              <a:rPr lang="en-US" sz="1200" dirty="0">
                <a:solidFill>
                  <a:srgbClr val="000000"/>
                </a:solidFill>
                <a:highlight>
                  <a:srgbClr val="FFFFFF"/>
                </a:highlight>
                <a:latin typeface="segoe ui"/>
              </a:rPr>
              <a:t>Provide employees with an overview of the survey itself , position it in the context of the business, and review high-level results.</a:t>
            </a:r>
          </a:p>
          <a:p>
            <a:pPr lvl="1" indent="-285744">
              <a:buChar char="•"/>
            </a:pPr>
            <a:r>
              <a:rPr lang="en-US" sz="1200" dirty="0">
                <a:solidFill>
                  <a:srgbClr val="000000"/>
                </a:solidFill>
                <a:highlight>
                  <a:srgbClr val="FFFFFF"/>
                </a:highlight>
                <a:latin typeface="segoe ui"/>
              </a:rPr>
              <a:t>Emphasize key strengths/opportunities for improvement and discuss reactions.</a:t>
            </a:r>
          </a:p>
        </p:txBody>
      </p:sp>
      <p:sp>
        <p:nvSpPr>
          <p:cNvPr id="24" name="TextBox 23">
            <a:extLst>
              <a:ext uri="{FF2B5EF4-FFF2-40B4-BE49-F238E27FC236}">
                <a16:creationId xmlns:a16="http://schemas.microsoft.com/office/drawing/2014/main" id="{1EECD43D-EA08-4B21-B73E-E1B134628DEF}"/>
              </a:ext>
            </a:extLst>
          </p:cNvPr>
          <p:cNvSpPr txBox="1"/>
          <p:nvPr/>
        </p:nvSpPr>
        <p:spPr>
          <a:xfrm>
            <a:off x="235131" y="3941140"/>
            <a:ext cx="8908871" cy="677108"/>
          </a:xfrm>
          <a:prstGeom prst="rect">
            <a:avLst/>
          </a:prstGeom>
          <a:noFill/>
        </p:spPr>
        <p:txBody>
          <a:bodyPr wrap="square" rtlCol="0">
            <a:spAutoFit/>
          </a:bodyPr>
          <a:lstStyle/>
          <a:p>
            <a:r>
              <a:rPr lang="en-US" sz="2000" b="1" dirty="0">
                <a:solidFill>
                  <a:srgbClr val="006699"/>
                </a:solidFill>
                <a:latin typeface="segoe"/>
              </a:rPr>
              <a:t>■  Create And Execute Action Plans</a:t>
            </a:r>
          </a:p>
          <a:p>
            <a:endParaRPr lang="en-US" dirty="0"/>
          </a:p>
        </p:txBody>
      </p:sp>
      <p:sp>
        <p:nvSpPr>
          <p:cNvPr id="25" name="TextBox 24">
            <a:extLst>
              <a:ext uri="{FF2B5EF4-FFF2-40B4-BE49-F238E27FC236}">
                <a16:creationId xmlns:a16="http://schemas.microsoft.com/office/drawing/2014/main" id="{335EF232-5E18-4562-BCC5-912A0FA13FC7}"/>
              </a:ext>
            </a:extLst>
          </p:cNvPr>
          <p:cNvSpPr txBox="1"/>
          <p:nvPr/>
        </p:nvSpPr>
        <p:spPr>
          <a:xfrm>
            <a:off x="86938" y="4408633"/>
            <a:ext cx="9052859" cy="1015663"/>
          </a:xfrm>
          <a:prstGeom prst="rect">
            <a:avLst/>
          </a:prstGeom>
          <a:noFill/>
        </p:spPr>
        <p:txBody>
          <a:bodyPr wrap="square" rtlCol="0">
            <a:spAutoFit/>
          </a:bodyPr>
          <a:lstStyle/>
          <a:p>
            <a:pPr lvl="1" indent="-285744">
              <a:buChar char="•"/>
            </a:pPr>
            <a:r>
              <a:rPr lang="en-US" sz="1200" dirty="0">
                <a:solidFill>
                  <a:srgbClr val="000000"/>
                </a:solidFill>
                <a:highlight>
                  <a:srgbClr val="FFFFFF"/>
                </a:highlight>
                <a:latin typeface="segoe ui"/>
              </a:rPr>
              <a:t>Discuss results with your team; determine approach to action planning (team or individual).</a:t>
            </a:r>
          </a:p>
          <a:p>
            <a:pPr lvl="1" indent="-285744">
              <a:buChar char="•"/>
            </a:pPr>
            <a:r>
              <a:rPr lang="en-US" sz="1200" dirty="0">
                <a:solidFill>
                  <a:srgbClr val="000000"/>
                </a:solidFill>
                <a:highlight>
                  <a:srgbClr val="FFFFFF"/>
                </a:highlight>
                <a:latin typeface="segoe ui"/>
              </a:rPr>
              <a:t>Identify 2-3 areas of focus and action steps to address them.</a:t>
            </a:r>
          </a:p>
          <a:p>
            <a:pPr lvl="1" indent="-285744">
              <a:buChar char="•"/>
            </a:pPr>
            <a:r>
              <a:rPr lang="en-US" sz="1200" dirty="0">
                <a:solidFill>
                  <a:srgbClr val="000000"/>
                </a:solidFill>
                <a:highlight>
                  <a:srgbClr val="FFFFFF"/>
                </a:highlight>
                <a:latin typeface="segoe ui"/>
              </a:rPr>
              <a:t>Brainstorm suggestions with your team on what can be done to improve those areas.</a:t>
            </a:r>
          </a:p>
          <a:p>
            <a:pPr lvl="1" indent="-285744">
              <a:buChar char="•"/>
            </a:pPr>
            <a:r>
              <a:rPr lang="en-US" sz="1200" dirty="0">
                <a:solidFill>
                  <a:srgbClr val="000000"/>
                </a:solidFill>
                <a:highlight>
                  <a:srgbClr val="FFFFFF"/>
                </a:highlight>
                <a:latin typeface="segoe ui"/>
              </a:rPr>
              <a:t>Build upon internal best practices and suggestions in comments.</a:t>
            </a:r>
          </a:p>
          <a:p>
            <a:pPr lvl="1" indent="-285744">
              <a:buFontTx/>
              <a:buChar char="•"/>
            </a:pPr>
            <a:r>
              <a:rPr lang="en-US" sz="1200" dirty="0">
                <a:solidFill>
                  <a:srgbClr val="000000"/>
                </a:solidFill>
                <a:highlight>
                  <a:srgbClr val="FFFFFF"/>
                </a:highlight>
                <a:latin typeface="segoe ui"/>
              </a:rPr>
              <a:t>Execute action plans, integrating with other initiatives or priorities wherever possible.</a:t>
            </a:r>
          </a:p>
        </p:txBody>
      </p:sp>
      <p:sp>
        <p:nvSpPr>
          <p:cNvPr id="9" name="Title 1">
            <a:extLst>
              <a:ext uri="{FF2B5EF4-FFF2-40B4-BE49-F238E27FC236}">
                <a16:creationId xmlns:a16="http://schemas.microsoft.com/office/drawing/2014/main" id="{241097D9-26F6-4FF8-9742-D523F6FF2267}"/>
              </a:ext>
            </a:extLst>
          </p:cNvPr>
          <p:cNvSpPr txBox="1">
            <a:spLocks/>
          </p:cNvSpPr>
          <p:nvPr/>
        </p:nvSpPr>
        <p:spPr>
          <a:xfrm>
            <a:off x="169024" y="58994"/>
            <a:ext cx="8131699" cy="474279"/>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a:defRPr/>
            </a:pPr>
            <a:r>
              <a:rPr lang="en-US" dirty="0">
                <a:solidFill>
                  <a:srgbClr val="273A86">
                    <a:lumMod val="75000"/>
                  </a:srgbClr>
                </a:solidFill>
                <a:latin typeface="Arial" panose="020B0604020202020204" pitchFamily="34" charset="0"/>
                <a:cs typeface="Arial" panose="020B0604020202020204" pitchFamily="34" charset="0"/>
              </a:rPr>
              <a:t>Recommended Next Steps</a:t>
            </a:r>
          </a:p>
        </p:txBody>
      </p:sp>
      <p:cxnSp>
        <p:nvCxnSpPr>
          <p:cNvPr id="10" name="Straight Connector 9">
            <a:extLst>
              <a:ext uri="{FF2B5EF4-FFF2-40B4-BE49-F238E27FC236}">
                <a16:creationId xmlns:a16="http://schemas.microsoft.com/office/drawing/2014/main" id="{0DF0E17C-19FB-474B-B7E4-54C41BB86854}"/>
              </a:ext>
            </a:extLst>
          </p:cNvPr>
          <p:cNvCxnSpPr>
            <a:cxnSpLocks/>
          </p:cNvCxnSpPr>
          <p:nvPr/>
        </p:nvCxnSpPr>
        <p:spPr>
          <a:xfrm>
            <a:off x="274320" y="502920"/>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43984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79281C-35A3-4FA8-B9AB-09A6F3A565CC}"/>
              </a:ext>
            </a:extLst>
          </p:cNvPr>
          <p:cNvSpPr>
            <a:spLocks noChangeArrowheads="1"/>
          </p:cNvSpPr>
          <p:nvPr/>
        </p:nvSpPr>
        <p:spPr bwMode="gray">
          <a:xfrm>
            <a:off x="501957" y="1306570"/>
            <a:ext cx="2560320" cy="3132939"/>
          </a:xfrm>
          <a:prstGeom prst="rect">
            <a:avLst/>
          </a:prstGeom>
          <a:noFill/>
          <a:ln w="9525" algn="ctr">
            <a:noFill/>
            <a:miter lim="800000"/>
            <a:headEnd/>
            <a:tailEnd/>
          </a:ln>
        </p:spPr>
        <p:txBody>
          <a:bodyPr lIns="9144" rIns="45720"/>
          <a:lstStyle/>
          <a:p>
            <a:pPr marL="166684" lvl="1" indent="-166684" fontAlgn="base">
              <a:spcBef>
                <a:spcPct val="0"/>
              </a:spcBef>
              <a:spcAft>
                <a:spcPct val="50000"/>
              </a:spcAft>
              <a:buFontTx/>
              <a:buChar char="•"/>
            </a:pPr>
            <a:r>
              <a:rPr lang="en-US" sz="1200" dirty="0">
                <a:solidFill>
                  <a:srgbClr val="004F6D"/>
                </a:solidFill>
              </a:rPr>
              <a:t>Consider the following general guidelines when interpreting results:</a:t>
            </a:r>
          </a:p>
          <a:p>
            <a:pPr marL="457189" lvl="2" indent="-114297" fontAlgn="base">
              <a:spcBef>
                <a:spcPct val="0"/>
              </a:spcBef>
              <a:spcAft>
                <a:spcPct val="0"/>
              </a:spcAft>
              <a:buFontTx/>
              <a:buChar char="•"/>
            </a:pPr>
            <a:r>
              <a:rPr lang="en-US" sz="1200" dirty="0">
                <a:solidFill>
                  <a:srgbClr val="004F6D"/>
                </a:solidFill>
              </a:rPr>
              <a:t>Percent favorable scores rarely reach 100%.</a:t>
            </a:r>
          </a:p>
          <a:p>
            <a:pPr marL="228594" lvl="2" indent="-114297" fontAlgn="base">
              <a:spcBef>
                <a:spcPct val="0"/>
              </a:spcBef>
              <a:spcAft>
                <a:spcPct val="0"/>
              </a:spcAft>
              <a:buFontTx/>
              <a:buChar char="•"/>
            </a:pPr>
            <a:endParaRPr lang="en-US" sz="1200" dirty="0">
              <a:solidFill>
                <a:srgbClr val="004F6D"/>
              </a:solidFill>
            </a:endParaRPr>
          </a:p>
          <a:p>
            <a:pPr marL="457189" lvl="2" indent="-114297" fontAlgn="base">
              <a:spcBef>
                <a:spcPct val="0"/>
              </a:spcBef>
              <a:spcAft>
                <a:spcPct val="0"/>
              </a:spcAft>
              <a:buFontTx/>
              <a:buChar char="•"/>
            </a:pPr>
            <a:r>
              <a:rPr lang="en-GB" sz="1200" dirty="0">
                <a:solidFill>
                  <a:srgbClr val="004F6D"/>
                </a:solidFill>
              </a:rPr>
              <a:t>Favorable scores vary greatly by topic and between cultures, so should not be relied upon in isolation.</a:t>
            </a:r>
          </a:p>
          <a:p>
            <a:pPr marL="457189" lvl="2" indent="-114297" fontAlgn="base">
              <a:spcBef>
                <a:spcPct val="0"/>
              </a:spcBef>
              <a:spcAft>
                <a:spcPct val="0"/>
              </a:spcAft>
              <a:buFontTx/>
              <a:buChar char="•"/>
            </a:pPr>
            <a:endParaRPr lang="en-US" sz="1200" dirty="0">
              <a:solidFill>
                <a:srgbClr val="004F6D"/>
              </a:solidFill>
            </a:endParaRPr>
          </a:p>
          <a:p>
            <a:pPr marL="457189" lvl="2" indent="-114297" fontAlgn="base">
              <a:spcBef>
                <a:spcPct val="0"/>
              </a:spcBef>
              <a:spcAft>
                <a:spcPct val="0"/>
              </a:spcAft>
              <a:buFontTx/>
              <a:buChar char="•"/>
            </a:pPr>
            <a:r>
              <a:rPr lang="en-US" sz="1200" dirty="0">
                <a:solidFill>
                  <a:srgbClr val="004F6D"/>
                </a:solidFill>
              </a:rPr>
              <a:t>To maintain confidentiality, results based on fewer than 8 responses will not be reported.</a:t>
            </a:r>
          </a:p>
        </p:txBody>
      </p:sp>
      <p:sp>
        <p:nvSpPr>
          <p:cNvPr id="3" name="Text Box 4">
            <a:extLst>
              <a:ext uri="{FF2B5EF4-FFF2-40B4-BE49-F238E27FC236}">
                <a16:creationId xmlns:a16="http://schemas.microsoft.com/office/drawing/2014/main" id="{A0F21A06-0811-4C7E-A2FF-09E7B9DC180D}"/>
              </a:ext>
            </a:extLst>
          </p:cNvPr>
          <p:cNvSpPr txBox="1">
            <a:spLocks noChangeArrowheads="1"/>
          </p:cNvSpPr>
          <p:nvPr/>
        </p:nvSpPr>
        <p:spPr bwMode="gray">
          <a:xfrm>
            <a:off x="501957" y="1001771"/>
            <a:ext cx="2560320" cy="276999"/>
          </a:xfrm>
          <a:prstGeom prst="rect">
            <a:avLst/>
          </a:prstGeom>
          <a:solidFill>
            <a:srgbClr val="004F6D"/>
          </a:solidFill>
          <a:ln w="9525">
            <a:noFill/>
            <a:miter lim="800000"/>
            <a:headEnd/>
            <a:tailEnd/>
          </a:ln>
          <a:effectLst/>
        </p:spPr>
        <p:txBody>
          <a:bodyPr wrap="square">
            <a:spAutoFit/>
          </a:bodyPr>
          <a:lstStyle/>
          <a:p>
            <a:pPr algn="ctr" eaLnBrk="0" fontAlgn="base" hangingPunct="0">
              <a:spcBef>
                <a:spcPct val="0"/>
              </a:spcBef>
              <a:spcAft>
                <a:spcPct val="0"/>
              </a:spcAft>
            </a:pPr>
            <a:r>
              <a:rPr lang="en-US" sz="1200" b="1" dirty="0">
                <a:solidFill>
                  <a:prstClr val="white"/>
                </a:solidFill>
                <a:cs typeface="Arial" pitchFamily="34" charset="0"/>
              </a:rPr>
              <a:t>Absolute Scores</a:t>
            </a:r>
          </a:p>
        </p:txBody>
      </p:sp>
      <p:sp>
        <p:nvSpPr>
          <p:cNvPr id="4" name="Text Box 5">
            <a:extLst>
              <a:ext uri="{FF2B5EF4-FFF2-40B4-BE49-F238E27FC236}">
                <a16:creationId xmlns:a16="http://schemas.microsoft.com/office/drawing/2014/main" id="{418EC7A3-4BFE-4053-8FDF-D5929498E005}"/>
              </a:ext>
            </a:extLst>
          </p:cNvPr>
          <p:cNvSpPr txBox="1">
            <a:spLocks noChangeArrowheads="1"/>
          </p:cNvSpPr>
          <p:nvPr/>
        </p:nvSpPr>
        <p:spPr bwMode="gray">
          <a:xfrm>
            <a:off x="3359477" y="1001771"/>
            <a:ext cx="2560320" cy="276999"/>
          </a:xfrm>
          <a:prstGeom prst="rect">
            <a:avLst/>
          </a:prstGeom>
          <a:solidFill>
            <a:srgbClr val="004F6D"/>
          </a:solidFill>
          <a:ln w="9525">
            <a:noFill/>
            <a:miter lim="800000"/>
            <a:headEnd/>
            <a:tailEnd/>
          </a:ln>
          <a:effectLst/>
        </p:spPr>
        <p:txBody>
          <a:bodyPr wrap="square">
            <a:spAutoFit/>
          </a:bodyPr>
          <a:lstStyle/>
          <a:p>
            <a:pPr algn="ctr" eaLnBrk="0" fontAlgn="base" hangingPunct="0">
              <a:spcBef>
                <a:spcPct val="0"/>
              </a:spcBef>
              <a:spcAft>
                <a:spcPct val="0"/>
              </a:spcAft>
            </a:pPr>
            <a:r>
              <a:rPr lang="en-US" sz="1200" b="1" dirty="0">
                <a:solidFill>
                  <a:prstClr val="white"/>
                </a:solidFill>
                <a:cs typeface="Arial" pitchFamily="34" charset="0"/>
              </a:rPr>
              <a:t>Context Matters</a:t>
            </a:r>
          </a:p>
        </p:txBody>
      </p:sp>
      <p:sp>
        <p:nvSpPr>
          <p:cNvPr id="5" name="Text Box 23">
            <a:extLst>
              <a:ext uri="{FF2B5EF4-FFF2-40B4-BE49-F238E27FC236}">
                <a16:creationId xmlns:a16="http://schemas.microsoft.com/office/drawing/2014/main" id="{BF370C19-157C-475B-8F27-E47F1C25873E}"/>
              </a:ext>
            </a:extLst>
          </p:cNvPr>
          <p:cNvSpPr txBox="1">
            <a:spLocks noChangeArrowheads="1"/>
          </p:cNvSpPr>
          <p:nvPr/>
        </p:nvSpPr>
        <p:spPr bwMode="gray">
          <a:xfrm>
            <a:off x="6203951" y="1001771"/>
            <a:ext cx="2560320" cy="276999"/>
          </a:xfrm>
          <a:prstGeom prst="rect">
            <a:avLst/>
          </a:prstGeom>
          <a:solidFill>
            <a:srgbClr val="004F6D"/>
          </a:solidFill>
          <a:ln w="9525">
            <a:noFill/>
            <a:miter lim="800000"/>
            <a:headEnd/>
            <a:tailEnd/>
          </a:ln>
          <a:effectLst/>
        </p:spPr>
        <p:txBody>
          <a:bodyPr wrap="square">
            <a:spAutoFit/>
          </a:bodyPr>
          <a:lstStyle/>
          <a:p>
            <a:pPr algn="ctr" eaLnBrk="0" fontAlgn="base" hangingPunct="0">
              <a:spcBef>
                <a:spcPct val="0"/>
              </a:spcBef>
              <a:spcAft>
                <a:spcPct val="0"/>
              </a:spcAft>
            </a:pPr>
            <a:r>
              <a:rPr lang="en-US" sz="1200" b="1" dirty="0">
                <a:solidFill>
                  <a:prstClr val="white"/>
                </a:solidFill>
                <a:cs typeface="Arial" pitchFamily="34" charset="0"/>
              </a:rPr>
              <a:t>External Benchmark</a:t>
            </a:r>
          </a:p>
        </p:txBody>
      </p:sp>
      <p:sp>
        <p:nvSpPr>
          <p:cNvPr id="6" name="Rectangle 49">
            <a:extLst>
              <a:ext uri="{FF2B5EF4-FFF2-40B4-BE49-F238E27FC236}">
                <a16:creationId xmlns:a16="http://schemas.microsoft.com/office/drawing/2014/main" id="{2DE2EF73-6208-4C12-971E-7E7B1580F4E9}"/>
              </a:ext>
            </a:extLst>
          </p:cNvPr>
          <p:cNvSpPr>
            <a:spLocks noChangeArrowheads="1"/>
          </p:cNvSpPr>
          <p:nvPr/>
        </p:nvSpPr>
        <p:spPr bwMode="gray">
          <a:xfrm>
            <a:off x="3359477" y="1306570"/>
            <a:ext cx="2560320" cy="3132939"/>
          </a:xfrm>
          <a:prstGeom prst="rect">
            <a:avLst/>
          </a:prstGeom>
          <a:noFill/>
          <a:ln w="9525" algn="ctr">
            <a:noFill/>
            <a:miter lim="800000"/>
            <a:headEnd/>
            <a:tailEnd/>
          </a:ln>
        </p:spPr>
        <p:txBody>
          <a:bodyPr lIns="9144" rIns="45720"/>
          <a:lstStyle/>
          <a:p>
            <a:pPr marL="166684" lvl="1" indent="-166684" fontAlgn="base">
              <a:spcBef>
                <a:spcPct val="0"/>
              </a:spcBef>
              <a:spcAft>
                <a:spcPct val="50000"/>
              </a:spcAft>
              <a:buFontTx/>
              <a:buChar char="•"/>
            </a:pPr>
            <a:r>
              <a:rPr lang="en-US" sz="1200" dirty="0">
                <a:solidFill>
                  <a:srgbClr val="004F6D"/>
                </a:solidFill>
              </a:rPr>
              <a:t>Results should be interpreted in the context of our strategy, values, and priorities.</a:t>
            </a:r>
            <a:endParaRPr lang="en-US" sz="1200" u="sng" dirty="0">
              <a:solidFill>
                <a:srgbClr val="004F6D"/>
              </a:solidFill>
            </a:endParaRPr>
          </a:p>
          <a:p>
            <a:pPr marL="166684" lvl="1" indent="-166684" fontAlgn="base">
              <a:lnSpc>
                <a:spcPct val="90000"/>
              </a:lnSpc>
              <a:spcBef>
                <a:spcPct val="0"/>
              </a:spcBef>
              <a:spcAft>
                <a:spcPct val="50000"/>
              </a:spcAft>
              <a:buFontTx/>
              <a:buChar char="•"/>
              <a:defRPr/>
            </a:pPr>
            <a:r>
              <a:rPr lang="en-US" sz="1200" dirty="0">
                <a:solidFill>
                  <a:srgbClr val="004F6D"/>
                </a:solidFill>
              </a:rPr>
              <a:t>Comparisons also provide context:</a:t>
            </a:r>
          </a:p>
          <a:p>
            <a:pPr marL="457189" lvl="2" indent="-114297" fontAlgn="base">
              <a:spcBef>
                <a:spcPct val="0"/>
              </a:spcBef>
              <a:spcAft>
                <a:spcPct val="0"/>
              </a:spcAft>
              <a:buFontTx/>
              <a:buChar char="•"/>
            </a:pPr>
            <a:r>
              <a:rPr lang="en-US" sz="1200" dirty="0">
                <a:solidFill>
                  <a:srgbClr val="004F6D"/>
                </a:solidFill>
              </a:rPr>
              <a:t>External benchmarks allow you to see how your results compare to those of other companies.</a:t>
            </a:r>
            <a:endParaRPr lang="en-US" sz="1200" dirty="0">
              <a:solidFill>
                <a:srgbClr val="000000"/>
              </a:solidFill>
            </a:endParaRPr>
          </a:p>
        </p:txBody>
      </p:sp>
      <p:sp>
        <p:nvSpPr>
          <p:cNvPr id="7" name="Rectangle 61">
            <a:extLst>
              <a:ext uri="{FF2B5EF4-FFF2-40B4-BE49-F238E27FC236}">
                <a16:creationId xmlns:a16="http://schemas.microsoft.com/office/drawing/2014/main" id="{DE04D2B4-2F24-4307-9335-BD79E4F9B0F7}"/>
              </a:ext>
            </a:extLst>
          </p:cNvPr>
          <p:cNvSpPr>
            <a:spLocks noChangeArrowheads="1"/>
          </p:cNvSpPr>
          <p:nvPr/>
        </p:nvSpPr>
        <p:spPr bwMode="gray">
          <a:xfrm>
            <a:off x="6203951" y="1306570"/>
            <a:ext cx="2560320" cy="1566468"/>
          </a:xfrm>
          <a:prstGeom prst="rect">
            <a:avLst/>
          </a:prstGeom>
          <a:noFill/>
          <a:ln w="9525" algn="ctr">
            <a:noFill/>
            <a:miter lim="800000"/>
            <a:headEnd/>
            <a:tailEnd/>
          </a:ln>
        </p:spPr>
        <p:txBody>
          <a:bodyPr lIns="9144" rIns="45720"/>
          <a:lstStyle/>
          <a:p>
            <a:pPr marL="166684" lvl="1" indent="-166684" fontAlgn="base">
              <a:spcBef>
                <a:spcPct val="0"/>
              </a:spcBef>
              <a:spcAft>
                <a:spcPct val="50000"/>
              </a:spcAft>
              <a:buFontTx/>
              <a:buChar char="•"/>
            </a:pPr>
            <a:r>
              <a:rPr lang="en-US" sz="1200" dirty="0">
                <a:solidFill>
                  <a:srgbClr val="004F6D"/>
                </a:solidFill>
              </a:rPr>
              <a:t>CultureIQ’s Global High Performing benchmark is made up of employees who work for firms recognized by Fortune Magazine as being among the 100 Best Companies to Work For or 100 Most Admired Companies. </a:t>
            </a:r>
          </a:p>
          <a:p>
            <a:pPr marL="166684" lvl="1" indent="-166684" fontAlgn="base">
              <a:spcBef>
                <a:spcPct val="0"/>
              </a:spcBef>
              <a:spcAft>
                <a:spcPct val="50000"/>
              </a:spcAft>
              <a:buFontTx/>
              <a:buChar char="•"/>
            </a:pPr>
            <a:r>
              <a:rPr lang="en-US" sz="1200" dirty="0">
                <a:solidFill>
                  <a:srgbClr val="004F6D"/>
                </a:solidFill>
              </a:rPr>
              <a:t>This benchmark should not be interpreted as what is average or typical but instead sets a high standard for comparison.</a:t>
            </a:r>
          </a:p>
        </p:txBody>
      </p:sp>
      <p:sp>
        <p:nvSpPr>
          <p:cNvPr id="8" name="Rectangle 3">
            <a:extLst>
              <a:ext uri="{FF2B5EF4-FFF2-40B4-BE49-F238E27FC236}">
                <a16:creationId xmlns:a16="http://schemas.microsoft.com/office/drawing/2014/main" id="{6AEDBA49-5E60-43EA-8EE4-97A5CE9FF546}"/>
              </a:ext>
            </a:extLst>
          </p:cNvPr>
          <p:cNvSpPr txBox="1">
            <a:spLocks noChangeArrowheads="1"/>
          </p:cNvSpPr>
          <p:nvPr/>
        </p:nvSpPr>
        <p:spPr bwMode="black">
          <a:xfrm>
            <a:off x="594771" y="4792835"/>
            <a:ext cx="3838575" cy="1240532"/>
          </a:xfrm>
          <a:prstGeom prst="rect">
            <a:avLst/>
          </a:prstGeom>
        </p:spPr>
        <p:txBody>
          <a:bodyPr vert="horz" lIns="0" tIns="0" rIns="0" bIns="0" rtlCol="0">
            <a:noAutofit/>
          </a:bodyPr>
          <a:lstStyle/>
          <a:p>
            <a:pPr marL="166684" lvl="1" indent="-166684" fontAlgn="base">
              <a:spcBef>
                <a:spcPct val="0"/>
              </a:spcBef>
              <a:spcAft>
                <a:spcPct val="50000"/>
              </a:spcAft>
              <a:buSzPct val="100000"/>
              <a:buFontTx/>
              <a:buChar char="•"/>
              <a:defRPr/>
            </a:pPr>
            <a:r>
              <a:rPr lang="en-US" sz="1200" dirty="0">
                <a:solidFill>
                  <a:srgbClr val="004F6D"/>
                </a:solidFill>
              </a:rPr>
              <a:t>Reports indicate where differences between groups are statistically significant, meaning these differences are unlikely to be due simply to chance.</a:t>
            </a:r>
          </a:p>
          <a:p>
            <a:pPr marL="538149" lvl="1" indent="-273044">
              <a:spcBef>
                <a:spcPts val="300"/>
              </a:spcBef>
              <a:buFont typeface="Arial" panose="020B0604020202020204" pitchFamily="34" charset="0"/>
              <a:buChar char="•"/>
              <a:defRPr/>
            </a:pPr>
            <a:r>
              <a:rPr lang="en-US" sz="1200" b="1" i="1" dirty="0">
                <a:solidFill>
                  <a:srgbClr val="FF0000"/>
                </a:solidFill>
                <a:cs typeface="Arial" pitchFamily="34" charset="0"/>
              </a:rPr>
              <a:t>Red = below comparison group</a:t>
            </a:r>
          </a:p>
          <a:p>
            <a:pPr marL="538149" lvl="1" indent="-273044">
              <a:spcBef>
                <a:spcPts val="300"/>
              </a:spcBef>
              <a:spcAft>
                <a:spcPts val="600"/>
              </a:spcAft>
              <a:buFont typeface="Arial" panose="020B0604020202020204" pitchFamily="34" charset="0"/>
              <a:buChar char="•"/>
              <a:defRPr/>
            </a:pPr>
            <a:r>
              <a:rPr lang="en-US" sz="1200" b="1" i="1" dirty="0">
                <a:solidFill>
                  <a:srgbClr val="00B050"/>
                </a:solidFill>
                <a:cs typeface="Arial" pitchFamily="34" charset="0"/>
              </a:rPr>
              <a:t>Green = above comparison group</a:t>
            </a:r>
          </a:p>
          <a:p>
            <a:pPr marL="166684" lvl="1" indent="-166684" fontAlgn="base">
              <a:spcBef>
                <a:spcPct val="0"/>
              </a:spcBef>
              <a:spcAft>
                <a:spcPts val="600"/>
              </a:spcAft>
              <a:buSzPct val="100000"/>
              <a:buFontTx/>
              <a:buChar char="•"/>
              <a:defRPr/>
            </a:pPr>
            <a:r>
              <a:rPr lang="en-US" sz="1200" dirty="0">
                <a:solidFill>
                  <a:srgbClr val="004F6D"/>
                </a:solidFill>
              </a:rPr>
              <a:t>With small groups, large differences are needed to reach statistical significance.</a:t>
            </a:r>
          </a:p>
        </p:txBody>
      </p:sp>
      <p:sp>
        <p:nvSpPr>
          <p:cNvPr id="9" name="Rectangle 4">
            <a:extLst>
              <a:ext uri="{FF2B5EF4-FFF2-40B4-BE49-F238E27FC236}">
                <a16:creationId xmlns:a16="http://schemas.microsoft.com/office/drawing/2014/main" id="{A5C5AD2F-910B-4001-AFE9-038D7B38FF8E}"/>
              </a:ext>
            </a:extLst>
          </p:cNvPr>
          <p:cNvSpPr txBox="1">
            <a:spLocks noChangeArrowheads="1"/>
          </p:cNvSpPr>
          <p:nvPr/>
        </p:nvSpPr>
        <p:spPr>
          <a:xfrm>
            <a:off x="4751887" y="4792835"/>
            <a:ext cx="3810000" cy="1240532"/>
          </a:xfrm>
          <a:prstGeom prst="rect">
            <a:avLst/>
          </a:prstGeom>
        </p:spPr>
        <p:txBody>
          <a:bodyPr/>
          <a:lstStyle/>
          <a:p>
            <a:pPr marL="166684" lvl="1" indent="-166684" fontAlgn="base">
              <a:spcBef>
                <a:spcPct val="0"/>
              </a:spcBef>
              <a:spcAft>
                <a:spcPct val="50000"/>
              </a:spcAft>
              <a:buSzPct val="100000"/>
              <a:buFontTx/>
              <a:buChar char="•"/>
              <a:defRPr/>
            </a:pPr>
            <a:r>
              <a:rPr lang="en-US" sz="1200" dirty="0">
                <a:solidFill>
                  <a:srgbClr val="004F6D"/>
                </a:solidFill>
              </a:rPr>
              <a:t>For large groups, many differences will be statistically significant. You should consider practical significance as well.</a:t>
            </a:r>
          </a:p>
          <a:p>
            <a:pPr marL="457189" lvl="2" indent="-114297" fontAlgn="base">
              <a:spcBef>
                <a:spcPct val="0"/>
              </a:spcBef>
              <a:spcAft>
                <a:spcPct val="0"/>
              </a:spcAft>
              <a:buFontTx/>
              <a:buChar char="•"/>
              <a:defRPr/>
            </a:pPr>
            <a:r>
              <a:rPr lang="en-US" sz="1200" dirty="0">
                <a:solidFill>
                  <a:srgbClr val="004F6D"/>
                </a:solidFill>
              </a:rPr>
              <a:t>How large is the difference? Use +/- 5% points as a guide.</a:t>
            </a:r>
          </a:p>
          <a:p>
            <a:pPr marL="457189" lvl="2" indent="-114297" fontAlgn="base">
              <a:spcBef>
                <a:spcPct val="0"/>
              </a:spcBef>
              <a:spcAft>
                <a:spcPct val="0"/>
              </a:spcAft>
              <a:buFontTx/>
              <a:buChar char="•"/>
              <a:defRPr/>
            </a:pPr>
            <a:r>
              <a:rPr lang="en-US" sz="1200" dirty="0">
                <a:solidFill>
                  <a:srgbClr val="004F6D"/>
                </a:solidFill>
              </a:rPr>
              <a:t>Is the pattern consistent across survey items?</a:t>
            </a:r>
          </a:p>
        </p:txBody>
      </p:sp>
      <p:sp>
        <p:nvSpPr>
          <p:cNvPr id="10" name="Rectangle 5">
            <a:extLst>
              <a:ext uri="{FF2B5EF4-FFF2-40B4-BE49-F238E27FC236}">
                <a16:creationId xmlns:a16="http://schemas.microsoft.com/office/drawing/2014/main" id="{749DE584-A0FD-4DFF-86D6-39E7BACFBC96}"/>
              </a:ext>
            </a:extLst>
          </p:cNvPr>
          <p:cNvSpPr>
            <a:spLocks noChangeArrowheads="1"/>
          </p:cNvSpPr>
          <p:nvPr/>
        </p:nvSpPr>
        <p:spPr bwMode="auto">
          <a:xfrm>
            <a:off x="4762143" y="4467311"/>
            <a:ext cx="3789495" cy="276999"/>
          </a:xfrm>
          <a:prstGeom prst="rect">
            <a:avLst/>
          </a:prstGeom>
          <a:solidFill>
            <a:srgbClr val="004F6D"/>
          </a:solidFill>
          <a:ln w="9525">
            <a:noFill/>
            <a:miter lim="800000"/>
            <a:headEnd/>
            <a:tailEnd/>
          </a:ln>
          <a:effectLst/>
        </p:spPr>
        <p:txBody>
          <a:bodyPr wrap="square">
            <a:spAutoFit/>
          </a:bodyPr>
          <a:lstStyle/>
          <a:p>
            <a:pPr algn="ctr" eaLnBrk="0" fontAlgn="base" hangingPunct="0">
              <a:spcBef>
                <a:spcPct val="0"/>
              </a:spcBef>
              <a:spcAft>
                <a:spcPct val="0"/>
              </a:spcAft>
            </a:pPr>
            <a:r>
              <a:rPr lang="en-US" sz="1200" b="1" dirty="0">
                <a:solidFill>
                  <a:prstClr val="white"/>
                </a:solidFill>
                <a:cs typeface="Arial" pitchFamily="34" charset="0"/>
              </a:rPr>
              <a:t>Practical Significance</a:t>
            </a:r>
          </a:p>
        </p:txBody>
      </p:sp>
      <p:sp>
        <p:nvSpPr>
          <p:cNvPr id="11" name="Rectangle 6">
            <a:extLst>
              <a:ext uri="{FF2B5EF4-FFF2-40B4-BE49-F238E27FC236}">
                <a16:creationId xmlns:a16="http://schemas.microsoft.com/office/drawing/2014/main" id="{70754B05-8C61-40D5-A4DC-FD8F3BB60DC6}"/>
              </a:ext>
            </a:extLst>
          </p:cNvPr>
          <p:cNvSpPr>
            <a:spLocks noChangeArrowheads="1"/>
          </p:cNvSpPr>
          <p:nvPr/>
        </p:nvSpPr>
        <p:spPr bwMode="auto">
          <a:xfrm>
            <a:off x="594767" y="4470486"/>
            <a:ext cx="3840480" cy="276999"/>
          </a:xfrm>
          <a:prstGeom prst="rect">
            <a:avLst/>
          </a:prstGeom>
          <a:solidFill>
            <a:srgbClr val="004F6D"/>
          </a:solidFill>
          <a:ln w="9525">
            <a:noFill/>
            <a:miter lim="800000"/>
            <a:headEnd/>
            <a:tailEnd/>
          </a:ln>
          <a:effectLst/>
        </p:spPr>
        <p:txBody>
          <a:bodyPr wrap="square">
            <a:spAutoFit/>
          </a:bodyPr>
          <a:lstStyle/>
          <a:p>
            <a:pPr algn="ctr" eaLnBrk="0" fontAlgn="base" hangingPunct="0">
              <a:spcBef>
                <a:spcPct val="0"/>
              </a:spcBef>
              <a:spcAft>
                <a:spcPct val="0"/>
              </a:spcAft>
            </a:pPr>
            <a:r>
              <a:rPr lang="en-US" sz="1200" b="1" dirty="0">
                <a:solidFill>
                  <a:prstClr val="white"/>
                </a:solidFill>
                <a:cs typeface="Arial" pitchFamily="34" charset="0"/>
              </a:rPr>
              <a:t>Statistical Significance</a:t>
            </a:r>
          </a:p>
        </p:txBody>
      </p:sp>
      <p:sp>
        <p:nvSpPr>
          <p:cNvPr id="14" name="Title 1">
            <a:extLst>
              <a:ext uri="{FF2B5EF4-FFF2-40B4-BE49-F238E27FC236}">
                <a16:creationId xmlns:a16="http://schemas.microsoft.com/office/drawing/2014/main" id="{360440E6-C961-43EB-B1CE-99AFA2CAB138}"/>
              </a:ext>
            </a:extLst>
          </p:cNvPr>
          <p:cNvSpPr txBox="1">
            <a:spLocks/>
          </p:cNvSpPr>
          <p:nvPr/>
        </p:nvSpPr>
        <p:spPr>
          <a:xfrm>
            <a:off x="169024" y="58994"/>
            <a:ext cx="8131699" cy="474279"/>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a:defRPr/>
            </a:pPr>
            <a:r>
              <a:rPr lang="en-US" dirty="0">
                <a:solidFill>
                  <a:srgbClr val="273A86">
                    <a:lumMod val="75000"/>
                  </a:srgbClr>
                </a:solidFill>
                <a:latin typeface="Arial" panose="020B0604020202020204" pitchFamily="34" charset="0"/>
                <a:cs typeface="Arial" panose="020B0604020202020204" pitchFamily="34" charset="0"/>
              </a:rPr>
              <a:t>Understanding Your Results</a:t>
            </a:r>
          </a:p>
        </p:txBody>
      </p:sp>
      <p:cxnSp>
        <p:nvCxnSpPr>
          <p:cNvPr id="15" name="Straight Connector 14">
            <a:extLst>
              <a:ext uri="{FF2B5EF4-FFF2-40B4-BE49-F238E27FC236}">
                <a16:creationId xmlns:a16="http://schemas.microsoft.com/office/drawing/2014/main" id="{0DCA3053-B869-450D-8A73-1032157AF562}"/>
              </a:ext>
            </a:extLst>
          </p:cNvPr>
          <p:cNvCxnSpPr>
            <a:cxnSpLocks/>
          </p:cNvCxnSpPr>
          <p:nvPr/>
        </p:nvCxnSpPr>
        <p:spPr>
          <a:xfrm>
            <a:off x="274320" y="502920"/>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54584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8FC78670-7E84-4BD2-A5EA-0AB0C6E078A6}"/>
              </a:ext>
            </a:extLst>
          </p:cNvPr>
          <p:cNvSpPr/>
          <p:nvPr/>
        </p:nvSpPr>
        <p:spPr>
          <a:xfrm>
            <a:off x="0" y="540649"/>
            <a:ext cx="9132824" cy="2645734"/>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 name="TextBox 30">
            <a:extLst>
              <a:ext uri="{FF2B5EF4-FFF2-40B4-BE49-F238E27FC236}">
                <a16:creationId xmlns:a16="http://schemas.microsoft.com/office/drawing/2014/main" id="{4B10182D-8E9E-45F7-B764-FEA31258F8E6}"/>
              </a:ext>
            </a:extLst>
          </p:cNvPr>
          <p:cNvSpPr txBox="1"/>
          <p:nvPr/>
        </p:nvSpPr>
        <p:spPr>
          <a:xfrm>
            <a:off x="635916" y="731223"/>
            <a:ext cx="2203350" cy="259475"/>
          </a:xfrm>
          <a:prstGeom prst="rect">
            <a:avLst/>
          </a:prstGeom>
          <a:noFill/>
        </p:spPr>
        <p:txBody>
          <a:bodyPr wrap="square" rtlCol="0">
            <a:noAutofit/>
          </a:bodyPr>
          <a:lstStyle/>
          <a:p>
            <a:pPr lvl="0">
              <a:defRPr/>
            </a:pPr>
            <a:r>
              <a:rPr lang="en-US" sz="1200" b="1" dirty="0">
                <a:solidFill>
                  <a:srgbClr val="767676"/>
                </a:solidFill>
                <a:latin typeface="Arial" panose="020B0604020202020204" pitchFamily="34" charset="0"/>
                <a:cs typeface="Arial" panose="020B0604020202020204" pitchFamily="34" charset="0"/>
              </a:rPr>
              <a:t>Category Scores</a:t>
            </a:r>
            <a:endParaRPr kumimoji="0" lang="en-US" sz="1200" b="1" i="0" u="none" strike="noStrike" kern="1200" cap="none" spc="0" normalizeH="0" baseline="0" noProof="0" dirty="0">
              <a:ln>
                <a:noFill/>
              </a:ln>
              <a:solidFill>
                <a:srgbClr val="767676"/>
              </a:solidFill>
              <a:effectLst/>
              <a:uLnTx/>
              <a:uFillTx/>
              <a:latin typeface="Arial" panose="020B0604020202020204" pitchFamily="34" charset="0"/>
              <a:cs typeface="Arial" panose="020B0604020202020204" pitchFamily="34" charset="0"/>
            </a:endParaRPr>
          </a:p>
        </p:txBody>
      </p:sp>
      <p:sp>
        <p:nvSpPr>
          <p:cNvPr id="37" name="TextBox 36">
            <a:extLst>
              <a:ext uri="{FF2B5EF4-FFF2-40B4-BE49-F238E27FC236}">
                <a16:creationId xmlns:a16="http://schemas.microsoft.com/office/drawing/2014/main" id="{07CC97A7-9021-40E3-BE89-61D3D0B2D135}"/>
              </a:ext>
            </a:extLst>
          </p:cNvPr>
          <p:cNvSpPr txBox="1"/>
          <p:nvPr/>
        </p:nvSpPr>
        <p:spPr>
          <a:xfrm>
            <a:off x="7516368" y="666484"/>
            <a:ext cx="1627632" cy="276999"/>
          </a:xfrm>
          <a:prstGeom prst="rect">
            <a:avLst/>
          </a:prstGeom>
          <a:no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a:p>
        </p:txBody>
      </p:sp>
      <p:sp>
        <p:nvSpPr>
          <p:cNvPr id="38" name="TextBox 37">
            <a:extLst>
              <a:ext uri="{FF2B5EF4-FFF2-40B4-BE49-F238E27FC236}">
                <a16:creationId xmlns:a16="http://schemas.microsoft.com/office/drawing/2014/main" id="{C316A3B6-7652-4AC1-95EF-26A6838564AF}"/>
              </a:ext>
            </a:extLst>
          </p:cNvPr>
          <p:cNvSpPr txBox="1"/>
          <p:nvPr/>
        </p:nvSpPr>
        <p:spPr>
          <a:xfrm>
            <a:off x="7516368" y="1125114"/>
            <a:ext cx="1625424" cy="584775"/>
          </a:xfrm>
          <a:prstGeom prst="rect">
            <a:avLst/>
          </a:prstGeom>
          <a:noFill/>
        </p:spPr>
        <p:txBody>
          <a:bodyPr wrap="square" rtlCol="0" anchor="ctr">
            <a:noAutofit/>
          </a:bodyPr>
          <a:lstStyle/>
          <a:p>
            <a:pPr lvl="0" algn="ctr">
              <a:defRPr/>
            </a:pPr>
            <a:endParaRPr/>
          </a:p>
        </p:txBody>
      </p:sp>
      <p:sp>
        <p:nvSpPr>
          <p:cNvPr id="39" name="TextBox 38">
            <a:extLst>
              <a:ext uri="{FF2B5EF4-FFF2-40B4-BE49-F238E27FC236}">
                <a16:creationId xmlns:a16="http://schemas.microsoft.com/office/drawing/2014/main" id="{865EBF51-17E5-436B-AAF3-94D8981DC49B}"/>
              </a:ext>
            </a:extLst>
          </p:cNvPr>
          <p:cNvSpPr txBox="1"/>
          <p:nvPr/>
        </p:nvSpPr>
        <p:spPr>
          <a:xfrm>
            <a:off x="7516368" y="1856634"/>
            <a:ext cx="1627632" cy="338554"/>
          </a:xfrm>
          <a:prstGeom prst="rect">
            <a:avLst/>
          </a:prstGeom>
          <a:no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43" name="Title 1">
            <a:extLst>
              <a:ext uri="{FF2B5EF4-FFF2-40B4-BE49-F238E27FC236}">
                <a16:creationId xmlns:a16="http://schemas.microsoft.com/office/drawing/2014/main" id="{EE549E8F-3813-4CFE-8B95-3CFBDE6F2FCE}"/>
              </a:ext>
            </a:extLst>
          </p:cNvPr>
          <p:cNvSpPr txBox="1">
            <a:spLocks/>
          </p:cNvSpPr>
          <p:nvPr/>
        </p:nvSpPr>
        <p:spPr>
          <a:xfrm>
            <a:off x="169021" y="58992"/>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marL="0" marR="0" lvl="0" indent="0" algn="l" defTabSz="685749" rtl="0" eaLnBrk="1" fontAlgn="auto" latinLnBrk="0" hangingPunct="1">
              <a:lnSpc>
                <a:spcPct val="90000"/>
              </a:lnSpc>
              <a:spcBef>
                <a:spcPct val="0"/>
              </a:spcBef>
              <a:spcAft>
                <a:spcPts val="0"/>
              </a:spcAft>
              <a:buClrTx/>
              <a:buSzTx/>
              <a:buFontTx/>
              <a:buNone/>
              <a:tabLst/>
              <a:defRPr/>
            </a:pPr>
            <a:r>
              <a:rPr kumimoji="0" lang="en-US" sz="1800" b="0" i="0" u="none" strike="noStrike" kern="1200" cap="none" spc="98" normalizeH="0" baseline="0" noProof="0" dirty="0">
                <a:ln>
                  <a:noFill/>
                </a:ln>
                <a:solidFill>
                  <a:srgbClr val="2D2A2B"/>
                </a:solidFill>
                <a:effectLst/>
                <a:uLnTx/>
                <a:uFillTx/>
                <a:latin typeface="Arial" panose="020B0604020202020204" pitchFamily="34" charset="0"/>
                <a:cs typeface="Arial" panose="020B0604020202020204" pitchFamily="34" charset="0"/>
              </a:rPr>
              <a:t>Key Metrics</a:t>
            </a:r>
          </a:p>
        </p:txBody>
      </p:sp>
      <p:sp>
        <p:nvSpPr>
          <p:cNvPr id="49" name="TextBox 48">
            <a:extLst>
              <a:ext uri="{FF2B5EF4-FFF2-40B4-BE49-F238E27FC236}">
                <a16:creationId xmlns:a16="http://schemas.microsoft.com/office/drawing/2014/main" id="{04DF0998-3184-4C29-ABF9-2947A6ADE8FA}"/>
              </a:ext>
            </a:extLst>
          </p:cNvPr>
          <p:cNvSpPr txBox="1"/>
          <p:nvPr/>
        </p:nvSpPr>
        <p:spPr>
          <a:xfrm>
            <a:off x="4085783" y="714697"/>
            <a:ext cx="2226272" cy="276999"/>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 </a:t>
            </a:r>
          </a:p>
        </p:txBody>
      </p:sp>
      <p:graphicFrame>
        <p:nvGraphicFramePr>
          <p:cNvPr id="50" name="Chart 49"/>
          <p:cNvGraphicFramePr>
            <a:graphicFrameLocks noGrp="1"/>
          </p:cNvGraphicFramePr>
          <p:nvPr/>
        </p:nvGraphicFramePr>
        <p:xfrm>
          <a:off x="0" y="1151231"/>
          <a:ext cx="1874519" cy="1846839"/>
        </p:xfrm>
        <a:graphic>
          <a:graphicData uri="http://schemas.openxmlformats.org/drawingml/2006/chart">
            <c:chart xmlns:c="http://schemas.openxmlformats.org/drawingml/2006/chart" xmlns:r="http://schemas.openxmlformats.org/officeDocument/2006/relationships" r:id="rId2"/>
          </a:graphicData>
        </a:graphic>
      </p:graphicFrame>
      <p:cxnSp>
        <p:nvCxnSpPr>
          <p:cNvPr id="21" name="Straight Connector 20">
            <a:extLst>
              <a:ext uri="{FF2B5EF4-FFF2-40B4-BE49-F238E27FC236}">
                <a16:creationId xmlns:a16="http://schemas.microsoft.com/office/drawing/2014/main" id="{A60258FA-9056-1942-849B-2406230BCF41}"/>
              </a:ext>
            </a:extLst>
          </p:cNvPr>
          <p:cNvCxnSpPr>
            <a:cxnSpLocks/>
          </p:cNvCxnSpPr>
          <p:nvPr/>
        </p:nvCxnSpPr>
        <p:spPr>
          <a:xfrm>
            <a:off x="274320" y="502920"/>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sp>
        <p:nvSpPr>
          <p:cNvPr id="22" name="Text Placeholder 7">
            <a:extLst>
              <a:ext uri="{FF2B5EF4-FFF2-40B4-BE49-F238E27FC236}">
                <a16:creationId xmlns:a16="http://schemas.microsoft.com/office/drawing/2014/main" id="{CAD62E4B-5568-1B48-BF97-38307530E4F3}"/>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23" name="Footer Placeholder 2">
            <a:extLst>
              <a:ext uri="{FF2B5EF4-FFF2-40B4-BE49-F238E27FC236}">
                <a16:creationId xmlns:a16="http://schemas.microsoft.com/office/drawing/2014/main" id="{56DDF1D7-2FEA-EA4A-A1AE-027659644389}"/>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4</a:t>
            </a:fld>
            <a:endParaRPr lang="en-US" dirty="0">
              <a:solidFill>
                <a:srgbClr val="767676"/>
              </a:solidFill>
              <a:latin typeface="Arial" panose="020B0604020202020204" pitchFamily="34" charset="0"/>
              <a:cs typeface="Arial" panose="020B0604020202020204" pitchFamily="34" charset="0"/>
            </a:endParaRPr>
          </a:p>
        </p:txBody>
      </p:sp>
      <p:graphicFrame>
        <p:nvGraphicFramePr>
          <p:cNvPr id="7" name="Chart 50"/>
          <p:cNvGraphicFramePr>
            <a:graphicFrameLocks noGrp="1"/>
          </p:cNvGraphicFramePr>
          <p:nvPr/>
        </p:nvGraphicFramePr>
        <p:xfrm>
          <a:off x="3388362" y="1059074"/>
          <a:ext cx="4231637" cy="1938996"/>
        </p:xfrm>
        <a:graphic>
          <a:graphicData uri="http://schemas.openxmlformats.org/drawingml/2006/chart">
            <c:chart xmlns:c="http://schemas.openxmlformats.org/drawingml/2006/chart" xmlns:r="http://schemas.openxmlformats.org/officeDocument/2006/relationships" r:id="rId3"/>
          </a:graphicData>
        </a:graphic>
      </p:graphicFrame>
      <p:grpSp>
        <p:nvGrpSpPr>
          <p:cNvPr id="2" name="Group 1"/>
          <p:cNvGrpSpPr/>
          <p:nvPr/>
        </p:nvGrpSpPr>
        <p:grpSpPr>
          <a:xfrm>
            <a:off x="274320" y="3550430"/>
            <a:ext cx="1809392" cy="1825304"/>
            <a:chOff x="3291840" y="3550430"/>
            <a:chExt cx="1809392" cy="1825304"/>
          </a:xfrm>
        </p:grpSpPr>
        <p:sp>
          <p:nvSpPr>
            <p:cNvPr id="16" name="TextBox 1">
              <a:extLst>
                <a:ext uri="{FF2B5EF4-FFF2-40B4-BE49-F238E27FC236}">
                  <a16:creationId xmlns:a16="http://schemas.microsoft.com/office/drawing/2014/main" id="{6924FBEE-66E3-724F-A7BF-476947299CE4}"/>
                </a:ext>
              </a:extLst>
            </p:cNvPr>
            <p:cNvSpPr txBox="1"/>
            <p:nvPr/>
          </p:nvSpPr>
          <p:spPr>
            <a:xfrm>
              <a:off x="3291840" y="3550430"/>
              <a:ext cx="1714161" cy="540962"/>
            </a:xfrm>
            <a:prstGeom prst="rect">
              <a:avLst/>
            </a:prstGeom>
            <a:noFill/>
            <a:ln>
              <a:noFill/>
            </a:ln>
          </p:spPr>
          <p:txBody>
            <a:bodyPr wrap="square" rtlCol="0" anchor="ctr">
              <a:noAutofit/>
            </a:bodyPr>
            <a:lstStyle/>
            <a:p>
              <a:pPr algn="ctr"/>
              <a:r>
                <a:rPr lang="en-US" sz="1200" dirty="0">
                  <a:solidFill>
                    <a:srgbClr val="2D2A2B"/>
                  </a:solidFill>
                  <a:latin typeface="Arial" panose="020B0604020202020204" pitchFamily="34" charset="0"/>
                  <a:cs typeface="Arial" panose="020B0604020202020204" pitchFamily="34" charset="0"/>
                </a:rPr>
                <a:t>Advocacy, Motivation &amp; Accomplishment</a:t>
              </a:r>
            </a:p>
          </p:txBody>
        </p:sp>
        <p:graphicFrame>
          <p:nvGraphicFramePr>
            <p:cNvPr id="10" name="Chart 50"/>
            <p:cNvGraphicFramePr>
              <a:graphicFrameLocks noGrp="1"/>
            </p:cNvGraphicFramePr>
            <p:nvPr/>
          </p:nvGraphicFramePr>
          <p:xfrm>
            <a:off x="3291840" y="3933170"/>
            <a:ext cx="1809392" cy="1442564"/>
          </p:xfrm>
          <a:graphic>
            <a:graphicData uri="http://schemas.openxmlformats.org/drawingml/2006/chart">
              <c:chart xmlns:c="http://schemas.openxmlformats.org/drawingml/2006/chart" xmlns:r="http://schemas.openxmlformats.org/officeDocument/2006/relationships" r:id="rId4"/>
            </a:graphicData>
          </a:graphic>
        </p:graphicFrame>
        <p:sp>
          <p:nvSpPr>
            <p:cNvPr id="3" name="Rectangle 2">
              <a:extLst>
                <a:ext uri="{FF2B5EF4-FFF2-40B4-BE49-F238E27FC236}">
                  <a16:creationId xmlns:a16="http://schemas.microsoft.com/office/drawing/2014/main" id="{D5726491-5891-DE41-A34A-992EF580636A}"/>
                </a:ext>
              </a:extLst>
            </p:cNvPr>
            <p:cNvSpPr/>
            <p:nvPr/>
          </p:nvSpPr>
          <p:spPr>
            <a:xfrm>
              <a:off x="3434687" y="4388922"/>
              <a:ext cx="1523697" cy="360641"/>
            </a:xfrm>
            <a:prstGeom prst="rect">
              <a:avLst/>
            </a:prstGeom>
            <a:ln>
              <a:noFill/>
            </a:ln>
          </p:spPr>
          <p:txBody>
            <a:bodyPr wrap="square" anchor="ctr">
              <a:noAutofit/>
            </a:bodyPr>
            <a:lstStyle/>
            <a:p>
              <a:pPr algn="ctr"/>
              <a:r>
                <a:rPr lang="en-US" sz="1400" dirty="0">
                  <a:solidFill>
                    <a:srgbClr val="767676"/>
                  </a:solidFill>
                  <a:latin typeface="Arial" panose="020B0604020202020204" pitchFamily="34" charset="0"/>
                  <a:cs typeface="Arial" panose="020B0604020202020204" pitchFamily="34" charset="0"/>
                </a:rPr>
                <a:t>89</a:t>
              </a:r>
            </a:p>
          </p:txBody>
        </p:sp>
      </p:grpSp>
      <p:grpSp>
        <p:nvGrpSpPr>
          <p:cNvPr id="4" name="Group 3"/>
          <p:cNvGrpSpPr/>
          <p:nvPr/>
        </p:nvGrpSpPr>
        <p:grpSpPr>
          <a:xfrm>
            <a:off x="2523744" y="3550430"/>
            <a:ext cx="1809392" cy="1825304"/>
            <a:chOff x="3291840" y="3550430"/>
            <a:chExt cx="1809392" cy="1825304"/>
          </a:xfrm>
        </p:grpSpPr>
        <p:sp>
          <p:nvSpPr>
            <p:cNvPr id="25" name="TextBox 24">
              <a:extLst>
                <a:ext uri="{FF2B5EF4-FFF2-40B4-BE49-F238E27FC236}">
                  <a16:creationId xmlns:a16="http://schemas.microsoft.com/office/drawing/2014/main" id="{F37925F7-5771-5D49-AA6A-4925051101D8}"/>
                </a:ext>
              </a:extLst>
            </p:cNvPr>
            <p:cNvSpPr txBox="1"/>
            <p:nvPr/>
          </p:nvSpPr>
          <p:spPr>
            <a:xfrm>
              <a:off x="3291840" y="3550430"/>
              <a:ext cx="1714161" cy="540962"/>
            </a:xfrm>
            <a:prstGeom prst="rect">
              <a:avLst/>
            </a:prstGeom>
            <a:noFill/>
            <a:ln>
              <a:noFill/>
            </a:ln>
          </p:spPr>
          <p:txBody>
            <a:bodyPr wrap="square" rtlCol="0" anchor="ctr">
              <a:noAutofit/>
            </a:bodyPr>
            <a:lstStyle/>
            <a:p>
              <a:pPr algn="ctr"/>
              <a:r>
                <a:rPr lang="en-US" sz="1200" dirty="0">
                  <a:solidFill>
                    <a:srgbClr val="2D2A2B"/>
                  </a:solidFill>
                  <a:latin typeface="Arial" panose="020B0604020202020204" pitchFamily="34" charset="0"/>
                  <a:cs typeface="Arial" panose="020B0604020202020204" pitchFamily="34" charset="0"/>
                </a:rPr>
                <a:t>Agility</a:t>
              </a:r>
            </a:p>
          </p:txBody>
        </p:sp>
        <p:graphicFrame>
          <p:nvGraphicFramePr>
            <p:cNvPr id="26" name="Chart 50"/>
            <p:cNvGraphicFramePr>
              <a:graphicFrameLocks noGrp="1"/>
            </p:cNvGraphicFramePr>
            <p:nvPr/>
          </p:nvGraphicFramePr>
          <p:xfrm>
            <a:off x="3291840" y="3933170"/>
            <a:ext cx="1809392" cy="1442564"/>
          </p:xfrm>
          <a:graphic>
            <a:graphicData uri="http://schemas.openxmlformats.org/drawingml/2006/chart">
              <c:chart xmlns:c="http://schemas.openxmlformats.org/drawingml/2006/chart" xmlns:r="http://schemas.openxmlformats.org/officeDocument/2006/relationships" r:id="rId5"/>
            </a:graphicData>
          </a:graphic>
        </p:graphicFrame>
        <p:sp>
          <p:nvSpPr>
            <p:cNvPr id="27" name="Rectangle 26">
              <a:extLst>
                <a:ext uri="{FF2B5EF4-FFF2-40B4-BE49-F238E27FC236}">
                  <a16:creationId xmlns:a16="http://schemas.microsoft.com/office/drawing/2014/main" id="{5E335830-CF77-1D4C-B1C7-C95A55619E37}"/>
                </a:ext>
              </a:extLst>
            </p:cNvPr>
            <p:cNvSpPr/>
            <p:nvPr/>
          </p:nvSpPr>
          <p:spPr>
            <a:xfrm>
              <a:off x="3434687" y="4387731"/>
              <a:ext cx="1523697" cy="364163"/>
            </a:xfrm>
            <a:prstGeom prst="rect">
              <a:avLst/>
            </a:prstGeom>
            <a:ln>
              <a:noFill/>
            </a:ln>
          </p:spPr>
          <p:txBody>
            <a:bodyPr wrap="square" anchor="ctr">
              <a:noAutofit/>
            </a:bodyPr>
            <a:lstStyle/>
            <a:p>
              <a:pPr algn="ctr"/>
              <a:r>
                <a:rPr lang="en-US" sz="1400" dirty="0">
                  <a:solidFill>
                    <a:srgbClr val="767676"/>
                  </a:solidFill>
                  <a:latin typeface="Arial" panose="020B0604020202020204" pitchFamily="34" charset="0"/>
                  <a:cs typeface="Arial" panose="020B0604020202020204" pitchFamily="34" charset="0"/>
                </a:rPr>
                <a:t>83</a:t>
              </a:r>
            </a:p>
          </p:txBody>
        </p:sp>
      </p:grpSp>
      <p:grpSp>
        <p:nvGrpSpPr>
          <p:cNvPr id="5" name="Group 4"/>
          <p:cNvGrpSpPr/>
          <p:nvPr/>
        </p:nvGrpSpPr>
        <p:grpSpPr>
          <a:xfrm>
            <a:off x="4773168" y="3550430"/>
            <a:ext cx="1809392" cy="1825304"/>
            <a:chOff x="3291840" y="3550430"/>
            <a:chExt cx="1809392" cy="1825304"/>
          </a:xfrm>
        </p:grpSpPr>
        <p:sp>
          <p:nvSpPr>
            <p:cNvPr id="29" name="TextBox 28">
              <a:extLst>
                <a:ext uri="{FF2B5EF4-FFF2-40B4-BE49-F238E27FC236}">
                  <a16:creationId xmlns:a16="http://schemas.microsoft.com/office/drawing/2014/main" id="{80D4B4DD-F52C-2148-98E2-23D6206B9F97}"/>
                </a:ext>
              </a:extLst>
            </p:cNvPr>
            <p:cNvSpPr txBox="1"/>
            <p:nvPr/>
          </p:nvSpPr>
          <p:spPr>
            <a:xfrm>
              <a:off x="3291840" y="3550430"/>
              <a:ext cx="1714161" cy="540962"/>
            </a:xfrm>
            <a:prstGeom prst="rect">
              <a:avLst/>
            </a:prstGeom>
            <a:noFill/>
            <a:ln>
              <a:noFill/>
            </a:ln>
          </p:spPr>
          <p:txBody>
            <a:bodyPr wrap="square" rtlCol="0" anchor="ctr">
              <a:noAutofit/>
            </a:bodyPr>
            <a:lstStyle/>
            <a:p>
              <a:pPr algn="ctr"/>
              <a:r>
                <a:rPr lang="en-US" sz="1200" dirty="0">
                  <a:solidFill>
                    <a:srgbClr val="2D2A2B"/>
                  </a:solidFill>
                  <a:latin typeface="Arial" panose="020B0604020202020204" pitchFamily="34" charset="0"/>
                  <a:cs typeface="Arial" panose="020B0604020202020204" pitchFamily="34" charset="0"/>
                </a:rPr>
                <a:t>Alignment</a:t>
              </a:r>
            </a:p>
          </p:txBody>
        </p:sp>
        <p:graphicFrame>
          <p:nvGraphicFramePr>
            <p:cNvPr id="30" name="Chart 50"/>
            <p:cNvGraphicFramePr>
              <a:graphicFrameLocks noGrp="1"/>
            </p:cNvGraphicFramePr>
            <p:nvPr/>
          </p:nvGraphicFramePr>
          <p:xfrm>
            <a:off x="3291840" y="3933170"/>
            <a:ext cx="1809392" cy="1442564"/>
          </p:xfrm>
          <a:graphic>
            <a:graphicData uri="http://schemas.openxmlformats.org/drawingml/2006/chart">
              <c:chart xmlns:c="http://schemas.openxmlformats.org/drawingml/2006/chart" xmlns:r="http://schemas.openxmlformats.org/officeDocument/2006/relationships" r:id="rId6"/>
            </a:graphicData>
          </a:graphic>
        </p:graphicFrame>
        <p:sp>
          <p:nvSpPr>
            <p:cNvPr id="32" name="Rectangle 31">
              <a:extLst>
                <a:ext uri="{FF2B5EF4-FFF2-40B4-BE49-F238E27FC236}">
                  <a16:creationId xmlns:a16="http://schemas.microsoft.com/office/drawing/2014/main" id="{0F80C386-369F-CF43-8951-921F50E4C75F}"/>
                </a:ext>
              </a:extLst>
            </p:cNvPr>
            <p:cNvSpPr/>
            <p:nvPr/>
          </p:nvSpPr>
          <p:spPr>
            <a:xfrm>
              <a:off x="3434687" y="4387731"/>
              <a:ext cx="1523697" cy="364163"/>
            </a:xfrm>
            <a:prstGeom prst="rect">
              <a:avLst/>
            </a:prstGeom>
            <a:ln>
              <a:noFill/>
            </a:ln>
          </p:spPr>
          <p:txBody>
            <a:bodyPr wrap="square" anchor="ctr">
              <a:noAutofit/>
            </a:bodyPr>
            <a:lstStyle/>
            <a:p>
              <a:pPr algn="ctr"/>
              <a:r>
                <a:rPr lang="en-US" sz="1400" dirty="0">
                  <a:solidFill>
                    <a:srgbClr val="767676"/>
                  </a:solidFill>
                  <a:latin typeface="Arial" panose="020B0604020202020204" pitchFamily="34" charset="0"/>
                  <a:cs typeface="Arial" panose="020B0604020202020204" pitchFamily="34" charset="0"/>
                </a:rPr>
                <a:t>90</a:t>
              </a:r>
            </a:p>
          </p:txBody>
        </p:sp>
      </p:grpSp>
      <p:grpSp>
        <p:nvGrpSpPr>
          <p:cNvPr id="6" name="Group 5"/>
          <p:cNvGrpSpPr/>
          <p:nvPr/>
        </p:nvGrpSpPr>
        <p:grpSpPr>
          <a:xfrm>
            <a:off x="7022592" y="3550430"/>
            <a:ext cx="1809392" cy="1825304"/>
            <a:chOff x="3291840" y="3550430"/>
            <a:chExt cx="1809392" cy="1825304"/>
          </a:xfrm>
        </p:grpSpPr>
        <p:sp>
          <p:nvSpPr>
            <p:cNvPr id="36" name="TextBox 35">
              <a:extLst>
                <a:ext uri="{FF2B5EF4-FFF2-40B4-BE49-F238E27FC236}">
                  <a16:creationId xmlns:a16="http://schemas.microsoft.com/office/drawing/2014/main" id="{4B570C9C-3959-7844-B2B4-EFC4303D1BAF}"/>
                </a:ext>
              </a:extLst>
            </p:cNvPr>
            <p:cNvSpPr txBox="1"/>
            <p:nvPr/>
          </p:nvSpPr>
          <p:spPr>
            <a:xfrm>
              <a:off x="3291840" y="3550430"/>
              <a:ext cx="1714161" cy="540962"/>
            </a:xfrm>
            <a:prstGeom prst="rect">
              <a:avLst/>
            </a:prstGeom>
            <a:noFill/>
            <a:ln>
              <a:noFill/>
            </a:ln>
          </p:spPr>
          <p:txBody>
            <a:bodyPr wrap="square" rtlCol="0" anchor="ctr">
              <a:noAutofit/>
            </a:bodyPr>
            <a:lstStyle/>
            <a:p>
              <a:pPr algn="ctr"/>
              <a:r>
                <a:rPr lang="en-US" sz="1200" dirty="0">
                  <a:solidFill>
                    <a:srgbClr val="2D2A2B"/>
                  </a:solidFill>
                  <a:latin typeface="Arial" panose="020B0604020202020204" pitchFamily="34" charset="0"/>
                  <a:cs typeface="Arial" panose="020B0604020202020204" pitchFamily="34" charset="0"/>
                </a:rPr>
                <a:t>Business Priority Items</a:t>
              </a:r>
            </a:p>
          </p:txBody>
        </p:sp>
        <p:graphicFrame>
          <p:nvGraphicFramePr>
            <p:cNvPr id="40" name="Chart 50"/>
            <p:cNvGraphicFramePr>
              <a:graphicFrameLocks noGrp="1"/>
            </p:cNvGraphicFramePr>
            <p:nvPr/>
          </p:nvGraphicFramePr>
          <p:xfrm>
            <a:off x="3291840" y="3933170"/>
            <a:ext cx="1809392" cy="1442564"/>
          </p:xfrm>
          <a:graphic>
            <a:graphicData uri="http://schemas.openxmlformats.org/drawingml/2006/chart">
              <c:chart xmlns:c="http://schemas.openxmlformats.org/drawingml/2006/chart" xmlns:r="http://schemas.openxmlformats.org/officeDocument/2006/relationships" r:id="rId7"/>
            </a:graphicData>
          </a:graphic>
        </p:graphicFrame>
        <p:sp>
          <p:nvSpPr>
            <p:cNvPr id="41" name="Rectangle 40">
              <a:extLst>
                <a:ext uri="{FF2B5EF4-FFF2-40B4-BE49-F238E27FC236}">
                  <a16:creationId xmlns:a16="http://schemas.microsoft.com/office/drawing/2014/main" id="{D531F5FD-D2F9-3943-87AC-E4377A58AEE1}"/>
                </a:ext>
              </a:extLst>
            </p:cNvPr>
            <p:cNvSpPr/>
            <p:nvPr/>
          </p:nvSpPr>
          <p:spPr>
            <a:xfrm>
              <a:off x="3434687" y="4387731"/>
              <a:ext cx="1523697" cy="364163"/>
            </a:xfrm>
            <a:prstGeom prst="rect">
              <a:avLst/>
            </a:prstGeom>
            <a:ln>
              <a:noFill/>
            </a:ln>
          </p:spPr>
          <p:txBody>
            <a:bodyPr wrap="square" anchor="ctr">
              <a:noAutofit/>
            </a:bodyPr>
            <a:lstStyle/>
            <a:p>
              <a:pPr algn="ctr"/>
              <a:r>
                <a:rPr lang="en-US" sz="1400" dirty="0">
                  <a:solidFill>
                    <a:srgbClr val="767676"/>
                  </a:solidFill>
                  <a:latin typeface="Arial" panose="020B0604020202020204" pitchFamily="34" charset="0"/>
                  <a:cs typeface="Arial" panose="020B0604020202020204" pitchFamily="34" charset="0"/>
                </a:rPr>
                <a:t>83</a:t>
              </a:r>
            </a:p>
          </p:txBody>
        </p:sp>
      </p:grpSp>
      <p:grpSp>
        <p:nvGrpSpPr>
          <p:cNvPr id="8" name="Group 7"/>
          <p:cNvGrpSpPr/>
          <p:nvPr/>
        </p:nvGrpSpPr>
        <p:grpSpPr>
          <a:xfrm>
            <a:off x="329184" y="4812019"/>
            <a:ext cx="1737360" cy="1851213"/>
            <a:chOff x="228599" y="4812019"/>
            <a:chExt cx="1737360" cy="1851213"/>
          </a:xfrm>
        </p:grpSpPr>
        <p:sp>
          <p:nvSpPr>
            <p:cNvPr id="63" name="TextBox 62">
              <a:extLst>
                <a:ext uri="{FF2B5EF4-FFF2-40B4-BE49-F238E27FC236}">
                  <a16:creationId xmlns:a16="http://schemas.microsoft.com/office/drawing/2014/main" id="{C77AF939-E16A-8944-9CAC-C75446903AD1}"/>
                </a:ext>
              </a:extLst>
            </p:cNvPr>
            <p:cNvSpPr txBox="1"/>
            <p:nvPr/>
          </p:nvSpPr>
          <p:spPr>
            <a:xfrm>
              <a:off x="228599" y="4812019"/>
              <a:ext cx="1645920" cy="548641"/>
            </a:xfrm>
            <a:prstGeom prst="rect">
              <a:avLst/>
            </a:prstGeom>
            <a:noFill/>
            <a:ln>
              <a:noFill/>
            </a:ln>
          </p:spPr>
          <p:txBody>
            <a:bodyPr wrap="square" rtlCol="0" anchor="ctr">
              <a:noAutofit/>
            </a:bodyPr>
            <a:lstStyle/>
            <a:p>
              <a:pPr algn="ctr"/>
              <a:r>
                <a:rPr lang="en-US" sz="1200" dirty="0">
                  <a:solidFill>
                    <a:srgbClr val="2D2A2B"/>
                  </a:solidFill>
                  <a:latin typeface="Arial" panose="020B0604020202020204" pitchFamily="34" charset="0"/>
                  <a:cs typeface="Arial" panose="020B0604020202020204" pitchFamily="34" charset="0"/>
                </a:rPr>
                <a:t>Collaboration</a:t>
              </a:r>
            </a:p>
          </p:txBody>
        </p:sp>
        <p:graphicFrame>
          <p:nvGraphicFramePr>
            <p:cNvPr id="64" name="Chart 63"/>
            <p:cNvGraphicFramePr>
              <a:graphicFrameLocks noGrp="1"/>
            </p:cNvGraphicFramePr>
            <p:nvPr/>
          </p:nvGraphicFramePr>
          <p:xfrm>
            <a:off x="228599" y="5200192"/>
            <a:ext cx="1737360" cy="1463040"/>
          </p:xfrm>
          <a:graphic>
            <a:graphicData uri="http://schemas.openxmlformats.org/drawingml/2006/chart">
              <c:chart xmlns:c="http://schemas.openxmlformats.org/drawingml/2006/chart" xmlns:r="http://schemas.openxmlformats.org/officeDocument/2006/relationships" r:id="rId8"/>
            </a:graphicData>
          </a:graphic>
        </p:graphicFrame>
        <p:sp>
          <p:nvSpPr>
            <p:cNvPr id="65" name="Rectangle 64">
              <a:extLst>
                <a:ext uri="{FF2B5EF4-FFF2-40B4-BE49-F238E27FC236}">
                  <a16:creationId xmlns:a16="http://schemas.microsoft.com/office/drawing/2014/main" id="{E19483F4-73EB-2C48-AE4F-06E053E1B798}"/>
                </a:ext>
              </a:extLst>
            </p:cNvPr>
            <p:cNvSpPr/>
            <p:nvPr/>
          </p:nvSpPr>
          <p:spPr>
            <a:xfrm>
              <a:off x="393191" y="5661205"/>
              <a:ext cx="1463039" cy="369332"/>
            </a:xfrm>
            <a:prstGeom prst="rect">
              <a:avLst/>
            </a:prstGeom>
            <a:ln>
              <a:noFill/>
            </a:ln>
          </p:spPr>
          <p:txBody>
            <a:bodyPr wrap="square" anchor="ctr">
              <a:noAutofit/>
            </a:bodyPr>
            <a:lstStyle/>
            <a:p>
              <a:pPr algn="ctr"/>
              <a:r>
                <a:rPr lang="en-US" sz="1400" dirty="0">
                  <a:solidFill>
                    <a:srgbClr val="767676"/>
                  </a:solidFill>
                  <a:latin typeface="Arial" panose="020B0604020202020204" pitchFamily="34" charset="0"/>
                  <a:cs typeface="Arial" panose="020B0604020202020204" pitchFamily="34" charset="0"/>
                </a:rPr>
                <a:t>87</a:t>
              </a:r>
            </a:p>
          </p:txBody>
        </p:sp>
      </p:grpSp>
      <p:grpSp>
        <p:nvGrpSpPr>
          <p:cNvPr id="9" name="Group 8"/>
          <p:cNvGrpSpPr/>
          <p:nvPr/>
        </p:nvGrpSpPr>
        <p:grpSpPr>
          <a:xfrm>
            <a:off x="7022592" y="4812019"/>
            <a:ext cx="1737360" cy="1851213"/>
            <a:chOff x="228599" y="4812019"/>
            <a:chExt cx="1737360" cy="1851213"/>
          </a:xfrm>
        </p:grpSpPr>
        <p:sp>
          <p:nvSpPr>
            <p:cNvPr id="44" name="TextBox 43">
              <a:extLst>
                <a:ext uri="{FF2B5EF4-FFF2-40B4-BE49-F238E27FC236}">
                  <a16:creationId xmlns:a16="http://schemas.microsoft.com/office/drawing/2014/main" id="{C32FA86A-5AF6-594B-89C6-E4445175FCB5}"/>
                </a:ext>
              </a:extLst>
            </p:cNvPr>
            <p:cNvSpPr txBox="1"/>
            <p:nvPr/>
          </p:nvSpPr>
          <p:spPr>
            <a:xfrm>
              <a:off x="228599" y="4812019"/>
              <a:ext cx="1645920" cy="548641"/>
            </a:xfrm>
            <a:prstGeom prst="rect">
              <a:avLst/>
            </a:prstGeom>
            <a:noFill/>
            <a:ln>
              <a:noFill/>
            </a:ln>
          </p:spPr>
          <p:txBody>
            <a:bodyPr wrap="square" rtlCol="0" anchor="ctr">
              <a:noAutofit/>
            </a:bodyPr>
            <a:lstStyle/>
            <a:p>
              <a:pPr algn="ctr"/>
              <a:r>
                <a:rPr lang="en-US" sz="1200" dirty="0">
                  <a:solidFill>
                    <a:srgbClr val="2D2A2B"/>
                  </a:solidFill>
                  <a:latin typeface="Arial" panose="020B0604020202020204" pitchFamily="34" charset="0"/>
                  <a:cs typeface="Arial" panose="020B0604020202020204" pitchFamily="34" charset="0"/>
                </a:rPr>
                <a:t>Growth &amp; Development</a:t>
              </a:r>
            </a:p>
          </p:txBody>
        </p:sp>
        <p:graphicFrame>
          <p:nvGraphicFramePr>
            <p:cNvPr id="45" name="Chart 65"/>
            <p:cNvGraphicFramePr>
              <a:graphicFrameLocks noGrp="1"/>
            </p:cNvGraphicFramePr>
            <p:nvPr/>
          </p:nvGraphicFramePr>
          <p:xfrm>
            <a:off x="228599" y="5200192"/>
            <a:ext cx="1737360" cy="1463040"/>
          </p:xfrm>
          <a:graphic>
            <a:graphicData uri="http://schemas.openxmlformats.org/drawingml/2006/chart">
              <c:chart xmlns:c="http://schemas.openxmlformats.org/drawingml/2006/chart" xmlns:r="http://schemas.openxmlformats.org/officeDocument/2006/relationships" r:id="rId9"/>
            </a:graphicData>
          </a:graphic>
        </p:graphicFrame>
        <p:sp>
          <p:nvSpPr>
            <p:cNvPr id="47" name="Rectangle 46">
              <a:extLst>
                <a:ext uri="{FF2B5EF4-FFF2-40B4-BE49-F238E27FC236}">
                  <a16:creationId xmlns:a16="http://schemas.microsoft.com/office/drawing/2014/main" id="{97A4DF8D-B5E3-344A-9588-E99591424919}"/>
                </a:ext>
              </a:extLst>
            </p:cNvPr>
            <p:cNvSpPr/>
            <p:nvPr/>
          </p:nvSpPr>
          <p:spPr>
            <a:xfrm>
              <a:off x="393191" y="5661205"/>
              <a:ext cx="1463039" cy="369332"/>
            </a:xfrm>
            <a:prstGeom prst="rect">
              <a:avLst/>
            </a:prstGeom>
            <a:ln>
              <a:noFill/>
            </a:ln>
          </p:spPr>
          <p:txBody>
            <a:bodyPr wrap="square" anchor="ctr">
              <a:noAutofit/>
            </a:bodyPr>
            <a:lstStyle/>
            <a:p>
              <a:pPr algn="ctr"/>
              <a:r>
                <a:rPr lang="en-US" sz="1400" dirty="0">
                  <a:solidFill>
                    <a:srgbClr val="767676"/>
                  </a:solidFill>
                  <a:latin typeface="Arial" panose="020B0604020202020204" pitchFamily="34" charset="0"/>
                  <a:cs typeface="Arial" panose="020B0604020202020204" pitchFamily="34" charset="0"/>
                </a:rPr>
                <a:t>86</a:t>
              </a:r>
            </a:p>
          </p:txBody>
        </p:sp>
      </p:grpSp>
      <p:grpSp>
        <p:nvGrpSpPr>
          <p:cNvPr id="11" name="Group 10"/>
          <p:cNvGrpSpPr/>
          <p:nvPr/>
        </p:nvGrpSpPr>
        <p:grpSpPr>
          <a:xfrm>
            <a:off x="4791456" y="4812019"/>
            <a:ext cx="1737360" cy="1851213"/>
            <a:chOff x="228599" y="4812019"/>
            <a:chExt cx="1737360" cy="1851213"/>
          </a:xfrm>
        </p:grpSpPr>
        <p:sp>
          <p:nvSpPr>
            <p:cNvPr id="51" name="TextBox 50">
              <a:extLst>
                <a:ext uri="{FF2B5EF4-FFF2-40B4-BE49-F238E27FC236}">
                  <a16:creationId xmlns:a16="http://schemas.microsoft.com/office/drawing/2014/main" id="{C6009C3B-50EE-2945-ADE1-35ECAD4F1BA0}"/>
                </a:ext>
              </a:extLst>
            </p:cNvPr>
            <p:cNvSpPr txBox="1"/>
            <p:nvPr/>
          </p:nvSpPr>
          <p:spPr>
            <a:xfrm>
              <a:off x="228599" y="4812019"/>
              <a:ext cx="1645920" cy="548641"/>
            </a:xfrm>
            <a:prstGeom prst="rect">
              <a:avLst/>
            </a:prstGeom>
            <a:noFill/>
            <a:ln>
              <a:noFill/>
            </a:ln>
          </p:spPr>
          <p:txBody>
            <a:bodyPr wrap="square" rtlCol="0" anchor="ctr">
              <a:noAutofit/>
            </a:bodyPr>
            <a:lstStyle/>
            <a:p>
              <a:pPr algn="ctr"/>
              <a:r>
                <a:rPr lang="en-US" sz="1200" dirty="0">
                  <a:solidFill>
                    <a:srgbClr val="2D2A2B"/>
                  </a:solidFill>
                  <a:latin typeface="Arial" panose="020B0604020202020204" pitchFamily="34" charset="0"/>
                  <a:cs typeface="Arial" panose="020B0604020202020204" pitchFamily="34" charset="0"/>
                </a:rPr>
                <a:t>Engagement/Performance Drivers</a:t>
              </a:r>
            </a:p>
          </p:txBody>
        </p:sp>
        <p:graphicFrame>
          <p:nvGraphicFramePr>
            <p:cNvPr id="52" name="Chart 65"/>
            <p:cNvGraphicFramePr>
              <a:graphicFrameLocks noGrp="1"/>
            </p:cNvGraphicFramePr>
            <p:nvPr/>
          </p:nvGraphicFramePr>
          <p:xfrm>
            <a:off x="228599" y="5200192"/>
            <a:ext cx="1737360" cy="1463040"/>
          </p:xfrm>
          <a:graphic>
            <a:graphicData uri="http://schemas.openxmlformats.org/drawingml/2006/chart">
              <c:chart xmlns:c="http://schemas.openxmlformats.org/drawingml/2006/chart" xmlns:r="http://schemas.openxmlformats.org/officeDocument/2006/relationships" r:id="rId10"/>
            </a:graphicData>
          </a:graphic>
        </p:graphicFrame>
        <p:sp>
          <p:nvSpPr>
            <p:cNvPr id="53" name="Rectangle 52">
              <a:extLst>
                <a:ext uri="{FF2B5EF4-FFF2-40B4-BE49-F238E27FC236}">
                  <a16:creationId xmlns:a16="http://schemas.microsoft.com/office/drawing/2014/main" id="{2A96CF13-37F5-E049-8877-845AC2498ED8}"/>
                </a:ext>
              </a:extLst>
            </p:cNvPr>
            <p:cNvSpPr/>
            <p:nvPr/>
          </p:nvSpPr>
          <p:spPr>
            <a:xfrm>
              <a:off x="393191" y="5661205"/>
              <a:ext cx="1463039" cy="369332"/>
            </a:xfrm>
            <a:prstGeom prst="rect">
              <a:avLst/>
            </a:prstGeom>
            <a:ln>
              <a:noFill/>
            </a:ln>
          </p:spPr>
          <p:txBody>
            <a:bodyPr wrap="square" anchor="ctr">
              <a:noAutofit/>
            </a:bodyPr>
            <a:lstStyle/>
            <a:p>
              <a:pPr algn="ctr"/>
              <a:r>
                <a:rPr lang="en-US" sz="1400" dirty="0">
                  <a:solidFill>
                    <a:srgbClr val="767676"/>
                  </a:solidFill>
                  <a:latin typeface="Arial" panose="020B0604020202020204" pitchFamily="34" charset="0"/>
                  <a:cs typeface="Arial" panose="020B0604020202020204" pitchFamily="34" charset="0"/>
                </a:rPr>
                <a:t>87</a:t>
              </a:r>
            </a:p>
          </p:txBody>
        </p:sp>
      </p:grpSp>
      <p:grpSp>
        <p:nvGrpSpPr>
          <p:cNvPr id="12" name="Group 11"/>
          <p:cNvGrpSpPr/>
          <p:nvPr/>
        </p:nvGrpSpPr>
        <p:grpSpPr>
          <a:xfrm>
            <a:off x="2560320" y="4812019"/>
            <a:ext cx="1737360" cy="1851213"/>
            <a:chOff x="228599" y="4812019"/>
            <a:chExt cx="1737360" cy="1851213"/>
          </a:xfrm>
        </p:grpSpPr>
        <p:sp>
          <p:nvSpPr>
            <p:cNvPr id="55" name="TextBox 54">
              <a:extLst>
                <a:ext uri="{FF2B5EF4-FFF2-40B4-BE49-F238E27FC236}">
                  <a16:creationId xmlns:a16="http://schemas.microsoft.com/office/drawing/2014/main" id="{27BF9336-FBEA-3547-88FC-35E9C0328766}"/>
                </a:ext>
              </a:extLst>
            </p:cNvPr>
            <p:cNvSpPr txBox="1"/>
            <p:nvPr/>
          </p:nvSpPr>
          <p:spPr>
            <a:xfrm>
              <a:off x="228599" y="4812019"/>
              <a:ext cx="1645920" cy="548641"/>
            </a:xfrm>
            <a:prstGeom prst="rect">
              <a:avLst/>
            </a:prstGeom>
            <a:noFill/>
            <a:ln>
              <a:noFill/>
            </a:ln>
          </p:spPr>
          <p:txBody>
            <a:bodyPr wrap="square" rtlCol="0" anchor="ctr">
              <a:noAutofit/>
            </a:bodyPr>
            <a:lstStyle/>
            <a:p>
              <a:pPr algn="ctr"/>
              <a:r>
                <a:rPr lang="en-US" sz="1200" dirty="0">
                  <a:solidFill>
                    <a:srgbClr val="2D2A2B"/>
                  </a:solidFill>
                  <a:latin typeface="Arial" panose="020B0604020202020204" pitchFamily="34" charset="0"/>
                  <a:cs typeface="Arial" panose="020B0604020202020204" pitchFamily="34" charset="0"/>
                </a:rPr>
                <a:t>Engagement</a:t>
              </a:r>
            </a:p>
          </p:txBody>
        </p:sp>
        <p:graphicFrame>
          <p:nvGraphicFramePr>
            <p:cNvPr id="56" name="Chart 65"/>
            <p:cNvGraphicFramePr>
              <a:graphicFrameLocks noGrp="1"/>
            </p:cNvGraphicFramePr>
            <p:nvPr/>
          </p:nvGraphicFramePr>
          <p:xfrm>
            <a:off x="228599" y="5200192"/>
            <a:ext cx="1737360" cy="1463040"/>
          </p:xfrm>
          <a:graphic>
            <a:graphicData uri="http://schemas.openxmlformats.org/drawingml/2006/chart">
              <c:chart xmlns:c="http://schemas.openxmlformats.org/drawingml/2006/chart" xmlns:r="http://schemas.openxmlformats.org/officeDocument/2006/relationships" r:id="rId11"/>
            </a:graphicData>
          </a:graphic>
        </p:graphicFrame>
        <p:sp>
          <p:nvSpPr>
            <p:cNvPr id="57" name="Rectangle 56">
              <a:extLst>
                <a:ext uri="{FF2B5EF4-FFF2-40B4-BE49-F238E27FC236}">
                  <a16:creationId xmlns:a16="http://schemas.microsoft.com/office/drawing/2014/main" id="{F652E44E-F8B5-5743-97B4-647792CD8D4B}"/>
                </a:ext>
              </a:extLst>
            </p:cNvPr>
            <p:cNvSpPr/>
            <p:nvPr/>
          </p:nvSpPr>
          <p:spPr>
            <a:xfrm>
              <a:off x="393191" y="5661205"/>
              <a:ext cx="1463039" cy="369332"/>
            </a:xfrm>
            <a:prstGeom prst="rect">
              <a:avLst/>
            </a:prstGeom>
            <a:ln>
              <a:noFill/>
            </a:ln>
          </p:spPr>
          <p:txBody>
            <a:bodyPr wrap="square" anchor="ctr">
              <a:noAutofit/>
            </a:bodyPr>
            <a:lstStyle/>
            <a:p>
              <a:pPr algn="ctr"/>
              <a:r>
                <a:rPr lang="en-US" sz="1400" dirty="0">
                  <a:solidFill>
                    <a:srgbClr val="767676"/>
                  </a:solidFill>
                  <a:latin typeface="Arial" panose="020B0604020202020204" pitchFamily="34" charset="0"/>
                  <a:cs typeface="Arial" panose="020B0604020202020204" pitchFamily="34" charset="0"/>
                </a:rPr>
                <a:t>90</a:t>
              </a:r>
            </a:p>
          </p:txBody>
        </p:sp>
      </p:grpSp>
      <p:grpSp>
        <p:nvGrpSpPr>
          <p:cNvPr id="13" name="Group 12"/>
          <p:cNvGrpSpPr/>
          <p:nvPr/>
        </p:nvGrpSpPr>
        <p:grpSpPr>
          <a:xfrm>
            <a:off x="2011680" y="1505379"/>
            <a:ext cx="1365506" cy="307777"/>
            <a:chOff x="2011680" y="1505379"/>
            <a:chExt cx="1365506" cy="307777"/>
          </a:xfrm>
        </p:grpSpPr>
        <p:sp>
          <p:nvSpPr>
            <p:cNvPr id="17" name="TextBox 4">
              <a:extLst>
                <a:ext uri="{FF2B5EF4-FFF2-40B4-BE49-F238E27FC236}">
                  <a16:creationId xmlns:a16="http://schemas.microsoft.com/office/drawing/2014/main" id="{0DD06FC1-0D85-A745-8600-929CC8069E58}"/>
                </a:ext>
              </a:extLst>
            </p:cNvPr>
            <p:cNvSpPr txBox="1"/>
            <p:nvPr/>
          </p:nvSpPr>
          <p:spPr>
            <a:xfrm>
              <a:off x="2063930" y="1505379"/>
              <a:ext cx="1313256" cy="307777"/>
            </a:xfrm>
            <a:prstGeom prst="rect">
              <a:avLst/>
            </a:prstGeom>
            <a:noFill/>
          </p:spPr>
          <p:txBody>
            <a:bodyPr wrap="square" rtlCol="0" anchor="ctr">
              <a:noAutofit/>
            </a:bodyPr>
            <a:lstStyle/>
            <a:p>
              <a:r>
                <a:rPr lang="en-US" sz="900" dirty="0">
                  <a:latin typeface="Arial" panose="020B0604020202020204" pitchFamily="34" charset="0"/>
                  <a:cs typeface="Arial" panose="020B0604020202020204" pitchFamily="34" charset="0"/>
                </a:rPr>
                <a:t>83 Agility</a:t>
              </a:r>
            </a:p>
          </p:txBody>
        </p:sp>
        <p:sp>
          <p:nvSpPr>
            <p:cNvPr id="18" name="Oval 5">
              <a:extLst>
                <a:ext uri="{FF2B5EF4-FFF2-40B4-BE49-F238E27FC236}">
                  <a16:creationId xmlns:a16="http://schemas.microsoft.com/office/drawing/2014/main" id="{677D3F36-8B8E-2946-9739-8FD38C754365}"/>
                </a:ext>
              </a:extLst>
            </p:cNvPr>
            <p:cNvSpPr/>
            <p:nvPr/>
          </p:nvSpPr>
          <p:spPr>
            <a:xfrm flipH="1" flipV="1">
              <a:off x="2011680" y="1642539"/>
              <a:ext cx="91440" cy="91440"/>
            </a:xfrm>
            <a:prstGeom prst="ellipse">
              <a:avLst/>
            </a:prstGeom>
            <a:solidFill>
              <a:srgbClr val="556EB4"/>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a:p>
          </p:txBody>
        </p:sp>
      </p:grpSp>
      <p:grpSp>
        <p:nvGrpSpPr>
          <p:cNvPr id="14" name="Group 13"/>
          <p:cNvGrpSpPr/>
          <p:nvPr/>
        </p:nvGrpSpPr>
        <p:grpSpPr>
          <a:xfrm>
            <a:off x="2011680" y="1948147"/>
            <a:ext cx="1376682" cy="307777"/>
            <a:chOff x="2011680" y="1948147"/>
            <a:chExt cx="1376682" cy="307777"/>
          </a:xfrm>
        </p:grpSpPr>
        <p:sp>
          <p:nvSpPr>
            <p:cNvPr id="59" name="TextBox 58">
              <a:extLst>
                <a:ext uri="{FF2B5EF4-FFF2-40B4-BE49-F238E27FC236}">
                  <a16:creationId xmlns:a16="http://schemas.microsoft.com/office/drawing/2014/main" id="{766CE57F-E3E0-0A4B-93B6-1CBC9FD5B350}"/>
                </a:ext>
              </a:extLst>
            </p:cNvPr>
            <p:cNvSpPr txBox="1"/>
            <p:nvPr/>
          </p:nvSpPr>
          <p:spPr>
            <a:xfrm>
              <a:off x="2063930" y="1948147"/>
              <a:ext cx="1324432" cy="307777"/>
            </a:xfrm>
            <a:prstGeom prst="rect">
              <a:avLst/>
            </a:prstGeom>
            <a:noFill/>
          </p:spPr>
          <p:txBody>
            <a:bodyPr wrap="square" rtlCol="0" anchor="ctr">
              <a:noAutofit/>
            </a:bodyPr>
            <a:lstStyle/>
            <a:p>
              <a:r>
                <a:rPr lang="en-US" sz="900" dirty="0">
                  <a:latin typeface="Arial" panose="020B0604020202020204" pitchFamily="34" charset="0"/>
                  <a:cs typeface="Arial" panose="020B0604020202020204" pitchFamily="34" charset="0"/>
                </a:rPr>
                <a:t>90 Alignment</a:t>
              </a:r>
            </a:p>
          </p:txBody>
        </p:sp>
        <p:sp>
          <p:nvSpPr>
            <p:cNvPr id="60" name="Oval 59">
              <a:extLst>
                <a:ext uri="{FF2B5EF4-FFF2-40B4-BE49-F238E27FC236}">
                  <a16:creationId xmlns:a16="http://schemas.microsoft.com/office/drawing/2014/main" id="{F611C37D-9CE9-A44D-9935-63F780171988}"/>
                </a:ext>
              </a:extLst>
            </p:cNvPr>
            <p:cNvSpPr/>
            <p:nvPr/>
          </p:nvSpPr>
          <p:spPr>
            <a:xfrm flipH="1" flipV="1">
              <a:off x="2011680" y="2067019"/>
              <a:ext cx="91440" cy="91440"/>
            </a:xfrm>
            <a:prstGeom prst="ellipse">
              <a:avLst/>
            </a:prstGeom>
            <a:solidFill>
              <a:srgbClr val="5AC8E6"/>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a:p>
          </p:txBody>
        </p:sp>
      </p:grpSp>
      <p:grpSp>
        <p:nvGrpSpPr>
          <p:cNvPr id="15" name="Group 14"/>
          <p:cNvGrpSpPr/>
          <p:nvPr/>
        </p:nvGrpSpPr>
        <p:grpSpPr>
          <a:xfrm>
            <a:off x="2011680" y="2390915"/>
            <a:ext cx="1376682" cy="307777"/>
            <a:chOff x="2011680" y="2390915"/>
            <a:chExt cx="1376682" cy="307777"/>
          </a:xfrm>
        </p:grpSpPr>
        <p:sp>
          <p:nvSpPr>
            <p:cNvPr id="62" name="TextBox 61">
              <a:extLst>
                <a:ext uri="{FF2B5EF4-FFF2-40B4-BE49-F238E27FC236}">
                  <a16:creationId xmlns:a16="http://schemas.microsoft.com/office/drawing/2014/main" id="{0FEB4FFF-E5BE-1148-B770-6017D869188C}"/>
                </a:ext>
              </a:extLst>
            </p:cNvPr>
            <p:cNvSpPr txBox="1"/>
            <p:nvPr/>
          </p:nvSpPr>
          <p:spPr>
            <a:xfrm>
              <a:off x="2063930" y="2390915"/>
              <a:ext cx="1324432" cy="307777"/>
            </a:xfrm>
            <a:prstGeom prst="rect">
              <a:avLst/>
            </a:prstGeom>
            <a:noFill/>
          </p:spPr>
          <p:txBody>
            <a:bodyPr wrap="square" rtlCol="0" anchor="ctr">
              <a:noAutofit/>
            </a:bodyPr>
            <a:lstStyle/>
            <a:p>
              <a:r>
                <a:rPr lang="en-US" sz="900" dirty="0">
                  <a:latin typeface="Arial" panose="020B0604020202020204" pitchFamily="34" charset="0"/>
                  <a:cs typeface="Arial" panose="020B0604020202020204" pitchFamily="34" charset="0"/>
                </a:rPr>
                <a:t>90 Engagement</a:t>
              </a:r>
            </a:p>
          </p:txBody>
        </p:sp>
        <p:sp>
          <p:nvSpPr>
            <p:cNvPr id="66" name="Oval 65">
              <a:extLst>
                <a:ext uri="{FF2B5EF4-FFF2-40B4-BE49-F238E27FC236}">
                  <a16:creationId xmlns:a16="http://schemas.microsoft.com/office/drawing/2014/main" id="{CAD88952-9676-5A4D-872F-3CDF5E6426B8}"/>
                </a:ext>
              </a:extLst>
            </p:cNvPr>
            <p:cNvSpPr/>
            <p:nvPr/>
          </p:nvSpPr>
          <p:spPr>
            <a:xfrm flipH="1" flipV="1">
              <a:off x="2011680" y="2509787"/>
              <a:ext cx="91440" cy="91440"/>
            </a:xfrm>
            <a:prstGeom prst="ellipse">
              <a:avLst/>
            </a:prstGeom>
            <a:solidFill>
              <a:srgbClr val="7C5AE6"/>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8FC78670-7E84-4BD2-A5EA-0AB0C6E078A6}"/>
              </a:ext>
            </a:extLst>
          </p:cNvPr>
          <p:cNvSpPr/>
          <p:nvPr/>
        </p:nvSpPr>
        <p:spPr>
          <a:xfrm>
            <a:off x="0" y="540649"/>
            <a:ext cx="9132824" cy="2645734"/>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 name="TextBox 30">
            <a:extLst>
              <a:ext uri="{FF2B5EF4-FFF2-40B4-BE49-F238E27FC236}">
                <a16:creationId xmlns:a16="http://schemas.microsoft.com/office/drawing/2014/main" id="{4B10182D-8E9E-45F7-B764-FEA31258F8E6}"/>
              </a:ext>
            </a:extLst>
          </p:cNvPr>
          <p:cNvSpPr txBox="1"/>
          <p:nvPr/>
        </p:nvSpPr>
        <p:spPr>
          <a:xfrm>
            <a:off x="635916" y="731223"/>
            <a:ext cx="2203350" cy="259475"/>
          </a:xfrm>
          <a:prstGeom prst="rect">
            <a:avLst/>
          </a:prstGeom>
          <a:noFill/>
        </p:spPr>
        <p:txBody>
          <a:bodyPr wrap="square" rtlCol="0">
            <a:noAutofit/>
          </a:bodyPr>
          <a:lstStyle/>
          <a:p>
            <a:pPr lvl="0">
              <a:defRPr/>
            </a:pPr>
            <a:r>
              <a:rPr lang="en-US" sz="1200" b="1" dirty="0">
                <a:solidFill>
                  <a:srgbClr val="767676"/>
                </a:solidFill>
                <a:latin typeface="Arial" panose="020B0604020202020204" pitchFamily="34" charset="0"/>
                <a:cs typeface="Arial" panose="020B0604020202020204" pitchFamily="34" charset="0"/>
              </a:rPr>
              <a:t>Category Scores</a:t>
            </a:r>
            <a:endParaRPr kumimoji="0" lang="en-US" sz="1200" b="1" i="0" u="none" strike="noStrike" kern="1200" cap="none" spc="0" normalizeH="0" baseline="0" noProof="0" dirty="0">
              <a:ln>
                <a:noFill/>
              </a:ln>
              <a:solidFill>
                <a:srgbClr val="767676"/>
              </a:solidFill>
              <a:effectLst/>
              <a:uLnTx/>
              <a:uFillTx/>
              <a:latin typeface="Arial" panose="020B0604020202020204" pitchFamily="34" charset="0"/>
              <a:cs typeface="Arial" panose="020B0604020202020204" pitchFamily="34" charset="0"/>
            </a:endParaRPr>
          </a:p>
        </p:txBody>
      </p:sp>
      <p:sp>
        <p:nvSpPr>
          <p:cNvPr id="37" name="TextBox 36">
            <a:extLst>
              <a:ext uri="{FF2B5EF4-FFF2-40B4-BE49-F238E27FC236}">
                <a16:creationId xmlns:a16="http://schemas.microsoft.com/office/drawing/2014/main" id="{07CC97A7-9021-40E3-BE89-61D3D0B2D135}"/>
              </a:ext>
            </a:extLst>
          </p:cNvPr>
          <p:cNvSpPr txBox="1"/>
          <p:nvPr/>
        </p:nvSpPr>
        <p:spPr>
          <a:xfrm>
            <a:off x="7516368" y="666484"/>
            <a:ext cx="1627632" cy="276999"/>
          </a:xfrm>
          <a:prstGeom prst="rect">
            <a:avLst/>
          </a:prstGeom>
          <a:no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a:p>
        </p:txBody>
      </p:sp>
      <p:sp>
        <p:nvSpPr>
          <p:cNvPr id="38" name="TextBox 37">
            <a:extLst>
              <a:ext uri="{FF2B5EF4-FFF2-40B4-BE49-F238E27FC236}">
                <a16:creationId xmlns:a16="http://schemas.microsoft.com/office/drawing/2014/main" id="{C316A3B6-7652-4AC1-95EF-26A6838564AF}"/>
              </a:ext>
            </a:extLst>
          </p:cNvPr>
          <p:cNvSpPr txBox="1"/>
          <p:nvPr/>
        </p:nvSpPr>
        <p:spPr>
          <a:xfrm>
            <a:off x="7516368" y="1125114"/>
            <a:ext cx="1625424" cy="584775"/>
          </a:xfrm>
          <a:prstGeom prst="rect">
            <a:avLst/>
          </a:prstGeom>
          <a:noFill/>
        </p:spPr>
        <p:txBody>
          <a:bodyPr wrap="square" rtlCol="0" anchor="ctr">
            <a:noAutofit/>
          </a:bodyPr>
          <a:lstStyle/>
          <a:p>
            <a:pPr lvl="0" algn="ctr">
              <a:defRPr/>
            </a:pPr>
            <a:endParaRPr/>
          </a:p>
        </p:txBody>
      </p:sp>
      <p:sp>
        <p:nvSpPr>
          <p:cNvPr id="39" name="TextBox 38">
            <a:extLst>
              <a:ext uri="{FF2B5EF4-FFF2-40B4-BE49-F238E27FC236}">
                <a16:creationId xmlns:a16="http://schemas.microsoft.com/office/drawing/2014/main" id="{865EBF51-17E5-436B-AAF3-94D8981DC49B}"/>
              </a:ext>
            </a:extLst>
          </p:cNvPr>
          <p:cNvSpPr txBox="1"/>
          <p:nvPr/>
        </p:nvSpPr>
        <p:spPr>
          <a:xfrm>
            <a:off x="7516368" y="1856634"/>
            <a:ext cx="1627632" cy="338554"/>
          </a:xfrm>
          <a:prstGeom prst="rect">
            <a:avLst/>
          </a:prstGeom>
          <a:no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43" name="Title 1">
            <a:extLst>
              <a:ext uri="{FF2B5EF4-FFF2-40B4-BE49-F238E27FC236}">
                <a16:creationId xmlns:a16="http://schemas.microsoft.com/office/drawing/2014/main" id="{EE549E8F-3813-4CFE-8B95-3CFBDE6F2FCE}"/>
              </a:ext>
            </a:extLst>
          </p:cNvPr>
          <p:cNvSpPr txBox="1">
            <a:spLocks/>
          </p:cNvSpPr>
          <p:nvPr/>
        </p:nvSpPr>
        <p:spPr>
          <a:xfrm>
            <a:off x="169021" y="58992"/>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marL="0" marR="0" lvl="0" indent="0" algn="l" defTabSz="685749" rtl="0" eaLnBrk="1" fontAlgn="auto" latinLnBrk="0" hangingPunct="1">
              <a:lnSpc>
                <a:spcPct val="90000"/>
              </a:lnSpc>
              <a:spcBef>
                <a:spcPct val="0"/>
              </a:spcBef>
              <a:spcAft>
                <a:spcPts val="0"/>
              </a:spcAft>
              <a:buClrTx/>
              <a:buSzTx/>
              <a:buFontTx/>
              <a:buNone/>
              <a:tabLst/>
              <a:defRPr/>
            </a:pPr>
            <a:r>
              <a:rPr kumimoji="0" lang="en-US" sz="1800" b="0" i="0" u="none" strike="noStrike" kern="1200" cap="none" spc="98" normalizeH="0" baseline="0" noProof="0" dirty="0">
                <a:ln>
                  <a:noFill/>
                </a:ln>
                <a:solidFill>
                  <a:srgbClr val="2D2A2B"/>
                </a:solidFill>
                <a:effectLst/>
                <a:uLnTx/>
                <a:uFillTx/>
                <a:latin typeface="Arial" panose="020B0604020202020204" pitchFamily="34" charset="0"/>
                <a:cs typeface="Arial" panose="020B0604020202020204" pitchFamily="34" charset="0"/>
              </a:rPr>
              <a:t>Key Metrics (continued)</a:t>
            </a:r>
          </a:p>
        </p:txBody>
      </p:sp>
      <p:sp>
        <p:nvSpPr>
          <p:cNvPr id="49" name="TextBox 48">
            <a:extLst>
              <a:ext uri="{FF2B5EF4-FFF2-40B4-BE49-F238E27FC236}">
                <a16:creationId xmlns:a16="http://schemas.microsoft.com/office/drawing/2014/main" id="{04DF0998-3184-4C29-ABF9-2947A6ADE8FA}"/>
              </a:ext>
            </a:extLst>
          </p:cNvPr>
          <p:cNvSpPr txBox="1"/>
          <p:nvPr/>
        </p:nvSpPr>
        <p:spPr>
          <a:xfrm>
            <a:off x="4085783" y="714697"/>
            <a:ext cx="2226272" cy="276999"/>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 </a:t>
            </a:r>
          </a:p>
        </p:txBody>
      </p:sp>
      <p:graphicFrame>
        <p:nvGraphicFramePr>
          <p:cNvPr id="50" name="Chart 49"/>
          <p:cNvGraphicFramePr>
            <a:graphicFrameLocks noGrp="1"/>
          </p:cNvGraphicFramePr>
          <p:nvPr/>
        </p:nvGraphicFramePr>
        <p:xfrm>
          <a:off x="0" y="1151231"/>
          <a:ext cx="1874519" cy="1846839"/>
        </p:xfrm>
        <a:graphic>
          <a:graphicData uri="http://schemas.openxmlformats.org/drawingml/2006/chart">
            <c:chart xmlns:c="http://schemas.openxmlformats.org/drawingml/2006/chart" xmlns:r="http://schemas.openxmlformats.org/officeDocument/2006/relationships" r:id="rId2"/>
          </a:graphicData>
        </a:graphic>
      </p:graphicFrame>
      <p:cxnSp>
        <p:nvCxnSpPr>
          <p:cNvPr id="21" name="Straight Connector 20">
            <a:extLst>
              <a:ext uri="{FF2B5EF4-FFF2-40B4-BE49-F238E27FC236}">
                <a16:creationId xmlns:a16="http://schemas.microsoft.com/office/drawing/2014/main" id="{A60258FA-9056-1942-849B-2406230BCF41}"/>
              </a:ext>
            </a:extLst>
          </p:cNvPr>
          <p:cNvCxnSpPr>
            <a:cxnSpLocks/>
          </p:cNvCxnSpPr>
          <p:nvPr/>
        </p:nvCxnSpPr>
        <p:spPr>
          <a:xfrm>
            <a:off x="274320" y="502920"/>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sp>
        <p:nvSpPr>
          <p:cNvPr id="22" name="Text Placeholder 7">
            <a:extLst>
              <a:ext uri="{FF2B5EF4-FFF2-40B4-BE49-F238E27FC236}">
                <a16:creationId xmlns:a16="http://schemas.microsoft.com/office/drawing/2014/main" id="{CAD62E4B-5568-1B48-BF97-38307530E4F3}"/>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23" name="Footer Placeholder 2">
            <a:extLst>
              <a:ext uri="{FF2B5EF4-FFF2-40B4-BE49-F238E27FC236}">
                <a16:creationId xmlns:a16="http://schemas.microsoft.com/office/drawing/2014/main" id="{56DDF1D7-2FEA-EA4A-A1AE-027659644389}"/>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5</a:t>
            </a:fld>
            <a:endParaRPr lang="en-US" dirty="0">
              <a:solidFill>
                <a:srgbClr val="767676"/>
              </a:solidFill>
              <a:latin typeface="Arial" panose="020B0604020202020204" pitchFamily="34" charset="0"/>
              <a:cs typeface="Arial" panose="020B0604020202020204" pitchFamily="34" charset="0"/>
            </a:endParaRPr>
          </a:p>
        </p:txBody>
      </p:sp>
      <p:graphicFrame>
        <p:nvGraphicFramePr>
          <p:cNvPr id="7" name="Chart 50"/>
          <p:cNvGraphicFramePr>
            <a:graphicFrameLocks noGrp="1"/>
          </p:cNvGraphicFramePr>
          <p:nvPr/>
        </p:nvGraphicFramePr>
        <p:xfrm>
          <a:off x="3388362" y="1059074"/>
          <a:ext cx="4231637" cy="1938996"/>
        </p:xfrm>
        <a:graphic>
          <a:graphicData uri="http://schemas.openxmlformats.org/drawingml/2006/chart">
            <c:chart xmlns:c="http://schemas.openxmlformats.org/drawingml/2006/chart" xmlns:r="http://schemas.openxmlformats.org/officeDocument/2006/relationships" r:id="rId3"/>
          </a:graphicData>
        </a:graphic>
      </p:graphicFrame>
      <p:grpSp>
        <p:nvGrpSpPr>
          <p:cNvPr id="2" name="Group 1"/>
          <p:cNvGrpSpPr/>
          <p:nvPr/>
        </p:nvGrpSpPr>
        <p:grpSpPr>
          <a:xfrm>
            <a:off x="274320" y="3550430"/>
            <a:ext cx="1809392" cy="1825304"/>
            <a:chOff x="3291840" y="3550430"/>
            <a:chExt cx="1809392" cy="1825304"/>
          </a:xfrm>
        </p:grpSpPr>
        <p:sp>
          <p:nvSpPr>
            <p:cNvPr id="8" name="TextBox 1">
              <a:extLst>
                <a:ext uri="{FF2B5EF4-FFF2-40B4-BE49-F238E27FC236}">
                  <a16:creationId xmlns:a16="http://schemas.microsoft.com/office/drawing/2014/main" id="{6924FBEE-66E3-724F-A7BF-476947299CE4}"/>
                </a:ext>
              </a:extLst>
            </p:cNvPr>
            <p:cNvSpPr txBox="1"/>
            <p:nvPr/>
          </p:nvSpPr>
          <p:spPr>
            <a:xfrm>
              <a:off x="3291840" y="3550430"/>
              <a:ext cx="1714161" cy="540962"/>
            </a:xfrm>
            <a:prstGeom prst="rect">
              <a:avLst/>
            </a:prstGeom>
            <a:noFill/>
            <a:ln>
              <a:noFill/>
            </a:ln>
          </p:spPr>
          <p:txBody>
            <a:bodyPr wrap="square" rtlCol="0" anchor="ctr">
              <a:noAutofit/>
            </a:bodyPr>
            <a:lstStyle/>
            <a:p>
              <a:pPr algn="ctr"/>
              <a:r>
                <a:rPr lang="en-US" sz="1200" dirty="0">
                  <a:solidFill>
                    <a:srgbClr val="2D2A2B"/>
                  </a:solidFill>
                  <a:latin typeface="Arial" panose="020B0604020202020204" pitchFamily="34" charset="0"/>
                  <a:cs typeface="Arial" panose="020B0604020202020204" pitchFamily="34" charset="0"/>
                </a:rPr>
                <a:t>Inclusion, Diversity &amp; Belonging</a:t>
              </a:r>
            </a:p>
          </p:txBody>
        </p:sp>
        <p:graphicFrame>
          <p:nvGraphicFramePr>
            <p:cNvPr id="10" name="Chart 50"/>
            <p:cNvGraphicFramePr>
              <a:graphicFrameLocks noGrp="1"/>
            </p:cNvGraphicFramePr>
            <p:nvPr/>
          </p:nvGraphicFramePr>
          <p:xfrm>
            <a:off x="3291840" y="3933170"/>
            <a:ext cx="1809392" cy="1442564"/>
          </p:xfrm>
          <a:graphic>
            <a:graphicData uri="http://schemas.openxmlformats.org/drawingml/2006/chart">
              <c:chart xmlns:c="http://schemas.openxmlformats.org/drawingml/2006/chart" xmlns:r="http://schemas.openxmlformats.org/officeDocument/2006/relationships" r:id="rId4"/>
            </a:graphicData>
          </a:graphic>
        </p:graphicFrame>
        <p:sp>
          <p:nvSpPr>
            <p:cNvPr id="3" name="Rectangle 2">
              <a:extLst>
                <a:ext uri="{FF2B5EF4-FFF2-40B4-BE49-F238E27FC236}">
                  <a16:creationId xmlns:a16="http://schemas.microsoft.com/office/drawing/2014/main" id="{D5726491-5891-DE41-A34A-992EF580636A}"/>
                </a:ext>
              </a:extLst>
            </p:cNvPr>
            <p:cNvSpPr/>
            <p:nvPr/>
          </p:nvSpPr>
          <p:spPr>
            <a:xfrm>
              <a:off x="3434687" y="4388922"/>
              <a:ext cx="1523697" cy="360641"/>
            </a:xfrm>
            <a:prstGeom prst="rect">
              <a:avLst/>
            </a:prstGeom>
            <a:ln>
              <a:noFill/>
            </a:ln>
          </p:spPr>
          <p:txBody>
            <a:bodyPr wrap="square" anchor="ctr">
              <a:noAutofit/>
            </a:bodyPr>
            <a:lstStyle/>
            <a:p>
              <a:pPr algn="ctr"/>
              <a:r>
                <a:rPr lang="en-US" sz="1400" dirty="0">
                  <a:solidFill>
                    <a:srgbClr val="767676"/>
                  </a:solidFill>
                  <a:latin typeface="Arial" panose="020B0604020202020204" pitchFamily="34" charset="0"/>
                  <a:cs typeface="Arial" panose="020B0604020202020204" pitchFamily="34" charset="0"/>
                </a:rPr>
                <a:t>88</a:t>
              </a:r>
            </a:p>
          </p:txBody>
        </p:sp>
      </p:grpSp>
      <p:grpSp>
        <p:nvGrpSpPr>
          <p:cNvPr id="4" name="Group 3"/>
          <p:cNvGrpSpPr/>
          <p:nvPr/>
        </p:nvGrpSpPr>
        <p:grpSpPr>
          <a:xfrm>
            <a:off x="2523744" y="3550430"/>
            <a:ext cx="1809392" cy="1825304"/>
            <a:chOff x="3291840" y="3550430"/>
            <a:chExt cx="1809392" cy="1825304"/>
          </a:xfrm>
        </p:grpSpPr>
        <p:sp>
          <p:nvSpPr>
            <p:cNvPr id="25" name="TextBox 24">
              <a:extLst>
                <a:ext uri="{FF2B5EF4-FFF2-40B4-BE49-F238E27FC236}">
                  <a16:creationId xmlns:a16="http://schemas.microsoft.com/office/drawing/2014/main" id="{F37925F7-5771-5D49-AA6A-4925051101D8}"/>
                </a:ext>
              </a:extLst>
            </p:cNvPr>
            <p:cNvSpPr txBox="1"/>
            <p:nvPr/>
          </p:nvSpPr>
          <p:spPr>
            <a:xfrm>
              <a:off x="3291840" y="3550430"/>
              <a:ext cx="1714161" cy="540962"/>
            </a:xfrm>
            <a:prstGeom prst="rect">
              <a:avLst/>
            </a:prstGeom>
            <a:noFill/>
            <a:ln>
              <a:noFill/>
            </a:ln>
          </p:spPr>
          <p:txBody>
            <a:bodyPr wrap="square" rtlCol="0" anchor="ctr">
              <a:noAutofit/>
            </a:bodyPr>
            <a:lstStyle/>
            <a:p>
              <a:pPr algn="ctr"/>
              <a:r>
                <a:rPr lang="en-US" sz="1200" dirty="0">
                  <a:solidFill>
                    <a:srgbClr val="2D2A2B"/>
                  </a:solidFill>
                  <a:latin typeface="Arial" panose="020B0604020202020204" pitchFamily="34" charset="0"/>
                  <a:cs typeface="Arial" panose="020B0604020202020204" pitchFamily="34" charset="0"/>
                </a:rPr>
                <a:t>Philips Business System</a:t>
              </a:r>
            </a:p>
          </p:txBody>
        </p:sp>
        <p:graphicFrame>
          <p:nvGraphicFramePr>
            <p:cNvPr id="26" name="Chart 50"/>
            <p:cNvGraphicFramePr>
              <a:graphicFrameLocks noGrp="1"/>
            </p:cNvGraphicFramePr>
            <p:nvPr/>
          </p:nvGraphicFramePr>
          <p:xfrm>
            <a:off x="3291840" y="3933170"/>
            <a:ext cx="1809392" cy="1442564"/>
          </p:xfrm>
          <a:graphic>
            <a:graphicData uri="http://schemas.openxmlformats.org/drawingml/2006/chart">
              <c:chart xmlns:c="http://schemas.openxmlformats.org/drawingml/2006/chart" xmlns:r="http://schemas.openxmlformats.org/officeDocument/2006/relationships" r:id="rId5"/>
            </a:graphicData>
          </a:graphic>
        </p:graphicFrame>
        <p:sp>
          <p:nvSpPr>
            <p:cNvPr id="27" name="Rectangle 26">
              <a:extLst>
                <a:ext uri="{FF2B5EF4-FFF2-40B4-BE49-F238E27FC236}">
                  <a16:creationId xmlns:a16="http://schemas.microsoft.com/office/drawing/2014/main" id="{5E335830-CF77-1D4C-B1C7-C95A55619E37}"/>
                </a:ext>
              </a:extLst>
            </p:cNvPr>
            <p:cNvSpPr/>
            <p:nvPr/>
          </p:nvSpPr>
          <p:spPr>
            <a:xfrm>
              <a:off x="3434687" y="4387731"/>
              <a:ext cx="1523697" cy="364163"/>
            </a:xfrm>
            <a:prstGeom prst="rect">
              <a:avLst/>
            </a:prstGeom>
            <a:ln>
              <a:noFill/>
            </a:ln>
          </p:spPr>
          <p:txBody>
            <a:bodyPr wrap="square" anchor="ctr">
              <a:noAutofit/>
            </a:bodyPr>
            <a:lstStyle/>
            <a:p>
              <a:pPr algn="ctr"/>
              <a:r>
                <a:rPr lang="en-US" sz="1400" dirty="0">
                  <a:solidFill>
                    <a:srgbClr val="767676"/>
                  </a:solidFill>
                  <a:latin typeface="Arial" panose="020B0604020202020204" pitchFamily="34" charset="0"/>
                  <a:cs typeface="Arial" panose="020B0604020202020204" pitchFamily="34" charset="0"/>
                </a:rPr>
                <a:t>89</a:t>
              </a:r>
            </a:p>
          </p:txBody>
        </p:sp>
      </p:grpSp>
      <p:grpSp>
        <p:nvGrpSpPr>
          <p:cNvPr id="13" name="Group 12"/>
          <p:cNvGrpSpPr/>
          <p:nvPr/>
        </p:nvGrpSpPr>
        <p:grpSpPr>
          <a:xfrm>
            <a:off x="2011680" y="1505379"/>
            <a:ext cx="1365506" cy="307777"/>
            <a:chOff x="2011680" y="1505379"/>
            <a:chExt cx="1365506" cy="307777"/>
          </a:xfrm>
        </p:grpSpPr>
        <p:sp>
          <p:nvSpPr>
            <p:cNvPr id="5" name="TextBox 4">
              <a:extLst>
                <a:ext uri="{FF2B5EF4-FFF2-40B4-BE49-F238E27FC236}">
                  <a16:creationId xmlns:a16="http://schemas.microsoft.com/office/drawing/2014/main" id="{0DD06FC1-0D85-A745-8600-929CC8069E58}"/>
                </a:ext>
              </a:extLst>
            </p:cNvPr>
            <p:cNvSpPr txBox="1"/>
            <p:nvPr/>
          </p:nvSpPr>
          <p:spPr>
            <a:xfrm>
              <a:off x="2063930" y="1505379"/>
              <a:ext cx="1313256" cy="307777"/>
            </a:xfrm>
            <a:prstGeom prst="rect">
              <a:avLst/>
            </a:prstGeom>
            <a:noFill/>
          </p:spPr>
          <p:txBody>
            <a:bodyPr wrap="square" rtlCol="0" anchor="ctr">
              <a:noAutofit/>
            </a:bodyPr>
            <a:lstStyle/>
            <a:p>
              <a:r>
                <a:rPr lang="en-US" sz="900" dirty="0">
                  <a:latin typeface="Arial" panose="020B0604020202020204" pitchFamily="34" charset="0"/>
                  <a:cs typeface="Arial" panose="020B0604020202020204" pitchFamily="34" charset="0"/>
                </a:rPr>
                <a:t>83 Agility</a:t>
              </a:r>
            </a:p>
          </p:txBody>
        </p:sp>
        <p:sp>
          <p:nvSpPr>
            <p:cNvPr id="6" name="Oval 5">
              <a:extLst>
                <a:ext uri="{FF2B5EF4-FFF2-40B4-BE49-F238E27FC236}">
                  <a16:creationId xmlns:a16="http://schemas.microsoft.com/office/drawing/2014/main" id="{677D3F36-8B8E-2946-9739-8FD38C754365}"/>
                </a:ext>
              </a:extLst>
            </p:cNvPr>
            <p:cNvSpPr/>
            <p:nvPr/>
          </p:nvSpPr>
          <p:spPr>
            <a:xfrm flipH="1" flipV="1">
              <a:off x="2011680" y="1642539"/>
              <a:ext cx="91440" cy="91440"/>
            </a:xfrm>
            <a:prstGeom prst="ellipse">
              <a:avLst/>
            </a:prstGeom>
            <a:solidFill>
              <a:srgbClr val="556EB4"/>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a:p>
          </p:txBody>
        </p:sp>
      </p:grpSp>
      <p:grpSp>
        <p:nvGrpSpPr>
          <p:cNvPr id="14" name="Group 13"/>
          <p:cNvGrpSpPr/>
          <p:nvPr/>
        </p:nvGrpSpPr>
        <p:grpSpPr>
          <a:xfrm>
            <a:off x="2011680" y="1948147"/>
            <a:ext cx="1376682" cy="307777"/>
            <a:chOff x="2011680" y="1948147"/>
            <a:chExt cx="1376682" cy="307777"/>
          </a:xfrm>
        </p:grpSpPr>
        <p:sp>
          <p:nvSpPr>
            <p:cNvPr id="59" name="TextBox 58">
              <a:extLst>
                <a:ext uri="{FF2B5EF4-FFF2-40B4-BE49-F238E27FC236}">
                  <a16:creationId xmlns:a16="http://schemas.microsoft.com/office/drawing/2014/main" id="{766CE57F-E3E0-0A4B-93B6-1CBC9FD5B350}"/>
                </a:ext>
              </a:extLst>
            </p:cNvPr>
            <p:cNvSpPr txBox="1"/>
            <p:nvPr/>
          </p:nvSpPr>
          <p:spPr>
            <a:xfrm>
              <a:off x="2063930" y="1948147"/>
              <a:ext cx="1324432" cy="307777"/>
            </a:xfrm>
            <a:prstGeom prst="rect">
              <a:avLst/>
            </a:prstGeom>
            <a:noFill/>
          </p:spPr>
          <p:txBody>
            <a:bodyPr wrap="square" rtlCol="0" anchor="ctr">
              <a:noAutofit/>
            </a:bodyPr>
            <a:lstStyle/>
            <a:p>
              <a:r>
                <a:rPr lang="en-US" sz="900" dirty="0">
                  <a:latin typeface="Arial" panose="020B0604020202020204" pitchFamily="34" charset="0"/>
                  <a:cs typeface="Arial" panose="020B0604020202020204" pitchFamily="34" charset="0"/>
                </a:rPr>
                <a:t>90 Alignment</a:t>
              </a:r>
            </a:p>
          </p:txBody>
        </p:sp>
        <p:sp>
          <p:nvSpPr>
            <p:cNvPr id="60" name="Oval 59">
              <a:extLst>
                <a:ext uri="{FF2B5EF4-FFF2-40B4-BE49-F238E27FC236}">
                  <a16:creationId xmlns:a16="http://schemas.microsoft.com/office/drawing/2014/main" id="{F611C37D-9CE9-A44D-9935-63F780171988}"/>
                </a:ext>
              </a:extLst>
            </p:cNvPr>
            <p:cNvSpPr/>
            <p:nvPr/>
          </p:nvSpPr>
          <p:spPr>
            <a:xfrm flipH="1" flipV="1">
              <a:off x="2011680" y="2067019"/>
              <a:ext cx="91440" cy="91440"/>
            </a:xfrm>
            <a:prstGeom prst="ellipse">
              <a:avLst/>
            </a:prstGeom>
            <a:solidFill>
              <a:srgbClr val="5AC8E6"/>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a:p>
          </p:txBody>
        </p:sp>
      </p:grpSp>
      <p:grpSp>
        <p:nvGrpSpPr>
          <p:cNvPr id="15" name="Group 14"/>
          <p:cNvGrpSpPr/>
          <p:nvPr/>
        </p:nvGrpSpPr>
        <p:grpSpPr>
          <a:xfrm>
            <a:off x="2011680" y="2390915"/>
            <a:ext cx="1376682" cy="307777"/>
            <a:chOff x="2011680" y="2390915"/>
            <a:chExt cx="1376682" cy="307777"/>
          </a:xfrm>
        </p:grpSpPr>
        <p:sp>
          <p:nvSpPr>
            <p:cNvPr id="62" name="TextBox 61">
              <a:extLst>
                <a:ext uri="{FF2B5EF4-FFF2-40B4-BE49-F238E27FC236}">
                  <a16:creationId xmlns:a16="http://schemas.microsoft.com/office/drawing/2014/main" id="{0FEB4FFF-E5BE-1148-B770-6017D869188C}"/>
                </a:ext>
              </a:extLst>
            </p:cNvPr>
            <p:cNvSpPr txBox="1"/>
            <p:nvPr/>
          </p:nvSpPr>
          <p:spPr>
            <a:xfrm>
              <a:off x="2063930" y="2390915"/>
              <a:ext cx="1324432" cy="307777"/>
            </a:xfrm>
            <a:prstGeom prst="rect">
              <a:avLst/>
            </a:prstGeom>
            <a:noFill/>
          </p:spPr>
          <p:txBody>
            <a:bodyPr wrap="square" rtlCol="0" anchor="ctr">
              <a:noAutofit/>
            </a:bodyPr>
            <a:lstStyle/>
            <a:p>
              <a:r>
                <a:rPr lang="en-US" sz="900" dirty="0">
                  <a:latin typeface="Arial" panose="020B0604020202020204" pitchFamily="34" charset="0"/>
                  <a:cs typeface="Arial" panose="020B0604020202020204" pitchFamily="34" charset="0"/>
                </a:rPr>
                <a:t>90 Engagement</a:t>
              </a:r>
            </a:p>
          </p:txBody>
        </p:sp>
        <p:sp>
          <p:nvSpPr>
            <p:cNvPr id="66" name="Oval 65">
              <a:extLst>
                <a:ext uri="{FF2B5EF4-FFF2-40B4-BE49-F238E27FC236}">
                  <a16:creationId xmlns:a16="http://schemas.microsoft.com/office/drawing/2014/main" id="{CAD88952-9676-5A4D-872F-3CDF5E6426B8}"/>
                </a:ext>
              </a:extLst>
            </p:cNvPr>
            <p:cNvSpPr/>
            <p:nvPr/>
          </p:nvSpPr>
          <p:spPr>
            <a:xfrm flipH="1" flipV="1">
              <a:off x="2011680" y="2509787"/>
              <a:ext cx="91440" cy="91440"/>
            </a:xfrm>
            <a:prstGeom prst="ellipse">
              <a:avLst/>
            </a:prstGeom>
            <a:solidFill>
              <a:srgbClr val="7C5AE6"/>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Highs Section Subtitle">
            <a:extLst>
              <a:ext uri="{FF2B5EF4-FFF2-40B4-BE49-F238E27FC236}">
                <a16:creationId xmlns:a16="http://schemas.microsoft.com/office/drawing/2014/main" id="{E9C77CB3-6188-45F3-B17F-096F33207221}"/>
              </a:ext>
            </a:extLst>
          </p:cNvPr>
          <p:cNvSpPr txBox="1"/>
          <p:nvPr/>
        </p:nvSpPr>
        <p:spPr>
          <a:xfrm>
            <a:off x="274320" y="866167"/>
            <a:ext cx="4114800" cy="276999"/>
          </a:xfrm>
          <a:prstGeom prst="rect">
            <a:avLst/>
          </a:prstGeom>
          <a:noFill/>
        </p:spPr>
        <p:txBody>
          <a:bodyPr wrap="square" rtlCol="0">
            <a:noAutofit/>
          </a:bodyPr>
          <a:lstStyle/>
          <a:p>
            <a:pPr algn="ctr"/>
            <a:r>
              <a:rPr lang="en-US" sz="1200" dirty="0">
                <a:solidFill>
                  <a:srgbClr val="767676"/>
                </a:solidFill>
              </a:rPr>
              <a:t>Relative to Filter B</a:t>
            </a:r>
          </a:p>
        </p:txBody>
      </p:sp>
      <p:sp>
        <p:nvSpPr>
          <p:cNvPr id="40" name="Slide Title">
            <a:extLst>
              <a:ext uri="{FF2B5EF4-FFF2-40B4-BE49-F238E27FC236}">
                <a16:creationId xmlns:a16="http://schemas.microsoft.com/office/drawing/2014/main" id="{9AD2CBEC-135F-473C-8376-5F946933E6DA}"/>
              </a:ext>
            </a:extLst>
          </p:cNvPr>
          <p:cNvSpPr txBox="1">
            <a:spLocks/>
          </p:cNvSpPr>
          <p:nvPr/>
        </p:nvSpPr>
        <p:spPr>
          <a:xfrm>
            <a:off x="182880" y="58991"/>
            <a:ext cx="8001000" cy="457200"/>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r>
              <a:rPr lang="en-US" dirty="0">
                <a:solidFill>
                  <a:srgbClr val="2D2A2B"/>
                </a:solidFill>
                <a:latin typeface="Arial" panose="020B0604020202020204" pitchFamily="34" charset="0"/>
                <a:cs typeface="Arial" panose="020B0604020202020204" pitchFamily="34" charset="0"/>
              </a:rPr>
              <a:t>Highest &amp; Lowest Scores Relative to Filter B</a:t>
            </a:r>
          </a:p>
        </p:txBody>
      </p:sp>
      <p:cxnSp>
        <p:nvCxnSpPr>
          <p:cNvPr id="41" name="Straight Connector 40">
            <a:extLst>
              <a:ext uri="{FF2B5EF4-FFF2-40B4-BE49-F238E27FC236}">
                <a16:creationId xmlns:a16="http://schemas.microsoft.com/office/drawing/2014/main" id="{45C6D586-6A5C-441F-AB42-18FBE073E3F7}"/>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sp>
        <p:nvSpPr>
          <p:cNvPr id="60" name="Highs Section Title">
            <a:extLst>
              <a:ext uri="{FF2B5EF4-FFF2-40B4-BE49-F238E27FC236}">
                <a16:creationId xmlns:a16="http://schemas.microsoft.com/office/drawing/2014/main" id="{5A22BFBD-29B0-48F7-8A1A-21F253713E33}"/>
              </a:ext>
            </a:extLst>
          </p:cNvPr>
          <p:cNvSpPr txBox="1"/>
          <p:nvPr/>
        </p:nvSpPr>
        <p:spPr>
          <a:xfrm>
            <a:off x="274320" y="594360"/>
            <a:ext cx="4114800" cy="365760"/>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noProof="0" dirty="0">
                <a:ln>
                  <a:noFill/>
                </a:ln>
                <a:solidFill>
                  <a:srgbClr val="2D2A2B"/>
                </a:solidFill>
                <a:effectLst/>
                <a:uLnTx/>
                <a:uFillTx/>
                <a:latin typeface="Arial" panose="020B0604020202020204" pitchFamily="34" charset="0"/>
                <a:cs typeface="Arial" panose="020B0604020202020204" pitchFamily="34" charset="0"/>
              </a:rPr>
              <a:t>HIGHEST SCORES</a:t>
            </a:r>
          </a:p>
        </p:txBody>
      </p:sp>
      <p:sp>
        <p:nvSpPr>
          <p:cNvPr id="61" name="Lows Section Title">
            <a:extLst>
              <a:ext uri="{FF2B5EF4-FFF2-40B4-BE49-F238E27FC236}">
                <a16:creationId xmlns:a16="http://schemas.microsoft.com/office/drawing/2014/main" id="{A0B14778-88D1-4DE1-83D8-8F0D1DF0FA44}"/>
              </a:ext>
            </a:extLst>
          </p:cNvPr>
          <p:cNvSpPr txBox="1"/>
          <p:nvPr/>
        </p:nvSpPr>
        <p:spPr>
          <a:xfrm>
            <a:off x="4754880" y="592103"/>
            <a:ext cx="4114800" cy="365760"/>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rPr>
              <a:t>LOWEST SCORES</a:t>
            </a:r>
          </a:p>
        </p:txBody>
      </p:sp>
      <p:sp>
        <p:nvSpPr>
          <p:cNvPr id="64" name="High Question 1">
            <a:extLst>
              <a:ext uri="{FF2B5EF4-FFF2-40B4-BE49-F238E27FC236}">
                <a16:creationId xmlns:a16="http://schemas.microsoft.com/office/drawing/2014/main" id="{D804B8B5-E67A-4D9A-B705-B6959631F22D}"/>
              </a:ext>
            </a:extLst>
          </p:cNvPr>
          <p:cNvSpPr/>
          <p:nvPr/>
        </p:nvSpPr>
        <p:spPr>
          <a:xfrm>
            <a:off x="228600" y="1280160"/>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Philips is organized in a way that effectively serves its customers. - Alignment, Engagement/Performance Drivers</a:t>
            </a:r>
          </a:p>
        </p:txBody>
      </p:sp>
      <p:sp>
        <p:nvSpPr>
          <p:cNvPr id="65" name="High Target Score 1">
            <a:extLst>
              <a:ext uri="{FF2B5EF4-FFF2-40B4-BE49-F238E27FC236}">
                <a16:creationId xmlns:a16="http://schemas.microsoft.com/office/drawing/2014/main" id="{BEDB1AA5-3257-49D6-B317-0D0874801F45}"/>
              </a:ext>
            </a:extLst>
          </p:cNvPr>
          <p:cNvSpPr txBox="1"/>
          <p:nvPr/>
        </p:nvSpPr>
        <p:spPr>
          <a:xfrm>
            <a:off x="3429000" y="147575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rPr>
              <a:t>91</a:t>
            </a:r>
          </a:p>
        </p:txBody>
      </p:sp>
      <p:sp>
        <p:nvSpPr>
          <p:cNvPr id="27" name="Lows Item Label">
            <a:extLst>
              <a:ext uri="{FF2B5EF4-FFF2-40B4-BE49-F238E27FC236}">
                <a16:creationId xmlns:a16="http://schemas.microsoft.com/office/drawing/2014/main" id="{6F7B95A5-C4E4-44A6-9458-BCB779558B13}"/>
              </a:ext>
            </a:extLst>
          </p:cNvPr>
          <p:cNvSpPr txBox="1"/>
          <p:nvPr/>
        </p:nvSpPr>
        <p:spPr>
          <a:xfrm>
            <a:off x="228600" y="1005840"/>
            <a:ext cx="914400" cy="276999"/>
          </a:xfrm>
          <a:prstGeom prst="rect">
            <a:avLst/>
          </a:prstGeom>
          <a:noFill/>
        </p:spPr>
        <p:txBody>
          <a:bodyPr wrap="square" rtlCol="0">
            <a:spAutoFit/>
          </a:bodyPr>
          <a:lstStyle/>
          <a:p>
            <a:r>
              <a:rPr lang="en-US" sz="1200" dirty="0">
                <a:solidFill>
                  <a:srgbClr val="767676"/>
                </a:solidFill>
              </a:rPr>
              <a:t>Item</a:t>
            </a:r>
          </a:p>
        </p:txBody>
      </p:sp>
      <p:sp>
        <p:nvSpPr>
          <p:cNvPr id="28" name="Lows Section Subtitle">
            <a:extLst>
              <a:ext uri="{FF2B5EF4-FFF2-40B4-BE49-F238E27FC236}">
                <a16:creationId xmlns:a16="http://schemas.microsoft.com/office/drawing/2014/main" id="{1FE780E3-532E-4F7F-B339-8A45BC2573E1}"/>
              </a:ext>
            </a:extLst>
          </p:cNvPr>
          <p:cNvSpPr txBox="1"/>
          <p:nvPr/>
        </p:nvSpPr>
        <p:spPr>
          <a:xfrm>
            <a:off x="4754880" y="868680"/>
            <a:ext cx="4114800" cy="276999"/>
          </a:xfrm>
          <a:prstGeom prst="rect">
            <a:avLst/>
          </a:prstGeom>
          <a:noFill/>
        </p:spPr>
        <p:txBody>
          <a:bodyPr wrap="square" rtlCol="0">
            <a:noAutofit/>
          </a:bodyPr>
          <a:lstStyle/>
          <a:p>
            <a:pPr algn="ctr"/>
            <a:r>
              <a:rPr lang="en-US" sz="1200" dirty="0">
                <a:solidFill>
                  <a:srgbClr val="767676"/>
                </a:solidFill>
              </a:rPr>
              <a:t>Relative to Filter B</a:t>
            </a:r>
          </a:p>
        </p:txBody>
      </p:sp>
      <p:sp>
        <p:nvSpPr>
          <p:cNvPr id="29" name="Rounded Rectangle 10">
            <a:extLst>
              <a:ext uri="{FF2B5EF4-FFF2-40B4-BE49-F238E27FC236}">
                <a16:creationId xmlns:a16="http://schemas.microsoft.com/office/drawing/2014/main" id="{0F050A9A-B2A9-4FCA-BA8E-8B965564E6BF}"/>
              </a:ext>
            </a:extLst>
          </p:cNvPr>
          <p:cNvSpPr/>
          <p:nvPr/>
        </p:nvSpPr>
        <p:spPr>
          <a:xfrm>
            <a:off x="218855" y="5601043"/>
            <a:ext cx="8702802" cy="848499"/>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6" name="Rectangle: Rounded Corners 45">
            <a:extLst>
              <a:ext uri="{FF2B5EF4-FFF2-40B4-BE49-F238E27FC236}">
                <a16:creationId xmlns:a16="http://schemas.microsoft.com/office/drawing/2014/main" id="{05BBA23A-9ED6-4F81-92E0-4347D58339BB}"/>
              </a:ext>
            </a:extLst>
          </p:cNvPr>
          <p:cNvSpPr/>
          <p:nvPr/>
        </p:nvSpPr>
        <p:spPr>
          <a:xfrm>
            <a:off x="4035940" y="1007157"/>
            <a:ext cx="182880" cy="18288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FFFFFF"/>
                </a:solidFill>
                <a:latin typeface="Calibri"/>
                <a:cs typeface="Arial" panose="020B0604020202020204" pitchFamily="34" charset="0"/>
              </a:rPr>
              <a:t>B</a:t>
            </a:r>
            <a:endParaRPr kumimoji="0" lang="en-US" sz="1200" b="0" i="0" u="none" strike="noStrike" kern="1200" cap="none" spc="0" normalizeH="0" baseline="0" noProof="0" dirty="0">
              <a:ln>
                <a:noFill/>
              </a:ln>
              <a:solidFill>
                <a:srgbClr val="FFFFFF"/>
              </a:solidFill>
              <a:effectLst/>
              <a:uLnTx/>
              <a:uFillTx/>
              <a:latin typeface="+mj-lt"/>
              <a:ea typeface="+mn-ea"/>
              <a:cs typeface="Arial" panose="020B0604020202020204" pitchFamily="34" charset="0"/>
            </a:endParaRPr>
          </a:p>
        </p:txBody>
      </p:sp>
      <p:sp>
        <p:nvSpPr>
          <p:cNvPr id="57" name="Benchmark High Score/Delta 1">
            <a:extLst>
              <a:ext uri="{FF2B5EF4-FFF2-40B4-BE49-F238E27FC236}">
                <a16:creationId xmlns:a16="http://schemas.microsoft.com/office/drawing/2014/main" id="{C892027D-5577-442F-B2B1-20792C7902FA}"/>
              </a:ext>
            </a:extLst>
          </p:cNvPr>
          <p:cNvSpPr txBox="1"/>
          <p:nvPr/>
        </p:nvSpPr>
        <p:spPr>
          <a:xfrm>
            <a:off x="3859169" y="150652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r>
              <a:rPr lang="en-US" dirty="0">
                <a:solidFill>
                  <a:srgbClr val="2D2A2B"/>
                </a:solidFill>
              </a:rPr>
              <a:t>88 (+3)</a:t>
            </a:r>
          </a:p>
        </p:txBody>
      </p:sp>
      <p:sp>
        <p:nvSpPr>
          <p:cNvPr id="63" name="High Question 2">
            <a:extLst>
              <a:ext uri="{FF2B5EF4-FFF2-40B4-BE49-F238E27FC236}">
                <a16:creationId xmlns:a16="http://schemas.microsoft.com/office/drawing/2014/main" id="{06CD1322-2C2A-4F3C-AA14-107A6D28829D}"/>
              </a:ext>
            </a:extLst>
          </p:cNvPr>
          <p:cNvSpPr/>
          <p:nvPr/>
        </p:nvSpPr>
        <p:spPr>
          <a:xfrm>
            <a:off x="228600" y="2139696"/>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I have the authority to take actions to meet customer needs. - Agility, Engagement/Performance Drivers</a:t>
            </a:r>
            <a:endParaRPr kumimoji="0" lang="en-US" sz="8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88" name="High Question 3">
            <a:extLst>
              <a:ext uri="{FF2B5EF4-FFF2-40B4-BE49-F238E27FC236}">
                <a16:creationId xmlns:a16="http://schemas.microsoft.com/office/drawing/2014/main" id="{E0E984CB-1C19-4605-ACD5-BBFFA95B8E63}"/>
              </a:ext>
            </a:extLst>
          </p:cNvPr>
          <p:cNvSpPr/>
          <p:nvPr/>
        </p:nvSpPr>
        <p:spPr>
          <a:xfrm>
            <a:off x="228600" y="3017520"/>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At Philips, we spend our time on work that matters most to be competitive. - Engagement/Performance Drivers, Alignment</a:t>
            </a:r>
          </a:p>
        </p:txBody>
      </p:sp>
      <p:sp>
        <p:nvSpPr>
          <p:cNvPr id="94" name="High Question 4">
            <a:extLst>
              <a:ext uri="{FF2B5EF4-FFF2-40B4-BE49-F238E27FC236}">
                <a16:creationId xmlns:a16="http://schemas.microsoft.com/office/drawing/2014/main" id="{FD6BE4C0-F46D-4303-BA86-431CF4447FC3}"/>
              </a:ext>
            </a:extLst>
          </p:cNvPr>
          <p:cNvSpPr/>
          <p:nvPr/>
        </p:nvSpPr>
        <p:spPr>
          <a:xfrm>
            <a:off x="228600" y="3877056"/>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I have confidence in Philips business strategy. - Alignment, Engagement/Performance Drivers</a:t>
            </a:r>
            <a:endParaRPr kumimoji="0" lang="en-US" sz="8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100" name="High Question 5">
            <a:extLst>
              <a:ext uri="{FF2B5EF4-FFF2-40B4-BE49-F238E27FC236}">
                <a16:creationId xmlns:a16="http://schemas.microsoft.com/office/drawing/2014/main" id="{CCD97876-8D92-4889-9EB0-831C7B69C57A}"/>
              </a:ext>
            </a:extLst>
          </p:cNvPr>
          <p:cNvSpPr/>
          <p:nvPr/>
        </p:nvSpPr>
        <p:spPr>
          <a:xfrm>
            <a:off x="228600" y="4754880"/>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At Philips, we make changes to get ahead of the competition, not just to keep up with it. - Agility, Engagement/Performance Drivers</a:t>
            </a:r>
            <a:endParaRPr kumimoji="0" lang="en-US" sz="8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106" name="High Target Score 2">
            <a:extLst>
              <a:ext uri="{FF2B5EF4-FFF2-40B4-BE49-F238E27FC236}">
                <a16:creationId xmlns:a16="http://schemas.microsoft.com/office/drawing/2014/main" id="{472A3AC9-EFC9-40E3-ABFF-33A4122ECA41}"/>
              </a:ext>
            </a:extLst>
          </p:cNvPr>
          <p:cNvSpPr txBox="1"/>
          <p:nvPr/>
        </p:nvSpPr>
        <p:spPr>
          <a:xfrm>
            <a:off x="3429000" y="234443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rPr>
              <a:t>73</a:t>
            </a:r>
          </a:p>
        </p:txBody>
      </p:sp>
      <p:sp>
        <p:nvSpPr>
          <p:cNvPr id="107" name="Benchmark High Score/Delta 2">
            <a:extLst>
              <a:ext uri="{FF2B5EF4-FFF2-40B4-BE49-F238E27FC236}">
                <a16:creationId xmlns:a16="http://schemas.microsoft.com/office/drawing/2014/main" id="{7DA7D14F-9C15-4784-BC4F-100D7723B603}"/>
              </a:ext>
            </a:extLst>
          </p:cNvPr>
          <p:cNvSpPr txBox="1"/>
          <p:nvPr/>
        </p:nvSpPr>
        <p:spPr>
          <a:xfrm>
            <a:off x="3859169" y="237520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r>
              <a:rPr lang="en-US" dirty="0">
                <a:solidFill>
                  <a:srgbClr val="2D2A2B"/>
                </a:solidFill>
              </a:rPr>
              <a:t>70 (+3)</a:t>
            </a:r>
          </a:p>
        </p:txBody>
      </p:sp>
      <p:sp>
        <p:nvSpPr>
          <p:cNvPr id="108" name="High Target Score 3">
            <a:extLst>
              <a:ext uri="{FF2B5EF4-FFF2-40B4-BE49-F238E27FC236}">
                <a16:creationId xmlns:a16="http://schemas.microsoft.com/office/drawing/2014/main" id="{983C5F50-76CE-43BE-89D2-F7A88F1C20C2}"/>
              </a:ext>
            </a:extLst>
          </p:cNvPr>
          <p:cNvSpPr txBox="1"/>
          <p:nvPr/>
        </p:nvSpPr>
        <p:spPr>
          <a:xfrm>
            <a:off x="3429000" y="316739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rPr>
              <a:t>91</a:t>
            </a:r>
          </a:p>
        </p:txBody>
      </p:sp>
      <p:sp>
        <p:nvSpPr>
          <p:cNvPr id="109" name="Benchmark High Score/Delta 3">
            <a:extLst>
              <a:ext uri="{FF2B5EF4-FFF2-40B4-BE49-F238E27FC236}">
                <a16:creationId xmlns:a16="http://schemas.microsoft.com/office/drawing/2014/main" id="{130A4AC4-34E4-4951-BC74-9EC43C408074}"/>
              </a:ext>
            </a:extLst>
          </p:cNvPr>
          <p:cNvSpPr txBox="1"/>
          <p:nvPr/>
        </p:nvSpPr>
        <p:spPr>
          <a:xfrm>
            <a:off x="3859169" y="319816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r>
              <a:rPr lang="en-US" dirty="0">
                <a:solidFill>
                  <a:srgbClr val="2D2A2B"/>
                </a:solidFill>
              </a:rPr>
              <a:t>89 (+2)</a:t>
            </a:r>
          </a:p>
        </p:txBody>
      </p:sp>
      <p:sp>
        <p:nvSpPr>
          <p:cNvPr id="110" name="High Target Score 4">
            <a:extLst>
              <a:ext uri="{FF2B5EF4-FFF2-40B4-BE49-F238E27FC236}">
                <a16:creationId xmlns:a16="http://schemas.microsoft.com/office/drawing/2014/main" id="{24E1B42B-F48C-42FD-8581-F855BA6E7E58}"/>
              </a:ext>
            </a:extLst>
          </p:cNvPr>
          <p:cNvSpPr txBox="1"/>
          <p:nvPr/>
        </p:nvSpPr>
        <p:spPr>
          <a:xfrm>
            <a:off x="3429000" y="399035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rPr>
              <a:t>90</a:t>
            </a:r>
          </a:p>
        </p:txBody>
      </p:sp>
      <p:sp>
        <p:nvSpPr>
          <p:cNvPr id="111" name="Benchmark High Score/Delta 4">
            <a:extLst>
              <a:ext uri="{FF2B5EF4-FFF2-40B4-BE49-F238E27FC236}">
                <a16:creationId xmlns:a16="http://schemas.microsoft.com/office/drawing/2014/main" id="{3CA3D540-1CEA-438E-AF76-F9EF6A9A9870}"/>
              </a:ext>
            </a:extLst>
          </p:cNvPr>
          <p:cNvSpPr txBox="1"/>
          <p:nvPr/>
        </p:nvSpPr>
        <p:spPr>
          <a:xfrm>
            <a:off x="3859169" y="402112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r>
              <a:rPr lang="en-US" dirty="0">
                <a:solidFill>
                  <a:srgbClr val="2D2A2B"/>
                </a:solidFill>
              </a:rPr>
              <a:t>88 (+2)</a:t>
            </a:r>
          </a:p>
        </p:txBody>
      </p:sp>
      <p:sp>
        <p:nvSpPr>
          <p:cNvPr id="112" name="High Target Score 5">
            <a:extLst>
              <a:ext uri="{FF2B5EF4-FFF2-40B4-BE49-F238E27FC236}">
                <a16:creationId xmlns:a16="http://schemas.microsoft.com/office/drawing/2014/main" id="{6FE08FEC-5BE3-4A37-B324-04B34C2288D0}"/>
              </a:ext>
            </a:extLst>
          </p:cNvPr>
          <p:cNvSpPr txBox="1"/>
          <p:nvPr/>
        </p:nvSpPr>
        <p:spPr>
          <a:xfrm>
            <a:off x="3429000" y="490475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rPr>
              <a:t>90</a:t>
            </a:r>
          </a:p>
        </p:txBody>
      </p:sp>
      <p:sp>
        <p:nvSpPr>
          <p:cNvPr id="113" name="Benchmark High Score/Delta 5">
            <a:extLst>
              <a:ext uri="{FF2B5EF4-FFF2-40B4-BE49-F238E27FC236}">
                <a16:creationId xmlns:a16="http://schemas.microsoft.com/office/drawing/2014/main" id="{4AFC750D-A1DE-48CC-80B3-AB4D5A74B962}"/>
              </a:ext>
            </a:extLst>
          </p:cNvPr>
          <p:cNvSpPr txBox="1"/>
          <p:nvPr/>
        </p:nvSpPr>
        <p:spPr>
          <a:xfrm>
            <a:off x="3859169" y="4935527"/>
            <a:ext cx="731520" cy="461665"/>
          </a:xfrm>
          <a:prstGeom prst="rect">
            <a:avLst/>
          </a:prstGeom>
          <a:noFill/>
          <a:ln w="6350">
            <a:noFill/>
          </a:ln>
        </p:spPr>
        <p:txBody>
          <a:bodyPr wrap="square" lIns="45720" rIns="45720" rtlCol="0" anchor="ctr" anchorCtr="1">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88 (+2)</a:t>
            </a:r>
          </a:p>
        </p:txBody>
      </p:sp>
      <p:sp>
        <p:nvSpPr>
          <p:cNvPr id="114" name="Low Question 1">
            <a:extLst>
              <a:ext uri="{FF2B5EF4-FFF2-40B4-BE49-F238E27FC236}">
                <a16:creationId xmlns:a16="http://schemas.microsoft.com/office/drawing/2014/main" id="{2881BA5A-851A-4133-A642-93057F6A7126}"/>
              </a:ext>
            </a:extLst>
          </p:cNvPr>
          <p:cNvSpPr/>
          <p:nvPr/>
        </p:nvSpPr>
        <p:spPr>
          <a:xfrm>
            <a:off x="4669697" y="1280160"/>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I see cooperation across different departments and groups. - Collaboration, Engagement/Performance Drivers</a:t>
            </a:r>
            <a:endParaRPr kumimoji="0" lang="en-US" sz="8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115" name="Low Target Score 1">
            <a:extLst>
              <a:ext uri="{FF2B5EF4-FFF2-40B4-BE49-F238E27FC236}">
                <a16:creationId xmlns:a16="http://schemas.microsoft.com/office/drawing/2014/main" id="{9C3B0F84-85BF-409F-A908-88571421CB97}"/>
              </a:ext>
            </a:extLst>
          </p:cNvPr>
          <p:cNvSpPr txBox="1"/>
          <p:nvPr/>
        </p:nvSpPr>
        <p:spPr>
          <a:xfrm>
            <a:off x="7863840" y="147575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rPr>
              <a:t>83</a:t>
            </a:r>
          </a:p>
        </p:txBody>
      </p:sp>
      <p:sp>
        <p:nvSpPr>
          <p:cNvPr id="116" name="Benchmark Low Score/Delta 1">
            <a:extLst>
              <a:ext uri="{FF2B5EF4-FFF2-40B4-BE49-F238E27FC236}">
                <a16:creationId xmlns:a16="http://schemas.microsoft.com/office/drawing/2014/main" id="{880EFA4B-22B5-4DDD-87E0-D9F05FD7A45F}"/>
              </a:ext>
            </a:extLst>
          </p:cNvPr>
          <p:cNvSpPr txBox="1"/>
          <p:nvPr/>
        </p:nvSpPr>
        <p:spPr>
          <a:xfrm>
            <a:off x="8298247" y="150652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r>
              <a:rPr lang="en-US" dirty="0">
                <a:solidFill>
                  <a:srgbClr val="2D2A2B"/>
                </a:solidFill>
              </a:rPr>
              <a:t>89 (-6)</a:t>
            </a:r>
          </a:p>
        </p:txBody>
      </p:sp>
      <p:sp>
        <p:nvSpPr>
          <p:cNvPr id="117" name="Low Question 2">
            <a:extLst>
              <a:ext uri="{FF2B5EF4-FFF2-40B4-BE49-F238E27FC236}">
                <a16:creationId xmlns:a16="http://schemas.microsoft.com/office/drawing/2014/main" id="{D5EDC8A7-C41C-427F-81E1-D1D3A6A6F9B2}"/>
              </a:ext>
            </a:extLst>
          </p:cNvPr>
          <p:cNvSpPr/>
          <p:nvPr/>
        </p:nvSpPr>
        <p:spPr>
          <a:xfrm>
            <a:off x="4673185" y="2139696"/>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I understand how Philips plans to be successful in the future. - Alignment, Engagement/Performance Drivers</a:t>
            </a:r>
            <a:endParaRPr kumimoji="0" lang="en-US" sz="8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118" name="Low Question 3">
            <a:extLst>
              <a:ext uri="{FF2B5EF4-FFF2-40B4-BE49-F238E27FC236}">
                <a16:creationId xmlns:a16="http://schemas.microsoft.com/office/drawing/2014/main" id="{737E9A8C-8432-4D5D-9110-0803CA565942}"/>
              </a:ext>
            </a:extLst>
          </p:cNvPr>
          <p:cNvSpPr/>
          <p:nvPr/>
        </p:nvSpPr>
        <p:spPr>
          <a:xfrm>
            <a:off x="4669697" y="3017520"/>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 </a:t>
            </a:r>
            <a:endParaRPr kumimoji="0" lang="en-US" sz="8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119" name="Low Question 4">
            <a:extLst>
              <a:ext uri="{FF2B5EF4-FFF2-40B4-BE49-F238E27FC236}">
                <a16:creationId xmlns:a16="http://schemas.microsoft.com/office/drawing/2014/main" id="{FA482725-866C-4A6B-A624-A48608261981}"/>
              </a:ext>
            </a:extLst>
          </p:cNvPr>
          <p:cNvSpPr/>
          <p:nvPr/>
        </p:nvSpPr>
        <p:spPr>
          <a:xfrm>
            <a:off x="4669697" y="3877056"/>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 </a:t>
            </a:r>
            <a:endParaRPr kumimoji="0" lang="en-US" sz="8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120" name="Low Question 5">
            <a:extLst>
              <a:ext uri="{FF2B5EF4-FFF2-40B4-BE49-F238E27FC236}">
                <a16:creationId xmlns:a16="http://schemas.microsoft.com/office/drawing/2014/main" id="{5FF6433D-1931-4C9D-857A-1877E9DDBB42}"/>
              </a:ext>
            </a:extLst>
          </p:cNvPr>
          <p:cNvSpPr/>
          <p:nvPr/>
        </p:nvSpPr>
        <p:spPr>
          <a:xfrm>
            <a:off x="4669697" y="4754880"/>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 </a:t>
            </a:r>
            <a:endParaRPr kumimoji="0" lang="en-US" sz="8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121" name="Low Target Score 2">
            <a:extLst>
              <a:ext uri="{FF2B5EF4-FFF2-40B4-BE49-F238E27FC236}">
                <a16:creationId xmlns:a16="http://schemas.microsoft.com/office/drawing/2014/main" id="{2F489500-1A90-421C-86F4-80A013D62C5B}"/>
              </a:ext>
            </a:extLst>
          </p:cNvPr>
          <p:cNvSpPr txBox="1"/>
          <p:nvPr/>
        </p:nvSpPr>
        <p:spPr>
          <a:xfrm>
            <a:off x="7863840" y="234443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rPr>
              <a:t>86</a:t>
            </a:r>
          </a:p>
        </p:txBody>
      </p:sp>
      <p:sp>
        <p:nvSpPr>
          <p:cNvPr id="122" name="Benchmark Low Score/Delta 2">
            <a:extLst>
              <a:ext uri="{FF2B5EF4-FFF2-40B4-BE49-F238E27FC236}">
                <a16:creationId xmlns:a16="http://schemas.microsoft.com/office/drawing/2014/main" id="{44915044-530B-42B4-A540-5CE15D7FB15F}"/>
              </a:ext>
            </a:extLst>
          </p:cNvPr>
          <p:cNvSpPr txBox="1"/>
          <p:nvPr/>
        </p:nvSpPr>
        <p:spPr>
          <a:xfrm>
            <a:off x="8298247" y="237520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r>
              <a:rPr lang="en-US" dirty="0">
                <a:solidFill>
                  <a:srgbClr val="2D2A2B"/>
                </a:solidFill>
              </a:rPr>
              <a:t>91 (-5)</a:t>
            </a:r>
          </a:p>
        </p:txBody>
      </p:sp>
      <p:sp>
        <p:nvSpPr>
          <p:cNvPr id="123" name="Low Target Score 3">
            <a:extLst>
              <a:ext uri="{FF2B5EF4-FFF2-40B4-BE49-F238E27FC236}">
                <a16:creationId xmlns:a16="http://schemas.microsoft.com/office/drawing/2014/main" id="{FC57AA7A-9835-4DFB-8EEF-DD6DB5A6FE69}"/>
              </a:ext>
            </a:extLst>
          </p:cNvPr>
          <p:cNvSpPr txBox="1"/>
          <p:nvPr/>
        </p:nvSpPr>
        <p:spPr>
          <a:xfrm>
            <a:off x="7863840" y="316739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a:p>
        </p:txBody>
      </p:sp>
      <p:sp>
        <p:nvSpPr>
          <p:cNvPr id="124" name="Benchmark low score/delta 3">
            <a:extLst>
              <a:ext uri="{FF2B5EF4-FFF2-40B4-BE49-F238E27FC236}">
                <a16:creationId xmlns:a16="http://schemas.microsoft.com/office/drawing/2014/main" id="{E62680CF-6986-4847-9528-62A4AE3E1B56}"/>
              </a:ext>
            </a:extLst>
          </p:cNvPr>
          <p:cNvSpPr txBox="1"/>
          <p:nvPr/>
        </p:nvSpPr>
        <p:spPr>
          <a:xfrm>
            <a:off x="8298247" y="319816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endParaRPr/>
          </a:p>
        </p:txBody>
      </p:sp>
      <p:sp>
        <p:nvSpPr>
          <p:cNvPr id="125" name="Low Target Score 4">
            <a:extLst>
              <a:ext uri="{FF2B5EF4-FFF2-40B4-BE49-F238E27FC236}">
                <a16:creationId xmlns:a16="http://schemas.microsoft.com/office/drawing/2014/main" id="{CA7D4511-E452-4302-B214-DF864A75D63F}"/>
              </a:ext>
            </a:extLst>
          </p:cNvPr>
          <p:cNvSpPr txBox="1"/>
          <p:nvPr/>
        </p:nvSpPr>
        <p:spPr>
          <a:xfrm>
            <a:off x="7863840" y="399035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a:p>
        </p:txBody>
      </p:sp>
      <p:sp>
        <p:nvSpPr>
          <p:cNvPr id="126" name="Benchmark Low Score/Delta 4">
            <a:extLst>
              <a:ext uri="{FF2B5EF4-FFF2-40B4-BE49-F238E27FC236}">
                <a16:creationId xmlns:a16="http://schemas.microsoft.com/office/drawing/2014/main" id="{0D002840-CEFD-4E24-B36F-09F62E20E5AA}"/>
              </a:ext>
            </a:extLst>
          </p:cNvPr>
          <p:cNvSpPr txBox="1"/>
          <p:nvPr/>
        </p:nvSpPr>
        <p:spPr>
          <a:xfrm>
            <a:off x="8298247" y="402112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endParaRPr/>
          </a:p>
        </p:txBody>
      </p:sp>
      <p:sp>
        <p:nvSpPr>
          <p:cNvPr id="127" name="Low Target Score 5">
            <a:extLst>
              <a:ext uri="{FF2B5EF4-FFF2-40B4-BE49-F238E27FC236}">
                <a16:creationId xmlns:a16="http://schemas.microsoft.com/office/drawing/2014/main" id="{C77E50B8-918D-46EE-8E28-F6FF7D4C6433}"/>
              </a:ext>
            </a:extLst>
          </p:cNvPr>
          <p:cNvSpPr txBox="1"/>
          <p:nvPr/>
        </p:nvSpPr>
        <p:spPr>
          <a:xfrm>
            <a:off x="7863840" y="490475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a:p>
        </p:txBody>
      </p:sp>
      <p:sp>
        <p:nvSpPr>
          <p:cNvPr id="128" name="Benchmark Low Score/Delta 5">
            <a:extLst>
              <a:ext uri="{FF2B5EF4-FFF2-40B4-BE49-F238E27FC236}">
                <a16:creationId xmlns:a16="http://schemas.microsoft.com/office/drawing/2014/main" id="{1AEB4B5F-716F-4EE1-897F-39620AC6F50C}"/>
              </a:ext>
            </a:extLst>
          </p:cNvPr>
          <p:cNvSpPr txBox="1"/>
          <p:nvPr/>
        </p:nvSpPr>
        <p:spPr>
          <a:xfrm>
            <a:off x="8298247" y="493552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endParaRPr/>
          </a:p>
        </p:txBody>
      </p:sp>
      <p:cxnSp>
        <p:nvCxnSpPr>
          <p:cNvPr id="54" name="Straight Connector 53">
            <a:extLst>
              <a:ext uri="{FF2B5EF4-FFF2-40B4-BE49-F238E27FC236}">
                <a16:creationId xmlns:a16="http://schemas.microsoft.com/office/drawing/2014/main" id="{F4E30D61-AC72-4F13-A77F-18F0018429CE}"/>
              </a:ext>
            </a:extLst>
          </p:cNvPr>
          <p:cNvCxnSpPr>
            <a:cxnSpLocks/>
          </p:cNvCxnSpPr>
          <p:nvPr/>
        </p:nvCxnSpPr>
        <p:spPr>
          <a:xfrm>
            <a:off x="313141" y="1250029"/>
            <a:ext cx="4049610"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AF6845FF-DE01-434D-8164-4219D0CD98E4}"/>
              </a:ext>
            </a:extLst>
          </p:cNvPr>
          <p:cNvCxnSpPr>
            <a:cxnSpLocks/>
          </p:cNvCxnSpPr>
          <p:nvPr/>
        </p:nvCxnSpPr>
        <p:spPr>
          <a:xfrm>
            <a:off x="4770872" y="1250029"/>
            <a:ext cx="4049610"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58" name="Rectangle: Rounded Corners 57">
            <a:extLst>
              <a:ext uri="{FF2B5EF4-FFF2-40B4-BE49-F238E27FC236}">
                <a16:creationId xmlns:a16="http://schemas.microsoft.com/office/drawing/2014/main" id="{4D89F1D8-4929-461A-9E89-AD68B76DF91B}"/>
              </a:ext>
            </a:extLst>
          </p:cNvPr>
          <p:cNvSpPr/>
          <p:nvPr/>
        </p:nvSpPr>
        <p:spPr>
          <a:xfrm>
            <a:off x="3573218" y="1007157"/>
            <a:ext cx="182880" cy="18288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cxnSp>
        <p:nvCxnSpPr>
          <p:cNvPr id="59" name="Straight Connector 58">
            <a:extLst>
              <a:ext uri="{FF2B5EF4-FFF2-40B4-BE49-F238E27FC236}">
                <a16:creationId xmlns:a16="http://schemas.microsoft.com/office/drawing/2014/main" id="{01733BB5-773C-47C3-8494-C8B14235B08A}"/>
              </a:ext>
            </a:extLst>
          </p:cNvPr>
          <p:cNvCxnSpPr>
            <a:cxnSpLocks/>
          </p:cNvCxnSpPr>
          <p:nvPr/>
        </p:nvCxnSpPr>
        <p:spPr>
          <a:xfrm>
            <a:off x="313141" y="2103120"/>
            <a:ext cx="4049610" cy="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B1ADE4F-19EA-402F-8F33-F03496CC1A30}"/>
              </a:ext>
            </a:extLst>
          </p:cNvPr>
          <p:cNvCxnSpPr>
            <a:cxnSpLocks/>
          </p:cNvCxnSpPr>
          <p:nvPr/>
        </p:nvCxnSpPr>
        <p:spPr>
          <a:xfrm>
            <a:off x="4770872" y="2103120"/>
            <a:ext cx="4049610" cy="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4FB0DB9-A3BB-4EFB-9EA3-47455C44176C}"/>
              </a:ext>
            </a:extLst>
          </p:cNvPr>
          <p:cNvCxnSpPr>
            <a:cxnSpLocks/>
          </p:cNvCxnSpPr>
          <p:nvPr/>
        </p:nvCxnSpPr>
        <p:spPr>
          <a:xfrm>
            <a:off x="329657" y="2960006"/>
            <a:ext cx="4049610" cy="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C73E3FBE-990A-4D7C-9762-1AA63E84C1D1}"/>
              </a:ext>
            </a:extLst>
          </p:cNvPr>
          <p:cNvCxnSpPr>
            <a:cxnSpLocks/>
          </p:cNvCxnSpPr>
          <p:nvPr/>
        </p:nvCxnSpPr>
        <p:spPr>
          <a:xfrm>
            <a:off x="4787388" y="2960006"/>
            <a:ext cx="4049610" cy="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8AA192D-2091-4B13-AFF4-206B4DFF4242}"/>
              </a:ext>
            </a:extLst>
          </p:cNvPr>
          <p:cNvCxnSpPr>
            <a:cxnSpLocks/>
          </p:cNvCxnSpPr>
          <p:nvPr/>
        </p:nvCxnSpPr>
        <p:spPr>
          <a:xfrm>
            <a:off x="313141" y="3822192"/>
            <a:ext cx="4049610" cy="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E502CAAC-EFEB-4C33-9FAA-CE187CB7B2C9}"/>
              </a:ext>
            </a:extLst>
          </p:cNvPr>
          <p:cNvCxnSpPr>
            <a:cxnSpLocks/>
          </p:cNvCxnSpPr>
          <p:nvPr/>
        </p:nvCxnSpPr>
        <p:spPr>
          <a:xfrm>
            <a:off x="4770872" y="3822192"/>
            <a:ext cx="4049610" cy="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674B4905-BABA-4777-ABB4-FA6B67ACD12E}"/>
              </a:ext>
            </a:extLst>
          </p:cNvPr>
          <p:cNvCxnSpPr>
            <a:cxnSpLocks/>
          </p:cNvCxnSpPr>
          <p:nvPr/>
        </p:nvCxnSpPr>
        <p:spPr>
          <a:xfrm>
            <a:off x="329657" y="4691352"/>
            <a:ext cx="4049610" cy="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CFD8A1C8-5743-4B1D-A990-1062A91CF7E2}"/>
              </a:ext>
            </a:extLst>
          </p:cNvPr>
          <p:cNvCxnSpPr>
            <a:cxnSpLocks/>
          </p:cNvCxnSpPr>
          <p:nvPr/>
        </p:nvCxnSpPr>
        <p:spPr>
          <a:xfrm>
            <a:off x="4787388" y="4691352"/>
            <a:ext cx="4049610" cy="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3" name="Highs Item Label">
            <a:extLst>
              <a:ext uri="{FF2B5EF4-FFF2-40B4-BE49-F238E27FC236}">
                <a16:creationId xmlns:a16="http://schemas.microsoft.com/office/drawing/2014/main" id="{16B854A8-17CE-4EA9-AD37-243AF57A8B98}"/>
              </a:ext>
            </a:extLst>
          </p:cNvPr>
          <p:cNvSpPr txBox="1"/>
          <p:nvPr/>
        </p:nvSpPr>
        <p:spPr>
          <a:xfrm>
            <a:off x="4718990" y="1005840"/>
            <a:ext cx="914400" cy="276999"/>
          </a:xfrm>
          <a:prstGeom prst="rect">
            <a:avLst/>
          </a:prstGeom>
          <a:noFill/>
        </p:spPr>
        <p:txBody>
          <a:bodyPr wrap="square" rtlCol="0">
            <a:spAutoFit/>
          </a:bodyPr>
          <a:lstStyle/>
          <a:p>
            <a:r>
              <a:rPr lang="en-US" sz="1200" dirty="0">
                <a:solidFill>
                  <a:srgbClr val="767676"/>
                </a:solidFill>
              </a:rPr>
              <a:t>Item</a:t>
            </a:r>
          </a:p>
        </p:txBody>
      </p:sp>
      <p:sp>
        <p:nvSpPr>
          <p:cNvPr id="74" name="Rectangle: Rounded Corners 73">
            <a:extLst>
              <a:ext uri="{FF2B5EF4-FFF2-40B4-BE49-F238E27FC236}">
                <a16:creationId xmlns:a16="http://schemas.microsoft.com/office/drawing/2014/main" id="{3860316C-4BA1-4B64-9F25-A511482071BA}"/>
              </a:ext>
            </a:extLst>
          </p:cNvPr>
          <p:cNvSpPr/>
          <p:nvPr/>
        </p:nvSpPr>
        <p:spPr>
          <a:xfrm>
            <a:off x="8484759" y="1001552"/>
            <a:ext cx="182880" cy="18288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1200" b="0" dirty="0">
                <a:solidFill>
                  <a:srgbClr val="FFFFFF"/>
                </a:solidFill>
                <a:latin typeface="Calibri"/>
                <a:cs typeface="Arial" panose="020B0604020202020204" pitchFamily="34" charset="0"/>
              </a:rPr>
              <a:t>B</a:t>
            </a:r>
          </a:p>
        </p:txBody>
      </p:sp>
      <p:sp>
        <p:nvSpPr>
          <p:cNvPr id="75" name="Rectangle: Rounded Corners 74">
            <a:extLst>
              <a:ext uri="{FF2B5EF4-FFF2-40B4-BE49-F238E27FC236}">
                <a16:creationId xmlns:a16="http://schemas.microsoft.com/office/drawing/2014/main" id="{78C67610-6392-44D3-9FC6-140294C3A49B}"/>
              </a:ext>
            </a:extLst>
          </p:cNvPr>
          <p:cNvSpPr/>
          <p:nvPr/>
        </p:nvSpPr>
        <p:spPr>
          <a:xfrm>
            <a:off x="8022037" y="1001552"/>
            <a:ext cx="182880" cy="18288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93" name="Text Placeholder 7">
            <a:extLst>
              <a:ext uri="{FF2B5EF4-FFF2-40B4-BE49-F238E27FC236}">
                <a16:creationId xmlns:a16="http://schemas.microsoft.com/office/drawing/2014/main" id="{96A8B797-D090-ED48-A8D3-2A611ECB3952}"/>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95" name="Footer Placeholder 2">
            <a:extLst>
              <a:ext uri="{FF2B5EF4-FFF2-40B4-BE49-F238E27FC236}">
                <a16:creationId xmlns:a16="http://schemas.microsoft.com/office/drawing/2014/main" id="{27B9D50F-12D6-D94D-A541-678B4CDB396D}"/>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6</a:t>
            </a:fld>
            <a:endParaRPr lang="en-US" dirty="0">
              <a:solidFill>
                <a:srgbClr val="767676"/>
              </a:solidFill>
              <a:latin typeface="Arial" panose="020B0604020202020204" pitchFamily="34" charset="0"/>
              <a:cs typeface="Arial" panose="020B0604020202020204" pitchFamily="34" charset="0"/>
            </a:endParaRPr>
          </a:p>
        </p:txBody>
      </p:sp>
      <p:grpSp>
        <p:nvGrpSpPr>
          <p:cNvPr id="2" name="Group 1"/>
          <p:cNvGrpSpPr/>
          <p:nvPr/>
        </p:nvGrpSpPr>
        <p:grpSpPr>
          <a:xfrm>
            <a:off x="365760" y="5718775"/>
            <a:ext cx="1828800" cy="682025"/>
            <a:chOff x="365760" y="5718775"/>
            <a:chExt cx="1828800" cy="682025"/>
          </a:xfrm>
        </p:grpSpPr>
        <p:sp>
          <p:nvSpPr>
            <p:cNvPr id="97" name="Rectangle: Rounded Corners 128">
              <a:extLst>
                <a:ext uri="{FF2B5EF4-FFF2-40B4-BE49-F238E27FC236}">
                  <a16:creationId xmlns:a16="http://schemas.microsoft.com/office/drawing/2014/main" id="{8B813DA1-63AE-6846-933B-DE5C125142FF}"/>
                </a:ext>
              </a:extLst>
            </p:cNvPr>
            <p:cNvSpPr/>
            <p:nvPr/>
          </p:nvSpPr>
          <p:spPr>
            <a:xfrm>
              <a:off x="548640" y="5852160"/>
              <a:ext cx="320040" cy="32004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ea typeface="+mn-ea"/>
                  <a:cs typeface="Arial" panose="020B0604020202020204" pitchFamily="34" charset="0"/>
                </a:rPr>
                <a:t>A</a:t>
              </a:r>
            </a:p>
          </p:txBody>
        </p:sp>
        <p:sp>
          <p:nvSpPr>
            <p:cNvPr id="98" name="TextBox 97">
              <a:extLst>
                <a:ext uri="{FF2B5EF4-FFF2-40B4-BE49-F238E27FC236}">
                  <a16:creationId xmlns:a16="http://schemas.microsoft.com/office/drawing/2014/main" id="{F314044B-1810-F040-B8C0-278A356850D8}"/>
                </a:ext>
              </a:extLst>
            </p:cNvPr>
            <p:cNvSpPr txBox="1"/>
            <p:nvPr/>
          </p:nvSpPr>
          <p:spPr>
            <a:xfrm>
              <a:off x="914400" y="5718775"/>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Q2</a:t>
              </a:r>
            </a:p>
          </p:txBody>
        </p:sp>
        <p:sp>
          <p:nvSpPr>
            <p:cNvPr id="99" name="TextBox 98">
              <a:extLst>
                <a:ext uri="{FF2B5EF4-FFF2-40B4-BE49-F238E27FC236}">
                  <a16:creationId xmlns:a16="http://schemas.microsoft.com/office/drawing/2014/main" id="{3036BC4C-160C-F943-BC4D-46BD11D2A343}"/>
                </a:ext>
              </a:extLst>
            </p:cNvPr>
            <p:cNvSpPr txBox="1"/>
            <p:nvPr/>
          </p:nvSpPr>
          <p:spPr>
            <a:xfrm>
              <a:off x="365760" y="6172200"/>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170</a:t>
              </a:r>
            </a:p>
          </p:txBody>
        </p:sp>
      </p:grpSp>
      <p:grpSp>
        <p:nvGrpSpPr>
          <p:cNvPr id="3" name="Group 2"/>
          <p:cNvGrpSpPr/>
          <p:nvPr/>
        </p:nvGrpSpPr>
        <p:grpSpPr>
          <a:xfrm>
            <a:off x="2423160" y="5716916"/>
            <a:ext cx="1828800" cy="683883"/>
            <a:chOff x="2377440" y="5716916"/>
            <a:chExt cx="1828800" cy="683883"/>
          </a:xfrm>
        </p:grpSpPr>
        <p:sp>
          <p:nvSpPr>
            <p:cNvPr id="102" name="Rectangle: Rounded Corners 131">
              <a:extLst>
                <a:ext uri="{FF2B5EF4-FFF2-40B4-BE49-F238E27FC236}">
                  <a16:creationId xmlns:a16="http://schemas.microsoft.com/office/drawing/2014/main" id="{66B9FDD4-56E4-0341-BC9E-4066E118096A}"/>
                </a:ext>
              </a:extLst>
            </p:cNvPr>
            <p:cNvSpPr/>
            <p:nvPr/>
          </p:nvSpPr>
          <p:spPr>
            <a:xfrm>
              <a:off x="2560320" y="5852160"/>
              <a:ext cx="320040" cy="32004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Calibri"/>
                  <a:ea typeface="+mn-ea"/>
                  <a:cs typeface="Arial" panose="020B0604020202020204" pitchFamily="34" charset="0"/>
                </a:rPr>
                <a:t>B</a:t>
              </a:r>
            </a:p>
          </p:txBody>
        </p:sp>
        <p:sp>
          <p:nvSpPr>
            <p:cNvPr id="103" name="TextBox 102">
              <a:extLst>
                <a:ext uri="{FF2B5EF4-FFF2-40B4-BE49-F238E27FC236}">
                  <a16:creationId xmlns:a16="http://schemas.microsoft.com/office/drawing/2014/main" id="{D3270EF4-126F-1244-9C63-8A5C20DE629E}"/>
                </a:ext>
              </a:extLst>
            </p:cNvPr>
            <p:cNvSpPr txBox="1"/>
            <p:nvPr/>
          </p:nvSpPr>
          <p:spPr>
            <a:xfrm>
              <a:off x="2926080" y="5716916"/>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Q1</a:t>
              </a:r>
            </a:p>
          </p:txBody>
        </p:sp>
        <p:sp>
          <p:nvSpPr>
            <p:cNvPr id="104" name="TextBox 103">
              <a:extLst>
                <a:ext uri="{FF2B5EF4-FFF2-40B4-BE49-F238E27FC236}">
                  <a16:creationId xmlns:a16="http://schemas.microsoft.com/office/drawing/2014/main" id="{0D715671-9A5A-B54E-8F45-7BDC0654E24C}"/>
                </a:ext>
              </a:extLst>
            </p:cNvPr>
            <p:cNvSpPr txBox="1"/>
            <p:nvPr/>
          </p:nvSpPr>
          <p:spPr>
            <a:xfrm>
              <a:off x="237744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154</a:t>
              </a: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Highs Section Subtitle">
            <a:extLst>
              <a:ext uri="{FF2B5EF4-FFF2-40B4-BE49-F238E27FC236}">
                <a16:creationId xmlns:a16="http://schemas.microsoft.com/office/drawing/2014/main" id="{E9C77CB3-6188-45F3-B17F-096F33207221}"/>
              </a:ext>
            </a:extLst>
          </p:cNvPr>
          <p:cNvSpPr txBox="1"/>
          <p:nvPr/>
        </p:nvSpPr>
        <p:spPr>
          <a:xfrm>
            <a:off x="274320" y="866167"/>
            <a:ext cx="4114800" cy="276999"/>
          </a:xfrm>
          <a:prstGeom prst="rect">
            <a:avLst/>
          </a:prstGeom>
          <a:noFill/>
        </p:spPr>
        <p:txBody>
          <a:bodyPr wrap="square" rtlCol="0">
            <a:noAutofit/>
          </a:bodyPr>
          <a:lstStyle/>
          <a:p>
            <a:pPr algn="ctr"/>
            <a:r>
              <a:rPr lang="en-US" sz="1200" dirty="0">
                <a:solidFill>
                  <a:srgbClr val="767676"/>
                </a:solidFill>
              </a:rPr>
              <a:t>Relative to Filter C</a:t>
            </a:r>
          </a:p>
        </p:txBody>
      </p:sp>
      <p:sp>
        <p:nvSpPr>
          <p:cNvPr id="40" name="Slide Title">
            <a:extLst>
              <a:ext uri="{FF2B5EF4-FFF2-40B4-BE49-F238E27FC236}">
                <a16:creationId xmlns:a16="http://schemas.microsoft.com/office/drawing/2014/main" id="{9AD2CBEC-135F-473C-8376-5F946933E6DA}"/>
              </a:ext>
            </a:extLst>
          </p:cNvPr>
          <p:cNvSpPr txBox="1">
            <a:spLocks/>
          </p:cNvSpPr>
          <p:nvPr/>
        </p:nvSpPr>
        <p:spPr>
          <a:xfrm>
            <a:off x="182880" y="58991"/>
            <a:ext cx="8001000" cy="457200"/>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r>
              <a:rPr lang="en-US" dirty="0">
                <a:solidFill>
                  <a:srgbClr val="2D2A2B"/>
                </a:solidFill>
                <a:latin typeface="Arial" panose="020B0604020202020204" pitchFamily="34" charset="0"/>
                <a:cs typeface="Arial" panose="020B0604020202020204" pitchFamily="34" charset="0"/>
              </a:rPr>
              <a:t>Highest &amp; Lowest Scores Relative to Filter C</a:t>
            </a:r>
          </a:p>
        </p:txBody>
      </p:sp>
      <p:cxnSp>
        <p:nvCxnSpPr>
          <p:cNvPr id="41" name="Straight Connector 40">
            <a:extLst>
              <a:ext uri="{FF2B5EF4-FFF2-40B4-BE49-F238E27FC236}">
                <a16:creationId xmlns:a16="http://schemas.microsoft.com/office/drawing/2014/main" id="{45C6D586-6A5C-441F-AB42-18FBE073E3F7}"/>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sp>
        <p:nvSpPr>
          <p:cNvPr id="60" name="Highs Section Title">
            <a:extLst>
              <a:ext uri="{FF2B5EF4-FFF2-40B4-BE49-F238E27FC236}">
                <a16:creationId xmlns:a16="http://schemas.microsoft.com/office/drawing/2014/main" id="{5A22BFBD-29B0-48F7-8A1A-21F253713E33}"/>
              </a:ext>
            </a:extLst>
          </p:cNvPr>
          <p:cNvSpPr txBox="1"/>
          <p:nvPr/>
        </p:nvSpPr>
        <p:spPr>
          <a:xfrm>
            <a:off x="274320" y="594360"/>
            <a:ext cx="4114800" cy="365760"/>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noProof="0" dirty="0">
                <a:ln>
                  <a:noFill/>
                </a:ln>
                <a:solidFill>
                  <a:srgbClr val="2D2A2B"/>
                </a:solidFill>
                <a:effectLst/>
                <a:uLnTx/>
                <a:uFillTx/>
                <a:latin typeface="Arial" panose="020B0604020202020204" pitchFamily="34" charset="0"/>
                <a:cs typeface="Arial" panose="020B0604020202020204" pitchFamily="34" charset="0"/>
              </a:rPr>
              <a:t>HIGHEST SCORES</a:t>
            </a:r>
          </a:p>
        </p:txBody>
      </p:sp>
      <p:sp>
        <p:nvSpPr>
          <p:cNvPr id="61" name="Lows Section Title">
            <a:extLst>
              <a:ext uri="{FF2B5EF4-FFF2-40B4-BE49-F238E27FC236}">
                <a16:creationId xmlns:a16="http://schemas.microsoft.com/office/drawing/2014/main" id="{A0B14778-88D1-4DE1-83D8-8F0D1DF0FA44}"/>
              </a:ext>
            </a:extLst>
          </p:cNvPr>
          <p:cNvSpPr txBox="1"/>
          <p:nvPr/>
        </p:nvSpPr>
        <p:spPr>
          <a:xfrm>
            <a:off x="4754880" y="592103"/>
            <a:ext cx="4114800" cy="365760"/>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rPr>
              <a:t>LOWEST SCORES</a:t>
            </a:r>
          </a:p>
        </p:txBody>
      </p:sp>
      <p:sp>
        <p:nvSpPr>
          <p:cNvPr id="64" name="High Question 1">
            <a:extLst>
              <a:ext uri="{FF2B5EF4-FFF2-40B4-BE49-F238E27FC236}">
                <a16:creationId xmlns:a16="http://schemas.microsoft.com/office/drawing/2014/main" id="{D804B8B5-E67A-4D9A-B705-B6959631F22D}"/>
              </a:ext>
            </a:extLst>
          </p:cNvPr>
          <p:cNvSpPr/>
          <p:nvPr/>
        </p:nvSpPr>
        <p:spPr>
          <a:xfrm>
            <a:off x="228600" y="1280160"/>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I feel a sense of belonging at Philips. - Inclusion, Diversity &amp; Belonging</a:t>
            </a:r>
          </a:p>
        </p:txBody>
      </p:sp>
      <p:sp>
        <p:nvSpPr>
          <p:cNvPr id="65" name="High Target Score 1">
            <a:extLst>
              <a:ext uri="{FF2B5EF4-FFF2-40B4-BE49-F238E27FC236}">
                <a16:creationId xmlns:a16="http://schemas.microsoft.com/office/drawing/2014/main" id="{BEDB1AA5-3257-49D6-B317-0D0874801F45}"/>
              </a:ext>
            </a:extLst>
          </p:cNvPr>
          <p:cNvSpPr txBox="1"/>
          <p:nvPr/>
        </p:nvSpPr>
        <p:spPr>
          <a:xfrm>
            <a:off x="3429000" y="147575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rPr>
              <a:t>94</a:t>
            </a:r>
          </a:p>
        </p:txBody>
      </p:sp>
      <p:sp>
        <p:nvSpPr>
          <p:cNvPr id="27" name="Lows Item Label">
            <a:extLst>
              <a:ext uri="{FF2B5EF4-FFF2-40B4-BE49-F238E27FC236}">
                <a16:creationId xmlns:a16="http://schemas.microsoft.com/office/drawing/2014/main" id="{6F7B95A5-C4E4-44A6-9458-BCB779558B13}"/>
              </a:ext>
            </a:extLst>
          </p:cNvPr>
          <p:cNvSpPr txBox="1"/>
          <p:nvPr/>
        </p:nvSpPr>
        <p:spPr>
          <a:xfrm>
            <a:off x="228600" y="1005840"/>
            <a:ext cx="914400" cy="276999"/>
          </a:xfrm>
          <a:prstGeom prst="rect">
            <a:avLst/>
          </a:prstGeom>
          <a:noFill/>
        </p:spPr>
        <p:txBody>
          <a:bodyPr wrap="square" rtlCol="0">
            <a:spAutoFit/>
          </a:bodyPr>
          <a:lstStyle/>
          <a:p>
            <a:r>
              <a:rPr lang="en-US" sz="1200" dirty="0">
                <a:solidFill>
                  <a:srgbClr val="767676"/>
                </a:solidFill>
              </a:rPr>
              <a:t>Item</a:t>
            </a:r>
          </a:p>
        </p:txBody>
      </p:sp>
      <p:sp>
        <p:nvSpPr>
          <p:cNvPr id="28" name="Lows Section Subtitle">
            <a:extLst>
              <a:ext uri="{FF2B5EF4-FFF2-40B4-BE49-F238E27FC236}">
                <a16:creationId xmlns:a16="http://schemas.microsoft.com/office/drawing/2014/main" id="{1FE780E3-532E-4F7F-B339-8A45BC2573E1}"/>
              </a:ext>
            </a:extLst>
          </p:cNvPr>
          <p:cNvSpPr txBox="1"/>
          <p:nvPr/>
        </p:nvSpPr>
        <p:spPr>
          <a:xfrm>
            <a:off x="4754880" y="868680"/>
            <a:ext cx="4114800" cy="276999"/>
          </a:xfrm>
          <a:prstGeom prst="rect">
            <a:avLst/>
          </a:prstGeom>
          <a:noFill/>
        </p:spPr>
        <p:txBody>
          <a:bodyPr wrap="square" rtlCol="0">
            <a:noAutofit/>
          </a:bodyPr>
          <a:lstStyle/>
          <a:p>
            <a:pPr algn="ctr"/>
            <a:r>
              <a:rPr lang="en-US" sz="1200" dirty="0">
                <a:solidFill>
                  <a:srgbClr val="767676"/>
                </a:solidFill>
              </a:rPr>
              <a:t>Relative to Filter C</a:t>
            </a:r>
          </a:p>
        </p:txBody>
      </p:sp>
      <p:sp>
        <p:nvSpPr>
          <p:cNvPr id="29" name="Rounded Rectangle 10">
            <a:extLst>
              <a:ext uri="{FF2B5EF4-FFF2-40B4-BE49-F238E27FC236}">
                <a16:creationId xmlns:a16="http://schemas.microsoft.com/office/drawing/2014/main" id="{0F050A9A-B2A9-4FCA-BA8E-8B965564E6BF}"/>
              </a:ext>
            </a:extLst>
          </p:cNvPr>
          <p:cNvSpPr/>
          <p:nvPr/>
        </p:nvSpPr>
        <p:spPr>
          <a:xfrm>
            <a:off x="218855" y="5601043"/>
            <a:ext cx="8702802" cy="848499"/>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6" name="Rectangle: Rounded Corners 45">
            <a:extLst>
              <a:ext uri="{FF2B5EF4-FFF2-40B4-BE49-F238E27FC236}">
                <a16:creationId xmlns:a16="http://schemas.microsoft.com/office/drawing/2014/main" id="{05BBA23A-9ED6-4F81-92E0-4347D58339BB}"/>
              </a:ext>
            </a:extLst>
          </p:cNvPr>
          <p:cNvSpPr/>
          <p:nvPr/>
        </p:nvSpPr>
        <p:spPr>
          <a:xfrm>
            <a:off x="4035940" y="1007157"/>
            <a:ext cx="182880" cy="18288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2D2A2B"/>
                </a:solidFill>
                <a:latin typeface="Calibri"/>
                <a:cs typeface="Arial" panose="020B0604020202020204" pitchFamily="34" charset="0"/>
              </a:rPr>
              <a:t>C</a:t>
            </a:r>
            <a:endParaRPr kumimoji="0" lang="en-US" sz="1200" b="0" i="0" u="none" strike="noStrike" kern="1200" cap="none" spc="0" normalizeH="0" baseline="0" noProof="0" dirty="0">
              <a:ln>
                <a:noFill/>
              </a:ln>
              <a:solidFill>
                <a:srgbClr val="FFFFFF"/>
              </a:solidFill>
              <a:effectLst/>
              <a:uLnTx/>
              <a:uFillTx/>
              <a:latin typeface="+mj-lt"/>
              <a:ea typeface="+mn-ea"/>
              <a:cs typeface="Arial" panose="020B0604020202020204" pitchFamily="34" charset="0"/>
            </a:endParaRPr>
          </a:p>
        </p:txBody>
      </p:sp>
      <p:sp>
        <p:nvSpPr>
          <p:cNvPr id="57" name="Benchmark High Score/Delta 1">
            <a:extLst>
              <a:ext uri="{FF2B5EF4-FFF2-40B4-BE49-F238E27FC236}">
                <a16:creationId xmlns:a16="http://schemas.microsoft.com/office/drawing/2014/main" id="{C892027D-5577-442F-B2B1-20792C7902FA}"/>
              </a:ext>
            </a:extLst>
          </p:cNvPr>
          <p:cNvSpPr txBox="1"/>
          <p:nvPr/>
        </p:nvSpPr>
        <p:spPr>
          <a:xfrm>
            <a:off x="3859169" y="150652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r>
              <a:rPr lang="en-US" dirty="0">
                <a:solidFill>
                  <a:srgbClr val="2D2A2B"/>
                </a:solidFill>
              </a:rPr>
              <a:t>67 (+27)</a:t>
            </a:r>
          </a:p>
        </p:txBody>
      </p:sp>
      <p:sp>
        <p:nvSpPr>
          <p:cNvPr id="63" name="High Question 2">
            <a:extLst>
              <a:ext uri="{FF2B5EF4-FFF2-40B4-BE49-F238E27FC236}">
                <a16:creationId xmlns:a16="http://schemas.microsoft.com/office/drawing/2014/main" id="{06CD1322-2C2A-4F3C-AA14-107A6D28829D}"/>
              </a:ext>
            </a:extLst>
          </p:cNvPr>
          <p:cNvSpPr/>
          <p:nvPr/>
        </p:nvSpPr>
        <p:spPr>
          <a:xfrm>
            <a:off x="228600" y="2139696"/>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Decisions impacting my work are made without delay. - Agility, Engagement/Performance Drivers</a:t>
            </a:r>
            <a:endParaRPr kumimoji="0" lang="en-US" sz="8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88" name="High Question 3">
            <a:extLst>
              <a:ext uri="{FF2B5EF4-FFF2-40B4-BE49-F238E27FC236}">
                <a16:creationId xmlns:a16="http://schemas.microsoft.com/office/drawing/2014/main" id="{E0E984CB-1C19-4605-ACD5-BBFFA95B8E63}"/>
              </a:ext>
            </a:extLst>
          </p:cNvPr>
          <p:cNvSpPr/>
          <p:nvPr/>
        </p:nvSpPr>
        <p:spPr>
          <a:xfrm>
            <a:off x="228600" y="3017520"/>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I would recommend Philips to people I know as a great place to work. - Advocacy, Motivation &amp; Accomplishment</a:t>
            </a:r>
          </a:p>
        </p:txBody>
      </p:sp>
      <p:sp>
        <p:nvSpPr>
          <p:cNvPr id="94" name="High Question 4">
            <a:extLst>
              <a:ext uri="{FF2B5EF4-FFF2-40B4-BE49-F238E27FC236}">
                <a16:creationId xmlns:a16="http://schemas.microsoft.com/office/drawing/2014/main" id="{FD6BE4C0-F46D-4303-BA86-431CF4447FC3}"/>
              </a:ext>
            </a:extLst>
          </p:cNvPr>
          <p:cNvSpPr/>
          <p:nvPr/>
        </p:nvSpPr>
        <p:spPr>
          <a:xfrm>
            <a:off x="228600" y="3877056"/>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At Philips, we are encouraged to take responsible risks to improve business results. - Business Priority Items</a:t>
            </a:r>
            <a:endParaRPr kumimoji="0" lang="en-US" sz="8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100" name="High Question 5">
            <a:extLst>
              <a:ext uri="{FF2B5EF4-FFF2-40B4-BE49-F238E27FC236}">
                <a16:creationId xmlns:a16="http://schemas.microsoft.com/office/drawing/2014/main" id="{CCD97876-8D92-4889-9EB0-831C7B69C57A}"/>
              </a:ext>
            </a:extLst>
          </p:cNvPr>
          <p:cNvSpPr/>
          <p:nvPr/>
        </p:nvSpPr>
        <p:spPr>
          <a:xfrm>
            <a:off x="228600" y="4754880"/>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At Philips, we spend our time on work that matters most to be competitive. - Engagement/Performance Drivers, Alignment</a:t>
            </a:r>
            <a:endParaRPr kumimoji="0" lang="en-US" sz="8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106" name="High Target Score 2">
            <a:extLst>
              <a:ext uri="{FF2B5EF4-FFF2-40B4-BE49-F238E27FC236}">
                <a16:creationId xmlns:a16="http://schemas.microsoft.com/office/drawing/2014/main" id="{472A3AC9-EFC9-40E3-ABFF-33A4122ECA41}"/>
              </a:ext>
            </a:extLst>
          </p:cNvPr>
          <p:cNvSpPr txBox="1"/>
          <p:nvPr/>
        </p:nvSpPr>
        <p:spPr>
          <a:xfrm>
            <a:off x="3429000" y="234443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rPr>
              <a:t>82</a:t>
            </a:r>
          </a:p>
        </p:txBody>
      </p:sp>
      <p:sp>
        <p:nvSpPr>
          <p:cNvPr id="107" name="Benchmark High Score/Delta 2">
            <a:extLst>
              <a:ext uri="{FF2B5EF4-FFF2-40B4-BE49-F238E27FC236}">
                <a16:creationId xmlns:a16="http://schemas.microsoft.com/office/drawing/2014/main" id="{7DA7D14F-9C15-4784-BC4F-100D7723B603}"/>
              </a:ext>
            </a:extLst>
          </p:cNvPr>
          <p:cNvSpPr txBox="1"/>
          <p:nvPr/>
        </p:nvSpPr>
        <p:spPr>
          <a:xfrm>
            <a:off x="3859169" y="237520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r>
              <a:rPr lang="en-US" dirty="0">
                <a:solidFill>
                  <a:srgbClr val="2D2A2B"/>
                </a:solidFill>
              </a:rPr>
              <a:t>55 (+27)</a:t>
            </a:r>
          </a:p>
        </p:txBody>
      </p:sp>
      <p:sp>
        <p:nvSpPr>
          <p:cNvPr id="108" name="High Target Score 3">
            <a:extLst>
              <a:ext uri="{FF2B5EF4-FFF2-40B4-BE49-F238E27FC236}">
                <a16:creationId xmlns:a16="http://schemas.microsoft.com/office/drawing/2014/main" id="{983C5F50-76CE-43BE-89D2-F7A88F1C20C2}"/>
              </a:ext>
            </a:extLst>
          </p:cNvPr>
          <p:cNvSpPr txBox="1"/>
          <p:nvPr/>
        </p:nvSpPr>
        <p:spPr>
          <a:xfrm>
            <a:off x="3429000" y="316739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rPr>
              <a:t>92</a:t>
            </a:r>
          </a:p>
        </p:txBody>
      </p:sp>
      <p:sp>
        <p:nvSpPr>
          <p:cNvPr id="109" name="Benchmark High Score/Delta 3">
            <a:extLst>
              <a:ext uri="{FF2B5EF4-FFF2-40B4-BE49-F238E27FC236}">
                <a16:creationId xmlns:a16="http://schemas.microsoft.com/office/drawing/2014/main" id="{130A4AC4-34E4-4951-BC74-9EC43C408074}"/>
              </a:ext>
            </a:extLst>
          </p:cNvPr>
          <p:cNvSpPr txBox="1"/>
          <p:nvPr/>
        </p:nvSpPr>
        <p:spPr>
          <a:xfrm>
            <a:off x="3859169" y="319816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r>
              <a:rPr lang="en-US" dirty="0">
                <a:solidFill>
                  <a:srgbClr val="2D2A2B"/>
                </a:solidFill>
              </a:rPr>
              <a:t>67 (+25)</a:t>
            </a:r>
          </a:p>
        </p:txBody>
      </p:sp>
      <p:sp>
        <p:nvSpPr>
          <p:cNvPr id="110" name="High Target Score 4">
            <a:extLst>
              <a:ext uri="{FF2B5EF4-FFF2-40B4-BE49-F238E27FC236}">
                <a16:creationId xmlns:a16="http://schemas.microsoft.com/office/drawing/2014/main" id="{24E1B42B-F48C-42FD-8581-F855BA6E7E58}"/>
              </a:ext>
            </a:extLst>
          </p:cNvPr>
          <p:cNvSpPr txBox="1"/>
          <p:nvPr/>
        </p:nvSpPr>
        <p:spPr>
          <a:xfrm>
            <a:off x="3429000" y="399035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rPr>
              <a:t>81</a:t>
            </a:r>
          </a:p>
        </p:txBody>
      </p:sp>
      <p:sp>
        <p:nvSpPr>
          <p:cNvPr id="111" name="Benchmark High Score/Delta 4">
            <a:extLst>
              <a:ext uri="{FF2B5EF4-FFF2-40B4-BE49-F238E27FC236}">
                <a16:creationId xmlns:a16="http://schemas.microsoft.com/office/drawing/2014/main" id="{3CA3D540-1CEA-438E-AF76-F9EF6A9A9870}"/>
              </a:ext>
            </a:extLst>
          </p:cNvPr>
          <p:cNvSpPr txBox="1"/>
          <p:nvPr/>
        </p:nvSpPr>
        <p:spPr>
          <a:xfrm>
            <a:off x="3859169" y="402112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r>
              <a:rPr lang="en-US" dirty="0">
                <a:solidFill>
                  <a:srgbClr val="2D2A2B"/>
                </a:solidFill>
              </a:rPr>
              <a:t>58 (+23)</a:t>
            </a:r>
          </a:p>
        </p:txBody>
      </p:sp>
      <p:sp>
        <p:nvSpPr>
          <p:cNvPr id="112" name="High Target Score 5">
            <a:extLst>
              <a:ext uri="{FF2B5EF4-FFF2-40B4-BE49-F238E27FC236}">
                <a16:creationId xmlns:a16="http://schemas.microsoft.com/office/drawing/2014/main" id="{6FE08FEC-5BE3-4A37-B324-04B34C2288D0}"/>
              </a:ext>
            </a:extLst>
          </p:cNvPr>
          <p:cNvSpPr txBox="1"/>
          <p:nvPr/>
        </p:nvSpPr>
        <p:spPr>
          <a:xfrm>
            <a:off x="3429000" y="490475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rPr>
              <a:t>91</a:t>
            </a:r>
          </a:p>
        </p:txBody>
      </p:sp>
      <p:sp>
        <p:nvSpPr>
          <p:cNvPr id="113" name="Benchmark High Score/Delta 5">
            <a:extLst>
              <a:ext uri="{FF2B5EF4-FFF2-40B4-BE49-F238E27FC236}">
                <a16:creationId xmlns:a16="http://schemas.microsoft.com/office/drawing/2014/main" id="{4AFC750D-A1DE-48CC-80B3-AB4D5A74B962}"/>
              </a:ext>
            </a:extLst>
          </p:cNvPr>
          <p:cNvSpPr txBox="1"/>
          <p:nvPr/>
        </p:nvSpPr>
        <p:spPr>
          <a:xfrm>
            <a:off x="3859169" y="4935527"/>
            <a:ext cx="731520" cy="461665"/>
          </a:xfrm>
          <a:prstGeom prst="rect">
            <a:avLst/>
          </a:prstGeom>
          <a:noFill/>
          <a:ln w="6350">
            <a:noFill/>
          </a:ln>
        </p:spPr>
        <p:txBody>
          <a:bodyPr wrap="square" lIns="45720" rIns="45720" rtlCol="0" anchor="ctr" anchorCtr="1">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69 (+22)</a:t>
            </a:r>
          </a:p>
        </p:txBody>
      </p:sp>
      <p:sp>
        <p:nvSpPr>
          <p:cNvPr id="114" name="Low Question 1">
            <a:extLst>
              <a:ext uri="{FF2B5EF4-FFF2-40B4-BE49-F238E27FC236}">
                <a16:creationId xmlns:a16="http://schemas.microsoft.com/office/drawing/2014/main" id="{2881BA5A-851A-4133-A642-93057F6A7126}"/>
              </a:ext>
            </a:extLst>
          </p:cNvPr>
          <p:cNvSpPr/>
          <p:nvPr/>
        </p:nvSpPr>
        <p:spPr>
          <a:xfrm>
            <a:off x="4669697" y="1280160"/>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I can respond to problems without waiting for approvals. - Business Priority Items</a:t>
            </a:r>
            <a:endParaRPr kumimoji="0" lang="en-US" sz="8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115" name="Low Target Score 1">
            <a:extLst>
              <a:ext uri="{FF2B5EF4-FFF2-40B4-BE49-F238E27FC236}">
                <a16:creationId xmlns:a16="http://schemas.microsoft.com/office/drawing/2014/main" id="{9C3B0F84-85BF-409F-A908-88571421CB97}"/>
              </a:ext>
            </a:extLst>
          </p:cNvPr>
          <p:cNvSpPr txBox="1"/>
          <p:nvPr/>
        </p:nvSpPr>
        <p:spPr>
          <a:xfrm>
            <a:off x="7863840" y="147575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rPr>
              <a:t>54</a:t>
            </a:r>
          </a:p>
        </p:txBody>
      </p:sp>
      <p:sp>
        <p:nvSpPr>
          <p:cNvPr id="116" name="Benchmark Low Score/Delta 1">
            <a:extLst>
              <a:ext uri="{FF2B5EF4-FFF2-40B4-BE49-F238E27FC236}">
                <a16:creationId xmlns:a16="http://schemas.microsoft.com/office/drawing/2014/main" id="{880EFA4B-22B5-4DDD-87E0-D9F05FD7A45F}"/>
              </a:ext>
            </a:extLst>
          </p:cNvPr>
          <p:cNvSpPr txBox="1"/>
          <p:nvPr/>
        </p:nvSpPr>
        <p:spPr>
          <a:xfrm>
            <a:off x="8298247" y="150652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r>
              <a:rPr lang="en-US" dirty="0">
                <a:solidFill>
                  <a:srgbClr val="2D2A2B"/>
                </a:solidFill>
              </a:rPr>
              <a:t>67 (-13)</a:t>
            </a:r>
          </a:p>
        </p:txBody>
      </p:sp>
      <p:sp>
        <p:nvSpPr>
          <p:cNvPr id="117" name="Low Question 2">
            <a:extLst>
              <a:ext uri="{FF2B5EF4-FFF2-40B4-BE49-F238E27FC236}">
                <a16:creationId xmlns:a16="http://schemas.microsoft.com/office/drawing/2014/main" id="{D5EDC8A7-C41C-427F-81E1-D1D3A6A6F9B2}"/>
              </a:ext>
            </a:extLst>
          </p:cNvPr>
          <p:cNvSpPr/>
          <p:nvPr/>
        </p:nvSpPr>
        <p:spPr>
          <a:xfrm>
            <a:off x="4673185" y="2139696"/>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 </a:t>
            </a:r>
            <a:endParaRPr kumimoji="0" lang="en-US" sz="8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118" name="Low Question 3">
            <a:extLst>
              <a:ext uri="{FF2B5EF4-FFF2-40B4-BE49-F238E27FC236}">
                <a16:creationId xmlns:a16="http://schemas.microsoft.com/office/drawing/2014/main" id="{737E9A8C-8432-4D5D-9110-0803CA565942}"/>
              </a:ext>
            </a:extLst>
          </p:cNvPr>
          <p:cNvSpPr/>
          <p:nvPr/>
        </p:nvSpPr>
        <p:spPr>
          <a:xfrm>
            <a:off x="4669697" y="3017520"/>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 </a:t>
            </a:r>
            <a:endParaRPr kumimoji="0" lang="en-US" sz="8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119" name="Low Question 4">
            <a:extLst>
              <a:ext uri="{FF2B5EF4-FFF2-40B4-BE49-F238E27FC236}">
                <a16:creationId xmlns:a16="http://schemas.microsoft.com/office/drawing/2014/main" id="{FA482725-866C-4A6B-A624-A48608261981}"/>
              </a:ext>
            </a:extLst>
          </p:cNvPr>
          <p:cNvSpPr/>
          <p:nvPr/>
        </p:nvSpPr>
        <p:spPr>
          <a:xfrm>
            <a:off x="4669697" y="3877056"/>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 </a:t>
            </a:r>
            <a:endParaRPr kumimoji="0" lang="en-US" sz="8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120" name="Low Question 5">
            <a:extLst>
              <a:ext uri="{FF2B5EF4-FFF2-40B4-BE49-F238E27FC236}">
                <a16:creationId xmlns:a16="http://schemas.microsoft.com/office/drawing/2014/main" id="{5FF6433D-1931-4C9D-857A-1877E9DDBB42}"/>
              </a:ext>
            </a:extLst>
          </p:cNvPr>
          <p:cNvSpPr/>
          <p:nvPr/>
        </p:nvSpPr>
        <p:spPr>
          <a:xfrm>
            <a:off x="4669697" y="4754880"/>
            <a:ext cx="4251960" cy="731520"/>
          </a:xfrm>
          <a:prstGeom prst="roundRect">
            <a:avLst>
              <a:gd name="adj" fmla="val 747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noAutofit/>
          </a:bodyPr>
          <a:lstStyle/>
          <a:p>
            <a:r>
              <a:rPr lang="en-US" sz="800" dirty="0">
                <a:solidFill>
                  <a:srgbClr val="2D2A2B"/>
                </a:solidFill>
                <a:latin typeface="Arial" panose="020B0604020202020204" pitchFamily="34" charset="0"/>
                <a:cs typeface="Arial" panose="020B0604020202020204" pitchFamily="34" charset="0"/>
              </a:rPr>
              <a:t> </a:t>
            </a:r>
            <a:endParaRPr kumimoji="0" lang="en-US" sz="800" b="0" i="0" u="none" strike="noStrike" kern="1200" cap="none" spc="0" normalizeH="0" baseline="0" noProof="0" dirty="0">
              <a:ln>
                <a:noFill/>
              </a:ln>
              <a:solidFill>
                <a:srgbClr val="2D2A2B"/>
              </a:solidFill>
              <a:effectLst/>
              <a:uLnTx/>
              <a:uFillTx/>
              <a:latin typeface="Arial" panose="020B0604020202020204" pitchFamily="34" charset="0"/>
              <a:cs typeface="Arial" panose="020B0604020202020204" pitchFamily="34" charset="0"/>
            </a:endParaRPr>
          </a:p>
        </p:txBody>
      </p:sp>
      <p:sp>
        <p:nvSpPr>
          <p:cNvPr id="121" name="Low Target Score 2">
            <a:extLst>
              <a:ext uri="{FF2B5EF4-FFF2-40B4-BE49-F238E27FC236}">
                <a16:creationId xmlns:a16="http://schemas.microsoft.com/office/drawing/2014/main" id="{2F489500-1A90-421C-86F4-80A013D62C5B}"/>
              </a:ext>
            </a:extLst>
          </p:cNvPr>
          <p:cNvSpPr txBox="1"/>
          <p:nvPr/>
        </p:nvSpPr>
        <p:spPr>
          <a:xfrm>
            <a:off x="7863840" y="234443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a:p>
        </p:txBody>
      </p:sp>
      <p:sp>
        <p:nvSpPr>
          <p:cNvPr id="122" name="Benchmark Low Score/Delta 2">
            <a:extLst>
              <a:ext uri="{FF2B5EF4-FFF2-40B4-BE49-F238E27FC236}">
                <a16:creationId xmlns:a16="http://schemas.microsoft.com/office/drawing/2014/main" id="{44915044-530B-42B4-A540-5CE15D7FB15F}"/>
              </a:ext>
            </a:extLst>
          </p:cNvPr>
          <p:cNvSpPr txBox="1"/>
          <p:nvPr/>
        </p:nvSpPr>
        <p:spPr>
          <a:xfrm>
            <a:off x="8298247" y="237520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endParaRPr/>
          </a:p>
        </p:txBody>
      </p:sp>
      <p:sp>
        <p:nvSpPr>
          <p:cNvPr id="123" name="Low Target Score 3">
            <a:extLst>
              <a:ext uri="{FF2B5EF4-FFF2-40B4-BE49-F238E27FC236}">
                <a16:creationId xmlns:a16="http://schemas.microsoft.com/office/drawing/2014/main" id="{FC57AA7A-9835-4DFB-8EEF-DD6DB5A6FE69}"/>
              </a:ext>
            </a:extLst>
          </p:cNvPr>
          <p:cNvSpPr txBox="1"/>
          <p:nvPr/>
        </p:nvSpPr>
        <p:spPr>
          <a:xfrm>
            <a:off x="7863840" y="316739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a:p>
        </p:txBody>
      </p:sp>
      <p:sp>
        <p:nvSpPr>
          <p:cNvPr id="124" name="Benchmark low score/delta 3">
            <a:extLst>
              <a:ext uri="{FF2B5EF4-FFF2-40B4-BE49-F238E27FC236}">
                <a16:creationId xmlns:a16="http://schemas.microsoft.com/office/drawing/2014/main" id="{E62680CF-6986-4847-9528-62A4AE3E1B56}"/>
              </a:ext>
            </a:extLst>
          </p:cNvPr>
          <p:cNvSpPr txBox="1"/>
          <p:nvPr/>
        </p:nvSpPr>
        <p:spPr>
          <a:xfrm>
            <a:off x="8298247" y="319816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endParaRPr/>
          </a:p>
        </p:txBody>
      </p:sp>
      <p:sp>
        <p:nvSpPr>
          <p:cNvPr id="125" name="Low Target Score 4">
            <a:extLst>
              <a:ext uri="{FF2B5EF4-FFF2-40B4-BE49-F238E27FC236}">
                <a16:creationId xmlns:a16="http://schemas.microsoft.com/office/drawing/2014/main" id="{CA7D4511-E452-4302-B214-DF864A75D63F}"/>
              </a:ext>
            </a:extLst>
          </p:cNvPr>
          <p:cNvSpPr txBox="1"/>
          <p:nvPr/>
        </p:nvSpPr>
        <p:spPr>
          <a:xfrm>
            <a:off x="7863840" y="399035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a:p>
        </p:txBody>
      </p:sp>
      <p:sp>
        <p:nvSpPr>
          <p:cNvPr id="126" name="Benchmark Low Score/Delta 4">
            <a:extLst>
              <a:ext uri="{FF2B5EF4-FFF2-40B4-BE49-F238E27FC236}">
                <a16:creationId xmlns:a16="http://schemas.microsoft.com/office/drawing/2014/main" id="{0D002840-CEFD-4E24-B36F-09F62E20E5AA}"/>
              </a:ext>
            </a:extLst>
          </p:cNvPr>
          <p:cNvSpPr txBox="1"/>
          <p:nvPr/>
        </p:nvSpPr>
        <p:spPr>
          <a:xfrm>
            <a:off x="8298247" y="402112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endParaRPr/>
          </a:p>
        </p:txBody>
      </p:sp>
      <p:sp>
        <p:nvSpPr>
          <p:cNvPr id="127" name="Low Target Score 5">
            <a:extLst>
              <a:ext uri="{FF2B5EF4-FFF2-40B4-BE49-F238E27FC236}">
                <a16:creationId xmlns:a16="http://schemas.microsoft.com/office/drawing/2014/main" id="{C77E50B8-918D-46EE-8E28-F6FF7D4C6433}"/>
              </a:ext>
            </a:extLst>
          </p:cNvPr>
          <p:cNvSpPr txBox="1"/>
          <p:nvPr/>
        </p:nvSpPr>
        <p:spPr>
          <a:xfrm>
            <a:off x="7863840" y="4904750"/>
            <a:ext cx="548640" cy="52322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a:p>
        </p:txBody>
      </p:sp>
      <p:sp>
        <p:nvSpPr>
          <p:cNvPr id="128" name="Benchmark Low Score/Delta 5">
            <a:extLst>
              <a:ext uri="{FF2B5EF4-FFF2-40B4-BE49-F238E27FC236}">
                <a16:creationId xmlns:a16="http://schemas.microsoft.com/office/drawing/2014/main" id="{1AEB4B5F-716F-4EE1-897F-39620AC6F50C}"/>
              </a:ext>
            </a:extLst>
          </p:cNvPr>
          <p:cNvSpPr txBox="1"/>
          <p:nvPr/>
        </p:nvSpPr>
        <p:spPr>
          <a:xfrm>
            <a:off x="8298247" y="4935527"/>
            <a:ext cx="731520" cy="461665"/>
          </a:xfrm>
          <a:prstGeom prst="rect">
            <a:avLst/>
          </a:prstGeom>
          <a:noFill/>
          <a:ln w="6350">
            <a:noFill/>
          </a:ln>
        </p:spPr>
        <p:txBody>
          <a:bodyPr wrap="square" lIns="45720" rIns="45720" rtlCol="0" anchor="ctr" anchorCtr="1">
            <a:spAutoFit/>
          </a:bodyPr>
          <a:lstStyle>
            <a:defPPr>
              <a:defRPr lang="en-US"/>
            </a:defPPr>
            <a:lvl1pPr marR="0" lvl="0" indent="0" algn="ctr" fontAlgn="auto">
              <a:lnSpc>
                <a:spcPct val="100000"/>
              </a:lnSpc>
              <a:spcBef>
                <a:spcPts val="0"/>
              </a:spcBef>
              <a:spcAft>
                <a:spcPts val="0"/>
              </a:spcAft>
              <a:buClrTx/>
              <a:buSzTx/>
              <a:buFontTx/>
              <a:buNone/>
              <a:tabLst/>
              <a:defRPr kumimoji="0" sz="1200" b="0" i="0" u="none" strike="noStrike" cap="none" spc="0" normalizeH="0" baseline="0">
                <a:ln>
                  <a:noFill/>
                </a:ln>
                <a:solidFill>
                  <a:srgbClr val="534F5B"/>
                </a:solidFill>
                <a:effectLst/>
                <a:uLnTx/>
                <a:uFillTx/>
                <a:latin typeface="Arial" panose="020B0604020202020204" pitchFamily="34" charset="0"/>
                <a:cs typeface="Arial" panose="020B0604020202020204" pitchFamily="34" charset="0"/>
              </a:defRPr>
            </a:lvl1pPr>
          </a:lstStyle>
          <a:p>
            <a:endParaRPr/>
          </a:p>
        </p:txBody>
      </p:sp>
      <p:cxnSp>
        <p:nvCxnSpPr>
          <p:cNvPr id="54" name="Straight Connector 53">
            <a:extLst>
              <a:ext uri="{FF2B5EF4-FFF2-40B4-BE49-F238E27FC236}">
                <a16:creationId xmlns:a16="http://schemas.microsoft.com/office/drawing/2014/main" id="{F4E30D61-AC72-4F13-A77F-18F0018429CE}"/>
              </a:ext>
            </a:extLst>
          </p:cNvPr>
          <p:cNvCxnSpPr>
            <a:cxnSpLocks/>
          </p:cNvCxnSpPr>
          <p:nvPr/>
        </p:nvCxnSpPr>
        <p:spPr>
          <a:xfrm>
            <a:off x="313141" y="1250029"/>
            <a:ext cx="4049610"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AF6845FF-DE01-434D-8164-4219D0CD98E4}"/>
              </a:ext>
            </a:extLst>
          </p:cNvPr>
          <p:cNvCxnSpPr>
            <a:cxnSpLocks/>
          </p:cNvCxnSpPr>
          <p:nvPr/>
        </p:nvCxnSpPr>
        <p:spPr>
          <a:xfrm>
            <a:off x="4770872" y="1250029"/>
            <a:ext cx="4049610"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58" name="Rectangle: Rounded Corners 57">
            <a:extLst>
              <a:ext uri="{FF2B5EF4-FFF2-40B4-BE49-F238E27FC236}">
                <a16:creationId xmlns:a16="http://schemas.microsoft.com/office/drawing/2014/main" id="{4D89F1D8-4929-461A-9E89-AD68B76DF91B}"/>
              </a:ext>
            </a:extLst>
          </p:cNvPr>
          <p:cNvSpPr/>
          <p:nvPr/>
        </p:nvSpPr>
        <p:spPr>
          <a:xfrm>
            <a:off x="3573218" y="1007157"/>
            <a:ext cx="182880" cy="18288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cxnSp>
        <p:nvCxnSpPr>
          <p:cNvPr id="59" name="Straight Connector 58">
            <a:extLst>
              <a:ext uri="{FF2B5EF4-FFF2-40B4-BE49-F238E27FC236}">
                <a16:creationId xmlns:a16="http://schemas.microsoft.com/office/drawing/2014/main" id="{01733BB5-773C-47C3-8494-C8B14235B08A}"/>
              </a:ext>
            </a:extLst>
          </p:cNvPr>
          <p:cNvCxnSpPr>
            <a:cxnSpLocks/>
          </p:cNvCxnSpPr>
          <p:nvPr/>
        </p:nvCxnSpPr>
        <p:spPr>
          <a:xfrm>
            <a:off x="313141" y="2103120"/>
            <a:ext cx="4049610" cy="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B1ADE4F-19EA-402F-8F33-F03496CC1A30}"/>
              </a:ext>
            </a:extLst>
          </p:cNvPr>
          <p:cNvCxnSpPr>
            <a:cxnSpLocks/>
          </p:cNvCxnSpPr>
          <p:nvPr/>
        </p:nvCxnSpPr>
        <p:spPr>
          <a:xfrm>
            <a:off x="4770872" y="2103120"/>
            <a:ext cx="4049610" cy="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4FB0DB9-A3BB-4EFB-9EA3-47455C44176C}"/>
              </a:ext>
            </a:extLst>
          </p:cNvPr>
          <p:cNvCxnSpPr>
            <a:cxnSpLocks/>
          </p:cNvCxnSpPr>
          <p:nvPr/>
        </p:nvCxnSpPr>
        <p:spPr>
          <a:xfrm>
            <a:off x="329657" y="2960006"/>
            <a:ext cx="4049610" cy="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C73E3FBE-990A-4D7C-9762-1AA63E84C1D1}"/>
              </a:ext>
            </a:extLst>
          </p:cNvPr>
          <p:cNvCxnSpPr>
            <a:cxnSpLocks/>
          </p:cNvCxnSpPr>
          <p:nvPr/>
        </p:nvCxnSpPr>
        <p:spPr>
          <a:xfrm>
            <a:off x="4787388" y="2960006"/>
            <a:ext cx="4049610" cy="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8AA192D-2091-4B13-AFF4-206B4DFF4242}"/>
              </a:ext>
            </a:extLst>
          </p:cNvPr>
          <p:cNvCxnSpPr>
            <a:cxnSpLocks/>
          </p:cNvCxnSpPr>
          <p:nvPr/>
        </p:nvCxnSpPr>
        <p:spPr>
          <a:xfrm>
            <a:off x="313141" y="3822192"/>
            <a:ext cx="4049610" cy="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E502CAAC-EFEB-4C33-9FAA-CE187CB7B2C9}"/>
              </a:ext>
            </a:extLst>
          </p:cNvPr>
          <p:cNvCxnSpPr>
            <a:cxnSpLocks/>
          </p:cNvCxnSpPr>
          <p:nvPr/>
        </p:nvCxnSpPr>
        <p:spPr>
          <a:xfrm>
            <a:off x="4770872" y="3822192"/>
            <a:ext cx="4049610" cy="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674B4905-BABA-4777-ABB4-FA6B67ACD12E}"/>
              </a:ext>
            </a:extLst>
          </p:cNvPr>
          <p:cNvCxnSpPr>
            <a:cxnSpLocks/>
          </p:cNvCxnSpPr>
          <p:nvPr/>
        </p:nvCxnSpPr>
        <p:spPr>
          <a:xfrm>
            <a:off x="329657" y="4691352"/>
            <a:ext cx="4049610" cy="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CFD8A1C8-5743-4B1D-A990-1062A91CF7E2}"/>
              </a:ext>
            </a:extLst>
          </p:cNvPr>
          <p:cNvCxnSpPr>
            <a:cxnSpLocks/>
          </p:cNvCxnSpPr>
          <p:nvPr/>
        </p:nvCxnSpPr>
        <p:spPr>
          <a:xfrm>
            <a:off x="4787388" y="4691352"/>
            <a:ext cx="4049610" cy="0"/>
          </a:xfrm>
          <a:prstGeom prst="line">
            <a:avLst/>
          </a:prstGeom>
          <a:ln w="1905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3" name="Highs Item Label">
            <a:extLst>
              <a:ext uri="{FF2B5EF4-FFF2-40B4-BE49-F238E27FC236}">
                <a16:creationId xmlns:a16="http://schemas.microsoft.com/office/drawing/2014/main" id="{16B854A8-17CE-4EA9-AD37-243AF57A8B98}"/>
              </a:ext>
            </a:extLst>
          </p:cNvPr>
          <p:cNvSpPr txBox="1"/>
          <p:nvPr/>
        </p:nvSpPr>
        <p:spPr>
          <a:xfrm>
            <a:off x="4718990" y="1005840"/>
            <a:ext cx="914400" cy="276999"/>
          </a:xfrm>
          <a:prstGeom prst="rect">
            <a:avLst/>
          </a:prstGeom>
          <a:noFill/>
        </p:spPr>
        <p:txBody>
          <a:bodyPr wrap="square" rtlCol="0">
            <a:spAutoFit/>
          </a:bodyPr>
          <a:lstStyle/>
          <a:p>
            <a:r>
              <a:rPr lang="en-US" sz="1200" dirty="0">
                <a:solidFill>
                  <a:srgbClr val="767676"/>
                </a:solidFill>
              </a:rPr>
              <a:t>Item</a:t>
            </a:r>
          </a:p>
        </p:txBody>
      </p:sp>
      <p:sp>
        <p:nvSpPr>
          <p:cNvPr id="74" name="Rectangle: Rounded Corners 73">
            <a:extLst>
              <a:ext uri="{FF2B5EF4-FFF2-40B4-BE49-F238E27FC236}">
                <a16:creationId xmlns:a16="http://schemas.microsoft.com/office/drawing/2014/main" id="{3860316C-4BA1-4B64-9F25-A511482071BA}"/>
              </a:ext>
            </a:extLst>
          </p:cNvPr>
          <p:cNvSpPr/>
          <p:nvPr/>
        </p:nvSpPr>
        <p:spPr>
          <a:xfrm>
            <a:off x="8484759" y="1001552"/>
            <a:ext cx="182880" cy="18288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1200" b="0" dirty="0">
                <a:solidFill>
                  <a:srgbClr val="2D2A2B"/>
                </a:solidFill>
                <a:latin typeface="Calibri"/>
                <a:cs typeface="Arial" panose="020B0604020202020204" pitchFamily="34" charset="0"/>
              </a:rPr>
              <a:t>C</a:t>
            </a:r>
          </a:p>
        </p:txBody>
      </p:sp>
      <p:sp>
        <p:nvSpPr>
          <p:cNvPr id="75" name="Rectangle: Rounded Corners 74">
            <a:extLst>
              <a:ext uri="{FF2B5EF4-FFF2-40B4-BE49-F238E27FC236}">
                <a16:creationId xmlns:a16="http://schemas.microsoft.com/office/drawing/2014/main" id="{78C67610-6392-44D3-9FC6-140294C3A49B}"/>
              </a:ext>
            </a:extLst>
          </p:cNvPr>
          <p:cNvSpPr/>
          <p:nvPr/>
        </p:nvSpPr>
        <p:spPr>
          <a:xfrm>
            <a:off x="8022037" y="1001552"/>
            <a:ext cx="182880" cy="18288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93" name="Text Placeholder 7">
            <a:extLst>
              <a:ext uri="{FF2B5EF4-FFF2-40B4-BE49-F238E27FC236}">
                <a16:creationId xmlns:a16="http://schemas.microsoft.com/office/drawing/2014/main" id="{96A8B797-D090-ED48-A8D3-2A611ECB3952}"/>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95" name="Footer Placeholder 2">
            <a:extLst>
              <a:ext uri="{FF2B5EF4-FFF2-40B4-BE49-F238E27FC236}">
                <a16:creationId xmlns:a16="http://schemas.microsoft.com/office/drawing/2014/main" id="{27B9D50F-12D6-D94D-A541-678B4CDB396D}"/>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7</a:t>
            </a:fld>
            <a:endParaRPr lang="en-US" dirty="0">
              <a:solidFill>
                <a:srgbClr val="767676"/>
              </a:solidFill>
              <a:latin typeface="Arial" panose="020B0604020202020204" pitchFamily="34" charset="0"/>
              <a:cs typeface="Arial" panose="020B0604020202020204" pitchFamily="34" charset="0"/>
            </a:endParaRPr>
          </a:p>
        </p:txBody>
      </p:sp>
      <p:grpSp>
        <p:nvGrpSpPr>
          <p:cNvPr id="2" name="Group 1"/>
          <p:cNvGrpSpPr/>
          <p:nvPr/>
        </p:nvGrpSpPr>
        <p:grpSpPr>
          <a:xfrm>
            <a:off x="365760" y="5718775"/>
            <a:ext cx="1828800" cy="682025"/>
            <a:chOff x="365760" y="5718775"/>
            <a:chExt cx="1828800" cy="682025"/>
          </a:xfrm>
        </p:grpSpPr>
        <p:sp>
          <p:nvSpPr>
            <p:cNvPr id="97" name="Rectangle: Rounded Corners 128">
              <a:extLst>
                <a:ext uri="{FF2B5EF4-FFF2-40B4-BE49-F238E27FC236}">
                  <a16:creationId xmlns:a16="http://schemas.microsoft.com/office/drawing/2014/main" id="{8B813DA1-63AE-6846-933B-DE5C125142FF}"/>
                </a:ext>
              </a:extLst>
            </p:cNvPr>
            <p:cNvSpPr/>
            <p:nvPr/>
          </p:nvSpPr>
          <p:spPr>
            <a:xfrm>
              <a:off x="548640" y="5852160"/>
              <a:ext cx="320040" cy="32004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ea typeface="+mn-ea"/>
                  <a:cs typeface="Arial" panose="020B0604020202020204" pitchFamily="34" charset="0"/>
                </a:rPr>
                <a:t>A</a:t>
              </a:r>
            </a:p>
          </p:txBody>
        </p:sp>
        <p:sp>
          <p:nvSpPr>
            <p:cNvPr id="98" name="TextBox 97">
              <a:extLst>
                <a:ext uri="{FF2B5EF4-FFF2-40B4-BE49-F238E27FC236}">
                  <a16:creationId xmlns:a16="http://schemas.microsoft.com/office/drawing/2014/main" id="{F314044B-1810-F040-B8C0-278A356850D8}"/>
                </a:ext>
              </a:extLst>
            </p:cNvPr>
            <p:cNvSpPr txBox="1"/>
            <p:nvPr/>
          </p:nvSpPr>
          <p:spPr>
            <a:xfrm>
              <a:off x="914400" y="5718775"/>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Q2</a:t>
              </a:r>
            </a:p>
          </p:txBody>
        </p:sp>
        <p:sp>
          <p:nvSpPr>
            <p:cNvPr id="99" name="TextBox 98">
              <a:extLst>
                <a:ext uri="{FF2B5EF4-FFF2-40B4-BE49-F238E27FC236}">
                  <a16:creationId xmlns:a16="http://schemas.microsoft.com/office/drawing/2014/main" id="{3036BC4C-160C-F943-BC4D-46BD11D2A343}"/>
                </a:ext>
              </a:extLst>
            </p:cNvPr>
            <p:cNvSpPr txBox="1"/>
            <p:nvPr/>
          </p:nvSpPr>
          <p:spPr>
            <a:xfrm>
              <a:off x="365760" y="6172200"/>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170</a:t>
              </a:r>
            </a:p>
          </p:txBody>
        </p:sp>
      </p:grpSp>
      <p:grpSp>
        <p:nvGrpSpPr>
          <p:cNvPr id="3" name="Group 2"/>
          <p:cNvGrpSpPr/>
          <p:nvPr/>
        </p:nvGrpSpPr>
        <p:grpSpPr>
          <a:xfrm>
            <a:off x="2423160" y="5716916"/>
            <a:ext cx="1828800" cy="683883"/>
            <a:chOff x="2377440" y="5716916"/>
            <a:chExt cx="1828800" cy="683883"/>
          </a:xfrm>
        </p:grpSpPr>
        <p:sp>
          <p:nvSpPr>
            <p:cNvPr id="102" name="Rectangle: Rounded Corners 131">
              <a:extLst>
                <a:ext uri="{FF2B5EF4-FFF2-40B4-BE49-F238E27FC236}">
                  <a16:creationId xmlns:a16="http://schemas.microsoft.com/office/drawing/2014/main" id="{66B9FDD4-56E4-0341-BC9E-4066E118096A}"/>
                </a:ext>
              </a:extLst>
            </p:cNvPr>
            <p:cNvSpPr/>
            <p:nvPr/>
          </p:nvSpPr>
          <p:spPr>
            <a:xfrm>
              <a:off x="2560320" y="5852160"/>
              <a:ext cx="320040" cy="32004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Calibri"/>
                  <a:ea typeface="+mn-ea"/>
                  <a:cs typeface="Arial" panose="020B0604020202020204" pitchFamily="34" charset="0"/>
                </a:rPr>
                <a:t>C</a:t>
              </a:r>
            </a:p>
          </p:txBody>
        </p:sp>
        <p:sp>
          <p:nvSpPr>
            <p:cNvPr id="103" name="TextBox 102">
              <a:extLst>
                <a:ext uri="{FF2B5EF4-FFF2-40B4-BE49-F238E27FC236}">
                  <a16:creationId xmlns:a16="http://schemas.microsoft.com/office/drawing/2014/main" id="{D3270EF4-126F-1244-9C63-8A5C20DE629E}"/>
                </a:ext>
              </a:extLst>
            </p:cNvPr>
            <p:cNvSpPr txBox="1"/>
            <p:nvPr/>
          </p:nvSpPr>
          <p:spPr>
            <a:xfrm>
              <a:off x="2926080" y="5716916"/>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Benchmark: Global High Performing 2020</a:t>
              </a:r>
            </a:p>
          </p:txBody>
        </p:sp>
        <p:sp>
          <p:nvSpPr>
            <p:cNvPr id="104" name="TextBox 103">
              <a:extLst>
                <a:ext uri="{FF2B5EF4-FFF2-40B4-BE49-F238E27FC236}">
                  <a16:creationId xmlns:a16="http://schemas.microsoft.com/office/drawing/2014/main" id="{0D715671-9A5A-B54E-8F45-7BDC0654E24C}"/>
                </a:ext>
              </a:extLst>
            </p:cNvPr>
            <p:cNvSpPr txBox="1"/>
            <p:nvPr/>
          </p:nvSpPr>
          <p:spPr>
            <a:xfrm>
              <a:off x="237744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a:t>
              </a: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365760" y="5047622"/>
            <a:ext cx="5577840" cy="457200"/>
            <a:chOff x="365760" y="5047622"/>
            <a:chExt cx="5577840" cy="457200"/>
          </a:xfrm>
        </p:grpSpPr>
        <p:graphicFrame>
          <p:nvGraphicFramePr>
            <p:cNvPr id="127" name="Chart 2"/>
            <p:cNvGraphicFramePr>
              <a:graphicFrameLocks noGrp="1"/>
            </p:cNvGraphicFramePr>
            <p:nvPr/>
          </p:nvGraphicFramePr>
          <p:xfrm>
            <a:off x="2560320" y="5047622"/>
            <a:ext cx="3383280" cy="457200"/>
          </p:xfrm>
          <a:graphic>
            <a:graphicData uri="http://schemas.openxmlformats.org/drawingml/2006/chart">
              <c:chart xmlns:c="http://schemas.openxmlformats.org/drawingml/2006/chart" xmlns:r="http://schemas.openxmlformats.org/officeDocument/2006/relationships" r:id="rId2"/>
            </a:graphicData>
          </a:graphic>
        </p:graphicFrame>
        <p:sp>
          <p:nvSpPr>
            <p:cNvPr id="128" name="TextBox 127">
              <a:extLst>
                <a:ext uri="{FF2B5EF4-FFF2-40B4-BE49-F238E27FC236}">
                  <a16:creationId xmlns:a16="http://schemas.microsoft.com/office/drawing/2014/main" id="{87A543D9-2662-E14D-A9AB-23CAF68427A5}"/>
                </a:ext>
              </a:extLst>
            </p:cNvPr>
            <p:cNvSpPr txBox="1"/>
            <p:nvPr/>
          </p:nvSpPr>
          <p:spPr>
            <a:xfrm>
              <a:off x="365760" y="5047622"/>
              <a:ext cx="2103120" cy="457200"/>
            </a:xfrm>
            <a:prstGeom prst="rect">
              <a:avLst/>
            </a:prstGeom>
            <a:noFill/>
          </p:spPr>
          <p:txBody>
            <a:bodyPr wrap="square" rtlCol="0" anchor="ctr">
              <a:noAutofit/>
            </a:bodyPr>
            <a:lstStyle/>
            <a:p>
              <a:pPr algn="r"/>
              <a:r>
                <a:rPr lang="en-US" sz="1100" dirty="0">
                  <a:solidFill>
                    <a:srgbClr val="2D2A2B"/>
                  </a:solidFill>
                  <a:latin typeface="Arial" panose="020B0604020202020204" pitchFamily="34" charset="0"/>
                  <a:cs typeface="Arial" panose="020B0604020202020204" pitchFamily="34" charset="0"/>
                </a:rPr>
                <a:t>Philips Business System</a:t>
              </a:r>
            </a:p>
          </p:txBody>
        </p:sp>
      </p:grpSp>
      <p:grpSp>
        <p:nvGrpSpPr>
          <p:cNvPr id="3" name="Group 2"/>
          <p:cNvGrpSpPr/>
          <p:nvPr/>
        </p:nvGrpSpPr>
        <p:grpSpPr>
          <a:xfrm>
            <a:off x="365760" y="4602614"/>
            <a:ext cx="5577840" cy="457200"/>
            <a:chOff x="365760" y="4602614"/>
            <a:chExt cx="5577840" cy="457200"/>
          </a:xfrm>
        </p:grpSpPr>
        <p:graphicFrame>
          <p:nvGraphicFramePr>
            <p:cNvPr id="125" name="Chart 128"/>
            <p:cNvGraphicFramePr>
              <a:graphicFrameLocks noGrp="1"/>
            </p:cNvGraphicFramePr>
            <p:nvPr/>
          </p:nvGraphicFramePr>
          <p:xfrm>
            <a:off x="2560320" y="4602614"/>
            <a:ext cx="3383280" cy="457200"/>
          </p:xfrm>
          <a:graphic>
            <a:graphicData uri="http://schemas.openxmlformats.org/drawingml/2006/chart">
              <c:chart xmlns:c="http://schemas.openxmlformats.org/drawingml/2006/chart" xmlns:r="http://schemas.openxmlformats.org/officeDocument/2006/relationships" r:id="rId3"/>
            </a:graphicData>
          </a:graphic>
        </p:graphicFrame>
        <p:sp>
          <p:nvSpPr>
            <p:cNvPr id="126" name="TextBox 125">
              <a:extLst>
                <a:ext uri="{FF2B5EF4-FFF2-40B4-BE49-F238E27FC236}">
                  <a16:creationId xmlns:a16="http://schemas.microsoft.com/office/drawing/2014/main" id="{9C8CFA67-2BC5-5244-A86B-CE45A1061D8C}"/>
                </a:ext>
              </a:extLst>
            </p:cNvPr>
            <p:cNvSpPr txBox="1"/>
            <p:nvPr/>
          </p:nvSpPr>
          <p:spPr>
            <a:xfrm>
              <a:off x="365760" y="4602614"/>
              <a:ext cx="2103120" cy="457200"/>
            </a:xfrm>
            <a:prstGeom prst="rect">
              <a:avLst/>
            </a:prstGeom>
            <a:noFill/>
          </p:spPr>
          <p:txBody>
            <a:bodyPr wrap="square" rtlCol="0" anchor="ctr">
              <a:noAutofit/>
            </a:bodyPr>
            <a:lstStyle/>
            <a:p>
              <a:pPr algn="r"/>
              <a:r>
                <a:rPr lang="en-US" sz="1100" dirty="0">
                  <a:solidFill>
                    <a:srgbClr val="2D2A2B"/>
                  </a:solidFill>
                  <a:latin typeface="Arial" panose="020B0604020202020204" pitchFamily="34" charset="0"/>
                  <a:cs typeface="Arial" panose="020B0604020202020204" pitchFamily="34" charset="0"/>
                </a:rPr>
                <a:t>Inclusion, Diversity &amp; Belonging</a:t>
              </a:r>
            </a:p>
          </p:txBody>
        </p:sp>
      </p:grpSp>
      <p:grpSp>
        <p:nvGrpSpPr>
          <p:cNvPr id="4" name="Group 3"/>
          <p:cNvGrpSpPr/>
          <p:nvPr/>
        </p:nvGrpSpPr>
        <p:grpSpPr>
          <a:xfrm>
            <a:off x="365760" y="4162670"/>
            <a:ext cx="5577840" cy="457200"/>
            <a:chOff x="365760" y="4162670"/>
            <a:chExt cx="5577840" cy="457200"/>
          </a:xfrm>
        </p:grpSpPr>
        <p:graphicFrame>
          <p:nvGraphicFramePr>
            <p:cNvPr id="123" name="Chart 128"/>
            <p:cNvGraphicFramePr>
              <a:graphicFrameLocks noGrp="1"/>
            </p:cNvGraphicFramePr>
            <p:nvPr/>
          </p:nvGraphicFramePr>
          <p:xfrm>
            <a:off x="2560320" y="4162670"/>
            <a:ext cx="3383280" cy="457200"/>
          </p:xfrm>
          <a:graphic>
            <a:graphicData uri="http://schemas.openxmlformats.org/drawingml/2006/chart">
              <c:chart xmlns:c="http://schemas.openxmlformats.org/drawingml/2006/chart" xmlns:r="http://schemas.openxmlformats.org/officeDocument/2006/relationships" r:id="rId4"/>
            </a:graphicData>
          </a:graphic>
        </p:graphicFrame>
        <p:sp>
          <p:nvSpPr>
            <p:cNvPr id="124" name="TextBox 123">
              <a:extLst>
                <a:ext uri="{FF2B5EF4-FFF2-40B4-BE49-F238E27FC236}">
                  <a16:creationId xmlns:a16="http://schemas.microsoft.com/office/drawing/2014/main" id="{2C73490E-FA90-8B4A-9190-F25AFD7382A6}"/>
                </a:ext>
              </a:extLst>
            </p:cNvPr>
            <p:cNvSpPr txBox="1"/>
            <p:nvPr/>
          </p:nvSpPr>
          <p:spPr>
            <a:xfrm>
              <a:off x="365760" y="4162670"/>
              <a:ext cx="2103120" cy="457200"/>
            </a:xfrm>
            <a:prstGeom prst="rect">
              <a:avLst/>
            </a:prstGeom>
            <a:noFill/>
          </p:spPr>
          <p:txBody>
            <a:bodyPr wrap="square" rtlCol="0" anchor="ctr">
              <a:noAutofit/>
            </a:bodyPr>
            <a:lstStyle/>
            <a:p>
              <a:pPr algn="r"/>
              <a:r>
                <a:rPr lang="en-US" sz="1100" dirty="0">
                  <a:solidFill>
                    <a:srgbClr val="2D2A2B"/>
                  </a:solidFill>
                  <a:latin typeface="Arial" panose="020B0604020202020204" pitchFamily="34" charset="0"/>
                  <a:cs typeface="Arial" panose="020B0604020202020204" pitchFamily="34" charset="0"/>
                </a:rPr>
                <a:t>Growth &amp; Development</a:t>
              </a:r>
            </a:p>
          </p:txBody>
        </p:sp>
      </p:grpSp>
      <p:grpSp>
        <p:nvGrpSpPr>
          <p:cNvPr id="5" name="Group 4"/>
          <p:cNvGrpSpPr/>
          <p:nvPr/>
        </p:nvGrpSpPr>
        <p:grpSpPr>
          <a:xfrm>
            <a:off x="365760" y="3723288"/>
            <a:ext cx="5577840" cy="457200"/>
            <a:chOff x="365760" y="3723288"/>
            <a:chExt cx="5577840" cy="457200"/>
          </a:xfrm>
        </p:grpSpPr>
        <p:graphicFrame>
          <p:nvGraphicFramePr>
            <p:cNvPr id="115" name="Chart 128"/>
            <p:cNvGraphicFramePr>
              <a:graphicFrameLocks noGrp="1"/>
            </p:cNvGraphicFramePr>
            <p:nvPr/>
          </p:nvGraphicFramePr>
          <p:xfrm>
            <a:off x="2560320" y="3723288"/>
            <a:ext cx="3383280" cy="457200"/>
          </p:xfrm>
          <a:graphic>
            <a:graphicData uri="http://schemas.openxmlformats.org/drawingml/2006/chart">
              <c:chart xmlns:c="http://schemas.openxmlformats.org/drawingml/2006/chart" xmlns:r="http://schemas.openxmlformats.org/officeDocument/2006/relationships" r:id="rId5"/>
            </a:graphicData>
          </a:graphic>
        </p:graphicFrame>
        <p:sp>
          <p:nvSpPr>
            <p:cNvPr id="116" name="TextBox 115">
              <a:extLst>
                <a:ext uri="{FF2B5EF4-FFF2-40B4-BE49-F238E27FC236}">
                  <a16:creationId xmlns:a16="http://schemas.microsoft.com/office/drawing/2014/main" id="{99199145-65FF-9A43-974E-20E845D931C5}"/>
                </a:ext>
              </a:extLst>
            </p:cNvPr>
            <p:cNvSpPr txBox="1"/>
            <p:nvPr/>
          </p:nvSpPr>
          <p:spPr>
            <a:xfrm>
              <a:off x="365760" y="3723288"/>
              <a:ext cx="2103120" cy="457200"/>
            </a:xfrm>
            <a:prstGeom prst="rect">
              <a:avLst/>
            </a:prstGeom>
            <a:noFill/>
          </p:spPr>
          <p:txBody>
            <a:bodyPr wrap="square" rtlCol="0" anchor="ctr">
              <a:noAutofit/>
            </a:bodyPr>
            <a:lstStyle/>
            <a:p>
              <a:pPr algn="r"/>
              <a:r>
                <a:rPr lang="en-US" sz="1100" dirty="0">
                  <a:solidFill>
                    <a:srgbClr val="000000"/>
                  </a:solidFill>
                  <a:latin typeface="Arial" panose="020B0604020202020204" pitchFamily="34" charset="0"/>
                  <a:cs typeface="Arial" panose="020B0604020202020204" pitchFamily="34" charset="0"/>
                </a:rPr>
                <a:t>Engagement/Performance Drivers</a:t>
              </a:r>
            </a:p>
          </p:txBody>
        </p:sp>
      </p:grpSp>
      <p:grpSp>
        <p:nvGrpSpPr>
          <p:cNvPr id="6" name="Group 5"/>
          <p:cNvGrpSpPr/>
          <p:nvPr/>
        </p:nvGrpSpPr>
        <p:grpSpPr>
          <a:xfrm>
            <a:off x="365760" y="3278828"/>
            <a:ext cx="5577840" cy="457200"/>
            <a:chOff x="365760" y="3278828"/>
            <a:chExt cx="5577840" cy="457200"/>
          </a:xfrm>
        </p:grpSpPr>
        <p:graphicFrame>
          <p:nvGraphicFramePr>
            <p:cNvPr id="113" name="Chart 128"/>
            <p:cNvGraphicFramePr>
              <a:graphicFrameLocks noGrp="1"/>
            </p:cNvGraphicFramePr>
            <p:nvPr/>
          </p:nvGraphicFramePr>
          <p:xfrm>
            <a:off x="2560320" y="3278828"/>
            <a:ext cx="3383280" cy="457200"/>
          </p:xfrm>
          <a:graphic>
            <a:graphicData uri="http://schemas.openxmlformats.org/drawingml/2006/chart">
              <c:chart xmlns:c="http://schemas.openxmlformats.org/drawingml/2006/chart" xmlns:r="http://schemas.openxmlformats.org/officeDocument/2006/relationships" r:id="rId6"/>
            </a:graphicData>
          </a:graphic>
        </p:graphicFrame>
        <p:sp>
          <p:nvSpPr>
            <p:cNvPr id="114" name="TextBox 113">
              <a:extLst>
                <a:ext uri="{FF2B5EF4-FFF2-40B4-BE49-F238E27FC236}">
                  <a16:creationId xmlns:a16="http://schemas.microsoft.com/office/drawing/2014/main" id="{FD86699E-7C19-FF49-B085-BEA70CEA5DA0}"/>
                </a:ext>
              </a:extLst>
            </p:cNvPr>
            <p:cNvSpPr txBox="1"/>
            <p:nvPr/>
          </p:nvSpPr>
          <p:spPr>
            <a:xfrm>
              <a:off x="365760" y="3278828"/>
              <a:ext cx="2103120" cy="457200"/>
            </a:xfrm>
            <a:prstGeom prst="rect">
              <a:avLst/>
            </a:prstGeom>
            <a:noFill/>
          </p:spPr>
          <p:txBody>
            <a:bodyPr wrap="square" rtlCol="0" anchor="ctr">
              <a:noAutofit/>
            </a:bodyPr>
            <a:lstStyle/>
            <a:p>
              <a:pPr algn="r"/>
              <a:r>
                <a:rPr lang="en-US" sz="1100" dirty="0">
                  <a:solidFill>
                    <a:srgbClr val="2D2A2B"/>
                  </a:solidFill>
                  <a:latin typeface="Arial" panose="020B0604020202020204" pitchFamily="34" charset="0"/>
                  <a:cs typeface="Arial" panose="020B0604020202020204" pitchFamily="34" charset="0"/>
                </a:rPr>
                <a:t>Engagement</a:t>
              </a:r>
            </a:p>
          </p:txBody>
        </p:sp>
      </p:grpSp>
      <p:grpSp>
        <p:nvGrpSpPr>
          <p:cNvPr id="7" name="Group 6"/>
          <p:cNvGrpSpPr/>
          <p:nvPr/>
        </p:nvGrpSpPr>
        <p:grpSpPr>
          <a:xfrm>
            <a:off x="365760" y="2830302"/>
            <a:ext cx="5577840" cy="457200"/>
            <a:chOff x="365760" y="2830302"/>
            <a:chExt cx="5577840" cy="457200"/>
          </a:xfrm>
        </p:grpSpPr>
        <p:graphicFrame>
          <p:nvGraphicFramePr>
            <p:cNvPr id="111" name="Chart 128"/>
            <p:cNvGraphicFramePr>
              <a:graphicFrameLocks noGrp="1"/>
            </p:cNvGraphicFramePr>
            <p:nvPr/>
          </p:nvGraphicFramePr>
          <p:xfrm>
            <a:off x="2560320" y="2830302"/>
            <a:ext cx="3383280" cy="457200"/>
          </p:xfrm>
          <a:graphic>
            <a:graphicData uri="http://schemas.openxmlformats.org/drawingml/2006/chart">
              <c:chart xmlns:c="http://schemas.openxmlformats.org/drawingml/2006/chart" xmlns:r="http://schemas.openxmlformats.org/officeDocument/2006/relationships" r:id="rId7"/>
            </a:graphicData>
          </a:graphic>
        </p:graphicFrame>
        <p:sp>
          <p:nvSpPr>
            <p:cNvPr id="112" name="TextBox 111">
              <a:extLst>
                <a:ext uri="{FF2B5EF4-FFF2-40B4-BE49-F238E27FC236}">
                  <a16:creationId xmlns:a16="http://schemas.microsoft.com/office/drawing/2014/main" id="{27CD684B-9F05-1F41-A06C-E65501074BF3}"/>
                </a:ext>
              </a:extLst>
            </p:cNvPr>
            <p:cNvSpPr txBox="1"/>
            <p:nvPr/>
          </p:nvSpPr>
          <p:spPr>
            <a:xfrm>
              <a:off x="365760" y="2830302"/>
              <a:ext cx="2103120" cy="457200"/>
            </a:xfrm>
            <a:prstGeom prst="rect">
              <a:avLst/>
            </a:prstGeom>
            <a:noFill/>
          </p:spPr>
          <p:txBody>
            <a:bodyPr wrap="square" rtlCol="0" anchor="ctr">
              <a:noAutofit/>
            </a:bodyPr>
            <a:lstStyle/>
            <a:p>
              <a:pPr algn="r"/>
              <a:r>
                <a:rPr lang="en-US" sz="1100" dirty="0">
                  <a:solidFill>
                    <a:srgbClr val="2D2A2B"/>
                  </a:solidFill>
                  <a:latin typeface="Arial" panose="020B0604020202020204" pitchFamily="34" charset="0"/>
                  <a:cs typeface="Arial" panose="020B0604020202020204" pitchFamily="34" charset="0"/>
                </a:rPr>
                <a:t>Collaboration</a:t>
              </a:r>
            </a:p>
          </p:txBody>
        </p:sp>
      </p:grpSp>
      <p:grpSp>
        <p:nvGrpSpPr>
          <p:cNvPr id="8" name="Group 7"/>
          <p:cNvGrpSpPr/>
          <p:nvPr/>
        </p:nvGrpSpPr>
        <p:grpSpPr>
          <a:xfrm>
            <a:off x="367020" y="2402216"/>
            <a:ext cx="5577840" cy="457200"/>
            <a:chOff x="367020" y="2402216"/>
            <a:chExt cx="5577840" cy="457200"/>
          </a:xfrm>
        </p:grpSpPr>
        <p:graphicFrame>
          <p:nvGraphicFramePr>
            <p:cNvPr id="109" name="Chart 128"/>
            <p:cNvGraphicFramePr>
              <a:graphicFrameLocks noGrp="1"/>
            </p:cNvGraphicFramePr>
            <p:nvPr/>
          </p:nvGraphicFramePr>
          <p:xfrm>
            <a:off x="2561580" y="2402216"/>
            <a:ext cx="3383280" cy="457200"/>
          </p:xfrm>
          <a:graphic>
            <a:graphicData uri="http://schemas.openxmlformats.org/drawingml/2006/chart">
              <c:chart xmlns:c="http://schemas.openxmlformats.org/drawingml/2006/chart" xmlns:r="http://schemas.openxmlformats.org/officeDocument/2006/relationships" r:id="rId8"/>
            </a:graphicData>
          </a:graphic>
        </p:graphicFrame>
        <p:sp>
          <p:nvSpPr>
            <p:cNvPr id="110" name="TextBox 109">
              <a:extLst>
                <a:ext uri="{FF2B5EF4-FFF2-40B4-BE49-F238E27FC236}">
                  <a16:creationId xmlns:a16="http://schemas.microsoft.com/office/drawing/2014/main" id="{A8771877-F02B-A44B-A403-BF44345744C6}"/>
                </a:ext>
              </a:extLst>
            </p:cNvPr>
            <p:cNvSpPr txBox="1"/>
            <p:nvPr/>
          </p:nvSpPr>
          <p:spPr>
            <a:xfrm>
              <a:off x="367020" y="2402216"/>
              <a:ext cx="2103120" cy="457200"/>
            </a:xfrm>
            <a:prstGeom prst="rect">
              <a:avLst/>
            </a:prstGeom>
            <a:noFill/>
          </p:spPr>
          <p:txBody>
            <a:bodyPr wrap="square" rtlCol="0" anchor="ctr">
              <a:noAutofit/>
            </a:bodyPr>
            <a:lstStyle/>
            <a:p>
              <a:pPr algn="r"/>
              <a:r>
                <a:rPr lang="en-US" sz="1100" dirty="0">
                  <a:solidFill>
                    <a:srgbClr val="2D2A2B"/>
                  </a:solidFill>
                  <a:latin typeface="Arial" panose="020B0604020202020204" pitchFamily="34" charset="0"/>
                  <a:cs typeface="Arial" panose="020B0604020202020204" pitchFamily="34" charset="0"/>
                </a:rPr>
                <a:t>Business Priority Items</a:t>
              </a:r>
            </a:p>
          </p:txBody>
        </p:sp>
      </p:grpSp>
      <p:grpSp>
        <p:nvGrpSpPr>
          <p:cNvPr id="9" name="Group 8"/>
          <p:cNvGrpSpPr/>
          <p:nvPr/>
        </p:nvGrpSpPr>
        <p:grpSpPr>
          <a:xfrm>
            <a:off x="367019" y="1971978"/>
            <a:ext cx="5577841" cy="457200"/>
            <a:chOff x="367019" y="1971978"/>
            <a:chExt cx="5577841" cy="457200"/>
          </a:xfrm>
        </p:grpSpPr>
        <p:graphicFrame>
          <p:nvGraphicFramePr>
            <p:cNvPr id="107" name="Chart 128"/>
            <p:cNvGraphicFramePr>
              <a:graphicFrameLocks noGrp="1"/>
            </p:cNvGraphicFramePr>
            <p:nvPr/>
          </p:nvGraphicFramePr>
          <p:xfrm>
            <a:off x="2561580" y="1971978"/>
            <a:ext cx="3383280" cy="457200"/>
          </p:xfrm>
          <a:graphic>
            <a:graphicData uri="http://schemas.openxmlformats.org/drawingml/2006/chart">
              <c:chart xmlns:c="http://schemas.openxmlformats.org/drawingml/2006/chart" xmlns:r="http://schemas.openxmlformats.org/officeDocument/2006/relationships" r:id="rId9"/>
            </a:graphicData>
          </a:graphic>
        </p:graphicFrame>
        <p:sp>
          <p:nvSpPr>
            <p:cNvPr id="108" name="TextBox 107">
              <a:extLst>
                <a:ext uri="{FF2B5EF4-FFF2-40B4-BE49-F238E27FC236}">
                  <a16:creationId xmlns:a16="http://schemas.microsoft.com/office/drawing/2014/main" id="{1981C12F-AC32-FD40-9078-CF5008AB255A}"/>
                </a:ext>
              </a:extLst>
            </p:cNvPr>
            <p:cNvSpPr txBox="1"/>
            <p:nvPr/>
          </p:nvSpPr>
          <p:spPr>
            <a:xfrm>
              <a:off x="367019" y="1971978"/>
              <a:ext cx="2103120" cy="457200"/>
            </a:xfrm>
            <a:prstGeom prst="rect">
              <a:avLst/>
            </a:prstGeom>
            <a:noFill/>
          </p:spPr>
          <p:txBody>
            <a:bodyPr wrap="square" rtlCol="0" anchor="ctr">
              <a:noAutofit/>
            </a:bodyPr>
            <a:lstStyle/>
            <a:p>
              <a:pPr algn="r"/>
              <a:r>
                <a:rPr lang="en-US" sz="1100" dirty="0">
                  <a:solidFill>
                    <a:srgbClr val="2D2A2B"/>
                  </a:solidFill>
                  <a:latin typeface="Arial" panose="020B0604020202020204" pitchFamily="34" charset="0"/>
                  <a:cs typeface="Arial" panose="020B0604020202020204" pitchFamily="34" charset="0"/>
                </a:rPr>
                <a:t>Alignment</a:t>
              </a:r>
            </a:p>
          </p:txBody>
        </p:sp>
      </p:grpSp>
      <p:sp>
        <p:nvSpPr>
          <p:cNvPr id="83" name="Rounded Rectangle 10">
            <a:extLst>
              <a:ext uri="{FF2B5EF4-FFF2-40B4-BE49-F238E27FC236}">
                <a16:creationId xmlns:a16="http://schemas.microsoft.com/office/drawing/2014/main" id="{C6290EFF-1F67-4632-BF34-9D40FAD5BE57}"/>
              </a:ext>
            </a:extLst>
          </p:cNvPr>
          <p:cNvSpPr/>
          <p:nvPr/>
        </p:nvSpPr>
        <p:spPr>
          <a:xfrm>
            <a:off x="265058" y="5601043"/>
            <a:ext cx="8623210" cy="848499"/>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Arial" panose="020B0604020202020204" pitchFamily="34" charset="0"/>
              <a:ea typeface="+mn-ea"/>
              <a:cs typeface="Arial" panose="020B0604020202020204" pitchFamily="34" charset="0"/>
            </a:endParaRPr>
          </a:p>
        </p:txBody>
      </p:sp>
      <p:sp>
        <p:nvSpPr>
          <p:cNvPr id="19" name="Title 1">
            <a:extLst>
              <a:ext uri="{FF2B5EF4-FFF2-40B4-BE49-F238E27FC236}">
                <a16:creationId xmlns:a16="http://schemas.microsoft.com/office/drawing/2014/main" id="{72891B29-3D61-445C-91A3-5860D11BFA9C}"/>
              </a:ext>
            </a:extLst>
          </p:cNvPr>
          <p:cNvSpPr txBox="1">
            <a:spLocks/>
          </p:cNvSpPr>
          <p:nvPr/>
        </p:nvSpPr>
        <p:spPr>
          <a:xfrm>
            <a:off x="169021" y="58992"/>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marL="0" marR="0" lvl="0" indent="0" algn="l" defTabSz="685749" rtl="0" eaLnBrk="1" fontAlgn="auto" latinLnBrk="0" hangingPunct="1">
              <a:lnSpc>
                <a:spcPct val="90000"/>
              </a:lnSpc>
              <a:spcBef>
                <a:spcPct val="0"/>
              </a:spcBef>
              <a:spcAft>
                <a:spcPts val="0"/>
              </a:spcAft>
              <a:buClrTx/>
              <a:buSzTx/>
              <a:buFontTx/>
              <a:buNone/>
              <a:tabLst/>
              <a:defRPr/>
            </a:pPr>
            <a:r>
              <a:rPr kumimoji="0" lang="en-US" b="0" i="0" u="none" strike="noStrike" kern="1200" cap="none" spc="98" normalizeH="0" baseline="0" noProof="0" dirty="0">
                <a:ln>
                  <a:noFill/>
                </a:ln>
                <a:solidFill>
                  <a:srgbClr val="2D2A2B"/>
                </a:solidFill>
                <a:effectLst/>
                <a:uLnTx/>
                <a:uFillTx/>
                <a:latin typeface="Arial" panose="020B0604020202020204" pitchFamily="34" charset="0"/>
                <a:cs typeface="Arial" panose="020B0604020202020204" pitchFamily="34" charset="0"/>
              </a:rPr>
              <a:t>Dimension Summary</a:t>
            </a:r>
          </a:p>
        </p:txBody>
      </p:sp>
      <p:cxnSp>
        <p:nvCxnSpPr>
          <p:cNvPr id="20" name="Straight Connector 19">
            <a:extLst>
              <a:ext uri="{FF2B5EF4-FFF2-40B4-BE49-F238E27FC236}">
                <a16:creationId xmlns:a16="http://schemas.microsoft.com/office/drawing/2014/main" id="{293EE5C0-7E36-48FE-93B0-026CAB278DE4}"/>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5">
            <a:extLst>
              <a:ext uri="{FF2B5EF4-FFF2-40B4-BE49-F238E27FC236}">
                <a16:creationId xmlns:a16="http://schemas.microsoft.com/office/drawing/2014/main" id="{55523CB6-AD54-4645-9131-1EBDB2F24E93}"/>
              </a:ext>
            </a:extLst>
          </p:cNvPr>
          <p:cNvCxnSpPr/>
          <p:nvPr/>
        </p:nvCxnSpPr>
        <p:spPr>
          <a:xfrm>
            <a:off x="320040" y="1536606"/>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7442BD6-0D3E-4483-8E8F-3D23D1C982AB}"/>
              </a:ext>
            </a:extLst>
          </p:cNvPr>
          <p:cNvCxnSpPr/>
          <p:nvPr/>
        </p:nvCxnSpPr>
        <p:spPr>
          <a:xfrm>
            <a:off x="320040" y="1981037"/>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86D2075-85DE-4F46-B417-F5646B1633E2}"/>
              </a:ext>
            </a:extLst>
          </p:cNvPr>
          <p:cNvCxnSpPr/>
          <p:nvPr/>
        </p:nvCxnSpPr>
        <p:spPr>
          <a:xfrm>
            <a:off x="320040" y="1002011"/>
            <a:ext cx="8551381"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BF4998F-8D94-4AC0-8307-7FE780FDB850}"/>
              </a:ext>
            </a:extLst>
          </p:cNvPr>
          <p:cNvSpPr txBox="1"/>
          <p:nvPr/>
        </p:nvSpPr>
        <p:spPr>
          <a:xfrm>
            <a:off x="365760" y="548640"/>
            <a:ext cx="2103120" cy="457200"/>
          </a:xfrm>
          <a:prstGeom prst="rect">
            <a:avLst/>
          </a:prstGeom>
          <a:noFill/>
          <a:ln w="6350">
            <a:noFill/>
          </a:ln>
        </p:spPr>
        <p:txBody>
          <a:bodyPr wrap="square" lIns="45720" rIns="45720" rtlCol="0"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Dimension</a:t>
            </a:r>
          </a:p>
        </p:txBody>
      </p:sp>
      <p:sp>
        <p:nvSpPr>
          <p:cNvPr id="78" name="Rectangle: Rounded Corners 77">
            <a:extLst>
              <a:ext uri="{FF2B5EF4-FFF2-40B4-BE49-F238E27FC236}">
                <a16:creationId xmlns:a16="http://schemas.microsoft.com/office/drawing/2014/main" id="{DE746ADE-B852-4F55-94AB-1496F200FF31}"/>
              </a:ext>
            </a:extLst>
          </p:cNvPr>
          <p:cNvSpPr/>
          <p:nvPr/>
        </p:nvSpPr>
        <p:spPr>
          <a:xfrm>
            <a:off x="3840480" y="777240"/>
            <a:ext cx="144692" cy="139686"/>
          </a:xfrm>
          <a:prstGeom prst="round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79" name="Rectangle: Rounded Corners 78">
            <a:extLst>
              <a:ext uri="{FF2B5EF4-FFF2-40B4-BE49-F238E27FC236}">
                <a16:creationId xmlns:a16="http://schemas.microsoft.com/office/drawing/2014/main" id="{A70218C0-E7B3-4138-96F1-3AE1335A87B7}"/>
              </a:ext>
            </a:extLst>
          </p:cNvPr>
          <p:cNvSpPr/>
          <p:nvPr/>
        </p:nvSpPr>
        <p:spPr>
          <a:xfrm>
            <a:off x="2651760" y="777240"/>
            <a:ext cx="144692" cy="139686"/>
          </a:xfrm>
          <a:prstGeom prst="roundRect">
            <a:avLst/>
          </a:prstGeom>
          <a:solidFill>
            <a:srgbClr val="1A9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81" name="TextBox 80">
            <a:extLst>
              <a:ext uri="{FF2B5EF4-FFF2-40B4-BE49-F238E27FC236}">
                <a16:creationId xmlns:a16="http://schemas.microsoft.com/office/drawing/2014/main" id="{0B42ABE8-58EF-468D-A32B-A2CCE48A64F5}"/>
              </a:ext>
            </a:extLst>
          </p:cNvPr>
          <p:cNvSpPr txBox="1"/>
          <p:nvPr/>
        </p:nvSpPr>
        <p:spPr>
          <a:xfrm>
            <a:off x="3977640" y="712158"/>
            <a:ext cx="96012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Neutral</a:t>
            </a:r>
          </a:p>
        </p:txBody>
      </p:sp>
      <p:sp>
        <p:nvSpPr>
          <p:cNvPr id="82" name="TextBox 81">
            <a:extLst>
              <a:ext uri="{FF2B5EF4-FFF2-40B4-BE49-F238E27FC236}">
                <a16:creationId xmlns:a16="http://schemas.microsoft.com/office/drawing/2014/main" id="{EA699031-0DB4-4E87-97DA-51FF01029548}"/>
              </a:ext>
            </a:extLst>
          </p:cNvPr>
          <p:cNvSpPr txBox="1"/>
          <p:nvPr/>
        </p:nvSpPr>
        <p:spPr>
          <a:xfrm>
            <a:off x="2788920" y="712158"/>
            <a:ext cx="100584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Positive</a:t>
            </a:r>
          </a:p>
        </p:txBody>
      </p:sp>
      <p:grpSp>
        <p:nvGrpSpPr>
          <p:cNvPr id="10" name="Group 9"/>
          <p:cNvGrpSpPr/>
          <p:nvPr/>
        </p:nvGrpSpPr>
        <p:grpSpPr>
          <a:xfrm>
            <a:off x="365760" y="5718775"/>
            <a:ext cx="1828800" cy="682025"/>
            <a:chOff x="365760" y="5718775"/>
            <a:chExt cx="1828800" cy="682025"/>
          </a:xfrm>
        </p:grpSpPr>
        <p:sp>
          <p:nvSpPr>
            <p:cNvPr id="129" name="Rectangle: Rounded Corners 128">
              <a:extLst>
                <a:ext uri="{FF2B5EF4-FFF2-40B4-BE49-F238E27FC236}">
                  <a16:creationId xmlns:a16="http://schemas.microsoft.com/office/drawing/2014/main" id="{482AC398-D49A-429D-94BC-C1679CA3FD72}"/>
                </a:ext>
              </a:extLst>
            </p:cNvPr>
            <p:cNvSpPr/>
            <p:nvPr/>
          </p:nvSpPr>
          <p:spPr>
            <a:xfrm>
              <a:off x="548640" y="5852160"/>
              <a:ext cx="320040" cy="32004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a:t>
              </a:r>
            </a:p>
          </p:txBody>
        </p:sp>
        <p:sp>
          <p:nvSpPr>
            <p:cNvPr id="134" name="TextBox 133">
              <a:extLst>
                <a:ext uri="{FF2B5EF4-FFF2-40B4-BE49-F238E27FC236}">
                  <a16:creationId xmlns:a16="http://schemas.microsoft.com/office/drawing/2014/main" id="{3C7588EB-3760-4A2B-A8AD-28356F840053}"/>
                </a:ext>
              </a:extLst>
            </p:cNvPr>
            <p:cNvSpPr txBox="1"/>
            <p:nvPr/>
          </p:nvSpPr>
          <p:spPr>
            <a:xfrm>
              <a:off x="914400" y="5718775"/>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Q2</a:t>
              </a:r>
            </a:p>
          </p:txBody>
        </p:sp>
        <p:sp>
          <p:nvSpPr>
            <p:cNvPr id="85" name="TextBox 84">
              <a:extLst>
                <a:ext uri="{FF2B5EF4-FFF2-40B4-BE49-F238E27FC236}">
                  <a16:creationId xmlns:a16="http://schemas.microsoft.com/office/drawing/2014/main" id="{01021EB9-1AFB-4D02-BB0C-10741B1BF4C8}"/>
                </a:ext>
              </a:extLst>
            </p:cNvPr>
            <p:cNvSpPr txBox="1"/>
            <p:nvPr/>
          </p:nvSpPr>
          <p:spPr>
            <a:xfrm>
              <a:off x="365760" y="6172200"/>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170</a:t>
              </a:r>
            </a:p>
          </p:txBody>
        </p:sp>
      </p:grpSp>
      <p:grpSp>
        <p:nvGrpSpPr>
          <p:cNvPr id="11" name="Group 10"/>
          <p:cNvGrpSpPr/>
          <p:nvPr/>
        </p:nvGrpSpPr>
        <p:grpSpPr>
          <a:xfrm>
            <a:off x="2423160" y="5716916"/>
            <a:ext cx="1828800" cy="683883"/>
            <a:chOff x="2377440" y="5716916"/>
            <a:chExt cx="1828800" cy="683883"/>
          </a:xfrm>
        </p:grpSpPr>
        <p:sp>
          <p:nvSpPr>
            <p:cNvPr id="132" name="Rectangle: Rounded Corners 131">
              <a:extLst>
                <a:ext uri="{FF2B5EF4-FFF2-40B4-BE49-F238E27FC236}">
                  <a16:creationId xmlns:a16="http://schemas.microsoft.com/office/drawing/2014/main" id="{F67F2621-C6E7-428E-9ED7-46D96B7E00F7}"/>
                </a:ext>
              </a:extLst>
            </p:cNvPr>
            <p:cNvSpPr/>
            <p:nvPr/>
          </p:nvSpPr>
          <p:spPr>
            <a:xfrm>
              <a:off x="2560320" y="5852160"/>
              <a:ext cx="320040" cy="32004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a:t>
              </a:r>
            </a:p>
          </p:txBody>
        </p:sp>
        <p:sp>
          <p:nvSpPr>
            <p:cNvPr id="117" name="TextBox 116">
              <a:extLst>
                <a:ext uri="{FF2B5EF4-FFF2-40B4-BE49-F238E27FC236}">
                  <a16:creationId xmlns:a16="http://schemas.microsoft.com/office/drawing/2014/main" id="{D89C5793-949C-4A32-B1E6-3C3D47124D83}"/>
                </a:ext>
              </a:extLst>
            </p:cNvPr>
            <p:cNvSpPr txBox="1"/>
            <p:nvPr/>
          </p:nvSpPr>
          <p:spPr>
            <a:xfrm>
              <a:off x="2926080" y="5716916"/>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Q1</a:t>
              </a:r>
            </a:p>
          </p:txBody>
        </p:sp>
        <p:sp>
          <p:nvSpPr>
            <p:cNvPr id="118" name="TextBox 117">
              <a:extLst>
                <a:ext uri="{FF2B5EF4-FFF2-40B4-BE49-F238E27FC236}">
                  <a16:creationId xmlns:a16="http://schemas.microsoft.com/office/drawing/2014/main" id="{74FE5FBE-074F-4E7B-B338-26868169AA9F}"/>
                </a:ext>
              </a:extLst>
            </p:cNvPr>
            <p:cNvSpPr txBox="1"/>
            <p:nvPr/>
          </p:nvSpPr>
          <p:spPr>
            <a:xfrm>
              <a:off x="237744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154</a:t>
              </a:r>
            </a:p>
          </p:txBody>
        </p:sp>
      </p:grpSp>
      <p:grpSp>
        <p:nvGrpSpPr>
          <p:cNvPr id="12" name="Group 11"/>
          <p:cNvGrpSpPr/>
          <p:nvPr/>
        </p:nvGrpSpPr>
        <p:grpSpPr>
          <a:xfrm>
            <a:off x="4480560" y="5715000"/>
            <a:ext cx="1828800" cy="685799"/>
            <a:chOff x="4389120" y="5715000"/>
            <a:chExt cx="1828800" cy="685799"/>
          </a:xfrm>
        </p:grpSpPr>
        <p:sp>
          <p:nvSpPr>
            <p:cNvPr id="131" name="Rectangle: Rounded Corners 130">
              <a:extLst>
                <a:ext uri="{FF2B5EF4-FFF2-40B4-BE49-F238E27FC236}">
                  <a16:creationId xmlns:a16="http://schemas.microsoft.com/office/drawing/2014/main" id="{4279935D-DF52-420E-9033-DD538C524DDD}"/>
                </a:ext>
              </a:extLst>
            </p:cNvPr>
            <p:cNvSpPr/>
            <p:nvPr/>
          </p:nvSpPr>
          <p:spPr>
            <a:xfrm>
              <a:off x="4572000" y="5852160"/>
              <a:ext cx="320040" cy="32004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C</a:t>
              </a:r>
            </a:p>
          </p:txBody>
        </p:sp>
        <p:sp>
          <p:nvSpPr>
            <p:cNvPr id="119" name="TextBox 118">
              <a:extLst>
                <a:ext uri="{FF2B5EF4-FFF2-40B4-BE49-F238E27FC236}">
                  <a16:creationId xmlns:a16="http://schemas.microsoft.com/office/drawing/2014/main" id="{43C24DB6-BE9E-4A04-97E6-3909C7DB7DD5}"/>
                </a:ext>
              </a:extLst>
            </p:cNvPr>
            <p:cNvSpPr txBox="1"/>
            <p:nvPr/>
          </p:nvSpPr>
          <p:spPr>
            <a:xfrm>
              <a:off x="4937760" y="5715000"/>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Benchmark: Global High Performing 2020</a:t>
              </a:r>
            </a:p>
          </p:txBody>
        </p:sp>
        <p:sp>
          <p:nvSpPr>
            <p:cNvPr id="120" name="TextBox 119">
              <a:extLst>
                <a:ext uri="{FF2B5EF4-FFF2-40B4-BE49-F238E27FC236}">
                  <a16:creationId xmlns:a16="http://schemas.microsoft.com/office/drawing/2014/main" id="{5FE1DF15-944C-4BF4-BE96-70F037631CAB}"/>
                </a:ext>
              </a:extLst>
            </p:cNvPr>
            <p:cNvSpPr txBox="1"/>
            <p:nvPr/>
          </p:nvSpPr>
          <p:spPr>
            <a:xfrm>
              <a:off x="438912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a:t>
              </a:r>
            </a:p>
          </p:txBody>
        </p:sp>
      </p:grpSp>
      <p:cxnSp>
        <p:nvCxnSpPr>
          <p:cNvPr id="148" name="Straight Connector 147">
            <a:extLst>
              <a:ext uri="{FF2B5EF4-FFF2-40B4-BE49-F238E27FC236}">
                <a16:creationId xmlns:a16="http://schemas.microsoft.com/office/drawing/2014/main" id="{84A62125-4849-4F18-9DA9-06F7259CFA5B}"/>
              </a:ext>
            </a:extLst>
          </p:cNvPr>
          <p:cNvCxnSpPr/>
          <p:nvPr/>
        </p:nvCxnSpPr>
        <p:spPr>
          <a:xfrm>
            <a:off x="320040" y="2421025"/>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F4ED0399-17D1-47D5-81CD-BD17B0E0F17C}"/>
              </a:ext>
            </a:extLst>
          </p:cNvPr>
          <p:cNvCxnSpPr/>
          <p:nvPr/>
        </p:nvCxnSpPr>
        <p:spPr>
          <a:xfrm>
            <a:off x="320040" y="2865456"/>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83DAFA4-9EA8-4AE8-B11A-35A17089BFFA}"/>
              </a:ext>
            </a:extLst>
          </p:cNvPr>
          <p:cNvCxnSpPr/>
          <p:nvPr/>
        </p:nvCxnSpPr>
        <p:spPr>
          <a:xfrm>
            <a:off x="320040" y="3304493"/>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019EE92C-DF8C-430F-AF5B-50EFBD5B0C48}"/>
              </a:ext>
            </a:extLst>
          </p:cNvPr>
          <p:cNvCxnSpPr/>
          <p:nvPr/>
        </p:nvCxnSpPr>
        <p:spPr>
          <a:xfrm>
            <a:off x="320040" y="3748924"/>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3" name="Straight Connector 192">
            <a:extLst>
              <a:ext uri="{FF2B5EF4-FFF2-40B4-BE49-F238E27FC236}">
                <a16:creationId xmlns:a16="http://schemas.microsoft.com/office/drawing/2014/main" id="{13C17C11-FEA3-43FD-B95B-294A8655CCA0}"/>
              </a:ext>
            </a:extLst>
          </p:cNvPr>
          <p:cNvCxnSpPr/>
          <p:nvPr/>
        </p:nvCxnSpPr>
        <p:spPr>
          <a:xfrm>
            <a:off x="320040" y="417941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4" name="Straight Connector 193">
            <a:extLst>
              <a:ext uri="{FF2B5EF4-FFF2-40B4-BE49-F238E27FC236}">
                <a16:creationId xmlns:a16="http://schemas.microsoft.com/office/drawing/2014/main" id="{55D5A938-A66D-4874-853F-EC7A13FAC5CB}"/>
              </a:ext>
            </a:extLst>
          </p:cNvPr>
          <p:cNvCxnSpPr/>
          <p:nvPr/>
        </p:nvCxnSpPr>
        <p:spPr>
          <a:xfrm>
            <a:off x="320040" y="4623841"/>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5879592" y="731520"/>
            <a:ext cx="640080" cy="4825778"/>
            <a:chOff x="5879592" y="731520"/>
            <a:chExt cx="640080" cy="4825778"/>
          </a:xfrm>
        </p:grpSpPr>
        <p:sp>
          <p:nvSpPr>
            <p:cNvPr id="23" name="Rectangle: Rounded Corners 10">
              <a:extLst>
                <a:ext uri="{FF2B5EF4-FFF2-40B4-BE49-F238E27FC236}">
                  <a16:creationId xmlns:a16="http://schemas.microsoft.com/office/drawing/2014/main" id="{A4FD62A8-687B-47EE-BACF-5BA26D902ADE}"/>
                </a:ext>
              </a:extLst>
            </p:cNvPr>
            <p:cNvSpPr/>
            <p:nvPr/>
          </p:nvSpPr>
          <p:spPr>
            <a:xfrm>
              <a:off x="6080760" y="731520"/>
              <a:ext cx="228600" cy="22860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24" name="TextBox 7">
              <a:extLst>
                <a:ext uri="{FF2B5EF4-FFF2-40B4-BE49-F238E27FC236}">
                  <a16:creationId xmlns:a16="http://schemas.microsoft.com/office/drawing/2014/main" id="{FE8E8761-1E00-4E43-B872-A33EC3D85E42}"/>
                </a:ext>
              </a:extLst>
            </p:cNvPr>
            <p:cNvSpPr txBox="1">
              <a:spLocks noChangeAspect="1"/>
            </p:cNvSpPr>
            <p:nvPr/>
          </p:nvSpPr>
          <p:spPr>
            <a:xfrm>
              <a:off x="5879592" y="1014984"/>
              <a:ext cx="640080" cy="582962"/>
            </a:xfrm>
            <a:prstGeom prst="rect">
              <a:avLst/>
            </a:prstGeom>
            <a:noFill/>
            <a:ln w="6350">
              <a:noFill/>
            </a:ln>
          </p:spPr>
          <p:txBody>
            <a:bodyPr wrap="square" rtlCol="0" anchor="ctr" anchorCtr="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89</a:t>
              </a:r>
            </a:p>
          </p:txBody>
        </p:sp>
        <p:sp>
          <p:nvSpPr>
            <p:cNvPr id="159" name="TextBox 158">
              <a:extLst>
                <a:ext uri="{FF2B5EF4-FFF2-40B4-BE49-F238E27FC236}">
                  <a16:creationId xmlns:a16="http://schemas.microsoft.com/office/drawing/2014/main" id="{E269FA1B-8C64-4662-8CB1-F4C3A1A5608E}"/>
                </a:ext>
              </a:extLst>
            </p:cNvPr>
            <p:cNvSpPr txBox="1">
              <a:spLocks noChangeAspect="1"/>
            </p:cNvSpPr>
            <p:nvPr/>
          </p:nvSpPr>
          <p:spPr>
            <a:xfrm>
              <a:off x="5879592" y="1453896"/>
              <a:ext cx="640080" cy="582962"/>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83</a:t>
              </a:r>
            </a:p>
          </p:txBody>
        </p:sp>
        <p:sp>
          <p:nvSpPr>
            <p:cNvPr id="133" name="TextBox 132">
              <a:extLst>
                <a:ext uri="{FF2B5EF4-FFF2-40B4-BE49-F238E27FC236}">
                  <a16:creationId xmlns:a16="http://schemas.microsoft.com/office/drawing/2014/main" id="{AF8D7FE6-F997-4D06-8B01-060F3AC61BFE}"/>
                </a:ext>
              </a:extLst>
            </p:cNvPr>
            <p:cNvSpPr txBox="1">
              <a:spLocks noChangeAspect="1"/>
            </p:cNvSpPr>
            <p:nvPr/>
          </p:nvSpPr>
          <p:spPr>
            <a:xfrm>
              <a:off x="5879592" y="1901952"/>
              <a:ext cx="640080" cy="582962"/>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90</a:t>
              </a:r>
            </a:p>
          </p:txBody>
        </p:sp>
        <p:sp>
          <p:nvSpPr>
            <p:cNvPr id="143" name="TextBox 142">
              <a:extLst>
                <a:ext uri="{FF2B5EF4-FFF2-40B4-BE49-F238E27FC236}">
                  <a16:creationId xmlns:a16="http://schemas.microsoft.com/office/drawing/2014/main" id="{9993FCCF-08B0-4616-8C0B-870458F040B9}"/>
                </a:ext>
              </a:extLst>
            </p:cNvPr>
            <p:cNvSpPr txBox="1">
              <a:spLocks noChangeAspect="1"/>
            </p:cNvSpPr>
            <p:nvPr/>
          </p:nvSpPr>
          <p:spPr>
            <a:xfrm>
              <a:off x="5879592" y="2340864"/>
              <a:ext cx="640080" cy="582962"/>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83</a:t>
              </a:r>
            </a:p>
          </p:txBody>
        </p:sp>
        <p:sp>
          <p:nvSpPr>
            <p:cNvPr id="150" name="TextBox 149">
              <a:extLst>
                <a:ext uri="{FF2B5EF4-FFF2-40B4-BE49-F238E27FC236}">
                  <a16:creationId xmlns:a16="http://schemas.microsoft.com/office/drawing/2014/main" id="{5870D57E-9EDF-4220-B2B0-0962941C8421}"/>
                </a:ext>
              </a:extLst>
            </p:cNvPr>
            <p:cNvSpPr txBox="1">
              <a:spLocks noChangeAspect="1"/>
            </p:cNvSpPr>
            <p:nvPr/>
          </p:nvSpPr>
          <p:spPr>
            <a:xfrm>
              <a:off x="5879592" y="2788920"/>
              <a:ext cx="640080" cy="582965"/>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87</a:t>
              </a:r>
            </a:p>
          </p:txBody>
        </p:sp>
        <p:sp>
          <p:nvSpPr>
            <p:cNvPr id="156" name="TextBox 155">
              <a:extLst>
                <a:ext uri="{FF2B5EF4-FFF2-40B4-BE49-F238E27FC236}">
                  <a16:creationId xmlns:a16="http://schemas.microsoft.com/office/drawing/2014/main" id="{FE641E82-45F9-4902-8EB8-70C40EC6C1DC}"/>
                </a:ext>
              </a:extLst>
            </p:cNvPr>
            <p:cNvSpPr txBox="1">
              <a:spLocks noChangeAspect="1"/>
            </p:cNvSpPr>
            <p:nvPr/>
          </p:nvSpPr>
          <p:spPr>
            <a:xfrm>
              <a:off x="5879592" y="3218688"/>
              <a:ext cx="640080" cy="582962"/>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90</a:t>
              </a:r>
            </a:p>
          </p:txBody>
        </p:sp>
        <p:sp>
          <p:nvSpPr>
            <p:cNvPr id="183" name="TextBox 182">
              <a:extLst>
                <a:ext uri="{FF2B5EF4-FFF2-40B4-BE49-F238E27FC236}">
                  <a16:creationId xmlns:a16="http://schemas.microsoft.com/office/drawing/2014/main" id="{6BBBF724-E414-4DD6-A473-A0013E8ED19D}"/>
                </a:ext>
              </a:extLst>
            </p:cNvPr>
            <p:cNvSpPr txBox="1">
              <a:spLocks noChangeAspect="1"/>
            </p:cNvSpPr>
            <p:nvPr/>
          </p:nvSpPr>
          <p:spPr>
            <a:xfrm>
              <a:off x="5879592" y="3657600"/>
              <a:ext cx="640080" cy="582962"/>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87</a:t>
              </a:r>
            </a:p>
          </p:txBody>
        </p:sp>
        <p:sp>
          <p:nvSpPr>
            <p:cNvPr id="189" name="TextBox 188">
              <a:extLst>
                <a:ext uri="{FF2B5EF4-FFF2-40B4-BE49-F238E27FC236}">
                  <a16:creationId xmlns:a16="http://schemas.microsoft.com/office/drawing/2014/main" id="{B00D3720-F730-4EAF-9796-8B81A416312E}"/>
                </a:ext>
              </a:extLst>
            </p:cNvPr>
            <p:cNvSpPr txBox="1">
              <a:spLocks noChangeAspect="1"/>
            </p:cNvSpPr>
            <p:nvPr/>
          </p:nvSpPr>
          <p:spPr>
            <a:xfrm>
              <a:off x="5879592" y="4096512"/>
              <a:ext cx="640080" cy="582962"/>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86</a:t>
              </a:r>
            </a:p>
          </p:txBody>
        </p:sp>
        <p:sp>
          <p:nvSpPr>
            <p:cNvPr id="195" name="TextBox 194">
              <a:extLst>
                <a:ext uri="{FF2B5EF4-FFF2-40B4-BE49-F238E27FC236}">
                  <a16:creationId xmlns:a16="http://schemas.microsoft.com/office/drawing/2014/main" id="{DA97DDCD-810D-49F8-ACE6-F8EE6BC3EBBD}"/>
                </a:ext>
              </a:extLst>
            </p:cNvPr>
            <p:cNvSpPr txBox="1">
              <a:spLocks noChangeAspect="1"/>
            </p:cNvSpPr>
            <p:nvPr/>
          </p:nvSpPr>
          <p:spPr>
            <a:xfrm>
              <a:off x="5879592" y="4544568"/>
              <a:ext cx="640080" cy="582962"/>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88</a:t>
              </a:r>
            </a:p>
          </p:txBody>
        </p:sp>
        <p:sp>
          <p:nvSpPr>
            <p:cNvPr id="201" name="TextBox 200">
              <a:extLst>
                <a:ext uri="{FF2B5EF4-FFF2-40B4-BE49-F238E27FC236}">
                  <a16:creationId xmlns:a16="http://schemas.microsoft.com/office/drawing/2014/main" id="{A128E74A-EEBE-4977-A7C5-350DFDD64F1E}"/>
                </a:ext>
              </a:extLst>
            </p:cNvPr>
            <p:cNvSpPr txBox="1">
              <a:spLocks noChangeAspect="1"/>
            </p:cNvSpPr>
            <p:nvPr/>
          </p:nvSpPr>
          <p:spPr>
            <a:xfrm>
              <a:off x="5879592" y="4974336"/>
              <a:ext cx="640080" cy="582962"/>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89</a:t>
              </a:r>
            </a:p>
          </p:txBody>
        </p:sp>
      </p:grpSp>
      <p:grpSp>
        <p:nvGrpSpPr>
          <p:cNvPr id="15" name="Group 14"/>
          <p:cNvGrpSpPr/>
          <p:nvPr/>
        </p:nvGrpSpPr>
        <p:grpSpPr>
          <a:xfrm>
            <a:off x="6440002" y="731520"/>
            <a:ext cx="786928" cy="4714675"/>
            <a:chOff x="6440002" y="731520"/>
            <a:chExt cx="786928" cy="4714675"/>
          </a:xfrm>
        </p:grpSpPr>
        <p:sp>
          <p:nvSpPr>
            <p:cNvPr id="25" name="Rectangle: Rounded Corners 13">
              <a:extLst>
                <a:ext uri="{FF2B5EF4-FFF2-40B4-BE49-F238E27FC236}">
                  <a16:creationId xmlns:a16="http://schemas.microsoft.com/office/drawing/2014/main" id="{BE8BB6A3-1107-4BD2-99FD-E0CE69E048AA}"/>
                </a:ext>
              </a:extLst>
            </p:cNvPr>
            <p:cNvSpPr/>
            <p:nvPr/>
          </p:nvSpPr>
          <p:spPr>
            <a:xfrm>
              <a:off x="6718190" y="731520"/>
              <a:ext cx="228600" cy="22860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bg1"/>
                  </a:solidFill>
                  <a:effectLst/>
                  <a:uLnTx/>
                  <a:uFillTx/>
                  <a:latin typeface="+mj-lt"/>
                  <a:ea typeface="+mn-ea"/>
                  <a:cs typeface="Arial" panose="020B0604020202020204" pitchFamily="34" charset="0"/>
                </a:rPr>
                <a:t>B</a:t>
              </a:r>
            </a:p>
          </p:txBody>
        </p:sp>
        <p:sp>
          <p:nvSpPr>
            <p:cNvPr id="16" name="TextBox 15">
              <a:extLst>
                <a:ext uri="{FF2B5EF4-FFF2-40B4-BE49-F238E27FC236}">
                  <a16:creationId xmlns:a16="http://schemas.microsoft.com/office/drawing/2014/main" id="{51519F0A-671C-47E8-AAEC-03CB1AF858DD}"/>
                </a:ext>
              </a:extLst>
            </p:cNvPr>
            <p:cNvSpPr txBox="1"/>
            <p:nvPr/>
          </p:nvSpPr>
          <p:spPr>
            <a:xfrm>
              <a:off x="6440002" y="1120707"/>
              <a:ext cx="768096" cy="347472"/>
            </a:xfrm>
            <a:prstGeom prst="rect">
              <a:avLst/>
            </a:prstGeom>
            <a:noFill/>
            <a:ln w="6350">
              <a:noFill/>
            </a:ln>
          </p:spPr>
          <p:txBody>
            <a:bodyPr wrap="square" lIns="45720" rIns="4572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t>
              </a:r>
            </a:p>
          </p:txBody>
        </p:sp>
        <p:sp>
          <p:nvSpPr>
            <p:cNvPr id="160" name="TextBox 159">
              <a:extLst>
                <a:ext uri="{FF2B5EF4-FFF2-40B4-BE49-F238E27FC236}">
                  <a16:creationId xmlns:a16="http://schemas.microsoft.com/office/drawing/2014/main" id="{069128EB-3757-48AA-B8BD-901FE58813FA}"/>
                </a:ext>
              </a:extLst>
            </p:cNvPr>
            <p:cNvSpPr txBox="1"/>
            <p:nvPr/>
          </p:nvSpPr>
          <p:spPr>
            <a:xfrm>
              <a:off x="6445585" y="1572451"/>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82 (+1)</a:t>
              </a:r>
            </a:p>
          </p:txBody>
        </p:sp>
        <p:sp>
          <p:nvSpPr>
            <p:cNvPr id="138" name="TextBox 137">
              <a:extLst>
                <a:ext uri="{FF2B5EF4-FFF2-40B4-BE49-F238E27FC236}">
                  <a16:creationId xmlns:a16="http://schemas.microsoft.com/office/drawing/2014/main" id="{2F0755C7-6D71-449D-834F-6CA841CFE94D}"/>
                </a:ext>
              </a:extLst>
            </p:cNvPr>
            <p:cNvSpPr txBox="1"/>
            <p:nvPr/>
          </p:nvSpPr>
          <p:spPr>
            <a:xfrm>
              <a:off x="6440002" y="2016012"/>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89 (+1)</a:t>
              </a:r>
            </a:p>
          </p:txBody>
        </p:sp>
        <p:sp>
          <p:nvSpPr>
            <p:cNvPr id="144" name="TextBox 143">
              <a:extLst>
                <a:ext uri="{FF2B5EF4-FFF2-40B4-BE49-F238E27FC236}">
                  <a16:creationId xmlns:a16="http://schemas.microsoft.com/office/drawing/2014/main" id="{61436C8E-8F24-4A4D-AD33-A193088721E0}"/>
                </a:ext>
              </a:extLst>
            </p:cNvPr>
            <p:cNvSpPr txBox="1"/>
            <p:nvPr/>
          </p:nvSpPr>
          <p:spPr>
            <a:xfrm>
              <a:off x="6445585" y="2456870"/>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51" name="TextBox 150">
              <a:extLst>
                <a:ext uri="{FF2B5EF4-FFF2-40B4-BE49-F238E27FC236}">
                  <a16:creationId xmlns:a16="http://schemas.microsoft.com/office/drawing/2014/main" id="{23A10F51-1BF3-4332-80D5-C34EA9D7A95D}"/>
                </a:ext>
              </a:extLst>
            </p:cNvPr>
            <p:cNvSpPr txBox="1"/>
            <p:nvPr/>
          </p:nvSpPr>
          <p:spPr>
            <a:xfrm>
              <a:off x="6448576" y="2899480"/>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91 (-4)</a:t>
              </a:r>
            </a:p>
          </p:txBody>
        </p:sp>
        <p:sp>
          <p:nvSpPr>
            <p:cNvPr id="157" name="TextBox 156">
              <a:extLst>
                <a:ext uri="{FF2B5EF4-FFF2-40B4-BE49-F238E27FC236}">
                  <a16:creationId xmlns:a16="http://schemas.microsoft.com/office/drawing/2014/main" id="{446A4A20-C6DA-4468-8D72-34F0B9A42012}"/>
                </a:ext>
              </a:extLst>
            </p:cNvPr>
            <p:cNvSpPr txBox="1"/>
            <p:nvPr/>
          </p:nvSpPr>
          <p:spPr>
            <a:xfrm>
              <a:off x="6454159" y="3340338"/>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84" name="TextBox 183">
              <a:extLst>
                <a:ext uri="{FF2B5EF4-FFF2-40B4-BE49-F238E27FC236}">
                  <a16:creationId xmlns:a16="http://schemas.microsoft.com/office/drawing/2014/main" id="{EE6190ED-0B49-4352-AFF3-CF3D66D4D197}"/>
                </a:ext>
              </a:extLst>
            </p:cNvPr>
            <p:cNvSpPr txBox="1"/>
            <p:nvPr/>
          </p:nvSpPr>
          <p:spPr>
            <a:xfrm>
              <a:off x="6444677" y="3774397"/>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86 (+1)</a:t>
              </a:r>
            </a:p>
          </p:txBody>
        </p:sp>
        <p:sp>
          <p:nvSpPr>
            <p:cNvPr id="190" name="TextBox 189">
              <a:extLst>
                <a:ext uri="{FF2B5EF4-FFF2-40B4-BE49-F238E27FC236}">
                  <a16:creationId xmlns:a16="http://schemas.microsoft.com/office/drawing/2014/main" id="{A6CD9DDE-BF5E-4133-9A82-1154EB41B59D}"/>
                </a:ext>
              </a:extLst>
            </p:cNvPr>
            <p:cNvSpPr txBox="1"/>
            <p:nvPr/>
          </p:nvSpPr>
          <p:spPr>
            <a:xfrm>
              <a:off x="6450260" y="4215255"/>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96" name="TextBox 195">
              <a:extLst>
                <a:ext uri="{FF2B5EF4-FFF2-40B4-BE49-F238E27FC236}">
                  <a16:creationId xmlns:a16="http://schemas.microsoft.com/office/drawing/2014/main" id="{A0F3BD3D-15D1-4839-A155-9002E436FC6B}"/>
                </a:ext>
              </a:extLst>
            </p:cNvPr>
            <p:cNvSpPr txBox="1"/>
            <p:nvPr/>
          </p:nvSpPr>
          <p:spPr>
            <a:xfrm>
              <a:off x="6453251" y="4657865"/>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202" name="TextBox 201">
              <a:extLst>
                <a:ext uri="{FF2B5EF4-FFF2-40B4-BE49-F238E27FC236}">
                  <a16:creationId xmlns:a16="http://schemas.microsoft.com/office/drawing/2014/main" id="{4EA55CB4-B048-4E05-9408-89143114EEF7}"/>
                </a:ext>
              </a:extLst>
            </p:cNvPr>
            <p:cNvSpPr txBox="1"/>
            <p:nvPr/>
          </p:nvSpPr>
          <p:spPr>
            <a:xfrm>
              <a:off x="6458834" y="5098723"/>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grpSp>
      <p:grpSp>
        <p:nvGrpSpPr>
          <p:cNvPr id="17" name="Group 16"/>
          <p:cNvGrpSpPr/>
          <p:nvPr/>
        </p:nvGrpSpPr>
        <p:grpSpPr>
          <a:xfrm>
            <a:off x="7275424" y="731520"/>
            <a:ext cx="786928" cy="4714675"/>
            <a:chOff x="7275424" y="731520"/>
            <a:chExt cx="786928" cy="4714675"/>
          </a:xfrm>
        </p:grpSpPr>
        <p:sp>
          <p:nvSpPr>
            <p:cNvPr id="13" name="Rectangle: Rounded Corners 12">
              <a:extLst>
                <a:ext uri="{FF2B5EF4-FFF2-40B4-BE49-F238E27FC236}">
                  <a16:creationId xmlns:a16="http://schemas.microsoft.com/office/drawing/2014/main" id="{FE405175-FDFC-4040-AD13-B75A1E5F4EDC}"/>
                </a:ext>
              </a:extLst>
            </p:cNvPr>
            <p:cNvSpPr/>
            <p:nvPr/>
          </p:nvSpPr>
          <p:spPr>
            <a:xfrm>
              <a:off x="7552944" y="731520"/>
              <a:ext cx="228600" cy="22860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C</a:t>
              </a:r>
            </a:p>
          </p:txBody>
        </p:sp>
        <p:sp>
          <p:nvSpPr>
            <p:cNvPr id="146" name="TextBox 145">
              <a:extLst>
                <a:ext uri="{FF2B5EF4-FFF2-40B4-BE49-F238E27FC236}">
                  <a16:creationId xmlns:a16="http://schemas.microsoft.com/office/drawing/2014/main" id="{57C406BE-ACD2-46CA-8236-88678C8B7EB5}"/>
                </a:ext>
              </a:extLst>
            </p:cNvPr>
            <p:cNvSpPr txBox="1"/>
            <p:nvPr/>
          </p:nvSpPr>
          <p:spPr>
            <a:xfrm>
              <a:off x="7275424" y="1155943"/>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61" name="TextBox 160">
              <a:extLst>
                <a:ext uri="{FF2B5EF4-FFF2-40B4-BE49-F238E27FC236}">
                  <a16:creationId xmlns:a16="http://schemas.microsoft.com/office/drawing/2014/main" id="{5B9EBBD3-EC0F-4B3A-B0E4-303DC813D0B7}"/>
                </a:ext>
              </a:extLst>
            </p:cNvPr>
            <p:cNvSpPr txBox="1"/>
            <p:nvPr/>
          </p:nvSpPr>
          <p:spPr>
            <a:xfrm>
              <a:off x="7281007" y="1607687"/>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66 (+17)</a:t>
              </a:r>
            </a:p>
          </p:txBody>
        </p:sp>
        <p:sp>
          <p:nvSpPr>
            <p:cNvPr id="141" name="TextBox 140">
              <a:extLst>
                <a:ext uri="{FF2B5EF4-FFF2-40B4-BE49-F238E27FC236}">
                  <a16:creationId xmlns:a16="http://schemas.microsoft.com/office/drawing/2014/main" id="{3334149F-325D-439D-ABA4-85BD845B8A22}"/>
                </a:ext>
              </a:extLst>
            </p:cNvPr>
            <p:cNvSpPr txBox="1"/>
            <p:nvPr/>
          </p:nvSpPr>
          <p:spPr>
            <a:xfrm>
              <a:off x="7275424" y="2051248"/>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71 (+19)</a:t>
              </a:r>
            </a:p>
          </p:txBody>
        </p:sp>
        <p:sp>
          <p:nvSpPr>
            <p:cNvPr id="145" name="TextBox 144">
              <a:extLst>
                <a:ext uri="{FF2B5EF4-FFF2-40B4-BE49-F238E27FC236}">
                  <a16:creationId xmlns:a16="http://schemas.microsoft.com/office/drawing/2014/main" id="{8A326A07-597F-48EF-BB6A-A4D0AF037853}"/>
                </a:ext>
              </a:extLst>
            </p:cNvPr>
            <p:cNvSpPr txBox="1"/>
            <p:nvPr/>
          </p:nvSpPr>
          <p:spPr>
            <a:xfrm>
              <a:off x="7281007" y="2456870"/>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54" name="TextBox 153">
              <a:extLst>
                <a:ext uri="{FF2B5EF4-FFF2-40B4-BE49-F238E27FC236}">
                  <a16:creationId xmlns:a16="http://schemas.microsoft.com/office/drawing/2014/main" id="{6D5EBA2B-BDCC-4CEF-9844-954EF43634E2}"/>
                </a:ext>
              </a:extLst>
            </p:cNvPr>
            <p:cNvSpPr txBox="1"/>
            <p:nvPr/>
          </p:nvSpPr>
          <p:spPr>
            <a:xfrm>
              <a:off x="7283998" y="2899480"/>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71 (+16)</a:t>
              </a:r>
            </a:p>
          </p:txBody>
        </p:sp>
        <p:sp>
          <p:nvSpPr>
            <p:cNvPr id="179" name="TextBox 178">
              <a:extLst>
                <a:ext uri="{FF2B5EF4-FFF2-40B4-BE49-F238E27FC236}">
                  <a16:creationId xmlns:a16="http://schemas.microsoft.com/office/drawing/2014/main" id="{9CB8BC60-CA25-4E4A-B7DF-6DB0D9F8896C}"/>
                </a:ext>
              </a:extLst>
            </p:cNvPr>
            <p:cNvSpPr txBox="1"/>
            <p:nvPr/>
          </p:nvSpPr>
          <p:spPr>
            <a:xfrm>
              <a:off x="7289581" y="3340338"/>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71 (+19)</a:t>
              </a:r>
            </a:p>
          </p:txBody>
        </p:sp>
        <p:sp>
          <p:nvSpPr>
            <p:cNvPr id="187" name="TextBox 186">
              <a:extLst>
                <a:ext uri="{FF2B5EF4-FFF2-40B4-BE49-F238E27FC236}">
                  <a16:creationId xmlns:a16="http://schemas.microsoft.com/office/drawing/2014/main" id="{99550F08-002D-415C-857D-8D352D84BF64}"/>
                </a:ext>
              </a:extLst>
            </p:cNvPr>
            <p:cNvSpPr txBox="1"/>
            <p:nvPr/>
          </p:nvSpPr>
          <p:spPr>
            <a:xfrm>
              <a:off x="7280099" y="3774397"/>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69 (+18)</a:t>
              </a:r>
            </a:p>
          </p:txBody>
        </p:sp>
        <p:sp>
          <p:nvSpPr>
            <p:cNvPr id="191" name="TextBox 190">
              <a:extLst>
                <a:ext uri="{FF2B5EF4-FFF2-40B4-BE49-F238E27FC236}">
                  <a16:creationId xmlns:a16="http://schemas.microsoft.com/office/drawing/2014/main" id="{59029DE0-F79F-4711-83D7-508323AED2E8}"/>
                </a:ext>
              </a:extLst>
            </p:cNvPr>
            <p:cNvSpPr txBox="1"/>
            <p:nvPr/>
          </p:nvSpPr>
          <p:spPr>
            <a:xfrm>
              <a:off x="7285682" y="4215255"/>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99" name="TextBox 198">
              <a:extLst>
                <a:ext uri="{FF2B5EF4-FFF2-40B4-BE49-F238E27FC236}">
                  <a16:creationId xmlns:a16="http://schemas.microsoft.com/office/drawing/2014/main" id="{77C07408-4785-4196-B026-36D7EFFA56F2}"/>
                </a:ext>
              </a:extLst>
            </p:cNvPr>
            <p:cNvSpPr txBox="1"/>
            <p:nvPr/>
          </p:nvSpPr>
          <p:spPr>
            <a:xfrm>
              <a:off x="7288673" y="4657865"/>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203" name="TextBox 202">
              <a:extLst>
                <a:ext uri="{FF2B5EF4-FFF2-40B4-BE49-F238E27FC236}">
                  <a16:creationId xmlns:a16="http://schemas.microsoft.com/office/drawing/2014/main" id="{87CEA838-72BB-4969-BCAC-3667A6EEA588}"/>
                </a:ext>
              </a:extLst>
            </p:cNvPr>
            <p:cNvSpPr txBox="1"/>
            <p:nvPr/>
          </p:nvSpPr>
          <p:spPr>
            <a:xfrm>
              <a:off x="7294256" y="5098723"/>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grpSp>
      <p:cxnSp>
        <p:nvCxnSpPr>
          <p:cNvPr id="205" name="Straight Connector 204">
            <a:extLst>
              <a:ext uri="{FF2B5EF4-FFF2-40B4-BE49-F238E27FC236}">
                <a16:creationId xmlns:a16="http://schemas.microsoft.com/office/drawing/2014/main" id="{A4666053-A484-468F-9AB3-0C61498AFC6C}"/>
              </a:ext>
            </a:extLst>
          </p:cNvPr>
          <p:cNvCxnSpPr/>
          <p:nvPr/>
        </p:nvCxnSpPr>
        <p:spPr>
          <a:xfrm>
            <a:off x="320040" y="5062878"/>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sp>
        <p:nvSpPr>
          <p:cNvPr id="91" name="Text Placeholder 7">
            <a:extLst>
              <a:ext uri="{FF2B5EF4-FFF2-40B4-BE49-F238E27FC236}">
                <a16:creationId xmlns:a16="http://schemas.microsoft.com/office/drawing/2014/main" id="{CE7B5F59-78C1-ED44-B319-F3F1E92EA280}"/>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92" name="Footer Placeholder 2">
            <a:extLst>
              <a:ext uri="{FF2B5EF4-FFF2-40B4-BE49-F238E27FC236}">
                <a16:creationId xmlns:a16="http://schemas.microsoft.com/office/drawing/2014/main" id="{2E2C5825-844C-3949-82BC-71C13FE331B8}"/>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8</a:t>
            </a:fld>
            <a:endParaRPr lang="en-US" dirty="0">
              <a:solidFill>
                <a:srgbClr val="767676"/>
              </a:solidFill>
              <a:latin typeface="Arial" panose="020B0604020202020204" pitchFamily="34" charset="0"/>
              <a:cs typeface="Arial" panose="020B0604020202020204" pitchFamily="34" charset="0"/>
            </a:endParaRPr>
          </a:p>
        </p:txBody>
      </p:sp>
      <p:sp>
        <p:nvSpPr>
          <p:cNvPr id="94" name="Rectangle: Rounded Corners 76">
            <a:extLst>
              <a:ext uri="{FF2B5EF4-FFF2-40B4-BE49-F238E27FC236}">
                <a16:creationId xmlns:a16="http://schemas.microsoft.com/office/drawing/2014/main" id="{EEC790D5-B8D5-9A4F-B53E-F3B293B5C36B}"/>
              </a:ext>
            </a:extLst>
          </p:cNvPr>
          <p:cNvSpPr/>
          <p:nvPr/>
        </p:nvSpPr>
        <p:spPr>
          <a:xfrm>
            <a:off x="4937760" y="777240"/>
            <a:ext cx="144692" cy="139686"/>
          </a:xfrm>
          <a:prstGeom prst="roundRect">
            <a:avLst/>
          </a:prstGeom>
          <a:solidFill>
            <a:srgbClr val="DA18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5" name="TextBox 94">
            <a:extLst>
              <a:ext uri="{FF2B5EF4-FFF2-40B4-BE49-F238E27FC236}">
                <a16:creationId xmlns:a16="http://schemas.microsoft.com/office/drawing/2014/main" id="{4C62B3CD-B311-6E43-BA83-4A60F0F5185E}"/>
              </a:ext>
            </a:extLst>
          </p:cNvPr>
          <p:cNvSpPr txBox="1"/>
          <p:nvPr/>
        </p:nvSpPr>
        <p:spPr>
          <a:xfrm>
            <a:off x="5074920" y="712158"/>
            <a:ext cx="960120" cy="276999"/>
          </a:xfrm>
          <a:prstGeom prst="rect">
            <a:avLst/>
          </a:prstGeom>
          <a:noFill/>
          <a:ln w="6350">
            <a:noFill/>
          </a:ln>
        </p:spPr>
        <p:txBody>
          <a:bodyPr wrap="square" lIns="45720" rIns="45720" rtlCol="0" anchor="ctr" anchorCtr="0">
            <a:noAutofit/>
          </a:bodyPr>
          <a:lstStyle/>
          <a:p>
            <a:pPr lvl="0">
              <a:defRPr/>
            </a:pPr>
            <a:r>
              <a:rPr lang="en-US" sz="1200" dirty="0">
                <a:solidFill>
                  <a:srgbClr val="767676"/>
                </a:solidFill>
                <a:latin typeface="Arial" panose="020B0604020202020204" pitchFamily="34" charset="0"/>
                <a:cs typeface="Arial" panose="020B0604020202020204" pitchFamily="34" charset="0"/>
              </a:rPr>
              <a:t>Negative</a:t>
            </a:r>
          </a:p>
        </p:txBody>
      </p:sp>
      <p:grpSp>
        <p:nvGrpSpPr>
          <p:cNvPr id="21" name="Group 20"/>
          <p:cNvGrpSpPr/>
          <p:nvPr/>
        </p:nvGrpSpPr>
        <p:grpSpPr>
          <a:xfrm>
            <a:off x="365759" y="1051560"/>
            <a:ext cx="5577841" cy="457200"/>
            <a:chOff x="365759" y="1051560"/>
            <a:chExt cx="5577841" cy="457200"/>
          </a:xfrm>
        </p:grpSpPr>
        <p:graphicFrame>
          <p:nvGraphicFramePr>
            <p:cNvPr id="65" name="Chart 205"/>
            <p:cNvGraphicFramePr>
              <a:graphicFrameLocks noGrp="1"/>
            </p:cNvGraphicFramePr>
            <p:nvPr/>
          </p:nvGraphicFramePr>
          <p:xfrm>
            <a:off x="2560320" y="1051560"/>
            <a:ext cx="3383280" cy="457200"/>
          </p:xfrm>
          <a:graphic>
            <a:graphicData uri="http://schemas.openxmlformats.org/drawingml/2006/chart">
              <c:chart xmlns:c="http://schemas.openxmlformats.org/drawingml/2006/chart" xmlns:r="http://schemas.openxmlformats.org/officeDocument/2006/relationships" r:id="rId10"/>
            </a:graphicData>
          </a:graphic>
        </p:graphicFrame>
        <p:sp>
          <p:nvSpPr>
            <p:cNvPr id="26" name="TextBox 8">
              <a:extLst>
                <a:ext uri="{FF2B5EF4-FFF2-40B4-BE49-F238E27FC236}">
                  <a16:creationId xmlns:a16="http://schemas.microsoft.com/office/drawing/2014/main" id="{B32073DA-237C-2545-9029-A59E84BAFC9C}"/>
                </a:ext>
              </a:extLst>
            </p:cNvPr>
            <p:cNvSpPr txBox="1"/>
            <p:nvPr/>
          </p:nvSpPr>
          <p:spPr>
            <a:xfrm>
              <a:off x="365759" y="1051560"/>
              <a:ext cx="2103120" cy="457200"/>
            </a:xfrm>
            <a:prstGeom prst="rect">
              <a:avLst/>
            </a:prstGeom>
            <a:noFill/>
          </p:spPr>
          <p:txBody>
            <a:bodyPr wrap="square" rtlCol="0" anchor="ctr">
              <a:noAutofit/>
            </a:bodyPr>
            <a:lstStyle/>
            <a:p>
              <a:pPr algn="r"/>
              <a:r>
                <a:rPr lang="en-US" sz="1100" dirty="0">
                  <a:solidFill>
                    <a:srgbClr val="2D2A2B"/>
                  </a:solidFill>
                  <a:latin typeface="Arial" panose="020B0604020202020204" pitchFamily="34" charset="0"/>
                  <a:cs typeface="Arial" panose="020B0604020202020204" pitchFamily="34" charset="0"/>
                </a:rPr>
                <a:t>Advocacy, Motivation &amp; Accomplishment</a:t>
              </a:r>
            </a:p>
          </p:txBody>
        </p:sp>
      </p:grpSp>
      <p:grpSp>
        <p:nvGrpSpPr>
          <p:cNvPr id="22" name="Group 21"/>
          <p:cNvGrpSpPr/>
          <p:nvPr/>
        </p:nvGrpSpPr>
        <p:grpSpPr>
          <a:xfrm>
            <a:off x="365760" y="1527518"/>
            <a:ext cx="5577840" cy="457200"/>
            <a:chOff x="365760" y="1527518"/>
            <a:chExt cx="5577840" cy="457200"/>
          </a:xfrm>
        </p:grpSpPr>
        <p:graphicFrame>
          <p:nvGraphicFramePr>
            <p:cNvPr id="105" name="Chart 205"/>
            <p:cNvGraphicFramePr>
              <a:graphicFrameLocks noGrp="1"/>
            </p:cNvGraphicFramePr>
            <p:nvPr/>
          </p:nvGraphicFramePr>
          <p:xfrm>
            <a:off x="2560320" y="1527518"/>
            <a:ext cx="3383280" cy="457200"/>
          </p:xfrm>
          <a:graphic>
            <a:graphicData uri="http://schemas.openxmlformats.org/drawingml/2006/chart">
              <c:chart xmlns:c="http://schemas.openxmlformats.org/drawingml/2006/chart" xmlns:r="http://schemas.openxmlformats.org/officeDocument/2006/relationships" r:id="rId11"/>
            </a:graphicData>
          </a:graphic>
        </p:graphicFrame>
        <p:sp>
          <p:nvSpPr>
            <p:cNvPr id="106" name="TextBox 105">
              <a:extLst>
                <a:ext uri="{FF2B5EF4-FFF2-40B4-BE49-F238E27FC236}">
                  <a16:creationId xmlns:a16="http://schemas.microsoft.com/office/drawing/2014/main" id="{7266C6DD-8F60-2E41-9073-C6187522BCFB}"/>
                </a:ext>
              </a:extLst>
            </p:cNvPr>
            <p:cNvSpPr txBox="1"/>
            <p:nvPr/>
          </p:nvSpPr>
          <p:spPr>
            <a:xfrm>
              <a:off x="365760" y="1527518"/>
              <a:ext cx="2103120" cy="457200"/>
            </a:xfrm>
            <a:prstGeom prst="rect">
              <a:avLst/>
            </a:prstGeom>
            <a:noFill/>
          </p:spPr>
          <p:txBody>
            <a:bodyPr wrap="square" rtlCol="0" anchor="ctr">
              <a:noAutofit/>
            </a:bodyPr>
            <a:lstStyle/>
            <a:p>
              <a:pPr algn="r"/>
              <a:r>
                <a:rPr lang="en-US" sz="1100" dirty="0">
                  <a:solidFill>
                    <a:srgbClr val="2D2A2B"/>
                  </a:solidFill>
                  <a:latin typeface="Arial" panose="020B0604020202020204" pitchFamily="34" charset="0"/>
                  <a:cs typeface="Arial" panose="020B0604020202020204" pitchFamily="34" charset="0"/>
                </a:rPr>
                <a:t>Agility</a:t>
              </a: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82880" y="2843781"/>
            <a:ext cx="5761980" cy="640079"/>
            <a:chOff x="182880" y="2843781"/>
            <a:chExt cx="5761980" cy="640079"/>
          </a:xfrm>
        </p:grpSpPr>
        <p:graphicFrame>
          <p:nvGraphicFramePr>
            <p:cNvPr id="109" name="Chart 2"/>
            <p:cNvGraphicFramePr>
              <a:graphicFrameLocks noGrp="1"/>
            </p:cNvGraphicFramePr>
            <p:nvPr/>
          </p:nvGraphicFramePr>
          <p:xfrm>
            <a:off x="2561580" y="2926080"/>
            <a:ext cx="3383280" cy="457200"/>
          </p:xfrm>
          <a:graphic>
            <a:graphicData uri="http://schemas.openxmlformats.org/drawingml/2006/chart">
              <c:chart xmlns:c="http://schemas.openxmlformats.org/drawingml/2006/chart" xmlns:r="http://schemas.openxmlformats.org/officeDocument/2006/relationships" r:id="rId2"/>
            </a:graphicData>
          </a:graphic>
        </p:graphicFrame>
        <p:sp>
          <p:nvSpPr>
            <p:cNvPr id="110" name="TextBox 109">
              <a:extLst>
                <a:ext uri="{FF2B5EF4-FFF2-40B4-BE49-F238E27FC236}">
                  <a16:creationId xmlns:a16="http://schemas.microsoft.com/office/drawing/2014/main" id="{A8771877-F02B-A44B-A403-BF44345744C6}"/>
                </a:ext>
              </a:extLst>
            </p:cNvPr>
            <p:cNvSpPr txBox="1"/>
            <p:nvPr/>
          </p:nvSpPr>
          <p:spPr>
            <a:xfrm>
              <a:off x="182880" y="2843781"/>
              <a:ext cx="2286000" cy="64007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I would recommend Philips to people I know as a great place to work.</a:t>
              </a:r>
            </a:p>
          </p:txBody>
        </p:sp>
      </p:grpSp>
      <p:grpSp>
        <p:nvGrpSpPr>
          <p:cNvPr id="3" name="Group 2"/>
          <p:cNvGrpSpPr/>
          <p:nvPr/>
        </p:nvGrpSpPr>
        <p:grpSpPr>
          <a:xfrm>
            <a:off x="182880" y="2194559"/>
            <a:ext cx="5761980" cy="640080"/>
            <a:chOff x="182880" y="2194559"/>
            <a:chExt cx="5761980" cy="640080"/>
          </a:xfrm>
        </p:grpSpPr>
        <p:graphicFrame>
          <p:nvGraphicFramePr>
            <p:cNvPr id="107" name="Chart 110"/>
            <p:cNvGraphicFramePr>
              <a:graphicFrameLocks noGrp="1"/>
            </p:cNvGraphicFramePr>
            <p:nvPr/>
          </p:nvGraphicFramePr>
          <p:xfrm>
            <a:off x="2561580" y="2286000"/>
            <a:ext cx="3383280" cy="457200"/>
          </p:xfrm>
          <a:graphic>
            <a:graphicData uri="http://schemas.openxmlformats.org/drawingml/2006/chart">
              <c:chart xmlns:c="http://schemas.openxmlformats.org/drawingml/2006/chart" xmlns:r="http://schemas.openxmlformats.org/officeDocument/2006/relationships" r:id="rId3"/>
            </a:graphicData>
          </a:graphic>
        </p:graphicFrame>
        <p:sp>
          <p:nvSpPr>
            <p:cNvPr id="108" name="TextBox 107">
              <a:extLst>
                <a:ext uri="{FF2B5EF4-FFF2-40B4-BE49-F238E27FC236}">
                  <a16:creationId xmlns:a16="http://schemas.microsoft.com/office/drawing/2014/main" id="{1981C12F-AC32-FD40-9078-CF5008AB255A}"/>
                </a:ext>
              </a:extLst>
            </p:cNvPr>
            <p:cNvSpPr txBox="1"/>
            <p:nvPr/>
          </p:nvSpPr>
          <p:spPr>
            <a:xfrm>
              <a:off x="182880" y="2194559"/>
              <a:ext cx="2286000" cy="640080"/>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Philips motivates me to contribute more than is normally required to complete my work.</a:t>
              </a:r>
            </a:p>
          </p:txBody>
        </p:sp>
      </p:grpSp>
      <p:grpSp>
        <p:nvGrpSpPr>
          <p:cNvPr id="4" name="Group 3"/>
          <p:cNvGrpSpPr/>
          <p:nvPr/>
        </p:nvGrpSpPr>
        <p:grpSpPr>
          <a:xfrm>
            <a:off x="182880" y="1604028"/>
            <a:ext cx="5760720" cy="581389"/>
            <a:chOff x="182880" y="1604028"/>
            <a:chExt cx="5760720" cy="581389"/>
          </a:xfrm>
        </p:grpSpPr>
        <p:graphicFrame>
          <p:nvGraphicFramePr>
            <p:cNvPr id="105" name="Chart 110"/>
            <p:cNvGraphicFramePr>
              <a:graphicFrameLocks noGrp="1"/>
            </p:cNvGraphicFramePr>
            <p:nvPr/>
          </p:nvGraphicFramePr>
          <p:xfrm>
            <a:off x="2560320" y="1645920"/>
            <a:ext cx="3383280" cy="457200"/>
          </p:xfrm>
          <a:graphic>
            <a:graphicData uri="http://schemas.openxmlformats.org/drawingml/2006/chart">
              <c:chart xmlns:c="http://schemas.openxmlformats.org/drawingml/2006/chart" xmlns:r="http://schemas.openxmlformats.org/officeDocument/2006/relationships" r:id="rId4"/>
            </a:graphicData>
          </a:graphic>
        </p:graphicFrame>
        <p:sp>
          <p:nvSpPr>
            <p:cNvPr id="106" name="TextBox 105">
              <a:extLst>
                <a:ext uri="{FF2B5EF4-FFF2-40B4-BE49-F238E27FC236}">
                  <a16:creationId xmlns:a16="http://schemas.microsoft.com/office/drawing/2014/main" id="{7266C6DD-8F60-2E41-9073-C6187522BCFB}"/>
                </a:ext>
              </a:extLst>
            </p:cNvPr>
            <p:cNvSpPr txBox="1"/>
            <p:nvPr/>
          </p:nvSpPr>
          <p:spPr>
            <a:xfrm>
              <a:off x="182880" y="1604028"/>
              <a:ext cx="2286000" cy="581389"/>
            </a:xfrm>
            <a:prstGeom prst="rect">
              <a:avLst/>
            </a:prstGeom>
            <a:noFill/>
          </p:spPr>
          <p:txBody>
            <a:bodyPr wrap="square" rtlCol="0" anchor="ctr">
              <a:noAutofit/>
            </a:bodyPr>
            <a:lstStyle/>
            <a:p>
              <a:pPr algn="r"/>
              <a:r>
                <a:rPr lang="en-US" sz="800" dirty="0">
                  <a:solidFill>
                    <a:srgbClr val="2D2A2B"/>
                  </a:solidFill>
                  <a:latin typeface="Arial" panose="020B0604020202020204" pitchFamily="34" charset="0"/>
                  <a:cs typeface="Arial" panose="020B0604020202020204" pitchFamily="34" charset="0"/>
                </a:rPr>
                <a:t>My work gives me a feeling of personal accomplishment.</a:t>
              </a:r>
            </a:p>
          </p:txBody>
        </p:sp>
      </p:grpSp>
      <p:sp>
        <p:nvSpPr>
          <p:cNvPr id="83" name="Rounded Rectangle 10">
            <a:extLst>
              <a:ext uri="{FF2B5EF4-FFF2-40B4-BE49-F238E27FC236}">
                <a16:creationId xmlns:a16="http://schemas.microsoft.com/office/drawing/2014/main" id="{C6290EFF-1F67-4632-BF34-9D40FAD5BE57}"/>
              </a:ext>
            </a:extLst>
          </p:cNvPr>
          <p:cNvSpPr/>
          <p:nvPr/>
        </p:nvSpPr>
        <p:spPr>
          <a:xfrm>
            <a:off x="265058" y="5601043"/>
            <a:ext cx="8623210" cy="848499"/>
          </a:xfrm>
          <a:prstGeom prst="roundRect">
            <a:avLst>
              <a:gd name="adj" fmla="val 8124"/>
            </a:avLst>
          </a:prstGeom>
          <a:noFill/>
          <a:ln>
            <a:solidFill>
              <a:schemeClr val="bg2">
                <a:lumMod val="90000"/>
              </a:schemeClr>
            </a:solidFill>
          </a:ln>
          <a:effectLst/>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Arial" panose="020B0604020202020204" pitchFamily="34" charset="0"/>
              <a:ea typeface="+mn-ea"/>
              <a:cs typeface="Arial" panose="020B0604020202020204" pitchFamily="34" charset="0"/>
            </a:endParaRPr>
          </a:p>
        </p:txBody>
      </p:sp>
      <p:sp>
        <p:nvSpPr>
          <p:cNvPr id="19" name="Title 1">
            <a:extLst>
              <a:ext uri="{FF2B5EF4-FFF2-40B4-BE49-F238E27FC236}">
                <a16:creationId xmlns:a16="http://schemas.microsoft.com/office/drawing/2014/main" id="{72891B29-3D61-445C-91A3-5860D11BFA9C}"/>
              </a:ext>
            </a:extLst>
          </p:cNvPr>
          <p:cNvSpPr txBox="1">
            <a:spLocks/>
          </p:cNvSpPr>
          <p:nvPr/>
        </p:nvSpPr>
        <p:spPr>
          <a:xfrm>
            <a:off x="169021" y="58992"/>
            <a:ext cx="8131699" cy="474278"/>
          </a:xfrm>
          <a:prstGeom prst="rect">
            <a:avLst/>
          </a:prstGeom>
        </p:spPr>
        <p:txBody>
          <a:bodyPr vert="horz" lIns="91440" tIns="45720" rIns="91440" bIns="45720" rtlCol="0" anchor="ctr">
            <a:noAutofit/>
          </a:bodyPr>
          <a:lstStyle>
            <a:lvl1pPr algn="l" defTabSz="685749" rtl="0" eaLnBrk="1" latinLnBrk="0" hangingPunct="1">
              <a:lnSpc>
                <a:spcPct val="90000"/>
              </a:lnSpc>
              <a:spcBef>
                <a:spcPct val="0"/>
              </a:spcBef>
              <a:buNone/>
              <a:defRPr sz="1800" b="0" i="0" kern="1200" spc="98" baseline="0">
                <a:solidFill>
                  <a:schemeClr val="tx2">
                    <a:lumMod val="75000"/>
                  </a:schemeClr>
                </a:solidFill>
                <a:latin typeface="Calibri" charset="0"/>
                <a:ea typeface="Calibri" charset="0"/>
                <a:cs typeface="Calibri" charset="0"/>
              </a:defRPr>
            </a:lvl1pPr>
          </a:lstStyle>
          <a:p>
            <a:pPr marL="0" marR="0" lvl="0" indent="0" algn="l" defTabSz="685749"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98" normalizeH="0" baseline="0" noProof="0" dirty="0">
                <a:ln>
                  <a:noFill/>
                </a:ln>
                <a:solidFill>
                  <a:srgbClr val="2D2A2B"/>
                </a:solidFill>
                <a:effectLst/>
                <a:uLnTx/>
                <a:uFillTx/>
                <a:latin typeface="Arial" panose="020B0604020202020204" pitchFamily="34" charset="0"/>
                <a:cs typeface="Arial" panose="020B0604020202020204" pitchFamily="34" charset="0"/>
              </a:rPr>
              <a:t>Dimension Details -- Advocacy, Motivation &amp; Accomplishment</a:t>
            </a:r>
          </a:p>
        </p:txBody>
      </p:sp>
      <p:cxnSp>
        <p:nvCxnSpPr>
          <p:cNvPr id="20" name="Straight Connector 19">
            <a:extLst>
              <a:ext uri="{FF2B5EF4-FFF2-40B4-BE49-F238E27FC236}">
                <a16:creationId xmlns:a16="http://schemas.microsoft.com/office/drawing/2014/main" id="{293EE5C0-7E36-48FE-93B0-026CAB278DE4}"/>
              </a:ext>
            </a:extLst>
          </p:cNvPr>
          <p:cNvCxnSpPr>
            <a:cxnSpLocks/>
          </p:cNvCxnSpPr>
          <p:nvPr/>
        </p:nvCxnSpPr>
        <p:spPr>
          <a:xfrm>
            <a:off x="274320" y="500659"/>
            <a:ext cx="7315200" cy="0"/>
          </a:xfrm>
          <a:prstGeom prst="line">
            <a:avLst/>
          </a:prstGeom>
          <a:ln w="25400">
            <a:solidFill>
              <a:schemeClr val="bg2">
                <a:lumMod val="9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5523CB6-AD54-4645-9131-1EBDB2F24E93}"/>
              </a:ext>
            </a:extLst>
          </p:cNvPr>
          <p:cNvCxnSpPr/>
          <p:nvPr/>
        </p:nvCxnSpPr>
        <p:spPr>
          <a:xfrm>
            <a:off x="320040" y="16002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7442BD6-0D3E-4483-8E8F-3D23D1C982AB}"/>
              </a:ext>
            </a:extLst>
          </p:cNvPr>
          <p:cNvCxnSpPr/>
          <p:nvPr/>
        </p:nvCxnSpPr>
        <p:spPr>
          <a:xfrm>
            <a:off x="320040" y="219456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86D2075-85DE-4F46-B417-F5646B1633E2}"/>
              </a:ext>
            </a:extLst>
          </p:cNvPr>
          <p:cNvCxnSpPr/>
          <p:nvPr/>
        </p:nvCxnSpPr>
        <p:spPr>
          <a:xfrm>
            <a:off x="320040" y="1002011"/>
            <a:ext cx="8551381" cy="0"/>
          </a:xfrm>
          <a:prstGeom prst="line">
            <a:avLst/>
          </a:prstGeom>
          <a:ln w="25400">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BF4998F-8D94-4AC0-8307-7FE780FDB850}"/>
              </a:ext>
            </a:extLst>
          </p:cNvPr>
          <p:cNvSpPr txBox="1"/>
          <p:nvPr/>
        </p:nvSpPr>
        <p:spPr>
          <a:xfrm>
            <a:off x="365760" y="548640"/>
            <a:ext cx="2103120" cy="457200"/>
          </a:xfrm>
          <a:prstGeom prst="rect">
            <a:avLst/>
          </a:prstGeom>
          <a:noFill/>
          <a:ln w="6350">
            <a:noFill/>
          </a:ln>
        </p:spPr>
        <p:txBody>
          <a:bodyPr wrap="square" lIns="45720" rIns="45720" rtlCol="0"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Dimension/Item</a:t>
            </a:r>
          </a:p>
        </p:txBody>
      </p:sp>
      <p:cxnSp>
        <p:nvCxnSpPr>
          <p:cNvPr id="148" name="Straight Connector 147">
            <a:extLst>
              <a:ext uri="{FF2B5EF4-FFF2-40B4-BE49-F238E27FC236}">
                <a16:creationId xmlns:a16="http://schemas.microsoft.com/office/drawing/2014/main" id="{84A62125-4849-4F18-9DA9-06F7259CFA5B}"/>
              </a:ext>
            </a:extLst>
          </p:cNvPr>
          <p:cNvCxnSpPr/>
          <p:nvPr/>
        </p:nvCxnSpPr>
        <p:spPr>
          <a:xfrm>
            <a:off x="320040" y="283464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F4ED0399-17D1-47D5-81CD-BD17B0E0F17C}"/>
              </a:ext>
            </a:extLst>
          </p:cNvPr>
          <p:cNvCxnSpPr/>
          <p:nvPr/>
        </p:nvCxnSpPr>
        <p:spPr>
          <a:xfrm>
            <a:off x="320040" y="347472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83DAFA4-9EA8-4AE8-B11A-35A17089BFFA}"/>
              </a:ext>
            </a:extLst>
          </p:cNvPr>
          <p:cNvCxnSpPr/>
          <p:nvPr/>
        </p:nvCxnSpPr>
        <p:spPr>
          <a:xfrm>
            <a:off x="320040" y="411480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019EE92C-DF8C-430F-AF5B-50EFBD5B0C48}"/>
              </a:ext>
            </a:extLst>
          </p:cNvPr>
          <p:cNvCxnSpPr/>
          <p:nvPr/>
        </p:nvCxnSpPr>
        <p:spPr>
          <a:xfrm>
            <a:off x="320040" y="4754880"/>
            <a:ext cx="8551381" cy="0"/>
          </a:xfrm>
          <a:prstGeom prst="line">
            <a:avLst/>
          </a:prstGeom>
          <a:ln>
            <a:solidFill>
              <a:schemeClr val="tx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5897880" y="731520"/>
            <a:ext cx="642553" cy="4700016"/>
            <a:chOff x="5897880" y="731520"/>
            <a:chExt cx="642553" cy="4700016"/>
          </a:xfrm>
        </p:grpSpPr>
        <p:sp>
          <p:nvSpPr>
            <p:cNvPr id="11" name="Rectangle: Rounded Corners 10">
              <a:extLst>
                <a:ext uri="{FF2B5EF4-FFF2-40B4-BE49-F238E27FC236}">
                  <a16:creationId xmlns:a16="http://schemas.microsoft.com/office/drawing/2014/main" id="{A4FD62A8-687B-47EE-BACF-5BA26D902ADE}"/>
                </a:ext>
              </a:extLst>
            </p:cNvPr>
            <p:cNvSpPr/>
            <p:nvPr/>
          </p:nvSpPr>
          <p:spPr>
            <a:xfrm>
              <a:off x="6080760" y="731520"/>
              <a:ext cx="228600" cy="22860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A</a:t>
              </a:r>
            </a:p>
          </p:txBody>
        </p:sp>
        <p:sp>
          <p:nvSpPr>
            <p:cNvPr id="8" name="TextBox 7">
              <a:extLst>
                <a:ext uri="{FF2B5EF4-FFF2-40B4-BE49-F238E27FC236}">
                  <a16:creationId xmlns:a16="http://schemas.microsoft.com/office/drawing/2014/main" id="{FE8E8761-1E00-4E43-B872-A33EC3D85E42}"/>
                </a:ext>
              </a:extLst>
            </p:cNvPr>
            <p:cNvSpPr txBox="1">
              <a:spLocks noChangeAspect="1"/>
            </p:cNvSpPr>
            <p:nvPr/>
          </p:nvSpPr>
          <p:spPr>
            <a:xfrm>
              <a:off x="5897880" y="1014984"/>
              <a:ext cx="640080" cy="582964"/>
            </a:xfrm>
            <a:prstGeom prst="rect">
              <a:avLst/>
            </a:prstGeom>
            <a:noFill/>
            <a:ln w="6350">
              <a:noFill/>
            </a:ln>
          </p:spPr>
          <p:txBody>
            <a:bodyPr wrap="square" rtlCol="0" anchor="ctr" anchorCtr="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89</a:t>
              </a:r>
            </a:p>
          </p:txBody>
        </p:sp>
        <p:sp>
          <p:nvSpPr>
            <p:cNvPr id="159" name="TextBox 158">
              <a:extLst>
                <a:ext uri="{FF2B5EF4-FFF2-40B4-BE49-F238E27FC236}">
                  <a16:creationId xmlns:a16="http://schemas.microsoft.com/office/drawing/2014/main" id="{E269FA1B-8C64-4662-8CB1-F4C3A1A5608E}"/>
                </a:ext>
              </a:extLst>
            </p:cNvPr>
            <p:cNvSpPr txBox="1">
              <a:spLocks noChangeAspect="1"/>
            </p:cNvSpPr>
            <p:nvPr/>
          </p:nvSpPr>
          <p:spPr>
            <a:xfrm>
              <a:off x="5897880" y="1600200"/>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89</a:t>
              </a:r>
            </a:p>
          </p:txBody>
        </p:sp>
        <p:sp>
          <p:nvSpPr>
            <p:cNvPr id="133" name="TextBox 132">
              <a:extLst>
                <a:ext uri="{FF2B5EF4-FFF2-40B4-BE49-F238E27FC236}">
                  <a16:creationId xmlns:a16="http://schemas.microsoft.com/office/drawing/2014/main" id="{AF8D7FE6-F997-4D06-8B01-060F3AC61BFE}"/>
                </a:ext>
              </a:extLst>
            </p:cNvPr>
            <p:cNvSpPr txBox="1">
              <a:spLocks noChangeAspect="1"/>
            </p:cNvSpPr>
            <p:nvPr/>
          </p:nvSpPr>
          <p:spPr>
            <a:xfrm>
              <a:off x="5897880" y="2221992"/>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85</a:t>
              </a:r>
            </a:p>
          </p:txBody>
        </p:sp>
        <p:sp>
          <p:nvSpPr>
            <p:cNvPr id="143" name="TextBox 142">
              <a:extLst>
                <a:ext uri="{FF2B5EF4-FFF2-40B4-BE49-F238E27FC236}">
                  <a16:creationId xmlns:a16="http://schemas.microsoft.com/office/drawing/2014/main" id="{9993FCCF-08B0-4616-8C0B-870458F040B9}"/>
                </a:ext>
              </a:extLst>
            </p:cNvPr>
            <p:cNvSpPr txBox="1">
              <a:spLocks noChangeAspect="1"/>
            </p:cNvSpPr>
            <p:nvPr/>
          </p:nvSpPr>
          <p:spPr>
            <a:xfrm>
              <a:off x="5897880" y="2871216"/>
              <a:ext cx="642553" cy="585216"/>
            </a:xfrm>
            <a:prstGeom prst="rect">
              <a:avLst/>
            </a:prstGeom>
            <a:noFill/>
            <a:ln w="6350">
              <a:noFill/>
            </a:ln>
          </p:spPr>
          <p:txBody>
            <a:bodyPr wrap="square" rtlCol="0" anchor="ctr" anchorCtr="1">
              <a:noAutofit/>
            </a:bodyPr>
            <a:lstStyle/>
            <a:p>
              <a:pPr lvl="0">
                <a:defRPr/>
              </a:pPr>
              <a:r>
                <a:rPr lang="en-US" sz="1400" dirty="0">
                  <a:solidFill>
                    <a:srgbClr val="2D2A2B"/>
                  </a:solidFill>
                  <a:latin typeface="Arial" panose="020B0604020202020204" pitchFamily="34" charset="0"/>
                  <a:cs typeface="Arial" panose="020B0604020202020204" pitchFamily="34" charset="0"/>
                </a:rPr>
                <a:t>92</a:t>
              </a:r>
            </a:p>
          </p:txBody>
        </p:sp>
        <p:sp>
          <p:nvSpPr>
            <p:cNvPr id="150" name="TextBox 149">
              <a:extLst>
                <a:ext uri="{FF2B5EF4-FFF2-40B4-BE49-F238E27FC236}">
                  <a16:creationId xmlns:a16="http://schemas.microsoft.com/office/drawing/2014/main" id="{5870D57E-9EDF-4220-B2B0-0962941C8421}"/>
                </a:ext>
              </a:extLst>
            </p:cNvPr>
            <p:cNvSpPr txBox="1">
              <a:spLocks noChangeAspect="1"/>
            </p:cNvSpPr>
            <p:nvPr/>
          </p:nvSpPr>
          <p:spPr>
            <a:xfrm>
              <a:off x="5897880" y="3520440"/>
              <a:ext cx="642553" cy="585216"/>
            </a:xfrm>
            <a:prstGeom prst="rect">
              <a:avLst/>
            </a:prstGeom>
            <a:noFill/>
            <a:ln w="6350">
              <a:noFill/>
            </a:ln>
          </p:spPr>
          <p:txBody>
            <a:bodyPr wrap="square" rtlCol="0" anchor="ctr" anchorCtr="1">
              <a:noAutofit/>
            </a:bodyPr>
            <a:lstStyle/>
            <a:p>
              <a:pPr lvl="0">
                <a:defRPr/>
              </a:pPr>
              <a:endParaRPr/>
            </a:p>
          </p:txBody>
        </p:sp>
        <p:sp>
          <p:nvSpPr>
            <p:cNvPr id="156" name="TextBox 155">
              <a:extLst>
                <a:ext uri="{FF2B5EF4-FFF2-40B4-BE49-F238E27FC236}">
                  <a16:creationId xmlns:a16="http://schemas.microsoft.com/office/drawing/2014/main" id="{FE641E82-45F9-4902-8EB8-70C40EC6C1DC}"/>
                </a:ext>
              </a:extLst>
            </p:cNvPr>
            <p:cNvSpPr txBox="1">
              <a:spLocks noChangeAspect="1"/>
            </p:cNvSpPr>
            <p:nvPr/>
          </p:nvSpPr>
          <p:spPr>
            <a:xfrm>
              <a:off x="5897880" y="4160520"/>
              <a:ext cx="642553" cy="585216"/>
            </a:xfrm>
            <a:prstGeom prst="rect">
              <a:avLst/>
            </a:prstGeom>
            <a:noFill/>
            <a:ln w="6350">
              <a:noFill/>
            </a:ln>
          </p:spPr>
          <p:txBody>
            <a:bodyPr wrap="square" rtlCol="0" anchor="ctr" anchorCtr="1">
              <a:noAutofit/>
            </a:bodyPr>
            <a:lstStyle/>
            <a:p>
              <a:pPr lvl="0">
                <a:defRPr/>
              </a:pPr>
              <a:endParaRPr/>
            </a:p>
          </p:txBody>
        </p:sp>
        <p:sp>
          <p:nvSpPr>
            <p:cNvPr id="183" name="TextBox 182">
              <a:extLst>
                <a:ext uri="{FF2B5EF4-FFF2-40B4-BE49-F238E27FC236}">
                  <a16:creationId xmlns:a16="http://schemas.microsoft.com/office/drawing/2014/main" id="{6BBBF724-E414-4DD6-A473-A0013E8ED19D}"/>
                </a:ext>
              </a:extLst>
            </p:cNvPr>
            <p:cNvSpPr txBox="1">
              <a:spLocks noChangeAspect="1"/>
            </p:cNvSpPr>
            <p:nvPr/>
          </p:nvSpPr>
          <p:spPr>
            <a:xfrm>
              <a:off x="5897880" y="4846320"/>
              <a:ext cx="642553" cy="585216"/>
            </a:xfrm>
            <a:prstGeom prst="rect">
              <a:avLst/>
            </a:prstGeom>
            <a:noFill/>
            <a:ln w="6350">
              <a:noFill/>
            </a:ln>
          </p:spPr>
          <p:txBody>
            <a:bodyPr wrap="square" rtlCol="0" anchor="ctr" anchorCtr="1">
              <a:noAutofit/>
            </a:bodyPr>
            <a:lstStyle/>
            <a:p>
              <a:pPr lvl="0">
                <a:defRPr/>
              </a:pPr>
              <a:endParaRPr/>
            </a:p>
          </p:txBody>
        </p:sp>
      </p:grpSp>
      <p:grpSp>
        <p:nvGrpSpPr>
          <p:cNvPr id="7" name="Group 6"/>
          <p:cNvGrpSpPr/>
          <p:nvPr/>
        </p:nvGrpSpPr>
        <p:grpSpPr>
          <a:xfrm>
            <a:off x="6440002" y="731520"/>
            <a:ext cx="782253" cy="4553712"/>
            <a:chOff x="6440002" y="731520"/>
            <a:chExt cx="782253" cy="4553712"/>
          </a:xfrm>
        </p:grpSpPr>
        <p:sp>
          <p:nvSpPr>
            <p:cNvPr id="14" name="Rectangle: Rounded Corners 13">
              <a:extLst>
                <a:ext uri="{FF2B5EF4-FFF2-40B4-BE49-F238E27FC236}">
                  <a16:creationId xmlns:a16="http://schemas.microsoft.com/office/drawing/2014/main" id="{BE8BB6A3-1107-4BD2-99FD-E0CE69E048AA}"/>
                </a:ext>
              </a:extLst>
            </p:cNvPr>
            <p:cNvSpPr/>
            <p:nvPr/>
          </p:nvSpPr>
          <p:spPr>
            <a:xfrm>
              <a:off x="6718190" y="731520"/>
              <a:ext cx="228600" cy="22860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bg1"/>
                  </a:solidFill>
                  <a:effectLst/>
                  <a:uLnTx/>
                  <a:uFillTx/>
                  <a:latin typeface="+mj-lt"/>
                  <a:ea typeface="+mn-ea"/>
                  <a:cs typeface="Arial" panose="020B0604020202020204" pitchFamily="34" charset="0"/>
                </a:rPr>
                <a:t>B</a:t>
              </a:r>
            </a:p>
          </p:txBody>
        </p:sp>
        <p:sp>
          <p:nvSpPr>
            <p:cNvPr id="16" name="TextBox 15">
              <a:extLst>
                <a:ext uri="{FF2B5EF4-FFF2-40B4-BE49-F238E27FC236}">
                  <a16:creationId xmlns:a16="http://schemas.microsoft.com/office/drawing/2014/main" id="{51519F0A-671C-47E8-AAEC-03CB1AF858DD}"/>
                </a:ext>
              </a:extLst>
            </p:cNvPr>
            <p:cNvSpPr txBox="1"/>
            <p:nvPr/>
          </p:nvSpPr>
          <p:spPr>
            <a:xfrm>
              <a:off x="6440002" y="1131458"/>
              <a:ext cx="768096" cy="347472"/>
            </a:xfrm>
            <a:prstGeom prst="rect">
              <a:avLst/>
            </a:prstGeom>
            <a:noFill/>
            <a:ln w="6350">
              <a:noFill/>
            </a:ln>
          </p:spPr>
          <p:txBody>
            <a:bodyPr wrap="square" lIns="45720" rIns="4572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t>
              </a:r>
            </a:p>
          </p:txBody>
        </p:sp>
        <p:sp>
          <p:nvSpPr>
            <p:cNvPr id="160" name="TextBox 159">
              <a:extLst>
                <a:ext uri="{FF2B5EF4-FFF2-40B4-BE49-F238E27FC236}">
                  <a16:creationId xmlns:a16="http://schemas.microsoft.com/office/drawing/2014/main" id="{069128EB-3757-48AA-B8BD-901FE58813FA}"/>
                </a:ext>
              </a:extLst>
            </p:cNvPr>
            <p:cNvSpPr txBox="1"/>
            <p:nvPr/>
          </p:nvSpPr>
          <p:spPr>
            <a:xfrm>
              <a:off x="6445585" y="1724986"/>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38" name="TextBox 137">
              <a:extLst>
                <a:ext uri="{FF2B5EF4-FFF2-40B4-BE49-F238E27FC236}">
                  <a16:creationId xmlns:a16="http://schemas.microsoft.com/office/drawing/2014/main" id="{2F0755C7-6D71-449D-834F-6CA841CFE94D}"/>
                </a:ext>
              </a:extLst>
            </p:cNvPr>
            <p:cNvSpPr txBox="1"/>
            <p:nvPr/>
          </p:nvSpPr>
          <p:spPr>
            <a:xfrm>
              <a:off x="6440002" y="2343294"/>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44" name="TextBox 143">
              <a:extLst>
                <a:ext uri="{FF2B5EF4-FFF2-40B4-BE49-F238E27FC236}">
                  <a16:creationId xmlns:a16="http://schemas.microsoft.com/office/drawing/2014/main" id="{61436C8E-8F24-4A4D-AD33-A193088721E0}"/>
                </a:ext>
              </a:extLst>
            </p:cNvPr>
            <p:cNvSpPr txBox="1"/>
            <p:nvPr/>
          </p:nvSpPr>
          <p:spPr>
            <a:xfrm>
              <a:off x="6445585" y="2989161"/>
              <a:ext cx="768096" cy="347472"/>
            </a:xfrm>
            <a:prstGeom prst="rect">
              <a:avLst/>
            </a:prstGeom>
            <a:noFill/>
            <a:ln w="6350">
              <a:noFill/>
            </a:ln>
          </p:spPr>
          <p:txBody>
            <a:bodyPr wrap="square" lIns="45720" rIns="45720" rtlCol="0" anchor="ctr" anchorCtr="0">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51" name="TextBox 150">
              <a:extLst>
                <a:ext uri="{FF2B5EF4-FFF2-40B4-BE49-F238E27FC236}">
                  <a16:creationId xmlns:a16="http://schemas.microsoft.com/office/drawing/2014/main" id="{23A10F51-1BF3-4332-80D5-C34EA9D7A95D}"/>
                </a:ext>
              </a:extLst>
            </p:cNvPr>
            <p:cNvSpPr txBox="1"/>
            <p:nvPr/>
          </p:nvSpPr>
          <p:spPr>
            <a:xfrm>
              <a:off x="6448576" y="3640815"/>
              <a:ext cx="768096" cy="347472"/>
            </a:xfrm>
            <a:prstGeom prst="rect">
              <a:avLst/>
            </a:prstGeom>
            <a:noFill/>
            <a:ln w="6350">
              <a:noFill/>
            </a:ln>
          </p:spPr>
          <p:txBody>
            <a:bodyPr wrap="square" lIns="45720" rIns="45720" rtlCol="0" anchor="ctr" anchorCtr="0">
              <a:noAutofit/>
            </a:bodyPr>
            <a:lstStyle/>
            <a:p>
              <a:pPr lvl="0" algn="ctr">
                <a:defRPr/>
              </a:pPr>
              <a:endParaRPr/>
            </a:p>
          </p:txBody>
        </p:sp>
        <p:sp>
          <p:nvSpPr>
            <p:cNvPr id="157" name="TextBox 156">
              <a:extLst>
                <a:ext uri="{FF2B5EF4-FFF2-40B4-BE49-F238E27FC236}">
                  <a16:creationId xmlns:a16="http://schemas.microsoft.com/office/drawing/2014/main" id="{446A4A20-C6DA-4468-8D72-34F0B9A42012}"/>
                </a:ext>
              </a:extLst>
            </p:cNvPr>
            <p:cNvSpPr txBox="1"/>
            <p:nvPr/>
          </p:nvSpPr>
          <p:spPr>
            <a:xfrm>
              <a:off x="6454159" y="4280895"/>
              <a:ext cx="768096" cy="347472"/>
            </a:xfrm>
            <a:prstGeom prst="rect">
              <a:avLst/>
            </a:prstGeom>
            <a:noFill/>
            <a:ln w="6350">
              <a:noFill/>
            </a:ln>
          </p:spPr>
          <p:txBody>
            <a:bodyPr wrap="square" lIns="45720" rIns="45720" rtlCol="0" anchor="ctr" anchorCtr="0">
              <a:noAutofit/>
            </a:bodyPr>
            <a:lstStyle/>
            <a:p>
              <a:pPr lvl="0" algn="ctr">
                <a:defRPr/>
              </a:pPr>
              <a:endParaRPr/>
            </a:p>
          </p:txBody>
        </p:sp>
        <p:sp>
          <p:nvSpPr>
            <p:cNvPr id="184" name="TextBox 183">
              <a:extLst>
                <a:ext uri="{FF2B5EF4-FFF2-40B4-BE49-F238E27FC236}">
                  <a16:creationId xmlns:a16="http://schemas.microsoft.com/office/drawing/2014/main" id="{EE6190ED-0B49-4352-AFF3-CF3D66D4D197}"/>
                </a:ext>
              </a:extLst>
            </p:cNvPr>
            <p:cNvSpPr txBox="1"/>
            <p:nvPr/>
          </p:nvSpPr>
          <p:spPr>
            <a:xfrm>
              <a:off x="6444677" y="4937760"/>
              <a:ext cx="768096" cy="347472"/>
            </a:xfrm>
            <a:prstGeom prst="rect">
              <a:avLst/>
            </a:prstGeom>
            <a:noFill/>
            <a:ln w="6350">
              <a:noFill/>
            </a:ln>
          </p:spPr>
          <p:txBody>
            <a:bodyPr wrap="square" lIns="45720" rIns="45720" rtlCol="0" anchor="ctr" anchorCtr="0">
              <a:noAutofit/>
            </a:bodyPr>
            <a:lstStyle/>
            <a:p>
              <a:pPr lvl="0" algn="ctr">
                <a:defRPr/>
              </a:pPr>
              <a:endParaRPr/>
            </a:p>
          </p:txBody>
        </p:sp>
      </p:grpSp>
      <p:grpSp>
        <p:nvGrpSpPr>
          <p:cNvPr id="9" name="Group 8"/>
          <p:cNvGrpSpPr/>
          <p:nvPr/>
        </p:nvGrpSpPr>
        <p:grpSpPr>
          <a:xfrm>
            <a:off x="7275424" y="731520"/>
            <a:ext cx="782253" cy="4553712"/>
            <a:chOff x="7275424" y="731520"/>
            <a:chExt cx="782253" cy="4553712"/>
          </a:xfrm>
        </p:grpSpPr>
        <p:sp>
          <p:nvSpPr>
            <p:cNvPr id="13" name="Rectangle: Rounded Corners 12">
              <a:extLst>
                <a:ext uri="{FF2B5EF4-FFF2-40B4-BE49-F238E27FC236}">
                  <a16:creationId xmlns:a16="http://schemas.microsoft.com/office/drawing/2014/main" id="{FE405175-FDFC-4040-AD13-B75A1E5F4EDC}"/>
                </a:ext>
              </a:extLst>
            </p:cNvPr>
            <p:cNvSpPr/>
            <p:nvPr/>
          </p:nvSpPr>
          <p:spPr>
            <a:xfrm>
              <a:off x="7552944" y="731520"/>
              <a:ext cx="228600" cy="22860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mj-lt"/>
                  <a:ea typeface="+mn-ea"/>
                  <a:cs typeface="Arial" panose="020B0604020202020204" pitchFamily="34" charset="0"/>
                </a:rPr>
                <a:t>C</a:t>
              </a:r>
            </a:p>
          </p:txBody>
        </p:sp>
        <p:sp>
          <p:nvSpPr>
            <p:cNvPr id="146" name="TextBox 145">
              <a:extLst>
                <a:ext uri="{FF2B5EF4-FFF2-40B4-BE49-F238E27FC236}">
                  <a16:creationId xmlns:a16="http://schemas.microsoft.com/office/drawing/2014/main" id="{57C406BE-ACD2-46CA-8236-88678C8B7EB5}"/>
                </a:ext>
              </a:extLst>
            </p:cNvPr>
            <p:cNvSpPr txBox="1"/>
            <p:nvPr/>
          </p:nvSpPr>
          <p:spPr>
            <a:xfrm>
              <a:off x="7275424" y="1162208"/>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61" name="TextBox 160">
              <a:extLst>
                <a:ext uri="{FF2B5EF4-FFF2-40B4-BE49-F238E27FC236}">
                  <a16:creationId xmlns:a16="http://schemas.microsoft.com/office/drawing/2014/main" id="{5B9EBBD3-EC0F-4B3A-B0E4-303DC813D0B7}"/>
                </a:ext>
              </a:extLst>
            </p:cNvPr>
            <p:cNvSpPr txBox="1"/>
            <p:nvPr/>
          </p:nvSpPr>
          <p:spPr>
            <a:xfrm>
              <a:off x="7281007" y="175764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68 (+21)</a:t>
              </a:r>
            </a:p>
          </p:txBody>
        </p:sp>
        <p:sp>
          <p:nvSpPr>
            <p:cNvPr id="141" name="TextBox 140">
              <a:extLst>
                <a:ext uri="{FF2B5EF4-FFF2-40B4-BE49-F238E27FC236}">
                  <a16:creationId xmlns:a16="http://schemas.microsoft.com/office/drawing/2014/main" id="{3334149F-325D-439D-ABA4-85BD845B8A22}"/>
                </a:ext>
              </a:extLst>
            </p:cNvPr>
            <p:cNvSpPr txBox="1"/>
            <p:nvPr/>
          </p:nvSpPr>
          <p:spPr>
            <a:xfrm>
              <a:off x="7275424" y="2375264"/>
              <a:ext cx="768096" cy="276999"/>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a:t>
              </a:r>
            </a:p>
          </p:txBody>
        </p:sp>
        <p:sp>
          <p:nvSpPr>
            <p:cNvPr id="145" name="TextBox 144">
              <a:extLst>
                <a:ext uri="{FF2B5EF4-FFF2-40B4-BE49-F238E27FC236}">
                  <a16:creationId xmlns:a16="http://schemas.microsoft.com/office/drawing/2014/main" id="{8A326A07-597F-48EF-BB6A-A4D0AF037853}"/>
                </a:ext>
              </a:extLst>
            </p:cNvPr>
            <p:cNvSpPr txBox="1"/>
            <p:nvPr/>
          </p:nvSpPr>
          <p:spPr>
            <a:xfrm>
              <a:off x="7281007" y="2983374"/>
              <a:ext cx="768096" cy="347472"/>
            </a:xfrm>
            <a:prstGeom prst="rect">
              <a:avLst/>
            </a:prstGeom>
            <a:noFill/>
            <a:ln w="6350">
              <a:noFill/>
            </a:ln>
          </p:spPr>
          <p:txBody>
            <a:bodyPr wrap="square" lIns="45720" rIns="45720" rtlCol="0" anchor="ctr" anchorCtr="1">
              <a:noAutofit/>
            </a:bodyPr>
            <a:lstStyle/>
            <a:p>
              <a:pPr lvl="0" algn="ctr">
                <a:defRPr/>
              </a:pPr>
              <a:r>
                <a:rPr lang="en-US" sz="1200" dirty="0">
                  <a:solidFill>
                    <a:srgbClr val="2D2A2B"/>
                  </a:solidFill>
                  <a:latin typeface="Arial" panose="020B0604020202020204" pitchFamily="34" charset="0"/>
                  <a:cs typeface="Arial" panose="020B0604020202020204" pitchFamily="34" charset="0"/>
                </a:rPr>
                <a:t>67 (+25)</a:t>
              </a:r>
            </a:p>
          </p:txBody>
        </p:sp>
        <p:sp>
          <p:nvSpPr>
            <p:cNvPr id="154" name="TextBox 153">
              <a:extLst>
                <a:ext uri="{FF2B5EF4-FFF2-40B4-BE49-F238E27FC236}">
                  <a16:creationId xmlns:a16="http://schemas.microsoft.com/office/drawing/2014/main" id="{6D5EBA2B-BDCC-4CEF-9844-954EF43634E2}"/>
                </a:ext>
              </a:extLst>
            </p:cNvPr>
            <p:cNvSpPr txBox="1"/>
            <p:nvPr/>
          </p:nvSpPr>
          <p:spPr>
            <a:xfrm>
              <a:off x="7283998" y="3640815"/>
              <a:ext cx="768096" cy="347472"/>
            </a:xfrm>
            <a:prstGeom prst="rect">
              <a:avLst/>
            </a:prstGeom>
            <a:noFill/>
            <a:ln w="6350">
              <a:noFill/>
            </a:ln>
          </p:spPr>
          <p:txBody>
            <a:bodyPr wrap="square" lIns="45720" rIns="45720" rtlCol="0" anchor="ctr" anchorCtr="1">
              <a:noAutofit/>
            </a:bodyPr>
            <a:lstStyle/>
            <a:p>
              <a:pPr lvl="0" algn="ctr">
                <a:defRPr/>
              </a:pPr>
              <a:endParaRPr/>
            </a:p>
          </p:txBody>
        </p:sp>
        <p:sp>
          <p:nvSpPr>
            <p:cNvPr id="179" name="TextBox 178">
              <a:extLst>
                <a:ext uri="{FF2B5EF4-FFF2-40B4-BE49-F238E27FC236}">
                  <a16:creationId xmlns:a16="http://schemas.microsoft.com/office/drawing/2014/main" id="{9CB8BC60-CA25-4E4A-B7DF-6DB0D9F8896C}"/>
                </a:ext>
              </a:extLst>
            </p:cNvPr>
            <p:cNvSpPr txBox="1"/>
            <p:nvPr/>
          </p:nvSpPr>
          <p:spPr>
            <a:xfrm>
              <a:off x="7289581" y="4280895"/>
              <a:ext cx="768096" cy="347472"/>
            </a:xfrm>
            <a:prstGeom prst="rect">
              <a:avLst/>
            </a:prstGeom>
            <a:noFill/>
            <a:ln w="6350">
              <a:noFill/>
            </a:ln>
          </p:spPr>
          <p:txBody>
            <a:bodyPr wrap="square" lIns="45720" rIns="45720" rtlCol="0" anchor="ctr" anchorCtr="1">
              <a:noAutofit/>
            </a:bodyPr>
            <a:lstStyle/>
            <a:p>
              <a:pPr lvl="0" algn="ctr">
                <a:defRPr/>
              </a:pPr>
              <a:endParaRPr/>
            </a:p>
          </p:txBody>
        </p:sp>
        <p:sp>
          <p:nvSpPr>
            <p:cNvPr id="187" name="TextBox 186">
              <a:extLst>
                <a:ext uri="{FF2B5EF4-FFF2-40B4-BE49-F238E27FC236}">
                  <a16:creationId xmlns:a16="http://schemas.microsoft.com/office/drawing/2014/main" id="{99550F08-002D-415C-857D-8D352D84BF64}"/>
                </a:ext>
              </a:extLst>
            </p:cNvPr>
            <p:cNvSpPr txBox="1"/>
            <p:nvPr/>
          </p:nvSpPr>
          <p:spPr>
            <a:xfrm>
              <a:off x="7280099" y="4937760"/>
              <a:ext cx="768096" cy="347472"/>
            </a:xfrm>
            <a:prstGeom prst="rect">
              <a:avLst/>
            </a:prstGeom>
            <a:noFill/>
            <a:ln w="6350">
              <a:noFill/>
            </a:ln>
          </p:spPr>
          <p:txBody>
            <a:bodyPr wrap="square" lIns="45720" rIns="45720" rtlCol="0" anchor="ctr" anchorCtr="1">
              <a:noAutofit/>
            </a:bodyPr>
            <a:lstStyle/>
            <a:p>
              <a:pPr lvl="0" algn="ctr">
                <a:defRPr/>
              </a:pPr>
              <a:endParaRPr/>
            </a:p>
          </p:txBody>
        </p:sp>
      </p:grpSp>
      <p:sp>
        <p:nvSpPr>
          <p:cNvPr id="91" name="Text Placeholder 7">
            <a:extLst>
              <a:ext uri="{FF2B5EF4-FFF2-40B4-BE49-F238E27FC236}">
                <a16:creationId xmlns:a16="http://schemas.microsoft.com/office/drawing/2014/main" id="{CE7B5F59-78C1-ED44-B319-F3F1E92EA280}"/>
              </a:ext>
            </a:extLst>
          </p:cNvPr>
          <p:cNvSpPr txBox="1">
            <a:spLocks/>
          </p:cNvSpPr>
          <p:nvPr/>
        </p:nvSpPr>
        <p:spPr>
          <a:xfrm>
            <a:off x="284704" y="6514492"/>
            <a:ext cx="5436865" cy="297481"/>
          </a:xfrm>
          <a:prstGeom prst="rect">
            <a:avLst/>
          </a:prstGeom>
          <a:ln>
            <a:noFill/>
          </a:ln>
        </p:spPr>
        <p:txBody>
          <a:bodyPr lIns="0" anchor="ctr">
            <a:normAutofit/>
          </a:bodyPr>
          <a:lstStyle>
            <a:lvl1pPr marL="0" indent="0" algn="l" defTabSz="685749" rtl="0" eaLnBrk="1" latinLnBrk="0" hangingPunct="1">
              <a:lnSpc>
                <a:spcPct val="100000"/>
              </a:lnSpc>
              <a:spcBef>
                <a:spcPts val="750"/>
              </a:spcBef>
              <a:buFont typeface="Arial"/>
              <a:buNone/>
              <a:defRPr sz="900" b="0" i="0" kern="1200">
                <a:solidFill>
                  <a:srgbClr val="939393"/>
                </a:solidFill>
                <a:latin typeface="+mj-lt"/>
                <a:ea typeface="Arial" charset="0"/>
                <a:cs typeface="Arial" charset="0"/>
              </a:defRPr>
            </a:lvl1pPr>
            <a:lvl2pPr marL="514313" indent="-171438" algn="l" defTabSz="685749" rtl="0" eaLnBrk="1" latinLnBrk="0" hangingPunct="1">
              <a:lnSpc>
                <a:spcPct val="100000"/>
              </a:lnSpc>
              <a:spcBef>
                <a:spcPts val="375"/>
              </a:spcBef>
              <a:buFont typeface="Arial"/>
              <a:buChar char="•"/>
              <a:defRPr sz="1800" b="0" i="0" kern="1200">
                <a:solidFill>
                  <a:schemeClr val="bg2">
                    <a:lumMod val="25000"/>
                  </a:schemeClr>
                </a:solidFill>
                <a:latin typeface="Arial" charset="0"/>
                <a:ea typeface="Arial" charset="0"/>
                <a:cs typeface="Arial" charset="0"/>
              </a:defRPr>
            </a:lvl2pPr>
            <a:lvl3pPr marL="857186" indent="-171438" algn="l" defTabSz="685749" rtl="0" eaLnBrk="1" latinLnBrk="0" hangingPunct="1">
              <a:lnSpc>
                <a:spcPct val="100000"/>
              </a:lnSpc>
              <a:spcBef>
                <a:spcPts val="375"/>
              </a:spcBef>
              <a:buFont typeface="Arial"/>
              <a:buChar char="•"/>
              <a:defRPr sz="1500" b="0" i="0" kern="1200">
                <a:solidFill>
                  <a:schemeClr val="bg2">
                    <a:lumMod val="25000"/>
                  </a:schemeClr>
                </a:solidFill>
                <a:latin typeface="Arial" charset="0"/>
                <a:ea typeface="Arial" charset="0"/>
                <a:cs typeface="Arial" charset="0"/>
              </a:defRPr>
            </a:lvl3pPr>
            <a:lvl4pPr marL="1200060"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4pPr>
            <a:lvl5pPr marL="1542935" indent="-171438" algn="l" defTabSz="685749" rtl="0" eaLnBrk="1" latinLnBrk="0" hangingPunct="1">
              <a:lnSpc>
                <a:spcPct val="100000"/>
              </a:lnSpc>
              <a:spcBef>
                <a:spcPts val="375"/>
              </a:spcBef>
              <a:buFont typeface="Arial"/>
              <a:buChar char="•"/>
              <a:defRPr sz="1350" b="0" i="0" kern="1200">
                <a:solidFill>
                  <a:schemeClr val="bg2">
                    <a:lumMod val="25000"/>
                  </a:schemeClr>
                </a:solidFill>
                <a:latin typeface="Arial" charset="0"/>
                <a:ea typeface="Arial" charset="0"/>
                <a:cs typeface="Arial" charset="0"/>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Employee Survey 2021 Q2</a:t>
            </a:r>
          </a:p>
        </p:txBody>
      </p:sp>
      <p:sp>
        <p:nvSpPr>
          <p:cNvPr id="92" name="Footer Placeholder 2">
            <a:extLst>
              <a:ext uri="{FF2B5EF4-FFF2-40B4-BE49-F238E27FC236}">
                <a16:creationId xmlns:a16="http://schemas.microsoft.com/office/drawing/2014/main" id="{2E2C5825-844C-3949-82BC-71C13FE331B8}"/>
              </a:ext>
            </a:extLst>
          </p:cNvPr>
          <p:cNvSpPr txBox="1">
            <a:spLocks/>
          </p:cNvSpPr>
          <p:nvPr/>
        </p:nvSpPr>
        <p:spPr>
          <a:xfrm>
            <a:off x="5721569" y="6514491"/>
            <a:ext cx="3086297" cy="297482"/>
          </a:xfrm>
          <a:prstGeom prst="rect">
            <a:avLst/>
          </a:prstGeom>
        </p:spPr>
        <p:txBody>
          <a:bodyPr vert="horz" lIns="91440" tIns="45720" rIns="0" bIns="45720" rtlCol="0" anchor="ctr">
            <a:normAutofit/>
          </a:bodyPr>
          <a:lstStyle>
            <a:defPPr>
              <a:defRPr lang="en-US"/>
            </a:defPPr>
            <a:lvl1pPr marL="0" algn="r" defTabSz="914400" rtl="0" eaLnBrk="1" latinLnBrk="0" hangingPunct="1">
              <a:defRPr sz="900" b="0" i="0" kern="1200">
                <a:solidFill>
                  <a:srgbClr val="B9B9B9"/>
                </a:solidFill>
                <a:latin typeface="+mj-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767676"/>
                </a:solidFill>
                <a:latin typeface="Arial" panose="020B0604020202020204" pitchFamily="34" charset="0"/>
                <a:cs typeface="Arial" panose="020B0604020202020204" pitchFamily="34" charset="0"/>
              </a:rPr>
              <a:t>Philips | </a:t>
            </a:r>
            <a:fld id="{17CF78AA-46BA-394B-839C-0E34587A2404}" type="slidenum">
              <a:rPr lang="en-US" smtClean="0">
                <a:solidFill>
                  <a:srgbClr val="767676"/>
                </a:solidFill>
                <a:latin typeface="Arial" panose="020B0604020202020204" pitchFamily="34" charset="0"/>
                <a:cs typeface="Arial" panose="020B0604020202020204" pitchFamily="34" charset="0"/>
              </a:rPr>
              <a:pPr/>
              <a:t>9</a:t>
            </a:fld>
            <a:endParaRPr lang="en-US" dirty="0">
              <a:solidFill>
                <a:srgbClr val="767676"/>
              </a:solidFill>
              <a:latin typeface="Arial" panose="020B0604020202020204" pitchFamily="34" charset="0"/>
              <a:cs typeface="Arial" panose="020B0604020202020204" pitchFamily="34" charset="0"/>
            </a:endParaRPr>
          </a:p>
        </p:txBody>
      </p:sp>
      <p:grpSp>
        <p:nvGrpSpPr>
          <p:cNvPr id="15" name="Group 14"/>
          <p:cNvGrpSpPr/>
          <p:nvPr/>
        </p:nvGrpSpPr>
        <p:grpSpPr>
          <a:xfrm>
            <a:off x="365759" y="1051560"/>
            <a:ext cx="5577841" cy="457200"/>
            <a:chOff x="365759" y="1051560"/>
            <a:chExt cx="5577841" cy="457200"/>
          </a:xfrm>
        </p:grpSpPr>
        <p:graphicFrame>
          <p:nvGraphicFramePr>
            <p:cNvPr id="65" name="Chart 188"/>
            <p:cNvGraphicFramePr>
              <a:graphicFrameLocks noGrp="1"/>
            </p:cNvGraphicFramePr>
            <p:nvPr/>
          </p:nvGraphicFramePr>
          <p:xfrm>
            <a:off x="2560320" y="1051560"/>
            <a:ext cx="3383280" cy="457200"/>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8">
              <a:extLst>
                <a:ext uri="{FF2B5EF4-FFF2-40B4-BE49-F238E27FC236}">
                  <a16:creationId xmlns:a16="http://schemas.microsoft.com/office/drawing/2014/main" id="{B32073DA-237C-2545-9029-A59E84BAFC9C}"/>
                </a:ext>
              </a:extLst>
            </p:cNvPr>
            <p:cNvSpPr txBox="1"/>
            <p:nvPr/>
          </p:nvSpPr>
          <p:spPr>
            <a:xfrm>
              <a:off x="365759" y="1051560"/>
              <a:ext cx="2103120" cy="457200"/>
            </a:xfrm>
            <a:prstGeom prst="rect">
              <a:avLst/>
            </a:prstGeom>
            <a:noFill/>
          </p:spPr>
          <p:txBody>
            <a:bodyPr wrap="square" rtlCol="0" anchor="ctr">
              <a:noAutofit/>
            </a:bodyPr>
            <a:lstStyle/>
            <a:p>
              <a:pPr algn="r"/>
              <a:r>
                <a:rPr lang="en-US" sz="1200" b="1" dirty="0">
                  <a:solidFill>
                    <a:srgbClr val="2D2A2B"/>
                  </a:solidFill>
                  <a:latin typeface="Arial" panose="020B0604020202020204" pitchFamily="34" charset="0"/>
                  <a:cs typeface="Arial" panose="020B0604020202020204" pitchFamily="34" charset="0"/>
                </a:rPr>
                <a:t>Advocacy, Motivation &amp; Accomplishment</a:t>
              </a:r>
            </a:p>
          </p:txBody>
        </p:sp>
      </p:grpSp>
      <p:sp>
        <p:nvSpPr>
          <p:cNvPr id="96" name="Rectangle: Rounded Corners 77">
            <a:extLst>
              <a:ext uri="{FF2B5EF4-FFF2-40B4-BE49-F238E27FC236}">
                <a16:creationId xmlns:a16="http://schemas.microsoft.com/office/drawing/2014/main" id="{369965BA-84B8-7D43-B99C-EA35003746AC}"/>
              </a:ext>
            </a:extLst>
          </p:cNvPr>
          <p:cNvSpPr/>
          <p:nvPr/>
        </p:nvSpPr>
        <p:spPr>
          <a:xfrm>
            <a:off x="3840480" y="777240"/>
            <a:ext cx="144692" cy="139686"/>
          </a:xfrm>
          <a:prstGeom prst="round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7" name="Rectangle: Rounded Corners 78">
            <a:extLst>
              <a:ext uri="{FF2B5EF4-FFF2-40B4-BE49-F238E27FC236}">
                <a16:creationId xmlns:a16="http://schemas.microsoft.com/office/drawing/2014/main" id="{7DA961C4-E7FC-814B-A154-B337F0748015}"/>
              </a:ext>
            </a:extLst>
          </p:cNvPr>
          <p:cNvSpPr/>
          <p:nvPr/>
        </p:nvSpPr>
        <p:spPr>
          <a:xfrm>
            <a:off x="2651760" y="777240"/>
            <a:ext cx="144692" cy="139686"/>
          </a:xfrm>
          <a:prstGeom prst="roundRect">
            <a:avLst/>
          </a:prstGeom>
          <a:solidFill>
            <a:srgbClr val="1A9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8" name="TextBox 97">
            <a:extLst>
              <a:ext uri="{FF2B5EF4-FFF2-40B4-BE49-F238E27FC236}">
                <a16:creationId xmlns:a16="http://schemas.microsoft.com/office/drawing/2014/main" id="{50E3CD04-D9B3-DA49-BDEA-53136BB48118}"/>
              </a:ext>
            </a:extLst>
          </p:cNvPr>
          <p:cNvSpPr txBox="1"/>
          <p:nvPr/>
        </p:nvSpPr>
        <p:spPr>
          <a:xfrm>
            <a:off x="3977640" y="712158"/>
            <a:ext cx="96012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Neutral</a:t>
            </a:r>
          </a:p>
        </p:txBody>
      </p:sp>
      <p:sp>
        <p:nvSpPr>
          <p:cNvPr id="99" name="TextBox 98">
            <a:extLst>
              <a:ext uri="{FF2B5EF4-FFF2-40B4-BE49-F238E27FC236}">
                <a16:creationId xmlns:a16="http://schemas.microsoft.com/office/drawing/2014/main" id="{6F1FF18B-3744-594A-99A9-7C92DA6484E1}"/>
              </a:ext>
            </a:extLst>
          </p:cNvPr>
          <p:cNvSpPr txBox="1"/>
          <p:nvPr/>
        </p:nvSpPr>
        <p:spPr>
          <a:xfrm>
            <a:off x="2788920" y="712158"/>
            <a:ext cx="1005840" cy="276999"/>
          </a:xfrm>
          <a:prstGeom prst="rect">
            <a:avLst/>
          </a:prstGeom>
          <a:noFill/>
          <a:ln w="6350">
            <a:noFill/>
          </a:ln>
        </p:spPr>
        <p:txBody>
          <a:bodyPr wrap="square" lIns="45720" rIns="4572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67676"/>
                </a:solidFill>
                <a:effectLst/>
                <a:uLnTx/>
                <a:uFillTx/>
                <a:latin typeface="Arial" panose="020B0604020202020204" pitchFamily="34" charset="0"/>
                <a:ea typeface="+mn-ea"/>
                <a:cs typeface="Arial" panose="020B0604020202020204" pitchFamily="34" charset="0"/>
              </a:rPr>
              <a:t>Positive</a:t>
            </a:r>
          </a:p>
        </p:txBody>
      </p:sp>
      <p:sp>
        <p:nvSpPr>
          <p:cNvPr id="100" name="Rectangle: Rounded Corners 76">
            <a:extLst>
              <a:ext uri="{FF2B5EF4-FFF2-40B4-BE49-F238E27FC236}">
                <a16:creationId xmlns:a16="http://schemas.microsoft.com/office/drawing/2014/main" id="{C7CC7402-52F6-9044-AF0E-6788023A2833}"/>
              </a:ext>
            </a:extLst>
          </p:cNvPr>
          <p:cNvSpPr/>
          <p:nvPr/>
        </p:nvSpPr>
        <p:spPr>
          <a:xfrm>
            <a:off x="4937760" y="777240"/>
            <a:ext cx="144692" cy="139686"/>
          </a:xfrm>
          <a:prstGeom prst="roundRect">
            <a:avLst/>
          </a:prstGeom>
          <a:solidFill>
            <a:srgbClr val="DA18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1" name="TextBox 100">
            <a:extLst>
              <a:ext uri="{FF2B5EF4-FFF2-40B4-BE49-F238E27FC236}">
                <a16:creationId xmlns:a16="http://schemas.microsoft.com/office/drawing/2014/main" id="{38D21B5A-D2C6-CE46-A210-650652C66932}"/>
              </a:ext>
            </a:extLst>
          </p:cNvPr>
          <p:cNvSpPr txBox="1"/>
          <p:nvPr/>
        </p:nvSpPr>
        <p:spPr>
          <a:xfrm>
            <a:off x="5074920" y="712158"/>
            <a:ext cx="960120" cy="276999"/>
          </a:xfrm>
          <a:prstGeom prst="rect">
            <a:avLst/>
          </a:prstGeom>
          <a:noFill/>
          <a:ln w="6350">
            <a:noFill/>
          </a:ln>
        </p:spPr>
        <p:txBody>
          <a:bodyPr wrap="square" lIns="45720" rIns="45720" rtlCol="0" anchor="ctr" anchorCtr="0">
            <a:noAutofit/>
          </a:bodyPr>
          <a:lstStyle/>
          <a:p>
            <a:pPr lvl="0">
              <a:defRPr/>
            </a:pPr>
            <a:r>
              <a:rPr lang="en-US" sz="1200" dirty="0">
                <a:solidFill>
                  <a:srgbClr val="767676"/>
                </a:solidFill>
                <a:latin typeface="Arial" panose="020B0604020202020204" pitchFamily="34" charset="0"/>
                <a:cs typeface="Arial" panose="020B0604020202020204" pitchFamily="34" charset="0"/>
              </a:rPr>
              <a:t>Negative</a:t>
            </a:r>
          </a:p>
        </p:txBody>
      </p:sp>
      <p:grpSp>
        <p:nvGrpSpPr>
          <p:cNvPr id="22" name="Group 21"/>
          <p:cNvGrpSpPr/>
          <p:nvPr/>
        </p:nvGrpSpPr>
        <p:grpSpPr>
          <a:xfrm>
            <a:off x="365760" y="5718775"/>
            <a:ext cx="1828800" cy="682025"/>
            <a:chOff x="365760" y="5718775"/>
            <a:chExt cx="1828800" cy="682025"/>
          </a:xfrm>
        </p:grpSpPr>
        <p:sp>
          <p:nvSpPr>
            <p:cNvPr id="104" name="Rectangle: Rounded Corners 128">
              <a:extLst>
                <a:ext uri="{FF2B5EF4-FFF2-40B4-BE49-F238E27FC236}">
                  <a16:creationId xmlns:a16="http://schemas.microsoft.com/office/drawing/2014/main" id="{6C178466-C5EF-4F4F-B2CC-C4E44CF091D6}"/>
                </a:ext>
              </a:extLst>
            </p:cNvPr>
            <p:cNvSpPr/>
            <p:nvPr/>
          </p:nvSpPr>
          <p:spPr>
            <a:xfrm>
              <a:off x="548640" y="5852160"/>
              <a:ext cx="320040" cy="320040"/>
            </a:xfrm>
            <a:prstGeom prst="round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A</a:t>
              </a:r>
            </a:p>
          </p:txBody>
        </p:sp>
        <p:sp>
          <p:nvSpPr>
            <p:cNvPr id="117" name="TextBox 116">
              <a:extLst>
                <a:ext uri="{FF2B5EF4-FFF2-40B4-BE49-F238E27FC236}">
                  <a16:creationId xmlns:a16="http://schemas.microsoft.com/office/drawing/2014/main" id="{17DEE8D0-6F4C-264F-8E9B-3B8D29CA0372}"/>
                </a:ext>
              </a:extLst>
            </p:cNvPr>
            <p:cNvSpPr txBox="1"/>
            <p:nvPr/>
          </p:nvSpPr>
          <p:spPr>
            <a:xfrm>
              <a:off x="914400" y="5718775"/>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Q2</a:t>
              </a:r>
            </a:p>
          </p:txBody>
        </p:sp>
        <p:sp>
          <p:nvSpPr>
            <p:cNvPr id="118" name="TextBox 117">
              <a:extLst>
                <a:ext uri="{FF2B5EF4-FFF2-40B4-BE49-F238E27FC236}">
                  <a16:creationId xmlns:a16="http://schemas.microsoft.com/office/drawing/2014/main" id="{35FCED13-0001-5749-BEA8-DD5EA881CA82}"/>
                </a:ext>
              </a:extLst>
            </p:cNvPr>
            <p:cNvSpPr txBox="1"/>
            <p:nvPr/>
          </p:nvSpPr>
          <p:spPr>
            <a:xfrm>
              <a:off x="365760" y="6172200"/>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170</a:t>
              </a:r>
            </a:p>
          </p:txBody>
        </p:sp>
      </p:grpSp>
      <p:grpSp>
        <p:nvGrpSpPr>
          <p:cNvPr id="23" name="Group 22"/>
          <p:cNvGrpSpPr/>
          <p:nvPr/>
        </p:nvGrpSpPr>
        <p:grpSpPr>
          <a:xfrm>
            <a:off x="2423160" y="5716916"/>
            <a:ext cx="1828800" cy="683883"/>
            <a:chOff x="2377440" y="5716916"/>
            <a:chExt cx="1828800" cy="683883"/>
          </a:xfrm>
        </p:grpSpPr>
        <p:sp>
          <p:nvSpPr>
            <p:cNvPr id="120" name="Rectangle: Rounded Corners 131">
              <a:extLst>
                <a:ext uri="{FF2B5EF4-FFF2-40B4-BE49-F238E27FC236}">
                  <a16:creationId xmlns:a16="http://schemas.microsoft.com/office/drawing/2014/main" id="{DE4D8714-5B49-3943-8B35-128A376F7F40}"/>
                </a:ext>
              </a:extLst>
            </p:cNvPr>
            <p:cNvSpPr/>
            <p:nvPr/>
          </p:nvSpPr>
          <p:spPr>
            <a:xfrm>
              <a:off x="2560320" y="5852160"/>
              <a:ext cx="320040" cy="320040"/>
            </a:xfrm>
            <a:prstGeom prst="roundRect">
              <a:avLst/>
            </a:prstGeom>
            <a:solidFill>
              <a:srgbClr val="0612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a:t>
              </a:r>
            </a:p>
          </p:txBody>
        </p:sp>
        <p:sp>
          <p:nvSpPr>
            <p:cNvPr id="121" name="TextBox 120">
              <a:extLst>
                <a:ext uri="{FF2B5EF4-FFF2-40B4-BE49-F238E27FC236}">
                  <a16:creationId xmlns:a16="http://schemas.microsoft.com/office/drawing/2014/main" id="{20E3DD14-5F0C-D74B-A7B6-1D1133A396D4}"/>
                </a:ext>
              </a:extLst>
            </p:cNvPr>
            <p:cNvSpPr txBox="1"/>
            <p:nvPr/>
          </p:nvSpPr>
          <p:spPr>
            <a:xfrm>
              <a:off x="2926080" y="5716916"/>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Hierarchy: Factory Haifa -Detection
Surveys: Philips Employee Survey 2021 Q1</a:t>
              </a:r>
            </a:p>
          </p:txBody>
        </p:sp>
        <p:sp>
          <p:nvSpPr>
            <p:cNvPr id="122" name="TextBox 121">
              <a:extLst>
                <a:ext uri="{FF2B5EF4-FFF2-40B4-BE49-F238E27FC236}">
                  <a16:creationId xmlns:a16="http://schemas.microsoft.com/office/drawing/2014/main" id="{4982611C-28F2-9747-A7CE-4E9C44DA9B70}"/>
                </a:ext>
              </a:extLst>
            </p:cNvPr>
            <p:cNvSpPr txBox="1"/>
            <p:nvPr/>
          </p:nvSpPr>
          <p:spPr>
            <a:xfrm>
              <a:off x="237744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154</a:t>
              </a:r>
            </a:p>
          </p:txBody>
        </p:sp>
      </p:grpSp>
      <p:grpSp>
        <p:nvGrpSpPr>
          <p:cNvPr id="24" name="Group 23"/>
          <p:cNvGrpSpPr/>
          <p:nvPr/>
        </p:nvGrpSpPr>
        <p:grpSpPr>
          <a:xfrm>
            <a:off x="4480560" y="5715000"/>
            <a:ext cx="1828800" cy="685799"/>
            <a:chOff x="4389120" y="5715000"/>
            <a:chExt cx="1828800" cy="685799"/>
          </a:xfrm>
        </p:grpSpPr>
        <p:sp>
          <p:nvSpPr>
            <p:cNvPr id="124" name="Rectangle: Rounded Corners 130">
              <a:extLst>
                <a:ext uri="{FF2B5EF4-FFF2-40B4-BE49-F238E27FC236}">
                  <a16:creationId xmlns:a16="http://schemas.microsoft.com/office/drawing/2014/main" id="{41F369C2-D9E8-294B-8525-2B38BECC2B4C}"/>
                </a:ext>
              </a:extLst>
            </p:cNvPr>
            <p:cNvSpPr/>
            <p:nvPr/>
          </p:nvSpPr>
          <p:spPr>
            <a:xfrm>
              <a:off x="4572000" y="5852160"/>
              <a:ext cx="320040" cy="320040"/>
            </a:xfrm>
            <a:prstGeom prst="roundRect">
              <a:avLst/>
            </a:prstGeom>
            <a:solidFill>
              <a:srgbClr val="7FD0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2D2A2B"/>
                  </a:solidFill>
                  <a:effectLst/>
                  <a:uLnTx/>
                  <a:uFillTx/>
                  <a:latin typeface="Arial" panose="020B0604020202020204" pitchFamily="34" charset="0"/>
                  <a:ea typeface="+mn-ea"/>
                  <a:cs typeface="Arial" panose="020B0604020202020204" pitchFamily="34" charset="0"/>
                </a:rPr>
                <a:t>C</a:t>
              </a:r>
            </a:p>
          </p:txBody>
        </p:sp>
        <p:sp>
          <p:nvSpPr>
            <p:cNvPr id="125" name="TextBox 124">
              <a:extLst>
                <a:ext uri="{FF2B5EF4-FFF2-40B4-BE49-F238E27FC236}">
                  <a16:creationId xmlns:a16="http://schemas.microsoft.com/office/drawing/2014/main" id="{69E1279D-5E22-1243-B4C2-7AD278DBD8BE}"/>
                </a:ext>
              </a:extLst>
            </p:cNvPr>
            <p:cNvSpPr txBox="1"/>
            <p:nvPr/>
          </p:nvSpPr>
          <p:spPr>
            <a:xfrm>
              <a:off x="4937760" y="5715000"/>
              <a:ext cx="1280160" cy="548640"/>
            </a:xfrm>
            <a:prstGeom prst="rect">
              <a:avLst/>
            </a:prstGeom>
            <a:noFill/>
          </p:spPr>
          <p:txBody>
            <a:bodyPr wrap="square" rtlCol="0" anchor="ctr">
              <a:noAutofit/>
            </a:bodyPr>
            <a:lstStyle/>
            <a:p>
              <a:pPr>
                <a:lnSpc>
                  <a:spcPct val="150000"/>
                </a:lnSpc>
              </a:pPr>
              <a:r>
                <a:rPr lang="en-US" sz="750" dirty="0">
                  <a:solidFill>
                    <a:srgbClr val="2D2A2B"/>
                  </a:solidFill>
                  <a:latin typeface="Arial" panose="020B0604020202020204" pitchFamily="34" charset="0"/>
                  <a:cs typeface="Arial" panose="020B0604020202020204" pitchFamily="34" charset="0"/>
                </a:rPr>
                <a:t>Benchmark: Global High Performing 2020</a:t>
              </a:r>
            </a:p>
          </p:txBody>
        </p:sp>
        <p:sp>
          <p:nvSpPr>
            <p:cNvPr id="126" name="TextBox 125">
              <a:extLst>
                <a:ext uri="{FF2B5EF4-FFF2-40B4-BE49-F238E27FC236}">
                  <a16:creationId xmlns:a16="http://schemas.microsoft.com/office/drawing/2014/main" id="{48BD3BC8-5E1C-2F46-AF05-FEF87CE680E9}"/>
                </a:ext>
              </a:extLst>
            </p:cNvPr>
            <p:cNvSpPr txBox="1"/>
            <p:nvPr/>
          </p:nvSpPr>
          <p:spPr>
            <a:xfrm>
              <a:off x="4389120" y="6172199"/>
              <a:ext cx="685800" cy="228600"/>
            </a:xfrm>
            <a:prstGeom prst="rect">
              <a:avLst/>
            </a:prstGeom>
            <a:noFill/>
          </p:spPr>
          <p:txBody>
            <a:bodyPr wrap="square" rtlCol="0">
              <a:noAutofit/>
            </a:bodyPr>
            <a:lstStyle/>
            <a:p>
              <a:pPr algn="ctr"/>
              <a:r>
                <a:rPr lang="en-US" sz="750" dirty="0">
                  <a:solidFill>
                    <a:srgbClr val="2D2A2B"/>
                  </a:solidFill>
                  <a:latin typeface="Arial" panose="020B0604020202020204" pitchFamily="34" charset="0"/>
                  <a:cs typeface="Arial" panose="020B0604020202020204" pitchFamily="34" charset="0"/>
                </a:rPr>
                <a:t>n = -</a:t>
              </a:r>
            </a:p>
          </p:txBody>
        </p:sp>
      </p:grpSp>
    </p:spTree>
  </p:cSld>
  <p:clrMapOvr>
    <a:masterClrMapping/>
  </p:clrMapOvr>
</p:sld>
</file>

<file path=ppt/theme/theme1.xml><?xml version="1.0" encoding="utf-8"?>
<a:theme xmlns:a="http://schemas.openxmlformats.org/drawingml/2006/main" name="CIQ_Results_PPT_Theme">
  <a:themeElements>
    <a:clrScheme name="Custom 1">
      <a:dk1>
        <a:srgbClr val="404040"/>
      </a:dk1>
      <a:lt1>
        <a:srgbClr val="FFFFFF"/>
      </a:lt1>
      <a:dk2>
        <a:srgbClr val="273A86"/>
      </a:dk2>
      <a:lt2>
        <a:srgbClr val="F7F7F7"/>
      </a:lt2>
      <a:accent1>
        <a:srgbClr val="FFCB05"/>
      </a:accent1>
      <a:accent2>
        <a:srgbClr val="061271"/>
      </a:accent2>
      <a:accent3>
        <a:srgbClr val="7FD0EF"/>
      </a:accent3>
      <a:accent4>
        <a:srgbClr val="345CB5"/>
      </a:accent4>
      <a:accent5>
        <a:srgbClr val="E0E0E0"/>
      </a:accent5>
      <a:accent6>
        <a:srgbClr val="DA183E"/>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IQ_Results_PPT_Theme" id="{5DF86301-EB9A-4F1C-9234-BE56DC29B686}" vid="{6098CAF4-08FA-4F7B-BA62-574AEA1852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3353</Words>
  <Application>Microsoft Office PowerPoint</Application>
  <PresentationFormat>On-screen Show (4:3)</PresentationFormat>
  <Paragraphs>870</Paragraphs>
  <Slides>23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segoe</vt:lpstr>
      <vt:lpstr>segoe ui</vt:lpstr>
      <vt:lpstr>Wingdings</vt:lpstr>
      <vt:lpstr>CIQ_Results_PPT_Theme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Export</dc:title>
  <dc:subject/>
  <dc:creator>CultureIQ</dc:creator>
  <cp:keywords/>
  <dc:description/>
  <cp:lastModifiedBy>Grabiner, Tal</cp:lastModifiedBy>
  <cp:revision>483</cp:revision>
  <dcterms:created xsi:type="dcterms:W3CDTF">2018-06-27T15:16:01Z</dcterms:created>
  <dcterms:modified xsi:type="dcterms:W3CDTF">2021-07-23T05:23:32Z</dcterms:modified>
  <cp:category/>
</cp:coreProperties>
</file>