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98_B9FD413C.xml" ContentType="application/vnd.ms-powerpoint.comments+xml"/>
  <Override PartName="/ppt/notesSlides/notesSlide2.xml" ContentType="application/vnd.openxmlformats-officedocument.presentationml.notesSlide+xml"/>
  <Override PartName="/ppt/comments/modernComment_2BC_A04A4F5E.xml" ContentType="application/vnd.ms-powerpoint.comments+xml"/>
  <Override PartName="/ppt/comments/modernComment_2F8_C82939C4.xml" ContentType="application/vnd.ms-powerpoint.comments+xml"/>
  <Override PartName="/ppt/notesSlides/notesSlide3.xml" ContentType="application/vnd.openxmlformats-officedocument.presentationml.notesSlide+xml"/>
  <Override PartName="/ppt/comments/modernComment_2F6_6B7F3C61.xml" ContentType="application/vnd.ms-powerpoint.comments+xml"/>
  <Override PartName="/ppt/comments/modernComment_100_93B96973.xml" ContentType="application/vnd.ms-powerpoint.comments+xml"/>
  <Override PartName="/ppt/comments/modernComment_2EE_6F66C93B.xml" ContentType="application/vnd.ms-powerpoint.comments+xml"/>
  <Override PartName="/ppt/comments/modernComment_2EF_A587ADD4.xml" ContentType="application/vnd.ms-powerpoint.comments+xml"/>
  <Override PartName="/ppt/notesSlides/notesSlide4.xml" ContentType="application/vnd.openxmlformats-officedocument.presentationml.notesSlide+xml"/>
  <Override PartName="/ppt/comments/modernComment_101_449F9BA5.xml" ContentType="application/vnd.ms-powerpoint.comments+xml"/>
  <Override PartName="/ppt/notesSlides/notesSlide5.xml" ContentType="application/vnd.openxmlformats-officedocument.presentationml.notesSlide+xml"/>
  <Override PartName="/ppt/comments/modernComment_2FC_E4C6BC3.xml" ContentType="application/vnd.ms-powerpoint.comments+xml"/>
  <Override PartName="/ppt/notesSlides/notesSlide6.xml" ContentType="application/vnd.openxmlformats-officedocument.presentationml.notesSlide+xml"/>
  <Override PartName="/ppt/comments/modernComment_2FD_59719965.xml" ContentType="application/vnd.ms-powerpoint.comments+xml"/>
  <Override PartName="/ppt/notesSlides/notesSlide7.xml" ContentType="application/vnd.openxmlformats-officedocument.presentationml.notesSlide+xml"/>
  <Override PartName="/ppt/comments/modernComment_2FE_5CF18253.xml" ContentType="application/vnd.ms-powerpoint.comments+xml"/>
  <Override PartName="/ppt/notesSlides/notesSlide8.xml" ContentType="application/vnd.openxmlformats-officedocument.presentationml.notesSlide+xml"/>
  <Override PartName="/ppt/comments/modernComment_2FF_A404BACB.xml" ContentType="application/vnd.ms-powerpoint.comments+xml"/>
  <Override PartName="/ppt/comments/modernComment_2DB_E17B317B.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F9_C39C64E.xml" ContentType="application/vnd.ms-powerpoint.comments+xml"/>
  <Override PartName="/ppt/notesSlides/notesSlide11.xml" ContentType="application/vnd.openxmlformats-officedocument.presentationml.notesSlide+xml"/>
  <Override PartName="/ppt/comments/modernComment_2FA_4CED9CA6.xml" ContentType="application/vnd.ms-powerpoint.comments+xml"/>
  <Override PartName="/ppt/notesSlides/notesSlide12.xml" ContentType="application/vnd.openxmlformats-officedocument.presentationml.notesSlide+xml"/>
  <Override PartName="/ppt/comments/modernComment_2FB_80A97E81.xml" ContentType="application/vnd.ms-powerpoint.comments+xml"/>
  <Override PartName="/ppt/comments/modernComment_2E3_C2A8F98B.xml" ContentType="application/vnd.ms-powerpoint.comments+xml"/>
  <Override PartName="/ppt/notesSlides/notesSlide13.xml" ContentType="application/vnd.openxmlformats-officedocument.presentationml.notesSlide+xml"/>
  <Override PartName="/ppt/comments/modernComment_26A_E8391479.xml" ContentType="application/vnd.ms-powerpoint.comments+xml"/>
  <Override PartName="/ppt/comments/modernComment_27E_AD5BEDE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4"/>
  </p:sldMasterIdLst>
  <p:notesMasterIdLst>
    <p:notesMasterId r:id="rId27"/>
  </p:notesMasterIdLst>
  <p:sldIdLst>
    <p:sldId id="408" r:id="rId5"/>
    <p:sldId id="700" r:id="rId6"/>
    <p:sldId id="760" r:id="rId7"/>
    <p:sldId id="758" r:id="rId8"/>
    <p:sldId id="746" r:id="rId9"/>
    <p:sldId id="256" r:id="rId10"/>
    <p:sldId id="750" r:id="rId11"/>
    <p:sldId id="751" r:id="rId12"/>
    <p:sldId id="732" r:id="rId13"/>
    <p:sldId id="257" r:id="rId14"/>
    <p:sldId id="764" r:id="rId15"/>
    <p:sldId id="765" r:id="rId16"/>
    <p:sldId id="766" r:id="rId17"/>
    <p:sldId id="767" r:id="rId18"/>
    <p:sldId id="731" r:id="rId19"/>
    <p:sldId id="735" r:id="rId20"/>
    <p:sldId id="761" r:id="rId21"/>
    <p:sldId id="762" r:id="rId22"/>
    <p:sldId id="763" r:id="rId23"/>
    <p:sldId id="739" r:id="rId24"/>
    <p:sldId id="618" r:id="rId25"/>
    <p:sldId id="638" r:id="rId26"/>
  </p:sldIdLst>
  <p:sldSz cx="12192000" cy="6858000"/>
  <p:notesSz cx="6858000" cy="9144000"/>
  <p:embeddedFontLst>
    <p:embeddedFont>
      <p:font typeface="Heebo" pitchFamily="2" charset="-79"/>
      <p:regular r:id="rId28"/>
      <p:bold r:id="rId29"/>
    </p:embeddedFont>
    <p:embeddedFont>
      <p:font typeface="Tahoma" panose="020B0604030504040204" pitchFamily="34" charset="0"/>
      <p:regular r:id="rId30"/>
      <p:bold r:id="rId31"/>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EF76F96B-C297-2733-30BB-4D158565E27E}" name="Sharon Brand Martin" initials="SBM" userId="S::SharonB@cet.ac.il::a0fb36f2-726f-461a-8261-94a57a32e8c3" providerId="AD"/>
  <p188:author id="{A0453870-F037-DD15-03A2-415DDCD8044B}" name="Sharon Brand Martin" initials="SB" userId="S::sharonb@cet.ac.il::a0fb36f2-726f-461a-8261-94a57a32e8c3" providerId="AD"/>
  <p188:author id="{DD10229C-F1ED-F3C4-D39A-2FF1926A8C6A}" name="Tal Mishaan Spiegel" initials="TS" userId="S::talm@cet.ac.il::3b49d4d9-3b89-4d06-aedf-35a2972b16e6"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8AD"/>
    <a:srgbClr val="DC88AC"/>
    <a:srgbClr val="CD4E86"/>
    <a:srgbClr val="81DFE0"/>
    <a:srgbClr val="BFD59A"/>
    <a:srgbClr val="BCEDEF"/>
    <a:srgbClr val="E0E2E3"/>
    <a:srgbClr val="9ABC56"/>
    <a:srgbClr val="E7B2CA"/>
    <a:srgbClr val="52B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745" autoAdjust="0"/>
    <p:restoredTop sz="94660"/>
  </p:normalViewPr>
  <p:slideViewPr>
    <p:cSldViewPr snapToGrid="0">
      <p:cViewPr varScale="1">
        <p:scale>
          <a:sx n="84" d="100"/>
          <a:sy n="84" d="100"/>
        </p:scale>
        <p:origin x="86"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s>
</file>

<file path=ppt/comments/modernComment_100_93B96973.xml><?xml version="1.0" encoding="utf-8"?>
<p188:cmLst xmlns:a="http://schemas.openxmlformats.org/drawingml/2006/main" xmlns:r="http://schemas.openxmlformats.org/officeDocument/2006/relationships" xmlns:p188="http://schemas.microsoft.com/office/powerpoint/2018/8/main">
  <p188:cm id="{CC3E3E48-2F3B-466B-AD87-20B512E56217}" authorId="{8060CC16-C721-AECF-4C5B-3CD2860388E3}" created="2024-02-26T22:32:50.564">
    <ac:deMkLst xmlns:ac="http://schemas.microsoft.com/office/drawing/2013/main/command">
      <pc:docMk xmlns:pc="http://schemas.microsoft.com/office/powerpoint/2013/main/command"/>
      <pc:sldMk xmlns:pc="http://schemas.microsoft.com/office/powerpoint/2013/main/command" cId="2478401907" sldId="256"/>
      <ac:spMk id="75" creationId="{C2EC2463-AB8A-C183-57C2-4D3DF4B1F838}"/>
    </ac:deMkLst>
    <p188:txBody>
      <a:bodyPr/>
      <a:lstStyle/>
      <a:p>
        <a:r>
          <a:rPr lang="en-IL"/>
          <a:t>כולל המרת עיצוב מימין לשמאל</a:t>
        </a:r>
      </a:p>
    </p188:txBody>
  </p188:cm>
</p188:cmLst>
</file>

<file path=ppt/comments/modernComment_101_449F9BA5.xml><?xml version="1.0" encoding="utf-8"?>
<p188:cmLst xmlns:a="http://schemas.openxmlformats.org/drawingml/2006/main" xmlns:r="http://schemas.openxmlformats.org/officeDocument/2006/relationships" xmlns:p188="http://schemas.microsoft.com/office/powerpoint/2018/8/main">
  <p188:cm id="{C6636B40-A602-49F7-8D06-66AE6A5CC00D}" authorId="{8060CC16-C721-AECF-4C5B-3CD2860388E3}" created="2024-02-26T22:35:33.608">
    <pc:sldMkLst xmlns:pc="http://schemas.microsoft.com/office/powerpoint/2013/main/command">
      <pc:docMk/>
      <pc:sldMk cId="1151310757" sldId="257"/>
    </pc:sldMkLst>
    <p188:txBody>
      <a:bodyPr/>
      <a:lstStyle/>
      <a:p>
        <a:r>
          <a:rPr lang="en-IL"/>
          <a:t>כותרות בפס מימין - לא לתרגום</a:t>
        </a:r>
      </a:p>
    </p188:txBody>
  </p188:cm>
  <p188:cm id="{82DC0B81-220A-47CB-B759-5277A1B199EC}" authorId="{8060CC16-C721-AECF-4C5B-3CD2860388E3}" created="2024-02-26T22:35:55.261">
    <pc:sldMkLst xmlns:pc="http://schemas.microsoft.com/office/powerpoint/2013/main/command">
      <pc:docMk/>
      <pc:sldMk cId="1151310757" sldId="257"/>
    </pc:sldMkLst>
    <p188:txBody>
      <a:bodyPr/>
      <a:lstStyle/>
      <a:p>
        <a:r>
          <a:rPr lang="en-IL"/>
          <a:t>כותרות ראשיות בכל תיבת טקסט - לא לעיצוב</a:t>
        </a:r>
      </a:p>
    </p188:txBody>
  </p188:cm>
  <p188:cm id="{66963CC6-B077-4BEC-B701-CF4670F1EFDC}" authorId="{8060CC16-C721-AECF-4C5B-3CD2860388E3}" created="2024-02-26T22:36:02.894">
    <pc:sldMkLst xmlns:pc="http://schemas.microsoft.com/office/powerpoint/2013/main/command">
      <pc:docMk/>
      <pc:sldMk cId="1151310757" sldId="257"/>
    </pc:sldMkLst>
    <p188:txBody>
      <a:bodyPr/>
      <a:lstStyle/>
      <a:p>
        <a:r>
          <a:rPr lang="en-IL"/>
          <a:t>כולל המרת עיצוב מימין לשמאל</a:t>
        </a:r>
      </a:p>
    </p188:txBody>
  </p188:cm>
</p188:cmLst>
</file>

<file path=ppt/comments/modernComment_198_B9FD413C.xml><?xml version="1.0" encoding="utf-8"?>
<p188:cmLst xmlns:a="http://schemas.openxmlformats.org/drawingml/2006/main" xmlns:r="http://schemas.openxmlformats.org/officeDocument/2006/relationships" xmlns:p188="http://schemas.microsoft.com/office/powerpoint/2018/8/main">
  <p188:cm id="{2FC1F780-F109-4A5D-8059-E71EEA32C932}" authorId="{8060CC16-C721-AECF-4C5B-3CD2860388E3}" created="2024-02-26T22:31:33.813">
    <ac:deMkLst xmlns:ac="http://schemas.microsoft.com/office/drawing/2013/main/command">
      <pc:docMk xmlns:pc="http://schemas.microsoft.com/office/powerpoint/2013/main/command"/>
      <pc:sldMk xmlns:pc="http://schemas.microsoft.com/office/powerpoint/2013/main/command" cId="3120382268" sldId="408"/>
      <ac:spMk id="63" creationId="{EC968ECC-66CA-654C-DC06-FBA75721FC07}"/>
    </ac:deMkLst>
    <p188:txBody>
      <a:bodyPr/>
      <a:lstStyle/>
      <a:p>
        <a:r>
          <a:rPr lang="en-IL"/>
          <a:t>שקף לא לתרגום</a:t>
        </a:r>
      </a:p>
    </p188:txBody>
  </p188:cm>
</p188:cmLst>
</file>

<file path=ppt/comments/modernComment_26A_E8391479.xml><?xml version="1.0" encoding="utf-8"?>
<p188:cmLst xmlns:a="http://schemas.openxmlformats.org/drawingml/2006/main" xmlns:r="http://schemas.openxmlformats.org/officeDocument/2006/relationships" xmlns:p188="http://schemas.microsoft.com/office/powerpoint/2018/8/main">
  <p188:cm id="{8C1C05FD-0D3C-45C3-BDD9-4FB08D7B70FB}" authorId="{32D145CE-3CEA-5153-9B39-BF37DB1552C8}" created="2024-02-26T22:01:00.659">
    <pc:sldMkLst xmlns:pc="http://schemas.microsoft.com/office/powerpoint/2013/main/command">
      <pc:docMk/>
      <pc:sldMk cId="3896054905" sldId="618"/>
    </pc:sldMkLst>
    <p188:txBody>
      <a:bodyPr/>
      <a:lstStyle/>
      <a:p>
        <a:r>
          <a:rPr lang="en-IL"/>
          <a:t>עמודות סוגי משחק וגורמי השפעה מרכזיים - לא לתרגום</a:t>
        </a:r>
      </a:p>
    </p188:txBody>
  </p188:cm>
  <p188:cm id="{927D57E2-AB6D-44A4-A857-C2D2808F1C00}" authorId="{8060CC16-C721-AECF-4C5B-3CD2860388E3}" created="2024-02-26T22:41:57.507">
    <pc:sldMkLst xmlns:pc="http://schemas.microsoft.com/office/powerpoint/2013/main/command">
      <pc:docMk/>
      <pc:sldMk cId="3896054905" sldId="618"/>
    </pc:sldMkLst>
    <p188:txBody>
      <a:bodyPr/>
      <a:lstStyle/>
      <a:p>
        <a:r>
          <a:rPr lang="en-IL"/>
          <a:t>כולל המרת עיצוב והמרת טבלה מימין לשמאל</a:t>
        </a:r>
      </a:p>
    </p188:txBody>
  </p188:cm>
</p188:cmLst>
</file>

<file path=ppt/comments/modernComment_27E_AD5BEDE4.xml><?xml version="1.0" encoding="utf-8"?>
<p188:cmLst xmlns:a="http://schemas.openxmlformats.org/drawingml/2006/main" xmlns:r="http://schemas.openxmlformats.org/officeDocument/2006/relationships" xmlns:p188="http://schemas.microsoft.com/office/powerpoint/2018/8/main">
  <p188:cm id="{74C76836-8D7C-4CEA-8180-7A9472519A3A}" authorId="{8060CC16-C721-AECF-4C5B-3CD2860388E3}" created="2024-02-26T22:41:44.248">
    <pc:sldMkLst xmlns:pc="http://schemas.microsoft.com/office/powerpoint/2013/main/command">
      <pc:docMk/>
      <pc:sldMk cId="2908483044" sldId="638"/>
    </pc:sldMkLst>
    <p188:txBody>
      <a:bodyPr/>
      <a:lstStyle/>
      <a:p>
        <a:r>
          <a:rPr lang="en-IL"/>
          <a:t>כולל המרת עיצוב מימין לשמאל</a:t>
        </a:r>
      </a:p>
    </p188:txBody>
  </p188:cm>
</p188:cmLst>
</file>

<file path=ppt/comments/modernComment_2BC_A04A4F5E.xml><?xml version="1.0" encoding="utf-8"?>
<p188:cmLst xmlns:a="http://schemas.openxmlformats.org/drawingml/2006/main" xmlns:r="http://schemas.openxmlformats.org/officeDocument/2006/relationships" xmlns:p188="http://schemas.microsoft.com/office/powerpoint/2018/8/main">
  <p188:cm id="{BB26CEB5-E455-4E91-B011-9E6FC28072B4}" authorId="{8060CC16-C721-AECF-4C5B-3CD2860388E3}" created="2024-02-26T22:31:50.212">
    <pc:sldMkLst xmlns:pc="http://schemas.microsoft.com/office/powerpoint/2013/main/command">
      <pc:docMk/>
      <pc:sldMk cId="2689224542" sldId="700"/>
    </pc:sldMkLst>
    <p188:txBody>
      <a:bodyPr/>
      <a:lstStyle/>
      <a:p>
        <a:r>
          <a:rPr lang="en-IL"/>
          <a:t>שקף לא לתרגום</a:t>
        </a:r>
      </a:p>
    </p188:txBody>
  </p188:cm>
</p188:cmLst>
</file>

<file path=ppt/comments/modernComment_2DB_E17B317B.xml><?xml version="1.0" encoding="utf-8"?>
<p188:cmLst xmlns:a="http://schemas.openxmlformats.org/drawingml/2006/main" xmlns:r="http://schemas.openxmlformats.org/officeDocument/2006/relationships" xmlns:p188="http://schemas.microsoft.com/office/powerpoint/2018/8/main">
  <p188:cm id="{A37FF364-0303-426E-A90D-F08012176306}" authorId="{8060CC16-C721-AECF-4C5B-3CD2860388E3}" created="2024-02-17T18:40:32.271">
    <pc:sldMkLst xmlns:pc="http://schemas.microsoft.com/office/powerpoint/2013/main/command">
      <pc:docMk/>
      <pc:sldMk cId="3782947195" sldId="731"/>
    </pc:sldMkLst>
    <p188:txBody>
      <a:bodyPr/>
      <a:lstStyle/>
      <a:p>
        <a:r>
          <a:rPr lang="en-IL"/>
          <a:t>שקף לא לתרגום</a:t>
        </a:r>
      </a:p>
    </p188:txBody>
  </p188:cm>
</p188:cmLst>
</file>

<file path=ppt/comments/modernComment_2E3_C2A8F98B.xml><?xml version="1.0" encoding="utf-8"?>
<p188:cmLst xmlns:a="http://schemas.openxmlformats.org/drawingml/2006/main" xmlns:r="http://schemas.openxmlformats.org/officeDocument/2006/relationships" xmlns:p188="http://schemas.microsoft.com/office/powerpoint/2018/8/main">
  <p188:cm id="{A5FCFB23-A89A-49E7-9E1D-FA0FDA68BEE0}" authorId="{8060CC16-C721-AECF-4C5B-3CD2860388E3}" created="2024-02-26T22:39:22.707">
    <pc:sldMkLst xmlns:pc="http://schemas.microsoft.com/office/powerpoint/2013/main/command">
      <pc:docMk/>
      <pc:sldMk cId="3265853835" sldId="739"/>
    </pc:sldMkLst>
    <p188:txBody>
      <a:bodyPr/>
      <a:lstStyle/>
      <a:p>
        <a:r>
          <a:rPr lang="en-IL"/>
          <a:t>כולל המרת עיצוב מימין לשמאל</a:t>
        </a:r>
      </a:p>
    </p188:txBody>
  </p188:cm>
  <p188:cm id="{88CB99A3-289F-44D8-96BC-3F0F6EA20251}" authorId="{8060CC16-C721-AECF-4C5B-3CD2860388E3}" created="2024-02-26T22:39:28.607">
    <pc:sldMkLst xmlns:pc="http://schemas.microsoft.com/office/powerpoint/2013/main/command">
      <pc:docMk/>
      <pc:sldMk cId="3265853835" sldId="739"/>
    </pc:sldMkLst>
    <p188:txBody>
      <a:bodyPr/>
      <a:lstStyle/>
      <a:p>
        <a:r>
          <a:rPr lang="en-IL"/>
          <a:t>תמונה לא לתרגום</a:t>
        </a:r>
      </a:p>
    </p188:txBody>
  </p188:cm>
</p188:cmLst>
</file>

<file path=ppt/comments/modernComment_2EE_6F66C93B.xml><?xml version="1.0" encoding="utf-8"?>
<p188:cmLst xmlns:a="http://schemas.openxmlformats.org/drawingml/2006/main" xmlns:r="http://schemas.openxmlformats.org/officeDocument/2006/relationships" xmlns:p188="http://schemas.microsoft.com/office/powerpoint/2018/8/main">
  <p188:cm id="{7666F832-BCD8-4106-AC3D-155FE82D36EB}" authorId="{8060CC16-C721-AECF-4C5B-3CD2860388E3}" created="2024-02-26T22:33:12.673">
    <pc:sldMkLst xmlns:pc="http://schemas.microsoft.com/office/powerpoint/2013/main/command">
      <pc:docMk/>
      <pc:sldMk cId="1869007163" sldId="750"/>
    </pc:sldMkLst>
    <p188:txBody>
      <a:bodyPr/>
      <a:lstStyle/>
      <a:p>
        <a:r>
          <a:rPr lang="en-IL"/>
          <a:t>כולל המרת עיצוב מימין לשמאל</a:t>
        </a:r>
      </a:p>
    </p188:txBody>
  </p188:cm>
</p188:cmLst>
</file>

<file path=ppt/comments/modernComment_2EF_A587ADD4.xml><?xml version="1.0" encoding="utf-8"?>
<p188:cmLst xmlns:a="http://schemas.openxmlformats.org/drawingml/2006/main" xmlns:r="http://schemas.openxmlformats.org/officeDocument/2006/relationships" xmlns:p188="http://schemas.microsoft.com/office/powerpoint/2018/8/main">
  <p188:cm id="{DFAD5DB0-6F31-491D-84AA-75C6C49C6AF8}" authorId="{8060CC16-C721-AECF-4C5B-3CD2860388E3}" created="2024-02-26T22:34:15.679">
    <pc:sldMkLst xmlns:pc="http://schemas.microsoft.com/office/powerpoint/2013/main/command">
      <pc:docMk/>
      <pc:sldMk cId="2777132500" sldId="751"/>
    </pc:sldMkLst>
    <p188:txBody>
      <a:bodyPr/>
      <a:lstStyle/>
      <a:p>
        <a:r>
          <a:rPr lang="en-IL"/>
          <a:t>כולל המרת עיצוב מימין לשמאל</a:t>
        </a:r>
      </a:p>
    </p188:txBody>
  </p188:cm>
</p188:cmLst>
</file>

<file path=ppt/comments/modernComment_2F6_6B7F3C61.xml><?xml version="1.0" encoding="utf-8"?>
<p188:cmLst xmlns:a="http://schemas.openxmlformats.org/drawingml/2006/main" xmlns:r="http://schemas.openxmlformats.org/officeDocument/2006/relationships" xmlns:p188="http://schemas.microsoft.com/office/powerpoint/2018/8/main">
  <p188:cm id="{53BF2311-A77A-4383-A90E-DD00BE0723FB}" authorId="{8060CC16-C721-AECF-4C5B-3CD2860388E3}" created="2024-02-26T22:33:56.223">
    <ac:deMkLst xmlns:ac="http://schemas.microsoft.com/office/drawing/2013/main/command">
      <pc:docMk xmlns:pc="http://schemas.microsoft.com/office/powerpoint/2013/main/command"/>
      <pc:sldMk xmlns:pc="http://schemas.microsoft.com/office/powerpoint/2013/main/command" cId="1803500641" sldId="758"/>
      <ac:spMk id="5" creationId="{2EA26F99-2910-0679-7138-42A9842D2DEA}"/>
    </ac:deMkLst>
    <p188:txBody>
      <a:bodyPr/>
      <a:lstStyle/>
      <a:p>
        <a:r>
          <a:rPr lang="en-IL"/>
          <a:t>כולל המרת עיצוב מימין לשמאל</a:t>
        </a:r>
      </a:p>
    </p188:txBody>
  </p188:cm>
</p188:cmLst>
</file>

<file path=ppt/comments/modernComment_2F8_C82939C4.xml><?xml version="1.0" encoding="utf-8"?>
<p188:cmLst xmlns:a="http://schemas.openxmlformats.org/drawingml/2006/main" xmlns:r="http://schemas.openxmlformats.org/officeDocument/2006/relationships" xmlns:p188="http://schemas.microsoft.com/office/powerpoint/2018/8/main">
  <p188:cm id="{04ECAC86-B4B6-469F-A09B-3D6688132542}" authorId="{8060CC16-C721-AECF-4C5B-3CD2860388E3}" created="2024-02-26T22:33:42.876">
    <pc:sldMkLst xmlns:pc="http://schemas.microsoft.com/office/powerpoint/2013/main/command">
      <pc:docMk/>
      <pc:sldMk cId="3358144964" sldId="760"/>
    </pc:sldMkLst>
    <p188:txBody>
      <a:bodyPr/>
      <a:lstStyle/>
      <a:p>
        <a:r>
          <a:rPr lang="en-IL"/>
          <a:t>לבצע המרת טבלה מימין לשמאל</a:t>
        </a:r>
      </a:p>
    </p188:txBody>
  </p188:cm>
</p188:cmLst>
</file>

<file path=ppt/comments/modernComment_2F9_C39C64E.xml><?xml version="1.0" encoding="utf-8"?>
<p188:cmLst xmlns:a="http://schemas.openxmlformats.org/drawingml/2006/main" xmlns:r="http://schemas.openxmlformats.org/officeDocument/2006/relationships" xmlns:p188="http://schemas.microsoft.com/office/powerpoint/2018/8/main">
  <p188:cm id="{1D0ED056-CFBE-43D9-8295-7F81AF0E690D}" authorId="{8060CC16-C721-AECF-4C5B-3CD2860388E3}" created="2024-02-26T22:38:32.292">
    <pc:sldMkLst xmlns:pc="http://schemas.microsoft.com/office/powerpoint/2013/main/command">
      <pc:docMk/>
      <pc:sldMk cId="205112910" sldId="761"/>
    </pc:sldMkLst>
    <p188:txBody>
      <a:bodyPr/>
      <a:lstStyle/>
      <a:p>
        <a:r>
          <a:rPr lang="en-IL"/>
          <a:t>כותרת ראשית והערת שוליים - לא לתרגום</a:t>
        </a:r>
      </a:p>
    </p188:txBody>
  </p188:cm>
</p188:cmLst>
</file>

<file path=ppt/comments/modernComment_2FA_4CED9CA6.xml><?xml version="1.0" encoding="utf-8"?>
<p188:cmLst xmlns:a="http://schemas.openxmlformats.org/drawingml/2006/main" xmlns:r="http://schemas.openxmlformats.org/officeDocument/2006/relationships" xmlns:p188="http://schemas.microsoft.com/office/powerpoint/2018/8/main">
  <p188:cm id="{A3F11AE4-FBFF-4F2A-8796-44DDF904D8D9}" authorId="{8060CC16-C721-AECF-4C5B-3CD2860388E3}" created="2024-02-26T22:38:55.929">
    <pc:sldMkLst xmlns:pc="http://schemas.microsoft.com/office/powerpoint/2013/main/command">
      <pc:docMk/>
      <pc:sldMk cId="1290640550" sldId="762"/>
    </pc:sldMkLst>
    <p188:txBody>
      <a:bodyPr/>
      <a:lstStyle/>
      <a:p>
        <a:r>
          <a:rPr lang="en-IL"/>
          <a:t>כותרת ראשית והערות שוליים - לא לתרגום</a:t>
        </a:r>
      </a:p>
    </p188:txBody>
  </p188:cm>
</p188:cmLst>
</file>

<file path=ppt/comments/modernComment_2FB_80A97E81.xml><?xml version="1.0" encoding="utf-8"?>
<p188:cmLst xmlns:a="http://schemas.openxmlformats.org/drawingml/2006/main" xmlns:r="http://schemas.openxmlformats.org/officeDocument/2006/relationships" xmlns:p188="http://schemas.microsoft.com/office/powerpoint/2018/8/main">
  <p188:cm id="{6D8A095C-1926-4517-A7F9-9ECAAF4DCEB4}" authorId="{8060CC16-C721-AECF-4C5B-3CD2860388E3}" created="2024-02-26T22:39:04.370">
    <pc:sldMkLst xmlns:pc="http://schemas.microsoft.com/office/powerpoint/2013/main/command">
      <pc:docMk/>
      <pc:sldMk cId="2158591617" sldId="763"/>
    </pc:sldMkLst>
    <p188:txBody>
      <a:bodyPr/>
      <a:lstStyle/>
      <a:p>
        <a:r>
          <a:rPr lang="en-IL"/>
          <a:t>כותרת ראשית והערת שוליים - לא לתרגום</a:t>
        </a:r>
      </a:p>
    </p188:txBody>
  </p188:cm>
</p188:cmLst>
</file>

<file path=ppt/comments/modernComment_2FC_E4C6BC3.xml><?xml version="1.0" encoding="utf-8"?>
<p188:cmLst xmlns:a="http://schemas.openxmlformats.org/drawingml/2006/main" xmlns:r="http://schemas.openxmlformats.org/officeDocument/2006/relationships" xmlns:p188="http://schemas.microsoft.com/office/powerpoint/2018/8/main">
  <p188:cm id="{EA344B68-A786-48C0-90F0-D11488F9E210}" authorId="{8060CC16-C721-AECF-4C5B-3CD2860388E3}" created="2024-02-26T22:35:33.608">
    <pc:sldMkLst xmlns:pc="http://schemas.microsoft.com/office/powerpoint/2013/main/command">
      <pc:docMk/>
      <pc:sldMk cId="1151310757" sldId="257"/>
    </pc:sldMkLst>
    <p188:txBody>
      <a:bodyPr/>
      <a:lstStyle/>
      <a:p>
        <a:r>
          <a:rPr lang="en-IL"/>
          <a:t>כותרות בפס מימין - לא לתרגום</a:t>
        </a:r>
      </a:p>
    </p188:txBody>
  </p188:cm>
  <p188:cm id="{494DA68D-F298-4621-80F7-B9DE602FC06E}" authorId="{8060CC16-C721-AECF-4C5B-3CD2860388E3}" created="2024-02-26T22:35:55.261">
    <pc:sldMkLst xmlns:pc="http://schemas.microsoft.com/office/powerpoint/2013/main/command">
      <pc:docMk/>
      <pc:sldMk cId="1151310757" sldId="257"/>
    </pc:sldMkLst>
    <p188:txBody>
      <a:bodyPr/>
      <a:lstStyle/>
      <a:p>
        <a:r>
          <a:rPr lang="en-IL"/>
          <a:t>כותרות ראשיות בכל תיבת טקסט - לא לעיצוב</a:t>
        </a:r>
      </a:p>
    </p188:txBody>
  </p188:cm>
  <p188:cm id="{90AF1C33-10E0-4C28-9C61-DF12095575A1}" authorId="{8060CC16-C721-AECF-4C5B-3CD2860388E3}" created="2024-02-26T22:36:02.894">
    <pc:sldMkLst xmlns:pc="http://schemas.microsoft.com/office/powerpoint/2013/main/command">
      <pc:docMk/>
      <pc:sldMk cId="1151310757" sldId="257"/>
    </pc:sldMkLst>
    <p188:txBody>
      <a:bodyPr/>
      <a:lstStyle/>
      <a:p>
        <a:r>
          <a:rPr lang="en-IL"/>
          <a:t>כולל המרת עיצוב מימין לשמאל</a:t>
        </a:r>
      </a:p>
    </p188:txBody>
  </p188:cm>
</p188:cmLst>
</file>

<file path=ppt/comments/modernComment_2FD_59719965.xml><?xml version="1.0" encoding="utf-8"?>
<p188:cmLst xmlns:a="http://schemas.openxmlformats.org/drawingml/2006/main" xmlns:r="http://schemas.openxmlformats.org/officeDocument/2006/relationships" xmlns:p188="http://schemas.microsoft.com/office/powerpoint/2018/8/main">
  <p188:cm id="{DC6A165B-9463-4CCF-AC95-30075BDF9200}" authorId="{8060CC16-C721-AECF-4C5B-3CD2860388E3}" created="2024-02-26T22:35:33.608">
    <pc:sldMkLst xmlns:pc="http://schemas.microsoft.com/office/powerpoint/2013/main/command">
      <pc:docMk/>
      <pc:sldMk cId="1151310757" sldId="257"/>
    </pc:sldMkLst>
    <p188:replyLst>
      <p188:reply id="{F77F1185-8D03-4A90-800D-81EA4538F0A0}" authorId="{8060CC16-C721-AECF-4C5B-3CD2860388E3}" created="2024-02-26T22:40:31.082">
        <p188:txBody>
          <a:bodyPr/>
          <a:lstStyle/>
          <a:p>
            <a:r>
              <a:rPr lang="en-IL"/>
              <a:t>תיבת טקסט בפס מימין - כן לתרגום</a:t>
            </a:r>
          </a:p>
        </p188:txBody>
      </p188:reply>
    </p188:replyLst>
    <p188:txBody>
      <a:bodyPr/>
      <a:lstStyle/>
      <a:p>
        <a:r>
          <a:rPr lang="en-IL"/>
          <a:t>כותרות בפס מימין - לא לתרגום</a:t>
        </a:r>
      </a:p>
    </p188:txBody>
  </p188:cm>
  <p188:cm id="{21C75827-8EF1-4DDC-AB67-BAA8DC550433}" authorId="{8060CC16-C721-AECF-4C5B-3CD2860388E3}" created="2024-02-26T22:35:55.261">
    <pc:sldMkLst xmlns:pc="http://schemas.microsoft.com/office/powerpoint/2013/main/command">
      <pc:docMk/>
      <pc:sldMk cId="1151310757" sldId="257"/>
    </pc:sldMkLst>
    <p188:txBody>
      <a:bodyPr/>
      <a:lstStyle/>
      <a:p>
        <a:r>
          <a:rPr lang="en-IL"/>
          <a:t>כותרות ראשיות בכל תיבת טקסט - לא לעיצוב</a:t>
        </a:r>
      </a:p>
    </p188:txBody>
  </p188:cm>
  <p188:cm id="{82C710B3-C5CB-4514-A276-F25E8469BCC8}" authorId="{8060CC16-C721-AECF-4C5B-3CD2860388E3}" created="2024-02-26T22:36:02.894">
    <pc:sldMkLst xmlns:pc="http://schemas.microsoft.com/office/powerpoint/2013/main/command">
      <pc:docMk/>
      <pc:sldMk cId="1151310757" sldId="257"/>
    </pc:sldMkLst>
    <p188:txBody>
      <a:bodyPr/>
      <a:lstStyle/>
      <a:p>
        <a:r>
          <a:rPr lang="en-IL"/>
          <a:t>כולל המרת עיצוב מימין לשמאל</a:t>
        </a:r>
      </a:p>
    </p188:txBody>
  </p188:cm>
</p188:cmLst>
</file>

<file path=ppt/comments/modernComment_2FE_5CF18253.xml><?xml version="1.0" encoding="utf-8"?>
<p188:cmLst xmlns:a="http://schemas.openxmlformats.org/drawingml/2006/main" xmlns:r="http://schemas.openxmlformats.org/officeDocument/2006/relationships" xmlns:p188="http://schemas.microsoft.com/office/powerpoint/2018/8/main">
  <p188:cm id="{83ECBCFC-15EB-4831-A771-24BE242C048D}" authorId="{8060CC16-C721-AECF-4C5B-3CD2860388E3}" created="2024-02-26T22:35:33.608">
    <pc:sldMkLst xmlns:pc="http://schemas.microsoft.com/office/powerpoint/2013/main/command">
      <pc:docMk/>
      <pc:sldMk cId="1151310757" sldId="257"/>
    </pc:sldMkLst>
    <p188:txBody>
      <a:bodyPr/>
      <a:lstStyle/>
      <a:p>
        <a:r>
          <a:rPr lang="en-IL"/>
          <a:t>כותרות בפס מימין - לא לתרגום</a:t>
        </a:r>
      </a:p>
    </p188:txBody>
  </p188:cm>
  <p188:cm id="{BED323E3-8F28-4E97-A2A5-3F6B2971EF11}" authorId="{8060CC16-C721-AECF-4C5B-3CD2860388E3}" created="2024-02-26T22:35:55.261">
    <pc:sldMkLst xmlns:pc="http://schemas.microsoft.com/office/powerpoint/2013/main/command">
      <pc:docMk/>
      <pc:sldMk cId="1151310757" sldId="257"/>
    </pc:sldMkLst>
    <p188:txBody>
      <a:bodyPr/>
      <a:lstStyle/>
      <a:p>
        <a:r>
          <a:rPr lang="en-IL"/>
          <a:t>כותרות ראשיות בכל תיבת טקסט - לא לעיצוב</a:t>
        </a:r>
      </a:p>
    </p188:txBody>
  </p188:cm>
  <p188:cm id="{0E536C28-5761-4E79-8B1B-571CEB996DF7}" authorId="{8060CC16-C721-AECF-4C5B-3CD2860388E3}" created="2024-02-26T22:36:02.894">
    <pc:sldMkLst xmlns:pc="http://schemas.microsoft.com/office/powerpoint/2013/main/command">
      <pc:docMk/>
      <pc:sldMk cId="1151310757" sldId="257"/>
    </pc:sldMkLst>
    <p188:txBody>
      <a:bodyPr/>
      <a:lstStyle/>
      <a:p>
        <a:r>
          <a:rPr lang="en-IL"/>
          <a:t>כולל המרת עיצוב מימין לשמאל</a:t>
        </a:r>
      </a:p>
    </p188:txBody>
  </p188:cm>
</p188:cmLst>
</file>

<file path=ppt/comments/modernComment_2FF_A404BACB.xml><?xml version="1.0" encoding="utf-8"?>
<p188:cmLst xmlns:a="http://schemas.openxmlformats.org/drawingml/2006/main" xmlns:r="http://schemas.openxmlformats.org/officeDocument/2006/relationships" xmlns:p188="http://schemas.microsoft.com/office/powerpoint/2018/8/main">
  <p188:cm id="{F7A508C7-7B4D-4B96-886C-1D98E243CADC}" authorId="{8060CC16-C721-AECF-4C5B-3CD2860388E3}" created="2024-02-26T22:35:33.608">
    <pc:sldMkLst xmlns:pc="http://schemas.microsoft.com/office/powerpoint/2013/main/command">
      <pc:docMk/>
      <pc:sldMk cId="1151310757" sldId="257"/>
    </pc:sldMkLst>
    <p188:replyLst>
      <p188:reply id="{4D53E824-D5FB-4084-AB7F-F96E5EDCBC1A}" authorId="{8060CC16-C721-AECF-4C5B-3CD2860388E3}" created="2024-02-26T22:37:55.301">
        <p188:txBody>
          <a:bodyPr/>
          <a:lstStyle/>
          <a:p>
            <a:r>
              <a:rPr lang="en-IL"/>
              <a:t>ציטוט מימין - כן לתרגום</a:t>
            </a:r>
          </a:p>
        </p188:txBody>
      </p188:reply>
    </p188:replyLst>
    <p188:txBody>
      <a:bodyPr/>
      <a:lstStyle/>
      <a:p>
        <a:r>
          <a:rPr lang="en-IL"/>
          <a:t>כותרות בפס מימין - לא לתרגום</a:t>
        </a:r>
      </a:p>
    </p188:txBody>
  </p188:cm>
  <p188:cm id="{F45B1059-F93C-4833-BC07-D2BF6206668B}" authorId="{8060CC16-C721-AECF-4C5B-3CD2860388E3}" created="2024-02-26T22:35:55.261">
    <pc:sldMkLst xmlns:pc="http://schemas.microsoft.com/office/powerpoint/2013/main/command">
      <pc:docMk/>
      <pc:sldMk cId="1151310757" sldId="257"/>
    </pc:sldMkLst>
    <p188:txBody>
      <a:bodyPr/>
      <a:lstStyle/>
      <a:p>
        <a:r>
          <a:rPr lang="en-IL"/>
          <a:t>כותרות ראשיות בכל תיבת טקסט - לא לעיצוב</a:t>
        </a:r>
      </a:p>
    </p188:txBody>
  </p188:cm>
  <p188:cm id="{AF0FCC94-F8F0-4A98-93FD-EB5E0964AF07}" authorId="{8060CC16-C721-AECF-4C5B-3CD2860388E3}" created="2024-02-26T22:36:02.894">
    <pc:sldMkLst xmlns:pc="http://schemas.microsoft.com/office/powerpoint/2013/main/command">
      <pc:docMk/>
      <pc:sldMk cId="1151310757" sldId="257"/>
    </pc:sldMkLst>
    <p188:txBody>
      <a:bodyPr/>
      <a:lstStyle/>
      <a:p>
        <a:r>
          <a:rPr lang="en-IL"/>
          <a:t>כולל המרת עיצוב מימין לשמאל</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FD35AF0-AD08-40B9-B6FD-264288A7B322}" type="datetimeFigureOut">
              <a:rPr lang="he-IL" smtClean="0"/>
              <a:t>י"ח/אדר א/תשפ"ד</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33C3320-692C-445D-A025-4BCC62CCE6F7}" type="slidenum">
              <a:rPr lang="he-IL" smtClean="0"/>
              <a:t>‹#›</a:t>
            </a:fld>
            <a:endParaRPr lang="he-IL"/>
          </a:p>
        </p:txBody>
      </p:sp>
    </p:spTree>
    <p:extLst>
      <p:ext uri="{BB962C8B-B14F-4D97-AF65-F5344CB8AC3E}">
        <p14:creationId xmlns:p14="http://schemas.microsoft.com/office/powerpoint/2010/main" val="337249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1</a:t>
            </a:fld>
            <a:endParaRPr lang="en-US"/>
          </a:p>
        </p:txBody>
      </p:sp>
    </p:spTree>
    <p:extLst>
      <p:ext uri="{BB962C8B-B14F-4D97-AF65-F5344CB8AC3E}">
        <p14:creationId xmlns:p14="http://schemas.microsoft.com/office/powerpoint/2010/main" val="215424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a:p>
        </p:txBody>
      </p:sp>
    </p:spTree>
    <p:extLst>
      <p:ext uri="{BB962C8B-B14F-4D97-AF65-F5344CB8AC3E}">
        <p14:creationId xmlns:p14="http://schemas.microsoft.com/office/powerpoint/2010/main" val="1065814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18</a:t>
            </a:fld>
            <a:endParaRPr lang="en-US"/>
          </a:p>
        </p:txBody>
      </p:sp>
    </p:spTree>
    <p:extLst>
      <p:ext uri="{BB962C8B-B14F-4D97-AF65-F5344CB8AC3E}">
        <p14:creationId xmlns:p14="http://schemas.microsoft.com/office/powerpoint/2010/main" val="387267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19</a:t>
            </a:fld>
            <a:endParaRPr lang="en-US"/>
          </a:p>
        </p:txBody>
      </p:sp>
    </p:spTree>
    <p:extLst>
      <p:ext uri="{BB962C8B-B14F-4D97-AF65-F5344CB8AC3E}">
        <p14:creationId xmlns:p14="http://schemas.microsoft.com/office/powerpoint/2010/main" val="232405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21</a:t>
            </a:fld>
            <a:endParaRPr lang="en-US"/>
          </a:p>
        </p:txBody>
      </p:sp>
    </p:spTree>
    <p:extLst>
      <p:ext uri="{BB962C8B-B14F-4D97-AF65-F5344CB8AC3E}">
        <p14:creationId xmlns:p14="http://schemas.microsoft.com/office/powerpoint/2010/main" val="294124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a:p>
        </p:txBody>
      </p:sp>
    </p:spTree>
    <p:extLst>
      <p:ext uri="{BB962C8B-B14F-4D97-AF65-F5344CB8AC3E}">
        <p14:creationId xmlns:p14="http://schemas.microsoft.com/office/powerpoint/2010/main" val="28737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he-IL" sz="12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4</a:t>
            </a:fld>
            <a:endParaRPr lang="he-IL"/>
          </a:p>
        </p:txBody>
      </p:sp>
    </p:spTree>
    <p:extLst>
      <p:ext uri="{BB962C8B-B14F-4D97-AF65-F5344CB8AC3E}">
        <p14:creationId xmlns:p14="http://schemas.microsoft.com/office/powerpoint/2010/main" val="340980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10</a:t>
            </a:fld>
            <a:endParaRPr lang="he-IL"/>
          </a:p>
        </p:txBody>
      </p:sp>
    </p:spTree>
    <p:extLst>
      <p:ext uri="{BB962C8B-B14F-4D97-AF65-F5344CB8AC3E}">
        <p14:creationId xmlns:p14="http://schemas.microsoft.com/office/powerpoint/2010/main" val="287649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11</a:t>
            </a:fld>
            <a:endParaRPr lang="he-IL"/>
          </a:p>
        </p:txBody>
      </p:sp>
    </p:spTree>
    <p:extLst>
      <p:ext uri="{BB962C8B-B14F-4D97-AF65-F5344CB8AC3E}">
        <p14:creationId xmlns:p14="http://schemas.microsoft.com/office/powerpoint/2010/main" val="147867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12</a:t>
            </a:fld>
            <a:endParaRPr lang="he-IL"/>
          </a:p>
        </p:txBody>
      </p:sp>
    </p:spTree>
    <p:extLst>
      <p:ext uri="{BB962C8B-B14F-4D97-AF65-F5344CB8AC3E}">
        <p14:creationId xmlns:p14="http://schemas.microsoft.com/office/powerpoint/2010/main" val="291407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13</a:t>
            </a:fld>
            <a:endParaRPr lang="he-IL"/>
          </a:p>
        </p:txBody>
      </p:sp>
    </p:spTree>
    <p:extLst>
      <p:ext uri="{BB962C8B-B14F-4D97-AF65-F5344CB8AC3E}">
        <p14:creationId xmlns:p14="http://schemas.microsoft.com/office/powerpoint/2010/main" val="451470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14</a:t>
            </a:fld>
            <a:endParaRPr lang="he-IL"/>
          </a:p>
        </p:txBody>
      </p:sp>
    </p:spTree>
    <p:extLst>
      <p:ext uri="{BB962C8B-B14F-4D97-AF65-F5344CB8AC3E}">
        <p14:creationId xmlns:p14="http://schemas.microsoft.com/office/powerpoint/2010/main" val="131112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16</a:t>
            </a:fld>
            <a:endParaRPr lang="en-US"/>
          </a:p>
        </p:txBody>
      </p:sp>
    </p:spTree>
    <p:extLst>
      <p:ext uri="{BB962C8B-B14F-4D97-AF65-F5344CB8AC3E}">
        <p14:creationId xmlns:p14="http://schemas.microsoft.com/office/powerpoint/2010/main" val="153384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C2120DA-832B-4120-ACAA-861B384B2F03}" type="datetime8">
              <a:rPr lang="he-IL" smtClean="0"/>
              <a:t>27 פברואר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1E8AB8E-8639-4C40-A4C8-236978184A6D}" type="datetime8">
              <a:rPr lang="he-IL" smtClean="0"/>
              <a:t>27 פברואר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8C85ADB-1CA5-48FF-83BC-90A2718743FB}" type="datetime8">
              <a:rPr lang="he-IL" smtClean="0"/>
              <a:t>27 פברואר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D574A61-C485-4792-86E7-10D22B16B873}" type="datetime8">
              <a:rPr lang="he-IL" smtClean="0"/>
              <a:t>27 פברואר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29680E7-1C7B-4286-AEB1-94441D8EA678}" type="datetime8">
              <a:rPr lang="he-IL" smtClean="0"/>
              <a:t>27 פברואר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B5948A2-D52A-4DFF-B718-D42B255943FD}" type="datetime8">
              <a:rPr lang="he-IL" smtClean="0"/>
              <a:t>27 פברואר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03235C5-CB44-4C67-9904-9903AC57AC5E}" type="datetime8">
              <a:rPr lang="he-IL" smtClean="0"/>
              <a:t>27 פברואר 24</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F79D47C-32F0-48FD-A0A4-695345683730}" type="datetime8">
              <a:rPr lang="he-IL" smtClean="0"/>
              <a:t>27 פברואר 24</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5C64116-27AD-4AB1-B57D-4A44DC6614B4}" type="datetime8">
              <a:rPr lang="he-IL" smtClean="0"/>
              <a:t>27 פברואר 24</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D3D450F-64AC-49B9-8355-89040FC95FE0}" type="datetime8">
              <a:rPr lang="he-IL" smtClean="0"/>
              <a:t>27 פברואר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A41E51E-37E5-4BCD-950C-AE408E4FF973}" type="datetime8">
              <a:rPr lang="he-IL" smtClean="0"/>
              <a:t>27 פברואר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DE7B09-8C27-4252-943B-DE35F465F0E3}" type="datetime8">
              <a:rPr lang="he-IL" smtClean="0"/>
              <a:t>27 פברואר 24</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microsoft.com/office/2018/10/relationships/comments" Target="../comments/modernComment_198_B9FD413C.xml"/><Relationship Id="rId7" Type="http://schemas.openxmlformats.org/officeDocument/2006/relationships/hyperlink" Target="http://www.cet.ac.il/" TargetMode="External"/><Relationship Id="rId12" Type="http://schemas.openxmlformats.org/officeDocument/2006/relationships/image" Target="../media/image8.jpe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7.jpeg"/><Relationship Id="rId5" Type="http://schemas.openxmlformats.org/officeDocument/2006/relationships/image" Target="../media/image2.jpeg"/><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image" Target="../media/image1.jpeg"/><Relationship Id="rId9" Type="http://schemas.openxmlformats.org/officeDocument/2006/relationships/image" Target="../media/image5.png"/><Relationship Id="rId1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microsoft.com/office/2018/10/relationships/comments" Target="../comments/modernComment_101_449F9BA5.xml"/><Relationship Id="rId7"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slide" Target="slide17.xml"/><Relationship Id="rId10" Type="http://schemas.openxmlformats.org/officeDocument/2006/relationships/image" Target="../media/image30.emf"/><Relationship Id="rId4" Type="http://schemas.openxmlformats.org/officeDocument/2006/relationships/hyperlink" Target="https://www.pjisrael.org/" TargetMode="External"/><Relationship Id="rId9"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3" Type="http://schemas.microsoft.com/office/2018/10/relationships/comments" Target="../comments/modernComment_2FC_E4C6BC3.xml"/><Relationship Id="rId7"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20.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18/10/relationships/comments" Target="../comments/modernComment_2FD_59719965.xml"/><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emf"/><Relationship Id="rId5" Type="http://schemas.openxmlformats.org/officeDocument/2006/relationships/image" Target="../media/image34.png"/><Relationship Id="rId10" Type="http://schemas.openxmlformats.org/officeDocument/2006/relationships/image" Target="../media/image39.emf"/><Relationship Id="rId4" Type="http://schemas.openxmlformats.org/officeDocument/2006/relationships/slide" Target="slide17.xml"/><Relationship Id="rId9"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microsoft.com/office/2018/10/relationships/comments" Target="../comments/modernComment_2FE_5CF1825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20.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FF_A404BACB.xml"/><Relationship Id="rId7"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slide" Target="slide17.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microsoft.com/office/2018/10/relationships/comments" Target="../comments/modernComment_2DB_E17B317B.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F9_C39C64E.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FA_4CED9CA6.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2FB_80A97E8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prtfl.co.il/archives/190421"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2BC_A04A4F5E.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png"/><Relationship Id="rId7" Type="http://schemas.openxmlformats.org/officeDocument/2006/relationships/image" Target="../media/image48.emf"/><Relationship Id="rId2" Type="http://schemas.microsoft.com/office/2018/10/relationships/comments" Target="../comments/modernComment_2E3_C2A8F98B.xml"/><Relationship Id="rId1" Type="http://schemas.openxmlformats.org/officeDocument/2006/relationships/slideLayout" Target="../slideLayouts/slideLayout3.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image" Target="../media/image59.emf"/><Relationship Id="rId3" Type="http://schemas.microsoft.com/office/2018/10/relationships/comments" Target="../comments/modernComment_26A_E8391479.xml"/><Relationship Id="rId7" Type="http://schemas.openxmlformats.org/officeDocument/2006/relationships/image" Target="../media/image53.emf"/><Relationship Id="rId12" Type="http://schemas.openxmlformats.org/officeDocument/2006/relationships/image" Target="../media/image58.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2.emf"/><Relationship Id="rId11" Type="http://schemas.openxmlformats.org/officeDocument/2006/relationships/image" Target="../media/image57.emf"/><Relationship Id="rId5" Type="http://schemas.openxmlformats.org/officeDocument/2006/relationships/image" Target="../media/image51.emf"/><Relationship Id="rId10" Type="http://schemas.openxmlformats.org/officeDocument/2006/relationships/image" Target="../media/image56.emf"/><Relationship Id="rId4" Type="http://schemas.openxmlformats.org/officeDocument/2006/relationships/image" Target="../media/image50.emf"/><Relationship Id="rId9" Type="http://schemas.openxmlformats.org/officeDocument/2006/relationships/image" Target="../media/image55.emf"/><Relationship Id="rId14" Type="http://schemas.openxmlformats.org/officeDocument/2006/relationships/image" Target="../media/image60.emf"/></Relationships>
</file>

<file path=ppt/slides/_rels/slide22.xml.rels><?xml version="1.0" encoding="UTF-8" standalone="yes"?>
<Relationships xmlns="http://schemas.openxmlformats.org/package/2006/relationships"><Relationship Id="rId2" Type="http://schemas.microsoft.com/office/2018/10/relationships/comments" Target="../comments/modernComment_27E_AD5BE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microsoft.com/office/2018/10/relationships/comments" Target="../comments/modernComment_2F8_C82939C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F6_6B7F3C6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00_93B9697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jpeg"/><Relationship Id="rId7" Type="http://schemas.openxmlformats.org/officeDocument/2006/relationships/image" Target="../media/image19.emf"/><Relationship Id="rId2" Type="http://schemas.microsoft.com/office/2018/10/relationships/comments" Target="../comments/modernComment_2EE_6F66C93B.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2.jpeg"/><Relationship Id="rId9"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2EF_A587ADD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74E12AAF-126D-8F88-A609-638A6153266B}"/>
              </a:ext>
            </a:extLst>
          </p:cNvPr>
          <p:cNvPicPr>
            <a:picLocks noChangeAspect="1"/>
          </p:cNvPicPr>
          <p:nvPr/>
        </p:nvPicPr>
        <p:blipFill>
          <a:blip r:embed="rId4" cstate="print">
            <a:extLst>
              <a:ext uri="{28A0092B-C50C-407E-A947-70E740481C1C}">
                <a14:useLocalDpi xmlns:a14="http://schemas.microsoft.com/office/drawing/2010/main" val="0"/>
              </a:ext>
            </a:extLst>
          </a:blip>
          <a:srcRect t="14547" b="14547"/>
          <a:stretch/>
        </p:blipFill>
        <p:spPr>
          <a:xfrm>
            <a:off x="2453673" y="4568447"/>
            <a:ext cx="2407666" cy="2276271"/>
          </a:xfrm>
          <a:prstGeom prst="rect">
            <a:avLst/>
          </a:prstGeom>
        </p:spPr>
      </p:pic>
      <p:sp>
        <p:nvSpPr>
          <p:cNvPr id="56" name="Rectangle 55">
            <a:extLst>
              <a:ext uri="{FF2B5EF4-FFF2-40B4-BE49-F238E27FC236}">
                <a16:creationId xmlns:a16="http://schemas.microsoft.com/office/drawing/2014/main" id="{57912C39-342B-13F5-6C1E-0887DE0616A0}"/>
              </a:ext>
            </a:extLst>
          </p:cNvPr>
          <p:cNvSpPr/>
          <p:nvPr/>
        </p:nvSpPr>
        <p:spPr>
          <a:xfrm>
            <a:off x="2457408" y="6583"/>
            <a:ext cx="4848408" cy="33424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8" name="Picture 7" descr="A group of people on the sidewalk&#10;&#10;Description automatically generated">
            <a:extLst>
              <a:ext uri="{FF2B5EF4-FFF2-40B4-BE49-F238E27FC236}">
                <a16:creationId xmlns:a16="http://schemas.microsoft.com/office/drawing/2014/main" id="{C54AE71B-3C18-DA33-CCDF-8C6F400789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728" r="10715" b="7373"/>
          <a:stretch/>
        </p:blipFill>
        <p:spPr>
          <a:xfrm>
            <a:off x="2220" y="6584"/>
            <a:ext cx="2437284" cy="455566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2" name="Picture 11" descr="A group of people on a street&#10;&#10;Description automatically generated">
            <a:extLst>
              <a:ext uri="{FF2B5EF4-FFF2-40B4-BE49-F238E27FC236}">
                <a16:creationId xmlns:a16="http://schemas.microsoft.com/office/drawing/2014/main" id="{08491407-EF87-DBA3-E208-FB6DED0B15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807" t="1545" b="691"/>
          <a:stretch/>
        </p:blipFill>
        <p:spPr>
          <a:xfrm>
            <a:off x="7102" y="4561800"/>
            <a:ext cx="2441688" cy="228961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4100036" y="6521990"/>
            <a:ext cx="6854687" cy="246221"/>
          </a:xfrm>
          <a:prstGeom prst="rect">
            <a:avLst/>
          </a:prstGeom>
          <a:noFill/>
        </p:spPr>
        <p:txBody>
          <a:bodyPr wrap="square" rtlCol="0">
            <a:spAutoFit/>
          </a:bodyPr>
          <a:lstStyle/>
          <a:p>
            <a:r>
              <a:rPr lang="en-US" sz="1000" dirty="0">
                <a:solidFill>
                  <a:schemeClr val="tx1">
                    <a:lumMod val="50000"/>
                    <a:lumOff val="50000"/>
                  </a:schemeClr>
                </a:solidFill>
                <a:latin typeface="Heebo" pitchFamily="2" charset="-79"/>
                <a:cs typeface="Heebo" pitchFamily="2" charset="-79"/>
                <a:hlinkClick r:id="rId7"/>
              </a:rPr>
              <a:t>www.cet.ac.il</a:t>
            </a:r>
            <a:r>
              <a:rPr lang="en-US" sz="1000" dirty="0">
                <a:solidFill>
                  <a:schemeClr val="tx1">
                    <a:lumMod val="50000"/>
                    <a:lumOff val="50000"/>
                  </a:schemeClr>
                </a:solidFill>
                <a:latin typeface="Heebo" pitchFamily="2" charset="-79"/>
                <a:cs typeface="Heebo" pitchFamily="2" charset="-79"/>
              </a:rPr>
              <a:t> </a:t>
            </a:r>
            <a:r>
              <a:rPr lang="he-IL" sz="1000" dirty="0">
                <a:solidFill>
                  <a:schemeClr val="tx1">
                    <a:lumMod val="50000"/>
                    <a:lumOff val="50000"/>
                  </a:schemeClr>
                </a:solidFill>
                <a:latin typeface="Heebo" pitchFamily="2" charset="-79"/>
                <a:cs typeface="Heebo" pitchFamily="2" charset="-79"/>
              </a:rPr>
              <a:t>המרכז לטכנולוגיה חינוכית, חברה לתועלת הציבור, רח' </a:t>
            </a:r>
            <a:r>
              <a:rPr lang="he-IL" sz="1000" dirty="0" err="1">
                <a:solidFill>
                  <a:schemeClr val="tx1">
                    <a:lumMod val="50000"/>
                    <a:lumOff val="50000"/>
                  </a:schemeClr>
                </a:solidFill>
                <a:latin typeface="Heebo" pitchFamily="2" charset="-79"/>
                <a:cs typeface="Heebo" pitchFamily="2" charset="-79"/>
              </a:rPr>
              <a:t>קלאוזנר</a:t>
            </a:r>
            <a:r>
              <a:rPr lang="he-IL" sz="1000" dirty="0">
                <a:solidFill>
                  <a:schemeClr val="tx1">
                    <a:lumMod val="50000"/>
                    <a:lumOff val="50000"/>
                  </a:schemeClr>
                </a:solidFill>
                <a:latin typeface="Heebo" pitchFamily="2" charset="-79"/>
                <a:cs typeface="Heebo" pitchFamily="2" charset="-79"/>
              </a:rPr>
              <a:t> 16 תל-אביב, טל' 03-6460163 </a:t>
            </a:r>
            <a:endParaRPr lang="en-US" sz="1000" dirty="0">
              <a:solidFill>
                <a:schemeClr val="tx1">
                  <a:lumMod val="50000"/>
                  <a:lumOff val="50000"/>
                </a:schemeClr>
              </a:solidFill>
              <a:latin typeface="Heebo" pitchFamily="2" charset="-79"/>
              <a:cs typeface="Heebo" pitchFamily="2" charset="-79"/>
            </a:endParaRPr>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t="28926" b="28712"/>
          <a:stretch/>
        </p:blipFill>
        <p:spPr>
          <a:xfrm>
            <a:off x="4399915" y="2502599"/>
            <a:ext cx="942503" cy="398046"/>
          </a:xfrm>
          <a:prstGeom prst="rect">
            <a:avLst/>
          </a:prstGeom>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14481" t="29143" r="21913" b="33350"/>
          <a:stretch/>
        </p:blipFill>
        <p:spPr>
          <a:xfrm>
            <a:off x="5039678" y="-446409"/>
            <a:ext cx="666168" cy="179847"/>
          </a:xfrm>
          <a:prstGeom prst="rect">
            <a:avLst/>
          </a:prstGeom>
        </p:spPr>
      </p:pic>
      <p:sp>
        <p:nvSpPr>
          <p:cNvPr id="3" name="Rectangle 2"/>
          <p:cNvSpPr/>
          <p:nvPr/>
        </p:nvSpPr>
        <p:spPr>
          <a:xfrm>
            <a:off x="3006657" y="254655"/>
            <a:ext cx="3772358" cy="2185214"/>
          </a:xfrm>
          <a:prstGeom prst="rect">
            <a:avLst/>
          </a:prstGeom>
        </p:spPr>
        <p:txBody>
          <a:bodyPr wrap="square">
            <a:spAutoFit/>
          </a:bodyPr>
          <a:lstStyle/>
          <a:p>
            <a:pPr algn="ctr" rtl="1"/>
            <a:r>
              <a:rPr lang="he-IL" sz="3600" b="1" dirty="0">
                <a:solidFill>
                  <a:srgbClr val="40A8AD"/>
                </a:solidFill>
                <a:latin typeface="Heebo" pitchFamily="2" charset="-79"/>
                <a:ea typeface="Tahoma" pitchFamily="34" charset="0"/>
                <a:cs typeface="Heebo" pitchFamily="2" charset="-79"/>
              </a:rPr>
              <a:t>סיכום הערכת פעילות</a:t>
            </a:r>
            <a:r>
              <a:rPr lang="en-US" sz="3600" b="1" dirty="0">
                <a:solidFill>
                  <a:srgbClr val="40A8AD"/>
                </a:solidFill>
                <a:latin typeface="Heebo" pitchFamily="2" charset="-79"/>
                <a:ea typeface="Tahoma" pitchFamily="34" charset="0"/>
                <a:cs typeface="Heebo" pitchFamily="2" charset="-79"/>
              </a:rPr>
              <a:t> </a:t>
            </a:r>
            <a:r>
              <a:rPr lang="he-IL" sz="2800" b="1" dirty="0">
                <a:solidFill>
                  <a:srgbClr val="40A8AD"/>
                </a:solidFill>
                <a:latin typeface="Heebo" pitchFamily="2" charset="-79"/>
                <a:ea typeface="Tahoma" pitchFamily="34" charset="0"/>
                <a:cs typeface="Heebo" pitchFamily="2" charset="-79"/>
              </a:rPr>
              <a:t>2023</a:t>
            </a:r>
          </a:p>
          <a:p>
            <a:pPr algn="ctr" rtl="1"/>
            <a:r>
              <a:rPr lang="he-IL" sz="2800" b="1" dirty="0">
                <a:solidFill>
                  <a:srgbClr val="40A8AD"/>
                </a:solidFill>
                <a:latin typeface="Heebo" pitchFamily="2" charset="-79"/>
                <a:ea typeface="Tahoma" pitchFamily="34" charset="0"/>
                <a:cs typeface="Heebo" pitchFamily="2" charset="-79"/>
              </a:rPr>
              <a:t>  </a:t>
            </a:r>
            <a:br>
              <a:rPr lang="en-US" b="1" dirty="0">
                <a:solidFill>
                  <a:srgbClr val="40A8AD"/>
                </a:solidFill>
                <a:latin typeface="Heebo" pitchFamily="2" charset="-79"/>
                <a:ea typeface="Tahoma" panose="020B0604030504040204" pitchFamily="34" charset="0"/>
                <a:cs typeface="Heebo" pitchFamily="2" charset="-79"/>
              </a:rPr>
            </a:br>
            <a:r>
              <a:rPr lang="he-IL" b="1" dirty="0">
                <a:solidFill>
                  <a:srgbClr val="40A8AD"/>
                </a:solidFill>
                <a:latin typeface="Heebo" pitchFamily="2" charset="-79"/>
                <a:ea typeface="Tahoma" panose="020B0604030504040204" pitchFamily="34" charset="0"/>
                <a:cs typeface="Heebo" pitchFamily="2" charset="-79"/>
              </a:rPr>
              <a:t>  מוגש כחלק מהערכת שלב ב' של תוכנית </a:t>
            </a:r>
            <a:r>
              <a:rPr lang="en-US" b="1" dirty="0">
                <a:solidFill>
                  <a:srgbClr val="40A8AD"/>
                </a:solidFill>
                <a:latin typeface="Heebo" pitchFamily="2" charset="-79"/>
                <a:ea typeface="Tahoma" panose="020B0604030504040204" pitchFamily="34" charset="0"/>
                <a:cs typeface="Heebo" pitchFamily="2" charset="-79"/>
              </a:rPr>
              <a:t>Urban95 TLV</a:t>
            </a:r>
          </a:p>
        </p:txBody>
      </p:sp>
      <p:pic>
        <p:nvPicPr>
          <p:cNvPr id="9" name="Picture 8" descr="A group of kids playing with bubbles&#10;&#10;Description automatically generated">
            <a:extLst>
              <a:ext uri="{FF2B5EF4-FFF2-40B4-BE49-F238E27FC236}">
                <a16:creationId xmlns:a16="http://schemas.microsoft.com/office/drawing/2014/main" id="{E7E977E9-E958-EFA8-3DD4-12B9518E65A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6830" b="23154"/>
          <a:stretch/>
        </p:blipFill>
        <p:spPr>
          <a:xfrm>
            <a:off x="7308104" y="2266993"/>
            <a:ext cx="2444392" cy="228197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0" name="Picture 9" descr="A group of people outside a truck&#10;&#10;Description automatically generated">
            <a:extLst>
              <a:ext uri="{FF2B5EF4-FFF2-40B4-BE49-F238E27FC236}">
                <a16:creationId xmlns:a16="http://schemas.microsoft.com/office/drawing/2014/main" id="{76E90183-8615-2ABE-BBE4-5D224E4D27C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2175" b="26214"/>
          <a:stretch/>
        </p:blipFill>
        <p:spPr>
          <a:xfrm>
            <a:off x="4871167" y="4562247"/>
            <a:ext cx="7320833" cy="228247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3" name="Picture 12" descr="A group of people on a sidewalk&#10;&#10;Description automatically generated">
            <a:extLst>
              <a:ext uri="{FF2B5EF4-FFF2-40B4-BE49-F238E27FC236}">
                <a16:creationId xmlns:a16="http://schemas.microsoft.com/office/drawing/2014/main" id="{922AAC10-E6E7-2A9C-F952-0EA10132A12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5291" t="1555" r="24080" b="55852"/>
          <a:stretch/>
        </p:blipFill>
        <p:spPr>
          <a:xfrm>
            <a:off x="7315212" y="13279"/>
            <a:ext cx="2432709" cy="224323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43" name="Picture 42">
            <a:extLst>
              <a:ext uri="{FF2B5EF4-FFF2-40B4-BE49-F238E27FC236}">
                <a16:creationId xmlns:a16="http://schemas.microsoft.com/office/drawing/2014/main" id="{0EA4FCE1-63DA-B51F-F828-F4FDBDE31244}"/>
              </a:ext>
            </a:extLst>
          </p:cNvPr>
          <p:cNvPicPr>
            <a:picLocks noChangeAspect="1"/>
          </p:cNvPicPr>
          <p:nvPr/>
        </p:nvPicPr>
        <p:blipFill>
          <a:blip r:embed="rId13" cstate="print">
            <a:extLst>
              <a:ext uri="{28A0092B-C50C-407E-A947-70E740481C1C}">
                <a14:useLocalDpi xmlns:a14="http://schemas.microsoft.com/office/drawing/2010/main" val="0"/>
              </a:ext>
            </a:extLst>
          </a:blip>
          <a:srcRect l="29912" r="29912"/>
          <a:stretch/>
        </p:blipFill>
        <p:spPr>
          <a:xfrm>
            <a:off x="9757436" y="6583"/>
            <a:ext cx="2444392" cy="4563213"/>
          </a:xfrm>
          <a:prstGeom prst="rect">
            <a:avLst/>
          </a:prstGeom>
        </p:spPr>
      </p:pic>
      <p:cxnSp>
        <p:nvCxnSpPr>
          <p:cNvPr id="47" name="Straight Connector 46">
            <a:extLst>
              <a:ext uri="{FF2B5EF4-FFF2-40B4-BE49-F238E27FC236}">
                <a16:creationId xmlns:a16="http://schemas.microsoft.com/office/drawing/2014/main" id="{38F9AE83-3838-AB5B-173F-6A03CDB77EA8}"/>
              </a:ext>
            </a:extLst>
          </p:cNvPr>
          <p:cNvCxnSpPr>
            <a:cxnSpLocks/>
          </p:cNvCxnSpPr>
          <p:nvPr/>
        </p:nvCxnSpPr>
        <p:spPr>
          <a:xfrm flipV="1">
            <a:off x="7308104" y="2250112"/>
            <a:ext cx="2449332" cy="573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41BA07-3A77-6E83-EBAE-4896E8CCB322}"/>
              </a:ext>
            </a:extLst>
          </p:cNvPr>
          <p:cNvCxnSpPr/>
          <p:nvPr/>
        </p:nvCxnSpPr>
        <p:spPr>
          <a:xfrm>
            <a:off x="9750209" y="-43361"/>
            <a:ext cx="0" cy="460560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4E8BE3A-A057-4B85-360B-F2A4A394F7BD}"/>
              </a:ext>
            </a:extLst>
          </p:cNvPr>
          <p:cNvCxnSpPr/>
          <p:nvPr/>
        </p:nvCxnSpPr>
        <p:spPr>
          <a:xfrm flipH="1">
            <a:off x="0" y="4562246"/>
            <a:ext cx="1219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1B00E4-C6D6-788F-049E-481DF90035FF}"/>
              </a:ext>
            </a:extLst>
          </p:cNvPr>
          <p:cNvCxnSpPr>
            <a:cxnSpLocks/>
          </p:cNvCxnSpPr>
          <p:nvPr/>
        </p:nvCxnSpPr>
        <p:spPr>
          <a:xfrm>
            <a:off x="4871167" y="4575528"/>
            <a:ext cx="0" cy="226919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E4759B-9493-D7CC-2CF3-811AF905C94D}"/>
              </a:ext>
            </a:extLst>
          </p:cNvPr>
          <p:cNvCxnSpPr>
            <a:cxnSpLocks/>
          </p:cNvCxnSpPr>
          <p:nvPr/>
        </p:nvCxnSpPr>
        <p:spPr>
          <a:xfrm>
            <a:off x="2448790" y="13279"/>
            <a:ext cx="0" cy="683144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B7FF75-0F66-9EF3-1328-F201B6EC3E55}"/>
              </a:ext>
            </a:extLst>
          </p:cNvPr>
          <p:cNvCxnSpPr/>
          <p:nvPr/>
        </p:nvCxnSpPr>
        <p:spPr>
          <a:xfrm>
            <a:off x="7315212" y="-43361"/>
            <a:ext cx="0" cy="460560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59950E4B-564D-A16B-FDAA-70414B671FC2}"/>
              </a:ext>
            </a:extLst>
          </p:cNvPr>
          <p:cNvSpPr/>
          <p:nvPr/>
        </p:nvSpPr>
        <p:spPr>
          <a:xfrm>
            <a:off x="4219287" y="3228247"/>
            <a:ext cx="1303761" cy="241601"/>
          </a:xfrm>
          <a:prstGeom prst="roundRect">
            <a:avLst>
              <a:gd name="adj" fmla="val 5000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3" name="כותרת משנה 2">
            <a:extLst>
              <a:ext uri="{FF2B5EF4-FFF2-40B4-BE49-F238E27FC236}">
                <a16:creationId xmlns:a16="http://schemas.microsoft.com/office/drawing/2014/main" id="{EC968ECC-66CA-654C-DC06-FBA75721FC07}"/>
              </a:ext>
            </a:extLst>
          </p:cNvPr>
          <p:cNvSpPr txBox="1">
            <a:spLocks/>
          </p:cNvSpPr>
          <p:nvPr/>
        </p:nvSpPr>
        <p:spPr>
          <a:xfrm>
            <a:off x="3948648" y="3245911"/>
            <a:ext cx="1825379" cy="467548"/>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1200" dirty="0">
                <a:solidFill>
                  <a:schemeClr val="bg1"/>
                </a:solidFill>
                <a:latin typeface="Heebo" pitchFamily="2" charset="-79"/>
                <a:ea typeface="Tahoma" pitchFamily="34" charset="0"/>
                <a:cs typeface="Heebo" pitchFamily="2" charset="-79"/>
              </a:rPr>
              <a:t>פברואר 2024</a:t>
            </a:r>
          </a:p>
        </p:txBody>
      </p:sp>
      <p:sp>
        <p:nvSpPr>
          <p:cNvPr id="69" name="Rectangle 68">
            <a:extLst>
              <a:ext uri="{FF2B5EF4-FFF2-40B4-BE49-F238E27FC236}">
                <a16:creationId xmlns:a16="http://schemas.microsoft.com/office/drawing/2014/main" id="{7816B2B6-1942-C91F-E4A3-36D6E8007AA7}"/>
              </a:ext>
            </a:extLst>
          </p:cNvPr>
          <p:cNvSpPr/>
          <p:nvPr/>
        </p:nvSpPr>
        <p:spPr>
          <a:xfrm>
            <a:off x="2457408" y="13280"/>
            <a:ext cx="4848408" cy="70778"/>
          </a:xfrm>
          <a:prstGeom prst="rect">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0" name="Oval 69">
            <a:extLst>
              <a:ext uri="{FF2B5EF4-FFF2-40B4-BE49-F238E27FC236}">
                <a16:creationId xmlns:a16="http://schemas.microsoft.com/office/drawing/2014/main" id="{1FCF660A-E267-F90F-26A4-B31556034EFE}"/>
              </a:ext>
            </a:extLst>
          </p:cNvPr>
          <p:cNvSpPr/>
          <p:nvPr/>
        </p:nvSpPr>
        <p:spPr>
          <a:xfrm>
            <a:off x="9757436" y="-740266"/>
            <a:ext cx="370114" cy="370114"/>
          </a:xfrm>
          <a:prstGeom prst="ellipse">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71" name="Picture 70">
            <a:extLst>
              <a:ext uri="{FF2B5EF4-FFF2-40B4-BE49-F238E27FC236}">
                <a16:creationId xmlns:a16="http://schemas.microsoft.com/office/drawing/2014/main" id="{8E00A2C8-71FF-ACD6-80C7-BB07795FA5CB}"/>
              </a:ext>
            </a:extLst>
          </p:cNvPr>
          <p:cNvPicPr>
            <a:picLocks noChangeAspect="1"/>
          </p:cNvPicPr>
          <p:nvPr/>
        </p:nvPicPr>
        <p:blipFill>
          <a:blip r:embed="rId14"/>
          <a:stretch>
            <a:fillRect/>
          </a:stretch>
        </p:blipFill>
        <p:spPr>
          <a:xfrm>
            <a:off x="5423517" y="3797450"/>
            <a:ext cx="1074019" cy="586201"/>
          </a:xfrm>
          <a:prstGeom prst="rect">
            <a:avLst/>
          </a:prstGeom>
        </p:spPr>
      </p:pic>
      <p:pic>
        <p:nvPicPr>
          <p:cNvPr id="73" name="Picture 72" descr="A logo with a colorful circle&#10;&#10;Description automatically generated">
            <a:extLst>
              <a:ext uri="{FF2B5EF4-FFF2-40B4-BE49-F238E27FC236}">
                <a16:creationId xmlns:a16="http://schemas.microsoft.com/office/drawing/2014/main" id="{6A8D9FE2-C73A-C051-CBDF-10D067DC115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08883" y="3679347"/>
            <a:ext cx="547969" cy="761166"/>
          </a:xfrm>
          <a:prstGeom prst="rect">
            <a:avLst/>
          </a:prstGeom>
        </p:spPr>
      </p:pic>
      <p:pic>
        <p:nvPicPr>
          <p:cNvPr id="1026" name="Picture 2" descr="Urban95 אורבן95 ישראל">
            <a:extLst>
              <a:ext uri="{FF2B5EF4-FFF2-40B4-BE49-F238E27FC236}">
                <a16:creationId xmlns:a16="http://schemas.microsoft.com/office/drawing/2014/main" id="{E32ED011-3BFB-C659-67FC-BB8F852F04C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93716" y="3772291"/>
            <a:ext cx="557990" cy="5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82268"/>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A7A0A98-21D6-57C4-77BA-61B86B2551C1}"/>
              </a:ext>
            </a:extLst>
          </p:cNvPr>
          <p:cNvGrpSpPr/>
          <p:nvPr/>
        </p:nvGrpSpPr>
        <p:grpSpPr>
          <a:xfrm>
            <a:off x="148733" y="82611"/>
            <a:ext cx="8612429" cy="6645803"/>
            <a:chOff x="148733" y="171391"/>
            <a:chExt cx="8612429" cy="6645803"/>
          </a:xfrm>
        </p:grpSpPr>
        <p:sp>
          <p:nvSpPr>
            <p:cNvPr id="43" name="Rounded Rectangle 42">
              <a:extLst>
                <a:ext uri="{FF2B5EF4-FFF2-40B4-BE49-F238E27FC236}">
                  <a16:creationId xmlns:a16="http://schemas.microsoft.com/office/drawing/2014/main" id="{E480DDC8-BD7F-EDE2-B7EC-DFE89763B401}"/>
                </a:ext>
              </a:extLst>
            </p:cNvPr>
            <p:cNvSpPr/>
            <p:nvPr/>
          </p:nvSpPr>
          <p:spPr>
            <a:xfrm>
              <a:off x="167845" y="3009967"/>
              <a:ext cx="3461897" cy="915393"/>
            </a:xfrm>
            <a:prstGeom prst="roundRect">
              <a:avLst>
                <a:gd name="adj" fmla="val 755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2" name="Rounded Rectangle 41">
              <a:extLst>
                <a:ext uri="{FF2B5EF4-FFF2-40B4-BE49-F238E27FC236}">
                  <a16:creationId xmlns:a16="http://schemas.microsoft.com/office/drawing/2014/main" id="{5C7B7617-77DF-F13E-C19F-E0C0FECFC9D9}"/>
                </a:ext>
              </a:extLst>
            </p:cNvPr>
            <p:cNvSpPr/>
            <p:nvPr/>
          </p:nvSpPr>
          <p:spPr>
            <a:xfrm>
              <a:off x="167845" y="1885495"/>
              <a:ext cx="3461897" cy="1044704"/>
            </a:xfrm>
            <a:prstGeom prst="roundRect">
              <a:avLst>
                <a:gd name="adj" fmla="val 934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1" name="Rounded Rectangle 40">
              <a:extLst>
                <a:ext uri="{FF2B5EF4-FFF2-40B4-BE49-F238E27FC236}">
                  <a16:creationId xmlns:a16="http://schemas.microsoft.com/office/drawing/2014/main" id="{82ECC3EE-C15E-B30D-87E4-CBA29BEF0795}"/>
                </a:ext>
              </a:extLst>
            </p:cNvPr>
            <p:cNvSpPr/>
            <p:nvPr/>
          </p:nvSpPr>
          <p:spPr>
            <a:xfrm>
              <a:off x="163286" y="4012626"/>
              <a:ext cx="8597876" cy="2673983"/>
            </a:xfrm>
            <a:prstGeom prst="roundRect">
              <a:avLst>
                <a:gd name="adj" fmla="val 250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r>
                <a:rPr lang="he-IL" dirty="0"/>
                <a:t>  </a:t>
              </a:r>
              <a:endParaRPr lang="en-IL" dirty="0"/>
            </a:p>
          </p:txBody>
        </p:sp>
        <p:sp>
          <p:nvSpPr>
            <p:cNvPr id="26" name="Rounded Rectangle 25">
              <a:extLst>
                <a:ext uri="{FF2B5EF4-FFF2-40B4-BE49-F238E27FC236}">
                  <a16:creationId xmlns:a16="http://schemas.microsoft.com/office/drawing/2014/main" id="{D12B5677-034D-1610-28DB-A258CB004364}"/>
                </a:ext>
              </a:extLst>
            </p:cNvPr>
            <p:cNvSpPr/>
            <p:nvPr/>
          </p:nvSpPr>
          <p:spPr>
            <a:xfrm>
              <a:off x="3722257" y="1885494"/>
              <a:ext cx="5024352" cy="2039866"/>
            </a:xfrm>
            <a:prstGeom prst="roundRect">
              <a:avLst>
                <a:gd name="adj" fmla="val 250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4" name="Rounded Rectangle 23">
              <a:extLst>
                <a:ext uri="{FF2B5EF4-FFF2-40B4-BE49-F238E27FC236}">
                  <a16:creationId xmlns:a16="http://schemas.microsoft.com/office/drawing/2014/main" id="{B1D57E9C-2DD9-2A00-54FE-1B3535A528B4}"/>
                </a:ext>
              </a:extLst>
            </p:cNvPr>
            <p:cNvSpPr/>
            <p:nvPr/>
          </p:nvSpPr>
          <p:spPr>
            <a:xfrm>
              <a:off x="148733" y="171391"/>
              <a:ext cx="5001185" cy="1626837"/>
            </a:xfrm>
            <a:prstGeom prst="roundRect">
              <a:avLst>
                <a:gd name="adj" fmla="val 401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5" name="Rounded Rectangle 24">
              <a:extLst>
                <a:ext uri="{FF2B5EF4-FFF2-40B4-BE49-F238E27FC236}">
                  <a16:creationId xmlns:a16="http://schemas.microsoft.com/office/drawing/2014/main" id="{9B3B20C4-BC65-42B5-620D-4E9BD4373943}"/>
                </a:ext>
              </a:extLst>
            </p:cNvPr>
            <p:cNvSpPr/>
            <p:nvPr/>
          </p:nvSpPr>
          <p:spPr>
            <a:xfrm>
              <a:off x="5256281" y="171391"/>
              <a:ext cx="3493103" cy="1626837"/>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 name="TextBox 4">
              <a:extLst>
                <a:ext uri="{FF2B5EF4-FFF2-40B4-BE49-F238E27FC236}">
                  <a16:creationId xmlns:a16="http://schemas.microsoft.com/office/drawing/2014/main" id="{98E011CE-15FD-B761-FDCE-B79742E82689}"/>
                </a:ext>
              </a:extLst>
            </p:cNvPr>
            <p:cNvSpPr txBox="1"/>
            <p:nvPr/>
          </p:nvSpPr>
          <p:spPr>
            <a:xfrm>
              <a:off x="5199857" y="182917"/>
              <a:ext cx="3495709" cy="1392497"/>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0"/>
                </a:spcAft>
              </a:pPr>
              <a:r>
                <a:rPr lang="he-IL" sz="1200" b="1" dirty="0">
                  <a:solidFill>
                    <a:srgbClr val="CD4E86"/>
                  </a:solidFill>
                  <a:latin typeface="Heebo" pitchFamily="2" charset="-79"/>
                  <a:ea typeface="Tahoma" panose="020B0604030504040204" pitchFamily="34" charset="0"/>
                  <a:cs typeface="Heebo" pitchFamily="2" charset="-79"/>
                </a:rPr>
                <a:t>התערבות בנווה עופר</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הפרויקט תוכנן במיקום הנבחר במטרה להציע </a:t>
              </a:r>
              <a:r>
                <a:rPr lang="he-IL" sz="1100" b="1" dirty="0">
                  <a:latin typeface="Heebo" pitchFamily="2" charset="-79"/>
                  <a:ea typeface="Tahoma" panose="020B0604030504040204" pitchFamily="34" charset="0"/>
                  <a:cs typeface="Heebo" pitchFamily="2" charset="-79"/>
                </a:rPr>
                <a:t>מענה לאוכלוסייה מוחלשת באזור.</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בוצע מחקר מקדים להתערבות, למיפוי צרכי הקהילה.</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צוות הרעיונאות לתכנון ההתערבות כלל </a:t>
              </a:r>
              <a:r>
                <a:rPr lang="he-IL" b="1" dirty="0">
                  <a:latin typeface="Heebo" pitchFamily="2" charset="-79"/>
                  <a:ea typeface="Tahoma" panose="020B0604030504040204" pitchFamily="34" charset="0"/>
                  <a:cs typeface="Heebo" pitchFamily="2" charset="-79"/>
                </a:rPr>
                <a:t>25</a:t>
              </a:r>
              <a:r>
                <a:rPr lang="he-IL" sz="1100" b="1" dirty="0">
                  <a:latin typeface="Heebo" pitchFamily="2" charset="-79"/>
                  <a:ea typeface="Tahoma" panose="020B0604030504040204" pitchFamily="34" charset="0"/>
                  <a:cs typeface="Heebo" pitchFamily="2" charset="-79"/>
                </a:rPr>
                <a:t> משתתפים </a:t>
              </a:r>
              <a:r>
                <a:rPr lang="he-IL" sz="1100" b="1" dirty="0" err="1">
                  <a:latin typeface="Heebo" pitchFamily="2" charset="-79"/>
                  <a:ea typeface="Tahoma" panose="020B0604030504040204" pitchFamily="34" charset="0"/>
                  <a:cs typeface="Heebo" pitchFamily="2" charset="-79"/>
                </a:rPr>
                <a:t>ממינהלים</a:t>
              </a:r>
              <a:r>
                <a:rPr lang="he-IL" sz="1100" b="1" dirty="0">
                  <a:latin typeface="Heebo" pitchFamily="2" charset="-79"/>
                  <a:ea typeface="Tahoma" panose="020B0604030504040204" pitchFamily="34" charset="0"/>
                  <a:cs typeface="Heebo" pitchFamily="2" charset="-79"/>
                </a:rPr>
                <a:t> שונים </a:t>
              </a:r>
              <a:r>
                <a:rPr lang="he-IL" sz="1100" dirty="0">
                  <a:latin typeface="Heebo" pitchFamily="2" charset="-79"/>
                  <a:ea typeface="Tahoma" panose="020B0604030504040204" pitchFamily="34" charset="0"/>
                  <a:cs typeface="Heebo" pitchFamily="2" charset="-79"/>
                </a:rPr>
                <a:t>(קהילה, חינוך, הנדסה ועוד). </a:t>
              </a:r>
            </a:p>
          </p:txBody>
        </p:sp>
        <p:sp>
          <p:nvSpPr>
            <p:cNvPr id="15" name="TextBox 14">
              <a:extLst>
                <a:ext uri="{FF2B5EF4-FFF2-40B4-BE49-F238E27FC236}">
                  <a16:creationId xmlns:a16="http://schemas.microsoft.com/office/drawing/2014/main" id="{2D5306A6-BB0A-5189-B83B-C2B4516561E5}"/>
                </a:ext>
              </a:extLst>
            </p:cNvPr>
            <p:cNvSpPr txBox="1"/>
            <p:nvPr/>
          </p:nvSpPr>
          <p:spPr>
            <a:xfrm>
              <a:off x="6879773" y="2062450"/>
              <a:ext cx="1738984" cy="1675074"/>
            </a:xfrm>
            <a:prstGeom prst="rect">
              <a:avLst/>
            </a:prstGeom>
            <a:noFill/>
          </p:spPr>
          <p:txBody>
            <a:bodyPr wrap="square">
              <a:spAutoFit/>
            </a:bodyPr>
            <a:lstStyle/>
            <a:p>
              <a:pPr algn="r" rtl="1">
                <a:lnSpc>
                  <a:spcPct val="115000"/>
                </a:lnSpc>
              </a:pPr>
              <a:r>
                <a:rPr lang="he-IL" sz="1200" b="1" dirty="0">
                  <a:solidFill>
                    <a:srgbClr val="CD4E86"/>
                  </a:solidFill>
                  <a:effectLst/>
                  <a:latin typeface="Heebo" pitchFamily="2" charset="-79"/>
                  <a:ea typeface="Tahoma" panose="020B0604030504040204" pitchFamily="34" charset="0"/>
                  <a:cs typeface="Heebo" pitchFamily="2" charset="-79"/>
                </a:rPr>
                <a:t>סדנת קריאה בספריות –</a:t>
              </a:r>
              <a:endParaRPr lang="en-US" sz="1200" b="1" dirty="0">
                <a:solidFill>
                  <a:srgbClr val="CD4E86"/>
                </a:solidFill>
                <a:effectLst/>
                <a:latin typeface="Heebo" pitchFamily="2" charset="-79"/>
                <a:ea typeface="Tahoma" panose="020B0604030504040204" pitchFamily="34" charset="0"/>
                <a:cs typeface="Heebo" pitchFamily="2" charset="-79"/>
              </a:endParaRPr>
            </a:p>
            <a:p>
              <a:pPr algn="r" rtl="1">
                <a:lnSpc>
                  <a:spcPct val="115000"/>
                </a:lnSpc>
              </a:pPr>
              <a:r>
                <a:rPr lang="he-IL" sz="1200" b="1" dirty="0">
                  <a:solidFill>
                    <a:srgbClr val="CD4E86"/>
                  </a:solidFill>
                  <a:effectLst/>
                  <a:latin typeface="Heebo" pitchFamily="2" charset="-79"/>
                  <a:ea typeface="Tahoma" panose="020B0604030504040204" pitchFamily="34" charset="0"/>
                  <a:cs typeface="Heebo" pitchFamily="2" charset="-79"/>
                </a:rPr>
                <a:t>שת"פ פיג'מה</a:t>
              </a:r>
            </a:p>
            <a:p>
              <a:pPr>
                <a:lnSpc>
                  <a:spcPct val="114000"/>
                </a:lnSpc>
              </a:pPr>
              <a:r>
                <a:rPr lang="he-IL" sz="1100" dirty="0">
                  <a:latin typeface="Heebo" pitchFamily="2" charset="-79"/>
                  <a:ea typeface="Tahoma" panose="020B0604030504040204" pitchFamily="34" charset="0"/>
                  <a:cs typeface="Heebo" pitchFamily="2" charset="-79"/>
                </a:rPr>
                <a:t>מערך סדנאות הקריאה של סלתא בספריות חבר </a:t>
              </a:r>
              <a:r>
                <a:rPr lang="he-IL" sz="1100" dirty="0">
                  <a:solidFill>
                    <a:srgbClr val="CD4E86"/>
                  </a:solidFill>
                  <a:latin typeface="Heebo" pitchFamily="2" charset="-79"/>
                  <a:ea typeface="Tahoma" panose="020B0604030504040204" pitchFamily="34" charset="0"/>
                  <a:cs typeface="Heebo" pitchFamily="2" charset="-79"/>
                </a:rPr>
                <a:t>ל</a:t>
              </a:r>
              <a:r>
                <a:rPr lang="he-IL" sz="1100" dirty="0">
                  <a:solidFill>
                    <a:srgbClr val="CD4E86"/>
                  </a:solidFill>
                  <a:latin typeface="Heebo" pitchFamily="2" charset="-79"/>
                  <a:ea typeface="Tahoma" panose="020B0604030504040204" pitchFamily="34" charset="0"/>
                  <a:cs typeface="Heebo" pitchFamily="2" charset="-79"/>
                  <a:hlinkClick r:id="rId4">
                    <a:extLst>
                      <a:ext uri="{A12FA001-AC4F-418D-AE19-62706E023703}">
                        <ahyp:hlinkClr xmlns:ahyp="http://schemas.microsoft.com/office/drawing/2018/hyperlinkcolor" val="tx"/>
                      </a:ext>
                    </a:extLst>
                  </a:hlinkClick>
                </a:rPr>
                <a:t>פרויקט ספריית פיג'מה</a:t>
              </a:r>
              <a:r>
                <a:rPr lang="he-IL" sz="1100" dirty="0">
                  <a:solidFill>
                    <a:srgbClr val="CD4E86"/>
                  </a:solidFill>
                  <a:latin typeface="Heebo" pitchFamily="2" charset="-79"/>
                  <a:ea typeface="Tahoma" panose="020B0604030504040204" pitchFamily="34" charset="0"/>
                  <a:cs typeface="Heebo" pitchFamily="2" charset="-79"/>
                </a:rPr>
                <a:t>, </a:t>
              </a:r>
              <a:r>
                <a:rPr lang="he-IL" sz="1100" dirty="0">
                  <a:latin typeface="Heebo" pitchFamily="2" charset="-79"/>
                  <a:ea typeface="Tahoma" panose="020B0604030504040204" pitchFamily="34" charset="0"/>
                  <a:cs typeface="Heebo" pitchFamily="2" charset="-79"/>
                </a:rPr>
                <a:t>הכשרת המנחים נערכה מטעם אורבן95.</a:t>
              </a:r>
            </a:p>
            <a:p>
              <a:pPr marL="171450" indent="-171450">
                <a:lnSpc>
                  <a:spcPct val="114000"/>
                </a:lnSpc>
                <a:buFont typeface="Arial" panose="020B0604020202020204" pitchFamily="34" charset="0"/>
                <a:buChar char="•"/>
              </a:pPr>
              <a:endParaRPr lang="en-US" sz="1100" dirty="0">
                <a:latin typeface="Heebo" pitchFamily="2" charset="-79"/>
                <a:ea typeface="Tahoma" panose="020B0604030504040204" pitchFamily="34" charset="0"/>
                <a:cs typeface="Heebo" pitchFamily="2" charset="-79"/>
              </a:endParaRPr>
            </a:p>
          </p:txBody>
        </p:sp>
        <p:sp>
          <p:nvSpPr>
            <p:cNvPr id="20" name="TextBox 19">
              <a:extLst>
                <a:ext uri="{FF2B5EF4-FFF2-40B4-BE49-F238E27FC236}">
                  <a16:creationId xmlns:a16="http://schemas.microsoft.com/office/drawing/2014/main" id="{3CF96F1A-0DDC-1C38-5563-0974CD355CF1}"/>
                </a:ext>
              </a:extLst>
            </p:cNvPr>
            <p:cNvSpPr txBox="1"/>
            <p:nvPr/>
          </p:nvSpPr>
          <p:spPr>
            <a:xfrm>
              <a:off x="198672" y="182917"/>
              <a:ext cx="4951246" cy="1773819"/>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0"/>
                </a:spcAft>
              </a:pPr>
              <a:r>
                <a:rPr lang="he-IL" sz="1200" b="1" dirty="0">
                  <a:solidFill>
                    <a:srgbClr val="CD4E86"/>
                  </a:solidFill>
                  <a:latin typeface="Heebo" pitchFamily="2" charset="-79"/>
                  <a:ea typeface="Tahoma" panose="020B0604030504040204" pitchFamily="34" charset="0"/>
                  <a:cs typeface="Heebo" pitchFamily="2" charset="-79"/>
                </a:rPr>
                <a:t>רחוב משחק</a:t>
              </a:r>
            </a:p>
            <a:p>
              <a:pPr marL="171450" indent="-171450">
                <a:lnSpc>
                  <a:spcPct val="114000"/>
                </a:lnSpc>
                <a:spcAft>
                  <a:spcPts val="0"/>
                </a:spcAft>
                <a:buFont typeface="Arial" panose="020B0604020202020204" pitchFamily="34" charset="0"/>
                <a:buChar char="•"/>
              </a:pPr>
              <a:r>
                <a:rPr lang="he-IL" sz="1100" b="1" dirty="0">
                  <a:latin typeface="Heebo" pitchFamily="2" charset="-79"/>
                  <a:ea typeface="Tahoma" panose="020B0604030504040204" pitchFamily="34" charset="0"/>
                  <a:cs typeface="Heebo" pitchFamily="2" charset="-79"/>
                </a:rPr>
                <a:t>היוזמה והמימון ל-</a:t>
              </a:r>
              <a:r>
                <a:rPr lang="he-IL" b="1" dirty="0">
                  <a:latin typeface="Heebo" pitchFamily="2" charset="-79"/>
                  <a:ea typeface="Tahoma" panose="020B0604030504040204" pitchFamily="34" charset="0"/>
                  <a:cs typeface="Heebo" pitchFamily="2" charset="-79"/>
                </a:rPr>
                <a:t>9</a:t>
              </a:r>
              <a:r>
                <a:rPr lang="he-IL" sz="1100" b="1" dirty="0">
                  <a:latin typeface="Heebo" pitchFamily="2" charset="-79"/>
                  <a:ea typeface="Tahoma" panose="020B0604030504040204" pitchFamily="34" charset="0"/>
                  <a:cs typeface="Heebo" pitchFamily="2" charset="-79"/>
                </a:rPr>
                <a:t> פעילויות ב-2023 הגיעו מרשות התחבורה</a:t>
              </a:r>
              <a:r>
                <a:rPr lang="he-IL" sz="1100" dirty="0">
                  <a:latin typeface="Heebo" pitchFamily="2" charset="-79"/>
                  <a:ea typeface="Tahoma" panose="020B0604030504040204" pitchFamily="34" charset="0"/>
                  <a:cs typeface="Heebo" pitchFamily="2" charset="-79"/>
                </a:rPr>
                <a:t>, על בסיס תשתית ידע וניסיון שנצברו וקודמו בצוות אורבן95 בהובלת הפעילויות ב-2021/22. </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תכנון המהלך דרש </a:t>
              </a:r>
              <a:r>
                <a:rPr lang="he-IL" sz="1100" b="1" dirty="0">
                  <a:latin typeface="Heebo" pitchFamily="2" charset="-79"/>
                  <a:ea typeface="Tahoma" panose="020B0604030504040204" pitchFamily="34" charset="0"/>
                  <a:cs typeface="Heebo" pitchFamily="2" charset="-79"/>
                </a:rPr>
                <a:t>רתימת שותפים מאזורי העיר השונים, ניהול משאבים והתאמת מענים למאפייני האוכלוסייה </a:t>
              </a:r>
              <a:r>
                <a:rPr lang="he-IL" sz="1100" dirty="0">
                  <a:latin typeface="Heebo" pitchFamily="2" charset="-79"/>
                  <a:ea typeface="Tahoma" panose="020B0604030504040204" pitchFamily="34" charset="0"/>
                  <a:cs typeface="Heebo" pitchFamily="2" charset="-79"/>
                </a:rPr>
                <a:t>ולתנאים השונים של כל אזור.</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מאירוע לאירוע נצפו שיפורים וניכרת למידה מבחינת ההפקה והלוגיסטיקה, בביצוע התאמות לקהילות השונות.</a:t>
              </a:r>
            </a:p>
            <a:p>
              <a:pPr>
                <a:spcAft>
                  <a:spcPts val="0"/>
                </a:spcAft>
              </a:pPr>
              <a:endParaRPr lang="he-IL" sz="1100" dirty="0">
                <a:latin typeface="Heebo" pitchFamily="2" charset="-79"/>
                <a:ea typeface="Tahoma" panose="020B0604030504040204" pitchFamily="34" charset="0"/>
                <a:cs typeface="Heebo" pitchFamily="2" charset="-79"/>
              </a:endParaRPr>
            </a:p>
          </p:txBody>
        </p:sp>
        <p:sp>
          <p:nvSpPr>
            <p:cNvPr id="27" name="TextBox 26">
              <a:extLst>
                <a:ext uri="{FF2B5EF4-FFF2-40B4-BE49-F238E27FC236}">
                  <a16:creationId xmlns:a16="http://schemas.microsoft.com/office/drawing/2014/main" id="{01E3E4B4-4977-2046-46BB-1BCC0578FE9B}"/>
                </a:ext>
              </a:extLst>
            </p:cNvPr>
            <p:cNvSpPr txBox="1"/>
            <p:nvPr/>
          </p:nvSpPr>
          <p:spPr>
            <a:xfrm>
              <a:off x="148733" y="3043003"/>
              <a:ext cx="3410238" cy="882357"/>
            </a:xfrm>
            <a:prstGeom prst="rect">
              <a:avLst/>
            </a:prstGeom>
            <a:noFill/>
          </p:spPr>
          <p:txBody>
            <a:bodyPr wrap="square">
              <a:spAutoFit/>
            </a:bodyPr>
            <a:lstStyle/>
            <a:p>
              <a:pPr>
                <a:lnSpc>
                  <a:spcPct val="115000"/>
                </a:lnSpc>
              </a:pPr>
              <a:r>
                <a:rPr lang="he-IL" sz="1200" b="1" dirty="0">
                  <a:solidFill>
                    <a:srgbClr val="CD4E86"/>
                  </a:solidFill>
                  <a:latin typeface="Heebo" pitchFamily="2" charset="-79"/>
                  <a:ea typeface="Tahoma" panose="020B0604030504040204" pitchFamily="34" charset="0"/>
                  <a:cs typeface="Heebo" pitchFamily="2" charset="-79"/>
                </a:rPr>
                <a:t>הכשרת רכזות אגפיות</a:t>
              </a:r>
            </a:p>
            <a:p>
              <a:pPr algn="r" rtl="1">
                <a:lnSpc>
                  <a:spcPct val="115000"/>
                </a:lnSpc>
              </a:pPr>
              <a:r>
                <a:rPr lang="he-IL" sz="1100" dirty="0">
                  <a:latin typeface="Heebo" pitchFamily="2" charset="-79"/>
                  <a:ea typeface="Tahoma" panose="020B0604030504040204" pitchFamily="34" charset="0"/>
                  <a:cs typeface="Heebo" pitchFamily="2" charset="-79"/>
                </a:rPr>
                <a:t>כחלק ממפגשי ההכשרה של רכזות הגיל הרך האגפיות נערך </a:t>
              </a:r>
              <a:r>
                <a:rPr lang="he-IL" sz="1100" b="1" dirty="0">
                  <a:latin typeface="Heebo" pitchFamily="2" charset="-79"/>
                  <a:ea typeface="Tahoma" panose="020B0604030504040204" pitchFamily="34" charset="0"/>
                  <a:cs typeface="Heebo" pitchFamily="2" charset="-79"/>
                </a:rPr>
                <a:t>מפגש למידה על מדידה ואיסוף נתונים, בהובלת צוות ההערכה ממטח.</a:t>
              </a:r>
              <a:endParaRPr lang="en-US" sz="1100" b="1" dirty="0">
                <a:effectLst/>
                <a:latin typeface="Heebo" pitchFamily="2" charset="-79"/>
                <a:ea typeface="Tahoma" panose="020B0604030504040204" pitchFamily="34" charset="0"/>
                <a:cs typeface="Heebo" pitchFamily="2" charset="-79"/>
              </a:endParaRPr>
            </a:p>
          </p:txBody>
        </p:sp>
        <p:sp>
          <p:nvSpPr>
            <p:cNvPr id="2" name="Rectangle 1">
              <a:extLst>
                <a:ext uri="{FF2B5EF4-FFF2-40B4-BE49-F238E27FC236}">
                  <a16:creationId xmlns:a16="http://schemas.microsoft.com/office/drawing/2014/main" id="{9A23876E-BF4E-CFC8-889E-E044F14BAD3E}"/>
                </a:ext>
              </a:extLst>
            </p:cNvPr>
            <p:cNvSpPr/>
            <p:nvPr/>
          </p:nvSpPr>
          <p:spPr>
            <a:xfrm>
              <a:off x="381000" y="3972470"/>
              <a:ext cx="8314566" cy="28447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t"/>
            <a:lstStyle/>
            <a:p>
              <a:pPr>
                <a:lnSpc>
                  <a:spcPct val="114000"/>
                </a:lnSpc>
              </a:pPr>
              <a:r>
                <a:rPr lang="he-IL" sz="1200" b="1" dirty="0">
                  <a:solidFill>
                    <a:srgbClr val="CD4E86"/>
                  </a:solidFill>
                  <a:latin typeface="Heebo" pitchFamily="2" charset="-79"/>
                  <a:ea typeface="Tahoma" panose="020B0604030504040204" pitchFamily="34" charset="0"/>
                  <a:cs typeface="Heebo" pitchFamily="2" charset="-79"/>
                </a:rPr>
                <a:t>פעולות ותפוקות – מידע מפורט מצורף </a:t>
              </a:r>
              <a:r>
                <a:rPr lang="he-IL" sz="1200" dirty="0">
                  <a:solidFill>
                    <a:srgbClr val="CD4E86"/>
                  </a:solidFill>
                  <a:latin typeface="Heebo" pitchFamily="2" charset="-79"/>
                  <a:ea typeface="Tahoma" panose="020B0604030504040204" pitchFamily="34" charset="0"/>
                  <a:cs typeface="Heebo" pitchFamily="2" charset="-79"/>
                  <a:hlinkClick r:id="rId5" action="ppaction://hlinksldjump">
                    <a:extLst>
                      <a:ext uri="{A12FA001-AC4F-418D-AE19-62706E023703}">
                        <ahyp:hlinkClr xmlns:ahyp="http://schemas.microsoft.com/office/drawing/2018/hyperlinkcolor" val="tx"/>
                      </a:ext>
                    </a:extLst>
                  </a:hlinkClick>
                </a:rPr>
                <a:t>בנספחים</a:t>
              </a:r>
              <a:r>
                <a:rPr lang="he-IL" sz="1200" dirty="0">
                  <a:solidFill>
                    <a:srgbClr val="CD4E86"/>
                  </a:solidFill>
                  <a:latin typeface="Heebo" pitchFamily="2" charset="-79"/>
                  <a:ea typeface="Tahoma" panose="020B0604030504040204" pitchFamily="34" charset="0"/>
                  <a:cs typeface="Heebo" pitchFamily="2" charset="-79"/>
                </a:rPr>
                <a:t>:</a:t>
              </a:r>
              <a:endParaRPr lang="he-IL" sz="1100" dirty="0">
                <a:solidFill>
                  <a:srgbClr val="CD4E86"/>
                </a:solidFill>
                <a:latin typeface="Heebo" pitchFamily="2" charset="-79"/>
                <a:ea typeface="Tahoma" panose="020B0604030504040204" pitchFamily="34" charset="0"/>
                <a:cs typeface="Heebo" pitchFamily="2" charset="-79"/>
              </a:endParaRPr>
            </a:p>
            <a:p>
              <a:pPr marL="171450" indent="-171450">
                <a:lnSpc>
                  <a:spcPct val="114000"/>
                </a:lnSpc>
                <a:buSzPct val="70000"/>
                <a:buFont typeface="Arial" panose="020B0604020202020204" pitchFamily="34" charset="0"/>
                <a:buChar char="•"/>
              </a:pPr>
              <a:r>
                <a:rPr lang="he-IL" b="1" dirty="0">
                  <a:solidFill>
                    <a:schemeClr val="tx1"/>
                  </a:solidFill>
                  <a:latin typeface="Heebo" pitchFamily="2" charset="-79"/>
                  <a:ea typeface="Tahoma" panose="020B0604030504040204" pitchFamily="34" charset="0"/>
                  <a:cs typeface="Heebo" pitchFamily="2" charset="-79"/>
                </a:rPr>
                <a:t>450</a:t>
              </a:r>
              <a:r>
                <a:rPr lang="he-IL" sz="1100" b="1" dirty="0">
                  <a:solidFill>
                    <a:schemeClr val="tx1"/>
                  </a:solidFill>
                  <a:latin typeface="Heebo" pitchFamily="2" charset="-79"/>
                  <a:ea typeface="Tahoma" panose="020B0604030504040204" pitchFamily="34" charset="0"/>
                  <a:cs typeface="Heebo" pitchFamily="2" charset="-79"/>
                </a:rPr>
                <a:t> סדנאות </a:t>
              </a:r>
              <a:r>
                <a:rPr lang="he-IL" sz="1100" b="1" dirty="0" err="1">
                  <a:solidFill>
                    <a:schemeClr val="tx1"/>
                  </a:solidFill>
                  <a:latin typeface="Heebo" pitchFamily="2" charset="-79"/>
                  <a:ea typeface="Tahoma" panose="020B0604030504040204" pitchFamily="34" charset="0"/>
                  <a:cs typeface="Heebo" pitchFamily="2" charset="-79"/>
                </a:rPr>
                <a:t>סלתא</a:t>
              </a:r>
              <a:r>
                <a:rPr lang="he-IL" sz="1100" b="1" dirty="0">
                  <a:solidFill>
                    <a:schemeClr val="tx1"/>
                  </a:solidFill>
                  <a:latin typeface="Heebo" pitchFamily="2" charset="-79"/>
                  <a:ea typeface="Tahoma" panose="020B0604030504040204" pitchFamily="34" charset="0"/>
                  <a:cs typeface="Heebo" pitchFamily="2" charset="-79"/>
                </a:rPr>
                <a:t> מומשו בתקצוב עירוני מלא </a:t>
              </a:r>
              <a:r>
                <a:rPr lang="he-IL" sz="1100" dirty="0">
                  <a:solidFill>
                    <a:schemeClr val="tx1"/>
                  </a:solidFill>
                  <a:latin typeface="Heebo" pitchFamily="2" charset="-79"/>
                  <a:ea typeface="Tahoma" panose="020B0604030504040204" pitchFamily="34" charset="0"/>
                  <a:cs typeface="Heebo" pitchFamily="2" charset="-79"/>
                </a:rPr>
                <a:t>במוסדות קהילה. </a:t>
              </a:r>
            </a:p>
            <a:p>
              <a:pPr marL="171450" indent="-171450">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יוזמות משותפות להפקת תוכן ומענה שירותי: </a:t>
              </a:r>
            </a:p>
            <a:p>
              <a:pPr marL="365125" lvl="1" indent="-182563">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צוות אורבן95 מתחזק </a:t>
              </a:r>
              <a:r>
                <a:rPr lang="he-IL" sz="1100" b="1" dirty="0">
                  <a:solidFill>
                    <a:schemeClr val="tx1"/>
                  </a:solidFill>
                  <a:latin typeface="Heebo" pitchFamily="2" charset="-79"/>
                  <a:ea typeface="Tahoma" panose="020B0604030504040204" pitchFamily="34" charset="0"/>
                  <a:cs typeface="Heebo" pitchFamily="2" charset="-79"/>
                </a:rPr>
                <a:t>שיח וסיוע הדדי בין גורמי עירייה נוספים העוסקים בגיל הרך </a:t>
              </a:r>
              <a:r>
                <a:rPr lang="he-IL" sz="1100" dirty="0">
                  <a:solidFill>
                    <a:schemeClr val="tx1"/>
                  </a:solidFill>
                  <a:latin typeface="Heebo" pitchFamily="2" charset="-79"/>
                  <a:ea typeface="Tahoma" panose="020B0604030504040204" pitchFamily="34" charset="0"/>
                  <a:cs typeface="Heebo" pitchFamily="2" charset="-79"/>
                </a:rPr>
                <a:t>לטובת שיפור וקידום מענים מיטביים לקהל היעד.</a:t>
              </a:r>
            </a:p>
            <a:p>
              <a:pPr marL="365125" lvl="1" indent="-182563">
                <a:lnSpc>
                  <a:spcPct val="114000"/>
                </a:lnSpc>
                <a:buFont typeface="Arial" panose="020B0604020202020204" pitchFamily="34" charset="0"/>
                <a:buChar char="•"/>
              </a:pPr>
              <a:r>
                <a:rPr lang="he-IL" sz="1100" b="1" dirty="0">
                  <a:solidFill>
                    <a:schemeClr val="tx1"/>
                  </a:solidFill>
                  <a:latin typeface="Heebo" pitchFamily="2" charset="-79"/>
                  <a:ea typeface="Tahoma" panose="020B0604030504040204" pitchFamily="34" charset="0"/>
                  <a:cs typeface="Heebo" pitchFamily="2" charset="-79"/>
                </a:rPr>
                <a:t>יוזמות בעת חירום: </a:t>
              </a:r>
              <a:r>
                <a:rPr lang="he-IL" sz="1100" dirty="0">
                  <a:solidFill>
                    <a:schemeClr val="tx1"/>
                  </a:solidFill>
                  <a:latin typeface="Heebo" pitchFamily="2" charset="-79"/>
                  <a:ea typeface="Tahoma" panose="020B0604030504040204" pitchFamily="34" charset="0"/>
                  <a:cs typeface="Heebo" pitchFamily="2" charset="-79"/>
                </a:rPr>
                <a:t>פעילויות למפונים, משפחות מילואים ונשים לקראת ולאחר לידה. </a:t>
              </a:r>
            </a:p>
            <a:p>
              <a:pPr marL="171450" indent="-171450">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צוות אורבן95 מספק </a:t>
              </a:r>
              <a:r>
                <a:rPr lang="he-IL" sz="1100" b="1" dirty="0">
                  <a:solidFill>
                    <a:schemeClr val="tx1"/>
                  </a:solidFill>
                  <a:latin typeface="Heebo" pitchFamily="2" charset="-79"/>
                  <a:ea typeface="Tahoma" panose="020B0604030504040204" pitchFamily="34" charset="0"/>
                  <a:cs typeface="Heebo" pitchFamily="2" charset="-79"/>
                </a:rPr>
                <a:t>ייעוץ וליווי בהתנעת פרויקטים, תוך סיוע בפיתוח מנגנוני הפעלה להמשך עבודה עצמאית</a:t>
              </a:r>
              <a:r>
                <a:rPr lang="he-IL" sz="1100" u="sng" dirty="0">
                  <a:solidFill>
                    <a:schemeClr val="tx1"/>
                  </a:solidFill>
                  <a:latin typeface="Heebo" pitchFamily="2" charset="-79"/>
                  <a:ea typeface="Tahoma" panose="020B0604030504040204" pitchFamily="34" charset="0"/>
                  <a:cs typeface="Heebo" pitchFamily="2" charset="-79"/>
                </a:rPr>
                <a:t> </a:t>
              </a:r>
              <a:r>
                <a:rPr lang="he-IL" sz="1100" dirty="0">
                  <a:solidFill>
                    <a:schemeClr val="tx1"/>
                  </a:solidFill>
                  <a:latin typeface="Heebo" pitchFamily="2" charset="-79"/>
                  <a:ea typeface="Tahoma" panose="020B0604030504040204" pitchFamily="34" charset="0"/>
                  <a:cs typeface="Heebo" pitchFamily="2" charset="-79"/>
                </a:rPr>
                <a:t>בקרב הגופים המעורבים:</a:t>
              </a:r>
            </a:p>
            <a:p>
              <a:pPr marL="365125" lvl="1" indent="-182563">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סדנת בישול לאבות ביפו</a:t>
              </a:r>
            </a:p>
            <a:p>
              <a:pPr marL="365125" lvl="1" indent="-182563">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בית המלאכה הנודד - בשיתוף מוזיאון העיר</a:t>
              </a:r>
            </a:p>
            <a:p>
              <a:pPr marL="171450" indent="-171450">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קיום שיתופי פעולה בין מחלקות וארגונים העוסקים במתן </a:t>
              </a:r>
              <a:r>
                <a:rPr lang="he-IL" sz="1100" b="1" dirty="0">
                  <a:solidFill>
                    <a:schemeClr val="tx1"/>
                  </a:solidFill>
                  <a:latin typeface="Heebo" pitchFamily="2" charset="-79"/>
                  <a:ea typeface="Tahoma" panose="020B0604030504040204" pitchFamily="34" charset="0"/>
                  <a:cs typeface="Heebo" pitchFamily="2" charset="-79"/>
                </a:rPr>
                <a:t>מענה לאוכלוסיות מוחלשות</a:t>
              </a:r>
              <a:r>
                <a:rPr lang="he-IL" sz="1100" dirty="0">
                  <a:solidFill>
                    <a:schemeClr val="tx1"/>
                  </a:solidFill>
                  <a:latin typeface="Heebo" pitchFamily="2" charset="-79"/>
                  <a:ea typeface="Tahoma" panose="020B0604030504040204" pitchFamily="34" charset="0"/>
                  <a:cs typeface="Heebo" pitchFamily="2" charset="-79"/>
                </a:rPr>
                <a:t>: </a:t>
              </a:r>
            </a:p>
            <a:p>
              <a:pPr marL="365125" lvl="1" indent="-182563">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שת"פ עם ארגון </a:t>
              </a:r>
              <a:r>
                <a:rPr lang="he-IL" sz="1100" dirty="0" err="1">
                  <a:solidFill>
                    <a:schemeClr val="tx1"/>
                  </a:solidFill>
                  <a:latin typeface="Heebo" pitchFamily="2" charset="-79"/>
                  <a:ea typeface="Tahoma" panose="020B0604030504040204" pitchFamily="34" charset="0"/>
                  <a:cs typeface="Heebo" pitchFamily="2" charset="-79"/>
                </a:rPr>
                <a:t>מסיל"ה</a:t>
              </a:r>
              <a:r>
                <a:rPr lang="he-IL" sz="1100" dirty="0">
                  <a:solidFill>
                    <a:schemeClr val="tx1"/>
                  </a:solidFill>
                  <a:latin typeface="Heebo" pitchFamily="2" charset="-79"/>
                  <a:ea typeface="Tahoma" panose="020B0604030504040204" pitchFamily="34" charset="0"/>
                  <a:cs typeface="Heebo" pitchFamily="2" charset="-79"/>
                </a:rPr>
                <a:t> המציע מענה לקהילת מבקשי המקלט בדרום העיר. </a:t>
              </a:r>
            </a:p>
            <a:p>
              <a:pPr marL="365125" lvl="1" indent="-182563">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גן משפחה (בשיתוף </a:t>
              </a:r>
              <a:r>
                <a:rPr lang="he-IL" sz="1100" dirty="0" err="1">
                  <a:solidFill>
                    <a:schemeClr val="tx1"/>
                  </a:solidFill>
                  <a:latin typeface="Heebo" pitchFamily="2" charset="-79"/>
                  <a:ea typeface="Tahoma" panose="020B0604030504040204" pitchFamily="34" charset="0"/>
                  <a:cs typeface="Heebo" pitchFamily="2" charset="-79"/>
                </a:rPr>
                <a:t>מינהל</a:t>
              </a:r>
              <a:r>
                <a:rPr lang="he-IL" sz="1100" dirty="0">
                  <a:solidFill>
                    <a:schemeClr val="tx1"/>
                  </a:solidFill>
                  <a:latin typeface="Heebo" pitchFamily="2" charset="-79"/>
                  <a:ea typeface="Tahoma" panose="020B0604030504040204" pitchFamily="34" charset="0"/>
                  <a:cs typeface="Heebo" pitchFamily="2" charset="-79"/>
                </a:rPr>
                <a:t> חינוך </a:t>
              </a:r>
              <a:r>
                <a:rPr lang="he-IL" sz="1100" dirty="0" err="1">
                  <a:solidFill>
                    <a:schemeClr val="tx1"/>
                  </a:solidFill>
                  <a:latin typeface="Heebo" pitchFamily="2" charset="-79"/>
                  <a:ea typeface="Tahoma" panose="020B0604030504040204" pitchFamily="34" charset="0"/>
                  <a:cs typeface="Heebo" pitchFamily="2" charset="-79"/>
                </a:rPr>
                <a:t>ומינהל</a:t>
              </a:r>
              <a:r>
                <a:rPr lang="he-IL" sz="1100" dirty="0">
                  <a:solidFill>
                    <a:schemeClr val="tx1"/>
                  </a:solidFill>
                  <a:latin typeface="Heebo" pitchFamily="2" charset="-79"/>
                  <a:ea typeface="Tahoma" panose="020B0604030504040204" pitchFamily="34" charset="0"/>
                  <a:cs typeface="Heebo" pitchFamily="2" charset="-79"/>
                </a:rPr>
                <a:t> קהילה): הפעלת מסגרות גן בשיתוף הורים במרכזים קהילתיים ביפו ובדרום העיר.  </a:t>
              </a:r>
            </a:p>
            <a:p>
              <a:pPr marL="171450" indent="-171450">
                <a:lnSpc>
                  <a:spcPct val="114000"/>
                </a:lnSpc>
                <a:buFont typeface="Arial" panose="020B0604020202020204" pitchFamily="34" charset="0"/>
                <a:buChar char="•"/>
              </a:pPr>
              <a:r>
                <a:rPr lang="he-IL" sz="1100" b="1" dirty="0">
                  <a:solidFill>
                    <a:schemeClr val="tx1"/>
                  </a:solidFill>
                  <a:latin typeface="Heebo" pitchFamily="2" charset="-79"/>
                  <a:ea typeface="Tahoma" panose="020B0604030504040204" pitchFamily="34" charset="0"/>
                  <a:cs typeface="Heebo" pitchFamily="2" charset="-79"/>
                </a:rPr>
                <a:t>איסוף נתונים לקראת התערבויות ולאחריהן מתבצע באופן שיטתי ומתוקצב </a:t>
              </a:r>
              <a:r>
                <a:rPr lang="he-IL" sz="1100" dirty="0">
                  <a:solidFill>
                    <a:schemeClr val="tx1"/>
                  </a:solidFill>
                  <a:latin typeface="Heebo" pitchFamily="2" charset="-79"/>
                  <a:ea typeface="Tahoma" panose="020B0604030504040204" pitchFamily="34" charset="0"/>
                  <a:cs typeface="Heebo" pitchFamily="2" charset="-79"/>
                </a:rPr>
                <a:t>בין השאר ביוזמת מחלקות שונות בעירייה, כדי למדוד את ההשפעה של יישום הפרויקטים (עיר תחת עבודות, </a:t>
              </a:r>
              <a:r>
                <a:rPr lang="he-IL" sz="1100" dirty="0" err="1">
                  <a:solidFill>
                    <a:schemeClr val="tx1"/>
                  </a:solidFill>
                  <a:latin typeface="Heebo" pitchFamily="2" charset="-79"/>
                  <a:ea typeface="Tahoma" panose="020B0604030504040204" pitchFamily="34" charset="0"/>
                  <a:cs typeface="Heebo" pitchFamily="2" charset="-79"/>
                </a:rPr>
                <a:t>מדרקובנר</a:t>
              </a:r>
              <a:r>
                <a:rPr lang="he-IL" sz="1100" dirty="0">
                  <a:solidFill>
                    <a:schemeClr val="tx1"/>
                  </a:solidFill>
                  <a:latin typeface="Heebo" pitchFamily="2" charset="-79"/>
                  <a:ea typeface="Tahoma" panose="020B0604030504040204" pitchFamily="34" charset="0"/>
                  <a:cs typeface="Heebo" pitchFamily="2" charset="-79"/>
                </a:rPr>
                <a:t> </a:t>
              </a:r>
              <a:r>
                <a:rPr lang="en-US" sz="1100" dirty="0">
                  <a:solidFill>
                    <a:schemeClr val="tx1"/>
                  </a:solidFill>
                  <a:latin typeface="Heebo" pitchFamily="2" charset="-79"/>
                  <a:ea typeface="Tahoma" panose="020B0604030504040204" pitchFamily="34" charset="0"/>
                  <a:cs typeface="Heebo" pitchFamily="2" charset="-79"/>
                </a:rPr>
                <a:t>school street</a:t>
              </a:r>
              <a:r>
                <a:rPr lang="he-IL" sz="1100" dirty="0">
                  <a:solidFill>
                    <a:schemeClr val="tx1"/>
                  </a:solidFill>
                  <a:latin typeface="Heebo" pitchFamily="2" charset="-79"/>
                  <a:ea typeface="Tahoma" panose="020B0604030504040204" pitchFamily="34" charset="0"/>
                  <a:cs typeface="Heebo" pitchFamily="2" charset="-79"/>
                </a:rPr>
                <a:t>, גן השניים, סדנת בישול לאבות ביפו).</a:t>
              </a:r>
            </a:p>
            <a:p>
              <a:pPr marL="628650" lvl="1" indent="-171450">
                <a:lnSpc>
                  <a:spcPct val="114000"/>
                </a:lnSpc>
                <a:buFont typeface="Arial" panose="020B0604020202020204" pitchFamily="34" charset="0"/>
                <a:buChar char="•"/>
              </a:pPr>
              <a:endParaRPr lang="he-IL" sz="1100" dirty="0">
                <a:solidFill>
                  <a:schemeClr val="tx1"/>
                </a:solidFill>
                <a:latin typeface="Heebo" pitchFamily="2" charset="-79"/>
                <a:ea typeface="Tahoma" panose="020B0604030504040204" pitchFamily="34" charset="0"/>
                <a:cs typeface="Heebo" pitchFamily="2" charset="-79"/>
              </a:endParaRPr>
            </a:p>
            <a:p>
              <a:pPr marL="171450" indent="-171450">
                <a:lnSpc>
                  <a:spcPct val="114000"/>
                </a:lnSpc>
                <a:buFont typeface="Arial" panose="020B0604020202020204" pitchFamily="34" charset="0"/>
                <a:buChar char="•"/>
              </a:pPr>
              <a:endParaRPr lang="he-IL" sz="1100" dirty="0">
                <a:solidFill>
                  <a:schemeClr val="tx1"/>
                </a:solidFill>
                <a:latin typeface="Heebo" pitchFamily="2" charset="-79"/>
                <a:ea typeface="Tahoma" panose="020B0604030504040204" pitchFamily="34" charset="0"/>
                <a:cs typeface="Heebo" pitchFamily="2" charset="-79"/>
              </a:endParaRPr>
            </a:p>
            <a:p>
              <a:pPr marL="171450" indent="-171450">
                <a:lnSpc>
                  <a:spcPct val="114000"/>
                </a:lnSpc>
                <a:buFont typeface="Arial" panose="020B0604020202020204" pitchFamily="34" charset="0"/>
                <a:buChar char="•"/>
              </a:pPr>
              <a:endParaRPr lang="he-IL" sz="1100" dirty="0">
                <a:solidFill>
                  <a:schemeClr val="tx1"/>
                </a:solidFill>
                <a:latin typeface="Heebo" pitchFamily="2" charset="-79"/>
                <a:ea typeface="Tahoma" panose="020B0604030504040204" pitchFamily="34" charset="0"/>
                <a:cs typeface="Heebo" pitchFamily="2" charset="-79"/>
              </a:endParaRPr>
            </a:p>
            <a:p>
              <a:pPr marL="171450" indent="-171450">
                <a:lnSpc>
                  <a:spcPct val="114000"/>
                </a:lnSpc>
                <a:buFont typeface="Arial" panose="020B0604020202020204" pitchFamily="34" charset="0"/>
                <a:buChar char="•"/>
              </a:pPr>
              <a:endParaRPr lang="he-IL" sz="1100" dirty="0">
                <a:solidFill>
                  <a:schemeClr val="tx1"/>
                </a:solidFill>
                <a:latin typeface="Heebo" pitchFamily="2" charset="-79"/>
                <a:ea typeface="Tahoma" panose="020B0604030504040204" pitchFamily="34" charset="0"/>
                <a:cs typeface="Heebo" pitchFamily="2" charset="-79"/>
              </a:endParaRPr>
            </a:p>
            <a:p>
              <a:pPr marL="171450" indent="-171450">
                <a:lnSpc>
                  <a:spcPct val="114000"/>
                </a:lnSpc>
                <a:buFont typeface="Arial" panose="020B0604020202020204" pitchFamily="34" charset="0"/>
                <a:buChar char="•"/>
              </a:pPr>
              <a:endParaRPr lang="he-IL" sz="1100" dirty="0">
                <a:solidFill>
                  <a:schemeClr val="tx1"/>
                </a:solidFill>
                <a:latin typeface="Heebo" pitchFamily="2" charset="-79"/>
                <a:ea typeface="Tahoma" panose="020B0604030504040204" pitchFamily="34" charset="0"/>
                <a:cs typeface="Heebo" pitchFamily="2" charset="-79"/>
              </a:endParaRPr>
            </a:p>
          </p:txBody>
        </p:sp>
        <p:sp>
          <p:nvSpPr>
            <p:cNvPr id="4" name="TextBox 3">
              <a:extLst>
                <a:ext uri="{FF2B5EF4-FFF2-40B4-BE49-F238E27FC236}">
                  <a16:creationId xmlns:a16="http://schemas.microsoft.com/office/drawing/2014/main" id="{D39C74ED-A024-6A79-4C7B-5E06035C5494}"/>
                </a:ext>
              </a:extLst>
            </p:cNvPr>
            <p:cNvSpPr txBox="1"/>
            <p:nvPr/>
          </p:nvSpPr>
          <p:spPr>
            <a:xfrm>
              <a:off x="198672" y="1957188"/>
              <a:ext cx="3395732" cy="883703"/>
            </a:xfrm>
            <a:prstGeom prst="rect">
              <a:avLst/>
            </a:prstGeom>
            <a:noFill/>
          </p:spPr>
          <p:txBody>
            <a:bodyPr wrap="square" lIns="91440" tIns="45720" rIns="91440" bIns="45720" anchor="t">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0"/>
                </a:spcAft>
              </a:pPr>
              <a:r>
                <a:rPr lang="he-IL" sz="1200" b="1" dirty="0">
                  <a:solidFill>
                    <a:srgbClr val="CD4E86"/>
                  </a:solidFill>
                  <a:latin typeface="Heebo" pitchFamily="2" charset="-79"/>
                  <a:ea typeface="Tahoma" panose="020B0604030504040204" pitchFamily="34" charset="0"/>
                  <a:cs typeface="Heebo" pitchFamily="2" charset="-79"/>
                </a:rPr>
                <a:t>הקמת </a:t>
              </a:r>
              <a:r>
                <a:rPr lang="en-US" sz="1200" b="1" dirty="0">
                  <a:solidFill>
                    <a:srgbClr val="CD4E86"/>
                  </a:solidFill>
                  <a:latin typeface="Heebo" pitchFamily="2" charset="-79"/>
                  <a:ea typeface="Tahoma" panose="020B0604030504040204" pitchFamily="34" charset="0"/>
                  <a:cs typeface="Heebo" pitchFamily="2" charset="-79"/>
                </a:rPr>
                <a:t>School-Street</a:t>
              </a:r>
              <a:r>
                <a:rPr lang="he-IL" sz="1200" b="1" dirty="0">
                  <a:solidFill>
                    <a:srgbClr val="CD4E86"/>
                  </a:solidFill>
                  <a:latin typeface="Heebo" pitchFamily="2" charset="-79"/>
                  <a:ea typeface="Tahoma" panose="020B0604030504040204" pitchFamily="34" charset="0"/>
                  <a:cs typeface="Heebo" pitchFamily="2" charset="-79"/>
                </a:rPr>
                <a:t> "מדרקובנר"</a:t>
              </a:r>
            </a:p>
            <a:p>
              <a:pPr>
                <a:lnSpc>
                  <a:spcPct val="114000"/>
                </a:lnSpc>
              </a:pPr>
              <a:r>
                <a:rPr lang="he-IL" sz="1100" dirty="0">
                  <a:solidFill>
                    <a:schemeClr val="tx1"/>
                  </a:solidFill>
                  <a:latin typeface="Heebo" pitchFamily="2" charset="-79"/>
                  <a:ea typeface="Tahoma" panose="020B0604030504040204" pitchFamily="34" charset="0"/>
                  <a:cs typeface="Heebo" pitchFamily="2" charset="-79"/>
                </a:rPr>
                <a:t>פיילוט תוכנן ובוצע במסגרת פרויקט "100 נקודות", בהובלת רשות התחבורה, משרד אדריכל העיר, אורבן95 ושותפים עירוניים נוספים.</a:t>
              </a:r>
            </a:p>
          </p:txBody>
        </p:sp>
        <p:sp>
          <p:nvSpPr>
            <p:cNvPr id="31" name="TextBox 30">
              <a:extLst>
                <a:ext uri="{FF2B5EF4-FFF2-40B4-BE49-F238E27FC236}">
                  <a16:creationId xmlns:a16="http://schemas.microsoft.com/office/drawing/2014/main" id="{F6607DF8-8862-AF4A-4038-7BB0BA012929}"/>
                </a:ext>
              </a:extLst>
            </p:cNvPr>
            <p:cNvSpPr txBox="1"/>
            <p:nvPr/>
          </p:nvSpPr>
          <p:spPr>
            <a:xfrm>
              <a:off x="3722257" y="2055807"/>
              <a:ext cx="2661546" cy="369332"/>
            </a:xfrm>
            <a:prstGeom prst="rect">
              <a:avLst/>
            </a:prstGeom>
            <a:noFill/>
          </p:spPr>
          <p:txBody>
            <a:bodyPr wrap="square">
              <a:spAutoFit/>
            </a:bodyPr>
            <a:lstStyle/>
            <a:p>
              <a:pPr marL="0" defTabSz="914400" eaLnBrk="1" latinLnBrk="0" hangingPunct="1"/>
              <a:r>
                <a:rPr lang="he-IL" sz="1000" dirty="0">
                  <a:latin typeface="Heebo" pitchFamily="2" charset="-79"/>
                  <a:ea typeface="Tahoma" panose="020B0604030504040204" pitchFamily="34" charset="0"/>
                  <a:cs typeface="Heebo" pitchFamily="2" charset="-79"/>
                </a:rPr>
                <a:t>חולקו</a:t>
              </a:r>
              <a:r>
                <a:rPr lang="he-IL" sz="1800" b="1" dirty="0">
                  <a:latin typeface="Heebo" pitchFamily="2" charset="-79"/>
                  <a:ea typeface="Tahoma" panose="020B0604030504040204" pitchFamily="34" charset="0"/>
                  <a:cs typeface="Heebo" pitchFamily="2" charset="-79"/>
                </a:rPr>
                <a:t> 3 </a:t>
              </a:r>
              <a:r>
                <a:rPr lang="he-IL" sz="1200" b="1" dirty="0">
                  <a:latin typeface="Heebo" pitchFamily="2" charset="-79"/>
                  <a:ea typeface="Tahoma" panose="020B0604030504040204" pitchFamily="34" charset="0"/>
                  <a:cs typeface="Heebo" pitchFamily="2" charset="-79"/>
                </a:rPr>
                <a:t>ספרים ייעודיים</a:t>
              </a:r>
              <a:r>
                <a:rPr lang="en-US" sz="1200" b="1" dirty="0">
                  <a:latin typeface="Heebo" pitchFamily="2" charset="-79"/>
                  <a:ea typeface="Tahoma" panose="020B0604030504040204" pitchFamily="34" charset="0"/>
                  <a:cs typeface="Heebo" pitchFamily="2" charset="-79"/>
                </a:rPr>
                <a:t> </a:t>
              </a:r>
              <a:r>
                <a:rPr lang="he-IL" sz="1000" dirty="0">
                  <a:latin typeface="Heebo" pitchFamily="2" charset="-79"/>
                  <a:ea typeface="Tahoma" panose="020B0604030504040204" pitchFamily="34" charset="0"/>
                  <a:cs typeface="Heebo" pitchFamily="2" charset="-79"/>
                </a:rPr>
                <a:t>בגני</a:t>
              </a:r>
              <a:r>
                <a:rPr lang="he-IL" sz="1800" b="1" dirty="0">
                  <a:latin typeface="Heebo" pitchFamily="2" charset="-79"/>
                  <a:ea typeface="Tahoma" panose="020B0604030504040204" pitchFamily="34" charset="0"/>
                  <a:cs typeface="Heebo" pitchFamily="2" charset="-79"/>
                </a:rPr>
                <a:t> </a:t>
              </a:r>
              <a:r>
                <a:rPr lang="he-IL" sz="1000" dirty="0">
                  <a:latin typeface="Heebo" pitchFamily="2" charset="-79"/>
                  <a:ea typeface="Tahoma" panose="020B0604030504040204" pitchFamily="34" charset="0"/>
                  <a:cs typeface="Heebo" pitchFamily="2" charset="-79"/>
                </a:rPr>
                <a:t>הילדים</a:t>
              </a:r>
              <a:endParaRPr lang="en-IL" sz="1000" dirty="0">
                <a:latin typeface="Heebo" pitchFamily="2" charset="-79"/>
                <a:ea typeface="Tahoma" panose="020B0604030504040204" pitchFamily="34" charset="0"/>
                <a:cs typeface="Heebo" pitchFamily="2" charset="-79"/>
              </a:endParaRPr>
            </a:p>
          </p:txBody>
        </p:sp>
        <p:sp>
          <p:nvSpPr>
            <p:cNvPr id="32" name="TextBox 31">
              <a:extLst>
                <a:ext uri="{FF2B5EF4-FFF2-40B4-BE49-F238E27FC236}">
                  <a16:creationId xmlns:a16="http://schemas.microsoft.com/office/drawing/2014/main" id="{F3FCDE26-FDE9-7705-5D11-7EB99EEF6C7A}"/>
                </a:ext>
              </a:extLst>
            </p:cNvPr>
            <p:cNvSpPr txBox="1"/>
            <p:nvPr/>
          </p:nvSpPr>
          <p:spPr>
            <a:xfrm>
              <a:off x="3722257" y="2497950"/>
              <a:ext cx="2639775" cy="523220"/>
            </a:xfrm>
            <a:prstGeom prst="rect">
              <a:avLst/>
            </a:prstGeom>
            <a:noFill/>
          </p:spPr>
          <p:txBody>
            <a:bodyPr wrap="square">
              <a:spAutoFit/>
            </a:bodyPr>
            <a:lstStyle/>
            <a:p>
              <a:pPr marL="0" defTabSz="914400" eaLnBrk="1" latinLnBrk="0" hangingPunct="1"/>
              <a:r>
                <a:rPr lang="he-IL" sz="1000" dirty="0">
                  <a:latin typeface="Heebo" pitchFamily="2" charset="-79"/>
                  <a:ea typeface="Tahoma" panose="020B0604030504040204" pitchFamily="34" charset="0"/>
                  <a:cs typeface="Heebo" pitchFamily="2" charset="-79"/>
                </a:rPr>
                <a:t>נערכו</a:t>
              </a:r>
              <a:r>
                <a:rPr lang="he-IL" sz="1000" b="1" dirty="0">
                  <a:latin typeface="Heebo" pitchFamily="2" charset="-79"/>
                  <a:ea typeface="Tahoma" panose="020B0604030504040204" pitchFamily="34" charset="0"/>
                  <a:cs typeface="Heebo" pitchFamily="2" charset="-79"/>
                </a:rPr>
                <a:t> </a:t>
              </a:r>
              <a:r>
                <a:rPr lang="he-IL" b="1" dirty="0">
                  <a:latin typeface="Heebo" pitchFamily="2" charset="-79"/>
                  <a:ea typeface="Tahoma" panose="020B0604030504040204" pitchFamily="34" charset="0"/>
                  <a:cs typeface="Heebo" pitchFamily="2" charset="-79"/>
                </a:rPr>
                <a:t>25 </a:t>
              </a:r>
              <a:r>
                <a:rPr lang="he-IL" sz="1200" b="1" dirty="0">
                  <a:latin typeface="Heebo" pitchFamily="2" charset="-79"/>
                  <a:ea typeface="Tahoma" panose="020B0604030504040204" pitchFamily="34" charset="0"/>
                  <a:cs typeface="Heebo" pitchFamily="2" charset="-79"/>
                </a:rPr>
                <a:t>סדנאות קריאה</a:t>
              </a:r>
              <a:endParaRPr lang="en-US" sz="1400" b="1" dirty="0">
                <a:latin typeface="Heebo" pitchFamily="2" charset="-79"/>
                <a:ea typeface="Tahoma" panose="020B0604030504040204" pitchFamily="34" charset="0"/>
                <a:cs typeface="Heebo" pitchFamily="2" charset="-79"/>
              </a:endParaRPr>
            </a:p>
            <a:p>
              <a:pPr marL="0" defTabSz="914400" eaLnBrk="1" latinLnBrk="0" hangingPunct="1"/>
              <a:r>
                <a:rPr lang="he-IL" sz="1000" b="1" dirty="0">
                  <a:latin typeface="Heebo" pitchFamily="2" charset="-79"/>
                  <a:ea typeface="Tahoma" panose="020B0604030504040204" pitchFamily="34" charset="0"/>
                  <a:cs typeface="Heebo" pitchFamily="2" charset="-79"/>
                </a:rPr>
                <a:t>מונחות בראי הספרים</a:t>
              </a:r>
              <a:endParaRPr lang="en-IL" sz="1000" dirty="0">
                <a:latin typeface="Heebo" pitchFamily="2" charset="-79"/>
                <a:ea typeface="Tahoma" panose="020B0604030504040204" pitchFamily="34" charset="0"/>
                <a:cs typeface="Heebo" pitchFamily="2" charset="-79"/>
              </a:endParaRPr>
            </a:p>
          </p:txBody>
        </p:sp>
        <p:sp>
          <p:nvSpPr>
            <p:cNvPr id="33" name="TextBox 32">
              <a:extLst>
                <a:ext uri="{FF2B5EF4-FFF2-40B4-BE49-F238E27FC236}">
                  <a16:creationId xmlns:a16="http://schemas.microsoft.com/office/drawing/2014/main" id="{2AC3498E-0EE7-E553-5731-24D094639B56}"/>
                </a:ext>
              </a:extLst>
            </p:cNvPr>
            <p:cNvSpPr txBox="1"/>
            <p:nvPr/>
          </p:nvSpPr>
          <p:spPr>
            <a:xfrm>
              <a:off x="3722257" y="3133764"/>
              <a:ext cx="2661546" cy="646331"/>
            </a:xfrm>
            <a:prstGeom prst="rect">
              <a:avLst/>
            </a:prstGeom>
            <a:noFill/>
          </p:spPr>
          <p:txBody>
            <a:bodyPr wrap="square">
              <a:spAutoFit/>
            </a:bodyPr>
            <a:lstStyle/>
            <a:p>
              <a:pPr marL="0" defTabSz="914400" eaLnBrk="1" latinLnBrk="0" hangingPunct="1"/>
              <a:r>
                <a:rPr lang="he-IL" sz="1000" dirty="0">
                  <a:latin typeface="Heebo" pitchFamily="2" charset="-79"/>
                  <a:ea typeface="Tahoma" panose="020B0604030504040204" pitchFamily="34" charset="0"/>
                  <a:cs typeface="Heebo" pitchFamily="2" charset="-79"/>
                </a:rPr>
                <a:t>בהנחיית</a:t>
              </a:r>
              <a:r>
                <a:rPr lang="he-IL" b="1" dirty="0">
                  <a:latin typeface="Heebo" pitchFamily="2" charset="-79"/>
                  <a:ea typeface="Tahoma" panose="020B0604030504040204" pitchFamily="34" charset="0"/>
                  <a:cs typeface="Heebo" pitchFamily="2" charset="-79"/>
                </a:rPr>
                <a:t> 4 </a:t>
              </a:r>
              <a:r>
                <a:rPr lang="he-IL" sz="1200" b="1" dirty="0">
                  <a:latin typeface="Heebo" pitchFamily="2" charset="-79"/>
                  <a:ea typeface="Tahoma" panose="020B0604030504040204" pitchFamily="34" charset="0"/>
                  <a:cs typeface="Heebo" pitchFamily="2" charset="-79"/>
                </a:rPr>
                <a:t>מנחים</a:t>
              </a:r>
              <a:r>
                <a:rPr lang="he-IL" sz="1000" b="1" dirty="0">
                  <a:latin typeface="Heebo" pitchFamily="2" charset="-79"/>
                  <a:ea typeface="Tahoma" panose="020B0604030504040204" pitchFamily="34" charset="0"/>
                  <a:cs typeface="Heebo" pitchFamily="2" charset="-79"/>
                </a:rPr>
                <a:t> </a:t>
              </a:r>
              <a:endParaRPr lang="en-US" sz="1000" b="1" dirty="0">
                <a:latin typeface="Heebo" pitchFamily="2" charset="-79"/>
                <a:ea typeface="Tahoma" panose="020B0604030504040204" pitchFamily="34" charset="0"/>
                <a:cs typeface="Heebo" pitchFamily="2" charset="-79"/>
              </a:endParaRPr>
            </a:p>
            <a:p>
              <a:pPr marL="0" defTabSz="914400" eaLnBrk="1" latinLnBrk="0" hangingPunct="1"/>
              <a:r>
                <a:rPr lang="he-IL" sz="1000" dirty="0">
                  <a:latin typeface="Heebo" pitchFamily="2" charset="-79"/>
                  <a:ea typeface="Tahoma" panose="020B0604030504040204" pitchFamily="34" charset="0"/>
                  <a:cs typeface="Heebo" pitchFamily="2" charset="-79"/>
                </a:rPr>
                <a:t>בהשתתפות</a:t>
              </a:r>
              <a:r>
                <a:rPr lang="he-IL" sz="1000" b="1" dirty="0">
                  <a:latin typeface="Heebo" pitchFamily="2" charset="-79"/>
                  <a:ea typeface="Tahoma" panose="020B0604030504040204" pitchFamily="34" charset="0"/>
                  <a:cs typeface="Heebo" pitchFamily="2" charset="-79"/>
                </a:rPr>
                <a:t> כ-</a:t>
              </a:r>
              <a:r>
                <a:rPr lang="he-IL" b="1" dirty="0">
                  <a:latin typeface="Heebo" pitchFamily="2" charset="-79"/>
                  <a:ea typeface="Tahoma" panose="020B0604030504040204" pitchFamily="34" charset="0"/>
                  <a:cs typeface="Heebo" pitchFamily="2" charset="-79"/>
                </a:rPr>
                <a:t>400</a:t>
              </a:r>
              <a:r>
                <a:rPr lang="he-IL" sz="1000" b="1" dirty="0">
                  <a:latin typeface="Heebo" pitchFamily="2" charset="-79"/>
                  <a:ea typeface="Tahoma" panose="020B0604030504040204" pitchFamily="34" charset="0"/>
                  <a:cs typeface="Heebo" pitchFamily="2" charset="-79"/>
                </a:rPr>
                <a:t> זוגות משתתפים</a:t>
              </a:r>
              <a:endParaRPr lang="en-IL" sz="1000" dirty="0">
                <a:latin typeface="Heebo" pitchFamily="2" charset="-79"/>
                <a:ea typeface="Tahoma" panose="020B0604030504040204" pitchFamily="34" charset="0"/>
                <a:cs typeface="Heebo" pitchFamily="2" charset="-79"/>
              </a:endParaRPr>
            </a:p>
          </p:txBody>
        </p:sp>
        <p:cxnSp>
          <p:nvCxnSpPr>
            <p:cNvPr id="35" name="Straight Connector 34">
              <a:extLst>
                <a:ext uri="{FF2B5EF4-FFF2-40B4-BE49-F238E27FC236}">
                  <a16:creationId xmlns:a16="http://schemas.microsoft.com/office/drawing/2014/main" id="{7247EB6A-8D91-72D3-3306-FF78FD836E94}"/>
                </a:ext>
              </a:extLst>
            </p:cNvPr>
            <p:cNvCxnSpPr>
              <a:cxnSpLocks/>
            </p:cNvCxnSpPr>
            <p:nvPr/>
          </p:nvCxnSpPr>
          <p:spPr>
            <a:xfrm>
              <a:off x="6879773" y="2126023"/>
              <a:ext cx="0" cy="15236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E93EF7A-5928-3124-64F2-90F825C19605}"/>
                </a:ext>
              </a:extLst>
            </p:cNvPr>
            <p:cNvGrpSpPr/>
            <p:nvPr/>
          </p:nvGrpSpPr>
          <p:grpSpPr>
            <a:xfrm>
              <a:off x="3912745" y="2425139"/>
              <a:ext cx="2839175" cy="668472"/>
              <a:chOff x="3912745" y="2425139"/>
              <a:chExt cx="2378543" cy="668472"/>
            </a:xfrm>
          </p:grpSpPr>
          <p:cxnSp>
            <p:nvCxnSpPr>
              <p:cNvPr id="37" name="Straight Connector 36">
                <a:extLst>
                  <a:ext uri="{FF2B5EF4-FFF2-40B4-BE49-F238E27FC236}">
                    <a16:creationId xmlns:a16="http://schemas.microsoft.com/office/drawing/2014/main" id="{C57E4AAC-EDD3-CF07-955D-0CA8121FA9A7}"/>
                  </a:ext>
                </a:extLst>
              </p:cNvPr>
              <p:cNvCxnSpPr>
                <a:cxnSpLocks/>
              </p:cNvCxnSpPr>
              <p:nvPr/>
            </p:nvCxnSpPr>
            <p:spPr>
              <a:xfrm flipH="1">
                <a:off x="3912745" y="2425139"/>
                <a:ext cx="23785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C762B32-C3D9-FF3C-AE34-289D19109BA3}"/>
                  </a:ext>
                </a:extLst>
              </p:cNvPr>
              <p:cNvCxnSpPr>
                <a:cxnSpLocks/>
              </p:cNvCxnSpPr>
              <p:nvPr/>
            </p:nvCxnSpPr>
            <p:spPr>
              <a:xfrm flipH="1">
                <a:off x="3912745" y="3093611"/>
                <a:ext cx="23785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47" name="Picture 46">
              <a:extLst>
                <a:ext uri="{FF2B5EF4-FFF2-40B4-BE49-F238E27FC236}">
                  <a16:creationId xmlns:a16="http://schemas.microsoft.com/office/drawing/2014/main" id="{850D924B-D0A3-C5D6-B2CD-E05CFA81E866}"/>
                </a:ext>
              </a:extLst>
            </p:cNvPr>
            <p:cNvPicPr>
              <a:picLocks noChangeAspect="1"/>
            </p:cNvPicPr>
            <p:nvPr/>
          </p:nvPicPr>
          <p:blipFill>
            <a:blip r:embed="rId6"/>
            <a:stretch>
              <a:fillRect/>
            </a:stretch>
          </p:blipFill>
          <p:spPr>
            <a:xfrm>
              <a:off x="6402323" y="2088296"/>
              <a:ext cx="287462" cy="288971"/>
            </a:xfrm>
            <a:prstGeom prst="rect">
              <a:avLst/>
            </a:prstGeom>
          </p:spPr>
        </p:pic>
        <p:pic>
          <p:nvPicPr>
            <p:cNvPr id="48" name="Picture 47">
              <a:extLst>
                <a:ext uri="{FF2B5EF4-FFF2-40B4-BE49-F238E27FC236}">
                  <a16:creationId xmlns:a16="http://schemas.microsoft.com/office/drawing/2014/main" id="{B8D1682A-9FA4-10D6-38FC-0EC74CAB8E44}"/>
                </a:ext>
              </a:extLst>
            </p:cNvPr>
            <p:cNvPicPr>
              <a:picLocks noChangeAspect="1"/>
            </p:cNvPicPr>
            <p:nvPr/>
          </p:nvPicPr>
          <p:blipFill>
            <a:blip r:embed="rId7"/>
            <a:stretch>
              <a:fillRect/>
            </a:stretch>
          </p:blipFill>
          <p:spPr>
            <a:xfrm>
              <a:off x="6380094" y="2620778"/>
              <a:ext cx="348917" cy="313928"/>
            </a:xfrm>
            <a:prstGeom prst="rect">
              <a:avLst/>
            </a:prstGeom>
          </p:spPr>
        </p:pic>
        <p:pic>
          <p:nvPicPr>
            <p:cNvPr id="49" name="Picture 48">
              <a:extLst>
                <a:ext uri="{FF2B5EF4-FFF2-40B4-BE49-F238E27FC236}">
                  <a16:creationId xmlns:a16="http://schemas.microsoft.com/office/drawing/2014/main" id="{0660EA50-5057-C20D-A411-15E4487EF7A7}"/>
                </a:ext>
              </a:extLst>
            </p:cNvPr>
            <p:cNvPicPr>
              <a:picLocks noChangeAspect="1"/>
            </p:cNvPicPr>
            <p:nvPr/>
          </p:nvPicPr>
          <p:blipFill>
            <a:blip r:embed="rId8"/>
            <a:stretch>
              <a:fillRect/>
            </a:stretch>
          </p:blipFill>
          <p:spPr>
            <a:xfrm>
              <a:off x="6436073" y="3311315"/>
              <a:ext cx="241630" cy="343817"/>
            </a:xfrm>
            <a:prstGeom prst="rect">
              <a:avLst/>
            </a:prstGeom>
          </p:spPr>
        </p:pic>
      </p:grpSp>
      <p:sp>
        <p:nvSpPr>
          <p:cNvPr id="50" name="Rectangle 49">
            <a:extLst>
              <a:ext uri="{FF2B5EF4-FFF2-40B4-BE49-F238E27FC236}">
                <a16:creationId xmlns:a16="http://schemas.microsoft.com/office/drawing/2014/main" id="{4DC7623E-281C-515C-6341-D16E7635160D}"/>
              </a:ext>
            </a:extLst>
          </p:cNvPr>
          <p:cNvSpPr/>
          <p:nvPr/>
        </p:nvSpPr>
        <p:spPr>
          <a:xfrm>
            <a:off x="0" y="6643848"/>
            <a:ext cx="457200" cy="102109"/>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1" name="מציין מיקום של מספר שקופית 5">
            <a:extLst>
              <a:ext uri="{FF2B5EF4-FFF2-40B4-BE49-F238E27FC236}">
                <a16:creationId xmlns:a16="http://schemas.microsoft.com/office/drawing/2014/main" id="{0BED092E-90D2-9438-0914-4E83B05EE568}"/>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10</a:t>
            </a:fld>
            <a:endParaRPr lang="he-IL" dirty="0">
              <a:solidFill>
                <a:schemeClr val="tx1"/>
              </a:solidFill>
              <a:latin typeface="Heebo" pitchFamily="2" charset="-79"/>
              <a:cs typeface="Heebo" pitchFamily="2" charset="-79"/>
            </a:endParaRPr>
          </a:p>
        </p:txBody>
      </p:sp>
      <p:grpSp>
        <p:nvGrpSpPr>
          <p:cNvPr id="70" name="Group 69">
            <a:extLst>
              <a:ext uri="{FF2B5EF4-FFF2-40B4-BE49-F238E27FC236}">
                <a16:creationId xmlns:a16="http://schemas.microsoft.com/office/drawing/2014/main" id="{8DC65259-9E0B-D657-F51A-3F07BCF2E8F7}"/>
              </a:ext>
            </a:extLst>
          </p:cNvPr>
          <p:cNvGrpSpPr/>
          <p:nvPr/>
        </p:nvGrpSpPr>
        <p:grpSpPr>
          <a:xfrm>
            <a:off x="8969830" y="-6186"/>
            <a:ext cx="3222170" cy="6864186"/>
            <a:chOff x="8969830" y="-6186"/>
            <a:chExt cx="3222170" cy="6864186"/>
          </a:xfrm>
        </p:grpSpPr>
        <p:sp>
          <p:nvSpPr>
            <p:cNvPr id="17" name="Rectangle 16">
              <a:extLst>
                <a:ext uri="{FF2B5EF4-FFF2-40B4-BE49-F238E27FC236}">
                  <a16:creationId xmlns:a16="http://schemas.microsoft.com/office/drawing/2014/main" id="{2122873A-CC28-7055-C51B-DDAB120D3614}"/>
                </a:ext>
              </a:extLst>
            </p:cNvPr>
            <p:cNvSpPr/>
            <p:nvPr/>
          </p:nvSpPr>
          <p:spPr>
            <a:xfrm>
              <a:off x="8969830" y="-6186"/>
              <a:ext cx="3222170" cy="6864186"/>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92F75BD4-C7A4-EE31-C04F-0AEABA63F73C}"/>
                </a:ext>
              </a:extLst>
            </p:cNvPr>
            <p:cNvSpPr txBox="1"/>
            <p:nvPr/>
          </p:nvSpPr>
          <p:spPr>
            <a:xfrm>
              <a:off x="9514116" y="178194"/>
              <a:ext cx="2514598" cy="1351139"/>
            </a:xfrm>
            <a:prstGeom prst="rect">
              <a:avLst/>
            </a:prstGeom>
            <a:noFill/>
          </p:spPr>
          <p:txBody>
            <a:bodyPr wrap="square">
              <a:spAutoFit/>
            </a:bodyPr>
            <a:lstStyle/>
            <a:p>
              <a:pPr algn="r" rtl="1"/>
              <a:r>
                <a:rPr lang="he-IL" sz="3200" b="1" dirty="0">
                  <a:solidFill>
                    <a:schemeClr val="bg1"/>
                  </a:solidFill>
                  <a:effectLst/>
                  <a:latin typeface="Heebo" pitchFamily="2" charset="-79"/>
                  <a:ea typeface="Tahoma" panose="020B0604030504040204" pitchFamily="34" charset="0"/>
                  <a:cs typeface="Heebo" pitchFamily="2" charset="-79"/>
                </a:rPr>
                <a:t>גורמי עירייה ושותפים:</a:t>
              </a:r>
            </a:p>
            <a:p>
              <a:pPr algn="r" rtl="1">
                <a:lnSpc>
                  <a:spcPct val="115000"/>
                </a:lnSpc>
              </a:pPr>
              <a:endParaRPr lang="he-IL" sz="1600" u="sng" dirty="0">
                <a:effectLst/>
                <a:latin typeface="Heebo" pitchFamily="2" charset="-79"/>
                <a:ea typeface="Tahoma" panose="020B0604030504040204" pitchFamily="34" charset="0"/>
                <a:cs typeface="Heebo" pitchFamily="2" charset="-79"/>
              </a:endParaRPr>
            </a:p>
          </p:txBody>
        </p:sp>
        <p:sp>
          <p:nvSpPr>
            <p:cNvPr id="11" name="TextBox 10">
              <a:extLst>
                <a:ext uri="{FF2B5EF4-FFF2-40B4-BE49-F238E27FC236}">
                  <a16:creationId xmlns:a16="http://schemas.microsoft.com/office/drawing/2014/main" id="{7DE6B35A-FE5D-D0C0-D920-AA27BA2FAB93}"/>
                </a:ext>
              </a:extLst>
            </p:cNvPr>
            <p:cNvSpPr txBox="1"/>
            <p:nvPr/>
          </p:nvSpPr>
          <p:spPr>
            <a:xfrm>
              <a:off x="9180041" y="1625984"/>
              <a:ext cx="2869925" cy="4223079"/>
            </a:xfrm>
            <a:prstGeom prst="rect">
              <a:avLst/>
            </a:prstGeom>
            <a:noFill/>
          </p:spPr>
          <p:txBody>
            <a:bodyPr wrap="square">
              <a:spAutoFit/>
            </a:bodyPr>
            <a:lstStyle/>
            <a:p>
              <a:pPr algn="r" rtl="1">
                <a:lnSpc>
                  <a:spcPct val="115000"/>
                </a:lnSpc>
                <a:buClr>
                  <a:schemeClr val="bg1"/>
                </a:buClr>
              </a:pPr>
              <a:r>
                <a:rPr lang="he-IL" dirty="0">
                  <a:solidFill>
                    <a:schemeClr val="bg1"/>
                  </a:solidFill>
                  <a:effectLst/>
                  <a:latin typeface="Heebo" pitchFamily="2" charset="-79"/>
                  <a:ea typeface="Tahoma" panose="020B0604030504040204" pitchFamily="34" charset="0"/>
                  <a:cs typeface="Heebo" pitchFamily="2" charset="-79"/>
                </a:rPr>
                <a:t>קידום שותפויות בין-מינהליות בעירייה ויוזמות עירוניות עצמאיות</a:t>
              </a:r>
              <a:endParaRPr lang="he-IL" dirty="0">
                <a:solidFill>
                  <a:schemeClr val="bg1"/>
                </a:solidFill>
                <a:latin typeface="Heebo" pitchFamily="2" charset="-79"/>
                <a:ea typeface="Tahoma" panose="020B0604030504040204" pitchFamily="34" charset="0"/>
                <a:cs typeface="Heebo" pitchFamily="2" charset="-79"/>
              </a:endParaRPr>
            </a:p>
            <a:p>
              <a:pPr algn="r" rtl="1">
                <a:lnSpc>
                  <a:spcPct val="115000"/>
                </a:lnSpc>
              </a:pPr>
              <a:endParaRPr lang="he-IL" dirty="0">
                <a:solidFill>
                  <a:schemeClr val="bg1"/>
                </a:solidFill>
                <a:latin typeface="Heebo" pitchFamily="2" charset="-79"/>
                <a:ea typeface="Tahoma" panose="020B0604030504040204" pitchFamily="34" charset="0"/>
                <a:cs typeface="Heebo" pitchFamily="2" charset="-79"/>
              </a:endParaRPr>
            </a:p>
            <a:p>
              <a:pPr algn="r" rtl="1">
                <a:lnSpc>
                  <a:spcPct val="115000"/>
                </a:lnSpc>
              </a:pPr>
              <a:endParaRPr lang="he-IL" dirty="0">
                <a:solidFill>
                  <a:schemeClr val="bg1"/>
                </a:solidFill>
                <a:latin typeface="Heebo" pitchFamily="2" charset="-79"/>
                <a:ea typeface="Tahoma" panose="020B0604030504040204" pitchFamily="34" charset="0"/>
                <a:cs typeface="Heebo" pitchFamily="2" charset="-79"/>
              </a:endParaRPr>
            </a:p>
            <a:p>
              <a:pPr algn="r" rtl="1">
                <a:lnSpc>
                  <a:spcPct val="115000"/>
                </a:lnSpc>
              </a:pPr>
              <a:r>
                <a:rPr lang="he-IL" dirty="0">
                  <a:solidFill>
                    <a:schemeClr val="bg1"/>
                  </a:solidFill>
                  <a:effectLst/>
                  <a:latin typeface="Heebo" pitchFamily="2" charset="-79"/>
                  <a:ea typeface="Tahoma" panose="020B0604030504040204" pitchFamily="34" charset="0"/>
                  <a:cs typeface="Heebo" pitchFamily="2" charset="-79"/>
                </a:rPr>
                <a:t>יישום פרויקטים </a:t>
              </a:r>
              <a:r>
                <a:rPr lang="he-IL" dirty="0" err="1">
                  <a:solidFill>
                    <a:schemeClr val="bg1"/>
                  </a:solidFill>
                  <a:effectLst/>
                  <a:latin typeface="Heebo" pitchFamily="2" charset="-79"/>
                  <a:ea typeface="Tahoma" panose="020B0604030504040204" pitchFamily="34" charset="0"/>
                  <a:cs typeface="Heebo" pitchFamily="2" charset="-79"/>
                </a:rPr>
                <a:t>ופיילוטים</a:t>
              </a:r>
              <a:r>
                <a:rPr lang="he-IL" dirty="0">
                  <a:solidFill>
                    <a:schemeClr val="bg1"/>
                  </a:solidFill>
                  <a:effectLst/>
                  <a:latin typeface="Heebo" pitchFamily="2" charset="-79"/>
                  <a:ea typeface="Tahoma" panose="020B0604030504040204" pitchFamily="34" charset="0"/>
                  <a:cs typeface="Heebo" pitchFamily="2" charset="-79"/>
                </a:rPr>
                <a:t> בקנה מידה עירוני ובדגש על אוכלוסיות מוחלשות</a:t>
              </a:r>
            </a:p>
            <a:p>
              <a:pPr algn="r" rtl="1">
                <a:lnSpc>
                  <a:spcPct val="115000"/>
                </a:lnSpc>
              </a:pPr>
              <a:endParaRPr lang="he-IL" dirty="0">
                <a:solidFill>
                  <a:schemeClr val="bg1"/>
                </a:solidFill>
                <a:latin typeface="Heebo" pitchFamily="2" charset="-79"/>
                <a:ea typeface="Tahoma" panose="020B0604030504040204" pitchFamily="34" charset="0"/>
                <a:cs typeface="Heebo" pitchFamily="2" charset="-79"/>
              </a:endParaRPr>
            </a:p>
            <a:p>
              <a:pPr algn="r" rtl="1">
                <a:lnSpc>
                  <a:spcPct val="115000"/>
                </a:lnSpc>
              </a:pPr>
              <a:endParaRPr lang="he-IL" dirty="0">
                <a:solidFill>
                  <a:schemeClr val="bg1"/>
                </a:solidFill>
                <a:latin typeface="Heebo" pitchFamily="2" charset="-79"/>
                <a:ea typeface="Tahoma" panose="020B0604030504040204" pitchFamily="34" charset="0"/>
                <a:cs typeface="Heebo" pitchFamily="2" charset="-79"/>
              </a:endParaRPr>
            </a:p>
            <a:p>
              <a:pPr algn="r" rtl="1">
                <a:lnSpc>
                  <a:spcPct val="115000"/>
                </a:lnSpc>
              </a:pPr>
              <a:r>
                <a:rPr lang="he-IL" dirty="0">
                  <a:solidFill>
                    <a:schemeClr val="bg1"/>
                  </a:solidFill>
                  <a:effectLst/>
                  <a:latin typeface="Heebo" pitchFamily="2" charset="-79"/>
                  <a:ea typeface="Tahoma" panose="020B0604030504040204" pitchFamily="34" charset="0"/>
                  <a:cs typeface="Heebo" pitchFamily="2" charset="-79"/>
                </a:rPr>
                <a:t>תכנון מבוסס נתונים תוך העלאת הידע והמודעות לגיל הרך בעירייה</a:t>
              </a:r>
            </a:p>
          </p:txBody>
        </p:sp>
        <p:cxnSp>
          <p:nvCxnSpPr>
            <p:cNvPr id="14" name="Straight Connector 13">
              <a:extLst>
                <a:ext uri="{FF2B5EF4-FFF2-40B4-BE49-F238E27FC236}">
                  <a16:creationId xmlns:a16="http://schemas.microsoft.com/office/drawing/2014/main" id="{6ECE08A6-76A3-252E-A3DC-BA5CAD08C882}"/>
                </a:ext>
              </a:extLst>
            </p:cNvPr>
            <p:cNvCxnSpPr/>
            <p:nvPr/>
          </p:nvCxnSpPr>
          <p:spPr>
            <a:xfrm flipH="1">
              <a:off x="11081138" y="1626831"/>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2AFD74E-B33C-ABD7-C859-BDE067901637}"/>
                </a:ext>
              </a:extLst>
            </p:cNvPr>
            <p:cNvCxnSpPr/>
            <p:nvPr/>
          </p:nvCxnSpPr>
          <p:spPr>
            <a:xfrm flipH="1">
              <a:off x="11081138" y="3227030"/>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73C032-59D9-30A7-A80C-6ECDF59C9460}"/>
                </a:ext>
              </a:extLst>
            </p:cNvPr>
            <p:cNvCxnSpPr/>
            <p:nvPr/>
          </p:nvCxnSpPr>
          <p:spPr>
            <a:xfrm flipH="1">
              <a:off x="11081138" y="4822848"/>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15F66087-E8FB-67A3-6AFD-F8B1F0A465C8}"/>
                </a:ext>
              </a:extLst>
            </p:cNvPr>
            <p:cNvGrpSpPr/>
            <p:nvPr/>
          </p:nvGrpSpPr>
          <p:grpSpPr>
            <a:xfrm>
              <a:off x="11636081" y="2906788"/>
              <a:ext cx="261715" cy="260927"/>
              <a:chOff x="6784943" y="-602741"/>
              <a:chExt cx="752800" cy="750532"/>
            </a:xfrm>
            <a:solidFill>
              <a:schemeClr val="bg1"/>
            </a:solidFill>
          </p:grpSpPr>
          <p:sp>
            <p:nvSpPr>
              <p:cNvPr id="54" name="Freeform 53">
                <a:extLst>
                  <a:ext uri="{FF2B5EF4-FFF2-40B4-BE49-F238E27FC236}">
                    <a16:creationId xmlns:a16="http://schemas.microsoft.com/office/drawing/2014/main" id="{9B242798-D2D9-B5E7-6CE7-62849011173B}"/>
                  </a:ext>
                </a:extLst>
              </p:cNvPr>
              <p:cNvSpPr/>
              <p:nvPr/>
            </p:nvSpPr>
            <p:spPr>
              <a:xfrm>
                <a:off x="6784943" y="-602741"/>
                <a:ext cx="752800" cy="750532"/>
              </a:xfrm>
              <a:custGeom>
                <a:avLst/>
                <a:gdLst>
                  <a:gd name="connsiteX0" fmla="*/ 374528 w 752800"/>
                  <a:gd name="connsiteY0" fmla="*/ 750532 h 750532"/>
                  <a:gd name="connsiteX1" fmla="*/ 343355 w 752800"/>
                  <a:gd name="connsiteY1" fmla="*/ 750532 h 750532"/>
                  <a:gd name="connsiteX2" fmla="*/ 301537 w 752800"/>
                  <a:gd name="connsiteY2" fmla="*/ 710631 h 750532"/>
                  <a:gd name="connsiteX3" fmla="*/ 262001 w 752800"/>
                  <a:gd name="connsiteY3" fmla="*/ 652439 h 750532"/>
                  <a:gd name="connsiteX4" fmla="*/ 235295 w 752800"/>
                  <a:gd name="connsiteY4" fmla="*/ 646563 h 750532"/>
                  <a:gd name="connsiteX5" fmla="*/ 191576 w 752800"/>
                  <a:gd name="connsiteY5" fmla="*/ 664665 h 750532"/>
                  <a:gd name="connsiteX6" fmla="*/ 162684 w 752800"/>
                  <a:gd name="connsiteY6" fmla="*/ 677270 h 750532"/>
                  <a:gd name="connsiteX7" fmla="*/ 133032 w 752800"/>
                  <a:gd name="connsiteY7" fmla="*/ 663243 h 750532"/>
                  <a:gd name="connsiteX8" fmla="*/ 86938 w 752800"/>
                  <a:gd name="connsiteY8" fmla="*/ 617277 h 750532"/>
                  <a:gd name="connsiteX9" fmla="*/ 85227 w 752800"/>
                  <a:gd name="connsiteY9" fmla="*/ 560316 h 750532"/>
                  <a:gd name="connsiteX10" fmla="*/ 98438 w 752800"/>
                  <a:gd name="connsiteY10" fmla="*/ 489329 h 750532"/>
                  <a:gd name="connsiteX11" fmla="*/ 39228 w 752800"/>
                  <a:gd name="connsiteY11" fmla="*/ 449523 h 750532"/>
                  <a:gd name="connsiteX12" fmla="*/ 71 w 752800"/>
                  <a:gd name="connsiteY12" fmla="*/ 408106 h 750532"/>
                  <a:gd name="connsiteX13" fmla="*/ 71 w 752800"/>
                  <a:gd name="connsiteY13" fmla="*/ 342142 h 750532"/>
                  <a:gd name="connsiteX14" fmla="*/ 39228 w 752800"/>
                  <a:gd name="connsiteY14" fmla="*/ 300725 h 750532"/>
                  <a:gd name="connsiteX15" fmla="*/ 98438 w 752800"/>
                  <a:gd name="connsiteY15" fmla="*/ 260919 h 750532"/>
                  <a:gd name="connsiteX16" fmla="*/ 85322 w 752800"/>
                  <a:gd name="connsiteY16" fmla="*/ 189931 h 750532"/>
                  <a:gd name="connsiteX17" fmla="*/ 87033 w 752800"/>
                  <a:gd name="connsiteY17" fmla="*/ 133066 h 750532"/>
                  <a:gd name="connsiteX18" fmla="*/ 114594 w 752800"/>
                  <a:gd name="connsiteY18" fmla="*/ 105581 h 750532"/>
                  <a:gd name="connsiteX19" fmla="*/ 134553 w 752800"/>
                  <a:gd name="connsiteY19" fmla="*/ 85678 h 750532"/>
                  <a:gd name="connsiteX20" fmla="*/ 162304 w 752800"/>
                  <a:gd name="connsiteY20" fmla="*/ 73546 h 750532"/>
                  <a:gd name="connsiteX21" fmla="*/ 163635 w 752800"/>
                  <a:gd name="connsiteY21" fmla="*/ 73546 h 750532"/>
                  <a:gd name="connsiteX22" fmla="*/ 165345 w 752800"/>
                  <a:gd name="connsiteY22" fmla="*/ 73546 h 750532"/>
                  <a:gd name="connsiteX23" fmla="*/ 193287 w 752800"/>
                  <a:gd name="connsiteY23" fmla="*/ 87004 h 750532"/>
                  <a:gd name="connsiteX24" fmla="*/ 236530 w 752800"/>
                  <a:gd name="connsiteY24" fmla="*/ 103496 h 750532"/>
                  <a:gd name="connsiteX25" fmla="*/ 294124 w 752800"/>
                  <a:gd name="connsiteY25" fmla="*/ 68523 h 750532"/>
                  <a:gd name="connsiteX26" fmla="*/ 301347 w 752800"/>
                  <a:gd name="connsiteY26" fmla="*/ 41038 h 750532"/>
                  <a:gd name="connsiteX27" fmla="*/ 344590 w 752800"/>
                  <a:gd name="connsiteY27" fmla="*/ 0 h 750532"/>
                  <a:gd name="connsiteX28" fmla="*/ 377759 w 752800"/>
                  <a:gd name="connsiteY28" fmla="*/ 0 h 750532"/>
                  <a:gd name="connsiteX29" fmla="*/ 408742 w 752800"/>
                  <a:gd name="connsiteY29" fmla="*/ 0 h 750532"/>
                  <a:gd name="connsiteX30" fmla="*/ 451035 w 752800"/>
                  <a:gd name="connsiteY30" fmla="*/ 39332 h 750532"/>
                  <a:gd name="connsiteX31" fmla="*/ 490191 w 752800"/>
                  <a:gd name="connsiteY31" fmla="*/ 97714 h 750532"/>
                  <a:gd name="connsiteX32" fmla="*/ 517373 w 752800"/>
                  <a:gd name="connsiteY32" fmla="*/ 103780 h 750532"/>
                  <a:gd name="connsiteX33" fmla="*/ 561566 w 752800"/>
                  <a:gd name="connsiteY33" fmla="*/ 85393 h 750532"/>
                  <a:gd name="connsiteX34" fmla="*/ 589983 w 752800"/>
                  <a:gd name="connsiteY34" fmla="*/ 73072 h 750532"/>
                  <a:gd name="connsiteX35" fmla="*/ 619350 w 752800"/>
                  <a:gd name="connsiteY35" fmla="*/ 86815 h 750532"/>
                  <a:gd name="connsiteX36" fmla="*/ 665445 w 752800"/>
                  <a:gd name="connsiteY36" fmla="*/ 132781 h 750532"/>
                  <a:gd name="connsiteX37" fmla="*/ 667155 w 752800"/>
                  <a:gd name="connsiteY37" fmla="*/ 190500 h 750532"/>
                  <a:gd name="connsiteX38" fmla="*/ 654610 w 752800"/>
                  <a:gd name="connsiteY38" fmla="*/ 261582 h 750532"/>
                  <a:gd name="connsiteX39" fmla="*/ 713059 w 752800"/>
                  <a:gd name="connsiteY39" fmla="*/ 300819 h 750532"/>
                  <a:gd name="connsiteX40" fmla="*/ 752691 w 752800"/>
                  <a:gd name="connsiteY40" fmla="*/ 342805 h 750532"/>
                  <a:gd name="connsiteX41" fmla="*/ 752691 w 752800"/>
                  <a:gd name="connsiteY41" fmla="*/ 408769 h 750532"/>
                  <a:gd name="connsiteX42" fmla="*/ 714010 w 752800"/>
                  <a:gd name="connsiteY42" fmla="*/ 449618 h 750532"/>
                  <a:gd name="connsiteX43" fmla="*/ 654610 w 752800"/>
                  <a:gd name="connsiteY43" fmla="*/ 489045 h 750532"/>
                  <a:gd name="connsiteX44" fmla="*/ 667915 w 752800"/>
                  <a:gd name="connsiteY44" fmla="*/ 560885 h 750532"/>
                  <a:gd name="connsiteX45" fmla="*/ 666110 w 752800"/>
                  <a:gd name="connsiteY45" fmla="*/ 617087 h 750532"/>
                  <a:gd name="connsiteX46" fmla="*/ 634937 w 752800"/>
                  <a:gd name="connsiteY46" fmla="*/ 648269 h 750532"/>
                  <a:gd name="connsiteX47" fmla="*/ 621441 w 752800"/>
                  <a:gd name="connsiteY47" fmla="*/ 661632 h 750532"/>
                  <a:gd name="connsiteX48" fmla="*/ 590173 w 752800"/>
                  <a:gd name="connsiteY48" fmla="*/ 677460 h 750532"/>
                  <a:gd name="connsiteX49" fmla="*/ 559950 w 752800"/>
                  <a:gd name="connsiteY49" fmla="*/ 663622 h 750532"/>
                  <a:gd name="connsiteX50" fmla="*/ 516137 w 752800"/>
                  <a:gd name="connsiteY50" fmla="*/ 647037 h 750532"/>
                  <a:gd name="connsiteX51" fmla="*/ 458923 w 752800"/>
                  <a:gd name="connsiteY51" fmla="*/ 681440 h 750532"/>
                  <a:gd name="connsiteX52" fmla="*/ 451510 w 752800"/>
                  <a:gd name="connsiteY52" fmla="*/ 709968 h 750532"/>
                  <a:gd name="connsiteX53" fmla="*/ 408742 w 752800"/>
                  <a:gd name="connsiteY53" fmla="*/ 750532 h 750532"/>
                  <a:gd name="connsiteX54" fmla="*/ 374718 w 752800"/>
                  <a:gd name="connsiteY54" fmla="*/ 750532 h 750532"/>
                  <a:gd name="connsiteX55" fmla="*/ 234629 w 752800"/>
                  <a:gd name="connsiteY55" fmla="*/ 616993 h 750532"/>
                  <a:gd name="connsiteX56" fmla="*/ 272265 w 752800"/>
                  <a:gd name="connsiteY56" fmla="*/ 624954 h 750532"/>
                  <a:gd name="connsiteX57" fmla="*/ 331475 w 752800"/>
                  <a:gd name="connsiteY57" fmla="*/ 711674 h 750532"/>
                  <a:gd name="connsiteX58" fmla="*/ 332045 w 752800"/>
                  <a:gd name="connsiteY58" fmla="*/ 720488 h 750532"/>
                  <a:gd name="connsiteX59" fmla="*/ 420527 w 752800"/>
                  <a:gd name="connsiteY59" fmla="*/ 720488 h 750532"/>
                  <a:gd name="connsiteX60" fmla="*/ 420812 w 752800"/>
                  <a:gd name="connsiteY60" fmla="*/ 711390 h 750532"/>
                  <a:gd name="connsiteX61" fmla="*/ 517563 w 752800"/>
                  <a:gd name="connsiteY61" fmla="*/ 617087 h 750532"/>
                  <a:gd name="connsiteX62" fmla="*/ 582285 w 752800"/>
                  <a:gd name="connsiteY62" fmla="*/ 643340 h 750532"/>
                  <a:gd name="connsiteX63" fmla="*/ 588937 w 752800"/>
                  <a:gd name="connsiteY63" fmla="*/ 649596 h 750532"/>
                  <a:gd name="connsiteX64" fmla="*/ 651664 w 752800"/>
                  <a:gd name="connsiteY64" fmla="*/ 587422 h 750532"/>
                  <a:gd name="connsiteX65" fmla="*/ 645866 w 752800"/>
                  <a:gd name="connsiteY65" fmla="*/ 580788 h 750532"/>
                  <a:gd name="connsiteX66" fmla="*/ 627049 w 752800"/>
                  <a:gd name="connsiteY66" fmla="*/ 478430 h 750532"/>
                  <a:gd name="connsiteX67" fmla="*/ 713725 w 752800"/>
                  <a:gd name="connsiteY67" fmla="*/ 419953 h 750532"/>
                  <a:gd name="connsiteX68" fmla="*/ 722563 w 752800"/>
                  <a:gd name="connsiteY68" fmla="*/ 419384 h 750532"/>
                  <a:gd name="connsiteX69" fmla="*/ 722563 w 752800"/>
                  <a:gd name="connsiteY69" fmla="*/ 331148 h 750532"/>
                  <a:gd name="connsiteX70" fmla="*/ 713725 w 752800"/>
                  <a:gd name="connsiteY70" fmla="*/ 330579 h 750532"/>
                  <a:gd name="connsiteX71" fmla="*/ 626859 w 752800"/>
                  <a:gd name="connsiteY71" fmla="*/ 271723 h 750532"/>
                  <a:gd name="connsiteX72" fmla="*/ 645201 w 752800"/>
                  <a:gd name="connsiteY72" fmla="*/ 170123 h 750532"/>
                  <a:gd name="connsiteX73" fmla="*/ 650998 w 752800"/>
                  <a:gd name="connsiteY73" fmla="*/ 163489 h 750532"/>
                  <a:gd name="connsiteX74" fmla="*/ 588367 w 752800"/>
                  <a:gd name="connsiteY74" fmla="*/ 101031 h 750532"/>
                  <a:gd name="connsiteX75" fmla="*/ 581715 w 752800"/>
                  <a:gd name="connsiteY75" fmla="*/ 107192 h 750532"/>
                  <a:gd name="connsiteX76" fmla="*/ 516992 w 752800"/>
                  <a:gd name="connsiteY76" fmla="*/ 133160 h 750532"/>
                  <a:gd name="connsiteX77" fmla="*/ 420432 w 752800"/>
                  <a:gd name="connsiteY77" fmla="*/ 39237 h 750532"/>
                  <a:gd name="connsiteX78" fmla="*/ 420242 w 752800"/>
                  <a:gd name="connsiteY78" fmla="*/ 30044 h 750532"/>
                  <a:gd name="connsiteX79" fmla="*/ 331855 w 752800"/>
                  <a:gd name="connsiteY79" fmla="*/ 30044 h 750532"/>
                  <a:gd name="connsiteX80" fmla="*/ 331285 w 752800"/>
                  <a:gd name="connsiteY80" fmla="*/ 38763 h 750532"/>
                  <a:gd name="connsiteX81" fmla="*/ 271695 w 752800"/>
                  <a:gd name="connsiteY81" fmla="*/ 125389 h 750532"/>
                  <a:gd name="connsiteX82" fmla="*/ 234344 w 752800"/>
                  <a:gd name="connsiteY82" fmla="*/ 133255 h 750532"/>
                  <a:gd name="connsiteX83" fmla="*/ 170192 w 752800"/>
                  <a:gd name="connsiteY83" fmla="*/ 106528 h 750532"/>
                  <a:gd name="connsiteX84" fmla="*/ 163540 w 752800"/>
                  <a:gd name="connsiteY84" fmla="*/ 100652 h 750532"/>
                  <a:gd name="connsiteX85" fmla="*/ 101004 w 752800"/>
                  <a:gd name="connsiteY85" fmla="*/ 163204 h 750532"/>
                  <a:gd name="connsiteX86" fmla="*/ 107181 w 752800"/>
                  <a:gd name="connsiteY86" fmla="*/ 169839 h 750532"/>
                  <a:gd name="connsiteX87" fmla="*/ 125904 w 752800"/>
                  <a:gd name="connsiteY87" fmla="*/ 271439 h 750532"/>
                  <a:gd name="connsiteX88" fmla="*/ 39038 w 752800"/>
                  <a:gd name="connsiteY88" fmla="*/ 330863 h 750532"/>
                  <a:gd name="connsiteX89" fmla="*/ 29914 w 752800"/>
                  <a:gd name="connsiteY89" fmla="*/ 331148 h 750532"/>
                  <a:gd name="connsiteX90" fmla="*/ 29914 w 752800"/>
                  <a:gd name="connsiteY90" fmla="*/ 419384 h 750532"/>
                  <a:gd name="connsiteX91" fmla="*/ 38753 w 752800"/>
                  <a:gd name="connsiteY91" fmla="*/ 419953 h 750532"/>
                  <a:gd name="connsiteX92" fmla="*/ 125619 w 752800"/>
                  <a:gd name="connsiteY92" fmla="*/ 479188 h 750532"/>
                  <a:gd name="connsiteX93" fmla="*/ 106516 w 752800"/>
                  <a:gd name="connsiteY93" fmla="*/ 580788 h 750532"/>
                  <a:gd name="connsiteX94" fmla="*/ 100623 w 752800"/>
                  <a:gd name="connsiteY94" fmla="*/ 587422 h 750532"/>
                  <a:gd name="connsiteX95" fmla="*/ 163350 w 752800"/>
                  <a:gd name="connsiteY95" fmla="*/ 649975 h 750532"/>
                  <a:gd name="connsiteX96" fmla="*/ 170002 w 752800"/>
                  <a:gd name="connsiteY96" fmla="*/ 644193 h 750532"/>
                  <a:gd name="connsiteX97" fmla="*/ 234535 w 752800"/>
                  <a:gd name="connsiteY97" fmla="*/ 617087 h 7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2800" h="750532">
                    <a:moveTo>
                      <a:pt x="374528" y="750532"/>
                    </a:moveTo>
                    <a:cubicBezTo>
                      <a:pt x="364169" y="750532"/>
                      <a:pt x="353714" y="750532"/>
                      <a:pt x="343355" y="750532"/>
                    </a:cubicBezTo>
                    <a:cubicBezTo>
                      <a:pt x="318074" y="750437"/>
                      <a:pt x="302868" y="735842"/>
                      <a:pt x="301537" y="710631"/>
                    </a:cubicBezTo>
                    <a:cubicBezTo>
                      <a:pt x="300112" y="683146"/>
                      <a:pt x="286426" y="663054"/>
                      <a:pt x="262001" y="652439"/>
                    </a:cubicBezTo>
                    <a:cubicBezTo>
                      <a:pt x="253067" y="648553"/>
                      <a:pt x="244038" y="646563"/>
                      <a:pt x="235295" y="646563"/>
                    </a:cubicBezTo>
                    <a:cubicBezTo>
                      <a:pt x="219803" y="646563"/>
                      <a:pt x="205072" y="652628"/>
                      <a:pt x="191576" y="664665"/>
                    </a:cubicBezTo>
                    <a:cubicBezTo>
                      <a:pt x="182072" y="673100"/>
                      <a:pt x="172378" y="677270"/>
                      <a:pt x="162684" y="677270"/>
                    </a:cubicBezTo>
                    <a:cubicBezTo>
                      <a:pt x="152420" y="677270"/>
                      <a:pt x="142441" y="672531"/>
                      <a:pt x="133032" y="663243"/>
                    </a:cubicBezTo>
                    <a:cubicBezTo>
                      <a:pt x="117635" y="647984"/>
                      <a:pt x="102239" y="632725"/>
                      <a:pt x="86938" y="617277"/>
                    </a:cubicBezTo>
                    <a:cubicBezTo>
                      <a:pt x="69545" y="599743"/>
                      <a:pt x="68880" y="578513"/>
                      <a:pt x="85227" y="560316"/>
                    </a:cubicBezTo>
                    <a:cubicBezTo>
                      <a:pt x="104520" y="538897"/>
                      <a:pt x="109082" y="514350"/>
                      <a:pt x="98438" y="489329"/>
                    </a:cubicBezTo>
                    <a:cubicBezTo>
                      <a:pt x="87888" y="464687"/>
                      <a:pt x="67359" y="450850"/>
                      <a:pt x="39228" y="449523"/>
                    </a:cubicBezTo>
                    <a:cubicBezTo>
                      <a:pt x="14802" y="448386"/>
                      <a:pt x="166" y="432843"/>
                      <a:pt x="71" y="408106"/>
                    </a:cubicBezTo>
                    <a:cubicBezTo>
                      <a:pt x="-24" y="386213"/>
                      <a:pt x="-24" y="364035"/>
                      <a:pt x="71" y="342142"/>
                    </a:cubicBezTo>
                    <a:cubicBezTo>
                      <a:pt x="261" y="317405"/>
                      <a:pt x="14898" y="301957"/>
                      <a:pt x="39228" y="300725"/>
                    </a:cubicBezTo>
                    <a:cubicBezTo>
                      <a:pt x="67359" y="299303"/>
                      <a:pt x="87793" y="285560"/>
                      <a:pt x="98438" y="260919"/>
                    </a:cubicBezTo>
                    <a:cubicBezTo>
                      <a:pt x="109177" y="235898"/>
                      <a:pt x="104615" y="211351"/>
                      <a:pt x="85322" y="189931"/>
                    </a:cubicBezTo>
                    <a:cubicBezTo>
                      <a:pt x="68975" y="171829"/>
                      <a:pt x="69641" y="150504"/>
                      <a:pt x="87033" y="133066"/>
                    </a:cubicBezTo>
                    <a:cubicBezTo>
                      <a:pt x="96156" y="123872"/>
                      <a:pt x="105375" y="114679"/>
                      <a:pt x="114594" y="105581"/>
                    </a:cubicBezTo>
                    <a:cubicBezTo>
                      <a:pt x="121247" y="98946"/>
                      <a:pt x="127900" y="92312"/>
                      <a:pt x="134553" y="85678"/>
                    </a:cubicBezTo>
                    <a:cubicBezTo>
                      <a:pt x="142821" y="77432"/>
                      <a:pt x="151565" y="73546"/>
                      <a:pt x="162304" y="73546"/>
                    </a:cubicBezTo>
                    <a:lnTo>
                      <a:pt x="163635" y="73546"/>
                    </a:lnTo>
                    <a:cubicBezTo>
                      <a:pt x="163635" y="73546"/>
                      <a:pt x="164965" y="73546"/>
                      <a:pt x="165345" y="73546"/>
                    </a:cubicBezTo>
                    <a:cubicBezTo>
                      <a:pt x="174279" y="73546"/>
                      <a:pt x="182643" y="77527"/>
                      <a:pt x="193287" y="87004"/>
                    </a:cubicBezTo>
                    <a:cubicBezTo>
                      <a:pt x="205357" y="97619"/>
                      <a:pt x="220659" y="103496"/>
                      <a:pt x="236530" y="103496"/>
                    </a:cubicBezTo>
                    <a:cubicBezTo>
                      <a:pt x="260765" y="103496"/>
                      <a:pt x="282910" y="90037"/>
                      <a:pt x="294124" y="68523"/>
                    </a:cubicBezTo>
                    <a:cubicBezTo>
                      <a:pt x="299066" y="59046"/>
                      <a:pt x="300777" y="48336"/>
                      <a:pt x="301347" y="41038"/>
                    </a:cubicBezTo>
                    <a:cubicBezTo>
                      <a:pt x="303343" y="14311"/>
                      <a:pt x="318265" y="95"/>
                      <a:pt x="344590" y="0"/>
                    </a:cubicBezTo>
                    <a:cubicBezTo>
                      <a:pt x="355615" y="0"/>
                      <a:pt x="366735" y="0"/>
                      <a:pt x="377759" y="0"/>
                    </a:cubicBezTo>
                    <a:cubicBezTo>
                      <a:pt x="388118" y="0"/>
                      <a:pt x="398383" y="0"/>
                      <a:pt x="408742" y="0"/>
                    </a:cubicBezTo>
                    <a:cubicBezTo>
                      <a:pt x="434403" y="95"/>
                      <a:pt x="449799" y="14501"/>
                      <a:pt x="451035" y="39332"/>
                    </a:cubicBezTo>
                    <a:cubicBezTo>
                      <a:pt x="452365" y="66912"/>
                      <a:pt x="465956" y="87099"/>
                      <a:pt x="490191" y="97714"/>
                    </a:cubicBezTo>
                    <a:cubicBezTo>
                      <a:pt x="499315" y="101695"/>
                      <a:pt x="508439" y="103780"/>
                      <a:pt x="517373" y="103780"/>
                    </a:cubicBezTo>
                    <a:cubicBezTo>
                      <a:pt x="532959" y="103780"/>
                      <a:pt x="547880" y="97619"/>
                      <a:pt x="561566" y="85393"/>
                    </a:cubicBezTo>
                    <a:cubicBezTo>
                      <a:pt x="570595" y="77337"/>
                      <a:pt x="580479" y="73072"/>
                      <a:pt x="589983" y="73072"/>
                    </a:cubicBezTo>
                    <a:cubicBezTo>
                      <a:pt x="600152" y="73072"/>
                      <a:pt x="610321" y="77811"/>
                      <a:pt x="619350" y="86815"/>
                    </a:cubicBezTo>
                    <a:cubicBezTo>
                      <a:pt x="634747" y="102074"/>
                      <a:pt x="650143" y="117428"/>
                      <a:pt x="665445" y="132781"/>
                    </a:cubicBezTo>
                    <a:cubicBezTo>
                      <a:pt x="683312" y="150789"/>
                      <a:pt x="683977" y="171829"/>
                      <a:pt x="667155" y="190500"/>
                    </a:cubicBezTo>
                    <a:cubicBezTo>
                      <a:pt x="647957" y="211919"/>
                      <a:pt x="643585" y="236466"/>
                      <a:pt x="654610" y="261582"/>
                    </a:cubicBezTo>
                    <a:cubicBezTo>
                      <a:pt x="665254" y="285845"/>
                      <a:pt x="685498" y="299398"/>
                      <a:pt x="713059" y="300819"/>
                    </a:cubicBezTo>
                    <a:cubicBezTo>
                      <a:pt x="738150" y="302052"/>
                      <a:pt x="752596" y="317405"/>
                      <a:pt x="752691" y="342805"/>
                    </a:cubicBezTo>
                    <a:cubicBezTo>
                      <a:pt x="752786" y="362329"/>
                      <a:pt x="752881" y="385454"/>
                      <a:pt x="752691" y="408769"/>
                    </a:cubicBezTo>
                    <a:cubicBezTo>
                      <a:pt x="752501" y="432843"/>
                      <a:pt x="737675" y="448481"/>
                      <a:pt x="714010" y="449618"/>
                    </a:cubicBezTo>
                    <a:cubicBezTo>
                      <a:pt x="685403" y="451040"/>
                      <a:pt x="665445" y="464213"/>
                      <a:pt x="654610" y="489045"/>
                    </a:cubicBezTo>
                    <a:cubicBezTo>
                      <a:pt x="643585" y="514255"/>
                      <a:pt x="648147" y="539087"/>
                      <a:pt x="667915" y="560885"/>
                    </a:cubicBezTo>
                    <a:cubicBezTo>
                      <a:pt x="683977" y="578703"/>
                      <a:pt x="683312" y="599649"/>
                      <a:pt x="666110" y="617087"/>
                    </a:cubicBezTo>
                    <a:cubicBezTo>
                      <a:pt x="655750" y="627513"/>
                      <a:pt x="645296" y="637938"/>
                      <a:pt x="634937" y="648269"/>
                    </a:cubicBezTo>
                    <a:lnTo>
                      <a:pt x="621441" y="661632"/>
                    </a:lnTo>
                    <a:cubicBezTo>
                      <a:pt x="610892" y="672152"/>
                      <a:pt x="600342" y="677460"/>
                      <a:pt x="590173" y="677460"/>
                    </a:cubicBezTo>
                    <a:cubicBezTo>
                      <a:pt x="580669" y="677460"/>
                      <a:pt x="570405" y="672816"/>
                      <a:pt x="559950" y="663622"/>
                    </a:cubicBezTo>
                    <a:cubicBezTo>
                      <a:pt x="547690" y="652913"/>
                      <a:pt x="532104" y="647037"/>
                      <a:pt x="516137" y="647037"/>
                    </a:cubicBezTo>
                    <a:cubicBezTo>
                      <a:pt x="492092" y="647037"/>
                      <a:pt x="470233" y="660211"/>
                      <a:pt x="458923" y="681440"/>
                    </a:cubicBezTo>
                    <a:cubicBezTo>
                      <a:pt x="454837" y="689117"/>
                      <a:pt x="452365" y="698690"/>
                      <a:pt x="451510" y="709968"/>
                    </a:cubicBezTo>
                    <a:cubicBezTo>
                      <a:pt x="449514" y="736031"/>
                      <a:pt x="434308" y="750437"/>
                      <a:pt x="408742" y="750532"/>
                    </a:cubicBezTo>
                    <a:cubicBezTo>
                      <a:pt x="397432" y="750532"/>
                      <a:pt x="386028" y="750532"/>
                      <a:pt x="374718" y="750532"/>
                    </a:cubicBezTo>
                    <a:close/>
                    <a:moveTo>
                      <a:pt x="234629" y="616993"/>
                    </a:moveTo>
                    <a:cubicBezTo>
                      <a:pt x="246794" y="616993"/>
                      <a:pt x="259435" y="619646"/>
                      <a:pt x="272265" y="624954"/>
                    </a:cubicBezTo>
                    <a:cubicBezTo>
                      <a:pt x="308855" y="640118"/>
                      <a:pt x="328814" y="669214"/>
                      <a:pt x="331475" y="711674"/>
                    </a:cubicBezTo>
                    <a:lnTo>
                      <a:pt x="332045" y="720488"/>
                    </a:lnTo>
                    <a:lnTo>
                      <a:pt x="420527" y="720488"/>
                    </a:lnTo>
                    <a:lnTo>
                      <a:pt x="420812" y="711390"/>
                    </a:lnTo>
                    <a:cubicBezTo>
                      <a:pt x="422808" y="652344"/>
                      <a:pt x="471563" y="617087"/>
                      <a:pt x="517563" y="617087"/>
                    </a:cubicBezTo>
                    <a:cubicBezTo>
                      <a:pt x="541703" y="617087"/>
                      <a:pt x="564037" y="626186"/>
                      <a:pt x="582285" y="643340"/>
                    </a:cubicBezTo>
                    <a:lnTo>
                      <a:pt x="588937" y="649596"/>
                    </a:lnTo>
                    <a:lnTo>
                      <a:pt x="651664" y="587422"/>
                    </a:lnTo>
                    <a:lnTo>
                      <a:pt x="645866" y="580788"/>
                    </a:lnTo>
                    <a:cubicBezTo>
                      <a:pt x="617735" y="548564"/>
                      <a:pt x="611557" y="515108"/>
                      <a:pt x="627049" y="478430"/>
                    </a:cubicBezTo>
                    <a:cubicBezTo>
                      <a:pt x="642540" y="441752"/>
                      <a:pt x="670862" y="422607"/>
                      <a:pt x="713725" y="419953"/>
                    </a:cubicBezTo>
                    <a:lnTo>
                      <a:pt x="722563" y="419384"/>
                    </a:lnTo>
                    <a:lnTo>
                      <a:pt x="722563" y="331148"/>
                    </a:lnTo>
                    <a:lnTo>
                      <a:pt x="713725" y="330579"/>
                    </a:lnTo>
                    <a:cubicBezTo>
                      <a:pt x="670767" y="327831"/>
                      <a:pt x="642350" y="308591"/>
                      <a:pt x="626859" y="271723"/>
                    </a:cubicBezTo>
                    <a:cubicBezTo>
                      <a:pt x="611652" y="235424"/>
                      <a:pt x="617830" y="201210"/>
                      <a:pt x="645201" y="170123"/>
                    </a:cubicBezTo>
                    <a:lnTo>
                      <a:pt x="650998" y="163489"/>
                    </a:lnTo>
                    <a:lnTo>
                      <a:pt x="588367" y="101031"/>
                    </a:lnTo>
                    <a:lnTo>
                      <a:pt x="581715" y="107192"/>
                    </a:lnTo>
                    <a:cubicBezTo>
                      <a:pt x="563372" y="124157"/>
                      <a:pt x="540943" y="133160"/>
                      <a:pt x="516992" y="133160"/>
                    </a:cubicBezTo>
                    <a:cubicBezTo>
                      <a:pt x="470518" y="133160"/>
                      <a:pt x="421763" y="97999"/>
                      <a:pt x="420432" y="39237"/>
                    </a:cubicBezTo>
                    <a:lnTo>
                      <a:pt x="420242" y="30044"/>
                    </a:lnTo>
                    <a:lnTo>
                      <a:pt x="331855" y="30044"/>
                    </a:lnTo>
                    <a:lnTo>
                      <a:pt x="331285" y="38763"/>
                    </a:lnTo>
                    <a:cubicBezTo>
                      <a:pt x="328434" y="81792"/>
                      <a:pt x="308951" y="110130"/>
                      <a:pt x="271695" y="125389"/>
                    </a:cubicBezTo>
                    <a:cubicBezTo>
                      <a:pt x="259055" y="130601"/>
                      <a:pt x="246509" y="133255"/>
                      <a:pt x="234344" y="133255"/>
                    </a:cubicBezTo>
                    <a:cubicBezTo>
                      <a:pt x="211915" y="133255"/>
                      <a:pt x="190341" y="124252"/>
                      <a:pt x="170192" y="106528"/>
                    </a:cubicBezTo>
                    <a:lnTo>
                      <a:pt x="163540" y="100652"/>
                    </a:lnTo>
                    <a:lnTo>
                      <a:pt x="101004" y="163204"/>
                    </a:lnTo>
                    <a:lnTo>
                      <a:pt x="107181" y="169839"/>
                    </a:lnTo>
                    <a:cubicBezTo>
                      <a:pt x="133602" y="198082"/>
                      <a:pt x="140635" y="236087"/>
                      <a:pt x="125904" y="271439"/>
                    </a:cubicBezTo>
                    <a:cubicBezTo>
                      <a:pt x="111173" y="306885"/>
                      <a:pt x="77814" y="329631"/>
                      <a:pt x="39038" y="330863"/>
                    </a:cubicBezTo>
                    <a:lnTo>
                      <a:pt x="29914" y="331148"/>
                    </a:lnTo>
                    <a:lnTo>
                      <a:pt x="29914" y="419384"/>
                    </a:lnTo>
                    <a:lnTo>
                      <a:pt x="38753" y="419953"/>
                    </a:lnTo>
                    <a:cubicBezTo>
                      <a:pt x="81806" y="422701"/>
                      <a:pt x="110222" y="442036"/>
                      <a:pt x="125619" y="479188"/>
                    </a:cubicBezTo>
                    <a:cubicBezTo>
                      <a:pt x="140635" y="515393"/>
                      <a:pt x="134172" y="549512"/>
                      <a:pt x="106516" y="580788"/>
                    </a:cubicBezTo>
                    <a:lnTo>
                      <a:pt x="100623" y="587422"/>
                    </a:lnTo>
                    <a:lnTo>
                      <a:pt x="163350" y="649975"/>
                    </a:lnTo>
                    <a:lnTo>
                      <a:pt x="170002" y="644193"/>
                    </a:lnTo>
                    <a:cubicBezTo>
                      <a:pt x="190436" y="626281"/>
                      <a:pt x="212105" y="617087"/>
                      <a:pt x="234535" y="617087"/>
                    </a:cubicBezTo>
                    <a:close/>
                  </a:path>
                </a:pathLst>
              </a:custGeom>
              <a:grpFill/>
              <a:ln w="0" cap="flat">
                <a:noFill/>
                <a:prstDash val="solid"/>
                <a:miter/>
              </a:ln>
            </p:spPr>
            <p:txBody>
              <a:bodyPr rtlCol="0" anchor="ctr"/>
              <a:lstStyle/>
              <a:p>
                <a:endParaRPr lang="en-IL"/>
              </a:p>
            </p:txBody>
          </p:sp>
          <p:sp>
            <p:nvSpPr>
              <p:cNvPr id="55" name="Freeform 54">
                <a:extLst>
                  <a:ext uri="{FF2B5EF4-FFF2-40B4-BE49-F238E27FC236}">
                    <a16:creationId xmlns:a16="http://schemas.microsoft.com/office/drawing/2014/main" id="{7203403D-7438-EDEA-DC13-59D6076F57B6}"/>
                  </a:ext>
                </a:extLst>
              </p:cNvPr>
              <p:cNvSpPr/>
              <p:nvPr/>
            </p:nvSpPr>
            <p:spPr>
              <a:xfrm>
                <a:off x="6968438" y="-419823"/>
                <a:ext cx="385485" cy="384506"/>
              </a:xfrm>
              <a:custGeom>
                <a:avLst/>
                <a:gdLst>
                  <a:gd name="connsiteX0" fmla="*/ 192554 w 385485"/>
                  <a:gd name="connsiteY0" fmla="*/ 384412 h 384506"/>
                  <a:gd name="connsiteX1" fmla="*/ 56077 w 385485"/>
                  <a:gd name="connsiteY1" fmla="*/ 327641 h 384506"/>
                  <a:gd name="connsiteX2" fmla="*/ 3 w 385485"/>
                  <a:gd name="connsiteY2" fmla="*/ 191543 h 384506"/>
                  <a:gd name="connsiteX3" fmla="*/ 192649 w 385485"/>
                  <a:gd name="connsiteY3" fmla="*/ 0 h 384506"/>
                  <a:gd name="connsiteX4" fmla="*/ 329316 w 385485"/>
                  <a:gd name="connsiteY4" fmla="*/ 56771 h 384506"/>
                  <a:gd name="connsiteX5" fmla="*/ 385484 w 385485"/>
                  <a:gd name="connsiteY5" fmla="*/ 192869 h 384506"/>
                  <a:gd name="connsiteX6" fmla="*/ 192839 w 385485"/>
                  <a:gd name="connsiteY6" fmla="*/ 384507 h 384506"/>
                  <a:gd name="connsiteX7" fmla="*/ 192554 w 385485"/>
                  <a:gd name="connsiteY7" fmla="*/ 384507 h 384506"/>
                  <a:gd name="connsiteX8" fmla="*/ 191318 w 385485"/>
                  <a:gd name="connsiteY8" fmla="*/ 29191 h 384506"/>
                  <a:gd name="connsiteX9" fmla="*/ 29370 w 385485"/>
                  <a:gd name="connsiteY9" fmla="*/ 193628 h 384506"/>
                  <a:gd name="connsiteX10" fmla="*/ 192649 w 385485"/>
                  <a:gd name="connsiteY10" fmla="*/ 355221 h 384506"/>
                  <a:gd name="connsiteX11" fmla="*/ 194264 w 385485"/>
                  <a:gd name="connsiteY11" fmla="*/ 355221 h 384506"/>
                  <a:gd name="connsiteX12" fmla="*/ 356212 w 385485"/>
                  <a:gd name="connsiteY12" fmla="*/ 190784 h 384506"/>
                  <a:gd name="connsiteX13" fmla="*/ 192934 w 385485"/>
                  <a:gd name="connsiteY13" fmla="*/ 29191 h 384506"/>
                  <a:gd name="connsiteX14" fmla="*/ 191318 w 385485"/>
                  <a:gd name="connsiteY14" fmla="*/ 29191 h 38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485" h="384506">
                    <a:moveTo>
                      <a:pt x="192554" y="384412"/>
                    </a:moveTo>
                    <a:cubicBezTo>
                      <a:pt x="141042" y="384412"/>
                      <a:pt x="92572" y="364130"/>
                      <a:pt x="56077" y="327641"/>
                    </a:cubicBezTo>
                    <a:cubicBezTo>
                      <a:pt x="19676" y="291152"/>
                      <a:pt x="-282" y="242816"/>
                      <a:pt x="3" y="191543"/>
                    </a:cubicBezTo>
                    <a:cubicBezTo>
                      <a:pt x="478" y="85867"/>
                      <a:pt x="86869" y="0"/>
                      <a:pt x="192649" y="0"/>
                    </a:cubicBezTo>
                    <a:cubicBezTo>
                      <a:pt x="244445" y="0"/>
                      <a:pt x="292916" y="20187"/>
                      <a:pt x="329316" y="56771"/>
                    </a:cubicBezTo>
                    <a:cubicBezTo>
                      <a:pt x="365716" y="93260"/>
                      <a:pt x="385674" y="141596"/>
                      <a:pt x="385484" y="192869"/>
                    </a:cubicBezTo>
                    <a:cubicBezTo>
                      <a:pt x="385104" y="298545"/>
                      <a:pt x="298618" y="384507"/>
                      <a:pt x="192839" y="384507"/>
                    </a:cubicBezTo>
                    <a:lnTo>
                      <a:pt x="192554" y="384507"/>
                    </a:lnTo>
                    <a:close/>
                    <a:moveTo>
                      <a:pt x="191318" y="29191"/>
                    </a:moveTo>
                    <a:cubicBezTo>
                      <a:pt x="101221" y="30044"/>
                      <a:pt x="28610" y="103875"/>
                      <a:pt x="29370" y="193628"/>
                    </a:cubicBezTo>
                    <a:cubicBezTo>
                      <a:pt x="30131" y="282717"/>
                      <a:pt x="103406" y="355221"/>
                      <a:pt x="192649" y="355221"/>
                    </a:cubicBezTo>
                    <a:lnTo>
                      <a:pt x="194264" y="355221"/>
                    </a:lnTo>
                    <a:cubicBezTo>
                      <a:pt x="284362" y="354368"/>
                      <a:pt x="356972" y="280537"/>
                      <a:pt x="356212" y="190784"/>
                    </a:cubicBezTo>
                    <a:cubicBezTo>
                      <a:pt x="355452" y="101695"/>
                      <a:pt x="282176" y="29191"/>
                      <a:pt x="192934" y="29191"/>
                    </a:cubicBezTo>
                    <a:lnTo>
                      <a:pt x="191318" y="29191"/>
                    </a:lnTo>
                    <a:close/>
                  </a:path>
                </a:pathLst>
              </a:custGeom>
              <a:grpFill/>
              <a:ln w="0" cap="flat">
                <a:noFill/>
                <a:prstDash val="solid"/>
                <a:miter/>
              </a:ln>
            </p:spPr>
            <p:txBody>
              <a:bodyPr rtlCol="0" anchor="ctr"/>
              <a:lstStyle/>
              <a:p>
                <a:endParaRPr lang="en-IL"/>
              </a:p>
            </p:txBody>
          </p:sp>
          <p:sp>
            <p:nvSpPr>
              <p:cNvPr id="56" name="Freeform 55">
                <a:extLst>
                  <a:ext uri="{FF2B5EF4-FFF2-40B4-BE49-F238E27FC236}">
                    <a16:creationId xmlns:a16="http://schemas.microsoft.com/office/drawing/2014/main" id="{48D9E694-24B0-61B8-3970-618C26C869A9}"/>
                  </a:ext>
                </a:extLst>
              </p:cNvPr>
              <p:cNvSpPr/>
              <p:nvPr/>
            </p:nvSpPr>
            <p:spPr>
              <a:xfrm>
                <a:off x="7064716" y="-294813"/>
                <a:ext cx="192930" cy="134961"/>
              </a:xfrm>
              <a:custGeom>
                <a:avLst/>
                <a:gdLst>
                  <a:gd name="connsiteX0" fmla="*/ 53888 w 192930"/>
                  <a:gd name="connsiteY0" fmla="*/ 134677 h 134961"/>
                  <a:gd name="connsiteX1" fmla="*/ 39632 w 192930"/>
                  <a:gd name="connsiteY1" fmla="*/ 126526 h 134961"/>
                  <a:gd name="connsiteX2" fmla="*/ 29747 w 192930"/>
                  <a:gd name="connsiteY2" fmla="*/ 117048 h 134961"/>
                  <a:gd name="connsiteX3" fmla="*/ 5892 w 192930"/>
                  <a:gd name="connsiteY3" fmla="*/ 93923 h 134961"/>
                  <a:gd name="connsiteX4" fmla="*/ 0 w 192930"/>
                  <a:gd name="connsiteY4" fmla="*/ 81507 h 134961"/>
                  <a:gd name="connsiteX5" fmla="*/ 4372 w 192930"/>
                  <a:gd name="connsiteY5" fmla="*/ 71746 h 134961"/>
                  <a:gd name="connsiteX6" fmla="*/ 14161 w 192930"/>
                  <a:gd name="connsiteY6" fmla="*/ 67481 h 134961"/>
                  <a:gd name="connsiteX7" fmla="*/ 26041 w 192930"/>
                  <a:gd name="connsiteY7" fmla="*/ 72978 h 134961"/>
                  <a:gd name="connsiteX8" fmla="*/ 39251 w 192930"/>
                  <a:gd name="connsiteY8" fmla="*/ 87952 h 134961"/>
                  <a:gd name="connsiteX9" fmla="*/ 45714 w 192930"/>
                  <a:gd name="connsiteY9" fmla="*/ 95629 h 134961"/>
                  <a:gd name="connsiteX10" fmla="*/ 51797 w 192930"/>
                  <a:gd name="connsiteY10" fmla="*/ 102737 h 134961"/>
                  <a:gd name="connsiteX11" fmla="*/ 84015 w 192930"/>
                  <a:gd name="connsiteY11" fmla="*/ 75252 h 134961"/>
                  <a:gd name="connsiteX12" fmla="*/ 164894 w 192930"/>
                  <a:gd name="connsiteY12" fmla="*/ 6634 h 134961"/>
                  <a:gd name="connsiteX13" fmla="*/ 174968 w 192930"/>
                  <a:gd name="connsiteY13" fmla="*/ 569 h 134961"/>
                  <a:gd name="connsiteX14" fmla="*/ 179055 w 192930"/>
                  <a:gd name="connsiteY14" fmla="*/ 0 h 134961"/>
                  <a:gd name="connsiteX15" fmla="*/ 191315 w 192930"/>
                  <a:gd name="connsiteY15" fmla="*/ 7772 h 134961"/>
                  <a:gd name="connsiteX16" fmla="*/ 187038 w 192930"/>
                  <a:gd name="connsiteY16" fmla="*/ 26158 h 134961"/>
                  <a:gd name="connsiteX17" fmla="*/ 148357 w 192930"/>
                  <a:gd name="connsiteY17" fmla="*/ 59235 h 134961"/>
                  <a:gd name="connsiteX18" fmla="*/ 132961 w 192930"/>
                  <a:gd name="connsiteY18" fmla="*/ 72314 h 134961"/>
                  <a:gd name="connsiteX19" fmla="*/ 115378 w 192930"/>
                  <a:gd name="connsiteY19" fmla="*/ 87289 h 134961"/>
                  <a:gd name="connsiteX20" fmla="*/ 68048 w 192930"/>
                  <a:gd name="connsiteY20" fmla="*/ 127569 h 134961"/>
                  <a:gd name="connsiteX21" fmla="*/ 53697 w 192930"/>
                  <a:gd name="connsiteY21" fmla="*/ 134961 h 1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930" h="134961">
                    <a:moveTo>
                      <a:pt x="53888" y="134677"/>
                    </a:moveTo>
                    <a:cubicBezTo>
                      <a:pt x="49991" y="134677"/>
                      <a:pt x="45334" y="132023"/>
                      <a:pt x="39632" y="126526"/>
                    </a:cubicBezTo>
                    <a:lnTo>
                      <a:pt x="29747" y="117048"/>
                    </a:lnTo>
                    <a:cubicBezTo>
                      <a:pt x="21764" y="109372"/>
                      <a:pt x="13781" y="101695"/>
                      <a:pt x="5892" y="93923"/>
                    </a:cubicBezTo>
                    <a:cubicBezTo>
                      <a:pt x="2091" y="90132"/>
                      <a:pt x="0" y="85678"/>
                      <a:pt x="0" y="81507"/>
                    </a:cubicBezTo>
                    <a:cubicBezTo>
                      <a:pt x="0" y="77906"/>
                      <a:pt x="1521" y="74589"/>
                      <a:pt x="4372" y="71746"/>
                    </a:cubicBezTo>
                    <a:cubicBezTo>
                      <a:pt x="7128" y="68997"/>
                      <a:pt x="10550" y="67481"/>
                      <a:pt x="14161" y="67481"/>
                    </a:cubicBezTo>
                    <a:cubicBezTo>
                      <a:pt x="18248" y="67481"/>
                      <a:pt x="22524" y="69471"/>
                      <a:pt x="26041" y="72978"/>
                    </a:cubicBezTo>
                    <a:cubicBezTo>
                      <a:pt x="30603" y="77432"/>
                      <a:pt x="34785" y="82550"/>
                      <a:pt x="39251" y="87952"/>
                    </a:cubicBezTo>
                    <a:cubicBezTo>
                      <a:pt x="41342" y="90511"/>
                      <a:pt x="43528" y="93070"/>
                      <a:pt x="45714" y="95629"/>
                    </a:cubicBezTo>
                    <a:lnTo>
                      <a:pt x="51797" y="102737"/>
                    </a:lnTo>
                    <a:lnTo>
                      <a:pt x="84015" y="75252"/>
                    </a:lnTo>
                    <a:cubicBezTo>
                      <a:pt x="111862" y="51558"/>
                      <a:pt x="138283" y="29002"/>
                      <a:pt x="164894" y="6634"/>
                    </a:cubicBezTo>
                    <a:cubicBezTo>
                      <a:pt x="168791" y="3412"/>
                      <a:pt x="172117" y="1327"/>
                      <a:pt x="174968" y="569"/>
                    </a:cubicBezTo>
                    <a:cubicBezTo>
                      <a:pt x="176299" y="190"/>
                      <a:pt x="177724" y="0"/>
                      <a:pt x="179055" y="0"/>
                    </a:cubicBezTo>
                    <a:cubicBezTo>
                      <a:pt x="184187" y="0"/>
                      <a:pt x="188749" y="2938"/>
                      <a:pt x="191315" y="7772"/>
                    </a:cubicBezTo>
                    <a:cubicBezTo>
                      <a:pt x="194546" y="13837"/>
                      <a:pt x="192836" y="21135"/>
                      <a:pt x="187038" y="26158"/>
                    </a:cubicBezTo>
                    <a:cubicBezTo>
                      <a:pt x="174303" y="37247"/>
                      <a:pt x="161092" y="48431"/>
                      <a:pt x="148357" y="59235"/>
                    </a:cubicBezTo>
                    <a:lnTo>
                      <a:pt x="132961" y="72314"/>
                    </a:lnTo>
                    <a:lnTo>
                      <a:pt x="115378" y="87289"/>
                    </a:lnTo>
                    <a:cubicBezTo>
                      <a:pt x="99602" y="100747"/>
                      <a:pt x="83825" y="114110"/>
                      <a:pt x="68048" y="127569"/>
                    </a:cubicBezTo>
                    <a:cubicBezTo>
                      <a:pt x="62251" y="132497"/>
                      <a:pt x="57499" y="134961"/>
                      <a:pt x="53697" y="134961"/>
                    </a:cubicBezTo>
                    <a:close/>
                  </a:path>
                </a:pathLst>
              </a:custGeom>
              <a:grpFill/>
              <a:ln w="0" cap="flat">
                <a:noFill/>
                <a:prstDash val="solid"/>
                <a:miter/>
              </a:ln>
            </p:spPr>
            <p:txBody>
              <a:bodyPr rtlCol="0" anchor="ctr"/>
              <a:lstStyle/>
              <a:p>
                <a:endParaRPr lang="en-IL"/>
              </a:p>
            </p:txBody>
          </p:sp>
        </p:grpSp>
        <p:pic>
          <p:nvPicPr>
            <p:cNvPr id="66" name="Picture 65">
              <a:extLst>
                <a:ext uri="{FF2B5EF4-FFF2-40B4-BE49-F238E27FC236}">
                  <a16:creationId xmlns:a16="http://schemas.microsoft.com/office/drawing/2014/main" id="{BC7B1D10-C891-0AFF-2F88-A1DC2A9ACC58}"/>
                </a:ext>
              </a:extLst>
            </p:cNvPr>
            <p:cNvPicPr>
              <a:picLocks noChangeAspect="1"/>
            </p:cNvPicPr>
            <p:nvPr/>
          </p:nvPicPr>
          <p:blipFill>
            <a:blip r:embed="rId9"/>
            <a:stretch>
              <a:fillRect/>
            </a:stretch>
          </p:blipFill>
          <p:spPr>
            <a:xfrm>
              <a:off x="11481194" y="1369936"/>
              <a:ext cx="459915" cy="199296"/>
            </a:xfrm>
            <a:prstGeom prst="rect">
              <a:avLst/>
            </a:prstGeom>
          </p:spPr>
        </p:pic>
        <p:pic>
          <p:nvPicPr>
            <p:cNvPr id="69" name="Picture 68">
              <a:extLst>
                <a:ext uri="{FF2B5EF4-FFF2-40B4-BE49-F238E27FC236}">
                  <a16:creationId xmlns:a16="http://schemas.microsoft.com/office/drawing/2014/main" id="{C65158C3-83AC-6015-86F9-FB601B9B791F}"/>
                </a:ext>
              </a:extLst>
            </p:cNvPr>
            <p:cNvPicPr>
              <a:picLocks noChangeAspect="1"/>
            </p:cNvPicPr>
            <p:nvPr/>
          </p:nvPicPr>
          <p:blipFill>
            <a:blip r:embed="rId10"/>
            <a:stretch>
              <a:fillRect/>
            </a:stretch>
          </p:blipFill>
          <p:spPr>
            <a:xfrm>
              <a:off x="11626359" y="4499075"/>
              <a:ext cx="281045" cy="273726"/>
            </a:xfrm>
            <a:prstGeom prst="rect">
              <a:avLst/>
            </a:prstGeom>
          </p:spPr>
        </p:pic>
      </p:grpSp>
    </p:spTree>
    <p:extLst>
      <p:ext uri="{BB962C8B-B14F-4D97-AF65-F5344CB8AC3E}">
        <p14:creationId xmlns:p14="http://schemas.microsoft.com/office/powerpoint/2010/main" val="115131075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DA220C8-75C6-2536-E312-B159B3546AE5}"/>
              </a:ext>
            </a:extLst>
          </p:cNvPr>
          <p:cNvSpPr/>
          <p:nvPr/>
        </p:nvSpPr>
        <p:spPr>
          <a:xfrm>
            <a:off x="8969830" y="-6186"/>
            <a:ext cx="3222170" cy="6864186"/>
          </a:xfrm>
          <a:prstGeom prst="rect">
            <a:avLst/>
          </a:prstGeom>
          <a:solidFill>
            <a:srgbClr val="CD4E86">
              <a:alpha val="6983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a:ea typeface="Tahoma" panose="020B0604030504040204" pitchFamily="34" charset="0"/>
              <a:cs typeface="Tahoma" panose="020B0604030504040204" pitchFamily="34" charset="0"/>
            </a:endParaRPr>
          </a:p>
        </p:txBody>
      </p:sp>
      <p:sp>
        <p:nvSpPr>
          <p:cNvPr id="58" name="TextBox 57">
            <a:extLst>
              <a:ext uri="{FF2B5EF4-FFF2-40B4-BE49-F238E27FC236}">
                <a16:creationId xmlns:a16="http://schemas.microsoft.com/office/drawing/2014/main" id="{A8D6C5AC-7AE6-9A16-89E3-CF1AD97A0A5D}"/>
              </a:ext>
            </a:extLst>
          </p:cNvPr>
          <p:cNvSpPr txBox="1"/>
          <p:nvPr/>
        </p:nvSpPr>
        <p:spPr>
          <a:xfrm>
            <a:off x="9514116" y="178194"/>
            <a:ext cx="2514598" cy="1351139"/>
          </a:xfrm>
          <a:prstGeom prst="rect">
            <a:avLst/>
          </a:prstGeom>
          <a:noFill/>
        </p:spPr>
        <p:txBody>
          <a:bodyPr wrap="square">
            <a:spAutoFit/>
          </a:bodyPr>
          <a:lstStyle/>
          <a:p>
            <a:pPr algn="r" rtl="1"/>
            <a:r>
              <a:rPr lang="he-IL" sz="3200" b="1" dirty="0">
                <a:solidFill>
                  <a:schemeClr val="bg1"/>
                </a:solidFill>
                <a:effectLst/>
                <a:latin typeface="Heebo" pitchFamily="2" charset="-79"/>
                <a:ea typeface="Tahoma" panose="020B0604030504040204" pitchFamily="34" charset="0"/>
                <a:cs typeface="Heebo" pitchFamily="2" charset="-79"/>
              </a:rPr>
              <a:t>גורמי עירייה ושותפים:</a:t>
            </a:r>
          </a:p>
          <a:p>
            <a:pPr algn="r" rtl="1">
              <a:lnSpc>
                <a:spcPct val="115000"/>
              </a:lnSpc>
            </a:pPr>
            <a:endParaRPr lang="he-IL" sz="1600" u="sng" dirty="0">
              <a:effectLst/>
              <a:latin typeface="Heebo" pitchFamily="2" charset="-79"/>
              <a:ea typeface="Tahoma" panose="020B0604030504040204" pitchFamily="34" charset="0"/>
              <a:cs typeface="Heebo" pitchFamily="2" charset="-79"/>
            </a:endParaRPr>
          </a:p>
        </p:txBody>
      </p:sp>
      <p:sp>
        <p:nvSpPr>
          <p:cNvPr id="59" name="TextBox 58">
            <a:extLst>
              <a:ext uri="{FF2B5EF4-FFF2-40B4-BE49-F238E27FC236}">
                <a16:creationId xmlns:a16="http://schemas.microsoft.com/office/drawing/2014/main" id="{6F7EC7E6-1DBA-1ECD-9CCF-667EFA98189A}"/>
              </a:ext>
            </a:extLst>
          </p:cNvPr>
          <p:cNvSpPr txBox="1"/>
          <p:nvPr/>
        </p:nvSpPr>
        <p:spPr>
          <a:xfrm>
            <a:off x="9158789" y="1661820"/>
            <a:ext cx="2869925" cy="3015056"/>
          </a:xfrm>
          <a:prstGeom prst="rect">
            <a:avLst/>
          </a:prstGeom>
          <a:noFill/>
        </p:spPr>
        <p:txBody>
          <a:bodyPr wrap="square">
            <a:spAutoFit/>
          </a:bodyPr>
          <a:lstStyle/>
          <a:p>
            <a:pPr>
              <a:lnSpc>
                <a:spcPct val="115000"/>
              </a:lnSpc>
              <a:spcAft>
                <a:spcPts val="1000"/>
              </a:spcAft>
            </a:pPr>
            <a:r>
              <a:rPr lang="he-IL" dirty="0">
                <a:solidFill>
                  <a:schemeClr val="bg1"/>
                </a:solidFill>
                <a:latin typeface="Heebo" pitchFamily="2" charset="-79"/>
                <a:ea typeface="Tahoma" panose="020B0604030504040204" pitchFamily="34" charset="0"/>
                <a:cs typeface="Heebo" pitchFamily="2" charset="-79"/>
              </a:rPr>
              <a:t>'תל אביב כמגדלור': </a:t>
            </a:r>
            <a:br>
              <a:rPr lang="en-US" dirty="0">
                <a:solidFill>
                  <a:schemeClr val="bg1"/>
                </a:solidFill>
                <a:latin typeface="Heebo" pitchFamily="2" charset="-79"/>
                <a:ea typeface="Tahoma" panose="020B0604030504040204" pitchFamily="34" charset="0"/>
                <a:cs typeface="Heebo" pitchFamily="2" charset="-79"/>
              </a:rPr>
            </a:br>
            <a:r>
              <a:rPr lang="he-IL" dirty="0">
                <a:solidFill>
                  <a:schemeClr val="bg1"/>
                </a:solidFill>
                <a:latin typeface="Heebo" pitchFamily="2" charset="-79"/>
                <a:ea typeface="Tahoma" panose="020B0604030504040204" pitchFamily="34" charset="0"/>
                <a:cs typeface="Heebo" pitchFamily="2" charset="-79"/>
              </a:rPr>
              <a:t>גוף ידע מקצועי, הנגיש לגורמי פנים וחוץ</a:t>
            </a:r>
            <a:endParaRPr lang="en-US" dirty="0">
              <a:solidFill>
                <a:schemeClr val="bg1"/>
              </a:solidFill>
              <a:latin typeface="Heebo" pitchFamily="2" charset="-79"/>
              <a:ea typeface="Tahoma" panose="020B0604030504040204" pitchFamily="34" charset="0"/>
              <a:cs typeface="Heebo" pitchFamily="2" charset="-79"/>
            </a:endParaRPr>
          </a:p>
          <a:p>
            <a:pPr>
              <a:lnSpc>
                <a:spcPct val="115000"/>
              </a:lnSpc>
              <a:spcAft>
                <a:spcPts val="1000"/>
              </a:spcAft>
            </a:pPr>
            <a:endParaRPr lang="he-IL" dirty="0">
              <a:solidFill>
                <a:schemeClr val="bg1"/>
              </a:solidFill>
              <a:latin typeface="Heebo" pitchFamily="2" charset="-79"/>
              <a:ea typeface="Tahoma" panose="020B0604030504040204" pitchFamily="34" charset="0"/>
              <a:cs typeface="Heebo" pitchFamily="2" charset="-79"/>
            </a:endParaRPr>
          </a:p>
          <a:p>
            <a:pPr>
              <a:lnSpc>
                <a:spcPct val="115000"/>
              </a:lnSpc>
              <a:spcAft>
                <a:spcPts val="1000"/>
              </a:spcAft>
            </a:pPr>
            <a:endParaRPr lang="he-IL" dirty="0">
              <a:solidFill>
                <a:schemeClr val="bg1"/>
              </a:solidFill>
              <a:latin typeface="Heebo" pitchFamily="2" charset="-79"/>
              <a:ea typeface="Tahoma" panose="020B0604030504040204" pitchFamily="34" charset="0"/>
              <a:cs typeface="Heebo" pitchFamily="2" charset="-79"/>
            </a:endParaRPr>
          </a:p>
          <a:p>
            <a:pPr marR="0" lvl="0" indent="0" fontAlgn="auto">
              <a:lnSpc>
                <a:spcPct val="115000"/>
              </a:lnSpc>
              <a:spcBef>
                <a:spcPts val="0"/>
              </a:spcBef>
              <a:spcAft>
                <a:spcPts val="1000"/>
              </a:spcAft>
              <a:buClrTx/>
              <a:buSzTx/>
              <a:buFontTx/>
              <a:buNone/>
              <a:tabLst/>
              <a:defRPr/>
            </a:pPr>
            <a:r>
              <a:rPr lang="he-IL" dirty="0">
                <a:solidFill>
                  <a:schemeClr val="bg1"/>
                </a:solidFill>
                <a:latin typeface="Heebo" pitchFamily="2" charset="-79"/>
                <a:ea typeface="Tahoma" panose="020B0604030504040204" pitchFamily="34" charset="0"/>
                <a:cs typeface="Heebo" pitchFamily="2" charset="-79"/>
              </a:rPr>
              <a:t>תו תקן עירוני למדיניות הגיל הרך מוטמע בעירייה באופן בר קיימה </a:t>
            </a:r>
            <a:endParaRPr lang="en-US" dirty="0">
              <a:solidFill>
                <a:schemeClr val="bg1"/>
              </a:solidFill>
              <a:latin typeface="Heebo" pitchFamily="2" charset="-79"/>
              <a:ea typeface="Tahoma" panose="020B0604030504040204" pitchFamily="34" charset="0"/>
              <a:cs typeface="Heebo" pitchFamily="2" charset="-79"/>
            </a:endParaRPr>
          </a:p>
        </p:txBody>
      </p:sp>
      <p:cxnSp>
        <p:nvCxnSpPr>
          <p:cNvPr id="60" name="Straight Connector 59">
            <a:extLst>
              <a:ext uri="{FF2B5EF4-FFF2-40B4-BE49-F238E27FC236}">
                <a16:creationId xmlns:a16="http://schemas.microsoft.com/office/drawing/2014/main" id="{3E8F7B31-6F58-D833-66B1-9B02EC8D9669}"/>
              </a:ext>
            </a:extLst>
          </p:cNvPr>
          <p:cNvCxnSpPr/>
          <p:nvPr/>
        </p:nvCxnSpPr>
        <p:spPr>
          <a:xfrm flipH="1">
            <a:off x="11059886" y="1640895"/>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73D5020-7F96-D2A7-6B3C-A55658A7F97A}"/>
              </a:ext>
            </a:extLst>
          </p:cNvPr>
          <p:cNvCxnSpPr/>
          <p:nvPr/>
        </p:nvCxnSpPr>
        <p:spPr>
          <a:xfrm flipH="1">
            <a:off x="11059886" y="3613151"/>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68D9A324-535F-4A89-43DF-C2A5A0F60933}"/>
              </a:ext>
            </a:extLst>
          </p:cNvPr>
          <p:cNvGrpSpPr/>
          <p:nvPr/>
        </p:nvGrpSpPr>
        <p:grpSpPr>
          <a:xfrm>
            <a:off x="148734" y="91489"/>
            <a:ext cx="8612428" cy="6686609"/>
            <a:chOff x="148734" y="171391"/>
            <a:chExt cx="8612428" cy="6686609"/>
          </a:xfrm>
        </p:grpSpPr>
        <p:pic>
          <p:nvPicPr>
            <p:cNvPr id="63" name="Picture 62">
              <a:extLst>
                <a:ext uri="{FF2B5EF4-FFF2-40B4-BE49-F238E27FC236}">
                  <a16:creationId xmlns:a16="http://schemas.microsoft.com/office/drawing/2014/main" id="{2B79234F-35E7-4A97-4BC7-E0C9F0BBA8A0}"/>
                </a:ext>
              </a:extLst>
            </p:cNvPr>
            <p:cNvPicPr>
              <a:picLocks noChangeAspect="1"/>
            </p:cNvPicPr>
            <p:nvPr/>
          </p:nvPicPr>
          <p:blipFill>
            <a:blip r:embed="rId4" cstate="print">
              <a:extLst>
                <a:ext uri="{28A0092B-C50C-407E-A947-70E740481C1C}">
                  <a14:useLocalDpi xmlns:a14="http://schemas.microsoft.com/office/drawing/2010/main" val="0"/>
                </a:ext>
              </a:extLst>
            </a:blip>
            <a:srcRect t="29308" b="29308"/>
            <a:stretch/>
          </p:blipFill>
          <p:spPr>
            <a:xfrm>
              <a:off x="163286" y="1867932"/>
              <a:ext cx="1802180" cy="994410"/>
            </a:xfrm>
            <a:prstGeom prst="roundRect">
              <a:avLst>
                <a:gd name="adj" fmla="val 6815"/>
              </a:avLst>
            </a:prstGeom>
          </p:spPr>
        </p:pic>
        <p:sp>
          <p:nvSpPr>
            <p:cNvPr id="64" name="Rounded Rectangle 40">
              <a:extLst>
                <a:ext uri="{FF2B5EF4-FFF2-40B4-BE49-F238E27FC236}">
                  <a16:creationId xmlns:a16="http://schemas.microsoft.com/office/drawing/2014/main" id="{C4E1FEED-1045-BA14-BECA-1BCBD6744BED}"/>
                </a:ext>
              </a:extLst>
            </p:cNvPr>
            <p:cNvSpPr/>
            <p:nvPr/>
          </p:nvSpPr>
          <p:spPr>
            <a:xfrm>
              <a:off x="163286" y="2945954"/>
              <a:ext cx="8597876" cy="3740656"/>
            </a:xfrm>
            <a:prstGeom prst="roundRect">
              <a:avLst>
                <a:gd name="adj" fmla="val 250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5" name="Rounded Rectangle 23">
              <a:extLst>
                <a:ext uri="{FF2B5EF4-FFF2-40B4-BE49-F238E27FC236}">
                  <a16:creationId xmlns:a16="http://schemas.microsoft.com/office/drawing/2014/main" id="{7DD20957-F259-24F6-35D4-F061544F5BF9}"/>
                </a:ext>
              </a:extLst>
            </p:cNvPr>
            <p:cNvSpPr/>
            <p:nvPr/>
          </p:nvSpPr>
          <p:spPr>
            <a:xfrm>
              <a:off x="148734" y="171391"/>
              <a:ext cx="2866610" cy="1626837"/>
            </a:xfrm>
            <a:prstGeom prst="roundRect">
              <a:avLst>
                <a:gd name="adj" fmla="val 401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7" name="Rounded Rectangle 24">
              <a:extLst>
                <a:ext uri="{FF2B5EF4-FFF2-40B4-BE49-F238E27FC236}">
                  <a16:creationId xmlns:a16="http://schemas.microsoft.com/office/drawing/2014/main" id="{9C2E49E5-CE12-CABD-E97D-7A2F8016C279}"/>
                </a:ext>
              </a:extLst>
            </p:cNvPr>
            <p:cNvSpPr/>
            <p:nvPr/>
          </p:nvSpPr>
          <p:spPr>
            <a:xfrm>
              <a:off x="3107935" y="171391"/>
              <a:ext cx="5641450" cy="1626837"/>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8" name="Rounded Rectangle 25">
              <a:extLst>
                <a:ext uri="{FF2B5EF4-FFF2-40B4-BE49-F238E27FC236}">
                  <a16:creationId xmlns:a16="http://schemas.microsoft.com/office/drawing/2014/main" id="{E868338F-287F-AC8E-74C2-9C10D412A5E9}"/>
                </a:ext>
              </a:extLst>
            </p:cNvPr>
            <p:cNvSpPr/>
            <p:nvPr/>
          </p:nvSpPr>
          <p:spPr>
            <a:xfrm>
              <a:off x="5538990" y="1858099"/>
              <a:ext cx="3222171" cy="1019933"/>
            </a:xfrm>
            <a:prstGeom prst="roundRect">
              <a:avLst>
                <a:gd name="adj" fmla="val 997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72" name="TextBox 71">
              <a:extLst>
                <a:ext uri="{FF2B5EF4-FFF2-40B4-BE49-F238E27FC236}">
                  <a16:creationId xmlns:a16="http://schemas.microsoft.com/office/drawing/2014/main" id="{4CFCBFA5-5128-CB89-3DE3-57AD213427C5}"/>
                </a:ext>
              </a:extLst>
            </p:cNvPr>
            <p:cNvSpPr txBox="1"/>
            <p:nvPr/>
          </p:nvSpPr>
          <p:spPr>
            <a:xfrm>
              <a:off x="3158979" y="245593"/>
              <a:ext cx="5567738" cy="1462708"/>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0"/>
                </a:spcAft>
              </a:pPr>
              <a:r>
                <a:rPr lang="he-IL" sz="1200" b="1" dirty="0">
                  <a:solidFill>
                    <a:srgbClr val="CD4E86"/>
                  </a:solidFill>
                  <a:latin typeface="Heebo" pitchFamily="2" charset="-79"/>
                  <a:ea typeface="Tahoma" panose="020B0604030504040204" pitchFamily="34" charset="0"/>
                  <a:cs typeface="Heebo" pitchFamily="2" charset="-79"/>
                </a:rPr>
                <a:t>התערבות בנווה עופר</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גורמים מעיריית ת"א-יפו (אורבן95, </a:t>
              </a:r>
              <a:r>
                <a:rPr lang="he-IL" sz="1100" dirty="0" err="1">
                  <a:latin typeface="Heebo" pitchFamily="2" charset="-79"/>
                  <a:ea typeface="Tahoma" panose="020B0604030504040204" pitchFamily="34" charset="0"/>
                  <a:cs typeface="Heebo" pitchFamily="2" charset="-79"/>
                </a:rPr>
                <a:t>מינהל</a:t>
              </a:r>
              <a:r>
                <a:rPr lang="he-IL" sz="1100" dirty="0">
                  <a:latin typeface="Heebo" pitchFamily="2" charset="-79"/>
                  <a:ea typeface="Tahoma" panose="020B0604030504040204" pitchFamily="34" charset="0"/>
                  <a:cs typeface="Heebo" pitchFamily="2" charset="-79"/>
                </a:rPr>
                <a:t> קהילה ושפ"ע) השתתפו בקורס </a:t>
              </a:r>
              <a:r>
                <a:rPr lang="en-US" sz="1100" dirty="0">
                  <a:latin typeface="Heebo" pitchFamily="2" charset="-79"/>
                  <a:ea typeface="Tahoma" panose="020B0604030504040204" pitchFamily="34" charset="0"/>
                  <a:cs typeface="Heebo" pitchFamily="2" charset="-79"/>
                </a:rPr>
                <a:t>ABC4ECD</a:t>
              </a:r>
              <a:r>
                <a:rPr lang="he-IL" sz="1100" dirty="0">
                  <a:latin typeface="Heebo" pitchFamily="2" charset="-79"/>
                  <a:ea typeface="Tahoma" panose="020B0604030504040204" pitchFamily="34" charset="0"/>
                  <a:cs typeface="Heebo" pitchFamily="2" charset="-79"/>
                </a:rPr>
                <a:t> (</a:t>
              </a:r>
              <a:r>
                <a:rPr lang="en-US" sz="1100" dirty="0">
                  <a:latin typeface="Heebo" pitchFamily="2" charset="-79"/>
                  <a:ea typeface="Tahoma" panose="020B0604030504040204" pitchFamily="34" charset="0"/>
                  <a:cs typeface="Heebo" pitchFamily="2" charset="-79"/>
                </a:rPr>
                <a:t>INSEAD</a:t>
              </a:r>
              <a:r>
                <a:rPr lang="he-IL" sz="1100" dirty="0">
                  <a:latin typeface="Heebo" pitchFamily="2" charset="-79"/>
                  <a:ea typeface="Tahoma" panose="020B0604030504040204" pitchFamily="34" charset="0"/>
                  <a:cs typeface="Heebo" pitchFamily="2" charset="-79"/>
                </a:rPr>
                <a:t>), במסגרתו גובשה התערבות לשינוי התנהגותי בתחום הגיל הרך. </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הידע שנלמד בקורס הועבר במסגרת מפגש הרעיונאות אליו הוזמנו גורמי עירייה שונים המלווים את אורבן95 בשגרה, למימוש </a:t>
              </a:r>
              <a:r>
                <a:rPr lang="he-IL" sz="1100" dirty="0" err="1">
                  <a:latin typeface="Heebo" pitchFamily="2" charset="-79"/>
                  <a:ea typeface="Tahoma" panose="020B0604030504040204" pitchFamily="34" charset="0"/>
                  <a:cs typeface="Heebo" pitchFamily="2" charset="-79"/>
                </a:rPr>
                <a:t>חזון</a:t>
              </a:r>
              <a:r>
                <a:rPr lang="he-IL" sz="1100" dirty="0">
                  <a:latin typeface="Heebo" pitchFamily="2" charset="-79"/>
                  <a:ea typeface="Tahoma" panose="020B0604030504040204" pitchFamily="34" charset="0"/>
                  <a:cs typeface="Heebo" pitchFamily="2" charset="-79"/>
                </a:rPr>
                <a:t> התוכנית.</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כלי </a:t>
              </a:r>
              <a:r>
                <a:rPr lang="he-IL" sz="1100" dirty="0">
                  <a:solidFill>
                    <a:srgbClr val="CD4E86"/>
                  </a:solidFill>
                  <a:latin typeface="Heebo" pitchFamily="2" charset="-79"/>
                  <a:ea typeface="Tahoma" panose="020B0604030504040204" pitchFamily="34" charset="0"/>
                  <a:cs typeface="Heebo" pitchFamily="2" charset="-79"/>
                  <a:hlinkClick r:id="rId5" action="ppaction://hlinksldjump">
                    <a:extLst>
                      <a:ext uri="{A12FA001-AC4F-418D-AE19-62706E023703}">
                        <ahyp:hlinkClr xmlns:ahyp="http://schemas.microsoft.com/office/drawing/2018/hyperlinkcolor" val="tx"/>
                      </a:ext>
                    </a:extLst>
                  </a:hlinkClick>
                </a:rPr>
                <a:t>'גורמי השפעה</a:t>
              </a:r>
              <a:r>
                <a:rPr lang="he-IL" sz="1100" dirty="0">
                  <a:solidFill>
                    <a:srgbClr val="CD4E86"/>
                  </a:solidFill>
                  <a:latin typeface="Heebo" pitchFamily="2" charset="-79"/>
                  <a:ea typeface="Tahoma" panose="020B0604030504040204" pitchFamily="34" charset="0"/>
                  <a:cs typeface="Heebo" pitchFamily="2" charset="-79"/>
                </a:rPr>
                <a:t>' </a:t>
              </a:r>
              <a:r>
                <a:rPr lang="he-IL" sz="1100" dirty="0">
                  <a:latin typeface="Heebo" pitchFamily="2" charset="-79"/>
                  <a:ea typeface="Tahoma" panose="020B0604030504040204" pitchFamily="34" charset="0"/>
                  <a:cs typeface="Heebo" pitchFamily="2" charset="-79"/>
                </a:rPr>
                <a:t>שנלמד בקורס, תורגם ע"י צוות אורבן95 והופק ככלי עזר מודפס לצורך שיתוף בקרב בעלי עניין.</a:t>
              </a:r>
            </a:p>
          </p:txBody>
        </p:sp>
        <p:sp>
          <p:nvSpPr>
            <p:cNvPr id="73" name="TextBox 72">
              <a:extLst>
                <a:ext uri="{FF2B5EF4-FFF2-40B4-BE49-F238E27FC236}">
                  <a16:creationId xmlns:a16="http://schemas.microsoft.com/office/drawing/2014/main" id="{A2A24934-A0A8-4051-E38F-337DB90C3948}"/>
                </a:ext>
              </a:extLst>
            </p:cNvPr>
            <p:cNvSpPr txBox="1"/>
            <p:nvPr/>
          </p:nvSpPr>
          <p:spPr>
            <a:xfrm>
              <a:off x="253954" y="245593"/>
              <a:ext cx="2630760" cy="1076705"/>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0"/>
                </a:spcAft>
              </a:pPr>
              <a:r>
                <a:rPr lang="he-IL" sz="1200" b="1" dirty="0">
                  <a:solidFill>
                    <a:srgbClr val="CD4E86"/>
                  </a:solidFill>
                  <a:latin typeface="Heebo" pitchFamily="2" charset="-79"/>
                  <a:ea typeface="Tahoma" panose="020B0604030504040204" pitchFamily="34" charset="0"/>
                  <a:cs typeface="Heebo" pitchFamily="2" charset="-79"/>
                </a:rPr>
                <a:t>רחוב משחק</a:t>
              </a:r>
            </a:p>
            <a:p>
              <a:pPr>
                <a:lnSpc>
                  <a:spcPct val="114000"/>
                </a:lnSpc>
                <a:spcAft>
                  <a:spcPts val="0"/>
                </a:spcAft>
              </a:pPr>
              <a:r>
                <a:rPr lang="he-IL" sz="1100" dirty="0">
                  <a:latin typeface="Heebo" pitchFamily="2" charset="-79"/>
                  <a:ea typeface="Tahoma" panose="020B0604030504040204" pitchFamily="34" charset="0"/>
                  <a:cs typeface="Heebo" pitchFamily="2" charset="-79"/>
                </a:rPr>
                <a:t>צוות אורבן95 הפיק </a:t>
              </a:r>
              <a:r>
                <a:rPr lang="he-IL" sz="1100" b="1" dirty="0">
                  <a:latin typeface="Heebo" pitchFamily="2" charset="-79"/>
                  <a:ea typeface="Tahoma" panose="020B0604030504040204" pitchFamily="34" charset="0"/>
                  <a:cs typeface="Heebo" pitchFamily="2" charset="-79"/>
                </a:rPr>
                <a:t>מסמך הדרכה </a:t>
              </a:r>
              <a:r>
                <a:rPr lang="he-IL" sz="1100" dirty="0">
                  <a:latin typeface="Heebo" pitchFamily="2" charset="-79"/>
                  <a:ea typeface="Tahoma" panose="020B0604030504040204" pitchFamily="34" charset="0"/>
                  <a:cs typeface="Heebo" pitchFamily="2" charset="-79"/>
                </a:rPr>
                <a:t>המפרט כיצד לקדם את היוזמה דרך המרכז הקהילתי בשכונה. לאורך הדרך בוצע עדכון של המסמך על בסיס ניסיון ותובנות מהשטח.</a:t>
              </a:r>
            </a:p>
          </p:txBody>
        </p:sp>
        <p:sp>
          <p:nvSpPr>
            <p:cNvPr id="74" name="TextBox 73">
              <a:extLst>
                <a:ext uri="{FF2B5EF4-FFF2-40B4-BE49-F238E27FC236}">
                  <a16:creationId xmlns:a16="http://schemas.microsoft.com/office/drawing/2014/main" id="{CC8C4F38-B8EF-B460-9198-7BDD25E531C4}"/>
                </a:ext>
              </a:extLst>
            </p:cNvPr>
            <p:cNvSpPr txBox="1"/>
            <p:nvPr/>
          </p:nvSpPr>
          <p:spPr>
            <a:xfrm>
              <a:off x="5606143" y="1918152"/>
              <a:ext cx="3120575" cy="883703"/>
            </a:xfrm>
            <a:prstGeom prst="rect">
              <a:avLst/>
            </a:prstGeom>
            <a:noFill/>
          </p:spPr>
          <p:txBody>
            <a:bodyPr wrap="square" lIns="91440" tIns="45720" rIns="91440" bIns="45720" anchor="t">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0"/>
                </a:spcAft>
              </a:pPr>
              <a:r>
                <a:rPr lang="he-IL" sz="1200" b="1" dirty="0">
                  <a:solidFill>
                    <a:srgbClr val="CD4E86"/>
                  </a:solidFill>
                  <a:latin typeface="Heebo" pitchFamily="2" charset="-79"/>
                  <a:ea typeface="Tahoma" panose="020B0604030504040204" pitchFamily="34" charset="0"/>
                  <a:cs typeface="Heebo" pitchFamily="2" charset="-79"/>
                </a:rPr>
                <a:t>הקמת משחקייה במרכז הערבי יהודי ביפו</a:t>
              </a:r>
            </a:p>
            <a:p>
              <a:pPr>
                <a:lnSpc>
                  <a:spcPct val="114000"/>
                </a:lnSpc>
                <a:spcAft>
                  <a:spcPts val="0"/>
                </a:spcAft>
                <a:tabLst>
                  <a:tab pos="925513" algn="r"/>
                </a:tabLst>
              </a:pPr>
              <a:r>
                <a:rPr lang="he-IL" sz="1100" dirty="0">
                  <a:latin typeface="Heebo" pitchFamily="2" charset="-79"/>
                  <a:ea typeface="Tahoma"/>
                  <a:cs typeface="Heebo" pitchFamily="2" charset="-79"/>
                </a:rPr>
                <a:t>תכנון ועיצוב המשחקייה בוצע תוך מימוש העקרונות המנחים ובהתאם לסטנדרט של </a:t>
              </a:r>
              <a:r>
                <a:rPr lang="he-IL" sz="1100" b="1" dirty="0">
                  <a:latin typeface="Heebo" pitchFamily="2" charset="-79"/>
                  <a:ea typeface="Tahoma"/>
                  <a:cs typeface="Heebo" pitchFamily="2" charset="-79"/>
                </a:rPr>
                <a:t>הפרוגרמה לעיצוב מתחמי משחק</a:t>
              </a:r>
              <a:r>
                <a:rPr lang="he-IL" sz="1100" dirty="0">
                  <a:latin typeface="Heebo" pitchFamily="2" charset="-79"/>
                  <a:ea typeface="Tahoma"/>
                  <a:cs typeface="Heebo" pitchFamily="2" charset="-79"/>
                </a:rPr>
                <a:t>, שפותחה ע"י אורבן95. </a:t>
              </a:r>
              <a:endParaRPr lang="he-IL" sz="1100" dirty="0">
                <a:latin typeface="Heebo" pitchFamily="2" charset="-79"/>
                <a:ea typeface="Tahoma" panose="020B0604030504040204" pitchFamily="34" charset="0"/>
                <a:cs typeface="Heebo" pitchFamily="2" charset="-79"/>
              </a:endParaRPr>
            </a:p>
          </p:txBody>
        </p:sp>
        <p:sp>
          <p:nvSpPr>
            <p:cNvPr id="75" name="Rounded Rectangle 53">
              <a:extLst>
                <a:ext uri="{FF2B5EF4-FFF2-40B4-BE49-F238E27FC236}">
                  <a16:creationId xmlns:a16="http://schemas.microsoft.com/office/drawing/2014/main" id="{CF598C55-C233-5788-FF85-66E433843926}"/>
                </a:ext>
              </a:extLst>
            </p:cNvPr>
            <p:cNvSpPr/>
            <p:nvPr/>
          </p:nvSpPr>
          <p:spPr>
            <a:xfrm>
              <a:off x="2058774" y="1858099"/>
              <a:ext cx="3410238" cy="1019933"/>
            </a:xfrm>
            <a:prstGeom prst="roundRect">
              <a:avLst>
                <a:gd name="adj" fmla="val 997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76" name="TextBox 75">
              <a:extLst>
                <a:ext uri="{FF2B5EF4-FFF2-40B4-BE49-F238E27FC236}">
                  <a16:creationId xmlns:a16="http://schemas.microsoft.com/office/drawing/2014/main" id="{4E2FB66D-23E1-DF8A-68A4-7CD5551022D8}"/>
                </a:ext>
              </a:extLst>
            </p:cNvPr>
            <p:cNvSpPr txBox="1"/>
            <p:nvPr/>
          </p:nvSpPr>
          <p:spPr>
            <a:xfrm>
              <a:off x="2220685" y="1918152"/>
              <a:ext cx="3155019" cy="881844"/>
            </a:xfrm>
            <a:prstGeom prst="rect">
              <a:avLst/>
            </a:prstGeom>
            <a:noFill/>
          </p:spPr>
          <p:txBody>
            <a:bodyPr wrap="square" lIns="91440" tIns="45720" rIns="91440" bIns="45720" anchor="t">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ct val="1140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הקמת </a:t>
              </a:r>
              <a:r>
                <a:rPr lang="en-US" sz="1200" b="1" dirty="0">
                  <a:solidFill>
                    <a:srgbClr val="CD4E86"/>
                  </a:solidFill>
                  <a:latin typeface="Heebo" pitchFamily="2" charset="-79"/>
                  <a:ea typeface="Tahoma" panose="020B0604030504040204" pitchFamily="34" charset="0"/>
                  <a:cs typeface="Heebo" pitchFamily="2" charset="-79"/>
                </a:rPr>
                <a:t>School-Street</a:t>
              </a:r>
              <a:r>
                <a:rPr lang="he-IL" sz="1200" b="1" dirty="0">
                  <a:solidFill>
                    <a:srgbClr val="CD4E86"/>
                  </a:solidFill>
                  <a:latin typeface="Heebo" pitchFamily="2" charset="-79"/>
                  <a:ea typeface="Tahoma" panose="020B0604030504040204" pitchFamily="34" charset="0"/>
                  <a:cs typeface="Heebo" pitchFamily="2" charset="-79"/>
                </a:rPr>
                <a:t> "</a:t>
              </a:r>
              <a:r>
                <a:rPr lang="he-IL" sz="1200" b="1" dirty="0" err="1">
                  <a:solidFill>
                    <a:srgbClr val="CD4E86"/>
                  </a:solidFill>
                  <a:latin typeface="Heebo" pitchFamily="2" charset="-79"/>
                  <a:ea typeface="Tahoma" panose="020B0604030504040204" pitchFamily="34" charset="0"/>
                  <a:cs typeface="Heebo" pitchFamily="2" charset="-79"/>
                </a:rPr>
                <a:t>מדרקובנר</a:t>
              </a:r>
              <a:r>
                <a:rPr lang="he-IL" sz="1200" b="1" dirty="0">
                  <a:solidFill>
                    <a:srgbClr val="CD4E86"/>
                  </a:solidFill>
                  <a:latin typeface="Heebo" pitchFamily="2" charset="-79"/>
                  <a:ea typeface="Tahoma" panose="020B0604030504040204" pitchFamily="34" charset="0"/>
                  <a:cs typeface="Heebo" pitchFamily="2" charset="-79"/>
                </a:rPr>
                <a:t>"</a:t>
              </a:r>
            </a:p>
            <a:p>
              <a:pPr>
                <a:lnSpc>
                  <a:spcPct val="114000"/>
                </a:lnSpc>
              </a:pPr>
              <a:r>
                <a:rPr lang="he-IL" sz="1100" dirty="0">
                  <a:latin typeface="Heebo" pitchFamily="2" charset="-79"/>
                  <a:ea typeface="Tahoma"/>
                  <a:cs typeface="Heebo" pitchFamily="2" charset="-79"/>
                </a:rPr>
                <a:t>תכנון ההתערבות בוצע </a:t>
              </a:r>
              <a:r>
                <a:rPr lang="he-IL" sz="1100">
                  <a:latin typeface="Heebo" pitchFamily="2" charset="-79"/>
                  <a:ea typeface="Tahoma"/>
                  <a:cs typeface="Heebo" pitchFamily="2" charset="-79"/>
                </a:rPr>
                <a:t>תוך </a:t>
              </a:r>
              <a:r>
                <a:rPr lang="he-IL" sz="1100" b="1">
                  <a:latin typeface="Heebo" pitchFamily="2" charset="-79"/>
                  <a:ea typeface="Tahoma"/>
                  <a:cs typeface="Heebo" pitchFamily="2" charset="-79"/>
                </a:rPr>
                <a:t>מימוש העקרונות המנחים של אורבן95 למרחב ציבורי מותאם </a:t>
              </a:r>
              <a:r>
                <a:rPr lang="he-IL" sz="1100">
                  <a:latin typeface="Heebo" pitchFamily="2" charset="-79"/>
                  <a:ea typeface="Tahoma"/>
                  <a:cs typeface="Heebo" pitchFamily="2" charset="-79"/>
                </a:rPr>
                <a:t>לגיל </a:t>
              </a:r>
              <a:r>
                <a:rPr lang="he-IL" sz="1100" dirty="0">
                  <a:latin typeface="Heebo" pitchFamily="2" charset="-79"/>
                  <a:ea typeface="Tahoma"/>
                  <a:cs typeface="Heebo" pitchFamily="2" charset="-79"/>
                </a:rPr>
                <a:t>הרך, במסגרת יישום תוכנית "100 נקודות". </a:t>
              </a:r>
            </a:p>
          </p:txBody>
        </p:sp>
        <p:sp>
          <p:nvSpPr>
            <p:cNvPr id="77" name="Rectangle 76">
              <a:extLst>
                <a:ext uri="{FF2B5EF4-FFF2-40B4-BE49-F238E27FC236}">
                  <a16:creationId xmlns:a16="http://schemas.microsoft.com/office/drawing/2014/main" id="{A5C981D8-F693-E6C3-B4A6-CA1DF49911ED}"/>
                </a:ext>
              </a:extLst>
            </p:cNvPr>
            <p:cNvSpPr/>
            <p:nvPr/>
          </p:nvSpPr>
          <p:spPr>
            <a:xfrm>
              <a:off x="253954" y="3031335"/>
              <a:ext cx="8492655" cy="38266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t"/>
            <a:lstStyle/>
            <a:p>
              <a:pPr>
                <a:spcBef>
                  <a:spcPts val="600"/>
                </a:spcBef>
              </a:pPr>
              <a:r>
                <a:rPr lang="he-IL" sz="1200" b="1" dirty="0">
                  <a:solidFill>
                    <a:srgbClr val="CD4E86"/>
                  </a:solidFill>
                  <a:latin typeface="Heebo" pitchFamily="2" charset="-79"/>
                  <a:ea typeface="Tahoma" panose="020B0604030504040204" pitchFamily="34" charset="0"/>
                  <a:cs typeface="Heebo" pitchFamily="2" charset="-79"/>
                </a:rPr>
                <a:t>פעולות ותפוקות – מידע מפורט מצורף </a:t>
              </a:r>
              <a:r>
                <a:rPr lang="he-IL" sz="1200" b="1" dirty="0">
                  <a:solidFill>
                    <a:srgbClr val="CD4E86"/>
                  </a:solidFill>
                  <a:latin typeface="Heebo" pitchFamily="2" charset="-79"/>
                  <a:ea typeface="Tahoma" panose="020B0604030504040204" pitchFamily="34" charset="0"/>
                  <a:cs typeface="Heebo" pitchFamily="2" charset="-79"/>
                  <a:hlinkClick r:id="rId6" action="ppaction://hlinksldjump">
                    <a:extLst>
                      <a:ext uri="{A12FA001-AC4F-418D-AE19-62706E023703}">
                        <ahyp:hlinkClr xmlns:ahyp="http://schemas.microsoft.com/office/drawing/2018/hyperlinkcolor" val="tx"/>
                      </a:ext>
                    </a:extLst>
                  </a:hlinkClick>
                </a:rPr>
                <a:t>בנספחים </a:t>
              </a:r>
              <a:r>
                <a:rPr lang="he-IL" sz="1200" b="1" dirty="0">
                  <a:solidFill>
                    <a:srgbClr val="CD4E86"/>
                  </a:solidFill>
                  <a:latin typeface="Heebo" pitchFamily="2" charset="-79"/>
                  <a:ea typeface="Tahoma" panose="020B0604030504040204" pitchFamily="34" charset="0"/>
                  <a:cs typeface="Heebo" pitchFamily="2" charset="-79"/>
                </a:rPr>
                <a:t>:</a:t>
              </a:r>
            </a:p>
            <a:p>
              <a:pPr marL="171450" indent="-171450">
                <a:spcBef>
                  <a:spcPts val="600"/>
                </a:spcBef>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החל מינואר 2023 הוקצה </a:t>
              </a:r>
              <a:r>
                <a:rPr lang="he-IL" sz="1100" b="1" dirty="0">
                  <a:solidFill>
                    <a:schemeClr val="tx1"/>
                  </a:solidFill>
                  <a:latin typeface="Heebo" pitchFamily="2" charset="-79"/>
                  <a:ea typeface="Tahoma" panose="020B0604030504040204" pitchFamily="34" charset="0"/>
                  <a:cs typeface="Heebo" pitchFamily="2" charset="-79"/>
                </a:rPr>
                <a:t>תקן עירוני לניהול תוכנית אורבן95</a:t>
              </a:r>
              <a:r>
                <a:rPr lang="he-IL" sz="1100" dirty="0">
                  <a:solidFill>
                    <a:schemeClr val="tx1"/>
                  </a:solidFill>
                  <a:latin typeface="Heebo" pitchFamily="2" charset="-79"/>
                  <a:ea typeface="Tahoma" panose="020B0604030504040204" pitchFamily="34" charset="0"/>
                  <a:cs typeface="Heebo" pitchFamily="2" charset="-79"/>
                </a:rPr>
                <a:t>, מתוך הכרה בחשיבות הנושא וכדי להבטיח את המשך הפעילות. </a:t>
              </a:r>
            </a:p>
            <a:p>
              <a:pPr marL="171450" indent="-171450">
                <a:spcBef>
                  <a:spcPts val="600"/>
                </a:spcBef>
                <a:buFont typeface="Arial" panose="020B0604020202020204" pitchFamily="34" charset="0"/>
                <a:buChar char="•"/>
              </a:pPr>
              <a:r>
                <a:rPr lang="he-IL" sz="1100" b="1" dirty="0">
                  <a:solidFill>
                    <a:schemeClr val="tx1"/>
                  </a:solidFill>
                  <a:latin typeface="Heebo" pitchFamily="2" charset="-79"/>
                  <a:ea typeface="Tahoma" panose="020B0604030504040204" pitchFamily="34" charset="0"/>
                  <a:cs typeface="Heebo" pitchFamily="2" charset="-79"/>
                </a:rPr>
                <a:t>ביסוס עבודה במודל אגפי </a:t>
              </a:r>
              <a:r>
                <a:rPr lang="he-IL" sz="1100" b="1" dirty="0" err="1">
                  <a:solidFill>
                    <a:schemeClr val="tx1"/>
                  </a:solidFill>
                  <a:latin typeface="Heebo" pitchFamily="2" charset="-79"/>
                  <a:ea typeface="Tahoma" panose="020B0604030504040204" pitchFamily="34" charset="0"/>
                  <a:cs typeface="Heebo" pitchFamily="2" charset="-79"/>
                </a:rPr>
                <a:t>במינהל</a:t>
              </a:r>
              <a:r>
                <a:rPr lang="he-IL" sz="1100" b="1" dirty="0">
                  <a:solidFill>
                    <a:schemeClr val="tx1"/>
                  </a:solidFill>
                  <a:latin typeface="Heebo" pitchFamily="2" charset="-79"/>
                  <a:ea typeface="Tahoma" panose="020B0604030504040204" pitchFamily="34" charset="0"/>
                  <a:cs typeface="Heebo" pitchFamily="2" charset="-79"/>
                </a:rPr>
                <a:t> קהילה</a:t>
              </a:r>
              <a:r>
                <a:rPr lang="he-IL" sz="1100" dirty="0">
                  <a:solidFill>
                    <a:schemeClr val="tx1"/>
                  </a:solidFill>
                  <a:latin typeface="Heebo" pitchFamily="2" charset="-79"/>
                  <a:ea typeface="Tahoma" panose="020B0604030504040204" pitchFamily="34" charset="0"/>
                  <a:cs typeface="Heebo" pitchFamily="2" charset="-79"/>
                </a:rPr>
                <a:t>, תרבות וספורט – גיוס והכשרת רכזות אגפיות, ליווי בבניית תוכנית עבודה אגפית לגיל הרך.</a:t>
              </a:r>
            </a:p>
            <a:p>
              <a:pPr marL="171450" indent="-171450">
                <a:spcBef>
                  <a:spcPts val="600"/>
                </a:spcBef>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צוות אורבן95 </a:t>
              </a:r>
              <a:r>
                <a:rPr lang="he-IL" sz="1100" b="1" dirty="0">
                  <a:solidFill>
                    <a:schemeClr val="tx1"/>
                  </a:solidFill>
                  <a:latin typeface="Heebo" pitchFamily="2" charset="-79"/>
                  <a:ea typeface="Tahoma" panose="020B0604030504040204" pitchFamily="34" charset="0"/>
                  <a:cs typeface="Heebo" pitchFamily="2" charset="-79"/>
                </a:rPr>
                <a:t>מעורב בשולחנות התכנון וקבלת ההחלטות</a:t>
              </a:r>
              <a:r>
                <a:rPr lang="he-IL" sz="1100" dirty="0">
                  <a:solidFill>
                    <a:schemeClr val="tx1"/>
                  </a:solidFill>
                  <a:latin typeface="Heebo" pitchFamily="2" charset="-79"/>
                  <a:ea typeface="Tahoma" panose="020B0604030504040204" pitchFamily="34" charset="0"/>
                  <a:cs typeface="Heebo" pitchFamily="2" charset="-79"/>
                </a:rPr>
                <a:t> במגוון ערוצי פעילות של יחידות העירייה, כשעקרונות אורבן95 משולבים בליבת התהליכים:</a:t>
              </a:r>
            </a:p>
            <a:p>
              <a:pPr marL="628650" lvl="1" indent="-171450">
                <a:spcBef>
                  <a:spcPts val="600"/>
                </a:spcBef>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גיבוש הנחיות תכנון עירוניות למרחב הציבורי, כחלק מצוות עירוני רחב ובשיתוף גורמי ייעוץ מקצועיים שהגיעו מטעם אורבן95.</a:t>
              </a:r>
            </a:p>
            <a:p>
              <a:pPr marL="628650" lvl="1" indent="-171450">
                <a:spcBef>
                  <a:spcPts val="600"/>
                </a:spcBef>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פיתוח התוכנית האסטרטגית לגיל הרך, בהובלת היחידה לתכנון אסטרטגי באגף הנדסה.</a:t>
              </a:r>
            </a:p>
            <a:p>
              <a:pPr marL="628650" lvl="1" indent="-171450">
                <a:spcBef>
                  <a:spcPts val="600"/>
                </a:spcBef>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המשך מעורבות בתכנון ויישום פתרונות בגישת עירוניות טקטית, לטיפול באתגרי התניידות בעיר תחת עבודות בנייה ("100 נקודות"). </a:t>
              </a:r>
            </a:p>
            <a:p>
              <a:pPr marL="628650" lvl="1" indent="-171450">
                <a:spcBef>
                  <a:spcPts val="600"/>
                </a:spcBef>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מעורבות בפיתוח תוכנית חומש לפעילות מינהל קהילה, תרבות וספורט, בתחום של חינוך בלתי פורמלי.</a:t>
              </a:r>
            </a:p>
            <a:p>
              <a:pPr marL="171450" indent="-171450">
                <a:spcBef>
                  <a:spcPts val="600"/>
                </a:spcBef>
                <a:buFont typeface="Arial" panose="020B0604020202020204" pitchFamily="34" charset="0"/>
                <a:buChar char="•"/>
              </a:pPr>
              <a:r>
                <a:rPr lang="he-IL" sz="1100" b="1" dirty="0">
                  <a:solidFill>
                    <a:schemeClr val="tx1"/>
                  </a:solidFill>
                  <a:latin typeface="Heebo" pitchFamily="2" charset="-79"/>
                  <a:ea typeface="Tahoma" panose="020B0604030504040204" pitchFamily="34" charset="0"/>
                  <a:cs typeface="Heebo" pitchFamily="2" charset="-79"/>
                </a:rPr>
                <a:t>פיתוח מרחב ידע מקוון </a:t>
              </a:r>
              <a:r>
                <a:rPr lang="he-IL" sz="1100" dirty="0">
                  <a:solidFill>
                    <a:schemeClr val="tx1"/>
                  </a:solidFill>
                  <a:latin typeface="Heebo" pitchFamily="2" charset="-79"/>
                  <a:ea typeface="Tahoma" panose="020B0604030504040204" pitchFamily="34" charset="0"/>
                  <a:cs typeface="Heebo" pitchFamily="2" charset="-79"/>
                </a:rPr>
                <a:t>– המיועד לגורמים מקצועיים מערים בארץ ובעולם. האתר ישמש כאמצעי לניהול מידע, שיתוף ידע והשראה, </a:t>
              </a:r>
              <a:br>
                <a:rPr lang="en-US" sz="1100" dirty="0">
                  <a:solidFill>
                    <a:schemeClr val="tx1"/>
                  </a:solidFill>
                  <a:latin typeface="Heebo" pitchFamily="2" charset="-79"/>
                  <a:ea typeface="Tahoma" panose="020B0604030504040204" pitchFamily="34" charset="0"/>
                  <a:cs typeface="Heebo" pitchFamily="2" charset="-79"/>
                </a:rPr>
              </a:br>
              <a:r>
                <a:rPr lang="he-IL" sz="1100" dirty="0">
                  <a:solidFill>
                    <a:schemeClr val="tx1"/>
                  </a:solidFill>
                  <a:latin typeface="Heebo" pitchFamily="2" charset="-79"/>
                  <a:ea typeface="Tahoma" panose="020B0604030504040204" pitchFamily="34" charset="0"/>
                  <a:cs typeface="Heebo" pitchFamily="2" charset="-79"/>
                </a:rPr>
                <a:t>דרך הצגת כ- 30 פרויקטים שבוצעו במסגרת תוכנית אורבן95 ת"א-יפו.</a:t>
              </a:r>
            </a:p>
            <a:p>
              <a:pPr marL="171450" indent="-171450">
                <a:spcBef>
                  <a:spcPts val="600"/>
                </a:spcBef>
                <a:buFont typeface="Arial" panose="020B0604020202020204" pitchFamily="34" charset="0"/>
                <a:buChar char="•"/>
              </a:pPr>
              <a:r>
                <a:rPr lang="he-IL" sz="1100" b="1" dirty="0">
                  <a:solidFill>
                    <a:schemeClr val="tx1"/>
                  </a:solidFill>
                  <a:latin typeface="Heebo" pitchFamily="2" charset="-79"/>
                  <a:ea typeface="Tahoma" panose="020B0604030504040204" pitchFamily="34" charset="0"/>
                  <a:cs typeface="Heebo" pitchFamily="2" charset="-79"/>
                </a:rPr>
                <a:t>לובי הגיל הרך באתר העירוני </a:t>
              </a:r>
              <a:r>
                <a:rPr lang="he-IL" sz="1100" dirty="0">
                  <a:solidFill>
                    <a:schemeClr val="tx1"/>
                  </a:solidFill>
                  <a:latin typeface="Heebo" pitchFamily="2" charset="-79"/>
                  <a:ea typeface="Tahoma" panose="020B0604030504040204" pitchFamily="34" charset="0"/>
                  <a:cs typeface="Heebo" pitchFamily="2" charset="-79"/>
                </a:rPr>
                <a:t>- פיתוח מרחב מקוון באתר העירייה המרכז את כל המידע לתושבים על השירותים לגיל הרך ומלוויו. </a:t>
              </a:r>
            </a:p>
            <a:p>
              <a:pPr marL="171450" indent="-171450">
                <a:spcBef>
                  <a:spcPts val="600"/>
                </a:spcBef>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אירוח </a:t>
              </a:r>
              <a:r>
                <a:rPr lang="he-IL" sz="1100" b="1" dirty="0">
                  <a:solidFill>
                    <a:schemeClr val="tx1"/>
                  </a:solidFill>
                  <a:latin typeface="Heebo" pitchFamily="2" charset="-79"/>
                  <a:ea typeface="Tahoma" panose="020B0604030504040204" pitchFamily="34" charset="0"/>
                  <a:cs typeface="Heebo" pitchFamily="2" charset="-79"/>
                </a:rPr>
                <a:t>והובלת סיורי למידה </a:t>
              </a:r>
              <a:r>
                <a:rPr lang="he-IL" sz="1100" dirty="0">
                  <a:solidFill>
                    <a:schemeClr val="tx1"/>
                  </a:solidFill>
                  <a:latin typeface="Heebo" pitchFamily="2" charset="-79"/>
                  <a:ea typeface="Tahoma" panose="020B0604030504040204" pitchFamily="34" charset="0"/>
                  <a:cs typeface="Heebo" pitchFamily="2" charset="-79"/>
                </a:rPr>
                <a:t>לרשויות מקומיות ובעלי עניין: סיור ערי אורבן95 טירה ובית שמש, סיורים לחולון ורמת גן, ואירוח 43 משתתפות בקורס הכשרה של סמינר הקיבוצים, בדרכן להפוך למפקחות על מעונות היום ברחבי הארץ מטעם משרד החינוך.</a:t>
              </a:r>
            </a:p>
            <a:p>
              <a:pPr marL="171450" indent="-171450">
                <a:spcBef>
                  <a:spcPts val="600"/>
                </a:spcBef>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במסגרת </a:t>
              </a:r>
              <a:r>
                <a:rPr lang="he-IL" sz="1100" b="1" dirty="0">
                  <a:solidFill>
                    <a:schemeClr val="tx1"/>
                  </a:solidFill>
                  <a:latin typeface="Heebo" pitchFamily="2" charset="-79"/>
                  <a:ea typeface="Tahoma" panose="020B0604030504040204" pitchFamily="34" charset="0"/>
                  <a:cs typeface="Heebo" pitchFamily="2" charset="-79"/>
                </a:rPr>
                <a:t>פעולות החירום </a:t>
              </a:r>
              <a:r>
                <a:rPr lang="he-IL" sz="1100" dirty="0">
                  <a:solidFill>
                    <a:schemeClr val="tx1"/>
                  </a:solidFill>
                  <a:latin typeface="Heebo" pitchFamily="2" charset="-79"/>
                  <a:ea typeface="Tahoma" panose="020B0604030504040204" pitchFamily="34" charset="0"/>
                  <a:cs typeface="Heebo" pitchFamily="2" charset="-79"/>
                </a:rPr>
                <a:t>בעת המלחמה, צוות אורבן95 היה בקשר רציף מול המועצה לבנייה ירוקה ומנהלות התוכנית בערים הנוספות לשיתוף מידע, תוצרים ורעיונות למענה לתושבים.</a:t>
              </a:r>
            </a:p>
            <a:p>
              <a:pPr marL="171450" indent="-171450">
                <a:spcBef>
                  <a:spcPts val="600"/>
                </a:spcBef>
                <a:buFont typeface="Arial" panose="020B0604020202020204" pitchFamily="34" charset="0"/>
                <a:buChar char="•"/>
              </a:pPr>
              <a:endParaRPr lang="he-IL" sz="1100" dirty="0">
                <a:solidFill>
                  <a:schemeClr val="tx1"/>
                </a:solidFill>
                <a:latin typeface="Heebo" pitchFamily="2" charset="-79"/>
                <a:ea typeface="Tahoma" panose="020B0604030504040204" pitchFamily="34" charset="0"/>
                <a:cs typeface="Heebo" pitchFamily="2" charset="-79"/>
              </a:endParaRPr>
            </a:p>
            <a:p>
              <a:pPr marL="171450" indent="-171450">
                <a:spcBef>
                  <a:spcPts val="600"/>
                </a:spcBef>
                <a:buFont typeface="Arial" panose="020B0604020202020204" pitchFamily="34" charset="0"/>
                <a:buChar char="•"/>
              </a:pPr>
              <a:endParaRPr lang="he-IL" sz="1100" dirty="0">
                <a:solidFill>
                  <a:schemeClr val="tx1"/>
                </a:solidFill>
                <a:latin typeface="Heebo" pitchFamily="2" charset="-79"/>
                <a:ea typeface="Tahoma" panose="020B0604030504040204" pitchFamily="34" charset="0"/>
                <a:cs typeface="Heebo" pitchFamily="2" charset="-79"/>
              </a:endParaRPr>
            </a:p>
          </p:txBody>
        </p:sp>
      </p:grpSp>
      <p:pic>
        <p:nvPicPr>
          <p:cNvPr id="78" name="Picture 77">
            <a:extLst>
              <a:ext uri="{FF2B5EF4-FFF2-40B4-BE49-F238E27FC236}">
                <a16:creationId xmlns:a16="http://schemas.microsoft.com/office/drawing/2014/main" id="{4C23A837-26D3-9936-4FD5-9F69FA6D29FA}"/>
              </a:ext>
            </a:extLst>
          </p:cNvPr>
          <p:cNvPicPr>
            <a:picLocks noChangeAspect="1"/>
          </p:cNvPicPr>
          <p:nvPr/>
        </p:nvPicPr>
        <p:blipFill>
          <a:blip r:embed="rId7"/>
          <a:stretch>
            <a:fillRect/>
          </a:stretch>
        </p:blipFill>
        <p:spPr>
          <a:xfrm>
            <a:off x="11548382" y="1278691"/>
            <a:ext cx="309336" cy="309336"/>
          </a:xfrm>
          <a:prstGeom prst="rect">
            <a:avLst/>
          </a:prstGeom>
        </p:spPr>
      </p:pic>
      <p:pic>
        <p:nvPicPr>
          <p:cNvPr id="79" name="Picture 78">
            <a:extLst>
              <a:ext uri="{FF2B5EF4-FFF2-40B4-BE49-F238E27FC236}">
                <a16:creationId xmlns:a16="http://schemas.microsoft.com/office/drawing/2014/main" id="{B5EC4B18-C348-2167-8DBA-9FFDED324763}"/>
              </a:ext>
            </a:extLst>
          </p:cNvPr>
          <p:cNvPicPr>
            <a:picLocks noChangeAspect="1"/>
          </p:cNvPicPr>
          <p:nvPr/>
        </p:nvPicPr>
        <p:blipFill>
          <a:blip r:embed="rId8"/>
          <a:stretch>
            <a:fillRect/>
          </a:stretch>
        </p:blipFill>
        <p:spPr>
          <a:xfrm>
            <a:off x="11663723" y="3228783"/>
            <a:ext cx="254305" cy="302976"/>
          </a:xfrm>
          <a:prstGeom prst="rect">
            <a:avLst/>
          </a:prstGeom>
        </p:spPr>
      </p:pic>
      <p:sp>
        <p:nvSpPr>
          <p:cNvPr id="80" name="Rectangle 79">
            <a:extLst>
              <a:ext uri="{FF2B5EF4-FFF2-40B4-BE49-F238E27FC236}">
                <a16:creationId xmlns:a16="http://schemas.microsoft.com/office/drawing/2014/main" id="{B9ABA8DA-8F13-BF32-B2F9-60E672424496}"/>
              </a:ext>
            </a:extLst>
          </p:cNvPr>
          <p:cNvSpPr/>
          <p:nvPr/>
        </p:nvSpPr>
        <p:spPr>
          <a:xfrm>
            <a:off x="0" y="6643848"/>
            <a:ext cx="457200" cy="102109"/>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1" name="מציין מיקום של מספר שקופית 5">
            <a:extLst>
              <a:ext uri="{FF2B5EF4-FFF2-40B4-BE49-F238E27FC236}">
                <a16:creationId xmlns:a16="http://schemas.microsoft.com/office/drawing/2014/main" id="{2585EFE4-826C-35FB-A075-07269F8865F0}"/>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11</a:t>
            </a:fld>
            <a:endParaRPr lang="he-IL" dirty="0">
              <a:solidFill>
                <a:schemeClr val="tx1"/>
              </a:solidFill>
              <a:latin typeface="Heebo" pitchFamily="2" charset="-79"/>
              <a:cs typeface="Heebo" pitchFamily="2" charset="-79"/>
            </a:endParaRPr>
          </a:p>
        </p:txBody>
      </p:sp>
    </p:spTree>
    <p:extLst>
      <p:ext uri="{BB962C8B-B14F-4D97-AF65-F5344CB8AC3E}">
        <p14:creationId xmlns:p14="http://schemas.microsoft.com/office/powerpoint/2010/main" val="23988934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408F37-99AD-EAD1-6DBE-D8D5F41C013F}"/>
              </a:ext>
            </a:extLst>
          </p:cNvPr>
          <p:cNvGrpSpPr/>
          <p:nvPr/>
        </p:nvGrpSpPr>
        <p:grpSpPr>
          <a:xfrm>
            <a:off x="116290" y="171391"/>
            <a:ext cx="8633095" cy="7031955"/>
            <a:chOff x="116290" y="171391"/>
            <a:chExt cx="8633095" cy="7031955"/>
          </a:xfrm>
        </p:grpSpPr>
        <p:sp>
          <p:nvSpPr>
            <p:cNvPr id="45" name="Rounded Rectangle 44">
              <a:extLst>
                <a:ext uri="{FF2B5EF4-FFF2-40B4-BE49-F238E27FC236}">
                  <a16:creationId xmlns:a16="http://schemas.microsoft.com/office/drawing/2014/main" id="{5C393E21-7634-2F9D-6192-8A05B6CA7CE3}"/>
                </a:ext>
              </a:extLst>
            </p:cNvPr>
            <p:cNvSpPr/>
            <p:nvPr/>
          </p:nvSpPr>
          <p:spPr>
            <a:xfrm>
              <a:off x="893901" y="4890421"/>
              <a:ext cx="7855484" cy="1796188"/>
            </a:xfrm>
            <a:prstGeom prst="roundRect">
              <a:avLst>
                <a:gd name="adj" fmla="val 250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8" name="Rounded Rectangle 37">
              <a:extLst>
                <a:ext uri="{FF2B5EF4-FFF2-40B4-BE49-F238E27FC236}">
                  <a16:creationId xmlns:a16="http://schemas.microsoft.com/office/drawing/2014/main" id="{D75C068F-96A0-6902-A66B-39561D9A7EC4}"/>
                </a:ext>
              </a:extLst>
            </p:cNvPr>
            <p:cNvSpPr/>
            <p:nvPr/>
          </p:nvSpPr>
          <p:spPr>
            <a:xfrm>
              <a:off x="4825385" y="3701837"/>
              <a:ext cx="3924000" cy="1105200"/>
            </a:xfrm>
            <a:prstGeom prst="roundRect">
              <a:avLst>
                <a:gd name="adj" fmla="val 868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6" name="Rounded Rectangle 35">
              <a:extLst>
                <a:ext uri="{FF2B5EF4-FFF2-40B4-BE49-F238E27FC236}">
                  <a16:creationId xmlns:a16="http://schemas.microsoft.com/office/drawing/2014/main" id="{7A7BC90B-8E50-B017-07E3-E86DF5A6322C}"/>
                </a:ext>
              </a:extLst>
            </p:cNvPr>
            <p:cNvSpPr/>
            <p:nvPr/>
          </p:nvSpPr>
          <p:spPr>
            <a:xfrm>
              <a:off x="148734" y="2220011"/>
              <a:ext cx="4589808" cy="1391516"/>
            </a:xfrm>
            <a:prstGeom prst="roundRect">
              <a:avLst>
                <a:gd name="adj" fmla="val 479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2" name="Rounded Rectangle 41">
              <a:extLst>
                <a:ext uri="{FF2B5EF4-FFF2-40B4-BE49-F238E27FC236}">
                  <a16:creationId xmlns:a16="http://schemas.microsoft.com/office/drawing/2014/main" id="{5C7B7617-77DF-F13E-C19F-E0C0FECFC9D9}"/>
                </a:ext>
              </a:extLst>
            </p:cNvPr>
            <p:cNvSpPr/>
            <p:nvPr/>
          </p:nvSpPr>
          <p:spPr>
            <a:xfrm>
              <a:off x="4825385" y="2220011"/>
              <a:ext cx="3924000" cy="1398441"/>
            </a:xfrm>
            <a:prstGeom prst="roundRect">
              <a:avLst>
                <a:gd name="adj" fmla="val 689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4" name="Rounded Rectangle 23">
              <a:extLst>
                <a:ext uri="{FF2B5EF4-FFF2-40B4-BE49-F238E27FC236}">
                  <a16:creationId xmlns:a16="http://schemas.microsoft.com/office/drawing/2014/main" id="{B1D57E9C-2DD9-2A00-54FE-1B3535A528B4}"/>
                </a:ext>
              </a:extLst>
            </p:cNvPr>
            <p:cNvSpPr/>
            <p:nvPr/>
          </p:nvSpPr>
          <p:spPr>
            <a:xfrm>
              <a:off x="148734" y="171391"/>
              <a:ext cx="4589808" cy="1965235"/>
            </a:xfrm>
            <a:prstGeom prst="roundRect">
              <a:avLst>
                <a:gd name="adj" fmla="val 401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5" name="Rounded Rectangle 24">
              <a:extLst>
                <a:ext uri="{FF2B5EF4-FFF2-40B4-BE49-F238E27FC236}">
                  <a16:creationId xmlns:a16="http://schemas.microsoft.com/office/drawing/2014/main" id="{9B3B20C4-BC65-42B5-620D-4E9BD4373943}"/>
                </a:ext>
              </a:extLst>
            </p:cNvPr>
            <p:cNvSpPr/>
            <p:nvPr/>
          </p:nvSpPr>
          <p:spPr>
            <a:xfrm>
              <a:off x="4825385" y="171391"/>
              <a:ext cx="3924000" cy="1965235"/>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1" name="TextBox 20">
              <a:extLst>
                <a:ext uri="{FF2B5EF4-FFF2-40B4-BE49-F238E27FC236}">
                  <a16:creationId xmlns:a16="http://schemas.microsoft.com/office/drawing/2014/main" id="{1EEF8700-9D80-ACA1-15F9-214C0FF9A04D}"/>
                </a:ext>
              </a:extLst>
            </p:cNvPr>
            <p:cNvSpPr txBox="1"/>
            <p:nvPr/>
          </p:nvSpPr>
          <p:spPr>
            <a:xfrm>
              <a:off x="4865914" y="223263"/>
              <a:ext cx="3851026" cy="1653851"/>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ct val="1140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התערבות בנווה עופר</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בעקבות ההתערבות </a:t>
              </a:r>
              <a:r>
                <a:rPr lang="he-IL" sz="1100" b="1" dirty="0">
                  <a:latin typeface="Heebo" pitchFamily="2" charset="-79"/>
                  <a:ea typeface="Tahoma" panose="020B0604030504040204" pitchFamily="34" charset="0"/>
                  <a:cs typeface="Heebo" pitchFamily="2" charset="-79"/>
                </a:rPr>
                <a:t>חל שיפור בתנאי המרחב הציבורי וניתן מענה לסוגיות מרחביות </a:t>
              </a:r>
              <a:r>
                <a:rPr lang="he-IL" sz="1100" dirty="0">
                  <a:latin typeface="Heebo" pitchFamily="2" charset="-79"/>
                  <a:ea typeface="Tahoma" panose="020B0604030504040204" pitchFamily="34" charset="0"/>
                  <a:cs typeface="Heebo" pitchFamily="2" charset="-79"/>
                </a:rPr>
                <a:t>(הצללה, צמחייה, ניקיון ומקומות ישיבה).  </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התושבים הצביעו על צורך בחידוש ושיפור תנאי המרחב לטווח הארוך (התאמת מתקנים לגיל הרך, מתקני קבע להצללה וישיבה), ואכיפה כנגד חסמים שבשגרה: ניקיון, רעש, ונדליזם ותחבורה דו-גלגלית.</a:t>
              </a:r>
            </a:p>
          </p:txBody>
        </p:sp>
        <p:sp>
          <p:nvSpPr>
            <p:cNvPr id="28" name="TextBox 27">
              <a:extLst>
                <a:ext uri="{FF2B5EF4-FFF2-40B4-BE49-F238E27FC236}">
                  <a16:creationId xmlns:a16="http://schemas.microsoft.com/office/drawing/2014/main" id="{756D69F0-AC65-7ACA-5DEC-D9883B0E122C}"/>
                </a:ext>
              </a:extLst>
            </p:cNvPr>
            <p:cNvSpPr txBox="1"/>
            <p:nvPr/>
          </p:nvSpPr>
          <p:spPr>
            <a:xfrm>
              <a:off x="116290" y="207477"/>
              <a:ext cx="4609004" cy="1846852"/>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ct val="1140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רחוב משחק</a:t>
              </a:r>
            </a:p>
            <a:p>
              <a:pPr>
                <a:lnSpc>
                  <a:spcPct val="114000"/>
                </a:lnSpc>
                <a:spcAft>
                  <a:spcPts val="0"/>
                </a:spcAft>
              </a:pPr>
              <a:r>
                <a:rPr lang="he-IL" sz="1100" b="1" dirty="0">
                  <a:latin typeface="Heebo" pitchFamily="2" charset="-79"/>
                  <a:ea typeface="Tahoma" panose="020B0604030504040204" pitchFamily="34" charset="0"/>
                  <a:cs typeface="Heebo" pitchFamily="2" charset="-79"/>
                </a:rPr>
                <a:t>התכנון המרחבי והלוגיסטי יושם בכל אירוע בהתאם למאפייניו הייחודיים</a:t>
              </a:r>
              <a:r>
                <a:rPr lang="he-IL" sz="1100" dirty="0">
                  <a:latin typeface="Heebo" pitchFamily="2" charset="-79"/>
                  <a:ea typeface="Tahoma" panose="020B0604030504040204" pitchFamily="34" charset="0"/>
                  <a:cs typeface="Heebo" pitchFamily="2" charset="-79"/>
                </a:rPr>
                <a:t>: </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מגוון מתקני ישיבה ואירוע הוצבו באירוע ביפו שכלל מבקרים מבוגרים </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ובני הגיל השלישי, הדבר תרם למפגש קהילתי נינוח.</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האירוע בצפון העיר נערך בסמוך לבי"ס ובשעה שמסתיימת קייטנת הקיץ, </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על מנת להנגיש את המרחב באופן מידי ליוצאים מהמסגרת.</a:t>
              </a:r>
            </a:p>
            <a:p>
              <a:pPr marL="171450" indent="-171450">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האירוע שנערך ביפו כחלק מהשקת מרכז קהילתי חדש למדעים כלל פעילויות בסימן מדע וחלל. הוצבה כמות תחנות רבה לתת מענה למאות המבקרים שפקדו את האירוע.</a:t>
              </a:r>
            </a:p>
          </p:txBody>
        </p:sp>
        <p:sp>
          <p:nvSpPr>
            <p:cNvPr id="29" name="TextBox 28">
              <a:extLst>
                <a:ext uri="{FF2B5EF4-FFF2-40B4-BE49-F238E27FC236}">
                  <a16:creationId xmlns:a16="http://schemas.microsoft.com/office/drawing/2014/main" id="{49B8DEB3-B8B7-E48B-01FC-81AB2798316B}"/>
                </a:ext>
              </a:extLst>
            </p:cNvPr>
            <p:cNvSpPr txBox="1"/>
            <p:nvPr/>
          </p:nvSpPr>
          <p:spPr>
            <a:xfrm>
              <a:off x="163286" y="2296821"/>
              <a:ext cx="4469345" cy="1074846"/>
            </a:xfrm>
            <a:prstGeom prst="rect">
              <a:avLst/>
            </a:prstGeom>
            <a:noFill/>
          </p:spPr>
          <p:txBody>
            <a:bodyPr wrap="square" lIns="91440" tIns="45720" rIns="91440" bIns="45720" anchor="t">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ct val="1140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הקמת משחקייה במרכז הערבי יהודי ביפו</a:t>
              </a:r>
            </a:p>
            <a:p>
              <a:pPr>
                <a:lnSpc>
                  <a:spcPct val="114000"/>
                </a:lnSpc>
                <a:spcAft>
                  <a:spcPts val="0"/>
                </a:spcAft>
              </a:pPr>
              <a:r>
                <a:rPr lang="he-IL" sz="1100" b="1" dirty="0">
                  <a:latin typeface="Heebo" pitchFamily="2" charset="-79"/>
                  <a:ea typeface="Tahoma" panose="020B0604030504040204" pitchFamily="34" charset="0"/>
                  <a:cs typeface="Heebo" pitchFamily="2" charset="-79"/>
                </a:rPr>
                <a:t>מבנה המשחקייה שופץ ובוצעה בו התאמה מיטבית לצורכי הגיל הרך</a:t>
              </a:r>
              <a:r>
                <a:rPr lang="he-IL" sz="1100" dirty="0">
                  <a:latin typeface="Heebo" pitchFamily="2" charset="-79"/>
                  <a:ea typeface="Tahoma" panose="020B0604030504040204" pitchFamily="34" charset="0"/>
                  <a:cs typeface="Heebo" pitchFamily="2" charset="-79"/>
                </a:rPr>
                <a:t>: המרחב מעוצב באופן שמזמן ישיבה משותפת של מלווים לצד ילדים בפינות המשחק השונות. העיצוב והאבזור נותן מענה התפתחותי מיטבי בהיבטים של תנועה ומוטוריקה, משחק סימבולי, אינטראקטיבי, אורייני וחושי. </a:t>
              </a:r>
            </a:p>
          </p:txBody>
        </p:sp>
        <p:sp>
          <p:nvSpPr>
            <p:cNvPr id="30" name="TextBox 29">
              <a:extLst>
                <a:ext uri="{FF2B5EF4-FFF2-40B4-BE49-F238E27FC236}">
                  <a16:creationId xmlns:a16="http://schemas.microsoft.com/office/drawing/2014/main" id="{06687E6B-3709-78BA-5C0B-E683C20CDD23}"/>
                </a:ext>
              </a:extLst>
            </p:cNvPr>
            <p:cNvSpPr txBox="1"/>
            <p:nvPr/>
          </p:nvSpPr>
          <p:spPr>
            <a:xfrm>
              <a:off x="4877692" y="3915970"/>
              <a:ext cx="3839248" cy="688843"/>
            </a:xfrm>
            <a:prstGeom prst="rect">
              <a:avLst/>
            </a:prstGeom>
            <a:noFill/>
          </p:spPr>
          <p:txBody>
            <a:bodyPr wrap="square">
              <a:spAutoFit/>
            </a:bodyPr>
            <a:lstStyle/>
            <a:p>
              <a:pPr>
                <a:lnSpc>
                  <a:spcPct val="114000"/>
                </a:lnSpc>
              </a:pPr>
              <a:r>
                <a:rPr lang="he-IL" sz="1200" b="1" dirty="0">
                  <a:solidFill>
                    <a:srgbClr val="CD4E86"/>
                  </a:solidFill>
                  <a:latin typeface="Heebo" pitchFamily="2" charset="-79"/>
                  <a:ea typeface="Tahoma" panose="020B0604030504040204" pitchFamily="34" charset="0"/>
                  <a:cs typeface="Heebo" pitchFamily="2" charset="-79"/>
                </a:rPr>
                <a:t>סדנת קריאה בספריות – שת"פ פיג'מה</a:t>
              </a:r>
            </a:p>
            <a:p>
              <a:pPr algn="r" rtl="1">
                <a:lnSpc>
                  <a:spcPct val="114000"/>
                </a:lnSpc>
              </a:pPr>
              <a:r>
                <a:rPr lang="he-IL" sz="1100" dirty="0">
                  <a:latin typeface="Heebo" pitchFamily="2" charset="-79"/>
                  <a:ea typeface="Tahoma" panose="020B0604030504040204" pitchFamily="34" charset="0"/>
                  <a:cs typeface="Heebo" pitchFamily="2" charset="-79"/>
                </a:rPr>
                <a:t>הסדנאות נתנו מענה לתושבים בכל רחבי העיר. התנאים הפיזיים ברוב הספריות הוערכו ע"י המשיבים כנוחים ומתאימים לפעילות.</a:t>
              </a:r>
              <a:endParaRPr lang="en-US" sz="1100" dirty="0">
                <a:latin typeface="Heebo" pitchFamily="2" charset="-79"/>
                <a:ea typeface="Tahoma" panose="020B0604030504040204" pitchFamily="34" charset="0"/>
                <a:cs typeface="Heebo" pitchFamily="2" charset="-79"/>
              </a:endParaRPr>
            </a:p>
          </p:txBody>
        </p:sp>
        <p:sp>
          <p:nvSpPr>
            <p:cNvPr id="34" name="TextBox 33">
              <a:extLst>
                <a:ext uri="{FF2B5EF4-FFF2-40B4-BE49-F238E27FC236}">
                  <a16:creationId xmlns:a16="http://schemas.microsoft.com/office/drawing/2014/main" id="{438E0414-6C4D-97F9-5603-63E54B8124E7}"/>
                </a:ext>
              </a:extLst>
            </p:cNvPr>
            <p:cNvSpPr txBox="1"/>
            <p:nvPr/>
          </p:nvSpPr>
          <p:spPr>
            <a:xfrm>
              <a:off x="4971823" y="2296821"/>
              <a:ext cx="3745117" cy="1074846"/>
            </a:xfrm>
            <a:prstGeom prst="rect">
              <a:avLst/>
            </a:prstGeom>
            <a:noFill/>
          </p:spPr>
          <p:txBody>
            <a:bodyPr wrap="square" lIns="91440" tIns="45720" rIns="91440" bIns="45720" anchor="t">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ct val="1140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הקמת </a:t>
              </a:r>
              <a:r>
                <a:rPr lang="en-US" sz="1200" b="1" dirty="0">
                  <a:solidFill>
                    <a:srgbClr val="CD4E86"/>
                  </a:solidFill>
                  <a:latin typeface="Heebo" pitchFamily="2" charset="-79"/>
                  <a:ea typeface="Tahoma" panose="020B0604030504040204" pitchFamily="34" charset="0"/>
                  <a:cs typeface="Heebo" pitchFamily="2" charset="-79"/>
                </a:rPr>
                <a:t>School-Street</a:t>
              </a:r>
              <a:r>
                <a:rPr lang="he-IL" sz="1200" b="1" dirty="0">
                  <a:solidFill>
                    <a:srgbClr val="CD4E86"/>
                  </a:solidFill>
                  <a:latin typeface="Heebo" pitchFamily="2" charset="-79"/>
                  <a:ea typeface="Tahoma" panose="020B0604030504040204" pitchFamily="34" charset="0"/>
                  <a:cs typeface="Heebo" pitchFamily="2" charset="-79"/>
                </a:rPr>
                <a:t> "</a:t>
              </a:r>
              <a:r>
                <a:rPr lang="he-IL" sz="1200" b="1" dirty="0" err="1">
                  <a:solidFill>
                    <a:srgbClr val="CD4E86"/>
                  </a:solidFill>
                  <a:latin typeface="Heebo" pitchFamily="2" charset="-79"/>
                  <a:ea typeface="Tahoma" panose="020B0604030504040204" pitchFamily="34" charset="0"/>
                  <a:cs typeface="Heebo" pitchFamily="2" charset="-79"/>
                </a:rPr>
                <a:t>מדרקובנר</a:t>
              </a:r>
              <a:r>
                <a:rPr lang="he-IL" sz="1200" b="1" dirty="0">
                  <a:solidFill>
                    <a:srgbClr val="CD4E86"/>
                  </a:solidFill>
                  <a:latin typeface="Heebo" pitchFamily="2" charset="-79"/>
                  <a:ea typeface="Tahoma" panose="020B0604030504040204" pitchFamily="34" charset="0"/>
                  <a:cs typeface="Heebo" pitchFamily="2" charset="-79"/>
                </a:rPr>
                <a:t>"</a:t>
              </a:r>
            </a:p>
            <a:p>
              <a:pPr>
                <a:lnSpc>
                  <a:spcPct val="114000"/>
                </a:lnSpc>
                <a:spcAft>
                  <a:spcPts val="0"/>
                </a:spcAft>
              </a:pPr>
              <a:r>
                <a:rPr lang="he-IL" sz="1100" dirty="0">
                  <a:latin typeface="Heebo" pitchFamily="2" charset="-79"/>
                  <a:ea typeface="Tahoma" panose="020B0604030504040204" pitchFamily="34" charset="0"/>
                  <a:cs typeface="Heebo" pitchFamily="2" charset="-79"/>
                </a:rPr>
                <a:t>פיילוט סגירת רחובות סביב מוסדות חינוך לשם קידום הליכּתיות, ו</a:t>
              </a:r>
              <a:r>
                <a:rPr lang="he-IL" sz="1100" b="1" dirty="0">
                  <a:latin typeface="Heebo" pitchFamily="2" charset="-79"/>
                  <a:ea typeface="Tahoma" panose="020B0604030504040204" pitchFamily="34" charset="0"/>
                  <a:cs typeface="Heebo" pitchFamily="2" charset="-79"/>
                </a:rPr>
                <a:t>השקעה בהתאמת התשתית הפיזית ליצירת מרחב שהייה ומשחק נגיש ובטוח </a:t>
              </a:r>
              <a:r>
                <a:rPr lang="he-IL" sz="1100" dirty="0">
                  <a:latin typeface="Heebo" pitchFamily="2" charset="-79"/>
                  <a:ea typeface="Tahoma" panose="020B0604030504040204" pitchFamily="34" charset="0"/>
                  <a:cs typeface="Heebo" pitchFamily="2" charset="-79"/>
                </a:rPr>
                <a:t>לתושבים וילדיהם בשעות הלימודים ובשעות הפנאי. </a:t>
              </a:r>
            </a:p>
          </p:txBody>
        </p:sp>
        <p:sp>
          <p:nvSpPr>
            <p:cNvPr id="39" name="Rectangle 38">
              <a:extLst>
                <a:ext uri="{FF2B5EF4-FFF2-40B4-BE49-F238E27FC236}">
                  <a16:creationId xmlns:a16="http://schemas.microsoft.com/office/drawing/2014/main" id="{7C9DD344-5B25-D77E-626C-5CE0C8EA09D9}"/>
                </a:ext>
              </a:extLst>
            </p:cNvPr>
            <p:cNvSpPr/>
            <p:nvPr/>
          </p:nvSpPr>
          <p:spPr>
            <a:xfrm>
              <a:off x="893901" y="5121445"/>
              <a:ext cx="7772000" cy="20819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t"/>
            <a:lstStyle/>
            <a:p>
              <a:pPr>
                <a:lnSpc>
                  <a:spcPct val="114000"/>
                </a:lnSpc>
              </a:pPr>
              <a:r>
                <a:rPr lang="he-IL" sz="1200" b="1" dirty="0">
                  <a:solidFill>
                    <a:srgbClr val="CD4E86"/>
                  </a:solidFill>
                  <a:latin typeface="Heebo" pitchFamily="2" charset="-79"/>
                  <a:ea typeface="Tahoma" panose="020B0604030504040204" pitchFamily="34" charset="0"/>
                  <a:cs typeface="Heebo" pitchFamily="2" charset="-79"/>
                </a:rPr>
                <a:t>פעולות ותפוקות – מידע מפורט מצורף </a:t>
              </a:r>
              <a:r>
                <a:rPr lang="he-IL" sz="1100" b="1" dirty="0">
                  <a:solidFill>
                    <a:srgbClr val="CD4E86"/>
                  </a:solidFill>
                  <a:latin typeface="Heebo" pitchFamily="2" charset="-79"/>
                  <a:ea typeface="Tahoma" panose="020B0604030504040204" pitchFamily="34" charset="0"/>
                  <a:cs typeface="Heebo" pitchFamily="2" charset="-79"/>
                  <a:hlinkClick r:id="rId4" action="ppaction://hlinksldjump">
                    <a:extLst>
                      <a:ext uri="{A12FA001-AC4F-418D-AE19-62706E023703}">
                        <ahyp:hlinkClr xmlns:ahyp="http://schemas.microsoft.com/office/drawing/2018/hyperlinkcolor" val="tx"/>
                      </a:ext>
                    </a:extLst>
                  </a:hlinkClick>
                </a:rPr>
                <a:t>בנספחים </a:t>
              </a:r>
              <a:r>
                <a:rPr lang="he-IL" sz="1200" b="1" dirty="0">
                  <a:solidFill>
                    <a:srgbClr val="CD4E86"/>
                  </a:solidFill>
                  <a:latin typeface="Heebo" pitchFamily="2" charset="-79"/>
                  <a:ea typeface="Tahoma" panose="020B0604030504040204" pitchFamily="34" charset="0"/>
                  <a:cs typeface="Heebo" pitchFamily="2" charset="-79"/>
                </a:rPr>
                <a:t>:</a:t>
              </a:r>
            </a:p>
            <a:p>
              <a:pPr marL="171450" indent="-171450">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קידום וליווי יוזמות לפיתוח מרחבים ציבוריים מותאמי גיל רך:</a:t>
              </a:r>
            </a:p>
            <a:p>
              <a:pPr marL="407988" lvl="1" indent="-225425">
                <a:lnSpc>
                  <a:spcPct val="114000"/>
                </a:lnSpc>
                <a:buFont typeface="Arial" panose="020B0604020202020204" pitchFamily="34" charset="0"/>
                <a:buChar char="•"/>
              </a:pPr>
              <a:r>
                <a:rPr lang="he-IL" sz="1100" b="1" dirty="0">
                  <a:solidFill>
                    <a:schemeClr val="tx1"/>
                  </a:solidFill>
                  <a:latin typeface="Heebo" pitchFamily="2" charset="-79"/>
                  <a:ea typeface="Tahoma" panose="020B0604030504040204" pitchFamily="34" charset="0"/>
                  <a:cs typeface="Heebo" pitchFamily="2" charset="-79"/>
                </a:rPr>
                <a:t>יצירת מרחבי משחק במרכזים קהילתיים בפריסה כלל-עירונית</a:t>
              </a:r>
              <a:r>
                <a:rPr lang="he-IL" sz="1100" dirty="0">
                  <a:solidFill>
                    <a:schemeClr val="tx1"/>
                  </a:solidFill>
                  <a:latin typeface="Heebo" pitchFamily="2" charset="-79"/>
                  <a:ea typeface="Tahoma" panose="020B0604030504040204" pitchFamily="34" charset="0"/>
                  <a:cs typeface="Heebo" pitchFamily="2" charset="-79"/>
                </a:rPr>
                <a:t>.</a:t>
              </a:r>
            </a:p>
            <a:p>
              <a:pPr marL="407988" lvl="1" indent="-225425">
                <a:lnSpc>
                  <a:spcPct val="114000"/>
                </a:lnSpc>
                <a:buFont typeface="Arial" panose="020B0604020202020204" pitchFamily="34" charset="0"/>
                <a:buChar char="•"/>
              </a:pPr>
              <a:r>
                <a:rPr lang="he-IL" sz="1100" u="sng" dirty="0">
                  <a:solidFill>
                    <a:srgbClr val="DC88AC"/>
                  </a:solidFill>
                  <a:latin typeface="Heebo" pitchFamily="2" charset="-79"/>
                  <a:ea typeface="Tahoma" panose="020B0604030504040204" pitchFamily="34" charset="0"/>
                  <a:cs typeface="Heebo" pitchFamily="2" charset="-79"/>
                </a:rPr>
                <a:t>גן השניים ביפו: </a:t>
              </a:r>
              <a:r>
                <a:rPr lang="he-IL" sz="1100" dirty="0">
                  <a:solidFill>
                    <a:schemeClr val="tx1"/>
                  </a:solidFill>
                  <a:latin typeface="Heebo" pitchFamily="2" charset="-79"/>
                  <a:ea typeface="Tahoma" panose="020B0604030504040204" pitchFamily="34" charset="0"/>
                  <a:cs typeface="Heebo" pitchFamily="2" charset="-79"/>
                </a:rPr>
                <a:t>על בסיס מחקר מקדים מקיף, תהליך שיתוף ציבור גדול ופיתוח תוכנית אדריכלית, </a:t>
              </a:r>
              <a:r>
                <a:rPr lang="he-IL" sz="1100" b="1" dirty="0">
                  <a:solidFill>
                    <a:schemeClr val="tx1"/>
                  </a:solidFill>
                  <a:latin typeface="Heebo" pitchFamily="2" charset="-79"/>
                  <a:ea typeface="Tahoma" panose="020B0604030504040204" pitchFamily="34" charset="0"/>
                  <a:cs typeface="Heebo" pitchFamily="2" charset="-79"/>
                </a:rPr>
                <a:t>הושלם שיפוץ הגן והתאמתו </a:t>
              </a:r>
              <a:r>
                <a:rPr lang="he-IL" sz="1100" dirty="0">
                  <a:solidFill>
                    <a:schemeClr val="tx1"/>
                  </a:solidFill>
                  <a:latin typeface="Heebo" pitchFamily="2" charset="-79"/>
                  <a:ea typeface="Tahoma" panose="020B0604030504040204" pitchFamily="34" charset="0"/>
                  <a:cs typeface="Heebo" pitchFamily="2" charset="-79"/>
                </a:rPr>
                <a:t>לשימוש של ילדי הגיל הרך, מלוויהם וכלל הציבור, בהשקעה תקציבית שהוכפלה אל מול התקציב המקורי שיועד למהלך.</a:t>
              </a:r>
            </a:p>
            <a:p>
              <a:pPr marL="407988" lvl="1" indent="-225425">
                <a:lnSpc>
                  <a:spcPct val="114000"/>
                </a:lnSpc>
                <a:buFont typeface="Arial" panose="020B0604020202020204" pitchFamily="34" charset="0"/>
                <a:buChar char="•"/>
              </a:pPr>
              <a:r>
                <a:rPr lang="he-IL" sz="1100" u="sng" dirty="0">
                  <a:solidFill>
                    <a:srgbClr val="DC88AC"/>
                  </a:solidFill>
                  <a:latin typeface="Heebo" pitchFamily="2" charset="-79"/>
                  <a:ea typeface="Tahoma" panose="020B0604030504040204" pitchFamily="34" charset="0"/>
                  <a:cs typeface="Heebo" pitchFamily="2" charset="-79"/>
                </a:rPr>
                <a:t>שיפוץ גינת ילדי קילצ'ה </a:t>
              </a:r>
              <a:r>
                <a:rPr lang="he-IL" sz="1100" dirty="0">
                  <a:solidFill>
                    <a:schemeClr val="tx1"/>
                  </a:solidFill>
                  <a:latin typeface="Heebo" pitchFamily="2" charset="-79"/>
                  <a:ea typeface="Tahoma" panose="020B0604030504040204" pitchFamily="34" charset="0"/>
                  <a:cs typeface="Heebo" pitchFamily="2" charset="-79"/>
                </a:rPr>
                <a:t>בדרום העיר כחלק מתוכנית העבודה השוטפת של שפ"ע ומתקציב עירוני, ובהמשך לתהליך שת"צ. </a:t>
              </a:r>
            </a:p>
            <a:p>
              <a:pPr marL="407988" lvl="1" indent="-225425">
                <a:lnSpc>
                  <a:spcPct val="114000"/>
                </a:lnSpc>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שגרת חירום בעת מלחמה – הכשרת מקלטים למשפחתוני רווחה בדרום העיר.</a:t>
              </a:r>
            </a:p>
          </p:txBody>
        </p:sp>
        <p:pic>
          <p:nvPicPr>
            <p:cNvPr id="54" name="Picture 53">
              <a:extLst>
                <a:ext uri="{FF2B5EF4-FFF2-40B4-BE49-F238E27FC236}">
                  <a16:creationId xmlns:a16="http://schemas.microsoft.com/office/drawing/2014/main" id="{B4744C93-A859-497F-BAFD-2456C90B535C}"/>
                </a:ext>
              </a:extLst>
            </p:cNvPr>
            <p:cNvPicPr>
              <a:picLocks noChangeAspect="1"/>
            </p:cNvPicPr>
            <p:nvPr/>
          </p:nvPicPr>
          <p:blipFill>
            <a:blip r:embed="rId5"/>
            <a:stretch>
              <a:fillRect/>
            </a:stretch>
          </p:blipFill>
          <p:spPr>
            <a:xfrm>
              <a:off x="3631404" y="3696028"/>
              <a:ext cx="1104784" cy="1110343"/>
            </a:xfrm>
            <a:prstGeom prst="roundRect">
              <a:avLst>
                <a:gd name="adj" fmla="val 6814"/>
              </a:avLst>
            </a:prstGeom>
          </p:spPr>
        </p:pic>
        <p:pic>
          <p:nvPicPr>
            <p:cNvPr id="3" name="Picture 2">
              <a:extLst>
                <a:ext uri="{FF2B5EF4-FFF2-40B4-BE49-F238E27FC236}">
                  <a16:creationId xmlns:a16="http://schemas.microsoft.com/office/drawing/2014/main" id="{11CEE03C-6530-620B-7B81-C0495B13879B}"/>
                </a:ext>
              </a:extLst>
            </p:cNvPr>
            <p:cNvPicPr>
              <a:picLocks noChangeAspect="1"/>
            </p:cNvPicPr>
            <p:nvPr/>
          </p:nvPicPr>
          <p:blipFill>
            <a:blip r:embed="rId6"/>
            <a:stretch>
              <a:fillRect/>
            </a:stretch>
          </p:blipFill>
          <p:spPr>
            <a:xfrm>
              <a:off x="1312986" y="3701171"/>
              <a:ext cx="1106577" cy="1105200"/>
            </a:xfrm>
            <a:prstGeom prst="roundRect">
              <a:avLst>
                <a:gd name="adj" fmla="val 5833"/>
              </a:avLst>
            </a:prstGeom>
          </p:spPr>
        </p:pic>
        <p:pic>
          <p:nvPicPr>
            <p:cNvPr id="4" name="Picture 3">
              <a:extLst>
                <a:ext uri="{FF2B5EF4-FFF2-40B4-BE49-F238E27FC236}">
                  <a16:creationId xmlns:a16="http://schemas.microsoft.com/office/drawing/2014/main" id="{7CA4339A-2FAC-CF60-C66C-9326B6072852}"/>
                </a:ext>
              </a:extLst>
            </p:cNvPr>
            <p:cNvPicPr>
              <a:picLocks noChangeAspect="1"/>
            </p:cNvPicPr>
            <p:nvPr/>
          </p:nvPicPr>
          <p:blipFill>
            <a:blip r:embed="rId7"/>
            <a:stretch>
              <a:fillRect/>
            </a:stretch>
          </p:blipFill>
          <p:spPr>
            <a:xfrm>
              <a:off x="152400" y="3701171"/>
              <a:ext cx="1106576" cy="1105200"/>
            </a:xfrm>
            <a:prstGeom prst="roundRect">
              <a:avLst>
                <a:gd name="adj" fmla="val 3863"/>
              </a:avLst>
            </a:prstGeom>
          </p:spPr>
        </p:pic>
        <p:pic>
          <p:nvPicPr>
            <p:cNvPr id="5" name="Picture 4">
              <a:extLst>
                <a:ext uri="{FF2B5EF4-FFF2-40B4-BE49-F238E27FC236}">
                  <a16:creationId xmlns:a16="http://schemas.microsoft.com/office/drawing/2014/main" id="{1243B80E-1315-46FA-DA67-15A47201F399}"/>
                </a:ext>
              </a:extLst>
            </p:cNvPr>
            <p:cNvPicPr>
              <a:picLocks noChangeAspect="1"/>
            </p:cNvPicPr>
            <p:nvPr/>
          </p:nvPicPr>
          <p:blipFill rotWithShape="1">
            <a:blip r:embed="rId8"/>
            <a:srcRect r="6523" b="6523"/>
            <a:stretch/>
          </p:blipFill>
          <p:spPr>
            <a:xfrm>
              <a:off x="2473573" y="3701171"/>
              <a:ext cx="1103820" cy="1105200"/>
            </a:xfrm>
            <a:prstGeom prst="roundRect">
              <a:avLst>
                <a:gd name="adj" fmla="val 6805"/>
              </a:avLst>
            </a:prstGeom>
          </p:spPr>
        </p:pic>
      </p:grpSp>
      <p:grpSp>
        <p:nvGrpSpPr>
          <p:cNvPr id="69" name="Group 68">
            <a:extLst>
              <a:ext uri="{FF2B5EF4-FFF2-40B4-BE49-F238E27FC236}">
                <a16:creationId xmlns:a16="http://schemas.microsoft.com/office/drawing/2014/main" id="{E8427E6A-B5C5-170E-7CEA-8AD38DA30B83}"/>
              </a:ext>
            </a:extLst>
          </p:cNvPr>
          <p:cNvGrpSpPr/>
          <p:nvPr/>
        </p:nvGrpSpPr>
        <p:grpSpPr>
          <a:xfrm>
            <a:off x="8982666" y="-6186"/>
            <a:ext cx="3222170" cy="6864186"/>
            <a:chOff x="8982666" y="-6186"/>
            <a:chExt cx="3222170" cy="6864186"/>
          </a:xfrm>
        </p:grpSpPr>
        <p:sp>
          <p:nvSpPr>
            <p:cNvPr id="17" name="Rectangle 16">
              <a:extLst>
                <a:ext uri="{FF2B5EF4-FFF2-40B4-BE49-F238E27FC236}">
                  <a16:creationId xmlns:a16="http://schemas.microsoft.com/office/drawing/2014/main" id="{2122873A-CC28-7055-C51B-DDAB120D3614}"/>
                </a:ext>
              </a:extLst>
            </p:cNvPr>
            <p:cNvSpPr/>
            <p:nvPr/>
          </p:nvSpPr>
          <p:spPr>
            <a:xfrm>
              <a:off x="8982666" y="-6186"/>
              <a:ext cx="3222170" cy="6864186"/>
            </a:xfrm>
            <a:prstGeom prst="rect">
              <a:avLst/>
            </a:prstGeom>
            <a:solidFill>
              <a:srgbClr val="CD4E86">
                <a:alpha val="4628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a:ea typeface="Tahoma" panose="020B0604030504040204" pitchFamily="34" charset="0"/>
                <a:cs typeface="Tahoma" panose="020B0604030504040204" pitchFamily="34" charset="0"/>
              </a:endParaRPr>
            </a:p>
          </p:txBody>
        </p:sp>
        <p:pic>
          <p:nvPicPr>
            <p:cNvPr id="19" name="Picture 18">
              <a:extLst>
                <a:ext uri="{FF2B5EF4-FFF2-40B4-BE49-F238E27FC236}">
                  <a16:creationId xmlns:a16="http://schemas.microsoft.com/office/drawing/2014/main" id="{BE8AD783-B73B-DD11-7F8C-3023178ED7CA}"/>
                </a:ext>
              </a:extLst>
            </p:cNvPr>
            <p:cNvPicPr>
              <a:picLocks noChangeAspect="1"/>
            </p:cNvPicPr>
            <p:nvPr/>
          </p:nvPicPr>
          <p:blipFill>
            <a:blip r:embed="rId9"/>
            <a:stretch>
              <a:fillRect/>
            </a:stretch>
          </p:blipFill>
          <p:spPr>
            <a:xfrm>
              <a:off x="9158789" y="5107899"/>
              <a:ext cx="2882900" cy="1549400"/>
            </a:xfrm>
            <a:prstGeom prst="rect">
              <a:avLst/>
            </a:prstGeom>
          </p:spPr>
        </p:pic>
        <p:sp>
          <p:nvSpPr>
            <p:cNvPr id="9" name="TextBox 8">
              <a:extLst>
                <a:ext uri="{FF2B5EF4-FFF2-40B4-BE49-F238E27FC236}">
                  <a16:creationId xmlns:a16="http://schemas.microsoft.com/office/drawing/2014/main" id="{92F75BD4-C7A4-EE31-C04F-0AEABA63F73C}"/>
                </a:ext>
              </a:extLst>
            </p:cNvPr>
            <p:cNvSpPr txBox="1"/>
            <p:nvPr/>
          </p:nvSpPr>
          <p:spPr>
            <a:xfrm>
              <a:off x="9514116" y="178194"/>
              <a:ext cx="2514598" cy="1351139"/>
            </a:xfrm>
            <a:prstGeom prst="rect">
              <a:avLst/>
            </a:prstGeom>
            <a:noFill/>
          </p:spPr>
          <p:txBody>
            <a:bodyPr wrap="square">
              <a:spAutoFit/>
            </a:bodyPr>
            <a:lstStyle/>
            <a:p>
              <a:pPr algn="r" rtl="1"/>
              <a:r>
                <a:rPr lang="he-IL" sz="3200" b="1" dirty="0">
                  <a:effectLst/>
                  <a:latin typeface="Heebo" pitchFamily="2" charset="-79"/>
                  <a:ea typeface="Tahoma" panose="020B0604030504040204" pitchFamily="34" charset="0"/>
                  <a:cs typeface="Heebo" pitchFamily="2" charset="-79"/>
                </a:rPr>
                <a:t>גורמי עירייה ושותפים:</a:t>
              </a:r>
            </a:p>
            <a:p>
              <a:pPr algn="r" rtl="1">
                <a:lnSpc>
                  <a:spcPct val="115000"/>
                </a:lnSpc>
              </a:pPr>
              <a:endParaRPr lang="he-IL" sz="1600" u="sng" dirty="0">
                <a:effectLst/>
                <a:latin typeface="Heebo" pitchFamily="2" charset="-79"/>
                <a:ea typeface="Tahoma" panose="020B0604030504040204" pitchFamily="34" charset="0"/>
                <a:cs typeface="Heebo" pitchFamily="2" charset="-79"/>
              </a:endParaRPr>
            </a:p>
          </p:txBody>
        </p:sp>
        <p:sp>
          <p:nvSpPr>
            <p:cNvPr id="11" name="TextBox 10">
              <a:extLst>
                <a:ext uri="{FF2B5EF4-FFF2-40B4-BE49-F238E27FC236}">
                  <a16:creationId xmlns:a16="http://schemas.microsoft.com/office/drawing/2014/main" id="{7DE6B35A-FE5D-D0C0-D920-AA27BA2FAB93}"/>
                </a:ext>
              </a:extLst>
            </p:cNvPr>
            <p:cNvSpPr txBox="1"/>
            <p:nvPr/>
          </p:nvSpPr>
          <p:spPr>
            <a:xfrm>
              <a:off x="9158789" y="1777343"/>
              <a:ext cx="2869925" cy="1356140"/>
            </a:xfrm>
            <a:prstGeom prst="rect">
              <a:avLst/>
            </a:prstGeom>
            <a:noFill/>
          </p:spPr>
          <p:txBody>
            <a:bodyPr wrap="square">
              <a:spAutoFit/>
            </a:bodyPr>
            <a:lstStyle/>
            <a:p>
              <a:pPr algn="r" rtl="1">
                <a:lnSpc>
                  <a:spcPct val="115000"/>
                </a:lnSpc>
                <a:spcAft>
                  <a:spcPts val="1000"/>
                </a:spcAft>
              </a:pPr>
              <a:r>
                <a:rPr lang="he-IL" sz="1800" dirty="0">
                  <a:effectLst/>
                  <a:latin typeface="Heebo" pitchFamily="2" charset="-79"/>
                  <a:ea typeface="Tahoma" panose="020B0604030504040204" pitchFamily="34" charset="0"/>
                  <a:cs typeface="Heebo" pitchFamily="2" charset="-79"/>
                </a:rPr>
                <a:t>סביבה עירונית ומרחב ציבורי מותאמים לגיל הרך ולמלוויהם, השקעה בתשתית פיזית בעיר לטובת הגיל הרך</a:t>
              </a:r>
              <a:endParaRPr lang="en-US" sz="1600" dirty="0">
                <a:effectLst/>
                <a:latin typeface="Heebo" pitchFamily="2" charset="-79"/>
                <a:ea typeface="Tahoma" panose="020B0604030504040204" pitchFamily="34" charset="0"/>
                <a:cs typeface="Heebo" pitchFamily="2" charset="-79"/>
              </a:endParaRPr>
            </a:p>
          </p:txBody>
        </p:sp>
        <p:cxnSp>
          <p:nvCxnSpPr>
            <p:cNvPr id="14" name="Straight Connector 13">
              <a:extLst>
                <a:ext uri="{FF2B5EF4-FFF2-40B4-BE49-F238E27FC236}">
                  <a16:creationId xmlns:a16="http://schemas.microsoft.com/office/drawing/2014/main" id="{6ECE08A6-76A3-252E-A3DC-BA5CAD08C882}"/>
                </a:ext>
              </a:extLst>
            </p:cNvPr>
            <p:cNvCxnSpPr/>
            <p:nvPr/>
          </p:nvCxnSpPr>
          <p:spPr>
            <a:xfrm flipH="1">
              <a:off x="11059886" y="1756418"/>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2B30823-9435-CAB7-721A-AAA09906253A}"/>
                </a:ext>
              </a:extLst>
            </p:cNvPr>
            <p:cNvSpPr txBox="1"/>
            <p:nvPr/>
          </p:nvSpPr>
          <p:spPr>
            <a:xfrm>
              <a:off x="9269184" y="5237347"/>
              <a:ext cx="2623457" cy="1355371"/>
            </a:xfrm>
            <a:prstGeom prst="rect">
              <a:avLst/>
            </a:prstGeom>
            <a:noFill/>
          </p:spPr>
          <p:txBody>
            <a:bodyPr wrap="square">
              <a:spAutoFit/>
            </a:bodyPr>
            <a:lstStyle/>
            <a:p>
              <a:pPr marR="0" lvl="0" fontAlgn="auto">
                <a:lnSpc>
                  <a:spcPct val="114000"/>
                </a:lnSpc>
                <a:spcBef>
                  <a:spcPts val="0"/>
                </a:spcBef>
                <a:buClrTx/>
                <a:buSzTx/>
                <a:tabLst/>
                <a:defRPr/>
              </a:pPr>
              <a:r>
                <a:rPr lang="he-IL" sz="1200" b="1" dirty="0">
                  <a:latin typeface="Heebo" pitchFamily="2" charset="-79"/>
                  <a:ea typeface="Tahoma" panose="020B0604030504040204" pitchFamily="34" charset="0"/>
                  <a:cs typeface="Heebo" pitchFamily="2" charset="-79"/>
                </a:rPr>
                <a:t>המיקומים לקיום האירועים במרחב הציבורי</a:t>
              </a:r>
              <a:r>
                <a:rPr lang="he-IL" sz="1200" dirty="0">
                  <a:latin typeface="Heebo" pitchFamily="2" charset="-79"/>
                  <a:ea typeface="Tahoma" panose="020B0604030504040204" pitchFamily="34" charset="0"/>
                  <a:cs typeface="Heebo" pitchFamily="2" charset="-79"/>
                </a:rPr>
                <a:t> (רחוב משחק, הפנינג נווה עופר) </a:t>
              </a:r>
              <a:r>
                <a:rPr lang="he-IL" sz="1200" b="1" dirty="0">
                  <a:latin typeface="Heebo" pitchFamily="2" charset="-79"/>
                  <a:ea typeface="Tahoma" panose="020B0604030504040204" pitchFamily="34" charset="0"/>
                  <a:cs typeface="Heebo" pitchFamily="2" charset="-79"/>
                </a:rPr>
                <a:t>נבחרו בקפידה</a:t>
              </a:r>
              <a:r>
                <a:rPr lang="he-IL" sz="1200" dirty="0">
                  <a:latin typeface="Heebo" pitchFamily="2" charset="-79"/>
                  <a:ea typeface="Tahoma" panose="020B0604030504040204" pitchFamily="34" charset="0"/>
                  <a:cs typeface="Heebo" pitchFamily="2" charset="-79"/>
                </a:rPr>
                <a:t> תוך התחשבות בצרכי התושבים, תנאי התשתית הפיזית ודרישות מנהליות מצד השותפים למימוש הפרויקט. </a:t>
              </a:r>
            </a:p>
          </p:txBody>
        </p:sp>
        <p:pic>
          <p:nvPicPr>
            <p:cNvPr id="10" name="Picture 9">
              <a:extLst>
                <a:ext uri="{FF2B5EF4-FFF2-40B4-BE49-F238E27FC236}">
                  <a16:creationId xmlns:a16="http://schemas.microsoft.com/office/drawing/2014/main" id="{A2A5FB83-D7D1-31EE-1529-73FCD937D565}"/>
                </a:ext>
              </a:extLst>
            </p:cNvPr>
            <p:cNvPicPr>
              <a:picLocks noChangeAspect="1"/>
            </p:cNvPicPr>
            <p:nvPr/>
          </p:nvPicPr>
          <p:blipFill>
            <a:blip r:embed="rId10"/>
            <a:stretch>
              <a:fillRect/>
            </a:stretch>
          </p:blipFill>
          <p:spPr>
            <a:xfrm>
              <a:off x="10424267" y="4737634"/>
              <a:ext cx="291521" cy="437853"/>
            </a:xfrm>
            <a:prstGeom prst="rect">
              <a:avLst/>
            </a:prstGeom>
          </p:spPr>
        </p:pic>
        <p:pic>
          <p:nvPicPr>
            <p:cNvPr id="7" name="Picture 6">
              <a:extLst>
                <a:ext uri="{FF2B5EF4-FFF2-40B4-BE49-F238E27FC236}">
                  <a16:creationId xmlns:a16="http://schemas.microsoft.com/office/drawing/2014/main" id="{D511DC7A-E6B0-2B16-0FB2-D1011F1A0651}"/>
                </a:ext>
              </a:extLst>
            </p:cNvPr>
            <p:cNvPicPr>
              <a:picLocks noChangeAspect="1"/>
            </p:cNvPicPr>
            <p:nvPr/>
          </p:nvPicPr>
          <p:blipFill>
            <a:blip r:embed="rId11"/>
            <a:stretch>
              <a:fillRect/>
            </a:stretch>
          </p:blipFill>
          <p:spPr>
            <a:xfrm>
              <a:off x="11562771" y="1381881"/>
              <a:ext cx="329870" cy="330738"/>
            </a:xfrm>
            <a:prstGeom prst="rect">
              <a:avLst/>
            </a:prstGeom>
          </p:spPr>
        </p:pic>
      </p:grpSp>
      <p:sp>
        <p:nvSpPr>
          <p:cNvPr id="66" name="Rectangle 65">
            <a:extLst>
              <a:ext uri="{FF2B5EF4-FFF2-40B4-BE49-F238E27FC236}">
                <a16:creationId xmlns:a16="http://schemas.microsoft.com/office/drawing/2014/main" id="{0924956C-9231-CD8C-FD4C-1F9C271A6F91}"/>
              </a:ext>
            </a:extLst>
          </p:cNvPr>
          <p:cNvSpPr/>
          <p:nvPr/>
        </p:nvSpPr>
        <p:spPr>
          <a:xfrm>
            <a:off x="0" y="6643848"/>
            <a:ext cx="457200" cy="102109"/>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מציין מיקום של מספר שקופית 5">
            <a:extLst>
              <a:ext uri="{FF2B5EF4-FFF2-40B4-BE49-F238E27FC236}">
                <a16:creationId xmlns:a16="http://schemas.microsoft.com/office/drawing/2014/main" id="{05E01D6A-1FE1-5ADC-748C-944E206C8D47}"/>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12</a:t>
            </a:fld>
            <a:endParaRPr lang="he-IL" dirty="0">
              <a:solidFill>
                <a:schemeClr val="tx1"/>
              </a:solidFill>
              <a:latin typeface="Heebo" pitchFamily="2" charset="-79"/>
              <a:cs typeface="Heebo" pitchFamily="2" charset="-79"/>
            </a:endParaRPr>
          </a:p>
        </p:txBody>
      </p:sp>
    </p:spTree>
    <p:extLst>
      <p:ext uri="{BB962C8B-B14F-4D97-AF65-F5344CB8AC3E}">
        <p14:creationId xmlns:p14="http://schemas.microsoft.com/office/powerpoint/2010/main" val="150061706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E2774444-E5E7-BDF2-3A91-F905AF5AF379}"/>
              </a:ext>
            </a:extLst>
          </p:cNvPr>
          <p:cNvGrpSpPr/>
          <p:nvPr/>
        </p:nvGrpSpPr>
        <p:grpSpPr>
          <a:xfrm>
            <a:off x="141516" y="82611"/>
            <a:ext cx="8619646" cy="6574568"/>
            <a:chOff x="141516" y="171390"/>
            <a:chExt cx="8619646" cy="6574568"/>
          </a:xfrm>
        </p:grpSpPr>
        <p:sp>
          <p:nvSpPr>
            <p:cNvPr id="12" name="Rounded Rectangle 29">
              <a:extLst>
                <a:ext uri="{FF2B5EF4-FFF2-40B4-BE49-F238E27FC236}">
                  <a16:creationId xmlns:a16="http://schemas.microsoft.com/office/drawing/2014/main" id="{06B38D01-154C-127F-B4A2-5B9155642BEB}"/>
                </a:ext>
              </a:extLst>
            </p:cNvPr>
            <p:cNvSpPr/>
            <p:nvPr/>
          </p:nvSpPr>
          <p:spPr>
            <a:xfrm>
              <a:off x="141517" y="3984216"/>
              <a:ext cx="2970520" cy="2761742"/>
            </a:xfrm>
            <a:prstGeom prst="roundRect">
              <a:avLst>
                <a:gd name="adj" fmla="val 135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3" name="Rounded Rectangle 18">
              <a:extLst>
                <a:ext uri="{FF2B5EF4-FFF2-40B4-BE49-F238E27FC236}">
                  <a16:creationId xmlns:a16="http://schemas.microsoft.com/office/drawing/2014/main" id="{11078114-E343-5A19-2F8A-2E2C48B6AF1A}"/>
                </a:ext>
              </a:extLst>
            </p:cNvPr>
            <p:cNvSpPr/>
            <p:nvPr/>
          </p:nvSpPr>
          <p:spPr>
            <a:xfrm>
              <a:off x="141516" y="171390"/>
              <a:ext cx="5271500" cy="2744325"/>
            </a:xfrm>
            <a:prstGeom prst="roundRect">
              <a:avLst>
                <a:gd name="adj" fmla="val 17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5" name="Rounded Rectangle 24">
              <a:extLst>
                <a:ext uri="{FF2B5EF4-FFF2-40B4-BE49-F238E27FC236}">
                  <a16:creationId xmlns:a16="http://schemas.microsoft.com/office/drawing/2014/main" id="{9B3B20C4-BC65-42B5-620D-4E9BD4373943}"/>
                </a:ext>
              </a:extLst>
            </p:cNvPr>
            <p:cNvSpPr/>
            <p:nvPr/>
          </p:nvSpPr>
          <p:spPr>
            <a:xfrm>
              <a:off x="5527214" y="171390"/>
              <a:ext cx="3222170" cy="2744325"/>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6" name="TextBox 15">
              <a:extLst>
                <a:ext uri="{FF2B5EF4-FFF2-40B4-BE49-F238E27FC236}">
                  <a16:creationId xmlns:a16="http://schemas.microsoft.com/office/drawing/2014/main" id="{98E011CE-15FD-B761-FDCE-B79742E82689}"/>
                </a:ext>
              </a:extLst>
            </p:cNvPr>
            <p:cNvSpPr txBox="1"/>
            <p:nvPr/>
          </p:nvSpPr>
          <p:spPr>
            <a:xfrm>
              <a:off x="5590197" y="182917"/>
              <a:ext cx="3170965" cy="2699522"/>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0"/>
                </a:spcAft>
              </a:pPr>
              <a:r>
                <a:rPr lang="he-IL" sz="1200" b="1" dirty="0">
                  <a:solidFill>
                    <a:srgbClr val="9ABC56"/>
                  </a:solidFill>
                  <a:latin typeface="Heebo" pitchFamily="2" charset="-79"/>
                  <a:ea typeface="Tahoma" panose="020B0604030504040204" pitchFamily="34" charset="0"/>
                  <a:cs typeface="Heebo" pitchFamily="2" charset="-79"/>
                </a:rPr>
                <a:t>התערבות בנווה עופר</a:t>
              </a:r>
            </a:p>
            <a:p>
              <a:pPr marL="171450" indent="-171450">
                <a:lnSpc>
                  <a:spcPct val="114000"/>
                </a:lnSpc>
                <a:spcAft>
                  <a:spcPts val="0"/>
                </a:spcAft>
                <a:buFont typeface="Arial" panose="020B0604020202020204" pitchFamily="34" charset="0"/>
                <a:buChar char="•"/>
              </a:pPr>
              <a:r>
                <a:rPr lang="he-IL" sz="1050" b="1" u="sng" dirty="0">
                  <a:latin typeface="Heebo" pitchFamily="2" charset="-79"/>
                  <a:ea typeface="Tahoma" panose="020B0604030504040204" pitchFamily="34" charset="0"/>
                  <a:cs typeface="Heebo" pitchFamily="2" charset="-79"/>
                  <a:hlinkClick r:id="rId4" action="ppaction://hlinksldjump">
                    <a:extLst>
                      <a:ext uri="{A12FA001-AC4F-418D-AE19-62706E023703}">
                        <ahyp:hlinkClr xmlns:ahyp="http://schemas.microsoft.com/office/drawing/2018/hyperlinkcolor" val="tx"/>
                      </a:ext>
                    </a:extLst>
                  </a:hlinkClick>
                </a:rPr>
                <a:t>התחנות באירוע</a:t>
              </a:r>
              <a:r>
                <a:rPr lang="he-IL" sz="1050" b="1" dirty="0">
                  <a:latin typeface="Heebo" pitchFamily="2" charset="-79"/>
                  <a:ea typeface="Tahoma" panose="020B0604030504040204" pitchFamily="34" charset="0"/>
                  <a:cs typeface="Heebo" pitchFamily="2" charset="-79"/>
                  <a:hlinkClick r:id="rId4" action="ppaction://hlinksldjump">
                    <a:extLst>
                      <a:ext uri="{A12FA001-AC4F-418D-AE19-62706E023703}">
                        <ahyp:hlinkClr xmlns:ahyp="http://schemas.microsoft.com/office/drawing/2018/hyperlinkcolor" val="tx"/>
                      </a:ext>
                    </a:extLst>
                  </a:hlinkClick>
                </a:rPr>
                <a:t> </a:t>
              </a:r>
              <a:r>
                <a:rPr lang="he-IL" sz="1050" dirty="0">
                  <a:latin typeface="Heebo" pitchFamily="2" charset="-79"/>
                  <a:ea typeface="Tahoma" panose="020B0604030504040204" pitchFamily="34" charset="0"/>
                  <a:cs typeface="Heebo" pitchFamily="2" charset="-79"/>
                </a:rPr>
                <a:t>זימנו למידה וחקירה, יצירה משותפת, משחק חברתי, תנועה חופשית ואתגר פיזי. </a:t>
              </a:r>
              <a:r>
                <a:rPr lang="he-IL" sz="1050" b="1" dirty="0">
                  <a:latin typeface="Heebo" pitchFamily="2" charset="-79"/>
                  <a:ea typeface="Tahoma" panose="020B0604030504040204" pitchFamily="34" charset="0"/>
                  <a:cs typeface="Heebo" pitchFamily="2" charset="-79"/>
                </a:rPr>
                <a:t>הפעילויות נתנו מענה למשחק משותף מלווה-ילד</a:t>
              </a:r>
              <a:r>
                <a:rPr lang="he-IL" sz="1050" dirty="0">
                  <a:latin typeface="Heebo" pitchFamily="2" charset="-79"/>
                  <a:ea typeface="Tahoma" panose="020B0604030504040204" pitchFamily="34" charset="0"/>
                  <a:cs typeface="Heebo" pitchFamily="2" charset="-79"/>
                </a:rPr>
                <a:t>, וכן עודדו חיבור והשתתפות של המלווים במשחק מתוך הזדהות והנאה. </a:t>
              </a:r>
            </a:p>
            <a:p>
              <a:pPr marL="171450" indent="-171450">
                <a:lnSpc>
                  <a:spcPct val="114000"/>
                </a:lnSpc>
                <a:spcAft>
                  <a:spcPts val="0"/>
                </a:spcAft>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האירוע נחווה כ"מסע" משותף של מלווים וילדיהם לגילוי הפעילויות השונות, בעיקר בקרב גיל 6-3. בנוסף, נצפה משחק חופשי וחברתי בין ילדים, כשהמדשאות והגבעות שימשו כמרחבים לרכיבה, ריצה וגלגולים. </a:t>
              </a:r>
            </a:p>
            <a:p>
              <a:pPr marL="171450" indent="-171450">
                <a:lnSpc>
                  <a:spcPct val="114000"/>
                </a:lnSpc>
                <a:spcAft>
                  <a:spcPts val="0"/>
                </a:spcAft>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האווירה הייתה טובה מאוד וניכר שהתושבים מרוצים מתפקוד הצוות הקהילתי, המנחים והמפעילים בתחנות, שעודדו את המשתתפים למעורבות גבוהה.</a:t>
              </a:r>
            </a:p>
          </p:txBody>
        </p:sp>
        <p:sp>
          <p:nvSpPr>
            <p:cNvPr id="20" name="TextBox 19">
              <a:extLst>
                <a:ext uri="{FF2B5EF4-FFF2-40B4-BE49-F238E27FC236}">
                  <a16:creationId xmlns:a16="http://schemas.microsoft.com/office/drawing/2014/main" id="{3CF96F1A-0DDC-1C38-5563-0974CD355CF1}"/>
                </a:ext>
              </a:extLst>
            </p:cNvPr>
            <p:cNvSpPr txBox="1"/>
            <p:nvPr/>
          </p:nvSpPr>
          <p:spPr>
            <a:xfrm>
              <a:off x="180808" y="186722"/>
              <a:ext cx="5220430" cy="2887842"/>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0"/>
                </a:spcAft>
              </a:pPr>
              <a:r>
                <a:rPr lang="he-IL" sz="1200" b="1" dirty="0">
                  <a:solidFill>
                    <a:srgbClr val="9ABC56"/>
                  </a:solidFill>
                  <a:latin typeface="Heebo" pitchFamily="2" charset="-79"/>
                  <a:ea typeface="Tahoma" panose="020B0604030504040204" pitchFamily="34" charset="0"/>
                  <a:cs typeface="Heebo" pitchFamily="2" charset="-79"/>
                </a:rPr>
                <a:t>רחוב משחק</a:t>
              </a:r>
            </a:p>
            <a:p>
              <a:pPr>
                <a:lnSpc>
                  <a:spcPct val="114000"/>
                </a:lnSpc>
                <a:spcAft>
                  <a:spcPts val="0"/>
                </a:spcAft>
              </a:pPr>
              <a:r>
                <a:rPr lang="he-IL" sz="1050" b="1" dirty="0">
                  <a:latin typeface="Heebo" pitchFamily="2" charset="-79"/>
                  <a:ea typeface="Tahoma" panose="020B0604030504040204" pitchFamily="34" charset="0"/>
                  <a:cs typeface="Heebo" pitchFamily="2" charset="-79"/>
                  <a:hlinkClick r:id="rId5" action="ppaction://hlinksldjump">
                    <a:extLst>
                      <a:ext uri="{A12FA001-AC4F-418D-AE19-62706E023703}">
                        <ahyp:hlinkClr xmlns:ahyp="http://schemas.microsoft.com/office/drawing/2018/hyperlinkcolor" val="tx"/>
                      </a:ext>
                    </a:extLst>
                  </a:hlinkClick>
                </a:rPr>
                <a:t>האירועים </a:t>
              </a:r>
              <a:r>
                <a:rPr lang="he-IL" sz="1050" dirty="0">
                  <a:latin typeface="Heebo" pitchFamily="2" charset="-79"/>
                  <a:ea typeface="Tahoma" panose="020B0604030504040204" pitchFamily="34" charset="0"/>
                  <a:cs typeface="Heebo" pitchFamily="2" charset="-79"/>
                </a:rPr>
                <a:t>ענו היטב על צורכי הקהילות השונות: </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נגיש, קרוב וחינמי</a:t>
              </a:r>
              <a:r>
                <a:rPr lang="en-US" sz="1050" dirty="0">
                  <a:latin typeface="Heebo" pitchFamily="2" charset="-79"/>
                  <a:ea typeface="Tahoma" panose="020B0604030504040204" pitchFamily="34" charset="0"/>
                  <a:cs typeface="Heebo" pitchFamily="2" charset="-79"/>
                </a:rPr>
                <a:t>;</a:t>
              </a:r>
              <a:r>
                <a:rPr lang="he-IL" sz="1050" dirty="0">
                  <a:latin typeface="Heebo" pitchFamily="2" charset="-79"/>
                  <a:ea typeface="Tahoma" panose="020B0604030504040204" pitchFamily="34" charset="0"/>
                  <a:cs typeface="Heebo" pitchFamily="2" charset="-79"/>
                </a:rPr>
                <a:t> כאשר בכל אירוע בלטו מאפיינים שונים בהתאם לאופי המרחב והקהילה.</a:t>
              </a:r>
            </a:p>
            <a:p>
              <a:pPr marL="182563" lvl="1" indent="-173038">
                <a:lnSpc>
                  <a:spcPct val="114000"/>
                </a:lnSpc>
                <a:buFont typeface="Arial" panose="020B0604020202020204" pitchFamily="34" charset="0"/>
                <a:buChar char="•"/>
              </a:pPr>
              <a:r>
                <a:rPr lang="he-IL" sz="1050" b="1" dirty="0">
                  <a:latin typeface="Heebo" pitchFamily="2" charset="-79"/>
                  <a:ea typeface="Tahoma" panose="020B0604030504040204" pitchFamily="34" charset="0"/>
                  <a:cs typeface="Heebo" pitchFamily="2" charset="-79"/>
                </a:rPr>
                <a:t>מענה רב גילי </a:t>
              </a:r>
              <a:r>
                <a:rPr lang="he-IL" sz="1050" dirty="0">
                  <a:latin typeface="Heebo" pitchFamily="2" charset="-79"/>
                  <a:ea typeface="Tahoma" panose="020B0604030504040204" pitchFamily="34" charset="0"/>
                  <a:cs typeface="Heebo" pitchFamily="2" charset="-79"/>
                </a:rPr>
                <a:t>במגוון תחנות, מפעוטות ועד גיל בי"ס יסודי</a:t>
              </a:r>
              <a:r>
                <a:rPr lang="en-US" sz="1050" dirty="0">
                  <a:latin typeface="Heebo" pitchFamily="2" charset="-79"/>
                  <a:ea typeface="Tahoma" panose="020B0604030504040204" pitchFamily="34" charset="0"/>
                  <a:cs typeface="Heebo" pitchFamily="2" charset="-79"/>
                </a:rPr>
                <a:t>;</a:t>
              </a:r>
              <a:r>
                <a:rPr lang="he-IL" sz="1050" dirty="0">
                  <a:latin typeface="Heebo" pitchFamily="2" charset="-79"/>
                  <a:ea typeface="Tahoma" panose="020B0604030504040204" pitchFamily="34" charset="0"/>
                  <a:cs typeface="Heebo" pitchFamily="2" charset="-79"/>
                </a:rPr>
                <a:t> כך שהמלווים והילדים נחשפו </a:t>
              </a:r>
              <a:r>
                <a:rPr lang="he-IL" sz="1050" b="1" dirty="0">
                  <a:latin typeface="Heebo" pitchFamily="2" charset="-79"/>
                  <a:ea typeface="Tahoma" panose="020B0604030504040204" pitchFamily="34" charset="0"/>
                  <a:cs typeface="Heebo" pitchFamily="2" charset="-79"/>
                </a:rPr>
                <a:t>להזדמנויות למשחק משותף</a:t>
              </a:r>
              <a:r>
                <a:rPr lang="he-IL" sz="1050" dirty="0">
                  <a:latin typeface="Heebo" pitchFamily="2" charset="-79"/>
                  <a:ea typeface="Tahoma" panose="020B0604030504040204" pitchFamily="34" charset="0"/>
                  <a:cs typeface="Heebo" pitchFamily="2" charset="-79"/>
                </a:rPr>
                <a:t>. </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היוזמה זכתה להערכה מצד התושבים - </a:t>
              </a:r>
              <a:r>
                <a:rPr lang="he-IL" sz="1050" i="1" dirty="0">
                  <a:latin typeface="Heebo" pitchFamily="2" charset="-79"/>
                  <a:ea typeface="Tahoma"/>
                  <a:cs typeface="Heebo" pitchFamily="2" charset="-79"/>
                </a:rPr>
                <a:t>"הכי בטיחותי שסגרו את הרחוב והילדים יכולים לשחק חופשי." </a:t>
              </a:r>
              <a:r>
                <a:rPr lang="he-IL" sz="900" dirty="0">
                  <a:latin typeface="Heebo" pitchFamily="2" charset="-79"/>
                  <a:ea typeface="Tahoma" panose="020B0604030504040204" pitchFamily="34" charset="0"/>
                  <a:cs typeface="Heebo" pitchFamily="2" charset="-79"/>
                </a:rPr>
                <a:t>רחוב משחק, קהילת קנדה</a:t>
              </a:r>
              <a:br>
                <a:rPr lang="en-US" sz="1050" dirty="0">
                  <a:latin typeface="Heebo" pitchFamily="2" charset="-79"/>
                  <a:ea typeface="Tahoma" panose="020B0604030504040204" pitchFamily="34" charset="0"/>
                  <a:cs typeface="Heebo" pitchFamily="2" charset="-79"/>
                </a:rPr>
              </a:br>
              <a:r>
                <a:rPr lang="he-IL" sz="1050" i="1" dirty="0">
                  <a:latin typeface="Heebo" pitchFamily="2" charset="-79"/>
                  <a:ea typeface="Tahoma"/>
                  <a:cs typeface="Heebo" pitchFamily="2" charset="-79"/>
                </a:rPr>
                <a:t>"אני נהנית להיות בחוץ, להכיר הורים מהשכונה. אהבתי שאלו משחקים שמצריכים מחשבה, שהכול רב פעמי והצעצועים מעץ." </a:t>
              </a:r>
              <a:r>
                <a:rPr lang="he-IL" sz="900" dirty="0">
                  <a:latin typeface="Heebo" pitchFamily="2" charset="-79"/>
                  <a:ea typeface="Tahoma" panose="020B0604030504040204" pitchFamily="34" charset="0"/>
                  <a:cs typeface="Heebo" pitchFamily="2" charset="-79"/>
                </a:rPr>
                <a:t>רחוב משחק, צוקי אביב</a:t>
              </a:r>
              <a:endParaRPr lang="he-IL" sz="1050" dirty="0">
                <a:latin typeface="Heebo" pitchFamily="2" charset="-79"/>
                <a:ea typeface="Tahoma" panose="020B0604030504040204" pitchFamily="34" charset="0"/>
                <a:cs typeface="Heebo" pitchFamily="2" charset="-79"/>
              </a:endParaRP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המשתתפים באירועים ביפו הוקירו את הקונספט, וניכר כי </a:t>
              </a:r>
              <a:r>
                <a:rPr lang="he-IL" sz="1050" b="1" dirty="0">
                  <a:latin typeface="Heebo" pitchFamily="2" charset="-79"/>
                  <a:ea typeface="Tahoma" panose="020B0604030504040204" pitchFamily="34" charset="0"/>
                  <a:cs typeface="Heebo" pitchFamily="2" charset="-79"/>
                </a:rPr>
                <a:t>המענה משמעותי יותר באזורי אוכלוסייה מוחלשת, כשהמרחב הציבורי פחות מותאם לבילוי ילדים בשגרה</a:t>
              </a:r>
              <a:r>
                <a:rPr lang="he-IL" sz="1050" dirty="0">
                  <a:latin typeface="Heebo" pitchFamily="2" charset="-79"/>
                  <a:ea typeface="Tahoma" panose="020B0604030504040204" pitchFamily="34" charset="0"/>
                  <a:cs typeface="Heebo" pitchFamily="2" charset="-79"/>
                </a:rPr>
                <a:t>. לעומת זאת, באזור המאופיין באוכלוסייה מבוססת יותר והיצע רחב של מרחבים ציבוריים נגישים ומותאמים לשהיית קהל היעד, נראה</a:t>
              </a:r>
              <a:r>
                <a:rPr lang="en-GB" sz="1050" dirty="0">
                  <a:latin typeface="Heebo" pitchFamily="2" charset="-79"/>
                  <a:ea typeface="Tahoma" panose="020B0604030504040204" pitchFamily="34" charset="0"/>
                  <a:cs typeface="Heebo" pitchFamily="2" charset="-79"/>
                </a:rPr>
                <a:t> </a:t>
              </a:r>
              <a:r>
                <a:rPr lang="he-IL" sz="1050" dirty="0">
                  <a:latin typeface="Heebo" pitchFamily="2" charset="-79"/>
                  <a:ea typeface="Tahoma" panose="020B0604030504040204" pitchFamily="34" charset="0"/>
                  <a:cs typeface="Heebo" pitchFamily="2" charset="-79"/>
                </a:rPr>
                <a:t>כי המענה שמציע קונספט רחוב משחק ניתן למימוש באמצעים נוספים, שכבר נגישים בתשתית העירונית באזור. </a:t>
              </a:r>
            </a:p>
            <a:p>
              <a:pPr>
                <a:spcAft>
                  <a:spcPts val="0"/>
                </a:spcAft>
              </a:pPr>
              <a:endParaRPr lang="he-IL" sz="1100" dirty="0">
                <a:latin typeface="Heebo" pitchFamily="2" charset="-79"/>
                <a:ea typeface="Tahoma" panose="020B0604030504040204" pitchFamily="34" charset="0"/>
                <a:cs typeface="Heebo" pitchFamily="2" charset="-79"/>
              </a:endParaRPr>
            </a:p>
          </p:txBody>
        </p:sp>
        <p:sp>
          <p:nvSpPr>
            <p:cNvPr id="18" name="Rounded Rectangle 20">
              <a:extLst>
                <a:ext uri="{FF2B5EF4-FFF2-40B4-BE49-F238E27FC236}">
                  <a16:creationId xmlns:a16="http://schemas.microsoft.com/office/drawing/2014/main" id="{950C7BF5-E9E7-A372-F4CE-F6BD9D9CF8EC}"/>
                </a:ext>
              </a:extLst>
            </p:cNvPr>
            <p:cNvSpPr/>
            <p:nvPr/>
          </p:nvSpPr>
          <p:spPr>
            <a:xfrm>
              <a:off x="141517" y="2995040"/>
              <a:ext cx="8607868" cy="909851"/>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22" name="TextBox 21">
              <a:extLst>
                <a:ext uri="{FF2B5EF4-FFF2-40B4-BE49-F238E27FC236}">
                  <a16:creationId xmlns:a16="http://schemas.microsoft.com/office/drawing/2014/main" id="{BB734C9B-2EFD-64D5-1C3B-F8485B42E214}"/>
                </a:ext>
              </a:extLst>
            </p:cNvPr>
            <p:cNvSpPr txBox="1"/>
            <p:nvPr/>
          </p:nvSpPr>
          <p:spPr>
            <a:xfrm>
              <a:off x="180808" y="2999416"/>
              <a:ext cx="8375363" cy="883703"/>
            </a:xfrm>
            <a:prstGeom prst="rect">
              <a:avLst/>
            </a:prstGeom>
            <a:noFill/>
          </p:spPr>
          <p:txBody>
            <a:bodyPr wrap="square" lIns="91440" tIns="45720" rIns="91440" bIns="45720" anchor="t">
              <a:spAutoFit/>
            </a:bodyPr>
            <a:lstStyle/>
            <a:p>
              <a:pPr>
                <a:lnSpc>
                  <a:spcPct val="115000"/>
                </a:lnSpc>
              </a:pPr>
              <a:r>
                <a:rPr lang="he-IL" sz="1200" b="1" dirty="0">
                  <a:solidFill>
                    <a:srgbClr val="9ABC56"/>
                  </a:solidFill>
                  <a:latin typeface="Heebo" pitchFamily="2" charset="-79"/>
                  <a:ea typeface="Tahoma" panose="020B0604030504040204" pitchFamily="34" charset="0"/>
                  <a:cs typeface="Heebo" pitchFamily="2" charset="-79"/>
                </a:rPr>
                <a:t>סדנת קריאה בספריות – שת"פ פיג'מה (</a:t>
              </a:r>
              <a:r>
                <a:rPr lang="en-US" sz="1200" b="1" dirty="0">
                  <a:solidFill>
                    <a:srgbClr val="9ABC56"/>
                  </a:solidFill>
                  <a:latin typeface="Heebo" pitchFamily="2" charset="-79"/>
                  <a:ea typeface="Tahoma" panose="020B0604030504040204" pitchFamily="34" charset="0"/>
                  <a:cs typeface="Heebo" pitchFamily="2" charset="-79"/>
                </a:rPr>
                <a:t>N=23</a:t>
              </a:r>
              <a:r>
                <a:rPr lang="he-IL" sz="1200" b="1" dirty="0">
                  <a:solidFill>
                    <a:srgbClr val="9ABC56"/>
                  </a:solidFill>
                  <a:latin typeface="Heebo" pitchFamily="2" charset="-79"/>
                  <a:ea typeface="Tahoma" panose="020B0604030504040204" pitchFamily="34" charset="0"/>
                  <a:cs typeface="Heebo" pitchFamily="2" charset="-79"/>
                </a:rPr>
                <a:t>)</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הסדנאות ענו על הציפיות של כלל המשיבים (</a:t>
              </a:r>
              <a:r>
                <a:rPr lang="he-IL" sz="1200" b="1" dirty="0">
                  <a:latin typeface="Heebo" pitchFamily="2" charset="-79"/>
                  <a:ea typeface="Tahoma" panose="020B0604030504040204" pitchFamily="34" charset="0"/>
                  <a:cs typeface="Heebo" pitchFamily="2" charset="-79"/>
                </a:rPr>
                <a:t>82%</a:t>
              </a:r>
              <a:r>
                <a:rPr lang="he-IL" sz="1050" dirty="0">
                  <a:latin typeface="Heebo" pitchFamily="2" charset="-79"/>
                  <a:ea typeface="Tahoma" panose="020B0604030504040204" pitchFamily="34" charset="0"/>
                  <a:cs typeface="Heebo" pitchFamily="2" charset="-79"/>
                </a:rPr>
                <a:t> </a:t>
              </a:r>
              <a:r>
                <a:rPr lang="he-IL" sz="1050" b="1" dirty="0">
                  <a:latin typeface="Heebo" pitchFamily="2" charset="-79"/>
                  <a:ea typeface="Tahoma" panose="020B0604030504040204" pitchFamily="34" charset="0"/>
                  <a:cs typeface="Heebo" pitchFamily="2" charset="-79"/>
                </a:rPr>
                <a:t>במידה רבה-רבה מאוד</a:t>
              </a:r>
              <a:r>
                <a:rPr lang="he-IL" sz="1050" dirty="0">
                  <a:latin typeface="Heebo" pitchFamily="2" charset="-79"/>
                  <a:ea typeface="Tahoma" panose="020B0604030504040204" pitchFamily="34" charset="0"/>
                  <a:cs typeface="Heebo" pitchFamily="2" charset="-79"/>
                </a:rPr>
                <a:t>) והמנחים נתפסו כ</a:t>
              </a:r>
              <a:r>
                <a:rPr lang="he-IL" sz="1050" b="1" dirty="0">
                  <a:latin typeface="Heebo" pitchFamily="2" charset="-79"/>
                  <a:ea typeface="Tahoma" panose="020B0604030504040204" pitchFamily="34" charset="0"/>
                  <a:cs typeface="Heebo" pitchFamily="2" charset="-79"/>
                </a:rPr>
                <a:t>מקצועיים</a:t>
              </a:r>
              <a:r>
                <a:rPr lang="he-IL" sz="1050" dirty="0">
                  <a:latin typeface="Heebo" pitchFamily="2" charset="-79"/>
                  <a:ea typeface="Tahoma" panose="020B0604030504040204" pitchFamily="34" charset="0"/>
                  <a:cs typeface="Heebo" pitchFamily="2" charset="-79"/>
                </a:rPr>
                <a:t> בקרב</a:t>
              </a:r>
              <a:r>
                <a:rPr lang="he-IL" sz="1200" b="1" dirty="0">
                  <a:latin typeface="Heebo" pitchFamily="2" charset="-79"/>
                  <a:ea typeface="Tahoma" panose="020B0604030504040204" pitchFamily="34" charset="0"/>
                  <a:cs typeface="Heebo" pitchFamily="2" charset="-79"/>
                </a:rPr>
                <a:t> 96%</a:t>
              </a:r>
              <a:r>
                <a:rPr lang="he-IL" sz="1050" dirty="0">
                  <a:latin typeface="Heebo" pitchFamily="2" charset="-79"/>
                  <a:ea typeface="Tahoma" panose="020B0604030504040204" pitchFamily="34" charset="0"/>
                  <a:cs typeface="Heebo" pitchFamily="2" charset="-79"/>
                </a:rPr>
                <a:t>. </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המשיבים נתרמו בעיקר ברכישת ידע </a:t>
              </a:r>
              <a:r>
                <a:rPr lang="he-IL" sz="1050" dirty="0" err="1">
                  <a:latin typeface="Heebo" pitchFamily="2" charset="-79"/>
                  <a:ea typeface="Tahoma" panose="020B0604030504040204" pitchFamily="34" charset="0"/>
                  <a:cs typeface="Heebo" pitchFamily="2" charset="-79"/>
                </a:rPr>
                <a:t>ופרקטיקות</a:t>
              </a:r>
              <a:r>
                <a:rPr lang="he-IL" sz="1050" dirty="0">
                  <a:latin typeface="Heebo" pitchFamily="2" charset="-79"/>
                  <a:ea typeface="Tahoma" panose="020B0604030504040204" pitchFamily="34" charset="0"/>
                  <a:cs typeface="Heebo" pitchFamily="2" charset="-79"/>
                </a:rPr>
                <a:t>, בדגש על תושבי דרום העיר - </a:t>
              </a:r>
              <a:r>
                <a:rPr lang="he-IL" sz="1050" i="1" dirty="0">
                  <a:latin typeface="Heebo" pitchFamily="2" charset="-79"/>
                  <a:ea typeface="Tahoma" panose="020B0604030504040204" pitchFamily="34" charset="0"/>
                  <a:cs typeface="Heebo" pitchFamily="2" charset="-79"/>
                </a:rPr>
                <a:t>"</a:t>
              </a:r>
              <a:r>
                <a:rPr lang="he-IL" sz="1050" b="1" i="1" dirty="0">
                  <a:latin typeface="Heebo" pitchFamily="2" charset="-79"/>
                  <a:ea typeface="Tahoma" panose="020B0604030504040204" pitchFamily="34" charset="0"/>
                  <a:cs typeface="Heebo" pitchFamily="2" charset="-79"/>
                </a:rPr>
                <a:t>סדנא חווייתית מאוד לילדים ומעשירה עבורנו ההורים! ממש אהבנו</a:t>
              </a:r>
              <a:r>
                <a:rPr lang="he-IL" sz="1050" i="1" dirty="0">
                  <a:latin typeface="Heebo" pitchFamily="2" charset="-79"/>
                  <a:ea typeface="Tahoma" panose="020B0604030504040204" pitchFamily="34" charset="0"/>
                  <a:cs typeface="Heebo" pitchFamily="2" charset="-79"/>
                </a:rPr>
                <a:t>."</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ממצא עקיף: יותר ממחצית מהמשיבים הכירו את שירותי הספרייה החינמיים, וכמחציתם (כולם מאזור הצפון) דיווחו שהם מנויים.</a:t>
              </a:r>
              <a:endParaRPr lang="en-US" sz="1050" dirty="0">
                <a:latin typeface="Heebo" pitchFamily="2" charset="-79"/>
                <a:ea typeface="Tahoma" panose="020B0604030504040204" pitchFamily="34" charset="0"/>
                <a:cs typeface="Heebo" pitchFamily="2" charset="-79"/>
              </a:endParaRPr>
            </a:p>
          </p:txBody>
        </p:sp>
        <p:sp>
          <p:nvSpPr>
            <p:cNvPr id="23" name="Rounded Rectangle 22">
              <a:extLst>
                <a:ext uri="{FF2B5EF4-FFF2-40B4-BE49-F238E27FC236}">
                  <a16:creationId xmlns:a16="http://schemas.microsoft.com/office/drawing/2014/main" id="{2145B526-C8CF-71A7-787F-D230F12BA094}"/>
                </a:ext>
              </a:extLst>
            </p:cNvPr>
            <p:cNvSpPr/>
            <p:nvPr/>
          </p:nvSpPr>
          <p:spPr>
            <a:xfrm>
              <a:off x="3222170" y="3984216"/>
              <a:ext cx="5527213" cy="2761742"/>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26" name="TextBox 18">
              <a:extLst>
                <a:ext uri="{FF2B5EF4-FFF2-40B4-BE49-F238E27FC236}">
                  <a16:creationId xmlns:a16="http://schemas.microsoft.com/office/drawing/2014/main" id="{03895F23-FAF0-C778-1B28-32D0559EFA6B}"/>
                </a:ext>
              </a:extLst>
            </p:cNvPr>
            <p:cNvSpPr txBox="1"/>
            <p:nvPr/>
          </p:nvSpPr>
          <p:spPr>
            <a:xfrm>
              <a:off x="3266989" y="4066807"/>
              <a:ext cx="5494173" cy="2575000"/>
            </a:xfrm>
            <a:prstGeom prst="rect">
              <a:avLst/>
            </a:prstGeom>
            <a:noFill/>
          </p:spPr>
          <p:txBody>
            <a:bodyPr wrap="square" lIns="91440" tIns="45720" rIns="91440" bIns="45720" anchor="t">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140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הקמת משחקייה במרכז הערבי יהודי ביפו</a:t>
              </a:r>
            </a:p>
            <a:p>
              <a:pPr marL="171450" indent="-171450">
                <a:lnSpc>
                  <a:spcPct val="114000"/>
                </a:lnSpc>
                <a:spcAft>
                  <a:spcPts val="0"/>
                </a:spcAft>
                <a:buFont typeface="Arial" panose="020B0604020202020204" pitchFamily="34" charset="0"/>
                <a:buChar char="•"/>
              </a:pPr>
              <a:r>
                <a:rPr lang="he-IL" sz="1050" dirty="0">
                  <a:latin typeface="Heebo" pitchFamily="2" charset="-79"/>
                  <a:ea typeface="Tahoma"/>
                  <a:cs typeface="Heebo" pitchFamily="2" charset="-79"/>
                </a:rPr>
                <a:t>רוב ההרכבים שביקרו במתחם </a:t>
              </a:r>
              <a:r>
                <a:rPr lang="he-IL" sz="1050" b="1" dirty="0">
                  <a:latin typeface="Heebo" pitchFamily="2" charset="-79"/>
                  <a:ea typeface="Tahoma"/>
                  <a:cs typeface="Heebo" pitchFamily="2" charset="-79"/>
                </a:rPr>
                <a:t>בילו יחד במשחק משותף מלווה-ילד למשך רוב זמן השהייה</a:t>
              </a:r>
              <a:r>
                <a:rPr lang="he-IL" sz="1050" dirty="0">
                  <a:latin typeface="Heebo" pitchFamily="2" charset="-79"/>
                  <a:ea typeface="Tahoma"/>
                  <a:cs typeface="Heebo" pitchFamily="2" charset="-79"/>
                </a:rPr>
                <a:t>, וניכר כי הגיעו לטובת בילוי איכותי ומשמעותי.</a:t>
              </a:r>
              <a:br>
                <a:rPr lang="en-US" sz="1050" dirty="0">
                  <a:latin typeface="Heebo" pitchFamily="2" charset="-79"/>
                  <a:ea typeface="Tahoma" panose="020B0604030504040204" pitchFamily="34" charset="0"/>
                  <a:cs typeface="Heebo" pitchFamily="2" charset="-79"/>
                </a:rPr>
              </a:br>
              <a:r>
                <a:rPr lang="he-IL" sz="1050" i="1" dirty="0">
                  <a:solidFill>
                    <a:prstClr val="black"/>
                  </a:solidFill>
                  <a:latin typeface="Heebo" pitchFamily="2" charset="-79"/>
                  <a:ea typeface="Tahoma"/>
                  <a:cs typeface="Heebo" pitchFamily="2" charset="-79"/>
                </a:rPr>
                <a:t>"ההורים מעוניינים לבלות עוד זמן עם הילדים ולא רק בבית</a:t>
              </a:r>
              <a:r>
                <a:rPr lang="he-IL" sz="900" i="1" dirty="0">
                  <a:solidFill>
                    <a:prstClr val="black"/>
                  </a:solidFill>
                  <a:latin typeface="Heebo" pitchFamily="2" charset="-79"/>
                  <a:ea typeface="Tahoma"/>
                  <a:cs typeface="Heebo" pitchFamily="2" charset="-79"/>
                </a:rPr>
                <a:t>." </a:t>
              </a:r>
              <a:r>
                <a:rPr lang="he-IL" sz="900" dirty="0">
                  <a:latin typeface="Heebo" pitchFamily="2" charset="-79"/>
                  <a:ea typeface="Tahoma"/>
                  <a:cs typeface="Heebo" pitchFamily="2" charset="-79"/>
                </a:rPr>
                <a:t>צוות המשחקייה במרכז ערבי-יהודי</a:t>
              </a:r>
              <a:endParaRPr lang="he-IL" sz="1000" dirty="0">
                <a:latin typeface="Heebo" pitchFamily="2" charset="-79"/>
                <a:ea typeface="Tahoma"/>
                <a:cs typeface="Heebo" pitchFamily="2" charset="-79"/>
              </a:endParaRPr>
            </a:p>
            <a:p>
              <a:pPr marL="171450" indent="-171450">
                <a:lnSpc>
                  <a:spcPct val="114000"/>
                </a:lnSpc>
                <a:spcAft>
                  <a:spcPts val="0"/>
                </a:spcAft>
                <a:buFont typeface="Arial" panose="020B0604020202020204" pitchFamily="34" charset="0"/>
                <a:buChar char="•"/>
              </a:pPr>
              <a:r>
                <a:rPr lang="he-IL" sz="1050" dirty="0">
                  <a:latin typeface="Heebo" pitchFamily="2" charset="-79"/>
                  <a:ea typeface="Tahoma"/>
                  <a:cs typeface="Heebo" pitchFamily="2" charset="-79"/>
                </a:rPr>
                <a:t>נשות הצוות הפגינו נגישות כלפי המבקרים וגישה חיובית ומזמינה, תוך שילוב עצות ועידוד משחק משותף. הצוות מנוסה בעבודה עם הגיל הרך, אך שתיהן העידו כי לא קיבלו הכשרה ייעודית לעבודה במשחקייה. </a:t>
              </a:r>
            </a:p>
            <a:p>
              <a:pPr marL="171450" indent="-171450">
                <a:lnSpc>
                  <a:spcPct val="114000"/>
                </a:lnSpc>
                <a:buFont typeface="Arial" panose="020B0604020202020204" pitchFamily="34" charset="0"/>
                <a:buChar char="•"/>
              </a:pPr>
              <a:r>
                <a:rPr lang="he-IL" sz="1050" dirty="0">
                  <a:latin typeface="Heebo" pitchFamily="2" charset="-79"/>
                  <a:ea typeface="Tahoma"/>
                  <a:cs typeface="Heebo" pitchFamily="2" charset="-79"/>
                </a:rPr>
                <a:t>בראיונות עם המבקרים עלה צורך בבקרה וויסות של העומס במתחם ו/או הרחבת שעות הפעילות:</a:t>
              </a:r>
            </a:p>
            <a:p>
              <a:pPr marL="365125" lvl="2" indent="-182563">
                <a:lnSpc>
                  <a:spcPct val="114000"/>
                </a:lnSpc>
                <a:buFont typeface="Arial" panose="020B0604020202020204" pitchFamily="34" charset="0"/>
                <a:buChar char="•"/>
              </a:pPr>
              <a:r>
                <a:rPr lang="he-IL" sz="1050" dirty="0">
                  <a:latin typeface="Heebo" pitchFamily="2" charset="-79"/>
                  <a:ea typeface="Tahoma"/>
                  <a:cs typeface="Heebo" pitchFamily="2" charset="-79"/>
                </a:rPr>
                <a:t>מימוש חוויית שהייה מיטבית ושימוש נגיש במתקנים- </a:t>
              </a:r>
              <a:r>
                <a:rPr lang="he-IL" sz="1050" i="1" dirty="0">
                  <a:latin typeface="Heebo" pitchFamily="2" charset="-79"/>
                  <a:ea typeface="Tahoma"/>
                  <a:cs typeface="Heebo" pitchFamily="2" charset="-79"/>
                </a:rPr>
                <a:t>"לפעמים ילדים רוצים לשחק בתחנה מסוימת וממתינים הרבה עד שאחרים מסיימים".</a:t>
              </a:r>
            </a:p>
            <a:p>
              <a:pPr marL="365125" lvl="2" indent="-182563">
                <a:lnSpc>
                  <a:spcPct val="114000"/>
                </a:lnSpc>
                <a:buFont typeface="Arial" panose="020B0604020202020204" pitchFamily="34" charset="0"/>
                <a:buChar char="•"/>
              </a:pPr>
              <a:r>
                <a:rPr lang="he-IL" sz="1050" dirty="0">
                  <a:latin typeface="Heebo" pitchFamily="2" charset="-79"/>
                  <a:ea typeface="Tahoma"/>
                  <a:cs typeface="Heebo" pitchFamily="2" charset="-79"/>
                </a:rPr>
                <a:t>שמירה על קבוצת גיל הומוגנית, כדי לספק חוויה בטוחה ומותאמת לפעוטות ותינוקות-  </a:t>
              </a:r>
              <a:r>
                <a:rPr lang="he-IL" sz="1050" i="1" dirty="0">
                  <a:latin typeface="Heebo" pitchFamily="2" charset="-79"/>
                  <a:ea typeface="Tahoma"/>
                  <a:cs typeface="Heebo" pitchFamily="2" charset="-79"/>
                </a:rPr>
                <a:t>"כשיש ילדים בני 5-4, הם משתלטים על המרחב ולקטנים יותר אין מקום מתאים. הילד שלי עוד חדש עם ההליכה ואני מרגישה שזה לא מתאים כשהילדים הבוגרים מסתובבים לידו".</a:t>
              </a:r>
            </a:p>
          </p:txBody>
        </p:sp>
        <p:sp>
          <p:nvSpPr>
            <p:cNvPr id="27" name="TextBox 5">
              <a:extLst>
                <a:ext uri="{FF2B5EF4-FFF2-40B4-BE49-F238E27FC236}">
                  <a16:creationId xmlns:a16="http://schemas.microsoft.com/office/drawing/2014/main" id="{2DEC2D62-6FF7-BDD2-38D8-11FABFB9608D}"/>
                </a:ext>
              </a:extLst>
            </p:cNvPr>
            <p:cNvSpPr txBox="1"/>
            <p:nvPr/>
          </p:nvSpPr>
          <p:spPr>
            <a:xfrm>
              <a:off x="163286" y="4015911"/>
              <a:ext cx="2913361" cy="18663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t"/>
            <a:lstStyle>
              <a:defPPr>
                <a:defRPr lang="he-IL"/>
              </a:defPPr>
              <a:lvl1pPr marL="171450" indent="-171450">
                <a:buFont typeface="Arial" panose="020B0604020202020204" pitchFamily="34" charset="0"/>
                <a:buChar char="•"/>
                <a:defRPr sz="1200"/>
              </a:lvl1pPr>
              <a:lvl2pPr marL="628650" lvl="1" indent="-171450">
                <a:buFont typeface="Arial" panose="020B0604020202020204" pitchFamily="34" charset="0"/>
                <a:buChar char="•"/>
                <a:defRPr sz="12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15000"/>
                </a:lnSpc>
                <a:buNone/>
              </a:pPr>
              <a:r>
                <a:rPr lang="he-IL" b="1" dirty="0">
                  <a:solidFill>
                    <a:srgbClr val="9ABC56"/>
                  </a:solidFill>
                  <a:latin typeface="Heebo" pitchFamily="2" charset="-79"/>
                  <a:ea typeface="Tahoma" panose="020B0604030504040204" pitchFamily="34" charset="0"/>
                  <a:cs typeface="Heebo" pitchFamily="2" charset="-79"/>
                </a:rPr>
                <a:t>פעולות ותפוקות – </a:t>
              </a:r>
              <a:endParaRPr lang="en-US" b="1" dirty="0">
                <a:solidFill>
                  <a:srgbClr val="9ABC56"/>
                </a:solidFill>
                <a:latin typeface="Heebo" pitchFamily="2" charset="-79"/>
                <a:ea typeface="Tahoma" panose="020B0604030504040204" pitchFamily="34" charset="0"/>
                <a:cs typeface="Heebo" pitchFamily="2" charset="-79"/>
              </a:endParaRPr>
            </a:p>
            <a:p>
              <a:pPr marL="0" indent="0">
                <a:lnSpc>
                  <a:spcPct val="115000"/>
                </a:lnSpc>
                <a:buNone/>
              </a:pPr>
              <a:r>
                <a:rPr lang="he-IL" b="1" dirty="0">
                  <a:solidFill>
                    <a:srgbClr val="9ABC56"/>
                  </a:solidFill>
                  <a:latin typeface="Heebo" pitchFamily="2" charset="-79"/>
                  <a:ea typeface="Tahoma" panose="020B0604030504040204" pitchFamily="34" charset="0"/>
                  <a:cs typeface="Heebo" pitchFamily="2" charset="-79"/>
                </a:rPr>
                <a:t>מידע מפורט מצורף </a:t>
              </a:r>
              <a:r>
                <a:rPr lang="he-IL" b="1" dirty="0">
                  <a:solidFill>
                    <a:srgbClr val="9ABC56"/>
                  </a:solidFill>
                  <a:latin typeface="Heebo" pitchFamily="2" charset="-79"/>
                  <a:ea typeface="Tahoma" panose="020B0604030504040204" pitchFamily="34" charset="0"/>
                  <a:cs typeface="Heebo" pitchFamily="2" charset="-79"/>
                  <a:hlinkClick r:id="rId6" action="ppaction://hlinksldjump">
                    <a:extLst>
                      <a:ext uri="{A12FA001-AC4F-418D-AE19-62706E023703}">
                        <ahyp:hlinkClr xmlns:ahyp="http://schemas.microsoft.com/office/drawing/2018/hyperlinkcolor" val="tx"/>
                      </a:ext>
                    </a:extLst>
                  </a:hlinkClick>
                </a:rPr>
                <a:t>בנספחים </a:t>
              </a:r>
              <a:r>
                <a:rPr lang="he-IL" b="1" dirty="0">
                  <a:solidFill>
                    <a:srgbClr val="9ABC56"/>
                  </a:solidFill>
                  <a:latin typeface="Heebo" pitchFamily="2" charset="-79"/>
                  <a:ea typeface="Tahoma" panose="020B0604030504040204" pitchFamily="34" charset="0"/>
                  <a:cs typeface="Heebo" pitchFamily="2" charset="-79"/>
                </a:rPr>
                <a:t>:</a:t>
              </a:r>
            </a:p>
            <a:p>
              <a:pPr marL="182563" lvl="1" indent="-173038">
                <a:lnSpc>
                  <a:spcPct val="114000"/>
                </a:lnSpc>
              </a:pPr>
              <a:r>
                <a:rPr lang="he-IL" sz="1050" dirty="0">
                  <a:solidFill>
                    <a:schemeClr val="tx1"/>
                  </a:solidFill>
                  <a:latin typeface="Heebo" pitchFamily="2" charset="-79"/>
                  <a:ea typeface="Tahoma" panose="020B0604030504040204" pitchFamily="34" charset="0"/>
                  <a:cs typeface="Heebo" pitchFamily="2" charset="-79"/>
                </a:rPr>
                <a:t>במהלך 2023 נערכו 450 סדנאות </a:t>
              </a:r>
              <a:r>
                <a:rPr lang="he-IL" sz="1050" dirty="0" err="1">
                  <a:solidFill>
                    <a:schemeClr val="tx1"/>
                  </a:solidFill>
                  <a:latin typeface="Heebo" pitchFamily="2" charset="-79"/>
                  <a:ea typeface="Tahoma" panose="020B0604030504040204" pitchFamily="34" charset="0"/>
                  <a:cs typeface="Heebo" pitchFamily="2" charset="-79"/>
                </a:rPr>
                <a:t>סלתא</a:t>
              </a:r>
              <a:r>
                <a:rPr lang="he-IL" sz="1050" dirty="0">
                  <a:solidFill>
                    <a:schemeClr val="tx1"/>
                  </a:solidFill>
                  <a:latin typeface="Heebo" pitchFamily="2" charset="-79"/>
                  <a:ea typeface="Tahoma" panose="020B0604030504040204" pitchFamily="34" charset="0"/>
                  <a:cs typeface="Heebo" pitchFamily="2" charset="-79"/>
                </a:rPr>
                <a:t> בהן </a:t>
              </a:r>
              <a:r>
                <a:rPr lang="he-IL" sz="1050" b="1" dirty="0">
                  <a:solidFill>
                    <a:schemeClr val="tx1"/>
                  </a:solidFill>
                  <a:latin typeface="Heebo" pitchFamily="2" charset="-79"/>
                  <a:ea typeface="Tahoma" panose="020B0604030504040204" pitchFamily="34" charset="0"/>
                  <a:cs typeface="Heebo" pitchFamily="2" charset="-79"/>
                </a:rPr>
                <a:t>לקחו חלק כ-</a:t>
              </a:r>
              <a:r>
                <a:rPr lang="he-IL" b="1" dirty="0">
                  <a:solidFill>
                    <a:schemeClr val="tx1"/>
                  </a:solidFill>
                  <a:latin typeface="Heebo" pitchFamily="2" charset="-79"/>
                  <a:ea typeface="Tahoma" panose="020B0604030504040204" pitchFamily="34" charset="0"/>
                  <a:cs typeface="Heebo" pitchFamily="2" charset="-79"/>
                </a:rPr>
                <a:t>4,500</a:t>
              </a:r>
              <a:r>
                <a:rPr lang="he-IL" sz="1050" b="1" dirty="0">
                  <a:solidFill>
                    <a:schemeClr val="tx1"/>
                  </a:solidFill>
                  <a:latin typeface="Heebo" pitchFamily="2" charset="-79"/>
                  <a:ea typeface="Tahoma" panose="020B0604030504040204" pitchFamily="34" charset="0"/>
                  <a:cs typeface="Heebo" pitchFamily="2" charset="-79"/>
                </a:rPr>
                <a:t> משפחות</a:t>
              </a:r>
              <a:r>
                <a:rPr lang="he-IL" sz="1050" dirty="0">
                  <a:solidFill>
                    <a:schemeClr val="tx1"/>
                  </a:solidFill>
                  <a:latin typeface="Heebo" pitchFamily="2" charset="-79"/>
                  <a:ea typeface="Tahoma" panose="020B0604030504040204" pitchFamily="34" charset="0"/>
                  <a:cs typeface="Heebo" pitchFamily="2" charset="-79"/>
                </a:rPr>
                <a:t>. בנוסף נערכו שלל פעילויות במרחבים הציבוריים ברחבי העיר שהציעו מענה מגוון ומותאם לבני הגיל הרך ומלוויהם (בית המלאכה הנודד, פעילויות קיץ).</a:t>
              </a:r>
            </a:p>
            <a:p>
              <a:pPr marL="182563" lvl="1" indent="-173038">
                <a:lnSpc>
                  <a:spcPct val="114000"/>
                </a:lnSpc>
              </a:pPr>
              <a:r>
                <a:rPr lang="he-IL" sz="1050" dirty="0">
                  <a:solidFill>
                    <a:schemeClr val="tx1"/>
                  </a:solidFill>
                  <a:latin typeface="Heebo" pitchFamily="2" charset="-79"/>
                  <a:ea typeface="Tahoma" panose="020B0604030504040204" pitchFamily="34" charset="0"/>
                  <a:cs typeface="Heebo" pitchFamily="2" charset="-79"/>
                </a:rPr>
                <a:t>צוות אורבן95 נרתמו לצד שותפים במתן מענה מקיף למשפחות בעת המלחמה, באמצעות פעולות מיפוי צרכים בקרב מפונים, משפחות מילואים ונשים לקראת ולאחר לידה, הנגשת מידע ושירותים מתאימים, פיתוח והסבת סדנאות למתכונת חירום.</a:t>
              </a:r>
            </a:p>
          </p:txBody>
        </p:sp>
      </p:grpSp>
      <p:grpSp>
        <p:nvGrpSpPr>
          <p:cNvPr id="31" name="Graphic 35">
            <a:extLst>
              <a:ext uri="{FF2B5EF4-FFF2-40B4-BE49-F238E27FC236}">
                <a16:creationId xmlns:a16="http://schemas.microsoft.com/office/drawing/2014/main" id="{29BCB788-CCEC-04F1-05C8-16B22EC41400}"/>
              </a:ext>
            </a:extLst>
          </p:cNvPr>
          <p:cNvGrpSpPr/>
          <p:nvPr/>
        </p:nvGrpSpPr>
        <p:grpSpPr>
          <a:xfrm>
            <a:off x="9902370" y="-756560"/>
            <a:ext cx="329785" cy="321272"/>
            <a:chOff x="285824" y="2383931"/>
            <a:chExt cx="1267137" cy="1234426"/>
          </a:xfrm>
          <a:solidFill>
            <a:srgbClr val="FFFFFF"/>
          </a:solidFill>
        </p:grpSpPr>
        <p:sp>
          <p:nvSpPr>
            <p:cNvPr id="52" name="Freeform 51">
              <a:extLst>
                <a:ext uri="{FF2B5EF4-FFF2-40B4-BE49-F238E27FC236}">
                  <a16:creationId xmlns:a16="http://schemas.microsoft.com/office/drawing/2014/main" id="{58709D5F-86DB-B4A7-D554-377B0BA09504}"/>
                </a:ext>
              </a:extLst>
            </p:cNvPr>
            <p:cNvSpPr/>
            <p:nvPr/>
          </p:nvSpPr>
          <p:spPr>
            <a:xfrm>
              <a:off x="285824" y="2467011"/>
              <a:ext cx="1054462" cy="1151346"/>
            </a:xfrm>
            <a:custGeom>
              <a:avLst/>
              <a:gdLst>
                <a:gd name="connsiteX0" fmla="*/ 407855 w 1054462"/>
                <a:gd name="connsiteY0" fmla="*/ 953601 h 1151346"/>
                <a:gd name="connsiteX1" fmla="*/ 238722 w 1054462"/>
                <a:gd name="connsiteY1" fmla="*/ 953601 h 1151346"/>
                <a:gd name="connsiteX2" fmla="*/ 181641 w 1054462"/>
                <a:gd name="connsiteY2" fmla="*/ 897088 h 1151346"/>
                <a:gd name="connsiteX3" fmla="*/ 181641 w 1054462"/>
                <a:gd name="connsiteY3" fmla="*/ 870710 h 1151346"/>
                <a:gd name="connsiteX4" fmla="*/ 86836 w 1054462"/>
                <a:gd name="connsiteY4" fmla="*/ 870974 h 1151346"/>
                <a:gd name="connsiteX5" fmla="*/ 10 w 1054462"/>
                <a:gd name="connsiteY5" fmla="*/ 783732 h 1151346"/>
                <a:gd name="connsiteX6" fmla="*/ 637 w 1054462"/>
                <a:gd name="connsiteY6" fmla="*/ 66570 h 1151346"/>
                <a:gd name="connsiteX7" fmla="*/ 67677 w 1054462"/>
                <a:gd name="connsiteY7" fmla="*/ 0 h 1151346"/>
                <a:gd name="connsiteX8" fmla="*/ 133628 w 1054462"/>
                <a:gd name="connsiteY8" fmla="*/ 0 h 1151346"/>
                <a:gd name="connsiteX9" fmla="*/ 158690 w 1054462"/>
                <a:gd name="connsiteY9" fmla="*/ 18036 h 1151346"/>
                <a:gd name="connsiteX10" fmla="*/ 133332 w 1054462"/>
                <a:gd name="connsiteY10" fmla="*/ 36730 h 1151346"/>
                <a:gd name="connsiteX11" fmla="*/ 62434 w 1054462"/>
                <a:gd name="connsiteY11" fmla="*/ 36796 h 1151346"/>
                <a:gd name="connsiteX12" fmla="*/ 37372 w 1054462"/>
                <a:gd name="connsiteY12" fmla="*/ 60833 h 1151346"/>
                <a:gd name="connsiteX13" fmla="*/ 37372 w 1054462"/>
                <a:gd name="connsiteY13" fmla="*/ 809351 h 1151346"/>
                <a:gd name="connsiteX14" fmla="*/ 66786 w 1054462"/>
                <a:gd name="connsiteY14" fmla="*/ 834013 h 1151346"/>
                <a:gd name="connsiteX15" fmla="*/ 1018040 w 1054462"/>
                <a:gd name="connsiteY15" fmla="*/ 834013 h 1151346"/>
                <a:gd name="connsiteX16" fmla="*/ 1034528 w 1054462"/>
                <a:gd name="connsiteY16" fmla="*/ 834079 h 1151346"/>
                <a:gd name="connsiteX17" fmla="*/ 1054445 w 1054462"/>
                <a:gd name="connsiteY17" fmla="*/ 851257 h 1151346"/>
                <a:gd name="connsiteX18" fmla="*/ 1034561 w 1054462"/>
                <a:gd name="connsiteY18" fmla="*/ 870480 h 1151346"/>
                <a:gd name="connsiteX19" fmla="*/ 971907 w 1054462"/>
                <a:gd name="connsiteY19" fmla="*/ 870710 h 1151346"/>
                <a:gd name="connsiteX20" fmla="*/ 925213 w 1054462"/>
                <a:gd name="connsiteY20" fmla="*/ 870710 h 1151346"/>
                <a:gd name="connsiteX21" fmla="*/ 925180 w 1054462"/>
                <a:gd name="connsiteY21" fmla="*/ 907441 h 1151346"/>
                <a:gd name="connsiteX22" fmla="*/ 878981 w 1054462"/>
                <a:gd name="connsiteY22" fmla="*/ 953502 h 1151346"/>
                <a:gd name="connsiteX23" fmla="*/ 719048 w 1054462"/>
                <a:gd name="connsiteY23" fmla="*/ 953601 h 1151346"/>
                <a:gd name="connsiteX24" fmla="*/ 699098 w 1054462"/>
                <a:gd name="connsiteY24" fmla="*/ 953601 h 1151346"/>
                <a:gd name="connsiteX25" fmla="*/ 704407 w 1054462"/>
                <a:gd name="connsiteY25" fmla="*/ 966921 h 1151346"/>
                <a:gd name="connsiteX26" fmla="*/ 780020 w 1054462"/>
                <a:gd name="connsiteY26" fmla="*/ 1115095 h 1151346"/>
                <a:gd name="connsiteX27" fmla="*/ 781702 w 1054462"/>
                <a:gd name="connsiteY27" fmla="*/ 1117930 h 1151346"/>
                <a:gd name="connsiteX28" fmla="*/ 775997 w 1054462"/>
                <a:gd name="connsiteY28" fmla="*/ 1149055 h 1151346"/>
                <a:gd name="connsiteX29" fmla="*/ 748891 w 1054462"/>
                <a:gd name="connsiteY29" fmla="*/ 1135306 h 1151346"/>
                <a:gd name="connsiteX30" fmla="*/ 688908 w 1054462"/>
                <a:gd name="connsiteY30" fmla="*/ 1017994 h 1151346"/>
                <a:gd name="connsiteX31" fmla="*/ 660582 w 1054462"/>
                <a:gd name="connsiteY31" fmla="*/ 964053 h 1151346"/>
                <a:gd name="connsiteX32" fmla="*/ 644885 w 1054462"/>
                <a:gd name="connsiteY32" fmla="*/ 954029 h 1151346"/>
                <a:gd name="connsiteX33" fmla="*/ 461903 w 1054462"/>
                <a:gd name="connsiteY33" fmla="*/ 953304 h 1151346"/>
                <a:gd name="connsiteX34" fmla="*/ 443832 w 1054462"/>
                <a:gd name="connsiteY34" fmla="*/ 966591 h 1151346"/>
                <a:gd name="connsiteX35" fmla="*/ 360667 w 1054462"/>
                <a:gd name="connsiteY35" fmla="*/ 1129438 h 1151346"/>
                <a:gd name="connsiteX36" fmla="*/ 330494 w 1054462"/>
                <a:gd name="connsiteY36" fmla="*/ 1149220 h 1151346"/>
                <a:gd name="connsiteX37" fmla="*/ 327922 w 1054462"/>
                <a:gd name="connsiteY37" fmla="*/ 1111962 h 1151346"/>
                <a:gd name="connsiteX38" fmla="*/ 400766 w 1054462"/>
                <a:gd name="connsiteY38" fmla="*/ 969790 h 1151346"/>
                <a:gd name="connsiteX39" fmla="*/ 407822 w 1054462"/>
                <a:gd name="connsiteY39" fmla="*/ 953634 h 1151346"/>
                <a:gd name="connsiteX40" fmla="*/ 218376 w 1054462"/>
                <a:gd name="connsiteY40" fmla="*/ 871601 h 1151346"/>
                <a:gd name="connsiteX41" fmla="*/ 218376 w 1054462"/>
                <a:gd name="connsiteY41" fmla="*/ 890164 h 1151346"/>
                <a:gd name="connsiteX42" fmla="*/ 244955 w 1054462"/>
                <a:gd name="connsiteY42" fmla="*/ 916442 h 1151346"/>
                <a:gd name="connsiteX43" fmla="*/ 849896 w 1054462"/>
                <a:gd name="connsiteY43" fmla="*/ 916442 h 1151346"/>
                <a:gd name="connsiteX44" fmla="*/ 887390 w 1054462"/>
                <a:gd name="connsiteY44" fmla="*/ 873678 h 1151346"/>
                <a:gd name="connsiteX45" fmla="*/ 885642 w 1054462"/>
                <a:gd name="connsiteY45" fmla="*/ 871568 h 1151346"/>
                <a:gd name="connsiteX46" fmla="*/ 218376 w 1054462"/>
                <a:gd name="connsiteY46" fmla="*/ 871568 h 11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4462" h="1151346">
                  <a:moveTo>
                    <a:pt x="407855" y="953601"/>
                  </a:moveTo>
                  <a:cubicBezTo>
                    <a:pt x="349587" y="953601"/>
                    <a:pt x="294155" y="953601"/>
                    <a:pt x="238722" y="953601"/>
                  </a:cubicBezTo>
                  <a:cubicBezTo>
                    <a:pt x="194337" y="953601"/>
                    <a:pt x="181641" y="941039"/>
                    <a:pt x="181641" y="897088"/>
                  </a:cubicBezTo>
                  <a:cubicBezTo>
                    <a:pt x="181641" y="888977"/>
                    <a:pt x="181641" y="880833"/>
                    <a:pt x="181641" y="870710"/>
                  </a:cubicBezTo>
                  <a:cubicBezTo>
                    <a:pt x="149061" y="870710"/>
                    <a:pt x="117899" y="869457"/>
                    <a:pt x="86836" y="870974"/>
                  </a:cubicBezTo>
                  <a:cubicBezTo>
                    <a:pt x="18971" y="874238"/>
                    <a:pt x="-517" y="856335"/>
                    <a:pt x="10" y="783732"/>
                  </a:cubicBezTo>
                  <a:cubicBezTo>
                    <a:pt x="1692" y="544689"/>
                    <a:pt x="637" y="305613"/>
                    <a:pt x="637" y="66570"/>
                  </a:cubicBezTo>
                  <a:cubicBezTo>
                    <a:pt x="637" y="18266"/>
                    <a:pt x="19004" y="33"/>
                    <a:pt x="67677" y="0"/>
                  </a:cubicBezTo>
                  <a:cubicBezTo>
                    <a:pt x="89672" y="0"/>
                    <a:pt x="111634" y="66"/>
                    <a:pt x="133628" y="0"/>
                  </a:cubicBezTo>
                  <a:cubicBezTo>
                    <a:pt x="146423" y="-33"/>
                    <a:pt x="157008" y="3528"/>
                    <a:pt x="158690" y="18036"/>
                  </a:cubicBezTo>
                  <a:cubicBezTo>
                    <a:pt x="160042" y="29839"/>
                    <a:pt x="150413" y="36599"/>
                    <a:pt x="133332" y="36730"/>
                  </a:cubicBezTo>
                  <a:cubicBezTo>
                    <a:pt x="109688" y="36862"/>
                    <a:pt x="86077" y="36665"/>
                    <a:pt x="62434" y="36796"/>
                  </a:cubicBezTo>
                  <a:cubicBezTo>
                    <a:pt x="42945" y="36928"/>
                    <a:pt x="37372" y="42105"/>
                    <a:pt x="37372" y="60833"/>
                  </a:cubicBezTo>
                  <a:cubicBezTo>
                    <a:pt x="37306" y="310328"/>
                    <a:pt x="37306" y="559823"/>
                    <a:pt x="37372" y="809351"/>
                  </a:cubicBezTo>
                  <a:cubicBezTo>
                    <a:pt x="37372" y="829727"/>
                    <a:pt x="42714" y="834013"/>
                    <a:pt x="66786" y="834013"/>
                  </a:cubicBezTo>
                  <a:cubicBezTo>
                    <a:pt x="383882" y="834013"/>
                    <a:pt x="700977" y="834013"/>
                    <a:pt x="1018040" y="834013"/>
                  </a:cubicBezTo>
                  <a:cubicBezTo>
                    <a:pt x="1023547" y="834013"/>
                    <a:pt x="1029021" y="834013"/>
                    <a:pt x="1034528" y="834079"/>
                  </a:cubicBezTo>
                  <a:cubicBezTo>
                    <a:pt x="1045970" y="834244"/>
                    <a:pt x="1054016" y="839058"/>
                    <a:pt x="1054445" y="851257"/>
                  </a:cubicBezTo>
                  <a:cubicBezTo>
                    <a:pt x="1054907" y="864347"/>
                    <a:pt x="1046366" y="870150"/>
                    <a:pt x="1034561" y="870480"/>
                  </a:cubicBezTo>
                  <a:cubicBezTo>
                    <a:pt x="1013687" y="871073"/>
                    <a:pt x="992813" y="870710"/>
                    <a:pt x="971907" y="870710"/>
                  </a:cubicBezTo>
                  <a:cubicBezTo>
                    <a:pt x="957133" y="870710"/>
                    <a:pt x="942327" y="870710"/>
                    <a:pt x="925213" y="870710"/>
                  </a:cubicBezTo>
                  <a:cubicBezTo>
                    <a:pt x="925213" y="883668"/>
                    <a:pt x="925411" y="895571"/>
                    <a:pt x="925180" y="907441"/>
                  </a:cubicBezTo>
                  <a:cubicBezTo>
                    <a:pt x="924652" y="936653"/>
                    <a:pt x="908164" y="953337"/>
                    <a:pt x="878981" y="953502"/>
                  </a:cubicBezTo>
                  <a:cubicBezTo>
                    <a:pt x="825692" y="953765"/>
                    <a:pt x="772370" y="953601"/>
                    <a:pt x="719048" y="953601"/>
                  </a:cubicBezTo>
                  <a:cubicBezTo>
                    <a:pt x="713112" y="953601"/>
                    <a:pt x="707177" y="953601"/>
                    <a:pt x="699098" y="953601"/>
                  </a:cubicBezTo>
                  <a:cubicBezTo>
                    <a:pt x="701340" y="959305"/>
                    <a:pt x="702527" y="963294"/>
                    <a:pt x="704407" y="966921"/>
                  </a:cubicBezTo>
                  <a:cubicBezTo>
                    <a:pt x="729567" y="1016345"/>
                    <a:pt x="754794" y="1065704"/>
                    <a:pt x="780020" y="1115095"/>
                  </a:cubicBezTo>
                  <a:cubicBezTo>
                    <a:pt x="780515" y="1116084"/>
                    <a:pt x="781207" y="1116941"/>
                    <a:pt x="781702" y="1117930"/>
                  </a:cubicBezTo>
                  <a:cubicBezTo>
                    <a:pt x="789254" y="1132965"/>
                    <a:pt x="787506" y="1144044"/>
                    <a:pt x="775997" y="1149055"/>
                  </a:cubicBezTo>
                  <a:cubicBezTo>
                    <a:pt x="761917" y="1155188"/>
                    <a:pt x="754629" y="1146550"/>
                    <a:pt x="748891" y="1135306"/>
                  </a:cubicBezTo>
                  <a:cubicBezTo>
                    <a:pt x="728941" y="1096169"/>
                    <a:pt x="708925" y="1057098"/>
                    <a:pt x="688908" y="1017994"/>
                  </a:cubicBezTo>
                  <a:cubicBezTo>
                    <a:pt x="679642" y="999926"/>
                    <a:pt x="670870" y="981527"/>
                    <a:pt x="660582" y="964053"/>
                  </a:cubicBezTo>
                  <a:cubicBezTo>
                    <a:pt x="657713" y="959173"/>
                    <a:pt x="650294" y="954095"/>
                    <a:pt x="644885" y="954029"/>
                  </a:cubicBezTo>
                  <a:cubicBezTo>
                    <a:pt x="583880" y="953337"/>
                    <a:pt x="522875" y="953897"/>
                    <a:pt x="461903" y="953304"/>
                  </a:cubicBezTo>
                  <a:cubicBezTo>
                    <a:pt x="451218" y="953205"/>
                    <a:pt x="447657" y="959074"/>
                    <a:pt x="443832" y="966591"/>
                  </a:cubicBezTo>
                  <a:cubicBezTo>
                    <a:pt x="416132" y="1020895"/>
                    <a:pt x="388367" y="1075133"/>
                    <a:pt x="360667" y="1129438"/>
                  </a:cubicBezTo>
                  <a:cubicBezTo>
                    <a:pt x="350543" y="1149319"/>
                    <a:pt x="342134" y="1154957"/>
                    <a:pt x="330494" y="1149220"/>
                  </a:cubicBezTo>
                  <a:cubicBezTo>
                    <a:pt x="318194" y="1143154"/>
                    <a:pt x="317567" y="1132042"/>
                    <a:pt x="327922" y="1111962"/>
                  </a:cubicBezTo>
                  <a:cubicBezTo>
                    <a:pt x="352291" y="1064616"/>
                    <a:pt x="376561" y="1017203"/>
                    <a:pt x="400766" y="969790"/>
                  </a:cubicBezTo>
                  <a:cubicBezTo>
                    <a:pt x="402942" y="965503"/>
                    <a:pt x="404657" y="960986"/>
                    <a:pt x="407822" y="953634"/>
                  </a:cubicBezTo>
                  <a:close/>
                  <a:moveTo>
                    <a:pt x="218376" y="871601"/>
                  </a:moveTo>
                  <a:cubicBezTo>
                    <a:pt x="218376" y="878360"/>
                    <a:pt x="218310" y="884262"/>
                    <a:pt x="218376" y="890164"/>
                  </a:cubicBezTo>
                  <a:cubicBezTo>
                    <a:pt x="218706" y="918915"/>
                    <a:pt x="214419" y="916442"/>
                    <a:pt x="244955" y="916442"/>
                  </a:cubicBezTo>
                  <a:cubicBezTo>
                    <a:pt x="446602" y="916475"/>
                    <a:pt x="648249" y="916442"/>
                    <a:pt x="849896" y="916442"/>
                  </a:cubicBezTo>
                  <a:cubicBezTo>
                    <a:pt x="877883" y="916442"/>
                    <a:pt x="890381" y="902188"/>
                    <a:pt x="887390" y="873678"/>
                  </a:cubicBezTo>
                  <a:cubicBezTo>
                    <a:pt x="887357" y="873249"/>
                    <a:pt x="886730" y="872854"/>
                    <a:pt x="885642" y="871568"/>
                  </a:cubicBezTo>
                  <a:lnTo>
                    <a:pt x="218376" y="871568"/>
                  </a:lnTo>
                  <a:close/>
                </a:path>
              </a:pathLst>
            </a:custGeom>
            <a:solidFill>
              <a:srgbClr val="FFFFFF"/>
            </a:solidFill>
            <a:ln w="0" cap="flat">
              <a:noFill/>
              <a:prstDash val="solid"/>
              <a:miter/>
            </a:ln>
          </p:spPr>
          <p:txBody>
            <a:bodyPr rtlCol="0" anchor="ctr"/>
            <a:lstStyle/>
            <a:p>
              <a:endParaRPr lang="en-IL"/>
            </a:p>
          </p:txBody>
        </p:sp>
        <p:sp>
          <p:nvSpPr>
            <p:cNvPr id="53" name="Freeform 52">
              <a:extLst>
                <a:ext uri="{FF2B5EF4-FFF2-40B4-BE49-F238E27FC236}">
                  <a16:creationId xmlns:a16="http://schemas.microsoft.com/office/drawing/2014/main" id="{8F5CAB8C-8473-73F0-4A25-A1213F51F397}"/>
                </a:ext>
              </a:extLst>
            </p:cNvPr>
            <p:cNvSpPr/>
            <p:nvPr/>
          </p:nvSpPr>
          <p:spPr>
            <a:xfrm>
              <a:off x="1018018" y="2726008"/>
              <a:ext cx="534942" cy="697086"/>
            </a:xfrm>
            <a:custGeom>
              <a:avLst/>
              <a:gdLst>
                <a:gd name="connsiteX0" fmla="*/ 11 w 534942"/>
                <a:gd name="connsiteY0" fmla="*/ 241906 h 697086"/>
                <a:gd name="connsiteX1" fmla="*/ 210726 w 534942"/>
                <a:gd name="connsiteY1" fmla="*/ 1610 h 697086"/>
                <a:gd name="connsiteX2" fmla="*/ 477897 w 534942"/>
                <a:gd name="connsiteY2" fmla="*/ 186217 h 697086"/>
                <a:gd name="connsiteX3" fmla="*/ 430016 w 534942"/>
                <a:gd name="connsiteY3" fmla="*/ 393740 h 697086"/>
                <a:gd name="connsiteX4" fmla="*/ 428070 w 534942"/>
                <a:gd name="connsiteY4" fmla="*/ 423480 h 697086"/>
                <a:gd name="connsiteX5" fmla="*/ 523667 w 534942"/>
                <a:gd name="connsiteY5" fmla="*/ 588930 h 697086"/>
                <a:gd name="connsiteX6" fmla="*/ 521227 w 534942"/>
                <a:gd name="connsiteY6" fmla="*/ 667963 h 697086"/>
                <a:gd name="connsiteX7" fmla="*/ 450461 w 534942"/>
                <a:gd name="connsiteY7" fmla="*/ 695560 h 697086"/>
                <a:gd name="connsiteX8" fmla="*/ 400931 w 534942"/>
                <a:gd name="connsiteY8" fmla="*/ 658105 h 697086"/>
                <a:gd name="connsiteX9" fmla="*/ 304872 w 534942"/>
                <a:gd name="connsiteY9" fmla="*/ 491005 h 697086"/>
                <a:gd name="connsiteX10" fmla="*/ 281295 w 534942"/>
                <a:gd name="connsiteY10" fmla="*/ 480224 h 697086"/>
                <a:gd name="connsiteX11" fmla="*/ 11 w 534942"/>
                <a:gd name="connsiteY11" fmla="*/ 241840 h 697086"/>
                <a:gd name="connsiteX12" fmla="*/ 241823 w 534942"/>
                <a:gd name="connsiteY12" fmla="*/ 36626 h 697086"/>
                <a:gd name="connsiteX13" fmla="*/ 36779 w 534942"/>
                <a:gd name="connsiteY13" fmla="*/ 242466 h 697086"/>
                <a:gd name="connsiteX14" fmla="*/ 243010 w 534942"/>
                <a:gd name="connsiteY14" fmla="*/ 447120 h 697086"/>
                <a:gd name="connsiteX15" fmla="*/ 447361 w 534942"/>
                <a:gd name="connsiteY15" fmla="*/ 240455 h 697086"/>
                <a:gd name="connsiteX16" fmla="*/ 241823 w 534942"/>
                <a:gd name="connsiteY16" fmla="*/ 36593 h 697086"/>
                <a:gd name="connsiteX17" fmla="*/ 333858 w 534942"/>
                <a:gd name="connsiteY17" fmla="*/ 467563 h 697086"/>
                <a:gd name="connsiteX18" fmla="*/ 432489 w 534942"/>
                <a:gd name="connsiteY18" fmla="*/ 638717 h 697086"/>
                <a:gd name="connsiteX19" fmla="*/ 480568 w 534942"/>
                <a:gd name="connsiteY19" fmla="*/ 656258 h 697086"/>
                <a:gd name="connsiteX20" fmla="*/ 491021 w 534942"/>
                <a:gd name="connsiteY20" fmla="*/ 606504 h 697086"/>
                <a:gd name="connsiteX21" fmla="*/ 424410 w 534942"/>
                <a:gd name="connsiteY21" fmla="*/ 491005 h 697086"/>
                <a:gd name="connsiteX22" fmla="*/ 391533 w 534942"/>
                <a:gd name="connsiteY22" fmla="*/ 434294 h 697086"/>
                <a:gd name="connsiteX23" fmla="*/ 333825 w 534942"/>
                <a:gd name="connsiteY23" fmla="*/ 467596 h 6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942" h="697086">
                  <a:moveTo>
                    <a:pt x="11" y="241906"/>
                  </a:moveTo>
                  <a:cubicBezTo>
                    <a:pt x="1198" y="118560"/>
                    <a:pt x="92310" y="14634"/>
                    <a:pt x="210726" y="1610"/>
                  </a:cubicBezTo>
                  <a:cubicBezTo>
                    <a:pt x="336793" y="-12271"/>
                    <a:pt x="450131" y="64816"/>
                    <a:pt x="477897" y="186217"/>
                  </a:cubicBezTo>
                  <a:cubicBezTo>
                    <a:pt x="495242" y="262150"/>
                    <a:pt x="479512" y="332577"/>
                    <a:pt x="430016" y="393740"/>
                  </a:cubicBezTo>
                  <a:cubicBezTo>
                    <a:pt x="421112" y="404752"/>
                    <a:pt x="421112" y="411808"/>
                    <a:pt x="428070" y="423480"/>
                  </a:cubicBezTo>
                  <a:cubicBezTo>
                    <a:pt x="460584" y="478245"/>
                    <a:pt x="492274" y="533505"/>
                    <a:pt x="523667" y="588930"/>
                  </a:cubicBezTo>
                  <a:cubicBezTo>
                    <a:pt x="538638" y="615374"/>
                    <a:pt x="539561" y="642212"/>
                    <a:pt x="521227" y="667963"/>
                  </a:cubicBezTo>
                  <a:cubicBezTo>
                    <a:pt x="503684" y="692626"/>
                    <a:pt x="479380" y="700836"/>
                    <a:pt x="450461" y="695560"/>
                  </a:cubicBezTo>
                  <a:cubicBezTo>
                    <a:pt x="427971" y="691472"/>
                    <a:pt x="412176" y="677723"/>
                    <a:pt x="400931" y="658105"/>
                  </a:cubicBezTo>
                  <a:cubicBezTo>
                    <a:pt x="368911" y="602416"/>
                    <a:pt x="336265" y="547057"/>
                    <a:pt x="304872" y="491005"/>
                  </a:cubicBezTo>
                  <a:cubicBezTo>
                    <a:pt x="298739" y="480026"/>
                    <a:pt x="292243" y="478344"/>
                    <a:pt x="281295" y="480224"/>
                  </a:cubicBezTo>
                  <a:cubicBezTo>
                    <a:pt x="134289" y="505513"/>
                    <a:pt x="-1407" y="390376"/>
                    <a:pt x="11" y="241840"/>
                  </a:cubicBezTo>
                  <a:close/>
                  <a:moveTo>
                    <a:pt x="241823" y="36626"/>
                  </a:moveTo>
                  <a:cubicBezTo>
                    <a:pt x="128419" y="36494"/>
                    <a:pt x="37076" y="128220"/>
                    <a:pt x="36779" y="242466"/>
                  </a:cubicBezTo>
                  <a:cubicBezTo>
                    <a:pt x="36482" y="355328"/>
                    <a:pt x="128913" y="447054"/>
                    <a:pt x="243010" y="447120"/>
                  </a:cubicBezTo>
                  <a:cubicBezTo>
                    <a:pt x="356018" y="447186"/>
                    <a:pt x="446833" y="355361"/>
                    <a:pt x="447361" y="240455"/>
                  </a:cubicBezTo>
                  <a:cubicBezTo>
                    <a:pt x="447856" y="129341"/>
                    <a:pt x="354501" y="36725"/>
                    <a:pt x="241823" y="36593"/>
                  </a:cubicBezTo>
                  <a:close/>
                  <a:moveTo>
                    <a:pt x="333858" y="467563"/>
                  </a:moveTo>
                  <a:cubicBezTo>
                    <a:pt x="367296" y="525592"/>
                    <a:pt x="399843" y="582204"/>
                    <a:pt x="432489" y="638717"/>
                  </a:cubicBezTo>
                  <a:cubicBezTo>
                    <a:pt x="444393" y="659325"/>
                    <a:pt x="462695" y="665853"/>
                    <a:pt x="480568" y="656258"/>
                  </a:cubicBezTo>
                  <a:cubicBezTo>
                    <a:pt x="497847" y="646960"/>
                    <a:pt x="502562" y="626947"/>
                    <a:pt x="491021" y="606504"/>
                  </a:cubicBezTo>
                  <a:cubicBezTo>
                    <a:pt x="469191" y="567796"/>
                    <a:pt x="446669" y="529483"/>
                    <a:pt x="424410" y="491005"/>
                  </a:cubicBezTo>
                  <a:cubicBezTo>
                    <a:pt x="413528" y="472146"/>
                    <a:pt x="402580" y="453319"/>
                    <a:pt x="391533" y="434294"/>
                  </a:cubicBezTo>
                  <a:cubicBezTo>
                    <a:pt x="371714" y="445735"/>
                    <a:pt x="353347" y="456319"/>
                    <a:pt x="333825" y="467596"/>
                  </a:cubicBezTo>
                  <a:close/>
                </a:path>
              </a:pathLst>
            </a:custGeom>
            <a:solidFill>
              <a:srgbClr val="FFFFFF"/>
            </a:solidFill>
            <a:ln w="0" cap="flat">
              <a:noFill/>
              <a:prstDash val="solid"/>
              <a:miter/>
            </a:ln>
          </p:spPr>
          <p:txBody>
            <a:bodyPr rtlCol="0" anchor="ctr"/>
            <a:lstStyle/>
            <a:p>
              <a:endParaRPr lang="en-IL"/>
            </a:p>
          </p:txBody>
        </p:sp>
        <p:sp>
          <p:nvSpPr>
            <p:cNvPr id="32" name="Freeform 53">
              <a:extLst>
                <a:ext uri="{FF2B5EF4-FFF2-40B4-BE49-F238E27FC236}">
                  <a16:creationId xmlns:a16="http://schemas.microsoft.com/office/drawing/2014/main" id="{A65DBCE6-3582-F116-865F-D371548A016F}"/>
                </a:ext>
              </a:extLst>
            </p:cNvPr>
            <p:cNvSpPr/>
            <p:nvPr/>
          </p:nvSpPr>
          <p:spPr>
            <a:xfrm>
              <a:off x="522236" y="2573245"/>
              <a:ext cx="633787" cy="361918"/>
            </a:xfrm>
            <a:custGeom>
              <a:avLst/>
              <a:gdLst>
                <a:gd name="connsiteX0" fmla="*/ 572561 w 633787"/>
                <a:gd name="connsiteY0" fmla="*/ 0 h 361918"/>
                <a:gd name="connsiteX1" fmla="*/ 633698 w 633787"/>
                <a:gd name="connsiteY1" fmla="*/ 64492 h 361918"/>
                <a:gd name="connsiteX2" fmla="*/ 564416 w 633787"/>
                <a:gd name="connsiteY2" fmla="*/ 123148 h 361918"/>
                <a:gd name="connsiteX3" fmla="*/ 545520 w 633787"/>
                <a:gd name="connsiteY3" fmla="*/ 130897 h 361918"/>
                <a:gd name="connsiteX4" fmla="*/ 458827 w 633787"/>
                <a:gd name="connsiteY4" fmla="*/ 253221 h 361918"/>
                <a:gd name="connsiteX5" fmla="*/ 457277 w 633787"/>
                <a:gd name="connsiteY5" fmla="*/ 271652 h 361918"/>
                <a:gd name="connsiteX6" fmla="*/ 446791 w 633787"/>
                <a:gd name="connsiteY6" fmla="*/ 342277 h 361918"/>
                <a:gd name="connsiteX7" fmla="*/ 380279 w 633787"/>
                <a:gd name="connsiteY7" fmla="*/ 357608 h 361918"/>
                <a:gd name="connsiteX8" fmla="*/ 341268 w 633787"/>
                <a:gd name="connsiteY8" fmla="*/ 298655 h 361918"/>
                <a:gd name="connsiteX9" fmla="*/ 330881 w 633787"/>
                <a:gd name="connsiteY9" fmla="*/ 280719 h 361918"/>
                <a:gd name="connsiteX10" fmla="*/ 302258 w 633787"/>
                <a:gd name="connsiteY10" fmla="*/ 264431 h 361918"/>
                <a:gd name="connsiteX11" fmla="*/ 252233 w 633787"/>
                <a:gd name="connsiteY11" fmla="*/ 260409 h 361918"/>
                <a:gd name="connsiteX12" fmla="*/ 199142 w 633787"/>
                <a:gd name="connsiteY12" fmla="*/ 255166 h 361918"/>
                <a:gd name="connsiteX13" fmla="*/ 178566 w 633787"/>
                <a:gd name="connsiteY13" fmla="*/ 254606 h 361918"/>
                <a:gd name="connsiteX14" fmla="*/ 154262 w 633787"/>
                <a:gd name="connsiteY14" fmla="*/ 268454 h 361918"/>
                <a:gd name="connsiteX15" fmla="*/ 120759 w 633787"/>
                <a:gd name="connsiteY15" fmla="*/ 311943 h 361918"/>
                <a:gd name="connsiteX16" fmla="*/ 67041 w 633787"/>
                <a:gd name="connsiteY16" fmla="*/ 361631 h 361918"/>
                <a:gd name="connsiteX17" fmla="*/ 5047 w 633787"/>
                <a:gd name="connsiteY17" fmla="*/ 324076 h 361918"/>
                <a:gd name="connsiteX18" fmla="*/ 21106 w 633787"/>
                <a:gd name="connsiteY18" fmla="*/ 253649 h 361918"/>
                <a:gd name="connsiteX19" fmla="*/ 94411 w 633787"/>
                <a:gd name="connsiteY19" fmla="*/ 248308 h 361918"/>
                <a:gd name="connsiteX20" fmla="*/ 114922 w 633787"/>
                <a:gd name="connsiteY20" fmla="*/ 248440 h 361918"/>
                <a:gd name="connsiteX21" fmla="*/ 137840 w 633787"/>
                <a:gd name="connsiteY21" fmla="*/ 235449 h 361918"/>
                <a:gd name="connsiteX22" fmla="*/ 172795 w 633787"/>
                <a:gd name="connsiteY22" fmla="*/ 191070 h 361918"/>
                <a:gd name="connsiteX23" fmla="*/ 236471 w 633787"/>
                <a:gd name="connsiteY23" fmla="*/ 141843 h 361918"/>
                <a:gd name="connsiteX24" fmla="*/ 292761 w 633787"/>
                <a:gd name="connsiteY24" fmla="*/ 203566 h 361918"/>
                <a:gd name="connsiteX25" fmla="*/ 305028 w 633787"/>
                <a:gd name="connsiteY25" fmla="*/ 223810 h 361918"/>
                <a:gd name="connsiteX26" fmla="*/ 326561 w 633787"/>
                <a:gd name="connsiteY26" fmla="*/ 235911 h 361918"/>
                <a:gd name="connsiteX27" fmla="*/ 383510 w 633787"/>
                <a:gd name="connsiteY27" fmla="*/ 241846 h 361918"/>
                <a:gd name="connsiteX28" fmla="*/ 402504 w 633787"/>
                <a:gd name="connsiteY28" fmla="*/ 238516 h 361918"/>
                <a:gd name="connsiteX29" fmla="*/ 435183 w 633787"/>
                <a:gd name="connsiteY29" fmla="*/ 222096 h 361918"/>
                <a:gd name="connsiteX30" fmla="*/ 514820 w 633787"/>
                <a:gd name="connsiteY30" fmla="*/ 110949 h 361918"/>
                <a:gd name="connsiteX31" fmla="*/ 516634 w 633787"/>
                <a:gd name="connsiteY31" fmla="*/ 87671 h 361918"/>
                <a:gd name="connsiteX32" fmla="*/ 572627 w 633787"/>
                <a:gd name="connsiteY32" fmla="*/ 66 h 361918"/>
                <a:gd name="connsiteX33" fmla="*/ 255696 w 633787"/>
                <a:gd name="connsiteY33" fmla="*/ 203203 h 361918"/>
                <a:gd name="connsiteX34" fmla="*/ 232052 w 633787"/>
                <a:gd name="connsiteY34" fmla="*/ 178606 h 361918"/>
                <a:gd name="connsiteX35" fmla="*/ 206925 w 633787"/>
                <a:gd name="connsiteY35" fmla="*/ 203994 h 361918"/>
                <a:gd name="connsiteX36" fmla="*/ 232019 w 633787"/>
                <a:gd name="connsiteY36" fmla="*/ 227107 h 361918"/>
                <a:gd name="connsiteX37" fmla="*/ 255696 w 633787"/>
                <a:gd name="connsiteY37" fmla="*/ 203170 h 361918"/>
                <a:gd name="connsiteX38" fmla="*/ 426445 w 633787"/>
                <a:gd name="connsiteY38" fmla="*/ 300040 h 361918"/>
                <a:gd name="connsiteX39" fmla="*/ 402471 w 633787"/>
                <a:gd name="connsiteY39" fmla="*/ 275641 h 361918"/>
                <a:gd name="connsiteX40" fmla="*/ 377772 w 633787"/>
                <a:gd name="connsiteY40" fmla="*/ 299051 h 361918"/>
                <a:gd name="connsiteX41" fmla="*/ 402273 w 633787"/>
                <a:gd name="connsiteY41" fmla="*/ 324373 h 361918"/>
                <a:gd name="connsiteX42" fmla="*/ 426445 w 633787"/>
                <a:gd name="connsiteY42" fmla="*/ 300073 h 361918"/>
                <a:gd name="connsiteX43" fmla="*/ 85772 w 633787"/>
                <a:gd name="connsiteY43" fmla="*/ 299546 h 361918"/>
                <a:gd name="connsiteX44" fmla="*/ 61402 w 633787"/>
                <a:gd name="connsiteY44" fmla="*/ 275641 h 361918"/>
                <a:gd name="connsiteX45" fmla="*/ 37132 w 633787"/>
                <a:gd name="connsiteY45" fmla="*/ 301161 h 361918"/>
                <a:gd name="connsiteX46" fmla="*/ 62194 w 633787"/>
                <a:gd name="connsiteY46" fmla="*/ 324340 h 361918"/>
                <a:gd name="connsiteX47" fmla="*/ 85739 w 633787"/>
                <a:gd name="connsiteY47" fmla="*/ 299546 h 361918"/>
                <a:gd name="connsiteX48" fmla="*/ 571538 w 633787"/>
                <a:gd name="connsiteY48" fmla="*/ 86319 h 361918"/>
                <a:gd name="connsiteX49" fmla="*/ 596501 w 633787"/>
                <a:gd name="connsiteY49" fmla="*/ 63239 h 361918"/>
                <a:gd name="connsiteX50" fmla="*/ 572264 w 633787"/>
                <a:gd name="connsiteY50" fmla="*/ 37818 h 361918"/>
                <a:gd name="connsiteX51" fmla="*/ 548422 w 633787"/>
                <a:gd name="connsiteY51" fmla="*/ 61690 h 361918"/>
                <a:gd name="connsiteX52" fmla="*/ 571571 w 633787"/>
                <a:gd name="connsiteY52" fmla="*/ 86319 h 36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33787" h="361918">
                  <a:moveTo>
                    <a:pt x="572561" y="0"/>
                  </a:moveTo>
                  <a:cubicBezTo>
                    <a:pt x="606823" y="198"/>
                    <a:pt x="635610" y="30565"/>
                    <a:pt x="633698" y="64492"/>
                  </a:cubicBezTo>
                  <a:cubicBezTo>
                    <a:pt x="631653" y="100893"/>
                    <a:pt x="599502" y="128754"/>
                    <a:pt x="564416" y="123148"/>
                  </a:cubicBezTo>
                  <a:cubicBezTo>
                    <a:pt x="555182" y="121665"/>
                    <a:pt x="550599" y="123643"/>
                    <a:pt x="545520" y="130897"/>
                  </a:cubicBezTo>
                  <a:cubicBezTo>
                    <a:pt x="516765" y="171748"/>
                    <a:pt x="487285" y="212138"/>
                    <a:pt x="458827" y="253221"/>
                  </a:cubicBezTo>
                  <a:cubicBezTo>
                    <a:pt x="455727" y="257705"/>
                    <a:pt x="455101" y="266508"/>
                    <a:pt x="457277" y="271652"/>
                  </a:cubicBezTo>
                  <a:cubicBezTo>
                    <a:pt x="467895" y="296743"/>
                    <a:pt x="464532" y="323417"/>
                    <a:pt x="446791" y="342277"/>
                  </a:cubicBezTo>
                  <a:cubicBezTo>
                    <a:pt x="429709" y="360444"/>
                    <a:pt x="403263" y="366511"/>
                    <a:pt x="380279" y="357608"/>
                  </a:cubicBezTo>
                  <a:cubicBezTo>
                    <a:pt x="355547" y="348014"/>
                    <a:pt x="340741" y="326714"/>
                    <a:pt x="341268" y="298655"/>
                  </a:cubicBezTo>
                  <a:cubicBezTo>
                    <a:pt x="341433" y="289456"/>
                    <a:pt x="338696" y="284610"/>
                    <a:pt x="330881" y="280719"/>
                  </a:cubicBezTo>
                  <a:cubicBezTo>
                    <a:pt x="321054" y="275872"/>
                    <a:pt x="311359" y="270531"/>
                    <a:pt x="302258" y="264431"/>
                  </a:cubicBezTo>
                  <a:cubicBezTo>
                    <a:pt x="286166" y="253616"/>
                    <a:pt x="272085" y="247814"/>
                    <a:pt x="252233" y="260409"/>
                  </a:cubicBezTo>
                  <a:cubicBezTo>
                    <a:pt x="236075" y="270663"/>
                    <a:pt x="215597" y="266442"/>
                    <a:pt x="199142" y="255166"/>
                  </a:cubicBezTo>
                  <a:cubicBezTo>
                    <a:pt x="191558" y="249957"/>
                    <a:pt x="185919" y="249693"/>
                    <a:pt x="178566" y="254606"/>
                  </a:cubicBezTo>
                  <a:cubicBezTo>
                    <a:pt x="170816" y="259782"/>
                    <a:pt x="162671" y="264464"/>
                    <a:pt x="154262" y="268454"/>
                  </a:cubicBezTo>
                  <a:cubicBezTo>
                    <a:pt x="135598" y="277290"/>
                    <a:pt x="122144" y="286786"/>
                    <a:pt x="120759" y="311943"/>
                  </a:cubicBezTo>
                  <a:cubicBezTo>
                    <a:pt x="119242" y="339738"/>
                    <a:pt x="94114" y="358861"/>
                    <a:pt x="67041" y="361631"/>
                  </a:cubicBezTo>
                  <a:cubicBezTo>
                    <a:pt x="41320" y="364269"/>
                    <a:pt x="15368" y="348541"/>
                    <a:pt x="5047" y="324076"/>
                  </a:cubicBezTo>
                  <a:cubicBezTo>
                    <a:pt x="-5506" y="299084"/>
                    <a:pt x="793" y="271520"/>
                    <a:pt x="21106" y="253649"/>
                  </a:cubicBezTo>
                  <a:cubicBezTo>
                    <a:pt x="41518" y="235713"/>
                    <a:pt x="70372" y="232910"/>
                    <a:pt x="94411" y="248308"/>
                  </a:cubicBezTo>
                  <a:cubicBezTo>
                    <a:pt x="102424" y="253419"/>
                    <a:pt x="107700" y="253254"/>
                    <a:pt x="114922" y="248440"/>
                  </a:cubicBezTo>
                  <a:cubicBezTo>
                    <a:pt x="122210" y="243560"/>
                    <a:pt x="129992" y="239373"/>
                    <a:pt x="137840" y="235449"/>
                  </a:cubicBezTo>
                  <a:cubicBezTo>
                    <a:pt x="156505" y="226151"/>
                    <a:pt x="171080" y="217282"/>
                    <a:pt x="172795" y="191070"/>
                  </a:cubicBezTo>
                  <a:cubicBezTo>
                    <a:pt x="174839" y="159549"/>
                    <a:pt x="206694" y="138711"/>
                    <a:pt x="236471" y="141843"/>
                  </a:cubicBezTo>
                  <a:cubicBezTo>
                    <a:pt x="269711" y="145338"/>
                    <a:pt x="293222" y="170232"/>
                    <a:pt x="292761" y="203566"/>
                  </a:cubicBezTo>
                  <a:cubicBezTo>
                    <a:pt x="292629" y="214216"/>
                    <a:pt x="296256" y="219623"/>
                    <a:pt x="305028" y="223810"/>
                  </a:cubicBezTo>
                  <a:cubicBezTo>
                    <a:pt x="312447" y="227338"/>
                    <a:pt x="319768" y="231295"/>
                    <a:pt x="326561" y="235911"/>
                  </a:cubicBezTo>
                  <a:cubicBezTo>
                    <a:pt x="344566" y="248242"/>
                    <a:pt x="362076" y="258529"/>
                    <a:pt x="383510" y="241846"/>
                  </a:cubicBezTo>
                  <a:cubicBezTo>
                    <a:pt x="388094" y="238285"/>
                    <a:pt x="396898" y="236801"/>
                    <a:pt x="402504" y="238516"/>
                  </a:cubicBezTo>
                  <a:cubicBezTo>
                    <a:pt x="419520" y="243659"/>
                    <a:pt x="426840" y="234097"/>
                    <a:pt x="435183" y="222096"/>
                  </a:cubicBezTo>
                  <a:cubicBezTo>
                    <a:pt x="461168" y="184640"/>
                    <a:pt x="487714" y="147580"/>
                    <a:pt x="514820" y="110949"/>
                  </a:cubicBezTo>
                  <a:cubicBezTo>
                    <a:pt x="520953" y="102640"/>
                    <a:pt x="521118" y="96870"/>
                    <a:pt x="516634" y="87671"/>
                  </a:cubicBezTo>
                  <a:cubicBezTo>
                    <a:pt x="497244" y="47809"/>
                    <a:pt x="528340" y="-231"/>
                    <a:pt x="572627" y="66"/>
                  </a:cubicBezTo>
                  <a:close/>
                  <a:moveTo>
                    <a:pt x="255696" y="203203"/>
                  </a:moveTo>
                  <a:cubicBezTo>
                    <a:pt x="255696" y="189883"/>
                    <a:pt x="245078" y="178870"/>
                    <a:pt x="232052" y="178606"/>
                  </a:cubicBezTo>
                  <a:cubicBezTo>
                    <a:pt x="219225" y="178376"/>
                    <a:pt x="206430" y="191300"/>
                    <a:pt x="206925" y="203994"/>
                  </a:cubicBezTo>
                  <a:cubicBezTo>
                    <a:pt x="207419" y="216919"/>
                    <a:pt x="218631" y="227272"/>
                    <a:pt x="232019" y="227107"/>
                  </a:cubicBezTo>
                  <a:cubicBezTo>
                    <a:pt x="245935" y="226943"/>
                    <a:pt x="255729" y="217051"/>
                    <a:pt x="255696" y="203170"/>
                  </a:cubicBezTo>
                  <a:close/>
                  <a:moveTo>
                    <a:pt x="426445" y="300040"/>
                  </a:moveTo>
                  <a:cubicBezTo>
                    <a:pt x="426511" y="287082"/>
                    <a:pt x="415464" y="275872"/>
                    <a:pt x="402471" y="275641"/>
                  </a:cubicBezTo>
                  <a:cubicBezTo>
                    <a:pt x="389380" y="275411"/>
                    <a:pt x="378267" y="285929"/>
                    <a:pt x="377772" y="299051"/>
                  </a:cubicBezTo>
                  <a:cubicBezTo>
                    <a:pt x="377245" y="312899"/>
                    <a:pt x="388523" y="324538"/>
                    <a:pt x="402273" y="324373"/>
                  </a:cubicBezTo>
                  <a:cubicBezTo>
                    <a:pt x="415200" y="324208"/>
                    <a:pt x="426379" y="312965"/>
                    <a:pt x="426445" y="300073"/>
                  </a:cubicBezTo>
                  <a:close/>
                  <a:moveTo>
                    <a:pt x="85772" y="299546"/>
                  </a:moveTo>
                  <a:cubicBezTo>
                    <a:pt x="85541" y="286390"/>
                    <a:pt x="74593" y="275674"/>
                    <a:pt x="61402" y="275641"/>
                  </a:cubicBezTo>
                  <a:cubicBezTo>
                    <a:pt x="47586" y="275641"/>
                    <a:pt x="36506" y="287280"/>
                    <a:pt x="37132" y="301161"/>
                  </a:cubicBezTo>
                  <a:cubicBezTo>
                    <a:pt x="37726" y="314218"/>
                    <a:pt x="49135" y="324769"/>
                    <a:pt x="62194" y="324340"/>
                  </a:cubicBezTo>
                  <a:cubicBezTo>
                    <a:pt x="75285" y="323879"/>
                    <a:pt x="85969" y="312635"/>
                    <a:pt x="85739" y="299546"/>
                  </a:cubicBezTo>
                  <a:close/>
                  <a:moveTo>
                    <a:pt x="571538" y="86319"/>
                  </a:moveTo>
                  <a:cubicBezTo>
                    <a:pt x="584696" y="86715"/>
                    <a:pt x="595875" y="76362"/>
                    <a:pt x="596501" y="63239"/>
                  </a:cubicBezTo>
                  <a:cubicBezTo>
                    <a:pt x="597161" y="49424"/>
                    <a:pt x="586114" y="37818"/>
                    <a:pt x="572264" y="37818"/>
                  </a:cubicBezTo>
                  <a:cubicBezTo>
                    <a:pt x="558744" y="37818"/>
                    <a:pt x="548587" y="47973"/>
                    <a:pt x="548422" y="61690"/>
                  </a:cubicBezTo>
                  <a:cubicBezTo>
                    <a:pt x="548224" y="75439"/>
                    <a:pt x="558084" y="85924"/>
                    <a:pt x="571571" y="86319"/>
                  </a:cubicBezTo>
                  <a:close/>
                </a:path>
              </a:pathLst>
            </a:custGeom>
            <a:solidFill>
              <a:srgbClr val="FFFFFF"/>
            </a:solidFill>
            <a:ln w="0" cap="flat">
              <a:noFill/>
              <a:prstDash val="solid"/>
              <a:miter/>
            </a:ln>
          </p:spPr>
          <p:txBody>
            <a:bodyPr rtlCol="0" anchor="ctr"/>
            <a:lstStyle/>
            <a:p>
              <a:endParaRPr lang="en-IL"/>
            </a:p>
          </p:txBody>
        </p:sp>
        <p:sp>
          <p:nvSpPr>
            <p:cNvPr id="55" name="Freeform 54">
              <a:extLst>
                <a:ext uri="{FF2B5EF4-FFF2-40B4-BE49-F238E27FC236}">
                  <a16:creationId xmlns:a16="http://schemas.microsoft.com/office/drawing/2014/main" id="{7E6D88DA-05AD-7A05-87CC-6023D7223D3C}"/>
                </a:ext>
              </a:extLst>
            </p:cNvPr>
            <p:cNvSpPr/>
            <p:nvPr/>
          </p:nvSpPr>
          <p:spPr>
            <a:xfrm>
              <a:off x="483335" y="2383931"/>
              <a:ext cx="908140" cy="329910"/>
            </a:xfrm>
            <a:custGeom>
              <a:avLst/>
              <a:gdLst>
                <a:gd name="connsiteX0" fmla="*/ 252982 w 908140"/>
                <a:gd name="connsiteY0" fmla="*/ 83080 h 329910"/>
                <a:gd name="connsiteX1" fmla="*/ 253081 w 908140"/>
                <a:gd name="connsiteY1" fmla="*/ 46581 h 329910"/>
                <a:gd name="connsiteX2" fmla="*/ 300830 w 908140"/>
                <a:gd name="connsiteY2" fmla="*/ 322 h 329910"/>
                <a:gd name="connsiteX3" fmla="*/ 409617 w 908140"/>
                <a:gd name="connsiteY3" fmla="*/ 322 h 329910"/>
                <a:gd name="connsiteX4" fmla="*/ 459081 w 908140"/>
                <a:gd name="connsiteY4" fmla="*/ 48856 h 329910"/>
                <a:gd name="connsiteX5" fmla="*/ 459146 w 908140"/>
                <a:gd name="connsiteY5" fmla="*/ 83113 h 329910"/>
                <a:gd name="connsiteX6" fmla="*/ 480119 w 908140"/>
                <a:gd name="connsiteY6" fmla="*/ 83113 h 329910"/>
                <a:gd name="connsiteX7" fmla="*/ 842754 w 908140"/>
                <a:gd name="connsiteY7" fmla="*/ 83113 h 329910"/>
                <a:gd name="connsiteX8" fmla="*/ 908112 w 908140"/>
                <a:gd name="connsiteY8" fmla="*/ 147836 h 329910"/>
                <a:gd name="connsiteX9" fmla="*/ 908112 w 908140"/>
                <a:gd name="connsiteY9" fmla="*/ 299472 h 329910"/>
                <a:gd name="connsiteX10" fmla="*/ 907815 w 908140"/>
                <a:gd name="connsiteY10" fmla="*/ 312661 h 329910"/>
                <a:gd name="connsiteX11" fmla="*/ 889778 w 908140"/>
                <a:gd name="connsiteY11" fmla="*/ 329542 h 329910"/>
                <a:gd name="connsiteX12" fmla="*/ 872333 w 908140"/>
                <a:gd name="connsiteY12" fmla="*/ 312199 h 329910"/>
                <a:gd name="connsiteX13" fmla="*/ 871377 w 908140"/>
                <a:gd name="connsiteY13" fmla="*/ 276128 h 329910"/>
                <a:gd name="connsiteX14" fmla="*/ 871377 w 908140"/>
                <a:gd name="connsiteY14" fmla="*/ 147539 h 329910"/>
                <a:gd name="connsiteX15" fmla="*/ 843447 w 908140"/>
                <a:gd name="connsiteY15" fmla="*/ 119843 h 329910"/>
                <a:gd name="connsiteX16" fmla="*/ 34121 w 908140"/>
                <a:gd name="connsiteY16" fmla="*/ 119843 h 329910"/>
                <a:gd name="connsiteX17" fmla="*/ 16281 w 908140"/>
                <a:gd name="connsiteY17" fmla="*/ 119085 h 329910"/>
                <a:gd name="connsiteX18" fmla="*/ 57 w 908140"/>
                <a:gd name="connsiteY18" fmla="*/ 102270 h 329910"/>
                <a:gd name="connsiteX19" fmla="*/ 13445 w 908140"/>
                <a:gd name="connsiteY19" fmla="*/ 84795 h 329910"/>
                <a:gd name="connsiteX20" fmla="*/ 29472 w 908140"/>
                <a:gd name="connsiteY20" fmla="*/ 83179 h 329910"/>
                <a:gd name="connsiteX21" fmla="*/ 232207 w 908140"/>
                <a:gd name="connsiteY21" fmla="*/ 83113 h 329910"/>
                <a:gd name="connsiteX22" fmla="*/ 252949 w 908140"/>
                <a:gd name="connsiteY22" fmla="*/ 83113 h 329910"/>
                <a:gd name="connsiteX23" fmla="*/ 421719 w 908140"/>
                <a:gd name="connsiteY23" fmla="*/ 82520 h 329910"/>
                <a:gd name="connsiteX24" fmla="*/ 421719 w 908140"/>
                <a:gd name="connsiteY24" fmla="*/ 51296 h 329910"/>
                <a:gd name="connsiteX25" fmla="*/ 407704 w 908140"/>
                <a:gd name="connsiteY25" fmla="*/ 37283 h 329910"/>
                <a:gd name="connsiteX26" fmla="*/ 303863 w 908140"/>
                <a:gd name="connsiteY26" fmla="*/ 37810 h 329910"/>
                <a:gd name="connsiteX27" fmla="*/ 291102 w 908140"/>
                <a:gd name="connsiteY27" fmla="*/ 48361 h 329910"/>
                <a:gd name="connsiteX28" fmla="*/ 290475 w 908140"/>
                <a:gd name="connsiteY28" fmla="*/ 82520 h 329910"/>
                <a:gd name="connsiteX29" fmla="*/ 421719 w 908140"/>
                <a:gd name="connsiteY29" fmla="*/ 82520 h 3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140" h="329910">
                  <a:moveTo>
                    <a:pt x="252982" y="83080"/>
                  </a:moveTo>
                  <a:cubicBezTo>
                    <a:pt x="252982" y="69496"/>
                    <a:pt x="252454" y="57989"/>
                    <a:pt x="253081" y="46581"/>
                  </a:cubicBezTo>
                  <a:cubicBezTo>
                    <a:pt x="254663" y="18720"/>
                    <a:pt x="273064" y="685"/>
                    <a:pt x="300830" y="322"/>
                  </a:cubicBezTo>
                  <a:cubicBezTo>
                    <a:pt x="337103" y="-140"/>
                    <a:pt x="373343" y="-74"/>
                    <a:pt x="409617" y="322"/>
                  </a:cubicBezTo>
                  <a:cubicBezTo>
                    <a:pt x="438635" y="619"/>
                    <a:pt x="457729" y="19577"/>
                    <a:pt x="459081" y="48856"/>
                  </a:cubicBezTo>
                  <a:cubicBezTo>
                    <a:pt x="459575" y="59671"/>
                    <a:pt x="459146" y="70551"/>
                    <a:pt x="459146" y="83113"/>
                  </a:cubicBezTo>
                  <a:cubicBezTo>
                    <a:pt x="467258" y="83113"/>
                    <a:pt x="473689" y="83113"/>
                    <a:pt x="480119" y="83113"/>
                  </a:cubicBezTo>
                  <a:cubicBezTo>
                    <a:pt x="601008" y="83113"/>
                    <a:pt x="721865" y="83113"/>
                    <a:pt x="842754" y="83113"/>
                  </a:cubicBezTo>
                  <a:cubicBezTo>
                    <a:pt x="889283" y="83113"/>
                    <a:pt x="908046" y="101742"/>
                    <a:pt x="908112" y="147836"/>
                  </a:cubicBezTo>
                  <a:cubicBezTo>
                    <a:pt x="908145" y="198381"/>
                    <a:pt x="908112" y="248927"/>
                    <a:pt x="908112" y="299472"/>
                  </a:cubicBezTo>
                  <a:cubicBezTo>
                    <a:pt x="908112" y="303857"/>
                    <a:pt x="908277" y="308275"/>
                    <a:pt x="907815" y="312661"/>
                  </a:cubicBezTo>
                  <a:cubicBezTo>
                    <a:pt x="906661" y="323508"/>
                    <a:pt x="899802" y="331784"/>
                    <a:pt x="889778" y="329542"/>
                  </a:cubicBezTo>
                  <a:cubicBezTo>
                    <a:pt x="882787" y="327959"/>
                    <a:pt x="874180" y="319288"/>
                    <a:pt x="872333" y="312199"/>
                  </a:cubicBezTo>
                  <a:cubicBezTo>
                    <a:pt x="869399" y="300857"/>
                    <a:pt x="871410" y="288229"/>
                    <a:pt x="871377" y="276128"/>
                  </a:cubicBezTo>
                  <a:cubicBezTo>
                    <a:pt x="871377" y="233265"/>
                    <a:pt x="871410" y="190402"/>
                    <a:pt x="871377" y="147539"/>
                  </a:cubicBezTo>
                  <a:cubicBezTo>
                    <a:pt x="871344" y="124163"/>
                    <a:pt x="867024" y="119843"/>
                    <a:pt x="843447" y="119843"/>
                  </a:cubicBezTo>
                  <a:cubicBezTo>
                    <a:pt x="573672" y="119843"/>
                    <a:pt x="303896" y="119843"/>
                    <a:pt x="34121" y="119843"/>
                  </a:cubicBezTo>
                  <a:cubicBezTo>
                    <a:pt x="28087" y="119843"/>
                    <a:pt x="20898" y="121690"/>
                    <a:pt x="16281" y="119085"/>
                  </a:cubicBezTo>
                  <a:cubicBezTo>
                    <a:pt x="9521" y="115260"/>
                    <a:pt x="1079" y="108732"/>
                    <a:pt x="57" y="102270"/>
                  </a:cubicBezTo>
                  <a:cubicBezTo>
                    <a:pt x="-767" y="97126"/>
                    <a:pt x="7510" y="89180"/>
                    <a:pt x="13445" y="84795"/>
                  </a:cubicBezTo>
                  <a:cubicBezTo>
                    <a:pt x="17172" y="82025"/>
                    <a:pt x="24031" y="83179"/>
                    <a:pt x="29472" y="83179"/>
                  </a:cubicBezTo>
                  <a:cubicBezTo>
                    <a:pt x="97039" y="83113"/>
                    <a:pt x="164639" y="83113"/>
                    <a:pt x="232207" y="83113"/>
                  </a:cubicBezTo>
                  <a:cubicBezTo>
                    <a:pt x="238176" y="83113"/>
                    <a:pt x="244144" y="83113"/>
                    <a:pt x="252949" y="83113"/>
                  </a:cubicBezTo>
                  <a:close/>
                  <a:moveTo>
                    <a:pt x="421719" y="82520"/>
                  </a:moveTo>
                  <a:cubicBezTo>
                    <a:pt x="421719" y="70914"/>
                    <a:pt x="421653" y="61088"/>
                    <a:pt x="421719" y="51296"/>
                  </a:cubicBezTo>
                  <a:cubicBezTo>
                    <a:pt x="421785" y="41800"/>
                    <a:pt x="417432" y="37217"/>
                    <a:pt x="407704" y="37283"/>
                  </a:cubicBezTo>
                  <a:cubicBezTo>
                    <a:pt x="373080" y="37448"/>
                    <a:pt x="338455" y="36953"/>
                    <a:pt x="303863" y="37810"/>
                  </a:cubicBezTo>
                  <a:cubicBezTo>
                    <a:pt x="299313" y="37942"/>
                    <a:pt x="291827" y="44075"/>
                    <a:pt x="291102" y="48361"/>
                  </a:cubicBezTo>
                  <a:cubicBezTo>
                    <a:pt x="289288" y="59341"/>
                    <a:pt x="290475" y="70815"/>
                    <a:pt x="290475" y="82520"/>
                  </a:cubicBezTo>
                  <a:lnTo>
                    <a:pt x="421719" y="82520"/>
                  </a:lnTo>
                  <a:close/>
                </a:path>
              </a:pathLst>
            </a:custGeom>
            <a:solidFill>
              <a:srgbClr val="FFFFFF"/>
            </a:solidFill>
            <a:ln w="0" cap="flat">
              <a:noFill/>
              <a:prstDash val="solid"/>
              <a:miter/>
            </a:ln>
          </p:spPr>
          <p:txBody>
            <a:bodyPr rtlCol="0" anchor="ctr"/>
            <a:lstStyle/>
            <a:p>
              <a:endParaRPr lang="en-IL"/>
            </a:p>
          </p:txBody>
        </p:sp>
        <p:sp>
          <p:nvSpPr>
            <p:cNvPr id="56" name="Freeform 55">
              <a:extLst>
                <a:ext uri="{FF2B5EF4-FFF2-40B4-BE49-F238E27FC236}">
                  <a16:creationId xmlns:a16="http://schemas.microsoft.com/office/drawing/2014/main" id="{604DEFBE-9F93-33C4-56CF-728C8FF88795}"/>
                </a:ext>
              </a:extLst>
            </p:cNvPr>
            <p:cNvSpPr/>
            <p:nvPr/>
          </p:nvSpPr>
          <p:spPr>
            <a:xfrm>
              <a:off x="697857" y="2935201"/>
              <a:ext cx="112379" cy="296376"/>
            </a:xfrm>
            <a:custGeom>
              <a:avLst/>
              <a:gdLst>
                <a:gd name="connsiteX0" fmla="*/ 43 w 112379"/>
                <a:gd name="connsiteY0" fmla="*/ 147189 h 296376"/>
                <a:gd name="connsiteX1" fmla="*/ 76 w 112379"/>
                <a:gd name="connsiteY1" fmla="*/ 26811 h 296376"/>
                <a:gd name="connsiteX2" fmla="*/ 26160 w 112379"/>
                <a:gd name="connsiteY2" fmla="*/ 104 h 296376"/>
                <a:gd name="connsiteX3" fmla="*/ 88814 w 112379"/>
                <a:gd name="connsiteY3" fmla="*/ 5 h 296376"/>
                <a:gd name="connsiteX4" fmla="*/ 112227 w 112379"/>
                <a:gd name="connsiteY4" fmla="*/ 23184 h 296376"/>
                <a:gd name="connsiteX5" fmla="*/ 112161 w 112379"/>
                <a:gd name="connsiteY5" fmla="*/ 272184 h 296376"/>
                <a:gd name="connsiteX6" fmla="*/ 87495 w 112379"/>
                <a:gd name="connsiteY6" fmla="*/ 296055 h 296376"/>
                <a:gd name="connsiteX7" fmla="*/ 24841 w 112379"/>
                <a:gd name="connsiteY7" fmla="*/ 296055 h 296376"/>
                <a:gd name="connsiteX8" fmla="*/ 109 w 112379"/>
                <a:gd name="connsiteY8" fmla="*/ 270865 h 296376"/>
                <a:gd name="connsiteX9" fmla="*/ 43 w 112379"/>
                <a:gd name="connsiteY9" fmla="*/ 147189 h 296376"/>
                <a:gd name="connsiteX10" fmla="*/ 38229 w 112379"/>
                <a:gd name="connsiteY10" fmla="*/ 37295 h 296376"/>
                <a:gd name="connsiteX11" fmla="*/ 38229 w 112379"/>
                <a:gd name="connsiteY11" fmla="*/ 257215 h 296376"/>
                <a:gd name="connsiteX12" fmla="*/ 74206 w 112379"/>
                <a:gd name="connsiteY12" fmla="*/ 257215 h 296376"/>
                <a:gd name="connsiteX13" fmla="*/ 74206 w 112379"/>
                <a:gd name="connsiteY13" fmla="*/ 37295 h 296376"/>
                <a:gd name="connsiteX14" fmla="*/ 38229 w 112379"/>
                <a:gd name="connsiteY14" fmla="*/ 37295 h 2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379" h="296376">
                  <a:moveTo>
                    <a:pt x="43" y="147189"/>
                  </a:moveTo>
                  <a:cubicBezTo>
                    <a:pt x="43" y="107063"/>
                    <a:pt x="-56" y="66937"/>
                    <a:pt x="76" y="26811"/>
                  </a:cubicBezTo>
                  <a:cubicBezTo>
                    <a:pt x="142" y="5643"/>
                    <a:pt x="5418" y="301"/>
                    <a:pt x="26160" y="104"/>
                  </a:cubicBezTo>
                  <a:cubicBezTo>
                    <a:pt x="47034" y="-94"/>
                    <a:pt x="67940" y="301"/>
                    <a:pt x="88814" y="5"/>
                  </a:cubicBezTo>
                  <a:cubicBezTo>
                    <a:pt x="104840" y="-226"/>
                    <a:pt x="112227" y="8050"/>
                    <a:pt x="112227" y="23184"/>
                  </a:cubicBezTo>
                  <a:cubicBezTo>
                    <a:pt x="112392" y="106173"/>
                    <a:pt x="112491" y="189195"/>
                    <a:pt x="112161" y="272184"/>
                  </a:cubicBezTo>
                  <a:cubicBezTo>
                    <a:pt x="112095" y="289329"/>
                    <a:pt x="105005" y="295726"/>
                    <a:pt x="87495" y="296055"/>
                  </a:cubicBezTo>
                  <a:cubicBezTo>
                    <a:pt x="66621" y="296484"/>
                    <a:pt x="45715" y="296484"/>
                    <a:pt x="24841" y="296055"/>
                  </a:cubicBezTo>
                  <a:cubicBezTo>
                    <a:pt x="6539" y="295693"/>
                    <a:pt x="208" y="289197"/>
                    <a:pt x="109" y="270865"/>
                  </a:cubicBezTo>
                  <a:cubicBezTo>
                    <a:pt x="-89" y="229651"/>
                    <a:pt x="43" y="188404"/>
                    <a:pt x="43" y="147189"/>
                  </a:cubicBezTo>
                  <a:close/>
                  <a:moveTo>
                    <a:pt x="38229" y="37295"/>
                  </a:moveTo>
                  <a:lnTo>
                    <a:pt x="38229" y="257215"/>
                  </a:lnTo>
                  <a:lnTo>
                    <a:pt x="74206" y="257215"/>
                  </a:lnTo>
                  <a:lnTo>
                    <a:pt x="74206" y="37295"/>
                  </a:lnTo>
                  <a:lnTo>
                    <a:pt x="38229" y="37295"/>
                  </a:lnTo>
                  <a:close/>
                </a:path>
              </a:pathLst>
            </a:custGeom>
            <a:solidFill>
              <a:srgbClr val="FFFFFF"/>
            </a:solidFill>
            <a:ln w="0" cap="flat">
              <a:noFill/>
              <a:prstDash val="solid"/>
              <a:miter/>
            </a:ln>
          </p:spPr>
          <p:txBody>
            <a:bodyPr rtlCol="0" anchor="ctr"/>
            <a:lstStyle/>
            <a:p>
              <a:endParaRPr lang="en-IL"/>
            </a:p>
          </p:txBody>
        </p:sp>
        <p:sp>
          <p:nvSpPr>
            <p:cNvPr id="57" name="Freeform 56">
              <a:extLst>
                <a:ext uri="{FF2B5EF4-FFF2-40B4-BE49-F238E27FC236}">
                  <a16:creationId xmlns:a16="http://schemas.microsoft.com/office/drawing/2014/main" id="{6AD39322-2EC8-D8AA-11BD-A56CC43701C3}"/>
                </a:ext>
              </a:extLst>
            </p:cNvPr>
            <p:cNvSpPr/>
            <p:nvPr/>
          </p:nvSpPr>
          <p:spPr>
            <a:xfrm>
              <a:off x="867408" y="3030130"/>
              <a:ext cx="112890" cy="201484"/>
            </a:xfrm>
            <a:custGeom>
              <a:avLst/>
              <a:gdLst>
                <a:gd name="connsiteX0" fmla="*/ 112798 w 112890"/>
                <a:gd name="connsiteY0" fmla="*/ 99706 h 201484"/>
                <a:gd name="connsiteX1" fmla="*/ 112699 w 112890"/>
                <a:gd name="connsiteY1" fmla="*/ 177024 h 201484"/>
                <a:gd name="connsiteX2" fmla="*/ 88627 w 112890"/>
                <a:gd name="connsiteY2" fmla="*/ 201126 h 201484"/>
                <a:gd name="connsiteX3" fmla="*/ 24456 w 112890"/>
                <a:gd name="connsiteY3" fmla="*/ 201126 h 201484"/>
                <a:gd name="connsiteX4" fmla="*/ 219 w 112890"/>
                <a:gd name="connsiteY4" fmla="*/ 176694 h 201484"/>
                <a:gd name="connsiteX5" fmla="*/ 153 w 112890"/>
                <a:gd name="connsiteY5" fmla="*/ 23674 h 201484"/>
                <a:gd name="connsiteX6" fmla="*/ 23170 w 112890"/>
                <a:gd name="connsiteY6" fmla="*/ 0 h 201484"/>
                <a:gd name="connsiteX7" fmla="*/ 90638 w 112890"/>
                <a:gd name="connsiteY7" fmla="*/ 33 h 201484"/>
                <a:gd name="connsiteX8" fmla="*/ 112798 w 112890"/>
                <a:gd name="connsiteY8" fmla="*/ 22421 h 201484"/>
                <a:gd name="connsiteX9" fmla="*/ 112798 w 112890"/>
                <a:gd name="connsiteY9" fmla="*/ 99739 h 201484"/>
                <a:gd name="connsiteX10" fmla="*/ 38668 w 112890"/>
                <a:gd name="connsiteY10" fmla="*/ 37753 h 201484"/>
                <a:gd name="connsiteX11" fmla="*/ 38668 w 112890"/>
                <a:gd name="connsiteY11" fmla="*/ 162385 h 201484"/>
                <a:gd name="connsiteX12" fmla="*/ 74942 w 112890"/>
                <a:gd name="connsiteY12" fmla="*/ 162385 h 201484"/>
                <a:gd name="connsiteX13" fmla="*/ 74942 w 112890"/>
                <a:gd name="connsiteY13" fmla="*/ 37753 h 201484"/>
                <a:gd name="connsiteX14" fmla="*/ 38668 w 112890"/>
                <a:gd name="connsiteY14" fmla="*/ 37753 h 2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890" h="201484">
                  <a:moveTo>
                    <a:pt x="112798" y="99706"/>
                  </a:moveTo>
                  <a:cubicBezTo>
                    <a:pt x="112798" y="125490"/>
                    <a:pt x="113062" y="151273"/>
                    <a:pt x="112699" y="177024"/>
                  </a:cubicBezTo>
                  <a:cubicBezTo>
                    <a:pt x="112468" y="194268"/>
                    <a:pt x="106005" y="200731"/>
                    <a:pt x="88627" y="201126"/>
                  </a:cubicBezTo>
                  <a:cubicBezTo>
                    <a:pt x="67259" y="201588"/>
                    <a:pt x="45857" y="201621"/>
                    <a:pt x="24456" y="201126"/>
                  </a:cubicBezTo>
                  <a:cubicBezTo>
                    <a:pt x="7473" y="200731"/>
                    <a:pt x="318" y="193675"/>
                    <a:pt x="219" y="176694"/>
                  </a:cubicBezTo>
                  <a:cubicBezTo>
                    <a:pt x="-111" y="125688"/>
                    <a:pt x="-12" y="74681"/>
                    <a:pt x="153" y="23674"/>
                  </a:cubicBezTo>
                  <a:cubicBezTo>
                    <a:pt x="186" y="8705"/>
                    <a:pt x="7210" y="-66"/>
                    <a:pt x="23170" y="0"/>
                  </a:cubicBezTo>
                  <a:cubicBezTo>
                    <a:pt x="45659" y="66"/>
                    <a:pt x="68149" y="0"/>
                    <a:pt x="90638" y="33"/>
                  </a:cubicBezTo>
                  <a:cubicBezTo>
                    <a:pt x="105543" y="33"/>
                    <a:pt x="112798" y="7650"/>
                    <a:pt x="112798" y="22421"/>
                  </a:cubicBezTo>
                  <a:cubicBezTo>
                    <a:pt x="112798" y="48205"/>
                    <a:pt x="112798" y="73988"/>
                    <a:pt x="112798" y="99739"/>
                  </a:cubicBezTo>
                  <a:close/>
                  <a:moveTo>
                    <a:pt x="38668" y="37753"/>
                  </a:moveTo>
                  <a:lnTo>
                    <a:pt x="38668" y="162385"/>
                  </a:lnTo>
                  <a:lnTo>
                    <a:pt x="74942" y="162385"/>
                  </a:lnTo>
                  <a:lnTo>
                    <a:pt x="74942" y="37753"/>
                  </a:lnTo>
                  <a:lnTo>
                    <a:pt x="38668" y="37753"/>
                  </a:lnTo>
                  <a:close/>
                </a:path>
              </a:pathLst>
            </a:custGeom>
            <a:solidFill>
              <a:srgbClr val="FFFFFF"/>
            </a:solidFill>
            <a:ln w="0" cap="flat">
              <a:noFill/>
              <a:prstDash val="solid"/>
              <a:miter/>
            </a:ln>
          </p:spPr>
          <p:txBody>
            <a:bodyPr rtlCol="0" anchor="ctr"/>
            <a:lstStyle/>
            <a:p>
              <a:endParaRPr lang="en-IL"/>
            </a:p>
          </p:txBody>
        </p:sp>
        <p:sp>
          <p:nvSpPr>
            <p:cNvPr id="58" name="Freeform 57">
              <a:extLst>
                <a:ext uri="{FF2B5EF4-FFF2-40B4-BE49-F238E27FC236}">
                  <a16:creationId xmlns:a16="http://schemas.microsoft.com/office/drawing/2014/main" id="{1488F026-C395-353D-2E3B-A548486C38AC}"/>
                </a:ext>
              </a:extLst>
            </p:cNvPr>
            <p:cNvSpPr/>
            <p:nvPr/>
          </p:nvSpPr>
          <p:spPr>
            <a:xfrm>
              <a:off x="527493" y="3029900"/>
              <a:ext cx="112176" cy="201727"/>
            </a:xfrm>
            <a:custGeom>
              <a:avLst/>
              <a:gdLst>
                <a:gd name="connsiteX0" fmla="*/ 112106 w 112176"/>
                <a:gd name="connsiteY0" fmla="*/ 101057 h 201727"/>
                <a:gd name="connsiteX1" fmla="*/ 112040 w 112176"/>
                <a:gd name="connsiteY1" fmla="*/ 176925 h 201727"/>
                <a:gd name="connsiteX2" fmla="*/ 88231 w 112176"/>
                <a:gd name="connsiteY2" fmla="*/ 201357 h 201727"/>
                <a:gd name="connsiteX3" fmla="*/ 23928 w 112176"/>
                <a:gd name="connsiteY3" fmla="*/ 201357 h 201727"/>
                <a:gd name="connsiteX4" fmla="*/ 186 w 112176"/>
                <a:gd name="connsiteY4" fmla="*/ 176760 h 201727"/>
                <a:gd name="connsiteX5" fmla="*/ 186 w 112176"/>
                <a:gd name="connsiteY5" fmla="*/ 23410 h 201727"/>
                <a:gd name="connsiteX6" fmla="*/ 23236 w 112176"/>
                <a:gd name="connsiteY6" fmla="*/ 297 h 201727"/>
                <a:gd name="connsiteX7" fmla="*/ 89187 w 112176"/>
                <a:gd name="connsiteY7" fmla="*/ 297 h 201727"/>
                <a:gd name="connsiteX8" fmla="*/ 111974 w 112176"/>
                <a:gd name="connsiteY8" fmla="*/ 23575 h 201727"/>
                <a:gd name="connsiteX9" fmla="*/ 112073 w 112176"/>
                <a:gd name="connsiteY9" fmla="*/ 101090 h 201727"/>
                <a:gd name="connsiteX10" fmla="*/ 74513 w 112176"/>
                <a:gd name="connsiteY10" fmla="*/ 162912 h 201727"/>
                <a:gd name="connsiteX11" fmla="*/ 74513 w 112176"/>
                <a:gd name="connsiteY11" fmla="*/ 38115 h 201727"/>
                <a:gd name="connsiteX12" fmla="*/ 37844 w 112176"/>
                <a:gd name="connsiteY12" fmla="*/ 38115 h 201727"/>
                <a:gd name="connsiteX13" fmla="*/ 37844 w 112176"/>
                <a:gd name="connsiteY13" fmla="*/ 162912 h 201727"/>
                <a:gd name="connsiteX14" fmla="*/ 74513 w 112176"/>
                <a:gd name="connsiteY14" fmla="*/ 162912 h 2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176" h="201727">
                  <a:moveTo>
                    <a:pt x="112106" y="101057"/>
                  </a:moveTo>
                  <a:cubicBezTo>
                    <a:pt x="112106" y="126347"/>
                    <a:pt x="112303" y="151636"/>
                    <a:pt x="112040" y="176925"/>
                  </a:cubicBezTo>
                  <a:cubicBezTo>
                    <a:pt x="111842" y="194334"/>
                    <a:pt x="105543" y="200961"/>
                    <a:pt x="88231" y="201357"/>
                  </a:cubicBezTo>
                  <a:cubicBezTo>
                    <a:pt x="66797" y="201851"/>
                    <a:pt x="45363" y="201851"/>
                    <a:pt x="23928" y="201357"/>
                  </a:cubicBezTo>
                  <a:cubicBezTo>
                    <a:pt x="6748" y="200961"/>
                    <a:pt x="285" y="194235"/>
                    <a:pt x="186" y="176760"/>
                  </a:cubicBezTo>
                  <a:cubicBezTo>
                    <a:pt x="-45" y="125654"/>
                    <a:pt x="-78" y="74515"/>
                    <a:pt x="186" y="23410"/>
                  </a:cubicBezTo>
                  <a:cubicBezTo>
                    <a:pt x="285" y="6627"/>
                    <a:pt x="6484" y="593"/>
                    <a:pt x="23236" y="297"/>
                  </a:cubicBezTo>
                  <a:cubicBezTo>
                    <a:pt x="45231" y="-99"/>
                    <a:pt x="67226" y="-99"/>
                    <a:pt x="89187" y="297"/>
                  </a:cubicBezTo>
                  <a:cubicBezTo>
                    <a:pt x="105972" y="593"/>
                    <a:pt x="111776" y="6561"/>
                    <a:pt x="111974" y="23575"/>
                  </a:cubicBezTo>
                  <a:cubicBezTo>
                    <a:pt x="112303" y="49391"/>
                    <a:pt x="112073" y="75241"/>
                    <a:pt x="112073" y="101090"/>
                  </a:cubicBezTo>
                  <a:close/>
                  <a:moveTo>
                    <a:pt x="74513" y="162912"/>
                  </a:moveTo>
                  <a:lnTo>
                    <a:pt x="74513" y="38115"/>
                  </a:lnTo>
                  <a:lnTo>
                    <a:pt x="37844" y="38115"/>
                  </a:lnTo>
                  <a:lnTo>
                    <a:pt x="37844" y="162912"/>
                  </a:lnTo>
                  <a:lnTo>
                    <a:pt x="74513" y="162912"/>
                  </a:lnTo>
                  <a:close/>
                </a:path>
              </a:pathLst>
            </a:custGeom>
            <a:solidFill>
              <a:srgbClr val="FFFFFF"/>
            </a:solidFill>
            <a:ln w="0" cap="flat">
              <a:noFill/>
              <a:prstDash val="solid"/>
              <a:miter/>
            </a:ln>
          </p:spPr>
          <p:txBody>
            <a:bodyPr rtlCol="0" anchor="ctr"/>
            <a:lstStyle/>
            <a:p>
              <a:endParaRPr lang="en-IL"/>
            </a:p>
          </p:txBody>
        </p:sp>
        <p:sp>
          <p:nvSpPr>
            <p:cNvPr id="59" name="Freeform 58">
              <a:extLst>
                <a:ext uri="{FF2B5EF4-FFF2-40B4-BE49-F238E27FC236}">
                  <a16:creationId xmlns:a16="http://schemas.microsoft.com/office/drawing/2014/main" id="{82CDE0FA-1231-D987-B76A-94E55878C9AE}"/>
                </a:ext>
              </a:extLst>
            </p:cNvPr>
            <p:cNvSpPr/>
            <p:nvPr/>
          </p:nvSpPr>
          <p:spPr>
            <a:xfrm>
              <a:off x="1038337" y="3140083"/>
              <a:ext cx="111833" cy="91433"/>
            </a:xfrm>
            <a:custGeom>
              <a:avLst/>
              <a:gdLst>
                <a:gd name="connsiteX0" fmla="*/ 36740 w 111833"/>
                <a:gd name="connsiteY0" fmla="*/ 53817 h 91433"/>
                <a:gd name="connsiteX1" fmla="*/ 88413 w 111833"/>
                <a:gd name="connsiteY1" fmla="*/ 53817 h 91433"/>
                <a:gd name="connsiteX2" fmla="*/ 111826 w 111833"/>
                <a:gd name="connsiteY2" fmla="*/ 72973 h 91433"/>
                <a:gd name="connsiteX3" fmla="*/ 88776 w 111833"/>
                <a:gd name="connsiteY3" fmla="*/ 91173 h 91433"/>
                <a:gd name="connsiteX4" fmla="*/ 22956 w 111833"/>
                <a:gd name="connsiteY4" fmla="*/ 91173 h 91433"/>
                <a:gd name="connsiteX5" fmla="*/ 5 w 111833"/>
                <a:gd name="connsiteY5" fmla="*/ 67335 h 91433"/>
                <a:gd name="connsiteX6" fmla="*/ 5 w 111833"/>
                <a:gd name="connsiteY6" fmla="*/ 22890 h 91433"/>
                <a:gd name="connsiteX7" fmla="*/ 17977 w 111833"/>
                <a:gd name="connsiteY7" fmla="*/ 7 h 91433"/>
                <a:gd name="connsiteX8" fmla="*/ 36740 w 111833"/>
                <a:gd name="connsiteY8" fmla="*/ 23516 h 91433"/>
                <a:gd name="connsiteX9" fmla="*/ 36740 w 111833"/>
                <a:gd name="connsiteY9" fmla="*/ 53817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833" h="91433">
                  <a:moveTo>
                    <a:pt x="36740" y="53817"/>
                  </a:moveTo>
                  <a:cubicBezTo>
                    <a:pt x="55602" y="53817"/>
                    <a:pt x="72024" y="53784"/>
                    <a:pt x="88413" y="53817"/>
                  </a:cubicBezTo>
                  <a:cubicBezTo>
                    <a:pt x="101405" y="53850"/>
                    <a:pt x="112156" y="58202"/>
                    <a:pt x="111826" y="72973"/>
                  </a:cubicBezTo>
                  <a:cubicBezTo>
                    <a:pt x="111496" y="86656"/>
                    <a:pt x="100812" y="91009"/>
                    <a:pt x="88776" y="91173"/>
                  </a:cubicBezTo>
                  <a:cubicBezTo>
                    <a:pt x="66847" y="91503"/>
                    <a:pt x="44885" y="91536"/>
                    <a:pt x="22956" y="91173"/>
                  </a:cubicBezTo>
                  <a:cubicBezTo>
                    <a:pt x="7787" y="90910"/>
                    <a:pt x="-226" y="83030"/>
                    <a:pt x="5" y="67335"/>
                  </a:cubicBezTo>
                  <a:cubicBezTo>
                    <a:pt x="203" y="52531"/>
                    <a:pt x="137" y="37694"/>
                    <a:pt x="5" y="22890"/>
                  </a:cubicBezTo>
                  <a:cubicBezTo>
                    <a:pt x="-94" y="10361"/>
                    <a:pt x="4424" y="304"/>
                    <a:pt x="17977" y="7"/>
                  </a:cubicBezTo>
                  <a:cubicBezTo>
                    <a:pt x="32816" y="-322"/>
                    <a:pt x="36971" y="10361"/>
                    <a:pt x="36740" y="23516"/>
                  </a:cubicBezTo>
                  <a:cubicBezTo>
                    <a:pt x="36575" y="32748"/>
                    <a:pt x="36740" y="41947"/>
                    <a:pt x="36740" y="53817"/>
                  </a:cubicBezTo>
                  <a:close/>
                </a:path>
              </a:pathLst>
            </a:custGeom>
            <a:solidFill>
              <a:srgbClr val="FFFFFF"/>
            </a:solidFill>
            <a:ln w="0" cap="flat">
              <a:noFill/>
              <a:prstDash val="solid"/>
              <a:miter/>
            </a:ln>
          </p:spPr>
          <p:txBody>
            <a:bodyPr rtlCol="0" anchor="ctr"/>
            <a:lstStyle/>
            <a:p>
              <a:endParaRPr lang="en-IL"/>
            </a:p>
          </p:txBody>
        </p:sp>
        <p:sp>
          <p:nvSpPr>
            <p:cNvPr id="60" name="Freeform 59">
              <a:extLst>
                <a:ext uri="{FF2B5EF4-FFF2-40B4-BE49-F238E27FC236}">
                  <a16:creationId xmlns:a16="http://schemas.microsoft.com/office/drawing/2014/main" id="{45C6B4D3-8DE4-D147-7D6A-EBA68AA02D03}"/>
                </a:ext>
              </a:extLst>
            </p:cNvPr>
            <p:cNvSpPr/>
            <p:nvPr/>
          </p:nvSpPr>
          <p:spPr>
            <a:xfrm>
              <a:off x="1082808" y="2791830"/>
              <a:ext cx="353761" cy="351889"/>
            </a:xfrm>
            <a:custGeom>
              <a:avLst/>
              <a:gdLst>
                <a:gd name="connsiteX0" fmla="*/ 165327 w 353761"/>
                <a:gd name="connsiteY0" fmla="*/ 351854 h 351889"/>
                <a:gd name="connsiteX1" fmla="*/ 15484 w 353761"/>
                <a:gd name="connsiteY1" fmla="*/ 244104 h 351889"/>
                <a:gd name="connsiteX2" fmla="*/ 46844 w 353761"/>
                <a:gd name="connsiteY2" fmla="*/ 58474 h 351889"/>
                <a:gd name="connsiteX3" fmla="*/ 233257 w 353761"/>
                <a:gd name="connsiteY3" fmla="*/ 9446 h 351889"/>
                <a:gd name="connsiteX4" fmla="*/ 278532 w 353761"/>
                <a:gd name="connsiteY4" fmla="*/ 32526 h 351889"/>
                <a:gd name="connsiteX5" fmla="*/ 286941 w 353761"/>
                <a:gd name="connsiteY5" fmla="*/ 60255 h 351889"/>
                <a:gd name="connsiteX6" fmla="*/ 257956 w 353761"/>
                <a:gd name="connsiteY6" fmla="*/ 62859 h 351889"/>
                <a:gd name="connsiteX7" fmla="*/ 179308 w 353761"/>
                <a:gd name="connsiteY7" fmla="*/ 37175 h 351889"/>
                <a:gd name="connsiteX8" fmla="*/ 38567 w 353761"/>
                <a:gd name="connsiteY8" fmla="*/ 166555 h 351889"/>
                <a:gd name="connsiteX9" fmla="*/ 161996 w 353761"/>
                <a:gd name="connsiteY9" fmla="*/ 314168 h 351889"/>
                <a:gd name="connsiteX10" fmla="*/ 314806 w 353761"/>
                <a:gd name="connsiteY10" fmla="*/ 195009 h 351889"/>
                <a:gd name="connsiteX11" fmla="*/ 304715 w 353761"/>
                <a:gd name="connsiteY11" fmla="*/ 120724 h 351889"/>
                <a:gd name="connsiteX12" fmla="*/ 314080 w 353761"/>
                <a:gd name="connsiteY12" fmla="*/ 92138 h 351889"/>
                <a:gd name="connsiteX13" fmla="*/ 338977 w 353761"/>
                <a:gd name="connsiteY13" fmla="*/ 107140 h 351889"/>
                <a:gd name="connsiteX14" fmla="*/ 165261 w 353761"/>
                <a:gd name="connsiteY14" fmla="*/ 351887 h 3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761" h="351889">
                  <a:moveTo>
                    <a:pt x="165327" y="351854"/>
                  </a:moveTo>
                  <a:cubicBezTo>
                    <a:pt x="101617" y="348096"/>
                    <a:pt x="45130" y="314267"/>
                    <a:pt x="15484" y="244104"/>
                  </a:cubicBezTo>
                  <a:cubicBezTo>
                    <a:pt x="-12974" y="176743"/>
                    <a:pt x="-2026" y="112514"/>
                    <a:pt x="46844" y="58474"/>
                  </a:cubicBezTo>
                  <a:cubicBezTo>
                    <a:pt x="97264" y="2753"/>
                    <a:pt x="161567" y="-12085"/>
                    <a:pt x="233257" y="9446"/>
                  </a:cubicBezTo>
                  <a:cubicBezTo>
                    <a:pt x="249217" y="14260"/>
                    <a:pt x="263726" y="24283"/>
                    <a:pt x="278532" y="32526"/>
                  </a:cubicBezTo>
                  <a:cubicBezTo>
                    <a:pt x="289876" y="38823"/>
                    <a:pt x="294130" y="49143"/>
                    <a:pt x="286941" y="60255"/>
                  </a:cubicBezTo>
                  <a:cubicBezTo>
                    <a:pt x="279357" y="72026"/>
                    <a:pt x="267980" y="69586"/>
                    <a:pt x="257956" y="62859"/>
                  </a:cubicBezTo>
                  <a:cubicBezTo>
                    <a:pt x="234114" y="46835"/>
                    <a:pt x="208327" y="37340"/>
                    <a:pt x="179308" y="37175"/>
                  </a:cubicBezTo>
                  <a:cubicBezTo>
                    <a:pt x="104750" y="36713"/>
                    <a:pt x="42656" y="93754"/>
                    <a:pt x="38567" y="166555"/>
                  </a:cubicBezTo>
                  <a:cubicBezTo>
                    <a:pt x="34314" y="241927"/>
                    <a:pt x="88526" y="306716"/>
                    <a:pt x="161996" y="314168"/>
                  </a:cubicBezTo>
                  <a:cubicBezTo>
                    <a:pt x="236950" y="321751"/>
                    <a:pt x="303990" y="269689"/>
                    <a:pt x="314806" y="195009"/>
                  </a:cubicBezTo>
                  <a:cubicBezTo>
                    <a:pt x="318499" y="169456"/>
                    <a:pt x="314476" y="144596"/>
                    <a:pt x="304715" y="120724"/>
                  </a:cubicBezTo>
                  <a:cubicBezTo>
                    <a:pt x="299604" y="108261"/>
                    <a:pt x="300330" y="97216"/>
                    <a:pt x="314080" y="92138"/>
                  </a:cubicBezTo>
                  <a:cubicBezTo>
                    <a:pt x="327205" y="87291"/>
                    <a:pt x="333899" y="95897"/>
                    <a:pt x="338977" y="107140"/>
                  </a:cubicBezTo>
                  <a:cubicBezTo>
                    <a:pt x="390189" y="220166"/>
                    <a:pt x="302572" y="352547"/>
                    <a:pt x="165261" y="351887"/>
                  </a:cubicBezTo>
                  <a:close/>
                </a:path>
              </a:pathLst>
            </a:custGeom>
            <a:solidFill>
              <a:srgbClr val="FFFFFF"/>
            </a:solidFill>
            <a:ln w="0" cap="flat">
              <a:noFill/>
              <a:prstDash val="solid"/>
              <a:miter/>
            </a:ln>
          </p:spPr>
          <p:txBody>
            <a:bodyPr rtlCol="0" anchor="ctr"/>
            <a:lstStyle/>
            <a:p>
              <a:endParaRPr lang="en-IL"/>
            </a:p>
          </p:txBody>
        </p:sp>
      </p:grpSp>
      <p:grpSp>
        <p:nvGrpSpPr>
          <p:cNvPr id="82" name="Group 81">
            <a:extLst>
              <a:ext uri="{FF2B5EF4-FFF2-40B4-BE49-F238E27FC236}">
                <a16:creationId xmlns:a16="http://schemas.microsoft.com/office/drawing/2014/main" id="{8CC88802-29DC-33BB-F301-B221DEA0EA06}"/>
              </a:ext>
            </a:extLst>
          </p:cNvPr>
          <p:cNvGrpSpPr/>
          <p:nvPr/>
        </p:nvGrpSpPr>
        <p:grpSpPr>
          <a:xfrm>
            <a:off x="8969830" y="-6186"/>
            <a:ext cx="3222170" cy="6864186"/>
            <a:chOff x="8969830" y="-6186"/>
            <a:chExt cx="3222170" cy="6864186"/>
          </a:xfrm>
        </p:grpSpPr>
        <p:sp>
          <p:nvSpPr>
            <p:cNvPr id="33" name="Rectangle 32">
              <a:extLst>
                <a:ext uri="{FF2B5EF4-FFF2-40B4-BE49-F238E27FC236}">
                  <a16:creationId xmlns:a16="http://schemas.microsoft.com/office/drawing/2014/main" id="{2122873A-CC28-7055-C51B-DDAB120D3614}"/>
                </a:ext>
              </a:extLst>
            </p:cNvPr>
            <p:cNvSpPr/>
            <p:nvPr/>
          </p:nvSpPr>
          <p:spPr>
            <a:xfrm>
              <a:off x="8969830" y="-6186"/>
              <a:ext cx="3222170" cy="6864186"/>
            </a:xfrm>
            <a:prstGeom prst="rect">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35" name="TextBox 34">
              <a:extLst>
                <a:ext uri="{FF2B5EF4-FFF2-40B4-BE49-F238E27FC236}">
                  <a16:creationId xmlns:a16="http://schemas.microsoft.com/office/drawing/2014/main" id="{92F75BD4-C7A4-EE31-C04F-0AEABA63F73C}"/>
                </a:ext>
              </a:extLst>
            </p:cNvPr>
            <p:cNvSpPr txBox="1"/>
            <p:nvPr/>
          </p:nvSpPr>
          <p:spPr>
            <a:xfrm>
              <a:off x="9514116" y="178194"/>
              <a:ext cx="2514598" cy="1498872"/>
            </a:xfrm>
            <a:prstGeom prst="rect">
              <a:avLst/>
            </a:prstGeom>
            <a:noFill/>
          </p:spPr>
          <p:txBody>
            <a:bodyPr wrap="square">
              <a:spAutoFit/>
            </a:bodyPr>
            <a:lstStyle/>
            <a:p>
              <a:pPr>
                <a:lnSpc>
                  <a:spcPct val="115000"/>
                </a:lnSpc>
              </a:pPr>
              <a:r>
                <a:rPr lang="he-IL" sz="3200" b="1" dirty="0">
                  <a:solidFill>
                    <a:schemeClr val="bg1"/>
                  </a:solidFill>
                  <a:latin typeface="Heebo" pitchFamily="2" charset="-79"/>
                  <a:ea typeface="Tahoma" panose="020B0604030504040204" pitchFamily="34" charset="0"/>
                  <a:cs typeface="Heebo" pitchFamily="2" charset="-79"/>
                </a:rPr>
                <a:t>בני הגיל הרך ומלוויהם:</a:t>
              </a:r>
            </a:p>
            <a:p>
              <a:pPr algn="r" rtl="1">
                <a:lnSpc>
                  <a:spcPct val="115000"/>
                </a:lnSpc>
              </a:pPr>
              <a:endParaRPr lang="he-IL" sz="1600" u="sng" dirty="0">
                <a:effectLst/>
                <a:latin typeface="Heebo" pitchFamily="2" charset="-79"/>
                <a:ea typeface="Tahoma" panose="020B0604030504040204" pitchFamily="34" charset="0"/>
                <a:cs typeface="Heebo" pitchFamily="2" charset="-79"/>
              </a:endParaRPr>
            </a:p>
          </p:txBody>
        </p:sp>
        <p:sp>
          <p:nvSpPr>
            <p:cNvPr id="37" name="TextBox 36">
              <a:extLst>
                <a:ext uri="{FF2B5EF4-FFF2-40B4-BE49-F238E27FC236}">
                  <a16:creationId xmlns:a16="http://schemas.microsoft.com/office/drawing/2014/main" id="{7DE6B35A-FE5D-D0C0-D920-AA27BA2FAB93}"/>
                </a:ext>
              </a:extLst>
            </p:cNvPr>
            <p:cNvSpPr txBox="1"/>
            <p:nvPr/>
          </p:nvSpPr>
          <p:spPr>
            <a:xfrm>
              <a:off x="9158789" y="1889095"/>
              <a:ext cx="2869925" cy="4355423"/>
            </a:xfrm>
            <a:prstGeom prst="rect">
              <a:avLst/>
            </a:prstGeom>
            <a:noFill/>
          </p:spPr>
          <p:txBody>
            <a:bodyPr wrap="square">
              <a:spAutoFit/>
            </a:bodyPr>
            <a:lstStyle/>
            <a:p>
              <a:pPr>
                <a:lnSpc>
                  <a:spcPct val="115000"/>
                </a:lnSpc>
                <a:spcAft>
                  <a:spcPts val="1000"/>
                </a:spcAft>
                <a:buClr>
                  <a:schemeClr val="bg1"/>
                </a:buClr>
              </a:pPr>
              <a:r>
                <a:rPr lang="he-IL" dirty="0">
                  <a:solidFill>
                    <a:schemeClr val="bg1"/>
                  </a:solidFill>
                  <a:latin typeface="Heebo" pitchFamily="2" charset="-79"/>
                  <a:ea typeface="Tahoma" panose="020B0604030504040204" pitchFamily="34" charset="0"/>
                  <a:cs typeface="Heebo" pitchFamily="2" charset="-79"/>
                </a:rPr>
                <a:t>צריכת שירותים ושביעות רצון </a:t>
              </a:r>
            </a:p>
            <a:p>
              <a:pPr>
                <a:lnSpc>
                  <a:spcPct val="115000"/>
                </a:lnSpc>
                <a:spcAft>
                  <a:spcPts val="1000"/>
                </a:spcAft>
                <a:buClr>
                  <a:schemeClr val="bg1"/>
                </a:buClr>
              </a:pPr>
              <a:endParaRPr lang="he-IL" dirty="0">
                <a:solidFill>
                  <a:schemeClr val="bg1"/>
                </a:solidFill>
                <a:latin typeface="Heebo" pitchFamily="2" charset="-79"/>
                <a:ea typeface="Tahoma" panose="020B0604030504040204" pitchFamily="34" charset="0"/>
                <a:cs typeface="Heebo" pitchFamily="2" charset="-79"/>
              </a:endParaRPr>
            </a:p>
            <a:p>
              <a:pPr>
                <a:lnSpc>
                  <a:spcPct val="115000"/>
                </a:lnSpc>
                <a:spcAft>
                  <a:spcPts val="1000"/>
                </a:spcAft>
                <a:buClr>
                  <a:schemeClr val="bg1"/>
                </a:buClr>
              </a:pPr>
              <a:r>
                <a:rPr lang="he-IL" dirty="0">
                  <a:solidFill>
                    <a:schemeClr val="bg1"/>
                  </a:solidFill>
                  <a:latin typeface="Heebo" pitchFamily="2" charset="-79"/>
                  <a:ea typeface="Tahoma" panose="020B0604030504040204" pitchFamily="34" charset="0"/>
                  <a:cs typeface="Heebo" pitchFamily="2" charset="-79"/>
                </a:rPr>
                <a:t>רכישת ידע וכלים להורות, רווחה הורית </a:t>
              </a:r>
            </a:p>
            <a:p>
              <a:pPr>
                <a:lnSpc>
                  <a:spcPct val="115000"/>
                </a:lnSpc>
                <a:spcAft>
                  <a:spcPts val="1000"/>
                </a:spcAft>
                <a:buClr>
                  <a:schemeClr val="bg1"/>
                </a:buClr>
              </a:pPr>
              <a:endParaRPr lang="he-IL" dirty="0">
                <a:solidFill>
                  <a:schemeClr val="bg1"/>
                </a:solidFill>
                <a:latin typeface="Heebo" pitchFamily="2" charset="-79"/>
                <a:ea typeface="Tahoma" panose="020B0604030504040204" pitchFamily="34" charset="0"/>
                <a:cs typeface="Heebo" pitchFamily="2" charset="-79"/>
              </a:endParaRPr>
            </a:p>
            <a:p>
              <a:pPr>
                <a:lnSpc>
                  <a:spcPct val="115000"/>
                </a:lnSpc>
                <a:spcAft>
                  <a:spcPts val="1000"/>
                </a:spcAft>
                <a:buClr>
                  <a:schemeClr val="bg1"/>
                </a:buClr>
              </a:pPr>
              <a:r>
                <a:rPr lang="he-IL" dirty="0">
                  <a:solidFill>
                    <a:schemeClr val="bg1"/>
                  </a:solidFill>
                  <a:latin typeface="Heebo" pitchFamily="2" charset="-79"/>
                  <a:ea typeface="Tahoma" panose="020B0604030504040204" pitchFamily="34" charset="0"/>
                  <a:cs typeface="Heebo" pitchFamily="2" charset="-79"/>
                </a:rPr>
                <a:t>משחק משותף ואינטראקציית מלווה-ילד חיובית ומיטיבה</a:t>
              </a:r>
            </a:p>
            <a:p>
              <a:pPr>
                <a:lnSpc>
                  <a:spcPct val="115000"/>
                </a:lnSpc>
                <a:spcAft>
                  <a:spcPts val="1000"/>
                </a:spcAft>
                <a:buClr>
                  <a:schemeClr val="bg1"/>
                </a:buClr>
              </a:pPr>
              <a:endParaRPr lang="he-IL" dirty="0">
                <a:solidFill>
                  <a:schemeClr val="bg1"/>
                </a:solidFill>
                <a:latin typeface="Heebo" pitchFamily="2" charset="-79"/>
                <a:ea typeface="Tahoma" panose="020B0604030504040204" pitchFamily="34" charset="0"/>
                <a:cs typeface="Heebo" pitchFamily="2" charset="-79"/>
              </a:endParaRPr>
            </a:p>
            <a:p>
              <a:pPr>
                <a:lnSpc>
                  <a:spcPct val="115000"/>
                </a:lnSpc>
                <a:spcAft>
                  <a:spcPts val="1000"/>
                </a:spcAft>
                <a:buClr>
                  <a:schemeClr val="bg1"/>
                </a:buClr>
              </a:pPr>
              <a:r>
                <a:rPr lang="he-IL" dirty="0">
                  <a:solidFill>
                    <a:schemeClr val="bg1"/>
                  </a:solidFill>
                  <a:latin typeface="Heebo" pitchFamily="2" charset="-79"/>
                  <a:ea typeface="Tahoma" panose="020B0604030504040204" pitchFamily="34" charset="0"/>
                  <a:cs typeface="Heebo" pitchFamily="2" charset="-79"/>
                </a:rPr>
                <a:t>תנאים להתפתחות מיטבית בגיל הרך</a:t>
              </a:r>
              <a:endParaRPr lang="en-US" dirty="0">
                <a:solidFill>
                  <a:schemeClr val="bg1"/>
                </a:solidFill>
                <a:latin typeface="Heebo" pitchFamily="2" charset="-79"/>
                <a:ea typeface="Tahoma" panose="020B0604030504040204" pitchFamily="34" charset="0"/>
                <a:cs typeface="Heebo" pitchFamily="2" charset="-79"/>
              </a:endParaRPr>
            </a:p>
          </p:txBody>
        </p:sp>
        <p:cxnSp>
          <p:nvCxnSpPr>
            <p:cNvPr id="40" name="Straight Connector 39">
              <a:extLst>
                <a:ext uri="{FF2B5EF4-FFF2-40B4-BE49-F238E27FC236}">
                  <a16:creationId xmlns:a16="http://schemas.microsoft.com/office/drawing/2014/main" id="{6ECE08A6-76A3-252E-A3DC-BA5CAD08C882}"/>
                </a:ext>
              </a:extLst>
            </p:cNvPr>
            <p:cNvCxnSpPr/>
            <p:nvPr/>
          </p:nvCxnSpPr>
          <p:spPr>
            <a:xfrm flipH="1">
              <a:off x="11059886" y="1889942"/>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2AFD74E-B33C-ABD7-C859-BDE067901637}"/>
                </a:ext>
              </a:extLst>
            </p:cNvPr>
            <p:cNvCxnSpPr/>
            <p:nvPr/>
          </p:nvCxnSpPr>
          <p:spPr>
            <a:xfrm flipH="1">
              <a:off x="11059886" y="2808522"/>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A73C032-59D9-30A7-A80C-6ECDF59C9460}"/>
                </a:ext>
              </a:extLst>
            </p:cNvPr>
            <p:cNvCxnSpPr/>
            <p:nvPr/>
          </p:nvCxnSpPr>
          <p:spPr>
            <a:xfrm flipH="1">
              <a:off x="11059886" y="3997183"/>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3F465D9-2681-FD1E-E0DA-CD3256009D3B}"/>
                </a:ext>
              </a:extLst>
            </p:cNvPr>
            <p:cNvCxnSpPr/>
            <p:nvPr/>
          </p:nvCxnSpPr>
          <p:spPr>
            <a:xfrm flipH="1">
              <a:off x="11059886" y="5488526"/>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 name="Graphic 35">
              <a:extLst>
                <a:ext uri="{FF2B5EF4-FFF2-40B4-BE49-F238E27FC236}">
                  <a16:creationId xmlns:a16="http://schemas.microsoft.com/office/drawing/2014/main" id="{643A3240-253A-81E1-9452-9988DF2F3588}"/>
                </a:ext>
              </a:extLst>
            </p:cNvPr>
            <p:cNvGrpSpPr/>
            <p:nvPr/>
          </p:nvGrpSpPr>
          <p:grpSpPr>
            <a:xfrm>
              <a:off x="11599994" y="1517628"/>
              <a:ext cx="297963" cy="322103"/>
              <a:chOff x="1908601" y="2245872"/>
              <a:chExt cx="1062730" cy="1148830"/>
            </a:xfrm>
            <a:solidFill>
              <a:srgbClr val="FFFFFF"/>
            </a:solidFill>
          </p:grpSpPr>
          <p:sp>
            <p:nvSpPr>
              <p:cNvPr id="62" name="Freeform 61">
                <a:extLst>
                  <a:ext uri="{FF2B5EF4-FFF2-40B4-BE49-F238E27FC236}">
                    <a16:creationId xmlns:a16="http://schemas.microsoft.com/office/drawing/2014/main" id="{8CF7BA0F-954B-F648-1C79-EB7F3EB78977}"/>
                  </a:ext>
                </a:extLst>
              </p:cNvPr>
              <p:cNvSpPr/>
              <p:nvPr/>
            </p:nvSpPr>
            <p:spPr>
              <a:xfrm>
                <a:off x="1946367" y="2724117"/>
                <a:ext cx="987454" cy="664488"/>
              </a:xfrm>
              <a:custGeom>
                <a:avLst/>
                <a:gdLst>
                  <a:gd name="connsiteX0" fmla="*/ 786503 w 987454"/>
                  <a:gd name="connsiteY0" fmla="*/ 524878 h 664488"/>
                  <a:gd name="connsiteX1" fmla="*/ 894136 w 987454"/>
                  <a:gd name="connsiteY1" fmla="*/ 392267 h 664488"/>
                  <a:gd name="connsiteX2" fmla="*/ 942709 w 987454"/>
                  <a:gd name="connsiteY2" fmla="*/ 110460 h 664488"/>
                  <a:gd name="connsiteX3" fmla="*/ 941753 w 987454"/>
                  <a:gd name="connsiteY3" fmla="*/ 103964 h 664488"/>
                  <a:gd name="connsiteX4" fmla="*/ 959395 w 987454"/>
                  <a:gd name="connsiteY4" fmla="*/ 79137 h 664488"/>
                  <a:gd name="connsiteX5" fmla="*/ 980961 w 987454"/>
                  <a:gd name="connsiteY5" fmla="*/ 99316 h 664488"/>
                  <a:gd name="connsiteX6" fmla="*/ 976609 w 987454"/>
                  <a:gd name="connsiteY6" fmla="*/ 279109 h 664488"/>
                  <a:gd name="connsiteX7" fmla="*/ 685003 w 987454"/>
                  <a:gd name="connsiteY7" fmla="*/ 631936 h 664488"/>
                  <a:gd name="connsiteX8" fmla="*/ 579811 w 987454"/>
                  <a:gd name="connsiteY8" fmla="*/ 663358 h 664488"/>
                  <a:gd name="connsiteX9" fmla="*/ 553463 w 987454"/>
                  <a:gd name="connsiteY9" fmla="*/ 648191 h 664488"/>
                  <a:gd name="connsiteX10" fmla="*/ 572523 w 987454"/>
                  <a:gd name="connsiteY10" fmla="*/ 624683 h 664488"/>
                  <a:gd name="connsiteX11" fmla="*/ 737138 w 987454"/>
                  <a:gd name="connsiteY11" fmla="*/ 561279 h 664488"/>
                  <a:gd name="connsiteX12" fmla="*/ 747559 w 987454"/>
                  <a:gd name="connsiteY12" fmla="*/ 538726 h 664488"/>
                  <a:gd name="connsiteX13" fmla="*/ 527775 w 987454"/>
                  <a:gd name="connsiteY13" fmla="*/ 318378 h 664488"/>
                  <a:gd name="connsiteX14" fmla="*/ 242171 w 987454"/>
                  <a:gd name="connsiteY14" fmla="*/ 523065 h 664488"/>
                  <a:gd name="connsiteX15" fmla="*/ 240258 w 987454"/>
                  <a:gd name="connsiteY15" fmla="*/ 536055 h 664488"/>
                  <a:gd name="connsiteX16" fmla="*/ 253581 w 987454"/>
                  <a:gd name="connsiteY16" fmla="*/ 563389 h 664488"/>
                  <a:gd name="connsiteX17" fmla="*/ 412260 w 987454"/>
                  <a:gd name="connsiteY17" fmla="*/ 624320 h 664488"/>
                  <a:gd name="connsiteX18" fmla="*/ 434189 w 987454"/>
                  <a:gd name="connsiteY18" fmla="*/ 648851 h 664488"/>
                  <a:gd name="connsiteX19" fmla="*/ 403819 w 987454"/>
                  <a:gd name="connsiteY19" fmla="*/ 662468 h 664488"/>
                  <a:gd name="connsiteX20" fmla="*/ 31159 w 987454"/>
                  <a:gd name="connsiteY20" fmla="*/ 349404 h 664488"/>
                  <a:gd name="connsiteX21" fmla="*/ 6361 w 987454"/>
                  <a:gd name="connsiteY21" fmla="*/ 100305 h 664488"/>
                  <a:gd name="connsiteX22" fmla="*/ 28686 w 987454"/>
                  <a:gd name="connsiteY22" fmla="*/ 79236 h 664488"/>
                  <a:gd name="connsiteX23" fmla="*/ 45338 w 987454"/>
                  <a:gd name="connsiteY23" fmla="*/ 106207 h 664488"/>
                  <a:gd name="connsiteX24" fmla="*/ 54308 w 987454"/>
                  <a:gd name="connsiteY24" fmla="*/ 292100 h 664488"/>
                  <a:gd name="connsiteX25" fmla="*/ 190762 w 987454"/>
                  <a:gd name="connsiteY25" fmla="*/ 516207 h 664488"/>
                  <a:gd name="connsiteX26" fmla="*/ 201446 w 987454"/>
                  <a:gd name="connsiteY26" fmla="*/ 524120 h 664488"/>
                  <a:gd name="connsiteX27" fmla="*/ 270234 w 987454"/>
                  <a:gd name="connsiteY27" fmla="*/ 377792 h 664488"/>
                  <a:gd name="connsiteX28" fmla="*/ 405138 w 987454"/>
                  <a:gd name="connsiteY28" fmla="*/ 289165 h 664488"/>
                  <a:gd name="connsiteX29" fmla="*/ 336449 w 987454"/>
                  <a:gd name="connsiteY29" fmla="*/ 146300 h 664488"/>
                  <a:gd name="connsiteX30" fmla="*/ 390233 w 987454"/>
                  <a:gd name="connsiteY30" fmla="*/ 38912 h 664488"/>
                  <a:gd name="connsiteX31" fmla="*/ 609687 w 987454"/>
                  <a:gd name="connsiteY31" fmla="*/ 50782 h 664488"/>
                  <a:gd name="connsiteX32" fmla="*/ 583702 w 987454"/>
                  <a:gd name="connsiteY32" fmla="*/ 289066 h 664488"/>
                  <a:gd name="connsiteX33" fmla="*/ 786602 w 987454"/>
                  <a:gd name="connsiteY33" fmla="*/ 524944 h 664488"/>
                  <a:gd name="connsiteX34" fmla="*/ 375360 w 987454"/>
                  <a:gd name="connsiteY34" fmla="*/ 157675 h 664488"/>
                  <a:gd name="connsiteX35" fmla="*/ 493216 w 987454"/>
                  <a:gd name="connsiteY35" fmla="*/ 276108 h 664488"/>
                  <a:gd name="connsiteX36" fmla="*/ 612028 w 987454"/>
                  <a:gd name="connsiteY36" fmla="*/ 158664 h 664488"/>
                  <a:gd name="connsiteX37" fmla="*/ 493348 w 987454"/>
                  <a:gd name="connsiteY37" fmla="*/ 39439 h 664488"/>
                  <a:gd name="connsiteX38" fmla="*/ 375327 w 987454"/>
                  <a:gd name="connsiteY38" fmla="*/ 157675 h 66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7454" h="664488">
                    <a:moveTo>
                      <a:pt x="786503" y="524878"/>
                    </a:moveTo>
                    <a:cubicBezTo>
                      <a:pt x="832339" y="486301"/>
                      <a:pt x="867492" y="442614"/>
                      <a:pt x="894136" y="392267"/>
                    </a:cubicBezTo>
                    <a:cubicBezTo>
                      <a:pt x="940995" y="303706"/>
                      <a:pt x="956658" y="209572"/>
                      <a:pt x="942709" y="110460"/>
                    </a:cubicBezTo>
                    <a:cubicBezTo>
                      <a:pt x="942413" y="108284"/>
                      <a:pt x="941918" y="106141"/>
                      <a:pt x="941753" y="103964"/>
                    </a:cubicBezTo>
                    <a:cubicBezTo>
                      <a:pt x="940599" y="89622"/>
                      <a:pt x="947392" y="79335"/>
                      <a:pt x="959395" y="79137"/>
                    </a:cubicBezTo>
                    <a:cubicBezTo>
                      <a:pt x="972487" y="78906"/>
                      <a:pt x="978983" y="86753"/>
                      <a:pt x="980961" y="99316"/>
                    </a:cubicBezTo>
                    <a:cubicBezTo>
                      <a:pt x="990359" y="159521"/>
                      <a:pt x="990096" y="219727"/>
                      <a:pt x="976609" y="279109"/>
                    </a:cubicBezTo>
                    <a:cubicBezTo>
                      <a:pt x="938785" y="445483"/>
                      <a:pt x="841770" y="564147"/>
                      <a:pt x="685003" y="631936"/>
                    </a:cubicBezTo>
                    <a:cubicBezTo>
                      <a:pt x="651632" y="646378"/>
                      <a:pt x="615095" y="653500"/>
                      <a:pt x="579811" y="663358"/>
                    </a:cubicBezTo>
                    <a:cubicBezTo>
                      <a:pt x="566752" y="667018"/>
                      <a:pt x="556134" y="661743"/>
                      <a:pt x="553463" y="648191"/>
                    </a:cubicBezTo>
                    <a:cubicBezTo>
                      <a:pt x="550726" y="634343"/>
                      <a:pt x="559135" y="627156"/>
                      <a:pt x="572523" y="624683"/>
                    </a:cubicBezTo>
                    <a:cubicBezTo>
                      <a:pt x="631319" y="613769"/>
                      <a:pt x="686256" y="593030"/>
                      <a:pt x="737138" y="561279"/>
                    </a:cubicBezTo>
                    <a:cubicBezTo>
                      <a:pt x="746635" y="555344"/>
                      <a:pt x="748647" y="549376"/>
                      <a:pt x="747559" y="538726"/>
                    </a:cubicBezTo>
                    <a:cubicBezTo>
                      <a:pt x="736050" y="426524"/>
                      <a:pt x="644476" y="334369"/>
                      <a:pt x="527775" y="318378"/>
                    </a:cubicBezTo>
                    <a:cubicBezTo>
                      <a:pt x="392673" y="299848"/>
                      <a:pt x="266112" y="390552"/>
                      <a:pt x="242171" y="523065"/>
                    </a:cubicBezTo>
                    <a:cubicBezTo>
                      <a:pt x="241380" y="527384"/>
                      <a:pt x="241512" y="531901"/>
                      <a:pt x="240258" y="536055"/>
                    </a:cubicBezTo>
                    <a:cubicBezTo>
                      <a:pt x="236169" y="549508"/>
                      <a:pt x="242402" y="556597"/>
                      <a:pt x="253581" y="563389"/>
                    </a:cubicBezTo>
                    <a:cubicBezTo>
                      <a:pt x="302847" y="593327"/>
                      <a:pt x="355839" y="613110"/>
                      <a:pt x="412260" y="624320"/>
                    </a:cubicBezTo>
                    <a:cubicBezTo>
                      <a:pt x="429309" y="627716"/>
                      <a:pt x="437025" y="636948"/>
                      <a:pt x="434189" y="648851"/>
                    </a:cubicBezTo>
                    <a:cubicBezTo>
                      <a:pt x="431222" y="661215"/>
                      <a:pt x="420735" y="665996"/>
                      <a:pt x="403819" y="662468"/>
                    </a:cubicBezTo>
                    <a:cubicBezTo>
                      <a:pt x="223507" y="624881"/>
                      <a:pt x="98397" y="520823"/>
                      <a:pt x="31159" y="349404"/>
                    </a:cubicBezTo>
                    <a:cubicBezTo>
                      <a:pt x="-300" y="269217"/>
                      <a:pt x="-6665" y="185503"/>
                      <a:pt x="6361" y="100305"/>
                    </a:cubicBezTo>
                    <a:cubicBezTo>
                      <a:pt x="8373" y="87083"/>
                      <a:pt x="14638" y="78543"/>
                      <a:pt x="28686" y="79236"/>
                    </a:cubicBezTo>
                    <a:cubicBezTo>
                      <a:pt x="41315" y="79862"/>
                      <a:pt x="47779" y="90314"/>
                      <a:pt x="45338" y="106207"/>
                    </a:cubicBezTo>
                    <a:cubicBezTo>
                      <a:pt x="35808" y="168819"/>
                      <a:pt x="38315" y="230839"/>
                      <a:pt x="54308" y="292100"/>
                    </a:cubicBezTo>
                    <a:cubicBezTo>
                      <a:pt x="77325" y="380364"/>
                      <a:pt x="122865" y="455143"/>
                      <a:pt x="190762" y="516207"/>
                    </a:cubicBezTo>
                    <a:cubicBezTo>
                      <a:pt x="193532" y="518679"/>
                      <a:pt x="196731" y="520658"/>
                      <a:pt x="201446" y="524120"/>
                    </a:cubicBezTo>
                    <a:cubicBezTo>
                      <a:pt x="211965" y="468497"/>
                      <a:pt x="233927" y="419699"/>
                      <a:pt x="270234" y="377792"/>
                    </a:cubicBezTo>
                    <a:cubicBezTo>
                      <a:pt x="306243" y="336248"/>
                      <a:pt x="350991" y="307827"/>
                      <a:pt x="405138" y="289165"/>
                    </a:cubicBezTo>
                    <a:cubicBezTo>
                      <a:pt x="356993" y="252171"/>
                      <a:pt x="332657" y="205286"/>
                      <a:pt x="336449" y="146300"/>
                    </a:cubicBezTo>
                    <a:cubicBezTo>
                      <a:pt x="339186" y="103371"/>
                      <a:pt x="357850" y="67300"/>
                      <a:pt x="390233" y="38912"/>
                    </a:cubicBezTo>
                    <a:cubicBezTo>
                      <a:pt x="454667" y="-17568"/>
                      <a:pt x="550825" y="-11666"/>
                      <a:pt x="609687" y="50782"/>
                    </a:cubicBezTo>
                    <a:cubicBezTo>
                      <a:pt x="663470" y="107855"/>
                      <a:pt x="675341" y="217386"/>
                      <a:pt x="583702" y="289066"/>
                    </a:cubicBezTo>
                    <a:cubicBezTo>
                      <a:pt x="694533" y="329357"/>
                      <a:pt x="762002" y="407005"/>
                      <a:pt x="786602" y="524944"/>
                    </a:cubicBezTo>
                    <a:close/>
                    <a:moveTo>
                      <a:pt x="375360" y="157675"/>
                    </a:moveTo>
                    <a:cubicBezTo>
                      <a:pt x="375327" y="222728"/>
                      <a:pt x="428221" y="275878"/>
                      <a:pt x="493216" y="276108"/>
                    </a:cubicBezTo>
                    <a:cubicBezTo>
                      <a:pt x="558343" y="276306"/>
                      <a:pt x="611632" y="223651"/>
                      <a:pt x="612028" y="158664"/>
                    </a:cubicBezTo>
                    <a:cubicBezTo>
                      <a:pt x="612456" y="92886"/>
                      <a:pt x="559102" y="39307"/>
                      <a:pt x="493348" y="39439"/>
                    </a:cubicBezTo>
                    <a:cubicBezTo>
                      <a:pt x="428320" y="39571"/>
                      <a:pt x="375360" y="92655"/>
                      <a:pt x="375327" y="157675"/>
                    </a:cubicBezTo>
                    <a:close/>
                  </a:path>
                </a:pathLst>
              </a:custGeom>
              <a:solidFill>
                <a:srgbClr val="FFFFFF"/>
              </a:solidFill>
              <a:ln w="0" cap="flat">
                <a:noFill/>
                <a:prstDash val="solid"/>
                <a:miter/>
              </a:ln>
            </p:spPr>
            <p:txBody>
              <a:bodyPr rtlCol="0" anchor="ctr"/>
              <a:lstStyle/>
              <a:p>
                <a:endParaRPr lang="en-IL"/>
              </a:p>
            </p:txBody>
          </p:sp>
          <p:sp>
            <p:nvSpPr>
              <p:cNvPr id="63" name="Freeform 62">
                <a:extLst>
                  <a:ext uri="{FF2B5EF4-FFF2-40B4-BE49-F238E27FC236}">
                    <a16:creationId xmlns:a16="http://schemas.microsoft.com/office/drawing/2014/main" id="{9B5200CD-85F6-5B9D-9BA2-3CCDC30EF900}"/>
                  </a:ext>
                </a:extLst>
              </p:cNvPr>
              <p:cNvSpPr/>
              <p:nvPr/>
            </p:nvSpPr>
            <p:spPr>
              <a:xfrm>
                <a:off x="2224876" y="2245872"/>
                <a:ext cx="430309" cy="416403"/>
              </a:xfrm>
              <a:custGeom>
                <a:avLst/>
                <a:gdLst>
                  <a:gd name="connsiteX0" fmla="*/ 214642 w 430309"/>
                  <a:gd name="connsiteY0" fmla="*/ 0 h 416403"/>
                  <a:gd name="connsiteX1" fmla="*/ 236043 w 430309"/>
                  <a:gd name="connsiteY1" fmla="*/ 22585 h 416403"/>
                  <a:gd name="connsiteX2" fmla="*/ 280989 w 430309"/>
                  <a:gd name="connsiteY2" fmla="*/ 113949 h 416403"/>
                  <a:gd name="connsiteX3" fmla="*/ 306776 w 430309"/>
                  <a:gd name="connsiteY3" fmla="*/ 132512 h 416403"/>
                  <a:gd name="connsiteX4" fmla="*/ 407518 w 430309"/>
                  <a:gd name="connsiteY4" fmla="*/ 147415 h 416403"/>
                  <a:gd name="connsiteX5" fmla="*/ 429842 w 430309"/>
                  <a:gd name="connsiteY5" fmla="*/ 162022 h 416403"/>
                  <a:gd name="connsiteX6" fmla="*/ 420312 w 430309"/>
                  <a:gd name="connsiteY6" fmla="*/ 186882 h 416403"/>
                  <a:gd name="connsiteX7" fmla="*/ 347435 w 430309"/>
                  <a:gd name="connsiteY7" fmla="*/ 258101 h 416403"/>
                  <a:gd name="connsiteX8" fmla="*/ 337807 w 430309"/>
                  <a:gd name="connsiteY8" fmla="*/ 288434 h 416403"/>
                  <a:gd name="connsiteX9" fmla="*/ 355284 w 430309"/>
                  <a:gd name="connsiteY9" fmla="*/ 387085 h 416403"/>
                  <a:gd name="connsiteX10" fmla="*/ 348128 w 430309"/>
                  <a:gd name="connsiteY10" fmla="*/ 414616 h 416403"/>
                  <a:gd name="connsiteX11" fmla="*/ 321088 w 430309"/>
                  <a:gd name="connsiteY11" fmla="*/ 412869 h 416403"/>
                  <a:gd name="connsiteX12" fmla="*/ 226118 w 430309"/>
                  <a:gd name="connsiteY12" fmla="*/ 364071 h 416403"/>
                  <a:gd name="connsiteX13" fmla="*/ 204024 w 430309"/>
                  <a:gd name="connsiteY13" fmla="*/ 364170 h 416403"/>
                  <a:gd name="connsiteX14" fmla="*/ 109053 w 430309"/>
                  <a:gd name="connsiteY14" fmla="*/ 412935 h 416403"/>
                  <a:gd name="connsiteX15" fmla="*/ 82079 w 430309"/>
                  <a:gd name="connsiteY15" fmla="*/ 414517 h 416403"/>
                  <a:gd name="connsiteX16" fmla="*/ 75088 w 430309"/>
                  <a:gd name="connsiteY16" fmla="*/ 386920 h 416403"/>
                  <a:gd name="connsiteX17" fmla="*/ 92763 w 430309"/>
                  <a:gd name="connsiteY17" fmla="*/ 286621 h 416403"/>
                  <a:gd name="connsiteX18" fmla="*/ 83860 w 430309"/>
                  <a:gd name="connsiteY18" fmla="*/ 259189 h 416403"/>
                  <a:gd name="connsiteX19" fmla="*/ 9895 w 430309"/>
                  <a:gd name="connsiteY19" fmla="*/ 186717 h 416403"/>
                  <a:gd name="connsiteX20" fmla="*/ 497 w 430309"/>
                  <a:gd name="connsiteY20" fmla="*/ 161890 h 416403"/>
                  <a:gd name="connsiteX21" fmla="*/ 22953 w 430309"/>
                  <a:gd name="connsiteY21" fmla="*/ 147547 h 416403"/>
                  <a:gd name="connsiteX22" fmla="*/ 123695 w 430309"/>
                  <a:gd name="connsiteY22" fmla="*/ 132710 h 416403"/>
                  <a:gd name="connsiteX23" fmla="*/ 149317 w 430309"/>
                  <a:gd name="connsiteY23" fmla="*/ 113850 h 416403"/>
                  <a:gd name="connsiteX24" fmla="*/ 194263 w 430309"/>
                  <a:gd name="connsiteY24" fmla="*/ 22487 h 416403"/>
                  <a:gd name="connsiteX25" fmla="*/ 214543 w 430309"/>
                  <a:gd name="connsiteY25" fmla="*/ 66 h 416403"/>
                  <a:gd name="connsiteX26" fmla="*/ 119573 w 430309"/>
                  <a:gd name="connsiteY26" fmla="*/ 363444 h 416403"/>
                  <a:gd name="connsiteX27" fmla="*/ 187865 w 430309"/>
                  <a:gd name="connsiteY27" fmla="*/ 326945 h 416403"/>
                  <a:gd name="connsiteX28" fmla="*/ 242309 w 430309"/>
                  <a:gd name="connsiteY28" fmla="*/ 327110 h 416403"/>
                  <a:gd name="connsiteX29" fmla="*/ 250849 w 430309"/>
                  <a:gd name="connsiteY29" fmla="*/ 332023 h 416403"/>
                  <a:gd name="connsiteX30" fmla="*/ 310635 w 430309"/>
                  <a:gd name="connsiteY30" fmla="*/ 362818 h 416403"/>
                  <a:gd name="connsiteX31" fmla="*/ 296125 w 430309"/>
                  <a:gd name="connsiteY31" fmla="*/ 276960 h 416403"/>
                  <a:gd name="connsiteX32" fmla="*/ 307568 w 430309"/>
                  <a:gd name="connsiteY32" fmla="*/ 242109 h 416403"/>
                  <a:gd name="connsiteX33" fmla="*/ 366924 w 430309"/>
                  <a:gd name="connsiteY33" fmla="*/ 181112 h 416403"/>
                  <a:gd name="connsiteX34" fmla="*/ 289035 w 430309"/>
                  <a:gd name="connsiteY34" fmla="*/ 169704 h 416403"/>
                  <a:gd name="connsiteX35" fmla="*/ 250948 w 430309"/>
                  <a:gd name="connsiteY35" fmla="*/ 142074 h 416403"/>
                  <a:gd name="connsiteX36" fmla="*/ 215170 w 430309"/>
                  <a:gd name="connsiteY36" fmla="*/ 68844 h 416403"/>
                  <a:gd name="connsiteX37" fmla="*/ 178698 w 430309"/>
                  <a:gd name="connsiteY37" fmla="*/ 143624 h 416403"/>
                  <a:gd name="connsiteX38" fmla="*/ 142887 w 430309"/>
                  <a:gd name="connsiteY38" fmla="*/ 169539 h 416403"/>
                  <a:gd name="connsiteX39" fmla="*/ 63547 w 430309"/>
                  <a:gd name="connsiteY39" fmla="*/ 181079 h 416403"/>
                  <a:gd name="connsiteX40" fmla="*/ 124057 w 430309"/>
                  <a:gd name="connsiteY40" fmla="*/ 243395 h 416403"/>
                  <a:gd name="connsiteX41" fmla="*/ 134478 w 430309"/>
                  <a:gd name="connsiteY41" fmla="*/ 275509 h 416403"/>
                  <a:gd name="connsiteX42" fmla="*/ 119573 w 430309"/>
                  <a:gd name="connsiteY42" fmla="*/ 363477 h 4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0309" h="416403">
                    <a:moveTo>
                      <a:pt x="214642" y="0"/>
                    </a:moveTo>
                    <a:cubicBezTo>
                      <a:pt x="223743" y="9364"/>
                      <a:pt x="231987" y="14870"/>
                      <a:pt x="236043" y="22585"/>
                    </a:cubicBezTo>
                    <a:cubicBezTo>
                      <a:pt x="251839" y="52622"/>
                      <a:pt x="266777" y="83121"/>
                      <a:pt x="280989" y="113949"/>
                    </a:cubicBezTo>
                    <a:cubicBezTo>
                      <a:pt x="286430" y="125753"/>
                      <a:pt x="294147" y="130930"/>
                      <a:pt x="306776" y="132512"/>
                    </a:cubicBezTo>
                    <a:cubicBezTo>
                      <a:pt x="340445" y="136733"/>
                      <a:pt x="374146" y="141316"/>
                      <a:pt x="407518" y="147415"/>
                    </a:cubicBezTo>
                    <a:cubicBezTo>
                      <a:pt x="415959" y="148965"/>
                      <a:pt x="427633" y="155263"/>
                      <a:pt x="429842" y="162022"/>
                    </a:cubicBezTo>
                    <a:cubicBezTo>
                      <a:pt x="432019" y="168715"/>
                      <a:pt x="426215" y="180651"/>
                      <a:pt x="420312" y="186882"/>
                    </a:cubicBezTo>
                    <a:cubicBezTo>
                      <a:pt x="396866" y="211446"/>
                      <a:pt x="372497" y="235185"/>
                      <a:pt x="347435" y="258101"/>
                    </a:cubicBezTo>
                    <a:cubicBezTo>
                      <a:pt x="337543" y="267135"/>
                      <a:pt x="335432" y="276070"/>
                      <a:pt x="337807" y="288434"/>
                    </a:cubicBezTo>
                    <a:cubicBezTo>
                      <a:pt x="344072" y="321241"/>
                      <a:pt x="349348" y="354212"/>
                      <a:pt x="355284" y="387085"/>
                    </a:cubicBezTo>
                    <a:cubicBezTo>
                      <a:pt x="357196" y="397669"/>
                      <a:pt x="359703" y="409901"/>
                      <a:pt x="348128" y="414616"/>
                    </a:cubicBezTo>
                    <a:cubicBezTo>
                      <a:pt x="340478" y="417715"/>
                      <a:pt x="328804" y="416561"/>
                      <a:pt x="321088" y="412869"/>
                    </a:cubicBezTo>
                    <a:cubicBezTo>
                      <a:pt x="289068" y="397405"/>
                      <a:pt x="258071" y="379732"/>
                      <a:pt x="226118" y="364071"/>
                    </a:cubicBezTo>
                    <a:cubicBezTo>
                      <a:pt x="220083" y="361103"/>
                      <a:pt x="210091" y="361202"/>
                      <a:pt x="204024" y="364170"/>
                    </a:cubicBezTo>
                    <a:cubicBezTo>
                      <a:pt x="172070" y="379831"/>
                      <a:pt x="141073" y="397471"/>
                      <a:pt x="109053" y="412935"/>
                    </a:cubicBezTo>
                    <a:cubicBezTo>
                      <a:pt x="101370" y="416627"/>
                      <a:pt x="89697" y="417682"/>
                      <a:pt x="82079" y="414517"/>
                    </a:cubicBezTo>
                    <a:cubicBezTo>
                      <a:pt x="70538" y="409736"/>
                      <a:pt x="73209" y="397471"/>
                      <a:pt x="75088" y="386920"/>
                    </a:cubicBezTo>
                    <a:cubicBezTo>
                      <a:pt x="81057" y="353520"/>
                      <a:pt x="86465" y="319988"/>
                      <a:pt x="92763" y="286621"/>
                    </a:cubicBezTo>
                    <a:cubicBezTo>
                      <a:pt x="94907" y="275345"/>
                      <a:pt x="92664" y="267333"/>
                      <a:pt x="83860" y="259189"/>
                    </a:cubicBezTo>
                    <a:cubicBezTo>
                      <a:pt x="58567" y="235713"/>
                      <a:pt x="33737" y="211677"/>
                      <a:pt x="9895" y="186717"/>
                    </a:cubicBezTo>
                    <a:cubicBezTo>
                      <a:pt x="3992" y="180552"/>
                      <a:pt x="-1745" y="168517"/>
                      <a:pt x="497" y="161890"/>
                    </a:cubicBezTo>
                    <a:cubicBezTo>
                      <a:pt x="2739" y="155197"/>
                      <a:pt x="14512" y="149064"/>
                      <a:pt x="22953" y="147547"/>
                    </a:cubicBezTo>
                    <a:cubicBezTo>
                      <a:pt x="56325" y="141481"/>
                      <a:pt x="89993" y="136733"/>
                      <a:pt x="123695" y="132710"/>
                    </a:cubicBezTo>
                    <a:cubicBezTo>
                      <a:pt x="136687" y="131160"/>
                      <a:pt x="143942" y="125423"/>
                      <a:pt x="149317" y="113850"/>
                    </a:cubicBezTo>
                    <a:cubicBezTo>
                      <a:pt x="163661" y="83088"/>
                      <a:pt x="178599" y="52589"/>
                      <a:pt x="194263" y="22487"/>
                    </a:cubicBezTo>
                    <a:cubicBezTo>
                      <a:pt x="198121" y="15068"/>
                      <a:pt x="205705" y="9595"/>
                      <a:pt x="214543" y="66"/>
                    </a:cubicBezTo>
                    <a:close/>
                    <a:moveTo>
                      <a:pt x="119573" y="363444"/>
                    </a:moveTo>
                    <a:cubicBezTo>
                      <a:pt x="144634" y="350223"/>
                      <a:pt x="167058" y="339837"/>
                      <a:pt x="187865" y="326945"/>
                    </a:cubicBezTo>
                    <a:cubicBezTo>
                      <a:pt x="206860" y="315174"/>
                      <a:pt x="224139" y="313723"/>
                      <a:pt x="242309" y="327110"/>
                    </a:cubicBezTo>
                    <a:cubicBezTo>
                      <a:pt x="244947" y="329055"/>
                      <a:pt x="247947" y="330506"/>
                      <a:pt x="250849" y="332023"/>
                    </a:cubicBezTo>
                    <a:cubicBezTo>
                      <a:pt x="269942" y="341881"/>
                      <a:pt x="289035" y="351706"/>
                      <a:pt x="310635" y="362818"/>
                    </a:cubicBezTo>
                    <a:cubicBezTo>
                      <a:pt x="305556" y="331825"/>
                      <a:pt x="302127" y="304129"/>
                      <a:pt x="296125" y="276960"/>
                    </a:cubicBezTo>
                    <a:cubicBezTo>
                      <a:pt x="292795" y="261892"/>
                      <a:pt x="297213" y="252199"/>
                      <a:pt x="307568" y="242109"/>
                    </a:cubicBezTo>
                    <a:cubicBezTo>
                      <a:pt x="327485" y="222755"/>
                      <a:pt x="346413" y="202346"/>
                      <a:pt x="366924" y="181112"/>
                    </a:cubicBezTo>
                    <a:cubicBezTo>
                      <a:pt x="340609" y="177090"/>
                      <a:pt x="314954" y="171616"/>
                      <a:pt x="289035" y="169704"/>
                    </a:cubicBezTo>
                    <a:cubicBezTo>
                      <a:pt x="269316" y="168220"/>
                      <a:pt x="258533" y="159483"/>
                      <a:pt x="250948" y="142074"/>
                    </a:cubicBezTo>
                    <a:cubicBezTo>
                      <a:pt x="240561" y="118236"/>
                      <a:pt x="228195" y="95255"/>
                      <a:pt x="215170" y="68844"/>
                    </a:cubicBezTo>
                    <a:cubicBezTo>
                      <a:pt x="201946" y="95782"/>
                      <a:pt x="189580" y="119390"/>
                      <a:pt x="178698" y="143624"/>
                    </a:cubicBezTo>
                    <a:cubicBezTo>
                      <a:pt x="171477" y="159714"/>
                      <a:pt x="161254" y="167990"/>
                      <a:pt x="142887" y="169539"/>
                    </a:cubicBezTo>
                    <a:cubicBezTo>
                      <a:pt x="116440" y="171748"/>
                      <a:pt x="90290" y="177024"/>
                      <a:pt x="63547" y="181079"/>
                    </a:cubicBezTo>
                    <a:cubicBezTo>
                      <a:pt x="84486" y="202774"/>
                      <a:pt x="103876" y="223481"/>
                      <a:pt x="124057" y="243395"/>
                    </a:cubicBezTo>
                    <a:cubicBezTo>
                      <a:pt x="133488" y="252693"/>
                      <a:pt x="137346" y="261793"/>
                      <a:pt x="134478" y="275509"/>
                    </a:cubicBezTo>
                    <a:cubicBezTo>
                      <a:pt x="128641" y="303271"/>
                      <a:pt x="124849" y="331495"/>
                      <a:pt x="119573" y="363477"/>
                    </a:cubicBezTo>
                    <a:close/>
                  </a:path>
                </a:pathLst>
              </a:custGeom>
              <a:solidFill>
                <a:srgbClr val="FFFFFF"/>
              </a:solidFill>
              <a:ln w="0" cap="flat">
                <a:noFill/>
                <a:prstDash val="solid"/>
                <a:miter/>
              </a:ln>
            </p:spPr>
            <p:txBody>
              <a:bodyPr rtlCol="0" anchor="ctr"/>
              <a:lstStyle/>
              <a:p>
                <a:endParaRPr lang="en-IL"/>
              </a:p>
            </p:txBody>
          </p:sp>
          <p:sp>
            <p:nvSpPr>
              <p:cNvPr id="64" name="Freeform 63">
                <a:extLst>
                  <a:ext uri="{FF2B5EF4-FFF2-40B4-BE49-F238E27FC236}">
                    <a16:creationId xmlns:a16="http://schemas.microsoft.com/office/drawing/2014/main" id="{0F20C8F1-EDDD-38B8-D832-A98A7C7BA4B3}"/>
                  </a:ext>
                </a:extLst>
              </p:cNvPr>
              <p:cNvSpPr/>
              <p:nvPr/>
            </p:nvSpPr>
            <p:spPr>
              <a:xfrm>
                <a:off x="1908601" y="2410652"/>
                <a:ext cx="352095" cy="336819"/>
              </a:xfrm>
              <a:custGeom>
                <a:avLst/>
                <a:gdLst>
                  <a:gd name="connsiteX0" fmla="*/ 59593 w 352095"/>
                  <a:gd name="connsiteY0" fmla="*/ 311921 h 336819"/>
                  <a:gd name="connsiteX1" fmla="*/ 72981 w 352095"/>
                  <a:gd name="connsiteY1" fmla="*/ 235163 h 336819"/>
                  <a:gd name="connsiteX2" fmla="*/ 62495 w 352095"/>
                  <a:gd name="connsiteY2" fmla="*/ 201994 h 336819"/>
                  <a:gd name="connsiteX3" fmla="*/ 8447 w 352095"/>
                  <a:gd name="connsiteY3" fmla="*/ 149273 h 336819"/>
                  <a:gd name="connsiteX4" fmla="*/ 566 w 352095"/>
                  <a:gd name="connsiteY4" fmla="*/ 126852 h 336819"/>
                  <a:gd name="connsiteX5" fmla="*/ 21176 w 352095"/>
                  <a:gd name="connsiteY5" fmla="*/ 112279 h 336819"/>
                  <a:gd name="connsiteX6" fmla="*/ 97482 w 352095"/>
                  <a:gd name="connsiteY6" fmla="*/ 101101 h 336819"/>
                  <a:gd name="connsiteX7" fmla="*/ 122544 w 352095"/>
                  <a:gd name="connsiteY7" fmla="*/ 82011 h 336819"/>
                  <a:gd name="connsiteX8" fmla="*/ 155387 w 352095"/>
                  <a:gd name="connsiteY8" fmla="*/ 15903 h 336819"/>
                  <a:gd name="connsiteX9" fmla="*/ 176822 w 352095"/>
                  <a:gd name="connsiteY9" fmla="*/ 11 h 336819"/>
                  <a:gd name="connsiteX10" fmla="*/ 196739 w 352095"/>
                  <a:gd name="connsiteY10" fmla="*/ 15507 h 336819"/>
                  <a:gd name="connsiteX11" fmla="*/ 232947 w 352095"/>
                  <a:gd name="connsiteY11" fmla="*/ 87253 h 336819"/>
                  <a:gd name="connsiteX12" fmla="*/ 249665 w 352095"/>
                  <a:gd name="connsiteY12" fmla="*/ 99321 h 336819"/>
                  <a:gd name="connsiteX13" fmla="*/ 332336 w 352095"/>
                  <a:gd name="connsiteY13" fmla="*/ 112378 h 336819"/>
                  <a:gd name="connsiteX14" fmla="*/ 351594 w 352095"/>
                  <a:gd name="connsiteY14" fmla="*/ 126358 h 336819"/>
                  <a:gd name="connsiteX15" fmla="*/ 344141 w 352095"/>
                  <a:gd name="connsiteY15" fmla="*/ 148976 h 336819"/>
                  <a:gd name="connsiteX16" fmla="*/ 286697 w 352095"/>
                  <a:gd name="connsiteY16" fmla="*/ 205291 h 336819"/>
                  <a:gd name="connsiteX17" fmla="*/ 278552 w 352095"/>
                  <a:gd name="connsiteY17" fmla="*/ 229855 h 336819"/>
                  <a:gd name="connsiteX18" fmla="*/ 291347 w 352095"/>
                  <a:gd name="connsiteY18" fmla="*/ 309250 h 336819"/>
                  <a:gd name="connsiteX19" fmla="*/ 283499 w 352095"/>
                  <a:gd name="connsiteY19" fmla="*/ 333154 h 336819"/>
                  <a:gd name="connsiteX20" fmla="*/ 259657 w 352095"/>
                  <a:gd name="connsiteY20" fmla="*/ 331902 h 336819"/>
                  <a:gd name="connsiteX21" fmla="*/ 186649 w 352095"/>
                  <a:gd name="connsiteY21" fmla="*/ 294479 h 336819"/>
                  <a:gd name="connsiteX22" fmla="*/ 166006 w 352095"/>
                  <a:gd name="connsiteY22" fmla="*/ 294413 h 336819"/>
                  <a:gd name="connsiteX23" fmla="*/ 90194 w 352095"/>
                  <a:gd name="connsiteY23" fmla="*/ 333583 h 336819"/>
                  <a:gd name="connsiteX24" fmla="*/ 59626 w 352095"/>
                  <a:gd name="connsiteY24" fmla="*/ 311888 h 336819"/>
                  <a:gd name="connsiteX25" fmla="*/ 247126 w 352095"/>
                  <a:gd name="connsiteY25" fmla="*/ 281093 h 336819"/>
                  <a:gd name="connsiteX26" fmla="*/ 236805 w 352095"/>
                  <a:gd name="connsiteY26" fmla="*/ 219271 h 336819"/>
                  <a:gd name="connsiteX27" fmla="*/ 246170 w 352095"/>
                  <a:gd name="connsiteY27" fmla="*/ 189959 h 336819"/>
                  <a:gd name="connsiteX28" fmla="*/ 290259 w 352095"/>
                  <a:gd name="connsiteY28" fmla="*/ 145580 h 336819"/>
                  <a:gd name="connsiteX29" fmla="*/ 230309 w 352095"/>
                  <a:gd name="connsiteY29" fmla="*/ 137007 h 336819"/>
                  <a:gd name="connsiteX30" fmla="*/ 202312 w 352095"/>
                  <a:gd name="connsiteY30" fmla="*/ 115411 h 336819"/>
                  <a:gd name="connsiteX31" fmla="*/ 176063 w 352095"/>
                  <a:gd name="connsiteY31" fmla="*/ 62096 h 336819"/>
                  <a:gd name="connsiteX32" fmla="*/ 149518 w 352095"/>
                  <a:gd name="connsiteY32" fmla="*/ 116466 h 336819"/>
                  <a:gd name="connsiteX33" fmla="*/ 122478 w 352095"/>
                  <a:gd name="connsiteY33" fmla="*/ 136908 h 336819"/>
                  <a:gd name="connsiteX34" fmla="*/ 64308 w 352095"/>
                  <a:gd name="connsiteY34" fmla="*/ 145448 h 336819"/>
                  <a:gd name="connsiteX35" fmla="*/ 106517 w 352095"/>
                  <a:gd name="connsiteY35" fmla="*/ 191245 h 336819"/>
                  <a:gd name="connsiteX36" fmla="*/ 114761 w 352095"/>
                  <a:gd name="connsiteY36" fmla="*/ 218809 h 336819"/>
                  <a:gd name="connsiteX37" fmla="*/ 105264 w 352095"/>
                  <a:gd name="connsiteY37" fmla="*/ 281158 h 336819"/>
                  <a:gd name="connsiteX38" fmla="*/ 155223 w 352095"/>
                  <a:gd name="connsiteY38" fmla="*/ 254814 h 336819"/>
                  <a:gd name="connsiteX39" fmla="*/ 197992 w 352095"/>
                  <a:gd name="connsiteY39" fmla="*/ 255177 h 336819"/>
                  <a:gd name="connsiteX40" fmla="*/ 247159 w 352095"/>
                  <a:gd name="connsiteY40" fmla="*/ 281093 h 33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2095" h="336819">
                    <a:moveTo>
                      <a:pt x="59593" y="311921"/>
                    </a:moveTo>
                    <a:cubicBezTo>
                      <a:pt x="63715" y="287984"/>
                      <a:pt x="67804" y="261475"/>
                      <a:pt x="72981" y="235163"/>
                    </a:cubicBezTo>
                    <a:cubicBezTo>
                      <a:pt x="75619" y="221711"/>
                      <a:pt x="73706" y="211688"/>
                      <a:pt x="62495" y="201994"/>
                    </a:cubicBezTo>
                    <a:cubicBezTo>
                      <a:pt x="43468" y="185541"/>
                      <a:pt x="25529" y="167704"/>
                      <a:pt x="8447" y="149273"/>
                    </a:cubicBezTo>
                    <a:cubicBezTo>
                      <a:pt x="3270" y="143700"/>
                      <a:pt x="-1709" y="132523"/>
                      <a:pt x="566" y="126852"/>
                    </a:cubicBezTo>
                    <a:cubicBezTo>
                      <a:pt x="3237" y="120159"/>
                      <a:pt x="13328" y="113861"/>
                      <a:pt x="21176" y="112279"/>
                    </a:cubicBezTo>
                    <a:cubicBezTo>
                      <a:pt x="46337" y="107201"/>
                      <a:pt x="71893" y="103376"/>
                      <a:pt x="97482" y="101101"/>
                    </a:cubicBezTo>
                    <a:cubicBezTo>
                      <a:pt x="111101" y="99881"/>
                      <a:pt x="117366" y="93584"/>
                      <a:pt x="122544" y="82011"/>
                    </a:cubicBezTo>
                    <a:cubicBezTo>
                      <a:pt x="132601" y="59557"/>
                      <a:pt x="143154" y="37203"/>
                      <a:pt x="155387" y="15903"/>
                    </a:cubicBezTo>
                    <a:cubicBezTo>
                      <a:pt x="159608" y="8550"/>
                      <a:pt x="169270" y="440"/>
                      <a:pt x="176822" y="11"/>
                    </a:cubicBezTo>
                    <a:cubicBezTo>
                      <a:pt x="183318" y="-352"/>
                      <a:pt x="192815" y="8419"/>
                      <a:pt x="196739" y="15507"/>
                    </a:cubicBezTo>
                    <a:cubicBezTo>
                      <a:pt x="209699" y="38917"/>
                      <a:pt x="220218" y="63712"/>
                      <a:pt x="232947" y="87253"/>
                    </a:cubicBezTo>
                    <a:cubicBezTo>
                      <a:pt x="235948" y="92793"/>
                      <a:pt x="243433" y="98200"/>
                      <a:pt x="249665" y="99321"/>
                    </a:cubicBezTo>
                    <a:cubicBezTo>
                      <a:pt x="277101" y="104366"/>
                      <a:pt x="304966" y="107069"/>
                      <a:pt x="332336" y="112378"/>
                    </a:cubicBezTo>
                    <a:cubicBezTo>
                      <a:pt x="339689" y="113795"/>
                      <a:pt x="349582" y="120126"/>
                      <a:pt x="351594" y="126358"/>
                    </a:cubicBezTo>
                    <a:cubicBezTo>
                      <a:pt x="353605" y="132622"/>
                      <a:pt x="349252" y="143470"/>
                      <a:pt x="344141" y="148976"/>
                    </a:cubicBezTo>
                    <a:cubicBezTo>
                      <a:pt x="325872" y="168594"/>
                      <a:pt x="306516" y="187223"/>
                      <a:pt x="286697" y="205291"/>
                    </a:cubicBezTo>
                    <a:cubicBezTo>
                      <a:pt x="278717" y="212545"/>
                      <a:pt x="276706" y="219766"/>
                      <a:pt x="278552" y="229855"/>
                    </a:cubicBezTo>
                    <a:cubicBezTo>
                      <a:pt x="283367" y="256232"/>
                      <a:pt x="288346" y="282642"/>
                      <a:pt x="291347" y="309250"/>
                    </a:cubicBezTo>
                    <a:cubicBezTo>
                      <a:pt x="292237" y="317130"/>
                      <a:pt x="289105" y="328736"/>
                      <a:pt x="283499" y="333154"/>
                    </a:cubicBezTo>
                    <a:cubicBezTo>
                      <a:pt x="278684" y="336946"/>
                      <a:pt x="266615" y="335199"/>
                      <a:pt x="259657" y="331902"/>
                    </a:cubicBezTo>
                    <a:cubicBezTo>
                      <a:pt x="234958" y="320230"/>
                      <a:pt x="211314" y="306283"/>
                      <a:pt x="186649" y="294479"/>
                    </a:cubicBezTo>
                    <a:cubicBezTo>
                      <a:pt x="180944" y="291742"/>
                      <a:pt x="171677" y="291709"/>
                      <a:pt x="166006" y="294413"/>
                    </a:cubicBezTo>
                    <a:cubicBezTo>
                      <a:pt x="140383" y="306711"/>
                      <a:pt x="115553" y="320724"/>
                      <a:pt x="90194" y="333583"/>
                    </a:cubicBezTo>
                    <a:cubicBezTo>
                      <a:pt x="72981" y="342288"/>
                      <a:pt x="58406" y="332891"/>
                      <a:pt x="59626" y="311888"/>
                    </a:cubicBezTo>
                    <a:close/>
                    <a:moveTo>
                      <a:pt x="247126" y="281093"/>
                    </a:moveTo>
                    <a:cubicBezTo>
                      <a:pt x="243367" y="257947"/>
                      <a:pt x="240960" y="238427"/>
                      <a:pt x="236805" y="219271"/>
                    </a:cubicBezTo>
                    <a:cubicBezTo>
                      <a:pt x="234134" y="206973"/>
                      <a:pt x="237497" y="198301"/>
                      <a:pt x="246170" y="189959"/>
                    </a:cubicBezTo>
                    <a:cubicBezTo>
                      <a:pt x="260646" y="176045"/>
                      <a:pt x="274529" y="161505"/>
                      <a:pt x="290259" y="145580"/>
                    </a:cubicBezTo>
                    <a:cubicBezTo>
                      <a:pt x="269022" y="142448"/>
                      <a:pt x="249731" y="138854"/>
                      <a:pt x="230309" y="137007"/>
                    </a:cubicBezTo>
                    <a:cubicBezTo>
                      <a:pt x="215766" y="135622"/>
                      <a:pt x="207984" y="127808"/>
                      <a:pt x="202312" y="115411"/>
                    </a:cubicBezTo>
                    <a:cubicBezTo>
                      <a:pt x="194497" y="98332"/>
                      <a:pt x="185758" y="81681"/>
                      <a:pt x="176063" y="62096"/>
                    </a:cubicBezTo>
                    <a:cubicBezTo>
                      <a:pt x="166138" y="82308"/>
                      <a:pt x="157498" y="99255"/>
                      <a:pt x="149518" y="116466"/>
                    </a:cubicBezTo>
                    <a:cubicBezTo>
                      <a:pt x="144011" y="128336"/>
                      <a:pt x="136295" y="135524"/>
                      <a:pt x="122478" y="136908"/>
                    </a:cubicBezTo>
                    <a:cubicBezTo>
                      <a:pt x="102857" y="138920"/>
                      <a:pt x="83368" y="142579"/>
                      <a:pt x="64308" y="145448"/>
                    </a:cubicBezTo>
                    <a:cubicBezTo>
                      <a:pt x="79345" y="161439"/>
                      <a:pt x="94184" y="175353"/>
                      <a:pt x="106517" y="191245"/>
                    </a:cubicBezTo>
                    <a:cubicBezTo>
                      <a:pt x="112090" y="198433"/>
                      <a:pt x="115388" y="209709"/>
                      <a:pt x="114761" y="218809"/>
                    </a:cubicBezTo>
                    <a:cubicBezTo>
                      <a:pt x="113409" y="238757"/>
                      <a:pt x="108925" y="258507"/>
                      <a:pt x="105264" y="281158"/>
                    </a:cubicBezTo>
                    <a:cubicBezTo>
                      <a:pt x="123632" y="271597"/>
                      <a:pt x="140021" y="264178"/>
                      <a:pt x="155223" y="254814"/>
                    </a:cubicBezTo>
                    <a:cubicBezTo>
                      <a:pt x="170161" y="245615"/>
                      <a:pt x="183285" y="246143"/>
                      <a:pt x="197992" y="255177"/>
                    </a:cubicBezTo>
                    <a:cubicBezTo>
                      <a:pt x="212765" y="264244"/>
                      <a:pt x="228693" y="271465"/>
                      <a:pt x="247159" y="281093"/>
                    </a:cubicBezTo>
                    <a:close/>
                  </a:path>
                </a:pathLst>
              </a:custGeom>
              <a:solidFill>
                <a:srgbClr val="FFFFFF"/>
              </a:solidFill>
              <a:ln w="0" cap="flat">
                <a:noFill/>
                <a:prstDash val="solid"/>
                <a:miter/>
              </a:ln>
            </p:spPr>
            <p:txBody>
              <a:bodyPr rtlCol="0" anchor="ctr"/>
              <a:lstStyle/>
              <a:p>
                <a:endParaRPr lang="en-IL"/>
              </a:p>
            </p:txBody>
          </p:sp>
          <p:sp>
            <p:nvSpPr>
              <p:cNvPr id="65" name="Freeform 64">
                <a:extLst>
                  <a:ext uri="{FF2B5EF4-FFF2-40B4-BE49-F238E27FC236}">
                    <a16:creationId xmlns:a16="http://schemas.microsoft.com/office/drawing/2014/main" id="{7C255101-B90B-CB0F-DD69-19416EB331CB}"/>
                  </a:ext>
                </a:extLst>
              </p:cNvPr>
              <p:cNvSpPr/>
              <p:nvPr/>
            </p:nvSpPr>
            <p:spPr>
              <a:xfrm>
                <a:off x="2619252" y="2409697"/>
                <a:ext cx="352080" cy="337763"/>
              </a:xfrm>
              <a:custGeom>
                <a:avLst/>
                <a:gdLst>
                  <a:gd name="connsiteX0" fmla="*/ 59538 w 352080"/>
                  <a:gd name="connsiteY0" fmla="*/ 313569 h 337763"/>
                  <a:gd name="connsiteX1" fmla="*/ 73685 w 352080"/>
                  <a:gd name="connsiteY1" fmla="*/ 231437 h 337763"/>
                  <a:gd name="connsiteX2" fmla="*/ 64880 w 352080"/>
                  <a:gd name="connsiteY2" fmla="*/ 205554 h 337763"/>
                  <a:gd name="connsiteX3" fmla="*/ 8591 w 352080"/>
                  <a:gd name="connsiteY3" fmla="*/ 150393 h 337763"/>
                  <a:gd name="connsiteX4" fmla="*/ 544 w 352080"/>
                  <a:gd name="connsiteY4" fmla="*/ 128005 h 337763"/>
                  <a:gd name="connsiteX5" fmla="*/ 21022 w 352080"/>
                  <a:gd name="connsiteY5" fmla="*/ 113300 h 337763"/>
                  <a:gd name="connsiteX6" fmla="*/ 100560 w 352080"/>
                  <a:gd name="connsiteY6" fmla="*/ 101529 h 337763"/>
                  <a:gd name="connsiteX7" fmla="*/ 121005 w 352080"/>
                  <a:gd name="connsiteY7" fmla="*/ 86099 h 337763"/>
                  <a:gd name="connsiteX8" fmla="*/ 153981 w 352080"/>
                  <a:gd name="connsiteY8" fmla="*/ 18178 h 337763"/>
                  <a:gd name="connsiteX9" fmla="*/ 176371 w 352080"/>
                  <a:gd name="connsiteY9" fmla="*/ 571 h 337763"/>
                  <a:gd name="connsiteX10" fmla="*/ 198234 w 352080"/>
                  <a:gd name="connsiteY10" fmla="*/ 19200 h 337763"/>
                  <a:gd name="connsiteX11" fmla="*/ 231705 w 352080"/>
                  <a:gd name="connsiteY11" fmla="*/ 86824 h 337763"/>
                  <a:gd name="connsiteX12" fmla="*/ 251029 w 352080"/>
                  <a:gd name="connsiteY12" fmla="*/ 101233 h 337763"/>
                  <a:gd name="connsiteX13" fmla="*/ 332182 w 352080"/>
                  <a:gd name="connsiteY13" fmla="*/ 113300 h 337763"/>
                  <a:gd name="connsiteX14" fmla="*/ 351539 w 352080"/>
                  <a:gd name="connsiteY14" fmla="*/ 127148 h 337763"/>
                  <a:gd name="connsiteX15" fmla="*/ 344284 w 352080"/>
                  <a:gd name="connsiteY15" fmla="*/ 149800 h 337763"/>
                  <a:gd name="connsiteX16" fmla="*/ 286181 w 352080"/>
                  <a:gd name="connsiteY16" fmla="*/ 207796 h 337763"/>
                  <a:gd name="connsiteX17" fmla="*/ 278926 w 352080"/>
                  <a:gd name="connsiteY17" fmla="*/ 228898 h 337763"/>
                  <a:gd name="connsiteX18" fmla="*/ 291325 w 352080"/>
                  <a:gd name="connsiteY18" fmla="*/ 310008 h 337763"/>
                  <a:gd name="connsiteX19" fmla="*/ 283609 w 352080"/>
                  <a:gd name="connsiteY19" fmla="*/ 333978 h 337763"/>
                  <a:gd name="connsiteX20" fmla="*/ 259800 w 352080"/>
                  <a:gd name="connsiteY20" fmla="*/ 332923 h 337763"/>
                  <a:gd name="connsiteX21" fmla="*/ 188539 w 352080"/>
                  <a:gd name="connsiteY21" fmla="*/ 295698 h 337763"/>
                  <a:gd name="connsiteX22" fmla="*/ 164401 w 352080"/>
                  <a:gd name="connsiteY22" fmla="*/ 295435 h 337763"/>
                  <a:gd name="connsiteX23" fmla="*/ 90337 w 352080"/>
                  <a:gd name="connsiteY23" fmla="*/ 334473 h 337763"/>
                  <a:gd name="connsiteX24" fmla="*/ 59538 w 352080"/>
                  <a:gd name="connsiteY24" fmla="*/ 313536 h 337763"/>
                  <a:gd name="connsiteX25" fmla="*/ 63561 w 352080"/>
                  <a:gd name="connsiteY25" fmla="*/ 146371 h 337763"/>
                  <a:gd name="connsiteX26" fmla="*/ 106364 w 352080"/>
                  <a:gd name="connsiteY26" fmla="*/ 191113 h 337763"/>
                  <a:gd name="connsiteX27" fmla="*/ 115399 w 352080"/>
                  <a:gd name="connsiteY27" fmla="*/ 220556 h 337763"/>
                  <a:gd name="connsiteX28" fmla="*/ 105341 w 352080"/>
                  <a:gd name="connsiteY28" fmla="*/ 282180 h 337763"/>
                  <a:gd name="connsiteX29" fmla="*/ 158729 w 352080"/>
                  <a:gd name="connsiteY29" fmla="*/ 254022 h 337763"/>
                  <a:gd name="connsiteX30" fmla="*/ 194178 w 352080"/>
                  <a:gd name="connsiteY30" fmla="*/ 254253 h 337763"/>
                  <a:gd name="connsiteX31" fmla="*/ 246973 w 352080"/>
                  <a:gd name="connsiteY31" fmla="*/ 281949 h 337763"/>
                  <a:gd name="connsiteX32" fmla="*/ 237014 w 352080"/>
                  <a:gd name="connsiteY32" fmla="*/ 221183 h 337763"/>
                  <a:gd name="connsiteX33" fmla="*/ 246676 w 352080"/>
                  <a:gd name="connsiteY33" fmla="*/ 190420 h 337763"/>
                  <a:gd name="connsiteX34" fmla="*/ 289940 w 352080"/>
                  <a:gd name="connsiteY34" fmla="*/ 146404 h 337763"/>
                  <a:gd name="connsiteX35" fmla="*/ 232826 w 352080"/>
                  <a:gd name="connsiteY35" fmla="*/ 138523 h 337763"/>
                  <a:gd name="connsiteX36" fmla="*/ 201268 w 352080"/>
                  <a:gd name="connsiteY36" fmla="*/ 114256 h 337763"/>
                  <a:gd name="connsiteX37" fmla="*/ 175910 w 352080"/>
                  <a:gd name="connsiteY37" fmla="*/ 63250 h 337763"/>
                  <a:gd name="connsiteX38" fmla="*/ 149859 w 352080"/>
                  <a:gd name="connsiteY38" fmla="*/ 116597 h 337763"/>
                  <a:gd name="connsiteX39" fmla="*/ 121731 w 352080"/>
                  <a:gd name="connsiteY39" fmla="*/ 138029 h 337763"/>
                  <a:gd name="connsiteX40" fmla="*/ 63528 w 352080"/>
                  <a:gd name="connsiteY40" fmla="*/ 146371 h 33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2080" h="337763">
                    <a:moveTo>
                      <a:pt x="59538" y="313569"/>
                    </a:moveTo>
                    <a:cubicBezTo>
                      <a:pt x="63990" y="287488"/>
                      <a:pt x="68441" y="259397"/>
                      <a:pt x="73685" y="231437"/>
                    </a:cubicBezTo>
                    <a:cubicBezTo>
                      <a:pt x="75696" y="220688"/>
                      <a:pt x="73223" y="213138"/>
                      <a:pt x="64880" y="205554"/>
                    </a:cubicBezTo>
                    <a:cubicBezTo>
                      <a:pt x="45457" y="187882"/>
                      <a:pt x="26496" y="169582"/>
                      <a:pt x="8591" y="150393"/>
                    </a:cubicBezTo>
                    <a:cubicBezTo>
                      <a:pt x="3380" y="144821"/>
                      <a:pt x="-1698" y="133710"/>
                      <a:pt x="544" y="128005"/>
                    </a:cubicBezTo>
                    <a:cubicBezTo>
                      <a:pt x="3149" y="121312"/>
                      <a:pt x="13207" y="114850"/>
                      <a:pt x="21022" y="113300"/>
                    </a:cubicBezTo>
                    <a:cubicBezTo>
                      <a:pt x="47304" y="108058"/>
                      <a:pt x="73916" y="104431"/>
                      <a:pt x="100560" y="101529"/>
                    </a:cubicBezTo>
                    <a:cubicBezTo>
                      <a:pt x="111442" y="100342"/>
                      <a:pt x="116718" y="95430"/>
                      <a:pt x="121005" y="86099"/>
                    </a:cubicBezTo>
                    <a:cubicBezTo>
                      <a:pt x="131524" y="63250"/>
                      <a:pt x="143000" y="40829"/>
                      <a:pt x="153981" y="18178"/>
                    </a:cubicBezTo>
                    <a:cubicBezTo>
                      <a:pt x="158696" y="8451"/>
                      <a:pt x="164665" y="-2660"/>
                      <a:pt x="176371" y="571"/>
                    </a:cubicBezTo>
                    <a:cubicBezTo>
                      <a:pt x="184846" y="2912"/>
                      <a:pt x="193717" y="11221"/>
                      <a:pt x="198234" y="19200"/>
                    </a:cubicBezTo>
                    <a:cubicBezTo>
                      <a:pt x="210633" y="41060"/>
                      <a:pt x="221119" y="64008"/>
                      <a:pt x="231705" y="86824"/>
                    </a:cubicBezTo>
                    <a:cubicBezTo>
                      <a:pt x="235761" y="95529"/>
                      <a:pt x="240740" y="100079"/>
                      <a:pt x="251029" y="101233"/>
                    </a:cubicBezTo>
                    <a:cubicBezTo>
                      <a:pt x="278201" y="104266"/>
                      <a:pt x="305373" y="108091"/>
                      <a:pt x="332182" y="113300"/>
                    </a:cubicBezTo>
                    <a:cubicBezTo>
                      <a:pt x="339569" y="114751"/>
                      <a:pt x="349495" y="120917"/>
                      <a:pt x="351539" y="127148"/>
                    </a:cubicBezTo>
                    <a:cubicBezTo>
                      <a:pt x="353617" y="133380"/>
                      <a:pt x="349396" y="144326"/>
                      <a:pt x="344284" y="149800"/>
                    </a:cubicBezTo>
                    <a:cubicBezTo>
                      <a:pt x="325620" y="169813"/>
                      <a:pt x="304977" y="187915"/>
                      <a:pt x="286181" y="207796"/>
                    </a:cubicBezTo>
                    <a:cubicBezTo>
                      <a:pt x="281432" y="212808"/>
                      <a:pt x="278102" y="222139"/>
                      <a:pt x="278926" y="228898"/>
                    </a:cubicBezTo>
                    <a:cubicBezTo>
                      <a:pt x="282191" y="256034"/>
                      <a:pt x="288225" y="282839"/>
                      <a:pt x="291325" y="310008"/>
                    </a:cubicBezTo>
                    <a:cubicBezTo>
                      <a:pt x="292215" y="317921"/>
                      <a:pt x="289182" y="329494"/>
                      <a:pt x="283609" y="333978"/>
                    </a:cubicBezTo>
                    <a:cubicBezTo>
                      <a:pt x="278827" y="337803"/>
                      <a:pt x="266725" y="336187"/>
                      <a:pt x="259800" y="332923"/>
                    </a:cubicBezTo>
                    <a:cubicBezTo>
                      <a:pt x="235563" y="321515"/>
                      <a:pt x="211952" y="308722"/>
                      <a:pt x="188539" y="295698"/>
                    </a:cubicBezTo>
                    <a:cubicBezTo>
                      <a:pt x="179999" y="290950"/>
                      <a:pt x="173206" y="290522"/>
                      <a:pt x="164401" y="295435"/>
                    </a:cubicBezTo>
                    <a:cubicBezTo>
                      <a:pt x="140032" y="309052"/>
                      <a:pt x="115234" y="321845"/>
                      <a:pt x="90337" y="334473"/>
                    </a:cubicBezTo>
                    <a:cubicBezTo>
                      <a:pt x="73091" y="343210"/>
                      <a:pt x="58450" y="333978"/>
                      <a:pt x="59538" y="313536"/>
                    </a:cubicBezTo>
                    <a:close/>
                    <a:moveTo>
                      <a:pt x="63561" y="146371"/>
                    </a:moveTo>
                    <a:cubicBezTo>
                      <a:pt x="78532" y="162098"/>
                      <a:pt x="92085" y="176968"/>
                      <a:pt x="106364" y="191113"/>
                    </a:cubicBezTo>
                    <a:cubicBezTo>
                      <a:pt x="114938" y="199619"/>
                      <a:pt x="118037" y="208324"/>
                      <a:pt x="115399" y="220556"/>
                    </a:cubicBezTo>
                    <a:cubicBezTo>
                      <a:pt x="111244" y="239977"/>
                      <a:pt x="108903" y="259792"/>
                      <a:pt x="105341" y="282180"/>
                    </a:cubicBezTo>
                    <a:cubicBezTo>
                      <a:pt x="125094" y="271827"/>
                      <a:pt x="142241" y="263518"/>
                      <a:pt x="158729" y="254022"/>
                    </a:cubicBezTo>
                    <a:cubicBezTo>
                      <a:pt x="171029" y="246934"/>
                      <a:pt x="181977" y="247230"/>
                      <a:pt x="194178" y="254253"/>
                    </a:cubicBezTo>
                    <a:cubicBezTo>
                      <a:pt x="210567" y="263683"/>
                      <a:pt x="227682" y="271926"/>
                      <a:pt x="246973" y="281949"/>
                    </a:cubicBezTo>
                    <a:cubicBezTo>
                      <a:pt x="243444" y="259726"/>
                      <a:pt x="241268" y="240240"/>
                      <a:pt x="237014" y="221183"/>
                    </a:cubicBezTo>
                    <a:cubicBezTo>
                      <a:pt x="234112" y="208258"/>
                      <a:pt x="237509" y="199224"/>
                      <a:pt x="246676" y="190420"/>
                    </a:cubicBezTo>
                    <a:cubicBezTo>
                      <a:pt x="261020" y="176671"/>
                      <a:pt x="274573" y="162131"/>
                      <a:pt x="289940" y="146404"/>
                    </a:cubicBezTo>
                    <a:cubicBezTo>
                      <a:pt x="269561" y="143502"/>
                      <a:pt x="251259" y="140172"/>
                      <a:pt x="232826" y="138523"/>
                    </a:cubicBezTo>
                    <a:cubicBezTo>
                      <a:pt x="216569" y="137073"/>
                      <a:pt x="207500" y="128731"/>
                      <a:pt x="201268" y="114256"/>
                    </a:cubicBezTo>
                    <a:cubicBezTo>
                      <a:pt x="194112" y="97672"/>
                      <a:pt x="185242" y="81812"/>
                      <a:pt x="175910" y="63250"/>
                    </a:cubicBezTo>
                    <a:cubicBezTo>
                      <a:pt x="166116" y="83230"/>
                      <a:pt x="157509" y="99683"/>
                      <a:pt x="149859" y="116597"/>
                    </a:cubicBezTo>
                    <a:cubicBezTo>
                      <a:pt x="144187" y="129127"/>
                      <a:pt x="136174" y="136644"/>
                      <a:pt x="121731" y="138029"/>
                    </a:cubicBezTo>
                    <a:cubicBezTo>
                      <a:pt x="102374" y="139908"/>
                      <a:pt x="83149" y="143469"/>
                      <a:pt x="63528" y="146371"/>
                    </a:cubicBezTo>
                    <a:close/>
                  </a:path>
                </a:pathLst>
              </a:custGeom>
              <a:solidFill>
                <a:srgbClr val="FFFFFF"/>
              </a:solidFill>
              <a:ln w="0" cap="flat">
                <a:noFill/>
                <a:prstDash val="solid"/>
                <a:miter/>
              </a:ln>
            </p:spPr>
            <p:txBody>
              <a:bodyPr rtlCol="0" anchor="ctr"/>
              <a:lstStyle/>
              <a:p>
                <a:endParaRPr lang="en-IL"/>
              </a:p>
            </p:txBody>
          </p:sp>
          <p:sp>
            <p:nvSpPr>
              <p:cNvPr id="47" name="Freeform 65">
                <a:extLst>
                  <a:ext uri="{FF2B5EF4-FFF2-40B4-BE49-F238E27FC236}">
                    <a16:creationId xmlns:a16="http://schemas.microsoft.com/office/drawing/2014/main" id="{3AD0B248-05D3-9132-46D8-47F4C0ACF88E}"/>
                  </a:ext>
                </a:extLst>
              </p:cNvPr>
              <p:cNvSpPr/>
              <p:nvPr/>
            </p:nvSpPr>
            <p:spPr>
              <a:xfrm>
                <a:off x="2420714" y="3355526"/>
                <a:ext cx="38709" cy="39176"/>
              </a:xfrm>
              <a:custGeom>
                <a:avLst/>
                <a:gdLst>
                  <a:gd name="connsiteX0" fmla="*/ 19924 w 38709"/>
                  <a:gd name="connsiteY0" fmla="*/ 0 h 39176"/>
                  <a:gd name="connsiteX1" fmla="*/ 38655 w 38709"/>
                  <a:gd name="connsiteY1" fmla="*/ 20838 h 39176"/>
                  <a:gd name="connsiteX2" fmla="*/ 17913 w 38709"/>
                  <a:gd name="connsiteY2" fmla="*/ 39104 h 39176"/>
                  <a:gd name="connsiteX3" fmla="*/ 7 w 38709"/>
                  <a:gd name="connsiteY3" fmla="*/ 19585 h 39176"/>
                  <a:gd name="connsiteX4" fmla="*/ 19924 w 38709"/>
                  <a:gd name="connsiteY4" fmla="*/ 33 h 3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09" h="39176">
                    <a:moveTo>
                      <a:pt x="19924" y="0"/>
                    </a:moveTo>
                    <a:cubicBezTo>
                      <a:pt x="31598" y="2242"/>
                      <a:pt x="39446" y="8770"/>
                      <a:pt x="38655" y="20838"/>
                    </a:cubicBezTo>
                    <a:cubicBezTo>
                      <a:pt x="37896" y="32609"/>
                      <a:pt x="29949" y="39994"/>
                      <a:pt x="17913" y="39104"/>
                    </a:cubicBezTo>
                    <a:cubicBezTo>
                      <a:pt x="6932" y="38313"/>
                      <a:pt x="-257" y="30828"/>
                      <a:pt x="7" y="19585"/>
                    </a:cubicBezTo>
                    <a:cubicBezTo>
                      <a:pt x="271" y="7517"/>
                      <a:pt x="8218" y="1418"/>
                      <a:pt x="19924" y="33"/>
                    </a:cubicBezTo>
                    <a:close/>
                  </a:path>
                </a:pathLst>
              </a:custGeom>
              <a:solidFill>
                <a:srgbClr val="FFFFFF"/>
              </a:solidFill>
              <a:ln w="0" cap="flat">
                <a:noFill/>
                <a:prstDash val="solid"/>
                <a:miter/>
              </a:ln>
            </p:spPr>
            <p:txBody>
              <a:bodyPr rtlCol="0" anchor="ctr"/>
              <a:lstStyle/>
              <a:p>
                <a:endParaRPr lang="en-IL"/>
              </a:p>
            </p:txBody>
          </p:sp>
        </p:grpSp>
        <p:grpSp>
          <p:nvGrpSpPr>
            <p:cNvPr id="78" name="Group 77">
              <a:extLst>
                <a:ext uri="{FF2B5EF4-FFF2-40B4-BE49-F238E27FC236}">
                  <a16:creationId xmlns:a16="http://schemas.microsoft.com/office/drawing/2014/main" id="{B0AC7408-1398-5EB1-71A0-64A58A90B319}"/>
                </a:ext>
              </a:extLst>
            </p:cNvPr>
            <p:cNvGrpSpPr/>
            <p:nvPr/>
          </p:nvGrpSpPr>
          <p:grpSpPr>
            <a:xfrm>
              <a:off x="11651715" y="2496404"/>
              <a:ext cx="246242" cy="250855"/>
              <a:chOff x="3206304" y="2389997"/>
              <a:chExt cx="1020445" cy="945054"/>
            </a:xfrm>
            <a:solidFill>
              <a:schemeClr val="bg1">
                <a:lumMod val="95000"/>
              </a:schemeClr>
            </a:solidFill>
          </p:grpSpPr>
          <p:sp>
            <p:nvSpPr>
              <p:cNvPr id="67" name="Freeform 66">
                <a:extLst>
                  <a:ext uri="{FF2B5EF4-FFF2-40B4-BE49-F238E27FC236}">
                    <a16:creationId xmlns:a16="http://schemas.microsoft.com/office/drawing/2014/main" id="{9C371067-3FB4-9CAD-9E25-ED086F00C801}"/>
                  </a:ext>
                </a:extLst>
              </p:cNvPr>
              <p:cNvSpPr/>
              <p:nvPr/>
            </p:nvSpPr>
            <p:spPr>
              <a:xfrm>
                <a:off x="3206304" y="2389997"/>
                <a:ext cx="1020445" cy="945054"/>
              </a:xfrm>
              <a:custGeom>
                <a:avLst/>
                <a:gdLst>
                  <a:gd name="connsiteX0" fmla="*/ 226181 w 1020445"/>
                  <a:gd name="connsiteY0" fmla="*/ 234091 h 945054"/>
                  <a:gd name="connsiteX1" fmla="*/ 213947 w 1020445"/>
                  <a:gd name="connsiteY1" fmla="*/ 176984 h 945054"/>
                  <a:gd name="connsiteX2" fmla="*/ 178004 w 1020445"/>
                  <a:gd name="connsiteY2" fmla="*/ 184337 h 945054"/>
                  <a:gd name="connsiteX3" fmla="*/ 134376 w 1020445"/>
                  <a:gd name="connsiteY3" fmla="*/ 164686 h 945054"/>
                  <a:gd name="connsiteX4" fmla="*/ 116800 w 1020445"/>
                  <a:gd name="connsiteY4" fmla="*/ 168148 h 945054"/>
                  <a:gd name="connsiteX5" fmla="*/ 111293 w 1020445"/>
                  <a:gd name="connsiteY5" fmla="*/ 192942 h 945054"/>
                  <a:gd name="connsiteX6" fmla="*/ 39076 w 1020445"/>
                  <a:gd name="connsiteY6" fmla="*/ 209032 h 945054"/>
                  <a:gd name="connsiteX7" fmla="*/ 27733 w 1020445"/>
                  <a:gd name="connsiteY7" fmla="*/ 192382 h 945054"/>
                  <a:gd name="connsiteX8" fmla="*/ 6199 w 1020445"/>
                  <a:gd name="connsiteY8" fmla="*/ 93929 h 945054"/>
                  <a:gd name="connsiteX9" fmla="*/ 23841 w 1020445"/>
                  <a:gd name="connsiteY9" fmla="*/ 65475 h 945054"/>
                  <a:gd name="connsiteX10" fmla="*/ 67897 w 1020445"/>
                  <a:gd name="connsiteY10" fmla="*/ 55814 h 945054"/>
                  <a:gd name="connsiteX11" fmla="*/ 95465 w 1020445"/>
                  <a:gd name="connsiteY11" fmla="*/ 78235 h 945054"/>
                  <a:gd name="connsiteX12" fmla="*/ 117790 w 1020445"/>
                  <a:gd name="connsiteY12" fmla="*/ 60595 h 945054"/>
                  <a:gd name="connsiteX13" fmla="*/ 135893 w 1020445"/>
                  <a:gd name="connsiteY13" fmla="*/ 42395 h 945054"/>
                  <a:gd name="connsiteX14" fmla="*/ 196701 w 1020445"/>
                  <a:gd name="connsiteY14" fmla="*/ 28909 h 945054"/>
                  <a:gd name="connsiteX15" fmla="*/ 214574 w 1020445"/>
                  <a:gd name="connsiteY15" fmla="*/ 40449 h 945054"/>
                  <a:gd name="connsiteX16" fmla="*/ 202109 w 1020445"/>
                  <a:gd name="connsiteY16" fmla="*/ 57792 h 945054"/>
                  <a:gd name="connsiteX17" fmla="*/ 146446 w 1020445"/>
                  <a:gd name="connsiteY17" fmla="*/ 69992 h 945054"/>
                  <a:gd name="connsiteX18" fmla="*/ 164780 w 1020445"/>
                  <a:gd name="connsiteY18" fmla="*/ 156344 h 945054"/>
                  <a:gd name="connsiteX19" fmla="*/ 206560 w 1020445"/>
                  <a:gd name="connsiteY19" fmla="*/ 148002 h 945054"/>
                  <a:gd name="connsiteX20" fmla="*/ 373880 w 1020445"/>
                  <a:gd name="connsiteY20" fmla="*/ 112063 h 945054"/>
                  <a:gd name="connsiteX21" fmla="*/ 424366 w 1020445"/>
                  <a:gd name="connsiteY21" fmla="*/ 135044 h 945054"/>
                  <a:gd name="connsiteX22" fmla="*/ 436303 w 1020445"/>
                  <a:gd name="connsiteY22" fmla="*/ 156937 h 945054"/>
                  <a:gd name="connsiteX23" fmla="*/ 453121 w 1020445"/>
                  <a:gd name="connsiteY23" fmla="*/ 124131 h 945054"/>
                  <a:gd name="connsiteX24" fmla="*/ 428883 w 1020445"/>
                  <a:gd name="connsiteY24" fmla="*/ 79916 h 945054"/>
                  <a:gd name="connsiteX25" fmla="*/ 320459 w 1020445"/>
                  <a:gd name="connsiteY25" fmla="*/ 32701 h 945054"/>
                  <a:gd name="connsiteX26" fmla="*/ 276370 w 1020445"/>
                  <a:gd name="connsiteY26" fmla="*/ 42197 h 945054"/>
                  <a:gd name="connsiteX27" fmla="*/ 255760 w 1020445"/>
                  <a:gd name="connsiteY27" fmla="*/ 31118 h 945054"/>
                  <a:gd name="connsiteX28" fmla="*/ 270501 w 1020445"/>
                  <a:gd name="connsiteY28" fmla="*/ 13050 h 945054"/>
                  <a:gd name="connsiteX29" fmla="*/ 321118 w 1020445"/>
                  <a:gd name="connsiteY29" fmla="*/ 2334 h 945054"/>
                  <a:gd name="connsiteX30" fmla="*/ 451934 w 1020445"/>
                  <a:gd name="connsiteY30" fmla="*/ 60529 h 945054"/>
                  <a:gd name="connsiteX31" fmla="*/ 483195 w 1020445"/>
                  <a:gd name="connsiteY31" fmla="*/ 117504 h 945054"/>
                  <a:gd name="connsiteX32" fmla="*/ 459881 w 1020445"/>
                  <a:gd name="connsiteY32" fmla="*/ 181336 h 945054"/>
                  <a:gd name="connsiteX33" fmla="*/ 447746 w 1020445"/>
                  <a:gd name="connsiteY33" fmla="*/ 186711 h 945054"/>
                  <a:gd name="connsiteX34" fmla="*/ 411604 w 1020445"/>
                  <a:gd name="connsiteY34" fmla="*/ 174116 h 945054"/>
                  <a:gd name="connsiteX35" fmla="*/ 403888 w 1020445"/>
                  <a:gd name="connsiteY35" fmla="*/ 160169 h 945054"/>
                  <a:gd name="connsiteX36" fmla="*/ 368604 w 1020445"/>
                  <a:gd name="connsiteY36" fmla="*/ 143749 h 945054"/>
                  <a:gd name="connsiteX37" fmla="*/ 321811 w 1020445"/>
                  <a:gd name="connsiteY37" fmla="*/ 154069 h 945054"/>
                  <a:gd name="connsiteX38" fmla="*/ 338299 w 1020445"/>
                  <a:gd name="connsiteY38" fmla="*/ 229409 h 945054"/>
                  <a:gd name="connsiteX39" fmla="*/ 346345 w 1020445"/>
                  <a:gd name="connsiteY39" fmla="*/ 233959 h 945054"/>
                  <a:gd name="connsiteX40" fmla="*/ 511026 w 1020445"/>
                  <a:gd name="connsiteY40" fmla="*/ 233794 h 945054"/>
                  <a:gd name="connsiteX41" fmla="*/ 515280 w 1020445"/>
                  <a:gd name="connsiteY41" fmla="*/ 232014 h 945054"/>
                  <a:gd name="connsiteX42" fmla="*/ 515313 w 1020445"/>
                  <a:gd name="connsiteY42" fmla="*/ 185458 h 945054"/>
                  <a:gd name="connsiteX43" fmla="*/ 573977 w 1020445"/>
                  <a:gd name="connsiteY43" fmla="*/ 110777 h 945054"/>
                  <a:gd name="connsiteX44" fmla="*/ 661825 w 1020445"/>
                  <a:gd name="connsiteY44" fmla="*/ 151266 h 945054"/>
                  <a:gd name="connsiteX45" fmla="*/ 670827 w 1020445"/>
                  <a:gd name="connsiteY45" fmla="*/ 197492 h 945054"/>
                  <a:gd name="connsiteX46" fmla="*/ 671091 w 1020445"/>
                  <a:gd name="connsiteY46" fmla="*/ 234058 h 945054"/>
                  <a:gd name="connsiteX47" fmla="*/ 719071 w 1020445"/>
                  <a:gd name="connsiteY47" fmla="*/ 233596 h 945054"/>
                  <a:gd name="connsiteX48" fmla="*/ 727545 w 1020445"/>
                  <a:gd name="connsiteY48" fmla="*/ 223705 h 945054"/>
                  <a:gd name="connsiteX49" fmla="*/ 751387 w 1020445"/>
                  <a:gd name="connsiteY49" fmla="*/ 158982 h 945054"/>
                  <a:gd name="connsiteX50" fmla="*/ 783208 w 1020445"/>
                  <a:gd name="connsiteY50" fmla="*/ 137155 h 945054"/>
                  <a:gd name="connsiteX51" fmla="*/ 821724 w 1020445"/>
                  <a:gd name="connsiteY51" fmla="*/ 137155 h 945054"/>
                  <a:gd name="connsiteX52" fmla="*/ 849721 w 1020445"/>
                  <a:gd name="connsiteY52" fmla="*/ 157102 h 945054"/>
                  <a:gd name="connsiteX53" fmla="*/ 872573 w 1020445"/>
                  <a:gd name="connsiteY53" fmla="*/ 220770 h 945054"/>
                  <a:gd name="connsiteX54" fmla="*/ 892457 w 1020445"/>
                  <a:gd name="connsiteY54" fmla="*/ 234486 h 945054"/>
                  <a:gd name="connsiteX55" fmla="*/ 985416 w 1020445"/>
                  <a:gd name="connsiteY55" fmla="*/ 234256 h 945054"/>
                  <a:gd name="connsiteX56" fmla="*/ 1020338 w 1020445"/>
                  <a:gd name="connsiteY56" fmla="*/ 269799 h 945054"/>
                  <a:gd name="connsiteX57" fmla="*/ 1020140 w 1020445"/>
                  <a:gd name="connsiteY57" fmla="*/ 407883 h 945054"/>
                  <a:gd name="connsiteX58" fmla="*/ 1014831 w 1020445"/>
                  <a:gd name="connsiteY58" fmla="*/ 424732 h 945054"/>
                  <a:gd name="connsiteX59" fmla="*/ 1000717 w 1020445"/>
                  <a:gd name="connsiteY59" fmla="*/ 427501 h 945054"/>
                  <a:gd name="connsiteX60" fmla="*/ 991385 w 1020445"/>
                  <a:gd name="connsiteY60" fmla="*/ 414972 h 945054"/>
                  <a:gd name="connsiteX61" fmla="*/ 990825 w 1020445"/>
                  <a:gd name="connsiteY61" fmla="*/ 377846 h 945054"/>
                  <a:gd name="connsiteX62" fmla="*/ 990825 w 1020445"/>
                  <a:gd name="connsiteY62" fmla="*/ 265249 h 945054"/>
                  <a:gd name="connsiteX63" fmla="*/ 955540 w 1020445"/>
                  <a:gd name="connsiteY63" fmla="*/ 265249 h 945054"/>
                  <a:gd name="connsiteX64" fmla="*/ 955540 w 1020445"/>
                  <a:gd name="connsiteY64" fmla="*/ 556090 h 945054"/>
                  <a:gd name="connsiteX65" fmla="*/ 990825 w 1020445"/>
                  <a:gd name="connsiteY65" fmla="*/ 556090 h 945054"/>
                  <a:gd name="connsiteX66" fmla="*/ 990825 w 1020445"/>
                  <a:gd name="connsiteY66" fmla="*/ 524569 h 945054"/>
                  <a:gd name="connsiteX67" fmla="*/ 990923 w 1020445"/>
                  <a:gd name="connsiteY67" fmla="*/ 484740 h 945054"/>
                  <a:gd name="connsiteX68" fmla="*/ 1005598 w 1020445"/>
                  <a:gd name="connsiteY68" fmla="*/ 469507 h 945054"/>
                  <a:gd name="connsiteX69" fmla="*/ 1020173 w 1020445"/>
                  <a:gd name="connsiteY69" fmla="*/ 483784 h 945054"/>
                  <a:gd name="connsiteX70" fmla="*/ 1020371 w 1020445"/>
                  <a:gd name="connsiteY70" fmla="*/ 493081 h 945054"/>
                  <a:gd name="connsiteX71" fmla="*/ 1020371 w 1020445"/>
                  <a:gd name="connsiteY71" fmla="*/ 907401 h 945054"/>
                  <a:gd name="connsiteX72" fmla="*/ 982647 w 1020445"/>
                  <a:gd name="connsiteY72" fmla="*/ 945054 h 945054"/>
                  <a:gd name="connsiteX73" fmla="*/ 38252 w 1020445"/>
                  <a:gd name="connsiteY73" fmla="*/ 945054 h 945054"/>
                  <a:gd name="connsiteX74" fmla="*/ 0 w 1020445"/>
                  <a:gd name="connsiteY74" fmla="*/ 906609 h 945054"/>
                  <a:gd name="connsiteX75" fmla="*/ 0 w 1020445"/>
                  <a:gd name="connsiteY75" fmla="*/ 270557 h 945054"/>
                  <a:gd name="connsiteX76" fmla="*/ 36900 w 1020445"/>
                  <a:gd name="connsiteY76" fmla="*/ 234289 h 945054"/>
                  <a:gd name="connsiteX77" fmla="*/ 209561 w 1020445"/>
                  <a:gd name="connsiteY77" fmla="*/ 234289 h 945054"/>
                  <a:gd name="connsiteX78" fmla="*/ 226214 w 1020445"/>
                  <a:gd name="connsiteY78" fmla="*/ 234289 h 945054"/>
                  <a:gd name="connsiteX79" fmla="*/ 990033 w 1020445"/>
                  <a:gd name="connsiteY79" fmla="*/ 914259 h 945054"/>
                  <a:gd name="connsiteX80" fmla="*/ 990033 w 1020445"/>
                  <a:gd name="connsiteY80" fmla="*/ 587808 h 945054"/>
                  <a:gd name="connsiteX81" fmla="*/ 30470 w 1020445"/>
                  <a:gd name="connsiteY81" fmla="*/ 587808 h 945054"/>
                  <a:gd name="connsiteX82" fmla="*/ 30470 w 1020445"/>
                  <a:gd name="connsiteY82" fmla="*/ 914259 h 945054"/>
                  <a:gd name="connsiteX83" fmla="*/ 990033 w 1020445"/>
                  <a:gd name="connsiteY83" fmla="*/ 914259 h 945054"/>
                  <a:gd name="connsiteX84" fmla="*/ 95333 w 1020445"/>
                  <a:gd name="connsiteY84" fmla="*/ 336599 h 945054"/>
                  <a:gd name="connsiteX85" fmla="*/ 95333 w 1020445"/>
                  <a:gd name="connsiteY85" fmla="*/ 352260 h 945054"/>
                  <a:gd name="connsiteX86" fmla="*/ 95201 w 1020445"/>
                  <a:gd name="connsiteY86" fmla="*/ 411972 h 945054"/>
                  <a:gd name="connsiteX87" fmla="*/ 80329 w 1020445"/>
                  <a:gd name="connsiteY87" fmla="*/ 428688 h 945054"/>
                  <a:gd name="connsiteX88" fmla="*/ 65754 w 1020445"/>
                  <a:gd name="connsiteY88" fmla="*/ 412005 h 945054"/>
                  <a:gd name="connsiteX89" fmla="*/ 65721 w 1020445"/>
                  <a:gd name="connsiteY89" fmla="*/ 401388 h 945054"/>
                  <a:gd name="connsiteX90" fmla="*/ 65721 w 1020445"/>
                  <a:gd name="connsiteY90" fmla="*/ 279295 h 945054"/>
                  <a:gd name="connsiteX91" fmla="*/ 65721 w 1020445"/>
                  <a:gd name="connsiteY91" fmla="*/ 265117 h 945054"/>
                  <a:gd name="connsiteX92" fmla="*/ 30634 w 1020445"/>
                  <a:gd name="connsiteY92" fmla="*/ 265117 h 945054"/>
                  <a:gd name="connsiteX93" fmla="*/ 30634 w 1020445"/>
                  <a:gd name="connsiteY93" fmla="*/ 555892 h 945054"/>
                  <a:gd name="connsiteX94" fmla="*/ 64896 w 1020445"/>
                  <a:gd name="connsiteY94" fmla="*/ 555892 h 945054"/>
                  <a:gd name="connsiteX95" fmla="*/ 65655 w 1020445"/>
                  <a:gd name="connsiteY95" fmla="*/ 547287 h 945054"/>
                  <a:gd name="connsiteX96" fmla="*/ 65754 w 1020445"/>
                  <a:gd name="connsiteY96" fmla="*/ 486223 h 945054"/>
                  <a:gd name="connsiteX97" fmla="*/ 80164 w 1020445"/>
                  <a:gd name="connsiteY97" fmla="*/ 469408 h 945054"/>
                  <a:gd name="connsiteX98" fmla="*/ 95234 w 1020445"/>
                  <a:gd name="connsiteY98" fmla="*/ 485960 h 945054"/>
                  <a:gd name="connsiteX99" fmla="*/ 95333 w 1020445"/>
                  <a:gd name="connsiteY99" fmla="*/ 500566 h 945054"/>
                  <a:gd name="connsiteX100" fmla="*/ 95333 w 1020445"/>
                  <a:gd name="connsiteY100" fmla="*/ 556057 h 945054"/>
                  <a:gd name="connsiteX101" fmla="*/ 292924 w 1020445"/>
                  <a:gd name="connsiteY101" fmla="*/ 556057 h 945054"/>
                  <a:gd name="connsiteX102" fmla="*/ 293551 w 1020445"/>
                  <a:gd name="connsiteY102" fmla="*/ 552727 h 945054"/>
                  <a:gd name="connsiteX103" fmla="*/ 249330 w 1020445"/>
                  <a:gd name="connsiteY103" fmla="*/ 343919 h 945054"/>
                  <a:gd name="connsiteX104" fmla="*/ 239602 w 1020445"/>
                  <a:gd name="connsiteY104" fmla="*/ 336863 h 945054"/>
                  <a:gd name="connsiteX105" fmla="*/ 95333 w 1020445"/>
                  <a:gd name="connsiteY105" fmla="*/ 336533 h 945054"/>
                  <a:gd name="connsiteX106" fmla="*/ 407186 w 1020445"/>
                  <a:gd name="connsiteY106" fmla="*/ 555727 h 945054"/>
                  <a:gd name="connsiteX107" fmla="*/ 534967 w 1020445"/>
                  <a:gd name="connsiteY107" fmla="*/ 555727 h 945054"/>
                  <a:gd name="connsiteX108" fmla="*/ 534967 w 1020445"/>
                  <a:gd name="connsiteY108" fmla="*/ 485366 h 945054"/>
                  <a:gd name="connsiteX109" fmla="*/ 522238 w 1020445"/>
                  <a:gd name="connsiteY109" fmla="*/ 485366 h 945054"/>
                  <a:gd name="connsiteX110" fmla="*/ 474819 w 1020445"/>
                  <a:gd name="connsiteY110" fmla="*/ 447614 h 945054"/>
                  <a:gd name="connsiteX111" fmla="*/ 507465 w 1020445"/>
                  <a:gd name="connsiteY111" fmla="*/ 395321 h 945054"/>
                  <a:gd name="connsiteX112" fmla="*/ 514753 w 1020445"/>
                  <a:gd name="connsiteY112" fmla="*/ 389584 h 945054"/>
                  <a:gd name="connsiteX113" fmla="*/ 515082 w 1020445"/>
                  <a:gd name="connsiteY113" fmla="*/ 337357 h 945054"/>
                  <a:gd name="connsiteX114" fmla="*/ 360788 w 1020445"/>
                  <a:gd name="connsiteY114" fmla="*/ 337357 h 945054"/>
                  <a:gd name="connsiteX115" fmla="*/ 407219 w 1020445"/>
                  <a:gd name="connsiteY115" fmla="*/ 555760 h 945054"/>
                  <a:gd name="connsiteX116" fmla="*/ 639335 w 1020445"/>
                  <a:gd name="connsiteY116" fmla="*/ 392617 h 945054"/>
                  <a:gd name="connsiteX117" fmla="*/ 640654 w 1020445"/>
                  <a:gd name="connsiteY117" fmla="*/ 389024 h 945054"/>
                  <a:gd name="connsiteX118" fmla="*/ 639995 w 1020445"/>
                  <a:gd name="connsiteY118" fmla="*/ 182128 h 945054"/>
                  <a:gd name="connsiteX119" fmla="*/ 622946 w 1020445"/>
                  <a:gd name="connsiteY119" fmla="*/ 149486 h 945054"/>
                  <a:gd name="connsiteX120" fmla="*/ 572361 w 1020445"/>
                  <a:gd name="connsiteY120" fmla="*/ 142958 h 945054"/>
                  <a:gd name="connsiteX121" fmla="*/ 545123 w 1020445"/>
                  <a:gd name="connsiteY121" fmla="*/ 186546 h 945054"/>
                  <a:gd name="connsiteX122" fmla="*/ 545090 w 1020445"/>
                  <a:gd name="connsiteY122" fmla="*/ 384177 h 945054"/>
                  <a:gd name="connsiteX123" fmla="*/ 546014 w 1020445"/>
                  <a:gd name="connsiteY123" fmla="*/ 392584 h 945054"/>
                  <a:gd name="connsiteX124" fmla="*/ 639335 w 1020445"/>
                  <a:gd name="connsiteY124" fmla="*/ 392584 h 945054"/>
                  <a:gd name="connsiteX125" fmla="*/ 325010 w 1020445"/>
                  <a:gd name="connsiteY125" fmla="*/ 555431 h 945054"/>
                  <a:gd name="connsiteX126" fmla="*/ 376683 w 1020445"/>
                  <a:gd name="connsiteY126" fmla="*/ 555431 h 945054"/>
                  <a:gd name="connsiteX127" fmla="*/ 292562 w 1020445"/>
                  <a:gd name="connsiteY127" fmla="*/ 160070 h 945054"/>
                  <a:gd name="connsiteX128" fmla="*/ 243229 w 1020445"/>
                  <a:gd name="connsiteY128" fmla="*/ 170654 h 945054"/>
                  <a:gd name="connsiteX129" fmla="*/ 325043 w 1020445"/>
                  <a:gd name="connsiteY129" fmla="*/ 555431 h 945054"/>
                  <a:gd name="connsiteX130" fmla="*/ 817174 w 1020445"/>
                  <a:gd name="connsiteY130" fmla="*/ 556156 h 945054"/>
                  <a:gd name="connsiteX131" fmla="*/ 817174 w 1020445"/>
                  <a:gd name="connsiteY131" fmla="*/ 539307 h 945054"/>
                  <a:gd name="connsiteX132" fmla="*/ 816580 w 1020445"/>
                  <a:gd name="connsiteY132" fmla="*/ 357470 h 945054"/>
                  <a:gd name="connsiteX133" fmla="*/ 845665 w 1020445"/>
                  <a:gd name="connsiteY133" fmla="*/ 267524 h 945054"/>
                  <a:gd name="connsiteX134" fmla="*/ 849490 w 1020445"/>
                  <a:gd name="connsiteY134" fmla="*/ 242993 h 945054"/>
                  <a:gd name="connsiteX135" fmla="*/ 824066 w 1020445"/>
                  <a:gd name="connsiteY135" fmla="*/ 174643 h 945054"/>
                  <a:gd name="connsiteX136" fmla="*/ 812887 w 1020445"/>
                  <a:gd name="connsiteY136" fmla="*/ 166928 h 945054"/>
                  <a:gd name="connsiteX137" fmla="*/ 787759 w 1020445"/>
                  <a:gd name="connsiteY137" fmla="*/ 166928 h 945054"/>
                  <a:gd name="connsiteX138" fmla="*/ 777603 w 1020445"/>
                  <a:gd name="connsiteY138" fmla="*/ 174050 h 945054"/>
                  <a:gd name="connsiteX139" fmla="*/ 752607 w 1020445"/>
                  <a:gd name="connsiteY139" fmla="*/ 241114 h 945054"/>
                  <a:gd name="connsiteX140" fmla="*/ 756960 w 1020445"/>
                  <a:gd name="connsiteY140" fmla="*/ 269172 h 945054"/>
                  <a:gd name="connsiteX141" fmla="*/ 768798 w 1020445"/>
                  <a:gd name="connsiteY141" fmla="*/ 285163 h 945054"/>
                  <a:gd name="connsiteX142" fmla="*/ 784660 w 1020445"/>
                  <a:gd name="connsiteY142" fmla="*/ 334159 h 945054"/>
                  <a:gd name="connsiteX143" fmla="*/ 784363 w 1020445"/>
                  <a:gd name="connsiteY143" fmla="*/ 539901 h 945054"/>
                  <a:gd name="connsiteX144" fmla="*/ 784363 w 1020445"/>
                  <a:gd name="connsiteY144" fmla="*/ 556090 h 945054"/>
                  <a:gd name="connsiteX145" fmla="*/ 817141 w 1020445"/>
                  <a:gd name="connsiteY145" fmla="*/ 556090 h 945054"/>
                  <a:gd name="connsiteX146" fmla="*/ 753563 w 1020445"/>
                  <a:gd name="connsiteY146" fmla="*/ 556057 h 945054"/>
                  <a:gd name="connsiteX147" fmla="*/ 753563 w 1020445"/>
                  <a:gd name="connsiteY147" fmla="*/ 337456 h 945054"/>
                  <a:gd name="connsiteX148" fmla="*/ 671124 w 1020445"/>
                  <a:gd name="connsiteY148" fmla="*/ 337456 h 945054"/>
                  <a:gd name="connsiteX149" fmla="*/ 671552 w 1020445"/>
                  <a:gd name="connsiteY149" fmla="*/ 387144 h 945054"/>
                  <a:gd name="connsiteX150" fmla="*/ 680423 w 1020445"/>
                  <a:gd name="connsiteY150" fmla="*/ 395684 h 945054"/>
                  <a:gd name="connsiteX151" fmla="*/ 711783 w 1020445"/>
                  <a:gd name="connsiteY151" fmla="*/ 446757 h 945054"/>
                  <a:gd name="connsiteX152" fmla="*/ 667430 w 1020445"/>
                  <a:gd name="connsiteY152" fmla="*/ 485333 h 945054"/>
                  <a:gd name="connsiteX153" fmla="*/ 650283 w 1020445"/>
                  <a:gd name="connsiteY153" fmla="*/ 485366 h 945054"/>
                  <a:gd name="connsiteX154" fmla="*/ 650283 w 1020445"/>
                  <a:gd name="connsiteY154" fmla="*/ 556090 h 945054"/>
                  <a:gd name="connsiteX155" fmla="*/ 753563 w 1020445"/>
                  <a:gd name="connsiteY155" fmla="*/ 556090 h 945054"/>
                  <a:gd name="connsiteX156" fmla="*/ 848039 w 1020445"/>
                  <a:gd name="connsiteY156" fmla="*/ 337061 h 945054"/>
                  <a:gd name="connsiteX157" fmla="*/ 848039 w 1020445"/>
                  <a:gd name="connsiteY157" fmla="*/ 555991 h 945054"/>
                  <a:gd name="connsiteX158" fmla="*/ 924015 w 1020445"/>
                  <a:gd name="connsiteY158" fmla="*/ 555991 h 945054"/>
                  <a:gd name="connsiteX159" fmla="*/ 924015 w 1020445"/>
                  <a:gd name="connsiteY159" fmla="*/ 337061 h 945054"/>
                  <a:gd name="connsiteX160" fmla="*/ 848039 w 1020445"/>
                  <a:gd name="connsiteY160" fmla="*/ 337061 h 945054"/>
                  <a:gd name="connsiteX161" fmla="*/ 514027 w 1020445"/>
                  <a:gd name="connsiteY161" fmla="*/ 307024 h 945054"/>
                  <a:gd name="connsiteX162" fmla="*/ 514027 w 1020445"/>
                  <a:gd name="connsiteY162" fmla="*/ 265051 h 945054"/>
                  <a:gd name="connsiteX163" fmla="*/ 346444 w 1020445"/>
                  <a:gd name="connsiteY163" fmla="*/ 265051 h 945054"/>
                  <a:gd name="connsiteX164" fmla="*/ 389873 w 1020445"/>
                  <a:gd name="connsiteY164" fmla="*/ 307024 h 945054"/>
                  <a:gd name="connsiteX165" fmla="*/ 513994 w 1020445"/>
                  <a:gd name="connsiteY165" fmla="*/ 307024 h 945054"/>
                  <a:gd name="connsiteX166" fmla="*/ 95960 w 1020445"/>
                  <a:gd name="connsiteY166" fmla="*/ 305606 h 945054"/>
                  <a:gd name="connsiteX167" fmla="*/ 241350 w 1020445"/>
                  <a:gd name="connsiteY167" fmla="*/ 305606 h 945054"/>
                  <a:gd name="connsiteX168" fmla="*/ 235019 w 1020445"/>
                  <a:gd name="connsiteY168" fmla="*/ 274349 h 945054"/>
                  <a:gd name="connsiteX169" fmla="*/ 221960 w 1020445"/>
                  <a:gd name="connsiteY169" fmla="*/ 263699 h 945054"/>
                  <a:gd name="connsiteX170" fmla="*/ 105094 w 1020445"/>
                  <a:gd name="connsiteY170" fmla="*/ 263897 h 945054"/>
                  <a:gd name="connsiteX171" fmla="*/ 95960 w 1020445"/>
                  <a:gd name="connsiteY171" fmla="*/ 265018 h 945054"/>
                  <a:gd name="connsiteX172" fmla="*/ 95960 w 1020445"/>
                  <a:gd name="connsiteY172" fmla="*/ 305606 h 945054"/>
                  <a:gd name="connsiteX173" fmla="*/ 593565 w 1020445"/>
                  <a:gd name="connsiteY173" fmla="*/ 455758 h 945054"/>
                  <a:gd name="connsiteX174" fmla="*/ 661198 w 1020445"/>
                  <a:gd name="connsiteY174" fmla="*/ 455725 h 945054"/>
                  <a:gd name="connsiteX175" fmla="*/ 682105 w 1020445"/>
                  <a:gd name="connsiteY175" fmla="*/ 439074 h 945054"/>
                  <a:gd name="connsiteX176" fmla="*/ 661660 w 1020445"/>
                  <a:gd name="connsiteY176" fmla="*/ 423248 h 945054"/>
                  <a:gd name="connsiteX177" fmla="*/ 525041 w 1020445"/>
                  <a:gd name="connsiteY177" fmla="*/ 423314 h 945054"/>
                  <a:gd name="connsiteX178" fmla="*/ 504365 w 1020445"/>
                  <a:gd name="connsiteY178" fmla="*/ 439964 h 945054"/>
                  <a:gd name="connsiteX179" fmla="*/ 525932 w 1020445"/>
                  <a:gd name="connsiteY179" fmla="*/ 455725 h 945054"/>
                  <a:gd name="connsiteX180" fmla="*/ 593565 w 1020445"/>
                  <a:gd name="connsiteY180" fmla="*/ 455725 h 945054"/>
                  <a:gd name="connsiteX181" fmla="*/ 55301 w 1020445"/>
                  <a:gd name="connsiteY181" fmla="*/ 180248 h 945054"/>
                  <a:gd name="connsiteX182" fmla="*/ 83363 w 1020445"/>
                  <a:gd name="connsiteY182" fmla="*/ 173258 h 945054"/>
                  <a:gd name="connsiteX183" fmla="*/ 129331 w 1020445"/>
                  <a:gd name="connsiteY183" fmla="*/ 133231 h 945054"/>
                  <a:gd name="connsiteX184" fmla="*/ 122901 w 1020445"/>
                  <a:gd name="connsiteY184" fmla="*/ 104546 h 945054"/>
                  <a:gd name="connsiteX185" fmla="*/ 87221 w 1020445"/>
                  <a:gd name="connsiteY185" fmla="*/ 110547 h 945054"/>
                  <a:gd name="connsiteX186" fmla="*/ 64633 w 1020445"/>
                  <a:gd name="connsiteY186" fmla="*/ 86807 h 945054"/>
                  <a:gd name="connsiteX187" fmla="*/ 36900 w 1020445"/>
                  <a:gd name="connsiteY187" fmla="*/ 93797 h 945054"/>
                  <a:gd name="connsiteX188" fmla="*/ 55301 w 1020445"/>
                  <a:gd name="connsiteY188" fmla="*/ 180248 h 945054"/>
                  <a:gd name="connsiteX189" fmla="*/ 618329 w 1020445"/>
                  <a:gd name="connsiteY189" fmla="*/ 556123 h 945054"/>
                  <a:gd name="connsiteX190" fmla="*/ 618329 w 1020445"/>
                  <a:gd name="connsiteY190" fmla="*/ 486355 h 945054"/>
                  <a:gd name="connsiteX191" fmla="*/ 566525 w 1020445"/>
                  <a:gd name="connsiteY191" fmla="*/ 486355 h 945054"/>
                  <a:gd name="connsiteX192" fmla="*/ 566525 w 1020445"/>
                  <a:gd name="connsiteY192" fmla="*/ 556123 h 945054"/>
                  <a:gd name="connsiteX193" fmla="*/ 618329 w 1020445"/>
                  <a:gd name="connsiteY193" fmla="*/ 556123 h 945054"/>
                  <a:gd name="connsiteX194" fmla="*/ 745847 w 1020445"/>
                  <a:gd name="connsiteY194" fmla="*/ 306364 h 945054"/>
                  <a:gd name="connsiteX195" fmla="*/ 721610 w 1020445"/>
                  <a:gd name="connsiteY195" fmla="*/ 267919 h 945054"/>
                  <a:gd name="connsiteX196" fmla="*/ 715443 w 1020445"/>
                  <a:gd name="connsiteY196" fmla="*/ 264128 h 945054"/>
                  <a:gd name="connsiteX197" fmla="*/ 672245 w 1020445"/>
                  <a:gd name="connsiteY197" fmla="*/ 263963 h 945054"/>
                  <a:gd name="connsiteX198" fmla="*/ 672245 w 1020445"/>
                  <a:gd name="connsiteY198" fmla="*/ 306364 h 945054"/>
                  <a:gd name="connsiteX199" fmla="*/ 745847 w 1020445"/>
                  <a:gd name="connsiteY199" fmla="*/ 306364 h 945054"/>
                  <a:gd name="connsiteX200" fmla="*/ 924246 w 1020445"/>
                  <a:gd name="connsiteY200" fmla="*/ 263897 h 945054"/>
                  <a:gd name="connsiteX201" fmla="*/ 886951 w 1020445"/>
                  <a:gd name="connsiteY201" fmla="*/ 263996 h 945054"/>
                  <a:gd name="connsiteX202" fmla="*/ 881015 w 1020445"/>
                  <a:gd name="connsiteY202" fmla="*/ 266073 h 945054"/>
                  <a:gd name="connsiteX203" fmla="*/ 856382 w 1020445"/>
                  <a:gd name="connsiteY203" fmla="*/ 305837 h 945054"/>
                  <a:gd name="connsiteX204" fmla="*/ 924246 w 1020445"/>
                  <a:gd name="connsiteY204" fmla="*/ 305837 h 945054"/>
                  <a:gd name="connsiteX205" fmla="*/ 924246 w 1020445"/>
                  <a:gd name="connsiteY205" fmla="*/ 263897 h 94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020445" h="945054">
                    <a:moveTo>
                      <a:pt x="226181" y="234091"/>
                    </a:moveTo>
                    <a:cubicBezTo>
                      <a:pt x="221894" y="213978"/>
                      <a:pt x="218036" y="195976"/>
                      <a:pt x="213947" y="176984"/>
                    </a:cubicBezTo>
                    <a:cubicBezTo>
                      <a:pt x="201218" y="179556"/>
                      <a:pt x="189545" y="181699"/>
                      <a:pt x="178004" y="184337"/>
                    </a:cubicBezTo>
                    <a:cubicBezTo>
                      <a:pt x="153997" y="189843"/>
                      <a:pt x="147171" y="186974"/>
                      <a:pt x="134376" y="164686"/>
                    </a:cubicBezTo>
                    <a:cubicBezTo>
                      <a:pt x="128375" y="165873"/>
                      <a:pt x="121978" y="167126"/>
                      <a:pt x="116800" y="168148"/>
                    </a:cubicBezTo>
                    <a:cubicBezTo>
                      <a:pt x="114921" y="177281"/>
                      <a:pt x="114921" y="186084"/>
                      <a:pt x="111293" y="192942"/>
                    </a:cubicBezTo>
                    <a:cubicBezTo>
                      <a:pt x="106215" y="202570"/>
                      <a:pt x="47914" y="215429"/>
                      <a:pt x="39076" y="209032"/>
                    </a:cubicBezTo>
                    <a:cubicBezTo>
                      <a:pt x="33899" y="205274"/>
                      <a:pt x="29217" y="198580"/>
                      <a:pt x="27733" y="192382"/>
                    </a:cubicBezTo>
                    <a:cubicBezTo>
                      <a:pt x="19950" y="159707"/>
                      <a:pt x="13190" y="126769"/>
                      <a:pt x="6199" y="93929"/>
                    </a:cubicBezTo>
                    <a:cubicBezTo>
                      <a:pt x="2770" y="77872"/>
                      <a:pt x="7848" y="69431"/>
                      <a:pt x="23841" y="65475"/>
                    </a:cubicBezTo>
                    <a:cubicBezTo>
                      <a:pt x="38417" y="61848"/>
                      <a:pt x="53124" y="58650"/>
                      <a:pt x="67897" y="55814"/>
                    </a:cubicBezTo>
                    <a:cubicBezTo>
                      <a:pt x="81450" y="53209"/>
                      <a:pt x="87749" y="58584"/>
                      <a:pt x="95465" y="78235"/>
                    </a:cubicBezTo>
                    <a:cubicBezTo>
                      <a:pt x="107303" y="78103"/>
                      <a:pt x="116734" y="77410"/>
                      <a:pt x="117790" y="60595"/>
                    </a:cubicBezTo>
                    <a:cubicBezTo>
                      <a:pt x="118218" y="53968"/>
                      <a:pt x="128375" y="44736"/>
                      <a:pt x="135893" y="42395"/>
                    </a:cubicBezTo>
                    <a:cubicBezTo>
                      <a:pt x="155646" y="36196"/>
                      <a:pt x="176322" y="32899"/>
                      <a:pt x="196701" y="28909"/>
                    </a:cubicBezTo>
                    <a:cubicBezTo>
                      <a:pt x="205868" y="27129"/>
                      <a:pt x="212793" y="31217"/>
                      <a:pt x="214574" y="40449"/>
                    </a:cubicBezTo>
                    <a:cubicBezTo>
                      <a:pt x="216420" y="49846"/>
                      <a:pt x="210913" y="55715"/>
                      <a:pt x="202109" y="57792"/>
                    </a:cubicBezTo>
                    <a:cubicBezTo>
                      <a:pt x="184104" y="62013"/>
                      <a:pt x="166000" y="65738"/>
                      <a:pt x="146446" y="69992"/>
                    </a:cubicBezTo>
                    <a:cubicBezTo>
                      <a:pt x="152612" y="99007"/>
                      <a:pt x="158548" y="126933"/>
                      <a:pt x="164780" y="156344"/>
                    </a:cubicBezTo>
                    <a:cubicBezTo>
                      <a:pt x="179191" y="153475"/>
                      <a:pt x="192908" y="150937"/>
                      <a:pt x="206560" y="148002"/>
                    </a:cubicBezTo>
                    <a:cubicBezTo>
                      <a:pt x="262356" y="136100"/>
                      <a:pt x="318118" y="124131"/>
                      <a:pt x="373880" y="112063"/>
                    </a:cubicBezTo>
                    <a:cubicBezTo>
                      <a:pt x="398447" y="106755"/>
                      <a:pt x="412099" y="112822"/>
                      <a:pt x="424366" y="135044"/>
                    </a:cubicBezTo>
                    <a:cubicBezTo>
                      <a:pt x="428422" y="142364"/>
                      <a:pt x="432379" y="149750"/>
                      <a:pt x="436303" y="156937"/>
                    </a:cubicBezTo>
                    <a:cubicBezTo>
                      <a:pt x="458792" y="153014"/>
                      <a:pt x="463640" y="143320"/>
                      <a:pt x="453121" y="124131"/>
                    </a:cubicBezTo>
                    <a:cubicBezTo>
                      <a:pt x="445075" y="109393"/>
                      <a:pt x="437226" y="94490"/>
                      <a:pt x="428883" y="79916"/>
                    </a:cubicBezTo>
                    <a:cubicBezTo>
                      <a:pt x="406163" y="40120"/>
                      <a:pt x="365240" y="22447"/>
                      <a:pt x="320459" y="32701"/>
                    </a:cubicBezTo>
                    <a:cubicBezTo>
                      <a:pt x="305818" y="36064"/>
                      <a:pt x="291044" y="38999"/>
                      <a:pt x="276370" y="42197"/>
                    </a:cubicBezTo>
                    <a:cubicBezTo>
                      <a:pt x="266280" y="44373"/>
                      <a:pt x="257970" y="41801"/>
                      <a:pt x="255760" y="31118"/>
                    </a:cubicBezTo>
                    <a:cubicBezTo>
                      <a:pt x="253518" y="20304"/>
                      <a:pt x="260509" y="15094"/>
                      <a:pt x="270501" y="13050"/>
                    </a:cubicBezTo>
                    <a:cubicBezTo>
                      <a:pt x="287384" y="9588"/>
                      <a:pt x="304169" y="5599"/>
                      <a:pt x="321118" y="2334"/>
                    </a:cubicBezTo>
                    <a:cubicBezTo>
                      <a:pt x="372990" y="-7689"/>
                      <a:pt x="424629" y="15094"/>
                      <a:pt x="451934" y="60529"/>
                    </a:cubicBezTo>
                    <a:cubicBezTo>
                      <a:pt x="463079" y="79092"/>
                      <a:pt x="473434" y="98182"/>
                      <a:pt x="483195" y="117504"/>
                    </a:cubicBezTo>
                    <a:cubicBezTo>
                      <a:pt x="496088" y="143089"/>
                      <a:pt x="486096" y="169434"/>
                      <a:pt x="459881" y="181336"/>
                    </a:cubicBezTo>
                    <a:cubicBezTo>
                      <a:pt x="455858" y="183150"/>
                      <a:pt x="451835" y="185062"/>
                      <a:pt x="447746" y="186711"/>
                    </a:cubicBezTo>
                    <a:cubicBezTo>
                      <a:pt x="432511" y="192810"/>
                      <a:pt x="419980" y="188458"/>
                      <a:pt x="411604" y="174116"/>
                    </a:cubicBezTo>
                    <a:cubicBezTo>
                      <a:pt x="408933" y="169533"/>
                      <a:pt x="406427" y="164851"/>
                      <a:pt x="403888" y="160169"/>
                    </a:cubicBezTo>
                    <a:cubicBezTo>
                      <a:pt x="390401" y="135143"/>
                      <a:pt x="395215" y="138902"/>
                      <a:pt x="368604" y="143749"/>
                    </a:cubicBezTo>
                    <a:cubicBezTo>
                      <a:pt x="353435" y="146519"/>
                      <a:pt x="338464" y="150343"/>
                      <a:pt x="321811" y="154069"/>
                    </a:cubicBezTo>
                    <a:cubicBezTo>
                      <a:pt x="327318" y="179721"/>
                      <a:pt x="332495" y="204614"/>
                      <a:pt x="338299" y="229409"/>
                    </a:cubicBezTo>
                    <a:cubicBezTo>
                      <a:pt x="338794" y="231519"/>
                      <a:pt x="343575" y="233926"/>
                      <a:pt x="346345" y="233959"/>
                    </a:cubicBezTo>
                    <a:cubicBezTo>
                      <a:pt x="401250" y="234124"/>
                      <a:pt x="456122" y="233959"/>
                      <a:pt x="511026" y="233794"/>
                    </a:cubicBezTo>
                    <a:cubicBezTo>
                      <a:pt x="511818" y="233794"/>
                      <a:pt x="512609" y="233135"/>
                      <a:pt x="515280" y="232014"/>
                    </a:cubicBezTo>
                    <a:cubicBezTo>
                      <a:pt x="515280" y="217044"/>
                      <a:pt x="515049" y="201251"/>
                      <a:pt x="515313" y="185458"/>
                    </a:cubicBezTo>
                    <a:cubicBezTo>
                      <a:pt x="515940" y="149750"/>
                      <a:pt x="540507" y="118625"/>
                      <a:pt x="573977" y="110777"/>
                    </a:cubicBezTo>
                    <a:cubicBezTo>
                      <a:pt x="610184" y="102271"/>
                      <a:pt x="646524" y="117734"/>
                      <a:pt x="661825" y="151266"/>
                    </a:cubicBezTo>
                    <a:cubicBezTo>
                      <a:pt x="668189" y="165180"/>
                      <a:pt x="668948" y="181897"/>
                      <a:pt x="670827" y="197492"/>
                    </a:cubicBezTo>
                    <a:cubicBezTo>
                      <a:pt x="672179" y="208802"/>
                      <a:pt x="671091" y="220408"/>
                      <a:pt x="671091" y="234058"/>
                    </a:cubicBezTo>
                    <a:cubicBezTo>
                      <a:pt x="687645" y="234058"/>
                      <a:pt x="703407" y="234618"/>
                      <a:pt x="719071" y="233596"/>
                    </a:cubicBezTo>
                    <a:cubicBezTo>
                      <a:pt x="722170" y="233398"/>
                      <a:pt x="726029" y="227661"/>
                      <a:pt x="727545" y="223705"/>
                    </a:cubicBezTo>
                    <a:cubicBezTo>
                      <a:pt x="735822" y="202273"/>
                      <a:pt x="743341" y="180512"/>
                      <a:pt x="751387" y="158982"/>
                    </a:cubicBezTo>
                    <a:cubicBezTo>
                      <a:pt x="757883" y="141639"/>
                      <a:pt x="764478" y="137287"/>
                      <a:pt x="783208" y="137155"/>
                    </a:cubicBezTo>
                    <a:cubicBezTo>
                      <a:pt x="796036" y="137089"/>
                      <a:pt x="808897" y="137188"/>
                      <a:pt x="821724" y="137155"/>
                    </a:cubicBezTo>
                    <a:cubicBezTo>
                      <a:pt x="835904" y="137089"/>
                      <a:pt x="844973" y="143815"/>
                      <a:pt x="849721" y="157102"/>
                    </a:cubicBezTo>
                    <a:cubicBezTo>
                      <a:pt x="857305" y="178336"/>
                      <a:pt x="865780" y="199273"/>
                      <a:pt x="872573" y="220770"/>
                    </a:cubicBezTo>
                    <a:cubicBezTo>
                      <a:pt x="876002" y="231585"/>
                      <a:pt x="881444" y="234750"/>
                      <a:pt x="892457" y="234486"/>
                    </a:cubicBezTo>
                    <a:cubicBezTo>
                      <a:pt x="923422" y="233761"/>
                      <a:pt x="954452" y="234124"/>
                      <a:pt x="985416" y="234256"/>
                    </a:cubicBezTo>
                    <a:cubicBezTo>
                      <a:pt x="1011302" y="234387"/>
                      <a:pt x="1020305" y="243652"/>
                      <a:pt x="1020338" y="269799"/>
                    </a:cubicBezTo>
                    <a:cubicBezTo>
                      <a:pt x="1020371" y="315827"/>
                      <a:pt x="1020536" y="361855"/>
                      <a:pt x="1020140" y="407883"/>
                    </a:cubicBezTo>
                    <a:cubicBezTo>
                      <a:pt x="1020074" y="413653"/>
                      <a:pt x="1018392" y="420544"/>
                      <a:pt x="1014831" y="424732"/>
                    </a:cubicBezTo>
                    <a:cubicBezTo>
                      <a:pt x="1012292" y="427732"/>
                      <a:pt x="1004444" y="429183"/>
                      <a:pt x="1000717" y="427501"/>
                    </a:cubicBezTo>
                    <a:cubicBezTo>
                      <a:pt x="996463" y="425556"/>
                      <a:pt x="991880" y="419621"/>
                      <a:pt x="991385" y="414972"/>
                    </a:cubicBezTo>
                    <a:cubicBezTo>
                      <a:pt x="990066" y="402707"/>
                      <a:pt x="990825" y="390244"/>
                      <a:pt x="990825" y="377846"/>
                    </a:cubicBezTo>
                    <a:cubicBezTo>
                      <a:pt x="990825" y="340720"/>
                      <a:pt x="990825" y="303595"/>
                      <a:pt x="990825" y="265249"/>
                    </a:cubicBezTo>
                    <a:lnTo>
                      <a:pt x="955540" y="265249"/>
                    </a:lnTo>
                    <a:lnTo>
                      <a:pt x="955540" y="556090"/>
                    </a:lnTo>
                    <a:lnTo>
                      <a:pt x="990825" y="556090"/>
                    </a:lnTo>
                    <a:cubicBezTo>
                      <a:pt x="990825" y="545440"/>
                      <a:pt x="990825" y="534988"/>
                      <a:pt x="990825" y="524569"/>
                    </a:cubicBezTo>
                    <a:cubicBezTo>
                      <a:pt x="990825" y="511282"/>
                      <a:pt x="990692" y="497994"/>
                      <a:pt x="990923" y="484740"/>
                    </a:cubicBezTo>
                    <a:cubicBezTo>
                      <a:pt x="991088" y="475343"/>
                      <a:pt x="995936" y="469540"/>
                      <a:pt x="1005598" y="469507"/>
                    </a:cubicBezTo>
                    <a:cubicBezTo>
                      <a:pt x="1014666" y="469507"/>
                      <a:pt x="1018920" y="475442"/>
                      <a:pt x="1020173" y="483784"/>
                    </a:cubicBezTo>
                    <a:cubicBezTo>
                      <a:pt x="1020634" y="486817"/>
                      <a:pt x="1020371" y="489982"/>
                      <a:pt x="1020371" y="493081"/>
                    </a:cubicBezTo>
                    <a:cubicBezTo>
                      <a:pt x="1020371" y="631199"/>
                      <a:pt x="1020371" y="769283"/>
                      <a:pt x="1020371" y="907401"/>
                    </a:cubicBezTo>
                    <a:cubicBezTo>
                      <a:pt x="1020371" y="934602"/>
                      <a:pt x="1009884" y="945054"/>
                      <a:pt x="982647" y="945054"/>
                    </a:cubicBezTo>
                    <a:cubicBezTo>
                      <a:pt x="667859" y="945054"/>
                      <a:pt x="353072" y="945054"/>
                      <a:pt x="38252" y="945054"/>
                    </a:cubicBezTo>
                    <a:cubicBezTo>
                      <a:pt x="10157" y="945054"/>
                      <a:pt x="0" y="934866"/>
                      <a:pt x="0" y="906609"/>
                    </a:cubicBezTo>
                    <a:cubicBezTo>
                      <a:pt x="0" y="694603"/>
                      <a:pt x="0" y="482564"/>
                      <a:pt x="0" y="270557"/>
                    </a:cubicBezTo>
                    <a:cubicBezTo>
                      <a:pt x="0" y="243092"/>
                      <a:pt x="8837" y="234321"/>
                      <a:pt x="36900" y="234289"/>
                    </a:cubicBezTo>
                    <a:cubicBezTo>
                      <a:pt x="94443" y="234223"/>
                      <a:pt x="152018" y="234289"/>
                      <a:pt x="209561" y="234289"/>
                    </a:cubicBezTo>
                    <a:cubicBezTo>
                      <a:pt x="214706" y="234289"/>
                      <a:pt x="219883" y="234289"/>
                      <a:pt x="226214" y="234289"/>
                    </a:cubicBezTo>
                    <a:close/>
                    <a:moveTo>
                      <a:pt x="990033" y="914259"/>
                    </a:moveTo>
                    <a:lnTo>
                      <a:pt x="990033" y="587808"/>
                    </a:lnTo>
                    <a:lnTo>
                      <a:pt x="30470" y="587808"/>
                    </a:lnTo>
                    <a:lnTo>
                      <a:pt x="30470" y="914259"/>
                    </a:lnTo>
                    <a:lnTo>
                      <a:pt x="990033" y="914259"/>
                    </a:lnTo>
                    <a:close/>
                    <a:moveTo>
                      <a:pt x="95333" y="336599"/>
                    </a:moveTo>
                    <a:cubicBezTo>
                      <a:pt x="95333" y="342765"/>
                      <a:pt x="95333" y="347512"/>
                      <a:pt x="95333" y="352260"/>
                    </a:cubicBezTo>
                    <a:cubicBezTo>
                      <a:pt x="95333" y="372175"/>
                      <a:pt x="95498" y="392090"/>
                      <a:pt x="95201" y="411972"/>
                    </a:cubicBezTo>
                    <a:cubicBezTo>
                      <a:pt x="95069" y="421500"/>
                      <a:pt x="90750" y="428655"/>
                      <a:pt x="80329" y="428688"/>
                    </a:cubicBezTo>
                    <a:cubicBezTo>
                      <a:pt x="69876" y="428688"/>
                      <a:pt x="65754" y="421830"/>
                      <a:pt x="65754" y="412005"/>
                    </a:cubicBezTo>
                    <a:cubicBezTo>
                      <a:pt x="65754" y="408477"/>
                      <a:pt x="65721" y="404916"/>
                      <a:pt x="65721" y="401388"/>
                    </a:cubicBezTo>
                    <a:cubicBezTo>
                      <a:pt x="65721" y="360701"/>
                      <a:pt x="65721" y="319981"/>
                      <a:pt x="65721" y="279295"/>
                    </a:cubicBezTo>
                    <a:cubicBezTo>
                      <a:pt x="65721" y="274613"/>
                      <a:pt x="65721" y="269898"/>
                      <a:pt x="65721" y="265117"/>
                    </a:cubicBezTo>
                    <a:lnTo>
                      <a:pt x="30634" y="265117"/>
                    </a:lnTo>
                    <a:lnTo>
                      <a:pt x="30634" y="555892"/>
                    </a:lnTo>
                    <a:lnTo>
                      <a:pt x="64896" y="555892"/>
                    </a:lnTo>
                    <a:cubicBezTo>
                      <a:pt x="65226" y="552430"/>
                      <a:pt x="65655" y="549858"/>
                      <a:pt x="65655" y="547287"/>
                    </a:cubicBezTo>
                    <a:cubicBezTo>
                      <a:pt x="65721" y="526943"/>
                      <a:pt x="65688" y="506600"/>
                      <a:pt x="65754" y="486223"/>
                    </a:cubicBezTo>
                    <a:cubicBezTo>
                      <a:pt x="65754" y="476563"/>
                      <a:pt x="69513" y="469474"/>
                      <a:pt x="80164" y="469408"/>
                    </a:cubicBezTo>
                    <a:cubicBezTo>
                      <a:pt x="90750" y="469309"/>
                      <a:pt x="94575" y="476563"/>
                      <a:pt x="95234" y="485960"/>
                    </a:cubicBezTo>
                    <a:cubicBezTo>
                      <a:pt x="95564" y="490806"/>
                      <a:pt x="95333" y="495686"/>
                      <a:pt x="95333" y="500566"/>
                    </a:cubicBezTo>
                    <a:cubicBezTo>
                      <a:pt x="95333" y="518964"/>
                      <a:pt x="95333" y="537362"/>
                      <a:pt x="95333" y="556057"/>
                    </a:cubicBezTo>
                    <a:lnTo>
                      <a:pt x="292924" y="556057"/>
                    </a:lnTo>
                    <a:cubicBezTo>
                      <a:pt x="293254" y="554408"/>
                      <a:pt x="293716" y="553518"/>
                      <a:pt x="293551" y="552727"/>
                    </a:cubicBezTo>
                    <a:cubicBezTo>
                      <a:pt x="278943" y="483091"/>
                      <a:pt x="264400" y="413455"/>
                      <a:pt x="249330" y="343919"/>
                    </a:cubicBezTo>
                    <a:cubicBezTo>
                      <a:pt x="248671" y="340885"/>
                      <a:pt x="242966" y="336896"/>
                      <a:pt x="239602" y="336863"/>
                    </a:cubicBezTo>
                    <a:cubicBezTo>
                      <a:pt x="192282" y="336401"/>
                      <a:pt x="144962" y="336533"/>
                      <a:pt x="95333" y="336533"/>
                    </a:cubicBezTo>
                    <a:close/>
                    <a:moveTo>
                      <a:pt x="407186" y="555727"/>
                    </a:moveTo>
                    <a:lnTo>
                      <a:pt x="534967" y="555727"/>
                    </a:lnTo>
                    <a:lnTo>
                      <a:pt x="534967" y="485366"/>
                    </a:lnTo>
                    <a:cubicBezTo>
                      <a:pt x="530086" y="485366"/>
                      <a:pt x="526162" y="485432"/>
                      <a:pt x="522238" y="485366"/>
                    </a:cubicBezTo>
                    <a:cubicBezTo>
                      <a:pt x="497012" y="484806"/>
                      <a:pt x="478479" y="470034"/>
                      <a:pt x="474819" y="447614"/>
                    </a:cubicBezTo>
                    <a:cubicBezTo>
                      <a:pt x="470895" y="423710"/>
                      <a:pt x="483261" y="404124"/>
                      <a:pt x="507465" y="395321"/>
                    </a:cubicBezTo>
                    <a:cubicBezTo>
                      <a:pt x="510334" y="394266"/>
                      <a:pt x="514687" y="391595"/>
                      <a:pt x="514753" y="389584"/>
                    </a:cubicBezTo>
                    <a:cubicBezTo>
                      <a:pt x="515346" y="372142"/>
                      <a:pt x="515082" y="354700"/>
                      <a:pt x="515082" y="337357"/>
                    </a:cubicBezTo>
                    <a:lnTo>
                      <a:pt x="360788" y="337357"/>
                    </a:lnTo>
                    <a:cubicBezTo>
                      <a:pt x="376386" y="410752"/>
                      <a:pt x="391786" y="483190"/>
                      <a:pt x="407219" y="555760"/>
                    </a:cubicBezTo>
                    <a:close/>
                    <a:moveTo>
                      <a:pt x="639335" y="392617"/>
                    </a:moveTo>
                    <a:cubicBezTo>
                      <a:pt x="640094" y="390639"/>
                      <a:pt x="640654" y="389815"/>
                      <a:pt x="640654" y="389024"/>
                    </a:cubicBezTo>
                    <a:cubicBezTo>
                      <a:pt x="640720" y="320047"/>
                      <a:pt x="641511" y="251071"/>
                      <a:pt x="639995" y="182128"/>
                    </a:cubicBezTo>
                    <a:cubicBezTo>
                      <a:pt x="639764" y="170950"/>
                      <a:pt x="631355" y="157861"/>
                      <a:pt x="622946" y="149486"/>
                    </a:cubicBezTo>
                    <a:cubicBezTo>
                      <a:pt x="608898" y="135473"/>
                      <a:pt x="590201" y="134418"/>
                      <a:pt x="572361" y="142958"/>
                    </a:cubicBezTo>
                    <a:cubicBezTo>
                      <a:pt x="554521" y="151497"/>
                      <a:pt x="545156" y="166565"/>
                      <a:pt x="545123" y="186546"/>
                    </a:cubicBezTo>
                    <a:cubicBezTo>
                      <a:pt x="544958" y="252423"/>
                      <a:pt x="545057" y="318300"/>
                      <a:pt x="545090" y="384177"/>
                    </a:cubicBezTo>
                    <a:cubicBezTo>
                      <a:pt x="545090" y="386716"/>
                      <a:pt x="545651" y="389287"/>
                      <a:pt x="546014" y="392584"/>
                    </a:cubicBezTo>
                    <a:lnTo>
                      <a:pt x="639335" y="392584"/>
                    </a:lnTo>
                    <a:close/>
                    <a:moveTo>
                      <a:pt x="325010" y="555431"/>
                    </a:moveTo>
                    <a:lnTo>
                      <a:pt x="376683" y="555431"/>
                    </a:lnTo>
                    <a:cubicBezTo>
                      <a:pt x="348455" y="422852"/>
                      <a:pt x="320591" y="291791"/>
                      <a:pt x="292562" y="160070"/>
                    </a:cubicBezTo>
                    <a:cubicBezTo>
                      <a:pt x="274821" y="163862"/>
                      <a:pt x="259520" y="167159"/>
                      <a:pt x="243229" y="170654"/>
                    </a:cubicBezTo>
                    <a:cubicBezTo>
                      <a:pt x="270765" y="300133"/>
                      <a:pt x="297904" y="427864"/>
                      <a:pt x="325043" y="555431"/>
                    </a:cubicBezTo>
                    <a:close/>
                    <a:moveTo>
                      <a:pt x="817174" y="556156"/>
                    </a:moveTo>
                    <a:lnTo>
                      <a:pt x="817174" y="539307"/>
                    </a:lnTo>
                    <a:cubicBezTo>
                      <a:pt x="817174" y="478706"/>
                      <a:pt x="818690" y="418038"/>
                      <a:pt x="816580" y="357470"/>
                    </a:cubicBezTo>
                    <a:cubicBezTo>
                      <a:pt x="815393" y="322982"/>
                      <a:pt x="820966" y="292747"/>
                      <a:pt x="845665" y="267524"/>
                    </a:cubicBezTo>
                    <a:cubicBezTo>
                      <a:pt x="852557" y="260468"/>
                      <a:pt x="853018" y="252258"/>
                      <a:pt x="849490" y="242993"/>
                    </a:cubicBezTo>
                    <a:cubicBezTo>
                      <a:pt x="840818" y="220276"/>
                      <a:pt x="833068" y="197229"/>
                      <a:pt x="824066" y="174643"/>
                    </a:cubicBezTo>
                    <a:cubicBezTo>
                      <a:pt x="822648" y="171049"/>
                      <a:pt x="817009" y="167521"/>
                      <a:pt x="812887" y="166928"/>
                    </a:cubicBezTo>
                    <a:cubicBezTo>
                      <a:pt x="804643" y="165741"/>
                      <a:pt x="796036" y="165840"/>
                      <a:pt x="787759" y="166928"/>
                    </a:cubicBezTo>
                    <a:cubicBezTo>
                      <a:pt x="784033" y="167422"/>
                      <a:pt x="778889" y="170753"/>
                      <a:pt x="777603" y="174050"/>
                    </a:cubicBezTo>
                    <a:cubicBezTo>
                      <a:pt x="768864" y="196239"/>
                      <a:pt x="761412" y="218957"/>
                      <a:pt x="752607" y="241114"/>
                    </a:cubicBezTo>
                    <a:cubicBezTo>
                      <a:pt x="748320" y="251895"/>
                      <a:pt x="749507" y="260567"/>
                      <a:pt x="756960" y="269172"/>
                    </a:cubicBezTo>
                    <a:cubicBezTo>
                      <a:pt x="761312" y="274151"/>
                      <a:pt x="764478" y="280152"/>
                      <a:pt x="768798" y="285163"/>
                    </a:cubicBezTo>
                    <a:cubicBezTo>
                      <a:pt x="780999" y="299341"/>
                      <a:pt x="784857" y="315497"/>
                      <a:pt x="784660" y="334159"/>
                    </a:cubicBezTo>
                    <a:cubicBezTo>
                      <a:pt x="783934" y="402740"/>
                      <a:pt x="784363" y="471320"/>
                      <a:pt x="784363" y="539901"/>
                    </a:cubicBezTo>
                    <a:cubicBezTo>
                      <a:pt x="784363" y="545044"/>
                      <a:pt x="784363" y="550221"/>
                      <a:pt x="784363" y="556090"/>
                    </a:cubicBezTo>
                    <a:lnTo>
                      <a:pt x="817141" y="556090"/>
                    </a:lnTo>
                    <a:close/>
                    <a:moveTo>
                      <a:pt x="753563" y="556057"/>
                    </a:moveTo>
                    <a:lnTo>
                      <a:pt x="753563" y="337456"/>
                    </a:lnTo>
                    <a:lnTo>
                      <a:pt x="671124" y="337456"/>
                    </a:lnTo>
                    <a:cubicBezTo>
                      <a:pt x="671124" y="354601"/>
                      <a:pt x="670662" y="370889"/>
                      <a:pt x="671552" y="387144"/>
                    </a:cubicBezTo>
                    <a:cubicBezTo>
                      <a:pt x="671717" y="390211"/>
                      <a:pt x="676763" y="394332"/>
                      <a:pt x="680423" y="395684"/>
                    </a:cubicBezTo>
                    <a:cubicBezTo>
                      <a:pt x="702055" y="403696"/>
                      <a:pt x="715311" y="424765"/>
                      <a:pt x="711783" y="446757"/>
                    </a:cubicBezTo>
                    <a:cubicBezTo>
                      <a:pt x="708321" y="468254"/>
                      <a:pt x="689953" y="484311"/>
                      <a:pt x="667430" y="485333"/>
                    </a:cubicBezTo>
                    <a:cubicBezTo>
                      <a:pt x="661858" y="485597"/>
                      <a:pt x="656285" y="485366"/>
                      <a:pt x="650283" y="485366"/>
                    </a:cubicBezTo>
                    <a:lnTo>
                      <a:pt x="650283" y="556090"/>
                    </a:lnTo>
                    <a:lnTo>
                      <a:pt x="753563" y="556090"/>
                    </a:lnTo>
                    <a:close/>
                    <a:moveTo>
                      <a:pt x="848039" y="337061"/>
                    </a:moveTo>
                    <a:lnTo>
                      <a:pt x="848039" y="555991"/>
                    </a:lnTo>
                    <a:lnTo>
                      <a:pt x="924015" y="555991"/>
                    </a:lnTo>
                    <a:lnTo>
                      <a:pt x="924015" y="337061"/>
                    </a:lnTo>
                    <a:lnTo>
                      <a:pt x="848039" y="337061"/>
                    </a:lnTo>
                    <a:close/>
                    <a:moveTo>
                      <a:pt x="514027" y="307024"/>
                    </a:moveTo>
                    <a:lnTo>
                      <a:pt x="514027" y="265051"/>
                    </a:lnTo>
                    <a:lnTo>
                      <a:pt x="346444" y="265051"/>
                    </a:lnTo>
                    <a:cubicBezTo>
                      <a:pt x="349247" y="293034"/>
                      <a:pt x="363723" y="307024"/>
                      <a:pt x="389873" y="307024"/>
                    </a:cubicBezTo>
                    <a:lnTo>
                      <a:pt x="513994" y="307024"/>
                    </a:lnTo>
                    <a:close/>
                    <a:moveTo>
                      <a:pt x="95960" y="305606"/>
                    </a:moveTo>
                    <a:lnTo>
                      <a:pt x="241350" y="305606"/>
                    </a:lnTo>
                    <a:cubicBezTo>
                      <a:pt x="238976" y="294231"/>
                      <a:pt x="236239" y="284405"/>
                      <a:pt x="235019" y="274349"/>
                    </a:cubicBezTo>
                    <a:cubicBezTo>
                      <a:pt x="233963" y="265809"/>
                      <a:pt x="230039" y="263633"/>
                      <a:pt x="221960" y="263699"/>
                    </a:cubicBezTo>
                    <a:cubicBezTo>
                      <a:pt x="183016" y="264029"/>
                      <a:pt x="144038" y="263831"/>
                      <a:pt x="105094" y="263897"/>
                    </a:cubicBezTo>
                    <a:cubicBezTo>
                      <a:pt x="102159" y="263897"/>
                      <a:pt x="99257" y="264589"/>
                      <a:pt x="95960" y="265018"/>
                    </a:cubicBezTo>
                    <a:lnTo>
                      <a:pt x="95960" y="305606"/>
                    </a:lnTo>
                    <a:close/>
                    <a:moveTo>
                      <a:pt x="593565" y="455758"/>
                    </a:moveTo>
                    <a:cubicBezTo>
                      <a:pt x="616120" y="455758"/>
                      <a:pt x="638676" y="455890"/>
                      <a:pt x="661198" y="455725"/>
                    </a:cubicBezTo>
                    <a:cubicBezTo>
                      <a:pt x="674982" y="455626"/>
                      <a:pt x="682896" y="449394"/>
                      <a:pt x="682105" y="439074"/>
                    </a:cubicBezTo>
                    <a:cubicBezTo>
                      <a:pt x="681148" y="426710"/>
                      <a:pt x="672575" y="423248"/>
                      <a:pt x="661660" y="423248"/>
                    </a:cubicBezTo>
                    <a:cubicBezTo>
                      <a:pt x="616120" y="423248"/>
                      <a:pt x="570580" y="423149"/>
                      <a:pt x="525041" y="423314"/>
                    </a:cubicBezTo>
                    <a:cubicBezTo>
                      <a:pt x="510828" y="423380"/>
                      <a:pt x="504101" y="429183"/>
                      <a:pt x="504365" y="439964"/>
                    </a:cubicBezTo>
                    <a:cubicBezTo>
                      <a:pt x="504629" y="450614"/>
                      <a:pt x="511290" y="455659"/>
                      <a:pt x="525932" y="455725"/>
                    </a:cubicBezTo>
                    <a:cubicBezTo>
                      <a:pt x="548487" y="455857"/>
                      <a:pt x="571009" y="455725"/>
                      <a:pt x="593565" y="455725"/>
                    </a:cubicBezTo>
                    <a:close/>
                    <a:moveTo>
                      <a:pt x="55301" y="180248"/>
                    </a:moveTo>
                    <a:cubicBezTo>
                      <a:pt x="65886" y="177611"/>
                      <a:pt x="74327" y="175500"/>
                      <a:pt x="83363" y="173258"/>
                    </a:cubicBezTo>
                    <a:cubicBezTo>
                      <a:pt x="75251" y="132539"/>
                      <a:pt x="111590" y="144540"/>
                      <a:pt x="129331" y="133231"/>
                    </a:cubicBezTo>
                    <a:cubicBezTo>
                      <a:pt x="127254" y="123999"/>
                      <a:pt x="125176" y="114668"/>
                      <a:pt x="122901" y="104546"/>
                    </a:cubicBezTo>
                    <a:cubicBezTo>
                      <a:pt x="110535" y="106722"/>
                      <a:pt x="98960" y="109689"/>
                      <a:pt x="87221" y="110547"/>
                    </a:cubicBezTo>
                    <a:cubicBezTo>
                      <a:pt x="71689" y="111701"/>
                      <a:pt x="68524" y="98743"/>
                      <a:pt x="64633" y="86807"/>
                    </a:cubicBezTo>
                    <a:cubicBezTo>
                      <a:pt x="55168" y="89181"/>
                      <a:pt x="46364" y="91390"/>
                      <a:pt x="36900" y="93797"/>
                    </a:cubicBezTo>
                    <a:cubicBezTo>
                      <a:pt x="43099" y="122977"/>
                      <a:pt x="49068" y="150904"/>
                      <a:pt x="55301" y="180248"/>
                    </a:cubicBezTo>
                    <a:close/>
                    <a:moveTo>
                      <a:pt x="618329" y="556123"/>
                    </a:moveTo>
                    <a:lnTo>
                      <a:pt x="618329" y="486355"/>
                    </a:lnTo>
                    <a:lnTo>
                      <a:pt x="566525" y="486355"/>
                    </a:lnTo>
                    <a:lnTo>
                      <a:pt x="566525" y="556123"/>
                    </a:lnTo>
                    <a:lnTo>
                      <a:pt x="618329" y="556123"/>
                    </a:lnTo>
                    <a:close/>
                    <a:moveTo>
                      <a:pt x="745847" y="306364"/>
                    </a:moveTo>
                    <a:cubicBezTo>
                      <a:pt x="737075" y="292318"/>
                      <a:pt x="729524" y="279987"/>
                      <a:pt x="721610" y="267919"/>
                    </a:cubicBezTo>
                    <a:cubicBezTo>
                      <a:pt x="720390" y="266040"/>
                      <a:pt x="717554" y="264194"/>
                      <a:pt x="715443" y="264128"/>
                    </a:cubicBezTo>
                    <a:cubicBezTo>
                      <a:pt x="701099" y="263798"/>
                      <a:pt x="686721" y="263963"/>
                      <a:pt x="672245" y="263963"/>
                    </a:cubicBezTo>
                    <a:lnTo>
                      <a:pt x="672245" y="306364"/>
                    </a:lnTo>
                    <a:lnTo>
                      <a:pt x="745847" y="306364"/>
                    </a:lnTo>
                    <a:close/>
                    <a:moveTo>
                      <a:pt x="924246" y="263897"/>
                    </a:moveTo>
                    <a:cubicBezTo>
                      <a:pt x="911352" y="263897"/>
                      <a:pt x="899152" y="263798"/>
                      <a:pt x="886951" y="263996"/>
                    </a:cubicBezTo>
                    <a:cubicBezTo>
                      <a:pt x="884906" y="263996"/>
                      <a:pt x="881905" y="264655"/>
                      <a:pt x="881015" y="266073"/>
                    </a:cubicBezTo>
                    <a:cubicBezTo>
                      <a:pt x="872639" y="279130"/>
                      <a:pt x="864626" y="292384"/>
                      <a:pt x="856382" y="305837"/>
                    </a:cubicBezTo>
                    <a:lnTo>
                      <a:pt x="924246" y="305837"/>
                    </a:lnTo>
                    <a:lnTo>
                      <a:pt x="924246" y="263897"/>
                    </a:lnTo>
                    <a:close/>
                  </a:path>
                </a:pathLst>
              </a:custGeom>
              <a:grpFill/>
              <a:ln w="0" cap="flat">
                <a:noFill/>
                <a:prstDash val="solid"/>
                <a:miter/>
              </a:ln>
            </p:spPr>
            <p:txBody>
              <a:bodyPr rtlCol="0" anchor="ctr"/>
              <a:lstStyle/>
              <a:p>
                <a:endParaRPr lang="en-IL"/>
              </a:p>
            </p:txBody>
          </p:sp>
          <p:sp>
            <p:nvSpPr>
              <p:cNvPr id="68" name="Freeform 67">
                <a:extLst>
                  <a:ext uri="{FF2B5EF4-FFF2-40B4-BE49-F238E27FC236}">
                    <a16:creationId xmlns:a16="http://schemas.microsoft.com/office/drawing/2014/main" id="{549C3055-2F76-8A1C-57D1-3462B55A36BC}"/>
                  </a:ext>
                </a:extLst>
              </p:cNvPr>
              <p:cNvSpPr/>
              <p:nvPr/>
            </p:nvSpPr>
            <p:spPr>
              <a:xfrm>
                <a:off x="3591626" y="3040170"/>
                <a:ext cx="249632" cy="115113"/>
              </a:xfrm>
              <a:custGeom>
                <a:avLst/>
                <a:gdLst>
                  <a:gd name="connsiteX0" fmla="*/ 124188 w 249632"/>
                  <a:gd name="connsiteY0" fmla="*/ 115021 h 115113"/>
                  <a:gd name="connsiteX1" fmla="*/ 29976 w 249632"/>
                  <a:gd name="connsiteY1" fmla="*/ 114988 h 115113"/>
                  <a:gd name="connsiteX2" fmla="*/ 133 w 249632"/>
                  <a:gd name="connsiteY2" fmla="*/ 85182 h 115113"/>
                  <a:gd name="connsiteX3" fmla="*/ 166 w 249632"/>
                  <a:gd name="connsiteY3" fmla="*/ 28141 h 115113"/>
                  <a:gd name="connsiteX4" fmla="*/ 27833 w 249632"/>
                  <a:gd name="connsiteY4" fmla="*/ 148 h 115113"/>
                  <a:gd name="connsiteX5" fmla="*/ 221565 w 249632"/>
                  <a:gd name="connsiteY5" fmla="*/ 148 h 115113"/>
                  <a:gd name="connsiteX6" fmla="*/ 249397 w 249632"/>
                  <a:gd name="connsiteY6" fmla="*/ 28009 h 115113"/>
                  <a:gd name="connsiteX7" fmla="*/ 249397 w 249632"/>
                  <a:gd name="connsiteY7" fmla="*/ 87721 h 115113"/>
                  <a:gd name="connsiteX8" fmla="*/ 222390 w 249632"/>
                  <a:gd name="connsiteY8" fmla="*/ 114922 h 115113"/>
                  <a:gd name="connsiteX9" fmla="*/ 124188 w 249632"/>
                  <a:gd name="connsiteY9" fmla="*/ 115021 h 115113"/>
                  <a:gd name="connsiteX10" fmla="*/ 30405 w 249632"/>
                  <a:gd name="connsiteY10" fmla="*/ 84588 h 115113"/>
                  <a:gd name="connsiteX11" fmla="*/ 218730 w 249632"/>
                  <a:gd name="connsiteY11" fmla="*/ 84588 h 115113"/>
                  <a:gd name="connsiteX12" fmla="*/ 218730 w 249632"/>
                  <a:gd name="connsiteY12" fmla="*/ 30515 h 115113"/>
                  <a:gd name="connsiteX13" fmla="*/ 30405 w 249632"/>
                  <a:gd name="connsiteY13" fmla="*/ 30515 h 115113"/>
                  <a:gd name="connsiteX14" fmla="*/ 30405 w 249632"/>
                  <a:gd name="connsiteY14" fmla="*/ 84588 h 1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632" h="115113">
                    <a:moveTo>
                      <a:pt x="124188" y="115021"/>
                    </a:moveTo>
                    <a:cubicBezTo>
                      <a:pt x="92795" y="115021"/>
                      <a:pt x="61369" y="115186"/>
                      <a:pt x="29976" y="114988"/>
                    </a:cubicBezTo>
                    <a:cubicBezTo>
                      <a:pt x="8410" y="114856"/>
                      <a:pt x="298" y="106646"/>
                      <a:pt x="133" y="85182"/>
                    </a:cubicBezTo>
                    <a:cubicBezTo>
                      <a:pt x="1" y="66157"/>
                      <a:pt x="-98" y="47133"/>
                      <a:pt x="166" y="28141"/>
                    </a:cubicBezTo>
                    <a:cubicBezTo>
                      <a:pt x="430" y="9183"/>
                      <a:pt x="9069" y="214"/>
                      <a:pt x="27833" y="148"/>
                    </a:cubicBezTo>
                    <a:cubicBezTo>
                      <a:pt x="92399" y="-49"/>
                      <a:pt x="156999" y="-49"/>
                      <a:pt x="221565" y="148"/>
                    </a:cubicBezTo>
                    <a:cubicBezTo>
                      <a:pt x="240395" y="214"/>
                      <a:pt x="249100" y="9084"/>
                      <a:pt x="249397" y="28009"/>
                    </a:cubicBezTo>
                    <a:cubicBezTo>
                      <a:pt x="249694" y="47891"/>
                      <a:pt x="249727" y="67806"/>
                      <a:pt x="249397" y="87721"/>
                    </a:cubicBezTo>
                    <a:cubicBezTo>
                      <a:pt x="249100" y="105987"/>
                      <a:pt x="240593" y="114724"/>
                      <a:pt x="222390" y="114922"/>
                    </a:cubicBezTo>
                    <a:cubicBezTo>
                      <a:pt x="189678" y="115285"/>
                      <a:pt x="156933" y="115021"/>
                      <a:pt x="124188" y="115021"/>
                    </a:cubicBezTo>
                    <a:close/>
                    <a:moveTo>
                      <a:pt x="30405" y="84588"/>
                    </a:moveTo>
                    <a:lnTo>
                      <a:pt x="218730" y="84588"/>
                    </a:lnTo>
                    <a:lnTo>
                      <a:pt x="218730" y="30515"/>
                    </a:lnTo>
                    <a:lnTo>
                      <a:pt x="30405" y="30515"/>
                    </a:lnTo>
                    <a:lnTo>
                      <a:pt x="30405" y="84588"/>
                    </a:lnTo>
                    <a:close/>
                  </a:path>
                </a:pathLst>
              </a:custGeom>
              <a:grpFill/>
              <a:ln w="0" cap="flat">
                <a:noFill/>
                <a:prstDash val="solid"/>
                <a:miter/>
              </a:ln>
            </p:spPr>
            <p:txBody>
              <a:bodyPr rtlCol="0" anchor="ctr"/>
              <a:lstStyle/>
              <a:p>
                <a:endParaRPr lang="en-IL"/>
              </a:p>
            </p:txBody>
          </p:sp>
        </p:grpSp>
        <p:grpSp>
          <p:nvGrpSpPr>
            <p:cNvPr id="77" name="Group 76">
              <a:extLst>
                <a:ext uri="{FF2B5EF4-FFF2-40B4-BE49-F238E27FC236}">
                  <a16:creationId xmlns:a16="http://schemas.microsoft.com/office/drawing/2014/main" id="{7EF26F19-7254-B5FB-1734-236E2E651F3F}"/>
                </a:ext>
              </a:extLst>
            </p:cNvPr>
            <p:cNvGrpSpPr/>
            <p:nvPr/>
          </p:nvGrpSpPr>
          <p:grpSpPr>
            <a:xfrm>
              <a:off x="11615376" y="3618357"/>
              <a:ext cx="269631" cy="309988"/>
              <a:chOff x="4567277" y="2139454"/>
              <a:chExt cx="1084166" cy="1246443"/>
            </a:xfrm>
            <a:solidFill>
              <a:schemeClr val="bg1">
                <a:lumMod val="95000"/>
              </a:schemeClr>
            </a:solidFill>
          </p:grpSpPr>
          <p:sp>
            <p:nvSpPr>
              <p:cNvPr id="46" name="Freeform 68">
                <a:extLst>
                  <a:ext uri="{FF2B5EF4-FFF2-40B4-BE49-F238E27FC236}">
                    <a16:creationId xmlns:a16="http://schemas.microsoft.com/office/drawing/2014/main" id="{341EF431-8CD7-13AB-070A-DCF1F013B515}"/>
                  </a:ext>
                </a:extLst>
              </p:cNvPr>
              <p:cNvSpPr/>
              <p:nvPr/>
            </p:nvSpPr>
            <p:spPr>
              <a:xfrm>
                <a:off x="4567277" y="2379447"/>
                <a:ext cx="1084166" cy="1006450"/>
              </a:xfrm>
              <a:custGeom>
                <a:avLst/>
                <a:gdLst>
                  <a:gd name="connsiteX0" fmla="*/ 595285 w 1084166"/>
                  <a:gd name="connsiteY0" fmla="*/ 969749 h 1006450"/>
                  <a:gd name="connsiteX1" fmla="*/ 594230 w 1084166"/>
                  <a:gd name="connsiteY1" fmla="*/ 861240 h 1006450"/>
                  <a:gd name="connsiteX2" fmla="*/ 478089 w 1084166"/>
                  <a:gd name="connsiteY2" fmla="*/ 757445 h 1006450"/>
                  <a:gd name="connsiteX3" fmla="*/ 402178 w 1084166"/>
                  <a:gd name="connsiteY3" fmla="*/ 757083 h 1006450"/>
                  <a:gd name="connsiteX4" fmla="*/ 362014 w 1084166"/>
                  <a:gd name="connsiteY4" fmla="*/ 811749 h 1006450"/>
                  <a:gd name="connsiteX5" fmla="*/ 238718 w 1084166"/>
                  <a:gd name="connsiteY5" fmla="*/ 770733 h 1006450"/>
                  <a:gd name="connsiteX6" fmla="*/ 215898 w 1084166"/>
                  <a:gd name="connsiteY6" fmla="*/ 756390 h 1006450"/>
                  <a:gd name="connsiteX7" fmla="*/ 131183 w 1084166"/>
                  <a:gd name="connsiteY7" fmla="*/ 763314 h 1006450"/>
                  <a:gd name="connsiteX8" fmla="*/ 38224 w 1084166"/>
                  <a:gd name="connsiteY8" fmla="*/ 872780 h 1006450"/>
                  <a:gd name="connsiteX9" fmla="*/ 36839 w 1084166"/>
                  <a:gd name="connsiteY9" fmla="*/ 958274 h 1006450"/>
                  <a:gd name="connsiteX10" fmla="*/ 38026 w 1084166"/>
                  <a:gd name="connsiteY10" fmla="*/ 969781 h 1006450"/>
                  <a:gd name="connsiteX11" fmla="*/ 87325 w 1084166"/>
                  <a:gd name="connsiteY11" fmla="*/ 969781 h 1006450"/>
                  <a:gd name="connsiteX12" fmla="*/ 108430 w 1084166"/>
                  <a:gd name="connsiteY12" fmla="*/ 987256 h 1006450"/>
                  <a:gd name="connsiteX13" fmla="*/ 86930 w 1084166"/>
                  <a:gd name="connsiteY13" fmla="*/ 1006380 h 1006450"/>
                  <a:gd name="connsiteX14" fmla="*/ 21110 w 1084166"/>
                  <a:gd name="connsiteY14" fmla="*/ 1006347 h 1006450"/>
                  <a:gd name="connsiteX15" fmla="*/ 6 w 1084166"/>
                  <a:gd name="connsiteY15" fmla="*/ 988015 h 1006450"/>
                  <a:gd name="connsiteX16" fmla="*/ 6568 w 1084166"/>
                  <a:gd name="connsiteY16" fmla="*/ 847293 h 1006450"/>
                  <a:gd name="connsiteX17" fmla="*/ 164258 w 1084166"/>
                  <a:gd name="connsiteY17" fmla="*/ 720056 h 1006450"/>
                  <a:gd name="connsiteX18" fmla="*/ 232122 w 1084166"/>
                  <a:gd name="connsiteY18" fmla="*/ 719990 h 1006450"/>
                  <a:gd name="connsiteX19" fmla="*/ 231759 w 1084166"/>
                  <a:gd name="connsiteY19" fmla="*/ 676797 h 1006450"/>
                  <a:gd name="connsiteX20" fmla="*/ 224274 w 1084166"/>
                  <a:gd name="connsiteY20" fmla="*/ 667598 h 1006450"/>
                  <a:gd name="connsiteX21" fmla="*/ 106616 w 1084166"/>
                  <a:gd name="connsiteY21" fmla="*/ 491300 h 1006450"/>
                  <a:gd name="connsiteX22" fmla="*/ 94613 w 1084166"/>
                  <a:gd name="connsiteY22" fmla="*/ 489124 h 1006450"/>
                  <a:gd name="connsiteX23" fmla="*/ 44292 w 1084166"/>
                  <a:gd name="connsiteY23" fmla="*/ 362876 h 1006450"/>
                  <a:gd name="connsiteX24" fmla="*/ 51744 w 1084166"/>
                  <a:gd name="connsiteY24" fmla="*/ 340818 h 1006450"/>
                  <a:gd name="connsiteX25" fmla="*/ 55207 w 1084166"/>
                  <a:gd name="connsiteY25" fmla="*/ 230759 h 1006450"/>
                  <a:gd name="connsiteX26" fmla="*/ 281982 w 1084166"/>
                  <a:gd name="connsiteY26" fmla="*/ 2069 h 1006450"/>
                  <a:gd name="connsiteX27" fmla="*/ 582325 w 1084166"/>
                  <a:gd name="connsiteY27" fmla="*/ 265973 h 1006450"/>
                  <a:gd name="connsiteX28" fmla="*/ 582358 w 1084166"/>
                  <a:gd name="connsiteY28" fmla="*/ 310385 h 1006450"/>
                  <a:gd name="connsiteX29" fmla="*/ 597165 w 1084166"/>
                  <a:gd name="connsiteY29" fmla="*/ 375108 h 1006450"/>
                  <a:gd name="connsiteX30" fmla="*/ 539952 w 1084166"/>
                  <a:gd name="connsiteY30" fmla="*/ 489157 h 1006450"/>
                  <a:gd name="connsiteX31" fmla="*/ 530817 w 1084166"/>
                  <a:gd name="connsiteY31" fmla="*/ 490080 h 1006450"/>
                  <a:gd name="connsiteX32" fmla="*/ 512384 w 1084166"/>
                  <a:gd name="connsiteY32" fmla="*/ 556682 h 1006450"/>
                  <a:gd name="connsiteX33" fmla="*/ 418798 w 1084166"/>
                  <a:gd name="connsiteY33" fmla="*/ 662916 h 1006450"/>
                  <a:gd name="connsiteX34" fmla="*/ 403069 w 1084166"/>
                  <a:gd name="connsiteY34" fmla="*/ 689227 h 1006450"/>
                  <a:gd name="connsiteX35" fmla="*/ 403267 w 1084166"/>
                  <a:gd name="connsiteY35" fmla="*/ 719924 h 1006450"/>
                  <a:gd name="connsiteX36" fmla="*/ 462326 w 1084166"/>
                  <a:gd name="connsiteY36" fmla="*/ 719924 h 1006450"/>
                  <a:gd name="connsiteX37" fmla="*/ 586414 w 1084166"/>
                  <a:gd name="connsiteY37" fmla="*/ 770766 h 1006450"/>
                  <a:gd name="connsiteX38" fmla="*/ 630140 w 1084166"/>
                  <a:gd name="connsiteY38" fmla="*/ 832357 h 1006450"/>
                  <a:gd name="connsiteX39" fmla="*/ 775926 w 1084166"/>
                  <a:gd name="connsiteY39" fmla="*/ 795264 h 1006450"/>
                  <a:gd name="connsiteX40" fmla="*/ 765539 w 1084166"/>
                  <a:gd name="connsiteY40" fmla="*/ 779207 h 1006450"/>
                  <a:gd name="connsiteX41" fmla="*/ 688672 w 1084166"/>
                  <a:gd name="connsiteY41" fmla="*/ 659718 h 1006450"/>
                  <a:gd name="connsiteX42" fmla="*/ 674163 w 1084166"/>
                  <a:gd name="connsiteY42" fmla="*/ 657938 h 1006450"/>
                  <a:gd name="connsiteX43" fmla="*/ 618533 w 1084166"/>
                  <a:gd name="connsiteY43" fmla="*/ 617350 h 1006450"/>
                  <a:gd name="connsiteX44" fmla="*/ 627997 w 1084166"/>
                  <a:gd name="connsiteY44" fmla="*/ 546494 h 1006450"/>
                  <a:gd name="connsiteX45" fmla="*/ 638022 w 1084166"/>
                  <a:gd name="connsiteY45" fmla="*/ 516853 h 1006450"/>
                  <a:gd name="connsiteX46" fmla="*/ 648640 w 1084166"/>
                  <a:gd name="connsiteY46" fmla="*/ 398090 h 1006450"/>
                  <a:gd name="connsiteX47" fmla="*/ 681814 w 1084166"/>
                  <a:gd name="connsiteY47" fmla="*/ 336136 h 1006450"/>
                  <a:gd name="connsiteX48" fmla="*/ 709777 w 1084166"/>
                  <a:gd name="connsiteY48" fmla="*/ 329575 h 1006450"/>
                  <a:gd name="connsiteX49" fmla="*/ 711063 w 1084166"/>
                  <a:gd name="connsiteY49" fmla="*/ 358326 h 1006450"/>
                  <a:gd name="connsiteX50" fmla="*/ 675713 w 1084166"/>
                  <a:gd name="connsiteY50" fmla="*/ 521963 h 1006450"/>
                  <a:gd name="connsiteX51" fmla="*/ 782027 w 1084166"/>
                  <a:gd name="connsiteY51" fmla="*/ 512006 h 1006450"/>
                  <a:gd name="connsiteX52" fmla="*/ 901037 w 1084166"/>
                  <a:gd name="connsiteY52" fmla="*/ 461527 h 1006450"/>
                  <a:gd name="connsiteX53" fmla="*/ 929858 w 1084166"/>
                  <a:gd name="connsiteY53" fmla="*/ 467659 h 1006450"/>
                  <a:gd name="connsiteX54" fmla="*/ 934276 w 1084166"/>
                  <a:gd name="connsiteY54" fmla="*/ 478276 h 1006450"/>
                  <a:gd name="connsiteX55" fmla="*/ 1004515 w 1084166"/>
                  <a:gd name="connsiteY55" fmla="*/ 518402 h 1006450"/>
                  <a:gd name="connsiteX56" fmla="*/ 896552 w 1084166"/>
                  <a:gd name="connsiteY56" fmla="*/ 305572 h 1006450"/>
                  <a:gd name="connsiteX57" fmla="*/ 785423 w 1084166"/>
                  <a:gd name="connsiteY57" fmla="*/ 305308 h 1006450"/>
                  <a:gd name="connsiteX58" fmla="*/ 773024 w 1084166"/>
                  <a:gd name="connsiteY58" fmla="*/ 309594 h 1006450"/>
                  <a:gd name="connsiteX59" fmla="*/ 751063 w 1084166"/>
                  <a:gd name="connsiteY59" fmla="*/ 298186 h 1006450"/>
                  <a:gd name="connsiteX60" fmla="*/ 759966 w 1084166"/>
                  <a:gd name="connsiteY60" fmla="*/ 276755 h 1006450"/>
                  <a:gd name="connsiteX61" fmla="*/ 800098 w 1084166"/>
                  <a:gd name="connsiteY61" fmla="*/ 262907 h 1006450"/>
                  <a:gd name="connsiteX62" fmla="*/ 1044119 w 1084166"/>
                  <a:gd name="connsiteY62" fmla="*/ 460142 h 1006450"/>
                  <a:gd name="connsiteX63" fmla="*/ 1044217 w 1084166"/>
                  <a:gd name="connsiteY63" fmla="*/ 497993 h 1006450"/>
                  <a:gd name="connsiteX64" fmla="*/ 1058760 w 1084166"/>
                  <a:gd name="connsiteY64" fmla="*/ 554341 h 1006450"/>
                  <a:gd name="connsiteX65" fmla="*/ 1008439 w 1084166"/>
                  <a:gd name="connsiteY65" fmla="*/ 657872 h 1006450"/>
                  <a:gd name="connsiteX66" fmla="*/ 994424 w 1084166"/>
                  <a:gd name="connsiteY66" fmla="*/ 659125 h 1006450"/>
                  <a:gd name="connsiteX67" fmla="*/ 990170 w 1084166"/>
                  <a:gd name="connsiteY67" fmla="*/ 676336 h 1006450"/>
                  <a:gd name="connsiteX68" fmla="*/ 921053 w 1084166"/>
                  <a:gd name="connsiteY68" fmla="*/ 776338 h 1006450"/>
                  <a:gd name="connsiteX69" fmla="*/ 909874 w 1084166"/>
                  <a:gd name="connsiteY69" fmla="*/ 790384 h 1006450"/>
                  <a:gd name="connsiteX70" fmla="*/ 925802 w 1084166"/>
                  <a:gd name="connsiteY70" fmla="*/ 794802 h 1006450"/>
                  <a:gd name="connsiteX71" fmla="*/ 1005174 w 1084166"/>
                  <a:gd name="connsiteY71" fmla="*/ 803078 h 1006450"/>
                  <a:gd name="connsiteX72" fmla="*/ 1082601 w 1084166"/>
                  <a:gd name="connsiteY72" fmla="*/ 901564 h 1006450"/>
                  <a:gd name="connsiteX73" fmla="*/ 1083690 w 1084166"/>
                  <a:gd name="connsiteY73" fmla="*/ 985410 h 1006450"/>
                  <a:gd name="connsiteX74" fmla="*/ 1061827 w 1084166"/>
                  <a:gd name="connsiteY74" fmla="*/ 1006413 h 1006450"/>
                  <a:gd name="connsiteX75" fmla="*/ 1050318 w 1084166"/>
                  <a:gd name="connsiteY75" fmla="*/ 1006413 h 1006450"/>
                  <a:gd name="connsiteX76" fmla="*/ 191562 w 1084166"/>
                  <a:gd name="connsiteY76" fmla="*/ 1006413 h 1006450"/>
                  <a:gd name="connsiteX77" fmla="*/ 158784 w 1084166"/>
                  <a:gd name="connsiteY77" fmla="*/ 988147 h 1006450"/>
                  <a:gd name="connsiteX78" fmla="*/ 191034 w 1084166"/>
                  <a:gd name="connsiteY78" fmla="*/ 969814 h 1006450"/>
                  <a:gd name="connsiteX79" fmla="*/ 575994 w 1084166"/>
                  <a:gd name="connsiteY79" fmla="*/ 969814 h 1006450"/>
                  <a:gd name="connsiteX80" fmla="*/ 595054 w 1084166"/>
                  <a:gd name="connsiteY80" fmla="*/ 969814 h 1006450"/>
                  <a:gd name="connsiteX81" fmla="*/ 545623 w 1084166"/>
                  <a:gd name="connsiteY81" fmla="*/ 334422 h 1006450"/>
                  <a:gd name="connsiteX82" fmla="*/ 545524 w 1084166"/>
                  <a:gd name="connsiteY82" fmla="*/ 257895 h 1006450"/>
                  <a:gd name="connsiteX83" fmla="*/ 319772 w 1084166"/>
                  <a:gd name="connsiteY83" fmla="*/ 36261 h 1006450"/>
                  <a:gd name="connsiteX84" fmla="*/ 91052 w 1084166"/>
                  <a:gd name="connsiteY84" fmla="*/ 333235 h 1006450"/>
                  <a:gd name="connsiteX85" fmla="*/ 242114 w 1084166"/>
                  <a:gd name="connsiteY85" fmla="*/ 333136 h 1006450"/>
                  <a:gd name="connsiteX86" fmla="*/ 351429 w 1084166"/>
                  <a:gd name="connsiteY86" fmla="*/ 276161 h 1006450"/>
                  <a:gd name="connsiteX87" fmla="*/ 374973 w 1084166"/>
                  <a:gd name="connsiteY87" fmla="*/ 244541 h 1006450"/>
                  <a:gd name="connsiteX88" fmla="*/ 409829 w 1084166"/>
                  <a:gd name="connsiteY88" fmla="*/ 244640 h 1006450"/>
                  <a:gd name="connsiteX89" fmla="*/ 441024 w 1084166"/>
                  <a:gd name="connsiteY89" fmla="*/ 286910 h 1006450"/>
                  <a:gd name="connsiteX90" fmla="*/ 529630 w 1084166"/>
                  <a:gd name="connsiteY90" fmla="*/ 333663 h 1006450"/>
                  <a:gd name="connsiteX91" fmla="*/ 545590 w 1084166"/>
                  <a:gd name="connsiteY91" fmla="*/ 334455 h 1006450"/>
                  <a:gd name="connsiteX92" fmla="*/ 392648 w 1084166"/>
                  <a:gd name="connsiteY92" fmla="*/ 283712 h 1006450"/>
                  <a:gd name="connsiteX93" fmla="*/ 381569 w 1084166"/>
                  <a:gd name="connsiteY93" fmla="*/ 297428 h 1006450"/>
                  <a:gd name="connsiteX94" fmla="*/ 236376 w 1084166"/>
                  <a:gd name="connsiteY94" fmla="*/ 370394 h 1006450"/>
                  <a:gd name="connsiteX95" fmla="*/ 160763 w 1084166"/>
                  <a:gd name="connsiteY95" fmla="*/ 370426 h 1006450"/>
                  <a:gd name="connsiteX96" fmla="*/ 144637 w 1084166"/>
                  <a:gd name="connsiteY96" fmla="*/ 371580 h 1006450"/>
                  <a:gd name="connsiteX97" fmla="*/ 145033 w 1084166"/>
                  <a:gd name="connsiteY97" fmla="*/ 493179 h 1006450"/>
                  <a:gd name="connsiteX98" fmla="*/ 304009 w 1084166"/>
                  <a:gd name="connsiteY98" fmla="*/ 652003 h 1006450"/>
                  <a:gd name="connsiteX99" fmla="*/ 483233 w 1084166"/>
                  <a:gd name="connsiteY99" fmla="*/ 529415 h 1006450"/>
                  <a:gd name="connsiteX100" fmla="*/ 490619 w 1084166"/>
                  <a:gd name="connsiteY100" fmla="*/ 377383 h 1006450"/>
                  <a:gd name="connsiteX101" fmla="*/ 481452 w 1084166"/>
                  <a:gd name="connsiteY101" fmla="*/ 368877 h 1006450"/>
                  <a:gd name="connsiteX102" fmla="*/ 430076 w 1084166"/>
                  <a:gd name="connsiteY102" fmla="*/ 333235 h 1006450"/>
                  <a:gd name="connsiteX103" fmla="*/ 392648 w 1084166"/>
                  <a:gd name="connsiteY103" fmla="*/ 283712 h 1006450"/>
                  <a:gd name="connsiteX104" fmla="*/ 633900 w 1084166"/>
                  <a:gd name="connsiteY104" fmla="*/ 968792 h 1006450"/>
                  <a:gd name="connsiteX105" fmla="*/ 1044745 w 1084166"/>
                  <a:gd name="connsiteY105" fmla="*/ 968792 h 1006450"/>
                  <a:gd name="connsiteX106" fmla="*/ 909017 w 1084166"/>
                  <a:gd name="connsiteY106" fmla="*/ 834104 h 1006450"/>
                  <a:gd name="connsiteX107" fmla="*/ 844582 w 1084166"/>
                  <a:gd name="connsiteY107" fmla="*/ 891969 h 1006450"/>
                  <a:gd name="connsiteX108" fmla="*/ 774970 w 1084166"/>
                  <a:gd name="connsiteY108" fmla="*/ 840830 h 1006450"/>
                  <a:gd name="connsiteX109" fmla="*/ 763989 w 1084166"/>
                  <a:gd name="connsiteY109" fmla="*/ 832291 h 1006450"/>
                  <a:gd name="connsiteX110" fmla="*/ 708161 w 1084166"/>
                  <a:gd name="connsiteY110" fmla="*/ 832488 h 1006450"/>
                  <a:gd name="connsiteX111" fmla="*/ 638516 w 1084166"/>
                  <a:gd name="connsiteY111" fmla="*/ 892760 h 1006450"/>
                  <a:gd name="connsiteX112" fmla="*/ 633933 w 1084166"/>
                  <a:gd name="connsiteY112" fmla="*/ 968759 h 1006450"/>
                  <a:gd name="connsiteX113" fmla="*/ 906082 w 1084166"/>
                  <a:gd name="connsiteY113" fmla="*/ 510654 h 1006450"/>
                  <a:gd name="connsiteX114" fmla="*/ 819949 w 1084166"/>
                  <a:gd name="connsiteY114" fmla="*/ 541614 h 1006450"/>
                  <a:gd name="connsiteX115" fmla="*/ 726265 w 1084166"/>
                  <a:gd name="connsiteY115" fmla="*/ 558397 h 1006450"/>
                  <a:gd name="connsiteX116" fmla="*/ 726364 w 1084166"/>
                  <a:gd name="connsiteY116" fmla="*/ 649299 h 1006450"/>
                  <a:gd name="connsiteX117" fmla="*/ 840295 w 1084166"/>
                  <a:gd name="connsiteY117" fmla="*/ 762358 h 1006450"/>
                  <a:gd name="connsiteX118" fmla="*/ 956007 w 1084166"/>
                  <a:gd name="connsiteY118" fmla="*/ 652662 h 1006450"/>
                  <a:gd name="connsiteX119" fmla="*/ 956205 w 1084166"/>
                  <a:gd name="connsiteY119" fmla="*/ 560540 h 1006450"/>
                  <a:gd name="connsiteX120" fmla="*/ 950665 w 1084166"/>
                  <a:gd name="connsiteY120" fmla="*/ 548340 h 1006450"/>
                  <a:gd name="connsiteX121" fmla="*/ 906115 w 1084166"/>
                  <a:gd name="connsiteY121" fmla="*/ 510621 h 1006450"/>
                  <a:gd name="connsiteX122" fmla="*/ 269253 w 1084166"/>
                  <a:gd name="connsiteY122" fmla="*/ 687381 h 1006450"/>
                  <a:gd name="connsiteX123" fmla="*/ 269583 w 1084166"/>
                  <a:gd name="connsiteY123" fmla="*/ 745114 h 1006450"/>
                  <a:gd name="connsiteX124" fmla="*/ 313572 w 1084166"/>
                  <a:gd name="connsiteY124" fmla="*/ 786559 h 1006450"/>
                  <a:gd name="connsiteX125" fmla="*/ 363465 w 1084166"/>
                  <a:gd name="connsiteY125" fmla="*/ 752763 h 1006450"/>
                  <a:gd name="connsiteX126" fmla="*/ 367158 w 1084166"/>
                  <a:gd name="connsiteY126" fmla="*/ 687381 h 1006450"/>
                  <a:gd name="connsiteX127" fmla="*/ 269286 w 1084166"/>
                  <a:gd name="connsiteY127" fmla="*/ 687381 h 1006450"/>
                  <a:gd name="connsiteX128" fmla="*/ 809991 w 1084166"/>
                  <a:gd name="connsiteY128" fmla="*/ 797736 h 1006450"/>
                  <a:gd name="connsiteX129" fmla="*/ 825423 w 1084166"/>
                  <a:gd name="connsiteY129" fmla="*/ 850722 h 1006450"/>
                  <a:gd name="connsiteX130" fmla="*/ 860740 w 1084166"/>
                  <a:gd name="connsiteY130" fmla="*/ 848018 h 1006450"/>
                  <a:gd name="connsiteX131" fmla="*/ 869677 w 1084166"/>
                  <a:gd name="connsiteY131" fmla="*/ 797769 h 1006450"/>
                  <a:gd name="connsiteX132" fmla="*/ 810024 w 1084166"/>
                  <a:gd name="connsiteY132" fmla="*/ 797769 h 1006450"/>
                  <a:gd name="connsiteX133" fmla="*/ 105726 w 1084166"/>
                  <a:gd name="connsiteY133" fmla="*/ 451965 h 1006450"/>
                  <a:gd name="connsiteX134" fmla="*/ 105726 w 1084166"/>
                  <a:gd name="connsiteY134" fmla="*/ 371646 h 1006450"/>
                  <a:gd name="connsiteX135" fmla="*/ 64803 w 1084166"/>
                  <a:gd name="connsiteY135" fmla="*/ 410454 h 1006450"/>
                  <a:gd name="connsiteX136" fmla="*/ 105726 w 1084166"/>
                  <a:gd name="connsiteY136" fmla="*/ 451932 h 1006450"/>
                  <a:gd name="connsiteX137" fmla="*/ 529465 w 1084166"/>
                  <a:gd name="connsiteY137" fmla="*/ 452229 h 1006450"/>
                  <a:gd name="connsiteX138" fmla="*/ 570685 w 1084166"/>
                  <a:gd name="connsiteY138" fmla="*/ 408673 h 1006450"/>
                  <a:gd name="connsiteX139" fmla="*/ 529465 w 1084166"/>
                  <a:gd name="connsiteY139" fmla="*/ 372734 h 1006450"/>
                  <a:gd name="connsiteX140" fmla="*/ 529465 w 1084166"/>
                  <a:gd name="connsiteY140" fmla="*/ 452229 h 1006450"/>
                  <a:gd name="connsiteX141" fmla="*/ 687881 w 1084166"/>
                  <a:gd name="connsiteY141" fmla="*/ 620581 h 1006450"/>
                  <a:gd name="connsiteX142" fmla="*/ 687881 w 1084166"/>
                  <a:gd name="connsiteY142" fmla="*/ 558496 h 1006450"/>
                  <a:gd name="connsiteX143" fmla="*/ 649662 w 1084166"/>
                  <a:gd name="connsiteY143" fmla="*/ 589060 h 1006450"/>
                  <a:gd name="connsiteX144" fmla="*/ 687881 w 1084166"/>
                  <a:gd name="connsiteY144" fmla="*/ 620581 h 1006450"/>
                  <a:gd name="connsiteX145" fmla="*/ 993402 w 1084166"/>
                  <a:gd name="connsiteY145" fmla="*/ 620515 h 1006450"/>
                  <a:gd name="connsiteX146" fmla="*/ 1027763 w 1084166"/>
                  <a:gd name="connsiteY146" fmla="*/ 604985 h 1006450"/>
                  <a:gd name="connsiteX147" fmla="*/ 1026312 w 1084166"/>
                  <a:gd name="connsiteY147" fmla="*/ 571651 h 1006450"/>
                  <a:gd name="connsiteX148" fmla="*/ 993995 w 1084166"/>
                  <a:gd name="connsiteY148" fmla="*/ 558628 h 1006450"/>
                  <a:gd name="connsiteX149" fmla="*/ 993435 w 1084166"/>
                  <a:gd name="connsiteY149" fmla="*/ 568618 h 1006450"/>
                  <a:gd name="connsiteX150" fmla="*/ 993435 w 1084166"/>
                  <a:gd name="connsiteY150" fmla="*/ 620515 h 10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084166" h="1006450">
                    <a:moveTo>
                      <a:pt x="595285" y="969749"/>
                    </a:moveTo>
                    <a:cubicBezTo>
                      <a:pt x="595285" y="931963"/>
                      <a:pt x="599967" y="895728"/>
                      <a:pt x="594230" y="861240"/>
                    </a:cubicBezTo>
                    <a:cubicBezTo>
                      <a:pt x="584469" y="802583"/>
                      <a:pt x="537379" y="762820"/>
                      <a:pt x="478089" y="757445"/>
                    </a:cubicBezTo>
                    <a:cubicBezTo>
                      <a:pt x="453126" y="755170"/>
                      <a:pt x="427801" y="757083"/>
                      <a:pt x="402178" y="757083"/>
                    </a:cubicBezTo>
                    <a:cubicBezTo>
                      <a:pt x="394693" y="779965"/>
                      <a:pt x="382756" y="799220"/>
                      <a:pt x="362014" y="811749"/>
                    </a:cubicBezTo>
                    <a:cubicBezTo>
                      <a:pt x="316870" y="839050"/>
                      <a:pt x="259261" y="820520"/>
                      <a:pt x="238718" y="770733"/>
                    </a:cubicBezTo>
                    <a:cubicBezTo>
                      <a:pt x="233672" y="758533"/>
                      <a:pt x="227736" y="755368"/>
                      <a:pt x="215898" y="756390"/>
                    </a:cubicBezTo>
                    <a:cubicBezTo>
                      <a:pt x="187638" y="758863"/>
                      <a:pt x="158553" y="757149"/>
                      <a:pt x="131183" y="763314"/>
                    </a:cubicBezTo>
                    <a:cubicBezTo>
                      <a:pt x="80961" y="774689"/>
                      <a:pt x="42313" y="821641"/>
                      <a:pt x="38224" y="872780"/>
                    </a:cubicBezTo>
                    <a:cubicBezTo>
                      <a:pt x="35949" y="901135"/>
                      <a:pt x="37103" y="929754"/>
                      <a:pt x="36839" y="958274"/>
                    </a:cubicBezTo>
                    <a:cubicBezTo>
                      <a:pt x="36839" y="961473"/>
                      <a:pt x="37466" y="964671"/>
                      <a:pt x="38026" y="969781"/>
                    </a:cubicBezTo>
                    <a:cubicBezTo>
                      <a:pt x="54811" y="969781"/>
                      <a:pt x="71068" y="969881"/>
                      <a:pt x="87325" y="969781"/>
                    </a:cubicBezTo>
                    <a:cubicBezTo>
                      <a:pt x="99395" y="969683"/>
                      <a:pt x="108199" y="974002"/>
                      <a:pt x="108430" y="987256"/>
                    </a:cubicBezTo>
                    <a:cubicBezTo>
                      <a:pt x="108661" y="1001236"/>
                      <a:pt x="99625" y="1006314"/>
                      <a:pt x="86930" y="1006380"/>
                    </a:cubicBezTo>
                    <a:cubicBezTo>
                      <a:pt x="65001" y="1006479"/>
                      <a:pt x="43072" y="1006479"/>
                      <a:pt x="21110" y="1006347"/>
                    </a:cubicBezTo>
                    <a:cubicBezTo>
                      <a:pt x="8975" y="1006281"/>
                      <a:pt x="-259" y="1000115"/>
                      <a:pt x="6" y="988015"/>
                    </a:cubicBezTo>
                    <a:cubicBezTo>
                      <a:pt x="1061" y="941030"/>
                      <a:pt x="-1907" y="893057"/>
                      <a:pt x="6568" y="847293"/>
                    </a:cubicBezTo>
                    <a:cubicBezTo>
                      <a:pt x="20318" y="773140"/>
                      <a:pt x="88678" y="721605"/>
                      <a:pt x="164258" y="720056"/>
                    </a:cubicBezTo>
                    <a:cubicBezTo>
                      <a:pt x="186121" y="719594"/>
                      <a:pt x="208017" y="719990"/>
                      <a:pt x="232122" y="719990"/>
                    </a:cubicBezTo>
                    <a:cubicBezTo>
                      <a:pt x="232122" y="704856"/>
                      <a:pt x="232584" y="690777"/>
                      <a:pt x="231759" y="676797"/>
                    </a:cubicBezTo>
                    <a:cubicBezTo>
                      <a:pt x="231562" y="673533"/>
                      <a:pt x="227605" y="669346"/>
                      <a:pt x="224274" y="667598"/>
                    </a:cubicBezTo>
                    <a:cubicBezTo>
                      <a:pt x="153310" y="630538"/>
                      <a:pt x="115850" y="571124"/>
                      <a:pt x="106616" y="491300"/>
                    </a:cubicBezTo>
                    <a:cubicBezTo>
                      <a:pt x="102890" y="490607"/>
                      <a:pt x="98768" y="489783"/>
                      <a:pt x="94613" y="489124"/>
                    </a:cubicBezTo>
                    <a:cubicBezTo>
                      <a:pt x="34399" y="479859"/>
                      <a:pt x="7359" y="411443"/>
                      <a:pt x="44292" y="362876"/>
                    </a:cubicBezTo>
                    <a:cubicBezTo>
                      <a:pt x="48776" y="356974"/>
                      <a:pt x="51415" y="348336"/>
                      <a:pt x="51744" y="340818"/>
                    </a:cubicBezTo>
                    <a:cubicBezTo>
                      <a:pt x="53360" y="304154"/>
                      <a:pt x="51612" y="267193"/>
                      <a:pt x="55207" y="230759"/>
                    </a:cubicBezTo>
                    <a:cubicBezTo>
                      <a:pt x="66683" y="114304"/>
                      <a:pt x="165280" y="15884"/>
                      <a:pt x="281982" y="2069"/>
                    </a:cubicBezTo>
                    <a:cubicBezTo>
                      <a:pt x="445641" y="-17285"/>
                      <a:pt x="580644" y="101313"/>
                      <a:pt x="582325" y="265973"/>
                    </a:cubicBezTo>
                    <a:cubicBezTo>
                      <a:pt x="582490" y="280777"/>
                      <a:pt x="582325" y="295581"/>
                      <a:pt x="582358" y="310385"/>
                    </a:cubicBezTo>
                    <a:cubicBezTo>
                      <a:pt x="582358" y="333037"/>
                      <a:pt x="583512" y="353446"/>
                      <a:pt x="597165" y="375108"/>
                    </a:cubicBezTo>
                    <a:cubicBezTo>
                      <a:pt x="626480" y="421598"/>
                      <a:pt x="594691" y="481046"/>
                      <a:pt x="539952" y="489157"/>
                    </a:cubicBezTo>
                    <a:cubicBezTo>
                      <a:pt x="536753" y="489618"/>
                      <a:pt x="533488" y="489816"/>
                      <a:pt x="530817" y="490080"/>
                    </a:cubicBezTo>
                    <a:cubicBezTo>
                      <a:pt x="524651" y="512797"/>
                      <a:pt x="520265" y="535383"/>
                      <a:pt x="512384" y="556682"/>
                    </a:cubicBezTo>
                    <a:cubicBezTo>
                      <a:pt x="494939" y="603798"/>
                      <a:pt x="462623" y="639078"/>
                      <a:pt x="418798" y="662916"/>
                    </a:cubicBezTo>
                    <a:cubicBezTo>
                      <a:pt x="406762" y="669445"/>
                      <a:pt x="401684" y="676006"/>
                      <a:pt x="403069" y="689227"/>
                    </a:cubicBezTo>
                    <a:cubicBezTo>
                      <a:pt x="404058" y="698426"/>
                      <a:pt x="403267" y="707823"/>
                      <a:pt x="403267" y="719924"/>
                    </a:cubicBezTo>
                    <a:cubicBezTo>
                      <a:pt x="423415" y="719924"/>
                      <a:pt x="442871" y="719990"/>
                      <a:pt x="462326" y="719924"/>
                    </a:cubicBezTo>
                    <a:cubicBezTo>
                      <a:pt x="510735" y="719726"/>
                      <a:pt x="553406" y="735190"/>
                      <a:pt x="586414" y="770766"/>
                    </a:cubicBezTo>
                    <a:cubicBezTo>
                      <a:pt x="602869" y="788505"/>
                      <a:pt x="614839" y="810431"/>
                      <a:pt x="630140" y="832357"/>
                    </a:cubicBezTo>
                    <a:cubicBezTo>
                      <a:pt x="666776" y="789329"/>
                      <a:pt x="719439" y="793945"/>
                      <a:pt x="775926" y="795264"/>
                    </a:cubicBezTo>
                    <a:cubicBezTo>
                      <a:pt x="771079" y="787515"/>
                      <a:pt x="769397" y="781547"/>
                      <a:pt x="765539" y="779207"/>
                    </a:cubicBezTo>
                    <a:cubicBezTo>
                      <a:pt x="720626" y="752137"/>
                      <a:pt x="696125" y="712011"/>
                      <a:pt x="688672" y="659718"/>
                    </a:cubicBezTo>
                    <a:cubicBezTo>
                      <a:pt x="683726" y="659125"/>
                      <a:pt x="678945" y="658465"/>
                      <a:pt x="674163" y="657938"/>
                    </a:cubicBezTo>
                    <a:cubicBezTo>
                      <a:pt x="647848" y="655036"/>
                      <a:pt x="629283" y="641089"/>
                      <a:pt x="618533" y="617350"/>
                    </a:cubicBezTo>
                    <a:cubicBezTo>
                      <a:pt x="607057" y="592061"/>
                      <a:pt x="610487" y="567629"/>
                      <a:pt x="627997" y="546494"/>
                    </a:cubicBezTo>
                    <a:cubicBezTo>
                      <a:pt x="635647" y="537262"/>
                      <a:pt x="637989" y="528261"/>
                      <a:pt x="638022" y="516853"/>
                    </a:cubicBezTo>
                    <a:cubicBezTo>
                      <a:pt x="638219" y="476957"/>
                      <a:pt x="633042" y="436205"/>
                      <a:pt x="648640" y="398090"/>
                    </a:cubicBezTo>
                    <a:cubicBezTo>
                      <a:pt x="657477" y="376493"/>
                      <a:pt x="669777" y="356216"/>
                      <a:pt x="681814" y="336136"/>
                    </a:cubicBezTo>
                    <a:cubicBezTo>
                      <a:pt x="688046" y="325717"/>
                      <a:pt x="698532" y="320903"/>
                      <a:pt x="709777" y="329575"/>
                    </a:cubicBezTo>
                    <a:cubicBezTo>
                      <a:pt x="720824" y="338081"/>
                      <a:pt x="719043" y="348599"/>
                      <a:pt x="711063" y="358326"/>
                    </a:cubicBezTo>
                    <a:cubicBezTo>
                      <a:pt x="672317" y="405475"/>
                      <a:pt x="672415" y="461065"/>
                      <a:pt x="675713" y="521963"/>
                    </a:cubicBezTo>
                    <a:cubicBezTo>
                      <a:pt x="711755" y="518732"/>
                      <a:pt x="747204" y="517446"/>
                      <a:pt x="782027" y="512006"/>
                    </a:cubicBezTo>
                    <a:cubicBezTo>
                      <a:pt x="825489" y="505214"/>
                      <a:pt x="867962" y="494333"/>
                      <a:pt x="901037" y="461527"/>
                    </a:cubicBezTo>
                    <a:cubicBezTo>
                      <a:pt x="910468" y="452163"/>
                      <a:pt x="923295" y="455790"/>
                      <a:pt x="929858" y="467659"/>
                    </a:cubicBezTo>
                    <a:cubicBezTo>
                      <a:pt x="931704" y="470989"/>
                      <a:pt x="932759" y="474748"/>
                      <a:pt x="934276" y="478276"/>
                    </a:cubicBezTo>
                    <a:cubicBezTo>
                      <a:pt x="947862" y="509665"/>
                      <a:pt x="969758" y="522161"/>
                      <a:pt x="1004515" y="518402"/>
                    </a:cubicBezTo>
                    <a:cubicBezTo>
                      <a:pt x="1016650" y="426379"/>
                      <a:pt x="995051" y="344346"/>
                      <a:pt x="896552" y="305572"/>
                    </a:cubicBezTo>
                    <a:cubicBezTo>
                      <a:pt x="860114" y="291229"/>
                      <a:pt x="822521" y="292449"/>
                      <a:pt x="785423" y="305308"/>
                    </a:cubicBezTo>
                    <a:cubicBezTo>
                      <a:pt x="781301" y="306726"/>
                      <a:pt x="777245" y="308572"/>
                      <a:pt x="773024" y="309594"/>
                    </a:cubicBezTo>
                    <a:cubicBezTo>
                      <a:pt x="762406" y="312199"/>
                      <a:pt x="752679" y="308374"/>
                      <a:pt x="751063" y="298186"/>
                    </a:cubicBezTo>
                    <a:cubicBezTo>
                      <a:pt x="750007" y="291427"/>
                      <a:pt x="754459" y="279854"/>
                      <a:pt x="759966" y="276755"/>
                    </a:cubicBezTo>
                    <a:cubicBezTo>
                      <a:pt x="772134" y="269929"/>
                      <a:pt x="786248" y="265577"/>
                      <a:pt x="800098" y="262907"/>
                    </a:cubicBezTo>
                    <a:cubicBezTo>
                      <a:pt x="927252" y="238541"/>
                      <a:pt x="1041151" y="330795"/>
                      <a:pt x="1044119" y="460142"/>
                    </a:cubicBezTo>
                    <a:cubicBezTo>
                      <a:pt x="1044416" y="472737"/>
                      <a:pt x="1044317" y="485365"/>
                      <a:pt x="1044217" y="497993"/>
                    </a:cubicBezTo>
                    <a:cubicBezTo>
                      <a:pt x="1044020" y="518073"/>
                      <a:pt x="1045537" y="535712"/>
                      <a:pt x="1058760" y="554341"/>
                    </a:cubicBezTo>
                    <a:cubicBezTo>
                      <a:pt x="1087746" y="595193"/>
                      <a:pt x="1058265" y="652431"/>
                      <a:pt x="1008439" y="657872"/>
                    </a:cubicBezTo>
                    <a:cubicBezTo>
                      <a:pt x="1004119" y="658333"/>
                      <a:pt x="999766" y="658630"/>
                      <a:pt x="994424" y="659125"/>
                    </a:cubicBezTo>
                    <a:cubicBezTo>
                      <a:pt x="992973" y="664960"/>
                      <a:pt x="991391" y="670632"/>
                      <a:pt x="990170" y="676336"/>
                    </a:cubicBezTo>
                    <a:cubicBezTo>
                      <a:pt x="981036" y="719297"/>
                      <a:pt x="957920" y="752401"/>
                      <a:pt x="921053" y="776338"/>
                    </a:cubicBezTo>
                    <a:cubicBezTo>
                      <a:pt x="916305" y="779437"/>
                      <a:pt x="913534" y="785636"/>
                      <a:pt x="909874" y="790384"/>
                    </a:cubicBezTo>
                    <a:cubicBezTo>
                      <a:pt x="915183" y="791901"/>
                      <a:pt x="920394" y="794275"/>
                      <a:pt x="925802" y="794802"/>
                    </a:cubicBezTo>
                    <a:cubicBezTo>
                      <a:pt x="952314" y="797506"/>
                      <a:pt x="980278" y="795297"/>
                      <a:pt x="1005174" y="803078"/>
                    </a:cubicBezTo>
                    <a:cubicBezTo>
                      <a:pt x="1051637" y="817618"/>
                      <a:pt x="1077919" y="852997"/>
                      <a:pt x="1082601" y="901564"/>
                    </a:cubicBezTo>
                    <a:cubicBezTo>
                      <a:pt x="1085273" y="929293"/>
                      <a:pt x="1083723" y="957450"/>
                      <a:pt x="1083690" y="985410"/>
                    </a:cubicBezTo>
                    <a:cubicBezTo>
                      <a:pt x="1083690" y="999588"/>
                      <a:pt x="1075644" y="1006215"/>
                      <a:pt x="1061827" y="1006413"/>
                    </a:cubicBezTo>
                    <a:cubicBezTo>
                      <a:pt x="1058002" y="1006479"/>
                      <a:pt x="1054143" y="1006413"/>
                      <a:pt x="1050318" y="1006413"/>
                    </a:cubicBezTo>
                    <a:cubicBezTo>
                      <a:pt x="764055" y="1006413"/>
                      <a:pt x="477825" y="1006413"/>
                      <a:pt x="191562" y="1006413"/>
                    </a:cubicBezTo>
                    <a:cubicBezTo>
                      <a:pt x="168446" y="1006413"/>
                      <a:pt x="158982" y="1001137"/>
                      <a:pt x="158784" y="988147"/>
                    </a:cubicBezTo>
                    <a:cubicBezTo>
                      <a:pt x="158586" y="974859"/>
                      <a:pt x="167424" y="969814"/>
                      <a:pt x="191034" y="969814"/>
                    </a:cubicBezTo>
                    <a:cubicBezTo>
                      <a:pt x="319343" y="969814"/>
                      <a:pt x="447685" y="969814"/>
                      <a:pt x="575994" y="969814"/>
                    </a:cubicBezTo>
                    <a:lnTo>
                      <a:pt x="595054" y="969814"/>
                    </a:lnTo>
                    <a:close/>
                    <a:moveTo>
                      <a:pt x="545623" y="334422"/>
                    </a:moveTo>
                    <a:cubicBezTo>
                      <a:pt x="545623" y="307979"/>
                      <a:pt x="546118" y="282920"/>
                      <a:pt x="545524" y="257895"/>
                    </a:cubicBezTo>
                    <a:cubicBezTo>
                      <a:pt x="542721" y="135934"/>
                      <a:pt x="441881" y="35305"/>
                      <a:pt x="319772" y="36261"/>
                    </a:cubicBezTo>
                    <a:cubicBezTo>
                      <a:pt x="176920" y="37382"/>
                      <a:pt x="64770" y="152782"/>
                      <a:pt x="91052" y="333235"/>
                    </a:cubicBezTo>
                    <a:cubicBezTo>
                      <a:pt x="141439" y="333235"/>
                      <a:pt x="191793" y="333564"/>
                      <a:pt x="242114" y="333136"/>
                    </a:cubicBezTo>
                    <a:cubicBezTo>
                      <a:pt x="288049" y="332740"/>
                      <a:pt x="324224" y="312858"/>
                      <a:pt x="351429" y="276161"/>
                    </a:cubicBezTo>
                    <a:cubicBezTo>
                      <a:pt x="359244" y="265610"/>
                      <a:pt x="366828" y="254829"/>
                      <a:pt x="374973" y="244541"/>
                    </a:cubicBezTo>
                    <a:cubicBezTo>
                      <a:pt x="386680" y="229770"/>
                      <a:pt x="398156" y="229737"/>
                      <a:pt x="409829" y="244640"/>
                    </a:cubicBezTo>
                    <a:cubicBezTo>
                      <a:pt x="420645" y="258422"/>
                      <a:pt x="432318" y="271842"/>
                      <a:pt x="441024" y="286910"/>
                    </a:cubicBezTo>
                    <a:cubicBezTo>
                      <a:pt x="461007" y="321563"/>
                      <a:pt x="488081" y="340653"/>
                      <a:pt x="529630" y="333663"/>
                    </a:cubicBezTo>
                    <a:cubicBezTo>
                      <a:pt x="533851" y="332971"/>
                      <a:pt x="538336" y="334026"/>
                      <a:pt x="545590" y="334455"/>
                    </a:cubicBezTo>
                    <a:close/>
                    <a:moveTo>
                      <a:pt x="392648" y="283712"/>
                    </a:moveTo>
                    <a:cubicBezTo>
                      <a:pt x="388296" y="289086"/>
                      <a:pt x="384734" y="293141"/>
                      <a:pt x="381569" y="297428"/>
                    </a:cubicBezTo>
                    <a:cubicBezTo>
                      <a:pt x="345427" y="346159"/>
                      <a:pt x="297118" y="370624"/>
                      <a:pt x="236376" y="370394"/>
                    </a:cubicBezTo>
                    <a:cubicBezTo>
                      <a:pt x="211182" y="370295"/>
                      <a:pt x="185956" y="370328"/>
                      <a:pt x="160763" y="370426"/>
                    </a:cubicBezTo>
                    <a:cubicBezTo>
                      <a:pt x="155552" y="370426"/>
                      <a:pt x="150375" y="371152"/>
                      <a:pt x="144637" y="371580"/>
                    </a:cubicBezTo>
                    <a:cubicBezTo>
                      <a:pt x="144637" y="413355"/>
                      <a:pt x="142692" y="453383"/>
                      <a:pt x="145033" y="493179"/>
                    </a:cubicBezTo>
                    <a:cubicBezTo>
                      <a:pt x="150045" y="577289"/>
                      <a:pt x="216689" y="642705"/>
                      <a:pt x="304009" y="652003"/>
                    </a:cubicBezTo>
                    <a:cubicBezTo>
                      <a:pt x="382294" y="660344"/>
                      <a:pt x="460447" y="607063"/>
                      <a:pt x="483233" y="529415"/>
                    </a:cubicBezTo>
                    <a:cubicBezTo>
                      <a:pt x="497907" y="479430"/>
                      <a:pt x="488839" y="428094"/>
                      <a:pt x="490619" y="377383"/>
                    </a:cubicBezTo>
                    <a:cubicBezTo>
                      <a:pt x="490718" y="374548"/>
                      <a:pt x="485113" y="369701"/>
                      <a:pt x="481452" y="368877"/>
                    </a:cubicBezTo>
                    <a:cubicBezTo>
                      <a:pt x="459424" y="363766"/>
                      <a:pt x="443069" y="351270"/>
                      <a:pt x="430076" y="333235"/>
                    </a:cubicBezTo>
                    <a:cubicBezTo>
                      <a:pt x="418271" y="316848"/>
                      <a:pt x="405740" y="300989"/>
                      <a:pt x="392648" y="283712"/>
                    </a:cubicBezTo>
                    <a:close/>
                    <a:moveTo>
                      <a:pt x="633900" y="968792"/>
                    </a:moveTo>
                    <a:lnTo>
                      <a:pt x="1044745" y="968792"/>
                    </a:lnTo>
                    <a:cubicBezTo>
                      <a:pt x="1059518" y="853063"/>
                      <a:pt x="1012099" y="820421"/>
                      <a:pt x="909017" y="834104"/>
                    </a:cubicBezTo>
                    <a:cubicBezTo>
                      <a:pt x="898695" y="870603"/>
                      <a:pt x="876272" y="890749"/>
                      <a:pt x="844582" y="891969"/>
                    </a:cubicBezTo>
                    <a:cubicBezTo>
                      <a:pt x="811211" y="893255"/>
                      <a:pt x="788424" y="876176"/>
                      <a:pt x="774970" y="840830"/>
                    </a:cubicBezTo>
                    <a:cubicBezTo>
                      <a:pt x="773519" y="837005"/>
                      <a:pt x="767847" y="832455"/>
                      <a:pt x="763989" y="832291"/>
                    </a:cubicBezTo>
                    <a:cubicBezTo>
                      <a:pt x="745391" y="831532"/>
                      <a:pt x="726694" y="831202"/>
                      <a:pt x="708161" y="832488"/>
                    </a:cubicBezTo>
                    <a:cubicBezTo>
                      <a:pt x="674987" y="834796"/>
                      <a:pt x="643594" y="860811"/>
                      <a:pt x="638516" y="892760"/>
                    </a:cubicBezTo>
                    <a:cubicBezTo>
                      <a:pt x="634625" y="917324"/>
                      <a:pt x="635317" y="942613"/>
                      <a:pt x="633933" y="968759"/>
                    </a:cubicBezTo>
                    <a:close/>
                    <a:moveTo>
                      <a:pt x="906082" y="510654"/>
                    </a:moveTo>
                    <a:cubicBezTo>
                      <a:pt x="877360" y="521205"/>
                      <a:pt x="849297" y="533833"/>
                      <a:pt x="819949" y="541614"/>
                    </a:cubicBezTo>
                    <a:cubicBezTo>
                      <a:pt x="790007" y="549560"/>
                      <a:pt x="758812" y="552792"/>
                      <a:pt x="726265" y="558397"/>
                    </a:cubicBezTo>
                    <a:cubicBezTo>
                      <a:pt x="726265" y="588203"/>
                      <a:pt x="725803" y="618767"/>
                      <a:pt x="726364" y="649299"/>
                    </a:cubicBezTo>
                    <a:cubicBezTo>
                      <a:pt x="727485" y="711681"/>
                      <a:pt x="778301" y="761864"/>
                      <a:pt x="840295" y="762358"/>
                    </a:cubicBezTo>
                    <a:cubicBezTo>
                      <a:pt x="901300" y="762853"/>
                      <a:pt x="953501" y="713956"/>
                      <a:pt x="956007" y="652662"/>
                    </a:cubicBezTo>
                    <a:cubicBezTo>
                      <a:pt x="957260" y="621999"/>
                      <a:pt x="956568" y="591236"/>
                      <a:pt x="956205" y="560540"/>
                    </a:cubicBezTo>
                    <a:cubicBezTo>
                      <a:pt x="956139" y="556386"/>
                      <a:pt x="953765" y="551110"/>
                      <a:pt x="950665" y="548340"/>
                    </a:cubicBezTo>
                    <a:cubicBezTo>
                      <a:pt x="935727" y="535020"/>
                      <a:pt x="920162" y="522392"/>
                      <a:pt x="906115" y="510621"/>
                    </a:cubicBezTo>
                    <a:close/>
                    <a:moveTo>
                      <a:pt x="269253" y="687381"/>
                    </a:moveTo>
                    <a:cubicBezTo>
                      <a:pt x="269253" y="705812"/>
                      <a:pt x="268000" y="725595"/>
                      <a:pt x="269583" y="745114"/>
                    </a:cubicBezTo>
                    <a:cubicBezTo>
                      <a:pt x="271462" y="768095"/>
                      <a:pt x="290720" y="785010"/>
                      <a:pt x="313572" y="786559"/>
                    </a:cubicBezTo>
                    <a:cubicBezTo>
                      <a:pt x="337150" y="788142"/>
                      <a:pt x="359969" y="774492"/>
                      <a:pt x="363465" y="752763"/>
                    </a:cubicBezTo>
                    <a:cubicBezTo>
                      <a:pt x="366960" y="730969"/>
                      <a:pt x="366136" y="708450"/>
                      <a:pt x="367158" y="687381"/>
                    </a:cubicBezTo>
                    <a:lnTo>
                      <a:pt x="269286" y="687381"/>
                    </a:lnTo>
                    <a:close/>
                    <a:moveTo>
                      <a:pt x="809991" y="797736"/>
                    </a:moveTo>
                    <a:cubicBezTo>
                      <a:pt x="809001" y="817190"/>
                      <a:pt x="804780" y="837896"/>
                      <a:pt x="825423" y="850722"/>
                    </a:cubicBezTo>
                    <a:cubicBezTo>
                      <a:pt x="837064" y="857975"/>
                      <a:pt x="849693" y="856887"/>
                      <a:pt x="860740" y="848018"/>
                    </a:cubicBezTo>
                    <a:cubicBezTo>
                      <a:pt x="873073" y="838061"/>
                      <a:pt x="876404" y="817289"/>
                      <a:pt x="869677" y="797769"/>
                    </a:cubicBezTo>
                    <a:lnTo>
                      <a:pt x="810024" y="797769"/>
                    </a:lnTo>
                    <a:close/>
                    <a:moveTo>
                      <a:pt x="105726" y="451965"/>
                    </a:moveTo>
                    <a:lnTo>
                      <a:pt x="105726" y="371646"/>
                    </a:lnTo>
                    <a:cubicBezTo>
                      <a:pt x="80994" y="372405"/>
                      <a:pt x="65330" y="387802"/>
                      <a:pt x="64803" y="410454"/>
                    </a:cubicBezTo>
                    <a:cubicBezTo>
                      <a:pt x="64242" y="434655"/>
                      <a:pt x="79675" y="450547"/>
                      <a:pt x="105726" y="451932"/>
                    </a:cubicBezTo>
                    <a:close/>
                    <a:moveTo>
                      <a:pt x="529465" y="452229"/>
                    </a:moveTo>
                    <a:cubicBezTo>
                      <a:pt x="555879" y="450053"/>
                      <a:pt x="572499" y="432116"/>
                      <a:pt x="570685" y="408673"/>
                    </a:cubicBezTo>
                    <a:cubicBezTo>
                      <a:pt x="568970" y="386286"/>
                      <a:pt x="550833" y="370361"/>
                      <a:pt x="529465" y="372734"/>
                    </a:cubicBezTo>
                    <a:lnTo>
                      <a:pt x="529465" y="452229"/>
                    </a:lnTo>
                    <a:close/>
                    <a:moveTo>
                      <a:pt x="687881" y="620581"/>
                    </a:moveTo>
                    <a:lnTo>
                      <a:pt x="687881" y="558496"/>
                    </a:lnTo>
                    <a:cubicBezTo>
                      <a:pt x="664996" y="556550"/>
                      <a:pt x="649827" y="569112"/>
                      <a:pt x="649662" y="589060"/>
                    </a:cubicBezTo>
                    <a:cubicBezTo>
                      <a:pt x="649497" y="609008"/>
                      <a:pt x="663842" y="621339"/>
                      <a:pt x="687881" y="620581"/>
                    </a:cubicBezTo>
                    <a:close/>
                    <a:moveTo>
                      <a:pt x="993402" y="620515"/>
                    </a:moveTo>
                    <a:cubicBezTo>
                      <a:pt x="1010022" y="623087"/>
                      <a:pt x="1023146" y="618273"/>
                      <a:pt x="1027763" y="604985"/>
                    </a:cubicBezTo>
                    <a:cubicBezTo>
                      <a:pt x="1031192" y="595028"/>
                      <a:pt x="1030467" y="581378"/>
                      <a:pt x="1026312" y="571651"/>
                    </a:cubicBezTo>
                    <a:cubicBezTo>
                      <a:pt x="1021200" y="559683"/>
                      <a:pt x="1008801" y="554836"/>
                      <a:pt x="993995" y="558628"/>
                    </a:cubicBezTo>
                    <a:cubicBezTo>
                      <a:pt x="993798" y="562254"/>
                      <a:pt x="993468" y="565453"/>
                      <a:pt x="993435" y="568618"/>
                    </a:cubicBezTo>
                    <a:cubicBezTo>
                      <a:pt x="993369" y="585466"/>
                      <a:pt x="993435" y="602315"/>
                      <a:pt x="993435" y="620515"/>
                    </a:cubicBezTo>
                    <a:close/>
                  </a:path>
                </a:pathLst>
              </a:custGeom>
              <a:grpFill/>
              <a:ln w="0" cap="flat">
                <a:noFill/>
                <a:prstDash val="solid"/>
                <a:miter/>
              </a:ln>
            </p:spPr>
            <p:txBody>
              <a:bodyPr rtlCol="0" anchor="ctr"/>
              <a:lstStyle/>
              <a:p>
                <a:endParaRPr lang="en-IL"/>
              </a:p>
            </p:txBody>
          </p:sp>
          <p:grpSp>
            <p:nvGrpSpPr>
              <p:cNvPr id="70" name="Graphic 35">
                <a:extLst>
                  <a:ext uri="{FF2B5EF4-FFF2-40B4-BE49-F238E27FC236}">
                    <a16:creationId xmlns:a16="http://schemas.microsoft.com/office/drawing/2014/main" id="{84E8718A-23D4-82A0-BECD-3C4941AEC853}"/>
                  </a:ext>
                </a:extLst>
              </p:cNvPr>
              <p:cNvGrpSpPr/>
              <p:nvPr/>
            </p:nvGrpSpPr>
            <p:grpSpPr>
              <a:xfrm>
                <a:off x="5013331" y="2139454"/>
                <a:ext cx="445536" cy="425606"/>
                <a:chOff x="5013331" y="2139454"/>
                <a:chExt cx="445536" cy="425606"/>
              </a:xfrm>
              <a:grpFill/>
            </p:grpSpPr>
            <p:sp>
              <p:nvSpPr>
                <p:cNvPr id="71" name="Freeform 70">
                  <a:extLst>
                    <a:ext uri="{FF2B5EF4-FFF2-40B4-BE49-F238E27FC236}">
                      <a16:creationId xmlns:a16="http://schemas.microsoft.com/office/drawing/2014/main" id="{191658D5-30F4-A83E-521F-BB92FB92FFBE}"/>
                    </a:ext>
                  </a:extLst>
                </p:cNvPr>
                <p:cNvSpPr/>
                <p:nvPr/>
              </p:nvSpPr>
              <p:spPr>
                <a:xfrm>
                  <a:off x="5155431" y="2337622"/>
                  <a:ext cx="303436" cy="227438"/>
                </a:xfrm>
                <a:custGeom>
                  <a:avLst/>
                  <a:gdLst>
                    <a:gd name="connsiteX0" fmla="*/ 257054 w 303436"/>
                    <a:gd name="connsiteY0" fmla="*/ 131137 h 227438"/>
                    <a:gd name="connsiteX1" fmla="*/ 250459 w 303436"/>
                    <a:gd name="connsiteY1" fmla="*/ 135060 h 227438"/>
                    <a:gd name="connsiteX2" fmla="*/ 178143 w 303436"/>
                    <a:gd name="connsiteY2" fmla="*/ 201531 h 227438"/>
                    <a:gd name="connsiteX3" fmla="*/ 173460 w 303436"/>
                    <a:gd name="connsiteY3" fmla="*/ 216698 h 227438"/>
                    <a:gd name="connsiteX4" fmla="*/ 186354 w 303436"/>
                    <a:gd name="connsiteY4" fmla="*/ 227182 h 227438"/>
                    <a:gd name="connsiteX5" fmla="*/ 202380 w 303436"/>
                    <a:gd name="connsiteY5" fmla="*/ 221149 h 227438"/>
                    <a:gd name="connsiteX6" fmla="*/ 291184 w 303436"/>
                    <a:gd name="connsiteY6" fmla="*/ 139215 h 227438"/>
                    <a:gd name="connsiteX7" fmla="*/ 300912 w 303436"/>
                    <a:gd name="connsiteY7" fmla="*/ 125400 h 227438"/>
                    <a:gd name="connsiteX8" fmla="*/ 290492 w 303436"/>
                    <a:gd name="connsiteY8" fmla="*/ 87680 h 227438"/>
                    <a:gd name="connsiteX9" fmla="*/ 209635 w 303436"/>
                    <a:gd name="connsiteY9" fmla="*/ 13330 h 227438"/>
                    <a:gd name="connsiteX10" fmla="*/ 199577 w 303436"/>
                    <a:gd name="connsiteY10" fmla="*/ 4197 h 227438"/>
                    <a:gd name="connsiteX11" fmla="*/ 177154 w 303436"/>
                    <a:gd name="connsiteY11" fmla="*/ 4361 h 227438"/>
                    <a:gd name="connsiteX12" fmla="*/ 176824 w 303436"/>
                    <a:gd name="connsiteY12" fmla="*/ 24969 h 227438"/>
                    <a:gd name="connsiteX13" fmla="*/ 186255 w 303436"/>
                    <a:gd name="connsiteY13" fmla="*/ 33772 h 227438"/>
                    <a:gd name="connsiteX14" fmla="*/ 250954 w 303436"/>
                    <a:gd name="connsiteY14" fmla="*/ 93285 h 227438"/>
                    <a:gd name="connsiteX15" fmla="*/ 256823 w 303436"/>
                    <a:gd name="connsiteY15" fmla="*/ 98989 h 227438"/>
                    <a:gd name="connsiteX16" fmla="*/ 247656 w 303436"/>
                    <a:gd name="connsiteY16" fmla="*/ 98989 h 227438"/>
                    <a:gd name="connsiteX17" fmla="*/ 19595 w 303436"/>
                    <a:gd name="connsiteY17" fmla="*/ 99121 h 227438"/>
                    <a:gd name="connsiteX18" fmla="*/ 6933 w 303436"/>
                    <a:gd name="connsiteY18" fmla="*/ 102089 h 227438"/>
                    <a:gd name="connsiteX19" fmla="*/ 304 w 303436"/>
                    <a:gd name="connsiteY19" fmla="*/ 116530 h 227438"/>
                    <a:gd name="connsiteX20" fmla="*/ 13297 w 303436"/>
                    <a:gd name="connsiteY20" fmla="*/ 128367 h 227438"/>
                    <a:gd name="connsiteX21" fmla="*/ 21343 w 303436"/>
                    <a:gd name="connsiteY21" fmla="*/ 128664 h 227438"/>
                    <a:gd name="connsiteX22" fmla="*/ 247392 w 303436"/>
                    <a:gd name="connsiteY22" fmla="*/ 128664 h 227438"/>
                    <a:gd name="connsiteX23" fmla="*/ 255175 w 303436"/>
                    <a:gd name="connsiteY23" fmla="*/ 128664 h 227438"/>
                    <a:gd name="connsiteX24" fmla="*/ 257054 w 303436"/>
                    <a:gd name="connsiteY24" fmla="*/ 131137 h 22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436" h="227438">
                      <a:moveTo>
                        <a:pt x="257054" y="131137"/>
                      </a:moveTo>
                      <a:cubicBezTo>
                        <a:pt x="254845" y="132423"/>
                        <a:pt x="252273" y="133412"/>
                        <a:pt x="250459" y="135060"/>
                      </a:cubicBezTo>
                      <a:cubicBezTo>
                        <a:pt x="226288" y="157151"/>
                        <a:pt x="202215" y="179341"/>
                        <a:pt x="178143" y="201531"/>
                      </a:cubicBezTo>
                      <a:cubicBezTo>
                        <a:pt x="173559" y="205751"/>
                        <a:pt x="171416" y="210697"/>
                        <a:pt x="173460" y="216698"/>
                      </a:cubicBezTo>
                      <a:cubicBezTo>
                        <a:pt x="175472" y="222566"/>
                        <a:pt x="179891" y="226028"/>
                        <a:pt x="186354" y="227182"/>
                      </a:cubicBezTo>
                      <a:cubicBezTo>
                        <a:pt x="193015" y="228369"/>
                        <a:pt x="197896" y="225270"/>
                        <a:pt x="202380" y="221149"/>
                      </a:cubicBezTo>
                      <a:cubicBezTo>
                        <a:pt x="231992" y="193848"/>
                        <a:pt x="261770" y="166680"/>
                        <a:pt x="291184" y="139215"/>
                      </a:cubicBezTo>
                      <a:cubicBezTo>
                        <a:pt x="295306" y="135357"/>
                        <a:pt x="298901" y="130444"/>
                        <a:pt x="300912" y="125400"/>
                      </a:cubicBezTo>
                      <a:cubicBezTo>
                        <a:pt x="306749" y="110892"/>
                        <a:pt x="302132" y="98363"/>
                        <a:pt x="290492" y="87680"/>
                      </a:cubicBezTo>
                      <a:cubicBezTo>
                        <a:pt x="263518" y="62919"/>
                        <a:pt x="236576" y="38124"/>
                        <a:pt x="209635" y="13330"/>
                      </a:cubicBezTo>
                      <a:cubicBezTo>
                        <a:pt x="206304" y="10263"/>
                        <a:pt x="203073" y="7098"/>
                        <a:pt x="199577" y="4197"/>
                      </a:cubicBezTo>
                      <a:cubicBezTo>
                        <a:pt x="192685" y="-1508"/>
                        <a:pt x="183320" y="-1343"/>
                        <a:pt x="177154" y="4361"/>
                      </a:cubicBezTo>
                      <a:cubicBezTo>
                        <a:pt x="170822" y="10197"/>
                        <a:pt x="170592" y="18440"/>
                        <a:pt x="176824" y="24969"/>
                      </a:cubicBezTo>
                      <a:cubicBezTo>
                        <a:pt x="179792" y="28068"/>
                        <a:pt x="183090" y="30870"/>
                        <a:pt x="186255" y="33772"/>
                      </a:cubicBezTo>
                      <a:cubicBezTo>
                        <a:pt x="207821" y="53621"/>
                        <a:pt x="229387" y="73437"/>
                        <a:pt x="250954" y="93285"/>
                      </a:cubicBezTo>
                      <a:cubicBezTo>
                        <a:pt x="252503" y="94703"/>
                        <a:pt x="253988" y="96220"/>
                        <a:pt x="256823" y="98989"/>
                      </a:cubicBezTo>
                      <a:cubicBezTo>
                        <a:pt x="252701" y="98989"/>
                        <a:pt x="250195" y="98989"/>
                        <a:pt x="247656" y="98989"/>
                      </a:cubicBezTo>
                      <a:cubicBezTo>
                        <a:pt x="171647" y="98989"/>
                        <a:pt x="95605" y="98956"/>
                        <a:pt x="19595" y="99121"/>
                      </a:cubicBezTo>
                      <a:cubicBezTo>
                        <a:pt x="15342" y="99121"/>
                        <a:pt x="10593" y="100143"/>
                        <a:pt x="6933" y="102089"/>
                      </a:cubicBezTo>
                      <a:cubicBezTo>
                        <a:pt x="1261" y="105122"/>
                        <a:pt x="-850" y="110496"/>
                        <a:pt x="304" y="116530"/>
                      </a:cubicBezTo>
                      <a:cubicBezTo>
                        <a:pt x="1491" y="122762"/>
                        <a:pt x="6669" y="127444"/>
                        <a:pt x="13297" y="128367"/>
                      </a:cubicBezTo>
                      <a:cubicBezTo>
                        <a:pt x="15935" y="128730"/>
                        <a:pt x="18672" y="128664"/>
                        <a:pt x="21343" y="128664"/>
                      </a:cubicBezTo>
                      <a:cubicBezTo>
                        <a:pt x="96693" y="128664"/>
                        <a:pt x="172042" y="128664"/>
                        <a:pt x="247392" y="128664"/>
                      </a:cubicBezTo>
                      <a:cubicBezTo>
                        <a:pt x="249997" y="128664"/>
                        <a:pt x="252569" y="128664"/>
                        <a:pt x="255175" y="128664"/>
                      </a:cubicBezTo>
                      <a:cubicBezTo>
                        <a:pt x="255801" y="129488"/>
                        <a:pt x="256428" y="130312"/>
                        <a:pt x="257054" y="131137"/>
                      </a:cubicBezTo>
                      <a:close/>
                    </a:path>
                  </a:pathLst>
                </a:custGeom>
                <a:grpFill/>
                <a:ln w="0" cap="flat">
                  <a:noFill/>
                  <a:prstDash val="solid"/>
                  <a:miter/>
                </a:ln>
              </p:spPr>
              <p:txBody>
                <a:bodyPr rtlCol="0" anchor="ctr"/>
                <a:lstStyle/>
                <a:p>
                  <a:endParaRPr lang="en-IL"/>
                </a:p>
              </p:txBody>
            </p:sp>
            <p:sp>
              <p:nvSpPr>
                <p:cNvPr id="72" name="Freeform 71">
                  <a:extLst>
                    <a:ext uri="{FF2B5EF4-FFF2-40B4-BE49-F238E27FC236}">
                      <a16:creationId xmlns:a16="http://schemas.microsoft.com/office/drawing/2014/main" id="{D1E33D38-5BD9-14ED-75AB-6F24B489E500}"/>
                    </a:ext>
                  </a:extLst>
                </p:cNvPr>
                <p:cNvSpPr/>
                <p:nvPr/>
              </p:nvSpPr>
              <p:spPr>
                <a:xfrm>
                  <a:off x="5013331" y="2139454"/>
                  <a:ext cx="303642" cy="227388"/>
                </a:xfrm>
                <a:custGeom>
                  <a:avLst/>
                  <a:gdLst>
                    <a:gd name="connsiteX0" fmla="*/ 48654 w 303642"/>
                    <a:gd name="connsiteY0" fmla="*/ 128806 h 227388"/>
                    <a:gd name="connsiteX1" fmla="*/ 56436 w 303642"/>
                    <a:gd name="connsiteY1" fmla="*/ 128806 h 227388"/>
                    <a:gd name="connsiteX2" fmla="*/ 285288 w 303642"/>
                    <a:gd name="connsiteY2" fmla="*/ 128806 h 227388"/>
                    <a:gd name="connsiteX3" fmla="*/ 302040 w 303642"/>
                    <a:gd name="connsiteY3" fmla="*/ 107836 h 227388"/>
                    <a:gd name="connsiteX4" fmla="*/ 287003 w 303642"/>
                    <a:gd name="connsiteY4" fmla="*/ 99164 h 227388"/>
                    <a:gd name="connsiteX5" fmla="*/ 256039 w 303642"/>
                    <a:gd name="connsiteY5" fmla="*/ 99164 h 227388"/>
                    <a:gd name="connsiteX6" fmla="*/ 56139 w 303642"/>
                    <a:gd name="connsiteY6" fmla="*/ 99164 h 227388"/>
                    <a:gd name="connsiteX7" fmla="*/ 48390 w 303642"/>
                    <a:gd name="connsiteY7" fmla="*/ 99164 h 227388"/>
                    <a:gd name="connsiteX8" fmla="*/ 46378 w 303642"/>
                    <a:gd name="connsiteY8" fmla="*/ 96461 h 227388"/>
                    <a:gd name="connsiteX9" fmla="*/ 53204 w 303642"/>
                    <a:gd name="connsiteY9" fmla="*/ 92702 h 227388"/>
                    <a:gd name="connsiteX10" fmla="*/ 124663 w 303642"/>
                    <a:gd name="connsiteY10" fmla="*/ 27122 h 227388"/>
                    <a:gd name="connsiteX11" fmla="*/ 130730 w 303642"/>
                    <a:gd name="connsiteY11" fmla="*/ 11098 h 227388"/>
                    <a:gd name="connsiteX12" fmla="*/ 103954 w 303642"/>
                    <a:gd name="connsiteY12" fmla="*/ 4437 h 227388"/>
                    <a:gd name="connsiteX13" fmla="*/ 10336 w 303642"/>
                    <a:gd name="connsiteY13" fmla="*/ 90757 h 227388"/>
                    <a:gd name="connsiteX14" fmla="*/ 12545 w 303642"/>
                    <a:gd name="connsiteY14" fmla="*/ 139587 h 227388"/>
                    <a:gd name="connsiteX15" fmla="*/ 93897 w 303642"/>
                    <a:gd name="connsiteY15" fmla="*/ 214433 h 227388"/>
                    <a:gd name="connsiteX16" fmla="*/ 102470 w 303642"/>
                    <a:gd name="connsiteY16" fmla="*/ 222280 h 227388"/>
                    <a:gd name="connsiteX17" fmla="*/ 125949 w 303642"/>
                    <a:gd name="connsiteY17" fmla="*/ 223269 h 227388"/>
                    <a:gd name="connsiteX18" fmla="*/ 125158 w 303642"/>
                    <a:gd name="connsiteY18" fmla="*/ 201277 h 227388"/>
                    <a:gd name="connsiteX19" fmla="*/ 63295 w 303642"/>
                    <a:gd name="connsiteY19" fmla="*/ 144368 h 227388"/>
                    <a:gd name="connsiteX20" fmla="*/ 47665 w 303642"/>
                    <a:gd name="connsiteY20" fmla="*/ 130817 h 227388"/>
                    <a:gd name="connsiteX21" fmla="*/ 48687 w 303642"/>
                    <a:gd name="connsiteY21" fmla="*/ 128839 h 22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3642" h="227388">
                      <a:moveTo>
                        <a:pt x="48654" y="128806"/>
                      </a:moveTo>
                      <a:cubicBezTo>
                        <a:pt x="51259" y="128806"/>
                        <a:pt x="53864" y="128806"/>
                        <a:pt x="56436" y="128806"/>
                      </a:cubicBezTo>
                      <a:cubicBezTo>
                        <a:pt x="132709" y="128806"/>
                        <a:pt x="208982" y="128806"/>
                        <a:pt x="285288" y="128806"/>
                      </a:cubicBezTo>
                      <a:cubicBezTo>
                        <a:pt x="299006" y="128806"/>
                        <a:pt x="307316" y="118387"/>
                        <a:pt x="302040" y="107836"/>
                      </a:cubicBezTo>
                      <a:cubicBezTo>
                        <a:pt x="299138" y="102033"/>
                        <a:pt x="293961" y="99164"/>
                        <a:pt x="287003" y="99164"/>
                      </a:cubicBezTo>
                      <a:cubicBezTo>
                        <a:pt x="276681" y="99131"/>
                        <a:pt x="266360" y="99164"/>
                        <a:pt x="256039" y="99164"/>
                      </a:cubicBezTo>
                      <a:cubicBezTo>
                        <a:pt x="189395" y="99164"/>
                        <a:pt x="122784" y="99164"/>
                        <a:pt x="56139" y="99164"/>
                      </a:cubicBezTo>
                      <a:cubicBezTo>
                        <a:pt x="53567" y="99164"/>
                        <a:pt x="50962" y="99164"/>
                        <a:pt x="48390" y="99164"/>
                      </a:cubicBezTo>
                      <a:cubicBezTo>
                        <a:pt x="47731" y="98274"/>
                        <a:pt x="47038" y="97351"/>
                        <a:pt x="46378" y="96461"/>
                      </a:cubicBezTo>
                      <a:cubicBezTo>
                        <a:pt x="48687" y="95241"/>
                        <a:pt x="51391" y="94383"/>
                        <a:pt x="53204" y="92702"/>
                      </a:cubicBezTo>
                      <a:cubicBezTo>
                        <a:pt x="77079" y="70908"/>
                        <a:pt x="100822" y="48982"/>
                        <a:pt x="124663" y="27122"/>
                      </a:cubicBezTo>
                      <a:cubicBezTo>
                        <a:pt x="129576" y="22638"/>
                        <a:pt x="132742" y="17626"/>
                        <a:pt x="130730" y="11098"/>
                      </a:cubicBezTo>
                      <a:cubicBezTo>
                        <a:pt x="127301" y="19"/>
                        <a:pt x="112989" y="-3806"/>
                        <a:pt x="103954" y="4437"/>
                      </a:cubicBezTo>
                      <a:cubicBezTo>
                        <a:pt x="72528" y="33024"/>
                        <a:pt x="41201" y="61676"/>
                        <a:pt x="10336" y="90757"/>
                      </a:cubicBezTo>
                      <a:cubicBezTo>
                        <a:pt x="-4437" y="104704"/>
                        <a:pt x="-3085" y="125146"/>
                        <a:pt x="12545" y="139587"/>
                      </a:cubicBezTo>
                      <a:cubicBezTo>
                        <a:pt x="39586" y="164613"/>
                        <a:pt x="66791" y="189473"/>
                        <a:pt x="93897" y="214433"/>
                      </a:cubicBezTo>
                      <a:cubicBezTo>
                        <a:pt x="96766" y="217070"/>
                        <a:pt x="99568" y="219741"/>
                        <a:pt x="102470" y="222280"/>
                      </a:cubicBezTo>
                      <a:cubicBezTo>
                        <a:pt x="109824" y="228709"/>
                        <a:pt x="119453" y="229105"/>
                        <a:pt x="125949" y="223269"/>
                      </a:cubicBezTo>
                      <a:cubicBezTo>
                        <a:pt x="132874" y="217070"/>
                        <a:pt x="132742" y="208333"/>
                        <a:pt x="125158" y="201277"/>
                      </a:cubicBezTo>
                      <a:cubicBezTo>
                        <a:pt x="104614" y="182219"/>
                        <a:pt x="83971" y="163294"/>
                        <a:pt x="63295" y="144368"/>
                      </a:cubicBezTo>
                      <a:cubicBezTo>
                        <a:pt x="58217" y="139719"/>
                        <a:pt x="52875" y="135334"/>
                        <a:pt x="47665" y="130817"/>
                      </a:cubicBezTo>
                      <a:cubicBezTo>
                        <a:pt x="47994" y="130157"/>
                        <a:pt x="48324" y="129498"/>
                        <a:pt x="48687" y="128839"/>
                      </a:cubicBezTo>
                      <a:close/>
                    </a:path>
                  </a:pathLst>
                </a:custGeom>
                <a:grpFill/>
                <a:ln w="0" cap="flat">
                  <a:noFill/>
                  <a:prstDash val="solid"/>
                  <a:miter/>
                </a:ln>
              </p:spPr>
              <p:txBody>
                <a:bodyPr rtlCol="0" anchor="ctr"/>
                <a:lstStyle/>
                <a:p>
                  <a:endParaRPr lang="en-IL"/>
                </a:p>
              </p:txBody>
            </p:sp>
          </p:grpSp>
        </p:grpSp>
        <p:grpSp>
          <p:nvGrpSpPr>
            <p:cNvPr id="76" name="Group 75">
              <a:extLst>
                <a:ext uri="{FF2B5EF4-FFF2-40B4-BE49-F238E27FC236}">
                  <a16:creationId xmlns:a16="http://schemas.microsoft.com/office/drawing/2014/main" id="{07311A30-8D6C-7E46-7020-249CD9FCCF6C}"/>
                </a:ext>
              </a:extLst>
            </p:cNvPr>
            <p:cNvGrpSpPr/>
            <p:nvPr/>
          </p:nvGrpSpPr>
          <p:grpSpPr>
            <a:xfrm>
              <a:off x="11602020" y="5153186"/>
              <a:ext cx="296344" cy="296568"/>
              <a:chOff x="5992257" y="2190926"/>
              <a:chExt cx="1218459" cy="1219382"/>
            </a:xfrm>
            <a:solidFill>
              <a:schemeClr val="bg1">
                <a:lumMod val="95000"/>
              </a:schemeClr>
            </a:solidFill>
          </p:grpSpPr>
          <p:sp>
            <p:nvSpPr>
              <p:cNvPr id="73" name="Freeform 72">
                <a:extLst>
                  <a:ext uri="{FF2B5EF4-FFF2-40B4-BE49-F238E27FC236}">
                    <a16:creationId xmlns:a16="http://schemas.microsoft.com/office/drawing/2014/main" id="{D1E9DB25-0BF4-E156-023B-EB6C60045CEE}"/>
                  </a:ext>
                </a:extLst>
              </p:cNvPr>
              <p:cNvSpPr/>
              <p:nvPr/>
            </p:nvSpPr>
            <p:spPr>
              <a:xfrm>
                <a:off x="5992257" y="2302106"/>
                <a:ext cx="1218459" cy="1108202"/>
              </a:xfrm>
              <a:custGeom>
                <a:avLst/>
                <a:gdLst>
                  <a:gd name="connsiteX0" fmla="*/ 509617 w 1218459"/>
                  <a:gd name="connsiteY0" fmla="*/ 889321 h 1108202"/>
                  <a:gd name="connsiteX1" fmla="*/ 514465 w 1218459"/>
                  <a:gd name="connsiteY1" fmla="*/ 883683 h 1108202"/>
                  <a:gd name="connsiteX2" fmla="*/ 678058 w 1218459"/>
                  <a:gd name="connsiteY2" fmla="*/ 817246 h 1108202"/>
                  <a:gd name="connsiteX3" fmla="*/ 698206 w 1218459"/>
                  <a:gd name="connsiteY3" fmla="*/ 844843 h 1108202"/>
                  <a:gd name="connsiteX4" fmla="*/ 610556 w 1218459"/>
                  <a:gd name="connsiteY4" fmla="*/ 974948 h 1108202"/>
                  <a:gd name="connsiteX5" fmla="*/ 525116 w 1218459"/>
                  <a:gd name="connsiteY5" fmla="*/ 996182 h 1108202"/>
                  <a:gd name="connsiteX6" fmla="*/ 507968 w 1218459"/>
                  <a:gd name="connsiteY6" fmla="*/ 998028 h 1108202"/>
                  <a:gd name="connsiteX7" fmla="*/ 507968 w 1218459"/>
                  <a:gd name="connsiteY7" fmla="*/ 1071258 h 1108202"/>
                  <a:gd name="connsiteX8" fmla="*/ 913835 w 1218459"/>
                  <a:gd name="connsiteY8" fmla="*/ 1071258 h 1108202"/>
                  <a:gd name="connsiteX9" fmla="*/ 913835 w 1218459"/>
                  <a:gd name="connsiteY9" fmla="*/ 771547 h 1108202"/>
                  <a:gd name="connsiteX10" fmla="*/ 860678 w 1218459"/>
                  <a:gd name="connsiteY10" fmla="*/ 766008 h 1108202"/>
                  <a:gd name="connsiteX11" fmla="*/ 654447 w 1218459"/>
                  <a:gd name="connsiteY11" fmla="*/ 590073 h 1108202"/>
                  <a:gd name="connsiteX12" fmla="*/ 647621 w 1218459"/>
                  <a:gd name="connsiteY12" fmla="*/ 557958 h 1108202"/>
                  <a:gd name="connsiteX13" fmla="*/ 667176 w 1218459"/>
                  <a:gd name="connsiteY13" fmla="*/ 532570 h 1108202"/>
                  <a:gd name="connsiteX14" fmla="*/ 909218 w 1218459"/>
                  <a:gd name="connsiteY14" fmla="*/ 650147 h 1108202"/>
                  <a:gd name="connsiteX15" fmla="*/ 913571 w 1218459"/>
                  <a:gd name="connsiteY15" fmla="*/ 656708 h 1108202"/>
                  <a:gd name="connsiteX16" fmla="*/ 913571 w 1218459"/>
                  <a:gd name="connsiteY16" fmla="*/ 545067 h 1108202"/>
                  <a:gd name="connsiteX17" fmla="*/ 844223 w 1218459"/>
                  <a:gd name="connsiteY17" fmla="*/ 537285 h 1108202"/>
                  <a:gd name="connsiteX18" fmla="*/ 663482 w 1218459"/>
                  <a:gd name="connsiteY18" fmla="*/ 389705 h 1108202"/>
                  <a:gd name="connsiteX19" fmla="*/ 647984 w 1218459"/>
                  <a:gd name="connsiteY19" fmla="*/ 332796 h 1108202"/>
                  <a:gd name="connsiteX20" fmla="*/ 667308 w 1218459"/>
                  <a:gd name="connsiteY20" fmla="*/ 305958 h 1108202"/>
                  <a:gd name="connsiteX21" fmla="*/ 908558 w 1218459"/>
                  <a:gd name="connsiteY21" fmla="*/ 422182 h 1108202"/>
                  <a:gd name="connsiteX22" fmla="*/ 914494 w 1218459"/>
                  <a:gd name="connsiteY22" fmla="*/ 432766 h 1108202"/>
                  <a:gd name="connsiteX23" fmla="*/ 895632 w 1218459"/>
                  <a:gd name="connsiteY23" fmla="*/ 328081 h 1108202"/>
                  <a:gd name="connsiteX24" fmla="*/ 841584 w 1218459"/>
                  <a:gd name="connsiteY24" fmla="*/ 201042 h 1108202"/>
                  <a:gd name="connsiteX25" fmla="*/ 918781 w 1218459"/>
                  <a:gd name="connsiteY25" fmla="*/ 6873 h 1108202"/>
                  <a:gd name="connsiteX26" fmla="*/ 947437 w 1218459"/>
                  <a:gd name="connsiteY26" fmla="*/ 7797 h 1108202"/>
                  <a:gd name="connsiteX27" fmla="*/ 993702 w 1218459"/>
                  <a:gd name="connsiteY27" fmla="*/ 288812 h 1108202"/>
                  <a:gd name="connsiteX28" fmla="*/ 961254 w 1218459"/>
                  <a:gd name="connsiteY28" fmla="*/ 342160 h 1108202"/>
                  <a:gd name="connsiteX29" fmla="*/ 949482 w 1218459"/>
                  <a:gd name="connsiteY29" fmla="*/ 381891 h 1108202"/>
                  <a:gd name="connsiteX30" fmla="*/ 949712 w 1218459"/>
                  <a:gd name="connsiteY30" fmla="*/ 426073 h 1108202"/>
                  <a:gd name="connsiteX31" fmla="*/ 954989 w 1218459"/>
                  <a:gd name="connsiteY31" fmla="*/ 430029 h 1108202"/>
                  <a:gd name="connsiteX32" fmla="*/ 956869 w 1218459"/>
                  <a:gd name="connsiteY32" fmla="*/ 422347 h 1108202"/>
                  <a:gd name="connsiteX33" fmla="*/ 1169925 w 1218459"/>
                  <a:gd name="connsiteY33" fmla="*/ 304012 h 1108202"/>
                  <a:gd name="connsiteX34" fmla="*/ 1178136 w 1218459"/>
                  <a:gd name="connsiteY34" fmla="*/ 304342 h 1108202"/>
                  <a:gd name="connsiteX35" fmla="*/ 1213915 w 1218459"/>
                  <a:gd name="connsiteY35" fmla="*/ 352480 h 1108202"/>
                  <a:gd name="connsiteX36" fmla="*/ 1162373 w 1218459"/>
                  <a:gd name="connsiteY36" fmla="*/ 459934 h 1108202"/>
                  <a:gd name="connsiteX37" fmla="*/ 1010916 w 1218459"/>
                  <a:gd name="connsiteY37" fmla="*/ 538604 h 1108202"/>
                  <a:gd name="connsiteX38" fmla="*/ 961881 w 1218459"/>
                  <a:gd name="connsiteY38" fmla="*/ 543847 h 1108202"/>
                  <a:gd name="connsiteX39" fmla="*/ 950306 w 1218459"/>
                  <a:gd name="connsiteY39" fmla="*/ 553276 h 1108202"/>
                  <a:gd name="connsiteX40" fmla="*/ 949778 w 1218459"/>
                  <a:gd name="connsiteY40" fmla="*/ 657631 h 1108202"/>
                  <a:gd name="connsiteX41" fmla="*/ 957660 w 1218459"/>
                  <a:gd name="connsiteY41" fmla="*/ 647146 h 1108202"/>
                  <a:gd name="connsiteX42" fmla="*/ 1135828 w 1218459"/>
                  <a:gd name="connsiteY42" fmla="*/ 532372 h 1108202"/>
                  <a:gd name="connsiteX43" fmla="*/ 1194888 w 1218459"/>
                  <a:gd name="connsiteY43" fmla="*/ 532438 h 1108202"/>
                  <a:gd name="connsiteX44" fmla="*/ 1217245 w 1218459"/>
                  <a:gd name="connsiteY44" fmla="*/ 560036 h 1108202"/>
                  <a:gd name="connsiteX45" fmla="*/ 1005705 w 1218459"/>
                  <a:gd name="connsiteY45" fmla="*/ 765942 h 1108202"/>
                  <a:gd name="connsiteX46" fmla="*/ 961584 w 1218459"/>
                  <a:gd name="connsiteY46" fmla="*/ 770525 h 1108202"/>
                  <a:gd name="connsiteX47" fmla="*/ 950240 w 1218459"/>
                  <a:gd name="connsiteY47" fmla="*/ 781868 h 1108202"/>
                  <a:gd name="connsiteX48" fmla="*/ 949745 w 1218459"/>
                  <a:gd name="connsiteY48" fmla="*/ 1056652 h 1108202"/>
                  <a:gd name="connsiteX49" fmla="*/ 950504 w 1218459"/>
                  <a:gd name="connsiteY49" fmla="*/ 1072346 h 1108202"/>
                  <a:gd name="connsiteX50" fmla="*/ 968146 w 1218459"/>
                  <a:gd name="connsiteY50" fmla="*/ 1072346 h 1108202"/>
                  <a:gd name="connsiteX51" fmla="*/ 1188688 w 1218459"/>
                  <a:gd name="connsiteY51" fmla="*/ 1072346 h 1108202"/>
                  <a:gd name="connsiteX52" fmla="*/ 1203198 w 1218459"/>
                  <a:gd name="connsiteY52" fmla="*/ 1073170 h 1108202"/>
                  <a:gd name="connsiteX53" fmla="*/ 1217047 w 1218459"/>
                  <a:gd name="connsiteY53" fmla="*/ 1090052 h 1108202"/>
                  <a:gd name="connsiteX54" fmla="*/ 1203066 w 1218459"/>
                  <a:gd name="connsiteY54" fmla="*/ 1106867 h 1108202"/>
                  <a:gd name="connsiteX55" fmla="*/ 1188557 w 1218459"/>
                  <a:gd name="connsiteY55" fmla="*/ 1107691 h 1108202"/>
                  <a:gd name="connsiteX56" fmla="*/ 29951 w 1218459"/>
                  <a:gd name="connsiteY56" fmla="*/ 1107691 h 1108202"/>
                  <a:gd name="connsiteX57" fmla="*/ 20091 w 1218459"/>
                  <a:gd name="connsiteY57" fmla="*/ 1107658 h 1108202"/>
                  <a:gd name="connsiteX58" fmla="*/ 9 w 1218459"/>
                  <a:gd name="connsiteY58" fmla="*/ 1090645 h 1108202"/>
                  <a:gd name="connsiteX59" fmla="*/ 20355 w 1218459"/>
                  <a:gd name="connsiteY59" fmla="*/ 1072346 h 1108202"/>
                  <a:gd name="connsiteX60" fmla="*/ 70050 w 1218459"/>
                  <a:gd name="connsiteY60" fmla="*/ 1072313 h 1108202"/>
                  <a:gd name="connsiteX61" fmla="*/ 64905 w 1218459"/>
                  <a:gd name="connsiteY61" fmla="*/ 1043991 h 1108202"/>
                  <a:gd name="connsiteX62" fmla="*/ 59728 w 1218459"/>
                  <a:gd name="connsiteY62" fmla="*/ 1001655 h 1108202"/>
                  <a:gd name="connsiteX63" fmla="*/ 185828 w 1218459"/>
                  <a:gd name="connsiteY63" fmla="*/ 917512 h 1108202"/>
                  <a:gd name="connsiteX64" fmla="*/ 248943 w 1218459"/>
                  <a:gd name="connsiteY64" fmla="*/ 1022262 h 1108202"/>
                  <a:gd name="connsiteX65" fmla="*/ 223058 w 1218459"/>
                  <a:gd name="connsiteY65" fmla="*/ 1038155 h 1108202"/>
                  <a:gd name="connsiteX66" fmla="*/ 128285 w 1218459"/>
                  <a:gd name="connsiteY66" fmla="*/ 947714 h 1108202"/>
                  <a:gd name="connsiteX67" fmla="*/ 93957 w 1218459"/>
                  <a:gd name="connsiteY67" fmla="*/ 1001292 h 1108202"/>
                  <a:gd name="connsiteX68" fmla="*/ 104674 w 1218459"/>
                  <a:gd name="connsiteY68" fmla="*/ 1071324 h 1108202"/>
                  <a:gd name="connsiteX69" fmla="*/ 472750 w 1218459"/>
                  <a:gd name="connsiteY69" fmla="*/ 1071324 h 1108202"/>
                  <a:gd name="connsiteX70" fmla="*/ 472157 w 1218459"/>
                  <a:gd name="connsiteY70" fmla="*/ 1006667 h 1108202"/>
                  <a:gd name="connsiteX71" fmla="*/ 459395 w 1218459"/>
                  <a:gd name="connsiteY71" fmla="*/ 996874 h 1108202"/>
                  <a:gd name="connsiteX72" fmla="*/ 401028 w 1218459"/>
                  <a:gd name="connsiteY72" fmla="*/ 987675 h 1108202"/>
                  <a:gd name="connsiteX73" fmla="*/ 288943 w 1218459"/>
                  <a:gd name="connsiteY73" fmla="*/ 875210 h 1108202"/>
                  <a:gd name="connsiteX74" fmla="*/ 281227 w 1218459"/>
                  <a:gd name="connsiteY74" fmla="*/ 846656 h 1108202"/>
                  <a:gd name="connsiteX75" fmla="*/ 301111 w 1218459"/>
                  <a:gd name="connsiteY75" fmla="*/ 817213 h 1108202"/>
                  <a:gd name="connsiteX76" fmla="*/ 464836 w 1218459"/>
                  <a:gd name="connsiteY76" fmla="*/ 883354 h 1108202"/>
                  <a:gd name="connsiteX77" fmla="*/ 468925 w 1218459"/>
                  <a:gd name="connsiteY77" fmla="*/ 888365 h 1108202"/>
                  <a:gd name="connsiteX78" fmla="*/ 471530 w 1218459"/>
                  <a:gd name="connsiteY78" fmla="*/ 889058 h 1108202"/>
                  <a:gd name="connsiteX79" fmla="*/ 464242 w 1218459"/>
                  <a:gd name="connsiteY79" fmla="*/ 849096 h 1108202"/>
                  <a:gd name="connsiteX80" fmla="*/ 420912 w 1218459"/>
                  <a:gd name="connsiteY80" fmla="*/ 755985 h 1108202"/>
                  <a:gd name="connsiteX81" fmla="*/ 477796 w 1218459"/>
                  <a:gd name="connsiteY81" fmla="*/ 603063 h 1108202"/>
                  <a:gd name="connsiteX82" fmla="*/ 503813 w 1218459"/>
                  <a:gd name="connsiteY82" fmla="*/ 605075 h 1108202"/>
                  <a:gd name="connsiteX83" fmla="*/ 540021 w 1218459"/>
                  <a:gd name="connsiteY83" fmla="*/ 808014 h 1108202"/>
                  <a:gd name="connsiteX84" fmla="*/ 515190 w 1218459"/>
                  <a:gd name="connsiteY84" fmla="*/ 850580 h 1108202"/>
                  <a:gd name="connsiteX85" fmla="*/ 504077 w 1218459"/>
                  <a:gd name="connsiteY85" fmla="*/ 887244 h 1108202"/>
                  <a:gd name="connsiteX86" fmla="*/ 509617 w 1218459"/>
                  <a:gd name="connsiteY86" fmla="*/ 889223 h 1108202"/>
                  <a:gd name="connsiteX87" fmla="*/ 905063 w 1218459"/>
                  <a:gd name="connsiteY87" fmla="*/ 507281 h 1108202"/>
                  <a:gd name="connsiteX88" fmla="*/ 685213 w 1218459"/>
                  <a:gd name="connsiteY88" fmla="*/ 342028 h 1108202"/>
                  <a:gd name="connsiteX89" fmla="*/ 905063 w 1218459"/>
                  <a:gd name="connsiteY89" fmla="*/ 507281 h 1108202"/>
                  <a:gd name="connsiteX90" fmla="*/ 1179686 w 1218459"/>
                  <a:gd name="connsiteY90" fmla="*/ 338533 h 1108202"/>
                  <a:gd name="connsiteX91" fmla="*/ 1029481 w 1218459"/>
                  <a:gd name="connsiteY91" fmla="*/ 382649 h 1108202"/>
                  <a:gd name="connsiteX92" fmla="*/ 958088 w 1218459"/>
                  <a:gd name="connsiteY92" fmla="*/ 507512 h 1108202"/>
                  <a:gd name="connsiteX93" fmla="*/ 1179686 w 1218459"/>
                  <a:gd name="connsiteY93" fmla="*/ 338533 h 1108202"/>
                  <a:gd name="connsiteX94" fmla="*/ 932466 w 1218459"/>
                  <a:gd name="connsiteY94" fmla="*/ 44461 h 1108202"/>
                  <a:gd name="connsiteX95" fmla="*/ 933587 w 1218459"/>
                  <a:gd name="connsiteY95" fmla="*/ 320399 h 1108202"/>
                  <a:gd name="connsiteX96" fmla="*/ 932466 w 1218459"/>
                  <a:gd name="connsiteY96" fmla="*/ 44461 h 1108202"/>
                  <a:gd name="connsiteX97" fmla="*/ 904734 w 1218459"/>
                  <a:gd name="connsiteY97" fmla="*/ 733498 h 1108202"/>
                  <a:gd name="connsiteX98" fmla="*/ 685180 w 1218459"/>
                  <a:gd name="connsiteY98" fmla="*/ 568839 h 1108202"/>
                  <a:gd name="connsiteX99" fmla="*/ 904734 w 1218459"/>
                  <a:gd name="connsiteY99" fmla="*/ 733498 h 1108202"/>
                  <a:gd name="connsiteX100" fmla="*/ 1179422 w 1218459"/>
                  <a:gd name="connsiteY100" fmla="*/ 567256 h 1108202"/>
                  <a:gd name="connsiteX101" fmla="*/ 960133 w 1218459"/>
                  <a:gd name="connsiteY101" fmla="*/ 733531 h 1108202"/>
                  <a:gd name="connsiteX102" fmla="*/ 1179422 w 1218459"/>
                  <a:gd name="connsiteY102" fmla="*/ 567256 h 1108202"/>
                  <a:gd name="connsiteX103" fmla="*/ 489337 w 1218459"/>
                  <a:gd name="connsiteY103" fmla="*/ 823840 h 1108202"/>
                  <a:gd name="connsiteX104" fmla="*/ 489139 w 1218459"/>
                  <a:gd name="connsiteY104" fmla="*/ 643190 h 1108202"/>
                  <a:gd name="connsiteX105" fmla="*/ 489337 w 1218459"/>
                  <a:gd name="connsiteY105" fmla="*/ 823840 h 1108202"/>
                  <a:gd name="connsiteX106" fmla="*/ 517630 w 1218459"/>
                  <a:gd name="connsiteY106" fmla="*/ 960243 h 1108202"/>
                  <a:gd name="connsiteX107" fmla="*/ 659228 w 1218459"/>
                  <a:gd name="connsiteY107" fmla="*/ 851965 h 1108202"/>
                  <a:gd name="connsiteX108" fmla="*/ 517630 w 1218459"/>
                  <a:gd name="connsiteY108" fmla="*/ 960243 h 1108202"/>
                  <a:gd name="connsiteX109" fmla="*/ 319380 w 1218459"/>
                  <a:gd name="connsiteY109" fmla="*/ 852360 h 1108202"/>
                  <a:gd name="connsiteX110" fmla="*/ 462330 w 1218459"/>
                  <a:gd name="connsiteY110" fmla="*/ 960540 h 1108202"/>
                  <a:gd name="connsiteX111" fmla="*/ 319380 w 1218459"/>
                  <a:gd name="connsiteY111" fmla="*/ 852360 h 1108202"/>
                  <a:gd name="connsiteX112" fmla="*/ 165284 w 1218459"/>
                  <a:gd name="connsiteY112" fmla="*/ 947516 h 1108202"/>
                  <a:gd name="connsiteX113" fmla="*/ 209174 w 1218459"/>
                  <a:gd name="connsiteY113" fmla="*/ 994303 h 1108202"/>
                  <a:gd name="connsiteX114" fmla="*/ 165284 w 1218459"/>
                  <a:gd name="connsiteY114" fmla="*/ 947516 h 110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18459" h="1108202">
                    <a:moveTo>
                      <a:pt x="509617" y="889321"/>
                    </a:moveTo>
                    <a:cubicBezTo>
                      <a:pt x="511233" y="887442"/>
                      <a:pt x="513014" y="885695"/>
                      <a:pt x="514465" y="883683"/>
                    </a:cubicBezTo>
                    <a:cubicBezTo>
                      <a:pt x="554959" y="826972"/>
                      <a:pt x="612601" y="811904"/>
                      <a:pt x="678058" y="817246"/>
                    </a:cubicBezTo>
                    <a:cubicBezTo>
                      <a:pt x="697184" y="818795"/>
                      <a:pt x="701965" y="826181"/>
                      <a:pt x="698206" y="844843"/>
                    </a:cubicBezTo>
                    <a:cubicBezTo>
                      <a:pt x="686994" y="900268"/>
                      <a:pt x="663153" y="949165"/>
                      <a:pt x="610556" y="974948"/>
                    </a:cubicBezTo>
                    <a:cubicBezTo>
                      <a:pt x="584802" y="987576"/>
                      <a:pt x="553805" y="989621"/>
                      <a:pt x="525116" y="996182"/>
                    </a:cubicBezTo>
                    <a:cubicBezTo>
                      <a:pt x="519906" y="997369"/>
                      <a:pt x="514399" y="997369"/>
                      <a:pt x="507968" y="998028"/>
                    </a:cubicBezTo>
                    <a:lnTo>
                      <a:pt x="507968" y="1071258"/>
                    </a:lnTo>
                    <a:lnTo>
                      <a:pt x="913835" y="1071258"/>
                    </a:lnTo>
                    <a:lnTo>
                      <a:pt x="913835" y="771547"/>
                    </a:lnTo>
                    <a:cubicBezTo>
                      <a:pt x="896391" y="769734"/>
                      <a:pt x="878551" y="767525"/>
                      <a:pt x="860678" y="766008"/>
                    </a:cubicBezTo>
                    <a:cubicBezTo>
                      <a:pt x="755452" y="757172"/>
                      <a:pt x="690160" y="703231"/>
                      <a:pt x="654447" y="590073"/>
                    </a:cubicBezTo>
                    <a:cubicBezTo>
                      <a:pt x="651182" y="579687"/>
                      <a:pt x="649336" y="568740"/>
                      <a:pt x="647621" y="557958"/>
                    </a:cubicBezTo>
                    <a:cubicBezTo>
                      <a:pt x="645049" y="541637"/>
                      <a:pt x="650457" y="534450"/>
                      <a:pt x="667176" y="532570"/>
                    </a:cubicBezTo>
                    <a:cubicBezTo>
                      <a:pt x="749054" y="523305"/>
                      <a:pt x="859062" y="545561"/>
                      <a:pt x="909218" y="650147"/>
                    </a:cubicBezTo>
                    <a:cubicBezTo>
                      <a:pt x="909911" y="651597"/>
                      <a:pt x="910999" y="652883"/>
                      <a:pt x="913571" y="656708"/>
                    </a:cubicBezTo>
                    <a:lnTo>
                      <a:pt x="913571" y="545067"/>
                    </a:lnTo>
                    <a:cubicBezTo>
                      <a:pt x="890818" y="542528"/>
                      <a:pt x="867504" y="539956"/>
                      <a:pt x="844223" y="537285"/>
                    </a:cubicBezTo>
                    <a:cubicBezTo>
                      <a:pt x="752451" y="526701"/>
                      <a:pt x="696096" y="472331"/>
                      <a:pt x="663482" y="389705"/>
                    </a:cubicBezTo>
                    <a:cubicBezTo>
                      <a:pt x="656293" y="371505"/>
                      <a:pt x="652040" y="352019"/>
                      <a:pt x="647984" y="332796"/>
                    </a:cubicBezTo>
                    <a:cubicBezTo>
                      <a:pt x="644258" y="315190"/>
                      <a:pt x="649633" y="307837"/>
                      <a:pt x="667308" y="305958"/>
                    </a:cubicBezTo>
                    <a:cubicBezTo>
                      <a:pt x="748857" y="297286"/>
                      <a:pt x="857314" y="317761"/>
                      <a:pt x="908558" y="422182"/>
                    </a:cubicBezTo>
                    <a:cubicBezTo>
                      <a:pt x="909713" y="424490"/>
                      <a:pt x="911098" y="426699"/>
                      <a:pt x="914494" y="432766"/>
                    </a:cubicBezTo>
                    <a:cubicBezTo>
                      <a:pt x="914560" y="393892"/>
                      <a:pt x="919935" y="360229"/>
                      <a:pt x="895632" y="328081"/>
                    </a:cubicBezTo>
                    <a:cubicBezTo>
                      <a:pt x="867570" y="290956"/>
                      <a:pt x="844784" y="249181"/>
                      <a:pt x="841584" y="201042"/>
                    </a:cubicBezTo>
                    <a:cubicBezTo>
                      <a:pt x="836507" y="124483"/>
                      <a:pt x="867471" y="61375"/>
                      <a:pt x="918781" y="6873"/>
                    </a:cubicBezTo>
                    <a:cubicBezTo>
                      <a:pt x="928212" y="-3150"/>
                      <a:pt x="938501" y="-1666"/>
                      <a:pt x="947437" y="7797"/>
                    </a:cubicBezTo>
                    <a:cubicBezTo>
                      <a:pt x="1012729" y="76773"/>
                      <a:pt x="1056884" y="180171"/>
                      <a:pt x="993702" y="288812"/>
                    </a:cubicBezTo>
                    <a:cubicBezTo>
                      <a:pt x="983249" y="306815"/>
                      <a:pt x="973059" y="325048"/>
                      <a:pt x="961254" y="342160"/>
                    </a:cubicBezTo>
                    <a:cubicBezTo>
                      <a:pt x="952747" y="354491"/>
                      <a:pt x="948460" y="366889"/>
                      <a:pt x="949482" y="381891"/>
                    </a:cubicBezTo>
                    <a:cubicBezTo>
                      <a:pt x="950471" y="396563"/>
                      <a:pt x="949712" y="411334"/>
                      <a:pt x="949712" y="426073"/>
                    </a:cubicBezTo>
                    <a:cubicBezTo>
                      <a:pt x="951460" y="427391"/>
                      <a:pt x="953241" y="428710"/>
                      <a:pt x="954989" y="430029"/>
                    </a:cubicBezTo>
                    <a:cubicBezTo>
                      <a:pt x="955582" y="427457"/>
                      <a:pt x="955714" y="424622"/>
                      <a:pt x="956869" y="422347"/>
                    </a:cubicBezTo>
                    <a:cubicBezTo>
                      <a:pt x="1001089" y="334709"/>
                      <a:pt x="1077659" y="305166"/>
                      <a:pt x="1169925" y="304012"/>
                    </a:cubicBezTo>
                    <a:cubicBezTo>
                      <a:pt x="1172662" y="303979"/>
                      <a:pt x="1175399" y="304210"/>
                      <a:pt x="1178136" y="304342"/>
                    </a:cubicBezTo>
                    <a:cubicBezTo>
                      <a:pt x="1219521" y="306518"/>
                      <a:pt x="1223973" y="312024"/>
                      <a:pt x="1213915" y="352480"/>
                    </a:cubicBezTo>
                    <a:cubicBezTo>
                      <a:pt x="1204154" y="391749"/>
                      <a:pt x="1186908" y="427523"/>
                      <a:pt x="1162373" y="459934"/>
                    </a:cubicBezTo>
                    <a:cubicBezTo>
                      <a:pt x="1124287" y="510315"/>
                      <a:pt x="1071690" y="532208"/>
                      <a:pt x="1010916" y="538604"/>
                    </a:cubicBezTo>
                    <a:cubicBezTo>
                      <a:pt x="994560" y="540319"/>
                      <a:pt x="978072" y="541242"/>
                      <a:pt x="961881" y="543847"/>
                    </a:cubicBezTo>
                    <a:cubicBezTo>
                      <a:pt x="957462" y="544539"/>
                      <a:pt x="950405" y="549913"/>
                      <a:pt x="950306" y="553276"/>
                    </a:cubicBezTo>
                    <a:cubicBezTo>
                      <a:pt x="949449" y="586611"/>
                      <a:pt x="949778" y="619945"/>
                      <a:pt x="949778" y="657631"/>
                    </a:cubicBezTo>
                    <a:cubicBezTo>
                      <a:pt x="954197" y="651828"/>
                      <a:pt x="956373" y="649718"/>
                      <a:pt x="957660" y="647146"/>
                    </a:cubicBezTo>
                    <a:cubicBezTo>
                      <a:pt x="994527" y="573917"/>
                      <a:pt x="1057478" y="540747"/>
                      <a:pt x="1135828" y="532372"/>
                    </a:cubicBezTo>
                    <a:cubicBezTo>
                      <a:pt x="1155284" y="530295"/>
                      <a:pt x="1175234" y="531317"/>
                      <a:pt x="1194888" y="532438"/>
                    </a:cubicBezTo>
                    <a:cubicBezTo>
                      <a:pt x="1214937" y="533592"/>
                      <a:pt x="1220741" y="540714"/>
                      <a:pt x="1217245" y="560036"/>
                    </a:cubicBezTo>
                    <a:cubicBezTo>
                      <a:pt x="1201120" y="649388"/>
                      <a:pt x="1145457" y="756743"/>
                      <a:pt x="1005705" y="765942"/>
                    </a:cubicBezTo>
                    <a:cubicBezTo>
                      <a:pt x="990932" y="766931"/>
                      <a:pt x="976060" y="767822"/>
                      <a:pt x="961584" y="770525"/>
                    </a:cubicBezTo>
                    <a:cubicBezTo>
                      <a:pt x="957099" y="771350"/>
                      <a:pt x="950273" y="777878"/>
                      <a:pt x="950240" y="781868"/>
                    </a:cubicBezTo>
                    <a:cubicBezTo>
                      <a:pt x="949580" y="873462"/>
                      <a:pt x="949712" y="965057"/>
                      <a:pt x="949745" y="1056652"/>
                    </a:cubicBezTo>
                    <a:cubicBezTo>
                      <a:pt x="949745" y="1061004"/>
                      <a:pt x="950141" y="1065356"/>
                      <a:pt x="950504" y="1072346"/>
                    </a:cubicBezTo>
                    <a:cubicBezTo>
                      <a:pt x="956604" y="1072346"/>
                      <a:pt x="962375" y="1072346"/>
                      <a:pt x="968146" y="1072346"/>
                    </a:cubicBezTo>
                    <a:cubicBezTo>
                      <a:pt x="1041649" y="1072346"/>
                      <a:pt x="1115152" y="1072346"/>
                      <a:pt x="1188688" y="1072346"/>
                    </a:cubicBezTo>
                    <a:cubicBezTo>
                      <a:pt x="1193634" y="1072346"/>
                      <a:pt x="1199900" y="1070763"/>
                      <a:pt x="1203198" y="1073170"/>
                    </a:cubicBezTo>
                    <a:cubicBezTo>
                      <a:pt x="1209134" y="1077522"/>
                      <a:pt x="1217080" y="1084315"/>
                      <a:pt x="1217047" y="1090052"/>
                    </a:cubicBezTo>
                    <a:cubicBezTo>
                      <a:pt x="1217047" y="1095822"/>
                      <a:pt x="1209035" y="1102548"/>
                      <a:pt x="1203066" y="1106867"/>
                    </a:cubicBezTo>
                    <a:cubicBezTo>
                      <a:pt x="1199768" y="1109274"/>
                      <a:pt x="1193503" y="1107691"/>
                      <a:pt x="1188557" y="1107691"/>
                    </a:cubicBezTo>
                    <a:cubicBezTo>
                      <a:pt x="802343" y="1107691"/>
                      <a:pt x="416164" y="1107691"/>
                      <a:pt x="29951" y="1107691"/>
                    </a:cubicBezTo>
                    <a:cubicBezTo>
                      <a:pt x="26653" y="1107691"/>
                      <a:pt x="23356" y="1107790"/>
                      <a:pt x="20091" y="1107658"/>
                    </a:cubicBezTo>
                    <a:cubicBezTo>
                      <a:pt x="8978" y="1107230"/>
                      <a:pt x="306" y="1103009"/>
                      <a:pt x="9" y="1090645"/>
                    </a:cubicBezTo>
                    <a:cubicBezTo>
                      <a:pt x="-321" y="1077424"/>
                      <a:pt x="8385" y="1072478"/>
                      <a:pt x="20355" y="1072346"/>
                    </a:cubicBezTo>
                    <a:cubicBezTo>
                      <a:pt x="36183" y="1072181"/>
                      <a:pt x="52012" y="1072313"/>
                      <a:pt x="70050" y="1072313"/>
                    </a:cubicBezTo>
                    <a:cubicBezTo>
                      <a:pt x="68104" y="1061729"/>
                      <a:pt x="66191" y="1052926"/>
                      <a:pt x="64905" y="1043991"/>
                    </a:cubicBezTo>
                    <a:cubicBezTo>
                      <a:pt x="62894" y="1029912"/>
                      <a:pt x="60025" y="1015800"/>
                      <a:pt x="59728" y="1001655"/>
                    </a:cubicBezTo>
                    <a:cubicBezTo>
                      <a:pt x="58277" y="930536"/>
                      <a:pt x="120436" y="889486"/>
                      <a:pt x="185828" y="917512"/>
                    </a:cubicBezTo>
                    <a:cubicBezTo>
                      <a:pt x="230807" y="936800"/>
                      <a:pt x="244789" y="971750"/>
                      <a:pt x="248943" y="1022262"/>
                    </a:cubicBezTo>
                    <a:cubicBezTo>
                      <a:pt x="250065" y="1035649"/>
                      <a:pt x="238589" y="1041485"/>
                      <a:pt x="223058" y="1038155"/>
                    </a:cubicBezTo>
                    <a:cubicBezTo>
                      <a:pt x="172934" y="1027406"/>
                      <a:pt x="135408" y="1003337"/>
                      <a:pt x="128285" y="947714"/>
                    </a:cubicBezTo>
                    <a:cubicBezTo>
                      <a:pt x="104081" y="955330"/>
                      <a:pt x="91517" y="973662"/>
                      <a:pt x="93957" y="1001292"/>
                    </a:cubicBezTo>
                    <a:cubicBezTo>
                      <a:pt x="96035" y="1024636"/>
                      <a:pt x="100948" y="1047716"/>
                      <a:pt x="104674" y="1071324"/>
                    </a:cubicBezTo>
                    <a:lnTo>
                      <a:pt x="472750" y="1071324"/>
                    </a:lnTo>
                    <a:cubicBezTo>
                      <a:pt x="472750" y="1049167"/>
                      <a:pt x="473377" y="1027867"/>
                      <a:pt x="472157" y="1006667"/>
                    </a:cubicBezTo>
                    <a:cubicBezTo>
                      <a:pt x="471959" y="1003040"/>
                      <a:pt x="464308" y="997831"/>
                      <a:pt x="459395" y="996874"/>
                    </a:cubicBezTo>
                    <a:cubicBezTo>
                      <a:pt x="440071" y="993149"/>
                      <a:pt x="420088" y="992324"/>
                      <a:pt x="401028" y="987675"/>
                    </a:cubicBezTo>
                    <a:cubicBezTo>
                      <a:pt x="341078" y="973135"/>
                      <a:pt x="309058" y="929777"/>
                      <a:pt x="288943" y="875210"/>
                    </a:cubicBezTo>
                    <a:cubicBezTo>
                      <a:pt x="285547" y="866011"/>
                      <a:pt x="283304" y="856284"/>
                      <a:pt x="281227" y="846656"/>
                    </a:cubicBezTo>
                    <a:cubicBezTo>
                      <a:pt x="277039" y="827104"/>
                      <a:pt x="281655" y="818861"/>
                      <a:pt x="301111" y="817213"/>
                    </a:cubicBezTo>
                    <a:cubicBezTo>
                      <a:pt x="366568" y="811707"/>
                      <a:pt x="424210" y="826775"/>
                      <a:pt x="464836" y="883354"/>
                    </a:cubicBezTo>
                    <a:cubicBezTo>
                      <a:pt x="466089" y="885101"/>
                      <a:pt x="467507" y="886750"/>
                      <a:pt x="468925" y="888365"/>
                    </a:cubicBezTo>
                    <a:cubicBezTo>
                      <a:pt x="469189" y="888662"/>
                      <a:pt x="469848" y="888629"/>
                      <a:pt x="471530" y="889058"/>
                    </a:cubicBezTo>
                    <a:cubicBezTo>
                      <a:pt x="474531" y="874583"/>
                      <a:pt x="472981" y="861823"/>
                      <a:pt x="464242" y="849096"/>
                    </a:cubicBezTo>
                    <a:cubicBezTo>
                      <a:pt x="444622" y="820576"/>
                      <a:pt x="425793" y="791034"/>
                      <a:pt x="420912" y="755985"/>
                    </a:cubicBezTo>
                    <a:cubicBezTo>
                      <a:pt x="412437" y="695219"/>
                      <a:pt x="437334" y="645893"/>
                      <a:pt x="477796" y="603063"/>
                    </a:cubicBezTo>
                    <a:cubicBezTo>
                      <a:pt x="486072" y="594293"/>
                      <a:pt x="495668" y="596733"/>
                      <a:pt x="503813" y="605075"/>
                    </a:cubicBezTo>
                    <a:cubicBezTo>
                      <a:pt x="549452" y="651894"/>
                      <a:pt x="584241" y="728157"/>
                      <a:pt x="540021" y="808014"/>
                    </a:cubicBezTo>
                    <a:cubicBezTo>
                      <a:pt x="532074" y="822389"/>
                      <a:pt x="522148" y="835776"/>
                      <a:pt x="515190" y="850580"/>
                    </a:cubicBezTo>
                    <a:cubicBezTo>
                      <a:pt x="509815" y="862021"/>
                      <a:pt x="507672" y="874979"/>
                      <a:pt x="504077" y="887244"/>
                    </a:cubicBezTo>
                    <a:cubicBezTo>
                      <a:pt x="505924" y="887904"/>
                      <a:pt x="507771" y="888563"/>
                      <a:pt x="509617" y="889223"/>
                    </a:cubicBezTo>
                    <a:close/>
                    <a:moveTo>
                      <a:pt x="905063" y="507281"/>
                    </a:moveTo>
                    <a:cubicBezTo>
                      <a:pt x="887784" y="402564"/>
                      <a:pt x="763861" y="309420"/>
                      <a:pt x="685213" y="342028"/>
                    </a:cubicBezTo>
                    <a:cubicBezTo>
                      <a:pt x="700877" y="445658"/>
                      <a:pt x="796606" y="517634"/>
                      <a:pt x="905063" y="507281"/>
                    </a:cubicBezTo>
                    <a:close/>
                    <a:moveTo>
                      <a:pt x="1179686" y="338533"/>
                    </a:moveTo>
                    <a:cubicBezTo>
                      <a:pt x="1123726" y="336654"/>
                      <a:pt x="1072152" y="346348"/>
                      <a:pt x="1029481" y="382649"/>
                    </a:cubicBezTo>
                    <a:cubicBezTo>
                      <a:pt x="991229" y="415192"/>
                      <a:pt x="975005" y="461088"/>
                      <a:pt x="958088" y="507512"/>
                    </a:cubicBezTo>
                    <a:cubicBezTo>
                      <a:pt x="1075681" y="512787"/>
                      <a:pt x="1167815" y="442426"/>
                      <a:pt x="1179686" y="338533"/>
                    </a:cubicBezTo>
                    <a:close/>
                    <a:moveTo>
                      <a:pt x="932466" y="44461"/>
                    </a:moveTo>
                    <a:cubicBezTo>
                      <a:pt x="858105" y="112712"/>
                      <a:pt x="858666" y="251093"/>
                      <a:pt x="933587" y="320399"/>
                    </a:cubicBezTo>
                    <a:cubicBezTo>
                      <a:pt x="1007288" y="225771"/>
                      <a:pt x="1006827" y="110140"/>
                      <a:pt x="932466" y="44461"/>
                    </a:cubicBezTo>
                    <a:close/>
                    <a:moveTo>
                      <a:pt x="904734" y="733498"/>
                    </a:moveTo>
                    <a:cubicBezTo>
                      <a:pt x="888905" y="629935"/>
                      <a:pt x="763861" y="536164"/>
                      <a:pt x="685180" y="568839"/>
                    </a:cubicBezTo>
                    <a:cubicBezTo>
                      <a:pt x="701833" y="672765"/>
                      <a:pt x="802509" y="748270"/>
                      <a:pt x="904734" y="733498"/>
                    </a:cubicBezTo>
                    <a:close/>
                    <a:moveTo>
                      <a:pt x="1179422" y="567256"/>
                    </a:moveTo>
                    <a:cubicBezTo>
                      <a:pt x="1083231" y="547473"/>
                      <a:pt x="976258" y="628583"/>
                      <a:pt x="960133" y="733531"/>
                    </a:cubicBezTo>
                    <a:cubicBezTo>
                      <a:pt x="1063315" y="748105"/>
                      <a:pt x="1169299" y="667753"/>
                      <a:pt x="1179422" y="567256"/>
                    </a:cubicBezTo>
                    <a:close/>
                    <a:moveTo>
                      <a:pt x="489337" y="823840"/>
                    </a:moveTo>
                    <a:cubicBezTo>
                      <a:pt x="537449" y="763634"/>
                      <a:pt x="536987" y="686250"/>
                      <a:pt x="489139" y="643190"/>
                    </a:cubicBezTo>
                    <a:cubicBezTo>
                      <a:pt x="438488" y="708869"/>
                      <a:pt x="444754" y="762711"/>
                      <a:pt x="489337" y="823840"/>
                    </a:cubicBezTo>
                    <a:close/>
                    <a:moveTo>
                      <a:pt x="517630" y="960243"/>
                    </a:moveTo>
                    <a:cubicBezTo>
                      <a:pt x="585198" y="967563"/>
                      <a:pt x="656326" y="913193"/>
                      <a:pt x="659228" y="851965"/>
                    </a:cubicBezTo>
                    <a:cubicBezTo>
                      <a:pt x="584604" y="847448"/>
                      <a:pt x="535899" y="887640"/>
                      <a:pt x="517630" y="960243"/>
                    </a:cubicBezTo>
                    <a:close/>
                    <a:moveTo>
                      <a:pt x="319380" y="852360"/>
                    </a:moveTo>
                    <a:cubicBezTo>
                      <a:pt x="338671" y="930140"/>
                      <a:pt x="389091" y="962584"/>
                      <a:pt x="462330" y="960540"/>
                    </a:cubicBezTo>
                    <a:cubicBezTo>
                      <a:pt x="446271" y="888959"/>
                      <a:pt x="388299" y="844678"/>
                      <a:pt x="319380" y="852360"/>
                    </a:cubicBezTo>
                    <a:close/>
                    <a:moveTo>
                      <a:pt x="165284" y="947516"/>
                    </a:moveTo>
                    <a:cubicBezTo>
                      <a:pt x="167757" y="975773"/>
                      <a:pt x="186355" y="995325"/>
                      <a:pt x="209174" y="994303"/>
                    </a:cubicBezTo>
                    <a:cubicBezTo>
                      <a:pt x="204459" y="969508"/>
                      <a:pt x="190082" y="954143"/>
                      <a:pt x="165284" y="947516"/>
                    </a:cubicBezTo>
                    <a:close/>
                  </a:path>
                </a:pathLst>
              </a:custGeom>
              <a:grpFill/>
              <a:ln w="0" cap="flat">
                <a:noFill/>
                <a:prstDash val="solid"/>
                <a:miter/>
              </a:ln>
            </p:spPr>
            <p:txBody>
              <a:bodyPr rtlCol="0" anchor="ctr"/>
              <a:lstStyle/>
              <a:p>
                <a:endParaRPr lang="en-IL"/>
              </a:p>
            </p:txBody>
          </p:sp>
          <p:sp>
            <p:nvSpPr>
              <p:cNvPr id="74" name="Freeform 73">
                <a:extLst>
                  <a:ext uri="{FF2B5EF4-FFF2-40B4-BE49-F238E27FC236}">
                    <a16:creationId xmlns:a16="http://schemas.microsoft.com/office/drawing/2014/main" id="{4BB37839-1BB1-1600-CC64-D5790552268C}"/>
                  </a:ext>
                </a:extLst>
              </p:cNvPr>
              <p:cNvSpPr/>
              <p:nvPr/>
            </p:nvSpPr>
            <p:spPr>
              <a:xfrm>
                <a:off x="5993006" y="2190926"/>
                <a:ext cx="463493" cy="464389"/>
              </a:xfrm>
              <a:custGeom>
                <a:avLst/>
                <a:gdLst>
                  <a:gd name="connsiteX0" fmla="*/ 104519 w 463493"/>
                  <a:gd name="connsiteY0" fmla="*/ 50066 h 464389"/>
                  <a:gd name="connsiteX1" fmla="*/ 116093 w 463493"/>
                  <a:gd name="connsiteY1" fmla="*/ 31140 h 464389"/>
                  <a:gd name="connsiteX2" fmla="*/ 138055 w 463493"/>
                  <a:gd name="connsiteY2" fmla="*/ 34833 h 464389"/>
                  <a:gd name="connsiteX3" fmla="*/ 213900 w 463493"/>
                  <a:gd name="connsiteY3" fmla="*/ 14622 h 464389"/>
                  <a:gd name="connsiteX4" fmla="*/ 230915 w 463493"/>
                  <a:gd name="connsiteY4" fmla="*/ 15 h 464389"/>
                  <a:gd name="connsiteX5" fmla="*/ 249415 w 463493"/>
                  <a:gd name="connsiteY5" fmla="*/ 14918 h 464389"/>
                  <a:gd name="connsiteX6" fmla="*/ 325688 w 463493"/>
                  <a:gd name="connsiteY6" fmla="*/ 34668 h 464389"/>
                  <a:gd name="connsiteX7" fmla="*/ 347485 w 463493"/>
                  <a:gd name="connsiteY7" fmla="*/ 31305 h 464389"/>
                  <a:gd name="connsiteX8" fmla="*/ 355861 w 463493"/>
                  <a:gd name="connsiteY8" fmla="*/ 51879 h 464389"/>
                  <a:gd name="connsiteX9" fmla="*/ 410963 w 463493"/>
                  <a:gd name="connsiteY9" fmla="*/ 107700 h 464389"/>
                  <a:gd name="connsiteX10" fmla="*/ 432859 w 463493"/>
                  <a:gd name="connsiteY10" fmla="*/ 116899 h 464389"/>
                  <a:gd name="connsiteX11" fmla="*/ 429067 w 463493"/>
                  <a:gd name="connsiteY11" fmla="*/ 138825 h 464389"/>
                  <a:gd name="connsiteX12" fmla="*/ 449809 w 463493"/>
                  <a:gd name="connsiteY12" fmla="*/ 214758 h 464389"/>
                  <a:gd name="connsiteX13" fmla="*/ 463494 w 463493"/>
                  <a:gd name="connsiteY13" fmla="*/ 232134 h 464389"/>
                  <a:gd name="connsiteX14" fmla="*/ 450040 w 463493"/>
                  <a:gd name="connsiteY14" fmla="*/ 249840 h 464389"/>
                  <a:gd name="connsiteX15" fmla="*/ 430023 w 463493"/>
                  <a:gd name="connsiteY15" fmla="*/ 326960 h 464389"/>
                  <a:gd name="connsiteX16" fmla="*/ 432991 w 463493"/>
                  <a:gd name="connsiteY16" fmla="*/ 347633 h 464389"/>
                  <a:gd name="connsiteX17" fmla="*/ 412546 w 463493"/>
                  <a:gd name="connsiteY17" fmla="*/ 356569 h 464389"/>
                  <a:gd name="connsiteX18" fmla="*/ 356058 w 463493"/>
                  <a:gd name="connsiteY18" fmla="*/ 414302 h 464389"/>
                  <a:gd name="connsiteX19" fmla="*/ 347485 w 463493"/>
                  <a:gd name="connsiteY19" fmla="*/ 433227 h 464389"/>
                  <a:gd name="connsiteX20" fmla="*/ 326809 w 463493"/>
                  <a:gd name="connsiteY20" fmla="*/ 430655 h 464389"/>
                  <a:gd name="connsiteX21" fmla="*/ 248722 w 463493"/>
                  <a:gd name="connsiteY21" fmla="*/ 451329 h 464389"/>
                  <a:gd name="connsiteX22" fmla="*/ 232300 w 463493"/>
                  <a:gd name="connsiteY22" fmla="*/ 464385 h 464389"/>
                  <a:gd name="connsiteX23" fmla="*/ 215317 w 463493"/>
                  <a:gd name="connsiteY23" fmla="*/ 452318 h 464389"/>
                  <a:gd name="connsiteX24" fmla="*/ 136110 w 463493"/>
                  <a:gd name="connsiteY24" fmla="*/ 431018 h 464389"/>
                  <a:gd name="connsiteX25" fmla="*/ 115368 w 463493"/>
                  <a:gd name="connsiteY25" fmla="*/ 432832 h 464389"/>
                  <a:gd name="connsiteX26" fmla="*/ 107685 w 463493"/>
                  <a:gd name="connsiteY26" fmla="*/ 415060 h 464389"/>
                  <a:gd name="connsiteX27" fmla="*/ 50043 w 463493"/>
                  <a:gd name="connsiteY27" fmla="*/ 356635 h 464389"/>
                  <a:gd name="connsiteX28" fmla="*/ 30950 w 463493"/>
                  <a:gd name="connsiteY28" fmla="*/ 348227 h 464389"/>
                  <a:gd name="connsiteX29" fmla="*/ 33126 w 463493"/>
                  <a:gd name="connsiteY29" fmla="*/ 327257 h 464389"/>
                  <a:gd name="connsiteX30" fmla="*/ 12385 w 463493"/>
                  <a:gd name="connsiteY30" fmla="*/ 249181 h 464389"/>
                  <a:gd name="connsiteX31" fmla="*/ 19 w 463493"/>
                  <a:gd name="connsiteY31" fmla="*/ 232596 h 464389"/>
                  <a:gd name="connsiteX32" fmla="*/ 13308 w 463493"/>
                  <a:gd name="connsiteY32" fmla="*/ 214890 h 464389"/>
                  <a:gd name="connsiteX33" fmla="*/ 34412 w 463493"/>
                  <a:gd name="connsiteY33" fmla="*/ 138924 h 464389"/>
                  <a:gd name="connsiteX34" fmla="*/ 31609 w 463493"/>
                  <a:gd name="connsiteY34" fmla="*/ 115284 h 464389"/>
                  <a:gd name="connsiteX35" fmla="*/ 52582 w 463493"/>
                  <a:gd name="connsiteY35" fmla="*/ 107634 h 464389"/>
                  <a:gd name="connsiteX36" fmla="*/ 104453 w 463493"/>
                  <a:gd name="connsiteY36" fmla="*/ 50000 h 464389"/>
                  <a:gd name="connsiteX37" fmla="*/ 231707 w 463493"/>
                  <a:gd name="connsiteY37" fmla="*/ 414434 h 464389"/>
                  <a:gd name="connsiteX38" fmla="*/ 321731 w 463493"/>
                  <a:gd name="connsiteY38" fmla="*/ 389771 h 464389"/>
                  <a:gd name="connsiteX39" fmla="*/ 388606 w 463493"/>
                  <a:gd name="connsiteY39" fmla="*/ 322015 h 464389"/>
                  <a:gd name="connsiteX40" fmla="*/ 414162 w 463493"/>
                  <a:gd name="connsiteY40" fmla="*/ 231936 h 464389"/>
                  <a:gd name="connsiteX41" fmla="*/ 388738 w 463493"/>
                  <a:gd name="connsiteY41" fmla="*/ 141133 h 464389"/>
                  <a:gd name="connsiteX42" fmla="*/ 322852 w 463493"/>
                  <a:gd name="connsiteY42" fmla="*/ 74531 h 464389"/>
                  <a:gd name="connsiteX43" fmla="*/ 231608 w 463493"/>
                  <a:gd name="connsiteY43" fmla="*/ 49835 h 464389"/>
                  <a:gd name="connsiteX44" fmla="*/ 140463 w 463493"/>
                  <a:gd name="connsiteY44" fmla="*/ 74795 h 464389"/>
                  <a:gd name="connsiteX45" fmla="*/ 73950 w 463493"/>
                  <a:gd name="connsiteY45" fmla="*/ 141760 h 464389"/>
                  <a:gd name="connsiteX46" fmla="*/ 49878 w 463493"/>
                  <a:gd name="connsiteY46" fmla="*/ 232728 h 464389"/>
                  <a:gd name="connsiteX47" fmla="*/ 74412 w 463493"/>
                  <a:gd name="connsiteY47" fmla="*/ 323300 h 464389"/>
                  <a:gd name="connsiteX48" fmla="*/ 140825 w 463493"/>
                  <a:gd name="connsiteY48" fmla="*/ 389903 h 464389"/>
                  <a:gd name="connsiteX49" fmla="*/ 231707 w 463493"/>
                  <a:gd name="connsiteY49" fmla="*/ 414434 h 46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3493" h="464389">
                    <a:moveTo>
                      <a:pt x="104519" y="50066"/>
                    </a:moveTo>
                    <a:cubicBezTo>
                      <a:pt x="108245" y="43472"/>
                      <a:pt x="110521" y="33679"/>
                      <a:pt x="116093" y="31140"/>
                    </a:cubicBezTo>
                    <a:cubicBezTo>
                      <a:pt x="121798" y="28569"/>
                      <a:pt x="131757" y="31272"/>
                      <a:pt x="138055" y="34833"/>
                    </a:cubicBezTo>
                    <a:cubicBezTo>
                      <a:pt x="167734" y="51780"/>
                      <a:pt x="196192" y="44230"/>
                      <a:pt x="213900" y="14622"/>
                    </a:cubicBezTo>
                    <a:cubicBezTo>
                      <a:pt x="217725" y="8258"/>
                      <a:pt x="225540" y="-413"/>
                      <a:pt x="230915" y="15"/>
                    </a:cubicBezTo>
                    <a:cubicBezTo>
                      <a:pt x="237544" y="543"/>
                      <a:pt x="245457" y="8291"/>
                      <a:pt x="249415" y="14918"/>
                    </a:cubicBezTo>
                    <a:cubicBezTo>
                      <a:pt x="266430" y="43670"/>
                      <a:pt x="296372" y="51484"/>
                      <a:pt x="325688" y="34668"/>
                    </a:cubicBezTo>
                    <a:cubicBezTo>
                      <a:pt x="331920" y="31107"/>
                      <a:pt x="342439" y="28371"/>
                      <a:pt x="347485" y="31305"/>
                    </a:cubicBezTo>
                    <a:cubicBezTo>
                      <a:pt x="352662" y="34306"/>
                      <a:pt x="355861" y="44725"/>
                      <a:pt x="355861" y="51879"/>
                    </a:cubicBezTo>
                    <a:cubicBezTo>
                      <a:pt x="355926" y="85840"/>
                      <a:pt x="376833" y="107008"/>
                      <a:pt x="410963" y="107700"/>
                    </a:cubicBezTo>
                    <a:cubicBezTo>
                      <a:pt x="418613" y="107865"/>
                      <a:pt x="429100" y="111327"/>
                      <a:pt x="432859" y="116899"/>
                    </a:cubicBezTo>
                    <a:cubicBezTo>
                      <a:pt x="435926" y="121449"/>
                      <a:pt x="432694" y="132528"/>
                      <a:pt x="429067" y="138825"/>
                    </a:cubicBezTo>
                    <a:cubicBezTo>
                      <a:pt x="412480" y="167576"/>
                      <a:pt x="420856" y="198174"/>
                      <a:pt x="449809" y="214758"/>
                    </a:cubicBezTo>
                    <a:cubicBezTo>
                      <a:pt x="456008" y="218319"/>
                      <a:pt x="463494" y="226232"/>
                      <a:pt x="463494" y="232134"/>
                    </a:cubicBezTo>
                    <a:cubicBezTo>
                      <a:pt x="463494" y="238135"/>
                      <a:pt x="456206" y="246180"/>
                      <a:pt x="450040" y="249840"/>
                    </a:cubicBezTo>
                    <a:cubicBezTo>
                      <a:pt x="420098" y="267513"/>
                      <a:pt x="412546" y="296528"/>
                      <a:pt x="430023" y="326960"/>
                    </a:cubicBezTo>
                    <a:cubicBezTo>
                      <a:pt x="433387" y="332829"/>
                      <a:pt x="435926" y="343248"/>
                      <a:pt x="432991" y="347633"/>
                    </a:cubicBezTo>
                    <a:cubicBezTo>
                      <a:pt x="429463" y="352942"/>
                      <a:pt x="419669" y="356470"/>
                      <a:pt x="412546" y="356569"/>
                    </a:cubicBezTo>
                    <a:cubicBezTo>
                      <a:pt x="376405" y="357063"/>
                      <a:pt x="356289" y="377571"/>
                      <a:pt x="356058" y="414302"/>
                    </a:cubicBezTo>
                    <a:cubicBezTo>
                      <a:pt x="356025" y="420896"/>
                      <a:pt x="352431" y="430458"/>
                      <a:pt x="347485" y="433227"/>
                    </a:cubicBezTo>
                    <a:cubicBezTo>
                      <a:pt x="342505" y="435997"/>
                      <a:pt x="332646" y="433953"/>
                      <a:pt x="326809" y="430655"/>
                    </a:cubicBezTo>
                    <a:cubicBezTo>
                      <a:pt x="295086" y="412785"/>
                      <a:pt x="266463" y="420368"/>
                      <a:pt x="248722" y="451329"/>
                    </a:cubicBezTo>
                    <a:cubicBezTo>
                      <a:pt x="245359" y="457197"/>
                      <a:pt x="238005" y="464187"/>
                      <a:pt x="232300" y="464385"/>
                    </a:cubicBezTo>
                    <a:cubicBezTo>
                      <a:pt x="226661" y="464583"/>
                      <a:pt x="218780" y="458022"/>
                      <a:pt x="215317" y="452318"/>
                    </a:cubicBezTo>
                    <a:cubicBezTo>
                      <a:pt x="195598" y="419907"/>
                      <a:pt x="169086" y="412785"/>
                      <a:pt x="136110" y="431018"/>
                    </a:cubicBezTo>
                    <a:cubicBezTo>
                      <a:pt x="130339" y="434216"/>
                      <a:pt x="120776" y="435502"/>
                      <a:pt x="115368" y="432832"/>
                    </a:cubicBezTo>
                    <a:cubicBezTo>
                      <a:pt x="110850" y="430589"/>
                      <a:pt x="107816" y="421292"/>
                      <a:pt x="107685" y="415060"/>
                    </a:cubicBezTo>
                    <a:cubicBezTo>
                      <a:pt x="107025" y="377110"/>
                      <a:pt x="87438" y="357294"/>
                      <a:pt x="50043" y="356635"/>
                    </a:cubicBezTo>
                    <a:cubicBezTo>
                      <a:pt x="43349" y="356503"/>
                      <a:pt x="33753" y="353173"/>
                      <a:pt x="30950" y="348227"/>
                    </a:cubicBezTo>
                    <a:cubicBezTo>
                      <a:pt x="28081" y="343149"/>
                      <a:pt x="29861" y="333126"/>
                      <a:pt x="33126" y="327257"/>
                    </a:cubicBezTo>
                    <a:cubicBezTo>
                      <a:pt x="50933" y="295209"/>
                      <a:pt x="43646" y="267645"/>
                      <a:pt x="12385" y="249181"/>
                    </a:cubicBezTo>
                    <a:cubicBezTo>
                      <a:pt x="6647" y="245785"/>
                      <a:pt x="-410" y="237871"/>
                      <a:pt x="19" y="232596"/>
                    </a:cubicBezTo>
                    <a:cubicBezTo>
                      <a:pt x="546" y="226265"/>
                      <a:pt x="7207" y="218385"/>
                      <a:pt x="13308" y="214890"/>
                    </a:cubicBezTo>
                    <a:cubicBezTo>
                      <a:pt x="42129" y="198405"/>
                      <a:pt x="50570" y="167807"/>
                      <a:pt x="34412" y="138924"/>
                    </a:cubicBezTo>
                    <a:cubicBezTo>
                      <a:pt x="30686" y="132264"/>
                      <a:pt x="28608" y="121350"/>
                      <a:pt x="31609" y="115284"/>
                    </a:cubicBezTo>
                    <a:cubicBezTo>
                      <a:pt x="34083" y="110338"/>
                      <a:pt x="45228" y="107733"/>
                      <a:pt x="52582" y="107634"/>
                    </a:cubicBezTo>
                    <a:cubicBezTo>
                      <a:pt x="86250" y="107074"/>
                      <a:pt x="107816" y="85642"/>
                      <a:pt x="104453" y="50000"/>
                    </a:cubicBezTo>
                    <a:close/>
                    <a:moveTo>
                      <a:pt x="231707" y="414434"/>
                    </a:moveTo>
                    <a:cubicBezTo>
                      <a:pt x="258219" y="389144"/>
                      <a:pt x="288095" y="381165"/>
                      <a:pt x="321731" y="389771"/>
                    </a:cubicBezTo>
                    <a:cubicBezTo>
                      <a:pt x="341120" y="347106"/>
                      <a:pt x="344154" y="344006"/>
                      <a:pt x="388606" y="322015"/>
                    </a:cubicBezTo>
                    <a:cubicBezTo>
                      <a:pt x="381450" y="288285"/>
                      <a:pt x="388738" y="257555"/>
                      <a:pt x="414162" y="231936"/>
                    </a:cubicBezTo>
                    <a:cubicBezTo>
                      <a:pt x="387385" y="206120"/>
                      <a:pt x="381944" y="175456"/>
                      <a:pt x="388738" y="141133"/>
                    </a:cubicBezTo>
                    <a:cubicBezTo>
                      <a:pt x="354443" y="130879"/>
                      <a:pt x="332448" y="109118"/>
                      <a:pt x="322852" y="74531"/>
                    </a:cubicBezTo>
                    <a:cubicBezTo>
                      <a:pt x="287700" y="82642"/>
                      <a:pt x="257032" y="75553"/>
                      <a:pt x="231608" y="49835"/>
                    </a:cubicBezTo>
                    <a:cubicBezTo>
                      <a:pt x="205590" y="76476"/>
                      <a:pt x="175021" y="82147"/>
                      <a:pt x="140463" y="74795"/>
                    </a:cubicBezTo>
                    <a:cubicBezTo>
                      <a:pt x="130899" y="110305"/>
                      <a:pt x="107421" y="131308"/>
                      <a:pt x="73950" y="141760"/>
                    </a:cubicBezTo>
                    <a:cubicBezTo>
                      <a:pt x="83744" y="177797"/>
                      <a:pt x="72664" y="206878"/>
                      <a:pt x="49878" y="232728"/>
                    </a:cubicBezTo>
                    <a:cubicBezTo>
                      <a:pt x="74742" y="258907"/>
                      <a:pt x="83052" y="288713"/>
                      <a:pt x="74412" y="323300"/>
                    </a:cubicBezTo>
                    <a:cubicBezTo>
                      <a:pt x="108938" y="333686"/>
                      <a:pt x="130801" y="355645"/>
                      <a:pt x="140825" y="389903"/>
                    </a:cubicBezTo>
                    <a:cubicBezTo>
                      <a:pt x="175417" y="381462"/>
                      <a:pt x="205326" y="389474"/>
                      <a:pt x="231707" y="414434"/>
                    </a:cubicBezTo>
                    <a:close/>
                  </a:path>
                </a:pathLst>
              </a:custGeom>
              <a:grpFill/>
              <a:ln w="0" cap="flat">
                <a:noFill/>
                <a:prstDash val="solid"/>
                <a:miter/>
              </a:ln>
            </p:spPr>
            <p:txBody>
              <a:bodyPr rtlCol="0" anchor="ctr"/>
              <a:lstStyle/>
              <a:p>
                <a:endParaRPr lang="en-IL"/>
              </a:p>
            </p:txBody>
          </p:sp>
          <p:sp>
            <p:nvSpPr>
              <p:cNvPr id="75" name="Freeform 74">
                <a:extLst>
                  <a:ext uri="{FF2B5EF4-FFF2-40B4-BE49-F238E27FC236}">
                    <a16:creationId xmlns:a16="http://schemas.microsoft.com/office/drawing/2014/main" id="{47A28401-A4F9-D8C8-1C59-E2BB1CF84AFC}"/>
                  </a:ext>
                </a:extLst>
              </p:cNvPr>
              <p:cNvSpPr/>
              <p:nvPr/>
            </p:nvSpPr>
            <p:spPr>
              <a:xfrm>
                <a:off x="6097424" y="2295988"/>
                <a:ext cx="254113" cy="254937"/>
              </a:xfrm>
              <a:custGeom>
                <a:avLst/>
                <a:gdLst>
                  <a:gd name="connsiteX0" fmla="*/ 254113 w 254113"/>
                  <a:gd name="connsiteY0" fmla="*/ 127435 h 254937"/>
                  <a:gd name="connsiteX1" fmla="*/ 126695 w 254113"/>
                  <a:gd name="connsiteY1" fmla="*/ 254936 h 254937"/>
                  <a:gd name="connsiteX2" fmla="*/ 2 w 254113"/>
                  <a:gd name="connsiteY2" fmla="*/ 126248 h 254937"/>
                  <a:gd name="connsiteX3" fmla="*/ 127024 w 254113"/>
                  <a:gd name="connsiteY3" fmla="*/ 0 h 254937"/>
                  <a:gd name="connsiteX4" fmla="*/ 254113 w 254113"/>
                  <a:gd name="connsiteY4" fmla="*/ 127402 h 254937"/>
                  <a:gd name="connsiteX5" fmla="*/ 127387 w 254113"/>
                  <a:gd name="connsiteY5" fmla="*/ 219524 h 254937"/>
                  <a:gd name="connsiteX6" fmla="*/ 220445 w 254113"/>
                  <a:gd name="connsiteY6" fmla="*/ 126710 h 254937"/>
                  <a:gd name="connsiteX7" fmla="*/ 128047 w 254113"/>
                  <a:gd name="connsiteY7" fmla="*/ 34587 h 254937"/>
                  <a:gd name="connsiteX8" fmla="*/ 34395 w 254113"/>
                  <a:gd name="connsiteY8" fmla="*/ 126874 h 254937"/>
                  <a:gd name="connsiteX9" fmla="*/ 127420 w 254113"/>
                  <a:gd name="connsiteY9" fmla="*/ 219524 h 25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13" h="254937">
                    <a:moveTo>
                      <a:pt x="254113" y="127435"/>
                    </a:moveTo>
                    <a:cubicBezTo>
                      <a:pt x="254014" y="197994"/>
                      <a:pt x="196735" y="255298"/>
                      <a:pt x="126695" y="254936"/>
                    </a:cubicBezTo>
                    <a:cubicBezTo>
                      <a:pt x="56885" y="254573"/>
                      <a:pt x="-361" y="196411"/>
                      <a:pt x="2" y="126248"/>
                    </a:cubicBezTo>
                    <a:cubicBezTo>
                      <a:pt x="364" y="56777"/>
                      <a:pt x="57313" y="165"/>
                      <a:pt x="127024" y="0"/>
                    </a:cubicBezTo>
                    <a:cubicBezTo>
                      <a:pt x="197626" y="-132"/>
                      <a:pt x="254212" y="56579"/>
                      <a:pt x="254113" y="127402"/>
                    </a:cubicBezTo>
                    <a:close/>
                    <a:moveTo>
                      <a:pt x="127387" y="219524"/>
                    </a:moveTo>
                    <a:cubicBezTo>
                      <a:pt x="179126" y="219524"/>
                      <a:pt x="220709" y="178046"/>
                      <a:pt x="220445" y="126710"/>
                    </a:cubicBezTo>
                    <a:cubicBezTo>
                      <a:pt x="220181" y="76329"/>
                      <a:pt x="178631" y="34884"/>
                      <a:pt x="128047" y="34587"/>
                    </a:cubicBezTo>
                    <a:cubicBezTo>
                      <a:pt x="76406" y="34291"/>
                      <a:pt x="34593" y="75505"/>
                      <a:pt x="34395" y="126874"/>
                    </a:cubicBezTo>
                    <a:cubicBezTo>
                      <a:pt x="34198" y="178343"/>
                      <a:pt x="75549" y="219524"/>
                      <a:pt x="127420" y="219524"/>
                    </a:cubicBezTo>
                    <a:close/>
                  </a:path>
                </a:pathLst>
              </a:custGeom>
              <a:grpFill/>
              <a:ln w="0" cap="flat">
                <a:noFill/>
                <a:prstDash val="solid"/>
                <a:miter/>
              </a:ln>
            </p:spPr>
            <p:txBody>
              <a:bodyPr rtlCol="0" anchor="ctr"/>
              <a:lstStyle/>
              <a:p>
                <a:endParaRPr lang="en-IL"/>
              </a:p>
            </p:txBody>
          </p:sp>
        </p:grpSp>
      </p:grpSp>
      <p:sp>
        <p:nvSpPr>
          <p:cNvPr id="80" name="Rectangle 79">
            <a:extLst>
              <a:ext uri="{FF2B5EF4-FFF2-40B4-BE49-F238E27FC236}">
                <a16:creationId xmlns:a16="http://schemas.microsoft.com/office/drawing/2014/main" id="{ED8A2A39-C58B-2D40-F404-E84FE6AE412B}"/>
              </a:ext>
            </a:extLst>
          </p:cNvPr>
          <p:cNvSpPr/>
          <p:nvPr/>
        </p:nvSpPr>
        <p:spPr>
          <a:xfrm>
            <a:off x="0" y="6643848"/>
            <a:ext cx="457200" cy="102109"/>
          </a:xfrm>
          <a:prstGeom prst="rect">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81" name="מציין מיקום של מספר שקופית 5">
            <a:extLst>
              <a:ext uri="{FF2B5EF4-FFF2-40B4-BE49-F238E27FC236}">
                <a16:creationId xmlns:a16="http://schemas.microsoft.com/office/drawing/2014/main" id="{D3C85EF8-D0A8-EB48-17B8-DBF303C543C4}"/>
              </a:ext>
            </a:extLst>
          </p:cNvPr>
          <p:cNvSpPr>
            <a:spLocks noGrp="1"/>
          </p:cNvSpPr>
          <p:nvPr>
            <p:ph type="sldNum" sz="quarter" idx="12"/>
          </p:nvPr>
        </p:nvSpPr>
        <p:spPr>
          <a:xfrm>
            <a:off x="436701" y="6519852"/>
            <a:ext cx="434158" cy="365125"/>
          </a:xfrm>
        </p:spPr>
        <p:txBody>
          <a:bodyPr/>
          <a:lstStyle/>
          <a:p>
            <a:fld id="{199E282D-D310-42D8-B8FF-78ED45A44D81}" type="slidenum">
              <a:rPr lang="he-IL" smtClean="0">
                <a:solidFill>
                  <a:schemeClr val="tx1"/>
                </a:solidFill>
                <a:latin typeface="Heebo" pitchFamily="2" charset="-79"/>
                <a:cs typeface="Heebo" pitchFamily="2" charset="-79"/>
              </a:rPr>
              <a:t>13</a:t>
            </a:fld>
            <a:endParaRPr lang="he-IL" dirty="0">
              <a:solidFill>
                <a:schemeClr val="tx1"/>
              </a:solidFill>
              <a:latin typeface="Heebo" pitchFamily="2" charset="-79"/>
              <a:cs typeface="Heebo" pitchFamily="2" charset="-79"/>
            </a:endParaRPr>
          </a:p>
        </p:txBody>
      </p:sp>
    </p:spTree>
    <p:extLst>
      <p:ext uri="{BB962C8B-B14F-4D97-AF65-F5344CB8AC3E}">
        <p14:creationId xmlns:p14="http://schemas.microsoft.com/office/powerpoint/2010/main" val="155933141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122873A-CC28-7055-C51B-DDAB120D3614}"/>
              </a:ext>
            </a:extLst>
          </p:cNvPr>
          <p:cNvSpPr/>
          <p:nvPr/>
        </p:nvSpPr>
        <p:spPr>
          <a:xfrm>
            <a:off x="8969830" y="0"/>
            <a:ext cx="3222170" cy="6890657"/>
          </a:xfrm>
          <a:prstGeom prst="rect">
            <a:avLst/>
          </a:prstGeom>
          <a:solidFill>
            <a:srgbClr val="9ABC56">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he-IL"/>
          </a:p>
        </p:txBody>
      </p:sp>
      <p:sp>
        <p:nvSpPr>
          <p:cNvPr id="50" name="Rectangle 49">
            <a:extLst>
              <a:ext uri="{FF2B5EF4-FFF2-40B4-BE49-F238E27FC236}">
                <a16:creationId xmlns:a16="http://schemas.microsoft.com/office/drawing/2014/main" id="{4DC7623E-281C-515C-6341-D16E7635160D}"/>
              </a:ext>
            </a:extLst>
          </p:cNvPr>
          <p:cNvSpPr/>
          <p:nvPr/>
        </p:nvSpPr>
        <p:spPr>
          <a:xfrm>
            <a:off x="0" y="6643848"/>
            <a:ext cx="457200" cy="102109"/>
          </a:xfrm>
          <a:prstGeom prst="rect">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1" name="מציין מיקום של מספר שקופית 5">
            <a:extLst>
              <a:ext uri="{FF2B5EF4-FFF2-40B4-BE49-F238E27FC236}">
                <a16:creationId xmlns:a16="http://schemas.microsoft.com/office/drawing/2014/main" id="{0BED092E-90D2-9438-0914-4E83B05EE568}"/>
              </a:ext>
            </a:extLst>
          </p:cNvPr>
          <p:cNvSpPr>
            <a:spLocks noGrp="1"/>
          </p:cNvSpPr>
          <p:nvPr>
            <p:ph type="sldNum" sz="quarter" idx="12"/>
          </p:nvPr>
        </p:nvSpPr>
        <p:spPr>
          <a:xfrm>
            <a:off x="436701" y="6519852"/>
            <a:ext cx="434155" cy="365125"/>
          </a:xfrm>
        </p:spPr>
        <p:txBody>
          <a:bodyPr/>
          <a:lstStyle/>
          <a:p>
            <a:fld id="{199E282D-D310-42D8-B8FF-78ED45A44D81}" type="slidenum">
              <a:rPr lang="he-IL" smtClean="0">
                <a:solidFill>
                  <a:schemeClr val="tx1"/>
                </a:solidFill>
                <a:latin typeface="Heebo" pitchFamily="2" charset="-79"/>
                <a:cs typeface="Heebo" pitchFamily="2" charset="-79"/>
              </a:rPr>
              <a:t>14</a:t>
            </a:fld>
            <a:endParaRPr lang="he-IL" dirty="0">
              <a:solidFill>
                <a:schemeClr val="tx1"/>
              </a:solidFill>
              <a:latin typeface="Heebo" pitchFamily="2" charset="-79"/>
              <a:cs typeface="Heebo" pitchFamily="2" charset="-79"/>
            </a:endParaRPr>
          </a:p>
        </p:txBody>
      </p:sp>
      <p:grpSp>
        <p:nvGrpSpPr>
          <p:cNvPr id="54" name="Group 53">
            <a:extLst>
              <a:ext uri="{FF2B5EF4-FFF2-40B4-BE49-F238E27FC236}">
                <a16:creationId xmlns:a16="http://schemas.microsoft.com/office/drawing/2014/main" id="{DD739162-9322-2A87-10AB-3C7D2413B284}"/>
              </a:ext>
            </a:extLst>
          </p:cNvPr>
          <p:cNvGrpSpPr/>
          <p:nvPr/>
        </p:nvGrpSpPr>
        <p:grpSpPr>
          <a:xfrm>
            <a:off x="123841" y="171391"/>
            <a:ext cx="8625544" cy="6574567"/>
            <a:chOff x="123841" y="171391"/>
            <a:chExt cx="8625544" cy="6574567"/>
          </a:xfrm>
        </p:grpSpPr>
        <p:pic>
          <p:nvPicPr>
            <p:cNvPr id="2" name="Picture 1" descr="A group of people in a park&#10;&#10;Description automatically generated">
              <a:extLst>
                <a:ext uri="{FF2B5EF4-FFF2-40B4-BE49-F238E27FC236}">
                  <a16:creationId xmlns:a16="http://schemas.microsoft.com/office/drawing/2014/main" id="{45BE2C84-FAB6-22C8-BFCD-A032A550C0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01" t="29466" r="16949" b="34146"/>
            <a:stretch/>
          </p:blipFill>
          <p:spPr>
            <a:xfrm>
              <a:off x="979713" y="5512252"/>
              <a:ext cx="3311989" cy="1233705"/>
            </a:xfrm>
            <a:prstGeom prst="roundRect">
              <a:avLst>
                <a:gd name="adj" fmla="val 6373"/>
              </a:avLst>
            </a:prstGeom>
          </p:spPr>
        </p:pic>
        <p:sp>
          <p:nvSpPr>
            <p:cNvPr id="30" name="Rounded Rectangle 29">
              <a:extLst>
                <a:ext uri="{FF2B5EF4-FFF2-40B4-BE49-F238E27FC236}">
                  <a16:creationId xmlns:a16="http://schemas.microsoft.com/office/drawing/2014/main" id="{06B38D01-154C-127F-B4A2-5B9155642BEB}"/>
                </a:ext>
              </a:extLst>
            </p:cNvPr>
            <p:cNvSpPr/>
            <p:nvPr/>
          </p:nvSpPr>
          <p:spPr>
            <a:xfrm>
              <a:off x="141517" y="4142145"/>
              <a:ext cx="4150186" cy="1279943"/>
            </a:xfrm>
            <a:prstGeom prst="roundRect">
              <a:avLst>
                <a:gd name="adj" fmla="val 390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19" name="Rounded Rectangle 18">
              <a:extLst>
                <a:ext uri="{FF2B5EF4-FFF2-40B4-BE49-F238E27FC236}">
                  <a16:creationId xmlns:a16="http://schemas.microsoft.com/office/drawing/2014/main" id="{11078114-E343-5A19-2F8A-2E2C48B6AF1A}"/>
                </a:ext>
              </a:extLst>
            </p:cNvPr>
            <p:cNvSpPr/>
            <p:nvPr/>
          </p:nvSpPr>
          <p:spPr>
            <a:xfrm>
              <a:off x="141515" y="171391"/>
              <a:ext cx="8607867" cy="1731966"/>
            </a:xfrm>
            <a:prstGeom prst="roundRect">
              <a:avLst>
                <a:gd name="adj" fmla="val 172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21" name="Rounded Rectangle 20">
              <a:extLst>
                <a:ext uri="{FF2B5EF4-FFF2-40B4-BE49-F238E27FC236}">
                  <a16:creationId xmlns:a16="http://schemas.microsoft.com/office/drawing/2014/main" id="{950C7BF5-E9E7-A372-F4CE-F6BD9D9CF8EC}"/>
                </a:ext>
              </a:extLst>
            </p:cNvPr>
            <p:cNvSpPr/>
            <p:nvPr/>
          </p:nvSpPr>
          <p:spPr>
            <a:xfrm>
              <a:off x="141517" y="1993522"/>
              <a:ext cx="8607868" cy="2058459"/>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3" name="Rounded Rectangle 22">
              <a:extLst>
                <a:ext uri="{FF2B5EF4-FFF2-40B4-BE49-F238E27FC236}">
                  <a16:creationId xmlns:a16="http://schemas.microsoft.com/office/drawing/2014/main" id="{2145B526-C8CF-71A7-787F-D230F12BA094}"/>
                </a:ext>
              </a:extLst>
            </p:cNvPr>
            <p:cNvSpPr/>
            <p:nvPr/>
          </p:nvSpPr>
          <p:spPr>
            <a:xfrm>
              <a:off x="4400559" y="4142146"/>
              <a:ext cx="4348823" cy="2603812"/>
            </a:xfrm>
            <a:prstGeom prst="roundRect">
              <a:avLst>
                <a:gd name="adj" fmla="val 116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8" name="TextBox 7">
              <a:extLst>
                <a:ext uri="{FF2B5EF4-FFF2-40B4-BE49-F238E27FC236}">
                  <a16:creationId xmlns:a16="http://schemas.microsoft.com/office/drawing/2014/main" id="{C7CAF2DE-0B1F-3D51-6003-FE0859AB37E3}"/>
                </a:ext>
              </a:extLst>
            </p:cNvPr>
            <p:cNvSpPr txBox="1"/>
            <p:nvPr/>
          </p:nvSpPr>
          <p:spPr>
            <a:xfrm>
              <a:off x="123841" y="199092"/>
              <a:ext cx="8564326" cy="1653851"/>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ct val="1140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התערבות בנווה עופר</a:t>
              </a:r>
            </a:p>
            <a:p>
              <a:pPr marL="182563" lvl="1" indent="-173038">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האירוע תוכנן במטרה </a:t>
              </a:r>
              <a:r>
                <a:rPr lang="he-IL" sz="1100" b="1" dirty="0">
                  <a:latin typeface="Heebo" pitchFamily="2" charset="-79"/>
                  <a:ea typeface="Tahoma" panose="020B0604030504040204" pitchFamily="34" charset="0"/>
                  <a:cs typeface="Heebo" pitchFamily="2" charset="-79"/>
                </a:rPr>
                <a:t>לקדם קהילתיות ולחזק בקרב התושבים את תחושת השייכות </a:t>
              </a:r>
              <a:r>
                <a:rPr lang="he-IL" sz="1100" dirty="0">
                  <a:latin typeface="Heebo" pitchFamily="2" charset="-79"/>
                  <a:ea typeface="Tahoma" panose="020B0604030504040204" pitchFamily="34" charset="0"/>
                  <a:cs typeface="Heebo" pitchFamily="2" charset="-79"/>
                </a:rPr>
                <a:t>למרחב הציבורי, זאת באמצעות הכשרת תנאים המזמנים שהייה משותפת, ופעילויות לחיזוק הזיקה של התושבים לשכונה (מורשת, נוסטלגיה, משחקי ספורט חברתיים). </a:t>
              </a:r>
            </a:p>
            <a:p>
              <a:pPr marL="182563" lvl="1" indent="-173038">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לאירוע הגיעו משתתפים ממגוון קבוצות אוכלוסייה, אך האינטראקציות הקהילתיות נשארו בעיקר במעגלים הפנימיים.</a:t>
              </a:r>
            </a:p>
            <a:p>
              <a:pPr marL="182563" lvl="1" indent="-173038">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מעצם ההתכנסות הרשמית הזדמן גם משחק ממושך במתקנים, אשר אופיינו טרם ההתערבות כמרחב זנוח ופחות שימושי.</a:t>
              </a:r>
            </a:p>
            <a:p>
              <a:pPr marL="182563" lvl="1" indent="-173038">
                <a:lnSpc>
                  <a:spcPct val="1140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המרחב תוכנן על מנת לזמן התכנסות חוזרת, ובמסגרת הערכת הפעילות התגבשו מס' תובנות: </a:t>
              </a:r>
            </a:p>
            <a:p>
              <a:pPr marL="365125" lvl="1" indent="-225425">
                <a:lnSpc>
                  <a:spcPct val="114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הומלץ על קיום תדיר של אירועי הפנינג או הפעלה קבועה של חלק מהתחנות שהיו באירוע.</a:t>
              </a:r>
            </a:p>
            <a:p>
              <a:pPr marL="365125" lvl="1" indent="-225425">
                <a:lnSpc>
                  <a:spcPct val="114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המרואיינים ביקשו לחבר בין הפעילות בגן האירוס לפעילות המרכז הקהילתי, ולמתקנים שיתופיים כגון ספרייה ומחסן משחקים</a:t>
              </a:r>
              <a:r>
                <a:rPr lang="he-IL" sz="1050" dirty="0">
                  <a:latin typeface="Heebo" pitchFamily="2" charset="-79"/>
                  <a:ea typeface="Tahoma" panose="020B0604030504040204" pitchFamily="34" charset="0"/>
                  <a:cs typeface="Heebo" pitchFamily="2" charset="-79"/>
                </a:rPr>
                <a:t>. </a:t>
              </a:r>
            </a:p>
          </p:txBody>
        </p:sp>
        <p:sp>
          <p:nvSpPr>
            <p:cNvPr id="10" name="TextBox 9">
              <a:extLst>
                <a:ext uri="{FF2B5EF4-FFF2-40B4-BE49-F238E27FC236}">
                  <a16:creationId xmlns:a16="http://schemas.microsoft.com/office/drawing/2014/main" id="{84C3418C-B1D9-269A-DADD-EBA70A1C071A}"/>
                </a:ext>
              </a:extLst>
            </p:cNvPr>
            <p:cNvSpPr txBox="1"/>
            <p:nvPr/>
          </p:nvSpPr>
          <p:spPr>
            <a:xfrm>
              <a:off x="228599" y="1983678"/>
              <a:ext cx="8459567" cy="203985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ct val="1140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רחוב משחק</a:t>
              </a:r>
            </a:p>
            <a:p>
              <a:pPr marL="9525" lvl="1">
                <a:lnSpc>
                  <a:spcPct val="114000"/>
                </a:lnSpc>
                <a:spcAft>
                  <a:spcPts val="0"/>
                </a:spcAft>
              </a:pPr>
              <a:r>
                <a:rPr lang="he-IL" sz="1100" b="1" dirty="0">
                  <a:latin typeface="Heebo" pitchFamily="2" charset="-79"/>
                  <a:ea typeface="Tahoma" panose="020B0604030504040204" pitchFamily="34" charset="0"/>
                  <a:cs typeface="Heebo" pitchFamily="2" charset="-79"/>
                </a:rPr>
                <a:t>האירועים בכל מוקד שיקפו מאפיינים שונים של השכונה והקהילה</a:t>
              </a:r>
              <a:r>
                <a:rPr lang="he-IL" sz="1100" dirty="0">
                  <a:latin typeface="Heebo" pitchFamily="2" charset="-79"/>
                  <a:ea typeface="Tahoma" panose="020B0604030504040204" pitchFamily="34" charset="0"/>
                  <a:cs typeface="Heebo" pitchFamily="2" charset="-79"/>
                </a:rPr>
                <a:t>:</a:t>
              </a:r>
            </a:p>
            <a:p>
              <a:pPr marL="174625" lvl="1" indent="-174625">
                <a:lnSpc>
                  <a:spcPct val="114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בצפון הייתה אינטראקציה רבה בין המבקרים וניכר כי מדובר בקהילה שכונתית והומוגנית שבה רבים מכירים זה את זה. </a:t>
              </a:r>
            </a:p>
            <a:p>
              <a:pPr marL="174625" lvl="1" indent="-174625">
                <a:lnSpc>
                  <a:spcPct val="114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האירוע ברחוב המגורים הקטן ביפו עוצב באופן מזמין לשהייה חברתית (פינות ישיבה ומתחם קפה) ותחנות הפעילות היוו חשיפה לחוגי המרכז הקהילתי. נצפתה נוכחות יחסית גבוהה של בני הגיל השלישי, וכן הורים לילדים בוגרים, שישבו בפינות הישיבה בקבוצות חברתיות ואתניות שונות. </a:t>
              </a:r>
            </a:p>
            <a:p>
              <a:pPr marL="174625" lvl="1" indent="-174625">
                <a:lnSpc>
                  <a:spcPct val="114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באירוע שהצטרף להשקת המרכז למדעים ביפו, קהל המבקרים אופיין כמעורב וייצג גם קהילה האופיינית למרכז העיר/צפון יפו (סוציו אקונומי גבוה) שמעורים בשירותי הקהילה, וגם תושבי יפו ותיקים מהחברה הערבית שנחשפו לשירותים לגיל הרך רק בשנים האחרונות. </a:t>
              </a:r>
            </a:p>
            <a:p>
              <a:pPr marL="174625" lvl="1" indent="-174625">
                <a:lnSpc>
                  <a:spcPct val="114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הצוותים הקהילתיים ביפו היו באינטראקציה רבה עם התושבים. באירוע הקטן דווח ע"י הצוות על אתגרי הפצת האירוע, אל מול קהל שאינו מורגל בצריכת שירותים קהילתיים. ההיענות הגבוהה באירוע השקה מלמדת על עבודת גיוס מאומצת ויחסים מתוחזקים היטב של הצוות הקהילתי באזור עם קהל התושבים.</a:t>
              </a:r>
            </a:p>
          </p:txBody>
        </p:sp>
        <p:sp>
          <p:nvSpPr>
            <p:cNvPr id="4" name="TextBox 3">
              <a:extLst>
                <a:ext uri="{FF2B5EF4-FFF2-40B4-BE49-F238E27FC236}">
                  <a16:creationId xmlns:a16="http://schemas.microsoft.com/office/drawing/2014/main" id="{1A4950BF-C381-08B3-A6D7-E00CB8B6F5FF}"/>
                </a:ext>
              </a:extLst>
            </p:cNvPr>
            <p:cNvSpPr txBox="1"/>
            <p:nvPr/>
          </p:nvSpPr>
          <p:spPr>
            <a:xfrm>
              <a:off x="4516295" y="4255943"/>
              <a:ext cx="4171872" cy="2329227"/>
            </a:xfrm>
            <a:prstGeom prst="rect">
              <a:avLst/>
            </a:prstGeom>
            <a:noFill/>
          </p:spPr>
          <p:txBody>
            <a:bodyPr wrap="square" lIns="91440" tIns="45720" rIns="91440" bIns="45720" anchor="t">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ct val="1140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הקמת משחקייה במרכז הערבי יהודי ביפו</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המשחקייה נמצאת במרכז הקהילתי הערבי-יהודי ביפו, המשמש </a:t>
              </a:r>
              <a:r>
                <a:rPr lang="he-IL" sz="1050" b="1" dirty="0">
                  <a:latin typeface="Heebo" pitchFamily="2" charset="-79"/>
                  <a:ea typeface="Tahoma" panose="020B0604030504040204" pitchFamily="34" charset="0"/>
                  <a:cs typeface="Heebo" pitchFamily="2" charset="-79"/>
                </a:rPr>
                <a:t>כאכסנייה של שותפות קהילתית לתושבים משלוש הדתות</a:t>
              </a:r>
              <a:r>
                <a:rPr lang="he-IL" sz="1050" dirty="0">
                  <a:latin typeface="Heebo" pitchFamily="2" charset="-79"/>
                  <a:ea typeface="Tahoma" panose="020B0604030504040204" pitchFamily="34" charset="0"/>
                  <a:cs typeface="Heebo" pitchFamily="2" charset="-79"/>
                </a:rPr>
                <a:t>: יהודים, נוצרים ומוסלמים. השילוט במשחקיה מונגש בשפה ערבית ועברית לטובת מגוון המבקרים.</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הצוות המוביל מעורה בקהילה ומיודד עם המבקרים, וניכר שהצוות מודע לחשיבות הקשר לטובת שיפור המענה וקידום חוויה קהילתית במתחם. </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מרבית האינטראקציה התקיימה בין המלווים לילדים, ובין המבוגרים לבין עצמם. נצפה משחק מועט בין ילדים שלא הכירו מבעוד מועד.</a:t>
              </a:r>
            </a:p>
            <a:p>
              <a:pPr marL="182563" lvl="1" indent="-173038">
                <a:lnSpc>
                  <a:spcPct val="114000"/>
                </a:lnSpc>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בפתח המשחקייה הוצב שלט עם קוד </a:t>
              </a:r>
              <a:r>
                <a:rPr lang="en-US" sz="1050" dirty="0">
                  <a:latin typeface="Heebo" pitchFamily="2" charset="-79"/>
                  <a:ea typeface="Tahoma" panose="020B0604030504040204" pitchFamily="34" charset="0"/>
                  <a:cs typeface="Heebo" pitchFamily="2" charset="-79"/>
                </a:rPr>
                <a:t>QR</a:t>
              </a:r>
              <a:r>
                <a:rPr lang="he-IL" sz="1050" dirty="0">
                  <a:latin typeface="Heebo" pitchFamily="2" charset="-79"/>
                  <a:ea typeface="Tahoma" panose="020B0604030504040204" pitchFamily="34" charset="0"/>
                  <a:cs typeface="Heebo" pitchFamily="2" charset="-79"/>
                </a:rPr>
                <a:t> להצטרפות לקבוצת </a:t>
              </a:r>
              <a:r>
                <a:rPr lang="he-IL" sz="1050" dirty="0" err="1">
                  <a:latin typeface="Heebo" pitchFamily="2" charset="-79"/>
                  <a:ea typeface="Tahoma" panose="020B0604030504040204" pitchFamily="34" charset="0"/>
                  <a:cs typeface="Heebo" pitchFamily="2" charset="-79"/>
                </a:rPr>
                <a:t>הוואטסאפ</a:t>
              </a:r>
              <a:r>
                <a:rPr lang="he-IL" sz="1050" dirty="0">
                  <a:latin typeface="Heebo" pitchFamily="2" charset="-79"/>
                  <a:ea typeface="Tahoma" panose="020B0604030504040204" pitchFamily="34" charset="0"/>
                  <a:cs typeface="Heebo" pitchFamily="2" charset="-79"/>
                </a:rPr>
                <a:t> הקהילתית, המרואיינות העידו על התעדכנות שוטפת באירועים בדרך זו.</a:t>
              </a:r>
            </a:p>
          </p:txBody>
        </p:sp>
        <p:sp>
          <p:nvSpPr>
            <p:cNvPr id="5" name="TextBox 4">
              <a:extLst>
                <a:ext uri="{FF2B5EF4-FFF2-40B4-BE49-F238E27FC236}">
                  <a16:creationId xmlns:a16="http://schemas.microsoft.com/office/drawing/2014/main" id="{1AD6E469-3768-0724-169C-E6D773A57D8A}"/>
                </a:ext>
              </a:extLst>
            </p:cNvPr>
            <p:cNvSpPr txBox="1"/>
            <p:nvPr/>
          </p:nvSpPr>
          <p:spPr>
            <a:xfrm>
              <a:off x="228600" y="4255943"/>
              <a:ext cx="3951511" cy="10177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t"/>
            <a:lstStyle>
              <a:defPPr>
                <a:defRPr lang="he-IL"/>
              </a:defPPr>
              <a:lvl1pPr marL="171450" indent="-171450">
                <a:buFont typeface="Arial" panose="020B0604020202020204" pitchFamily="34" charset="0"/>
                <a:buChar char="•"/>
                <a:defRPr sz="1200"/>
              </a:lvl1pPr>
              <a:lvl2pPr marL="628650" lvl="1" indent="-171450">
                <a:buFont typeface="Arial" panose="020B0604020202020204" pitchFamily="34" charset="0"/>
                <a:buChar char="•"/>
                <a:defRPr sz="1200"/>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14000"/>
                </a:lnSpc>
                <a:buNone/>
              </a:pPr>
              <a:r>
                <a:rPr lang="he-IL" b="1" dirty="0">
                  <a:solidFill>
                    <a:srgbClr val="9ABC56"/>
                  </a:solidFill>
                  <a:latin typeface="Heebo" pitchFamily="2" charset="-79"/>
                  <a:ea typeface="Tahoma" panose="020B0604030504040204" pitchFamily="34" charset="0"/>
                  <a:cs typeface="Heebo" pitchFamily="2" charset="-79"/>
                </a:rPr>
                <a:t>פעולות ותפוקות – מידע מפורט מצורף </a:t>
              </a:r>
              <a:r>
                <a:rPr lang="he-IL" b="1" dirty="0">
                  <a:solidFill>
                    <a:srgbClr val="9ABC56"/>
                  </a:solidFill>
                  <a:latin typeface="Heebo" pitchFamily="2" charset="-79"/>
                  <a:ea typeface="Tahoma" panose="020B0604030504040204" pitchFamily="34" charset="0"/>
                  <a:cs typeface="Heebo" pitchFamily="2" charset="-79"/>
                  <a:hlinkClick r:id="rId5" action="ppaction://hlinksldjump">
                    <a:extLst>
                      <a:ext uri="{A12FA001-AC4F-418D-AE19-62706E023703}">
                        <ahyp:hlinkClr xmlns:ahyp="http://schemas.microsoft.com/office/drawing/2018/hyperlinkcolor" val="tx"/>
                      </a:ext>
                    </a:extLst>
                  </a:hlinkClick>
                </a:rPr>
                <a:t>בנספחים </a:t>
              </a:r>
              <a:r>
                <a:rPr lang="he-IL" b="1" dirty="0">
                  <a:solidFill>
                    <a:srgbClr val="9ABC56"/>
                  </a:solidFill>
                  <a:latin typeface="Heebo" pitchFamily="2" charset="-79"/>
                  <a:ea typeface="Tahoma" panose="020B0604030504040204" pitchFamily="34" charset="0"/>
                  <a:cs typeface="Heebo" pitchFamily="2" charset="-79"/>
                </a:rPr>
                <a:t>:</a:t>
              </a:r>
            </a:p>
            <a:p>
              <a:pPr marL="9525" lvl="1" indent="0">
                <a:lnSpc>
                  <a:spcPct val="114000"/>
                </a:lnSpc>
                <a:buNone/>
              </a:pPr>
              <a:r>
                <a:rPr lang="he-IL" sz="1050" dirty="0">
                  <a:solidFill>
                    <a:schemeClr val="tx1"/>
                  </a:solidFill>
                  <a:latin typeface="Heebo" pitchFamily="2" charset="-79"/>
                  <a:ea typeface="Tahoma" panose="020B0604030504040204" pitchFamily="34" charset="0"/>
                  <a:cs typeface="Heebo" pitchFamily="2" charset="-79"/>
                </a:rPr>
                <a:t>שלל הסדנאות והפעילויות תחת </a:t>
              </a:r>
              <a:r>
                <a:rPr lang="he-IL" sz="1050" dirty="0" err="1">
                  <a:solidFill>
                    <a:schemeClr val="tx1"/>
                  </a:solidFill>
                  <a:latin typeface="Heebo" pitchFamily="2" charset="-79"/>
                  <a:ea typeface="Tahoma" panose="020B0604030504040204" pitchFamily="34" charset="0"/>
                  <a:cs typeface="Heebo" pitchFamily="2" charset="-79"/>
                </a:rPr>
                <a:t>סלתא</a:t>
              </a:r>
              <a:r>
                <a:rPr lang="he-IL" sz="1050" dirty="0">
                  <a:solidFill>
                    <a:schemeClr val="tx1"/>
                  </a:solidFill>
                  <a:latin typeface="Heebo" pitchFamily="2" charset="-79"/>
                  <a:ea typeface="Tahoma" panose="020B0604030504040204" pitchFamily="34" charset="0"/>
                  <a:cs typeface="Heebo" pitchFamily="2" charset="-79"/>
                </a:rPr>
                <a:t> כוללות מאפיינים לעידוד חיבור קהילתי. בנוסף, במסגרת מאמצי הפעילות בעת חירום בוצעו פניות יזומות לנשים לקראת ולאחר לידה במטרה להציע תמיכה </a:t>
              </a:r>
              <a:r>
                <a:rPr lang="he-IL" sz="1050" dirty="0" err="1">
                  <a:solidFill>
                    <a:schemeClr val="tx1"/>
                  </a:solidFill>
                  <a:latin typeface="Heebo" pitchFamily="2" charset="-79"/>
                  <a:ea typeface="Tahoma" panose="020B0604030504040204" pitchFamily="34" charset="0"/>
                  <a:cs typeface="Heebo" pitchFamily="2" charset="-79"/>
                </a:rPr>
                <a:t>ולהנגיש</a:t>
              </a:r>
              <a:r>
                <a:rPr lang="he-IL" sz="1050" dirty="0">
                  <a:solidFill>
                    <a:schemeClr val="tx1"/>
                  </a:solidFill>
                  <a:latin typeface="Heebo" pitchFamily="2" charset="-79"/>
                  <a:ea typeface="Tahoma" panose="020B0604030504040204" pitchFamily="34" charset="0"/>
                  <a:cs typeface="Heebo" pitchFamily="2" charset="-79"/>
                </a:rPr>
                <a:t> שירותים קהילתיים, וכן לקשר לקבוצות קהילה שכונתיות. </a:t>
              </a:r>
            </a:p>
          </p:txBody>
        </p:sp>
      </p:grpSp>
      <p:grpSp>
        <p:nvGrpSpPr>
          <p:cNvPr id="6" name="Group 5">
            <a:extLst>
              <a:ext uri="{FF2B5EF4-FFF2-40B4-BE49-F238E27FC236}">
                <a16:creationId xmlns:a16="http://schemas.microsoft.com/office/drawing/2014/main" id="{61954AA5-8748-B407-B209-61BD88430696}"/>
              </a:ext>
            </a:extLst>
          </p:cNvPr>
          <p:cNvGrpSpPr/>
          <p:nvPr/>
        </p:nvGrpSpPr>
        <p:grpSpPr>
          <a:xfrm>
            <a:off x="9049933" y="178194"/>
            <a:ext cx="2978781" cy="6254490"/>
            <a:chOff x="9049933" y="178194"/>
            <a:chExt cx="2978781" cy="6254490"/>
          </a:xfrm>
        </p:grpSpPr>
        <p:sp>
          <p:nvSpPr>
            <p:cNvPr id="9" name="TextBox 8">
              <a:extLst>
                <a:ext uri="{FF2B5EF4-FFF2-40B4-BE49-F238E27FC236}">
                  <a16:creationId xmlns:a16="http://schemas.microsoft.com/office/drawing/2014/main" id="{92F75BD4-C7A4-EE31-C04F-0AEABA63F73C}"/>
                </a:ext>
              </a:extLst>
            </p:cNvPr>
            <p:cNvSpPr txBox="1"/>
            <p:nvPr/>
          </p:nvSpPr>
          <p:spPr>
            <a:xfrm>
              <a:off x="9514116" y="178194"/>
              <a:ext cx="2514598" cy="1498872"/>
            </a:xfrm>
            <a:prstGeom prst="rect">
              <a:avLst/>
            </a:prstGeom>
            <a:noFill/>
          </p:spPr>
          <p:txBody>
            <a:bodyPr wrap="square">
              <a:spAutoFit/>
            </a:bodyPr>
            <a:lstStyle/>
            <a:p>
              <a:pPr>
                <a:lnSpc>
                  <a:spcPct val="115000"/>
                </a:lnSpc>
              </a:pPr>
              <a:r>
                <a:rPr lang="he-IL" sz="3200" b="1" dirty="0">
                  <a:latin typeface="Heebo" pitchFamily="2" charset="-79"/>
                  <a:ea typeface="Tahoma" panose="020B0604030504040204" pitchFamily="34" charset="0"/>
                  <a:cs typeface="Heebo" pitchFamily="2" charset="-79"/>
                </a:rPr>
                <a:t>בני הגיל הרך ומלוויהם:</a:t>
              </a:r>
            </a:p>
            <a:p>
              <a:pPr algn="r" rtl="1">
                <a:lnSpc>
                  <a:spcPct val="115000"/>
                </a:lnSpc>
              </a:pPr>
              <a:endParaRPr lang="he-IL" sz="1600" u="sng" dirty="0">
                <a:effectLst/>
                <a:latin typeface="Heebo" pitchFamily="2" charset="-79"/>
                <a:ea typeface="Tahoma" panose="020B0604030504040204" pitchFamily="34" charset="0"/>
                <a:cs typeface="Heebo" pitchFamily="2" charset="-79"/>
              </a:endParaRPr>
            </a:p>
          </p:txBody>
        </p:sp>
        <p:sp>
          <p:nvSpPr>
            <p:cNvPr id="11" name="TextBox 10">
              <a:extLst>
                <a:ext uri="{FF2B5EF4-FFF2-40B4-BE49-F238E27FC236}">
                  <a16:creationId xmlns:a16="http://schemas.microsoft.com/office/drawing/2014/main" id="{7DE6B35A-FE5D-D0C0-D920-AA27BA2FAB93}"/>
                </a:ext>
              </a:extLst>
            </p:cNvPr>
            <p:cNvSpPr txBox="1"/>
            <p:nvPr/>
          </p:nvSpPr>
          <p:spPr>
            <a:xfrm>
              <a:off x="9158789" y="1892046"/>
              <a:ext cx="2869925" cy="1165832"/>
            </a:xfrm>
            <a:prstGeom prst="rect">
              <a:avLst/>
            </a:prstGeom>
            <a:noFill/>
          </p:spPr>
          <p:txBody>
            <a:bodyPr wrap="square">
              <a:spAutoFit/>
            </a:bodyPr>
            <a:lstStyle/>
            <a:p>
              <a:pPr>
                <a:lnSpc>
                  <a:spcPct val="115000"/>
                </a:lnSpc>
                <a:spcAft>
                  <a:spcPts val="1000"/>
                </a:spcAft>
                <a:buClr>
                  <a:schemeClr val="bg1"/>
                </a:buClr>
              </a:pPr>
              <a:r>
                <a:rPr lang="he-IL" dirty="0">
                  <a:latin typeface="Heebo" pitchFamily="2" charset="-79"/>
                  <a:ea typeface="Tahoma" panose="020B0604030504040204" pitchFamily="34" charset="0"/>
                  <a:cs typeface="Heebo" pitchFamily="2" charset="-79"/>
                </a:rPr>
                <a:t>קהילתיות והשתייכות חברתית</a:t>
              </a:r>
              <a:endParaRPr lang="en-US" dirty="0">
                <a:latin typeface="Heebo" pitchFamily="2" charset="-79"/>
                <a:ea typeface="Tahoma" panose="020B0604030504040204" pitchFamily="34" charset="0"/>
                <a:cs typeface="Heebo" pitchFamily="2" charset="-79"/>
              </a:endParaRPr>
            </a:p>
            <a:p>
              <a:pPr>
                <a:lnSpc>
                  <a:spcPct val="115000"/>
                </a:lnSpc>
                <a:spcAft>
                  <a:spcPts val="1000"/>
                </a:spcAft>
                <a:buClr>
                  <a:schemeClr val="bg1"/>
                </a:buClr>
              </a:pPr>
              <a:endParaRPr lang="he-IL" dirty="0">
                <a:latin typeface="Heebo" pitchFamily="2" charset="-79"/>
                <a:ea typeface="Tahoma" panose="020B0604030504040204" pitchFamily="34" charset="0"/>
                <a:cs typeface="Heebo" pitchFamily="2" charset="-79"/>
              </a:endParaRPr>
            </a:p>
          </p:txBody>
        </p:sp>
        <p:cxnSp>
          <p:nvCxnSpPr>
            <p:cNvPr id="14" name="Straight Connector 13">
              <a:extLst>
                <a:ext uri="{FF2B5EF4-FFF2-40B4-BE49-F238E27FC236}">
                  <a16:creationId xmlns:a16="http://schemas.microsoft.com/office/drawing/2014/main" id="{6ECE08A6-76A3-252E-A3DC-BA5CAD08C882}"/>
                </a:ext>
              </a:extLst>
            </p:cNvPr>
            <p:cNvCxnSpPr/>
            <p:nvPr/>
          </p:nvCxnSpPr>
          <p:spPr>
            <a:xfrm flipH="1">
              <a:off x="11059886" y="1871121"/>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87AA59-700C-EBAE-3918-F249CF5F3C25}"/>
                </a:ext>
              </a:extLst>
            </p:cNvPr>
            <p:cNvPicPr>
              <a:picLocks noChangeAspect="1"/>
            </p:cNvPicPr>
            <p:nvPr/>
          </p:nvPicPr>
          <p:blipFill>
            <a:blip r:embed="rId6">
              <a:alphaModFix amt="42000"/>
            </a:blip>
            <a:stretch>
              <a:fillRect/>
            </a:stretch>
          </p:blipFill>
          <p:spPr>
            <a:xfrm>
              <a:off x="11097347" y="3484677"/>
              <a:ext cx="785047" cy="483994"/>
            </a:xfrm>
            <a:prstGeom prst="rect">
              <a:avLst/>
            </a:prstGeom>
          </p:spPr>
        </p:pic>
        <p:pic>
          <p:nvPicPr>
            <p:cNvPr id="24" name="Picture 23">
              <a:extLst>
                <a:ext uri="{FF2B5EF4-FFF2-40B4-BE49-F238E27FC236}">
                  <a16:creationId xmlns:a16="http://schemas.microsoft.com/office/drawing/2014/main" id="{2BBE3C82-890B-0FC5-4713-8B75853A9179}"/>
                </a:ext>
              </a:extLst>
            </p:cNvPr>
            <p:cNvPicPr>
              <a:picLocks noChangeAspect="1"/>
            </p:cNvPicPr>
            <p:nvPr/>
          </p:nvPicPr>
          <p:blipFill>
            <a:blip r:embed="rId6">
              <a:alphaModFix amt="38000"/>
            </a:blip>
            <a:stretch>
              <a:fillRect/>
            </a:stretch>
          </p:blipFill>
          <p:spPr>
            <a:xfrm rot="10800000">
              <a:off x="9306010" y="5948690"/>
              <a:ext cx="785047" cy="483994"/>
            </a:xfrm>
            <a:prstGeom prst="rect">
              <a:avLst/>
            </a:prstGeom>
          </p:spPr>
        </p:pic>
        <p:sp>
          <p:nvSpPr>
            <p:cNvPr id="25" name="TextBox 24">
              <a:extLst>
                <a:ext uri="{FF2B5EF4-FFF2-40B4-BE49-F238E27FC236}">
                  <a16:creationId xmlns:a16="http://schemas.microsoft.com/office/drawing/2014/main" id="{FC3E52C1-2685-9310-B3D7-2A6601426574}"/>
                </a:ext>
              </a:extLst>
            </p:cNvPr>
            <p:cNvSpPr txBox="1"/>
            <p:nvPr/>
          </p:nvSpPr>
          <p:spPr>
            <a:xfrm>
              <a:off x="9049933" y="4028836"/>
              <a:ext cx="2869925" cy="1107996"/>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r>
                <a:rPr lang="he-IL" sz="1100" b="1" dirty="0">
                  <a:latin typeface="Heebo" pitchFamily="2" charset="-79"/>
                  <a:cs typeface="Heebo" pitchFamily="2" charset="-79"/>
                </a:rPr>
                <a:t>"אהבתי את הרעיון הזה, לא הייתי קודם בפעילויות רחוב.. לדעתי צריך יותר דברים כאלה, זה מייצר תחושת שכונה כזאת וזו הזדמנות לילדים להרגיש שהם חלק מהמקום." </a:t>
              </a:r>
              <a:endParaRPr lang="en-US" sz="1100" b="1" dirty="0">
                <a:latin typeface="Heebo" pitchFamily="2" charset="-79"/>
                <a:cs typeface="Heebo" pitchFamily="2" charset="-79"/>
              </a:endParaRPr>
            </a:p>
            <a:p>
              <a:r>
                <a:rPr lang="he-IL" sz="1100" i="0" dirty="0">
                  <a:latin typeface="Heebo" pitchFamily="2" charset="-79"/>
                  <a:cs typeface="Heebo" pitchFamily="2" charset="-79"/>
                </a:rPr>
                <a:t>רחוב משחק, </a:t>
              </a:r>
              <a:r>
                <a:rPr lang="he-IL" sz="1100" i="0" dirty="0" err="1">
                  <a:latin typeface="Heebo" pitchFamily="2" charset="-79"/>
                  <a:cs typeface="Heebo" pitchFamily="2" charset="-79"/>
                </a:rPr>
                <a:t>ציהת"לי</a:t>
              </a:r>
              <a:endParaRPr lang="he-IL" sz="1100" dirty="0">
                <a:latin typeface="Heebo" pitchFamily="2" charset="-79"/>
                <a:cs typeface="Heebo" pitchFamily="2" charset="-79"/>
              </a:endParaRPr>
            </a:p>
          </p:txBody>
        </p:sp>
        <p:sp>
          <p:nvSpPr>
            <p:cNvPr id="28" name="TextBox 27">
              <a:extLst>
                <a:ext uri="{FF2B5EF4-FFF2-40B4-BE49-F238E27FC236}">
                  <a16:creationId xmlns:a16="http://schemas.microsoft.com/office/drawing/2014/main" id="{2679EE49-400F-E311-F449-C99DBC740495}"/>
                </a:ext>
              </a:extLst>
            </p:cNvPr>
            <p:cNvSpPr txBox="1"/>
            <p:nvPr/>
          </p:nvSpPr>
          <p:spPr>
            <a:xfrm>
              <a:off x="9158790" y="5438994"/>
              <a:ext cx="2761068" cy="769441"/>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r>
                <a:rPr lang="he-IL" sz="1100" b="1" dirty="0">
                  <a:latin typeface="Heebo" pitchFamily="2" charset="-79"/>
                  <a:cs typeface="Heebo" pitchFamily="2" charset="-79"/>
                </a:rPr>
                <a:t>"אני נהנה מעצם ההתאווררות, וזה שהכול בחינם זה מאוד כיף. הילד נהנה, משחק עם ילדים שהוא לא מכיר."</a:t>
              </a:r>
              <a:r>
                <a:rPr lang="he-IL" sz="1100" b="1" i="0" dirty="0">
                  <a:latin typeface="Heebo" pitchFamily="2" charset="-79"/>
                  <a:cs typeface="Heebo" pitchFamily="2" charset="-79"/>
                </a:rPr>
                <a:t> </a:t>
              </a:r>
              <a:endParaRPr lang="en-US" sz="1100" b="1" i="0" dirty="0">
                <a:latin typeface="Heebo" pitchFamily="2" charset="-79"/>
                <a:cs typeface="Heebo" pitchFamily="2" charset="-79"/>
              </a:endParaRPr>
            </a:p>
            <a:p>
              <a:r>
                <a:rPr lang="he-IL" sz="1100" i="0" dirty="0">
                  <a:latin typeface="Heebo" pitchFamily="2" charset="-79"/>
                  <a:cs typeface="Heebo" pitchFamily="2" charset="-79"/>
                </a:rPr>
                <a:t>רחוב משחק, צוקי אביב</a:t>
              </a:r>
              <a:endParaRPr lang="he-IL" sz="1100" dirty="0">
                <a:latin typeface="Heebo" pitchFamily="2" charset="-79"/>
                <a:cs typeface="Heebo" pitchFamily="2" charset="-79"/>
              </a:endParaRPr>
            </a:p>
          </p:txBody>
        </p:sp>
        <p:grpSp>
          <p:nvGrpSpPr>
            <p:cNvPr id="29" name="Group 28">
              <a:extLst>
                <a:ext uri="{FF2B5EF4-FFF2-40B4-BE49-F238E27FC236}">
                  <a16:creationId xmlns:a16="http://schemas.microsoft.com/office/drawing/2014/main" id="{70C46BCB-81C5-CB20-7478-A733B193EF43}"/>
                </a:ext>
              </a:extLst>
            </p:cNvPr>
            <p:cNvGrpSpPr/>
            <p:nvPr/>
          </p:nvGrpSpPr>
          <p:grpSpPr>
            <a:xfrm>
              <a:off x="9514116" y="5236565"/>
              <a:ext cx="2368278" cy="74351"/>
              <a:chOff x="9514116" y="5236565"/>
              <a:chExt cx="2368278" cy="74351"/>
            </a:xfrm>
          </p:grpSpPr>
          <p:cxnSp>
            <p:nvCxnSpPr>
              <p:cNvPr id="49" name="Straight Connector 48">
                <a:extLst>
                  <a:ext uri="{FF2B5EF4-FFF2-40B4-BE49-F238E27FC236}">
                    <a16:creationId xmlns:a16="http://schemas.microsoft.com/office/drawing/2014/main" id="{71B41484-468B-7415-8727-6935DA20289F}"/>
                  </a:ext>
                </a:extLst>
              </p:cNvPr>
              <p:cNvCxnSpPr/>
              <p:nvPr/>
            </p:nvCxnSpPr>
            <p:spPr>
              <a:xfrm>
                <a:off x="9514116" y="5273741"/>
                <a:ext cx="957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3AF218E-6576-7C1D-A203-CD5649C64FE0}"/>
                  </a:ext>
                </a:extLst>
              </p:cNvPr>
              <p:cNvCxnSpPr/>
              <p:nvPr/>
            </p:nvCxnSpPr>
            <p:spPr>
              <a:xfrm>
                <a:off x="10924453" y="5273741"/>
                <a:ext cx="957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4F406ACD-0450-C712-6A44-3E8D32E29FC5}"/>
                  </a:ext>
                </a:extLst>
              </p:cNvPr>
              <p:cNvSpPr/>
              <p:nvPr/>
            </p:nvSpPr>
            <p:spPr>
              <a:xfrm>
                <a:off x="1064751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34" name="Group 33">
              <a:extLst>
                <a:ext uri="{FF2B5EF4-FFF2-40B4-BE49-F238E27FC236}">
                  <a16:creationId xmlns:a16="http://schemas.microsoft.com/office/drawing/2014/main" id="{F3105EB7-8F2C-89EB-4ECE-DBC400EB3EE8}"/>
                </a:ext>
              </a:extLst>
            </p:cNvPr>
            <p:cNvGrpSpPr/>
            <p:nvPr/>
          </p:nvGrpSpPr>
          <p:grpSpPr>
            <a:xfrm>
              <a:off x="11097347" y="3444827"/>
              <a:ext cx="747904" cy="461036"/>
              <a:chOff x="9811239" y="2747547"/>
              <a:chExt cx="1103642" cy="680326"/>
            </a:xfrm>
          </p:grpSpPr>
          <p:sp>
            <p:nvSpPr>
              <p:cNvPr id="39" name="Freeform 37">
                <a:extLst>
                  <a:ext uri="{FF2B5EF4-FFF2-40B4-BE49-F238E27FC236}">
                    <a16:creationId xmlns:a16="http://schemas.microsoft.com/office/drawing/2014/main" id="{057F1A0C-264B-488D-8A6F-70AEDC4CB9D9}"/>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45" name="Freeform 38">
                <a:extLst>
                  <a:ext uri="{FF2B5EF4-FFF2-40B4-BE49-F238E27FC236}">
                    <a16:creationId xmlns:a16="http://schemas.microsoft.com/office/drawing/2014/main" id="{B211B7D5-A060-656C-7F6F-90FD1A3F9C9C}"/>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grpSp>
          <p:nvGrpSpPr>
            <p:cNvPr id="36" name="Group 35">
              <a:extLst>
                <a:ext uri="{FF2B5EF4-FFF2-40B4-BE49-F238E27FC236}">
                  <a16:creationId xmlns:a16="http://schemas.microsoft.com/office/drawing/2014/main" id="{3C1B385C-9F8C-E68D-FC8B-2FB53743EF94}"/>
                </a:ext>
              </a:extLst>
            </p:cNvPr>
            <p:cNvGrpSpPr/>
            <p:nvPr/>
          </p:nvGrpSpPr>
          <p:grpSpPr>
            <a:xfrm rot="10800000">
              <a:off x="9381278" y="5956646"/>
              <a:ext cx="747904" cy="461036"/>
              <a:chOff x="9811239" y="2747547"/>
              <a:chExt cx="1103642" cy="680326"/>
            </a:xfrm>
          </p:grpSpPr>
          <p:sp>
            <p:nvSpPr>
              <p:cNvPr id="42" name="Freeform 41">
                <a:extLst>
                  <a:ext uri="{FF2B5EF4-FFF2-40B4-BE49-F238E27FC236}">
                    <a16:creationId xmlns:a16="http://schemas.microsoft.com/office/drawing/2014/main" id="{3C5B1AD9-FA9E-76AB-E34E-4B545253AE71}"/>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38" name="Freeform 42">
                <a:extLst>
                  <a:ext uri="{FF2B5EF4-FFF2-40B4-BE49-F238E27FC236}">
                    <a16:creationId xmlns:a16="http://schemas.microsoft.com/office/drawing/2014/main" id="{8EA22997-9391-B55B-6BC9-D4A843F06A62}"/>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pic>
          <p:nvPicPr>
            <p:cNvPr id="48" name="Picture 47">
              <a:extLst>
                <a:ext uri="{FF2B5EF4-FFF2-40B4-BE49-F238E27FC236}">
                  <a16:creationId xmlns:a16="http://schemas.microsoft.com/office/drawing/2014/main" id="{3A707CEE-0700-F5BC-60BD-F4CE1CBA564F}"/>
                </a:ext>
              </a:extLst>
            </p:cNvPr>
            <p:cNvPicPr>
              <a:picLocks noChangeAspect="1"/>
            </p:cNvPicPr>
            <p:nvPr/>
          </p:nvPicPr>
          <p:blipFill>
            <a:blip r:embed="rId7"/>
            <a:stretch>
              <a:fillRect/>
            </a:stretch>
          </p:blipFill>
          <p:spPr>
            <a:xfrm>
              <a:off x="11505544" y="1500764"/>
              <a:ext cx="367822" cy="315139"/>
            </a:xfrm>
            <a:prstGeom prst="rect">
              <a:avLst/>
            </a:prstGeom>
          </p:spPr>
        </p:pic>
      </p:grpSp>
    </p:spTree>
    <p:extLst>
      <p:ext uri="{BB962C8B-B14F-4D97-AF65-F5344CB8AC3E}">
        <p14:creationId xmlns:p14="http://schemas.microsoft.com/office/powerpoint/2010/main" val="275177338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a:extLst>
              <a:ext uri="{FF2B5EF4-FFF2-40B4-BE49-F238E27FC236}">
                <a16:creationId xmlns:a16="http://schemas.microsoft.com/office/drawing/2014/main" id="{4FD3B3BC-4DF3-6F80-CC68-F19BF6B4960F}"/>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 name="Title 1">
            <a:extLst>
              <a:ext uri="{FF2B5EF4-FFF2-40B4-BE49-F238E27FC236}">
                <a16:creationId xmlns:a16="http://schemas.microsoft.com/office/drawing/2014/main" id="{5240B192-FC29-9760-8FBA-15077DE75D85}"/>
              </a:ext>
            </a:extLst>
          </p:cNvPr>
          <p:cNvSpPr txBox="1">
            <a:spLocks/>
          </p:cNvSpPr>
          <p:nvPr/>
        </p:nvSpPr>
        <p:spPr>
          <a:xfrm>
            <a:off x="7242756" y="2019754"/>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he-IL" sz="2800" b="1" dirty="0">
              <a:latin typeface="Heebo" pitchFamily="2" charset="-79"/>
              <a:ea typeface="Tahoma" panose="020B0604030504040204" pitchFamily="34" charset="0"/>
              <a:cs typeface="Heebo" pitchFamily="2" charset="-79"/>
            </a:endParaRPr>
          </a:p>
          <a:p>
            <a:pPr algn="ctr">
              <a:lnSpc>
                <a:spcPct val="150000"/>
              </a:lnSpc>
            </a:pPr>
            <a:r>
              <a:rPr lang="he-IL" sz="2800" b="1" dirty="0">
                <a:latin typeface="Heebo" pitchFamily="2" charset="-79"/>
                <a:ea typeface="Tahoma" panose="020B0604030504040204" pitchFamily="34" charset="0"/>
                <a:cs typeface="Heebo" pitchFamily="2" charset="-79"/>
              </a:rPr>
              <a:t>נספחים</a:t>
            </a:r>
          </a:p>
          <a:p>
            <a:pPr algn="ctr">
              <a:lnSpc>
                <a:spcPct val="150000"/>
              </a:lnSpc>
            </a:pPr>
            <a:endParaRPr lang="he-IL" sz="2800" b="1" dirty="0">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378294719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1785FCC-6BA4-86E5-F7A9-DA38C4A27CA6}"/>
              </a:ext>
            </a:extLst>
          </p:cNvPr>
          <p:cNvSpPr/>
          <p:nvPr/>
        </p:nvSpPr>
        <p:spPr>
          <a:xfrm>
            <a:off x="301873" y="724957"/>
            <a:ext cx="11588254" cy="5593575"/>
          </a:xfrm>
          <a:prstGeom prst="roundRect">
            <a:avLst>
              <a:gd name="adj" fmla="val 1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L"/>
          </a:p>
        </p:txBody>
      </p:sp>
      <p:sp>
        <p:nvSpPr>
          <p:cNvPr id="5" name="מלבן 4"/>
          <p:cNvSpPr/>
          <p:nvPr/>
        </p:nvSpPr>
        <p:spPr>
          <a:xfrm>
            <a:off x="496388" y="745030"/>
            <a:ext cx="11199224" cy="5388013"/>
          </a:xfrm>
          <a:prstGeom prst="rect">
            <a:avLst/>
          </a:prstGeom>
          <a:noFill/>
        </p:spPr>
        <p:txBody>
          <a:bodyPr wrap="square" lIns="91440" tIns="45720" rIns="91440" bIns="45720" anchor="t">
            <a:spAutoFit/>
          </a:bodyPr>
          <a:lstStyle/>
          <a:p>
            <a:pPr marR="0" lvl="0" algn="r" defTabSz="914400" rtl="1" eaLnBrk="1" fontAlgn="base" latinLnBrk="0" hangingPunct="1">
              <a:lnSpc>
                <a:spcPct val="150000"/>
              </a:lnSpc>
              <a:spcBef>
                <a:spcPts val="800"/>
              </a:spcBef>
              <a:spcAft>
                <a:spcPts val="0"/>
              </a:spcAft>
              <a:buClr>
                <a:srgbClr val="CD4E86"/>
              </a:buClr>
              <a:buSzPct val="150000"/>
              <a:tabLst/>
              <a:defRPr/>
            </a:pPr>
            <a:r>
              <a:rPr kumimoji="0" lang="he-IL" sz="1400" b="1" i="0" u="none" strike="noStrike" kern="1200" cap="none" spc="0" normalizeH="0" baseline="0" noProof="0" dirty="0">
                <a:ln>
                  <a:noFill/>
                </a:ln>
                <a:effectLst/>
                <a:uLnTx/>
                <a:uFillTx/>
                <a:latin typeface="Heebo" pitchFamily="2" charset="-79"/>
                <a:ea typeface="Tahoma"/>
                <a:cs typeface="Heebo" pitchFamily="2" charset="-79"/>
              </a:rPr>
              <a:t>במסדרונות המוניציפאליים:</a:t>
            </a:r>
            <a:endParaRPr lang="he-IL" sz="1200" dirty="0">
              <a:latin typeface="Heebo" pitchFamily="2" charset="-79"/>
              <a:ea typeface="Tahoma"/>
              <a:cs typeface="Heebo" pitchFamily="2" charset="-79"/>
            </a:endParaRPr>
          </a:p>
          <a:p>
            <a:pPr marL="171450" indent="-171450" fontAlgn="base">
              <a:lnSpc>
                <a:spcPct val="150000"/>
              </a:lnSpc>
              <a:spcBef>
                <a:spcPts val="800"/>
              </a:spcBef>
              <a:buClr>
                <a:srgbClr val="CD4E86"/>
              </a:buClr>
              <a:buSzPct val="150000"/>
              <a:buFont typeface="Wingdings" pitchFamily="2" charset="2"/>
              <a:buChar char="§"/>
            </a:pPr>
            <a:r>
              <a:rPr lang="he-IL" sz="1100" dirty="0">
                <a:latin typeface="Heebo" pitchFamily="2" charset="-79"/>
                <a:ea typeface="Tahoma"/>
                <a:cs typeface="Heebo" pitchFamily="2" charset="-79"/>
              </a:rPr>
              <a:t>החל מינואר 2023 הוקצה </a:t>
            </a:r>
            <a:r>
              <a:rPr lang="he-IL" sz="1100" b="1" dirty="0">
                <a:solidFill>
                  <a:srgbClr val="CD4E86"/>
                </a:solidFill>
                <a:latin typeface="Heebo" pitchFamily="2" charset="-79"/>
                <a:ea typeface="Tahoma"/>
                <a:cs typeface="Heebo" pitchFamily="2" charset="-79"/>
              </a:rPr>
              <a:t>תקן לניהול תוכנית אורבן95 במימון מלא של העירייה</a:t>
            </a:r>
            <a:r>
              <a:rPr lang="he-IL" sz="1100" dirty="0">
                <a:solidFill>
                  <a:srgbClr val="CD4E86"/>
                </a:solidFill>
                <a:latin typeface="Heebo" pitchFamily="2" charset="-79"/>
                <a:ea typeface="Tahoma"/>
                <a:cs typeface="Heebo" pitchFamily="2" charset="-79"/>
              </a:rPr>
              <a:t>, </a:t>
            </a:r>
            <a:r>
              <a:rPr lang="he-IL" sz="1100" dirty="0">
                <a:latin typeface="Heebo" pitchFamily="2" charset="-79"/>
                <a:ea typeface="Tahoma"/>
                <a:cs typeface="Heebo" pitchFamily="2" charset="-79"/>
              </a:rPr>
              <a:t>מתוך הכרה בחשיבות הנושא ועל מנת להבטיח את המשך הפעילות. </a:t>
            </a:r>
          </a:p>
          <a:p>
            <a:pPr marL="171450" indent="-171450" fontAlgn="base">
              <a:lnSpc>
                <a:spcPct val="150000"/>
              </a:lnSpc>
              <a:spcBef>
                <a:spcPts val="800"/>
              </a:spcBef>
              <a:buClr>
                <a:srgbClr val="CD4E86"/>
              </a:buClr>
              <a:buSzPct val="150000"/>
              <a:buFont typeface="Wingdings" pitchFamily="2" charset="2"/>
              <a:buChar char="§"/>
            </a:pPr>
            <a:r>
              <a:rPr lang="he-IL" sz="1100" dirty="0">
                <a:latin typeface="Heebo" pitchFamily="2" charset="-79"/>
                <a:ea typeface="Tahoma"/>
                <a:cs typeface="Heebo" pitchFamily="2" charset="-79"/>
              </a:rPr>
              <a:t>ביסוס </a:t>
            </a:r>
            <a:r>
              <a:rPr lang="he-IL" sz="1100" b="1" dirty="0">
                <a:solidFill>
                  <a:srgbClr val="CD4E86"/>
                </a:solidFill>
                <a:latin typeface="Heebo" pitchFamily="2" charset="-79"/>
                <a:ea typeface="Tahoma"/>
                <a:cs typeface="Heebo" pitchFamily="2" charset="-79"/>
              </a:rPr>
              <a:t>עבודה במודל אגפי במינהל קהילה</a:t>
            </a:r>
            <a:r>
              <a:rPr lang="he-IL" sz="1100" dirty="0">
                <a:latin typeface="Heebo" pitchFamily="2" charset="-79"/>
                <a:ea typeface="Tahoma"/>
                <a:cs typeface="Heebo" pitchFamily="2" charset="-79"/>
              </a:rPr>
              <a:t>, תרבות וספורט - גיוס רכזת אגפית בדרום ובמרכז, יצירת ימי הכשרה לרכזות וליווי בניית תוכנית העבודה האגפית לגיל הרך.</a:t>
            </a:r>
          </a:p>
          <a:p>
            <a:pPr marL="171450" indent="-171450" fontAlgn="base">
              <a:lnSpc>
                <a:spcPct val="150000"/>
              </a:lnSpc>
              <a:spcBef>
                <a:spcPts val="800"/>
              </a:spcBef>
              <a:buClr>
                <a:srgbClr val="CD4E86"/>
              </a:buClr>
              <a:buSzPct val="150000"/>
              <a:buFont typeface="Wingdings" pitchFamily="2" charset="2"/>
              <a:buChar char="§"/>
            </a:pPr>
            <a:r>
              <a:rPr lang="he-IL" sz="1100" dirty="0">
                <a:latin typeface="Heebo" pitchFamily="2" charset="-79"/>
                <a:ea typeface="Tahoma"/>
                <a:cs typeface="Heebo" pitchFamily="2" charset="-79"/>
              </a:rPr>
              <a:t>תיחזוק</a:t>
            </a:r>
            <a:r>
              <a:rPr lang="he-IL" sz="1100" b="1" dirty="0">
                <a:latin typeface="Heebo" pitchFamily="2" charset="-79"/>
                <a:ea typeface="Tahoma"/>
                <a:cs typeface="Heebo" pitchFamily="2" charset="-79"/>
              </a:rPr>
              <a:t> </a:t>
            </a:r>
            <a:r>
              <a:rPr lang="he-IL" sz="1100" b="1" dirty="0">
                <a:solidFill>
                  <a:srgbClr val="CD4E86"/>
                </a:solidFill>
                <a:latin typeface="Heebo" pitchFamily="2" charset="-79"/>
                <a:ea typeface="Tahoma"/>
                <a:cs typeface="Heebo" pitchFamily="2" charset="-79"/>
              </a:rPr>
              <a:t>שיח וסיוע הדדי בין גורמי עירייה העוסקים בגיל הרך </a:t>
            </a:r>
            <a:r>
              <a:rPr lang="he-IL" sz="1100" dirty="0">
                <a:latin typeface="Heebo" pitchFamily="2" charset="-79"/>
                <a:ea typeface="Tahoma"/>
                <a:cs typeface="Heebo" pitchFamily="2" charset="-79"/>
              </a:rPr>
              <a:t>– יחידות מינהל קהילה ואגף תרבות, טיפות חלב, </a:t>
            </a:r>
            <a:r>
              <a:rPr lang="he-IL" sz="1100" dirty="0" err="1">
                <a:latin typeface="Heebo" pitchFamily="2" charset="-79"/>
                <a:ea typeface="Tahoma"/>
                <a:cs typeface="Heebo" pitchFamily="2" charset="-79"/>
              </a:rPr>
              <a:t>דיגיטף</a:t>
            </a:r>
            <a:r>
              <a:rPr lang="he-IL" sz="1100" dirty="0">
                <a:latin typeface="Heebo" pitchFamily="2" charset="-79"/>
                <a:ea typeface="Tahoma"/>
                <a:cs typeface="Heebo" pitchFamily="2" charset="-79"/>
              </a:rPr>
              <a:t>, מרכז הורות, אגף לידה עד 3 במינהל חינוך.</a:t>
            </a:r>
          </a:p>
          <a:p>
            <a:pPr marL="171450" indent="-171450" fontAlgn="base">
              <a:lnSpc>
                <a:spcPct val="150000"/>
              </a:lnSpc>
              <a:spcBef>
                <a:spcPts val="800"/>
              </a:spcBef>
              <a:buClr>
                <a:srgbClr val="CD4E86"/>
              </a:buClr>
              <a:buSzPct val="150000"/>
              <a:buFont typeface="Wingdings" pitchFamily="2" charset="2"/>
              <a:buChar char="§"/>
            </a:pPr>
            <a:r>
              <a:rPr lang="he-IL" sz="1100" dirty="0">
                <a:latin typeface="Heebo" pitchFamily="2" charset="-79"/>
                <a:ea typeface="Tahoma"/>
                <a:cs typeface="Heebo" pitchFamily="2" charset="-79"/>
              </a:rPr>
              <a:t>צוות אורבן95 מעורב בשולחנות התכנון וקבלת ההחלטות במגוון ערוצי פעילות של יחידות שונות בעירייה:</a:t>
            </a:r>
          </a:p>
          <a:p>
            <a:pPr lvl="1" indent="-171450" fontAlgn="base">
              <a:lnSpc>
                <a:spcPct val="150000"/>
              </a:lnSpc>
              <a:spcBef>
                <a:spcPts val="800"/>
              </a:spcBef>
              <a:buClr>
                <a:srgbClr val="CD4E86"/>
              </a:buClr>
              <a:buSzPct val="150000"/>
              <a:buFont typeface="Wingdings" pitchFamily="2" charset="2"/>
              <a:buChar char="§"/>
            </a:pPr>
            <a:r>
              <a:rPr lang="he-IL" sz="1100" b="1" dirty="0">
                <a:solidFill>
                  <a:srgbClr val="CD4E86"/>
                </a:solidFill>
                <a:latin typeface="Heebo" pitchFamily="2" charset="-79"/>
                <a:ea typeface="Tahoma"/>
                <a:cs typeface="Heebo" pitchFamily="2" charset="-79"/>
              </a:rPr>
              <a:t>גיבוש הנחיות תכנון עירוניות למרחב הציבורי</a:t>
            </a:r>
            <a:r>
              <a:rPr lang="he-IL" sz="1100" b="1" dirty="0">
                <a:latin typeface="Heebo" pitchFamily="2" charset="-79"/>
                <a:ea typeface="Tahoma"/>
                <a:cs typeface="Heebo" pitchFamily="2" charset="-79"/>
              </a:rPr>
              <a:t>, </a:t>
            </a:r>
            <a:r>
              <a:rPr lang="he-IL" sz="1100" dirty="0">
                <a:latin typeface="Heebo" pitchFamily="2" charset="-79"/>
                <a:ea typeface="Tahoma"/>
                <a:cs typeface="Heebo" pitchFamily="2" charset="-79"/>
              </a:rPr>
              <a:t>בהובלת משרד אדריכל העיר ובשיתוף יועצים מקצועיים מטעם אורבן95</a:t>
            </a:r>
            <a:r>
              <a:rPr lang="en-US" sz="1100" dirty="0">
                <a:latin typeface="Heebo" pitchFamily="2" charset="-79"/>
                <a:ea typeface="Tahoma"/>
                <a:cs typeface="Heebo" pitchFamily="2" charset="-79"/>
              </a:rPr>
              <a:t>;</a:t>
            </a:r>
            <a:r>
              <a:rPr lang="he-IL" sz="1100" dirty="0">
                <a:latin typeface="Heebo" pitchFamily="2" charset="-79"/>
                <a:ea typeface="Tahoma"/>
                <a:cs typeface="Heebo" pitchFamily="2" charset="-79"/>
              </a:rPr>
              <a:t> שילוב נקודת מבט הגיל הרך במסמך התכנון.</a:t>
            </a:r>
          </a:p>
          <a:p>
            <a:pPr lvl="1" indent="-171450" fontAlgn="base">
              <a:lnSpc>
                <a:spcPct val="150000"/>
              </a:lnSpc>
              <a:spcBef>
                <a:spcPts val="800"/>
              </a:spcBef>
              <a:buClr>
                <a:srgbClr val="CD4E86"/>
              </a:buClr>
              <a:buSzPct val="150000"/>
              <a:buFont typeface="Wingdings" pitchFamily="2" charset="2"/>
              <a:buChar char="§"/>
            </a:pPr>
            <a:r>
              <a:rPr lang="he-IL" sz="1100" b="1" dirty="0">
                <a:solidFill>
                  <a:srgbClr val="CD4E86"/>
                </a:solidFill>
                <a:latin typeface="Heebo" pitchFamily="2" charset="-79"/>
                <a:ea typeface="Tahoma"/>
                <a:cs typeface="Heebo" pitchFamily="2" charset="-79"/>
              </a:rPr>
              <a:t>פיתוח התוכנית האסטרטגית לגיל הרך</a:t>
            </a:r>
            <a:r>
              <a:rPr lang="he-IL" sz="1100" dirty="0">
                <a:solidFill>
                  <a:srgbClr val="CD4E86"/>
                </a:solidFill>
                <a:latin typeface="Heebo" pitchFamily="2" charset="-79"/>
                <a:ea typeface="Tahoma"/>
                <a:cs typeface="Heebo" pitchFamily="2" charset="-79"/>
              </a:rPr>
              <a:t>, </a:t>
            </a:r>
            <a:r>
              <a:rPr lang="he-IL" sz="1100" dirty="0">
                <a:latin typeface="Heebo" pitchFamily="2" charset="-79"/>
                <a:ea typeface="Tahoma"/>
                <a:cs typeface="Heebo" pitchFamily="2" charset="-79"/>
              </a:rPr>
              <a:t>בהובלת היחידה לתכנון אסטרטגי באגף הנדסה.</a:t>
            </a:r>
          </a:p>
          <a:p>
            <a:pPr lvl="1" indent="-171450" fontAlgn="base">
              <a:lnSpc>
                <a:spcPct val="150000"/>
              </a:lnSpc>
              <a:spcBef>
                <a:spcPts val="800"/>
              </a:spcBef>
              <a:buClr>
                <a:srgbClr val="CD4E86"/>
              </a:buClr>
              <a:buSzPct val="150000"/>
              <a:buFont typeface="Wingdings" pitchFamily="2" charset="2"/>
              <a:buChar char="§"/>
            </a:pPr>
            <a:r>
              <a:rPr lang="he-IL" sz="1100" b="1" dirty="0">
                <a:solidFill>
                  <a:srgbClr val="CD4E86"/>
                </a:solidFill>
                <a:latin typeface="Heebo" pitchFamily="2" charset="-79"/>
                <a:ea typeface="Tahoma"/>
                <a:cs typeface="Heebo" pitchFamily="2" charset="-79"/>
              </a:rPr>
              <a:t>פרויקט '100 נקודות'**: </a:t>
            </a:r>
            <a:r>
              <a:rPr lang="he-IL" sz="1100" dirty="0">
                <a:latin typeface="Heebo" pitchFamily="2" charset="-79"/>
                <a:ea typeface="Tahoma"/>
                <a:cs typeface="Heebo" pitchFamily="2" charset="-79"/>
              </a:rPr>
              <a:t>תכנון ויישום פתרונות בגישת עירוניות טקטית, לטיפול באתגרי </a:t>
            </a:r>
            <a:r>
              <a:rPr lang="he-IL" sz="1100" dirty="0" err="1">
                <a:latin typeface="Heebo" pitchFamily="2" charset="-79"/>
                <a:ea typeface="Tahoma"/>
                <a:cs typeface="Heebo" pitchFamily="2" charset="-79"/>
              </a:rPr>
              <a:t>התניידות</a:t>
            </a:r>
            <a:r>
              <a:rPr lang="he-IL" sz="1100" dirty="0">
                <a:latin typeface="Heebo" pitchFamily="2" charset="-79"/>
                <a:ea typeface="Tahoma"/>
                <a:cs typeface="Heebo" pitchFamily="2" charset="-79"/>
              </a:rPr>
              <a:t> ב-"עיר תחת עבודות"</a:t>
            </a:r>
            <a:r>
              <a:rPr lang="en-US" sz="1100" dirty="0">
                <a:latin typeface="Heebo" pitchFamily="2" charset="-79"/>
                <a:ea typeface="Tahoma"/>
                <a:cs typeface="Heebo" pitchFamily="2" charset="-79"/>
              </a:rPr>
              <a:t>;</a:t>
            </a:r>
            <a:r>
              <a:rPr lang="he-IL" sz="1100" dirty="0">
                <a:latin typeface="Heebo" pitchFamily="2" charset="-79"/>
                <a:ea typeface="Tahoma"/>
                <a:cs typeface="Heebo" pitchFamily="2" charset="-79"/>
              </a:rPr>
              <a:t> שילוב נקודת מבט הגיל הרך בתכנון ההתערבויות.</a:t>
            </a:r>
          </a:p>
          <a:p>
            <a:pPr lvl="1" indent="-171450" fontAlgn="base">
              <a:lnSpc>
                <a:spcPct val="150000"/>
              </a:lnSpc>
              <a:spcBef>
                <a:spcPts val="800"/>
              </a:spcBef>
              <a:buClr>
                <a:srgbClr val="CD4E86"/>
              </a:buClr>
              <a:buSzPct val="150000"/>
              <a:buFont typeface="Wingdings" pitchFamily="2" charset="2"/>
              <a:buChar char="§"/>
            </a:pPr>
            <a:r>
              <a:rPr lang="he-IL" sz="1100" dirty="0">
                <a:latin typeface="Heebo" pitchFamily="2" charset="-79"/>
                <a:ea typeface="Tahoma"/>
                <a:cs typeface="Heebo" pitchFamily="2" charset="-79"/>
              </a:rPr>
              <a:t>השתתפות בשולחן עגול השוקד על פיתוח </a:t>
            </a:r>
            <a:r>
              <a:rPr lang="he-IL" sz="1100" b="1" dirty="0">
                <a:solidFill>
                  <a:srgbClr val="CD4E86"/>
                </a:solidFill>
                <a:latin typeface="Heebo" pitchFamily="2" charset="-79"/>
                <a:ea typeface="Tahoma"/>
                <a:cs typeface="Heebo" pitchFamily="2" charset="-79"/>
              </a:rPr>
              <a:t>תוכנית חומש לפעילות מינהל קהילה</a:t>
            </a:r>
            <a:r>
              <a:rPr lang="he-IL" sz="1100" dirty="0">
                <a:latin typeface="Heebo" pitchFamily="2" charset="-79"/>
                <a:ea typeface="Tahoma"/>
                <a:cs typeface="Heebo" pitchFamily="2" charset="-79"/>
              </a:rPr>
              <a:t>, תרבות וספורט, בתחום של חינוך בלתי פורמלי.</a:t>
            </a:r>
          </a:p>
          <a:p>
            <a:pPr marL="171450" lvl="0" indent="-171450" fontAlgn="base">
              <a:lnSpc>
                <a:spcPct val="150000"/>
              </a:lnSpc>
              <a:spcBef>
                <a:spcPts val="800"/>
              </a:spcBef>
              <a:buClr>
                <a:srgbClr val="CD4E86"/>
              </a:buClr>
              <a:buSzPct val="150000"/>
              <a:buFont typeface="Wingdings" pitchFamily="2" charset="2"/>
              <a:buChar char="§"/>
              <a:tabLst>
                <a:tab pos="457200" algn="l"/>
              </a:tabLst>
            </a:pPr>
            <a:r>
              <a:rPr lang="he-IL" sz="1100" dirty="0">
                <a:latin typeface="Heebo" pitchFamily="2" charset="-79"/>
                <a:ea typeface="Tahoma"/>
                <a:cs typeface="Heebo" pitchFamily="2" charset="-79"/>
              </a:rPr>
              <a:t>השתתפות חברת צוות אורבן95 </a:t>
            </a:r>
            <a:r>
              <a:rPr lang="he-IL" sz="1100" b="1" dirty="0">
                <a:solidFill>
                  <a:srgbClr val="CD4E86"/>
                </a:solidFill>
                <a:latin typeface="Heebo" pitchFamily="2" charset="-79"/>
                <a:ea typeface="Tahoma"/>
                <a:cs typeface="Heebo" pitchFamily="2" charset="-79"/>
              </a:rPr>
              <a:t>בסיור לימודי לרוטרדם בנושא חצרות ירוקות-כחולות</a:t>
            </a:r>
            <a:r>
              <a:rPr lang="he-IL" sz="1100" dirty="0">
                <a:latin typeface="Heebo" pitchFamily="2" charset="-79"/>
                <a:ea typeface="Tahoma"/>
                <a:cs typeface="Heebo" pitchFamily="2" charset="-79"/>
              </a:rPr>
              <a:t>, כחלק ממשלחת עירונית בהשתתפות אדריכלית מרחב ציבורי ממשרד אדריכל העיר, ואגרונומית ממחלקת גנים ונוף. התובנות מהסיור הובילו למיפוי שותפים עירוניים, ולחיבור לפרויקטים קיימים בעיר בנושא טבע עירוני, גני יער ועוד, בין היתר עם </a:t>
            </a:r>
            <a:r>
              <a:rPr lang="he-IL" sz="1100" dirty="0" err="1">
                <a:latin typeface="Heebo" pitchFamily="2" charset="-79"/>
                <a:ea typeface="Tahoma"/>
                <a:cs typeface="Heebo" pitchFamily="2" charset="-79"/>
              </a:rPr>
              <a:t>מינהל</a:t>
            </a:r>
            <a:r>
              <a:rPr lang="he-IL" sz="1100" dirty="0">
                <a:latin typeface="Heebo" pitchFamily="2" charset="-79"/>
                <a:ea typeface="Tahoma"/>
                <a:cs typeface="Heebo" pitchFamily="2" charset="-79"/>
              </a:rPr>
              <a:t> חינוך.</a:t>
            </a:r>
          </a:p>
          <a:p>
            <a:pPr marL="171450" lvl="0" indent="-171450" fontAlgn="base">
              <a:lnSpc>
                <a:spcPct val="150000"/>
              </a:lnSpc>
              <a:spcBef>
                <a:spcPts val="800"/>
              </a:spcBef>
              <a:buClr>
                <a:srgbClr val="CD4E86"/>
              </a:buClr>
              <a:buSzPct val="150000"/>
              <a:buFont typeface="Wingdings" pitchFamily="2" charset="2"/>
              <a:buChar char="§"/>
              <a:tabLst>
                <a:tab pos="457200" algn="l"/>
              </a:tabLst>
            </a:pPr>
            <a:r>
              <a:rPr lang="he-IL" sz="1100" dirty="0">
                <a:latin typeface="Heebo" pitchFamily="2" charset="-79"/>
                <a:ea typeface="Tahoma"/>
                <a:cs typeface="Heebo" pitchFamily="2" charset="-79"/>
              </a:rPr>
              <a:t>קידום פרויקט </a:t>
            </a:r>
            <a:r>
              <a:rPr lang="he-IL" sz="1100" b="1" dirty="0">
                <a:solidFill>
                  <a:srgbClr val="CD4E86"/>
                </a:solidFill>
                <a:latin typeface="Heebo" pitchFamily="2" charset="-79"/>
                <a:ea typeface="Tahoma"/>
                <a:cs typeface="Heebo" pitchFamily="2" charset="-79"/>
              </a:rPr>
              <a:t>הקמת גוף ידע מקוון</a:t>
            </a:r>
            <a:r>
              <a:rPr lang="he-IL" sz="1100" dirty="0">
                <a:solidFill>
                  <a:srgbClr val="CD4E86"/>
                </a:solidFill>
                <a:latin typeface="Heebo" pitchFamily="2" charset="-79"/>
                <a:ea typeface="Tahoma"/>
                <a:cs typeface="Heebo" pitchFamily="2" charset="-79"/>
              </a:rPr>
              <a:t> </a:t>
            </a:r>
            <a:r>
              <a:rPr lang="he-IL" sz="1100" dirty="0">
                <a:latin typeface="Heebo" pitchFamily="2" charset="-79"/>
                <a:ea typeface="Tahoma"/>
                <a:cs typeface="Heebo" pitchFamily="2" charset="-79"/>
              </a:rPr>
              <a:t>– הוגדרו מאפייני האתר ונבחרו 30 פרויקטים למיפוי מעמיק ושיתוף באתר כאמצעי לניהול מידע, שיתוף ידע והשראה.</a:t>
            </a:r>
            <a:endParaRPr lang="he-IL" sz="1100" b="1" dirty="0">
              <a:latin typeface="Heebo" pitchFamily="2" charset="-79"/>
              <a:ea typeface="Tahoma"/>
              <a:cs typeface="Heebo" pitchFamily="2" charset="-79"/>
            </a:endParaRPr>
          </a:p>
          <a:p>
            <a:pPr marL="171450" indent="-171450" fontAlgn="base">
              <a:lnSpc>
                <a:spcPct val="150000"/>
              </a:lnSpc>
              <a:spcBef>
                <a:spcPts val="800"/>
              </a:spcBef>
              <a:buClr>
                <a:srgbClr val="CD4E86"/>
              </a:buClr>
              <a:buSzPct val="150000"/>
              <a:buFont typeface="Wingdings" pitchFamily="2" charset="2"/>
              <a:buChar char="§"/>
              <a:tabLst>
                <a:tab pos="457200" algn="l"/>
              </a:tabLst>
            </a:pPr>
            <a:r>
              <a:rPr lang="he-IL" sz="1100" b="1" dirty="0">
                <a:solidFill>
                  <a:srgbClr val="CD4E86"/>
                </a:solidFill>
                <a:latin typeface="Heebo" pitchFamily="2" charset="-79"/>
                <a:ea typeface="Tahoma"/>
                <a:cs typeface="Heebo" pitchFamily="2" charset="-79"/>
              </a:rPr>
              <a:t>לובי הגיל הרך באתר העירוני </a:t>
            </a:r>
            <a:r>
              <a:rPr lang="he-IL" sz="1100" dirty="0">
                <a:solidFill>
                  <a:srgbClr val="CD4E86"/>
                </a:solidFill>
                <a:latin typeface="Heebo" pitchFamily="2" charset="-79"/>
                <a:ea typeface="Tahoma"/>
                <a:cs typeface="Heebo" pitchFamily="2" charset="-79"/>
              </a:rPr>
              <a:t>- </a:t>
            </a:r>
            <a:r>
              <a:rPr lang="he-IL" sz="1100" dirty="0">
                <a:latin typeface="Heebo" pitchFamily="2" charset="-79"/>
                <a:ea typeface="Tahoma"/>
                <a:cs typeface="Heebo" pitchFamily="2" charset="-79"/>
              </a:rPr>
              <a:t>פיתוח מרחב מקוון באתר העירייה לחיבור וסנכרון בין כל נותני השירותים לגיל הרך בעיר, שירכז את כל המידע הדרוש והעדכני לתושבים – מרכזי שירות, גינות ופארקים, משחקיות, דרכים מותאמות, ספריות ועוד. בנוסף, ריכוז תחום משחקיות במדיה מקוונת (האתר העירוני ו</a:t>
            </a:r>
            <a:r>
              <a:rPr lang="en-US" sz="1100" dirty="0">
                <a:latin typeface="Heebo" pitchFamily="2" charset="-79"/>
                <a:ea typeface="Tahoma"/>
                <a:cs typeface="Heebo" pitchFamily="2" charset="-79"/>
              </a:rPr>
              <a:t>GIS-</a:t>
            </a:r>
            <a:r>
              <a:rPr lang="he-IL" sz="1100" dirty="0">
                <a:latin typeface="Heebo" pitchFamily="2" charset="-79"/>
                <a:ea typeface="Tahoma"/>
                <a:cs typeface="Heebo" pitchFamily="2" charset="-79"/>
              </a:rPr>
              <a:t>).</a:t>
            </a:r>
          </a:p>
          <a:p>
            <a:pPr marL="171450" lvl="0" indent="-171450" fontAlgn="base">
              <a:lnSpc>
                <a:spcPct val="150000"/>
              </a:lnSpc>
              <a:spcBef>
                <a:spcPts val="800"/>
              </a:spcBef>
              <a:buClr>
                <a:srgbClr val="CD4E86"/>
              </a:buClr>
              <a:buSzPct val="150000"/>
              <a:buFont typeface="Wingdings" pitchFamily="2" charset="2"/>
              <a:buChar char="§"/>
              <a:tabLst>
                <a:tab pos="457200" algn="l"/>
              </a:tabLst>
            </a:pPr>
            <a:r>
              <a:rPr lang="he-IL" sz="1100" dirty="0">
                <a:latin typeface="Heebo" pitchFamily="2" charset="-79"/>
                <a:ea typeface="Tahoma"/>
                <a:cs typeface="Heebo" pitchFamily="2" charset="-79"/>
              </a:rPr>
              <a:t>אירוח והובלת </a:t>
            </a:r>
            <a:r>
              <a:rPr lang="he-IL" sz="1100" b="1" dirty="0">
                <a:solidFill>
                  <a:srgbClr val="CD4E86"/>
                </a:solidFill>
                <a:latin typeface="Heebo" pitchFamily="2" charset="-79"/>
                <a:ea typeface="Tahoma"/>
                <a:cs typeface="Heebo" pitchFamily="2" charset="-79"/>
              </a:rPr>
              <a:t>סיורי למידה לרשויות מקומיות </a:t>
            </a:r>
            <a:r>
              <a:rPr lang="he-IL" sz="1100" dirty="0">
                <a:latin typeface="Heebo" pitchFamily="2" charset="-79"/>
                <a:ea typeface="Tahoma"/>
                <a:cs typeface="Heebo" pitchFamily="2" charset="-79"/>
              </a:rPr>
              <a:t>ובעלי עניין: סיור ערי אורבן95 טירה ובית שמש, סיורים לחולון ורמת גן, ואירוח 43 משתתפות בקורס הכשרה של סמינר הקיבוצים, בדרכן להפוך למפקחות על מעונות היום ברחבי הארץ מטעם משרד החינוך.</a:t>
            </a:r>
          </a:p>
        </p:txBody>
      </p:sp>
      <p:sp>
        <p:nvSpPr>
          <p:cNvPr id="2" name="TextBox 1">
            <a:extLst>
              <a:ext uri="{FF2B5EF4-FFF2-40B4-BE49-F238E27FC236}">
                <a16:creationId xmlns:a16="http://schemas.microsoft.com/office/drawing/2014/main" id="{D321F8E4-224B-9900-5B37-31D8225067A7}"/>
              </a:ext>
            </a:extLst>
          </p:cNvPr>
          <p:cNvSpPr txBox="1"/>
          <p:nvPr/>
        </p:nvSpPr>
        <p:spPr>
          <a:xfrm>
            <a:off x="7444086" y="6342045"/>
            <a:ext cx="4334257" cy="230832"/>
          </a:xfrm>
          <a:prstGeom prst="rect">
            <a:avLst/>
          </a:prstGeom>
          <a:noFill/>
        </p:spPr>
        <p:txBody>
          <a:bodyPr wrap="square" rtlCol="1">
            <a:spAutoFit/>
          </a:bodyPr>
          <a:lstStyle/>
          <a:p>
            <a:pPr algn="r" rtl="1"/>
            <a:r>
              <a:rPr lang="he-IL" sz="900" dirty="0">
                <a:solidFill>
                  <a:schemeClr val="bg1">
                    <a:lumMod val="65000"/>
                  </a:schemeClr>
                </a:solidFill>
                <a:latin typeface="Heebo" pitchFamily="2" charset="-79"/>
                <a:ea typeface="Tahoma" panose="020B0604030504040204" pitchFamily="34" charset="0"/>
                <a:cs typeface="Heebo" pitchFamily="2" charset="-79"/>
              </a:rPr>
              <a:t>*לפי נתונים שנמסרו מצוות </a:t>
            </a:r>
            <a:r>
              <a:rPr lang="en-US" sz="900" dirty="0">
                <a:solidFill>
                  <a:schemeClr val="bg1">
                    <a:lumMod val="65000"/>
                  </a:schemeClr>
                </a:solidFill>
                <a:latin typeface="Heebo" pitchFamily="2" charset="-79"/>
                <a:ea typeface="Tahoma" panose="020B0604030504040204" pitchFamily="34" charset="0"/>
                <a:cs typeface="Heebo" pitchFamily="2" charset="-79"/>
              </a:rPr>
              <a:t>Urban95</a:t>
            </a:r>
            <a:r>
              <a:rPr lang="he-IL" sz="900" dirty="0">
                <a:solidFill>
                  <a:schemeClr val="bg1">
                    <a:lumMod val="65000"/>
                  </a:schemeClr>
                </a:solidFill>
                <a:latin typeface="Heebo" pitchFamily="2" charset="-79"/>
                <a:ea typeface="Tahoma" panose="020B0604030504040204" pitchFamily="34" charset="0"/>
                <a:cs typeface="Heebo" pitchFamily="2" charset="-79"/>
              </a:rPr>
              <a:t> בעיריית תל אביב-יפו, </a:t>
            </a:r>
            <a:r>
              <a:rPr lang="he-IL" sz="900" dirty="0" err="1">
                <a:solidFill>
                  <a:schemeClr val="bg1">
                    <a:lumMod val="65000"/>
                  </a:schemeClr>
                </a:solidFill>
                <a:latin typeface="Heebo" pitchFamily="2" charset="-79"/>
                <a:ea typeface="Tahoma" panose="020B0604030504040204" pitchFamily="34" charset="0"/>
                <a:cs typeface="Heebo" pitchFamily="2" charset="-79"/>
              </a:rPr>
              <a:t>מינהל</a:t>
            </a:r>
            <a:r>
              <a:rPr lang="he-IL" sz="900" dirty="0">
                <a:solidFill>
                  <a:schemeClr val="bg1">
                    <a:lumMod val="65000"/>
                  </a:schemeClr>
                </a:solidFill>
                <a:latin typeface="Heebo" pitchFamily="2" charset="-79"/>
                <a:ea typeface="Tahoma" panose="020B0604030504040204" pitchFamily="34" charset="0"/>
                <a:cs typeface="Heebo" pitchFamily="2" charset="-79"/>
              </a:rPr>
              <a:t> קהילה.</a:t>
            </a:r>
          </a:p>
        </p:txBody>
      </p:sp>
      <p:sp>
        <p:nvSpPr>
          <p:cNvPr id="4" name="TextBox 3">
            <a:extLst>
              <a:ext uri="{FF2B5EF4-FFF2-40B4-BE49-F238E27FC236}">
                <a16:creationId xmlns:a16="http://schemas.microsoft.com/office/drawing/2014/main" id="{5969F4BB-CD21-A539-DA36-D0B0F3E6BF25}"/>
              </a:ext>
            </a:extLst>
          </p:cNvPr>
          <p:cNvSpPr txBox="1"/>
          <p:nvPr/>
        </p:nvSpPr>
        <p:spPr>
          <a:xfrm>
            <a:off x="2182425" y="6349986"/>
            <a:ext cx="5970878" cy="230832"/>
          </a:xfrm>
          <a:prstGeom prst="rect">
            <a:avLst/>
          </a:prstGeom>
          <a:noFill/>
        </p:spPr>
        <p:txBody>
          <a:bodyPr wrap="square" rtlCol="1">
            <a:spAutoFit/>
          </a:bodyPr>
          <a:lstStyle/>
          <a:p>
            <a:r>
              <a:rPr lang="he-IL" sz="900" dirty="0">
                <a:solidFill>
                  <a:schemeClr val="bg1">
                    <a:lumMod val="65000"/>
                  </a:schemeClr>
                </a:solidFill>
                <a:latin typeface="Heebo" pitchFamily="2" charset="-79"/>
                <a:ea typeface="Tahoma" panose="020B0604030504040204" pitchFamily="34" charset="0"/>
                <a:cs typeface="Heebo" pitchFamily="2" charset="-79"/>
              </a:rPr>
              <a:t>**פירוט על המיזם והמוקדים בהם בוצעה ההערכה- בדוח סיכום תחום ניידות ומרחב עירוני 2022</a:t>
            </a:r>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פירוט פעולות ותפוקות* בשנת 2023</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16</a:t>
            </a:fld>
            <a:endParaRPr lang="he-IL" dirty="0">
              <a:latin typeface="Heebo" pitchFamily="2" charset="-79"/>
              <a:cs typeface="Heebo" pitchFamily="2" charset="-79"/>
            </a:endParaRPr>
          </a:p>
        </p:txBody>
      </p:sp>
    </p:spTree>
    <p:extLst>
      <p:ext uri="{BB962C8B-B14F-4D97-AF65-F5344CB8AC3E}">
        <p14:creationId xmlns:p14="http://schemas.microsoft.com/office/powerpoint/2010/main" val="237498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1785FCC-6BA4-86E5-F7A9-DA38C4A27CA6}"/>
              </a:ext>
            </a:extLst>
          </p:cNvPr>
          <p:cNvSpPr/>
          <p:nvPr/>
        </p:nvSpPr>
        <p:spPr>
          <a:xfrm>
            <a:off x="301873" y="724957"/>
            <a:ext cx="11588254" cy="5593575"/>
          </a:xfrm>
          <a:prstGeom prst="roundRect">
            <a:avLst>
              <a:gd name="adj" fmla="val 1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L" dirty="0"/>
          </a:p>
        </p:txBody>
      </p:sp>
      <p:sp>
        <p:nvSpPr>
          <p:cNvPr id="5" name="מלבן 4"/>
          <p:cNvSpPr/>
          <p:nvPr/>
        </p:nvSpPr>
        <p:spPr>
          <a:xfrm>
            <a:off x="496388" y="745030"/>
            <a:ext cx="11199224" cy="5207259"/>
          </a:xfrm>
          <a:prstGeom prst="rect">
            <a:avLst/>
          </a:prstGeom>
          <a:noFill/>
        </p:spPr>
        <p:txBody>
          <a:bodyPr wrap="square" lIns="91440" tIns="45720" rIns="91440" bIns="45720" anchor="t">
            <a:spAutoFit/>
          </a:bodyPr>
          <a:lstStyle/>
          <a:p>
            <a:pPr algn="r" rtl="1" fontAlgn="base">
              <a:lnSpc>
                <a:spcPct val="200000"/>
              </a:lnSpc>
              <a:buClr>
                <a:srgbClr val="DC88AC"/>
              </a:buClr>
            </a:pPr>
            <a:r>
              <a:rPr lang="he-IL" sz="1400" b="1" dirty="0">
                <a:latin typeface="Heebo" pitchFamily="2" charset="-79"/>
                <a:ea typeface="Tahoma"/>
                <a:cs typeface="Heebo" pitchFamily="2" charset="-79"/>
              </a:rPr>
              <a:t>שגרת פעילויות ושירות לתושבים:</a:t>
            </a:r>
          </a:p>
          <a:p>
            <a:pPr indent="-171450" fontAlgn="base">
              <a:lnSpc>
                <a:spcPct val="200000"/>
              </a:lnSpc>
              <a:buClr>
                <a:srgbClr val="CD4E86"/>
              </a:buClr>
              <a:buSzPct val="150000"/>
              <a:buFont typeface="Wingdings" panose="05000000000000000000" pitchFamily="2" charset="2"/>
              <a:buChar char="§"/>
            </a:pPr>
            <a:r>
              <a:rPr lang="he-IL" sz="1100" dirty="0">
                <a:latin typeface="Heebo" pitchFamily="2" charset="-79"/>
                <a:ea typeface="Tahoma"/>
                <a:cs typeface="Heebo" pitchFamily="2" charset="-79"/>
              </a:rPr>
              <a:t>המשך </a:t>
            </a:r>
            <a:r>
              <a:rPr lang="he-IL" sz="1100" b="1" dirty="0">
                <a:solidFill>
                  <a:srgbClr val="CD4E86"/>
                </a:solidFill>
                <a:latin typeface="Heebo" pitchFamily="2" charset="-79"/>
                <a:ea typeface="Tahoma"/>
                <a:cs typeface="Heebo" pitchFamily="2" charset="-79"/>
              </a:rPr>
              <a:t>פעילות סלתא </a:t>
            </a:r>
            <a:r>
              <a:rPr lang="he-IL" sz="1100" dirty="0">
                <a:latin typeface="Heebo" pitchFamily="2" charset="-79"/>
                <a:ea typeface="Tahoma"/>
                <a:cs typeface="Heebo" pitchFamily="2" charset="-79"/>
              </a:rPr>
              <a:t>- במהלך 2023, מומשו 450 סדנאות בתקצוב עירוני מלא במרכזים קהילתיים ומרכזי תרבות (מוסדות קהילתיים), בהן לקחו חלק כ-4,500 משפחות.</a:t>
            </a:r>
          </a:p>
          <a:p>
            <a:pPr indent="-171450" fontAlgn="base">
              <a:lnSpc>
                <a:spcPct val="200000"/>
              </a:lnSpc>
              <a:buClr>
                <a:srgbClr val="CD4E86"/>
              </a:buClr>
              <a:buSzPct val="150000"/>
              <a:buFont typeface="Wingdings" panose="05000000000000000000" pitchFamily="2" charset="2"/>
              <a:buChar char="§"/>
            </a:pPr>
            <a:r>
              <a:rPr lang="he-IL" sz="1100" dirty="0">
                <a:latin typeface="Heebo" pitchFamily="2" charset="-79"/>
                <a:ea typeface="Tahoma"/>
                <a:cs typeface="Heebo" pitchFamily="2" charset="-79"/>
              </a:rPr>
              <a:t>עשרות </a:t>
            </a:r>
            <a:r>
              <a:rPr lang="he-IL" sz="1100" b="1" dirty="0">
                <a:solidFill>
                  <a:srgbClr val="CD4E86"/>
                </a:solidFill>
                <a:latin typeface="Heebo" pitchFamily="2" charset="-79"/>
                <a:ea typeface="Tahoma"/>
                <a:cs typeface="Heebo" pitchFamily="2" charset="-79"/>
              </a:rPr>
              <a:t>פעילויות קיץ לגיל הרך </a:t>
            </a:r>
            <a:r>
              <a:rPr lang="he-IL" sz="1100" dirty="0">
                <a:latin typeface="Heebo" pitchFamily="2" charset="-79"/>
                <a:ea typeface="Tahoma"/>
                <a:cs typeface="Heebo" pitchFamily="2" charset="-79"/>
              </a:rPr>
              <a:t>בכל רחבי העיר ביוזמת הרכזות האגפיות והמרחבים השונים, בהדרכה וליווי של אורבן95. ביניהן ארגז חול קהילתי – פעילויות קיץ לגיל הרך בחופי הצפון ובמרכז העיר, בהמשך לפיילוט "מרכז קהילתי ללא מרכז" בחוף תל ברוך. </a:t>
            </a:r>
          </a:p>
          <a:p>
            <a:pPr indent="-171450" fontAlgn="base">
              <a:lnSpc>
                <a:spcPct val="200000"/>
              </a:lnSpc>
              <a:buClr>
                <a:srgbClr val="CD4E86"/>
              </a:buClr>
              <a:buSzPct val="150000"/>
              <a:buFont typeface="Wingdings" panose="05000000000000000000" pitchFamily="2" charset="2"/>
              <a:buChar char="§"/>
            </a:pPr>
            <a:r>
              <a:rPr lang="he-IL" sz="1100" b="1" dirty="0">
                <a:solidFill>
                  <a:srgbClr val="CD4E86"/>
                </a:solidFill>
                <a:latin typeface="Heebo" pitchFamily="2" charset="-79"/>
                <a:ea typeface="Tahoma"/>
                <a:cs typeface="Heebo" pitchFamily="2" charset="-79"/>
              </a:rPr>
              <a:t>סדנת קריאה בספריות: </a:t>
            </a:r>
            <a:r>
              <a:rPr lang="he-IL" sz="1100" dirty="0">
                <a:latin typeface="Heebo" pitchFamily="2" charset="-79"/>
                <a:ea typeface="Tahoma"/>
                <a:cs typeface="Heebo" pitchFamily="2" charset="-79"/>
              </a:rPr>
              <a:t>מערך סדנאות הקריאה של סלתא בספריות הקהילתיות חבר לפרויקט ספריית פיג'מה, ופותחה סדנת קריאה שעסקה ב-3 ספרים שחולקו בגני ילדים. נערכו 25 פעילויות בספריות ומרכזים קהילתיים ברחבי העיר בהנחיית 4 מנחים, ובהשתתפות כ-400 זוגות משתתפים </a:t>
            </a:r>
            <a:r>
              <a:rPr lang="he-IL" sz="1000" dirty="0">
                <a:solidFill>
                  <a:srgbClr val="40A8AD"/>
                </a:solidFill>
                <a:latin typeface="Heebo" pitchFamily="2" charset="-79"/>
                <a:ea typeface="Tahoma"/>
                <a:cs typeface="Heebo" pitchFamily="2" charset="-79"/>
              </a:rPr>
              <a:t>(הופץ סקר, ממצאי ההערכה בגוף הדוח).</a:t>
            </a:r>
            <a:endParaRPr lang="en-US" sz="1000" dirty="0">
              <a:solidFill>
                <a:srgbClr val="40A8AD"/>
              </a:solidFill>
              <a:latin typeface="Heebo" pitchFamily="2" charset="-79"/>
              <a:ea typeface="Tahoma"/>
              <a:cs typeface="Heebo" pitchFamily="2" charset="-79"/>
            </a:endParaRPr>
          </a:p>
          <a:p>
            <a:pPr indent="-171450" fontAlgn="base">
              <a:lnSpc>
                <a:spcPct val="200000"/>
              </a:lnSpc>
              <a:buClr>
                <a:srgbClr val="CD4E86"/>
              </a:buClr>
              <a:buSzPct val="150000"/>
              <a:buFont typeface="Wingdings" panose="05000000000000000000" pitchFamily="2" charset="2"/>
              <a:buChar char="§"/>
            </a:pPr>
            <a:r>
              <a:rPr lang="he-IL" sz="1100" b="1" dirty="0">
                <a:solidFill>
                  <a:srgbClr val="CD4E86"/>
                </a:solidFill>
                <a:latin typeface="Heebo" pitchFamily="2" charset="-79"/>
                <a:ea typeface="Tahoma"/>
                <a:cs typeface="Heebo" pitchFamily="2" charset="-79"/>
              </a:rPr>
              <a:t>סדנת בישול לאבות וילדות.ים ביפו: </a:t>
            </a:r>
            <a:r>
              <a:rPr lang="he-IL" sz="1100" dirty="0">
                <a:solidFill>
                  <a:prstClr val="black"/>
                </a:solidFill>
                <a:latin typeface="Heebo" pitchFamily="2" charset="-79"/>
                <a:ea typeface="Tahoma"/>
                <a:cs typeface="Heebo" pitchFamily="2" charset="-79"/>
              </a:rPr>
              <a:t>יוזמה המבוססת על המתודה שפותחה בפרויקט יאפא קוראת- 4 מפגשים בהנחיית שף ובליווי פסיכולוגי, במטרה ליצור זמן איכות של אבות וילדיהם. בתוכנית השתתפו 11 משפחות (25 משתתפים בכל מפגש). בוצעה הערכה עצמאית באמצעות סקר.</a:t>
            </a:r>
          </a:p>
          <a:p>
            <a:pPr indent="-171450" fontAlgn="base">
              <a:lnSpc>
                <a:spcPct val="200000"/>
              </a:lnSpc>
              <a:buClr>
                <a:srgbClr val="CD4E86"/>
              </a:buClr>
              <a:buSzPct val="150000"/>
              <a:buFont typeface="Wingdings" panose="05000000000000000000" pitchFamily="2" charset="2"/>
              <a:buChar char="§"/>
            </a:pPr>
            <a:r>
              <a:rPr lang="he-IL" sz="1100" b="1" dirty="0">
                <a:solidFill>
                  <a:srgbClr val="CD4E86"/>
                </a:solidFill>
                <a:latin typeface="Heebo" pitchFamily="2" charset="-79"/>
                <a:ea typeface="Tahoma"/>
                <a:cs typeface="Heebo" pitchFamily="2" charset="-79"/>
              </a:rPr>
              <a:t>גן משפחה: </a:t>
            </a:r>
            <a:r>
              <a:rPr lang="he-IL" sz="1100" dirty="0">
                <a:solidFill>
                  <a:prstClr val="black"/>
                </a:solidFill>
                <a:latin typeface="Heebo" pitchFamily="2" charset="-79"/>
                <a:ea typeface="Tahoma"/>
                <a:cs typeface="Heebo" pitchFamily="2" charset="-79"/>
              </a:rPr>
              <a:t>פרויקט בשיתוף מינהל חינוך ומינהל קהילה, תרבות וספורט, במסגרתו הופעלו מסגרות גן בשיתוף הורים במרכזים קהילתיים בעבור אוכלוסייה מוחלשת. </a:t>
            </a:r>
          </a:p>
          <a:p>
            <a:pPr marL="171450" indent="-171450" fontAlgn="base">
              <a:lnSpc>
                <a:spcPct val="200000"/>
              </a:lnSpc>
              <a:buClr>
                <a:srgbClr val="CD4E86"/>
              </a:buClr>
              <a:buSzPct val="150000"/>
              <a:buFont typeface="Wingdings" panose="05000000000000000000" pitchFamily="2" charset="2"/>
              <a:buChar char="§"/>
            </a:pPr>
            <a:r>
              <a:rPr lang="he-IL" sz="1100" dirty="0">
                <a:solidFill>
                  <a:prstClr val="black"/>
                </a:solidFill>
                <a:latin typeface="Heebo" pitchFamily="2" charset="-79"/>
                <a:ea typeface="Tahoma"/>
                <a:cs typeface="Heebo" pitchFamily="2" charset="-79"/>
              </a:rPr>
              <a:t>נפתחו 8 קבוצות ביפו (חלקן בערבית וחלקן ועברית) ו-4 קבוצות בדרום ובמזרח העיר. </a:t>
            </a:r>
          </a:p>
          <a:p>
            <a:pPr lvl="1" indent="-171450" fontAlgn="base">
              <a:lnSpc>
                <a:spcPct val="200000"/>
              </a:lnSpc>
              <a:buClr>
                <a:srgbClr val="CD4E86"/>
              </a:buClr>
              <a:buSzPct val="150000"/>
              <a:buFont typeface="Wingdings" panose="05000000000000000000" pitchFamily="2" charset="2"/>
              <a:buChar char="§"/>
            </a:pPr>
            <a:r>
              <a:rPr lang="he-IL" sz="1100" dirty="0">
                <a:solidFill>
                  <a:prstClr val="black"/>
                </a:solidFill>
                <a:latin typeface="Heebo" pitchFamily="2" charset="-79"/>
                <a:ea typeface="Tahoma"/>
                <a:cs typeface="Heebo" pitchFamily="2" charset="-79"/>
              </a:rPr>
              <a:t>הגננות מועסקות ע"י מינהל חינוך וגויסו למטרה הזו, תוך קבלת ליווי פדגוגי והכשרות, מדידה והערכה וגם דמי הלימוד של ההורים מסובסדים או חינמיים. </a:t>
            </a:r>
          </a:p>
          <a:p>
            <a:pPr lvl="1" indent="-171450" fontAlgn="base">
              <a:lnSpc>
                <a:spcPct val="200000"/>
              </a:lnSpc>
              <a:buClr>
                <a:srgbClr val="CD4E86"/>
              </a:buClr>
              <a:buSzPct val="150000"/>
              <a:buFont typeface="Wingdings" panose="05000000000000000000" pitchFamily="2" charset="2"/>
              <a:buChar char="§"/>
            </a:pPr>
            <a:r>
              <a:rPr lang="he-IL" sz="1100" dirty="0">
                <a:latin typeface="Heebo" pitchFamily="2" charset="-79"/>
                <a:ea typeface="Tahoma"/>
                <a:cs typeface="Heebo" pitchFamily="2" charset="-79"/>
              </a:rPr>
              <a:t>התהליך החל בליווי של צוות אורבן95 והתרחב ע"י אגף לידה עד 3 במינהל חינוך והמרכזים הקהילתיים.</a:t>
            </a:r>
          </a:p>
          <a:p>
            <a:pPr lvl="1" indent="-171450" fontAlgn="base">
              <a:lnSpc>
                <a:spcPct val="200000"/>
              </a:lnSpc>
              <a:buClr>
                <a:srgbClr val="CD4E86"/>
              </a:buClr>
              <a:buSzPct val="150000"/>
              <a:buFont typeface="Wingdings" panose="05000000000000000000" pitchFamily="2" charset="2"/>
              <a:buChar char="§"/>
            </a:pPr>
            <a:r>
              <a:rPr lang="he-IL" sz="1100" dirty="0">
                <a:latin typeface="Heebo" pitchFamily="2" charset="-79"/>
                <a:ea typeface="Tahoma"/>
                <a:cs typeface="Heebo" pitchFamily="2" charset="-79"/>
              </a:rPr>
              <a:t>הפרויקט שותף במסגרת סיור למידה על מסגרות החינוך ביפו,</a:t>
            </a:r>
            <a:r>
              <a:rPr lang="he-IL" sz="1100" dirty="0">
                <a:solidFill>
                  <a:srgbClr val="FF0000"/>
                </a:solidFill>
                <a:latin typeface="Heebo" pitchFamily="2" charset="-79"/>
                <a:ea typeface="Tahoma"/>
                <a:cs typeface="Heebo" pitchFamily="2" charset="-79"/>
              </a:rPr>
              <a:t> </a:t>
            </a:r>
            <a:r>
              <a:rPr lang="he-IL" sz="1100" dirty="0">
                <a:latin typeface="Heebo" pitchFamily="2" charset="-79"/>
                <a:ea typeface="Tahoma"/>
                <a:cs typeface="Heebo" pitchFamily="2" charset="-79"/>
              </a:rPr>
              <a:t>והופקה חוברת עם פירוט מודל ההפעלה של הפרויקט. </a:t>
            </a:r>
          </a:p>
          <a:p>
            <a:pPr indent="-171450" fontAlgn="base">
              <a:lnSpc>
                <a:spcPct val="200000"/>
              </a:lnSpc>
              <a:buClr>
                <a:srgbClr val="CD4E86"/>
              </a:buClr>
              <a:buSzPct val="150000"/>
              <a:buFont typeface="Wingdings" panose="05000000000000000000" pitchFamily="2" charset="2"/>
              <a:buChar char="§"/>
              <a:tabLst>
                <a:tab pos="457200" algn="l"/>
              </a:tabLst>
            </a:pPr>
            <a:r>
              <a:rPr lang="he-IL" sz="1100" dirty="0">
                <a:latin typeface="Heebo" pitchFamily="2" charset="-79"/>
                <a:ea typeface="Tahoma"/>
                <a:cs typeface="Heebo" pitchFamily="2" charset="-79"/>
              </a:rPr>
              <a:t>המשך </a:t>
            </a:r>
            <a:r>
              <a:rPr lang="he-IL" sz="1100" b="1" dirty="0">
                <a:solidFill>
                  <a:srgbClr val="CD4E86"/>
                </a:solidFill>
                <a:latin typeface="Heebo" pitchFamily="2" charset="-79"/>
                <a:ea typeface="Tahoma"/>
                <a:cs typeface="Heebo" pitchFamily="2" charset="-79"/>
              </a:rPr>
              <a:t>שת"פ עם ארגון מסיל"ה </a:t>
            </a:r>
            <a:r>
              <a:rPr lang="he-IL" sz="1100" dirty="0">
                <a:latin typeface="Heebo" pitchFamily="2" charset="-79"/>
                <a:ea typeface="Tahoma"/>
                <a:cs typeface="Heebo" pitchFamily="2" charset="-79"/>
              </a:rPr>
              <a:t>הנותן מענה לקהילת מבקשי המקלט בדרום העיר: תרגום ספרים (ביניהם ספר ייעודי בנושא חינוך מיני בעקבות זיהוי צורך בשטח), מענה לאתגרים מבניים במתחם המשחקייה המשופץ, קידום והתאמת פעילויות סלתא ומשחקוטו. בתכנון: הכשרה לעובדים ומתנדבים בצוות הקהילתי, למתן כלים לעשייה מיטיבה. </a:t>
            </a:r>
          </a:p>
        </p:txBody>
      </p:sp>
      <p:sp>
        <p:nvSpPr>
          <p:cNvPr id="2" name="TextBox 1">
            <a:extLst>
              <a:ext uri="{FF2B5EF4-FFF2-40B4-BE49-F238E27FC236}">
                <a16:creationId xmlns:a16="http://schemas.microsoft.com/office/drawing/2014/main" id="{D321F8E4-224B-9900-5B37-31D8225067A7}"/>
              </a:ext>
            </a:extLst>
          </p:cNvPr>
          <p:cNvSpPr txBox="1"/>
          <p:nvPr/>
        </p:nvSpPr>
        <p:spPr>
          <a:xfrm>
            <a:off x="7444086" y="6342045"/>
            <a:ext cx="4334257" cy="230832"/>
          </a:xfrm>
          <a:prstGeom prst="rect">
            <a:avLst/>
          </a:prstGeom>
          <a:noFill/>
        </p:spPr>
        <p:txBody>
          <a:bodyPr wrap="square" rtlCol="1">
            <a:spAutoFit/>
          </a:bodyPr>
          <a:lstStyle/>
          <a:p>
            <a:pPr algn="r" rtl="1"/>
            <a:r>
              <a:rPr lang="he-IL" sz="900" dirty="0">
                <a:solidFill>
                  <a:schemeClr val="bg1">
                    <a:lumMod val="65000"/>
                  </a:schemeClr>
                </a:solidFill>
                <a:latin typeface="Heebo" pitchFamily="2" charset="-79"/>
                <a:ea typeface="Tahoma" panose="020B0604030504040204" pitchFamily="34" charset="0"/>
                <a:cs typeface="Heebo" pitchFamily="2" charset="-79"/>
              </a:rPr>
              <a:t>*לפי נתונים שנמסרו מצוות </a:t>
            </a:r>
            <a:r>
              <a:rPr lang="en-US" sz="900" dirty="0">
                <a:solidFill>
                  <a:schemeClr val="bg1">
                    <a:lumMod val="65000"/>
                  </a:schemeClr>
                </a:solidFill>
                <a:latin typeface="Heebo" pitchFamily="2" charset="-79"/>
                <a:ea typeface="Tahoma" panose="020B0604030504040204" pitchFamily="34" charset="0"/>
                <a:cs typeface="Heebo" pitchFamily="2" charset="-79"/>
              </a:rPr>
              <a:t>Urban95</a:t>
            </a:r>
            <a:r>
              <a:rPr lang="he-IL" sz="900" dirty="0">
                <a:solidFill>
                  <a:schemeClr val="bg1">
                    <a:lumMod val="65000"/>
                  </a:schemeClr>
                </a:solidFill>
                <a:latin typeface="Heebo" pitchFamily="2" charset="-79"/>
                <a:ea typeface="Tahoma" panose="020B0604030504040204" pitchFamily="34" charset="0"/>
                <a:cs typeface="Heebo" pitchFamily="2" charset="-79"/>
              </a:rPr>
              <a:t> בעיריית תל אביב-יפו, </a:t>
            </a:r>
            <a:r>
              <a:rPr lang="he-IL" sz="900" dirty="0" err="1">
                <a:solidFill>
                  <a:schemeClr val="bg1">
                    <a:lumMod val="65000"/>
                  </a:schemeClr>
                </a:solidFill>
                <a:latin typeface="Heebo" pitchFamily="2" charset="-79"/>
                <a:ea typeface="Tahoma" panose="020B0604030504040204" pitchFamily="34" charset="0"/>
                <a:cs typeface="Heebo" pitchFamily="2" charset="-79"/>
              </a:rPr>
              <a:t>מינהל</a:t>
            </a:r>
            <a:r>
              <a:rPr lang="he-IL" sz="900" dirty="0">
                <a:solidFill>
                  <a:schemeClr val="bg1">
                    <a:lumMod val="65000"/>
                  </a:schemeClr>
                </a:solidFill>
                <a:latin typeface="Heebo" pitchFamily="2" charset="-79"/>
                <a:ea typeface="Tahoma" panose="020B0604030504040204" pitchFamily="34" charset="0"/>
                <a:cs typeface="Heebo" pitchFamily="2" charset="-79"/>
              </a:rPr>
              <a:t> קהילה.</a:t>
            </a:r>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פירוט פעולות ותפוקות* בשנת 2023</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17</a:t>
            </a:fld>
            <a:endParaRPr lang="he-IL" dirty="0">
              <a:latin typeface="Heebo" pitchFamily="2" charset="-79"/>
              <a:cs typeface="Heebo" pitchFamily="2" charset="-79"/>
            </a:endParaRPr>
          </a:p>
        </p:txBody>
      </p:sp>
    </p:spTree>
    <p:extLst>
      <p:ext uri="{BB962C8B-B14F-4D97-AF65-F5344CB8AC3E}">
        <p14:creationId xmlns:p14="http://schemas.microsoft.com/office/powerpoint/2010/main" val="205112910"/>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1785FCC-6BA4-86E5-F7A9-DA38C4A27CA6}"/>
              </a:ext>
            </a:extLst>
          </p:cNvPr>
          <p:cNvSpPr/>
          <p:nvPr/>
        </p:nvSpPr>
        <p:spPr>
          <a:xfrm>
            <a:off x="301873" y="724957"/>
            <a:ext cx="11588254" cy="5593575"/>
          </a:xfrm>
          <a:prstGeom prst="roundRect">
            <a:avLst>
              <a:gd name="adj" fmla="val 1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L" dirty="0"/>
          </a:p>
        </p:txBody>
      </p:sp>
      <p:sp>
        <p:nvSpPr>
          <p:cNvPr id="5" name="מלבן 4"/>
          <p:cNvSpPr/>
          <p:nvPr/>
        </p:nvSpPr>
        <p:spPr>
          <a:xfrm>
            <a:off x="457200" y="745030"/>
            <a:ext cx="11238412" cy="4851328"/>
          </a:xfrm>
          <a:prstGeom prst="rect">
            <a:avLst/>
          </a:prstGeom>
          <a:noFill/>
        </p:spPr>
        <p:txBody>
          <a:bodyPr wrap="square" lIns="91440" tIns="45720" rIns="91440" bIns="45720" anchor="t">
            <a:spAutoFit/>
          </a:bodyPr>
          <a:lstStyle/>
          <a:p>
            <a:pPr algn="r" rtl="1" fontAlgn="base">
              <a:lnSpc>
                <a:spcPct val="200000"/>
              </a:lnSpc>
            </a:pPr>
            <a:r>
              <a:rPr lang="he-IL" sz="1400" b="1" dirty="0">
                <a:latin typeface="Heebo" pitchFamily="2" charset="-79"/>
                <a:ea typeface="Tahoma"/>
                <a:cs typeface="Heebo" pitchFamily="2" charset="-79"/>
              </a:rPr>
              <a:t>שיפור המענה לגיל הרך במרחב הציבורי ובמבני ציבור:</a:t>
            </a:r>
          </a:p>
          <a:p>
            <a:pPr indent="-171450" fontAlgn="base">
              <a:lnSpc>
                <a:spcPct val="200000"/>
              </a:lnSpc>
              <a:buClr>
                <a:srgbClr val="CD4E86"/>
              </a:buClr>
              <a:buSzPct val="150000"/>
              <a:buFont typeface="Wingdings" panose="05000000000000000000" pitchFamily="2" charset="2"/>
              <a:buChar char="§"/>
            </a:pPr>
            <a:r>
              <a:rPr lang="he-IL" sz="1100" b="1" dirty="0">
                <a:solidFill>
                  <a:srgbClr val="CD4E86"/>
                </a:solidFill>
                <a:latin typeface="Heebo" pitchFamily="2" charset="-79"/>
                <a:ea typeface="Tahoma"/>
                <a:cs typeface="Heebo" pitchFamily="2" charset="-79"/>
              </a:rPr>
              <a:t>גן האירוס בנווה עופר: </a:t>
            </a:r>
            <a:r>
              <a:rPr lang="he-IL" sz="1100" dirty="0">
                <a:latin typeface="Heebo" pitchFamily="2" charset="-79"/>
                <a:ea typeface="Tahoma"/>
                <a:cs typeface="Heebo" pitchFamily="2" charset="-79"/>
              </a:rPr>
              <a:t>הובלת שינוי התנהגותי במרחב הציבורי- פרויקט במסגרת קורס </a:t>
            </a:r>
            <a:r>
              <a:rPr lang="en-US" sz="1100" dirty="0">
                <a:latin typeface="Heebo" pitchFamily="2" charset="-79"/>
                <a:ea typeface="Tahoma"/>
                <a:cs typeface="Heebo" pitchFamily="2" charset="-79"/>
              </a:rPr>
              <a:t>ABC4ECD</a:t>
            </a:r>
            <a:r>
              <a:rPr lang="he-IL" sz="1100" dirty="0">
                <a:latin typeface="Heebo" pitchFamily="2" charset="-79"/>
                <a:ea typeface="Tahoma"/>
                <a:cs typeface="Heebo" pitchFamily="2" charset="-79"/>
              </a:rPr>
              <a:t> </a:t>
            </a:r>
            <a:r>
              <a:rPr lang="he-IL" sz="1100" dirty="0">
                <a:solidFill>
                  <a:prstClr val="black"/>
                </a:solidFill>
                <a:latin typeface="Heebo" pitchFamily="2" charset="-79"/>
                <a:ea typeface="Tahoma"/>
                <a:cs typeface="Heebo" pitchFamily="2" charset="-79"/>
              </a:rPr>
              <a:t>ביוזמת קרן ון ליר וביה"ס לניהול </a:t>
            </a:r>
            <a:r>
              <a:rPr lang="en-US" sz="1100" dirty="0">
                <a:solidFill>
                  <a:prstClr val="black"/>
                </a:solidFill>
                <a:latin typeface="Heebo" pitchFamily="2" charset="-79"/>
                <a:ea typeface="Tahoma"/>
                <a:cs typeface="Heebo" pitchFamily="2" charset="-79"/>
              </a:rPr>
              <a:t>INSEAD</a:t>
            </a:r>
            <a:r>
              <a:rPr lang="he-IL" sz="1100" dirty="0">
                <a:solidFill>
                  <a:prstClr val="black"/>
                </a:solidFill>
                <a:latin typeface="Heebo" pitchFamily="2" charset="-79"/>
                <a:ea typeface="Tahoma"/>
                <a:cs typeface="Heebo" pitchFamily="2" charset="-79"/>
              </a:rPr>
              <a:t>, בהשתתפות משלחת עירונית </a:t>
            </a:r>
            <a:r>
              <a:rPr lang="he-IL" sz="1000" dirty="0">
                <a:solidFill>
                  <a:srgbClr val="40A8AD"/>
                </a:solidFill>
                <a:latin typeface="Heebo" pitchFamily="2" charset="-79"/>
                <a:ea typeface="Tahoma"/>
                <a:cs typeface="Heebo" pitchFamily="2" charset="-79"/>
              </a:rPr>
              <a:t>(ממצאי ההערכה בגוף הדוח)</a:t>
            </a:r>
            <a:r>
              <a:rPr lang="he-IL" sz="1000" dirty="0">
                <a:solidFill>
                  <a:schemeClr val="accent5">
                    <a:lumMod val="75000"/>
                  </a:schemeClr>
                </a:solidFill>
                <a:latin typeface="Heebo" pitchFamily="2" charset="-79"/>
                <a:ea typeface="Tahoma"/>
                <a:cs typeface="Heebo" pitchFamily="2" charset="-79"/>
              </a:rPr>
              <a:t>.</a:t>
            </a:r>
          </a:p>
          <a:p>
            <a:pPr marL="0" marR="0" lvl="0" indent="-171450" algn="r" defTabSz="914400" rtl="1" eaLnBrk="1" fontAlgn="base" latinLnBrk="0" hangingPunct="1">
              <a:lnSpc>
                <a:spcPct val="200000"/>
              </a:lnSpc>
              <a:spcBef>
                <a:spcPts val="0"/>
              </a:spcBef>
              <a:spcAft>
                <a:spcPts val="0"/>
              </a:spcAft>
              <a:buClr>
                <a:srgbClr val="CD4E86"/>
              </a:buClr>
              <a:buSzPct val="150000"/>
              <a:buFont typeface="Wingdings" panose="05000000000000000000" pitchFamily="2" charset="2"/>
              <a:buChar char="§"/>
              <a:tabLst/>
              <a:defRPr/>
            </a:pPr>
            <a:r>
              <a:rPr lang="he-IL" sz="1100" b="1" dirty="0">
                <a:solidFill>
                  <a:srgbClr val="CD4E86"/>
                </a:solidFill>
                <a:latin typeface="Heebo" pitchFamily="2" charset="-79"/>
                <a:ea typeface="Tahoma"/>
                <a:cs typeface="Heebo" pitchFamily="2" charset="-79"/>
              </a:rPr>
              <a:t>רחובות משחק: </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הרשות לתחבורה פנו לצוות אורבן95 בהצעה להרחיב את הפעילות לאזורים נוספים בעיר, במימון הרשות. נערכו 9 פעילויות באזורי צפון, דרום ויפו, מתוכן נדגמו לתצפית 3 פעילויות:</a:t>
            </a:r>
            <a:br>
              <a:rPr kumimoji="0" lang="en-US"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b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 2 ביפו ואחת בצפון-מערב </a:t>
            </a:r>
            <a:r>
              <a:rPr kumimoji="0" lang="he-IL" sz="1000" b="0" i="0" u="none" strike="noStrike" kern="1200" cap="none" spc="0" normalizeH="0" baseline="0" noProof="0" dirty="0">
                <a:ln>
                  <a:noFill/>
                </a:ln>
                <a:solidFill>
                  <a:srgbClr val="40A8AD"/>
                </a:solidFill>
                <a:effectLst/>
                <a:uLnTx/>
                <a:uFillTx/>
                <a:latin typeface="Heebo" pitchFamily="2" charset="-79"/>
                <a:ea typeface="Tahoma"/>
                <a:cs typeface="Heebo" pitchFamily="2" charset="-79"/>
              </a:rPr>
              <a:t>(ממצאי ההערכה בגוף הדוח).</a:t>
            </a:r>
          </a:p>
          <a:p>
            <a:pPr indent="-171450" fontAlgn="base">
              <a:lnSpc>
                <a:spcPct val="200000"/>
              </a:lnSpc>
              <a:buClr>
                <a:srgbClr val="CD4E86"/>
              </a:buClr>
              <a:buSzPct val="150000"/>
              <a:buFont typeface="Wingdings" panose="05000000000000000000" pitchFamily="2" charset="2"/>
              <a:buChar char="§"/>
              <a:defRPr/>
            </a:pPr>
            <a:r>
              <a:rPr lang="he-IL" sz="1100" b="1" dirty="0">
                <a:solidFill>
                  <a:srgbClr val="CD4E86"/>
                </a:solidFill>
                <a:latin typeface="Heebo" pitchFamily="2" charset="-79"/>
                <a:ea typeface="Tahoma"/>
                <a:cs typeface="Heebo" pitchFamily="2" charset="-79"/>
              </a:rPr>
              <a:t>רחוב בית-ספר "מדרקובנר": </a:t>
            </a:r>
            <a:r>
              <a:rPr lang="he-IL" sz="1050" dirty="0">
                <a:latin typeface="Heebo" pitchFamily="2" charset="-79"/>
                <a:ea typeface="Tahoma"/>
                <a:cs typeface="Heebo" pitchFamily="2" charset="-79"/>
              </a:rPr>
              <a:t>פיילוט סגירת רחובות סביב מוסדות חינוך לשם קידום הליכּות. המתחם שנבחר הוא רחוב אבא קובנר, המאגד מקבץ גני ילדים לצד בי"ס יסודי. הפיילוט כלל תהליך שיתוף ציבור להעלאת המודעות ורתימת התושבים, תוך שילוב מדידה והערכה לפני ההתערבות ותכנון מדידה לאחריה.</a:t>
            </a:r>
            <a:r>
              <a:rPr lang="he-IL" sz="1050" dirty="0">
                <a:solidFill>
                  <a:schemeClr val="accent5">
                    <a:lumMod val="75000"/>
                  </a:schemeClr>
                </a:solidFill>
                <a:latin typeface="Heebo" pitchFamily="2" charset="-79"/>
                <a:ea typeface="Tahoma"/>
                <a:cs typeface="Heebo" pitchFamily="2" charset="-79"/>
              </a:rPr>
              <a:t> </a:t>
            </a:r>
            <a:r>
              <a:rPr lang="he-IL" sz="900" dirty="0">
                <a:solidFill>
                  <a:srgbClr val="40A8AD"/>
                </a:solidFill>
                <a:latin typeface="Heebo" pitchFamily="2" charset="-79"/>
                <a:ea typeface="Tahoma"/>
                <a:cs typeface="Heebo" pitchFamily="2" charset="-79"/>
              </a:rPr>
              <a:t>(ממצאי הערכה לפני התערבות הוגשו לצוות אורבן95, מדידת ההתערבות והערכת הפיילוט במלואו תתבצע ותדווח ב- 2024).</a:t>
            </a:r>
          </a:p>
          <a:p>
            <a:pPr indent="-171450" fontAlgn="base">
              <a:lnSpc>
                <a:spcPct val="200000"/>
              </a:lnSpc>
              <a:buClr>
                <a:srgbClr val="CD4E86"/>
              </a:buClr>
              <a:buSzPct val="150000"/>
              <a:buFont typeface="Wingdings" panose="05000000000000000000" pitchFamily="2" charset="2"/>
              <a:buChar char="§"/>
              <a:defRPr/>
            </a:pPr>
            <a:r>
              <a:rPr lang="he-IL" sz="1100" b="1" dirty="0">
                <a:solidFill>
                  <a:srgbClr val="CD4E86"/>
                </a:solidFill>
                <a:latin typeface="Heebo" pitchFamily="2" charset="-79"/>
                <a:ea typeface="Tahoma"/>
                <a:cs typeface="Heebo" pitchFamily="2" charset="-79"/>
              </a:rPr>
              <a:t>הקמת משחקייה לגיל הרך במרכז הערבי-יהודי ביפו: </a:t>
            </a:r>
            <a:r>
              <a:rPr lang="he-IL" sz="1050" dirty="0">
                <a:latin typeface="Heebo" pitchFamily="2" charset="-79"/>
                <a:ea typeface="Tahoma"/>
                <a:cs typeface="Heebo" pitchFamily="2" charset="-79"/>
              </a:rPr>
              <a:t>התכנון בוצע בליווי מקצועי של אורבן95 על בסיס הפרוגרמה לתכנון משחקיות שפותחה בתוכנית</a:t>
            </a:r>
            <a:r>
              <a:rPr lang="he-IL" sz="900" dirty="0">
                <a:solidFill>
                  <a:srgbClr val="40A8AD"/>
                </a:solidFill>
                <a:latin typeface="Heebo" pitchFamily="2" charset="-79"/>
                <a:ea typeface="Tahoma"/>
                <a:cs typeface="Heebo" pitchFamily="2" charset="-79"/>
              </a:rPr>
              <a:t> (ממצאי ההערכה בגוף הדוח).</a:t>
            </a:r>
          </a:p>
          <a:p>
            <a:pPr lvl="1" indent="-171450" fontAlgn="base">
              <a:lnSpc>
                <a:spcPct val="200000"/>
              </a:lnSpc>
              <a:buClr>
                <a:srgbClr val="CD4E86"/>
              </a:buClr>
              <a:buSzPct val="150000"/>
              <a:buFont typeface="Wingdings" panose="05000000000000000000" pitchFamily="2" charset="2"/>
              <a:buChar char="§"/>
              <a:defRPr/>
            </a:pPr>
            <a:r>
              <a:rPr lang="he-IL" sz="1050" dirty="0">
                <a:latin typeface="Heebo" pitchFamily="2" charset="-79"/>
                <a:ea typeface="Tahoma"/>
                <a:cs typeface="Heebo" pitchFamily="2" charset="-79"/>
              </a:rPr>
              <a:t>בנוסף, צוות אורבן95 מספק ליווי מקצועי למרכזים הקהילתיים ביצירת מרחבי משחק המותאמים לגיל הרך. </a:t>
            </a:r>
          </a:p>
          <a:p>
            <a:pPr marL="0" marR="0" lvl="0" indent="-171450" algn="r" defTabSz="914400" rtl="1" eaLnBrk="1" fontAlgn="base" latinLnBrk="0" hangingPunct="1">
              <a:lnSpc>
                <a:spcPct val="200000"/>
              </a:lnSpc>
              <a:spcBef>
                <a:spcPts val="0"/>
              </a:spcBef>
              <a:spcAft>
                <a:spcPts val="0"/>
              </a:spcAft>
              <a:buClr>
                <a:srgbClr val="CD4E86"/>
              </a:buClr>
              <a:buSzPct val="150000"/>
              <a:buFont typeface="Wingdings" panose="05000000000000000000" pitchFamily="2" charset="2"/>
              <a:buChar char="§"/>
              <a:tabLst/>
              <a:defRPr/>
            </a:pPr>
            <a:r>
              <a:rPr lang="he-IL" sz="1100" b="1" dirty="0">
                <a:solidFill>
                  <a:srgbClr val="CD4E86"/>
                </a:solidFill>
                <a:latin typeface="Heebo" pitchFamily="2" charset="-79"/>
                <a:ea typeface="Tahoma"/>
                <a:cs typeface="Heebo" pitchFamily="2" charset="-79"/>
              </a:rPr>
              <a:t>בית המלאכה הנודד: </a:t>
            </a:r>
            <a:r>
              <a:rPr kumimoji="0" lang="he-IL" sz="1100" b="0" i="0" u="none" strike="noStrike" kern="1200" cap="none" spc="0" normalizeH="0" baseline="0" noProof="0" dirty="0">
                <a:ln>
                  <a:noFill/>
                </a:ln>
                <a:solidFill>
                  <a:prstClr val="black"/>
                </a:solidFill>
                <a:effectLst/>
                <a:uLnTx/>
                <a:uFillTx/>
                <a:latin typeface="Heebo" pitchFamily="2" charset="-79"/>
                <a:ea typeface="Tahoma"/>
                <a:cs typeface="Heebo" pitchFamily="2" charset="-79"/>
              </a:rPr>
              <a:t>פעילויות במרחב הציבורי על בסיס קונספט "משחקוטו" שהופעל בהצלחה בשנים האחרונות. המיזם בשיתוף מוזיאון העיר יצא לדרך ביולי 2023 וכלל 40 פעילויות ברחבי העיר שעסקו בהיסטוריה התרבותית של העיר, בשילוב יצירה ומשחק. </a:t>
            </a:r>
            <a:endParaRPr lang="he-IL" sz="1000" dirty="0">
              <a:solidFill>
                <a:schemeClr val="accent5">
                  <a:lumMod val="75000"/>
                </a:schemeClr>
              </a:solidFill>
              <a:latin typeface="Heebo" pitchFamily="2" charset="-79"/>
              <a:ea typeface="Tahoma"/>
              <a:cs typeface="Heebo" pitchFamily="2" charset="-79"/>
            </a:endParaRPr>
          </a:p>
          <a:p>
            <a:pPr lvl="0" indent="-171450" fontAlgn="base">
              <a:lnSpc>
                <a:spcPct val="200000"/>
              </a:lnSpc>
              <a:buClr>
                <a:srgbClr val="CD4E86"/>
              </a:buClr>
              <a:buSzPct val="150000"/>
              <a:buFont typeface="Wingdings" panose="05000000000000000000" pitchFamily="2" charset="2"/>
              <a:buChar char="§"/>
              <a:tabLst>
                <a:tab pos="457200" algn="l"/>
              </a:tabLst>
            </a:pPr>
            <a:r>
              <a:rPr lang="he-IL" sz="1100" b="1" dirty="0">
                <a:solidFill>
                  <a:srgbClr val="CD4E86"/>
                </a:solidFill>
                <a:latin typeface="Heebo" pitchFamily="2" charset="-79"/>
                <a:ea typeface="Tahoma"/>
                <a:cs typeface="Heebo" pitchFamily="2" charset="-79"/>
              </a:rPr>
              <a:t>שיפוץ גן השניים ביפו: </a:t>
            </a:r>
            <a:r>
              <a:rPr lang="he-IL" sz="1100" dirty="0">
                <a:latin typeface="Heebo" pitchFamily="2" charset="-79"/>
                <a:ea typeface="Tahoma"/>
                <a:cs typeface="Heebo" pitchFamily="2" charset="-79"/>
              </a:rPr>
              <a:t>לאחר מערך תצפיות לפני התערבות, איסוף נתונים על צורכי התושבים ואופני השימוש, תהליך שיתוף ציבור גדול ופיתוח תוכנית אדריכלית מקיפה, הושלם שיפוץ הפארק והתאמתו לשימוש של ילדי הגיל הרך, מלוויהם וכלל הציבור, בהשקעה תקציבית שהוכפלה אל מול התקציב המקורי שיועד למהלך. הפארק נפתח מחדש בינואר 2024 ובקרוב יבוצעו תצפיות להערכת ההתערבות.</a:t>
            </a:r>
          </a:p>
          <a:p>
            <a:pPr indent="-171450" fontAlgn="base">
              <a:lnSpc>
                <a:spcPct val="200000"/>
              </a:lnSpc>
              <a:buClr>
                <a:srgbClr val="CD4E86"/>
              </a:buClr>
              <a:buSzPct val="150000"/>
              <a:buFont typeface="Wingdings" panose="05000000000000000000" pitchFamily="2" charset="2"/>
              <a:buChar char="§"/>
              <a:tabLst>
                <a:tab pos="457200" algn="l"/>
              </a:tabLst>
            </a:pPr>
            <a:r>
              <a:rPr lang="he-IL" sz="1100" b="1" dirty="0">
                <a:solidFill>
                  <a:srgbClr val="CD4E86"/>
                </a:solidFill>
                <a:latin typeface="Heebo" pitchFamily="2" charset="-79"/>
                <a:ea typeface="Tahoma"/>
                <a:cs typeface="Heebo" pitchFamily="2" charset="-79"/>
              </a:rPr>
              <a:t>שיפוץ גינת ילדי קילצ'ה בדרום העיר</a:t>
            </a:r>
            <a:r>
              <a:rPr lang="he-IL" sz="1100" u="sng" dirty="0">
                <a:latin typeface="Heebo" pitchFamily="2" charset="-79"/>
                <a:ea typeface="Tahoma"/>
                <a:cs typeface="Heebo" pitchFamily="2" charset="-79"/>
              </a:rPr>
              <a:t>,</a:t>
            </a:r>
            <a:r>
              <a:rPr lang="he-IL" sz="1100" dirty="0">
                <a:latin typeface="Heebo" pitchFamily="2" charset="-79"/>
                <a:ea typeface="Tahoma"/>
                <a:cs typeface="Heebo" pitchFamily="2" charset="-79"/>
              </a:rPr>
              <a:t> כחלק מתוכנית העבודה השוטפת של שפ"ע ומתקציב עירוני, ובהמשך לתהליך שת"צ </a:t>
            </a:r>
            <a:r>
              <a:rPr lang="he-IL" sz="900" dirty="0">
                <a:solidFill>
                  <a:srgbClr val="40A8AD"/>
                </a:solidFill>
                <a:latin typeface="Heebo" pitchFamily="2" charset="-79"/>
                <a:ea typeface="Tahoma"/>
                <a:cs typeface="Heebo" pitchFamily="2" charset="-79"/>
              </a:rPr>
              <a:t>(הגינה נכללה במדידת גינות משחק לפני התערבות שבוצעה עבור אורבן95 ב-2020). </a:t>
            </a:r>
          </a:p>
        </p:txBody>
      </p:sp>
      <p:sp>
        <p:nvSpPr>
          <p:cNvPr id="2" name="TextBox 1">
            <a:extLst>
              <a:ext uri="{FF2B5EF4-FFF2-40B4-BE49-F238E27FC236}">
                <a16:creationId xmlns:a16="http://schemas.microsoft.com/office/drawing/2014/main" id="{D321F8E4-224B-9900-5B37-31D8225067A7}"/>
              </a:ext>
            </a:extLst>
          </p:cNvPr>
          <p:cNvSpPr txBox="1"/>
          <p:nvPr/>
        </p:nvSpPr>
        <p:spPr>
          <a:xfrm>
            <a:off x="7444086" y="6342045"/>
            <a:ext cx="4334257" cy="230832"/>
          </a:xfrm>
          <a:prstGeom prst="rect">
            <a:avLst/>
          </a:prstGeom>
          <a:noFill/>
        </p:spPr>
        <p:txBody>
          <a:bodyPr wrap="square" rtlCol="1">
            <a:spAutoFit/>
          </a:bodyPr>
          <a:lstStyle/>
          <a:p>
            <a:pPr algn="r" rtl="1"/>
            <a:r>
              <a:rPr lang="he-IL" sz="900" dirty="0">
                <a:solidFill>
                  <a:schemeClr val="bg1">
                    <a:lumMod val="65000"/>
                  </a:schemeClr>
                </a:solidFill>
                <a:latin typeface="Heebo" pitchFamily="2" charset="-79"/>
                <a:ea typeface="Tahoma" panose="020B0604030504040204" pitchFamily="34" charset="0"/>
                <a:cs typeface="Heebo" pitchFamily="2" charset="-79"/>
              </a:rPr>
              <a:t>*לפי נתונים שנמסרו מצוות </a:t>
            </a:r>
            <a:r>
              <a:rPr lang="en-US" sz="900" dirty="0">
                <a:solidFill>
                  <a:schemeClr val="bg1">
                    <a:lumMod val="65000"/>
                  </a:schemeClr>
                </a:solidFill>
                <a:latin typeface="Heebo" pitchFamily="2" charset="-79"/>
                <a:ea typeface="Tahoma" panose="020B0604030504040204" pitchFamily="34" charset="0"/>
                <a:cs typeface="Heebo" pitchFamily="2" charset="-79"/>
              </a:rPr>
              <a:t>Urban95</a:t>
            </a:r>
            <a:r>
              <a:rPr lang="he-IL" sz="900" dirty="0">
                <a:solidFill>
                  <a:schemeClr val="bg1">
                    <a:lumMod val="65000"/>
                  </a:schemeClr>
                </a:solidFill>
                <a:latin typeface="Heebo" pitchFamily="2" charset="-79"/>
                <a:ea typeface="Tahoma" panose="020B0604030504040204" pitchFamily="34" charset="0"/>
                <a:cs typeface="Heebo" pitchFamily="2" charset="-79"/>
              </a:rPr>
              <a:t> בעיריית תל אביב-יפו, </a:t>
            </a:r>
            <a:r>
              <a:rPr lang="he-IL" sz="900" dirty="0" err="1">
                <a:solidFill>
                  <a:schemeClr val="bg1">
                    <a:lumMod val="65000"/>
                  </a:schemeClr>
                </a:solidFill>
                <a:latin typeface="Heebo" pitchFamily="2" charset="-79"/>
                <a:ea typeface="Tahoma" panose="020B0604030504040204" pitchFamily="34" charset="0"/>
                <a:cs typeface="Heebo" pitchFamily="2" charset="-79"/>
              </a:rPr>
              <a:t>מינהל</a:t>
            </a:r>
            <a:r>
              <a:rPr lang="he-IL" sz="900" dirty="0">
                <a:solidFill>
                  <a:schemeClr val="bg1">
                    <a:lumMod val="65000"/>
                  </a:schemeClr>
                </a:solidFill>
                <a:latin typeface="Heebo" pitchFamily="2" charset="-79"/>
                <a:ea typeface="Tahoma" panose="020B0604030504040204" pitchFamily="34" charset="0"/>
                <a:cs typeface="Heebo" pitchFamily="2" charset="-79"/>
              </a:rPr>
              <a:t> קהילה.</a:t>
            </a:r>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פירוט פעולות ותפוקות* בשנת 2023</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18</a:t>
            </a:fld>
            <a:endParaRPr lang="he-IL" dirty="0">
              <a:latin typeface="Heebo" pitchFamily="2" charset="-79"/>
              <a:cs typeface="Heebo" pitchFamily="2" charset="-79"/>
            </a:endParaRPr>
          </a:p>
        </p:txBody>
      </p:sp>
      <p:sp>
        <p:nvSpPr>
          <p:cNvPr id="3" name="TextBox 2">
            <a:extLst>
              <a:ext uri="{FF2B5EF4-FFF2-40B4-BE49-F238E27FC236}">
                <a16:creationId xmlns:a16="http://schemas.microsoft.com/office/drawing/2014/main" id="{9CA11987-D016-7FEA-2519-8FE258629452}"/>
              </a:ext>
            </a:extLst>
          </p:cNvPr>
          <p:cNvSpPr txBox="1"/>
          <p:nvPr/>
        </p:nvSpPr>
        <p:spPr>
          <a:xfrm>
            <a:off x="2182425" y="6349986"/>
            <a:ext cx="5970878" cy="230832"/>
          </a:xfrm>
          <a:prstGeom prst="rect">
            <a:avLst/>
          </a:prstGeom>
          <a:noFill/>
        </p:spPr>
        <p:txBody>
          <a:bodyPr wrap="square" rtlCol="1">
            <a:spAutoFit/>
          </a:bodyPr>
          <a:lstStyle/>
          <a:p>
            <a:r>
              <a:rPr lang="he-IL" sz="900" dirty="0">
                <a:solidFill>
                  <a:schemeClr val="bg1">
                    <a:lumMod val="65000"/>
                  </a:schemeClr>
                </a:solidFill>
                <a:latin typeface="Heebo" pitchFamily="2" charset="-79"/>
                <a:ea typeface="Tahoma" panose="020B0604030504040204" pitchFamily="34" charset="0"/>
                <a:cs typeface="Heebo" pitchFamily="2" charset="-79"/>
              </a:rPr>
              <a:t>**פירוט על המיזם והמוקדים בהם בוצעה ההערכה- בדוח סיכום תחום ניידות ומרחב עירוני 2022</a:t>
            </a:r>
          </a:p>
        </p:txBody>
      </p:sp>
    </p:spTree>
    <p:extLst>
      <p:ext uri="{BB962C8B-B14F-4D97-AF65-F5344CB8AC3E}">
        <p14:creationId xmlns:p14="http://schemas.microsoft.com/office/powerpoint/2010/main" val="129064055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1785FCC-6BA4-86E5-F7A9-DA38C4A27CA6}"/>
              </a:ext>
            </a:extLst>
          </p:cNvPr>
          <p:cNvSpPr/>
          <p:nvPr/>
        </p:nvSpPr>
        <p:spPr>
          <a:xfrm>
            <a:off x="301873" y="724957"/>
            <a:ext cx="11588254" cy="5593575"/>
          </a:xfrm>
          <a:prstGeom prst="roundRect">
            <a:avLst>
              <a:gd name="adj" fmla="val 1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L" dirty="0"/>
          </a:p>
        </p:txBody>
      </p:sp>
      <p:sp>
        <p:nvSpPr>
          <p:cNvPr id="5" name="מלבן 4"/>
          <p:cNvSpPr/>
          <p:nvPr/>
        </p:nvSpPr>
        <p:spPr>
          <a:xfrm>
            <a:off x="457200" y="745030"/>
            <a:ext cx="11238412" cy="5220660"/>
          </a:xfrm>
          <a:prstGeom prst="rect">
            <a:avLst/>
          </a:prstGeom>
          <a:noFill/>
        </p:spPr>
        <p:txBody>
          <a:bodyPr wrap="square" lIns="91440" tIns="45720" rIns="91440" bIns="45720" anchor="t">
            <a:spAutoFit/>
          </a:bodyPr>
          <a:lstStyle/>
          <a:p>
            <a:pPr fontAlgn="base">
              <a:lnSpc>
                <a:spcPct val="200000"/>
              </a:lnSpc>
              <a:buClr>
                <a:srgbClr val="FFC000"/>
              </a:buClr>
              <a:tabLst>
                <a:tab pos="457200" algn="l"/>
              </a:tabLst>
            </a:pPr>
            <a:r>
              <a:rPr lang="he-IL" sz="1400" b="1" dirty="0">
                <a:latin typeface="Heebo" pitchFamily="2" charset="-79"/>
                <a:ea typeface="Tahoma"/>
                <a:cs typeface="Heebo" pitchFamily="2" charset="-79"/>
              </a:rPr>
              <a:t>רבעון #4 – שגרת חירום:</a:t>
            </a:r>
          </a:p>
          <a:p>
            <a:pPr lvl="0" indent="-172800" algn="r" rtl="1">
              <a:lnSpc>
                <a:spcPct val="200000"/>
              </a:lnSpc>
              <a:buClr>
                <a:srgbClr val="CD4E86"/>
              </a:buClr>
              <a:buSzPct val="150000"/>
              <a:buFont typeface="Wingdings" panose="05000000000000000000" pitchFamily="2" charset="2"/>
              <a:buChar char="§"/>
              <a:tabLst>
                <a:tab pos="457200" algn="l"/>
              </a:tabLst>
            </a:pPr>
            <a:r>
              <a:rPr lang="he-IL" sz="1100" b="1" dirty="0">
                <a:solidFill>
                  <a:srgbClr val="CD4E86"/>
                </a:solidFill>
                <a:latin typeface="Heebo" pitchFamily="2" charset="-79"/>
                <a:ea typeface="Tahoma"/>
                <a:cs typeface="Heebo" pitchFamily="2" charset="-79"/>
              </a:rPr>
              <a:t>מיפוי צרכי הגיל הרך בכ-20 מלונות המפונים</a:t>
            </a:r>
            <a:r>
              <a:rPr lang="he-IL" sz="1100" dirty="0">
                <a:latin typeface="Heebo" pitchFamily="2" charset="-79"/>
                <a:ea typeface="Tahoma"/>
                <a:cs typeface="Heebo" pitchFamily="2" charset="-79"/>
              </a:rPr>
              <a:t>: בחינת ציוד ותשתית לשהייה, ומתן המלצות לשגרת פעילות.</a:t>
            </a:r>
            <a:endParaRPr lang="en-US" sz="1100" dirty="0">
              <a:latin typeface="Heebo" pitchFamily="2" charset="-79"/>
              <a:ea typeface="Tahoma"/>
              <a:cs typeface="Heebo" pitchFamily="2" charset="-79"/>
            </a:endParaRPr>
          </a:p>
          <a:p>
            <a:pPr indent="-172800">
              <a:lnSpc>
                <a:spcPct val="200000"/>
              </a:lnSpc>
              <a:buClr>
                <a:srgbClr val="CD4E86"/>
              </a:buClr>
              <a:buSzPct val="150000"/>
              <a:buFont typeface="Wingdings" panose="05000000000000000000" pitchFamily="2" charset="2"/>
              <a:buChar char="§"/>
              <a:tabLst>
                <a:tab pos="457200" algn="l"/>
              </a:tabLst>
            </a:pPr>
            <a:r>
              <a:rPr lang="he-IL" sz="1100" b="1" dirty="0">
                <a:solidFill>
                  <a:srgbClr val="CD4E86"/>
                </a:solidFill>
                <a:latin typeface="Heebo" pitchFamily="2" charset="-79"/>
                <a:ea typeface="Tahoma"/>
                <a:cs typeface="Heebo" pitchFamily="2" charset="-79"/>
              </a:rPr>
              <a:t>הפעלת היצע סדנאות סלתא </a:t>
            </a:r>
            <a:r>
              <a:rPr lang="he-IL" sz="1100" dirty="0">
                <a:latin typeface="Heebo" pitchFamily="2" charset="-79"/>
                <a:ea typeface="Tahoma"/>
                <a:cs typeface="Heebo" pitchFamily="2" charset="-79"/>
              </a:rPr>
              <a:t>מקוונות, במקלטים ובמרכזים הקהילתיים.</a:t>
            </a:r>
          </a:p>
          <a:p>
            <a:pPr indent="-172800">
              <a:lnSpc>
                <a:spcPct val="200000"/>
              </a:lnSpc>
              <a:buClr>
                <a:srgbClr val="CD4E86"/>
              </a:buClr>
              <a:buSzPct val="150000"/>
              <a:buFont typeface="Wingdings" panose="05000000000000000000" pitchFamily="2" charset="2"/>
              <a:buChar char="§"/>
              <a:tabLst>
                <a:tab pos="457200" algn="l"/>
              </a:tabLst>
            </a:pPr>
            <a:r>
              <a:rPr lang="he-IL" sz="1100" b="1" dirty="0">
                <a:solidFill>
                  <a:srgbClr val="CD4E86"/>
                </a:solidFill>
                <a:latin typeface="Heebo" pitchFamily="2" charset="-79"/>
                <a:ea typeface="Tahoma"/>
                <a:cs typeface="Heebo" pitchFamily="2" charset="-79"/>
              </a:rPr>
              <a:t>יצירת סדנאות סלתא רב גיליות </a:t>
            </a:r>
            <a:r>
              <a:rPr lang="he-IL" sz="1100" dirty="0">
                <a:latin typeface="Heebo" pitchFamily="2" charset="-79"/>
                <a:ea typeface="Tahoma"/>
                <a:cs typeface="Heebo" pitchFamily="2" charset="-79"/>
              </a:rPr>
              <a:t>עבור משפחות מילואים, כך שיוכלו להשתתף עם מספר ילדים בגילי 8-1. </a:t>
            </a:r>
            <a:endParaRPr lang="en-US" sz="1100" dirty="0">
              <a:latin typeface="Heebo" pitchFamily="2" charset="-79"/>
              <a:ea typeface="Tahoma"/>
              <a:cs typeface="Heebo" pitchFamily="2" charset="-79"/>
            </a:endParaRPr>
          </a:p>
          <a:p>
            <a:pPr indent="-172800">
              <a:lnSpc>
                <a:spcPct val="200000"/>
              </a:lnSpc>
              <a:buClr>
                <a:srgbClr val="CD4E86"/>
              </a:buClr>
              <a:buSzPct val="150000"/>
              <a:buFont typeface="Wingdings" panose="05000000000000000000" pitchFamily="2" charset="2"/>
              <a:buChar char="§"/>
            </a:pPr>
            <a:r>
              <a:rPr lang="he-IL" sz="1100" b="1" dirty="0">
                <a:solidFill>
                  <a:srgbClr val="CD4E86"/>
                </a:solidFill>
                <a:latin typeface="Heebo" pitchFamily="2" charset="-79"/>
                <a:ea typeface="Tahoma"/>
                <a:cs typeface="Heebo" pitchFamily="2" charset="-79"/>
              </a:rPr>
              <a:t>אפיון והרכבת 500 ערכות פעילות: </a:t>
            </a:r>
            <a:r>
              <a:rPr lang="he-IL" sz="1100" dirty="0">
                <a:latin typeface="Heebo" pitchFamily="2" charset="-79"/>
                <a:ea typeface="Tahoma" panose="020B0604030504040204" pitchFamily="34" charset="0"/>
                <a:cs typeface="Heebo" pitchFamily="2" charset="-79"/>
              </a:rPr>
              <a:t>במטרה לתמוך בתושבים ובמפונים עם הפוגה יצירתית ומשחקית, חיזוק קהילתיות וחוסן, חשיפה לתוכן התפתחותי מותאם, קיימות, שילוב נוער בהדרכה. הערכות תורגמו לערבית ויועדו לתפוצה רחבה</a:t>
            </a:r>
            <a:r>
              <a:rPr lang="he-IL" sz="1100" dirty="0">
                <a:solidFill>
                  <a:srgbClr val="FF0000"/>
                </a:solidFill>
                <a:latin typeface="Heebo" pitchFamily="2" charset="-79"/>
                <a:ea typeface="Tahoma" panose="020B0604030504040204" pitchFamily="34" charset="0"/>
                <a:cs typeface="Heebo" pitchFamily="2" charset="-79"/>
              </a:rPr>
              <a:t> </a:t>
            </a:r>
            <a:r>
              <a:rPr lang="he-IL" sz="1100" dirty="0">
                <a:latin typeface="Heebo" pitchFamily="2" charset="-79"/>
                <a:ea typeface="Tahoma" panose="020B0604030504040204" pitchFamily="34" charset="0"/>
                <a:cs typeface="Heebo" pitchFamily="2" charset="-79"/>
              </a:rPr>
              <a:t>(</a:t>
            </a:r>
            <a:r>
              <a:rPr lang="he-IL" sz="1100" u="sng" dirty="0">
                <a:solidFill>
                  <a:srgbClr val="0070C0"/>
                </a:solidFill>
                <a:latin typeface="Heebo" pitchFamily="2" charset="-79"/>
                <a:ea typeface="Tahoma" panose="020B0604030504040204" pitchFamily="34" charset="0"/>
                <a:cs typeface="Heebo" pitchFamily="2" charset="-79"/>
                <a:hlinkClick r:id="rId4">
                  <a:extLst>
                    <a:ext uri="{A12FA001-AC4F-418D-AE19-62706E023703}">
                      <ahyp:hlinkClr xmlns:ahyp="http://schemas.microsoft.com/office/drawing/2018/hyperlinkcolor" val="tx"/>
                    </a:ext>
                  </a:extLst>
                </a:hlinkClick>
              </a:rPr>
              <a:t>קישור לכתבה</a:t>
            </a:r>
            <a:r>
              <a:rPr lang="he-IL" sz="1100" u="sng" dirty="0">
                <a:solidFill>
                  <a:srgbClr val="0070C0"/>
                </a:solidFill>
                <a:latin typeface="Heebo" pitchFamily="2" charset="-79"/>
                <a:ea typeface="Tahoma" panose="020B0604030504040204" pitchFamily="34" charset="0"/>
                <a:cs typeface="Heebo" pitchFamily="2" charset="-79"/>
              </a:rPr>
              <a:t>). </a:t>
            </a:r>
            <a:r>
              <a:rPr lang="he-IL" sz="1100" dirty="0">
                <a:latin typeface="Heebo" pitchFamily="2" charset="-79"/>
                <a:ea typeface="Tahoma" panose="020B0604030504040204" pitchFamily="34" charset="0"/>
                <a:cs typeface="Heebo" pitchFamily="2" charset="-79"/>
              </a:rPr>
              <a:t>ערכות למפונים כללו מחווה של ציורים מילדי ברזיל לתמיכה והזדהות.</a:t>
            </a:r>
          </a:p>
          <a:p>
            <a:pPr lvl="0" indent="-172800" algn="r" rtl="1">
              <a:lnSpc>
                <a:spcPct val="200000"/>
              </a:lnSpc>
              <a:buClr>
                <a:srgbClr val="CD4E86"/>
              </a:buClr>
              <a:buSzPct val="150000"/>
              <a:buFont typeface="Wingdings" panose="05000000000000000000" pitchFamily="2" charset="2"/>
              <a:buChar char="§"/>
              <a:tabLst>
                <a:tab pos="457200" algn="l"/>
              </a:tabLst>
            </a:pPr>
            <a:r>
              <a:rPr lang="he-IL" sz="1100" b="1" dirty="0">
                <a:solidFill>
                  <a:srgbClr val="CD4E86"/>
                </a:solidFill>
                <a:latin typeface="Heebo" pitchFamily="2" charset="-79"/>
                <a:ea typeface="Tahoma"/>
                <a:cs typeface="Heebo" pitchFamily="2" charset="-79"/>
              </a:rPr>
              <a:t>שיתוף פעולה ועדכונים שוטפים מול תוכנית אורבן95 הארצית: </a:t>
            </a:r>
            <a:r>
              <a:rPr lang="he-IL" sz="1100" dirty="0">
                <a:latin typeface="Heebo" pitchFamily="2" charset="-79"/>
                <a:ea typeface="Tahoma" panose="020B0604030504040204" pitchFamily="34" charset="0"/>
                <a:cs typeface="Heebo" pitchFamily="2" charset="-79"/>
              </a:rPr>
              <a:t>קשר רציף וישיר מול המועצה לבנייה ירוקה ומנהלות ערי העוגן לשיתוף מידע ורעיונות.</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התקיים מפגש </a:t>
            </a:r>
            <a:r>
              <a:rPr lang="en-US" sz="1100" dirty="0">
                <a:latin typeface="Heebo" pitchFamily="2" charset="-79"/>
                <a:ea typeface="Tahoma" panose="020B0604030504040204" pitchFamily="34" charset="0"/>
                <a:cs typeface="Heebo" pitchFamily="2" charset="-79"/>
              </a:rPr>
              <a:t>ZOOM</a:t>
            </a:r>
            <a:r>
              <a:rPr lang="he-IL" sz="1100" dirty="0">
                <a:latin typeface="Heebo" pitchFamily="2" charset="-79"/>
                <a:ea typeface="Tahoma" panose="020B0604030504040204" pitchFamily="34" charset="0"/>
                <a:cs typeface="Heebo" pitchFamily="2" charset="-79"/>
              </a:rPr>
              <a:t> ייעודי בנושא ערכות הפעילות ושיתוף בכל התוצרים, לטובת לביצוע התאמות לקהלי יעד בערים אחרות.</a:t>
            </a:r>
          </a:p>
          <a:p>
            <a:pPr lvl="0" indent="-172800" algn="r" rtl="1">
              <a:lnSpc>
                <a:spcPct val="200000"/>
              </a:lnSpc>
              <a:buClr>
                <a:srgbClr val="CD4E86"/>
              </a:buClr>
              <a:buSzPct val="150000"/>
              <a:buFont typeface="Wingdings" panose="05000000000000000000" pitchFamily="2" charset="2"/>
              <a:buChar char="§"/>
            </a:pPr>
            <a:r>
              <a:rPr lang="he-IL" sz="1100" b="1" dirty="0">
                <a:solidFill>
                  <a:srgbClr val="CD4E86"/>
                </a:solidFill>
                <a:latin typeface="Heebo" pitchFamily="2" charset="-79"/>
                <a:ea typeface="Tahoma"/>
                <a:cs typeface="Heebo" pitchFamily="2" charset="-79"/>
              </a:rPr>
              <a:t>הכשרת מקלט ל-4 משפחתוני רווחה </a:t>
            </a:r>
            <a:r>
              <a:rPr lang="he-IL" sz="1100" dirty="0">
                <a:latin typeface="Heebo" pitchFamily="2" charset="-79"/>
                <a:ea typeface="Tahoma" panose="020B0604030504040204" pitchFamily="34" charset="0"/>
                <a:cs typeface="Heebo" pitchFamily="2" charset="-79"/>
              </a:rPr>
              <a:t>מנווה עופר (בשיתוף אגף חינוך).</a:t>
            </a:r>
            <a:endParaRPr lang="en-US" sz="1100" dirty="0">
              <a:latin typeface="Heebo" pitchFamily="2" charset="-79"/>
              <a:ea typeface="Tahoma" panose="020B0604030504040204" pitchFamily="34" charset="0"/>
              <a:cs typeface="Heebo" pitchFamily="2" charset="-79"/>
            </a:endParaRPr>
          </a:p>
          <a:p>
            <a:pPr indent="-171450" algn="r" rtl="1" fontAlgn="base">
              <a:lnSpc>
                <a:spcPct val="200000"/>
              </a:lnSpc>
              <a:buClr>
                <a:srgbClr val="CD4E86"/>
              </a:buClr>
              <a:buSzPct val="150000"/>
              <a:buFont typeface="Wingdings" panose="05000000000000000000" pitchFamily="2" charset="2"/>
              <a:buChar char="§"/>
            </a:pPr>
            <a:r>
              <a:rPr lang="he-IL" sz="1100" b="1" dirty="0">
                <a:solidFill>
                  <a:srgbClr val="CD4E86"/>
                </a:solidFill>
                <a:latin typeface="Heebo" pitchFamily="2" charset="-79"/>
                <a:ea typeface="Tahoma"/>
                <a:cs typeface="Heebo" pitchFamily="2" charset="-79"/>
              </a:rPr>
              <a:t>פנייה יזומה למתן שירותים ליולדות ונשים בהריון מתקדם </a:t>
            </a:r>
            <a:r>
              <a:rPr lang="he-IL" sz="1100" dirty="0">
                <a:latin typeface="Heebo" pitchFamily="2" charset="-79"/>
                <a:ea typeface="Tahoma"/>
                <a:cs typeface="Heebo" pitchFamily="2" charset="-79"/>
              </a:rPr>
              <a:t>– בעקבות מיפוי צורכי משפחות במילואים, בוצע איתור מעמיק ופניות פרטניות (כ-35 שיחות) לנשים לקראת/לאחר לידה כדי להציע אוזן קשבת, וליידע על שירותים מותאמים ונגישים לתמיכה וסיוע. היוזמה בשיתוף דיגיטף, טיפות חלב ומרכז ההורות של מינהל חינוך. כחלק מהיוזמה: </a:t>
            </a:r>
          </a:p>
          <a:p>
            <a:pPr lvl="1" indent="-171450" fontAlgn="base">
              <a:lnSpc>
                <a:spcPct val="200000"/>
              </a:lnSpc>
              <a:buClr>
                <a:srgbClr val="CD4E86"/>
              </a:buClr>
              <a:buSzPct val="150000"/>
              <a:buFont typeface="Wingdings" panose="05000000000000000000" pitchFamily="2" charset="2"/>
              <a:buChar char="§"/>
            </a:pPr>
            <a:r>
              <a:rPr lang="he-IL" sz="1100" dirty="0">
                <a:latin typeface="Heebo" pitchFamily="2" charset="-79"/>
                <a:ea typeface="Tahoma"/>
                <a:cs typeface="Heebo" pitchFamily="2" charset="-79"/>
              </a:rPr>
              <a:t>פיתוח והפעלת סדנת "המסע להורות" לנשות מילואים בהריון.</a:t>
            </a:r>
          </a:p>
          <a:p>
            <a:pPr lvl="1" indent="-171450" fontAlgn="base">
              <a:lnSpc>
                <a:spcPct val="200000"/>
              </a:lnSpc>
              <a:buClr>
                <a:srgbClr val="CD4E86"/>
              </a:buClr>
              <a:buSzPct val="150000"/>
              <a:buFont typeface="Wingdings" panose="05000000000000000000" pitchFamily="2" charset="2"/>
              <a:buChar char="§"/>
            </a:pPr>
            <a:r>
              <a:rPr lang="he-IL" sz="1100" dirty="0">
                <a:latin typeface="Heebo" pitchFamily="2" charset="-79"/>
                <a:ea typeface="Tahoma"/>
                <a:cs typeface="Heebo" pitchFamily="2" charset="-79"/>
              </a:rPr>
              <a:t>יצירת חיבור בין יולדות לדולות פוסט-פארטום, מדריכות הורים, וקבוצות אימהות פרטיות בשכונת המגורים.</a:t>
            </a:r>
          </a:p>
          <a:p>
            <a:pPr lvl="1" indent="-171450" fontAlgn="base">
              <a:lnSpc>
                <a:spcPct val="200000"/>
              </a:lnSpc>
              <a:buClr>
                <a:srgbClr val="CD4E86"/>
              </a:buClr>
              <a:buSzPct val="150000"/>
              <a:buFont typeface="Wingdings" panose="05000000000000000000" pitchFamily="2" charset="2"/>
              <a:buChar char="§"/>
            </a:pPr>
            <a:r>
              <a:rPr lang="he-IL" sz="1100" dirty="0">
                <a:latin typeface="Heebo" pitchFamily="2" charset="-79"/>
                <a:ea typeface="Tahoma"/>
                <a:cs typeface="Heebo" pitchFamily="2" charset="-79"/>
              </a:rPr>
              <a:t>עדכון על כל הפעילויות הייעודיות במרכזים הקהילתיים ובמסגרת המענים למשפחות במילואים.</a:t>
            </a:r>
          </a:p>
          <a:p>
            <a:pPr lvl="1" indent="-171450" fontAlgn="base">
              <a:lnSpc>
                <a:spcPct val="200000"/>
              </a:lnSpc>
              <a:buClr>
                <a:srgbClr val="CD4E86"/>
              </a:buClr>
              <a:buSzPct val="150000"/>
              <a:buFont typeface="Wingdings" panose="05000000000000000000" pitchFamily="2" charset="2"/>
              <a:buChar char="§"/>
            </a:pPr>
            <a:r>
              <a:rPr lang="he-IL" sz="1100" dirty="0">
                <a:latin typeface="Heebo" pitchFamily="2" charset="-79"/>
                <a:ea typeface="Tahoma"/>
                <a:cs typeface="Heebo" pitchFamily="2" charset="-79"/>
              </a:rPr>
              <a:t>סדנה מקוונת חד פעמית בנושא "חוסן הורי" בהובלת מרכז הורות וד"ר דנה שי (מטעם אורבן95) בהשתתפות כ-100 הורים.</a:t>
            </a:r>
          </a:p>
        </p:txBody>
      </p:sp>
      <p:sp>
        <p:nvSpPr>
          <p:cNvPr id="2" name="TextBox 1">
            <a:extLst>
              <a:ext uri="{FF2B5EF4-FFF2-40B4-BE49-F238E27FC236}">
                <a16:creationId xmlns:a16="http://schemas.microsoft.com/office/drawing/2014/main" id="{D321F8E4-224B-9900-5B37-31D8225067A7}"/>
              </a:ext>
            </a:extLst>
          </p:cNvPr>
          <p:cNvSpPr txBox="1"/>
          <p:nvPr/>
        </p:nvSpPr>
        <p:spPr>
          <a:xfrm>
            <a:off x="7444086" y="6342045"/>
            <a:ext cx="4334257" cy="230832"/>
          </a:xfrm>
          <a:prstGeom prst="rect">
            <a:avLst/>
          </a:prstGeom>
          <a:noFill/>
        </p:spPr>
        <p:txBody>
          <a:bodyPr wrap="square" rtlCol="1">
            <a:spAutoFit/>
          </a:bodyPr>
          <a:lstStyle/>
          <a:p>
            <a:pPr algn="r" rtl="1"/>
            <a:r>
              <a:rPr lang="he-IL" sz="900" dirty="0">
                <a:solidFill>
                  <a:schemeClr val="bg1">
                    <a:lumMod val="65000"/>
                  </a:schemeClr>
                </a:solidFill>
                <a:latin typeface="Heebo" pitchFamily="2" charset="-79"/>
                <a:ea typeface="Tahoma" panose="020B0604030504040204" pitchFamily="34" charset="0"/>
                <a:cs typeface="Heebo" pitchFamily="2" charset="-79"/>
              </a:rPr>
              <a:t>*לפי נתונים שנמסרו מצוות </a:t>
            </a:r>
            <a:r>
              <a:rPr lang="en-US" sz="900" dirty="0">
                <a:solidFill>
                  <a:schemeClr val="bg1">
                    <a:lumMod val="65000"/>
                  </a:schemeClr>
                </a:solidFill>
                <a:latin typeface="Heebo" pitchFamily="2" charset="-79"/>
                <a:ea typeface="Tahoma" panose="020B0604030504040204" pitchFamily="34" charset="0"/>
                <a:cs typeface="Heebo" pitchFamily="2" charset="-79"/>
              </a:rPr>
              <a:t>Urban95</a:t>
            </a:r>
            <a:r>
              <a:rPr lang="he-IL" sz="900" dirty="0">
                <a:solidFill>
                  <a:schemeClr val="bg1">
                    <a:lumMod val="65000"/>
                  </a:schemeClr>
                </a:solidFill>
                <a:latin typeface="Heebo" pitchFamily="2" charset="-79"/>
                <a:ea typeface="Tahoma" panose="020B0604030504040204" pitchFamily="34" charset="0"/>
                <a:cs typeface="Heebo" pitchFamily="2" charset="-79"/>
              </a:rPr>
              <a:t> בעיריית תל אביב-יפו, </a:t>
            </a:r>
            <a:r>
              <a:rPr lang="he-IL" sz="900" dirty="0" err="1">
                <a:solidFill>
                  <a:schemeClr val="bg1">
                    <a:lumMod val="65000"/>
                  </a:schemeClr>
                </a:solidFill>
                <a:latin typeface="Heebo" pitchFamily="2" charset="-79"/>
                <a:ea typeface="Tahoma" panose="020B0604030504040204" pitchFamily="34" charset="0"/>
                <a:cs typeface="Heebo" pitchFamily="2" charset="-79"/>
              </a:rPr>
              <a:t>מינהל</a:t>
            </a:r>
            <a:r>
              <a:rPr lang="he-IL" sz="900" dirty="0">
                <a:solidFill>
                  <a:schemeClr val="bg1">
                    <a:lumMod val="65000"/>
                  </a:schemeClr>
                </a:solidFill>
                <a:latin typeface="Heebo" pitchFamily="2" charset="-79"/>
                <a:ea typeface="Tahoma" panose="020B0604030504040204" pitchFamily="34" charset="0"/>
                <a:cs typeface="Heebo" pitchFamily="2" charset="-79"/>
              </a:rPr>
              <a:t> קהילה.</a:t>
            </a:r>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פירוט פעולות ותפוקות* בשנת 2023</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19</a:t>
            </a:fld>
            <a:endParaRPr lang="he-IL" dirty="0">
              <a:latin typeface="Heebo" pitchFamily="2" charset="-79"/>
              <a:cs typeface="Heebo" pitchFamily="2" charset="-79"/>
            </a:endParaRPr>
          </a:p>
        </p:txBody>
      </p:sp>
    </p:spTree>
    <p:extLst>
      <p:ext uri="{BB962C8B-B14F-4D97-AF65-F5344CB8AC3E}">
        <p14:creationId xmlns:p14="http://schemas.microsoft.com/office/powerpoint/2010/main" val="215859161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65302C8-9BE6-1A62-FF9C-0E77EFF2B0B2}"/>
              </a:ext>
            </a:extLst>
          </p:cNvPr>
          <p:cNvPicPr>
            <a:picLocks noChangeAspect="1"/>
          </p:cNvPicPr>
          <p:nvPr/>
        </p:nvPicPr>
        <p:blipFill rotWithShape="1">
          <a:blip r:embed="rId4">
            <a:extLst>
              <a:ext uri="{28A0092B-C50C-407E-A947-70E740481C1C}">
                <a14:useLocalDpi xmlns:a14="http://schemas.microsoft.com/office/drawing/2010/main" val="0"/>
              </a:ext>
            </a:extLst>
          </a:blip>
          <a:srcRect t="29716" b="7145"/>
          <a:stretch/>
        </p:blipFill>
        <p:spPr>
          <a:xfrm>
            <a:off x="0" y="0"/>
            <a:ext cx="12192000" cy="6853092"/>
          </a:xfrm>
          <a:prstGeom prst="rect">
            <a:avLst/>
          </a:prstGeom>
        </p:spPr>
      </p:pic>
      <p:sp>
        <p:nvSpPr>
          <p:cNvPr id="17" name="TextBox 16"/>
          <p:cNvSpPr txBox="1"/>
          <p:nvPr/>
        </p:nvSpPr>
        <p:spPr>
          <a:xfrm>
            <a:off x="127484" y="1348129"/>
            <a:ext cx="11047516" cy="523220"/>
          </a:xfrm>
          <a:prstGeom prst="rect">
            <a:avLst/>
          </a:prstGeom>
          <a:noFill/>
        </p:spPr>
        <p:txBody>
          <a:bodyPr wrap="square" rtlCol="0">
            <a:spAutoFit/>
          </a:bodyPr>
          <a:lstStyle/>
          <a:p>
            <a:pPr algn="r" rtl="1"/>
            <a:r>
              <a:rPr lang="he-IL" sz="2800" b="1" dirty="0">
                <a:solidFill>
                  <a:srgbClr val="81DFE0"/>
                </a:solidFill>
                <a:latin typeface="Heebo" pitchFamily="2" charset="-79"/>
                <a:ea typeface="Tahoma" pitchFamily="34" charset="0"/>
                <a:cs typeface="Heebo" pitchFamily="2" charset="-79"/>
              </a:rPr>
              <a:t>תוכן העניינים</a:t>
            </a:r>
          </a:p>
        </p:txBody>
      </p:sp>
      <p:sp>
        <p:nvSpPr>
          <p:cNvPr id="26" name="Round Same Side Corner Rectangle 25">
            <a:extLst>
              <a:ext uri="{FF2B5EF4-FFF2-40B4-BE49-F238E27FC236}">
                <a16:creationId xmlns:a16="http://schemas.microsoft.com/office/drawing/2014/main" id="{D9C7DA22-71B9-A9A0-65CC-428BAF404976}"/>
              </a:ext>
            </a:extLst>
          </p:cNvPr>
          <p:cNvSpPr/>
          <p:nvPr/>
        </p:nvSpPr>
        <p:spPr>
          <a:xfrm>
            <a:off x="862430" y="1904999"/>
            <a:ext cx="10467140" cy="4948093"/>
          </a:xfrm>
          <a:prstGeom prst="round2SameRect">
            <a:avLst>
              <a:gd name="adj1" fmla="val 2282"/>
              <a:gd name="adj2" fmla="val 0"/>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7" name="תיבת טקסט 12">
            <a:extLst>
              <a:ext uri="{FF2B5EF4-FFF2-40B4-BE49-F238E27FC236}">
                <a16:creationId xmlns:a16="http://schemas.microsoft.com/office/drawing/2014/main" id="{5DDE39B1-46CB-3C3E-268A-A1E7335454CA}"/>
              </a:ext>
            </a:extLst>
          </p:cNvPr>
          <p:cNvSpPr txBox="1"/>
          <p:nvPr/>
        </p:nvSpPr>
        <p:spPr>
          <a:xfrm>
            <a:off x="11640396" y="6298691"/>
            <a:ext cx="357050" cy="276999"/>
          </a:xfrm>
          <a:prstGeom prst="rect">
            <a:avLst/>
          </a:prstGeom>
          <a:noFill/>
        </p:spPr>
        <p:txBody>
          <a:bodyPr wrap="square" rtlCol="1">
            <a:spAutoFit/>
          </a:bodyPr>
          <a:lstStyle/>
          <a:p>
            <a:r>
              <a:rPr lang="en-GB" sz="1200">
                <a:solidFill>
                  <a:schemeClr val="bg2">
                    <a:lumMod val="75000"/>
                  </a:schemeClr>
                </a:solidFill>
              </a:rPr>
              <a:t>3</a:t>
            </a:r>
            <a:endParaRPr lang="he-IL" sz="1200">
              <a:solidFill>
                <a:schemeClr val="bg2">
                  <a:lumMod val="75000"/>
                </a:schemeClr>
              </a:solidFill>
            </a:endParaRPr>
          </a:p>
        </p:txBody>
      </p:sp>
      <p:sp>
        <p:nvSpPr>
          <p:cNvPr id="29" name="TextBox 28">
            <a:extLst>
              <a:ext uri="{FF2B5EF4-FFF2-40B4-BE49-F238E27FC236}">
                <a16:creationId xmlns:a16="http://schemas.microsoft.com/office/drawing/2014/main" id="{8B1A5B09-6720-AF1A-FC33-B38A3980DB17}"/>
              </a:ext>
            </a:extLst>
          </p:cNvPr>
          <p:cNvSpPr txBox="1"/>
          <p:nvPr/>
        </p:nvSpPr>
        <p:spPr>
          <a:xfrm>
            <a:off x="9153330" y="2201724"/>
            <a:ext cx="1922107" cy="357790"/>
          </a:xfrm>
          <a:prstGeom prst="rect">
            <a:avLst/>
          </a:prstGeom>
          <a:noFill/>
        </p:spPr>
        <p:txBody>
          <a:bodyPr wrap="square">
            <a:spAutoFit/>
          </a:bodyPr>
          <a:lstStyle/>
          <a:p>
            <a:pPr algn="r" rtl="0">
              <a:lnSpc>
                <a:spcPts val="1800"/>
              </a:lnSpc>
            </a:pPr>
            <a:r>
              <a:rPr lang="en-US" sz="2400" b="1" dirty="0">
                <a:latin typeface="Heebo" pitchFamily="2" charset="-79"/>
                <a:ea typeface="Tahoma"/>
                <a:cs typeface="Heebo" pitchFamily="2" charset="-79"/>
              </a:rPr>
              <a:t>0</a:t>
            </a:r>
            <a:r>
              <a:rPr lang="he-IL" sz="2400" b="1" dirty="0">
                <a:latin typeface="Heebo" pitchFamily="2" charset="-79"/>
                <a:ea typeface="Tahoma"/>
                <a:cs typeface="Heebo" pitchFamily="2" charset="-79"/>
              </a:rPr>
              <a:t>3</a:t>
            </a:r>
          </a:p>
        </p:txBody>
      </p:sp>
      <p:sp>
        <p:nvSpPr>
          <p:cNvPr id="30" name="TextBox 29">
            <a:extLst>
              <a:ext uri="{FF2B5EF4-FFF2-40B4-BE49-F238E27FC236}">
                <a16:creationId xmlns:a16="http://schemas.microsoft.com/office/drawing/2014/main" id="{814CDBD3-C847-AF16-116C-D14213DFD73E}"/>
              </a:ext>
            </a:extLst>
          </p:cNvPr>
          <p:cNvSpPr txBox="1"/>
          <p:nvPr/>
        </p:nvSpPr>
        <p:spPr>
          <a:xfrm>
            <a:off x="6783355" y="3782056"/>
            <a:ext cx="4292082" cy="461665"/>
          </a:xfrm>
          <a:prstGeom prst="rect">
            <a:avLst/>
          </a:prstGeom>
          <a:noFill/>
        </p:spPr>
        <p:txBody>
          <a:bodyPr wrap="square">
            <a:spAutoFit/>
          </a:bodyPr>
          <a:lstStyle/>
          <a:p>
            <a:pPr marL="0" defTabSz="914400" eaLnBrk="1" latinLnBrk="0" hangingPunct="1"/>
            <a:r>
              <a:rPr lang="he-IL" sz="1200" b="1" kern="1200" dirty="0">
                <a:solidFill>
                  <a:schemeClr val="tx1"/>
                </a:solidFill>
                <a:latin typeface="Heebo" pitchFamily="2" charset="-79"/>
                <a:ea typeface="Tahoma"/>
                <a:cs typeface="Heebo" pitchFamily="2" charset="-79"/>
              </a:rPr>
              <a:t>תקציר ניהולי – </a:t>
            </a:r>
            <a:endParaRPr lang="en-US" sz="1200" b="1" kern="1200" dirty="0">
              <a:solidFill>
                <a:schemeClr val="tx1"/>
              </a:solidFill>
              <a:latin typeface="Heebo" pitchFamily="2" charset="-79"/>
              <a:ea typeface="Tahoma"/>
              <a:cs typeface="Heebo" pitchFamily="2" charset="-79"/>
            </a:endParaRPr>
          </a:p>
          <a:p>
            <a:pPr marL="0" defTabSz="914400" eaLnBrk="1" latinLnBrk="0" hangingPunct="1"/>
            <a:r>
              <a:rPr lang="he-IL" sz="1200" b="1" kern="1200" dirty="0">
                <a:solidFill>
                  <a:schemeClr val="tx1"/>
                </a:solidFill>
                <a:latin typeface="Heebo" pitchFamily="2" charset="-79"/>
                <a:ea typeface="Tahoma"/>
                <a:cs typeface="Heebo" pitchFamily="2" charset="-79"/>
              </a:rPr>
              <a:t>הישגי אורבן95 ת"א-יפו בשנת 2023 על פי מדדי ההערכה</a:t>
            </a:r>
            <a:endParaRPr lang="en-IL" sz="1200" dirty="0"/>
          </a:p>
        </p:txBody>
      </p:sp>
      <p:sp>
        <p:nvSpPr>
          <p:cNvPr id="31" name="TextBox 30">
            <a:extLst>
              <a:ext uri="{FF2B5EF4-FFF2-40B4-BE49-F238E27FC236}">
                <a16:creationId xmlns:a16="http://schemas.microsoft.com/office/drawing/2014/main" id="{1DDA1E4D-02FB-FF27-AC35-F492D85E6FAE}"/>
              </a:ext>
            </a:extLst>
          </p:cNvPr>
          <p:cNvSpPr txBox="1"/>
          <p:nvPr/>
        </p:nvSpPr>
        <p:spPr>
          <a:xfrm>
            <a:off x="9153330" y="3490560"/>
            <a:ext cx="1922107" cy="357790"/>
          </a:xfrm>
          <a:prstGeom prst="rect">
            <a:avLst/>
          </a:prstGeom>
          <a:noFill/>
        </p:spPr>
        <p:txBody>
          <a:bodyPr wrap="square">
            <a:spAutoFit/>
          </a:bodyPr>
          <a:lstStyle/>
          <a:p>
            <a:pPr algn="r" rtl="0">
              <a:lnSpc>
                <a:spcPts val="1800"/>
              </a:lnSpc>
            </a:pPr>
            <a:r>
              <a:rPr lang="en-US" sz="2400" b="1" dirty="0">
                <a:latin typeface="Heebo" pitchFamily="2" charset="-79"/>
                <a:ea typeface="Tahoma"/>
                <a:cs typeface="Heebo" pitchFamily="2" charset="-79"/>
              </a:rPr>
              <a:t>04</a:t>
            </a:r>
            <a:endParaRPr lang="he-IL" sz="2400" b="1" dirty="0">
              <a:latin typeface="Heebo" pitchFamily="2" charset="-79"/>
              <a:ea typeface="Tahoma"/>
              <a:cs typeface="Heebo" pitchFamily="2" charset="-79"/>
            </a:endParaRPr>
          </a:p>
        </p:txBody>
      </p:sp>
      <p:sp>
        <p:nvSpPr>
          <p:cNvPr id="32" name="TextBox 31">
            <a:extLst>
              <a:ext uri="{FF2B5EF4-FFF2-40B4-BE49-F238E27FC236}">
                <a16:creationId xmlns:a16="http://schemas.microsoft.com/office/drawing/2014/main" id="{BF8C997D-1A1E-25B4-DD13-9D0ACE193F57}"/>
              </a:ext>
            </a:extLst>
          </p:cNvPr>
          <p:cNvSpPr txBox="1"/>
          <p:nvPr/>
        </p:nvSpPr>
        <p:spPr>
          <a:xfrm>
            <a:off x="6316824" y="4966812"/>
            <a:ext cx="4758613" cy="415498"/>
          </a:xfrm>
          <a:prstGeom prst="rect">
            <a:avLst/>
          </a:prstGeom>
          <a:noFill/>
        </p:spPr>
        <p:txBody>
          <a:bodyPr wrap="square">
            <a:spAutoFit/>
          </a:bodyPr>
          <a:lstStyle/>
          <a:p>
            <a:pPr algn="r">
              <a:lnSpc>
                <a:spcPct val="200000"/>
              </a:lnSpc>
            </a:pPr>
            <a:r>
              <a:rPr lang="en-US" sz="1200" b="1" dirty="0">
                <a:latin typeface="Heebo" pitchFamily="2" charset="-79"/>
                <a:ea typeface="Tahoma" panose="020B0604030504040204" pitchFamily="34" charset="0"/>
                <a:cs typeface="Heebo" pitchFamily="2" charset="-79"/>
              </a:rPr>
              <a:t>OVERVIEW</a:t>
            </a:r>
            <a:r>
              <a:rPr lang="he-IL" sz="1200" b="1" dirty="0">
                <a:latin typeface="Heebo" pitchFamily="2" charset="-79"/>
                <a:ea typeface="Tahoma" panose="020B0604030504040204" pitchFamily="34" charset="0"/>
                <a:cs typeface="Heebo" pitchFamily="2" charset="-79"/>
              </a:rPr>
              <a:t> על פרויקטים מרכזיים שלוו במדידה והערכה במהלך 2023</a:t>
            </a:r>
          </a:p>
        </p:txBody>
      </p:sp>
      <p:sp>
        <p:nvSpPr>
          <p:cNvPr id="33" name="TextBox 32">
            <a:extLst>
              <a:ext uri="{FF2B5EF4-FFF2-40B4-BE49-F238E27FC236}">
                <a16:creationId xmlns:a16="http://schemas.microsoft.com/office/drawing/2014/main" id="{C2DDBA9F-BA34-CE2B-BF0B-ADE0A52F41B2}"/>
              </a:ext>
            </a:extLst>
          </p:cNvPr>
          <p:cNvSpPr txBox="1"/>
          <p:nvPr/>
        </p:nvSpPr>
        <p:spPr>
          <a:xfrm>
            <a:off x="9153330" y="4815678"/>
            <a:ext cx="1922107" cy="357790"/>
          </a:xfrm>
          <a:prstGeom prst="rect">
            <a:avLst/>
          </a:prstGeom>
          <a:noFill/>
        </p:spPr>
        <p:txBody>
          <a:bodyPr wrap="square">
            <a:spAutoFit/>
          </a:bodyPr>
          <a:lstStyle/>
          <a:p>
            <a:pPr algn="r" rtl="0">
              <a:lnSpc>
                <a:spcPts val="1800"/>
              </a:lnSpc>
            </a:pPr>
            <a:r>
              <a:rPr lang="en-US" sz="2400" b="1" dirty="0">
                <a:latin typeface="Heebo" pitchFamily="2" charset="-79"/>
                <a:ea typeface="Tahoma"/>
                <a:cs typeface="Heebo" pitchFamily="2" charset="-79"/>
              </a:rPr>
              <a:t>05-08</a:t>
            </a:r>
            <a:endParaRPr lang="he-IL" sz="2400" b="1" dirty="0">
              <a:latin typeface="Heebo" pitchFamily="2" charset="-79"/>
              <a:ea typeface="Tahoma"/>
              <a:cs typeface="Heebo" pitchFamily="2" charset="-79"/>
            </a:endParaRPr>
          </a:p>
        </p:txBody>
      </p:sp>
      <p:sp>
        <p:nvSpPr>
          <p:cNvPr id="34" name="TextBox 33">
            <a:extLst>
              <a:ext uri="{FF2B5EF4-FFF2-40B4-BE49-F238E27FC236}">
                <a16:creationId xmlns:a16="http://schemas.microsoft.com/office/drawing/2014/main" id="{192DCEBB-DB0A-8315-AB58-3F38BF9AA89F}"/>
              </a:ext>
            </a:extLst>
          </p:cNvPr>
          <p:cNvSpPr txBox="1"/>
          <p:nvPr/>
        </p:nvSpPr>
        <p:spPr>
          <a:xfrm>
            <a:off x="6522097" y="5513861"/>
            <a:ext cx="4553339" cy="461665"/>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06 </a:t>
            </a:r>
            <a:r>
              <a:rPr lang="he-IL" sz="1200" b="0" kern="1200" baseline="0" dirty="0">
                <a:solidFill>
                  <a:schemeClr val="tx1"/>
                </a:solidFill>
                <a:latin typeface="Heebo" pitchFamily="2" charset="-79"/>
                <a:ea typeface="Tahoma"/>
                <a:cs typeface="Heebo" pitchFamily="2" charset="-79"/>
              </a:rPr>
              <a:t>קהילה ומרחב ציבורי בנווה עופר– הובלת שינוי התנהגותי: פרויקט במסגרת קורס </a:t>
            </a:r>
            <a:r>
              <a:rPr lang="en-US" sz="1200" b="0" kern="1200" baseline="0" dirty="0">
                <a:solidFill>
                  <a:schemeClr val="tx1"/>
                </a:solidFill>
                <a:latin typeface="Heebo" pitchFamily="2" charset="-79"/>
                <a:ea typeface="Tahoma"/>
                <a:cs typeface="Heebo" pitchFamily="2" charset="-79"/>
              </a:rPr>
              <a:t>ABC4ECD</a:t>
            </a:r>
            <a:endParaRPr lang="he-IL" sz="1200" b="1" dirty="0">
              <a:latin typeface="Heebo" pitchFamily="2" charset="-79"/>
              <a:ea typeface="Tahoma" panose="020B0604030504040204" pitchFamily="34" charset="0"/>
              <a:cs typeface="Heebo" pitchFamily="2" charset="-79"/>
            </a:endParaRPr>
          </a:p>
        </p:txBody>
      </p:sp>
      <p:sp>
        <p:nvSpPr>
          <p:cNvPr id="35" name="TextBox 34">
            <a:extLst>
              <a:ext uri="{FF2B5EF4-FFF2-40B4-BE49-F238E27FC236}">
                <a16:creationId xmlns:a16="http://schemas.microsoft.com/office/drawing/2014/main" id="{B3679CD3-9844-A5FD-19C7-92CF961B6FCF}"/>
              </a:ext>
            </a:extLst>
          </p:cNvPr>
          <p:cNvSpPr txBox="1"/>
          <p:nvPr/>
        </p:nvSpPr>
        <p:spPr>
          <a:xfrm>
            <a:off x="6522097" y="5975526"/>
            <a:ext cx="4553339"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07 </a:t>
            </a:r>
            <a:r>
              <a:rPr lang="he-IL" sz="1200" b="0" kern="1200" baseline="0" dirty="0">
                <a:solidFill>
                  <a:schemeClr val="tx1"/>
                </a:solidFill>
                <a:latin typeface="Heebo" pitchFamily="2" charset="-79"/>
                <a:ea typeface="Tahoma"/>
                <a:cs typeface="Heebo" pitchFamily="2" charset="-79"/>
              </a:rPr>
              <a:t>רחובות משחק</a:t>
            </a:r>
            <a:endParaRPr lang="he-IL" sz="1200" b="1" dirty="0">
              <a:latin typeface="Heebo" pitchFamily="2" charset="-79"/>
              <a:ea typeface="Tahoma" panose="020B0604030504040204" pitchFamily="34" charset="0"/>
              <a:cs typeface="Heebo" pitchFamily="2" charset="-79"/>
            </a:endParaRPr>
          </a:p>
        </p:txBody>
      </p:sp>
      <p:sp>
        <p:nvSpPr>
          <p:cNvPr id="36" name="TextBox 35">
            <a:extLst>
              <a:ext uri="{FF2B5EF4-FFF2-40B4-BE49-F238E27FC236}">
                <a16:creationId xmlns:a16="http://schemas.microsoft.com/office/drawing/2014/main" id="{E95696A0-60C0-A579-BC34-71F020170447}"/>
              </a:ext>
            </a:extLst>
          </p:cNvPr>
          <p:cNvSpPr txBox="1"/>
          <p:nvPr/>
        </p:nvSpPr>
        <p:spPr>
          <a:xfrm>
            <a:off x="6475444" y="6298691"/>
            <a:ext cx="4553339" cy="276999"/>
          </a:xfrm>
          <a:prstGeom prst="rect">
            <a:avLst/>
          </a:prstGeom>
          <a:noFill/>
        </p:spPr>
        <p:txBody>
          <a:bodyPr wrap="square">
            <a:spAutoFit/>
          </a:bodyPr>
          <a:lstStyle/>
          <a:p>
            <a:pPr marL="360363" indent="-360363"/>
            <a:r>
              <a:rPr lang="en-US" sz="1200" b="0" dirty="0">
                <a:solidFill>
                  <a:schemeClr val="tx1"/>
                </a:solidFill>
                <a:latin typeface="Heebo" pitchFamily="2" charset="-79"/>
                <a:ea typeface="Tahoma"/>
                <a:cs typeface="Heebo" pitchFamily="2" charset="-79"/>
              </a:rPr>
              <a:t>  :School-Street  </a:t>
            </a:r>
            <a:r>
              <a:rPr lang="en-US" sz="1200" b="1" kern="1200" baseline="0" dirty="0">
                <a:solidFill>
                  <a:schemeClr val="tx1"/>
                </a:solidFill>
                <a:latin typeface="Heebo" pitchFamily="2" charset="-79"/>
                <a:ea typeface="Tahoma"/>
                <a:cs typeface="Heebo" pitchFamily="2" charset="-79"/>
              </a:rPr>
              <a:t> 08</a:t>
            </a:r>
            <a:endParaRPr lang="he-IL" sz="1200" b="1" dirty="0">
              <a:latin typeface="Heebo" pitchFamily="2" charset="-79"/>
              <a:ea typeface="Tahoma" panose="020B0604030504040204" pitchFamily="34" charset="0"/>
              <a:cs typeface="Heebo" pitchFamily="2" charset="-79"/>
            </a:endParaRPr>
          </a:p>
        </p:txBody>
      </p:sp>
      <p:sp>
        <p:nvSpPr>
          <p:cNvPr id="37" name="TextBox 36">
            <a:extLst>
              <a:ext uri="{FF2B5EF4-FFF2-40B4-BE49-F238E27FC236}">
                <a16:creationId xmlns:a16="http://schemas.microsoft.com/office/drawing/2014/main" id="{5B3CEB70-22E9-377A-9AEE-999C8DDE74EE}"/>
              </a:ext>
            </a:extLst>
          </p:cNvPr>
          <p:cNvSpPr txBox="1"/>
          <p:nvPr/>
        </p:nvSpPr>
        <p:spPr>
          <a:xfrm>
            <a:off x="8593494" y="6298691"/>
            <a:ext cx="1166325" cy="276999"/>
          </a:xfrm>
          <a:prstGeom prst="rect">
            <a:avLst/>
          </a:prstGeom>
          <a:noFill/>
        </p:spPr>
        <p:txBody>
          <a:bodyPr wrap="square">
            <a:spAutoFit/>
          </a:bodyPr>
          <a:lstStyle/>
          <a:p>
            <a:pPr marL="360363" indent="-360363"/>
            <a:r>
              <a:rPr lang="he-IL" sz="1200" b="0" dirty="0" err="1">
                <a:solidFill>
                  <a:schemeClr val="tx1"/>
                </a:solidFill>
                <a:latin typeface="Heebo" pitchFamily="2" charset="-79"/>
                <a:ea typeface="Tahoma"/>
                <a:cs typeface="Heebo" pitchFamily="2" charset="-79"/>
              </a:rPr>
              <a:t>מדרקובנר</a:t>
            </a:r>
            <a:endParaRPr lang="he-IL" sz="1200" b="1" dirty="0">
              <a:latin typeface="Heebo" pitchFamily="2" charset="-79"/>
              <a:ea typeface="Tahoma" panose="020B0604030504040204" pitchFamily="34" charset="0"/>
              <a:cs typeface="Heebo" pitchFamily="2" charset="-79"/>
            </a:endParaRPr>
          </a:p>
        </p:txBody>
      </p:sp>
      <p:cxnSp>
        <p:nvCxnSpPr>
          <p:cNvPr id="38" name="Straight Connector 37">
            <a:extLst>
              <a:ext uri="{FF2B5EF4-FFF2-40B4-BE49-F238E27FC236}">
                <a16:creationId xmlns:a16="http://schemas.microsoft.com/office/drawing/2014/main" id="{12E6CF64-A7FB-8BFA-A4ED-60C339BA5BD5}"/>
              </a:ext>
            </a:extLst>
          </p:cNvPr>
          <p:cNvCxnSpPr/>
          <p:nvPr/>
        </p:nvCxnSpPr>
        <p:spPr>
          <a:xfrm flipH="1">
            <a:off x="6522097" y="3043785"/>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D164D2-1922-6234-FC53-A646ADF382CB}"/>
              </a:ext>
            </a:extLst>
          </p:cNvPr>
          <p:cNvCxnSpPr/>
          <p:nvPr/>
        </p:nvCxnSpPr>
        <p:spPr>
          <a:xfrm flipH="1">
            <a:off x="6522097" y="4243721"/>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515122-1621-4F12-F526-33DC62890BCC}"/>
              </a:ext>
            </a:extLst>
          </p:cNvPr>
          <p:cNvCxnSpPr/>
          <p:nvPr/>
        </p:nvCxnSpPr>
        <p:spPr>
          <a:xfrm flipH="1">
            <a:off x="6522097" y="5412098"/>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FB414D1-0517-E47D-A802-B278A9DF0C07}"/>
              </a:ext>
            </a:extLst>
          </p:cNvPr>
          <p:cNvSpPr txBox="1"/>
          <p:nvPr/>
        </p:nvSpPr>
        <p:spPr>
          <a:xfrm>
            <a:off x="1343608" y="2493220"/>
            <a:ext cx="4553340" cy="738664"/>
          </a:xfrm>
          <a:prstGeom prst="rect">
            <a:avLst/>
          </a:prstGeom>
          <a:noFill/>
        </p:spPr>
        <p:txBody>
          <a:bodyPr wrap="square">
            <a:spAutoFit/>
          </a:bodyPr>
          <a:lstStyle/>
          <a:p>
            <a:pPr marL="0" marR="0" lvl="0" indent="0" algn="r" defTabSz="914400" rtl="1" eaLnBrk="1" fontAlgn="auto" latinLnBrk="0" hangingPunct="1">
              <a:lnSpc>
                <a:spcPts val="1800"/>
              </a:lnSpc>
              <a:spcBef>
                <a:spcPts val="0"/>
              </a:spcBef>
              <a:spcAft>
                <a:spcPts val="0"/>
              </a:spcAft>
              <a:buClrTx/>
              <a:buSzTx/>
              <a:buFontTx/>
              <a:buNone/>
              <a:tabLst/>
              <a:defRPr/>
            </a:pPr>
            <a:r>
              <a:rPr lang="he-IL" sz="1200" b="1" dirty="0">
                <a:solidFill>
                  <a:schemeClr val="tx1"/>
                </a:solidFill>
                <a:latin typeface="Heebo" pitchFamily="2" charset="-79"/>
                <a:ea typeface="Tahoma"/>
                <a:cs typeface="Heebo" pitchFamily="2" charset="-79"/>
              </a:rPr>
              <a:t>סיכום ממצאי הערכה על בסיס מדדי תוצאות בטווח קצר וארוך (הישגי אימפקט</a:t>
            </a:r>
            <a:r>
              <a:rPr lang="en-US" sz="1200" b="1" dirty="0">
                <a:solidFill>
                  <a:schemeClr val="tx1"/>
                </a:solidFill>
                <a:latin typeface="Heebo" pitchFamily="2" charset="-79"/>
                <a:ea typeface="Tahoma"/>
                <a:cs typeface="Heebo" pitchFamily="2" charset="-79"/>
              </a:rPr>
              <a:t>(</a:t>
            </a:r>
            <a:endParaRPr lang="he-IL" sz="1200" b="1" dirty="0">
              <a:solidFill>
                <a:schemeClr val="tx1"/>
              </a:solidFill>
              <a:latin typeface="Heebo" pitchFamily="2" charset="-79"/>
              <a:ea typeface="Tahoma"/>
              <a:cs typeface="Heebo" pitchFamily="2" charset="-79"/>
            </a:endParaRPr>
          </a:p>
          <a:p>
            <a:pPr marL="0" defTabSz="914400" eaLnBrk="1" latinLnBrk="0" hangingPunct="1"/>
            <a:endParaRPr lang="en-IL" sz="1200" dirty="0"/>
          </a:p>
        </p:txBody>
      </p:sp>
      <p:sp>
        <p:nvSpPr>
          <p:cNvPr id="42" name="TextBox 41">
            <a:extLst>
              <a:ext uri="{FF2B5EF4-FFF2-40B4-BE49-F238E27FC236}">
                <a16:creationId xmlns:a16="http://schemas.microsoft.com/office/drawing/2014/main" id="{ABB2E32B-DD7D-DA09-732B-B64F34072355}"/>
              </a:ext>
            </a:extLst>
          </p:cNvPr>
          <p:cNvSpPr txBox="1"/>
          <p:nvPr/>
        </p:nvSpPr>
        <p:spPr>
          <a:xfrm>
            <a:off x="3974841" y="2201724"/>
            <a:ext cx="1922107" cy="357790"/>
          </a:xfrm>
          <a:prstGeom prst="rect">
            <a:avLst/>
          </a:prstGeom>
          <a:noFill/>
        </p:spPr>
        <p:txBody>
          <a:bodyPr wrap="square">
            <a:spAutoFit/>
          </a:bodyPr>
          <a:lstStyle/>
          <a:p>
            <a:pPr algn="r" rtl="0">
              <a:lnSpc>
                <a:spcPts val="1800"/>
              </a:lnSpc>
            </a:pPr>
            <a:r>
              <a:rPr lang="en-US" sz="2400" b="1" dirty="0">
                <a:latin typeface="Heebo" pitchFamily="2" charset="-79"/>
                <a:ea typeface="Tahoma"/>
                <a:cs typeface="Heebo" pitchFamily="2" charset="-79"/>
              </a:rPr>
              <a:t>09-14</a:t>
            </a:r>
            <a:endParaRPr lang="he-IL" sz="2400" b="1" dirty="0">
              <a:latin typeface="Heebo" pitchFamily="2" charset="-79"/>
              <a:ea typeface="Tahoma"/>
              <a:cs typeface="Heebo" pitchFamily="2" charset="-79"/>
            </a:endParaRPr>
          </a:p>
        </p:txBody>
      </p:sp>
      <p:cxnSp>
        <p:nvCxnSpPr>
          <p:cNvPr id="43" name="Straight Connector 42">
            <a:extLst>
              <a:ext uri="{FF2B5EF4-FFF2-40B4-BE49-F238E27FC236}">
                <a16:creationId xmlns:a16="http://schemas.microsoft.com/office/drawing/2014/main" id="{4AB0D407-8A48-F960-009D-46020B04B365}"/>
              </a:ext>
            </a:extLst>
          </p:cNvPr>
          <p:cNvCxnSpPr>
            <a:cxnSpLocks/>
          </p:cNvCxnSpPr>
          <p:nvPr/>
        </p:nvCxnSpPr>
        <p:spPr>
          <a:xfrm flipH="1">
            <a:off x="1343608" y="3043785"/>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56A7FE7-4EF7-C5BA-F2A7-A1C0C515BE52}"/>
              </a:ext>
            </a:extLst>
          </p:cNvPr>
          <p:cNvSpPr txBox="1"/>
          <p:nvPr/>
        </p:nvSpPr>
        <p:spPr>
          <a:xfrm>
            <a:off x="6522096" y="2544623"/>
            <a:ext cx="4553340" cy="461665"/>
          </a:xfrm>
          <a:prstGeom prst="rect">
            <a:avLst/>
          </a:prstGeom>
          <a:noFill/>
        </p:spPr>
        <p:txBody>
          <a:bodyPr wrap="square">
            <a:spAutoFit/>
          </a:bodyPr>
          <a:lstStyle/>
          <a:p>
            <a:pPr marL="0" defTabSz="914400" eaLnBrk="1" latinLnBrk="0" hangingPunct="1"/>
            <a:r>
              <a:rPr lang="he-IL" sz="1200" b="1" dirty="0">
                <a:solidFill>
                  <a:schemeClr val="tx1"/>
                </a:solidFill>
                <a:latin typeface="Heebo" pitchFamily="2" charset="-79"/>
                <a:ea typeface="Tahoma"/>
                <a:cs typeface="Heebo" pitchFamily="2" charset="-79"/>
              </a:rPr>
              <a:t>מערך המחקר – </a:t>
            </a:r>
            <a:endParaRPr lang="en-US" sz="1200" b="1" dirty="0">
              <a:solidFill>
                <a:schemeClr val="tx1"/>
              </a:solidFill>
              <a:latin typeface="Heebo" pitchFamily="2" charset="-79"/>
              <a:ea typeface="Tahoma"/>
              <a:cs typeface="Heebo" pitchFamily="2" charset="-79"/>
            </a:endParaRPr>
          </a:p>
          <a:p>
            <a:pPr marL="0" defTabSz="914400" eaLnBrk="1" latinLnBrk="0" hangingPunct="1"/>
            <a:r>
              <a:rPr lang="he-IL" sz="1200" b="1" dirty="0">
                <a:solidFill>
                  <a:schemeClr val="tx1"/>
                </a:solidFill>
                <a:latin typeface="Heebo" pitchFamily="2" charset="-79"/>
                <a:ea typeface="Tahoma"/>
                <a:cs typeface="Heebo" pitchFamily="2" charset="-79"/>
              </a:rPr>
              <a:t>פעולות הערכה במהלך 2023</a:t>
            </a:r>
            <a:endParaRPr lang="en-IL" sz="1200" dirty="0"/>
          </a:p>
        </p:txBody>
      </p:sp>
      <p:sp>
        <p:nvSpPr>
          <p:cNvPr id="45" name="TextBox 44">
            <a:extLst>
              <a:ext uri="{FF2B5EF4-FFF2-40B4-BE49-F238E27FC236}">
                <a16:creationId xmlns:a16="http://schemas.microsoft.com/office/drawing/2014/main" id="{769378E3-3C7A-9AF3-CD84-856B13039514}"/>
              </a:ext>
            </a:extLst>
          </p:cNvPr>
          <p:cNvSpPr txBox="1"/>
          <p:nvPr/>
        </p:nvSpPr>
        <p:spPr>
          <a:xfrm>
            <a:off x="1343609" y="3155590"/>
            <a:ext cx="4553339"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10-12 </a:t>
            </a:r>
            <a:r>
              <a:rPr lang="he-IL" sz="1200" b="0" kern="1200" dirty="0">
                <a:solidFill>
                  <a:schemeClr val="tx1"/>
                </a:solidFill>
                <a:latin typeface="Heebo" pitchFamily="2" charset="-79"/>
                <a:ea typeface="Tahoma"/>
                <a:cs typeface="Heebo" pitchFamily="2" charset="-79"/>
              </a:rPr>
              <a:t>מדדים המתייחסים לגורמי עירייה ושותפים</a:t>
            </a:r>
            <a:endParaRPr lang="he-IL" sz="1200" b="1" dirty="0">
              <a:latin typeface="Heebo" pitchFamily="2" charset="-79"/>
              <a:ea typeface="Tahoma" panose="020B0604030504040204" pitchFamily="34" charset="0"/>
              <a:cs typeface="Heebo" pitchFamily="2" charset="-79"/>
            </a:endParaRPr>
          </a:p>
        </p:txBody>
      </p:sp>
      <p:sp>
        <p:nvSpPr>
          <p:cNvPr id="46" name="TextBox 45">
            <a:extLst>
              <a:ext uri="{FF2B5EF4-FFF2-40B4-BE49-F238E27FC236}">
                <a16:creationId xmlns:a16="http://schemas.microsoft.com/office/drawing/2014/main" id="{13DCB7DC-EF43-A76E-E332-74B971861301}"/>
              </a:ext>
            </a:extLst>
          </p:cNvPr>
          <p:cNvSpPr txBox="1"/>
          <p:nvPr/>
        </p:nvSpPr>
        <p:spPr>
          <a:xfrm>
            <a:off x="1343609" y="3439156"/>
            <a:ext cx="4553339"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13-14 </a:t>
            </a:r>
            <a:r>
              <a:rPr lang="he-IL" sz="1200" b="0" kern="1200" dirty="0">
                <a:solidFill>
                  <a:schemeClr val="tx1"/>
                </a:solidFill>
                <a:latin typeface="Heebo" pitchFamily="2" charset="-79"/>
                <a:ea typeface="Tahoma"/>
                <a:cs typeface="Heebo" pitchFamily="2" charset="-79"/>
              </a:rPr>
              <a:t>מדדים המתייחסים לבני הגיל הרך ומלוויהם</a:t>
            </a:r>
            <a:endParaRPr lang="he-IL" sz="1200" b="1" dirty="0">
              <a:latin typeface="Heebo" pitchFamily="2" charset="-79"/>
              <a:ea typeface="Tahoma" panose="020B0604030504040204" pitchFamily="34" charset="0"/>
              <a:cs typeface="Heebo" pitchFamily="2" charset="-79"/>
            </a:endParaRPr>
          </a:p>
        </p:txBody>
      </p:sp>
      <p:sp>
        <p:nvSpPr>
          <p:cNvPr id="47" name="TextBox 46">
            <a:extLst>
              <a:ext uri="{FF2B5EF4-FFF2-40B4-BE49-F238E27FC236}">
                <a16:creationId xmlns:a16="http://schemas.microsoft.com/office/drawing/2014/main" id="{D66D23E7-FE3B-8384-728B-E77E8311F9CB}"/>
              </a:ext>
            </a:extLst>
          </p:cNvPr>
          <p:cNvSpPr txBox="1"/>
          <p:nvPr/>
        </p:nvSpPr>
        <p:spPr>
          <a:xfrm>
            <a:off x="1604866" y="4358391"/>
            <a:ext cx="4292082" cy="276999"/>
          </a:xfrm>
          <a:prstGeom prst="rect">
            <a:avLst/>
          </a:prstGeom>
          <a:noFill/>
        </p:spPr>
        <p:txBody>
          <a:bodyPr wrap="square">
            <a:spAutoFit/>
          </a:bodyPr>
          <a:lstStyle/>
          <a:p>
            <a:pPr marL="0" defTabSz="914400" eaLnBrk="1" latinLnBrk="0" hangingPunct="1"/>
            <a:r>
              <a:rPr lang="he-IL" sz="1200" b="1" kern="1200" dirty="0">
                <a:solidFill>
                  <a:schemeClr val="tx1"/>
                </a:solidFill>
                <a:latin typeface="Heebo" pitchFamily="2" charset="-79"/>
                <a:ea typeface="Tahoma"/>
                <a:cs typeface="Heebo" pitchFamily="2" charset="-79"/>
              </a:rPr>
              <a:t>נספחים</a:t>
            </a:r>
            <a:endParaRPr lang="en-IL" sz="1200" dirty="0"/>
          </a:p>
        </p:txBody>
      </p:sp>
      <p:sp>
        <p:nvSpPr>
          <p:cNvPr id="48" name="TextBox 47">
            <a:extLst>
              <a:ext uri="{FF2B5EF4-FFF2-40B4-BE49-F238E27FC236}">
                <a16:creationId xmlns:a16="http://schemas.microsoft.com/office/drawing/2014/main" id="{0F8B970A-2E4D-572E-3221-0C227A72C27B}"/>
              </a:ext>
            </a:extLst>
          </p:cNvPr>
          <p:cNvSpPr txBox="1"/>
          <p:nvPr/>
        </p:nvSpPr>
        <p:spPr>
          <a:xfrm>
            <a:off x="3974841" y="4066895"/>
            <a:ext cx="1922107" cy="357790"/>
          </a:xfrm>
          <a:prstGeom prst="rect">
            <a:avLst/>
          </a:prstGeom>
          <a:noFill/>
        </p:spPr>
        <p:txBody>
          <a:bodyPr wrap="square">
            <a:spAutoFit/>
          </a:bodyPr>
          <a:lstStyle/>
          <a:p>
            <a:pPr algn="r" rtl="0">
              <a:lnSpc>
                <a:spcPts val="1800"/>
              </a:lnSpc>
            </a:pPr>
            <a:r>
              <a:rPr lang="en-US" sz="2400" b="1" dirty="0">
                <a:latin typeface="Heebo" pitchFamily="2" charset="-79"/>
                <a:ea typeface="Tahoma"/>
                <a:cs typeface="Heebo" pitchFamily="2" charset="-79"/>
              </a:rPr>
              <a:t>15-21</a:t>
            </a:r>
            <a:endParaRPr lang="he-IL" sz="2400" b="1" dirty="0">
              <a:latin typeface="Heebo" pitchFamily="2" charset="-79"/>
              <a:ea typeface="Tahoma"/>
              <a:cs typeface="Heebo" pitchFamily="2" charset="-79"/>
            </a:endParaRPr>
          </a:p>
        </p:txBody>
      </p:sp>
      <p:cxnSp>
        <p:nvCxnSpPr>
          <p:cNvPr id="49" name="Straight Connector 48">
            <a:extLst>
              <a:ext uri="{FF2B5EF4-FFF2-40B4-BE49-F238E27FC236}">
                <a16:creationId xmlns:a16="http://schemas.microsoft.com/office/drawing/2014/main" id="{626AB216-495F-5944-6064-3B7D72B3E4AF}"/>
              </a:ext>
            </a:extLst>
          </p:cNvPr>
          <p:cNvCxnSpPr>
            <a:cxnSpLocks/>
          </p:cNvCxnSpPr>
          <p:nvPr/>
        </p:nvCxnSpPr>
        <p:spPr>
          <a:xfrm flipH="1">
            <a:off x="1343608" y="4686190"/>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1009318-1B39-B4A9-89FC-2104DC6B4BC2}"/>
              </a:ext>
            </a:extLst>
          </p:cNvPr>
          <p:cNvSpPr txBox="1"/>
          <p:nvPr/>
        </p:nvSpPr>
        <p:spPr>
          <a:xfrm>
            <a:off x="1343609" y="4797994"/>
            <a:ext cx="4553339"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16-19 </a:t>
            </a:r>
            <a:r>
              <a:rPr lang="he-IL" sz="1200" b="0" kern="1200" dirty="0">
                <a:solidFill>
                  <a:schemeClr val="tx1"/>
                </a:solidFill>
                <a:latin typeface="Heebo" pitchFamily="2" charset="-79"/>
                <a:ea typeface="Tahoma"/>
                <a:cs typeface="Heebo" pitchFamily="2" charset="-79"/>
              </a:rPr>
              <a:t>פירוט פעולות ותפוקות תוכנית אורבן95 ת"א-יפו במהלך 2023</a:t>
            </a:r>
            <a:endParaRPr lang="he-IL" sz="1200" b="1" dirty="0">
              <a:latin typeface="Heebo" pitchFamily="2" charset="-79"/>
              <a:ea typeface="Tahoma" panose="020B0604030504040204" pitchFamily="34" charset="0"/>
              <a:cs typeface="Heebo" pitchFamily="2" charset="-79"/>
            </a:endParaRPr>
          </a:p>
        </p:txBody>
      </p:sp>
      <p:sp>
        <p:nvSpPr>
          <p:cNvPr id="51" name="TextBox 50">
            <a:extLst>
              <a:ext uri="{FF2B5EF4-FFF2-40B4-BE49-F238E27FC236}">
                <a16:creationId xmlns:a16="http://schemas.microsoft.com/office/drawing/2014/main" id="{F0D17A00-35C8-0453-DDFE-AD6CBD3B4443}"/>
              </a:ext>
            </a:extLst>
          </p:cNvPr>
          <p:cNvSpPr txBox="1"/>
          <p:nvPr/>
        </p:nvSpPr>
        <p:spPr>
          <a:xfrm>
            <a:off x="1343609" y="5092051"/>
            <a:ext cx="4553339" cy="461665"/>
          </a:xfrm>
          <a:prstGeom prst="rect">
            <a:avLst/>
          </a:prstGeom>
          <a:noFill/>
        </p:spPr>
        <p:txBody>
          <a:bodyPr wrap="square">
            <a:spAutoFit/>
          </a:bodyPr>
          <a:lstStyle/>
          <a:p>
            <a:pPr marL="360363" indent="-360363"/>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20-21 </a:t>
            </a:r>
            <a:r>
              <a:rPr lang="he-IL" sz="1200" dirty="0">
                <a:latin typeface="Heebo" pitchFamily="2" charset="-79"/>
                <a:ea typeface="Tahoma"/>
                <a:cs typeface="Heebo" pitchFamily="2" charset="-79"/>
              </a:rPr>
              <a:t>התערבות בנווה עופר</a:t>
            </a:r>
          </a:p>
          <a:p>
            <a:pPr marL="360363" indent="-360363" algn="r"/>
            <a:endParaRPr lang="he-IL" sz="1200" b="1" dirty="0">
              <a:latin typeface="Heebo" pitchFamily="2" charset="-79"/>
              <a:ea typeface="Tahoma" panose="020B0604030504040204" pitchFamily="34" charset="0"/>
              <a:cs typeface="Heebo" pitchFamily="2" charset="-79"/>
            </a:endParaRPr>
          </a:p>
        </p:txBody>
      </p:sp>
      <p:sp>
        <p:nvSpPr>
          <p:cNvPr id="52" name="TextBox 51">
            <a:extLst>
              <a:ext uri="{FF2B5EF4-FFF2-40B4-BE49-F238E27FC236}">
                <a16:creationId xmlns:a16="http://schemas.microsoft.com/office/drawing/2014/main" id="{FADF9917-64CE-B5C0-422B-61CE0A3CA0AA}"/>
              </a:ext>
            </a:extLst>
          </p:cNvPr>
          <p:cNvSpPr txBox="1"/>
          <p:nvPr/>
        </p:nvSpPr>
        <p:spPr>
          <a:xfrm>
            <a:off x="1343609" y="5388071"/>
            <a:ext cx="4553339"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22 </a:t>
            </a:r>
            <a:r>
              <a:rPr lang="he-IL" sz="1200" b="1" kern="1200" baseline="0" dirty="0">
                <a:solidFill>
                  <a:schemeClr val="tx1"/>
                </a:solidFill>
                <a:latin typeface="Heebo" pitchFamily="2" charset="-79"/>
                <a:ea typeface="Tahoma"/>
                <a:cs typeface="Heebo" pitchFamily="2" charset="-79"/>
              </a:rPr>
              <a:t>      </a:t>
            </a:r>
            <a:r>
              <a:rPr lang="he-IL" sz="1200" b="0" kern="1200" dirty="0">
                <a:solidFill>
                  <a:schemeClr val="tx1"/>
                </a:solidFill>
                <a:latin typeface="Heebo" pitchFamily="2" charset="-79"/>
                <a:ea typeface="Tahoma"/>
                <a:cs typeface="Heebo" pitchFamily="2" charset="-79"/>
              </a:rPr>
              <a:t>רחובות משחק – פירוט ממצאי תצפיות</a:t>
            </a:r>
            <a:endParaRPr lang="he-IL" sz="1200" b="1" dirty="0">
              <a:latin typeface="Heebo" pitchFamily="2" charset="-79"/>
              <a:ea typeface="Tahoma" panose="020B0604030504040204" pitchFamily="34" charset="0"/>
              <a:cs typeface="Heebo" pitchFamily="2" charset="-79"/>
            </a:endParaRPr>
          </a:p>
        </p:txBody>
      </p:sp>
      <p:sp>
        <p:nvSpPr>
          <p:cNvPr id="53" name="Rectangle 52">
            <a:extLst>
              <a:ext uri="{FF2B5EF4-FFF2-40B4-BE49-F238E27FC236}">
                <a16:creationId xmlns:a16="http://schemas.microsoft.com/office/drawing/2014/main" id="{F0EB007C-11BE-67CA-6DCE-E6C40CC674EA}"/>
              </a:ext>
            </a:extLst>
          </p:cNvPr>
          <p:cNvSpPr/>
          <p:nvPr/>
        </p:nvSpPr>
        <p:spPr>
          <a:xfrm>
            <a:off x="0" y="6643848"/>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5" name="Oval 54">
            <a:extLst>
              <a:ext uri="{FF2B5EF4-FFF2-40B4-BE49-F238E27FC236}">
                <a16:creationId xmlns:a16="http://schemas.microsoft.com/office/drawing/2014/main" id="{6ABF102D-A257-2790-70F2-B05086B9FAF3}"/>
              </a:ext>
            </a:extLst>
          </p:cNvPr>
          <p:cNvSpPr/>
          <p:nvPr/>
        </p:nvSpPr>
        <p:spPr>
          <a:xfrm>
            <a:off x="5433528" y="-555696"/>
            <a:ext cx="370114" cy="370114"/>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6" name="Oval 55">
            <a:extLst>
              <a:ext uri="{FF2B5EF4-FFF2-40B4-BE49-F238E27FC236}">
                <a16:creationId xmlns:a16="http://schemas.microsoft.com/office/drawing/2014/main" id="{51C6796D-667B-AC7A-EA3F-7E10F71CDD04}"/>
              </a:ext>
            </a:extLst>
          </p:cNvPr>
          <p:cNvSpPr/>
          <p:nvPr/>
        </p:nvSpPr>
        <p:spPr>
          <a:xfrm>
            <a:off x="5910943" y="-555696"/>
            <a:ext cx="370114" cy="370114"/>
          </a:xfrm>
          <a:prstGeom prst="ellipse">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7" name="Oval 56">
            <a:extLst>
              <a:ext uri="{FF2B5EF4-FFF2-40B4-BE49-F238E27FC236}">
                <a16:creationId xmlns:a16="http://schemas.microsoft.com/office/drawing/2014/main" id="{95D136C9-13AC-9A98-E48B-8ECEE568E24D}"/>
              </a:ext>
            </a:extLst>
          </p:cNvPr>
          <p:cNvSpPr/>
          <p:nvPr/>
        </p:nvSpPr>
        <p:spPr>
          <a:xfrm>
            <a:off x="6428788" y="-555696"/>
            <a:ext cx="370114" cy="370114"/>
          </a:xfrm>
          <a:prstGeom prst="ellipse">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8" name="Oval 57">
            <a:extLst>
              <a:ext uri="{FF2B5EF4-FFF2-40B4-BE49-F238E27FC236}">
                <a16:creationId xmlns:a16="http://schemas.microsoft.com/office/drawing/2014/main" id="{4771D828-A246-B858-7D52-EF181DFD74DA}"/>
              </a:ext>
            </a:extLst>
          </p:cNvPr>
          <p:cNvSpPr/>
          <p:nvPr/>
        </p:nvSpPr>
        <p:spPr>
          <a:xfrm>
            <a:off x="4935894" y="-555696"/>
            <a:ext cx="370114" cy="370114"/>
          </a:xfrm>
          <a:prstGeom prst="ellipse">
            <a:avLst/>
          </a:prstGeom>
          <a:solidFill>
            <a:srgbClr val="52B6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9" name="מציין מיקום של מספר שקופית 5">
            <a:extLst>
              <a:ext uri="{FF2B5EF4-FFF2-40B4-BE49-F238E27FC236}">
                <a16:creationId xmlns:a16="http://schemas.microsoft.com/office/drawing/2014/main" id="{9A693FB8-6941-2F41-1561-AAEB55A7B04A}"/>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bg1"/>
                </a:solidFill>
                <a:latin typeface="Heebo" pitchFamily="2" charset="-79"/>
                <a:cs typeface="Heebo" pitchFamily="2" charset="-79"/>
              </a:rPr>
              <a:t>2</a:t>
            </a:fld>
            <a:endParaRPr lang="he-IL" dirty="0">
              <a:solidFill>
                <a:schemeClr val="bg1"/>
              </a:solidFill>
              <a:latin typeface="Heebo" pitchFamily="2" charset="-79"/>
              <a:cs typeface="Heebo" pitchFamily="2" charset="-79"/>
            </a:endParaRPr>
          </a:p>
        </p:txBody>
      </p:sp>
    </p:spTree>
    <p:extLst>
      <p:ext uri="{BB962C8B-B14F-4D97-AF65-F5344CB8AC3E}">
        <p14:creationId xmlns:p14="http://schemas.microsoft.com/office/powerpoint/2010/main" val="268922454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25AC4D-BE31-6887-DDE8-8EEF8DE08770}"/>
              </a:ext>
            </a:extLst>
          </p:cNvPr>
          <p:cNvSpPr/>
          <p:nvPr/>
        </p:nvSpPr>
        <p:spPr>
          <a:xfrm>
            <a:off x="8523514" y="0"/>
            <a:ext cx="366848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 name="TextBox 2">
            <a:extLst>
              <a:ext uri="{FF2B5EF4-FFF2-40B4-BE49-F238E27FC236}">
                <a16:creationId xmlns:a16="http://schemas.microsoft.com/office/drawing/2014/main" id="{7F6C4E51-E4E4-ACEB-09B9-8DAA7F8F5E33}"/>
              </a:ext>
            </a:extLst>
          </p:cNvPr>
          <p:cNvSpPr txBox="1"/>
          <p:nvPr/>
        </p:nvSpPr>
        <p:spPr>
          <a:xfrm>
            <a:off x="8686800" y="686448"/>
            <a:ext cx="3312575" cy="1454244"/>
          </a:xfrm>
          <a:prstGeom prst="rect">
            <a:avLst/>
          </a:prstGeom>
          <a:noFill/>
        </p:spPr>
        <p:txBody>
          <a:bodyPr wrap="square" lIns="91440" tIns="45720" rIns="91440" bIns="45720" anchor="t">
            <a:spAutoFit/>
          </a:bodyPr>
          <a:lstStyle/>
          <a:p>
            <a:pPr marR="0" lvl="0" algn="r" defTabSz="914400" rtl="1" eaLnBrk="1" fontAlgn="auto" latinLnBrk="0" hangingPunct="1">
              <a:lnSpc>
                <a:spcPct val="150000"/>
              </a:lnSpc>
              <a:spcBef>
                <a:spcPts val="0"/>
              </a:spcBef>
              <a:spcAft>
                <a:spcPts val="0"/>
              </a:spcAft>
              <a:buClr>
                <a:srgbClr val="4978A6"/>
              </a:buClr>
              <a:buSzTx/>
              <a:tabLst/>
              <a:defRPr/>
            </a:pPr>
            <a:r>
              <a:rPr kumimoji="0" lang="he-IL" sz="1200" b="1"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במסגרת הקורס נלמדו קריטריונים מנחים לתכנון התערבות לשינוי התנהגותי, וכלי "גורמי ההשפעה", </a:t>
            </a:r>
            <a:r>
              <a:rPr kumimoji="0" lang="he-IL" sz="120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אשר</a:t>
            </a:r>
            <a:r>
              <a:rPr lang="he-IL" sz="1200" dirty="0">
                <a:latin typeface="Heebo" pitchFamily="2" charset="-79"/>
                <a:ea typeface="Tahoma" panose="020B0604030504040204" pitchFamily="34" charset="0"/>
                <a:cs typeface="Heebo" pitchFamily="2" charset="-79"/>
              </a:rPr>
              <a:t> תורגם ע"י צוות אורבן95 והופק כחומר למידה מודפס, לצורך שיתוף והפצה בקרב בעלי עניין.</a:t>
            </a:r>
          </a:p>
        </p:txBody>
      </p:sp>
      <p:sp>
        <p:nvSpPr>
          <p:cNvPr id="13" name="TextBox 12">
            <a:extLst>
              <a:ext uri="{FF2B5EF4-FFF2-40B4-BE49-F238E27FC236}">
                <a16:creationId xmlns:a16="http://schemas.microsoft.com/office/drawing/2014/main" id="{AD986DEE-838E-D50B-6C84-10D98AABB2D5}"/>
              </a:ext>
            </a:extLst>
          </p:cNvPr>
          <p:cNvSpPr txBox="1"/>
          <p:nvPr/>
        </p:nvSpPr>
        <p:spPr>
          <a:xfrm>
            <a:off x="53268" y="351793"/>
            <a:ext cx="8229546" cy="2448747"/>
          </a:xfrm>
          <a:prstGeom prst="rect">
            <a:avLst/>
          </a:prstGeom>
          <a:noFill/>
        </p:spPr>
        <p:txBody>
          <a:bodyPr wrap="square" lIns="91440" tIns="45720" rIns="91440" bIns="45720" anchor="t">
            <a:spAutoFit/>
          </a:bodyPr>
          <a:lstStyle/>
          <a:p>
            <a:pPr>
              <a:buClr>
                <a:srgbClr val="4978A6"/>
              </a:buClr>
              <a:defRPr/>
            </a:pPr>
            <a:r>
              <a:rPr kumimoji="0" lang="he-IL" sz="1400" b="1" i="0" u="none" strike="noStrike" kern="1200" cap="none" spc="0" normalizeH="0" baseline="0" noProof="0" dirty="0">
                <a:ln>
                  <a:noFill/>
                </a:ln>
                <a:solidFill>
                  <a:srgbClr val="40A8AD"/>
                </a:solidFill>
                <a:effectLst/>
                <a:uLnTx/>
                <a:uFillTx/>
                <a:latin typeface="Heebo" pitchFamily="2" charset="-79"/>
                <a:ea typeface="Tahoma" panose="020B0604030504040204" pitchFamily="34" charset="0"/>
                <a:cs typeface="Heebo" pitchFamily="2" charset="-79"/>
              </a:rPr>
              <a:t>במחקר המקדים* תושבים העלו הצעות לשיפור התנאים בגינה ורעיונות ליוזמות שישדרגו את חיי הקהילה. </a:t>
            </a:r>
            <a:endParaRPr lang="he-IL" sz="1400" b="1" dirty="0">
              <a:solidFill>
                <a:srgbClr val="40A8AD"/>
              </a:solidFill>
              <a:latin typeface="Heebo" pitchFamily="2" charset="-79"/>
              <a:ea typeface="Tahoma" panose="020B0604030504040204" pitchFamily="34" charset="0"/>
              <a:cs typeface="Heebo" pitchFamily="2" charset="-79"/>
            </a:endParaRPr>
          </a:p>
          <a:p>
            <a:pPr marR="0" lvl="0" algn="r" defTabSz="914400" rtl="1" eaLnBrk="1" fontAlgn="auto" latinLnBrk="0" hangingPunct="1">
              <a:lnSpc>
                <a:spcPct val="150000"/>
              </a:lnSpc>
              <a:spcBef>
                <a:spcPts val="0"/>
              </a:spcBef>
              <a:spcAft>
                <a:spcPts val="0"/>
              </a:spcAft>
              <a:buClr>
                <a:srgbClr val="4978A6"/>
              </a:buClr>
              <a:buSzTx/>
              <a:tabLst/>
              <a:defRPr/>
            </a:pPr>
            <a:r>
              <a:rPr lang="he-IL" sz="1100" b="1" dirty="0">
                <a:solidFill>
                  <a:srgbClr val="40A8AD"/>
                </a:solidFill>
                <a:latin typeface="Heebo" pitchFamily="2" charset="-79"/>
                <a:ea typeface="Tahoma" panose="020B0604030504040204" pitchFamily="34" charset="0"/>
                <a:cs typeface="Heebo" pitchFamily="2" charset="-79"/>
              </a:rPr>
              <a:t>מיפוי הצעות התושבים לפי גורמי ההשפעה:</a:t>
            </a:r>
          </a:p>
          <a:p>
            <a:pPr marL="365125" marR="0" lvl="0" algn="r" defTabSz="914400" rtl="1" eaLnBrk="1" fontAlgn="auto" latinLnBrk="0" hangingPunct="1">
              <a:lnSpc>
                <a:spcPct val="150000"/>
              </a:lnSpc>
              <a:spcBef>
                <a:spcPts val="600"/>
              </a:spcBef>
              <a:spcAft>
                <a:spcPts val="0"/>
              </a:spcAft>
              <a:buClr>
                <a:srgbClr val="17757A"/>
              </a:buClr>
              <a:buSzTx/>
              <a:tabLst>
                <a:tab pos="354013" algn="r"/>
              </a:tabLst>
              <a:defRPr/>
            </a:pPr>
            <a:r>
              <a:rPr lang="he-IL" sz="1100" b="1" dirty="0">
                <a:solidFill>
                  <a:prstClr val="black"/>
                </a:solidFill>
                <a:latin typeface="Heebo" pitchFamily="2" charset="-79"/>
                <a:ea typeface="Tahoma" panose="020B0604030504040204" pitchFamily="34" charset="0"/>
                <a:cs typeface="Heebo" pitchFamily="2" charset="-79"/>
              </a:rPr>
              <a:t>מעביר מסר: </a:t>
            </a:r>
            <a:r>
              <a:rPr lang="he-IL" sz="1100" dirty="0">
                <a:solidFill>
                  <a:prstClr val="black"/>
                </a:solidFill>
                <a:latin typeface="Heebo" pitchFamily="2" charset="-79"/>
                <a:ea typeface="Tahoma" panose="020B0604030504040204" pitchFamily="34" charset="0"/>
                <a:cs typeface="Heebo" pitchFamily="2" charset="-79"/>
              </a:rPr>
              <a:t>הפעלות מטעם המרכז הקהילתי / ע"י הגננת מקבלים משנה תוקף לאיכות.</a:t>
            </a:r>
          </a:p>
          <a:p>
            <a:pPr marL="365125" marR="0" lvl="0" algn="r" defTabSz="914400" rtl="1" eaLnBrk="1" fontAlgn="auto" latinLnBrk="0" hangingPunct="1">
              <a:lnSpc>
                <a:spcPct val="150000"/>
              </a:lnSpc>
              <a:spcBef>
                <a:spcPts val="600"/>
              </a:spcBef>
              <a:spcAft>
                <a:spcPts val="0"/>
              </a:spcAft>
              <a:buClr>
                <a:srgbClr val="17757A"/>
              </a:buClr>
              <a:buSzTx/>
              <a:tabLst>
                <a:tab pos="354013" algn="r"/>
              </a:tabLst>
              <a:defRPr/>
            </a:pPr>
            <a:r>
              <a:rPr lang="he-IL" sz="1100" b="1" dirty="0">
                <a:solidFill>
                  <a:prstClr val="black"/>
                </a:solidFill>
                <a:latin typeface="Heebo" pitchFamily="2" charset="-79"/>
                <a:ea typeface="Tahoma" panose="020B0604030504040204" pitchFamily="34" charset="0"/>
                <a:cs typeface="Heebo" pitchFamily="2" charset="-79"/>
              </a:rPr>
              <a:t>הרגלים, תמריצים: </a:t>
            </a:r>
            <a:r>
              <a:rPr lang="he-IL" sz="1100" dirty="0">
                <a:solidFill>
                  <a:prstClr val="black"/>
                </a:solidFill>
                <a:latin typeface="Heebo" pitchFamily="2" charset="-79"/>
                <a:ea typeface="Tahoma" panose="020B0604030504040204" pitchFamily="34" charset="0"/>
                <a:cs typeface="Heebo" pitchFamily="2" charset="-79"/>
              </a:rPr>
              <a:t>התושבים העידו שכשיש הפעלות, הם מגיעים עם ילדיהם ומשתתפים בפעילויות, לצד הקהילה.</a:t>
            </a:r>
          </a:p>
          <a:p>
            <a:pPr marL="365125" marR="0" lvl="0" algn="r" defTabSz="914400" rtl="1" eaLnBrk="1" fontAlgn="auto" latinLnBrk="0" hangingPunct="1">
              <a:lnSpc>
                <a:spcPct val="150000"/>
              </a:lnSpc>
              <a:spcBef>
                <a:spcPts val="600"/>
              </a:spcBef>
              <a:spcAft>
                <a:spcPts val="0"/>
              </a:spcAft>
              <a:buClr>
                <a:srgbClr val="17757A"/>
              </a:buClr>
              <a:buSzTx/>
              <a:tabLst>
                <a:tab pos="354013" algn="r"/>
              </a:tabLst>
              <a:defRPr/>
            </a:pPr>
            <a:r>
              <a:rPr lang="he-IL" sz="1100" b="1" dirty="0">
                <a:solidFill>
                  <a:prstClr val="black"/>
                </a:solidFill>
                <a:latin typeface="Heebo" pitchFamily="2" charset="-79"/>
                <a:ea typeface="Tahoma" panose="020B0604030504040204" pitchFamily="34" charset="0"/>
                <a:cs typeface="Heebo" pitchFamily="2" charset="-79"/>
              </a:rPr>
              <a:t>נוסטלגיה: </a:t>
            </a:r>
            <a:r>
              <a:rPr lang="he-IL" sz="1100" dirty="0">
                <a:solidFill>
                  <a:prstClr val="black"/>
                </a:solidFill>
                <a:latin typeface="Heebo" pitchFamily="2" charset="-79"/>
                <a:ea typeface="Tahoma" panose="020B0604030504040204" pitchFamily="34" charset="0"/>
                <a:cs typeface="Heebo" pitchFamily="2" charset="-79"/>
              </a:rPr>
              <a:t>משחקי עבר ומשחקי קופסה מחברים את המבוגרים לזיכרונות מילדותם, ולרצון להנחיל את החוויה לילדיהם.</a:t>
            </a:r>
          </a:p>
          <a:p>
            <a:pPr marL="365125" marR="0" lvl="0" algn="r" defTabSz="914400" rtl="1" eaLnBrk="1" fontAlgn="auto" latinLnBrk="0" hangingPunct="1">
              <a:lnSpc>
                <a:spcPct val="150000"/>
              </a:lnSpc>
              <a:spcBef>
                <a:spcPts val="600"/>
              </a:spcBef>
              <a:spcAft>
                <a:spcPts val="0"/>
              </a:spcAft>
              <a:buClr>
                <a:srgbClr val="17757A"/>
              </a:buClr>
              <a:buSzTx/>
              <a:tabLst>
                <a:tab pos="354013" algn="r"/>
              </a:tabLst>
              <a:defRPr/>
            </a:pPr>
            <a:r>
              <a:rPr lang="he-IL" sz="1100" b="1" dirty="0">
                <a:solidFill>
                  <a:prstClr val="black"/>
                </a:solidFill>
                <a:latin typeface="Heebo" pitchFamily="2" charset="-79"/>
                <a:ea typeface="Tahoma" panose="020B0604030504040204" pitchFamily="34" charset="0"/>
                <a:cs typeface="Heebo" pitchFamily="2" charset="-79"/>
              </a:rPr>
              <a:t>אגו, ערך: </a:t>
            </a:r>
            <a:r>
              <a:rPr lang="he-IL" sz="1100" dirty="0">
                <a:solidFill>
                  <a:prstClr val="black"/>
                </a:solidFill>
                <a:latin typeface="Heebo" pitchFamily="2" charset="-79"/>
                <a:ea typeface="Tahoma" panose="020B0604030504040204" pitchFamily="34" charset="0"/>
                <a:cs typeface="Heebo" pitchFamily="2" charset="-79"/>
              </a:rPr>
              <a:t>התושבים הציעו פתרונות שראו ברחבי העיר. כשמביאים הפעלה/ תוכן/ יוזמה כלשהי לשכונה, חשוב לציין כי </a:t>
            </a:r>
            <a:br>
              <a:rPr lang="en-US" sz="1100" dirty="0">
                <a:solidFill>
                  <a:prstClr val="black"/>
                </a:solidFill>
                <a:latin typeface="Heebo" pitchFamily="2" charset="-79"/>
                <a:ea typeface="Tahoma" panose="020B0604030504040204" pitchFamily="34" charset="0"/>
                <a:cs typeface="Heebo" pitchFamily="2" charset="-79"/>
              </a:rPr>
            </a:br>
            <a:r>
              <a:rPr lang="he-IL" sz="1100" dirty="0">
                <a:solidFill>
                  <a:prstClr val="black"/>
                </a:solidFill>
                <a:latin typeface="Heebo" pitchFamily="2" charset="-79"/>
                <a:ea typeface="Tahoma" panose="020B0604030504040204" pitchFamily="34" charset="0"/>
                <a:cs typeface="Heebo" pitchFamily="2" charset="-79"/>
              </a:rPr>
              <a:t>הפתרון המוצע הותאם לצרכי התושבים, בהתאם לרצונותיהם, ולציין את ערכו.</a:t>
            </a:r>
          </a:p>
          <a:p>
            <a:pPr marL="365125" marR="0" lvl="0" algn="r" defTabSz="914400" rtl="1" eaLnBrk="1" fontAlgn="auto" latinLnBrk="0" hangingPunct="1">
              <a:lnSpc>
                <a:spcPct val="150000"/>
              </a:lnSpc>
              <a:spcBef>
                <a:spcPts val="600"/>
              </a:spcBef>
              <a:spcAft>
                <a:spcPts val="0"/>
              </a:spcAft>
              <a:buClr>
                <a:srgbClr val="17757A"/>
              </a:buClr>
              <a:buSzTx/>
              <a:tabLst>
                <a:tab pos="354013" algn="r"/>
              </a:tabLst>
              <a:defRPr/>
            </a:pPr>
            <a:r>
              <a:rPr lang="he-IL" sz="1100" b="1" dirty="0">
                <a:solidFill>
                  <a:prstClr val="black"/>
                </a:solidFill>
                <a:latin typeface="Heebo" pitchFamily="2" charset="-79"/>
                <a:ea typeface="Tahoma" panose="020B0604030504040204" pitchFamily="34" charset="0"/>
                <a:cs typeface="Heebo" pitchFamily="2" charset="-79"/>
              </a:rPr>
              <a:t>קלות</a:t>
            </a:r>
            <a:r>
              <a:rPr lang="he-IL" sz="1100" dirty="0">
                <a:solidFill>
                  <a:prstClr val="black"/>
                </a:solidFill>
                <a:latin typeface="Heebo" pitchFamily="2" charset="-79"/>
                <a:ea typeface="Tahoma" panose="020B0604030504040204" pitchFamily="34" charset="0"/>
                <a:cs typeface="Heebo" pitchFamily="2" charset="-79"/>
              </a:rPr>
              <a:t>: רבים מהפתרונות מתייחסים לזמינות ונגישות התכנים, המשחקים וההפעלות בגינה בעת השהייה בה.</a:t>
            </a:r>
          </a:p>
        </p:txBody>
      </p:sp>
      <p:sp>
        <p:nvSpPr>
          <p:cNvPr id="5" name="TextBox 4">
            <a:extLst>
              <a:ext uri="{FF2B5EF4-FFF2-40B4-BE49-F238E27FC236}">
                <a16:creationId xmlns:a16="http://schemas.microsoft.com/office/drawing/2014/main" id="{575D2893-399D-97C0-F2D7-FB49050AAC13}"/>
              </a:ext>
            </a:extLst>
          </p:cNvPr>
          <p:cNvSpPr txBox="1"/>
          <p:nvPr/>
        </p:nvSpPr>
        <p:spPr>
          <a:xfrm>
            <a:off x="4345750" y="6446547"/>
            <a:ext cx="3995536" cy="230832"/>
          </a:xfrm>
          <a:prstGeom prst="rect">
            <a:avLst/>
          </a:prstGeom>
          <a:noFill/>
        </p:spPr>
        <p:txBody>
          <a:bodyPr wrap="square" rtlCol="1">
            <a:spAutoFit/>
          </a:bodyPr>
          <a:lstStyle/>
          <a:p>
            <a:pPr algn="r" rtl="1"/>
            <a:r>
              <a:rPr lang="he-IL" sz="900" dirty="0">
                <a:solidFill>
                  <a:schemeClr val="bg1">
                    <a:lumMod val="65000"/>
                  </a:schemeClr>
                </a:solidFill>
                <a:latin typeface="Heebo" pitchFamily="2" charset="-79"/>
                <a:ea typeface="Tahoma" panose="020B0604030504040204" pitchFamily="34" charset="0"/>
                <a:cs typeface="Heebo" pitchFamily="2" charset="-79"/>
              </a:rPr>
              <a:t>* שתי תצפיות שטח עם 13 ראיונות וקבוצת מיקוד עם 9 תושבות השכונה</a:t>
            </a:r>
          </a:p>
        </p:txBody>
      </p:sp>
      <p:sp>
        <p:nvSpPr>
          <p:cNvPr id="4" name="TextBox 3">
            <a:extLst>
              <a:ext uri="{FF2B5EF4-FFF2-40B4-BE49-F238E27FC236}">
                <a16:creationId xmlns:a16="http://schemas.microsoft.com/office/drawing/2014/main" id="{45D6B23F-3BAA-E386-5657-EDA71E673A10}"/>
              </a:ext>
            </a:extLst>
          </p:cNvPr>
          <p:cNvSpPr txBox="1"/>
          <p:nvPr/>
        </p:nvSpPr>
        <p:spPr>
          <a:xfrm>
            <a:off x="8069835" y="135362"/>
            <a:ext cx="4062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התערבות בנווה עופר</a:t>
            </a:r>
          </a:p>
        </p:txBody>
      </p:sp>
      <p:pic>
        <p:nvPicPr>
          <p:cNvPr id="14" name="Picture 13" descr="A screenshot of a phone&#10;&#10;Description automatically generated">
            <a:extLst>
              <a:ext uri="{FF2B5EF4-FFF2-40B4-BE49-F238E27FC236}">
                <a16:creationId xmlns:a16="http://schemas.microsoft.com/office/drawing/2014/main" id="{57D58E6C-7296-6240-E25C-CD9D1701B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784" y="2177183"/>
            <a:ext cx="3076647" cy="4310782"/>
          </a:xfrm>
          <a:prstGeom prst="rect">
            <a:avLst/>
          </a:prstGeom>
        </p:spPr>
      </p:pic>
      <p:pic>
        <p:nvPicPr>
          <p:cNvPr id="15" name="Picture 14">
            <a:extLst>
              <a:ext uri="{FF2B5EF4-FFF2-40B4-BE49-F238E27FC236}">
                <a16:creationId xmlns:a16="http://schemas.microsoft.com/office/drawing/2014/main" id="{01B585F2-6D40-3DC8-192C-56D0EF109F82}"/>
              </a:ext>
            </a:extLst>
          </p:cNvPr>
          <p:cNvPicPr>
            <a:picLocks noChangeAspect="1"/>
          </p:cNvPicPr>
          <p:nvPr/>
        </p:nvPicPr>
        <p:blipFill>
          <a:blip r:embed="rId4"/>
          <a:stretch>
            <a:fillRect/>
          </a:stretch>
        </p:blipFill>
        <p:spPr>
          <a:xfrm>
            <a:off x="7924627" y="956483"/>
            <a:ext cx="198476" cy="267511"/>
          </a:xfrm>
          <a:prstGeom prst="rect">
            <a:avLst/>
          </a:prstGeom>
        </p:spPr>
      </p:pic>
      <p:pic>
        <p:nvPicPr>
          <p:cNvPr id="16" name="Picture 15">
            <a:extLst>
              <a:ext uri="{FF2B5EF4-FFF2-40B4-BE49-F238E27FC236}">
                <a16:creationId xmlns:a16="http://schemas.microsoft.com/office/drawing/2014/main" id="{54D16B9D-00BE-87C7-3431-8881F1C41BA2}"/>
              </a:ext>
            </a:extLst>
          </p:cNvPr>
          <p:cNvPicPr>
            <a:picLocks noChangeAspect="1"/>
          </p:cNvPicPr>
          <p:nvPr/>
        </p:nvPicPr>
        <p:blipFill>
          <a:blip r:embed="rId5"/>
          <a:stretch>
            <a:fillRect/>
          </a:stretch>
        </p:blipFill>
        <p:spPr>
          <a:xfrm>
            <a:off x="7923610" y="1304612"/>
            <a:ext cx="398985" cy="192843"/>
          </a:xfrm>
          <a:prstGeom prst="rect">
            <a:avLst/>
          </a:prstGeom>
        </p:spPr>
      </p:pic>
      <p:pic>
        <p:nvPicPr>
          <p:cNvPr id="17" name="Picture 16">
            <a:extLst>
              <a:ext uri="{FF2B5EF4-FFF2-40B4-BE49-F238E27FC236}">
                <a16:creationId xmlns:a16="http://schemas.microsoft.com/office/drawing/2014/main" id="{7ADEC1EC-BBE5-D4F3-E936-096CF4B89A13}"/>
              </a:ext>
            </a:extLst>
          </p:cNvPr>
          <p:cNvPicPr>
            <a:picLocks noChangeAspect="1"/>
          </p:cNvPicPr>
          <p:nvPr/>
        </p:nvPicPr>
        <p:blipFill>
          <a:blip r:embed="rId6"/>
          <a:stretch>
            <a:fillRect/>
          </a:stretch>
        </p:blipFill>
        <p:spPr>
          <a:xfrm>
            <a:off x="7926640" y="1652626"/>
            <a:ext cx="251554" cy="173485"/>
          </a:xfrm>
          <a:prstGeom prst="rect">
            <a:avLst/>
          </a:prstGeom>
        </p:spPr>
      </p:pic>
      <p:pic>
        <p:nvPicPr>
          <p:cNvPr id="18" name="Picture 17">
            <a:extLst>
              <a:ext uri="{FF2B5EF4-FFF2-40B4-BE49-F238E27FC236}">
                <a16:creationId xmlns:a16="http://schemas.microsoft.com/office/drawing/2014/main" id="{3372EFA2-6829-A9E5-5021-78D639B99CF1}"/>
              </a:ext>
            </a:extLst>
          </p:cNvPr>
          <p:cNvPicPr>
            <a:picLocks noChangeAspect="1"/>
          </p:cNvPicPr>
          <p:nvPr/>
        </p:nvPicPr>
        <p:blipFill>
          <a:blip r:embed="rId7"/>
          <a:stretch>
            <a:fillRect/>
          </a:stretch>
        </p:blipFill>
        <p:spPr>
          <a:xfrm>
            <a:off x="7907425" y="1945571"/>
            <a:ext cx="440812" cy="228568"/>
          </a:xfrm>
          <a:prstGeom prst="rect">
            <a:avLst/>
          </a:prstGeom>
        </p:spPr>
      </p:pic>
      <p:pic>
        <p:nvPicPr>
          <p:cNvPr id="19" name="Picture 18">
            <a:extLst>
              <a:ext uri="{FF2B5EF4-FFF2-40B4-BE49-F238E27FC236}">
                <a16:creationId xmlns:a16="http://schemas.microsoft.com/office/drawing/2014/main" id="{87B028EB-0CF0-00CD-90B6-3F893E4BB1BC}"/>
              </a:ext>
            </a:extLst>
          </p:cNvPr>
          <p:cNvPicPr>
            <a:picLocks noChangeAspect="1"/>
          </p:cNvPicPr>
          <p:nvPr/>
        </p:nvPicPr>
        <p:blipFill>
          <a:blip r:embed="rId8"/>
          <a:stretch>
            <a:fillRect/>
          </a:stretch>
        </p:blipFill>
        <p:spPr>
          <a:xfrm>
            <a:off x="7911447" y="2470592"/>
            <a:ext cx="181293" cy="286251"/>
          </a:xfrm>
          <a:prstGeom prst="rect">
            <a:avLst/>
          </a:prstGeom>
        </p:spPr>
      </p:pic>
      <p:sp>
        <p:nvSpPr>
          <p:cNvPr id="20" name="TextBox 19">
            <a:extLst>
              <a:ext uri="{FF2B5EF4-FFF2-40B4-BE49-F238E27FC236}">
                <a16:creationId xmlns:a16="http://schemas.microsoft.com/office/drawing/2014/main" id="{FB4C099D-0641-DB39-342B-BF1891D5DDE4}"/>
              </a:ext>
            </a:extLst>
          </p:cNvPr>
          <p:cNvSpPr txBox="1"/>
          <p:nvPr/>
        </p:nvSpPr>
        <p:spPr>
          <a:xfrm>
            <a:off x="40823" y="3138107"/>
            <a:ext cx="8118234" cy="711733"/>
          </a:xfrm>
          <a:prstGeom prst="rect">
            <a:avLst/>
          </a:prstGeom>
          <a:noFill/>
        </p:spPr>
        <p:txBody>
          <a:bodyPr wrap="square" lIns="91440" tIns="45720" rIns="91440" bIns="45720" anchor="t">
            <a:spAutoFit/>
          </a:bodyPr>
          <a:lstStyle/>
          <a:p>
            <a:pPr marL="285750" marR="0" lvl="0" indent="-285750" algn="r" defTabSz="914400" rtl="1" eaLnBrk="1" fontAlgn="auto" latinLnBrk="0" hangingPunct="1">
              <a:lnSpc>
                <a:spcPct val="150000"/>
              </a:lnSpc>
              <a:spcBef>
                <a:spcPts val="0"/>
              </a:spcBef>
              <a:spcAft>
                <a:spcPts val="0"/>
              </a:spcAft>
              <a:buClr>
                <a:srgbClr val="17757A"/>
              </a:buClr>
              <a:buSzTx/>
              <a:buFontTx/>
              <a:buChar char="█"/>
              <a:tabLst/>
              <a:defRPr/>
            </a:pPr>
            <a:endParaRPr lang="he-IL" sz="1400" b="1" dirty="0">
              <a:solidFill>
                <a:srgbClr val="40A8AD"/>
              </a:solidFill>
              <a:latin typeface="Heebo" pitchFamily="2" charset="-79"/>
              <a:ea typeface="Tahoma" panose="020B0604030504040204" pitchFamily="34" charset="0"/>
              <a:cs typeface="Heebo" pitchFamily="2" charset="-79"/>
            </a:endParaRPr>
          </a:p>
          <a:p>
            <a:pPr marR="0" lvl="0" algn="r" defTabSz="914400" rtl="1" eaLnBrk="1" fontAlgn="auto" latinLnBrk="0" hangingPunct="1">
              <a:lnSpc>
                <a:spcPct val="150000"/>
              </a:lnSpc>
              <a:spcBef>
                <a:spcPts val="0"/>
              </a:spcBef>
              <a:spcAft>
                <a:spcPts val="0"/>
              </a:spcAft>
              <a:buClr>
                <a:srgbClr val="17757A"/>
              </a:buClr>
              <a:buSzTx/>
              <a:tabLst/>
              <a:defRPr/>
            </a:pPr>
            <a:r>
              <a:rPr lang="he-IL" sz="1400" b="1" dirty="0">
                <a:solidFill>
                  <a:srgbClr val="40A8AD"/>
                </a:solidFill>
                <a:latin typeface="Heebo" pitchFamily="2" charset="-79"/>
                <a:ea typeface="Tahoma" panose="020B0604030504040204" pitchFamily="34" charset="0"/>
                <a:cs typeface="Heebo" pitchFamily="2" charset="-79"/>
              </a:rPr>
              <a:t>במפגש הרעיונאות לתכנון ההתערבות התגבשו ההחלטות ליישום ההתערבות באופן הבא:</a:t>
            </a:r>
          </a:p>
        </p:txBody>
      </p:sp>
      <p:grpSp>
        <p:nvGrpSpPr>
          <p:cNvPr id="41" name="Group 40">
            <a:extLst>
              <a:ext uri="{FF2B5EF4-FFF2-40B4-BE49-F238E27FC236}">
                <a16:creationId xmlns:a16="http://schemas.microsoft.com/office/drawing/2014/main" id="{39E817F6-FCA9-8386-02F9-F5E937091431}"/>
              </a:ext>
            </a:extLst>
          </p:cNvPr>
          <p:cNvGrpSpPr/>
          <p:nvPr/>
        </p:nvGrpSpPr>
        <p:grpSpPr>
          <a:xfrm>
            <a:off x="37249" y="4094085"/>
            <a:ext cx="8189485" cy="1766087"/>
            <a:chOff x="37249" y="3858774"/>
            <a:chExt cx="8189485" cy="1766087"/>
          </a:xfrm>
        </p:grpSpPr>
        <p:sp>
          <p:nvSpPr>
            <p:cNvPr id="28" name="TextBox 27">
              <a:extLst>
                <a:ext uri="{FF2B5EF4-FFF2-40B4-BE49-F238E27FC236}">
                  <a16:creationId xmlns:a16="http://schemas.microsoft.com/office/drawing/2014/main" id="{98545169-0C18-DEF9-BAC1-7FFA10D21561}"/>
                </a:ext>
              </a:extLst>
            </p:cNvPr>
            <p:cNvSpPr txBox="1"/>
            <p:nvPr/>
          </p:nvSpPr>
          <p:spPr>
            <a:xfrm>
              <a:off x="37249" y="4509657"/>
              <a:ext cx="863733" cy="461665"/>
            </a:xfrm>
            <a:prstGeom prst="rect">
              <a:avLst/>
            </a:prstGeom>
            <a:noFill/>
          </p:spPr>
          <p:txBody>
            <a:bodyPr wrap="square">
              <a:spAutoFit/>
            </a:bodyPr>
            <a:lstStyle/>
            <a:p>
              <a:r>
                <a:rPr lang="he-IL" sz="1200" dirty="0">
                  <a:solidFill>
                    <a:srgbClr val="40A8AD"/>
                  </a:solidFill>
                  <a:latin typeface="Heebo" pitchFamily="2" charset="-79"/>
                  <a:ea typeface="Tahoma" panose="020B0604030504040204" pitchFamily="34" charset="0"/>
                  <a:cs typeface="Heebo" pitchFamily="2" charset="-79"/>
                </a:rPr>
                <a:t>ייושם והוערך</a:t>
              </a:r>
            </a:p>
          </p:txBody>
        </p:sp>
        <p:grpSp>
          <p:nvGrpSpPr>
            <p:cNvPr id="40" name="Group 39">
              <a:extLst>
                <a:ext uri="{FF2B5EF4-FFF2-40B4-BE49-F238E27FC236}">
                  <a16:creationId xmlns:a16="http://schemas.microsoft.com/office/drawing/2014/main" id="{B5DABEDB-D190-5A38-6496-3788F7D623A1}"/>
                </a:ext>
              </a:extLst>
            </p:cNvPr>
            <p:cNvGrpSpPr/>
            <p:nvPr/>
          </p:nvGrpSpPr>
          <p:grpSpPr>
            <a:xfrm>
              <a:off x="900982" y="3858774"/>
              <a:ext cx="7325752" cy="1766087"/>
              <a:chOff x="900982" y="3858774"/>
              <a:chExt cx="7325752" cy="1766087"/>
            </a:xfrm>
          </p:grpSpPr>
          <p:sp>
            <p:nvSpPr>
              <p:cNvPr id="25" name="Rectangle 24">
                <a:extLst>
                  <a:ext uri="{FF2B5EF4-FFF2-40B4-BE49-F238E27FC236}">
                    <a16:creationId xmlns:a16="http://schemas.microsoft.com/office/drawing/2014/main" id="{D917F448-ECBE-46B6-9F90-284C79779236}"/>
                  </a:ext>
                </a:extLst>
              </p:cNvPr>
              <p:cNvSpPr/>
              <p:nvPr/>
            </p:nvSpPr>
            <p:spPr>
              <a:xfrm>
                <a:off x="1047966" y="4169861"/>
                <a:ext cx="3149958" cy="1455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4" name="Rectangle 23">
                <a:extLst>
                  <a:ext uri="{FF2B5EF4-FFF2-40B4-BE49-F238E27FC236}">
                    <a16:creationId xmlns:a16="http://schemas.microsoft.com/office/drawing/2014/main" id="{65892BF7-8356-3C41-A614-17D36E9D648F}"/>
                  </a:ext>
                </a:extLst>
              </p:cNvPr>
              <p:cNvSpPr/>
              <p:nvPr/>
            </p:nvSpPr>
            <p:spPr>
              <a:xfrm>
                <a:off x="4302150" y="4169861"/>
                <a:ext cx="3856907" cy="1455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2" name="Round Same Side Corner Rectangle 21">
                <a:extLst>
                  <a:ext uri="{FF2B5EF4-FFF2-40B4-BE49-F238E27FC236}">
                    <a16:creationId xmlns:a16="http://schemas.microsoft.com/office/drawing/2014/main" id="{5B8BA098-E26B-518B-88A0-7C4BD417863E}"/>
                  </a:ext>
                </a:extLst>
              </p:cNvPr>
              <p:cNvSpPr/>
              <p:nvPr/>
            </p:nvSpPr>
            <p:spPr>
              <a:xfrm>
                <a:off x="4302151" y="3858774"/>
                <a:ext cx="3856906" cy="311087"/>
              </a:xfrm>
              <a:prstGeom prst="round2SameRect">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Round Same Side Corner Rectangle 22">
                <a:extLst>
                  <a:ext uri="{FF2B5EF4-FFF2-40B4-BE49-F238E27FC236}">
                    <a16:creationId xmlns:a16="http://schemas.microsoft.com/office/drawing/2014/main" id="{3C79CC9B-05B3-AA75-966A-9F48B86EE482}"/>
                  </a:ext>
                </a:extLst>
              </p:cNvPr>
              <p:cNvSpPr/>
              <p:nvPr/>
            </p:nvSpPr>
            <p:spPr>
              <a:xfrm>
                <a:off x="1047966" y="3858774"/>
                <a:ext cx="3147704" cy="311087"/>
              </a:xfrm>
              <a:prstGeom prst="round2SameRect">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6" name="Rounded Rectangle 25">
                <a:extLst>
                  <a:ext uri="{FF2B5EF4-FFF2-40B4-BE49-F238E27FC236}">
                    <a16:creationId xmlns:a16="http://schemas.microsoft.com/office/drawing/2014/main" id="{FD176F04-03B4-3F52-E1D5-D03A1D77056E}"/>
                  </a:ext>
                </a:extLst>
              </p:cNvPr>
              <p:cNvSpPr/>
              <p:nvPr/>
            </p:nvSpPr>
            <p:spPr>
              <a:xfrm>
                <a:off x="1760565" y="4470062"/>
                <a:ext cx="6466169" cy="540856"/>
              </a:xfrm>
              <a:prstGeom prst="roundRect">
                <a:avLst>
                  <a:gd name="adj" fmla="val 29336"/>
                </a:avLst>
              </a:prstGeom>
              <a:solidFill>
                <a:schemeClr val="bg1"/>
              </a:solidFill>
              <a:ln w="12700">
                <a:solidFill>
                  <a:srgbClr val="40A8AD"/>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cxnSp>
            <p:nvCxnSpPr>
              <p:cNvPr id="30" name="Straight Connector 29">
                <a:extLst>
                  <a:ext uri="{FF2B5EF4-FFF2-40B4-BE49-F238E27FC236}">
                    <a16:creationId xmlns:a16="http://schemas.microsoft.com/office/drawing/2014/main" id="{104A3C12-CB4A-B1DE-F752-52CB93D33380}"/>
                  </a:ext>
                </a:extLst>
              </p:cNvPr>
              <p:cNvCxnSpPr>
                <a:cxnSpLocks/>
                <a:stCxn id="26" idx="1"/>
                <a:endCxn id="28" idx="3"/>
              </p:cNvCxnSpPr>
              <p:nvPr/>
            </p:nvCxnSpPr>
            <p:spPr>
              <a:xfrm flipH="1">
                <a:off x="900982" y="4740490"/>
                <a:ext cx="859583" cy="0"/>
              </a:xfrm>
              <a:prstGeom prst="line">
                <a:avLst/>
              </a:prstGeom>
              <a:ln>
                <a:solidFill>
                  <a:srgbClr val="40A8AD"/>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F2065D0-C5BB-4CC2-0903-133212291C3F}"/>
                  </a:ext>
                </a:extLst>
              </p:cNvPr>
              <p:cNvSpPr txBox="1"/>
              <p:nvPr/>
            </p:nvSpPr>
            <p:spPr>
              <a:xfrm>
                <a:off x="1363652" y="3880537"/>
                <a:ext cx="2709953" cy="174432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600"/>
                  </a:spcAft>
                </a:pPr>
                <a:r>
                  <a:rPr lang="he-IL" sz="1200" b="1" dirty="0">
                    <a:solidFill>
                      <a:schemeClr val="bg1"/>
                    </a:solidFill>
                    <a:latin typeface="Heebo" pitchFamily="2" charset="-79"/>
                    <a:ea typeface="Tahoma" panose="020B0604030504040204" pitchFamily="34" charset="0"/>
                    <a:cs typeface="Heebo" pitchFamily="2" charset="-79"/>
                  </a:rPr>
                  <a:t>יוזמות בהיבט התשתיתי ולטווח הארוך:</a:t>
                </a:r>
              </a:p>
              <a:p>
                <a:pPr marL="285750" indent="-285750">
                  <a:spcAft>
                    <a:spcPts val="600"/>
                  </a:spcAft>
                  <a:buFont typeface="Arial" panose="020B0604020202020204" pitchFamily="34" charset="0"/>
                  <a:buChar char="•"/>
                </a:pPr>
                <a:r>
                  <a:rPr lang="he-IL" sz="1200" dirty="0">
                    <a:latin typeface="Heebo" pitchFamily="2" charset="-79"/>
                    <a:ea typeface="Tahoma" panose="020B0604030504040204" pitchFamily="34" charset="0"/>
                    <a:cs typeface="Heebo" pitchFamily="2" charset="-79"/>
                  </a:rPr>
                  <a:t>הצבת שולחנות פיקניק</a:t>
                </a:r>
              </a:p>
              <a:p>
                <a:pPr marL="285750" indent="-285750">
                  <a:spcAft>
                    <a:spcPts val="600"/>
                  </a:spcAft>
                  <a:buFont typeface="Arial" panose="020B0604020202020204" pitchFamily="34" charset="0"/>
                  <a:buChar char="•"/>
                </a:pPr>
                <a:r>
                  <a:rPr lang="he-IL" sz="1200" b="1" dirty="0">
                    <a:solidFill>
                      <a:srgbClr val="40A8AD"/>
                    </a:solidFill>
                    <a:latin typeface="Heebo" pitchFamily="2" charset="-79"/>
                    <a:ea typeface="Tahoma" panose="020B0604030504040204" pitchFamily="34" charset="0"/>
                    <a:cs typeface="Heebo" pitchFamily="2" charset="-79"/>
                  </a:rPr>
                  <a:t>הצבת גזעים לישיבה</a:t>
                </a:r>
              </a:p>
              <a:p>
                <a:pPr marL="285750" indent="-285750">
                  <a:spcAft>
                    <a:spcPts val="600"/>
                  </a:spcAft>
                  <a:buFont typeface="Arial" panose="020B0604020202020204" pitchFamily="34" charset="0"/>
                  <a:buChar char="•"/>
                </a:pPr>
                <a:r>
                  <a:rPr lang="he-IL" sz="1200" b="1" dirty="0">
                    <a:solidFill>
                      <a:srgbClr val="40A8AD"/>
                    </a:solidFill>
                    <a:latin typeface="Heebo" pitchFamily="2" charset="-79"/>
                    <a:ea typeface="Tahoma" panose="020B0604030504040204" pitchFamily="34" charset="0"/>
                    <a:cs typeface="Heebo" pitchFamily="2" charset="-79"/>
                  </a:rPr>
                  <a:t>נטיעת עצי מאכל</a:t>
                </a:r>
              </a:p>
              <a:p>
                <a:pPr marL="285750" indent="-285750">
                  <a:spcAft>
                    <a:spcPts val="600"/>
                  </a:spcAft>
                  <a:buFont typeface="Arial" panose="020B0604020202020204" pitchFamily="34" charset="0"/>
                  <a:buChar char="•"/>
                </a:pPr>
                <a:r>
                  <a:rPr lang="he-IL" sz="1200" dirty="0">
                    <a:latin typeface="Heebo" pitchFamily="2" charset="-79"/>
                    <a:ea typeface="Tahoma" panose="020B0604030504040204" pitchFamily="34" charset="0"/>
                    <a:cs typeface="Heebo" pitchFamily="2" charset="-79"/>
                  </a:rPr>
                  <a:t>ספרייה קהילתית ניידת</a:t>
                </a:r>
              </a:p>
              <a:p>
                <a:pPr marL="285750" indent="-285750">
                  <a:spcAft>
                    <a:spcPts val="600"/>
                  </a:spcAft>
                  <a:buFont typeface="Arial" panose="020B0604020202020204" pitchFamily="34" charset="0"/>
                  <a:buChar char="•"/>
                </a:pPr>
                <a:r>
                  <a:rPr lang="he-IL" sz="1200" dirty="0">
                    <a:latin typeface="Heebo" pitchFamily="2" charset="-79"/>
                    <a:ea typeface="Tahoma" panose="020B0604030504040204" pitchFamily="34" charset="0"/>
                    <a:cs typeface="Heebo" pitchFamily="2" charset="-79"/>
                  </a:rPr>
                  <a:t>שיפור התאורה בכניסות לגינה</a:t>
                </a:r>
              </a:p>
            </p:txBody>
          </p:sp>
          <p:sp>
            <p:nvSpPr>
              <p:cNvPr id="38" name="TextBox 37">
                <a:extLst>
                  <a:ext uri="{FF2B5EF4-FFF2-40B4-BE49-F238E27FC236}">
                    <a16:creationId xmlns:a16="http://schemas.microsoft.com/office/drawing/2014/main" id="{0D1038C4-77E5-BD53-056A-97CB2590BDC3}"/>
                  </a:ext>
                </a:extLst>
              </p:cNvPr>
              <p:cNvSpPr txBox="1"/>
              <p:nvPr/>
            </p:nvSpPr>
            <p:spPr>
              <a:xfrm>
                <a:off x="4275165" y="3880537"/>
                <a:ext cx="3894778" cy="1667380"/>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spcAft>
                    <a:spcPts val="600"/>
                  </a:spcAft>
                </a:pPr>
                <a:r>
                  <a:rPr lang="he-IL" sz="1200" b="1" dirty="0">
                    <a:solidFill>
                      <a:schemeClr val="bg1"/>
                    </a:solidFill>
                    <a:latin typeface="Heebo" pitchFamily="2" charset="-79"/>
                    <a:ea typeface="Tahoma" panose="020B0604030504040204" pitchFamily="34" charset="0"/>
                    <a:cs typeface="Heebo" pitchFamily="2" charset="-79"/>
                  </a:rPr>
                  <a:t>יוזמות בהיבט הקהילתי ולטווח המיידי:</a:t>
                </a:r>
              </a:p>
              <a:p>
                <a:pPr marL="225425" indent="-225425">
                  <a:spcAft>
                    <a:spcPts val="600"/>
                  </a:spcAft>
                  <a:buFont typeface="Arial" panose="020B0604020202020204" pitchFamily="34" charset="0"/>
                  <a:buChar char="•"/>
                </a:pPr>
                <a:r>
                  <a:rPr lang="he-IL" sz="1200" dirty="0">
                    <a:latin typeface="Heebo" pitchFamily="2" charset="-79"/>
                    <a:ea typeface="Tahoma" panose="020B0604030504040204" pitchFamily="34" charset="0"/>
                    <a:cs typeface="Heebo" pitchFamily="2" charset="-79"/>
                  </a:rPr>
                  <a:t>פורום מקצועי נווה עופר</a:t>
                </a:r>
              </a:p>
              <a:p>
                <a:pPr marL="225425" indent="-225425">
                  <a:spcAft>
                    <a:spcPts val="600"/>
                  </a:spcAft>
                  <a:buFont typeface="Arial" panose="020B0604020202020204" pitchFamily="34" charset="0"/>
                  <a:buChar char="•"/>
                </a:pPr>
                <a:r>
                  <a:rPr lang="he-IL" sz="1200" b="1" dirty="0">
                    <a:solidFill>
                      <a:srgbClr val="40A8AD"/>
                    </a:solidFill>
                    <a:latin typeface="Heebo" pitchFamily="2" charset="-79"/>
                    <a:ea typeface="Tahoma" panose="020B0604030504040204" pitchFamily="34" charset="0"/>
                    <a:cs typeface="Heebo" pitchFamily="2" charset="-79"/>
                  </a:rPr>
                  <a:t>אירוע בגן האירוס – פעילויות ומשחקים לעידוד אינטראקציית מלווה-ילד</a:t>
                </a:r>
              </a:p>
              <a:p>
                <a:pPr marL="225425" indent="-225425">
                  <a:spcAft>
                    <a:spcPts val="600"/>
                  </a:spcAft>
                  <a:buFont typeface="Arial" panose="020B0604020202020204" pitchFamily="34" charset="0"/>
                  <a:buChar char="•"/>
                </a:pPr>
                <a:r>
                  <a:rPr lang="he-IL" sz="1200" dirty="0">
                    <a:latin typeface="Heebo" pitchFamily="2" charset="-79"/>
                    <a:ea typeface="Tahoma" panose="020B0604030504040204" pitchFamily="34" charset="0"/>
                    <a:cs typeface="Heebo" pitchFamily="2" charset="-79"/>
                  </a:rPr>
                  <a:t>קיר ירוק עם תושבים</a:t>
                </a:r>
              </a:p>
              <a:p>
                <a:pPr marL="225425" indent="-225425">
                  <a:spcAft>
                    <a:spcPts val="600"/>
                  </a:spcAft>
                  <a:buFont typeface="Arial" panose="020B0604020202020204" pitchFamily="34" charset="0"/>
                  <a:buChar char="•"/>
                </a:pPr>
                <a:r>
                  <a:rPr lang="he-IL" sz="1200" dirty="0">
                    <a:latin typeface="Heebo" pitchFamily="2" charset="-79"/>
                    <a:ea typeface="Tahoma" panose="020B0604030504040204" pitchFamily="34" charset="0"/>
                    <a:cs typeface="Heebo" pitchFamily="2" charset="-79"/>
                  </a:rPr>
                  <a:t>שיתוף פעולה מתמשך עם מוזיאון העיר ורשות הקיימות</a:t>
                </a:r>
              </a:p>
            </p:txBody>
          </p:sp>
        </p:grpSp>
      </p:grpSp>
      <p:sp>
        <p:nvSpPr>
          <p:cNvPr id="42" name="Rounded Rectangle 41">
            <a:extLst>
              <a:ext uri="{FF2B5EF4-FFF2-40B4-BE49-F238E27FC236}">
                <a16:creationId xmlns:a16="http://schemas.microsoft.com/office/drawing/2014/main" id="{B5F91B65-F336-2000-798D-4405093BBF79}"/>
              </a:ext>
            </a:extLst>
          </p:cNvPr>
          <p:cNvSpPr/>
          <p:nvPr/>
        </p:nvSpPr>
        <p:spPr>
          <a:xfrm>
            <a:off x="176735" y="135363"/>
            <a:ext cx="8228496" cy="3069492"/>
          </a:xfrm>
          <a:prstGeom prst="roundRect">
            <a:avLst>
              <a:gd name="adj" fmla="val 3576"/>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43" name="Rounded Rectangle 42">
            <a:extLst>
              <a:ext uri="{FF2B5EF4-FFF2-40B4-BE49-F238E27FC236}">
                <a16:creationId xmlns:a16="http://schemas.microsoft.com/office/drawing/2014/main" id="{78891968-1CE0-FD3F-CEEE-F0A45592A290}"/>
              </a:ext>
            </a:extLst>
          </p:cNvPr>
          <p:cNvSpPr/>
          <p:nvPr/>
        </p:nvSpPr>
        <p:spPr>
          <a:xfrm>
            <a:off x="176735" y="3334191"/>
            <a:ext cx="8228496" cy="3069492"/>
          </a:xfrm>
          <a:prstGeom prst="roundRect">
            <a:avLst>
              <a:gd name="adj" fmla="val 3576"/>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Tree>
    <p:extLst>
      <p:ext uri="{BB962C8B-B14F-4D97-AF65-F5344CB8AC3E}">
        <p14:creationId xmlns:p14="http://schemas.microsoft.com/office/powerpoint/2010/main" val="326585383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1">
            <a:extLst>
              <a:ext uri="{FF2B5EF4-FFF2-40B4-BE49-F238E27FC236}">
                <a16:creationId xmlns:a16="http://schemas.microsoft.com/office/drawing/2014/main" id="{D674FCE6-11D0-6D51-3B09-944F103F5933}"/>
              </a:ext>
            </a:extLst>
          </p:cNvPr>
          <p:cNvGraphicFramePr>
            <a:graphicFrameLocks noGrp="1"/>
          </p:cNvGraphicFramePr>
          <p:nvPr>
            <p:extLst>
              <p:ext uri="{D42A27DB-BD31-4B8C-83A1-F6EECF244321}">
                <p14:modId xmlns:p14="http://schemas.microsoft.com/office/powerpoint/2010/main" val="78952459"/>
              </p:ext>
            </p:extLst>
          </p:nvPr>
        </p:nvGraphicFramePr>
        <p:xfrm>
          <a:off x="0" y="1528928"/>
          <a:ext cx="12175335" cy="5164957"/>
        </p:xfrm>
        <a:graphic>
          <a:graphicData uri="http://schemas.openxmlformats.org/drawingml/2006/table">
            <a:tbl>
              <a:tblPr rtl="1" firstRow="1" bandRow="1" bandCol="1">
                <a:tableStyleId>{F5AB1C69-6EDB-4FF4-983F-18BD219EF322}</a:tableStyleId>
              </a:tblPr>
              <a:tblGrid>
                <a:gridCol w="1335817">
                  <a:extLst>
                    <a:ext uri="{9D8B030D-6E8A-4147-A177-3AD203B41FA5}">
                      <a16:colId xmlns:a16="http://schemas.microsoft.com/office/drawing/2014/main" val="151703971"/>
                    </a:ext>
                  </a:extLst>
                </a:gridCol>
                <a:gridCol w="1061744">
                  <a:extLst>
                    <a:ext uri="{9D8B030D-6E8A-4147-A177-3AD203B41FA5}">
                      <a16:colId xmlns:a16="http://schemas.microsoft.com/office/drawing/2014/main" val="4054349973"/>
                    </a:ext>
                  </a:extLst>
                </a:gridCol>
                <a:gridCol w="1532050">
                  <a:extLst>
                    <a:ext uri="{9D8B030D-6E8A-4147-A177-3AD203B41FA5}">
                      <a16:colId xmlns:a16="http://schemas.microsoft.com/office/drawing/2014/main" val="1261654381"/>
                    </a:ext>
                  </a:extLst>
                </a:gridCol>
                <a:gridCol w="1540292">
                  <a:extLst>
                    <a:ext uri="{9D8B030D-6E8A-4147-A177-3AD203B41FA5}">
                      <a16:colId xmlns:a16="http://schemas.microsoft.com/office/drawing/2014/main" val="1165846364"/>
                    </a:ext>
                  </a:extLst>
                </a:gridCol>
                <a:gridCol w="1789303">
                  <a:extLst>
                    <a:ext uri="{9D8B030D-6E8A-4147-A177-3AD203B41FA5}">
                      <a16:colId xmlns:a16="http://schemas.microsoft.com/office/drawing/2014/main" val="1412029243"/>
                    </a:ext>
                  </a:extLst>
                </a:gridCol>
                <a:gridCol w="4916129">
                  <a:extLst>
                    <a:ext uri="{9D8B030D-6E8A-4147-A177-3AD203B41FA5}">
                      <a16:colId xmlns:a16="http://schemas.microsoft.com/office/drawing/2014/main" val="2434010896"/>
                    </a:ext>
                  </a:extLst>
                </a:gridCol>
              </a:tblGrid>
              <a:tr h="365625">
                <a:tc>
                  <a:txBody>
                    <a:bodyPr/>
                    <a:lstStyle/>
                    <a:p>
                      <a:pPr algn="ctr" rtl="1"/>
                      <a:r>
                        <a:rPr lang="he-IL" sz="1200" b="1" dirty="0">
                          <a:solidFill>
                            <a:schemeClr val="bg1"/>
                          </a:solidFill>
                          <a:latin typeface="Heebo" pitchFamily="2" charset="-79"/>
                          <a:ea typeface="Tahoma" panose="020B0604030504040204" pitchFamily="34" charset="0"/>
                          <a:cs typeface="Heebo" pitchFamily="2" charset="-79"/>
                        </a:rPr>
                        <a:t>תחנה</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A8AD"/>
                    </a:solidFill>
                  </a:tcPr>
                </a:tc>
                <a:tc>
                  <a:txBody>
                    <a:bodyPr/>
                    <a:lstStyle/>
                    <a:p>
                      <a:pPr algn="r" rtl="1"/>
                      <a:r>
                        <a:rPr lang="he-IL" sz="1200" b="1" dirty="0">
                          <a:solidFill>
                            <a:schemeClr val="bg1"/>
                          </a:solidFill>
                          <a:latin typeface="Heebo" pitchFamily="2" charset="-79"/>
                          <a:ea typeface="Tahoma" panose="020B0604030504040204" pitchFamily="34" charset="0"/>
                          <a:cs typeface="Heebo" pitchFamily="2" charset="-79"/>
                        </a:rPr>
                        <a:t>פופולריות</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A8AD"/>
                    </a:solidFill>
                  </a:tcPr>
                </a:tc>
                <a:tc>
                  <a:txBody>
                    <a:bodyPr/>
                    <a:lstStyle/>
                    <a:p>
                      <a:pPr algn="r" rtl="1"/>
                      <a:r>
                        <a:rPr lang="he-IL" sz="1200" b="1" dirty="0">
                          <a:solidFill>
                            <a:schemeClr val="bg1"/>
                          </a:solidFill>
                          <a:latin typeface="Heebo" pitchFamily="2" charset="-79"/>
                          <a:ea typeface="Tahoma" panose="020B0604030504040204" pitchFamily="34" charset="0"/>
                          <a:cs typeface="Heebo" pitchFamily="2" charset="-79"/>
                        </a:rPr>
                        <a:t>מידת אינטראקציה מלווה-ילד</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A8AD"/>
                    </a:solidFill>
                  </a:tcPr>
                </a:tc>
                <a:tc>
                  <a:txBody>
                    <a:bodyPr/>
                    <a:lstStyle/>
                    <a:p>
                      <a:pPr algn="r" rtl="1"/>
                      <a:r>
                        <a:rPr lang="he-IL" sz="1200" b="1" dirty="0">
                          <a:solidFill>
                            <a:schemeClr val="bg1"/>
                          </a:solidFill>
                          <a:latin typeface="Heebo" pitchFamily="2" charset="-79"/>
                          <a:ea typeface="Tahoma" panose="020B0604030504040204" pitchFamily="34" charset="0"/>
                          <a:cs typeface="Heebo" pitchFamily="2" charset="-79"/>
                        </a:rPr>
                        <a:t>סוגי משחק</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A8AD"/>
                    </a:solidFill>
                  </a:tcPr>
                </a:tc>
                <a:tc>
                  <a:txBody>
                    <a:bodyPr/>
                    <a:lstStyle/>
                    <a:p>
                      <a:pPr algn="r" rtl="1"/>
                      <a:r>
                        <a:rPr lang="he-IL" sz="1200" b="1" dirty="0">
                          <a:solidFill>
                            <a:schemeClr val="bg1"/>
                          </a:solidFill>
                          <a:latin typeface="Heebo" pitchFamily="2" charset="-79"/>
                          <a:ea typeface="Tahoma" panose="020B0604030504040204" pitchFamily="34" charset="0"/>
                          <a:cs typeface="Heebo" pitchFamily="2" charset="-79"/>
                        </a:rPr>
                        <a:t>גורמי השפעה מרכזיים</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A8AD"/>
                    </a:solidFill>
                  </a:tcPr>
                </a:tc>
                <a:tc>
                  <a:txBody>
                    <a:bodyPr/>
                    <a:lstStyle/>
                    <a:p>
                      <a:pPr algn="r" rtl="1"/>
                      <a:r>
                        <a:rPr lang="he-IL" sz="1200" b="1" dirty="0">
                          <a:solidFill>
                            <a:schemeClr val="bg1"/>
                          </a:solidFill>
                          <a:latin typeface="Heebo" pitchFamily="2" charset="-79"/>
                          <a:ea typeface="Tahoma" panose="020B0604030504040204" pitchFamily="34" charset="0"/>
                          <a:cs typeface="Heebo" pitchFamily="2" charset="-79"/>
                        </a:rPr>
                        <a:t>התאמה לטווח גילים רחב</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77072616"/>
                  </a:ext>
                </a:extLst>
              </a:tr>
              <a:tr h="756000">
                <a:tc>
                  <a:txBody>
                    <a:bodyPr/>
                    <a:lstStyle/>
                    <a:p>
                      <a:pPr algn="ctr" rtl="1"/>
                      <a:r>
                        <a:rPr lang="he-IL" sz="1100" b="1" dirty="0">
                          <a:solidFill>
                            <a:srgbClr val="40A8AD"/>
                          </a:solidFill>
                          <a:latin typeface="Heebo" pitchFamily="2" charset="-79"/>
                          <a:ea typeface="Tahoma" panose="020B0604030504040204" pitchFamily="34" charset="0"/>
                          <a:cs typeface="Heebo" pitchFamily="2" charset="-79"/>
                        </a:rPr>
                        <a:t>קיימות</a:t>
                      </a:r>
                      <a:r>
                        <a:rPr lang="en-US" sz="1100" b="1" dirty="0">
                          <a:solidFill>
                            <a:srgbClr val="40A8AD"/>
                          </a:solidFill>
                          <a:latin typeface="Heebo" pitchFamily="2" charset="-79"/>
                          <a:ea typeface="Tahoma" panose="020B0604030504040204" pitchFamily="34" charset="0"/>
                          <a:cs typeface="Heebo" pitchFamily="2" charset="-79"/>
                        </a:rPr>
                        <a:t>  </a:t>
                      </a:r>
                    </a:p>
                    <a:p>
                      <a:pPr algn="r" rtl="1"/>
                      <a:endParaRPr lang="he-IL" sz="1100" b="1" dirty="0">
                        <a:solidFill>
                          <a:srgbClr val="40A8AD"/>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למידה וחקירה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יצירת תוצר משותף</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365125" algn="r" rtl="1">
                        <a:tabLst/>
                      </a:pPr>
                      <a:r>
                        <a:rPr lang="he-IL" sz="1100" dirty="0">
                          <a:latin typeface="Heebo" pitchFamily="2" charset="-79"/>
                          <a:ea typeface="Tahoma" panose="020B0604030504040204" pitchFamily="34" charset="0"/>
                          <a:cs typeface="Heebo" pitchFamily="2" charset="-79"/>
                        </a:rPr>
                        <a:t>מעביר המסר</a:t>
                      </a:r>
                    </a:p>
                    <a:p>
                      <a:pPr marL="0" indent="365125" algn="r" rtl="1">
                        <a:tabLst/>
                      </a:pPr>
                      <a:r>
                        <a:rPr lang="he-IL" sz="1100" dirty="0">
                          <a:latin typeface="Heebo" pitchFamily="2" charset="-79"/>
                          <a:ea typeface="Tahoma" panose="020B0604030504040204" pitchFamily="34" charset="0"/>
                          <a:cs typeface="Heebo" pitchFamily="2" charset="-79"/>
                        </a:rPr>
                        <a:t>המחשה</a:t>
                      </a:r>
                    </a:p>
                    <a:p>
                      <a:pPr marL="0" indent="365125" algn="r" rtl="1">
                        <a:tabLst/>
                      </a:pPr>
                      <a:r>
                        <a:rPr lang="he-IL" sz="1100" dirty="0">
                          <a:latin typeface="Heebo" pitchFamily="2" charset="-79"/>
                          <a:ea typeface="Tahoma" panose="020B0604030504040204" pitchFamily="34" charset="0"/>
                          <a:cs typeface="Heebo" pitchFamily="2" charset="-79"/>
                        </a:rPr>
                        <a:t>מידיות</a:t>
                      </a:r>
                      <a:endParaRPr lang="he-IL" sz="1100" b="1"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dirty="0">
                          <a:solidFill>
                            <a:sysClr val="windowText" lastClr="000000"/>
                          </a:solidFill>
                          <a:latin typeface="Heebo" pitchFamily="2" charset="-79"/>
                          <a:ea typeface="Tahoma" panose="020B0604030504040204" pitchFamily="34" charset="0"/>
                          <a:cs typeface="Heebo" pitchFamily="2" charset="-79"/>
                        </a:rPr>
                        <a:t>נצפתה </a:t>
                      </a:r>
                      <a:r>
                        <a:rPr lang="he-IL" sz="1100" b="1" dirty="0">
                          <a:solidFill>
                            <a:sysClr val="windowText" lastClr="000000"/>
                          </a:solidFill>
                          <a:latin typeface="Heebo" pitchFamily="2" charset="-79"/>
                          <a:ea typeface="Tahoma" panose="020B0604030504040204" pitchFamily="34" charset="0"/>
                          <a:cs typeface="Heebo" pitchFamily="2" charset="-79"/>
                        </a:rPr>
                        <a:t>פעילות משותפת מועטה </a:t>
                      </a:r>
                      <a:r>
                        <a:rPr lang="he-IL" sz="1100" b="0" dirty="0">
                          <a:solidFill>
                            <a:sysClr val="windowText" lastClr="000000"/>
                          </a:solidFill>
                          <a:latin typeface="Heebo" pitchFamily="2" charset="-79"/>
                          <a:ea typeface="Tahoma" panose="020B0604030504040204" pitchFamily="34" charset="0"/>
                          <a:cs typeface="Heebo" pitchFamily="2" charset="-79"/>
                        </a:rPr>
                        <a:t>בין מלווה לילד, בעיקרי בקרב גילי 4-2.</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kern="1200" dirty="0">
                          <a:solidFill>
                            <a:schemeClr val="tx1"/>
                          </a:solidFill>
                          <a:latin typeface="Heebo" pitchFamily="2" charset="-79"/>
                          <a:ea typeface="Tahoma" panose="020B0604030504040204" pitchFamily="34" charset="0"/>
                          <a:cs typeface="Heebo" pitchFamily="2" charset="-79"/>
                        </a:rPr>
                        <a:t>הפעילות </a:t>
                      </a:r>
                      <a:r>
                        <a:rPr lang="he-IL" sz="1100" b="1" kern="1200" dirty="0">
                          <a:solidFill>
                            <a:schemeClr val="tx1"/>
                          </a:solidFill>
                          <a:latin typeface="Heebo" pitchFamily="2" charset="-79"/>
                          <a:ea typeface="Tahoma" panose="020B0604030504040204" pitchFamily="34" charset="0"/>
                          <a:cs typeface="Heebo" pitchFamily="2" charset="-79"/>
                        </a:rPr>
                        <a:t>עוררה עניין </a:t>
                      </a:r>
                      <a:r>
                        <a:rPr lang="he-IL" sz="1100" b="0" kern="1200" dirty="0">
                          <a:solidFill>
                            <a:schemeClr val="tx1"/>
                          </a:solidFill>
                          <a:latin typeface="Heebo" pitchFamily="2" charset="-79"/>
                          <a:ea typeface="Tahoma" panose="020B0604030504040204" pitchFamily="34" charset="0"/>
                          <a:cs typeface="Heebo" pitchFamily="2" charset="-79"/>
                        </a:rPr>
                        <a:t>בקרב ילדים בוגרים יותר, כאשר </a:t>
                      </a:r>
                      <a:r>
                        <a:rPr lang="he-IL" sz="1100" b="0" dirty="0">
                          <a:solidFill>
                            <a:sysClr val="windowText" lastClr="000000"/>
                          </a:solidFill>
                          <a:latin typeface="Heebo" pitchFamily="2" charset="-79"/>
                          <a:ea typeface="Tahoma" panose="020B0604030504040204" pitchFamily="34" charset="0"/>
                          <a:cs typeface="Heebo" pitchFamily="2" charset="-79"/>
                        </a:rPr>
                        <a:t>ילדים בני 4+ עבדו </a:t>
                      </a:r>
                      <a:br>
                        <a:rPr lang="en-US" sz="1100" b="0" dirty="0">
                          <a:solidFill>
                            <a:sysClr val="windowText" lastClr="000000"/>
                          </a:solidFill>
                          <a:latin typeface="Heebo" pitchFamily="2" charset="-79"/>
                          <a:ea typeface="Tahoma" panose="020B0604030504040204" pitchFamily="34" charset="0"/>
                          <a:cs typeface="Heebo" pitchFamily="2" charset="-79"/>
                        </a:rPr>
                      </a:br>
                      <a:r>
                        <a:rPr lang="he-IL" sz="1100" b="0" dirty="0">
                          <a:solidFill>
                            <a:sysClr val="windowText" lastClr="000000"/>
                          </a:solidFill>
                          <a:latin typeface="Heebo" pitchFamily="2" charset="-79"/>
                          <a:ea typeface="Tahoma" panose="020B0604030504040204" pitchFamily="34" charset="0"/>
                          <a:cs typeface="Heebo" pitchFamily="2" charset="-79"/>
                        </a:rPr>
                        <a:t>עצמאית,</a:t>
                      </a:r>
                      <a:r>
                        <a:rPr lang="he-IL" sz="1100" b="0" kern="1200" dirty="0">
                          <a:solidFill>
                            <a:schemeClr val="tx1"/>
                          </a:solidFill>
                          <a:latin typeface="Heebo" pitchFamily="2" charset="-79"/>
                          <a:ea typeface="Tahoma" panose="020B0604030504040204" pitchFamily="34" charset="0"/>
                          <a:cs typeface="Heebo" pitchFamily="2" charset="-79"/>
                        </a:rPr>
                        <a:t> ואף בקרב המלווים.</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5146793"/>
                  </a:ext>
                </a:extLst>
              </a:tr>
              <a:tr h="717067">
                <a:tc>
                  <a:txBody>
                    <a:bodyPr/>
                    <a:lstStyle/>
                    <a:p>
                      <a:pPr algn="ctr" rtl="1"/>
                      <a:endParaRPr lang="en-US" sz="1100" b="1" kern="1200" dirty="0">
                        <a:solidFill>
                          <a:srgbClr val="40A8AD"/>
                        </a:solidFill>
                        <a:latin typeface="Heebo" pitchFamily="2" charset="-79"/>
                        <a:ea typeface="Tahoma" panose="020B0604030504040204" pitchFamily="34" charset="0"/>
                        <a:cs typeface="Heebo" pitchFamily="2" charset="-79"/>
                      </a:endParaRPr>
                    </a:p>
                    <a:p>
                      <a:pPr algn="ctr" rtl="1"/>
                      <a:r>
                        <a:rPr lang="he-IL" sz="1100" b="1" kern="1200" dirty="0">
                          <a:solidFill>
                            <a:srgbClr val="40A8AD"/>
                          </a:solidFill>
                          <a:latin typeface="Heebo" pitchFamily="2" charset="-79"/>
                          <a:ea typeface="Tahoma" panose="020B0604030504040204" pitchFamily="34" charset="0"/>
                          <a:cs typeface="Heebo" pitchFamily="2" charset="-79"/>
                        </a:rPr>
                        <a:t>מורשת</a:t>
                      </a: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kern="12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kern="12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r>
                        <a:rPr lang="he-IL" sz="1100" dirty="0">
                          <a:latin typeface="Heebo" pitchFamily="2" charset="-79"/>
                          <a:ea typeface="Tahoma" panose="020B0604030504040204" pitchFamily="34" charset="0"/>
                          <a:cs typeface="Heebo" pitchFamily="2" charset="-79"/>
                        </a:rPr>
                        <a:t>יצירת תוצר משותף</a:t>
                      </a:r>
                    </a:p>
                    <a:p>
                      <a:pPr algn="r" rtl="1"/>
                      <a:r>
                        <a:rPr lang="he-IL" sz="1100" dirty="0">
                          <a:latin typeface="Heebo" pitchFamily="2" charset="-79"/>
                          <a:ea typeface="Tahoma" panose="020B0604030504040204" pitchFamily="34" charset="0"/>
                          <a:cs typeface="Heebo" pitchFamily="2" charset="-79"/>
                        </a:rPr>
                        <a:t>למידה וחקירה </a:t>
                      </a:r>
                      <a:endParaRPr lang="he-IL" sz="1100" b="1" kern="1200"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365125" algn="r" rtl="1">
                        <a:tabLst/>
                      </a:pPr>
                      <a:r>
                        <a:rPr lang="he-IL" sz="1100" dirty="0">
                          <a:latin typeface="Heebo" pitchFamily="2" charset="-79"/>
                          <a:ea typeface="Tahoma" panose="020B0604030504040204" pitchFamily="34" charset="0"/>
                          <a:cs typeface="Heebo" pitchFamily="2" charset="-79"/>
                        </a:rPr>
                        <a:t>בולטות </a:t>
                      </a:r>
                    </a:p>
                    <a:p>
                      <a:pPr marL="0" indent="365125" algn="r" rtl="1">
                        <a:tabLst/>
                      </a:pPr>
                      <a:r>
                        <a:rPr lang="he-IL" sz="1100" dirty="0">
                          <a:latin typeface="Heebo" pitchFamily="2" charset="-79"/>
                          <a:ea typeface="Tahoma" panose="020B0604030504040204" pitchFamily="34" charset="0"/>
                          <a:cs typeface="Heebo" pitchFamily="2" charset="-79"/>
                        </a:rPr>
                        <a:t>חיזוקים חיוביים </a:t>
                      </a:r>
                    </a:p>
                    <a:p>
                      <a:pPr marL="0" indent="365125" algn="r" rtl="1">
                        <a:tabLst/>
                      </a:pPr>
                      <a:r>
                        <a:rPr lang="he-IL" sz="1100" dirty="0">
                          <a:latin typeface="Heebo" pitchFamily="2" charset="-79"/>
                          <a:ea typeface="Tahoma" panose="020B0604030504040204" pitchFamily="34" charset="0"/>
                          <a:cs typeface="Heebo" pitchFamily="2" charset="-79"/>
                        </a:rPr>
                        <a:t>מעביר המסר</a:t>
                      </a:r>
                      <a:endParaRPr lang="he-IL" sz="1100" b="1" kern="1200"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1" dirty="0">
                          <a:solidFill>
                            <a:schemeClr val="tx1"/>
                          </a:solidFill>
                          <a:latin typeface="Heebo" pitchFamily="2" charset="-79"/>
                          <a:ea typeface="Tahoma" panose="020B0604030504040204" pitchFamily="34" charset="0"/>
                          <a:cs typeface="Heebo" pitchFamily="2" charset="-79"/>
                        </a:rPr>
                        <a:t>התחנה המתואמת ביותר לגיל הרך, </a:t>
                      </a:r>
                      <a:r>
                        <a:rPr lang="he-IL" sz="1100" b="0" dirty="0">
                          <a:solidFill>
                            <a:schemeClr val="tx1"/>
                          </a:solidFill>
                          <a:latin typeface="Heebo" pitchFamily="2" charset="-79"/>
                          <a:ea typeface="Tahoma" panose="020B0604030504040204" pitchFamily="34" charset="0"/>
                          <a:cs typeface="Heebo" pitchFamily="2" charset="-79"/>
                        </a:rPr>
                        <a:t>אך </a:t>
                      </a:r>
                      <a:r>
                        <a:rPr lang="he-IL" sz="1100" b="0" dirty="0">
                          <a:solidFill>
                            <a:sysClr val="windowText" lastClr="000000"/>
                          </a:solidFill>
                          <a:latin typeface="Heebo" pitchFamily="2" charset="-79"/>
                          <a:ea typeface="Tahoma" panose="020B0604030504040204" pitchFamily="34" charset="0"/>
                          <a:cs typeface="Heebo" pitchFamily="2" charset="-79"/>
                        </a:rPr>
                        <a:t>רוב המשתתפים מיצו את הפעילות </a:t>
                      </a:r>
                      <a:br>
                        <a:rPr lang="en-US" sz="1100" b="0" dirty="0">
                          <a:solidFill>
                            <a:sysClr val="windowText" lastClr="000000"/>
                          </a:solidFill>
                          <a:latin typeface="Heebo" pitchFamily="2" charset="-79"/>
                          <a:ea typeface="Tahoma" panose="020B0604030504040204" pitchFamily="34" charset="0"/>
                          <a:cs typeface="Heebo" pitchFamily="2" charset="-79"/>
                        </a:rPr>
                      </a:br>
                      <a:r>
                        <a:rPr lang="he-IL" sz="1100" b="0" dirty="0">
                          <a:solidFill>
                            <a:sysClr val="windowText" lastClr="000000"/>
                          </a:solidFill>
                          <a:latin typeface="Heebo" pitchFamily="2" charset="-79"/>
                          <a:ea typeface="Tahoma" panose="020B0604030504040204" pitchFamily="34" charset="0"/>
                          <a:cs typeface="Heebo" pitchFamily="2" charset="-79"/>
                        </a:rPr>
                        <a:t>לאחר רבע שעה.</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dirty="0">
                          <a:solidFill>
                            <a:schemeClr val="tx1"/>
                          </a:solidFill>
                          <a:latin typeface="Heebo" pitchFamily="2" charset="-79"/>
                          <a:ea typeface="Tahoma" panose="020B0604030504040204" pitchFamily="34" charset="0"/>
                          <a:cs typeface="Heebo" pitchFamily="2" charset="-79"/>
                        </a:rPr>
                        <a:t>התחנה זימנה </a:t>
                      </a:r>
                      <a:r>
                        <a:rPr lang="he-IL" sz="1100" b="1" dirty="0">
                          <a:solidFill>
                            <a:schemeClr val="tx1"/>
                          </a:solidFill>
                          <a:latin typeface="Heebo" pitchFamily="2" charset="-79"/>
                          <a:ea typeface="Tahoma" panose="020B0604030504040204" pitchFamily="34" charset="0"/>
                          <a:cs typeface="Heebo" pitchFamily="2" charset="-79"/>
                        </a:rPr>
                        <a:t>שיתוף פעולה יצירתי</a:t>
                      </a:r>
                      <a:r>
                        <a:rPr lang="he-IL" sz="1100" b="0" dirty="0">
                          <a:solidFill>
                            <a:schemeClr val="tx1"/>
                          </a:solidFill>
                          <a:latin typeface="Heebo" pitchFamily="2" charset="-79"/>
                          <a:ea typeface="Tahoma" panose="020B0604030504040204" pitchFamily="34" charset="0"/>
                          <a:cs typeface="Heebo" pitchFamily="2" charset="-79"/>
                        </a:rPr>
                        <a:t>, כשהילדים מפליגים בדמיון עם רעיונות והמלווים מסייעים בטכניקה.</a:t>
                      </a:r>
                      <a:endParaRPr lang="he-IL" sz="1100" b="0" dirty="0">
                        <a:solidFill>
                          <a:sysClr val="windowText" lastClr="000000"/>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6223980"/>
                  </a:ext>
                </a:extLst>
              </a:tr>
              <a:tr h="856586">
                <a:tc>
                  <a:txBody>
                    <a:bodyPr/>
                    <a:lstStyle/>
                    <a:p>
                      <a:pPr algn="ctr" rtl="1"/>
                      <a:endParaRPr lang="en-US" sz="1100" b="1" kern="1200" dirty="0">
                        <a:solidFill>
                          <a:srgbClr val="40A8AD"/>
                        </a:solidFill>
                        <a:latin typeface="Heebo" pitchFamily="2" charset="-79"/>
                        <a:ea typeface="Tahoma" panose="020B0604030504040204" pitchFamily="34" charset="0"/>
                        <a:cs typeface="Heebo" pitchFamily="2" charset="-79"/>
                      </a:endParaRPr>
                    </a:p>
                    <a:p>
                      <a:pPr algn="ctr" rtl="1"/>
                      <a:r>
                        <a:rPr lang="he-IL" sz="1100" b="1" kern="1200" dirty="0">
                          <a:solidFill>
                            <a:srgbClr val="40A8AD"/>
                          </a:solidFill>
                          <a:latin typeface="Heebo" pitchFamily="2" charset="-79"/>
                          <a:ea typeface="Tahoma" panose="020B0604030504040204" pitchFamily="34" charset="0"/>
                          <a:cs typeface="Heebo" pitchFamily="2" charset="-79"/>
                        </a:rPr>
                        <a:t>נוסטלגיה</a:t>
                      </a: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he-IL" sz="1100" b="1" kern="1200"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kern="1200"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אתגר פיזי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משחק חברתי</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365125" algn="r" rtl="1">
                        <a:tabLst/>
                      </a:pPr>
                      <a:r>
                        <a:rPr lang="he-IL" sz="1100" dirty="0">
                          <a:latin typeface="Heebo" pitchFamily="2" charset="-79"/>
                          <a:ea typeface="Tahoma" panose="020B0604030504040204" pitchFamily="34" charset="0"/>
                          <a:cs typeface="Heebo" pitchFamily="2" charset="-79"/>
                        </a:rPr>
                        <a:t>נוסטלגיה</a:t>
                      </a:r>
                    </a:p>
                    <a:p>
                      <a:pPr marL="0" indent="365125" algn="r" rtl="1">
                        <a:tabLst/>
                      </a:pPr>
                      <a:r>
                        <a:rPr lang="he-IL" sz="1100" dirty="0">
                          <a:latin typeface="Heebo" pitchFamily="2" charset="-79"/>
                          <a:ea typeface="Tahoma" panose="020B0604030504040204" pitchFamily="34" charset="0"/>
                          <a:cs typeface="Heebo" pitchFamily="2" charset="-79"/>
                        </a:rPr>
                        <a:t>מעביר המסר</a:t>
                      </a:r>
                    </a:p>
                    <a:p>
                      <a:pPr marL="0" indent="365125" algn="r" rtl="1">
                        <a:tabLst/>
                      </a:pPr>
                      <a:r>
                        <a:rPr lang="he-IL" sz="1100" dirty="0">
                          <a:latin typeface="Heebo" pitchFamily="2" charset="-79"/>
                          <a:ea typeface="Tahoma" panose="020B0604030504040204" pitchFamily="34" charset="0"/>
                          <a:cs typeface="Heebo" pitchFamily="2" charset="-79"/>
                        </a:rPr>
                        <a:t>חיזוקים חיוביים</a:t>
                      </a:r>
                      <a:endParaRPr lang="he-IL" sz="1100" b="1" kern="1200"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dirty="0">
                          <a:solidFill>
                            <a:schemeClr val="tx1"/>
                          </a:solidFill>
                          <a:latin typeface="Heebo" pitchFamily="2" charset="-79"/>
                          <a:ea typeface="Tahoma" panose="020B0604030504040204" pitchFamily="34" charset="0"/>
                          <a:cs typeface="Heebo" pitchFamily="2" charset="-79"/>
                        </a:rPr>
                        <a:t>המשחקים משכו את </a:t>
                      </a:r>
                      <a:r>
                        <a:rPr lang="he-IL" sz="1100" b="1" dirty="0">
                          <a:solidFill>
                            <a:schemeClr val="tx1"/>
                          </a:solidFill>
                          <a:latin typeface="Heebo" pitchFamily="2" charset="-79"/>
                          <a:ea typeface="Tahoma" panose="020B0604030504040204" pitchFamily="34" charset="0"/>
                          <a:cs typeface="Heebo" pitchFamily="2" charset="-79"/>
                        </a:rPr>
                        <a:t>המלווים ואת הילדים כאחד</a:t>
                      </a:r>
                      <a:r>
                        <a:rPr lang="he-IL" sz="1100" b="0" dirty="0">
                          <a:solidFill>
                            <a:schemeClr val="tx1"/>
                          </a:solidFill>
                          <a:latin typeface="Heebo" pitchFamily="2" charset="-79"/>
                          <a:ea typeface="Tahoma" panose="020B0604030504040204" pitchFamily="34" charset="0"/>
                          <a:cs typeface="Heebo" pitchFamily="2" charset="-79"/>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kern="1200" dirty="0">
                          <a:solidFill>
                            <a:schemeClr val="tx1"/>
                          </a:solidFill>
                          <a:latin typeface="Heebo" pitchFamily="2" charset="-79"/>
                          <a:ea typeface="Tahoma" panose="020B0604030504040204" pitchFamily="34" charset="0"/>
                          <a:cs typeface="Heebo" pitchFamily="2" charset="-79"/>
                        </a:rPr>
                        <a:t>ילדים </a:t>
                      </a:r>
                      <a:r>
                        <a:rPr lang="he-IL" sz="1100" b="1" kern="1200" dirty="0">
                          <a:solidFill>
                            <a:schemeClr val="tx1"/>
                          </a:solidFill>
                          <a:latin typeface="Heebo" pitchFamily="2" charset="-79"/>
                          <a:ea typeface="Tahoma" panose="020B0604030504040204" pitchFamily="34" charset="0"/>
                          <a:cs typeface="Heebo" pitchFamily="2" charset="-79"/>
                        </a:rPr>
                        <a:t>בוגרים (6+) שיחקו עצמאית</a:t>
                      </a:r>
                      <a:r>
                        <a:rPr lang="he-IL" sz="1100" b="0" kern="1200" dirty="0">
                          <a:solidFill>
                            <a:schemeClr val="tx1"/>
                          </a:solidFill>
                          <a:latin typeface="Heebo" pitchFamily="2" charset="-79"/>
                          <a:ea typeface="Tahoma" panose="020B0604030504040204" pitchFamily="34" charset="0"/>
                          <a:cs typeface="Heebo" pitchFamily="2" charset="-79"/>
                        </a:rPr>
                        <a:t>, בעוד </a:t>
                      </a:r>
                      <a:r>
                        <a:rPr lang="he-IL" sz="1100" b="1" kern="1200" dirty="0">
                          <a:solidFill>
                            <a:schemeClr val="tx1"/>
                          </a:solidFill>
                          <a:latin typeface="Heebo" pitchFamily="2" charset="-79"/>
                          <a:ea typeface="Tahoma" panose="020B0604030504040204" pitchFamily="34" charset="0"/>
                          <a:cs typeface="Heebo" pitchFamily="2" charset="-79"/>
                        </a:rPr>
                        <a:t>המלווים שיתפו פעולה עם </a:t>
                      </a:r>
                      <a:br>
                        <a:rPr lang="en-US" sz="1100" b="1" kern="1200" dirty="0">
                          <a:solidFill>
                            <a:schemeClr val="tx1"/>
                          </a:solidFill>
                          <a:latin typeface="Heebo" pitchFamily="2" charset="-79"/>
                          <a:ea typeface="Tahoma" panose="020B0604030504040204" pitchFamily="34" charset="0"/>
                          <a:cs typeface="Heebo" pitchFamily="2" charset="-79"/>
                        </a:rPr>
                      </a:br>
                      <a:r>
                        <a:rPr lang="he-IL" sz="1100" b="1" kern="1200" dirty="0">
                          <a:solidFill>
                            <a:schemeClr val="tx1"/>
                          </a:solidFill>
                          <a:latin typeface="Heebo" pitchFamily="2" charset="-79"/>
                          <a:ea typeface="Tahoma" panose="020B0604030504040204" pitchFamily="34" charset="0"/>
                          <a:cs typeface="Heebo" pitchFamily="2" charset="-79"/>
                        </a:rPr>
                        <a:t>ילדיהם הצעירים.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4065797"/>
                  </a:ext>
                </a:extLst>
              </a:tr>
              <a:tr h="603431">
                <a:tc>
                  <a:txBody>
                    <a:bodyPr/>
                    <a:lstStyle/>
                    <a:p>
                      <a:pPr algn="ctr" rtl="1"/>
                      <a:endParaRPr lang="en-US" sz="1100" b="1" dirty="0">
                        <a:solidFill>
                          <a:srgbClr val="40A8AD"/>
                        </a:solidFill>
                        <a:latin typeface="Heebo" pitchFamily="2" charset="-79"/>
                        <a:ea typeface="Tahoma" panose="020B0604030504040204" pitchFamily="34" charset="0"/>
                        <a:cs typeface="Heebo" pitchFamily="2" charset="-79"/>
                      </a:endParaRPr>
                    </a:p>
                    <a:p>
                      <a:pPr algn="ctr" rtl="1"/>
                      <a:r>
                        <a:rPr lang="he-IL" sz="1100" b="1" dirty="0">
                          <a:solidFill>
                            <a:srgbClr val="40A8AD"/>
                          </a:solidFill>
                          <a:latin typeface="Heebo" pitchFamily="2" charset="-79"/>
                          <a:ea typeface="Tahoma" panose="020B0604030504040204" pitchFamily="34" charset="0"/>
                          <a:cs typeface="Heebo" pitchFamily="2" charset="-79"/>
                        </a:rPr>
                        <a:t>ספורט</a:t>
                      </a: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תנועה חופשית משחק חברתי</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365125" algn="r" rtl="1">
                        <a:tabLst/>
                      </a:pPr>
                      <a:r>
                        <a:rPr lang="he-IL" sz="1100" dirty="0">
                          <a:latin typeface="Heebo" pitchFamily="2" charset="-79"/>
                          <a:ea typeface="Tahoma" panose="020B0604030504040204" pitchFamily="34" charset="0"/>
                          <a:cs typeface="Heebo" pitchFamily="2" charset="-79"/>
                        </a:rPr>
                        <a:t>קלות</a:t>
                      </a:r>
                    </a:p>
                    <a:p>
                      <a:pPr marL="0" indent="365125" algn="r" rtl="1">
                        <a:tabLst/>
                      </a:pPr>
                      <a:r>
                        <a:rPr lang="he-IL" sz="1100" dirty="0">
                          <a:latin typeface="Heebo" pitchFamily="2" charset="-79"/>
                          <a:ea typeface="Tahoma" panose="020B0604030504040204" pitchFamily="34" charset="0"/>
                          <a:cs typeface="Heebo" pitchFamily="2" charset="-79"/>
                        </a:rPr>
                        <a:t>מעביר המסר</a:t>
                      </a:r>
                    </a:p>
                    <a:p>
                      <a:pPr marL="0" indent="365125" algn="r" rtl="1">
                        <a:tabLst/>
                      </a:pPr>
                      <a:r>
                        <a:rPr lang="he-IL" sz="1100" dirty="0">
                          <a:latin typeface="Heebo" pitchFamily="2" charset="-79"/>
                          <a:ea typeface="Tahoma" panose="020B0604030504040204" pitchFamily="34" charset="0"/>
                          <a:cs typeface="Heebo" pitchFamily="2" charset="-79"/>
                        </a:rPr>
                        <a:t>חיזוקים חיוביים</a:t>
                      </a:r>
                      <a:endParaRPr lang="he-IL" sz="1100" b="1"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kern="1200" dirty="0">
                          <a:solidFill>
                            <a:schemeClr val="tx1"/>
                          </a:solidFill>
                          <a:latin typeface="Heebo" pitchFamily="2" charset="-79"/>
                          <a:ea typeface="Tahoma" panose="020B0604030504040204" pitchFamily="34" charset="0"/>
                          <a:cs typeface="Heebo" pitchFamily="2" charset="-79"/>
                        </a:rPr>
                        <a:t>הפעילות משכה </a:t>
                      </a:r>
                      <a:r>
                        <a:rPr lang="he-IL" sz="1100" b="1" kern="1200" dirty="0">
                          <a:solidFill>
                            <a:schemeClr val="tx1"/>
                          </a:solidFill>
                          <a:latin typeface="Heebo" pitchFamily="2" charset="-79"/>
                          <a:ea typeface="Tahoma" panose="020B0604030504040204" pitchFamily="34" charset="0"/>
                          <a:cs typeface="Heebo" pitchFamily="2" charset="-79"/>
                        </a:rPr>
                        <a:t>בעיקר ילדים בגילי 6-4</a:t>
                      </a:r>
                      <a:r>
                        <a:rPr lang="he-IL" sz="1100" b="0" kern="1200" dirty="0">
                          <a:solidFill>
                            <a:schemeClr val="tx1"/>
                          </a:solidFill>
                          <a:latin typeface="Heebo" pitchFamily="2" charset="-79"/>
                          <a:ea typeface="Tahoma" panose="020B0604030504040204" pitchFamily="34" charset="0"/>
                          <a:cs typeface="Heebo" pitchFamily="2" charset="-79"/>
                        </a:rPr>
                        <a:t>, ורק עם ירידת העומס השתלבו גם צעירים יותר.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kern="1200" dirty="0">
                          <a:solidFill>
                            <a:schemeClr val="tx1"/>
                          </a:solidFill>
                          <a:latin typeface="Heebo" pitchFamily="2" charset="-79"/>
                          <a:ea typeface="Tahoma" panose="020B0604030504040204" pitchFamily="34" charset="0"/>
                          <a:cs typeface="Heebo" pitchFamily="2" charset="-79"/>
                        </a:rPr>
                        <a:t>משחק הקפיצה והאורות הצבעוניים היה </a:t>
                      </a:r>
                      <a:r>
                        <a:rPr lang="he-IL" sz="1100" b="1" kern="1200" dirty="0">
                          <a:solidFill>
                            <a:schemeClr val="tx1"/>
                          </a:solidFill>
                          <a:latin typeface="Heebo" pitchFamily="2" charset="-79"/>
                          <a:ea typeface="Tahoma" panose="020B0604030504040204" pitchFamily="34" charset="0"/>
                          <a:cs typeface="Heebo" pitchFamily="2" charset="-79"/>
                        </a:rPr>
                        <a:t>חדשני </a:t>
                      </a:r>
                      <a:r>
                        <a:rPr lang="he-IL" sz="1100" b="0" kern="1200" dirty="0">
                          <a:solidFill>
                            <a:schemeClr val="tx1"/>
                          </a:solidFill>
                          <a:latin typeface="Heebo" pitchFamily="2" charset="-79"/>
                          <a:ea typeface="Tahoma" panose="020B0604030504040204" pitchFamily="34" charset="0"/>
                          <a:cs typeface="Heebo" pitchFamily="2" charset="-79"/>
                        </a:rPr>
                        <a:t>ולא שגרתי עבור התושבים. </a:t>
                      </a:r>
                      <a:br>
                        <a:rPr lang="en-US" sz="1100" b="0" kern="1200" dirty="0">
                          <a:solidFill>
                            <a:schemeClr val="tx1"/>
                          </a:solidFill>
                          <a:latin typeface="Heebo" pitchFamily="2" charset="-79"/>
                          <a:ea typeface="Tahoma" panose="020B0604030504040204" pitchFamily="34" charset="0"/>
                          <a:cs typeface="Heebo" pitchFamily="2" charset="-79"/>
                        </a:rPr>
                      </a:br>
                      <a:r>
                        <a:rPr lang="he-IL" sz="1100" b="0" kern="1200" dirty="0">
                          <a:solidFill>
                            <a:schemeClr val="tx1"/>
                          </a:solidFill>
                          <a:latin typeface="Heebo" pitchFamily="2" charset="-79"/>
                          <a:ea typeface="Tahoma" panose="020B0604030504040204" pitchFamily="34" charset="0"/>
                          <a:cs typeface="Heebo" pitchFamily="2" charset="-79"/>
                        </a:rPr>
                        <a:t>הורים ואף סבתות השתתפו בו מספר פעמים יחד עם הילדים.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2613998"/>
                  </a:ext>
                </a:extLst>
              </a:tr>
              <a:tr h="641531">
                <a:tc>
                  <a:txBody>
                    <a:bodyPr/>
                    <a:lstStyle/>
                    <a:p>
                      <a:pPr algn="ctr" rtl="1"/>
                      <a:r>
                        <a:rPr lang="he-IL" sz="1100" b="1" kern="1200" dirty="0">
                          <a:solidFill>
                            <a:srgbClr val="40A8AD"/>
                          </a:solidFill>
                          <a:latin typeface="Heebo" pitchFamily="2" charset="-79"/>
                          <a:ea typeface="Tahoma" panose="020B0604030504040204" pitchFamily="34" charset="0"/>
                          <a:cs typeface="Heebo" pitchFamily="2" charset="-79"/>
                        </a:rPr>
                        <a:t>כרטיסיית פעילות והגרלה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kern="12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kern="12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he-IL" sz="1100" kern="1200" dirty="0">
                        <a:solidFill>
                          <a:schemeClr val="dk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365125" algn="r" rtl="1">
                        <a:tabLst/>
                      </a:pPr>
                      <a:r>
                        <a:rPr lang="he-IL" sz="1100" kern="1200" dirty="0">
                          <a:solidFill>
                            <a:schemeClr val="dk1"/>
                          </a:solidFill>
                          <a:latin typeface="Heebo" pitchFamily="2" charset="-79"/>
                          <a:ea typeface="Tahoma" panose="020B0604030504040204" pitchFamily="34" charset="0"/>
                          <a:cs typeface="Heebo" pitchFamily="2" charset="-79"/>
                        </a:rPr>
                        <a:t>תמריצים</a:t>
                      </a:r>
                    </a:p>
                    <a:p>
                      <a:pPr marL="0" indent="365125" algn="r" rtl="1">
                        <a:tabLst/>
                      </a:pPr>
                      <a:r>
                        <a:rPr lang="he-IL" sz="1100" kern="1200" dirty="0">
                          <a:solidFill>
                            <a:schemeClr val="dk1"/>
                          </a:solidFill>
                          <a:latin typeface="Heebo" pitchFamily="2" charset="-79"/>
                          <a:ea typeface="Tahoma" panose="020B0604030504040204" pitchFamily="34" charset="0"/>
                          <a:cs typeface="Heebo" pitchFamily="2" charset="-79"/>
                        </a:rPr>
                        <a:t>ערך</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u="none" dirty="0">
                          <a:solidFill>
                            <a:schemeClr val="tx1"/>
                          </a:solidFill>
                          <a:latin typeface="Heebo" pitchFamily="2" charset="-79"/>
                          <a:ea typeface="Tahoma" panose="020B0604030504040204" pitchFamily="34" charset="0"/>
                          <a:cs typeface="Heebo" pitchFamily="2" charset="-79"/>
                        </a:rPr>
                        <a:t>הילדים והמלווים נהנו למלא יחד את הסימונים ולגלות מה הפעילות הבאה. </a:t>
                      </a:r>
                      <a:br>
                        <a:rPr lang="en-US" sz="1100" b="0" u="none" dirty="0">
                          <a:solidFill>
                            <a:schemeClr val="tx1"/>
                          </a:solidFill>
                          <a:latin typeface="Heebo" pitchFamily="2" charset="-79"/>
                          <a:ea typeface="Tahoma" panose="020B0604030504040204" pitchFamily="34" charset="0"/>
                          <a:cs typeface="Heebo" pitchFamily="2" charset="-79"/>
                        </a:rPr>
                      </a:br>
                      <a:r>
                        <a:rPr lang="he-IL" sz="1100" b="1" u="none" dirty="0">
                          <a:solidFill>
                            <a:schemeClr val="tx1"/>
                          </a:solidFill>
                          <a:latin typeface="Heebo" pitchFamily="2" charset="-79"/>
                          <a:ea typeface="Tahoma" panose="020B0604030504040204" pitchFamily="34" charset="0"/>
                          <a:cs typeface="Heebo" pitchFamily="2" charset="-79"/>
                        </a:rPr>
                        <a:t>בזכות הכרטיסייה הקפידו הילדים והמלווים לעבור בין כל התחנות</a:t>
                      </a:r>
                      <a:r>
                        <a:rPr lang="he-IL" sz="1100" b="0" u="none" kern="1200" dirty="0">
                          <a:solidFill>
                            <a:schemeClr val="tx1"/>
                          </a:solidFill>
                          <a:latin typeface="Heebo" pitchFamily="2" charset="-79"/>
                          <a:ea typeface="Tahoma" panose="020B0604030504040204" pitchFamily="34" charset="0"/>
                          <a:cs typeface="Heebo" pitchFamily="2" charset="-79"/>
                        </a:rPr>
                        <a:t>.</a:t>
                      </a:r>
                      <a:endParaRPr lang="he-IL" sz="1100" b="1" kern="1200"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0010748"/>
                  </a:ext>
                </a:extLst>
              </a:tr>
              <a:tr h="856586">
                <a:tc>
                  <a:txBody>
                    <a:bodyPr/>
                    <a:lstStyle/>
                    <a:p>
                      <a:pPr algn="ctr" rtl="1"/>
                      <a:r>
                        <a:rPr lang="he-IL" sz="1100" b="1" kern="1200" dirty="0">
                          <a:solidFill>
                            <a:srgbClr val="40A8AD"/>
                          </a:solidFill>
                          <a:latin typeface="Heebo" pitchFamily="2" charset="-79"/>
                          <a:ea typeface="Tahoma" panose="020B0604030504040204" pitchFamily="34" charset="0"/>
                          <a:cs typeface="Heebo" pitchFamily="2" charset="-79"/>
                        </a:rPr>
                        <a:t>עצי מאכל, שביל חלוקי נחל, ושילוט מסביר/ מפעיל</a:t>
                      </a:r>
                    </a:p>
                  </a:txBody>
                  <a:tcP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kern="12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rtl="1"/>
                      <a:endParaRPr lang="he-IL" sz="1100" b="1" kern="12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למידה וחקירה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תנועה חופשית</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65125" indent="0" algn="r" defTabSz="914400" rtl="1" eaLnBrk="1" latinLnBrk="0" hangingPunct="1">
                        <a:tabLst/>
                      </a:pPr>
                      <a:r>
                        <a:rPr lang="he-IL" sz="1100" kern="1200" dirty="0">
                          <a:solidFill>
                            <a:schemeClr val="dk1"/>
                          </a:solidFill>
                          <a:latin typeface="Heebo" pitchFamily="2" charset="-79"/>
                          <a:ea typeface="Tahoma" panose="020B0604030504040204" pitchFamily="34" charset="0"/>
                          <a:cs typeface="Heebo" pitchFamily="2" charset="-79"/>
                        </a:rPr>
                        <a:t>קלות</a:t>
                      </a:r>
                      <a:endParaRPr lang="en-US" sz="1100" kern="1200" dirty="0">
                        <a:solidFill>
                          <a:schemeClr val="dk1"/>
                        </a:solidFill>
                        <a:latin typeface="Heebo" pitchFamily="2" charset="-79"/>
                        <a:ea typeface="Tahoma" panose="020B0604030504040204" pitchFamily="34" charset="0"/>
                        <a:cs typeface="Heebo" pitchFamily="2" charset="-79"/>
                      </a:endParaRPr>
                    </a:p>
                    <a:p>
                      <a:pPr marL="365125" indent="0" algn="r" defTabSz="914400" rtl="1" eaLnBrk="1" latinLnBrk="0" hangingPunct="1">
                        <a:tabLst/>
                      </a:pPr>
                      <a:r>
                        <a:rPr lang="he-IL" sz="1100" kern="1200" dirty="0">
                          <a:solidFill>
                            <a:schemeClr val="dk1"/>
                          </a:solidFill>
                          <a:latin typeface="Heebo" pitchFamily="2" charset="-79"/>
                          <a:ea typeface="Tahoma" panose="020B0604030504040204" pitchFamily="34" charset="0"/>
                          <a:cs typeface="Heebo" pitchFamily="2" charset="-79"/>
                        </a:rPr>
                        <a:t>בולטות</a:t>
                      </a:r>
                    </a:p>
                    <a:p>
                      <a:pPr marL="365125" indent="0" algn="r" defTabSz="914400" rtl="1" eaLnBrk="1" latinLnBrk="0" hangingPunct="1">
                        <a:tabLst/>
                      </a:pPr>
                      <a:r>
                        <a:rPr lang="he-IL" sz="1100" kern="1200" dirty="0">
                          <a:solidFill>
                            <a:schemeClr val="dk1"/>
                          </a:solidFill>
                          <a:latin typeface="Heebo" pitchFamily="2" charset="-79"/>
                          <a:ea typeface="Tahoma" panose="020B0604030504040204" pitchFamily="34" charset="0"/>
                          <a:cs typeface="Heebo" pitchFamily="2" charset="-79"/>
                        </a:rPr>
                        <a:t>הרגלים</a:t>
                      </a:r>
                    </a:p>
                    <a:p>
                      <a:pPr marL="365125" indent="0" algn="r" defTabSz="914400" rtl="1" eaLnBrk="1" latinLnBrk="0" hangingPunct="1">
                        <a:tabLst/>
                      </a:pPr>
                      <a:r>
                        <a:rPr lang="he-IL" sz="1100" kern="1200" dirty="0">
                          <a:solidFill>
                            <a:schemeClr val="dk1"/>
                          </a:solidFill>
                          <a:latin typeface="Heebo" pitchFamily="2" charset="-79"/>
                          <a:ea typeface="Tahoma" panose="020B0604030504040204" pitchFamily="34" charset="0"/>
                          <a:cs typeface="Heebo" pitchFamily="2" charset="-79"/>
                        </a:rPr>
                        <a:t>מעביר מסר </a:t>
                      </a:r>
                    </a:p>
                    <a:p>
                      <a:pPr marL="365125" indent="0" algn="r" defTabSz="914400" rtl="1" eaLnBrk="1" latinLnBrk="0" hangingPunct="1">
                        <a:tabLst/>
                      </a:pPr>
                      <a:r>
                        <a:rPr lang="he-IL" sz="1100" kern="1200" dirty="0">
                          <a:solidFill>
                            <a:schemeClr val="dk1"/>
                          </a:solidFill>
                          <a:latin typeface="Heebo" pitchFamily="2" charset="-79"/>
                          <a:ea typeface="Tahoma" panose="020B0604030504040204" pitchFamily="34" charset="0"/>
                          <a:cs typeface="Heebo" pitchFamily="2" charset="-79"/>
                        </a:rPr>
                        <a:t>מעורבות (חלוקי נחל)</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1" u="none" kern="1200" dirty="0">
                          <a:solidFill>
                            <a:schemeClr val="dk1"/>
                          </a:solidFill>
                          <a:effectLst/>
                          <a:latin typeface="Heebo" pitchFamily="2" charset="-79"/>
                          <a:ea typeface="Tahoma" panose="020B0604030504040204" pitchFamily="34" charset="0"/>
                          <a:cs typeface="Heebo" pitchFamily="2" charset="-79"/>
                        </a:rPr>
                        <a:t>השלטים המפעילים </a:t>
                      </a:r>
                      <a:r>
                        <a:rPr lang="he-IL" sz="1100" b="0" u="none" kern="1200" dirty="0">
                          <a:solidFill>
                            <a:schemeClr val="dk1"/>
                          </a:solidFill>
                          <a:effectLst/>
                          <a:latin typeface="Heebo" pitchFamily="2" charset="-79"/>
                          <a:ea typeface="Tahoma" panose="020B0604030504040204" pitchFamily="34" charset="0"/>
                          <a:cs typeface="Heebo" pitchFamily="2" charset="-79"/>
                        </a:rPr>
                        <a:t>ניתלו ברחבי הגינה וכללו</a:t>
                      </a:r>
                      <a:r>
                        <a:rPr lang="he-IL" sz="1100" b="1" u="none" kern="1200" dirty="0">
                          <a:solidFill>
                            <a:schemeClr val="dk1"/>
                          </a:solidFill>
                          <a:effectLst/>
                          <a:latin typeface="Heebo" pitchFamily="2" charset="-79"/>
                          <a:ea typeface="Tahoma" panose="020B0604030504040204" pitchFamily="34" charset="0"/>
                          <a:cs typeface="Heebo" pitchFamily="2" charset="-79"/>
                        </a:rPr>
                        <a:t> רעיונות משחק עבור ילדים ומלוויהם,</a:t>
                      </a:r>
                      <a:r>
                        <a:rPr lang="he-IL" sz="1100" b="0" u="none" kern="1200" dirty="0">
                          <a:solidFill>
                            <a:schemeClr val="dk1"/>
                          </a:solidFill>
                          <a:effectLst/>
                          <a:latin typeface="Heebo" pitchFamily="2" charset="-79"/>
                          <a:ea typeface="Tahoma" panose="020B0604030504040204" pitchFamily="34" charset="0"/>
                          <a:cs typeface="Heebo" pitchFamily="2" charset="-79"/>
                        </a:rPr>
                        <a:t> בהתאם לתחנות הפעילות ולתנאי המרחב.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100" b="0" u="none" kern="1200" dirty="0">
                          <a:solidFill>
                            <a:schemeClr val="dk1"/>
                          </a:solidFill>
                          <a:effectLst/>
                          <a:latin typeface="Heebo" pitchFamily="2" charset="-79"/>
                          <a:ea typeface="Tahoma" panose="020B0604030504040204" pitchFamily="34" charset="0"/>
                          <a:cs typeface="Heebo" pitchFamily="2" charset="-79"/>
                        </a:rPr>
                        <a:t>כשישנו שיתוף פעולה עם גני ילדים (כמו הפעילות המקדימה של עיטור חלוקי הנחל), חשוב </a:t>
                      </a:r>
                      <a:r>
                        <a:rPr lang="he-IL" sz="1100" b="1" u="none" kern="1200" dirty="0">
                          <a:solidFill>
                            <a:schemeClr val="dk1"/>
                          </a:solidFill>
                          <a:effectLst/>
                          <a:latin typeface="Heebo" pitchFamily="2" charset="-79"/>
                          <a:ea typeface="Tahoma" panose="020B0604030504040204" pitchFamily="34" charset="0"/>
                          <a:cs typeface="Heebo" pitchFamily="2" charset="-79"/>
                        </a:rPr>
                        <a:t>להקפיד שהצוות יעדכן את המלווים,</a:t>
                      </a:r>
                      <a:r>
                        <a:rPr lang="he-IL" sz="1100" b="0" u="none" kern="1200" dirty="0">
                          <a:solidFill>
                            <a:schemeClr val="dk1"/>
                          </a:solidFill>
                          <a:effectLst/>
                          <a:latin typeface="Heebo" pitchFamily="2" charset="-79"/>
                          <a:ea typeface="Tahoma" panose="020B0604030504040204" pitchFamily="34" charset="0"/>
                          <a:cs typeface="Heebo" pitchFamily="2" charset="-79"/>
                        </a:rPr>
                        <a:t> כדי שידעו לחפש את </a:t>
                      </a:r>
                      <a:br>
                        <a:rPr lang="en-US" sz="1100" b="0" u="none" kern="1200" dirty="0">
                          <a:solidFill>
                            <a:schemeClr val="dk1"/>
                          </a:solidFill>
                          <a:effectLst/>
                          <a:latin typeface="Heebo" pitchFamily="2" charset="-79"/>
                          <a:ea typeface="Tahoma" panose="020B0604030504040204" pitchFamily="34" charset="0"/>
                          <a:cs typeface="Heebo" pitchFamily="2" charset="-79"/>
                        </a:rPr>
                      </a:br>
                      <a:r>
                        <a:rPr lang="he-IL" sz="1100" b="0" u="none" kern="1200" dirty="0">
                          <a:solidFill>
                            <a:schemeClr val="dk1"/>
                          </a:solidFill>
                          <a:effectLst/>
                          <a:latin typeface="Heebo" pitchFamily="2" charset="-79"/>
                          <a:ea typeface="Tahoma" panose="020B0604030504040204" pitchFamily="34" charset="0"/>
                          <a:cs typeface="Heebo" pitchFamily="2" charset="-79"/>
                        </a:rPr>
                        <a:t>התוצר במרחב הציבורי.</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005414"/>
                  </a:ext>
                </a:extLst>
              </a:tr>
            </a:tbl>
          </a:graphicData>
        </a:graphic>
      </p:graphicFrame>
      <p:sp>
        <p:nvSpPr>
          <p:cNvPr id="5" name="Rectangle 4">
            <a:extLst>
              <a:ext uri="{FF2B5EF4-FFF2-40B4-BE49-F238E27FC236}">
                <a16:creationId xmlns:a16="http://schemas.microsoft.com/office/drawing/2014/main" id="{386CB79F-5ADC-9012-302B-C59A55F09328}"/>
              </a:ext>
            </a:extLst>
          </p:cNvPr>
          <p:cNvSpPr/>
          <p:nvPr/>
        </p:nvSpPr>
        <p:spPr>
          <a:xfrm>
            <a:off x="330632" y="185836"/>
            <a:ext cx="8916596" cy="111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r" rtl="1">
              <a:lnSpc>
                <a:spcPct val="150000"/>
              </a:lnSpc>
            </a:pPr>
            <a:r>
              <a:rPr lang="he-IL" sz="1400" dirty="0">
                <a:solidFill>
                  <a:srgbClr val="000000"/>
                </a:solidFill>
                <a:latin typeface="Heebo" pitchFamily="2" charset="-79"/>
                <a:ea typeface="Tahoma" panose="020B0604030504040204" pitchFamily="34" charset="0"/>
                <a:cs typeface="Heebo" pitchFamily="2" charset="-79"/>
              </a:rPr>
              <a:t>במהלך התצפית נבחנה </a:t>
            </a:r>
            <a:r>
              <a:rPr lang="he-IL" sz="1400" b="1" dirty="0">
                <a:solidFill>
                  <a:srgbClr val="000000"/>
                </a:solidFill>
                <a:latin typeface="Heebo" pitchFamily="2" charset="-79"/>
                <a:ea typeface="Tahoma" panose="020B0604030504040204" pitchFamily="34" charset="0"/>
                <a:cs typeface="Heebo" pitchFamily="2" charset="-79"/>
              </a:rPr>
              <a:t>המידה שבה הפעילות בכל תחנה עודדה אינטראקציית מלווה-ילד </a:t>
            </a:r>
            <a:r>
              <a:rPr lang="he-IL" sz="1400" dirty="0">
                <a:solidFill>
                  <a:srgbClr val="000000"/>
                </a:solidFill>
                <a:latin typeface="Heebo" pitchFamily="2" charset="-79"/>
                <a:ea typeface="Tahoma" panose="020B0604030504040204" pitchFamily="34" charset="0"/>
                <a:cs typeface="Heebo" pitchFamily="2" charset="-79"/>
              </a:rPr>
              <a:t>(3 – אינטראקציה רבה, 1 – אינטראקציה מועטה). ההערכה התבססה על מדדים כגון משך המשחק, התאמה לתינוקות ולפעוטות לעומת ילדים גדולים יותר, מעורבות המבוגרים ועוד. </a:t>
            </a:r>
            <a:br>
              <a:rPr lang="en-US" sz="1400" dirty="0">
                <a:solidFill>
                  <a:srgbClr val="000000"/>
                </a:solidFill>
                <a:latin typeface="Heebo" pitchFamily="2" charset="-79"/>
                <a:ea typeface="Tahoma" panose="020B0604030504040204" pitchFamily="34" charset="0"/>
                <a:cs typeface="Heebo" pitchFamily="2" charset="-79"/>
              </a:rPr>
            </a:br>
            <a:r>
              <a:rPr lang="he-IL" sz="1400" dirty="0">
                <a:solidFill>
                  <a:srgbClr val="000000"/>
                </a:solidFill>
                <a:latin typeface="Heebo" pitchFamily="2" charset="-79"/>
                <a:ea typeface="Tahoma" panose="020B0604030504040204" pitchFamily="34" charset="0"/>
                <a:cs typeface="Heebo" pitchFamily="2" charset="-79"/>
              </a:rPr>
              <a:t>כמו כן, </a:t>
            </a:r>
            <a:r>
              <a:rPr lang="he-IL" sz="1400" b="1" dirty="0">
                <a:solidFill>
                  <a:srgbClr val="000000"/>
                </a:solidFill>
                <a:latin typeface="Heebo" pitchFamily="2" charset="-79"/>
                <a:ea typeface="Tahoma" panose="020B0604030504040204" pitchFamily="34" charset="0"/>
                <a:cs typeface="Heebo" pitchFamily="2" charset="-79"/>
              </a:rPr>
              <a:t>לכל תחנה ניתן ציון המשקף את מידת הפופולריות שלה </a:t>
            </a:r>
            <a:r>
              <a:rPr lang="he-IL" sz="1400" dirty="0">
                <a:solidFill>
                  <a:srgbClr val="000000"/>
                </a:solidFill>
                <a:latin typeface="Heebo" pitchFamily="2" charset="-79"/>
                <a:ea typeface="Tahoma" panose="020B0604030504040204" pitchFamily="34" charset="0"/>
                <a:cs typeface="Heebo" pitchFamily="2" charset="-79"/>
              </a:rPr>
              <a:t>(3 – פופולריות גבוהה, 1 – פופולריות נמוכה).</a:t>
            </a:r>
          </a:p>
        </p:txBody>
      </p:sp>
      <p:sp>
        <p:nvSpPr>
          <p:cNvPr id="23" name="TextBox 22">
            <a:extLst>
              <a:ext uri="{FF2B5EF4-FFF2-40B4-BE49-F238E27FC236}">
                <a16:creationId xmlns:a16="http://schemas.microsoft.com/office/drawing/2014/main" id="{575C4114-EB29-6EA9-8F87-469838B48251}"/>
              </a:ext>
            </a:extLst>
          </p:cNvPr>
          <p:cNvSpPr txBox="1"/>
          <p:nvPr/>
        </p:nvSpPr>
        <p:spPr>
          <a:xfrm>
            <a:off x="8196943" y="2330090"/>
            <a:ext cx="3866275" cy="400110"/>
          </a:xfrm>
          <a:prstGeom prst="rect">
            <a:avLst/>
          </a:prstGeom>
          <a:noFill/>
        </p:spPr>
        <p:txBody>
          <a:bodyPr wrap="square">
            <a:spAutoFit/>
          </a:bodyPr>
          <a:lstStyle/>
          <a:p>
            <a:pPr algn="r" rtl="1"/>
            <a:r>
              <a:rPr lang="he-IL" sz="1000" b="1" i="1" dirty="0">
                <a:solidFill>
                  <a:schemeClr val="bg1">
                    <a:lumMod val="65000"/>
                  </a:schemeClr>
                </a:solidFill>
                <a:latin typeface="Heebo" pitchFamily="2" charset="-79"/>
                <a:ea typeface="Tahoma" panose="020B0604030504040204" pitchFamily="34" charset="0"/>
                <a:cs typeface="Heebo" pitchFamily="2" charset="-79"/>
              </a:rPr>
              <a:t>"הכי טוב היה בקיימות כי הם עשו דברים שיהיה אפשר לעשות שוב בבית ובחצר בגן"</a:t>
            </a:r>
          </a:p>
        </p:txBody>
      </p:sp>
      <p:sp>
        <p:nvSpPr>
          <p:cNvPr id="29" name="TextBox 28">
            <a:extLst>
              <a:ext uri="{FF2B5EF4-FFF2-40B4-BE49-F238E27FC236}">
                <a16:creationId xmlns:a16="http://schemas.microsoft.com/office/drawing/2014/main" id="{D1A031D3-9223-08DF-2674-1C13EBF418B1}"/>
              </a:ext>
            </a:extLst>
          </p:cNvPr>
          <p:cNvSpPr txBox="1"/>
          <p:nvPr/>
        </p:nvSpPr>
        <p:spPr>
          <a:xfrm>
            <a:off x="9149573" y="3216883"/>
            <a:ext cx="2913645" cy="246221"/>
          </a:xfrm>
          <a:prstGeom prst="rect">
            <a:avLst/>
          </a:prstGeom>
          <a:noFill/>
        </p:spPr>
        <p:txBody>
          <a:bodyPr wrap="square">
            <a:spAutoFit/>
          </a:bodyPr>
          <a:lstStyle/>
          <a:p>
            <a:pPr algn="r" rtl="1"/>
            <a:r>
              <a:rPr lang="he-IL" sz="1000" b="1" i="1" dirty="0">
                <a:solidFill>
                  <a:schemeClr val="bg1">
                    <a:lumMod val="65000"/>
                  </a:schemeClr>
                </a:solidFill>
                <a:latin typeface="Heebo" pitchFamily="2" charset="-79"/>
                <a:ea typeface="Tahoma" panose="020B0604030504040204" pitchFamily="34" charset="0"/>
                <a:cs typeface="Heebo" pitchFamily="2" charset="-79"/>
              </a:rPr>
              <a:t>"הגרפיטי משך את העין." </a:t>
            </a:r>
          </a:p>
        </p:txBody>
      </p:sp>
      <p:sp>
        <p:nvSpPr>
          <p:cNvPr id="8" name="TextBox 7">
            <a:extLst>
              <a:ext uri="{FF2B5EF4-FFF2-40B4-BE49-F238E27FC236}">
                <a16:creationId xmlns:a16="http://schemas.microsoft.com/office/drawing/2014/main" id="{3041DBFA-0F27-EEF9-BAEE-3B49C4867B50}"/>
              </a:ext>
            </a:extLst>
          </p:cNvPr>
          <p:cNvSpPr txBox="1"/>
          <p:nvPr/>
        </p:nvSpPr>
        <p:spPr>
          <a:xfrm>
            <a:off x="8382000" y="3924757"/>
            <a:ext cx="3681218" cy="400110"/>
          </a:xfrm>
          <a:prstGeom prst="rect">
            <a:avLst/>
          </a:prstGeom>
          <a:noFill/>
        </p:spPr>
        <p:txBody>
          <a:bodyPr wrap="square">
            <a:spAutoFit/>
          </a:bodyPr>
          <a:lstStyle/>
          <a:p>
            <a:pPr algn="r" rtl="1"/>
            <a:r>
              <a:rPr lang="he-IL" sz="1000" b="1" i="1" dirty="0">
                <a:solidFill>
                  <a:schemeClr val="bg1">
                    <a:lumMod val="65000"/>
                  </a:schemeClr>
                </a:solidFill>
                <a:latin typeface="Heebo" pitchFamily="2" charset="-79"/>
                <a:ea typeface="Tahoma" panose="020B0604030504040204" pitchFamily="34" charset="0"/>
                <a:cs typeface="Heebo" pitchFamily="2" charset="-79"/>
              </a:rPr>
              <a:t>"יוזמה חשובה, מאוד נחמד בנוסטלגיה, מאוד מפעיל את הילדים, מזכיר איך אנחנו היינו גם"</a:t>
            </a:r>
          </a:p>
        </p:txBody>
      </p:sp>
      <p:sp>
        <p:nvSpPr>
          <p:cNvPr id="30" name="TextBox 29">
            <a:extLst>
              <a:ext uri="{FF2B5EF4-FFF2-40B4-BE49-F238E27FC236}">
                <a16:creationId xmlns:a16="http://schemas.microsoft.com/office/drawing/2014/main" id="{20CEEFF0-F047-7D3F-7699-25DDEEDBE47C}"/>
              </a:ext>
            </a:extLst>
          </p:cNvPr>
          <p:cNvSpPr txBox="1"/>
          <p:nvPr/>
        </p:nvSpPr>
        <p:spPr>
          <a:xfrm>
            <a:off x="7075811" y="4792806"/>
            <a:ext cx="4987407" cy="246221"/>
          </a:xfrm>
          <a:prstGeom prst="rect">
            <a:avLst/>
          </a:prstGeom>
          <a:noFill/>
        </p:spPr>
        <p:txBody>
          <a:bodyPr wrap="square">
            <a:spAutoFit/>
          </a:bodyPr>
          <a:lstStyle/>
          <a:p>
            <a:pPr algn="r" rtl="1"/>
            <a:r>
              <a:rPr lang="he-IL" sz="1000" b="1" i="1" dirty="0">
                <a:solidFill>
                  <a:schemeClr val="bg1">
                    <a:lumMod val="65000"/>
                  </a:schemeClr>
                </a:solidFill>
                <a:latin typeface="Heebo" pitchFamily="2" charset="-79"/>
                <a:ea typeface="Tahoma" panose="020B0604030504040204" pitchFamily="34" charset="0"/>
                <a:cs typeface="Heebo" pitchFamily="2" charset="-79"/>
              </a:rPr>
              <a:t>"בת ה-7 אהבה את הספורט. היא אוהבת לרוץ".</a:t>
            </a:r>
          </a:p>
        </p:txBody>
      </p:sp>
      <p:sp>
        <p:nvSpPr>
          <p:cNvPr id="31" name="TextBox 30">
            <a:extLst>
              <a:ext uri="{FF2B5EF4-FFF2-40B4-BE49-F238E27FC236}">
                <a16:creationId xmlns:a16="http://schemas.microsoft.com/office/drawing/2014/main" id="{DD5E5C9E-1F04-A922-F92C-A8ACB834775C}"/>
              </a:ext>
            </a:extLst>
          </p:cNvPr>
          <p:cNvSpPr txBox="1"/>
          <p:nvPr/>
        </p:nvSpPr>
        <p:spPr>
          <a:xfrm>
            <a:off x="8499192" y="6329817"/>
            <a:ext cx="3564026" cy="400110"/>
          </a:xfrm>
          <a:prstGeom prst="rect">
            <a:avLst/>
          </a:prstGeom>
          <a:noFill/>
        </p:spPr>
        <p:txBody>
          <a:bodyPr wrap="square">
            <a:spAutoFit/>
          </a:bodyPr>
          <a:lstStyle/>
          <a:p>
            <a:pPr algn="r" rtl="1"/>
            <a:r>
              <a:rPr lang="he-IL" sz="1000" b="1" i="1" dirty="0">
                <a:solidFill>
                  <a:schemeClr val="bg1">
                    <a:lumMod val="65000"/>
                  </a:schemeClr>
                </a:solidFill>
                <a:latin typeface="Heebo" pitchFamily="2" charset="-79"/>
                <a:ea typeface="Tahoma" panose="020B0604030504040204" pitchFamily="34" charset="0"/>
                <a:cs typeface="Heebo" pitchFamily="2" charset="-79"/>
              </a:rPr>
              <a:t>"רעיון יפה, לא ידעתי שזה פה" , "תשאירו את הקיימות ותשימו אותה בגן עצי פרי"</a:t>
            </a:r>
          </a:p>
        </p:txBody>
      </p:sp>
      <p:pic>
        <p:nvPicPr>
          <p:cNvPr id="32" name="Picture 31">
            <a:extLst>
              <a:ext uri="{FF2B5EF4-FFF2-40B4-BE49-F238E27FC236}">
                <a16:creationId xmlns:a16="http://schemas.microsoft.com/office/drawing/2014/main" id="{2F1331F8-6A34-0260-CECD-110C0EA1A6EE}"/>
              </a:ext>
            </a:extLst>
          </p:cNvPr>
          <p:cNvPicPr>
            <a:picLocks noChangeAspect="1"/>
          </p:cNvPicPr>
          <p:nvPr/>
        </p:nvPicPr>
        <p:blipFill>
          <a:blip r:embed="rId4"/>
          <a:stretch>
            <a:fillRect/>
          </a:stretch>
        </p:blipFill>
        <p:spPr>
          <a:xfrm>
            <a:off x="10013411" y="2122861"/>
            <a:ext cx="535911" cy="162910"/>
          </a:xfrm>
          <a:prstGeom prst="rect">
            <a:avLst/>
          </a:prstGeom>
        </p:spPr>
      </p:pic>
      <p:pic>
        <p:nvPicPr>
          <p:cNvPr id="33" name="Picture 32">
            <a:extLst>
              <a:ext uri="{FF2B5EF4-FFF2-40B4-BE49-F238E27FC236}">
                <a16:creationId xmlns:a16="http://schemas.microsoft.com/office/drawing/2014/main" id="{791B9A53-C373-763E-0476-27EE2670DCBB}"/>
              </a:ext>
            </a:extLst>
          </p:cNvPr>
          <p:cNvPicPr>
            <a:picLocks noChangeAspect="1"/>
          </p:cNvPicPr>
          <p:nvPr/>
        </p:nvPicPr>
        <p:blipFill>
          <a:blip r:embed="rId5"/>
          <a:stretch>
            <a:fillRect/>
          </a:stretch>
        </p:blipFill>
        <p:spPr>
          <a:xfrm>
            <a:off x="10013410" y="2874060"/>
            <a:ext cx="535912" cy="162910"/>
          </a:xfrm>
          <a:prstGeom prst="rect">
            <a:avLst/>
          </a:prstGeom>
        </p:spPr>
      </p:pic>
      <p:pic>
        <p:nvPicPr>
          <p:cNvPr id="34" name="Picture 33">
            <a:extLst>
              <a:ext uri="{FF2B5EF4-FFF2-40B4-BE49-F238E27FC236}">
                <a16:creationId xmlns:a16="http://schemas.microsoft.com/office/drawing/2014/main" id="{247F505F-726B-F8C8-D4B8-C84A98BABAD3}"/>
              </a:ext>
            </a:extLst>
          </p:cNvPr>
          <p:cNvPicPr>
            <a:picLocks noChangeAspect="1"/>
          </p:cNvPicPr>
          <p:nvPr/>
        </p:nvPicPr>
        <p:blipFill>
          <a:blip r:embed="rId6"/>
          <a:stretch>
            <a:fillRect/>
          </a:stretch>
        </p:blipFill>
        <p:spPr>
          <a:xfrm>
            <a:off x="10013410" y="3652888"/>
            <a:ext cx="535912" cy="159709"/>
          </a:xfrm>
          <a:prstGeom prst="rect">
            <a:avLst/>
          </a:prstGeom>
        </p:spPr>
      </p:pic>
      <p:pic>
        <p:nvPicPr>
          <p:cNvPr id="35" name="Picture 34">
            <a:extLst>
              <a:ext uri="{FF2B5EF4-FFF2-40B4-BE49-F238E27FC236}">
                <a16:creationId xmlns:a16="http://schemas.microsoft.com/office/drawing/2014/main" id="{49256EBC-6DDE-B191-7C2B-EC8BDB099CD4}"/>
              </a:ext>
            </a:extLst>
          </p:cNvPr>
          <p:cNvPicPr>
            <a:picLocks noChangeAspect="1"/>
          </p:cNvPicPr>
          <p:nvPr/>
        </p:nvPicPr>
        <p:blipFill>
          <a:blip r:embed="rId6"/>
          <a:stretch>
            <a:fillRect/>
          </a:stretch>
        </p:blipFill>
        <p:spPr>
          <a:xfrm>
            <a:off x="10013410" y="5349223"/>
            <a:ext cx="535912" cy="159709"/>
          </a:xfrm>
          <a:prstGeom prst="rect">
            <a:avLst/>
          </a:prstGeom>
        </p:spPr>
      </p:pic>
      <p:pic>
        <p:nvPicPr>
          <p:cNvPr id="36" name="Picture 35">
            <a:extLst>
              <a:ext uri="{FF2B5EF4-FFF2-40B4-BE49-F238E27FC236}">
                <a16:creationId xmlns:a16="http://schemas.microsoft.com/office/drawing/2014/main" id="{C21C705F-E347-AC1F-D3E7-2ABC0BB275DC}"/>
              </a:ext>
            </a:extLst>
          </p:cNvPr>
          <p:cNvPicPr>
            <a:picLocks noChangeAspect="1"/>
          </p:cNvPicPr>
          <p:nvPr/>
        </p:nvPicPr>
        <p:blipFill>
          <a:blip r:embed="rId7"/>
          <a:stretch>
            <a:fillRect/>
          </a:stretch>
        </p:blipFill>
        <p:spPr>
          <a:xfrm>
            <a:off x="10004525" y="4510868"/>
            <a:ext cx="553683" cy="170007"/>
          </a:xfrm>
          <a:prstGeom prst="rect">
            <a:avLst/>
          </a:prstGeom>
        </p:spPr>
      </p:pic>
      <p:pic>
        <p:nvPicPr>
          <p:cNvPr id="39" name="Picture 38">
            <a:extLst>
              <a:ext uri="{FF2B5EF4-FFF2-40B4-BE49-F238E27FC236}">
                <a16:creationId xmlns:a16="http://schemas.microsoft.com/office/drawing/2014/main" id="{AEFD8BA7-B1FD-4070-71A5-E0C00FCA4D45}"/>
              </a:ext>
            </a:extLst>
          </p:cNvPr>
          <p:cNvPicPr>
            <a:picLocks noChangeAspect="1"/>
          </p:cNvPicPr>
          <p:nvPr/>
        </p:nvPicPr>
        <p:blipFill>
          <a:blip r:embed="rId8"/>
          <a:stretch>
            <a:fillRect/>
          </a:stretch>
        </p:blipFill>
        <p:spPr>
          <a:xfrm>
            <a:off x="10016081" y="5891400"/>
            <a:ext cx="530570" cy="162910"/>
          </a:xfrm>
          <a:prstGeom prst="rect">
            <a:avLst/>
          </a:prstGeom>
        </p:spPr>
      </p:pic>
      <p:pic>
        <p:nvPicPr>
          <p:cNvPr id="40" name="Picture 39">
            <a:extLst>
              <a:ext uri="{FF2B5EF4-FFF2-40B4-BE49-F238E27FC236}">
                <a16:creationId xmlns:a16="http://schemas.microsoft.com/office/drawing/2014/main" id="{20CA5D8D-3E9F-394A-B96D-D2FF14561E2B}"/>
              </a:ext>
            </a:extLst>
          </p:cNvPr>
          <p:cNvPicPr>
            <a:picLocks noChangeAspect="1"/>
          </p:cNvPicPr>
          <p:nvPr/>
        </p:nvPicPr>
        <p:blipFill>
          <a:blip r:embed="rId4"/>
          <a:stretch>
            <a:fillRect/>
          </a:stretch>
        </p:blipFill>
        <p:spPr>
          <a:xfrm>
            <a:off x="8769501" y="2122861"/>
            <a:ext cx="535911" cy="162910"/>
          </a:xfrm>
          <a:prstGeom prst="rect">
            <a:avLst/>
          </a:prstGeom>
        </p:spPr>
      </p:pic>
      <p:pic>
        <p:nvPicPr>
          <p:cNvPr id="41" name="Picture 40">
            <a:extLst>
              <a:ext uri="{FF2B5EF4-FFF2-40B4-BE49-F238E27FC236}">
                <a16:creationId xmlns:a16="http://schemas.microsoft.com/office/drawing/2014/main" id="{77087323-1346-8957-EFA0-3F33B0D3C3CA}"/>
              </a:ext>
            </a:extLst>
          </p:cNvPr>
          <p:cNvPicPr>
            <a:picLocks noChangeAspect="1"/>
          </p:cNvPicPr>
          <p:nvPr/>
        </p:nvPicPr>
        <p:blipFill>
          <a:blip r:embed="rId6"/>
          <a:stretch>
            <a:fillRect/>
          </a:stretch>
        </p:blipFill>
        <p:spPr>
          <a:xfrm>
            <a:off x="8769500" y="2890961"/>
            <a:ext cx="535912" cy="159709"/>
          </a:xfrm>
          <a:prstGeom prst="rect">
            <a:avLst/>
          </a:prstGeom>
        </p:spPr>
      </p:pic>
      <p:pic>
        <p:nvPicPr>
          <p:cNvPr id="42" name="Picture 41">
            <a:extLst>
              <a:ext uri="{FF2B5EF4-FFF2-40B4-BE49-F238E27FC236}">
                <a16:creationId xmlns:a16="http://schemas.microsoft.com/office/drawing/2014/main" id="{AFCDBC24-7A63-8846-4888-384551E320EE}"/>
              </a:ext>
            </a:extLst>
          </p:cNvPr>
          <p:cNvPicPr>
            <a:picLocks noChangeAspect="1"/>
          </p:cNvPicPr>
          <p:nvPr/>
        </p:nvPicPr>
        <p:blipFill>
          <a:blip r:embed="rId4"/>
          <a:stretch>
            <a:fillRect/>
          </a:stretch>
        </p:blipFill>
        <p:spPr>
          <a:xfrm>
            <a:off x="8769501" y="3593675"/>
            <a:ext cx="535911" cy="162910"/>
          </a:xfrm>
          <a:prstGeom prst="rect">
            <a:avLst/>
          </a:prstGeom>
        </p:spPr>
      </p:pic>
      <p:pic>
        <p:nvPicPr>
          <p:cNvPr id="43" name="Picture 42">
            <a:extLst>
              <a:ext uri="{FF2B5EF4-FFF2-40B4-BE49-F238E27FC236}">
                <a16:creationId xmlns:a16="http://schemas.microsoft.com/office/drawing/2014/main" id="{69AC70FE-A169-C54F-993D-FE8ECBE15D1F}"/>
              </a:ext>
            </a:extLst>
          </p:cNvPr>
          <p:cNvPicPr>
            <a:picLocks noChangeAspect="1"/>
          </p:cNvPicPr>
          <p:nvPr/>
        </p:nvPicPr>
        <p:blipFill>
          <a:blip r:embed="rId5"/>
          <a:stretch>
            <a:fillRect/>
          </a:stretch>
        </p:blipFill>
        <p:spPr>
          <a:xfrm>
            <a:off x="8742705" y="4484893"/>
            <a:ext cx="589503" cy="179201"/>
          </a:xfrm>
          <a:prstGeom prst="rect">
            <a:avLst/>
          </a:prstGeom>
        </p:spPr>
      </p:pic>
      <p:pic>
        <p:nvPicPr>
          <p:cNvPr id="44" name="Picture 43">
            <a:extLst>
              <a:ext uri="{FF2B5EF4-FFF2-40B4-BE49-F238E27FC236}">
                <a16:creationId xmlns:a16="http://schemas.microsoft.com/office/drawing/2014/main" id="{57468A43-E5F2-AE12-3D15-CF387E3489F4}"/>
              </a:ext>
            </a:extLst>
          </p:cNvPr>
          <p:cNvPicPr>
            <a:picLocks noChangeAspect="1"/>
          </p:cNvPicPr>
          <p:nvPr/>
        </p:nvPicPr>
        <p:blipFill>
          <a:blip r:embed="rId4"/>
          <a:stretch>
            <a:fillRect/>
          </a:stretch>
        </p:blipFill>
        <p:spPr>
          <a:xfrm>
            <a:off x="8769501" y="5337217"/>
            <a:ext cx="535911" cy="162910"/>
          </a:xfrm>
          <a:prstGeom prst="rect">
            <a:avLst/>
          </a:prstGeom>
        </p:spPr>
      </p:pic>
      <p:pic>
        <p:nvPicPr>
          <p:cNvPr id="45" name="Picture 44">
            <a:extLst>
              <a:ext uri="{FF2B5EF4-FFF2-40B4-BE49-F238E27FC236}">
                <a16:creationId xmlns:a16="http://schemas.microsoft.com/office/drawing/2014/main" id="{407085D5-0394-40CA-97BA-5E2E472A4F79}"/>
              </a:ext>
            </a:extLst>
          </p:cNvPr>
          <p:cNvPicPr>
            <a:picLocks noChangeAspect="1"/>
          </p:cNvPicPr>
          <p:nvPr/>
        </p:nvPicPr>
        <p:blipFill>
          <a:blip r:embed="rId8"/>
          <a:stretch>
            <a:fillRect/>
          </a:stretch>
        </p:blipFill>
        <p:spPr>
          <a:xfrm>
            <a:off x="8772172" y="5891400"/>
            <a:ext cx="530569" cy="162910"/>
          </a:xfrm>
          <a:prstGeom prst="rect">
            <a:avLst/>
          </a:prstGeom>
        </p:spPr>
      </p:pic>
      <p:sp>
        <p:nvSpPr>
          <p:cNvPr id="50" name="Freeform 49">
            <a:extLst>
              <a:ext uri="{FF2B5EF4-FFF2-40B4-BE49-F238E27FC236}">
                <a16:creationId xmlns:a16="http://schemas.microsoft.com/office/drawing/2014/main" id="{3A024110-CB64-A36D-D174-87E34CDC143B}"/>
              </a:ext>
            </a:extLst>
          </p:cNvPr>
          <p:cNvSpPr/>
          <p:nvPr/>
        </p:nvSpPr>
        <p:spPr>
          <a:xfrm>
            <a:off x="6308865" y="2080653"/>
            <a:ext cx="119877" cy="162911"/>
          </a:xfrm>
          <a:custGeom>
            <a:avLst/>
            <a:gdLst>
              <a:gd name="connsiteX0" fmla="*/ 106574 w 212369"/>
              <a:gd name="connsiteY0" fmla="*/ 148019 h 288607"/>
              <a:gd name="connsiteX1" fmla="*/ 70067 w 212369"/>
              <a:gd name="connsiteY1" fmla="*/ 121729 h 288607"/>
              <a:gd name="connsiteX2" fmla="*/ 71969 w 212369"/>
              <a:gd name="connsiteY2" fmla="*/ 109728 h 288607"/>
              <a:gd name="connsiteX3" fmla="*/ 110852 w 212369"/>
              <a:gd name="connsiteY3" fmla="*/ 138684 h 288607"/>
              <a:gd name="connsiteX4" fmla="*/ 2662 w 212369"/>
              <a:gd name="connsiteY4" fmla="*/ 117062 h 288607"/>
              <a:gd name="connsiteX5" fmla="*/ 46204 w 212369"/>
              <a:gd name="connsiteY5" fmla="*/ 134398 h 288607"/>
              <a:gd name="connsiteX6" fmla="*/ 3518 w 212369"/>
              <a:gd name="connsiteY6" fmla="*/ 90773 h 288607"/>
              <a:gd name="connsiteX7" fmla="*/ 39740 w 212369"/>
              <a:gd name="connsiteY7" fmla="*/ 112395 h 288607"/>
              <a:gd name="connsiteX8" fmla="*/ 3518 w 212369"/>
              <a:gd name="connsiteY8" fmla="*/ 68771 h 288607"/>
              <a:gd name="connsiteX9" fmla="*/ 0 w 212369"/>
              <a:gd name="connsiteY9" fmla="*/ 138208 h 288607"/>
              <a:gd name="connsiteX10" fmla="*/ 61606 w 212369"/>
              <a:gd name="connsiteY10" fmla="*/ 156686 h 288607"/>
              <a:gd name="connsiteX11" fmla="*/ 70447 w 212369"/>
              <a:gd name="connsiteY11" fmla="*/ 98012 h 288607"/>
              <a:gd name="connsiteX12" fmla="*/ 2662 w 212369"/>
              <a:gd name="connsiteY12" fmla="*/ 43625 h 288607"/>
              <a:gd name="connsiteX13" fmla="*/ 380 w 212369"/>
              <a:gd name="connsiteY13" fmla="*/ 65246 h 288607"/>
              <a:gd name="connsiteX14" fmla="*/ 58088 w 212369"/>
              <a:gd name="connsiteY14" fmla="*/ 109633 h 288607"/>
              <a:gd name="connsiteX15" fmla="*/ 62747 w 212369"/>
              <a:gd name="connsiteY15" fmla="*/ 179070 h 288607"/>
              <a:gd name="connsiteX16" fmla="*/ 73870 w 212369"/>
              <a:gd name="connsiteY16" fmla="*/ 178308 h 288607"/>
              <a:gd name="connsiteX17" fmla="*/ 70447 w 212369"/>
              <a:gd name="connsiteY17" fmla="*/ 98108 h 288607"/>
              <a:gd name="connsiteX18" fmla="*/ 63507 w 212369"/>
              <a:gd name="connsiteY18" fmla="*/ 91440 h 288607"/>
              <a:gd name="connsiteX19" fmla="*/ 112754 w 212369"/>
              <a:gd name="connsiteY19" fmla="*/ 0 h 288607"/>
              <a:gd name="connsiteX20" fmla="*/ 148215 w 212369"/>
              <a:gd name="connsiteY20" fmla="*/ 222123 h 288607"/>
              <a:gd name="connsiteX21" fmla="*/ 114275 w 212369"/>
              <a:gd name="connsiteY21" fmla="*/ 263081 h 288607"/>
              <a:gd name="connsiteX22" fmla="*/ 158008 w 212369"/>
              <a:gd name="connsiteY22" fmla="*/ 228791 h 288607"/>
              <a:gd name="connsiteX23" fmla="*/ 148025 w 212369"/>
              <a:gd name="connsiteY23" fmla="*/ 272606 h 288607"/>
              <a:gd name="connsiteX24" fmla="*/ 212293 w 212369"/>
              <a:gd name="connsiteY24" fmla="*/ 273082 h 288607"/>
              <a:gd name="connsiteX25" fmla="*/ 212293 w 212369"/>
              <a:gd name="connsiteY25" fmla="*/ 288608 h 288607"/>
              <a:gd name="connsiteX26" fmla="*/ 121215 w 212369"/>
              <a:gd name="connsiteY26" fmla="*/ 288608 h 288607"/>
              <a:gd name="connsiteX27" fmla="*/ 2472 w 212369"/>
              <a:gd name="connsiteY27" fmla="*/ 194596 h 288607"/>
              <a:gd name="connsiteX28" fmla="*/ 11313 w 212369"/>
              <a:gd name="connsiteY28" fmla="*/ 180785 h 288607"/>
              <a:gd name="connsiteX29" fmla="*/ 155441 w 212369"/>
              <a:gd name="connsiteY29" fmla="*/ 52483 h 288607"/>
              <a:gd name="connsiteX30" fmla="*/ 107430 w 212369"/>
              <a:gd name="connsiteY30" fmla="*/ 147638 h 288607"/>
              <a:gd name="connsiteX31" fmla="*/ 148310 w 212369"/>
              <a:gd name="connsiteY31" fmla="*/ 222314 h 288607"/>
              <a:gd name="connsiteX32" fmla="*/ 201265 w 212369"/>
              <a:gd name="connsiteY32" fmla="*/ 243840 h 288607"/>
              <a:gd name="connsiteX33" fmla="*/ 212293 w 212369"/>
              <a:gd name="connsiteY33" fmla="*/ 273177 h 288607"/>
              <a:gd name="connsiteX34" fmla="*/ 123972 w 212369"/>
              <a:gd name="connsiteY34" fmla="*/ 273748 h 288607"/>
              <a:gd name="connsiteX35" fmla="*/ 11313 w 212369"/>
              <a:gd name="connsiteY35" fmla="*/ 180785 h 288607"/>
              <a:gd name="connsiteX36" fmla="*/ 31183 w 212369"/>
              <a:gd name="connsiteY36" fmla="*/ 148304 h 2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69" h="288607">
                <a:moveTo>
                  <a:pt x="106574" y="148019"/>
                </a:moveTo>
                <a:lnTo>
                  <a:pt x="70067" y="121729"/>
                </a:lnTo>
                <a:moveTo>
                  <a:pt x="71969" y="109728"/>
                </a:moveTo>
                <a:lnTo>
                  <a:pt x="110852" y="138684"/>
                </a:lnTo>
                <a:moveTo>
                  <a:pt x="2662" y="117062"/>
                </a:moveTo>
                <a:lnTo>
                  <a:pt x="46204" y="134398"/>
                </a:lnTo>
                <a:moveTo>
                  <a:pt x="3518" y="90773"/>
                </a:moveTo>
                <a:lnTo>
                  <a:pt x="39740" y="112395"/>
                </a:lnTo>
                <a:moveTo>
                  <a:pt x="3518" y="68771"/>
                </a:moveTo>
                <a:lnTo>
                  <a:pt x="0" y="138208"/>
                </a:lnTo>
                <a:lnTo>
                  <a:pt x="61606" y="156686"/>
                </a:lnTo>
                <a:moveTo>
                  <a:pt x="70447" y="98012"/>
                </a:moveTo>
                <a:lnTo>
                  <a:pt x="2662" y="43625"/>
                </a:lnTo>
                <a:lnTo>
                  <a:pt x="380" y="65246"/>
                </a:lnTo>
                <a:lnTo>
                  <a:pt x="58088" y="109633"/>
                </a:lnTo>
                <a:lnTo>
                  <a:pt x="62747" y="179070"/>
                </a:lnTo>
                <a:lnTo>
                  <a:pt x="73870" y="178308"/>
                </a:lnTo>
                <a:lnTo>
                  <a:pt x="70447" y="98108"/>
                </a:lnTo>
                <a:close/>
                <a:moveTo>
                  <a:pt x="63507" y="91440"/>
                </a:moveTo>
                <a:lnTo>
                  <a:pt x="112754" y="0"/>
                </a:lnTo>
                <a:moveTo>
                  <a:pt x="148215" y="222123"/>
                </a:moveTo>
                <a:lnTo>
                  <a:pt x="114275" y="263081"/>
                </a:lnTo>
                <a:moveTo>
                  <a:pt x="158008" y="228791"/>
                </a:moveTo>
                <a:lnTo>
                  <a:pt x="148025" y="272606"/>
                </a:lnTo>
                <a:moveTo>
                  <a:pt x="212293" y="273082"/>
                </a:moveTo>
                <a:lnTo>
                  <a:pt x="212293" y="288608"/>
                </a:lnTo>
                <a:lnTo>
                  <a:pt x="121215" y="288608"/>
                </a:lnTo>
                <a:lnTo>
                  <a:pt x="2472" y="194596"/>
                </a:lnTo>
                <a:lnTo>
                  <a:pt x="11313" y="180785"/>
                </a:lnTo>
                <a:moveTo>
                  <a:pt x="155441" y="52483"/>
                </a:moveTo>
                <a:lnTo>
                  <a:pt x="107430" y="147638"/>
                </a:lnTo>
                <a:cubicBezTo>
                  <a:pt x="107430" y="147638"/>
                  <a:pt x="130057" y="209550"/>
                  <a:pt x="148310" y="222314"/>
                </a:cubicBezTo>
                <a:cubicBezTo>
                  <a:pt x="166564" y="235077"/>
                  <a:pt x="188620" y="233934"/>
                  <a:pt x="201265" y="243840"/>
                </a:cubicBezTo>
                <a:cubicBezTo>
                  <a:pt x="214004" y="253841"/>
                  <a:pt x="212293" y="273177"/>
                  <a:pt x="212293" y="273177"/>
                </a:cubicBezTo>
                <a:lnTo>
                  <a:pt x="123972" y="273748"/>
                </a:lnTo>
                <a:lnTo>
                  <a:pt x="11313" y="180785"/>
                </a:lnTo>
                <a:lnTo>
                  <a:pt x="31183" y="148304"/>
                </a:lnTo>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sp>
        <p:nvSpPr>
          <p:cNvPr id="64" name="Freeform 63">
            <a:extLst>
              <a:ext uri="{FF2B5EF4-FFF2-40B4-BE49-F238E27FC236}">
                <a16:creationId xmlns:a16="http://schemas.microsoft.com/office/drawing/2014/main" id="{4CA0AE3C-00C5-6091-96F2-C5664DF2FBD1}"/>
              </a:ext>
            </a:extLst>
          </p:cNvPr>
          <p:cNvSpPr/>
          <p:nvPr/>
        </p:nvSpPr>
        <p:spPr>
          <a:xfrm>
            <a:off x="6309504" y="2459992"/>
            <a:ext cx="118599" cy="125617"/>
          </a:xfrm>
          <a:custGeom>
            <a:avLst/>
            <a:gdLst>
              <a:gd name="connsiteX0" fmla="*/ 175881 w 231116"/>
              <a:gd name="connsiteY0" fmla="*/ 210788 h 244792"/>
              <a:gd name="connsiteX1" fmla="*/ 175881 w 231116"/>
              <a:gd name="connsiteY1" fmla="*/ 244792 h 244792"/>
              <a:gd name="connsiteX2" fmla="*/ 202310 w 231116"/>
              <a:gd name="connsiteY2" fmla="*/ 244792 h 244792"/>
              <a:gd name="connsiteX3" fmla="*/ 98303 w 231116"/>
              <a:gd name="connsiteY3" fmla="*/ 0 h 244792"/>
              <a:gd name="connsiteX4" fmla="*/ 231117 w 231116"/>
              <a:gd name="connsiteY4" fmla="*/ 124968 h 244792"/>
              <a:gd name="connsiteX5" fmla="*/ 192613 w 231116"/>
              <a:gd name="connsiteY5" fmla="*/ 228029 h 244792"/>
              <a:gd name="connsiteX6" fmla="*/ 123782 w 231116"/>
              <a:gd name="connsiteY6" fmla="*/ 118586 h 244792"/>
              <a:gd name="connsiteX7" fmla="*/ 95926 w 231116"/>
              <a:gd name="connsiteY7" fmla="*/ 146495 h 244792"/>
              <a:gd name="connsiteX8" fmla="*/ 96972 w 231116"/>
              <a:gd name="connsiteY8" fmla="*/ 62008 h 244792"/>
              <a:gd name="connsiteX9" fmla="*/ 96972 w 231116"/>
              <a:gd name="connsiteY9" fmla="*/ 143827 h 244792"/>
              <a:gd name="connsiteX10" fmla="*/ 194134 w 231116"/>
              <a:gd name="connsiteY10" fmla="*/ 133826 h 244792"/>
              <a:gd name="connsiteX11" fmla="*/ 97067 w 231116"/>
              <a:gd name="connsiteY11" fmla="*/ 231076 h 244792"/>
              <a:gd name="connsiteX12" fmla="*/ 0 w 231116"/>
              <a:gd name="connsiteY12" fmla="*/ 133826 h 244792"/>
              <a:gd name="connsiteX13" fmla="*/ 97067 w 231116"/>
              <a:gd name="connsiteY13" fmla="*/ 36576 h 244792"/>
              <a:gd name="connsiteX14" fmla="*/ 194134 w 231116"/>
              <a:gd name="connsiteY14" fmla="*/ 133826 h 24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116" h="244792">
                <a:moveTo>
                  <a:pt x="175881" y="210788"/>
                </a:moveTo>
                <a:lnTo>
                  <a:pt x="175881" y="244792"/>
                </a:lnTo>
                <a:lnTo>
                  <a:pt x="202310" y="244792"/>
                </a:lnTo>
                <a:moveTo>
                  <a:pt x="98303" y="0"/>
                </a:moveTo>
                <a:cubicBezTo>
                  <a:pt x="98303" y="0"/>
                  <a:pt x="231117" y="11525"/>
                  <a:pt x="231117" y="124968"/>
                </a:cubicBezTo>
                <a:cubicBezTo>
                  <a:pt x="231117" y="198120"/>
                  <a:pt x="192613" y="228029"/>
                  <a:pt x="192613" y="228029"/>
                </a:cubicBezTo>
                <a:moveTo>
                  <a:pt x="123782" y="118586"/>
                </a:moveTo>
                <a:lnTo>
                  <a:pt x="95926" y="146495"/>
                </a:lnTo>
                <a:moveTo>
                  <a:pt x="96972" y="62008"/>
                </a:moveTo>
                <a:lnTo>
                  <a:pt x="96972" y="143827"/>
                </a:lnTo>
                <a:moveTo>
                  <a:pt x="194134" y="133826"/>
                </a:moveTo>
                <a:cubicBezTo>
                  <a:pt x="194134" y="187547"/>
                  <a:pt x="150687" y="231076"/>
                  <a:pt x="97067" y="231076"/>
                </a:cubicBezTo>
                <a:cubicBezTo>
                  <a:pt x="43447" y="231076"/>
                  <a:pt x="0" y="187547"/>
                  <a:pt x="0" y="133826"/>
                </a:cubicBezTo>
                <a:cubicBezTo>
                  <a:pt x="0" y="80105"/>
                  <a:pt x="43447" y="36576"/>
                  <a:pt x="97067" y="36576"/>
                </a:cubicBezTo>
                <a:cubicBezTo>
                  <a:pt x="150687" y="36576"/>
                  <a:pt x="194134" y="80105"/>
                  <a:pt x="194134" y="133826"/>
                </a:cubicBezTo>
                <a:close/>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sp>
        <p:nvSpPr>
          <p:cNvPr id="77" name="Freeform 76">
            <a:extLst>
              <a:ext uri="{FF2B5EF4-FFF2-40B4-BE49-F238E27FC236}">
                <a16:creationId xmlns:a16="http://schemas.microsoft.com/office/drawing/2014/main" id="{EAED3E4E-FFA0-AB0E-8547-6FC81EA5B647}"/>
              </a:ext>
            </a:extLst>
          </p:cNvPr>
          <p:cNvSpPr/>
          <p:nvPr/>
        </p:nvSpPr>
        <p:spPr>
          <a:xfrm>
            <a:off x="6288789" y="2289146"/>
            <a:ext cx="160028" cy="117748"/>
          </a:xfrm>
          <a:custGeom>
            <a:avLst/>
            <a:gdLst>
              <a:gd name="connsiteX0" fmla="*/ 68451 w 283500"/>
              <a:gd name="connsiteY0" fmla="*/ 48387 h 208597"/>
              <a:gd name="connsiteX1" fmla="*/ 81380 w 283500"/>
              <a:gd name="connsiteY1" fmla="*/ 72104 h 208597"/>
              <a:gd name="connsiteX2" fmla="*/ 68926 w 283500"/>
              <a:gd name="connsiteY2" fmla="*/ 127063 h 208597"/>
              <a:gd name="connsiteX3" fmla="*/ 94690 w 283500"/>
              <a:gd name="connsiteY3" fmla="*/ 148304 h 208597"/>
              <a:gd name="connsiteX4" fmla="*/ 259257 w 283500"/>
              <a:gd name="connsiteY4" fmla="*/ 151066 h 208597"/>
              <a:gd name="connsiteX5" fmla="*/ 250321 w 283500"/>
              <a:gd name="connsiteY5" fmla="*/ 160020 h 208597"/>
              <a:gd name="connsiteX6" fmla="*/ 241384 w 283500"/>
              <a:gd name="connsiteY6" fmla="*/ 151066 h 208597"/>
              <a:gd name="connsiteX7" fmla="*/ 250321 w 283500"/>
              <a:gd name="connsiteY7" fmla="*/ 142113 h 208597"/>
              <a:gd name="connsiteX8" fmla="*/ 259257 w 283500"/>
              <a:gd name="connsiteY8" fmla="*/ 151066 h 208597"/>
              <a:gd name="connsiteX9" fmla="*/ 276180 w 283500"/>
              <a:gd name="connsiteY9" fmla="*/ 133350 h 208597"/>
              <a:gd name="connsiteX10" fmla="*/ 247374 w 283500"/>
              <a:gd name="connsiteY10" fmla="*/ 133350 h 208597"/>
              <a:gd name="connsiteX11" fmla="*/ 232828 w 283500"/>
              <a:gd name="connsiteY11" fmla="*/ 147923 h 208597"/>
              <a:gd name="connsiteX12" fmla="*/ 232828 w 283500"/>
              <a:gd name="connsiteY12" fmla="*/ 156020 h 208597"/>
              <a:gd name="connsiteX13" fmla="*/ 247659 w 283500"/>
              <a:gd name="connsiteY13" fmla="*/ 170879 h 208597"/>
              <a:gd name="connsiteX14" fmla="*/ 283501 w 283500"/>
              <a:gd name="connsiteY14" fmla="*/ 170879 h 208597"/>
              <a:gd name="connsiteX15" fmla="*/ 283501 w 283500"/>
              <a:gd name="connsiteY15" fmla="*/ 133350 h 208597"/>
              <a:gd name="connsiteX16" fmla="*/ 276180 w 283500"/>
              <a:gd name="connsiteY16" fmla="*/ 133350 h 208597"/>
              <a:gd name="connsiteX17" fmla="*/ 232828 w 283500"/>
              <a:gd name="connsiteY17" fmla="*/ 156020 h 208597"/>
              <a:gd name="connsiteX18" fmla="*/ 232828 w 283500"/>
              <a:gd name="connsiteY18" fmla="*/ 147923 h 208597"/>
              <a:gd name="connsiteX19" fmla="*/ 247374 w 283500"/>
              <a:gd name="connsiteY19" fmla="*/ 133350 h 208597"/>
              <a:gd name="connsiteX20" fmla="*/ 276180 w 283500"/>
              <a:gd name="connsiteY20" fmla="*/ 133350 h 208597"/>
              <a:gd name="connsiteX21" fmla="*/ 276180 w 283500"/>
              <a:gd name="connsiteY21" fmla="*/ 89821 h 208597"/>
              <a:gd name="connsiteX22" fmla="*/ 263251 w 283500"/>
              <a:gd name="connsiteY22" fmla="*/ 89821 h 208597"/>
              <a:gd name="connsiteX23" fmla="*/ 263251 w 283500"/>
              <a:gd name="connsiteY23" fmla="*/ 61817 h 208597"/>
              <a:gd name="connsiteX24" fmla="*/ 109141 w 283500"/>
              <a:gd name="connsiteY24" fmla="*/ 62008 h 208597"/>
              <a:gd name="connsiteX25" fmla="*/ 103437 w 283500"/>
              <a:gd name="connsiteY25" fmla="*/ 63532 h 208597"/>
              <a:gd name="connsiteX26" fmla="*/ 95261 w 283500"/>
              <a:gd name="connsiteY26" fmla="*/ 77343 h 208597"/>
              <a:gd name="connsiteX27" fmla="*/ 95261 w 283500"/>
              <a:gd name="connsiteY27" fmla="*/ 182213 h 208597"/>
              <a:gd name="connsiteX28" fmla="*/ 96211 w 283500"/>
              <a:gd name="connsiteY28" fmla="*/ 189166 h 208597"/>
              <a:gd name="connsiteX29" fmla="*/ 100395 w 283500"/>
              <a:gd name="connsiteY29" fmla="*/ 199263 h 208597"/>
              <a:gd name="connsiteX30" fmla="*/ 104483 w 283500"/>
              <a:gd name="connsiteY30" fmla="*/ 203168 h 208597"/>
              <a:gd name="connsiteX31" fmla="*/ 121595 w 283500"/>
              <a:gd name="connsiteY31" fmla="*/ 208597 h 208597"/>
              <a:gd name="connsiteX32" fmla="*/ 276275 w 283500"/>
              <a:gd name="connsiteY32" fmla="*/ 208597 h 208597"/>
              <a:gd name="connsiteX33" fmla="*/ 276275 w 283500"/>
              <a:gd name="connsiteY33" fmla="*/ 170974 h 208597"/>
              <a:gd name="connsiteX34" fmla="*/ 247754 w 283500"/>
              <a:gd name="connsiteY34" fmla="*/ 170974 h 208597"/>
              <a:gd name="connsiteX35" fmla="*/ 232923 w 283500"/>
              <a:gd name="connsiteY35" fmla="*/ 156115 h 208597"/>
              <a:gd name="connsiteX36" fmla="*/ 95261 w 283500"/>
              <a:gd name="connsiteY36" fmla="*/ 77343 h 208597"/>
              <a:gd name="connsiteX37" fmla="*/ 113324 w 283500"/>
              <a:gd name="connsiteY37" fmla="*/ 89916 h 208597"/>
              <a:gd name="connsiteX38" fmla="*/ 263251 w 283500"/>
              <a:gd name="connsiteY38" fmla="*/ 89916 h 208597"/>
              <a:gd name="connsiteX39" fmla="*/ 69592 w 283500"/>
              <a:gd name="connsiteY39" fmla="*/ 44672 h 208597"/>
              <a:gd name="connsiteX40" fmla="*/ 60845 w 283500"/>
              <a:gd name="connsiteY40" fmla="*/ 53435 h 208597"/>
              <a:gd name="connsiteX41" fmla="*/ 52099 w 283500"/>
              <a:gd name="connsiteY41" fmla="*/ 44672 h 208597"/>
              <a:gd name="connsiteX42" fmla="*/ 60845 w 283500"/>
              <a:gd name="connsiteY42" fmla="*/ 35909 h 208597"/>
              <a:gd name="connsiteX43" fmla="*/ 69592 w 283500"/>
              <a:gd name="connsiteY43" fmla="*/ 44672 h 208597"/>
              <a:gd name="connsiteX44" fmla="*/ 95 w 283500"/>
              <a:gd name="connsiteY44" fmla="*/ 33338 h 208597"/>
              <a:gd name="connsiteX45" fmla="*/ 17588 w 283500"/>
              <a:gd name="connsiteY45" fmla="*/ 0 h 208597"/>
              <a:gd name="connsiteX46" fmla="*/ 75296 w 283500"/>
              <a:gd name="connsiteY46" fmla="*/ 30956 h 208597"/>
              <a:gd name="connsiteX47" fmla="*/ 86324 w 283500"/>
              <a:gd name="connsiteY47" fmla="*/ 57245 h 208597"/>
              <a:gd name="connsiteX48" fmla="*/ 56567 w 283500"/>
              <a:gd name="connsiteY48" fmla="*/ 65437 h 208597"/>
              <a:gd name="connsiteX49" fmla="*/ 0 w 283500"/>
              <a:gd name="connsiteY49" fmla="*/ 33338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3500" h="208597">
                <a:moveTo>
                  <a:pt x="68451" y="48387"/>
                </a:moveTo>
                <a:cubicBezTo>
                  <a:pt x="68451" y="48387"/>
                  <a:pt x="81380" y="55436"/>
                  <a:pt x="81380" y="72104"/>
                </a:cubicBezTo>
                <a:cubicBezTo>
                  <a:pt x="81380" y="100870"/>
                  <a:pt x="64363" y="107061"/>
                  <a:pt x="68926" y="127063"/>
                </a:cubicBezTo>
                <a:cubicBezTo>
                  <a:pt x="73680" y="147923"/>
                  <a:pt x="94690" y="148304"/>
                  <a:pt x="94690" y="148304"/>
                </a:cubicBezTo>
                <a:moveTo>
                  <a:pt x="259257" y="151066"/>
                </a:moveTo>
                <a:cubicBezTo>
                  <a:pt x="259257" y="156020"/>
                  <a:pt x="255265" y="160020"/>
                  <a:pt x="250321" y="160020"/>
                </a:cubicBezTo>
                <a:cubicBezTo>
                  <a:pt x="245377" y="160020"/>
                  <a:pt x="241384" y="156020"/>
                  <a:pt x="241384" y="151066"/>
                </a:cubicBezTo>
                <a:cubicBezTo>
                  <a:pt x="241384" y="146113"/>
                  <a:pt x="245377" y="142113"/>
                  <a:pt x="250321" y="142113"/>
                </a:cubicBezTo>
                <a:cubicBezTo>
                  <a:pt x="255265" y="142113"/>
                  <a:pt x="259257" y="146113"/>
                  <a:pt x="259257" y="151066"/>
                </a:cubicBezTo>
                <a:close/>
                <a:moveTo>
                  <a:pt x="276180" y="133350"/>
                </a:moveTo>
                <a:lnTo>
                  <a:pt x="247374" y="133350"/>
                </a:lnTo>
                <a:cubicBezTo>
                  <a:pt x="239388" y="133350"/>
                  <a:pt x="232828" y="139827"/>
                  <a:pt x="232828" y="147923"/>
                </a:cubicBezTo>
                <a:lnTo>
                  <a:pt x="232828" y="156020"/>
                </a:lnTo>
                <a:cubicBezTo>
                  <a:pt x="232828" y="164211"/>
                  <a:pt x="239483" y="170879"/>
                  <a:pt x="247659" y="170879"/>
                </a:cubicBezTo>
                <a:lnTo>
                  <a:pt x="283501" y="170879"/>
                </a:lnTo>
                <a:lnTo>
                  <a:pt x="283501" y="133350"/>
                </a:lnTo>
                <a:lnTo>
                  <a:pt x="276180" y="133350"/>
                </a:lnTo>
                <a:close/>
                <a:moveTo>
                  <a:pt x="232828" y="156020"/>
                </a:moveTo>
                <a:lnTo>
                  <a:pt x="232828" y="147923"/>
                </a:lnTo>
                <a:cubicBezTo>
                  <a:pt x="232828" y="139922"/>
                  <a:pt x="239293" y="133350"/>
                  <a:pt x="247374" y="133350"/>
                </a:cubicBezTo>
                <a:lnTo>
                  <a:pt x="276180" y="133350"/>
                </a:lnTo>
                <a:lnTo>
                  <a:pt x="276180" y="89821"/>
                </a:lnTo>
                <a:lnTo>
                  <a:pt x="263251" y="89821"/>
                </a:lnTo>
                <a:lnTo>
                  <a:pt x="263251" y="61817"/>
                </a:lnTo>
                <a:cubicBezTo>
                  <a:pt x="263251" y="61817"/>
                  <a:pt x="117032" y="62008"/>
                  <a:pt x="109141" y="62008"/>
                </a:cubicBezTo>
                <a:cubicBezTo>
                  <a:pt x="107049" y="62008"/>
                  <a:pt x="105148" y="62579"/>
                  <a:pt x="103437" y="63532"/>
                </a:cubicBezTo>
                <a:cubicBezTo>
                  <a:pt x="98303" y="66199"/>
                  <a:pt x="95261" y="71533"/>
                  <a:pt x="95261" y="77343"/>
                </a:cubicBezTo>
                <a:lnTo>
                  <a:pt x="95261" y="182213"/>
                </a:lnTo>
                <a:cubicBezTo>
                  <a:pt x="95261" y="184595"/>
                  <a:pt x="95546" y="186880"/>
                  <a:pt x="96211" y="189166"/>
                </a:cubicBezTo>
                <a:cubicBezTo>
                  <a:pt x="97067" y="192214"/>
                  <a:pt x="98493" y="196596"/>
                  <a:pt x="100395" y="199263"/>
                </a:cubicBezTo>
                <a:cubicBezTo>
                  <a:pt x="101345" y="200596"/>
                  <a:pt x="102771" y="201930"/>
                  <a:pt x="104483" y="203168"/>
                </a:cubicBezTo>
                <a:cubicBezTo>
                  <a:pt x="109426" y="206788"/>
                  <a:pt x="115511" y="208597"/>
                  <a:pt x="121595" y="208597"/>
                </a:cubicBezTo>
                <a:lnTo>
                  <a:pt x="276275" y="208597"/>
                </a:lnTo>
                <a:lnTo>
                  <a:pt x="276275" y="170974"/>
                </a:lnTo>
                <a:lnTo>
                  <a:pt x="247754" y="170974"/>
                </a:lnTo>
                <a:cubicBezTo>
                  <a:pt x="239578" y="170974"/>
                  <a:pt x="232923" y="164306"/>
                  <a:pt x="232923" y="156115"/>
                </a:cubicBezTo>
                <a:close/>
                <a:moveTo>
                  <a:pt x="95261" y="77343"/>
                </a:moveTo>
                <a:cubicBezTo>
                  <a:pt x="95261" y="77343"/>
                  <a:pt x="93549" y="89916"/>
                  <a:pt x="113324" y="89916"/>
                </a:cubicBezTo>
                <a:lnTo>
                  <a:pt x="263251" y="89916"/>
                </a:lnTo>
                <a:moveTo>
                  <a:pt x="69592" y="44672"/>
                </a:moveTo>
                <a:cubicBezTo>
                  <a:pt x="69592" y="49530"/>
                  <a:pt x="65694" y="53435"/>
                  <a:pt x="60845" y="53435"/>
                </a:cubicBezTo>
                <a:cubicBezTo>
                  <a:pt x="55997" y="53435"/>
                  <a:pt x="52099" y="49530"/>
                  <a:pt x="52099" y="44672"/>
                </a:cubicBezTo>
                <a:cubicBezTo>
                  <a:pt x="52099" y="39814"/>
                  <a:pt x="55997" y="35909"/>
                  <a:pt x="60845" y="35909"/>
                </a:cubicBezTo>
                <a:cubicBezTo>
                  <a:pt x="65694" y="35909"/>
                  <a:pt x="69592" y="39814"/>
                  <a:pt x="69592" y="44672"/>
                </a:cubicBezTo>
                <a:close/>
                <a:moveTo>
                  <a:pt x="95" y="33338"/>
                </a:moveTo>
                <a:lnTo>
                  <a:pt x="17588" y="0"/>
                </a:lnTo>
                <a:lnTo>
                  <a:pt x="75296" y="30956"/>
                </a:lnTo>
                <a:lnTo>
                  <a:pt x="86324" y="57245"/>
                </a:lnTo>
                <a:lnTo>
                  <a:pt x="56567" y="65437"/>
                </a:lnTo>
                <a:lnTo>
                  <a:pt x="0" y="33338"/>
                </a:lnTo>
                <a:close/>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sp>
        <p:nvSpPr>
          <p:cNvPr id="83" name="Freeform 82">
            <a:extLst>
              <a:ext uri="{FF2B5EF4-FFF2-40B4-BE49-F238E27FC236}">
                <a16:creationId xmlns:a16="http://schemas.microsoft.com/office/drawing/2014/main" id="{3B61C529-E8D3-2E9C-A736-13206522889C}"/>
              </a:ext>
            </a:extLst>
          </p:cNvPr>
          <p:cNvSpPr/>
          <p:nvPr/>
        </p:nvSpPr>
        <p:spPr>
          <a:xfrm>
            <a:off x="6305454" y="2853442"/>
            <a:ext cx="126698" cy="126497"/>
          </a:xfrm>
          <a:custGeom>
            <a:avLst/>
            <a:gdLst>
              <a:gd name="connsiteX0" fmla="*/ 47250 w 246898"/>
              <a:gd name="connsiteY0" fmla="*/ 122015 h 246507"/>
              <a:gd name="connsiteX1" fmla="*/ 127490 w 246898"/>
              <a:gd name="connsiteY1" fmla="*/ 84296 h 246507"/>
              <a:gd name="connsiteX2" fmla="*/ 206779 w 246898"/>
              <a:gd name="connsiteY2" fmla="*/ 124968 h 246507"/>
              <a:gd name="connsiteX3" fmla="*/ 124162 w 246898"/>
              <a:gd name="connsiteY3" fmla="*/ 167545 h 246507"/>
              <a:gd name="connsiteX4" fmla="*/ 47345 w 246898"/>
              <a:gd name="connsiteY4" fmla="*/ 122015 h 246507"/>
              <a:gd name="connsiteX5" fmla="*/ 146314 w 246898"/>
              <a:gd name="connsiteY5" fmla="*/ 126397 h 246507"/>
              <a:gd name="connsiteX6" fmla="*/ 125493 w 246898"/>
              <a:gd name="connsiteY6" fmla="*/ 147161 h 246507"/>
              <a:gd name="connsiteX7" fmla="*/ 104673 w 246898"/>
              <a:gd name="connsiteY7" fmla="*/ 126397 h 246507"/>
              <a:gd name="connsiteX8" fmla="*/ 125493 w 246898"/>
              <a:gd name="connsiteY8" fmla="*/ 105537 h 246507"/>
              <a:gd name="connsiteX9" fmla="*/ 146314 w 246898"/>
              <a:gd name="connsiteY9" fmla="*/ 126397 h 246507"/>
              <a:gd name="connsiteX10" fmla="*/ 246898 w 246898"/>
              <a:gd name="connsiteY10" fmla="*/ 82677 h 246507"/>
              <a:gd name="connsiteX11" fmla="*/ 246898 w 246898"/>
              <a:gd name="connsiteY11" fmla="*/ 95 h 246507"/>
              <a:gd name="connsiteX12" fmla="*/ 175691 w 246898"/>
              <a:gd name="connsiteY12" fmla="*/ 95 h 246507"/>
              <a:gd name="connsiteX13" fmla="*/ 163426 w 246898"/>
              <a:gd name="connsiteY13" fmla="*/ 246507 h 246507"/>
              <a:gd name="connsiteX14" fmla="*/ 245852 w 246898"/>
              <a:gd name="connsiteY14" fmla="*/ 246507 h 246507"/>
              <a:gd name="connsiteX15" fmla="*/ 245852 w 246898"/>
              <a:gd name="connsiteY15" fmla="*/ 175070 h 246507"/>
              <a:gd name="connsiteX16" fmla="*/ 0 w 246898"/>
              <a:gd name="connsiteY16" fmla="*/ 163830 h 246507"/>
              <a:gd name="connsiteX17" fmla="*/ 0 w 246898"/>
              <a:gd name="connsiteY17" fmla="*/ 246412 h 246507"/>
              <a:gd name="connsiteX18" fmla="*/ 71303 w 246898"/>
              <a:gd name="connsiteY18" fmla="*/ 246412 h 246507"/>
              <a:gd name="connsiteX19" fmla="*/ 83567 w 246898"/>
              <a:gd name="connsiteY19" fmla="*/ 0 h 246507"/>
              <a:gd name="connsiteX20" fmla="*/ 1141 w 246898"/>
              <a:gd name="connsiteY20" fmla="*/ 0 h 246507"/>
              <a:gd name="connsiteX21" fmla="*/ 1141 w 246898"/>
              <a:gd name="connsiteY21" fmla="*/ 71438 h 24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898" h="246507">
                <a:moveTo>
                  <a:pt x="47250" y="122015"/>
                </a:moveTo>
                <a:cubicBezTo>
                  <a:pt x="47250" y="122015"/>
                  <a:pt x="82997" y="84296"/>
                  <a:pt x="127490" y="84296"/>
                </a:cubicBezTo>
                <a:cubicBezTo>
                  <a:pt x="171983" y="84296"/>
                  <a:pt x="206779" y="124968"/>
                  <a:pt x="206779" y="124968"/>
                </a:cubicBezTo>
                <a:cubicBezTo>
                  <a:pt x="206779" y="124968"/>
                  <a:pt x="176356" y="167545"/>
                  <a:pt x="124162" y="167545"/>
                </a:cubicBezTo>
                <a:cubicBezTo>
                  <a:pt x="71969" y="167545"/>
                  <a:pt x="47345" y="122015"/>
                  <a:pt x="47345" y="122015"/>
                </a:cubicBezTo>
                <a:close/>
                <a:moveTo>
                  <a:pt x="146314" y="126397"/>
                </a:moveTo>
                <a:cubicBezTo>
                  <a:pt x="146314" y="137922"/>
                  <a:pt x="136997" y="147161"/>
                  <a:pt x="125493" y="147161"/>
                </a:cubicBezTo>
                <a:cubicBezTo>
                  <a:pt x="113990" y="147161"/>
                  <a:pt x="104673" y="137827"/>
                  <a:pt x="104673" y="126397"/>
                </a:cubicBezTo>
                <a:cubicBezTo>
                  <a:pt x="104673" y="114967"/>
                  <a:pt x="113990" y="105537"/>
                  <a:pt x="125493" y="105537"/>
                </a:cubicBezTo>
                <a:cubicBezTo>
                  <a:pt x="136997" y="105537"/>
                  <a:pt x="146314" y="114871"/>
                  <a:pt x="146314" y="126397"/>
                </a:cubicBezTo>
                <a:close/>
                <a:moveTo>
                  <a:pt x="246898" y="82677"/>
                </a:moveTo>
                <a:lnTo>
                  <a:pt x="246898" y="95"/>
                </a:lnTo>
                <a:lnTo>
                  <a:pt x="175691" y="95"/>
                </a:lnTo>
                <a:moveTo>
                  <a:pt x="163426" y="246507"/>
                </a:moveTo>
                <a:lnTo>
                  <a:pt x="245852" y="246507"/>
                </a:lnTo>
                <a:lnTo>
                  <a:pt x="245852" y="175070"/>
                </a:lnTo>
                <a:moveTo>
                  <a:pt x="0" y="163830"/>
                </a:moveTo>
                <a:lnTo>
                  <a:pt x="0" y="246412"/>
                </a:lnTo>
                <a:lnTo>
                  <a:pt x="71303" y="246412"/>
                </a:lnTo>
                <a:moveTo>
                  <a:pt x="83567" y="0"/>
                </a:moveTo>
                <a:lnTo>
                  <a:pt x="1141" y="0"/>
                </a:lnTo>
                <a:lnTo>
                  <a:pt x="1141" y="71438"/>
                </a:lnTo>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pic>
        <p:nvPicPr>
          <p:cNvPr id="84" name="Picture 83">
            <a:extLst>
              <a:ext uri="{FF2B5EF4-FFF2-40B4-BE49-F238E27FC236}">
                <a16:creationId xmlns:a16="http://schemas.microsoft.com/office/drawing/2014/main" id="{7B2808D6-BDD8-C26D-4D33-CB208A59609E}"/>
              </a:ext>
            </a:extLst>
          </p:cNvPr>
          <p:cNvPicPr>
            <a:picLocks noChangeAspect="1"/>
          </p:cNvPicPr>
          <p:nvPr/>
        </p:nvPicPr>
        <p:blipFill>
          <a:blip r:embed="rId9"/>
          <a:stretch>
            <a:fillRect/>
          </a:stretch>
        </p:blipFill>
        <p:spPr>
          <a:xfrm>
            <a:off x="6318744" y="3035158"/>
            <a:ext cx="100119" cy="135455"/>
          </a:xfrm>
          <a:prstGeom prst="rect">
            <a:avLst/>
          </a:prstGeom>
        </p:spPr>
      </p:pic>
      <p:sp>
        <p:nvSpPr>
          <p:cNvPr id="85" name="Freeform 84">
            <a:extLst>
              <a:ext uri="{FF2B5EF4-FFF2-40B4-BE49-F238E27FC236}">
                <a16:creationId xmlns:a16="http://schemas.microsoft.com/office/drawing/2014/main" id="{E45BE9C3-6EF0-0D2C-91C8-5155C4CE0D8F}"/>
              </a:ext>
            </a:extLst>
          </p:cNvPr>
          <p:cNvSpPr/>
          <p:nvPr/>
        </p:nvSpPr>
        <p:spPr>
          <a:xfrm>
            <a:off x="6308865" y="3208668"/>
            <a:ext cx="119877" cy="162911"/>
          </a:xfrm>
          <a:custGeom>
            <a:avLst/>
            <a:gdLst>
              <a:gd name="connsiteX0" fmla="*/ 106574 w 212369"/>
              <a:gd name="connsiteY0" fmla="*/ 148019 h 288607"/>
              <a:gd name="connsiteX1" fmla="*/ 70067 w 212369"/>
              <a:gd name="connsiteY1" fmla="*/ 121729 h 288607"/>
              <a:gd name="connsiteX2" fmla="*/ 71969 w 212369"/>
              <a:gd name="connsiteY2" fmla="*/ 109728 h 288607"/>
              <a:gd name="connsiteX3" fmla="*/ 110852 w 212369"/>
              <a:gd name="connsiteY3" fmla="*/ 138684 h 288607"/>
              <a:gd name="connsiteX4" fmla="*/ 2662 w 212369"/>
              <a:gd name="connsiteY4" fmla="*/ 117062 h 288607"/>
              <a:gd name="connsiteX5" fmla="*/ 46204 w 212369"/>
              <a:gd name="connsiteY5" fmla="*/ 134398 h 288607"/>
              <a:gd name="connsiteX6" fmla="*/ 3518 w 212369"/>
              <a:gd name="connsiteY6" fmla="*/ 90773 h 288607"/>
              <a:gd name="connsiteX7" fmla="*/ 39740 w 212369"/>
              <a:gd name="connsiteY7" fmla="*/ 112395 h 288607"/>
              <a:gd name="connsiteX8" fmla="*/ 3518 w 212369"/>
              <a:gd name="connsiteY8" fmla="*/ 68771 h 288607"/>
              <a:gd name="connsiteX9" fmla="*/ 0 w 212369"/>
              <a:gd name="connsiteY9" fmla="*/ 138208 h 288607"/>
              <a:gd name="connsiteX10" fmla="*/ 61606 w 212369"/>
              <a:gd name="connsiteY10" fmla="*/ 156686 h 288607"/>
              <a:gd name="connsiteX11" fmla="*/ 70447 w 212369"/>
              <a:gd name="connsiteY11" fmla="*/ 98012 h 288607"/>
              <a:gd name="connsiteX12" fmla="*/ 2662 w 212369"/>
              <a:gd name="connsiteY12" fmla="*/ 43625 h 288607"/>
              <a:gd name="connsiteX13" fmla="*/ 380 w 212369"/>
              <a:gd name="connsiteY13" fmla="*/ 65246 h 288607"/>
              <a:gd name="connsiteX14" fmla="*/ 58088 w 212369"/>
              <a:gd name="connsiteY14" fmla="*/ 109633 h 288607"/>
              <a:gd name="connsiteX15" fmla="*/ 62747 w 212369"/>
              <a:gd name="connsiteY15" fmla="*/ 179070 h 288607"/>
              <a:gd name="connsiteX16" fmla="*/ 73870 w 212369"/>
              <a:gd name="connsiteY16" fmla="*/ 178308 h 288607"/>
              <a:gd name="connsiteX17" fmla="*/ 70447 w 212369"/>
              <a:gd name="connsiteY17" fmla="*/ 98108 h 288607"/>
              <a:gd name="connsiteX18" fmla="*/ 63507 w 212369"/>
              <a:gd name="connsiteY18" fmla="*/ 91440 h 288607"/>
              <a:gd name="connsiteX19" fmla="*/ 112754 w 212369"/>
              <a:gd name="connsiteY19" fmla="*/ 0 h 288607"/>
              <a:gd name="connsiteX20" fmla="*/ 148215 w 212369"/>
              <a:gd name="connsiteY20" fmla="*/ 222123 h 288607"/>
              <a:gd name="connsiteX21" fmla="*/ 114275 w 212369"/>
              <a:gd name="connsiteY21" fmla="*/ 263081 h 288607"/>
              <a:gd name="connsiteX22" fmla="*/ 158008 w 212369"/>
              <a:gd name="connsiteY22" fmla="*/ 228791 h 288607"/>
              <a:gd name="connsiteX23" fmla="*/ 148025 w 212369"/>
              <a:gd name="connsiteY23" fmla="*/ 272606 h 288607"/>
              <a:gd name="connsiteX24" fmla="*/ 212293 w 212369"/>
              <a:gd name="connsiteY24" fmla="*/ 273082 h 288607"/>
              <a:gd name="connsiteX25" fmla="*/ 212293 w 212369"/>
              <a:gd name="connsiteY25" fmla="*/ 288608 h 288607"/>
              <a:gd name="connsiteX26" fmla="*/ 121215 w 212369"/>
              <a:gd name="connsiteY26" fmla="*/ 288608 h 288607"/>
              <a:gd name="connsiteX27" fmla="*/ 2472 w 212369"/>
              <a:gd name="connsiteY27" fmla="*/ 194596 h 288607"/>
              <a:gd name="connsiteX28" fmla="*/ 11313 w 212369"/>
              <a:gd name="connsiteY28" fmla="*/ 180785 h 288607"/>
              <a:gd name="connsiteX29" fmla="*/ 155441 w 212369"/>
              <a:gd name="connsiteY29" fmla="*/ 52483 h 288607"/>
              <a:gd name="connsiteX30" fmla="*/ 107430 w 212369"/>
              <a:gd name="connsiteY30" fmla="*/ 147638 h 288607"/>
              <a:gd name="connsiteX31" fmla="*/ 148310 w 212369"/>
              <a:gd name="connsiteY31" fmla="*/ 222314 h 288607"/>
              <a:gd name="connsiteX32" fmla="*/ 201265 w 212369"/>
              <a:gd name="connsiteY32" fmla="*/ 243840 h 288607"/>
              <a:gd name="connsiteX33" fmla="*/ 212293 w 212369"/>
              <a:gd name="connsiteY33" fmla="*/ 273177 h 288607"/>
              <a:gd name="connsiteX34" fmla="*/ 123972 w 212369"/>
              <a:gd name="connsiteY34" fmla="*/ 273748 h 288607"/>
              <a:gd name="connsiteX35" fmla="*/ 11313 w 212369"/>
              <a:gd name="connsiteY35" fmla="*/ 180785 h 288607"/>
              <a:gd name="connsiteX36" fmla="*/ 31183 w 212369"/>
              <a:gd name="connsiteY36" fmla="*/ 148304 h 2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69" h="288607">
                <a:moveTo>
                  <a:pt x="106574" y="148019"/>
                </a:moveTo>
                <a:lnTo>
                  <a:pt x="70067" y="121729"/>
                </a:lnTo>
                <a:moveTo>
                  <a:pt x="71969" y="109728"/>
                </a:moveTo>
                <a:lnTo>
                  <a:pt x="110852" y="138684"/>
                </a:lnTo>
                <a:moveTo>
                  <a:pt x="2662" y="117062"/>
                </a:moveTo>
                <a:lnTo>
                  <a:pt x="46204" y="134398"/>
                </a:lnTo>
                <a:moveTo>
                  <a:pt x="3518" y="90773"/>
                </a:moveTo>
                <a:lnTo>
                  <a:pt x="39740" y="112395"/>
                </a:lnTo>
                <a:moveTo>
                  <a:pt x="3518" y="68771"/>
                </a:moveTo>
                <a:lnTo>
                  <a:pt x="0" y="138208"/>
                </a:lnTo>
                <a:lnTo>
                  <a:pt x="61606" y="156686"/>
                </a:lnTo>
                <a:moveTo>
                  <a:pt x="70447" y="98012"/>
                </a:moveTo>
                <a:lnTo>
                  <a:pt x="2662" y="43625"/>
                </a:lnTo>
                <a:lnTo>
                  <a:pt x="380" y="65246"/>
                </a:lnTo>
                <a:lnTo>
                  <a:pt x="58088" y="109633"/>
                </a:lnTo>
                <a:lnTo>
                  <a:pt x="62747" y="179070"/>
                </a:lnTo>
                <a:lnTo>
                  <a:pt x="73870" y="178308"/>
                </a:lnTo>
                <a:lnTo>
                  <a:pt x="70447" y="98108"/>
                </a:lnTo>
                <a:close/>
                <a:moveTo>
                  <a:pt x="63507" y="91440"/>
                </a:moveTo>
                <a:lnTo>
                  <a:pt x="112754" y="0"/>
                </a:lnTo>
                <a:moveTo>
                  <a:pt x="148215" y="222123"/>
                </a:moveTo>
                <a:lnTo>
                  <a:pt x="114275" y="263081"/>
                </a:lnTo>
                <a:moveTo>
                  <a:pt x="158008" y="228791"/>
                </a:moveTo>
                <a:lnTo>
                  <a:pt x="148025" y="272606"/>
                </a:lnTo>
                <a:moveTo>
                  <a:pt x="212293" y="273082"/>
                </a:moveTo>
                <a:lnTo>
                  <a:pt x="212293" y="288608"/>
                </a:lnTo>
                <a:lnTo>
                  <a:pt x="121215" y="288608"/>
                </a:lnTo>
                <a:lnTo>
                  <a:pt x="2472" y="194596"/>
                </a:lnTo>
                <a:lnTo>
                  <a:pt x="11313" y="180785"/>
                </a:lnTo>
                <a:moveTo>
                  <a:pt x="155441" y="52483"/>
                </a:moveTo>
                <a:lnTo>
                  <a:pt x="107430" y="147638"/>
                </a:lnTo>
                <a:cubicBezTo>
                  <a:pt x="107430" y="147638"/>
                  <a:pt x="130057" y="209550"/>
                  <a:pt x="148310" y="222314"/>
                </a:cubicBezTo>
                <a:cubicBezTo>
                  <a:pt x="166564" y="235077"/>
                  <a:pt x="188620" y="233934"/>
                  <a:pt x="201265" y="243840"/>
                </a:cubicBezTo>
                <a:cubicBezTo>
                  <a:pt x="214004" y="253841"/>
                  <a:pt x="212293" y="273177"/>
                  <a:pt x="212293" y="273177"/>
                </a:cubicBezTo>
                <a:lnTo>
                  <a:pt x="123972" y="273748"/>
                </a:lnTo>
                <a:lnTo>
                  <a:pt x="11313" y="180785"/>
                </a:lnTo>
                <a:lnTo>
                  <a:pt x="31183" y="148304"/>
                </a:lnTo>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pic>
        <p:nvPicPr>
          <p:cNvPr id="86" name="Picture 85">
            <a:extLst>
              <a:ext uri="{FF2B5EF4-FFF2-40B4-BE49-F238E27FC236}">
                <a16:creationId xmlns:a16="http://schemas.microsoft.com/office/drawing/2014/main" id="{A59A3349-9A76-7BDE-25FF-24570A096FA6}"/>
              </a:ext>
            </a:extLst>
          </p:cNvPr>
          <p:cNvPicPr>
            <a:picLocks noChangeAspect="1"/>
          </p:cNvPicPr>
          <p:nvPr/>
        </p:nvPicPr>
        <p:blipFill>
          <a:blip r:embed="rId10"/>
          <a:stretch>
            <a:fillRect/>
          </a:stretch>
        </p:blipFill>
        <p:spPr>
          <a:xfrm>
            <a:off x="6285099" y="3677412"/>
            <a:ext cx="167409" cy="121227"/>
          </a:xfrm>
          <a:prstGeom prst="rect">
            <a:avLst/>
          </a:prstGeom>
        </p:spPr>
      </p:pic>
      <p:sp>
        <p:nvSpPr>
          <p:cNvPr id="87" name="Freeform 86">
            <a:extLst>
              <a:ext uri="{FF2B5EF4-FFF2-40B4-BE49-F238E27FC236}">
                <a16:creationId xmlns:a16="http://schemas.microsoft.com/office/drawing/2014/main" id="{13E69F1F-5F9B-E4B4-C1D6-BBA3265206A1}"/>
              </a:ext>
            </a:extLst>
          </p:cNvPr>
          <p:cNvSpPr/>
          <p:nvPr/>
        </p:nvSpPr>
        <p:spPr>
          <a:xfrm>
            <a:off x="6314314" y="3836072"/>
            <a:ext cx="108979" cy="148101"/>
          </a:xfrm>
          <a:custGeom>
            <a:avLst/>
            <a:gdLst>
              <a:gd name="connsiteX0" fmla="*/ 106574 w 212369"/>
              <a:gd name="connsiteY0" fmla="*/ 148019 h 288607"/>
              <a:gd name="connsiteX1" fmla="*/ 70067 w 212369"/>
              <a:gd name="connsiteY1" fmla="*/ 121729 h 288607"/>
              <a:gd name="connsiteX2" fmla="*/ 71969 w 212369"/>
              <a:gd name="connsiteY2" fmla="*/ 109728 h 288607"/>
              <a:gd name="connsiteX3" fmla="*/ 110852 w 212369"/>
              <a:gd name="connsiteY3" fmla="*/ 138684 h 288607"/>
              <a:gd name="connsiteX4" fmla="*/ 2662 w 212369"/>
              <a:gd name="connsiteY4" fmla="*/ 117062 h 288607"/>
              <a:gd name="connsiteX5" fmla="*/ 46204 w 212369"/>
              <a:gd name="connsiteY5" fmla="*/ 134398 h 288607"/>
              <a:gd name="connsiteX6" fmla="*/ 3518 w 212369"/>
              <a:gd name="connsiteY6" fmla="*/ 90773 h 288607"/>
              <a:gd name="connsiteX7" fmla="*/ 39740 w 212369"/>
              <a:gd name="connsiteY7" fmla="*/ 112395 h 288607"/>
              <a:gd name="connsiteX8" fmla="*/ 3518 w 212369"/>
              <a:gd name="connsiteY8" fmla="*/ 68771 h 288607"/>
              <a:gd name="connsiteX9" fmla="*/ 0 w 212369"/>
              <a:gd name="connsiteY9" fmla="*/ 138208 h 288607"/>
              <a:gd name="connsiteX10" fmla="*/ 61606 w 212369"/>
              <a:gd name="connsiteY10" fmla="*/ 156686 h 288607"/>
              <a:gd name="connsiteX11" fmla="*/ 70447 w 212369"/>
              <a:gd name="connsiteY11" fmla="*/ 98012 h 288607"/>
              <a:gd name="connsiteX12" fmla="*/ 2662 w 212369"/>
              <a:gd name="connsiteY12" fmla="*/ 43625 h 288607"/>
              <a:gd name="connsiteX13" fmla="*/ 380 w 212369"/>
              <a:gd name="connsiteY13" fmla="*/ 65246 h 288607"/>
              <a:gd name="connsiteX14" fmla="*/ 58088 w 212369"/>
              <a:gd name="connsiteY14" fmla="*/ 109633 h 288607"/>
              <a:gd name="connsiteX15" fmla="*/ 62747 w 212369"/>
              <a:gd name="connsiteY15" fmla="*/ 179070 h 288607"/>
              <a:gd name="connsiteX16" fmla="*/ 73870 w 212369"/>
              <a:gd name="connsiteY16" fmla="*/ 178308 h 288607"/>
              <a:gd name="connsiteX17" fmla="*/ 70447 w 212369"/>
              <a:gd name="connsiteY17" fmla="*/ 98108 h 288607"/>
              <a:gd name="connsiteX18" fmla="*/ 63507 w 212369"/>
              <a:gd name="connsiteY18" fmla="*/ 91440 h 288607"/>
              <a:gd name="connsiteX19" fmla="*/ 112754 w 212369"/>
              <a:gd name="connsiteY19" fmla="*/ 0 h 288607"/>
              <a:gd name="connsiteX20" fmla="*/ 148215 w 212369"/>
              <a:gd name="connsiteY20" fmla="*/ 222123 h 288607"/>
              <a:gd name="connsiteX21" fmla="*/ 114275 w 212369"/>
              <a:gd name="connsiteY21" fmla="*/ 263081 h 288607"/>
              <a:gd name="connsiteX22" fmla="*/ 158008 w 212369"/>
              <a:gd name="connsiteY22" fmla="*/ 228791 h 288607"/>
              <a:gd name="connsiteX23" fmla="*/ 148025 w 212369"/>
              <a:gd name="connsiteY23" fmla="*/ 272606 h 288607"/>
              <a:gd name="connsiteX24" fmla="*/ 212293 w 212369"/>
              <a:gd name="connsiteY24" fmla="*/ 273082 h 288607"/>
              <a:gd name="connsiteX25" fmla="*/ 212293 w 212369"/>
              <a:gd name="connsiteY25" fmla="*/ 288608 h 288607"/>
              <a:gd name="connsiteX26" fmla="*/ 121215 w 212369"/>
              <a:gd name="connsiteY26" fmla="*/ 288608 h 288607"/>
              <a:gd name="connsiteX27" fmla="*/ 2472 w 212369"/>
              <a:gd name="connsiteY27" fmla="*/ 194596 h 288607"/>
              <a:gd name="connsiteX28" fmla="*/ 11313 w 212369"/>
              <a:gd name="connsiteY28" fmla="*/ 180785 h 288607"/>
              <a:gd name="connsiteX29" fmla="*/ 155441 w 212369"/>
              <a:gd name="connsiteY29" fmla="*/ 52483 h 288607"/>
              <a:gd name="connsiteX30" fmla="*/ 107430 w 212369"/>
              <a:gd name="connsiteY30" fmla="*/ 147638 h 288607"/>
              <a:gd name="connsiteX31" fmla="*/ 148310 w 212369"/>
              <a:gd name="connsiteY31" fmla="*/ 222314 h 288607"/>
              <a:gd name="connsiteX32" fmla="*/ 201265 w 212369"/>
              <a:gd name="connsiteY32" fmla="*/ 243840 h 288607"/>
              <a:gd name="connsiteX33" fmla="*/ 212293 w 212369"/>
              <a:gd name="connsiteY33" fmla="*/ 273177 h 288607"/>
              <a:gd name="connsiteX34" fmla="*/ 123972 w 212369"/>
              <a:gd name="connsiteY34" fmla="*/ 273748 h 288607"/>
              <a:gd name="connsiteX35" fmla="*/ 11313 w 212369"/>
              <a:gd name="connsiteY35" fmla="*/ 180785 h 288607"/>
              <a:gd name="connsiteX36" fmla="*/ 31183 w 212369"/>
              <a:gd name="connsiteY36" fmla="*/ 148304 h 2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69" h="288607">
                <a:moveTo>
                  <a:pt x="106574" y="148019"/>
                </a:moveTo>
                <a:lnTo>
                  <a:pt x="70067" y="121729"/>
                </a:lnTo>
                <a:moveTo>
                  <a:pt x="71969" y="109728"/>
                </a:moveTo>
                <a:lnTo>
                  <a:pt x="110852" y="138684"/>
                </a:lnTo>
                <a:moveTo>
                  <a:pt x="2662" y="117062"/>
                </a:moveTo>
                <a:lnTo>
                  <a:pt x="46204" y="134398"/>
                </a:lnTo>
                <a:moveTo>
                  <a:pt x="3518" y="90773"/>
                </a:moveTo>
                <a:lnTo>
                  <a:pt x="39740" y="112395"/>
                </a:lnTo>
                <a:moveTo>
                  <a:pt x="3518" y="68771"/>
                </a:moveTo>
                <a:lnTo>
                  <a:pt x="0" y="138208"/>
                </a:lnTo>
                <a:lnTo>
                  <a:pt x="61606" y="156686"/>
                </a:lnTo>
                <a:moveTo>
                  <a:pt x="70447" y="98012"/>
                </a:moveTo>
                <a:lnTo>
                  <a:pt x="2662" y="43625"/>
                </a:lnTo>
                <a:lnTo>
                  <a:pt x="380" y="65246"/>
                </a:lnTo>
                <a:lnTo>
                  <a:pt x="58088" y="109633"/>
                </a:lnTo>
                <a:lnTo>
                  <a:pt x="62747" y="179070"/>
                </a:lnTo>
                <a:lnTo>
                  <a:pt x="73870" y="178308"/>
                </a:lnTo>
                <a:lnTo>
                  <a:pt x="70447" y="98108"/>
                </a:lnTo>
                <a:close/>
                <a:moveTo>
                  <a:pt x="63507" y="91440"/>
                </a:moveTo>
                <a:lnTo>
                  <a:pt x="112754" y="0"/>
                </a:lnTo>
                <a:moveTo>
                  <a:pt x="148215" y="222123"/>
                </a:moveTo>
                <a:lnTo>
                  <a:pt x="114275" y="263081"/>
                </a:lnTo>
                <a:moveTo>
                  <a:pt x="158008" y="228791"/>
                </a:moveTo>
                <a:lnTo>
                  <a:pt x="148025" y="272606"/>
                </a:lnTo>
                <a:moveTo>
                  <a:pt x="212293" y="273082"/>
                </a:moveTo>
                <a:lnTo>
                  <a:pt x="212293" y="288608"/>
                </a:lnTo>
                <a:lnTo>
                  <a:pt x="121215" y="288608"/>
                </a:lnTo>
                <a:lnTo>
                  <a:pt x="2472" y="194596"/>
                </a:lnTo>
                <a:lnTo>
                  <a:pt x="11313" y="180785"/>
                </a:lnTo>
                <a:moveTo>
                  <a:pt x="155441" y="52483"/>
                </a:moveTo>
                <a:lnTo>
                  <a:pt x="107430" y="147638"/>
                </a:lnTo>
                <a:cubicBezTo>
                  <a:pt x="107430" y="147638"/>
                  <a:pt x="130057" y="209550"/>
                  <a:pt x="148310" y="222314"/>
                </a:cubicBezTo>
                <a:cubicBezTo>
                  <a:pt x="166564" y="235077"/>
                  <a:pt x="188620" y="233934"/>
                  <a:pt x="201265" y="243840"/>
                </a:cubicBezTo>
                <a:cubicBezTo>
                  <a:pt x="214004" y="253841"/>
                  <a:pt x="212293" y="273177"/>
                  <a:pt x="212293" y="273177"/>
                </a:cubicBezTo>
                <a:lnTo>
                  <a:pt x="123972" y="273748"/>
                </a:lnTo>
                <a:lnTo>
                  <a:pt x="11313" y="180785"/>
                </a:lnTo>
                <a:lnTo>
                  <a:pt x="31183" y="148304"/>
                </a:lnTo>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pic>
        <p:nvPicPr>
          <p:cNvPr id="88" name="Picture 87">
            <a:extLst>
              <a:ext uri="{FF2B5EF4-FFF2-40B4-BE49-F238E27FC236}">
                <a16:creationId xmlns:a16="http://schemas.microsoft.com/office/drawing/2014/main" id="{821B3868-C910-CAC5-6028-78A5683FEE92}"/>
              </a:ext>
            </a:extLst>
          </p:cNvPr>
          <p:cNvPicPr>
            <a:picLocks noChangeAspect="1"/>
          </p:cNvPicPr>
          <p:nvPr/>
        </p:nvPicPr>
        <p:blipFill>
          <a:blip r:embed="rId9"/>
          <a:stretch>
            <a:fillRect/>
          </a:stretch>
        </p:blipFill>
        <p:spPr>
          <a:xfrm>
            <a:off x="6318744" y="4025207"/>
            <a:ext cx="100119" cy="135455"/>
          </a:xfrm>
          <a:prstGeom prst="rect">
            <a:avLst/>
          </a:prstGeom>
        </p:spPr>
      </p:pic>
      <p:pic>
        <p:nvPicPr>
          <p:cNvPr id="89" name="Picture 88">
            <a:extLst>
              <a:ext uri="{FF2B5EF4-FFF2-40B4-BE49-F238E27FC236}">
                <a16:creationId xmlns:a16="http://schemas.microsoft.com/office/drawing/2014/main" id="{9E3B4AA0-8891-9457-7B78-4EFDA3DD7EA3}"/>
              </a:ext>
            </a:extLst>
          </p:cNvPr>
          <p:cNvPicPr>
            <a:picLocks noChangeAspect="1"/>
          </p:cNvPicPr>
          <p:nvPr/>
        </p:nvPicPr>
        <p:blipFill>
          <a:blip r:embed="rId11"/>
          <a:stretch>
            <a:fillRect/>
          </a:stretch>
        </p:blipFill>
        <p:spPr>
          <a:xfrm>
            <a:off x="6319278" y="4451107"/>
            <a:ext cx="99051" cy="156396"/>
          </a:xfrm>
          <a:prstGeom prst="rect">
            <a:avLst/>
          </a:prstGeom>
        </p:spPr>
      </p:pic>
      <p:sp>
        <p:nvSpPr>
          <p:cNvPr id="90" name="Freeform 89">
            <a:extLst>
              <a:ext uri="{FF2B5EF4-FFF2-40B4-BE49-F238E27FC236}">
                <a16:creationId xmlns:a16="http://schemas.microsoft.com/office/drawing/2014/main" id="{E7C944A6-6052-67D6-A700-34CE24BBE102}"/>
              </a:ext>
            </a:extLst>
          </p:cNvPr>
          <p:cNvSpPr/>
          <p:nvPr/>
        </p:nvSpPr>
        <p:spPr>
          <a:xfrm>
            <a:off x="6314314" y="4660042"/>
            <a:ext cx="108979" cy="148101"/>
          </a:xfrm>
          <a:custGeom>
            <a:avLst/>
            <a:gdLst>
              <a:gd name="connsiteX0" fmla="*/ 106574 w 212369"/>
              <a:gd name="connsiteY0" fmla="*/ 148019 h 288607"/>
              <a:gd name="connsiteX1" fmla="*/ 70067 w 212369"/>
              <a:gd name="connsiteY1" fmla="*/ 121729 h 288607"/>
              <a:gd name="connsiteX2" fmla="*/ 71969 w 212369"/>
              <a:gd name="connsiteY2" fmla="*/ 109728 h 288607"/>
              <a:gd name="connsiteX3" fmla="*/ 110852 w 212369"/>
              <a:gd name="connsiteY3" fmla="*/ 138684 h 288607"/>
              <a:gd name="connsiteX4" fmla="*/ 2662 w 212369"/>
              <a:gd name="connsiteY4" fmla="*/ 117062 h 288607"/>
              <a:gd name="connsiteX5" fmla="*/ 46204 w 212369"/>
              <a:gd name="connsiteY5" fmla="*/ 134398 h 288607"/>
              <a:gd name="connsiteX6" fmla="*/ 3518 w 212369"/>
              <a:gd name="connsiteY6" fmla="*/ 90773 h 288607"/>
              <a:gd name="connsiteX7" fmla="*/ 39740 w 212369"/>
              <a:gd name="connsiteY7" fmla="*/ 112395 h 288607"/>
              <a:gd name="connsiteX8" fmla="*/ 3518 w 212369"/>
              <a:gd name="connsiteY8" fmla="*/ 68771 h 288607"/>
              <a:gd name="connsiteX9" fmla="*/ 0 w 212369"/>
              <a:gd name="connsiteY9" fmla="*/ 138208 h 288607"/>
              <a:gd name="connsiteX10" fmla="*/ 61606 w 212369"/>
              <a:gd name="connsiteY10" fmla="*/ 156686 h 288607"/>
              <a:gd name="connsiteX11" fmla="*/ 70447 w 212369"/>
              <a:gd name="connsiteY11" fmla="*/ 98012 h 288607"/>
              <a:gd name="connsiteX12" fmla="*/ 2662 w 212369"/>
              <a:gd name="connsiteY12" fmla="*/ 43625 h 288607"/>
              <a:gd name="connsiteX13" fmla="*/ 380 w 212369"/>
              <a:gd name="connsiteY13" fmla="*/ 65246 h 288607"/>
              <a:gd name="connsiteX14" fmla="*/ 58088 w 212369"/>
              <a:gd name="connsiteY14" fmla="*/ 109633 h 288607"/>
              <a:gd name="connsiteX15" fmla="*/ 62747 w 212369"/>
              <a:gd name="connsiteY15" fmla="*/ 179070 h 288607"/>
              <a:gd name="connsiteX16" fmla="*/ 73870 w 212369"/>
              <a:gd name="connsiteY16" fmla="*/ 178308 h 288607"/>
              <a:gd name="connsiteX17" fmla="*/ 70447 w 212369"/>
              <a:gd name="connsiteY17" fmla="*/ 98108 h 288607"/>
              <a:gd name="connsiteX18" fmla="*/ 63507 w 212369"/>
              <a:gd name="connsiteY18" fmla="*/ 91440 h 288607"/>
              <a:gd name="connsiteX19" fmla="*/ 112754 w 212369"/>
              <a:gd name="connsiteY19" fmla="*/ 0 h 288607"/>
              <a:gd name="connsiteX20" fmla="*/ 148215 w 212369"/>
              <a:gd name="connsiteY20" fmla="*/ 222123 h 288607"/>
              <a:gd name="connsiteX21" fmla="*/ 114275 w 212369"/>
              <a:gd name="connsiteY21" fmla="*/ 263081 h 288607"/>
              <a:gd name="connsiteX22" fmla="*/ 158008 w 212369"/>
              <a:gd name="connsiteY22" fmla="*/ 228791 h 288607"/>
              <a:gd name="connsiteX23" fmla="*/ 148025 w 212369"/>
              <a:gd name="connsiteY23" fmla="*/ 272606 h 288607"/>
              <a:gd name="connsiteX24" fmla="*/ 212293 w 212369"/>
              <a:gd name="connsiteY24" fmla="*/ 273082 h 288607"/>
              <a:gd name="connsiteX25" fmla="*/ 212293 w 212369"/>
              <a:gd name="connsiteY25" fmla="*/ 288608 h 288607"/>
              <a:gd name="connsiteX26" fmla="*/ 121215 w 212369"/>
              <a:gd name="connsiteY26" fmla="*/ 288608 h 288607"/>
              <a:gd name="connsiteX27" fmla="*/ 2472 w 212369"/>
              <a:gd name="connsiteY27" fmla="*/ 194596 h 288607"/>
              <a:gd name="connsiteX28" fmla="*/ 11313 w 212369"/>
              <a:gd name="connsiteY28" fmla="*/ 180785 h 288607"/>
              <a:gd name="connsiteX29" fmla="*/ 155441 w 212369"/>
              <a:gd name="connsiteY29" fmla="*/ 52483 h 288607"/>
              <a:gd name="connsiteX30" fmla="*/ 107430 w 212369"/>
              <a:gd name="connsiteY30" fmla="*/ 147638 h 288607"/>
              <a:gd name="connsiteX31" fmla="*/ 148310 w 212369"/>
              <a:gd name="connsiteY31" fmla="*/ 222314 h 288607"/>
              <a:gd name="connsiteX32" fmla="*/ 201265 w 212369"/>
              <a:gd name="connsiteY32" fmla="*/ 243840 h 288607"/>
              <a:gd name="connsiteX33" fmla="*/ 212293 w 212369"/>
              <a:gd name="connsiteY33" fmla="*/ 273177 h 288607"/>
              <a:gd name="connsiteX34" fmla="*/ 123972 w 212369"/>
              <a:gd name="connsiteY34" fmla="*/ 273748 h 288607"/>
              <a:gd name="connsiteX35" fmla="*/ 11313 w 212369"/>
              <a:gd name="connsiteY35" fmla="*/ 180785 h 288607"/>
              <a:gd name="connsiteX36" fmla="*/ 31183 w 212369"/>
              <a:gd name="connsiteY36" fmla="*/ 148304 h 2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69" h="288607">
                <a:moveTo>
                  <a:pt x="106574" y="148019"/>
                </a:moveTo>
                <a:lnTo>
                  <a:pt x="70067" y="121729"/>
                </a:lnTo>
                <a:moveTo>
                  <a:pt x="71969" y="109728"/>
                </a:moveTo>
                <a:lnTo>
                  <a:pt x="110852" y="138684"/>
                </a:lnTo>
                <a:moveTo>
                  <a:pt x="2662" y="117062"/>
                </a:moveTo>
                <a:lnTo>
                  <a:pt x="46204" y="134398"/>
                </a:lnTo>
                <a:moveTo>
                  <a:pt x="3518" y="90773"/>
                </a:moveTo>
                <a:lnTo>
                  <a:pt x="39740" y="112395"/>
                </a:lnTo>
                <a:moveTo>
                  <a:pt x="3518" y="68771"/>
                </a:moveTo>
                <a:lnTo>
                  <a:pt x="0" y="138208"/>
                </a:lnTo>
                <a:lnTo>
                  <a:pt x="61606" y="156686"/>
                </a:lnTo>
                <a:moveTo>
                  <a:pt x="70447" y="98012"/>
                </a:moveTo>
                <a:lnTo>
                  <a:pt x="2662" y="43625"/>
                </a:lnTo>
                <a:lnTo>
                  <a:pt x="380" y="65246"/>
                </a:lnTo>
                <a:lnTo>
                  <a:pt x="58088" y="109633"/>
                </a:lnTo>
                <a:lnTo>
                  <a:pt x="62747" y="179070"/>
                </a:lnTo>
                <a:lnTo>
                  <a:pt x="73870" y="178308"/>
                </a:lnTo>
                <a:lnTo>
                  <a:pt x="70447" y="98108"/>
                </a:lnTo>
                <a:close/>
                <a:moveTo>
                  <a:pt x="63507" y="91440"/>
                </a:moveTo>
                <a:lnTo>
                  <a:pt x="112754" y="0"/>
                </a:lnTo>
                <a:moveTo>
                  <a:pt x="148215" y="222123"/>
                </a:moveTo>
                <a:lnTo>
                  <a:pt x="114275" y="263081"/>
                </a:lnTo>
                <a:moveTo>
                  <a:pt x="158008" y="228791"/>
                </a:moveTo>
                <a:lnTo>
                  <a:pt x="148025" y="272606"/>
                </a:lnTo>
                <a:moveTo>
                  <a:pt x="212293" y="273082"/>
                </a:moveTo>
                <a:lnTo>
                  <a:pt x="212293" y="288608"/>
                </a:lnTo>
                <a:lnTo>
                  <a:pt x="121215" y="288608"/>
                </a:lnTo>
                <a:lnTo>
                  <a:pt x="2472" y="194596"/>
                </a:lnTo>
                <a:lnTo>
                  <a:pt x="11313" y="180785"/>
                </a:lnTo>
                <a:moveTo>
                  <a:pt x="155441" y="52483"/>
                </a:moveTo>
                <a:lnTo>
                  <a:pt x="107430" y="147638"/>
                </a:lnTo>
                <a:cubicBezTo>
                  <a:pt x="107430" y="147638"/>
                  <a:pt x="130057" y="209550"/>
                  <a:pt x="148310" y="222314"/>
                </a:cubicBezTo>
                <a:cubicBezTo>
                  <a:pt x="166564" y="235077"/>
                  <a:pt x="188620" y="233934"/>
                  <a:pt x="201265" y="243840"/>
                </a:cubicBezTo>
                <a:cubicBezTo>
                  <a:pt x="214004" y="253841"/>
                  <a:pt x="212293" y="273177"/>
                  <a:pt x="212293" y="273177"/>
                </a:cubicBezTo>
                <a:lnTo>
                  <a:pt x="123972" y="273748"/>
                </a:lnTo>
                <a:lnTo>
                  <a:pt x="11313" y="180785"/>
                </a:lnTo>
                <a:lnTo>
                  <a:pt x="31183" y="148304"/>
                </a:lnTo>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pic>
        <p:nvPicPr>
          <p:cNvPr id="91" name="Picture 90">
            <a:extLst>
              <a:ext uri="{FF2B5EF4-FFF2-40B4-BE49-F238E27FC236}">
                <a16:creationId xmlns:a16="http://schemas.microsoft.com/office/drawing/2014/main" id="{AA7F10CE-073B-D3DF-866E-4CDB2DE77222}"/>
              </a:ext>
            </a:extLst>
          </p:cNvPr>
          <p:cNvPicPr>
            <a:picLocks noChangeAspect="1"/>
          </p:cNvPicPr>
          <p:nvPr/>
        </p:nvPicPr>
        <p:blipFill>
          <a:blip r:embed="rId9"/>
          <a:stretch>
            <a:fillRect/>
          </a:stretch>
        </p:blipFill>
        <p:spPr>
          <a:xfrm>
            <a:off x="6318744" y="4840044"/>
            <a:ext cx="100119" cy="135455"/>
          </a:xfrm>
          <a:prstGeom prst="rect">
            <a:avLst/>
          </a:prstGeom>
        </p:spPr>
      </p:pic>
      <p:pic>
        <p:nvPicPr>
          <p:cNvPr id="92" name="Picture 91">
            <a:extLst>
              <a:ext uri="{FF2B5EF4-FFF2-40B4-BE49-F238E27FC236}">
                <a16:creationId xmlns:a16="http://schemas.microsoft.com/office/drawing/2014/main" id="{69AB12E6-9ED6-7FEA-6B47-2C5F80DBDB8B}"/>
              </a:ext>
            </a:extLst>
          </p:cNvPr>
          <p:cNvPicPr>
            <a:picLocks noChangeAspect="1"/>
          </p:cNvPicPr>
          <p:nvPr/>
        </p:nvPicPr>
        <p:blipFill>
          <a:blip r:embed="rId12"/>
          <a:stretch>
            <a:fillRect/>
          </a:stretch>
        </p:blipFill>
        <p:spPr>
          <a:xfrm>
            <a:off x="6313795" y="5257742"/>
            <a:ext cx="110016" cy="122710"/>
          </a:xfrm>
          <a:prstGeom prst="rect">
            <a:avLst/>
          </a:prstGeom>
        </p:spPr>
      </p:pic>
      <p:pic>
        <p:nvPicPr>
          <p:cNvPr id="93" name="Picture 92">
            <a:extLst>
              <a:ext uri="{FF2B5EF4-FFF2-40B4-BE49-F238E27FC236}">
                <a16:creationId xmlns:a16="http://schemas.microsoft.com/office/drawing/2014/main" id="{52899E09-8ECC-9AC9-F084-BA482A6784C9}"/>
              </a:ext>
            </a:extLst>
          </p:cNvPr>
          <p:cNvPicPr>
            <a:picLocks noChangeAspect="1"/>
          </p:cNvPicPr>
          <p:nvPr/>
        </p:nvPicPr>
        <p:blipFill>
          <a:blip r:embed="rId13"/>
          <a:stretch>
            <a:fillRect/>
          </a:stretch>
        </p:blipFill>
        <p:spPr>
          <a:xfrm>
            <a:off x="6297956" y="5429429"/>
            <a:ext cx="141695" cy="131198"/>
          </a:xfrm>
          <a:prstGeom prst="rect">
            <a:avLst/>
          </a:prstGeom>
        </p:spPr>
      </p:pic>
      <p:pic>
        <p:nvPicPr>
          <p:cNvPr id="94" name="Picture 93">
            <a:extLst>
              <a:ext uri="{FF2B5EF4-FFF2-40B4-BE49-F238E27FC236}">
                <a16:creationId xmlns:a16="http://schemas.microsoft.com/office/drawing/2014/main" id="{C43695D7-3370-6886-5197-B98CA848168C}"/>
              </a:ext>
            </a:extLst>
          </p:cNvPr>
          <p:cNvPicPr>
            <a:picLocks noChangeAspect="1"/>
          </p:cNvPicPr>
          <p:nvPr/>
        </p:nvPicPr>
        <p:blipFill>
          <a:blip r:embed="rId11"/>
          <a:stretch>
            <a:fillRect/>
          </a:stretch>
        </p:blipFill>
        <p:spPr>
          <a:xfrm>
            <a:off x="6319278" y="5791957"/>
            <a:ext cx="99051" cy="156396"/>
          </a:xfrm>
          <a:prstGeom prst="rect">
            <a:avLst/>
          </a:prstGeom>
        </p:spPr>
      </p:pic>
      <p:sp>
        <p:nvSpPr>
          <p:cNvPr id="95" name="Freeform 94">
            <a:extLst>
              <a:ext uri="{FF2B5EF4-FFF2-40B4-BE49-F238E27FC236}">
                <a16:creationId xmlns:a16="http://schemas.microsoft.com/office/drawing/2014/main" id="{A4F46961-0AA8-4C85-87AF-DAE8D7178016}"/>
              </a:ext>
            </a:extLst>
          </p:cNvPr>
          <p:cNvSpPr/>
          <p:nvPr/>
        </p:nvSpPr>
        <p:spPr>
          <a:xfrm>
            <a:off x="6316449" y="5991588"/>
            <a:ext cx="104709" cy="114997"/>
          </a:xfrm>
          <a:custGeom>
            <a:avLst/>
            <a:gdLst>
              <a:gd name="connsiteX0" fmla="*/ 47250 w 246898"/>
              <a:gd name="connsiteY0" fmla="*/ 122015 h 246507"/>
              <a:gd name="connsiteX1" fmla="*/ 127490 w 246898"/>
              <a:gd name="connsiteY1" fmla="*/ 84296 h 246507"/>
              <a:gd name="connsiteX2" fmla="*/ 206779 w 246898"/>
              <a:gd name="connsiteY2" fmla="*/ 124968 h 246507"/>
              <a:gd name="connsiteX3" fmla="*/ 124162 w 246898"/>
              <a:gd name="connsiteY3" fmla="*/ 167545 h 246507"/>
              <a:gd name="connsiteX4" fmla="*/ 47345 w 246898"/>
              <a:gd name="connsiteY4" fmla="*/ 122015 h 246507"/>
              <a:gd name="connsiteX5" fmla="*/ 146314 w 246898"/>
              <a:gd name="connsiteY5" fmla="*/ 126397 h 246507"/>
              <a:gd name="connsiteX6" fmla="*/ 125493 w 246898"/>
              <a:gd name="connsiteY6" fmla="*/ 147161 h 246507"/>
              <a:gd name="connsiteX7" fmla="*/ 104673 w 246898"/>
              <a:gd name="connsiteY7" fmla="*/ 126397 h 246507"/>
              <a:gd name="connsiteX8" fmla="*/ 125493 w 246898"/>
              <a:gd name="connsiteY8" fmla="*/ 105537 h 246507"/>
              <a:gd name="connsiteX9" fmla="*/ 146314 w 246898"/>
              <a:gd name="connsiteY9" fmla="*/ 126397 h 246507"/>
              <a:gd name="connsiteX10" fmla="*/ 246898 w 246898"/>
              <a:gd name="connsiteY10" fmla="*/ 82677 h 246507"/>
              <a:gd name="connsiteX11" fmla="*/ 246898 w 246898"/>
              <a:gd name="connsiteY11" fmla="*/ 95 h 246507"/>
              <a:gd name="connsiteX12" fmla="*/ 175691 w 246898"/>
              <a:gd name="connsiteY12" fmla="*/ 95 h 246507"/>
              <a:gd name="connsiteX13" fmla="*/ 163426 w 246898"/>
              <a:gd name="connsiteY13" fmla="*/ 246507 h 246507"/>
              <a:gd name="connsiteX14" fmla="*/ 245852 w 246898"/>
              <a:gd name="connsiteY14" fmla="*/ 246507 h 246507"/>
              <a:gd name="connsiteX15" fmla="*/ 245852 w 246898"/>
              <a:gd name="connsiteY15" fmla="*/ 175070 h 246507"/>
              <a:gd name="connsiteX16" fmla="*/ 0 w 246898"/>
              <a:gd name="connsiteY16" fmla="*/ 163830 h 246507"/>
              <a:gd name="connsiteX17" fmla="*/ 0 w 246898"/>
              <a:gd name="connsiteY17" fmla="*/ 246412 h 246507"/>
              <a:gd name="connsiteX18" fmla="*/ 71303 w 246898"/>
              <a:gd name="connsiteY18" fmla="*/ 246412 h 246507"/>
              <a:gd name="connsiteX19" fmla="*/ 83567 w 246898"/>
              <a:gd name="connsiteY19" fmla="*/ 0 h 246507"/>
              <a:gd name="connsiteX20" fmla="*/ 1141 w 246898"/>
              <a:gd name="connsiteY20" fmla="*/ 0 h 246507"/>
              <a:gd name="connsiteX21" fmla="*/ 1141 w 246898"/>
              <a:gd name="connsiteY21" fmla="*/ 71438 h 24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898" h="246507">
                <a:moveTo>
                  <a:pt x="47250" y="122015"/>
                </a:moveTo>
                <a:cubicBezTo>
                  <a:pt x="47250" y="122015"/>
                  <a:pt x="82997" y="84296"/>
                  <a:pt x="127490" y="84296"/>
                </a:cubicBezTo>
                <a:cubicBezTo>
                  <a:pt x="171983" y="84296"/>
                  <a:pt x="206779" y="124968"/>
                  <a:pt x="206779" y="124968"/>
                </a:cubicBezTo>
                <a:cubicBezTo>
                  <a:pt x="206779" y="124968"/>
                  <a:pt x="176356" y="167545"/>
                  <a:pt x="124162" y="167545"/>
                </a:cubicBezTo>
                <a:cubicBezTo>
                  <a:pt x="71969" y="167545"/>
                  <a:pt x="47345" y="122015"/>
                  <a:pt x="47345" y="122015"/>
                </a:cubicBezTo>
                <a:close/>
                <a:moveTo>
                  <a:pt x="146314" y="126397"/>
                </a:moveTo>
                <a:cubicBezTo>
                  <a:pt x="146314" y="137922"/>
                  <a:pt x="136997" y="147161"/>
                  <a:pt x="125493" y="147161"/>
                </a:cubicBezTo>
                <a:cubicBezTo>
                  <a:pt x="113990" y="147161"/>
                  <a:pt x="104673" y="137827"/>
                  <a:pt x="104673" y="126397"/>
                </a:cubicBezTo>
                <a:cubicBezTo>
                  <a:pt x="104673" y="114967"/>
                  <a:pt x="113990" y="105537"/>
                  <a:pt x="125493" y="105537"/>
                </a:cubicBezTo>
                <a:cubicBezTo>
                  <a:pt x="136997" y="105537"/>
                  <a:pt x="146314" y="114871"/>
                  <a:pt x="146314" y="126397"/>
                </a:cubicBezTo>
                <a:close/>
                <a:moveTo>
                  <a:pt x="246898" y="82677"/>
                </a:moveTo>
                <a:lnTo>
                  <a:pt x="246898" y="95"/>
                </a:lnTo>
                <a:lnTo>
                  <a:pt x="175691" y="95"/>
                </a:lnTo>
                <a:moveTo>
                  <a:pt x="163426" y="246507"/>
                </a:moveTo>
                <a:lnTo>
                  <a:pt x="245852" y="246507"/>
                </a:lnTo>
                <a:lnTo>
                  <a:pt x="245852" y="175070"/>
                </a:lnTo>
                <a:moveTo>
                  <a:pt x="0" y="163830"/>
                </a:moveTo>
                <a:lnTo>
                  <a:pt x="0" y="246412"/>
                </a:lnTo>
                <a:lnTo>
                  <a:pt x="71303" y="246412"/>
                </a:lnTo>
                <a:moveTo>
                  <a:pt x="83567" y="0"/>
                </a:moveTo>
                <a:lnTo>
                  <a:pt x="1141" y="0"/>
                </a:lnTo>
                <a:lnTo>
                  <a:pt x="1141" y="71438"/>
                </a:lnTo>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pic>
        <p:nvPicPr>
          <p:cNvPr id="96" name="Picture 95">
            <a:extLst>
              <a:ext uri="{FF2B5EF4-FFF2-40B4-BE49-F238E27FC236}">
                <a16:creationId xmlns:a16="http://schemas.microsoft.com/office/drawing/2014/main" id="{EAE5BD92-3EA4-B167-6EFE-8AD3D1213B33}"/>
              </a:ext>
            </a:extLst>
          </p:cNvPr>
          <p:cNvPicPr>
            <a:picLocks noChangeAspect="1"/>
          </p:cNvPicPr>
          <p:nvPr/>
        </p:nvPicPr>
        <p:blipFill>
          <a:blip r:embed="rId14"/>
          <a:stretch>
            <a:fillRect/>
          </a:stretch>
        </p:blipFill>
        <p:spPr>
          <a:xfrm>
            <a:off x="6306107" y="6151894"/>
            <a:ext cx="125393" cy="108097"/>
          </a:xfrm>
          <a:prstGeom prst="rect">
            <a:avLst/>
          </a:prstGeom>
        </p:spPr>
      </p:pic>
      <p:sp>
        <p:nvSpPr>
          <p:cNvPr id="97" name="Freeform 96">
            <a:extLst>
              <a:ext uri="{FF2B5EF4-FFF2-40B4-BE49-F238E27FC236}">
                <a16:creationId xmlns:a16="http://schemas.microsoft.com/office/drawing/2014/main" id="{77E05CBE-5368-86B2-72E3-8249ED8C33D7}"/>
              </a:ext>
            </a:extLst>
          </p:cNvPr>
          <p:cNvSpPr/>
          <p:nvPr/>
        </p:nvSpPr>
        <p:spPr>
          <a:xfrm>
            <a:off x="6308865" y="6297858"/>
            <a:ext cx="119877" cy="162911"/>
          </a:xfrm>
          <a:custGeom>
            <a:avLst/>
            <a:gdLst>
              <a:gd name="connsiteX0" fmla="*/ 106574 w 212369"/>
              <a:gd name="connsiteY0" fmla="*/ 148019 h 288607"/>
              <a:gd name="connsiteX1" fmla="*/ 70067 w 212369"/>
              <a:gd name="connsiteY1" fmla="*/ 121729 h 288607"/>
              <a:gd name="connsiteX2" fmla="*/ 71969 w 212369"/>
              <a:gd name="connsiteY2" fmla="*/ 109728 h 288607"/>
              <a:gd name="connsiteX3" fmla="*/ 110852 w 212369"/>
              <a:gd name="connsiteY3" fmla="*/ 138684 h 288607"/>
              <a:gd name="connsiteX4" fmla="*/ 2662 w 212369"/>
              <a:gd name="connsiteY4" fmla="*/ 117062 h 288607"/>
              <a:gd name="connsiteX5" fmla="*/ 46204 w 212369"/>
              <a:gd name="connsiteY5" fmla="*/ 134398 h 288607"/>
              <a:gd name="connsiteX6" fmla="*/ 3518 w 212369"/>
              <a:gd name="connsiteY6" fmla="*/ 90773 h 288607"/>
              <a:gd name="connsiteX7" fmla="*/ 39740 w 212369"/>
              <a:gd name="connsiteY7" fmla="*/ 112395 h 288607"/>
              <a:gd name="connsiteX8" fmla="*/ 3518 w 212369"/>
              <a:gd name="connsiteY8" fmla="*/ 68771 h 288607"/>
              <a:gd name="connsiteX9" fmla="*/ 0 w 212369"/>
              <a:gd name="connsiteY9" fmla="*/ 138208 h 288607"/>
              <a:gd name="connsiteX10" fmla="*/ 61606 w 212369"/>
              <a:gd name="connsiteY10" fmla="*/ 156686 h 288607"/>
              <a:gd name="connsiteX11" fmla="*/ 70447 w 212369"/>
              <a:gd name="connsiteY11" fmla="*/ 98012 h 288607"/>
              <a:gd name="connsiteX12" fmla="*/ 2662 w 212369"/>
              <a:gd name="connsiteY12" fmla="*/ 43625 h 288607"/>
              <a:gd name="connsiteX13" fmla="*/ 380 w 212369"/>
              <a:gd name="connsiteY13" fmla="*/ 65246 h 288607"/>
              <a:gd name="connsiteX14" fmla="*/ 58088 w 212369"/>
              <a:gd name="connsiteY14" fmla="*/ 109633 h 288607"/>
              <a:gd name="connsiteX15" fmla="*/ 62747 w 212369"/>
              <a:gd name="connsiteY15" fmla="*/ 179070 h 288607"/>
              <a:gd name="connsiteX16" fmla="*/ 73870 w 212369"/>
              <a:gd name="connsiteY16" fmla="*/ 178308 h 288607"/>
              <a:gd name="connsiteX17" fmla="*/ 70447 w 212369"/>
              <a:gd name="connsiteY17" fmla="*/ 98108 h 288607"/>
              <a:gd name="connsiteX18" fmla="*/ 63507 w 212369"/>
              <a:gd name="connsiteY18" fmla="*/ 91440 h 288607"/>
              <a:gd name="connsiteX19" fmla="*/ 112754 w 212369"/>
              <a:gd name="connsiteY19" fmla="*/ 0 h 288607"/>
              <a:gd name="connsiteX20" fmla="*/ 148215 w 212369"/>
              <a:gd name="connsiteY20" fmla="*/ 222123 h 288607"/>
              <a:gd name="connsiteX21" fmla="*/ 114275 w 212369"/>
              <a:gd name="connsiteY21" fmla="*/ 263081 h 288607"/>
              <a:gd name="connsiteX22" fmla="*/ 158008 w 212369"/>
              <a:gd name="connsiteY22" fmla="*/ 228791 h 288607"/>
              <a:gd name="connsiteX23" fmla="*/ 148025 w 212369"/>
              <a:gd name="connsiteY23" fmla="*/ 272606 h 288607"/>
              <a:gd name="connsiteX24" fmla="*/ 212293 w 212369"/>
              <a:gd name="connsiteY24" fmla="*/ 273082 h 288607"/>
              <a:gd name="connsiteX25" fmla="*/ 212293 w 212369"/>
              <a:gd name="connsiteY25" fmla="*/ 288608 h 288607"/>
              <a:gd name="connsiteX26" fmla="*/ 121215 w 212369"/>
              <a:gd name="connsiteY26" fmla="*/ 288608 h 288607"/>
              <a:gd name="connsiteX27" fmla="*/ 2472 w 212369"/>
              <a:gd name="connsiteY27" fmla="*/ 194596 h 288607"/>
              <a:gd name="connsiteX28" fmla="*/ 11313 w 212369"/>
              <a:gd name="connsiteY28" fmla="*/ 180785 h 288607"/>
              <a:gd name="connsiteX29" fmla="*/ 155441 w 212369"/>
              <a:gd name="connsiteY29" fmla="*/ 52483 h 288607"/>
              <a:gd name="connsiteX30" fmla="*/ 107430 w 212369"/>
              <a:gd name="connsiteY30" fmla="*/ 147638 h 288607"/>
              <a:gd name="connsiteX31" fmla="*/ 148310 w 212369"/>
              <a:gd name="connsiteY31" fmla="*/ 222314 h 288607"/>
              <a:gd name="connsiteX32" fmla="*/ 201265 w 212369"/>
              <a:gd name="connsiteY32" fmla="*/ 243840 h 288607"/>
              <a:gd name="connsiteX33" fmla="*/ 212293 w 212369"/>
              <a:gd name="connsiteY33" fmla="*/ 273177 h 288607"/>
              <a:gd name="connsiteX34" fmla="*/ 123972 w 212369"/>
              <a:gd name="connsiteY34" fmla="*/ 273748 h 288607"/>
              <a:gd name="connsiteX35" fmla="*/ 11313 w 212369"/>
              <a:gd name="connsiteY35" fmla="*/ 180785 h 288607"/>
              <a:gd name="connsiteX36" fmla="*/ 31183 w 212369"/>
              <a:gd name="connsiteY36" fmla="*/ 148304 h 2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69" h="288607">
                <a:moveTo>
                  <a:pt x="106574" y="148019"/>
                </a:moveTo>
                <a:lnTo>
                  <a:pt x="70067" y="121729"/>
                </a:lnTo>
                <a:moveTo>
                  <a:pt x="71969" y="109728"/>
                </a:moveTo>
                <a:lnTo>
                  <a:pt x="110852" y="138684"/>
                </a:lnTo>
                <a:moveTo>
                  <a:pt x="2662" y="117062"/>
                </a:moveTo>
                <a:lnTo>
                  <a:pt x="46204" y="134398"/>
                </a:lnTo>
                <a:moveTo>
                  <a:pt x="3518" y="90773"/>
                </a:moveTo>
                <a:lnTo>
                  <a:pt x="39740" y="112395"/>
                </a:lnTo>
                <a:moveTo>
                  <a:pt x="3518" y="68771"/>
                </a:moveTo>
                <a:lnTo>
                  <a:pt x="0" y="138208"/>
                </a:lnTo>
                <a:lnTo>
                  <a:pt x="61606" y="156686"/>
                </a:lnTo>
                <a:moveTo>
                  <a:pt x="70447" y="98012"/>
                </a:moveTo>
                <a:lnTo>
                  <a:pt x="2662" y="43625"/>
                </a:lnTo>
                <a:lnTo>
                  <a:pt x="380" y="65246"/>
                </a:lnTo>
                <a:lnTo>
                  <a:pt x="58088" y="109633"/>
                </a:lnTo>
                <a:lnTo>
                  <a:pt x="62747" y="179070"/>
                </a:lnTo>
                <a:lnTo>
                  <a:pt x="73870" y="178308"/>
                </a:lnTo>
                <a:lnTo>
                  <a:pt x="70447" y="98108"/>
                </a:lnTo>
                <a:close/>
                <a:moveTo>
                  <a:pt x="63507" y="91440"/>
                </a:moveTo>
                <a:lnTo>
                  <a:pt x="112754" y="0"/>
                </a:lnTo>
                <a:moveTo>
                  <a:pt x="148215" y="222123"/>
                </a:moveTo>
                <a:lnTo>
                  <a:pt x="114275" y="263081"/>
                </a:lnTo>
                <a:moveTo>
                  <a:pt x="158008" y="228791"/>
                </a:moveTo>
                <a:lnTo>
                  <a:pt x="148025" y="272606"/>
                </a:lnTo>
                <a:moveTo>
                  <a:pt x="212293" y="273082"/>
                </a:moveTo>
                <a:lnTo>
                  <a:pt x="212293" y="288608"/>
                </a:lnTo>
                <a:lnTo>
                  <a:pt x="121215" y="288608"/>
                </a:lnTo>
                <a:lnTo>
                  <a:pt x="2472" y="194596"/>
                </a:lnTo>
                <a:lnTo>
                  <a:pt x="11313" y="180785"/>
                </a:lnTo>
                <a:moveTo>
                  <a:pt x="155441" y="52483"/>
                </a:moveTo>
                <a:lnTo>
                  <a:pt x="107430" y="147638"/>
                </a:lnTo>
                <a:cubicBezTo>
                  <a:pt x="107430" y="147638"/>
                  <a:pt x="130057" y="209550"/>
                  <a:pt x="148310" y="222314"/>
                </a:cubicBezTo>
                <a:cubicBezTo>
                  <a:pt x="166564" y="235077"/>
                  <a:pt x="188620" y="233934"/>
                  <a:pt x="201265" y="243840"/>
                </a:cubicBezTo>
                <a:cubicBezTo>
                  <a:pt x="214004" y="253841"/>
                  <a:pt x="212293" y="273177"/>
                  <a:pt x="212293" y="273177"/>
                </a:cubicBezTo>
                <a:lnTo>
                  <a:pt x="123972" y="273748"/>
                </a:lnTo>
                <a:lnTo>
                  <a:pt x="11313" y="180785"/>
                </a:lnTo>
                <a:lnTo>
                  <a:pt x="31183" y="148304"/>
                </a:lnTo>
              </a:path>
            </a:pathLst>
          </a:custGeom>
          <a:noFill/>
          <a:ln w="7124" cap="flat">
            <a:solidFill>
              <a:srgbClr val="B000AD"/>
            </a:solidFill>
            <a:prstDash val="solid"/>
            <a:miter/>
          </a:ln>
        </p:spPr>
        <p:txBody>
          <a:bodyPr rtlCol="0" anchor="ctr"/>
          <a:lstStyle/>
          <a:p>
            <a:pPr marL="0" algn="l" defTabSz="914400" rtl="0" eaLnBrk="1" latinLnBrk="0" hangingPunct="1"/>
            <a:endParaRPr lang="en-IL"/>
          </a:p>
        </p:txBody>
      </p:sp>
      <p:sp>
        <p:nvSpPr>
          <p:cNvPr id="3" name="TextBox 2">
            <a:extLst>
              <a:ext uri="{FF2B5EF4-FFF2-40B4-BE49-F238E27FC236}">
                <a16:creationId xmlns:a16="http://schemas.microsoft.com/office/drawing/2014/main" id="{E48B36F8-4DE1-1922-7F17-DC6F329AFE8E}"/>
              </a:ext>
            </a:extLst>
          </p:cNvPr>
          <p:cNvSpPr txBox="1"/>
          <p:nvPr/>
        </p:nvSpPr>
        <p:spPr>
          <a:xfrm>
            <a:off x="8069835" y="135362"/>
            <a:ext cx="4062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התערבות בנווה עופר</a:t>
            </a:r>
          </a:p>
        </p:txBody>
      </p:sp>
    </p:spTree>
    <p:extLst>
      <p:ext uri="{BB962C8B-B14F-4D97-AF65-F5344CB8AC3E}">
        <p14:creationId xmlns:p14="http://schemas.microsoft.com/office/powerpoint/2010/main" val="3896054905"/>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73111B5-F132-0629-73B9-4BC340A7D8CD}"/>
              </a:ext>
            </a:extLst>
          </p:cNvPr>
          <p:cNvSpPr/>
          <p:nvPr/>
        </p:nvSpPr>
        <p:spPr>
          <a:xfrm>
            <a:off x="254795" y="1157288"/>
            <a:ext cx="3388518" cy="5354724"/>
          </a:xfrm>
          <a:prstGeom prst="roundRect">
            <a:avLst>
              <a:gd name="adj" fmla="val 61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 name="Rounded Rectangle 5">
            <a:extLst>
              <a:ext uri="{FF2B5EF4-FFF2-40B4-BE49-F238E27FC236}">
                <a16:creationId xmlns:a16="http://schemas.microsoft.com/office/drawing/2014/main" id="{F1282035-397F-E0D6-F251-834A04089AE0}"/>
              </a:ext>
            </a:extLst>
          </p:cNvPr>
          <p:cNvSpPr/>
          <p:nvPr/>
        </p:nvSpPr>
        <p:spPr>
          <a:xfrm>
            <a:off x="3733802" y="1157288"/>
            <a:ext cx="3388518" cy="5354724"/>
          </a:xfrm>
          <a:prstGeom prst="roundRect">
            <a:avLst>
              <a:gd name="adj" fmla="val 61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 name="Rounded Rectangle 6">
            <a:extLst>
              <a:ext uri="{FF2B5EF4-FFF2-40B4-BE49-F238E27FC236}">
                <a16:creationId xmlns:a16="http://schemas.microsoft.com/office/drawing/2014/main" id="{FAE38B2B-7C50-95E3-C360-39CCE93570A8}"/>
              </a:ext>
            </a:extLst>
          </p:cNvPr>
          <p:cNvSpPr/>
          <p:nvPr/>
        </p:nvSpPr>
        <p:spPr>
          <a:xfrm>
            <a:off x="7212808" y="1157288"/>
            <a:ext cx="3388518" cy="5354724"/>
          </a:xfrm>
          <a:prstGeom prst="roundRect">
            <a:avLst>
              <a:gd name="adj" fmla="val 612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 name="TextBox 1">
            <a:extLst>
              <a:ext uri="{FF2B5EF4-FFF2-40B4-BE49-F238E27FC236}">
                <a16:creationId xmlns:a16="http://schemas.microsoft.com/office/drawing/2014/main" id="{1920E22B-0010-454F-BB67-D293B5EE9065}"/>
              </a:ext>
            </a:extLst>
          </p:cNvPr>
          <p:cNvSpPr txBox="1"/>
          <p:nvPr/>
        </p:nvSpPr>
        <p:spPr>
          <a:xfrm>
            <a:off x="7963246" y="135362"/>
            <a:ext cx="406221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רחוב משחק</a:t>
            </a:r>
          </a:p>
        </p:txBody>
      </p:sp>
      <p:sp>
        <p:nvSpPr>
          <p:cNvPr id="9" name="Rounded Rectangle 8">
            <a:extLst>
              <a:ext uri="{FF2B5EF4-FFF2-40B4-BE49-F238E27FC236}">
                <a16:creationId xmlns:a16="http://schemas.microsoft.com/office/drawing/2014/main" id="{BDD12AC5-A6D8-0CE8-8D2B-D798AFE05BAA}"/>
              </a:ext>
            </a:extLst>
          </p:cNvPr>
          <p:cNvSpPr/>
          <p:nvPr/>
        </p:nvSpPr>
        <p:spPr>
          <a:xfrm>
            <a:off x="3920730" y="949702"/>
            <a:ext cx="3014662" cy="353910"/>
          </a:xfrm>
          <a:prstGeom prst="roundRect">
            <a:avLst>
              <a:gd name="adj" fmla="val 5000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3" name="TextBox 12">
            <a:extLst>
              <a:ext uri="{FF2B5EF4-FFF2-40B4-BE49-F238E27FC236}">
                <a16:creationId xmlns:a16="http://schemas.microsoft.com/office/drawing/2014/main" id="{D831929C-BCE5-3B28-3138-E16756C5A6F8}"/>
              </a:ext>
            </a:extLst>
          </p:cNvPr>
          <p:cNvSpPr txBox="1"/>
          <p:nvPr/>
        </p:nvSpPr>
        <p:spPr>
          <a:xfrm>
            <a:off x="4128343" y="972622"/>
            <a:ext cx="2599436" cy="369332"/>
          </a:xfrm>
          <a:prstGeom prst="rect">
            <a:avLst/>
          </a:prstGeom>
          <a:noFill/>
        </p:spPr>
        <p:txBody>
          <a:bodyPr wrap="square">
            <a:spAutoFit/>
          </a:bodyPr>
          <a:lstStyle/>
          <a:p>
            <a:pPr algn="ctr" rtl="1"/>
            <a:r>
              <a:rPr lang="he-IL" dirty="0">
                <a:solidFill>
                  <a:schemeClr val="bg1"/>
                </a:solidFill>
                <a:latin typeface="Heebo" pitchFamily="2" charset="-79"/>
                <a:ea typeface="Tahoma" panose="020B0604030504040204" pitchFamily="34" charset="0"/>
                <a:cs typeface="Heebo" pitchFamily="2" charset="-79"/>
              </a:rPr>
              <a:t>יפו- </a:t>
            </a:r>
            <a:r>
              <a:rPr lang="he-IL" dirty="0" err="1">
                <a:solidFill>
                  <a:schemeClr val="bg1"/>
                </a:solidFill>
                <a:latin typeface="Heebo" pitchFamily="2" charset="-79"/>
                <a:ea typeface="Tahoma" panose="020B0604030504040204" pitchFamily="34" charset="0"/>
                <a:cs typeface="Heebo" pitchFamily="2" charset="-79"/>
              </a:rPr>
              <a:t>ציהתל"י</a:t>
            </a:r>
            <a:endParaRPr lang="he-IL" dirty="0">
              <a:solidFill>
                <a:schemeClr val="bg1"/>
              </a:solidFill>
              <a:latin typeface="Heebo" pitchFamily="2" charset="-79"/>
              <a:ea typeface="Tahoma" panose="020B0604030504040204" pitchFamily="34" charset="0"/>
              <a:cs typeface="Heebo" pitchFamily="2" charset="-79"/>
            </a:endParaRPr>
          </a:p>
        </p:txBody>
      </p:sp>
      <p:sp>
        <p:nvSpPr>
          <p:cNvPr id="16" name="TextBox 15">
            <a:extLst>
              <a:ext uri="{FF2B5EF4-FFF2-40B4-BE49-F238E27FC236}">
                <a16:creationId xmlns:a16="http://schemas.microsoft.com/office/drawing/2014/main" id="{253F494B-806B-C960-932C-7F63C2483179}"/>
              </a:ext>
            </a:extLst>
          </p:cNvPr>
          <p:cNvSpPr txBox="1"/>
          <p:nvPr/>
        </p:nvSpPr>
        <p:spPr>
          <a:xfrm>
            <a:off x="7306272" y="1546239"/>
            <a:ext cx="3201589" cy="229293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היו תחנות מותאמות לפעוטות וגם תחנות לילדי גיל גן בוגר ומעט למעלה מכך.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הכמות המתונה של הנוכחים </a:t>
            </a:r>
            <a:r>
              <a:rPr kumimoji="0" lang="he-IL" sz="1100" b="0" i="0" u="none" strike="noStrike" kern="1200" cap="none" spc="0" normalizeH="0" baseline="0" noProof="0" dirty="0" err="1">
                <a:ln>
                  <a:noFill/>
                </a:ln>
                <a:effectLst/>
                <a:uLnTx/>
                <a:uFillTx/>
                <a:latin typeface="Heebo" pitchFamily="2" charset="-79"/>
                <a:ea typeface="Tahoma" panose="020B0604030504040204" pitchFamily="34" charset="0"/>
                <a:cs typeface="Heebo" pitchFamily="2" charset="-79"/>
              </a:rPr>
              <a:t>איפשרה</a:t>
            </a:r>
            <a:r>
              <a:rPr kumimoji="0" lang="he-IL"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 התנהלות חופשית ומבט נרחב של המלווים להשגחה.</a:t>
            </a:r>
          </a:p>
          <a:p>
            <a:pPr algn="r" rtl="1"/>
            <a:r>
              <a:rPr lang="he-IL" sz="1100" dirty="0">
                <a:latin typeface="Heebo" pitchFamily="2" charset="-79"/>
                <a:ea typeface="Tahoma" panose="020B0604030504040204" pitchFamily="34" charset="0"/>
                <a:cs typeface="Heebo" pitchFamily="2" charset="-79"/>
              </a:rPr>
              <a:t>הייתה </a:t>
            </a:r>
            <a:r>
              <a:rPr lang="he-IL" sz="1100" dirty="0">
                <a:highlight>
                  <a:srgbClr val="BCEDEF"/>
                </a:highlight>
                <a:latin typeface="Heebo" pitchFamily="2" charset="-79"/>
                <a:ea typeface="Tahoma" panose="020B0604030504040204" pitchFamily="34" charset="0"/>
                <a:cs typeface="Heebo" pitchFamily="2" charset="-79"/>
              </a:rPr>
              <a:t>אינטראקציה רבה בין המבקרים וניכר כי מדובר בקהילה שכונתית </a:t>
            </a:r>
            <a:r>
              <a:rPr lang="he-IL" sz="1100" dirty="0">
                <a:latin typeface="Heebo" pitchFamily="2" charset="-79"/>
                <a:ea typeface="Tahoma" panose="020B0604030504040204" pitchFamily="34" charset="0"/>
                <a:cs typeface="Heebo" pitchFamily="2" charset="-79"/>
              </a:rPr>
              <a:t>שבה רבים מכירים זה את זה. </a:t>
            </a:r>
          </a:p>
          <a:p>
            <a:pPr algn="r" rtl="1"/>
            <a:r>
              <a:rPr lang="he-IL" sz="1100" dirty="0">
                <a:latin typeface="Heebo" pitchFamily="2" charset="-79"/>
                <a:ea typeface="Tahoma" panose="020B0604030504040204" pitchFamily="34" charset="0"/>
                <a:cs typeface="Heebo" pitchFamily="2" charset="-79"/>
              </a:rPr>
              <a:t>פעוטות בגילי לידה עד 3 שיחקו לרוב בבועות הסבון ובבלונים, יתר הילדים שיחקו כמעט בכל המשחקים שהיו פזורים במרחב, כאשר </a:t>
            </a:r>
            <a:r>
              <a:rPr lang="he-IL" sz="1100" dirty="0">
                <a:highlight>
                  <a:srgbClr val="BCEDEF"/>
                </a:highlight>
                <a:latin typeface="Heebo" pitchFamily="2" charset="-79"/>
                <a:ea typeface="Tahoma" panose="020B0604030504040204" pitchFamily="34" charset="0"/>
                <a:cs typeface="Heebo" pitchFamily="2" charset="-79"/>
              </a:rPr>
              <a:t>רוב ההורים לקחו חלק פעיל ושיחקו עם הילדים </a:t>
            </a:r>
            <a:r>
              <a:rPr lang="he-IL" sz="1100" dirty="0">
                <a:latin typeface="Heebo" pitchFamily="2" charset="-79"/>
                <a:ea typeface="Tahoma" panose="020B0604030504040204" pitchFamily="34" charset="0"/>
                <a:cs typeface="Heebo" pitchFamily="2" charset="-79"/>
              </a:rPr>
              <a:t>או היו צמודים אליהם. </a:t>
            </a:r>
          </a:p>
          <a:p>
            <a:pPr algn="r" rtl="1"/>
            <a:r>
              <a:rPr lang="he-IL" sz="1100" dirty="0">
                <a:latin typeface="Heebo" pitchFamily="2" charset="-79"/>
                <a:ea typeface="Tahoma" panose="020B0604030504040204" pitchFamily="34" charset="0"/>
                <a:cs typeface="Heebo" pitchFamily="2" charset="-79"/>
              </a:rPr>
              <a:t>ברוב הזמן הילדים שיחקו בתחנות הפעילות אך היה גם בילוי במרחב עצמו. </a:t>
            </a:r>
          </a:p>
          <a:p>
            <a:pPr algn="r" rtl="1"/>
            <a:r>
              <a:rPr lang="he-IL" sz="1100" dirty="0">
                <a:latin typeface="Heebo" pitchFamily="2" charset="-79"/>
                <a:ea typeface="Tahoma" panose="020B0604030504040204" pitchFamily="34" charset="0"/>
                <a:cs typeface="Heebo" pitchFamily="2" charset="-79"/>
              </a:rPr>
              <a:t>בעת חלוקת הארטיקים הייתה מעט רגיעה במשחקים. </a:t>
            </a:r>
            <a:endParaRPr lang="en-IL" sz="1100" dirty="0"/>
          </a:p>
        </p:txBody>
      </p:sp>
      <p:sp>
        <p:nvSpPr>
          <p:cNvPr id="17" name="TextBox 16">
            <a:extLst>
              <a:ext uri="{FF2B5EF4-FFF2-40B4-BE49-F238E27FC236}">
                <a16:creationId xmlns:a16="http://schemas.microsoft.com/office/drawing/2014/main" id="{7EAF830E-1D6F-4944-16D7-AD564C083E3E}"/>
              </a:ext>
            </a:extLst>
          </p:cNvPr>
          <p:cNvSpPr txBox="1"/>
          <p:nvPr/>
        </p:nvSpPr>
        <p:spPr>
          <a:xfrm>
            <a:off x="3827266" y="1546239"/>
            <a:ext cx="3201589" cy="229293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התחנות היו מתאימות למגוון גילי, ונתנו מענה לתינוקות ופעוטות (בועות, מחצלות, ציור), בעוד שמשחקי החשיבה והמספרים היו מאתגרים יותר והתאימו לבוגרים.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העומס והצפיפות היוו מרחב פחות אידיאלי לקטנטנים ודרשו דריכות מצד המלווים- במקרים כאלו ייתכן שתחימה של תחנות הפעוטות באמצעות פינות ישיבה/מיקום צדדי עשויה להועיל.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100" b="0" i="0" u="none" strike="noStrike" kern="1200" cap="none" spc="0" normalizeH="0" baseline="0" noProof="0" dirty="0">
                <a:ln>
                  <a:noFill/>
                </a:ln>
                <a:effectLst/>
                <a:highlight>
                  <a:srgbClr val="BCEDEF"/>
                </a:highlight>
                <a:uLnTx/>
                <a:uFillTx/>
                <a:latin typeface="Heebo" pitchFamily="2" charset="-79"/>
                <a:ea typeface="Tahoma" panose="020B0604030504040204" pitchFamily="34" charset="0"/>
                <a:cs typeface="Heebo" pitchFamily="2" charset="-79"/>
              </a:rPr>
              <a:t>קהל המבקרים אופיין כמעורב וייצג גם קהילה האופיינית למרכז העיר/צפון יפו </a:t>
            </a:r>
            <a:r>
              <a:rPr kumimoji="0" lang="he-IL"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(צרכני פעילויות, סוציו אקונומי גבוה) </a:t>
            </a:r>
            <a:r>
              <a:rPr kumimoji="0" lang="he-IL" sz="1100" b="0" i="0" u="none" strike="noStrike" kern="1200" cap="none" spc="0" normalizeH="0" baseline="0" noProof="0" dirty="0">
                <a:ln>
                  <a:noFill/>
                </a:ln>
                <a:effectLst/>
                <a:highlight>
                  <a:srgbClr val="BCEDEF"/>
                </a:highlight>
                <a:uLnTx/>
                <a:uFillTx/>
                <a:latin typeface="Heebo" pitchFamily="2" charset="-79"/>
                <a:ea typeface="Tahoma" panose="020B0604030504040204" pitchFamily="34" charset="0"/>
                <a:cs typeface="Heebo" pitchFamily="2" charset="-79"/>
              </a:rPr>
              <a:t>וגם תושבי יפו מהחברה הערבית שנחשפו לשירותי הקהילה </a:t>
            </a:r>
            <a:r>
              <a:rPr kumimoji="0" lang="he-IL"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ולפעילויות ייעודיות לגיל הרך בעיקר </a:t>
            </a:r>
            <a:r>
              <a:rPr kumimoji="0" lang="he-IL" sz="1100" b="0" i="0" u="none" strike="noStrike" kern="1200" cap="none" spc="0" normalizeH="0" baseline="0" noProof="0" dirty="0">
                <a:ln>
                  <a:noFill/>
                </a:ln>
                <a:effectLst/>
                <a:highlight>
                  <a:srgbClr val="BCEDEF"/>
                </a:highlight>
                <a:uLnTx/>
                <a:uFillTx/>
                <a:latin typeface="Heebo" pitchFamily="2" charset="-79"/>
                <a:ea typeface="Tahoma" panose="020B0604030504040204" pitchFamily="34" charset="0"/>
                <a:cs typeface="Heebo" pitchFamily="2" charset="-79"/>
              </a:rPr>
              <a:t>בשנים האחרונות.</a:t>
            </a:r>
          </a:p>
        </p:txBody>
      </p:sp>
      <p:sp>
        <p:nvSpPr>
          <p:cNvPr id="18" name="TextBox 17">
            <a:extLst>
              <a:ext uri="{FF2B5EF4-FFF2-40B4-BE49-F238E27FC236}">
                <a16:creationId xmlns:a16="http://schemas.microsoft.com/office/drawing/2014/main" id="{354BEC5B-2580-E270-D9A3-CBF924D8827B}"/>
              </a:ext>
            </a:extLst>
          </p:cNvPr>
          <p:cNvSpPr txBox="1"/>
          <p:nvPr/>
        </p:nvSpPr>
        <p:spPr>
          <a:xfrm>
            <a:off x="348259" y="1546239"/>
            <a:ext cx="3201589" cy="313932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היו תחנות מתאימות לקטנטנים (מחצלות משחקים, שעת סיפור) ולבוגרים.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highlight>
                  <a:srgbClr val="BCEDEF"/>
                </a:highlight>
                <a:latin typeface="Heebo" pitchFamily="2" charset="-79"/>
                <a:ea typeface="Tahoma" panose="020B0604030504040204" pitchFamily="34" charset="0"/>
                <a:cs typeface="Heebo" pitchFamily="2" charset="-79"/>
              </a:rPr>
              <a:t>הפעילויות המונחות היו מותאמות לקידום עשייה משותפת של מלווה-ילד</a:t>
            </a:r>
            <a:r>
              <a:rPr lang="he-IL" sz="1100" dirty="0">
                <a:latin typeface="Heebo" pitchFamily="2" charset="-79"/>
                <a:ea typeface="Tahoma" panose="020B0604030504040204" pitchFamily="34" charset="0"/>
                <a:cs typeface="Heebo" pitchFamily="2" charset="-79"/>
              </a:rPr>
              <a:t>, המחייבת את תמיכת המלווה, וזאת גם בשל גובה השולחנות והכיסאות (הכנת כדורי תמרים, עציצים). </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בפועל השתתפו בתחנות המונחות בעיקר ילדים בוגרים שעבדו בתחנות באופן עצמאי, ומיעוט פעוטות השתתפו על ברכי המלווים. היבטים מאתגרים ולימודיים יותר התאימו לבוגרים- קיפולי נייר, חקירת אדמה עם מיקרוסקופ.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latin typeface="Heebo" pitchFamily="2" charset="-79"/>
                <a:ea typeface="Tahoma" panose="020B0604030504040204" pitchFamily="34" charset="0"/>
                <a:cs typeface="Heebo" pitchFamily="2" charset="-79"/>
              </a:rPr>
              <a:t>בתחנות משחקי העץ נצפו משחקים משותפים בין ילדים בוגרים למלווים. </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עבור הפעוטות ניתן מענה בעיקר על גבי המחצלת, ובה שיחקו ילדים עם מלוויהם.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100" dirty="0">
                <a:highlight>
                  <a:srgbClr val="BCEDEF"/>
                </a:highlight>
                <a:latin typeface="Heebo" pitchFamily="2" charset="-79"/>
                <a:ea typeface="Tahoma" panose="020B0604030504040204" pitchFamily="34" charset="0"/>
                <a:cs typeface="Heebo" pitchFamily="2" charset="-79"/>
              </a:rPr>
              <a:t>בפעילות נכחו רבים בני הגיל השלישי, וכן הורים לילדים בוגרים, שישבו בפינות הישיבה בקבוצות חברתיות שונות (אוכלוסיות קצה).</a:t>
            </a:r>
          </a:p>
        </p:txBody>
      </p:sp>
      <p:sp>
        <p:nvSpPr>
          <p:cNvPr id="20" name="TextBox 19">
            <a:extLst>
              <a:ext uri="{FF2B5EF4-FFF2-40B4-BE49-F238E27FC236}">
                <a16:creationId xmlns:a16="http://schemas.microsoft.com/office/drawing/2014/main" id="{C14CFFDD-F06F-D5DD-02E4-0221B879B538}"/>
              </a:ext>
            </a:extLst>
          </p:cNvPr>
          <p:cNvSpPr txBox="1"/>
          <p:nvPr/>
        </p:nvSpPr>
        <p:spPr>
          <a:xfrm>
            <a:off x="10507861" y="1651549"/>
            <a:ext cx="1517603" cy="646331"/>
          </a:xfrm>
          <a:prstGeom prst="rect">
            <a:avLst/>
          </a:prstGeom>
          <a:noFill/>
        </p:spPr>
        <p:txBody>
          <a:bodyPr wrap="square">
            <a:spAutoFit/>
          </a:bodyPr>
          <a:lstStyle/>
          <a:p>
            <a:pPr algn="r" rtl="1"/>
            <a:r>
              <a:rPr lang="he-IL" b="1" dirty="0">
                <a:solidFill>
                  <a:srgbClr val="40A8AD"/>
                </a:solidFill>
                <a:latin typeface="Heebo" pitchFamily="2" charset="-79"/>
                <a:ea typeface="Tahoma" panose="020B0604030504040204" pitchFamily="34" charset="0"/>
                <a:cs typeface="Heebo" pitchFamily="2" charset="-79"/>
              </a:rPr>
              <a:t>סיכום התרחשות</a:t>
            </a:r>
          </a:p>
        </p:txBody>
      </p:sp>
      <p:sp>
        <p:nvSpPr>
          <p:cNvPr id="21" name="TextBox 20">
            <a:extLst>
              <a:ext uri="{FF2B5EF4-FFF2-40B4-BE49-F238E27FC236}">
                <a16:creationId xmlns:a16="http://schemas.microsoft.com/office/drawing/2014/main" id="{07F2479A-C572-C920-3A47-DD618AE92687}"/>
              </a:ext>
            </a:extLst>
          </p:cNvPr>
          <p:cNvSpPr txBox="1"/>
          <p:nvPr/>
        </p:nvSpPr>
        <p:spPr>
          <a:xfrm>
            <a:off x="10507861" y="4883285"/>
            <a:ext cx="1517603" cy="646331"/>
          </a:xfrm>
          <a:prstGeom prst="rect">
            <a:avLst/>
          </a:prstGeom>
          <a:noFill/>
        </p:spPr>
        <p:txBody>
          <a:bodyPr wrap="square">
            <a:spAutoFit/>
          </a:bodyPr>
          <a:lstStyle/>
          <a:p>
            <a:r>
              <a:rPr lang="he-IL" b="1" dirty="0">
                <a:solidFill>
                  <a:srgbClr val="40A8AD"/>
                </a:solidFill>
                <a:latin typeface="Heebo" pitchFamily="2" charset="-79"/>
                <a:ea typeface="Tahoma" panose="020B0604030504040204" pitchFamily="34" charset="0"/>
                <a:cs typeface="Heebo" pitchFamily="2" charset="-79"/>
              </a:rPr>
              <a:t>רשמי המרואיינים</a:t>
            </a:r>
          </a:p>
        </p:txBody>
      </p:sp>
      <p:sp>
        <p:nvSpPr>
          <p:cNvPr id="22" name="TextBox 21">
            <a:extLst>
              <a:ext uri="{FF2B5EF4-FFF2-40B4-BE49-F238E27FC236}">
                <a16:creationId xmlns:a16="http://schemas.microsoft.com/office/drawing/2014/main" id="{EDAEF6C8-5F7E-8E76-0086-27CF986B1D02}"/>
              </a:ext>
            </a:extLst>
          </p:cNvPr>
          <p:cNvSpPr txBox="1"/>
          <p:nvPr/>
        </p:nvSpPr>
        <p:spPr>
          <a:xfrm>
            <a:off x="7306272" y="4824746"/>
            <a:ext cx="3201589" cy="1615827"/>
          </a:xfrm>
          <a:prstGeom prst="rect">
            <a:avLst/>
          </a:prstGeom>
          <a:noFill/>
        </p:spPr>
        <p:txBody>
          <a:bodyPr wrap="square">
            <a:spAutoFit/>
          </a:bodyPr>
          <a:lstStyle/>
          <a:p>
            <a:pPr algn="r" rtl="1"/>
            <a:r>
              <a:rPr lang="he-IL" sz="1100" dirty="0">
                <a:latin typeface="Heebo" pitchFamily="2" charset="-79"/>
                <a:ea typeface="Tahoma" panose="020B0604030504040204" pitchFamily="34" charset="0"/>
                <a:cs typeface="Heebo" pitchFamily="2" charset="-79"/>
              </a:rPr>
              <a:t>ככלל, המרואיינים (</a:t>
            </a:r>
            <a:r>
              <a:rPr lang="en-US" sz="1100" dirty="0">
                <a:latin typeface="Heebo" pitchFamily="2" charset="-79"/>
                <a:ea typeface="Tahoma" panose="020B0604030504040204" pitchFamily="34" charset="0"/>
                <a:cs typeface="Heebo" pitchFamily="2" charset="-79"/>
              </a:rPr>
              <a:t>N=6</a:t>
            </a:r>
            <a:r>
              <a:rPr lang="he-IL" sz="1100" dirty="0">
                <a:latin typeface="Heebo" pitchFamily="2" charset="-79"/>
                <a:ea typeface="Tahoma" panose="020B0604030504040204" pitchFamily="34" charset="0"/>
                <a:cs typeface="Heebo" pitchFamily="2" charset="-79"/>
              </a:rPr>
              <a:t>) הביעו שביעות רצון מהאירוע, עם זאת נשמעו עמדות מגוונות באשר להצלחתו וחשיבותו: התומכים באירוע טענו כך בשל הקרבה לבית, הנאת הילדים והחיסכון בהוצאות על פעילויות חלופיות. אחת המרואיינות טענה שעדיף לקיים אירועים בגינות ציבוריות, וכן עלו טענות ביחס לחום הכבד בשעות האירוע. </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בנוסף היו שהתייחסו בנימה ניטרלית וטענו שהאירוע נחמד, אך לא מחייב קביעות. </a:t>
            </a:r>
          </a:p>
        </p:txBody>
      </p:sp>
      <p:sp>
        <p:nvSpPr>
          <p:cNvPr id="23" name="TextBox 22">
            <a:extLst>
              <a:ext uri="{FF2B5EF4-FFF2-40B4-BE49-F238E27FC236}">
                <a16:creationId xmlns:a16="http://schemas.microsoft.com/office/drawing/2014/main" id="{43380CFC-36A3-7E99-3577-1E8493FFC94E}"/>
              </a:ext>
            </a:extLst>
          </p:cNvPr>
          <p:cNvSpPr txBox="1"/>
          <p:nvPr/>
        </p:nvSpPr>
        <p:spPr>
          <a:xfrm>
            <a:off x="3827266" y="4824746"/>
            <a:ext cx="3201589" cy="1446550"/>
          </a:xfrm>
          <a:prstGeom prst="rect">
            <a:avLst/>
          </a:prstGeom>
          <a:noFill/>
        </p:spPr>
        <p:txBody>
          <a:bodyPr wrap="square">
            <a:spAutoFit/>
          </a:bodyPr>
          <a:lstStyle/>
          <a:p>
            <a:pPr algn="r" rtl="1"/>
            <a:r>
              <a:rPr lang="he-IL" sz="1100" dirty="0">
                <a:latin typeface="Heebo" pitchFamily="2" charset="-79"/>
                <a:ea typeface="Tahoma" panose="020B0604030504040204" pitchFamily="34" charset="0"/>
                <a:cs typeface="Heebo" pitchFamily="2" charset="-79"/>
              </a:rPr>
              <a:t>המרואיינים (</a:t>
            </a:r>
            <a:r>
              <a:rPr lang="en-US" sz="1100" dirty="0">
                <a:latin typeface="Heebo" pitchFamily="2" charset="-79"/>
                <a:ea typeface="Tahoma" panose="020B0604030504040204" pitchFamily="34" charset="0"/>
                <a:cs typeface="Heebo" pitchFamily="2" charset="-79"/>
              </a:rPr>
              <a:t>N=9</a:t>
            </a:r>
            <a:r>
              <a:rPr lang="he-IL" sz="1100" dirty="0">
                <a:latin typeface="Heebo" pitchFamily="2" charset="-79"/>
                <a:ea typeface="Tahoma" panose="020B0604030504040204" pitchFamily="34" charset="0"/>
                <a:cs typeface="Heebo" pitchFamily="2" charset="-79"/>
              </a:rPr>
              <a:t>) הביעו הערכה רבה על קיום האירוע ושביעות רצון גבוהה ממנו, תוך ביקוש גבוה להמשך ולפעילויות ואירועים דומים בשגרת הקיץ. </a:t>
            </a:r>
          </a:p>
          <a:p>
            <a:pPr algn="r" rtl="1"/>
            <a:r>
              <a:rPr lang="he-IL" sz="1100" dirty="0">
                <a:latin typeface="Heebo" pitchFamily="2" charset="-79"/>
                <a:ea typeface="Tahoma" panose="020B0604030504040204" pitchFamily="34" charset="0"/>
                <a:cs typeface="Heebo" pitchFamily="2" charset="-79"/>
              </a:rPr>
              <a:t>ההערות היחידות עלו בקשר לכמות המשתתפים הרבה שיצרה עומס בתחנות ובמרחב. </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בנוסף עלתה הסתייגות באשר לבחירת המיקום בשל הפרעה לשכנים ולתנועה, בעיקר בסביבת המסגרות החינוכיות. </a:t>
            </a:r>
          </a:p>
        </p:txBody>
      </p:sp>
      <p:sp>
        <p:nvSpPr>
          <p:cNvPr id="24" name="TextBox 23">
            <a:extLst>
              <a:ext uri="{FF2B5EF4-FFF2-40B4-BE49-F238E27FC236}">
                <a16:creationId xmlns:a16="http://schemas.microsoft.com/office/drawing/2014/main" id="{3271B974-7778-7395-EE9C-80929A096B54}"/>
              </a:ext>
            </a:extLst>
          </p:cNvPr>
          <p:cNvSpPr txBox="1"/>
          <p:nvPr/>
        </p:nvSpPr>
        <p:spPr>
          <a:xfrm>
            <a:off x="340520" y="4824746"/>
            <a:ext cx="3201589" cy="769441"/>
          </a:xfrm>
          <a:prstGeom prst="rect">
            <a:avLst/>
          </a:prstGeom>
          <a:noFill/>
        </p:spPr>
        <p:txBody>
          <a:bodyPr wrap="square">
            <a:spAutoFit/>
          </a:bodyPr>
          <a:lstStyle/>
          <a:p>
            <a:pPr algn="r" rtl="1"/>
            <a:r>
              <a:rPr lang="he-IL" sz="1100" dirty="0">
                <a:latin typeface="Heebo" pitchFamily="2" charset="-79"/>
                <a:ea typeface="Tahoma" panose="020B0604030504040204" pitchFamily="34" charset="0"/>
                <a:cs typeface="Heebo" pitchFamily="2" charset="-79"/>
              </a:rPr>
              <a:t>המרואיינים (</a:t>
            </a:r>
            <a:r>
              <a:rPr lang="en-US" sz="1100" dirty="0">
                <a:latin typeface="Heebo" pitchFamily="2" charset="-79"/>
                <a:ea typeface="Tahoma" panose="020B0604030504040204" pitchFamily="34" charset="0"/>
                <a:cs typeface="Heebo" pitchFamily="2" charset="-79"/>
              </a:rPr>
              <a:t>N=5</a:t>
            </a:r>
            <a:r>
              <a:rPr lang="he-IL" sz="1100" dirty="0">
                <a:latin typeface="Heebo" pitchFamily="2" charset="-79"/>
                <a:ea typeface="Tahoma" panose="020B0604030504040204" pitchFamily="34" charset="0"/>
                <a:cs typeface="Heebo" pitchFamily="2" charset="-79"/>
              </a:rPr>
              <a:t>) הביעו הערכה ושביעות רצון גבוהה, וכן ביקוש גבוה להמשך במגוון הזדמנויות וחופשים. היה ניכר מאופי השיח כי התושבים מוקירים את ההשקעה ואת עצם הבאת האירוע לקרבת ביתם.</a:t>
            </a:r>
          </a:p>
        </p:txBody>
      </p:sp>
      <p:cxnSp>
        <p:nvCxnSpPr>
          <p:cNvPr id="26" name="Straight Connector 25">
            <a:extLst>
              <a:ext uri="{FF2B5EF4-FFF2-40B4-BE49-F238E27FC236}">
                <a16:creationId xmlns:a16="http://schemas.microsoft.com/office/drawing/2014/main" id="{C11B960F-3422-156F-0FFB-A3A84FFE5EAC}"/>
              </a:ext>
            </a:extLst>
          </p:cNvPr>
          <p:cNvCxnSpPr>
            <a:cxnSpLocks/>
          </p:cNvCxnSpPr>
          <p:nvPr/>
        </p:nvCxnSpPr>
        <p:spPr>
          <a:xfrm>
            <a:off x="493434" y="4728424"/>
            <a:ext cx="29629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2998ED-6CD5-25FF-0190-9A35C86A8404}"/>
              </a:ext>
            </a:extLst>
          </p:cNvPr>
          <p:cNvCxnSpPr/>
          <p:nvPr/>
        </p:nvCxnSpPr>
        <p:spPr>
          <a:xfrm>
            <a:off x="4031892" y="4728424"/>
            <a:ext cx="2903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68BF37-FFC3-95EF-F7B8-71A0E06BE3C8}"/>
              </a:ext>
            </a:extLst>
          </p:cNvPr>
          <p:cNvCxnSpPr>
            <a:cxnSpLocks/>
          </p:cNvCxnSpPr>
          <p:nvPr/>
        </p:nvCxnSpPr>
        <p:spPr>
          <a:xfrm>
            <a:off x="7399737" y="4728424"/>
            <a:ext cx="30146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aphic 32">
            <a:extLst>
              <a:ext uri="{FF2B5EF4-FFF2-40B4-BE49-F238E27FC236}">
                <a16:creationId xmlns:a16="http://schemas.microsoft.com/office/drawing/2014/main" id="{7C63E816-42F5-7655-63DE-FE349B44D5B0}"/>
              </a:ext>
            </a:extLst>
          </p:cNvPr>
          <p:cNvGrpSpPr/>
          <p:nvPr/>
        </p:nvGrpSpPr>
        <p:grpSpPr>
          <a:xfrm>
            <a:off x="11593710" y="1271294"/>
            <a:ext cx="313134" cy="350985"/>
            <a:chOff x="4565211" y="438733"/>
            <a:chExt cx="2775216" cy="3110679"/>
          </a:xfrm>
          <a:solidFill>
            <a:srgbClr val="81DFE0"/>
          </a:solidFill>
        </p:grpSpPr>
        <p:grpSp>
          <p:nvGrpSpPr>
            <p:cNvPr id="36" name="Graphic 32">
              <a:extLst>
                <a:ext uri="{FF2B5EF4-FFF2-40B4-BE49-F238E27FC236}">
                  <a16:creationId xmlns:a16="http://schemas.microsoft.com/office/drawing/2014/main" id="{250AA0C2-BF7E-FE28-686A-BBF43581BBC8}"/>
                </a:ext>
              </a:extLst>
            </p:cNvPr>
            <p:cNvGrpSpPr/>
            <p:nvPr/>
          </p:nvGrpSpPr>
          <p:grpSpPr>
            <a:xfrm>
              <a:off x="4565211" y="438733"/>
              <a:ext cx="2775216" cy="3110679"/>
              <a:chOff x="4565211" y="438733"/>
              <a:chExt cx="2775216" cy="3110679"/>
            </a:xfrm>
            <a:grpFill/>
          </p:grpSpPr>
          <p:sp>
            <p:nvSpPr>
              <p:cNvPr id="37" name="Freeform 36">
                <a:extLst>
                  <a:ext uri="{FF2B5EF4-FFF2-40B4-BE49-F238E27FC236}">
                    <a16:creationId xmlns:a16="http://schemas.microsoft.com/office/drawing/2014/main" id="{8682F53C-5727-C00A-6C29-CB7373EFD475}"/>
                  </a:ext>
                </a:extLst>
              </p:cNvPr>
              <p:cNvSpPr/>
              <p:nvPr/>
            </p:nvSpPr>
            <p:spPr>
              <a:xfrm>
                <a:off x="4565211" y="438733"/>
                <a:ext cx="2775216" cy="3110679"/>
              </a:xfrm>
              <a:custGeom>
                <a:avLst/>
                <a:gdLst>
                  <a:gd name="connsiteX0" fmla="*/ 2197239 w 2775216"/>
                  <a:gd name="connsiteY0" fmla="*/ 331054 h 3110679"/>
                  <a:gd name="connsiteX1" fmla="*/ 2612211 w 2775216"/>
                  <a:gd name="connsiteY1" fmla="*/ 331305 h 3110679"/>
                  <a:gd name="connsiteX2" fmla="*/ 2772441 w 2775216"/>
                  <a:gd name="connsiteY2" fmla="*/ 465702 h 3110679"/>
                  <a:gd name="connsiteX3" fmla="*/ 2775120 w 2775216"/>
                  <a:gd name="connsiteY3" fmla="*/ 511422 h 3110679"/>
                  <a:gd name="connsiteX4" fmla="*/ 2775120 w 2775216"/>
                  <a:gd name="connsiteY4" fmla="*/ 2929390 h 3110679"/>
                  <a:gd name="connsiteX5" fmla="*/ 2596305 w 2775216"/>
                  <a:gd name="connsiteY5" fmla="*/ 3110679 h 3110679"/>
                  <a:gd name="connsiteX6" fmla="*/ 501185 w 2775216"/>
                  <a:gd name="connsiteY6" fmla="*/ 3110679 h 3110679"/>
                  <a:gd name="connsiteX7" fmla="*/ 323292 w 2775216"/>
                  <a:gd name="connsiteY7" fmla="*/ 2931400 h 3110679"/>
                  <a:gd name="connsiteX8" fmla="*/ 236061 w 2775216"/>
                  <a:gd name="connsiteY8" fmla="*/ 2726665 h 3110679"/>
                  <a:gd name="connsiteX9" fmla="*/ 291648 w 2775216"/>
                  <a:gd name="connsiteY9" fmla="*/ 1610711 h 3110679"/>
                  <a:gd name="connsiteX10" fmla="*/ 327059 w 2775216"/>
                  <a:gd name="connsiteY10" fmla="*/ 1538280 h 3110679"/>
                  <a:gd name="connsiteX11" fmla="*/ 327729 w 2775216"/>
                  <a:gd name="connsiteY11" fmla="*/ 510919 h 3110679"/>
                  <a:gd name="connsiteX12" fmla="*/ 357615 w 2775216"/>
                  <a:gd name="connsiteY12" fmla="*/ 396787 h 3110679"/>
                  <a:gd name="connsiteX13" fmla="*/ 492981 w 2775216"/>
                  <a:gd name="connsiteY13" fmla="*/ 330635 h 3110679"/>
                  <a:gd name="connsiteX14" fmla="*/ 864422 w 2775216"/>
                  <a:gd name="connsiteY14" fmla="*/ 331473 h 3110679"/>
                  <a:gd name="connsiteX15" fmla="*/ 905191 w 2775216"/>
                  <a:gd name="connsiteY15" fmla="*/ 291865 h 3110679"/>
                  <a:gd name="connsiteX16" fmla="*/ 1006401 w 2775216"/>
                  <a:gd name="connsiteY16" fmla="*/ 189791 h 3110679"/>
                  <a:gd name="connsiteX17" fmla="*/ 1210916 w 2775216"/>
                  <a:gd name="connsiteY17" fmla="*/ 190126 h 3110679"/>
                  <a:gd name="connsiteX18" fmla="*/ 1252438 w 2775216"/>
                  <a:gd name="connsiteY18" fmla="*/ 161655 h 3110679"/>
                  <a:gd name="connsiteX19" fmla="*/ 1471351 w 2775216"/>
                  <a:gd name="connsiteY19" fmla="*/ 463 h 3110679"/>
                  <a:gd name="connsiteX20" fmla="*/ 1617433 w 2775216"/>
                  <a:gd name="connsiteY20" fmla="*/ 296 h 3110679"/>
                  <a:gd name="connsiteX21" fmla="*/ 1845304 w 2775216"/>
                  <a:gd name="connsiteY21" fmla="*/ 156631 h 3110679"/>
                  <a:gd name="connsiteX22" fmla="*/ 1896788 w 2775216"/>
                  <a:gd name="connsiteY22" fmla="*/ 190293 h 3110679"/>
                  <a:gd name="connsiteX23" fmla="*/ 2122147 w 2775216"/>
                  <a:gd name="connsiteY23" fmla="*/ 189875 h 3110679"/>
                  <a:gd name="connsiteX24" fmla="*/ 2197323 w 2775216"/>
                  <a:gd name="connsiteY24" fmla="*/ 266744 h 3110679"/>
                  <a:gd name="connsiteX25" fmla="*/ 2197323 w 2775216"/>
                  <a:gd name="connsiteY25" fmla="*/ 330970 h 3110679"/>
                  <a:gd name="connsiteX26" fmla="*/ 1489350 w 2775216"/>
                  <a:gd name="connsiteY26" fmla="*/ 2143358 h 3110679"/>
                  <a:gd name="connsiteX27" fmla="*/ 1457371 w 2775216"/>
                  <a:gd name="connsiteY27" fmla="*/ 2416589 h 3110679"/>
                  <a:gd name="connsiteX28" fmla="*/ 1503749 w 2775216"/>
                  <a:gd name="connsiteY28" fmla="*/ 2416589 h 3110679"/>
                  <a:gd name="connsiteX29" fmla="*/ 2417910 w 2775216"/>
                  <a:gd name="connsiteY29" fmla="*/ 2416589 h 3110679"/>
                  <a:gd name="connsiteX30" fmla="*/ 2455498 w 2775216"/>
                  <a:gd name="connsiteY30" fmla="*/ 2417008 h 3110679"/>
                  <a:gd name="connsiteX31" fmla="*/ 2501373 w 2775216"/>
                  <a:gd name="connsiteY31" fmla="*/ 2461221 h 3110679"/>
                  <a:gd name="connsiteX32" fmla="*/ 2458260 w 2775216"/>
                  <a:gd name="connsiteY32" fmla="*/ 2512802 h 3110679"/>
                  <a:gd name="connsiteX33" fmla="*/ 2416654 w 2775216"/>
                  <a:gd name="connsiteY33" fmla="*/ 2514142 h 3110679"/>
                  <a:gd name="connsiteX34" fmla="*/ 1452348 w 2775216"/>
                  <a:gd name="connsiteY34" fmla="*/ 2513388 h 3110679"/>
                  <a:gd name="connsiteX35" fmla="*/ 1388139 w 2775216"/>
                  <a:gd name="connsiteY35" fmla="*/ 2551489 h 3110679"/>
                  <a:gd name="connsiteX36" fmla="*/ 538103 w 2775216"/>
                  <a:gd name="connsiteY36" fmla="*/ 2902008 h 3110679"/>
                  <a:gd name="connsiteX37" fmla="*/ 419563 w 2775216"/>
                  <a:gd name="connsiteY37" fmla="*/ 2862820 h 3110679"/>
                  <a:gd name="connsiteX38" fmla="*/ 419563 w 2775216"/>
                  <a:gd name="connsiteY38" fmla="*/ 2915490 h 3110679"/>
                  <a:gd name="connsiteX39" fmla="*/ 520774 w 2775216"/>
                  <a:gd name="connsiteY39" fmla="*/ 3019072 h 3110679"/>
                  <a:gd name="connsiteX40" fmla="*/ 2582911 w 2775216"/>
                  <a:gd name="connsiteY40" fmla="*/ 3019072 h 3110679"/>
                  <a:gd name="connsiteX41" fmla="*/ 2620499 w 2775216"/>
                  <a:gd name="connsiteY41" fmla="*/ 3018904 h 3110679"/>
                  <a:gd name="connsiteX42" fmla="*/ 2681276 w 2775216"/>
                  <a:gd name="connsiteY42" fmla="*/ 2962885 h 3110679"/>
                  <a:gd name="connsiteX43" fmla="*/ 2682531 w 2775216"/>
                  <a:gd name="connsiteY43" fmla="*/ 2916997 h 3110679"/>
                  <a:gd name="connsiteX44" fmla="*/ 2682531 w 2775216"/>
                  <a:gd name="connsiteY44" fmla="*/ 531853 h 3110679"/>
                  <a:gd name="connsiteX45" fmla="*/ 2682280 w 2775216"/>
                  <a:gd name="connsiteY45" fmla="*/ 494256 h 3110679"/>
                  <a:gd name="connsiteX46" fmla="*/ 2614304 w 2775216"/>
                  <a:gd name="connsiteY46" fmla="*/ 427853 h 3110679"/>
                  <a:gd name="connsiteX47" fmla="*/ 2484882 w 2775216"/>
                  <a:gd name="connsiteY47" fmla="*/ 427686 h 3110679"/>
                  <a:gd name="connsiteX48" fmla="*/ 2197406 w 2775216"/>
                  <a:gd name="connsiteY48" fmla="*/ 427686 h 3110679"/>
                  <a:gd name="connsiteX49" fmla="*/ 2197406 w 2775216"/>
                  <a:gd name="connsiteY49" fmla="*/ 480523 h 3110679"/>
                  <a:gd name="connsiteX50" fmla="*/ 2108920 w 2775216"/>
                  <a:gd name="connsiteY50" fmla="*/ 568530 h 3110679"/>
                  <a:gd name="connsiteX51" fmla="*/ 1069522 w 2775216"/>
                  <a:gd name="connsiteY51" fmla="*/ 568530 h 3110679"/>
                  <a:gd name="connsiteX52" fmla="*/ 965130 w 2775216"/>
                  <a:gd name="connsiteY52" fmla="*/ 568362 h 3110679"/>
                  <a:gd name="connsiteX53" fmla="*/ 904688 w 2775216"/>
                  <a:gd name="connsiteY53" fmla="*/ 508240 h 3110679"/>
                  <a:gd name="connsiteX54" fmla="*/ 904605 w 2775216"/>
                  <a:gd name="connsiteY54" fmla="*/ 427686 h 3110679"/>
                  <a:gd name="connsiteX55" fmla="*/ 506710 w 2775216"/>
                  <a:gd name="connsiteY55" fmla="*/ 427686 h 3110679"/>
                  <a:gd name="connsiteX56" fmla="*/ 413620 w 2775216"/>
                  <a:gd name="connsiteY56" fmla="*/ 519209 h 3110679"/>
                  <a:gd name="connsiteX57" fmla="*/ 413620 w 2775216"/>
                  <a:gd name="connsiteY57" fmla="*/ 1479915 h 3110679"/>
                  <a:gd name="connsiteX58" fmla="*/ 415629 w 2775216"/>
                  <a:gd name="connsiteY58" fmla="*/ 1523207 h 3110679"/>
                  <a:gd name="connsiteX59" fmla="*/ 449952 w 2775216"/>
                  <a:gd name="connsiteY59" fmla="*/ 1510814 h 3110679"/>
                  <a:gd name="connsiteX60" fmla="*/ 1240634 w 2775216"/>
                  <a:gd name="connsiteY60" fmla="*/ 1649063 h 3110679"/>
                  <a:gd name="connsiteX61" fmla="*/ 1309866 w 2775216"/>
                  <a:gd name="connsiteY61" fmla="*/ 1675775 h 3110679"/>
                  <a:gd name="connsiteX62" fmla="*/ 2416068 w 2775216"/>
                  <a:gd name="connsiteY62" fmla="*/ 1677031 h 3110679"/>
                  <a:gd name="connsiteX63" fmla="*/ 2465041 w 2775216"/>
                  <a:gd name="connsiteY63" fmla="*/ 1680715 h 3110679"/>
                  <a:gd name="connsiteX64" fmla="*/ 2498778 w 2775216"/>
                  <a:gd name="connsiteY64" fmla="*/ 1728696 h 3110679"/>
                  <a:gd name="connsiteX65" fmla="*/ 2463200 w 2775216"/>
                  <a:gd name="connsiteY65" fmla="*/ 1770815 h 3110679"/>
                  <a:gd name="connsiteX66" fmla="*/ 2418077 w 2775216"/>
                  <a:gd name="connsiteY66" fmla="*/ 1773244 h 3110679"/>
                  <a:gd name="connsiteX67" fmla="*/ 1403710 w 2775216"/>
                  <a:gd name="connsiteY67" fmla="*/ 1773244 h 3110679"/>
                  <a:gd name="connsiteX68" fmla="*/ 1362774 w 2775216"/>
                  <a:gd name="connsiteY68" fmla="*/ 1773244 h 3110679"/>
                  <a:gd name="connsiteX69" fmla="*/ 1478216 w 2775216"/>
                  <a:gd name="connsiteY69" fmla="*/ 2046559 h 3110679"/>
                  <a:gd name="connsiteX70" fmla="*/ 1522333 w 2775216"/>
                  <a:gd name="connsiteY70" fmla="*/ 2046559 h 3110679"/>
                  <a:gd name="connsiteX71" fmla="*/ 2419836 w 2775216"/>
                  <a:gd name="connsiteY71" fmla="*/ 2046559 h 3110679"/>
                  <a:gd name="connsiteX72" fmla="*/ 2464706 w 2775216"/>
                  <a:gd name="connsiteY72" fmla="*/ 2049322 h 3110679"/>
                  <a:gd name="connsiteX73" fmla="*/ 2498862 w 2775216"/>
                  <a:gd name="connsiteY73" fmla="*/ 2097470 h 3110679"/>
                  <a:gd name="connsiteX74" fmla="*/ 2464037 w 2775216"/>
                  <a:gd name="connsiteY74" fmla="*/ 2140176 h 3110679"/>
                  <a:gd name="connsiteX75" fmla="*/ 2418998 w 2775216"/>
                  <a:gd name="connsiteY75" fmla="*/ 2143023 h 3110679"/>
                  <a:gd name="connsiteX76" fmla="*/ 1538155 w 2775216"/>
                  <a:gd name="connsiteY76" fmla="*/ 2143023 h 3110679"/>
                  <a:gd name="connsiteX77" fmla="*/ 1489433 w 2775216"/>
                  <a:gd name="connsiteY77" fmla="*/ 2143023 h 3110679"/>
                  <a:gd name="connsiteX78" fmla="*/ 742952 w 2775216"/>
                  <a:gd name="connsiteY78" fmla="*/ 2833763 h 3110679"/>
                  <a:gd name="connsiteX79" fmla="*/ 1388474 w 2775216"/>
                  <a:gd name="connsiteY79" fmla="*/ 2188994 h 3110679"/>
                  <a:gd name="connsiteX80" fmla="*/ 750738 w 2775216"/>
                  <a:gd name="connsiteY80" fmla="*/ 1547909 h 3110679"/>
                  <a:gd name="connsiteX81" fmla="*/ 97514 w 2775216"/>
                  <a:gd name="connsiteY81" fmla="*/ 2189832 h 3110679"/>
                  <a:gd name="connsiteX82" fmla="*/ 742952 w 2775216"/>
                  <a:gd name="connsiteY82" fmla="*/ 2833763 h 3110679"/>
                  <a:gd name="connsiteX83" fmla="*/ 2097451 w 2775216"/>
                  <a:gd name="connsiteY83" fmla="*/ 286757 h 3110679"/>
                  <a:gd name="connsiteX84" fmla="*/ 1830235 w 2775216"/>
                  <a:gd name="connsiteY84" fmla="*/ 286674 h 3110679"/>
                  <a:gd name="connsiteX85" fmla="*/ 1763682 w 2775216"/>
                  <a:gd name="connsiteY85" fmla="*/ 227975 h 3110679"/>
                  <a:gd name="connsiteX86" fmla="*/ 1615089 w 2775216"/>
                  <a:gd name="connsiteY86" fmla="*/ 96090 h 3110679"/>
                  <a:gd name="connsiteX87" fmla="*/ 1506679 w 2775216"/>
                  <a:gd name="connsiteY87" fmla="*/ 96090 h 3110679"/>
                  <a:gd name="connsiteX88" fmla="*/ 1335818 w 2775216"/>
                  <a:gd name="connsiteY88" fmla="*/ 239698 h 3110679"/>
                  <a:gd name="connsiteX89" fmla="*/ 1278975 w 2775216"/>
                  <a:gd name="connsiteY89" fmla="*/ 286925 h 3110679"/>
                  <a:gd name="connsiteX90" fmla="*/ 1224812 w 2775216"/>
                  <a:gd name="connsiteY90" fmla="*/ 286925 h 3110679"/>
                  <a:gd name="connsiteX91" fmla="*/ 1003136 w 2775216"/>
                  <a:gd name="connsiteY91" fmla="*/ 286925 h 3110679"/>
                  <a:gd name="connsiteX92" fmla="*/ 1003136 w 2775216"/>
                  <a:gd name="connsiteY92" fmla="*/ 468130 h 3110679"/>
                  <a:gd name="connsiteX93" fmla="*/ 2097368 w 2775216"/>
                  <a:gd name="connsiteY93" fmla="*/ 468130 h 3110679"/>
                  <a:gd name="connsiteX94" fmla="*/ 2097368 w 2775216"/>
                  <a:gd name="connsiteY94" fmla="*/ 286925 h 31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775216" h="3110679">
                    <a:moveTo>
                      <a:pt x="2197239" y="331054"/>
                    </a:moveTo>
                    <a:cubicBezTo>
                      <a:pt x="2339972" y="331054"/>
                      <a:pt x="2476092" y="330384"/>
                      <a:pt x="2612211" y="331305"/>
                    </a:cubicBezTo>
                    <a:cubicBezTo>
                      <a:pt x="2698688" y="331891"/>
                      <a:pt x="2756953" y="381631"/>
                      <a:pt x="2772441" y="465702"/>
                    </a:cubicBezTo>
                    <a:cubicBezTo>
                      <a:pt x="2775203" y="480607"/>
                      <a:pt x="2775120" y="496182"/>
                      <a:pt x="2775120" y="511422"/>
                    </a:cubicBezTo>
                    <a:cubicBezTo>
                      <a:pt x="2775203" y="1317383"/>
                      <a:pt x="2775287" y="2123429"/>
                      <a:pt x="2775120" y="2929390"/>
                    </a:cubicBezTo>
                    <a:cubicBezTo>
                      <a:pt x="2775120" y="3047458"/>
                      <a:pt x="2712585" y="3110679"/>
                      <a:pt x="2596305" y="3110679"/>
                    </a:cubicBezTo>
                    <a:cubicBezTo>
                      <a:pt x="1897960" y="3110679"/>
                      <a:pt x="1199614" y="3110679"/>
                      <a:pt x="501185" y="3110679"/>
                    </a:cubicBezTo>
                    <a:cubicBezTo>
                      <a:pt x="381557" y="3110679"/>
                      <a:pt x="316595" y="3050724"/>
                      <a:pt x="323292" y="2931400"/>
                    </a:cubicBezTo>
                    <a:cubicBezTo>
                      <a:pt x="328063" y="2844733"/>
                      <a:pt x="303619" y="2787625"/>
                      <a:pt x="236061" y="2726665"/>
                    </a:cubicBezTo>
                    <a:cubicBezTo>
                      <a:pt x="-101475" y="2421865"/>
                      <a:pt x="-71840" y="1884362"/>
                      <a:pt x="291648" y="1610711"/>
                    </a:cubicBezTo>
                    <a:cubicBezTo>
                      <a:pt x="318353" y="1590615"/>
                      <a:pt x="327143" y="1570434"/>
                      <a:pt x="327059" y="1538280"/>
                    </a:cubicBezTo>
                    <a:cubicBezTo>
                      <a:pt x="326054" y="1195798"/>
                      <a:pt x="325468" y="853401"/>
                      <a:pt x="327729" y="510919"/>
                    </a:cubicBezTo>
                    <a:cubicBezTo>
                      <a:pt x="327980" y="472568"/>
                      <a:pt x="339198" y="430533"/>
                      <a:pt x="357615" y="396787"/>
                    </a:cubicBezTo>
                    <a:cubicBezTo>
                      <a:pt x="385073" y="346461"/>
                      <a:pt x="436139" y="330300"/>
                      <a:pt x="492981" y="330635"/>
                    </a:cubicBezTo>
                    <a:cubicBezTo>
                      <a:pt x="616795" y="331473"/>
                      <a:pt x="740608" y="330049"/>
                      <a:pt x="864422" y="331473"/>
                    </a:cubicBezTo>
                    <a:cubicBezTo>
                      <a:pt x="894726" y="331807"/>
                      <a:pt x="905274" y="323936"/>
                      <a:pt x="905191" y="291865"/>
                    </a:cubicBezTo>
                    <a:cubicBezTo>
                      <a:pt x="904688" y="189791"/>
                      <a:pt x="906028" y="189791"/>
                      <a:pt x="1006401" y="189791"/>
                    </a:cubicBezTo>
                    <a:cubicBezTo>
                      <a:pt x="1074545" y="189791"/>
                      <a:pt x="1142772" y="189205"/>
                      <a:pt x="1210916" y="190126"/>
                    </a:cubicBezTo>
                    <a:cubicBezTo>
                      <a:pt x="1232933" y="190461"/>
                      <a:pt x="1244653" y="185771"/>
                      <a:pt x="1252438" y="161655"/>
                    </a:cubicBezTo>
                    <a:cubicBezTo>
                      <a:pt x="1284668" y="60921"/>
                      <a:pt x="1366206" y="2054"/>
                      <a:pt x="1471351" y="463"/>
                    </a:cubicBezTo>
                    <a:cubicBezTo>
                      <a:pt x="1519989" y="-291"/>
                      <a:pt x="1568711" y="44"/>
                      <a:pt x="1617433" y="296"/>
                    </a:cubicBezTo>
                    <a:cubicBezTo>
                      <a:pt x="1725927" y="965"/>
                      <a:pt x="1807297" y="54808"/>
                      <a:pt x="1845304" y="156631"/>
                    </a:cubicBezTo>
                    <a:cubicBezTo>
                      <a:pt x="1855935" y="185102"/>
                      <a:pt x="1870167" y="190796"/>
                      <a:pt x="1896788" y="190293"/>
                    </a:cubicBezTo>
                    <a:cubicBezTo>
                      <a:pt x="1971880" y="188870"/>
                      <a:pt x="2047055" y="189623"/>
                      <a:pt x="2122147" y="189875"/>
                    </a:cubicBezTo>
                    <a:cubicBezTo>
                      <a:pt x="2183928" y="190042"/>
                      <a:pt x="2196904" y="203607"/>
                      <a:pt x="2197323" y="266744"/>
                    </a:cubicBezTo>
                    <a:cubicBezTo>
                      <a:pt x="2197406" y="286004"/>
                      <a:pt x="2197323" y="305179"/>
                      <a:pt x="2197323" y="330970"/>
                    </a:cubicBezTo>
                    <a:close/>
                    <a:moveTo>
                      <a:pt x="1489350" y="2143358"/>
                    </a:moveTo>
                    <a:cubicBezTo>
                      <a:pt x="1478299" y="2237478"/>
                      <a:pt x="1468003" y="2325233"/>
                      <a:pt x="1457371" y="2416589"/>
                    </a:cubicBezTo>
                    <a:cubicBezTo>
                      <a:pt x="1470849" y="2416589"/>
                      <a:pt x="1487257" y="2416589"/>
                      <a:pt x="1503749" y="2416589"/>
                    </a:cubicBezTo>
                    <a:cubicBezTo>
                      <a:pt x="1808469" y="2416589"/>
                      <a:pt x="2113190" y="2416589"/>
                      <a:pt x="2417910" y="2416589"/>
                    </a:cubicBezTo>
                    <a:cubicBezTo>
                      <a:pt x="2430467" y="2416589"/>
                      <a:pt x="2443024" y="2416087"/>
                      <a:pt x="2455498" y="2417008"/>
                    </a:cubicBezTo>
                    <a:cubicBezTo>
                      <a:pt x="2482705" y="2419018"/>
                      <a:pt x="2499615" y="2432751"/>
                      <a:pt x="2501373" y="2461221"/>
                    </a:cubicBezTo>
                    <a:cubicBezTo>
                      <a:pt x="2503215" y="2491701"/>
                      <a:pt x="2486640" y="2508113"/>
                      <a:pt x="2458260" y="2512802"/>
                    </a:cubicBezTo>
                    <a:cubicBezTo>
                      <a:pt x="2444699" y="2515063"/>
                      <a:pt x="2430551" y="2514142"/>
                      <a:pt x="2416654" y="2514142"/>
                    </a:cubicBezTo>
                    <a:cubicBezTo>
                      <a:pt x="2095191" y="2514142"/>
                      <a:pt x="1773811" y="2514728"/>
                      <a:pt x="1452348" y="2513388"/>
                    </a:cubicBezTo>
                    <a:cubicBezTo>
                      <a:pt x="1420202" y="2513221"/>
                      <a:pt x="1404045" y="2523269"/>
                      <a:pt x="1388139" y="2551489"/>
                    </a:cubicBezTo>
                    <a:cubicBezTo>
                      <a:pt x="1217613" y="2854362"/>
                      <a:pt x="871370" y="2996631"/>
                      <a:pt x="538103" y="2902008"/>
                    </a:cubicBezTo>
                    <a:cubicBezTo>
                      <a:pt x="499678" y="2891123"/>
                      <a:pt x="462090" y="2876971"/>
                      <a:pt x="419563" y="2862820"/>
                    </a:cubicBezTo>
                    <a:cubicBezTo>
                      <a:pt x="419563" y="2882582"/>
                      <a:pt x="419563" y="2899078"/>
                      <a:pt x="419563" y="2915490"/>
                    </a:cubicBezTo>
                    <a:cubicBezTo>
                      <a:pt x="419563" y="3010949"/>
                      <a:pt x="427516" y="3019072"/>
                      <a:pt x="520774" y="3019072"/>
                    </a:cubicBezTo>
                    <a:cubicBezTo>
                      <a:pt x="1208153" y="3019072"/>
                      <a:pt x="1895532" y="3019072"/>
                      <a:pt x="2582911" y="3019072"/>
                    </a:cubicBezTo>
                    <a:cubicBezTo>
                      <a:pt x="2595468" y="3019072"/>
                      <a:pt x="2607942" y="3018988"/>
                      <a:pt x="2620499" y="3018904"/>
                    </a:cubicBezTo>
                    <a:cubicBezTo>
                      <a:pt x="2657836" y="3018821"/>
                      <a:pt x="2676085" y="2997216"/>
                      <a:pt x="2681276" y="2962885"/>
                    </a:cubicBezTo>
                    <a:cubicBezTo>
                      <a:pt x="2683536" y="2947896"/>
                      <a:pt x="2682531" y="2932321"/>
                      <a:pt x="2682531" y="2916997"/>
                    </a:cubicBezTo>
                    <a:cubicBezTo>
                      <a:pt x="2682531" y="2121921"/>
                      <a:pt x="2682531" y="1326929"/>
                      <a:pt x="2682531" y="531853"/>
                    </a:cubicBezTo>
                    <a:cubicBezTo>
                      <a:pt x="2682531" y="519293"/>
                      <a:pt x="2683034" y="506733"/>
                      <a:pt x="2682280" y="494256"/>
                    </a:cubicBezTo>
                    <a:cubicBezTo>
                      <a:pt x="2679518" y="448368"/>
                      <a:pt x="2659510" y="428607"/>
                      <a:pt x="2614304" y="427853"/>
                    </a:cubicBezTo>
                    <a:cubicBezTo>
                      <a:pt x="2571191" y="427183"/>
                      <a:pt x="2527994" y="427686"/>
                      <a:pt x="2484882" y="427686"/>
                    </a:cubicBezTo>
                    <a:cubicBezTo>
                      <a:pt x="2390619" y="427686"/>
                      <a:pt x="2296273" y="427686"/>
                      <a:pt x="2197406" y="427686"/>
                    </a:cubicBezTo>
                    <a:cubicBezTo>
                      <a:pt x="2197406" y="448033"/>
                      <a:pt x="2197406" y="464278"/>
                      <a:pt x="2197406" y="480523"/>
                    </a:cubicBezTo>
                    <a:cubicBezTo>
                      <a:pt x="2197239" y="560826"/>
                      <a:pt x="2189537" y="568530"/>
                      <a:pt x="2108920" y="568530"/>
                    </a:cubicBezTo>
                    <a:cubicBezTo>
                      <a:pt x="1762426" y="568530"/>
                      <a:pt x="1415932" y="568530"/>
                      <a:pt x="1069522" y="568530"/>
                    </a:cubicBezTo>
                    <a:cubicBezTo>
                      <a:pt x="1034697" y="568530"/>
                      <a:pt x="999955" y="569116"/>
                      <a:pt x="965130" y="568362"/>
                    </a:cubicBezTo>
                    <a:cubicBezTo>
                      <a:pt x="919003" y="567358"/>
                      <a:pt x="905609" y="553792"/>
                      <a:pt x="904688" y="508240"/>
                    </a:cubicBezTo>
                    <a:cubicBezTo>
                      <a:pt x="904186" y="482365"/>
                      <a:pt x="904605" y="456407"/>
                      <a:pt x="904605" y="427686"/>
                    </a:cubicBezTo>
                    <a:cubicBezTo>
                      <a:pt x="767899" y="427686"/>
                      <a:pt x="637305" y="427686"/>
                      <a:pt x="506710" y="427686"/>
                    </a:cubicBezTo>
                    <a:cubicBezTo>
                      <a:pt x="428270" y="427686"/>
                      <a:pt x="413620" y="442004"/>
                      <a:pt x="413620" y="519209"/>
                    </a:cubicBezTo>
                    <a:cubicBezTo>
                      <a:pt x="413620" y="839417"/>
                      <a:pt x="413620" y="1159708"/>
                      <a:pt x="413620" y="1479915"/>
                    </a:cubicBezTo>
                    <a:cubicBezTo>
                      <a:pt x="413620" y="1493146"/>
                      <a:pt x="414875" y="1506376"/>
                      <a:pt x="415629" y="1523207"/>
                    </a:cubicBezTo>
                    <a:cubicBezTo>
                      <a:pt x="429609" y="1518183"/>
                      <a:pt x="439822" y="1514582"/>
                      <a:pt x="449952" y="1510814"/>
                    </a:cubicBezTo>
                    <a:cubicBezTo>
                      <a:pt x="740608" y="1401538"/>
                      <a:pt x="1003471" y="1448933"/>
                      <a:pt x="1240634" y="1649063"/>
                    </a:cubicBezTo>
                    <a:cubicBezTo>
                      <a:pt x="1258717" y="1664303"/>
                      <a:pt x="1286510" y="1675691"/>
                      <a:pt x="1309866" y="1675775"/>
                    </a:cubicBezTo>
                    <a:cubicBezTo>
                      <a:pt x="1678628" y="1677449"/>
                      <a:pt x="2047306" y="1676947"/>
                      <a:pt x="2416068" y="1677031"/>
                    </a:cubicBezTo>
                    <a:cubicBezTo>
                      <a:pt x="2432727" y="1677031"/>
                      <a:pt x="2453321" y="1672760"/>
                      <a:pt x="2465041" y="1680715"/>
                    </a:cubicBezTo>
                    <a:cubicBezTo>
                      <a:pt x="2480780" y="1691433"/>
                      <a:pt x="2498192" y="1711949"/>
                      <a:pt x="2498778" y="1728696"/>
                    </a:cubicBezTo>
                    <a:cubicBezTo>
                      <a:pt x="2499280" y="1742763"/>
                      <a:pt x="2478770" y="1761353"/>
                      <a:pt x="2463200" y="1770815"/>
                    </a:cubicBezTo>
                    <a:cubicBezTo>
                      <a:pt x="2451814" y="1777682"/>
                      <a:pt x="2433397" y="1773244"/>
                      <a:pt x="2418077" y="1773244"/>
                    </a:cubicBezTo>
                    <a:cubicBezTo>
                      <a:pt x="2079955" y="1773244"/>
                      <a:pt x="1741832" y="1773244"/>
                      <a:pt x="1403710" y="1773244"/>
                    </a:cubicBezTo>
                    <a:lnTo>
                      <a:pt x="1362774" y="1773244"/>
                    </a:lnTo>
                    <a:cubicBezTo>
                      <a:pt x="1401533" y="1865018"/>
                      <a:pt x="1438954" y="1953612"/>
                      <a:pt x="1478216" y="2046559"/>
                    </a:cubicBezTo>
                    <a:lnTo>
                      <a:pt x="1522333" y="2046559"/>
                    </a:lnTo>
                    <a:cubicBezTo>
                      <a:pt x="1821529" y="2046559"/>
                      <a:pt x="2120640" y="2046559"/>
                      <a:pt x="2419836" y="2046559"/>
                    </a:cubicBezTo>
                    <a:cubicBezTo>
                      <a:pt x="2435155" y="2046559"/>
                      <a:pt x="2454493" y="2041869"/>
                      <a:pt x="2464706" y="2049322"/>
                    </a:cubicBezTo>
                    <a:cubicBezTo>
                      <a:pt x="2480277" y="2060794"/>
                      <a:pt x="2498108" y="2080472"/>
                      <a:pt x="2498862" y="2097470"/>
                    </a:cubicBezTo>
                    <a:cubicBezTo>
                      <a:pt x="2499532" y="2111538"/>
                      <a:pt x="2479440" y="2130546"/>
                      <a:pt x="2464037" y="2140176"/>
                    </a:cubicBezTo>
                    <a:cubicBezTo>
                      <a:pt x="2452819" y="2147210"/>
                      <a:pt x="2434234" y="2143023"/>
                      <a:pt x="2418998" y="2143023"/>
                    </a:cubicBezTo>
                    <a:cubicBezTo>
                      <a:pt x="2125412" y="2143107"/>
                      <a:pt x="1831825" y="2143023"/>
                      <a:pt x="1538155" y="2143023"/>
                    </a:cubicBezTo>
                    <a:lnTo>
                      <a:pt x="1489433" y="2143023"/>
                    </a:lnTo>
                    <a:close/>
                    <a:moveTo>
                      <a:pt x="742952" y="2833763"/>
                    </a:moveTo>
                    <a:cubicBezTo>
                      <a:pt x="1099743" y="2834433"/>
                      <a:pt x="1387721" y="2546883"/>
                      <a:pt x="1388474" y="2188994"/>
                    </a:cubicBezTo>
                    <a:cubicBezTo>
                      <a:pt x="1389227" y="1842493"/>
                      <a:pt x="1097064" y="1548747"/>
                      <a:pt x="750738" y="1547909"/>
                    </a:cubicBezTo>
                    <a:cubicBezTo>
                      <a:pt x="388840" y="1547072"/>
                      <a:pt x="97849" y="1833031"/>
                      <a:pt x="97514" y="2189832"/>
                    </a:cubicBezTo>
                    <a:cubicBezTo>
                      <a:pt x="97179" y="2547637"/>
                      <a:pt x="383231" y="2833094"/>
                      <a:pt x="742952" y="2833763"/>
                    </a:cubicBezTo>
                    <a:close/>
                    <a:moveTo>
                      <a:pt x="2097451" y="286757"/>
                    </a:moveTo>
                    <a:cubicBezTo>
                      <a:pt x="2005030" y="286757"/>
                      <a:pt x="1917633" y="287009"/>
                      <a:pt x="1830235" y="286674"/>
                    </a:cubicBezTo>
                    <a:cubicBezTo>
                      <a:pt x="1779839" y="286506"/>
                      <a:pt x="1770714" y="278049"/>
                      <a:pt x="1763682" y="227975"/>
                    </a:cubicBezTo>
                    <a:cubicBezTo>
                      <a:pt x="1751627" y="141642"/>
                      <a:pt x="1701650" y="97095"/>
                      <a:pt x="1615089" y="96090"/>
                    </a:cubicBezTo>
                    <a:cubicBezTo>
                      <a:pt x="1578924" y="95671"/>
                      <a:pt x="1542843" y="96006"/>
                      <a:pt x="1506679" y="96090"/>
                    </a:cubicBezTo>
                    <a:cubicBezTo>
                      <a:pt x="1394669" y="96090"/>
                      <a:pt x="1355742" y="128077"/>
                      <a:pt x="1335818" y="239698"/>
                    </a:cubicBezTo>
                    <a:cubicBezTo>
                      <a:pt x="1329790" y="273192"/>
                      <a:pt x="1312294" y="288097"/>
                      <a:pt x="1278975" y="286925"/>
                    </a:cubicBezTo>
                    <a:cubicBezTo>
                      <a:pt x="1260893" y="286255"/>
                      <a:pt x="1242811" y="286925"/>
                      <a:pt x="1224812" y="286925"/>
                    </a:cubicBezTo>
                    <a:cubicBezTo>
                      <a:pt x="1151730" y="286925"/>
                      <a:pt x="1078563" y="286925"/>
                      <a:pt x="1003136" y="286925"/>
                    </a:cubicBezTo>
                    <a:lnTo>
                      <a:pt x="1003136" y="468130"/>
                    </a:lnTo>
                    <a:lnTo>
                      <a:pt x="2097368" y="468130"/>
                    </a:lnTo>
                    <a:lnTo>
                      <a:pt x="2097368" y="286925"/>
                    </a:lnTo>
                    <a:close/>
                  </a:path>
                </a:pathLst>
              </a:custGeom>
              <a:grpFill/>
              <a:ln w="0" cap="flat">
                <a:noFill/>
                <a:prstDash val="solid"/>
                <a:miter/>
              </a:ln>
            </p:spPr>
            <p:txBody>
              <a:bodyPr rtlCol="0" anchor="ctr"/>
              <a:lstStyle/>
              <a:p>
                <a:endParaRPr lang="en-IL"/>
              </a:p>
            </p:txBody>
          </p:sp>
          <p:sp>
            <p:nvSpPr>
              <p:cNvPr id="38" name="Freeform 37">
                <a:extLst>
                  <a:ext uri="{FF2B5EF4-FFF2-40B4-BE49-F238E27FC236}">
                    <a16:creationId xmlns:a16="http://schemas.microsoft.com/office/drawing/2014/main" id="{ECAD6265-8D55-4216-D0D0-546F20E2EB0F}"/>
                  </a:ext>
                </a:extLst>
              </p:cNvPr>
              <p:cNvSpPr/>
              <p:nvPr/>
            </p:nvSpPr>
            <p:spPr>
              <a:xfrm>
                <a:off x="5669707" y="1365946"/>
                <a:ext cx="1394120" cy="99272"/>
              </a:xfrm>
              <a:custGeom>
                <a:avLst/>
                <a:gdLst>
                  <a:gd name="connsiteX0" fmla="*/ 703303 w 1394120"/>
                  <a:gd name="connsiteY0" fmla="*/ 1383 h 99272"/>
                  <a:gd name="connsiteX1" fmla="*/ 1320278 w 1394120"/>
                  <a:gd name="connsiteY1" fmla="*/ 1383 h 99272"/>
                  <a:gd name="connsiteX2" fmla="*/ 1356945 w 1394120"/>
                  <a:gd name="connsiteY2" fmla="*/ 3393 h 99272"/>
                  <a:gd name="connsiteX3" fmla="*/ 1394114 w 1394120"/>
                  <a:gd name="connsiteY3" fmla="*/ 49113 h 99272"/>
                  <a:gd name="connsiteX4" fmla="*/ 1358284 w 1394120"/>
                  <a:gd name="connsiteY4" fmla="*/ 94749 h 99272"/>
                  <a:gd name="connsiteX5" fmla="*/ 1313414 w 1394120"/>
                  <a:gd name="connsiteY5" fmla="*/ 98266 h 99272"/>
                  <a:gd name="connsiteX6" fmla="*/ 83565 w 1394120"/>
                  <a:gd name="connsiteY6" fmla="*/ 98266 h 99272"/>
                  <a:gd name="connsiteX7" fmla="*/ 46061 w 1394120"/>
                  <a:gd name="connsiteY7" fmla="*/ 97177 h 99272"/>
                  <a:gd name="connsiteX8" fmla="*/ 18 w 1394120"/>
                  <a:gd name="connsiteY8" fmla="*/ 53467 h 99272"/>
                  <a:gd name="connsiteX9" fmla="*/ 44638 w 1394120"/>
                  <a:gd name="connsiteY9" fmla="*/ 2137 h 99272"/>
                  <a:gd name="connsiteX10" fmla="*/ 82058 w 1394120"/>
                  <a:gd name="connsiteY10" fmla="*/ 1299 h 99272"/>
                  <a:gd name="connsiteX11" fmla="*/ 703219 w 1394120"/>
                  <a:gd name="connsiteY11" fmla="*/ 1299 h 9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4120" h="99272">
                    <a:moveTo>
                      <a:pt x="703303" y="1383"/>
                    </a:moveTo>
                    <a:cubicBezTo>
                      <a:pt x="908989" y="1383"/>
                      <a:pt x="1114592" y="1383"/>
                      <a:pt x="1320278" y="1383"/>
                    </a:cubicBezTo>
                    <a:cubicBezTo>
                      <a:pt x="1332752" y="1383"/>
                      <a:pt x="1348908" y="-2804"/>
                      <a:pt x="1356945" y="3393"/>
                    </a:cubicBezTo>
                    <a:cubicBezTo>
                      <a:pt x="1372683" y="15451"/>
                      <a:pt x="1393696" y="33203"/>
                      <a:pt x="1394114" y="49113"/>
                    </a:cubicBezTo>
                    <a:cubicBezTo>
                      <a:pt x="1394533" y="64436"/>
                      <a:pt x="1374190" y="83947"/>
                      <a:pt x="1358284" y="94749"/>
                    </a:cubicBezTo>
                    <a:cubicBezTo>
                      <a:pt x="1347485" y="102118"/>
                      <a:pt x="1328650" y="98266"/>
                      <a:pt x="1313414" y="98266"/>
                    </a:cubicBezTo>
                    <a:cubicBezTo>
                      <a:pt x="903464" y="98433"/>
                      <a:pt x="493515" y="98349"/>
                      <a:pt x="83565" y="98266"/>
                    </a:cubicBezTo>
                    <a:cubicBezTo>
                      <a:pt x="71092" y="98266"/>
                      <a:pt x="58535" y="98433"/>
                      <a:pt x="46061" y="97177"/>
                    </a:cubicBezTo>
                    <a:cubicBezTo>
                      <a:pt x="19691" y="94581"/>
                      <a:pt x="688" y="82858"/>
                      <a:pt x="18" y="53467"/>
                    </a:cubicBezTo>
                    <a:cubicBezTo>
                      <a:pt x="-652" y="23406"/>
                      <a:pt x="17263" y="7579"/>
                      <a:pt x="44638" y="2137"/>
                    </a:cubicBezTo>
                    <a:cubicBezTo>
                      <a:pt x="56693" y="-292"/>
                      <a:pt x="69585" y="1299"/>
                      <a:pt x="82058" y="1299"/>
                    </a:cubicBezTo>
                    <a:cubicBezTo>
                      <a:pt x="289084" y="1299"/>
                      <a:pt x="496194" y="1299"/>
                      <a:pt x="703219" y="1299"/>
                    </a:cubicBezTo>
                    <a:close/>
                  </a:path>
                </a:pathLst>
              </a:custGeom>
              <a:grpFill/>
              <a:ln w="0" cap="flat">
                <a:noFill/>
                <a:prstDash val="solid"/>
                <a:miter/>
              </a:ln>
            </p:spPr>
            <p:txBody>
              <a:bodyPr rtlCol="0" anchor="ctr"/>
              <a:lstStyle/>
              <a:p>
                <a:endParaRPr lang="en-IL"/>
              </a:p>
            </p:txBody>
          </p:sp>
          <p:sp>
            <p:nvSpPr>
              <p:cNvPr id="39" name="Freeform 38">
                <a:extLst>
                  <a:ext uri="{FF2B5EF4-FFF2-40B4-BE49-F238E27FC236}">
                    <a16:creationId xmlns:a16="http://schemas.microsoft.com/office/drawing/2014/main" id="{4FFDF2B5-8C90-F010-D92D-5B824CACB0FD}"/>
                  </a:ext>
                </a:extLst>
              </p:cNvPr>
              <p:cNvSpPr/>
              <p:nvPr/>
            </p:nvSpPr>
            <p:spPr>
              <a:xfrm>
                <a:off x="5669411" y="1741951"/>
                <a:ext cx="1396926" cy="95675"/>
              </a:xfrm>
              <a:custGeom>
                <a:avLst/>
                <a:gdLst>
                  <a:gd name="connsiteX0" fmla="*/ 695227 w 1396926"/>
                  <a:gd name="connsiteY0" fmla="*/ 95640 h 95675"/>
                  <a:gd name="connsiteX1" fmla="*/ 65611 w 1396926"/>
                  <a:gd name="connsiteY1" fmla="*/ 95640 h 95675"/>
                  <a:gd name="connsiteX2" fmla="*/ 1151 w 1396926"/>
                  <a:gd name="connsiteY2" fmla="*/ 58462 h 95675"/>
                  <a:gd name="connsiteX3" fmla="*/ 40664 w 1396926"/>
                  <a:gd name="connsiteY3" fmla="*/ 1270 h 95675"/>
                  <a:gd name="connsiteX4" fmla="*/ 78085 w 1396926"/>
                  <a:gd name="connsiteY4" fmla="*/ 181 h 95675"/>
                  <a:gd name="connsiteX5" fmla="*/ 1316472 w 1396926"/>
                  <a:gd name="connsiteY5" fmla="*/ 181 h 95675"/>
                  <a:gd name="connsiteX6" fmla="*/ 1349790 w 1396926"/>
                  <a:gd name="connsiteY6" fmla="*/ 684 h 95675"/>
                  <a:gd name="connsiteX7" fmla="*/ 1396922 w 1396926"/>
                  <a:gd name="connsiteY7" fmla="*/ 48581 h 95675"/>
                  <a:gd name="connsiteX8" fmla="*/ 1349874 w 1396926"/>
                  <a:gd name="connsiteY8" fmla="*/ 95054 h 95675"/>
                  <a:gd name="connsiteX9" fmla="*/ 1245650 w 1396926"/>
                  <a:gd name="connsiteY9" fmla="*/ 95640 h 95675"/>
                  <a:gd name="connsiteX10" fmla="*/ 695227 w 1396926"/>
                  <a:gd name="connsiteY10" fmla="*/ 95640 h 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26" h="95675">
                    <a:moveTo>
                      <a:pt x="695227" y="95640"/>
                    </a:moveTo>
                    <a:cubicBezTo>
                      <a:pt x="485355" y="95640"/>
                      <a:pt x="275483" y="95640"/>
                      <a:pt x="65611" y="95640"/>
                    </a:cubicBezTo>
                    <a:cubicBezTo>
                      <a:pt x="36981" y="95640"/>
                      <a:pt x="7430" y="95557"/>
                      <a:pt x="1151" y="58462"/>
                    </a:cubicBezTo>
                    <a:cubicBezTo>
                      <a:pt x="-4039" y="27814"/>
                      <a:pt x="8183" y="6461"/>
                      <a:pt x="40664" y="1270"/>
                    </a:cubicBezTo>
                    <a:cubicBezTo>
                      <a:pt x="52887" y="-656"/>
                      <a:pt x="65611" y="181"/>
                      <a:pt x="78085" y="181"/>
                    </a:cubicBezTo>
                    <a:cubicBezTo>
                      <a:pt x="490880" y="181"/>
                      <a:pt x="903676" y="181"/>
                      <a:pt x="1316472" y="181"/>
                    </a:cubicBezTo>
                    <a:cubicBezTo>
                      <a:pt x="1327606" y="181"/>
                      <a:pt x="1338824" y="-405"/>
                      <a:pt x="1349790" y="684"/>
                    </a:cubicBezTo>
                    <a:cubicBezTo>
                      <a:pt x="1378588" y="3447"/>
                      <a:pt x="1396503" y="18519"/>
                      <a:pt x="1396922" y="48581"/>
                    </a:cubicBezTo>
                    <a:cubicBezTo>
                      <a:pt x="1397256" y="79312"/>
                      <a:pt x="1379509" y="94301"/>
                      <a:pt x="1349874" y="95054"/>
                    </a:cubicBezTo>
                    <a:cubicBezTo>
                      <a:pt x="1315133" y="95892"/>
                      <a:pt x="1280391" y="95640"/>
                      <a:pt x="1245650" y="95640"/>
                    </a:cubicBezTo>
                    <a:cubicBezTo>
                      <a:pt x="1062148" y="95640"/>
                      <a:pt x="878729" y="95640"/>
                      <a:pt x="695227" y="95640"/>
                    </a:cubicBezTo>
                    <a:close/>
                  </a:path>
                </a:pathLst>
              </a:custGeom>
              <a:grpFill/>
              <a:ln w="0" cap="flat">
                <a:noFill/>
                <a:prstDash val="solid"/>
                <a:miter/>
              </a:ln>
            </p:spPr>
            <p:txBody>
              <a:bodyPr rtlCol="0" anchor="ctr"/>
              <a:lstStyle/>
              <a:p>
                <a:endParaRPr lang="en-IL"/>
              </a:p>
            </p:txBody>
          </p:sp>
          <p:sp>
            <p:nvSpPr>
              <p:cNvPr id="40" name="Freeform 39">
                <a:extLst>
                  <a:ext uri="{FF2B5EF4-FFF2-40B4-BE49-F238E27FC236}">
                    <a16:creationId xmlns:a16="http://schemas.microsoft.com/office/drawing/2014/main" id="{2F0005C9-9326-92CC-2091-ED76583A5048}"/>
                  </a:ext>
                </a:extLst>
              </p:cNvPr>
              <p:cNvSpPr/>
              <p:nvPr/>
            </p:nvSpPr>
            <p:spPr>
              <a:xfrm>
                <a:off x="5164243" y="1367316"/>
                <a:ext cx="283641" cy="96741"/>
              </a:xfrm>
              <a:custGeom>
                <a:avLst/>
                <a:gdLst>
                  <a:gd name="connsiteX0" fmla="*/ 142329 w 283641"/>
                  <a:gd name="connsiteY0" fmla="*/ 181 h 96741"/>
                  <a:gd name="connsiteX1" fmla="*/ 233745 w 283641"/>
                  <a:gd name="connsiteY1" fmla="*/ 348 h 96741"/>
                  <a:gd name="connsiteX2" fmla="*/ 283639 w 283641"/>
                  <a:gd name="connsiteY2" fmla="*/ 48664 h 96741"/>
                  <a:gd name="connsiteX3" fmla="*/ 237345 w 283641"/>
                  <a:gd name="connsiteY3" fmla="*/ 95975 h 96741"/>
                  <a:gd name="connsiteX4" fmla="*/ 46225 w 283641"/>
                  <a:gd name="connsiteY4" fmla="*/ 95808 h 96741"/>
                  <a:gd name="connsiteX5" fmla="*/ 14 w 283641"/>
                  <a:gd name="connsiteY5" fmla="*/ 48329 h 96741"/>
                  <a:gd name="connsiteX6" fmla="*/ 50829 w 283641"/>
                  <a:gd name="connsiteY6" fmla="*/ 432 h 96741"/>
                  <a:gd name="connsiteX7" fmla="*/ 142245 w 283641"/>
                  <a:gd name="connsiteY7" fmla="*/ 265 h 9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641" h="96741">
                    <a:moveTo>
                      <a:pt x="142329" y="181"/>
                    </a:moveTo>
                    <a:cubicBezTo>
                      <a:pt x="172801" y="181"/>
                      <a:pt x="203273" y="-322"/>
                      <a:pt x="233745" y="348"/>
                    </a:cubicBezTo>
                    <a:cubicBezTo>
                      <a:pt x="264803" y="1018"/>
                      <a:pt x="283388" y="16007"/>
                      <a:pt x="283639" y="48664"/>
                    </a:cubicBezTo>
                    <a:cubicBezTo>
                      <a:pt x="283890" y="79479"/>
                      <a:pt x="266394" y="95473"/>
                      <a:pt x="237345" y="95975"/>
                    </a:cubicBezTo>
                    <a:cubicBezTo>
                      <a:pt x="173638" y="97064"/>
                      <a:pt x="109931" y="96980"/>
                      <a:pt x="46225" y="95808"/>
                    </a:cubicBezTo>
                    <a:cubicBezTo>
                      <a:pt x="16925" y="95222"/>
                      <a:pt x="-572" y="78474"/>
                      <a:pt x="14" y="48329"/>
                    </a:cubicBezTo>
                    <a:cubicBezTo>
                      <a:pt x="600" y="16091"/>
                      <a:pt x="19938" y="1018"/>
                      <a:pt x="50829" y="432"/>
                    </a:cubicBezTo>
                    <a:cubicBezTo>
                      <a:pt x="81301" y="-154"/>
                      <a:pt x="111773" y="265"/>
                      <a:pt x="142245" y="265"/>
                    </a:cubicBezTo>
                    <a:close/>
                  </a:path>
                </a:pathLst>
              </a:custGeom>
              <a:grpFill/>
              <a:ln w="0" cap="flat">
                <a:noFill/>
                <a:prstDash val="solid"/>
                <a:miter/>
              </a:ln>
            </p:spPr>
            <p:txBody>
              <a:bodyPr rtlCol="0" anchor="ctr"/>
              <a:lstStyle/>
              <a:p>
                <a:endParaRPr lang="en-IL"/>
              </a:p>
            </p:txBody>
          </p:sp>
          <p:sp>
            <p:nvSpPr>
              <p:cNvPr id="41" name="Freeform 40">
                <a:extLst>
                  <a:ext uri="{FF2B5EF4-FFF2-40B4-BE49-F238E27FC236}">
                    <a16:creationId xmlns:a16="http://schemas.microsoft.com/office/drawing/2014/main" id="{A99947CF-0DDC-B228-4124-74CF6A6002F6}"/>
                  </a:ext>
                </a:extLst>
              </p:cNvPr>
              <p:cNvSpPr/>
              <p:nvPr/>
            </p:nvSpPr>
            <p:spPr>
              <a:xfrm>
                <a:off x="5164425" y="1742131"/>
                <a:ext cx="283471" cy="95209"/>
              </a:xfrm>
              <a:custGeom>
                <a:avLst/>
                <a:gdLst>
                  <a:gd name="connsiteX0" fmla="*/ 142817 w 283471"/>
                  <a:gd name="connsiteY0" fmla="*/ 95210 h 95209"/>
                  <a:gd name="connsiteX1" fmla="*/ 51485 w 283471"/>
                  <a:gd name="connsiteY1" fmla="*/ 95210 h 95209"/>
                  <a:gd name="connsiteX2" fmla="*/ 0 w 283471"/>
                  <a:gd name="connsiteY2" fmla="*/ 48736 h 95209"/>
                  <a:gd name="connsiteX3" fmla="*/ 53829 w 283471"/>
                  <a:gd name="connsiteY3" fmla="*/ 1 h 95209"/>
                  <a:gd name="connsiteX4" fmla="*/ 232391 w 283471"/>
                  <a:gd name="connsiteY4" fmla="*/ 85 h 95209"/>
                  <a:gd name="connsiteX5" fmla="*/ 283457 w 283471"/>
                  <a:gd name="connsiteY5" fmla="*/ 46977 h 95209"/>
                  <a:gd name="connsiteX6" fmla="*/ 234233 w 283471"/>
                  <a:gd name="connsiteY6" fmla="*/ 95126 h 95209"/>
                  <a:gd name="connsiteX7" fmla="*/ 142901 w 283471"/>
                  <a:gd name="connsiteY7" fmla="*/ 95126 h 9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71" h="95209">
                    <a:moveTo>
                      <a:pt x="142817" y="95210"/>
                    </a:moveTo>
                    <a:cubicBezTo>
                      <a:pt x="112345" y="95210"/>
                      <a:pt x="81873" y="95210"/>
                      <a:pt x="51485" y="95210"/>
                    </a:cubicBezTo>
                    <a:cubicBezTo>
                      <a:pt x="20427" y="95210"/>
                      <a:pt x="84" y="81393"/>
                      <a:pt x="0" y="48736"/>
                    </a:cubicBezTo>
                    <a:cubicBezTo>
                      <a:pt x="-83" y="14320"/>
                      <a:pt x="20845" y="-166"/>
                      <a:pt x="53829" y="1"/>
                    </a:cubicBezTo>
                    <a:cubicBezTo>
                      <a:pt x="113350" y="169"/>
                      <a:pt x="172870" y="1"/>
                      <a:pt x="232391" y="85"/>
                    </a:cubicBezTo>
                    <a:cubicBezTo>
                      <a:pt x="263533" y="85"/>
                      <a:pt x="282871" y="14153"/>
                      <a:pt x="283457" y="46977"/>
                    </a:cubicBezTo>
                    <a:cubicBezTo>
                      <a:pt x="284043" y="79635"/>
                      <a:pt x="265961" y="94958"/>
                      <a:pt x="234233" y="95126"/>
                    </a:cubicBezTo>
                    <a:cubicBezTo>
                      <a:pt x="203761" y="95293"/>
                      <a:pt x="173289" y="95126"/>
                      <a:pt x="142901" y="95126"/>
                    </a:cubicBezTo>
                    <a:close/>
                  </a:path>
                </a:pathLst>
              </a:custGeom>
              <a:grpFill/>
              <a:ln w="0" cap="flat">
                <a:noFill/>
                <a:prstDash val="solid"/>
                <a:miter/>
              </a:ln>
            </p:spPr>
            <p:txBody>
              <a:bodyPr rtlCol="0" anchor="ctr"/>
              <a:lstStyle/>
              <a:p>
                <a:endParaRPr lang="en-IL"/>
              </a:p>
            </p:txBody>
          </p:sp>
          <p:sp>
            <p:nvSpPr>
              <p:cNvPr id="42" name="Freeform 41">
                <a:extLst>
                  <a:ext uri="{FF2B5EF4-FFF2-40B4-BE49-F238E27FC236}">
                    <a16:creationId xmlns:a16="http://schemas.microsoft.com/office/drawing/2014/main" id="{6101D6E3-8390-E92A-170C-5E3136E9019E}"/>
                  </a:ext>
                </a:extLst>
              </p:cNvPr>
              <p:cNvSpPr/>
              <p:nvPr/>
            </p:nvSpPr>
            <p:spPr>
              <a:xfrm>
                <a:off x="4940461" y="2363256"/>
                <a:ext cx="737500" cy="529696"/>
              </a:xfrm>
              <a:custGeom>
                <a:avLst/>
                <a:gdLst>
                  <a:gd name="connsiteX0" fmla="*/ 254519 w 737500"/>
                  <a:gd name="connsiteY0" fmla="*/ 416620 h 529696"/>
                  <a:gd name="connsiteX1" fmla="*/ 630230 w 737500"/>
                  <a:gd name="connsiteY1" fmla="*/ 40226 h 529696"/>
                  <a:gd name="connsiteX2" fmla="*/ 720809 w 737500"/>
                  <a:gd name="connsiteY2" fmla="*/ 14184 h 529696"/>
                  <a:gd name="connsiteX3" fmla="*/ 697955 w 737500"/>
                  <a:gd name="connsiteY3" fmla="*/ 108471 h 529696"/>
                  <a:gd name="connsiteX4" fmla="*/ 305418 w 737500"/>
                  <a:gd name="connsiteY4" fmla="*/ 500859 h 529696"/>
                  <a:gd name="connsiteX5" fmla="*/ 208142 w 737500"/>
                  <a:gd name="connsiteY5" fmla="*/ 500440 h 529696"/>
                  <a:gd name="connsiteX6" fmla="*/ 25142 w 737500"/>
                  <a:gd name="connsiteY6" fmla="*/ 317476 h 529696"/>
                  <a:gd name="connsiteX7" fmla="*/ 16101 w 737500"/>
                  <a:gd name="connsiteY7" fmla="*/ 238429 h 529696"/>
                  <a:gd name="connsiteX8" fmla="*/ 91862 w 737500"/>
                  <a:gd name="connsiteY8" fmla="*/ 248729 h 529696"/>
                  <a:gd name="connsiteX9" fmla="*/ 254519 w 737500"/>
                  <a:gd name="connsiteY9" fmla="*/ 416620 h 52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7500" h="529696">
                    <a:moveTo>
                      <a:pt x="254519" y="416620"/>
                    </a:moveTo>
                    <a:cubicBezTo>
                      <a:pt x="384528" y="286327"/>
                      <a:pt x="507337" y="163234"/>
                      <a:pt x="630230" y="40226"/>
                    </a:cubicBezTo>
                    <a:cubicBezTo>
                      <a:pt x="674766" y="-4322"/>
                      <a:pt x="695108" y="-10100"/>
                      <a:pt x="720809" y="14184"/>
                    </a:cubicBezTo>
                    <a:cubicBezTo>
                      <a:pt x="748267" y="40142"/>
                      <a:pt x="742658" y="63672"/>
                      <a:pt x="697955" y="108471"/>
                    </a:cubicBezTo>
                    <a:cubicBezTo>
                      <a:pt x="567193" y="239350"/>
                      <a:pt x="436347" y="370230"/>
                      <a:pt x="305418" y="500859"/>
                    </a:cubicBezTo>
                    <a:cubicBezTo>
                      <a:pt x="266658" y="539545"/>
                      <a:pt x="246985" y="539210"/>
                      <a:pt x="208142" y="500440"/>
                    </a:cubicBezTo>
                    <a:cubicBezTo>
                      <a:pt x="147114" y="439480"/>
                      <a:pt x="85919" y="378688"/>
                      <a:pt x="25142" y="317476"/>
                    </a:cubicBezTo>
                    <a:cubicBezTo>
                      <a:pt x="-5079" y="286996"/>
                      <a:pt x="-8009" y="260284"/>
                      <a:pt x="16101" y="238429"/>
                    </a:cubicBezTo>
                    <a:cubicBezTo>
                      <a:pt x="45066" y="212136"/>
                      <a:pt x="69259" y="225367"/>
                      <a:pt x="91862" y="248729"/>
                    </a:cubicBezTo>
                    <a:cubicBezTo>
                      <a:pt x="144937" y="303576"/>
                      <a:pt x="198012" y="358340"/>
                      <a:pt x="254519" y="416620"/>
                    </a:cubicBezTo>
                    <a:close/>
                  </a:path>
                </a:pathLst>
              </a:custGeom>
              <a:grpFill/>
              <a:ln w="0" cap="flat">
                <a:noFill/>
                <a:prstDash val="solid"/>
                <a:miter/>
              </a:ln>
            </p:spPr>
            <p:txBody>
              <a:bodyPr rtlCol="0" anchor="ctr"/>
              <a:lstStyle/>
              <a:p>
                <a:endParaRPr lang="en-IL"/>
              </a:p>
            </p:txBody>
          </p:sp>
        </p:grpSp>
        <p:sp>
          <p:nvSpPr>
            <p:cNvPr id="43" name="Freeform 42">
              <a:extLst>
                <a:ext uri="{FF2B5EF4-FFF2-40B4-BE49-F238E27FC236}">
                  <a16:creationId xmlns:a16="http://schemas.microsoft.com/office/drawing/2014/main" id="{8200BC56-1C29-96F1-6660-EE110B4A6168}"/>
                </a:ext>
              </a:extLst>
            </p:cNvPr>
            <p:cNvSpPr/>
            <p:nvPr/>
          </p:nvSpPr>
          <p:spPr>
            <a:xfrm>
              <a:off x="5979803" y="583891"/>
              <a:ext cx="270064" cy="282529"/>
            </a:xfrm>
            <a:custGeom>
              <a:avLst/>
              <a:gdLst>
                <a:gd name="connsiteX0" fmla="*/ 136037 w 270064"/>
                <a:gd name="connsiteY0" fmla="*/ 2 h 282529"/>
                <a:gd name="connsiteX1" fmla="*/ 1 w 270064"/>
                <a:gd name="connsiteY1" fmla="*/ 141098 h 282529"/>
                <a:gd name="connsiteX2" fmla="*/ 135032 w 270064"/>
                <a:gd name="connsiteY2" fmla="*/ 282528 h 282529"/>
                <a:gd name="connsiteX3" fmla="*/ 270064 w 270064"/>
                <a:gd name="connsiteY3" fmla="*/ 142186 h 282529"/>
                <a:gd name="connsiteX4" fmla="*/ 136120 w 270064"/>
                <a:gd name="connsiteY4" fmla="*/ 2 h 282529"/>
                <a:gd name="connsiteX5" fmla="*/ 133358 w 270064"/>
                <a:gd name="connsiteY5" fmla="*/ 194772 h 282529"/>
                <a:gd name="connsiteX6" fmla="*/ 79864 w 270064"/>
                <a:gd name="connsiteY6" fmla="*/ 141265 h 282529"/>
                <a:gd name="connsiteX7" fmla="*/ 133358 w 270064"/>
                <a:gd name="connsiteY7" fmla="*/ 87758 h 282529"/>
                <a:gd name="connsiteX8" fmla="*/ 186851 w 270064"/>
                <a:gd name="connsiteY8" fmla="*/ 141265 h 282529"/>
                <a:gd name="connsiteX9" fmla="*/ 133358 w 270064"/>
                <a:gd name="connsiteY9" fmla="*/ 194772 h 28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64" h="282529">
                  <a:moveTo>
                    <a:pt x="136037" y="2"/>
                  </a:moveTo>
                  <a:cubicBezTo>
                    <a:pt x="64042" y="-417"/>
                    <a:pt x="252" y="65735"/>
                    <a:pt x="1" y="141098"/>
                  </a:cubicBezTo>
                  <a:cubicBezTo>
                    <a:pt x="-250" y="217130"/>
                    <a:pt x="61782" y="282109"/>
                    <a:pt x="135032" y="282528"/>
                  </a:cubicBezTo>
                  <a:cubicBezTo>
                    <a:pt x="209036" y="282863"/>
                    <a:pt x="269812" y="219726"/>
                    <a:pt x="270064" y="142186"/>
                  </a:cubicBezTo>
                  <a:cubicBezTo>
                    <a:pt x="270315" y="65316"/>
                    <a:pt x="209203" y="421"/>
                    <a:pt x="136120" y="2"/>
                  </a:cubicBezTo>
                  <a:close/>
                  <a:moveTo>
                    <a:pt x="133358" y="194772"/>
                  </a:moveTo>
                  <a:cubicBezTo>
                    <a:pt x="103807" y="194772"/>
                    <a:pt x="79864" y="170824"/>
                    <a:pt x="79864" y="141265"/>
                  </a:cubicBezTo>
                  <a:cubicBezTo>
                    <a:pt x="79864" y="111706"/>
                    <a:pt x="103807" y="87758"/>
                    <a:pt x="133358" y="87758"/>
                  </a:cubicBezTo>
                  <a:cubicBezTo>
                    <a:pt x="162909" y="87758"/>
                    <a:pt x="186851" y="111706"/>
                    <a:pt x="186851" y="141265"/>
                  </a:cubicBezTo>
                  <a:cubicBezTo>
                    <a:pt x="186851" y="170824"/>
                    <a:pt x="162909" y="194772"/>
                    <a:pt x="133358" y="194772"/>
                  </a:cubicBezTo>
                  <a:close/>
                </a:path>
              </a:pathLst>
            </a:custGeom>
            <a:grpFill/>
            <a:ln w="0" cap="flat">
              <a:noFill/>
              <a:prstDash val="solid"/>
              <a:miter/>
            </a:ln>
          </p:spPr>
          <p:txBody>
            <a:bodyPr rtlCol="0" anchor="ctr"/>
            <a:lstStyle/>
            <a:p>
              <a:endParaRPr lang="en-IL"/>
            </a:p>
          </p:txBody>
        </p:sp>
      </p:grpSp>
      <p:grpSp>
        <p:nvGrpSpPr>
          <p:cNvPr id="44" name="Graphic 32">
            <a:extLst>
              <a:ext uri="{FF2B5EF4-FFF2-40B4-BE49-F238E27FC236}">
                <a16:creationId xmlns:a16="http://schemas.microsoft.com/office/drawing/2014/main" id="{0FA0F1DA-0F2A-2841-83B3-1774FB329026}"/>
              </a:ext>
            </a:extLst>
          </p:cNvPr>
          <p:cNvGrpSpPr/>
          <p:nvPr/>
        </p:nvGrpSpPr>
        <p:grpSpPr>
          <a:xfrm>
            <a:off x="11439067" y="4545933"/>
            <a:ext cx="436286" cy="314959"/>
            <a:chOff x="4534244" y="4211439"/>
            <a:chExt cx="3208815" cy="2316472"/>
          </a:xfrm>
          <a:solidFill>
            <a:srgbClr val="81DFE0"/>
          </a:solidFill>
        </p:grpSpPr>
        <p:sp>
          <p:nvSpPr>
            <p:cNvPr id="45" name="Freeform 44">
              <a:extLst>
                <a:ext uri="{FF2B5EF4-FFF2-40B4-BE49-F238E27FC236}">
                  <a16:creationId xmlns:a16="http://schemas.microsoft.com/office/drawing/2014/main" id="{09E3EF2F-AF4B-8841-3AF9-A56E40224F6D}"/>
                </a:ext>
              </a:extLst>
            </p:cNvPr>
            <p:cNvSpPr/>
            <p:nvPr/>
          </p:nvSpPr>
          <p:spPr>
            <a:xfrm>
              <a:off x="4534244" y="4211439"/>
              <a:ext cx="3208815" cy="1973924"/>
            </a:xfrm>
            <a:custGeom>
              <a:avLst/>
              <a:gdLst>
                <a:gd name="connsiteX0" fmla="*/ 388916 w 3208815"/>
                <a:gd name="connsiteY0" fmla="*/ 1410194 h 1973924"/>
                <a:gd name="connsiteX1" fmla="*/ 243169 w 3208815"/>
                <a:gd name="connsiteY1" fmla="*/ 1410194 h 1973924"/>
                <a:gd name="connsiteX2" fmla="*/ 314 w 3208815"/>
                <a:gd name="connsiteY2" fmla="*/ 1166354 h 1973924"/>
                <a:gd name="connsiteX3" fmla="*/ 314 w 3208815"/>
                <a:gd name="connsiteY3" fmla="*/ 244084 h 1973924"/>
                <a:gd name="connsiteX4" fmla="*/ 240323 w 3208815"/>
                <a:gd name="connsiteY4" fmla="*/ 495 h 1973924"/>
                <a:gd name="connsiteX5" fmla="*/ 440735 w 3208815"/>
                <a:gd name="connsiteY5" fmla="*/ 327 h 1973924"/>
                <a:gd name="connsiteX6" fmla="*/ 503019 w 3208815"/>
                <a:gd name="connsiteY6" fmla="*/ 46633 h 1973924"/>
                <a:gd name="connsiteX7" fmla="*/ 439982 w 3208815"/>
                <a:gd name="connsiteY7" fmla="*/ 95033 h 1973924"/>
                <a:gd name="connsiteX8" fmla="*/ 239570 w 3208815"/>
                <a:gd name="connsiteY8" fmla="*/ 95452 h 1973924"/>
                <a:gd name="connsiteX9" fmla="*/ 93321 w 3208815"/>
                <a:gd name="connsiteY9" fmla="*/ 241739 h 1973924"/>
                <a:gd name="connsiteX10" fmla="*/ 93321 w 3208815"/>
                <a:gd name="connsiteY10" fmla="*/ 1168197 h 1973924"/>
                <a:gd name="connsiteX11" fmla="*/ 241579 w 3208815"/>
                <a:gd name="connsiteY11" fmla="*/ 1317415 h 1973924"/>
                <a:gd name="connsiteX12" fmla="*/ 391930 w 3208815"/>
                <a:gd name="connsiteY12" fmla="*/ 1317666 h 1973924"/>
                <a:gd name="connsiteX13" fmla="*/ 483765 w 3208815"/>
                <a:gd name="connsiteY13" fmla="*/ 1410194 h 1973924"/>
                <a:gd name="connsiteX14" fmla="*/ 483932 w 3208815"/>
                <a:gd name="connsiteY14" fmla="*/ 1634775 h 1973924"/>
                <a:gd name="connsiteX15" fmla="*/ 516581 w 3208815"/>
                <a:gd name="connsiteY15" fmla="*/ 1611078 h 1973924"/>
                <a:gd name="connsiteX16" fmla="*/ 809581 w 3208815"/>
                <a:gd name="connsiteY16" fmla="*/ 1356603 h 1973924"/>
                <a:gd name="connsiteX17" fmla="*/ 914810 w 3208815"/>
                <a:gd name="connsiteY17" fmla="*/ 1316829 h 1973924"/>
                <a:gd name="connsiteX18" fmla="*/ 1800006 w 3208815"/>
                <a:gd name="connsiteY18" fmla="*/ 1317499 h 1973924"/>
                <a:gd name="connsiteX19" fmla="*/ 1960738 w 3208815"/>
                <a:gd name="connsiteY19" fmla="*/ 1155385 h 1973924"/>
                <a:gd name="connsiteX20" fmla="*/ 1960738 w 3208815"/>
                <a:gd name="connsiteY20" fmla="*/ 253964 h 1973924"/>
                <a:gd name="connsiteX21" fmla="*/ 1801346 w 3208815"/>
                <a:gd name="connsiteY21" fmla="*/ 95368 h 1973924"/>
                <a:gd name="connsiteX22" fmla="*/ 698994 w 3208815"/>
                <a:gd name="connsiteY22" fmla="*/ 95284 h 1973924"/>
                <a:gd name="connsiteX23" fmla="*/ 616871 w 3208815"/>
                <a:gd name="connsiteY23" fmla="*/ 48894 h 1973924"/>
                <a:gd name="connsiteX24" fmla="*/ 698074 w 3208815"/>
                <a:gd name="connsiteY24" fmla="*/ 495 h 1973924"/>
                <a:gd name="connsiteX25" fmla="*/ 1792054 w 3208815"/>
                <a:gd name="connsiteY25" fmla="*/ 495 h 1973924"/>
                <a:gd name="connsiteX26" fmla="*/ 2053912 w 3208815"/>
                <a:gd name="connsiteY26" fmla="*/ 260412 h 1973924"/>
                <a:gd name="connsiteX27" fmla="*/ 2053912 w 3208815"/>
                <a:gd name="connsiteY27" fmla="*/ 565714 h 1973924"/>
                <a:gd name="connsiteX28" fmla="*/ 2105899 w 3208815"/>
                <a:gd name="connsiteY28" fmla="*/ 565714 h 1973924"/>
                <a:gd name="connsiteX29" fmla="*/ 2953507 w 3208815"/>
                <a:gd name="connsiteY29" fmla="*/ 565714 h 1973924"/>
                <a:gd name="connsiteX30" fmla="*/ 3208083 w 3208815"/>
                <a:gd name="connsiteY30" fmla="*/ 822282 h 1973924"/>
                <a:gd name="connsiteX31" fmla="*/ 3207999 w 3208815"/>
                <a:gd name="connsiteY31" fmla="*/ 1277138 h 1973924"/>
                <a:gd name="connsiteX32" fmla="*/ 3204734 w 3208815"/>
                <a:gd name="connsiteY32" fmla="*/ 1313647 h 1973924"/>
                <a:gd name="connsiteX33" fmla="*/ 3158942 w 3208815"/>
                <a:gd name="connsiteY33" fmla="*/ 1345550 h 1973924"/>
                <a:gd name="connsiteX34" fmla="*/ 3116667 w 3208815"/>
                <a:gd name="connsiteY34" fmla="*/ 1304687 h 1973924"/>
                <a:gd name="connsiteX35" fmla="*/ 3115244 w 3208815"/>
                <a:gd name="connsiteY35" fmla="*/ 1267759 h 1973924"/>
                <a:gd name="connsiteX36" fmla="*/ 3114992 w 3208815"/>
                <a:gd name="connsiteY36" fmla="*/ 804530 h 1973924"/>
                <a:gd name="connsiteX37" fmla="*/ 2968241 w 3208815"/>
                <a:gd name="connsiteY37" fmla="*/ 658661 h 1973924"/>
                <a:gd name="connsiteX38" fmla="*/ 2087230 w 3208815"/>
                <a:gd name="connsiteY38" fmla="*/ 658494 h 1973924"/>
                <a:gd name="connsiteX39" fmla="*/ 2053996 w 3208815"/>
                <a:gd name="connsiteY39" fmla="*/ 658494 h 1973924"/>
                <a:gd name="connsiteX40" fmla="*/ 2053996 w 3208815"/>
                <a:gd name="connsiteY40" fmla="*/ 706726 h 1973924"/>
                <a:gd name="connsiteX41" fmla="*/ 2053996 w 3208815"/>
                <a:gd name="connsiteY41" fmla="*/ 1144918 h 1973924"/>
                <a:gd name="connsiteX42" fmla="*/ 1790547 w 3208815"/>
                <a:gd name="connsiteY42" fmla="*/ 1410362 h 1973924"/>
                <a:gd name="connsiteX43" fmla="*/ 1297804 w 3208815"/>
                <a:gd name="connsiteY43" fmla="*/ 1410362 h 1973924"/>
                <a:gd name="connsiteX44" fmla="*/ 1251258 w 3208815"/>
                <a:gd name="connsiteY44" fmla="*/ 1410362 h 1973924"/>
                <a:gd name="connsiteX45" fmla="*/ 1247910 w 3208815"/>
                <a:gd name="connsiteY45" fmla="*/ 1442600 h 1973924"/>
                <a:gd name="connsiteX46" fmla="*/ 1248077 w 3208815"/>
                <a:gd name="connsiteY46" fmla="*/ 1734756 h 1973924"/>
                <a:gd name="connsiteX47" fmla="*/ 1391647 w 3208815"/>
                <a:gd name="connsiteY47" fmla="*/ 1878532 h 1973924"/>
                <a:gd name="connsiteX48" fmla="*/ 1579503 w 3208815"/>
                <a:gd name="connsiteY48" fmla="*/ 1878783 h 1973924"/>
                <a:gd name="connsiteX49" fmla="*/ 1640447 w 3208815"/>
                <a:gd name="connsiteY49" fmla="*/ 1925926 h 1973924"/>
                <a:gd name="connsiteX50" fmla="*/ 1580842 w 3208815"/>
                <a:gd name="connsiteY50" fmla="*/ 1973572 h 1973924"/>
                <a:gd name="connsiteX51" fmla="*/ 1388801 w 3208815"/>
                <a:gd name="connsiteY51" fmla="*/ 1973237 h 1973924"/>
                <a:gd name="connsiteX52" fmla="*/ 1154903 w 3208815"/>
                <a:gd name="connsiteY52" fmla="*/ 1737352 h 1973924"/>
                <a:gd name="connsiteX53" fmla="*/ 1154652 w 3208815"/>
                <a:gd name="connsiteY53" fmla="*/ 1410864 h 1973924"/>
                <a:gd name="connsiteX54" fmla="*/ 898904 w 3208815"/>
                <a:gd name="connsiteY54" fmla="*/ 1411869 h 1973924"/>
                <a:gd name="connsiteX55" fmla="*/ 864916 w 3208815"/>
                <a:gd name="connsiteY55" fmla="*/ 1433892 h 1973924"/>
                <a:gd name="connsiteX56" fmla="*/ 533575 w 3208815"/>
                <a:gd name="connsiteY56" fmla="*/ 1720689 h 1973924"/>
                <a:gd name="connsiteX57" fmla="*/ 435210 w 3208815"/>
                <a:gd name="connsiteY57" fmla="*/ 1745307 h 1973924"/>
                <a:gd name="connsiteX58" fmla="*/ 388916 w 3208815"/>
                <a:gd name="connsiteY58" fmla="*/ 1655709 h 1973924"/>
                <a:gd name="connsiteX59" fmla="*/ 389251 w 3208815"/>
                <a:gd name="connsiteY59" fmla="*/ 1410362 h 197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8815" h="1973924">
                  <a:moveTo>
                    <a:pt x="388916" y="1410194"/>
                  </a:moveTo>
                  <a:cubicBezTo>
                    <a:pt x="337013" y="1410194"/>
                    <a:pt x="290049" y="1410530"/>
                    <a:pt x="243169" y="1410194"/>
                  </a:cubicBezTo>
                  <a:cubicBezTo>
                    <a:pt x="96418" y="1409106"/>
                    <a:pt x="481" y="1313312"/>
                    <a:pt x="314" y="1166354"/>
                  </a:cubicBezTo>
                  <a:cubicBezTo>
                    <a:pt x="-105" y="858959"/>
                    <a:pt x="-105" y="551479"/>
                    <a:pt x="314" y="244084"/>
                  </a:cubicBezTo>
                  <a:cubicBezTo>
                    <a:pt x="481" y="99889"/>
                    <a:pt x="96586" y="2672"/>
                    <a:pt x="240323" y="495"/>
                  </a:cubicBezTo>
                  <a:cubicBezTo>
                    <a:pt x="307127" y="-510"/>
                    <a:pt x="373931" y="327"/>
                    <a:pt x="440735" y="327"/>
                  </a:cubicBezTo>
                  <a:cubicBezTo>
                    <a:pt x="472966" y="327"/>
                    <a:pt x="499838" y="8868"/>
                    <a:pt x="503019" y="46633"/>
                  </a:cubicBezTo>
                  <a:cubicBezTo>
                    <a:pt x="505614" y="77616"/>
                    <a:pt x="483011" y="94698"/>
                    <a:pt x="439982" y="95033"/>
                  </a:cubicBezTo>
                  <a:cubicBezTo>
                    <a:pt x="373178" y="95535"/>
                    <a:pt x="306374" y="94446"/>
                    <a:pt x="239570" y="95452"/>
                  </a:cubicBezTo>
                  <a:cubicBezTo>
                    <a:pt x="149158" y="96707"/>
                    <a:pt x="93488" y="151890"/>
                    <a:pt x="93321" y="241739"/>
                  </a:cubicBezTo>
                  <a:cubicBezTo>
                    <a:pt x="92818" y="550558"/>
                    <a:pt x="92902" y="859377"/>
                    <a:pt x="93321" y="1168197"/>
                  </a:cubicBezTo>
                  <a:cubicBezTo>
                    <a:pt x="93404" y="1260223"/>
                    <a:pt x="149995" y="1316493"/>
                    <a:pt x="241579" y="1317415"/>
                  </a:cubicBezTo>
                  <a:cubicBezTo>
                    <a:pt x="291640" y="1317917"/>
                    <a:pt x="341785" y="1317164"/>
                    <a:pt x="391930" y="1317666"/>
                  </a:cubicBezTo>
                  <a:cubicBezTo>
                    <a:pt x="454381" y="1318252"/>
                    <a:pt x="483095" y="1346890"/>
                    <a:pt x="483765" y="1410194"/>
                  </a:cubicBezTo>
                  <a:cubicBezTo>
                    <a:pt x="484434" y="1482459"/>
                    <a:pt x="483932" y="1554723"/>
                    <a:pt x="483932" y="1634775"/>
                  </a:cubicBezTo>
                  <a:cubicBezTo>
                    <a:pt x="498164" y="1624476"/>
                    <a:pt x="507958" y="1618446"/>
                    <a:pt x="516581" y="1611078"/>
                  </a:cubicBezTo>
                  <a:cubicBezTo>
                    <a:pt x="614527" y="1526504"/>
                    <a:pt x="712975" y="1442600"/>
                    <a:pt x="809581" y="1356603"/>
                  </a:cubicBezTo>
                  <a:cubicBezTo>
                    <a:pt x="840639" y="1328971"/>
                    <a:pt x="872869" y="1316661"/>
                    <a:pt x="914810" y="1316829"/>
                  </a:cubicBezTo>
                  <a:cubicBezTo>
                    <a:pt x="1209903" y="1318168"/>
                    <a:pt x="1504913" y="1317666"/>
                    <a:pt x="1800006" y="1317499"/>
                  </a:cubicBezTo>
                  <a:cubicBezTo>
                    <a:pt x="1907998" y="1317499"/>
                    <a:pt x="1960654" y="1264326"/>
                    <a:pt x="1960738" y="1155385"/>
                  </a:cubicBezTo>
                  <a:cubicBezTo>
                    <a:pt x="1960905" y="854939"/>
                    <a:pt x="1960989" y="554410"/>
                    <a:pt x="1960738" y="253964"/>
                  </a:cubicBezTo>
                  <a:cubicBezTo>
                    <a:pt x="1960654" y="147954"/>
                    <a:pt x="1907914" y="95452"/>
                    <a:pt x="1801346" y="95368"/>
                  </a:cubicBezTo>
                  <a:cubicBezTo>
                    <a:pt x="1433923" y="95200"/>
                    <a:pt x="1066501" y="95368"/>
                    <a:pt x="698994" y="95284"/>
                  </a:cubicBezTo>
                  <a:cubicBezTo>
                    <a:pt x="638469" y="95284"/>
                    <a:pt x="617122" y="83142"/>
                    <a:pt x="616871" y="48894"/>
                  </a:cubicBezTo>
                  <a:cubicBezTo>
                    <a:pt x="616619" y="14813"/>
                    <a:pt x="640478" y="495"/>
                    <a:pt x="698074" y="495"/>
                  </a:cubicBezTo>
                  <a:cubicBezTo>
                    <a:pt x="1062734" y="495"/>
                    <a:pt x="1427393" y="411"/>
                    <a:pt x="1792054" y="495"/>
                  </a:cubicBezTo>
                  <a:cubicBezTo>
                    <a:pt x="1960822" y="495"/>
                    <a:pt x="2053745" y="92939"/>
                    <a:pt x="2053912" y="260412"/>
                  </a:cubicBezTo>
                  <a:cubicBezTo>
                    <a:pt x="2053996" y="360309"/>
                    <a:pt x="2053912" y="460290"/>
                    <a:pt x="2053912" y="565714"/>
                  </a:cubicBezTo>
                  <a:cubicBezTo>
                    <a:pt x="2073585" y="565714"/>
                    <a:pt x="2089742" y="565714"/>
                    <a:pt x="2105899" y="565714"/>
                  </a:cubicBezTo>
                  <a:cubicBezTo>
                    <a:pt x="2388435" y="565714"/>
                    <a:pt x="2670971" y="565631"/>
                    <a:pt x="2953507" y="565714"/>
                  </a:cubicBezTo>
                  <a:cubicBezTo>
                    <a:pt x="3118006" y="565798"/>
                    <a:pt x="3207915" y="656652"/>
                    <a:pt x="3208083" y="822282"/>
                  </a:cubicBezTo>
                  <a:cubicBezTo>
                    <a:pt x="3208083" y="973929"/>
                    <a:pt x="3208083" y="1125575"/>
                    <a:pt x="3207999" y="1277138"/>
                  </a:cubicBezTo>
                  <a:cubicBezTo>
                    <a:pt x="3207999" y="1289614"/>
                    <a:pt x="3211264" y="1306110"/>
                    <a:pt x="3204734" y="1313647"/>
                  </a:cubicBezTo>
                  <a:cubicBezTo>
                    <a:pt x="3192512" y="1327882"/>
                    <a:pt x="3172588" y="1347727"/>
                    <a:pt x="3158942" y="1345550"/>
                  </a:cubicBezTo>
                  <a:cubicBezTo>
                    <a:pt x="3142785" y="1342954"/>
                    <a:pt x="3127466" y="1321267"/>
                    <a:pt x="3116667" y="1304687"/>
                  </a:cubicBezTo>
                  <a:cubicBezTo>
                    <a:pt x="3110890" y="1295811"/>
                    <a:pt x="3115244" y="1280320"/>
                    <a:pt x="3115244" y="1267759"/>
                  </a:cubicBezTo>
                  <a:cubicBezTo>
                    <a:pt x="3115244" y="1113350"/>
                    <a:pt x="3115746" y="958940"/>
                    <a:pt x="3114992" y="804530"/>
                  </a:cubicBezTo>
                  <a:cubicBezTo>
                    <a:pt x="3114574" y="715100"/>
                    <a:pt x="3057983" y="658829"/>
                    <a:pt x="2968241" y="658661"/>
                  </a:cubicBezTo>
                  <a:cubicBezTo>
                    <a:pt x="2674571" y="658159"/>
                    <a:pt x="2380901" y="658494"/>
                    <a:pt x="2087230" y="658494"/>
                  </a:cubicBezTo>
                  <a:cubicBezTo>
                    <a:pt x="2077854" y="658494"/>
                    <a:pt x="2068395" y="658494"/>
                    <a:pt x="2053996" y="658494"/>
                  </a:cubicBezTo>
                  <a:lnTo>
                    <a:pt x="2053996" y="706726"/>
                  </a:lnTo>
                  <a:cubicBezTo>
                    <a:pt x="2053996" y="852762"/>
                    <a:pt x="2053996" y="998882"/>
                    <a:pt x="2053996" y="1144918"/>
                  </a:cubicBezTo>
                  <a:cubicBezTo>
                    <a:pt x="2053996" y="1320513"/>
                    <a:pt x="1964840" y="1410278"/>
                    <a:pt x="1790547" y="1410362"/>
                  </a:cubicBezTo>
                  <a:cubicBezTo>
                    <a:pt x="1626299" y="1410362"/>
                    <a:pt x="1462051" y="1410362"/>
                    <a:pt x="1297804" y="1410362"/>
                  </a:cubicBezTo>
                  <a:cubicBezTo>
                    <a:pt x="1282902" y="1410362"/>
                    <a:pt x="1267918" y="1410362"/>
                    <a:pt x="1251258" y="1410362"/>
                  </a:cubicBezTo>
                  <a:cubicBezTo>
                    <a:pt x="1249752" y="1423843"/>
                    <a:pt x="1247910" y="1433222"/>
                    <a:pt x="1247910" y="1442600"/>
                  </a:cubicBezTo>
                  <a:cubicBezTo>
                    <a:pt x="1247742" y="1539986"/>
                    <a:pt x="1246822" y="1637371"/>
                    <a:pt x="1248077" y="1734756"/>
                  </a:cubicBezTo>
                  <a:cubicBezTo>
                    <a:pt x="1249249" y="1823768"/>
                    <a:pt x="1303245" y="1877192"/>
                    <a:pt x="1391647" y="1878532"/>
                  </a:cubicBezTo>
                  <a:cubicBezTo>
                    <a:pt x="1454266" y="1879453"/>
                    <a:pt x="1516884" y="1878783"/>
                    <a:pt x="1579503" y="1878783"/>
                  </a:cubicBezTo>
                  <a:cubicBezTo>
                    <a:pt x="1612067" y="1878783"/>
                    <a:pt x="1639777" y="1888161"/>
                    <a:pt x="1640447" y="1925926"/>
                  </a:cubicBezTo>
                  <a:cubicBezTo>
                    <a:pt x="1641116" y="1964278"/>
                    <a:pt x="1613742" y="1973656"/>
                    <a:pt x="1580842" y="1973572"/>
                  </a:cubicBezTo>
                  <a:cubicBezTo>
                    <a:pt x="1516801" y="1973405"/>
                    <a:pt x="1452759" y="1974661"/>
                    <a:pt x="1388801" y="1973237"/>
                  </a:cubicBezTo>
                  <a:cubicBezTo>
                    <a:pt x="1251426" y="1970306"/>
                    <a:pt x="1156745" y="1875266"/>
                    <a:pt x="1154903" y="1737352"/>
                  </a:cubicBezTo>
                  <a:cubicBezTo>
                    <a:pt x="1153480" y="1630421"/>
                    <a:pt x="1154652" y="1523406"/>
                    <a:pt x="1154652" y="1410864"/>
                  </a:cubicBezTo>
                  <a:cubicBezTo>
                    <a:pt x="1067589" y="1410864"/>
                    <a:pt x="983205" y="1410027"/>
                    <a:pt x="898904" y="1411869"/>
                  </a:cubicBezTo>
                  <a:cubicBezTo>
                    <a:pt x="887352" y="1412121"/>
                    <a:pt x="875213" y="1425016"/>
                    <a:pt x="864916" y="1433892"/>
                  </a:cubicBezTo>
                  <a:cubicBezTo>
                    <a:pt x="754246" y="1529184"/>
                    <a:pt x="643492" y="1624476"/>
                    <a:pt x="533575" y="1720689"/>
                  </a:cubicBezTo>
                  <a:cubicBezTo>
                    <a:pt x="504191" y="1746396"/>
                    <a:pt x="473803" y="1762054"/>
                    <a:pt x="435210" y="1745307"/>
                  </a:cubicBezTo>
                  <a:cubicBezTo>
                    <a:pt x="395865" y="1728225"/>
                    <a:pt x="388414" y="1694563"/>
                    <a:pt x="388916" y="1655709"/>
                  </a:cubicBezTo>
                  <a:cubicBezTo>
                    <a:pt x="389921" y="1575323"/>
                    <a:pt x="389251" y="1495019"/>
                    <a:pt x="389251" y="1410362"/>
                  </a:cubicBezTo>
                  <a:close/>
                </a:path>
              </a:pathLst>
            </a:custGeom>
            <a:grpFill/>
            <a:ln w="0" cap="flat">
              <a:noFill/>
              <a:prstDash val="solid"/>
              <a:miter/>
            </a:ln>
          </p:spPr>
          <p:txBody>
            <a:bodyPr rtlCol="0" anchor="ctr"/>
            <a:lstStyle/>
            <a:p>
              <a:endParaRPr lang="en-IL"/>
            </a:p>
          </p:txBody>
        </p:sp>
        <p:sp>
          <p:nvSpPr>
            <p:cNvPr id="46" name="Freeform 45">
              <a:extLst>
                <a:ext uri="{FF2B5EF4-FFF2-40B4-BE49-F238E27FC236}">
                  <a16:creationId xmlns:a16="http://schemas.microsoft.com/office/drawing/2014/main" id="{ED93F31F-BD63-8135-C9A6-E633837645EE}"/>
                </a:ext>
              </a:extLst>
            </p:cNvPr>
            <p:cNvSpPr/>
            <p:nvPr/>
          </p:nvSpPr>
          <p:spPr>
            <a:xfrm>
              <a:off x="6290724" y="5672704"/>
              <a:ext cx="1451565" cy="855207"/>
            </a:xfrm>
            <a:custGeom>
              <a:avLst/>
              <a:gdLst>
                <a:gd name="connsiteX0" fmla="*/ 967733 w 1451565"/>
                <a:gd name="connsiteY0" fmla="*/ 738228 h 855207"/>
                <a:gd name="connsiteX1" fmla="*/ 967733 w 1451565"/>
                <a:gd name="connsiteY1" fmla="*/ 523361 h 855207"/>
                <a:gd name="connsiteX2" fmla="*/ 1073046 w 1451565"/>
                <a:gd name="connsiteY2" fmla="*/ 417434 h 855207"/>
                <a:gd name="connsiteX3" fmla="*/ 1219127 w 1451565"/>
                <a:gd name="connsiteY3" fmla="*/ 417100 h 855207"/>
                <a:gd name="connsiteX4" fmla="*/ 1358093 w 1451565"/>
                <a:gd name="connsiteY4" fmla="*/ 277260 h 855207"/>
                <a:gd name="connsiteX5" fmla="*/ 1358093 w 1451565"/>
                <a:gd name="connsiteY5" fmla="*/ 60383 h 855207"/>
                <a:gd name="connsiteX6" fmla="*/ 1404722 w 1451565"/>
                <a:gd name="connsiteY6" fmla="*/ 9 h 855207"/>
                <a:gd name="connsiteX7" fmla="*/ 1451435 w 1451565"/>
                <a:gd name="connsiteY7" fmla="*/ 61388 h 855207"/>
                <a:gd name="connsiteX8" fmla="*/ 1450932 w 1451565"/>
                <a:gd name="connsiteY8" fmla="*/ 282452 h 855207"/>
                <a:gd name="connsiteX9" fmla="*/ 1227750 w 1451565"/>
                <a:gd name="connsiteY9" fmla="*/ 511471 h 855207"/>
                <a:gd name="connsiteX10" fmla="*/ 1065428 w 1451565"/>
                <a:gd name="connsiteY10" fmla="*/ 511805 h 855207"/>
                <a:gd name="connsiteX11" fmla="*/ 1062665 w 1451565"/>
                <a:gd name="connsiteY11" fmla="*/ 559619 h 855207"/>
                <a:gd name="connsiteX12" fmla="*/ 1062665 w 1451565"/>
                <a:gd name="connsiteY12" fmla="*/ 768206 h 855207"/>
                <a:gd name="connsiteX13" fmla="*/ 1014446 w 1451565"/>
                <a:gd name="connsiteY13" fmla="*/ 848341 h 855207"/>
                <a:gd name="connsiteX14" fmla="*/ 926378 w 1451565"/>
                <a:gd name="connsiteY14" fmla="*/ 829501 h 855207"/>
                <a:gd name="connsiteX15" fmla="*/ 591520 w 1451565"/>
                <a:gd name="connsiteY15" fmla="*/ 540778 h 855207"/>
                <a:gd name="connsiteX16" fmla="*/ 517768 w 1451565"/>
                <a:gd name="connsiteY16" fmla="*/ 513564 h 855207"/>
                <a:gd name="connsiteX17" fmla="*/ 75421 w 1451565"/>
                <a:gd name="connsiteY17" fmla="*/ 512224 h 855207"/>
                <a:gd name="connsiteX18" fmla="*/ 38670 w 1451565"/>
                <a:gd name="connsiteY18" fmla="*/ 510047 h 855207"/>
                <a:gd name="connsiteX19" fmla="*/ 78 w 1451565"/>
                <a:gd name="connsiteY19" fmla="*/ 465416 h 855207"/>
                <a:gd name="connsiteX20" fmla="*/ 33899 w 1451565"/>
                <a:gd name="connsiteY20" fmla="*/ 421035 h 855207"/>
                <a:gd name="connsiteX21" fmla="*/ 70398 w 1451565"/>
                <a:gd name="connsiteY21" fmla="*/ 417602 h 855207"/>
                <a:gd name="connsiteX22" fmla="*/ 541961 w 1451565"/>
                <a:gd name="connsiteY22" fmla="*/ 419025 h 855207"/>
                <a:gd name="connsiteX23" fmla="*/ 631619 w 1451565"/>
                <a:gd name="connsiteY23" fmla="*/ 452352 h 855207"/>
                <a:gd name="connsiteX24" fmla="*/ 925876 w 1451565"/>
                <a:gd name="connsiteY24" fmla="*/ 704985 h 855207"/>
                <a:gd name="connsiteX25" fmla="*/ 967565 w 1451565"/>
                <a:gd name="connsiteY25" fmla="*/ 738312 h 85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1565" h="855207">
                  <a:moveTo>
                    <a:pt x="967733" y="738228"/>
                  </a:moveTo>
                  <a:cubicBezTo>
                    <a:pt x="967733" y="660940"/>
                    <a:pt x="967565" y="592108"/>
                    <a:pt x="967733" y="523361"/>
                  </a:cubicBezTo>
                  <a:cubicBezTo>
                    <a:pt x="967900" y="445737"/>
                    <a:pt x="995777" y="417770"/>
                    <a:pt x="1073046" y="417434"/>
                  </a:cubicBezTo>
                  <a:cubicBezTo>
                    <a:pt x="1121768" y="417267"/>
                    <a:pt x="1170406" y="418188"/>
                    <a:pt x="1219127" y="417100"/>
                  </a:cubicBezTo>
                  <a:cubicBezTo>
                    <a:pt x="1302088" y="415174"/>
                    <a:pt x="1356754" y="360494"/>
                    <a:pt x="1358093" y="277260"/>
                  </a:cubicBezTo>
                  <a:cubicBezTo>
                    <a:pt x="1359265" y="204995"/>
                    <a:pt x="1359014" y="132647"/>
                    <a:pt x="1358093" y="60383"/>
                  </a:cubicBezTo>
                  <a:cubicBezTo>
                    <a:pt x="1357675" y="26721"/>
                    <a:pt x="1367720" y="-577"/>
                    <a:pt x="1404722" y="9"/>
                  </a:cubicBezTo>
                  <a:cubicBezTo>
                    <a:pt x="1441138" y="512"/>
                    <a:pt x="1451686" y="28061"/>
                    <a:pt x="1451435" y="61388"/>
                  </a:cubicBezTo>
                  <a:cubicBezTo>
                    <a:pt x="1450849" y="135076"/>
                    <a:pt x="1452356" y="208764"/>
                    <a:pt x="1450932" y="282452"/>
                  </a:cubicBezTo>
                  <a:cubicBezTo>
                    <a:pt x="1448505" y="410652"/>
                    <a:pt x="1355749" y="505944"/>
                    <a:pt x="1227750" y="511471"/>
                  </a:cubicBezTo>
                  <a:cubicBezTo>
                    <a:pt x="1175177" y="513731"/>
                    <a:pt x="1122437" y="511805"/>
                    <a:pt x="1065428" y="511805"/>
                  </a:cubicBezTo>
                  <a:cubicBezTo>
                    <a:pt x="1064339" y="530395"/>
                    <a:pt x="1062749" y="544965"/>
                    <a:pt x="1062665" y="559619"/>
                  </a:cubicBezTo>
                  <a:cubicBezTo>
                    <a:pt x="1062414" y="629120"/>
                    <a:pt x="1061995" y="698621"/>
                    <a:pt x="1062665" y="768206"/>
                  </a:cubicBezTo>
                  <a:cubicBezTo>
                    <a:pt x="1063000" y="805385"/>
                    <a:pt x="1049020" y="832850"/>
                    <a:pt x="1014446" y="848341"/>
                  </a:cubicBezTo>
                  <a:cubicBezTo>
                    <a:pt x="980625" y="863498"/>
                    <a:pt x="952329" y="851942"/>
                    <a:pt x="926378" y="829501"/>
                  </a:cubicBezTo>
                  <a:cubicBezTo>
                    <a:pt x="815038" y="732953"/>
                    <a:pt x="704535" y="635400"/>
                    <a:pt x="591520" y="540778"/>
                  </a:cubicBezTo>
                  <a:cubicBezTo>
                    <a:pt x="572434" y="524784"/>
                    <a:pt x="542715" y="513983"/>
                    <a:pt x="517768" y="513564"/>
                  </a:cubicBezTo>
                  <a:cubicBezTo>
                    <a:pt x="370347" y="511051"/>
                    <a:pt x="222926" y="512392"/>
                    <a:pt x="75421" y="512224"/>
                  </a:cubicBezTo>
                  <a:cubicBezTo>
                    <a:pt x="62948" y="512224"/>
                    <a:pt x="47042" y="516076"/>
                    <a:pt x="38670" y="510047"/>
                  </a:cubicBezTo>
                  <a:cubicBezTo>
                    <a:pt x="22597" y="498407"/>
                    <a:pt x="1920" y="481828"/>
                    <a:pt x="78" y="465416"/>
                  </a:cubicBezTo>
                  <a:cubicBezTo>
                    <a:pt x="-1429" y="451683"/>
                    <a:pt x="19249" y="432842"/>
                    <a:pt x="33899" y="421035"/>
                  </a:cubicBezTo>
                  <a:cubicBezTo>
                    <a:pt x="41935" y="414671"/>
                    <a:pt x="58008" y="417602"/>
                    <a:pt x="70398" y="417602"/>
                  </a:cubicBezTo>
                  <a:cubicBezTo>
                    <a:pt x="227614" y="417434"/>
                    <a:pt x="384830" y="415760"/>
                    <a:pt x="541961" y="419025"/>
                  </a:cubicBezTo>
                  <a:cubicBezTo>
                    <a:pt x="572434" y="419695"/>
                    <a:pt x="608012" y="433093"/>
                    <a:pt x="631619" y="452352"/>
                  </a:cubicBezTo>
                  <a:cubicBezTo>
                    <a:pt x="731658" y="534163"/>
                    <a:pt x="828097" y="620495"/>
                    <a:pt x="925876" y="704985"/>
                  </a:cubicBezTo>
                  <a:cubicBezTo>
                    <a:pt x="936926" y="714531"/>
                    <a:pt x="948730" y="723323"/>
                    <a:pt x="967565" y="738312"/>
                  </a:cubicBezTo>
                  <a:close/>
                </a:path>
              </a:pathLst>
            </a:custGeom>
            <a:grpFill/>
            <a:ln w="0" cap="flat">
              <a:noFill/>
              <a:prstDash val="solid"/>
              <a:miter/>
            </a:ln>
          </p:spPr>
          <p:txBody>
            <a:bodyPr rtlCol="0" anchor="ctr"/>
            <a:lstStyle/>
            <a:p>
              <a:endParaRPr lang="en-IL"/>
            </a:p>
          </p:txBody>
        </p:sp>
        <p:sp>
          <p:nvSpPr>
            <p:cNvPr id="47" name="Freeform 46">
              <a:extLst>
                <a:ext uri="{FF2B5EF4-FFF2-40B4-BE49-F238E27FC236}">
                  <a16:creationId xmlns:a16="http://schemas.microsoft.com/office/drawing/2014/main" id="{A47F7C99-2231-FC7A-0028-3B8B17E753E9}"/>
                </a:ext>
              </a:extLst>
            </p:cNvPr>
            <p:cNvSpPr/>
            <p:nvPr/>
          </p:nvSpPr>
          <p:spPr>
            <a:xfrm>
              <a:off x="5997961" y="5759450"/>
              <a:ext cx="1430018" cy="96704"/>
            </a:xfrm>
            <a:custGeom>
              <a:avLst/>
              <a:gdLst>
                <a:gd name="connsiteX0" fmla="*/ 716353 w 1430018"/>
                <a:gd name="connsiteY0" fmla="*/ 1520 h 96704"/>
                <a:gd name="connsiteX1" fmla="*/ 1354843 w 1430018"/>
                <a:gd name="connsiteY1" fmla="*/ 1520 h 96704"/>
                <a:gd name="connsiteX2" fmla="*/ 1391677 w 1430018"/>
                <a:gd name="connsiteY2" fmla="*/ 3195 h 96704"/>
                <a:gd name="connsiteX3" fmla="*/ 1430018 w 1430018"/>
                <a:gd name="connsiteY3" fmla="*/ 47743 h 96704"/>
                <a:gd name="connsiteX4" fmla="*/ 1392346 w 1430018"/>
                <a:gd name="connsiteY4" fmla="*/ 93379 h 96704"/>
                <a:gd name="connsiteX5" fmla="*/ 1355596 w 1430018"/>
                <a:gd name="connsiteY5" fmla="*/ 95305 h 96704"/>
                <a:gd name="connsiteX6" fmla="*/ 74514 w 1430018"/>
                <a:gd name="connsiteY6" fmla="*/ 95305 h 96704"/>
                <a:gd name="connsiteX7" fmla="*/ 33829 w 1430018"/>
                <a:gd name="connsiteY7" fmla="*/ 92793 h 96704"/>
                <a:gd name="connsiteX8" fmla="*/ 8 w 1430018"/>
                <a:gd name="connsiteY8" fmla="*/ 44226 h 96704"/>
                <a:gd name="connsiteX9" fmla="*/ 36927 w 1430018"/>
                <a:gd name="connsiteY9" fmla="*/ 3446 h 96704"/>
                <a:gd name="connsiteX10" fmla="*/ 73761 w 1430018"/>
                <a:gd name="connsiteY10" fmla="*/ 1604 h 96704"/>
                <a:gd name="connsiteX11" fmla="*/ 716436 w 1430018"/>
                <a:gd name="connsiteY11" fmla="*/ 1604 h 9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0018" h="96704">
                  <a:moveTo>
                    <a:pt x="716353" y="1520"/>
                  </a:moveTo>
                  <a:cubicBezTo>
                    <a:pt x="929155" y="1520"/>
                    <a:pt x="1141957" y="1520"/>
                    <a:pt x="1354843" y="1520"/>
                  </a:cubicBezTo>
                  <a:cubicBezTo>
                    <a:pt x="1367316" y="1520"/>
                    <a:pt x="1383389" y="-2834"/>
                    <a:pt x="1391677" y="3195"/>
                  </a:cubicBezTo>
                  <a:cubicBezTo>
                    <a:pt x="1407750" y="14919"/>
                    <a:pt x="1430102" y="32503"/>
                    <a:pt x="1430018" y="47743"/>
                  </a:cubicBezTo>
                  <a:cubicBezTo>
                    <a:pt x="1430018" y="63318"/>
                    <a:pt x="1408252" y="81238"/>
                    <a:pt x="1392346" y="93379"/>
                  </a:cubicBezTo>
                  <a:cubicBezTo>
                    <a:pt x="1384226" y="99492"/>
                    <a:pt x="1368069" y="95305"/>
                    <a:pt x="1355596" y="95305"/>
                  </a:cubicBezTo>
                  <a:cubicBezTo>
                    <a:pt x="928569" y="95305"/>
                    <a:pt x="501542" y="95305"/>
                    <a:pt x="74514" y="95305"/>
                  </a:cubicBezTo>
                  <a:cubicBezTo>
                    <a:pt x="60618" y="95305"/>
                    <a:pt x="42452" y="99743"/>
                    <a:pt x="33829" y="92793"/>
                  </a:cubicBezTo>
                  <a:cubicBezTo>
                    <a:pt x="18593" y="80400"/>
                    <a:pt x="595" y="61141"/>
                    <a:pt x="8" y="44226"/>
                  </a:cubicBezTo>
                  <a:cubicBezTo>
                    <a:pt x="-494" y="30744"/>
                    <a:pt x="21523" y="13830"/>
                    <a:pt x="36927" y="3446"/>
                  </a:cubicBezTo>
                  <a:cubicBezTo>
                    <a:pt x="45717" y="-2415"/>
                    <a:pt x="61287" y="1604"/>
                    <a:pt x="73761" y="1604"/>
                  </a:cubicBezTo>
                  <a:cubicBezTo>
                    <a:pt x="287986" y="1604"/>
                    <a:pt x="502211" y="1604"/>
                    <a:pt x="716436" y="1604"/>
                  </a:cubicBezTo>
                  <a:close/>
                </a:path>
              </a:pathLst>
            </a:custGeom>
            <a:grpFill/>
            <a:ln w="0" cap="flat">
              <a:noFill/>
              <a:prstDash val="solid"/>
              <a:miter/>
            </a:ln>
          </p:spPr>
          <p:txBody>
            <a:bodyPr rtlCol="0" anchor="ctr"/>
            <a:lstStyle/>
            <a:p>
              <a:endParaRPr lang="en-IL"/>
            </a:p>
          </p:txBody>
        </p:sp>
        <p:sp>
          <p:nvSpPr>
            <p:cNvPr id="48" name="Freeform 47">
              <a:extLst>
                <a:ext uri="{FF2B5EF4-FFF2-40B4-BE49-F238E27FC236}">
                  <a16:creationId xmlns:a16="http://schemas.microsoft.com/office/drawing/2014/main" id="{84363D14-6BFE-D46D-FE00-01E5A180C323}"/>
                </a:ext>
              </a:extLst>
            </p:cNvPr>
            <p:cNvSpPr/>
            <p:nvPr/>
          </p:nvSpPr>
          <p:spPr>
            <a:xfrm>
              <a:off x="5337337" y="4481416"/>
              <a:ext cx="446715" cy="630012"/>
            </a:xfrm>
            <a:custGeom>
              <a:avLst/>
              <a:gdLst>
                <a:gd name="connsiteX0" fmla="*/ 176512 w 446715"/>
                <a:gd name="connsiteY0" fmla="*/ 494276 h 630012"/>
                <a:gd name="connsiteX1" fmla="*/ 176512 w 446715"/>
                <a:gd name="connsiteY1" fmla="*/ 419248 h 630012"/>
                <a:gd name="connsiteX2" fmla="*/ 236117 w 446715"/>
                <a:gd name="connsiteY2" fmla="*/ 352511 h 630012"/>
                <a:gd name="connsiteX3" fmla="*/ 349969 w 446715"/>
                <a:gd name="connsiteY3" fmla="*/ 251608 h 630012"/>
                <a:gd name="connsiteX4" fmla="*/ 293294 w 446715"/>
                <a:gd name="connsiteY4" fmla="*/ 114197 h 630012"/>
                <a:gd name="connsiteX5" fmla="*/ 100081 w 446715"/>
                <a:gd name="connsiteY5" fmla="*/ 184703 h 630012"/>
                <a:gd name="connsiteX6" fmla="*/ 92798 w 446715"/>
                <a:gd name="connsiteY6" fmla="*/ 221380 h 630012"/>
                <a:gd name="connsiteX7" fmla="*/ 42151 w 446715"/>
                <a:gd name="connsiteY7" fmla="*/ 269277 h 630012"/>
                <a:gd name="connsiteX8" fmla="*/ 42 w 446715"/>
                <a:gd name="connsiteY8" fmla="*/ 212085 h 630012"/>
                <a:gd name="connsiteX9" fmla="*/ 175843 w 446715"/>
                <a:gd name="connsiteY9" fmla="*/ 4502 h 630012"/>
                <a:gd name="connsiteX10" fmla="*/ 436194 w 446715"/>
                <a:gd name="connsiteY10" fmla="*/ 155061 h 630012"/>
                <a:gd name="connsiteX11" fmla="*/ 303591 w 446715"/>
                <a:gd name="connsiteY11" fmla="*/ 430218 h 630012"/>
                <a:gd name="connsiteX12" fmla="*/ 269184 w 446715"/>
                <a:gd name="connsiteY12" fmla="*/ 481632 h 630012"/>
                <a:gd name="connsiteX13" fmla="*/ 269184 w 446715"/>
                <a:gd name="connsiteY13" fmla="*/ 581697 h 630012"/>
                <a:gd name="connsiteX14" fmla="*/ 223644 w 446715"/>
                <a:gd name="connsiteY14" fmla="*/ 630013 h 630012"/>
                <a:gd name="connsiteX15" fmla="*/ 177182 w 446715"/>
                <a:gd name="connsiteY15" fmla="*/ 581864 h 630012"/>
                <a:gd name="connsiteX16" fmla="*/ 176847 w 446715"/>
                <a:gd name="connsiteY16" fmla="*/ 494360 h 630012"/>
                <a:gd name="connsiteX17" fmla="*/ 176512 w 446715"/>
                <a:gd name="connsiteY17" fmla="*/ 494360 h 63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6715" h="630012">
                  <a:moveTo>
                    <a:pt x="176512" y="494276"/>
                  </a:moveTo>
                  <a:cubicBezTo>
                    <a:pt x="176512" y="469239"/>
                    <a:pt x="176177" y="444202"/>
                    <a:pt x="176512" y="419248"/>
                  </a:cubicBezTo>
                  <a:cubicBezTo>
                    <a:pt x="177349" y="370263"/>
                    <a:pt x="187228" y="359377"/>
                    <a:pt x="236117" y="352511"/>
                  </a:cubicBezTo>
                  <a:cubicBezTo>
                    <a:pt x="295052" y="344221"/>
                    <a:pt x="337830" y="306288"/>
                    <a:pt x="349969" y="251608"/>
                  </a:cubicBezTo>
                  <a:cubicBezTo>
                    <a:pt x="361940" y="197766"/>
                    <a:pt x="340007" y="144594"/>
                    <a:pt x="293294" y="114197"/>
                  </a:cubicBezTo>
                  <a:cubicBezTo>
                    <a:pt x="222220" y="67891"/>
                    <a:pt x="126284" y="102725"/>
                    <a:pt x="100081" y="184703"/>
                  </a:cubicBezTo>
                  <a:cubicBezTo>
                    <a:pt x="96314" y="196510"/>
                    <a:pt x="93970" y="209071"/>
                    <a:pt x="92798" y="221380"/>
                  </a:cubicBezTo>
                  <a:cubicBezTo>
                    <a:pt x="89700" y="252446"/>
                    <a:pt x="74046" y="272626"/>
                    <a:pt x="42151" y="269277"/>
                  </a:cubicBezTo>
                  <a:cubicBezTo>
                    <a:pt x="10674" y="266011"/>
                    <a:pt x="-795" y="242230"/>
                    <a:pt x="42" y="212085"/>
                  </a:cubicBezTo>
                  <a:cubicBezTo>
                    <a:pt x="2721" y="115704"/>
                    <a:pt x="80576" y="23762"/>
                    <a:pt x="175843" y="4502"/>
                  </a:cubicBezTo>
                  <a:cubicBezTo>
                    <a:pt x="289108" y="-18357"/>
                    <a:pt x="403713" y="47962"/>
                    <a:pt x="436194" y="155061"/>
                  </a:cubicBezTo>
                  <a:cubicBezTo>
                    <a:pt x="471271" y="271035"/>
                    <a:pt x="416522" y="387010"/>
                    <a:pt x="303591" y="430218"/>
                  </a:cubicBezTo>
                  <a:cubicBezTo>
                    <a:pt x="276802" y="440434"/>
                    <a:pt x="267175" y="453664"/>
                    <a:pt x="269184" y="481632"/>
                  </a:cubicBezTo>
                  <a:cubicBezTo>
                    <a:pt x="271528" y="514791"/>
                    <a:pt x="270189" y="548370"/>
                    <a:pt x="269184" y="581697"/>
                  </a:cubicBezTo>
                  <a:cubicBezTo>
                    <a:pt x="268347" y="610586"/>
                    <a:pt x="254702" y="629929"/>
                    <a:pt x="223644" y="630013"/>
                  </a:cubicBezTo>
                  <a:cubicBezTo>
                    <a:pt x="192502" y="630096"/>
                    <a:pt x="178856" y="609916"/>
                    <a:pt x="177182" y="581864"/>
                  </a:cubicBezTo>
                  <a:cubicBezTo>
                    <a:pt x="175508" y="552808"/>
                    <a:pt x="176847" y="523500"/>
                    <a:pt x="176847" y="494360"/>
                  </a:cubicBezTo>
                  <a:cubicBezTo>
                    <a:pt x="176764" y="494360"/>
                    <a:pt x="176596" y="494360"/>
                    <a:pt x="176512" y="494360"/>
                  </a:cubicBezTo>
                  <a:close/>
                </a:path>
              </a:pathLst>
            </a:custGeom>
            <a:grpFill/>
            <a:ln w="0" cap="flat">
              <a:noFill/>
              <a:prstDash val="solid"/>
              <a:miter/>
            </a:ln>
          </p:spPr>
          <p:txBody>
            <a:bodyPr rtlCol="0" anchor="ctr"/>
            <a:lstStyle/>
            <a:p>
              <a:endParaRPr lang="en-IL"/>
            </a:p>
          </p:txBody>
        </p:sp>
        <p:sp>
          <p:nvSpPr>
            <p:cNvPr id="49" name="Freeform 48">
              <a:extLst>
                <a:ext uri="{FF2B5EF4-FFF2-40B4-BE49-F238E27FC236}">
                  <a16:creationId xmlns:a16="http://schemas.microsoft.com/office/drawing/2014/main" id="{B9BCB4A6-306A-8083-8603-E5EA1C311DC6}"/>
                </a:ext>
              </a:extLst>
            </p:cNvPr>
            <p:cNvSpPr/>
            <p:nvPr/>
          </p:nvSpPr>
          <p:spPr>
            <a:xfrm>
              <a:off x="6757485" y="5060684"/>
              <a:ext cx="673390" cy="94208"/>
            </a:xfrm>
            <a:custGeom>
              <a:avLst/>
              <a:gdLst>
                <a:gd name="connsiteX0" fmla="*/ 334297 w 673390"/>
                <a:gd name="connsiteY0" fmla="*/ 93953 h 94208"/>
                <a:gd name="connsiteX1" fmla="*/ 62978 w 673390"/>
                <a:gd name="connsiteY1" fmla="*/ 94204 h 94208"/>
                <a:gd name="connsiteX2" fmla="*/ 276 w 673390"/>
                <a:gd name="connsiteY2" fmla="*/ 48568 h 94208"/>
                <a:gd name="connsiteX3" fmla="*/ 64150 w 673390"/>
                <a:gd name="connsiteY3" fmla="*/ 336 h 94208"/>
                <a:gd name="connsiteX4" fmla="*/ 610973 w 673390"/>
                <a:gd name="connsiteY4" fmla="*/ 1 h 94208"/>
                <a:gd name="connsiteX5" fmla="*/ 673173 w 673390"/>
                <a:gd name="connsiteY5" fmla="*/ 45553 h 94208"/>
                <a:gd name="connsiteX6" fmla="*/ 609801 w 673390"/>
                <a:gd name="connsiteY6" fmla="*/ 93869 h 94208"/>
                <a:gd name="connsiteX7" fmla="*/ 334297 w 673390"/>
                <a:gd name="connsiteY7" fmla="*/ 93953 h 9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390" h="94208">
                  <a:moveTo>
                    <a:pt x="334297" y="93953"/>
                  </a:moveTo>
                  <a:cubicBezTo>
                    <a:pt x="243885" y="93953"/>
                    <a:pt x="153390" y="93451"/>
                    <a:pt x="62978" y="94204"/>
                  </a:cubicBezTo>
                  <a:cubicBezTo>
                    <a:pt x="29744" y="94455"/>
                    <a:pt x="4294" y="84993"/>
                    <a:pt x="276" y="48568"/>
                  </a:cubicBezTo>
                  <a:cubicBezTo>
                    <a:pt x="-2989" y="19260"/>
                    <a:pt x="22963" y="419"/>
                    <a:pt x="64150" y="336"/>
                  </a:cubicBezTo>
                  <a:cubicBezTo>
                    <a:pt x="246397" y="168"/>
                    <a:pt x="428727" y="503"/>
                    <a:pt x="610973" y="1"/>
                  </a:cubicBezTo>
                  <a:cubicBezTo>
                    <a:pt x="644207" y="-83"/>
                    <a:pt x="669824" y="8207"/>
                    <a:pt x="673173" y="45553"/>
                  </a:cubicBezTo>
                  <a:cubicBezTo>
                    <a:pt x="675935" y="76033"/>
                    <a:pt x="652244" y="93702"/>
                    <a:pt x="609801" y="93869"/>
                  </a:cubicBezTo>
                  <a:cubicBezTo>
                    <a:pt x="517966" y="94204"/>
                    <a:pt x="426132" y="93953"/>
                    <a:pt x="334297" y="93953"/>
                  </a:cubicBezTo>
                  <a:close/>
                </a:path>
              </a:pathLst>
            </a:custGeom>
            <a:grpFill/>
            <a:ln w="0" cap="flat">
              <a:noFill/>
              <a:prstDash val="solid"/>
              <a:miter/>
            </a:ln>
          </p:spPr>
          <p:txBody>
            <a:bodyPr rtlCol="0" anchor="ctr"/>
            <a:lstStyle/>
            <a:p>
              <a:endParaRPr lang="en-IL"/>
            </a:p>
          </p:txBody>
        </p:sp>
        <p:sp>
          <p:nvSpPr>
            <p:cNvPr id="50" name="Freeform 49">
              <a:extLst>
                <a:ext uri="{FF2B5EF4-FFF2-40B4-BE49-F238E27FC236}">
                  <a16:creationId xmlns:a16="http://schemas.microsoft.com/office/drawing/2014/main" id="{95C3B993-0224-B40D-9CD2-98A4FE6C2944}"/>
                </a:ext>
              </a:extLst>
            </p:cNvPr>
            <p:cNvSpPr/>
            <p:nvPr/>
          </p:nvSpPr>
          <p:spPr>
            <a:xfrm>
              <a:off x="6757500" y="5410701"/>
              <a:ext cx="672572" cy="94213"/>
            </a:xfrm>
            <a:custGeom>
              <a:avLst/>
              <a:gdLst>
                <a:gd name="connsiteX0" fmla="*/ 332943 w 672572"/>
                <a:gd name="connsiteY0" fmla="*/ 93953 h 94213"/>
                <a:gd name="connsiteX1" fmla="*/ 65810 w 672572"/>
                <a:gd name="connsiteY1" fmla="*/ 94204 h 94213"/>
                <a:gd name="connsiteX2" fmla="*/ 178 w 672572"/>
                <a:gd name="connsiteY2" fmla="*/ 47061 h 94213"/>
                <a:gd name="connsiteX3" fmla="*/ 65391 w 672572"/>
                <a:gd name="connsiteY3" fmla="*/ 336 h 94213"/>
                <a:gd name="connsiteX4" fmla="*/ 608028 w 672572"/>
                <a:gd name="connsiteY4" fmla="*/ 1 h 94213"/>
                <a:gd name="connsiteX5" fmla="*/ 672572 w 672572"/>
                <a:gd name="connsiteY5" fmla="*/ 46726 h 94213"/>
                <a:gd name="connsiteX6" fmla="*/ 608363 w 672572"/>
                <a:gd name="connsiteY6" fmla="*/ 94204 h 94213"/>
                <a:gd name="connsiteX7" fmla="*/ 332859 w 672572"/>
                <a:gd name="connsiteY7" fmla="*/ 93953 h 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572" h="94213">
                  <a:moveTo>
                    <a:pt x="332943" y="93953"/>
                  </a:moveTo>
                  <a:cubicBezTo>
                    <a:pt x="243871" y="93953"/>
                    <a:pt x="154799" y="93367"/>
                    <a:pt x="65810" y="94204"/>
                  </a:cubicBezTo>
                  <a:cubicBezTo>
                    <a:pt x="31236" y="94539"/>
                    <a:pt x="3694" y="86166"/>
                    <a:pt x="178" y="47061"/>
                  </a:cubicBezTo>
                  <a:cubicBezTo>
                    <a:pt x="-2417" y="18088"/>
                    <a:pt x="23534" y="336"/>
                    <a:pt x="65391" y="336"/>
                  </a:cubicBezTo>
                  <a:cubicBezTo>
                    <a:pt x="246298" y="168"/>
                    <a:pt x="427122" y="587"/>
                    <a:pt x="608028" y="1"/>
                  </a:cubicBezTo>
                  <a:cubicBezTo>
                    <a:pt x="642268" y="-83"/>
                    <a:pt x="672572" y="6365"/>
                    <a:pt x="672572" y="46726"/>
                  </a:cubicBezTo>
                  <a:cubicBezTo>
                    <a:pt x="672572" y="86752"/>
                    <a:pt x="642854" y="94456"/>
                    <a:pt x="608363" y="94204"/>
                  </a:cubicBezTo>
                  <a:cubicBezTo>
                    <a:pt x="516529" y="93451"/>
                    <a:pt x="424694" y="93953"/>
                    <a:pt x="332859" y="93953"/>
                  </a:cubicBezTo>
                  <a:close/>
                </a:path>
              </a:pathLst>
            </a:custGeom>
            <a:grpFill/>
            <a:ln w="0" cap="flat">
              <a:noFill/>
              <a:prstDash val="solid"/>
              <a:miter/>
            </a:ln>
          </p:spPr>
          <p:txBody>
            <a:bodyPr rtlCol="0" anchor="ctr"/>
            <a:lstStyle/>
            <a:p>
              <a:endParaRPr lang="en-IL"/>
            </a:p>
          </p:txBody>
        </p:sp>
        <p:sp>
          <p:nvSpPr>
            <p:cNvPr id="51" name="Freeform 50">
              <a:extLst>
                <a:ext uri="{FF2B5EF4-FFF2-40B4-BE49-F238E27FC236}">
                  <a16:creationId xmlns:a16="http://schemas.microsoft.com/office/drawing/2014/main" id="{E0C3F343-C2A3-8F37-1C4B-BFFDBFB5B4C5}"/>
                </a:ext>
              </a:extLst>
            </p:cNvPr>
            <p:cNvSpPr/>
            <p:nvPr/>
          </p:nvSpPr>
          <p:spPr>
            <a:xfrm>
              <a:off x="5514929" y="5209369"/>
              <a:ext cx="93685" cy="92323"/>
            </a:xfrm>
            <a:custGeom>
              <a:avLst/>
              <a:gdLst>
                <a:gd name="connsiteX0" fmla="*/ 93685 w 93685"/>
                <a:gd name="connsiteY0" fmla="*/ 57726 h 92323"/>
                <a:gd name="connsiteX1" fmla="*/ 46805 w 93685"/>
                <a:gd name="connsiteY1" fmla="*/ 91555 h 92323"/>
                <a:gd name="connsiteX2" fmla="*/ 9 w 93685"/>
                <a:gd name="connsiteY2" fmla="*/ 46338 h 92323"/>
                <a:gd name="connsiteX3" fmla="*/ 42703 w 93685"/>
                <a:gd name="connsiteY3" fmla="*/ 115 h 92323"/>
                <a:gd name="connsiteX4" fmla="*/ 93685 w 93685"/>
                <a:gd name="connsiteY4" fmla="*/ 57726 h 92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85" h="92323">
                  <a:moveTo>
                    <a:pt x="93685" y="57726"/>
                  </a:moveTo>
                  <a:cubicBezTo>
                    <a:pt x="81798" y="66853"/>
                    <a:pt x="65976" y="87954"/>
                    <a:pt x="46805" y="91555"/>
                  </a:cubicBezTo>
                  <a:cubicBezTo>
                    <a:pt x="18593" y="96830"/>
                    <a:pt x="511" y="74221"/>
                    <a:pt x="9" y="46338"/>
                  </a:cubicBezTo>
                  <a:cubicBezTo>
                    <a:pt x="-410" y="20547"/>
                    <a:pt x="14408" y="1790"/>
                    <a:pt x="42703" y="115"/>
                  </a:cubicBezTo>
                  <a:cubicBezTo>
                    <a:pt x="72756" y="-1560"/>
                    <a:pt x="88160" y="14936"/>
                    <a:pt x="93685" y="57726"/>
                  </a:cubicBezTo>
                  <a:close/>
                </a:path>
              </a:pathLst>
            </a:custGeom>
            <a:grpFill/>
            <a:ln w="0" cap="flat">
              <a:noFill/>
              <a:prstDash val="solid"/>
              <a:miter/>
            </a:ln>
          </p:spPr>
          <p:txBody>
            <a:bodyPr rtlCol="0" anchor="ctr"/>
            <a:lstStyle/>
            <a:p>
              <a:endParaRPr lang="en-IL"/>
            </a:p>
          </p:txBody>
        </p:sp>
      </p:grpSp>
      <p:sp>
        <p:nvSpPr>
          <p:cNvPr id="53" name="Rounded Rectangle 52">
            <a:extLst>
              <a:ext uri="{FF2B5EF4-FFF2-40B4-BE49-F238E27FC236}">
                <a16:creationId xmlns:a16="http://schemas.microsoft.com/office/drawing/2014/main" id="{68784386-24B6-6AED-5346-D11A006BA771}"/>
              </a:ext>
            </a:extLst>
          </p:cNvPr>
          <p:cNvSpPr/>
          <p:nvPr/>
        </p:nvSpPr>
        <p:spPr>
          <a:xfrm>
            <a:off x="7372790" y="949702"/>
            <a:ext cx="3014662" cy="353910"/>
          </a:xfrm>
          <a:prstGeom prst="roundRect">
            <a:avLst>
              <a:gd name="adj" fmla="val 5000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4" name="Rounded Rectangle 53">
            <a:extLst>
              <a:ext uri="{FF2B5EF4-FFF2-40B4-BE49-F238E27FC236}">
                <a16:creationId xmlns:a16="http://schemas.microsoft.com/office/drawing/2014/main" id="{8B5EB093-9E3F-D83E-3901-131BC4F79E7B}"/>
              </a:ext>
            </a:extLst>
          </p:cNvPr>
          <p:cNvSpPr/>
          <p:nvPr/>
        </p:nvSpPr>
        <p:spPr>
          <a:xfrm>
            <a:off x="458767" y="949702"/>
            <a:ext cx="3014662" cy="353910"/>
          </a:xfrm>
          <a:prstGeom prst="roundRect">
            <a:avLst>
              <a:gd name="adj" fmla="val 5000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55" name="TextBox 54">
            <a:extLst>
              <a:ext uri="{FF2B5EF4-FFF2-40B4-BE49-F238E27FC236}">
                <a16:creationId xmlns:a16="http://schemas.microsoft.com/office/drawing/2014/main" id="{12073F70-2B72-7EEB-A130-795707D83817}"/>
              </a:ext>
            </a:extLst>
          </p:cNvPr>
          <p:cNvSpPr txBox="1"/>
          <p:nvPr/>
        </p:nvSpPr>
        <p:spPr>
          <a:xfrm>
            <a:off x="689499" y="972622"/>
            <a:ext cx="2599436" cy="369332"/>
          </a:xfrm>
          <a:prstGeom prst="rect">
            <a:avLst/>
          </a:prstGeom>
          <a:noFill/>
        </p:spPr>
        <p:txBody>
          <a:bodyPr wrap="square">
            <a:spAutoFit/>
          </a:bodyPr>
          <a:lstStyle/>
          <a:p>
            <a:pPr algn="ctr" rtl="1"/>
            <a:r>
              <a:rPr lang="he-IL" dirty="0">
                <a:solidFill>
                  <a:schemeClr val="bg1"/>
                </a:solidFill>
                <a:latin typeface="Heebo" pitchFamily="2" charset="-79"/>
                <a:ea typeface="Tahoma" panose="020B0604030504040204" pitchFamily="34" charset="0"/>
                <a:cs typeface="Heebo" pitchFamily="2" charset="-79"/>
              </a:rPr>
              <a:t>יפו- קהילת קנדה</a:t>
            </a:r>
            <a:endParaRPr lang="he-IL" sz="1600" dirty="0">
              <a:solidFill>
                <a:schemeClr val="bg1"/>
              </a:solidFill>
              <a:latin typeface="Heebo" pitchFamily="2" charset="-79"/>
              <a:ea typeface="Tahoma" panose="020B0604030504040204" pitchFamily="34" charset="0"/>
              <a:cs typeface="Heebo" pitchFamily="2" charset="-79"/>
            </a:endParaRPr>
          </a:p>
        </p:txBody>
      </p:sp>
      <p:sp>
        <p:nvSpPr>
          <p:cNvPr id="56" name="TextBox 55">
            <a:extLst>
              <a:ext uri="{FF2B5EF4-FFF2-40B4-BE49-F238E27FC236}">
                <a16:creationId xmlns:a16="http://schemas.microsoft.com/office/drawing/2014/main" id="{3077D9AA-7F2D-B29A-B80C-CAB78331EAAB}"/>
              </a:ext>
            </a:extLst>
          </p:cNvPr>
          <p:cNvSpPr txBox="1"/>
          <p:nvPr/>
        </p:nvSpPr>
        <p:spPr>
          <a:xfrm>
            <a:off x="7643067" y="972622"/>
            <a:ext cx="2599436" cy="369332"/>
          </a:xfrm>
          <a:prstGeom prst="rect">
            <a:avLst/>
          </a:prstGeom>
          <a:noFill/>
        </p:spPr>
        <p:txBody>
          <a:bodyPr wrap="square">
            <a:spAutoFit/>
          </a:bodyPr>
          <a:lstStyle/>
          <a:p>
            <a:pPr algn="ctr" rtl="1"/>
            <a:r>
              <a:rPr lang="he-IL" dirty="0">
                <a:solidFill>
                  <a:schemeClr val="bg1"/>
                </a:solidFill>
                <a:latin typeface="Heebo" pitchFamily="2" charset="-79"/>
                <a:ea typeface="Tahoma" panose="020B0604030504040204" pitchFamily="34" charset="0"/>
                <a:cs typeface="Heebo" pitchFamily="2" charset="-79"/>
              </a:rPr>
              <a:t>צפון- צוקי אביב</a:t>
            </a:r>
          </a:p>
        </p:txBody>
      </p:sp>
    </p:spTree>
    <p:extLst>
      <p:ext uri="{BB962C8B-B14F-4D97-AF65-F5344CB8AC3E}">
        <p14:creationId xmlns:p14="http://schemas.microsoft.com/office/powerpoint/2010/main" val="2908483044"/>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AA3C6AA-35E1-532B-84D8-EC385610B452}"/>
              </a:ext>
            </a:extLst>
          </p:cNvPr>
          <p:cNvGrpSpPr/>
          <p:nvPr/>
        </p:nvGrpSpPr>
        <p:grpSpPr>
          <a:xfrm>
            <a:off x="871755" y="199107"/>
            <a:ext cx="2308146" cy="1252068"/>
            <a:chOff x="1234958" y="231839"/>
            <a:chExt cx="2308146" cy="1252068"/>
          </a:xfrm>
        </p:grpSpPr>
        <p:sp>
          <p:nvSpPr>
            <p:cNvPr id="15" name="Freeform 14">
              <a:extLst>
                <a:ext uri="{FF2B5EF4-FFF2-40B4-BE49-F238E27FC236}">
                  <a16:creationId xmlns:a16="http://schemas.microsoft.com/office/drawing/2014/main" id="{70395950-3B09-C63B-0220-EE2116F633A1}"/>
                </a:ext>
              </a:extLst>
            </p:cNvPr>
            <p:cNvSpPr/>
            <p:nvPr/>
          </p:nvSpPr>
          <p:spPr>
            <a:xfrm>
              <a:off x="1816210" y="231839"/>
              <a:ext cx="790211" cy="431560"/>
            </a:xfrm>
            <a:custGeom>
              <a:avLst/>
              <a:gdLst>
                <a:gd name="connsiteX0" fmla="*/ 744119 w 790211"/>
                <a:gd name="connsiteY0" fmla="*/ 262810 h 431560"/>
                <a:gd name="connsiteX1" fmla="*/ 751234 w 790211"/>
                <a:gd name="connsiteY1" fmla="*/ 220971 h 431560"/>
                <a:gd name="connsiteX2" fmla="*/ 622858 w 790211"/>
                <a:gd name="connsiteY2" fmla="*/ 92356 h 431560"/>
                <a:gd name="connsiteX3" fmla="*/ 523405 w 790211"/>
                <a:gd name="connsiteY3" fmla="*/ 139618 h 431560"/>
                <a:gd name="connsiteX4" fmla="*/ 483036 w 790211"/>
                <a:gd name="connsiteY4" fmla="*/ 119473 h 431560"/>
                <a:gd name="connsiteX5" fmla="*/ 355123 w 790211"/>
                <a:gd name="connsiteY5" fmla="*/ 0 h 431560"/>
                <a:gd name="connsiteX6" fmla="*/ 228603 w 790211"/>
                <a:gd name="connsiteY6" fmla="*/ 107077 h 431560"/>
                <a:gd name="connsiteX7" fmla="*/ 210197 w 790211"/>
                <a:gd name="connsiteY7" fmla="*/ 105527 h 431560"/>
                <a:gd name="connsiteX8" fmla="*/ 81821 w 790211"/>
                <a:gd name="connsiteY8" fmla="*/ 234143 h 431560"/>
                <a:gd name="connsiteX9" fmla="*/ 83677 w 790211"/>
                <a:gd name="connsiteY9" fmla="*/ 255527 h 431560"/>
                <a:gd name="connsiteX10" fmla="*/ 79037 w 790211"/>
                <a:gd name="connsiteY10" fmla="*/ 255527 h 431560"/>
                <a:gd name="connsiteX11" fmla="*/ 0 w 790211"/>
                <a:gd name="connsiteY11" fmla="*/ 334711 h 431560"/>
                <a:gd name="connsiteX12" fmla="*/ 0 w 790211"/>
                <a:gd name="connsiteY12" fmla="*/ 352377 h 431560"/>
                <a:gd name="connsiteX13" fmla="*/ 79037 w 790211"/>
                <a:gd name="connsiteY13" fmla="*/ 431561 h 431560"/>
                <a:gd name="connsiteX14" fmla="*/ 711174 w 790211"/>
                <a:gd name="connsiteY14" fmla="*/ 431561 h 431560"/>
                <a:gd name="connsiteX15" fmla="*/ 790211 w 790211"/>
                <a:gd name="connsiteY15" fmla="*/ 352377 h 431560"/>
                <a:gd name="connsiteX16" fmla="*/ 790211 w 790211"/>
                <a:gd name="connsiteY16" fmla="*/ 334711 h 431560"/>
                <a:gd name="connsiteX17" fmla="*/ 744119 w 790211"/>
                <a:gd name="connsiteY17" fmla="*/ 262810 h 4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211" h="431560">
                  <a:moveTo>
                    <a:pt x="744119" y="262810"/>
                  </a:moveTo>
                  <a:cubicBezTo>
                    <a:pt x="748605" y="249639"/>
                    <a:pt x="751234" y="235693"/>
                    <a:pt x="751234" y="220971"/>
                  </a:cubicBezTo>
                  <a:cubicBezTo>
                    <a:pt x="751234" y="150000"/>
                    <a:pt x="693697" y="92356"/>
                    <a:pt x="622858" y="92356"/>
                  </a:cubicBezTo>
                  <a:cubicBezTo>
                    <a:pt x="582798" y="92356"/>
                    <a:pt x="547069" y="110796"/>
                    <a:pt x="523405" y="139618"/>
                  </a:cubicBezTo>
                  <a:cubicBezTo>
                    <a:pt x="511340" y="130630"/>
                    <a:pt x="497729" y="123812"/>
                    <a:pt x="483036" y="119473"/>
                  </a:cubicBezTo>
                  <a:cubicBezTo>
                    <a:pt x="478395" y="52686"/>
                    <a:pt x="423024" y="0"/>
                    <a:pt x="355123" y="0"/>
                  </a:cubicBezTo>
                  <a:cubicBezTo>
                    <a:pt x="291554" y="0"/>
                    <a:pt x="238966" y="46333"/>
                    <a:pt x="228603" y="107077"/>
                  </a:cubicBezTo>
                  <a:cubicBezTo>
                    <a:pt x="222571" y="106147"/>
                    <a:pt x="216538" y="105527"/>
                    <a:pt x="210197" y="105527"/>
                  </a:cubicBezTo>
                  <a:cubicBezTo>
                    <a:pt x="139203" y="105527"/>
                    <a:pt x="81821" y="163172"/>
                    <a:pt x="81821" y="234143"/>
                  </a:cubicBezTo>
                  <a:cubicBezTo>
                    <a:pt x="81821" y="241426"/>
                    <a:pt x="82594" y="248554"/>
                    <a:pt x="83677" y="255527"/>
                  </a:cubicBezTo>
                  <a:lnTo>
                    <a:pt x="79037" y="255527"/>
                  </a:lnTo>
                  <a:cubicBezTo>
                    <a:pt x="35420" y="255527"/>
                    <a:pt x="0" y="291013"/>
                    <a:pt x="0" y="334711"/>
                  </a:cubicBezTo>
                  <a:lnTo>
                    <a:pt x="0" y="352377"/>
                  </a:lnTo>
                  <a:cubicBezTo>
                    <a:pt x="0" y="396075"/>
                    <a:pt x="35420" y="431561"/>
                    <a:pt x="79037" y="431561"/>
                  </a:cubicBezTo>
                  <a:lnTo>
                    <a:pt x="711174" y="431561"/>
                  </a:lnTo>
                  <a:cubicBezTo>
                    <a:pt x="754792" y="431561"/>
                    <a:pt x="790211" y="396075"/>
                    <a:pt x="790211" y="352377"/>
                  </a:cubicBezTo>
                  <a:lnTo>
                    <a:pt x="790211" y="334711"/>
                  </a:lnTo>
                  <a:cubicBezTo>
                    <a:pt x="790211" y="302790"/>
                    <a:pt x="771341" y="275362"/>
                    <a:pt x="744119" y="262810"/>
                  </a:cubicBezTo>
                  <a:close/>
                </a:path>
              </a:pathLst>
            </a:custGeom>
            <a:solidFill>
              <a:schemeClr val="bg1">
                <a:lumMod val="95000"/>
              </a:schemeClr>
            </a:solidFill>
            <a:ln w="0" cap="flat">
              <a:noFill/>
              <a:prstDash val="solid"/>
              <a:miter/>
            </a:ln>
          </p:spPr>
          <p:txBody>
            <a:bodyPr rtlCol="0" anchor="ctr"/>
            <a:lstStyle/>
            <a:p>
              <a:pPr marL="0" algn="l" defTabSz="914400" rtl="0" eaLnBrk="1" latinLnBrk="0" hangingPunct="1"/>
              <a:endParaRPr lang="en-IL"/>
            </a:p>
          </p:txBody>
        </p:sp>
        <p:grpSp>
          <p:nvGrpSpPr>
            <p:cNvPr id="16" name="Graphic 12">
              <a:extLst>
                <a:ext uri="{FF2B5EF4-FFF2-40B4-BE49-F238E27FC236}">
                  <a16:creationId xmlns:a16="http://schemas.microsoft.com/office/drawing/2014/main" id="{66E1BC57-838E-3969-0266-239B70F3C7C8}"/>
                </a:ext>
              </a:extLst>
            </p:cNvPr>
            <p:cNvGrpSpPr/>
            <p:nvPr/>
          </p:nvGrpSpPr>
          <p:grpSpPr>
            <a:xfrm>
              <a:off x="1464180" y="447542"/>
              <a:ext cx="935291" cy="1036365"/>
              <a:chOff x="1464180" y="447542"/>
              <a:chExt cx="935291" cy="1036365"/>
            </a:xfrm>
          </p:grpSpPr>
          <p:sp>
            <p:nvSpPr>
              <p:cNvPr id="17" name="Freeform 16">
                <a:extLst>
                  <a:ext uri="{FF2B5EF4-FFF2-40B4-BE49-F238E27FC236}">
                    <a16:creationId xmlns:a16="http://schemas.microsoft.com/office/drawing/2014/main" id="{FF3764F5-344B-E380-80DF-0BBCF8DECE0C}"/>
                  </a:ext>
                </a:extLst>
              </p:cNvPr>
              <p:cNvSpPr/>
              <p:nvPr/>
            </p:nvSpPr>
            <p:spPr>
              <a:xfrm>
                <a:off x="1767953"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endParaRPr lang="en-IL"/>
              </a:p>
            </p:txBody>
          </p:sp>
          <p:sp>
            <p:nvSpPr>
              <p:cNvPr id="18" name="Freeform 17">
                <a:extLst>
                  <a:ext uri="{FF2B5EF4-FFF2-40B4-BE49-F238E27FC236}">
                    <a16:creationId xmlns:a16="http://schemas.microsoft.com/office/drawing/2014/main" id="{10B71913-B484-995B-4C5B-F2249B6386C3}"/>
                  </a:ext>
                </a:extLst>
              </p:cNvPr>
              <p:cNvSpPr/>
              <p:nvPr/>
            </p:nvSpPr>
            <p:spPr>
              <a:xfrm>
                <a:off x="1464180"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endParaRPr lang="en-IL"/>
              </a:p>
            </p:txBody>
          </p:sp>
          <p:sp>
            <p:nvSpPr>
              <p:cNvPr id="19" name="Freeform 18">
                <a:extLst>
                  <a:ext uri="{FF2B5EF4-FFF2-40B4-BE49-F238E27FC236}">
                    <a16:creationId xmlns:a16="http://schemas.microsoft.com/office/drawing/2014/main" id="{92904471-3AD1-3254-3B88-4FA05ED19183}"/>
                  </a:ext>
                </a:extLst>
              </p:cNvPr>
              <p:cNvSpPr/>
              <p:nvPr/>
            </p:nvSpPr>
            <p:spPr>
              <a:xfrm>
                <a:off x="210668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endParaRPr lang="en-IL"/>
              </a:p>
            </p:txBody>
          </p:sp>
          <p:sp>
            <p:nvSpPr>
              <p:cNvPr id="20" name="Freeform 19">
                <a:extLst>
                  <a:ext uri="{FF2B5EF4-FFF2-40B4-BE49-F238E27FC236}">
                    <a16:creationId xmlns:a16="http://schemas.microsoft.com/office/drawing/2014/main" id="{ADFF94A8-BBC1-72FA-8A08-55B7316D8112}"/>
                  </a:ext>
                </a:extLst>
              </p:cNvPr>
              <p:cNvSpPr/>
              <p:nvPr/>
            </p:nvSpPr>
            <p:spPr>
              <a:xfrm>
                <a:off x="1878851" y="765053"/>
                <a:ext cx="520620" cy="521591"/>
              </a:xfrm>
              <a:custGeom>
                <a:avLst/>
                <a:gdLst>
                  <a:gd name="connsiteX0" fmla="*/ 520621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1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1" y="260796"/>
                    </a:moveTo>
                    <a:cubicBezTo>
                      <a:pt x="520621" y="404753"/>
                      <a:pt x="403999" y="521592"/>
                      <a:pt x="260310" y="521592"/>
                    </a:cubicBezTo>
                    <a:cubicBezTo>
                      <a:pt x="116621" y="521592"/>
                      <a:pt x="0" y="404908"/>
                      <a:pt x="0" y="260796"/>
                    </a:cubicBezTo>
                    <a:cubicBezTo>
                      <a:pt x="0" y="116684"/>
                      <a:pt x="116467" y="0"/>
                      <a:pt x="260310" y="0"/>
                    </a:cubicBezTo>
                    <a:cubicBezTo>
                      <a:pt x="404154" y="0"/>
                      <a:pt x="520621" y="116684"/>
                      <a:pt x="520621" y="26079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en-IL" dirty="0"/>
              </a:p>
            </p:txBody>
          </p:sp>
        </p:grpSp>
        <p:grpSp>
          <p:nvGrpSpPr>
            <p:cNvPr id="21" name="Graphic 12">
              <a:extLst>
                <a:ext uri="{FF2B5EF4-FFF2-40B4-BE49-F238E27FC236}">
                  <a16:creationId xmlns:a16="http://schemas.microsoft.com/office/drawing/2014/main" id="{6BE09F7C-3EB2-B9FE-AD24-F5EDD42AA594}"/>
                </a:ext>
              </a:extLst>
            </p:cNvPr>
            <p:cNvGrpSpPr/>
            <p:nvPr/>
          </p:nvGrpSpPr>
          <p:grpSpPr>
            <a:xfrm>
              <a:off x="2278365" y="447542"/>
              <a:ext cx="935291" cy="1036365"/>
              <a:chOff x="2278365" y="447542"/>
              <a:chExt cx="935291" cy="1036365"/>
            </a:xfrm>
          </p:grpSpPr>
          <p:sp>
            <p:nvSpPr>
              <p:cNvPr id="22" name="Freeform 21">
                <a:extLst>
                  <a:ext uri="{FF2B5EF4-FFF2-40B4-BE49-F238E27FC236}">
                    <a16:creationId xmlns:a16="http://schemas.microsoft.com/office/drawing/2014/main" id="{BFB5D5EA-11CA-51D0-D8D9-901A3701D083}"/>
                  </a:ext>
                </a:extLst>
              </p:cNvPr>
              <p:cNvSpPr/>
              <p:nvPr/>
            </p:nvSpPr>
            <p:spPr>
              <a:xfrm>
                <a:off x="2582137"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endParaRPr lang="en-IL"/>
              </a:p>
            </p:txBody>
          </p:sp>
          <p:sp>
            <p:nvSpPr>
              <p:cNvPr id="23" name="Freeform 22">
                <a:extLst>
                  <a:ext uri="{FF2B5EF4-FFF2-40B4-BE49-F238E27FC236}">
                    <a16:creationId xmlns:a16="http://schemas.microsoft.com/office/drawing/2014/main" id="{0F4573F2-0861-CEAE-A6EF-2BD08327E351}"/>
                  </a:ext>
                </a:extLst>
              </p:cNvPr>
              <p:cNvSpPr/>
              <p:nvPr/>
            </p:nvSpPr>
            <p:spPr>
              <a:xfrm>
                <a:off x="2278365"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endParaRPr lang="en-IL"/>
              </a:p>
            </p:txBody>
          </p:sp>
          <p:sp>
            <p:nvSpPr>
              <p:cNvPr id="24" name="Freeform 23">
                <a:extLst>
                  <a:ext uri="{FF2B5EF4-FFF2-40B4-BE49-F238E27FC236}">
                    <a16:creationId xmlns:a16="http://schemas.microsoft.com/office/drawing/2014/main" id="{F370C00D-9036-1D70-DD7D-BB4D84EDCA27}"/>
                  </a:ext>
                </a:extLst>
              </p:cNvPr>
              <p:cNvSpPr/>
              <p:nvPr/>
            </p:nvSpPr>
            <p:spPr>
              <a:xfrm>
                <a:off x="292071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endParaRPr lang="en-IL"/>
              </a:p>
            </p:txBody>
          </p:sp>
          <p:sp>
            <p:nvSpPr>
              <p:cNvPr id="25" name="Freeform 24">
                <a:extLst>
                  <a:ext uri="{FF2B5EF4-FFF2-40B4-BE49-F238E27FC236}">
                    <a16:creationId xmlns:a16="http://schemas.microsoft.com/office/drawing/2014/main" id="{6853ED07-BA8F-1C7D-42F3-AB4989D69275}"/>
                  </a:ext>
                </a:extLst>
              </p:cNvPr>
              <p:cNvSpPr/>
              <p:nvPr/>
            </p:nvSpPr>
            <p:spPr>
              <a:xfrm>
                <a:off x="2693036" y="765053"/>
                <a:ext cx="520620" cy="521591"/>
              </a:xfrm>
              <a:custGeom>
                <a:avLst/>
                <a:gdLst>
                  <a:gd name="connsiteX0" fmla="*/ 520620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0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0" y="260796"/>
                    </a:moveTo>
                    <a:cubicBezTo>
                      <a:pt x="520620" y="404753"/>
                      <a:pt x="404154" y="521592"/>
                      <a:pt x="260310" y="521592"/>
                    </a:cubicBezTo>
                    <a:cubicBezTo>
                      <a:pt x="116467" y="521592"/>
                      <a:pt x="0" y="404908"/>
                      <a:pt x="0" y="260796"/>
                    </a:cubicBezTo>
                    <a:cubicBezTo>
                      <a:pt x="0" y="116684"/>
                      <a:pt x="116467" y="0"/>
                      <a:pt x="260310" y="0"/>
                    </a:cubicBezTo>
                    <a:cubicBezTo>
                      <a:pt x="404154" y="0"/>
                      <a:pt x="520620" y="116684"/>
                      <a:pt x="520620" y="26079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en-IL" dirty="0"/>
              </a:p>
            </p:txBody>
          </p:sp>
        </p:grpSp>
        <p:sp>
          <p:nvSpPr>
            <p:cNvPr id="26" name="Freeform 25">
              <a:extLst>
                <a:ext uri="{FF2B5EF4-FFF2-40B4-BE49-F238E27FC236}">
                  <a16:creationId xmlns:a16="http://schemas.microsoft.com/office/drawing/2014/main" id="{407CF2DB-2342-10C7-472D-69D3F430486F}"/>
                </a:ext>
              </a:extLst>
            </p:cNvPr>
            <p:cNvSpPr/>
            <p:nvPr/>
          </p:nvSpPr>
          <p:spPr>
            <a:xfrm>
              <a:off x="2678497" y="529205"/>
              <a:ext cx="864607" cy="472004"/>
            </a:xfrm>
            <a:custGeom>
              <a:avLst/>
              <a:gdLst>
                <a:gd name="connsiteX0" fmla="*/ 814340 w 864607"/>
                <a:gd name="connsiteY0" fmla="*/ 287449 h 472004"/>
                <a:gd name="connsiteX1" fmla="*/ 822073 w 864607"/>
                <a:gd name="connsiteY1" fmla="*/ 241736 h 472004"/>
                <a:gd name="connsiteX2" fmla="*/ 681478 w 864607"/>
                <a:gd name="connsiteY2" fmla="*/ 101033 h 472004"/>
                <a:gd name="connsiteX3" fmla="*/ 572745 w 864607"/>
                <a:gd name="connsiteY3" fmla="*/ 152790 h 472004"/>
                <a:gd name="connsiteX4" fmla="*/ 528509 w 864607"/>
                <a:gd name="connsiteY4" fmla="*/ 130785 h 472004"/>
                <a:gd name="connsiteX5" fmla="*/ 388532 w 864607"/>
                <a:gd name="connsiteY5" fmla="*/ 0 h 472004"/>
                <a:gd name="connsiteX6" fmla="*/ 250102 w 864607"/>
                <a:gd name="connsiteY6" fmla="*/ 117149 h 472004"/>
                <a:gd name="connsiteX7" fmla="*/ 229995 w 864607"/>
                <a:gd name="connsiteY7" fmla="*/ 115444 h 472004"/>
                <a:gd name="connsiteX8" fmla="*/ 89554 w 864607"/>
                <a:gd name="connsiteY8" fmla="*/ 256147 h 472004"/>
                <a:gd name="connsiteX9" fmla="*/ 91565 w 864607"/>
                <a:gd name="connsiteY9" fmla="*/ 279546 h 472004"/>
                <a:gd name="connsiteX10" fmla="*/ 86461 w 864607"/>
                <a:gd name="connsiteY10" fmla="*/ 279546 h 472004"/>
                <a:gd name="connsiteX11" fmla="*/ 0 w 864607"/>
                <a:gd name="connsiteY11" fmla="*/ 366168 h 472004"/>
                <a:gd name="connsiteX12" fmla="*/ 0 w 864607"/>
                <a:gd name="connsiteY12" fmla="*/ 385383 h 472004"/>
                <a:gd name="connsiteX13" fmla="*/ 86461 w 864607"/>
                <a:gd name="connsiteY13" fmla="*/ 472005 h 472004"/>
                <a:gd name="connsiteX14" fmla="*/ 778147 w 864607"/>
                <a:gd name="connsiteY14" fmla="*/ 472005 h 472004"/>
                <a:gd name="connsiteX15" fmla="*/ 864608 w 864607"/>
                <a:gd name="connsiteY15" fmla="*/ 385383 h 472004"/>
                <a:gd name="connsiteX16" fmla="*/ 864608 w 864607"/>
                <a:gd name="connsiteY16" fmla="*/ 366168 h 472004"/>
                <a:gd name="connsiteX17" fmla="*/ 814185 w 864607"/>
                <a:gd name="connsiteY17" fmla="*/ 287449 h 47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4607" h="472004">
                  <a:moveTo>
                    <a:pt x="814340" y="287449"/>
                  </a:moveTo>
                  <a:cubicBezTo>
                    <a:pt x="819289" y="273038"/>
                    <a:pt x="822073" y="257697"/>
                    <a:pt x="822073" y="241736"/>
                  </a:cubicBezTo>
                  <a:cubicBezTo>
                    <a:pt x="822073" y="163947"/>
                    <a:pt x="759122" y="101033"/>
                    <a:pt x="681478" y="101033"/>
                  </a:cubicBezTo>
                  <a:cubicBezTo>
                    <a:pt x="637552" y="101033"/>
                    <a:pt x="598420" y="121178"/>
                    <a:pt x="572745" y="152790"/>
                  </a:cubicBezTo>
                  <a:cubicBezTo>
                    <a:pt x="559598" y="143027"/>
                    <a:pt x="544594" y="135434"/>
                    <a:pt x="528509" y="130785"/>
                  </a:cubicBezTo>
                  <a:cubicBezTo>
                    <a:pt x="523405" y="57645"/>
                    <a:pt x="462774" y="0"/>
                    <a:pt x="388532" y="0"/>
                  </a:cubicBezTo>
                  <a:cubicBezTo>
                    <a:pt x="318930" y="0"/>
                    <a:pt x="261393" y="50672"/>
                    <a:pt x="250102" y="117149"/>
                  </a:cubicBezTo>
                  <a:cubicBezTo>
                    <a:pt x="243451" y="116219"/>
                    <a:pt x="236800" y="115444"/>
                    <a:pt x="229995" y="115444"/>
                  </a:cubicBezTo>
                  <a:cubicBezTo>
                    <a:pt x="152350" y="115444"/>
                    <a:pt x="89554" y="178513"/>
                    <a:pt x="89554" y="256147"/>
                  </a:cubicBezTo>
                  <a:cubicBezTo>
                    <a:pt x="89554" y="264205"/>
                    <a:pt x="90328" y="271798"/>
                    <a:pt x="91565" y="279546"/>
                  </a:cubicBezTo>
                  <a:lnTo>
                    <a:pt x="86461" y="279546"/>
                  </a:lnTo>
                  <a:cubicBezTo>
                    <a:pt x="38668" y="279546"/>
                    <a:pt x="0" y="318286"/>
                    <a:pt x="0" y="366168"/>
                  </a:cubicBezTo>
                  <a:lnTo>
                    <a:pt x="0" y="385383"/>
                  </a:lnTo>
                  <a:cubicBezTo>
                    <a:pt x="0" y="433265"/>
                    <a:pt x="38668" y="472005"/>
                    <a:pt x="86461" y="472005"/>
                  </a:cubicBezTo>
                  <a:lnTo>
                    <a:pt x="778147" y="472005"/>
                  </a:lnTo>
                  <a:cubicBezTo>
                    <a:pt x="825940" y="472005"/>
                    <a:pt x="864608" y="433265"/>
                    <a:pt x="864608" y="385383"/>
                  </a:cubicBezTo>
                  <a:lnTo>
                    <a:pt x="864608" y="366168"/>
                  </a:lnTo>
                  <a:cubicBezTo>
                    <a:pt x="864608" y="331147"/>
                    <a:pt x="843882" y="301240"/>
                    <a:pt x="814185" y="287449"/>
                  </a:cubicBezTo>
                  <a:close/>
                </a:path>
              </a:pathLst>
            </a:custGeom>
            <a:solidFill>
              <a:schemeClr val="bg1">
                <a:lumMod val="95000"/>
              </a:schemeClr>
            </a:solidFill>
            <a:ln w="0" cap="flat">
              <a:noFill/>
              <a:prstDash val="solid"/>
              <a:miter/>
            </a:ln>
          </p:spPr>
          <p:txBody>
            <a:bodyPr rtlCol="0" anchor="ctr"/>
            <a:lstStyle/>
            <a:p>
              <a:pPr marL="0" algn="r" defTabSz="914400" rtl="1" eaLnBrk="1" latinLnBrk="0" hangingPunct="1"/>
              <a:endParaRPr lang="en-IL"/>
            </a:p>
          </p:txBody>
        </p:sp>
        <p:sp>
          <p:nvSpPr>
            <p:cNvPr id="27" name="Freeform 26">
              <a:extLst>
                <a:ext uri="{FF2B5EF4-FFF2-40B4-BE49-F238E27FC236}">
                  <a16:creationId xmlns:a16="http://schemas.microsoft.com/office/drawing/2014/main" id="{235AA449-EE96-E236-3C80-793F20033360}"/>
                </a:ext>
              </a:extLst>
            </p:cNvPr>
            <p:cNvSpPr/>
            <p:nvPr/>
          </p:nvSpPr>
          <p:spPr>
            <a:xfrm>
              <a:off x="1234958" y="447542"/>
              <a:ext cx="458597" cy="250568"/>
            </a:xfrm>
            <a:custGeom>
              <a:avLst/>
              <a:gdLst>
                <a:gd name="connsiteX0" fmla="*/ 431994 w 458597"/>
                <a:gd name="connsiteY0" fmla="*/ 152635 h 250568"/>
                <a:gd name="connsiteX1" fmla="*/ 436171 w 458597"/>
                <a:gd name="connsiteY1" fmla="*/ 128306 h 250568"/>
                <a:gd name="connsiteX2" fmla="*/ 361619 w 458597"/>
                <a:gd name="connsiteY2" fmla="*/ 53616 h 250568"/>
                <a:gd name="connsiteX3" fmla="*/ 303927 w 458597"/>
                <a:gd name="connsiteY3" fmla="*/ 81043 h 250568"/>
                <a:gd name="connsiteX4" fmla="*/ 280417 w 458597"/>
                <a:gd name="connsiteY4" fmla="*/ 69422 h 250568"/>
                <a:gd name="connsiteX5" fmla="*/ 206176 w 458597"/>
                <a:gd name="connsiteY5" fmla="*/ 0 h 250568"/>
                <a:gd name="connsiteX6" fmla="*/ 132707 w 458597"/>
                <a:gd name="connsiteY6" fmla="*/ 62139 h 250568"/>
                <a:gd name="connsiteX7" fmla="*/ 122035 w 458597"/>
                <a:gd name="connsiteY7" fmla="*/ 61209 h 250568"/>
                <a:gd name="connsiteX8" fmla="*/ 47484 w 458597"/>
                <a:gd name="connsiteY8" fmla="*/ 135899 h 250568"/>
                <a:gd name="connsiteX9" fmla="*/ 48567 w 458597"/>
                <a:gd name="connsiteY9" fmla="*/ 148296 h 250568"/>
                <a:gd name="connsiteX10" fmla="*/ 45937 w 458597"/>
                <a:gd name="connsiteY10" fmla="*/ 148296 h 250568"/>
                <a:gd name="connsiteX11" fmla="*/ 0 w 458597"/>
                <a:gd name="connsiteY11" fmla="*/ 194318 h 250568"/>
                <a:gd name="connsiteX12" fmla="*/ 0 w 458597"/>
                <a:gd name="connsiteY12" fmla="*/ 204546 h 250568"/>
                <a:gd name="connsiteX13" fmla="*/ 45937 w 458597"/>
                <a:gd name="connsiteY13" fmla="*/ 250569 h 250568"/>
                <a:gd name="connsiteX14" fmla="*/ 412815 w 458597"/>
                <a:gd name="connsiteY14" fmla="*/ 250569 h 250568"/>
                <a:gd name="connsiteX15" fmla="*/ 458598 w 458597"/>
                <a:gd name="connsiteY15" fmla="*/ 204546 h 250568"/>
                <a:gd name="connsiteX16" fmla="*/ 458598 w 458597"/>
                <a:gd name="connsiteY16" fmla="*/ 194318 h 250568"/>
                <a:gd name="connsiteX17" fmla="*/ 431840 w 458597"/>
                <a:gd name="connsiteY17" fmla="*/ 152635 h 25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597" h="250568">
                  <a:moveTo>
                    <a:pt x="431994" y="152635"/>
                  </a:moveTo>
                  <a:cubicBezTo>
                    <a:pt x="434624" y="145042"/>
                    <a:pt x="436171" y="136829"/>
                    <a:pt x="436171" y="128306"/>
                  </a:cubicBezTo>
                  <a:cubicBezTo>
                    <a:pt x="436171" y="87087"/>
                    <a:pt x="402762" y="53616"/>
                    <a:pt x="361619" y="53616"/>
                  </a:cubicBezTo>
                  <a:cubicBezTo>
                    <a:pt x="338419" y="53616"/>
                    <a:pt x="317538" y="64308"/>
                    <a:pt x="303927" y="81043"/>
                  </a:cubicBezTo>
                  <a:cubicBezTo>
                    <a:pt x="296967" y="75930"/>
                    <a:pt x="289079" y="71901"/>
                    <a:pt x="280417" y="69422"/>
                  </a:cubicBezTo>
                  <a:cubicBezTo>
                    <a:pt x="277633" y="30682"/>
                    <a:pt x="245617" y="0"/>
                    <a:pt x="206176" y="0"/>
                  </a:cubicBezTo>
                  <a:cubicBezTo>
                    <a:pt x="169364" y="0"/>
                    <a:pt x="138739" y="26963"/>
                    <a:pt x="132707" y="62139"/>
                  </a:cubicBezTo>
                  <a:cubicBezTo>
                    <a:pt x="129150" y="61674"/>
                    <a:pt x="125592" y="61209"/>
                    <a:pt x="122035" y="61209"/>
                  </a:cubicBezTo>
                  <a:cubicBezTo>
                    <a:pt x="80893" y="61209"/>
                    <a:pt x="47484" y="94680"/>
                    <a:pt x="47484" y="135899"/>
                  </a:cubicBezTo>
                  <a:cubicBezTo>
                    <a:pt x="47484" y="140083"/>
                    <a:pt x="47948" y="144267"/>
                    <a:pt x="48567" y="148296"/>
                  </a:cubicBezTo>
                  <a:lnTo>
                    <a:pt x="45937" y="148296"/>
                  </a:lnTo>
                  <a:cubicBezTo>
                    <a:pt x="20571" y="148296"/>
                    <a:pt x="0" y="168905"/>
                    <a:pt x="0" y="194318"/>
                  </a:cubicBezTo>
                  <a:lnTo>
                    <a:pt x="0" y="204546"/>
                  </a:lnTo>
                  <a:cubicBezTo>
                    <a:pt x="0" y="229959"/>
                    <a:pt x="20571" y="250569"/>
                    <a:pt x="45937" y="250569"/>
                  </a:cubicBezTo>
                  <a:lnTo>
                    <a:pt x="412815" y="250569"/>
                  </a:lnTo>
                  <a:cubicBezTo>
                    <a:pt x="438181" y="250569"/>
                    <a:pt x="458598" y="229959"/>
                    <a:pt x="458598" y="204546"/>
                  </a:cubicBezTo>
                  <a:lnTo>
                    <a:pt x="458598" y="194318"/>
                  </a:lnTo>
                  <a:cubicBezTo>
                    <a:pt x="458598" y="175723"/>
                    <a:pt x="447616" y="159918"/>
                    <a:pt x="431840" y="152635"/>
                  </a:cubicBezTo>
                  <a:close/>
                </a:path>
              </a:pathLst>
            </a:custGeom>
            <a:solidFill>
              <a:schemeClr val="bg1">
                <a:lumMod val="95000"/>
              </a:schemeClr>
            </a:solidFill>
            <a:ln w="0" cap="flat">
              <a:noFill/>
              <a:prstDash val="solid"/>
              <a:miter/>
            </a:ln>
          </p:spPr>
          <p:txBody>
            <a:bodyPr rtlCol="0" anchor="ctr"/>
            <a:lstStyle/>
            <a:p>
              <a:endParaRPr lang="en-IL"/>
            </a:p>
          </p:txBody>
        </p:sp>
      </p:grpSp>
      <p:graphicFrame>
        <p:nvGraphicFramePr>
          <p:cNvPr id="2" name="Table 1">
            <a:extLst>
              <a:ext uri="{FF2B5EF4-FFF2-40B4-BE49-F238E27FC236}">
                <a16:creationId xmlns:a16="http://schemas.microsoft.com/office/drawing/2014/main" id="{6814F870-C46C-5697-FA49-9A6103B20323}"/>
              </a:ext>
            </a:extLst>
          </p:cNvPr>
          <p:cNvGraphicFramePr>
            <a:graphicFrameLocks noGrp="1"/>
          </p:cNvGraphicFramePr>
          <p:nvPr>
            <p:extLst>
              <p:ext uri="{D42A27DB-BD31-4B8C-83A1-F6EECF244321}">
                <p14:modId xmlns:p14="http://schemas.microsoft.com/office/powerpoint/2010/main" val="1525150149"/>
              </p:ext>
            </p:extLst>
          </p:nvPr>
        </p:nvGraphicFramePr>
        <p:xfrm>
          <a:off x="225678" y="1421289"/>
          <a:ext cx="11699536" cy="4548640"/>
        </p:xfrm>
        <a:graphic>
          <a:graphicData uri="http://schemas.openxmlformats.org/drawingml/2006/table">
            <a:tbl>
              <a:tblPr rtl="1">
                <a:tableStyleId>{5940675A-B579-460E-94D1-54222C63F5DA}</a:tableStyleId>
              </a:tblPr>
              <a:tblGrid>
                <a:gridCol w="1103334">
                  <a:extLst>
                    <a:ext uri="{9D8B030D-6E8A-4147-A177-3AD203B41FA5}">
                      <a16:colId xmlns:a16="http://schemas.microsoft.com/office/drawing/2014/main" val="640704933"/>
                    </a:ext>
                  </a:extLst>
                </a:gridCol>
                <a:gridCol w="1582995">
                  <a:extLst>
                    <a:ext uri="{9D8B030D-6E8A-4147-A177-3AD203B41FA5}">
                      <a16:colId xmlns:a16="http://schemas.microsoft.com/office/drawing/2014/main" val="4009734009"/>
                    </a:ext>
                  </a:extLst>
                </a:gridCol>
                <a:gridCol w="1390285">
                  <a:extLst>
                    <a:ext uri="{9D8B030D-6E8A-4147-A177-3AD203B41FA5}">
                      <a16:colId xmlns:a16="http://schemas.microsoft.com/office/drawing/2014/main" val="1474382128"/>
                    </a:ext>
                  </a:extLst>
                </a:gridCol>
                <a:gridCol w="1184917">
                  <a:extLst>
                    <a:ext uri="{9D8B030D-6E8A-4147-A177-3AD203B41FA5}">
                      <a16:colId xmlns:a16="http://schemas.microsoft.com/office/drawing/2014/main" val="2889503607"/>
                    </a:ext>
                  </a:extLst>
                </a:gridCol>
                <a:gridCol w="1287601">
                  <a:extLst>
                    <a:ext uri="{9D8B030D-6E8A-4147-A177-3AD203B41FA5}">
                      <a16:colId xmlns:a16="http://schemas.microsoft.com/office/drawing/2014/main" val="4082417222"/>
                    </a:ext>
                  </a:extLst>
                </a:gridCol>
                <a:gridCol w="1287601">
                  <a:extLst>
                    <a:ext uri="{9D8B030D-6E8A-4147-A177-3AD203B41FA5}">
                      <a16:colId xmlns:a16="http://schemas.microsoft.com/office/drawing/2014/main" val="3563947617"/>
                    </a:ext>
                  </a:extLst>
                </a:gridCol>
                <a:gridCol w="1287601">
                  <a:extLst>
                    <a:ext uri="{9D8B030D-6E8A-4147-A177-3AD203B41FA5}">
                      <a16:colId xmlns:a16="http://schemas.microsoft.com/office/drawing/2014/main" val="3011469073"/>
                    </a:ext>
                  </a:extLst>
                </a:gridCol>
                <a:gridCol w="1287601">
                  <a:extLst>
                    <a:ext uri="{9D8B030D-6E8A-4147-A177-3AD203B41FA5}">
                      <a16:colId xmlns:a16="http://schemas.microsoft.com/office/drawing/2014/main" val="1516403962"/>
                    </a:ext>
                  </a:extLst>
                </a:gridCol>
                <a:gridCol w="1287601">
                  <a:extLst>
                    <a:ext uri="{9D8B030D-6E8A-4147-A177-3AD203B41FA5}">
                      <a16:colId xmlns:a16="http://schemas.microsoft.com/office/drawing/2014/main" val="3967811799"/>
                    </a:ext>
                  </a:extLst>
                </a:gridCol>
              </a:tblGrid>
              <a:tr h="223276">
                <a:tc rowSpan="2">
                  <a:txBody>
                    <a:bodyPr/>
                    <a:lstStyle/>
                    <a:p>
                      <a:pPr marL="0" algn="ctr" defTabSz="914400" rtl="0" eaLnBrk="1" latinLnBrk="0" hangingPunct="1"/>
                      <a:endParaRPr lang="he-IL" sz="1100" b="0" dirty="0">
                        <a:latin typeface="Heebo" pitchFamily="2" charset="-79"/>
                        <a:ea typeface="Tahoma" panose="020B0604030504040204" pitchFamily="34" charset="0"/>
                        <a:cs typeface="Heebo" pitchFamily="2" charset="-79"/>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gridSpan="2">
                  <a:txBody>
                    <a:bodyPr/>
                    <a:lstStyle/>
                    <a:p>
                      <a:pPr algn="ctr" rtl="1"/>
                      <a:r>
                        <a:rPr lang="he-IL" sz="1100" b="1" dirty="0">
                          <a:solidFill>
                            <a:schemeClr val="bg1"/>
                          </a:solidFill>
                          <a:latin typeface="Heebo" pitchFamily="2" charset="-79"/>
                          <a:ea typeface="Tahoma" panose="020B0604030504040204" pitchFamily="34" charset="0"/>
                          <a:cs typeface="Heebo" pitchFamily="2" charset="-79"/>
                        </a:rPr>
                        <a:t>נווה עופר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hMerge="1">
                  <a:txBody>
                    <a:bodyPr/>
                    <a:lstStyle/>
                    <a:p>
                      <a:pPr rtl="1"/>
                      <a:endParaRPr lang="he-IL" sz="1400"/>
                    </a:p>
                  </a:txBody>
                  <a:tcPr/>
                </a:tc>
                <a:tc rowSpan="2">
                  <a:txBody>
                    <a:bodyPr/>
                    <a:lstStyle/>
                    <a:p>
                      <a:pPr algn="r" rtl="1"/>
                      <a:r>
                        <a:rPr lang="he-IL" sz="1100" b="1" dirty="0">
                          <a:solidFill>
                            <a:schemeClr val="bg1"/>
                          </a:solidFill>
                          <a:latin typeface="Heebo" pitchFamily="2" charset="-79"/>
                          <a:ea typeface="Tahoma" panose="020B0604030504040204" pitchFamily="34" charset="0"/>
                          <a:cs typeface="Heebo" pitchFamily="2" charset="-79"/>
                        </a:rPr>
                        <a:t>רחוב משחק</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rowSpan="2">
                  <a:txBody>
                    <a:bodyPr/>
                    <a:lstStyle/>
                    <a:p>
                      <a:pPr algn="r" rtl="1"/>
                      <a:r>
                        <a:rPr lang="he-IL" sz="1100" b="1" dirty="0">
                          <a:solidFill>
                            <a:schemeClr val="bg1"/>
                          </a:solidFill>
                          <a:latin typeface="Heebo" pitchFamily="2" charset="-79"/>
                          <a:ea typeface="Tahoma" panose="020B0604030504040204" pitchFamily="34" charset="0"/>
                          <a:cs typeface="Heebo" pitchFamily="2" charset="-79"/>
                        </a:rPr>
                        <a:t>משחקייה במרכז ערבי-יהודי</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rowSpan="2">
                  <a:txBody>
                    <a:bodyPr/>
                    <a:lstStyle/>
                    <a:p>
                      <a:pPr algn="r" rtl="1"/>
                      <a:r>
                        <a:rPr lang="he-IL" sz="1100" b="1" dirty="0" err="1">
                          <a:solidFill>
                            <a:schemeClr val="bg1"/>
                          </a:solidFill>
                          <a:latin typeface="Heebo" pitchFamily="2" charset="-79"/>
                          <a:ea typeface="Tahoma" panose="020B0604030504040204" pitchFamily="34" charset="0"/>
                          <a:cs typeface="Heebo" pitchFamily="2" charset="-79"/>
                        </a:rPr>
                        <a:t>מדרקובנר</a:t>
                      </a:r>
                      <a:r>
                        <a:rPr lang="he-IL" sz="1100" b="1" dirty="0">
                          <a:solidFill>
                            <a:schemeClr val="bg1"/>
                          </a:solidFill>
                          <a:latin typeface="Heebo" pitchFamily="2" charset="-79"/>
                          <a:ea typeface="Tahoma" panose="020B0604030504040204" pitchFamily="34" charset="0"/>
                          <a:cs typeface="Heebo" pitchFamily="2" charset="-79"/>
                        </a:rPr>
                        <a:t> – </a:t>
                      </a:r>
                    </a:p>
                    <a:p>
                      <a:pPr algn="r" rtl="1"/>
                      <a:r>
                        <a:rPr lang="he-IL" sz="1100" b="1" dirty="0">
                          <a:solidFill>
                            <a:schemeClr val="bg1"/>
                          </a:solidFill>
                          <a:latin typeface="Heebo" pitchFamily="2" charset="-79"/>
                          <a:ea typeface="Tahoma" panose="020B0604030504040204" pitchFamily="34" charset="0"/>
                          <a:cs typeface="Heebo" pitchFamily="2" charset="-79"/>
                        </a:rPr>
                        <a:t>לפני התערבות</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rowSpan="2">
                  <a:txBody>
                    <a:bodyPr/>
                    <a:lstStyle/>
                    <a:p>
                      <a:pPr algn="r" rtl="1"/>
                      <a:r>
                        <a:rPr lang="he-IL" sz="1100" b="1" dirty="0">
                          <a:solidFill>
                            <a:schemeClr val="bg1"/>
                          </a:solidFill>
                          <a:latin typeface="Heebo" pitchFamily="2" charset="-79"/>
                          <a:ea typeface="Tahoma" panose="020B0604030504040204" pitchFamily="34" charset="0"/>
                          <a:cs typeface="Heebo" pitchFamily="2" charset="-79"/>
                        </a:rPr>
                        <a:t>סדנת קריאה בספרייה – שת"פ פיג'מה</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rowSpan="2">
                  <a:txBody>
                    <a:bodyPr/>
                    <a:lstStyle/>
                    <a:p>
                      <a:pPr algn="r" rtl="1"/>
                      <a:r>
                        <a:rPr lang="he-IL" sz="1100" b="1" dirty="0">
                          <a:solidFill>
                            <a:schemeClr val="bg1"/>
                          </a:solidFill>
                          <a:latin typeface="Heebo" pitchFamily="2" charset="-79"/>
                          <a:ea typeface="Tahoma" panose="020B0604030504040204" pitchFamily="34" charset="0"/>
                          <a:cs typeface="Heebo" pitchFamily="2" charset="-79"/>
                        </a:rPr>
                        <a:t>סדנה מקוונת - חוסן הורי</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rowSpan="2">
                  <a:txBody>
                    <a:bodyPr/>
                    <a:lstStyle/>
                    <a:p>
                      <a:pPr algn="r" rtl="1"/>
                      <a:r>
                        <a:rPr lang="he-IL" sz="1100" b="1" dirty="0">
                          <a:solidFill>
                            <a:schemeClr val="bg1"/>
                          </a:solidFill>
                          <a:latin typeface="Heebo" pitchFamily="2" charset="-79"/>
                          <a:ea typeface="Tahoma" panose="020B0604030504040204" pitchFamily="34" charset="0"/>
                          <a:cs typeface="Heebo" pitchFamily="2" charset="-79"/>
                        </a:rPr>
                        <a:t>ליווי מקצועי ואסטרטגי לצוות הרכזות האגפיות</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223276">
                <a:tc vMerge="1">
                  <a:txBody>
                    <a:bodyPr/>
                    <a:lstStyle/>
                    <a:p>
                      <a:pPr rtl="1"/>
                      <a:endParaRPr lang="he-IL" sz="1400"/>
                    </a:p>
                  </a:txBody>
                  <a:tcPr/>
                </a:tc>
                <a:tc>
                  <a:txBody>
                    <a:bodyPr/>
                    <a:lstStyle/>
                    <a:p>
                      <a:pPr algn="r" rtl="1"/>
                      <a:r>
                        <a:rPr lang="he-IL" sz="1100" b="0" dirty="0">
                          <a:solidFill>
                            <a:schemeClr val="bg1"/>
                          </a:solidFill>
                          <a:latin typeface="Heebo" pitchFamily="2" charset="-79"/>
                          <a:ea typeface="Tahoma" panose="020B0604030504040204" pitchFamily="34" charset="0"/>
                          <a:cs typeface="Heebo" pitchFamily="2" charset="-79"/>
                        </a:rPr>
                        <a:t>מחקר מקדים</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r" rtl="1"/>
                      <a:r>
                        <a:rPr lang="he-IL" sz="1100" b="0" dirty="0">
                          <a:solidFill>
                            <a:schemeClr val="bg1"/>
                          </a:solidFill>
                          <a:latin typeface="Heebo" pitchFamily="2" charset="-79"/>
                          <a:ea typeface="Tahoma" panose="020B0604030504040204" pitchFamily="34" charset="0"/>
                          <a:cs typeface="Heebo" pitchFamily="2" charset="-79"/>
                        </a:rPr>
                        <a:t>הערכת התערבות</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vMerge="1">
                  <a:txBody>
                    <a:bodyPr/>
                    <a:lstStyle/>
                    <a:p>
                      <a:pPr rtl="1"/>
                      <a:endParaRPr lang="he-IL" sz="1400"/>
                    </a:p>
                  </a:txBody>
                  <a:tcPr/>
                </a:tc>
                <a:tc vMerge="1">
                  <a:txBody>
                    <a:bodyPr/>
                    <a:lstStyle/>
                    <a:p>
                      <a:pPr rtl="1"/>
                      <a:endParaRPr lang="he-IL" sz="1400"/>
                    </a:p>
                  </a:txBody>
                  <a:tcPr/>
                </a:tc>
                <a:tc vMerge="1">
                  <a:txBody>
                    <a:bodyPr/>
                    <a:lstStyle/>
                    <a:p>
                      <a:pPr rtl="1"/>
                      <a:endParaRPr lang="he-IL"/>
                    </a:p>
                  </a:txBody>
                  <a:tcPr/>
                </a:tc>
                <a:tc vMerge="1">
                  <a:txBody>
                    <a:bodyPr/>
                    <a:lstStyle/>
                    <a:p>
                      <a:pPr rtl="1"/>
                      <a:endParaRPr lang="he-IL" sz="1400"/>
                    </a:p>
                  </a:txBody>
                  <a:tcPr/>
                </a:tc>
                <a:tc vMerge="1">
                  <a:txBody>
                    <a:bodyPr/>
                    <a:lstStyle/>
                    <a:p>
                      <a:pPr rtl="1"/>
                      <a:endParaRPr lang="he-IL" sz="1400"/>
                    </a:p>
                  </a:txBody>
                  <a:tcPr/>
                </a:tc>
                <a:tc vMerge="1">
                  <a:txBody>
                    <a:bodyPr/>
                    <a:lstStyle/>
                    <a:p>
                      <a:pPr rtl="1"/>
                      <a:endParaRPr lang="he-IL"/>
                    </a:p>
                  </a:txBody>
                  <a:tcPr/>
                </a:tc>
                <a:extLst>
                  <a:ext uri="{0D108BD9-81ED-4DB2-BD59-A6C34878D82A}">
                    <a16:rowId xmlns:a16="http://schemas.microsoft.com/office/drawing/2014/main" val="860201527"/>
                  </a:ext>
                </a:extLst>
              </a:tr>
              <a:tr h="756160">
                <a:tc>
                  <a:txBody>
                    <a:bodyPr/>
                    <a:lstStyle/>
                    <a:p>
                      <a:pPr marL="0" marR="0" lvl="0" indent="0" algn="r" rtl="1" eaLnBrk="1" fontAlgn="auto" latinLnBrk="0" hangingPunct="1">
                        <a:lnSpc>
                          <a:spcPct val="100000"/>
                        </a:lnSpc>
                        <a:spcBef>
                          <a:spcPts val="0"/>
                        </a:spcBef>
                        <a:spcAft>
                          <a:spcPts val="0"/>
                        </a:spcAft>
                        <a:buClrTx/>
                        <a:buSzTx/>
                        <a:buFontTx/>
                        <a:buNone/>
                      </a:pPr>
                      <a:r>
                        <a:rPr lang="he-IL" sz="1100" b="1" dirty="0">
                          <a:solidFill>
                            <a:srgbClr val="40A8AD"/>
                          </a:solidFill>
                          <a:latin typeface="Heebo" pitchFamily="2" charset="-79"/>
                          <a:ea typeface="Tahoma" panose="020B0604030504040204" pitchFamily="34" charset="0"/>
                          <a:cs typeface="Heebo" pitchFamily="2" charset="-79"/>
                        </a:rPr>
                        <a:t>תצפיות שטח</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r>
                        <a:rPr lang="he-IL" sz="1100" dirty="0">
                          <a:latin typeface="Heebo" pitchFamily="2" charset="-79"/>
                          <a:ea typeface="Tahoma" panose="020B0604030504040204" pitchFamily="34" charset="0"/>
                          <a:cs typeface="Heebo" pitchFamily="2" charset="-79"/>
                        </a:rPr>
                        <a:t>2 </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r>
                        <a:rPr lang="he-IL" sz="1100" dirty="0">
                          <a:latin typeface="Heebo" pitchFamily="2" charset="-79"/>
                          <a:ea typeface="Tahoma" panose="020B0604030504040204" pitchFamily="34" charset="0"/>
                          <a:cs typeface="Heebo" pitchFamily="2" charset="-79"/>
                        </a:rPr>
                        <a:t>2</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he-IL" sz="1100">
                          <a:latin typeface="Heebo" pitchFamily="2" charset="-79"/>
                          <a:ea typeface="Tahoma" panose="020B0604030504040204" pitchFamily="34" charset="0"/>
                          <a:cs typeface="Heebo" pitchFamily="2" charset="-79"/>
                        </a:rPr>
                        <a:t>צפון- 1</a:t>
                      </a:r>
                    </a:p>
                    <a:p>
                      <a:pPr rtl="1"/>
                      <a:r>
                        <a:rPr lang="he-IL" sz="1100">
                          <a:latin typeface="Heebo" pitchFamily="2" charset="-79"/>
                          <a:ea typeface="Tahoma" panose="020B0604030504040204" pitchFamily="34" charset="0"/>
                          <a:cs typeface="Heebo" pitchFamily="2" charset="-79"/>
                        </a:rPr>
                        <a:t>יפו - 2</a:t>
                      </a:r>
                      <a:endParaRPr lang="he-IL" sz="1100" dirty="0">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he-IL" sz="1100">
                          <a:latin typeface="Heebo" pitchFamily="2" charset="-79"/>
                          <a:ea typeface="Tahoma" panose="020B0604030504040204" pitchFamily="34" charset="0"/>
                          <a:cs typeface="Heebo" pitchFamily="2" charset="-79"/>
                        </a:rPr>
                        <a:t>1</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he-IL" sz="1100">
                          <a:latin typeface="Heebo" pitchFamily="2" charset="-79"/>
                          <a:ea typeface="Tahoma" panose="020B0604030504040204" pitchFamily="34" charset="0"/>
                          <a:cs typeface="Heebo" pitchFamily="2" charset="-79"/>
                        </a:rPr>
                        <a:t>3</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marL="0" algn="l" defTabSz="914400" rtl="0" eaLnBrk="1" latinLnBrk="0" hangingPunct="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extLst>
                  <a:ext uri="{0D108BD9-81ED-4DB2-BD59-A6C34878D82A}">
                    <a16:rowId xmlns:a16="http://schemas.microsoft.com/office/drawing/2014/main" val="4176324864"/>
                  </a:ext>
                </a:extLst>
              </a:tr>
              <a:tr h="756160">
                <a:tc>
                  <a:txBody>
                    <a:bodyPr/>
                    <a:lstStyle/>
                    <a:p>
                      <a:pPr rtl="1"/>
                      <a:r>
                        <a:rPr lang="he-IL" sz="1100" b="1" dirty="0">
                          <a:solidFill>
                            <a:srgbClr val="40A8AD"/>
                          </a:solidFill>
                          <a:latin typeface="Heebo" pitchFamily="2" charset="-79"/>
                          <a:ea typeface="Tahoma" panose="020B0604030504040204" pitchFamily="34" charset="0"/>
                          <a:cs typeface="Heebo" pitchFamily="2" charset="-79"/>
                        </a:rPr>
                        <a:t>ראיונות שטח </a:t>
                      </a:r>
                      <a:br>
                        <a:rPr lang="en-US" sz="1100" b="1" dirty="0">
                          <a:solidFill>
                            <a:srgbClr val="40A8AD"/>
                          </a:solidFill>
                          <a:latin typeface="Heebo" pitchFamily="2" charset="-79"/>
                          <a:ea typeface="Tahoma" panose="020B0604030504040204" pitchFamily="34" charset="0"/>
                          <a:cs typeface="Heebo" pitchFamily="2" charset="-79"/>
                        </a:rPr>
                      </a:br>
                      <a:r>
                        <a:rPr lang="he-IL" sz="1100" b="1" dirty="0">
                          <a:solidFill>
                            <a:srgbClr val="40A8AD"/>
                          </a:solidFill>
                          <a:latin typeface="Heebo" pitchFamily="2" charset="-79"/>
                          <a:ea typeface="Tahoma" panose="020B0604030504040204" pitchFamily="34" charset="0"/>
                          <a:cs typeface="Heebo" pitchFamily="2" charset="-79"/>
                        </a:rPr>
                        <a:t>עם מלווים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en-US" sz="1100" dirty="0">
                          <a:latin typeface="Heebo" pitchFamily="2" charset="-79"/>
                          <a:ea typeface="Tahoma" panose="020B0604030504040204" pitchFamily="34" charset="0"/>
                          <a:cs typeface="Heebo" pitchFamily="2" charset="-79"/>
                        </a:rPr>
                        <a:t>N=13</a:t>
                      </a:r>
                      <a:endParaRPr lang="he-IL" sz="1100" dirty="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en-US" sz="1100" dirty="0">
                          <a:latin typeface="Heebo" pitchFamily="2" charset="-79"/>
                          <a:ea typeface="Tahoma" panose="020B0604030504040204" pitchFamily="34" charset="0"/>
                          <a:cs typeface="Heebo" pitchFamily="2" charset="-79"/>
                        </a:rPr>
                        <a:t>N=15</a:t>
                      </a:r>
                      <a:endParaRPr lang="he-IL" sz="1100" dirty="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en-US" sz="1100" dirty="0">
                          <a:latin typeface="Heebo" pitchFamily="2" charset="-79"/>
                          <a:ea typeface="Tahoma" panose="020B0604030504040204" pitchFamily="34" charset="0"/>
                          <a:cs typeface="Heebo" pitchFamily="2" charset="-79"/>
                        </a:rPr>
                        <a:t>N=20</a:t>
                      </a:r>
                      <a:endParaRPr lang="he-IL" sz="1100" dirty="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en-US" sz="1100" dirty="0">
                          <a:latin typeface="Heebo" pitchFamily="2" charset="-79"/>
                          <a:ea typeface="Tahoma" panose="020B0604030504040204" pitchFamily="34" charset="0"/>
                          <a:cs typeface="Heebo" pitchFamily="2" charset="-79"/>
                        </a:rPr>
                        <a:t>N=3</a:t>
                      </a:r>
                      <a:endParaRPr lang="he-IL" sz="1100" dirty="0">
                        <a:latin typeface="Heebo" pitchFamily="2" charset="-79"/>
                        <a:ea typeface="Tahoma" panose="020B0604030504040204" pitchFamily="34" charset="0"/>
                        <a:cs typeface="Heebo" pitchFamily="2" charset="-79"/>
                      </a:endParaRPr>
                    </a:p>
                    <a:p>
                      <a:pPr rtl="1"/>
                      <a:r>
                        <a:rPr lang="en-US" sz="1100" dirty="0">
                          <a:latin typeface="Heebo" pitchFamily="2" charset="-79"/>
                          <a:ea typeface="Tahoma" panose="020B0604030504040204" pitchFamily="34" charset="0"/>
                          <a:cs typeface="Heebo" pitchFamily="2" charset="-79"/>
                        </a:rPr>
                        <a:t>N=2</a:t>
                      </a:r>
                      <a:r>
                        <a:rPr lang="he-IL" sz="1100" dirty="0">
                          <a:latin typeface="Heebo" pitchFamily="2" charset="-79"/>
                          <a:ea typeface="Tahoma" panose="020B0604030504040204" pitchFamily="34" charset="0"/>
                          <a:cs typeface="Heebo" pitchFamily="2" charset="-79"/>
                        </a:rPr>
                        <a:t> (נשות צוות)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marL="0" algn="l" defTabSz="914400" rtl="0" eaLnBrk="1" latinLnBrk="0" hangingPunct="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extLst>
                  <a:ext uri="{0D108BD9-81ED-4DB2-BD59-A6C34878D82A}">
                    <a16:rowId xmlns:a16="http://schemas.microsoft.com/office/drawing/2014/main" val="4114306455"/>
                  </a:ext>
                </a:extLst>
              </a:tr>
              <a:tr h="756160">
                <a:tc>
                  <a:txBody>
                    <a:bodyPr/>
                    <a:lstStyle/>
                    <a:p>
                      <a:pPr rtl="1"/>
                      <a:r>
                        <a:rPr lang="he-IL" sz="1100" b="1" dirty="0">
                          <a:solidFill>
                            <a:srgbClr val="40A8AD"/>
                          </a:solidFill>
                          <a:latin typeface="Heebo" pitchFamily="2" charset="-79"/>
                          <a:ea typeface="Tahoma" panose="020B0604030504040204" pitchFamily="34" charset="0"/>
                          <a:cs typeface="Heebo" pitchFamily="2" charset="-79"/>
                        </a:rPr>
                        <a:t>קבוצת מיקוד</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he-IL" sz="1100" dirty="0">
                          <a:latin typeface="Heebo" pitchFamily="2" charset="-79"/>
                          <a:ea typeface="Tahoma" panose="020B0604030504040204" pitchFamily="34" charset="0"/>
                          <a:cs typeface="Heebo" pitchFamily="2" charset="-79"/>
                        </a:rPr>
                        <a:t> </a:t>
                      </a:r>
                      <a:r>
                        <a:rPr lang="en-US" sz="1100" dirty="0">
                          <a:latin typeface="Heebo" pitchFamily="2" charset="-79"/>
                          <a:ea typeface="Tahoma" panose="020B0604030504040204" pitchFamily="34" charset="0"/>
                          <a:cs typeface="Heebo" pitchFamily="2" charset="-79"/>
                        </a:rPr>
                        <a:t>N=9</a:t>
                      </a:r>
                      <a:r>
                        <a:rPr lang="he-IL" sz="1100" dirty="0">
                          <a:latin typeface="Heebo" pitchFamily="2" charset="-79"/>
                          <a:ea typeface="Tahoma" panose="020B0604030504040204" pitchFamily="34" charset="0"/>
                          <a:cs typeface="Heebo" pitchFamily="2" charset="-79"/>
                        </a:rPr>
                        <a:t> תושבות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marL="0" algn="l" defTabSz="914400" rtl="0" eaLnBrk="1" latinLnBrk="0" hangingPunct="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extLst>
                  <a:ext uri="{0D108BD9-81ED-4DB2-BD59-A6C34878D82A}">
                    <a16:rowId xmlns:a16="http://schemas.microsoft.com/office/drawing/2014/main" val="3872306877"/>
                  </a:ext>
                </a:extLst>
              </a:tr>
              <a:tr h="756160">
                <a:tc>
                  <a:txBody>
                    <a:bodyPr/>
                    <a:lstStyle/>
                    <a:p>
                      <a:pPr rtl="1"/>
                      <a:r>
                        <a:rPr lang="he-IL" sz="1100" b="1" dirty="0">
                          <a:solidFill>
                            <a:srgbClr val="40A8AD"/>
                          </a:solidFill>
                          <a:latin typeface="Heebo" pitchFamily="2" charset="-79"/>
                          <a:ea typeface="Tahoma" panose="020B0604030504040204" pitchFamily="34" charset="0"/>
                          <a:cs typeface="Heebo" pitchFamily="2" charset="-79"/>
                        </a:rPr>
                        <a:t>סקר</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endParaRPr lang="he-IL" sz="1100" dirty="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marL="0" algn="l" defTabSz="914400" rtl="0" eaLnBrk="1" latinLnBrk="0" hangingPunct="1"/>
                      <a:endParaRPr lang="he-IL" sz="1100" dirty="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tc>
                  <a:txBody>
                    <a:bodyPr/>
                    <a:lstStyle/>
                    <a:p>
                      <a:pPr rtl="1"/>
                      <a:r>
                        <a:rPr lang="he-IL" sz="1100" dirty="0">
                          <a:solidFill>
                            <a:schemeClr val="tx1"/>
                          </a:solidFill>
                          <a:latin typeface="Heebo" pitchFamily="2" charset="-79"/>
                          <a:ea typeface="Tahoma" panose="020B0604030504040204" pitchFamily="34" charset="0"/>
                          <a:cs typeface="Heebo" pitchFamily="2" charset="-79"/>
                        </a:rPr>
                        <a:t>ניתוח ממצאי שיתוף ציבור (סקר ומפגש תושבים)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en-US" sz="1100" dirty="0">
                          <a:solidFill>
                            <a:schemeClr val="tx1"/>
                          </a:solidFill>
                          <a:latin typeface="Heebo" pitchFamily="2" charset="-79"/>
                          <a:ea typeface="Tahoma" panose="020B0604030504040204" pitchFamily="34" charset="0"/>
                          <a:cs typeface="Heebo" pitchFamily="2" charset="-79"/>
                        </a:rPr>
                        <a:t>N=23</a:t>
                      </a:r>
                      <a:endParaRPr lang="he-IL" sz="1100"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1"/>
                      <a:r>
                        <a:rPr lang="en-US" sz="1100" dirty="0">
                          <a:latin typeface="Heebo" pitchFamily="2" charset="-79"/>
                          <a:ea typeface="Tahoma" panose="020B0604030504040204" pitchFamily="34" charset="0"/>
                          <a:cs typeface="Heebo" pitchFamily="2" charset="-79"/>
                        </a:rPr>
                        <a:t>N=9*</a:t>
                      </a:r>
                      <a:endParaRPr lang="he-IL" sz="1100" dirty="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latinLnBrk="0" hangingPunct="1"/>
                      <a:endParaRPr lang="he-IL" sz="1100" dirty="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40A8AD"/>
                      </a:fgClr>
                      <a:bgClr>
                        <a:schemeClr val="bg1"/>
                      </a:bgClr>
                    </a:pattFill>
                  </a:tcPr>
                </a:tc>
                <a:extLst>
                  <a:ext uri="{0D108BD9-81ED-4DB2-BD59-A6C34878D82A}">
                    <a16:rowId xmlns:a16="http://schemas.microsoft.com/office/drawing/2014/main" val="1582304459"/>
                  </a:ext>
                </a:extLst>
              </a:tr>
              <a:tr h="756160">
                <a:tc>
                  <a:txBody>
                    <a:bodyPr/>
                    <a:lstStyle/>
                    <a:p>
                      <a:pPr rtl="1"/>
                      <a:r>
                        <a:rPr lang="he-IL" sz="1100" b="1" dirty="0">
                          <a:solidFill>
                            <a:srgbClr val="40A8AD"/>
                          </a:solidFill>
                          <a:latin typeface="Heebo" pitchFamily="2" charset="-79"/>
                          <a:ea typeface="Tahoma" panose="020B0604030504040204" pitchFamily="34" charset="0"/>
                          <a:cs typeface="Heebo" pitchFamily="2" charset="-79"/>
                        </a:rPr>
                        <a:t>ליווי בהערכה מעצבת, ייעוץ אסטרטגי </a:t>
                      </a:r>
                      <a:br>
                        <a:rPr lang="en-US" sz="1100" b="1" dirty="0">
                          <a:solidFill>
                            <a:srgbClr val="40A8AD"/>
                          </a:solidFill>
                          <a:latin typeface="Heebo" pitchFamily="2" charset="-79"/>
                          <a:ea typeface="Tahoma" panose="020B0604030504040204" pitchFamily="34" charset="0"/>
                          <a:cs typeface="Heebo" pitchFamily="2" charset="-79"/>
                        </a:rPr>
                      </a:br>
                      <a:r>
                        <a:rPr lang="he-IL" sz="1100" b="1" dirty="0">
                          <a:solidFill>
                            <a:srgbClr val="40A8AD"/>
                          </a:solidFill>
                          <a:latin typeface="Heebo" pitchFamily="2" charset="-79"/>
                          <a:ea typeface="Tahoma" panose="020B0604030504040204" pitchFamily="34" charset="0"/>
                          <a:cs typeface="Heebo" pitchFamily="2" charset="-79"/>
                        </a:rPr>
                        <a:t>ו-</a:t>
                      </a:r>
                      <a:r>
                        <a:rPr lang="en-US" sz="1100" b="1" dirty="0">
                          <a:solidFill>
                            <a:srgbClr val="40A8AD"/>
                          </a:solidFill>
                          <a:latin typeface="Heebo" pitchFamily="2" charset="-79"/>
                          <a:ea typeface="Tahoma" panose="020B0604030504040204" pitchFamily="34" charset="0"/>
                          <a:cs typeface="Heebo" pitchFamily="2" charset="-79"/>
                        </a:rPr>
                        <a:t>capacity building</a:t>
                      </a:r>
                      <a:endParaRPr lang="he-IL" sz="1100" b="1" dirty="0">
                        <a:solidFill>
                          <a:srgbClr val="40A8AD"/>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171450" indent="-171450" rtl="1">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החוקרת המובילה הייתה חלק מהצוות העירוני שהשתתף בקורס ולקחה חלק בהיערכות, בסדרת המפגשים המקוונים ובמשלחת.</a:t>
                      </a:r>
                    </a:p>
                    <a:p>
                      <a:pPr marL="171450" indent="-171450" rtl="1">
                        <a:buFont typeface="Arial" panose="020B0604020202020204" pitchFamily="34" charset="0"/>
                        <a:buChar char="•"/>
                      </a:pPr>
                      <a:r>
                        <a:rPr lang="he-IL" sz="1100" dirty="0">
                          <a:solidFill>
                            <a:schemeClr val="tx1"/>
                          </a:solidFill>
                          <a:latin typeface="Heebo" pitchFamily="2" charset="-79"/>
                          <a:ea typeface="Tahoma" panose="020B0604030504040204" pitchFamily="34" charset="0"/>
                          <a:cs typeface="Heebo" pitchFamily="2" charset="-79"/>
                        </a:rPr>
                        <a:t>צוות ההערכה לקח חלק בהובלת מפגש הרעיונאות שנערך לקראת יישום ההתערבות.</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rtl="1"/>
                      <a:endParaRPr lang="he-IL" sz="1200"/>
                    </a:p>
                  </a:txBody>
                  <a:tcPr/>
                </a:tc>
                <a:tc gridSpan="5">
                  <a:txBody>
                    <a:bodyPr/>
                    <a:lstStyle/>
                    <a:p>
                      <a:pPr algn="ctr" rtl="1"/>
                      <a:r>
                        <a:rPr lang="he-IL" sz="1100" dirty="0">
                          <a:latin typeface="Heebo" pitchFamily="2" charset="-79"/>
                          <a:ea typeface="Tahoma" panose="020B0604030504040204" pitchFamily="34" charset="0"/>
                          <a:cs typeface="Heebo" pitchFamily="2" charset="-79"/>
                        </a:rPr>
                        <a:t>מסירת נתונים גולמיים מפעולות ההערכה ומתן המלצות מיידיות ליישום</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rtl="1"/>
                      <a:endParaRPr lang="he-IL" sz="1200"/>
                    </a:p>
                  </a:txBody>
                  <a:tcPr/>
                </a:tc>
                <a:tc hMerge="1">
                  <a:txBody>
                    <a:bodyPr/>
                    <a:lstStyle/>
                    <a:p>
                      <a:pPr rtl="1"/>
                      <a:endParaRPr lang="he-IL"/>
                    </a:p>
                  </a:txBody>
                  <a:tcPr/>
                </a:tc>
                <a:tc hMerge="1">
                  <a:txBody>
                    <a:bodyPr/>
                    <a:lstStyle/>
                    <a:p>
                      <a:pPr rtl="1"/>
                      <a:endParaRPr lang="he-IL" sz="1200"/>
                    </a:p>
                  </a:txBody>
                  <a:tcPr/>
                </a:tc>
                <a:tc hMerge="1">
                  <a:txBody>
                    <a:bodyPr/>
                    <a:lstStyle/>
                    <a:p>
                      <a:pPr rtl="1"/>
                      <a:endParaRPr lang="he-IL" sz="1200"/>
                    </a:p>
                  </a:txBody>
                  <a:tcPr/>
                </a:tc>
                <a:tc>
                  <a:txBody>
                    <a:bodyPr/>
                    <a:lstStyle/>
                    <a:p>
                      <a:pPr rtl="1"/>
                      <a:r>
                        <a:rPr lang="he-IL" sz="1100" dirty="0">
                          <a:latin typeface="Heebo" pitchFamily="2" charset="-79"/>
                          <a:ea typeface="Tahoma" panose="020B0604030504040204" pitchFamily="34" charset="0"/>
                          <a:cs typeface="Heebo" pitchFamily="2" charset="-79"/>
                        </a:rPr>
                        <a:t>פיתוח והנחיית מפגש למידה על מדידה ואיסוף נתונים</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30751333"/>
                  </a:ext>
                </a:extLst>
              </a:tr>
            </a:tbl>
          </a:graphicData>
        </a:graphic>
      </p:graphicFrame>
      <p:sp>
        <p:nvSpPr>
          <p:cNvPr id="4" name="TextBox 3">
            <a:extLst>
              <a:ext uri="{FF2B5EF4-FFF2-40B4-BE49-F238E27FC236}">
                <a16:creationId xmlns:a16="http://schemas.microsoft.com/office/drawing/2014/main" id="{6AAC6F8D-DBF3-DAF4-065D-9A08755A0192}"/>
              </a:ext>
            </a:extLst>
          </p:cNvPr>
          <p:cNvSpPr txBox="1"/>
          <p:nvPr/>
        </p:nvSpPr>
        <p:spPr>
          <a:xfrm>
            <a:off x="1515648" y="6084194"/>
            <a:ext cx="10477494" cy="246414"/>
          </a:xfrm>
          <a:prstGeom prst="rect">
            <a:avLst/>
          </a:prstGeom>
          <a:noFill/>
        </p:spPr>
        <p:txBody>
          <a:bodyPr wrap="square">
            <a:spAutoFit/>
          </a:bodyPr>
          <a:lstStyle/>
          <a:p>
            <a:pPr rtl="1">
              <a:lnSpc>
                <a:spcPct val="115000"/>
              </a:lnSpc>
              <a:spcAft>
                <a:spcPts val="600"/>
              </a:spcAft>
            </a:pPr>
            <a:r>
              <a:rPr lang="he-IL" sz="900" dirty="0">
                <a:solidFill>
                  <a:schemeClr val="bg1">
                    <a:lumMod val="65000"/>
                  </a:schemeClr>
                </a:solidFill>
                <a:latin typeface="Heebo" pitchFamily="2" charset="-79"/>
                <a:ea typeface="Tahoma" panose="020B0604030504040204" pitchFamily="34" charset="0"/>
                <a:cs typeface="Heebo" pitchFamily="2" charset="-79"/>
              </a:rPr>
              <a:t>*בשל מיעוט המשיבים, נתוני הסקר לא משולבים בדוח. הנתונים הגולמיים נמסרו ישירות לצוות אורבן95, בדומה לכלל הנתונים הגולמיים שנאספו במסגרת פעולות ההערכה.</a:t>
            </a:r>
            <a:endParaRPr lang="en-US" sz="900" dirty="0">
              <a:solidFill>
                <a:schemeClr val="bg1">
                  <a:lumMod val="65000"/>
                </a:schemeClr>
              </a:solidFill>
              <a:latin typeface="Heebo" pitchFamily="2" charset="-79"/>
              <a:ea typeface="Tahoma" panose="020B0604030504040204" pitchFamily="34" charset="0"/>
              <a:cs typeface="Heebo" pitchFamily="2" charset="-79"/>
            </a:endParaRPr>
          </a:p>
        </p:txBody>
      </p:sp>
      <p:sp>
        <p:nvSpPr>
          <p:cNvPr id="6" name="TextBox 5">
            <a:extLst>
              <a:ext uri="{FF2B5EF4-FFF2-40B4-BE49-F238E27FC236}">
                <a16:creationId xmlns:a16="http://schemas.microsoft.com/office/drawing/2014/main" id="{7CE001C6-FCEA-C43F-D90A-DD66F8399927}"/>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dirty="0">
                <a:solidFill>
                  <a:srgbClr val="40A8AD"/>
                </a:solidFill>
              </a:rPr>
              <a:t>מערך המחקר - פעולות ההערכה במהלך 2023</a:t>
            </a:r>
          </a:p>
        </p:txBody>
      </p:sp>
      <p:sp>
        <p:nvSpPr>
          <p:cNvPr id="7" name="TextBox 6">
            <a:extLst>
              <a:ext uri="{FF2B5EF4-FFF2-40B4-BE49-F238E27FC236}">
                <a16:creationId xmlns:a16="http://schemas.microsoft.com/office/drawing/2014/main" id="{9BBE332B-A0CA-57C7-8724-85E4D74A3D2B}"/>
              </a:ext>
            </a:extLst>
          </p:cNvPr>
          <p:cNvSpPr txBox="1"/>
          <p:nvPr/>
        </p:nvSpPr>
        <p:spPr>
          <a:xfrm>
            <a:off x="3930797" y="677840"/>
            <a:ext cx="7949499" cy="297774"/>
          </a:xfrm>
          <a:prstGeom prst="rect">
            <a:avLst/>
          </a:prstGeom>
          <a:noFill/>
        </p:spPr>
        <p:txBody>
          <a:bodyPr wrap="square">
            <a:spAutoFit/>
          </a:bodyPr>
          <a:lstStyle/>
          <a:p>
            <a:pPr algn="r" rtl="1">
              <a:lnSpc>
                <a:spcPct val="115000"/>
              </a:lnSpc>
              <a:spcAft>
                <a:spcPts val="600"/>
              </a:spcAft>
            </a:pPr>
            <a:r>
              <a:rPr lang="he-IL" sz="1200" dirty="0">
                <a:effectLst/>
                <a:latin typeface="Heebo" pitchFamily="2" charset="-79"/>
                <a:ea typeface="Tahoma" panose="020B0604030504040204" pitchFamily="34" charset="0"/>
                <a:cs typeface="Heebo" pitchFamily="2" charset="-79"/>
              </a:rPr>
              <a:t>המחקר נערך בין </a:t>
            </a:r>
            <a:r>
              <a:rPr lang="he-IL" sz="1200" dirty="0">
                <a:latin typeface="Heebo" pitchFamily="2" charset="-79"/>
                <a:ea typeface="Tahoma" panose="020B0604030504040204" pitchFamily="34" charset="0"/>
                <a:cs typeface="Heebo" pitchFamily="2" charset="-79"/>
              </a:rPr>
              <a:t>אפריל 2023 – ינואר 2024 (פעולות שבוצעו בשלישון הראשון של 2023 דווחו במסגרת דוח סיכום 2022)</a:t>
            </a:r>
            <a:endParaRPr lang="en-US" sz="1200" dirty="0">
              <a:effectLst/>
              <a:latin typeface="Heebo" pitchFamily="2" charset="-79"/>
              <a:ea typeface="Tahoma" panose="020B0604030504040204" pitchFamily="34" charset="0"/>
              <a:cs typeface="Heebo" pitchFamily="2" charset="-79"/>
            </a:endParaRPr>
          </a:p>
        </p:txBody>
      </p:sp>
      <p:cxnSp>
        <p:nvCxnSpPr>
          <p:cNvPr id="9" name="Straight Connector 8">
            <a:extLst>
              <a:ext uri="{FF2B5EF4-FFF2-40B4-BE49-F238E27FC236}">
                <a16:creationId xmlns:a16="http://schemas.microsoft.com/office/drawing/2014/main" id="{5DF05551-A2C8-D058-1288-A7A86C94F466}"/>
              </a:ext>
            </a:extLst>
          </p:cNvPr>
          <p:cNvCxnSpPr/>
          <p:nvPr/>
        </p:nvCxnSpPr>
        <p:spPr>
          <a:xfrm>
            <a:off x="6734144" y="5464629"/>
            <a:ext cx="957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524F11-D052-E4AC-06A5-B5FE00A282DB}"/>
              </a:ext>
            </a:extLst>
          </p:cNvPr>
          <p:cNvCxnSpPr/>
          <p:nvPr/>
        </p:nvCxnSpPr>
        <p:spPr>
          <a:xfrm>
            <a:off x="1643743" y="5464629"/>
            <a:ext cx="957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2036BCC-55DE-95BC-62C9-E3462E9FD249}"/>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2" name="מציין מיקום של מספר שקופית 5">
            <a:extLst>
              <a:ext uri="{FF2B5EF4-FFF2-40B4-BE49-F238E27FC236}">
                <a16:creationId xmlns:a16="http://schemas.microsoft.com/office/drawing/2014/main" id="{95B4BAA3-BEF6-9499-7E74-8FAD6E76108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3</a:t>
            </a:fld>
            <a:endParaRPr lang="he-IL" dirty="0">
              <a:latin typeface="Heebo" pitchFamily="2" charset="-79"/>
              <a:cs typeface="Heebo" pitchFamily="2" charset="-79"/>
            </a:endParaRPr>
          </a:p>
        </p:txBody>
      </p:sp>
    </p:spTree>
    <p:extLst>
      <p:ext uri="{BB962C8B-B14F-4D97-AF65-F5344CB8AC3E}">
        <p14:creationId xmlns:p14="http://schemas.microsoft.com/office/powerpoint/2010/main" val="335814496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 Same Side Corner Rectangle 33">
            <a:extLst>
              <a:ext uri="{FF2B5EF4-FFF2-40B4-BE49-F238E27FC236}">
                <a16:creationId xmlns:a16="http://schemas.microsoft.com/office/drawing/2014/main" id="{DFA26E27-3010-984E-E8AD-6BF2C000C901}"/>
              </a:ext>
            </a:extLst>
          </p:cNvPr>
          <p:cNvSpPr/>
          <p:nvPr/>
        </p:nvSpPr>
        <p:spPr>
          <a:xfrm rot="16200000">
            <a:off x="4581735" y="1186914"/>
            <a:ext cx="818729" cy="9982206"/>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2" name="Round Same Side Corner Rectangle 31">
            <a:extLst>
              <a:ext uri="{FF2B5EF4-FFF2-40B4-BE49-F238E27FC236}">
                <a16:creationId xmlns:a16="http://schemas.microsoft.com/office/drawing/2014/main" id="{C98E3536-BD30-02C7-9CD9-D138D9F683A2}"/>
              </a:ext>
            </a:extLst>
          </p:cNvPr>
          <p:cNvSpPr/>
          <p:nvPr/>
        </p:nvSpPr>
        <p:spPr>
          <a:xfrm rot="16200000">
            <a:off x="3839681" y="716965"/>
            <a:ext cx="1090895" cy="8770262"/>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30" name="Round Same Side Corner Rectangle 29">
            <a:extLst>
              <a:ext uri="{FF2B5EF4-FFF2-40B4-BE49-F238E27FC236}">
                <a16:creationId xmlns:a16="http://schemas.microsoft.com/office/drawing/2014/main" id="{94126B57-B177-770B-C7A6-C7ECE201ED9D}"/>
              </a:ext>
            </a:extLst>
          </p:cNvPr>
          <p:cNvSpPr/>
          <p:nvPr/>
        </p:nvSpPr>
        <p:spPr>
          <a:xfrm rot="16200000">
            <a:off x="9716472" y="3170327"/>
            <a:ext cx="1095494" cy="3855571"/>
          </a:xfrm>
          <a:prstGeom prst="round2SameRect">
            <a:avLst>
              <a:gd name="adj1" fmla="val 8033"/>
              <a:gd name="adj2" fmla="val 0"/>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 name="TextBox 1">
            <a:extLst>
              <a:ext uri="{FF2B5EF4-FFF2-40B4-BE49-F238E27FC236}">
                <a16:creationId xmlns:a16="http://schemas.microsoft.com/office/drawing/2014/main" id="{65E22CA2-B305-473F-78C6-3038FEB9FD86}"/>
              </a:ext>
            </a:extLst>
          </p:cNvPr>
          <p:cNvSpPr txBox="1"/>
          <p:nvPr/>
        </p:nvSpPr>
        <p:spPr>
          <a:xfrm>
            <a:off x="620486" y="81401"/>
            <a:ext cx="11269641"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תקציר ניהולי – סיכום תפוקות ותוצאות מרכזיות לפי מדדי הערכה</a:t>
            </a:r>
          </a:p>
        </p:txBody>
      </p:sp>
      <p:grpSp>
        <p:nvGrpSpPr>
          <p:cNvPr id="43" name="Group 42">
            <a:extLst>
              <a:ext uri="{FF2B5EF4-FFF2-40B4-BE49-F238E27FC236}">
                <a16:creationId xmlns:a16="http://schemas.microsoft.com/office/drawing/2014/main" id="{4C5A127E-ECB3-1B15-A47C-A4BE6721BCB3}"/>
              </a:ext>
            </a:extLst>
          </p:cNvPr>
          <p:cNvGrpSpPr/>
          <p:nvPr/>
        </p:nvGrpSpPr>
        <p:grpSpPr>
          <a:xfrm>
            <a:off x="0" y="952521"/>
            <a:ext cx="12192003" cy="1483993"/>
            <a:chOff x="0" y="952521"/>
            <a:chExt cx="12192003" cy="1483993"/>
          </a:xfrm>
        </p:grpSpPr>
        <p:sp>
          <p:nvSpPr>
            <p:cNvPr id="9" name="Round Same Side Corner Rectangle 8">
              <a:extLst>
                <a:ext uri="{FF2B5EF4-FFF2-40B4-BE49-F238E27FC236}">
                  <a16:creationId xmlns:a16="http://schemas.microsoft.com/office/drawing/2014/main" id="{7B214D9B-E293-EA4E-964B-D3256936CBA2}"/>
                </a:ext>
              </a:extLst>
            </p:cNvPr>
            <p:cNvSpPr/>
            <p:nvPr/>
          </p:nvSpPr>
          <p:spPr>
            <a:xfrm rot="16200000">
              <a:off x="4026644" y="-3074122"/>
              <a:ext cx="1471712" cy="9524999"/>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TextBox 4">
              <a:extLst>
                <a:ext uri="{FF2B5EF4-FFF2-40B4-BE49-F238E27FC236}">
                  <a16:creationId xmlns:a16="http://schemas.microsoft.com/office/drawing/2014/main" id="{2EA26F99-2910-0679-7138-42A9842D2DEA}"/>
                </a:ext>
              </a:extLst>
            </p:cNvPr>
            <p:cNvSpPr txBox="1"/>
            <p:nvPr/>
          </p:nvSpPr>
          <p:spPr>
            <a:xfrm>
              <a:off x="32307" y="1022898"/>
              <a:ext cx="8255000" cy="1338828"/>
            </a:xfrm>
            <a:prstGeom prst="rect">
              <a:avLst/>
            </a:prstGeom>
            <a:noFill/>
          </p:spPr>
          <p:txBody>
            <a:bodyPr wrap="square">
              <a:spAutoFit/>
            </a:bodyPr>
            <a:lstStyle/>
            <a:p>
              <a:pPr marL="182563" marR="0" lvl="0" indent="-182563" algn="r" defTabSz="914400" rtl="1" eaLnBrk="1" fontAlgn="auto" latinLnBrk="0" hangingPunct="1">
                <a:lnSpc>
                  <a:spcPct val="100000"/>
                </a:lnSpc>
                <a:spcBef>
                  <a:spcPts val="600"/>
                </a:spcBef>
                <a:spcAft>
                  <a:spcPts val="0"/>
                </a:spcAft>
                <a:buClrTx/>
                <a:buSzTx/>
                <a:buFont typeface="Arial" panose="020B0604020202020204" pitchFamily="34" charset="0"/>
                <a:buChar char="•"/>
                <a:defRPr/>
              </a:pPr>
              <a:r>
                <a:rPr lang="he-IL" sz="1050" dirty="0">
                  <a:latin typeface="Heebo" pitchFamily="2" charset="-79"/>
                  <a:ea typeface="Tahoma" panose="020B0604030504040204" pitchFamily="34" charset="0"/>
                  <a:cs typeface="Heebo" pitchFamily="2" charset="-79"/>
                </a:rPr>
                <a:t>ב-2023 נערכו מאות סדנאות סלתא לצד פעילויות במרחב הציבורי (במימון עירוני מלא) בהם לקחו חלק אלפי משפחות מכל רחבי העיר.</a:t>
              </a:r>
              <a:br>
                <a:rPr lang="en-US" sz="1050" dirty="0">
                  <a:latin typeface="Heebo" pitchFamily="2" charset="-79"/>
                  <a:ea typeface="Tahoma" panose="020B0604030504040204" pitchFamily="34" charset="0"/>
                  <a:cs typeface="Heebo" pitchFamily="2" charset="-79"/>
                </a:rPr>
              </a:br>
              <a:r>
                <a:rPr lang="he-IL" sz="1050" dirty="0">
                  <a:latin typeface="Heebo" pitchFamily="2" charset="-79"/>
                  <a:ea typeface="Tahoma" panose="020B0604030504040204" pitchFamily="34" charset="0"/>
                  <a:cs typeface="Heebo" pitchFamily="2" charset="-79"/>
                </a:rPr>
                <a:t>בנוסף</a:t>
              </a:r>
              <a:r>
                <a:rPr lang="he-IL" sz="1050" kern="1200" dirty="0">
                  <a:solidFill>
                    <a:schemeClr val="dk1"/>
                  </a:solidFill>
                  <a:latin typeface="Heebo" pitchFamily="2" charset="-79"/>
                  <a:ea typeface="Tahoma" panose="020B0604030504040204" pitchFamily="34" charset="0"/>
                  <a:cs typeface="Heebo" pitchFamily="2" charset="-79"/>
                </a:rPr>
                <a:t>, אורבן95 נרתמו לצד שותפים עירוניים במתן מענה מותאם למשפחות בעת חירום.</a:t>
              </a:r>
            </a:p>
            <a:p>
              <a:pPr marL="182563" marR="0" lvl="0" indent="-182563" algn="r" defTabSz="914400" rtl="1" eaLnBrk="1" fontAlgn="auto" latinLnBrk="0" hangingPunct="1">
                <a:lnSpc>
                  <a:spcPct val="100000"/>
                </a:lnSpc>
                <a:spcBef>
                  <a:spcPts val="60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צוות אורבן95 ליווה התנעת יוזמות עירוניות עצמאיות, לצד שיח קבוע עם גורמי עירייה העוסקים בגיל הרך וקידום שותפויות בין-מנהליות – </a:t>
              </a:r>
              <a:br>
                <a:rPr lang="en-US" sz="1050" kern="1200" dirty="0">
                  <a:solidFill>
                    <a:schemeClr val="dk1"/>
                  </a:solidFill>
                  <a:latin typeface="Heebo" pitchFamily="2" charset="-79"/>
                  <a:ea typeface="Tahoma" panose="020B0604030504040204" pitchFamily="34" charset="0"/>
                  <a:cs typeface="Heebo" pitchFamily="2" charset="-79"/>
                </a:rPr>
              </a:br>
              <a:r>
                <a:rPr lang="he-IL" sz="1050" kern="1200" dirty="0">
                  <a:solidFill>
                    <a:schemeClr val="dk1"/>
                  </a:solidFill>
                  <a:latin typeface="Heebo" pitchFamily="2" charset="-79"/>
                  <a:ea typeface="Tahoma" panose="020B0604030504040204" pitchFamily="34" charset="0"/>
                  <a:cs typeface="Heebo" pitchFamily="2" charset="-79"/>
                </a:rPr>
                <a:t>לשיפור המענה לתושבים, ועבור אוכלוסיות מוחלשות בפרט.</a:t>
              </a:r>
            </a:p>
            <a:p>
              <a:pPr marL="182563" marR="0" lvl="0" indent="-182563" algn="r" defTabSz="914400" rtl="1" eaLnBrk="1" fontAlgn="auto" latinLnBrk="0" hangingPunct="1">
                <a:lnSpc>
                  <a:spcPct val="100000"/>
                </a:lnSpc>
                <a:spcBef>
                  <a:spcPts val="60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בהתערבויות אשר לוו בהערכה התקיימו שיתופי פעולה בין-מינהליים בשלבים שונים של הפרויקט ובוצע מחקר מקדים.</a:t>
              </a:r>
            </a:p>
            <a:p>
              <a:pPr marL="182563" marR="0" lvl="0" indent="-182563" algn="r" defTabSz="914400" rtl="1" eaLnBrk="1" fontAlgn="auto" latinLnBrk="0" hangingPunct="1">
                <a:lnSpc>
                  <a:spcPct val="100000"/>
                </a:lnSpc>
                <a:spcBef>
                  <a:spcPts val="60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תכנון מבוסס נתונים ומדידת התערבויות מתבצע בקביעות</a:t>
              </a:r>
              <a:r>
                <a:rPr lang="en-US" sz="1050" kern="1200" dirty="0">
                  <a:solidFill>
                    <a:schemeClr val="dk1"/>
                  </a:solidFill>
                  <a:latin typeface="Heebo" pitchFamily="2" charset="-79"/>
                  <a:ea typeface="Tahoma" panose="020B0604030504040204" pitchFamily="34" charset="0"/>
                  <a:cs typeface="Heebo" pitchFamily="2" charset="-79"/>
                </a:rPr>
                <a:t>;</a:t>
              </a:r>
              <a:r>
                <a:rPr lang="he-IL" sz="1050" kern="1200" dirty="0">
                  <a:solidFill>
                    <a:schemeClr val="dk1"/>
                  </a:solidFill>
                  <a:latin typeface="Heebo" pitchFamily="2" charset="-79"/>
                  <a:ea typeface="Tahoma" panose="020B0604030504040204" pitchFamily="34" charset="0"/>
                  <a:cs typeface="Heebo" pitchFamily="2" charset="-79"/>
                </a:rPr>
                <a:t> כחלק מהכשרת רכזות נערך מפגש למידה בהובלת מטח.</a:t>
              </a:r>
            </a:p>
          </p:txBody>
        </p:sp>
        <p:sp>
          <p:nvSpPr>
            <p:cNvPr id="8" name="Round Same Side Corner Rectangle 7">
              <a:extLst>
                <a:ext uri="{FF2B5EF4-FFF2-40B4-BE49-F238E27FC236}">
                  <a16:creationId xmlns:a16="http://schemas.microsoft.com/office/drawing/2014/main" id="{D9DA5755-09BE-A76A-B67B-1191142DB842}"/>
                </a:ext>
              </a:extLst>
            </p:cNvPr>
            <p:cNvSpPr/>
            <p:nvPr/>
          </p:nvSpPr>
          <p:spPr>
            <a:xfrm rot="16200000">
              <a:off x="9528361" y="-239409"/>
              <a:ext cx="1471712" cy="3855572"/>
            </a:xfrm>
            <a:prstGeom prst="round2SameRect">
              <a:avLst>
                <a:gd name="adj1" fmla="val 7298"/>
                <a:gd name="adj2" fmla="val 0"/>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 name="TextBox 3">
              <a:extLst>
                <a:ext uri="{FF2B5EF4-FFF2-40B4-BE49-F238E27FC236}">
                  <a16:creationId xmlns:a16="http://schemas.microsoft.com/office/drawing/2014/main" id="{5F91E8E7-492D-8F8A-9B3D-72459CF6AF96}"/>
                </a:ext>
              </a:extLst>
            </p:cNvPr>
            <p:cNvSpPr txBox="1"/>
            <p:nvPr/>
          </p:nvSpPr>
          <p:spPr>
            <a:xfrm>
              <a:off x="8513049" y="1028628"/>
              <a:ext cx="3576030" cy="1407886"/>
            </a:xfrm>
            <a:prstGeom prst="rect">
              <a:avLst/>
            </a:prstGeom>
            <a:noFill/>
          </p:spPr>
          <p:txBody>
            <a:bodyPr wrap="square">
              <a:spAutoFit/>
            </a:bodyPr>
            <a:lstStyle/>
            <a:p>
              <a:pPr marL="285750" indent="-285750">
                <a:lnSpc>
                  <a:spcPct val="115000"/>
                </a:lnSpc>
                <a:spcBef>
                  <a:spcPts val="600"/>
                </a:spcBef>
                <a:buClr>
                  <a:schemeClr val="bg1"/>
                </a:buClr>
                <a:buFont typeface="Wingdings" pitchFamily="2" charset="2"/>
                <a:buChar char="q"/>
              </a:pPr>
              <a:r>
                <a:rPr lang="he-IL" sz="1050" dirty="0">
                  <a:solidFill>
                    <a:schemeClr val="bg1"/>
                  </a:solidFill>
                  <a:effectLst/>
                  <a:latin typeface="Heebo" pitchFamily="2" charset="-79"/>
                  <a:ea typeface="Tahoma" panose="020B0604030504040204" pitchFamily="34" charset="0"/>
                  <a:cs typeface="Heebo" pitchFamily="2" charset="-79"/>
                </a:rPr>
                <a:t>קידום שותפויות בין-מינהליות בעירייה ויוזמות </a:t>
              </a:r>
              <a:r>
                <a:rPr lang="he-IL" sz="1050" dirty="0">
                  <a:solidFill>
                    <a:schemeClr val="bg1"/>
                  </a:solidFill>
                  <a:latin typeface="Heebo" pitchFamily="2" charset="-79"/>
                  <a:ea typeface="Tahoma" panose="020B0604030504040204" pitchFamily="34" charset="0"/>
                  <a:cs typeface="Heebo" pitchFamily="2" charset="-79"/>
                </a:rPr>
                <a:t>עירוניות עצמאיות</a:t>
              </a:r>
            </a:p>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יישום פרויקטים </a:t>
              </a:r>
              <a:r>
                <a:rPr lang="he-IL" sz="1050" dirty="0" err="1">
                  <a:solidFill>
                    <a:schemeClr val="bg1"/>
                  </a:solidFill>
                  <a:latin typeface="Heebo" pitchFamily="2" charset="-79"/>
                  <a:ea typeface="Tahoma" panose="020B0604030504040204" pitchFamily="34" charset="0"/>
                  <a:cs typeface="Heebo" pitchFamily="2" charset="-79"/>
                </a:rPr>
                <a:t>ופיילוטים</a:t>
              </a:r>
              <a:r>
                <a:rPr lang="he-IL" sz="1050" dirty="0">
                  <a:solidFill>
                    <a:schemeClr val="bg1"/>
                  </a:solidFill>
                  <a:latin typeface="Heebo" pitchFamily="2" charset="-79"/>
                  <a:ea typeface="Tahoma" panose="020B0604030504040204" pitchFamily="34" charset="0"/>
                  <a:cs typeface="Heebo" pitchFamily="2" charset="-79"/>
                </a:rPr>
                <a:t> בקנה מידה עירוני ובדגש על אוכלוסיות מוחלשות</a:t>
              </a:r>
            </a:p>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תכנון מבוסס נתונים תוך העלאת הידע והמודעות לגיל הרך בעירייה</a:t>
              </a:r>
            </a:p>
          </p:txBody>
        </p:sp>
      </p:grpSp>
      <p:sp>
        <p:nvSpPr>
          <p:cNvPr id="7" name="TextBox 6">
            <a:extLst>
              <a:ext uri="{FF2B5EF4-FFF2-40B4-BE49-F238E27FC236}">
                <a16:creationId xmlns:a16="http://schemas.microsoft.com/office/drawing/2014/main" id="{8C904BF3-88ED-4A88-24EC-2426CE97585D}"/>
              </a:ext>
            </a:extLst>
          </p:cNvPr>
          <p:cNvSpPr txBox="1"/>
          <p:nvPr/>
        </p:nvSpPr>
        <p:spPr>
          <a:xfrm>
            <a:off x="8608526" y="615293"/>
            <a:ext cx="3450773" cy="400110"/>
          </a:xfrm>
          <a:prstGeom prst="rect">
            <a:avLst/>
          </a:prstGeom>
          <a:noFill/>
        </p:spPr>
        <p:txBody>
          <a:bodyPr wrap="square">
            <a:spAutoFit/>
          </a:bodyPr>
          <a:lstStyle/>
          <a:p>
            <a:pPr rtl="1"/>
            <a:r>
              <a:rPr lang="he-IL" sz="2000" b="1" dirty="0">
                <a:solidFill>
                  <a:srgbClr val="CD4E86"/>
                </a:solidFill>
                <a:latin typeface="Heebo" pitchFamily="2" charset="-79"/>
                <a:ea typeface="Tahoma" pitchFamily="34" charset="0"/>
                <a:cs typeface="Heebo" pitchFamily="2" charset="-79"/>
              </a:rPr>
              <a:t>גורמי עירייה ושותפים</a:t>
            </a:r>
          </a:p>
        </p:txBody>
      </p:sp>
      <p:grpSp>
        <p:nvGrpSpPr>
          <p:cNvPr id="44" name="Group 43">
            <a:extLst>
              <a:ext uri="{FF2B5EF4-FFF2-40B4-BE49-F238E27FC236}">
                <a16:creationId xmlns:a16="http://schemas.microsoft.com/office/drawing/2014/main" id="{8C40000A-BF25-9F05-EC1C-D99F2257BC02}"/>
              </a:ext>
            </a:extLst>
          </p:cNvPr>
          <p:cNvGrpSpPr/>
          <p:nvPr/>
        </p:nvGrpSpPr>
        <p:grpSpPr>
          <a:xfrm>
            <a:off x="-1" y="2493045"/>
            <a:ext cx="12192004" cy="973362"/>
            <a:chOff x="-1" y="2493045"/>
            <a:chExt cx="12192004" cy="973362"/>
          </a:xfrm>
        </p:grpSpPr>
        <p:sp>
          <p:nvSpPr>
            <p:cNvPr id="12" name="Round Same Side Corner Rectangle 11">
              <a:extLst>
                <a:ext uri="{FF2B5EF4-FFF2-40B4-BE49-F238E27FC236}">
                  <a16:creationId xmlns:a16="http://schemas.microsoft.com/office/drawing/2014/main" id="{025F0713-9E4C-2F02-E6CC-36AB86D64511}"/>
                </a:ext>
              </a:extLst>
            </p:cNvPr>
            <p:cNvSpPr/>
            <p:nvPr/>
          </p:nvSpPr>
          <p:spPr>
            <a:xfrm rot="16200000">
              <a:off x="4104923" y="-1605330"/>
              <a:ext cx="966813"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Round Same Side Corner Rectangle 12">
              <a:extLst>
                <a:ext uri="{FF2B5EF4-FFF2-40B4-BE49-F238E27FC236}">
                  <a16:creationId xmlns:a16="http://schemas.microsoft.com/office/drawing/2014/main" id="{31D6D42D-1763-CDD9-A00D-FA34896B71EC}"/>
                </a:ext>
              </a:extLst>
            </p:cNvPr>
            <p:cNvSpPr/>
            <p:nvPr/>
          </p:nvSpPr>
          <p:spPr>
            <a:xfrm rot="16200000">
              <a:off x="9780811" y="1048667"/>
              <a:ext cx="966813" cy="3855570"/>
            </a:xfrm>
            <a:prstGeom prst="round2SameRect">
              <a:avLst>
                <a:gd name="adj1" fmla="val 12206"/>
                <a:gd name="adj2" fmla="val 0"/>
              </a:avLst>
            </a:prstGeom>
            <a:solidFill>
              <a:srgbClr val="DC88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TextBox 13">
              <a:extLst>
                <a:ext uri="{FF2B5EF4-FFF2-40B4-BE49-F238E27FC236}">
                  <a16:creationId xmlns:a16="http://schemas.microsoft.com/office/drawing/2014/main" id="{616219C0-E9F1-FD63-8635-E420FE4F7096}"/>
                </a:ext>
              </a:extLst>
            </p:cNvPr>
            <p:cNvSpPr txBox="1"/>
            <p:nvPr/>
          </p:nvSpPr>
          <p:spPr>
            <a:xfrm>
              <a:off x="8336433" y="2617811"/>
              <a:ext cx="3752645" cy="720710"/>
            </a:xfrm>
            <a:prstGeom prst="rect">
              <a:avLst/>
            </a:prstGeom>
            <a:noFill/>
          </p:spPr>
          <p:txBody>
            <a:bodyPr wrap="square">
              <a:spAutoFit/>
            </a:bodyPr>
            <a:lstStyle/>
            <a:p>
              <a:pPr marL="285750" indent="-285750">
                <a:lnSpc>
                  <a:spcPct val="115000"/>
                </a:lnSpc>
                <a:spcBef>
                  <a:spcPts val="600"/>
                </a:spcBef>
                <a:spcAft>
                  <a:spcPts val="0"/>
                </a:spcAft>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'תל אביב כמגדלור': גוף ידע מקצועי, הנגיש לגורמי פנים וחוץ</a:t>
              </a:r>
            </a:p>
            <a:p>
              <a:pPr marL="285750" indent="-285750">
                <a:lnSpc>
                  <a:spcPct val="115000"/>
                </a:lnSpc>
                <a:spcBef>
                  <a:spcPts val="600"/>
                </a:spcBef>
                <a:spcAft>
                  <a:spcPts val="0"/>
                </a:spcAft>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תו תקן עירוני למדיניות הגיל הרך מוטמע בעירייה באופן בר קיימה </a:t>
              </a:r>
              <a:endParaRPr lang="en-US" sz="1050" dirty="0">
                <a:solidFill>
                  <a:schemeClr val="bg1"/>
                </a:solidFill>
                <a:latin typeface="Heebo" pitchFamily="2" charset="-79"/>
                <a:ea typeface="Tahoma" panose="020B0604030504040204" pitchFamily="34" charset="0"/>
                <a:cs typeface="Heebo" pitchFamily="2" charset="-79"/>
              </a:endParaRPr>
            </a:p>
          </p:txBody>
        </p:sp>
        <p:sp>
          <p:nvSpPr>
            <p:cNvPr id="16" name="TextBox 15">
              <a:extLst>
                <a:ext uri="{FF2B5EF4-FFF2-40B4-BE49-F238E27FC236}">
                  <a16:creationId xmlns:a16="http://schemas.microsoft.com/office/drawing/2014/main" id="{870F2EA3-1D2E-9725-3791-1A6E263C0294}"/>
                </a:ext>
              </a:extLst>
            </p:cNvPr>
            <p:cNvSpPr txBox="1"/>
            <p:nvPr/>
          </p:nvSpPr>
          <p:spPr>
            <a:xfrm>
              <a:off x="32307" y="2516382"/>
              <a:ext cx="8255000" cy="900246"/>
            </a:xfrm>
            <a:prstGeom prst="rect">
              <a:avLst/>
            </a:prstGeom>
            <a:noFill/>
          </p:spPr>
          <p:txBody>
            <a:bodyPr wrap="square">
              <a:spAutoFit/>
            </a:bodyPr>
            <a:lstStyle/>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הקצאת תקן עירוני לניהול תוכנית אורבן95, לצד תקנים לרכזות גיל רך אגפיות </a:t>
              </a:r>
              <a:r>
                <a:rPr lang="he-IL" sz="1050" kern="1200" dirty="0" err="1">
                  <a:solidFill>
                    <a:schemeClr val="dk1"/>
                  </a:solidFill>
                  <a:latin typeface="Heebo" pitchFamily="2" charset="-79"/>
                  <a:ea typeface="Tahoma" panose="020B0604030504040204" pitchFamily="34" charset="0"/>
                  <a:cs typeface="Heebo" pitchFamily="2" charset="-79"/>
                </a:rPr>
                <a:t>במינהל</a:t>
              </a:r>
              <a:r>
                <a:rPr lang="he-IL" sz="1050" kern="1200" dirty="0">
                  <a:solidFill>
                    <a:schemeClr val="dk1"/>
                  </a:solidFill>
                  <a:latin typeface="Heebo" pitchFamily="2" charset="-79"/>
                  <a:ea typeface="Tahoma" panose="020B0604030504040204" pitchFamily="34" charset="0"/>
                  <a:cs typeface="Heebo" pitchFamily="2" charset="-79"/>
                </a:rPr>
                <a:t> קהילה.</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אורבן95 שותף בליבת תהליכים אסטרטגיים להטמעת נקודת המבט של הגיל הרך בעבודת העירייה באופן בר קיימה.</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אורבן95 מפתח מרחב מקוון </a:t>
              </a:r>
              <a:r>
                <a:rPr lang="he-IL" sz="1050" kern="1200" dirty="0" err="1">
                  <a:solidFill>
                    <a:schemeClr val="dk1"/>
                  </a:solidFill>
                  <a:latin typeface="Heebo" pitchFamily="2" charset="-79"/>
                  <a:ea typeface="Tahoma" panose="020B0604030504040204" pitchFamily="34" charset="0"/>
                  <a:cs typeface="Heebo" pitchFamily="2" charset="-79"/>
                </a:rPr>
                <a:t>להנגשת</a:t>
              </a:r>
              <a:r>
                <a:rPr lang="he-IL" sz="1050" kern="1200" dirty="0">
                  <a:solidFill>
                    <a:schemeClr val="dk1"/>
                  </a:solidFill>
                  <a:latin typeface="Heebo" pitchFamily="2" charset="-79"/>
                  <a:ea typeface="Tahoma" panose="020B0604030504040204" pitchFamily="34" charset="0"/>
                  <a:cs typeface="Heebo" pitchFamily="2" charset="-79"/>
                </a:rPr>
                <a:t> מידע לגורמי מקצוע ולתושבים, לצד הובלת סיורי למידה לרשויות מקומיות ובעלי עניין.</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פעילויות רחובות משחק והקמת המשחקייה במרכז הערבי-יהודי בוצעו על פי מדריך או פרוגרמה שפותחו ע"י אורבן95. </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היוזמות להתערבויות בנווה עופר ו-"</a:t>
              </a:r>
              <a:r>
                <a:rPr lang="he-IL" sz="1050" kern="1200" dirty="0" err="1">
                  <a:solidFill>
                    <a:schemeClr val="dk1"/>
                  </a:solidFill>
                  <a:latin typeface="Heebo" pitchFamily="2" charset="-79"/>
                  <a:ea typeface="Tahoma" panose="020B0604030504040204" pitchFamily="34" charset="0"/>
                  <a:cs typeface="Heebo" pitchFamily="2" charset="-79"/>
                </a:rPr>
                <a:t>מדרקובנר</a:t>
              </a:r>
              <a:r>
                <a:rPr lang="he-IL" sz="1050" kern="1200" dirty="0">
                  <a:solidFill>
                    <a:schemeClr val="dk1"/>
                  </a:solidFill>
                  <a:latin typeface="Heebo" pitchFamily="2" charset="-79"/>
                  <a:ea typeface="Tahoma" panose="020B0604030504040204" pitchFamily="34" charset="0"/>
                  <a:cs typeface="Heebo" pitchFamily="2" charset="-79"/>
                </a:rPr>
                <a:t>" עלו בעקבות חשיפת השותפים לידע מקצועי, במסגרת סיורי לימוד שנערכו בחסות אורבן95.</a:t>
              </a:r>
            </a:p>
          </p:txBody>
        </p:sp>
      </p:grpSp>
      <p:sp>
        <p:nvSpPr>
          <p:cNvPr id="17" name="Round Same Side Corner Rectangle 16">
            <a:extLst>
              <a:ext uri="{FF2B5EF4-FFF2-40B4-BE49-F238E27FC236}">
                <a16:creationId xmlns:a16="http://schemas.microsoft.com/office/drawing/2014/main" id="{94CB47D3-B686-D38F-4114-BA9DE6163BC9}"/>
              </a:ext>
            </a:extLst>
          </p:cNvPr>
          <p:cNvSpPr/>
          <p:nvPr/>
        </p:nvSpPr>
        <p:spPr>
          <a:xfrm rot="16200000">
            <a:off x="4093597" y="-548393"/>
            <a:ext cx="583065" cy="8770262"/>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8" name="Round Same Side Corner Rectangle 17">
            <a:extLst>
              <a:ext uri="{FF2B5EF4-FFF2-40B4-BE49-F238E27FC236}">
                <a16:creationId xmlns:a16="http://schemas.microsoft.com/office/drawing/2014/main" id="{BE92C632-9A99-2196-6039-618864C04C9E}"/>
              </a:ext>
            </a:extLst>
          </p:cNvPr>
          <p:cNvSpPr/>
          <p:nvPr/>
        </p:nvSpPr>
        <p:spPr>
          <a:xfrm rot="16200000">
            <a:off x="9972684" y="1902399"/>
            <a:ext cx="583065" cy="3855571"/>
          </a:xfrm>
          <a:prstGeom prst="round2SameRect">
            <a:avLst>
              <a:gd name="adj1" fmla="val 12206"/>
              <a:gd name="adj2" fmla="val 0"/>
            </a:avLst>
          </a:prstGeom>
          <a:solidFill>
            <a:srgbClr val="E7B2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TextBox 20">
            <a:extLst>
              <a:ext uri="{FF2B5EF4-FFF2-40B4-BE49-F238E27FC236}">
                <a16:creationId xmlns:a16="http://schemas.microsoft.com/office/drawing/2014/main" id="{D9FB525B-5027-929A-3AC1-36AB94442A1A}"/>
              </a:ext>
            </a:extLst>
          </p:cNvPr>
          <p:cNvSpPr txBox="1"/>
          <p:nvPr/>
        </p:nvSpPr>
        <p:spPr>
          <a:xfrm>
            <a:off x="8319615" y="3607245"/>
            <a:ext cx="3769463" cy="457946"/>
          </a:xfrm>
          <a:prstGeom prst="rect">
            <a:avLst/>
          </a:prstGeom>
          <a:noFill/>
        </p:spPr>
        <p:txBody>
          <a:bodyPr wrap="square">
            <a:spAutoFit/>
          </a:bodyPr>
          <a:lstStyle/>
          <a:p>
            <a:pPr marL="285750" marR="0" lvl="0" indent="-285750" fontAlgn="auto">
              <a:lnSpc>
                <a:spcPct val="115000"/>
              </a:lnSpc>
              <a:spcBef>
                <a:spcPts val="600"/>
              </a:spcBef>
              <a:buClr>
                <a:schemeClr val="tx1"/>
              </a:buClr>
              <a:buSzTx/>
              <a:buFont typeface="Wingdings" pitchFamily="2" charset="2"/>
              <a:buChar char="q"/>
              <a:tabLst/>
              <a:defRPr/>
            </a:pPr>
            <a:r>
              <a:rPr lang="he-IL" sz="1050" dirty="0">
                <a:latin typeface="Heebo" pitchFamily="2" charset="-79"/>
                <a:ea typeface="Tahoma" panose="020B0604030504040204" pitchFamily="34" charset="0"/>
                <a:cs typeface="Heebo" pitchFamily="2" charset="-79"/>
              </a:rPr>
              <a:t>סביבה עירונית ומרחב ציבורי מותאמים לגיל הרך ולמלוויהם, השקעה בתשתית פיזית בעיר לטובת הגיל הרך</a:t>
            </a:r>
            <a:endParaRPr lang="en-US" sz="1050" dirty="0">
              <a:latin typeface="Heebo" pitchFamily="2" charset="-79"/>
              <a:ea typeface="Tahoma" panose="020B0604030504040204" pitchFamily="34" charset="0"/>
              <a:cs typeface="Heebo" pitchFamily="2" charset="-79"/>
            </a:endParaRPr>
          </a:p>
        </p:txBody>
      </p:sp>
      <p:sp>
        <p:nvSpPr>
          <p:cNvPr id="23" name="TextBox 22">
            <a:extLst>
              <a:ext uri="{FF2B5EF4-FFF2-40B4-BE49-F238E27FC236}">
                <a16:creationId xmlns:a16="http://schemas.microsoft.com/office/drawing/2014/main" id="{86F39CF7-E979-48F9-E5CB-DA2F78CDABF7}"/>
              </a:ext>
            </a:extLst>
          </p:cNvPr>
          <p:cNvSpPr txBox="1"/>
          <p:nvPr/>
        </p:nvSpPr>
        <p:spPr>
          <a:xfrm>
            <a:off x="32307" y="3607245"/>
            <a:ext cx="8255000" cy="430887"/>
          </a:xfrm>
          <a:prstGeom prst="rect">
            <a:avLst/>
          </a:prstGeom>
          <a:noFill/>
        </p:spPr>
        <p:txBody>
          <a:bodyPr wrap="square">
            <a:spAutoFit/>
          </a:bodyPr>
          <a:lstStyle/>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המיקומים לאירועים במרחב הציבורי נבחרו תוך התחשבות בצרכי התושבים, תנאי התשתית הפיזית ושיקולים לוגיסטיים.</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defRPr/>
            </a:pPr>
            <a:r>
              <a:rPr lang="he-IL" sz="1050" kern="1200" dirty="0">
                <a:solidFill>
                  <a:schemeClr val="dk1"/>
                </a:solidFill>
                <a:latin typeface="Heebo" pitchFamily="2" charset="-79"/>
                <a:ea typeface="Tahoma" panose="020B0604030504040204" pitchFamily="34" charset="0"/>
                <a:cs typeface="Heebo" pitchFamily="2" charset="-79"/>
              </a:rPr>
              <a:t>מהערכת ההתערבויות במרחב הציבורי, אשר בוצעו במימון עירוני, עלה כי ניכר שיפור בהתאמת התשתית </a:t>
            </a:r>
            <a:r>
              <a:rPr lang="he-IL" sz="1050" dirty="0">
                <a:latin typeface="Heebo" pitchFamily="2" charset="-79"/>
                <a:ea typeface="Tahoma" panose="020B0604030504040204" pitchFamily="34" charset="0"/>
                <a:cs typeface="Heebo" pitchFamily="2" charset="-79"/>
              </a:rPr>
              <a:t>הפיזית לצרכי הגיל הרך.</a:t>
            </a:r>
          </a:p>
        </p:txBody>
      </p:sp>
      <p:sp>
        <p:nvSpPr>
          <p:cNvPr id="25" name="TextBox 24">
            <a:extLst>
              <a:ext uri="{FF2B5EF4-FFF2-40B4-BE49-F238E27FC236}">
                <a16:creationId xmlns:a16="http://schemas.microsoft.com/office/drawing/2014/main" id="{2692545E-5860-3835-FFE4-B13D68A5A5C9}"/>
              </a:ext>
            </a:extLst>
          </p:cNvPr>
          <p:cNvSpPr txBox="1"/>
          <p:nvPr/>
        </p:nvSpPr>
        <p:spPr>
          <a:xfrm>
            <a:off x="8513048" y="4569475"/>
            <a:ext cx="3576030" cy="1095493"/>
          </a:xfrm>
          <a:prstGeom prst="rect">
            <a:avLst/>
          </a:prstGeom>
          <a:noFill/>
        </p:spPr>
        <p:txBody>
          <a:bodyPr wrap="square">
            <a:spAutoFit/>
          </a:bodyPr>
          <a:lstStyle/>
          <a:p>
            <a:pPr marL="285750" indent="-285750">
              <a:lnSpc>
                <a:spcPct val="115000"/>
              </a:lnSpc>
              <a:spcBef>
                <a:spcPts val="600"/>
              </a:spcBef>
              <a:spcAft>
                <a:spcPts val="0"/>
              </a:spcAft>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צריכת שירותים ושביעות רצון </a:t>
            </a:r>
          </a:p>
          <a:p>
            <a:pPr marL="285750" indent="-285750">
              <a:lnSpc>
                <a:spcPct val="115000"/>
              </a:lnSpc>
              <a:spcBef>
                <a:spcPts val="600"/>
              </a:spcBef>
              <a:spcAft>
                <a:spcPts val="0"/>
              </a:spcAft>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רכישת ידע וכלים להורות, רווחה הורית </a:t>
            </a:r>
          </a:p>
          <a:p>
            <a:pPr marL="285750" indent="-285750">
              <a:lnSpc>
                <a:spcPct val="115000"/>
              </a:lnSpc>
              <a:spcBef>
                <a:spcPts val="600"/>
              </a:spcBef>
              <a:spcAft>
                <a:spcPts val="0"/>
              </a:spcAft>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משחק משותף ואינטראקציית מלווה-ילד חיובית ומיטיבה</a:t>
            </a:r>
          </a:p>
          <a:p>
            <a:pPr marL="285750" indent="-285750">
              <a:lnSpc>
                <a:spcPct val="115000"/>
              </a:lnSpc>
              <a:spcBef>
                <a:spcPts val="600"/>
              </a:spcBef>
              <a:spcAft>
                <a:spcPts val="0"/>
              </a:spcAft>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תנאים להתפתחות מיטבית בגיל הרך</a:t>
            </a:r>
            <a:endParaRPr lang="en-US" sz="1050" dirty="0">
              <a:solidFill>
                <a:schemeClr val="bg1"/>
              </a:solidFill>
              <a:latin typeface="Heebo" pitchFamily="2" charset="-79"/>
              <a:ea typeface="Tahoma" panose="020B0604030504040204" pitchFamily="34" charset="0"/>
              <a:cs typeface="Heebo" pitchFamily="2" charset="-79"/>
            </a:endParaRPr>
          </a:p>
        </p:txBody>
      </p:sp>
      <p:sp>
        <p:nvSpPr>
          <p:cNvPr id="26" name="TextBox 25">
            <a:extLst>
              <a:ext uri="{FF2B5EF4-FFF2-40B4-BE49-F238E27FC236}">
                <a16:creationId xmlns:a16="http://schemas.microsoft.com/office/drawing/2014/main" id="{E1AD8C94-9612-F21F-96A5-EA94BDB42422}"/>
              </a:ext>
            </a:extLst>
          </p:cNvPr>
          <p:cNvSpPr txBox="1"/>
          <p:nvPr/>
        </p:nvSpPr>
        <p:spPr>
          <a:xfrm>
            <a:off x="-2" y="4584032"/>
            <a:ext cx="8255000" cy="1061829"/>
          </a:xfrm>
          <a:prstGeom prst="rect">
            <a:avLst/>
          </a:prstGeom>
          <a:noFill/>
        </p:spPr>
        <p:txBody>
          <a:bodyPr wrap="square">
            <a:spAutoFit/>
          </a:bodyPr>
          <a:lstStyle/>
          <a:p>
            <a:pPr marL="182563" indent="-182563" rtl="1">
              <a:buFont typeface="Arial" panose="020B0604020202020204" pitchFamily="34" charset="0"/>
              <a:buChar char="•"/>
            </a:pPr>
            <a:r>
              <a:rPr lang="he-IL" sz="1050" kern="1200" dirty="0">
                <a:solidFill>
                  <a:schemeClr val="dk1"/>
                </a:solidFill>
                <a:latin typeface="Heebo" pitchFamily="2" charset="-79"/>
                <a:ea typeface="Tahoma" panose="020B0604030504040204" pitchFamily="34" charset="0"/>
                <a:cs typeface="Heebo" pitchFamily="2" charset="-79"/>
              </a:rPr>
              <a:t>בהתערבויות שהוערכו, נצפתה ו/או דווחה שביעות רצון גבוהה מהפעילויות ומהמנחים/מפעילים. זאת ביחס לפעילויות, סדנאות, וצריכה מתמדת של השירות הקהילתי.</a:t>
            </a:r>
          </a:p>
          <a:p>
            <a:pPr marL="182563" indent="-182563" rtl="1">
              <a:buFont typeface="Arial" panose="020B0604020202020204" pitchFamily="34" charset="0"/>
              <a:buChar char="•"/>
            </a:pPr>
            <a:r>
              <a:rPr lang="he-IL" sz="1050" kern="1200" dirty="0">
                <a:solidFill>
                  <a:schemeClr val="dk1"/>
                </a:solidFill>
                <a:latin typeface="Heebo" pitchFamily="2" charset="-79"/>
                <a:ea typeface="Tahoma" panose="020B0604030504040204" pitchFamily="34" charset="0"/>
                <a:cs typeface="Heebo" pitchFamily="2" charset="-79"/>
              </a:rPr>
              <a:t>בכל ההתערבויות נצפתה אינטראקציה חיובית ומשחק משותף בין מלווים לילדים, הודות להתאמת התכנים ו/או מאפייני המרחב לצרכי הקהילות השונות, ומתן מענה רב גילי.</a:t>
            </a:r>
            <a:endParaRPr lang="he-IL" sz="1050" strike="sngStrike" kern="1200" dirty="0">
              <a:solidFill>
                <a:schemeClr val="dk1"/>
              </a:solidFill>
              <a:latin typeface="Heebo" pitchFamily="2" charset="-79"/>
              <a:ea typeface="Tahoma" panose="020B0604030504040204" pitchFamily="34" charset="0"/>
              <a:cs typeface="Heebo" pitchFamily="2" charset="-79"/>
            </a:endParaRPr>
          </a:p>
          <a:p>
            <a:pPr marL="182563" indent="-182563" rtl="1">
              <a:buFont typeface="Arial" panose="020B0604020202020204" pitchFamily="34" charset="0"/>
              <a:buChar char="•"/>
            </a:pPr>
            <a:r>
              <a:rPr lang="he-IL" sz="1050" kern="1200" dirty="0" err="1">
                <a:solidFill>
                  <a:schemeClr val="dk1"/>
                </a:solidFill>
                <a:latin typeface="Heebo" pitchFamily="2" charset="-79"/>
                <a:ea typeface="Tahoma" panose="020B0604030504040204" pitchFamily="34" charset="0"/>
                <a:cs typeface="Heebo" pitchFamily="2" charset="-79"/>
              </a:rPr>
              <a:t>ממשובי</a:t>
            </a:r>
            <a:r>
              <a:rPr lang="he-IL" sz="1050" kern="1200" dirty="0">
                <a:solidFill>
                  <a:schemeClr val="dk1"/>
                </a:solidFill>
                <a:latin typeface="Heebo" pitchFamily="2" charset="-79"/>
                <a:ea typeface="Tahoma" panose="020B0604030504040204" pitchFamily="34" charset="0"/>
                <a:cs typeface="Heebo" pitchFamily="2" charset="-79"/>
              </a:rPr>
              <a:t> סדנאות הקריאה וממצאי התצפית על המשחקייה במרכז הערבי יהודי, עולה שהמשתתפים / המבקרים נתרמו בידע </a:t>
            </a:r>
            <a:r>
              <a:rPr lang="he-IL" sz="1050" kern="1200" dirty="0" err="1">
                <a:solidFill>
                  <a:schemeClr val="dk1"/>
                </a:solidFill>
                <a:latin typeface="Heebo" pitchFamily="2" charset="-79"/>
                <a:ea typeface="Tahoma" panose="020B0604030504040204" pitchFamily="34" charset="0"/>
                <a:cs typeface="Heebo" pitchFamily="2" charset="-79"/>
              </a:rPr>
              <a:t>ופרקטיקות</a:t>
            </a:r>
            <a:r>
              <a:rPr lang="he-IL" sz="1050" kern="1200" dirty="0">
                <a:solidFill>
                  <a:schemeClr val="dk1"/>
                </a:solidFill>
                <a:latin typeface="Heebo" pitchFamily="2" charset="-79"/>
                <a:ea typeface="Tahoma" panose="020B0604030504040204" pitchFamily="34" charset="0"/>
                <a:cs typeface="Heebo" pitchFamily="2" charset="-79"/>
              </a:rPr>
              <a:t> מיטיבות, בדגש על אוכלוסיות מוחלשות (תושבי דרום העיר ויפו).</a:t>
            </a:r>
          </a:p>
        </p:txBody>
      </p:sp>
      <p:sp>
        <p:nvSpPr>
          <p:cNvPr id="27" name="TextBox 26">
            <a:extLst>
              <a:ext uri="{FF2B5EF4-FFF2-40B4-BE49-F238E27FC236}">
                <a16:creationId xmlns:a16="http://schemas.microsoft.com/office/drawing/2014/main" id="{AF47F1D6-5D29-638E-0D66-CF28A02B4D23}"/>
              </a:ext>
            </a:extLst>
          </p:cNvPr>
          <p:cNvSpPr txBox="1"/>
          <p:nvPr/>
        </p:nvSpPr>
        <p:spPr>
          <a:xfrm>
            <a:off x="32306" y="5801211"/>
            <a:ext cx="8222691" cy="738664"/>
          </a:xfrm>
          <a:prstGeom prst="rect">
            <a:avLst/>
          </a:prstGeom>
          <a:noFill/>
        </p:spPr>
        <p:txBody>
          <a:bodyPr wrap="square">
            <a:spAutoFit/>
          </a:bodyPr>
          <a:lstStyle/>
          <a:p>
            <a:pPr marL="182563" indent="-182563" rtl="1">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הפעילויות והאירועים השונים משקפים עשייה עירונית בראייה קהילתית, כאשר ניתן מענה ממוקד ומותאם למאפיינים השונים של כל קהילה/שכונה.</a:t>
            </a:r>
          </a:p>
          <a:p>
            <a:pPr marL="182563" indent="-182563" rtl="1">
              <a:buFont typeface="Arial" panose="020B0604020202020204" pitchFamily="34" charset="0"/>
              <a:buChar char="•"/>
            </a:pPr>
            <a:r>
              <a:rPr lang="he-IL" sz="1050" dirty="0">
                <a:latin typeface="Heebo" pitchFamily="2" charset="-79"/>
                <a:ea typeface="Tahoma" panose="020B0604030504040204" pitchFamily="34" charset="0"/>
                <a:cs typeface="Heebo" pitchFamily="2" charset="-79"/>
              </a:rPr>
              <a:t>מהערכת ההתערבויות עולה כי </a:t>
            </a:r>
            <a:r>
              <a:rPr lang="he-IL" sz="1050" kern="1200" dirty="0">
                <a:solidFill>
                  <a:schemeClr val="dk1"/>
                </a:solidFill>
                <a:latin typeface="Heebo" pitchFamily="2" charset="-79"/>
                <a:ea typeface="Tahoma" panose="020B0604030504040204" pitchFamily="34" charset="0"/>
                <a:cs typeface="Heebo" pitchFamily="2" charset="-79"/>
              </a:rPr>
              <a:t>היוזמות קידמו התכנסות חברתית וחיזקו בקרב התושבים את תחושת השייכות לשכונה.</a:t>
            </a:r>
          </a:p>
          <a:p>
            <a:pPr marL="182563" marR="0" lvl="0" indent="-182563" algn="r" defTabSz="914400" rtl="1" eaLnBrk="1" fontAlgn="auto" latinLnBrk="0" hangingPunct="1">
              <a:lnSpc>
                <a:spcPct val="100000"/>
              </a:lnSpc>
              <a:spcBef>
                <a:spcPts val="0"/>
              </a:spcBef>
              <a:spcAft>
                <a:spcPts val="0"/>
              </a:spcAft>
              <a:buClrTx/>
              <a:buSzTx/>
              <a:buFont typeface="Arial" panose="020B0604020202020204" pitchFamily="34" charset="0"/>
              <a:buChar char="•"/>
              <a:defRPr/>
            </a:pPr>
            <a:r>
              <a:rPr lang="he-IL" sz="1050" dirty="0">
                <a:latin typeface="Heebo" pitchFamily="2" charset="-79"/>
                <a:ea typeface="Tahoma" panose="020B0604030504040204" pitchFamily="34" charset="0"/>
                <a:cs typeface="Heebo" pitchFamily="2" charset="-79"/>
              </a:rPr>
              <a:t>מממצאי התצפיות ניכר כי התושבים מוקירים את פעילות הצוות הקהילתי, שמודע לחשיבות הקשר עם התושבים לטובת שיפור המענים וקידום החיבור הקהילתי.</a:t>
            </a:r>
            <a:endParaRPr lang="he-IL" sz="1050" kern="1200" dirty="0">
              <a:solidFill>
                <a:schemeClr val="dk1"/>
              </a:solidFill>
              <a:latin typeface="Heebo" pitchFamily="2" charset="-79"/>
              <a:ea typeface="Tahoma" panose="020B0604030504040204" pitchFamily="34" charset="0"/>
              <a:cs typeface="Heebo" pitchFamily="2" charset="-79"/>
            </a:endParaRPr>
          </a:p>
        </p:txBody>
      </p:sp>
      <p:sp>
        <p:nvSpPr>
          <p:cNvPr id="29" name="TextBox 28">
            <a:extLst>
              <a:ext uri="{FF2B5EF4-FFF2-40B4-BE49-F238E27FC236}">
                <a16:creationId xmlns:a16="http://schemas.microsoft.com/office/drawing/2014/main" id="{3ADBA99F-B6E1-3480-494F-B1BE4DD9653F}"/>
              </a:ext>
            </a:extLst>
          </p:cNvPr>
          <p:cNvSpPr txBox="1"/>
          <p:nvPr/>
        </p:nvSpPr>
        <p:spPr>
          <a:xfrm>
            <a:off x="8608526" y="4213247"/>
            <a:ext cx="3450773" cy="400110"/>
          </a:xfrm>
          <a:prstGeom prst="rect">
            <a:avLst/>
          </a:prstGeom>
          <a:noFill/>
        </p:spPr>
        <p:txBody>
          <a:bodyPr wrap="square">
            <a:spAutoFit/>
          </a:bodyPr>
          <a:lstStyle/>
          <a:p>
            <a:pPr rtl="1"/>
            <a:r>
              <a:rPr lang="he-IL" sz="2000" b="1" dirty="0">
                <a:solidFill>
                  <a:srgbClr val="9ABC56"/>
                </a:solidFill>
                <a:latin typeface="Heebo" pitchFamily="2" charset="-79"/>
                <a:ea typeface="Tahoma" panose="020B0604030504040204" pitchFamily="34" charset="0"/>
                <a:cs typeface="Heebo" pitchFamily="2" charset="-79"/>
              </a:rPr>
              <a:t>בני הגיל הרך ומלוויהם</a:t>
            </a:r>
          </a:p>
        </p:txBody>
      </p:sp>
      <p:sp>
        <p:nvSpPr>
          <p:cNvPr id="36" name="Rectangle 35">
            <a:extLst>
              <a:ext uri="{FF2B5EF4-FFF2-40B4-BE49-F238E27FC236}">
                <a16:creationId xmlns:a16="http://schemas.microsoft.com/office/drawing/2014/main" id="{56F75B48-4340-8034-B763-89918FB8B65B}"/>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7" name="מציין מיקום של מספר שקופית 5">
            <a:extLst>
              <a:ext uri="{FF2B5EF4-FFF2-40B4-BE49-F238E27FC236}">
                <a16:creationId xmlns:a16="http://schemas.microsoft.com/office/drawing/2014/main" id="{336DC356-7594-73EA-7DD3-46F7A484C777}"/>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4</a:t>
            </a:fld>
            <a:endParaRPr lang="he-IL" dirty="0">
              <a:latin typeface="Heebo" pitchFamily="2" charset="-79"/>
              <a:cs typeface="Heebo" pitchFamily="2" charset="-79"/>
            </a:endParaRPr>
          </a:p>
        </p:txBody>
      </p:sp>
      <p:sp>
        <p:nvSpPr>
          <p:cNvPr id="38" name="Round Same Side Corner Rectangle 37">
            <a:extLst>
              <a:ext uri="{FF2B5EF4-FFF2-40B4-BE49-F238E27FC236}">
                <a16:creationId xmlns:a16="http://schemas.microsoft.com/office/drawing/2014/main" id="{AACF2A7F-1281-ED0D-3A56-523FF3DB7114}"/>
              </a:ext>
            </a:extLst>
          </p:cNvPr>
          <p:cNvSpPr/>
          <p:nvPr/>
        </p:nvSpPr>
        <p:spPr>
          <a:xfrm rot="16200000">
            <a:off x="9860426" y="4244655"/>
            <a:ext cx="807581" cy="3855571"/>
          </a:xfrm>
          <a:prstGeom prst="round2SameRect">
            <a:avLst>
              <a:gd name="adj1" fmla="val 8668"/>
              <a:gd name="adj2" fmla="val 0"/>
            </a:avLst>
          </a:prstGeom>
          <a:solidFill>
            <a:srgbClr val="BFD5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0" name="TextBox 39">
            <a:extLst>
              <a:ext uri="{FF2B5EF4-FFF2-40B4-BE49-F238E27FC236}">
                <a16:creationId xmlns:a16="http://schemas.microsoft.com/office/drawing/2014/main" id="{2393FA99-4850-DCC3-B609-AC73B8A6047E}"/>
              </a:ext>
            </a:extLst>
          </p:cNvPr>
          <p:cNvSpPr txBox="1"/>
          <p:nvPr/>
        </p:nvSpPr>
        <p:spPr>
          <a:xfrm>
            <a:off x="8969212" y="6042355"/>
            <a:ext cx="3119866" cy="280654"/>
          </a:xfrm>
          <a:prstGeom prst="rect">
            <a:avLst/>
          </a:prstGeom>
          <a:noFill/>
        </p:spPr>
        <p:txBody>
          <a:bodyPr wrap="square">
            <a:spAutoFit/>
          </a:bodyPr>
          <a:lstStyle/>
          <a:p>
            <a:pPr marL="171450" marR="0" lvl="0" indent="-171450" fontAlgn="auto">
              <a:lnSpc>
                <a:spcPct val="115000"/>
              </a:lnSpc>
              <a:spcBef>
                <a:spcPts val="600"/>
              </a:spcBef>
              <a:buClr>
                <a:schemeClr val="tx1"/>
              </a:buClr>
              <a:buSzTx/>
              <a:buFont typeface="Wingdings" pitchFamily="2" charset="2"/>
              <a:buChar char="q"/>
              <a:tabLst/>
              <a:defRPr/>
            </a:pPr>
            <a:r>
              <a:rPr lang="he-IL" sz="1050" dirty="0">
                <a:latin typeface="Heebo" pitchFamily="2" charset="-79"/>
                <a:ea typeface="Tahoma" panose="020B0604030504040204" pitchFamily="34" charset="0"/>
                <a:cs typeface="Heebo" pitchFamily="2" charset="-79"/>
              </a:rPr>
              <a:t>קהילתיות והשתייכות חברתית</a:t>
            </a:r>
            <a:endParaRPr lang="en-US" sz="1050" dirty="0">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180350064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4FF165-1E82-954C-0333-5EE78B4449F8}"/>
              </a:ext>
            </a:extLst>
          </p:cNvPr>
          <p:cNvPicPr>
            <a:picLocks noChangeAspect="1"/>
          </p:cNvPicPr>
          <p:nvPr/>
        </p:nvPicPr>
        <p:blipFill rotWithShape="1">
          <a:blip r:embed="rId2">
            <a:extLst>
              <a:ext uri="{28A0092B-C50C-407E-A947-70E740481C1C}">
                <a14:useLocalDpi xmlns:a14="http://schemas.microsoft.com/office/drawing/2010/main" val="0"/>
              </a:ext>
            </a:extLst>
          </a:blip>
          <a:srcRect t="13529" b="11472"/>
          <a:stretch/>
        </p:blipFill>
        <p:spPr>
          <a:xfrm>
            <a:off x="0" y="0"/>
            <a:ext cx="12192000" cy="6858000"/>
          </a:xfrm>
          <a:prstGeom prst="rect">
            <a:avLst/>
          </a:prstGeom>
        </p:spPr>
      </p:pic>
      <p:sp>
        <p:nvSpPr>
          <p:cNvPr id="5" name="Round Same Side Corner Rectangle 4">
            <a:extLst>
              <a:ext uri="{FF2B5EF4-FFF2-40B4-BE49-F238E27FC236}">
                <a16:creationId xmlns:a16="http://schemas.microsoft.com/office/drawing/2014/main" id="{BBE9C52A-3E22-7F8D-EFE6-59B896679597}"/>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 name="Title 1">
            <a:extLst>
              <a:ext uri="{FF2B5EF4-FFF2-40B4-BE49-F238E27FC236}">
                <a16:creationId xmlns:a16="http://schemas.microsoft.com/office/drawing/2014/main" id="{3B8BEBB0-D83D-4C3B-54EF-C08E14B3AEF6}"/>
              </a:ext>
            </a:extLst>
          </p:cNvPr>
          <p:cNvSpPr txBox="1">
            <a:spLocks/>
          </p:cNvSpPr>
          <p:nvPr/>
        </p:nvSpPr>
        <p:spPr>
          <a:xfrm>
            <a:off x="7242756" y="2019754"/>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a:latin typeface="Heebo" pitchFamily="2" charset="-79"/>
                <a:ea typeface="Tahoma" panose="020B0604030504040204" pitchFamily="34" charset="0"/>
                <a:cs typeface="Heebo" pitchFamily="2" charset="-79"/>
              </a:rPr>
              <a:t>OVERVIEW</a:t>
            </a:r>
            <a:r>
              <a:rPr lang="he-IL" sz="2800" b="1" dirty="0">
                <a:latin typeface="Heebo" pitchFamily="2" charset="-79"/>
                <a:ea typeface="Tahoma" panose="020B0604030504040204" pitchFamily="34" charset="0"/>
                <a:cs typeface="Heebo" pitchFamily="2" charset="-79"/>
              </a:rPr>
              <a:t> על הפרויקטים המרכזיים </a:t>
            </a:r>
            <a:br>
              <a:rPr lang="en-US" sz="2800" b="1" dirty="0">
                <a:latin typeface="Heebo" pitchFamily="2" charset="-79"/>
                <a:ea typeface="Tahoma" panose="020B0604030504040204" pitchFamily="34" charset="0"/>
                <a:cs typeface="Heebo" pitchFamily="2" charset="-79"/>
              </a:rPr>
            </a:br>
            <a:r>
              <a:rPr lang="he-IL" sz="2800" b="1" dirty="0">
                <a:latin typeface="Heebo" pitchFamily="2" charset="-79"/>
                <a:ea typeface="Tahoma" panose="020B0604030504040204" pitchFamily="34" charset="0"/>
                <a:cs typeface="Heebo" pitchFamily="2" charset="-79"/>
              </a:rPr>
              <a:t>שלוו במדידה והערכה במהלך 2023</a:t>
            </a:r>
          </a:p>
        </p:txBody>
      </p:sp>
    </p:spTree>
    <p:extLst>
      <p:ext uri="{BB962C8B-B14F-4D97-AF65-F5344CB8AC3E}">
        <p14:creationId xmlns:p14="http://schemas.microsoft.com/office/powerpoint/2010/main" val="39695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a:extLst>
              <a:ext uri="{FF2B5EF4-FFF2-40B4-BE49-F238E27FC236}">
                <a16:creationId xmlns:a16="http://schemas.microsoft.com/office/drawing/2014/main" id="{2F201D94-7F39-6823-84FE-6A47D65546A7}"/>
              </a:ext>
            </a:extLst>
          </p:cNvPr>
          <p:cNvGrpSpPr/>
          <p:nvPr/>
        </p:nvGrpSpPr>
        <p:grpSpPr>
          <a:xfrm>
            <a:off x="-56537" y="2020"/>
            <a:ext cx="3282110" cy="6858000"/>
            <a:chOff x="8909890" y="0"/>
            <a:chExt cx="3282110" cy="6858000"/>
          </a:xfrm>
        </p:grpSpPr>
        <p:sp>
          <p:nvSpPr>
            <p:cNvPr id="25" name="Rectangle 24">
              <a:extLst>
                <a:ext uri="{FF2B5EF4-FFF2-40B4-BE49-F238E27FC236}">
                  <a16:creationId xmlns:a16="http://schemas.microsoft.com/office/drawing/2014/main" id="{ABC729E8-9847-0F8C-51DC-F6D8C28BAE2B}"/>
                </a:ext>
              </a:extLst>
            </p:cNvPr>
            <p:cNvSpPr/>
            <p:nvPr/>
          </p:nvSpPr>
          <p:spPr>
            <a:xfrm>
              <a:off x="8967537" y="0"/>
              <a:ext cx="3224463" cy="6858000"/>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pic>
          <p:nvPicPr>
            <p:cNvPr id="11" name="Picture 10" descr="A group of children playing with chalk on a sidewalk&#10;&#10;Description automatically generated">
              <a:extLst>
                <a:ext uri="{FF2B5EF4-FFF2-40B4-BE49-F238E27FC236}">
                  <a16:creationId xmlns:a16="http://schemas.microsoft.com/office/drawing/2014/main" id="{EF89DBEB-BA7F-9D14-BDF0-DC05CEFE37A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t="25353" r="359" b="32589"/>
            <a:stretch/>
          </p:blipFill>
          <p:spPr>
            <a:xfrm>
              <a:off x="8967537" y="3354508"/>
              <a:ext cx="3224463" cy="1518640"/>
            </a:xfrm>
            <a:prstGeom prst="rect">
              <a:avLst/>
            </a:prstGeom>
            <a:ln>
              <a:noFill/>
            </a:ln>
          </p:spPr>
        </p:pic>
        <p:pic>
          <p:nvPicPr>
            <p:cNvPr id="20" name="תמונה 6">
              <a:extLst>
                <a:ext uri="{FF2B5EF4-FFF2-40B4-BE49-F238E27FC236}">
                  <a16:creationId xmlns:a16="http://schemas.microsoft.com/office/drawing/2014/main" id="{6E814C55-03A4-7D23-1712-1DD669A119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46" t="14597"/>
            <a:stretch/>
          </p:blipFill>
          <p:spPr>
            <a:xfrm>
              <a:off x="8967537" y="4873147"/>
              <a:ext cx="3212887" cy="1984853"/>
            </a:xfrm>
            <a:prstGeom prst="rect">
              <a:avLst/>
            </a:prstGeom>
            <a:ln>
              <a:noFill/>
            </a:ln>
          </p:spPr>
        </p:pic>
        <p:sp>
          <p:nvSpPr>
            <p:cNvPr id="27" name="TextBox 26">
              <a:extLst>
                <a:ext uri="{FF2B5EF4-FFF2-40B4-BE49-F238E27FC236}">
                  <a16:creationId xmlns:a16="http://schemas.microsoft.com/office/drawing/2014/main" id="{B01C5D5D-F4D9-A5D4-4844-7D4F36440492}"/>
                </a:ext>
              </a:extLst>
            </p:cNvPr>
            <p:cNvSpPr txBox="1"/>
            <p:nvPr/>
          </p:nvSpPr>
          <p:spPr>
            <a:xfrm>
              <a:off x="9108674" y="242981"/>
              <a:ext cx="2871435" cy="2877711"/>
            </a:xfrm>
            <a:prstGeom prst="rect">
              <a:avLst/>
            </a:prstGeom>
            <a:noFill/>
          </p:spPr>
          <p:txBody>
            <a:bodyPr wrap="square">
              <a:spAutoFit/>
            </a:bodyPr>
            <a:lstStyle/>
            <a:p>
              <a:pPr rtl="1"/>
              <a:r>
                <a:rPr lang="he-IL" b="1" dirty="0">
                  <a:solidFill>
                    <a:srgbClr val="000000"/>
                  </a:solidFill>
                  <a:latin typeface="Heebo" pitchFamily="2" charset="-79"/>
                  <a:ea typeface="Tahoma" panose="020B0604030504040204" pitchFamily="34" charset="0"/>
                  <a:cs typeface="Heebo" pitchFamily="2" charset="-79"/>
                </a:rPr>
                <a:t>הבחירה באירוע הפנינג לבחינת אינטראקציות בין הורים לילדים הייתה מוצלחת. </a:t>
              </a:r>
              <a:endParaRPr lang="he-IL" sz="1600" b="1" dirty="0">
                <a:solidFill>
                  <a:srgbClr val="000000"/>
                </a:solidFill>
                <a:latin typeface="Heebo" pitchFamily="2" charset="-79"/>
                <a:ea typeface="Tahoma" panose="020B0604030504040204" pitchFamily="34" charset="0"/>
                <a:cs typeface="Heebo" pitchFamily="2" charset="-79"/>
              </a:endParaRPr>
            </a:p>
            <a:p>
              <a:pPr rtl="1">
                <a:lnSpc>
                  <a:spcPct val="200000"/>
                </a:lnSpc>
              </a:pPr>
              <a:r>
                <a:rPr lang="he-IL" sz="1200" dirty="0">
                  <a:solidFill>
                    <a:srgbClr val="000000"/>
                  </a:solidFill>
                  <a:latin typeface="Heebo" pitchFamily="2" charset="-79"/>
                  <a:ea typeface="Tahoma" panose="020B0604030504040204" pitchFamily="34" charset="0"/>
                  <a:cs typeface="Heebo" pitchFamily="2" charset="-79"/>
                </a:rPr>
                <a:t>התושבים: </a:t>
              </a:r>
            </a:p>
            <a:p>
              <a:pPr marL="285750" indent="-285750" rtl="1">
                <a:spcBef>
                  <a:spcPts val="600"/>
                </a:spcBef>
                <a:buFont typeface="Arial" panose="020B0604020202020204" pitchFamily="34" charset="0"/>
                <a:buChar char="•"/>
              </a:pPr>
              <a:r>
                <a:rPr lang="he-IL" sz="1200" dirty="0">
                  <a:solidFill>
                    <a:srgbClr val="000000"/>
                  </a:solidFill>
                  <a:latin typeface="Heebo" pitchFamily="2" charset="-79"/>
                  <a:ea typeface="Tahoma" panose="020B0604030504040204" pitchFamily="34" charset="0"/>
                  <a:cs typeface="Heebo" pitchFamily="2" charset="-79"/>
                </a:rPr>
                <a:t>נחשפו לגינה הקיימת</a:t>
              </a:r>
            </a:p>
            <a:p>
              <a:pPr marL="285750" indent="-285750" rtl="1">
                <a:spcBef>
                  <a:spcPts val="600"/>
                </a:spcBef>
                <a:buFont typeface="Arial" panose="020B0604020202020204" pitchFamily="34" charset="0"/>
                <a:buChar char="•"/>
              </a:pPr>
              <a:r>
                <a:rPr lang="he-IL" sz="1200" dirty="0">
                  <a:solidFill>
                    <a:srgbClr val="000000"/>
                  </a:solidFill>
                  <a:latin typeface="Heebo" pitchFamily="2" charset="-79"/>
                  <a:ea typeface="Tahoma" panose="020B0604030504040204" pitchFamily="34" charset="0"/>
                  <a:cs typeface="Heebo" pitchFamily="2" charset="-79"/>
                </a:rPr>
                <a:t>התלהבו מהתחנות</a:t>
              </a:r>
            </a:p>
            <a:p>
              <a:pPr marL="285750" indent="-285750" rtl="1">
                <a:spcBef>
                  <a:spcPts val="600"/>
                </a:spcBef>
                <a:buFont typeface="Arial" panose="020B0604020202020204" pitchFamily="34" charset="0"/>
                <a:buChar char="•"/>
              </a:pPr>
              <a:r>
                <a:rPr lang="he-IL" sz="1200" dirty="0">
                  <a:solidFill>
                    <a:srgbClr val="000000"/>
                  </a:solidFill>
                  <a:latin typeface="Heebo" pitchFamily="2" charset="-79"/>
                  <a:ea typeface="Tahoma" panose="020B0604030504040204" pitchFamily="34" charset="0"/>
                  <a:cs typeface="Heebo" pitchFamily="2" charset="-79"/>
                </a:rPr>
                <a:t>הכירו פעילויות ומשחקים חדשים</a:t>
              </a:r>
            </a:p>
            <a:p>
              <a:pPr marL="285750" indent="-285750" rtl="1">
                <a:spcBef>
                  <a:spcPts val="600"/>
                </a:spcBef>
                <a:buFont typeface="Arial" panose="020B0604020202020204" pitchFamily="34" charset="0"/>
                <a:buChar char="•"/>
              </a:pPr>
              <a:r>
                <a:rPr lang="he-IL" sz="1200" dirty="0">
                  <a:solidFill>
                    <a:srgbClr val="000000"/>
                  </a:solidFill>
                  <a:latin typeface="Heebo" pitchFamily="2" charset="-79"/>
                  <a:ea typeface="Tahoma" panose="020B0604030504040204" pitchFamily="34" charset="0"/>
                  <a:cs typeface="Heebo" pitchFamily="2" charset="-79"/>
                </a:rPr>
                <a:t>השתמשו במתקני המשחק</a:t>
              </a:r>
            </a:p>
            <a:p>
              <a:pPr marL="285750" indent="-285750" rtl="1">
                <a:spcBef>
                  <a:spcPts val="600"/>
                </a:spcBef>
                <a:buFont typeface="Arial" panose="020B0604020202020204" pitchFamily="34" charset="0"/>
                <a:buChar char="•"/>
              </a:pPr>
              <a:r>
                <a:rPr lang="he-IL" sz="1200" dirty="0">
                  <a:solidFill>
                    <a:srgbClr val="000000"/>
                  </a:solidFill>
                  <a:latin typeface="Heebo" pitchFamily="2" charset="-79"/>
                  <a:ea typeface="Tahoma" panose="020B0604030504040204" pitchFamily="34" charset="0"/>
                  <a:cs typeface="Heebo" pitchFamily="2" charset="-79"/>
                </a:rPr>
                <a:t>הביעו רצון להמשכיות</a:t>
              </a:r>
              <a:endParaRPr lang="en-IL" sz="1600" dirty="0">
                <a:latin typeface="Heebo" pitchFamily="2" charset="-79"/>
                <a:cs typeface="Heebo" pitchFamily="2" charset="-79"/>
              </a:endParaRPr>
            </a:p>
          </p:txBody>
        </p:sp>
        <p:sp>
          <p:nvSpPr>
            <p:cNvPr id="69" name="TextBox 68">
              <a:extLst>
                <a:ext uri="{FF2B5EF4-FFF2-40B4-BE49-F238E27FC236}">
                  <a16:creationId xmlns:a16="http://schemas.microsoft.com/office/drawing/2014/main" id="{78B0D45A-8C9B-EEE7-ACB7-EE6A519E4C42}"/>
                </a:ext>
              </a:extLst>
            </p:cNvPr>
            <p:cNvSpPr txBox="1"/>
            <p:nvPr/>
          </p:nvSpPr>
          <p:spPr>
            <a:xfrm>
              <a:off x="8909890" y="6550594"/>
              <a:ext cx="3198778" cy="276999"/>
            </a:xfrm>
            <a:prstGeom prst="rect">
              <a:avLst/>
            </a:prstGeom>
            <a:noFill/>
          </p:spPr>
          <p:txBody>
            <a:bodyPr wrap="square">
              <a:spAutoFit/>
            </a:bodyPr>
            <a:lstStyle/>
            <a:p>
              <a:pPr algn="r"/>
              <a:r>
                <a:rPr lang="he-IL" sz="1200" b="1" dirty="0">
                  <a:solidFill>
                    <a:schemeClr val="bg1"/>
                  </a:solidFill>
                  <a:latin typeface="Heebo" pitchFamily="2" charset="-79"/>
                  <a:ea typeface="Tahoma" panose="020B0604030504040204" pitchFamily="34" charset="0"/>
                  <a:cs typeface="Heebo" pitchFamily="2" charset="-79"/>
                </a:rPr>
                <a:t>ספסל חדש ושילוט מפעיל</a:t>
              </a:r>
              <a:endParaRPr lang="en-US" sz="1200" b="1" dirty="0">
                <a:solidFill>
                  <a:schemeClr val="bg1"/>
                </a:solidFill>
                <a:latin typeface="Heebo" pitchFamily="2" charset="-79"/>
                <a:ea typeface="Tahoma" panose="020B0604030504040204" pitchFamily="34" charset="0"/>
                <a:cs typeface="Heebo" pitchFamily="2" charset="-79"/>
              </a:endParaRPr>
            </a:p>
          </p:txBody>
        </p:sp>
        <p:sp>
          <p:nvSpPr>
            <p:cNvPr id="70" name="TextBox 69">
              <a:extLst>
                <a:ext uri="{FF2B5EF4-FFF2-40B4-BE49-F238E27FC236}">
                  <a16:creationId xmlns:a16="http://schemas.microsoft.com/office/drawing/2014/main" id="{9F6CAFFF-E8DF-8193-5461-6A32D56C9816}"/>
                </a:ext>
              </a:extLst>
            </p:cNvPr>
            <p:cNvSpPr txBox="1"/>
            <p:nvPr/>
          </p:nvSpPr>
          <p:spPr>
            <a:xfrm>
              <a:off x="8909890" y="4578806"/>
              <a:ext cx="3198778" cy="276999"/>
            </a:xfrm>
            <a:prstGeom prst="rect">
              <a:avLst/>
            </a:prstGeom>
            <a:noFill/>
          </p:spPr>
          <p:txBody>
            <a:bodyPr wrap="square">
              <a:spAutoFit/>
            </a:bodyPr>
            <a:lstStyle/>
            <a:p>
              <a:r>
                <a:rPr lang="he-IL" sz="1200" b="1" dirty="0">
                  <a:solidFill>
                    <a:schemeClr val="bg1"/>
                  </a:solidFill>
                  <a:latin typeface="Heebo" pitchFamily="2" charset="-79"/>
                  <a:ea typeface="Tahoma" panose="020B0604030504040204" pitchFamily="34" charset="0"/>
                  <a:cs typeface="Heebo" pitchFamily="2" charset="-79"/>
                </a:rPr>
                <a:t>תחנת נוסטלגיה</a:t>
              </a:r>
              <a:endParaRPr lang="en-US" sz="1200" b="1" dirty="0">
                <a:solidFill>
                  <a:schemeClr val="bg1"/>
                </a:solidFill>
                <a:latin typeface="Heebo" pitchFamily="2" charset="-79"/>
                <a:ea typeface="Tahoma" panose="020B0604030504040204" pitchFamily="34" charset="0"/>
                <a:cs typeface="Heebo" pitchFamily="2" charset="-79"/>
              </a:endParaRPr>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bg1"/>
                </a:solidFill>
                <a:latin typeface="Heebo" pitchFamily="2" charset="-79"/>
                <a:cs typeface="Heebo" pitchFamily="2" charset="-79"/>
              </a:rPr>
              <a:t>6</a:t>
            </a:fld>
            <a:endParaRPr lang="he-IL" dirty="0">
              <a:solidFill>
                <a:schemeClr val="bg1"/>
              </a:solidFill>
              <a:latin typeface="Heebo" pitchFamily="2" charset="-79"/>
              <a:cs typeface="Heebo" pitchFamily="2" charset="-79"/>
            </a:endParaRPr>
          </a:p>
        </p:txBody>
      </p:sp>
      <p:grpSp>
        <p:nvGrpSpPr>
          <p:cNvPr id="144" name="Group 143">
            <a:extLst>
              <a:ext uri="{FF2B5EF4-FFF2-40B4-BE49-F238E27FC236}">
                <a16:creationId xmlns:a16="http://schemas.microsoft.com/office/drawing/2014/main" id="{A63403B8-26B6-E416-D485-2CF4CF843A47}"/>
              </a:ext>
            </a:extLst>
          </p:cNvPr>
          <p:cNvGrpSpPr/>
          <p:nvPr/>
        </p:nvGrpSpPr>
        <p:grpSpPr>
          <a:xfrm>
            <a:off x="3608712" y="210223"/>
            <a:ext cx="8445491" cy="5948411"/>
            <a:chOff x="222856" y="210223"/>
            <a:chExt cx="8445491" cy="5948411"/>
          </a:xfrm>
        </p:grpSpPr>
        <p:sp>
          <p:nvSpPr>
            <p:cNvPr id="9" name="TextBox 8">
              <a:extLst>
                <a:ext uri="{FF2B5EF4-FFF2-40B4-BE49-F238E27FC236}">
                  <a16:creationId xmlns:a16="http://schemas.microsoft.com/office/drawing/2014/main" id="{4E74B779-E433-2A67-7A6F-377017057848}"/>
                </a:ext>
              </a:extLst>
            </p:cNvPr>
            <p:cNvSpPr txBox="1"/>
            <p:nvPr/>
          </p:nvSpPr>
          <p:spPr>
            <a:xfrm>
              <a:off x="880431" y="1081934"/>
              <a:ext cx="7671413" cy="108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400" rtl="1" eaLnBrk="1" fontAlgn="auto" latinLnBrk="0" hangingPunct="1">
                <a:lnSpc>
                  <a:spcPct val="150000"/>
                </a:lnSpc>
                <a:spcBef>
                  <a:spcPts val="0"/>
                </a:spcBef>
                <a:spcAft>
                  <a:spcPts val="0"/>
                </a:spcAft>
                <a:buClr>
                  <a:srgbClr val="FFC000"/>
                </a:buClr>
                <a:buSzTx/>
                <a:buFontTx/>
                <a:buNone/>
                <a:tabLst/>
                <a:defRPr/>
              </a:pPr>
              <a:r>
                <a:rPr lang="he-IL" sz="1100" b="1" dirty="0">
                  <a:solidFill>
                    <a:prstClr val="black"/>
                  </a:solidFill>
                  <a:latin typeface="Heebo" pitchFamily="2" charset="-79"/>
                  <a:ea typeface="Tahoma"/>
                  <a:cs typeface="Heebo" pitchFamily="2" charset="-79"/>
                </a:rPr>
                <a:t>קורס </a:t>
              </a:r>
              <a:r>
                <a:rPr lang="en-US" sz="1100" b="1" dirty="0">
                  <a:solidFill>
                    <a:prstClr val="black"/>
                  </a:solidFill>
                  <a:latin typeface="Heebo" pitchFamily="2" charset="-79"/>
                  <a:ea typeface="Tahoma"/>
                  <a:cs typeface="Heebo" pitchFamily="2" charset="-79"/>
                </a:rPr>
                <a:t>ABC4ECD</a:t>
              </a:r>
              <a:r>
                <a:rPr lang="he-IL" sz="1100" b="1" dirty="0">
                  <a:solidFill>
                    <a:prstClr val="black"/>
                  </a:solidFill>
                  <a:latin typeface="Heebo" pitchFamily="2" charset="-79"/>
                  <a:ea typeface="Tahoma"/>
                  <a:cs typeface="Heebo" pitchFamily="2" charset="-79"/>
                </a:rPr>
                <a:t> לשינוי התנהגותי (</a:t>
              </a:r>
              <a:r>
                <a:rPr lang="en-US" sz="1100" b="1" dirty="0">
                  <a:solidFill>
                    <a:prstClr val="black"/>
                  </a:solidFill>
                  <a:latin typeface="Heebo" pitchFamily="2" charset="-79"/>
                  <a:ea typeface="Tahoma"/>
                  <a:cs typeface="Heebo" pitchFamily="2" charset="-79"/>
                </a:rPr>
                <a:t>INSEAD</a:t>
              </a:r>
              <a:r>
                <a:rPr lang="he-IL" sz="1100" b="1" dirty="0">
                  <a:solidFill>
                    <a:prstClr val="black"/>
                  </a:solidFill>
                  <a:latin typeface="Heebo" pitchFamily="2" charset="-79"/>
                  <a:ea typeface="Tahoma"/>
                  <a:cs typeface="Heebo" pitchFamily="2" charset="-79"/>
                </a:rPr>
                <a:t>)- </a:t>
              </a:r>
              <a:r>
                <a:rPr lang="he-IL" sz="1100" dirty="0">
                  <a:solidFill>
                    <a:prstClr val="black"/>
                  </a:solidFill>
                  <a:latin typeface="Heebo" pitchFamily="2" charset="-79"/>
                  <a:ea typeface="Tahoma"/>
                  <a:cs typeface="Heebo" pitchFamily="2" charset="-79"/>
                </a:rPr>
                <a:t>בהשתתפות משלחת מעיריית ת"א-יפו: </a:t>
              </a:r>
            </a:p>
            <a:p>
              <a:pPr marL="0" marR="0" lvl="0" indent="0" algn="r" defTabSz="914400" rtl="1" eaLnBrk="1" fontAlgn="auto" latinLnBrk="0" hangingPunct="1">
                <a:lnSpc>
                  <a:spcPct val="150000"/>
                </a:lnSpc>
                <a:spcBef>
                  <a:spcPts val="0"/>
                </a:spcBef>
                <a:spcAft>
                  <a:spcPts val="0"/>
                </a:spcAft>
                <a:buClr>
                  <a:srgbClr val="FFC000"/>
                </a:buClr>
                <a:buSzTx/>
                <a:buFontTx/>
                <a:buNone/>
                <a:tabLst/>
                <a:defRPr/>
              </a:pPr>
              <a:r>
                <a:rPr lang="he-IL" sz="1100" dirty="0">
                  <a:solidFill>
                    <a:prstClr val="black"/>
                  </a:solidFill>
                  <a:latin typeface="Heebo" pitchFamily="2" charset="-79"/>
                  <a:ea typeface="Tahoma"/>
                  <a:cs typeface="Heebo" pitchFamily="2" charset="-79"/>
                </a:rPr>
                <a:t>מנהלת תוכנית אורבן95 ת"א-יפו, מנהלת המרכז הקהילתי נווה עופר, מנהל מחלקת גנים ופארקים באגף שפ"ע. </a:t>
              </a:r>
            </a:p>
          </p:txBody>
        </p:sp>
        <p:sp>
          <p:nvSpPr>
            <p:cNvPr id="23" name="TextBox 22">
              <a:extLst>
                <a:ext uri="{FF2B5EF4-FFF2-40B4-BE49-F238E27FC236}">
                  <a16:creationId xmlns:a16="http://schemas.microsoft.com/office/drawing/2014/main" id="{F8E2BC1D-17FA-7604-3039-BF07DDE65F9E}"/>
                </a:ext>
              </a:extLst>
            </p:cNvPr>
            <p:cNvSpPr txBox="1"/>
            <p:nvPr/>
          </p:nvSpPr>
          <p:spPr>
            <a:xfrm>
              <a:off x="566058" y="210223"/>
              <a:ext cx="8024218" cy="954107"/>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dirty="0">
                  <a:solidFill>
                    <a:srgbClr val="40A8AD"/>
                  </a:solidFill>
                  <a:latin typeface="Heebo" pitchFamily="2" charset="-79"/>
                  <a:cs typeface="Heebo" pitchFamily="2" charset="-79"/>
                </a:rPr>
                <a:t>קהילה ומרחב ציבורי בנווה עופר– הובלת שינוי התנהגותי: פרויקט במסגרת קורס </a:t>
              </a:r>
              <a:r>
                <a:rPr lang="en-US" sz="2800" dirty="0">
                  <a:solidFill>
                    <a:srgbClr val="40A8AD"/>
                  </a:solidFill>
                  <a:latin typeface="Heebo" pitchFamily="2" charset="-79"/>
                  <a:cs typeface="Heebo" pitchFamily="2" charset="-79"/>
                </a:rPr>
                <a:t>ABC4ECD</a:t>
              </a:r>
              <a:endParaRPr lang="he-IL" sz="2800" dirty="0">
                <a:solidFill>
                  <a:srgbClr val="40A8AD"/>
                </a:solidFill>
                <a:latin typeface="Heebo" pitchFamily="2" charset="-79"/>
                <a:cs typeface="Heebo" pitchFamily="2" charset="-79"/>
              </a:endParaRPr>
            </a:p>
          </p:txBody>
        </p:sp>
        <p:cxnSp>
          <p:nvCxnSpPr>
            <p:cNvPr id="29" name="Straight Connector 28">
              <a:extLst>
                <a:ext uri="{FF2B5EF4-FFF2-40B4-BE49-F238E27FC236}">
                  <a16:creationId xmlns:a16="http://schemas.microsoft.com/office/drawing/2014/main" id="{4C0D138C-9CDF-993E-F25D-8726442F3C55}"/>
                </a:ext>
              </a:extLst>
            </p:cNvPr>
            <p:cNvCxnSpPr>
              <a:cxnSpLocks/>
              <a:endCxn id="121" idx="3"/>
            </p:cNvCxnSpPr>
            <p:nvPr/>
          </p:nvCxnSpPr>
          <p:spPr>
            <a:xfrm flipH="1">
              <a:off x="996934" y="2212839"/>
              <a:ext cx="7671413" cy="0"/>
            </a:xfrm>
            <a:prstGeom prst="line">
              <a:avLst/>
            </a:prstGeom>
            <a:ln>
              <a:solidFill>
                <a:srgbClr val="242156"/>
              </a:solidFill>
              <a:headEnd type="ova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9501B93-3CD8-6815-350B-B769711F15B0}"/>
                </a:ext>
              </a:extLst>
            </p:cNvPr>
            <p:cNvSpPr txBox="1"/>
            <p:nvPr/>
          </p:nvSpPr>
          <p:spPr>
            <a:xfrm>
              <a:off x="6321132" y="4581131"/>
              <a:ext cx="2051960" cy="1227259"/>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
                  <a:srgbClr val="FFC000"/>
                </a:buClr>
                <a:buSzTx/>
                <a:buFontTx/>
                <a:buNone/>
                <a:tabLst/>
                <a:defRPr/>
              </a:pPr>
              <a:r>
                <a:rPr lang="he-IL" sz="1000" dirty="0">
                  <a:solidFill>
                    <a:prstClr val="black"/>
                  </a:solidFill>
                  <a:latin typeface="Heebo" pitchFamily="2" charset="-79"/>
                  <a:ea typeface="Tahoma"/>
                  <a:cs typeface="Heebo" pitchFamily="2" charset="-79"/>
                </a:rPr>
                <a:t>התאמת השכונה להתערבות: </a:t>
              </a:r>
            </a:p>
            <a:p>
              <a:pPr marL="171450" marR="0" lvl="0" indent="-171450" algn="r" defTabSz="914400" rtl="1"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a:pPr>
              <a:r>
                <a:rPr lang="he-IL" sz="1000" dirty="0">
                  <a:solidFill>
                    <a:prstClr val="black"/>
                  </a:solidFill>
                  <a:latin typeface="Heebo" pitchFamily="2" charset="-79"/>
                  <a:ea typeface="Tahoma"/>
                  <a:cs typeface="Heebo" pitchFamily="2" charset="-79"/>
                </a:rPr>
                <a:t>קידום אוכלוסיות מוחלשות.</a:t>
              </a:r>
            </a:p>
            <a:p>
              <a:pPr marL="171450" marR="0" lvl="0" indent="-171450" algn="r" defTabSz="914400" rtl="1"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a:pPr>
              <a:r>
                <a:rPr lang="he-IL" sz="1000" dirty="0">
                  <a:solidFill>
                    <a:prstClr val="black"/>
                  </a:solidFill>
                  <a:latin typeface="Heebo" pitchFamily="2" charset="-79"/>
                  <a:ea typeface="Tahoma"/>
                  <a:cs typeface="Heebo" pitchFamily="2" charset="-79"/>
                </a:rPr>
                <a:t>שיתופי פעולה </a:t>
              </a:r>
              <a:r>
                <a:rPr lang="he-IL" sz="1000" dirty="0">
                  <a:solidFill>
                    <a:schemeClr val="tx1"/>
                  </a:solidFill>
                  <a:latin typeface="Heebo" pitchFamily="2" charset="-79"/>
                  <a:ea typeface="Tahoma"/>
                  <a:cs typeface="Heebo" pitchFamily="2" charset="-79"/>
                </a:rPr>
                <a:t>פנים עירוניים מוצלחים</a:t>
              </a:r>
              <a:r>
                <a:rPr lang="he-IL" sz="1000" dirty="0">
                  <a:solidFill>
                    <a:srgbClr val="FF0000"/>
                  </a:solidFill>
                  <a:latin typeface="Heebo" pitchFamily="2" charset="-79"/>
                  <a:ea typeface="Tahoma"/>
                  <a:cs typeface="Heebo" pitchFamily="2" charset="-79"/>
                </a:rPr>
                <a:t> </a:t>
              </a:r>
              <a:r>
                <a:rPr lang="he-IL" sz="1000" dirty="0">
                  <a:solidFill>
                    <a:prstClr val="black"/>
                  </a:solidFill>
                  <a:latin typeface="Heebo" pitchFamily="2" charset="-79"/>
                  <a:ea typeface="Tahoma"/>
                  <a:cs typeface="Heebo" pitchFamily="2" charset="-79"/>
                </a:rPr>
                <a:t>קודמים (רחוב משחק, שיפוץ גינת ילדי </a:t>
              </a:r>
              <a:r>
                <a:rPr lang="he-IL" sz="1000" dirty="0" err="1">
                  <a:solidFill>
                    <a:prstClr val="black"/>
                  </a:solidFill>
                  <a:latin typeface="Heebo" pitchFamily="2" charset="-79"/>
                  <a:ea typeface="Tahoma"/>
                  <a:cs typeface="Heebo" pitchFamily="2" charset="-79"/>
                </a:rPr>
                <a:t>קילצ'ה</a:t>
              </a:r>
              <a:r>
                <a:rPr lang="he-IL" sz="1000" dirty="0">
                  <a:solidFill>
                    <a:prstClr val="black"/>
                  </a:solidFill>
                  <a:latin typeface="Heebo" pitchFamily="2" charset="-79"/>
                  <a:ea typeface="Tahoma"/>
                  <a:cs typeface="Heebo" pitchFamily="2" charset="-79"/>
                </a:rPr>
                <a:t>).</a:t>
              </a:r>
            </a:p>
          </p:txBody>
        </p:sp>
        <p:cxnSp>
          <p:nvCxnSpPr>
            <p:cNvPr id="66" name="Straight Connector 65">
              <a:extLst>
                <a:ext uri="{FF2B5EF4-FFF2-40B4-BE49-F238E27FC236}">
                  <a16:creationId xmlns:a16="http://schemas.microsoft.com/office/drawing/2014/main" id="{31709E41-DA3F-D3E5-8375-679A442DAC17}"/>
                </a:ext>
              </a:extLst>
            </p:cNvPr>
            <p:cNvCxnSpPr>
              <a:cxnSpLocks/>
            </p:cNvCxnSpPr>
            <p:nvPr/>
          </p:nvCxnSpPr>
          <p:spPr>
            <a:xfrm>
              <a:off x="8162930" y="2312014"/>
              <a:ext cx="0" cy="2233972"/>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5B622FA9-2498-0533-A96F-0B29EBDBD93A}"/>
                </a:ext>
              </a:extLst>
            </p:cNvPr>
            <p:cNvSpPr/>
            <p:nvPr/>
          </p:nvSpPr>
          <p:spPr>
            <a:xfrm>
              <a:off x="8038893" y="2088802"/>
              <a:ext cx="248073" cy="24807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75" name="Oval 74">
              <a:extLst>
                <a:ext uri="{FF2B5EF4-FFF2-40B4-BE49-F238E27FC236}">
                  <a16:creationId xmlns:a16="http://schemas.microsoft.com/office/drawing/2014/main" id="{C2EC2463-AB8A-C183-57C2-4D3DF4B1F838}"/>
                </a:ext>
              </a:extLst>
            </p:cNvPr>
            <p:cNvSpPr/>
            <p:nvPr/>
          </p:nvSpPr>
          <p:spPr>
            <a:xfrm>
              <a:off x="8099399" y="2148810"/>
              <a:ext cx="128060" cy="12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cxnSp>
          <p:nvCxnSpPr>
            <p:cNvPr id="79" name="Straight Connector 78">
              <a:extLst>
                <a:ext uri="{FF2B5EF4-FFF2-40B4-BE49-F238E27FC236}">
                  <a16:creationId xmlns:a16="http://schemas.microsoft.com/office/drawing/2014/main" id="{3500F854-72F4-2D3D-80D0-620924D2A743}"/>
                </a:ext>
              </a:extLst>
            </p:cNvPr>
            <p:cNvCxnSpPr>
              <a:cxnSpLocks/>
            </p:cNvCxnSpPr>
            <p:nvPr/>
          </p:nvCxnSpPr>
          <p:spPr>
            <a:xfrm>
              <a:off x="7542729" y="2312014"/>
              <a:ext cx="0" cy="550339"/>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25FBFF9-E3C0-5E12-898A-E245158D7781}"/>
                </a:ext>
              </a:extLst>
            </p:cNvPr>
            <p:cNvSpPr txBox="1"/>
            <p:nvPr/>
          </p:nvSpPr>
          <p:spPr>
            <a:xfrm>
              <a:off x="6024751" y="2881548"/>
              <a:ext cx="1690461" cy="2139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400" rtl="1" eaLnBrk="1" fontAlgn="auto" latinLnBrk="0" hangingPunct="1">
                <a:lnSpc>
                  <a:spcPct val="150000"/>
                </a:lnSpc>
                <a:spcBef>
                  <a:spcPts val="0"/>
                </a:spcBef>
                <a:spcAft>
                  <a:spcPts val="0"/>
                </a:spcAft>
                <a:buClr>
                  <a:srgbClr val="FFC000"/>
                </a:buClr>
                <a:buSzTx/>
                <a:buFontTx/>
                <a:buNone/>
                <a:tabLst/>
                <a:defRPr/>
              </a:pPr>
              <a:r>
                <a:rPr lang="he-IL" sz="1000" dirty="0">
                  <a:solidFill>
                    <a:prstClr val="black"/>
                  </a:solidFill>
                  <a:latin typeface="Heebo" pitchFamily="2" charset="-79"/>
                  <a:ea typeface="Tahoma"/>
                  <a:cs typeface="Heebo" pitchFamily="2" charset="-79"/>
                </a:rPr>
                <a:t>שינוי התנהגותי: </a:t>
              </a:r>
              <a:r>
                <a:rPr lang="he-IL" sz="1000" b="1" dirty="0">
                  <a:solidFill>
                    <a:prstClr val="black"/>
                  </a:solidFill>
                  <a:latin typeface="Heebo" pitchFamily="2" charset="-79"/>
                  <a:ea typeface="Tahoma"/>
                  <a:cs typeface="Heebo" pitchFamily="2" charset="-79"/>
                </a:rPr>
                <a:t>קידום אינטראקציה חיובית ומשחק משותף בין הורים לילדים במרחב הציבורי</a:t>
              </a:r>
            </a:p>
          </p:txBody>
        </p:sp>
        <p:cxnSp>
          <p:nvCxnSpPr>
            <p:cNvPr id="90" name="Straight Connector 89">
              <a:extLst>
                <a:ext uri="{FF2B5EF4-FFF2-40B4-BE49-F238E27FC236}">
                  <a16:creationId xmlns:a16="http://schemas.microsoft.com/office/drawing/2014/main" id="{D7C6605F-DBD9-A62F-456F-E699432DB009}"/>
                </a:ext>
              </a:extLst>
            </p:cNvPr>
            <p:cNvCxnSpPr>
              <a:cxnSpLocks/>
            </p:cNvCxnSpPr>
            <p:nvPr/>
          </p:nvCxnSpPr>
          <p:spPr>
            <a:xfrm>
              <a:off x="5979171" y="2507957"/>
              <a:ext cx="0" cy="1405044"/>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743AFB1E-EF82-F3BF-7863-73880789CAAD}"/>
                </a:ext>
              </a:extLst>
            </p:cNvPr>
            <p:cNvSpPr txBox="1"/>
            <p:nvPr/>
          </p:nvSpPr>
          <p:spPr>
            <a:xfrm>
              <a:off x="4499733" y="3934040"/>
              <a:ext cx="1690461" cy="2139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400" rtl="1" eaLnBrk="1" fontAlgn="auto" latinLnBrk="0" hangingPunct="1">
                <a:lnSpc>
                  <a:spcPct val="150000"/>
                </a:lnSpc>
                <a:spcBef>
                  <a:spcPts val="0"/>
                </a:spcBef>
                <a:spcAft>
                  <a:spcPts val="0"/>
                </a:spcAft>
                <a:buClr>
                  <a:srgbClr val="FFC000"/>
                </a:buClr>
                <a:buSzTx/>
                <a:buFontTx/>
                <a:buNone/>
                <a:tabLst/>
                <a:defRPr/>
              </a:pPr>
              <a:r>
                <a:rPr lang="he-IL" sz="1000" b="1" dirty="0">
                  <a:solidFill>
                    <a:prstClr val="black"/>
                  </a:solidFill>
                  <a:latin typeface="Heebo" pitchFamily="2" charset="-79"/>
                  <a:ea typeface="Tahoma"/>
                  <a:cs typeface="Heebo" pitchFamily="2" charset="-79"/>
                </a:rPr>
                <a:t>שבוע הקורס: </a:t>
              </a:r>
              <a:endParaRPr lang="en-US" sz="1000" b="1" dirty="0">
                <a:solidFill>
                  <a:prstClr val="black"/>
                </a:solidFill>
                <a:latin typeface="Heebo" pitchFamily="2" charset="-79"/>
                <a:ea typeface="Tahoma"/>
                <a:cs typeface="Heebo" pitchFamily="2" charset="-79"/>
              </a:endParaRPr>
            </a:p>
            <a:p>
              <a:pPr marL="0" marR="0" lvl="0" indent="0" algn="r" defTabSz="914400" rtl="1" eaLnBrk="1" fontAlgn="auto" latinLnBrk="0" hangingPunct="1">
                <a:lnSpc>
                  <a:spcPct val="150000"/>
                </a:lnSpc>
                <a:spcBef>
                  <a:spcPts val="0"/>
                </a:spcBef>
                <a:spcAft>
                  <a:spcPts val="0"/>
                </a:spcAft>
                <a:buClr>
                  <a:srgbClr val="FFC000"/>
                </a:buClr>
                <a:buSzTx/>
                <a:buFontTx/>
                <a:buNone/>
                <a:tabLst/>
                <a:defRPr/>
              </a:pPr>
              <a:r>
                <a:rPr lang="he-IL" sz="1000" dirty="0">
                  <a:solidFill>
                    <a:prstClr val="black"/>
                  </a:solidFill>
                  <a:latin typeface="Heebo" pitchFamily="2" charset="-79"/>
                  <a:ea typeface="Tahoma"/>
                  <a:cs typeface="Heebo" pitchFamily="2" charset="-79"/>
                </a:rPr>
                <a:t>קביעת מיקום ותכנון פיילוט</a:t>
              </a:r>
              <a:endParaRPr lang="he-IL" sz="1000" b="1" dirty="0">
                <a:solidFill>
                  <a:prstClr val="black"/>
                </a:solidFill>
                <a:latin typeface="Heebo" pitchFamily="2" charset="-79"/>
                <a:ea typeface="Tahoma"/>
                <a:cs typeface="Heebo" pitchFamily="2" charset="-79"/>
              </a:endParaRPr>
            </a:p>
          </p:txBody>
        </p:sp>
        <p:grpSp>
          <p:nvGrpSpPr>
            <p:cNvPr id="100" name="Group 99">
              <a:extLst>
                <a:ext uri="{FF2B5EF4-FFF2-40B4-BE49-F238E27FC236}">
                  <a16:creationId xmlns:a16="http://schemas.microsoft.com/office/drawing/2014/main" id="{5242456D-8D2E-AA5D-B12F-82C8AF548201}"/>
                </a:ext>
              </a:extLst>
            </p:cNvPr>
            <p:cNvGrpSpPr/>
            <p:nvPr/>
          </p:nvGrpSpPr>
          <p:grpSpPr>
            <a:xfrm>
              <a:off x="5037989" y="2088802"/>
              <a:ext cx="248073" cy="248073"/>
              <a:chOff x="8409243" y="2374907"/>
              <a:chExt cx="330185" cy="330185"/>
            </a:xfrm>
          </p:grpSpPr>
          <p:sp>
            <p:nvSpPr>
              <p:cNvPr id="101" name="Oval 100">
                <a:extLst>
                  <a:ext uri="{FF2B5EF4-FFF2-40B4-BE49-F238E27FC236}">
                    <a16:creationId xmlns:a16="http://schemas.microsoft.com/office/drawing/2014/main" id="{0CDED045-5020-226C-FF5E-194BB1423449}"/>
                  </a:ext>
                </a:extLst>
              </p:cNvPr>
              <p:cNvSpPr/>
              <p:nvPr/>
            </p:nvSpPr>
            <p:spPr>
              <a:xfrm>
                <a:off x="8409243" y="2374907"/>
                <a:ext cx="330185" cy="330185"/>
              </a:xfrm>
              <a:prstGeom prst="ellipse">
                <a:avLst/>
              </a:prstGeom>
              <a:gradFill flip="none" rotWithShape="1">
                <a:gsLst>
                  <a:gs pos="66000">
                    <a:srgbClr val="8F8EA9"/>
                  </a:gs>
                  <a:gs pos="100000">
                    <a:schemeClr val="bg1"/>
                  </a:gs>
                  <a:gs pos="0">
                    <a:srgbClr val="242156"/>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02" name="Oval 101">
                <a:extLst>
                  <a:ext uri="{FF2B5EF4-FFF2-40B4-BE49-F238E27FC236}">
                    <a16:creationId xmlns:a16="http://schemas.microsoft.com/office/drawing/2014/main" id="{0356A34C-CFD2-BF27-6757-9B6A8862130B}"/>
                  </a:ext>
                </a:extLst>
              </p:cNvPr>
              <p:cNvSpPr/>
              <p:nvPr/>
            </p:nvSpPr>
            <p:spPr>
              <a:xfrm>
                <a:off x="8489776" y="2454776"/>
                <a:ext cx="170448" cy="170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cxnSp>
          <p:nvCxnSpPr>
            <p:cNvPr id="103" name="Straight Connector 102">
              <a:extLst>
                <a:ext uri="{FF2B5EF4-FFF2-40B4-BE49-F238E27FC236}">
                  <a16:creationId xmlns:a16="http://schemas.microsoft.com/office/drawing/2014/main" id="{273F44BE-395D-CAD1-3B91-16943DBBEA8D}"/>
                </a:ext>
              </a:extLst>
            </p:cNvPr>
            <p:cNvCxnSpPr>
              <a:cxnSpLocks/>
            </p:cNvCxnSpPr>
            <p:nvPr/>
          </p:nvCxnSpPr>
          <p:spPr>
            <a:xfrm>
              <a:off x="5162025" y="2312014"/>
              <a:ext cx="0" cy="550339"/>
            </a:xfrm>
            <a:prstGeom prst="line">
              <a:avLst/>
            </a:prstGeom>
            <a:ln>
              <a:solidFill>
                <a:srgbClr val="9293AB"/>
              </a:solidFill>
              <a:tailEnd type="ova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2D7047D4-F0EF-E3A0-3011-17A23B7A2BFA}"/>
                </a:ext>
              </a:extLst>
            </p:cNvPr>
            <p:cNvSpPr txBox="1"/>
            <p:nvPr/>
          </p:nvSpPr>
          <p:spPr>
            <a:xfrm>
              <a:off x="3890012" y="2921213"/>
              <a:ext cx="1421859" cy="720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400" rtl="1" eaLnBrk="1" fontAlgn="auto" latinLnBrk="0" hangingPunct="1">
                <a:lnSpc>
                  <a:spcPct val="150000"/>
                </a:lnSpc>
                <a:spcBef>
                  <a:spcPts val="0"/>
                </a:spcBef>
                <a:spcAft>
                  <a:spcPts val="0"/>
                </a:spcAft>
                <a:buClr>
                  <a:srgbClr val="FFC000"/>
                </a:buClr>
                <a:buSzTx/>
                <a:buFontTx/>
                <a:buNone/>
                <a:tabLst/>
                <a:defRPr/>
              </a:pPr>
              <a:r>
                <a:rPr lang="he-IL" sz="1000" dirty="0">
                  <a:solidFill>
                    <a:srgbClr val="9293AB"/>
                  </a:solidFill>
                  <a:latin typeface="Heebo" pitchFamily="2" charset="-79"/>
                  <a:ea typeface="Tahoma"/>
                  <a:cs typeface="Heebo" pitchFamily="2" charset="-79"/>
                </a:rPr>
                <a:t>ביצוע מחקר מקדים לאפיון תמונת המצב</a:t>
              </a:r>
              <a:endParaRPr lang="he-IL" sz="1000" b="1" dirty="0">
                <a:solidFill>
                  <a:srgbClr val="9293AB"/>
                </a:solidFill>
                <a:latin typeface="Heebo" pitchFamily="2" charset="-79"/>
                <a:ea typeface="Tahoma"/>
                <a:cs typeface="Heebo" pitchFamily="2" charset="-79"/>
              </a:endParaRPr>
            </a:p>
          </p:txBody>
        </p:sp>
        <p:cxnSp>
          <p:nvCxnSpPr>
            <p:cNvPr id="105" name="Straight Connector 104">
              <a:extLst>
                <a:ext uri="{FF2B5EF4-FFF2-40B4-BE49-F238E27FC236}">
                  <a16:creationId xmlns:a16="http://schemas.microsoft.com/office/drawing/2014/main" id="{96C67F03-A70F-8916-08AD-F6137F4ED5CF}"/>
                </a:ext>
              </a:extLst>
            </p:cNvPr>
            <p:cNvCxnSpPr>
              <a:cxnSpLocks/>
            </p:cNvCxnSpPr>
            <p:nvPr/>
          </p:nvCxnSpPr>
          <p:spPr>
            <a:xfrm>
              <a:off x="3779490" y="2507957"/>
              <a:ext cx="0" cy="399446"/>
            </a:xfrm>
            <a:prstGeom prst="line">
              <a:avLst/>
            </a:prstGeom>
            <a:ln>
              <a:solidFill>
                <a:srgbClr val="242156"/>
              </a:solidFill>
              <a:tailEnd type="ova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BA9E04FF-9020-EB39-8C77-7E3904F160A7}"/>
                </a:ext>
              </a:extLst>
            </p:cNvPr>
            <p:cNvSpPr/>
            <p:nvPr/>
          </p:nvSpPr>
          <p:spPr>
            <a:xfrm>
              <a:off x="3487019" y="1920367"/>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8" name="Oval 107">
              <a:extLst>
                <a:ext uri="{FF2B5EF4-FFF2-40B4-BE49-F238E27FC236}">
                  <a16:creationId xmlns:a16="http://schemas.microsoft.com/office/drawing/2014/main" id="{02263904-3C49-644E-3B80-65CD62A7BD44}"/>
                </a:ext>
              </a:extLst>
            </p:cNvPr>
            <p:cNvSpPr/>
            <p:nvPr/>
          </p:nvSpPr>
          <p:spPr>
            <a:xfrm>
              <a:off x="3536336" y="1967945"/>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solidFill>
                  <a:srgbClr val="40A8AD"/>
                </a:solidFill>
              </a:endParaRPr>
            </a:p>
          </p:txBody>
        </p:sp>
        <p:sp>
          <p:nvSpPr>
            <p:cNvPr id="109" name="TextBox 108">
              <a:extLst>
                <a:ext uri="{FF2B5EF4-FFF2-40B4-BE49-F238E27FC236}">
                  <a16:creationId xmlns:a16="http://schemas.microsoft.com/office/drawing/2014/main" id="{DE9E8481-BBAC-E8D9-B0B7-657212B3694F}"/>
                </a:ext>
              </a:extLst>
            </p:cNvPr>
            <p:cNvSpPr txBox="1"/>
            <p:nvPr/>
          </p:nvSpPr>
          <p:spPr>
            <a:xfrm>
              <a:off x="3429201" y="2014630"/>
              <a:ext cx="705031" cy="400110"/>
            </a:xfrm>
            <a:prstGeom prst="rect">
              <a:avLst/>
            </a:prstGeom>
            <a:noFill/>
          </p:spPr>
          <p:txBody>
            <a:bodyPr wrap="square">
              <a:spAutoFit/>
            </a:bodyPr>
            <a:lstStyle/>
            <a:p>
              <a:pPr algn="ctr"/>
              <a:r>
                <a:rPr lang="he-IL" sz="1000" dirty="0">
                  <a:solidFill>
                    <a:srgbClr val="40A8AD"/>
                  </a:solidFill>
                  <a:latin typeface="Heebo" pitchFamily="2" charset="-79"/>
                  <a:cs typeface="Heebo" pitchFamily="2" charset="-79"/>
                </a:rPr>
                <a:t>יוני</a:t>
              </a:r>
            </a:p>
            <a:p>
              <a:pPr algn="ctr"/>
              <a:r>
                <a:rPr lang="he-IL" sz="1000" dirty="0">
                  <a:solidFill>
                    <a:srgbClr val="40A8AD"/>
                  </a:solidFill>
                  <a:latin typeface="Heebo" pitchFamily="2" charset="-79"/>
                  <a:cs typeface="Heebo" pitchFamily="2" charset="-79"/>
                </a:rPr>
                <a:t> 2023</a:t>
              </a:r>
            </a:p>
          </p:txBody>
        </p:sp>
        <p:sp>
          <p:nvSpPr>
            <p:cNvPr id="110" name="TextBox 109">
              <a:extLst>
                <a:ext uri="{FF2B5EF4-FFF2-40B4-BE49-F238E27FC236}">
                  <a16:creationId xmlns:a16="http://schemas.microsoft.com/office/drawing/2014/main" id="{6006E218-108C-3A05-DA12-02C622377B18}"/>
                </a:ext>
              </a:extLst>
            </p:cNvPr>
            <p:cNvSpPr txBox="1"/>
            <p:nvPr/>
          </p:nvSpPr>
          <p:spPr>
            <a:xfrm>
              <a:off x="2720483" y="2909464"/>
              <a:ext cx="1260234" cy="888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400" rtl="1" eaLnBrk="1" fontAlgn="auto" latinLnBrk="0" hangingPunct="1">
                <a:lnSpc>
                  <a:spcPct val="150000"/>
                </a:lnSpc>
                <a:spcBef>
                  <a:spcPts val="0"/>
                </a:spcBef>
                <a:spcAft>
                  <a:spcPts val="0"/>
                </a:spcAft>
                <a:buClr>
                  <a:srgbClr val="FFC000"/>
                </a:buClr>
                <a:buSzTx/>
                <a:buFontTx/>
                <a:buNone/>
                <a:tabLst/>
                <a:defRPr/>
              </a:pPr>
              <a:r>
                <a:rPr lang="he-IL" sz="1000" dirty="0">
                  <a:solidFill>
                    <a:prstClr val="black"/>
                  </a:solidFill>
                  <a:latin typeface="Heebo" pitchFamily="2" charset="-79"/>
                  <a:ea typeface="Tahoma"/>
                  <a:cs typeface="Heebo" pitchFamily="2" charset="-79"/>
                </a:rPr>
                <a:t>מפגש רעיונאות עם משתתפים </a:t>
              </a:r>
              <a:r>
                <a:rPr lang="he-IL" sz="1000" dirty="0" err="1">
                  <a:solidFill>
                    <a:prstClr val="black"/>
                  </a:solidFill>
                  <a:latin typeface="Heebo" pitchFamily="2" charset="-79"/>
                  <a:ea typeface="Tahoma"/>
                  <a:cs typeface="Heebo" pitchFamily="2" charset="-79"/>
                </a:rPr>
                <a:t>ממינהלים</a:t>
              </a:r>
              <a:r>
                <a:rPr lang="he-IL" sz="1000" dirty="0">
                  <a:solidFill>
                    <a:prstClr val="black"/>
                  </a:solidFill>
                  <a:latin typeface="Heebo" pitchFamily="2" charset="-79"/>
                  <a:ea typeface="Tahoma"/>
                  <a:cs typeface="Heebo" pitchFamily="2" charset="-79"/>
                </a:rPr>
                <a:t> שונים</a:t>
              </a:r>
              <a:r>
                <a:rPr lang="en-US" sz="1000" dirty="0">
                  <a:solidFill>
                    <a:prstClr val="black"/>
                  </a:solidFill>
                  <a:latin typeface="Heebo" pitchFamily="2" charset="-79"/>
                  <a:ea typeface="Tahoma"/>
                  <a:cs typeface="Heebo" pitchFamily="2" charset="-79"/>
                </a:rPr>
                <a:t> </a:t>
              </a:r>
              <a:r>
                <a:rPr lang="he-IL" sz="1000" dirty="0">
                  <a:solidFill>
                    <a:prstClr val="black"/>
                  </a:solidFill>
                  <a:latin typeface="Heebo" pitchFamily="2" charset="-79"/>
                  <a:ea typeface="Tahoma"/>
                  <a:cs typeface="Heebo" pitchFamily="2" charset="-79"/>
                </a:rPr>
                <a:t>בעירייה</a:t>
              </a:r>
            </a:p>
          </p:txBody>
        </p:sp>
        <p:grpSp>
          <p:nvGrpSpPr>
            <p:cNvPr id="111" name="Group 110">
              <a:extLst>
                <a:ext uri="{FF2B5EF4-FFF2-40B4-BE49-F238E27FC236}">
                  <a16:creationId xmlns:a16="http://schemas.microsoft.com/office/drawing/2014/main" id="{82C417AC-80A7-7AA8-05B4-56A5D751AEA8}"/>
                </a:ext>
              </a:extLst>
            </p:cNvPr>
            <p:cNvGrpSpPr/>
            <p:nvPr/>
          </p:nvGrpSpPr>
          <p:grpSpPr>
            <a:xfrm>
              <a:off x="2400792" y="2088802"/>
              <a:ext cx="248073" cy="248073"/>
              <a:chOff x="8409243" y="2374907"/>
              <a:chExt cx="330185" cy="330185"/>
            </a:xfrm>
          </p:grpSpPr>
          <p:sp>
            <p:nvSpPr>
              <p:cNvPr id="112" name="Oval 111">
                <a:extLst>
                  <a:ext uri="{FF2B5EF4-FFF2-40B4-BE49-F238E27FC236}">
                    <a16:creationId xmlns:a16="http://schemas.microsoft.com/office/drawing/2014/main" id="{94DF0C40-FEBD-E847-58FC-35D7944E19CB}"/>
                  </a:ext>
                </a:extLst>
              </p:cNvPr>
              <p:cNvSpPr/>
              <p:nvPr/>
            </p:nvSpPr>
            <p:spPr>
              <a:xfrm>
                <a:off x="8409243" y="2374907"/>
                <a:ext cx="330185" cy="330185"/>
              </a:xfrm>
              <a:prstGeom prst="ellipse">
                <a:avLst/>
              </a:prstGeom>
              <a:gradFill flip="none" rotWithShape="1">
                <a:gsLst>
                  <a:gs pos="66000">
                    <a:srgbClr val="8F8EA9"/>
                  </a:gs>
                  <a:gs pos="100000">
                    <a:schemeClr val="bg1"/>
                  </a:gs>
                  <a:gs pos="0">
                    <a:srgbClr val="242156"/>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13" name="Oval 112">
                <a:extLst>
                  <a:ext uri="{FF2B5EF4-FFF2-40B4-BE49-F238E27FC236}">
                    <a16:creationId xmlns:a16="http://schemas.microsoft.com/office/drawing/2014/main" id="{6BF60262-8C87-E7EA-2BBD-EEA2AF83F20A}"/>
                  </a:ext>
                </a:extLst>
              </p:cNvPr>
              <p:cNvSpPr/>
              <p:nvPr/>
            </p:nvSpPr>
            <p:spPr>
              <a:xfrm>
                <a:off x="8489776" y="2454776"/>
                <a:ext cx="170448" cy="1704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cxnSp>
          <p:nvCxnSpPr>
            <p:cNvPr id="114" name="Straight Connector 113">
              <a:extLst>
                <a:ext uri="{FF2B5EF4-FFF2-40B4-BE49-F238E27FC236}">
                  <a16:creationId xmlns:a16="http://schemas.microsoft.com/office/drawing/2014/main" id="{4BF43146-A4D0-CE7B-EA67-98DD7A0EF919}"/>
                </a:ext>
              </a:extLst>
            </p:cNvPr>
            <p:cNvCxnSpPr>
              <a:cxnSpLocks/>
            </p:cNvCxnSpPr>
            <p:nvPr/>
          </p:nvCxnSpPr>
          <p:spPr>
            <a:xfrm>
              <a:off x="2524828" y="2312014"/>
              <a:ext cx="0" cy="550339"/>
            </a:xfrm>
            <a:prstGeom prst="line">
              <a:avLst/>
            </a:prstGeom>
            <a:ln>
              <a:solidFill>
                <a:srgbClr val="9293AB"/>
              </a:solidFill>
              <a:tailEnd type="ova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BF6CFE77-E636-90F1-E187-099ED91BD614}"/>
                </a:ext>
              </a:extLst>
            </p:cNvPr>
            <p:cNvSpPr txBox="1"/>
            <p:nvPr/>
          </p:nvSpPr>
          <p:spPr>
            <a:xfrm>
              <a:off x="258969" y="2907403"/>
              <a:ext cx="2427031" cy="2139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buClr>
                  <a:srgbClr val="FFC000"/>
                </a:buClr>
                <a:defRPr/>
              </a:pPr>
              <a:r>
                <a:rPr lang="he-IL" sz="1000" b="1" dirty="0">
                  <a:solidFill>
                    <a:srgbClr val="9293AB"/>
                  </a:solidFill>
                  <a:latin typeface="Heebo" pitchFamily="2" charset="-79"/>
                  <a:ea typeface="Tahoma"/>
                  <a:cs typeface="Heebo" pitchFamily="2" charset="-79"/>
                </a:rPr>
                <a:t>ליווי האירוע בהמשך מחקר</a:t>
              </a:r>
              <a:r>
                <a:rPr lang="he-IL" sz="1000" dirty="0">
                  <a:solidFill>
                    <a:srgbClr val="9293AB"/>
                  </a:solidFill>
                  <a:latin typeface="Heebo" pitchFamily="2" charset="-79"/>
                  <a:ea typeface="Tahoma"/>
                  <a:cs typeface="Heebo" pitchFamily="2" charset="-79"/>
                </a:rPr>
                <a:t>: </a:t>
              </a:r>
            </a:p>
            <a:p>
              <a:pPr marL="171450" indent="-171450" algn="r">
                <a:lnSpc>
                  <a:spcPct val="150000"/>
                </a:lnSpc>
                <a:buClr>
                  <a:srgbClr val="9293AB"/>
                </a:buClr>
                <a:buFont typeface="Arial" panose="020B0604020202020204" pitchFamily="34" charset="0"/>
                <a:buChar char="•"/>
                <a:defRPr/>
              </a:pPr>
              <a:r>
                <a:rPr lang="he-IL" sz="1000" dirty="0">
                  <a:solidFill>
                    <a:srgbClr val="9293AB"/>
                  </a:solidFill>
                  <a:latin typeface="Heebo" pitchFamily="2" charset="-79"/>
                  <a:ea typeface="Tahoma"/>
                  <a:cs typeface="Heebo" pitchFamily="2" charset="-79"/>
                </a:rPr>
                <a:t>פעילויות מועדפות לשילוב בשגרה</a:t>
              </a:r>
            </a:p>
            <a:p>
              <a:pPr marL="171450" indent="-171450" algn="r">
                <a:lnSpc>
                  <a:spcPct val="150000"/>
                </a:lnSpc>
                <a:buClr>
                  <a:srgbClr val="9293AB"/>
                </a:buClr>
                <a:buFont typeface="Arial" panose="020B0604020202020204" pitchFamily="34" charset="0"/>
                <a:buChar char="•"/>
                <a:defRPr/>
              </a:pPr>
              <a:r>
                <a:rPr lang="he-IL" sz="1000" dirty="0">
                  <a:solidFill>
                    <a:srgbClr val="9293AB"/>
                  </a:solidFill>
                  <a:latin typeface="Heebo" pitchFamily="2" charset="-79"/>
                  <a:ea typeface="Tahoma"/>
                  <a:cs typeface="Heebo" pitchFamily="2" charset="-79"/>
                </a:rPr>
                <a:t>איכות והשפעת האירוע בטווח המיידי</a:t>
              </a:r>
            </a:p>
          </p:txBody>
        </p:sp>
        <p:grpSp>
          <p:nvGrpSpPr>
            <p:cNvPr id="118" name="Group 117">
              <a:extLst>
                <a:ext uri="{FF2B5EF4-FFF2-40B4-BE49-F238E27FC236}">
                  <a16:creationId xmlns:a16="http://schemas.microsoft.com/office/drawing/2014/main" id="{95FEC8DB-6750-8E3F-6685-1804DFDB6854}"/>
                </a:ext>
              </a:extLst>
            </p:cNvPr>
            <p:cNvGrpSpPr/>
            <p:nvPr/>
          </p:nvGrpSpPr>
          <p:grpSpPr>
            <a:xfrm>
              <a:off x="291903" y="1920367"/>
              <a:ext cx="705031" cy="584943"/>
              <a:chOff x="5279284" y="2247528"/>
              <a:chExt cx="705031" cy="584943"/>
            </a:xfrm>
          </p:grpSpPr>
          <p:sp>
            <p:nvSpPr>
              <p:cNvPr id="119" name="Oval 118">
                <a:extLst>
                  <a:ext uri="{FF2B5EF4-FFF2-40B4-BE49-F238E27FC236}">
                    <a16:creationId xmlns:a16="http://schemas.microsoft.com/office/drawing/2014/main" id="{3C390763-C939-2022-AFFA-3462ECC9205C}"/>
                  </a:ext>
                </a:extLst>
              </p:cNvPr>
              <p:cNvSpPr/>
              <p:nvPr/>
            </p:nvSpPr>
            <p:spPr>
              <a:xfrm>
                <a:off x="5337102" y="2247528"/>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p>
            </p:txBody>
          </p:sp>
          <p:sp>
            <p:nvSpPr>
              <p:cNvPr id="120" name="Oval 119">
                <a:extLst>
                  <a:ext uri="{FF2B5EF4-FFF2-40B4-BE49-F238E27FC236}">
                    <a16:creationId xmlns:a16="http://schemas.microsoft.com/office/drawing/2014/main" id="{F7A811D3-209C-64ED-3C2A-AE2169F5E13A}"/>
                  </a:ext>
                </a:extLst>
              </p:cNvPr>
              <p:cNvSpPr/>
              <p:nvPr/>
            </p:nvSpPr>
            <p:spPr>
              <a:xfrm>
                <a:off x="5386419" y="2296845"/>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dirty="0"/>
              </a:p>
            </p:txBody>
          </p:sp>
          <p:sp>
            <p:nvSpPr>
              <p:cNvPr id="121" name="TextBox 120">
                <a:extLst>
                  <a:ext uri="{FF2B5EF4-FFF2-40B4-BE49-F238E27FC236}">
                    <a16:creationId xmlns:a16="http://schemas.microsoft.com/office/drawing/2014/main" id="{80EE9684-A8D1-E2AB-AB5B-DC2D46CD7306}"/>
                  </a:ext>
                </a:extLst>
              </p:cNvPr>
              <p:cNvSpPr txBox="1"/>
              <p:nvPr/>
            </p:nvSpPr>
            <p:spPr>
              <a:xfrm>
                <a:off x="5279284" y="2349734"/>
                <a:ext cx="705031" cy="400110"/>
              </a:xfrm>
              <a:prstGeom prst="rect">
                <a:avLst/>
              </a:prstGeom>
              <a:noFill/>
            </p:spPr>
            <p:txBody>
              <a:bodyPr wrap="square">
                <a:spAutoFit/>
              </a:bodyPr>
              <a:lstStyle/>
              <a:p>
                <a:pPr algn="ctr"/>
                <a:r>
                  <a:rPr lang="he-IL" sz="1000" dirty="0">
                    <a:solidFill>
                      <a:srgbClr val="40A8AD"/>
                    </a:solidFill>
                    <a:latin typeface="Heebo" pitchFamily="2" charset="-79"/>
                    <a:cs typeface="Heebo" pitchFamily="2" charset="-79"/>
                  </a:rPr>
                  <a:t>אוקטובר</a:t>
                </a:r>
              </a:p>
              <a:p>
                <a:pPr algn="ctr"/>
                <a:r>
                  <a:rPr lang="he-IL" sz="1000" dirty="0">
                    <a:solidFill>
                      <a:srgbClr val="40A8AD"/>
                    </a:solidFill>
                    <a:latin typeface="Heebo" pitchFamily="2" charset="-79"/>
                    <a:cs typeface="Heebo" pitchFamily="2" charset="-79"/>
                  </a:rPr>
                  <a:t> 2023</a:t>
                </a:r>
              </a:p>
            </p:txBody>
          </p:sp>
        </p:grpSp>
        <p:sp>
          <p:nvSpPr>
            <p:cNvPr id="123" name="Rounded Rectangle 122">
              <a:extLst>
                <a:ext uri="{FF2B5EF4-FFF2-40B4-BE49-F238E27FC236}">
                  <a16:creationId xmlns:a16="http://schemas.microsoft.com/office/drawing/2014/main" id="{C3A64D30-8D6F-8B46-DC20-706E36222C58}"/>
                </a:ext>
              </a:extLst>
            </p:cNvPr>
            <p:cNvSpPr/>
            <p:nvPr/>
          </p:nvSpPr>
          <p:spPr>
            <a:xfrm>
              <a:off x="222856" y="3706521"/>
              <a:ext cx="2397850" cy="2452113"/>
            </a:xfrm>
            <a:prstGeom prst="roundRect">
              <a:avLst>
                <a:gd name="adj" fmla="val 440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28" name="TextBox 127">
              <a:extLst>
                <a:ext uri="{FF2B5EF4-FFF2-40B4-BE49-F238E27FC236}">
                  <a16:creationId xmlns:a16="http://schemas.microsoft.com/office/drawing/2014/main" id="{D0CE0FFA-F956-94A0-15A7-370BC326A64A}"/>
                </a:ext>
              </a:extLst>
            </p:cNvPr>
            <p:cNvSpPr txBox="1"/>
            <p:nvPr/>
          </p:nvSpPr>
          <p:spPr>
            <a:xfrm>
              <a:off x="261984" y="5275930"/>
              <a:ext cx="2257330" cy="617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nSpc>
                  <a:spcPct val="150000"/>
                </a:lnSpc>
                <a:defRPr sz="1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he-IL" sz="1100" dirty="0">
                  <a:latin typeface="Heebo" pitchFamily="2" charset="-79"/>
                  <a:cs typeface="Heebo" pitchFamily="2" charset="-79"/>
                </a:rPr>
                <a:t>בשיא האירוע נכחו כ-45 מבוגרים (רוב נשים) וכ-80 ילדים ממגוון תושבי השכונה – וותיקי השכונה, חילוניים ודתיים, ערבים ודוברי רוסית.</a:t>
              </a:r>
            </a:p>
          </p:txBody>
        </p:sp>
        <p:sp>
          <p:nvSpPr>
            <p:cNvPr id="129" name="Rectangle 128">
              <a:extLst>
                <a:ext uri="{FF2B5EF4-FFF2-40B4-BE49-F238E27FC236}">
                  <a16:creationId xmlns:a16="http://schemas.microsoft.com/office/drawing/2014/main" id="{742A7523-8700-9CCD-3E95-59CDEA5BDE4B}"/>
                </a:ext>
              </a:extLst>
            </p:cNvPr>
            <p:cNvSpPr/>
            <p:nvPr/>
          </p:nvSpPr>
          <p:spPr>
            <a:xfrm>
              <a:off x="1666192" y="3954828"/>
              <a:ext cx="831165" cy="171995"/>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0" name="Rectangle 129">
              <a:extLst>
                <a:ext uri="{FF2B5EF4-FFF2-40B4-BE49-F238E27FC236}">
                  <a16:creationId xmlns:a16="http://schemas.microsoft.com/office/drawing/2014/main" id="{80C6A634-66BB-C0AB-7FA4-6BBA0EEC0A2F}"/>
                </a:ext>
              </a:extLst>
            </p:cNvPr>
            <p:cNvSpPr/>
            <p:nvPr/>
          </p:nvSpPr>
          <p:spPr>
            <a:xfrm>
              <a:off x="304037" y="3955166"/>
              <a:ext cx="2257330" cy="1174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r>
                <a:rPr lang="he-IL" sz="1100" dirty="0">
                  <a:solidFill>
                    <a:schemeClr val="tx1"/>
                  </a:solidFill>
                  <a:latin typeface="Heebo" pitchFamily="2" charset="-79"/>
                  <a:ea typeface="Tahoma" panose="020B0604030504040204" pitchFamily="34" charset="0"/>
                  <a:cs typeface="Heebo" pitchFamily="2" charset="-79"/>
                </a:rPr>
                <a:t>יישום פיילוט: </a:t>
              </a:r>
            </a:p>
            <a:p>
              <a:pPr rtl="1"/>
              <a:endParaRPr lang="he-IL" sz="1100" dirty="0">
                <a:solidFill>
                  <a:srgbClr val="57A6CE"/>
                </a:solidFill>
                <a:latin typeface="Heebo" pitchFamily="2" charset="-79"/>
                <a:ea typeface="Tahoma" panose="020B0604030504040204" pitchFamily="34" charset="0"/>
                <a:cs typeface="Heebo" pitchFamily="2" charset="-79"/>
              </a:endParaRPr>
            </a:p>
            <a:p>
              <a:pPr rtl="1"/>
              <a:r>
                <a:rPr lang="he-IL" sz="1200" b="1" dirty="0">
                  <a:solidFill>
                    <a:srgbClr val="000000"/>
                  </a:solidFill>
                  <a:latin typeface="Heebo" pitchFamily="2" charset="-79"/>
                  <a:ea typeface="Tahoma" panose="020B0604030504040204" pitchFamily="34" charset="0"/>
                  <a:cs typeface="Heebo" pitchFamily="2" charset="-79"/>
                </a:rPr>
                <a:t>אירוע 'חג שכונה' בגינת האירוס </a:t>
              </a:r>
            </a:p>
            <a:p>
              <a:pPr rtl="1"/>
              <a:endParaRPr lang="he-IL" sz="1100" b="1" dirty="0">
                <a:solidFill>
                  <a:srgbClr val="000000"/>
                </a:solidFill>
                <a:latin typeface="Heebo" pitchFamily="2" charset="-79"/>
                <a:ea typeface="Tahoma" panose="020B0604030504040204" pitchFamily="34" charset="0"/>
                <a:cs typeface="Heebo" pitchFamily="2" charset="-79"/>
              </a:endParaRPr>
            </a:p>
            <a:p>
              <a:pPr marL="171450" indent="-171450" rtl="1">
                <a:buFont typeface="Arial" panose="020B0604020202020204" pitchFamily="34" charset="0"/>
                <a:buChar char="•"/>
              </a:pPr>
              <a:r>
                <a:rPr lang="he-IL" sz="1050" dirty="0">
                  <a:solidFill>
                    <a:srgbClr val="000000"/>
                  </a:solidFill>
                  <a:latin typeface="Heebo" pitchFamily="2" charset="-79"/>
                  <a:ea typeface="Tahoma" panose="020B0604030504040204" pitchFamily="34" charset="0"/>
                  <a:cs typeface="Heebo" pitchFamily="2" charset="-79"/>
                </a:rPr>
                <a:t>מגוון תחנות פעילות</a:t>
              </a:r>
            </a:p>
            <a:p>
              <a:pPr marL="171450" indent="-171450" rtl="1">
                <a:buFont typeface="Arial" panose="020B0604020202020204" pitchFamily="34" charset="0"/>
                <a:buChar char="•"/>
              </a:pPr>
              <a:r>
                <a:rPr lang="he-IL" sz="1050" dirty="0">
                  <a:solidFill>
                    <a:srgbClr val="000000"/>
                  </a:solidFill>
                  <a:latin typeface="Heebo" pitchFamily="2" charset="-79"/>
                  <a:ea typeface="Tahoma" panose="020B0604030504040204" pitchFamily="34" charset="0"/>
                  <a:cs typeface="Heebo" pitchFamily="2" charset="-79"/>
                </a:rPr>
                <a:t>שדרוג מיידי למרחב הציבורי                               (עצים ומקומות ישיבה)</a:t>
              </a:r>
            </a:p>
          </p:txBody>
        </p:sp>
        <p:sp>
          <p:nvSpPr>
            <p:cNvPr id="133" name="Oval 132">
              <a:extLst>
                <a:ext uri="{FF2B5EF4-FFF2-40B4-BE49-F238E27FC236}">
                  <a16:creationId xmlns:a16="http://schemas.microsoft.com/office/drawing/2014/main" id="{66EEE105-D4F3-5A62-4688-1A50425E51A9}"/>
                </a:ext>
              </a:extLst>
            </p:cNvPr>
            <p:cNvSpPr/>
            <p:nvPr/>
          </p:nvSpPr>
          <p:spPr>
            <a:xfrm>
              <a:off x="7418693" y="2088802"/>
              <a:ext cx="248073" cy="24807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34" name="Oval 133">
              <a:extLst>
                <a:ext uri="{FF2B5EF4-FFF2-40B4-BE49-F238E27FC236}">
                  <a16:creationId xmlns:a16="http://schemas.microsoft.com/office/drawing/2014/main" id="{0585FF7C-BA8D-4C97-D2E8-81D0DFA49141}"/>
                </a:ext>
              </a:extLst>
            </p:cNvPr>
            <p:cNvSpPr/>
            <p:nvPr/>
          </p:nvSpPr>
          <p:spPr>
            <a:xfrm>
              <a:off x="7479199" y="2148810"/>
              <a:ext cx="128060" cy="12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39" name="Oval 138">
              <a:extLst>
                <a:ext uri="{FF2B5EF4-FFF2-40B4-BE49-F238E27FC236}">
                  <a16:creationId xmlns:a16="http://schemas.microsoft.com/office/drawing/2014/main" id="{BD41F832-E7D5-12D8-B68C-C7CD43E78076}"/>
                </a:ext>
              </a:extLst>
            </p:cNvPr>
            <p:cNvSpPr/>
            <p:nvPr/>
          </p:nvSpPr>
          <p:spPr>
            <a:xfrm>
              <a:off x="5673402" y="1920367"/>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40" name="Oval 139">
              <a:extLst>
                <a:ext uri="{FF2B5EF4-FFF2-40B4-BE49-F238E27FC236}">
                  <a16:creationId xmlns:a16="http://schemas.microsoft.com/office/drawing/2014/main" id="{94DF1E84-97C3-B4CF-D769-6AAF1C749E06}"/>
                </a:ext>
              </a:extLst>
            </p:cNvPr>
            <p:cNvSpPr/>
            <p:nvPr/>
          </p:nvSpPr>
          <p:spPr>
            <a:xfrm>
              <a:off x="5722719" y="1967945"/>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solidFill>
                  <a:srgbClr val="40A8AD"/>
                </a:solidFill>
              </a:endParaRPr>
            </a:p>
          </p:txBody>
        </p:sp>
        <p:sp>
          <p:nvSpPr>
            <p:cNvPr id="142" name="TextBox 141">
              <a:extLst>
                <a:ext uri="{FF2B5EF4-FFF2-40B4-BE49-F238E27FC236}">
                  <a16:creationId xmlns:a16="http://schemas.microsoft.com/office/drawing/2014/main" id="{3439675B-8B80-84CA-3AAA-2765CAB518ED}"/>
                </a:ext>
              </a:extLst>
            </p:cNvPr>
            <p:cNvSpPr txBox="1"/>
            <p:nvPr/>
          </p:nvSpPr>
          <p:spPr>
            <a:xfrm>
              <a:off x="5619737" y="2029941"/>
              <a:ext cx="701395" cy="400110"/>
            </a:xfrm>
            <a:prstGeom prst="rect">
              <a:avLst/>
            </a:prstGeom>
            <a:noFill/>
          </p:spPr>
          <p:txBody>
            <a:bodyPr wrap="square">
              <a:spAutoFit/>
            </a:bodyPr>
            <a:lstStyle/>
            <a:p>
              <a:pPr algn="ctr"/>
              <a:r>
                <a:rPr lang="he-IL" sz="1000" dirty="0">
                  <a:solidFill>
                    <a:srgbClr val="40A8AD"/>
                  </a:solidFill>
                  <a:latin typeface="Heebo" pitchFamily="2" charset="-79"/>
                  <a:cs typeface="Heebo" pitchFamily="2" charset="-79"/>
                </a:rPr>
                <a:t>אפריל 2023</a:t>
              </a:r>
            </a:p>
          </p:txBody>
        </p:sp>
      </p:grpSp>
    </p:spTree>
    <p:extLst>
      <p:ext uri="{BB962C8B-B14F-4D97-AF65-F5344CB8AC3E}">
        <p14:creationId xmlns:p14="http://schemas.microsoft.com/office/powerpoint/2010/main" val="247840190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a:extLst>
              <a:ext uri="{FF2B5EF4-FFF2-40B4-BE49-F238E27FC236}">
                <a16:creationId xmlns:a16="http://schemas.microsoft.com/office/drawing/2014/main" id="{8BBDC901-4CEC-43EA-16BF-03050C9CFCE0}"/>
              </a:ext>
            </a:extLst>
          </p:cNvPr>
          <p:cNvSpPr/>
          <p:nvPr/>
        </p:nvSpPr>
        <p:spPr>
          <a:xfrm>
            <a:off x="3367992" y="2823675"/>
            <a:ext cx="4226712" cy="1635209"/>
          </a:xfrm>
          <a:prstGeom prst="roundRect">
            <a:avLst>
              <a:gd name="adj" fmla="val 61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220" name="Picture 219">
            <a:extLst>
              <a:ext uri="{FF2B5EF4-FFF2-40B4-BE49-F238E27FC236}">
                <a16:creationId xmlns:a16="http://schemas.microsoft.com/office/drawing/2014/main" id="{DDC583E4-CB0F-B1DA-01F2-B05610875A3D}"/>
              </a:ext>
            </a:extLst>
          </p:cNvPr>
          <p:cNvPicPr>
            <a:picLocks noChangeAspect="1"/>
          </p:cNvPicPr>
          <p:nvPr/>
        </p:nvPicPr>
        <p:blipFill>
          <a:blip r:embed="rId3"/>
          <a:stretch>
            <a:fillRect/>
          </a:stretch>
        </p:blipFill>
        <p:spPr>
          <a:xfrm>
            <a:off x="4772396" y="3550626"/>
            <a:ext cx="667919" cy="667919"/>
          </a:xfrm>
          <a:prstGeom prst="rect">
            <a:avLst/>
          </a:prstGeom>
        </p:spPr>
      </p:pic>
      <p:grpSp>
        <p:nvGrpSpPr>
          <p:cNvPr id="87" name="Group 86">
            <a:extLst>
              <a:ext uri="{FF2B5EF4-FFF2-40B4-BE49-F238E27FC236}">
                <a16:creationId xmlns:a16="http://schemas.microsoft.com/office/drawing/2014/main" id="{2B11768A-134C-7620-2C9D-E9224A53D618}"/>
              </a:ext>
            </a:extLst>
          </p:cNvPr>
          <p:cNvGrpSpPr/>
          <p:nvPr/>
        </p:nvGrpSpPr>
        <p:grpSpPr>
          <a:xfrm>
            <a:off x="0" y="-23229"/>
            <a:ext cx="3224463" cy="6892651"/>
            <a:chOff x="8967537" y="-34651"/>
            <a:chExt cx="3224463" cy="6892651"/>
          </a:xfrm>
        </p:grpSpPr>
        <p:sp>
          <p:nvSpPr>
            <p:cNvPr id="25" name="Rectangle 24">
              <a:extLst>
                <a:ext uri="{FF2B5EF4-FFF2-40B4-BE49-F238E27FC236}">
                  <a16:creationId xmlns:a16="http://schemas.microsoft.com/office/drawing/2014/main" id="{ABC729E8-9847-0F8C-51DC-F6D8C28BAE2B}"/>
                </a:ext>
              </a:extLst>
            </p:cNvPr>
            <p:cNvSpPr/>
            <p:nvPr/>
          </p:nvSpPr>
          <p:spPr>
            <a:xfrm>
              <a:off x="8967537" y="-11422"/>
              <a:ext cx="3224463" cy="6869422"/>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7" name="TextBox 26">
              <a:extLst>
                <a:ext uri="{FF2B5EF4-FFF2-40B4-BE49-F238E27FC236}">
                  <a16:creationId xmlns:a16="http://schemas.microsoft.com/office/drawing/2014/main" id="{B01C5D5D-F4D9-A5D4-4844-7D4F36440492}"/>
                </a:ext>
              </a:extLst>
            </p:cNvPr>
            <p:cNvSpPr txBox="1"/>
            <p:nvPr/>
          </p:nvSpPr>
          <p:spPr>
            <a:xfrm>
              <a:off x="9095764" y="-34651"/>
              <a:ext cx="2968008" cy="4108817"/>
            </a:xfrm>
            <a:prstGeom prst="rect">
              <a:avLst/>
            </a:prstGeom>
            <a:noFill/>
          </p:spPr>
          <p:txBody>
            <a:bodyPr wrap="square">
              <a:spAutoFit/>
            </a:bodyPr>
            <a:lstStyle/>
            <a:p>
              <a:pPr>
                <a:lnSpc>
                  <a:spcPct val="150000"/>
                </a:lnSpc>
              </a:pPr>
              <a:r>
                <a:rPr lang="he-IL" sz="1800" dirty="0">
                  <a:solidFill>
                    <a:prstClr val="black"/>
                  </a:solidFill>
                  <a:latin typeface="Heebo" pitchFamily="2" charset="-79"/>
                  <a:ea typeface="Tahoma" panose="020B0604030504040204" pitchFamily="34" charset="0"/>
                  <a:cs typeface="Heebo" pitchFamily="2" charset="-79"/>
                </a:rPr>
                <a:t>האפקט המשמעותי ביותר של רחוב משחק הוא ביצירת</a:t>
              </a:r>
              <a:endParaRPr lang="en-US" sz="1800" dirty="0">
                <a:solidFill>
                  <a:prstClr val="black"/>
                </a:solidFill>
                <a:latin typeface="Heebo" pitchFamily="2" charset="-79"/>
                <a:ea typeface="Tahoma" panose="020B0604030504040204" pitchFamily="34" charset="0"/>
                <a:cs typeface="Heebo" pitchFamily="2" charset="-79"/>
              </a:endParaRPr>
            </a:p>
            <a:p>
              <a:pPr>
                <a:lnSpc>
                  <a:spcPct val="150000"/>
                </a:lnSpc>
              </a:pPr>
              <a:r>
                <a:rPr lang="he-IL" sz="1800" dirty="0">
                  <a:solidFill>
                    <a:prstClr val="black"/>
                  </a:solidFill>
                  <a:latin typeface="Heebo" pitchFamily="2" charset="-79"/>
                  <a:ea typeface="Tahoma" panose="020B0604030504040204" pitchFamily="34" charset="0"/>
                  <a:cs typeface="Heebo" pitchFamily="2" charset="-79"/>
                </a:rPr>
                <a:t> </a:t>
              </a:r>
              <a:r>
                <a:rPr lang="he-IL" sz="2400" b="1" dirty="0">
                  <a:solidFill>
                    <a:srgbClr val="40A8AD"/>
                  </a:solidFill>
                  <a:latin typeface="Heebo" pitchFamily="2" charset="-79"/>
                  <a:ea typeface="Tahoma" panose="020B0604030504040204" pitchFamily="34" charset="0"/>
                  <a:cs typeface="Heebo" pitchFamily="2" charset="-79"/>
                </a:rPr>
                <a:t>"אי של נחת" </a:t>
              </a:r>
              <a:r>
                <a:rPr lang="he-IL" sz="1800" b="1" dirty="0">
                  <a:solidFill>
                    <a:prstClr val="black"/>
                  </a:solidFill>
                  <a:latin typeface="Heebo" pitchFamily="2" charset="-79"/>
                  <a:ea typeface="Tahoma" panose="020B0604030504040204" pitchFamily="34" charset="0"/>
                  <a:cs typeface="Heebo" pitchFamily="2" charset="-79"/>
                </a:rPr>
                <a:t>במרחב הציבורי</a:t>
              </a:r>
              <a:r>
                <a:rPr lang="he-IL" sz="1800" dirty="0">
                  <a:solidFill>
                    <a:prstClr val="black"/>
                  </a:solidFill>
                  <a:latin typeface="Heebo" pitchFamily="2" charset="-79"/>
                  <a:ea typeface="Tahoma" panose="020B0604030504040204" pitchFamily="34" charset="0"/>
                  <a:cs typeface="Heebo" pitchFamily="2" charset="-79"/>
                </a:rPr>
                <a:t>, על אחת כמה וכמה </a:t>
              </a:r>
              <a:r>
                <a:rPr lang="he-IL" sz="1800" b="1" dirty="0">
                  <a:solidFill>
                    <a:prstClr val="black"/>
                  </a:solidFill>
                  <a:latin typeface="Heebo" pitchFamily="2" charset="-79"/>
                  <a:ea typeface="Tahoma" panose="020B0604030504040204" pitchFamily="34" charset="0"/>
                  <a:cs typeface="Heebo" pitchFamily="2" charset="-79"/>
                </a:rPr>
                <a:t>בשכונות </a:t>
              </a:r>
              <a:r>
                <a:rPr lang="he-IL" sz="1800" dirty="0">
                  <a:solidFill>
                    <a:prstClr val="black"/>
                  </a:solidFill>
                  <a:latin typeface="Heebo" pitchFamily="2" charset="-79"/>
                  <a:ea typeface="Tahoma" panose="020B0604030504040204" pitchFamily="34" charset="0"/>
                  <a:cs typeface="Heebo" pitchFamily="2" charset="-79"/>
                </a:rPr>
                <a:t>שבהן הוא </a:t>
              </a:r>
              <a:r>
                <a:rPr lang="he-IL" sz="1800" b="1" dirty="0">
                  <a:solidFill>
                    <a:prstClr val="black"/>
                  </a:solidFill>
                  <a:latin typeface="Heebo" pitchFamily="2" charset="-79"/>
                  <a:ea typeface="Tahoma" panose="020B0604030504040204" pitchFamily="34" charset="0"/>
                  <a:cs typeface="Heebo" pitchFamily="2" charset="-79"/>
                </a:rPr>
                <a:t>פחות בטוח ומזמין בשגרה, </a:t>
              </a:r>
              <a:r>
                <a:rPr lang="he-IL" sz="1800" dirty="0">
                  <a:solidFill>
                    <a:prstClr val="black"/>
                  </a:solidFill>
                  <a:latin typeface="Heebo" pitchFamily="2" charset="-79"/>
                  <a:ea typeface="Tahoma" panose="020B0604030504040204" pitchFamily="34" charset="0"/>
                  <a:cs typeface="Heebo" pitchFamily="2" charset="-79"/>
                </a:rPr>
                <a:t>ושהאפיון החברתי בהן כולל </a:t>
              </a:r>
              <a:r>
                <a:rPr lang="he-IL" sz="1800" b="1" dirty="0">
                  <a:solidFill>
                    <a:prstClr val="black"/>
                  </a:solidFill>
                  <a:latin typeface="Heebo" pitchFamily="2" charset="-79"/>
                  <a:ea typeface="Tahoma" panose="020B0604030504040204" pitchFamily="34" charset="0"/>
                  <a:cs typeface="Heebo" pitchFamily="2" charset="-79"/>
                </a:rPr>
                <a:t>קבוצות חברתיות מוחלשות. </a:t>
              </a:r>
              <a:endParaRPr lang="he-IL" dirty="0">
                <a:latin typeface="Heebo" pitchFamily="2" charset="-79"/>
                <a:cs typeface="Heebo" pitchFamily="2" charset="-79"/>
              </a:endParaRPr>
            </a:p>
            <a:p>
              <a:pPr marL="285750" indent="-285750" rtl="1">
                <a:lnSpc>
                  <a:spcPct val="150000"/>
                </a:lnSpc>
                <a:spcBef>
                  <a:spcPts val="600"/>
                </a:spcBef>
                <a:buFont typeface="Arial" panose="020B0604020202020204" pitchFamily="34" charset="0"/>
                <a:buChar char="•"/>
              </a:pPr>
              <a:endParaRPr lang="en-IL" sz="1600" dirty="0">
                <a:latin typeface="Heebo" pitchFamily="2" charset="-79"/>
                <a:cs typeface="Heebo" pitchFamily="2" charset="-79"/>
              </a:endParaRPr>
            </a:p>
          </p:txBody>
        </p:sp>
      </p:grpSp>
      <p:pic>
        <p:nvPicPr>
          <p:cNvPr id="222" name="Picture 221" descr="A group of people on the sidewalk&#10;&#10;Description automatically generated">
            <a:extLst>
              <a:ext uri="{FF2B5EF4-FFF2-40B4-BE49-F238E27FC236}">
                <a16:creationId xmlns:a16="http://schemas.microsoft.com/office/drawing/2014/main" id="{302E0892-994E-DB51-FED3-A18A00ADEF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92" t="35306" r="1567" b="26790"/>
          <a:stretch/>
        </p:blipFill>
        <p:spPr>
          <a:xfrm>
            <a:off x="2129" y="3580240"/>
            <a:ext cx="3219850" cy="181472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223" name="Picture 222" descr="A group of people outside a truck&#10;&#10;Description automatically generated">
            <a:extLst>
              <a:ext uri="{FF2B5EF4-FFF2-40B4-BE49-F238E27FC236}">
                <a16:creationId xmlns:a16="http://schemas.microsoft.com/office/drawing/2014/main" id="{7624A82C-6859-1CE9-7892-CCE527A9B7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807" t="27527" r="7897" b="22484"/>
          <a:stretch/>
        </p:blipFill>
        <p:spPr>
          <a:xfrm>
            <a:off x="0" y="5230380"/>
            <a:ext cx="3219850" cy="164774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83" name="Rounded Rectangle 182">
            <a:extLst>
              <a:ext uri="{FF2B5EF4-FFF2-40B4-BE49-F238E27FC236}">
                <a16:creationId xmlns:a16="http://schemas.microsoft.com/office/drawing/2014/main" id="{178E7F98-7C70-0DBB-D928-84446F543536}"/>
              </a:ext>
            </a:extLst>
          </p:cNvPr>
          <p:cNvSpPr/>
          <p:nvPr/>
        </p:nvSpPr>
        <p:spPr>
          <a:xfrm>
            <a:off x="3367992" y="4584423"/>
            <a:ext cx="4226712" cy="2132224"/>
          </a:xfrm>
          <a:prstGeom prst="roundRect">
            <a:avLst>
              <a:gd name="adj" fmla="val 616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23" name="Rounded Rectangle 122">
            <a:extLst>
              <a:ext uri="{FF2B5EF4-FFF2-40B4-BE49-F238E27FC236}">
                <a16:creationId xmlns:a16="http://schemas.microsoft.com/office/drawing/2014/main" id="{C3A64D30-8D6F-8B46-DC20-706E36222C58}"/>
              </a:ext>
            </a:extLst>
          </p:cNvPr>
          <p:cNvSpPr/>
          <p:nvPr/>
        </p:nvSpPr>
        <p:spPr>
          <a:xfrm>
            <a:off x="3367992" y="141353"/>
            <a:ext cx="4226712" cy="2566974"/>
          </a:xfrm>
          <a:prstGeom prst="roundRect">
            <a:avLst>
              <a:gd name="adj" fmla="val 440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76" name="Rectangle 75">
            <a:extLst>
              <a:ext uri="{FF2B5EF4-FFF2-40B4-BE49-F238E27FC236}">
                <a16:creationId xmlns:a16="http://schemas.microsoft.com/office/drawing/2014/main" id="{9B3FAEF3-F26C-4A55-AC7B-4A92075BACD9}"/>
              </a:ext>
            </a:extLst>
          </p:cNvPr>
          <p:cNvSpPr/>
          <p:nvPr/>
        </p:nvSpPr>
        <p:spPr>
          <a:xfrm>
            <a:off x="5833268" y="281878"/>
            <a:ext cx="1661730" cy="187787"/>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9" name="TextBox 8">
            <a:extLst>
              <a:ext uri="{FF2B5EF4-FFF2-40B4-BE49-F238E27FC236}">
                <a16:creationId xmlns:a16="http://schemas.microsoft.com/office/drawing/2014/main" id="{4E74B779-E433-2A67-7A6F-377017057848}"/>
              </a:ext>
            </a:extLst>
          </p:cNvPr>
          <p:cNvSpPr txBox="1"/>
          <p:nvPr/>
        </p:nvSpPr>
        <p:spPr>
          <a:xfrm>
            <a:off x="7988271" y="647596"/>
            <a:ext cx="3847816" cy="108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R="0" lvl="0" algn="r" defTabSz="914400" rtl="1" eaLnBrk="1" fontAlgn="auto" latinLnBrk="0" hangingPunct="1">
              <a:lnSpc>
                <a:spcPct val="150000"/>
              </a:lnSpc>
              <a:spcBef>
                <a:spcPts val="0"/>
              </a:spcBef>
              <a:spcAft>
                <a:spcPts val="0"/>
              </a:spcAft>
              <a:buClr>
                <a:srgbClr val="FFC000"/>
              </a:buClr>
              <a:buSzTx/>
              <a:tabLst/>
              <a:defRPr/>
            </a:pPr>
            <a:r>
              <a:rPr lang="he-IL" sz="1100" b="1" dirty="0">
                <a:solidFill>
                  <a:prstClr val="black"/>
                </a:solidFill>
                <a:latin typeface="Heebo" pitchFamily="2" charset="-79"/>
                <a:ea typeface="Tahoma"/>
                <a:cs typeface="Heebo" pitchFamily="2" charset="-79"/>
              </a:rPr>
              <a:t>מתכונת הפעילות כוללת סגירת מקטע רחוב לתנועת רכבים והפיכתו למוקד שהייה באמצעות הצבת תחנות פעילות ומוקדי ישיבה</a:t>
            </a:r>
          </a:p>
        </p:txBody>
      </p:sp>
      <p:sp>
        <p:nvSpPr>
          <p:cNvPr id="23" name="TextBox 22">
            <a:extLst>
              <a:ext uri="{FF2B5EF4-FFF2-40B4-BE49-F238E27FC236}">
                <a16:creationId xmlns:a16="http://schemas.microsoft.com/office/drawing/2014/main" id="{F8E2BC1D-17FA-7604-3039-BF07DDE65F9E}"/>
              </a:ext>
            </a:extLst>
          </p:cNvPr>
          <p:cNvSpPr txBox="1"/>
          <p:nvPr/>
        </p:nvSpPr>
        <p:spPr>
          <a:xfrm>
            <a:off x="8155081" y="209491"/>
            <a:ext cx="3681006"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dirty="0">
                <a:solidFill>
                  <a:srgbClr val="40A8AD"/>
                </a:solidFill>
                <a:latin typeface="Heebo" pitchFamily="2" charset="-79"/>
                <a:ea typeface="Tahoma" pitchFamily="34" charset="0"/>
                <a:cs typeface="Heebo" pitchFamily="2" charset="-79"/>
              </a:rPr>
              <a:t>רחובות משחק</a:t>
            </a:r>
          </a:p>
        </p:txBody>
      </p:sp>
      <p:grpSp>
        <p:nvGrpSpPr>
          <p:cNvPr id="51" name="Group 50">
            <a:extLst>
              <a:ext uri="{FF2B5EF4-FFF2-40B4-BE49-F238E27FC236}">
                <a16:creationId xmlns:a16="http://schemas.microsoft.com/office/drawing/2014/main" id="{71311612-2DCD-B4ED-9DEA-D5EFFE0BE16D}"/>
              </a:ext>
            </a:extLst>
          </p:cNvPr>
          <p:cNvGrpSpPr/>
          <p:nvPr/>
        </p:nvGrpSpPr>
        <p:grpSpPr>
          <a:xfrm>
            <a:off x="12256509" y="-2412699"/>
            <a:ext cx="1772046" cy="1089457"/>
            <a:chOff x="12394216" y="659419"/>
            <a:chExt cx="1772046" cy="1089457"/>
          </a:xfrm>
        </p:grpSpPr>
        <p:sp>
          <p:nvSpPr>
            <p:cNvPr id="52" name="Oval 51">
              <a:extLst>
                <a:ext uri="{FF2B5EF4-FFF2-40B4-BE49-F238E27FC236}">
                  <a16:creationId xmlns:a16="http://schemas.microsoft.com/office/drawing/2014/main" id="{51C2D08B-52CE-9E3E-19DE-662C739E3BA8}"/>
                </a:ext>
              </a:extLst>
            </p:cNvPr>
            <p:cNvSpPr/>
            <p:nvPr/>
          </p:nvSpPr>
          <p:spPr>
            <a:xfrm>
              <a:off x="12394216" y="1469476"/>
              <a:ext cx="279400" cy="279400"/>
            </a:xfrm>
            <a:prstGeom prst="ellipse">
              <a:avLst/>
            </a:prstGeom>
            <a:solidFill>
              <a:srgbClr val="25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3" name="Oval 52">
              <a:extLst>
                <a:ext uri="{FF2B5EF4-FFF2-40B4-BE49-F238E27FC236}">
                  <a16:creationId xmlns:a16="http://schemas.microsoft.com/office/drawing/2014/main" id="{E7B02595-8CFC-62E3-BF67-3503E2BC77DD}"/>
                </a:ext>
              </a:extLst>
            </p:cNvPr>
            <p:cNvSpPr/>
            <p:nvPr/>
          </p:nvSpPr>
          <p:spPr>
            <a:xfrm>
              <a:off x="12394216" y="1081354"/>
              <a:ext cx="279400" cy="279400"/>
            </a:xfrm>
            <a:prstGeom prst="ellipse">
              <a:avLst/>
            </a:prstGeom>
            <a:solidFill>
              <a:srgbClr val="84CB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4" name="Oval 53">
              <a:extLst>
                <a:ext uri="{FF2B5EF4-FFF2-40B4-BE49-F238E27FC236}">
                  <a16:creationId xmlns:a16="http://schemas.microsoft.com/office/drawing/2014/main" id="{0E46D2D8-8BCB-E25D-2476-CB53318D1BF0}"/>
                </a:ext>
              </a:extLst>
            </p:cNvPr>
            <p:cNvSpPr/>
            <p:nvPr/>
          </p:nvSpPr>
          <p:spPr>
            <a:xfrm>
              <a:off x="12876816" y="1469476"/>
              <a:ext cx="279400" cy="279400"/>
            </a:xfrm>
            <a:prstGeom prst="ellipse">
              <a:avLst/>
            </a:prstGeom>
            <a:solidFill>
              <a:srgbClr val="C15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5" name="Oval 54">
              <a:extLst>
                <a:ext uri="{FF2B5EF4-FFF2-40B4-BE49-F238E27FC236}">
                  <a16:creationId xmlns:a16="http://schemas.microsoft.com/office/drawing/2014/main" id="{8FAD3DD1-13B9-120D-C9A4-913DD783020E}"/>
                </a:ext>
              </a:extLst>
            </p:cNvPr>
            <p:cNvSpPr/>
            <p:nvPr/>
          </p:nvSpPr>
          <p:spPr>
            <a:xfrm>
              <a:off x="12876816" y="1081354"/>
              <a:ext cx="279400" cy="279400"/>
            </a:xfrm>
            <a:prstGeom prst="ellipse">
              <a:avLst/>
            </a:prstGeom>
            <a:solidFill>
              <a:srgbClr val="E0A9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6" name="Oval 55">
              <a:extLst>
                <a:ext uri="{FF2B5EF4-FFF2-40B4-BE49-F238E27FC236}">
                  <a16:creationId xmlns:a16="http://schemas.microsoft.com/office/drawing/2014/main" id="{BBA1A56A-20F5-35EE-DE11-CE2B2B52EFA7}"/>
                </a:ext>
              </a:extLst>
            </p:cNvPr>
            <p:cNvSpPr/>
            <p:nvPr/>
          </p:nvSpPr>
          <p:spPr>
            <a:xfrm>
              <a:off x="13353462" y="1469476"/>
              <a:ext cx="279400" cy="279400"/>
            </a:xfrm>
            <a:prstGeom prst="ellipse">
              <a:avLst/>
            </a:prstGeom>
            <a:solidFill>
              <a:srgbClr val="D091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7" name="Oval 56">
              <a:extLst>
                <a:ext uri="{FF2B5EF4-FFF2-40B4-BE49-F238E27FC236}">
                  <a16:creationId xmlns:a16="http://schemas.microsoft.com/office/drawing/2014/main" id="{97B5303D-3AFB-34BA-2EF0-4F7F86412525}"/>
                </a:ext>
              </a:extLst>
            </p:cNvPr>
            <p:cNvSpPr/>
            <p:nvPr/>
          </p:nvSpPr>
          <p:spPr>
            <a:xfrm>
              <a:off x="13353462" y="1081354"/>
              <a:ext cx="279400" cy="279400"/>
            </a:xfrm>
            <a:prstGeom prst="ellipse">
              <a:avLst/>
            </a:prstGeom>
            <a:solidFill>
              <a:srgbClr val="E9C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8" name="Oval 57">
              <a:extLst>
                <a:ext uri="{FF2B5EF4-FFF2-40B4-BE49-F238E27FC236}">
                  <a16:creationId xmlns:a16="http://schemas.microsoft.com/office/drawing/2014/main" id="{6149F3F1-9D5E-72EB-A0E7-6ECA51098B17}"/>
                </a:ext>
              </a:extLst>
            </p:cNvPr>
            <p:cNvSpPr/>
            <p:nvPr/>
          </p:nvSpPr>
          <p:spPr>
            <a:xfrm>
              <a:off x="13886862" y="1469476"/>
              <a:ext cx="279400" cy="279400"/>
            </a:xfrm>
            <a:prstGeom prst="ellipse">
              <a:avLst/>
            </a:prstGeom>
            <a:solidFill>
              <a:srgbClr val="242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9" name="Oval 58">
              <a:extLst>
                <a:ext uri="{FF2B5EF4-FFF2-40B4-BE49-F238E27FC236}">
                  <a16:creationId xmlns:a16="http://schemas.microsoft.com/office/drawing/2014/main" id="{68B09B48-B222-EFF8-8752-2504789D3472}"/>
                </a:ext>
              </a:extLst>
            </p:cNvPr>
            <p:cNvSpPr/>
            <p:nvPr/>
          </p:nvSpPr>
          <p:spPr>
            <a:xfrm>
              <a:off x="13886862" y="1081354"/>
              <a:ext cx="279400" cy="279400"/>
            </a:xfrm>
            <a:prstGeom prst="ellipse">
              <a:avLst/>
            </a:prstGeom>
            <a:solidFill>
              <a:srgbClr val="9293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0" name="Oval 59">
              <a:extLst>
                <a:ext uri="{FF2B5EF4-FFF2-40B4-BE49-F238E27FC236}">
                  <a16:creationId xmlns:a16="http://schemas.microsoft.com/office/drawing/2014/main" id="{8FE67FDB-F94B-F0DB-5052-D12E9BDDCFED}"/>
                </a:ext>
              </a:extLst>
            </p:cNvPr>
            <p:cNvSpPr/>
            <p:nvPr/>
          </p:nvSpPr>
          <p:spPr>
            <a:xfrm>
              <a:off x="12876816" y="659419"/>
              <a:ext cx="279400" cy="279400"/>
            </a:xfrm>
            <a:prstGeom prst="ellipse">
              <a:avLst/>
            </a:prstGeom>
            <a:solidFill>
              <a:srgbClr val="E0A998">
                <a:alpha val="4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1" name="Oval 60">
              <a:extLst>
                <a:ext uri="{FF2B5EF4-FFF2-40B4-BE49-F238E27FC236}">
                  <a16:creationId xmlns:a16="http://schemas.microsoft.com/office/drawing/2014/main" id="{E61BFE1D-27DF-8EB9-329A-0073561B380F}"/>
                </a:ext>
              </a:extLst>
            </p:cNvPr>
            <p:cNvSpPr/>
            <p:nvPr/>
          </p:nvSpPr>
          <p:spPr>
            <a:xfrm>
              <a:off x="13381839" y="668112"/>
              <a:ext cx="279400" cy="279400"/>
            </a:xfrm>
            <a:prstGeom prst="ellipse">
              <a:avLst/>
            </a:prstGeom>
            <a:solidFill>
              <a:srgbClr val="E9CA96">
                <a:alpha val="581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2" name="Oval 61">
              <a:extLst>
                <a:ext uri="{FF2B5EF4-FFF2-40B4-BE49-F238E27FC236}">
                  <a16:creationId xmlns:a16="http://schemas.microsoft.com/office/drawing/2014/main" id="{83FAD311-1CAB-074A-0929-3FCC9FDF7DBB}"/>
                </a:ext>
              </a:extLst>
            </p:cNvPr>
            <p:cNvSpPr/>
            <p:nvPr/>
          </p:nvSpPr>
          <p:spPr>
            <a:xfrm>
              <a:off x="13886862" y="659419"/>
              <a:ext cx="279400" cy="279400"/>
            </a:xfrm>
            <a:prstGeom prst="ellipse">
              <a:avLst/>
            </a:prstGeom>
            <a:solidFill>
              <a:srgbClr val="9293AB">
                <a:alpha val="570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3" name="Oval 62">
              <a:extLst>
                <a:ext uri="{FF2B5EF4-FFF2-40B4-BE49-F238E27FC236}">
                  <a16:creationId xmlns:a16="http://schemas.microsoft.com/office/drawing/2014/main" id="{31D2A490-C139-7D0F-6357-E311A2539999}"/>
                </a:ext>
              </a:extLst>
            </p:cNvPr>
            <p:cNvSpPr/>
            <p:nvPr/>
          </p:nvSpPr>
          <p:spPr>
            <a:xfrm>
              <a:off x="12394216" y="671227"/>
              <a:ext cx="279400" cy="279400"/>
            </a:xfrm>
            <a:prstGeom prst="ellipse">
              <a:avLst/>
            </a:prstGeom>
            <a:solidFill>
              <a:srgbClr val="84CBA4">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bg1"/>
                </a:solidFill>
                <a:latin typeface="Heebo" pitchFamily="2" charset="-79"/>
                <a:cs typeface="Heebo" pitchFamily="2" charset="-79"/>
              </a:rPr>
              <a:t>7</a:t>
            </a:fld>
            <a:endParaRPr lang="he-IL" dirty="0">
              <a:solidFill>
                <a:schemeClr val="bg1"/>
              </a:solidFill>
              <a:latin typeface="Heebo" pitchFamily="2" charset="-79"/>
              <a:cs typeface="Heebo" pitchFamily="2" charset="-79"/>
            </a:endParaRPr>
          </a:p>
        </p:txBody>
      </p:sp>
      <p:cxnSp>
        <p:nvCxnSpPr>
          <p:cNvPr id="16" name="Straight Connector 15">
            <a:extLst>
              <a:ext uri="{FF2B5EF4-FFF2-40B4-BE49-F238E27FC236}">
                <a16:creationId xmlns:a16="http://schemas.microsoft.com/office/drawing/2014/main" id="{47345178-6450-CD0A-0490-FC099EDAACA7}"/>
              </a:ext>
            </a:extLst>
          </p:cNvPr>
          <p:cNvCxnSpPr>
            <a:cxnSpLocks/>
          </p:cNvCxnSpPr>
          <p:nvPr/>
        </p:nvCxnSpPr>
        <p:spPr>
          <a:xfrm>
            <a:off x="11698900" y="1751516"/>
            <a:ext cx="0" cy="3157941"/>
          </a:xfrm>
          <a:prstGeom prst="line">
            <a:avLst/>
          </a:prstGeom>
          <a:ln>
            <a:solidFill>
              <a:srgbClr val="242156"/>
            </a:solidFill>
            <a:headEnd type="oval"/>
            <a:tailEnd type="stealth"/>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4BECCA5-E2F5-9971-270A-2783BF3895EA}"/>
              </a:ext>
            </a:extLst>
          </p:cNvPr>
          <p:cNvGrpSpPr/>
          <p:nvPr/>
        </p:nvGrpSpPr>
        <p:grpSpPr>
          <a:xfrm>
            <a:off x="11361754" y="2174441"/>
            <a:ext cx="701395" cy="584943"/>
            <a:chOff x="5619737" y="1920367"/>
            <a:chExt cx="701395" cy="584943"/>
          </a:xfrm>
        </p:grpSpPr>
        <p:sp>
          <p:nvSpPr>
            <p:cNvPr id="28" name="Oval 27">
              <a:extLst>
                <a:ext uri="{FF2B5EF4-FFF2-40B4-BE49-F238E27FC236}">
                  <a16:creationId xmlns:a16="http://schemas.microsoft.com/office/drawing/2014/main" id="{71524DF2-E807-FDDA-52B9-0F0D1E774998}"/>
                </a:ext>
              </a:extLst>
            </p:cNvPr>
            <p:cNvSpPr/>
            <p:nvPr/>
          </p:nvSpPr>
          <p:spPr>
            <a:xfrm>
              <a:off x="5673402" y="1920367"/>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30" name="Oval 29">
              <a:extLst>
                <a:ext uri="{FF2B5EF4-FFF2-40B4-BE49-F238E27FC236}">
                  <a16:creationId xmlns:a16="http://schemas.microsoft.com/office/drawing/2014/main" id="{D024F3E5-DD07-13FD-AD4F-045F4C524A2C}"/>
                </a:ext>
              </a:extLst>
            </p:cNvPr>
            <p:cNvSpPr/>
            <p:nvPr/>
          </p:nvSpPr>
          <p:spPr>
            <a:xfrm>
              <a:off x="5722719" y="1967945"/>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solidFill>
                  <a:srgbClr val="40A8AD"/>
                </a:solidFill>
              </a:endParaRPr>
            </a:p>
          </p:txBody>
        </p:sp>
        <p:sp>
          <p:nvSpPr>
            <p:cNvPr id="31" name="TextBox 30">
              <a:extLst>
                <a:ext uri="{FF2B5EF4-FFF2-40B4-BE49-F238E27FC236}">
                  <a16:creationId xmlns:a16="http://schemas.microsoft.com/office/drawing/2014/main" id="{B1AFEDB4-C6A1-124C-AA50-DA94078820F3}"/>
                </a:ext>
              </a:extLst>
            </p:cNvPr>
            <p:cNvSpPr txBox="1"/>
            <p:nvPr/>
          </p:nvSpPr>
          <p:spPr>
            <a:xfrm>
              <a:off x="5619737" y="2110450"/>
              <a:ext cx="701395" cy="246221"/>
            </a:xfrm>
            <a:prstGeom prst="rect">
              <a:avLst/>
            </a:prstGeom>
            <a:noFill/>
          </p:spPr>
          <p:txBody>
            <a:bodyPr wrap="square">
              <a:spAutoFit/>
            </a:bodyPr>
            <a:lstStyle/>
            <a:p>
              <a:pPr algn="ctr"/>
              <a:r>
                <a:rPr lang="he-IL" sz="1000" b="1" dirty="0">
                  <a:solidFill>
                    <a:srgbClr val="40A8AD"/>
                  </a:solidFill>
                  <a:latin typeface="Heebo" pitchFamily="2" charset="-79"/>
                  <a:cs typeface="Heebo" pitchFamily="2" charset="-79"/>
                </a:rPr>
                <a:t>2021</a:t>
              </a:r>
            </a:p>
          </p:txBody>
        </p:sp>
      </p:grpSp>
      <p:grpSp>
        <p:nvGrpSpPr>
          <p:cNvPr id="34" name="Group 33">
            <a:extLst>
              <a:ext uri="{FF2B5EF4-FFF2-40B4-BE49-F238E27FC236}">
                <a16:creationId xmlns:a16="http://schemas.microsoft.com/office/drawing/2014/main" id="{735B72F0-67C4-FA48-03AC-FCC6FCD88727}"/>
              </a:ext>
            </a:extLst>
          </p:cNvPr>
          <p:cNvGrpSpPr/>
          <p:nvPr/>
        </p:nvGrpSpPr>
        <p:grpSpPr>
          <a:xfrm>
            <a:off x="11361754" y="3654692"/>
            <a:ext cx="701395" cy="584943"/>
            <a:chOff x="5619737" y="1920367"/>
            <a:chExt cx="701395" cy="584943"/>
          </a:xfrm>
        </p:grpSpPr>
        <p:sp>
          <p:nvSpPr>
            <p:cNvPr id="35" name="Oval 34">
              <a:extLst>
                <a:ext uri="{FF2B5EF4-FFF2-40B4-BE49-F238E27FC236}">
                  <a16:creationId xmlns:a16="http://schemas.microsoft.com/office/drawing/2014/main" id="{49290C8C-50FA-8F72-7D9A-04E059629E3A}"/>
                </a:ext>
              </a:extLst>
            </p:cNvPr>
            <p:cNvSpPr/>
            <p:nvPr/>
          </p:nvSpPr>
          <p:spPr>
            <a:xfrm>
              <a:off x="5673402" y="1920367"/>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36" name="Oval 35">
              <a:extLst>
                <a:ext uri="{FF2B5EF4-FFF2-40B4-BE49-F238E27FC236}">
                  <a16:creationId xmlns:a16="http://schemas.microsoft.com/office/drawing/2014/main" id="{9CAA3A65-FB41-6169-323F-8CC2E5985BA4}"/>
                </a:ext>
              </a:extLst>
            </p:cNvPr>
            <p:cNvSpPr/>
            <p:nvPr/>
          </p:nvSpPr>
          <p:spPr>
            <a:xfrm>
              <a:off x="5722719" y="1967945"/>
              <a:ext cx="486308" cy="48630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dirty="0">
                <a:solidFill>
                  <a:srgbClr val="40A8AD"/>
                </a:solidFill>
              </a:endParaRPr>
            </a:p>
          </p:txBody>
        </p:sp>
        <p:sp>
          <p:nvSpPr>
            <p:cNvPr id="37" name="TextBox 36">
              <a:extLst>
                <a:ext uri="{FF2B5EF4-FFF2-40B4-BE49-F238E27FC236}">
                  <a16:creationId xmlns:a16="http://schemas.microsoft.com/office/drawing/2014/main" id="{7B64B61A-2FDC-E093-157C-29C63A94A1E6}"/>
                </a:ext>
              </a:extLst>
            </p:cNvPr>
            <p:cNvSpPr txBox="1"/>
            <p:nvPr/>
          </p:nvSpPr>
          <p:spPr>
            <a:xfrm>
              <a:off x="5619737" y="2110450"/>
              <a:ext cx="701395" cy="246221"/>
            </a:xfrm>
            <a:prstGeom prst="rect">
              <a:avLst/>
            </a:prstGeom>
            <a:noFill/>
          </p:spPr>
          <p:txBody>
            <a:bodyPr wrap="square">
              <a:spAutoFit/>
            </a:bodyPr>
            <a:lstStyle/>
            <a:p>
              <a:pPr algn="ctr"/>
              <a:r>
                <a:rPr lang="he-IL" sz="1000" b="1" dirty="0">
                  <a:solidFill>
                    <a:srgbClr val="40A8AD"/>
                  </a:solidFill>
                  <a:latin typeface="Heebo" pitchFamily="2" charset="-79"/>
                  <a:cs typeface="Heebo" pitchFamily="2" charset="-79"/>
                </a:rPr>
                <a:t>2022</a:t>
              </a:r>
            </a:p>
          </p:txBody>
        </p:sp>
      </p:grpSp>
      <p:sp>
        <p:nvSpPr>
          <p:cNvPr id="38" name="TextBox 37">
            <a:extLst>
              <a:ext uri="{FF2B5EF4-FFF2-40B4-BE49-F238E27FC236}">
                <a16:creationId xmlns:a16="http://schemas.microsoft.com/office/drawing/2014/main" id="{6924BF16-03EE-EA0F-3595-790F2C4055D8}"/>
              </a:ext>
            </a:extLst>
          </p:cNvPr>
          <p:cNvSpPr txBox="1"/>
          <p:nvPr/>
        </p:nvSpPr>
        <p:spPr>
          <a:xfrm>
            <a:off x="8282965" y="2061860"/>
            <a:ext cx="3041273" cy="996427"/>
          </a:xfrm>
          <a:prstGeom prst="rect">
            <a:avLst/>
          </a:prstGeom>
          <a:noFill/>
        </p:spPr>
        <p:txBody>
          <a:bodyPr wrap="square">
            <a:spAutoFit/>
          </a:bodyPr>
          <a:lstStyle/>
          <a:p>
            <a:pPr marR="0" lvl="0" algn="r" defTabSz="914400" rtl="1" eaLnBrk="1" fontAlgn="auto" latinLnBrk="0" hangingPunct="1">
              <a:lnSpc>
                <a:spcPct val="150000"/>
              </a:lnSpc>
              <a:spcBef>
                <a:spcPts val="0"/>
              </a:spcBef>
              <a:spcAft>
                <a:spcPts val="0"/>
              </a:spcAft>
              <a:buClr>
                <a:srgbClr val="FFC000"/>
              </a:buClr>
              <a:buSzTx/>
              <a:tabLst/>
              <a:defRPr/>
            </a:pPr>
            <a:r>
              <a:rPr kumimoji="0" lang="he-IL" sz="10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'רחוב משחק' הושק ביולי 2021 כחלק מפיתוח מענים לגיל הרך ומלוויו במרחב הציבורי. היוזמה קודמה בשיתוף </a:t>
            </a:r>
            <a:r>
              <a:rPr kumimoji="0" lang="he-IL" sz="1000" b="0" i="0" u="none" strike="noStrike" kern="1200" cap="none" spc="0" normalizeH="0" baseline="0" noProof="0" dirty="0" err="1">
                <a:ln>
                  <a:noFill/>
                </a:ln>
                <a:solidFill>
                  <a:prstClr val="black"/>
                </a:solidFill>
                <a:effectLst/>
                <a:uLnTx/>
                <a:uFillTx/>
                <a:latin typeface="Heebo" pitchFamily="2" charset="-79"/>
                <a:ea typeface="Tahoma" panose="020B0604030504040204" pitchFamily="34" charset="0"/>
                <a:cs typeface="Heebo" pitchFamily="2" charset="-79"/>
              </a:rPr>
              <a:t>מינהל</a:t>
            </a:r>
            <a:r>
              <a:rPr kumimoji="0" lang="he-IL" sz="10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קהילה, תרבות וספורט, תוכנית </a:t>
            </a:r>
            <a:r>
              <a:rPr kumimoji="0" lang="en-US" sz="10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Urban95</a:t>
            </a:r>
            <a:r>
              <a:rPr kumimoji="0" lang="he-IL" sz="10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וגורמי עירייה נוספים (תחבורה, תברואה, פיקוח, שפ"ע).</a:t>
            </a:r>
          </a:p>
        </p:txBody>
      </p:sp>
      <p:sp>
        <p:nvSpPr>
          <p:cNvPr id="39" name="TextBox 38">
            <a:extLst>
              <a:ext uri="{FF2B5EF4-FFF2-40B4-BE49-F238E27FC236}">
                <a16:creationId xmlns:a16="http://schemas.microsoft.com/office/drawing/2014/main" id="{685FB491-FF07-C12E-17D9-ACB00E13E886}"/>
              </a:ext>
            </a:extLst>
          </p:cNvPr>
          <p:cNvSpPr txBox="1"/>
          <p:nvPr/>
        </p:nvSpPr>
        <p:spPr>
          <a:xfrm>
            <a:off x="8282964" y="3462457"/>
            <a:ext cx="3041273" cy="996427"/>
          </a:xfrm>
          <a:prstGeom prst="rect">
            <a:avLst/>
          </a:prstGeom>
          <a:noFill/>
        </p:spPr>
        <p:txBody>
          <a:bodyPr wrap="square">
            <a:spAutoFit/>
          </a:bodyPr>
          <a:lstStyle/>
          <a:p>
            <a:pPr marR="0" lvl="0" algn="r" defTabSz="914400" rtl="1" eaLnBrk="1" fontAlgn="auto" latinLnBrk="0" hangingPunct="1">
              <a:lnSpc>
                <a:spcPct val="150000"/>
              </a:lnSpc>
              <a:spcBef>
                <a:spcPts val="0"/>
              </a:spcBef>
              <a:spcAft>
                <a:spcPts val="0"/>
              </a:spcAft>
              <a:buClr>
                <a:srgbClr val="FFC000"/>
              </a:buClr>
              <a:buSzTx/>
              <a:tabLst/>
              <a:defRPr/>
            </a:pPr>
            <a:r>
              <a:rPr kumimoji="0" lang="he-IL" sz="1000" b="0" i="0" u="none" strike="noStrike" kern="1200" cap="none" spc="0" normalizeH="0" baseline="0" noProof="0" dirty="0">
                <a:ln>
                  <a:noFill/>
                </a:ln>
                <a:solidFill>
                  <a:prstClr val="black"/>
                </a:solidFill>
                <a:effectLst/>
                <a:uLnTx/>
                <a:uFillTx/>
                <a:latin typeface="Heebo" pitchFamily="2" charset="-79"/>
                <a:ea typeface="Tahoma" pitchFamily="34" charset="0"/>
                <a:cs typeface="Heebo" pitchFamily="2" charset="-79"/>
              </a:rPr>
              <a:t>בעקבות הביקוש הגבוה, צוות אורבן95 פיתח מדריך המפרט כיצד לקדם יוזמה מסוג זה בכל שכונה דרך המרכז הקהילתי. הקונספט אומץ ברחבי העיר והורחב ב-2022 גם לפעילויות שהתקיימו בדרום העיר ובמרכז. </a:t>
            </a:r>
          </a:p>
        </p:txBody>
      </p:sp>
      <p:grpSp>
        <p:nvGrpSpPr>
          <p:cNvPr id="40" name="Group 39">
            <a:extLst>
              <a:ext uri="{FF2B5EF4-FFF2-40B4-BE49-F238E27FC236}">
                <a16:creationId xmlns:a16="http://schemas.microsoft.com/office/drawing/2014/main" id="{DDB68A44-4B6C-CFE7-A810-8E942D9CF671}"/>
              </a:ext>
            </a:extLst>
          </p:cNvPr>
          <p:cNvGrpSpPr/>
          <p:nvPr/>
        </p:nvGrpSpPr>
        <p:grpSpPr>
          <a:xfrm>
            <a:off x="11361754" y="5031745"/>
            <a:ext cx="701395" cy="584943"/>
            <a:chOff x="5619737" y="1920367"/>
            <a:chExt cx="701395" cy="584943"/>
          </a:xfrm>
        </p:grpSpPr>
        <p:sp>
          <p:nvSpPr>
            <p:cNvPr id="41" name="Oval 40">
              <a:extLst>
                <a:ext uri="{FF2B5EF4-FFF2-40B4-BE49-F238E27FC236}">
                  <a16:creationId xmlns:a16="http://schemas.microsoft.com/office/drawing/2014/main" id="{3CEB70FD-D55C-AF21-1D2F-B33619B11775}"/>
                </a:ext>
              </a:extLst>
            </p:cNvPr>
            <p:cNvSpPr/>
            <p:nvPr/>
          </p:nvSpPr>
          <p:spPr>
            <a:xfrm>
              <a:off x="5673402" y="1920367"/>
              <a:ext cx="584943" cy="584943"/>
            </a:xfrm>
            <a:prstGeom prst="ellipse">
              <a:avLst/>
            </a:prstGeom>
            <a:gradFill flip="none" rotWithShape="1">
              <a:gsLst>
                <a:gs pos="50000">
                  <a:srgbClr val="A0D4D6"/>
                </a:gs>
                <a:gs pos="100000">
                  <a:schemeClr val="bg1"/>
                </a:gs>
                <a:gs pos="0">
                  <a:srgbClr val="40A8AD"/>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43" name="TextBox 42">
              <a:extLst>
                <a:ext uri="{FF2B5EF4-FFF2-40B4-BE49-F238E27FC236}">
                  <a16:creationId xmlns:a16="http://schemas.microsoft.com/office/drawing/2014/main" id="{7BC35426-95A5-DCE4-C15B-852664490477}"/>
                </a:ext>
              </a:extLst>
            </p:cNvPr>
            <p:cNvSpPr txBox="1"/>
            <p:nvPr/>
          </p:nvSpPr>
          <p:spPr>
            <a:xfrm>
              <a:off x="5619737" y="2110450"/>
              <a:ext cx="701395" cy="246221"/>
            </a:xfrm>
            <a:prstGeom prst="rect">
              <a:avLst/>
            </a:prstGeom>
            <a:noFill/>
          </p:spPr>
          <p:txBody>
            <a:bodyPr wrap="square">
              <a:spAutoFit/>
            </a:bodyPr>
            <a:lstStyle/>
            <a:p>
              <a:pPr algn="ctr"/>
              <a:r>
                <a:rPr lang="he-IL" sz="1000" b="1" dirty="0">
                  <a:solidFill>
                    <a:schemeClr val="bg1"/>
                  </a:solidFill>
                  <a:latin typeface="Heebo" pitchFamily="2" charset="-79"/>
                  <a:cs typeface="Heebo" pitchFamily="2" charset="-79"/>
                </a:rPr>
                <a:t>2023</a:t>
              </a:r>
            </a:p>
          </p:txBody>
        </p:sp>
      </p:grpSp>
      <p:sp>
        <p:nvSpPr>
          <p:cNvPr id="45" name="TextBox 44">
            <a:extLst>
              <a:ext uri="{FF2B5EF4-FFF2-40B4-BE49-F238E27FC236}">
                <a16:creationId xmlns:a16="http://schemas.microsoft.com/office/drawing/2014/main" id="{A9F93730-ABB2-DFB2-BCBF-BA48297A0220}"/>
              </a:ext>
            </a:extLst>
          </p:cNvPr>
          <p:cNvSpPr txBox="1"/>
          <p:nvPr/>
        </p:nvSpPr>
        <p:spPr>
          <a:xfrm>
            <a:off x="7790934" y="4731308"/>
            <a:ext cx="3533304" cy="1227259"/>
          </a:xfrm>
          <a:prstGeom prst="rect">
            <a:avLst/>
          </a:prstGeom>
          <a:noFill/>
        </p:spPr>
        <p:txBody>
          <a:bodyPr wrap="square">
            <a:spAutoFit/>
          </a:bodyPr>
          <a:lstStyle/>
          <a:p>
            <a:pPr algn="r" rtl="1">
              <a:lnSpc>
                <a:spcPct val="150000"/>
              </a:lnSpc>
              <a:buClr>
                <a:srgbClr val="FFC000"/>
              </a:buClr>
              <a:defRPr/>
            </a:pPr>
            <a:r>
              <a:rPr lang="he-IL" sz="1000" b="1" dirty="0">
                <a:solidFill>
                  <a:srgbClr val="40A8AD"/>
                </a:solidFill>
                <a:latin typeface="Heebo" pitchFamily="2" charset="-79"/>
                <a:ea typeface="Tahoma" pitchFamily="34" charset="0"/>
                <a:cs typeface="Heebo" pitchFamily="2" charset="-79"/>
              </a:rPr>
              <a:t>הרשות לתחבורה פנו לצוות אורבן95 לשם הרחבת הפעילות לאזורים נוספים בעיר, במימון הרשות, במטרה לקדם הליכוּת- סוגיה מרכזית באג'נדה התחבורתית בעירייה. </a:t>
            </a:r>
          </a:p>
          <a:p>
            <a:pPr algn="r" rtl="1">
              <a:lnSpc>
                <a:spcPct val="150000"/>
              </a:lnSpc>
              <a:buClr>
                <a:srgbClr val="FFC000"/>
              </a:buClr>
              <a:defRPr/>
            </a:pPr>
            <a:r>
              <a:rPr lang="he-IL" sz="1000" b="1" dirty="0">
                <a:solidFill>
                  <a:srgbClr val="40A8AD"/>
                </a:solidFill>
                <a:latin typeface="Heebo" pitchFamily="2" charset="-79"/>
                <a:ea typeface="Tahoma" pitchFamily="34" charset="0"/>
                <a:cs typeface="Heebo" pitchFamily="2" charset="-79"/>
              </a:rPr>
              <a:t>נערכו 9 פעילויות באזורי צפון, דרום ויפו, מתוכן נדגמו לתצפית 3 פעילויות: 2 ביפו ואחת בצפון-מערב.</a:t>
            </a:r>
          </a:p>
        </p:txBody>
      </p:sp>
      <p:sp>
        <p:nvSpPr>
          <p:cNvPr id="47" name="TextBox 46">
            <a:extLst>
              <a:ext uri="{FF2B5EF4-FFF2-40B4-BE49-F238E27FC236}">
                <a16:creationId xmlns:a16="http://schemas.microsoft.com/office/drawing/2014/main" id="{9CA1E02B-B286-19C9-6217-5A668EEFC4F4}"/>
              </a:ext>
            </a:extLst>
          </p:cNvPr>
          <p:cNvSpPr txBox="1"/>
          <p:nvPr/>
        </p:nvSpPr>
        <p:spPr>
          <a:xfrm>
            <a:off x="5247478" y="225866"/>
            <a:ext cx="2247381" cy="307777"/>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marL="0" algn="just" defTabSz="914400" eaLnBrk="1" latinLnBrk="0" hangingPunct="1"/>
            <a:r>
              <a:rPr lang="he-IL" sz="1400" b="1" dirty="0">
                <a:solidFill>
                  <a:schemeClr val="tx1"/>
                </a:solidFill>
                <a:latin typeface="Heebo" pitchFamily="2" charset="-79"/>
                <a:ea typeface="Tahoma" pitchFamily="34" charset="0"/>
                <a:cs typeface="Heebo" pitchFamily="2" charset="-79"/>
              </a:rPr>
              <a:t>אזור צפון</a:t>
            </a:r>
            <a:r>
              <a:rPr lang="en-US" sz="1400" b="1" dirty="0">
                <a:solidFill>
                  <a:schemeClr val="tx1"/>
                </a:solidFill>
                <a:latin typeface="Heebo" pitchFamily="2" charset="-79"/>
                <a:ea typeface="Tahoma" pitchFamily="34" charset="0"/>
                <a:cs typeface="Heebo" pitchFamily="2" charset="-79"/>
              </a:rPr>
              <a:t>  </a:t>
            </a:r>
            <a:r>
              <a:rPr kumimoji="0" lang="he-IL" sz="1400" b="0" i="0" u="none" strike="noStrike" kern="1200" cap="none" spc="0" normalizeH="0" baseline="0" noProof="0" dirty="0">
                <a:ln>
                  <a:noFill/>
                </a:ln>
                <a:solidFill>
                  <a:schemeClr val="tx1"/>
                </a:solidFill>
                <a:effectLst/>
                <a:uLnTx/>
                <a:uFillTx/>
                <a:latin typeface="Heebo" pitchFamily="2" charset="-79"/>
                <a:ea typeface="Tahoma" panose="020B0604030504040204" pitchFamily="34" charset="0"/>
                <a:cs typeface="Heebo" pitchFamily="2" charset="-79"/>
              </a:rPr>
              <a:t>צוקי אביב </a:t>
            </a:r>
            <a:r>
              <a:rPr lang="he-IL" sz="1400" b="0" dirty="0">
                <a:solidFill>
                  <a:schemeClr val="tx1"/>
                </a:solidFill>
                <a:latin typeface="Heebo" pitchFamily="2" charset="-79"/>
                <a:ea typeface="Tahoma" pitchFamily="34" charset="0"/>
                <a:cs typeface="Heebo" pitchFamily="2" charset="-79"/>
              </a:rPr>
              <a:t> </a:t>
            </a:r>
          </a:p>
        </p:txBody>
      </p:sp>
      <p:sp>
        <p:nvSpPr>
          <p:cNvPr id="64" name="TextBox 63">
            <a:extLst>
              <a:ext uri="{FF2B5EF4-FFF2-40B4-BE49-F238E27FC236}">
                <a16:creationId xmlns:a16="http://schemas.microsoft.com/office/drawing/2014/main" id="{B860FAC8-FC62-FE93-B2B3-C050F9057B86}"/>
              </a:ext>
            </a:extLst>
          </p:cNvPr>
          <p:cNvSpPr txBox="1"/>
          <p:nvPr/>
        </p:nvSpPr>
        <p:spPr>
          <a:xfrm>
            <a:off x="5188012" y="647494"/>
            <a:ext cx="1495244" cy="884858"/>
          </a:xfrm>
          <a:prstGeom prst="rect">
            <a:avLst/>
          </a:prstGeom>
          <a:noFill/>
        </p:spPr>
        <p:txBody>
          <a:bodyPr wrap="square">
            <a:spAutoFit/>
          </a:bodyPr>
          <a:lstStyle/>
          <a:p>
            <a:pPr marL="0" algn="r" defTabSz="914400" eaLnBrk="1" latinLnBrk="0" hangingPunct="1"/>
            <a:r>
              <a:rPr kumimoji="0" lang="he-IL"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השתתפו בזמן שיא</a:t>
            </a:r>
            <a:endParaRPr kumimoji="0" lang="en-US"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endParaRPr>
          </a:p>
          <a:p>
            <a:pPr marL="0" algn="r" defTabSz="914400" eaLnBrk="1" latinLnBrk="0" hangingPunct="1"/>
            <a:r>
              <a:rPr kumimoji="0" lang="he-IL" sz="16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 </a:t>
            </a:r>
            <a:r>
              <a:rPr kumimoji="0" lang="he-IL" sz="1600" b="1"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כ-50-60</a:t>
            </a:r>
            <a:r>
              <a:rPr kumimoji="0" lang="he-IL" sz="16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 </a:t>
            </a:r>
            <a:r>
              <a:rPr kumimoji="0" lang="he-IL" sz="14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מבוגרים וילדים</a:t>
            </a:r>
            <a:r>
              <a:rPr kumimoji="0" lang="he-IL"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 </a:t>
            </a:r>
            <a:br>
              <a:rPr kumimoji="0" lang="en-US"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br>
            <a:endParaRPr lang="en-IL" sz="1100" dirty="0"/>
          </a:p>
        </p:txBody>
      </p:sp>
      <p:sp>
        <p:nvSpPr>
          <p:cNvPr id="71" name="Freeform 70">
            <a:extLst>
              <a:ext uri="{FF2B5EF4-FFF2-40B4-BE49-F238E27FC236}">
                <a16:creationId xmlns:a16="http://schemas.microsoft.com/office/drawing/2014/main" id="{6D5F60DA-87BC-54FD-A494-E85C7A42E8FA}"/>
              </a:ext>
            </a:extLst>
          </p:cNvPr>
          <p:cNvSpPr/>
          <p:nvPr/>
        </p:nvSpPr>
        <p:spPr>
          <a:xfrm>
            <a:off x="6716708" y="800607"/>
            <a:ext cx="594000" cy="472988"/>
          </a:xfrm>
          <a:custGeom>
            <a:avLst/>
            <a:gdLst>
              <a:gd name="connsiteX0" fmla="*/ 356562 w 537927"/>
              <a:gd name="connsiteY0" fmla="*/ 159204 h 389398"/>
              <a:gd name="connsiteX1" fmla="*/ 328505 w 537927"/>
              <a:gd name="connsiteY1" fmla="*/ 182431 h 389398"/>
              <a:gd name="connsiteX2" fmla="*/ 329709 w 537927"/>
              <a:gd name="connsiteY2" fmla="*/ 216669 h 389398"/>
              <a:gd name="connsiteX3" fmla="*/ 293936 w 537927"/>
              <a:gd name="connsiteY3" fmla="*/ 245533 h 389398"/>
              <a:gd name="connsiteX4" fmla="*/ 286785 w 537927"/>
              <a:gd name="connsiteY4" fmla="*/ 260502 h 389398"/>
              <a:gd name="connsiteX5" fmla="*/ 287463 w 537927"/>
              <a:gd name="connsiteY5" fmla="*/ 368455 h 389398"/>
              <a:gd name="connsiteX6" fmla="*/ 275701 w 537927"/>
              <a:gd name="connsiteY6" fmla="*/ 387817 h 389398"/>
              <a:gd name="connsiteX7" fmla="*/ 251915 w 537927"/>
              <a:gd name="connsiteY7" fmla="*/ 370529 h 389398"/>
              <a:gd name="connsiteX8" fmla="*/ 249996 w 537927"/>
              <a:gd name="connsiteY8" fmla="*/ 330353 h 389398"/>
              <a:gd name="connsiteX9" fmla="*/ 249940 w 537927"/>
              <a:gd name="connsiteY9" fmla="*/ 369435 h 389398"/>
              <a:gd name="connsiteX10" fmla="*/ 236485 w 537927"/>
              <a:gd name="connsiteY10" fmla="*/ 388401 h 389398"/>
              <a:gd name="connsiteX11" fmla="*/ 214750 w 537927"/>
              <a:gd name="connsiteY11" fmla="*/ 368493 h 389398"/>
              <a:gd name="connsiteX12" fmla="*/ 215540 w 537927"/>
              <a:gd name="connsiteY12" fmla="*/ 265234 h 389398"/>
              <a:gd name="connsiteX13" fmla="*/ 204588 w 537927"/>
              <a:gd name="connsiteY13" fmla="*/ 242629 h 389398"/>
              <a:gd name="connsiteX14" fmla="*/ 174630 w 537927"/>
              <a:gd name="connsiteY14" fmla="*/ 218535 h 389398"/>
              <a:gd name="connsiteX15" fmla="*/ 162323 w 537927"/>
              <a:gd name="connsiteY15" fmla="*/ 204603 h 389398"/>
              <a:gd name="connsiteX16" fmla="*/ 159877 w 537927"/>
              <a:gd name="connsiteY16" fmla="*/ 200738 h 389398"/>
              <a:gd name="connsiteX17" fmla="*/ 121714 w 537927"/>
              <a:gd name="connsiteY17" fmla="*/ 175418 h 389398"/>
              <a:gd name="connsiteX18" fmla="*/ 125327 w 537927"/>
              <a:gd name="connsiteY18" fmla="*/ 195836 h 389398"/>
              <a:gd name="connsiteX19" fmla="*/ 158541 w 537927"/>
              <a:gd name="connsiteY19" fmla="*/ 282504 h 389398"/>
              <a:gd name="connsiteX20" fmla="*/ 149339 w 537927"/>
              <a:gd name="connsiteY20" fmla="*/ 296097 h 389398"/>
              <a:gd name="connsiteX21" fmla="*/ 135808 w 537927"/>
              <a:gd name="connsiteY21" fmla="*/ 296097 h 389398"/>
              <a:gd name="connsiteX22" fmla="*/ 135808 w 537927"/>
              <a:gd name="connsiteY22" fmla="*/ 308804 h 389398"/>
              <a:gd name="connsiteX23" fmla="*/ 135601 w 537927"/>
              <a:gd name="connsiteY23" fmla="*/ 362309 h 389398"/>
              <a:gd name="connsiteX24" fmla="*/ 110969 w 537927"/>
              <a:gd name="connsiteY24" fmla="*/ 388948 h 389398"/>
              <a:gd name="connsiteX25" fmla="*/ 86110 w 537927"/>
              <a:gd name="connsiteY25" fmla="*/ 362629 h 389398"/>
              <a:gd name="connsiteX26" fmla="*/ 86167 w 537927"/>
              <a:gd name="connsiteY26" fmla="*/ 303487 h 389398"/>
              <a:gd name="connsiteX27" fmla="*/ 77341 w 537927"/>
              <a:gd name="connsiteY27" fmla="*/ 297152 h 389398"/>
              <a:gd name="connsiteX28" fmla="*/ 77341 w 537927"/>
              <a:gd name="connsiteY28" fmla="*/ 322661 h 389398"/>
              <a:gd name="connsiteX29" fmla="*/ 77266 w 537927"/>
              <a:gd name="connsiteY29" fmla="*/ 360216 h 389398"/>
              <a:gd name="connsiteX30" fmla="*/ 52614 w 537927"/>
              <a:gd name="connsiteY30" fmla="*/ 388948 h 389398"/>
              <a:gd name="connsiteX31" fmla="*/ 27210 w 537927"/>
              <a:gd name="connsiteY31" fmla="*/ 360009 h 389398"/>
              <a:gd name="connsiteX32" fmla="*/ 27323 w 537927"/>
              <a:gd name="connsiteY32" fmla="*/ 307446 h 389398"/>
              <a:gd name="connsiteX33" fmla="*/ 27323 w 537927"/>
              <a:gd name="connsiteY33" fmla="*/ 296116 h 389398"/>
              <a:gd name="connsiteX34" fmla="*/ 9728 w 537927"/>
              <a:gd name="connsiteY34" fmla="*/ 296116 h 389398"/>
              <a:gd name="connsiteX35" fmla="*/ 1392 w 537927"/>
              <a:gd name="connsiteY35" fmla="*/ 284804 h 389398"/>
              <a:gd name="connsiteX36" fmla="*/ 31557 w 537927"/>
              <a:gd name="connsiteY36" fmla="*/ 195044 h 389398"/>
              <a:gd name="connsiteX37" fmla="*/ 34248 w 537927"/>
              <a:gd name="connsiteY37" fmla="*/ 178623 h 389398"/>
              <a:gd name="connsiteX38" fmla="*/ 33947 w 537927"/>
              <a:gd name="connsiteY38" fmla="*/ 141086 h 389398"/>
              <a:gd name="connsiteX39" fmla="*/ 64187 w 537927"/>
              <a:gd name="connsiteY39" fmla="*/ 89806 h 389398"/>
              <a:gd name="connsiteX40" fmla="*/ 54120 w 537927"/>
              <a:gd name="connsiteY40" fmla="*/ 49121 h 389398"/>
              <a:gd name="connsiteX41" fmla="*/ 73276 w 537927"/>
              <a:gd name="connsiteY41" fmla="*/ 25781 h 389398"/>
              <a:gd name="connsiteX42" fmla="*/ 126343 w 537927"/>
              <a:gd name="connsiteY42" fmla="*/ 40901 h 389398"/>
              <a:gd name="connsiteX43" fmla="*/ 106678 w 537927"/>
              <a:gd name="connsiteY43" fmla="*/ 98535 h 389398"/>
              <a:gd name="connsiteX44" fmla="*/ 122259 w 537927"/>
              <a:gd name="connsiteY44" fmla="*/ 111921 h 389398"/>
              <a:gd name="connsiteX45" fmla="*/ 175721 w 537927"/>
              <a:gd name="connsiteY45" fmla="*/ 156207 h 389398"/>
              <a:gd name="connsiteX46" fmla="*/ 186692 w 537927"/>
              <a:gd name="connsiteY46" fmla="*/ 179698 h 389398"/>
              <a:gd name="connsiteX47" fmla="*/ 189647 w 537927"/>
              <a:gd name="connsiteY47" fmla="*/ 186541 h 389398"/>
              <a:gd name="connsiteX48" fmla="*/ 211607 w 537927"/>
              <a:gd name="connsiteY48" fmla="*/ 205564 h 389398"/>
              <a:gd name="connsiteX49" fmla="*/ 233417 w 537927"/>
              <a:gd name="connsiteY49" fmla="*/ 208581 h 389398"/>
              <a:gd name="connsiteX50" fmla="*/ 227038 w 537927"/>
              <a:gd name="connsiteY50" fmla="*/ 182054 h 389398"/>
              <a:gd name="connsiteX51" fmla="*/ 235977 w 537927"/>
              <a:gd name="connsiteY51" fmla="*/ 166519 h 389398"/>
              <a:gd name="connsiteX52" fmla="*/ 269021 w 537927"/>
              <a:gd name="connsiteY52" fmla="*/ 168857 h 389398"/>
              <a:gd name="connsiteX53" fmla="*/ 266405 w 537927"/>
              <a:gd name="connsiteY53" fmla="*/ 206412 h 389398"/>
              <a:gd name="connsiteX54" fmla="*/ 289646 w 537927"/>
              <a:gd name="connsiteY54" fmla="*/ 206224 h 389398"/>
              <a:gd name="connsiteX55" fmla="*/ 311380 w 537927"/>
              <a:gd name="connsiteY55" fmla="*/ 186579 h 389398"/>
              <a:gd name="connsiteX56" fmla="*/ 302103 w 537927"/>
              <a:gd name="connsiteY56" fmla="*/ 181376 h 389398"/>
              <a:gd name="connsiteX57" fmla="*/ 300579 w 537927"/>
              <a:gd name="connsiteY57" fmla="*/ 144122 h 389398"/>
              <a:gd name="connsiteX58" fmla="*/ 371428 w 537927"/>
              <a:gd name="connsiteY58" fmla="*/ 85526 h 389398"/>
              <a:gd name="connsiteX59" fmla="*/ 393540 w 537927"/>
              <a:gd name="connsiteY59" fmla="*/ 74592 h 389398"/>
              <a:gd name="connsiteX60" fmla="*/ 388139 w 537927"/>
              <a:gd name="connsiteY60" fmla="*/ 10566 h 389398"/>
              <a:gd name="connsiteX61" fmla="*/ 442523 w 537927"/>
              <a:gd name="connsiteY61" fmla="*/ 11057 h 389398"/>
              <a:gd name="connsiteX62" fmla="*/ 435579 w 537927"/>
              <a:gd name="connsiteY62" fmla="*/ 75685 h 389398"/>
              <a:gd name="connsiteX63" fmla="*/ 484788 w 537927"/>
              <a:gd name="connsiteY63" fmla="*/ 106868 h 389398"/>
              <a:gd name="connsiteX64" fmla="*/ 528145 w 537927"/>
              <a:gd name="connsiteY64" fmla="*/ 142764 h 389398"/>
              <a:gd name="connsiteX65" fmla="*/ 532887 w 537927"/>
              <a:gd name="connsiteY65" fmla="*/ 176983 h 389398"/>
              <a:gd name="connsiteX66" fmla="*/ 497810 w 537927"/>
              <a:gd name="connsiteY66" fmla="*/ 179207 h 389398"/>
              <a:gd name="connsiteX67" fmla="*/ 473535 w 537927"/>
              <a:gd name="connsiteY67" fmla="*/ 159242 h 389398"/>
              <a:gd name="connsiteX68" fmla="*/ 473535 w 537927"/>
              <a:gd name="connsiteY68" fmla="*/ 172383 h 389398"/>
              <a:gd name="connsiteX69" fmla="*/ 473328 w 537927"/>
              <a:gd name="connsiteY69" fmla="*/ 361064 h 389398"/>
              <a:gd name="connsiteX70" fmla="*/ 456580 w 537927"/>
              <a:gd name="connsiteY70" fmla="*/ 386950 h 389398"/>
              <a:gd name="connsiteX71" fmla="*/ 428184 w 537927"/>
              <a:gd name="connsiteY71" fmla="*/ 381369 h 389398"/>
              <a:gd name="connsiteX72" fmla="*/ 419603 w 537927"/>
              <a:gd name="connsiteY72" fmla="*/ 359613 h 389398"/>
              <a:gd name="connsiteX73" fmla="*/ 419283 w 537927"/>
              <a:gd name="connsiteY73" fmla="*/ 262934 h 389398"/>
              <a:gd name="connsiteX74" fmla="*/ 409460 w 537927"/>
              <a:gd name="connsiteY74" fmla="*/ 256279 h 389398"/>
              <a:gd name="connsiteX75" fmla="*/ 409460 w 537927"/>
              <a:gd name="connsiteY75" fmla="*/ 281052 h 389398"/>
              <a:gd name="connsiteX76" fmla="*/ 409384 w 537927"/>
              <a:gd name="connsiteY76" fmla="*/ 360838 h 389398"/>
              <a:gd name="connsiteX77" fmla="*/ 389230 w 537927"/>
              <a:gd name="connsiteY77" fmla="*/ 388100 h 389398"/>
              <a:gd name="connsiteX78" fmla="*/ 359517 w 537927"/>
              <a:gd name="connsiteY78" fmla="*/ 375808 h 389398"/>
              <a:gd name="connsiteX79" fmla="*/ 355621 w 537927"/>
              <a:gd name="connsiteY79" fmla="*/ 356898 h 389398"/>
              <a:gd name="connsiteX80" fmla="*/ 356525 w 537927"/>
              <a:gd name="connsiteY80" fmla="*/ 171968 h 389398"/>
              <a:gd name="connsiteX81" fmla="*/ 356525 w 537927"/>
              <a:gd name="connsiteY81" fmla="*/ 159167 h 389398"/>
              <a:gd name="connsiteX82" fmla="*/ 367401 w 537927"/>
              <a:gd name="connsiteY82" fmla="*/ 255826 h 389398"/>
              <a:gd name="connsiteX83" fmla="*/ 366310 w 537927"/>
              <a:gd name="connsiteY83" fmla="*/ 255826 h 389398"/>
              <a:gd name="connsiteX84" fmla="*/ 366235 w 537927"/>
              <a:gd name="connsiteY84" fmla="*/ 359047 h 389398"/>
              <a:gd name="connsiteX85" fmla="*/ 376698 w 537927"/>
              <a:gd name="connsiteY85" fmla="*/ 377165 h 389398"/>
              <a:gd name="connsiteX86" fmla="*/ 398357 w 537927"/>
              <a:gd name="connsiteY86" fmla="*/ 360348 h 389398"/>
              <a:gd name="connsiteX87" fmla="*/ 398432 w 537927"/>
              <a:gd name="connsiteY87" fmla="*/ 263707 h 389398"/>
              <a:gd name="connsiteX88" fmla="*/ 417815 w 537927"/>
              <a:gd name="connsiteY88" fmla="*/ 244496 h 389398"/>
              <a:gd name="connsiteX89" fmla="*/ 430065 w 537927"/>
              <a:gd name="connsiteY89" fmla="*/ 256637 h 389398"/>
              <a:gd name="connsiteX90" fmla="*/ 430103 w 537927"/>
              <a:gd name="connsiteY90" fmla="*/ 358915 h 389398"/>
              <a:gd name="connsiteX91" fmla="*/ 445929 w 537927"/>
              <a:gd name="connsiteY91" fmla="*/ 378296 h 389398"/>
              <a:gd name="connsiteX92" fmla="*/ 462508 w 537927"/>
              <a:gd name="connsiteY92" fmla="*/ 358764 h 389398"/>
              <a:gd name="connsiteX93" fmla="*/ 462658 w 537927"/>
              <a:gd name="connsiteY93" fmla="*/ 321228 h 389398"/>
              <a:gd name="connsiteX94" fmla="*/ 462771 w 537927"/>
              <a:gd name="connsiteY94" fmla="*/ 154208 h 389398"/>
              <a:gd name="connsiteX95" fmla="*/ 465462 w 537927"/>
              <a:gd name="connsiteY95" fmla="*/ 142915 h 389398"/>
              <a:gd name="connsiteX96" fmla="*/ 476602 w 537927"/>
              <a:gd name="connsiteY96" fmla="*/ 147930 h 389398"/>
              <a:gd name="connsiteX97" fmla="*/ 503418 w 537927"/>
              <a:gd name="connsiteY97" fmla="*/ 169951 h 389398"/>
              <a:gd name="connsiteX98" fmla="*/ 524099 w 537927"/>
              <a:gd name="connsiteY98" fmla="*/ 170610 h 389398"/>
              <a:gd name="connsiteX99" fmla="*/ 520185 w 537927"/>
              <a:gd name="connsiteY99" fmla="*/ 150324 h 389398"/>
              <a:gd name="connsiteX100" fmla="*/ 453814 w 537927"/>
              <a:gd name="connsiteY100" fmla="*/ 95198 h 389398"/>
              <a:gd name="connsiteX101" fmla="*/ 376735 w 537927"/>
              <a:gd name="connsiteY101" fmla="*/ 94896 h 389398"/>
              <a:gd name="connsiteX102" fmla="*/ 309611 w 537927"/>
              <a:gd name="connsiteY102" fmla="*/ 150588 h 389398"/>
              <a:gd name="connsiteX103" fmla="*/ 306149 w 537927"/>
              <a:gd name="connsiteY103" fmla="*/ 170856 h 389398"/>
              <a:gd name="connsiteX104" fmla="*/ 326134 w 537927"/>
              <a:gd name="connsiteY104" fmla="*/ 170328 h 389398"/>
              <a:gd name="connsiteX105" fmla="*/ 354417 w 537927"/>
              <a:gd name="connsiteY105" fmla="*/ 147138 h 389398"/>
              <a:gd name="connsiteX106" fmla="*/ 363995 w 537927"/>
              <a:gd name="connsiteY106" fmla="*/ 142670 h 389398"/>
              <a:gd name="connsiteX107" fmla="*/ 367232 w 537927"/>
              <a:gd name="connsiteY107" fmla="*/ 153605 h 389398"/>
              <a:gd name="connsiteX108" fmla="*/ 367383 w 537927"/>
              <a:gd name="connsiteY108" fmla="*/ 255883 h 389398"/>
              <a:gd name="connsiteX109" fmla="*/ 147927 w 537927"/>
              <a:gd name="connsiteY109" fmla="*/ 284804 h 389398"/>
              <a:gd name="connsiteX110" fmla="*/ 128394 w 537927"/>
              <a:gd name="connsiteY110" fmla="*/ 233938 h 389398"/>
              <a:gd name="connsiteX111" fmla="*/ 111383 w 537927"/>
              <a:gd name="connsiteY111" fmla="*/ 166651 h 389398"/>
              <a:gd name="connsiteX112" fmla="*/ 114431 w 537927"/>
              <a:gd name="connsiteY112" fmla="*/ 157526 h 389398"/>
              <a:gd name="connsiteX113" fmla="*/ 123483 w 537927"/>
              <a:gd name="connsiteY113" fmla="*/ 160845 h 389398"/>
              <a:gd name="connsiteX114" fmla="*/ 153215 w 537927"/>
              <a:gd name="connsiteY114" fmla="*/ 185259 h 389398"/>
              <a:gd name="connsiteX115" fmla="*/ 173877 w 537927"/>
              <a:gd name="connsiteY115" fmla="*/ 182959 h 389398"/>
              <a:gd name="connsiteX116" fmla="*/ 170189 w 537927"/>
              <a:gd name="connsiteY116" fmla="*/ 165727 h 389398"/>
              <a:gd name="connsiteX117" fmla="*/ 100130 w 537927"/>
              <a:gd name="connsiteY117" fmla="*/ 107660 h 389398"/>
              <a:gd name="connsiteX118" fmla="*/ 62098 w 537927"/>
              <a:gd name="connsiteY118" fmla="*/ 103305 h 389398"/>
              <a:gd name="connsiteX119" fmla="*/ 44447 w 537927"/>
              <a:gd name="connsiteY119" fmla="*/ 134733 h 389398"/>
              <a:gd name="connsiteX120" fmla="*/ 45219 w 537927"/>
              <a:gd name="connsiteY120" fmla="*/ 182601 h 389398"/>
              <a:gd name="connsiteX121" fmla="*/ 43864 w 537927"/>
              <a:gd name="connsiteY121" fmla="*/ 192706 h 389398"/>
              <a:gd name="connsiteX122" fmla="*/ 31594 w 537927"/>
              <a:gd name="connsiteY122" fmla="*/ 229130 h 389398"/>
              <a:gd name="connsiteX123" fmla="*/ 12776 w 537927"/>
              <a:gd name="connsiteY123" fmla="*/ 284823 h 389398"/>
              <a:gd name="connsiteX124" fmla="*/ 147946 w 537927"/>
              <a:gd name="connsiteY124" fmla="*/ 284823 h 389398"/>
              <a:gd name="connsiteX125" fmla="*/ 331139 w 537927"/>
              <a:gd name="connsiteY125" fmla="*/ 198456 h 389398"/>
              <a:gd name="connsiteX126" fmla="*/ 314278 w 537927"/>
              <a:gd name="connsiteY126" fmla="*/ 198720 h 389398"/>
              <a:gd name="connsiteX127" fmla="*/ 290191 w 537927"/>
              <a:gd name="connsiteY127" fmla="*/ 219591 h 389398"/>
              <a:gd name="connsiteX128" fmla="*/ 267948 w 537927"/>
              <a:gd name="connsiteY128" fmla="*/ 220911 h 389398"/>
              <a:gd name="connsiteX129" fmla="*/ 234264 w 537927"/>
              <a:gd name="connsiteY129" fmla="*/ 220797 h 389398"/>
              <a:gd name="connsiteX130" fmla="*/ 211231 w 537927"/>
              <a:gd name="connsiteY130" fmla="*/ 219214 h 389398"/>
              <a:gd name="connsiteX131" fmla="*/ 188649 w 537927"/>
              <a:gd name="connsiteY131" fmla="*/ 199437 h 389398"/>
              <a:gd name="connsiteX132" fmla="*/ 171807 w 537927"/>
              <a:gd name="connsiteY132" fmla="*/ 200379 h 389398"/>
              <a:gd name="connsiteX133" fmla="*/ 179391 w 537927"/>
              <a:gd name="connsiteY133" fmla="*/ 208524 h 389398"/>
              <a:gd name="connsiteX134" fmla="*/ 215220 w 537927"/>
              <a:gd name="connsiteY134" fmla="*/ 237294 h 389398"/>
              <a:gd name="connsiteX135" fmla="*/ 226191 w 537927"/>
              <a:gd name="connsiteY135" fmla="*/ 260898 h 389398"/>
              <a:gd name="connsiteX136" fmla="*/ 225533 w 537927"/>
              <a:gd name="connsiteY136" fmla="*/ 367889 h 389398"/>
              <a:gd name="connsiteX137" fmla="*/ 232382 w 537927"/>
              <a:gd name="connsiteY137" fmla="*/ 377995 h 389398"/>
              <a:gd name="connsiteX138" fmla="*/ 239044 w 537927"/>
              <a:gd name="connsiteY138" fmla="*/ 367739 h 389398"/>
              <a:gd name="connsiteX139" fmla="*/ 239213 w 537927"/>
              <a:gd name="connsiteY139" fmla="*/ 326450 h 389398"/>
              <a:gd name="connsiteX140" fmla="*/ 243015 w 537927"/>
              <a:gd name="connsiteY140" fmla="*/ 317834 h 389398"/>
              <a:gd name="connsiteX141" fmla="*/ 262886 w 537927"/>
              <a:gd name="connsiteY141" fmla="*/ 329806 h 389398"/>
              <a:gd name="connsiteX142" fmla="*/ 263225 w 537927"/>
              <a:gd name="connsiteY142" fmla="*/ 370152 h 389398"/>
              <a:gd name="connsiteX143" fmla="*/ 269228 w 537927"/>
              <a:gd name="connsiteY143" fmla="*/ 378108 h 389398"/>
              <a:gd name="connsiteX144" fmla="*/ 276341 w 537927"/>
              <a:gd name="connsiteY144" fmla="*/ 370076 h 389398"/>
              <a:gd name="connsiteX145" fmla="*/ 276567 w 537927"/>
              <a:gd name="connsiteY145" fmla="*/ 362686 h 389398"/>
              <a:gd name="connsiteX146" fmla="*/ 276021 w 537927"/>
              <a:gd name="connsiteY146" fmla="*/ 254752 h 389398"/>
              <a:gd name="connsiteX147" fmla="*/ 282250 w 537927"/>
              <a:gd name="connsiteY147" fmla="*/ 241196 h 389398"/>
              <a:gd name="connsiteX148" fmla="*/ 321580 w 537927"/>
              <a:gd name="connsiteY148" fmla="*/ 209297 h 389398"/>
              <a:gd name="connsiteX149" fmla="*/ 331139 w 537927"/>
              <a:gd name="connsiteY149" fmla="*/ 198475 h 389398"/>
              <a:gd name="connsiteX150" fmla="*/ 443784 w 537927"/>
              <a:gd name="connsiteY150" fmla="*/ 39864 h 389398"/>
              <a:gd name="connsiteX151" fmla="*/ 415726 w 537927"/>
              <a:gd name="connsiteY151" fmla="*/ 10698 h 389398"/>
              <a:gd name="connsiteX152" fmla="*/ 386125 w 537927"/>
              <a:gd name="connsiteY152" fmla="*/ 39430 h 389398"/>
              <a:gd name="connsiteX153" fmla="*/ 414352 w 537927"/>
              <a:gd name="connsiteY153" fmla="*/ 68577 h 389398"/>
              <a:gd name="connsiteX154" fmla="*/ 443784 w 537927"/>
              <a:gd name="connsiteY154" fmla="*/ 39864 h 389398"/>
              <a:gd name="connsiteX155" fmla="*/ 120773 w 537927"/>
              <a:gd name="connsiteY155" fmla="*/ 60772 h 389398"/>
              <a:gd name="connsiteX156" fmla="*/ 92471 w 537927"/>
              <a:gd name="connsiteY156" fmla="*/ 31984 h 389398"/>
              <a:gd name="connsiteX157" fmla="*/ 63077 w 537927"/>
              <a:gd name="connsiteY157" fmla="*/ 60829 h 389398"/>
              <a:gd name="connsiteX158" fmla="*/ 92527 w 537927"/>
              <a:gd name="connsiteY158" fmla="*/ 89693 h 389398"/>
              <a:gd name="connsiteX159" fmla="*/ 120754 w 537927"/>
              <a:gd name="connsiteY159" fmla="*/ 60753 h 389398"/>
              <a:gd name="connsiteX160" fmla="*/ 66144 w 537927"/>
              <a:gd name="connsiteY160" fmla="*/ 297793 h 389398"/>
              <a:gd name="connsiteX161" fmla="*/ 43600 w 537927"/>
              <a:gd name="connsiteY161" fmla="*/ 298001 h 389398"/>
              <a:gd name="connsiteX162" fmla="*/ 38425 w 537927"/>
              <a:gd name="connsiteY162" fmla="*/ 302526 h 389398"/>
              <a:gd name="connsiteX163" fmla="*/ 38501 w 537927"/>
              <a:gd name="connsiteY163" fmla="*/ 364307 h 389398"/>
              <a:gd name="connsiteX164" fmla="*/ 52257 w 537927"/>
              <a:gd name="connsiteY164" fmla="*/ 378108 h 389398"/>
              <a:gd name="connsiteX165" fmla="*/ 65937 w 537927"/>
              <a:gd name="connsiteY165" fmla="*/ 364270 h 389398"/>
              <a:gd name="connsiteX166" fmla="*/ 66144 w 537927"/>
              <a:gd name="connsiteY166" fmla="*/ 297793 h 389398"/>
              <a:gd name="connsiteX167" fmla="*/ 96874 w 537927"/>
              <a:gd name="connsiteY167" fmla="*/ 298152 h 389398"/>
              <a:gd name="connsiteX168" fmla="*/ 97081 w 537927"/>
              <a:gd name="connsiteY168" fmla="*/ 364760 h 389398"/>
              <a:gd name="connsiteX169" fmla="*/ 110310 w 537927"/>
              <a:gd name="connsiteY169" fmla="*/ 378108 h 389398"/>
              <a:gd name="connsiteX170" fmla="*/ 124292 w 537927"/>
              <a:gd name="connsiteY170" fmla="*/ 365759 h 389398"/>
              <a:gd name="connsiteX171" fmla="*/ 124555 w 537927"/>
              <a:gd name="connsiteY171" fmla="*/ 298152 h 389398"/>
              <a:gd name="connsiteX172" fmla="*/ 96855 w 537927"/>
              <a:gd name="connsiteY172" fmla="*/ 298152 h 389398"/>
              <a:gd name="connsiteX173" fmla="*/ 251106 w 537927"/>
              <a:gd name="connsiteY173" fmla="*/ 200097 h 389398"/>
              <a:gd name="connsiteX174" fmla="*/ 265145 w 537927"/>
              <a:gd name="connsiteY174" fmla="*/ 185674 h 389398"/>
              <a:gd name="connsiteX175" fmla="*/ 250429 w 537927"/>
              <a:gd name="connsiteY175" fmla="*/ 172006 h 389398"/>
              <a:gd name="connsiteX176" fmla="*/ 236974 w 537927"/>
              <a:gd name="connsiteY176" fmla="*/ 185900 h 389398"/>
              <a:gd name="connsiteX177" fmla="*/ 251125 w 537927"/>
              <a:gd name="connsiteY177" fmla="*/ 200116 h 38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37927" h="389398">
                <a:moveTo>
                  <a:pt x="356562" y="159204"/>
                </a:moveTo>
                <a:cubicBezTo>
                  <a:pt x="345780" y="168122"/>
                  <a:pt x="337217" y="175211"/>
                  <a:pt x="328505" y="182431"/>
                </a:cubicBezTo>
                <a:cubicBezTo>
                  <a:pt x="344726" y="193913"/>
                  <a:pt x="345065" y="203660"/>
                  <a:pt x="329709" y="216669"/>
                </a:cubicBezTo>
                <a:cubicBezTo>
                  <a:pt x="318023" y="226585"/>
                  <a:pt x="306111" y="236238"/>
                  <a:pt x="293936" y="245533"/>
                </a:cubicBezTo>
                <a:cubicBezTo>
                  <a:pt x="288686" y="249530"/>
                  <a:pt x="286691" y="253847"/>
                  <a:pt x="286785" y="260502"/>
                </a:cubicBezTo>
                <a:cubicBezTo>
                  <a:pt x="287274" y="296474"/>
                  <a:pt x="287199" y="332464"/>
                  <a:pt x="287463" y="368455"/>
                </a:cubicBezTo>
                <a:cubicBezTo>
                  <a:pt x="287538" y="377504"/>
                  <a:pt x="284395" y="384499"/>
                  <a:pt x="275701" y="387817"/>
                </a:cubicBezTo>
                <a:cubicBezTo>
                  <a:pt x="263903" y="392323"/>
                  <a:pt x="252329" y="384009"/>
                  <a:pt x="251915" y="370529"/>
                </a:cubicBezTo>
                <a:cubicBezTo>
                  <a:pt x="251520" y="357143"/>
                  <a:pt x="251821" y="343757"/>
                  <a:pt x="249996" y="330353"/>
                </a:cubicBezTo>
                <a:cubicBezTo>
                  <a:pt x="249996" y="343380"/>
                  <a:pt x="250184" y="356408"/>
                  <a:pt x="249940" y="369435"/>
                </a:cubicBezTo>
                <a:cubicBezTo>
                  <a:pt x="249751" y="380050"/>
                  <a:pt x="244972" y="386422"/>
                  <a:pt x="236485" y="388401"/>
                </a:cubicBezTo>
                <a:cubicBezTo>
                  <a:pt x="224197" y="391248"/>
                  <a:pt x="214750" y="382859"/>
                  <a:pt x="214750" y="368493"/>
                </a:cubicBezTo>
                <a:cubicBezTo>
                  <a:pt x="214750" y="334067"/>
                  <a:pt x="214581" y="299641"/>
                  <a:pt x="215540" y="265234"/>
                </a:cubicBezTo>
                <a:cubicBezTo>
                  <a:pt x="215823" y="254922"/>
                  <a:pt x="212774" y="248417"/>
                  <a:pt x="204588" y="242629"/>
                </a:cubicBezTo>
                <a:cubicBezTo>
                  <a:pt x="194144" y="235239"/>
                  <a:pt x="184284" y="226943"/>
                  <a:pt x="174630" y="218535"/>
                </a:cubicBezTo>
                <a:cubicBezTo>
                  <a:pt x="170001" y="214500"/>
                  <a:pt x="166331" y="209335"/>
                  <a:pt x="162323" y="204603"/>
                </a:cubicBezTo>
                <a:cubicBezTo>
                  <a:pt x="161344" y="203453"/>
                  <a:pt x="161043" y="201511"/>
                  <a:pt x="159877" y="200738"/>
                </a:cubicBezTo>
                <a:cubicBezTo>
                  <a:pt x="147814" y="192593"/>
                  <a:pt x="135639" y="184618"/>
                  <a:pt x="121714" y="175418"/>
                </a:cubicBezTo>
                <a:cubicBezTo>
                  <a:pt x="122937" y="182639"/>
                  <a:pt x="123031" y="189652"/>
                  <a:pt x="125327" y="195836"/>
                </a:cubicBezTo>
                <a:cubicBezTo>
                  <a:pt x="136072" y="224851"/>
                  <a:pt x="147513" y="253602"/>
                  <a:pt x="158541" y="282504"/>
                </a:cubicBezTo>
                <a:cubicBezTo>
                  <a:pt x="163226" y="294796"/>
                  <a:pt x="162248" y="296040"/>
                  <a:pt x="149339" y="296097"/>
                </a:cubicBezTo>
                <a:cubicBezTo>
                  <a:pt x="145330" y="296116"/>
                  <a:pt x="141341" y="296097"/>
                  <a:pt x="135808" y="296097"/>
                </a:cubicBezTo>
                <a:cubicBezTo>
                  <a:pt x="135808" y="300923"/>
                  <a:pt x="135808" y="304863"/>
                  <a:pt x="135808" y="308804"/>
                </a:cubicBezTo>
                <a:cubicBezTo>
                  <a:pt x="135771" y="326639"/>
                  <a:pt x="135921" y="344474"/>
                  <a:pt x="135601" y="362309"/>
                </a:cubicBezTo>
                <a:cubicBezTo>
                  <a:pt x="135338" y="377580"/>
                  <a:pt x="124612" y="388892"/>
                  <a:pt x="110969" y="388948"/>
                </a:cubicBezTo>
                <a:cubicBezTo>
                  <a:pt x="97175" y="389005"/>
                  <a:pt x="86392" y="378070"/>
                  <a:pt x="86110" y="362629"/>
                </a:cubicBezTo>
                <a:cubicBezTo>
                  <a:pt x="85734" y="342928"/>
                  <a:pt x="86016" y="323207"/>
                  <a:pt x="86167" y="303487"/>
                </a:cubicBezTo>
                <a:cubicBezTo>
                  <a:pt x="86204" y="298114"/>
                  <a:pt x="85038" y="294702"/>
                  <a:pt x="77341" y="297152"/>
                </a:cubicBezTo>
                <a:cubicBezTo>
                  <a:pt x="77341" y="305354"/>
                  <a:pt x="77341" y="314007"/>
                  <a:pt x="77341" y="322661"/>
                </a:cubicBezTo>
                <a:cubicBezTo>
                  <a:pt x="77341" y="335179"/>
                  <a:pt x="77435" y="347698"/>
                  <a:pt x="77266" y="360216"/>
                </a:cubicBezTo>
                <a:cubicBezTo>
                  <a:pt x="77021" y="376995"/>
                  <a:pt x="66803" y="388797"/>
                  <a:pt x="52614" y="388948"/>
                </a:cubicBezTo>
                <a:cubicBezTo>
                  <a:pt x="37936" y="389118"/>
                  <a:pt x="27379" y="377278"/>
                  <a:pt x="27210" y="360009"/>
                </a:cubicBezTo>
                <a:cubicBezTo>
                  <a:pt x="27040" y="342494"/>
                  <a:pt x="27266" y="324961"/>
                  <a:pt x="27323" y="307446"/>
                </a:cubicBezTo>
                <a:cubicBezTo>
                  <a:pt x="27323" y="304072"/>
                  <a:pt x="27323" y="300716"/>
                  <a:pt x="27323" y="296116"/>
                </a:cubicBezTo>
                <a:cubicBezTo>
                  <a:pt x="20774" y="296116"/>
                  <a:pt x="15242" y="296191"/>
                  <a:pt x="9728" y="296116"/>
                </a:cubicBezTo>
                <a:cubicBezTo>
                  <a:pt x="-1" y="295946"/>
                  <a:pt x="-1676" y="294042"/>
                  <a:pt x="1392" y="284804"/>
                </a:cubicBezTo>
                <a:cubicBezTo>
                  <a:pt x="11327" y="254846"/>
                  <a:pt x="21677" y="225020"/>
                  <a:pt x="31557" y="195044"/>
                </a:cubicBezTo>
                <a:cubicBezTo>
                  <a:pt x="33269" y="189822"/>
                  <a:pt x="34135" y="184128"/>
                  <a:pt x="34248" y="178623"/>
                </a:cubicBezTo>
                <a:cubicBezTo>
                  <a:pt x="34530" y="166123"/>
                  <a:pt x="34135" y="153586"/>
                  <a:pt x="33947" y="141086"/>
                </a:cubicBezTo>
                <a:cubicBezTo>
                  <a:pt x="33514" y="111996"/>
                  <a:pt x="38218" y="103852"/>
                  <a:pt x="64187" y="89806"/>
                </a:cubicBezTo>
                <a:cubicBezTo>
                  <a:pt x="53969" y="77966"/>
                  <a:pt x="49622" y="64392"/>
                  <a:pt x="54120" y="49121"/>
                </a:cubicBezTo>
                <a:cubicBezTo>
                  <a:pt x="57149" y="38827"/>
                  <a:pt x="63773" y="31022"/>
                  <a:pt x="73276" y="25781"/>
                </a:cubicBezTo>
                <a:cubicBezTo>
                  <a:pt x="91793" y="15600"/>
                  <a:pt x="115429" y="22331"/>
                  <a:pt x="126343" y="40901"/>
                </a:cubicBezTo>
                <a:cubicBezTo>
                  <a:pt x="138198" y="61093"/>
                  <a:pt x="131010" y="83000"/>
                  <a:pt x="106678" y="98535"/>
                </a:cubicBezTo>
                <a:cubicBezTo>
                  <a:pt x="112023" y="103135"/>
                  <a:pt x="117085" y="107603"/>
                  <a:pt x="122259" y="111921"/>
                </a:cubicBezTo>
                <a:cubicBezTo>
                  <a:pt x="140043" y="126739"/>
                  <a:pt x="157750" y="141633"/>
                  <a:pt x="175721" y="156207"/>
                </a:cubicBezTo>
                <a:cubicBezTo>
                  <a:pt x="183343" y="162390"/>
                  <a:pt x="187483" y="169630"/>
                  <a:pt x="186692" y="179698"/>
                </a:cubicBezTo>
                <a:cubicBezTo>
                  <a:pt x="186523" y="181922"/>
                  <a:pt x="187934" y="184976"/>
                  <a:pt x="189647" y="186541"/>
                </a:cubicBezTo>
                <a:cubicBezTo>
                  <a:pt x="196760" y="193102"/>
                  <a:pt x="204325" y="199173"/>
                  <a:pt x="211607" y="205564"/>
                </a:cubicBezTo>
                <a:cubicBezTo>
                  <a:pt x="222748" y="215368"/>
                  <a:pt x="222710" y="215405"/>
                  <a:pt x="233417" y="208581"/>
                </a:cubicBezTo>
                <a:cubicBezTo>
                  <a:pt x="230952" y="199229"/>
                  <a:pt x="227151" y="190651"/>
                  <a:pt x="227038" y="182054"/>
                </a:cubicBezTo>
                <a:cubicBezTo>
                  <a:pt x="226982" y="176832"/>
                  <a:pt x="231667" y="170460"/>
                  <a:pt x="235977" y="166519"/>
                </a:cubicBezTo>
                <a:cubicBezTo>
                  <a:pt x="245310" y="157979"/>
                  <a:pt x="260214" y="159581"/>
                  <a:pt x="269021" y="168857"/>
                </a:cubicBezTo>
                <a:cubicBezTo>
                  <a:pt x="279239" y="179603"/>
                  <a:pt x="278374" y="192009"/>
                  <a:pt x="266405" y="206412"/>
                </a:cubicBezTo>
                <a:cubicBezTo>
                  <a:pt x="277564" y="215764"/>
                  <a:pt x="278844" y="215801"/>
                  <a:pt x="289646" y="206224"/>
                </a:cubicBezTo>
                <a:cubicBezTo>
                  <a:pt x="296834" y="199833"/>
                  <a:pt x="303928" y="193328"/>
                  <a:pt x="311380" y="186579"/>
                </a:cubicBezTo>
                <a:cubicBezTo>
                  <a:pt x="307899" y="184656"/>
                  <a:pt x="304794" y="183280"/>
                  <a:pt x="302103" y="181376"/>
                </a:cubicBezTo>
                <a:cubicBezTo>
                  <a:pt x="289382" y="172420"/>
                  <a:pt x="288328" y="154566"/>
                  <a:pt x="300579" y="144122"/>
                </a:cubicBezTo>
                <a:cubicBezTo>
                  <a:pt x="323894" y="124232"/>
                  <a:pt x="347417" y="104568"/>
                  <a:pt x="371428" y="85526"/>
                </a:cubicBezTo>
                <a:cubicBezTo>
                  <a:pt x="377751" y="80511"/>
                  <a:pt x="386182" y="78136"/>
                  <a:pt x="393540" y="74592"/>
                </a:cubicBezTo>
                <a:cubicBezTo>
                  <a:pt x="371617" y="49027"/>
                  <a:pt x="369716" y="27704"/>
                  <a:pt x="388139" y="10566"/>
                </a:cubicBezTo>
                <a:cubicBezTo>
                  <a:pt x="403494" y="-3705"/>
                  <a:pt x="427374" y="-3498"/>
                  <a:pt x="442523" y="11057"/>
                </a:cubicBezTo>
                <a:cubicBezTo>
                  <a:pt x="460532" y="28345"/>
                  <a:pt x="458481" y="49649"/>
                  <a:pt x="435579" y="75685"/>
                </a:cubicBezTo>
                <a:cubicBezTo>
                  <a:pt x="456900" y="78833"/>
                  <a:pt x="469564" y="94859"/>
                  <a:pt x="484788" y="106868"/>
                </a:cubicBezTo>
                <a:cubicBezTo>
                  <a:pt x="499523" y="118482"/>
                  <a:pt x="513824" y="130642"/>
                  <a:pt x="528145" y="142764"/>
                </a:cubicBezTo>
                <a:cubicBezTo>
                  <a:pt x="539172" y="152097"/>
                  <a:pt x="541054" y="166821"/>
                  <a:pt x="532887" y="176983"/>
                </a:cubicBezTo>
                <a:cubicBezTo>
                  <a:pt x="524344" y="187616"/>
                  <a:pt x="509703" y="188615"/>
                  <a:pt x="497810" y="179207"/>
                </a:cubicBezTo>
                <a:cubicBezTo>
                  <a:pt x="490302" y="173250"/>
                  <a:pt x="483000" y="167028"/>
                  <a:pt x="473535" y="159242"/>
                </a:cubicBezTo>
                <a:cubicBezTo>
                  <a:pt x="473535" y="165237"/>
                  <a:pt x="473535" y="168801"/>
                  <a:pt x="473535" y="172383"/>
                </a:cubicBezTo>
                <a:cubicBezTo>
                  <a:pt x="473478" y="235277"/>
                  <a:pt x="473403" y="298171"/>
                  <a:pt x="473328" y="361064"/>
                </a:cubicBezTo>
                <a:cubicBezTo>
                  <a:pt x="473328" y="373281"/>
                  <a:pt x="467682" y="382312"/>
                  <a:pt x="456580" y="386950"/>
                </a:cubicBezTo>
                <a:cubicBezTo>
                  <a:pt x="446249" y="391267"/>
                  <a:pt x="435316" y="390155"/>
                  <a:pt x="428184" y="381369"/>
                </a:cubicBezTo>
                <a:cubicBezTo>
                  <a:pt x="423441" y="375544"/>
                  <a:pt x="419828" y="367041"/>
                  <a:pt x="419603" y="359613"/>
                </a:cubicBezTo>
                <a:cubicBezTo>
                  <a:pt x="418680" y="327412"/>
                  <a:pt x="419094" y="295154"/>
                  <a:pt x="419283" y="262934"/>
                </a:cubicBezTo>
                <a:cubicBezTo>
                  <a:pt x="419320" y="256222"/>
                  <a:pt x="417307" y="253545"/>
                  <a:pt x="409460" y="256279"/>
                </a:cubicBezTo>
                <a:cubicBezTo>
                  <a:pt x="409460" y="264329"/>
                  <a:pt x="409460" y="272700"/>
                  <a:pt x="409460" y="281052"/>
                </a:cubicBezTo>
                <a:cubicBezTo>
                  <a:pt x="409460" y="307654"/>
                  <a:pt x="409610" y="334255"/>
                  <a:pt x="409384" y="360838"/>
                </a:cubicBezTo>
                <a:cubicBezTo>
                  <a:pt x="409271" y="374563"/>
                  <a:pt x="401067" y="385215"/>
                  <a:pt x="389230" y="388100"/>
                </a:cubicBezTo>
                <a:cubicBezTo>
                  <a:pt x="377206" y="391041"/>
                  <a:pt x="364955" y="386667"/>
                  <a:pt x="359517" y="375808"/>
                </a:cubicBezTo>
                <a:cubicBezTo>
                  <a:pt x="356732" y="370227"/>
                  <a:pt x="355621" y="363251"/>
                  <a:pt x="355621" y="356898"/>
                </a:cubicBezTo>
                <a:cubicBezTo>
                  <a:pt x="355697" y="295248"/>
                  <a:pt x="356167" y="233618"/>
                  <a:pt x="356525" y="171968"/>
                </a:cubicBezTo>
                <a:cubicBezTo>
                  <a:pt x="356543" y="168631"/>
                  <a:pt x="356525" y="165294"/>
                  <a:pt x="356525" y="159167"/>
                </a:cubicBezTo>
                <a:close/>
                <a:moveTo>
                  <a:pt x="367401" y="255826"/>
                </a:moveTo>
                <a:cubicBezTo>
                  <a:pt x="367044" y="255826"/>
                  <a:pt x="366668" y="255826"/>
                  <a:pt x="366310" y="255826"/>
                </a:cubicBezTo>
                <a:cubicBezTo>
                  <a:pt x="366310" y="290233"/>
                  <a:pt x="366404" y="324640"/>
                  <a:pt x="366235" y="359047"/>
                </a:cubicBezTo>
                <a:cubicBezTo>
                  <a:pt x="366197" y="367361"/>
                  <a:pt x="368681" y="373903"/>
                  <a:pt x="376698" y="377165"/>
                </a:cubicBezTo>
                <a:cubicBezTo>
                  <a:pt x="387612" y="381596"/>
                  <a:pt x="398282" y="373489"/>
                  <a:pt x="398357" y="360348"/>
                </a:cubicBezTo>
                <a:cubicBezTo>
                  <a:pt x="398545" y="328128"/>
                  <a:pt x="398432" y="295908"/>
                  <a:pt x="398432" y="263707"/>
                </a:cubicBezTo>
                <a:cubicBezTo>
                  <a:pt x="398432" y="250787"/>
                  <a:pt x="404893" y="244383"/>
                  <a:pt x="417815" y="244496"/>
                </a:cubicBezTo>
                <a:cubicBezTo>
                  <a:pt x="429463" y="244590"/>
                  <a:pt x="430065" y="245137"/>
                  <a:pt x="430065" y="256637"/>
                </a:cubicBezTo>
                <a:cubicBezTo>
                  <a:pt x="430103" y="290724"/>
                  <a:pt x="430028" y="324829"/>
                  <a:pt x="430103" y="358915"/>
                </a:cubicBezTo>
                <a:cubicBezTo>
                  <a:pt x="430122" y="370566"/>
                  <a:pt x="436407" y="378070"/>
                  <a:pt x="445929" y="378296"/>
                </a:cubicBezTo>
                <a:cubicBezTo>
                  <a:pt x="455846" y="378541"/>
                  <a:pt x="462357" y="370944"/>
                  <a:pt x="462508" y="358764"/>
                </a:cubicBezTo>
                <a:cubicBezTo>
                  <a:pt x="462639" y="346246"/>
                  <a:pt x="462658" y="333746"/>
                  <a:pt x="462658" y="321228"/>
                </a:cubicBezTo>
                <a:cubicBezTo>
                  <a:pt x="462658" y="265555"/>
                  <a:pt x="462602" y="209881"/>
                  <a:pt x="462771" y="154208"/>
                </a:cubicBezTo>
                <a:cubicBezTo>
                  <a:pt x="462771" y="150438"/>
                  <a:pt x="464521" y="146686"/>
                  <a:pt x="465462" y="142915"/>
                </a:cubicBezTo>
                <a:cubicBezTo>
                  <a:pt x="469207" y="144537"/>
                  <a:pt x="473460" y="145517"/>
                  <a:pt x="476602" y="147930"/>
                </a:cubicBezTo>
                <a:cubicBezTo>
                  <a:pt x="485767" y="154962"/>
                  <a:pt x="494423" y="162673"/>
                  <a:pt x="503418" y="169951"/>
                </a:cubicBezTo>
                <a:cubicBezTo>
                  <a:pt x="511528" y="176511"/>
                  <a:pt x="519074" y="176643"/>
                  <a:pt x="524099" y="170610"/>
                </a:cubicBezTo>
                <a:cubicBezTo>
                  <a:pt x="529349" y="164313"/>
                  <a:pt x="528088" y="156942"/>
                  <a:pt x="520185" y="150324"/>
                </a:cubicBezTo>
                <a:cubicBezTo>
                  <a:pt x="498130" y="131867"/>
                  <a:pt x="476113" y="113372"/>
                  <a:pt x="453814" y="95198"/>
                </a:cubicBezTo>
                <a:cubicBezTo>
                  <a:pt x="436275" y="80888"/>
                  <a:pt x="394198" y="80700"/>
                  <a:pt x="376735" y="94896"/>
                </a:cubicBezTo>
                <a:cubicBezTo>
                  <a:pt x="354172" y="113222"/>
                  <a:pt x="331892" y="131924"/>
                  <a:pt x="309611" y="150588"/>
                </a:cubicBezTo>
                <a:cubicBezTo>
                  <a:pt x="301745" y="157168"/>
                  <a:pt x="300673" y="164634"/>
                  <a:pt x="306149" y="170856"/>
                </a:cubicBezTo>
                <a:cubicBezTo>
                  <a:pt x="311136" y="176530"/>
                  <a:pt x="318531" y="176455"/>
                  <a:pt x="326134" y="170328"/>
                </a:cubicBezTo>
                <a:cubicBezTo>
                  <a:pt x="335618" y="162673"/>
                  <a:pt x="344820" y="154661"/>
                  <a:pt x="354417" y="147138"/>
                </a:cubicBezTo>
                <a:cubicBezTo>
                  <a:pt x="357127" y="145027"/>
                  <a:pt x="360778" y="144122"/>
                  <a:pt x="363995" y="142670"/>
                </a:cubicBezTo>
                <a:cubicBezTo>
                  <a:pt x="365124" y="146309"/>
                  <a:pt x="367213" y="149947"/>
                  <a:pt x="367232" y="153605"/>
                </a:cubicBezTo>
                <a:cubicBezTo>
                  <a:pt x="367477" y="187691"/>
                  <a:pt x="367383" y="221778"/>
                  <a:pt x="367383" y="255883"/>
                </a:cubicBezTo>
                <a:close/>
                <a:moveTo>
                  <a:pt x="147927" y="284804"/>
                </a:moveTo>
                <a:cubicBezTo>
                  <a:pt x="141077" y="267044"/>
                  <a:pt x="134416" y="250604"/>
                  <a:pt x="128394" y="233938"/>
                </a:cubicBezTo>
                <a:cubicBezTo>
                  <a:pt x="120491" y="212087"/>
                  <a:pt x="107958" y="191330"/>
                  <a:pt x="111383" y="166651"/>
                </a:cubicBezTo>
                <a:cubicBezTo>
                  <a:pt x="111816" y="163522"/>
                  <a:pt x="113396" y="160562"/>
                  <a:pt x="114431" y="157526"/>
                </a:cubicBezTo>
                <a:cubicBezTo>
                  <a:pt x="117480" y="158582"/>
                  <a:pt x="121074" y="158959"/>
                  <a:pt x="123483" y="160845"/>
                </a:cubicBezTo>
                <a:cubicBezTo>
                  <a:pt x="133569" y="168744"/>
                  <a:pt x="143204" y="177228"/>
                  <a:pt x="153215" y="185259"/>
                </a:cubicBezTo>
                <a:cubicBezTo>
                  <a:pt x="159707" y="190482"/>
                  <a:pt x="168890" y="189746"/>
                  <a:pt x="173877" y="182959"/>
                </a:cubicBezTo>
                <a:cubicBezTo>
                  <a:pt x="178619" y="176493"/>
                  <a:pt x="175853" y="170441"/>
                  <a:pt x="170189" y="165727"/>
                </a:cubicBezTo>
                <a:cubicBezTo>
                  <a:pt x="146892" y="146309"/>
                  <a:pt x="123633" y="126833"/>
                  <a:pt x="100130" y="107660"/>
                </a:cubicBezTo>
                <a:cubicBezTo>
                  <a:pt x="88575" y="98233"/>
                  <a:pt x="75271" y="97630"/>
                  <a:pt x="62098" y="103305"/>
                </a:cubicBezTo>
                <a:cubicBezTo>
                  <a:pt x="48662" y="109093"/>
                  <a:pt x="44202" y="120801"/>
                  <a:pt x="44447" y="134733"/>
                </a:cubicBezTo>
                <a:cubicBezTo>
                  <a:pt x="44729" y="150683"/>
                  <a:pt x="45087" y="166651"/>
                  <a:pt x="45219" y="182601"/>
                </a:cubicBezTo>
                <a:cubicBezTo>
                  <a:pt x="45237" y="185976"/>
                  <a:pt x="44880" y="189501"/>
                  <a:pt x="43864" y="192706"/>
                </a:cubicBezTo>
                <a:cubicBezTo>
                  <a:pt x="39950" y="204904"/>
                  <a:pt x="35697" y="216989"/>
                  <a:pt x="31594" y="229130"/>
                </a:cubicBezTo>
                <a:cubicBezTo>
                  <a:pt x="25422" y="247399"/>
                  <a:pt x="19250" y="265649"/>
                  <a:pt x="12776" y="284823"/>
                </a:cubicBezTo>
                <a:lnTo>
                  <a:pt x="147946" y="284823"/>
                </a:lnTo>
                <a:close/>
                <a:moveTo>
                  <a:pt x="331139" y="198456"/>
                </a:moveTo>
                <a:cubicBezTo>
                  <a:pt x="324195" y="191896"/>
                  <a:pt x="319020" y="194742"/>
                  <a:pt x="314278" y="198720"/>
                </a:cubicBezTo>
                <a:cubicBezTo>
                  <a:pt x="306130" y="205545"/>
                  <a:pt x="298339" y="212785"/>
                  <a:pt x="290191" y="219591"/>
                </a:cubicBezTo>
                <a:cubicBezTo>
                  <a:pt x="283229" y="225398"/>
                  <a:pt x="275795" y="226680"/>
                  <a:pt x="267948" y="220911"/>
                </a:cubicBezTo>
                <a:cubicBezTo>
                  <a:pt x="256789" y="212728"/>
                  <a:pt x="245442" y="212502"/>
                  <a:pt x="234264" y="220797"/>
                </a:cubicBezTo>
                <a:cubicBezTo>
                  <a:pt x="226041" y="226906"/>
                  <a:pt x="218401" y="225209"/>
                  <a:pt x="211231" y="219214"/>
                </a:cubicBezTo>
                <a:cubicBezTo>
                  <a:pt x="203553" y="212804"/>
                  <a:pt x="196045" y="206186"/>
                  <a:pt x="188649" y="199437"/>
                </a:cubicBezTo>
                <a:cubicBezTo>
                  <a:pt x="182948" y="194233"/>
                  <a:pt x="177678" y="193008"/>
                  <a:pt x="171807" y="200379"/>
                </a:cubicBezTo>
                <a:cubicBezTo>
                  <a:pt x="174367" y="203170"/>
                  <a:pt x="176587" y="206205"/>
                  <a:pt x="179391" y="208524"/>
                </a:cubicBezTo>
                <a:cubicBezTo>
                  <a:pt x="191190" y="218290"/>
                  <a:pt x="202744" y="228452"/>
                  <a:pt x="215220" y="237294"/>
                </a:cubicBezTo>
                <a:cubicBezTo>
                  <a:pt x="223914" y="243440"/>
                  <a:pt x="226398" y="250566"/>
                  <a:pt x="226191" y="260898"/>
                </a:cubicBezTo>
                <a:cubicBezTo>
                  <a:pt x="225439" y="296549"/>
                  <a:pt x="225702" y="332219"/>
                  <a:pt x="225533" y="367889"/>
                </a:cubicBezTo>
                <a:cubicBezTo>
                  <a:pt x="225514" y="372923"/>
                  <a:pt x="226003" y="378051"/>
                  <a:pt x="232382" y="377995"/>
                </a:cubicBezTo>
                <a:cubicBezTo>
                  <a:pt x="238799" y="377938"/>
                  <a:pt x="239063" y="372697"/>
                  <a:pt x="239044" y="367739"/>
                </a:cubicBezTo>
                <a:cubicBezTo>
                  <a:pt x="239006" y="353976"/>
                  <a:pt x="238818" y="340194"/>
                  <a:pt x="239213" y="326450"/>
                </a:cubicBezTo>
                <a:cubicBezTo>
                  <a:pt x="239307" y="323471"/>
                  <a:pt x="240775" y="319135"/>
                  <a:pt x="243015" y="317834"/>
                </a:cubicBezTo>
                <a:cubicBezTo>
                  <a:pt x="253120" y="311971"/>
                  <a:pt x="262868" y="318098"/>
                  <a:pt x="262886" y="329806"/>
                </a:cubicBezTo>
                <a:cubicBezTo>
                  <a:pt x="262924" y="343267"/>
                  <a:pt x="262585" y="356728"/>
                  <a:pt x="263225" y="370152"/>
                </a:cubicBezTo>
                <a:cubicBezTo>
                  <a:pt x="263357" y="372885"/>
                  <a:pt x="267120" y="375468"/>
                  <a:pt x="269228" y="378108"/>
                </a:cubicBezTo>
                <a:cubicBezTo>
                  <a:pt x="271674" y="375468"/>
                  <a:pt x="274648" y="373130"/>
                  <a:pt x="276341" y="370076"/>
                </a:cubicBezTo>
                <a:cubicBezTo>
                  <a:pt x="277414" y="368153"/>
                  <a:pt x="276586" y="365174"/>
                  <a:pt x="276567" y="362686"/>
                </a:cubicBezTo>
                <a:cubicBezTo>
                  <a:pt x="276416" y="326714"/>
                  <a:pt x="276360" y="290724"/>
                  <a:pt x="276021" y="254752"/>
                </a:cubicBezTo>
                <a:cubicBezTo>
                  <a:pt x="275965" y="248964"/>
                  <a:pt x="277433" y="244910"/>
                  <a:pt x="282250" y="241196"/>
                </a:cubicBezTo>
                <a:cubicBezTo>
                  <a:pt x="295630" y="230903"/>
                  <a:pt x="308671" y="220156"/>
                  <a:pt x="321580" y="209297"/>
                </a:cubicBezTo>
                <a:cubicBezTo>
                  <a:pt x="325193" y="206262"/>
                  <a:pt x="327921" y="202171"/>
                  <a:pt x="331139" y="198475"/>
                </a:cubicBezTo>
                <a:close/>
                <a:moveTo>
                  <a:pt x="443784" y="39864"/>
                </a:moveTo>
                <a:cubicBezTo>
                  <a:pt x="443878" y="23952"/>
                  <a:pt x="431477" y="11057"/>
                  <a:pt x="415726" y="10698"/>
                </a:cubicBezTo>
                <a:cubicBezTo>
                  <a:pt x="399674" y="10340"/>
                  <a:pt x="386257" y="23387"/>
                  <a:pt x="386125" y="39430"/>
                </a:cubicBezTo>
                <a:cubicBezTo>
                  <a:pt x="386012" y="55135"/>
                  <a:pt x="398696" y="68238"/>
                  <a:pt x="414352" y="68577"/>
                </a:cubicBezTo>
                <a:cubicBezTo>
                  <a:pt x="430573" y="68917"/>
                  <a:pt x="443690" y="56134"/>
                  <a:pt x="443784" y="39864"/>
                </a:cubicBezTo>
                <a:close/>
                <a:moveTo>
                  <a:pt x="120773" y="60772"/>
                </a:moveTo>
                <a:cubicBezTo>
                  <a:pt x="120773" y="44709"/>
                  <a:pt x="108541" y="32266"/>
                  <a:pt x="92471" y="31984"/>
                </a:cubicBezTo>
                <a:cubicBezTo>
                  <a:pt x="76306" y="31701"/>
                  <a:pt x="63058" y="44709"/>
                  <a:pt x="63077" y="60829"/>
                </a:cubicBezTo>
                <a:cubicBezTo>
                  <a:pt x="63096" y="76816"/>
                  <a:pt x="76419" y="89881"/>
                  <a:pt x="92527" y="89693"/>
                </a:cubicBezTo>
                <a:cubicBezTo>
                  <a:pt x="108278" y="89523"/>
                  <a:pt x="120754" y="76741"/>
                  <a:pt x="120754" y="60753"/>
                </a:cubicBezTo>
                <a:close/>
                <a:moveTo>
                  <a:pt x="66144" y="297793"/>
                </a:moveTo>
                <a:cubicBezTo>
                  <a:pt x="57864" y="297793"/>
                  <a:pt x="50695" y="297473"/>
                  <a:pt x="43600" y="298001"/>
                </a:cubicBezTo>
                <a:cubicBezTo>
                  <a:pt x="41700" y="298152"/>
                  <a:pt x="38463" y="300923"/>
                  <a:pt x="38425" y="302526"/>
                </a:cubicBezTo>
                <a:cubicBezTo>
                  <a:pt x="38105" y="323113"/>
                  <a:pt x="37823" y="343739"/>
                  <a:pt x="38501" y="364307"/>
                </a:cubicBezTo>
                <a:cubicBezTo>
                  <a:pt x="38764" y="372056"/>
                  <a:pt x="43638" y="378145"/>
                  <a:pt x="52257" y="378108"/>
                </a:cubicBezTo>
                <a:cubicBezTo>
                  <a:pt x="60838" y="378070"/>
                  <a:pt x="65730" y="372112"/>
                  <a:pt x="65937" y="364270"/>
                </a:cubicBezTo>
                <a:cubicBezTo>
                  <a:pt x="66521" y="342494"/>
                  <a:pt x="66144" y="320700"/>
                  <a:pt x="66144" y="297793"/>
                </a:cubicBezTo>
                <a:close/>
                <a:moveTo>
                  <a:pt x="96874" y="298152"/>
                </a:moveTo>
                <a:cubicBezTo>
                  <a:pt x="96874" y="321190"/>
                  <a:pt x="96479" y="342984"/>
                  <a:pt x="97081" y="364760"/>
                </a:cubicBezTo>
                <a:cubicBezTo>
                  <a:pt x="97288" y="372207"/>
                  <a:pt x="102294" y="377768"/>
                  <a:pt x="110310" y="378108"/>
                </a:cubicBezTo>
                <a:cubicBezTo>
                  <a:pt x="118383" y="378447"/>
                  <a:pt x="124047" y="373149"/>
                  <a:pt x="124292" y="365759"/>
                </a:cubicBezTo>
                <a:cubicBezTo>
                  <a:pt x="125045" y="343418"/>
                  <a:pt x="124555" y="321039"/>
                  <a:pt x="124555" y="298152"/>
                </a:cubicBezTo>
                <a:lnTo>
                  <a:pt x="96855" y="298152"/>
                </a:lnTo>
                <a:close/>
                <a:moveTo>
                  <a:pt x="251106" y="200097"/>
                </a:moveTo>
                <a:cubicBezTo>
                  <a:pt x="258765" y="200040"/>
                  <a:pt x="265333" y="193291"/>
                  <a:pt x="265145" y="185674"/>
                </a:cubicBezTo>
                <a:cubicBezTo>
                  <a:pt x="264956" y="178020"/>
                  <a:pt x="258144" y="171704"/>
                  <a:pt x="250429" y="172006"/>
                </a:cubicBezTo>
                <a:cubicBezTo>
                  <a:pt x="242902" y="172307"/>
                  <a:pt x="237030" y="178359"/>
                  <a:pt x="236974" y="185900"/>
                </a:cubicBezTo>
                <a:cubicBezTo>
                  <a:pt x="236899" y="193781"/>
                  <a:pt x="243278" y="200172"/>
                  <a:pt x="251125" y="200116"/>
                </a:cubicBezTo>
                <a:close/>
              </a:path>
            </a:pathLst>
          </a:custGeom>
          <a:solidFill>
            <a:srgbClr val="40A8AD"/>
          </a:solidFill>
          <a:ln w="0" cap="flat">
            <a:noFill/>
            <a:prstDash val="solid"/>
            <a:miter/>
          </a:ln>
        </p:spPr>
        <p:txBody>
          <a:bodyPr rtlCol="0" anchor="ctr"/>
          <a:lstStyle/>
          <a:p>
            <a:pPr marL="0" algn="r" defTabSz="914400" rtl="1" eaLnBrk="1" latinLnBrk="0" hangingPunct="1"/>
            <a:endParaRPr lang="en-IL"/>
          </a:p>
        </p:txBody>
      </p:sp>
      <p:sp>
        <p:nvSpPr>
          <p:cNvPr id="77" name="Rectangle 76">
            <a:extLst>
              <a:ext uri="{FF2B5EF4-FFF2-40B4-BE49-F238E27FC236}">
                <a16:creationId xmlns:a16="http://schemas.microsoft.com/office/drawing/2014/main" id="{4E3E3582-65E4-39A6-5916-A741CE0BBE09}"/>
              </a:ext>
            </a:extLst>
          </p:cNvPr>
          <p:cNvSpPr/>
          <p:nvPr/>
        </p:nvSpPr>
        <p:spPr>
          <a:xfrm>
            <a:off x="5941292" y="2993219"/>
            <a:ext cx="1510669" cy="187787"/>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83" name="TextBox 82">
            <a:extLst>
              <a:ext uri="{FF2B5EF4-FFF2-40B4-BE49-F238E27FC236}">
                <a16:creationId xmlns:a16="http://schemas.microsoft.com/office/drawing/2014/main" id="{E3594A56-D601-4A13-5BC2-F2636AC082B8}"/>
              </a:ext>
            </a:extLst>
          </p:cNvPr>
          <p:cNvSpPr txBox="1"/>
          <p:nvPr/>
        </p:nvSpPr>
        <p:spPr>
          <a:xfrm rot="16200000">
            <a:off x="6765357" y="1578974"/>
            <a:ext cx="964887" cy="430887"/>
          </a:xfrm>
          <a:prstGeom prst="rect">
            <a:avLst/>
          </a:prstGeom>
          <a:noFill/>
        </p:spPr>
        <p:txBody>
          <a:bodyPr wrap="square">
            <a:spAutoFit/>
          </a:bodyPr>
          <a:lstStyle/>
          <a:p>
            <a:pPr algn="ctr"/>
            <a:r>
              <a:rPr lang="he-IL" sz="1100" dirty="0">
                <a:latin typeface="Heebo" pitchFamily="2" charset="-79"/>
                <a:ea typeface="Tahoma" panose="020B0604030504040204" pitchFamily="34" charset="0"/>
                <a:cs typeface="Heebo" pitchFamily="2" charset="-79"/>
              </a:rPr>
              <a:t>בקרב המבוגרים</a:t>
            </a:r>
            <a:endParaRPr lang="en-IL" sz="1100" dirty="0">
              <a:latin typeface="Heebo" pitchFamily="2" charset="-79"/>
              <a:ea typeface="Tahoma" panose="020B0604030504040204" pitchFamily="34" charset="0"/>
              <a:cs typeface="Heebo" pitchFamily="2" charset="-79"/>
            </a:endParaRPr>
          </a:p>
        </p:txBody>
      </p:sp>
      <p:pic>
        <p:nvPicPr>
          <p:cNvPr id="86" name="Picture 85">
            <a:extLst>
              <a:ext uri="{FF2B5EF4-FFF2-40B4-BE49-F238E27FC236}">
                <a16:creationId xmlns:a16="http://schemas.microsoft.com/office/drawing/2014/main" id="{0E67AFD4-CEA5-C4DF-4DDB-BE06EA0B0361}"/>
              </a:ext>
            </a:extLst>
          </p:cNvPr>
          <p:cNvPicPr>
            <a:picLocks noChangeAspect="1"/>
          </p:cNvPicPr>
          <p:nvPr/>
        </p:nvPicPr>
        <p:blipFill>
          <a:blip r:embed="rId6"/>
          <a:stretch>
            <a:fillRect/>
          </a:stretch>
        </p:blipFill>
        <p:spPr>
          <a:xfrm>
            <a:off x="5421592" y="1452415"/>
            <a:ext cx="1522935" cy="666284"/>
          </a:xfrm>
          <a:prstGeom prst="rect">
            <a:avLst/>
          </a:prstGeom>
        </p:spPr>
      </p:pic>
      <p:sp>
        <p:nvSpPr>
          <p:cNvPr id="89" name="TextBox 88">
            <a:extLst>
              <a:ext uri="{FF2B5EF4-FFF2-40B4-BE49-F238E27FC236}">
                <a16:creationId xmlns:a16="http://schemas.microsoft.com/office/drawing/2014/main" id="{DBEB7484-81B4-3548-F48C-4E6C22FC876E}"/>
              </a:ext>
            </a:extLst>
          </p:cNvPr>
          <p:cNvSpPr txBox="1"/>
          <p:nvPr/>
        </p:nvSpPr>
        <p:spPr>
          <a:xfrm>
            <a:off x="6293538" y="1567763"/>
            <a:ext cx="720169" cy="523220"/>
          </a:xfrm>
          <a:prstGeom prst="rect">
            <a:avLst/>
          </a:prstGeom>
          <a:noFill/>
        </p:spPr>
        <p:txBody>
          <a:bodyPr wrap="square">
            <a:spAutoFit/>
          </a:bodyPr>
          <a:lstStyle/>
          <a:p>
            <a:pPr algn="ctr"/>
            <a:r>
              <a:rPr lang="he-IL" sz="1600" b="1" dirty="0">
                <a:solidFill>
                  <a:srgbClr val="40A8AD"/>
                </a:solidFill>
                <a:latin typeface="Heebo" pitchFamily="2" charset="-79"/>
                <a:ea typeface="Tahoma" panose="020B0604030504040204" pitchFamily="34" charset="0"/>
                <a:cs typeface="Heebo" pitchFamily="2" charset="-79"/>
              </a:rPr>
              <a:t>60%</a:t>
            </a:r>
            <a:r>
              <a:rPr lang="he-IL" sz="1600" dirty="0">
                <a:solidFill>
                  <a:srgbClr val="40A8AD"/>
                </a:solidFill>
                <a:latin typeface="Heebo" pitchFamily="2" charset="-79"/>
                <a:ea typeface="Tahoma" panose="020B0604030504040204" pitchFamily="34" charset="0"/>
                <a:cs typeface="Heebo" pitchFamily="2" charset="-79"/>
              </a:rPr>
              <a:t> </a:t>
            </a:r>
            <a:r>
              <a:rPr lang="he-IL" sz="1200" dirty="0">
                <a:solidFill>
                  <a:srgbClr val="40A8AD"/>
                </a:solidFill>
                <a:latin typeface="Heebo" pitchFamily="2" charset="-79"/>
                <a:ea typeface="Tahoma" panose="020B0604030504040204" pitchFamily="34" charset="0"/>
                <a:cs typeface="Heebo" pitchFamily="2" charset="-79"/>
              </a:rPr>
              <a:t>נשים</a:t>
            </a:r>
            <a:endParaRPr lang="en-IL" sz="1600" dirty="0">
              <a:solidFill>
                <a:srgbClr val="40A8AD"/>
              </a:solidFill>
            </a:endParaRPr>
          </a:p>
        </p:txBody>
      </p:sp>
      <p:sp>
        <p:nvSpPr>
          <p:cNvPr id="91" name="TextBox 90">
            <a:extLst>
              <a:ext uri="{FF2B5EF4-FFF2-40B4-BE49-F238E27FC236}">
                <a16:creationId xmlns:a16="http://schemas.microsoft.com/office/drawing/2014/main" id="{C2F0E7B2-2498-90B4-C1BF-88EB53918730}"/>
              </a:ext>
            </a:extLst>
          </p:cNvPr>
          <p:cNvSpPr txBox="1"/>
          <p:nvPr/>
        </p:nvSpPr>
        <p:spPr>
          <a:xfrm>
            <a:off x="5420483" y="1567763"/>
            <a:ext cx="720169" cy="523220"/>
          </a:xfrm>
          <a:prstGeom prst="rect">
            <a:avLst/>
          </a:prstGeom>
          <a:noFill/>
        </p:spPr>
        <p:txBody>
          <a:bodyPr wrap="square">
            <a:spAutoFit/>
          </a:bodyPr>
          <a:lstStyle/>
          <a:p>
            <a:pPr algn="ctr"/>
            <a:r>
              <a:rPr lang="he-IL" sz="1600" b="1" dirty="0">
                <a:solidFill>
                  <a:srgbClr val="40A8AD"/>
                </a:solidFill>
                <a:latin typeface="Heebo" pitchFamily="2" charset="-79"/>
                <a:ea typeface="Tahoma" panose="020B0604030504040204" pitchFamily="34" charset="0"/>
                <a:cs typeface="Heebo" pitchFamily="2" charset="-79"/>
              </a:rPr>
              <a:t>10%</a:t>
            </a:r>
            <a:r>
              <a:rPr lang="he-IL" sz="1600" dirty="0">
                <a:solidFill>
                  <a:srgbClr val="40A8AD"/>
                </a:solidFill>
                <a:latin typeface="Heebo" pitchFamily="2" charset="-79"/>
                <a:ea typeface="Tahoma" panose="020B0604030504040204" pitchFamily="34" charset="0"/>
                <a:cs typeface="Heebo" pitchFamily="2" charset="-79"/>
              </a:rPr>
              <a:t> </a:t>
            </a:r>
            <a:r>
              <a:rPr lang="he-IL" sz="1200" dirty="0">
                <a:solidFill>
                  <a:srgbClr val="40A8AD"/>
                </a:solidFill>
                <a:latin typeface="Heebo" pitchFamily="2" charset="-79"/>
                <a:ea typeface="Tahoma" panose="020B0604030504040204" pitchFamily="34" charset="0"/>
                <a:cs typeface="Heebo" pitchFamily="2" charset="-79"/>
              </a:rPr>
              <a:t>סבים</a:t>
            </a:r>
            <a:endParaRPr lang="en-IL" sz="1600" dirty="0">
              <a:solidFill>
                <a:srgbClr val="40A8AD"/>
              </a:solidFill>
            </a:endParaRPr>
          </a:p>
        </p:txBody>
      </p:sp>
      <p:cxnSp>
        <p:nvCxnSpPr>
          <p:cNvPr id="95" name="Straight Connector 94">
            <a:extLst>
              <a:ext uri="{FF2B5EF4-FFF2-40B4-BE49-F238E27FC236}">
                <a16:creationId xmlns:a16="http://schemas.microsoft.com/office/drawing/2014/main" id="{AB8B30AE-3F36-CF09-BD67-0ED831B1C292}"/>
              </a:ext>
            </a:extLst>
          </p:cNvPr>
          <p:cNvCxnSpPr>
            <a:cxnSpLocks/>
          </p:cNvCxnSpPr>
          <p:nvPr/>
        </p:nvCxnSpPr>
        <p:spPr>
          <a:xfrm>
            <a:off x="5247478" y="1342652"/>
            <a:ext cx="220448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2B60219-A630-EC70-0DE7-70072F3755EC}"/>
              </a:ext>
            </a:extLst>
          </p:cNvPr>
          <p:cNvCxnSpPr/>
          <p:nvPr/>
        </p:nvCxnSpPr>
        <p:spPr>
          <a:xfrm>
            <a:off x="3667325" y="2232905"/>
            <a:ext cx="3661334"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9C4BA7A5-DB09-1663-E296-FC2CF902880C}"/>
              </a:ext>
            </a:extLst>
          </p:cNvPr>
          <p:cNvSpPr txBox="1"/>
          <p:nvPr/>
        </p:nvSpPr>
        <p:spPr>
          <a:xfrm>
            <a:off x="3236974" y="2320817"/>
            <a:ext cx="4214987" cy="276999"/>
          </a:xfrm>
          <a:prstGeom prst="rect">
            <a:avLst/>
          </a:prstGeom>
          <a:noFill/>
        </p:spPr>
        <p:txBody>
          <a:bodyPr wrap="square">
            <a:spAutoFit/>
          </a:bodyPr>
          <a:lstStyle/>
          <a:p>
            <a:r>
              <a:rPr lang="he-IL" sz="1200" b="1" dirty="0">
                <a:latin typeface="Heebo" pitchFamily="2" charset="-79"/>
                <a:ea typeface="Tahoma" panose="020B0604030504040204" pitchFamily="34" charset="0"/>
                <a:cs typeface="Heebo" pitchFamily="2" charset="-79"/>
              </a:rPr>
              <a:t>אוכלוסייה הומוגנית מבחינה חברתית (סוציו-אקונומי גבוה)</a:t>
            </a:r>
            <a:endParaRPr lang="en-IL" sz="1200" b="1" dirty="0">
              <a:latin typeface="Heebo" pitchFamily="2" charset="-79"/>
              <a:ea typeface="Tahoma" panose="020B0604030504040204" pitchFamily="34" charset="0"/>
              <a:cs typeface="Heebo" pitchFamily="2" charset="-79"/>
            </a:endParaRPr>
          </a:p>
        </p:txBody>
      </p:sp>
      <p:cxnSp>
        <p:nvCxnSpPr>
          <p:cNvPr id="117" name="Straight Connector 116">
            <a:extLst>
              <a:ext uri="{FF2B5EF4-FFF2-40B4-BE49-F238E27FC236}">
                <a16:creationId xmlns:a16="http://schemas.microsoft.com/office/drawing/2014/main" id="{2C26D76C-83BF-FC13-7C88-8B9FB87812FA}"/>
              </a:ext>
            </a:extLst>
          </p:cNvPr>
          <p:cNvCxnSpPr>
            <a:cxnSpLocks/>
          </p:cNvCxnSpPr>
          <p:nvPr/>
        </p:nvCxnSpPr>
        <p:spPr>
          <a:xfrm>
            <a:off x="5122324" y="577599"/>
            <a:ext cx="0" cy="1567246"/>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A761E1D-8E4A-F940-3A31-2944D6853199}"/>
              </a:ext>
            </a:extLst>
          </p:cNvPr>
          <p:cNvSpPr txBox="1"/>
          <p:nvPr/>
        </p:nvSpPr>
        <p:spPr>
          <a:xfrm>
            <a:off x="5247478" y="2858080"/>
            <a:ext cx="2247381" cy="388568"/>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marR="0" lvl="0" algn="just" fontAlgn="auto">
              <a:lnSpc>
                <a:spcPct val="150000"/>
              </a:lnSpc>
              <a:spcBef>
                <a:spcPts val="0"/>
              </a:spcBef>
              <a:spcAft>
                <a:spcPts val="0"/>
              </a:spcAft>
              <a:buClr>
                <a:srgbClr val="FFC000"/>
              </a:buClr>
              <a:buSzTx/>
              <a:tabLst/>
              <a:defRPr/>
            </a:pPr>
            <a:r>
              <a:rPr lang="he-IL" sz="1400" dirty="0">
                <a:solidFill>
                  <a:schemeClr val="tx1"/>
                </a:solidFill>
              </a:rPr>
              <a:t>אזור יפו  </a:t>
            </a:r>
            <a:r>
              <a:rPr lang="he-IL" sz="1400" b="0" dirty="0" err="1">
                <a:solidFill>
                  <a:schemeClr val="tx1"/>
                </a:solidFill>
              </a:rPr>
              <a:t>ציהתל"י</a:t>
            </a:r>
            <a:r>
              <a:rPr lang="he-IL" sz="1400" b="0" dirty="0">
                <a:solidFill>
                  <a:schemeClr val="tx1"/>
                </a:solidFill>
              </a:rPr>
              <a:t> </a:t>
            </a:r>
          </a:p>
        </p:txBody>
      </p:sp>
      <p:sp>
        <p:nvSpPr>
          <p:cNvPr id="152" name="TextBox 151">
            <a:extLst>
              <a:ext uri="{FF2B5EF4-FFF2-40B4-BE49-F238E27FC236}">
                <a16:creationId xmlns:a16="http://schemas.microsoft.com/office/drawing/2014/main" id="{F1ACB7A8-AF97-55E7-8B05-043763DB0331}"/>
              </a:ext>
            </a:extLst>
          </p:cNvPr>
          <p:cNvSpPr txBox="1"/>
          <p:nvPr/>
        </p:nvSpPr>
        <p:spPr>
          <a:xfrm>
            <a:off x="2938408" y="1570837"/>
            <a:ext cx="1076185" cy="246221"/>
          </a:xfrm>
          <a:prstGeom prst="rect">
            <a:avLst/>
          </a:prstGeom>
          <a:noFill/>
        </p:spPr>
        <p:txBody>
          <a:bodyPr wrap="square">
            <a:spAutoFit/>
          </a:bodyPr>
          <a:lstStyle/>
          <a:p>
            <a:r>
              <a:rPr lang="he-IL" sz="1000" dirty="0">
                <a:solidFill>
                  <a:prstClr val="black"/>
                </a:solidFill>
                <a:latin typeface="Heebo" pitchFamily="2" charset="-79"/>
                <a:ea typeface="Tahoma" panose="020B0604030504040204" pitchFamily="34" charset="0"/>
                <a:cs typeface="Heebo" pitchFamily="2" charset="-79"/>
              </a:rPr>
              <a:t>6-3</a:t>
            </a:r>
            <a:endParaRPr lang="en-IL" sz="1000" dirty="0">
              <a:solidFill>
                <a:prstClr val="black"/>
              </a:solidFill>
              <a:latin typeface="Heebo" pitchFamily="2" charset="-79"/>
              <a:ea typeface="Tahoma" panose="020B0604030504040204" pitchFamily="34" charset="0"/>
              <a:cs typeface="Heebo" pitchFamily="2" charset="-79"/>
            </a:endParaRPr>
          </a:p>
        </p:txBody>
      </p:sp>
      <p:sp>
        <p:nvSpPr>
          <p:cNvPr id="153" name="TextBox 152">
            <a:extLst>
              <a:ext uri="{FF2B5EF4-FFF2-40B4-BE49-F238E27FC236}">
                <a16:creationId xmlns:a16="http://schemas.microsoft.com/office/drawing/2014/main" id="{FD7B3498-E636-17D0-DD1F-DD589B2A351F}"/>
              </a:ext>
            </a:extLst>
          </p:cNvPr>
          <p:cNvSpPr txBox="1"/>
          <p:nvPr/>
        </p:nvSpPr>
        <p:spPr>
          <a:xfrm>
            <a:off x="4568811" y="849687"/>
            <a:ext cx="472684" cy="400110"/>
          </a:xfrm>
          <a:prstGeom prst="rect">
            <a:avLst/>
          </a:prstGeom>
          <a:noFill/>
        </p:spPr>
        <p:txBody>
          <a:bodyPr wrap="square">
            <a:spAutoFit/>
          </a:bodyPr>
          <a:lstStyle/>
          <a:p>
            <a:r>
              <a:rPr lang="he-IL" sz="1000" dirty="0">
                <a:solidFill>
                  <a:prstClr val="black"/>
                </a:solidFill>
                <a:latin typeface="Heebo" pitchFamily="2" charset="-79"/>
                <a:ea typeface="Tahoma" panose="020B0604030504040204" pitchFamily="34" charset="0"/>
                <a:cs typeface="Heebo" pitchFamily="2" charset="-79"/>
              </a:rPr>
              <a:t>לידה-3</a:t>
            </a:r>
            <a:endParaRPr lang="en-IL" sz="1000" dirty="0">
              <a:solidFill>
                <a:prstClr val="black"/>
              </a:solidFill>
              <a:latin typeface="Heebo" pitchFamily="2" charset="-79"/>
              <a:ea typeface="Tahoma" panose="020B0604030504040204" pitchFamily="34" charset="0"/>
              <a:cs typeface="Heebo" pitchFamily="2" charset="-79"/>
            </a:endParaRPr>
          </a:p>
        </p:txBody>
      </p:sp>
      <p:sp>
        <p:nvSpPr>
          <p:cNvPr id="154" name="TextBox 153">
            <a:extLst>
              <a:ext uri="{FF2B5EF4-FFF2-40B4-BE49-F238E27FC236}">
                <a16:creationId xmlns:a16="http://schemas.microsoft.com/office/drawing/2014/main" id="{A30D90EC-9B4B-8880-51EC-46989F0FE524}"/>
              </a:ext>
            </a:extLst>
          </p:cNvPr>
          <p:cNvSpPr txBox="1"/>
          <p:nvPr/>
        </p:nvSpPr>
        <p:spPr>
          <a:xfrm>
            <a:off x="3154620" y="671677"/>
            <a:ext cx="1076185" cy="246221"/>
          </a:xfrm>
          <a:prstGeom prst="rect">
            <a:avLst/>
          </a:prstGeom>
          <a:noFill/>
        </p:spPr>
        <p:txBody>
          <a:bodyPr wrap="square">
            <a:spAutoFit/>
          </a:bodyPr>
          <a:lstStyle/>
          <a:p>
            <a:r>
              <a:rPr lang="he-IL" sz="1000" dirty="0">
                <a:solidFill>
                  <a:prstClr val="black"/>
                </a:solidFill>
                <a:latin typeface="Heebo" pitchFamily="2" charset="-79"/>
                <a:ea typeface="Tahoma" panose="020B0604030504040204" pitchFamily="34" charset="0"/>
                <a:cs typeface="Heebo" pitchFamily="2" charset="-79"/>
              </a:rPr>
              <a:t>מעל גיל 6 </a:t>
            </a:r>
            <a:endParaRPr lang="en-IL" sz="1000" dirty="0">
              <a:solidFill>
                <a:prstClr val="black"/>
              </a:solidFill>
              <a:latin typeface="Heebo" pitchFamily="2" charset="-79"/>
              <a:ea typeface="Tahoma" panose="020B0604030504040204" pitchFamily="34" charset="0"/>
              <a:cs typeface="Heebo" pitchFamily="2" charset="-79"/>
            </a:endParaRPr>
          </a:p>
        </p:txBody>
      </p:sp>
      <p:pic>
        <p:nvPicPr>
          <p:cNvPr id="156" name="Picture 155">
            <a:extLst>
              <a:ext uri="{FF2B5EF4-FFF2-40B4-BE49-F238E27FC236}">
                <a16:creationId xmlns:a16="http://schemas.microsoft.com/office/drawing/2014/main" id="{7A0CB99D-CD04-74F9-1349-CE8DD4CE949E}"/>
              </a:ext>
            </a:extLst>
          </p:cNvPr>
          <p:cNvPicPr>
            <a:picLocks noChangeAspect="1"/>
          </p:cNvPicPr>
          <p:nvPr/>
        </p:nvPicPr>
        <p:blipFill>
          <a:blip r:embed="rId7"/>
          <a:stretch>
            <a:fillRect/>
          </a:stretch>
        </p:blipFill>
        <p:spPr>
          <a:xfrm>
            <a:off x="3844721" y="862578"/>
            <a:ext cx="875919" cy="875919"/>
          </a:xfrm>
          <a:prstGeom prst="rect">
            <a:avLst/>
          </a:prstGeom>
        </p:spPr>
      </p:pic>
      <p:sp>
        <p:nvSpPr>
          <p:cNvPr id="196" name="TextBox 195">
            <a:extLst>
              <a:ext uri="{FF2B5EF4-FFF2-40B4-BE49-F238E27FC236}">
                <a16:creationId xmlns:a16="http://schemas.microsoft.com/office/drawing/2014/main" id="{866D2E27-E1EC-3616-8AD9-7AA4194671FE}"/>
              </a:ext>
            </a:extLst>
          </p:cNvPr>
          <p:cNvSpPr txBox="1"/>
          <p:nvPr/>
        </p:nvSpPr>
        <p:spPr>
          <a:xfrm>
            <a:off x="3082486" y="4264858"/>
            <a:ext cx="1076185" cy="230832"/>
          </a:xfrm>
          <a:prstGeom prst="rect">
            <a:avLst/>
          </a:prstGeom>
          <a:noFill/>
        </p:spPr>
        <p:txBody>
          <a:bodyPr wrap="square">
            <a:spAutoFit/>
          </a:bodyPr>
          <a:lstStyle/>
          <a:p>
            <a:r>
              <a:rPr lang="he-IL" sz="900" dirty="0">
                <a:solidFill>
                  <a:prstClr val="black"/>
                </a:solidFill>
                <a:latin typeface="Heebo" pitchFamily="2" charset="-79"/>
                <a:ea typeface="Tahoma" panose="020B0604030504040204" pitchFamily="34" charset="0"/>
                <a:cs typeface="Heebo" pitchFamily="2" charset="-79"/>
              </a:rPr>
              <a:t>6-3</a:t>
            </a:r>
            <a:endParaRPr lang="en-IL" sz="900" dirty="0">
              <a:solidFill>
                <a:prstClr val="black"/>
              </a:solidFill>
              <a:latin typeface="Heebo" pitchFamily="2" charset="-79"/>
              <a:ea typeface="Tahoma" panose="020B0604030504040204" pitchFamily="34" charset="0"/>
              <a:cs typeface="Heebo" pitchFamily="2" charset="-79"/>
            </a:endParaRPr>
          </a:p>
        </p:txBody>
      </p:sp>
      <p:sp>
        <p:nvSpPr>
          <p:cNvPr id="197" name="TextBox 196">
            <a:extLst>
              <a:ext uri="{FF2B5EF4-FFF2-40B4-BE49-F238E27FC236}">
                <a16:creationId xmlns:a16="http://schemas.microsoft.com/office/drawing/2014/main" id="{C5301DF9-4828-6945-C6CF-F69DE9EAF722}"/>
              </a:ext>
            </a:extLst>
          </p:cNvPr>
          <p:cNvSpPr txBox="1"/>
          <p:nvPr/>
        </p:nvSpPr>
        <p:spPr>
          <a:xfrm>
            <a:off x="4195737" y="3457390"/>
            <a:ext cx="441116" cy="369332"/>
          </a:xfrm>
          <a:prstGeom prst="rect">
            <a:avLst/>
          </a:prstGeom>
          <a:noFill/>
        </p:spPr>
        <p:txBody>
          <a:bodyPr wrap="square">
            <a:spAutoFit/>
          </a:bodyPr>
          <a:lstStyle/>
          <a:p>
            <a:r>
              <a:rPr lang="he-IL" sz="900" dirty="0">
                <a:solidFill>
                  <a:prstClr val="black"/>
                </a:solidFill>
                <a:latin typeface="Heebo" pitchFamily="2" charset="-79"/>
                <a:ea typeface="Tahoma" panose="020B0604030504040204" pitchFamily="34" charset="0"/>
                <a:cs typeface="Heebo" pitchFamily="2" charset="-79"/>
              </a:rPr>
              <a:t>לידה-3</a:t>
            </a:r>
            <a:endParaRPr lang="en-IL" sz="900" dirty="0">
              <a:solidFill>
                <a:prstClr val="black"/>
              </a:solidFill>
              <a:latin typeface="Heebo" pitchFamily="2" charset="-79"/>
              <a:ea typeface="Tahoma" panose="020B0604030504040204" pitchFamily="34" charset="0"/>
              <a:cs typeface="Heebo" pitchFamily="2" charset="-79"/>
            </a:endParaRPr>
          </a:p>
        </p:txBody>
      </p:sp>
      <p:sp>
        <p:nvSpPr>
          <p:cNvPr id="198" name="TextBox 197">
            <a:extLst>
              <a:ext uri="{FF2B5EF4-FFF2-40B4-BE49-F238E27FC236}">
                <a16:creationId xmlns:a16="http://schemas.microsoft.com/office/drawing/2014/main" id="{96883DE4-E11C-A49C-CC01-B0E72FF44419}"/>
              </a:ext>
            </a:extLst>
          </p:cNvPr>
          <p:cNvSpPr txBox="1"/>
          <p:nvPr/>
        </p:nvSpPr>
        <p:spPr>
          <a:xfrm>
            <a:off x="3185732" y="3414427"/>
            <a:ext cx="543005" cy="369332"/>
          </a:xfrm>
          <a:prstGeom prst="rect">
            <a:avLst/>
          </a:prstGeom>
          <a:noFill/>
        </p:spPr>
        <p:txBody>
          <a:bodyPr wrap="square">
            <a:spAutoFit/>
          </a:bodyPr>
          <a:lstStyle/>
          <a:p>
            <a:r>
              <a:rPr lang="he-IL" sz="900" dirty="0">
                <a:solidFill>
                  <a:prstClr val="black"/>
                </a:solidFill>
                <a:latin typeface="Heebo" pitchFamily="2" charset="-79"/>
                <a:ea typeface="Tahoma" panose="020B0604030504040204" pitchFamily="34" charset="0"/>
                <a:cs typeface="Heebo" pitchFamily="2" charset="-79"/>
              </a:rPr>
              <a:t>מעל גיל 6 </a:t>
            </a:r>
            <a:endParaRPr lang="en-IL" sz="900" dirty="0">
              <a:solidFill>
                <a:prstClr val="black"/>
              </a:solidFill>
              <a:latin typeface="Heebo" pitchFamily="2" charset="-79"/>
              <a:ea typeface="Tahoma" panose="020B0604030504040204" pitchFamily="34" charset="0"/>
              <a:cs typeface="Heebo" pitchFamily="2" charset="-79"/>
            </a:endParaRPr>
          </a:p>
        </p:txBody>
      </p:sp>
      <p:sp>
        <p:nvSpPr>
          <p:cNvPr id="227" name="TextBox 226">
            <a:extLst>
              <a:ext uri="{FF2B5EF4-FFF2-40B4-BE49-F238E27FC236}">
                <a16:creationId xmlns:a16="http://schemas.microsoft.com/office/drawing/2014/main" id="{5148339B-843F-7136-A921-2B1807F262A1}"/>
              </a:ext>
            </a:extLst>
          </p:cNvPr>
          <p:cNvSpPr txBox="1"/>
          <p:nvPr/>
        </p:nvSpPr>
        <p:spPr>
          <a:xfrm>
            <a:off x="3542257" y="6119814"/>
            <a:ext cx="483310" cy="400110"/>
          </a:xfrm>
          <a:prstGeom prst="rect">
            <a:avLst/>
          </a:prstGeom>
          <a:noFill/>
        </p:spPr>
        <p:txBody>
          <a:bodyPr wrap="square">
            <a:spAutoFit/>
          </a:bodyPr>
          <a:lstStyle/>
          <a:p>
            <a:r>
              <a:rPr lang="he-IL" sz="1000" dirty="0">
                <a:solidFill>
                  <a:prstClr val="black"/>
                </a:solidFill>
                <a:latin typeface="Heebo" pitchFamily="2" charset="-79"/>
                <a:ea typeface="Tahoma" panose="020B0604030504040204" pitchFamily="34" charset="0"/>
                <a:cs typeface="Heebo" pitchFamily="2" charset="-79"/>
              </a:rPr>
              <a:t>מעל גיל 6 </a:t>
            </a:r>
            <a:endParaRPr lang="en-IL" sz="1000" dirty="0">
              <a:solidFill>
                <a:prstClr val="black"/>
              </a:solidFill>
              <a:latin typeface="Heebo" pitchFamily="2" charset="-79"/>
              <a:ea typeface="Tahoma" panose="020B0604030504040204" pitchFamily="34" charset="0"/>
              <a:cs typeface="Heebo" pitchFamily="2" charset="-79"/>
            </a:endParaRPr>
          </a:p>
        </p:txBody>
      </p:sp>
      <p:sp>
        <p:nvSpPr>
          <p:cNvPr id="228" name="TextBox 227">
            <a:extLst>
              <a:ext uri="{FF2B5EF4-FFF2-40B4-BE49-F238E27FC236}">
                <a16:creationId xmlns:a16="http://schemas.microsoft.com/office/drawing/2014/main" id="{CD119083-5E9E-3264-F607-B503C44D02FA}"/>
              </a:ext>
            </a:extLst>
          </p:cNvPr>
          <p:cNvSpPr txBox="1"/>
          <p:nvPr/>
        </p:nvSpPr>
        <p:spPr>
          <a:xfrm>
            <a:off x="4702371" y="6114741"/>
            <a:ext cx="724475" cy="400110"/>
          </a:xfrm>
          <a:prstGeom prst="rect">
            <a:avLst/>
          </a:prstGeom>
          <a:noFill/>
        </p:spPr>
        <p:txBody>
          <a:bodyPr wrap="square">
            <a:spAutoFit/>
          </a:bodyPr>
          <a:lstStyle/>
          <a:p>
            <a:r>
              <a:rPr lang="he-IL" sz="1000" dirty="0">
                <a:latin typeface="Heebo" pitchFamily="2" charset="-79"/>
                <a:ea typeface="Tahoma" panose="020B0604030504040204" pitchFamily="34" charset="0"/>
                <a:cs typeface="Heebo" pitchFamily="2" charset="-79"/>
              </a:rPr>
              <a:t>תינוקות ופעוטות</a:t>
            </a:r>
            <a:endParaRPr lang="en-IL" sz="1000" dirty="0">
              <a:solidFill>
                <a:prstClr val="black"/>
              </a:solidFill>
              <a:latin typeface="Heebo" pitchFamily="2" charset="-79"/>
              <a:ea typeface="Tahoma" panose="020B0604030504040204" pitchFamily="34" charset="0"/>
              <a:cs typeface="Heebo" pitchFamily="2" charset="-79"/>
            </a:endParaRPr>
          </a:p>
        </p:txBody>
      </p:sp>
      <p:sp>
        <p:nvSpPr>
          <p:cNvPr id="163" name="TextBox 162">
            <a:extLst>
              <a:ext uri="{FF2B5EF4-FFF2-40B4-BE49-F238E27FC236}">
                <a16:creationId xmlns:a16="http://schemas.microsoft.com/office/drawing/2014/main" id="{494D2612-5226-48D7-9DF4-CB554795AB93}"/>
              </a:ext>
            </a:extLst>
          </p:cNvPr>
          <p:cNvSpPr txBox="1"/>
          <p:nvPr/>
        </p:nvSpPr>
        <p:spPr>
          <a:xfrm>
            <a:off x="3872266" y="2929165"/>
            <a:ext cx="1962616" cy="669414"/>
          </a:xfrm>
          <a:prstGeom prst="rect">
            <a:avLst/>
          </a:prstGeom>
          <a:noFill/>
        </p:spPr>
        <p:txBody>
          <a:bodyPr wrap="square">
            <a:spAutoFit/>
          </a:bodyPr>
          <a:lstStyle/>
          <a:p>
            <a:pPr marL="0" algn="r" defTabSz="914400" eaLnBrk="1" latinLnBrk="0" hangingPunct="1"/>
            <a:r>
              <a:rPr kumimoji="0" lang="he-IL"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השתתפו </a:t>
            </a:r>
            <a:br>
              <a:rPr kumimoji="0" lang="en-US"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br>
            <a:r>
              <a:rPr kumimoji="0" lang="he-IL" sz="1600" b="1"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כ-750</a:t>
            </a:r>
            <a:r>
              <a:rPr kumimoji="0" lang="he-IL" sz="16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 </a:t>
            </a:r>
            <a:r>
              <a:rPr kumimoji="0" lang="he-IL" sz="14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מבוגרים וילדים</a:t>
            </a:r>
            <a:r>
              <a:rPr kumimoji="0" lang="he-IL"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 </a:t>
            </a:r>
            <a:br>
              <a:rPr kumimoji="0" lang="en-US"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br>
            <a:endParaRPr lang="en-IL" sz="1100" dirty="0"/>
          </a:p>
        </p:txBody>
      </p:sp>
      <p:sp>
        <p:nvSpPr>
          <p:cNvPr id="165" name="TextBox 164">
            <a:extLst>
              <a:ext uri="{FF2B5EF4-FFF2-40B4-BE49-F238E27FC236}">
                <a16:creationId xmlns:a16="http://schemas.microsoft.com/office/drawing/2014/main" id="{46610B3B-DE78-AAF9-631D-1A0F8BF9DFBF}"/>
              </a:ext>
            </a:extLst>
          </p:cNvPr>
          <p:cNvSpPr txBox="1"/>
          <p:nvPr/>
        </p:nvSpPr>
        <p:spPr>
          <a:xfrm>
            <a:off x="4760425" y="3629681"/>
            <a:ext cx="720169" cy="523220"/>
          </a:xfrm>
          <a:prstGeom prst="rect">
            <a:avLst/>
          </a:prstGeom>
          <a:noFill/>
        </p:spPr>
        <p:txBody>
          <a:bodyPr wrap="square">
            <a:spAutoFit/>
          </a:bodyPr>
          <a:lstStyle/>
          <a:p>
            <a:pPr algn="ctr"/>
            <a:r>
              <a:rPr lang="he-IL" sz="1600" b="1" dirty="0">
                <a:solidFill>
                  <a:srgbClr val="40A8AD"/>
                </a:solidFill>
                <a:latin typeface="Heebo" pitchFamily="2" charset="-79"/>
                <a:ea typeface="Tahoma" panose="020B0604030504040204" pitchFamily="34" charset="0"/>
                <a:cs typeface="Heebo" pitchFamily="2" charset="-79"/>
              </a:rPr>
              <a:t>רוב </a:t>
            </a:r>
            <a:r>
              <a:rPr lang="he-IL" sz="1200" dirty="0">
                <a:solidFill>
                  <a:srgbClr val="40A8AD"/>
                </a:solidFill>
                <a:latin typeface="Heebo" pitchFamily="2" charset="-79"/>
                <a:ea typeface="Tahoma" panose="020B0604030504040204" pitchFamily="34" charset="0"/>
                <a:cs typeface="Heebo" pitchFamily="2" charset="-79"/>
              </a:rPr>
              <a:t>נשי</a:t>
            </a:r>
            <a:endParaRPr lang="en-IL" sz="1600" dirty="0">
              <a:solidFill>
                <a:srgbClr val="40A8AD"/>
              </a:solidFill>
            </a:endParaRPr>
          </a:p>
        </p:txBody>
      </p:sp>
      <p:sp>
        <p:nvSpPr>
          <p:cNvPr id="166" name="TextBox 165">
            <a:extLst>
              <a:ext uri="{FF2B5EF4-FFF2-40B4-BE49-F238E27FC236}">
                <a16:creationId xmlns:a16="http://schemas.microsoft.com/office/drawing/2014/main" id="{6E0B6E84-1BF8-E64B-29B3-EC7D095C1B7D}"/>
              </a:ext>
            </a:extLst>
          </p:cNvPr>
          <p:cNvSpPr txBox="1"/>
          <p:nvPr/>
        </p:nvSpPr>
        <p:spPr>
          <a:xfrm rot="16200000">
            <a:off x="5237747" y="3690082"/>
            <a:ext cx="964887" cy="430887"/>
          </a:xfrm>
          <a:prstGeom prst="rect">
            <a:avLst/>
          </a:prstGeom>
          <a:noFill/>
        </p:spPr>
        <p:txBody>
          <a:bodyPr wrap="square">
            <a:spAutoFit/>
          </a:bodyPr>
          <a:lstStyle/>
          <a:p>
            <a:pPr algn="ctr"/>
            <a:r>
              <a:rPr lang="he-IL" sz="1100" dirty="0">
                <a:latin typeface="Heebo" pitchFamily="2" charset="-79"/>
                <a:ea typeface="Tahoma" panose="020B0604030504040204" pitchFamily="34" charset="0"/>
                <a:cs typeface="Heebo" pitchFamily="2" charset="-79"/>
              </a:rPr>
              <a:t>בקרב המבוגרים</a:t>
            </a:r>
            <a:endParaRPr lang="en-IL" sz="1100" dirty="0">
              <a:latin typeface="Heebo" pitchFamily="2" charset="-79"/>
              <a:ea typeface="Tahoma" panose="020B0604030504040204" pitchFamily="34" charset="0"/>
              <a:cs typeface="Heebo" pitchFamily="2" charset="-79"/>
            </a:endParaRPr>
          </a:p>
        </p:txBody>
      </p:sp>
      <p:sp>
        <p:nvSpPr>
          <p:cNvPr id="202" name="TextBox 201">
            <a:extLst>
              <a:ext uri="{FF2B5EF4-FFF2-40B4-BE49-F238E27FC236}">
                <a16:creationId xmlns:a16="http://schemas.microsoft.com/office/drawing/2014/main" id="{81036085-AC12-ACA0-1555-E0B8590E4CB2}"/>
              </a:ext>
            </a:extLst>
          </p:cNvPr>
          <p:cNvSpPr txBox="1"/>
          <p:nvPr/>
        </p:nvSpPr>
        <p:spPr>
          <a:xfrm>
            <a:off x="3653219" y="3689366"/>
            <a:ext cx="722749" cy="369332"/>
          </a:xfrm>
          <a:prstGeom prst="rect">
            <a:avLst/>
          </a:prstGeom>
          <a:noFill/>
        </p:spPr>
        <p:txBody>
          <a:bodyPr wrap="square">
            <a:spAutoFit/>
          </a:bodyPr>
          <a:lstStyle/>
          <a:p>
            <a:pPr algn="ctr"/>
            <a:r>
              <a:rPr lang="he-IL" sz="900" dirty="0">
                <a:solidFill>
                  <a:srgbClr val="40A8AD"/>
                </a:solidFill>
                <a:latin typeface="Heebo" pitchFamily="2" charset="-79"/>
                <a:ea typeface="Tahoma" panose="020B0604030504040204" pitchFamily="34" charset="0"/>
                <a:cs typeface="Heebo" pitchFamily="2" charset="-79"/>
              </a:rPr>
              <a:t>גיל משתתפים</a:t>
            </a:r>
            <a:endParaRPr lang="en-IL" sz="900" dirty="0">
              <a:solidFill>
                <a:srgbClr val="40A8AD"/>
              </a:solidFill>
              <a:latin typeface="Heebo" pitchFamily="2" charset="-79"/>
              <a:ea typeface="Tahoma" panose="020B0604030504040204" pitchFamily="34" charset="0"/>
              <a:cs typeface="Heebo" pitchFamily="2" charset="-79"/>
            </a:endParaRPr>
          </a:p>
        </p:txBody>
      </p:sp>
      <p:sp>
        <p:nvSpPr>
          <p:cNvPr id="203" name="TextBox 202">
            <a:extLst>
              <a:ext uri="{FF2B5EF4-FFF2-40B4-BE49-F238E27FC236}">
                <a16:creationId xmlns:a16="http://schemas.microsoft.com/office/drawing/2014/main" id="{126104D8-A0AB-52CD-FE54-A9CC48C09E8D}"/>
              </a:ext>
            </a:extLst>
          </p:cNvPr>
          <p:cNvSpPr txBox="1"/>
          <p:nvPr/>
        </p:nvSpPr>
        <p:spPr>
          <a:xfrm>
            <a:off x="3933325" y="1104532"/>
            <a:ext cx="722749" cy="369332"/>
          </a:xfrm>
          <a:prstGeom prst="rect">
            <a:avLst/>
          </a:prstGeom>
          <a:noFill/>
        </p:spPr>
        <p:txBody>
          <a:bodyPr wrap="square">
            <a:spAutoFit/>
          </a:bodyPr>
          <a:lstStyle/>
          <a:p>
            <a:pPr algn="ctr"/>
            <a:r>
              <a:rPr lang="he-IL" sz="900" dirty="0">
                <a:solidFill>
                  <a:srgbClr val="40A8AD"/>
                </a:solidFill>
                <a:latin typeface="Heebo" pitchFamily="2" charset="-79"/>
                <a:ea typeface="Tahoma" panose="020B0604030504040204" pitchFamily="34" charset="0"/>
                <a:cs typeface="Heebo" pitchFamily="2" charset="-79"/>
              </a:rPr>
              <a:t>גיל משתתפים</a:t>
            </a:r>
            <a:endParaRPr lang="en-IL" sz="900" dirty="0">
              <a:solidFill>
                <a:srgbClr val="40A8AD"/>
              </a:solidFill>
              <a:latin typeface="Heebo" pitchFamily="2" charset="-79"/>
              <a:ea typeface="Tahoma" panose="020B0604030504040204" pitchFamily="34" charset="0"/>
              <a:cs typeface="Heebo" pitchFamily="2" charset="-79"/>
            </a:endParaRPr>
          </a:p>
        </p:txBody>
      </p:sp>
      <p:cxnSp>
        <p:nvCxnSpPr>
          <p:cNvPr id="168" name="Straight Connector 167">
            <a:extLst>
              <a:ext uri="{FF2B5EF4-FFF2-40B4-BE49-F238E27FC236}">
                <a16:creationId xmlns:a16="http://schemas.microsoft.com/office/drawing/2014/main" id="{8974ECAA-9300-B26C-43E0-2E555A270798}"/>
              </a:ext>
            </a:extLst>
          </p:cNvPr>
          <p:cNvCxnSpPr>
            <a:cxnSpLocks/>
          </p:cNvCxnSpPr>
          <p:nvPr/>
        </p:nvCxnSpPr>
        <p:spPr>
          <a:xfrm flipH="1">
            <a:off x="3434446" y="3407104"/>
            <a:ext cx="2398822"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38ADFA6-E85E-CA9C-9092-AA7C6454B6DB}"/>
              </a:ext>
            </a:extLst>
          </p:cNvPr>
          <p:cNvCxnSpPr>
            <a:cxnSpLocks/>
          </p:cNvCxnSpPr>
          <p:nvPr/>
        </p:nvCxnSpPr>
        <p:spPr>
          <a:xfrm>
            <a:off x="4702261" y="3534260"/>
            <a:ext cx="0" cy="714061"/>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6821902D-BF83-B7E4-A21B-9AAFE12E8456}"/>
              </a:ext>
            </a:extLst>
          </p:cNvPr>
          <p:cNvSpPr txBox="1"/>
          <p:nvPr/>
        </p:nvSpPr>
        <p:spPr>
          <a:xfrm>
            <a:off x="5855141" y="3345546"/>
            <a:ext cx="1596820" cy="900246"/>
          </a:xfrm>
          <a:prstGeom prst="rect">
            <a:avLst/>
          </a:prstGeom>
          <a:noFill/>
        </p:spPr>
        <p:txBody>
          <a:bodyPr wrap="square">
            <a:spAutoFit/>
          </a:bodyPr>
          <a:lstStyle/>
          <a:p>
            <a:pPr marR="0" lvl="0" fontAlgn="auto">
              <a:lnSpc>
                <a:spcPct val="150000"/>
              </a:lnSpc>
              <a:spcBef>
                <a:spcPts val="0"/>
              </a:spcBef>
              <a:spcAft>
                <a:spcPts val="0"/>
              </a:spcAft>
              <a:buClr>
                <a:srgbClr val="EC1C3C"/>
              </a:buClr>
              <a:buSzTx/>
              <a:tabLst/>
              <a:defRPr/>
            </a:pPr>
            <a:r>
              <a:rPr lang="he-IL" sz="1200" b="1" dirty="0">
                <a:latin typeface="Heebo" pitchFamily="2" charset="-79"/>
                <a:ea typeface="Tahoma" panose="020B0604030504040204" pitchFamily="34" charset="0"/>
                <a:cs typeface="Heebo" pitchFamily="2" charset="-79"/>
              </a:rPr>
              <a:t>אוכלוסייה מגוונת מבחינה חברתית וסוציו-אקונומית.</a:t>
            </a:r>
          </a:p>
        </p:txBody>
      </p:sp>
      <p:cxnSp>
        <p:nvCxnSpPr>
          <p:cNvPr id="181" name="Straight Connector 180">
            <a:extLst>
              <a:ext uri="{FF2B5EF4-FFF2-40B4-BE49-F238E27FC236}">
                <a16:creationId xmlns:a16="http://schemas.microsoft.com/office/drawing/2014/main" id="{618118E8-3946-5D5D-4398-F621608D9801}"/>
              </a:ext>
            </a:extLst>
          </p:cNvPr>
          <p:cNvCxnSpPr>
            <a:cxnSpLocks/>
          </p:cNvCxnSpPr>
          <p:nvPr/>
        </p:nvCxnSpPr>
        <p:spPr>
          <a:xfrm>
            <a:off x="5952558" y="3286782"/>
            <a:ext cx="0" cy="961539"/>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7EC9E66B-01CE-E907-3437-ECAB55BAFD3F}"/>
              </a:ext>
            </a:extLst>
          </p:cNvPr>
          <p:cNvSpPr/>
          <p:nvPr/>
        </p:nvSpPr>
        <p:spPr>
          <a:xfrm>
            <a:off x="5833268" y="4799591"/>
            <a:ext cx="1618693" cy="19357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85" name="TextBox 184">
            <a:extLst>
              <a:ext uri="{FF2B5EF4-FFF2-40B4-BE49-F238E27FC236}">
                <a16:creationId xmlns:a16="http://schemas.microsoft.com/office/drawing/2014/main" id="{429608DB-B5E9-D5D7-CCE0-FA04AA5098A1}"/>
              </a:ext>
            </a:extLst>
          </p:cNvPr>
          <p:cNvSpPr txBox="1"/>
          <p:nvPr/>
        </p:nvSpPr>
        <p:spPr>
          <a:xfrm>
            <a:off x="5247478" y="4664452"/>
            <a:ext cx="2247381" cy="388568"/>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marR="0" lvl="0" algn="just" fontAlgn="auto">
              <a:lnSpc>
                <a:spcPct val="150000"/>
              </a:lnSpc>
              <a:spcBef>
                <a:spcPts val="0"/>
              </a:spcBef>
              <a:spcAft>
                <a:spcPts val="0"/>
              </a:spcAft>
              <a:buClr>
                <a:srgbClr val="FFC000"/>
              </a:buClr>
              <a:buSzTx/>
              <a:tabLst/>
              <a:defRPr/>
            </a:pPr>
            <a:r>
              <a:rPr lang="he-IL" sz="1400" dirty="0">
                <a:solidFill>
                  <a:schemeClr val="tx1"/>
                </a:solidFill>
              </a:rPr>
              <a:t>אזור יפו </a:t>
            </a:r>
            <a:r>
              <a:rPr lang="he-IL" sz="1400" b="0" dirty="0">
                <a:solidFill>
                  <a:schemeClr val="tx1"/>
                </a:solidFill>
              </a:rPr>
              <a:t>קהילת קנדה </a:t>
            </a:r>
          </a:p>
        </p:txBody>
      </p:sp>
      <p:sp>
        <p:nvSpPr>
          <p:cNvPr id="193" name="TextBox 192">
            <a:extLst>
              <a:ext uri="{FF2B5EF4-FFF2-40B4-BE49-F238E27FC236}">
                <a16:creationId xmlns:a16="http://schemas.microsoft.com/office/drawing/2014/main" id="{E999C896-429A-5DA7-E474-7FCB7F8F9A5E}"/>
              </a:ext>
            </a:extLst>
          </p:cNvPr>
          <p:cNvSpPr txBox="1"/>
          <p:nvPr/>
        </p:nvSpPr>
        <p:spPr>
          <a:xfrm>
            <a:off x="5676824" y="5087425"/>
            <a:ext cx="1775137" cy="1454244"/>
          </a:xfrm>
          <a:prstGeom prst="rect">
            <a:avLst/>
          </a:prstGeom>
          <a:noFill/>
        </p:spPr>
        <p:txBody>
          <a:bodyPr wrap="square">
            <a:spAutoFit/>
          </a:bodyPr>
          <a:lstStyle/>
          <a:p>
            <a:pPr>
              <a:lnSpc>
                <a:spcPct val="150000"/>
              </a:lnSpc>
              <a:buClr>
                <a:srgbClr val="EC1C3C"/>
              </a:buClr>
              <a:defRPr/>
            </a:pPr>
            <a:r>
              <a:rPr lang="he-IL" sz="1200" b="1" dirty="0">
                <a:latin typeface="Heebo" pitchFamily="2" charset="-79"/>
                <a:ea typeface="Tahoma" panose="020B0604030504040204" pitchFamily="34" charset="0"/>
                <a:cs typeface="Heebo" pitchFamily="2" charset="-79"/>
              </a:rPr>
              <a:t>נצפו משתתפים ממגוון אוכלוסיות קצה – וותיקים, דתיים, בני העדה האתיופית, דוברי ערבית ודוברי רוסית.</a:t>
            </a:r>
          </a:p>
        </p:txBody>
      </p:sp>
      <p:cxnSp>
        <p:nvCxnSpPr>
          <p:cNvPr id="194" name="Straight Connector 193">
            <a:extLst>
              <a:ext uri="{FF2B5EF4-FFF2-40B4-BE49-F238E27FC236}">
                <a16:creationId xmlns:a16="http://schemas.microsoft.com/office/drawing/2014/main" id="{A7F6632D-7829-78CB-9AC7-DABB42F73A0F}"/>
              </a:ext>
            </a:extLst>
          </p:cNvPr>
          <p:cNvCxnSpPr>
            <a:cxnSpLocks/>
          </p:cNvCxnSpPr>
          <p:nvPr/>
        </p:nvCxnSpPr>
        <p:spPr>
          <a:xfrm>
            <a:off x="5705743" y="4799591"/>
            <a:ext cx="0" cy="1761888"/>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1" name="Picture 220">
            <a:extLst>
              <a:ext uri="{FF2B5EF4-FFF2-40B4-BE49-F238E27FC236}">
                <a16:creationId xmlns:a16="http://schemas.microsoft.com/office/drawing/2014/main" id="{D8D828CF-B666-A89E-B62F-6D03A4CAC958}"/>
              </a:ext>
            </a:extLst>
          </p:cNvPr>
          <p:cNvPicPr>
            <a:picLocks noChangeAspect="1"/>
          </p:cNvPicPr>
          <p:nvPr/>
        </p:nvPicPr>
        <p:blipFill>
          <a:blip r:embed="rId8"/>
          <a:stretch>
            <a:fillRect/>
          </a:stretch>
        </p:blipFill>
        <p:spPr>
          <a:xfrm>
            <a:off x="3667325" y="3526338"/>
            <a:ext cx="698500" cy="698500"/>
          </a:xfrm>
          <a:prstGeom prst="rect">
            <a:avLst/>
          </a:prstGeom>
        </p:spPr>
      </p:pic>
      <p:sp>
        <p:nvSpPr>
          <p:cNvPr id="224" name="TextBox 223">
            <a:extLst>
              <a:ext uri="{FF2B5EF4-FFF2-40B4-BE49-F238E27FC236}">
                <a16:creationId xmlns:a16="http://schemas.microsoft.com/office/drawing/2014/main" id="{1F898681-FEF9-2B63-80DB-05B7B9C0BB24}"/>
              </a:ext>
            </a:extLst>
          </p:cNvPr>
          <p:cNvSpPr txBox="1"/>
          <p:nvPr/>
        </p:nvSpPr>
        <p:spPr>
          <a:xfrm>
            <a:off x="959811" y="4858736"/>
            <a:ext cx="2247381" cy="325089"/>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marR="0" lvl="0" algn="just" fontAlgn="auto">
              <a:lnSpc>
                <a:spcPct val="150000"/>
              </a:lnSpc>
              <a:spcBef>
                <a:spcPts val="0"/>
              </a:spcBef>
              <a:spcAft>
                <a:spcPts val="0"/>
              </a:spcAft>
              <a:buClr>
                <a:srgbClr val="FFC000"/>
              </a:buClr>
              <a:buSzTx/>
              <a:tabLst/>
              <a:defRPr/>
            </a:pPr>
            <a:r>
              <a:rPr lang="he-IL" sz="1050" dirty="0">
                <a:solidFill>
                  <a:schemeClr val="bg1"/>
                </a:solidFill>
              </a:rPr>
              <a:t>אזור יפו  </a:t>
            </a:r>
            <a:r>
              <a:rPr lang="he-IL" sz="1050" b="0" dirty="0" err="1">
                <a:solidFill>
                  <a:schemeClr val="bg1"/>
                </a:solidFill>
              </a:rPr>
              <a:t>ציהתל"י</a:t>
            </a:r>
            <a:r>
              <a:rPr lang="he-IL" sz="1050" b="0" dirty="0">
                <a:solidFill>
                  <a:schemeClr val="bg1"/>
                </a:solidFill>
              </a:rPr>
              <a:t> </a:t>
            </a:r>
          </a:p>
        </p:txBody>
      </p:sp>
      <p:sp>
        <p:nvSpPr>
          <p:cNvPr id="225" name="TextBox 224">
            <a:extLst>
              <a:ext uri="{FF2B5EF4-FFF2-40B4-BE49-F238E27FC236}">
                <a16:creationId xmlns:a16="http://schemas.microsoft.com/office/drawing/2014/main" id="{F2FD6205-4154-9C33-3FEA-A525401C8A50}"/>
              </a:ext>
            </a:extLst>
          </p:cNvPr>
          <p:cNvSpPr txBox="1"/>
          <p:nvPr/>
        </p:nvSpPr>
        <p:spPr>
          <a:xfrm>
            <a:off x="967165" y="6536618"/>
            <a:ext cx="2247381" cy="325089"/>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just">
              <a:lnSpc>
                <a:spcPct val="150000"/>
              </a:lnSpc>
              <a:buClr>
                <a:srgbClr val="FFC000"/>
              </a:buClr>
              <a:defRPr/>
            </a:pPr>
            <a:r>
              <a:rPr lang="he-IL" sz="1050" dirty="0">
                <a:solidFill>
                  <a:schemeClr val="bg1"/>
                </a:solidFill>
              </a:rPr>
              <a:t>אזור יפו </a:t>
            </a:r>
            <a:r>
              <a:rPr lang="he-IL" sz="1050" b="0" dirty="0">
                <a:solidFill>
                  <a:schemeClr val="bg1"/>
                </a:solidFill>
              </a:rPr>
              <a:t>קהילת קנדה </a:t>
            </a:r>
          </a:p>
        </p:txBody>
      </p:sp>
      <p:pic>
        <p:nvPicPr>
          <p:cNvPr id="226" name="Picture 225">
            <a:extLst>
              <a:ext uri="{FF2B5EF4-FFF2-40B4-BE49-F238E27FC236}">
                <a16:creationId xmlns:a16="http://schemas.microsoft.com/office/drawing/2014/main" id="{47AB6D6B-233C-D3BE-545D-133473718358}"/>
              </a:ext>
            </a:extLst>
          </p:cNvPr>
          <p:cNvPicPr>
            <a:picLocks noChangeAspect="1"/>
          </p:cNvPicPr>
          <p:nvPr/>
        </p:nvPicPr>
        <p:blipFill>
          <a:blip r:embed="rId9"/>
          <a:stretch>
            <a:fillRect/>
          </a:stretch>
        </p:blipFill>
        <p:spPr>
          <a:xfrm>
            <a:off x="4069229" y="5923177"/>
            <a:ext cx="746551" cy="746551"/>
          </a:xfrm>
          <a:prstGeom prst="rect">
            <a:avLst/>
          </a:prstGeom>
        </p:spPr>
      </p:pic>
      <p:sp>
        <p:nvSpPr>
          <p:cNvPr id="237" name="TextBox 236">
            <a:extLst>
              <a:ext uri="{FF2B5EF4-FFF2-40B4-BE49-F238E27FC236}">
                <a16:creationId xmlns:a16="http://schemas.microsoft.com/office/drawing/2014/main" id="{ACFEA38A-7FDC-C45A-12EB-E74CA3F4D938}"/>
              </a:ext>
            </a:extLst>
          </p:cNvPr>
          <p:cNvSpPr txBox="1"/>
          <p:nvPr/>
        </p:nvSpPr>
        <p:spPr>
          <a:xfrm>
            <a:off x="4068867" y="6065954"/>
            <a:ext cx="720169" cy="507831"/>
          </a:xfrm>
          <a:prstGeom prst="rect">
            <a:avLst/>
          </a:prstGeom>
          <a:noFill/>
        </p:spPr>
        <p:txBody>
          <a:bodyPr wrap="square">
            <a:spAutoFit/>
          </a:bodyPr>
          <a:lstStyle/>
          <a:p>
            <a:pPr algn="ctr"/>
            <a:r>
              <a:rPr lang="he-IL" sz="1600" b="1" dirty="0">
                <a:solidFill>
                  <a:srgbClr val="40A8AD"/>
                </a:solidFill>
                <a:latin typeface="Heebo" pitchFamily="2" charset="-79"/>
                <a:ea typeface="Tahoma" panose="020B0604030504040204" pitchFamily="34" charset="0"/>
                <a:cs typeface="Heebo" pitchFamily="2" charset="-79"/>
              </a:rPr>
              <a:t>70</a:t>
            </a:r>
          </a:p>
          <a:p>
            <a:pPr algn="ctr"/>
            <a:r>
              <a:rPr lang="he-IL" sz="1100" dirty="0">
                <a:solidFill>
                  <a:srgbClr val="40A8AD"/>
                </a:solidFill>
                <a:latin typeface="Heebo" pitchFamily="2" charset="-79"/>
                <a:ea typeface="Tahoma" panose="020B0604030504040204" pitchFamily="34" charset="0"/>
                <a:cs typeface="Heebo" pitchFamily="2" charset="-79"/>
              </a:rPr>
              <a:t>ילדים</a:t>
            </a:r>
          </a:p>
        </p:txBody>
      </p:sp>
      <p:sp>
        <p:nvSpPr>
          <p:cNvPr id="229" name="TextBox 228">
            <a:extLst>
              <a:ext uri="{FF2B5EF4-FFF2-40B4-BE49-F238E27FC236}">
                <a16:creationId xmlns:a16="http://schemas.microsoft.com/office/drawing/2014/main" id="{CF58F0B9-D239-4A25-DD9A-D6934DBAD58C}"/>
              </a:ext>
            </a:extLst>
          </p:cNvPr>
          <p:cNvSpPr txBox="1"/>
          <p:nvPr/>
        </p:nvSpPr>
        <p:spPr>
          <a:xfrm>
            <a:off x="3514527" y="4660935"/>
            <a:ext cx="1350364" cy="669414"/>
          </a:xfrm>
          <a:prstGeom prst="rect">
            <a:avLst/>
          </a:prstGeom>
          <a:noFill/>
        </p:spPr>
        <p:txBody>
          <a:bodyPr wrap="square">
            <a:spAutoFit/>
          </a:bodyPr>
          <a:lstStyle/>
          <a:p>
            <a:pPr marL="0" algn="r" defTabSz="914400" eaLnBrk="1" latinLnBrk="0" hangingPunct="1"/>
            <a:r>
              <a:rPr kumimoji="0" lang="he-IL"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השתתפו בזמן שיא</a:t>
            </a:r>
            <a:endParaRPr kumimoji="0" lang="en-US" sz="105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endParaRPr>
          </a:p>
          <a:p>
            <a:pPr marL="0" algn="r" defTabSz="914400" eaLnBrk="1" latinLnBrk="0" hangingPunct="1"/>
            <a:r>
              <a:rPr kumimoji="0" lang="he-IL" sz="1600" b="1"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כ-40 </a:t>
            </a:r>
            <a:r>
              <a:rPr kumimoji="0" lang="he-IL" sz="14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t>מבוגרים</a:t>
            </a:r>
            <a:br>
              <a:rPr kumimoji="0" lang="en-US" sz="1100" b="0" i="0" u="none" strike="noStrike" kern="1200" cap="none" spc="0" normalizeH="0" baseline="0" noProof="0" dirty="0">
                <a:ln>
                  <a:noFill/>
                </a:ln>
                <a:effectLst/>
                <a:uLnTx/>
                <a:uFillTx/>
                <a:latin typeface="Heebo" pitchFamily="2" charset="-79"/>
                <a:ea typeface="Tahoma" panose="020B0604030504040204" pitchFamily="34" charset="0"/>
                <a:cs typeface="Heebo" pitchFamily="2" charset="-79"/>
              </a:rPr>
            </a:br>
            <a:endParaRPr lang="en-IL" sz="1100" dirty="0"/>
          </a:p>
        </p:txBody>
      </p:sp>
      <p:sp>
        <p:nvSpPr>
          <p:cNvPr id="230" name="Freeform 229">
            <a:extLst>
              <a:ext uri="{FF2B5EF4-FFF2-40B4-BE49-F238E27FC236}">
                <a16:creationId xmlns:a16="http://schemas.microsoft.com/office/drawing/2014/main" id="{F7A80AC3-4CFD-B3C8-78E7-32831A0044F6}"/>
              </a:ext>
            </a:extLst>
          </p:cNvPr>
          <p:cNvSpPr/>
          <p:nvPr/>
        </p:nvSpPr>
        <p:spPr>
          <a:xfrm>
            <a:off x="4838128" y="4667015"/>
            <a:ext cx="536445" cy="427158"/>
          </a:xfrm>
          <a:custGeom>
            <a:avLst/>
            <a:gdLst>
              <a:gd name="connsiteX0" fmla="*/ 356562 w 537927"/>
              <a:gd name="connsiteY0" fmla="*/ 159204 h 389398"/>
              <a:gd name="connsiteX1" fmla="*/ 328505 w 537927"/>
              <a:gd name="connsiteY1" fmla="*/ 182431 h 389398"/>
              <a:gd name="connsiteX2" fmla="*/ 329709 w 537927"/>
              <a:gd name="connsiteY2" fmla="*/ 216669 h 389398"/>
              <a:gd name="connsiteX3" fmla="*/ 293936 w 537927"/>
              <a:gd name="connsiteY3" fmla="*/ 245533 h 389398"/>
              <a:gd name="connsiteX4" fmla="*/ 286785 w 537927"/>
              <a:gd name="connsiteY4" fmla="*/ 260502 h 389398"/>
              <a:gd name="connsiteX5" fmla="*/ 287463 w 537927"/>
              <a:gd name="connsiteY5" fmla="*/ 368455 h 389398"/>
              <a:gd name="connsiteX6" fmla="*/ 275701 w 537927"/>
              <a:gd name="connsiteY6" fmla="*/ 387817 h 389398"/>
              <a:gd name="connsiteX7" fmla="*/ 251915 w 537927"/>
              <a:gd name="connsiteY7" fmla="*/ 370529 h 389398"/>
              <a:gd name="connsiteX8" fmla="*/ 249996 w 537927"/>
              <a:gd name="connsiteY8" fmla="*/ 330353 h 389398"/>
              <a:gd name="connsiteX9" fmla="*/ 249940 w 537927"/>
              <a:gd name="connsiteY9" fmla="*/ 369435 h 389398"/>
              <a:gd name="connsiteX10" fmla="*/ 236485 w 537927"/>
              <a:gd name="connsiteY10" fmla="*/ 388401 h 389398"/>
              <a:gd name="connsiteX11" fmla="*/ 214750 w 537927"/>
              <a:gd name="connsiteY11" fmla="*/ 368493 h 389398"/>
              <a:gd name="connsiteX12" fmla="*/ 215540 w 537927"/>
              <a:gd name="connsiteY12" fmla="*/ 265234 h 389398"/>
              <a:gd name="connsiteX13" fmla="*/ 204588 w 537927"/>
              <a:gd name="connsiteY13" fmla="*/ 242629 h 389398"/>
              <a:gd name="connsiteX14" fmla="*/ 174630 w 537927"/>
              <a:gd name="connsiteY14" fmla="*/ 218535 h 389398"/>
              <a:gd name="connsiteX15" fmla="*/ 162323 w 537927"/>
              <a:gd name="connsiteY15" fmla="*/ 204603 h 389398"/>
              <a:gd name="connsiteX16" fmla="*/ 159877 w 537927"/>
              <a:gd name="connsiteY16" fmla="*/ 200738 h 389398"/>
              <a:gd name="connsiteX17" fmla="*/ 121714 w 537927"/>
              <a:gd name="connsiteY17" fmla="*/ 175418 h 389398"/>
              <a:gd name="connsiteX18" fmla="*/ 125327 w 537927"/>
              <a:gd name="connsiteY18" fmla="*/ 195836 h 389398"/>
              <a:gd name="connsiteX19" fmla="*/ 158541 w 537927"/>
              <a:gd name="connsiteY19" fmla="*/ 282504 h 389398"/>
              <a:gd name="connsiteX20" fmla="*/ 149339 w 537927"/>
              <a:gd name="connsiteY20" fmla="*/ 296097 h 389398"/>
              <a:gd name="connsiteX21" fmla="*/ 135808 w 537927"/>
              <a:gd name="connsiteY21" fmla="*/ 296097 h 389398"/>
              <a:gd name="connsiteX22" fmla="*/ 135808 w 537927"/>
              <a:gd name="connsiteY22" fmla="*/ 308804 h 389398"/>
              <a:gd name="connsiteX23" fmla="*/ 135601 w 537927"/>
              <a:gd name="connsiteY23" fmla="*/ 362309 h 389398"/>
              <a:gd name="connsiteX24" fmla="*/ 110969 w 537927"/>
              <a:gd name="connsiteY24" fmla="*/ 388948 h 389398"/>
              <a:gd name="connsiteX25" fmla="*/ 86110 w 537927"/>
              <a:gd name="connsiteY25" fmla="*/ 362629 h 389398"/>
              <a:gd name="connsiteX26" fmla="*/ 86167 w 537927"/>
              <a:gd name="connsiteY26" fmla="*/ 303487 h 389398"/>
              <a:gd name="connsiteX27" fmla="*/ 77341 w 537927"/>
              <a:gd name="connsiteY27" fmla="*/ 297152 h 389398"/>
              <a:gd name="connsiteX28" fmla="*/ 77341 w 537927"/>
              <a:gd name="connsiteY28" fmla="*/ 322661 h 389398"/>
              <a:gd name="connsiteX29" fmla="*/ 77266 w 537927"/>
              <a:gd name="connsiteY29" fmla="*/ 360216 h 389398"/>
              <a:gd name="connsiteX30" fmla="*/ 52614 w 537927"/>
              <a:gd name="connsiteY30" fmla="*/ 388948 h 389398"/>
              <a:gd name="connsiteX31" fmla="*/ 27210 w 537927"/>
              <a:gd name="connsiteY31" fmla="*/ 360009 h 389398"/>
              <a:gd name="connsiteX32" fmla="*/ 27323 w 537927"/>
              <a:gd name="connsiteY32" fmla="*/ 307446 h 389398"/>
              <a:gd name="connsiteX33" fmla="*/ 27323 w 537927"/>
              <a:gd name="connsiteY33" fmla="*/ 296116 h 389398"/>
              <a:gd name="connsiteX34" fmla="*/ 9728 w 537927"/>
              <a:gd name="connsiteY34" fmla="*/ 296116 h 389398"/>
              <a:gd name="connsiteX35" fmla="*/ 1392 w 537927"/>
              <a:gd name="connsiteY35" fmla="*/ 284804 h 389398"/>
              <a:gd name="connsiteX36" fmla="*/ 31557 w 537927"/>
              <a:gd name="connsiteY36" fmla="*/ 195044 h 389398"/>
              <a:gd name="connsiteX37" fmla="*/ 34248 w 537927"/>
              <a:gd name="connsiteY37" fmla="*/ 178623 h 389398"/>
              <a:gd name="connsiteX38" fmla="*/ 33947 w 537927"/>
              <a:gd name="connsiteY38" fmla="*/ 141086 h 389398"/>
              <a:gd name="connsiteX39" fmla="*/ 64187 w 537927"/>
              <a:gd name="connsiteY39" fmla="*/ 89806 h 389398"/>
              <a:gd name="connsiteX40" fmla="*/ 54120 w 537927"/>
              <a:gd name="connsiteY40" fmla="*/ 49121 h 389398"/>
              <a:gd name="connsiteX41" fmla="*/ 73276 w 537927"/>
              <a:gd name="connsiteY41" fmla="*/ 25781 h 389398"/>
              <a:gd name="connsiteX42" fmla="*/ 126343 w 537927"/>
              <a:gd name="connsiteY42" fmla="*/ 40901 h 389398"/>
              <a:gd name="connsiteX43" fmla="*/ 106678 w 537927"/>
              <a:gd name="connsiteY43" fmla="*/ 98535 h 389398"/>
              <a:gd name="connsiteX44" fmla="*/ 122259 w 537927"/>
              <a:gd name="connsiteY44" fmla="*/ 111921 h 389398"/>
              <a:gd name="connsiteX45" fmla="*/ 175721 w 537927"/>
              <a:gd name="connsiteY45" fmla="*/ 156207 h 389398"/>
              <a:gd name="connsiteX46" fmla="*/ 186692 w 537927"/>
              <a:gd name="connsiteY46" fmla="*/ 179698 h 389398"/>
              <a:gd name="connsiteX47" fmla="*/ 189647 w 537927"/>
              <a:gd name="connsiteY47" fmla="*/ 186541 h 389398"/>
              <a:gd name="connsiteX48" fmla="*/ 211607 w 537927"/>
              <a:gd name="connsiteY48" fmla="*/ 205564 h 389398"/>
              <a:gd name="connsiteX49" fmla="*/ 233417 w 537927"/>
              <a:gd name="connsiteY49" fmla="*/ 208581 h 389398"/>
              <a:gd name="connsiteX50" fmla="*/ 227038 w 537927"/>
              <a:gd name="connsiteY50" fmla="*/ 182054 h 389398"/>
              <a:gd name="connsiteX51" fmla="*/ 235977 w 537927"/>
              <a:gd name="connsiteY51" fmla="*/ 166519 h 389398"/>
              <a:gd name="connsiteX52" fmla="*/ 269021 w 537927"/>
              <a:gd name="connsiteY52" fmla="*/ 168857 h 389398"/>
              <a:gd name="connsiteX53" fmla="*/ 266405 w 537927"/>
              <a:gd name="connsiteY53" fmla="*/ 206412 h 389398"/>
              <a:gd name="connsiteX54" fmla="*/ 289646 w 537927"/>
              <a:gd name="connsiteY54" fmla="*/ 206224 h 389398"/>
              <a:gd name="connsiteX55" fmla="*/ 311380 w 537927"/>
              <a:gd name="connsiteY55" fmla="*/ 186579 h 389398"/>
              <a:gd name="connsiteX56" fmla="*/ 302103 w 537927"/>
              <a:gd name="connsiteY56" fmla="*/ 181376 h 389398"/>
              <a:gd name="connsiteX57" fmla="*/ 300579 w 537927"/>
              <a:gd name="connsiteY57" fmla="*/ 144122 h 389398"/>
              <a:gd name="connsiteX58" fmla="*/ 371428 w 537927"/>
              <a:gd name="connsiteY58" fmla="*/ 85526 h 389398"/>
              <a:gd name="connsiteX59" fmla="*/ 393540 w 537927"/>
              <a:gd name="connsiteY59" fmla="*/ 74592 h 389398"/>
              <a:gd name="connsiteX60" fmla="*/ 388139 w 537927"/>
              <a:gd name="connsiteY60" fmla="*/ 10566 h 389398"/>
              <a:gd name="connsiteX61" fmla="*/ 442523 w 537927"/>
              <a:gd name="connsiteY61" fmla="*/ 11057 h 389398"/>
              <a:gd name="connsiteX62" fmla="*/ 435579 w 537927"/>
              <a:gd name="connsiteY62" fmla="*/ 75685 h 389398"/>
              <a:gd name="connsiteX63" fmla="*/ 484788 w 537927"/>
              <a:gd name="connsiteY63" fmla="*/ 106868 h 389398"/>
              <a:gd name="connsiteX64" fmla="*/ 528145 w 537927"/>
              <a:gd name="connsiteY64" fmla="*/ 142764 h 389398"/>
              <a:gd name="connsiteX65" fmla="*/ 532887 w 537927"/>
              <a:gd name="connsiteY65" fmla="*/ 176983 h 389398"/>
              <a:gd name="connsiteX66" fmla="*/ 497810 w 537927"/>
              <a:gd name="connsiteY66" fmla="*/ 179207 h 389398"/>
              <a:gd name="connsiteX67" fmla="*/ 473535 w 537927"/>
              <a:gd name="connsiteY67" fmla="*/ 159242 h 389398"/>
              <a:gd name="connsiteX68" fmla="*/ 473535 w 537927"/>
              <a:gd name="connsiteY68" fmla="*/ 172383 h 389398"/>
              <a:gd name="connsiteX69" fmla="*/ 473328 w 537927"/>
              <a:gd name="connsiteY69" fmla="*/ 361064 h 389398"/>
              <a:gd name="connsiteX70" fmla="*/ 456580 w 537927"/>
              <a:gd name="connsiteY70" fmla="*/ 386950 h 389398"/>
              <a:gd name="connsiteX71" fmla="*/ 428184 w 537927"/>
              <a:gd name="connsiteY71" fmla="*/ 381369 h 389398"/>
              <a:gd name="connsiteX72" fmla="*/ 419603 w 537927"/>
              <a:gd name="connsiteY72" fmla="*/ 359613 h 389398"/>
              <a:gd name="connsiteX73" fmla="*/ 419283 w 537927"/>
              <a:gd name="connsiteY73" fmla="*/ 262934 h 389398"/>
              <a:gd name="connsiteX74" fmla="*/ 409460 w 537927"/>
              <a:gd name="connsiteY74" fmla="*/ 256279 h 389398"/>
              <a:gd name="connsiteX75" fmla="*/ 409460 w 537927"/>
              <a:gd name="connsiteY75" fmla="*/ 281052 h 389398"/>
              <a:gd name="connsiteX76" fmla="*/ 409384 w 537927"/>
              <a:gd name="connsiteY76" fmla="*/ 360838 h 389398"/>
              <a:gd name="connsiteX77" fmla="*/ 389230 w 537927"/>
              <a:gd name="connsiteY77" fmla="*/ 388100 h 389398"/>
              <a:gd name="connsiteX78" fmla="*/ 359517 w 537927"/>
              <a:gd name="connsiteY78" fmla="*/ 375808 h 389398"/>
              <a:gd name="connsiteX79" fmla="*/ 355621 w 537927"/>
              <a:gd name="connsiteY79" fmla="*/ 356898 h 389398"/>
              <a:gd name="connsiteX80" fmla="*/ 356525 w 537927"/>
              <a:gd name="connsiteY80" fmla="*/ 171968 h 389398"/>
              <a:gd name="connsiteX81" fmla="*/ 356525 w 537927"/>
              <a:gd name="connsiteY81" fmla="*/ 159167 h 389398"/>
              <a:gd name="connsiteX82" fmla="*/ 367401 w 537927"/>
              <a:gd name="connsiteY82" fmla="*/ 255826 h 389398"/>
              <a:gd name="connsiteX83" fmla="*/ 366310 w 537927"/>
              <a:gd name="connsiteY83" fmla="*/ 255826 h 389398"/>
              <a:gd name="connsiteX84" fmla="*/ 366235 w 537927"/>
              <a:gd name="connsiteY84" fmla="*/ 359047 h 389398"/>
              <a:gd name="connsiteX85" fmla="*/ 376698 w 537927"/>
              <a:gd name="connsiteY85" fmla="*/ 377165 h 389398"/>
              <a:gd name="connsiteX86" fmla="*/ 398357 w 537927"/>
              <a:gd name="connsiteY86" fmla="*/ 360348 h 389398"/>
              <a:gd name="connsiteX87" fmla="*/ 398432 w 537927"/>
              <a:gd name="connsiteY87" fmla="*/ 263707 h 389398"/>
              <a:gd name="connsiteX88" fmla="*/ 417815 w 537927"/>
              <a:gd name="connsiteY88" fmla="*/ 244496 h 389398"/>
              <a:gd name="connsiteX89" fmla="*/ 430065 w 537927"/>
              <a:gd name="connsiteY89" fmla="*/ 256637 h 389398"/>
              <a:gd name="connsiteX90" fmla="*/ 430103 w 537927"/>
              <a:gd name="connsiteY90" fmla="*/ 358915 h 389398"/>
              <a:gd name="connsiteX91" fmla="*/ 445929 w 537927"/>
              <a:gd name="connsiteY91" fmla="*/ 378296 h 389398"/>
              <a:gd name="connsiteX92" fmla="*/ 462508 w 537927"/>
              <a:gd name="connsiteY92" fmla="*/ 358764 h 389398"/>
              <a:gd name="connsiteX93" fmla="*/ 462658 w 537927"/>
              <a:gd name="connsiteY93" fmla="*/ 321228 h 389398"/>
              <a:gd name="connsiteX94" fmla="*/ 462771 w 537927"/>
              <a:gd name="connsiteY94" fmla="*/ 154208 h 389398"/>
              <a:gd name="connsiteX95" fmla="*/ 465462 w 537927"/>
              <a:gd name="connsiteY95" fmla="*/ 142915 h 389398"/>
              <a:gd name="connsiteX96" fmla="*/ 476602 w 537927"/>
              <a:gd name="connsiteY96" fmla="*/ 147930 h 389398"/>
              <a:gd name="connsiteX97" fmla="*/ 503418 w 537927"/>
              <a:gd name="connsiteY97" fmla="*/ 169951 h 389398"/>
              <a:gd name="connsiteX98" fmla="*/ 524099 w 537927"/>
              <a:gd name="connsiteY98" fmla="*/ 170610 h 389398"/>
              <a:gd name="connsiteX99" fmla="*/ 520185 w 537927"/>
              <a:gd name="connsiteY99" fmla="*/ 150324 h 389398"/>
              <a:gd name="connsiteX100" fmla="*/ 453814 w 537927"/>
              <a:gd name="connsiteY100" fmla="*/ 95198 h 389398"/>
              <a:gd name="connsiteX101" fmla="*/ 376735 w 537927"/>
              <a:gd name="connsiteY101" fmla="*/ 94896 h 389398"/>
              <a:gd name="connsiteX102" fmla="*/ 309611 w 537927"/>
              <a:gd name="connsiteY102" fmla="*/ 150588 h 389398"/>
              <a:gd name="connsiteX103" fmla="*/ 306149 w 537927"/>
              <a:gd name="connsiteY103" fmla="*/ 170856 h 389398"/>
              <a:gd name="connsiteX104" fmla="*/ 326134 w 537927"/>
              <a:gd name="connsiteY104" fmla="*/ 170328 h 389398"/>
              <a:gd name="connsiteX105" fmla="*/ 354417 w 537927"/>
              <a:gd name="connsiteY105" fmla="*/ 147138 h 389398"/>
              <a:gd name="connsiteX106" fmla="*/ 363995 w 537927"/>
              <a:gd name="connsiteY106" fmla="*/ 142670 h 389398"/>
              <a:gd name="connsiteX107" fmla="*/ 367232 w 537927"/>
              <a:gd name="connsiteY107" fmla="*/ 153605 h 389398"/>
              <a:gd name="connsiteX108" fmla="*/ 367383 w 537927"/>
              <a:gd name="connsiteY108" fmla="*/ 255883 h 389398"/>
              <a:gd name="connsiteX109" fmla="*/ 147927 w 537927"/>
              <a:gd name="connsiteY109" fmla="*/ 284804 h 389398"/>
              <a:gd name="connsiteX110" fmla="*/ 128394 w 537927"/>
              <a:gd name="connsiteY110" fmla="*/ 233938 h 389398"/>
              <a:gd name="connsiteX111" fmla="*/ 111383 w 537927"/>
              <a:gd name="connsiteY111" fmla="*/ 166651 h 389398"/>
              <a:gd name="connsiteX112" fmla="*/ 114431 w 537927"/>
              <a:gd name="connsiteY112" fmla="*/ 157526 h 389398"/>
              <a:gd name="connsiteX113" fmla="*/ 123483 w 537927"/>
              <a:gd name="connsiteY113" fmla="*/ 160845 h 389398"/>
              <a:gd name="connsiteX114" fmla="*/ 153215 w 537927"/>
              <a:gd name="connsiteY114" fmla="*/ 185259 h 389398"/>
              <a:gd name="connsiteX115" fmla="*/ 173877 w 537927"/>
              <a:gd name="connsiteY115" fmla="*/ 182959 h 389398"/>
              <a:gd name="connsiteX116" fmla="*/ 170189 w 537927"/>
              <a:gd name="connsiteY116" fmla="*/ 165727 h 389398"/>
              <a:gd name="connsiteX117" fmla="*/ 100130 w 537927"/>
              <a:gd name="connsiteY117" fmla="*/ 107660 h 389398"/>
              <a:gd name="connsiteX118" fmla="*/ 62098 w 537927"/>
              <a:gd name="connsiteY118" fmla="*/ 103305 h 389398"/>
              <a:gd name="connsiteX119" fmla="*/ 44447 w 537927"/>
              <a:gd name="connsiteY119" fmla="*/ 134733 h 389398"/>
              <a:gd name="connsiteX120" fmla="*/ 45219 w 537927"/>
              <a:gd name="connsiteY120" fmla="*/ 182601 h 389398"/>
              <a:gd name="connsiteX121" fmla="*/ 43864 w 537927"/>
              <a:gd name="connsiteY121" fmla="*/ 192706 h 389398"/>
              <a:gd name="connsiteX122" fmla="*/ 31594 w 537927"/>
              <a:gd name="connsiteY122" fmla="*/ 229130 h 389398"/>
              <a:gd name="connsiteX123" fmla="*/ 12776 w 537927"/>
              <a:gd name="connsiteY123" fmla="*/ 284823 h 389398"/>
              <a:gd name="connsiteX124" fmla="*/ 147946 w 537927"/>
              <a:gd name="connsiteY124" fmla="*/ 284823 h 389398"/>
              <a:gd name="connsiteX125" fmla="*/ 331139 w 537927"/>
              <a:gd name="connsiteY125" fmla="*/ 198456 h 389398"/>
              <a:gd name="connsiteX126" fmla="*/ 314278 w 537927"/>
              <a:gd name="connsiteY126" fmla="*/ 198720 h 389398"/>
              <a:gd name="connsiteX127" fmla="*/ 290191 w 537927"/>
              <a:gd name="connsiteY127" fmla="*/ 219591 h 389398"/>
              <a:gd name="connsiteX128" fmla="*/ 267948 w 537927"/>
              <a:gd name="connsiteY128" fmla="*/ 220911 h 389398"/>
              <a:gd name="connsiteX129" fmla="*/ 234264 w 537927"/>
              <a:gd name="connsiteY129" fmla="*/ 220797 h 389398"/>
              <a:gd name="connsiteX130" fmla="*/ 211231 w 537927"/>
              <a:gd name="connsiteY130" fmla="*/ 219214 h 389398"/>
              <a:gd name="connsiteX131" fmla="*/ 188649 w 537927"/>
              <a:gd name="connsiteY131" fmla="*/ 199437 h 389398"/>
              <a:gd name="connsiteX132" fmla="*/ 171807 w 537927"/>
              <a:gd name="connsiteY132" fmla="*/ 200379 h 389398"/>
              <a:gd name="connsiteX133" fmla="*/ 179391 w 537927"/>
              <a:gd name="connsiteY133" fmla="*/ 208524 h 389398"/>
              <a:gd name="connsiteX134" fmla="*/ 215220 w 537927"/>
              <a:gd name="connsiteY134" fmla="*/ 237294 h 389398"/>
              <a:gd name="connsiteX135" fmla="*/ 226191 w 537927"/>
              <a:gd name="connsiteY135" fmla="*/ 260898 h 389398"/>
              <a:gd name="connsiteX136" fmla="*/ 225533 w 537927"/>
              <a:gd name="connsiteY136" fmla="*/ 367889 h 389398"/>
              <a:gd name="connsiteX137" fmla="*/ 232382 w 537927"/>
              <a:gd name="connsiteY137" fmla="*/ 377995 h 389398"/>
              <a:gd name="connsiteX138" fmla="*/ 239044 w 537927"/>
              <a:gd name="connsiteY138" fmla="*/ 367739 h 389398"/>
              <a:gd name="connsiteX139" fmla="*/ 239213 w 537927"/>
              <a:gd name="connsiteY139" fmla="*/ 326450 h 389398"/>
              <a:gd name="connsiteX140" fmla="*/ 243015 w 537927"/>
              <a:gd name="connsiteY140" fmla="*/ 317834 h 389398"/>
              <a:gd name="connsiteX141" fmla="*/ 262886 w 537927"/>
              <a:gd name="connsiteY141" fmla="*/ 329806 h 389398"/>
              <a:gd name="connsiteX142" fmla="*/ 263225 w 537927"/>
              <a:gd name="connsiteY142" fmla="*/ 370152 h 389398"/>
              <a:gd name="connsiteX143" fmla="*/ 269228 w 537927"/>
              <a:gd name="connsiteY143" fmla="*/ 378108 h 389398"/>
              <a:gd name="connsiteX144" fmla="*/ 276341 w 537927"/>
              <a:gd name="connsiteY144" fmla="*/ 370076 h 389398"/>
              <a:gd name="connsiteX145" fmla="*/ 276567 w 537927"/>
              <a:gd name="connsiteY145" fmla="*/ 362686 h 389398"/>
              <a:gd name="connsiteX146" fmla="*/ 276021 w 537927"/>
              <a:gd name="connsiteY146" fmla="*/ 254752 h 389398"/>
              <a:gd name="connsiteX147" fmla="*/ 282250 w 537927"/>
              <a:gd name="connsiteY147" fmla="*/ 241196 h 389398"/>
              <a:gd name="connsiteX148" fmla="*/ 321580 w 537927"/>
              <a:gd name="connsiteY148" fmla="*/ 209297 h 389398"/>
              <a:gd name="connsiteX149" fmla="*/ 331139 w 537927"/>
              <a:gd name="connsiteY149" fmla="*/ 198475 h 389398"/>
              <a:gd name="connsiteX150" fmla="*/ 443784 w 537927"/>
              <a:gd name="connsiteY150" fmla="*/ 39864 h 389398"/>
              <a:gd name="connsiteX151" fmla="*/ 415726 w 537927"/>
              <a:gd name="connsiteY151" fmla="*/ 10698 h 389398"/>
              <a:gd name="connsiteX152" fmla="*/ 386125 w 537927"/>
              <a:gd name="connsiteY152" fmla="*/ 39430 h 389398"/>
              <a:gd name="connsiteX153" fmla="*/ 414352 w 537927"/>
              <a:gd name="connsiteY153" fmla="*/ 68577 h 389398"/>
              <a:gd name="connsiteX154" fmla="*/ 443784 w 537927"/>
              <a:gd name="connsiteY154" fmla="*/ 39864 h 389398"/>
              <a:gd name="connsiteX155" fmla="*/ 120773 w 537927"/>
              <a:gd name="connsiteY155" fmla="*/ 60772 h 389398"/>
              <a:gd name="connsiteX156" fmla="*/ 92471 w 537927"/>
              <a:gd name="connsiteY156" fmla="*/ 31984 h 389398"/>
              <a:gd name="connsiteX157" fmla="*/ 63077 w 537927"/>
              <a:gd name="connsiteY157" fmla="*/ 60829 h 389398"/>
              <a:gd name="connsiteX158" fmla="*/ 92527 w 537927"/>
              <a:gd name="connsiteY158" fmla="*/ 89693 h 389398"/>
              <a:gd name="connsiteX159" fmla="*/ 120754 w 537927"/>
              <a:gd name="connsiteY159" fmla="*/ 60753 h 389398"/>
              <a:gd name="connsiteX160" fmla="*/ 66144 w 537927"/>
              <a:gd name="connsiteY160" fmla="*/ 297793 h 389398"/>
              <a:gd name="connsiteX161" fmla="*/ 43600 w 537927"/>
              <a:gd name="connsiteY161" fmla="*/ 298001 h 389398"/>
              <a:gd name="connsiteX162" fmla="*/ 38425 w 537927"/>
              <a:gd name="connsiteY162" fmla="*/ 302526 h 389398"/>
              <a:gd name="connsiteX163" fmla="*/ 38501 w 537927"/>
              <a:gd name="connsiteY163" fmla="*/ 364307 h 389398"/>
              <a:gd name="connsiteX164" fmla="*/ 52257 w 537927"/>
              <a:gd name="connsiteY164" fmla="*/ 378108 h 389398"/>
              <a:gd name="connsiteX165" fmla="*/ 65937 w 537927"/>
              <a:gd name="connsiteY165" fmla="*/ 364270 h 389398"/>
              <a:gd name="connsiteX166" fmla="*/ 66144 w 537927"/>
              <a:gd name="connsiteY166" fmla="*/ 297793 h 389398"/>
              <a:gd name="connsiteX167" fmla="*/ 96874 w 537927"/>
              <a:gd name="connsiteY167" fmla="*/ 298152 h 389398"/>
              <a:gd name="connsiteX168" fmla="*/ 97081 w 537927"/>
              <a:gd name="connsiteY168" fmla="*/ 364760 h 389398"/>
              <a:gd name="connsiteX169" fmla="*/ 110310 w 537927"/>
              <a:gd name="connsiteY169" fmla="*/ 378108 h 389398"/>
              <a:gd name="connsiteX170" fmla="*/ 124292 w 537927"/>
              <a:gd name="connsiteY170" fmla="*/ 365759 h 389398"/>
              <a:gd name="connsiteX171" fmla="*/ 124555 w 537927"/>
              <a:gd name="connsiteY171" fmla="*/ 298152 h 389398"/>
              <a:gd name="connsiteX172" fmla="*/ 96855 w 537927"/>
              <a:gd name="connsiteY172" fmla="*/ 298152 h 389398"/>
              <a:gd name="connsiteX173" fmla="*/ 251106 w 537927"/>
              <a:gd name="connsiteY173" fmla="*/ 200097 h 389398"/>
              <a:gd name="connsiteX174" fmla="*/ 265145 w 537927"/>
              <a:gd name="connsiteY174" fmla="*/ 185674 h 389398"/>
              <a:gd name="connsiteX175" fmla="*/ 250429 w 537927"/>
              <a:gd name="connsiteY175" fmla="*/ 172006 h 389398"/>
              <a:gd name="connsiteX176" fmla="*/ 236974 w 537927"/>
              <a:gd name="connsiteY176" fmla="*/ 185900 h 389398"/>
              <a:gd name="connsiteX177" fmla="*/ 251125 w 537927"/>
              <a:gd name="connsiteY177" fmla="*/ 200116 h 38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37927" h="389398">
                <a:moveTo>
                  <a:pt x="356562" y="159204"/>
                </a:moveTo>
                <a:cubicBezTo>
                  <a:pt x="345780" y="168122"/>
                  <a:pt x="337217" y="175211"/>
                  <a:pt x="328505" y="182431"/>
                </a:cubicBezTo>
                <a:cubicBezTo>
                  <a:pt x="344726" y="193913"/>
                  <a:pt x="345065" y="203660"/>
                  <a:pt x="329709" y="216669"/>
                </a:cubicBezTo>
                <a:cubicBezTo>
                  <a:pt x="318023" y="226585"/>
                  <a:pt x="306111" y="236238"/>
                  <a:pt x="293936" y="245533"/>
                </a:cubicBezTo>
                <a:cubicBezTo>
                  <a:pt x="288686" y="249530"/>
                  <a:pt x="286691" y="253847"/>
                  <a:pt x="286785" y="260502"/>
                </a:cubicBezTo>
                <a:cubicBezTo>
                  <a:pt x="287274" y="296474"/>
                  <a:pt x="287199" y="332464"/>
                  <a:pt x="287463" y="368455"/>
                </a:cubicBezTo>
                <a:cubicBezTo>
                  <a:pt x="287538" y="377504"/>
                  <a:pt x="284395" y="384499"/>
                  <a:pt x="275701" y="387817"/>
                </a:cubicBezTo>
                <a:cubicBezTo>
                  <a:pt x="263903" y="392323"/>
                  <a:pt x="252329" y="384009"/>
                  <a:pt x="251915" y="370529"/>
                </a:cubicBezTo>
                <a:cubicBezTo>
                  <a:pt x="251520" y="357143"/>
                  <a:pt x="251821" y="343757"/>
                  <a:pt x="249996" y="330353"/>
                </a:cubicBezTo>
                <a:cubicBezTo>
                  <a:pt x="249996" y="343380"/>
                  <a:pt x="250184" y="356408"/>
                  <a:pt x="249940" y="369435"/>
                </a:cubicBezTo>
                <a:cubicBezTo>
                  <a:pt x="249751" y="380050"/>
                  <a:pt x="244972" y="386422"/>
                  <a:pt x="236485" y="388401"/>
                </a:cubicBezTo>
                <a:cubicBezTo>
                  <a:pt x="224197" y="391248"/>
                  <a:pt x="214750" y="382859"/>
                  <a:pt x="214750" y="368493"/>
                </a:cubicBezTo>
                <a:cubicBezTo>
                  <a:pt x="214750" y="334067"/>
                  <a:pt x="214581" y="299641"/>
                  <a:pt x="215540" y="265234"/>
                </a:cubicBezTo>
                <a:cubicBezTo>
                  <a:pt x="215823" y="254922"/>
                  <a:pt x="212774" y="248417"/>
                  <a:pt x="204588" y="242629"/>
                </a:cubicBezTo>
                <a:cubicBezTo>
                  <a:pt x="194144" y="235239"/>
                  <a:pt x="184284" y="226943"/>
                  <a:pt x="174630" y="218535"/>
                </a:cubicBezTo>
                <a:cubicBezTo>
                  <a:pt x="170001" y="214500"/>
                  <a:pt x="166331" y="209335"/>
                  <a:pt x="162323" y="204603"/>
                </a:cubicBezTo>
                <a:cubicBezTo>
                  <a:pt x="161344" y="203453"/>
                  <a:pt x="161043" y="201511"/>
                  <a:pt x="159877" y="200738"/>
                </a:cubicBezTo>
                <a:cubicBezTo>
                  <a:pt x="147814" y="192593"/>
                  <a:pt x="135639" y="184618"/>
                  <a:pt x="121714" y="175418"/>
                </a:cubicBezTo>
                <a:cubicBezTo>
                  <a:pt x="122937" y="182639"/>
                  <a:pt x="123031" y="189652"/>
                  <a:pt x="125327" y="195836"/>
                </a:cubicBezTo>
                <a:cubicBezTo>
                  <a:pt x="136072" y="224851"/>
                  <a:pt x="147513" y="253602"/>
                  <a:pt x="158541" y="282504"/>
                </a:cubicBezTo>
                <a:cubicBezTo>
                  <a:pt x="163226" y="294796"/>
                  <a:pt x="162248" y="296040"/>
                  <a:pt x="149339" y="296097"/>
                </a:cubicBezTo>
                <a:cubicBezTo>
                  <a:pt x="145330" y="296116"/>
                  <a:pt x="141341" y="296097"/>
                  <a:pt x="135808" y="296097"/>
                </a:cubicBezTo>
                <a:cubicBezTo>
                  <a:pt x="135808" y="300923"/>
                  <a:pt x="135808" y="304863"/>
                  <a:pt x="135808" y="308804"/>
                </a:cubicBezTo>
                <a:cubicBezTo>
                  <a:pt x="135771" y="326639"/>
                  <a:pt x="135921" y="344474"/>
                  <a:pt x="135601" y="362309"/>
                </a:cubicBezTo>
                <a:cubicBezTo>
                  <a:pt x="135338" y="377580"/>
                  <a:pt x="124612" y="388892"/>
                  <a:pt x="110969" y="388948"/>
                </a:cubicBezTo>
                <a:cubicBezTo>
                  <a:pt x="97175" y="389005"/>
                  <a:pt x="86392" y="378070"/>
                  <a:pt x="86110" y="362629"/>
                </a:cubicBezTo>
                <a:cubicBezTo>
                  <a:pt x="85734" y="342928"/>
                  <a:pt x="86016" y="323207"/>
                  <a:pt x="86167" y="303487"/>
                </a:cubicBezTo>
                <a:cubicBezTo>
                  <a:pt x="86204" y="298114"/>
                  <a:pt x="85038" y="294702"/>
                  <a:pt x="77341" y="297152"/>
                </a:cubicBezTo>
                <a:cubicBezTo>
                  <a:pt x="77341" y="305354"/>
                  <a:pt x="77341" y="314007"/>
                  <a:pt x="77341" y="322661"/>
                </a:cubicBezTo>
                <a:cubicBezTo>
                  <a:pt x="77341" y="335179"/>
                  <a:pt x="77435" y="347698"/>
                  <a:pt x="77266" y="360216"/>
                </a:cubicBezTo>
                <a:cubicBezTo>
                  <a:pt x="77021" y="376995"/>
                  <a:pt x="66803" y="388797"/>
                  <a:pt x="52614" y="388948"/>
                </a:cubicBezTo>
                <a:cubicBezTo>
                  <a:pt x="37936" y="389118"/>
                  <a:pt x="27379" y="377278"/>
                  <a:pt x="27210" y="360009"/>
                </a:cubicBezTo>
                <a:cubicBezTo>
                  <a:pt x="27040" y="342494"/>
                  <a:pt x="27266" y="324961"/>
                  <a:pt x="27323" y="307446"/>
                </a:cubicBezTo>
                <a:cubicBezTo>
                  <a:pt x="27323" y="304072"/>
                  <a:pt x="27323" y="300716"/>
                  <a:pt x="27323" y="296116"/>
                </a:cubicBezTo>
                <a:cubicBezTo>
                  <a:pt x="20774" y="296116"/>
                  <a:pt x="15242" y="296191"/>
                  <a:pt x="9728" y="296116"/>
                </a:cubicBezTo>
                <a:cubicBezTo>
                  <a:pt x="-1" y="295946"/>
                  <a:pt x="-1676" y="294042"/>
                  <a:pt x="1392" y="284804"/>
                </a:cubicBezTo>
                <a:cubicBezTo>
                  <a:pt x="11327" y="254846"/>
                  <a:pt x="21677" y="225020"/>
                  <a:pt x="31557" y="195044"/>
                </a:cubicBezTo>
                <a:cubicBezTo>
                  <a:pt x="33269" y="189822"/>
                  <a:pt x="34135" y="184128"/>
                  <a:pt x="34248" y="178623"/>
                </a:cubicBezTo>
                <a:cubicBezTo>
                  <a:pt x="34530" y="166123"/>
                  <a:pt x="34135" y="153586"/>
                  <a:pt x="33947" y="141086"/>
                </a:cubicBezTo>
                <a:cubicBezTo>
                  <a:pt x="33514" y="111996"/>
                  <a:pt x="38218" y="103852"/>
                  <a:pt x="64187" y="89806"/>
                </a:cubicBezTo>
                <a:cubicBezTo>
                  <a:pt x="53969" y="77966"/>
                  <a:pt x="49622" y="64392"/>
                  <a:pt x="54120" y="49121"/>
                </a:cubicBezTo>
                <a:cubicBezTo>
                  <a:pt x="57149" y="38827"/>
                  <a:pt x="63773" y="31022"/>
                  <a:pt x="73276" y="25781"/>
                </a:cubicBezTo>
                <a:cubicBezTo>
                  <a:pt x="91793" y="15600"/>
                  <a:pt x="115429" y="22331"/>
                  <a:pt x="126343" y="40901"/>
                </a:cubicBezTo>
                <a:cubicBezTo>
                  <a:pt x="138198" y="61093"/>
                  <a:pt x="131010" y="83000"/>
                  <a:pt x="106678" y="98535"/>
                </a:cubicBezTo>
                <a:cubicBezTo>
                  <a:pt x="112023" y="103135"/>
                  <a:pt x="117085" y="107603"/>
                  <a:pt x="122259" y="111921"/>
                </a:cubicBezTo>
                <a:cubicBezTo>
                  <a:pt x="140043" y="126739"/>
                  <a:pt x="157750" y="141633"/>
                  <a:pt x="175721" y="156207"/>
                </a:cubicBezTo>
                <a:cubicBezTo>
                  <a:pt x="183343" y="162390"/>
                  <a:pt x="187483" y="169630"/>
                  <a:pt x="186692" y="179698"/>
                </a:cubicBezTo>
                <a:cubicBezTo>
                  <a:pt x="186523" y="181922"/>
                  <a:pt x="187934" y="184976"/>
                  <a:pt x="189647" y="186541"/>
                </a:cubicBezTo>
                <a:cubicBezTo>
                  <a:pt x="196760" y="193102"/>
                  <a:pt x="204325" y="199173"/>
                  <a:pt x="211607" y="205564"/>
                </a:cubicBezTo>
                <a:cubicBezTo>
                  <a:pt x="222748" y="215368"/>
                  <a:pt x="222710" y="215405"/>
                  <a:pt x="233417" y="208581"/>
                </a:cubicBezTo>
                <a:cubicBezTo>
                  <a:pt x="230952" y="199229"/>
                  <a:pt x="227151" y="190651"/>
                  <a:pt x="227038" y="182054"/>
                </a:cubicBezTo>
                <a:cubicBezTo>
                  <a:pt x="226982" y="176832"/>
                  <a:pt x="231667" y="170460"/>
                  <a:pt x="235977" y="166519"/>
                </a:cubicBezTo>
                <a:cubicBezTo>
                  <a:pt x="245310" y="157979"/>
                  <a:pt x="260214" y="159581"/>
                  <a:pt x="269021" y="168857"/>
                </a:cubicBezTo>
                <a:cubicBezTo>
                  <a:pt x="279239" y="179603"/>
                  <a:pt x="278374" y="192009"/>
                  <a:pt x="266405" y="206412"/>
                </a:cubicBezTo>
                <a:cubicBezTo>
                  <a:pt x="277564" y="215764"/>
                  <a:pt x="278844" y="215801"/>
                  <a:pt x="289646" y="206224"/>
                </a:cubicBezTo>
                <a:cubicBezTo>
                  <a:pt x="296834" y="199833"/>
                  <a:pt x="303928" y="193328"/>
                  <a:pt x="311380" y="186579"/>
                </a:cubicBezTo>
                <a:cubicBezTo>
                  <a:pt x="307899" y="184656"/>
                  <a:pt x="304794" y="183280"/>
                  <a:pt x="302103" y="181376"/>
                </a:cubicBezTo>
                <a:cubicBezTo>
                  <a:pt x="289382" y="172420"/>
                  <a:pt x="288328" y="154566"/>
                  <a:pt x="300579" y="144122"/>
                </a:cubicBezTo>
                <a:cubicBezTo>
                  <a:pt x="323894" y="124232"/>
                  <a:pt x="347417" y="104568"/>
                  <a:pt x="371428" y="85526"/>
                </a:cubicBezTo>
                <a:cubicBezTo>
                  <a:pt x="377751" y="80511"/>
                  <a:pt x="386182" y="78136"/>
                  <a:pt x="393540" y="74592"/>
                </a:cubicBezTo>
                <a:cubicBezTo>
                  <a:pt x="371617" y="49027"/>
                  <a:pt x="369716" y="27704"/>
                  <a:pt x="388139" y="10566"/>
                </a:cubicBezTo>
                <a:cubicBezTo>
                  <a:pt x="403494" y="-3705"/>
                  <a:pt x="427374" y="-3498"/>
                  <a:pt x="442523" y="11057"/>
                </a:cubicBezTo>
                <a:cubicBezTo>
                  <a:pt x="460532" y="28345"/>
                  <a:pt x="458481" y="49649"/>
                  <a:pt x="435579" y="75685"/>
                </a:cubicBezTo>
                <a:cubicBezTo>
                  <a:pt x="456900" y="78833"/>
                  <a:pt x="469564" y="94859"/>
                  <a:pt x="484788" y="106868"/>
                </a:cubicBezTo>
                <a:cubicBezTo>
                  <a:pt x="499523" y="118482"/>
                  <a:pt x="513824" y="130642"/>
                  <a:pt x="528145" y="142764"/>
                </a:cubicBezTo>
                <a:cubicBezTo>
                  <a:pt x="539172" y="152097"/>
                  <a:pt x="541054" y="166821"/>
                  <a:pt x="532887" y="176983"/>
                </a:cubicBezTo>
                <a:cubicBezTo>
                  <a:pt x="524344" y="187616"/>
                  <a:pt x="509703" y="188615"/>
                  <a:pt x="497810" y="179207"/>
                </a:cubicBezTo>
                <a:cubicBezTo>
                  <a:pt x="490302" y="173250"/>
                  <a:pt x="483000" y="167028"/>
                  <a:pt x="473535" y="159242"/>
                </a:cubicBezTo>
                <a:cubicBezTo>
                  <a:pt x="473535" y="165237"/>
                  <a:pt x="473535" y="168801"/>
                  <a:pt x="473535" y="172383"/>
                </a:cubicBezTo>
                <a:cubicBezTo>
                  <a:pt x="473478" y="235277"/>
                  <a:pt x="473403" y="298171"/>
                  <a:pt x="473328" y="361064"/>
                </a:cubicBezTo>
                <a:cubicBezTo>
                  <a:pt x="473328" y="373281"/>
                  <a:pt x="467682" y="382312"/>
                  <a:pt x="456580" y="386950"/>
                </a:cubicBezTo>
                <a:cubicBezTo>
                  <a:pt x="446249" y="391267"/>
                  <a:pt x="435316" y="390155"/>
                  <a:pt x="428184" y="381369"/>
                </a:cubicBezTo>
                <a:cubicBezTo>
                  <a:pt x="423441" y="375544"/>
                  <a:pt x="419828" y="367041"/>
                  <a:pt x="419603" y="359613"/>
                </a:cubicBezTo>
                <a:cubicBezTo>
                  <a:pt x="418680" y="327412"/>
                  <a:pt x="419094" y="295154"/>
                  <a:pt x="419283" y="262934"/>
                </a:cubicBezTo>
                <a:cubicBezTo>
                  <a:pt x="419320" y="256222"/>
                  <a:pt x="417307" y="253545"/>
                  <a:pt x="409460" y="256279"/>
                </a:cubicBezTo>
                <a:cubicBezTo>
                  <a:pt x="409460" y="264329"/>
                  <a:pt x="409460" y="272700"/>
                  <a:pt x="409460" y="281052"/>
                </a:cubicBezTo>
                <a:cubicBezTo>
                  <a:pt x="409460" y="307654"/>
                  <a:pt x="409610" y="334255"/>
                  <a:pt x="409384" y="360838"/>
                </a:cubicBezTo>
                <a:cubicBezTo>
                  <a:pt x="409271" y="374563"/>
                  <a:pt x="401067" y="385215"/>
                  <a:pt x="389230" y="388100"/>
                </a:cubicBezTo>
                <a:cubicBezTo>
                  <a:pt x="377206" y="391041"/>
                  <a:pt x="364955" y="386667"/>
                  <a:pt x="359517" y="375808"/>
                </a:cubicBezTo>
                <a:cubicBezTo>
                  <a:pt x="356732" y="370227"/>
                  <a:pt x="355621" y="363251"/>
                  <a:pt x="355621" y="356898"/>
                </a:cubicBezTo>
                <a:cubicBezTo>
                  <a:pt x="355697" y="295248"/>
                  <a:pt x="356167" y="233618"/>
                  <a:pt x="356525" y="171968"/>
                </a:cubicBezTo>
                <a:cubicBezTo>
                  <a:pt x="356543" y="168631"/>
                  <a:pt x="356525" y="165294"/>
                  <a:pt x="356525" y="159167"/>
                </a:cubicBezTo>
                <a:close/>
                <a:moveTo>
                  <a:pt x="367401" y="255826"/>
                </a:moveTo>
                <a:cubicBezTo>
                  <a:pt x="367044" y="255826"/>
                  <a:pt x="366668" y="255826"/>
                  <a:pt x="366310" y="255826"/>
                </a:cubicBezTo>
                <a:cubicBezTo>
                  <a:pt x="366310" y="290233"/>
                  <a:pt x="366404" y="324640"/>
                  <a:pt x="366235" y="359047"/>
                </a:cubicBezTo>
                <a:cubicBezTo>
                  <a:pt x="366197" y="367361"/>
                  <a:pt x="368681" y="373903"/>
                  <a:pt x="376698" y="377165"/>
                </a:cubicBezTo>
                <a:cubicBezTo>
                  <a:pt x="387612" y="381596"/>
                  <a:pt x="398282" y="373489"/>
                  <a:pt x="398357" y="360348"/>
                </a:cubicBezTo>
                <a:cubicBezTo>
                  <a:pt x="398545" y="328128"/>
                  <a:pt x="398432" y="295908"/>
                  <a:pt x="398432" y="263707"/>
                </a:cubicBezTo>
                <a:cubicBezTo>
                  <a:pt x="398432" y="250787"/>
                  <a:pt x="404893" y="244383"/>
                  <a:pt x="417815" y="244496"/>
                </a:cubicBezTo>
                <a:cubicBezTo>
                  <a:pt x="429463" y="244590"/>
                  <a:pt x="430065" y="245137"/>
                  <a:pt x="430065" y="256637"/>
                </a:cubicBezTo>
                <a:cubicBezTo>
                  <a:pt x="430103" y="290724"/>
                  <a:pt x="430028" y="324829"/>
                  <a:pt x="430103" y="358915"/>
                </a:cubicBezTo>
                <a:cubicBezTo>
                  <a:pt x="430122" y="370566"/>
                  <a:pt x="436407" y="378070"/>
                  <a:pt x="445929" y="378296"/>
                </a:cubicBezTo>
                <a:cubicBezTo>
                  <a:pt x="455846" y="378541"/>
                  <a:pt x="462357" y="370944"/>
                  <a:pt x="462508" y="358764"/>
                </a:cubicBezTo>
                <a:cubicBezTo>
                  <a:pt x="462639" y="346246"/>
                  <a:pt x="462658" y="333746"/>
                  <a:pt x="462658" y="321228"/>
                </a:cubicBezTo>
                <a:cubicBezTo>
                  <a:pt x="462658" y="265555"/>
                  <a:pt x="462602" y="209881"/>
                  <a:pt x="462771" y="154208"/>
                </a:cubicBezTo>
                <a:cubicBezTo>
                  <a:pt x="462771" y="150438"/>
                  <a:pt x="464521" y="146686"/>
                  <a:pt x="465462" y="142915"/>
                </a:cubicBezTo>
                <a:cubicBezTo>
                  <a:pt x="469207" y="144537"/>
                  <a:pt x="473460" y="145517"/>
                  <a:pt x="476602" y="147930"/>
                </a:cubicBezTo>
                <a:cubicBezTo>
                  <a:pt x="485767" y="154962"/>
                  <a:pt x="494423" y="162673"/>
                  <a:pt x="503418" y="169951"/>
                </a:cubicBezTo>
                <a:cubicBezTo>
                  <a:pt x="511528" y="176511"/>
                  <a:pt x="519074" y="176643"/>
                  <a:pt x="524099" y="170610"/>
                </a:cubicBezTo>
                <a:cubicBezTo>
                  <a:pt x="529349" y="164313"/>
                  <a:pt x="528088" y="156942"/>
                  <a:pt x="520185" y="150324"/>
                </a:cubicBezTo>
                <a:cubicBezTo>
                  <a:pt x="498130" y="131867"/>
                  <a:pt x="476113" y="113372"/>
                  <a:pt x="453814" y="95198"/>
                </a:cubicBezTo>
                <a:cubicBezTo>
                  <a:pt x="436275" y="80888"/>
                  <a:pt x="394198" y="80700"/>
                  <a:pt x="376735" y="94896"/>
                </a:cubicBezTo>
                <a:cubicBezTo>
                  <a:pt x="354172" y="113222"/>
                  <a:pt x="331892" y="131924"/>
                  <a:pt x="309611" y="150588"/>
                </a:cubicBezTo>
                <a:cubicBezTo>
                  <a:pt x="301745" y="157168"/>
                  <a:pt x="300673" y="164634"/>
                  <a:pt x="306149" y="170856"/>
                </a:cubicBezTo>
                <a:cubicBezTo>
                  <a:pt x="311136" y="176530"/>
                  <a:pt x="318531" y="176455"/>
                  <a:pt x="326134" y="170328"/>
                </a:cubicBezTo>
                <a:cubicBezTo>
                  <a:pt x="335618" y="162673"/>
                  <a:pt x="344820" y="154661"/>
                  <a:pt x="354417" y="147138"/>
                </a:cubicBezTo>
                <a:cubicBezTo>
                  <a:pt x="357127" y="145027"/>
                  <a:pt x="360778" y="144122"/>
                  <a:pt x="363995" y="142670"/>
                </a:cubicBezTo>
                <a:cubicBezTo>
                  <a:pt x="365124" y="146309"/>
                  <a:pt x="367213" y="149947"/>
                  <a:pt x="367232" y="153605"/>
                </a:cubicBezTo>
                <a:cubicBezTo>
                  <a:pt x="367477" y="187691"/>
                  <a:pt x="367383" y="221778"/>
                  <a:pt x="367383" y="255883"/>
                </a:cubicBezTo>
                <a:close/>
                <a:moveTo>
                  <a:pt x="147927" y="284804"/>
                </a:moveTo>
                <a:cubicBezTo>
                  <a:pt x="141077" y="267044"/>
                  <a:pt x="134416" y="250604"/>
                  <a:pt x="128394" y="233938"/>
                </a:cubicBezTo>
                <a:cubicBezTo>
                  <a:pt x="120491" y="212087"/>
                  <a:pt x="107958" y="191330"/>
                  <a:pt x="111383" y="166651"/>
                </a:cubicBezTo>
                <a:cubicBezTo>
                  <a:pt x="111816" y="163522"/>
                  <a:pt x="113396" y="160562"/>
                  <a:pt x="114431" y="157526"/>
                </a:cubicBezTo>
                <a:cubicBezTo>
                  <a:pt x="117480" y="158582"/>
                  <a:pt x="121074" y="158959"/>
                  <a:pt x="123483" y="160845"/>
                </a:cubicBezTo>
                <a:cubicBezTo>
                  <a:pt x="133569" y="168744"/>
                  <a:pt x="143204" y="177228"/>
                  <a:pt x="153215" y="185259"/>
                </a:cubicBezTo>
                <a:cubicBezTo>
                  <a:pt x="159707" y="190482"/>
                  <a:pt x="168890" y="189746"/>
                  <a:pt x="173877" y="182959"/>
                </a:cubicBezTo>
                <a:cubicBezTo>
                  <a:pt x="178619" y="176493"/>
                  <a:pt x="175853" y="170441"/>
                  <a:pt x="170189" y="165727"/>
                </a:cubicBezTo>
                <a:cubicBezTo>
                  <a:pt x="146892" y="146309"/>
                  <a:pt x="123633" y="126833"/>
                  <a:pt x="100130" y="107660"/>
                </a:cubicBezTo>
                <a:cubicBezTo>
                  <a:pt x="88575" y="98233"/>
                  <a:pt x="75271" y="97630"/>
                  <a:pt x="62098" y="103305"/>
                </a:cubicBezTo>
                <a:cubicBezTo>
                  <a:pt x="48662" y="109093"/>
                  <a:pt x="44202" y="120801"/>
                  <a:pt x="44447" y="134733"/>
                </a:cubicBezTo>
                <a:cubicBezTo>
                  <a:pt x="44729" y="150683"/>
                  <a:pt x="45087" y="166651"/>
                  <a:pt x="45219" y="182601"/>
                </a:cubicBezTo>
                <a:cubicBezTo>
                  <a:pt x="45237" y="185976"/>
                  <a:pt x="44880" y="189501"/>
                  <a:pt x="43864" y="192706"/>
                </a:cubicBezTo>
                <a:cubicBezTo>
                  <a:pt x="39950" y="204904"/>
                  <a:pt x="35697" y="216989"/>
                  <a:pt x="31594" y="229130"/>
                </a:cubicBezTo>
                <a:cubicBezTo>
                  <a:pt x="25422" y="247399"/>
                  <a:pt x="19250" y="265649"/>
                  <a:pt x="12776" y="284823"/>
                </a:cubicBezTo>
                <a:lnTo>
                  <a:pt x="147946" y="284823"/>
                </a:lnTo>
                <a:close/>
                <a:moveTo>
                  <a:pt x="331139" y="198456"/>
                </a:moveTo>
                <a:cubicBezTo>
                  <a:pt x="324195" y="191896"/>
                  <a:pt x="319020" y="194742"/>
                  <a:pt x="314278" y="198720"/>
                </a:cubicBezTo>
                <a:cubicBezTo>
                  <a:pt x="306130" y="205545"/>
                  <a:pt x="298339" y="212785"/>
                  <a:pt x="290191" y="219591"/>
                </a:cubicBezTo>
                <a:cubicBezTo>
                  <a:pt x="283229" y="225398"/>
                  <a:pt x="275795" y="226680"/>
                  <a:pt x="267948" y="220911"/>
                </a:cubicBezTo>
                <a:cubicBezTo>
                  <a:pt x="256789" y="212728"/>
                  <a:pt x="245442" y="212502"/>
                  <a:pt x="234264" y="220797"/>
                </a:cubicBezTo>
                <a:cubicBezTo>
                  <a:pt x="226041" y="226906"/>
                  <a:pt x="218401" y="225209"/>
                  <a:pt x="211231" y="219214"/>
                </a:cubicBezTo>
                <a:cubicBezTo>
                  <a:pt x="203553" y="212804"/>
                  <a:pt x="196045" y="206186"/>
                  <a:pt x="188649" y="199437"/>
                </a:cubicBezTo>
                <a:cubicBezTo>
                  <a:pt x="182948" y="194233"/>
                  <a:pt x="177678" y="193008"/>
                  <a:pt x="171807" y="200379"/>
                </a:cubicBezTo>
                <a:cubicBezTo>
                  <a:pt x="174367" y="203170"/>
                  <a:pt x="176587" y="206205"/>
                  <a:pt x="179391" y="208524"/>
                </a:cubicBezTo>
                <a:cubicBezTo>
                  <a:pt x="191190" y="218290"/>
                  <a:pt x="202744" y="228452"/>
                  <a:pt x="215220" y="237294"/>
                </a:cubicBezTo>
                <a:cubicBezTo>
                  <a:pt x="223914" y="243440"/>
                  <a:pt x="226398" y="250566"/>
                  <a:pt x="226191" y="260898"/>
                </a:cubicBezTo>
                <a:cubicBezTo>
                  <a:pt x="225439" y="296549"/>
                  <a:pt x="225702" y="332219"/>
                  <a:pt x="225533" y="367889"/>
                </a:cubicBezTo>
                <a:cubicBezTo>
                  <a:pt x="225514" y="372923"/>
                  <a:pt x="226003" y="378051"/>
                  <a:pt x="232382" y="377995"/>
                </a:cubicBezTo>
                <a:cubicBezTo>
                  <a:pt x="238799" y="377938"/>
                  <a:pt x="239063" y="372697"/>
                  <a:pt x="239044" y="367739"/>
                </a:cubicBezTo>
                <a:cubicBezTo>
                  <a:pt x="239006" y="353976"/>
                  <a:pt x="238818" y="340194"/>
                  <a:pt x="239213" y="326450"/>
                </a:cubicBezTo>
                <a:cubicBezTo>
                  <a:pt x="239307" y="323471"/>
                  <a:pt x="240775" y="319135"/>
                  <a:pt x="243015" y="317834"/>
                </a:cubicBezTo>
                <a:cubicBezTo>
                  <a:pt x="253120" y="311971"/>
                  <a:pt x="262868" y="318098"/>
                  <a:pt x="262886" y="329806"/>
                </a:cubicBezTo>
                <a:cubicBezTo>
                  <a:pt x="262924" y="343267"/>
                  <a:pt x="262585" y="356728"/>
                  <a:pt x="263225" y="370152"/>
                </a:cubicBezTo>
                <a:cubicBezTo>
                  <a:pt x="263357" y="372885"/>
                  <a:pt x="267120" y="375468"/>
                  <a:pt x="269228" y="378108"/>
                </a:cubicBezTo>
                <a:cubicBezTo>
                  <a:pt x="271674" y="375468"/>
                  <a:pt x="274648" y="373130"/>
                  <a:pt x="276341" y="370076"/>
                </a:cubicBezTo>
                <a:cubicBezTo>
                  <a:pt x="277414" y="368153"/>
                  <a:pt x="276586" y="365174"/>
                  <a:pt x="276567" y="362686"/>
                </a:cubicBezTo>
                <a:cubicBezTo>
                  <a:pt x="276416" y="326714"/>
                  <a:pt x="276360" y="290724"/>
                  <a:pt x="276021" y="254752"/>
                </a:cubicBezTo>
                <a:cubicBezTo>
                  <a:pt x="275965" y="248964"/>
                  <a:pt x="277433" y="244910"/>
                  <a:pt x="282250" y="241196"/>
                </a:cubicBezTo>
                <a:cubicBezTo>
                  <a:pt x="295630" y="230903"/>
                  <a:pt x="308671" y="220156"/>
                  <a:pt x="321580" y="209297"/>
                </a:cubicBezTo>
                <a:cubicBezTo>
                  <a:pt x="325193" y="206262"/>
                  <a:pt x="327921" y="202171"/>
                  <a:pt x="331139" y="198475"/>
                </a:cubicBezTo>
                <a:close/>
                <a:moveTo>
                  <a:pt x="443784" y="39864"/>
                </a:moveTo>
                <a:cubicBezTo>
                  <a:pt x="443878" y="23952"/>
                  <a:pt x="431477" y="11057"/>
                  <a:pt x="415726" y="10698"/>
                </a:cubicBezTo>
                <a:cubicBezTo>
                  <a:pt x="399674" y="10340"/>
                  <a:pt x="386257" y="23387"/>
                  <a:pt x="386125" y="39430"/>
                </a:cubicBezTo>
                <a:cubicBezTo>
                  <a:pt x="386012" y="55135"/>
                  <a:pt x="398696" y="68238"/>
                  <a:pt x="414352" y="68577"/>
                </a:cubicBezTo>
                <a:cubicBezTo>
                  <a:pt x="430573" y="68917"/>
                  <a:pt x="443690" y="56134"/>
                  <a:pt x="443784" y="39864"/>
                </a:cubicBezTo>
                <a:close/>
                <a:moveTo>
                  <a:pt x="120773" y="60772"/>
                </a:moveTo>
                <a:cubicBezTo>
                  <a:pt x="120773" y="44709"/>
                  <a:pt x="108541" y="32266"/>
                  <a:pt x="92471" y="31984"/>
                </a:cubicBezTo>
                <a:cubicBezTo>
                  <a:pt x="76306" y="31701"/>
                  <a:pt x="63058" y="44709"/>
                  <a:pt x="63077" y="60829"/>
                </a:cubicBezTo>
                <a:cubicBezTo>
                  <a:pt x="63096" y="76816"/>
                  <a:pt x="76419" y="89881"/>
                  <a:pt x="92527" y="89693"/>
                </a:cubicBezTo>
                <a:cubicBezTo>
                  <a:pt x="108278" y="89523"/>
                  <a:pt x="120754" y="76741"/>
                  <a:pt x="120754" y="60753"/>
                </a:cubicBezTo>
                <a:close/>
                <a:moveTo>
                  <a:pt x="66144" y="297793"/>
                </a:moveTo>
                <a:cubicBezTo>
                  <a:pt x="57864" y="297793"/>
                  <a:pt x="50695" y="297473"/>
                  <a:pt x="43600" y="298001"/>
                </a:cubicBezTo>
                <a:cubicBezTo>
                  <a:pt x="41700" y="298152"/>
                  <a:pt x="38463" y="300923"/>
                  <a:pt x="38425" y="302526"/>
                </a:cubicBezTo>
                <a:cubicBezTo>
                  <a:pt x="38105" y="323113"/>
                  <a:pt x="37823" y="343739"/>
                  <a:pt x="38501" y="364307"/>
                </a:cubicBezTo>
                <a:cubicBezTo>
                  <a:pt x="38764" y="372056"/>
                  <a:pt x="43638" y="378145"/>
                  <a:pt x="52257" y="378108"/>
                </a:cubicBezTo>
                <a:cubicBezTo>
                  <a:pt x="60838" y="378070"/>
                  <a:pt x="65730" y="372112"/>
                  <a:pt x="65937" y="364270"/>
                </a:cubicBezTo>
                <a:cubicBezTo>
                  <a:pt x="66521" y="342494"/>
                  <a:pt x="66144" y="320700"/>
                  <a:pt x="66144" y="297793"/>
                </a:cubicBezTo>
                <a:close/>
                <a:moveTo>
                  <a:pt x="96874" y="298152"/>
                </a:moveTo>
                <a:cubicBezTo>
                  <a:pt x="96874" y="321190"/>
                  <a:pt x="96479" y="342984"/>
                  <a:pt x="97081" y="364760"/>
                </a:cubicBezTo>
                <a:cubicBezTo>
                  <a:pt x="97288" y="372207"/>
                  <a:pt x="102294" y="377768"/>
                  <a:pt x="110310" y="378108"/>
                </a:cubicBezTo>
                <a:cubicBezTo>
                  <a:pt x="118383" y="378447"/>
                  <a:pt x="124047" y="373149"/>
                  <a:pt x="124292" y="365759"/>
                </a:cubicBezTo>
                <a:cubicBezTo>
                  <a:pt x="125045" y="343418"/>
                  <a:pt x="124555" y="321039"/>
                  <a:pt x="124555" y="298152"/>
                </a:cubicBezTo>
                <a:lnTo>
                  <a:pt x="96855" y="298152"/>
                </a:lnTo>
                <a:close/>
                <a:moveTo>
                  <a:pt x="251106" y="200097"/>
                </a:moveTo>
                <a:cubicBezTo>
                  <a:pt x="258765" y="200040"/>
                  <a:pt x="265333" y="193291"/>
                  <a:pt x="265145" y="185674"/>
                </a:cubicBezTo>
                <a:cubicBezTo>
                  <a:pt x="264956" y="178020"/>
                  <a:pt x="258144" y="171704"/>
                  <a:pt x="250429" y="172006"/>
                </a:cubicBezTo>
                <a:cubicBezTo>
                  <a:pt x="242902" y="172307"/>
                  <a:pt x="237030" y="178359"/>
                  <a:pt x="236974" y="185900"/>
                </a:cubicBezTo>
                <a:cubicBezTo>
                  <a:pt x="236899" y="193781"/>
                  <a:pt x="243278" y="200172"/>
                  <a:pt x="251125" y="200116"/>
                </a:cubicBezTo>
                <a:close/>
              </a:path>
            </a:pathLst>
          </a:custGeom>
          <a:solidFill>
            <a:srgbClr val="40A8AD"/>
          </a:solidFill>
          <a:ln w="0" cap="flat">
            <a:noFill/>
            <a:prstDash val="solid"/>
            <a:miter/>
          </a:ln>
        </p:spPr>
        <p:txBody>
          <a:bodyPr rtlCol="0" anchor="ctr"/>
          <a:lstStyle/>
          <a:p>
            <a:pPr marL="0" algn="r" defTabSz="914400" rtl="1" eaLnBrk="1" latinLnBrk="0" hangingPunct="1"/>
            <a:endParaRPr lang="en-IL"/>
          </a:p>
        </p:txBody>
      </p:sp>
      <p:sp>
        <p:nvSpPr>
          <p:cNvPr id="231" name="TextBox 230">
            <a:extLst>
              <a:ext uri="{FF2B5EF4-FFF2-40B4-BE49-F238E27FC236}">
                <a16:creationId xmlns:a16="http://schemas.microsoft.com/office/drawing/2014/main" id="{F8EAF1D6-25B5-56AA-D425-A0AB497FBDA2}"/>
              </a:ext>
            </a:extLst>
          </p:cNvPr>
          <p:cNvSpPr txBox="1"/>
          <p:nvPr/>
        </p:nvSpPr>
        <p:spPr>
          <a:xfrm rot="16200000">
            <a:off x="4873881" y="5349128"/>
            <a:ext cx="871394" cy="389138"/>
          </a:xfrm>
          <a:prstGeom prst="rect">
            <a:avLst/>
          </a:prstGeom>
          <a:noFill/>
        </p:spPr>
        <p:txBody>
          <a:bodyPr wrap="square">
            <a:spAutoFit/>
          </a:bodyPr>
          <a:lstStyle/>
          <a:p>
            <a:pPr algn="ctr"/>
            <a:r>
              <a:rPr lang="he-IL" sz="1100" dirty="0">
                <a:latin typeface="Heebo" pitchFamily="2" charset="-79"/>
                <a:ea typeface="Tahoma" panose="020B0604030504040204" pitchFamily="34" charset="0"/>
                <a:cs typeface="Heebo" pitchFamily="2" charset="-79"/>
              </a:rPr>
              <a:t>בקרב המבוגרים</a:t>
            </a:r>
            <a:endParaRPr lang="en-IL" sz="1100" dirty="0">
              <a:latin typeface="Heebo" pitchFamily="2" charset="-79"/>
              <a:ea typeface="Tahoma" panose="020B0604030504040204" pitchFamily="34" charset="0"/>
              <a:cs typeface="Heebo" pitchFamily="2" charset="-79"/>
            </a:endParaRPr>
          </a:p>
        </p:txBody>
      </p:sp>
      <p:pic>
        <p:nvPicPr>
          <p:cNvPr id="232" name="Picture 231">
            <a:extLst>
              <a:ext uri="{FF2B5EF4-FFF2-40B4-BE49-F238E27FC236}">
                <a16:creationId xmlns:a16="http://schemas.microsoft.com/office/drawing/2014/main" id="{3309AB5C-7311-D2E8-1F78-9EC4E91A7C48}"/>
              </a:ext>
            </a:extLst>
          </p:cNvPr>
          <p:cNvPicPr>
            <a:picLocks noChangeAspect="1"/>
          </p:cNvPicPr>
          <p:nvPr/>
        </p:nvPicPr>
        <p:blipFill rotWithShape="1">
          <a:blip r:embed="rId6"/>
          <a:srcRect l="52712"/>
          <a:stretch/>
        </p:blipFill>
        <p:spPr>
          <a:xfrm>
            <a:off x="4450457" y="5248090"/>
            <a:ext cx="650389" cy="601725"/>
          </a:xfrm>
          <a:prstGeom prst="rect">
            <a:avLst/>
          </a:prstGeom>
        </p:spPr>
      </p:pic>
      <p:sp>
        <p:nvSpPr>
          <p:cNvPr id="233" name="TextBox 232">
            <a:extLst>
              <a:ext uri="{FF2B5EF4-FFF2-40B4-BE49-F238E27FC236}">
                <a16:creationId xmlns:a16="http://schemas.microsoft.com/office/drawing/2014/main" id="{8A0F9769-D740-22A0-AF23-A3E384FE8ACF}"/>
              </a:ext>
            </a:extLst>
          </p:cNvPr>
          <p:cNvSpPr txBox="1"/>
          <p:nvPr/>
        </p:nvSpPr>
        <p:spPr>
          <a:xfrm>
            <a:off x="4512934" y="5314161"/>
            <a:ext cx="650389" cy="472523"/>
          </a:xfrm>
          <a:prstGeom prst="rect">
            <a:avLst/>
          </a:prstGeom>
          <a:noFill/>
        </p:spPr>
        <p:txBody>
          <a:bodyPr wrap="square">
            <a:spAutoFit/>
          </a:bodyPr>
          <a:lstStyle/>
          <a:p>
            <a:pPr algn="ctr"/>
            <a:r>
              <a:rPr lang="he-IL" sz="1600" b="1" dirty="0">
                <a:solidFill>
                  <a:srgbClr val="40A8AD"/>
                </a:solidFill>
                <a:latin typeface="Heebo" pitchFamily="2" charset="-79"/>
                <a:ea typeface="Tahoma" panose="020B0604030504040204" pitchFamily="34" charset="0"/>
                <a:cs typeface="Heebo" pitchFamily="2" charset="-79"/>
              </a:rPr>
              <a:t>60%</a:t>
            </a:r>
            <a:r>
              <a:rPr lang="he-IL" sz="1600" dirty="0">
                <a:solidFill>
                  <a:srgbClr val="40A8AD"/>
                </a:solidFill>
                <a:latin typeface="Heebo" pitchFamily="2" charset="-79"/>
                <a:ea typeface="Tahoma" panose="020B0604030504040204" pitchFamily="34" charset="0"/>
                <a:cs typeface="Heebo" pitchFamily="2" charset="-79"/>
              </a:rPr>
              <a:t> </a:t>
            </a:r>
            <a:r>
              <a:rPr lang="he-IL" sz="1200" dirty="0">
                <a:solidFill>
                  <a:srgbClr val="40A8AD"/>
                </a:solidFill>
                <a:latin typeface="Heebo" pitchFamily="2" charset="-79"/>
                <a:ea typeface="Tahoma" panose="020B0604030504040204" pitchFamily="34" charset="0"/>
                <a:cs typeface="Heebo" pitchFamily="2" charset="-79"/>
              </a:rPr>
              <a:t>נשים</a:t>
            </a:r>
            <a:endParaRPr lang="en-IL" sz="1600" dirty="0">
              <a:solidFill>
                <a:srgbClr val="40A8AD"/>
              </a:solidFill>
            </a:endParaRPr>
          </a:p>
        </p:txBody>
      </p:sp>
      <p:cxnSp>
        <p:nvCxnSpPr>
          <p:cNvPr id="235" name="Straight Connector 234">
            <a:extLst>
              <a:ext uri="{FF2B5EF4-FFF2-40B4-BE49-F238E27FC236}">
                <a16:creationId xmlns:a16="http://schemas.microsoft.com/office/drawing/2014/main" id="{7AC89101-5026-BF7C-5D44-82DB5E921869}"/>
              </a:ext>
            </a:extLst>
          </p:cNvPr>
          <p:cNvCxnSpPr>
            <a:cxnSpLocks/>
          </p:cNvCxnSpPr>
          <p:nvPr/>
        </p:nvCxnSpPr>
        <p:spPr>
          <a:xfrm>
            <a:off x="3740993" y="5148963"/>
            <a:ext cx="1645356"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38" name="Picture 237">
            <a:extLst>
              <a:ext uri="{FF2B5EF4-FFF2-40B4-BE49-F238E27FC236}">
                <a16:creationId xmlns:a16="http://schemas.microsoft.com/office/drawing/2014/main" id="{80EDD6BF-5EFF-A3E3-950B-8DEC1D6C1FDC}"/>
              </a:ext>
            </a:extLst>
          </p:cNvPr>
          <p:cNvPicPr>
            <a:picLocks noChangeAspect="1"/>
          </p:cNvPicPr>
          <p:nvPr/>
        </p:nvPicPr>
        <p:blipFill>
          <a:blip r:embed="rId10"/>
          <a:stretch>
            <a:fillRect/>
          </a:stretch>
        </p:blipFill>
        <p:spPr>
          <a:xfrm>
            <a:off x="3725474" y="5253872"/>
            <a:ext cx="581608" cy="590161"/>
          </a:xfrm>
          <a:prstGeom prst="rect">
            <a:avLst/>
          </a:prstGeom>
        </p:spPr>
      </p:pic>
      <p:sp>
        <p:nvSpPr>
          <p:cNvPr id="240" name="TextBox 239">
            <a:extLst>
              <a:ext uri="{FF2B5EF4-FFF2-40B4-BE49-F238E27FC236}">
                <a16:creationId xmlns:a16="http://schemas.microsoft.com/office/drawing/2014/main" id="{82E0FD2E-AD67-5587-0988-240B9804E016}"/>
              </a:ext>
            </a:extLst>
          </p:cNvPr>
          <p:cNvSpPr txBox="1"/>
          <p:nvPr/>
        </p:nvSpPr>
        <p:spPr>
          <a:xfrm>
            <a:off x="3723001" y="5326861"/>
            <a:ext cx="650389" cy="472523"/>
          </a:xfrm>
          <a:prstGeom prst="rect">
            <a:avLst/>
          </a:prstGeom>
          <a:noFill/>
        </p:spPr>
        <p:txBody>
          <a:bodyPr wrap="square">
            <a:spAutoFit/>
          </a:bodyPr>
          <a:lstStyle/>
          <a:p>
            <a:pPr algn="ctr"/>
            <a:r>
              <a:rPr lang="he-IL" sz="1600" b="1" dirty="0">
                <a:solidFill>
                  <a:srgbClr val="40A8AD"/>
                </a:solidFill>
                <a:latin typeface="Heebo" pitchFamily="2" charset="-79"/>
                <a:ea typeface="Tahoma" panose="020B0604030504040204" pitchFamily="34" charset="0"/>
                <a:cs typeface="Heebo" pitchFamily="2" charset="-79"/>
              </a:rPr>
              <a:t>20%</a:t>
            </a:r>
            <a:r>
              <a:rPr lang="he-IL" sz="1600" dirty="0">
                <a:solidFill>
                  <a:srgbClr val="40A8AD"/>
                </a:solidFill>
                <a:latin typeface="Heebo" pitchFamily="2" charset="-79"/>
                <a:ea typeface="Tahoma" panose="020B0604030504040204" pitchFamily="34" charset="0"/>
                <a:cs typeface="Heebo" pitchFamily="2" charset="-79"/>
              </a:rPr>
              <a:t> </a:t>
            </a:r>
            <a:r>
              <a:rPr lang="he-IL" sz="1200" dirty="0">
                <a:solidFill>
                  <a:srgbClr val="40A8AD"/>
                </a:solidFill>
                <a:latin typeface="Heebo" pitchFamily="2" charset="-79"/>
                <a:ea typeface="Tahoma" panose="020B0604030504040204" pitchFamily="34" charset="0"/>
                <a:cs typeface="Heebo" pitchFamily="2" charset="-79"/>
              </a:rPr>
              <a:t>סבים</a:t>
            </a:r>
            <a:endParaRPr lang="en-IL" sz="1600" dirty="0">
              <a:solidFill>
                <a:srgbClr val="40A8AD"/>
              </a:solidFill>
            </a:endParaRPr>
          </a:p>
        </p:txBody>
      </p:sp>
    </p:spTree>
    <p:extLst>
      <p:ext uri="{BB962C8B-B14F-4D97-AF65-F5344CB8AC3E}">
        <p14:creationId xmlns:p14="http://schemas.microsoft.com/office/powerpoint/2010/main" val="186900716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B11768A-134C-7620-2C9D-E9224A53D618}"/>
              </a:ext>
            </a:extLst>
          </p:cNvPr>
          <p:cNvGrpSpPr/>
          <p:nvPr/>
        </p:nvGrpSpPr>
        <p:grpSpPr>
          <a:xfrm>
            <a:off x="0" y="0"/>
            <a:ext cx="3224463" cy="6884977"/>
            <a:chOff x="8967537" y="-26977"/>
            <a:chExt cx="3224463" cy="6884977"/>
          </a:xfrm>
        </p:grpSpPr>
        <p:sp>
          <p:nvSpPr>
            <p:cNvPr id="25" name="Rectangle 24">
              <a:extLst>
                <a:ext uri="{FF2B5EF4-FFF2-40B4-BE49-F238E27FC236}">
                  <a16:creationId xmlns:a16="http://schemas.microsoft.com/office/drawing/2014/main" id="{ABC729E8-9847-0F8C-51DC-F6D8C28BAE2B}"/>
                </a:ext>
              </a:extLst>
            </p:cNvPr>
            <p:cNvSpPr/>
            <p:nvPr/>
          </p:nvSpPr>
          <p:spPr>
            <a:xfrm>
              <a:off x="8967537" y="-26977"/>
              <a:ext cx="3224463" cy="6884977"/>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7" name="TextBox 26">
              <a:extLst>
                <a:ext uri="{FF2B5EF4-FFF2-40B4-BE49-F238E27FC236}">
                  <a16:creationId xmlns:a16="http://schemas.microsoft.com/office/drawing/2014/main" id="{B01C5D5D-F4D9-A5D4-4844-7D4F36440492}"/>
                </a:ext>
              </a:extLst>
            </p:cNvPr>
            <p:cNvSpPr txBox="1"/>
            <p:nvPr/>
          </p:nvSpPr>
          <p:spPr>
            <a:xfrm>
              <a:off x="9095764" y="100186"/>
              <a:ext cx="2968008" cy="3093154"/>
            </a:xfrm>
            <a:prstGeom prst="rect">
              <a:avLst/>
            </a:prstGeom>
            <a:noFill/>
          </p:spPr>
          <p:txBody>
            <a:bodyPr wrap="square">
              <a:spAutoFit/>
            </a:bodyPr>
            <a:lstStyle/>
            <a:p>
              <a:pPr>
                <a:lnSpc>
                  <a:spcPct val="150000"/>
                </a:lnSpc>
                <a:buClr>
                  <a:srgbClr val="FFC000"/>
                </a:buClr>
                <a:defRPr/>
              </a:pPr>
              <a:r>
                <a:rPr lang="he-IL" sz="1600" dirty="0">
                  <a:latin typeface="Heebo" pitchFamily="2" charset="-79"/>
                  <a:ea typeface="Tahoma" pitchFamily="34" charset="0"/>
                  <a:cs typeface="Heebo" pitchFamily="2" charset="-79"/>
                </a:rPr>
                <a:t>מההערכה המקדימה ניכרת התרומה הפוטנציאלית של המהלך </a:t>
              </a:r>
              <a:r>
                <a:rPr lang="he-IL" sz="1600" b="1" dirty="0">
                  <a:latin typeface="Heebo" pitchFamily="2" charset="-79"/>
                  <a:ea typeface="Tahoma" pitchFamily="34" charset="0"/>
                  <a:cs typeface="Heebo" pitchFamily="2" charset="-79"/>
                </a:rPr>
                <a:t>לשיפור חוויית </a:t>
              </a:r>
              <a:r>
                <a:rPr lang="he-IL" sz="1600" b="1" dirty="0" err="1">
                  <a:latin typeface="Heebo" pitchFamily="2" charset="-79"/>
                  <a:ea typeface="Tahoma" pitchFamily="34" charset="0"/>
                  <a:cs typeface="Heebo" pitchFamily="2" charset="-79"/>
                </a:rPr>
                <a:t>ההתניידות</a:t>
              </a:r>
              <a:r>
                <a:rPr lang="he-IL" sz="1600" b="1" dirty="0">
                  <a:latin typeface="Heebo" pitchFamily="2" charset="-79"/>
                  <a:ea typeface="Tahoma" pitchFamily="34" charset="0"/>
                  <a:cs typeface="Heebo" pitchFamily="2" charset="-79"/>
                </a:rPr>
                <a:t> וליצירת מרחב שהייה ומשחק נגיש ובטוח </a:t>
              </a:r>
              <a:r>
                <a:rPr lang="he-IL" sz="1600" dirty="0">
                  <a:latin typeface="Heebo" pitchFamily="2" charset="-79"/>
                  <a:ea typeface="Tahoma" pitchFamily="34" charset="0"/>
                  <a:cs typeface="Heebo" pitchFamily="2" charset="-79"/>
                </a:rPr>
                <a:t>לתושבים וילדיהם בשעות אחה"צ, שאף יוכל לשמש אותם בזמן השהייה במסגרות.</a:t>
              </a:r>
            </a:p>
            <a:p>
              <a:pPr marL="285750" indent="-285750" rtl="1">
                <a:lnSpc>
                  <a:spcPct val="150000"/>
                </a:lnSpc>
                <a:spcBef>
                  <a:spcPts val="600"/>
                </a:spcBef>
                <a:buFont typeface="Arial" panose="020B0604020202020204" pitchFamily="34" charset="0"/>
                <a:buChar char="•"/>
              </a:pPr>
              <a:endParaRPr lang="en-IL" sz="1400" dirty="0">
                <a:latin typeface="Heebo" pitchFamily="2" charset="-79"/>
                <a:cs typeface="Heebo" pitchFamily="2" charset="-79"/>
              </a:endParaRPr>
            </a:p>
          </p:txBody>
        </p:sp>
      </p:grpSp>
      <p:sp>
        <p:nvSpPr>
          <p:cNvPr id="183" name="Rounded Rectangle 182">
            <a:extLst>
              <a:ext uri="{FF2B5EF4-FFF2-40B4-BE49-F238E27FC236}">
                <a16:creationId xmlns:a16="http://schemas.microsoft.com/office/drawing/2014/main" id="{178E7F98-7C70-0DBB-D928-84446F543536}"/>
              </a:ext>
            </a:extLst>
          </p:cNvPr>
          <p:cNvSpPr/>
          <p:nvPr/>
        </p:nvSpPr>
        <p:spPr>
          <a:xfrm>
            <a:off x="3367980" y="5048664"/>
            <a:ext cx="4631606" cy="727132"/>
          </a:xfrm>
          <a:prstGeom prst="roundRect">
            <a:avLst>
              <a:gd name="adj" fmla="val 712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9" name="TextBox 8">
            <a:extLst>
              <a:ext uri="{FF2B5EF4-FFF2-40B4-BE49-F238E27FC236}">
                <a16:creationId xmlns:a16="http://schemas.microsoft.com/office/drawing/2014/main" id="{4E74B779-E433-2A67-7A6F-377017057848}"/>
              </a:ext>
            </a:extLst>
          </p:cNvPr>
          <p:cNvSpPr txBox="1"/>
          <p:nvPr/>
        </p:nvSpPr>
        <p:spPr>
          <a:xfrm>
            <a:off x="3521863" y="647596"/>
            <a:ext cx="8314225" cy="108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buClr>
                <a:srgbClr val="FFC000"/>
              </a:buClr>
              <a:defRPr/>
            </a:pPr>
            <a:r>
              <a:rPr lang="he-IL" sz="1100" b="1" dirty="0">
                <a:solidFill>
                  <a:prstClr val="black"/>
                </a:solidFill>
                <a:latin typeface="Heebo" pitchFamily="2" charset="-79"/>
                <a:ea typeface="Tahoma"/>
                <a:cs typeface="Heebo" pitchFamily="2" charset="-79"/>
              </a:rPr>
              <a:t>פיילוט ‘</a:t>
            </a:r>
            <a:r>
              <a:rPr lang="en-US" sz="1100" b="1" dirty="0">
                <a:solidFill>
                  <a:prstClr val="black"/>
                </a:solidFill>
                <a:latin typeface="Heebo" pitchFamily="2" charset="-79"/>
                <a:ea typeface="Tahoma"/>
                <a:cs typeface="Heebo" pitchFamily="2" charset="-79"/>
              </a:rPr>
              <a:t>School-Street</a:t>
            </a:r>
            <a:r>
              <a:rPr lang="he-IL" sz="1100" b="1" dirty="0">
                <a:solidFill>
                  <a:prstClr val="black"/>
                </a:solidFill>
                <a:latin typeface="Heebo" pitchFamily="2" charset="-79"/>
                <a:ea typeface="Tahoma"/>
                <a:cs typeface="Heebo" pitchFamily="2" charset="-79"/>
              </a:rPr>
              <a:t> </a:t>
            </a:r>
            <a:r>
              <a:rPr lang="he-IL" sz="1100" b="1" dirty="0" err="1">
                <a:solidFill>
                  <a:prstClr val="black"/>
                </a:solidFill>
                <a:latin typeface="Heebo" pitchFamily="2" charset="-79"/>
                <a:ea typeface="Tahoma"/>
                <a:cs typeface="Heebo" pitchFamily="2" charset="-79"/>
              </a:rPr>
              <a:t>מדרקובנר</a:t>
            </a:r>
            <a:r>
              <a:rPr lang="he-IL" sz="1100" b="1" dirty="0">
                <a:solidFill>
                  <a:prstClr val="black"/>
                </a:solidFill>
                <a:latin typeface="Heebo" pitchFamily="2" charset="-79"/>
                <a:ea typeface="Tahoma"/>
                <a:cs typeface="Heebo" pitchFamily="2" charset="-79"/>
              </a:rPr>
              <a:t>' יצא לדרך בתחילת 2023 ביוזמת מחלקת תחבורה ובשיתוף צוות אדריכל העיר, </a:t>
            </a:r>
            <a:r>
              <a:rPr lang="he-IL" sz="1100" b="1" dirty="0" err="1">
                <a:solidFill>
                  <a:prstClr val="black"/>
                </a:solidFill>
                <a:latin typeface="Heebo" pitchFamily="2" charset="-79"/>
                <a:ea typeface="Tahoma"/>
                <a:cs typeface="Heebo" pitchFamily="2" charset="-79"/>
              </a:rPr>
              <a:t>מינהל</a:t>
            </a:r>
            <a:r>
              <a:rPr lang="he-IL" sz="1100" b="1" dirty="0">
                <a:solidFill>
                  <a:prstClr val="black"/>
                </a:solidFill>
                <a:latin typeface="Heebo" pitchFamily="2" charset="-79"/>
                <a:ea typeface="Tahoma"/>
                <a:cs typeface="Heebo" pitchFamily="2" charset="-79"/>
              </a:rPr>
              <a:t> קהילה אגף צפון ואורבן95, ותוכנן להיבחן כשנה, כחלק מפרויקט הגג "100 נקודות"*</a:t>
            </a:r>
          </a:p>
        </p:txBody>
      </p:sp>
      <p:sp>
        <p:nvSpPr>
          <p:cNvPr id="23" name="TextBox 22">
            <a:extLst>
              <a:ext uri="{FF2B5EF4-FFF2-40B4-BE49-F238E27FC236}">
                <a16:creationId xmlns:a16="http://schemas.microsoft.com/office/drawing/2014/main" id="{F8E2BC1D-17FA-7604-3039-BF07DDE65F9E}"/>
              </a:ext>
            </a:extLst>
          </p:cNvPr>
          <p:cNvSpPr txBox="1"/>
          <p:nvPr/>
        </p:nvSpPr>
        <p:spPr>
          <a:xfrm>
            <a:off x="7217229" y="209491"/>
            <a:ext cx="4618858"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r"/>
            <a:r>
              <a:rPr lang="en-US" sz="2800" b="1" dirty="0">
                <a:solidFill>
                  <a:srgbClr val="40A8AD"/>
                </a:solidFill>
                <a:latin typeface="Heebo" pitchFamily="2" charset="-79"/>
                <a:ea typeface="Tahoma" pitchFamily="34" charset="0"/>
                <a:cs typeface="Heebo" pitchFamily="2" charset="-79"/>
              </a:rPr>
              <a:t>School-Street</a:t>
            </a:r>
            <a:r>
              <a:rPr lang="he-IL" sz="2800" b="1" dirty="0">
                <a:solidFill>
                  <a:srgbClr val="40A8AD"/>
                </a:solidFill>
                <a:latin typeface="Heebo" pitchFamily="2" charset="-79"/>
                <a:ea typeface="Tahoma" pitchFamily="34" charset="0"/>
                <a:cs typeface="Heebo" pitchFamily="2" charset="-79"/>
              </a:rPr>
              <a:t> : </a:t>
            </a:r>
            <a:r>
              <a:rPr lang="he-IL" sz="2800" b="1" dirty="0" err="1">
                <a:solidFill>
                  <a:srgbClr val="40A8AD"/>
                </a:solidFill>
                <a:latin typeface="Heebo" pitchFamily="2" charset="-79"/>
                <a:ea typeface="Tahoma" pitchFamily="34" charset="0"/>
                <a:cs typeface="Heebo" pitchFamily="2" charset="-79"/>
              </a:rPr>
              <a:t>מדרקובנר</a:t>
            </a:r>
            <a:endParaRPr lang="he-IL" sz="2800" b="1" dirty="0">
              <a:solidFill>
                <a:srgbClr val="40A8AD"/>
              </a:solidFill>
              <a:latin typeface="Heebo" pitchFamily="2" charset="-79"/>
              <a:ea typeface="Tahoma" pitchFamily="34" charset="0"/>
              <a:cs typeface="Heebo" pitchFamily="2" charset="-79"/>
            </a:endParaRPr>
          </a:p>
        </p:txBody>
      </p:sp>
      <p:grpSp>
        <p:nvGrpSpPr>
          <p:cNvPr id="51" name="Group 50">
            <a:extLst>
              <a:ext uri="{FF2B5EF4-FFF2-40B4-BE49-F238E27FC236}">
                <a16:creationId xmlns:a16="http://schemas.microsoft.com/office/drawing/2014/main" id="{71311612-2DCD-B4ED-9DEA-D5EFFE0BE16D}"/>
              </a:ext>
            </a:extLst>
          </p:cNvPr>
          <p:cNvGrpSpPr/>
          <p:nvPr/>
        </p:nvGrpSpPr>
        <p:grpSpPr>
          <a:xfrm>
            <a:off x="12256509" y="-2412699"/>
            <a:ext cx="1772046" cy="1089457"/>
            <a:chOff x="12394216" y="659419"/>
            <a:chExt cx="1772046" cy="1089457"/>
          </a:xfrm>
        </p:grpSpPr>
        <p:sp>
          <p:nvSpPr>
            <p:cNvPr id="52" name="Oval 51">
              <a:extLst>
                <a:ext uri="{FF2B5EF4-FFF2-40B4-BE49-F238E27FC236}">
                  <a16:creationId xmlns:a16="http://schemas.microsoft.com/office/drawing/2014/main" id="{51C2D08B-52CE-9E3E-19DE-662C739E3BA8}"/>
                </a:ext>
              </a:extLst>
            </p:cNvPr>
            <p:cNvSpPr/>
            <p:nvPr/>
          </p:nvSpPr>
          <p:spPr>
            <a:xfrm>
              <a:off x="12394216" y="1469476"/>
              <a:ext cx="279400" cy="279400"/>
            </a:xfrm>
            <a:prstGeom prst="ellipse">
              <a:avLst/>
            </a:prstGeom>
            <a:solidFill>
              <a:srgbClr val="25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3" name="Oval 52">
              <a:extLst>
                <a:ext uri="{FF2B5EF4-FFF2-40B4-BE49-F238E27FC236}">
                  <a16:creationId xmlns:a16="http://schemas.microsoft.com/office/drawing/2014/main" id="{E7B02595-8CFC-62E3-BF67-3503E2BC77DD}"/>
                </a:ext>
              </a:extLst>
            </p:cNvPr>
            <p:cNvSpPr/>
            <p:nvPr/>
          </p:nvSpPr>
          <p:spPr>
            <a:xfrm>
              <a:off x="12394216" y="1081354"/>
              <a:ext cx="279400" cy="279400"/>
            </a:xfrm>
            <a:prstGeom prst="ellipse">
              <a:avLst/>
            </a:prstGeom>
            <a:solidFill>
              <a:srgbClr val="84CB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4" name="Oval 53">
              <a:extLst>
                <a:ext uri="{FF2B5EF4-FFF2-40B4-BE49-F238E27FC236}">
                  <a16:creationId xmlns:a16="http://schemas.microsoft.com/office/drawing/2014/main" id="{0E46D2D8-8BCB-E25D-2476-CB53318D1BF0}"/>
                </a:ext>
              </a:extLst>
            </p:cNvPr>
            <p:cNvSpPr/>
            <p:nvPr/>
          </p:nvSpPr>
          <p:spPr>
            <a:xfrm>
              <a:off x="12876816" y="1469476"/>
              <a:ext cx="279400" cy="279400"/>
            </a:xfrm>
            <a:prstGeom prst="ellipse">
              <a:avLst/>
            </a:prstGeom>
            <a:solidFill>
              <a:srgbClr val="C15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5" name="Oval 54">
              <a:extLst>
                <a:ext uri="{FF2B5EF4-FFF2-40B4-BE49-F238E27FC236}">
                  <a16:creationId xmlns:a16="http://schemas.microsoft.com/office/drawing/2014/main" id="{8FAD3DD1-13B9-120D-C9A4-913DD783020E}"/>
                </a:ext>
              </a:extLst>
            </p:cNvPr>
            <p:cNvSpPr/>
            <p:nvPr/>
          </p:nvSpPr>
          <p:spPr>
            <a:xfrm>
              <a:off x="12876816" y="1081354"/>
              <a:ext cx="279400" cy="279400"/>
            </a:xfrm>
            <a:prstGeom prst="ellipse">
              <a:avLst/>
            </a:prstGeom>
            <a:solidFill>
              <a:srgbClr val="E0A9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6" name="Oval 55">
              <a:extLst>
                <a:ext uri="{FF2B5EF4-FFF2-40B4-BE49-F238E27FC236}">
                  <a16:creationId xmlns:a16="http://schemas.microsoft.com/office/drawing/2014/main" id="{BBA1A56A-20F5-35EE-DE11-CE2B2B52EFA7}"/>
                </a:ext>
              </a:extLst>
            </p:cNvPr>
            <p:cNvSpPr/>
            <p:nvPr/>
          </p:nvSpPr>
          <p:spPr>
            <a:xfrm>
              <a:off x="13353462" y="1469476"/>
              <a:ext cx="279400" cy="279400"/>
            </a:xfrm>
            <a:prstGeom prst="ellipse">
              <a:avLst/>
            </a:prstGeom>
            <a:solidFill>
              <a:srgbClr val="D091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7" name="Oval 56">
              <a:extLst>
                <a:ext uri="{FF2B5EF4-FFF2-40B4-BE49-F238E27FC236}">
                  <a16:creationId xmlns:a16="http://schemas.microsoft.com/office/drawing/2014/main" id="{97B5303D-3AFB-34BA-2EF0-4F7F86412525}"/>
                </a:ext>
              </a:extLst>
            </p:cNvPr>
            <p:cNvSpPr/>
            <p:nvPr/>
          </p:nvSpPr>
          <p:spPr>
            <a:xfrm>
              <a:off x="13353462" y="1081354"/>
              <a:ext cx="279400" cy="279400"/>
            </a:xfrm>
            <a:prstGeom prst="ellipse">
              <a:avLst/>
            </a:prstGeom>
            <a:solidFill>
              <a:srgbClr val="E9C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8" name="Oval 57">
              <a:extLst>
                <a:ext uri="{FF2B5EF4-FFF2-40B4-BE49-F238E27FC236}">
                  <a16:creationId xmlns:a16="http://schemas.microsoft.com/office/drawing/2014/main" id="{6149F3F1-9D5E-72EB-A0E7-6ECA51098B17}"/>
                </a:ext>
              </a:extLst>
            </p:cNvPr>
            <p:cNvSpPr/>
            <p:nvPr/>
          </p:nvSpPr>
          <p:spPr>
            <a:xfrm>
              <a:off x="13886862" y="1469476"/>
              <a:ext cx="279400" cy="279400"/>
            </a:xfrm>
            <a:prstGeom prst="ellipse">
              <a:avLst/>
            </a:prstGeom>
            <a:solidFill>
              <a:srgbClr val="242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59" name="Oval 58">
              <a:extLst>
                <a:ext uri="{FF2B5EF4-FFF2-40B4-BE49-F238E27FC236}">
                  <a16:creationId xmlns:a16="http://schemas.microsoft.com/office/drawing/2014/main" id="{68B09B48-B222-EFF8-8752-2504789D3472}"/>
                </a:ext>
              </a:extLst>
            </p:cNvPr>
            <p:cNvSpPr/>
            <p:nvPr/>
          </p:nvSpPr>
          <p:spPr>
            <a:xfrm>
              <a:off x="13886862" y="1081354"/>
              <a:ext cx="279400" cy="279400"/>
            </a:xfrm>
            <a:prstGeom prst="ellipse">
              <a:avLst/>
            </a:prstGeom>
            <a:solidFill>
              <a:srgbClr val="9293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0" name="Oval 59">
              <a:extLst>
                <a:ext uri="{FF2B5EF4-FFF2-40B4-BE49-F238E27FC236}">
                  <a16:creationId xmlns:a16="http://schemas.microsoft.com/office/drawing/2014/main" id="{8FE67FDB-F94B-F0DB-5052-D12E9BDDCFED}"/>
                </a:ext>
              </a:extLst>
            </p:cNvPr>
            <p:cNvSpPr/>
            <p:nvPr/>
          </p:nvSpPr>
          <p:spPr>
            <a:xfrm>
              <a:off x="12876816" y="659419"/>
              <a:ext cx="279400" cy="279400"/>
            </a:xfrm>
            <a:prstGeom prst="ellipse">
              <a:avLst/>
            </a:prstGeom>
            <a:solidFill>
              <a:srgbClr val="E0A998">
                <a:alpha val="4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1" name="Oval 60">
              <a:extLst>
                <a:ext uri="{FF2B5EF4-FFF2-40B4-BE49-F238E27FC236}">
                  <a16:creationId xmlns:a16="http://schemas.microsoft.com/office/drawing/2014/main" id="{E61BFE1D-27DF-8EB9-329A-0073561B380F}"/>
                </a:ext>
              </a:extLst>
            </p:cNvPr>
            <p:cNvSpPr/>
            <p:nvPr/>
          </p:nvSpPr>
          <p:spPr>
            <a:xfrm>
              <a:off x="13381839" y="668112"/>
              <a:ext cx="279400" cy="279400"/>
            </a:xfrm>
            <a:prstGeom prst="ellipse">
              <a:avLst/>
            </a:prstGeom>
            <a:solidFill>
              <a:srgbClr val="E9CA96">
                <a:alpha val="581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2" name="Oval 61">
              <a:extLst>
                <a:ext uri="{FF2B5EF4-FFF2-40B4-BE49-F238E27FC236}">
                  <a16:creationId xmlns:a16="http://schemas.microsoft.com/office/drawing/2014/main" id="{83FAD311-1CAB-074A-0929-3FCC9FDF7DBB}"/>
                </a:ext>
              </a:extLst>
            </p:cNvPr>
            <p:cNvSpPr/>
            <p:nvPr/>
          </p:nvSpPr>
          <p:spPr>
            <a:xfrm>
              <a:off x="13886862" y="659419"/>
              <a:ext cx="279400" cy="279400"/>
            </a:xfrm>
            <a:prstGeom prst="ellipse">
              <a:avLst/>
            </a:prstGeom>
            <a:solidFill>
              <a:srgbClr val="9293AB">
                <a:alpha val="570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3" name="Oval 62">
              <a:extLst>
                <a:ext uri="{FF2B5EF4-FFF2-40B4-BE49-F238E27FC236}">
                  <a16:creationId xmlns:a16="http://schemas.microsoft.com/office/drawing/2014/main" id="{31D2A490-C139-7D0F-6357-E311A2539999}"/>
                </a:ext>
              </a:extLst>
            </p:cNvPr>
            <p:cNvSpPr/>
            <p:nvPr/>
          </p:nvSpPr>
          <p:spPr>
            <a:xfrm>
              <a:off x="12394216" y="671227"/>
              <a:ext cx="279400" cy="279400"/>
            </a:xfrm>
            <a:prstGeom prst="ellipse">
              <a:avLst/>
            </a:prstGeom>
            <a:solidFill>
              <a:srgbClr val="84CBA4">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8</a:t>
            </a:fld>
            <a:endParaRPr lang="he-IL" dirty="0">
              <a:solidFill>
                <a:schemeClr val="tx1"/>
              </a:solidFill>
              <a:latin typeface="Heebo" pitchFamily="2" charset="-79"/>
              <a:cs typeface="Heebo" pitchFamily="2" charset="-79"/>
            </a:endParaRPr>
          </a:p>
        </p:txBody>
      </p:sp>
      <p:sp>
        <p:nvSpPr>
          <p:cNvPr id="38" name="TextBox 37">
            <a:extLst>
              <a:ext uri="{FF2B5EF4-FFF2-40B4-BE49-F238E27FC236}">
                <a16:creationId xmlns:a16="http://schemas.microsoft.com/office/drawing/2014/main" id="{6924BF16-03EE-EA0F-3595-790F2C4055D8}"/>
              </a:ext>
            </a:extLst>
          </p:cNvPr>
          <p:cNvSpPr txBox="1"/>
          <p:nvPr/>
        </p:nvSpPr>
        <p:spPr>
          <a:xfrm>
            <a:off x="7903030" y="1469687"/>
            <a:ext cx="3933058" cy="534762"/>
          </a:xfrm>
          <a:prstGeom prst="rect">
            <a:avLst/>
          </a:prstGeom>
          <a:noFill/>
        </p:spPr>
        <p:txBody>
          <a:bodyPr wrap="square">
            <a:spAutoFit/>
          </a:bodyPr>
          <a:lstStyle/>
          <a:p>
            <a:pPr>
              <a:lnSpc>
                <a:spcPct val="150000"/>
              </a:lnSpc>
              <a:buClr>
                <a:srgbClr val="FFC000"/>
              </a:buClr>
              <a:defRPr/>
            </a:pPr>
            <a:r>
              <a:rPr lang="he-IL" sz="1000" b="1" dirty="0">
                <a:solidFill>
                  <a:prstClr val="black"/>
                </a:solidFill>
                <a:latin typeface="Heebo" pitchFamily="2" charset="-79"/>
                <a:ea typeface="Tahoma" pitchFamily="34" charset="0"/>
                <a:cs typeface="Heebo" pitchFamily="2" charset="-79"/>
              </a:rPr>
              <a:t>מיקום: </a:t>
            </a:r>
            <a:endParaRPr lang="en-US" sz="1000" b="1" dirty="0">
              <a:solidFill>
                <a:prstClr val="black"/>
              </a:solidFill>
              <a:latin typeface="Heebo" pitchFamily="2" charset="-79"/>
              <a:ea typeface="Tahoma" pitchFamily="34" charset="0"/>
              <a:cs typeface="Heebo" pitchFamily="2" charset="-79"/>
            </a:endParaRPr>
          </a:p>
          <a:p>
            <a:pPr>
              <a:lnSpc>
                <a:spcPct val="150000"/>
              </a:lnSpc>
              <a:buClr>
                <a:srgbClr val="FFC000"/>
              </a:buClr>
              <a:defRPr/>
            </a:pPr>
            <a:r>
              <a:rPr lang="he-IL" sz="1000" dirty="0">
                <a:solidFill>
                  <a:prstClr val="black"/>
                </a:solidFill>
                <a:latin typeface="Heebo" pitchFamily="2" charset="-79"/>
                <a:ea typeface="Tahoma" pitchFamily="34" charset="0"/>
                <a:cs typeface="Heebo" pitchFamily="2" charset="-79"/>
              </a:rPr>
              <a:t>מקטע רחוב מגורים המאגד מסגרות חינוך (גנים ובי"ס יסודי) ובית כנסת.</a:t>
            </a:r>
          </a:p>
        </p:txBody>
      </p:sp>
      <p:sp>
        <p:nvSpPr>
          <p:cNvPr id="45" name="TextBox 44">
            <a:extLst>
              <a:ext uri="{FF2B5EF4-FFF2-40B4-BE49-F238E27FC236}">
                <a16:creationId xmlns:a16="http://schemas.microsoft.com/office/drawing/2014/main" id="{A9F93730-ABB2-DFB2-BCBF-BA48297A0220}"/>
              </a:ext>
            </a:extLst>
          </p:cNvPr>
          <p:cNvSpPr txBox="1"/>
          <p:nvPr/>
        </p:nvSpPr>
        <p:spPr>
          <a:xfrm>
            <a:off x="3389348" y="5133788"/>
            <a:ext cx="4535073" cy="556884"/>
          </a:xfrm>
          <a:prstGeom prst="rect">
            <a:avLst/>
          </a:prstGeom>
          <a:noFill/>
        </p:spPr>
        <p:txBody>
          <a:bodyPr wrap="square">
            <a:spAutoFit/>
          </a:bodyPr>
          <a:lstStyle/>
          <a:p>
            <a:pPr>
              <a:lnSpc>
                <a:spcPct val="150000"/>
              </a:lnSpc>
              <a:buClr>
                <a:srgbClr val="FFC000"/>
              </a:buClr>
              <a:defRPr/>
            </a:pPr>
            <a:r>
              <a:rPr lang="he-IL" sz="1050" dirty="0">
                <a:latin typeface="Heebo" pitchFamily="2" charset="-79"/>
                <a:ea typeface="Tahoma" pitchFamily="34" charset="0"/>
                <a:cs typeface="Heebo" pitchFamily="2" charset="-79"/>
              </a:rPr>
              <a:t> </a:t>
            </a:r>
            <a:r>
              <a:rPr kumimoji="0" lang="he-IL" sz="1050" b="0" i="1" u="none" strike="noStrike" kern="1200" cap="none" spc="0" normalizeH="0" baseline="0" noProof="0" dirty="0">
                <a:ln>
                  <a:noFill/>
                </a:ln>
                <a:effectLst/>
                <a:uLnTx/>
                <a:uFillTx/>
                <a:latin typeface="Heebo" pitchFamily="2" charset="-79"/>
                <a:ea typeface="Tahoma" pitchFamily="34" charset="0"/>
                <a:cs typeface="Heebo" pitchFamily="2" charset="-79"/>
              </a:rPr>
              <a:t>"אנחנו מאוד שמחים על הרעיון של המדרחוב. גם ברמת הבטיחות.. מאוד יפה.. כיף לנו לבוא לפה אחר הצוהריים לשחק" </a:t>
            </a:r>
            <a:r>
              <a:rPr kumimoji="0" lang="he-IL" sz="900" b="0" u="none" strike="noStrike" kern="1200" cap="none" spc="0" normalizeH="0" baseline="0" noProof="0" dirty="0">
                <a:ln>
                  <a:noFill/>
                </a:ln>
                <a:effectLst/>
                <a:uLnTx/>
                <a:uFillTx/>
                <a:latin typeface="Heebo" pitchFamily="2" charset="-79"/>
                <a:ea typeface="Tahoma" pitchFamily="34" charset="0"/>
                <a:cs typeface="Heebo" pitchFamily="2" charset="-79"/>
              </a:rPr>
              <a:t>תושבת השכונה - מתוך סרטון השקת המדרחוב</a:t>
            </a:r>
            <a:endParaRPr lang="he-IL" sz="1050" dirty="0">
              <a:latin typeface="Heebo" pitchFamily="2" charset="-79"/>
              <a:cs typeface="Heebo" pitchFamily="2" charset="-79"/>
            </a:endParaRPr>
          </a:p>
        </p:txBody>
      </p:sp>
      <p:pic>
        <p:nvPicPr>
          <p:cNvPr id="5" name="Picture 4" descr="A street with trees and a bench&#10;&#10;Description automatically generated">
            <a:extLst>
              <a:ext uri="{FF2B5EF4-FFF2-40B4-BE49-F238E27FC236}">
                <a16:creationId xmlns:a16="http://schemas.microsoft.com/office/drawing/2014/main" id="{9887E1D6-F6E5-E840-BA38-69EE31A896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95" t="36516" r="38895" b="17675"/>
          <a:stretch/>
        </p:blipFill>
        <p:spPr>
          <a:xfrm>
            <a:off x="-1" y="2883890"/>
            <a:ext cx="3224475" cy="1782575"/>
          </a:xfrm>
          <a:prstGeom prst="rect">
            <a:avLst/>
          </a:prstGeom>
        </p:spPr>
      </p:pic>
      <p:pic>
        <p:nvPicPr>
          <p:cNvPr id="6" name="Picture 5" descr="A street with benches and trees&#10;&#10;Description automatically generated">
            <a:extLst>
              <a:ext uri="{FF2B5EF4-FFF2-40B4-BE49-F238E27FC236}">
                <a16:creationId xmlns:a16="http://schemas.microsoft.com/office/drawing/2014/main" id="{D469381A-2F8B-0546-7B1E-3E7509187BF8}"/>
              </a:ext>
            </a:extLst>
          </p:cNvPr>
          <p:cNvPicPr>
            <a:picLocks noChangeAspect="1"/>
          </p:cNvPicPr>
          <p:nvPr/>
        </p:nvPicPr>
        <p:blipFill rotWithShape="1">
          <a:blip r:embed="rId4">
            <a:extLst>
              <a:ext uri="{28A0092B-C50C-407E-A947-70E740481C1C}">
                <a14:useLocalDpi xmlns:a14="http://schemas.microsoft.com/office/drawing/2010/main" val="0"/>
              </a:ext>
            </a:extLst>
          </a:blip>
          <a:srcRect l="3247" t="50012" r="54396" b="10771"/>
          <a:stretch/>
        </p:blipFill>
        <p:spPr>
          <a:xfrm>
            <a:off x="-12" y="4666465"/>
            <a:ext cx="3224463" cy="1716255"/>
          </a:xfrm>
          <a:prstGeom prst="rect">
            <a:avLst/>
          </a:prstGeom>
        </p:spPr>
      </p:pic>
      <p:sp>
        <p:nvSpPr>
          <p:cNvPr id="7" name="TextBox 6">
            <a:extLst>
              <a:ext uri="{FF2B5EF4-FFF2-40B4-BE49-F238E27FC236}">
                <a16:creationId xmlns:a16="http://schemas.microsoft.com/office/drawing/2014/main" id="{DB005061-9345-FEFC-9336-D406B811837F}"/>
              </a:ext>
            </a:extLst>
          </p:cNvPr>
          <p:cNvSpPr txBox="1"/>
          <p:nvPr/>
        </p:nvSpPr>
        <p:spPr>
          <a:xfrm>
            <a:off x="8302784" y="2175425"/>
            <a:ext cx="3533304" cy="1227259"/>
          </a:xfrm>
          <a:prstGeom prst="rect">
            <a:avLst/>
          </a:prstGeom>
          <a:noFill/>
        </p:spPr>
        <p:txBody>
          <a:bodyPr wrap="square">
            <a:spAutoFit/>
          </a:bodyPr>
          <a:lstStyle/>
          <a:p>
            <a:pPr>
              <a:lnSpc>
                <a:spcPct val="150000"/>
              </a:lnSpc>
              <a:buClr>
                <a:srgbClr val="FFC000"/>
              </a:buClr>
              <a:defRPr/>
            </a:pPr>
            <a:r>
              <a:rPr lang="he-IL" sz="1000" b="1" dirty="0">
                <a:solidFill>
                  <a:prstClr val="black"/>
                </a:solidFill>
                <a:latin typeface="Heebo" pitchFamily="2" charset="-79"/>
                <a:ea typeface="Tahoma" pitchFamily="34" charset="0"/>
                <a:cs typeface="Heebo" pitchFamily="2" charset="-79"/>
              </a:rPr>
              <a:t>מטרות ההתערבות: </a:t>
            </a:r>
            <a:endParaRPr lang="en-US" sz="1000" b="1" dirty="0">
              <a:solidFill>
                <a:prstClr val="black"/>
              </a:solidFill>
              <a:latin typeface="Heebo" pitchFamily="2" charset="-79"/>
              <a:ea typeface="Tahoma" pitchFamily="34" charset="0"/>
              <a:cs typeface="Heebo" pitchFamily="2" charset="-79"/>
            </a:endParaRP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יישום האסטרטגיה העירונית להפיכת רחובות למוטי הליכה ולעידוד הליכוּת.</a:t>
            </a: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מענה בטיחותי למשתמשי מסגרות החינוך.</a:t>
            </a: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הזדמנויות שהייה במתחם בשעות הלימודים ובשעות הפנאי.</a:t>
            </a:r>
          </a:p>
        </p:txBody>
      </p:sp>
      <p:sp>
        <p:nvSpPr>
          <p:cNvPr id="8" name="TextBox 7">
            <a:extLst>
              <a:ext uri="{FF2B5EF4-FFF2-40B4-BE49-F238E27FC236}">
                <a16:creationId xmlns:a16="http://schemas.microsoft.com/office/drawing/2014/main" id="{C80F637C-091D-B7E2-8D00-7211AABD43E1}"/>
              </a:ext>
            </a:extLst>
          </p:cNvPr>
          <p:cNvSpPr txBox="1"/>
          <p:nvPr/>
        </p:nvSpPr>
        <p:spPr>
          <a:xfrm>
            <a:off x="8302784" y="3573660"/>
            <a:ext cx="3533304" cy="1227259"/>
          </a:xfrm>
          <a:prstGeom prst="rect">
            <a:avLst/>
          </a:prstGeom>
          <a:noFill/>
        </p:spPr>
        <p:txBody>
          <a:bodyPr wrap="square">
            <a:spAutoFit/>
          </a:bodyPr>
          <a:lstStyle/>
          <a:p>
            <a:pPr algn="r" rtl="1">
              <a:lnSpc>
                <a:spcPct val="150000"/>
              </a:lnSpc>
              <a:buClr>
                <a:srgbClr val="FFC000"/>
              </a:buClr>
              <a:defRPr/>
            </a:pPr>
            <a:r>
              <a:rPr lang="he-IL" sz="1000" b="1" dirty="0">
                <a:solidFill>
                  <a:prstClr val="black"/>
                </a:solidFill>
                <a:latin typeface="Heebo" pitchFamily="2" charset="-79"/>
                <a:ea typeface="Tahoma" pitchFamily="34" charset="0"/>
                <a:cs typeface="Heebo" pitchFamily="2" charset="-79"/>
              </a:rPr>
              <a:t>במסגרת תכנון הפרויקט:</a:t>
            </a: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צוות הפרויקט קיים מהלך שיתוף ציבור לשם יידוע התושבים ושמיעת עמדותיהם.</a:t>
            </a: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בוצעו תצפיות לפני התערבות** במתחם, להשלמת תמונת מיפוי ההזדמנויות והחסמים.</a:t>
            </a:r>
          </a:p>
        </p:txBody>
      </p:sp>
      <p:sp>
        <p:nvSpPr>
          <p:cNvPr id="10" name="TextBox 9">
            <a:extLst>
              <a:ext uri="{FF2B5EF4-FFF2-40B4-BE49-F238E27FC236}">
                <a16:creationId xmlns:a16="http://schemas.microsoft.com/office/drawing/2014/main" id="{122C3A2B-7013-89CD-3605-69A674355C66}"/>
              </a:ext>
            </a:extLst>
          </p:cNvPr>
          <p:cNvSpPr txBox="1"/>
          <p:nvPr/>
        </p:nvSpPr>
        <p:spPr>
          <a:xfrm>
            <a:off x="8302784" y="4971895"/>
            <a:ext cx="3533304" cy="1458091"/>
          </a:xfrm>
          <a:prstGeom prst="rect">
            <a:avLst/>
          </a:prstGeom>
          <a:noFill/>
        </p:spPr>
        <p:txBody>
          <a:bodyPr wrap="square">
            <a:spAutoFit/>
          </a:bodyPr>
          <a:lstStyle/>
          <a:p>
            <a:pPr>
              <a:lnSpc>
                <a:spcPct val="150000"/>
              </a:lnSpc>
              <a:buClr>
                <a:srgbClr val="FFC000"/>
              </a:buClr>
              <a:defRPr/>
            </a:pPr>
            <a:r>
              <a:rPr lang="he-IL" sz="1000" b="1" dirty="0">
                <a:solidFill>
                  <a:prstClr val="black"/>
                </a:solidFill>
                <a:latin typeface="Heebo" pitchFamily="2" charset="-79"/>
                <a:ea typeface="Tahoma" pitchFamily="34" charset="0"/>
                <a:cs typeface="Heebo" pitchFamily="2" charset="-79"/>
              </a:rPr>
              <a:t>ביצוע הפיילוט: </a:t>
            </a: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בוצעו עבודות להסדרת חניון ציבורי בכניסה לרחוב, במקום החניות לאורך הרחוב.</a:t>
            </a: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מקטע הרחוב הומר ל'מוטה הליכה', תוך סגירתו לתנועת רכבים.  </a:t>
            </a: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הוצבו מתקני ישיבה ושהייה והמתחם נצבע ועוצב באופן מזמין.</a:t>
            </a:r>
          </a:p>
          <a:p>
            <a:pPr marL="171450" indent="-171450">
              <a:lnSpc>
                <a:spcPct val="150000"/>
              </a:lnSpc>
              <a:buClr>
                <a:schemeClr val="tx1"/>
              </a:buClr>
              <a:buFont typeface="Arial" panose="020B0604020202020204" pitchFamily="34" charset="0"/>
              <a:buChar char="•"/>
              <a:defRPr/>
            </a:pPr>
            <a:r>
              <a:rPr lang="he-IL" sz="1000" dirty="0">
                <a:solidFill>
                  <a:prstClr val="black"/>
                </a:solidFill>
                <a:latin typeface="Heebo" pitchFamily="2" charset="-79"/>
                <a:ea typeface="Tahoma" pitchFamily="34" charset="0"/>
                <a:cs typeface="Heebo" pitchFamily="2" charset="-79"/>
              </a:rPr>
              <a:t>התקיים אירוע השקה חגיגי בשיתוף תושבי השכונה.</a:t>
            </a:r>
          </a:p>
        </p:txBody>
      </p:sp>
      <p:pic>
        <p:nvPicPr>
          <p:cNvPr id="11" name="Picture 10">
            <a:extLst>
              <a:ext uri="{FF2B5EF4-FFF2-40B4-BE49-F238E27FC236}">
                <a16:creationId xmlns:a16="http://schemas.microsoft.com/office/drawing/2014/main" id="{61F19E1A-A65B-A5D6-92C6-05FEAA295633}"/>
              </a:ext>
            </a:extLst>
          </p:cNvPr>
          <p:cNvPicPr>
            <a:picLocks noChangeAspect="1"/>
          </p:cNvPicPr>
          <p:nvPr/>
        </p:nvPicPr>
        <p:blipFill>
          <a:blip r:embed="rId5"/>
          <a:stretch>
            <a:fillRect/>
          </a:stretch>
        </p:blipFill>
        <p:spPr>
          <a:xfrm>
            <a:off x="3367980" y="2343638"/>
            <a:ext cx="4631606" cy="2598409"/>
          </a:xfrm>
          <a:prstGeom prst="roundRect">
            <a:avLst>
              <a:gd name="adj" fmla="val 2878"/>
            </a:avLst>
          </a:prstGeom>
        </p:spPr>
      </p:pic>
      <p:sp>
        <p:nvSpPr>
          <p:cNvPr id="17" name="TextBox 16">
            <a:extLst>
              <a:ext uri="{FF2B5EF4-FFF2-40B4-BE49-F238E27FC236}">
                <a16:creationId xmlns:a16="http://schemas.microsoft.com/office/drawing/2014/main" id="{A152C777-BAD9-AE6B-4710-DAA019BC0E31}"/>
              </a:ext>
            </a:extLst>
          </p:cNvPr>
          <p:cNvSpPr txBox="1"/>
          <p:nvPr/>
        </p:nvSpPr>
        <p:spPr>
          <a:xfrm>
            <a:off x="1808301" y="6403340"/>
            <a:ext cx="6198244" cy="369332"/>
          </a:xfrm>
          <a:prstGeom prst="rect">
            <a:avLst/>
          </a:prstGeom>
          <a:noFill/>
        </p:spPr>
        <p:txBody>
          <a:bodyPr wrap="square">
            <a:spAutoFit/>
          </a:bodyPr>
          <a:lstStyle/>
          <a:p>
            <a:pPr>
              <a:buClr>
                <a:srgbClr val="FFC000"/>
              </a:buClr>
              <a:defRPr/>
            </a:pPr>
            <a:r>
              <a:rPr lang="he-IL" sz="900" dirty="0">
                <a:solidFill>
                  <a:schemeClr val="bg1">
                    <a:lumMod val="65000"/>
                  </a:schemeClr>
                </a:solidFill>
                <a:latin typeface="Heebo" pitchFamily="2" charset="-79"/>
                <a:ea typeface="Tahoma" panose="020B0604030504040204" pitchFamily="34" charset="0"/>
                <a:cs typeface="Heebo" pitchFamily="2" charset="-79"/>
              </a:rPr>
              <a:t>* פירוט על הפרויקט והמוקדים בהם בוצעה ההערכה- בדוח סיכום תחום ניידות ומרחב עירוני 2022.</a:t>
            </a:r>
          </a:p>
          <a:p>
            <a:pPr algn="r" rtl="1">
              <a:buClr>
                <a:srgbClr val="FFC000"/>
              </a:buClr>
              <a:defRPr/>
            </a:pPr>
            <a:r>
              <a:rPr lang="he-IL" sz="900" dirty="0">
                <a:solidFill>
                  <a:schemeClr val="bg1">
                    <a:lumMod val="65000"/>
                  </a:schemeClr>
                </a:solidFill>
                <a:latin typeface="Heebo" pitchFamily="2" charset="-79"/>
                <a:ea typeface="Tahoma" panose="020B0604030504040204" pitchFamily="34" charset="0"/>
                <a:cs typeface="Heebo" pitchFamily="2" charset="-79"/>
              </a:rPr>
              <a:t>** תצפיות לאחר התערבות נקבעו לאוקטובר 2023, אך נדחו בעקבות המלחמה ויבוצעו במהלך 2024.</a:t>
            </a:r>
          </a:p>
        </p:txBody>
      </p:sp>
      <p:grpSp>
        <p:nvGrpSpPr>
          <p:cNvPr id="22" name="Graphic 19">
            <a:extLst>
              <a:ext uri="{FF2B5EF4-FFF2-40B4-BE49-F238E27FC236}">
                <a16:creationId xmlns:a16="http://schemas.microsoft.com/office/drawing/2014/main" id="{1FD5A5E0-5680-9DE1-357B-FBADCD5D2ADE}"/>
              </a:ext>
            </a:extLst>
          </p:cNvPr>
          <p:cNvGrpSpPr/>
          <p:nvPr/>
        </p:nvGrpSpPr>
        <p:grpSpPr>
          <a:xfrm>
            <a:off x="11836087" y="1490446"/>
            <a:ext cx="162253" cy="243193"/>
            <a:chOff x="3913154" y="-609089"/>
            <a:chExt cx="509217" cy="763240"/>
          </a:xfrm>
          <a:solidFill>
            <a:srgbClr val="65B2AE"/>
          </a:solidFill>
        </p:grpSpPr>
        <p:sp>
          <p:nvSpPr>
            <p:cNvPr id="24" name="Freeform 23">
              <a:extLst>
                <a:ext uri="{FF2B5EF4-FFF2-40B4-BE49-F238E27FC236}">
                  <a16:creationId xmlns:a16="http://schemas.microsoft.com/office/drawing/2014/main" id="{A0F90E77-3C40-6102-ABB5-A3311D4798A6}"/>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endParaRPr lang="en-IL"/>
            </a:p>
          </p:txBody>
        </p:sp>
        <p:sp>
          <p:nvSpPr>
            <p:cNvPr id="26" name="Freeform 25">
              <a:extLst>
                <a:ext uri="{FF2B5EF4-FFF2-40B4-BE49-F238E27FC236}">
                  <a16:creationId xmlns:a16="http://schemas.microsoft.com/office/drawing/2014/main" id="{3DC71DBB-12BF-3475-D499-9D9D36DB6E90}"/>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endParaRPr lang="en-IL"/>
            </a:p>
          </p:txBody>
        </p:sp>
        <p:sp>
          <p:nvSpPr>
            <p:cNvPr id="29" name="Freeform 28">
              <a:extLst>
                <a:ext uri="{FF2B5EF4-FFF2-40B4-BE49-F238E27FC236}">
                  <a16:creationId xmlns:a16="http://schemas.microsoft.com/office/drawing/2014/main" id="{87566193-D6EC-7F8B-C895-2D0A3E016009}"/>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endParaRPr lang="en-IL"/>
            </a:p>
          </p:txBody>
        </p:sp>
        <p:sp>
          <p:nvSpPr>
            <p:cNvPr id="32" name="Freeform 31">
              <a:extLst>
                <a:ext uri="{FF2B5EF4-FFF2-40B4-BE49-F238E27FC236}">
                  <a16:creationId xmlns:a16="http://schemas.microsoft.com/office/drawing/2014/main" id="{922690FB-5383-13DF-A40F-897312906168}"/>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endParaRPr lang="en-IL"/>
            </a:p>
          </p:txBody>
        </p:sp>
      </p:grpSp>
      <p:grpSp>
        <p:nvGrpSpPr>
          <p:cNvPr id="42" name="Graphic 19">
            <a:extLst>
              <a:ext uri="{FF2B5EF4-FFF2-40B4-BE49-F238E27FC236}">
                <a16:creationId xmlns:a16="http://schemas.microsoft.com/office/drawing/2014/main" id="{A0B21B55-78D0-13AB-DC8A-603988FAC41C}"/>
              </a:ext>
            </a:extLst>
          </p:cNvPr>
          <p:cNvGrpSpPr/>
          <p:nvPr/>
        </p:nvGrpSpPr>
        <p:grpSpPr>
          <a:xfrm>
            <a:off x="11818845" y="2216577"/>
            <a:ext cx="225514" cy="225320"/>
            <a:chOff x="4792261" y="-636710"/>
            <a:chExt cx="707760" cy="707150"/>
          </a:xfrm>
          <a:solidFill>
            <a:srgbClr val="65B2AE"/>
          </a:solidFill>
        </p:grpSpPr>
        <p:sp>
          <p:nvSpPr>
            <p:cNvPr id="44" name="Freeform 43">
              <a:extLst>
                <a:ext uri="{FF2B5EF4-FFF2-40B4-BE49-F238E27FC236}">
                  <a16:creationId xmlns:a16="http://schemas.microsoft.com/office/drawing/2014/main" id="{95569604-8679-E8A7-64DF-9B3740CA0153}"/>
                </a:ext>
              </a:extLst>
            </p:cNvPr>
            <p:cNvSpPr/>
            <p:nvPr/>
          </p:nvSpPr>
          <p:spPr>
            <a:xfrm>
              <a:off x="4792261" y="-636710"/>
              <a:ext cx="707760" cy="707150"/>
            </a:xfrm>
            <a:custGeom>
              <a:avLst/>
              <a:gdLst>
                <a:gd name="connsiteX0" fmla="*/ 512890 w 707760"/>
                <a:gd name="connsiteY0" fmla="*/ 146564 h 707150"/>
                <a:gd name="connsiteX1" fmla="*/ 512890 w 707760"/>
                <a:gd name="connsiteY1" fmla="*/ 105241 h 707150"/>
                <a:gd name="connsiteX2" fmla="*/ 529807 w 707760"/>
                <a:gd name="connsiteY2" fmla="*/ 62782 h 707150"/>
                <a:gd name="connsiteX3" fmla="*/ 587591 w 707760"/>
                <a:gd name="connsiteY3" fmla="*/ 5632 h 707150"/>
                <a:gd name="connsiteX4" fmla="*/ 603653 w 707760"/>
                <a:gd name="connsiteY4" fmla="*/ 40 h 707150"/>
                <a:gd name="connsiteX5" fmla="*/ 613537 w 707760"/>
                <a:gd name="connsiteY5" fmla="*/ 14730 h 707150"/>
                <a:gd name="connsiteX6" fmla="*/ 618289 w 707760"/>
                <a:gd name="connsiteY6" fmla="*/ 77282 h 707150"/>
                <a:gd name="connsiteX7" fmla="*/ 619239 w 707760"/>
                <a:gd name="connsiteY7" fmla="*/ 87139 h 707150"/>
                <a:gd name="connsiteX8" fmla="*/ 673887 w 707760"/>
                <a:gd name="connsiteY8" fmla="*/ 91120 h 707150"/>
                <a:gd name="connsiteX9" fmla="*/ 695081 w 707760"/>
                <a:gd name="connsiteY9" fmla="*/ 92920 h 707150"/>
                <a:gd name="connsiteX10" fmla="*/ 703730 w 707760"/>
                <a:gd name="connsiteY10" fmla="*/ 115761 h 707150"/>
                <a:gd name="connsiteX11" fmla="*/ 637392 w 707760"/>
                <a:gd name="connsiteY11" fmla="*/ 181252 h 707150"/>
                <a:gd name="connsiteX12" fmla="*/ 603083 w 707760"/>
                <a:gd name="connsiteY12" fmla="*/ 192814 h 707150"/>
                <a:gd name="connsiteX13" fmla="*/ 560505 w 707760"/>
                <a:gd name="connsiteY13" fmla="*/ 192814 h 707150"/>
                <a:gd name="connsiteX14" fmla="*/ 616293 w 707760"/>
                <a:gd name="connsiteY14" fmla="*/ 487947 h 707150"/>
                <a:gd name="connsiteX15" fmla="*/ 483998 w 707760"/>
                <a:gd name="connsiteY15" fmla="*/ 658639 h 707150"/>
                <a:gd name="connsiteX16" fmla="*/ 80744 w 707760"/>
                <a:gd name="connsiteY16" fmla="*/ 602437 h 707150"/>
                <a:gd name="connsiteX17" fmla="*/ 71811 w 707760"/>
                <a:gd name="connsiteY17" fmla="*/ 193193 h 707150"/>
                <a:gd name="connsiteX18" fmla="*/ 282514 w 707760"/>
                <a:gd name="connsiteY18" fmla="*/ 79746 h 707150"/>
                <a:gd name="connsiteX19" fmla="*/ 513080 w 707760"/>
                <a:gd name="connsiteY19" fmla="*/ 146658 h 707150"/>
                <a:gd name="connsiteX20" fmla="*/ 455296 w 707760"/>
                <a:gd name="connsiteY20" fmla="*/ 229872 h 707150"/>
                <a:gd name="connsiteX21" fmla="*/ 363392 w 707760"/>
                <a:gd name="connsiteY21" fmla="*/ 183526 h 707150"/>
                <a:gd name="connsiteX22" fmla="*/ 245828 w 707760"/>
                <a:gd name="connsiteY22" fmla="*/ 189592 h 707150"/>
                <a:gd name="connsiteX23" fmla="*/ 224634 w 707760"/>
                <a:gd name="connsiteY23" fmla="*/ 181346 h 707150"/>
                <a:gd name="connsiteX24" fmla="*/ 236704 w 707760"/>
                <a:gd name="connsiteY24" fmla="*/ 163529 h 707150"/>
                <a:gd name="connsiteX25" fmla="*/ 424218 w 707760"/>
                <a:gd name="connsiteY25" fmla="*/ 176513 h 707150"/>
                <a:gd name="connsiteX26" fmla="*/ 474779 w 707760"/>
                <a:gd name="connsiteY26" fmla="*/ 207979 h 707150"/>
                <a:gd name="connsiteX27" fmla="*/ 505667 w 707760"/>
                <a:gd name="connsiteY27" fmla="*/ 177650 h 707150"/>
                <a:gd name="connsiteX28" fmla="*/ 110112 w 707760"/>
                <a:gd name="connsiteY28" fmla="*/ 191487 h 707150"/>
                <a:gd name="connsiteX29" fmla="*/ 121136 w 707760"/>
                <a:gd name="connsiteY29" fmla="*/ 604048 h 707150"/>
                <a:gd name="connsiteX30" fmla="*/ 534844 w 707760"/>
                <a:gd name="connsiteY30" fmla="*/ 578079 h 707150"/>
                <a:gd name="connsiteX31" fmla="*/ 527716 w 707760"/>
                <a:gd name="connsiteY31" fmla="*/ 200017 h 707150"/>
                <a:gd name="connsiteX32" fmla="*/ 496353 w 707760"/>
                <a:gd name="connsiteY32" fmla="*/ 231104 h 707150"/>
                <a:gd name="connsiteX33" fmla="*/ 499965 w 707760"/>
                <a:gd name="connsiteY33" fmla="*/ 235558 h 707150"/>
                <a:gd name="connsiteX34" fmla="*/ 533989 w 707760"/>
                <a:gd name="connsiteY34" fmla="*/ 496287 h 707150"/>
                <a:gd name="connsiteX35" fmla="*/ 218647 w 707760"/>
                <a:gd name="connsiteY35" fmla="*/ 614094 h 707150"/>
                <a:gd name="connsiteX36" fmla="*/ 79984 w 707760"/>
                <a:gd name="connsiteY36" fmla="*/ 334220 h 707150"/>
                <a:gd name="connsiteX37" fmla="*/ 118190 w 707760"/>
                <a:gd name="connsiteY37" fmla="*/ 251955 h 707150"/>
                <a:gd name="connsiteX38" fmla="*/ 140904 w 707760"/>
                <a:gd name="connsiteY38" fmla="*/ 249017 h 707150"/>
                <a:gd name="connsiteX39" fmla="*/ 139479 w 707760"/>
                <a:gd name="connsiteY39" fmla="*/ 269773 h 707150"/>
                <a:gd name="connsiteX40" fmla="*/ 111347 w 707760"/>
                <a:gd name="connsiteY40" fmla="*/ 458661 h 707150"/>
                <a:gd name="connsiteX41" fmla="*/ 393425 w 707760"/>
                <a:gd name="connsiteY41" fmla="*/ 592011 h 707150"/>
                <a:gd name="connsiteX42" fmla="*/ 511369 w 707760"/>
                <a:gd name="connsiteY42" fmla="*/ 304461 h 707150"/>
                <a:gd name="connsiteX43" fmla="*/ 476965 w 707760"/>
                <a:gd name="connsiteY43" fmla="*/ 251481 h 707150"/>
                <a:gd name="connsiteX44" fmla="*/ 444557 w 707760"/>
                <a:gd name="connsiteY44" fmla="*/ 282757 h 707150"/>
                <a:gd name="connsiteX45" fmla="*/ 447122 w 707760"/>
                <a:gd name="connsiteY45" fmla="*/ 286169 h 707150"/>
                <a:gd name="connsiteX46" fmla="*/ 482952 w 707760"/>
                <a:gd name="connsiteY46" fmla="*/ 418382 h 707150"/>
                <a:gd name="connsiteX47" fmla="*/ 475920 w 707760"/>
                <a:gd name="connsiteY47" fmla="*/ 445961 h 707150"/>
                <a:gd name="connsiteX48" fmla="*/ 459573 w 707760"/>
                <a:gd name="connsiteY48" fmla="*/ 454207 h 707150"/>
                <a:gd name="connsiteX49" fmla="*/ 449974 w 707760"/>
                <a:gd name="connsiteY49" fmla="*/ 438569 h 707150"/>
                <a:gd name="connsiteX50" fmla="*/ 451684 w 707760"/>
                <a:gd name="connsiteY50" fmla="*/ 431366 h 707150"/>
                <a:gd name="connsiteX51" fmla="*/ 450924 w 707760"/>
                <a:gd name="connsiteY51" fmla="*/ 350522 h 707150"/>
                <a:gd name="connsiteX52" fmla="*/ 424978 w 707760"/>
                <a:gd name="connsiteY52" fmla="*/ 303039 h 707150"/>
                <a:gd name="connsiteX53" fmla="*/ 392760 w 707760"/>
                <a:gd name="connsiteY53" fmla="*/ 334220 h 707150"/>
                <a:gd name="connsiteX54" fmla="*/ 376318 w 707760"/>
                <a:gd name="connsiteY54" fmla="*/ 466812 h 707150"/>
                <a:gd name="connsiteX55" fmla="*/ 251531 w 707760"/>
                <a:gd name="connsiteY55" fmla="*/ 463969 h 707150"/>
                <a:gd name="connsiteX56" fmla="*/ 235469 w 707760"/>
                <a:gd name="connsiteY56" fmla="*/ 339149 h 707150"/>
                <a:gd name="connsiteX57" fmla="*/ 287836 w 707760"/>
                <a:gd name="connsiteY57" fmla="*/ 300480 h 707150"/>
                <a:gd name="connsiteX58" fmla="*/ 371091 w 707760"/>
                <a:gd name="connsiteY58" fmla="*/ 313654 h 707150"/>
                <a:gd name="connsiteX59" fmla="*/ 403119 w 707760"/>
                <a:gd name="connsiteY59" fmla="*/ 281904 h 707150"/>
                <a:gd name="connsiteX60" fmla="*/ 399888 w 707760"/>
                <a:gd name="connsiteY60" fmla="*/ 278871 h 707150"/>
                <a:gd name="connsiteX61" fmla="*/ 258944 w 707760"/>
                <a:gd name="connsiteY61" fmla="*/ 263043 h 707150"/>
                <a:gd name="connsiteX62" fmla="*/ 174739 w 707760"/>
                <a:gd name="connsiteY62" fmla="*/ 377817 h 707150"/>
                <a:gd name="connsiteX63" fmla="*/ 235279 w 707760"/>
                <a:gd name="connsiteY63" fmla="*/ 508324 h 707150"/>
                <a:gd name="connsiteX64" fmla="*/ 376698 w 707760"/>
                <a:gd name="connsiteY64" fmla="*/ 519697 h 707150"/>
                <a:gd name="connsiteX65" fmla="*/ 398747 w 707760"/>
                <a:gd name="connsiteY65" fmla="*/ 524910 h 707150"/>
                <a:gd name="connsiteX66" fmla="*/ 388768 w 707760"/>
                <a:gd name="connsiteY66" fmla="*/ 544434 h 707150"/>
                <a:gd name="connsiteX67" fmla="*/ 214180 w 707760"/>
                <a:gd name="connsiteY67" fmla="*/ 526995 h 707150"/>
                <a:gd name="connsiteX68" fmla="*/ 148508 w 707760"/>
                <a:gd name="connsiteY68" fmla="*/ 365591 h 707150"/>
                <a:gd name="connsiteX69" fmla="*/ 385537 w 707760"/>
                <a:gd name="connsiteY69" fmla="*/ 238686 h 707150"/>
                <a:gd name="connsiteX70" fmla="*/ 424123 w 707760"/>
                <a:gd name="connsiteY70" fmla="*/ 260674 h 707150"/>
                <a:gd name="connsiteX71" fmla="*/ 455296 w 707760"/>
                <a:gd name="connsiteY71" fmla="*/ 229682 h 707150"/>
                <a:gd name="connsiteX72" fmla="*/ 371186 w 707760"/>
                <a:gd name="connsiteY72" fmla="*/ 354218 h 707150"/>
                <a:gd name="connsiteX73" fmla="*/ 366054 w 707760"/>
                <a:gd name="connsiteY73" fmla="*/ 359052 h 707150"/>
                <a:gd name="connsiteX74" fmla="*/ 328703 w 707760"/>
                <a:gd name="connsiteY74" fmla="*/ 396109 h 707150"/>
                <a:gd name="connsiteX75" fmla="*/ 307414 w 707760"/>
                <a:gd name="connsiteY75" fmla="*/ 397720 h 707150"/>
                <a:gd name="connsiteX76" fmla="*/ 309410 w 707760"/>
                <a:gd name="connsiteY76" fmla="*/ 376585 h 707150"/>
                <a:gd name="connsiteX77" fmla="*/ 322430 w 707760"/>
                <a:gd name="connsiteY77" fmla="*/ 363506 h 707150"/>
                <a:gd name="connsiteX78" fmla="*/ 351798 w 707760"/>
                <a:gd name="connsiteY78" fmla="*/ 335547 h 707150"/>
                <a:gd name="connsiteX79" fmla="*/ 262650 w 707760"/>
                <a:gd name="connsiteY79" fmla="*/ 348816 h 707150"/>
                <a:gd name="connsiteX80" fmla="*/ 268733 w 707760"/>
                <a:gd name="connsiteY80" fmla="*/ 442265 h 707150"/>
                <a:gd name="connsiteX81" fmla="*/ 362632 w 707760"/>
                <a:gd name="connsiteY81" fmla="*/ 441791 h 707150"/>
                <a:gd name="connsiteX82" fmla="*/ 371091 w 707760"/>
                <a:gd name="connsiteY82" fmla="*/ 354123 h 707150"/>
                <a:gd name="connsiteX83" fmla="*/ 562691 w 707760"/>
                <a:gd name="connsiteY83" fmla="*/ 162202 h 707150"/>
                <a:gd name="connsiteX84" fmla="*/ 564116 w 707760"/>
                <a:gd name="connsiteY84" fmla="*/ 164950 h 707150"/>
                <a:gd name="connsiteX85" fmla="*/ 606219 w 707760"/>
                <a:gd name="connsiteY85" fmla="*/ 164571 h 707150"/>
                <a:gd name="connsiteX86" fmla="*/ 623896 w 707760"/>
                <a:gd name="connsiteY86" fmla="*/ 156041 h 707150"/>
                <a:gd name="connsiteX87" fmla="*/ 657255 w 707760"/>
                <a:gd name="connsiteY87" fmla="*/ 123059 h 707150"/>
                <a:gd name="connsiteX88" fmla="*/ 660487 w 707760"/>
                <a:gd name="connsiteY88" fmla="*/ 117846 h 707150"/>
                <a:gd name="connsiteX89" fmla="*/ 615913 w 707760"/>
                <a:gd name="connsiteY89" fmla="*/ 114719 h 707150"/>
                <a:gd name="connsiteX90" fmla="*/ 609260 w 707760"/>
                <a:gd name="connsiteY90" fmla="*/ 116614 h 707150"/>
                <a:gd name="connsiteX91" fmla="*/ 562691 w 707760"/>
                <a:gd name="connsiteY91" fmla="*/ 162107 h 707150"/>
                <a:gd name="connsiteX92" fmla="*/ 541117 w 707760"/>
                <a:gd name="connsiteY92" fmla="*/ 142299 h 707150"/>
                <a:gd name="connsiteX93" fmla="*/ 543683 w 707760"/>
                <a:gd name="connsiteY93" fmla="*/ 143626 h 707150"/>
                <a:gd name="connsiteX94" fmla="*/ 575711 w 707760"/>
                <a:gd name="connsiteY94" fmla="*/ 111307 h 707150"/>
                <a:gd name="connsiteX95" fmla="*/ 590347 w 707760"/>
                <a:gd name="connsiteY95" fmla="*/ 72354 h 707150"/>
                <a:gd name="connsiteX96" fmla="*/ 587971 w 707760"/>
                <a:gd name="connsiteY96" fmla="*/ 43921 h 707150"/>
                <a:gd name="connsiteX97" fmla="*/ 547389 w 707760"/>
                <a:gd name="connsiteY97" fmla="*/ 84675 h 707150"/>
                <a:gd name="connsiteX98" fmla="*/ 541402 w 707760"/>
                <a:gd name="connsiteY98" fmla="*/ 96806 h 707150"/>
                <a:gd name="connsiteX99" fmla="*/ 541117 w 707760"/>
                <a:gd name="connsiteY99" fmla="*/ 142299 h 70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7760" h="707150">
                  <a:moveTo>
                    <a:pt x="512890" y="146564"/>
                  </a:moveTo>
                  <a:cubicBezTo>
                    <a:pt x="512890" y="131589"/>
                    <a:pt x="512985" y="118415"/>
                    <a:pt x="512890" y="105241"/>
                  </a:cubicBezTo>
                  <a:cubicBezTo>
                    <a:pt x="512700" y="88750"/>
                    <a:pt x="518212" y="74534"/>
                    <a:pt x="529807" y="62782"/>
                  </a:cubicBezTo>
                  <a:cubicBezTo>
                    <a:pt x="548910" y="43637"/>
                    <a:pt x="567918" y="24208"/>
                    <a:pt x="587591" y="5632"/>
                  </a:cubicBezTo>
                  <a:cubicBezTo>
                    <a:pt x="591393" y="2030"/>
                    <a:pt x="598426" y="-339"/>
                    <a:pt x="603653" y="40"/>
                  </a:cubicBezTo>
                  <a:cubicBezTo>
                    <a:pt x="611161" y="703"/>
                    <a:pt x="612967" y="7717"/>
                    <a:pt x="613537" y="14730"/>
                  </a:cubicBezTo>
                  <a:cubicBezTo>
                    <a:pt x="615058" y="35581"/>
                    <a:pt x="616673" y="56432"/>
                    <a:pt x="618289" y="77282"/>
                  </a:cubicBezTo>
                  <a:cubicBezTo>
                    <a:pt x="618479" y="80315"/>
                    <a:pt x="618859" y="83253"/>
                    <a:pt x="619239" y="87139"/>
                  </a:cubicBezTo>
                  <a:cubicBezTo>
                    <a:pt x="637772" y="88466"/>
                    <a:pt x="655830" y="89793"/>
                    <a:pt x="673887" y="91120"/>
                  </a:cubicBezTo>
                  <a:cubicBezTo>
                    <a:pt x="680920" y="91688"/>
                    <a:pt x="688048" y="91973"/>
                    <a:pt x="695081" y="92920"/>
                  </a:cubicBezTo>
                  <a:cubicBezTo>
                    <a:pt x="706771" y="94626"/>
                    <a:pt x="711998" y="107326"/>
                    <a:pt x="703730" y="115761"/>
                  </a:cubicBezTo>
                  <a:cubicBezTo>
                    <a:pt x="682061" y="138034"/>
                    <a:pt x="660012" y="159927"/>
                    <a:pt x="637392" y="181252"/>
                  </a:cubicBezTo>
                  <a:cubicBezTo>
                    <a:pt x="628173" y="189876"/>
                    <a:pt x="615913" y="192814"/>
                    <a:pt x="603083" y="192814"/>
                  </a:cubicBezTo>
                  <a:cubicBezTo>
                    <a:pt x="589302" y="192814"/>
                    <a:pt x="575521" y="192814"/>
                    <a:pt x="560505" y="192814"/>
                  </a:cubicBezTo>
                  <a:cubicBezTo>
                    <a:pt x="628743" y="282473"/>
                    <a:pt x="649272" y="380755"/>
                    <a:pt x="616293" y="487947"/>
                  </a:cubicBezTo>
                  <a:cubicBezTo>
                    <a:pt x="593864" y="560830"/>
                    <a:pt x="548435" y="617506"/>
                    <a:pt x="483998" y="658639"/>
                  </a:cubicBezTo>
                  <a:cubicBezTo>
                    <a:pt x="355599" y="740715"/>
                    <a:pt x="182437" y="716452"/>
                    <a:pt x="80744" y="602437"/>
                  </a:cubicBezTo>
                  <a:cubicBezTo>
                    <a:pt x="-23229" y="485767"/>
                    <a:pt x="-27411" y="313085"/>
                    <a:pt x="71811" y="193193"/>
                  </a:cubicBezTo>
                  <a:cubicBezTo>
                    <a:pt x="126458" y="127135"/>
                    <a:pt x="196978" y="88750"/>
                    <a:pt x="282514" y="79746"/>
                  </a:cubicBezTo>
                  <a:cubicBezTo>
                    <a:pt x="367574" y="70837"/>
                    <a:pt x="444081" y="93679"/>
                    <a:pt x="513080" y="146658"/>
                  </a:cubicBezTo>
                  <a:close/>
                  <a:moveTo>
                    <a:pt x="455296" y="229872"/>
                  </a:moveTo>
                  <a:cubicBezTo>
                    <a:pt x="428590" y="206841"/>
                    <a:pt x="397892" y="191393"/>
                    <a:pt x="363392" y="183526"/>
                  </a:cubicBezTo>
                  <a:cubicBezTo>
                    <a:pt x="323666" y="174428"/>
                    <a:pt x="284509" y="176797"/>
                    <a:pt x="245828" y="189592"/>
                  </a:cubicBezTo>
                  <a:cubicBezTo>
                    <a:pt x="234899" y="193193"/>
                    <a:pt x="227106" y="189782"/>
                    <a:pt x="224634" y="181346"/>
                  </a:cubicBezTo>
                  <a:cubicBezTo>
                    <a:pt x="222449" y="173859"/>
                    <a:pt x="227010" y="166751"/>
                    <a:pt x="236704" y="163529"/>
                  </a:cubicBezTo>
                  <a:cubicBezTo>
                    <a:pt x="300951" y="142678"/>
                    <a:pt x="363773" y="146090"/>
                    <a:pt x="424218" y="176513"/>
                  </a:cubicBezTo>
                  <a:cubicBezTo>
                    <a:pt x="442466" y="185706"/>
                    <a:pt x="459002" y="198027"/>
                    <a:pt x="474779" y="207979"/>
                  </a:cubicBezTo>
                  <a:cubicBezTo>
                    <a:pt x="484948" y="198027"/>
                    <a:pt x="495308" y="187791"/>
                    <a:pt x="505667" y="177650"/>
                  </a:cubicBezTo>
                  <a:cubicBezTo>
                    <a:pt x="402739" y="82400"/>
                    <a:pt x="224539" y="75008"/>
                    <a:pt x="110112" y="191487"/>
                  </a:cubicBezTo>
                  <a:cubicBezTo>
                    <a:pt x="-4411" y="307967"/>
                    <a:pt x="911" y="494202"/>
                    <a:pt x="121136" y="604048"/>
                  </a:cubicBezTo>
                  <a:cubicBezTo>
                    <a:pt x="241552" y="714083"/>
                    <a:pt x="428590" y="702615"/>
                    <a:pt x="534844" y="578079"/>
                  </a:cubicBezTo>
                  <a:cubicBezTo>
                    <a:pt x="639293" y="455629"/>
                    <a:pt x="614583" y="287401"/>
                    <a:pt x="527716" y="200017"/>
                  </a:cubicBezTo>
                  <a:cubicBezTo>
                    <a:pt x="517357" y="210348"/>
                    <a:pt x="506998" y="220584"/>
                    <a:pt x="496353" y="231104"/>
                  </a:cubicBezTo>
                  <a:cubicBezTo>
                    <a:pt x="497303" y="232241"/>
                    <a:pt x="498634" y="233947"/>
                    <a:pt x="499965" y="235558"/>
                  </a:cubicBezTo>
                  <a:cubicBezTo>
                    <a:pt x="563831" y="315644"/>
                    <a:pt x="576281" y="403217"/>
                    <a:pt x="533989" y="496287"/>
                  </a:cubicBezTo>
                  <a:cubicBezTo>
                    <a:pt x="480671" y="613526"/>
                    <a:pt x="335831" y="666695"/>
                    <a:pt x="218647" y="614094"/>
                  </a:cubicBezTo>
                  <a:cubicBezTo>
                    <a:pt x="109256" y="565000"/>
                    <a:pt x="52422" y="450511"/>
                    <a:pt x="79984" y="334220"/>
                  </a:cubicBezTo>
                  <a:cubicBezTo>
                    <a:pt x="87112" y="304366"/>
                    <a:pt x="100037" y="276881"/>
                    <a:pt x="118190" y="251955"/>
                  </a:cubicBezTo>
                  <a:cubicBezTo>
                    <a:pt x="124653" y="243046"/>
                    <a:pt x="134537" y="241814"/>
                    <a:pt x="140904" y="249017"/>
                  </a:cubicBezTo>
                  <a:cubicBezTo>
                    <a:pt x="147367" y="256314"/>
                    <a:pt x="144136" y="262949"/>
                    <a:pt x="139479" y="269773"/>
                  </a:cubicBezTo>
                  <a:cubicBezTo>
                    <a:pt x="99847" y="328249"/>
                    <a:pt x="90248" y="391370"/>
                    <a:pt x="111347" y="458661"/>
                  </a:cubicBezTo>
                  <a:cubicBezTo>
                    <a:pt x="147652" y="574478"/>
                    <a:pt x="280708" y="637220"/>
                    <a:pt x="393425" y="592011"/>
                  </a:cubicBezTo>
                  <a:cubicBezTo>
                    <a:pt x="508708" y="545761"/>
                    <a:pt x="561170" y="417908"/>
                    <a:pt x="511369" y="304461"/>
                  </a:cubicBezTo>
                  <a:cubicBezTo>
                    <a:pt x="502626" y="284463"/>
                    <a:pt x="490936" y="266266"/>
                    <a:pt x="476965" y="251481"/>
                  </a:cubicBezTo>
                  <a:cubicBezTo>
                    <a:pt x="465845" y="262191"/>
                    <a:pt x="455296" y="272332"/>
                    <a:pt x="444557" y="282757"/>
                  </a:cubicBezTo>
                  <a:cubicBezTo>
                    <a:pt x="445222" y="283705"/>
                    <a:pt x="446172" y="284937"/>
                    <a:pt x="447122" y="286169"/>
                  </a:cubicBezTo>
                  <a:cubicBezTo>
                    <a:pt x="478106" y="325122"/>
                    <a:pt x="489795" y="369287"/>
                    <a:pt x="482952" y="418382"/>
                  </a:cubicBezTo>
                  <a:cubicBezTo>
                    <a:pt x="481622" y="427764"/>
                    <a:pt x="478961" y="437052"/>
                    <a:pt x="475920" y="445961"/>
                  </a:cubicBezTo>
                  <a:cubicBezTo>
                    <a:pt x="473449" y="453354"/>
                    <a:pt x="467081" y="456387"/>
                    <a:pt x="459573" y="454207"/>
                  </a:cubicBezTo>
                  <a:cubicBezTo>
                    <a:pt x="451970" y="452122"/>
                    <a:pt x="448928" y="446246"/>
                    <a:pt x="449974" y="438569"/>
                  </a:cubicBezTo>
                  <a:cubicBezTo>
                    <a:pt x="450259" y="436105"/>
                    <a:pt x="451019" y="433735"/>
                    <a:pt x="451684" y="431366"/>
                  </a:cubicBezTo>
                  <a:cubicBezTo>
                    <a:pt x="459573" y="404355"/>
                    <a:pt x="459193" y="377344"/>
                    <a:pt x="450924" y="350522"/>
                  </a:cubicBezTo>
                  <a:cubicBezTo>
                    <a:pt x="445317" y="332514"/>
                    <a:pt x="436763" y="316118"/>
                    <a:pt x="424978" y="303039"/>
                  </a:cubicBezTo>
                  <a:cubicBezTo>
                    <a:pt x="413859" y="313843"/>
                    <a:pt x="403309" y="323985"/>
                    <a:pt x="392760" y="334220"/>
                  </a:cubicBezTo>
                  <a:cubicBezTo>
                    <a:pt x="427829" y="385210"/>
                    <a:pt x="409962" y="439611"/>
                    <a:pt x="376318" y="466812"/>
                  </a:cubicBezTo>
                  <a:cubicBezTo>
                    <a:pt x="339633" y="496477"/>
                    <a:pt x="286220" y="495340"/>
                    <a:pt x="251531" y="463969"/>
                  </a:cubicBezTo>
                  <a:cubicBezTo>
                    <a:pt x="215606" y="431555"/>
                    <a:pt x="208763" y="379144"/>
                    <a:pt x="235469" y="339149"/>
                  </a:cubicBezTo>
                  <a:cubicBezTo>
                    <a:pt x="248204" y="320099"/>
                    <a:pt x="265787" y="307114"/>
                    <a:pt x="287836" y="300480"/>
                  </a:cubicBezTo>
                  <a:cubicBezTo>
                    <a:pt x="317869" y="291476"/>
                    <a:pt x="345620" y="297258"/>
                    <a:pt x="371091" y="313654"/>
                  </a:cubicBezTo>
                  <a:cubicBezTo>
                    <a:pt x="382020" y="302849"/>
                    <a:pt x="392475" y="292519"/>
                    <a:pt x="403119" y="281904"/>
                  </a:cubicBezTo>
                  <a:cubicBezTo>
                    <a:pt x="402074" y="280861"/>
                    <a:pt x="401123" y="279724"/>
                    <a:pt x="399888" y="278871"/>
                  </a:cubicBezTo>
                  <a:cubicBezTo>
                    <a:pt x="355789" y="247974"/>
                    <a:pt x="308174" y="241529"/>
                    <a:pt x="258944" y="263043"/>
                  </a:cubicBezTo>
                  <a:cubicBezTo>
                    <a:pt x="209333" y="284747"/>
                    <a:pt x="180251" y="324174"/>
                    <a:pt x="174739" y="377817"/>
                  </a:cubicBezTo>
                  <a:cubicBezTo>
                    <a:pt x="169131" y="432314"/>
                    <a:pt x="190040" y="477048"/>
                    <a:pt x="235279" y="508324"/>
                  </a:cubicBezTo>
                  <a:cubicBezTo>
                    <a:pt x="279568" y="538842"/>
                    <a:pt x="327467" y="541685"/>
                    <a:pt x="376698" y="519697"/>
                  </a:cubicBezTo>
                  <a:cubicBezTo>
                    <a:pt x="387343" y="514958"/>
                    <a:pt x="394851" y="516570"/>
                    <a:pt x="398747" y="524910"/>
                  </a:cubicBezTo>
                  <a:cubicBezTo>
                    <a:pt x="402359" y="532682"/>
                    <a:pt x="398937" y="539885"/>
                    <a:pt x="388768" y="544434"/>
                  </a:cubicBezTo>
                  <a:cubicBezTo>
                    <a:pt x="327277" y="571824"/>
                    <a:pt x="267973" y="567370"/>
                    <a:pt x="214180" y="526995"/>
                  </a:cubicBezTo>
                  <a:cubicBezTo>
                    <a:pt x="160768" y="486999"/>
                    <a:pt x="138338" y="431650"/>
                    <a:pt x="148508" y="365591"/>
                  </a:cubicBezTo>
                  <a:cubicBezTo>
                    <a:pt x="165330" y="255461"/>
                    <a:pt x="283844" y="192435"/>
                    <a:pt x="385537" y="238686"/>
                  </a:cubicBezTo>
                  <a:cubicBezTo>
                    <a:pt x="399032" y="244846"/>
                    <a:pt x="411483" y="253376"/>
                    <a:pt x="424123" y="260674"/>
                  </a:cubicBezTo>
                  <a:cubicBezTo>
                    <a:pt x="434292" y="250533"/>
                    <a:pt x="444557" y="240392"/>
                    <a:pt x="455296" y="229682"/>
                  </a:cubicBezTo>
                  <a:close/>
                  <a:moveTo>
                    <a:pt x="371186" y="354218"/>
                  </a:moveTo>
                  <a:cubicBezTo>
                    <a:pt x="369190" y="356114"/>
                    <a:pt x="367574" y="357630"/>
                    <a:pt x="366054" y="359052"/>
                  </a:cubicBezTo>
                  <a:cubicBezTo>
                    <a:pt x="353603" y="371373"/>
                    <a:pt x="341248" y="383883"/>
                    <a:pt x="328703" y="396109"/>
                  </a:cubicBezTo>
                  <a:cubicBezTo>
                    <a:pt x="321765" y="402933"/>
                    <a:pt x="312926" y="403407"/>
                    <a:pt x="307414" y="397720"/>
                  </a:cubicBezTo>
                  <a:cubicBezTo>
                    <a:pt x="301712" y="391749"/>
                    <a:pt x="302377" y="383883"/>
                    <a:pt x="309410" y="376585"/>
                  </a:cubicBezTo>
                  <a:cubicBezTo>
                    <a:pt x="313687" y="372131"/>
                    <a:pt x="318058" y="367771"/>
                    <a:pt x="322430" y="363506"/>
                  </a:cubicBezTo>
                  <a:cubicBezTo>
                    <a:pt x="332124" y="354218"/>
                    <a:pt x="341818" y="345025"/>
                    <a:pt x="351798" y="335547"/>
                  </a:cubicBezTo>
                  <a:cubicBezTo>
                    <a:pt x="324521" y="315834"/>
                    <a:pt x="284414" y="322563"/>
                    <a:pt x="262650" y="348816"/>
                  </a:cubicBezTo>
                  <a:cubicBezTo>
                    <a:pt x="239651" y="376680"/>
                    <a:pt x="242312" y="417718"/>
                    <a:pt x="268733" y="442265"/>
                  </a:cubicBezTo>
                  <a:cubicBezTo>
                    <a:pt x="295249" y="466907"/>
                    <a:pt x="336401" y="466717"/>
                    <a:pt x="362632" y="441791"/>
                  </a:cubicBezTo>
                  <a:cubicBezTo>
                    <a:pt x="387152" y="418571"/>
                    <a:pt x="391334" y="378481"/>
                    <a:pt x="371091" y="354123"/>
                  </a:cubicBezTo>
                  <a:close/>
                  <a:moveTo>
                    <a:pt x="562691" y="162202"/>
                  </a:moveTo>
                  <a:cubicBezTo>
                    <a:pt x="563166" y="163149"/>
                    <a:pt x="563641" y="164002"/>
                    <a:pt x="564116" y="164950"/>
                  </a:cubicBezTo>
                  <a:cubicBezTo>
                    <a:pt x="578182" y="164950"/>
                    <a:pt x="592343" y="165803"/>
                    <a:pt x="606219" y="164571"/>
                  </a:cubicBezTo>
                  <a:cubicBezTo>
                    <a:pt x="612397" y="164002"/>
                    <a:pt x="619144" y="160306"/>
                    <a:pt x="623896" y="156041"/>
                  </a:cubicBezTo>
                  <a:cubicBezTo>
                    <a:pt x="635586" y="145711"/>
                    <a:pt x="646326" y="134148"/>
                    <a:pt x="657255" y="123059"/>
                  </a:cubicBezTo>
                  <a:cubicBezTo>
                    <a:pt x="658491" y="121827"/>
                    <a:pt x="659061" y="120121"/>
                    <a:pt x="660487" y="117846"/>
                  </a:cubicBezTo>
                  <a:cubicBezTo>
                    <a:pt x="644710" y="116709"/>
                    <a:pt x="630264" y="115572"/>
                    <a:pt x="615913" y="114719"/>
                  </a:cubicBezTo>
                  <a:cubicBezTo>
                    <a:pt x="613727" y="114624"/>
                    <a:pt x="610686" y="115193"/>
                    <a:pt x="609260" y="116614"/>
                  </a:cubicBezTo>
                  <a:cubicBezTo>
                    <a:pt x="593579" y="131684"/>
                    <a:pt x="578182" y="146943"/>
                    <a:pt x="562691" y="162107"/>
                  </a:cubicBezTo>
                  <a:close/>
                  <a:moveTo>
                    <a:pt x="541117" y="142299"/>
                  </a:moveTo>
                  <a:lnTo>
                    <a:pt x="543683" y="143626"/>
                  </a:lnTo>
                  <a:cubicBezTo>
                    <a:pt x="554232" y="132726"/>
                    <a:pt x="564021" y="120879"/>
                    <a:pt x="575711" y="111307"/>
                  </a:cubicBezTo>
                  <a:cubicBezTo>
                    <a:pt x="588542" y="100692"/>
                    <a:pt x="593579" y="88750"/>
                    <a:pt x="590347" y="72354"/>
                  </a:cubicBezTo>
                  <a:cubicBezTo>
                    <a:pt x="588637" y="63729"/>
                    <a:pt x="588827" y="54631"/>
                    <a:pt x="587971" y="43921"/>
                  </a:cubicBezTo>
                  <a:cubicBezTo>
                    <a:pt x="573240" y="58611"/>
                    <a:pt x="560030" y="71406"/>
                    <a:pt x="547389" y="84675"/>
                  </a:cubicBezTo>
                  <a:cubicBezTo>
                    <a:pt x="544348" y="87802"/>
                    <a:pt x="541592" y="92636"/>
                    <a:pt x="541402" y="96806"/>
                  </a:cubicBezTo>
                  <a:cubicBezTo>
                    <a:pt x="540642" y="111970"/>
                    <a:pt x="541117" y="127135"/>
                    <a:pt x="541117" y="142299"/>
                  </a:cubicBezTo>
                  <a:close/>
                </a:path>
              </a:pathLst>
            </a:custGeom>
            <a:solidFill>
              <a:srgbClr val="65B2AE"/>
            </a:solidFill>
            <a:ln w="0" cap="flat">
              <a:noFill/>
              <a:prstDash val="solid"/>
              <a:miter/>
            </a:ln>
          </p:spPr>
          <p:txBody>
            <a:bodyPr rtlCol="0" anchor="ctr"/>
            <a:lstStyle/>
            <a:p>
              <a:endParaRPr lang="en-IL"/>
            </a:p>
          </p:txBody>
        </p:sp>
        <p:sp>
          <p:nvSpPr>
            <p:cNvPr id="48" name="Freeform 47">
              <a:extLst>
                <a:ext uri="{FF2B5EF4-FFF2-40B4-BE49-F238E27FC236}">
                  <a16:creationId xmlns:a16="http://schemas.microsoft.com/office/drawing/2014/main" id="{4F99CB2A-D826-86B8-D70A-81FCA846F037}"/>
                </a:ext>
              </a:extLst>
            </p:cNvPr>
            <p:cNvSpPr/>
            <p:nvPr/>
          </p:nvSpPr>
          <p:spPr>
            <a:xfrm>
              <a:off x="4959681" y="-442294"/>
              <a:ext cx="27466" cy="27408"/>
            </a:xfrm>
            <a:custGeom>
              <a:avLst/>
              <a:gdLst>
                <a:gd name="connsiteX0" fmla="*/ 27466 w 27466"/>
                <a:gd name="connsiteY0" fmla="*/ 13563 h 27408"/>
                <a:gd name="connsiteX1" fmla="*/ 13306 w 27466"/>
                <a:gd name="connsiteY1" fmla="*/ 27400 h 27408"/>
                <a:gd name="connsiteX2" fmla="*/ 0 w 27466"/>
                <a:gd name="connsiteY2" fmla="*/ 13563 h 27408"/>
                <a:gd name="connsiteX3" fmla="*/ 14161 w 27466"/>
                <a:gd name="connsiteY3" fmla="*/ 10 h 27408"/>
                <a:gd name="connsiteX4" fmla="*/ 27371 w 27466"/>
                <a:gd name="connsiteY4" fmla="*/ 13563 h 2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6" h="27408">
                  <a:moveTo>
                    <a:pt x="27466" y="13563"/>
                  </a:moveTo>
                  <a:cubicBezTo>
                    <a:pt x="27466" y="21050"/>
                    <a:pt x="20624" y="27684"/>
                    <a:pt x="13306" y="27400"/>
                  </a:cubicBezTo>
                  <a:cubicBezTo>
                    <a:pt x="6368" y="27116"/>
                    <a:pt x="95" y="20576"/>
                    <a:pt x="0" y="13563"/>
                  </a:cubicBezTo>
                  <a:cubicBezTo>
                    <a:pt x="0" y="5696"/>
                    <a:pt x="6178" y="-275"/>
                    <a:pt x="14161" y="10"/>
                  </a:cubicBezTo>
                  <a:cubicBezTo>
                    <a:pt x="21764" y="199"/>
                    <a:pt x="27371" y="6075"/>
                    <a:pt x="27371" y="13563"/>
                  </a:cubicBezTo>
                  <a:close/>
                </a:path>
              </a:pathLst>
            </a:custGeom>
            <a:solidFill>
              <a:srgbClr val="65B2AE"/>
            </a:solidFill>
            <a:ln w="0" cap="flat">
              <a:noFill/>
              <a:prstDash val="solid"/>
              <a:miter/>
            </a:ln>
          </p:spPr>
          <p:txBody>
            <a:bodyPr rtlCol="0" anchor="ctr"/>
            <a:lstStyle/>
            <a:p>
              <a:endParaRPr lang="en-IL"/>
            </a:p>
          </p:txBody>
        </p:sp>
        <p:sp>
          <p:nvSpPr>
            <p:cNvPr id="49" name="Freeform 48">
              <a:extLst>
                <a:ext uri="{FF2B5EF4-FFF2-40B4-BE49-F238E27FC236}">
                  <a16:creationId xmlns:a16="http://schemas.microsoft.com/office/drawing/2014/main" id="{74D21E08-98E2-22A6-DE5A-0E9C947E6AAC}"/>
                </a:ext>
              </a:extLst>
            </p:cNvPr>
            <p:cNvSpPr/>
            <p:nvPr/>
          </p:nvSpPr>
          <p:spPr>
            <a:xfrm>
              <a:off x="5213247" y="-158339"/>
              <a:ext cx="27388" cy="27304"/>
            </a:xfrm>
            <a:custGeom>
              <a:avLst/>
              <a:gdLst>
                <a:gd name="connsiteX0" fmla="*/ 13401 w 27388"/>
                <a:gd name="connsiteY0" fmla="*/ 27300 h 27304"/>
                <a:gd name="connsiteX1" fmla="*/ 0 w 27388"/>
                <a:gd name="connsiteY1" fmla="*/ 13747 h 27304"/>
                <a:gd name="connsiteX2" fmla="*/ 14066 w 27388"/>
                <a:gd name="connsiteY2" fmla="*/ 4 h 27304"/>
                <a:gd name="connsiteX3" fmla="*/ 27371 w 27388"/>
                <a:gd name="connsiteY3" fmla="*/ 14410 h 27304"/>
                <a:gd name="connsiteX4" fmla="*/ 13401 w 27388"/>
                <a:gd name="connsiteY4" fmla="*/ 27300 h 2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8" h="27304">
                  <a:moveTo>
                    <a:pt x="13401" y="27300"/>
                  </a:moveTo>
                  <a:cubicBezTo>
                    <a:pt x="6083" y="27110"/>
                    <a:pt x="95" y="21045"/>
                    <a:pt x="0" y="13747"/>
                  </a:cubicBezTo>
                  <a:cubicBezTo>
                    <a:pt x="0" y="6070"/>
                    <a:pt x="6273" y="-185"/>
                    <a:pt x="14066" y="4"/>
                  </a:cubicBezTo>
                  <a:cubicBezTo>
                    <a:pt x="21764" y="194"/>
                    <a:pt x="27752" y="6733"/>
                    <a:pt x="27371" y="14410"/>
                  </a:cubicBezTo>
                  <a:cubicBezTo>
                    <a:pt x="26991" y="21708"/>
                    <a:pt x="20719" y="27489"/>
                    <a:pt x="13401" y="27300"/>
                  </a:cubicBezTo>
                  <a:close/>
                </a:path>
              </a:pathLst>
            </a:custGeom>
            <a:solidFill>
              <a:srgbClr val="65B2AE"/>
            </a:solidFill>
            <a:ln w="0" cap="flat">
              <a:noFill/>
              <a:prstDash val="solid"/>
              <a:miter/>
            </a:ln>
          </p:spPr>
          <p:txBody>
            <a:bodyPr rtlCol="0" anchor="ctr"/>
            <a:lstStyle/>
            <a:p>
              <a:endParaRPr lang="en-IL"/>
            </a:p>
          </p:txBody>
        </p:sp>
      </p:grpSp>
      <p:grpSp>
        <p:nvGrpSpPr>
          <p:cNvPr id="50" name="Graphic 19">
            <a:extLst>
              <a:ext uri="{FF2B5EF4-FFF2-40B4-BE49-F238E27FC236}">
                <a16:creationId xmlns:a16="http://schemas.microsoft.com/office/drawing/2014/main" id="{10826766-7658-B883-12EB-55A5DC985E0E}"/>
              </a:ext>
            </a:extLst>
          </p:cNvPr>
          <p:cNvGrpSpPr/>
          <p:nvPr/>
        </p:nvGrpSpPr>
        <p:grpSpPr>
          <a:xfrm>
            <a:off x="11807842" y="3620150"/>
            <a:ext cx="228888" cy="209744"/>
            <a:chOff x="5805060" y="-612157"/>
            <a:chExt cx="718350" cy="658268"/>
          </a:xfrm>
          <a:solidFill>
            <a:srgbClr val="65B2AE"/>
          </a:solidFill>
        </p:grpSpPr>
        <p:sp>
          <p:nvSpPr>
            <p:cNvPr id="65" name="Freeform 64">
              <a:extLst>
                <a:ext uri="{FF2B5EF4-FFF2-40B4-BE49-F238E27FC236}">
                  <a16:creationId xmlns:a16="http://schemas.microsoft.com/office/drawing/2014/main" id="{2AF89B6F-6804-98E5-4F8C-D2127F57B73B}"/>
                </a:ext>
              </a:extLst>
            </p:cNvPr>
            <p:cNvSpPr/>
            <p:nvPr/>
          </p:nvSpPr>
          <p:spPr>
            <a:xfrm>
              <a:off x="5805060" y="-612157"/>
              <a:ext cx="637431" cy="658268"/>
            </a:xfrm>
            <a:custGeom>
              <a:avLst/>
              <a:gdLst>
                <a:gd name="connsiteX0" fmla="*/ 614052 w 637431"/>
                <a:gd name="connsiteY0" fmla="*/ 635034 h 658268"/>
                <a:gd name="connsiteX1" fmla="*/ 614052 w 637431"/>
                <a:gd name="connsiteY1" fmla="*/ 370134 h 658268"/>
                <a:gd name="connsiteX2" fmla="*/ 636956 w 637431"/>
                <a:gd name="connsiteY2" fmla="*/ 370134 h 658268"/>
                <a:gd name="connsiteX3" fmla="*/ 637337 w 637431"/>
                <a:gd name="connsiteY3" fmla="*/ 379043 h 658268"/>
                <a:gd name="connsiteX4" fmla="*/ 637337 w 637431"/>
                <a:gd name="connsiteY4" fmla="*/ 639962 h 658268"/>
                <a:gd name="connsiteX5" fmla="*/ 619469 w 637431"/>
                <a:gd name="connsiteY5" fmla="*/ 658254 h 658268"/>
                <a:gd name="connsiteX6" fmla="*/ 79738 w 637431"/>
                <a:gd name="connsiteY6" fmla="*/ 658064 h 658268"/>
                <a:gd name="connsiteX7" fmla="*/ 45619 w 637431"/>
                <a:gd name="connsiteY7" fmla="*/ 652946 h 658268"/>
                <a:gd name="connsiteX8" fmla="*/ 190 w 637431"/>
                <a:gd name="connsiteY8" fmla="*/ 589446 h 658268"/>
                <a:gd name="connsiteX9" fmla="*/ 380 w 637431"/>
                <a:gd name="connsiteY9" fmla="*/ 89787 h 658268"/>
                <a:gd name="connsiteX10" fmla="*/ 50181 w 637431"/>
                <a:gd name="connsiteY10" fmla="*/ 6573 h 658268"/>
                <a:gd name="connsiteX11" fmla="*/ 92569 w 637431"/>
                <a:gd name="connsiteY11" fmla="*/ 34 h 658268"/>
                <a:gd name="connsiteX12" fmla="*/ 104449 w 637431"/>
                <a:gd name="connsiteY12" fmla="*/ 14345 h 658268"/>
                <a:gd name="connsiteX13" fmla="*/ 104449 w 637431"/>
                <a:gd name="connsiteY13" fmla="*/ 70168 h 658268"/>
                <a:gd name="connsiteX14" fmla="*/ 104449 w 637431"/>
                <a:gd name="connsiteY14" fmla="*/ 80499 h 658268"/>
                <a:gd name="connsiteX15" fmla="*/ 116614 w 637431"/>
                <a:gd name="connsiteY15" fmla="*/ 80499 h 658268"/>
                <a:gd name="connsiteX16" fmla="*/ 617758 w 637431"/>
                <a:gd name="connsiteY16" fmla="*/ 80499 h 658268"/>
                <a:gd name="connsiteX17" fmla="*/ 637431 w 637431"/>
                <a:gd name="connsiteY17" fmla="*/ 99928 h 658268"/>
                <a:gd name="connsiteX18" fmla="*/ 637431 w 637431"/>
                <a:gd name="connsiteY18" fmla="*/ 183994 h 658268"/>
                <a:gd name="connsiteX19" fmla="*/ 614717 w 637431"/>
                <a:gd name="connsiteY19" fmla="*/ 183994 h 658268"/>
                <a:gd name="connsiteX20" fmla="*/ 614717 w 637431"/>
                <a:gd name="connsiteY20" fmla="*/ 104287 h 658268"/>
                <a:gd name="connsiteX21" fmla="*/ 104449 w 637431"/>
                <a:gd name="connsiteY21" fmla="*/ 104287 h 658268"/>
                <a:gd name="connsiteX22" fmla="*/ 104449 w 637431"/>
                <a:gd name="connsiteY22" fmla="*/ 115755 h 658268"/>
                <a:gd name="connsiteX23" fmla="*/ 104449 w 637431"/>
                <a:gd name="connsiteY23" fmla="*/ 523008 h 658268"/>
                <a:gd name="connsiteX24" fmla="*/ 85061 w 637431"/>
                <a:gd name="connsiteY24" fmla="*/ 543006 h 658268"/>
                <a:gd name="connsiteX25" fmla="*/ 48565 w 637431"/>
                <a:gd name="connsiteY25" fmla="*/ 549830 h 658268"/>
                <a:gd name="connsiteX26" fmla="*/ 23570 w 637431"/>
                <a:gd name="connsiteY26" fmla="*/ 594090 h 658268"/>
                <a:gd name="connsiteX27" fmla="*/ 56454 w 637431"/>
                <a:gd name="connsiteY27" fmla="*/ 632285 h 658268"/>
                <a:gd name="connsiteX28" fmla="*/ 77457 w 637431"/>
                <a:gd name="connsiteY28" fmla="*/ 634939 h 658268"/>
                <a:gd name="connsiteX29" fmla="*/ 606544 w 637431"/>
                <a:gd name="connsiteY29" fmla="*/ 635034 h 658268"/>
                <a:gd name="connsiteX30" fmla="*/ 614147 w 637431"/>
                <a:gd name="connsiteY30" fmla="*/ 635034 h 658268"/>
                <a:gd name="connsiteX31" fmla="*/ 80594 w 637431"/>
                <a:gd name="connsiteY31" fmla="*/ 516374 h 658268"/>
                <a:gd name="connsiteX32" fmla="*/ 80594 w 637431"/>
                <a:gd name="connsiteY32" fmla="*/ 22780 h 658268"/>
                <a:gd name="connsiteX33" fmla="*/ 37256 w 637431"/>
                <a:gd name="connsiteY33" fmla="*/ 44863 h 658268"/>
                <a:gd name="connsiteX34" fmla="*/ 23285 w 637431"/>
                <a:gd name="connsiteY34" fmla="*/ 93862 h 658268"/>
                <a:gd name="connsiteX35" fmla="*/ 23285 w 637431"/>
                <a:gd name="connsiteY35" fmla="*/ 527747 h 658268"/>
                <a:gd name="connsiteX36" fmla="*/ 23570 w 637431"/>
                <a:gd name="connsiteY36" fmla="*/ 533623 h 658268"/>
                <a:gd name="connsiteX37" fmla="*/ 80689 w 637431"/>
                <a:gd name="connsiteY37" fmla="*/ 516374 h 65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7431" h="658268">
                  <a:moveTo>
                    <a:pt x="614052" y="635034"/>
                  </a:moveTo>
                  <a:lnTo>
                    <a:pt x="614052" y="370134"/>
                  </a:lnTo>
                  <a:lnTo>
                    <a:pt x="636956" y="370134"/>
                  </a:lnTo>
                  <a:cubicBezTo>
                    <a:pt x="637052" y="372883"/>
                    <a:pt x="637337" y="375916"/>
                    <a:pt x="637337" y="379043"/>
                  </a:cubicBezTo>
                  <a:cubicBezTo>
                    <a:pt x="637337" y="466048"/>
                    <a:pt x="637337" y="552957"/>
                    <a:pt x="637337" y="639962"/>
                  </a:cubicBezTo>
                  <a:cubicBezTo>
                    <a:pt x="637337" y="654842"/>
                    <a:pt x="634010" y="658254"/>
                    <a:pt x="619469" y="658254"/>
                  </a:cubicBezTo>
                  <a:cubicBezTo>
                    <a:pt x="439559" y="658254"/>
                    <a:pt x="259649" y="658349"/>
                    <a:pt x="79738" y="658064"/>
                  </a:cubicBezTo>
                  <a:cubicBezTo>
                    <a:pt x="68334" y="658064"/>
                    <a:pt x="56359" y="656548"/>
                    <a:pt x="45619" y="652946"/>
                  </a:cubicBezTo>
                  <a:cubicBezTo>
                    <a:pt x="16537" y="643279"/>
                    <a:pt x="190" y="620343"/>
                    <a:pt x="190" y="589446"/>
                  </a:cubicBezTo>
                  <a:cubicBezTo>
                    <a:pt x="0" y="422925"/>
                    <a:pt x="-190" y="256308"/>
                    <a:pt x="380" y="89787"/>
                  </a:cubicBezTo>
                  <a:cubicBezTo>
                    <a:pt x="475" y="53108"/>
                    <a:pt x="14446" y="22022"/>
                    <a:pt x="50181" y="6573"/>
                  </a:cubicBezTo>
                  <a:cubicBezTo>
                    <a:pt x="62916" y="1076"/>
                    <a:pt x="78218" y="981"/>
                    <a:pt x="92569" y="34"/>
                  </a:cubicBezTo>
                  <a:cubicBezTo>
                    <a:pt x="101122" y="-535"/>
                    <a:pt x="104449" y="6194"/>
                    <a:pt x="104449" y="14345"/>
                  </a:cubicBezTo>
                  <a:cubicBezTo>
                    <a:pt x="104449" y="32921"/>
                    <a:pt x="104449" y="51592"/>
                    <a:pt x="104449" y="70168"/>
                  </a:cubicBezTo>
                  <a:cubicBezTo>
                    <a:pt x="104449" y="73296"/>
                    <a:pt x="104449" y="76423"/>
                    <a:pt x="104449" y="80499"/>
                  </a:cubicBezTo>
                  <a:cubicBezTo>
                    <a:pt x="109106" y="80499"/>
                    <a:pt x="112907" y="80499"/>
                    <a:pt x="116614" y="80499"/>
                  </a:cubicBezTo>
                  <a:cubicBezTo>
                    <a:pt x="283694" y="80499"/>
                    <a:pt x="450678" y="80499"/>
                    <a:pt x="617758" y="80499"/>
                  </a:cubicBezTo>
                  <a:cubicBezTo>
                    <a:pt x="634580" y="80499"/>
                    <a:pt x="637431" y="83342"/>
                    <a:pt x="637431" y="99928"/>
                  </a:cubicBezTo>
                  <a:cubicBezTo>
                    <a:pt x="637431" y="127792"/>
                    <a:pt x="637431" y="155656"/>
                    <a:pt x="637431" y="183994"/>
                  </a:cubicBezTo>
                  <a:lnTo>
                    <a:pt x="614717" y="183994"/>
                  </a:lnTo>
                  <a:lnTo>
                    <a:pt x="614717" y="104287"/>
                  </a:lnTo>
                  <a:lnTo>
                    <a:pt x="104449" y="104287"/>
                  </a:lnTo>
                  <a:cubicBezTo>
                    <a:pt x="104449" y="108268"/>
                    <a:pt x="104449" y="111964"/>
                    <a:pt x="104449" y="115755"/>
                  </a:cubicBezTo>
                  <a:cubicBezTo>
                    <a:pt x="104449" y="251475"/>
                    <a:pt x="104449" y="387289"/>
                    <a:pt x="104449" y="523008"/>
                  </a:cubicBezTo>
                  <a:cubicBezTo>
                    <a:pt x="104449" y="539784"/>
                    <a:pt x="101598" y="541869"/>
                    <a:pt x="85061" y="543006"/>
                  </a:cubicBezTo>
                  <a:cubicBezTo>
                    <a:pt x="72705" y="543859"/>
                    <a:pt x="59875" y="545375"/>
                    <a:pt x="48565" y="549830"/>
                  </a:cubicBezTo>
                  <a:cubicBezTo>
                    <a:pt x="29842" y="557128"/>
                    <a:pt x="21574" y="573713"/>
                    <a:pt x="23570" y="594090"/>
                  </a:cubicBezTo>
                  <a:cubicBezTo>
                    <a:pt x="25376" y="613235"/>
                    <a:pt x="37446" y="627546"/>
                    <a:pt x="56454" y="632285"/>
                  </a:cubicBezTo>
                  <a:cubicBezTo>
                    <a:pt x="63297" y="633991"/>
                    <a:pt x="70425" y="634939"/>
                    <a:pt x="77457" y="634939"/>
                  </a:cubicBezTo>
                  <a:cubicBezTo>
                    <a:pt x="253851" y="635128"/>
                    <a:pt x="430150" y="635034"/>
                    <a:pt x="606544" y="635034"/>
                  </a:cubicBezTo>
                  <a:cubicBezTo>
                    <a:pt x="608730" y="635034"/>
                    <a:pt x="610916" y="635034"/>
                    <a:pt x="614147" y="635034"/>
                  </a:cubicBezTo>
                  <a:close/>
                  <a:moveTo>
                    <a:pt x="80594" y="516374"/>
                  </a:moveTo>
                  <a:lnTo>
                    <a:pt x="80594" y="22780"/>
                  </a:lnTo>
                  <a:cubicBezTo>
                    <a:pt x="62156" y="23159"/>
                    <a:pt x="47900" y="30551"/>
                    <a:pt x="37256" y="44863"/>
                  </a:cubicBezTo>
                  <a:cubicBezTo>
                    <a:pt x="26421" y="59458"/>
                    <a:pt x="23285" y="76234"/>
                    <a:pt x="23285" y="93862"/>
                  </a:cubicBezTo>
                  <a:cubicBezTo>
                    <a:pt x="23285" y="238490"/>
                    <a:pt x="23285" y="383119"/>
                    <a:pt x="23285" y="527747"/>
                  </a:cubicBezTo>
                  <a:cubicBezTo>
                    <a:pt x="23285" y="530496"/>
                    <a:pt x="23570" y="533149"/>
                    <a:pt x="23570" y="533623"/>
                  </a:cubicBezTo>
                  <a:cubicBezTo>
                    <a:pt x="42293" y="527937"/>
                    <a:pt x="60825" y="522345"/>
                    <a:pt x="80689" y="516374"/>
                  </a:cubicBezTo>
                  <a:close/>
                </a:path>
              </a:pathLst>
            </a:custGeom>
            <a:solidFill>
              <a:srgbClr val="65B2AE"/>
            </a:solidFill>
            <a:ln w="0" cap="flat">
              <a:noFill/>
              <a:prstDash val="solid"/>
              <a:miter/>
            </a:ln>
          </p:spPr>
          <p:txBody>
            <a:bodyPr rtlCol="0" anchor="ctr"/>
            <a:lstStyle/>
            <a:p>
              <a:endParaRPr lang="en-IL"/>
            </a:p>
          </p:txBody>
        </p:sp>
        <p:sp>
          <p:nvSpPr>
            <p:cNvPr id="66" name="Freeform 65">
              <a:extLst>
                <a:ext uri="{FF2B5EF4-FFF2-40B4-BE49-F238E27FC236}">
                  <a16:creationId xmlns:a16="http://schemas.microsoft.com/office/drawing/2014/main" id="{E84D2ACC-0343-182D-25FD-57EE14E5EDB6}"/>
                </a:ext>
              </a:extLst>
            </p:cNvPr>
            <p:cNvSpPr/>
            <p:nvPr/>
          </p:nvSpPr>
          <p:spPr>
            <a:xfrm>
              <a:off x="5955790" y="-427154"/>
              <a:ext cx="567620" cy="404053"/>
            </a:xfrm>
            <a:custGeom>
              <a:avLst/>
              <a:gdLst>
                <a:gd name="connsiteX0" fmla="*/ 138666 w 567620"/>
                <a:gd name="connsiteY0" fmla="*/ 380749 h 404053"/>
                <a:gd name="connsiteX1" fmla="*/ 138666 w 567620"/>
                <a:gd name="connsiteY1" fmla="*/ 403970 h 404053"/>
                <a:gd name="connsiteX2" fmla="*/ 107968 w 567620"/>
                <a:gd name="connsiteY2" fmla="*/ 403970 h 404053"/>
                <a:gd name="connsiteX3" fmla="*/ 53890 w 567620"/>
                <a:gd name="connsiteY3" fmla="*/ 403970 h 404053"/>
                <a:gd name="connsiteX4" fmla="*/ 3 w 567620"/>
                <a:gd name="connsiteY4" fmla="*/ 351558 h 404053"/>
                <a:gd name="connsiteX5" fmla="*/ 53890 w 567620"/>
                <a:gd name="connsiteY5" fmla="*/ 300095 h 404053"/>
                <a:gd name="connsiteX6" fmla="*/ 239218 w 567620"/>
                <a:gd name="connsiteY6" fmla="*/ 300095 h 404053"/>
                <a:gd name="connsiteX7" fmla="*/ 252618 w 567620"/>
                <a:gd name="connsiteY7" fmla="*/ 292134 h 404053"/>
                <a:gd name="connsiteX8" fmla="*/ 282841 w 567620"/>
                <a:gd name="connsiteY8" fmla="*/ 237353 h 404053"/>
                <a:gd name="connsiteX9" fmla="*/ 290349 w 567620"/>
                <a:gd name="connsiteY9" fmla="*/ 227402 h 404053"/>
                <a:gd name="connsiteX10" fmla="*/ 506659 w 567620"/>
                <a:gd name="connsiteY10" fmla="*/ 11596 h 404053"/>
                <a:gd name="connsiteX11" fmla="*/ 544675 w 567620"/>
                <a:gd name="connsiteY11" fmla="*/ 2024 h 404053"/>
                <a:gd name="connsiteX12" fmla="*/ 567010 w 567620"/>
                <a:gd name="connsiteY12" fmla="*/ 28656 h 404053"/>
                <a:gd name="connsiteX13" fmla="*/ 554939 w 567620"/>
                <a:gd name="connsiteY13" fmla="*/ 61449 h 404053"/>
                <a:gd name="connsiteX14" fmla="*/ 383298 w 567620"/>
                <a:gd name="connsiteY14" fmla="*/ 233278 h 404053"/>
                <a:gd name="connsiteX15" fmla="*/ 272767 w 567620"/>
                <a:gd name="connsiteY15" fmla="*/ 315259 h 404053"/>
                <a:gd name="connsiteX16" fmla="*/ 240738 w 567620"/>
                <a:gd name="connsiteY16" fmla="*/ 323315 h 404053"/>
                <a:gd name="connsiteX17" fmla="*/ 54365 w 567620"/>
                <a:gd name="connsiteY17" fmla="*/ 323220 h 404053"/>
                <a:gd name="connsiteX18" fmla="*/ 25473 w 567620"/>
                <a:gd name="connsiteY18" fmla="*/ 362932 h 404053"/>
                <a:gd name="connsiteX19" fmla="*/ 53700 w 567620"/>
                <a:gd name="connsiteY19" fmla="*/ 380844 h 404053"/>
                <a:gd name="connsiteX20" fmla="*/ 138761 w 567620"/>
                <a:gd name="connsiteY20" fmla="*/ 380844 h 404053"/>
                <a:gd name="connsiteX21" fmla="*/ 285312 w 567620"/>
                <a:gd name="connsiteY21" fmla="*/ 277823 h 404053"/>
                <a:gd name="connsiteX22" fmla="*/ 288828 w 567620"/>
                <a:gd name="connsiteY22" fmla="*/ 280855 h 404053"/>
                <a:gd name="connsiteX23" fmla="*/ 327034 w 567620"/>
                <a:gd name="connsiteY23" fmla="*/ 255455 h 404053"/>
                <a:gd name="connsiteX24" fmla="*/ 483565 w 567620"/>
                <a:gd name="connsiteY24" fmla="*/ 99928 h 404053"/>
                <a:gd name="connsiteX25" fmla="*/ 490978 w 567620"/>
                <a:gd name="connsiteY25" fmla="*/ 91967 h 404053"/>
                <a:gd name="connsiteX26" fmla="*/ 473681 w 567620"/>
                <a:gd name="connsiteY26" fmla="*/ 74433 h 404053"/>
                <a:gd name="connsiteX27" fmla="*/ 466648 w 567620"/>
                <a:gd name="connsiteY27" fmla="*/ 84005 h 404053"/>
                <a:gd name="connsiteX28" fmla="*/ 312874 w 567620"/>
                <a:gd name="connsiteY28" fmla="*/ 238111 h 404053"/>
                <a:gd name="connsiteX29" fmla="*/ 285407 w 567620"/>
                <a:gd name="connsiteY29" fmla="*/ 277823 h 404053"/>
                <a:gd name="connsiteX30" fmla="*/ 492118 w 567620"/>
                <a:gd name="connsiteY30" fmla="*/ 57752 h 404053"/>
                <a:gd name="connsiteX31" fmla="*/ 508465 w 567620"/>
                <a:gd name="connsiteY31" fmla="*/ 75096 h 404053"/>
                <a:gd name="connsiteX32" fmla="*/ 540874 w 567620"/>
                <a:gd name="connsiteY32" fmla="*/ 42493 h 404053"/>
                <a:gd name="connsiteX33" fmla="*/ 540874 w 567620"/>
                <a:gd name="connsiteY33" fmla="*/ 26192 h 404053"/>
                <a:gd name="connsiteX34" fmla="*/ 524527 w 567620"/>
                <a:gd name="connsiteY34" fmla="*/ 26476 h 404053"/>
                <a:gd name="connsiteX35" fmla="*/ 492213 w 567620"/>
                <a:gd name="connsiteY35" fmla="*/ 57752 h 40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620" h="404053">
                  <a:moveTo>
                    <a:pt x="138666" y="380749"/>
                  </a:moveTo>
                  <a:lnTo>
                    <a:pt x="138666" y="403970"/>
                  </a:lnTo>
                  <a:cubicBezTo>
                    <a:pt x="128306" y="403970"/>
                    <a:pt x="118137" y="403970"/>
                    <a:pt x="107968" y="403970"/>
                  </a:cubicBezTo>
                  <a:cubicBezTo>
                    <a:pt x="89910" y="403970"/>
                    <a:pt x="71948" y="404159"/>
                    <a:pt x="53890" y="403970"/>
                  </a:cubicBezTo>
                  <a:cubicBezTo>
                    <a:pt x="23097" y="403685"/>
                    <a:pt x="-283" y="380749"/>
                    <a:pt x="3" y="351558"/>
                  </a:cubicBezTo>
                  <a:cubicBezTo>
                    <a:pt x="288" y="322652"/>
                    <a:pt x="23477" y="300190"/>
                    <a:pt x="53890" y="300095"/>
                  </a:cubicBezTo>
                  <a:cubicBezTo>
                    <a:pt x="115666" y="299905"/>
                    <a:pt x="177442" y="299905"/>
                    <a:pt x="239218" y="300095"/>
                  </a:cubicBezTo>
                  <a:cubicBezTo>
                    <a:pt x="245870" y="300095"/>
                    <a:pt x="249482" y="298105"/>
                    <a:pt x="252618" y="292134"/>
                  </a:cubicBezTo>
                  <a:cubicBezTo>
                    <a:pt x="262312" y="273652"/>
                    <a:pt x="272576" y="255455"/>
                    <a:pt x="282841" y="237353"/>
                  </a:cubicBezTo>
                  <a:cubicBezTo>
                    <a:pt x="284837" y="233752"/>
                    <a:pt x="287403" y="230340"/>
                    <a:pt x="290349" y="227402"/>
                  </a:cubicBezTo>
                  <a:cubicBezTo>
                    <a:pt x="362389" y="155372"/>
                    <a:pt x="434524" y="83531"/>
                    <a:pt x="506659" y="11596"/>
                  </a:cubicBezTo>
                  <a:cubicBezTo>
                    <a:pt x="517494" y="792"/>
                    <a:pt x="530134" y="-2620"/>
                    <a:pt x="544675" y="2024"/>
                  </a:cubicBezTo>
                  <a:cubicBezTo>
                    <a:pt x="557601" y="6099"/>
                    <a:pt x="564634" y="15767"/>
                    <a:pt x="567010" y="28656"/>
                  </a:cubicBezTo>
                  <a:cubicBezTo>
                    <a:pt x="569481" y="41735"/>
                    <a:pt x="564253" y="52255"/>
                    <a:pt x="554939" y="61449"/>
                  </a:cubicBezTo>
                  <a:cubicBezTo>
                    <a:pt x="497536" y="118504"/>
                    <a:pt x="439276" y="174801"/>
                    <a:pt x="383298" y="233278"/>
                  </a:cubicBezTo>
                  <a:cubicBezTo>
                    <a:pt x="350794" y="267208"/>
                    <a:pt x="314869" y="294882"/>
                    <a:pt x="272767" y="315259"/>
                  </a:cubicBezTo>
                  <a:cubicBezTo>
                    <a:pt x="262312" y="320377"/>
                    <a:pt x="252428" y="323315"/>
                    <a:pt x="240738" y="323315"/>
                  </a:cubicBezTo>
                  <a:cubicBezTo>
                    <a:pt x="178582" y="322936"/>
                    <a:pt x="116521" y="323031"/>
                    <a:pt x="54365" y="323220"/>
                  </a:cubicBezTo>
                  <a:cubicBezTo>
                    <a:pt x="31556" y="323220"/>
                    <a:pt x="17490" y="342839"/>
                    <a:pt x="25473" y="362932"/>
                  </a:cubicBezTo>
                  <a:cubicBezTo>
                    <a:pt x="29940" y="374115"/>
                    <a:pt x="40109" y="380749"/>
                    <a:pt x="53700" y="380844"/>
                  </a:cubicBezTo>
                  <a:cubicBezTo>
                    <a:pt x="81642" y="380939"/>
                    <a:pt x="109679" y="380844"/>
                    <a:pt x="138761" y="380844"/>
                  </a:cubicBezTo>
                  <a:close/>
                  <a:moveTo>
                    <a:pt x="285312" y="277823"/>
                  </a:moveTo>
                  <a:cubicBezTo>
                    <a:pt x="286452" y="278865"/>
                    <a:pt x="287593" y="279813"/>
                    <a:pt x="288828" y="280855"/>
                  </a:cubicBezTo>
                  <a:cubicBezTo>
                    <a:pt x="301659" y="272515"/>
                    <a:pt x="316200" y="265881"/>
                    <a:pt x="327034" y="255455"/>
                  </a:cubicBezTo>
                  <a:cubicBezTo>
                    <a:pt x="379781" y="204181"/>
                    <a:pt x="431483" y="151865"/>
                    <a:pt x="483565" y="99928"/>
                  </a:cubicBezTo>
                  <a:cubicBezTo>
                    <a:pt x="486226" y="97274"/>
                    <a:pt x="488792" y="94431"/>
                    <a:pt x="490978" y="91967"/>
                  </a:cubicBezTo>
                  <a:cubicBezTo>
                    <a:pt x="485465" y="86375"/>
                    <a:pt x="480428" y="81257"/>
                    <a:pt x="473681" y="74433"/>
                  </a:cubicBezTo>
                  <a:cubicBezTo>
                    <a:pt x="471209" y="77750"/>
                    <a:pt x="469309" y="81257"/>
                    <a:pt x="466648" y="84005"/>
                  </a:cubicBezTo>
                  <a:cubicBezTo>
                    <a:pt x="415326" y="135374"/>
                    <a:pt x="363530" y="186174"/>
                    <a:pt x="312874" y="238111"/>
                  </a:cubicBezTo>
                  <a:cubicBezTo>
                    <a:pt x="301754" y="249484"/>
                    <a:pt x="294531" y="264459"/>
                    <a:pt x="285407" y="277823"/>
                  </a:cubicBezTo>
                  <a:close/>
                  <a:moveTo>
                    <a:pt x="492118" y="57752"/>
                  </a:moveTo>
                  <a:cubicBezTo>
                    <a:pt x="498011" y="64008"/>
                    <a:pt x="503048" y="69315"/>
                    <a:pt x="508465" y="75096"/>
                  </a:cubicBezTo>
                  <a:cubicBezTo>
                    <a:pt x="519680" y="63913"/>
                    <a:pt x="530419" y="53393"/>
                    <a:pt x="540874" y="42493"/>
                  </a:cubicBezTo>
                  <a:cubicBezTo>
                    <a:pt x="545721" y="37376"/>
                    <a:pt x="546101" y="31310"/>
                    <a:pt x="540874" y="26192"/>
                  </a:cubicBezTo>
                  <a:cubicBezTo>
                    <a:pt x="535646" y="21074"/>
                    <a:pt x="529659" y="21643"/>
                    <a:pt x="524527" y="26476"/>
                  </a:cubicBezTo>
                  <a:cubicBezTo>
                    <a:pt x="513597" y="36712"/>
                    <a:pt x="502953" y="47327"/>
                    <a:pt x="492213" y="57752"/>
                  </a:cubicBezTo>
                  <a:close/>
                </a:path>
              </a:pathLst>
            </a:custGeom>
            <a:solidFill>
              <a:srgbClr val="65B2AE"/>
            </a:solidFill>
            <a:ln w="0" cap="flat">
              <a:noFill/>
              <a:prstDash val="solid"/>
              <a:miter/>
            </a:ln>
          </p:spPr>
          <p:txBody>
            <a:bodyPr rtlCol="0" anchor="ctr"/>
            <a:lstStyle/>
            <a:p>
              <a:endParaRPr lang="en-IL"/>
            </a:p>
          </p:txBody>
        </p:sp>
        <p:sp>
          <p:nvSpPr>
            <p:cNvPr id="67" name="Freeform 66">
              <a:extLst>
                <a:ext uri="{FF2B5EF4-FFF2-40B4-BE49-F238E27FC236}">
                  <a16:creationId xmlns:a16="http://schemas.microsoft.com/office/drawing/2014/main" id="{15DF7B8D-27A1-6B77-91D7-7C9E44BA0B3F}"/>
                </a:ext>
              </a:extLst>
            </p:cNvPr>
            <p:cNvSpPr/>
            <p:nvPr/>
          </p:nvSpPr>
          <p:spPr>
            <a:xfrm>
              <a:off x="5944127" y="-485450"/>
              <a:ext cx="208754" cy="184926"/>
            </a:xfrm>
            <a:custGeom>
              <a:avLst/>
              <a:gdLst>
                <a:gd name="connsiteX0" fmla="*/ 150709 w 208754"/>
                <a:gd name="connsiteY0" fmla="*/ 138700 h 184926"/>
                <a:gd name="connsiteX1" fmla="*/ 150709 w 208754"/>
                <a:gd name="connsiteY1" fmla="*/ 170544 h 184926"/>
                <a:gd name="connsiteX2" fmla="*/ 136643 w 208754"/>
                <a:gd name="connsiteY2" fmla="*/ 184856 h 184926"/>
                <a:gd name="connsiteX3" fmla="*/ 14137 w 208754"/>
                <a:gd name="connsiteY3" fmla="*/ 184856 h 184926"/>
                <a:gd name="connsiteX4" fmla="*/ 71 w 208754"/>
                <a:gd name="connsiteY4" fmla="*/ 170544 h 184926"/>
                <a:gd name="connsiteX5" fmla="*/ 71 w 208754"/>
                <a:gd name="connsiteY5" fmla="*/ 14732 h 184926"/>
                <a:gd name="connsiteX6" fmla="*/ 14707 w 208754"/>
                <a:gd name="connsiteY6" fmla="*/ 42 h 184926"/>
                <a:gd name="connsiteX7" fmla="*/ 194143 w 208754"/>
                <a:gd name="connsiteY7" fmla="*/ 42 h 184926"/>
                <a:gd name="connsiteX8" fmla="*/ 208684 w 208754"/>
                <a:gd name="connsiteY8" fmla="*/ 14827 h 184926"/>
                <a:gd name="connsiteX9" fmla="*/ 208684 w 208754"/>
                <a:gd name="connsiteY9" fmla="*/ 123535 h 184926"/>
                <a:gd name="connsiteX10" fmla="*/ 193477 w 208754"/>
                <a:gd name="connsiteY10" fmla="*/ 138605 h 184926"/>
                <a:gd name="connsiteX11" fmla="*/ 150804 w 208754"/>
                <a:gd name="connsiteY11" fmla="*/ 138605 h 184926"/>
                <a:gd name="connsiteX12" fmla="*/ 23926 w 208754"/>
                <a:gd name="connsiteY12" fmla="*/ 23547 h 184926"/>
                <a:gd name="connsiteX13" fmla="*/ 23926 w 208754"/>
                <a:gd name="connsiteY13" fmla="*/ 161256 h 184926"/>
                <a:gd name="connsiteX14" fmla="*/ 126284 w 208754"/>
                <a:gd name="connsiteY14" fmla="*/ 161256 h 184926"/>
                <a:gd name="connsiteX15" fmla="*/ 127234 w 208754"/>
                <a:gd name="connsiteY15" fmla="*/ 159171 h 184926"/>
                <a:gd name="connsiteX16" fmla="*/ 127424 w 208754"/>
                <a:gd name="connsiteY16" fmla="*/ 133203 h 184926"/>
                <a:gd name="connsiteX17" fmla="*/ 144912 w 208754"/>
                <a:gd name="connsiteY17" fmla="*/ 115574 h 184926"/>
                <a:gd name="connsiteX18" fmla="*/ 184829 w 208754"/>
                <a:gd name="connsiteY18" fmla="*/ 115574 h 184926"/>
                <a:gd name="connsiteX19" fmla="*/ 184829 w 208754"/>
                <a:gd name="connsiteY19" fmla="*/ 23641 h 184926"/>
                <a:gd name="connsiteX20" fmla="*/ 23926 w 208754"/>
                <a:gd name="connsiteY20" fmla="*/ 23641 h 1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754" h="184926">
                  <a:moveTo>
                    <a:pt x="150709" y="138700"/>
                  </a:moveTo>
                  <a:cubicBezTo>
                    <a:pt x="150709" y="150168"/>
                    <a:pt x="150899" y="160309"/>
                    <a:pt x="150709" y="170544"/>
                  </a:cubicBezTo>
                  <a:cubicBezTo>
                    <a:pt x="150519" y="180401"/>
                    <a:pt x="146338" y="184761"/>
                    <a:pt x="136643" y="184856"/>
                  </a:cubicBezTo>
                  <a:cubicBezTo>
                    <a:pt x="95776" y="184950"/>
                    <a:pt x="55004" y="184950"/>
                    <a:pt x="14137" y="184856"/>
                  </a:cubicBezTo>
                  <a:cubicBezTo>
                    <a:pt x="4443" y="184856"/>
                    <a:pt x="166" y="180401"/>
                    <a:pt x="71" y="170544"/>
                  </a:cubicBezTo>
                  <a:cubicBezTo>
                    <a:pt x="-24" y="118607"/>
                    <a:pt x="-24" y="66670"/>
                    <a:pt x="71" y="14732"/>
                  </a:cubicBezTo>
                  <a:cubicBezTo>
                    <a:pt x="71" y="4307"/>
                    <a:pt x="4348" y="42"/>
                    <a:pt x="14707" y="42"/>
                  </a:cubicBezTo>
                  <a:cubicBezTo>
                    <a:pt x="74487" y="42"/>
                    <a:pt x="134267" y="-53"/>
                    <a:pt x="194143" y="42"/>
                  </a:cubicBezTo>
                  <a:cubicBezTo>
                    <a:pt x="204407" y="42"/>
                    <a:pt x="208588" y="4402"/>
                    <a:pt x="208684" y="14827"/>
                  </a:cubicBezTo>
                  <a:cubicBezTo>
                    <a:pt x="208778" y="51032"/>
                    <a:pt x="208778" y="87331"/>
                    <a:pt x="208684" y="123535"/>
                  </a:cubicBezTo>
                  <a:cubicBezTo>
                    <a:pt x="208684" y="134435"/>
                    <a:pt x="204502" y="138510"/>
                    <a:pt x="193477" y="138605"/>
                  </a:cubicBezTo>
                  <a:cubicBezTo>
                    <a:pt x="179696" y="138700"/>
                    <a:pt x="165916" y="138605"/>
                    <a:pt x="150804" y="138605"/>
                  </a:cubicBezTo>
                  <a:close/>
                  <a:moveTo>
                    <a:pt x="23926" y="23547"/>
                  </a:moveTo>
                  <a:lnTo>
                    <a:pt x="23926" y="161256"/>
                  </a:lnTo>
                  <a:lnTo>
                    <a:pt x="126284" y="161256"/>
                  </a:lnTo>
                  <a:cubicBezTo>
                    <a:pt x="126759" y="160214"/>
                    <a:pt x="127234" y="159740"/>
                    <a:pt x="127234" y="159171"/>
                  </a:cubicBezTo>
                  <a:cubicBezTo>
                    <a:pt x="127330" y="150547"/>
                    <a:pt x="127424" y="141827"/>
                    <a:pt x="127424" y="133203"/>
                  </a:cubicBezTo>
                  <a:cubicBezTo>
                    <a:pt x="127424" y="119081"/>
                    <a:pt x="130941" y="115574"/>
                    <a:pt x="144912" y="115574"/>
                  </a:cubicBezTo>
                  <a:cubicBezTo>
                    <a:pt x="158218" y="115574"/>
                    <a:pt x="171618" y="115574"/>
                    <a:pt x="184829" y="115574"/>
                  </a:cubicBezTo>
                  <a:lnTo>
                    <a:pt x="184829" y="23641"/>
                  </a:lnTo>
                  <a:lnTo>
                    <a:pt x="23926" y="23641"/>
                  </a:lnTo>
                  <a:close/>
                </a:path>
              </a:pathLst>
            </a:custGeom>
            <a:solidFill>
              <a:srgbClr val="65B2AE"/>
            </a:solidFill>
            <a:ln w="0" cap="flat">
              <a:noFill/>
              <a:prstDash val="solid"/>
              <a:miter/>
            </a:ln>
          </p:spPr>
          <p:txBody>
            <a:bodyPr rtlCol="0" anchor="ctr"/>
            <a:lstStyle/>
            <a:p>
              <a:endParaRPr lang="en-IL"/>
            </a:p>
          </p:txBody>
        </p:sp>
        <p:sp>
          <p:nvSpPr>
            <p:cNvPr id="68" name="Freeform 67">
              <a:extLst>
                <a:ext uri="{FF2B5EF4-FFF2-40B4-BE49-F238E27FC236}">
                  <a16:creationId xmlns:a16="http://schemas.microsoft.com/office/drawing/2014/main" id="{42B333B9-3C71-5CBD-7E68-F9D13C89419A}"/>
                </a:ext>
              </a:extLst>
            </p:cNvPr>
            <p:cNvSpPr/>
            <p:nvPr/>
          </p:nvSpPr>
          <p:spPr>
            <a:xfrm>
              <a:off x="6117859" y="-323696"/>
              <a:ext cx="139061" cy="138675"/>
            </a:xfrm>
            <a:custGeom>
              <a:avLst/>
              <a:gdLst>
                <a:gd name="connsiteX0" fmla="*/ 81235 w 139061"/>
                <a:gd name="connsiteY0" fmla="*/ 69352 h 138675"/>
                <a:gd name="connsiteX1" fmla="*/ 81235 w 139061"/>
                <a:gd name="connsiteY1" fmla="*/ 122617 h 138675"/>
                <a:gd name="connsiteX2" fmla="*/ 64983 w 139061"/>
                <a:gd name="connsiteY2" fmla="*/ 138634 h 138675"/>
                <a:gd name="connsiteX3" fmla="*/ 14802 w 139061"/>
                <a:gd name="connsiteY3" fmla="*/ 138634 h 138675"/>
                <a:gd name="connsiteX4" fmla="*/ 71 w 139061"/>
                <a:gd name="connsiteY4" fmla="*/ 124038 h 138675"/>
                <a:gd name="connsiteX5" fmla="*/ 71 w 139061"/>
                <a:gd name="connsiteY5" fmla="*/ 14477 h 138675"/>
                <a:gd name="connsiteX6" fmla="*/ 14898 w 139061"/>
                <a:gd name="connsiteY6" fmla="*/ 71 h 138675"/>
                <a:gd name="connsiteX7" fmla="*/ 123813 w 139061"/>
                <a:gd name="connsiteY7" fmla="*/ 71 h 138675"/>
                <a:gd name="connsiteX8" fmla="*/ 139019 w 139061"/>
                <a:gd name="connsiteY8" fmla="*/ 15141 h 138675"/>
                <a:gd name="connsiteX9" fmla="*/ 139019 w 139061"/>
                <a:gd name="connsiteY9" fmla="*/ 52672 h 138675"/>
                <a:gd name="connsiteX10" fmla="*/ 122578 w 139061"/>
                <a:gd name="connsiteY10" fmla="*/ 69447 h 138675"/>
                <a:gd name="connsiteX11" fmla="*/ 81140 w 139061"/>
                <a:gd name="connsiteY11" fmla="*/ 69447 h 138675"/>
                <a:gd name="connsiteX12" fmla="*/ 115355 w 139061"/>
                <a:gd name="connsiteY12" fmla="*/ 46227 h 138675"/>
                <a:gd name="connsiteX13" fmla="*/ 115355 w 139061"/>
                <a:gd name="connsiteY13" fmla="*/ 23860 h 138675"/>
                <a:gd name="connsiteX14" fmla="*/ 24021 w 139061"/>
                <a:gd name="connsiteY14" fmla="*/ 23860 h 138675"/>
                <a:gd name="connsiteX15" fmla="*/ 24021 w 139061"/>
                <a:gd name="connsiteY15" fmla="*/ 115035 h 138675"/>
                <a:gd name="connsiteX16" fmla="*/ 57951 w 139061"/>
                <a:gd name="connsiteY16" fmla="*/ 115035 h 138675"/>
                <a:gd name="connsiteX17" fmla="*/ 57951 w 139061"/>
                <a:gd name="connsiteY17" fmla="*/ 61865 h 138675"/>
                <a:gd name="connsiteX18" fmla="*/ 73632 w 139061"/>
                <a:gd name="connsiteY18" fmla="*/ 46322 h 138675"/>
                <a:gd name="connsiteX19" fmla="*/ 115259 w 139061"/>
                <a:gd name="connsiteY19" fmla="*/ 46322 h 13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061" h="138675">
                  <a:moveTo>
                    <a:pt x="81235" y="69352"/>
                  </a:moveTo>
                  <a:cubicBezTo>
                    <a:pt x="81235" y="88023"/>
                    <a:pt x="81235" y="105367"/>
                    <a:pt x="81235" y="122617"/>
                  </a:cubicBezTo>
                  <a:cubicBezTo>
                    <a:pt x="81235" y="134653"/>
                    <a:pt x="77244" y="138634"/>
                    <a:pt x="64983" y="138634"/>
                  </a:cubicBezTo>
                  <a:cubicBezTo>
                    <a:pt x="48257" y="138634"/>
                    <a:pt x="31529" y="138729"/>
                    <a:pt x="14802" y="138634"/>
                  </a:cubicBezTo>
                  <a:cubicBezTo>
                    <a:pt x="4348" y="138539"/>
                    <a:pt x="71" y="134369"/>
                    <a:pt x="71" y="124038"/>
                  </a:cubicBezTo>
                  <a:cubicBezTo>
                    <a:pt x="-24" y="87549"/>
                    <a:pt x="-24" y="50966"/>
                    <a:pt x="71" y="14477"/>
                  </a:cubicBezTo>
                  <a:cubicBezTo>
                    <a:pt x="71" y="4241"/>
                    <a:pt x="4443" y="71"/>
                    <a:pt x="14898" y="71"/>
                  </a:cubicBezTo>
                  <a:cubicBezTo>
                    <a:pt x="51203" y="-24"/>
                    <a:pt x="87508" y="-24"/>
                    <a:pt x="123813" y="71"/>
                  </a:cubicBezTo>
                  <a:cubicBezTo>
                    <a:pt x="134838" y="71"/>
                    <a:pt x="138925" y="4241"/>
                    <a:pt x="139019" y="15141"/>
                  </a:cubicBezTo>
                  <a:cubicBezTo>
                    <a:pt x="139115" y="27651"/>
                    <a:pt x="139019" y="40161"/>
                    <a:pt x="139019" y="52672"/>
                  </a:cubicBezTo>
                  <a:cubicBezTo>
                    <a:pt x="139019" y="65561"/>
                    <a:pt x="135218" y="69352"/>
                    <a:pt x="122578" y="69447"/>
                  </a:cubicBezTo>
                  <a:cubicBezTo>
                    <a:pt x="109177" y="69447"/>
                    <a:pt x="95681" y="69447"/>
                    <a:pt x="81140" y="69447"/>
                  </a:cubicBezTo>
                  <a:close/>
                  <a:moveTo>
                    <a:pt x="115355" y="46227"/>
                  </a:moveTo>
                  <a:lnTo>
                    <a:pt x="115355" y="23860"/>
                  </a:lnTo>
                  <a:lnTo>
                    <a:pt x="24021" y="23860"/>
                  </a:lnTo>
                  <a:lnTo>
                    <a:pt x="24021" y="115035"/>
                  </a:lnTo>
                  <a:lnTo>
                    <a:pt x="57951" y="115035"/>
                  </a:lnTo>
                  <a:cubicBezTo>
                    <a:pt x="57951" y="96932"/>
                    <a:pt x="57951" y="79399"/>
                    <a:pt x="57951" y="61865"/>
                  </a:cubicBezTo>
                  <a:cubicBezTo>
                    <a:pt x="57951" y="50397"/>
                    <a:pt x="62037" y="46417"/>
                    <a:pt x="73632" y="46322"/>
                  </a:cubicBezTo>
                  <a:cubicBezTo>
                    <a:pt x="87413" y="46227"/>
                    <a:pt x="101099" y="46322"/>
                    <a:pt x="115259" y="46322"/>
                  </a:cubicBezTo>
                  <a:close/>
                </a:path>
              </a:pathLst>
            </a:custGeom>
            <a:solidFill>
              <a:srgbClr val="65B2AE"/>
            </a:solidFill>
            <a:ln w="0" cap="flat">
              <a:noFill/>
              <a:prstDash val="solid"/>
              <a:miter/>
            </a:ln>
          </p:spPr>
          <p:txBody>
            <a:bodyPr rtlCol="0" anchor="ctr"/>
            <a:lstStyle/>
            <a:p>
              <a:endParaRPr lang="en-IL"/>
            </a:p>
          </p:txBody>
        </p:sp>
        <p:sp>
          <p:nvSpPr>
            <p:cNvPr id="69" name="Freeform 68">
              <a:extLst>
                <a:ext uri="{FF2B5EF4-FFF2-40B4-BE49-F238E27FC236}">
                  <a16:creationId xmlns:a16="http://schemas.microsoft.com/office/drawing/2014/main" id="{0113D4F5-E5C6-5805-24AE-69F12568941F}"/>
                </a:ext>
              </a:extLst>
            </p:cNvPr>
            <p:cNvSpPr/>
            <p:nvPr/>
          </p:nvSpPr>
          <p:spPr>
            <a:xfrm>
              <a:off x="6245236" y="-127320"/>
              <a:ext cx="139161" cy="127236"/>
            </a:xfrm>
            <a:custGeom>
              <a:avLst/>
              <a:gdLst>
                <a:gd name="connsiteX0" fmla="*/ 58022 w 139161"/>
                <a:gd name="connsiteY0" fmla="*/ 57790 h 127236"/>
                <a:gd name="connsiteX1" fmla="*/ 58022 w 139161"/>
                <a:gd name="connsiteY1" fmla="*/ 16467 h 127236"/>
                <a:gd name="connsiteX2" fmla="*/ 73893 w 139161"/>
                <a:gd name="connsiteY2" fmla="*/ 71 h 127236"/>
                <a:gd name="connsiteX3" fmla="*/ 123979 w 139161"/>
                <a:gd name="connsiteY3" fmla="*/ 71 h 127236"/>
                <a:gd name="connsiteX4" fmla="*/ 139091 w 139161"/>
                <a:gd name="connsiteY4" fmla="*/ 15235 h 127236"/>
                <a:gd name="connsiteX5" fmla="*/ 139091 w 139161"/>
                <a:gd name="connsiteY5" fmla="*/ 112381 h 127236"/>
                <a:gd name="connsiteX6" fmla="*/ 124549 w 139161"/>
                <a:gd name="connsiteY6" fmla="*/ 127166 h 127236"/>
                <a:gd name="connsiteX7" fmla="*/ 14684 w 139161"/>
                <a:gd name="connsiteY7" fmla="*/ 127166 h 127236"/>
                <a:gd name="connsiteX8" fmla="*/ 142 w 139161"/>
                <a:gd name="connsiteY8" fmla="*/ 112476 h 127236"/>
                <a:gd name="connsiteX9" fmla="*/ 142 w 139161"/>
                <a:gd name="connsiteY9" fmla="*/ 72101 h 127236"/>
                <a:gd name="connsiteX10" fmla="*/ 14303 w 139161"/>
                <a:gd name="connsiteY10" fmla="*/ 57884 h 127236"/>
                <a:gd name="connsiteX11" fmla="*/ 35497 w 139161"/>
                <a:gd name="connsiteY11" fmla="*/ 57884 h 127236"/>
                <a:gd name="connsiteX12" fmla="*/ 58022 w 139161"/>
                <a:gd name="connsiteY12" fmla="*/ 57884 h 127236"/>
                <a:gd name="connsiteX13" fmla="*/ 23807 w 139161"/>
                <a:gd name="connsiteY13" fmla="*/ 103377 h 127236"/>
                <a:gd name="connsiteX14" fmla="*/ 115141 w 139161"/>
                <a:gd name="connsiteY14" fmla="*/ 103377 h 127236"/>
                <a:gd name="connsiteX15" fmla="*/ 115141 w 139161"/>
                <a:gd name="connsiteY15" fmla="*/ 23765 h 127236"/>
                <a:gd name="connsiteX16" fmla="*/ 81211 w 139161"/>
                <a:gd name="connsiteY16" fmla="*/ 23765 h 127236"/>
                <a:gd name="connsiteX17" fmla="*/ 81211 w 139161"/>
                <a:gd name="connsiteY17" fmla="*/ 65467 h 127236"/>
                <a:gd name="connsiteX18" fmla="*/ 65435 w 139161"/>
                <a:gd name="connsiteY18" fmla="*/ 81010 h 127236"/>
                <a:gd name="connsiteX19" fmla="*/ 23807 w 139161"/>
                <a:gd name="connsiteY19" fmla="*/ 81010 h 127236"/>
                <a:gd name="connsiteX20" fmla="*/ 23807 w 139161"/>
                <a:gd name="connsiteY20" fmla="*/ 103377 h 12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161" h="127236">
                  <a:moveTo>
                    <a:pt x="58022" y="57790"/>
                  </a:moveTo>
                  <a:cubicBezTo>
                    <a:pt x="58022" y="43194"/>
                    <a:pt x="58022" y="29831"/>
                    <a:pt x="58022" y="16467"/>
                  </a:cubicBezTo>
                  <a:cubicBezTo>
                    <a:pt x="58022" y="4146"/>
                    <a:pt x="61918" y="166"/>
                    <a:pt x="73893" y="71"/>
                  </a:cubicBezTo>
                  <a:cubicBezTo>
                    <a:pt x="90620" y="-24"/>
                    <a:pt x="107347" y="-24"/>
                    <a:pt x="123979" y="71"/>
                  </a:cubicBezTo>
                  <a:cubicBezTo>
                    <a:pt x="134909" y="71"/>
                    <a:pt x="139091" y="4241"/>
                    <a:pt x="139091" y="15235"/>
                  </a:cubicBezTo>
                  <a:cubicBezTo>
                    <a:pt x="139186" y="47554"/>
                    <a:pt x="139186" y="79967"/>
                    <a:pt x="139091" y="112381"/>
                  </a:cubicBezTo>
                  <a:cubicBezTo>
                    <a:pt x="139091" y="122806"/>
                    <a:pt x="134814" y="127166"/>
                    <a:pt x="124549" y="127166"/>
                  </a:cubicBezTo>
                  <a:cubicBezTo>
                    <a:pt x="87959" y="127261"/>
                    <a:pt x="51274" y="127261"/>
                    <a:pt x="14684" y="127166"/>
                  </a:cubicBezTo>
                  <a:cubicBezTo>
                    <a:pt x="4324" y="127166"/>
                    <a:pt x="238" y="122806"/>
                    <a:pt x="142" y="112476"/>
                  </a:cubicBezTo>
                  <a:cubicBezTo>
                    <a:pt x="-47" y="99017"/>
                    <a:pt x="-47" y="85559"/>
                    <a:pt x="142" y="72101"/>
                  </a:cubicBezTo>
                  <a:cubicBezTo>
                    <a:pt x="332" y="62244"/>
                    <a:pt x="4514" y="58169"/>
                    <a:pt x="14303" y="57884"/>
                  </a:cubicBezTo>
                  <a:cubicBezTo>
                    <a:pt x="21336" y="57695"/>
                    <a:pt x="28464" y="57884"/>
                    <a:pt x="35497" y="57884"/>
                  </a:cubicBezTo>
                  <a:cubicBezTo>
                    <a:pt x="42530" y="57884"/>
                    <a:pt x="49563" y="57884"/>
                    <a:pt x="58022" y="57884"/>
                  </a:cubicBezTo>
                  <a:close/>
                  <a:moveTo>
                    <a:pt x="23807" y="103377"/>
                  </a:moveTo>
                  <a:lnTo>
                    <a:pt x="115141" y="103377"/>
                  </a:lnTo>
                  <a:lnTo>
                    <a:pt x="115141" y="23765"/>
                  </a:lnTo>
                  <a:lnTo>
                    <a:pt x="81211" y="23765"/>
                  </a:lnTo>
                  <a:cubicBezTo>
                    <a:pt x="81211" y="37981"/>
                    <a:pt x="81211" y="51724"/>
                    <a:pt x="81211" y="65467"/>
                  </a:cubicBezTo>
                  <a:cubicBezTo>
                    <a:pt x="81116" y="76934"/>
                    <a:pt x="77030" y="80915"/>
                    <a:pt x="65435" y="81010"/>
                  </a:cubicBezTo>
                  <a:cubicBezTo>
                    <a:pt x="51749" y="81105"/>
                    <a:pt x="37968" y="81010"/>
                    <a:pt x="23807" y="81010"/>
                  </a:cubicBezTo>
                  <a:lnTo>
                    <a:pt x="23807" y="103377"/>
                  </a:lnTo>
                  <a:close/>
                </a:path>
              </a:pathLst>
            </a:custGeom>
            <a:solidFill>
              <a:srgbClr val="65B2AE"/>
            </a:solidFill>
            <a:ln w="0" cap="flat">
              <a:noFill/>
              <a:prstDash val="solid"/>
              <a:miter/>
            </a:ln>
          </p:spPr>
          <p:txBody>
            <a:bodyPr rtlCol="0" anchor="ctr"/>
            <a:lstStyle/>
            <a:p>
              <a:endParaRPr lang="en-IL"/>
            </a:p>
          </p:txBody>
        </p:sp>
        <p:sp>
          <p:nvSpPr>
            <p:cNvPr id="70" name="Freeform 69">
              <a:extLst>
                <a:ext uri="{FF2B5EF4-FFF2-40B4-BE49-F238E27FC236}">
                  <a16:creationId xmlns:a16="http://schemas.microsoft.com/office/drawing/2014/main" id="{3D72B43E-4DA2-137C-B00F-26B02D4FE375}"/>
                </a:ext>
              </a:extLst>
            </p:cNvPr>
            <p:cNvSpPr/>
            <p:nvPr/>
          </p:nvSpPr>
          <p:spPr>
            <a:xfrm>
              <a:off x="6187457" y="-485384"/>
              <a:ext cx="139156" cy="115687"/>
            </a:xfrm>
            <a:custGeom>
              <a:avLst/>
              <a:gdLst>
                <a:gd name="connsiteX0" fmla="*/ 69516 w 139156"/>
                <a:gd name="connsiteY0" fmla="*/ 115508 h 115687"/>
                <a:gd name="connsiteX1" fmla="*/ 16484 w 139156"/>
                <a:gd name="connsiteY1" fmla="*/ 115508 h 115687"/>
                <a:gd name="connsiteX2" fmla="*/ 42 w 139156"/>
                <a:gd name="connsiteY2" fmla="*/ 99776 h 115687"/>
                <a:gd name="connsiteX3" fmla="*/ 42 w 139156"/>
                <a:gd name="connsiteY3" fmla="*/ 15235 h 115687"/>
                <a:gd name="connsiteX4" fmla="*/ 15154 w 139156"/>
                <a:gd name="connsiteY4" fmla="*/ 71 h 115687"/>
                <a:gd name="connsiteX5" fmla="*/ 124069 w 139156"/>
                <a:gd name="connsiteY5" fmla="*/ 71 h 115687"/>
                <a:gd name="connsiteX6" fmla="*/ 139085 w 139156"/>
                <a:gd name="connsiteY6" fmla="*/ 15330 h 115687"/>
                <a:gd name="connsiteX7" fmla="*/ 139085 w 139156"/>
                <a:gd name="connsiteY7" fmla="*/ 100913 h 115687"/>
                <a:gd name="connsiteX8" fmla="*/ 124449 w 139156"/>
                <a:gd name="connsiteY8" fmla="*/ 115603 h 115687"/>
                <a:gd name="connsiteX9" fmla="*/ 69516 w 139156"/>
                <a:gd name="connsiteY9" fmla="*/ 115603 h 115687"/>
                <a:gd name="connsiteX10" fmla="*/ 115230 w 139156"/>
                <a:gd name="connsiteY10" fmla="*/ 91909 h 115687"/>
                <a:gd name="connsiteX11" fmla="*/ 115230 w 139156"/>
                <a:gd name="connsiteY11" fmla="*/ 23860 h 115687"/>
                <a:gd name="connsiteX12" fmla="*/ 23802 w 139156"/>
                <a:gd name="connsiteY12" fmla="*/ 23860 h 115687"/>
                <a:gd name="connsiteX13" fmla="*/ 23802 w 139156"/>
                <a:gd name="connsiteY13" fmla="*/ 91909 h 115687"/>
                <a:gd name="connsiteX14" fmla="*/ 115230 w 139156"/>
                <a:gd name="connsiteY14" fmla="*/ 91909 h 1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156" h="115687">
                  <a:moveTo>
                    <a:pt x="69516" y="115508"/>
                  </a:moveTo>
                  <a:cubicBezTo>
                    <a:pt x="51839" y="115508"/>
                    <a:pt x="34162" y="115508"/>
                    <a:pt x="16484" y="115508"/>
                  </a:cubicBezTo>
                  <a:cubicBezTo>
                    <a:pt x="4129" y="115508"/>
                    <a:pt x="42" y="111623"/>
                    <a:pt x="42" y="99776"/>
                  </a:cubicBezTo>
                  <a:cubicBezTo>
                    <a:pt x="42" y="71627"/>
                    <a:pt x="-53" y="43384"/>
                    <a:pt x="42" y="15235"/>
                  </a:cubicBezTo>
                  <a:cubicBezTo>
                    <a:pt x="42" y="4241"/>
                    <a:pt x="4224" y="71"/>
                    <a:pt x="15154" y="71"/>
                  </a:cubicBezTo>
                  <a:cubicBezTo>
                    <a:pt x="51459" y="-24"/>
                    <a:pt x="87764" y="-24"/>
                    <a:pt x="124069" y="71"/>
                  </a:cubicBezTo>
                  <a:cubicBezTo>
                    <a:pt x="134904" y="71"/>
                    <a:pt x="139085" y="4336"/>
                    <a:pt x="139085" y="15330"/>
                  </a:cubicBezTo>
                  <a:cubicBezTo>
                    <a:pt x="139180" y="43858"/>
                    <a:pt x="139180" y="72385"/>
                    <a:pt x="139085" y="100913"/>
                  </a:cubicBezTo>
                  <a:cubicBezTo>
                    <a:pt x="139085" y="111338"/>
                    <a:pt x="134809" y="115508"/>
                    <a:pt x="124449" y="115603"/>
                  </a:cubicBezTo>
                  <a:cubicBezTo>
                    <a:pt x="106107" y="115793"/>
                    <a:pt x="87859" y="115603"/>
                    <a:pt x="69516" y="115603"/>
                  </a:cubicBezTo>
                  <a:close/>
                  <a:moveTo>
                    <a:pt x="115230" y="91909"/>
                  </a:moveTo>
                  <a:lnTo>
                    <a:pt x="115230" y="23860"/>
                  </a:lnTo>
                  <a:lnTo>
                    <a:pt x="23802" y="23860"/>
                  </a:lnTo>
                  <a:lnTo>
                    <a:pt x="23802" y="91909"/>
                  </a:lnTo>
                  <a:lnTo>
                    <a:pt x="115230" y="91909"/>
                  </a:lnTo>
                  <a:close/>
                </a:path>
              </a:pathLst>
            </a:custGeom>
            <a:solidFill>
              <a:srgbClr val="65B2AE"/>
            </a:solidFill>
            <a:ln w="0" cap="flat">
              <a:noFill/>
              <a:prstDash val="solid"/>
              <a:miter/>
            </a:ln>
          </p:spPr>
          <p:txBody>
            <a:bodyPr rtlCol="0" anchor="ctr"/>
            <a:lstStyle/>
            <a:p>
              <a:endParaRPr lang="en-IL"/>
            </a:p>
          </p:txBody>
        </p:sp>
        <p:sp>
          <p:nvSpPr>
            <p:cNvPr id="72" name="Freeform 71">
              <a:extLst>
                <a:ext uri="{FF2B5EF4-FFF2-40B4-BE49-F238E27FC236}">
                  <a16:creationId xmlns:a16="http://schemas.microsoft.com/office/drawing/2014/main" id="{2E5105C5-7B24-D654-24A5-19245B0E9087}"/>
                </a:ext>
              </a:extLst>
            </p:cNvPr>
            <p:cNvSpPr/>
            <p:nvPr/>
          </p:nvSpPr>
          <p:spPr>
            <a:xfrm>
              <a:off x="5944127" y="-265977"/>
              <a:ext cx="150656" cy="81009"/>
            </a:xfrm>
            <a:custGeom>
              <a:avLst/>
              <a:gdLst>
                <a:gd name="connsiteX0" fmla="*/ 75438 w 150656"/>
                <a:gd name="connsiteY0" fmla="*/ 80915 h 81009"/>
                <a:gd name="connsiteX1" fmla="*/ 15658 w 150656"/>
                <a:gd name="connsiteY1" fmla="*/ 80915 h 81009"/>
                <a:gd name="connsiteX2" fmla="*/ 71 w 150656"/>
                <a:gd name="connsiteY2" fmla="*/ 65277 h 81009"/>
                <a:gd name="connsiteX3" fmla="*/ 71 w 150656"/>
                <a:gd name="connsiteY3" fmla="*/ 15330 h 81009"/>
                <a:gd name="connsiteX4" fmla="*/ 15088 w 150656"/>
                <a:gd name="connsiteY4" fmla="*/ 71 h 81009"/>
                <a:gd name="connsiteX5" fmla="*/ 135503 w 150656"/>
                <a:gd name="connsiteY5" fmla="*/ 71 h 81009"/>
                <a:gd name="connsiteX6" fmla="*/ 150614 w 150656"/>
                <a:gd name="connsiteY6" fmla="*/ 15235 h 81009"/>
                <a:gd name="connsiteX7" fmla="*/ 150614 w 150656"/>
                <a:gd name="connsiteY7" fmla="*/ 64235 h 81009"/>
                <a:gd name="connsiteX8" fmla="*/ 134172 w 150656"/>
                <a:gd name="connsiteY8" fmla="*/ 81010 h 81009"/>
                <a:gd name="connsiteX9" fmla="*/ 75343 w 150656"/>
                <a:gd name="connsiteY9" fmla="*/ 81010 h 81009"/>
                <a:gd name="connsiteX10" fmla="*/ 126949 w 150656"/>
                <a:gd name="connsiteY10" fmla="*/ 57411 h 81009"/>
                <a:gd name="connsiteX11" fmla="*/ 126949 w 150656"/>
                <a:gd name="connsiteY11" fmla="*/ 23765 h 81009"/>
                <a:gd name="connsiteX12" fmla="*/ 23926 w 150656"/>
                <a:gd name="connsiteY12" fmla="*/ 23765 h 81009"/>
                <a:gd name="connsiteX13" fmla="*/ 23926 w 150656"/>
                <a:gd name="connsiteY13" fmla="*/ 57411 h 81009"/>
                <a:gd name="connsiteX14" fmla="*/ 126949 w 150656"/>
                <a:gd name="connsiteY14" fmla="*/ 57411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656" h="81009">
                  <a:moveTo>
                    <a:pt x="75438" y="80915"/>
                  </a:moveTo>
                  <a:cubicBezTo>
                    <a:pt x="55479" y="80915"/>
                    <a:pt x="35616" y="80915"/>
                    <a:pt x="15658" y="80915"/>
                  </a:cubicBezTo>
                  <a:cubicBezTo>
                    <a:pt x="4063" y="80915"/>
                    <a:pt x="71" y="76840"/>
                    <a:pt x="71" y="65277"/>
                  </a:cubicBezTo>
                  <a:cubicBezTo>
                    <a:pt x="-24" y="48596"/>
                    <a:pt x="-24" y="32011"/>
                    <a:pt x="71" y="15330"/>
                  </a:cubicBezTo>
                  <a:cubicBezTo>
                    <a:pt x="71" y="4336"/>
                    <a:pt x="4253" y="71"/>
                    <a:pt x="15088" y="71"/>
                  </a:cubicBezTo>
                  <a:cubicBezTo>
                    <a:pt x="55194" y="-24"/>
                    <a:pt x="95396" y="-24"/>
                    <a:pt x="135503" y="71"/>
                  </a:cubicBezTo>
                  <a:cubicBezTo>
                    <a:pt x="146432" y="71"/>
                    <a:pt x="150519" y="4241"/>
                    <a:pt x="150614" y="15235"/>
                  </a:cubicBezTo>
                  <a:cubicBezTo>
                    <a:pt x="150709" y="31537"/>
                    <a:pt x="150614" y="47933"/>
                    <a:pt x="150614" y="64235"/>
                  </a:cubicBezTo>
                  <a:cubicBezTo>
                    <a:pt x="150614" y="77124"/>
                    <a:pt x="146813" y="80915"/>
                    <a:pt x="134172" y="81010"/>
                  </a:cubicBezTo>
                  <a:cubicBezTo>
                    <a:pt x="114594" y="81010"/>
                    <a:pt x="95016" y="81010"/>
                    <a:pt x="75343" y="81010"/>
                  </a:cubicBezTo>
                  <a:close/>
                  <a:moveTo>
                    <a:pt x="126949" y="57411"/>
                  </a:moveTo>
                  <a:lnTo>
                    <a:pt x="126949" y="23765"/>
                  </a:lnTo>
                  <a:lnTo>
                    <a:pt x="23926" y="23765"/>
                  </a:lnTo>
                  <a:lnTo>
                    <a:pt x="23926" y="57411"/>
                  </a:lnTo>
                  <a:lnTo>
                    <a:pt x="126949" y="57411"/>
                  </a:lnTo>
                  <a:close/>
                </a:path>
              </a:pathLst>
            </a:custGeom>
            <a:solidFill>
              <a:srgbClr val="65B2AE"/>
            </a:solidFill>
            <a:ln w="0" cap="flat">
              <a:noFill/>
              <a:prstDash val="solid"/>
              <a:miter/>
            </a:ln>
          </p:spPr>
          <p:txBody>
            <a:bodyPr rtlCol="0" anchor="ctr"/>
            <a:lstStyle/>
            <a:p>
              <a:endParaRPr lang="en-IL"/>
            </a:p>
          </p:txBody>
        </p:sp>
        <p:sp>
          <p:nvSpPr>
            <p:cNvPr id="73" name="Freeform 72">
              <a:extLst>
                <a:ext uri="{FF2B5EF4-FFF2-40B4-BE49-F238E27FC236}">
                  <a16:creationId xmlns:a16="http://schemas.microsoft.com/office/drawing/2014/main" id="{CFFF2825-4A09-60AF-F787-4ABA9619CAC1}"/>
                </a:ext>
              </a:extLst>
            </p:cNvPr>
            <p:cNvSpPr/>
            <p:nvPr/>
          </p:nvSpPr>
          <p:spPr>
            <a:xfrm>
              <a:off x="6118691" y="-46120"/>
              <a:ext cx="21859" cy="22272"/>
            </a:xfrm>
            <a:custGeom>
              <a:avLst/>
              <a:gdLst>
                <a:gd name="connsiteX0" fmla="*/ 0 w 21859"/>
                <a:gd name="connsiteY0" fmla="*/ 0 h 22272"/>
                <a:gd name="connsiteX1" fmla="*/ 21859 w 21859"/>
                <a:gd name="connsiteY1" fmla="*/ 0 h 22272"/>
                <a:gd name="connsiteX2" fmla="*/ 21859 w 21859"/>
                <a:gd name="connsiteY2" fmla="*/ 22272 h 22272"/>
                <a:gd name="connsiteX3" fmla="*/ 0 w 21859"/>
                <a:gd name="connsiteY3" fmla="*/ 22272 h 22272"/>
                <a:gd name="connsiteX4" fmla="*/ 0 w 21859"/>
                <a:gd name="connsiteY4" fmla="*/ 0 h 2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9" h="22272">
                  <a:moveTo>
                    <a:pt x="0" y="0"/>
                  </a:moveTo>
                  <a:lnTo>
                    <a:pt x="21859" y="0"/>
                  </a:lnTo>
                  <a:lnTo>
                    <a:pt x="21859" y="22272"/>
                  </a:lnTo>
                  <a:lnTo>
                    <a:pt x="0" y="22272"/>
                  </a:lnTo>
                  <a:lnTo>
                    <a:pt x="0" y="0"/>
                  </a:lnTo>
                  <a:close/>
                </a:path>
              </a:pathLst>
            </a:custGeom>
            <a:solidFill>
              <a:srgbClr val="65B2AE"/>
            </a:solidFill>
            <a:ln w="0" cap="flat">
              <a:noFill/>
              <a:prstDash val="solid"/>
              <a:miter/>
            </a:ln>
          </p:spPr>
          <p:txBody>
            <a:bodyPr rtlCol="0" anchor="ctr"/>
            <a:lstStyle/>
            <a:p>
              <a:endParaRPr lang="en-IL"/>
            </a:p>
          </p:txBody>
        </p:sp>
      </p:grpSp>
      <p:grpSp>
        <p:nvGrpSpPr>
          <p:cNvPr id="79" name="Group 78">
            <a:extLst>
              <a:ext uri="{FF2B5EF4-FFF2-40B4-BE49-F238E27FC236}">
                <a16:creationId xmlns:a16="http://schemas.microsoft.com/office/drawing/2014/main" id="{F36248BD-E5A1-F3C6-AEB3-608A22C1212C}"/>
              </a:ext>
            </a:extLst>
          </p:cNvPr>
          <p:cNvGrpSpPr/>
          <p:nvPr/>
        </p:nvGrpSpPr>
        <p:grpSpPr>
          <a:xfrm>
            <a:off x="11787576" y="5018385"/>
            <a:ext cx="239865" cy="239143"/>
            <a:chOff x="6784943" y="-602741"/>
            <a:chExt cx="752800" cy="750532"/>
          </a:xfrm>
        </p:grpSpPr>
        <p:sp>
          <p:nvSpPr>
            <p:cNvPr id="74" name="Freeform 73">
              <a:extLst>
                <a:ext uri="{FF2B5EF4-FFF2-40B4-BE49-F238E27FC236}">
                  <a16:creationId xmlns:a16="http://schemas.microsoft.com/office/drawing/2014/main" id="{071E752D-0F2C-BA6F-1673-643D9CBF9301}"/>
                </a:ext>
              </a:extLst>
            </p:cNvPr>
            <p:cNvSpPr/>
            <p:nvPr/>
          </p:nvSpPr>
          <p:spPr>
            <a:xfrm>
              <a:off x="6784943" y="-602741"/>
              <a:ext cx="752800" cy="750532"/>
            </a:xfrm>
            <a:custGeom>
              <a:avLst/>
              <a:gdLst>
                <a:gd name="connsiteX0" fmla="*/ 374528 w 752800"/>
                <a:gd name="connsiteY0" fmla="*/ 750532 h 750532"/>
                <a:gd name="connsiteX1" fmla="*/ 343355 w 752800"/>
                <a:gd name="connsiteY1" fmla="*/ 750532 h 750532"/>
                <a:gd name="connsiteX2" fmla="*/ 301537 w 752800"/>
                <a:gd name="connsiteY2" fmla="*/ 710631 h 750532"/>
                <a:gd name="connsiteX3" fmla="*/ 262001 w 752800"/>
                <a:gd name="connsiteY3" fmla="*/ 652439 h 750532"/>
                <a:gd name="connsiteX4" fmla="*/ 235295 w 752800"/>
                <a:gd name="connsiteY4" fmla="*/ 646563 h 750532"/>
                <a:gd name="connsiteX5" fmla="*/ 191576 w 752800"/>
                <a:gd name="connsiteY5" fmla="*/ 664665 h 750532"/>
                <a:gd name="connsiteX6" fmla="*/ 162684 w 752800"/>
                <a:gd name="connsiteY6" fmla="*/ 677270 h 750532"/>
                <a:gd name="connsiteX7" fmla="*/ 133032 w 752800"/>
                <a:gd name="connsiteY7" fmla="*/ 663243 h 750532"/>
                <a:gd name="connsiteX8" fmla="*/ 86938 w 752800"/>
                <a:gd name="connsiteY8" fmla="*/ 617277 h 750532"/>
                <a:gd name="connsiteX9" fmla="*/ 85227 w 752800"/>
                <a:gd name="connsiteY9" fmla="*/ 560316 h 750532"/>
                <a:gd name="connsiteX10" fmla="*/ 98438 w 752800"/>
                <a:gd name="connsiteY10" fmla="*/ 489329 h 750532"/>
                <a:gd name="connsiteX11" fmla="*/ 39228 w 752800"/>
                <a:gd name="connsiteY11" fmla="*/ 449523 h 750532"/>
                <a:gd name="connsiteX12" fmla="*/ 71 w 752800"/>
                <a:gd name="connsiteY12" fmla="*/ 408106 h 750532"/>
                <a:gd name="connsiteX13" fmla="*/ 71 w 752800"/>
                <a:gd name="connsiteY13" fmla="*/ 342142 h 750532"/>
                <a:gd name="connsiteX14" fmla="*/ 39228 w 752800"/>
                <a:gd name="connsiteY14" fmla="*/ 300725 h 750532"/>
                <a:gd name="connsiteX15" fmla="*/ 98438 w 752800"/>
                <a:gd name="connsiteY15" fmla="*/ 260919 h 750532"/>
                <a:gd name="connsiteX16" fmla="*/ 85322 w 752800"/>
                <a:gd name="connsiteY16" fmla="*/ 189931 h 750532"/>
                <a:gd name="connsiteX17" fmla="*/ 87033 w 752800"/>
                <a:gd name="connsiteY17" fmla="*/ 133066 h 750532"/>
                <a:gd name="connsiteX18" fmla="*/ 114594 w 752800"/>
                <a:gd name="connsiteY18" fmla="*/ 105581 h 750532"/>
                <a:gd name="connsiteX19" fmla="*/ 134553 w 752800"/>
                <a:gd name="connsiteY19" fmla="*/ 85678 h 750532"/>
                <a:gd name="connsiteX20" fmla="*/ 162304 w 752800"/>
                <a:gd name="connsiteY20" fmla="*/ 73546 h 750532"/>
                <a:gd name="connsiteX21" fmla="*/ 163635 w 752800"/>
                <a:gd name="connsiteY21" fmla="*/ 73546 h 750532"/>
                <a:gd name="connsiteX22" fmla="*/ 165345 w 752800"/>
                <a:gd name="connsiteY22" fmla="*/ 73546 h 750532"/>
                <a:gd name="connsiteX23" fmla="*/ 193287 w 752800"/>
                <a:gd name="connsiteY23" fmla="*/ 87004 h 750532"/>
                <a:gd name="connsiteX24" fmla="*/ 236530 w 752800"/>
                <a:gd name="connsiteY24" fmla="*/ 103496 h 750532"/>
                <a:gd name="connsiteX25" fmla="*/ 294124 w 752800"/>
                <a:gd name="connsiteY25" fmla="*/ 68523 h 750532"/>
                <a:gd name="connsiteX26" fmla="*/ 301347 w 752800"/>
                <a:gd name="connsiteY26" fmla="*/ 41038 h 750532"/>
                <a:gd name="connsiteX27" fmla="*/ 344590 w 752800"/>
                <a:gd name="connsiteY27" fmla="*/ 0 h 750532"/>
                <a:gd name="connsiteX28" fmla="*/ 377759 w 752800"/>
                <a:gd name="connsiteY28" fmla="*/ 0 h 750532"/>
                <a:gd name="connsiteX29" fmla="*/ 408742 w 752800"/>
                <a:gd name="connsiteY29" fmla="*/ 0 h 750532"/>
                <a:gd name="connsiteX30" fmla="*/ 451035 w 752800"/>
                <a:gd name="connsiteY30" fmla="*/ 39332 h 750532"/>
                <a:gd name="connsiteX31" fmla="*/ 490191 w 752800"/>
                <a:gd name="connsiteY31" fmla="*/ 97714 h 750532"/>
                <a:gd name="connsiteX32" fmla="*/ 517373 w 752800"/>
                <a:gd name="connsiteY32" fmla="*/ 103780 h 750532"/>
                <a:gd name="connsiteX33" fmla="*/ 561566 w 752800"/>
                <a:gd name="connsiteY33" fmla="*/ 85393 h 750532"/>
                <a:gd name="connsiteX34" fmla="*/ 589983 w 752800"/>
                <a:gd name="connsiteY34" fmla="*/ 73072 h 750532"/>
                <a:gd name="connsiteX35" fmla="*/ 619350 w 752800"/>
                <a:gd name="connsiteY35" fmla="*/ 86815 h 750532"/>
                <a:gd name="connsiteX36" fmla="*/ 665445 w 752800"/>
                <a:gd name="connsiteY36" fmla="*/ 132781 h 750532"/>
                <a:gd name="connsiteX37" fmla="*/ 667155 w 752800"/>
                <a:gd name="connsiteY37" fmla="*/ 190500 h 750532"/>
                <a:gd name="connsiteX38" fmla="*/ 654610 w 752800"/>
                <a:gd name="connsiteY38" fmla="*/ 261582 h 750532"/>
                <a:gd name="connsiteX39" fmla="*/ 713059 w 752800"/>
                <a:gd name="connsiteY39" fmla="*/ 300819 h 750532"/>
                <a:gd name="connsiteX40" fmla="*/ 752691 w 752800"/>
                <a:gd name="connsiteY40" fmla="*/ 342805 h 750532"/>
                <a:gd name="connsiteX41" fmla="*/ 752691 w 752800"/>
                <a:gd name="connsiteY41" fmla="*/ 408769 h 750532"/>
                <a:gd name="connsiteX42" fmla="*/ 714010 w 752800"/>
                <a:gd name="connsiteY42" fmla="*/ 449618 h 750532"/>
                <a:gd name="connsiteX43" fmla="*/ 654610 w 752800"/>
                <a:gd name="connsiteY43" fmla="*/ 489045 h 750532"/>
                <a:gd name="connsiteX44" fmla="*/ 667915 w 752800"/>
                <a:gd name="connsiteY44" fmla="*/ 560885 h 750532"/>
                <a:gd name="connsiteX45" fmla="*/ 666110 w 752800"/>
                <a:gd name="connsiteY45" fmla="*/ 617087 h 750532"/>
                <a:gd name="connsiteX46" fmla="*/ 634937 w 752800"/>
                <a:gd name="connsiteY46" fmla="*/ 648269 h 750532"/>
                <a:gd name="connsiteX47" fmla="*/ 621441 w 752800"/>
                <a:gd name="connsiteY47" fmla="*/ 661632 h 750532"/>
                <a:gd name="connsiteX48" fmla="*/ 590173 w 752800"/>
                <a:gd name="connsiteY48" fmla="*/ 677460 h 750532"/>
                <a:gd name="connsiteX49" fmla="*/ 559950 w 752800"/>
                <a:gd name="connsiteY49" fmla="*/ 663622 h 750532"/>
                <a:gd name="connsiteX50" fmla="*/ 516137 w 752800"/>
                <a:gd name="connsiteY50" fmla="*/ 647037 h 750532"/>
                <a:gd name="connsiteX51" fmla="*/ 458923 w 752800"/>
                <a:gd name="connsiteY51" fmla="*/ 681440 h 750532"/>
                <a:gd name="connsiteX52" fmla="*/ 451510 w 752800"/>
                <a:gd name="connsiteY52" fmla="*/ 709968 h 750532"/>
                <a:gd name="connsiteX53" fmla="*/ 408742 w 752800"/>
                <a:gd name="connsiteY53" fmla="*/ 750532 h 750532"/>
                <a:gd name="connsiteX54" fmla="*/ 374718 w 752800"/>
                <a:gd name="connsiteY54" fmla="*/ 750532 h 750532"/>
                <a:gd name="connsiteX55" fmla="*/ 234629 w 752800"/>
                <a:gd name="connsiteY55" fmla="*/ 616993 h 750532"/>
                <a:gd name="connsiteX56" fmla="*/ 272265 w 752800"/>
                <a:gd name="connsiteY56" fmla="*/ 624954 h 750532"/>
                <a:gd name="connsiteX57" fmla="*/ 331475 w 752800"/>
                <a:gd name="connsiteY57" fmla="*/ 711674 h 750532"/>
                <a:gd name="connsiteX58" fmla="*/ 332045 w 752800"/>
                <a:gd name="connsiteY58" fmla="*/ 720488 h 750532"/>
                <a:gd name="connsiteX59" fmla="*/ 420527 w 752800"/>
                <a:gd name="connsiteY59" fmla="*/ 720488 h 750532"/>
                <a:gd name="connsiteX60" fmla="*/ 420812 w 752800"/>
                <a:gd name="connsiteY60" fmla="*/ 711390 h 750532"/>
                <a:gd name="connsiteX61" fmla="*/ 517563 w 752800"/>
                <a:gd name="connsiteY61" fmla="*/ 617087 h 750532"/>
                <a:gd name="connsiteX62" fmla="*/ 582285 w 752800"/>
                <a:gd name="connsiteY62" fmla="*/ 643340 h 750532"/>
                <a:gd name="connsiteX63" fmla="*/ 588937 w 752800"/>
                <a:gd name="connsiteY63" fmla="*/ 649596 h 750532"/>
                <a:gd name="connsiteX64" fmla="*/ 651664 w 752800"/>
                <a:gd name="connsiteY64" fmla="*/ 587422 h 750532"/>
                <a:gd name="connsiteX65" fmla="*/ 645866 w 752800"/>
                <a:gd name="connsiteY65" fmla="*/ 580788 h 750532"/>
                <a:gd name="connsiteX66" fmla="*/ 627049 w 752800"/>
                <a:gd name="connsiteY66" fmla="*/ 478430 h 750532"/>
                <a:gd name="connsiteX67" fmla="*/ 713725 w 752800"/>
                <a:gd name="connsiteY67" fmla="*/ 419953 h 750532"/>
                <a:gd name="connsiteX68" fmla="*/ 722563 w 752800"/>
                <a:gd name="connsiteY68" fmla="*/ 419384 h 750532"/>
                <a:gd name="connsiteX69" fmla="*/ 722563 w 752800"/>
                <a:gd name="connsiteY69" fmla="*/ 331148 h 750532"/>
                <a:gd name="connsiteX70" fmla="*/ 713725 w 752800"/>
                <a:gd name="connsiteY70" fmla="*/ 330579 h 750532"/>
                <a:gd name="connsiteX71" fmla="*/ 626859 w 752800"/>
                <a:gd name="connsiteY71" fmla="*/ 271723 h 750532"/>
                <a:gd name="connsiteX72" fmla="*/ 645201 w 752800"/>
                <a:gd name="connsiteY72" fmla="*/ 170123 h 750532"/>
                <a:gd name="connsiteX73" fmla="*/ 650998 w 752800"/>
                <a:gd name="connsiteY73" fmla="*/ 163489 h 750532"/>
                <a:gd name="connsiteX74" fmla="*/ 588367 w 752800"/>
                <a:gd name="connsiteY74" fmla="*/ 101031 h 750532"/>
                <a:gd name="connsiteX75" fmla="*/ 581715 w 752800"/>
                <a:gd name="connsiteY75" fmla="*/ 107192 h 750532"/>
                <a:gd name="connsiteX76" fmla="*/ 516992 w 752800"/>
                <a:gd name="connsiteY76" fmla="*/ 133160 h 750532"/>
                <a:gd name="connsiteX77" fmla="*/ 420432 w 752800"/>
                <a:gd name="connsiteY77" fmla="*/ 39237 h 750532"/>
                <a:gd name="connsiteX78" fmla="*/ 420242 w 752800"/>
                <a:gd name="connsiteY78" fmla="*/ 30044 h 750532"/>
                <a:gd name="connsiteX79" fmla="*/ 331855 w 752800"/>
                <a:gd name="connsiteY79" fmla="*/ 30044 h 750532"/>
                <a:gd name="connsiteX80" fmla="*/ 331285 w 752800"/>
                <a:gd name="connsiteY80" fmla="*/ 38763 h 750532"/>
                <a:gd name="connsiteX81" fmla="*/ 271695 w 752800"/>
                <a:gd name="connsiteY81" fmla="*/ 125389 h 750532"/>
                <a:gd name="connsiteX82" fmla="*/ 234344 w 752800"/>
                <a:gd name="connsiteY82" fmla="*/ 133255 h 750532"/>
                <a:gd name="connsiteX83" fmla="*/ 170192 w 752800"/>
                <a:gd name="connsiteY83" fmla="*/ 106528 h 750532"/>
                <a:gd name="connsiteX84" fmla="*/ 163540 w 752800"/>
                <a:gd name="connsiteY84" fmla="*/ 100652 h 750532"/>
                <a:gd name="connsiteX85" fmla="*/ 101004 w 752800"/>
                <a:gd name="connsiteY85" fmla="*/ 163204 h 750532"/>
                <a:gd name="connsiteX86" fmla="*/ 107181 w 752800"/>
                <a:gd name="connsiteY86" fmla="*/ 169839 h 750532"/>
                <a:gd name="connsiteX87" fmla="*/ 125904 w 752800"/>
                <a:gd name="connsiteY87" fmla="*/ 271439 h 750532"/>
                <a:gd name="connsiteX88" fmla="*/ 39038 w 752800"/>
                <a:gd name="connsiteY88" fmla="*/ 330863 h 750532"/>
                <a:gd name="connsiteX89" fmla="*/ 29914 w 752800"/>
                <a:gd name="connsiteY89" fmla="*/ 331148 h 750532"/>
                <a:gd name="connsiteX90" fmla="*/ 29914 w 752800"/>
                <a:gd name="connsiteY90" fmla="*/ 419384 h 750532"/>
                <a:gd name="connsiteX91" fmla="*/ 38753 w 752800"/>
                <a:gd name="connsiteY91" fmla="*/ 419953 h 750532"/>
                <a:gd name="connsiteX92" fmla="*/ 125619 w 752800"/>
                <a:gd name="connsiteY92" fmla="*/ 479188 h 750532"/>
                <a:gd name="connsiteX93" fmla="*/ 106516 w 752800"/>
                <a:gd name="connsiteY93" fmla="*/ 580788 h 750532"/>
                <a:gd name="connsiteX94" fmla="*/ 100623 w 752800"/>
                <a:gd name="connsiteY94" fmla="*/ 587422 h 750532"/>
                <a:gd name="connsiteX95" fmla="*/ 163350 w 752800"/>
                <a:gd name="connsiteY95" fmla="*/ 649975 h 750532"/>
                <a:gd name="connsiteX96" fmla="*/ 170002 w 752800"/>
                <a:gd name="connsiteY96" fmla="*/ 644193 h 750532"/>
                <a:gd name="connsiteX97" fmla="*/ 234535 w 752800"/>
                <a:gd name="connsiteY97" fmla="*/ 617087 h 7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2800" h="750532">
                  <a:moveTo>
                    <a:pt x="374528" y="750532"/>
                  </a:moveTo>
                  <a:cubicBezTo>
                    <a:pt x="364169" y="750532"/>
                    <a:pt x="353714" y="750532"/>
                    <a:pt x="343355" y="750532"/>
                  </a:cubicBezTo>
                  <a:cubicBezTo>
                    <a:pt x="318074" y="750437"/>
                    <a:pt x="302868" y="735842"/>
                    <a:pt x="301537" y="710631"/>
                  </a:cubicBezTo>
                  <a:cubicBezTo>
                    <a:pt x="300112" y="683146"/>
                    <a:pt x="286426" y="663054"/>
                    <a:pt x="262001" y="652439"/>
                  </a:cubicBezTo>
                  <a:cubicBezTo>
                    <a:pt x="253067" y="648553"/>
                    <a:pt x="244038" y="646563"/>
                    <a:pt x="235295" y="646563"/>
                  </a:cubicBezTo>
                  <a:cubicBezTo>
                    <a:pt x="219803" y="646563"/>
                    <a:pt x="205072" y="652628"/>
                    <a:pt x="191576" y="664665"/>
                  </a:cubicBezTo>
                  <a:cubicBezTo>
                    <a:pt x="182072" y="673100"/>
                    <a:pt x="172378" y="677270"/>
                    <a:pt x="162684" y="677270"/>
                  </a:cubicBezTo>
                  <a:cubicBezTo>
                    <a:pt x="152420" y="677270"/>
                    <a:pt x="142441" y="672531"/>
                    <a:pt x="133032" y="663243"/>
                  </a:cubicBezTo>
                  <a:cubicBezTo>
                    <a:pt x="117635" y="647984"/>
                    <a:pt x="102239" y="632725"/>
                    <a:pt x="86938" y="617277"/>
                  </a:cubicBezTo>
                  <a:cubicBezTo>
                    <a:pt x="69545" y="599743"/>
                    <a:pt x="68880" y="578513"/>
                    <a:pt x="85227" y="560316"/>
                  </a:cubicBezTo>
                  <a:cubicBezTo>
                    <a:pt x="104520" y="538897"/>
                    <a:pt x="109082" y="514350"/>
                    <a:pt x="98438" y="489329"/>
                  </a:cubicBezTo>
                  <a:cubicBezTo>
                    <a:pt x="87888" y="464687"/>
                    <a:pt x="67359" y="450850"/>
                    <a:pt x="39228" y="449523"/>
                  </a:cubicBezTo>
                  <a:cubicBezTo>
                    <a:pt x="14802" y="448386"/>
                    <a:pt x="166" y="432843"/>
                    <a:pt x="71" y="408106"/>
                  </a:cubicBezTo>
                  <a:cubicBezTo>
                    <a:pt x="-24" y="386213"/>
                    <a:pt x="-24" y="364035"/>
                    <a:pt x="71" y="342142"/>
                  </a:cubicBezTo>
                  <a:cubicBezTo>
                    <a:pt x="261" y="317405"/>
                    <a:pt x="14898" y="301957"/>
                    <a:pt x="39228" y="300725"/>
                  </a:cubicBezTo>
                  <a:cubicBezTo>
                    <a:pt x="67359" y="299303"/>
                    <a:pt x="87793" y="285560"/>
                    <a:pt x="98438" y="260919"/>
                  </a:cubicBezTo>
                  <a:cubicBezTo>
                    <a:pt x="109177" y="235898"/>
                    <a:pt x="104615" y="211351"/>
                    <a:pt x="85322" y="189931"/>
                  </a:cubicBezTo>
                  <a:cubicBezTo>
                    <a:pt x="68975" y="171829"/>
                    <a:pt x="69641" y="150504"/>
                    <a:pt x="87033" y="133066"/>
                  </a:cubicBezTo>
                  <a:cubicBezTo>
                    <a:pt x="96156" y="123872"/>
                    <a:pt x="105375" y="114679"/>
                    <a:pt x="114594" y="105581"/>
                  </a:cubicBezTo>
                  <a:cubicBezTo>
                    <a:pt x="121247" y="98946"/>
                    <a:pt x="127900" y="92312"/>
                    <a:pt x="134553" y="85678"/>
                  </a:cubicBezTo>
                  <a:cubicBezTo>
                    <a:pt x="142821" y="77432"/>
                    <a:pt x="151565" y="73546"/>
                    <a:pt x="162304" y="73546"/>
                  </a:cubicBezTo>
                  <a:lnTo>
                    <a:pt x="163635" y="73546"/>
                  </a:lnTo>
                  <a:cubicBezTo>
                    <a:pt x="163635" y="73546"/>
                    <a:pt x="164965" y="73546"/>
                    <a:pt x="165345" y="73546"/>
                  </a:cubicBezTo>
                  <a:cubicBezTo>
                    <a:pt x="174279" y="73546"/>
                    <a:pt x="182643" y="77527"/>
                    <a:pt x="193287" y="87004"/>
                  </a:cubicBezTo>
                  <a:cubicBezTo>
                    <a:pt x="205357" y="97619"/>
                    <a:pt x="220659" y="103496"/>
                    <a:pt x="236530" y="103496"/>
                  </a:cubicBezTo>
                  <a:cubicBezTo>
                    <a:pt x="260765" y="103496"/>
                    <a:pt x="282910" y="90037"/>
                    <a:pt x="294124" y="68523"/>
                  </a:cubicBezTo>
                  <a:cubicBezTo>
                    <a:pt x="299066" y="59046"/>
                    <a:pt x="300777" y="48336"/>
                    <a:pt x="301347" y="41038"/>
                  </a:cubicBezTo>
                  <a:cubicBezTo>
                    <a:pt x="303343" y="14311"/>
                    <a:pt x="318265" y="95"/>
                    <a:pt x="344590" y="0"/>
                  </a:cubicBezTo>
                  <a:cubicBezTo>
                    <a:pt x="355615" y="0"/>
                    <a:pt x="366735" y="0"/>
                    <a:pt x="377759" y="0"/>
                  </a:cubicBezTo>
                  <a:cubicBezTo>
                    <a:pt x="388118" y="0"/>
                    <a:pt x="398383" y="0"/>
                    <a:pt x="408742" y="0"/>
                  </a:cubicBezTo>
                  <a:cubicBezTo>
                    <a:pt x="434403" y="95"/>
                    <a:pt x="449799" y="14501"/>
                    <a:pt x="451035" y="39332"/>
                  </a:cubicBezTo>
                  <a:cubicBezTo>
                    <a:pt x="452365" y="66912"/>
                    <a:pt x="465956" y="87099"/>
                    <a:pt x="490191" y="97714"/>
                  </a:cubicBezTo>
                  <a:cubicBezTo>
                    <a:pt x="499315" y="101695"/>
                    <a:pt x="508439" y="103780"/>
                    <a:pt x="517373" y="103780"/>
                  </a:cubicBezTo>
                  <a:cubicBezTo>
                    <a:pt x="532959" y="103780"/>
                    <a:pt x="547880" y="97619"/>
                    <a:pt x="561566" y="85393"/>
                  </a:cubicBezTo>
                  <a:cubicBezTo>
                    <a:pt x="570595" y="77337"/>
                    <a:pt x="580479" y="73072"/>
                    <a:pt x="589983" y="73072"/>
                  </a:cubicBezTo>
                  <a:cubicBezTo>
                    <a:pt x="600152" y="73072"/>
                    <a:pt x="610321" y="77811"/>
                    <a:pt x="619350" y="86815"/>
                  </a:cubicBezTo>
                  <a:cubicBezTo>
                    <a:pt x="634747" y="102074"/>
                    <a:pt x="650143" y="117428"/>
                    <a:pt x="665445" y="132781"/>
                  </a:cubicBezTo>
                  <a:cubicBezTo>
                    <a:pt x="683312" y="150789"/>
                    <a:pt x="683977" y="171829"/>
                    <a:pt x="667155" y="190500"/>
                  </a:cubicBezTo>
                  <a:cubicBezTo>
                    <a:pt x="647957" y="211919"/>
                    <a:pt x="643585" y="236466"/>
                    <a:pt x="654610" y="261582"/>
                  </a:cubicBezTo>
                  <a:cubicBezTo>
                    <a:pt x="665254" y="285845"/>
                    <a:pt x="685498" y="299398"/>
                    <a:pt x="713059" y="300819"/>
                  </a:cubicBezTo>
                  <a:cubicBezTo>
                    <a:pt x="738150" y="302052"/>
                    <a:pt x="752596" y="317405"/>
                    <a:pt x="752691" y="342805"/>
                  </a:cubicBezTo>
                  <a:cubicBezTo>
                    <a:pt x="752786" y="362329"/>
                    <a:pt x="752881" y="385454"/>
                    <a:pt x="752691" y="408769"/>
                  </a:cubicBezTo>
                  <a:cubicBezTo>
                    <a:pt x="752501" y="432843"/>
                    <a:pt x="737675" y="448481"/>
                    <a:pt x="714010" y="449618"/>
                  </a:cubicBezTo>
                  <a:cubicBezTo>
                    <a:pt x="685403" y="451040"/>
                    <a:pt x="665445" y="464213"/>
                    <a:pt x="654610" y="489045"/>
                  </a:cubicBezTo>
                  <a:cubicBezTo>
                    <a:pt x="643585" y="514255"/>
                    <a:pt x="648147" y="539087"/>
                    <a:pt x="667915" y="560885"/>
                  </a:cubicBezTo>
                  <a:cubicBezTo>
                    <a:pt x="683977" y="578703"/>
                    <a:pt x="683312" y="599649"/>
                    <a:pt x="666110" y="617087"/>
                  </a:cubicBezTo>
                  <a:cubicBezTo>
                    <a:pt x="655750" y="627513"/>
                    <a:pt x="645296" y="637938"/>
                    <a:pt x="634937" y="648269"/>
                  </a:cubicBezTo>
                  <a:lnTo>
                    <a:pt x="621441" y="661632"/>
                  </a:lnTo>
                  <a:cubicBezTo>
                    <a:pt x="610892" y="672152"/>
                    <a:pt x="600342" y="677460"/>
                    <a:pt x="590173" y="677460"/>
                  </a:cubicBezTo>
                  <a:cubicBezTo>
                    <a:pt x="580669" y="677460"/>
                    <a:pt x="570405" y="672816"/>
                    <a:pt x="559950" y="663622"/>
                  </a:cubicBezTo>
                  <a:cubicBezTo>
                    <a:pt x="547690" y="652913"/>
                    <a:pt x="532104" y="647037"/>
                    <a:pt x="516137" y="647037"/>
                  </a:cubicBezTo>
                  <a:cubicBezTo>
                    <a:pt x="492092" y="647037"/>
                    <a:pt x="470233" y="660211"/>
                    <a:pt x="458923" y="681440"/>
                  </a:cubicBezTo>
                  <a:cubicBezTo>
                    <a:pt x="454837" y="689117"/>
                    <a:pt x="452365" y="698690"/>
                    <a:pt x="451510" y="709968"/>
                  </a:cubicBezTo>
                  <a:cubicBezTo>
                    <a:pt x="449514" y="736031"/>
                    <a:pt x="434308" y="750437"/>
                    <a:pt x="408742" y="750532"/>
                  </a:cubicBezTo>
                  <a:cubicBezTo>
                    <a:pt x="397432" y="750532"/>
                    <a:pt x="386028" y="750532"/>
                    <a:pt x="374718" y="750532"/>
                  </a:cubicBezTo>
                  <a:close/>
                  <a:moveTo>
                    <a:pt x="234629" y="616993"/>
                  </a:moveTo>
                  <a:cubicBezTo>
                    <a:pt x="246794" y="616993"/>
                    <a:pt x="259435" y="619646"/>
                    <a:pt x="272265" y="624954"/>
                  </a:cubicBezTo>
                  <a:cubicBezTo>
                    <a:pt x="308855" y="640118"/>
                    <a:pt x="328814" y="669214"/>
                    <a:pt x="331475" y="711674"/>
                  </a:cubicBezTo>
                  <a:lnTo>
                    <a:pt x="332045" y="720488"/>
                  </a:lnTo>
                  <a:lnTo>
                    <a:pt x="420527" y="720488"/>
                  </a:lnTo>
                  <a:lnTo>
                    <a:pt x="420812" y="711390"/>
                  </a:lnTo>
                  <a:cubicBezTo>
                    <a:pt x="422808" y="652344"/>
                    <a:pt x="471563" y="617087"/>
                    <a:pt x="517563" y="617087"/>
                  </a:cubicBezTo>
                  <a:cubicBezTo>
                    <a:pt x="541703" y="617087"/>
                    <a:pt x="564037" y="626186"/>
                    <a:pt x="582285" y="643340"/>
                  </a:cubicBezTo>
                  <a:lnTo>
                    <a:pt x="588937" y="649596"/>
                  </a:lnTo>
                  <a:lnTo>
                    <a:pt x="651664" y="587422"/>
                  </a:lnTo>
                  <a:lnTo>
                    <a:pt x="645866" y="580788"/>
                  </a:lnTo>
                  <a:cubicBezTo>
                    <a:pt x="617735" y="548564"/>
                    <a:pt x="611557" y="515108"/>
                    <a:pt x="627049" y="478430"/>
                  </a:cubicBezTo>
                  <a:cubicBezTo>
                    <a:pt x="642540" y="441752"/>
                    <a:pt x="670862" y="422607"/>
                    <a:pt x="713725" y="419953"/>
                  </a:cubicBezTo>
                  <a:lnTo>
                    <a:pt x="722563" y="419384"/>
                  </a:lnTo>
                  <a:lnTo>
                    <a:pt x="722563" y="331148"/>
                  </a:lnTo>
                  <a:lnTo>
                    <a:pt x="713725" y="330579"/>
                  </a:lnTo>
                  <a:cubicBezTo>
                    <a:pt x="670767" y="327831"/>
                    <a:pt x="642350" y="308591"/>
                    <a:pt x="626859" y="271723"/>
                  </a:cubicBezTo>
                  <a:cubicBezTo>
                    <a:pt x="611652" y="235424"/>
                    <a:pt x="617830" y="201210"/>
                    <a:pt x="645201" y="170123"/>
                  </a:cubicBezTo>
                  <a:lnTo>
                    <a:pt x="650998" y="163489"/>
                  </a:lnTo>
                  <a:lnTo>
                    <a:pt x="588367" y="101031"/>
                  </a:lnTo>
                  <a:lnTo>
                    <a:pt x="581715" y="107192"/>
                  </a:lnTo>
                  <a:cubicBezTo>
                    <a:pt x="563372" y="124157"/>
                    <a:pt x="540943" y="133160"/>
                    <a:pt x="516992" y="133160"/>
                  </a:cubicBezTo>
                  <a:cubicBezTo>
                    <a:pt x="470518" y="133160"/>
                    <a:pt x="421763" y="97999"/>
                    <a:pt x="420432" y="39237"/>
                  </a:cubicBezTo>
                  <a:lnTo>
                    <a:pt x="420242" y="30044"/>
                  </a:lnTo>
                  <a:lnTo>
                    <a:pt x="331855" y="30044"/>
                  </a:lnTo>
                  <a:lnTo>
                    <a:pt x="331285" y="38763"/>
                  </a:lnTo>
                  <a:cubicBezTo>
                    <a:pt x="328434" y="81792"/>
                    <a:pt x="308951" y="110130"/>
                    <a:pt x="271695" y="125389"/>
                  </a:cubicBezTo>
                  <a:cubicBezTo>
                    <a:pt x="259055" y="130601"/>
                    <a:pt x="246509" y="133255"/>
                    <a:pt x="234344" y="133255"/>
                  </a:cubicBezTo>
                  <a:cubicBezTo>
                    <a:pt x="211915" y="133255"/>
                    <a:pt x="190341" y="124252"/>
                    <a:pt x="170192" y="106528"/>
                  </a:cubicBezTo>
                  <a:lnTo>
                    <a:pt x="163540" y="100652"/>
                  </a:lnTo>
                  <a:lnTo>
                    <a:pt x="101004" y="163204"/>
                  </a:lnTo>
                  <a:lnTo>
                    <a:pt x="107181" y="169839"/>
                  </a:lnTo>
                  <a:cubicBezTo>
                    <a:pt x="133602" y="198082"/>
                    <a:pt x="140635" y="236087"/>
                    <a:pt x="125904" y="271439"/>
                  </a:cubicBezTo>
                  <a:cubicBezTo>
                    <a:pt x="111173" y="306885"/>
                    <a:pt x="77814" y="329631"/>
                    <a:pt x="39038" y="330863"/>
                  </a:cubicBezTo>
                  <a:lnTo>
                    <a:pt x="29914" y="331148"/>
                  </a:lnTo>
                  <a:lnTo>
                    <a:pt x="29914" y="419384"/>
                  </a:lnTo>
                  <a:lnTo>
                    <a:pt x="38753" y="419953"/>
                  </a:lnTo>
                  <a:cubicBezTo>
                    <a:pt x="81806" y="422701"/>
                    <a:pt x="110222" y="442036"/>
                    <a:pt x="125619" y="479188"/>
                  </a:cubicBezTo>
                  <a:cubicBezTo>
                    <a:pt x="140635" y="515393"/>
                    <a:pt x="134172" y="549512"/>
                    <a:pt x="106516" y="580788"/>
                  </a:cubicBezTo>
                  <a:lnTo>
                    <a:pt x="100623" y="587422"/>
                  </a:lnTo>
                  <a:lnTo>
                    <a:pt x="163350" y="649975"/>
                  </a:lnTo>
                  <a:lnTo>
                    <a:pt x="170002" y="644193"/>
                  </a:lnTo>
                  <a:cubicBezTo>
                    <a:pt x="190436" y="626281"/>
                    <a:pt x="212105" y="617087"/>
                    <a:pt x="234535" y="617087"/>
                  </a:cubicBezTo>
                  <a:close/>
                </a:path>
              </a:pathLst>
            </a:custGeom>
            <a:solidFill>
              <a:srgbClr val="65B2AE"/>
            </a:solidFill>
            <a:ln w="0" cap="flat">
              <a:noFill/>
              <a:prstDash val="solid"/>
              <a:miter/>
            </a:ln>
          </p:spPr>
          <p:txBody>
            <a:bodyPr rtlCol="0" anchor="ctr"/>
            <a:lstStyle/>
            <a:p>
              <a:endParaRPr lang="en-IL"/>
            </a:p>
          </p:txBody>
        </p:sp>
        <p:sp>
          <p:nvSpPr>
            <p:cNvPr id="75" name="Freeform 74">
              <a:extLst>
                <a:ext uri="{FF2B5EF4-FFF2-40B4-BE49-F238E27FC236}">
                  <a16:creationId xmlns:a16="http://schemas.microsoft.com/office/drawing/2014/main" id="{39B2A43F-BECB-AAA6-5114-AFB031F7E9F3}"/>
                </a:ext>
              </a:extLst>
            </p:cNvPr>
            <p:cNvSpPr/>
            <p:nvPr/>
          </p:nvSpPr>
          <p:spPr>
            <a:xfrm>
              <a:off x="6968438" y="-419823"/>
              <a:ext cx="385485" cy="384506"/>
            </a:xfrm>
            <a:custGeom>
              <a:avLst/>
              <a:gdLst>
                <a:gd name="connsiteX0" fmla="*/ 192554 w 385485"/>
                <a:gd name="connsiteY0" fmla="*/ 384412 h 384506"/>
                <a:gd name="connsiteX1" fmla="*/ 56077 w 385485"/>
                <a:gd name="connsiteY1" fmla="*/ 327641 h 384506"/>
                <a:gd name="connsiteX2" fmla="*/ 3 w 385485"/>
                <a:gd name="connsiteY2" fmla="*/ 191543 h 384506"/>
                <a:gd name="connsiteX3" fmla="*/ 192649 w 385485"/>
                <a:gd name="connsiteY3" fmla="*/ 0 h 384506"/>
                <a:gd name="connsiteX4" fmla="*/ 329316 w 385485"/>
                <a:gd name="connsiteY4" fmla="*/ 56771 h 384506"/>
                <a:gd name="connsiteX5" fmla="*/ 385484 w 385485"/>
                <a:gd name="connsiteY5" fmla="*/ 192869 h 384506"/>
                <a:gd name="connsiteX6" fmla="*/ 192839 w 385485"/>
                <a:gd name="connsiteY6" fmla="*/ 384507 h 384506"/>
                <a:gd name="connsiteX7" fmla="*/ 192554 w 385485"/>
                <a:gd name="connsiteY7" fmla="*/ 384507 h 384506"/>
                <a:gd name="connsiteX8" fmla="*/ 191318 w 385485"/>
                <a:gd name="connsiteY8" fmla="*/ 29191 h 384506"/>
                <a:gd name="connsiteX9" fmla="*/ 29370 w 385485"/>
                <a:gd name="connsiteY9" fmla="*/ 193628 h 384506"/>
                <a:gd name="connsiteX10" fmla="*/ 192649 w 385485"/>
                <a:gd name="connsiteY10" fmla="*/ 355221 h 384506"/>
                <a:gd name="connsiteX11" fmla="*/ 194264 w 385485"/>
                <a:gd name="connsiteY11" fmla="*/ 355221 h 384506"/>
                <a:gd name="connsiteX12" fmla="*/ 356212 w 385485"/>
                <a:gd name="connsiteY12" fmla="*/ 190784 h 384506"/>
                <a:gd name="connsiteX13" fmla="*/ 192934 w 385485"/>
                <a:gd name="connsiteY13" fmla="*/ 29191 h 384506"/>
                <a:gd name="connsiteX14" fmla="*/ 191318 w 385485"/>
                <a:gd name="connsiteY14" fmla="*/ 29191 h 38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485" h="384506">
                  <a:moveTo>
                    <a:pt x="192554" y="384412"/>
                  </a:moveTo>
                  <a:cubicBezTo>
                    <a:pt x="141042" y="384412"/>
                    <a:pt x="92572" y="364130"/>
                    <a:pt x="56077" y="327641"/>
                  </a:cubicBezTo>
                  <a:cubicBezTo>
                    <a:pt x="19676" y="291152"/>
                    <a:pt x="-282" y="242816"/>
                    <a:pt x="3" y="191543"/>
                  </a:cubicBezTo>
                  <a:cubicBezTo>
                    <a:pt x="478" y="85867"/>
                    <a:pt x="86869" y="0"/>
                    <a:pt x="192649" y="0"/>
                  </a:cubicBezTo>
                  <a:cubicBezTo>
                    <a:pt x="244445" y="0"/>
                    <a:pt x="292916" y="20187"/>
                    <a:pt x="329316" y="56771"/>
                  </a:cubicBezTo>
                  <a:cubicBezTo>
                    <a:pt x="365716" y="93260"/>
                    <a:pt x="385674" y="141596"/>
                    <a:pt x="385484" y="192869"/>
                  </a:cubicBezTo>
                  <a:cubicBezTo>
                    <a:pt x="385104" y="298545"/>
                    <a:pt x="298618" y="384507"/>
                    <a:pt x="192839" y="384507"/>
                  </a:cubicBezTo>
                  <a:lnTo>
                    <a:pt x="192554" y="384507"/>
                  </a:lnTo>
                  <a:close/>
                  <a:moveTo>
                    <a:pt x="191318" y="29191"/>
                  </a:moveTo>
                  <a:cubicBezTo>
                    <a:pt x="101221" y="30044"/>
                    <a:pt x="28610" y="103875"/>
                    <a:pt x="29370" y="193628"/>
                  </a:cubicBezTo>
                  <a:cubicBezTo>
                    <a:pt x="30131" y="282717"/>
                    <a:pt x="103406" y="355221"/>
                    <a:pt x="192649" y="355221"/>
                  </a:cubicBezTo>
                  <a:lnTo>
                    <a:pt x="194264" y="355221"/>
                  </a:lnTo>
                  <a:cubicBezTo>
                    <a:pt x="284362" y="354368"/>
                    <a:pt x="356972" y="280537"/>
                    <a:pt x="356212" y="190784"/>
                  </a:cubicBezTo>
                  <a:cubicBezTo>
                    <a:pt x="355452" y="101695"/>
                    <a:pt x="282176" y="29191"/>
                    <a:pt x="192934" y="29191"/>
                  </a:cubicBezTo>
                  <a:lnTo>
                    <a:pt x="191318" y="29191"/>
                  </a:lnTo>
                  <a:close/>
                </a:path>
              </a:pathLst>
            </a:custGeom>
            <a:solidFill>
              <a:srgbClr val="65B2AE"/>
            </a:solidFill>
            <a:ln w="0" cap="flat">
              <a:noFill/>
              <a:prstDash val="solid"/>
              <a:miter/>
            </a:ln>
          </p:spPr>
          <p:txBody>
            <a:bodyPr rtlCol="0" anchor="ctr"/>
            <a:lstStyle/>
            <a:p>
              <a:endParaRPr lang="en-IL"/>
            </a:p>
          </p:txBody>
        </p:sp>
        <p:sp>
          <p:nvSpPr>
            <p:cNvPr id="78" name="Freeform 77">
              <a:extLst>
                <a:ext uri="{FF2B5EF4-FFF2-40B4-BE49-F238E27FC236}">
                  <a16:creationId xmlns:a16="http://schemas.microsoft.com/office/drawing/2014/main" id="{BA9114A3-6FB9-622A-69D3-F6A0038D4BCF}"/>
                </a:ext>
              </a:extLst>
            </p:cNvPr>
            <p:cNvSpPr/>
            <p:nvPr/>
          </p:nvSpPr>
          <p:spPr>
            <a:xfrm>
              <a:off x="7064716" y="-294813"/>
              <a:ext cx="192930" cy="134961"/>
            </a:xfrm>
            <a:custGeom>
              <a:avLst/>
              <a:gdLst>
                <a:gd name="connsiteX0" fmla="*/ 53888 w 192930"/>
                <a:gd name="connsiteY0" fmla="*/ 134677 h 134961"/>
                <a:gd name="connsiteX1" fmla="*/ 39632 w 192930"/>
                <a:gd name="connsiteY1" fmla="*/ 126526 h 134961"/>
                <a:gd name="connsiteX2" fmla="*/ 29747 w 192930"/>
                <a:gd name="connsiteY2" fmla="*/ 117048 h 134961"/>
                <a:gd name="connsiteX3" fmla="*/ 5892 w 192930"/>
                <a:gd name="connsiteY3" fmla="*/ 93923 h 134961"/>
                <a:gd name="connsiteX4" fmla="*/ 0 w 192930"/>
                <a:gd name="connsiteY4" fmla="*/ 81507 h 134961"/>
                <a:gd name="connsiteX5" fmla="*/ 4372 w 192930"/>
                <a:gd name="connsiteY5" fmla="*/ 71746 h 134961"/>
                <a:gd name="connsiteX6" fmla="*/ 14161 w 192930"/>
                <a:gd name="connsiteY6" fmla="*/ 67481 h 134961"/>
                <a:gd name="connsiteX7" fmla="*/ 26041 w 192930"/>
                <a:gd name="connsiteY7" fmla="*/ 72978 h 134961"/>
                <a:gd name="connsiteX8" fmla="*/ 39251 w 192930"/>
                <a:gd name="connsiteY8" fmla="*/ 87952 h 134961"/>
                <a:gd name="connsiteX9" fmla="*/ 45714 w 192930"/>
                <a:gd name="connsiteY9" fmla="*/ 95629 h 134961"/>
                <a:gd name="connsiteX10" fmla="*/ 51797 w 192930"/>
                <a:gd name="connsiteY10" fmla="*/ 102737 h 134961"/>
                <a:gd name="connsiteX11" fmla="*/ 84015 w 192930"/>
                <a:gd name="connsiteY11" fmla="*/ 75252 h 134961"/>
                <a:gd name="connsiteX12" fmla="*/ 164894 w 192930"/>
                <a:gd name="connsiteY12" fmla="*/ 6634 h 134961"/>
                <a:gd name="connsiteX13" fmla="*/ 174968 w 192930"/>
                <a:gd name="connsiteY13" fmla="*/ 569 h 134961"/>
                <a:gd name="connsiteX14" fmla="*/ 179055 w 192930"/>
                <a:gd name="connsiteY14" fmla="*/ 0 h 134961"/>
                <a:gd name="connsiteX15" fmla="*/ 191315 w 192930"/>
                <a:gd name="connsiteY15" fmla="*/ 7772 h 134961"/>
                <a:gd name="connsiteX16" fmla="*/ 187038 w 192930"/>
                <a:gd name="connsiteY16" fmla="*/ 26158 h 134961"/>
                <a:gd name="connsiteX17" fmla="*/ 148357 w 192930"/>
                <a:gd name="connsiteY17" fmla="*/ 59235 h 134961"/>
                <a:gd name="connsiteX18" fmla="*/ 132961 w 192930"/>
                <a:gd name="connsiteY18" fmla="*/ 72314 h 134961"/>
                <a:gd name="connsiteX19" fmla="*/ 115378 w 192930"/>
                <a:gd name="connsiteY19" fmla="*/ 87289 h 134961"/>
                <a:gd name="connsiteX20" fmla="*/ 68048 w 192930"/>
                <a:gd name="connsiteY20" fmla="*/ 127569 h 134961"/>
                <a:gd name="connsiteX21" fmla="*/ 53697 w 192930"/>
                <a:gd name="connsiteY21" fmla="*/ 134961 h 1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930" h="134961">
                  <a:moveTo>
                    <a:pt x="53888" y="134677"/>
                  </a:moveTo>
                  <a:cubicBezTo>
                    <a:pt x="49991" y="134677"/>
                    <a:pt x="45334" y="132023"/>
                    <a:pt x="39632" y="126526"/>
                  </a:cubicBezTo>
                  <a:lnTo>
                    <a:pt x="29747" y="117048"/>
                  </a:lnTo>
                  <a:cubicBezTo>
                    <a:pt x="21764" y="109372"/>
                    <a:pt x="13781" y="101695"/>
                    <a:pt x="5892" y="93923"/>
                  </a:cubicBezTo>
                  <a:cubicBezTo>
                    <a:pt x="2091" y="90132"/>
                    <a:pt x="0" y="85678"/>
                    <a:pt x="0" y="81507"/>
                  </a:cubicBezTo>
                  <a:cubicBezTo>
                    <a:pt x="0" y="77906"/>
                    <a:pt x="1521" y="74589"/>
                    <a:pt x="4372" y="71746"/>
                  </a:cubicBezTo>
                  <a:cubicBezTo>
                    <a:pt x="7128" y="68997"/>
                    <a:pt x="10550" y="67481"/>
                    <a:pt x="14161" y="67481"/>
                  </a:cubicBezTo>
                  <a:cubicBezTo>
                    <a:pt x="18248" y="67481"/>
                    <a:pt x="22524" y="69471"/>
                    <a:pt x="26041" y="72978"/>
                  </a:cubicBezTo>
                  <a:cubicBezTo>
                    <a:pt x="30603" y="77432"/>
                    <a:pt x="34785" y="82550"/>
                    <a:pt x="39251" y="87952"/>
                  </a:cubicBezTo>
                  <a:cubicBezTo>
                    <a:pt x="41342" y="90511"/>
                    <a:pt x="43528" y="93070"/>
                    <a:pt x="45714" y="95629"/>
                  </a:cubicBezTo>
                  <a:lnTo>
                    <a:pt x="51797" y="102737"/>
                  </a:lnTo>
                  <a:lnTo>
                    <a:pt x="84015" y="75252"/>
                  </a:lnTo>
                  <a:cubicBezTo>
                    <a:pt x="111862" y="51558"/>
                    <a:pt x="138283" y="29002"/>
                    <a:pt x="164894" y="6634"/>
                  </a:cubicBezTo>
                  <a:cubicBezTo>
                    <a:pt x="168791" y="3412"/>
                    <a:pt x="172117" y="1327"/>
                    <a:pt x="174968" y="569"/>
                  </a:cubicBezTo>
                  <a:cubicBezTo>
                    <a:pt x="176299" y="190"/>
                    <a:pt x="177724" y="0"/>
                    <a:pt x="179055" y="0"/>
                  </a:cubicBezTo>
                  <a:cubicBezTo>
                    <a:pt x="184187" y="0"/>
                    <a:pt x="188749" y="2938"/>
                    <a:pt x="191315" y="7772"/>
                  </a:cubicBezTo>
                  <a:cubicBezTo>
                    <a:pt x="194546" y="13837"/>
                    <a:pt x="192836" y="21135"/>
                    <a:pt x="187038" y="26158"/>
                  </a:cubicBezTo>
                  <a:cubicBezTo>
                    <a:pt x="174303" y="37247"/>
                    <a:pt x="161092" y="48431"/>
                    <a:pt x="148357" y="59235"/>
                  </a:cubicBezTo>
                  <a:lnTo>
                    <a:pt x="132961" y="72314"/>
                  </a:lnTo>
                  <a:lnTo>
                    <a:pt x="115378" y="87289"/>
                  </a:lnTo>
                  <a:cubicBezTo>
                    <a:pt x="99602" y="100747"/>
                    <a:pt x="83825" y="114110"/>
                    <a:pt x="68048" y="127569"/>
                  </a:cubicBezTo>
                  <a:cubicBezTo>
                    <a:pt x="62251" y="132497"/>
                    <a:pt x="57499" y="134961"/>
                    <a:pt x="53697" y="134961"/>
                  </a:cubicBezTo>
                  <a:close/>
                </a:path>
              </a:pathLst>
            </a:custGeom>
            <a:solidFill>
              <a:srgbClr val="65B2AE"/>
            </a:solidFill>
            <a:ln w="0" cap="flat">
              <a:noFill/>
              <a:prstDash val="solid"/>
              <a:miter/>
            </a:ln>
          </p:spPr>
          <p:txBody>
            <a:bodyPr rtlCol="0" anchor="ctr"/>
            <a:lstStyle/>
            <a:p>
              <a:endParaRPr lang="en-IL"/>
            </a:p>
          </p:txBody>
        </p:sp>
      </p:grpSp>
    </p:spTree>
    <p:extLst>
      <p:ext uri="{BB962C8B-B14F-4D97-AF65-F5344CB8AC3E}">
        <p14:creationId xmlns:p14="http://schemas.microsoft.com/office/powerpoint/2010/main" val="277713250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4">
            <a:extLst>
              <a:ext uri="{FF2B5EF4-FFF2-40B4-BE49-F238E27FC236}">
                <a16:creationId xmlns:a16="http://schemas.microsoft.com/office/drawing/2014/main" id="{51033029-93E9-6601-F0B5-EB3468B850B1}"/>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 name="Title 1">
            <a:extLst>
              <a:ext uri="{FF2B5EF4-FFF2-40B4-BE49-F238E27FC236}">
                <a16:creationId xmlns:a16="http://schemas.microsoft.com/office/drawing/2014/main" id="{48FCFBA6-163D-68BD-1261-BF8A9FD73061}"/>
              </a:ext>
            </a:extLst>
          </p:cNvPr>
          <p:cNvSpPr txBox="1">
            <a:spLocks/>
          </p:cNvSpPr>
          <p:nvPr/>
        </p:nvSpPr>
        <p:spPr>
          <a:xfrm>
            <a:off x="7242756" y="2019754"/>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he-IL" sz="2800" b="1" dirty="0">
                <a:latin typeface="Heebo" pitchFamily="2" charset="-79"/>
                <a:ea typeface="Tahoma" panose="020B0604030504040204" pitchFamily="34" charset="0"/>
                <a:cs typeface="Heebo" pitchFamily="2" charset="-79"/>
              </a:rPr>
              <a:t>סיכום ממצאי הערכה</a:t>
            </a:r>
          </a:p>
          <a:p>
            <a:pPr algn="ctr">
              <a:lnSpc>
                <a:spcPct val="150000"/>
              </a:lnSpc>
            </a:pPr>
            <a:r>
              <a:rPr lang="he-IL" sz="2800" b="1" dirty="0">
                <a:latin typeface="Heebo" pitchFamily="2" charset="-79"/>
                <a:ea typeface="Tahoma" panose="020B0604030504040204" pitchFamily="34" charset="0"/>
                <a:cs typeface="Heebo" pitchFamily="2" charset="-79"/>
              </a:rPr>
              <a:t>על בסיס מדדי תוצאות בטווח קצר וארוך</a:t>
            </a:r>
            <a:br>
              <a:rPr lang="en-US" sz="2800" b="1" dirty="0">
                <a:latin typeface="Heebo" pitchFamily="2" charset="-79"/>
                <a:ea typeface="Tahoma" panose="020B0604030504040204" pitchFamily="34" charset="0"/>
                <a:cs typeface="Heebo" pitchFamily="2" charset="-79"/>
              </a:rPr>
            </a:br>
            <a:r>
              <a:rPr lang="he-IL" sz="2800" b="1" dirty="0">
                <a:latin typeface="Heebo" pitchFamily="2" charset="-79"/>
                <a:ea typeface="Tahoma" panose="020B0604030504040204" pitchFamily="34" charset="0"/>
                <a:cs typeface="Heebo" pitchFamily="2" charset="-79"/>
              </a:rPr>
              <a:t>(הישגי אימפקט)</a:t>
            </a:r>
          </a:p>
          <a:p>
            <a:pPr algn="ctr">
              <a:lnSpc>
                <a:spcPct val="150000"/>
              </a:lnSpc>
            </a:pPr>
            <a:endParaRPr lang="he-IL" sz="2800" b="1" dirty="0">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672989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2" ma:contentTypeDescription="צור מסמך חדש." ma:contentTypeScope="" ma:versionID="94b93d2fb678923308c5a0128e4d3010">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af10bb891682ddff262e1a58ed9aff2a"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96e91d-ebd7-4ce5-b2b3-56d74390b557">
      <Terms xmlns="http://schemas.microsoft.com/office/infopath/2007/PartnerControls"/>
    </lcf76f155ced4ddcb4097134ff3c332f>
    <TaxCatchAll xmlns="66206a12-aca6-4383-82db-f7b25037d731" xsi:nil="true"/>
    <SharedWithUsers xmlns="4ba3be25-03aa-45c2-b90f-d8c255107eb7">
      <UserInfo>
        <DisplayName>Tal Mishaan Spiegel</DisplayName>
        <AccountId>549</AccountId>
        <AccountType/>
      </UserInfo>
      <UserInfo>
        <DisplayName>Sharon Brand Martin</DisplayName>
        <AccountId>236</AccountId>
        <AccountType/>
      </UserInfo>
      <UserInfo>
        <DisplayName>Alona Tsirulnikov</DisplayName>
        <AccountId>366</AccountId>
        <AccountType/>
      </UserInfo>
      <UserInfo>
        <DisplayName>Tasneem Masri</DisplayName>
        <AccountId>47</AccountId>
        <AccountType/>
      </UserInfo>
    </SharedWithUsers>
  </documentManagement>
</p:properties>
</file>

<file path=customXml/itemProps1.xml><?xml version="1.0" encoding="utf-8"?>
<ds:datastoreItem xmlns:ds="http://schemas.openxmlformats.org/officeDocument/2006/customXml" ds:itemID="{1D4819FB-14B7-488E-B283-937734E0103C}">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7F0583-A052-4C21-A654-4A1DF40A3C57}">
  <ds:schemaRefs>
    <ds:schemaRef ds:uri="http://schemas.microsoft.com/sharepoint/v3/contenttype/forms"/>
  </ds:schemaRefs>
</ds:datastoreItem>
</file>

<file path=customXml/itemProps3.xml><?xml version="1.0" encoding="utf-8"?>
<ds:datastoreItem xmlns:ds="http://schemas.openxmlformats.org/officeDocument/2006/customXml" ds:itemID="{28889515-ECDD-4635-8A3E-652D069F73DD}">
  <ds:schemaRefs>
    <ds:schemaRef ds:uri="http://www.w3.org/XML/1998/namespace"/>
    <ds:schemaRef ds:uri="4ba3be25-03aa-45c2-b90f-d8c255107eb7"/>
    <ds:schemaRef ds:uri="66206a12-aca6-4383-82db-f7b25037d731"/>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3096e91d-ebd7-4ce5-b2b3-56d74390b557"/>
  </ds:schemaRefs>
</ds:datastoreItem>
</file>

<file path=docProps/app.xml><?xml version="1.0" encoding="utf-8"?>
<Properties xmlns="http://schemas.openxmlformats.org/officeDocument/2006/extended-properties" xmlns:vt="http://schemas.openxmlformats.org/officeDocument/2006/docPropsVTypes">
  <TotalTime>10445</TotalTime>
  <Words>6562</Words>
  <Application>Microsoft Office PowerPoint</Application>
  <PresentationFormat>Widescreen</PresentationFormat>
  <Paragraphs>542</Paragraphs>
  <Slides>22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Wingdings</vt:lpstr>
      <vt:lpstr>Arial</vt:lpstr>
      <vt:lpstr>Calibri Light</vt:lpstr>
      <vt:lpstr>Heebo</vt:lpstr>
      <vt:lpstr>Tahoma</vt:lpstr>
      <vt:lpstr>Calibri</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
  <cp:lastModifiedBy>Alona Tsirulnikov</cp:lastModifiedBy>
  <cp:revision>69</cp:revision>
  <dcterms:created xsi:type="dcterms:W3CDTF">2023-12-31T08:13:22Z</dcterms:created>
  <dcterms:modified xsi:type="dcterms:W3CDTF">2024-02-26T22:43:00Z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SIP_Label_b5194bbc-032f-47bb-9abc-b93ce9e451bf_Enabled">
    <vt:lpwstr>true</vt:lpwstr>
  </property>
  <property fmtid="{D5CDD505-2E9C-101B-9397-08002B2CF9AE}" pid="4" name="MSIP_Label_b5194bbc-032f-47bb-9abc-b93ce9e451bf_SetDate">
    <vt:lpwstr>2023-12-31T08:13:29Z</vt:lpwstr>
  </property>
  <property fmtid="{D5CDD505-2E9C-101B-9397-08002B2CF9AE}" pid="5" name="MSIP_Label_b5194bbc-032f-47bb-9abc-b93ce9e451bf_Method">
    <vt:lpwstr>Standard</vt:lpwstr>
  </property>
  <property fmtid="{D5CDD505-2E9C-101B-9397-08002B2CF9AE}" pid="6" name="MSIP_Label_b5194bbc-032f-47bb-9abc-b93ce9e451bf_Name">
    <vt:lpwstr>defa4170-0d19-0005-0004-bc88714345d2</vt:lpwstr>
  </property>
  <property fmtid="{D5CDD505-2E9C-101B-9397-08002B2CF9AE}" pid="7" name="MSIP_Label_b5194bbc-032f-47bb-9abc-b93ce9e451bf_SiteId">
    <vt:lpwstr>89549929-c3f4-4716-8ef4-0b2d475c2d50</vt:lpwstr>
  </property>
  <property fmtid="{D5CDD505-2E9C-101B-9397-08002B2CF9AE}" pid="8" name="MSIP_Label_b5194bbc-032f-47bb-9abc-b93ce9e451bf_ActionId">
    <vt:lpwstr>ff2a027a-101a-4e86-94b8-fc47b09a99b8</vt:lpwstr>
  </property>
  <property fmtid="{D5CDD505-2E9C-101B-9397-08002B2CF9AE}" pid="9" name="MSIP_Label_b5194bbc-032f-47bb-9abc-b93ce9e451bf_ContentBits">
    <vt:lpwstr>0</vt:lpwstr>
  </property>
  <property fmtid="{D5CDD505-2E9C-101B-9397-08002B2CF9AE}" pid="10" name="MediaServiceImageTags">
    <vt:lpwstr/>
  </property>
</Properties>
</file>