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6" r:id="rId20"/>
    <p:sldId id="277" r:id="rId21"/>
    <p:sldId id="278" r:id="rId22"/>
    <p:sldId id="279" r:id="rId23"/>
    <p:sldId id="280" r:id="rId24"/>
    <p:sldId id="281" r:id="rId25"/>
    <p:sldId id="282" r:id="rId26"/>
    <p:sldId id="283" r:id="rId27"/>
    <p:sldId id="284" r:id="rId28"/>
    <p:sldId id="285" r:id="rId29"/>
    <p:sldId id="286" r:id="rId30"/>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013" autoAdjust="0"/>
    <p:restoredTop sz="94718" autoAdjust="0"/>
  </p:normalViewPr>
  <p:slideViewPr>
    <p:cSldViewPr snapToGrid="0">
      <p:cViewPr varScale="1">
        <p:scale>
          <a:sx n="108" d="100"/>
          <a:sy n="108" d="100"/>
        </p:scale>
        <p:origin x="65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0DACC81-FE97-EF7B-1D2F-C2104FD8F6DC}"/>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D85464E3-E60F-AE1F-840D-A7FCE923EE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1AFB6804-3C0B-0527-9C72-20DD52E7BCF8}"/>
              </a:ext>
            </a:extLst>
          </p:cNvPr>
          <p:cNvSpPr>
            <a:spLocks noGrp="1"/>
          </p:cNvSpPr>
          <p:nvPr>
            <p:ph type="dt" sz="half" idx="10"/>
          </p:nvPr>
        </p:nvSpPr>
        <p:spPr/>
        <p:txBody>
          <a:bodyPr/>
          <a:lstStyle/>
          <a:p>
            <a:fld id="{E92BE050-7732-4BFC-A897-C6BBD730497C}" type="datetimeFigureOut">
              <a:rPr lang="he-IL" smtClean="0"/>
              <a:t>ט"ז/אדר ב/תשפ"ד</a:t>
            </a:fld>
            <a:endParaRPr lang="he-IL"/>
          </a:p>
        </p:txBody>
      </p:sp>
      <p:sp>
        <p:nvSpPr>
          <p:cNvPr id="5" name="מציין מיקום של כותרת תחתונה 4">
            <a:extLst>
              <a:ext uri="{FF2B5EF4-FFF2-40B4-BE49-F238E27FC236}">
                <a16:creationId xmlns:a16="http://schemas.microsoft.com/office/drawing/2014/main" id="{D6D95996-B81F-AAFF-319C-4F3F3B1E6FAC}"/>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083B5937-684E-11FE-1148-FFCB16450F0B}"/>
              </a:ext>
            </a:extLst>
          </p:cNvPr>
          <p:cNvSpPr>
            <a:spLocks noGrp="1"/>
          </p:cNvSpPr>
          <p:nvPr>
            <p:ph type="sldNum" sz="quarter" idx="12"/>
          </p:nvPr>
        </p:nvSpPr>
        <p:spPr/>
        <p:txBody>
          <a:bodyPr/>
          <a:lstStyle/>
          <a:p>
            <a:fld id="{261ACC3A-352E-4173-B6B0-EA2DDCA5C392}" type="slidenum">
              <a:rPr lang="he-IL" smtClean="0"/>
              <a:t>‹#›</a:t>
            </a:fld>
            <a:endParaRPr lang="he-IL"/>
          </a:p>
        </p:txBody>
      </p:sp>
    </p:spTree>
    <p:extLst>
      <p:ext uri="{BB962C8B-B14F-4D97-AF65-F5344CB8AC3E}">
        <p14:creationId xmlns:p14="http://schemas.microsoft.com/office/powerpoint/2010/main" val="3024888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23695E9-1C7B-84D0-D592-F5187E147B8E}"/>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CFD10478-B1B8-DA24-CE69-0E0AE3DCD571}"/>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00C95359-BE93-DE73-B221-BE3F469D6EAD}"/>
              </a:ext>
            </a:extLst>
          </p:cNvPr>
          <p:cNvSpPr>
            <a:spLocks noGrp="1"/>
          </p:cNvSpPr>
          <p:nvPr>
            <p:ph type="dt" sz="half" idx="10"/>
          </p:nvPr>
        </p:nvSpPr>
        <p:spPr/>
        <p:txBody>
          <a:bodyPr/>
          <a:lstStyle/>
          <a:p>
            <a:fld id="{E92BE050-7732-4BFC-A897-C6BBD730497C}" type="datetimeFigureOut">
              <a:rPr lang="he-IL" smtClean="0"/>
              <a:t>ט"ז/אדר ב/תשפ"ד</a:t>
            </a:fld>
            <a:endParaRPr lang="he-IL"/>
          </a:p>
        </p:txBody>
      </p:sp>
      <p:sp>
        <p:nvSpPr>
          <p:cNvPr id="5" name="מציין מיקום של כותרת תחתונה 4">
            <a:extLst>
              <a:ext uri="{FF2B5EF4-FFF2-40B4-BE49-F238E27FC236}">
                <a16:creationId xmlns:a16="http://schemas.microsoft.com/office/drawing/2014/main" id="{30747D88-174B-3472-F28D-8CCF24A76CBF}"/>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8E87B5D5-E203-3071-E8C4-EDF9B7965323}"/>
              </a:ext>
            </a:extLst>
          </p:cNvPr>
          <p:cNvSpPr>
            <a:spLocks noGrp="1"/>
          </p:cNvSpPr>
          <p:nvPr>
            <p:ph type="sldNum" sz="quarter" idx="12"/>
          </p:nvPr>
        </p:nvSpPr>
        <p:spPr/>
        <p:txBody>
          <a:bodyPr/>
          <a:lstStyle/>
          <a:p>
            <a:fld id="{261ACC3A-352E-4173-B6B0-EA2DDCA5C392}" type="slidenum">
              <a:rPr lang="he-IL" smtClean="0"/>
              <a:t>‹#›</a:t>
            </a:fld>
            <a:endParaRPr lang="he-IL"/>
          </a:p>
        </p:txBody>
      </p:sp>
    </p:spTree>
    <p:extLst>
      <p:ext uri="{BB962C8B-B14F-4D97-AF65-F5344CB8AC3E}">
        <p14:creationId xmlns:p14="http://schemas.microsoft.com/office/powerpoint/2010/main" val="170240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41A8F816-EAFF-0466-2E6F-281421C7801D}"/>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BB55BD2E-CD44-4320-9C1C-6A61F6859611}"/>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CB90012C-9B8D-25F1-9AB7-DF879E1E9101}"/>
              </a:ext>
            </a:extLst>
          </p:cNvPr>
          <p:cNvSpPr>
            <a:spLocks noGrp="1"/>
          </p:cNvSpPr>
          <p:nvPr>
            <p:ph type="dt" sz="half" idx="10"/>
          </p:nvPr>
        </p:nvSpPr>
        <p:spPr/>
        <p:txBody>
          <a:bodyPr/>
          <a:lstStyle/>
          <a:p>
            <a:fld id="{E92BE050-7732-4BFC-A897-C6BBD730497C}" type="datetimeFigureOut">
              <a:rPr lang="he-IL" smtClean="0"/>
              <a:t>ט"ז/אדר ב/תשפ"ד</a:t>
            </a:fld>
            <a:endParaRPr lang="he-IL"/>
          </a:p>
        </p:txBody>
      </p:sp>
      <p:sp>
        <p:nvSpPr>
          <p:cNvPr id="5" name="מציין מיקום של כותרת תחתונה 4">
            <a:extLst>
              <a:ext uri="{FF2B5EF4-FFF2-40B4-BE49-F238E27FC236}">
                <a16:creationId xmlns:a16="http://schemas.microsoft.com/office/drawing/2014/main" id="{3EA9E0FE-5CC6-D84E-5708-E787C71E379B}"/>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B19A9278-F972-D308-1D5C-50A4CBF464E6}"/>
              </a:ext>
            </a:extLst>
          </p:cNvPr>
          <p:cNvSpPr>
            <a:spLocks noGrp="1"/>
          </p:cNvSpPr>
          <p:nvPr>
            <p:ph type="sldNum" sz="quarter" idx="12"/>
          </p:nvPr>
        </p:nvSpPr>
        <p:spPr/>
        <p:txBody>
          <a:bodyPr/>
          <a:lstStyle/>
          <a:p>
            <a:fld id="{261ACC3A-352E-4173-B6B0-EA2DDCA5C392}" type="slidenum">
              <a:rPr lang="he-IL" smtClean="0"/>
              <a:t>‹#›</a:t>
            </a:fld>
            <a:endParaRPr lang="he-IL"/>
          </a:p>
        </p:txBody>
      </p:sp>
    </p:spTree>
    <p:extLst>
      <p:ext uri="{BB962C8B-B14F-4D97-AF65-F5344CB8AC3E}">
        <p14:creationId xmlns:p14="http://schemas.microsoft.com/office/powerpoint/2010/main" val="638381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70ACBF3-51F6-0D9A-8F8F-1CFFA795C9D6}"/>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94727D76-94F2-2DD4-94CE-9BCA94D1E7E1}"/>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26B9A680-A98A-0911-B6A1-D5650868CD71}"/>
              </a:ext>
            </a:extLst>
          </p:cNvPr>
          <p:cNvSpPr>
            <a:spLocks noGrp="1"/>
          </p:cNvSpPr>
          <p:nvPr>
            <p:ph type="dt" sz="half" idx="10"/>
          </p:nvPr>
        </p:nvSpPr>
        <p:spPr/>
        <p:txBody>
          <a:bodyPr/>
          <a:lstStyle/>
          <a:p>
            <a:fld id="{E92BE050-7732-4BFC-A897-C6BBD730497C}" type="datetimeFigureOut">
              <a:rPr lang="he-IL" smtClean="0"/>
              <a:t>ט"ז/אדר ב/תשפ"ד</a:t>
            </a:fld>
            <a:endParaRPr lang="he-IL"/>
          </a:p>
        </p:txBody>
      </p:sp>
      <p:sp>
        <p:nvSpPr>
          <p:cNvPr id="5" name="מציין מיקום של כותרת תחתונה 4">
            <a:extLst>
              <a:ext uri="{FF2B5EF4-FFF2-40B4-BE49-F238E27FC236}">
                <a16:creationId xmlns:a16="http://schemas.microsoft.com/office/drawing/2014/main" id="{DBB36632-0500-E44A-D494-77611E79593C}"/>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45DA5461-5710-F0B9-3C1D-BC036AF3BEE9}"/>
              </a:ext>
            </a:extLst>
          </p:cNvPr>
          <p:cNvSpPr>
            <a:spLocks noGrp="1"/>
          </p:cNvSpPr>
          <p:nvPr>
            <p:ph type="sldNum" sz="quarter" idx="12"/>
          </p:nvPr>
        </p:nvSpPr>
        <p:spPr/>
        <p:txBody>
          <a:bodyPr/>
          <a:lstStyle/>
          <a:p>
            <a:fld id="{261ACC3A-352E-4173-B6B0-EA2DDCA5C392}" type="slidenum">
              <a:rPr lang="he-IL" smtClean="0"/>
              <a:t>‹#›</a:t>
            </a:fld>
            <a:endParaRPr lang="he-IL"/>
          </a:p>
        </p:txBody>
      </p:sp>
    </p:spTree>
    <p:extLst>
      <p:ext uri="{BB962C8B-B14F-4D97-AF65-F5344CB8AC3E}">
        <p14:creationId xmlns:p14="http://schemas.microsoft.com/office/powerpoint/2010/main" val="3182434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D5FDBE1-85B4-F091-A3B5-B0A567B274B4}"/>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F9102F9E-7913-5E76-E30B-C5434796F2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C50B440A-0837-72D1-A365-13A0FE4D96FB}"/>
              </a:ext>
            </a:extLst>
          </p:cNvPr>
          <p:cNvSpPr>
            <a:spLocks noGrp="1"/>
          </p:cNvSpPr>
          <p:nvPr>
            <p:ph type="dt" sz="half" idx="10"/>
          </p:nvPr>
        </p:nvSpPr>
        <p:spPr/>
        <p:txBody>
          <a:bodyPr/>
          <a:lstStyle/>
          <a:p>
            <a:fld id="{E92BE050-7732-4BFC-A897-C6BBD730497C}" type="datetimeFigureOut">
              <a:rPr lang="he-IL" smtClean="0"/>
              <a:t>ט"ז/אדר ב/תשפ"ד</a:t>
            </a:fld>
            <a:endParaRPr lang="he-IL"/>
          </a:p>
        </p:txBody>
      </p:sp>
      <p:sp>
        <p:nvSpPr>
          <p:cNvPr id="5" name="מציין מיקום של כותרת תחתונה 4">
            <a:extLst>
              <a:ext uri="{FF2B5EF4-FFF2-40B4-BE49-F238E27FC236}">
                <a16:creationId xmlns:a16="http://schemas.microsoft.com/office/drawing/2014/main" id="{73F41131-4683-3FD3-E0A8-1DD8EA7BDD72}"/>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5ACBABB5-718D-87FD-8B56-DEDCAE8C245A}"/>
              </a:ext>
            </a:extLst>
          </p:cNvPr>
          <p:cNvSpPr>
            <a:spLocks noGrp="1"/>
          </p:cNvSpPr>
          <p:nvPr>
            <p:ph type="sldNum" sz="quarter" idx="12"/>
          </p:nvPr>
        </p:nvSpPr>
        <p:spPr/>
        <p:txBody>
          <a:bodyPr/>
          <a:lstStyle/>
          <a:p>
            <a:fld id="{261ACC3A-352E-4173-B6B0-EA2DDCA5C392}" type="slidenum">
              <a:rPr lang="he-IL" smtClean="0"/>
              <a:t>‹#›</a:t>
            </a:fld>
            <a:endParaRPr lang="he-IL"/>
          </a:p>
        </p:txBody>
      </p:sp>
    </p:spTree>
    <p:extLst>
      <p:ext uri="{BB962C8B-B14F-4D97-AF65-F5344CB8AC3E}">
        <p14:creationId xmlns:p14="http://schemas.microsoft.com/office/powerpoint/2010/main" val="750215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7F278B1-B605-A22F-ECF9-D52F1B5D336A}"/>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5ADA4E62-8B88-6276-A11F-1534F5048DF5}"/>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14FD8A22-2585-5FD4-4CCB-95F83640BAC3}"/>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140C0042-B289-FF92-653F-4DC95C155F75}"/>
              </a:ext>
            </a:extLst>
          </p:cNvPr>
          <p:cNvSpPr>
            <a:spLocks noGrp="1"/>
          </p:cNvSpPr>
          <p:nvPr>
            <p:ph type="dt" sz="half" idx="10"/>
          </p:nvPr>
        </p:nvSpPr>
        <p:spPr/>
        <p:txBody>
          <a:bodyPr/>
          <a:lstStyle/>
          <a:p>
            <a:fld id="{E92BE050-7732-4BFC-A897-C6BBD730497C}" type="datetimeFigureOut">
              <a:rPr lang="he-IL" smtClean="0"/>
              <a:t>ט"ז/אדר ב/תשפ"ד</a:t>
            </a:fld>
            <a:endParaRPr lang="he-IL"/>
          </a:p>
        </p:txBody>
      </p:sp>
      <p:sp>
        <p:nvSpPr>
          <p:cNvPr id="6" name="מציין מיקום של כותרת תחתונה 5">
            <a:extLst>
              <a:ext uri="{FF2B5EF4-FFF2-40B4-BE49-F238E27FC236}">
                <a16:creationId xmlns:a16="http://schemas.microsoft.com/office/drawing/2014/main" id="{B75671A3-7E9A-E5F7-E398-CCF1957F3FBC}"/>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ED6FF347-B9C9-2BDD-4AAE-8A23316BBD2B}"/>
              </a:ext>
            </a:extLst>
          </p:cNvPr>
          <p:cNvSpPr>
            <a:spLocks noGrp="1"/>
          </p:cNvSpPr>
          <p:nvPr>
            <p:ph type="sldNum" sz="quarter" idx="12"/>
          </p:nvPr>
        </p:nvSpPr>
        <p:spPr/>
        <p:txBody>
          <a:bodyPr/>
          <a:lstStyle/>
          <a:p>
            <a:fld id="{261ACC3A-352E-4173-B6B0-EA2DDCA5C392}" type="slidenum">
              <a:rPr lang="he-IL" smtClean="0"/>
              <a:t>‹#›</a:t>
            </a:fld>
            <a:endParaRPr lang="he-IL"/>
          </a:p>
        </p:txBody>
      </p:sp>
    </p:spTree>
    <p:extLst>
      <p:ext uri="{BB962C8B-B14F-4D97-AF65-F5344CB8AC3E}">
        <p14:creationId xmlns:p14="http://schemas.microsoft.com/office/powerpoint/2010/main" val="3781228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F05A1B2-2994-F8B9-6F40-242E1F91212E}"/>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5452B5C3-B4B5-0CB5-D78E-23B3C39164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A14423BC-BD8A-9D4C-799D-3C0A6329223A}"/>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85087A5D-AA89-6982-F610-E229697473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A5DF3820-F45D-FAD3-79C3-0166DFC54134}"/>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3D1E5BF7-50A5-17CC-3F71-6D3C242A8E27}"/>
              </a:ext>
            </a:extLst>
          </p:cNvPr>
          <p:cNvSpPr>
            <a:spLocks noGrp="1"/>
          </p:cNvSpPr>
          <p:nvPr>
            <p:ph type="dt" sz="half" idx="10"/>
          </p:nvPr>
        </p:nvSpPr>
        <p:spPr/>
        <p:txBody>
          <a:bodyPr/>
          <a:lstStyle/>
          <a:p>
            <a:fld id="{E92BE050-7732-4BFC-A897-C6BBD730497C}" type="datetimeFigureOut">
              <a:rPr lang="he-IL" smtClean="0"/>
              <a:t>ט"ז/אדר ב/תשפ"ד</a:t>
            </a:fld>
            <a:endParaRPr lang="he-IL"/>
          </a:p>
        </p:txBody>
      </p:sp>
      <p:sp>
        <p:nvSpPr>
          <p:cNvPr id="8" name="מציין מיקום של כותרת תחתונה 7">
            <a:extLst>
              <a:ext uri="{FF2B5EF4-FFF2-40B4-BE49-F238E27FC236}">
                <a16:creationId xmlns:a16="http://schemas.microsoft.com/office/drawing/2014/main" id="{BCA3A921-B940-838A-3FA6-92518F7809C7}"/>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844E73CF-1911-6441-C931-0DA74ED0AE98}"/>
              </a:ext>
            </a:extLst>
          </p:cNvPr>
          <p:cNvSpPr>
            <a:spLocks noGrp="1"/>
          </p:cNvSpPr>
          <p:nvPr>
            <p:ph type="sldNum" sz="quarter" idx="12"/>
          </p:nvPr>
        </p:nvSpPr>
        <p:spPr/>
        <p:txBody>
          <a:bodyPr/>
          <a:lstStyle/>
          <a:p>
            <a:fld id="{261ACC3A-352E-4173-B6B0-EA2DDCA5C392}" type="slidenum">
              <a:rPr lang="he-IL" smtClean="0"/>
              <a:t>‹#›</a:t>
            </a:fld>
            <a:endParaRPr lang="he-IL"/>
          </a:p>
        </p:txBody>
      </p:sp>
    </p:spTree>
    <p:extLst>
      <p:ext uri="{BB962C8B-B14F-4D97-AF65-F5344CB8AC3E}">
        <p14:creationId xmlns:p14="http://schemas.microsoft.com/office/powerpoint/2010/main" val="3621629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AB60F71-C226-3D58-718D-9F553B81EF55}"/>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6CD612A7-C96F-A666-1828-9503FE72963D}"/>
              </a:ext>
            </a:extLst>
          </p:cNvPr>
          <p:cNvSpPr>
            <a:spLocks noGrp="1"/>
          </p:cNvSpPr>
          <p:nvPr>
            <p:ph type="dt" sz="half" idx="10"/>
          </p:nvPr>
        </p:nvSpPr>
        <p:spPr/>
        <p:txBody>
          <a:bodyPr/>
          <a:lstStyle/>
          <a:p>
            <a:fld id="{E92BE050-7732-4BFC-A897-C6BBD730497C}" type="datetimeFigureOut">
              <a:rPr lang="he-IL" smtClean="0"/>
              <a:t>ט"ז/אדר ב/תשפ"ד</a:t>
            </a:fld>
            <a:endParaRPr lang="he-IL"/>
          </a:p>
        </p:txBody>
      </p:sp>
      <p:sp>
        <p:nvSpPr>
          <p:cNvPr id="4" name="מציין מיקום של כותרת תחתונה 3">
            <a:extLst>
              <a:ext uri="{FF2B5EF4-FFF2-40B4-BE49-F238E27FC236}">
                <a16:creationId xmlns:a16="http://schemas.microsoft.com/office/drawing/2014/main" id="{A2089B1E-EBA5-7DAD-E4B2-79C493162331}"/>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2F7F14C8-7749-82C3-4A17-ACE89F276A6E}"/>
              </a:ext>
            </a:extLst>
          </p:cNvPr>
          <p:cNvSpPr>
            <a:spLocks noGrp="1"/>
          </p:cNvSpPr>
          <p:nvPr>
            <p:ph type="sldNum" sz="quarter" idx="12"/>
          </p:nvPr>
        </p:nvSpPr>
        <p:spPr/>
        <p:txBody>
          <a:bodyPr/>
          <a:lstStyle/>
          <a:p>
            <a:fld id="{261ACC3A-352E-4173-B6B0-EA2DDCA5C392}" type="slidenum">
              <a:rPr lang="he-IL" smtClean="0"/>
              <a:t>‹#›</a:t>
            </a:fld>
            <a:endParaRPr lang="he-IL"/>
          </a:p>
        </p:txBody>
      </p:sp>
    </p:spTree>
    <p:extLst>
      <p:ext uri="{BB962C8B-B14F-4D97-AF65-F5344CB8AC3E}">
        <p14:creationId xmlns:p14="http://schemas.microsoft.com/office/powerpoint/2010/main" val="2717890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D531A152-56C3-0518-4391-A7AE71769DD5}"/>
              </a:ext>
            </a:extLst>
          </p:cNvPr>
          <p:cNvSpPr>
            <a:spLocks noGrp="1"/>
          </p:cNvSpPr>
          <p:nvPr>
            <p:ph type="dt" sz="half" idx="10"/>
          </p:nvPr>
        </p:nvSpPr>
        <p:spPr/>
        <p:txBody>
          <a:bodyPr/>
          <a:lstStyle/>
          <a:p>
            <a:fld id="{E92BE050-7732-4BFC-A897-C6BBD730497C}" type="datetimeFigureOut">
              <a:rPr lang="he-IL" smtClean="0"/>
              <a:t>ט"ז/אדר ב/תשפ"ד</a:t>
            </a:fld>
            <a:endParaRPr lang="he-IL"/>
          </a:p>
        </p:txBody>
      </p:sp>
      <p:sp>
        <p:nvSpPr>
          <p:cNvPr id="3" name="מציין מיקום של כותרת תחתונה 2">
            <a:extLst>
              <a:ext uri="{FF2B5EF4-FFF2-40B4-BE49-F238E27FC236}">
                <a16:creationId xmlns:a16="http://schemas.microsoft.com/office/drawing/2014/main" id="{AEC93899-895F-9020-80B0-6E0929D95866}"/>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0229B93D-79B3-558F-EB9E-59572BCCAC02}"/>
              </a:ext>
            </a:extLst>
          </p:cNvPr>
          <p:cNvSpPr>
            <a:spLocks noGrp="1"/>
          </p:cNvSpPr>
          <p:nvPr>
            <p:ph type="sldNum" sz="quarter" idx="12"/>
          </p:nvPr>
        </p:nvSpPr>
        <p:spPr/>
        <p:txBody>
          <a:bodyPr/>
          <a:lstStyle/>
          <a:p>
            <a:fld id="{261ACC3A-352E-4173-B6B0-EA2DDCA5C392}" type="slidenum">
              <a:rPr lang="he-IL" smtClean="0"/>
              <a:t>‹#›</a:t>
            </a:fld>
            <a:endParaRPr lang="he-IL"/>
          </a:p>
        </p:txBody>
      </p:sp>
    </p:spTree>
    <p:extLst>
      <p:ext uri="{BB962C8B-B14F-4D97-AF65-F5344CB8AC3E}">
        <p14:creationId xmlns:p14="http://schemas.microsoft.com/office/powerpoint/2010/main" val="4032797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3F662FA-803A-86D1-DC1A-7F6710859991}"/>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78F2A418-66F9-D78B-D6A6-89C0B3BD36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0B1E25E3-3A07-B249-923B-A062E754C4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5186B699-F4B7-EA6E-E231-A43A2B9DBC3E}"/>
              </a:ext>
            </a:extLst>
          </p:cNvPr>
          <p:cNvSpPr>
            <a:spLocks noGrp="1"/>
          </p:cNvSpPr>
          <p:nvPr>
            <p:ph type="dt" sz="half" idx="10"/>
          </p:nvPr>
        </p:nvSpPr>
        <p:spPr/>
        <p:txBody>
          <a:bodyPr/>
          <a:lstStyle/>
          <a:p>
            <a:fld id="{E92BE050-7732-4BFC-A897-C6BBD730497C}" type="datetimeFigureOut">
              <a:rPr lang="he-IL" smtClean="0"/>
              <a:t>ט"ז/אדר ב/תשפ"ד</a:t>
            </a:fld>
            <a:endParaRPr lang="he-IL"/>
          </a:p>
        </p:txBody>
      </p:sp>
      <p:sp>
        <p:nvSpPr>
          <p:cNvPr id="6" name="מציין מיקום של כותרת תחתונה 5">
            <a:extLst>
              <a:ext uri="{FF2B5EF4-FFF2-40B4-BE49-F238E27FC236}">
                <a16:creationId xmlns:a16="http://schemas.microsoft.com/office/drawing/2014/main" id="{FAC8C57E-10A4-1190-8915-8E941C435883}"/>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FF9B2E20-C3CD-492F-4DE1-6965679EAA5B}"/>
              </a:ext>
            </a:extLst>
          </p:cNvPr>
          <p:cNvSpPr>
            <a:spLocks noGrp="1"/>
          </p:cNvSpPr>
          <p:nvPr>
            <p:ph type="sldNum" sz="quarter" idx="12"/>
          </p:nvPr>
        </p:nvSpPr>
        <p:spPr/>
        <p:txBody>
          <a:bodyPr/>
          <a:lstStyle/>
          <a:p>
            <a:fld id="{261ACC3A-352E-4173-B6B0-EA2DDCA5C392}" type="slidenum">
              <a:rPr lang="he-IL" smtClean="0"/>
              <a:t>‹#›</a:t>
            </a:fld>
            <a:endParaRPr lang="he-IL"/>
          </a:p>
        </p:txBody>
      </p:sp>
    </p:spTree>
    <p:extLst>
      <p:ext uri="{BB962C8B-B14F-4D97-AF65-F5344CB8AC3E}">
        <p14:creationId xmlns:p14="http://schemas.microsoft.com/office/powerpoint/2010/main" val="851083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89BA12D-93F2-3E60-CD59-5157DEA72083}"/>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2A1531A9-8292-2B2B-3E4D-1E7AD9BD37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D7179AB3-0AD7-29FB-6D03-41661C85CC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CC3F4B75-77E4-675F-124A-17B9786937A6}"/>
              </a:ext>
            </a:extLst>
          </p:cNvPr>
          <p:cNvSpPr>
            <a:spLocks noGrp="1"/>
          </p:cNvSpPr>
          <p:nvPr>
            <p:ph type="dt" sz="half" idx="10"/>
          </p:nvPr>
        </p:nvSpPr>
        <p:spPr/>
        <p:txBody>
          <a:bodyPr/>
          <a:lstStyle/>
          <a:p>
            <a:fld id="{E92BE050-7732-4BFC-A897-C6BBD730497C}" type="datetimeFigureOut">
              <a:rPr lang="he-IL" smtClean="0"/>
              <a:t>ט"ז/אדר ב/תשפ"ד</a:t>
            </a:fld>
            <a:endParaRPr lang="he-IL"/>
          </a:p>
        </p:txBody>
      </p:sp>
      <p:sp>
        <p:nvSpPr>
          <p:cNvPr id="6" name="מציין מיקום של כותרת תחתונה 5">
            <a:extLst>
              <a:ext uri="{FF2B5EF4-FFF2-40B4-BE49-F238E27FC236}">
                <a16:creationId xmlns:a16="http://schemas.microsoft.com/office/drawing/2014/main" id="{E29CDDD9-A00D-9BB0-31C1-3082E18436F9}"/>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F2ACF630-1E21-4F7F-F936-C74158DE7F9A}"/>
              </a:ext>
            </a:extLst>
          </p:cNvPr>
          <p:cNvSpPr>
            <a:spLocks noGrp="1"/>
          </p:cNvSpPr>
          <p:nvPr>
            <p:ph type="sldNum" sz="quarter" idx="12"/>
          </p:nvPr>
        </p:nvSpPr>
        <p:spPr/>
        <p:txBody>
          <a:bodyPr/>
          <a:lstStyle/>
          <a:p>
            <a:fld id="{261ACC3A-352E-4173-B6B0-EA2DDCA5C392}" type="slidenum">
              <a:rPr lang="he-IL" smtClean="0"/>
              <a:t>‹#›</a:t>
            </a:fld>
            <a:endParaRPr lang="he-IL"/>
          </a:p>
        </p:txBody>
      </p:sp>
    </p:spTree>
    <p:extLst>
      <p:ext uri="{BB962C8B-B14F-4D97-AF65-F5344CB8AC3E}">
        <p14:creationId xmlns:p14="http://schemas.microsoft.com/office/powerpoint/2010/main" val="3135216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CAA6781C-A6EB-F6BD-424F-DFBCC5A1B6E1}"/>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4BACD6CE-DEB6-25F3-AF7D-D851EAB9CCF1}"/>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1F542AF9-D1E2-A1E1-59AC-37448ADFBDC1}"/>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92BE050-7732-4BFC-A897-C6BBD730497C}" type="datetimeFigureOut">
              <a:rPr lang="he-IL" smtClean="0"/>
              <a:t>ט"ז/אדר ב/תשפ"ד</a:t>
            </a:fld>
            <a:endParaRPr lang="he-IL"/>
          </a:p>
        </p:txBody>
      </p:sp>
      <p:sp>
        <p:nvSpPr>
          <p:cNvPr id="5" name="מציין מיקום של כותרת תחתונה 4">
            <a:extLst>
              <a:ext uri="{FF2B5EF4-FFF2-40B4-BE49-F238E27FC236}">
                <a16:creationId xmlns:a16="http://schemas.microsoft.com/office/drawing/2014/main" id="{E09C27E6-F24A-A7B7-2998-E824B48B5D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33027679-3B60-813E-DBBA-6A9A2F349DDA}"/>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61ACC3A-352E-4173-B6B0-EA2DDCA5C392}" type="slidenum">
              <a:rPr lang="he-IL" smtClean="0"/>
              <a:t>‹#›</a:t>
            </a:fld>
            <a:endParaRPr lang="he-IL"/>
          </a:p>
        </p:txBody>
      </p:sp>
    </p:spTree>
    <p:extLst>
      <p:ext uri="{BB962C8B-B14F-4D97-AF65-F5344CB8AC3E}">
        <p14:creationId xmlns:p14="http://schemas.microsoft.com/office/powerpoint/2010/main" val="17747086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D7FE4D49-F2C9-118B-A105-594C610A4B54}"/>
              </a:ext>
            </a:extLst>
          </p:cNvPr>
          <p:cNvSpPr>
            <a:spLocks noGrp="1"/>
          </p:cNvSpPr>
          <p:nvPr>
            <p:ph type="ctrTitle"/>
          </p:nvPr>
        </p:nvSpPr>
        <p:spPr>
          <a:xfrm>
            <a:off x="761800" y="762001"/>
            <a:ext cx="5334197" cy="1708242"/>
          </a:xfrm>
        </p:spPr>
        <p:txBody>
          <a:bodyPr vert="horz" lIns="91440" tIns="45720" rIns="91440" bIns="45720" rtlCol="0" anchor="ctr">
            <a:normAutofit fontScale="90000"/>
          </a:bodyPr>
          <a:lstStyle/>
          <a:p>
            <a:pPr rtl="0"/>
            <a:br>
              <a:rPr lang="en-US" sz="2200" dirty="0"/>
            </a:br>
            <a:r>
              <a:rPr lang="en-US" sz="2200" b="1" dirty="0"/>
              <a:t>Biblical Narratives in The Handmaid’s Tale</a:t>
            </a:r>
            <a:br>
              <a:rPr lang="en-US" sz="2200" b="1" dirty="0"/>
            </a:br>
            <a:r>
              <a:rPr lang="en-US" sz="2200" b="1" dirty="0"/>
              <a:t>(Margaret Atwood)</a:t>
            </a:r>
            <a:br>
              <a:rPr lang="en-US" sz="2200" dirty="0"/>
            </a:br>
            <a:r>
              <a:rPr lang="en-US" sz="2200" b="1" dirty="0"/>
              <a:t> </a:t>
            </a:r>
            <a:br>
              <a:rPr lang="en-US" sz="2200" b="1" dirty="0"/>
            </a:br>
            <a:r>
              <a:rPr lang="en-US" sz="2200" b="1" dirty="0"/>
              <a:t>Dr. Bina Nir, Department of Multidisciplinary Studies, The Max Stern </a:t>
            </a:r>
            <a:r>
              <a:rPr lang="en-US" sz="2200" b="1" dirty="0" err="1"/>
              <a:t>Yezreel</a:t>
            </a:r>
            <a:r>
              <a:rPr lang="en-US" sz="2200" b="1" dirty="0"/>
              <a:t> Valley College, Israel</a:t>
            </a:r>
            <a:br>
              <a:rPr lang="en-US" sz="2200" b="1" dirty="0"/>
            </a:br>
            <a:endParaRPr lang="en-US" sz="2200" b="1" dirty="0"/>
          </a:p>
        </p:txBody>
      </p:sp>
      <p:sp>
        <p:nvSpPr>
          <p:cNvPr id="3" name="כותרת משנה 2">
            <a:extLst>
              <a:ext uri="{FF2B5EF4-FFF2-40B4-BE49-F238E27FC236}">
                <a16:creationId xmlns:a16="http://schemas.microsoft.com/office/drawing/2014/main" id="{94FD5952-E8F5-5A3D-05F8-C2006D15A4DE}"/>
              </a:ext>
            </a:extLst>
          </p:cNvPr>
          <p:cNvSpPr>
            <a:spLocks noGrp="1"/>
          </p:cNvSpPr>
          <p:nvPr>
            <p:ph type="subTitle" idx="1"/>
          </p:nvPr>
        </p:nvSpPr>
        <p:spPr>
          <a:xfrm>
            <a:off x="470517" y="3011782"/>
            <a:ext cx="5545581" cy="5049142"/>
          </a:xfrm>
        </p:spPr>
        <p:txBody>
          <a:bodyPr vert="horz" lIns="91440" tIns="45720" rIns="91440" bIns="45720" rtlCol="0" anchor="ctr">
            <a:normAutofit/>
          </a:bodyPr>
          <a:lstStyle/>
          <a:p>
            <a:pPr rtl="0"/>
            <a:r>
              <a:rPr lang="en-US" sz="2000" dirty="0"/>
              <a:t>14th International Conference on Religion &amp; Spirituality in Society,</a:t>
            </a:r>
          </a:p>
          <a:p>
            <a:pPr rtl="0"/>
            <a:r>
              <a:rPr lang="en-US" sz="2000" dirty="0"/>
              <a:t> Institute of Religious Studies</a:t>
            </a:r>
          </a:p>
          <a:p>
            <a:pPr rtl="0"/>
            <a:endParaRPr lang="en-US" sz="2000" dirty="0"/>
          </a:p>
          <a:p>
            <a:pPr rtl="0"/>
            <a:r>
              <a:rPr lang="en-US" sz="2000" dirty="0" err="1"/>
              <a:t>Complutense</a:t>
            </a:r>
            <a:r>
              <a:rPr lang="en-US" sz="2000" dirty="0"/>
              <a:t> University of Madrid, </a:t>
            </a:r>
          </a:p>
          <a:p>
            <a:pPr rtl="0"/>
            <a:r>
              <a:rPr lang="en-US" sz="2000" dirty="0"/>
              <a:t>Spain, 23-24 May 2024</a:t>
            </a:r>
          </a:p>
          <a:p>
            <a:pPr rtl="0"/>
            <a:endParaRPr lang="en-US" sz="2000" dirty="0"/>
          </a:p>
          <a:p>
            <a:pPr rtl="0"/>
            <a:endParaRPr lang="en-US" sz="2000" dirty="0"/>
          </a:p>
          <a:p>
            <a:pPr rtl="0"/>
            <a:endParaRPr lang="en-US" sz="2000" dirty="0"/>
          </a:p>
          <a:p>
            <a:pPr rtl="0"/>
            <a:endParaRPr lang="en-US" sz="2000" dirty="0"/>
          </a:p>
          <a:p>
            <a:pPr rtl="0"/>
            <a:endParaRPr lang="en-US" sz="2000" dirty="0"/>
          </a:p>
        </p:txBody>
      </p:sp>
      <p:pic>
        <p:nvPicPr>
          <p:cNvPr id="5" name="תמונה 4">
            <a:extLst>
              <a:ext uri="{FF2B5EF4-FFF2-40B4-BE49-F238E27FC236}">
                <a16:creationId xmlns:a16="http://schemas.microsoft.com/office/drawing/2014/main" id="{0DA83C84-E11F-8C1E-02C1-7978854E5CCB}"/>
              </a:ext>
            </a:extLst>
          </p:cNvPr>
          <p:cNvPicPr>
            <a:picLocks noChangeAspect="1"/>
          </p:cNvPicPr>
          <p:nvPr/>
        </p:nvPicPr>
        <p:blipFill rotWithShape="1">
          <a:blip r:embed="rId2"/>
          <a:srcRect r="-2" b="16619"/>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2301729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82CA0AB9-57CE-0EFD-AD95-BB457ECBAEE0}"/>
              </a:ext>
            </a:extLst>
          </p:cNvPr>
          <p:cNvSpPr>
            <a:spLocks noGrp="1"/>
          </p:cNvSpPr>
          <p:nvPr>
            <p:ph type="title"/>
          </p:nvPr>
        </p:nvSpPr>
        <p:spPr>
          <a:xfrm>
            <a:off x="572493" y="238539"/>
            <a:ext cx="11018520" cy="1434415"/>
          </a:xfrm>
        </p:spPr>
        <p:txBody>
          <a:bodyPr anchor="b">
            <a:normAutofit/>
          </a:bodyPr>
          <a:lstStyle/>
          <a:p>
            <a:r>
              <a:rPr lang="he-IL" sz="5400" dirty="0"/>
              <a:t>בִתּוֹ יֹצֵאת לִקְרָאתוֹ </a:t>
            </a:r>
            <a:r>
              <a:rPr lang="he-IL" sz="5400" dirty="0" err="1"/>
              <a:t>בְּתֻפִּים</a:t>
            </a:r>
            <a:r>
              <a:rPr lang="he-IL" sz="5400" dirty="0"/>
              <a:t> וּבִמְחֹלוֹת </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id="{765E9111-A874-699C-C3BC-2331E0B87EA4}"/>
              </a:ext>
            </a:extLst>
          </p:cNvPr>
          <p:cNvSpPr>
            <a:spLocks noGrp="1"/>
          </p:cNvSpPr>
          <p:nvPr>
            <p:ph idx="1"/>
          </p:nvPr>
        </p:nvSpPr>
        <p:spPr>
          <a:xfrm>
            <a:off x="572493" y="2071316"/>
            <a:ext cx="6713552" cy="4119172"/>
          </a:xfrm>
        </p:spPr>
        <p:txBody>
          <a:bodyPr anchor="t">
            <a:normAutofit/>
          </a:bodyPr>
          <a:lstStyle/>
          <a:p>
            <a:r>
              <a:rPr lang="he-IL" sz="2200" dirty="0"/>
              <a:t>בטרם צאתו למלחמה בבני עמון נודר יפתח נדר "</a:t>
            </a:r>
            <a:r>
              <a:rPr lang="he-IL" sz="2200" dirty="0" err="1"/>
              <a:t>וַיִּדַּר</a:t>
            </a:r>
            <a:r>
              <a:rPr lang="he-IL" sz="2200" dirty="0"/>
              <a:t> יִפְתָּח נֶדֶר לַיהוָה וַיֹּאמַר אִם-נָתוֹן </a:t>
            </a:r>
            <a:r>
              <a:rPr lang="he-IL" sz="2200" dirty="0" err="1"/>
              <a:t>תִּתֵּן</a:t>
            </a:r>
            <a:r>
              <a:rPr lang="he-IL" sz="2200" dirty="0"/>
              <a:t> אֶת-בְּנֵי עַמּוֹן בְּיָדִי. וְהָיָה הַיּוֹצֵא אֲשֶׁר יֵצֵא מִדַּלְתֵי בֵיתִי לִקְרָאתִי בְּשׁוּבִי בְשָׁלוֹם מִבְּנֵי עַמּוֹן וְהָיָה לַיהוָה </a:t>
            </a:r>
            <a:r>
              <a:rPr lang="he-IL" sz="2200" dirty="0" err="1"/>
              <a:t>וְהַעֲלִיתִיהו</a:t>
            </a:r>
            <a:r>
              <a:rPr lang="he-IL" sz="2200" dirty="0"/>
              <a:t>ּ עֹלָה" (שופטים יא, 30-31). </a:t>
            </a:r>
          </a:p>
          <a:p>
            <a:r>
              <a:rPr lang="he-IL" sz="2200" dirty="0"/>
              <a:t>אך בשובו מהמלחמה לאחר נצחונו "וְהִנֵּה בִתּוֹ יֹצֵאת לִקְרָאתוֹ </a:t>
            </a:r>
            <a:r>
              <a:rPr lang="he-IL" sz="2200" dirty="0" err="1"/>
              <a:t>בְּתֻפִּים</a:t>
            </a:r>
            <a:r>
              <a:rPr lang="he-IL" sz="2200" dirty="0"/>
              <a:t> וּבִמְחֹלוֹת  ...  וַיְהִי כִרְאוֹתוֹ אוֹתָהּ וַיִּקְרַע אֶת-בְּגָדָיו וַיֹּאמֶר אֲהָהּ בִּתִּי הַכְרֵעַ הִכְרַעְתִּנִי וְאַתְּ הָיִית </a:t>
            </a:r>
            <a:r>
              <a:rPr lang="he-IL" sz="2200" dirty="0" err="1"/>
              <a:t>בְּעֹכְרָי</a:t>
            </a:r>
            <a:r>
              <a:rPr lang="he-IL" sz="2200" dirty="0"/>
              <a:t> וְאָנֹכִי פָּצִיתִי פִי אֶל-יְהוָה וְלֹא אוּכַל לָשׁוּב" (34-35). </a:t>
            </a:r>
          </a:p>
          <a:p>
            <a:r>
              <a:rPr lang="he-IL" sz="2200" dirty="0"/>
              <a:t>הבת מבינה שנדר לה' אינו ניתן להתרה גם כאשר מדובר בקורבן אדם (36-37). </a:t>
            </a:r>
          </a:p>
        </p:txBody>
      </p:sp>
      <p:pic>
        <p:nvPicPr>
          <p:cNvPr id="4" name="תמונה 3">
            <a:extLst>
              <a:ext uri="{FF2B5EF4-FFF2-40B4-BE49-F238E27FC236}">
                <a16:creationId xmlns:a16="http://schemas.microsoft.com/office/drawing/2014/main" id="{2AD51F53-9DA9-529E-BDF5-D21E0048B905}"/>
              </a:ext>
            </a:extLst>
          </p:cNvPr>
          <p:cNvPicPr>
            <a:picLocks noChangeAspect="1"/>
          </p:cNvPicPr>
          <p:nvPr/>
        </p:nvPicPr>
        <p:blipFill rotWithShape="1">
          <a:blip r:embed="rId2"/>
          <a:srcRect r="4222"/>
          <a:stretch/>
        </p:blipFill>
        <p:spPr>
          <a:xfrm>
            <a:off x="7675658" y="2093976"/>
            <a:ext cx="3941064" cy="4096512"/>
          </a:xfrm>
          <a:prstGeom prst="rect">
            <a:avLst/>
          </a:prstGeom>
        </p:spPr>
      </p:pic>
    </p:spTree>
    <p:extLst>
      <p:ext uri="{BB962C8B-B14F-4D97-AF65-F5344CB8AC3E}">
        <p14:creationId xmlns:p14="http://schemas.microsoft.com/office/powerpoint/2010/main" val="2322134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61DC183-07AE-409A-AB63-34A0C77B60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0464369-70FA-42AF-948F-80664CA7B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46816"/>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59E3BD6A-F93F-B7D0-056D-8838067EF295}"/>
              </a:ext>
            </a:extLst>
          </p:cNvPr>
          <p:cNvSpPr>
            <a:spLocks noGrp="1"/>
          </p:cNvSpPr>
          <p:nvPr>
            <p:ph type="title"/>
          </p:nvPr>
        </p:nvSpPr>
        <p:spPr>
          <a:xfrm>
            <a:off x="581646" y="349664"/>
            <a:ext cx="5845571" cy="1638377"/>
          </a:xfrm>
        </p:spPr>
        <p:txBody>
          <a:bodyPr anchor="b">
            <a:normAutofit/>
          </a:bodyPr>
          <a:lstStyle/>
          <a:p>
            <a:r>
              <a:rPr lang="he-IL" sz="4800" dirty="0"/>
              <a:t>וְהִיא לֹא-יָדְעָה אִישׁ </a:t>
            </a:r>
          </a:p>
        </p:txBody>
      </p:sp>
      <p:sp>
        <p:nvSpPr>
          <p:cNvPr id="3" name="מציין מיקום תוכן 2">
            <a:extLst>
              <a:ext uri="{FF2B5EF4-FFF2-40B4-BE49-F238E27FC236}">
                <a16:creationId xmlns:a16="http://schemas.microsoft.com/office/drawing/2014/main" id="{D7BDAF25-EF11-A5E4-EFCA-487901D33EC3}"/>
              </a:ext>
            </a:extLst>
          </p:cNvPr>
          <p:cNvSpPr>
            <a:spLocks noGrp="1"/>
          </p:cNvSpPr>
          <p:nvPr>
            <p:ph idx="1"/>
          </p:nvPr>
        </p:nvSpPr>
        <p:spPr>
          <a:xfrm>
            <a:off x="581645" y="2337705"/>
            <a:ext cx="5845571" cy="3643622"/>
          </a:xfrm>
        </p:spPr>
        <p:txBody>
          <a:bodyPr anchor="ctr">
            <a:normAutofit/>
          </a:bodyPr>
          <a:lstStyle/>
          <a:p>
            <a:r>
              <a:rPr lang="he-IL" sz="1800" dirty="0"/>
              <a:t>יפתח מאפשר לבתו למלא את משאלתה האחרונה "וַתֵּלֶךְ הִיא וְרֵעוֹתֶיהָ </a:t>
            </a:r>
            <a:r>
              <a:rPr lang="he-IL" sz="1800" dirty="0" err="1"/>
              <a:t>וַתֵּבְך</a:t>
            </a:r>
            <a:r>
              <a:rPr lang="he-IL" sz="1800" dirty="0"/>
              <a:t>ְּ עַל-בְּתוּלֶיהָ עַל-הֶהָרִים. וַיְהִי מִקֵּץ שְׁנַיִם חֳדָשִׁים וַתָּשָׁב אֶל-אָבִיהָ וַיַּעַשׂ לָהּ אֶת-נִדְרוֹ אֲשֶׁר נָדָר וְהִיא לֹא-יָדְעָה אִישׁ </a:t>
            </a:r>
            <a:r>
              <a:rPr lang="he-IL" sz="1800" dirty="0" err="1"/>
              <a:t>וַתְּהִי-חֹק</a:t>
            </a:r>
            <a:r>
              <a:rPr lang="he-IL" sz="1800" dirty="0"/>
              <a:t> בְּיִשְׂרָאֵל" (38-40). </a:t>
            </a:r>
          </a:p>
          <a:p>
            <a:r>
              <a:rPr lang="he-IL" sz="1800" dirty="0"/>
              <a:t>האבל על אבדן בתו מתייחס בעיקר לעובדה שהיא "לֹא-יָדְעָה אִישׁ" ועל כן היא מבקשת לבכות "עַל-בְּתוּלֶיהָ". </a:t>
            </a:r>
          </a:p>
          <a:p>
            <a:r>
              <a:rPr lang="he-IL" sz="1800" dirty="0"/>
              <a:t>פוריות, בתולין ועקרות אלו ההקשרים המצוינים פעמים רבות בתיאור נשים במקרא. גם בחברה </a:t>
            </a:r>
            <a:r>
              <a:rPr lang="he-IL" sz="1800" dirty="0" err="1"/>
              <a:t>הגלעדית</a:t>
            </a:r>
            <a:r>
              <a:rPr lang="he-IL" sz="1800" dirty="0"/>
              <a:t> ביצירה, המילה "עקר" הוצאה מהלקסיקון:  פוריות היא תחומן של נשים, והן או פוריות, או עקרות. גם במקרא אין גברים עקרים. העקרות היא תמיד נחלתן של הנשים.</a:t>
            </a:r>
          </a:p>
          <a:p>
            <a:endParaRPr lang="he-IL" sz="1400" dirty="0"/>
          </a:p>
          <a:p>
            <a:endParaRPr lang="he-IL" sz="1400" dirty="0"/>
          </a:p>
        </p:txBody>
      </p:sp>
      <p:sp>
        <p:nvSpPr>
          <p:cNvPr id="13" name="Rectangle 1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669568"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C552A98-EF7D-4D42-AB69-066B786AB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447" y="399675"/>
            <a:ext cx="4647368" cy="5809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תמונה 3">
            <a:extLst>
              <a:ext uri="{FF2B5EF4-FFF2-40B4-BE49-F238E27FC236}">
                <a16:creationId xmlns:a16="http://schemas.microsoft.com/office/drawing/2014/main" id="{9FD0941D-0945-E210-11A7-8CDB98E8D3EB}"/>
              </a:ext>
            </a:extLst>
          </p:cNvPr>
          <p:cNvPicPr>
            <a:picLocks noChangeAspect="1"/>
          </p:cNvPicPr>
          <p:nvPr/>
        </p:nvPicPr>
        <p:blipFill>
          <a:blip r:embed="rId2"/>
          <a:stretch>
            <a:fillRect/>
          </a:stretch>
        </p:blipFill>
        <p:spPr>
          <a:xfrm>
            <a:off x="7840099" y="627954"/>
            <a:ext cx="3398063" cy="5353373"/>
          </a:xfrm>
          <a:prstGeom prst="rect">
            <a:avLst/>
          </a:prstGeom>
        </p:spPr>
      </p:pic>
      <p:sp>
        <p:nvSpPr>
          <p:cNvPr id="17" name="Rectangle 16">
            <a:extLst>
              <a:ext uri="{FF2B5EF4-FFF2-40B4-BE49-F238E27FC236}">
                <a16:creationId xmlns:a16="http://schemas.microsoft.com/office/drawing/2014/main" id="{A648176E-454C-437C-B0FC-9B82FCF32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774185"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6643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5B9AB05-2A22-4BDA-B7D0-ECDC7B69F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DD4E6866-5A2E-D336-BC3B-3F1D699D643A}"/>
              </a:ext>
            </a:extLst>
          </p:cNvPr>
          <p:cNvSpPr>
            <a:spLocks noGrp="1"/>
          </p:cNvSpPr>
          <p:nvPr>
            <p:ph type="title"/>
          </p:nvPr>
        </p:nvSpPr>
        <p:spPr>
          <a:xfrm>
            <a:off x="871442" y="685800"/>
            <a:ext cx="5038916" cy="1474666"/>
          </a:xfrm>
        </p:spPr>
        <p:txBody>
          <a:bodyPr anchor="b">
            <a:normAutofit/>
          </a:bodyPr>
          <a:lstStyle/>
          <a:p>
            <a:pPr algn="ctr"/>
            <a:r>
              <a:rPr lang="he-IL" sz="3200" dirty="0">
                <a:solidFill>
                  <a:schemeClr val="tx1">
                    <a:lumMod val="65000"/>
                    <a:lumOff val="35000"/>
                  </a:schemeClr>
                </a:solidFill>
              </a:rPr>
              <a:t>הרפובליקה </a:t>
            </a:r>
            <a:r>
              <a:rPr lang="he-IL" sz="3200" dirty="0" err="1">
                <a:solidFill>
                  <a:schemeClr val="tx1">
                    <a:lumMod val="65000"/>
                    <a:lumOff val="35000"/>
                  </a:schemeClr>
                </a:solidFill>
              </a:rPr>
              <a:t>הגלעדית</a:t>
            </a:r>
            <a:r>
              <a:rPr lang="he-IL" sz="3200" dirty="0">
                <a:solidFill>
                  <a:schemeClr val="tx1">
                    <a:lumMod val="65000"/>
                    <a:lumOff val="35000"/>
                  </a:schemeClr>
                </a:solidFill>
              </a:rPr>
              <a:t> </a:t>
            </a:r>
          </a:p>
        </p:txBody>
      </p:sp>
      <p:sp>
        <p:nvSpPr>
          <p:cNvPr id="3" name="מציין מיקום תוכן 2">
            <a:extLst>
              <a:ext uri="{FF2B5EF4-FFF2-40B4-BE49-F238E27FC236}">
                <a16:creationId xmlns:a16="http://schemas.microsoft.com/office/drawing/2014/main" id="{A9A55A13-06B0-4D6A-4959-41A919937C55}"/>
              </a:ext>
            </a:extLst>
          </p:cNvPr>
          <p:cNvSpPr>
            <a:spLocks noGrp="1"/>
          </p:cNvSpPr>
          <p:nvPr>
            <p:ph idx="1"/>
          </p:nvPr>
        </p:nvSpPr>
        <p:spPr>
          <a:xfrm>
            <a:off x="871442" y="2447336"/>
            <a:ext cx="5038916" cy="3724862"/>
          </a:xfrm>
        </p:spPr>
        <p:txBody>
          <a:bodyPr anchor="t">
            <a:normAutofit/>
          </a:bodyPr>
          <a:lstStyle/>
          <a:p>
            <a:r>
              <a:rPr lang="he-IL" sz="2000" dirty="0">
                <a:solidFill>
                  <a:schemeClr val="tx1">
                    <a:lumMod val="65000"/>
                    <a:lumOff val="35000"/>
                  </a:schemeClr>
                </a:solidFill>
              </a:rPr>
              <a:t>יפתח מקריב את בתו כשם שברומן הוקרבו למעשה כל הנשים –  הן איבדו את חירותן והפכו לשפחות הולדה. </a:t>
            </a:r>
          </a:p>
          <a:p>
            <a:r>
              <a:rPr lang="he-IL" sz="2000" dirty="0">
                <a:solidFill>
                  <a:schemeClr val="tx1">
                    <a:lumMod val="65000"/>
                    <a:lumOff val="35000"/>
                  </a:schemeClr>
                </a:solidFill>
              </a:rPr>
              <a:t>בתו של יפתח מקוננת על שלא ידעה איש בחייה – לדעת איש וללדת זהו יעודן העיקרי של נשות הרפובליקה ברומן. </a:t>
            </a:r>
          </a:p>
          <a:p>
            <a:endParaRPr lang="he-IL" sz="2000" dirty="0">
              <a:solidFill>
                <a:schemeClr val="tx1">
                  <a:lumMod val="65000"/>
                  <a:lumOff val="35000"/>
                </a:schemeClr>
              </a:solidFill>
            </a:endParaRPr>
          </a:p>
        </p:txBody>
      </p:sp>
      <p:sp>
        <p:nvSpPr>
          <p:cNvPr id="11" name="Rectangle 10">
            <a:extLst>
              <a:ext uri="{FF2B5EF4-FFF2-40B4-BE49-F238E27FC236}">
                <a16:creationId xmlns:a16="http://schemas.microsoft.com/office/drawing/2014/main" id="{D9759409-BDF8-4BFD-9AF3-4B5C04C2A1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1800" y="0"/>
            <a:ext cx="54102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תמונה 3">
            <a:extLst>
              <a:ext uri="{FF2B5EF4-FFF2-40B4-BE49-F238E27FC236}">
                <a16:creationId xmlns:a16="http://schemas.microsoft.com/office/drawing/2014/main" id="{A3C373D7-767B-A5A8-EEB4-1D8938CD1D2E}"/>
              </a:ext>
            </a:extLst>
          </p:cNvPr>
          <p:cNvPicPr>
            <a:picLocks noChangeAspect="1"/>
          </p:cNvPicPr>
          <p:nvPr/>
        </p:nvPicPr>
        <p:blipFill rotWithShape="1">
          <a:blip r:embed="rId2"/>
          <a:srcRect l="86" r="6188" b="-1"/>
          <a:stretch/>
        </p:blipFill>
        <p:spPr>
          <a:xfrm>
            <a:off x="7461069" y="685801"/>
            <a:ext cx="4117787" cy="5486399"/>
          </a:xfrm>
          <a:prstGeom prst="rect">
            <a:avLst/>
          </a:prstGeom>
        </p:spPr>
      </p:pic>
    </p:spTree>
    <p:extLst>
      <p:ext uri="{BB962C8B-B14F-4D97-AF65-F5344CB8AC3E}">
        <p14:creationId xmlns:p14="http://schemas.microsoft.com/office/powerpoint/2010/main" val="7491584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BE558E43-8D59-A442-3C3E-1C9BBA203A83}"/>
              </a:ext>
            </a:extLst>
          </p:cNvPr>
          <p:cNvSpPr>
            <a:spLocks noGrp="1"/>
          </p:cNvSpPr>
          <p:nvPr>
            <p:ph type="title"/>
          </p:nvPr>
        </p:nvSpPr>
        <p:spPr>
          <a:xfrm>
            <a:off x="630936" y="640080"/>
            <a:ext cx="4818888" cy="1481328"/>
          </a:xfrm>
        </p:spPr>
        <p:txBody>
          <a:bodyPr anchor="b">
            <a:normAutofit/>
          </a:bodyPr>
          <a:lstStyle/>
          <a:p>
            <a:r>
              <a:rPr lang="he-IL" sz="5000"/>
              <a:t>נשים כשפחות הולדה בטקסט המקראי</a:t>
            </a:r>
          </a:p>
        </p:txBody>
      </p:sp>
      <p:sp>
        <p:nvSpPr>
          <p:cNvPr id="11"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id="{E4AD9F31-1A2C-F2C4-19CF-A9C04CFCB083}"/>
              </a:ext>
            </a:extLst>
          </p:cNvPr>
          <p:cNvSpPr>
            <a:spLocks noGrp="1"/>
          </p:cNvSpPr>
          <p:nvPr>
            <p:ph idx="1"/>
          </p:nvPr>
        </p:nvSpPr>
        <p:spPr>
          <a:xfrm>
            <a:off x="630936" y="2660904"/>
            <a:ext cx="4818888" cy="3547872"/>
          </a:xfrm>
        </p:spPr>
        <p:txBody>
          <a:bodyPr anchor="t">
            <a:normAutofit/>
          </a:bodyPr>
          <a:lstStyle/>
          <a:p>
            <a:r>
              <a:rPr lang="he-IL" sz="1900" dirty="0"/>
              <a:t>ברפובליקה </a:t>
            </a:r>
            <a:r>
              <a:rPr lang="he-IL" sz="1900" dirty="0" err="1"/>
              <a:t>הגלעדית</a:t>
            </a:r>
            <a:r>
              <a:rPr lang="he-IL" sz="1900" dirty="0"/>
              <a:t> גופן של נשים הוא כלי המשמש את המטרות הפוליטיות והאישיות של בעלי הכוח. </a:t>
            </a:r>
          </a:p>
          <a:p>
            <a:pPr algn="just"/>
            <a:r>
              <a:rPr lang="he-IL" sz="1900" dirty="0"/>
              <a:t>החפצה של נשים כגוף וכאובייקט מיני באמצעות שימוש </a:t>
            </a:r>
            <a:r>
              <a:rPr lang="he-IL" sz="1900" dirty="0" err="1"/>
              <a:t>בכח</a:t>
            </a:r>
            <a:r>
              <a:rPr lang="he-IL" sz="1900" dirty="0"/>
              <a:t> עד כדי אינוס מופיעה במקרא באונס הפילגש בגבעה (שופטים </a:t>
            </a:r>
            <a:r>
              <a:rPr lang="he-IL" sz="1900" dirty="0" err="1"/>
              <a:t>יט-כא</a:t>
            </a:r>
            <a:r>
              <a:rPr lang="he-IL" sz="1900" dirty="0"/>
              <a:t>), אונס תמר (שמואל ב, </a:t>
            </a:r>
            <a:r>
              <a:rPr lang="he-IL" sz="1900" dirty="0" err="1"/>
              <a:t>יג</a:t>
            </a:r>
            <a:r>
              <a:rPr lang="he-IL" sz="1900" dirty="0"/>
              <a:t>) ובמקרה של דינה (בראשית לד) –  "וַתֵּצֵא דִינָה בַּת לֵאָה אֲשֶׁר יָלְדָה לְיַעֲקֹב לִרְאוֹת בִּבְנוֹת הָאָרֶץ. וַיַּרְא אֹתָהּ שְׁכֶם בֶּן חֲמוֹר </a:t>
            </a:r>
            <a:r>
              <a:rPr lang="he-IL" sz="1900" dirty="0" err="1"/>
              <a:t>הַחִוִּי</a:t>
            </a:r>
            <a:r>
              <a:rPr lang="he-IL" sz="1900" dirty="0"/>
              <a:t> נְשִׂיא הָאָרֶץ </a:t>
            </a:r>
            <a:r>
              <a:rPr lang="he-IL" sz="1900" dirty="0" err="1"/>
              <a:t>וַיִּקַּח</a:t>
            </a:r>
            <a:r>
              <a:rPr lang="he-IL" sz="1900" dirty="0"/>
              <a:t> אֹתָהּ וַיִּשְׁכַּב אֹתָהּ וַיְעַנֶּהָ" (בראשית ל"ד, 1-2). </a:t>
            </a:r>
          </a:p>
          <a:p>
            <a:pPr marL="0" indent="0">
              <a:buNone/>
            </a:pPr>
            <a:r>
              <a:rPr lang="he-IL" sz="1900" dirty="0"/>
              <a:t>  (</a:t>
            </a:r>
            <a:r>
              <a:rPr lang="he-IL" sz="1900" dirty="0" err="1"/>
              <a:t>אלבוים</a:t>
            </a:r>
            <a:r>
              <a:rPr lang="he-IL" sz="1900" dirty="0"/>
              <a:t> 2022, 63-72). </a:t>
            </a:r>
          </a:p>
        </p:txBody>
      </p:sp>
      <p:pic>
        <p:nvPicPr>
          <p:cNvPr id="4" name="תמונה 3">
            <a:extLst>
              <a:ext uri="{FF2B5EF4-FFF2-40B4-BE49-F238E27FC236}">
                <a16:creationId xmlns:a16="http://schemas.microsoft.com/office/drawing/2014/main" id="{386A2E88-C062-9560-5FA5-3EEC76D033F5}"/>
              </a:ext>
            </a:extLst>
          </p:cNvPr>
          <p:cNvPicPr>
            <a:picLocks noChangeAspect="1"/>
          </p:cNvPicPr>
          <p:nvPr/>
        </p:nvPicPr>
        <p:blipFill>
          <a:blip r:embed="rId2"/>
          <a:stretch>
            <a:fillRect/>
          </a:stretch>
        </p:blipFill>
        <p:spPr>
          <a:xfrm>
            <a:off x="6972633" y="640080"/>
            <a:ext cx="3711798" cy="5577840"/>
          </a:xfrm>
          <a:prstGeom prst="rect">
            <a:avLst/>
          </a:prstGeom>
        </p:spPr>
      </p:pic>
    </p:spTree>
    <p:extLst>
      <p:ext uri="{BB962C8B-B14F-4D97-AF65-F5344CB8AC3E}">
        <p14:creationId xmlns:p14="http://schemas.microsoft.com/office/powerpoint/2010/main" val="1493285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כותרת 1">
            <a:extLst>
              <a:ext uri="{FF2B5EF4-FFF2-40B4-BE49-F238E27FC236}">
                <a16:creationId xmlns:a16="http://schemas.microsoft.com/office/drawing/2014/main" id="{8651CAAE-81C3-78B0-E0B9-7E4C5080B971}"/>
              </a:ext>
            </a:extLst>
          </p:cNvPr>
          <p:cNvSpPr>
            <a:spLocks noGrp="1"/>
          </p:cNvSpPr>
          <p:nvPr>
            <p:ph type="title"/>
          </p:nvPr>
        </p:nvSpPr>
        <p:spPr>
          <a:xfrm>
            <a:off x="1137034" y="609597"/>
            <a:ext cx="9392421" cy="1330841"/>
          </a:xfrm>
        </p:spPr>
        <p:txBody>
          <a:bodyPr>
            <a:normAutofit/>
          </a:bodyPr>
          <a:lstStyle/>
          <a:p>
            <a:endParaRPr lang="he-IL"/>
          </a:p>
        </p:txBody>
      </p:sp>
      <p:sp>
        <p:nvSpPr>
          <p:cNvPr id="3" name="מציין מיקום תוכן 2">
            <a:extLst>
              <a:ext uri="{FF2B5EF4-FFF2-40B4-BE49-F238E27FC236}">
                <a16:creationId xmlns:a16="http://schemas.microsoft.com/office/drawing/2014/main" id="{2DE56237-2366-1D16-5DE3-BF758206CE21}"/>
              </a:ext>
            </a:extLst>
          </p:cNvPr>
          <p:cNvSpPr>
            <a:spLocks noGrp="1"/>
          </p:cNvSpPr>
          <p:nvPr>
            <p:ph idx="1"/>
          </p:nvPr>
        </p:nvSpPr>
        <p:spPr>
          <a:xfrm>
            <a:off x="1137034" y="2198362"/>
            <a:ext cx="4958966" cy="3917773"/>
          </a:xfrm>
        </p:spPr>
        <p:txBody>
          <a:bodyPr>
            <a:normAutofit/>
          </a:bodyPr>
          <a:lstStyle/>
          <a:p>
            <a:r>
              <a:rPr lang="he-IL" sz="2000"/>
              <a:t>ביצירה הספרותית, הממשלה יצרה מעמד חדש של נשים הנקראות שפחות, שתפקידן ללדת ילדים עבור גברים בעלי מעמד בחברה. ההולדה היא הייעוד העיקרי של כל אישה. </a:t>
            </a:r>
          </a:p>
          <a:p>
            <a:endParaRPr lang="he-IL" sz="2000"/>
          </a:p>
          <a:p>
            <a:r>
              <a:rPr lang="en-US" sz="2000"/>
              <a:t>"</a:t>
            </a:r>
            <a:r>
              <a:rPr lang="he-IL" sz="2000"/>
              <a:t>גופי נראה כמשהו שעבר זמנו... אני נמנעת מלהסתכל בגופי, לא בגלל הבושה או חוסר הצניעות דווקא, אלא מפני שאני לא רוצה לראות אותו. אני לא רוצה להסתכל על משהו שמגדיר אותי הגדרה מלאה כל כך" (אטווד 1985, 62-63). </a:t>
            </a:r>
          </a:p>
        </p:txBody>
      </p:sp>
      <p:pic>
        <p:nvPicPr>
          <p:cNvPr id="4" name="תמונה 3">
            <a:extLst>
              <a:ext uri="{FF2B5EF4-FFF2-40B4-BE49-F238E27FC236}">
                <a16:creationId xmlns:a16="http://schemas.microsoft.com/office/drawing/2014/main" id="{601F8B55-B2E9-301E-84B4-BC38D0A893FD}"/>
              </a:ext>
            </a:extLst>
          </p:cNvPr>
          <p:cNvPicPr>
            <a:picLocks noChangeAspect="1"/>
          </p:cNvPicPr>
          <p:nvPr/>
        </p:nvPicPr>
        <p:blipFill>
          <a:blip r:embed="rId2"/>
          <a:stretch>
            <a:fillRect/>
          </a:stretch>
        </p:blipFill>
        <p:spPr>
          <a:xfrm>
            <a:off x="7739861" y="2184914"/>
            <a:ext cx="2747517" cy="3755915"/>
          </a:xfrm>
          <a:prstGeom prst="rect">
            <a:avLst/>
          </a:prstGeom>
        </p:spPr>
      </p:pic>
      <p:sp>
        <p:nvSpPr>
          <p:cNvPr id="13" name="Freeform: Shape 12">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1932341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כותרת 1">
            <a:extLst>
              <a:ext uri="{FF2B5EF4-FFF2-40B4-BE49-F238E27FC236}">
                <a16:creationId xmlns:a16="http://schemas.microsoft.com/office/drawing/2014/main" id="{8FFDBB67-2012-1AEE-F40B-06E69443DA13}"/>
              </a:ext>
            </a:extLst>
          </p:cNvPr>
          <p:cNvSpPr>
            <a:spLocks noGrp="1"/>
          </p:cNvSpPr>
          <p:nvPr>
            <p:ph type="title"/>
          </p:nvPr>
        </p:nvSpPr>
        <p:spPr>
          <a:xfrm>
            <a:off x="1137034" y="609597"/>
            <a:ext cx="9392421" cy="1330841"/>
          </a:xfrm>
        </p:spPr>
        <p:txBody>
          <a:bodyPr>
            <a:normAutofit/>
          </a:bodyPr>
          <a:lstStyle/>
          <a:p>
            <a:r>
              <a:rPr lang="he-IL" dirty="0"/>
              <a:t>'הָבָה לִּי בָנִים וְאִם אַיִן מֵתָה אָנֹכִי'</a:t>
            </a:r>
          </a:p>
        </p:txBody>
      </p:sp>
      <p:sp>
        <p:nvSpPr>
          <p:cNvPr id="3" name="מציין מיקום תוכן 2">
            <a:extLst>
              <a:ext uri="{FF2B5EF4-FFF2-40B4-BE49-F238E27FC236}">
                <a16:creationId xmlns:a16="http://schemas.microsoft.com/office/drawing/2014/main" id="{EC5610E0-C5B3-3849-A2CD-E557F03FD5DC}"/>
              </a:ext>
            </a:extLst>
          </p:cNvPr>
          <p:cNvSpPr>
            <a:spLocks noGrp="1"/>
          </p:cNvSpPr>
          <p:nvPr>
            <p:ph idx="1"/>
          </p:nvPr>
        </p:nvSpPr>
        <p:spPr>
          <a:xfrm>
            <a:off x="1137034" y="2198362"/>
            <a:ext cx="4958966" cy="3917773"/>
          </a:xfrm>
        </p:spPr>
        <p:txBody>
          <a:bodyPr>
            <a:normAutofit/>
          </a:bodyPr>
          <a:lstStyle/>
          <a:p>
            <a:r>
              <a:rPr lang="he-IL" sz="1700"/>
              <a:t>""את רוצה תינוק, לא?" "כן" אני אומרת. זה נכון ואני לא שואלת למה מפני שאני יודעת. 'הָבָה לִּי בָנִים וְאִם אַיִן מֵתָה אָנֹכִי'. יותר ממובן אחד יש לזה" (אטווד 1985, 61) –  כמאמר רחל ליעקב (בראשית ל, 1). </a:t>
            </a:r>
          </a:p>
          <a:p>
            <a:endParaRPr lang="he-IL" sz="1700"/>
          </a:p>
          <a:p>
            <a:r>
              <a:rPr lang="he-IL" sz="1700"/>
              <a:t>"פְּרוּ וּרְבוּ וּמִלְאוּ אֶת הָאָרֶץ". אחר כך הדברים הנושנים העבשים על רחל ולאה שפימפמו לנו בראש ב"מרכז". 'הָבָה לִּי בָנִים וְאִם אַיִן מֵתָה אָנֹכִי'. 'הֲתַחַת אֱלֹהִים אָנֹכִי אֲשֶׁר-מָנַע מִמֵּךְ פְּרִי-בָטֶן'. 'הִנֵּה אֲמָתִי בִלְהָה בֹּא אֵלֶיהָ וְתֵלֵד עַל-בִּרְכַּי וְאִבָּנֶה גַם-אָנֹכִי מִמֶּנָּה'. וכולי וכולי. יום-יום בשעת ארוחת הבוקר קראו לנו את הדברים האלה" (אטווד 1985, 89).</a:t>
            </a:r>
          </a:p>
        </p:txBody>
      </p:sp>
      <p:pic>
        <p:nvPicPr>
          <p:cNvPr id="4" name="תמונה 3">
            <a:extLst>
              <a:ext uri="{FF2B5EF4-FFF2-40B4-BE49-F238E27FC236}">
                <a16:creationId xmlns:a16="http://schemas.microsoft.com/office/drawing/2014/main" id="{90A68768-DE16-6E92-2447-22BE6A5ECA34}"/>
              </a:ext>
            </a:extLst>
          </p:cNvPr>
          <p:cNvPicPr>
            <a:picLocks noChangeAspect="1"/>
          </p:cNvPicPr>
          <p:nvPr/>
        </p:nvPicPr>
        <p:blipFill>
          <a:blip r:embed="rId2"/>
          <a:stretch>
            <a:fillRect/>
          </a:stretch>
        </p:blipFill>
        <p:spPr>
          <a:xfrm>
            <a:off x="6719367" y="2269493"/>
            <a:ext cx="4788505" cy="3586756"/>
          </a:xfrm>
          <a:prstGeom prst="rect">
            <a:avLst/>
          </a:prstGeom>
        </p:spPr>
      </p:pic>
      <p:sp>
        <p:nvSpPr>
          <p:cNvPr id="13" name="Freeform: Shape 12">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5914736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כותרת 1">
            <a:extLst>
              <a:ext uri="{FF2B5EF4-FFF2-40B4-BE49-F238E27FC236}">
                <a16:creationId xmlns:a16="http://schemas.microsoft.com/office/drawing/2014/main" id="{E70C0C6B-D5B2-C64A-4291-7C0BA628C429}"/>
              </a:ext>
            </a:extLst>
          </p:cNvPr>
          <p:cNvSpPr>
            <a:spLocks noGrp="1"/>
          </p:cNvSpPr>
          <p:nvPr>
            <p:ph type="title"/>
          </p:nvPr>
        </p:nvSpPr>
        <p:spPr>
          <a:xfrm>
            <a:off x="838200" y="365125"/>
            <a:ext cx="5393361" cy="1325563"/>
          </a:xfrm>
        </p:spPr>
        <p:txBody>
          <a:bodyPr>
            <a:normAutofit/>
          </a:bodyPr>
          <a:lstStyle/>
          <a:p>
            <a:r>
              <a:rPr lang="he-IL" dirty="0"/>
              <a:t>בֹּא נָא אֶל שִׁפְחָתִי</a:t>
            </a:r>
          </a:p>
        </p:txBody>
      </p:sp>
      <p:sp>
        <p:nvSpPr>
          <p:cNvPr id="3" name="מציין מיקום תוכן 2">
            <a:extLst>
              <a:ext uri="{FF2B5EF4-FFF2-40B4-BE49-F238E27FC236}">
                <a16:creationId xmlns:a16="http://schemas.microsoft.com/office/drawing/2014/main" id="{9190F949-F0AF-6530-C03C-24E56042ADC9}"/>
              </a:ext>
            </a:extLst>
          </p:cNvPr>
          <p:cNvSpPr>
            <a:spLocks noGrp="1"/>
          </p:cNvSpPr>
          <p:nvPr>
            <p:ph idx="1"/>
          </p:nvPr>
        </p:nvSpPr>
        <p:spPr>
          <a:xfrm>
            <a:off x="838200" y="1825625"/>
            <a:ext cx="5393361" cy="4351338"/>
          </a:xfrm>
        </p:spPr>
        <p:txBody>
          <a:bodyPr>
            <a:normAutofit lnSpcReduction="10000"/>
          </a:bodyPr>
          <a:lstStyle/>
          <a:p>
            <a:r>
              <a:rPr lang="he-IL" sz="2000" dirty="0"/>
              <a:t>כל חודש, ב'זמן המתאים' במחזורה החודשי, מתנהל טקס דתי מקודש במהלכו על שלפרד לקיים יחסי מין עם פרד בעוד שכרית ראשה מונחת בין חלציה של </a:t>
            </a:r>
            <a:r>
              <a:rPr lang="he-IL" sz="2000" dirty="0" err="1"/>
              <a:t>סרינה</a:t>
            </a:r>
            <a:r>
              <a:rPr lang="he-IL" sz="2000" dirty="0"/>
              <a:t> אשתו. </a:t>
            </a:r>
          </a:p>
          <a:p>
            <a:r>
              <a:rPr lang="he-IL" sz="2000" dirty="0"/>
              <a:t>הטקס מבוסס לדברי השלטון על דבריה של שרה לאברהם בבראשית: ”וַתֹּאמֶר שָׂרַי אֶל אַבְרָם, הִנֵּה נָא עֲצָרַנִי ה' מִלֶּדֶת, בֹּא נָא אֶל שִׁפְחָתִי, אוּלַי אִבָּנֶה מִמֶּנָּה” (בראשית </a:t>
            </a:r>
            <a:r>
              <a:rPr lang="he-IL" sz="2000" dirty="0" err="1"/>
              <a:t>טז</a:t>
            </a:r>
            <a:r>
              <a:rPr lang="he-IL" sz="2000" dirty="0"/>
              <a:t>, 2). </a:t>
            </a:r>
          </a:p>
          <a:p>
            <a:r>
              <a:rPr lang="he-IL" sz="2000" dirty="0"/>
              <a:t>בעוד שתנוחת הנשים זו על זו נגזרת מדברי רחל: ”וַתֹּאמֶר הִנֵּה </a:t>
            </a:r>
            <a:r>
              <a:rPr lang="he-IL" sz="2000" dirty="0" err="1"/>
              <a:t>אֲמָתִי</a:t>
            </a:r>
            <a:r>
              <a:rPr lang="he-IL" sz="2000" dirty="0"/>
              <a:t> בִלְהָה בֹּא אֵלֶיהָ וְתֵלֵד עַל בִּרְכַּי וְאִבָּנֶה גַם אָנֹכִי מִמֶּנָּה” (בראשית ל, 3). </a:t>
            </a:r>
          </a:p>
          <a:p>
            <a:r>
              <a:rPr lang="he-IL" sz="2000" dirty="0" err="1"/>
              <a:t>סרינה</a:t>
            </a:r>
            <a:r>
              <a:rPr lang="he-IL" sz="2000" dirty="0"/>
              <a:t> אשתו של פרד, נחשדת כעקרה, אף על פי שההיסטוריה המינית שלה ושל בעלה מרמזת שבעצם הוא העקר. כאמור, המשטר המקדש ילודה –  מאפשר רק את ההנחה שנשים הן עקרות. </a:t>
            </a:r>
          </a:p>
          <a:p>
            <a:endParaRPr lang="he-IL" sz="1500" dirty="0"/>
          </a:p>
          <a:p>
            <a:endParaRPr lang="he-IL" sz="1500" dirty="0"/>
          </a:p>
          <a:p>
            <a:endParaRPr lang="he-IL" sz="1500" dirty="0"/>
          </a:p>
          <a:p>
            <a:endParaRPr lang="he-IL" sz="1500" dirty="0"/>
          </a:p>
        </p:txBody>
      </p:sp>
      <p:pic>
        <p:nvPicPr>
          <p:cNvPr id="4" name="תמונה 3">
            <a:extLst>
              <a:ext uri="{FF2B5EF4-FFF2-40B4-BE49-F238E27FC236}">
                <a16:creationId xmlns:a16="http://schemas.microsoft.com/office/drawing/2014/main" id="{4E493254-C938-421B-5824-3D3EA1980209}"/>
              </a:ext>
            </a:extLst>
          </p:cNvPr>
          <p:cNvPicPr>
            <a:picLocks noChangeAspect="1"/>
          </p:cNvPicPr>
          <p:nvPr/>
        </p:nvPicPr>
        <p:blipFill rotWithShape="1">
          <a:blip r:embed="rId2"/>
          <a:srcRect l="14131" r="28631" b="1"/>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1"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56933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כותרת 1">
            <a:extLst>
              <a:ext uri="{FF2B5EF4-FFF2-40B4-BE49-F238E27FC236}">
                <a16:creationId xmlns:a16="http://schemas.microsoft.com/office/drawing/2014/main" id="{892C5D67-4557-CBD8-B518-8696538859C7}"/>
              </a:ext>
            </a:extLst>
          </p:cNvPr>
          <p:cNvSpPr>
            <a:spLocks noGrp="1"/>
          </p:cNvSpPr>
          <p:nvPr>
            <p:ph type="title"/>
          </p:nvPr>
        </p:nvSpPr>
        <p:spPr>
          <a:xfrm>
            <a:off x="838200" y="365125"/>
            <a:ext cx="5393361" cy="1325563"/>
          </a:xfrm>
        </p:spPr>
        <p:txBody>
          <a:bodyPr>
            <a:normAutofit/>
          </a:bodyPr>
          <a:lstStyle/>
          <a:p>
            <a:r>
              <a:rPr lang="he-IL" dirty="0"/>
              <a:t>בֹּא נָא אֶל שִׁפְחָתִי</a:t>
            </a:r>
          </a:p>
        </p:txBody>
      </p:sp>
      <p:sp>
        <p:nvSpPr>
          <p:cNvPr id="3" name="מציין מיקום תוכן 2">
            <a:extLst>
              <a:ext uri="{FF2B5EF4-FFF2-40B4-BE49-F238E27FC236}">
                <a16:creationId xmlns:a16="http://schemas.microsoft.com/office/drawing/2014/main" id="{B269FDF6-4262-09F1-0209-90BD90CB75DA}"/>
              </a:ext>
            </a:extLst>
          </p:cNvPr>
          <p:cNvSpPr>
            <a:spLocks noGrp="1"/>
          </p:cNvSpPr>
          <p:nvPr>
            <p:ph idx="1"/>
          </p:nvPr>
        </p:nvSpPr>
        <p:spPr>
          <a:xfrm>
            <a:off x="838200" y="1825625"/>
            <a:ext cx="5393361" cy="4351338"/>
          </a:xfrm>
        </p:spPr>
        <p:txBody>
          <a:bodyPr>
            <a:normAutofit/>
          </a:bodyPr>
          <a:lstStyle/>
          <a:p>
            <a:r>
              <a:rPr lang="he-IL" sz="1800" dirty="0"/>
              <a:t>גורלה של כל שפחה ברפובליקה </a:t>
            </a:r>
            <a:r>
              <a:rPr lang="he-IL" sz="1800" dirty="0" err="1"/>
              <a:t>הגלעדית</a:t>
            </a:r>
            <a:r>
              <a:rPr lang="he-IL" sz="1800" dirty="0"/>
              <a:t> הוא להיות מושפלת, שתוקה, כנועה, נחותה וצייתנית. </a:t>
            </a:r>
          </a:p>
          <a:p>
            <a:r>
              <a:rPr lang="he-IL" sz="1800" dirty="0"/>
              <a:t>קולה של "הגר" המקראית אינו נשמע. היא האחר והדחוי בחברה שלקולו אין משמעות (שנהר 2011, 19). </a:t>
            </a:r>
          </a:p>
          <a:p>
            <a:r>
              <a:rPr lang="he-IL" sz="1800" dirty="0"/>
              <a:t>הגר היא מעין אם פונדקאית כשם שרחל העקרה מסרה ליעקב את שפחתה בלהה ולאחר שבלהה ילדה היא הכריזה "</a:t>
            </a:r>
            <a:r>
              <a:rPr lang="he-IL" sz="1800" dirty="0" err="1"/>
              <a:t>וַיִּתֶּן-לִי</a:t>
            </a:r>
            <a:r>
              <a:rPr lang="he-IL" sz="1800" dirty="0"/>
              <a:t> בֵּן" (בראשית ל, 6). </a:t>
            </a:r>
          </a:p>
          <a:p>
            <a:r>
              <a:rPr lang="he-IL" sz="1800" dirty="0"/>
              <a:t>הגר הסובלת בורחת ויוצאת לבדה, בהריון, אל דרך של בדידות. שם במדבר מוצא אותה מלאך ה' ופונה אליה בשאלה "הָגָר שִׁפְחַת שָׂרַי אֵי-מִזֶּה בָאת וְאָנָה תֵלֵכִי וַתֹּאמֶר מִפְּנֵי שָׂרַי גְּבִרְתִּי אָנֹכִי בֹּרַחַת" (בראשית ט"ז, 7). גם בשאלתו מדגיש המלאך את מעמדה כשפחת שרי. </a:t>
            </a:r>
          </a:p>
        </p:txBody>
      </p:sp>
      <p:pic>
        <p:nvPicPr>
          <p:cNvPr id="4" name="תמונה 3">
            <a:extLst>
              <a:ext uri="{FF2B5EF4-FFF2-40B4-BE49-F238E27FC236}">
                <a16:creationId xmlns:a16="http://schemas.microsoft.com/office/drawing/2014/main" id="{C663344B-9A2E-7BA7-A325-474E24B07436}"/>
              </a:ext>
            </a:extLst>
          </p:cNvPr>
          <p:cNvPicPr>
            <a:picLocks noChangeAspect="1"/>
          </p:cNvPicPr>
          <p:nvPr/>
        </p:nvPicPr>
        <p:blipFill rotWithShape="1">
          <a:blip r:embed="rId2"/>
          <a:srcRect l="7475" r="18861"/>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1"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47402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86AA2DA-281A-4806-8977-D617AEAC8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4185774-6FC0-4B8D-A8DB-A885468896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59988" y="0"/>
            <a:ext cx="2632012" cy="6858000"/>
          </a:xfrm>
          <a:custGeom>
            <a:avLst/>
            <a:gdLst>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57677 w 2632012"/>
              <a:gd name="connsiteY27" fmla="*/ 2548608 h 6858000"/>
              <a:gd name="connsiteX28" fmla="*/ 399465 w 2632012"/>
              <a:gd name="connsiteY28" fmla="*/ 2412506 h 6858000"/>
              <a:gd name="connsiteX29" fmla="*/ 446400 w 2632012"/>
              <a:gd name="connsiteY29" fmla="*/ 2252507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399465 w 2632012"/>
              <a:gd name="connsiteY28" fmla="*/ 2412506 h 6858000"/>
              <a:gd name="connsiteX29" fmla="*/ 446400 w 2632012"/>
              <a:gd name="connsiteY29" fmla="*/ 2252507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46400 w 2632012"/>
              <a:gd name="connsiteY29" fmla="*/ 2252507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245711 w 2632012"/>
              <a:gd name="connsiteY24" fmla="*/ 5066230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219615 w 2632012"/>
              <a:gd name="connsiteY23" fmla="*/ 5557777 h 6858000"/>
              <a:gd name="connsiteX24" fmla="*/ 245711 w 2632012"/>
              <a:gd name="connsiteY24" fmla="*/ 5066230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08456 w 2632012"/>
              <a:gd name="connsiteY22" fmla="*/ 5878851 h 6858000"/>
              <a:gd name="connsiteX23" fmla="*/ 219615 w 2632012"/>
              <a:gd name="connsiteY23" fmla="*/ 5557777 h 6858000"/>
              <a:gd name="connsiteX24" fmla="*/ 245711 w 2632012"/>
              <a:gd name="connsiteY24" fmla="*/ 5066230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632012" h="6858000">
                <a:moveTo>
                  <a:pt x="932173" y="1512545"/>
                </a:moveTo>
                <a:lnTo>
                  <a:pt x="932462" y="1512581"/>
                </a:lnTo>
                <a:lnTo>
                  <a:pt x="932378" y="1512599"/>
                </a:lnTo>
                <a:cubicBezTo>
                  <a:pt x="930618" y="1512681"/>
                  <a:pt x="930202" y="1512462"/>
                  <a:pt x="932173" y="1512545"/>
                </a:cubicBezTo>
                <a:close/>
                <a:moveTo>
                  <a:pt x="1207569" y="0"/>
                </a:moveTo>
                <a:lnTo>
                  <a:pt x="2632012" y="0"/>
                </a:lnTo>
                <a:lnTo>
                  <a:pt x="2632012" y="6858000"/>
                </a:lnTo>
                <a:lnTo>
                  <a:pt x="13514" y="6858000"/>
                </a:lnTo>
                <a:cubicBezTo>
                  <a:pt x="13399" y="6842943"/>
                  <a:pt x="13285" y="6827886"/>
                  <a:pt x="13170" y="6812829"/>
                </a:cubicBezTo>
                <a:cubicBezTo>
                  <a:pt x="12714" y="6794763"/>
                  <a:pt x="13524" y="6777517"/>
                  <a:pt x="20332" y="6760689"/>
                </a:cubicBezTo>
                <a:cubicBezTo>
                  <a:pt x="10828" y="6746468"/>
                  <a:pt x="7794" y="6733277"/>
                  <a:pt x="25596" y="6721251"/>
                </a:cubicBezTo>
                <a:cubicBezTo>
                  <a:pt x="24143" y="6683539"/>
                  <a:pt x="1631" y="6673595"/>
                  <a:pt x="22507" y="6650499"/>
                </a:cubicBezTo>
                <a:cubicBezTo>
                  <a:pt x="-25124" y="6620536"/>
                  <a:pt x="16765" y="6629253"/>
                  <a:pt x="22444" y="6604241"/>
                </a:cubicBezTo>
                <a:cubicBezTo>
                  <a:pt x="28668" y="6588866"/>
                  <a:pt x="29169" y="6574778"/>
                  <a:pt x="31867" y="6559984"/>
                </a:cubicBezTo>
                <a:cubicBezTo>
                  <a:pt x="4443" y="6566661"/>
                  <a:pt x="62924" y="6515664"/>
                  <a:pt x="38635" y="6515473"/>
                </a:cubicBezTo>
                <a:cubicBezTo>
                  <a:pt x="72259" y="6495428"/>
                  <a:pt x="29118" y="6488543"/>
                  <a:pt x="38467" y="6463736"/>
                </a:cubicBezTo>
                <a:cubicBezTo>
                  <a:pt x="50944" y="6451623"/>
                  <a:pt x="52742" y="6443270"/>
                  <a:pt x="38052" y="6432794"/>
                </a:cubicBezTo>
                <a:cubicBezTo>
                  <a:pt x="98939" y="6376824"/>
                  <a:pt x="58603" y="6351821"/>
                  <a:pt x="80445" y="6301309"/>
                </a:cubicBezTo>
                <a:cubicBezTo>
                  <a:pt x="103917" y="6257537"/>
                  <a:pt x="78836" y="6301310"/>
                  <a:pt x="138157" y="6257030"/>
                </a:cubicBezTo>
                <a:cubicBezTo>
                  <a:pt x="155187" y="6248574"/>
                  <a:pt x="166108" y="6186701"/>
                  <a:pt x="170419" y="6171255"/>
                </a:cubicBezTo>
                <a:cubicBezTo>
                  <a:pt x="174731" y="6155809"/>
                  <a:pt x="166522" y="6166390"/>
                  <a:pt x="164027" y="6164357"/>
                </a:cubicBezTo>
                <a:cubicBezTo>
                  <a:pt x="206228" y="6137678"/>
                  <a:pt x="184454" y="6121750"/>
                  <a:pt x="213309" y="6109331"/>
                </a:cubicBezTo>
                <a:cubicBezTo>
                  <a:pt x="224262" y="6067371"/>
                  <a:pt x="183175" y="5890445"/>
                  <a:pt x="208456" y="5878851"/>
                </a:cubicBezTo>
                <a:cubicBezTo>
                  <a:pt x="225886" y="5808435"/>
                  <a:pt x="192379" y="5574013"/>
                  <a:pt x="219615" y="5557777"/>
                </a:cubicBezTo>
                <a:lnTo>
                  <a:pt x="245711" y="5066230"/>
                </a:lnTo>
                <a:cubicBezTo>
                  <a:pt x="117719" y="4582016"/>
                  <a:pt x="230524" y="4647254"/>
                  <a:pt x="276721" y="4162848"/>
                </a:cubicBezTo>
                <a:lnTo>
                  <a:pt x="343082" y="3059377"/>
                </a:lnTo>
                <a:cubicBezTo>
                  <a:pt x="347947" y="2889121"/>
                  <a:pt x="364765" y="2862299"/>
                  <a:pt x="369630" y="2692043"/>
                </a:cubicBezTo>
                <a:cubicBezTo>
                  <a:pt x="369393" y="2690043"/>
                  <a:pt x="435560" y="2522082"/>
                  <a:pt x="435324" y="2520083"/>
                </a:cubicBezTo>
                <a:lnTo>
                  <a:pt x="482259" y="2336178"/>
                </a:lnTo>
                <a:cubicBezTo>
                  <a:pt x="516201" y="2267350"/>
                  <a:pt x="537443" y="2148254"/>
                  <a:pt x="569515" y="2091909"/>
                </a:cubicBezTo>
                <a:cubicBezTo>
                  <a:pt x="629286" y="2030534"/>
                  <a:pt x="622061" y="2045605"/>
                  <a:pt x="638163" y="1994147"/>
                </a:cubicBezTo>
                <a:cubicBezTo>
                  <a:pt x="633178" y="1967912"/>
                  <a:pt x="705417" y="1945185"/>
                  <a:pt x="737312" y="1871408"/>
                </a:cubicBezTo>
                <a:cubicBezTo>
                  <a:pt x="759407" y="1814663"/>
                  <a:pt x="795838" y="1856475"/>
                  <a:pt x="788501" y="1793826"/>
                </a:cubicBezTo>
                <a:cubicBezTo>
                  <a:pt x="796402" y="1792725"/>
                  <a:pt x="813276" y="1750182"/>
                  <a:pt x="819432" y="1746824"/>
                </a:cubicBezTo>
                <a:lnTo>
                  <a:pt x="843936" y="1697348"/>
                </a:lnTo>
                <a:cubicBezTo>
                  <a:pt x="847635" y="1681502"/>
                  <a:pt x="845709" y="1667584"/>
                  <a:pt x="846526" y="1659754"/>
                </a:cubicBezTo>
                <a:lnTo>
                  <a:pt x="873830" y="1628041"/>
                </a:lnTo>
                <a:lnTo>
                  <a:pt x="890626" y="1599883"/>
                </a:lnTo>
                <a:lnTo>
                  <a:pt x="921288" y="1579569"/>
                </a:lnTo>
                <a:cubicBezTo>
                  <a:pt x="921111" y="1565502"/>
                  <a:pt x="920933" y="1551436"/>
                  <a:pt x="920756" y="1537369"/>
                </a:cubicBezTo>
                <a:cubicBezTo>
                  <a:pt x="918173" y="1533598"/>
                  <a:pt x="943194" y="1519497"/>
                  <a:pt x="946290" y="1514308"/>
                </a:cubicBezTo>
                <a:lnTo>
                  <a:pt x="932462" y="1512581"/>
                </a:lnTo>
                <a:lnTo>
                  <a:pt x="940652" y="1510839"/>
                </a:lnTo>
                <a:cubicBezTo>
                  <a:pt x="944059" y="1509546"/>
                  <a:pt x="947769" y="1507347"/>
                  <a:pt x="950739" y="1503635"/>
                </a:cubicBezTo>
                <a:lnTo>
                  <a:pt x="966405" y="1439967"/>
                </a:lnTo>
                <a:cubicBezTo>
                  <a:pt x="966567" y="1437915"/>
                  <a:pt x="970755" y="1392639"/>
                  <a:pt x="973516" y="1389073"/>
                </a:cubicBezTo>
                <a:lnTo>
                  <a:pt x="986960" y="1351857"/>
                </a:lnTo>
                <a:lnTo>
                  <a:pt x="987761" y="1363479"/>
                </a:lnTo>
                <a:cubicBezTo>
                  <a:pt x="987046" y="1391389"/>
                  <a:pt x="991418" y="1341827"/>
                  <a:pt x="989043" y="1346093"/>
                </a:cubicBezTo>
                <a:lnTo>
                  <a:pt x="986960" y="1351857"/>
                </a:lnTo>
                <a:lnTo>
                  <a:pt x="985769" y="1334556"/>
                </a:lnTo>
                <a:cubicBezTo>
                  <a:pt x="983992" y="1300062"/>
                  <a:pt x="982872" y="1251835"/>
                  <a:pt x="982507" y="1216698"/>
                </a:cubicBezTo>
                <a:cubicBezTo>
                  <a:pt x="989105" y="1176777"/>
                  <a:pt x="968656" y="1115073"/>
                  <a:pt x="984836" y="1082381"/>
                </a:cubicBezTo>
                <a:cubicBezTo>
                  <a:pt x="976467" y="1067557"/>
                  <a:pt x="974466" y="1054191"/>
                  <a:pt x="993140" y="1043366"/>
                </a:cubicBezTo>
                <a:cubicBezTo>
                  <a:pt x="994613" y="1005627"/>
                  <a:pt x="972947" y="994211"/>
                  <a:pt x="995544" y="972540"/>
                </a:cubicBezTo>
                <a:cubicBezTo>
                  <a:pt x="1001437" y="952637"/>
                  <a:pt x="1021106" y="938879"/>
                  <a:pt x="1028500" y="923945"/>
                </a:cubicBezTo>
                <a:cubicBezTo>
                  <a:pt x="1032923" y="901661"/>
                  <a:pt x="1022511" y="861628"/>
                  <a:pt x="1022082" y="838835"/>
                </a:cubicBezTo>
                <a:cubicBezTo>
                  <a:pt x="1057150" y="821053"/>
                  <a:pt x="1014683" y="811325"/>
                  <a:pt x="1025925" y="787183"/>
                </a:cubicBezTo>
                <a:cubicBezTo>
                  <a:pt x="1039299" y="775919"/>
                  <a:pt x="1041738" y="767701"/>
                  <a:pt x="1027904" y="756272"/>
                </a:cubicBezTo>
                <a:cubicBezTo>
                  <a:pt x="1092931" y="704439"/>
                  <a:pt x="1063111" y="690611"/>
                  <a:pt x="1088796" y="641639"/>
                </a:cubicBezTo>
                <a:cubicBezTo>
                  <a:pt x="1115586" y="599503"/>
                  <a:pt x="1101832" y="585408"/>
                  <a:pt x="1164389" y="545140"/>
                </a:cubicBezTo>
                <a:cubicBezTo>
                  <a:pt x="1183904" y="515341"/>
                  <a:pt x="1212474" y="444932"/>
                  <a:pt x="1225321" y="413843"/>
                </a:cubicBezTo>
                <a:cubicBezTo>
                  <a:pt x="1235550" y="389613"/>
                  <a:pt x="1230254" y="392779"/>
                  <a:pt x="1241477" y="358607"/>
                </a:cubicBezTo>
                <a:cubicBezTo>
                  <a:pt x="1244505" y="325057"/>
                  <a:pt x="1241891" y="287714"/>
                  <a:pt x="1246119" y="254866"/>
                </a:cubicBezTo>
                <a:cubicBezTo>
                  <a:pt x="1250325" y="233178"/>
                  <a:pt x="1255354" y="194919"/>
                  <a:pt x="1266837" y="161517"/>
                </a:cubicBezTo>
                <a:cubicBezTo>
                  <a:pt x="1312077" y="135871"/>
                  <a:pt x="1280314" y="75805"/>
                  <a:pt x="1315021" y="54455"/>
                </a:cubicBezTo>
                <a:cubicBezTo>
                  <a:pt x="1325412" y="38765"/>
                  <a:pt x="1323873" y="23602"/>
                  <a:pt x="1319335" y="8880"/>
                </a:cubicBezTo>
                <a:lnTo>
                  <a:pt x="1316402" y="852"/>
                </a:lnTo>
                <a:lnTo>
                  <a:pt x="1207569"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כותרת 1">
            <a:extLst>
              <a:ext uri="{FF2B5EF4-FFF2-40B4-BE49-F238E27FC236}">
                <a16:creationId xmlns:a16="http://schemas.microsoft.com/office/drawing/2014/main" id="{CFC0325A-6F9E-6007-FCF5-CC56B2FB85F0}"/>
              </a:ext>
            </a:extLst>
          </p:cNvPr>
          <p:cNvSpPr>
            <a:spLocks noGrp="1"/>
          </p:cNvSpPr>
          <p:nvPr>
            <p:ph type="title"/>
          </p:nvPr>
        </p:nvSpPr>
        <p:spPr>
          <a:xfrm>
            <a:off x="1137038" y="609597"/>
            <a:ext cx="9770022" cy="1330841"/>
          </a:xfrm>
        </p:spPr>
        <p:txBody>
          <a:bodyPr>
            <a:normAutofit/>
          </a:bodyPr>
          <a:lstStyle/>
          <a:p>
            <a:endParaRPr lang="he-IL"/>
          </a:p>
        </p:txBody>
      </p:sp>
      <p:sp>
        <p:nvSpPr>
          <p:cNvPr id="3" name="מציין מיקום תוכן 2">
            <a:extLst>
              <a:ext uri="{FF2B5EF4-FFF2-40B4-BE49-F238E27FC236}">
                <a16:creationId xmlns:a16="http://schemas.microsoft.com/office/drawing/2014/main" id="{4D1DA5A4-F583-5CF0-38EE-E8AF60E6DD3A}"/>
              </a:ext>
            </a:extLst>
          </p:cNvPr>
          <p:cNvSpPr>
            <a:spLocks noGrp="1"/>
          </p:cNvSpPr>
          <p:nvPr>
            <p:ph idx="1"/>
          </p:nvPr>
        </p:nvSpPr>
        <p:spPr>
          <a:xfrm>
            <a:off x="1137038" y="1786855"/>
            <a:ext cx="5926993" cy="4461548"/>
          </a:xfrm>
        </p:spPr>
        <p:txBody>
          <a:bodyPr>
            <a:noAutofit/>
          </a:bodyPr>
          <a:lstStyle/>
          <a:p>
            <a:endParaRPr lang="he-IL" sz="1800" dirty="0"/>
          </a:p>
          <a:p>
            <a:r>
              <a:rPr lang="he-IL" sz="1800" dirty="0"/>
              <a:t>בחברה </a:t>
            </a:r>
            <a:r>
              <a:rPr lang="he-IL" sz="1800" dirty="0" err="1"/>
              <a:t>הגלעדית</a:t>
            </a:r>
            <a:r>
              <a:rPr lang="he-IL" sz="1800" dirty="0"/>
              <a:t> הנשים מחולקות לקטגוריות היררכיות של "נשים לגיטימיות", ושתי קטגוריות של נשים "לא לגיטימיות" החיות מחוץ למיינסטרים החברתי. </a:t>
            </a:r>
          </a:p>
          <a:p>
            <a:r>
              <a:rPr lang="he-IL" sz="1800" dirty="0"/>
              <a:t>הלגיטימיות הן הרעיות הנמצאות בראש ההיררכיה הנשית. הן נשואות למפקדים. </a:t>
            </a:r>
          </a:p>
          <a:p>
            <a:r>
              <a:rPr lang="he-IL" sz="1800" dirty="0"/>
              <a:t>שפחות הן נשים פוריות שתפקידן החברתי הוא להרות וללדת ילדים עבור מפקדים. </a:t>
            </a:r>
          </a:p>
          <a:p>
            <a:r>
              <a:rPr lang="he-IL" sz="1800" dirty="0"/>
              <a:t>לא-לגיטימיות או לא-נשים הן נשים עקרות, אלמנות, פמיניסטיות, לסביות, נזירות, וכל אישה שמתנגדת למשטר או לסדר החברתי: כולן נשים שאינן מסוגלות להיטמע בחלוקה המגדרית </a:t>
            </a:r>
            <a:r>
              <a:rPr lang="he-IL" sz="1800" dirty="0" err="1"/>
              <a:t>הממושטרת</a:t>
            </a:r>
            <a:r>
              <a:rPr lang="he-IL" sz="1800" dirty="0"/>
              <a:t> של גלעד. </a:t>
            </a:r>
          </a:p>
          <a:p>
            <a:r>
              <a:rPr lang="he-IL" sz="1800" dirty="0" err="1"/>
              <a:t>איזבליות</a:t>
            </a:r>
            <a:r>
              <a:rPr lang="he-IL" sz="1800" dirty="0"/>
              <a:t> הן נשים שנכפות לזנות ותפקידי בידור לגברים של האליטה. הן בדרך כלל נשים מושכות ומשכילות, שאינן מצליחות להסתגל לתפקיד שפחה. </a:t>
            </a:r>
          </a:p>
        </p:txBody>
      </p:sp>
      <p:sp>
        <p:nvSpPr>
          <p:cNvPr id="13" name="Freeform: Shape 12">
            <a:extLst>
              <a:ext uri="{FF2B5EF4-FFF2-40B4-BE49-F238E27FC236}">
                <a16:creationId xmlns:a16="http://schemas.microsoft.com/office/drawing/2014/main" id="{B7D3B4FC-79F4-47D2-9D79-DA876E6AD8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0496" y="2022496"/>
            <a:ext cx="3795039" cy="4043934"/>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381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תמונה 3">
            <a:extLst>
              <a:ext uri="{FF2B5EF4-FFF2-40B4-BE49-F238E27FC236}">
                <a16:creationId xmlns:a16="http://schemas.microsoft.com/office/drawing/2014/main" id="{E442F186-53B8-9366-75EA-D2F7A25EFCEC}"/>
              </a:ext>
            </a:extLst>
          </p:cNvPr>
          <p:cNvPicPr>
            <a:picLocks noChangeAspect="1"/>
          </p:cNvPicPr>
          <p:nvPr/>
        </p:nvPicPr>
        <p:blipFill>
          <a:blip r:embed="rId2"/>
          <a:stretch>
            <a:fillRect/>
          </a:stretch>
        </p:blipFill>
        <p:spPr>
          <a:xfrm>
            <a:off x="7891362" y="3284414"/>
            <a:ext cx="3482910" cy="1530836"/>
          </a:xfrm>
          <a:prstGeom prst="rect">
            <a:avLst/>
          </a:prstGeom>
        </p:spPr>
      </p:pic>
      <p:sp>
        <p:nvSpPr>
          <p:cNvPr id="15" name="Rectangle 6">
            <a:extLst>
              <a:ext uri="{FF2B5EF4-FFF2-40B4-BE49-F238E27FC236}">
                <a16:creationId xmlns:a16="http://schemas.microsoft.com/office/drawing/2014/main" id="{2775D660-3127-4688-9782-F7C4639B16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2788" y="5952857"/>
            <a:ext cx="1367625"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304990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86AA2DA-281A-4806-8977-D617AEAC8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4185774-6FC0-4B8D-A8DB-A885468896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59988" y="0"/>
            <a:ext cx="2632012" cy="6858000"/>
          </a:xfrm>
          <a:custGeom>
            <a:avLst/>
            <a:gdLst>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57677 w 2632012"/>
              <a:gd name="connsiteY27" fmla="*/ 2548608 h 6858000"/>
              <a:gd name="connsiteX28" fmla="*/ 399465 w 2632012"/>
              <a:gd name="connsiteY28" fmla="*/ 2412506 h 6858000"/>
              <a:gd name="connsiteX29" fmla="*/ 446400 w 2632012"/>
              <a:gd name="connsiteY29" fmla="*/ 2252507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399465 w 2632012"/>
              <a:gd name="connsiteY28" fmla="*/ 2412506 h 6858000"/>
              <a:gd name="connsiteX29" fmla="*/ 446400 w 2632012"/>
              <a:gd name="connsiteY29" fmla="*/ 2252507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46400 w 2632012"/>
              <a:gd name="connsiteY29" fmla="*/ 2252507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245711 w 2632012"/>
              <a:gd name="connsiteY24" fmla="*/ 5066230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219615 w 2632012"/>
              <a:gd name="connsiteY23" fmla="*/ 5557777 h 6858000"/>
              <a:gd name="connsiteX24" fmla="*/ 245711 w 2632012"/>
              <a:gd name="connsiteY24" fmla="*/ 5066230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08456 w 2632012"/>
              <a:gd name="connsiteY22" fmla="*/ 5878851 h 6858000"/>
              <a:gd name="connsiteX23" fmla="*/ 219615 w 2632012"/>
              <a:gd name="connsiteY23" fmla="*/ 5557777 h 6858000"/>
              <a:gd name="connsiteX24" fmla="*/ 245711 w 2632012"/>
              <a:gd name="connsiteY24" fmla="*/ 5066230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632012" h="6858000">
                <a:moveTo>
                  <a:pt x="932173" y="1512545"/>
                </a:moveTo>
                <a:lnTo>
                  <a:pt x="932462" y="1512581"/>
                </a:lnTo>
                <a:lnTo>
                  <a:pt x="932378" y="1512599"/>
                </a:lnTo>
                <a:cubicBezTo>
                  <a:pt x="930618" y="1512681"/>
                  <a:pt x="930202" y="1512462"/>
                  <a:pt x="932173" y="1512545"/>
                </a:cubicBezTo>
                <a:close/>
                <a:moveTo>
                  <a:pt x="1207569" y="0"/>
                </a:moveTo>
                <a:lnTo>
                  <a:pt x="2632012" y="0"/>
                </a:lnTo>
                <a:lnTo>
                  <a:pt x="2632012" y="6858000"/>
                </a:lnTo>
                <a:lnTo>
                  <a:pt x="13514" y="6858000"/>
                </a:lnTo>
                <a:cubicBezTo>
                  <a:pt x="13399" y="6842943"/>
                  <a:pt x="13285" y="6827886"/>
                  <a:pt x="13170" y="6812829"/>
                </a:cubicBezTo>
                <a:cubicBezTo>
                  <a:pt x="12714" y="6794763"/>
                  <a:pt x="13524" y="6777517"/>
                  <a:pt x="20332" y="6760689"/>
                </a:cubicBezTo>
                <a:cubicBezTo>
                  <a:pt x="10828" y="6746468"/>
                  <a:pt x="7794" y="6733277"/>
                  <a:pt x="25596" y="6721251"/>
                </a:cubicBezTo>
                <a:cubicBezTo>
                  <a:pt x="24143" y="6683539"/>
                  <a:pt x="1631" y="6673595"/>
                  <a:pt x="22507" y="6650499"/>
                </a:cubicBezTo>
                <a:cubicBezTo>
                  <a:pt x="-25124" y="6620536"/>
                  <a:pt x="16765" y="6629253"/>
                  <a:pt x="22444" y="6604241"/>
                </a:cubicBezTo>
                <a:cubicBezTo>
                  <a:pt x="28668" y="6588866"/>
                  <a:pt x="29169" y="6574778"/>
                  <a:pt x="31867" y="6559984"/>
                </a:cubicBezTo>
                <a:cubicBezTo>
                  <a:pt x="4443" y="6566661"/>
                  <a:pt x="62924" y="6515664"/>
                  <a:pt x="38635" y="6515473"/>
                </a:cubicBezTo>
                <a:cubicBezTo>
                  <a:pt x="72259" y="6495428"/>
                  <a:pt x="29118" y="6488543"/>
                  <a:pt x="38467" y="6463736"/>
                </a:cubicBezTo>
                <a:cubicBezTo>
                  <a:pt x="50944" y="6451623"/>
                  <a:pt x="52742" y="6443270"/>
                  <a:pt x="38052" y="6432794"/>
                </a:cubicBezTo>
                <a:cubicBezTo>
                  <a:pt x="98939" y="6376824"/>
                  <a:pt x="58603" y="6351821"/>
                  <a:pt x="80445" y="6301309"/>
                </a:cubicBezTo>
                <a:cubicBezTo>
                  <a:pt x="103917" y="6257537"/>
                  <a:pt x="78836" y="6301310"/>
                  <a:pt x="138157" y="6257030"/>
                </a:cubicBezTo>
                <a:cubicBezTo>
                  <a:pt x="155187" y="6248574"/>
                  <a:pt x="166108" y="6186701"/>
                  <a:pt x="170419" y="6171255"/>
                </a:cubicBezTo>
                <a:cubicBezTo>
                  <a:pt x="174731" y="6155809"/>
                  <a:pt x="166522" y="6166390"/>
                  <a:pt x="164027" y="6164357"/>
                </a:cubicBezTo>
                <a:cubicBezTo>
                  <a:pt x="206228" y="6137678"/>
                  <a:pt x="184454" y="6121750"/>
                  <a:pt x="213309" y="6109331"/>
                </a:cubicBezTo>
                <a:cubicBezTo>
                  <a:pt x="224262" y="6067371"/>
                  <a:pt x="183175" y="5890445"/>
                  <a:pt x="208456" y="5878851"/>
                </a:cubicBezTo>
                <a:cubicBezTo>
                  <a:pt x="225886" y="5808435"/>
                  <a:pt x="192379" y="5574013"/>
                  <a:pt x="219615" y="5557777"/>
                </a:cubicBezTo>
                <a:lnTo>
                  <a:pt x="245711" y="5066230"/>
                </a:lnTo>
                <a:cubicBezTo>
                  <a:pt x="117719" y="4582016"/>
                  <a:pt x="230524" y="4647254"/>
                  <a:pt x="276721" y="4162848"/>
                </a:cubicBezTo>
                <a:lnTo>
                  <a:pt x="343082" y="3059377"/>
                </a:lnTo>
                <a:cubicBezTo>
                  <a:pt x="347947" y="2889121"/>
                  <a:pt x="364765" y="2862299"/>
                  <a:pt x="369630" y="2692043"/>
                </a:cubicBezTo>
                <a:cubicBezTo>
                  <a:pt x="369393" y="2690043"/>
                  <a:pt x="435560" y="2522082"/>
                  <a:pt x="435324" y="2520083"/>
                </a:cubicBezTo>
                <a:lnTo>
                  <a:pt x="482259" y="2336178"/>
                </a:lnTo>
                <a:cubicBezTo>
                  <a:pt x="516201" y="2267350"/>
                  <a:pt x="537443" y="2148254"/>
                  <a:pt x="569515" y="2091909"/>
                </a:cubicBezTo>
                <a:cubicBezTo>
                  <a:pt x="629286" y="2030534"/>
                  <a:pt x="622061" y="2045605"/>
                  <a:pt x="638163" y="1994147"/>
                </a:cubicBezTo>
                <a:cubicBezTo>
                  <a:pt x="633178" y="1967912"/>
                  <a:pt x="705417" y="1945185"/>
                  <a:pt x="737312" y="1871408"/>
                </a:cubicBezTo>
                <a:cubicBezTo>
                  <a:pt x="759407" y="1814663"/>
                  <a:pt x="795838" y="1856475"/>
                  <a:pt x="788501" y="1793826"/>
                </a:cubicBezTo>
                <a:cubicBezTo>
                  <a:pt x="796402" y="1792725"/>
                  <a:pt x="813276" y="1750182"/>
                  <a:pt x="819432" y="1746824"/>
                </a:cubicBezTo>
                <a:lnTo>
                  <a:pt x="843936" y="1697348"/>
                </a:lnTo>
                <a:cubicBezTo>
                  <a:pt x="847635" y="1681502"/>
                  <a:pt x="845709" y="1667584"/>
                  <a:pt x="846526" y="1659754"/>
                </a:cubicBezTo>
                <a:lnTo>
                  <a:pt x="873830" y="1628041"/>
                </a:lnTo>
                <a:lnTo>
                  <a:pt x="890626" y="1599883"/>
                </a:lnTo>
                <a:lnTo>
                  <a:pt x="921288" y="1579569"/>
                </a:lnTo>
                <a:cubicBezTo>
                  <a:pt x="921111" y="1565502"/>
                  <a:pt x="920933" y="1551436"/>
                  <a:pt x="920756" y="1537369"/>
                </a:cubicBezTo>
                <a:cubicBezTo>
                  <a:pt x="918173" y="1533598"/>
                  <a:pt x="943194" y="1519497"/>
                  <a:pt x="946290" y="1514308"/>
                </a:cubicBezTo>
                <a:lnTo>
                  <a:pt x="932462" y="1512581"/>
                </a:lnTo>
                <a:lnTo>
                  <a:pt x="940652" y="1510839"/>
                </a:lnTo>
                <a:cubicBezTo>
                  <a:pt x="944059" y="1509546"/>
                  <a:pt x="947769" y="1507347"/>
                  <a:pt x="950739" y="1503635"/>
                </a:cubicBezTo>
                <a:lnTo>
                  <a:pt x="966405" y="1439967"/>
                </a:lnTo>
                <a:cubicBezTo>
                  <a:pt x="966567" y="1437915"/>
                  <a:pt x="970755" y="1392639"/>
                  <a:pt x="973516" y="1389073"/>
                </a:cubicBezTo>
                <a:lnTo>
                  <a:pt x="986960" y="1351857"/>
                </a:lnTo>
                <a:lnTo>
                  <a:pt x="987761" y="1363479"/>
                </a:lnTo>
                <a:cubicBezTo>
                  <a:pt x="987046" y="1391389"/>
                  <a:pt x="991418" y="1341827"/>
                  <a:pt x="989043" y="1346093"/>
                </a:cubicBezTo>
                <a:lnTo>
                  <a:pt x="986960" y="1351857"/>
                </a:lnTo>
                <a:lnTo>
                  <a:pt x="985769" y="1334556"/>
                </a:lnTo>
                <a:cubicBezTo>
                  <a:pt x="983992" y="1300062"/>
                  <a:pt x="982872" y="1251835"/>
                  <a:pt x="982507" y="1216698"/>
                </a:cubicBezTo>
                <a:cubicBezTo>
                  <a:pt x="989105" y="1176777"/>
                  <a:pt x="968656" y="1115073"/>
                  <a:pt x="984836" y="1082381"/>
                </a:cubicBezTo>
                <a:cubicBezTo>
                  <a:pt x="976467" y="1067557"/>
                  <a:pt x="974466" y="1054191"/>
                  <a:pt x="993140" y="1043366"/>
                </a:cubicBezTo>
                <a:cubicBezTo>
                  <a:pt x="994613" y="1005627"/>
                  <a:pt x="972947" y="994211"/>
                  <a:pt x="995544" y="972540"/>
                </a:cubicBezTo>
                <a:cubicBezTo>
                  <a:pt x="1001437" y="952637"/>
                  <a:pt x="1021106" y="938879"/>
                  <a:pt x="1028500" y="923945"/>
                </a:cubicBezTo>
                <a:cubicBezTo>
                  <a:pt x="1032923" y="901661"/>
                  <a:pt x="1022511" y="861628"/>
                  <a:pt x="1022082" y="838835"/>
                </a:cubicBezTo>
                <a:cubicBezTo>
                  <a:pt x="1057150" y="821053"/>
                  <a:pt x="1014683" y="811325"/>
                  <a:pt x="1025925" y="787183"/>
                </a:cubicBezTo>
                <a:cubicBezTo>
                  <a:pt x="1039299" y="775919"/>
                  <a:pt x="1041738" y="767701"/>
                  <a:pt x="1027904" y="756272"/>
                </a:cubicBezTo>
                <a:cubicBezTo>
                  <a:pt x="1092931" y="704439"/>
                  <a:pt x="1063111" y="690611"/>
                  <a:pt x="1088796" y="641639"/>
                </a:cubicBezTo>
                <a:cubicBezTo>
                  <a:pt x="1115586" y="599503"/>
                  <a:pt x="1101832" y="585408"/>
                  <a:pt x="1164389" y="545140"/>
                </a:cubicBezTo>
                <a:cubicBezTo>
                  <a:pt x="1183904" y="515341"/>
                  <a:pt x="1212474" y="444932"/>
                  <a:pt x="1225321" y="413843"/>
                </a:cubicBezTo>
                <a:cubicBezTo>
                  <a:pt x="1235550" y="389613"/>
                  <a:pt x="1230254" y="392779"/>
                  <a:pt x="1241477" y="358607"/>
                </a:cubicBezTo>
                <a:cubicBezTo>
                  <a:pt x="1244505" y="325057"/>
                  <a:pt x="1241891" y="287714"/>
                  <a:pt x="1246119" y="254866"/>
                </a:cubicBezTo>
                <a:cubicBezTo>
                  <a:pt x="1250325" y="233178"/>
                  <a:pt x="1255354" y="194919"/>
                  <a:pt x="1266837" y="161517"/>
                </a:cubicBezTo>
                <a:cubicBezTo>
                  <a:pt x="1312077" y="135871"/>
                  <a:pt x="1280314" y="75805"/>
                  <a:pt x="1315021" y="54455"/>
                </a:cubicBezTo>
                <a:cubicBezTo>
                  <a:pt x="1325412" y="38765"/>
                  <a:pt x="1323873" y="23602"/>
                  <a:pt x="1319335" y="8880"/>
                </a:cubicBezTo>
                <a:lnTo>
                  <a:pt x="1316402" y="852"/>
                </a:lnTo>
                <a:lnTo>
                  <a:pt x="1207569"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כותרת 1">
            <a:extLst>
              <a:ext uri="{FF2B5EF4-FFF2-40B4-BE49-F238E27FC236}">
                <a16:creationId xmlns:a16="http://schemas.microsoft.com/office/drawing/2014/main" id="{6F3D4168-7107-7467-FFC4-A9A81BA989BB}"/>
              </a:ext>
            </a:extLst>
          </p:cNvPr>
          <p:cNvSpPr>
            <a:spLocks noGrp="1"/>
          </p:cNvSpPr>
          <p:nvPr>
            <p:ph type="title"/>
          </p:nvPr>
        </p:nvSpPr>
        <p:spPr>
          <a:xfrm>
            <a:off x="1137038" y="609597"/>
            <a:ext cx="9770022" cy="1330841"/>
          </a:xfrm>
        </p:spPr>
        <p:txBody>
          <a:bodyPr>
            <a:normAutofit/>
          </a:bodyPr>
          <a:lstStyle/>
          <a:p>
            <a:r>
              <a:rPr lang="he-IL" dirty="0"/>
              <a:t>איזבל המקראית </a:t>
            </a:r>
          </a:p>
        </p:txBody>
      </p:sp>
      <p:sp>
        <p:nvSpPr>
          <p:cNvPr id="3" name="מציין מיקום תוכן 2">
            <a:extLst>
              <a:ext uri="{FF2B5EF4-FFF2-40B4-BE49-F238E27FC236}">
                <a16:creationId xmlns:a16="http://schemas.microsoft.com/office/drawing/2014/main" id="{E8994D07-3F92-B190-BEA8-1A7938786224}"/>
              </a:ext>
            </a:extLst>
          </p:cNvPr>
          <p:cNvSpPr>
            <a:spLocks noGrp="1"/>
          </p:cNvSpPr>
          <p:nvPr>
            <p:ph idx="1"/>
          </p:nvPr>
        </p:nvSpPr>
        <p:spPr>
          <a:xfrm>
            <a:off x="1137038" y="2194100"/>
            <a:ext cx="5950970" cy="3908588"/>
          </a:xfrm>
        </p:spPr>
        <p:txBody>
          <a:bodyPr>
            <a:normAutofit lnSpcReduction="10000"/>
          </a:bodyPr>
          <a:lstStyle/>
          <a:p>
            <a:endParaRPr lang="he-IL" sz="1700" dirty="0"/>
          </a:p>
          <a:p>
            <a:r>
              <a:rPr lang="he-IL" sz="2000" dirty="0" err="1"/>
              <a:t>האיזבליות</a:t>
            </a:r>
            <a:r>
              <a:rPr lang="he-IL" sz="2000" dirty="0"/>
              <a:t> הן מוכשרות ומושחתות בדומה לתיאורה של איזבל המקראית – "רַק לֹא-הָיָה כְאַחְאָב אֲשֶׁר הִתְמַכֵּר לַעֲשׂוֹת הָרַע בְּעֵינֵי ה' אֲשֶׁר הֵסַתָּה אֹתוֹ אִיזֶבֶל אִשְׁתּוֹ" (מלכים א'  כ"א, 25).</a:t>
            </a:r>
          </a:p>
          <a:p>
            <a:r>
              <a:rPr lang="he-IL" sz="2000" dirty="0"/>
              <a:t> איזבל המקראית שימרה את פולחן הבעל בישראל. היא נחשבה גבירה דומיננטית שהאפילה על בעלה אחאב שהושפע ממנה. </a:t>
            </a:r>
          </a:p>
          <a:p>
            <a:r>
              <a:rPr lang="he-IL" sz="2000" dirty="0"/>
              <a:t>לאיזבל קם מתנגד תקיף בדמות אליהו הנביא והיא רדפה אותו עד חורמה, דבר שאילץ אותו להימלט לארצות סמוכות. </a:t>
            </a:r>
          </a:p>
          <a:p>
            <a:r>
              <a:rPr lang="he-IL" sz="2000" dirty="0"/>
              <a:t>המספר המקראי גם משלם לאיזבל כגמולה על גאוותה. לפקודת </a:t>
            </a:r>
            <a:r>
              <a:rPr lang="he-IL" sz="2000" dirty="0" err="1"/>
              <a:t>יהוא</a:t>
            </a:r>
            <a:r>
              <a:rPr lang="he-IL" sz="2000" dirty="0"/>
              <a:t> שומטים אותה סריסיה שלה מן החלון. </a:t>
            </a:r>
          </a:p>
        </p:txBody>
      </p:sp>
      <p:sp>
        <p:nvSpPr>
          <p:cNvPr id="13" name="Freeform: Shape 12">
            <a:extLst>
              <a:ext uri="{FF2B5EF4-FFF2-40B4-BE49-F238E27FC236}">
                <a16:creationId xmlns:a16="http://schemas.microsoft.com/office/drawing/2014/main" id="{B7D3B4FC-79F4-47D2-9D79-DA876E6AD8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0496" y="2022496"/>
            <a:ext cx="3795039" cy="4043934"/>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381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תמונה 3">
            <a:extLst>
              <a:ext uri="{FF2B5EF4-FFF2-40B4-BE49-F238E27FC236}">
                <a16:creationId xmlns:a16="http://schemas.microsoft.com/office/drawing/2014/main" id="{1CE8F410-7FD7-924B-0085-3A40C3C98247}"/>
              </a:ext>
            </a:extLst>
          </p:cNvPr>
          <p:cNvPicPr>
            <a:picLocks noChangeAspect="1"/>
          </p:cNvPicPr>
          <p:nvPr/>
        </p:nvPicPr>
        <p:blipFill>
          <a:blip r:embed="rId2"/>
          <a:stretch>
            <a:fillRect/>
          </a:stretch>
        </p:blipFill>
        <p:spPr>
          <a:xfrm>
            <a:off x="8138153" y="2183362"/>
            <a:ext cx="2989327" cy="3732941"/>
          </a:xfrm>
          <a:prstGeom prst="rect">
            <a:avLst/>
          </a:prstGeom>
        </p:spPr>
      </p:pic>
      <p:sp>
        <p:nvSpPr>
          <p:cNvPr id="15" name="Rectangle 6">
            <a:extLst>
              <a:ext uri="{FF2B5EF4-FFF2-40B4-BE49-F238E27FC236}">
                <a16:creationId xmlns:a16="http://schemas.microsoft.com/office/drawing/2014/main" id="{2775D660-3127-4688-9782-F7C4639B16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2788" y="5952857"/>
            <a:ext cx="1367625"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42920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A8327BE4-3777-DCF6-F172-26C215AB25CE}"/>
              </a:ext>
            </a:extLst>
          </p:cNvPr>
          <p:cNvSpPr>
            <a:spLocks noGrp="1"/>
          </p:cNvSpPr>
          <p:nvPr>
            <p:ph type="title"/>
          </p:nvPr>
        </p:nvSpPr>
        <p:spPr>
          <a:xfrm>
            <a:off x="572493" y="238539"/>
            <a:ext cx="11018520" cy="1434415"/>
          </a:xfrm>
        </p:spPr>
        <p:txBody>
          <a:bodyPr anchor="b">
            <a:normAutofit/>
          </a:bodyPr>
          <a:lstStyle/>
          <a:p>
            <a:endParaRPr lang="he-IL" sz="5400"/>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id="{B5FC0D61-EB76-09A3-B129-A0AF35B08912}"/>
              </a:ext>
            </a:extLst>
          </p:cNvPr>
          <p:cNvSpPr>
            <a:spLocks noGrp="1"/>
          </p:cNvSpPr>
          <p:nvPr>
            <p:ph idx="1"/>
          </p:nvPr>
        </p:nvSpPr>
        <p:spPr>
          <a:xfrm>
            <a:off x="572493" y="2071316"/>
            <a:ext cx="6713552" cy="4119172"/>
          </a:xfrm>
        </p:spPr>
        <p:txBody>
          <a:bodyPr anchor="t">
            <a:normAutofit/>
          </a:bodyPr>
          <a:lstStyle/>
          <a:p>
            <a:r>
              <a:rPr lang="he-IL" sz="2200" dirty="0">
                <a:latin typeface="+mj-lt"/>
                <a:ea typeface="+mj-ea"/>
                <a:cs typeface="+mj-cs"/>
              </a:rPr>
              <a:t>במאמר זה יבחנו נרטיבים מקראיים בספר </a:t>
            </a:r>
            <a:r>
              <a:rPr lang="en-US" sz="2200" dirty="0">
                <a:latin typeface="+mj-lt"/>
                <a:ea typeface="+mj-ea"/>
                <a:cs typeface="+mj-cs"/>
              </a:rPr>
              <a:t>The Handmaid’s Tale </a:t>
            </a:r>
            <a:r>
              <a:rPr lang="he-IL" sz="2200" dirty="0">
                <a:latin typeface="+mj-lt"/>
                <a:ea typeface="+mj-ea"/>
                <a:cs typeface="+mj-cs"/>
              </a:rPr>
              <a:t> פרי עטה של הסופרת הקנדית</a:t>
            </a:r>
            <a:r>
              <a:rPr lang="en-US" sz="2200" dirty="0">
                <a:latin typeface="+mj-lt"/>
                <a:ea typeface="+mj-ea"/>
                <a:cs typeface="+mj-cs"/>
              </a:rPr>
              <a:t>Margaret Atwood </a:t>
            </a:r>
            <a:r>
              <a:rPr lang="he-IL" sz="2200" dirty="0">
                <a:latin typeface="+mj-lt"/>
                <a:ea typeface="+mj-ea"/>
                <a:cs typeface="+mj-cs"/>
              </a:rPr>
              <a:t> שראה אור בשנת 1985.</a:t>
            </a:r>
          </a:p>
          <a:p>
            <a:r>
              <a:rPr lang="he-IL" sz="2200" dirty="0">
                <a:latin typeface="+mj-lt"/>
                <a:ea typeface="+mj-ea"/>
                <a:cs typeface="+mj-cs"/>
              </a:rPr>
              <a:t> יצירה ספרותית זו הפכה לסמל למאבק על זכויותיהן של נשים והיא עוסקת בשורה שלמה של שאלות העומדות ביסודות הפמיניזם. </a:t>
            </a:r>
          </a:p>
          <a:p>
            <a:r>
              <a:rPr lang="he-IL" sz="2200" dirty="0">
                <a:latin typeface="+mj-lt"/>
                <a:ea typeface="+mj-ea"/>
                <a:cs typeface="+mj-cs"/>
              </a:rPr>
              <a:t>בספרה מציירת </a:t>
            </a:r>
            <a:r>
              <a:rPr lang="en-US" sz="2200" dirty="0">
                <a:latin typeface="+mj-lt"/>
                <a:ea typeface="+mj-ea"/>
                <a:cs typeface="+mj-cs"/>
              </a:rPr>
              <a:t>Atwood </a:t>
            </a:r>
            <a:r>
              <a:rPr lang="he-IL" sz="2200" dirty="0">
                <a:latin typeface="+mj-lt"/>
                <a:ea typeface="+mj-ea"/>
                <a:cs typeface="+mj-cs"/>
              </a:rPr>
              <a:t> עבור הקוראים תמונה עתידית מוקצנת המבוססת על אלמנטים רבים מהעבר וגם מההווה התרבותי שלנו.</a:t>
            </a:r>
          </a:p>
          <a:p>
            <a:r>
              <a:rPr lang="he-IL" sz="2200" dirty="0">
                <a:latin typeface="+mj-lt"/>
                <a:ea typeface="+mj-ea"/>
                <a:cs typeface="+mj-cs"/>
              </a:rPr>
              <a:t>הסופרת מזהירה אותנו מפני קריאות פונדמנטליסטיות של התנ"ך והטקסטים הקנוניים שבבסיס התרבות שלנו –  פרשנות שעלולה להיעשות מתוך מטרות פוליטיות. </a:t>
            </a:r>
          </a:p>
        </p:txBody>
      </p:sp>
      <p:pic>
        <p:nvPicPr>
          <p:cNvPr id="5" name="תמונה 4">
            <a:extLst>
              <a:ext uri="{FF2B5EF4-FFF2-40B4-BE49-F238E27FC236}">
                <a16:creationId xmlns:a16="http://schemas.microsoft.com/office/drawing/2014/main" id="{653BD391-09AB-F97C-93FD-073D63242A8C}"/>
              </a:ext>
            </a:extLst>
          </p:cNvPr>
          <p:cNvPicPr>
            <a:picLocks noChangeAspect="1"/>
          </p:cNvPicPr>
          <p:nvPr/>
        </p:nvPicPr>
        <p:blipFill rotWithShape="1">
          <a:blip r:embed="rId2"/>
          <a:srcRect l="25284" r="16258" b="2"/>
          <a:stretch/>
        </p:blipFill>
        <p:spPr>
          <a:xfrm>
            <a:off x="7675658" y="2093976"/>
            <a:ext cx="3941064" cy="4096512"/>
          </a:xfrm>
          <a:prstGeom prst="rect">
            <a:avLst/>
          </a:prstGeom>
        </p:spPr>
      </p:pic>
    </p:spTree>
    <p:extLst>
      <p:ext uri="{BB962C8B-B14F-4D97-AF65-F5344CB8AC3E}">
        <p14:creationId xmlns:p14="http://schemas.microsoft.com/office/powerpoint/2010/main" val="30361280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86AA2DA-281A-4806-8977-D617AEAC8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4185774-6FC0-4B8D-A8DB-A885468896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07978" y="0"/>
            <a:ext cx="2484022" cy="6858000"/>
          </a:xfrm>
          <a:custGeom>
            <a:avLst/>
            <a:gdLst>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57677 w 2632012"/>
              <a:gd name="connsiteY27" fmla="*/ 2548608 h 6858000"/>
              <a:gd name="connsiteX28" fmla="*/ 399465 w 2632012"/>
              <a:gd name="connsiteY28" fmla="*/ 2412506 h 6858000"/>
              <a:gd name="connsiteX29" fmla="*/ 446400 w 2632012"/>
              <a:gd name="connsiteY29" fmla="*/ 2252507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399465 w 2632012"/>
              <a:gd name="connsiteY28" fmla="*/ 2412506 h 6858000"/>
              <a:gd name="connsiteX29" fmla="*/ 446400 w 2632012"/>
              <a:gd name="connsiteY29" fmla="*/ 2252507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46400 w 2632012"/>
              <a:gd name="connsiteY29" fmla="*/ 2252507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245711 w 2632012"/>
              <a:gd name="connsiteY24" fmla="*/ 5066230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219615 w 2632012"/>
              <a:gd name="connsiteY23" fmla="*/ 5557777 h 6858000"/>
              <a:gd name="connsiteX24" fmla="*/ 245711 w 2632012"/>
              <a:gd name="connsiteY24" fmla="*/ 5066230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08456 w 2632012"/>
              <a:gd name="connsiteY22" fmla="*/ 5878851 h 6858000"/>
              <a:gd name="connsiteX23" fmla="*/ 219615 w 2632012"/>
              <a:gd name="connsiteY23" fmla="*/ 5557777 h 6858000"/>
              <a:gd name="connsiteX24" fmla="*/ 245711 w 2632012"/>
              <a:gd name="connsiteY24" fmla="*/ 5066230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632012" h="6858000">
                <a:moveTo>
                  <a:pt x="932173" y="1512545"/>
                </a:moveTo>
                <a:lnTo>
                  <a:pt x="932462" y="1512581"/>
                </a:lnTo>
                <a:lnTo>
                  <a:pt x="932378" y="1512599"/>
                </a:lnTo>
                <a:cubicBezTo>
                  <a:pt x="930618" y="1512681"/>
                  <a:pt x="930202" y="1512462"/>
                  <a:pt x="932173" y="1512545"/>
                </a:cubicBezTo>
                <a:close/>
                <a:moveTo>
                  <a:pt x="1207569" y="0"/>
                </a:moveTo>
                <a:lnTo>
                  <a:pt x="2632012" y="0"/>
                </a:lnTo>
                <a:lnTo>
                  <a:pt x="2632012" y="6858000"/>
                </a:lnTo>
                <a:lnTo>
                  <a:pt x="13514" y="6858000"/>
                </a:lnTo>
                <a:cubicBezTo>
                  <a:pt x="13399" y="6842943"/>
                  <a:pt x="13285" y="6827886"/>
                  <a:pt x="13170" y="6812829"/>
                </a:cubicBezTo>
                <a:cubicBezTo>
                  <a:pt x="12714" y="6794763"/>
                  <a:pt x="13524" y="6777517"/>
                  <a:pt x="20332" y="6760689"/>
                </a:cubicBezTo>
                <a:cubicBezTo>
                  <a:pt x="10828" y="6746468"/>
                  <a:pt x="7794" y="6733277"/>
                  <a:pt x="25596" y="6721251"/>
                </a:cubicBezTo>
                <a:cubicBezTo>
                  <a:pt x="24143" y="6683539"/>
                  <a:pt x="1631" y="6673595"/>
                  <a:pt x="22507" y="6650499"/>
                </a:cubicBezTo>
                <a:cubicBezTo>
                  <a:pt x="-25124" y="6620536"/>
                  <a:pt x="16765" y="6629253"/>
                  <a:pt x="22444" y="6604241"/>
                </a:cubicBezTo>
                <a:cubicBezTo>
                  <a:pt x="28668" y="6588866"/>
                  <a:pt x="29169" y="6574778"/>
                  <a:pt x="31867" y="6559984"/>
                </a:cubicBezTo>
                <a:cubicBezTo>
                  <a:pt x="4443" y="6566661"/>
                  <a:pt x="62924" y="6515664"/>
                  <a:pt x="38635" y="6515473"/>
                </a:cubicBezTo>
                <a:cubicBezTo>
                  <a:pt x="72259" y="6495428"/>
                  <a:pt x="29118" y="6488543"/>
                  <a:pt x="38467" y="6463736"/>
                </a:cubicBezTo>
                <a:cubicBezTo>
                  <a:pt x="50944" y="6451623"/>
                  <a:pt x="52742" y="6443270"/>
                  <a:pt x="38052" y="6432794"/>
                </a:cubicBezTo>
                <a:cubicBezTo>
                  <a:pt x="98939" y="6376824"/>
                  <a:pt x="58603" y="6351821"/>
                  <a:pt x="80445" y="6301309"/>
                </a:cubicBezTo>
                <a:cubicBezTo>
                  <a:pt x="103917" y="6257537"/>
                  <a:pt x="78836" y="6301310"/>
                  <a:pt x="138157" y="6257030"/>
                </a:cubicBezTo>
                <a:cubicBezTo>
                  <a:pt x="155187" y="6248574"/>
                  <a:pt x="166108" y="6186701"/>
                  <a:pt x="170419" y="6171255"/>
                </a:cubicBezTo>
                <a:cubicBezTo>
                  <a:pt x="174731" y="6155809"/>
                  <a:pt x="166522" y="6166390"/>
                  <a:pt x="164027" y="6164357"/>
                </a:cubicBezTo>
                <a:cubicBezTo>
                  <a:pt x="206228" y="6137678"/>
                  <a:pt x="184454" y="6121750"/>
                  <a:pt x="213309" y="6109331"/>
                </a:cubicBezTo>
                <a:cubicBezTo>
                  <a:pt x="224262" y="6067371"/>
                  <a:pt x="183175" y="5890445"/>
                  <a:pt x="208456" y="5878851"/>
                </a:cubicBezTo>
                <a:cubicBezTo>
                  <a:pt x="225886" y="5808435"/>
                  <a:pt x="192379" y="5574013"/>
                  <a:pt x="219615" y="5557777"/>
                </a:cubicBezTo>
                <a:lnTo>
                  <a:pt x="245711" y="5066230"/>
                </a:lnTo>
                <a:cubicBezTo>
                  <a:pt x="117719" y="4582016"/>
                  <a:pt x="230524" y="4647254"/>
                  <a:pt x="276721" y="4162848"/>
                </a:cubicBezTo>
                <a:lnTo>
                  <a:pt x="343082" y="3059377"/>
                </a:lnTo>
                <a:cubicBezTo>
                  <a:pt x="347947" y="2889121"/>
                  <a:pt x="364765" y="2862299"/>
                  <a:pt x="369630" y="2692043"/>
                </a:cubicBezTo>
                <a:cubicBezTo>
                  <a:pt x="369393" y="2690043"/>
                  <a:pt x="435560" y="2522082"/>
                  <a:pt x="435324" y="2520083"/>
                </a:cubicBezTo>
                <a:lnTo>
                  <a:pt x="482259" y="2336178"/>
                </a:lnTo>
                <a:cubicBezTo>
                  <a:pt x="516201" y="2267350"/>
                  <a:pt x="537443" y="2148254"/>
                  <a:pt x="569515" y="2091909"/>
                </a:cubicBezTo>
                <a:cubicBezTo>
                  <a:pt x="629286" y="2030534"/>
                  <a:pt x="622061" y="2045605"/>
                  <a:pt x="638163" y="1994147"/>
                </a:cubicBezTo>
                <a:cubicBezTo>
                  <a:pt x="633178" y="1967912"/>
                  <a:pt x="705417" y="1945185"/>
                  <a:pt x="737312" y="1871408"/>
                </a:cubicBezTo>
                <a:cubicBezTo>
                  <a:pt x="759407" y="1814663"/>
                  <a:pt x="795838" y="1856475"/>
                  <a:pt x="788501" y="1793826"/>
                </a:cubicBezTo>
                <a:cubicBezTo>
                  <a:pt x="796402" y="1792725"/>
                  <a:pt x="813276" y="1750182"/>
                  <a:pt x="819432" y="1746824"/>
                </a:cubicBezTo>
                <a:lnTo>
                  <a:pt x="843936" y="1697348"/>
                </a:lnTo>
                <a:cubicBezTo>
                  <a:pt x="847635" y="1681502"/>
                  <a:pt x="845709" y="1667584"/>
                  <a:pt x="846526" y="1659754"/>
                </a:cubicBezTo>
                <a:lnTo>
                  <a:pt x="873830" y="1628041"/>
                </a:lnTo>
                <a:lnTo>
                  <a:pt x="890626" y="1599883"/>
                </a:lnTo>
                <a:lnTo>
                  <a:pt x="921288" y="1579569"/>
                </a:lnTo>
                <a:cubicBezTo>
                  <a:pt x="921111" y="1565502"/>
                  <a:pt x="920933" y="1551436"/>
                  <a:pt x="920756" y="1537369"/>
                </a:cubicBezTo>
                <a:cubicBezTo>
                  <a:pt x="918173" y="1533598"/>
                  <a:pt x="943194" y="1519497"/>
                  <a:pt x="946290" y="1514308"/>
                </a:cubicBezTo>
                <a:lnTo>
                  <a:pt x="932462" y="1512581"/>
                </a:lnTo>
                <a:lnTo>
                  <a:pt x="940652" y="1510839"/>
                </a:lnTo>
                <a:cubicBezTo>
                  <a:pt x="944059" y="1509546"/>
                  <a:pt x="947769" y="1507347"/>
                  <a:pt x="950739" y="1503635"/>
                </a:cubicBezTo>
                <a:lnTo>
                  <a:pt x="966405" y="1439967"/>
                </a:lnTo>
                <a:cubicBezTo>
                  <a:pt x="966567" y="1437915"/>
                  <a:pt x="970755" y="1392639"/>
                  <a:pt x="973516" y="1389073"/>
                </a:cubicBezTo>
                <a:lnTo>
                  <a:pt x="986960" y="1351857"/>
                </a:lnTo>
                <a:lnTo>
                  <a:pt x="987761" y="1363479"/>
                </a:lnTo>
                <a:cubicBezTo>
                  <a:pt x="987046" y="1391389"/>
                  <a:pt x="991418" y="1341827"/>
                  <a:pt x="989043" y="1346093"/>
                </a:cubicBezTo>
                <a:lnTo>
                  <a:pt x="986960" y="1351857"/>
                </a:lnTo>
                <a:lnTo>
                  <a:pt x="985769" y="1334556"/>
                </a:lnTo>
                <a:cubicBezTo>
                  <a:pt x="983992" y="1300062"/>
                  <a:pt x="982872" y="1251835"/>
                  <a:pt x="982507" y="1216698"/>
                </a:cubicBezTo>
                <a:cubicBezTo>
                  <a:pt x="989105" y="1176777"/>
                  <a:pt x="968656" y="1115073"/>
                  <a:pt x="984836" y="1082381"/>
                </a:cubicBezTo>
                <a:cubicBezTo>
                  <a:pt x="976467" y="1067557"/>
                  <a:pt x="974466" y="1054191"/>
                  <a:pt x="993140" y="1043366"/>
                </a:cubicBezTo>
                <a:cubicBezTo>
                  <a:pt x="994613" y="1005627"/>
                  <a:pt x="972947" y="994211"/>
                  <a:pt x="995544" y="972540"/>
                </a:cubicBezTo>
                <a:cubicBezTo>
                  <a:pt x="1001437" y="952637"/>
                  <a:pt x="1021106" y="938879"/>
                  <a:pt x="1028500" y="923945"/>
                </a:cubicBezTo>
                <a:cubicBezTo>
                  <a:pt x="1032923" y="901661"/>
                  <a:pt x="1022511" y="861628"/>
                  <a:pt x="1022082" y="838835"/>
                </a:cubicBezTo>
                <a:cubicBezTo>
                  <a:pt x="1057150" y="821053"/>
                  <a:pt x="1014683" y="811325"/>
                  <a:pt x="1025925" y="787183"/>
                </a:cubicBezTo>
                <a:cubicBezTo>
                  <a:pt x="1039299" y="775919"/>
                  <a:pt x="1041738" y="767701"/>
                  <a:pt x="1027904" y="756272"/>
                </a:cubicBezTo>
                <a:cubicBezTo>
                  <a:pt x="1092931" y="704439"/>
                  <a:pt x="1063111" y="690611"/>
                  <a:pt x="1088796" y="641639"/>
                </a:cubicBezTo>
                <a:cubicBezTo>
                  <a:pt x="1115586" y="599503"/>
                  <a:pt x="1101832" y="585408"/>
                  <a:pt x="1164389" y="545140"/>
                </a:cubicBezTo>
                <a:cubicBezTo>
                  <a:pt x="1183904" y="515341"/>
                  <a:pt x="1212474" y="444932"/>
                  <a:pt x="1225321" y="413843"/>
                </a:cubicBezTo>
                <a:cubicBezTo>
                  <a:pt x="1235550" y="389613"/>
                  <a:pt x="1230254" y="392779"/>
                  <a:pt x="1241477" y="358607"/>
                </a:cubicBezTo>
                <a:cubicBezTo>
                  <a:pt x="1244505" y="325057"/>
                  <a:pt x="1241891" y="287714"/>
                  <a:pt x="1246119" y="254866"/>
                </a:cubicBezTo>
                <a:cubicBezTo>
                  <a:pt x="1250325" y="233178"/>
                  <a:pt x="1255354" y="194919"/>
                  <a:pt x="1266837" y="161517"/>
                </a:cubicBezTo>
                <a:cubicBezTo>
                  <a:pt x="1312077" y="135871"/>
                  <a:pt x="1280314" y="75805"/>
                  <a:pt x="1315021" y="54455"/>
                </a:cubicBezTo>
                <a:cubicBezTo>
                  <a:pt x="1325412" y="38765"/>
                  <a:pt x="1323873" y="23602"/>
                  <a:pt x="1319335" y="8880"/>
                </a:cubicBezTo>
                <a:lnTo>
                  <a:pt x="1316402" y="852"/>
                </a:lnTo>
                <a:lnTo>
                  <a:pt x="1207569"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כותרת 1">
            <a:extLst>
              <a:ext uri="{FF2B5EF4-FFF2-40B4-BE49-F238E27FC236}">
                <a16:creationId xmlns:a16="http://schemas.microsoft.com/office/drawing/2014/main" id="{F9F137A0-6114-1D47-B28B-9522E9EF0689}"/>
              </a:ext>
            </a:extLst>
          </p:cNvPr>
          <p:cNvSpPr>
            <a:spLocks noGrp="1"/>
          </p:cNvSpPr>
          <p:nvPr>
            <p:ph type="title"/>
          </p:nvPr>
        </p:nvSpPr>
        <p:spPr>
          <a:xfrm>
            <a:off x="1137038" y="609597"/>
            <a:ext cx="8903433" cy="1330841"/>
          </a:xfrm>
        </p:spPr>
        <p:txBody>
          <a:bodyPr>
            <a:normAutofit/>
          </a:bodyPr>
          <a:lstStyle/>
          <a:p>
            <a:r>
              <a:rPr lang="he-IL" dirty="0"/>
              <a:t>בעלות אדנותית על נשים </a:t>
            </a:r>
          </a:p>
        </p:txBody>
      </p:sp>
      <p:sp>
        <p:nvSpPr>
          <p:cNvPr id="3" name="מציין מיקום תוכן 2">
            <a:extLst>
              <a:ext uri="{FF2B5EF4-FFF2-40B4-BE49-F238E27FC236}">
                <a16:creationId xmlns:a16="http://schemas.microsoft.com/office/drawing/2014/main" id="{B0D09F4C-13C5-2CDD-2752-80E15FC1FED3}"/>
              </a:ext>
            </a:extLst>
          </p:cNvPr>
          <p:cNvSpPr>
            <a:spLocks noGrp="1"/>
          </p:cNvSpPr>
          <p:nvPr>
            <p:ph idx="1"/>
          </p:nvPr>
        </p:nvSpPr>
        <p:spPr>
          <a:xfrm>
            <a:off x="1137038" y="2194100"/>
            <a:ext cx="5126303" cy="3908588"/>
          </a:xfrm>
        </p:spPr>
        <p:txBody>
          <a:bodyPr>
            <a:normAutofit/>
          </a:bodyPr>
          <a:lstStyle/>
          <a:p>
            <a:endParaRPr lang="he-IL" sz="1400"/>
          </a:p>
          <a:p>
            <a:r>
              <a:rPr lang="he-IL" sz="1400"/>
              <a:t>שלפרד הינה אישה מהדור הראשון של הרפובליקה הגלעדית, שעדיין זוכרת את החיים שלפני. </a:t>
            </a:r>
          </a:p>
          <a:p>
            <a:r>
              <a:rPr lang="he-IL" sz="1400"/>
              <a:t>היא מקליטה את זיכרונותיה ברשמקול, ומספרת על חייה כשפחת מין שתפקידה ללדת תינוק עבור מפקד במשטר החדש ואשתו. </a:t>
            </a:r>
          </a:p>
          <a:p>
            <a:r>
              <a:rPr lang="he-IL" sz="1400"/>
              <a:t>השם "שלפרד" הוא שם עבדים, שפירושו "של פרד", כאשר השם של הגבר הוא כל גבר אליו היא משויכת בזמן הנתון. "לא שלפרד הוא שמי, יש לי שם אחר שאיש לא משתמש בו כעת משום שהוא אסור... אני שומרת את ידיעת השם הזה כמו משהו חבוי, כמו מטמון שיום אחד אחזור כדי לחפור ולהעלות אותו... כמו איזה קמע ששרד ממרחק זמן לא ישוער" (אטווד 1985, 84). </a:t>
            </a:r>
          </a:p>
          <a:p>
            <a:r>
              <a:rPr lang="he-IL" sz="1400"/>
              <a:t>אטווד מתבססת על תיאורן של לא מעט נשים בסיפור המקראי החוסות בצילם של הגברים ולעתים, אף אינן נזכרות כלל. </a:t>
            </a:r>
          </a:p>
          <a:p>
            <a:endParaRPr lang="he-IL" sz="1400"/>
          </a:p>
        </p:txBody>
      </p:sp>
      <p:sp>
        <p:nvSpPr>
          <p:cNvPr id="13" name="Freeform: Shape 12">
            <a:extLst>
              <a:ext uri="{FF2B5EF4-FFF2-40B4-BE49-F238E27FC236}">
                <a16:creationId xmlns:a16="http://schemas.microsoft.com/office/drawing/2014/main" id="{B7D3B4FC-79F4-47D2-9D79-DA876E6AD8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60988" y="2022496"/>
            <a:ext cx="4664547" cy="4043934"/>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תמונה 3">
            <a:extLst>
              <a:ext uri="{FF2B5EF4-FFF2-40B4-BE49-F238E27FC236}">
                <a16:creationId xmlns:a16="http://schemas.microsoft.com/office/drawing/2014/main" id="{12826999-6667-F6FD-8688-52D7EE6C8CAF}"/>
              </a:ext>
            </a:extLst>
          </p:cNvPr>
          <p:cNvPicPr>
            <a:picLocks noChangeAspect="1"/>
          </p:cNvPicPr>
          <p:nvPr/>
        </p:nvPicPr>
        <p:blipFill rotWithShape="1">
          <a:blip r:embed="rId2"/>
          <a:srcRect l="20262" r="14144" b="1"/>
          <a:stretch/>
        </p:blipFill>
        <p:spPr>
          <a:xfrm>
            <a:off x="7016376" y="2183362"/>
            <a:ext cx="4357896" cy="3732941"/>
          </a:xfrm>
          <a:prstGeom prst="rect">
            <a:avLst/>
          </a:prstGeom>
        </p:spPr>
      </p:pic>
      <p:sp>
        <p:nvSpPr>
          <p:cNvPr id="15" name="Rectangle 6">
            <a:extLst>
              <a:ext uri="{FF2B5EF4-FFF2-40B4-BE49-F238E27FC236}">
                <a16:creationId xmlns:a16="http://schemas.microsoft.com/office/drawing/2014/main" id="{EFF9196C-3887-4B80-8671-3CA6705C18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8543" y="5840356"/>
            <a:ext cx="1029435" cy="452147"/>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24932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כותרת 1">
            <a:extLst>
              <a:ext uri="{FF2B5EF4-FFF2-40B4-BE49-F238E27FC236}">
                <a16:creationId xmlns:a16="http://schemas.microsoft.com/office/drawing/2014/main" id="{2E496493-4E1E-36FD-D98A-971A6BC57FB4}"/>
              </a:ext>
            </a:extLst>
          </p:cNvPr>
          <p:cNvSpPr>
            <a:spLocks noGrp="1"/>
          </p:cNvSpPr>
          <p:nvPr>
            <p:ph type="title"/>
          </p:nvPr>
        </p:nvSpPr>
        <p:spPr>
          <a:xfrm>
            <a:off x="1137034" y="609597"/>
            <a:ext cx="9392421" cy="1330841"/>
          </a:xfrm>
        </p:spPr>
        <p:txBody>
          <a:bodyPr>
            <a:normAutofit/>
          </a:bodyPr>
          <a:lstStyle/>
          <a:p>
            <a:r>
              <a:rPr lang="he-IL" dirty="0"/>
              <a:t>"עֵזֶר כְּנֶגְדּוֹ" </a:t>
            </a:r>
          </a:p>
        </p:txBody>
      </p:sp>
      <p:sp>
        <p:nvSpPr>
          <p:cNvPr id="3" name="מציין מיקום תוכן 2">
            <a:extLst>
              <a:ext uri="{FF2B5EF4-FFF2-40B4-BE49-F238E27FC236}">
                <a16:creationId xmlns:a16="http://schemas.microsoft.com/office/drawing/2014/main" id="{5FFE54BD-D2F5-F50C-EC75-C98C573F3DF6}"/>
              </a:ext>
            </a:extLst>
          </p:cNvPr>
          <p:cNvSpPr>
            <a:spLocks noGrp="1"/>
          </p:cNvSpPr>
          <p:nvPr>
            <p:ph idx="1"/>
          </p:nvPr>
        </p:nvSpPr>
        <p:spPr>
          <a:xfrm>
            <a:off x="1137034" y="2198362"/>
            <a:ext cx="4958966" cy="3917773"/>
          </a:xfrm>
        </p:spPr>
        <p:txBody>
          <a:bodyPr>
            <a:normAutofit/>
          </a:bodyPr>
          <a:lstStyle/>
          <a:p>
            <a:r>
              <a:rPr lang="he-IL" sz="1400" dirty="0"/>
              <a:t>בסיפור הבריאה השני נברא תחילה האדם ואילו האישה נבראת לשמש לאדם "עֵזֶר כְּנֶגְדּוֹ" "וַיֹּאמֶר יְהוָה </a:t>
            </a:r>
            <a:r>
              <a:rPr lang="he-IL" sz="1400" dirty="0" err="1"/>
              <a:t>אֱלֹהִים</a:t>
            </a:r>
            <a:r>
              <a:rPr lang="he-IL" sz="1400" dirty="0"/>
              <a:t> לֹא-טוֹב הֱיוֹת הָאָדָם לְבַדּוֹ אֶעֱשֶׂה-לּוֹ עֵזֶר כְּנֶגְדּוֹ" (בראשית ב', 18). </a:t>
            </a:r>
          </a:p>
          <a:p>
            <a:r>
              <a:rPr lang="he-IL" sz="1400" dirty="0"/>
              <a:t>"... </a:t>
            </a:r>
            <a:r>
              <a:rPr lang="he-IL" sz="1400" dirty="0" err="1"/>
              <a:t>וַיִּבֶן</a:t>
            </a:r>
            <a:r>
              <a:rPr lang="he-IL" sz="1400" dirty="0"/>
              <a:t> יְהוָה </a:t>
            </a:r>
            <a:r>
              <a:rPr lang="he-IL" sz="1400" dirty="0" err="1"/>
              <a:t>אֱלֹהִים</a:t>
            </a:r>
            <a:r>
              <a:rPr lang="he-IL" sz="1400" dirty="0"/>
              <a:t> אֶת-הַצֵּלָע אֲשֶׁר-לָקַח מִן-הָאָדָם לְאִשָּׁה וַיְבִאֶהָ אֶל-הָאָדָם. וַיֹּאמֶר הָאָדָם זֹאת הַפַּעַם עֶצֶם מֵעֲצָמַי וּבָשָׂר מִבְּשָׂרִי לְזֹאת יִקָּרֵא </a:t>
            </a:r>
            <a:r>
              <a:rPr lang="he-IL" sz="1400" dirty="0" err="1"/>
              <a:t>אִשָּׁה</a:t>
            </a:r>
            <a:r>
              <a:rPr lang="he-IL" sz="1400" dirty="0"/>
              <a:t> כִּי מֵאִישׁ לֻקְחָה-זֹּאת" (22-23). </a:t>
            </a:r>
          </a:p>
          <a:p>
            <a:r>
              <a:rPr lang="he-IL" sz="1400" dirty="0"/>
              <a:t>בהמשך הסיפור לאחר שהאישה מפתה את בעלה לאכול מן הפרי האסור היא נענשת והשלטון עליה ניתן לאיש : "</a:t>
            </a:r>
            <a:r>
              <a:rPr lang="he-IL" sz="1400" dirty="0" err="1"/>
              <a:t>אֶל-הָאִשָּׁה</a:t>
            </a:r>
            <a:r>
              <a:rPr lang="he-IL" sz="1400" dirty="0"/>
              <a:t> אָמַר הַרְבָּה אַרְבֶּה </a:t>
            </a:r>
            <a:r>
              <a:rPr lang="he-IL" sz="1400" dirty="0" err="1"/>
              <a:t>עִצְּבוֹנֵך</a:t>
            </a:r>
            <a:r>
              <a:rPr lang="he-IL" sz="1400" dirty="0"/>
              <a:t>ְ </a:t>
            </a:r>
            <a:r>
              <a:rPr lang="he-IL" sz="1400" dirty="0" err="1"/>
              <a:t>וְהֵרֹנֵך</a:t>
            </a:r>
            <a:r>
              <a:rPr lang="he-IL" sz="1400" dirty="0"/>
              <a:t>ְ בְּעֶצֶב תֵּלְדִי בָנִים וְאֶל-אִישֵׁךְ תְּשׁוּקָתֵךְ וְהוּא </a:t>
            </a:r>
            <a:r>
              <a:rPr lang="he-IL" sz="1400" dirty="0" err="1"/>
              <a:t>יִמְשָׁל-בָּך</a:t>
            </a:r>
            <a:r>
              <a:rPr lang="he-IL" sz="1400" dirty="0"/>
              <a:t>ְ" (בראשית ג', 16). </a:t>
            </a:r>
          </a:p>
          <a:p>
            <a:r>
              <a:rPr lang="he-IL" sz="1400" dirty="0"/>
              <a:t>סיפור הבריאה המקראי הוא סיפור הבריאה הקדמון היחידי שבו אל זכר בורא לבדו את העולם ללא בת זוג, ולעובדה זו ישנה משמעות עמוקה ביחס למעמדה של האישה ולמעמד של העיקרון הנשי בתנ"ך (אנקורי ואזרחי 2004, 196).</a:t>
            </a:r>
          </a:p>
          <a:p>
            <a:endParaRPr lang="he-IL" sz="1400" dirty="0"/>
          </a:p>
          <a:p>
            <a:endParaRPr lang="he-IL" sz="1400" dirty="0"/>
          </a:p>
        </p:txBody>
      </p:sp>
      <p:pic>
        <p:nvPicPr>
          <p:cNvPr id="4" name="תמונה 3">
            <a:extLst>
              <a:ext uri="{FF2B5EF4-FFF2-40B4-BE49-F238E27FC236}">
                <a16:creationId xmlns:a16="http://schemas.microsoft.com/office/drawing/2014/main" id="{FE262427-D44F-E63D-5AE3-438349F286AB}"/>
              </a:ext>
            </a:extLst>
          </p:cNvPr>
          <p:cNvPicPr>
            <a:picLocks noChangeAspect="1"/>
          </p:cNvPicPr>
          <p:nvPr/>
        </p:nvPicPr>
        <p:blipFill>
          <a:blip r:embed="rId2"/>
          <a:stretch>
            <a:fillRect/>
          </a:stretch>
        </p:blipFill>
        <p:spPr>
          <a:xfrm>
            <a:off x="6747393" y="2184914"/>
            <a:ext cx="4732452" cy="3755915"/>
          </a:xfrm>
          <a:prstGeom prst="rect">
            <a:avLst/>
          </a:prstGeom>
        </p:spPr>
      </p:pic>
      <p:sp>
        <p:nvSpPr>
          <p:cNvPr id="13" name="Freeform: Shape 12">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5098757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כותרת 1">
            <a:extLst>
              <a:ext uri="{FF2B5EF4-FFF2-40B4-BE49-F238E27FC236}">
                <a16:creationId xmlns:a16="http://schemas.microsoft.com/office/drawing/2014/main" id="{7B4A3F05-AF5F-5F9F-B397-F86289525306}"/>
              </a:ext>
            </a:extLst>
          </p:cNvPr>
          <p:cNvSpPr>
            <a:spLocks noGrp="1"/>
          </p:cNvSpPr>
          <p:nvPr>
            <p:ph type="title"/>
          </p:nvPr>
        </p:nvSpPr>
        <p:spPr>
          <a:xfrm>
            <a:off x="838200" y="365125"/>
            <a:ext cx="5393361" cy="1325563"/>
          </a:xfrm>
        </p:spPr>
        <p:txBody>
          <a:bodyPr>
            <a:normAutofit/>
          </a:bodyPr>
          <a:lstStyle/>
          <a:p>
            <a:r>
              <a:rPr lang="he-IL" dirty="0"/>
              <a:t>בעלות אדנותית על נשים </a:t>
            </a:r>
          </a:p>
        </p:txBody>
      </p:sp>
      <p:sp>
        <p:nvSpPr>
          <p:cNvPr id="3" name="מציין מיקום תוכן 2">
            <a:extLst>
              <a:ext uri="{FF2B5EF4-FFF2-40B4-BE49-F238E27FC236}">
                <a16:creationId xmlns:a16="http://schemas.microsoft.com/office/drawing/2014/main" id="{0FD2CA6B-E371-F1A9-6B68-6A850DB41075}"/>
              </a:ext>
            </a:extLst>
          </p:cNvPr>
          <p:cNvSpPr>
            <a:spLocks noGrp="1"/>
          </p:cNvSpPr>
          <p:nvPr>
            <p:ph idx="1"/>
          </p:nvPr>
        </p:nvSpPr>
        <p:spPr>
          <a:xfrm>
            <a:off x="838200" y="1825625"/>
            <a:ext cx="5393361" cy="4351338"/>
          </a:xfrm>
        </p:spPr>
        <p:txBody>
          <a:bodyPr>
            <a:normAutofit/>
          </a:bodyPr>
          <a:lstStyle/>
          <a:p>
            <a:r>
              <a:rPr lang="he-IL" sz="2000"/>
              <a:t>שרה דבקה במנהג הרווח בארצות המזרח הקרוב הקדום וקראה לבעלה "אדוני" – "אַחֲרֵי בְלֹתִי </a:t>
            </a:r>
            <a:r>
              <a:rPr lang="he-IL" sz="2000" err="1"/>
              <a:t>הָיְתָה-לִּי</a:t>
            </a:r>
            <a:r>
              <a:rPr lang="he-IL" sz="2000"/>
              <a:t> עֶדְנָה וַאדֹנִי זָקֵן" (בראשית י"ח, 12). </a:t>
            </a:r>
          </a:p>
          <a:p>
            <a:r>
              <a:rPr lang="he-IL" sz="2000"/>
              <a:t>מאוחר יותר אנחנו רואים שאבימלך מלך גרר "לקח" את שרה לאשה "וַיִּשְׁלַח אֲבִימֶלֶךְ מֶלֶךְ גְּרָר </a:t>
            </a:r>
            <a:r>
              <a:rPr lang="he-IL" sz="2000" err="1"/>
              <a:t>וַיִּקַּח</a:t>
            </a:r>
            <a:r>
              <a:rPr lang="he-IL" sz="2000"/>
              <a:t> אֶת-שָׂרָה וַיָּבֹא </a:t>
            </a:r>
            <a:r>
              <a:rPr lang="he-IL" sz="2000" err="1"/>
              <a:t>אֱלֹהִים</a:t>
            </a:r>
            <a:r>
              <a:rPr lang="he-IL" sz="2000"/>
              <a:t> אֶל-אֲבִימֶלֶךְ בַּחֲלוֹם הַלָּיְלָה וַיֹּאמֶר לוֹ הִנְּךָ מֵת </a:t>
            </a:r>
            <a:r>
              <a:rPr lang="he-IL" sz="2000" err="1"/>
              <a:t>עַל-הָאִשָּׁה</a:t>
            </a:r>
            <a:r>
              <a:rPr lang="he-IL" sz="2000"/>
              <a:t> אֲשֶׁר-לָקַחְתָּ וְהִוא בְּעֻלַת בָּעַל.  וַאֲבִימֶלֶךְ לֹא קָרַב אֵלֶיהָ" (בראשית כ' 2-4). </a:t>
            </a:r>
          </a:p>
          <a:p>
            <a:r>
              <a:rPr lang="he-IL" sz="2000"/>
              <a:t>וכששרה ילדה את יצחק, היא "ילדה לאברהם בן" "</a:t>
            </a:r>
            <a:r>
              <a:rPr lang="he-IL" sz="2000" err="1"/>
              <a:t>תַּהַר</a:t>
            </a:r>
            <a:r>
              <a:rPr lang="he-IL" sz="2000"/>
              <a:t> וַתֵּלֶד שָׂרָה לְאַבְרָהָם בֵּן לִזְקֻנָיו לַמּוֹעֵד אֲשֶׁר-דִּבֶּר אֹתוֹ </a:t>
            </a:r>
            <a:r>
              <a:rPr lang="he-IL" sz="2000" err="1"/>
              <a:t>אֱלֹהִים</a:t>
            </a:r>
            <a:r>
              <a:rPr lang="he-IL" sz="2000"/>
              <a:t>. וַיִּקְרָא אַבְרָהָם אֶת-שֶׁם-בְּנוֹ הַנּוֹלַד-לוֹ אֲשֶׁר-יָלְדָה-לּוֹ שָׂרָה יִצְחָק" (בראשית כ"א, 2-3). </a:t>
            </a:r>
          </a:p>
        </p:txBody>
      </p:sp>
      <p:pic>
        <p:nvPicPr>
          <p:cNvPr id="4" name="תמונה 3">
            <a:extLst>
              <a:ext uri="{FF2B5EF4-FFF2-40B4-BE49-F238E27FC236}">
                <a16:creationId xmlns:a16="http://schemas.microsoft.com/office/drawing/2014/main" id="{E33014D3-3F20-4FAC-9FF9-B2D6A8E13A12}"/>
              </a:ext>
            </a:extLst>
          </p:cNvPr>
          <p:cNvPicPr>
            <a:picLocks noChangeAspect="1"/>
          </p:cNvPicPr>
          <p:nvPr/>
        </p:nvPicPr>
        <p:blipFill rotWithShape="1">
          <a:blip r:embed="rId2"/>
          <a:srcRect l="3664" r="11150"/>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1"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51253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כותרת 1">
            <a:extLst>
              <a:ext uri="{FF2B5EF4-FFF2-40B4-BE49-F238E27FC236}">
                <a16:creationId xmlns:a16="http://schemas.microsoft.com/office/drawing/2014/main" id="{79B50D00-0C98-7DA6-F933-A26464C3BC3A}"/>
              </a:ext>
            </a:extLst>
          </p:cNvPr>
          <p:cNvSpPr>
            <a:spLocks noGrp="1"/>
          </p:cNvSpPr>
          <p:nvPr>
            <p:ph type="title"/>
          </p:nvPr>
        </p:nvSpPr>
        <p:spPr>
          <a:xfrm>
            <a:off x="838200" y="365125"/>
            <a:ext cx="5393361" cy="1325563"/>
          </a:xfrm>
        </p:spPr>
        <p:txBody>
          <a:bodyPr>
            <a:normAutofit/>
          </a:bodyPr>
          <a:lstStyle/>
          <a:p>
            <a:r>
              <a:rPr lang="he-IL" dirty="0"/>
              <a:t>בעלות אדנותית על נשים </a:t>
            </a:r>
          </a:p>
        </p:txBody>
      </p:sp>
      <p:sp>
        <p:nvSpPr>
          <p:cNvPr id="3" name="מציין מיקום תוכן 2">
            <a:extLst>
              <a:ext uri="{FF2B5EF4-FFF2-40B4-BE49-F238E27FC236}">
                <a16:creationId xmlns:a16="http://schemas.microsoft.com/office/drawing/2014/main" id="{5E0A1048-C2E6-A772-AD51-3126A861E1CB}"/>
              </a:ext>
            </a:extLst>
          </p:cNvPr>
          <p:cNvSpPr>
            <a:spLocks noGrp="1"/>
          </p:cNvSpPr>
          <p:nvPr>
            <p:ph idx="1"/>
          </p:nvPr>
        </p:nvSpPr>
        <p:spPr>
          <a:xfrm>
            <a:off x="838200" y="1825625"/>
            <a:ext cx="5393361" cy="4351338"/>
          </a:xfrm>
        </p:spPr>
        <p:txBody>
          <a:bodyPr>
            <a:normAutofit/>
          </a:bodyPr>
          <a:lstStyle/>
          <a:p>
            <a:r>
              <a:rPr lang="he-IL" sz="2200"/>
              <a:t>לבת יפתח הגלעדי במקרא אין שם מלבד התאור "בת יפתח" (שופטים יא, 30-40).  </a:t>
            </a:r>
          </a:p>
          <a:p>
            <a:r>
              <a:rPr lang="he-IL" sz="2200"/>
              <a:t>כך מוזכרת אשת לוט –  בפסוק אחד בלבד על מהפכת סדום ועמורה ללא שם אלא רק כשיוך לבעלה "</a:t>
            </a:r>
            <a:r>
              <a:rPr lang="he-IL" sz="2200" err="1"/>
              <a:t>וַתַּבֵּט</a:t>
            </a:r>
            <a:r>
              <a:rPr lang="he-IL" sz="2200"/>
              <a:t> אִשְׁתּוֹ </a:t>
            </a:r>
            <a:r>
              <a:rPr lang="he-IL" sz="2200" err="1"/>
              <a:t>מֵאַחֲרָיו</a:t>
            </a:r>
            <a:r>
              <a:rPr lang="he-IL" sz="2200"/>
              <a:t> וַתְּהִי נְצִיב מֶלַח" (בראשית י"ט, 26). </a:t>
            </a:r>
          </a:p>
          <a:p>
            <a:r>
              <a:rPr lang="he-IL" sz="2200"/>
              <a:t>שמה של אשת נוח לא נודע. </a:t>
            </a:r>
          </a:p>
          <a:p>
            <a:r>
              <a:rPr lang="he-IL" sz="2200"/>
              <a:t>נשות בני יעקב לא נזכרו, פרט לבת-שוע אשת יהודה, וכן אין זכר לאשת יפתח, אם בתו. </a:t>
            </a:r>
          </a:p>
          <a:p>
            <a:r>
              <a:rPr lang="he-IL" sz="2200"/>
              <a:t>יש נשים היוצאות מכלל זה, וההסברים לחריגות אלו מן הכלל נעוצים בתפקידי הנשים בכל סיפור וסיפור (</a:t>
            </a:r>
            <a:r>
              <a:rPr lang="he-IL" sz="2200" err="1"/>
              <a:t>זקוביץ</a:t>
            </a:r>
            <a:r>
              <a:rPr lang="he-IL" sz="2200"/>
              <a:t> תשמ"ז, 14-32).</a:t>
            </a:r>
          </a:p>
        </p:txBody>
      </p:sp>
      <p:pic>
        <p:nvPicPr>
          <p:cNvPr id="4" name="תמונה 3">
            <a:extLst>
              <a:ext uri="{FF2B5EF4-FFF2-40B4-BE49-F238E27FC236}">
                <a16:creationId xmlns:a16="http://schemas.microsoft.com/office/drawing/2014/main" id="{479BA898-9042-E343-14CD-D98118DF93C6}"/>
              </a:ext>
            </a:extLst>
          </p:cNvPr>
          <p:cNvPicPr>
            <a:picLocks noChangeAspect="1"/>
          </p:cNvPicPr>
          <p:nvPr/>
        </p:nvPicPr>
        <p:blipFill rotWithShape="1">
          <a:blip r:embed="rId2"/>
          <a:srcRect l="23878" r="16122" b="-1"/>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1"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26641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כותרת 1">
            <a:extLst>
              <a:ext uri="{FF2B5EF4-FFF2-40B4-BE49-F238E27FC236}">
                <a16:creationId xmlns:a16="http://schemas.microsoft.com/office/drawing/2014/main" id="{582EC9BD-F10C-BB58-01D4-866B046AE5DE}"/>
              </a:ext>
            </a:extLst>
          </p:cNvPr>
          <p:cNvSpPr>
            <a:spLocks noGrp="1"/>
          </p:cNvSpPr>
          <p:nvPr>
            <p:ph type="title"/>
          </p:nvPr>
        </p:nvSpPr>
        <p:spPr>
          <a:xfrm>
            <a:off x="838200" y="365125"/>
            <a:ext cx="5387502" cy="1325563"/>
          </a:xfrm>
        </p:spPr>
        <p:txBody>
          <a:bodyPr>
            <a:normAutofit/>
          </a:bodyPr>
          <a:lstStyle/>
          <a:p>
            <a:endParaRPr lang="he-IL"/>
          </a:p>
        </p:txBody>
      </p:sp>
      <p:sp>
        <p:nvSpPr>
          <p:cNvPr id="3" name="מציין מיקום תוכן 2">
            <a:extLst>
              <a:ext uri="{FF2B5EF4-FFF2-40B4-BE49-F238E27FC236}">
                <a16:creationId xmlns:a16="http://schemas.microsoft.com/office/drawing/2014/main" id="{343304B1-E660-CB1A-A143-CE5382A43C5D}"/>
              </a:ext>
            </a:extLst>
          </p:cNvPr>
          <p:cNvSpPr>
            <a:spLocks noGrp="1"/>
          </p:cNvSpPr>
          <p:nvPr>
            <p:ph idx="1"/>
          </p:nvPr>
        </p:nvSpPr>
        <p:spPr>
          <a:xfrm>
            <a:off x="1069362" y="1690687"/>
            <a:ext cx="5239159" cy="4802188"/>
          </a:xfrm>
        </p:spPr>
        <p:txBody>
          <a:bodyPr>
            <a:noAutofit/>
          </a:bodyPr>
          <a:lstStyle/>
          <a:p>
            <a:r>
              <a:rPr lang="he-IL" sz="2000" dirty="0" err="1"/>
              <a:t>אטווד</a:t>
            </a:r>
            <a:r>
              <a:rPr lang="he-IL" sz="2000" dirty="0"/>
              <a:t> מתארת משטר המדרג נשים באמצעות פוריות. </a:t>
            </a:r>
          </a:p>
          <a:p>
            <a:r>
              <a:rPr lang="he-IL" sz="2000" dirty="0"/>
              <a:t>הסיפור המקראי מעמיד את האישה במרכז כאשר היא עומדת להביא בן לעולם – אז נמצאת האישה ראויה למלוא תשומת הלב. </a:t>
            </a:r>
          </a:p>
          <a:p>
            <a:r>
              <a:rPr lang="he-IL" sz="2000" dirty="0"/>
              <a:t>בסיפור לידתו וילדותו של משה מצטמצם תפקידו של האב בנישואיו לאם "וַיֵּלֶךְ אִישׁ מִבֵּית לֵוִי </a:t>
            </a:r>
            <a:r>
              <a:rPr lang="he-IL" sz="2000" dirty="0" err="1"/>
              <a:t>וַיִּקַּח</a:t>
            </a:r>
            <a:r>
              <a:rPr lang="he-IL" sz="2000" dirty="0"/>
              <a:t> אֶת-בַּת-לֵוִי" (שמות ב', 1). </a:t>
            </a:r>
          </a:p>
          <a:p>
            <a:r>
              <a:rPr lang="he-IL" sz="2000" dirty="0"/>
              <a:t>מכאן ואילך פועלות רק דמויות נשים: </a:t>
            </a:r>
            <a:r>
              <a:rPr lang="he-IL" sz="2000" dirty="0" err="1"/>
              <a:t>אמו</a:t>
            </a:r>
            <a:r>
              <a:rPr lang="he-IL" sz="2000" dirty="0"/>
              <a:t> המסתירה אותו ונשכרת מאוחר יותר </a:t>
            </a:r>
            <a:r>
              <a:rPr lang="he-IL" sz="2000" dirty="0" err="1"/>
              <a:t>להיניקו</a:t>
            </a:r>
            <a:r>
              <a:rPr lang="he-IL" sz="2000" dirty="0"/>
              <a:t>, אחותו הצופה מרחוק, ומתווכת בין האם לבין בת פרעה, המאמצת את משה לה לבן ונותנת לו את שמו "וַיְהִי-לָהּ לְבֵן וַתִּקְרָא שְׁמוֹ מֹשֶׁה וַתֹּאמֶר כִּי מִן-הַמַּיִם </a:t>
            </a:r>
            <a:r>
              <a:rPr lang="he-IL" sz="2000" dirty="0" err="1"/>
              <a:t>מְשִׁיתִהו</a:t>
            </a:r>
            <a:r>
              <a:rPr lang="he-IL" sz="2000" dirty="0"/>
              <a:t>ּ"(10).</a:t>
            </a:r>
          </a:p>
        </p:txBody>
      </p:sp>
      <p:pic>
        <p:nvPicPr>
          <p:cNvPr id="4" name="תמונה 3">
            <a:extLst>
              <a:ext uri="{FF2B5EF4-FFF2-40B4-BE49-F238E27FC236}">
                <a16:creationId xmlns:a16="http://schemas.microsoft.com/office/drawing/2014/main" id="{0FF5A839-89B3-0C43-FEB2-1FA6E2D4D00E}"/>
              </a:ext>
            </a:extLst>
          </p:cNvPr>
          <p:cNvPicPr>
            <a:picLocks noChangeAspect="1"/>
          </p:cNvPicPr>
          <p:nvPr/>
        </p:nvPicPr>
        <p:blipFill rotWithShape="1">
          <a:blip r:embed="rId2"/>
          <a:srcRect l="705" r="10193" b="3"/>
          <a:stretch/>
        </p:blipFill>
        <p:spPr>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
        <p:nvSpPr>
          <p:cNvPr id="11" name="!!Oval">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Arc">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24811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כותרת 1">
            <a:extLst>
              <a:ext uri="{FF2B5EF4-FFF2-40B4-BE49-F238E27FC236}">
                <a16:creationId xmlns:a16="http://schemas.microsoft.com/office/drawing/2014/main" id="{FE0A9E37-233C-CA8A-4B48-6B25D3F54C65}"/>
              </a:ext>
            </a:extLst>
          </p:cNvPr>
          <p:cNvSpPr>
            <a:spLocks noGrp="1"/>
          </p:cNvSpPr>
          <p:nvPr>
            <p:ph type="title"/>
          </p:nvPr>
        </p:nvSpPr>
        <p:spPr>
          <a:xfrm>
            <a:off x="838200" y="365125"/>
            <a:ext cx="5387502" cy="1325563"/>
          </a:xfrm>
        </p:spPr>
        <p:txBody>
          <a:bodyPr>
            <a:normAutofit/>
          </a:bodyPr>
          <a:lstStyle/>
          <a:p>
            <a:r>
              <a:rPr lang="he-IL" sz="2800" dirty="0"/>
              <a:t>"פֶּן-יֹאמְרוּ לִי </a:t>
            </a:r>
            <a:r>
              <a:rPr lang="he-IL" sz="2800" dirty="0" err="1"/>
              <a:t>אִשָּׁה</a:t>
            </a:r>
            <a:r>
              <a:rPr lang="he-IL" sz="2800" dirty="0"/>
              <a:t> </a:t>
            </a:r>
            <a:r>
              <a:rPr lang="he-IL" sz="2800" dirty="0" err="1"/>
              <a:t>הֲרָגָתְהו</a:t>
            </a:r>
            <a:r>
              <a:rPr lang="he-IL" sz="2800" dirty="0"/>
              <a:t>ּ"</a:t>
            </a:r>
          </a:p>
        </p:txBody>
      </p:sp>
      <p:sp>
        <p:nvSpPr>
          <p:cNvPr id="3" name="מציין מיקום תוכן 2">
            <a:extLst>
              <a:ext uri="{FF2B5EF4-FFF2-40B4-BE49-F238E27FC236}">
                <a16:creationId xmlns:a16="http://schemas.microsoft.com/office/drawing/2014/main" id="{C906FA85-4975-E4BE-6EFA-2744CFC9AE0E}"/>
              </a:ext>
            </a:extLst>
          </p:cNvPr>
          <p:cNvSpPr>
            <a:spLocks noGrp="1"/>
          </p:cNvSpPr>
          <p:nvPr>
            <p:ph idx="1"/>
          </p:nvPr>
        </p:nvSpPr>
        <p:spPr>
          <a:xfrm>
            <a:off x="838200" y="1825625"/>
            <a:ext cx="5387502" cy="4351338"/>
          </a:xfrm>
        </p:spPr>
        <p:txBody>
          <a:bodyPr>
            <a:normAutofit/>
          </a:bodyPr>
          <a:lstStyle/>
          <a:p>
            <a:r>
              <a:rPr lang="he-IL" sz="2000" dirty="0"/>
              <a:t>והיה אם תגבר האישה על הגבר, על מגרשו שלו, לא יוסיף לו הדבר כבוד.</a:t>
            </a:r>
          </a:p>
          <a:p>
            <a:r>
              <a:rPr lang="he-IL" sz="2000" dirty="0"/>
              <a:t> אבימלך, החש במותו הקרב בשל פציעתו בידי אישה פונה אל נושא כליו: "וַיִּקְרָא מְהֵרָה אֶל-הַנַּעַר נֹשֵׂא כֵלָיו וַיֹּאמֶר לוֹ שְׁלֹף חַרְבְּךָ </a:t>
            </a:r>
            <a:r>
              <a:rPr lang="he-IL" sz="2000" dirty="0" err="1"/>
              <a:t>וּמוֹתְתֵנִי</a:t>
            </a:r>
            <a:r>
              <a:rPr lang="he-IL" sz="2000" dirty="0"/>
              <a:t> פֶּן-יֹאמְרוּ לִי </a:t>
            </a:r>
            <a:r>
              <a:rPr lang="he-IL" sz="2000" dirty="0" err="1"/>
              <a:t>אִשָּׁה</a:t>
            </a:r>
            <a:r>
              <a:rPr lang="he-IL" sz="2000" dirty="0"/>
              <a:t> </a:t>
            </a:r>
            <a:r>
              <a:rPr lang="he-IL" sz="2000" dirty="0" err="1"/>
              <a:t>הֲרָגָתְהו</a:t>
            </a:r>
            <a:r>
              <a:rPr lang="he-IL" sz="2000" dirty="0"/>
              <a:t>ּ וַיִּדְקְרֵהוּ נַעֲרוֹ וַיָּמֹת"(שופטים ט', 53-54), אלא שמיתתו בחרב נערו לא הסירה מעליו את החרפה; </a:t>
            </a:r>
          </a:p>
          <a:p>
            <a:r>
              <a:rPr lang="he-IL" sz="2000" dirty="0"/>
              <a:t>השם הרע שהותירה לו האישה נותר לדיראון עולם, כעולה מן ההתייחסות המאוחרת של שר הצבא יואב אל התקדים ההיסטורי "מִי-הִכָּה אֶת-אֲבִימֶלֶךְ </a:t>
            </a:r>
            <a:r>
              <a:rPr lang="he-IL" sz="2000" dirty="0" err="1"/>
              <a:t>בֶּן-יְרֻבֶּשֶׁת</a:t>
            </a:r>
            <a:r>
              <a:rPr lang="he-IL" sz="2000" dirty="0"/>
              <a:t> </a:t>
            </a:r>
            <a:r>
              <a:rPr lang="he-IL" sz="2000" dirty="0" err="1"/>
              <a:t>הֲלוֹא-אִשָּׁה</a:t>
            </a:r>
            <a:r>
              <a:rPr lang="he-IL" sz="2000" dirty="0"/>
              <a:t> הִשְׁלִיכָה עָלָיו פֶּלַח רֶכֶב מֵעַל הַחוֹמָה" (שמואל ב י"א, 21).</a:t>
            </a:r>
          </a:p>
        </p:txBody>
      </p:sp>
      <p:pic>
        <p:nvPicPr>
          <p:cNvPr id="4" name="תמונה 3" descr="תמונה שמכילה טקסט, מפל, טבע, מים&#10;&#10;התיאור נוצר באופן אוטומטי">
            <a:extLst>
              <a:ext uri="{FF2B5EF4-FFF2-40B4-BE49-F238E27FC236}">
                <a16:creationId xmlns:a16="http://schemas.microsoft.com/office/drawing/2014/main" id="{E4AFFE54-BB19-7D3F-0E15-442E23D856A6}"/>
              </a:ext>
            </a:extLst>
          </p:cNvPr>
          <p:cNvPicPr>
            <a:picLocks noChangeAspect="1"/>
          </p:cNvPicPr>
          <p:nvPr/>
        </p:nvPicPr>
        <p:blipFill rotWithShape="1">
          <a:blip r:embed="rId2"/>
          <a:srcRect t="146" r="1" b="1"/>
          <a:stretch/>
        </p:blipFill>
        <p:spPr>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
        <p:nvSpPr>
          <p:cNvPr id="11" name="!!Oval">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Arc">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87204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כותרת 1">
            <a:extLst>
              <a:ext uri="{FF2B5EF4-FFF2-40B4-BE49-F238E27FC236}">
                <a16:creationId xmlns:a16="http://schemas.microsoft.com/office/drawing/2014/main" id="{A03A277C-1B67-7EBA-DA65-113D6B68E5D9}"/>
              </a:ext>
            </a:extLst>
          </p:cNvPr>
          <p:cNvSpPr>
            <a:spLocks noGrp="1"/>
          </p:cNvSpPr>
          <p:nvPr>
            <p:ph type="title"/>
          </p:nvPr>
        </p:nvSpPr>
        <p:spPr>
          <a:xfrm>
            <a:off x="1137034" y="609597"/>
            <a:ext cx="9392421" cy="1330841"/>
          </a:xfrm>
        </p:spPr>
        <p:txBody>
          <a:bodyPr>
            <a:normAutofit/>
          </a:bodyPr>
          <a:lstStyle/>
          <a:p>
            <a:r>
              <a:rPr lang="he-IL" dirty="0"/>
              <a:t>היא "האחר" </a:t>
            </a:r>
          </a:p>
        </p:txBody>
      </p:sp>
      <p:sp>
        <p:nvSpPr>
          <p:cNvPr id="3" name="מציין מיקום תוכן 2">
            <a:extLst>
              <a:ext uri="{FF2B5EF4-FFF2-40B4-BE49-F238E27FC236}">
                <a16:creationId xmlns:a16="http://schemas.microsoft.com/office/drawing/2014/main" id="{44C4DDB0-C90F-B816-5523-240C020BC530}"/>
              </a:ext>
            </a:extLst>
          </p:cNvPr>
          <p:cNvSpPr>
            <a:spLocks noGrp="1"/>
          </p:cNvSpPr>
          <p:nvPr>
            <p:ph idx="1"/>
          </p:nvPr>
        </p:nvSpPr>
        <p:spPr>
          <a:xfrm>
            <a:off x="1137034" y="2198362"/>
            <a:ext cx="4958966" cy="3917773"/>
          </a:xfrm>
        </p:spPr>
        <p:txBody>
          <a:bodyPr>
            <a:normAutofit/>
          </a:bodyPr>
          <a:lstStyle/>
          <a:p>
            <a:r>
              <a:rPr lang="he-IL" sz="1700"/>
              <a:t>בתנ"ך מצויים רמזים ברורים למעמדו הקדמון של הנשי, אם כי כקו כללי, בתנ"ך הגברי דחה את הנשי – התנ"ך הרג את האלות. הוויתור על הנשי ועל הבנתו הוא המחיר (אנקורי ואזרחי 2004, 199-201). </a:t>
            </a:r>
          </a:p>
          <a:p>
            <a:r>
              <a:rPr lang="he-IL" sz="1700"/>
              <a:t>סיפורי הבריאה העתיקים של הבבלים והאשורים מתארים מאבק בין הזכרי לנקבי ואת ניצחון הפטריארכליות. </a:t>
            </a:r>
          </a:p>
          <a:p>
            <a:r>
              <a:rPr lang="he-IL" sz="1700"/>
              <a:t>המעבר לסדר הפטריארכלי התרחש באמצעות שינויים איטיים. בתקופה שבה המין האנושי העלה על הכתב את החוקים והמיתולוגיות שלו, הפטריארכליות כבר הייתה מבוססת לגמרי והגברים הם שכתבו את ספרי החוקים (דה בובואר 2001, 114-115), בהם האישה מוגדרת ומובחנת בזיקה לגבר; היא המשנית והלא חיונית – היא "האחר" (בריסון 2001, 419).</a:t>
            </a:r>
          </a:p>
        </p:txBody>
      </p:sp>
      <p:pic>
        <p:nvPicPr>
          <p:cNvPr id="4" name="תמונה 3">
            <a:extLst>
              <a:ext uri="{FF2B5EF4-FFF2-40B4-BE49-F238E27FC236}">
                <a16:creationId xmlns:a16="http://schemas.microsoft.com/office/drawing/2014/main" id="{CC4D6903-F972-7ACB-7872-6B42022DD96D}"/>
              </a:ext>
            </a:extLst>
          </p:cNvPr>
          <p:cNvPicPr>
            <a:picLocks noChangeAspect="1"/>
          </p:cNvPicPr>
          <p:nvPr/>
        </p:nvPicPr>
        <p:blipFill>
          <a:blip r:embed="rId2"/>
          <a:stretch>
            <a:fillRect/>
          </a:stretch>
        </p:blipFill>
        <p:spPr>
          <a:xfrm>
            <a:off x="6719367" y="2906514"/>
            <a:ext cx="4788505" cy="2312714"/>
          </a:xfrm>
          <a:prstGeom prst="rect">
            <a:avLst/>
          </a:prstGeom>
        </p:spPr>
      </p:pic>
      <p:sp>
        <p:nvSpPr>
          <p:cNvPr id="13" name="Freeform: Shape 12">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3219987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7C59BEC-C4CC-4741-B975-08C543178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Arc 10">
            <a:extLst>
              <a:ext uri="{FF2B5EF4-FFF2-40B4-BE49-F238E27FC236}">
                <a16:creationId xmlns:a16="http://schemas.microsoft.com/office/drawing/2014/main" id="{72DEF309-605D-4117-9340-6D589B6C3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986173" flipV="1">
            <a:off x="3930947" y="651615"/>
            <a:ext cx="4083433" cy="408343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כותרת 1">
            <a:extLst>
              <a:ext uri="{FF2B5EF4-FFF2-40B4-BE49-F238E27FC236}">
                <a16:creationId xmlns:a16="http://schemas.microsoft.com/office/drawing/2014/main" id="{91FC40DC-8E7F-EA2F-E5EC-897CEE7C6F76}"/>
              </a:ext>
            </a:extLst>
          </p:cNvPr>
          <p:cNvSpPr>
            <a:spLocks noGrp="1"/>
          </p:cNvSpPr>
          <p:nvPr>
            <p:ph type="title"/>
          </p:nvPr>
        </p:nvSpPr>
        <p:spPr>
          <a:xfrm>
            <a:off x="838200" y="365125"/>
            <a:ext cx="10515599" cy="1325563"/>
          </a:xfrm>
        </p:spPr>
        <p:txBody>
          <a:bodyPr>
            <a:normAutofit/>
          </a:bodyPr>
          <a:lstStyle/>
          <a:p>
            <a:r>
              <a:rPr lang="he-IL" dirty="0"/>
              <a:t>סיכום</a:t>
            </a:r>
          </a:p>
        </p:txBody>
      </p:sp>
      <p:sp>
        <p:nvSpPr>
          <p:cNvPr id="3" name="מציין מיקום תוכן 2">
            <a:extLst>
              <a:ext uri="{FF2B5EF4-FFF2-40B4-BE49-F238E27FC236}">
                <a16:creationId xmlns:a16="http://schemas.microsoft.com/office/drawing/2014/main" id="{E072283E-6FCB-AB6F-4A2E-DDBD022E1657}"/>
              </a:ext>
            </a:extLst>
          </p:cNvPr>
          <p:cNvSpPr>
            <a:spLocks noGrp="1"/>
          </p:cNvSpPr>
          <p:nvPr>
            <p:ph idx="1"/>
          </p:nvPr>
        </p:nvSpPr>
        <p:spPr>
          <a:xfrm>
            <a:off x="838200" y="1825625"/>
            <a:ext cx="5393361" cy="4351338"/>
          </a:xfrm>
        </p:spPr>
        <p:txBody>
          <a:bodyPr>
            <a:normAutofit/>
          </a:bodyPr>
          <a:lstStyle/>
          <a:p>
            <a:r>
              <a:rPr lang="he-IL" sz="2400" dirty="0"/>
              <a:t>התנועה הפמיניסטית נולדה בעקבות מצוקתן של נשים, במטרה לשפר את מצבן של הנשים בעולם, על ידי שילוב של פעילות חברתית אקטיביסטית עם הגות תיאורטית ואקדמית. </a:t>
            </a:r>
          </a:p>
          <a:p>
            <a:r>
              <a:rPr lang="en-US" sz="2400" dirty="0">
                <a:highlight>
                  <a:srgbClr val="FFFF00"/>
                </a:highlight>
              </a:rPr>
              <a:t> Atwood </a:t>
            </a:r>
            <a:r>
              <a:rPr lang="he-IL" sz="2400" dirty="0">
                <a:highlight>
                  <a:srgbClr val="FFFF00"/>
                </a:highlight>
              </a:rPr>
              <a:t>מודעת היטב לפער שבין הישגי המהפכה הפמיניסטית לבין מצבן הממשי של נשים ברחבי העולם </a:t>
            </a:r>
            <a:r>
              <a:rPr lang="he-IL" sz="2400" dirty="0"/>
              <a:t>(קרן 1999, 89). </a:t>
            </a:r>
          </a:p>
          <a:p>
            <a:r>
              <a:rPr lang="he-IL" sz="2400" dirty="0"/>
              <a:t>חירותן של חלק נכבד מהנשים עדיין מוגבלת עד מאוד, בין היתר כיוון שאין להן את הזכות הבסיסית להחליט על גופן ועל מיניותן (פוגל-</a:t>
            </a:r>
            <a:r>
              <a:rPr lang="he-IL" sz="2400" dirty="0" err="1"/>
              <a:t>ביזאוי</a:t>
            </a:r>
            <a:r>
              <a:rPr lang="he-IL" sz="2400" dirty="0"/>
              <a:t>, 2011).</a:t>
            </a:r>
          </a:p>
          <a:p>
            <a:endParaRPr lang="he-IL" sz="2400" dirty="0"/>
          </a:p>
          <a:p>
            <a:endParaRPr lang="he-IL" sz="2400" dirty="0"/>
          </a:p>
        </p:txBody>
      </p:sp>
      <p:sp>
        <p:nvSpPr>
          <p:cNvPr id="13" name="Oval 12">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77008" y="5228027"/>
            <a:ext cx="1107241" cy="10772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תמונה 3">
            <a:extLst>
              <a:ext uri="{FF2B5EF4-FFF2-40B4-BE49-F238E27FC236}">
                <a16:creationId xmlns:a16="http://schemas.microsoft.com/office/drawing/2014/main" id="{3B7F9F3F-98B2-5B37-7A6B-49017906E4E8}"/>
              </a:ext>
            </a:extLst>
          </p:cNvPr>
          <p:cNvPicPr>
            <a:picLocks noChangeAspect="1"/>
          </p:cNvPicPr>
          <p:nvPr/>
        </p:nvPicPr>
        <p:blipFill>
          <a:blip r:embed="rId2"/>
          <a:stretch>
            <a:fillRect/>
          </a:stretch>
        </p:blipFill>
        <p:spPr>
          <a:xfrm>
            <a:off x="8057292" y="1847506"/>
            <a:ext cx="3274267" cy="4303912"/>
          </a:xfrm>
          <a:custGeom>
            <a:avLst/>
            <a:gdLst/>
            <a:ahLst/>
            <a:cxnLst/>
            <a:rect l="l" t="t" r="r" b="b"/>
            <a:pathLst>
              <a:path w="4221597" h="4303912">
                <a:moveTo>
                  <a:pt x="126986" y="0"/>
                </a:moveTo>
                <a:lnTo>
                  <a:pt x="4094611" y="0"/>
                </a:lnTo>
                <a:cubicBezTo>
                  <a:pt x="4164743" y="0"/>
                  <a:pt x="4221597" y="56854"/>
                  <a:pt x="4221597" y="126986"/>
                </a:cubicBezTo>
                <a:lnTo>
                  <a:pt x="4221597" y="4176926"/>
                </a:lnTo>
                <a:cubicBezTo>
                  <a:pt x="4221597" y="4247058"/>
                  <a:pt x="4164743" y="4303912"/>
                  <a:pt x="4094611" y="4303912"/>
                </a:cubicBezTo>
                <a:lnTo>
                  <a:pt x="126986" y="4303912"/>
                </a:lnTo>
                <a:cubicBezTo>
                  <a:pt x="56854" y="4303912"/>
                  <a:pt x="0" y="4247058"/>
                  <a:pt x="0" y="4176926"/>
                </a:cubicBezTo>
                <a:lnTo>
                  <a:pt x="0" y="126986"/>
                </a:lnTo>
                <a:cubicBezTo>
                  <a:pt x="0" y="56854"/>
                  <a:pt x="56854" y="0"/>
                  <a:pt x="126986" y="0"/>
                </a:cubicBezTo>
                <a:close/>
              </a:path>
            </a:pathLst>
          </a:custGeom>
        </p:spPr>
      </p:pic>
    </p:spTree>
    <p:extLst>
      <p:ext uri="{BB962C8B-B14F-4D97-AF65-F5344CB8AC3E}">
        <p14:creationId xmlns:p14="http://schemas.microsoft.com/office/powerpoint/2010/main" val="283726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כותרת 1">
            <a:extLst>
              <a:ext uri="{FF2B5EF4-FFF2-40B4-BE49-F238E27FC236}">
                <a16:creationId xmlns:a16="http://schemas.microsoft.com/office/drawing/2014/main" id="{917869EB-E90D-FDF7-34B6-D10C03EB2192}"/>
              </a:ext>
            </a:extLst>
          </p:cNvPr>
          <p:cNvSpPr>
            <a:spLocks noGrp="1"/>
          </p:cNvSpPr>
          <p:nvPr>
            <p:ph type="title"/>
          </p:nvPr>
        </p:nvSpPr>
        <p:spPr>
          <a:xfrm>
            <a:off x="1137034" y="609597"/>
            <a:ext cx="9392421" cy="1330841"/>
          </a:xfrm>
        </p:spPr>
        <p:txBody>
          <a:bodyPr>
            <a:normAutofit/>
          </a:bodyPr>
          <a:lstStyle/>
          <a:p>
            <a:r>
              <a:rPr lang="he-IL" dirty="0"/>
              <a:t> לעבר המקראי הרחוק ישנם הדים עד היום</a:t>
            </a:r>
          </a:p>
        </p:txBody>
      </p:sp>
      <p:sp>
        <p:nvSpPr>
          <p:cNvPr id="3" name="מציין מיקום תוכן 2">
            <a:extLst>
              <a:ext uri="{FF2B5EF4-FFF2-40B4-BE49-F238E27FC236}">
                <a16:creationId xmlns:a16="http://schemas.microsoft.com/office/drawing/2014/main" id="{95016D19-36F9-1C8E-F6DB-DB09D1865F11}"/>
              </a:ext>
            </a:extLst>
          </p:cNvPr>
          <p:cNvSpPr>
            <a:spLocks noGrp="1"/>
          </p:cNvSpPr>
          <p:nvPr>
            <p:ph idx="1"/>
          </p:nvPr>
        </p:nvSpPr>
        <p:spPr>
          <a:xfrm>
            <a:off x="1137034" y="2198362"/>
            <a:ext cx="4958966" cy="3917773"/>
          </a:xfrm>
        </p:spPr>
        <p:txBody>
          <a:bodyPr>
            <a:normAutofit/>
          </a:bodyPr>
          <a:lstStyle/>
          <a:p>
            <a:r>
              <a:rPr lang="he-IL" sz="1800" dirty="0"/>
              <a:t>התרבות הפטריארכלית כפתה על נשים את הגדרת עצמן באמצעות גופן, שהוא במקרה הטוב אובייקט מיני וכלי להולדת ילדים (תמיר, 2007; נרדי, 2007).</a:t>
            </a:r>
          </a:p>
          <a:p>
            <a:r>
              <a:rPr lang="he-IL" sz="1800" dirty="0"/>
              <a:t> </a:t>
            </a:r>
            <a:r>
              <a:rPr lang="he-IL" sz="1800" dirty="0" err="1"/>
              <a:t>בראונינג</a:t>
            </a:r>
            <a:r>
              <a:rPr lang="he-IL" sz="1800" dirty="0"/>
              <a:t> (2003) טוענת שהיחס המתנכר לישות הנשית הינו פחד קמאי מפני הנשי, אותו השרישו תרבויות שונות ברחבי העולם למשך אלפי שנים. </a:t>
            </a:r>
          </a:p>
          <a:p>
            <a:r>
              <a:rPr lang="he-IL" sz="1800" dirty="0"/>
              <a:t>יצירתה של </a:t>
            </a:r>
            <a:r>
              <a:rPr lang="en-US" sz="1800" dirty="0"/>
              <a:t>Atwood</a:t>
            </a:r>
            <a:r>
              <a:rPr lang="he-IL" sz="1800" dirty="0"/>
              <a:t> מצביעה באופן גלוי על היסודות המופיעים בסיפור המקראי כמקורות השראה ליסודה של רפובליקה זו, בדגש מיוחד לשפחות הולדה כפי שהוזכרו במקרא.</a:t>
            </a:r>
          </a:p>
          <a:p>
            <a:endParaRPr lang="he-IL" sz="1600" dirty="0"/>
          </a:p>
        </p:txBody>
      </p:sp>
      <p:pic>
        <p:nvPicPr>
          <p:cNvPr id="4" name="תמונה 3">
            <a:extLst>
              <a:ext uri="{FF2B5EF4-FFF2-40B4-BE49-F238E27FC236}">
                <a16:creationId xmlns:a16="http://schemas.microsoft.com/office/drawing/2014/main" id="{0EC337A7-5F5A-1838-3801-4F382452192D}"/>
              </a:ext>
            </a:extLst>
          </p:cNvPr>
          <p:cNvPicPr>
            <a:picLocks noChangeAspect="1"/>
          </p:cNvPicPr>
          <p:nvPr/>
        </p:nvPicPr>
        <p:blipFill>
          <a:blip r:embed="rId2"/>
          <a:stretch>
            <a:fillRect/>
          </a:stretch>
        </p:blipFill>
        <p:spPr>
          <a:xfrm>
            <a:off x="7706964" y="2184914"/>
            <a:ext cx="2813310" cy="3755915"/>
          </a:xfrm>
          <a:prstGeom prst="rect">
            <a:avLst/>
          </a:prstGeom>
        </p:spPr>
      </p:pic>
      <p:sp>
        <p:nvSpPr>
          <p:cNvPr id="13" name="Freeform: Shape 12">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2577470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7C59BEC-C4CC-4741-B975-08C543178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Arc 10">
            <a:extLst>
              <a:ext uri="{FF2B5EF4-FFF2-40B4-BE49-F238E27FC236}">
                <a16:creationId xmlns:a16="http://schemas.microsoft.com/office/drawing/2014/main" id="{72DEF309-605D-4117-9340-6D589B6C3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986173" flipV="1">
            <a:off x="3930947" y="651615"/>
            <a:ext cx="4083433" cy="408343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כותרת 1">
            <a:extLst>
              <a:ext uri="{FF2B5EF4-FFF2-40B4-BE49-F238E27FC236}">
                <a16:creationId xmlns:a16="http://schemas.microsoft.com/office/drawing/2014/main" id="{D2A74562-9157-36BC-DF8F-0D2AEA3EFA05}"/>
              </a:ext>
            </a:extLst>
          </p:cNvPr>
          <p:cNvSpPr>
            <a:spLocks noGrp="1"/>
          </p:cNvSpPr>
          <p:nvPr>
            <p:ph type="title"/>
          </p:nvPr>
        </p:nvSpPr>
        <p:spPr>
          <a:xfrm>
            <a:off x="838200" y="365125"/>
            <a:ext cx="10515599" cy="1325563"/>
          </a:xfrm>
        </p:spPr>
        <p:txBody>
          <a:bodyPr>
            <a:normAutofit/>
          </a:bodyPr>
          <a:lstStyle/>
          <a:p>
            <a:endParaRPr lang="he-IL"/>
          </a:p>
        </p:txBody>
      </p:sp>
      <p:sp>
        <p:nvSpPr>
          <p:cNvPr id="3" name="מציין מיקום תוכן 2">
            <a:extLst>
              <a:ext uri="{FF2B5EF4-FFF2-40B4-BE49-F238E27FC236}">
                <a16:creationId xmlns:a16="http://schemas.microsoft.com/office/drawing/2014/main" id="{5DFB576D-0426-C47E-BD56-18B282AA83E5}"/>
              </a:ext>
            </a:extLst>
          </p:cNvPr>
          <p:cNvSpPr>
            <a:spLocks noGrp="1"/>
          </p:cNvSpPr>
          <p:nvPr>
            <p:ph idx="1"/>
          </p:nvPr>
        </p:nvSpPr>
        <p:spPr>
          <a:xfrm>
            <a:off x="838200" y="1825625"/>
            <a:ext cx="5393361" cy="4351338"/>
          </a:xfrm>
        </p:spPr>
        <p:txBody>
          <a:bodyPr>
            <a:normAutofit/>
          </a:bodyPr>
          <a:lstStyle/>
          <a:p>
            <a:r>
              <a:rPr lang="he-IL" sz="2400" dirty="0"/>
              <a:t>כאשר אנו מספרים סיפור על העבר התרבותי של תופעה –  ובמקרה הנדון  היחס לנשים בפטריארכיה –  ועל מקורותיה של אותה תופעה אנו לומדים למעשה את ההווה ומבקשים לפעול למען עתיד שונה. </a:t>
            </a:r>
          </a:p>
          <a:p>
            <a:r>
              <a:rPr lang="he-IL" sz="2400" dirty="0"/>
              <a:t>המטרה העיקרית בגישה זו היא פירוק ההנחות הנראות מובנות מאליהן בצורת חיים מסוימת.</a:t>
            </a:r>
          </a:p>
          <a:p>
            <a:r>
              <a:rPr lang="he-IL" sz="2400" dirty="0"/>
              <a:t> בני האדם, על פי ניטשה, חיים באופן היסטורי – מודעים ומותנים באמצעות עברם </a:t>
            </a:r>
            <a:r>
              <a:rPr lang="en-US" sz="2400" dirty="0"/>
              <a:t>Nehamas 1994, 270-272) </a:t>
            </a:r>
            <a:r>
              <a:rPr lang="he-IL" sz="2400" dirty="0"/>
              <a:t>). </a:t>
            </a:r>
          </a:p>
        </p:txBody>
      </p:sp>
      <p:sp>
        <p:nvSpPr>
          <p:cNvPr id="13" name="Oval 12">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77008" y="5228027"/>
            <a:ext cx="1107241" cy="10772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תמונה 3">
            <a:extLst>
              <a:ext uri="{FF2B5EF4-FFF2-40B4-BE49-F238E27FC236}">
                <a16:creationId xmlns:a16="http://schemas.microsoft.com/office/drawing/2014/main" id="{9DDD737A-6264-1E4A-CBD2-DBB400192CEB}"/>
              </a:ext>
            </a:extLst>
          </p:cNvPr>
          <p:cNvPicPr>
            <a:picLocks noChangeAspect="1"/>
          </p:cNvPicPr>
          <p:nvPr/>
        </p:nvPicPr>
        <p:blipFill>
          <a:blip r:embed="rId2"/>
          <a:stretch>
            <a:fillRect/>
          </a:stretch>
        </p:blipFill>
        <p:spPr>
          <a:xfrm>
            <a:off x="8284970" y="1847506"/>
            <a:ext cx="3046589" cy="4303912"/>
          </a:xfrm>
          <a:custGeom>
            <a:avLst/>
            <a:gdLst/>
            <a:ahLst/>
            <a:cxnLst/>
            <a:rect l="l" t="t" r="r" b="b"/>
            <a:pathLst>
              <a:path w="4221597" h="4303912">
                <a:moveTo>
                  <a:pt x="126986" y="0"/>
                </a:moveTo>
                <a:lnTo>
                  <a:pt x="4094611" y="0"/>
                </a:lnTo>
                <a:cubicBezTo>
                  <a:pt x="4164743" y="0"/>
                  <a:pt x="4221597" y="56854"/>
                  <a:pt x="4221597" y="126986"/>
                </a:cubicBezTo>
                <a:lnTo>
                  <a:pt x="4221597" y="4176926"/>
                </a:lnTo>
                <a:cubicBezTo>
                  <a:pt x="4221597" y="4247058"/>
                  <a:pt x="4164743" y="4303912"/>
                  <a:pt x="4094611" y="4303912"/>
                </a:cubicBezTo>
                <a:lnTo>
                  <a:pt x="126986" y="4303912"/>
                </a:lnTo>
                <a:cubicBezTo>
                  <a:pt x="56854" y="4303912"/>
                  <a:pt x="0" y="4247058"/>
                  <a:pt x="0" y="4176926"/>
                </a:cubicBezTo>
                <a:lnTo>
                  <a:pt x="0" y="126986"/>
                </a:lnTo>
                <a:cubicBezTo>
                  <a:pt x="0" y="56854"/>
                  <a:pt x="56854" y="0"/>
                  <a:pt x="126986" y="0"/>
                </a:cubicBezTo>
                <a:close/>
              </a:path>
            </a:pathLst>
          </a:custGeom>
        </p:spPr>
      </p:pic>
    </p:spTree>
    <p:extLst>
      <p:ext uri="{BB962C8B-B14F-4D97-AF65-F5344CB8AC3E}">
        <p14:creationId xmlns:p14="http://schemas.microsoft.com/office/powerpoint/2010/main" val="2960448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FF81F8D5-515A-45DC-B296-30AB11F2C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0464369-70FA-42AF-948F-80664CA7B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46816"/>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554C8A1B-C9A5-6A27-ECC9-95940A37E2B1}"/>
              </a:ext>
            </a:extLst>
          </p:cNvPr>
          <p:cNvSpPr>
            <a:spLocks noGrp="1"/>
          </p:cNvSpPr>
          <p:nvPr>
            <p:ph type="title"/>
          </p:nvPr>
        </p:nvSpPr>
        <p:spPr>
          <a:xfrm>
            <a:off x="581646" y="349664"/>
            <a:ext cx="5845571" cy="1638377"/>
          </a:xfrm>
        </p:spPr>
        <p:txBody>
          <a:bodyPr anchor="b">
            <a:normAutofit/>
          </a:bodyPr>
          <a:lstStyle/>
          <a:p>
            <a:pPr algn="ctr"/>
            <a:r>
              <a:rPr lang="he-IL" sz="2600" dirty="0"/>
              <a:t>האם ניתן לדון באופן מושכל במצבן של נשים במאה הנוכחית בהתבסס על רומן המתאר מציאות בדיונית?</a:t>
            </a:r>
            <a:br>
              <a:rPr lang="he-IL" sz="2600" dirty="0"/>
            </a:br>
            <a:endParaRPr lang="he-IL" sz="2600" dirty="0"/>
          </a:p>
        </p:txBody>
      </p:sp>
      <p:sp>
        <p:nvSpPr>
          <p:cNvPr id="3" name="מציין מיקום תוכן 2">
            <a:extLst>
              <a:ext uri="{FF2B5EF4-FFF2-40B4-BE49-F238E27FC236}">
                <a16:creationId xmlns:a16="http://schemas.microsoft.com/office/drawing/2014/main" id="{F72EC9BE-15FD-5673-02F9-22BF0DD3920F}"/>
              </a:ext>
            </a:extLst>
          </p:cNvPr>
          <p:cNvSpPr>
            <a:spLocks noGrp="1"/>
          </p:cNvSpPr>
          <p:nvPr>
            <p:ph idx="1"/>
          </p:nvPr>
        </p:nvSpPr>
        <p:spPr>
          <a:xfrm>
            <a:off x="587988" y="2620641"/>
            <a:ext cx="5837750" cy="3023702"/>
          </a:xfrm>
        </p:spPr>
        <p:txBody>
          <a:bodyPr anchor="ctr">
            <a:normAutofit/>
          </a:bodyPr>
          <a:lstStyle/>
          <a:p>
            <a:r>
              <a:rPr lang="he-IL" sz="1900">
                <a:latin typeface="+mj-lt"/>
                <a:ea typeface="+mj-ea"/>
                <a:cs typeface="+mj-cs"/>
              </a:rPr>
              <a:t>לגישתו של קרן (2015) הספרות היפה מהווה נדבך בחידודם של רעיונות מדיניים ומצליחה לגייס המונים או לפחות לעורר בהם תחושה ערכית. </a:t>
            </a:r>
          </a:p>
          <a:p>
            <a:r>
              <a:rPr lang="he-IL" sz="1900">
                <a:latin typeface="+mj-lt"/>
                <a:ea typeface="+mj-ea"/>
                <a:cs typeface="+mj-cs"/>
              </a:rPr>
              <a:t>היא מעמיקה את התייחסותנו לסוגיות שעל סדר היום גם אם היא איננה נאמנה למציאות. </a:t>
            </a:r>
          </a:p>
          <a:p>
            <a:r>
              <a:rPr lang="he-IL" sz="1900">
                <a:latin typeface="+mj-lt"/>
                <a:ea typeface="+mj-ea"/>
                <a:cs typeface="+mj-cs"/>
              </a:rPr>
              <a:t> </a:t>
            </a:r>
            <a:r>
              <a:rPr lang="en-US" sz="1900">
                <a:latin typeface="+mj-lt"/>
                <a:ea typeface="+mj-ea"/>
                <a:cs typeface="+mj-cs"/>
              </a:rPr>
              <a:t>Dolan Paul </a:t>
            </a:r>
            <a:r>
              <a:rPr lang="he-IL" sz="1900">
                <a:latin typeface="+mj-lt"/>
                <a:ea typeface="+mj-ea"/>
                <a:cs typeface="+mj-cs"/>
              </a:rPr>
              <a:t> טוען, כי אי אפשר להבין את הפוליטיקה רק כפי שמבינים אותה מדעני המדינה, ההיסטוריונים או אפילו הפילוסופים. הרומן, מספק לנו את סוג הידע המיוחד שלו – את החוויה הלא מודעת של הפוליטיקה כתופעה אנושית, מוסרית, פסיכולוגית ואסתטית </a:t>
            </a:r>
            <a:r>
              <a:rPr lang="en-US" sz="1900">
                <a:latin typeface="+mj-lt"/>
                <a:ea typeface="+mj-ea"/>
                <a:cs typeface="+mj-cs"/>
              </a:rPr>
              <a:t>Dolan 1976, 3)</a:t>
            </a:r>
            <a:r>
              <a:rPr lang="he-IL" sz="1900">
                <a:latin typeface="+mj-lt"/>
                <a:ea typeface="+mj-ea"/>
                <a:cs typeface="+mj-cs"/>
              </a:rPr>
              <a:t>).</a:t>
            </a:r>
          </a:p>
        </p:txBody>
      </p:sp>
      <p:sp>
        <p:nvSpPr>
          <p:cNvPr id="26" name="Rectangle 25">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669568"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C552A98-EF7D-4D42-AB69-066B786AB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447" y="399675"/>
            <a:ext cx="4647368" cy="5809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תמונה 4">
            <a:extLst>
              <a:ext uri="{FF2B5EF4-FFF2-40B4-BE49-F238E27FC236}">
                <a16:creationId xmlns:a16="http://schemas.microsoft.com/office/drawing/2014/main" id="{14FC3C5A-326F-A545-6013-24A0426ADFBA}"/>
              </a:ext>
            </a:extLst>
          </p:cNvPr>
          <p:cNvPicPr>
            <a:picLocks noChangeAspect="1"/>
          </p:cNvPicPr>
          <p:nvPr/>
        </p:nvPicPr>
        <p:blipFill rotWithShape="1">
          <a:blip r:embed="rId2"/>
          <a:srcRect l="23998" r="27483"/>
          <a:stretch/>
        </p:blipFill>
        <p:spPr>
          <a:xfrm>
            <a:off x="7421373" y="627954"/>
            <a:ext cx="4235516" cy="5353373"/>
          </a:xfrm>
          <a:prstGeom prst="rect">
            <a:avLst/>
          </a:prstGeom>
        </p:spPr>
      </p:pic>
      <p:sp>
        <p:nvSpPr>
          <p:cNvPr id="30" name="Rectangle 29">
            <a:extLst>
              <a:ext uri="{FF2B5EF4-FFF2-40B4-BE49-F238E27FC236}">
                <a16:creationId xmlns:a16="http://schemas.microsoft.com/office/drawing/2014/main" id="{A648176E-454C-437C-B0FC-9B82FCF32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774185"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1821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F81F8D5-515A-45DC-B296-30AB11F2C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0464369-70FA-42AF-948F-80664CA7B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46816"/>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45425F9C-3ACD-F775-C7E6-53F78D77B301}"/>
              </a:ext>
            </a:extLst>
          </p:cNvPr>
          <p:cNvSpPr>
            <a:spLocks noGrp="1"/>
          </p:cNvSpPr>
          <p:nvPr>
            <p:ph type="title"/>
          </p:nvPr>
        </p:nvSpPr>
        <p:spPr>
          <a:xfrm>
            <a:off x="581646" y="349664"/>
            <a:ext cx="5845571" cy="1638377"/>
          </a:xfrm>
        </p:spPr>
        <p:txBody>
          <a:bodyPr anchor="b">
            <a:normAutofit/>
          </a:bodyPr>
          <a:lstStyle/>
          <a:p>
            <a:pPr algn="ctr"/>
            <a:r>
              <a:rPr lang="he-IL" sz="4800" dirty="0"/>
              <a:t>תמרור אזהרה </a:t>
            </a:r>
          </a:p>
        </p:txBody>
      </p:sp>
      <p:sp>
        <p:nvSpPr>
          <p:cNvPr id="3" name="מציין מיקום תוכן 2">
            <a:extLst>
              <a:ext uri="{FF2B5EF4-FFF2-40B4-BE49-F238E27FC236}">
                <a16:creationId xmlns:a16="http://schemas.microsoft.com/office/drawing/2014/main" id="{811DAB80-8721-92B2-EFD2-01648AE5D799}"/>
              </a:ext>
            </a:extLst>
          </p:cNvPr>
          <p:cNvSpPr>
            <a:spLocks noGrp="1"/>
          </p:cNvSpPr>
          <p:nvPr>
            <p:ph idx="1"/>
          </p:nvPr>
        </p:nvSpPr>
        <p:spPr>
          <a:xfrm>
            <a:off x="587988" y="2620641"/>
            <a:ext cx="5837750" cy="3023702"/>
          </a:xfrm>
        </p:spPr>
        <p:txBody>
          <a:bodyPr anchor="ctr">
            <a:normAutofit/>
          </a:bodyPr>
          <a:lstStyle/>
          <a:p>
            <a:r>
              <a:rPr lang="he-IL" sz="1700" dirty="0"/>
              <a:t>הרומן </a:t>
            </a:r>
            <a:r>
              <a:rPr lang="he-IL" sz="1700" dirty="0" err="1"/>
              <a:t>הדיסאוטופי</a:t>
            </a:r>
            <a:r>
              <a:rPr lang="he-IL" sz="1700" dirty="0"/>
              <a:t> של </a:t>
            </a:r>
            <a:r>
              <a:rPr lang="en-US" sz="1700" dirty="0"/>
              <a:t>Atwood </a:t>
            </a:r>
            <a:r>
              <a:rPr lang="he-IL" sz="1700" dirty="0"/>
              <a:t> מהווה בהקצנתו תמרור אזהרה מוסרי, כיוון שהאנושות "היא סתגלנית כל כך... באמת מדהים למה בני אדם מתרגלים כל עוד יש להם מעט פיצויים" (</a:t>
            </a:r>
            <a:r>
              <a:rPr lang="he-IL" sz="1700" dirty="0" err="1"/>
              <a:t>אטווד</a:t>
            </a:r>
            <a:r>
              <a:rPr lang="he-IL" sz="1700" dirty="0"/>
              <a:t> 1985, עמ' 273). </a:t>
            </a:r>
          </a:p>
          <a:p>
            <a:r>
              <a:rPr lang="he-IL" sz="1700" dirty="0"/>
              <a:t>העלילה מתרחשת 'בעתיד הלא-רחוק', בו חוללו נוצרים פרוטסטנטים קיצוניים הפיכה והקימו את ה"רפובליקה </a:t>
            </a:r>
            <a:r>
              <a:rPr lang="he-IL" sz="1700" dirty="0" err="1"/>
              <a:t>הגלעדית</a:t>
            </a:r>
            <a:r>
              <a:rPr lang="he-IL" sz="1700" dirty="0"/>
              <a:t>", דיקטטורה צבאית-תאוקרטית המתקיימת באזור הספר של ארצות הברית-לשעבר. </a:t>
            </a:r>
          </a:p>
        </p:txBody>
      </p:sp>
      <p:sp>
        <p:nvSpPr>
          <p:cNvPr id="13" name="Rectangle 1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669568"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C552A98-EF7D-4D42-AB69-066B786AB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447" y="399675"/>
            <a:ext cx="4647368" cy="5809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תמונה 3">
            <a:extLst>
              <a:ext uri="{FF2B5EF4-FFF2-40B4-BE49-F238E27FC236}">
                <a16:creationId xmlns:a16="http://schemas.microsoft.com/office/drawing/2014/main" id="{6D8EE31F-3955-C973-5E43-8E78E7301CD8}"/>
              </a:ext>
            </a:extLst>
          </p:cNvPr>
          <p:cNvPicPr>
            <a:picLocks noChangeAspect="1"/>
          </p:cNvPicPr>
          <p:nvPr/>
        </p:nvPicPr>
        <p:blipFill rotWithShape="1">
          <a:blip r:embed="rId2"/>
          <a:srcRect l="16548" r="29350" b="1"/>
          <a:stretch/>
        </p:blipFill>
        <p:spPr>
          <a:xfrm>
            <a:off x="7421373" y="627954"/>
            <a:ext cx="4235516" cy="5353373"/>
          </a:xfrm>
          <a:prstGeom prst="rect">
            <a:avLst/>
          </a:prstGeom>
        </p:spPr>
      </p:pic>
      <p:sp>
        <p:nvSpPr>
          <p:cNvPr id="17" name="Rectangle 16">
            <a:extLst>
              <a:ext uri="{FF2B5EF4-FFF2-40B4-BE49-F238E27FC236}">
                <a16:creationId xmlns:a16="http://schemas.microsoft.com/office/drawing/2014/main" id="{A648176E-454C-437C-B0FC-9B82FCF32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774185"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9226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5B9AB05-2A22-4BDA-B7D0-ECDC7B69F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7A03C2A2-CF6B-0173-2422-2270F5AAEB34}"/>
              </a:ext>
            </a:extLst>
          </p:cNvPr>
          <p:cNvSpPr>
            <a:spLocks noGrp="1"/>
          </p:cNvSpPr>
          <p:nvPr>
            <p:ph type="title"/>
          </p:nvPr>
        </p:nvSpPr>
        <p:spPr>
          <a:xfrm>
            <a:off x="871442" y="685800"/>
            <a:ext cx="5038916" cy="1474666"/>
          </a:xfrm>
        </p:spPr>
        <p:txBody>
          <a:bodyPr anchor="b">
            <a:normAutofit/>
          </a:bodyPr>
          <a:lstStyle/>
          <a:p>
            <a:pPr algn="ctr"/>
            <a:r>
              <a:rPr lang="he-IL" sz="3200" dirty="0">
                <a:solidFill>
                  <a:schemeClr val="tx1">
                    <a:lumMod val="65000"/>
                    <a:lumOff val="35000"/>
                  </a:schemeClr>
                </a:solidFill>
              </a:rPr>
              <a:t>"המעמד הרגיל"</a:t>
            </a:r>
          </a:p>
        </p:txBody>
      </p:sp>
      <p:sp>
        <p:nvSpPr>
          <p:cNvPr id="3" name="מציין מיקום תוכן 2">
            <a:extLst>
              <a:ext uri="{FF2B5EF4-FFF2-40B4-BE49-F238E27FC236}">
                <a16:creationId xmlns:a16="http://schemas.microsoft.com/office/drawing/2014/main" id="{8B7A55AF-2513-E693-C6EC-CBCB3A3C1A7F}"/>
              </a:ext>
            </a:extLst>
          </p:cNvPr>
          <p:cNvSpPr>
            <a:spLocks noGrp="1"/>
          </p:cNvSpPr>
          <p:nvPr>
            <p:ph idx="1"/>
          </p:nvPr>
        </p:nvSpPr>
        <p:spPr>
          <a:xfrm>
            <a:off x="871442" y="2447336"/>
            <a:ext cx="5038916" cy="3724862"/>
          </a:xfrm>
        </p:spPr>
        <p:txBody>
          <a:bodyPr anchor="t">
            <a:normAutofit/>
          </a:bodyPr>
          <a:lstStyle/>
          <a:p>
            <a:r>
              <a:rPr lang="he-IL" sz="2000" dirty="0">
                <a:solidFill>
                  <a:schemeClr val="tx1">
                    <a:lumMod val="65000"/>
                    <a:lumOff val="35000"/>
                  </a:schemeClr>
                </a:solidFill>
              </a:rPr>
              <a:t>בחברה זו, אנשים מופרדים על פי קריטריונים של מעמד ומגדר, ונדרשים להתלבש בבגדים המיועדים לתפקידם בחברה. בתוהו ובוהו שנוצר, מבצעי ההפיכה נטלו את הכוח לידיהם והשליטו סדר חדש ברוח הברית הישנה וערכים אולטרה-שמרניים. </a:t>
            </a:r>
          </a:p>
          <a:p>
            <a:r>
              <a:rPr lang="he-IL" sz="2000" dirty="0">
                <a:solidFill>
                  <a:schemeClr val="tx1">
                    <a:lumMod val="65000"/>
                    <a:lumOff val="35000"/>
                  </a:schemeClr>
                </a:solidFill>
              </a:rPr>
              <a:t>הנשים הוחזרו למעמדן ה"רגיל" למן שחר ההיסטוריה, כשפחות המיועדות להולדה </a:t>
            </a:r>
          </a:p>
          <a:p>
            <a:r>
              <a:rPr lang="he-IL" sz="2000" dirty="0">
                <a:solidFill>
                  <a:schemeClr val="tx1">
                    <a:lumMod val="65000"/>
                    <a:lumOff val="35000"/>
                  </a:schemeClr>
                </a:solidFill>
              </a:rPr>
              <a:t>"אמר המפקד... אנחנו רק החזרנו את הדברים למצבם הטבעי הנורמלי" (שם עמ' 222). </a:t>
            </a:r>
          </a:p>
        </p:txBody>
      </p:sp>
      <p:sp>
        <p:nvSpPr>
          <p:cNvPr id="11" name="Rectangle 10">
            <a:extLst>
              <a:ext uri="{FF2B5EF4-FFF2-40B4-BE49-F238E27FC236}">
                <a16:creationId xmlns:a16="http://schemas.microsoft.com/office/drawing/2014/main" id="{D9759409-BDF8-4BFD-9AF3-4B5C04C2A1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1800" y="0"/>
            <a:ext cx="54102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תמונה 3" descr="תמונה שמכילה פני אדם, אדם, לבוש, חיוך&#10;&#10;התיאור נוצר באופן אוטומטי">
            <a:extLst>
              <a:ext uri="{FF2B5EF4-FFF2-40B4-BE49-F238E27FC236}">
                <a16:creationId xmlns:a16="http://schemas.microsoft.com/office/drawing/2014/main" id="{C04EAAFE-5178-ED71-50BA-0590D2C3B32C}"/>
              </a:ext>
            </a:extLst>
          </p:cNvPr>
          <p:cNvPicPr>
            <a:picLocks noChangeAspect="1"/>
          </p:cNvPicPr>
          <p:nvPr/>
        </p:nvPicPr>
        <p:blipFill rotWithShape="1">
          <a:blip r:embed="rId2"/>
          <a:srcRect l="396" r="8729" b="-1"/>
          <a:stretch/>
        </p:blipFill>
        <p:spPr>
          <a:xfrm>
            <a:off x="7461069" y="685801"/>
            <a:ext cx="4117787" cy="5486399"/>
          </a:xfrm>
          <a:prstGeom prst="rect">
            <a:avLst/>
          </a:prstGeom>
        </p:spPr>
      </p:pic>
    </p:spTree>
    <p:extLst>
      <p:ext uri="{BB962C8B-B14F-4D97-AF65-F5344CB8AC3E}">
        <p14:creationId xmlns:p14="http://schemas.microsoft.com/office/powerpoint/2010/main" val="1649020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0">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תמונה 3">
            <a:extLst>
              <a:ext uri="{FF2B5EF4-FFF2-40B4-BE49-F238E27FC236}">
                <a16:creationId xmlns:a16="http://schemas.microsoft.com/office/drawing/2014/main" id="{C981F1F7-A76C-D89E-002F-C55937DAC521}"/>
              </a:ext>
            </a:extLst>
          </p:cNvPr>
          <p:cNvPicPr>
            <a:picLocks noChangeAspect="1"/>
          </p:cNvPicPr>
          <p:nvPr/>
        </p:nvPicPr>
        <p:blipFill>
          <a:blip r:embed="rId2"/>
          <a:stretch>
            <a:fillRect/>
          </a:stretch>
        </p:blipFill>
        <p:spPr>
          <a:xfrm>
            <a:off x="6541053" y="2010951"/>
            <a:ext cx="4777381" cy="2663389"/>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19" name="Arc 12">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כותרת 1">
            <a:extLst>
              <a:ext uri="{FF2B5EF4-FFF2-40B4-BE49-F238E27FC236}">
                <a16:creationId xmlns:a16="http://schemas.microsoft.com/office/drawing/2014/main" id="{4453AB46-A970-0148-5F11-EB09D472E7C9}"/>
              </a:ext>
            </a:extLst>
          </p:cNvPr>
          <p:cNvSpPr>
            <a:spLocks noGrp="1"/>
          </p:cNvSpPr>
          <p:nvPr>
            <p:ph type="title"/>
          </p:nvPr>
        </p:nvSpPr>
        <p:spPr>
          <a:xfrm>
            <a:off x="838201" y="479493"/>
            <a:ext cx="5257800" cy="1325563"/>
          </a:xfrm>
        </p:spPr>
        <p:txBody>
          <a:bodyPr>
            <a:normAutofit/>
          </a:bodyPr>
          <a:lstStyle/>
          <a:p>
            <a:r>
              <a:rPr lang="he-IL" dirty="0"/>
              <a:t>"התקופה </a:t>
            </a:r>
            <a:r>
              <a:rPr lang="he-IL" dirty="0" err="1"/>
              <a:t>הגלעדית</a:t>
            </a:r>
            <a:r>
              <a:rPr lang="he-IL" dirty="0"/>
              <a:t>"</a:t>
            </a:r>
          </a:p>
        </p:txBody>
      </p:sp>
      <p:sp>
        <p:nvSpPr>
          <p:cNvPr id="3" name="מציין מיקום תוכן 2">
            <a:extLst>
              <a:ext uri="{FF2B5EF4-FFF2-40B4-BE49-F238E27FC236}">
                <a16:creationId xmlns:a16="http://schemas.microsoft.com/office/drawing/2014/main" id="{45EF4720-DA0A-8D30-5746-1F0EDB1A3E6A}"/>
              </a:ext>
            </a:extLst>
          </p:cNvPr>
          <p:cNvSpPr>
            <a:spLocks noGrp="1"/>
          </p:cNvSpPr>
          <p:nvPr>
            <p:ph idx="1"/>
          </p:nvPr>
        </p:nvSpPr>
        <p:spPr>
          <a:xfrm>
            <a:off x="838201" y="1984443"/>
            <a:ext cx="5257800" cy="4192520"/>
          </a:xfrm>
        </p:spPr>
        <p:txBody>
          <a:bodyPr>
            <a:normAutofit/>
          </a:bodyPr>
          <a:lstStyle/>
          <a:p>
            <a:r>
              <a:rPr lang="he-IL" sz="2000" dirty="0"/>
              <a:t>בתשובה לשאלה האם הספר רלוונטי היום יותר משהיה כשפורסם לראשונה, עונה </a:t>
            </a:r>
            <a:r>
              <a:rPr lang="en-US" sz="2000" dirty="0"/>
              <a:t>Atwood </a:t>
            </a:r>
            <a:r>
              <a:rPr lang="he-IL" sz="2000" dirty="0"/>
              <a:t> שאנשים רבים, בעיקר בארה"ב, חושבים שהוא יותר רלוונטי בימים אלו ושבמערכת הבחירות בשנת 2012  השתמשו בכותרת הספר ברשתות. לדבריה, ניתן לומר בהכללה,  כי משטרים </a:t>
            </a:r>
            <a:r>
              <a:rPr lang="he-IL" sz="2000" dirty="0" err="1"/>
              <a:t>אבסלוטיים</a:t>
            </a:r>
            <a:r>
              <a:rPr lang="he-IL" sz="2000" dirty="0"/>
              <a:t> תמיד גילו עניין מופרז ביכולות הרבייה של נשים </a:t>
            </a:r>
            <a:r>
              <a:rPr lang="en-US" sz="2000" dirty="0"/>
              <a:t>(Atwood 2022, 284) </a:t>
            </a:r>
            <a:r>
              <a:rPr lang="he-IL" sz="2000" dirty="0"/>
              <a:t>.</a:t>
            </a:r>
          </a:p>
          <a:p>
            <a:endParaRPr lang="he-IL" sz="2000" dirty="0"/>
          </a:p>
          <a:p>
            <a:r>
              <a:rPr lang="en-US" sz="2000" dirty="0"/>
              <a:t>  Atwood</a:t>
            </a:r>
            <a:r>
              <a:rPr lang="he-IL" sz="2000" dirty="0"/>
              <a:t>קוראת לנו לשוב ולבחון את הפרשנויות המוקצנות שנתנו לטקסטים אלו במהלך הדורות, במסורות השונות. </a:t>
            </a:r>
          </a:p>
        </p:txBody>
      </p:sp>
    </p:spTree>
    <p:extLst>
      <p:ext uri="{BB962C8B-B14F-4D97-AF65-F5344CB8AC3E}">
        <p14:creationId xmlns:p14="http://schemas.microsoft.com/office/powerpoint/2010/main" val="3719736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B9E6D5CB-5B50-37E7-1D64-81D529679607}"/>
              </a:ext>
            </a:extLst>
          </p:cNvPr>
          <p:cNvSpPr>
            <a:spLocks noGrp="1"/>
          </p:cNvSpPr>
          <p:nvPr>
            <p:ph type="title"/>
          </p:nvPr>
        </p:nvSpPr>
        <p:spPr>
          <a:xfrm>
            <a:off x="572493" y="238539"/>
            <a:ext cx="11018520" cy="1434415"/>
          </a:xfrm>
        </p:spPr>
        <p:txBody>
          <a:bodyPr anchor="b">
            <a:normAutofit/>
          </a:bodyPr>
          <a:lstStyle/>
          <a:p>
            <a:r>
              <a:rPr lang="he-IL" sz="5400" dirty="0"/>
              <a:t>סיפורי המקרא</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id="{A306DD12-AF0C-181E-B969-67AE4716AF9F}"/>
              </a:ext>
            </a:extLst>
          </p:cNvPr>
          <p:cNvSpPr>
            <a:spLocks noGrp="1"/>
          </p:cNvSpPr>
          <p:nvPr>
            <p:ph idx="1"/>
          </p:nvPr>
        </p:nvSpPr>
        <p:spPr>
          <a:xfrm>
            <a:off x="572493" y="2071316"/>
            <a:ext cx="6713552" cy="4119172"/>
          </a:xfrm>
        </p:spPr>
        <p:txBody>
          <a:bodyPr anchor="t">
            <a:normAutofit fontScale="92500" lnSpcReduction="10000"/>
          </a:bodyPr>
          <a:lstStyle/>
          <a:p>
            <a:r>
              <a:rPr lang="he-IL" sz="2200" dirty="0"/>
              <a:t>התנ"ך – הוא אוסף מגילות שהפכו לספר אחד שנכתב בתקופות שונות, על-ידי כותבים שונים והוא מכיל הרבה מסרים סותרים. מסר אוהד כלפי אלמנות, יתומים, עניים ועבדים ובצידו רמיסת אויבים עד קללה לדורות. ביצירה "סיפורה של שפחה" הפרשנות המילולית לכאורה של התנ"ך משמשת לשליטה בנשים מסיבות פוליטיות </a:t>
            </a:r>
            <a:r>
              <a:rPr lang="en-US" sz="2200" dirty="0"/>
              <a:t>Atwood 2022, 282)</a:t>
            </a:r>
            <a:r>
              <a:rPr lang="he-IL" sz="2200" dirty="0"/>
              <a:t>). </a:t>
            </a:r>
          </a:p>
          <a:p>
            <a:r>
              <a:rPr lang="he-IL" sz="2200" dirty="0"/>
              <a:t> </a:t>
            </a:r>
            <a:r>
              <a:rPr lang="en-US" sz="2200" dirty="0"/>
              <a:t>Atwood </a:t>
            </a:r>
            <a:r>
              <a:rPr lang="he-IL" sz="2200" dirty="0"/>
              <a:t> שוזרת לאורך הרומן רעיונות, שמות ומוטיבים מקראיים רבים בהתייחס למעמדן של הנשים תוך התמקדות ברעיון של שפחות שיועד להן תפקיד של הולדה.</a:t>
            </a:r>
          </a:p>
          <a:p>
            <a:endParaRPr lang="he-IL" sz="2200" dirty="0"/>
          </a:p>
          <a:p>
            <a:r>
              <a:rPr lang="he-IL" sz="2200" dirty="0"/>
              <a:t> הסופרת חוזרת מתוך העתיד הבדיוני אל העבר המקראי עליו צמחה, בין השאר, תרבות המערב ומזכירה לנו כי עבר זה לא חלף לגמרי מן העולם והוא נוכח כמבנה עומק בתרבות זו </a:t>
            </a:r>
            <a:r>
              <a:rPr lang="en-US" sz="2200" dirty="0" err="1"/>
              <a:t>Filipczak</a:t>
            </a:r>
            <a:r>
              <a:rPr lang="en-US" sz="2200" dirty="0"/>
              <a:t> 1993, 171)</a:t>
            </a:r>
            <a:r>
              <a:rPr lang="he-IL" sz="2200" dirty="0"/>
              <a:t>).</a:t>
            </a:r>
          </a:p>
        </p:txBody>
      </p:sp>
      <p:pic>
        <p:nvPicPr>
          <p:cNvPr id="4" name="תמונה 3">
            <a:extLst>
              <a:ext uri="{FF2B5EF4-FFF2-40B4-BE49-F238E27FC236}">
                <a16:creationId xmlns:a16="http://schemas.microsoft.com/office/drawing/2014/main" id="{B6296F3D-D234-C6C2-8C1E-085C5F1C96A4}"/>
              </a:ext>
            </a:extLst>
          </p:cNvPr>
          <p:cNvPicPr>
            <a:picLocks noChangeAspect="1"/>
          </p:cNvPicPr>
          <p:nvPr/>
        </p:nvPicPr>
        <p:blipFill rotWithShape="1">
          <a:blip r:embed="rId2"/>
          <a:srcRect l="13974" r="13458" b="2"/>
          <a:stretch/>
        </p:blipFill>
        <p:spPr>
          <a:xfrm>
            <a:off x="7675658" y="2093976"/>
            <a:ext cx="3941064" cy="4096512"/>
          </a:xfrm>
          <a:prstGeom prst="rect">
            <a:avLst/>
          </a:prstGeom>
        </p:spPr>
      </p:pic>
    </p:spTree>
    <p:extLst>
      <p:ext uri="{BB962C8B-B14F-4D97-AF65-F5344CB8AC3E}">
        <p14:creationId xmlns:p14="http://schemas.microsoft.com/office/powerpoint/2010/main" val="2632745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F6195BC3-4520-FF7B-34CD-D85050061004}"/>
              </a:ext>
            </a:extLst>
          </p:cNvPr>
          <p:cNvSpPr>
            <a:spLocks noGrp="1"/>
          </p:cNvSpPr>
          <p:nvPr>
            <p:ph type="title"/>
          </p:nvPr>
        </p:nvSpPr>
        <p:spPr>
          <a:xfrm>
            <a:off x="572493" y="238539"/>
            <a:ext cx="11018520" cy="1434415"/>
          </a:xfrm>
        </p:spPr>
        <p:txBody>
          <a:bodyPr anchor="b">
            <a:normAutofit/>
          </a:bodyPr>
          <a:lstStyle/>
          <a:p>
            <a:r>
              <a:rPr lang="he-IL" sz="5400"/>
              <a:t>נשים במקרא </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id="{221C3020-E6EA-86F9-710E-AC5F80BB70FC}"/>
              </a:ext>
            </a:extLst>
          </p:cNvPr>
          <p:cNvSpPr>
            <a:spLocks noGrp="1"/>
          </p:cNvSpPr>
          <p:nvPr>
            <p:ph idx="1"/>
          </p:nvPr>
        </p:nvSpPr>
        <p:spPr>
          <a:xfrm>
            <a:off x="572493" y="2071316"/>
            <a:ext cx="6713552" cy="4119172"/>
          </a:xfrm>
        </p:spPr>
        <p:txBody>
          <a:bodyPr anchor="t">
            <a:normAutofit/>
          </a:bodyPr>
          <a:lstStyle/>
          <a:p>
            <a:r>
              <a:rPr lang="he-IL" sz="2200" dirty="0"/>
              <a:t>עלינו להיזהר, כמובן, מהכללה בנוגע ליחס לנשים במקרא –  ממנו עולים קולות מגוונים ביחס לנשים.  </a:t>
            </a:r>
          </a:p>
          <a:p>
            <a:r>
              <a:rPr lang="he-IL" sz="2200" dirty="0"/>
              <a:t>כאשר רעיונות מופיעים בתדירות גבוהה בספרות הקנונית כמו הטקסט המקראי ומתקיימים לאורך זמן הם מעידים על סטרוקטורות פסיכולוגיות, חברתיות ותרבותיות שבאמצעותן פרטים וקבוצות של פרטים מכוונים את התנהגותם (ניר 2016, 11). </a:t>
            </a:r>
          </a:p>
          <a:p>
            <a:r>
              <a:rPr lang="he-IL" sz="2200" dirty="0"/>
              <a:t>כאשר תפישות עולם מושרשות עמוק בחוויה הדתית, כפי שסובר יונג (1987), יש להן כושר גנוז להשתמר בחוויה החילונית. </a:t>
            </a:r>
          </a:p>
        </p:txBody>
      </p:sp>
      <p:pic>
        <p:nvPicPr>
          <p:cNvPr id="4" name="תמונה 3">
            <a:extLst>
              <a:ext uri="{FF2B5EF4-FFF2-40B4-BE49-F238E27FC236}">
                <a16:creationId xmlns:a16="http://schemas.microsoft.com/office/drawing/2014/main" id="{B788EB66-1549-91F9-2251-F84C8451500E}"/>
              </a:ext>
            </a:extLst>
          </p:cNvPr>
          <p:cNvPicPr>
            <a:picLocks noChangeAspect="1"/>
          </p:cNvPicPr>
          <p:nvPr/>
        </p:nvPicPr>
        <p:blipFill rotWithShape="1">
          <a:blip r:embed="rId2"/>
          <a:srcRect l="26968" r="22446"/>
          <a:stretch/>
        </p:blipFill>
        <p:spPr>
          <a:xfrm>
            <a:off x="7675658" y="2093976"/>
            <a:ext cx="3941064" cy="4096512"/>
          </a:xfrm>
          <a:prstGeom prst="rect">
            <a:avLst/>
          </a:prstGeom>
        </p:spPr>
      </p:pic>
    </p:spTree>
    <p:extLst>
      <p:ext uri="{BB962C8B-B14F-4D97-AF65-F5344CB8AC3E}">
        <p14:creationId xmlns:p14="http://schemas.microsoft.com/office/powerpoint/2010/main" val="3289720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61DC183-07AE-409A-AB63-34A0C77B60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0464369-70FA-42AF-948F-80664CA7B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46816"/>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542563E3-0FBE-FE42-4B83-8AF31430920F}"/>
              </a:ext>
            </a:extLst>
          </p:cNvPr>
          <p:cNvSpPr>
            <a:spLocks noGrp="1"/>
          </p:cNvSpPr>
          <p:nvPr>
            <p:ph type="title"/>
          </p:nvPr>
        </p:nvSpPr>
        <p:spPr>
          <a:xfrm>
            <a:off x="581646" y="349664"/>
            <a:ext cx="5845571" cy="1638377"/>
          </a:xfrm>
        </p:spPr>
        <p:txBody>
          <a:bodyPr anchor="b">
            <a:normAutofit/>
          </a:bodyPr>
          <a:lstStyle/>
          <a:p>
            <a:r>
              <a:rPr lang="he-IL" sz="4800"/>
              <a:t>גלעד </a:t>
            </a:r>
          </a:p>
        </p:txBody>
      </p:sp>
      <p:sp>
        <p:nvSpPr>
          <p:cNvPr id="3" name="מציין מיקום תוכן 2">
            <a:extLst>
              <a:ext uri="{FF2B5EF4-FFF2-40B4-BE49-F238E27FC236}">
                <a16:creationId xmlns:a16="http://schemas.microsoft.com/office/drawing/2014/main" id="{B4D06C25-28B7-215C-8824-1A287169CA19}"/>
              </a:ext>
            </a:extLst>
          </p:cNvPr>
          <p:cNvSpPr>
            <a:spLocks noGrp="1"/>
          </p:cNvSpPr>
          <p:nvPr>
            <p:ph idx="1"/>
          </p:nvPr>
        </p:nvSpPr>
        <p:spPr>
          <a:xfrm>
            <a:off x="587988" y="2620641"/>
            <a:ext cx="5837750" cy="3023702"/>
          </a:xfrm>
        </p:spPr>
        <p:txBody>
          <a:bodyPr anchor="ctr">
            <a:normAutofit/>
          </a:bodyPr>
          <a:lstStyle/>
          <a:p>
            <a:r>
              <a:rPr lang="he-IL" sz="1700" dirty="0"/>
              <a:t>העלילה מתרחשת ב"רפובליקה </a:t>
            </a:r>
            <a:r>
              <a:rPr lang="he-IL" sz="1700" dirty="0" err="1"/>
              <a:t>הגלעדית</a:t>
            </a:r>
            <a:r>
              <a:rPr lang="he-IL" sz="1700" dirty="0"/>
              <a:t>" בהשראה משם המקום המקראי – גלעד. </a:t>
            </a:r>
          </a:p>
          <a:p>
            <a:r>
              <a:rPr lang="he-IL" sz="1700" dirty="0"/>
              <a:t>יפתח הגלעדי כפי שמסופר במקרא, היה בן אישה זונה ולכן, אחיו, בני אשתו החוקית של אביו, גירשוהו מבית גלעד אביו (שופטים יא, 1-2). </a:t>
            </a:r>
          </a:p>
          <a:p>
            <a:r>
              <a:rPr lang="he-IL" sz="1700" dirty="0"/>
              <a:t>לאחר שגורש יפתח מביתו פנה לארץ טוב בצפון בעבר הירדן המזרחי. כאשר יצאו בני עמון למלחמה עם אנשי גלעד, נאלצו זקני גלעד לבוא אליו ולבקש ממנו שיהיה להם לקצין ויושיע את גלעד מהעמונים. יפתח נענה לבקשתם (4-10). </a:t>
            </a:r>
          </a:p>
          <a:p>
            <a:r>
              <a:rPr lang="he-IL" sz="1700" dirty="0"/>
              <a:t>יפתח נלחם בבני עמון והצליח. </a:t>
            </a:r>
          </a:p>
        </p:txBody>
      </p:sp>
      <p:sp>
        <p:nvSpPr>
          <p:cNvPr id="13" name="Rectangle 1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669568"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C552A98-EF7D-4D42-AB69-066B786AB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447" y="399675"/>
            <a:ext cx="4647368" cy="5809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תמונה 3">
            <a:extLst>
              <a:ext uri="{FF2B5EF4-FFF2-40B4-BE49-F238E27FC236}">
                <a16:creationId xmlns:a16="http://schemas.microsoft.com/office/drawing/2014/main" id="{37CFAAFC-0443-F0D1-E0EB-3D2E03014E35}"/>
              </a:ext>
            </a:extLst>
          </p:cNvPr>
          <p:cNvPicPr>
            <a:picLocks noChangeAspect="1"/>
          </p:cNvPicPr>
          <p:nvPr/>
        </p:nvPicPr>
        <p:blipFill>
          <a:blip r:embed="rId2"/>
          <a:stretch>
            <a:fillRect/>
          </a:stretch>
        </p:blipFill>
        <p:spPr>
          <a:xfrm>
            <a:off x="7855561" y="627954"/>
            <a:ext cx="3367139" cy="5353373"/>
          </a:xfrm>
          <a:prstGeom prst="rect">
            <a:avLst/>
          </a:prstGeom>
        </p:spPr>
      </p:pic>
      <p:sp>
        <p:nvSpPr>
          <p:cNvPr id="17" name="Rectangle 16">
            <a:extLst>
              <a:ext uri="{FF2B5EF4-FFF2-40B4-BE49-F238E27FC236}">
                <a16:creationId xmlns:a16="http://schemas.microsoft.com/office/drawing/2014/main" id="{A648176E-454C-437C-B0FC-9B82FCF32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774185"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0125445"/>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TotalTime>
  <Words>2848</Words>
  <Application>Microsoft Office PowerPoint</Application>
  <PresentationFormat>מסך רחב</PresentationFormat>
  <Paragraphs>132</Paragraphs>
  <Slides>29</Slides>
  <Notes>0</Notes>
  <HiddenSlides>0</HiddenSlides>
  <MMClips>0</MMClips>
  <ScaleCrop>false</ScaleCrop>
  <HeadingPairs>
    <vt:vector size="6" baseType="variant">
      <vt:variant>
        <vt:lpstr>גופנים בשימוש</vt:lpstr>
      </vt:variant>
      <vt:variant>
        <vt:i4>3</vt:i4>
      </vt:variant>
      <vt:variant>
        <vt:lpstr>ערכת נושא</vt:lpstr>
      </vt:variant>
      <vt:variant>
        <vt:i4>1</vt:i4>
      </vt:variant>
      <vt:variant>
        <vt:lpstr>כותרות שקופיות</vt:lpstr>
      </vt:variant>
      <vt:variant>
        <vt:i4>29</vt:i4>
      </vt:variant>
    </vt:vector>
  </HeadingPairs>
  <TitlesOfParts>
    <vt:vector size="33" baseType="lpstr">
      <vt:lpstr>Arial</vt:lpstr>
      <vt:lpstr>Calibri</vt:lpstr>
      <vt:lpstr>Calibri Light</vt:lpstr>
      <vt:lpstr>ערכת נושא Office</vt:lpstr>
      <vt:lpstr> Biblical Narratives in The Handmaid’s Tale (Margaret Atwood)   Dr. Bina Nir, Department of Multidisciplinary Studies, The Max Stern Yezreel Valley College, Israel </vt:lpstr>
      <vt:lpstr>מצגת של PowerPoint‏</vt:lpstr>
      <vt:lpstr>האם ניתן לדון באופן מושכל במצבן של נשים במאה הנוכחית בהתבסס על רומן המתאר מציאות בדיונית? </vt:lpstr>
      <vt:lpstr>תמרור אזהרה </vt:lpstr>
      <vt:lpstr>"המעמד הרגיל"</vt:lpstr>
      <vt:lpstr>"התקופה הגלעדית"</vt:lpstr>
      <vt:lpstr>סיפורי המקרא</vt:lpstr>
      <vt:lpstr>נשים במקרא </vt:lpstr>
      <vt:lpstr>גלעד </vt:lpstr>
      <vt:lpstr>בִתּוֹ יֹצֵאת לִקְרָאתוֹ בְּתֻפִּים וּבִמְחֹלוֹת </vt:lpstr>
      <vt:lpstr>וְהִיא לֹא-יָדְעָה אִישׁ </vt:lpstr>
      <vt:lpstr>הרפובליקה הגלעדית </vt:lpstr>
      <vt:lpstr>נשים כשפחות הולדה בטקסט המקראי</vt:lpstr>
      <vt:lpstr>מצגת של PowerPoint‏</vt:lpstr>
      <vt:lpstr>'הָבָה לִּי בָנִים וְאִם אַיִן מֵתָה אָנֹכִי'</vt:lpstr>
      <vt:lpstr>בֹּא נָא אֶל שִׁפְחָתִי</vt:lpstr>
      <vt:lpstr>בֹּא נָא אֶל שִׁפְחָתִי</vt:lpstr>
      <vt:lpstr>מצגת של PowerPoint‏</vt:lpstr>
      <vt:lpstr>איזבל המקראית </vt:lpstr>
      <vt:lpstr>בעלות אדנותית על נשים </vt:lpstr>
      <vt:lpstr>"עֵזֶר כְּנֶגְדּוֹ" </vt:lpstr>
      <vt:lpstr>בעלות אדנותית על נשים </vt:lpstr>
      <vt:lpstr>בעלות אדנותית על נשים </vt:lpstr>
      <vt:lpstr>מצגת של PowerPoint‏</vt:lpstr>
      <vt:lpstr>"פֶּן-יֹאמְרוּ לִי אִשָּׁה הֲרָגָתְהוּ"</vt:lpstr>
      <vt:lpstr>היא "האחר" </vt:lpstr>
      <vt:lpstr>סיכום</vt:lpstr>
      <vt:lpstr> לעבר המקראי הרחוק ישנם הדים עד היום</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נרטיבים מקראיים ביצירה 'סיפורה של שפחה'  The Handmaid's Tale Margaret Atwood</dc:title>
  <dc:creator>Bina Nir</dc:creator>
  <cp:lastModifiedBy>Bina Nir</cp:lastModifiedBy>
  <cp:revision>40</cp:revision>
  <dcterms:created xsi:type="dcterms:W3CDTF">2023-05-27T18:45:22Z</dcterms:created>
  <dcterms:modified xsi:type="dcterms:W3CDTF">2024-03-26T15:43:35Z</dcterms:modified>
</cp:coreProperties>
</file>