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98_B9FD413C.xml" ContentType="application/vnd.ms-powerpoint.comments+xml"/>
  <Override PartName="/ppt/notesSlides/notesSlide2.xml" ContentType="application/vnd.openxmlformats-officedocument.presentationml.notesSlide+xml"/>
  <Override PartName="/ppt/comments/modernComment_30D_3B78AF16.xml" ContentType="application/vnd.ms-powerpoint.comment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modernComment_2DB_E17B317B.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4"/>
  </p:sldMasterIdLst>
  <p:notesMasterIdLst>
    <p:notesMasterId r:id="rId23"/>
  </p:notesMasterIdLst>
  <p:sldIdLst>
    <p:sldId id="408" r:id="rId5"/>
    <p:sldId id="781" r:id="rId6"/>
    <p:sldId id="782" r:id="rId7"/>
    <p:sldId id="771" r:id="rId8"/>
    <p:sldId id="256" r:id="rId9"/>
    <p:sldId id="760" r:id="rId10"/>
    <p:sldId id="767" r:id="rId11"/>
    <p:sldId id="768" r:id="rId12"/>
    <p:sldId id="769" r:id="rId13"/>
    <p:sldId id="778" r:id="rId14"/>
    <p:sldId id="779" r:id="rId15"/>
    <p:sldId id="773" r:id="rId16"/>
    <p:sldId id="780" r:id="rId17"/>
    <p:sldId id="774" r:id="rId18"/>
    <p:sldId id="731" r:id="rId19"/>
    <p:sldId id="772" r:id="rId20"/>
    <p:sldId id="777" r:id="rId21"/>
    <p:sldId id="775" r:id="rId22"/>
  </p:sldIdLst>
  <p:sldSz cx="12192000" cy="6858000"/>
  <p:notesSz cx="6858000" cy="9144000"/>
  <p:embeddedFontLst>
    <p:embeddedFont>
      <p:font typeface="Heebo" pitchFamily="2" charset="-79"/>
      <p:regular r:id="rId24"/>
      <p:bold r:id="rId25"/>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0CC16-C721-AECF-4C5B-3CD2860388E3}" name="Alona Tsirulnikov" initials="AT" userId="S::alonat@cet.ac.il::4bbafd77-0cd3-4d60-af1e-94ad4b8daf43" providerId="AD"/>
  <p188:author id="{EF76F96B-C297-2733-30BB-4D158565E27E}" name="Sharon Brand Martin" initials="SBM" userId="S::SharonB@cet.ac.il::a0fb36f2-726f-461a-8261-94a57a32e8c3" providerId="AD"/>
  <p188:author id="{A0453870-F037-DD15-03A2-415DDCD8044B}" name="Sharon Brand Martin" initials="SB" userId="S::sharonb@cet.ac.il::a0fb36f2-726f-461a-8261-94a57a32e8c3" providerId="AD"/>
  <p188:author id="{DD10229C-F1ED-F3C4-D39A-2FF1926A8C6A}" name="Tal Mishaan Spiegel" initials="TS" userId="S::talm@cet.ac.il::3b49d4d9-3b89-4d06-aedf-35a2972b16e6" providerId="AD"/>
  <p188:author id="{FB3328A0-F013-F3B3-C99A-9FFA353D1EA3}" name="Tal Mishaan Spiegel" initials="TMS" userId="S::TalM@cet.ac.il::3b49d4d9-3b89-4d06-aedf-35a2972b16e6" providerId="AD"/>
  <p188:author id="{32D145CE-3CEA-5153-9B39-BF37DB1552C8}" name="Alona Tsirulnikov" initials="AT" userId="S::AlonaT@cet.ac.il::4bbafd77-0cd3-4d60-af1e-94ad4b8daf43" providerId="AD"/>
  <p188:author id="{A52B87F5-66B8-F8C1-3952-09EE809B7D93}" name="shoshy mor" initials="sm" userId="9872a54d55f724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DEF"/>
    <a:srgbClr val="40A8AD"/>
    <a:srgbClr val="EBB7CF"/>
    <a:srgbClr val="E7E6E6"/>
    <a:srgbClr val="DBE7C3"/>
    <a:srgbClr val="9ABC56"/>
    <a:srgbClr val="358B8F"/>
    <a:srgbClr val="CD4E86"/>
    <a:srgbClr val="FFFFFF"/>
    <a:srgbClr val="81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7" d="100"/>
          <a:sy n="77" d="100"/>
        </p:scale>
        <p:origin x="7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4;&#1510;&#1508;&#1497;&#1493;&#1514;%20&#1490;&#1497;&#1504;&#1493;&#1514;/&#1490;&#1503;%20&#1492;&#1513;&#1504;&#1497;&#1497;&#1501;%20&#1497;&#1508;&#1493;/&#1490;&#1503;%20&#1492;&#1513;&#1504;&#1497;&#1497;&#1501;%20&#1500;&#1488;&#1495;&#1512;%20&#1492;&#1514;&#1506;&#1512;&#1489;&#1493;&#1514;2024/&#1504;&#1514;&#1493;&#1504;&#1497;%20&#1490;&#1492;&#1500;%20&#1500;&#1488;&#1495;&#1512;%20&#1492;&#1514;&#1506;&#1512;&#1489;&#1493;&#151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4;&#1510;&#1508;&#1497;&#1493;&#1514;%20&#1490;&#1497;&#1504;&#1493;&#1514;/&#1490;&#1503;%20&#1492;&#1513;&#1504;&#1497;&#1497;&#1501;%20&#1497;&#1508;&#1493;/&#1490;&#1503;%20&#1492;&#1513;&#1504;&#1497;&#1497;&#1501;%20&#1500;&#1488;&#1495;&#1512;%20&#1492;&#1514;&#1506;&#1512;&#1489;&#1493;&#1514;2024/&#1504;&#1514;&#1493;&#1504;&#1497;%20&#1490;&#1492;&#1500;%20&#1500;&#1488;&#1495;&#1512;%20&#1492;&#1514;&#1506;&#1512;&#1489;&#1493;&#151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4;&#1510;&#1508;&#1497;&#1493;&#1514;%20&#1490;&#1497;&#1504;&#1493;&#1514;/&#1490;&#1503;%20&#1492;&#1513;&#1504;&#1497;&#1497;&#1501;%20&#1497;&#1508;&#1493;/&#1490;&#1503;%20&#1492;&#1513;&#1504;&#1497;&#1497;&#1501;%20&#1500;&#1488;&#1495;&#1512;%20&#1492;&#1514;&#1506;&#1512;&#1489;&#1493;&#1514;2024/&#1504;&#1514;&#1493;&#1504;&#1497;%20&#1490;&#1492;&#1500;%20&#1500;&#1488;&#1495;&#1512;%20&#1492;&#1514;&#1506;&#1512;&#1489;&#1493;&#151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4;&#1510;&#1508;&#1497;&#1493;&#1514;%20&#1490;&#1497;&#1504;&#1493;&#1514;/&#1490;&#1503;%20&#1492;&#1513;&#1504;&#1497;&#1497;&#1501;%20&#1497;&#1508;&#1493;/&#1490;&#1503;%20&#1492;&#1513;&#1504;&#1497;&#1497;&#1501;%20&#1500;&#1488;&#1495;&#1512;%20&#1492;&#1514;&#1506;&#1512;&#1489;&#1493;&#1514;2024/&#1504;&#1514;&#1493;&#1504;&#1497;%20&#1490;&#1492;&#1500;%20&#1500;&#1488;&#1495;&#1512;%20&#1492;&#1514;&#1506;&#1512;&#1489;&#1493;&#151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4;&#1510;&#1508;&#1497;&#1493;&#1514;%20&#1490;&#1497;&#1504;&#1493;&#1514;/&#1490;&#1503;%20&#1492;&#1513;&#1504;&#1497;&#1497;&#1501;%20&#1497;&#1508;&#1493;/&#1490;&#1503;%20&#1492;&#1513;&#1504;&#1497;&#1497;&#1501;%20&#1500;&#1488;&#1495;&#1512;%20&#1492;&#1514;&#1506;&#1512;&#1489;&#1493;&#1514;2024/Gan%20Hashnaim%20Jaffa_observations%20post%20intervent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4;&#1510;&#1508;&#1497;&#1493;&#1514;%20&#1490;&#1497;&#1504;&#1493;&#1514;/&#1490;&#1503;%20&#1492;&#1513;&#1504;&#1497;&#1497;&#1501;%20&#1497;&#1508;&#1493;/&#1490;&#1503;%20&#1492;&#1513;&#1504;&#1497;&#1497;&#1501;%20&#1500;&#1488;&#1495;&#1512;%20&#1492;&#1514;&#1506;&#1512;&#1489;&#1493;&#1514;2024/Gan%20Hashnaim%20Jaffa_observations%20post%20intervent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4;&#1510;&#1508;&#1497;&#1493;&#1514;%20&#1490;&#1497;&#1504;&#1493;&#1514;/&#1490;&#1503;%20&#1492;&#1513;&#1504;&#1497;&#1497;&#1501;%20&#1497;&#1508;&#1493;/&#1490;&#1503;%20&#1492;&#1513;&#1504;&#1497;&#1497;&#1501;%20&#1500;&#1488;&#1495;&#1512;%20&#1492;&#1514;&#1506;&#1512;&#1489;&#1493;&#1514;2024/&#1504;&#1514;&#1493;&#1504;&#1497;%20&#1490;&#1492;&#1500;%20&#1500;&#1488;&#1495;&#1512;%20&#1492;&#1514;&#1506;&#1512;&#1489;&#1493;&#151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4;&#1510;&#1508;&#1497;&#1493;&#1514;%20&#1490;&#1497;&#1504;&#1493;&#1514;/&#1490;&#1503;%20&#1492;&#1513;&#1504;&#1497;&#1497;&#1501;%20&#1497;&#1508;&#1493;/&#1490;&#1503;%20&#1492;&#1513;&#1504;&#1497;&#1497;&#1501;%20&#1500;&#1488;&#1495;&#1512;%20&#1492;&#1514;&#1506;&#1512;&#1489;&#1493;&#1514;2024/&#1504;&#1514;&#1493;&#1504;&#1497;%20&#1490;&#1492;&#1500;%20&#1500;&#1488;&#1495;&#1512;%20&#1492;&#1514;&#1506;&#1512;&#1489;&#1493;&#1514;.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a:latin typeface="Heebo" panose="00000500000000000000" pitchFamily="2" charset="-79"/>
                <a:cs typeface="Heebo" panose="00000500000000000000" pitchFamily="2" charset="-79"/>
              </a:rPr>
              <a:t>מאפייני תנועה</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IL"/>
        </a:p>
      </c:txPr>
    </c:title>
    <c:autoTitleDeleted val="0"/>
    <c:plotArea>
      <c:layout/>
      <c:barChart>
        <c:barDir val="col"/>
        <c:grouping val="stacked"/>
        <c:varyColors val="0"/>
        <c:ser>
          <c:idx val="0"/>
          <c:order val="0"/>
          <c:tx>
            <c:strRef>
              <c:f>'[נתוני גהל לאחר התערבות.xlsx]טבלאות וגרפים'!$O$75</c:f>
              <c:strCache>
                <c:ptCount val="1"/>
                <c:pt idx="0">
                  <c:v>רוכבים</c:v>
                </c:pt>
              </c:strCache>
            </c:strRef>
          </c:tx>
          <c:spPr>
            <a:solidFill>
              <a:srgbClr val="EBB7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'[נתוני גהל לאחר התערבות.xlsx]טבלאות וגרפים'!$P$74:$Q$74</c:f>
              <c:strCache>
                <c:ptCount val="2"/>
                <c:pt idx="0">
                  <c:v>לפני התערבות 
N=120</c:v>
                </c:pt>
                <c:pt idx="1">
                  <c:v>לאחר התערבות
N=147</c:v>
                </c:pt>
              </c:strCache>
            </c:strRef>
          </c:cat>
          <c:val>
            <c:numRef>
              <c:f>'[נתוני גהל לאחר התערבות.xlsx]טבלאות וגרפים'!$P$75:$Q$75</c:f>
              <c:numCache>
                <c:formatCode>0%</c:formatCode>
                <c:ptCount val="2"/>
                <c:pt idx="0">
                  <c:v>0.26</c:v>
                </c:pt>
                <c:pt idx="1">
                  <c:v>0.04</c:v>
                </c:pt>
              </c:numCache>
            </c:numRef>
          </c:val>
          <c:extLst>
            <c:ext xmlns:c16="http://schemas.microsoft.com/office/drawing/2014/chart" uri="{C3380CC4-5D6E-409C-BE32-E72D297353CC}">
              <c16:uniqueId val="{00000000-18B7-414A-98BB-71C7F4A44C3B}"/>
            </c:ext>
          </c:extLst>
        </c:ser>
        <c:ser>
          <c:idx val="1"/>
          <c:order val="1"/>
          <c:tx>
            <c:strRef>
              <c:f>'[נתוני גהל לאחר התערבות.xlsx]טבלאות וגרפים'!$O$76</c:f>
              <c:strCache>
                <c:ptCount val="1"/>
                <c:pt idx="0">
                  <c:v>הולכי רגל</c:v>
                </c:pt>
              </c:strCache>
            </c:strRef>
          </c:tx>
          <c:spPr>
            <a:solidFill>
              <a:srgbClr val="40A8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'[נתוני גהל לאחר התערבות.xlsx]טבלאות וגרפים'!$P$74:$Q$74</c:f>
              <c:strCache>
                <c:ptCount val="2"/>
                <c:pt idx="0">
                  <c:v>לפני התערבות 
N=120</c:v>
                </c:pt>
                <c:pt idx="1">
                  <c:v>לאחר התערבות
N=147</c:v>
                </c:pt>
              </c:strCache>
            </c:strRef>
          </c:cat>
          <c:val>
            <c:numRef>
              <c:f>'[נתוני גהל לאחר התערבות.xlsx]טבלאות וגרפים'!$P$76:$Q$76</c:f>
              <c:numCache>
                <c:formatCode>0%</c:formatCode>
                <c:ptCount val="2"/>
                <c:pt idx="0">
                  <c:v>0.72</c:v>
                </c:pt>
                <c:pt idx="1">
                  <c:v>0.82</c:v>
                </c:pt>
              </c:numCache>
            </c:numRef>
          </c:val>
          <c:extLst>
            <c:ext xmlns:c16="http://schemas.microsoft.com/office/drawing/2014/chart" uri="{C3380CC4-5D6E-409C-BE32-E72D297353CC}">
              <c16:uniqueId val="{00000001-18B7-414A-98BB-71C7F4A44C3B}"/>
            </c:ext>
          </c:extLst>
        </c:ser>
        <c:ser>
          <c:idx val="2"/>
          <c:order val="2"/>
          <c:tx>
            <c:strRef>
              <c:f>'[נתוני גהל לאחר התערבות.xlsx]טבלאות וגרפים'!$O$77</c:f>
              <c:strCache>
                <c:ptCount val="1"/>
                <c:pt idx="0">
                  <c:v>לידה עד 5</c:v>
                </c:pt>
              </c:strCache>
            </c:strRef>
          </c:tx>
          <c:spPr>
            <a:solidFill>
              <a:srgbClr val="9ABC5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'[נתוני גהל לאחר התערבות.xlsx]טבלאות וגרפים'!$P$74:$Q$74</c:f>
              <c:strCache>
                <c:ptCount val="2"/>
                <c:pt idx="0">
                  <c:v>לפני התערבות 
N=120</c:v>
                </c:pt>
                <c:pt idx="1">
                  <c:v>לאחר התערבות
N=147</c:v>
                </c:pt>
              </c:strCache>
            </c:strRef>
          </c:cat>
          <c:val>
            <c:numRef>
              <c:f>'[נתוני גהל לאחר התערבות.xlsx]טבלאות וגרפים'!$P$77:$Q$77</c:f>
              <c:numCache>
                <c:formatCode>0%</c:formatCode>
                <c:ptCount val="2"/>
                <c:pt idx="0">
                  <c:v>0.03</c:v>
                </c:pt>
                <c:pt idx="1">
                  <c:v>0.12</c:v>
                </c:pt>
              </c:numCache>
            </c:numRef>
          </c:val>
          <c:extLst>
            <c:ext xmlns:c16="http://schemas.microsoft.com/office/drawing/2014/chart" uri="{C3380CC4-5D6E-409C-BE32-E72D297353CC}">
              <c16:uniqueId val="{00000002-18B7-414A-98BB-71C7F4A44C3B}"/>
            </c:ext>
          </c:extLst>
        </c:ser>
        <c:ser>
          <c:idx val="3"/>
          <c:order val="3"/>
          <c:tx>
            <c:strRef>
              <c:f>'[נתוני גהל לאחר התערבות.xlsx]טבלאות וגרפים'!$O$78</c:f>
              <c:strCache>
                <c:ptCount val="1"/>
                <c:pt idx="0">
                  <c:v>כיסא גלגלים</c:v>
                </c:pt>
              </c:strCache>
            </c:strRef>
          </c:tx>
          <c:spPr>
            <a:solidFill>
              <a:schemeClr val="bg1">
                <a:lumMod val="65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18B7-414A-98BB-71C7F4A44C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'[נתוני גהל לאחר התערבות.xlsx]טבלאות וגרפים'!$P$74:$Q$74</c:f>
              <c:strCache>
                <c:ptCount val="2"/>
                <c:pt idx="0">
                  <c:v>לפני התערבות 
N=120</c:v>
                </c:pt>
                <c:pt idx="1">
                  <c:v>לאחר התערבות
N=147</c:v>
                </c:pt>
              </c:strCache>
            </c:strRef>
          </c:cat>
          <c:val>
            <c:numRef>
              <c:f>'[נתוני גהל לאחר התערבות.xlsx]טבלאות וגרפים'!$P$78:$Q$78</c:f>
              <c:numCache>
                <c:formatCode>0%</c:formatCode>
                <c:ptCount val="2"/>
                <c:pt idx="1">
                  <c:v>0.01</c:v>
                </c:pt>
              </c:numCache>
            </c:numRef>
          </c:val>
          <c:extLst>
            <c:ext xmlns:c16="http://schemas.microsoft.com/office/drawing/2014/chart" uri="{C3380CC4-5D6E-409C-BE32-E72D297353CC}">
              <c16:uniqueId val="{00000003-18B7-414A-98BB-71C7F4A44C3B}"/>
            </c:ext>
          </c:extLst>
        </c:ser>
        <c:dLbls>
          <c:dLblPos val="ctr"/>
          <c:showLegendKey val="0"/>
          <c:showVal val="1"/>
          <c:showCatName val="0"/>
          <c:showSerName val="0"/>
          <c:showPercent val="0"/>
          <c:showBubbleSize val="0"/>
        </c:dLbls>
        <c:gapWidth val="150"/>
        <c:overlap val="100"/>
        <c:axId val="2132549599"/>
        <c:axId val="2132550079"/>
      </c:barChart>
      <c:catAx>
        <c:axId val="213254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IL"/>
          </a:p>
        </c:txPr>
        <c:crossAx val="2132550079"/>
        <c:crosses val="autoZero"/>
        <c:auto val="1"/>
        <c:lblAlgn val="ctr"/>
        <c:lblOffset val="100"/>
        <c:noMultiLvlLbl val="0"/>
      </c:catAx>
      <c:valAx>
        <c:axId val="213255007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IL"/>
          </a:p>
        </c:txPr>
        <c:crossAx val="213254959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IL"/>
          </a:p>
        </c:txPr>
      </c:legendEntry>
      <c:legendEntry>
        <c:idx val="2"/>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IL"/>
          </a:p>
        </c:txPr>
      </c:legendEntry>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IL"/>
        </a:p>
      </c:txPr>
    </c:legend>
    <c:plotVisOnly val="1"/>
    <c:dispBlanksAs val="gap"/>
    <c:showDLblsOverMax val="0"/>
  </c:chart>
  <c:spPr>
    <a:noFill/>
    <a:ln>
      <a:noFill/>
    </a:ln>
    <a:effectLst/>
  </c:spPr>
  <c:txPr>
    <a:bodyPr/>
    <a:lstStyle/>
    <a:p>
      <a:pPr>
        <a:defRPr/>
      </a:pPr>
      <a:endParaRPr lang="en-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ebo" panose="00000500000000000000" pitchFamily="2" charset="-79"/>
                <a:ea typeface="+mn-ea"/>
                <a:cs typeface="Heebo" panose="00000500000000000000" pitchFamily="2" charset="-79"/>
              </a:defRPr>
            </a:pPr>
            <a:r>
              <a:rPr lang="he-IL">
                <a:latin typeface="Heebo" panose="00000500000000000000" pitchFamily="2" charset="-79"/>
                <a:cs typeface="Heebo" panose="00000500000000000000" pitchFamily="2" charset="-79"/>
              </a:rPr>
              <a:t>מגדר נוכחים</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ebo" panose="00000500000000000000" pitchFamily="2" charset="-79"/>
              <a:ea typeface="+mn-ea"/>
              <a:cs typeface="Heebo" panose="00000500000000000000" pitchFamily="2" charset="-79"/>
            </a:defRPr>
          </a:pPr>
          <a:endParaRPr lang="en-IL"/>
        </a:p>
      </c:txPr>
    </c:title>
    <c:autoTitleDeleted val="0"/>
    <c:plotArea>
      <c:layout/>
      <c:barChart>
        <c:barDir val="col"/>
        <c:grouping val="stacked"/>
        <c:varyColors val="0"/>
        <c:ser>
          <c:idx val="0"/>
          <c:order val="0"/>
          <c:tx>
            <c:strRef>
              <c:f>'[נתוני גהל לאחר התערבות.xlsx]טבלאות וגרפים'!$I$326</c:f>
              <c:strCache>
                <c:ptCount val="1"/>
                <c:pt idx="0">
                  <c:v>נשים</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'[נתוני גהל לאחר התערבות.xlsx]טבלאות וגרפים'!$J$325:$K$325</c:f>
              <c:strCache>
                <c:ptCount val="2"/>
                <c:pt idx="0">
                  <c:v>לפני התערבות 
N=320</c:v>
                </c:pt>
                <c:pt idx="1">
                  <c:v>לאחר התערבות
N=241</c:v>
                </c:pt>
              </c:strCache>
            </c:strRef>
          </c:cat>
          <c:val>
            <c:numRef>
              <c:f>'[נתוני גהל לאחר התערבות.xlsx]טבלאות וגרפים'!$J$326:$K$326</c:f>
              <c:numCache>
                <c:formatCode>0%</c:formatCode>
                <c:ptCount val="2"/>
                <c:pt idx="0">
                  <c:v>0.25</c:v>
                </c:pt>
                <c:pt idx="1">
                  <c:v>0.56999999999999995</c:v>
                </c:pt>
              </c:numCache>
            </c:numRef>
          </c:val>
          <c:extLst>
            <c:ext xmlns:c16="http://schemas.microsoft.com/office/drawing/2014/chart" uri="{C3380CC4-5D6E-409C-BE32-E72D297353CC}">
              <c16:uniqueId val="{00000000-A947-4847-8993-294DADBC8469}"/>
            </c:ext>
          </c:extLst>
        </c:ser>
        <c:ser>
          <c:idx val="1"/>
          <c:order val="1"/>
          <c:tx>
            <c:strRef>
              <c:f>'[נתוני גהל לאחר התערבות.xlsx]טבלאות וגרפים'!$I$327</c:f>
              <c:strCache>
                <c:ptCount val="1"/>
                <c:pt idx="0">
                  <c:v>גברים</c:v>
                </c:pt>
              </c:strCache>
            </c:strRef>
          </c:tx>
          <c:spPr>
            <a:solidFill>
              <a:srgbClr val="40A8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'[נתוני גהל לאחר התערבות.xlsx]טבלאות וגרפים'!$J$325:$K$325</c:f>
              <c:strCache>
                <c:ptCount val="2"/>
                <c:pt idx="0">
                  <c:v>לפני התערבות 
N=320</c:v>
                </c:pt>
                <c:pt idx="1">
                  <c:v>לאחר התערבות
N=241</c:v>
                </c:pt>
              </c:strCache>
            </c:strRef>
          </c:cat>
          <c:val>
            <c:numRef>
              <c:f>'[נתוני גהל לאחר התערבות.xlsx]טבלאות וגרפים'!$J$327:$K$327</c:f>
              <c:numCache>
                <c:formatCode>0%</c:formatCode>
                <c:ptCount val="2"/>
                <c:pt idx="0">
                  <c:v>0.75</c:v>
                </c:pt>
                <c:pt idx="1">
                  <c:v>0.43</c:v>
                </c:pt>
              </c:numCache>
            </c:numRef>
          </c:val>
          <c:extLst>
            <c:ext xmlns:c16="http://schemas.microsoft.com/office/drawing/2014/chart" uri="{C3380CC4-5D6E-409C-BE32-E72D297353CC}">
              <c16:uniqueId val="{00000001-A947-4847-8993-294DADBC8469}"/>
            </c:ext>
          </c:extLst>
        </c:ser>
        <c:dLbls>
          <c:dLblPos val="ctr"/>
          <c:showLegendKey val="0"/>
          <c:showVal val="1"/>
          <c:showCatName val="0"/>
          <c:showSerName val="0"/>
          <c:showPercent val="0"/>
          <c:showBubbleSize val="0"/>
        </c:dLbls>
        <c:gapWidth val="150"/>
        <c:overlap val="100"/>
        <c:axId val="2132549599"/>
        <c:axId val="2132550079"/>
      </c:barChart>
      <c:catAx>
        <c:axId val="213254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IL"/>
          </a:p>
        </c:txPr>
        <c:crossAx val="2132550079"/>
        <c:crosses val="autoZero"/>
        <c:auto val="1"/>
        <c:lblAlgn val="ctr"/>
        <c:lblOffset val="100"/>
        <c:noMultiLvlLbl val="0"/>
      </c:catAx>
      <c:valAx>
        <c:axId val="2132550079"/>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IL"/>
          </a:p>
        </c:txPr>
        <c:crossAx val="2132549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IL"/>
        </a:p>
      </c:txPr>
    </c:legend>
    <c:plotVisOnly val="1"/>
    <c:dispBlanksAs val="gap"/>
    <c:showDLblsOverMax val="0"/>
  </c:chart>
  <c:spPr>
    <a:noFill/>
    <a:ln>
      <a:noFill/>
    </a:ln>
    <a:effectLst/>
  </c:spPr>
  <c:txPr>
    <a:bodyPr/>
    <a:lstStyle/>
    <a:p>
      <a:pPr>
        <a:defRPr/>
      </a:pPr>
      <a:endParaRPr lang="en-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he-IL" sz="1000"/>
              <a:t>גיל שוהים</a:t>
            </a:r>
            <a:r>
              <a:rPr lang="he-IL" sz="1100" b="1"/>
              <a:t> לאחר </a:t>
            </a:r>
            <a:r>
              <a:rPr lang="he-IL" sz="1000"/>
              <a:t>התערבות</a:t>
            </a:r>
          </a:p>
          <a:p>
            <a:pPr>
              <a:defRPr sz="1000"/>
            </a:pPr>
            <a:r>
              <a:rPr lang="en-US" sz="1000"/>
              <a:t>N</a:t>
            </a:r>
            <a:r>
              <a:rPr lang="he-IL" sz="1000"/>
              <a:t>=193</a:t>
            </a:r>
            <a:endParaRPr lang="en-US" sz="100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IL"/>
        </a:p>
      </c:txPr>
    </c:title>
    <c:autoTitleDeleted val="0"/>
    <c:plotArea>
      <c:layout/>
      <c:barChart>
        <c:barDir val="col"/>
        <c:grouping val="stacked"/>
        <c:varyColors val="0"/>
        <c:ser>
          <c:idx val="0"/>
          <c:order val="0"/>
          <c:tx>
            <c:strRef>
              <c:f>'[נתוני גהל לאחר התערבות.xlsx]טבלאות וגרפים'!$C$230</c:f>
              <c:strCache>
                <c:ptCount val="1"/>
                <c:pt idx="0">
                  <c:v>65+
2%</c:v>
                </c:pt>
              </c:strCache>
            </c:strRef>
          </c:tx>
          <c:spPr>
            <a:solidFill>
              <a:srgbClr val="BCEDEF"/>
            </a:solidFill>
            <a:ln>
              <a:noFill/>
            </a:ln>
            <a:effectLst/>
          </c:spPr>
          <c:invertIfNegative val="0"/>
          <c:cat>
            <c:multiLvlStrRef>
              <c:f>'[נתוני גהל לאחר התערבות.xlsx]טבלאות וגרפים'!$A$231:$B$245</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'[נתוני גהל לאחר התערבות.xlsx]טבלאות וגרפים'!$C$231:$C$245</c:f>
              <c:numCache>
                <c:formatCode>General</c:formatCode>
                <c:ptCount val="15"/>
                <c:pt idx="7">
                  <c:v>3</c:v>
                </c:pt>
              </c:numCache>
            </c:numRef>
          </c:val>
          <c:extLst>
            <c:ext xmlns:c16="http://schemas.microsoft.com/office/drawing/2014/chart" uri="{C3380CC4-5D6E-409C-BE32-E72D297353CC}">
              <c16:uniqueId val="{00000000-FC20-497A-9DBA-A6B93AAC38C6}"/>
            </c:ext>
          </c:extLst>
        </c:ser>
        <c:ser>
          <c:idx val="1"/>
          <c:order val="1"/>
          <c:tx>
            <c:strRef>
              <c:f>'[נתוני גהל לאחר התערבות.xlsx]טבלאות וגרפים'!$D$230</c:f>
              <c:strCache>
                <c:ptCount val="1"/>
                <c:pt idx="0">
                  <c:v>15-64
50%</c:v>
                </c:pt>
              </c:strCache>
            </c:strRef>
          </c:tx>
          <c:spPr>
            <a:solidFill>
              <a:srgbClr val="40A8AD"/>
            </a:solidFill>
            <a:ln>
              <a:noFill/>
            </a:ln>
            <a:effectLst/>
          </c:spPr>
          <c:invertIfNegative val="0"/>
          <c:cat>
            <c:multiLvlStrRef>
              <c:f>'[נתוני גהל לאחר התערבות.xlsx]טבלאות וגרפים'!$A$231:$B$245</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'[נתוני גהל לאחר התערבות.xlsx]טבלאות וגרפים'!$D$231:$D$245</c:f>
              <c:numCache>
                <c:formatCode>General</c:formatCode>
                <c:ptCount val="15"/>
                <c:pt idx="0">
                  <c:v>2</c:v>
                </c:pt>
                <c:pt idx="1">
                  <c:v>3</c:v>
                </c:pt>
                <c:pt idx="2">
                  <c:v>17</c:v>
                </c:pt>
                <c:pt idx="3">
                  <c:v>3</c:v>
                </c:pt>
                <c:pt idx="4">
                  <c:v>5</c:v>
                </c:pt>
                <c:pt idx="5">
                  <c:v>7</c:v>
                </c:pt>
                <c:pt idx="6">
                  <c:v>2</c:v>
                </c:pt>
                <c:pt idx="7">
                  <c:v>15</c:v>
                </c:pt>
                <c:pt idx="8">
                  <c:v>14</c:v>
                </c:pt>
                <c:pt idx="9">
                  <c:v>5</c:v>
                </c:pt>
                <c:pt idx="10">
                  <c:v>5</c:v>
                </c:pt>
                <c:pt idx="11">
                  <c:v>2</c:v>
                </c:pt>
                <c:pt idx="12">
                  <c:v>3</c:v>
                </c:pt>
                <c:pt idx="13">
                  <c:v>4</c:v>
                </c:pt>
                <c:pt idx="14">
                  <c:v>10</c:v>
                </c:pt>
              </c:numCache>
            </c:numRef>
          </c:val>
          <c:extLst>
            <c:ext xmlns:c16="http://schemas.microsoft.com/office/drawing/2014/chart" uri="{C3380CC4-5D6E-409C-BE32-E72D297353CC}">
              <c16:uniqueId val="{00000001-FC20-497A-9DBA-A6B93AAC38C6}"/>
            </c:ext>
          </c:extLst>
        </c:ser>
        <c:ser>
          <c:idx val="2"/>
          <c:order val="2"/>
          <c:tx>
            <c:strRef>
              <c:f>'[נתוני גהל לאחר התערבות.xlsx]טבלאות וגרפים'!$E$230</c:f>
              <c:strCache>
                <c:ptCount val="1"/>
                <c:pt idx="0">
                  <c:v>גיל 5-14
25%</c:v>
                </c:pt>
              </c:strCache>
            </c:strRef>
          </c:tx>
          <c:spPr>
            <a:solidFill>
              <a:srgbClr val="CD4E86"/>
            </a:solidFill>
            <a:ln>
              <a:noFill/>
            </a:ln>
            <a:effectLst/>
          </c:spPr>
          <c:invertIfNegative val="0"/>
          <c:cat>
            <c:multiLvlStrRef>
              <c:f>'[נתוני גהל לאחר התערבות.xlsx]טבלאות וגרפים'!$A$231:$B$245</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'[נתוני גהל לאחר התערבות.xlsx]טבלאות וגרפים'!$E$231:$E$245</c:f>
              <c:numCache>
                <c:formatCode>General</c:formatCode>
                <c:ptCount val="15"/>
                <c:pt idx="3">
                  <c:v>3</c:v>
                </c:pt>
                <c:pt idx="4">
                  <c:v>4</c:v>
                </c:pt>
                <c:pt idx="5">
                  <c:v>5</c:v>
                </c:pt>
                <c:pt idx="6">
                  <c:v>4</c:v>
                </c:pt>
                <c:pt idx="7">
                  <c:v>12</c:v>
                </c:pt>
                <c:pt idx="8">
                  <c:v>5</c:v>
                </c:pt>
                <c:pt idx="9">
                  <c:v>4</c:v>
                </c:pt>
                <c:pt idx="10">
                  <c:v>3</c:v>
                </c:pt>
                <c:pt idx="11">
                  <c:v>2</c:v>
                </c:pt>
                <c:pt idx="14">
                  <c:v>6</c:v>
                </c:pt>
              </c:numCache>
            </c:numRef>
          </c:val>
          <c:extLst>
            <c:ext xmlns:c16="http://schemas.microsoft.com/office/drawing/2014/chart" uri="{C3380CC4-5D6E-409C-BE32-E72D297353CC}">
              <c16:uniqueId val="{00000002-FC20-497A-9DBA-A6B93AAC38C6}"/>
            </c:ext>
          </c:extLst>
        </c:ser>
        <c:ser>
          <c:idx val="3"/>
          <c:order val="3"/>
          <c:tx>
            <c:strRef>
              <c:f>'[נתוני גהל לאחר התערבות.xlsx]טבלאות וגרפים'!$F$230</c:f>
              <c:strCache>
                <c:ptCount val="1"/>
                <c:pt idx="0">
                  <c:v>לידה עד 5
23%</c:v>
                </c:pt>
              </c:strCache>
            </c:strRef>
          </c:tx>
          <c:spPr>
            <a:solidFill>
              <a:srgbClr val="9ABC56"/>
            </a:solidFill>
            <a:ln>
              <a:noFill/>
            </a:ln>
            <a:effectLst/>
          </c:spPr>
          <c:invertIfNegative val="0"/>
          <c:dPt>
            <c:idx val="7"/>
            <c:invertIfNegative val="0"/>
            <c:bubble3D val="0"/>
            <c:spPr>
              <a:solidFill>
                <a:srgbClr val="9ABC56"/>
              </a:solidFill>
              <a:ln w="12700">
                <a:solidFill>
                  <a:schemeClr val="tx1"/>
                </a:solidFill>
              </a:ln>
              <a:effectLst/>
            </c:spPr>
            <c:extLst>
              <c:ext xmlns:c16="http://schemas.microsoft.com/office/drawing/2014/chart" uri="{C3380CC4-5D6E-409C-BE32-E72D297353CC}">
                <c16:uniqueId val="{00000004-FC20-497A-9DBA-A6B93AAC38C6}"/>
              </c:ext>
            </c:extLst>
          </c:dPt>
          <c:dPt>
            <c:idx val="8"/>
            <c:invertIfNegative val="0"/>
            <c:bubble3D val="0"/>
            <c:spPr>
              <a:solidFill>
                <a:srgbClr val="9ABC56"/>
              </a:solidFill>
              <a:ln w="12700">
                <a:solidFill>
                  <a:schemeClr val="tx1"/>
                </a:solidFill>
              </a:ln>
              <a:effectLst/>
            </c:spPr>
            <c:extLst>
              <c:ext xmlns:c16="http://schemas.microsoft.com/office/drawing/2014/chart" uri="{C3380CC4-5D6E-409C-BE32-E72D297353CC}">
                <c16:uniqueId val="{00000005-FC20-497A-9DBA-A6B93AAC38C6}"/>
              </c:ext>
            </c:extLst>
          </c:dPt>
          <c:cat>
            <c:multiLvlStrRef>
              <c:f>'[נתוני גהל לאחר התערבות.xlsx]טבלאות וגרפים'!$A$231:$B$245</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'[נתוני גהל לאחר התערבות.xlsx]טבלאות וגרפים'!$F$231:$F$245</c:f>
              <c:numCache>
                <c:formatCode>General</c:formatCode>
                <c:ptCount val="15"/>
                <c:pt idx="1">
                  <c:v>2</c:v>
                </c:pt>
                <c:pt idx="2">
                  <c:v>3</c:v>
                </c:pt>
                <c:pt idx="3">
                  <c:v>2</c:v>
                </c:pt>
                <c:pt idx="7">
                  <c:v>13</c:v>
                </c:pt>
                <c:pt idx="8">
                  <c:v>11</c:v>
                </c:pt>
                <c:pt idx="9">
                  <c:v>1</c:v>
                </c:pt>
                <c:pt idx="11">
                  <c:v>1</c:v>
                </c:pt>
                <c:pt idx="12">
                  <c:v>1</c:v>
                </c:pt>
                <c:pt idx="13">
                  <c:v>2</c:v>
                </c:pt>
                <c:pt idx="14">
                  <c:v>9</c:v>
                </c:pt>
              </c:numCache>
            </c:numRef>
          </c:val>
          <c:extLst>
            <c:ext xmlns:c16="http://schemas.microsoft.com/office/drawing/2014/chart" uri="{C3380CC4-5D6E-409C-BE32-E72D297353CC}">
              <c16:uniqueId val="{00000003-FC20-497A-9DBA-A6B93AAC38C6}"/>
            </c:ext>
          </c:extLst>
        </c:ser>
        <c:dLbls>
          <c:showLegendKey val="0"/>
          <c:showVal val="0"/>
          <c:showCatName val="0"/>
          <c:showSerName val="0"/>
          <c:showPercent val="0"/>
          <c:showBubbleSize val="0"/>
        </c:dLbls>
        <c:gapWidth val="0"/>
        <c:overlap val="100"/>
        <c:axId val="212412303"/>
        <c:axId val="212412783"/>
      </c:barChart>
      <c:catAx>
        <c:axId val="21241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212412783"/>
        <c:crosses val="autoZero"/>
        <c:auto val="1"/>
        <c:lblAlgn val="ctr"/>
        <c:lblOffset val="100"/>
        <c:noMultiLvlLbl val="0"/>
      </c:catAx>
      <c:valAx>
        <c:axId val="212412783"/>
        <c:scaling>
          <c:orientation val="minMax"/>
          <c:max val="7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212412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IL"/>
        </a:p>
      </c:txPr>
    </c:legend>
    <c:plotVisOnly val="1"/>
    <c:dispBlanksAs val="gap"/>
    <c:showDLblsOverMax val="0"/>
  </c:chart>
  <c:spPr>
    <a:noFill/>
    <a:ln>
      <a:noFill/>
    </a:ln>
    <a:effectLst/>
  </c:spPr>
  <c:txPr>
    <a:bodyPr/>
    <a:lstStyle/>
    <a:p>
      <a:pPr>
        <a:defRPr/>
      </a:pPr>
      <a:endParaRPr lang="en-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he-IL" sz="1000"/>
              <a:t>גיל שוהים </a:t>
            </a:r>
            <a:r>
              <a:rPr lang="he-IL" sz="1050" b="1"/>
              <a:t>לפני </a:t>
            </a:r>
            <a:r>
              <a:rPr lang="he-IL" sz="1000"/>
              <a:t>התערבות</a:t>
            </a:r>
          </a:p>
          <a:p>
            <a:pPr>
              <a:defRPr sz="1000"/>
            </a:pPr>
            <a:r>
              <a:rPr lang="en-US" sz="1000"/>
              <a:t>N</a:t>
            </a:r>
            <a:r>
              <a:rPr lang="he-IL" sz="1000"/>
              <a:t>=411</a:t>
            </a:r>
            <a:endParaRPr lang="en-US" sz="100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IL"/>
        </a:p>
      </c:txPr>
    </c:title>
    <c:autoTitleDeleted val="0"/>
    <c:plotArea>
      <c:layout/>
      <c:barChart>
        <c:barDir val="col"/>
        <c:grouping val="stacked"/>
        <c:varyColors val="0"/>
        <c:ser>
          <c:idx val="0"/>
          <c:order val="0"/>
          <c:tx>
            <c:strRef>
              <c:f>'[נתוני גהל לאחר התערבות.xlsx]טבלאות וגרפים'!$C$264</c:f>
              <c:strCache>
                <c:ptCount val="1"/>
                <c:pt idx="0">
                  <c:v>65+
4%</c:v>
                </c:pt>
              </c:strCache>
            </c:strRef>
          </c:tx>
          <c:spPr>
            <a:solidFill>
              <a:srgbClr val="BCEDEF"/>
            </a:solidFill>
            <a:ln>
              <a:noFill/>
            </a:ln>
            <a:effectLst/>
          </c:spPr>
          <c:invertIfNegative val="0"/>
          <c:cat>
            <c:multiLvlStrRef>
              <c:f>'[נתוני גהל לאחר התערבות.xlsx]טבלאות וגרפים'!$A$265:$B$279</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'[נתוני גהל לאחר התערבות.xlsx]טבלאות וגרפים'!$C$265:$C$279</c:f>
              <c:numCache>
                <c:formatCode>General</c:formatCode>
                <c:ptCount val="15"/>
                <c:pt idx="1">
                  <c:v>2</c:v>
                </c:pt>
                <c:pt idx="2">
                  <c:v>4</c:v>
                </c:pt>
                <c:pt idx="3">
                  <c:v>2</c:v>
                </c:pt>
                <c:pt idx="12">
                  <c:v>1</c:v>
                </c:pt>
                <c:pt idx="13">
                  <c:v>3</c:v>
                </c:pt>
                <c:pt idx="14">
                  <c:v>4</c:v>
                </c:pt>
              </c:numCache>
            </c:numRef>
          </c:val>
          <c:extLst>
            <c:ext xmlns:c16="http://schemas.microsoft.com/office/drawing/2014/chart" uri="{C3380CC4-5D6E-409C-BE32-E72D297353CC}">
              <c16:uniqueId val="{00000000-23CF-4D4E-8C2E-F9607FF1A07B}"/>
            </c:ext>
          </c:extLst>
        </c:ser>
        <c:ser>
          <c:idx val="1"/>
          <c:order val="1"/>
          <c:tx>
            <c:strRef>
              <c:f>'[נתוני גהל לאחר התערבות.xlsx]טבלאות וגרפים'!$D$264</c:f>
              <c:strCache>
                <c:ptCount val="1"/>
                <c:pt idx="0">
                  <c:v>15-64
49%</c:v>
                </c:pt>
              </c:strCache>
            </c:strRef>
          </c:tx>
          <c:spPr>
            <a:solidFill>
              <a:srgbClr val="40A8AD"/>
            </a:solidFill>
            <a:ln>
              <a:noFill/>
            </a:ln>
            <a:effectLst/>
          </c:spPr>
          <c:invertIfNegative val="0"/>
          <c:cat>
            <c:multiLvlStrRef>
              <c:f>'[נתוני גהל לאחר התערבות.xlsx]טבלאות וגרפים'!$A$265:$B$279</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'[נתוני גהל לאחר התערבות.xlsx]טבלאות וגרפים'!$D$265:$D$279</c:f>
              <c:numCache>
                <c:formatCode>General</c:formatCode>
                <c:ptCount val="15"/>
                <c:pt idx="1">
                  <c:v>24</c:v>
                </c:pt>
                <c:pt idx="2">
                  <c:v>22</c:v>
                </c:pt>
                <c:pt idx="3">
                  <c:v>28</c:v>
                </c:pt>
                <c:pt idx="4">
                  <c:v>29</c:v>
                </c:pt>
                <c:pt idx="5">
                  <c:v>29</c:v>
                </c:pt>
                <c:pt idx="7">
                  <c:v>20</c:v>
                </c:pt>
                <c:pt idx="8">
                  <c:v>15</c:v>
                </c:pt>
                <c:pt idx="9">
                  <c:v>10</c:v>
                </c:pt>
                <c:pt idx="10">
                  <c:v>10</c:v>
                </c:pt>
                <c:pt idx="12">
                  <c:v>3</c:v>
                </c:pt>
                <c:pt idx="13">
                  <c:v>7</c:v>
                </c:pt>
                <c:pt idx="14">
                  <c:v>6</c:v>
                </c:pt>
              </c:numCache>
            </c:numRef>
          </c:val>
          <c:extLst>
            <c:ext xmlns:c16="http://schemas.microsoft.com/office/drawing/2014/chart" uri="{C3380CC4-5D6E-409C-BE32-E72D297353CC}">
              <c16:uniqueId val="{00000001-23CF-4D4E-8C2E-F9607FF1A07B}"/>
            </c:ext>
          </c:extLst>
        </c:ser>
        <c:ser>
          <c:idx val="2"/>
          <c:order val="2"/>
          <c:tx>
            <c:strRef>
              <c:f>'[נתוני גהל לאחר התערבות.xlsx]טבלאות וגרפים'!$E$264</c:f>
              <c:strCache>
                <c:ptCount val="1"/>
                <c:pt idx="0">
                  <c:v>גיל 5-14
25%</c:v>
                </c:pt>
              </c:strCache>
            </c:strRef>
          </c:tx>
          <c:spPr>
            <a:solidFill>
              <a:srgbClr val="CD4E86"/>
            </a:solidFill>
            <a:ln>
              <a:noFill/>
            </a:ln>
            <a:effectLst/>
          </c:spPr>
          <c:invertIfNegative val="0"/>
          <c:cat>
            <c:multiLvlStrRef>
              <c:f>'[נתוני גהל לאחר התערבות.xlsx]טבלאות וגרפים'!$A$265:$B$279</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'[נתוני גהל לאחר התערבות.xlsx]טבלאות וגרפים'!$E$265:$E$279</c:f>
              <c:numCache>
                <c:formatCode>General</c:formatCode>
                <c:ptCount val="15"/>
                <c:pt idx="1">
                  <c:v>4</c:v>
                </c:pt>
                <c:pt idx="2">
                  <c:v>1</c:v>
                </c:pt>
                <c:pt idx="3">
                  <c:v>4</c:v>
                </c:pt>
                <c:pt idx="4">
                  <c:v>11</c:v>
                </c:pt>
                <c:pt idx="5">
                  <c:v>19</c:v>
                </c:pt>
                <c:pt idx="7">
                  <c:v>7</c:v>
                </c:pt>
                <c:pt idx="8">
                  <c:v>10</c:v>
                </c:pt>
                <c:pt idx="9">
                  <c:v>16</c:v>
                </c:pt>
                <c:pt idx="10">
                  <c:v>23</c:v>
                </c:pt>
                <c:pt idx="14">
                  <c:v>6</c:v>
                </c:pt>
              </c:numCache>
            </c:numRef>
          </c:val>
          <c:extLst>
            <c:ext xmlns:c16="http://schemas.microsoft.com/office/drawing/2014/chart" uri="{C3380CC4-5D6E-409C-BE32-E72D297353CC}">
              <c16:uniqueId val="{00000002-23CF-4D4E-8C2E-F9607FF1A07B}"/>
            </c:ext>
          </c:extLst>
        </c:ser>
        <c:ser>
          <c:idx val="3"/>
          <c:order val="3"/>
          <c:tx>
            <c:strRef>
              <c:f>'[נתוני גהל לאחר התערבות.xlsx]טבלאות וגרפים'!$F$264</c:f>
              <c:strCache>
                <c:ptCount val="1"/>
                <c:pt idx="0">
                  <c:v>לידה עד 5
22%</c:v>
                </c:pt>
              </c:strCache>
            </c:strRef>
          </c:tx>
          <c:spPr>
            <a:solidFill>
              <a:srgbClr val="9ABC56"/>
            </a:solidFill>
            <a:ln>
              <a:noFill/>
            </a:ln>
            <a:effectLst/>
          </c:spPr>
          <c:invertIfNegative val="0"/>
          <c:cat>
            <c:multiLvlStrRef>
              <c:f>'[נתוני גהל לאחר התערבות.xlsx]טבלאות וגרפים'!$A$265:$B$279</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'[נתוני גהל לאחר התערבות.xlsx]טבלאות וגרפים'!$F$265:$F$279</c:f>
              <c:numCache>
                <c:formatCode>General</c:formatCode>
                <c:ptCount val="15"/>
                <c:pt idx="1">
                  <c:v>33</c:v>
                </c:pt>
                <c:pt idx="2">
                  <c:v>33</c:v>
                </c:pt>
                <c:pt idx="3">
                  <c:v>0</c:v>
                </c:pt>
                <c:pt idx="4">
                  <c:v>2</c:v>
                </c:pt>
                <c:pt idx="5">
                  <c:v>4</c:v>
                </c:pt>
                <c:pt idx="7">
                  <c:v>0</c:v>
                </c:pt>
                <c:pt idx="8">
                  <c:v>0</c:v>
                </c:pt>
                <c:pt idx="9">
                  <c:v>0</c:v>
                </c:pt>
                <c:pt idx="10">
                  <c:v>0</c:v>
                </c:pt>
                <c:pt idx="12">
                  <c:v>1</c:v>
                </c:pt>
                <c:pt idx="13">
                  <c:v>10</c:v>
                </c:pt>
                <c:pt idx="14">
                  <c:v>8</c:v>
                </c:pt>
              </c:numCache>
            </c:numRef>
          </c:val>
          <c:extLst>
            <c:ext xmlns:c16="http://schemas.microsoft.com/office/drawing/2014/chart" uri="{C3380CC4-5D6E-409C-BE32-E72D297353CC}">
              <c16:uniqueId val="{00000003-23CF-4D4E-8C2E-F9607FF1A07B}"/>
            </c:ext>
          </c:extLst>
        </c:ser>
        <c:dLbls>
          <c:showLegendKey val="0"/>
          <c:showVal val="0"/>
          <c:showCatName val="0"/>
          <c:showSerName val="0"/>
          <c:showPercent val="0"/>
          <c:showBubbleSize val="0"/>
        </c:dLbls>
        <c:gapWidth val="0"/>
        <c:overlap val="100"/>
        <c:axId val="212412303"/>
        <c:axId val="212412783"/>
      </c:barChart>
      <c:catAx>
        <c:axId val="21241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212412783"/>
        <c:crosses val="autoZero"/>
        <c:auto val="1"/>
        <c:lblAlgn val="ctr"/>
        <c:lblOffset val="100"/>
        <c:noMultiLvlLbl val="0"/>
      </c:catAx>
      <c:valAx>
        <c:axId val="21241278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212412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IL"/>
        </a:p>
      </c:txPr>
    </c:legend>
    <c:plotVisOnly val="1"/>
    <c:dispBlanksAs val="gap"/>
    <c:showDLblsOverMax val="0"/>
  </c:chart>
  <c:spPr>
    <a:noFill/>
    <a:ln>
      <a:noFill/>
    </a:ln>
    <a:effectLst/>
  </c:spPr>
  <c:txPr>
    <a:bodyPr/>
    <a:lstStyle/>
    <a:p>
      <a:pPr>
        <a:defRPr/>
      </a:pPr>
      <a:endParaRPr lang="en-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he-IL" sz="1100"/>
              <a:t>מאפייני תנועה </a:t>
            </a:r>
            <a:r>
              <a:rPr lang="he-IL" sz="1100" baseline="0"/>
              <a:t>לאחר התערבות</a:t>
            </a:r>
          </a:p>
          <a:p>
            <a:pPr>
              <a:defRPr sz="1100"/>
            </a:pPr>
            <a:r>
              <a:rPr lang="en-US" sz="1100" baseline="0"/>
              <a:t>N</a:t>
            </a:r>
            <a:r>
              <a:rPr lang="he-IL" sz="1100" baseline="0"/>
              <a:t>=147</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IL"/>
        </a:p>
      </c:txPr>
    </c:title>
    <c:autoTitleDeleted val="0"/>
    <c:plotArea>
      <c:layout/>
      <c:barChart>
        <c:barDir val="col"/>
        <c:grouping val="stacked"/>
        <c:varyColors val="0"/>
        <c:ser>
          <c:idx val="0"/>
          <c:order val="0"/>
          <c:tx>
            <c:strRef>
              <c:f>'[Gan Hashnaim Jaffa_observations post intervention.xlsx]טבלאות וגרפים'!$J$74</c:f>
              <c:strCache>
                <c:ptCount val="1"/>
                <c:pt idx="0">
                  <c:v>רוכבים
4%</c:v>
                </c:pt>
              </c:strCache>
            </c:strRef>
          </c:tx>
          <c:spPr>
            <a:solidFill>
              <a:srgbClr val="EBB7CF"/>
            </a:solidFill>
            <a:ln>
              <a:noFill/>
            </a:ln>
            <a:effectLst/>
          </c:spPr>
          <c:invertIfNegative val="0"/>
          <c:cat>
            <c:multiLvlStrRef>
              <c:f>'[Gan Hashnaim Jaffa_observations post intervention.xlsx]טבלאות וגרפים'!$H$75:$I$89</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'[Gan Hashnaim Jaffa_observations post intervention.xlsx]טבלאות וגרפים'!$J$75:$J$89</c:f>
              <c:numCache>
                <c:formatCode>General</c:formatCode>
                <c:ptCount val="15"/>
                <c:pt idx="0">
                  <c:v>1</c:v>
                </c:pt>
                <c:pt idx="2">
                  <c:v>1</c:v>
                </c:pt>
                <c:pt idx="6">
                  <c:v>1</c:v>
                </c:pt>
                <c:pt idx="8">
                  <c:v>3</c:v>
                </c:pt>
              </c:numCache>
            </c:numRef>
          </c:val>
          <c:extLst>
            <c:ext xmlns:c16="http://schemas.microsoft.com/office/drawing/2014/chart" uri="{C3380CC4-5D6E-409C-BE32-E72D297353CC}">
              <c16:uniqueId val="{00000000-A84B-4BEE-82C4-7C29FC12DCD2}"/>
            </c:ext>
          </c:extLst>
        </c:ser>
        <c:ser>
          <c:idx val="1"/>
          <c:order val="1"/>
          <c:tx>
            <c:strRef>
              <c:f>'[Gan Hashnaim Jaffa_observations post intervention.xlsx]טבלאות וגרפים'!$K$74</c:f>
              <c:strCache>
                <c:ptCount val="1"/>
                <c:pt idx="0">
                  <c:v>הולכי רגל
82%</c:v>
                </c:pt>
              </c:strCache>
            </c:strRef>
          </c:tx>
          <c:spPr>
            <a:solidFill>
              <a:srgbClr val="40A8AD"/>
            </a:solidFill>
            <a:ln>
              <a:noFill/>
            </a:ln>
            <a:effectLst/>
          </c:spPr>
          <c:invertIfNegative val="0"/>
          <c:cat>
            <c:multiLvlStrRef>
              <c:f>'[Gan Hashnaim Jaffa_observations post intervention.xlsx]טבלאות וגרפים'!$H$75:$I$89</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'[Gan Hashnaim Jaffa_observations post intervention.xlsx]טבלאות וגרפים'!$K$75:$K$89</c:f>
              <c:numCache>
                <c:formatCode>General</c:formatCode>
                <c:ptCount val="15"/>
                <c:pt idx="0">
                  <c:v>6</c:v>
                </c:pt>
                <c:pt idx="1">
                  <c:v>9</c:v>
                </c:pt>
                <c:pt idx="2">
                  <c:v>10</c:v>
                </c:pt>
                <c:pt idx="3">
                  <c:v>6</c:v>
                </c:pt>
                <c:pt idx="4">
                  <c:v>4</c:v>
                </c:pt>
                <c:pt idx="5">
                  <c:v>12</c:v>
                </c:pt>
                <c:pt idx="6">
                  <c:v>13</c:v>
                </c:pt>
                <c:pt idx="7">
                  <c:v>9</c:v>
                </c:pt>
                <c:pt idx="8">
                  <c:v>13</c:v>
                </c:pt>
                <c:pt idx="9">
                  <c:v>8</c:v>
                </c:pt>
                <c:pt idx="10">
                  <c:v>6</c:v>
                </c:pt>
                <c:pt idx="11">
                  <c:v>3</c:v>
                </c:pt>
                <c:pt idx="12">
                  <c:v>3</c:v>
                </c:pt>
                <c:pt idx="13">
                  <c:v>5</c:v>
                </c:pt>
                <c:pt idx="14">
                  <c:v>14</c:v>
                </c:pt>
              </c:numCache>
            </c:numRef>
          </c:val>
          <c:extLst>
            <c:ext xmlns:c16="http://schemas.microsoft.com/office/drawing/2014/chart" uri="{C3380CC4-5D6E-409C-BE32-E72D297353CC}">
              <c16:uniqueId val="{00000001-A84B-4BEE-82C4-7C29FC12DCD2}"/>
            </c:ext>
          </c:extLst>
        </c:ser>
        <c:ser>
          <c:idx val="2"/>
          <c:order val="2"/>
          <c:tx>
            <c:strRef>
              <c:f>'[Gan Hashnaim Jaffa_observations post intervention.xlsx]טבלאות וגרפים'!$L$74</c:f>
              <c:strCache>
                <c:ptCount val="1"/>
                <c:pt idx="0">
                  <c:v>לידה עד 5
12%</c:v>
                </c:pt>
              </c:strCache>
            </c:strRef>
          </c:tx>
          <c:spPr>
            <a:solidFill>
              <a:srgbClr val="9ABC56"/>
            </a:solidFill>
            <a:ln>
              <a:noFill/>
            </a:ln>
            <a:effectLst/>
          </c:spPr>
          <c:invertIfNegative val="0"/>
          <c:cat>
            <c:multiLvlStrRef>
              <c:f>'[Gan Hashnaim Jaffa_observations post intervention.xlsx]טבלאות וגרפים'!$H$75:$I$89</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'[Gan Hashnaim Jaffa_observations post intervention.xlsx]טבלאות וגרפים'!$L$75:$L$89</c:f>
              <c:numCache>
                <c:formatCode>General</c:formatCode>
                <c:ptCount val="15"/>
                <c:pt idx="2">
                  <c:v>1</c:v>
                </c:pt>
                <c:pt idx="6">
                  <c:v>5</c:v>
                </c:pt>
                <c:pt idx="7">
                  <c:v>5</c:v>
                </c:pt>
                <c:pt idx="8">
                  <c:v>2</c:v>
                </c:pt>
                <c:pt idx="14">
                  <c:v>5</c:v>
                </c:pt>
              </c:numCache>
            </c:numRef>
          </c:val>
          <c:extLst>
            <c:ext xmlns:c16="http://schemas.microsoft.com/office/drawing/2014/chart" uri="{C3380CC4-5D6E-409C-BE32-E72D297353CC}">
              <c16:uniqueId val="{00000002-A84B-4BEE-82C4-7C29FC12DCD2}"/>
            </c:ext>
          </c:extLst>
        </c:ser>
        <c:ser>
          <c:idx val="3"/>
          <c:order val="3"/>
          <c:tx>
            <c:strRef>
              <c:f>'[Gan Hashnaim Jaffa_observations post intervention.xlsx]טבלאות וגרפים'!$M$74</c:f>
              <c:strCache>
                <c:ptCount val="1"/>
                <c:pt idx="0">
                  <c:v>כיסא גלגלים
1%</c:v>
                </c:pt>
              </c:strCache>
            </c:strRef>
          </c:tx>
          <c:spPr>
            <a:solidFill>
              <a:schemeClr val="bg1">
                <a:lumMod val="65000"/>
              </a:schemeClr>
            </a:solidFill>
            <a:ln>
              <a:noFill/>
            </a:ln>
            <a:effectLst/>
          </c:spPr>
          <c:invertIfNegative val="0"/>
          <c:cat>
            <c:multiLvlStrRef>
              <c:f>'[Gan Hashnaim Jaffa_observations post intervention.xlsx]טבלאות וגרפים'!$H$75:$I$89</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'[Gan Hashnaim Jaffa_observations post intervention.xlsx]טבלאות וגרפים'!$M$75:$M$89</c:f>
              <c:numCache>
                <c:formatCode>General</c:formatCode>
                <c:ptCount val="15"/>
                <c:pt idx="7">
                  <c:v>2</c:v>
                </c:pt>
              </c:numCache>
            </c:numRef>
          </c:val>
          <c:extLst>
            <c:ext xmlns:c16="http://schemas.microsoft.com/office/drawing/2014/chart" uri="{C3380CC4-5D6E-409C-BE32-E72D297353CC}">
              <c16:uniqueId val="{00000003-A84B-4BEE-82C4-7C29FC12DCD2}"/>
            </c:ext>
          </c:extLst>
        </c:ser>
        <c:dLbls>
          <c:showLegendKey val="0"/>
          <c:showVal val="0"/>
          <c:showCatName val="0"/>
          <c:showSerName val="0"/>
          <c:showPercent val="0"/>
          <c:showBubbleSize val="0"/>
        </c:dLbls>
        <c:gapWidth val="0"/>
        <c:overlap val="100"/>
        <c:axId val="587378031"/>
        <c:axId val="587367951"/>
      </c:barChart>
      <c:catAx>
        <c:axId val="587378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587367951"/>
        <c:crosses val="autoZero"/>
        <c:auto val="1"/>
        <c:lblAlgn val="ctr"/>
        <c:lblOffset val="100"/>
        <c:noMultiLvlLbl val="0"/>
      </c:catAx>
      <c:valAx>
        <c:axId val="587367951"/>
        <c:scaling>
          <c:orientation val="minMax"/>
          <c:max val="2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587378031"/>
        <c:crosses val="autoZero"/>
        <c:crossBetween val="between"/>
      </c:valAx>
      <c:spPr>
        <a:noFill/>
        <a:ln>
          <a:noFill/>
        </a:ln>
        <a:effectLst/>
      </c:spPr>
    </c:plotArea>
    <c:legend>
      <c:legendPos val="b"/>
      <c:layout>
        <c:manualLayout>
          <c:xMode val="edge"/>
          <c:yMode val="edge"/>
          <c:x val="0.35025098313648589"/>
          <c:y val="0.10190108589367509"/>
          <c:w val="0.64974901686351394"/>
          <c:h val="9.901115151642732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IL"/>
        </a:p>
      </c:txPr>
    </c:legend>
    <c:plotVisOnly val="1"/>
    <c:dispBlanksAs val="gap"/>
    <c:showDLblsOverMax val="0"/>
  </c:chart>
  <c:spPr>
    <a:noFill/>
    <a:ln>
      <a:noFill/>
    </a:ln>
    <a:effectLst/>
  </c:spPr>
  <c:txPr>
    <a:bodyPr/>
    <a:lstStyle/>
    <a:p>
      <a:pPr>
        <a:defRPr/>
      </a:pPr>
      <a:endParaRPr lang="en-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he-IL" sz="1100"/>
              <a:t>מאפייני תנועה לפני </a:t>
            </a:r>
            <a:r>
              <a:rPr lang="he-IL" sz="1100" baseline="0"/>
              <a:t>התערבות</a:t>
            </a:r>
          </a:p>
          <a:p>
            <a:pPr>
              <a:defRPr sz="1100"/>
            </a:pPr>
            <a:r>
              <a:rPr lang="en-US" sz="1100" baseline="0"/>
              <a:t>N</a:t>
            </a:r>
            <a:r>
              <a:rPr lang="he-IL" sz="1100" baseline="0"/>
              <a:t>=120</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IL"/>
        </a:p>
      </c:txPr>
    </c:title>
    <c:autoTitleDeleted val="0"/>
    <c:plotArea>
      <c:layout/>
      <c:barChart>
        <c:barDir val="col"/>
        <c:grouping val="stacked"/>
        <c:varyColors val="0"/>
        <c:ser>
          <c:idx val="0"/>
          <c:order val="0"/>
          <c:tx>
            <c:strRef>
              <c:f>'[Gan Hashnaim Jaffa_observations post intervention.xlsx]טבלאות וגרפים'!$C$74</c:f>
              <c:strCache>
                <c:ptCount val="1"/>
                <c:pt idx="0">
                  <c:v>רוכבים
26%</c:v>
                </c:pt>
              </c:strCache>
            </c:strRef>
          </c:tx>
          <c:spPr>
            <a:solidFill>
              <a:srgbClr val="EBB7CF"/>
            </a:solidFill>
            <a:ln>
              <a:noFill/>
            </a:ln>
            <a:effectLst/>
          </c:spPr>
          <c:invertIfNegative val="0"/>
          <c:cat>
            <c:multiLvlStrRef>
              <c:f>'[Gan Hashnaim Jaffa_observations post intervention.xlsx]טבלאות וגרפים'!$A$75:$B$89</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'[Gan Hashnaim Jaffa_observations post intervention.xlsx]טבלאות וגרפים'!$C$75:$C$89</c:f>
              <c:numCache>
                <c:formatCode>General</c:formatCode>
                <c:ptCount val="15"/>
                <c:pt idx="1">
                  <c:v>0</c:v>
                </c:pt>
                <c:pt idx="2">
                  <c:v>2</c:v>
                </c:pt>
                <c:pt idx="3">
                  <c:v>2</c:v>
                </c:pt>
                <c:pt idx="4">
                  <c:v>2</c:v>
                </c:pt>
                <c:pt idx="5">
                  <c:v>5</c:v>
                </c:pt>
                <c:pt idx="7">
                  <c:v>1</c:v>
                </c:pt>
                <c:pt idx="8">
                  <c:v>3</c:v>
                </c:pt>
                <c:pt idx="9">
                  <c:v>1</c:v>
                </c:pt>
                <c:pt idx="10">
                  <c:v>5</c:v>
                </c:pt>
                <c:pt idx="12">
                  <c:v>3</c:v>
                </c:pt>
                <c:pt idx="13">
                  <c:v>2</c:v>
                </c:pt>
                <c:pt idx="14">
                  <c:v>5</c:v>
                </c:pt>
              </c:numCache>
            </c:numRef>
          </c:val>
          <c:extLst>
            <c:ext xmlns:c16="http://schemas.microsoft.com/office/drawing/2014/chart" uri="{C3380CC4-5D6E-409C-BE32-E72D297353CC}">
              <c16:uniqueId val="{00000000-5AFB-4FA5-A2E5-BAD0C444B10B}"/>
            </c:ext>
          </c:extLst>
        </c:ser>
        <c:ser>
          <c:idx val="1"/>
          <c:order val="1"/>
          <c:tx>
            <c:strRef>
              <c:f>'[Gan Hashnaim Jaffa_observations post intervention.xlsx]טבלאות וגרפים'!$D$74</c:f>
              <c:strCache>
                <c:ptCount val="1"/>
                <c:pt idx="0">
                  <c:v>הולכי רגל
72%</c:v>
                </c:pt>
              </c:strCache>
            </c:strRef>
          </c:tx>
          <c:spPr>
            <a:solidFill>
              <a:srgbClr val="40A8AD"/>
            </a:solidFill>
            <a:ln>
              <a:noFill/>
            </a:ln>
            <a:effectLst/>
          </c:spPr>
          <c:invertIfNegative val="0"/>
          <c:cat>
            <c:multiLvlStrRef>
              <c:f>'[Gan Hashnaim Jaffa_observations post intervention.xlsx]טבלאות וגרפים'!$A$75:$B$89</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'[Gan Hashnaim Jaffa_observations post intervention.xlsx]טבלאות וגרפים'!$D$75:$D$89</c:f>
              <c:numCache>
                <c:formatCode>General</c:formatCode>
                <c:ptCount val="15"/>
                <c:pt idx="1">
                  <c:v>7</c:v>
                </c:pt>
                <c:pt idx="2">
                  <c:v>2</c:v>
                </c:pt>
                <c:pt idx="3">
                  <c:v>6</c:v>
                </c:pt>
                <c:pt idx="4">
                  <c:v>9</c:v>
                </c:pt>
                <c:pt idx="5">
                  <c:v>5</c:v>
                </c:pt>
                <c:pt idx="7">
                  <c:v>6</c:v>
                </c:pt>
                <c:pt idx="8">
                  <c:v>3</c:v>
                </c:pt>
                <c:pt idx="9">
                  <c:v>9</c:v>
                </c:pt>
                <c:pt idx="10">
                  <c:v>9</c:v>
                </c:pt>
                <c:pt idx="12">
                  <c:v>1</c:v>
                </c:pt>
                <c:pt idx="13">
                  <c:v>15</c:v>
                </c:pt>
                <c:pt idx="14">
                  <c:v>14</c:v>
                </c:pt>
              </c:numCache>
            </c:numRef>
          </c:val>
          <c:extLst>
            <c:ext xmlns:c16="http://schemas.microsoft.com/office/drawing/2014/chart" uri="{C3380CC4-5D6E-409C-BE32-E72D297353CC}">
              <c16:uniqueId val="{00000001-5AFB-4FA5-A2E5-BAD0C444B10B}"/>
            </c:ext>
          </c:extLst>
        </c:ser>
        <c:ser>
          <c:idx val="2"/>
          <c:order val="2"/>
          <c:tx>
            <c:strRef>
              <c:f>'[Gan Hashnaim Jaffa_observations post intervention.xlsx]טבלאות וגרפים'!$E$74</c:f>
              <c:strCache>
                <c:ptCount val="1"/>
                <c:pt idx="0">
                  <c:v>לידה עד 5
3%</c:v>
                </c:pt>
              </c:strCache>
            </c:strRef>
          </c:tx>
          <c:spPr>
            <a:solidFill>
              <a:srgbClr val="9ABC56"/>
            </a:solidFill>
            <a:ln>
              <a:noFill/>
            </a:ln>
            <a:effectLst/>
          </c:spPr>
          <c:invertIfNegative val="0"/>
          <c:cat>
            <c:multiLvlStrRef>
              <c:f>'[Gan Hashnaim Jaffa_observations post intervention.xlsx]טבלאות וגרפים'!$A$75:$B$89</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'[Gan Hashnaim Jaffa_observations post intervention.xlsx]טבלאות וגרפים'!$E$75:$E$89</c:f>
              <c:numCache>
                <c:formatCode>General</c:formatCode>
                <c:ptCount val="15"/>
                <c:pt idx="1">
                  <c:v>1</c:v>
                </c:pt>
                <c:pt idx="2">
                  <c:v>0</c:v>
                </c:pt>
                <c:pt idx="3">
                  <c:v>0</c:v>
                </c:pt>
                <c:pt idx="4">
                  <c:v>4</c:v>
                </c:pt>
                <c:pt idx="5">
                  <c:v>0</c:v>
                </c:pt>
                <c:pt idx="7">
                  <c:v>0</c:v>
                </c:pt>
                <c:pt idx="8">
                  <c:v>0</c:v>
                </c:pt>
                <c:pt idx="9">
                  <c:v>0</c:v>
                </c:pt>
                <c:pt idx="10">
                  <c:v>0</c:v>
                </c:pt>
                <c:pt idx="12">
                  <c:v>0</c:v>
                </c:pt>
                <c:pt idx="13">
                  <c:v>2</c:v>
                </c:pt>
                <c:pt idx="14">
                  <c:v>1</c:v>
                </c:pt>
              </c:numCache>
            </c:numRef>
          </c:val>
          <c:extLst>
            <c:ext xmlns:c16="http://schemas.microsoft.com/office/drawing/2014/chart" uri="{C3380CC4-5D6E-409C-BE32-E72D297353CC}">
              <c16:uniqueId val="{00000002-5AFB-4FA5-A2E5-BAD0C444B10B}"/>
            </c:ext>
          </c:extLst>
        </c:ser>
        <c:dLbls>
          <c:showLegendKey val="0"/>
          <c:showVal val="0"/>
          <c:showCatName val="0"/>
          <c:showSerName val="0"/>
          <c:showPercent val="0"/>
          <c:showBubbleSize val="0"/>
        </c:dLbls>
        <c:gapWidth val="0"/>
        <c:overlap val="100"/>
        <c:axId val="587378031"/>
        <c:axId val="587367951"/>
      </c:barChart>
      <c:catAx>
        <c:axId val="587378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587367951"/>
        <c:crosses val="autoZero"/>
        <c:auto val="1"/>
        <c:lblAlgn val="ctr"/>
        <c:lblOffset val="100"/>
        <c:noMultiLvlLbl val="0"/>
      </c:catAx>
      <c:valAx>
        <c:axId val="587367951"/>
        <c:scaling>
          <c:orientation val="minMax"/>
          <c:max val="2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587378031"/>
        <c:crosses val="autoZero"/>
        <c:crossBetween val="between"/>
      </c:valAx>
      <c:spPr>
        <a:noFill/>
        <a:ln>
          <a:noFill/>
        </a:ln>
        <a:effectLst/>
      </c:spPr>
    </c:plotArea>
    <c:legend>
      <c:legendPos val="b"/>
      <c:layout>
        <c:manualLayout>
          <c:xMode val="edge"/>
          <c:yMode val="edge"/>
          <c:x val="0.38830932933530515"/>
          <c:y val="0.10190108589367509"/>
          <c:w val="0.61169067066469474"/>
          <c:h val="0.1264388520185550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IL"/>
        </a:p>
      </c:txPr>
    </c:legend>
    <c:plotVisOnly val="1"/>
    <c:dispBlanksAs val="gap"/>
    <c:showDLblsOverMax val="0"/>
  </c:chart>
  <c:spPr>
    <a:noFill/>
    <a:ln>
      <a:noFill/>
    </a:ln>
    <a:effectLst/>
  </c:spPr>
  <c:txPr>
    <a:bodyPr/>
    <a:lstStyle/>
    <a:p>
      <a:pPr>
        <a:defRPr/>
      </a:pPr>
      <a:endParaRPr lang="en-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he-IL" sz="1100"/>
              <a:t>מגדר נוכחים</a:t>
            </a:r>
            <a:r>
              <a:rPr lang="he-IL" sz="1100" baseline="0"/>
              <a:t> לאחר התערבות</a:t>
            </a:r>
          </a:p>
          <a:p>
            <a:pPr>
              <a:defRPr sz="1100"/>
            </a:pPr>
            <a:r>
              <a:rPr lang="en-US" sz="1100" baseline="0"/>
              <a:t>N</a:t>
            </a:r>
            <a:r>
              <a:rPr lang="he-IL" sz="1100" baseline="0"/>
              <a:t>=241</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IL"/>
        </a:p>
      </c:txPr>
    </c:title>
    <c:autoTitleDeleted val="0"/>
    <c:plotArea>
      <c:layout/>
      <c:barChart>
        <c:barDir val="col"/>
        <c:grouping val="stacked"/>
        <c:varyColors val="0"/>
        <c:ser>
          <c:idx val="0"/>
          <c:order val="0"/>
          <c:tx>
            <c:strRef>
              <c:f>'[נתוני גהל לאחר התערבות.xlsx]טבלאות וגרפים'!$C$305</c:f>
              <c:strCache>
                <c:ptCount val="1"/>
                <c:pt idx="0">
                  <c:v>נשים
57%</c:v>
                </c:pt>
              </c:strCache>
            </c:strRef>
          </c:tx>
          <c:spPr>
            <a:solidFill>
              <a:srgbClr val="BCEDEF"/>
            </a:solidFill>
            <a:ln>
              <a:noFill/>
            </a:ln>
            <a:effectLst/>
          </c:spPr>
          <c:invertIfNegative val="0"/>
          <c:cat>
            <c:multiLvlStrRef>
              <c:f>'[נתוני גהל לאחר התערבות.xlsx]טבלאות וגרפים'!$A$306:$B$320</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'[נתוני גהל לאחר התערבות.xlsx]טבלאות וגרפים'!$C$306:$C$320</c:f>
              <c:numCache>
                <c:formatCode>General</c:formatCode>
                <c:ptCount val="15"/>
                <c:pt idx="0">
                  <c:v>7</c:v>
                </c:pt>
                <c:pt idx="1">
                  <c:v>7</c:v>
                </c:pt>
                <c:pt idx="2">
                  <c:v>16</c:v>
                </c:pt>
                <c:pt idx="3">
                  <c:v>6</c:v>
                </c:pt>
                <c:pt idx="4">
                  <c:v>11</c:v>
                </c:pt>
                <c:pt idx="5">
                  <c:v>13</c:v>
                </c:pt>
                <c:pt idx="6">
                  <c:v>7</c:v>
                </c:pt>
                <c:pt idx="7">
                  <c:v>25</c:v>
                </c:pt>
                <c:pt idx="8">
                  <c:v>11</c:v>
                </c:pt>
                <c:pt idx="9">
                  <c:v>2</c:v>
                </c:pt>
                <c:pt idx="10">
                  <c:v>4</c:v>
                </c:pt>
                <c:pt idx="11">
                  <c:v>5</c:v>
                </c:pt>
                <c:pt idx="12">
                  <c:v>4</c:v>
                </c:pt>
                <c:pt idx="13">
                  <c:v>6</c:v>
                </c:pt>
                <c:pt idx="14">
                  <c:v>13</c:v>
                </c:pt>
              </c:numCache>
            </c:numRef>
          </c:val>
          <c:extLst>
            <c:ext xmlns:c16="http://schemas.microsoft.com/office/drawing/2014/chart" uri="{C3380CC4-5D6E-409C-BE32-E72D297353CC}">
              <c16:uniqueId val="{00000000-8E03-43D1-83DC-EE2D1850CDDE}"/>
            </c:ext>
          </c:extLst>
        </c:ser>
        <c:ser>
          <c:idx val="1"/>
          <c:order val="1"/>
          <c:tx>
            <c:strRef>
              <c:f>'[נתוני גהל לאחר התערבות.xlsx]טבלאות וגרפים'!$D$305</c:f>
              <c:strCache>
                <c:ptCount val="1"/>
                <c:pt idx="0">
                  <c:v>גברים
43%</c:v>
                </c:pt>
              </c:strCache>
            </c:strRef>
          </c:tx>
          <c:spPr>
            <a:solidFill>
              <a:srgbClr val="40A8AD"/>
            </a:solidFill>
            <a:ln>
              <a:noFill/>
            </a:ln>
            <a:effectLst/>
          </c:spPr>
          <c:invertIfNegative val="0"/>
          <c:cat>
            <c:multiLvlStrRef>
              <c:f>'[נתוני גהל לאחר התערבות.xlsx]טבלאות וגרפים'!$A$306:$B$320</c:f>
              <c:multiLvlStrCache>
                <c:ptCount val="15"/>
                <c:lvl>
                  <c:pt idx="0">
                    <c:v>09:00:00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'[נתוני גהל לאחר התערבות.xlsx]טבלאות וגרפים'!$D$306:$D$320</c:f>
              <c:numCache>
                <c:formatCode>General</c:formatCode>
                <c:ptCount val="15"/>
                <c:pt idx="0">
                  <c:v>2</c:v>
                </c:pt>
                <c:pt idx="1">
                  <c:v>3</c:v>
                </c:pt>
                <c:pt idx="2">
                  <c:v>12</c:v>
                </c:pt>
                <c:pt idx="3">
                  <c:v>3</c:v>
                </c:pt>
                <c:pt idx="4">
                  <c:v>2</c:v>
                </c:pt>
                <c:pt idx="5">
                  <c:v>4</c:v>
                </c:pt>
                <c:pt idx="6">
                  <c:v>5</c:v>
                </c:pt>
                <c:pt idx="7">
                  <c:v>12</c:v>
                </c:pt>
                <c:pt idx="8">
                  <c:v>24</c:v>
                </c:pt>
                <c:pt idx="9">
                  <c:v>11</c:v>
                </c:pt>
                <c:pt idx="10">
                  <c:v>9</c:v>
                </c:pt>
                <c:pt idx="11">
                  <c:v>2</c:v>
                </c:pt>
                <c:pt idx="12">
                  <c:v>1</c:v>
                </c:pt>
                <c:pt idx="13">
                  <c:v>2</c:v>
                </c:pt>
                <c:pt idx="14">
                  <c:v>12</c:v>
                </c:pt>
              </c:numCache>
            </c:numRef>
          </c:val>
          <c:extLst>
            <c:ext xmlns:c16="http://schemas.microsoft.com/office/drawing/2014/chart" uri="{C3380CC4-5D6E-409C-BE32-E72D297353CC}">
              <c16:uniqueId val="{00000001-8E03-43D1-83DC-EE2D1850CDDE}"/>
            </c:ext>
          </c:extLst>
        </c:ser>
        <c:dLbls>
          <c:showLegendKey val="0"/>
          <c:showVal val="0"/>
          <c:showCatName val="0"/>
          <c:showSerName val="0"/>
          <c:showPercent val="0"/>
          <c:showBubbleSize val="0"/>
        </c:dLbls>
        <c:gapWidth val="0"/>
        <c:overlap val="100"/>
        <c:axId val="587378031"/>
        <c:axId val="587367951"/>
      </c:barChart>
      <c:catAx>
        <c:axId val="587378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587367951"/>
        <c:crosses val="autoZero"/>
        <c:auto val="1"/>
        <c:lblAlgn val="ctr"/>
        <c:lblOffset val="100"/>
        <c:noMultiLvlLbl val="0"/>
      </c:catAx>
      <c:valAx>
        <c:axId val="587367951"/>
        <c:scaling>
          <c:orientation val="minMax"/>
          <c:max val="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587378031"/>
        <c:crosses val="autoZero"/>
        <c:crossBetween val="between"/>
      </c:valAx>
      <c:spPr>
        <a:noFill/>
        <a:ln>
          <a:noFill/>
        </a:ln>
        <a:effectLst/>
      </c:spPr>
    </c:plotArea>
    <c:legend>
      <c:legendPos val="b"/>
      <c:layout>
        <c:manualLayout>
          <c:xMode val="edge"/>
          <c:yMode val="edge"/>
          <c:x val="0.72755094772261641"/>
          <c:y val="0.10190108589367509"/>
          <c:w val="0.23080959221469954"/>
          <c:h val="7.479331495490443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IL"/>
        </a:p>
      </c:txPr>
    </c:legend>
    <c:plotVisOnly val="1"/>
    <c:dispBlanksAs val="gap"/>
    <c:showDLblsOverMax val="0"/>
  </c:chart>
  <c:spPr>
    <a:noFill/>
    <a:ln>
      <a:noFill/>
    </a:ln>
    <a:effectLst/>
  </c:spPr>
  <c:txPr>
    <a:bodyPr/>
    <a:lstStyle/>
    <a:p>
      <a:pPr>
        <a:defRPr/>
      </a:pPr>
      <a:endParaRPr lang="en-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he-IL" sz="1100"/>
              <a:t>מגדר נוכחים</a:t>
            </a:r>
            <a:r>
              <a:rPr lang="he-IL" sz="1100" baseline="0"/>
              <a:t> לפני התערבות</a:t>
            </a:r>
          </a:p>
          <a:p>
            <a:pPr>
              <a:defRPr sz="1100"/>
            </a:pPr>
            <a:r>
              <a:rPr lang="en-US" sz="1100" baseline="0"/>
              <a:t>N</a:t>
            </a:r>
            <a:r>
              <a:rPr lang="he-IL" sz="1100" baseline="0"/>
              <a:t>=320</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IL"/>
        </a:p>
      </c:txPr>
    </c:title>
    <c:autoTitleDeleted val="0"/>
    <c:plotArea>
      <c:layout/>
      <c:barChart>
        <c:barDir val="col"/>
        <c:grouping val="stacked"/>
        <c:varyColors val="0"/>
        <c:ser>
          <c:idx val="0"/>
          <c:order val="0"/>
          <c:tx>
            <c:strRef>
              <c:f>'[נתוני גהל לאחר התערבות.xlsx]טבלאות וגרפים'!$C$325</c:f>
              <c:strCache>
                <c:ptCount val="1"/>
                <c:pt idx="0">
                  <c:v>נשים
25%</c:v>
                </c:pt>
              </c:strCache>
            </c:strRef>
          </c:tx>
          <c:spPr>
            <a:solidFill>
              <a:srgbClr val="BCEDEF"/>
            </a:solidFill>
            <a:ln>
              <a:noFill/>
            </a:ln>
            <a:effectLst/>
          </c:spPr>
          <c:invertIfNegative val="0"/>
          <c:cat>
            <c:multiLvlStrRef>
              <c:f>'[נתוני גהל לאחר התערבות.xlsx]טבלאות וגרפים'!$A$326:$B$340</c:f>
              <c:multiLvlStrCache>
                <c:ptCount val="15"/>
                <c:lvl>
                  <c:pt idx="0">
                    <c:v>09:00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'[נתוני גהל לאחר התערבות.xlsx]טבלאות וגרפים'!$C$326:$C$340</c:f>
              <c:numCache>
                <c:formatCode>General</c:formatCode>
                <c:ptCount val="15"/>
                <c:pt idx="1">
                  <c:v>14</c:v>
                </c:pt>
                <c:pt idx="2">
                  <c:v>10</c:v>
                </c:pt>
                <c:pt idx="3">
                  <c:v>6</c:v>
                </c:pt>
                <c:pt idx="4">
                  <c:v>6</c:v>
                </c:pt>
                <c:pt idx="5">
                  <c:v>11</c:v>
                </c:pt>
                <c:pt idx="7">
                  <c:v>3</c:v>
                </c:pt>
                <c:pt idx="8">
                  <c:v>2</c:v>
                </c:pt>
                <c:pt idx="9">
                  <c:v>5</c:v>
                </c:pt>
                <c:pt idx="10">
                  <c:v>9</c:v>
                </c:pt>
                <c:pt idx="12">
                  <c:v>1</c:v>
                </c:pt>
                <c:pt idx="13">
                  <c:v>5</c:v>
                </c:pt>
                <c:pt idx="14">
                  <c:v>7</c:v>
                </c:pt>
              </c:numCache>
            </c:numRef>
          </c:val>
          <c:extLst>
            <c:ext xmlns:c16="http://schemas.microsoft.com/office/drawing/2014/chart" uri="{C3380CC4-5D6E-409C-BE32-E72D297353CC}">
              <c16:uniqueId val="{00000000-E402-4C73-9F60-0E51D700E326}"/>
            </c:ext>
          </c:extLst>
        </c:ser>
        <c:ser>
          <c:idx val="1"/>
          <c:order val="1"/>
          <c:tx>
            <c:strRef>
              <c:f>'[נתוני גהל לאחר התערבות.xlsx]טבלאות וגרפים'!$D$325</c:f>
              <c:strCache>
                <c:ptCount val="1"/>
                <c:pt idx="0">
                  <c:v>גברים
75%</c:v>
                </c:pt>
              </c:strCache>
            </c:strRef>
          </c:tx>
          <c:spPr>
            <a:solidFill>
              <a:srgbClr val="40A8AD"/>
            </a:solidFill>
            <a:ln>
              <a:noFill/>
            </a:ln>
            <a:effectLst/>
          </c:spPr>
          <c:invertIfNegative val="0"/>
          <c:cat>
            <c:multiLvlStrRef>
              <c:f>'[נתוני גהל לאחר התערבות.xlsx]טבלאות וגרפים'!$A$326:$B$340</c:f>
              <c:multiLvlStrCache>
                <c:ptCount val="15"/>
                <c:lvl>
                  <c:pt idx="0">
                    <c:v>09:00</c:v>
                  </c:pt>
                  <c:pt idx="1">
                    <c:v>10:00:00</c:v>
                  </c:pt>
                  <c:pt idx="2">
                    <c:v>11:00:00</c:v>
                  </c:pt>
                  <c:pt idx="3">
                    <c:v>12:00:00</c:v>
                  </c:pt>
                  <c:pt idx="4">
                    <c:v>13:00:00</c:v>
                  </c:pt>
                  <c:pt idx="5">
                    <c:v>14:00:00</c:v>
                  </c:pt>
                  <c:pt idx="6">
                    <c:v>15:00:00</c:v>
                  </c:pt>
                  <c:pt idx="7">
                    <c:v>16:00:00</c:v>
                  </c:pt>
                  <c:pt idx="8">
                    <c:v>17:00:00</c:v>
                  </c:pt>
                  <c:pt idx="9">
                    <c:v>18:00:00</c:v>
                  </c:pt>
                  <c:pt idx="10">
                    <c:v>19:00:00</c:v>
                  </c:pt>
                  <c:pt idx="11">
                    <c:v>09:00:00</c:v>
                  </c:pt>
                  <c:pt idx="12">
                    <c:v>10:00:00</c:v>
                  </c:pt>
                  <c:pt idx="13">
                    <c:v>11:00:00</c:v>
                  </c:pt>
                  <c:pt idx="14">
                    <c:v>12:00:00</c:v>
                  </c:pt>
                </c:lvl>
                <c:lvl>
                  <c:pt idx="0">
                    <c:v>חול</c:v>
                  </c:pt>
                  <c:pt idx="11">
                    <c:v>שישי</c:v>
                  </c:pt>
                </c:lvl>
              </c:multiLvlStrCache>
            </c:multiLvlStrRef>
          </c:cat>
          <c:val>
            <c:numRef>
              <c:f>'[נתוני גהל לאחר התערבות.xlsx]טבלאות וגרפים'!$D$326:$D$340</c:f>
              <c:numCache>
                <c:formatCode>General</c:formatCode>
                <c:ptCount val="15"/>
                <c:pt idx="1">
                  <c:v>16</c:v>
                </c:pt>
                <c:pt idx="2">
                  <c:v>17</c:v>
                </c:pt>
                <c:pt idx="3">
                  <c:v>28</c:v>
                </c:pt>
                <c:pt idx="4">
                  <c:v>34</c:v>
                </c:pt>
                <c:pt idx="5">
                  <c:v>37</c:v>
                </c:pt>
                <c:pt idx="7">
                  <c:v>24</c:v>
                </c:pt>
                <c:pt idx="8">
                  <c:v>23</c:v>
                </c:pt>
                <c:pt idx="9">
                  <c:v>21</c:v>
                </c:pt>
                <c:pt idx="10">
                  <c:v>24</c:v>
                </c:pt>
                <c:pt idx="12">
                  <c:v>3</c:v>
                </c:pt>
                <c:pt idx="13">
                  <c:v>5</c:v>
                </c:pt>
                <c:pt idx="14">
                  <c:v>9</c:v>
                </c:pt>
              </c:numCache>
            </c:numRef>
          </c:val>
          <c:extLst>
            <c:ext xmlns:c16="http://schemas.microsoft.com/office/drawing/2014/chart" uri="{C3380CC4-5D6E-409C-BE32-E72D297353CC}">
              <c16:uniqueId val="{00000001-E402-4C73-9F60-0E51D700E326}"/>
            </c:ext>
          </c:extLst>
        </c:ser>
        <c:dLbls>
          <c:showLegendKey val="0"/>
          <c:showVal val="0"/>
          <c:showCatName val="0"/>
          <c:showSerName val="0"/>
          <c:showPercent val="0"/>
          <c:showBubbleSize val="0"/>
        </c:dLbls>
        <c:gapWidth val="0"/>
        <c:overlap val="100"/>
        <c:axId val="587378031"/>
        <c:axId val="587367951"/>
      </c:barChart>
      <c:catAx>
        <c:axId val="587378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587367951"/>
        <c:crosses val="autoZero"/>
        <c:auto val="1"/>
        <c:lblAlgn val="ctr"/>
        <c:lblOffset val="100"/>
        <c:noMultiLvlLbl val="0"/>
      </c:catAx>
      <c:valAx>
        <c:axId val="587367951"/>
        <c:scaling>
          <c:orientation val="minMax"/>
          <c:max val="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587378031"/>
        <c:crosses val="autoZero"/>
        <c:crossBetween val="between"/>
      </c:valAx>
      <c:spPr>
        <a:noFill/>
        <a:ln>
          <a:noFill/>
        </a:ln>
        <a:effectLst/>
      </c:spPr>
    </c:plotArea>
    <c:legend>
      <c:legendPos val="b"/>
      <c:layout>
        <c:manualLayout>
          <c:xMode val="edge"/>
          <c:yMode val="edge"/>
          <c:x val="0.72755094772261641"/>
          <c:y val="0.10190108589367509"/>
          <c:w val="0.23080959221469954"/>
          <c:h val="7.479331495490443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IL"/>
        </a:p>
      </c:txPr>
    </c:legend>
    <c:plotVisOnly val="1"/>
    <c:dispBlanksAs val="gap"/>
    <c:showDLblsOverMax val="0"/>
  </c:chart>
  <c:spPr>
    <a:noFill/>
    <a:ln>
      <a:noFill/>
    </a:ln>
    <a:effectLst/>
  </c:spPr>
  <c:txPr>
    <a:bodyPr/>
    <a:lstStyle/>
    <a:p>
      <a:pPr>
        <a:defRPr/>
      </a:pPr>
      <a:endParaRPr lang="en-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98_B9FD413C.xml><?xml version="1.0" encoding="utf-8"?>
<p188:cmLst xmlns:a="http://schemas.openxmlformats.org/drawingml/2006/main" xmlns:r="http://schemas.openxmlformats.org/officeDocument/2006/relationships" xmlns:p188="http://schemas.microsoft.com/office/powerpoint/2018/8/main">
  <p188:cm id="{A411542D-EB07-4B95-9453-FAB4EE25A51E}" authorId="{8060CC16-C721-AECF-4C5B-3CD2860388E3}" created="2024-07-07T07:31:28.320">
    <pc:sldMkLst xmlns:pc="http://schemas.microsoft.com/office/powerpoint/2013/main/command">
      <pc:docMk/>
      <pc:sldMk cId="3120382268" sldId="408"/>
    </pc:sldMkLst>
    <p188:txBody>
      <a:bodyPr/>
      <a:lstStyle/>
      <a:p>
        <a:r>
          <a:rPr lang="en-IL"/>
          <a:t>לא לתרגום</a:t>
        </a:r>
      </a:p>
    </p188:txBody>
  </p188:cm>
</p188:cmLst>
</file>

<file path=ppt/comments/modernComment_2DB_E17B317B.xml><?xml version="1.0" encoding="utf-8"?>
<p188:cmLst xmlns:a="http://schemas.openxmlformats.org/drawingml/2006/main" xmlns:r="http://schemas.openxmlformats.org/officeDocument/2006/relationships" xmlns:p188="http://schemas.microsoft.com/office/powerpoint/2018/8/main">
  <p188:cm id="{44294585-5FA0-4426-93D5-5085F1145331}" authorId="{8060CC16-C721-AECF-4C5B-3CD2860388E3}" created="2024-07-07T08:20:37.644">
    <pc:sldMkLst xmlns:pc="http://schemas.microsoft.com/office/powerpoint/2013/main/command">
      <pc:docMk/>
      <pc:sldMk cId="3782947195" sldId="731"/>
    </pc:sldMkLst>
    <p188:txBody>
      <a:bodyPr/>
      <a:lstStyle/>
      <a:p>
        <a:r>
          <a:rPr lang="en-IL"/>
          <a:t>לא לתרגום</a:t>
        </a:r>
      </a:p>
    </p188:txBody>
  </p188:cm>
</p188:cmLst>
</file>

<file path=ppt/comments/modernComment_30D_3B78AF16.xml><?xml version="1.0" encoding="utf-8"?>
<p188:cmLst xmlns:a="http://schemas.openxmlformats.org/drawingml/2006/main" xmlns:r="http://schemas.openxmlformats.org/officeDocument/2006/relationships" xmlns:p188="http://schemas.microsoft.com/office/powerpoint/2018/8/main">
  <p188:cm id="{4340428A-3CFC-4598-B31F-4F27999D6C24}" authorId="{8060CC16-C721-AECF-4C5B-3CD2860388E3}" created="2024-07-07T08:17:55.561">
    <pc:sldMkLst xmlns:pc="http://schemas.microsoft.com/office/powerpoint/2013/main/command">
      <pc:docMk/>
      <pc:sldMk cId="997764886" sldId="781"/>
    </pc:sldMkLst>
    <p188:txBody>
      <a:bodyPr/>
      <a:lstStyle/>
      <a:p>
        <a:r>
          <a:rPr lang="en-IL"/>
          <a:t>לא לתרגום</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FD35AF0-AD08-40B9-B6FD-264288A7B322}" type="datetimeFigureOut">
              <a:rPr lang="he-IL" smtClean="0"/>
              <a:t>א'/תמוז/תשפ"ד</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33C3320-692C-445D-A025-4BCC62CCE6F7}" type="slidenum">
              <a:rPr lang="he-IL" smtClean="0"/>
              <a:t>‹#›</a:t>
            </a:fld>
            <a:endParaRPr lang="he-IL"/>
          </a:p>
        </p:txBody>
      </p:sp>
    </p:spTree>
    <p:extLst>
      <p:ext uri="{BB962C8B-B14F-4D97-AF65-F5344CB8AC3E}">
        <p14:creationId xmlns:p14="http://schemas.microsoft.com/office/powerpoint/2010/main" val="337249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1</a:t>
            </a:fld>
            <a:endParaRPr lang="en-US"/>
          </a:p>
        </p:txBody>
      </p:sp>
    </p:spTree>
    <p:extLst>
      <p:ext uri="{BB962C8B-B14F-4D97-AF65-F5344CB8AC3E}">
        <p14:creationId xmlns:p14="http://schemas.microsoft.com/office/powerpoint/2010/main" val="215424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a:t>
            </a:fld>
            <a:endParaRPr lang="en-US"/>
          </a:p>
        </p:txBody>
      </p:sp>
    </p:spTree>
    <p:extLst>
      <p:ext uri="{BB962C8B-B14F-4D97-AF65-F5344CB8AC3E}">
        <p14:creationId xmlns:p14="http://schemas.microsoft.com/office/powerpoint/2010/main" val="60987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פברואר 2022 – מחקר מקדים – מפגש זום על מורשת</a:t>
            </a:r>
          </a:p>
        </p:txBody>
      </p:sp>
      <p:sp>
        <p:nvSpPr>
          <p:cNvPr id="4" name="Slide Number Placeholder 3"/>
          <p:cNvSpPr>
            <a:spLocks noGrp="1"/>
          </p:cNvSpPr>
          <p:nvPr>
            <p:ph type="sldNum" sz="quarter" idx="5"/>
          </p:nvPr>
        </p:nvSpPr>
        <p:spPr/>
        <p:txBody>
          <a:bodyPr/>
          <a:lstStyle/>
          <a:p>
            <a:fld id="{833C3320-692C-445D-A025-4BCC62CCE6F7}" type="slidenum">
              <a:rPr lang="he-IL" smtClean="0"/>
              <a:t>5</a:t>
            </a:fld>
            <a:endParaRPr lang="he-IL"/>
          </a:p>
        </p:txBody>
      </p:sp>
    </p:spTree>
    <p:extLst>
      <p:ext uri="{BB962C8B-B14F-4D97-AF65-F5344CB8AC3E}">
        <p14:creationId xmlns:p14="http://schemas.microsoft.com/office/powerpoint/2010/main" val="289942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5"/>
          </p:nvPr>
        </p:nvSpPr>
        <p:spPr/>
        <p:txBody>
          <a:bodyPr/>
          <a:lstStyle/>
          <a:p>
            <a:fld id="{833C3320-692C-445D-A025-4BCC62CCE6F7}" type="slidenum">
              <a:rPr lang="he-IL" smtClean="0"/>
              <a:t>12</a:t>
            </a:fld>
            <a:endParaRPr lang="he-IL"/>
          </a:p>
        </p:txBody>
      </p:sp>
    </p:spTree>
    <p:extLst>
      <p:ext uri="{BB962C8B-B14F-4D97-AF65-F5344CB8AC3E}">
        <p14:creationId xmlns:p14="http://schemas.microsoft.com/office/powerpoint/2010/main" val="418390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5"/>
          </p:nvPr>
        </p:nvSpPr>
        <p:spPr/>
        <p:txBody>
          <a:bodyPr/>
          <a:lstStyle/>
          <a:p>
            <a:fld id="{833C3320-692C-445D-A025-4BCC62CCE6F7}" type="slidenum">
              <a:rPr lang="he-IL" smtClean="0"/>
              <a:t>13</a:t>
            </a:fld>
            <a:endParaRPr lang="he-IL"/>
          </a:p>
        </p:txBody>
      </p:sp>
    </p:spTree>
    <p:extLst>
      <p:ext uri="{BB962C8B-B14F-4D97-AF65-F5344CB8AC3E}">
        <p14:creationId xmlns:p14="http://schemas.microsoft.com/office/powerpoint/2010/main" val="23076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C2120DA-832B-4120-ACAA-861B384B2F03}" type="datetime8">
              <a:rPr lang="he-IL" smtClean="0"/>
              <a:t>07 יולי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1964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1E8AB8E-8639-4C40-A4C8-236978184A6D}" type="datetime8">
              <a:rPr lang="he-IL" smtClean="0"/>
              <a:t>07 יולי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3043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8C85ADB-1CA5-48FF-83BC-90A2718743FB}" type="datetime8">
              <a:rPr lang="he-IL" smtClean="0"/>
              <a:t>07 יולי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0412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D574A61-C485-4792-86E7-10D22B16B873}" type="datetime8">
              <a:rPr lang="he-IL" smtClean="0"/>
              <a:t>07 יולי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23992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29680E7-1C7B-4286-AEB1-94441D8EA678}" type="datetime8">
              <a:rPr lang="he-IL" smtClean="0"/>
              <a:t>07 יולי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29126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FB5948A2-D52A-4DFF-B718-D42B255943FD}" type="datetime8">
              <a:rPr lang="he-IL" smtClean="0"/>
              <a:t>07 יולי 24</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10665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703235C5-CB44-4C67-9904-9903AC57AC5E}" type="datetime8">
              <a:rPr lang="he-IL" smtClean="0"/>
              <a:t>07 יולי 24</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408741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CF79D47C-32F0-48FD-A0A4-695345683730}" type="datetime8">
              <a:rPr lang="he-IL" smtClean="0"/>
              <a:t>07 יולי 24</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9520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5C64116-27AD-4AB1-B57D-4A44DC6614B4}" type="datetime8">
              <a:rPr lang="he-IL" smtClean="0"/>
              <a:t>07 יולי 24</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6066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D3D450F-64AC-49B9-8355-89040FC95FE0}" type="datetime8">
              <a:rPr lang="he-IL" smtClean="0"/>
              <a:t>07 יולי 24</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578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A41E51E-37E5-4BCD-950C-AE408E4FF973}" type="datetime8">
              <a:rPr lang="he-IL" smtClean="0"/>
              <a:t>07 יולי 24</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09346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5DE7B09-8C27-4252-943B-DE35F465F0E3}" type="datetime8">
              <a:rPr lang="he-IL" smtClean="0"/>
              <a:t>07 יולי 24</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9E282D-D310-42D8-B8FF-78ED45A44D81}" type="slidenum">
              <a:rPr lang="he-IL" smtClean="0"/>
              <a:t>‹#›</a:t>
            </a:fld>
            <a:endParaRPr lang="he-IL"/>
          </a:p>
        </p:txBody>
      </p:sp>
    </p:spTree>
    <p:extLst>
      <p:ext uri="{BB962C8B-B14F-4D97-AF65-F5344CB8AC3E}">
        <p14:creationId xmlns:p14="http://schemas.microsoft.com/office/powerpoint/2010/main" val="2995896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microsoft.com/office/2018/10/relationships/comments" Target="../comments/modernComment_198_B9FD413C.xml"/><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emf"/><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 Id="rId1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2.xml"/><Relationship Id="rId7" Type="http://schemas.openxmlformats.org/officeDocument/2006/relationships/image" Target="../media/image32.sv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microsoft.com/office/2018/10/relationships/comments" Target="../comments/modernComment_2DB_E17B317B.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18/10/relationships/comments" Target="../comments/modernComment_30D_3B78AF16.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instagram.com/reel/C2px_v_osJ3/?igsh=MWJqaW41Z3NianFwd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57912C39-342B-13F5-6C1E-0887DE0616A0}"/>
              </a:ext>
            </a:extLst>
          </p:cNvPr>
          <p:cNvSpPr/>
          <p:nvPr/>
        </p:nvSpPr>
        <p:spPr>
          <a:xfrm>
            <a:off x="2865500" y="6583"/>
            <a:ext cx="4440316" cy="33424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28926" b="28712"/>
          <a:stretch/>
        </p:blipFill>
        <p:spPr>
          <a:xfrm>
            <a:off x="4399915" y="2502599"/>
            <a:ext cx="942503" cy="398046"/>
          </a:xfrm>
          <a:prstGeom prst="rect">
            <a:avLst/>
          </a:prstGeom>
        </p:spPr>
      </p:pic>
      <p:sp>
        <p:nvSpPr>
          <p:cNvPr id="3" name="Rectangle 2"/>
          <p:cNvSpPr/>
          <p:nvPr/>
        </p:nvSpPr>
        <p:spPr>
          <a:xfrm>
            <a:off x="3006657" y="254655"/>
            <a:ext cx="3772358" cy="2246769"/>
          </a:xfrm>
          <a:prstGeom prst="rect">
            <a:avLst/>
          </a:prstGeom>
        </p:spPr>
        <p:txBody>
          <a:bodyPr wrap="square">
            <a:spAutoFit/>
          </a:bodyPr>
          <a:lstStyle/>
          <a:p>
            <a:pPr algn="ctr" rtl="1"/>
            <a:r>
              <a:rPr lang="he-IL" sz="2400" b="1">
                <a:solidFill>
                  <a:srgbClr val="40A8AD"/>
                </a:solidFill>
                <a:latin typeface="Heebo" pitchFamily="2" charset="-79"/>
                <a:ea typeface="Tahoma" pitchFamily="34" charset="0"/>
                <a:cs typeface="Heebo" pitchFamily="2" charset="-79"/>
              </a:rPr>
              <a:t>סיכום הערכת פרויקט</a:t>
            </a:r>
          </a:p>
          <a:p>
            <a:pPr algn="ctr" rtl="1"/>
            <a:r>
              <a:rPr lang="he-IL" sz="3200" b="1">
                <a:solidFill>
                  <a:srgbClr val="40A8AD"/>
                </a:solidFill>
                <a:latin typeface="Heebo" pitchFamily="2" charset="-79"/>
                <a:ea typeface="Tahoma" pitchFamily="34" charset="0"/>
                <a:cs typeface="Heebo" pitchFamily="2" charset="-79"/>
              </a:rPr>
              <a:t>גן השניים</a:t>
            </a:r>
          </a:p>
          <a:p>
            <a:pPr algn="ctr" rtl="1"/>
            <a:r>
              <a:rPr lang="he-IL" sz="2000" b="1">
                <a:solidFill>
                  <a:srgbClr val="40A8AD"/>
                </a:solidFill>
                <a:latin typeface="Heebo" pitchFamily="2" charset="-79"/>
                <a:ea typeface="Tahoma" pitchFamily="34" charset="0"/>
                <a:cs typeface="Heebo" pitchFamily="2" charset="-79"/>
              </a:rPr>
              <a:t>2021-2024</a:t>
            </a:r>
            <a:endParaRPr lang="he-IL" sz="1600" b="1">
              <a:solidFill>
                <a:srgbClr val="40A8AD"/>
              </a:solidFill>
              <a:latin typeface="Heebo" pitchFamily="2" charset="-79"/>
              <a:ea typeface="Tahoma" pitchFamily="34" charset="0"/>
              <a:cs typeface="Heebo" pitchFamily="2" charset="-79"/>
            </a:endParaRPr>
          </a:p>
          <a:p>
            <a:pPr algn="ctr" rtl="1"/>
            <a:r>
              <a:rPr lang="he-IL" sz="2800" b="1">
                <a:solidFill>
                  <a:srgbClr val="40A8AD"/>
                </a:solidFill>
                <a:latin typeface="Heebo" pitchFamily="2" charset="-79"/>
                <a:ea typeface="Tahoma" pitchFamily="34" charset="0"/>
                <a:cs typeface="Heebo" pitchFamily="2" charset="-79"/>
              </a:rPr>
              <a:t>  </a:t>
            </a:r>
            <a:br>
              <a:rPr lang="en-US" b="1">
                <a:solidFill>
                  <a:srgbClr val="40A8AD"/>
                </a:solidFill>
                <a:latin typeface="Heebo" pitchFamily="2" charset="-79"/>
                <a:ea typeface="Tahoma" panose="020B0604030504040204" pitchFamily="34" charset="0"/>
                <a:cs typeface="Heebo" pitchFamily="2" charset="-79"/>
              </a:rPr>
            </a:br>
            <a:r>
              <a:rPr lang="he-IL" b="1">
                <a:solidFill>
                  <a:srgbClr val="40A8AD"/>
                </a:solidFill>
                <a:latin typeface="Heebo" pitchFamily="2" charset="-79"/>
                <a:ea typeface="Tahoma" panose="020B0604030504040204" pitchFamily="34" charset="0"/>
                <a:cs typeface="Heebo" pitchFamily="2" charset="-79"/>
              </a:rPr>
              <a:t>  מוגש כחלק מהערכת שלב ב' של תוכנית </a:t>
            </a:r>
            <a:r>
              <a:rPr lang="en-US" b="1">
                <a:solidFill>
                  <a:srgbClr val="40A8AD"/>
                </a:solidFill>
                <a:latin typeface="Heebo" pitchFamily="2" charset="-79"/>
                <a:ea typeface="Tahoma" panose="020B0604030504040204" pitchFamily="34" charset="0"/>
                <a:cs typeface="Heebo" pitchFamily="2" charset="-79"/>
              </a:rPr>
              <a:t>Urban95 TLV</a:t>
            </a:r>
          </a:p>
        </p:txBody>
      </p:sp>
      <p:cxnSp>
        <p:nvCxnSpPr>
          <p:cNvPr id="47" name="Straight Connector 46">
            <a:extLst>
              <a:ext uri="{FF2B5EF4-FFF2-40B4-BE49-F238E27FC236}">
                <a16:creationId xmlns:a16="http://schemas.microsoft.com/office/drawing/2014/main" id="{38F9AE83-3838-AB5B-173F-6A03CDB77EA8}"/>
              </a:ext>
            </a:extLst>
          </p:cNvPr>
          <p:cNvCxnSpPr>
            <a:cxnSpLocks/>
          </p:cNvCxnSpPr>
          <p:nvPr/>
        </p:nvCxnSpPr>
        <p:spPr>
          <a:xfrm flipV="1">
            <a:off x="7308104" y="2250112"/>
            <a:ext cx="2449332" cy="5733"/>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641BA07-3A77-6E83-EBAE-4896E8CCB322}"/>
              </a:ext>
            </a:extLst>
          </p:cNvPr>
          <p:cNvCxnSpPr/>
          <p:nvPr/>
        </p:nvCxnSpPr>
        <p:spPr>
          <a:xfrm>
            <a:off x="9750209" y="-43361"/>
            <a:ext cx="0" cy="460560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4E8BE3A-A057-4B85-360B-F2A4A394F7BD}"/>
              </a:ext>
            </a:extLst>
          </p:cNvPr>
          <p:cNvCxnSpPr/>
          <p:nvPr/>
        </p:nvCxnSpPr>
        <p:spPr>
          <a:xfrm flipH="1">
            <a:off x="0" y="4810829"/>
            <a:ext cx="1219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61B00E4-C6D6-788F-049E-481DF90035FF}"/>
              </a:ext>
            </a:extLst>
          </p:cNvPr>
          <p:cNvCxnSpPr>
            <a:cxnSpLocks/>
          </p:cNvCxnSpPr>
          <p:nvPr/>
        </p:nvCxnSpPr>
        <p:spPr>
          <a:xfrm>
            <a:off x="4871167" y="4824111"/>
            <a:ext cx="0" cy="2269193"/>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E4759B-9493-D7CC-2CF3-811AF905C94D}"/>
              </a:ext>
            </a:extLst>
          </p:cNvPr>
          <p:cNvCxnSpPr>
            <a:cxnSpLocks/>
          </p:cNvCxnSpPr>
          <p:nvPr/>
        </p:nvCxnSpPr>
        <p:spPr>
          <a:xfrm>
            <a:off x="2448790" y="13279"/>
            <a:ext cx="0" cy="683144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2B7FF75-0F66-9EF3-1328-F201B6EC3E55}"/>
              </a:ext>
            </a:extLst>
          </p:cNvPr>
          <p:cNvCxnSpPr/>
          <p:nvPr/>
        </p:nvCxnSpPr>
        <p:spPr>
          <a:xfrm>
            <a:off x="7315212" y="-43361"/>
            <a:ext cx="0" cy="460560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ounded Rectangle 59">
            <a:extLst>
              <a:ext uri="{FF2B5EF4-FFF2-40B4-BE49-F238E27FC236}">
                <a16:creationId xmlns:a16="http://schemas.microsoft.com/office/drawing/2014/main" id="{59950E4B-564D-A16B-FDAA-70414B671FC2}"/>
              </a:ext>
            </a:extLst>
          </p:cNvPr>
          <p:cNvSpPr/>
          <p:nvPr/>
        </p:nvSpPr>
        <p:spPr>
          <a:xfrm>
            <a:off x="4219287" y="3228247"/>
            <a:ext cx="1303761" cy="241601"/>
          </a:xfrm>
          <a:prstGeom prst="roundRect">
            <a:avLst>
              <a:gd name="adj" fmla="val 50000"/>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3" name="כותרת משנה 2">
            <a:extLst>
              <a:ext uri="{FF2B5EF4-FFF2-40B4-BE49-F238E27FC236}">
                <a16:creationId xmlns:a16="http://schemas.microsoft.com/office/drawing/2014/main" id="{EC968ECC-66CA-654C-DC06-FBA75721FC07}"/>
              </a:ext>
            </a:extLst>
          </p:cNvPr>
          <p:cNvSpPr txBox="1">
            <a:spLocks/>
          </p:cNvSpPr>
          <p:nvPr/>
        </p:nvSpPr>
        <p:spPr>
          <a:xfrm>
            <a:off x="3948648" y="3245911"/>
            <a:ext cx="1825379" cy="467548"/>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1200">
                <a:solidFill>
                  <a:schemeClr val="bg1"/>
                </a:solidFill>
                <a:latin typeface="Heebo" pitchFamily="2" charset="-79"/>
                <a:ea typeface="Tahoma" pitchFamily="34" charset="0"/>
                <a:cs typeface="Heebo" pitchFamily="2" charset="-79"/>
              </a:rPr>
              <a:t>מאי 2024</a:t>
            </a:r>
          </a:p>
        </p:txBody>
      </p:sp>
      <p:sp>
        <p:nvSpPr>
          <p:cNvPr id="69" name="Rectangle 68">
            <a:extLst>
              <a:ext uri="{FF2B5EF4-FFF2-40B4-BE49-F238E27FC236}">
                <a16:creationId xmlns:a16="http://schemas.microsoft.com/office/drawing/2014/main" id="{7816B2B6-1942-C91F-E4A3-36D6E8007AA7}"/>
              </a:ext>
            </a:extLst>
          </p:cNvPr>
          <p:cNvSpPr/>
          <p:nvPr/>
        </p:nvSpPr>
        <p:spPr>
          <a:xfrm>
            <a:off x="-1712" y="4402"/>
            <a:ext cx="12204000" cy="70778"/>
          </a:xfrm>
          <a:prstGeom prst="rect">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pic>
        <p:nvPicPr>
          <p:cNvPr id="71" name="Picture 70">
            <a:extLst>
              <a:ext uri="{FF2B5EF4-FFF2-40B4-BE49-F238E27FC236}">
                <a16:creationId xmlns:a16="http://schemas.microsoft.com/office/drawing/2014/main" id="{8E00A2C8-71FF-ACD6-80C7-BB07795FA5CB}"/>
              </a:ext>
            </a:extLst>
          </p:cNvPr>
          <p:cNvPicPr>
            <a:picLocks noChangeAspect="1"/>
          </p:cNvPicPr>
          <p:nvPr/>
        </p:nvPicPr>
        <p:blipFill>
          <a:blip r:embed="rId5"/>
          <a:stretch>
            <a:fillRect/>
          </a:stretch>
        </p:blipFill>
        <p:spPr>
          <a:xfrm>
            <a:off x="5423517" y="3797450"/>
            <a:ext cx="1074019" cy="586201"/>
          </a:xfrm>
          <a:prstGeom prst="rect">
            <a:avLst/>
          </a:prstGeom>
        </p:spPr>
      </p:pic>
      <p:pic>
        <p:nvPicPr>
          <p:cNvPr id="73" name="Picture 72" descr="A logo with a colorful circle&#10;&#10;Description automatically generated">
            <a:extLst>
              <a:ext uri="{FF2B5EF4-FFF2-40B4-BE49-F238E27FC236}">
                <a16:creationId xmlns:a16="http://schemas.microsoft.com/office/drawing/2014/main" id="{6A8D9FE2-C73A-C051-CBDF-10D067DC11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8883" y="3679347"/>
            <a:ext cx="547969" cy="761166"/>
          </a:xfrm>
          <a:prstGeom prst="rect">
            <a:avLst/>
          </a:prstGeom>
        </p:spPr>
      </p:pic>
      <p:pic>
        <p:nvPicPr>
          <p:cNvPr id="1026" name="Picture 2" descr="Urban95 אורבן95 ישראל">
            <a:extLst>
              <a:ext uri="{FF2B5EF4-FFF2-40B4-BE49-F238E27FC236}">
                <a16:creationId xmlns:a16="http://schemas.microsoft.com/office/drawing/2014/main" id="{E32ED011-3BFB-C659-67FC-BB8F852F04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3716" y="3772291"/>
            <a:ext cx="557990" cy="5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ark with a playground and a bench&#10;&#10;Description automatically generated with medium confidence">
            <a:extLst>
              <a:ext uri="{FF2B5EF4-FFF2-40B4-BE49-F238E27FC236}">
                <a16:creationId xmlns:a16="http://schemas.microsoft.com/office/drawing/2014/main" id="{4EF6B6E0-3F3A-EF77-F028-7EBA4427C8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9180" y="4665020"/>
            <a:ext cx="2842263" cy="2131697"/>
          </a:xfrm>
          <a:prstGeom prst="rect">
            <a:avLst/>
          </a:prstGeom>
        </p:spPr>
      </p:pic>
      <p:pic>
        <p:nvPicPr>
          <p:cNvPr id="7" name="Picture 6" descr="A group of people walking in a park&#10;&#10;Description automatically generated">
            <a:extLst>
              <a:ext uri="{FF2B5EF4-FFF2-40B4-BE49-F238E27FC236}">
                <a16:creationId xmlns:a16="http://schemas.microsoft.com/office/drawing/2014/main" id="{37CBF455-D878-EEEF-C06E-FEB9066D90A1}"/>
              </a:ext>
            </a:extLst>
          </p:cNvPr>
          <p:cNvPicPr>
            <a:picLocks noChangeAspect="1"/>
          </p:cNvPicPr>
          <p:nvPr/>
        </p:nvPicPr>
        <p:blipFill rotWithShape="1">
          <a:blip r:embed="rId9">
            <a:extLst>
              <a:ext uri="{28A0092B-C50C-407E-A947-70E740481C1C}">
                <a14:useLocalDpi xmlns:a14="http://schemas.microsoft.com/office/drawing/2010/main" val="0"/>
              </a:ext>
            </a:extLst>
          </a:blip>
          <a:srcRect l="9143" t="20506" r="18856" b="31553"/>
          <a:stretch/>
        </p:blipFill>
        <p:spPr>
          <a:xfrm>
            <a:off x="7305816" y="112951"/>
            <a:ext cx="4880158" cy="2437036"/>
          </a:xfrm>
          <a:prstGeom prst="rect">
            <a:avLst/>
          </a:prstGeom>
        </p:spPr>
      </p:pic>
      <p:pic>
        <p:nvPicPr>
          <p:cNvPr id="11" name="Picture 10" descr="A group of kids sitting on a brick path&#10;&#10;Description automatically generated">
            <a:extLst>
              <a:ext uri="{FF2B5EF4-FFF2-40B4-BE49-F238E27FC236}">
                <a16:creationId xmlns:a16="http://schemas.microsoft.com/office/drawing/2014/main" id="{2A755876-3ACD-2EF7-197B-8D7D4101A33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381" r="880" b="54956"/>
          <a:stretch/>
        </p:blipFill>
        <p:spPr>
          <a:xfrm>
            <a:off x="-23419" y="4662912"/>
            <a:ext cx="6086240" cy="2125417"/>
          </a:xfrm>
          <a:prstGeom prst="rect">
            <a:avLst/>
          </a:prstGeom>
        </p:spPr>
      </p:pic>
      <p:pic>
        <p:nvPicPr>
          <p:cNvPr id="14" name="Picture 13" descr="A playground with a large white tent&#10;&#10;Description automatically generated">
            <a:extLst>
              <a:ext uri="{FF2B5EF4-FFF2-40B4-BE49-F238E27FC236}">
                <a16:creationId xmlns:a16="http://schemas.microsoft.com/office/drawing/2014/main" id="{BEE2ABE8-44E7-171C-5314-5BAC680491B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1297" b="16583"/>
          <a:stretch/>
        </p:blipFill>
        <p:spPr>
          <a:xfrm>
            <a:off x="-25494" y="2286773"/>
            <a:ext cx="2890994" cy="2298133"/>
          </a:xfrm>
          <a:prstGeom prst="rect">
            <a:avLst/>
          </a:prstGeom>
        </p:spPr>
      </p:pic>
      <p:pic>
        <p:nvPicPr>
          <p:cNvPr id="16" name="Picture 15" descr="A playground with a large tent&#10;&#10;Description automatically generated with medium confidence">
            <a:extLst>
              <a:ext uri="{FF2B5EF4-FFF2-40B4-BE49-F238E27FC236}">
                <a16:creationId xmlns:a16="http://schemas.microsoft.com/office/drawing/2014/main" id="{B222517D-CD25-ADA9-296F-BA8E9F0B83D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9614" t="11970"/>
          <a:stretch/>
        </p:blipFill>
        <p:spPr>
          <a:xfrm>
            <a:off x="0" y="112951"/>
            <a:ext cx="2865501" cy="2093122"/>
          </a:xfrm>
          <a:prstGeom prst="rect">
            <a:avLst/>
          </a:prstGeom>
        </p:spPr>
      </p:pic>
      <p:pic>
        <p:nvPicPr>
          <p:cNvPr id="19" name="Picture 18" descr="A park with exercise equipment&#10;&#10;Description automatically generated with medium confidence">
            <a:extLst>
              <a:ext uri="{FF2B5EF4-FFF2-40B4-BE49-F238E27FC236}">
                <a16:creationId xmlns:a16="http://schemas.microsoft.com/office/drawing/2014/main" id="{1273DECC-FA5B-FC81-2F99-1BC2027F7BC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2254" r="5887" b="26315"/>
          <a:stretch/>
        </p:blipFill>
        <p:spPr>
          <a:xfrm>
            <a:off x="9040757" y="4670401"/>
            <a:ext cx="3148285" cy="2125414"/>
          </a:xfrm>
          <a:prstGeom prst="rect">
            <a:avLst/>
          </a:prstGeom>
        </p:spPr>
      </p:pic>
      <p:pic>
        <p:nvPicPr>
          <p:cNvPr id="2" name="Picture 1" descr="A playground with trees and a tent&#10;&#10;Description automatically generated">
            <a:extLst>
              <a:ext uri="{FF2B5EF4-FFF2-40B4-BE49-F238E27FC236}">
                <a16:creationId xmlns:a16="http://schemas.microsoft.com/office/drawing/2014/main" id="{F08B9FA7-210C-F3B6-B33A-C749FB62A01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02295" y="2645612"/>
            <a:ext cx="2581032" cy="1935774"/>
          </a:xfrm>
          <a:prstGeom prst="rect">
            <a:avLst/>
          </a:prstGeom>
        </p:spPr>
      </p:pic>
      <p:pic>
        <p:nvPicPr>
          <p:cNvPr id="5" name="Picture 4" descr="A park with picnic tables and cars&#10;&#10;Description automatically generated">
            <a:extLst>
              <a:ext uri="{FF2B5EF4-FFF2-40B4-BE49-F238E27FC236}">
                <a16:creationId xmlns:a16="http://schemas.microsoft.com/office/drawing/2014/main" id="{D6DFB1FD-F6A3-C0A4-FE46-F4349EFCE25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3203" r="10880"/>
          <a:stretch/>
        </p:blipFill>
        <p:spPr>
          <a:xfrm>
            <a:off x="9959843" y="2639001"/>
            <a:ext cx="2225420" cy="1942635"/>
          </a:xfrm>
          <a:prstGeom prst="rect">
            <a:avLst/>
          </a:prstGeom>
        </p:spPr>
      </p:pic>
    </p:spTree>
    <p:extLst>
      <p:ext uri="{BB962C8B-B14F-4D97-AF65-F5344CB8AC3E}">
        <p14:creationId xmlns:p14="http://schemas.microsoft.com/office/powerpoint/2010/main" val="3120382268"/>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336A893-A7C9-3BB3-7F16-30C64C78B01C}"/>
              </a:ext>
            </a:extLst>
          </p:cNvPr>
          <p:cNvSpPr/>
          <p:nvPr/>
        </p:nvSpPr>
        <p:spPr>
          <a:xfrm>
            <a:off x="44934" y="2310330"/>
            <a:ext cx="5921196" cy="3871722"/>
          </a:xfrm>
          <a:prstGeom prst="rect">
            <a:avLst/>
          </a:prstGeom>
          <a:solidFill>
            <a:srgbClr val="BCEDE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3" name="TextBox 22">
            <a:extLst>
              <a:ext uri="{FF2B5EF4-FFF2-40B4-BE49-F238E27FC236}">
                <a16:creationId xmlns:a16="http://schemas.microsoft.com/office/drawing/2014/main" id="{F8E2BC1D-17FA-7604-3039-BF07DDE65F9E}"/>
              </a:ext>
            </a:extLst>
          </p:cNvPr>
          <p:cNvSpPr txBox="1"/>
          <p:nvPr/>
        </p:nvSpPr>
        <p:spPr>
          <a:xfrm>
            <a:off x="3951914" y="210223"/>
            <a:ext cx="802421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a:solidFill>
                  <a:srgbClr val="40A8AD"/>
                </a:solidFill>
                <a:latin typeface="Heebo" pitchFamily="2" charset="-79"/>
                <a:cs typeface="Heebo" pitchFamily="2" charset="-79"/>
              </a:rPr>
              <a:t>מתחם לשהייה והתכנסות קהילתית</a:t>
            </a:r>
          </a:p>
        </p:txBody>
      </p:sp>
      <p:sp>
        <p:nvSpPr>
          <p:cNvPr id="32" name="TextBox 31">
            <a:extLst>
              <a:ext uri="{FF2B5EF4-FFF2-40B4-BE49-F238E27FC236}">
                <a16:creationId xmlns:a16="http://schemas.microsoft.com/office/drawing/2014/main" id="{A9501B93-3CD8-6815-350B-B769711F15B0}"/>
              </a:ext>
            </a:extLst>
          </p:cNvPr>
          <p:cNvSpPr txBox="1"/>
          <p:nvPr/>
        </p:nvSpPr>
        <p:spPr>
          <a:xfrm>
            <a:off x="6247807" y="932870"/>
            <a:ext cx="5630991" cy="2936060"/>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he-IL" sz="1100">
                <a:effectLst/>
                <a:latin typeface="Heebo" panose="00000500000000000000" pitchFamily="2" charset="-79"/>
                <a:ea typeface="Calibri" panose="020F0502020204030204" pitchFamily="34" charset="0"/>
                <a:cs typeface="Heebo" panose="00000500000000000000" pitchFamily="2" charset="-79"/>
              </a:rPr>
              <a:t>המתחם מספק מענה לשהייה בכל שעות היום, לתושבים </a:t>
            </a:r>
            <a:r>
              <a:rPr lang="he-IL" sz="1100" b="1">
                <a:effectLst/>
                <a:latin typeface="Heebo" panose="00000500000000000000" pitchFamily="2" charset="-79"/>
                <a:ea typeface="Calibri" panose="020F0502020204030204" pitchFamily="34" charset="0"/>
                <a:cs typeface="Heebo" panose="00000500000000000000" pitchFamily="2" charset="-79"/>
              </a:rPr>
              <a:t>ממגוון קבוצות חברתיות </a:t>
            </a:r>
            <a:r>
              <a:rPr lang="he-IL" sz="1100">
                <a:effectLst/>
                <a:latin typeface="Heebo" panose="00000500000000000000" pitchFamily="2" charset="-79"/>
                <a:ea typeface="Calibri" panose="020F0502020204030204" pitchFamily="34" charset="0"/>
                <a:cs typeface="Heebo" panose="00000500000000000000" pitchFamily="2" charset="-79"/>
              </a:rPr>
              <a:t>באוכלוסייה (חילונים, דתיים, יהודים, ערבים, דוברי רוסית, אמהרית). בשעות הבוקר נצפו בעיקר עוברי אורח מבוגרים, בני הגיל השלישי, נוער, ומטיילים עם כלבים, שעברו במתחם או ישבו לשוחח</a:t>
            </a:r>
            <a:r>
              <a:rPr lang="en-US" sz="1100">
                <a:effectLst/>
                <a:latin typeface="Heebo" panose="00000500000000000000" pitchFamily="2" charset="-79"/>
                <a:ea typeface="Calibri" panose="020F0502020204030204" pitchFamily="34" charset="0"/>
                <a:cs typeface="Heebo" panose="00000500000000000000" pitchFamily="2" charset="-79"/>
              </a:rPr>
              <a:t>.</a:t>
            </a:r>
            <a:r>
              <a:rPr lang="he-IL" sz="1100">
                <a:effectLst/>
                <a:latin typeface="Heebo" panose="00000500000000000000" pitchFamily="2" charset="-79"/>
                <a:ea typeface="Calibri" panose="020F0502020204030204" pitchFamily="34" charset="0"/>
                <a:cs typeface="Heebo" panose="00000500000000000000" pitchFamily="2" charset="-79"/>
              </a:rPr>
              <a:t> </a:t>
            </a:r>
            <a:endParaRPr lang="en-US" sz="1100">
              <a:effectLst/>
              <a:latin typeface="Heebo" panose="00000500000000000000" pitchFamily="2" charset="-79"/>
              <a:ea typeface="Calibri" panose="020F0502020204030204" pitchFamily="34" charset="0"/>
              <a:cs typeface="Heebo" panose="00000500000000000000" pitchFamily="2" charset="-79"/>
            </a:endParaRPr>
          </a:p>
          <a:p>
            <a:pPr marL="171450" indent="-171450" algn="r" rtl="1">
              <a:lnSpc>
                <a:spcPct val="107000"/>
              </a:lnSpc>
              <a:spcAft>
                <a:spcPts val="800"/>
              </a:spcAft>
              <a:buFont typeface="Arial" panose="020B0604020202020204" pitchFamily="34" charset="0"/>
              <a:buChar char="•"/>
            </a:pPr>
            <a:r>
              <a:rPr lang="he-IL" sz="1100">
                <a:effectLst/>
                <a:latin typeface="Heebo" panose="00000500000000000000" pitchFamily="2" charset="-79"/>
                <a:ea typeface="Calibri" panose="020F0502020204030204" pitchFamily="34" charset="0"/>
                <a:cs typeface="Heebo" panose="00000500000000000000" pitchFamily="2" charset="-79"/>
              </a:rPr>
              <a:t>החל משעות הצוהריים מתחילה עלייה בנוכחות מבקרים עם ילדים, ונצפה </a:t>
            </a:r>
            <a:r>
              <a:rPr lang="he-IL" sz="1100" b="1">
                <a:effectLst/>
                <a:latin typeface="Heebo" panose="00000500000000000000" pitchFamily="2" charset="-79"/>
                <a:ea typeface="Calibri" panose="020F0502020204030204" pitchFamily="34" charset="0"/>
                <a:cs typeface="Heebo" panose="00000500000000000000" pitchFamily="2" charset="-79"/>
              </a:rPr>
              <a:t>מפגש קהילתי </a:t>
            </a:r>
            <a:r>
              <a:rPr lang="he-IL" sz="1100">
                <a:effectLst/>
                <a:latin typeface="Heebo" panose="00000500000000000000" pitchFamily="2" charset="-79"/>
                <a:ea typeface="Calibri" panose="020F0502020204030204" pitchFamily="34" charset="0"/>
                <a:cs typeface="Heebo" panose="00000500000000000000" pitchFamily="2" charset="-79"/>
              </a:rPr>
              <a:t>שנראה כי מבוסס על היכרויות ממסגרות החינוך, לצד מפגשים משפחתיים רב דוריים (הורים מלווים בסבים וילדים). בראיונות עם באי הגינה, ההורים הביעו נכונות להגיע לאירועים קהילתיים לילדים במתחם.</a:t>
            </a:r>
            <a:endParaRPr lang="en-US" sz="1100">
              <a:effectLst/>
              <a:latin typeface="Heebo" panose="00000500000000000000" pitchFamily="2" charset="-79"/>
              <a:ea typeface="Calibri" panose="020F0502020204030204" pitchFamily="34" charset="0"/>
              <a:cs typeface="Heebo" panose="00000500000000000000" pitchFamily="2" charset="-79"/>
            </a:endParaRPr>
          </a:p>
          <a:p>
            <a:pPr marL="171450" indent="-171450" algn="r" rtl="1">
              <a:lnSpc>
                <a:spcPct val="107000"/>
              </a:lnSpc>
              <a:spcAft>
                <a:spcPts val="800"/>
              </a:spcAft>
              <a:buFont typeface="Arial" panose="020B0604020202020204" pitchFamily="34" charset="0"/>
              <a:buChar char="•"/>
            </a:pPr>
            <a:r>
              <a:rPr lang="he-IL" sz="1100">
                <a:effectLst/>
                <a:latin typeface="Heebo" panose="00000500000000000000" pitchFamily="2" charset="-79"/>
                <a:ea typeface="Calibri" panose="020F0502020204030204" pitchFamily="34" charset="0"/>
                <a:cs typeface="Heebo" panose="00000500000000000000" pitchFamily="2" charset="-79"/>
              </a:rPr>
              <a:t>פיזור מקומות הישיבה מאפשר </a:t>
            </a:r>
            <a:r>
              <a:rPr lang="he-IL" sz="1100" b="1">
                <a:effectLst/>
                <a:latin typeface="Heebo" panose="00000500000000000000" pitchFamily="2" charset="-79"/>
                <a:ea typeface="Calibri" panose="020F0502020204030204" pitchFamily="34" charset="0"/>
                <a:cs typeface="Heebo" panose="00000500000000000000" pitchFamily="2" charset="-79"/>
              </a:rPr>
              <a:t>שהייה נוחה </a:t>
            </a:r>
            <a:r>
              <a:rPr lang="he-IL" sz="1100">
                <a:effectLst/>
                <a:latin typeface="Heebo" panose="00000500000000000000" pitchFamily="2" charset="-79"/>
                <a:ea typeface="Calibri" panose="020F0502020204030204" pitchFamily="34" charset="0"/>
                <a:cs typeface="Heebo" panose="00000500000000000000" pitchFamily="2" charset="-79"/>
              </a:rPr>
              <a:t>גם למלווים שרוצים להיות בקרבת ילדיהם המשחקים, וגם לאלו שמעדיפים להשקיף ממרחק (כאשר מדובר בילדים בוגרים) ולשבת בחברת מבוגרים.</a:t>
            </a:r>
            <a:endParaRPr lang="en-US" sz="1100">
              <a:effectLst/>
              <a:latin typeface="Heebo" panose="00000500000000000000" pitchFamily="2" charset="-79"/>
              <a:ea typeface="Calibri" panose="020F0502020204030204" pitchFamily="34" charset="0"/>
              <a:cs typeface="Heebo" panose="00000500000000000000" pitchFamily="2" charset="-79"/>
            </a:endParaRPr>
          </a:p>
          <a:p>
            <a:pPr marL="171450" indent="-171450" algn="r" rtl="1">
              <a:lnSpc>
                <a:spcPct val="107000"/>
              </a:lnSpc>
              <a:spcAft>
                <a:spcPts val="800"/>
              </a:spcAft>
              <a:buFont typeface="Arial" panose="020B0604020202020204" pitchFamily="34" charset="0"/>
              <a:buChar char="•"/>
            </a:pPr>
            <a:r>
              <a:rPr lang="he-IL" sz="1100">
                <a:effectLst/>
                <a:latin typeface="Heebo" panose="00000500000000000000" pitchFamily="2" charset="-79"/>
                <a:ea typeface="Calibri" panose="020F0502020204030204" pitchFamily="34" charset="0"/>
                <a:cs typeface="Heebo" panose="00000500000000000000" pitchFamily="2" charset="-79"/>
              </a:rPr>
              <a:t>המתקנים משמשים גם </a:t>
            </a:r>
            <a:r>
              <a:rPr lang="he-IL" sz="1100" b="1">
                <a:effectLst/>
                <a:latin typeface="Heebo" panose="00000500000000000000" pitchFamily="2" charset="-79"/>
                <a:ea typeface="Calibri" panose="020F0502020204030204" pitchFamily="34" charset="0"/>
                <a:cs typeface="Heebo" panose="00000500000000000000" pitchFamily="2" charset="-79"/>
              </a:rPr>
              <a:t>לאכילה משותפת</a:t>
            </a:r>
            <a:r>
              <a:rPr lang="he-IL" sz="1100">
                <a:effectLst/>
                <a:latin typeface="Heebo" panose="00000500000000000000" pitchFamily="2" charset="-79"/>
                <a:ea typeface="Calibri" panose="020F0502020204030204" pitchFamily="34" charset="0"/>
                <a:cs typeface="Heebo" panose="00000500000000000000" pitchFamily="2" charset="-79"/>
              </a:rPr>
              <a:t>: נצפו מבקרים שהגיעו למתחם עם אוכל- בודדים שאכלו ארוחת בוקר, בשעות הצהריים נצפו הרכבים עם ילדים שישבו לאכול במתחם, וכן בשעות אחה"צ המוקדמות נצפו פיקניקים של משפחות לאחר האיסוף ממסגרות החינוך. </a:t>
            </a:r>
            <a:br>
              <a:rPr lang="en-US" sz="1100">
                <a:effectLst/>
                <a:latin typeface="Heebo" panose="00000500000000000000" pitchFamily="2" charset="-79"/>
                <a:ea typeface="Calibri" panose="020F0502020204030204" pitchFamily="34" charset="0"/>
                <a:cs typeface="Heebo" panose="00000500000000000000" pitchFamily="2" charset="-79"/>
              </a:rPr>
            </a:br>
            <a:r>
              <a:rPr lang="he-IL" sz="1100">
                <a:effectLst/>
                <a:latin typeface="Heebo" panose="00000500000000000000" pitchFamily="2" charset="-79"/>
                <a:ea typeface="Calibri" panose="020F0502020204030204" pitchFamily="34" charset="0"/>
                <a:cs typeface="Heebo" panose="00000500000000000000" pitchFamily="2" charset="-79"/>
              </a:rPr>
              <a:t>גם האמפי הסמוך למתקני המשחק משמש כמקום לפיקניק משפחתי.</a:t>
            </a:r>
          </a:p>
        </p:txBody>
      </p:sp>
      <p:sp>
        <p:nvSpPr>
          <p:cNvPr id="3" name="TextBox 2">
            <a:extLst>
              <a:ext uri="{FF2B5EF4-FFF2-40B4-BE49-F238E27FC236}">
                <a16:creationId xmlns:a16="http://schemas.microsoft.com/office/drawing/2014/main" id="{4F9DE970-2BB9-867C-0DB3-1B59513EC917}"/>
              </a:ext>
            </a:extLst>
          </p:cNvPr>
          <p:cNvSpPr txBox="1"/>
          <p:nvPr/>
        </p:nvSpPr>
        <p:spPr>
          <a:xfrm>
            <a:off x="333080" y="2785429"/>
            <a:ext cx="5113564" cy="2836995"/>
          </a:xfrm>
          <a:prstGeom prst="rect">
            <a:avLst/>
          </a:prstGeom>
          <a:noFill/>
        </p:spPr>
        <p:txBody>
          <a:bodyPr wrap="square">
            <a:spAutoFit/>
          </a:bodyPr>
          <a:lstStyle/>
          <a:p>
            <a:pPr algn="r" rtl="1">
              <a:lnSpc>
                <a:spcPct val="107000"/>
              </a:lnSpc>
              <a:spcAft>
                <a:spcPts val="800"/>
              </a:spcAft>
            </a:pPr>
            <a:r>
              <a:rPr lang="he-IL" sz="1400" b="1" i="1" dirty="0">
                <a:solidFill>
                  <a:srgbClr val="358B8F"/>
                </a:solidFill>
                <a:effectLst/>
                <a:latin typeface="Heebo" panose="00000500000000000000" pitchFamily="2" charset="-79"/>
                <a:ea typeface="Calibri" panose="020F0502020204030204" pitchFamily="34" charset="0"/>
                <a:cs typeface="Heebo" panose="00000500000000000000" pitchFamily="2" charset="-79"/>
              </a:rPr>
              <a:t>"הגינה שימושית בשבילנו, כל הילדים שלי באים לשחק פה, גם מהמשפחה המורחבת- אנחנו הרבה פעמים נפגשים כאן יחד" </a:t>
            </a:r>
            <a:br>
              <a:rPr lang="en-US" sz="1400" b="1" i="1" dirty="0">
                <a:solidFill>
                  <a:srgbClr val="358B8F"/>
                </a:solidFill>
                <a:effectLst/>
                <a:latin typeface="Heebo" panose="00000500000000000000" pitchFamily="2" charset="-79"/>
                <a:ea typeface="Calibri" panose="020F0502020204030204" pitchFamily="34" charset="0"/>
                <a:cs typeface="Heebo" panose="00000500000000000000" pitchFamily="2" charset="-79"/>
              </a:rPr>
            </a:br>
            <a:r>
              <a:rPr lang="he-IL" sz="1100" i="1" dirty="0">
                <a:solidFill>
                  <a:srgbClr val="358B8F"/>
                </a:solidFill>
                <a:effectLst/>
                <a:latin typeface="Heebo" panose="00000500000000000000" pitchFamily="2" charset="-79"/>
                <a:ea typeface="Calibri" panose="020F0502020204030204" pitchFamily="34" charset="0"/>
                <a:cs typeface="Heebo" panose="00000500000000000000" pitchFamily="2" charset="-79"/>
              </a:rPr>
              <a:t>(אבא ערבי עם תינוקת)</a:t>
            </a:r>
            <a:endParaRPr lang="en-US" dirty="0">
              <a:solidFill>
                <a:srgbClr val="358B8F"/>
              </a:solidFill>
              <a:effectLst/>
              <a:latin typeface="Heebo" panose="00000500000000000000" pitchFamily="2" charset="-79"/>
              <a:ea typeface="Calibri" panose="020F0502020204030204" pitchFamily="34" charset="0"/>
              <a:cs typeface="Heebo" panose="00000500000000000000" pitchFamily="2" charset="-79"/>
            </a:endParaRPr>
          </a:p>
          <a:p>
            <a:pPr algn="r" rtl="1">
              <a:lnSpc>
                <a:spcPct val="107000"/>
              </a:lnSpc>
              <a:spcAft>
                <a:spcPts val="800"/>
              </a:spcAft>
            </a:pPr>
            <a:r>
              <a:rPr lang="he-IL" sz="1400" b="1" i="1" dirty="0">
                <a:solidFill>
                  <a:srgbClr val="358B8F"/>
                </a:solidFill>
                <a:effectLst/>
                <a:latin typeface="Heebo" panose="00000500000000000000" pitchFamily="2" charset="-79"/>
                <a:ea typeface="Calibri" panose="020F0502020204030204" pitchFamily="34" charset="0"/>
                <a:cs typeface="Heebo" panose="00000500000000000000" pitchFamily="2" charset="-79"/>
              </a:rPr>
              <a:t>"מרגישה מאוד שייכת, בזכות השיפוץ באים הרבה יותר אנשים ויש יותר גיבוש שכונתי שלא היה לפני כן, כולם יחד" </a:t>
            </a:r>
            <a:br>
              <a:rPr lang="en-US" sz="1400" b="1" i="1" dirty="0">
                <a:solidFill>
                  <a:srgbClr val="358B8F"/>
                </a:solidFill>
                <a:effectLst/>
                <a:latin typeface="Heebo" panose="00000500000000000000" pitchFamily="2" charset="-79"/>
                <a:ea typeface="Calibri" panose="020F0502020204030204" pitchFamily="34" charset="0"/>
                <a:cs typeface="Heebo" panose="00000500000000000000" pitchFamily="2" charset="-79"/>
              </a:rPr>
            </a:br>
            <a:r>
              <a:rPr lang="he-IL" sz="1100" i="1" dirty="0">
                <a:solidFill>
                  <a:srgbClr val="358B8F"/>
                </a:solidFill>
                <a:effectLst/>
                <a:latin typeface="Heebo" panose="00000500000000000000" pitchFamily="2" charset="-79"/>
                <a:ea typeface="Calibri" panose="020F0502020204030204" pitchFamily="34" charset="0"/>
                <a:cs typeface="Heebo" panose="00000500000000000000" pitchFamily="2" charset="-79"/>
              </a:rPr>
              <a:t>(אמא ערביה עם בת 9)</a:t>
            </a:r>
            <a:endParaRPr lang="en-US" sz="1400" dirty="0">
              <a:solidFill>
                <a:srgbClr val="358B8F"/>
              </a:solidFill>
              <a:effectLst/>
              <a:latin typeface="Heebo" panose="00000500000000000000" pitchFamily="2" charset="-79"/>
              <a:ea typeface="Calibri" panose="020F0502020204030204" pitchFamily="34" charset="0"/>
              <a:cs typeface="Heebo" panose="00000500000000000000" pitchFamily="2" charset="-79"/>
            </a:endParaRPr>
          </a:p>
          <a:p>
            <a:pPr algn="r" rtl="1">
              <a:lnSpc>
                <a:spcPct val="107000"/>
              </a:lnSpc>
              <a:spcAft>
                <a:spcPts val="800"/>
              </a:spcAft>
            </a:pPr>
            <a:r>
              <a:rPr lang="he-IL" sz="1400" b="1" i="1" dirty="0">
                <a:solidFill>
                  <a:srgbClr val="358B8F"/>
                </a:solidFill>
                <a:effectLst/>
                <a:latin typeface="Heebo" panose="00000500000000000000" pitchFamily="2" charset="-79"/>
                <a:ea typeface="Calibri" panose="020F0502020204030204" pitchFamily="34" charset="0"/>
                <a:cs typeface="Heebo" panose="00000500000000000000" pitchFamily="2" charset="-79"/>
              </a:rPr>
              <a:t>"זו גינת הילדות שלנו, מאוד שייכות </a:t>
            </a:r>
            <a:r>
              <a:rPr lang="he-IL" sz="1400" b="1" i="1" dirty="0">
                <a:solidFill>
                  <a:srgbClr val="358B8F"/>
                </a:solidFill>
                <a:latin typeface="Heebo" panose="00000500000000000000" pitchFamily="2" charset="-79"/>
                <a:ea typeface="Calibri" panose="020F0502020204030204" pitchFamily="34" charset="0"/>
                <a:cs typeface="Heebo" panose="00000500000000000000" pitchFamily="2" charset="-79"/>
              </a:rPr>
              <a:t>ו</a:t>
            </a:r>
            <a:r>
              <a:rPr lang="he-IL" sz="1400" b="1" i="1" dirty="0">
                <a:solidFill>
                  <a:srgbClr val="358B8F"/>
                </a:solidFill>
                <a:effectLst/>
                <a:latin typeface="Heebo" panose="00000500000000000000" pitchFamily="2" charset="-79"/>
                <a:ea typeface="Calibri" panose="020F0502020204030204" pitchFamily="34" charset="0"/>
                <a:cs typeface="Heebo" panose="00000500000000000000" pitchFamily="2" charset="-79"/>
              </a:rPr>
              <a:t>מחוברות. הכול עושים בגינה" </a:t>
            </a:r>
            <a:r>
              <a:rPr lang="he-IL" sz="1100" i="1" dirty="0">
                <a:solidFill>
                  <a:srgbClr val="358B8F"/>
                </a:solidFill>
                <a:effectLst/>
                <a:latin typeface="Heebo" panose="00000500000000000000" pitchFamily="2" charset="-79"/>
                <a:ea typeface="Calibri" panose="020F0502020204030204" pitchFamily="34" charset="0"/>
                <a:cs typeface="Heebo" panose="00000500000000000000" pitchFamily="2" charset="-79"/>
              </a:rPr>
              <a:t>(אימהות-גיסות ערביות, ילדים בגילים 2-9)</a:t>
            </a:r>
            <a:endParaRPr lang="en-US" sz="1400" dirty="0">
              <a:solidFill>
                <a:srgbClr val="358B8F"/>
              </a:solidFill>
              <a:effectLst/>
              <a:latin typeface="Heebo" panose="00000500000000000000" pitchFamily="2" charset="-79"/>
              <a:ea typeface="Calibri" panose="020F0502020204030204" pitchFamily="34" charset="0"/>
              <a:cs typeface="Heebo" panose="00000500000000000000" pitchFamily="2" charset="-79"/>
            </a:endParaRPr>
          </a:p>
          <a:p>
            <a:pPr algn="r" rtl="1">
              <a:lnSpc>
                <a:spcPct val="107000"/>
              </a:lnSpc>
              <a:spcAft>
                <a:spcPts val="800"/>
              </a:spcAft>
            </a:pPr>
            <a:r>
              <a:rPr lang="he-IL" sz="1400" b="1" i="1" dirty="0">
                <a:solidFill>
                  <a:srgbClr val="358B8F"/>
                </a:solidFill>
                <a:effectLst/>
                <a:latin typeface="Heebo" panose="00000500000000000000" pitchFamily="2" charset="-79"/>
                <a:ea typeface="Calibri" panose="020F0502020204030204" pitchFamily="34" charset="0"/>
                <a:cs typeface="Heebo" panose="00000500000000000000" pitchFamily="2" charset="-79"/>
              </a:rPr>
              <a:t>"כן [השתתפנו בשיתוף ציבור], נרשמנו והגענו לבחירה שהייתה. אני מרוצה מאוד מאיך שהגינה יצאה, זה די ענה על מה שאמרנו במשאל ציבור. רק אשמח שיהיה יותר נקי" </a:t>
            </a:r>
            <a:r>
              <a:rPr lang="he-IL" sz="1100" i="1" dirty="0">
                <a:solidFill>
                  <a:srgbClr val="358B8F"/>
                </a:solidFill>
                <a:effectLst/>
                <a:latin typeface="Heebo" panose="00000500000000000000" pitchFamily="2" charset="-79"/>
                <a:ea typeface="Calibri" panose="020F0502020204030204" pitchFamily="34" charset="0"/>
                <a:cs typeface="Heebo" panose="00000500000000000000" pitchFamily="2" charset="-79"/>
              </a:rPr>
              <a:t>(אמא ערביה חילונית)</a:t>
            </a:r>
            <a:endParaRPr lang="en-US" dirty="0">
              <a:solidFill>
                <a:srgbClr val="358B8F"/>
              </a:solidFill>
              <a:effectLst/>
              <a:latin typeface="Heebo" panose="00000500000000000000" pitchFamily="2" charset="-79"/>
              <a:ea typeface="Calibri" panose="020F0502020204030204" pitchFamily="34" charset="0"/>
              <a:cs typeface="Heebo" panose="00000500000000000000" pitchFamily="2" charset="-79"/>
            </a:endParaRPr>
          </a:p>
        </p:txBody>
      </p:sp>
      <p:pic>
        <p:nvPicPr>
          <p:cNvPr id="10" name="Picture 9" descr="A park with a large sign and trees&#10;&#10;Description automatically generated with medium confidence">
            <a:extLst>
              <a:ext uri="{FF2B5EF4-FFF2-40B4-BE49-F238E27FC236}">
                <a16:creationId xmlns:a16="http://schemas.microsoft.com/office/drawing/2014/main" id="{069A37DC-933A-63DF-CC6E-46ACEA76ED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3302" y="3997430"/>
            <a:ext cx="2880000" cy="2160000"/>
          </a:xfrm>
          <a:prstGeom prst="rect">
            <a:avLst/>
          </a:prstGeom>
        </p:spPr>
      </p:pic>
      <p:pic>
        <p:nvPicPr>
          <p:cNvPr id="14" name="Picture 13" descr="A park with picnic tables and cars&#10;&#10;Description automatically generated">
            <a:extLst>
              <a:ext uri="{FF2B5EF4-FFF2-40B4-BE49-F238E27FC236}">
                <a16:creationId xmlns:a16="http://schemas.microsoft.com/office/drawing/2014/main" id="{65A5C90D-E3AB-7005-0F67-FD4FDC4D6A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301" y="125709"/>
            <a:ext cx="2912829" cy="2184622"/>
          </a:xfrm>
          <a:prstGeom prst="rect">
            <a:avLst/>
          </a:prstGeom>
        </p:spPr>
      </p:pic>
      <p:pic>
        <p:nvPicPr>
          <p:cNvPr id="18" name="Picture 17" descr="A group of benches in a park&#10;&#10;Description automatically generated">
            <a:extLst>
              <a:ext uri="{FF2B5EF4-FFF2-40B4-BE49-F238E27FC236}">
                <a16:creationId xmlns:a16="http://schemas.microsoft.com/office/drawing/2014/main" id="{999DDFA7-5004-1FA1-7958-B0F91F138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34" y="125710"/>
            <a:ext cx="2912828" cy="2184621"/>
          </a:xfrm>
          <a:prstGeom prst="rect">
            <a:avLst/>
          </a:prstGeom>
        </p:spPr>
      </p:pic>
      <p:pic>
        <p:nvPicPr>
          <p:cNvPr id="22" name="Picture 21" descr="A park with a playground and a bench&#10;&#10;Description automatically generated with medium confidence">
            <a:extLst>
              <a:ext uri="{FF2B5EF4-FFF2-40B4-BE49-F238E27FC236}">
                <a16:creationId xmlns:a16="http://schemas.microsoft.com/office/drawing/2014/main" id="{50143655-8F86-6DAC-8B35-25570A1CED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7569" y="3997431"/>
            <a:ext cx="2912828" cy="2184621"/>
          </a:xfrm>
          <a:prstGeom prst="rect">
            <a:avLst/>
          </a:prstGeom>
        </p:spPr>
      </p:pic>
      <p:sp>
        <p:nvSpPr>
          <p:cNvPr id="2" name="מציין מיקום של מספר שקופית 5">
            <a:extLst>
              <a:ext uri="{FF2B5EF4-FFF2-40B4-BE49-F238E27FC236}">
                <a16:creationId xmlns:a16="http://schemas.microsoft.com/office/drawing/2014/main" id="{6716DB88-EDBD-D712-5C6B-7F2EB57674E3}"/>
              </a:ext>
            </a:extLst>
          </p:cNvPr>
          <p:cNvSpPr txBox="1">
            <a:spLocks/>
          </p:cNvSpPr>
          <p:nvPr/>
        </p:nvSpPr>
        <p:spPr>
          <a:xfrm>
            <a:off x="499650" y="6503289"/>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199E282D-D310-42D8-B8FF-78ED45A44D81}" type="slidenum">
              <a:rPr lang="he-IL" smtClean="0">
                <a:latin typeface="Heebo" pitchFamily="2" charset="-79"/>
                <a:cs typeface="Heebo" pitchFamily="2" charset="-79"/>
              </a:rPr>
              <a:pPr/>
              <a:t>10</a:t>
            </a:fld>
            <a:endParaRPr lang="he-IL">
              <a:latin typeface="Heebo" pitchFamily="2" charset="-79"/>
              <a:cs typeface="Heebo" pitchFamily="2" charset="-79"/>
            </a:endParaRPr>
          </a:p>
        </p:txBody>
      </p:sp>
    </p:spTree>
    <p:extLst>
      <p:ext uri="{BB962C8B-B14F-4D97-AF65-F5344CB8AC3E}">
        <p14:creationId xmlns:p14="http://schemas.microsoft.com/office/powerpoint/2010/main" val="1406556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46D56D2-8DAD-3444-AB35-6EBEB8948626}"/>
              </a:ext>
            </a:extLst>
          </p:cNvPr>
          <p:cNvSpPr/>
          <p:nvPr/>
        </p:nvSpPr>
        <p:spPr>
          <a:xfrm>
            <a:off x="6096000" y="2595199"/>
            <a:ext cx="6096000" cy="4262802"/>
          </a:xfrm>
          <a:prstGeom prst="rect">
            <a:avLst/>
          </a:prstGeom>
          <a:solidFill>
            <a:srgbClr val="BCEDE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ectangle 9">
            <a:extLst>
              <a:ext uri="{FF2B5EF4-FFF2-40B4-BE49-F238E27FC236}">
                <a16:creationId xmlns:a16="http://schemas.microsoft.com/office/drawing/2014/main" id="{63787102-FE82-6630-EFA6-2F9F9DDB87D8}"/>
              </a:ext>
            </a:extLst>
          </p:cNvPr>
          <p:cNvSpPr/>
          <p:nvPr/>
        </p:nvSpPr>
        <p:spPr>
          <a:xfrm>
            <a:off x="0" y="0"/>
            <a:ext cx="6096000" cy="3525275"/>
          </a:xfrm>
          <a:prstGeom prst="rect">
            <a:avLst/>
          </a:prstGeom>
          <a:solidFill>
            <a:srgbClr val="BCEDE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3" name="TextBox 22">
            <a:extLst>
              <a:ext uri="{FF2B5EF4-FFF2-40B4-BE49-F238E27FC236}">
                <a16:creationId xmlns:a16="http://schemas.microsoft.com/office/drawing/2014/main" id="{F8E2BC1D-17FA-7604-3039-BF07DDE65F9E}"/>
              </a:ext>
            </a:extLst>
          </p:cNvPr>
          <p:cNvSpPr txBox="1"/>
          <p:nvPr/>
        </p:nvSpPr>
        <p:spPr>
          <a:xfrm>
            <a:off x="3951914" y="210223"/>
            <a:ext cx="802421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a:solidFill>
                  <a:srgbClr val="40A8AD"/>
                </a:solidFill>
                <a:latin typeface="Heebo" pitchFamily="2" charset="-79"/>
                <a:cs typeface="Heebo" pitchFamily="2" charset="-79"/>
              </a:rPr>
              <a:t>מתחם לשהייה והתכנסות קהילתית</a:t>
            </a:r>
          </a:p>
        </p:txBody>
      </p:sp>
      <p:graphicFrame>
        <p:nvGraphicFramePr>
          <p:cNvPr id="2" name="Chart 1">
            <a:extLst>
              <a:ext uri="{FF2B5EF4-FFF2-40B4-BE49-F238E27FC236}">
                <a16:creationId xmlns:a16="http://schemas.microsoft.com/office/drawing/2014/main" id="{F702EF4E-BD66-53DF-F721-80C88015EC30}"/>
              </a:ext>
            </a:extLst>
          </p:cNvPr>
          <p:cNvGraphicFramePr>
            <a:graphicFrameLocks/>
          </p:cNvGraphicFramePr>
          <p:nvPr>
            <p:extLst>
              <p:ext uri="{D42A27DB-BD31-4B8C-83A1-F6EECF244321}">
                <p14:modId xmlns:p14="http://schemas.microsoft.com/office/powerpoint/2010/main" val="4227017152"/>
              </p:ext>
            </p:extLst>
          </p:nvPr>
        </p:nvGraphicFramePr>
        <p:xfrm>
          <a:off x="7188123" y="3121997"/>
          <a:ext cx="4572000" cy="2952622"/>
        </p:xfrm>
        <a:graphic>
          <a:graphicData uri="http://schemas.openxmlformats.org/drawingml/2006/chart">
            <c:chart xmlns:c="http://schemas.openxmlformats.org/drawingml/2006/chart" xmlns:r="http://schemas.openxmlformats.org/officeDocument/2006/relationships" r:id="rId2"/>
          </a:graphicData>
        </a:graphic>
      </p:graphicFrame>
      <p:sp>
        <p:nvSpPr>
          <p:cNvPr id="4" name="Arrow: Down 3">
            <a:extLst>
              <a:ext uri="{FF2B5EF4-FFF2-40B4-BE49-F238E27FC236}">
                <a16:creationId xmlns:a16="http://schemas.microsoft.com/office/drawing/2014/main" id="{ADEA12E7-1B6F-C8C1-A4B9-8302FA74A1E6}"/>
              </a:ext>
            </a:extLst>
          </p:cNvPr>
          <p:cNvSpPr/>
          <p:nvPr/>
        </p:nvSpPr>
        <p:spPr>
          <a:xfrm>
            <a:off x="7853382" y="5700908"/>
            <a:ext cx="230587" cy="373711"/>
          </a:xfrm>
          <a:prstGeom prst="downArrow">
            <a:avLst/>
          </a:prstGeom>
          <a:solidFill>
            <a:srgbClr val="EBB7C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Arrow: Down 4">
            <a:extLst>
              <a:ext uri="{FF2B5EF4-FFF2-40B4-BE49-F238E27FC236}">
                <a16:creationId xmlns:a16="http://schemas.microsoft.com/office/drawing/2014/main" id="{BD54415A-7FC6-4444-5434-3E6235C0527F}"/>
              </a:ext>
            </a:extLst>
          </p:cNvPr>
          <p:cNvSpPr/>
          <p:nvPr/>
        </p:nvSpPr>
        <p:spPr>
          <a:xfrm rot="10800000">
            <a:off x="9334903" y="5625306"/>
            <a:ext cx="230587" cy="373711"/>
          </a:xfrm>
          <a:prstGeom prst="downArrow">
            <a:avLst/>
          </a:prstGeom>
          <a:solidFill>
            <a:srgbClr val="9ABC5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6" name="Chart 5">
            <a:extLst>
              <a:ext uri="{FF2B5EF4-FFF2-40B4-BE49-F238E27FC236}">
                <a16:creationId xmlns:a16="http://schemas.microsoft.com/office/drawing/2014/main" id="{A5915013-4353-45C3-8E17-0A78D45A9242}"/>
              </a:ext>
            </a:extLst>
          </p:cNvPr>
          <p:cNvGraphicFramePr>
            <a:graphicFrameLocks/>
          </p:cNvGraphicFramePr>
          <p:nvPr>
            <p:extLst>
              <p:ext uri="{D42A27DB-BD31-4B8C-83A1-F6EECF244321}">
                <p14:modId xmlns:p14="http://schemas.microsoft.com/office/powerpoint/2010/main" val="103834537"/>
              </p:ext>
            </p:extLst>
          </p:nvPr>
        </p:nvGraphicFramePr>
        <p:xfrm>
          <a:off x="928906" y="58952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40D3FF3-3996-A091-5F6F-E50C0A6CDE9A}"/>
              </a:ext>
            </a:extLst>
          </p:cNvPr>
          <p:cNvSpPr txBox="1"/>
          <p:nvPr/>
        </p:nvSpPr>
        <p:spPr>
          <a:xfrm>
            <a:off x="6328504" y="699958"/>
            <a:ext cx="5630991" cy="1907445"/>
          </a:xfrm>
          <a:prstGeom prst="rect">
            <a:avLst/>
          </a:prstGeom>
          <a:noFill/>
        </p:spPr>
        <p:txBody>
          <a:bodyPr wrap="square">
            <a:spAutoFit/>
          </a:bodyPr>
          <a:lstStyle/>
          <a:p>
            <a:pPr marL="171450" marR="0" lvl="0" indent="-171450" algn="r" defTabSz="914400" rtl="1"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he-IL" sz="1200" b="0" i="0" u="none" strike="noStrike" kern="1200" cap="none" spc="0" normalizeH="0" baseline="0" noProof="0">
                <a:ln>
                  <a:noFill/>
                </a:ln>
                <a:solidFill>
                  <a:prstClr val="black"/>
                </a:solidFill>
                <a:effectLst/>
                <a:uLnTx/>
                <a:uFillTx/>
                <a:latin typeface="Heebo" panose="00000500000000000000" pitchFamily="2" charset="-79"/>
                <a:ea typeface="+mn-ea"/>
                <a:cs typeface="Heebo" panose="00000500000000000000" pitchFamily="2" charset="-79"/>
              </a:rPr>
              <a:t>בבחינת נתוני מגדר הנוכחים במתחם (עוברים ושוהים), </a:t>
            </a:r>
            <a:r>
              <a:rPr kumimoji="0" lang="he-IL" sz="1400" b="1" i="0" u="none" strike="noStrike" kern="1200" cap="none" spc="0" normalizeH="0" baseline="0" noProof="0">
                <a:ln>
                  <a:noFill/>
                </a:ln>
                <a:solidFill>
                  <a:prstClr val="black"/>
                </a:solidFill>
                <a:effectLst/>
                <a:uLnTx/>
                <a:uFillTx/>
                <a:latin typeface="Heebo" panose="00000500000000000000" pitchFamily="2" charset="-79"/>
                <a:ea typeface="+mn-ea"/>
                <a:cs typeface="Heebo" panose="00000500000000000000" pitchFamily="2" charset="-79"/>
              </a:rPr>
              <a:t>ניכרת עלייה משמעותית באחוז הנשים</a:t>
            </a:r>
            <a:r>
              <a:rPr kumimoji="0" lang="he-IL" sz="1200" b="0" i="0" u="none" strike="noStrike" kern="1200" cap="none" spc="0" normalizeH="0" baseline="0" noProof="0">
                <a:ln>
                  <a:noFill/>
                </a:ln>
                <a:solidFill>
                  <a:prstClr val="black"/>
                </a:solidFill>
                <a:effectLst/>
                <a:uLnTx/>
                <a:uFillTx/>
                <a:latin typeface="Heebo" panose="00000500000000000000" pitchFamily="2" charset="-79"/>
                <a:ea typeface="+mn-ea"/>
                <a:cs typeface="Heebo" panose="00000500000000000000" pitchFamily="2" charset="-79"/>
              </a:rPr>
              <a:t>. לפני ההתערבות הנשים במתחם היוו רבע מהמבקרים בלבד, ואילו במדידה שלאחר ההתערבות נוכחותן היווה מעל למחצית מהמבקרים.</a:t>
            </a:r>
            <a:endParaRPr kumimoji="0" lang="he-IL" sz="1200" b="0"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endParaRPr>
          </a:p>
          <a:p>
            <a:pPr marL="0" marR="0" lvl="0" indent="-171450" algn="r" defTabSz="914400" rtl="1"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בבחינת נתוני התנועה במתחם: </a:t>
            </a:r>
          </a:p>
          <a:p>
            <a:pPr marL="457200" marR="0" lvl="2" indent="-171450" algn="r" defTabSz="914400" rtl="1"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ניכרת </a:t>
            </a:r>
            <a:r>
              <a:rPr kumimoji="0" lang="he-IL" sz="1400" b="1"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הפחתה משמעותית באחוז הרוכבים שחצו את המתחם</a:t>
            </a:r>
            <a:r>
              <a:rPr kumimoji="0" lang="he-IL" sz="1200" b="0"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 מ26% לפני ההתערבות ל-4% רוכבים. </a:t>
            </a:r>
          </a:p>
          <a:p>
            <a:pPr marL="457200" marR="0" lvl="2" indent="-171450" algn="r" defTabSz="914400" rtl="1"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ניכרת </a:t>
            </a:r>
            <a:r>
              <a:rPr kumimoji="0" lang="he-IL" sz="1400" b="1"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עלייה באחוז העוברים בני הגיל הרך </a:t>
            </a:r>
            <a:r>
              <a:rPr kumimoji="0" lang="he-IL" sz="1200" b="0"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 לידה עד 5, מ-3% ל-12% לאחר ההתערבות.</a:t>
            </a:r>
          </a:p>
        </p:txBody>
      </p:sp>
      <p:sp>
        <p:nvSpPr>
          <p:cNvPr id="9" name="TextBox 8">
            <a:extLst>
              <a:ext uri="{FF2B5EF4-FFF2-40B4-BE49-F238E27FC236}">
                <a16:creationId xmlns:a16="http://schemas.microsoft.com/office/drawing/2014/main" id="{20B996DC-4BA3-0B48-6077-2325AE1EDF33}"/>
              </a:ext>
            </a:extLst>
          </p:cNvPr>
          <p:cNvSpPr txBox="1"/>
          <p:nvPr/>
        </p:nvSpPr>
        <p:spPr>
          <a:xfrm>
            <a:off x="251783" y="3791615"/>
            <a:ext cx="5010719" cy="2676374"/>
          </a:xfrm>
          <a:prstGeom prst="rect">
            <a:avLst/>
          </a:prstGeom>
          <a:noFill/>
        </p:spPr>
        <p:txBody>
          <a:bodyPr wrap="squar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100" b="0" i="0" u="sng" strike="noStrike" kern="1200" cap="none" spc="0" normalizeH="0" baseline="0" noProof="0">
                <a:ln>
                  <a:noFill/>
                </a:ln>
                <a:solidFill>
                  <a:srgbClr val="358B8F"/>
                </a:solidFill>
                <a:effectLst/>
                <a:uLnTx/>
                <a:uFillTx/>
                <a:latin typeface="Heebo" panose="00000500000000000000" pitchFamily="2" charset="-79"/>
                <a:ea typeface="Calibri" panose="020F0502020204030204" pitchFamily="34" charset="0"/>
                <a:cs typeface="Heebo" panose="00000500000000000000" pitchFamily="2" charset="-79"/>
              </a:rPr>
              <a:t>סוגיות לשיפור:</a:t>
            </a: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100" b="1" i="0" u="none" strike="noStrike" kern="1200" cap="none" spc="0" normalizeH="0" baseline="0" noProof="0">
                <a:ln>
                  <a:noFill/>
                </a:ln>
                <a:solidFill>
                  <a:srgbClr val="358B8F"/>
                </a:solidFill>
                <a:effectLst/>
                <a:uLnTx/>
                <a:uFillTx/>
                <a:latin typeface="Heebo" panose="00000500000000000000" pitchFamily="2" charset="-79"/>
                <a:ea typeface="Calibri" panose="020F0502020204030204" pitchFamily="34" charset="0"/>
                <a:cs typeface="Heebo" panose="00000500000000000000" pitchFamily="2" charset="-79"/>
              </a:rPr>
              <a:t>הצללה: </a:t>
            </a:r>
            <a:r>
              <a:rPr kumimoji="0" lang="he-IL" sz="1100" b="0" i="0" u="none" strike="noStrike" kern="1200" cap="none" spc="0" normalizeH="0" baseline="0" noProof="0">
                <a:ln>
                  <a:noFill/>
                </a:ln>
                <a:solidFill>
                  <a:srgbClr val="358B8F"/>
                </a:solidFill>
                <a:effectLst/>
                <a:uLnTx/>
                <a:uFillTx/>
                <a:latin typeface="Heebo" panose="00000500000000000000" pitchFamily="2" charset="-79"/>
                <a:ea typeface="Calibri" panose="020F0502020204030204" pitchFamily="34" charset="0"/>
                <a:cs typeface="Heebo" panose="00000500000000000000" pitchFamily="2" charset="-79"/>
              </a:rPr>
              <a:t>בשעות הבוקר–צוהריים חסר צל במתקני הישיבה הממוקמים באזור מתקני הכושר ובאזור מתקני המשחק. </a:t>
            </a: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100" b="1" i="0" u="none" strike="noStrike" kern="1200" cap="none" spc="0" normalizeH="0" baseline="0" noProof="0">
                <a:ln>
                  <a:noFill/>
                </a:ln>
                <a:solidFill>
                  <a:srgbClr val="358B8F"/>
                </a:solidFill>
                <a:effectLst/>
                <a:uLnTx/>
                <a:uFillTx/>
                <a:latin typeface="Heebo" panose="00000500000000000000" pitchFamily="2" charset="-79"/>
                <a:ea typeface="Calibri" panose="020F0502020204030204" pitchFamily="34" charset="0"/>
                <a:cs typeface="Heebo" panose="00000500000000000000" pitchFamily="2" charset="-79"/>
              </a:rPr>
              <a:t>ניקיון: </a:t>
            </a:r>
            <a:r>
              <a:rPr kumimoji="0" lang="he-IL" sz="1100" b="0" i="0" u="none" strike="noStrike" kern="1200" cap="none" spc="0" normalizeH="0" baseline="0" noProof="0">
                <a:ln>
                  <a:noFill/>
                </a:ln>
                <a:solidFill>
                  <a:srgbClr val="358B8F"/>
                </a:solidFill>
                <a:effectLst/>
                <a:uLnTx/>
                <a:uFillTx/>
                <a:latin typeface="Heebo" panose="00000500000000000000" pitchFamily="2" charset="-79"/>
                <a:ea typeface="Calibri" panose="020F0502020204030204" pitchFamily="34" charset="0"/>
                <a:cs typeface="Heebo" panose="00000500000000000000" pitchFamily="2" charset="-79"/>
              </a:rPr>
              <a:t>לאורך כל שעות התצפית נצפתה אשפה ברחבי המתחם - כוסות, סיגריות, פיצוחים ועוד, גם במתחמי הישיבה וגם במתקני המשחק ובמתחם החול. הנושא עלה כסוגייה לשיפור גם בקרב הורים שרואיינו.</a:t>
            </a: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100" b="1" i="0" u="none" strike="noStrike" kern="1200" cap="none" spc="0" normalizeH="0" baseline="0" noProof="0">
                <a:ln>
                  <a:noFill/>
                </a:ln>
                <a:solidFill>
                  <a:srgbClr val="358B8F"/>
                </a:solidFill>
                <a:effectLst/>
                <a:uLnTx/>
                <a:uFillTx/>
                <a:latin typeface="Heebo" panose="00000500000000000000" pitchFamily="2" charset="-79"/>
                <a:ea typeface="Calibri" panose="020F0502020204030204" pitchFamily="34" charset="0"/>
                <a:cs typeface="Heebo" panose="00000500000000000000" pitchFamily="2" charset="-79"/>
              </a:rPr>
              <a:t>שירותים ציבוריים: </a:t>
            </a:r>
            <a:r>
              <a:rPr kumimoji="0" lang="he-IL" sz="1100" b="0" i="0" u="none" strike="noStrike" kern="1200" cap="none" spc="0" normalizeH="0" baseline="0" noProof="0">
                <a:ln>
                  <a:noFill/>
                </a:ln>
                <a:solidFill>
                  <a:srgbClr val="358B8F"/>
                </a:solidFill>
                <a:effectLst/>
                <a:uLnTx/>
                <a:uFillTx/>
                <a:latin typeface="Heebo" panose="00000500000000000000" pitchFamily="2" charset="-79"/>
                <a:ea typeface="Calibri" panose="020F0502020204030204" pitchFamily="34" charset="0"/>
                <a:cs typeface="Heebo" panose="00000500000000000000" pitchFamily="2" charset="-79"/>
              </a:rPr>
              <a:t>אין מקום ציבורי קרוב שיכול לספק מענה. הנושא עלה כצורך גם בקרב מרואיינים בגינה.</a:t>
            </a: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100" b="1" i="0" u="none" strike="noStrike" kern="1200" cap="none" spc="0" normalizeH="0" baseline="0" noProof="0">
                <a:ln>
                  <a:noFill/>
                </a:ln>
                <a:solidFill>
                  <a:srgbClr val="358B8F"/>
                </a:solidFill>
                <a:effectLst/>
                <a:uLnTx/>
                <a:uFillTx/>
                <a:latin typeface="Heebo" panose="00000500000000000000" pitchFamily="2" charset="-79"/>
                <a:ea typeface="Calibri" panose="020F0502020204030204" pitchFamily="34" charset="0"/>
                <a:cs typeface="Heebo" panose="00000500000000000000" pitchFamily="2" charset="-79"/>
              </a:rPr>
              <a:t>רכיבה מסוכנת: </a:t>
            </a:r>
            <a:r>
              <a:rPr kumimoji="0" lang="he-IL" sz="1100" b="0" i="0" u="none" strike="noStrike" kern="1200" cap="none" spc="0" normalizeH="0" baseline="0" noProof="0">
                <a:ln>
                  <a:noFill/>
                </a:ln>
                <a:solidFill>
                  <a:srgbClr val="358B8F"/>
                </a:solidFill>
                <a:effectLst/>
                <a:uLnTx/>
                <a:uFillTx/>
                <a:latin typeface="Heebo" panose="00000500000000000000" pitchFamily="2" charset="-79"/>
                <a:ea typeface="Calibri" panose="020F0502020204030204" pitchFamily="34" charset="0"/>
                <a:cs typeface="Heebo" panose="00000500000000000000" pitchFamily="2" charset="-79"/>
              </a:rPr>
              <a:t>אמנם נוכחות הרוכבים ירדה באופן ניכר, אך לאורך היום נצפו מקרים בודדים של רכיבה בשטח שהייה/הליכה. בנוסף נצפו 3 מקרים של רכיבה על אופנוע בשטח הגינה, ומקרה אחד של מעבר טרקטורון על המדרכה בקרבת פעוטות. </a:t>
            </a:r>
            <a:br>
              <a:rPr kumimoji="0" lang="en-US" sz="1100" b="0" i="0" u="none" strike="noStrike" kern="1200" cap="none" spc="0" normalizeH="0" baseline="0" noProof="0">
                <a:ln>
                  <a:noFill/>
                </a:ln>
                <a:solidFill>
                  <a:srgbClr val="358B8F"/>
                </a:solidFill>
                <a:effectLst/>
                <a:uLnTx/>
                <a:uFillTx/>
                <a:latin typeface="Heebo" panose="00000500000000000000" pitchFamily="2" charset="-79"/>
                <a:ea typeface="Calibri" panose="020F0502020204030204" pitchFamily="34" charset="0"/>
                <a:cs typeface="Heebo" panose="00000500000000000000" pitchFamily="2" charset="-79"/>
              </a:rPr>
            </a:br>
            <a:r>
              <a:rPr kumimoji="0" lang="he-IL" sz="1100" b="0" i="0" u="none" strike="noStrike" kern="1200" cap="none" spc="0" normalizeH="0" baseline="0" noProof="0">
                <a:ln>
                  <a:noFill/>
                </a:ln>
                <a:solidFill>
                  <a:srgbClr val="358B8F"/>
                </a:solidFill>
                <a:effectLst/>
                <a:uLnTx/>
                <a:uFillTx/>
                <a:latin typeface="Heebo" panose="00000500000000000000" pitchFamily="2" charset="-79"/>
                <a:ea typeface="Calibri" panose="020F0502020204030204" pitchFamily="34" charset="0"/>
                <a:cs typeface="Heebo" panose="00000500000000000000" pitchFamily="2" charset="-79"/>
              </a:rPr>
              <a:t>הורים אחדים שרואיינו הביעו חשש בנוגע לתופעה, וכן בנוגע לקרבת הגינה לכביש.</a:t>
            </a:r>
          </a:p>
        </p:txBody>
      </p:sp>
      <p:sp>
        <p:nvSpPr>
          <p:cNvPr id="11" name="Arrow: Down 10">
            <a:extLst>
              <a:ext uri="{FF2B5EF4-FFF2-40B4-BE49-F238E27FC236}">
                <a16:creationId xmlns:a16="http://schemas.microsoft.com/office/drawing/2014/main" id="{E5343287-CEEF-309D-8686-4084950951D9}"/>
              </a:ext>
            </a:extLst>
          </p:cNvPr>
          <p:cNvSpPr/>
          <p:nvPr/>
        </p:nvSpPr>
        <p:spPr>
          <a:xfrm rot="10800000">
            <a:off x="2641231" y="2868434"/>
            <a:ext cx="230587" cy="373711"/>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Graphic 13" descr="No Littering outline">
            <a:extLst>
              <a:ext uri="{FF2B5EF4-FFF2-40B4-BE49-F238E27FC236}">
                <a16:creationId xmlns:a16="http://schemas.microsoft.com/office/drawing/2014/main" id="{74BCAB87-F064-EB6D-40C0-87651F9A71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1120" y="4700928"/>
            <a:ext cx="356170" cy="356170"/>
          </a:xfrm>
          <a:prstGeom prst="rect">
            <a:avLst/>
          </a:prstGeom>
        </p:spPr>
      </p:pic>
      <p:pic>
        <p:nvPicPr>
          <p:cNvPr id="16" name="Graphic 15" descr="Motorcycle outline">
            <a:extLst>
              <a:ext uri="{FF2B5EF4-FFF2-40B4-BE49-F238E27FC236}">
                <a16:creationId xmlns:a16="http://schemas.microsoft.com/office/drawing/2014/main" id="{ABCF3005-FB9D-094A-2604-A1BA0794BF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97882" y="5698671"/>
            <a:ext cx="445546" cy="445546"/>
          </a:xfrm>
          <a:prstGeom prst="rect">
            <a:avLst/>
          </a:prstGeom>
        </p:spPr>
      </p:pic>
      <p:pic>
        <p:nvPicPr>
          <p:cNvPr id="18" name="Graphic 17" descr="Gender with solid fill">
            <a:extLst>
              <a:ext uri="{FF2B5EF4-FFF2-40B4-BE49-F238E27FC236}">
                <a16:creationId xmlns:a16="http://schemas.microsoft.com/office/drawing/2014/main" id="{41DC9EA5-EECA-114B-CF0C-3AF9216B8B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49749" y="5255873"/>
            <a:ext cx="356170" cy="356170"/>
          </a:xfrm>
          <a:prstGeom prst="rect">
            <a:avLst/>
          </a:prstGeom>
        </p:spPr>
      </p:pic>
      <p:pic>
        <p:nvPicPr>
          <p:cNvPr id="20" name="Graphic 19" descr="Beach umbrella outline">
            <a:extLst>
              <a:ext uri="{FF2B5EF4-FFF2-40B4-BE49-F238E27FC236}">
                <a16:creationId xmlns:a16="http://schemas.microsoft.com/office/drawing/2014/main" id="{5C87D900-9F86-EFCD-F310-3A4DA85003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97882" y="4116587"/>
            <a:ext cx="462040" cy="462040"/>
          </a:xfrm>
          <a:prstGeom prst="rect">
            <a:avLst/>
          </a:prstGeom>
        </p:spPr>
      </p:pic>
      <p:sp>
        <p:nvSpPr>
          <p:cNvPr id="3" name="מציין מיקום של מספר שקופית 5">
            <a:extLst>
              <a:ext uri="{FF2B5EF4-FFF2-40B4-BE49-F238E27FC236}">
                <a16:creationId xmlns:a16="http://schemas.microsoft.com/office/drawing/2014/main" id="{BA91DB51-3E04-AE89-939D-C76892740EAA}"/>
              </a:ext>
            </a:extLst>
          </p:cNvPr>
          <p:cNvSpPr txBox="1">
            <a:spLocks/>
          </p:cNvSpPr>
          <p:nvPr/>
        </p:nvSpPr>
        <p:spPr>
          <a:xfrm>
            <a:off x="499650" y="6503289"/>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199E282D-D310-42D8-B8FF-78ED45A44D81}" type="slidenum">
              <a:rPr lang="he-IL" smtClean="0">
                <a:latin typeface="Heebo" pitchFamily="2" charset="-79"/>
                <a:cs typeface="Heebo" pitchFamily="2" charset="-79"/>
              </a:rPr>
              <a:pPr/>
              <a:t>11</a:t>
            </a:fld>
            <a:endParaRPr lang="he-IL">
              <a:latin typeface="Heebo" pitchFamily="2" charset="-79"/>
              <a:cs typeface="Heebo" pitchFamily="2" charset="-79"/>
            </a:endParaRPr>
          </a:p>
        </p:txBody>
      </p:sp>
    </p:spTree>
    <p:extLst>
      <p:ext uri="{BB962C8B-B14F-4D97-AF65-F5344CB8AC3E}">
        <p14:creationId xmlns:p14="http://schemas.microsoft.com/office/powerpoint/2010/main" val="426811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56E6E4-6883-CDC4-DD9A-74010772DBC9}"/>
              </a:ext>
            </a:extLst>
          </p:cNvPr>
          <p:cNvSpPr/>
          <p:nvPr/>
        </p:nvSpPr>
        <p:spPr>
          <a:xfrm>
            <a:off x="-7320" y="2093122"/>
            <a:ext cx="5627455" cy="4269055"/>
          </a:xfrm>
          <a:prstGeom prst="rect">
            <a:avLst/>
          </a:prstGeom>
          <a:solidFill>
            <a:srgbClr val="EBB7C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EBB7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3" name="TextBox 22">
            <a:extLst>
              <a:ext uri="{FF2B5EF4-FFF2-40B4-BE49-F238E27FC236}">
                <a16:creationId xmlns:a16="http://schemas.microsoft.com/office/drawing/2014/main" id="{F8E2BC1D-17FA-7604-3039-BF07DDE65F9E}"/>
              </a:ext>
            </a:extLst>
          </p:cNvPr>
          <p:cNvSpPr txBox="1"/>
          <p:nvPr/>
        </p:nvSpPr>
        <p:spPr>
          <a:xfrm>
            <a:off x="3951914" y="210223"/>
            <a:ext cx="802421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a:solidFill>
                  <a:srgbClr val="40A8AD"/>
                </a:solidFill>
                <a:latin typeface="Heebo" pitchFamily="2" charset="-79"/>
                <a:cs typeface="Heebo" pitchFamily="2" charset="-79"/>
              </a:rPr>
              <a:t>מתקני משחק לילדים</a:t>
            </a:r>
          </a:p>
        </p:txBody>
      </p:sp>
      <p:sp>
        <p:nvSpPr>
          <p:cNvPr id="32" name="TextBox 31">
            <a:extLst>
              <a:ext uri="{FF2B5EF4-FFF2-40B4-BE49-F238E27FC236}">
                <a16:creationId xmlns:a16="http://schemas.microsoft.com/office/drawing/2014/main" id="{A9501B93-3CD8-6815-350B-B769711F15B0}"/>
              </a:ext>
            </a:extLst>
          </p:cNvPr>
          <p:cNvSpPr txBox="1"/>
          <p:nvPr/>
        </p:nvSpPr>
        <p:spPr>
          <a:xfrm>
            <a:off x="5712358" y="686326"/>
            <a:ext cx="6251042" cy="3219792"/>
          </a:xfrm>
          <a:prstGeom prst="rect">
            <a:avLst/>
          </a:prstGeom>
          <a:noFill/>
        </p:spPr>
        <p:txBody>
          <a:bodyPr wrap="square">
            <a:spAutoFit/>
          </a:bodyPr>
          <a:lstStyle/>
          <a:p>
            <a:pPr marL="171450" indent="-171450" algn="r" rtl="1">
              <a:lnSpc>
                <a:spcPct val="107000"/>
              </a:lnSpc>
              <a:spcAft>
                <a:spcPts val="800"/>
              </a:spcAft>
              <a:buFont typeface="Arial" panose="020B0604020202020204" pitchFamily="34" charset="0"/>
              <a:buChar char="•"/>
            </a:pPr>
            <a:r>
              <a:rPr lang="he-IL" sz="1100">
                <a:effectLst/>
                <a:latin typeface="Heebo" panose="00000500000000000000" pitchFamily="2" charset="-79"/>
                <a:ea typeface="Calibri" panose="020F0502020204030204" pitchFamily="34" charset="0"/>
                <a:cs typeface="Heebo" panose="00000500000000000000" pitchFamily="2" charset="-79"/>
              </a:rPr>
              <a:t>המתקנים החדשים נותנים מענה </a:t>
            </a:r>
            <a:r>
              <a:rPr lang="he-IL" sz="1100" b="1">
                <a:effectLst/>
                <a:latin typeface="Heebo" panose="00000500000000000000" pitchFamily="2" charset="-79"/>
                <a:ea typeface="Calibri" panose="020F0502020204030204" pitchFamily="34" charset="0"/>
                <a:cs typeface="Heebo" panose="00000500000000000000" pitchFamily="2" charset="-79"/>
              </a:rPr>
              <a:t>למנעד גיל רחב </a:t>
            </a:r>
            <a:r>
              <a:rPr lang="he-IL" sz="1100">
                <a:effectLst/>
                <a:latin typeface="Heebo" panose="00000500000000000000" pitchFamily="2" charset="-79"/>
                <a:ea typeface="Calibri" panose="020F0502020204030204" pitchFamily="34" charset="0"/>
                <a:cs typeface="Heebo" panose="00000500000000000000" pitchFamily="2" charset="-79"/>
              </a:rPr>
              <a:t>ומזמנים </a:t>
            </a:r>
            <a:r>
              <a:rPr lang="he-IL" sz="1100" b="1">
                <a:effectLst/>
                <a:latin typeface="Heebo" panose="00000500000000000000" pitchFamily="2" charset="-79"/>
                <a:ea typeface="Calibri" panose="020F0502020204030204" pitchFamily="34" charset="0"/>
                <a:cs typeface="Heebo" panose="00000500000000000000" pitchFamily="2" charset="-79"/>
              </a:rPr>
              <a:t>משחק פעיל ומגוון </a:t>
            </a:r>
            <a:r>
              <a:rPr lang="he-IL" sz="1100">
                <a:effectLst/>
                <a:latin typeface="Heebo" panose="00000500000000000000" pitchFamily="2" charset="-79"/>
                <a:ea typeface="Calibri" panose="020F0502020204030204" pitchFamily="34" charset="0"/>
                <a:cs typeface="Heebo" panose="00000500000000000000" pitchFamily="2" charset="-79"/>
              </a:rPr>
              <a:t>המשלב: אתגר פיזי, חקירה חושית ויצירה, תנועה חופשית, ומשחקי דמיון וחברה. השימוש במתקנים דינמי ומותאם להרכב הגילי הדומיננטי במתקן בכל רגע נתון.  </a:t>
            </a:r>
            <a:endParaRPr lang="en-US" sz="1100">
              <a:effectLst/>
              <a:latin typeface="Heebo" panose="00000500000000000000" pitchFamily="2" charset="-79"/>
              <a:ea typeface="Calibri" panose="020F0502020204030204" pitchFamily="34" charset="0"/>
              <a:cs typeface="Heebo" panose="00000500000000000000" pitchFamily="2" charset="-79"/>
            </a:endParaRPr>
          </a:p>
          <a:p>
            <a:pPr marL="171450" indent="-171450">
              <a:lnSpc>
                <a:spcPct val="107000"/>
              </a:lnSpc>
              <a:spcAft>
                <a:spcPts val="800"/>
              </a:spcAft>
              <a:buFont typeface="Arial" panose="020B0604020202020204" pitchFamily="34" charset="0"/>
              <a:buChar char="•"/>
            </a:pPr>
            <a:r>
              <a:rPr lang="he-IL" sz="1100">
                <a:effectLst/>
                <a:latin typeface="Heebo" panose="00000500000000000000" pitchFamily="2" charset="-79"/>
                <a:ea typeface="Calibri" panose="020F0502020204030204" pitchFamily="34" charset="0"/>
                <a:cs typeface="Heebo" panose="00000500000000000000" pitchFamily="2" charset="-79"/>
              </a:rPr>
              <a:t>מתחם מתקני המשחק מהווה </a:t>
            </a:r>
            <a:r>
              <a:rPr lang="he-IL" sz="1100" b="1">
                <a:effectLst/>
                <a:latin typeface="Heebo" panose="00000500000000000000" pitchFamily="2" charset="-79"/>
                <a:ea typeface="Calibri" panose="020F0502020204030204" pitchFamily="34" charset="0"/>
                <a:cs typeface="Heebo" panose="00000500000000000000" pitchFamily="2" charset="-79"/>
              </a:rPr>
              <a:t>מקום מפגש משפחתי וקהילתי</a:t>
            </a:r>
            <a:r>
              <a:rPr lang="he-IL" sz="1100">
                <a:effectLst/>
                <a:latin typeface="Heebo" panose="00000500000000000000" pitchFamily="2" charset="-79"/>
                <a:ea typeface="Calibri" panose="020F0502020204030204" pitchFamily="34" charset="0"/>
                <a:cs typeface="Heebo" panose="00000500000000000000" pitchFamily="2" charset="-79"/>
              </a:rPr>
              <a:t>, נצפו הרכבים שכללו זוגות הורים, הורים וסבים, וכן קבוצות חברים, שליוו את ילדיהם, שיחקו עימם ו/או השגיחו עליהם תוך כדי שיח חברתי נינוח. </a:t>
            </a:r>
            <a:r>
              <a:rPr lang="he-IL" sz="1100">
                <a:effectLst/>
                <a:latin typeface="Heebo" panose="00000500000000000000" pitchFamily="2" charset="-79"/>
                <a:cs typeface="Heebo" panose="00000500000000000000" pitchFamily="2" charset="-79"/>
              </a:rPr>
              <a:t>מעורבות ההורים ותמיכתם נצפו בהתאם לגילי הילדים המשחקים.</a:t>
            </a:r>
            <a:endParaRPr lang="en-US" sz="1100">
              <a:effectLst/>
              <a:latin typeface="Heebo" panose="00000500000000000000" pitchFamily="2" charset="-79"/>
              <a:ea typeface="Calibri" panose="020F0502020204030204" pitchFamily="34" charset="0"/>
              <a:cs typeface="Heebo" panose="00000500000000000000" pitchFamily="2" charset="-79"/>
            </a:endParaRPr>
          </a:p>
          <a:p>
            <a:pPr marL="171450" indent="-171450">
              <a:lnSpc>
                <a:spcPct val="107000"/>
              </a:lnSpc>
              <a:spcAft>
                <a:spcPts val="800"/>
              </a:spcAft>
              <a:buFont typeface="Arial" panose="020B0604020202020204" pitchFamily="34" charset="0"/>
              <a:buChar char="•"/>
            </a:pPr>
            <a:r>
              <a:rPr lang="he-IL" sz="1100">
                <a:latin typeface="Heebo" panose="00000500000000000000" pitchFamily="2" charset="-79"/>
                <a:ea typeface="Calibri" panose="020F0502020204030204" pitchFamily="34" charset="0"/>
                <a:cs typeface="Heebo" panose="00000500000000000000" pitchFamily="2" charset="-79"/>
              </a:rPr>
              <a:t>שיא הפעילות בגינה נצפה בשעות אחה"צ. </a:t>
            </a:r>
            <a:r>
              <a:rPr lang="he-IL" sz="1100">
                <a:effectLst/>
                <a:latin typeface="Heebo" panose="00000500000000000000" pitchFamily="2" charset="-79"/>
                <a:ea typeface="Calibri" panose="020F0502020204030204" pitchFamily="34" charset="0"/>
                <a:cs typeface="Heebo" panose="00000500000000000000" pitchFamily="2" charset="-79"/>
              </a:rPr>
              <a:t>בשעות אלו נצפה יותר </a:t>
            </a:r>
            <a:r>
              <a:rPr lang="he-IL" sz="1100" b="1">
                <a:effectLst/>
                <a:latin typeface="Heebo" panose="00000500000000000000" pitchFamily="2" charset="-79"/>
                <a:ea typeface="Calibri" panose="020F0502020204030204" pitchFamily="34" charset="0"/>
                <a:cs typeface="Heebo" panose="00000500000000000000" pitchFamily="2" charset="-79"/>
              </a:rPr>
              <a:t>משחק משותף בין מלווים וילדים (בעיקר במתקנים ייעודיים לפעוטות), וכן משחק בין ילדים שנפגשו במתחם*, כך שנוצר עירוב גילי. </a:t>
            </a:r>
            <a:r>
              <a:rPr lang="he-IL" sz="1100">
                <a:effectLst/>
                <a:latin typeface="Heebo" panose="00000500000000000000" pitchFamily="2" charset="-79"/>
                <a:ea typeface="Calibri" panose="020F0502020204030204" pitchFamily="34" charset="0"/>
                <a:cs typeface="Heebo" panose="00000500000000000000" pitchFamily="2" charset="-79"/>
              </a:rPr>
              <a:t>מתקן החול שימש למשחק עצמאי, או משותף בין ילדים, ו/או בליווי מבוגרים. בולי העץ המקיפים אותו שימשו לטיפוס וצעידה בשיווי משקל. במתקן המים נצפתה אינטראקציה בין ילדים שלאו דווקא הכירו לפני כן.</a:t>
            </a:r>
            <a:r>
              <a:rPr lang="he-IL" sz="1100">
                <a:latin typeface="Heebo" panose="00000500000000000000" pitchFamily="2" charset="-79"/>
                <a:ea typeface="Calibri" panose="020F0502020204030204" pitchFamily="34" charset="0"/>
                <a:cs typeface="Heebo" panose="00000500000000000000" pitchFamily="2" charset="-79"/>
              </a:rPr>
              <a:t> </a:t>
            </a:r>
            <a:r>
              <a:rPr lang="he-IL" sz="1100">
                <a:effectLst/>
                <a:latin typeface="Heebo" panose="00000500000000000000" pitchFamily="2" charset="-79"/>
                <a:ea typeface="Calibri" panose="020F0502020204030204" pitchFamily="34" charset="0"/>
                <a:cs typeface="Heebo" panose="00000500000000000000" pitchFamily="2" charset="-79"/>
              </a:rPr>
              <a:t>גם אזורי הגינה הנוספים, כגון החורשה ורחבת היונים שימשו למשחקי דמיון ותנועה חופשית (מחבואים, תופסת), וכן אזור מתקני הכושר ומתחמי הדשא. </a:t>
            </a:r>
          </a:p>
          <a:p>
            <a:pPr marL="171450" indent="-171450">
              <a:lnSpc>
                <a:spcPct val="107000"/>
              </a:lnSpc>
              <a:spcAft>
                <a:spcPts val="800"/>
              </a:spcAft>
              <a:buFont typeface="Arial" panose="020B0604020202020204" pitchFamily="34" charset="0"/>
              <a:buChar char="•"/>
            </a:pPr>
            <a:r>
              <a:rPr lang="he-IL" sz="1100">
                <a:effectLst/>
                <a:latin typeface="Heebo" panose="00000500000000000000" pitchFamily="2" charset="-79"/>
                <a:ea typeface="Calibri" panose="020F0502020204030204" pitchFamily="34" charset="0"/>
                <a:cs typeface="Heebo" panose="00000500000000000000" pitchFamily="2" charset="-79"/>
              </a:rPr>
              <a:t>נצפו ילדים משחקים כדורגל במרחב המדרכות החוצה את אזורי השהייה וסמוך למתקני המשחק, באופן שלעיתים חרג לשטח המתקנים. בראיונות עם הורים עלתה בקשה להקצות מתחם למשחקי כדור.</a:t>
            </a:r>
            <a:endParaRPr lang="en-US" sz="1100">
              <a:effectLst/>
              <a:latin typeface="Heebo" panose="00000500000000000000" pitchFamily="2" charset="-79"/>
              <a:ea typeface="Calibri" panose="020F0502020204030204" pitchFamily="34" charset="0"/>
              <a:cs typeface="Heebo" panose="00000500000000000000" pitchFamily="2" charset="-79"/>
            </a:endParaRPr>
          </a:p>
          <a:p>
            <a:pPr marL="171450" indent="-171450" algn="r" rtl="1">
              <a:lnSpc>
                <a:spcPct val="107000"/>
              </a:lnSpc>
              <a:spcAft>
                <a:spcPts val="800"/>
              </a:spcAft>
              <a:buFont typeface="Arial" panose="020B0604020202020204" pitchFamily="34" charset="0"/>
              <a:buChar char="•"/>
            </a:pPr>
            <a:r>
              <a:rPr lang="he-IL" sz="1100">
                <a:effectLst/>
                <a:latin typeface="Heebo" panose="00000500000000000000" pitchFamily="2" charset="-79"/>
                <a:ea typeface="Calibri" panose="020F0502020204030204" pitchFamily="34" charset="0"/>
                <a:cs typeface="Heebo" panose="00000500000000000000" pitchFamily="2" charset="-79"/>
              </a:rPr>
              <a:t>יש לציין כי גם בשעות העומס דווח על תחושות של רווחה ונוחות ולא נחווה דוחק במתחם. </a:t>
            </a:r>
            <a:endParaRPr lang="he-IL" sz="1100" b="1">
              <a:effectLst/>
              <a:latin typeface="Heebo" panose="00000500000000000000" pitchFamily="2" charset="-79"/>
              <a:ea typeface="Calibri" panose="020F0502020204030204" pitchFamily="34" charset="0"/>
              <a:cs typeface="Heebo" panose="00000500000000000000" pitchFamily="2" charset="-79"/>
            </a:endParaRPr>
          </a:p>
        </p:txBody>
      </p:sp>
      <p:sp>
        <p:nvSpPr>
          <p:cNvPr id="3" name="TextBox 2">
            <a:extLst>
              <a:ext uri="{FF2B5EF4-FFF2-40B4-BE49-F238E27FC236}">
                <a16:creationId xmlns:a16="http://schemas.microsoft.com/office/drawing/2014/main" id="{4F9DE970-2BB9-867C-0DB3-1B59513EC917}"/>
              </a:ext>
            </a:extLst>
          </p:cNvPr>
          <p:cNvSpPr txBox="1"/>
          <p:nvPr/>
        </p:nvSpPr>
        <p:spPr>
          <a:xfrm>
            <a:off x="228600" y="2448214"/>
            <a:ext cx="4947609" cy="3400611"/>
          </a:xfrm>
          <a:prstGeom prst="rect">
            <a:avLst/>
          </a:prstGeom>
          <a:solidFill>
            <a:srgbClr val="EBB7CF"/>
          </a:solidFill>
        </p:spPr>
        <p:txBody>
          <a:bodyPr wrap="square">
            <a:spAutoFit/>
          </a:bodyPr>
          <a:lstStyle/>
          <a:p>
            <a:pPr algn="r" rtl="1">
              <a:lnSpc>
                <a:spcPct val="107000"/>
              </a:lnSpc>
              <a:spcAft>
                <a:spcPts val="800"/>
              </a:spcAft>
            </a:pPr>
            <a:r>
              <a:rPr lang="he-IL" sz="1400" b="1" i="1">
                <a:solidFill>
                  <a:srgbClr val="CD4E86"/>
                </a:solidFill>
                <a:effectLst/>
                <a:latin typeface="Heebo" panose="00000500000000000000" pitchFamily="2" charset="-79"/>
                <a:ea typeface="Calibri" panose="020F0502020204030204" pitchFamily="34" charset="0"/>
                <a:cs typeface="Heebo" panose="00000500000000000000" pitchFamily="2" charset="-79"/>
              </a:rPr>
              <a:t>"באנו להתאוורר עם הילדים כי אין להם מסגרות" </a:t>
            </a:r>
            <a:br>
              <a:rPr lang="en-US" sz="1400" b="1" i="1">
                <a:solidFill>
                  <a:srgbClr val="CD4E86"/>
                </a:solidFill>
                <a:effectLst/>
                <a:latin typeface="Heebo" panose="00000500000000000000" pitchFamily="2" charset="-79"/>
                <a:ea typeface="Calibri" panose="020F0502020204030204" pitchFamily="34" charset="0"/>
                <a:cs typeface="Heebo" panose="00000500000000000000" pitchFamily="2" charset="-79"/>
              </a:rPr>
            </a:br>
            <a:r>
              <a:rPr lang="he-IL" sz="1100" i="1">
                <a:solidFill>
                  <a:srgbClr val="CD4E86"/>
                </a:solidFill>
                <a:effectLst/>
                <a:latin typeface="Heebo" panose="00000500000000000000" pitchFamily="2" charset="-79"/>
                <a:ea typeface="Calibri" panose="020F0502020204030204" pitchFamily="34" charset="0"/>
                <a:cs typeface="Heebo" panose="00000500000000000000" pitchFamily="2" charset="-79"/>
              </a:rPr>
              <a:t>(שתי אימהות ערביות עם פעוטות)</a:t>
            </a:r>
            <a:endParaRPr lang="he-IL" sz="1400" i="1">
              <a:solidFill>
                <a:srgbClr val="CD4E86"/>
              </a:solidFill>
              <a:effectLst/>
              <a:latin typeface="Heebo" panose="00000500000000000000" pitchFamily="2" charset="-79"/>
              <a:ea typeface="Calibri" panose="020F0502020204030204" pitchFamily="34" charset="0"/>
              <a:cs typeface="Heebo" panose="00000500000000000000" pitchFamily="2" charset="-79"/>
            </a:endParaRPr>
          </a:p>
          <a:p>
            <a:pPr algn="r" rtl="1">
              <a:lnSpc>
                <a:spcPct val="107000"/>
              </a:lnSpc>
              <a:spcAft>
                <a:spcPts val="800"/>
              </a:spcAft>
            </a:pPr>
            <a:r>
              <a:rPr lang="he-IL" sz="1400" b="1" i="1">
                <a:solidFill>
                  <a:srgbClr val="CD4E86"/>
                </a:solidFill>
                <a:effectLst/>
                <a:latin typeface="Heebo" panose="00000500000000000000" pitchFamily="2" charset="-79"/>
                <a:ea typeface="Calibri" panose="020F0502020204030204" pitchFamily="34" charset="0"/>
                <a:cs typeface="Heebo" panose="00000500000000000000" pitchFamily="2" charset="-79"/>
              </a:rPr>
              <a:t>"אורי ממש אוהבת את בולי העץ שמקיפים את הארגז חול וגם את המתקנים. הגינה מגוונת, זה ממש נחמד שיש הרבה עזרים" </a:t>
            </a:r>
            <a:r>
              <a:rPr lang="he-IL" sz="1100" i="1">
                <a:solidFill>
                  <a:srgbClr val="CD4E86"/>
                </a:solidFill>
                <a:latin typeface="Heebo" panose="00000500000000000000" pitchFamily="2" charset="-79"/>
                <a:cs typeface="Heebo" panose="00000500000000000000" pitchFamily="2" charset="-79"/>
              </a:rPr>
              <a:t>(אמא יהודיה חילונית עם פעוטה)</a:t>
            </a:r>
          </a:p>
          <a:p>
            <a:pPr algn="r" rtl="1">
              <a:lnSpc>
                <a:spcPct val="107000"/>
              </a:lnSpc>
              <a:spcAft>
                <a:spcPts val="800"/>
              </a:spcAft>
            </a:pPr>
            <a:r>
              <a:rPr lang="he-IL" sz="1400" b="1" i="1">
                <a:solidFill>
                  <a:srgbClr val="CD4E86"/>
                </a:solidFill>
                <a:effectLst/>
                <a:latin typeface="Heebo" panose="00000500000000000000" pitchFamily="2" charset="-79"/>
                <a:ea typeface="Calibri" panose="020F0502020204030204" pitchFamily="34" charset="0"/>
                <a:cs typeface="Heebo" panose="00000500000000000000" pitchFamily="2" charset="-79"/>
              </a:rPr>
              <a:t>"המתקן האהוב הוא בעיקר זה של החול והעץ הטבעי. זה מזכיר לי את המשחקים ששיחקתי בתור ילד" </a:t>
            </a:r>
            <a:r>
              <a:rPr lang="he-IL" sz="1100" i="1">
                <a:solidFill>
                  <a:srgbClr val="CD4E86"/>
                </a:solidFill>
                <a:latin typeface="Heebo" panose="00000500000000000000" pitchFamily="2" charset="-79"/>
                <a:cs typeface="Heebo" panose="00000500000000000000" pitchFamily="2" charset="-79"/>
              </a:rPr>
              <a:t>(אב לילדים בגילים 10, 2, מהודו)</a:t>
            </a:r>
          </a:p>
          <a:p>
            <a:pPr algn="r" rtl="1">
              <a:lnSpc>
                <a:spcPct val="107000"/>
              </a:lnSpc>
              <a:spcAft>
                <a:spcPts val="800"/>
              </a:spcAft>
            </a:pPr>
            <a:r>
              <a:rPr lang="he-IL" sz="1400" b="1" i="1">
                <a:solidFill>
                  <a:srgbClr val="CD4E86"/>
                </a:solidFill>
                <a:effectLst/>
                <a:latin typeface="Heebo" panose="00000500000000000000" pitchFamily="2" charset="-79"/>
                <a:ea typeface="Calibri" panose="020F0502020204030204" pitchFamily="34" charset="0"/>
                <a:cs typeface="Heebo" panose="00000500000000000000" pitchFamily="2" charset="-79"/>
              </a:rPr>
              <a:t>"אנחנו מגיעים אחרי הגן, הגינה נעימה והילד נהנה פה. המתקן מים הוא מאוד מיוחד ומפעיל את הדמיון" </a:t>
            </a:r>
            <a:r>
              <a:rPr lang="he-IL" sz="1100" i="1">
                <a:solidFill>
                  <a:srgbClr val="CD4E86"/>
                </a:solidFill>
                <a:latin typeface="Heebo" panose="00000500000000000000" pitchFamily="2" charset="-79"/>
                <a:cs typeface="Heebo" panose="00000500000000000000" pitchFamily="2" charset="-79"/>
              </a:rPr>
              <a:t>(אמא ערביה לפעוט בן 3)</a:t>
            </a:r>
          </a:p>
          <a:p>
            <a:pPr algn="r" rtl="1">
              <a:lnSpc>
                <a:spcPct val="107000"/>
              </a:lnSpc>
              <a:spcAft>
                <a:spcPts val="800"/>
              </a:spcAft>
            </a:pPr>
            <a:r>
              <a:rPr lang="he-IL" sz="1400" b="1" i="1">
                <a:solidFill>
                  <a:srgbClr val="CD4E86"/>
                </a:solidFill>
                <a:effectLst/>
                <a:latin typeface="Heebo" panose="00000500000000000000" pitchFamily="2" charset="-79"/>
                <a:ea typeface="Calibri" panose="020F0502020204030204" pitchFamily="34" charset="0"/>
                <a:cs typeface="Heebo" panose="00000500000000000000" pitchFamily="2" charset="-79"/>
              </a:rPr>
              <a:t>"היום זה יום חופשי של הבנות [...] הן הגיעו לכאן פעם ראשונה במסגרת בית הספר שלהן, שנמצא כאן קרוב; הן סיפרו לי ״אמא יש כאן גן שעשועים מאוד יפה בואי נלך אליו״, הן רצו לחזור לכאן אז באנו" </a:t>
            </a:r>
            <a:r>
              <a:rPr lang="he-IL" sz="1100" i="1">
                <a:solidFill>
                  <a:srgbClr val="CD4E86"/>
                </a:solidFill>
                <a:latin typeface="Heebo" panose="00000500000000000000" pitchFamily="2" charset="-79"/>
                <a:cs typeface="Heebo" panose="00000500000000000000" pitchFamily="2" charset="-79"/>
              </a:rPr>
              <a:t>(אמא ערביה דתיה, ילדות בגילים 9, 7, 4) </a:t>
            </a:r>
          </a:p>
        </p:txBody>
      </p:sp>
      <p:sp>
        <p:nvSpPr>
          <p:cNvPr id="4" name="TextBox 3">
            <a:extLst>
              <a:ext uri="{FF2B5EF4-FFF2-40B4-BE49-F238E27FC236}">
                <a16:creationId xmlns:a16="http://schemas.microsoft.com/office/drawing/2014/main" id="{9D55D64F-97F1-82F7-8466-DAA11DFC5BA1}"/>
              </a:ext>
            </a:extLst>
          </p:cNvPr>
          <p:cNvSpPr txBox="1"/>
          <p:nvPr/>
        </p:nvSpPr>
        <p:spPr>
          <a:xfrm>
            <a:off x="9701349" y="6453429"/>
            <a:ext cx="2397886" cy="240515"/>
          </a:xfrm>
          <a:prstGeom prst="rect">
            <a:avLst/>
          </a:prstGeom>
          <a:noFill/>
        </p:spPr>
        <p:txBody>
          <a:bodyPr wrap="square">
            <a:spAutoFit/>
          </a:bodyPr>
          <a:lstStyle/>
          <a:p>
            <a:pPr algn="r" rtl="1">
              <a:lnSpc>
                <a:spcPct val="107000"/>
              </a:lnSpc>
              <a:spcAft>
                <a:spcPts val="800"/>
              </a:spcAft>
            </a:pPr>
            <a:r>
              <a:rPr lang="he-IL" sz="900">
                <a:effectLst/>
                <a:latin typeface="Heebo" panose="00000500000000000000" pitchFamily="2" charset="-79"/>
                <a:ea typeface="Calibri" panose="020F0502020204030204" pitchFamily="34" charset="0"/>
                <a:cs typeface="Heebo" panose="00000500000000000000" pitchFamily="2" charset="-79"/>
              </a:rPr>
              <a:t>*פירוט אופני המשחק במתקנים מצורף בנספח</a:t>
            </a:r>
          </a:p>
        </p:txBody>
      </p:sp>
      <p:pic>
        <p:nvPicPr>
          <p:cNvPr id="16" name="Picture 15" descr="A group of kids sitting on a brick path&#10;&#10;Description automatically generated">
            <a:extLst>
              <a:ext uri="{FF2B5EF4-FFF2-40B4-BE49-F238E27FC236}">
                <a16:creationId xmlns:a16="http://schemas.microsoft.com/office/drawing/2014/main" id="{447DCFCE-E44B-EB88-20F8-8B5B9AE4C4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 b="54956"/>
          <a:stretch/>
        </p:blipFill>
        <p:spPr>
          <a:xfrm>
            <a:off x="5620135" y="4087257"/>
            <a:ext cx="6573645" cy="2274921"/>
          </a:xfrm>
          <a:prstGeom prst="rect">
            <a:avLst/>
          </a:prstGeom>
        </p:spPr>
      </p:pic>
      <p:pic>
        <p:nvPicPr>
          <p:cNvPr id="18" name="Picture 17" descr="A playground with a large white tent&#10;&#10;Description automatically generated">
            <a:extLst>
              <a:ext uri="{FF2B5EF4-FFF2-40B4-BE49-F238E27FC236}">
                <a16:creationId xmlns:a16="http://schemas.microsoft.com/office/drawing/2014/main" id="{1FAFEAF6-61D3-4AED-A0E4-0A0297DB4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297" b="16583"/>
          <a:stretch/>
        </p:blipFill>
        <p:spPr>
          <a:xfrm>
            <a:off x="2987040" y="0"/>
            <a:ext cx="2633095" cy="2093122"/>
          </a:xfrm>
          <a:prstGeom prst="rect">
            <a:avLst/>
          </a:prstGeom>
        </p:spPr>
      </p:pic>
      <p:pic>
        <p:nvPicPr>
          <p:cNvPr id="8" name="Picture 7" descr="A playground with a large tent&#10;&#10;Description automatically generated with medium confidence">
            <a:extLst>
              <a:ext uri="{FF2B5EF4-FFF2-40B4-BE49-F238E27FC236}">
                <a16:creationId xmlns:a16="http://schemas.microsoft.com/office/drawing/2014/main" id="{8003B572-1415-5578-6881-B64BA80EE5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14" t="11970"/>
          <a:stretch/>
        </p:blipFill>
        <p:spPr>
          <a:xfrm>
            <a:off x="8702" y="0"/>
            <a:ext cx="2865501" cy="2093122"/>
          </a:xfrm>
          <a:prstGeom prst="rect">
            <a:avLst/>
          </a:prstGeom>
        </p:spPr>
      </p:pic>
      <p:sp>
        <p:nvSpPr>
          <p:cNvPr id="2" name="מציין מיקום של מספר שקופית 5">
            <a:extLst>
              <a:ext uri="{FF2B5EF4-FFF2-40B4-BE49-F238E27FC236}">
                <a16:creationId xmlns:a16="http://schemas.microsoft.com/office/drawing/2014/main" id="{4E13D596-64D8-B501-3C73-ECACE42AC1DF}"/>
              </a:ext>
            </a:extLst>
          </p:cNvPr>
          <p:cNvSpPr txBox="1">
            <a:spLocks/>
          </p:cNvSpPr>
          <p:nvPr/>
        </p:nvSpPr>
        <p:spPr>
          <a:xfrm>
            <a:off x="499650" y="6503289"/>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199E282D-D310-42D8-B8FF-78ED45A44D81}" type="slidenum">
              <a:rPr lang="he-IL" smtClean="0">
                <a:latin typeface="Heebo" pitchFamily="2" charset="-79"/>
                <a:cs typeface="Heebo" pitchFamily="2" charset="-79"/>
              </a:rPr>
              <a:pPr/>
              <a:t>12</a:t>
            </a:fld>
            <a:endParaRPr lang="he-IL">
              <a:latin typeface="Heebo" pitchFamily="2" charset="-79"/>
              <a:cs typeface="Heebo" pitchFamily="2" charset="-79"/>
            </a:endParaRPr>
          </a:p>
        </p:txBody>
      </p:sp>
    </p:spTree>
    <p:extLst>
      <p:ext uri="{BB962C8B-B14F-4D97-AF65-F5344CB8AC3E}">
        <p14:creationId xmlns:p14="http://schemas.microsoft.com/office/powerpoint/2010/main" val="327357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EBB7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3" name="TextBox 22">
            <a:extLst>
              <a:ext uri="{FF2B5EF4-FFF2-40B4-BE49-F238E27FC236}">
                <a16:creationId xmlns:a16="http://schemas.microsoft.com/office/drawing/2014/main" id="{F8E2BC1D-17FA-7604-3039-BF07DDE65F9E}"/>
              </a:ext>
            </a:extLst>
          </p:cNvPr>
          <p:cNvSpPr txBox="1"/>
          <p:nvPr/>
        </p:nvSpPr>
        <p:spPr>
          <a:xfrm>
            <a:off x="3951914" y="210223"/>
            <a:ext cx="802421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a:solidFill>
                  <a:srgbClr val="40A8AD"/>
                </a:solidFill>
                <a:latin typeface="Heebo" pitchFamily="2" charset="-79"/>
                <a:cs typeface="Heebo" pitchFamily="2" charset="-79"/>
              </a:rPr>
              <a:t>מתקני משחק לילדים</a:t>
            </a:r>
          </a:p>
        </p:txBody>
      </p:sp>
      <p:sp>
        <p:nvSpPr>
          <p:cNvPr id="32" name="TextBox 31">
            <a:extLst>
              <a:ext uri="{FF2B5EF4-FFF2-40B4-BE49-F238E27FC236}">
                <a16:creationId xmlns:a16="http://schemas.microsoft.com/office/drawing/2014/main" id="{A9501B93-3CD8-6815-350B-B769711F15B0}"/>
              </a:ext>
            </a:extLst>
          </p:cNvPr>
          <p:cNvSpPr txBox="1"/>
          <p:nvPr/>
        </p:nvSpPr>
        <p:spPr>
          <a:xfrm>
            <a:off x="6003235" y="780375"/>
            <a:ext cx="5659312" cy="2108911"/>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he-IL" sz="1100">
                <a:effectLst/>
                <a:latin typeface="Heebo" panose="00000500000000000000" pitchFamily="2" charset="-79"/>
                <a:ea typeface="Calibri" panose="020F0502020204030204" pitchFamily="34" charset="0"/>
                <a:cs typeface="Heebo" panose="00000500000000000000" pitchFamily="2" charset="-79"/>
              </a:rPr>
              <a:t>בשעות הבוקר נצפו רק הרכבים בודדים שכללו פעוטות, לפרקי זמן קצרים. </a:t>
            </a:r>
            <a:br>
              <a:rPr lang="en-US" sz="1100">
                <a:effectLst/>
                <a:latin typeface="Heebo" panose="00000500000000000000" pitchFamily="2" charset="-79"/>
                <a:ea typeface="Calibri" panose="020F0502020204030204" pitchFamily="34" charset="0"/>
                <a:cs typeface="Heebo" panose="00000500000000000000" pitchFamily="2" charset="-79"/>
              </a:rPr>
            </a:br>
            <a:r>
              <a:rPr lang="he-IL" sz="1100">
                <a:effectLst/>
                <a:latin typeface="Heebo" panose="00000500000000000000" pitchFamily="2" charset="-79"/>
                <a:ea typeface="Calibri" panose="020F0502020204030204" pitchFamily="34" charset="0"/>
                <a:cs typeface="Heebo" panose="00000500000000000000" pitchFamily="2" charset="-79"/>
              </a:rPr>
              <a:t>בהיעדר נוכחות של ילדים קטנים, נצפו בני ובנות נוער במתחם מתקני המשחק וכן נצפו מקרים של רכיבה על אופניים במתחם.</a:t>
            </a:r>
          </a:p>
          <a:p>
            <a:pPr marL="171450" indent="-171450" algn="r" rtl="1">
              <a:lnSpc>
                <a:spcPct val="107000"/>
              </a:lnSpc>
              <a:spcAft>
                <a:spcPts val="800"/>
              </a:spcAft>
              <a:buFont typeface="Arial" panose="020B0604020202020204" pitchFamily="34" charset="0"/>
              <a:buChar char="•"/>
            </a:pPr>
            <a:r>
              <a:rPr lang="he-IL" sz="1100">
                <a:latin typeface="Heebo" panose="00000500000000000000" pitchFamily="2" charset="-79"/>
                <a:ea typeface="Calibri" panose="020F0502020204030204" pitchFamily="34" charset="0"/>
                <a:cs typeface="Heebo" panose="00000500000000000000" pitchFamily="2" charset="-79"/>
              </a:rPr>
              <a:t>מ</a:t>
            </a:r>
            <a:r>
              <a:rPr lang="he-IL" sz="1100">
                <a:effectLst/>
                <a:latin typeface="Heebo" panose="00000500000000000000" pitchFamily="2" charset="-79"/>
                <a:ea typeface="Calibri" panose="020F0502020204030204" pitchFamily="34" charset="0"/>
                <a:cs typeface="Heebo" panose="00000500000000000000" pitchFamily="2" charset="-79"/>
              </a:rPr>
              <a:t>שעות הצהריים המוקדמות נצפו מלווים עם ילדים בהיקף נמוך, נראה כי מדובר </a:t>
            </a:r>
            <a:r>
              <a:rPr lang="he-IL" sz="1100" u="sng">
                <a:effectLst/>
                <a:latin typeface="Heebo" panose="00000500000000000000" pitchFamily="2" charset="-79"/>
                <a:ea typeface="Calibri" panose="020F0502020204030204" pitchFamily="34" charset="0"/>
                <a:cs typeface="Heebo" panose="00000500000000000000" pitchFamily="2" charset="-79"/>
              </a:rPr>
              <a:t>בילדים שאינם במסגרות חינוך</a:t>
            </a:r>
            <a:r>
              <a:rPr lang="he-IL" sz="1100">
                <a:effectLst/>
                <a:latin typeface="Heebo" panose="00000500000000000000" pitchFamily="2" charset="-79"/>
                <a:ea typeface="Calibri" panose="020F0502020204030204" pitchFamily="34" charset="0"/>
                <a:cs typeface="Heebo" panose="00000500000000000000" pitchFamily="2" charset="-79"/>
              </a:rPr>
              <a:t> או שנמצאים במסגרות לזמן קצר. לקראת אחה"צ ניכרת הגעה המונית יותר לגינה </a:t>
            </a:r>
            <a:r>
              <a:rPr lang="he-IL" sz="1100" u="sng">
                <a:effectLst/>
                <a:latin typeface="Heebo" panose="00000500000000000000" pitchFamily="2" charset="-79"/>
                <a:ea typeface="Calibri" panose="020F0502020204030204" pitchFamily="34" charset="0"/>
                <a:cs typeface="Heebo" panose="00000500000000000000" pitchFamily="2" charset="-79"/>
              </a:rPr>
              <a:t>לאחר איסוף ממסגרות</a:t>
            </a:r>
            <a:r>
              <a:rPr lang="he-IL" sz="1100">
                <a:effectLst/>
                <a:latin typeface="Heebo" panose="00000500000000000000" pitchFamily="2" charset="-79"/>
                <a:ea typeface="Calibri" panose="020F0502020204030204" pitchFamily="34" charset="0"/>
                <a:cs typeface="Heebo" panose="00000500000000000000" pitchFamily="2" charset="-79"/>
              </a:rPr>
              <a:t>, והגינה שוקקת ילדים. </a:t>
            </a:r>
          </a:p>
          <a:p>
            <a:pPr marL="171450" indent="-171450">
              <a:lnSpc>
                <a:spcPct val="107000"/>
              </a:lnSpc>
              <a:spcAft>
                <a:spcPts val="800"/>
              </a:spcAft>
              <a:buFont typeface="Arial" panose="020B0604020202020204" pitchFamily="34" charset="0"/>
              <a:buChar char="•"/>
            </a:pPr>
            <a:r>
              <a:rPr kumimoji="0" lang="he-IL" sz="1100" b="0"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בבחינה כמותית של מאפייני השוהים במתחם, ניכר כי </a:t>
            </a:r>
            <a:r>
              <a:rPr kumimoji="0" lang="he-IL" sz="1100" b="1"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פילוח הגילים נותר דומה </a:t>
            </a:r>
            <a:r>
              <a:rPr kumimoji="0" lang="he-IL" sz="1100" b="0"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במדידה לפני ואחרי ההתערבות. לצד זאת, בהתבוננות על פיזור נוכחות השוהים על פני שעות היום, חלה </a:t>
            </a:r>
            <a:r>
              <a:rPr kumimoji="0" lang="he-IL" sz="1100" b="1"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עלייה בנוכחות בני הגיל הרך לידה עד 5 בשעות אחה"צ</a:t>
            </a:r>
            <a:r>
              <a:rPr kumimoji="0" lang="he-IL" sz="1100" b="0"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 לעומת היעדרם מהמתחם באותן השעות במדידה שלפני ההתערבות. </a:t>
            </a:r>
          </a:p>
        </p:txBody>
      </p:sp>
      <p:graphicFrame>
        <p:nvGraphicFramePr>
          <p:cNvPr id="2" name="Chart 1">
            <a:extLst>
              <a:ext uri="{FF2B5EF4-FFF2-40B4-BE49-F238E27FC236}">
                <a16:creationId xmlns:a16="http://schemas.microsoft.com/office/drawing/2014/main" id="{3218C4D2-54C4-EB60-DB1F-1C48766C9DBE}"/>
              </a:ext>
            </a:extLst>
          </p:cNvPr>
          <p:cNvGraphicFramePr>
            <a:graphicFrameLocks/>
          </p:cNvGraphicFramePr>
          <p:nvPr>
            <p:extLst>
              <p:ext uri="{D42A27DB-BD31-4B8C-83A1-F6EECF244321}">
                <p14:modId xmlns:p14="http://schemas.microsoft.com/office/powerpoint/2010/main" val="836209735"/>
              </p:ext>
            </p:extLst>
          </p:nvPr>
        </p:nvGraphicFramePr>
        <p:xfrm>
          <a:off x="625752" y="210223"/>
          <a:ext cx="4560772"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59AC09BB-F196-984F-4807-79A6515D0614}"/>
              </a:ext>
            </a:extLst>
          </p:cNvPr>
          <p:cNvGraphicFramePr>
            <a:graphicFrameLocks/>
          </p:cNvGraphicFramePr>
          <p:nvPr>
            <p:extLst>
              <p:ext uri="{D42A27DB-BD31-4B8C-83A1-F6EECF244321}">
                <p14:modId xmlns:p14="http://schemas.microsoft.com/office/powerpoint/2010/main" val="4115967313"/>
              </p:ext>
            </p:extLst>
          </p:nvPr>
        </p:nvGraphicFramePr>
        <p:xfrm>
          <a:off x="625752" y="3390181"/>
          <a:ext cx="4560772" cy="32400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F45B0A1D-2DAC-13D1-8740-F0091B2C2B0D}"/>
              </a:ext>
            </a:extLst>
          </p:cNvPr>
          <p:cNvSpPr txBox="1"/>
          <p:nvPr/>
        </p:nvSpPr>
        <p:spPr>
          <a:xfrm>
            <a:off x="6096000" y="3431034"/>
            <a:ext cx="5335960" cy="2471189"/>
          </a:xfrm>
          <a:prstGeom prst="rect">
            <a:avLst/>
          </a:prstGeom>
          <a:noFill/>
          <a:ln w="28575">
            <a:solidFill>
              <a:srgbClr val="EBB7CF"/>
            </a:solidFill>
          </a:ln>
        </p:spPr>
        <p:txBody>
          <a:bodyPr wrap="squar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lang="he-IL" sz="1100">
                <a:solidFill>
                  <a:prstClr val="black"/>
                </a:solidFill>
                <a:latin typeface="Heebo" panose="00000500000000000000" pitchFamily="2" charset="-79"/>
                <a:ea typeface="Calibri" panose="020F0502020204030204" pitchFamily="34" charset="0"/>
                <a:cs typeface="Heebo" panose="00000500000000000000" pitchFamily="2" charset="-79"/>
              </a:rPr>
              <a:t>בהשוואה בין המדידות, נרשמה ירידה כללית בהיקף השוהים, ובנוכחות בני הגיל הרך בשעות הבוקר – הסברים אפשריים:</a:t>
            </a:r>
          </a:p>
          <a:p>
            <a:pPr marL="0" marR="0" lvl="0" indent="0" algn="r" defTabSz="914400" rtl="1" eaLnBrk="1" fontAlgn="auto" latinLnBrk="0" hangingPunct="1">
              <a:lnSpc>
                <a:spcPct val="107000"/>
              </a:lnSpc>
              <a:spcBef>
                <a:spcPts val="0"/>
              </a:spcBef>
              <a:spcAft>
                <a:spcPts val="800"/>
              </a:spcAft>
              <a:buClrTx/>
              <a:buSzTx/>
              <a:buFontTx/>
              <a:buNone/>
              <a:tabLst/>
              <a:defRPr/>
            </a:pPr>
            <a:r>
              <a:rPr lang="he-IL" sz="1100">
                <a:solidFill>
                  <a:prstClr val="black"/>
                </a:solidFill>
                <a:latin typeface="Heebo" panose="00000500000000000000" pitchFamily="2" charset="-79"/>
                <a:ea typeface="Calibri" panose="020F0502020204030204" pitchFamily="34" charset="0"/>
                <a:cs typeface="Heebo" panose="00000500000000000000" pitchFamily="2" charset="-79"/>
              </a:rPr>
              <a:t>לפני ההתערבות נרשמה נוכחות גבוהה של בני הגיל הרך בשעות הבוקר של יום החול. </a:t>
            </a:r>
            <a:r>
              <a:rPr lang="he-IL" sz="1100" b="1">
                <a:solidFill>
                  <a:prstClr val="black"/>
                </a:solidFill>
                <a:latin typeface="Heebo" panose="00000500000000000000" pitchFamily="2" charset="-79"/>
                <a:ea typeface="Calibri" panose="020F0502020204030204" pitchFamily="34" charset="0"/>
                <a:cs typeface="Heebo" panose="00000500000000000000" pitchFamily="2" charset="-79"/>
              </a:rPr>
              <a:t>ביום המדידה נצפתה קבוצת פעוטות גדולה </a:t>
            </a:r>
            <a:r>
              <a:rPr lang="he-IL" sz="1100">
                <a:solidFill>
                  <a:prstClr val="black"/>
                </a:solidFill>
                <a:latin typeface="Heebo" panose="00000500000000000000" pitchFamily="2" charset="-79"/>
                <a:ea typeface="Calibri" panose="020F0502020204030204" pitchFamily="34" charset="0"/>
                <a:cs typeface="Heebo" panose="00000500000000000000" pitchFamily="2" charset="-79"/>
              </a:rPr>
              <a:t>שהגיעו למתחם במסגרת ביקור של גן הילדים. </a:t>
            </a:r>
            <a:br>
              <a:rPr lang="en-US" sz="1100">
                <a:solidFill>
                  <a:prstClr val="black"/>
                </a:solidFill>
                <a:latin typeface="Heebo" panose="00000500000000000000" pitchFamily="2" charset="-79"/>
                <a:ea typeface="Calibri" panose="020F0502020204030204" pitchFamily="34" charset="0"/>
                <a:cs typeface="Heebo" panose="00000500000000000000" pitchFamily="2" charset="-79"/>
              </a:rPr>
            </a:br>
            <a:r>
              <a:rPr lang="he-IL" sz="1100">
                <a:solidFill>
                  <a:prstClr val="black"/>
                </a:solidFill>
                <a:latin typeface="Heebo" panose="00000500000000000000" pitchFamily="2" charset="-79"/>
                <a:ea typeface="Calibri" panose="020F0502020204030204" pitchFamily="34" charset="0"/>
                <a:cs typeface="Heebo" panose="00000500000000000000" pitchFamily="2" charset="-79"/>
              </a:rPr>
              <a:t>בנוסף נצפו ילדים מביה"ס האנתרופוסופי הסמוך, וכן ילדים רבים שנהנו מחופשת יום ראשון במסגרות הנוצריות ונכחו במקום ללא השגחת הורים קפדנית. </a:t>
            </a:r>
          </a:p>
          <a:p>
            <a:pPr marL="0" marR="0" lvl="0" indent="0" algn="r" defTabSz="914400" rtl="1" eaLnBrk="1" fontAlgn="auto" latinLnBrk="0" hangingPunct="1">
              <a:lnSpc>
                <a:spcPct val="107000"/>
              </a:lnSpc>
              <a:spcBef>
                <a:spcPts val="0"/>
              </a:spcBef>
              <a:spcAft>
                <a:spcPts val="800"/>
              </a:spcAft>
              <a:buClrTx/>
              <a:buSzTx/>
              <a:buFontTx/>
              <a:buNone/>
              <a:tabLst/>
              <a:defRPr/>
            </a:pPr>
            <a:r>
              <a:rPr lang="he-IL" sz="1100">
                <a:solidFill>
                  <a:prstClr val="black"/>
                </a:solidFill>
                <a:latin typeface="Heebo" panose="00000500000000000000" pitchFamily="2" charset="-79"/>
                <a:ea typeface="Calibri" panose="020F0502020204030204" pitchFamily="34" charset="0"/>
                <a:cs typeface="Heebo" panose="00000500000000000000" pitchFamily="2" charset="-79"/>
              </a:rPr>
              <a:t>לעומת זאת, </a:t>
            </a:r>
            <a:r>
              <a:rPr lang="he-IL" sz="1100" b="1">
                <a:solidFill>
                  <a:prstClr val="black"/>
                </a:solidFill>
                <a:latin typeface="Heebo" panose="00000500000000000000" pitchFamily="2" charset="-79"/>
                <a:ea typeface="Calibri" panose="020F0502020204030204" pitchFamily="34" charset="0"/>
                <a:cs typeface="Heebo" panose="00000500000000000000" pitchFamily="2" charset="-79"/>
              </a:rPr>
              <a:t>תקופת המדידה שלאחר התערבות מאופיינת במתיחות ביטחונית גבוהה בצל מלחמת חרבות ברזל</a:t>
            </a:r>
            <a:r>
              <a:rPr lang="he-IL" sz="1100">
                <a:solidFill>
                  <a:prstClr val="black"/>
                </a:solidFill>
                <a:latin typeface="Heebo" panose="00000500000000000000" pitchFamily="2" charset="-79"/>
                <a:ea typeface="Calibri" panose="020F0502020204030204" pitchFamily="34" charset="0"/>
                <a:cs typeface="Heebo" panose="00000500000000000000" pitchFamily="2" charset="-79"/>
              </a:rPr>
              <a:t>, אשר משפיעה על תנועת קבוצות ממסגרות חינוכיות במרחב הציבורי, ובאופן כללי נראה שגם נוכחות של ילדים צעירים ללא השגחת מבוגרים פחתה. </a:t>
            </a:r>
            <a:br>
              <a:rPr lang="en-US" sz="1100">
                <a:solidFill>
                  <a:prstClr val="black"/>
                </a:solidFill>
                <a:latin typeface="Heebo" panose="00000500000000000000" pitchFamily="2" charset="-79"/>
                <a:ea typeface="Calibri" panose="020F0502020204030204" pitchFamily="34" charset="0"/>
                <a:cs typeface="Heebo" panose="00000500000000000000" pitchFamily="2" charset="-79"/>
              </a:rPr>
            </a:br>
            <a:r>
              <a:rPr kumimoji="0" lang="he-IL" sz="1100" b="0"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ביטוי נוסף </a:t>
            </a:r>
            <a:r>
              <a:rPr lang="he-IL" sz="1100">
                <a:solidFill>
                  <a:prstClr val="black"/>
                </a:solidFill>
                <a:latin typeface="Heebo" panose="00000500000000000000" pitchFamily="2" charset="-79"/>
                <a:ea typeface="Calibri" panose="020F0502020204030204" pitchFamily="34" charset="0"/>
                <a:cs typeface="Heebo" panose="00000500000000000000" pitchFamily="2" charset="-79"/>
              </a:rPr>
              <a:t>שניתן לייחס למתיחות הביטחונית</a:t>
            </a:r>
            <a:r>
              <a:rPr kumimoji="0" lang="he-IL" sz="1100" b="0"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 נוכח בשעות אחה"צ המאוחרות ולקראת ערב, כאשר לפנ</a:t>
            </a:r>
            <a:r>
              <a:rPr lang="he-IL" sz="1100">
                <a:solidFill>
                  <a:prstClr val="black"/>
                </a:solidFill>
                <a:latin typeface="Heebo" panose="00000500000000000000" pitchFamily="2" charset="-79"/>
                <a:ea typeface="Calibri" panose="020F0502020204030204" pitchFamily="34" charset="0"/>
                <a:cs typeface="Heebo" panose="00000500000000000000" pitchFamily="2" charset="-79"/>
              </a:rPr>
              <a:t>י ההתערבות נצפו ילדים בוגרים עד גיל 14 ששהו במתחם, בעוד שלאחר ההתערבות נוכחותם (ונוכחות השוהים באופן כללי) פחתה מאוד לקראת הערב.</a:t>
            </a:r>
            <a:endParaRPr kumimoji="0" lang="en-US" sz="1100" b="0"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endParaRPr>
          </a:p>
        </p:txBody>
      </p:sp>
      <p:cxnSp>
        <p:nvCxnSpPr>
          <p:cNvPr id="8" name="Straight Connector 7">
            <a:extLst>
              <a:ext uri="{FF2B5EF4-FFF2-40B4-BE49-F238E27FC236}">
                <a16:creationId xmlns:a16="http://schemas.microsoft.com/office/drawing/2014/main" id="{ACC108D0-CEF3-1D8B-DB05-58CC4A3573B4}"/>
              </a:ext>
            </a:extLst>
          </p:cNvPr>
          <p:cNvCxnSpPr/>
          <p:nvPr/>
        </p:nvCxnSpPr>
        <p:spPr>
          <a:xfrm>
            <a:off x="0" y="3429000"/>
            <a:ext cx="11431960" cy="0"/>
          </a:xfrm>
          <a:prstGeom prst="line">
            <a:avLst/>
          </a:prstGeom>
          <a:ln w="28575">
            <a:solidFill>
              <a:srgbClr val="EBB7CF"/>
            </a:solidFill>
          </a:ln>
        </p:spPr>
        <p:style>
          <a:lnRef idx="1">
            <a:schemeClr val="accent1"/>
          </a:lnRef>
          <a:fillRef idx="0">
            <a:schemeClr val="accent1"/>
          </a:fillRef>
          <a:effectRef idx="0">
            <a:schemeClr val="accent1"/>
          </a:effectRef>
          <a:fontRef idx="minor">
            <a:schemeClr val="tx1"/>
          </a:fontRef>
        </p:style>
      </p:cxnSp>
      <p:sp>
        <p:nvSpPr>
          <p:cNvPr id="3" name="מציין מיקום של מספר שקופית 5">
            <a:extLst>
              <a:ext uri="{FF2B5EF4-FFF2-40B4-BE49-F238E27FC236}">
                <a16:creationId xmlns:a16="http://schemas.microsoft.com/office/drawing/2014/main" id="{DE9BE97A-B0AC-9B74-E722-9AD6302BC2EE}"/>
              </a:ext>
            </a:extLst>
          </p:cNvPr>
          <p:cNvSpPr txBox="1">
            <a:spLocks/>
          </p:cNvSpPr>
          <p:nvPr/>
        </p:nvSpPr>
        <p:spPr>
          <a:xfrm>
            <a:off x="499650" y="6503289"/>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199E282D-D310-42D8-B8FF-78ED45A44D81}" type="slidenum">
              <a:rPr lang="he-IL" smtClean="0">
                <a:latin typeface="Heebo" pitchFamily="2" charset="-79"/>
                <a:cs typeface="Heebo" pitchFamily="2" charset="-79"/>
              </a:rPr>
              <a:pPr/>
              <a:t>13</a:t>
            </a:fld>
            <a:endParaRPr lang="he-IL">
              <a:latin typeface="Heebo" pitchFamily="2" charset="-79"/>
              <a:cs typeface="Heebo" pitchFamily="2" charset="-79"/>
            </a:endParaRPr>
          </a:p>
        </p:txBody>
      </p:sp>
    </p:spTree>
    <p:extLst>
      <p:ext uri="{BB962C8B-B14F-4D97-AF65-F5344CB8AC3E}">
        <p14:creationId xmlns:p14="http://schemas.microsoft.com/office/powerpoint/2010/main" val="127851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9642B2-7A1A-0824-8513-FFEDA8884271}"/>
              </a:ext>
            </a:extLst>
          </p:cNvPr>
          <p:cNvSpPr/>
          <p:nvPr/>
        </p:nvSpPr>
        <p:spPr>
          <a:xfrm>
            <a:off x="0" y="0"/>
            <a:ext cx="6096000" cy="6374709"/>
          </a:xfrm>
          <a:prstGeom prst="rect">
            <a:avLst/>
          </a:prstGeom>
          <a:solidFill>
            <a:srgbClr val="DBE7C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DBE7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3" name="TextBox 22">
            <a:extLst>
              <a:ext uri="{FF2B5EF4-FFF2-40B4-BE49-F238E27FC236}">
                <a16:creationId xmlns:a16="http://schemas.microsoft.com/office/drawing/2014/main" id="{F8E2BC1D-17FA-7604-3039-BF07DDE65F9E}"/>
              </a:ext>
            </a:extLst>
          </p:cNvPr>
          <p:cNvSpPr txBox="1"/>
          <p:nvPr/>
        </p:nvSpPr>
        <p:spPr>
          <a:xfrm>
            <a:off x="3370217" y="210223"/>
            <a:ext cx="8605915"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en-US" sz="2800">
                <a:solidFill>
                  <a:srgbClr val="40A8AD"/>
                </a:solidFill>
                <a:latin typeface="Heebo" pitchFamily="2" charset="-79"/>
                <a:cs typeface="Heebo" pitchFamily="2" charset="-79"/>
              </a:rPr>
              <a:t>Wellbeing</a:t>
            </a:r>
            <a:r>
              <a:rPr lang="he-IL" sz="2800">
                <a:solidFill>
                  <a:srgbClr val="40A8AD"/>
                </a:solidFill>
                <a:latin typeface="Heebo" pitchFamily="2" charset="-79"/>
                <a:cs typeface="Heebo" pitchFamily="2" charset="-79"/>
              </a:rPr>
              <a:t> - מתקני כושר</a:t>
            </a:r>
          </a:p>
        </p:txBody>
      </p:sp>
      <p:sp>
        <p:nvSpPr>
          <p:cNvPr id="32" name="TextBox 31">
            <a:extLst>
              <a:ext uri="{FF2B5EF4-FFF2-40B4-BE49-F238E27FC236}">
                <a16:creationId xmlns:a16="http://schemas.microsoft.com/office/drawing/2014/main" id="{A9501B93-3CD8-6815-350B-B769711F15B0}"/>
              </a:ext>
            </a:extLst>
          </p:cNvPr>
          <p:cNvSpPr txBox="1"/>
          <p:nvPr/>
        </p:nvSpPr>
        <p:spPr>
          <a:xfrm>
            <a:off x="6272685" y="817956"/>
            <a:ext cx="5616284" cy="1486946"/>
          </a:xfrm>
          <a:prstGeom prst="rect">
            <a:avLst/>
          </a:prstGeom>
          <a:noFill/>
        </p:spPr>
        <p:txBody>
          <a:bodyPr wrap="square">
            <a:spAutoFit/>
          </a:bodyPr>
          <a:lstStyle/>
          <a:p>
            <a:pPr marL="171450" indent="-171450" algn="r" rtl="1">
              <a:lnSpc>
                <a:spcPct val="107000"/>
              </a:lnSpc>
              <a:spcAft>
                <a:spcPts val="800"/>
              </a:spcAft>
              <a:buFont typeface="Arial" panose="020B0604020202020204" pitchFamily="34" charset="0"/>
              <a:buChar char="•"/>
            </a:pPr>
            <a:r>
              <a:rPr lang="he-IL" sz="1100">
                <a:effectLst/>
                <a:latin typeface="Heebo" panose="00000500000000000000" pitchFamily="2" charset="-79"/>
                <a:ea typeface="Calibri" panose="020F0502020204030204" pitchFamily="34" charset="0"/>
                <a:cs typeface="Heebo" panose="00000500000000000000" pitchFamily="2" charset="-79"/>
              </a:rPr>
              <a:t>נצפו מתאמנים בודדים לאורך שעות התצפית. בשעות הבוקר מתחם מתקני הכושר ומתקני הישיבה הסמוכים לו משמשים בעיקר לשהייה חברתית מצומצמת, ללא אימון. </a:t>
            </a:r>
            <a:endParaRPr lang="en-US" sz="1100">
              <a:effectLst/>
              <a:latin typeface="Heebo" panose="00000500000000000000" pitchFamily="2" charset="-79"/>
              <a:ea typeface="Calibri" panose="020F0502020204030204" pitchFamily="34" charset="0"/>
              <a:cs typeface="Heebo" panose="00000500000000000000" pitchFamily="2" charset="-79"/>
            </a:endParaRPr>
          </a:p>
          <a:p>
            <a:pPr marL="171450" indent="-171450" algn="r" rtl="1">
              <a:lnSpc>
                <a:spcPct val="107000"/>
              </a:lnSpc>
              <a:spcAft>
                <a:spcPts val="800"/>
              </a:spcAft>
              <a:buFont typeface="Arial" panose="020B0604020202020204" pitchFamily="34" charset="0"/>
              <a:buChar char="•"/>
            </a:pPr>
            <a:r>
              <a:rPr lang="he-IL" sz="1100">
                <a:effectLst/>
                <a:latin typeface="Heebo" panose="00000500000000000000" pitchFamily="2" charset="-79"/>
                <a:ea typeface="Calibri" panose="020F0502020204030204" pitchFamily="34" charset="0"/>
                <a:cs typeface="Heebo" panose="00000500000000000000" pitchFamily="2" charset="-79"/>
              </a:rPr>
              <a:t>בשעות אחה"צ השימוש מעט עולה, נצפו מבוגרים ובני נוער אחדים מתאמנים. </a:t>
            </a:r>
            <a:endParaRPr lang="en-US" sz="1100">
              <a:effectLst/>
              <a:latin typeface="Heebo" panose="00000500000000000000" pitchFamily="2" charset="-79"/>
              <a:ea typeface="Calibri" panose="020F0502020204030204" pitchFamily="34" charset="0"/>
              <a:cs typeface="Heebo" panose="00000500000000000000" pitchFamily="2" charset="-79"/>
            </a:endParaRPr>
          </a:p>
          <a:p>
            <a:pPr marL="171450" indent="-171450" algn="r" rtl="1">
              <a:lnSpc>
                <a:spcPct val="107000"/>
              </a:lnSpc>
              <a:spcAft>
                <a:spcPts val="800"/>
              </a:spcAft>
              <a:buFont typeface="Arial" panose="020B0604020202020204" pitchFamily="34" charset="0"/>
              <a:buChar char="•"/>
            </a:pPr>
            <a:r>
              <a:rPr lang="he-IL" sz="1100">
                <a:effectLst/>
                <a:latin typeface="Heebo" panose="00000500000000000000" pitchFamily="2" charset="-79"/>
                <a:ea typeface="Calibri" panose="020F0502020204030204" pitchFamily="34" charset="0"/>
                <a:cs typeface="Heebo" panose="00000500000000000000" pitchFamily="2" charset="-79"/>
              </a:rPr>
              <a:t>ילדים בוגרים ונוער שהו במתקנים כחלופה מרווחת ושקטה בזמנים שגינת המשחקים שוקקת ילדים קטנים. </a:t>
            </a:r>
          </a:p>
          <a:p>
            <a:pPr marL="171450" indent="-171450" algn="r" rtl="1">
              <a:lnSpc>
                <a:spcPct val="107000"/>
              </a:lnSpc>
              <a:spcAft>
                <a:spcPts val="800"/>
              </a:spcAft>
              <a:buFont typeface="Arial" panose="020B0604020202020204" pitchFamily="34" charset="0"/>
              <a:buChar char="•"/>
            </a:pPr>
            <a:r>
              <a:rPr lang="he-IL" sz="1100">
                <a:latin typeface="Heebo" panose="00000500000000000000" pitchFamily="2" charset="-79"/>
                <a:ea typeface="Calibri" panose="020F0502020204030204" pitchFamily="34" charset="0"/>
                <a:cs typeface="Heebo" panose="00000500000000000000" pitchFamily="2" charset="-79"/>
              </a:rPr>
              <a:t>לא נצפו עדויות למבקרים ששהו במתחם לצורך לימודים/עבודה וכדומה.</a:t>
            </a:r>
            <a:endParaRPr lang="en-US" sz="1100">
              <a:effectLst/>
              <a:latin typeface="Heebo" panose="00000500000000000000" pitchFamily="2" charset="-79"/>
              <a:ea typeface="Calibri" panose="020F0502020204030204" pitchFamily="34" charset="0"/>
              <a:cs typeface="Heebo" panose="00000500000000000000" pitchFamily="2" charset="-79"/>
            </a:endParaRPr>
          </a:p>
        </p:txBody>
      </p:sp>
      <p:pic>
        <p:nvPicPr>
          <p:cNvPr id="4" name="Picture 3" descr="A park with exercise equipment&#10;&#10;Description automatically generated with medium confidence">
            <a:extLst>
              <a:ext uri="{FF2B5EF4-FFF2-40B4-BE49-F238E27FC236}">
                <a16:creationId xmlns:a16="http://schemas.microsoft.com/office/drawing/2014/main" id="{CEE5B1EE-DE88-87E0-6EB1-BAC427962D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53" r="4144" b="19015"/>
          <a:stretch/>
        </p:blipFill>
        <p:spPr>
          <a:xfrm>
            <a:off x="6096000" y="2357177"/>
            <a:ext cx="5529943" cy="4017531"/>
          </a:xfrm>
          <a:prstGeom prst="rect">
            <a:avLst/>
          </a:prstGeom>
        </p:spPr>
      </p:pic>
      <p:pic>
        <p:nvPicPr>
          <p:cNvPr id="6" name="Picture 5" descr="A exercise equipment in a park&#10;&#10;Description automatically generated">
            <a:extLst>
              <a:ext uri="{FF2B5EF4-FFF2-40B4-BE49-F238E27FC236}">
                <a16:creationId xmlns:a16="http://schemas.microsoft.com/office/drawing/2014/main" id="{22592DFF-A2A9-F31E-7155-171DF110DA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36" b="9749"/>
          <a:stretch/>
        </p:blipFill>
        <p:spPr>
          <a:xfrm>
            <a:off x="303031" y="817956"/>
            <a:ext cx="5616285" cy="4089239"/>
          </a:xfrm>
          <a:prstGeom prst="rect">
            <a:avLst/>
          </a:prstGeom>
        </p:spPr>
      </p:pic>
      <p:sp>
        <p:nvSpPr>
          <p:cNvPr id="2" name="מציין מיקום של מספר שקופית 5">
            <a:extLst>
              <a:ext uri="{FF2B5EF4-FFF2-40B4-BE49-F238E27FC236}">
                <a16:creationId xmlns:a16="http://schemas.microsoft.com/office/drawing/2014/main" id="{4E451D2B-0552-6BC2-B491-6F008A2B8EE7}"/>
              </a:ext>
            </a:extLst>
          </p:cNvPr>
          <p:cNvSpPr txBox="1">
            <a:spLocks/>
          </p:cNvSpPr>
          <p:nvPr/>
        </p:nvSpPr>
        <p:spPr>
          <a:xfrm>
            <a:off x="499650" y="6503289"/>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199E282D-D310-42D8-B8FF-78ED45A44D81}" type="slidenum">
              <a:rPr lang="he-IL" smtClean="0">
                <a:latin typeface="Heebo" pitchFamily="2" charset="-79"/>
                <a:cs typeface="Heebo" pitchFamily="2" charset="-79"/>
              </a:rPr>
              <a:pPr/>
              <a:t>14</a:t>
            </a:fld>
            <a:endParaRPr lang="he-IL">
              <a:latin typeface="Heebo" pitchFamily="2" charset="-79"/>
              <a:cs typeface="Heebo" pitchFamily="2" charset="-79"/>
            </a:endParaRPr>
          </a:p>
        </p:txBody>
      </p:sp>
    </p:spTree>
    <p:extLst>
      <p:ext uri="{BB962C8B-B14F-4D97-AF65-F5344CB8AC3E}">
        <p14:creationId xmlns:p14="http://schemas.microsoft.com/office/powerpoint/2010/main" val="392788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layground with trees and a tent&#10;&#10;Description automatically generated">
            <a:extLst>
              <a:ext uri="{FF2B5EF4-FFF2-40B4-BE49-F238E27FC236}">
                <a16:creationId xmlns:a16="http://schemas.microsoft.com/office/drawing/2014/main" id="{09F2B1E3-B7CF-5F76-3478-487C87137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73"/>
            <a:ext cx="9154764" cy="6866073"/>
          </a:xfrm>
          <a:prstGeom prst="rect">
            <a:avLst/>
          </a:prstGeom>
        </p:spPr>
      </p:pic>
      <p:sp>
        <p:nvSpPr>
          <p:cNvPr id="6" name="Title 1">
            <a:extLst>
              <a:ext uri="{FF2B5EF4-FFF2-40B4-BE49-F238E27FC236}">
                <a16:creationId xmlns:a16="http://schemas.microsoft.com/office/drawing/2014/main" id="{5240B192-FC29-9760-8FBA-15077DE75D85}"/>
              </a:ext>
            </a:extLst>
          </p:cNvPr>
          <p:cNvSpPr txBox="1">
            <a:spLocks/>
          </p:cNvSpPr>
          <p:nvPr/>
        </p:nvSpPr>
        <p:spPr>
          <a:xfrm>
            <a:off x="0" y="2586445"/>
            <a:ext cx="12192000" cy="1933303"/>
          </a:xfrm>
          <a:prstGeom prst="rect">
            <a:avLst/>
          </a:prstGeom>
          <a:solidFill>
            <a:srgbClr val="40A8AD">
              <a:alpha val="40000"/>
            </a:srgbClr>
          </a:solidFill>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he-IL" sz="2800" b="1">
              <a:latin typeface="Heebo" pitchFamily="2" charset="-79"/>
              <a:ea typeface="Tahoma" panose="020B0604030504040204" pitchFamily="34" charset="0"/>
              <a:cs typeface="Heebo" pitchFamily="2" charset="-79"/>
            </a:endParaRPr>
          </a:p>
          <a:p>
            <a:pPr>
              <a:lnSpc>
                <a:spcPct val="150000"/>
              </a:lnSpc>
            </a:pPr>
            <a:r>
              <a:rPr lang="he-IL" sz="2800" b="1">
                <a:latin typeface="Heebo" pitchFamily="2" charset="-79"/>
                <a:ea typeface="Tahoma" panose="020B0604030504040204" pitchFamily="34" charset="0"/>
                <a:cs typeface="Heebo" pitchFamily="2" charset="-79"/>
              </a:rPr>
              <a:t>       נספחים</a:t>
            </a:r>
          </a:p>
          <a:p>
            <a:pPr>
              <a:lnSpc>
                <a:spcPct val="150000"/>
              </a:lnSpc>
            </a:pPr>
            <a:endParaRPr lang="he-IL" sz="2800" b="1">
              <a:latin typeface="Heebo" pitchFamily="2" charset="-79"/>
              <a:ea typeface="Tahoma" panose="020B0604030504040204" pitchFamily="34" charset="0"/>
              <a:cs typeface="Heebo" pitchFamily="2" charset="-79"/>
            </a:endParaRPr>
          </a:p>
          <a:p>
            <a:pPr>
              <a:lnSpc>
                <a:spcPct val="150000"/>
              </a:lnSpc>
            </a:pPr>
            <a:endParaRPr lang="he-IL" sz="2800" b="1">
              <a:latin typeface="Heebo" pitchFamily="2" charset="-79"/>
              <a:ea typeface="Tahoma" panose="020B0604030504040204" pitchFamily="34" charset="0"/>
              <a:cs typeface="Heebo" pitchFamily="2" charset="-79"/>
            </a:endParaRPr>
          </a:p>
        </p:txBody>
      </p:sp>
    </p:spTree>
    <p:extLst>
      <p:ext uri="{BB962C8B-B14F-4D97-AF65-F5344CB8AC3E}">
        <p14:creationId xmlns:p14="http://schemas.microsoft.com/office/powerpoint/2010/main" val="3782947195"/>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0CA7C5E-4260-5C84-1E52-D1D814AAAE5D}"/>
              </a:ext>
            </a:extLst>
          </p:cNvPr>
          <p:cNvSpPr/>
          <p:nvPr/>
        </p:nvSpPr>
        <p:spPr>
          <a:xfrm>
            <a:off x="217711" y="868594"/>
            <a:ext cx="9631680" cy="410400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3" name="TextBox 22">
            <a:extLst>
              <a:ext uri="{FF2B5EF4-FFF2-40B4-BE49-F238E27FC236}">
                <a16:creationId xmlns:a16="http://schemas.microsoft.com/office/drawing/2014/main" id="{F8E2BC1D-17FA-7604-3039-BF07DDE65F9E}"/>
              </a:ext>
            </a:extLst>
          </p:cNvPr>
          <p:cNvSpPr txBox="1"/>
          <p:nvPr/>
        </p:nvSpPr>
        <p:spPr>
          <a:xfrm>
            <a:off x="3951914" y="210223"/>
            <a:ext cx="802421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a:solidFill>
                  <a:srgbClr val="40A8AD"/>
                </a:solidFill>
                <a:latin typeface="Heebo" pitchFamily="2" charset="-79"/>
                <a:cs typeface="Heebo" pitchFamily="2" charset="-79"/>
              </a:rPr>
              <a:t>נתוני תנועת העוברים במתחם</a:t>
            </a:r>
          </a:p>
        </p:txBody>
      </p:sp>
      <p:graphicFrame>
        <p:nvGraphicFramePr>
          <p:cNvPr id="2" name="Chart 1">
            <a:extLst>
              <a:ext uri="{FF2B5EF4-FFF2-40B4-BE49-F238E27FC236}">
                <a16:creationId xmlns:a16="http://schemas.microsoft.com/office/drawing/2014/main" id="{0161A0D7-EA8C-4F8A-846C-45AD0E11F46D}"/>
              </a:ext>
            </a:extLst>
          </p:cNvPr>
          <p:cNvGraphicFramePr>
            <a:graphicFrameLocks/>
          </p:cNvGraphicFramePr>
          <p:nvPr>
            <p:extLst>
              <p:ext uri="{D42A27DB-BD31-4B8C-83A1-F6EECF244321}">
                <p14:modId xmlns:p14="http://schemas.microsoft.com/office/powerpoint/2010/main" val="3845282531"/>
              </p:ext>
            </p:extLst>
          </p:nvPr>
        </p:nvGraphicFramePr>
        <p:xfrm>
          <a:off x="5147205" y="1094853"/>
          <a:ext cx="4572000" cy="410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E405DC85-57D6-41CB-85E4-A0917C62D18B}"/>
              </a:ext>
            </a:extLst>
          </p:cNvPr>
          <p:cNvGraphicFramePr>
            <a:graphicFrameLocks/>
          </p:cNvGraphicFramePr>
          <p:nvPr>
            <p:extLst>
              <p:ext uri="{D42A27DB-BD31-4B8C-83A1-F6EECF244321}">
                <p14:modId xmlns:p14="http://schemas.microsoft.com/office/powerpoint/2010/main" val="3699421191"/>
              </p:ext>
            </p:extLst>
          </p:nvPr>
        </p:nvGraphicFramePr>
        <p:xfrm>
          <a:off x="228600" y="1094855"/>
          <a:ext cx="4572000" cy="410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1D13EE3-565A-8E7D-915F-48799D7DADC3}"/>
              </a:ext>
            </a:extLst>
          </p:cNvPr>
          <p:cNvSpPr txBox="1"/>
          <p:nvPr/>
        </p:nvSpPr>
        <p:spPr>
          <a:xfrm>
            <a:off x="791454" y="5095246"/>
            <a:ext cx="10609092" cy="985398"/>
          </a:xfrm>
          <a:prstGeom prst="rect">
            <a:avLst/>
          </a:prstGeom>
          <a:noFill/>
        </p:spPr>
        <p:txBody>
          <a:bodyPr wrap="squar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200" b="0"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בבחינת מאפייני תנועת העוברים במתחם, ניכרת ירידה משמעותית באחוז הרוכבים החוצים את המתחם: מנוכחות של 26% רוכבים מסך העוברים לפני ההתערבות, לאחר ההתערבות נצפו רק 4% רוכבים מקרב העוברים במתחם.</a:t>
            </a:r>
          </a:p>
          <a:p>
            <a:pPr marL="0" marR="0" lvl="0" indent="0" algn="r" defTabSz="914400" rtl="1" eaLnBrk="1" fontAlgn="auto" latinLnBrk="0" hangingPunct="1">
              <a:lnSpc>
                <a:spcPct val="107000"/>
              </a:lnSpc>
              <a:spcBef>
                <a:spcPts val="0"/>
              </a:spcBef>
              <a:spcAft>
                <a:spcPts val="800"/>
              </a:spcAft>
              <a:buClrTx/>
              <a:buSzTx/>
              <a:buFontTx/>
              <a:buNone/>
              <a:tabLst/>
              <a:defRPr/>
            </a:pPr>
            <a:r>
              <a:rPr lang="he-IL" sz="1200">
                <a:solidFill>
                  <a:prstClr val="black"/>
                </a:solidFill>
                <a:latin typeface="Heebo" panose="00000500000000000000" pitchFamily="2" charset="-79"/>
                <a:ea typeface="Calibri" panose="020F0502020204030204" pitchFamily="34" charset="0"/>
                <a:cs typeface="Heebo" panose="00000500000000000000" pitchFamily="2" charset="-79"/>
              </a:rPr>
              <a:t>בנוסף, ניכרת עלייה בנוכחות בני הגיל הרך לידה עד 5, כאשר לפני ההתערבות היוו 3% מהעוברים ולאחר ההתערבות 12% מסך העוברים במתחם. נוכחותם נצפתה בעיקר בשעות אחה"צ, בהתאם לזמני הבילוי המשפחתיים לאחר שעות המסגרות החינוכיות.</a:t>
            </a:r>
            <a:endParaRPr kumimoji="0" lang="en-US" sz="1200" b="0"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endParaRPr>
          </a:p>
        </p:txBody>
      </p:sp>
      <p:sp>
        <p:nvSpPr>
          <p:cNvPr id="5" name="מציין מיקום של מספר שקופית 5">
            <a:extLst>
              <a:ext uri="{FF2B5EF4-FFF2-40B4-BE49-F238E27FC236}">
                <a16:creationId xmlns:a16="http://schemas.microsoft.com/office/drawing/2014/main" id="{62A951BE-474A-D913-184A-5F796515B745}"/>
              </a:ext>
            </a:extLst>
          </p:cNvPr>
          <p:cNvSpPr txBox="1">
            <a:spLocks/>
          </p:cNvSpPr>
          <p:nvPr/>
        </p:nvSpPr>
        <p:spPr>
          <a:xfrm>
            <a:off x="499650" y="6503289"/>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199E282D-D310-42D8-B8FF-78ED45A44D81}" type="slidenum">
              <a:rPr lang="he-IL" smtClean="0">
                <a:latin typeface="Heebo" pitchFamily="2" charset="-79"/>
                <a:cs typeface="Heebo" pitchFamily="2" charset="-79"/>
              </a:rPr>
              <a:pPr/>
              <a:t>16</a:t>
            </a:fld>
            <a:endParaRPr lang="he-IL">
              <a:latin typeface="Heebo" pitchFamily="2" charset="-79"/>
              <a:cs typeface="Heebo" pitchFamily="2" charset="-79"/>
            </a:endParaRPr>
          </a:p>
        </p:txBody>
      </p:sp>
    </p:spTree>
    <p:extLst>
      <p:ext uri="{BB962C8B-B14F-4D97-AF65-F5344CB8AC3E}">
        <p14:creationId xmlns:p14="http://schemas.microsoft.com/office/powerpoint/2010/main" val="2640559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80FA83-BE05-3128-8DD2-CE6E6C53EE7D}"/>
              </a:ext>
            </a:extLst>
          </p:cNvPr>
          <p:cNvSpPr/>
          <p:nvPr/>
        </p:nvSpPr>
        <p:spPr>
          <a:xfrm>
            <a:off x="531223" y="896603"/>
            <a:ext cx="9631680" cy="4850674"/>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3" name="TextBox 22">
            <a:extLst>
              <a:ext uri="{FF2B5EF4-FFF2-40B4-BE49-F238E27FC236}">
                <a16:creationId xmlns:a16="http://schemas.microsoft.com/office/drawing/2014/main" id="{F8E2BC1D-17FA-7604-3039-BF07DDE65F9E}"/>
              </a:ext>
            </a:extLst>
          </p:cNvPr>
          <p:cNvSpPr txBox="1"/>
          <p:nvPr/>
        </p:nvSpPr>
        <p:spPr>
          <a:xfrm>
            <a:off x="3951914" y="210223"/>
            <a:ext cx="802421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a:solidFill>
                  <a:srgbClr val="40A8AD"/>
                </a:solidFill>
                <a:latin typeface="Heebo" pitchFamily="2" charset="-79"/>
                <a:cs typeface="Heebo" pitchFamily="2" charset="-79"/>
              </a:rPr>
              <a:t>נתוני מגדר הנוכחים במתחם</a:t>
            </a:r>
          </a:p>
        </p:txBody>
      </p:sp>
      <p:graphicFrame>
        <p:nvGraphicFramePr>
          <p:cNvPr id="2" name="Chart 1">
            <a:extLst>
              <a:ext uri="{FF2B5EF4-FFF2-40B4-BE49-F238E27FC236}">
                <a16:creationId xmlns:a16="http://schemas.microsoft.com/office/drawing/2014/main" id="{10BFECB4-C40A-4B52-B903-43564D81E36D}"/>
              </a:ext>
            </a:extLst>
          </p:cNvPr>
          <p:cNvGraphicFramePr>
            <a:graphicFrameLocks/>
          </p:cNvGraphicFramePr>
          <p:nvPr>
            <p:extLst>
              <p:ext uri="{D42A27DB-BD31-4B8C-83A1-F6EECF244321}">
                <p14:modId xmlns:p14="http://schemas.microsoft.com/office/powerpoint/2010/main" val="1929295082"/>
              </p:ext>
            </p:extLst>
          </p:nvPr>
        </p:nvGraphicFramePr>
        <p:xfrm>
          <a:off x="5301913" y="1040847"/>
          <a:ext cx="4544131" cy="49882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516C4C7B-D5FE-4AB3-8329-1DC40095F266}"/>
              </a:ext>
            </a:extLst>
          </p:cNvPr>
          <p:cNvGraphicFramePr>
            <a:graphicFrameLocks/>
          </p:cNvGraphicFramePr>
          <p:nvPr>
            <p:extLst>
              <p:ext uri="{D42A27DB-BD31-4B8C-83A1-F6EECF244321}">
                <p14:modId xmlns:p14="http://schemas.microsoft.com/office/powerpoint/2010/main" val="3538842996"/>
              </p:ext>
            </p:extLst>
          </p:nvPr>
        </p:nvGraphicFramePr>
        <p:xfrm>
          <a:off x="604242" y="1084100"/>
          <a:ext cx="4544131" cy="498827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88503F2-FF66-87ED-233E-6EED14AF8495}"/>
              </a:ext>
            </a:extLst>
          </p:cNvPr>
          <p:cNvSpPr txBox="1"/>
          <p:nvPr/>
        </p:nvSpPr>
        <p:spPr>
          <a:xfrm>
            <a:off x="604242" y="5893180"/>
            <a:ext cx="10982219" cy="484363"/>
          </a:xfrm>
          <a:prstGeom prst="rect">
            <a:avLst/>
          </a:prstGeom>
          <a:noFill/>
        </p:spPr>
        <p:txBody>
          <a:bodyPr wrap="square">
            <a:spAutoFit/>
          </a:bodyPr>
          <a:lstStyle>
            <a:defPPr>
              <a:defRPr lang="he-IL"/>
            </a:defPPr>
            <a:lvl1pPr marR="0" lvl="0" indent="0" fontAlgn="auto">
              <a:lnSpc>
                <a:spcPct val="107000"/>
              </a:lnSpc>
              <a:spcBef>
                <a:spcPts val="0"/>
              </a:spcBef>
              <a:spcAft>
                <a:spcPts val="800"/>
              </a:spcAft>
              <a:buClrTx/>
              <a:buSzTx/>
              <a:buFontTx/>
              <a:buNone/>
              <a:tabLst/>
              <a:defRPr kumimoji="0" sz="1200" b="0" i="0" u="none" strike="noStrike" cap="none" spc="0" normalizeH="0" baseline="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defRPr>
            </a:lvl1pPr>
          </a:lstStyle>
          <a:p>
            <a:r>
              <a:rPr lang="he-IL"/>
              <a:t>בבחינת מגדר הנוכחים במתחם (עוברים ושוהים), ניכרת עלייה משמעותית באחוז הנשים. לפני ההתערבות הנשים במתחם היוו רבע מהמבקרים בלבד, ואילו במדידה שלאחר ההתערבות נוכחותן היווה מעל למחצית מהמבקרים, כאשר ברוב שעות היום ועד השעה 16:00 הנשים מהוות רוב באופן עקבי, ונוכחות הגברים בולטת יותר עם רדת הערב. </a:t>
            </a:r>
            <a:endParaRPr lang="en-US"/>
          </a:p>
        </p:txBody>
      </p:sp>
      <p:sp>
        <p:nvSpPr>
          <p:cNvPr id="5" name="מציין מיקום של מספר שקופית 5">
            <a:extLst>
              <a:ext uri="{FF2B5EF4-FFF2-40B4-BE49-F238E27FC236}">
                <a16:creationId xmlns:a16="http://schemas.microsoft.com/office/drawing/2014/main" id="{C17F5CFC-5ABD-1E6B-945F-26248532E529}"/>
              </a:ext>
            </a:extLst>
          </p:cNvPr>
          <p:cNvSpPr txBox="1">
            <a:spLocks/>
          </p:cNvSpPr>
          <p:nvPr/>
        </p:nvSpPr>
        <p:spPr>
          <a:xfrm>
            <a:off x="499650" y="6503289"/>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199E282D-D310-42D8-B8FF-78ED45A44D81}" type="slidenum">
              <a:rPr lang="he-IL" smtClean="0">
                <a:latin typeface="Heebo" pitchFamily="2" charset="-79"/>
                <a:cs typeface="Heebo" pitchFamily="2" charset="-79"/>
              </a:rPr>
              <a:pPr/>
              <a:t>17</a:t>
            </a:fld>
            <a:endParaRPr lang="he-IL">
              <a:latin typeface="Heebo" pitchFamily="2" charset="-79"/>
              <a:cs typeface="Heebo" pitchFamily="2" charset="-79"/>
            </a:endParaRPr>
          </a:p>
        </p:txBody>
      </p:sp>
    </p:spTree>
    <p:extLst>
      <p:ext uri="{BB962C8B-B14F-4D97-AF65-F5344CB8AC3E}">
        <p14:creationId xmlns:p14="http://schemas.microsoft.com/office/powerpoint/2010/main" val="280270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3" name="TextBox 22">
            <a:extLst>
              <a:ext uri="{FF2B5EF4-FFF2-40B4-BE49-F238E27FC236}">
                <a16:creationId xmlns:a16="http://schemas.microsoft.com/office/drawing/2014/main" id="{F8E2BC1D-17FA-7604-3039-BF07DDE65F9E}"/>
              </a:ext>
            </a:extLst>
          </p:cNvPr>
          <p:cNvSpPr txBox="1"/>
          <p:nvPr/>
        </p:nvSpPr>
        <p:spPr>
          <a:xfrm>
            <a:off x="3951914" y="210223"/>
            <a:ext cx="802421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a:solidFill>
                  <a:srgbClr val="40A8AD"/>
                </a:solidFill>
                <a:latin typeface="Heebo" pitchFamily="2" charset="-79"/>
                <a:cs typeface="Heebo" pitchFamily="2" charset="-79"/>
              </a:rPr>
              <a:t>שימוש במתקני המשחק</a:t>
            </a:r>
          </a:p>
        </p:txBody>
      </p:sp>
      <p:graphicFrame>
        <p:nvGraphicFramePr>
          <p:cNvPr id="4" name="Table 3">
            <a:extLst>
              <a:ext uri="{FF2B5EF4-FFF2-40B4-BE49-F238E27FC236}">
                <a16:creationId xmlns:a16="http://schemas.microsoft.com/office/drawing/2014/main" id="{5BB0934F-576D-846D-67F5-7868ED472194}"/>
              </a:ext>
            </a:extLst>
          </p:cNvPr>
          <p:cNvGraphicFramePr>
            <a:graphicFrameLocks noGrp="1"/>
          </p:cNvGraphicFramePr>
          <p:nvPr>
            <p:extLst>
              <p:ext uri="{D42A27DB-BD31-4B8C-83A1-F6EECF244321}">
                <p14:modId xmlns:p14="http://schemas.microsoft.com/office/powerpoint/2010/main" val="3034532789"/>
              </p:ext>
            </p:extLst>
          </p:nvPr>
        </p:nvGraphicFramePr>
        <p:xfrm>
          <a:off x="228600" y="706121"/>
          <a:ext cx="11619872" cy="5733928"/>
        </p:xfrm>
        <a:graphic>
          <a:graphicData uri="http://schemas.openxmlformats.org/drawingml/2006/table">
            <a:tbl>
              <a:tblPr rtl="1">
                <a:tableStyleId>{5C22544A-7EE6-4342-B048-85BDC9FD1C3A}</a:tableStyleId>
              </a:tblPr>
              <a:tblGrid>
                <a:gridCol w="2188222">
                  <a:extLst>
                    <a:ext uri="{9D8B030D-6E8A-4147-A177-3AD203B41FA5}">
                      <a16:colId xmlns:a16="http://schemas.microsoft.com/office/drawing/2014/main" val="3405645264"/>
                    </a:ext>
                  </a:extLst>
                </a:gridCol>
                <a:gridCol w="1603653">
                  <a:extLst>
                    <a:ext uri="{9D8B030D-6E8A-4147-A177-3AD203B41FA5}">
                      <a16:colId xmlns:a16="http://schemas.microsoft.com/office/drawing/2014/main" val="3391849572"/>
                    </a:ext>
                  </a:extLst>
                </a:gridCol>
                <a:gridCol w="7827997">
                  <a:extLst>
                    <a:ext uri="{9D8B030D-6E8A-4147-A177-3AD203B41FA5}">
                      <a16:colId xmlns:a16="http://schemas.microsoft.com/office/drawing/2014/main" val="971999166"/>
                    </a:ext>
                  </a:extLst>
                </a:gridCol>
              </a:tblGrid>
              <a:tr h="267954">
                <a:tc>
                  <a:txBody>
                    <a:bodyPr/>
                    <a:lstStyle/>
                    <a:p>
                      <a:pPr marL="144000" algn="just" defTabSz="914400" rtl="1" eaLnBrk="1" fontAlgn="ctr" latinLnBrk="0" hangingPunct="1">
                        <a:lnSpc>
                          <a:spcPct val="107000"/>
                        </a:lnSpc>
                        <a:spcAft>
                          <a:spcPts val="800"/>
                        </a:spcAft>
                      </a:pPr>
                      <a:r>
                        <a:rPr lang="he-IL" sz="1100" b="1" kern="1200">
                          <a:solidFill>
                            <a:srgbClr val="BCEDEF"/>
                          </a:solidFill>
                          <a:effectLst/>
                          <a:latin typeface="Heebo" panose="00000500000000000000" pitchFamily="2" charset="-79"/>
                          <a:ea typeface="+mn-ea"/>
                          <a:cs typeface="Heebo" panose="00000500000000000000" pitchFamily="2" charset="-79"/>
                        </a:rPr>
                        <a:t>מתקנים עיקריים בשימוש:</a:t>
                      </a:r>
                    </a:p>
                  </a:txBody>
                  <a:tcPr marL="2207" marR="2207" marT="2207" marB="0" anchor="ctr">
                    <a:solidFill>
                      <a:schemeClr val="bg1">
                        <a:lumMod val="65000"/>
                      </a:schemeClr>
                    </a:solidFill>
                  </a:tcPr>
                </a:tc>
                <a:tc>
                  <a:txBody>
                    <a:bodyPr/>
                    <a:lstStyle/>
                    <a:p>
                      <a:pPr marL="144000" algn="just" defTabSz="914400" rtl="1" eaLnBrk="1" fontAlgn="ctr" latinLnBrk="0" hangingPunct="1">
                        <a:lnSpc>
                          <a:spcPct val="107000"/>
                        </a:lnSpc>
                        <a:spcAft>
                          <a:spcPts val="800"/>
                        </a:spcAft>
                      </a:pPr>
                      <a:r>
                        <a:rPr lang="he-IL" sz="1100" b="1" kern="1200">
                          <a:solidFill>
                            <a:srgbClr val="BCEDEF"/>
                          </a:solidFill>
                          <a:effectLst/>
                          <a:latin typeface="Heebo" panose="00000500000000000000" pitchFamily="2" charset="-79"/>
                          <a:ea typeface="+mn-ea"/>
                          <a:cs typeface="Heebo" panose="00000500000000000000" pitchFamily="2" charset="-79"/>
                        </a:rPr>
                        <a:t>גיל משתמשים שכיח</a:t>
                      </a:r>
                    </a:p>
                  </a:txBody>
                  <a:tcPr marL="2207" marR="2207" marT="2207" marB="0" anchor="ctr">
                    <a:solidFill>
                      <a:schemeClr val="bg1">
                        <a:lumMod val="65000"/>
                      </a:schemeClr>
                    </a:solidFill>
                  </a:tcPr>
                </a:tc>
                <a:tc>
                  <a:txBody>
                    <a:bodyPr/>
                    <a:lstStyle/>
                    <a:p>
                      <a:pPr marL="144000" algn="just" defTabSz="914400" rtl="1" eaLnBrk="1" fontAlgn="ctr" latinLnBrk="0" hangingPunct="1">
                        <a:lnSpc>
                          <a:spcPct val="107000"/>
                        </a:lnSpc>
                        <a:spcAft>
                          <a:spcPts val="800"/>
                        </a:spcAft>
                      </a:pPr>
                      <a:r>
                        <a:rPr lang="he-IL" sz="1100" b="1" kern="1200">
                          <a:solidFill>
                            <a:srgbClr val="BCEDEF"/>
                          </a:solidFill>
                          <a:effectLst/>
                          <a:latin typeface="Heebo" panose="00000500000000000000" pitchFamily="2" charset="-79"/>
                          <a:ea typeface="+mn-ea"/>
                          <a:cs typeface="Heebo" panose="00000500000000000000" pitchFamily="2" charset="-79"/>
                        </a:rPr>
                        <a:t>תיאור שימוש + האם ילדים מלווים במבוגרים</a:t>
                      </a:r>
                    </a:p>
                  </a:txBody>
                  <a:tcPr marL="2207" marR="2207" marT="2207" marB="0" anchor="ctr">
                    <a:solidFill>
                      <a:schemeClr val="bg1">
                        <a:lumMod val="65000"/>
                      </a:schemeClr>
                    </a:solidFill>
                  </a:tcPr>
                </a:tc>
                <a:extLst>
                  <a:ext uri="{0D108BD9-81ED-4DB2-BD59-A6C34878D82A}">
                    <a16:rowId xmlns:a16="http://schemas.microsoft.com/office/drawing/2014/main" val="2976347807"/>
                  </a:ext>
                </a:extLst>
              </a:tr>
              <a:tr h="534986">
                <a:tc>
                  <a:txBody>
                    <a:bodyPr/>
                    <a:lstStyle/>
                    <a:p>
                      <a:pPr marL="144000" algn="r" rtl="1" fontAlgn="b"/>
                      <a:r>
                        <a:rPr lang="he-IL" sz="1200" b="1" u="none" strike="noStrike">
                          <a:solidFill>
                            <a:srgbClr val="BCEDEF"/>
                          </a:solidFill>
                          <a:effectLst/>
                          <a:latin typeface="Heebo" panose="00000500000000000000" pitchFamily="2" charset="-79"/>
                          <a:cs typeface="Heebo" panose="00000500000000000000" pitchFamily="2" charset="-79"/>
                        </a:rPr>
                        <a:t>משחק בחול</a:t>
                      </a:r>
                      <a:endParaRPr lang="he-IL" sz="1200" b="1" i="0" u="none" strike="noStrike">
                        <a:solidFill>
                          <a:srgbClr val="BCEDEF"/>
                        </a:solidFill>
                        <a:effectLst/>
                        <a:latin typeface="Heebo" panose="00000500000000000000" pitchFamily="2" charset="-79"/>
                        <a:cs typeface="Heebo" panose="00000500000000000000" pitchFamily="2" charset="-79"/>
                      </a:endParaRPr>
                    </a:p>
                  </a:txBody>
                  <a:tcPr marL="2207" marR="2207" marT="2207" marB="0" anchor="ctr">
                    <a:solidFill>
                      <a:schemeClr val="bg1">
                        <a:lumMod val="65000"/>
                      </a:schemeClr>
                    </a:solidFill>
                  </a:tcPr>
                </a:tc>
                <a:tc>
                  <a:txBody>
                    <a:bodyPr/>
                    <a:lstStyle/>
                    <a:p>
                      <a:pPr marL="144000" algn="r" rtl="1" fontAlgn="b"/>
                      <a:r>
                        <a:rPr lang="he-IL" sz="1200" u="none" strike="noStrike">
                          <a:effectLst/>
                          <a:latin typeface="Heebo" panose="00000500000000000000" pitchFamily="2" charset="-79"/>
                          <a:cs typeface="Heebo" panose="00000500000000000000" pitchFamily="2" charset="-79"/>
                        </a:rPr>
                        <a:t>0-9+</a:t>
                      </a:r>
                      <a:endParaRPr lang="he-IL" sz="12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tc>
                  <a:txBody>
                    <a:bodyPr/>
                    <a:lstStyle/>
                    <a:p>
                      <a:pPr algn="r" rtl="1" fontAlgn="ctr"/>
                      <a:r>
                        <a:rPr lang="he-IL" sz="1100" u="none" strike="noStrike">
                          <a:effectLst/>
                          <a:latin typeface="Heebo" panose="00000500000000000000" pitchFamily="2" charset="-79"/>
                          <a:cs typeface="Heebo" panose="00000500000000000000" pitchFamily="2" charset="-79"/>
                        </a:rPr>
                        <a:t>הילדים בכל הגילים שיחקו בחול, הניחו אותו על מתקן המים או היו כאלה חפרו בו. במקרים מסוימים ילדים דילגו על בולי העץ. </a:t>
                      </a:r>
                    </a:p>
                    <a:p>
                      <a:pPr algn="r" rtl="1" fontAlgn="ctr"/>
                      <a:r>
                        <a:rPr lang="he-IL" sz="1100" u="none" strike="noStrike">
                          <a:effectLst/>
                          <a:latin typeface="Heebo" panose="00000500000000000000" pitchFamily="2" charset="-79"/>
                          <a:cs typeface="Heebo" panose="00000500000000000000" pitchFamily="2" charset="-79"/>
                        </a:rPr>
                        <a:t>ההורים לרוב צפו מבחוץ,  בזמנים בהם שיחקו במתחם בעיקר פעוטות צעירים, הוריהם ישבו עימם.</a:t>
                      </a:r>
                      <a:endParaRPr lang="he-IL" sz="11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extLst>
                  <a:ext uri="{0D108BD9-81ED-4DB2-BD59-A6C34878D82A}">
                    <a16:rowId xmlns:a16="http://schemas.microsoft.com/office/drawing/2014/main" val="1407611393"/>
                  </a:ext>
                </a:extLst>
              </a:tr>
              <a:tr h="461236">
                <a:tc>
                  <a:txBody>
                    <a:bodyPr/>
                    <a:lstStyle/>
                    <a:p>
                      <a:pPr marL="144000" algn="r" rtl="1" fontAlgn="b"/>
                      <a:r>
                        <a:rPr lang="he-IL" sz="1200" b="1" u="none" strike="noStrike">
                          <a:solidFill>
                            <a:srgbClr val="BCEDEF"/>
                          </a:solidFill>
                          <a:effectLst/>
                          <a:latin typeface="Heebo" panose="00000500000000000000" pitchFamily="2" charset="-79"/>
                          <a:cs typeface="Heebo" panose="00000500000000000000" pitchFamily="2" charset="-79"/>
                        </a:rPr>
                        <a:t>מתקן מים - *מנגנון המים לא עבד, המתקן יבש</a:t>
                      </a:r>
                      <a:endParaRPr lang="he-IL" sz="1200" b="1" i="0" u="none" strike="noStrike">
                        <a:solidFill>
                          <a:srgbClr val="BCEDEF"/>
                        </a:solidFill>
                        <a:effectLst/>
                        <a:latin typeface="Heebo" panose="00000500000000000000" pitchFamily="2" charset="-79"/>
                        <a:cs typeface="Heebo" panose="00000500000000000000" pitchFamily="2" charset="-79"/>
                      </a:endParaRPr>
                    </a:p>
                  </a:txBody>
                  <a:tcPr marL="2207" marR="2207" marT="2207" marB="0" anchor="ctr">
                    <a:solidFill>
                      <a:schemeClr val="bg1">
                        <a:lumMod val="65000"/>
                      </a:schemeClr>
                    </a:solidFill>
                  </a:tcPr>
                </a:tc>
                <a:tc>
                  <a:txBody>
                    <a:bodyPr/>
                    <a:lstStyle/>
                    <a:p>
                      <a:pPr marL="144000" algn="r" rtl="1" fontAlgn="b"/>
                      <a:r>
                        <a:rPr lang="he-IL" sz="1200" u="none" strike="noStrike">
                          <a:effectLst/>
                          <a:latin typeface="Heebo" panose="00000500000000000000" pitchFamily="2" charset="-79"/>
                          <a:cs typeface="Heebo" panose="00000500000000000000" pitchFamily="2" charset="-79"/>
                        </a:rPr>
                        <a:t>0-9+</a:t>
                      </a:r>
                      <a:endParaRPr lang="he-IL" sz="12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tc>
                  <a:txBody>
                    <a:bodyPr/>
                    <a:lstStyle/>
                    <a:p>
                      <a:pPr algn="r" rtl="1" fontAlgn="b"/>
                      <a:r>
                        <a:rPr lang="he-IL" sz="1100" u="none" strike="noStrike">
                          <a:effectLst/>
                          <a:latin typeface="Heebo" panose="00000500000000000000" pitchFamily="2" charset="-79"/>
                          <a:cs typeface="Heebo" panose="00000500000000000000" pitchFamily="2" charset="-79"/>
                        </a:rPr>
                        <a:t>ילדים בכל הגילים טיפסו על מתקן המים, הזיזו את השבשבת ושמו על המתקן חול. לרוב ההורים צפו בילדים בזמן המשחק. </a:t>
                      </a:r>
                      <a:br>
                        <a:rPr lang="en-US" sz="1100" u="none" strike="noStrike">
                          <a:effectLst/>
                          <a:latin typeface="Heebo" panose="00000500000000000000" pitchFamily="2" charset="-79"/>
                          <a:cs typeface="Heebo" panose="00000500000000000000" pitchFamily="2" charset="-79"/>
                        </a:rPr>
                      </a:br>
                      <a:r>
                        <a:rPr lang="he-IL" sz="1100" u="none" strike="noStrike">
                          <a:effectLst/>
                          <a:latin typeface="Heebo" panose="00000500000000000000" pitchFamily="2" charset="-79"/>
                          <a:cs typeface="Heebo" panose="00000500000000000000" pitchFamily="2" charset="-79"/>
                        </a:rPr>
                        <a:t>פעוטות לוו בהוריהם שעודדו אותם להזיז את הגלגלת ולבחון את המתקן.</a:t>
                      </a:r>
                      <a:endParaRPr lang="he-IL" sz="11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extLst>
                  <a:ext uri="{0D108BD9-81ED-4DB2-BD59-A6C34878D82A}">
                    <a16:rowId xmlns:a16="http://schemas.microsoft.com/office/drawing/2014/main" val="447733923"/>
                  </a:ext>
                </a:extLst>
              </a:tr>
              <a:tr h="461236">
                <a:tc>
                  <a:txBody>
                    <a:bodyPr/>
                    <a:lstStyle/>
                    <a:p>
                      <a:pPr marL="144000" algn="r" rtl="1" fontAlgn="b"/>
                      <a:r>
                        <a:rPr lang="he-IL" sz="1200" b="1" u="none" strike="noStrike">
                          <a:solidFill>
                            <a:srgbClr val="BCEDEF"/>
                          </a:solidFill>
                          <a:effectLst/>
                          <a:latin typeface="Heebo" panose="00000500000000000000" pitchFamily="2" charset="-79"/>
                          <a:cs typeface="Heebo" panose="00000500000000000000" pitchFamily="2" charset="-79"/>
                        </a:rPr>
                        <a:t>מגלשות</a:t>
                      </a:r>
                      <a:endParaRPr lang="he-IL" sz="1200" b="1" i="0" u="none" strike="noStrike">
                        <a:solidFill>
                          <a:srgbClr val="BCEDEF"/>
                        </a:solidFill>
                        <a:effectLst/>
                        <a:latin typeface="Heebo" panose="00000500000000000000" pitchFamily="2" charset="-79"/>
                        <a:cs typeface="Heebo" panose="00000500000000000000" pitchFamily="2" charset="-79"/>
                      </a:endParaRPr>
                    </a:p>
                  </a:txBody>
                  <a:tcPr marL="2207" marR="2207" marT="2207" marB="0" anchor="ctr">
                    <a:solidFill>
                      <a:schemeClr val="bg1">
                        <a:lumMod val="65000"/>
                      </a:schemeClr>
                    </a:solidFill>
                  </a:tcPr>
                </a:tc>
                <a:tc>
                  <a:txBody>
                    <a:bodyPr/>
                    <a:lstStyle/>
                    <a:p>
                      <a:pPr marL="144000" algn="r" rtl="1" fontAlgn="b"/>
                      <a:r>
                        <a:rPr lang="he-IL" sz="1200" u="none" strike="noStrike">
                          <a:effectLst/>
                          <a:latin typeface="Heebo" panose="00000500000000000000" pitchFamily="2" charset="-79"/>
                          <a:cs typeface="Heebo" panose="00000500000000000000" pitchFamily="2" charset="-79"/>
                        </a:rPr>
                        <a:t>0-9+</a:t>
                      </a:r>
                      <a:endParaRPr lang="he-IL" sz="12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tc>
                  <a:txBody>
                    <a:bodyPr/>
                    <a:lstStyle/>
                    <a:p>
                      <a:pPr algn="r" rtl="1" fontAlgn="ctr"/>
                      <a:r>
                        <a:rPr lang="he-IL" sz="1100" u="none" strike="noStrike">
                          <a:effectLst/>
                          <a:latin typeface="Heebo" panose="00000500000000000000" pitchFamily="2" charset="-79"/>
                          <a:cs typeface="Heebo" panose="00000500000000000000" pitchFamily="2" charset="-79"/>
                        </a:rPr>
                        <a:t>הילדים הבוגרים יותר בעיקר שיחקו לבד, טיפסו והתגלשו וההורים צפו עליהם ממרחק מסוים. </a:t>
                      </a:r>
                      <a:br>
                        <a:rPr lang="en-US" sz="1100" u="none" strike="noStrike">
                          <a:effectLst/>
                          <a:latin typeface="Heebo" panose="00000500000000000000" pitchFamily="2" charset="-79"/>
                          <a:cs typeface="Heebo" panose="00000500000000000000" pitchFamily="2" charset="-79"/>
                        </a:rPr>
                      </a:br>
                      <a:r>
                        <a:rPr lang="he-IL" sz="1100" u="none" strike="noStrike">
                          <a:effectLst/>
                          <a:latin typeface="Heebo" panose="00000500000000000000" pitchFamily="2" charset="-79"/>
                          <a:cs typeface="Heebo" panose="00000500000000000000" pitchFamily="2" charset="-79"/>
                        </a:rPr>
                        <a:t>הילדים הקטנים יותר ישבו על קצה המגלשה, ונתמכו בהוריהם בהתגלשות. </a:t>
                      </a:r>
                      <a:endParaRPr lang="he-IL" sz="11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extLst>
                  <a:ext uri="{0D108BD9-81ED-4DB2-BD59-A6C34878D82A}">
                    <a16:rowId xmlns:a16="http://schemas.microsoft.com/office/drawing/2014/main" val="308496358"/>
                  </a:ext>
                </a:extLst>
              </a:tr>
              <a:tr h="267954">
                <a:tc>
                  <a:txBody>
                    <a:bodyPr/>
                    <a:lstStyle/>
                    <a:p>
                      <a:pPr marL="144000" algn="r" rtl="1" fontAlgn="ctr"/>
                      <a:r>
                        <a:rPr lang="he-IL" sz="1200" b="1" u="none" strike="noStrike">
                          <a:solidFill>
                            <a:srgbClr val="BCEDEF"/>
                          </a:solidFill>
                          <a:effectLst/>
                          <a:latin typeface="Heebo" panose="00000500000000000000" pitchFamily="2" charset="-79"/>
                          <a:cs typeface="Heebo" panose="00000500000000000000" pitchFamily="2" charset="-79"/>
                        </a:rPr>
                        <a:t>מתקן טיפוס שמחובר למגלשות</a:t>
                      </a:r>
                      <a:endParaRPr lang="he-IL" sz="1200" b="1" i="0" u="none" strike="noStrike">
                        <a:solidFill>
                          <a:srgbClr val="BCEDEF"/>
                        </a:solidFill>
                        <a:effectLst/>
                        <a:latin typeface="Heebo" panose="00000500000000000000" pitchFamily="2" charset="-79"/>
                        <a:cs typeface="Heebo" panose="00000500000000000000" pitchFamily="2" charset="-79"/>
                      </a:endParaRPr>
                    </a:p>
                  </a:txBody>
                  <a:tcPr marL="2207" marR="2207" marT="2207" marB="0" anchor="ctr">
                    <a:solidFill>
                      <a:schemeClr val="bg1">
                        <a:lumMod val="65000"/>
                      </a:schemeClr>
                    </a:solidFill>
                  </a:tcPr>
                </a:tc>
                <a:tc>
                  <a:txBody>
                    <a:bodyPr/>
                    <a:lstStyle/>
                    <a:p>
                      <a:pPr marL="144000" algn="r" rtl="1" fontAlgn="b"/>
                      <a:r>
                        <a:rPr lang="he-IL" sz="1200" u="none" strike="noStrike">
                          <a:effectLst/>
                          <a:latin typeface="Heebo" panose="00000500000000000000" pitchFamily="2" charset="-79"/>
                          <a:cs typeface="Heebo" panose="00000500000000000000" pitchFamily="2" charset="-79"/>
                        </a:rPr>
                        <a:t>3-9+</a:t>
                      </a:r>
                      <a:endParaRPr lang="he-IL" sz="12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tc>
                  <a:txBody>
                    <a:bodyPr/>
                    <a:lstStyle/>
                    <a:p>
                      <a:pPr algn="r" rtl="1" fontAlgn="ctr"/>
                      <a:r>
                        <a:rPr lang="he-IL" sz="1100" u="none" strike="noStrike">
                          <a:effectLst/>
                          <a:latin typeface="Heebo" panose="00000500000000000000" pitchFamily="2" charset="-79"/>
                          <a:cs typeface="Heebo" panose="00000500000000000000" pitchFamily="2" charset="-79"/>
                        </a:rPr>
                        <a:t>בעיקר משחק עצמאי של הילדים הבוגרים יותר, בהשגחה של ההורים ממרחק. </a:t>
                      </a:r>
                      <a:endParaRPr lang="he-IL" sz="11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extLst>
                  <a:ext uri="{0D108BD9-81ED-4DB2-BD59-A6C34878D82A}">
                    <a16:rowId xmlns:a16="http://schemas.microsoft.com/office/drawing/2014/main" val="2713540402"/>
                  </a:ext>
                </a:extLst>
              </a:tr>
              <a:tr h="232002">
                <a:tc>
                  <a:txBody>
                    <a:bodyPr/>
                    <a:lstStyle/>
                    <a:p>
                      <a:pPr marL="144000" algn="r" rtl="1" fontAlgn="b"/>
                      <a:r>
                        <a:rPr lang="he-IL" sz="1200" b="1" u="none" strike="noStrike">
                          <a:solidFill>
                            <a:srgbClr val="BCEDEF"/>
                          </a:solidFill>
                          <a:effectLst/>
                          <a:latin typeface="Heebo" panose="00000500000000000000" pitchFamily="2" charset="-79"/>
                          <a:cs typeface="Heebo" panose="00000500000000000000" pitchFamily="2" charset="-79"/>
                        </a:rPr>
                        <a:t>מתקן חבלים</a:t>
                      </a:r>
                      <a:endParaRPr lang="he-IL" sz="1200" b="1" i="0" u="none" strike="noStrike">
                        <a:solidFill>
                          <a:srgbClr val="BCEDEF"/>
                        </a:solidFill>
                        <a:effectLst/>
                        <a:latin typeface="Heebo" panose="00000500000000000000" pitchFamily="2" charset="-79"/>
                        <a:cs typeface="Heebo" panose="00000500000000000000" pitchFamily="2" charset="-79"/>
                      </a:endParaRPr>
                    </a:p>
                  </a:txBody>
                  <a:tcPr marL="2207" marR="2207" marT="2207" marB="0" anchor="ctr">
                    <a:solidFill>
                      <a:schemeClr val="bg1">
                        <a:lumMod val="65000"/>
                      </a:schemeClr>
                    </a:solidFill>
                  </a:tcPr>
                </a:tc>
                <a:tc>
                  <a:txBody>
                    <a:bodyPr/>
                    <a:lstStyle/>
                    <a:p>
                      <a:pPr marL="144000" algn="r" rtl="1" fontAlgn="b"/>
                      <a:r>
                        <a:rPr lang="he-IL" sz="1200" u="none" strike="noStrike">
                          <a:effectLst/>
                          <a:latin typeface="Heebo" panose="00000500000000000000" pitchFamily="2" charset="-79"/>
                          <a:cs typeface="Heebo" panose="00000500000000000000" pitchFamily="2" charset="-79"/>
                        </a:rPr>
                        <a:t>3+</a:t>
                      </a:r>
                      <a:endParaRPr lang="he-IL" sz="12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tc>
                  <a:txBody>
                    <a:bodyPr/>
                    <a:lstStyle/>
                    <a:p>
                      <a:pPr algn="r" rtl="1" fontAlgn="b"/>
                      <a:r>
                        <a:rPr lang="he-IL" sz="1100" u="none" strike="noStrike">
                          <a:effectLst/>
                          <a:latin typeface="Heebo" panose="00000500000000000000" pitchFamily="2" charset="-79"/>
                          <a:cs typeface="Heebo" panose="00000500000000000000" pitchFamily="2" charset="-79"/>
                        </a:rPr>
                        <a:t>במתקן זה הילדים זזו חופשי וטיפסו, ללא השגחה צמודה של הורים.</a:t>
                      </a:r>
                      <a:endParaRPr lang="he-IL" sz="11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extLst>
                  <a:ext uri="{0D108BD9-81ED-4DB2-BD59-A6C34878D82A}">
                    <a16:rowId xmlns:a16="http://schemas.microsoft.com/office/drawing/2014/main" val="3094562348"/>
                  </a:ext>
                </a:extLst>
              </a:tr>
              <a:tr h="713008">
                <a:tc>
                  <a:txBody>
                    <a:bodyPr/>
                    <a:lstStyle/>
                    <a:p>
                      <a:pPr marL="144000" algn="r" rtl="1" fontAlgn="ctr"/>
                      <a:r>
                        <a:rPr lang="he-IL" sz="1200" b="1" u="none" strike="noStrike">
                          <a:solidFill>
                            <a:srgbClr val="BCEDEF"/>
                          </a:solidFill>
                          <a:effectLst/>
                          <a:latin typeface="Heebo" panose="00000500000000000000" pitchFamily="2" charset="-79"/>
                          <a:cs typeface="Heebo" panose="00000500000000000000" pitchFamily="2" charset="-79"/>
                        </a:rPr>
                        <a:t>מתקן ״בית״ לפעוטות</a:t>
                      </a:r>
                      <a:endParaRPr lang="he-IL" sz="1200" b="1" i="0" u="none" strike="noStrike">
                        <a:solidFill>
                          <a:srgbClr val="BCEDEF"/>
                        </a:solidFill>
                        <a:effectLst/>
                        <a:latin typeface="Heebo" panose="00000500000000000000" pitchFamily="2" charset="-79"/>
                        <a:cs typeface="Heebo" panose="00000500000000000000" pitchFamily="2" charset="-79"/>
                      </a:endParaRPr>
                    </a:p>
                  </a:txBody>
                  <a:tcPr marL="2207" marR="2207" marT="2207" marB="0" anchor="ctr">
                    <a:solidFill>
                      <a:schemeClr val="bg1">
                        <a:lumMod val="65000"/>
                      </a:schemeClr>
                    </a:solidFill>
                  </a:tcPr>
                </a:tc>
                <a:tc>
                  <a:txBody>
                    <a:bodyPr/>
                    <a:lstStyle/>
                    <a:p>
                      <a:pPr marL="144000" algn="r" rtl="1" fontAlgn="ctr"/>
                      <a:r>
                        <a:rPr lang="he-IL" sz="1200" u="none" strike="noStrike">
                          <a:effectLst/>
                          <a:latin typeface="Heebo" panose="00000500000000000000" pitchFamily="2" charset="-79"/>
                          <a:cs typeface="Heebo" panose="00000500000000000000" pitchFamily="2" charset="-79"/>
                        </a:rPr>
                        <a:t>0-6</a:t>
                      </a:r>
                      <a:endParaRPr lang="he-IL" sz="12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tc>
                  <a:txBody>
                    <a:bodyPr/>
                    <a:lstStyle/>
                    <a:p>
                      <a:pPr algn="r" rtl="1" fontAlgn="ctr"/>
                      <a:r>
                        <a:rPr lang="he-IL" sz="1100" u="none" strike="noStrike">
                          <a:effectLst/>
                          <a:latin typeface="Heebo" panose="00000500000000000000" pitchFamily="2" charset="-79"/>
                          <a:cs typeface="Heebo" panose="00000500000000000000" pitchFamily="2" charset="-79"/>
                        </a:rPr>
                        <a:t>הילדים היו מלווים במלוויהם באופן צמוד יחסית, לעיתים נעזרו בהם כדי להיכנס למתקן. </a:t>
                      </a:r>
                      <a:br>
                        <a:rPr lang="en-US" sz="1100" u="none" strike="noStrike">
                          <a:effectLst/>
                          <a:latin typeface="Heebo" panose="00000500000000000000" pitchFamily="2" charset="-79"/>
                          <a:cs typeface="Heebo" panose="00000500000000000000" pitchFamily="2" charset="-79"/>
                        </a:rPr>
                      </a:br>
                      <a:r>
                        <a:rPr lang="he-IL" sz="1100" u="none" strike="noStrike">
                          <a:effectLst/>
                          <a:latin typeface="Heebo" panose="00000500000000000000" pitchFamily="2" charset="-79"/>
                          <a:cs typeface="Heebo" panose="00000500000000000000" pitchFamily="2" charset="-79"/>
                        </a:rPr>
                        <a:t>נראה שהרגישו בטוחים שם ואף היה מקרה בו פעוטה השתהתה בבמה שלפני המגלשה ולאחר מכן התגלשה בה בכוחות עצמה. </a:t>
                      </a:r>
                      <a:br>
                        <a:rPr lang="en-US" sz="1100" u="none" strike="noStrike">
                          <a:effectLst/>
                          <a:latin typeface="Heebo" panose="00000500000000000000" pitchFamily="2" charset="-79"/>
                          <a:cs typeface="Heebo" panose="00000500000000000000" pitchFamily="2" charset="-79"/>
                        </a:rPr>
                      </a:br>
                      <a:r>
                        <a:rPr lang="he-IL" sz="1100" u="none" strike="noStrike">
                          <a:effectLst/>
                          <a:latin typeface="Heebo" panose="00000500000000000000" pitchFamily="2" charset="-79"/>
                          <a:cs typeface="Heebo" panose="00000500000000000000" pitchFamily="2" charset="-79"/>
                        </a:rPr>
                        <a:t>היו מקרה בו ילד בן 6 השתמש במתקן באופן עצמאי והמלווים שלו לא היו צמודים אלין כלל. </a:t>
                      </a:r>
                      <a:endParaRPr lang="he-IL" sz="11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extLst>
                  <a:ext uri="{0D108BD9-81ED-4DB2-BD59-A6C34878D82A}">
                    <a16:rowId xmlns:a16="http://schemas.microsoft.com/office/drawing/2014/main" val="3146805274"/>
                  </a:ext>
                </a:extLst>
              </a:tr>
              <a:tr h="267954">
                <a:tc>
                  <a:txBody>
                    <a:bodyPr/>
                    <a:lstStyle/>
                    <a:p>
                      <a:pPr marL="144000" algn="r" rtl="1" fontAlgn="b"/>
                      <a:r>
                        <a:rPr lang="he-IL" sz="1200" b="1" u="none" strike="noStrike">
                          <a:solidFill>
                            <a:srgbClr val="BCEDEF"/>
                          </a:solidFill>
                          <a:effectLst/>
                          <a:latin typeface="Heebo" panose="00000500000000000000" pitchFamily="2" charset="-79"/>
                          <a:cs typeface="Heebo" panose="00000500000000000000" pitchFamily="2" charset="-79"/>
                        </a:rPr>
                        <a:t>מתקן "קטר" לפעוטות</a:t>
                      </a:r>
                      <a:endParaRPr lang="he-IL" sz="1200" b="1" i="0" u="none" strike="noStrike">
                        <a:solidFill>
                          <a:srgbClr val="BCEDEF"/>
                        </a:solidFill>
                        <a:effectLst/>
                        <a:latin typeface="Heebo" panose="00000500000000000000" pitchFamily="2" charset="-79"/>
                        <a:cs typeface="Heebo" panose="00000500000000000000" pitchFamily="2" charset="-79"/>
                      </a:endParaRPr>
                    </a:p>
                  </a:txBody>
                  <a:tcPr marL="2207" marR="2207" marT="2207" marB="0" anchor="ctr">
                    <a:solidFill>
                      <a:schemeClr val="bg1">
                        <a:lumMod val="65000"/>
                      </a:schemeClr>
                    </a:solidFill>
                  </a:tcPr>
                </a:tc>
                <a:tc>
                  <a:txBody>
                    <a:bodyPr/>
                    <a:lstStyle/>
                    <a:p>
                      <a:pPr marL="144000" algn="r" rtl="1" fontAlgn="b"/>
                      <a:r>
                        <a:rPr lang="he-IL" sz="1200" u="none" strike="noStrike">
                          <a:effectLst/>
                          <a:latin typeface="Heebo" panose="00000500000000000000" pitchFamily="2" charset="-79"/>
                          <a:cs typeface="Heebo" panose="00000500000000000000" pitchFamily="2" charset="-79"/>
                        </a:rPr>
                        <a:t>0-6</a:t>
                      </a:r>
                      <a:endParaRPr lang="he-IL" sz="12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tc>
                  <a:txBody>
                    <a:bodyPr/>
                    <a:lstStyle/>
                    <a:p>
                      <a:pPr algn="r" rtl="1" fontAlgn="b"/>
                      <a:r>
                        <a:rPr lang="he-IL" sz="1100" u="none" strike="noStrike">
                          <a:effectLst/>
                          <a:latin typeface="Heebo" panose="00000500000000000000" pitchFamily="2" charset="-79"/>
                          <a:cs typeface="Heebo" panose="00000500000000000000" pitchFamily="2" charset="-79"/>
                        </a:rPr>
                        <a:t>ההורים סייעו לפעוטות להיכנס, ועמדו בצמוד כדי להשגיח על הילדים הקטנים יותר שבמתקן. </a:t>
                      </a:r>
                      <a:endParaRPr lang="he-IL" sz="11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extLst>
                  <a:ext uri="{0D108BD9-81ED-4DB2-BD59-A6C34878D82A}">
                    <a16:rowId xmlns:a16="http://schemas.microsoft.com/office/drawing/2014/main" val="2173511247"/>
                  </a:ext>
                </a:extLst>
              </a:tr>
              <a:tr h="690470">
                <a:tc>
                  <a:txBody>
                    <a:bodyPr/>
                    <a:lstStyle/>
                    <a:p>
                      <a:pPr marL="144000" algn="r" rtl="1" fontAlgn="b"/>
                      <a:r>
                        <a:rPr lang="he-IL" sz="1200" b="1" u="none" strike="noStrike">
                          <a:solidFill>
                            <a:srgbClr val="BCEDEF"/>
                          </a:solidFill>
                          <a:effectLst/>
                          <a:latin typeface="Heebo" panose="00000500000000000000" pitchFamily="2" charset="-79"/>
                          <a:cs typeface="Heebo" panose="00000500000000000000" pitchFamily="2" charset="-79"/>
                        </a:rPr>
                        <a:t>נדנדות</a:t>
                      </a:r>
                      <a:endParaRPr lang="he-IL" sz="1200" b="1" i="0" u="none" strike="noStrike">
                        <a:solidFill>
                          <a:srgbClr val="BCEDEF"/>
                        </a:solidFill>
                        <a:effectLst/>
                        <a:latin typeface="Heebo" panose="00000500000000000000" pitchFamily="2" charset="-79"/>
                        <a:cs typeface="Heebo" panose="00000500000000000000" pitchFamily="2" charset="-79"/>
                      </a:endParaRPr>
                    </a:p>
                  </a:txBody>
                  <a:tcPr marL="2207" marR="2207" marT="2207" marB="0" anchor="ctr">
                    <a:solidFill>
                      <a:schemeClr val="bg1">
                        <a:lumMod val="65000"/>
                      </a:schemeClr>
                    </a:solidFill>
                  </a:tcPr>
                </a:tc>
                <a:tc>
                  <a:txBody>
                    <a:bodyPr/>
                    <a:lstStyle/>
                    <a:p>
                      <a:pPr marL="144000" algn="r" rtl="1" fontAlgn="b"/>
                      <a:r>
                        <a:rPr lang="he-IL" sz="1200" u="none" strike="noStrike">
                          <a:effectLst/>
                          <a:latin typeface="Heebo" panose="00000500000000000000" pitchFamily="2" charset="-79"/>
                          <a:cs typeface="Heebo" panose="00000500000000000000" pitchFamily="2" charset="-79"/>
                        </a:rPr>
                        <a:t>0-9</a:t>
                      </a:r>
                      <a:br>
                        <a:rPr lang="he-IL" sz="1200" u="none" strike="noStrike">
                          <a:effectLst/>
                          <a:latin typeface="Heebo" panose="00000500000000000000" pitchFamily="2" charset="-79"/>
                          <a:cs typeface="Heebo" panose="00000500000000000000" pitchFamily="2" charset="-79"/>
                        </a:rPr>
                      </a:br>
                      <a:r>
                        <a:rPr lang="he-IL" sz="1200" u="none" strike="noStrike">
                          <a:effectLst/>
                          <a:latin typeface="Heebo" panose="00000500000000000000" pitchFamily="2" charset="-79"/>
                          <a:cs typeface="Heebo" panose="00000500000000000000" pitchFamily="2" charset="-79"/>
                        </a:rPr>
                        <a:t>*נוכחות נוער</a:t>
                      </a:r>
                      <a:endParaRPr lang="he-IL" sz="12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tc>
                  <a:txBody>
                    <a:bodyPr/>
                    <a:lstStyle/>
                    <a:p>
                      <a:pPr algn="r" rtl="1" fontAlgn="b"/>
                      <a:r>
                        <a:rPr lang="he-IL" sz="1100" u="none" strike="noStrike">
                          <a:effectLst/>
                          <a:latin typeface="Heebo" panose="00000500000000000000" pitchFamily="2" charset="-79"/>
                          <a:cs typeface="Heebo" panose="00000500000000000000" pitchFamily="2" charset="-79"/>
                        </a:rPr>
                        <a:t>את הפעוטות ההורים הושיבו בנדנדות עם הכיסא המובנה ונדנדו אותם, והילדים הבוגרים יותר שיחקו באזור זה באופן חופשי </a:t>
                      </a:r>
                      <a:br>
                        <a:rPr lang="en-US" sz="1100" u="none" strike="noStrike">
                          <a:effectLst/>
                          <a:latin typeface="Heebo" panose="00000500000000000000" pitchFamily="2" charset="-79"/>
                          <a:cs typeface="Heebo" panose="00000500000000000000" pitchFamily="2" charset="-79"/>
                        </a:rPr>
                      </a:br>
                      <a:r>
                        <a:rPr lang="he-IL" sz="1100" u="none" strike="noStrike">
                          <a:effectLst/>
                          <a:latin typeface="Heebo" panose="00000500000000000000" pitchFamily="2" charset="-79"/>
                          <a:cs typeface="Heebo" panose="00000500000000000000" pitchFamily="2" charset="-79"/>
                        </a:rPr>
                        <a:t>וכאשר ההורים רק צפו. </a:t>
                      </a:r>
                      <a:br>
                        <a:rPr lang="he-IL" sz="1100" u="none" strike="noStrike">
                          <a:effectLst/>
                          <a:latin typeface="Heebo" panose="00000500000000000000" pitchFamily="2" charset="-79"/>
                          <a:cs typeface="Heebo" panose="00000500000000000000" pitchFamily="2" charset="-79"/>
                        </a:rPr>
                      </a:br>
                      <a:r>
                        <a:rPr lang="he-IL" sz="1100" u="none" strike="noStrike">
                          <a:effectLst/>
                          <a:latin typeface="Heebo" panose="00000500000000000000" pitchFamily="2" charset="-79"/>
                          <a:cs typeface="Heebo" panose="00000500000000000000" pitchFamily="2" charset="-79"/>
                        </a:rPr>
                        <a:t>בזמנים שהגינה הייתה בתפוסה נמוכה של ילדים נצפו נערים יושבים על הנדנדות ומשוחחים</a:t>
                      </a:r>
                      <a:endParaRPr lang="he-IL" sz="11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extLst>
                  <a:ext uri="{0D108BD9-81ED-4DB2-BD59-A6C34878D82A}">
                    <a16:rowId xmlns:a16="http://schemas.microsoft.com/office/drawing/2014/main" val="1980432225"/>
                  </a:ext>
                </a:extLst>
              </a:tr>
              <a:tr h="863601">
                <a:tc>
                  <a:txBody>
                    <a:bodyPr/>
                    <a:lstStyle/>
                    <a:p>
                      <a:pPr marL="144000" algn="r" rtl="1" fontAlgn="ctr"/>
                      <a:r>
                        <a:rPr lang="he-IL" sz="1200" b="1" u="none" strike="noStrike">
                          <a:solidFill>
                            <a:srgbClr val="BCEDEF"/>
                          </a:solidFill>
                          <a:effectLst/>
                          <a:latin typeface="Heebo" panose="00000500000000000000" pitchFamily="2" charset="-79"/>
                          <a:cs typeface="Heebo" panose="00000500000000000000" pitchFamily="2" charset="-79"/>
                        </a:rPr>
                        <a:t>קרוסלה</a:t>
                      </a:r>
                      <a:endParaRPr lang="he-IL" sz="1200" b="1" i="0" u="none" strike="noStrike">
                        <a:solidFill>
                          <a:srgbClr val="BCEDEF"/>
                        </a:solidFill>
                        <a:effectLst/>
                        <a:latin typeface="Heebo" panose="00000500000000000000" pitchFamily="2" charset="-79"/>
                        <a:cs typeface="Heebo" panose="00000500000000000000" pitchFamily="2" charset="-79"/>
                      </a:endParaRPr>
                    </a:p>
                  </a:txBody>
                  <a:tcPr marL="2207" marR="2207" marT="2207" marB="0" anchor="ctr">
                    <a:solidFill>
                      <a:schemeClr val="bg1">
                        <a:lumMod val="65000"/>
                      </a:schemeClr>
                    </a:solidFill>
                  </a:tcPr>
                </a:tc>
                <a:tc>
                  <a:txBody>
                    <a:bodyPr/>
                    <a:lstStyle/>
                    <a:p>
                      <a:pPr marL="144000" algn="r" rtl="1" fontAlgn="b"/>
                      <a:r>
                        <a:rPr lang="he-IL" sz="1200" u="none" strike="noStrike">
                          <a:effectLst/>
                          <a:latin typeface="Heebo" panose="00000500000000000000" pitchFamily="2" charset="-79"/>
                          <a:cs typeface="Heebo" panose="00000500000000000000" pitchFamily="2" charset="-79"/>
                        </a:rPr>
                        <a:t>0-9</a:t>
                      </a:r>
                      <a:br>
                        <a:rPr lang="he-IL" sz="1200" u="none" strike="noStrike">
                          <a:effectLst/>
                          <a:latin typeface="Heebo" panose="00000500000000000000" pitchFamily="2" charset="-79"/>
                          <a:cs typeface="Heebo" panose="00000500000000000000" pitchFamily="2" charset="-79"/>
                        </a:rPr>
                      </a:br>
                      <a:r>
                        <a:rPr lang="he-IL" sz="1200" u="none" strike="noStrike">
                          <a:effectLst/>
                          <a:latin typeface="Heebo" panose="00000500000000000000" pitchFamily="2" charset="-79"/>
                          <a:cs typeface="Heebo" panose="00000500000000000000" pitchFamily="2" charset="-79"/>
                        </a:rPr>
                        <a:t>*נוכחות נוער</a:t>
                      </a:r>
                      <a:endParaRPr lang="he-IL" sz="12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tc>
                  <a:txBody>
                    <a:bodyPr/>
                    <a:lstStyle/>
                    <a:p>
                      <a:pPr algn="r" rtl="1" fontAlgn="ctr"/>
                      <a:r>
                        <a:rPr lang="he-IL" sz="1100" u="none" strike="noStrike">
                          <a:effectLst/>
                          <a:latin typeface="Heebo" panose="00000500000000000000" pitchFamily="2" charset="-79"/>
                          <a:cs typeface="Heebo" panose="00000500000000000000" pitchFamily="2" charset="-79"/>
                        </a:rPr>
                        <a:t>מתקן הקרוסלה שימש מנעד גיל רחב, כאשר פעוטות נהנו מישיבה סטטית יחסית ובהשגחה צמודה של ההורים מחוץ למתקן. </a:t>
                      </a:r>
                      <a:br>
                        <a:rPr lang="en-US" sz="1100" u="none" strike="noStrike">
                          <a:effectLst/>
                          <a:latin typeface="Heebo" panose="00000500000000000000" pitchFamily="2" charset="-79"/>
                          <a:cs typeface="Heebo" panose="00000500000000000000" pitchFamily="2" charset="-79"/>
                        </a:rPr>
                      </a:br>
                      <a:r>
                        <a:rPr lang="he-IL" sz="1100" u="none" strike="noStrike">
                          <a:effectLst/>
                          <a:latin typeface="Heebo" panose="00000500000000000000" pitchFamily="2" charset="-79"/>
                          <a:cs typeface="Heebo" panose="00000500000000000000" pitchFamily="2" charset="-79"/>
                        </a:rPr>
                        <a:t>ילדים בוגרים יותר סובבו במהירות. לרוב כל קבוצת יושבים הייתה הומוגנית מבחינה גילית וההתנהלות במתקן הייתה בהתאם. </a:t>
                      </a:r>
                      <a:br>
                        <a:rPr lang="en-US" sz="1100" u="none" strike="noStrike">
                          <a:effectLst/>
                          <a:latin typeface="Heebo" panose="00000500000000000000" pitchFamily="2" charset="-79"/>
                          <a:cs typeface="Heebo" panose="00000500000000000000" pitchFamily="2" charset="-79"/>
                        </a:rPr>
                      </a:br>
                      <a:r>
                        <a:rPr lang="he-IL" sz="1100" u="none" strike="noStrike">
                          <a:effectLst/>
                          <a:latin typeface="Heebo" panose="00000500000000000000" pitchFamily="2" charset="-79"/>
                          <a:cs typeface="Heebo" panose="00000500000000000000" pitchFamily="2" charset="-79"/>
                        </a:rPr>
                        <a:t>הורים תמכו במשחק בהשגחה ובשיחה עם ילדיהם היושבים</a:t>
                      </a:r>
                      <a:br>
                        <a:rPr lang="he-IL" sz="1100" u="none" strike="noStrike">
                          <a:effectLst/>
                          <a:latin typeface="Heebo" panose="00000500000000000000" pitchFamily="2" charset="-79"/>
                          <a:cs typeface="Heebo" panose="00000500000000000000" pitchFamily="2" charset="-79"/>
                        </a:rPr>
                      </a:br>
                      <a:r>
                        <a:rPr lang="he-IL" sz="1100" u="none" strike="noStrike">
                          <a:effectLst/>
                          <a:latin typeface="Heebo" panose="00000500000000000000" pitchFamily="2" charset="-79"/>
                          <a:cs typeface="Heebo" panose="00000500000000000000" pitchFamily="2" charset="-79"/>
                        </a:rPr>
                        <a:t>בזמנים שהגינה הייתה בתפוסה נמוכה של ילדים נצפו נערים יושבים ומשוחחים</a:t>
                      </a:r>
                      <a:endParaRPr lang="he-IL" sz="11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extLst>
                  <a:ext uri="{0D108BD9-81ED-4DB2-BD59-A6C34878D82A}">
                    <a16:rowId xmlns:a16="http://schemas.microsoft.com/office/drawing/2014/main" val="2122282799"/>
                  </a:ext>
                </a:extLst>
              </a:tr>
              <a:tr h="526774">
                <a:tc>
                  <a:txBody>
                    <a:bodyPr/>
                    <a:lstStyle/>
                    <a:p>
                      <a:pPr marL="144000" algn="r" rtl="1" fontAlgn="ctr"/>
                      <a:r>
                        <a:rPr lang="he-IL" sz="1200" b="1" u="none" strike="noStrike">
                          <a:solidFill>
                            <a:srgbClr val="BCEDEF"/>
                          </a:solidFill>
                          <a:effectLst/>
                          <a:latin typeface="Heebo" panose="00000500000000000000" pitchFamily="2" charset="-79"/>
                          <a:cs typeface="Heebo" panose="00000500000000000000" pitchFamily="2" charset="-79"/>
                        </a:rPr>
                        <a:t>שוטטות באזור ״כיכר היונים״</a:t>
                      </a:r>
                      <a:endParaRPr lang="he-IL" sz="1200" b="1" i="0" u="none" strike="noStrike">
                        <a:solidFill>
                          <a:srgbClr val="BCEDEF"/>
                        </a:solidFill>
                        <a:effectLst/>
                        <a:latin typeface="Heebo" panose="00000500000000000000" pitchFamily="2" charset="-79"/>
                        <a:cs typeface="Heebo" panose="00000500000000000000" pitchFamily="2" charset="-79"/>
                      </a:endParaRPr>
                    </a:p>
                  </a:txBody>
                  <a:tcPr marL="2207" marR="2207" marT="2207" marB="0" anchor="ctr">
                    <a:solidFill>
                      <a:schemeClr val="bg1">
                        <a:lumMod val="65000"/>
                      </a:schemeClr>
                    </a:solidFill>
                  </a:tcPr>
                </a:tc>
                <a:tc>
                  <a:txBody>
                    <a:bodyPr/>
                    <a:lstStyle/>
                    <a:p>
                      <a:pPr marL="144000" algn="r" rtl="1" fontAlgn="ctr"/>
                      <a:r>
                        <a:rPr lang="he-IL" sz="1200" u="none" strike="noStrike">
                          <a:effectLst/>
                          <a:latin typeface="Heebo" panose="00000500000000000000" pitchFamily="2" charset="-79"/>
                          <a:cs typeface="Heebo" panose="00000500000000000000" pitchFamily="2" charset="-79"/>
                        </a:rPr>
                        <a:t>0-6</a:t>
                      </a:r>
                      <a:endParaRPr lang="he-IL" sz="12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tc>
                  <a:txBody>
                    <a:bodyPr/>
                    <a:lstStyle/>
                    <a:p>
                      <a:pPr algn="r" rtl="1" fontAlgn="ctr"/>
                      <a:r>
                        <a:rPr lang="he-IL" sz="1100" u="none" strike="noStrike">
                          <a:effectLst/>
                          <a:latin typeface="Heebo" panose="00000500000000000000" pitchFamily="2" charset="-79"/>
                          <a:cs typeface="Heebo" panose="00000500000000000000" pitchFamily="2" charset="-79"/>
                        </a:rPr>
                        <a:t>במתחם זה הייתה בעיקר ״שוטטות״ של פעוטות שחקרו את האזור, הלכו מצד לצד, התיישבו על הסהר שהוצב בכיכר לכבוד </a:t>
                      </a:r>
                      <a:r>
                        <a:rPr lang="he-IL" sz="1100" u="none" strike="noStrike" err="1">
                          <a:effectLst/>
                          <a:latin typeface="Heebo" panose="00000500000000000000" pitchFamily="2" charset="-79"/>
                          <a:cs typeface="Heebo" panose="00000500000000000000" pitchFamily="2" charset="-79"/>
                        </a:rPr>
                        <a:t>הרמאדן</a:t>
                      </a:r>
                      <a:r>
                        <a:rPr lang="he-IL" sz="1100" u="none" strike="noStrike">
                          <a:effectLst/>
                          <a:latin typeface="Heebo" panose="00000500000000000000" pitchFamily="2" charset="-79"/>
                          <a:cs typeface="Heebo" panose="00000500000000000000" pitchFamily="2" charset="-79"/>
                        </a:rPr>
                        <a:t> ויצרו </a:t>
                      </a:r>
                      <a:r>
                        <a:rPr lang="he-IL" sz="1100" u="none" strike="noStrike" err="1">
                          <a:effectLst/>
                          <a:latin typeface="Heebo" panose="00000500000000000000" pitchFamily="2" charset="-79"/>
                          <a:cs typeface="Heebo" panose="00000500000000000000" pitchFamily="2" charset="-79"/>
                        </a:rPr>
                        <a:t>אינטרקציות</a:t>
                      </a:r>
                      <a:r>
                        <a:rPr lang="he-IL" sz="1100" u="none" strike="noStrike">
                          <a:effectLst/>
                          <a:latin typeface="Heebo" panose="00000500000000000000" pitchFamily="2" charset="-79"/>
                          <a:cs typeface="Heebo" panose="00000500000000000000" pitchFamily="2" charset="-79"/>
                        </a:rPr>
                        <a:t> עם ילדים אחרים בני גילם, כאשר ההורים צופים עליהם ממרחק די קרוב ומשוחחים. </a:t>
                      </a:r>
                      <a:endParaRPr lang="he-IL" sz="11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extLst>
                  <a:ext uri="{0D108BD9-81ED-4DB2-BD59-A6C34878D82A}">
                    <a16:rowId xmlns:a16="http://schemas.microsoft.com/office/drawing/2014/main" val="2568583466"/>
                  </a:ext>
                </a:extLst>
              </a:tr>
              <a:tr h="446753">
                <a:tc gridSpan="3">
                  <a:txBody>
                    <a:bodyPr/>
                    <a:lstStyle/>
                    <a:p>
                      <a:pPr algn="r" rtl="1" fontAlgn="ctr"/>
                      <a:r>
                        <a:rPr lang="he-IL" sz="1200" u="none" strike="noStrike">
                          <a:effectLst/>
                          <a:latin typeface="Heebo" panose="00000500000000000000" pitchFamily="2" charset="-79"/>
                          <a:cs typeface="Heebo" panose="00000500000000000000" pitchFamily="2" charset="-79"/>
                        </a:rPr>
                        <a:t>בנוסף נצפה ברחבי המתחם משחק במתקני הכושר, משחק חופשי במחבואים, כדורגל על המדרכה, רכיבה על בימבה</a:t>
                      </a:r>
                      <a:endParaRPr lang="he-IL" sz="12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ctr">
                    <a:solidFill>
                      <a:srgbClr val="E7E6E6"/>
                    </a:solidFill>
                  </a:tcPr>
                </a:tc>
                <a:tc hMerge="1">
                  <a:txBody>
                    <a:bodyPr/>
                    <a:lstStyle/>
                    <a:p>
                      <a:pPr algn="l" rtl="0" fontAlgn="b"/>
                      <a:endParaRPr lang="he-IL" sz="12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b"/>
                </a:tc>
                <a:tc hMerge="1">
                  <a:txBody>
                    <a:bodyPr/>
                    <a:lstStyle/>
                    <a:p>
                      <a:pPr algn="l" rtl="0" fontAlgn="b"/>
                      <a:endParaRPr lang="he-IL" sz="1200" b="0" i="0" u="none" strike="noStrike">
                        <a:solidFill>
                          <a:srgbClr val="000000"/>
                        </a:solidFill>
                        <a:effectLst/>
                        <a:latin typeface="Heebo" panose="00000500000000000000" pitchFamily="2" charset="-79"/>
                        <a:cs typeface="Heebo" panose="00000500000000000000" pitchFamily="2" charset="-79"/>
                      </a:endParaRPr>
                    </a:p>
                  </a:txBody>
                  <a:tcPr marL="2207" marR="2207" marT="2207" marB="0" anchor="b"/>
                </a:tc>
                <a:extLst>
                  <a:ext uri="{0D108BD9-81ED-4DB2-BD59-A6C34878D82A}">
                    <a16:rowId xmlns:a16="http://schemas.microsoft.com/office/drawing/2014/main" val="2852867010"/>
                  </a:ext>
                </a:extLst>
              </a:tr>
            </a:tbl>
          </a:graphicData>
        </a:graphic>
      </p:graphicFrame>
      <p:sp>
        <p:nvSpPr>
          <p:cNvPr id="2" name="מציין מיקום של מספר שקופית 5">
            <a:extLst>
              <a:ext uri="{FF2B5EF4-FFF2-40B4-BE49-F238E27FC236}">
                <a16:creationId xmlns:a16="http://schemas.microsoft.com/office/drawing/2014/main" id="{0D18F680-A487-A2DC-E30A-9C9AE41588D1}"/>
              </a:ext>
            </a:extLst>
          </p:cNvPr>
          <p:cNvSpPr txBox="1">
            <a:spLocks/>
          </p:cNvSpPr>
          <p:nvPr/>
        </p:nvSpPr>
        <p:spPr>
          <a:xfrm>
            <a:off x="499650" y="6503289"/>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199E282D-D310-42D8-B8FF-78ED45A44D81}" type="slidenum">
              <a:rPr lang="he-IL" smtClean="0">
                <a:latin typeface="Heebo" pitchFamily="2" charset="-79"/>
                <a:cs typeface="Heebo" pitchFamily="2" charset="-79"/>
              </a:rPr>
              <a:pPr/>
              <a:t>18</a:t>
            </a:fld>
            <a:endParaRPr lang="he-IL">
              <a:latin typeface="Heebo" pitchFamily="2" charset="-79"/>
              <a:cs typeface="Heebo" pitchFamily="2" charset="-79"/>
            </a:endParaRPr>
          </a:p>
        </p:txBody>
      </p:sp>
    </p:spTree>
    <p:extLst>
      <p:ext uri="{BB962C8B-B14F-4D97-AF65-F5344CB8AC3E}">
        <p14:creationId xmlns:p14="http://schemas.microsoft.com/office/powerpoint/2010/main" val="66962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layground with trees and a tent&#10;&#10;Description automatically generated">
            <a:extLst>
              <a:ext uri="{FF2B5EF4-FFF2-40B4-BE49-F238E27FC236}">
                <a16:creationId xmlns:a16="http://schemas.microsoft.com/office/drawing/2014/main" id="{76BF77E8-83AF-4F76-7F14-9F585C1E3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34"/>
            <a:ext cx="12204699" cy="9153525"/>
          </a:xfrm>
          <a:prstGeom prst="rect">
            <a:avLst/>
          </a:prstGeom>
        </p:spPr>
      </p:pic>
      <p:sp>
        <p:nvSpPr>
          <p:cNvPr id="17" name="TextBox 16"/>
          <p:cNvSpPr txBox="1"/>
          <p:nvPr/>
        </p:nvSpPr>
        <p:spPr>
          <a:xfrm>
            <a:off x="390995" y="1348129"/>
            <a:ext cx="11047516" cy="523220"/>
          </a:xfrm>
          <a:prstGeom prst="rect">
            <a:avLst/>
          </a:prstGeom>
          <a:noFill/>
        </p:spPr>
        <p:txBody>
          <a:bodyPr wrap="square" rtlCol="0">
            <a:spAutoFit/>
          </a:bodyPr>
          <a:lstStyle/>
          <a:p>
            <a:pPr algn="r" rtl="1"/>
            <a:r>
              <a:rPr lang="he-IL" sz="2800" b="1">
                <a:solidFill>
                  <a:srgbClr val="BCEDEF"/>
                </a:solidFill>
                <a:latin typeface="Heebo" pitchFamily="2" charset="-79"/>
                <a:ea typeface="Tahoma" pitchFamily="34" charset="0"/>
                <a:cs typeface="Heebo" pitchFamily="2" charset="-79"/>
              </a:rPr>
              <a:t>תוכן העניינים</a:t>
            </a:r>
          </a:p>
        </p:txBody>
      </p:sp>
      <p:sp>
        <p:nvSpPr>
          <p:cNvPr id="26" name="Round Same Side Corner Rectangle 25">
            <a:extLst>
              <a:ext uri="{FF2B5EF4-FFF2-40B4-BE49-F238E27FC236}">
                <a16:creationId xmlns:a16="http://schemas.microsoft.com/office/drawing/2014/main" id="{D9C7DA22-71B9-A9A0-65CC-428BAF404976}"/>
              </a:ext>
            </a:extLst>
          </p:cNvPr>
          <p:cNvSpPr/>
          <p:nvPr/>
        </p:nvSpPr>
        <p:spPr>
          <a:xfrm>
            <a:off x="862430" y="1904999"/>
            <a:ext cx="10467140" cy="4948093"/>
          </a:xfrm>
          <a:prstGeom prst="round2SameRect">
            <a:avLst>
              <a:gd name="adj1" fmla="val 2282"/>
              <a:gd name="adj2" fmla="val 0"/>
            </a:avLst>
          </a:prstGeom>
          <a:solidFill>
            <a:schemeClr val="bg1">
              <a:alpha val="72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9" name="TextBox 28">
            <a:extLst>
              <a:ext uri="{FF2B5EF4-FFF2-40B4-BE49-F238E27FC236}">
                <a16:creationId xmlns:a16="http://schemas.microsoft.com/office/drawing/2014/main" id="{8B1A5B09-6720-AF1A-FC33-B38A3980DB17}"/>
              </a:ext>
            </a:extLst>
          </p:cNvPr>
          <p:cNvSpPr txBox="1"/>
          <p:nvPr/>
        </p:nvSpPr>
        <p:spPr>
          <a:xfrm>
            <a:off x="6522098" y="2201724"/>
            <a:ext cx="4553340" cy="542456"/>
          </a:xfrm>
          <a:prstGeom prst="rect">
            <a:avLst/>
          </a:prstGeom>
          <a:noFill/>
        </p:spPr>
        <p:txBody>
          <a:bodyPr wrap="square">
            <a:spAutoFit/>
          </a:bodyPr>
          <a:lstStyle/>
          <a:p>
            <a:pPr algn="r" rtl="0">
              <a:lnSpc>
                <a:spcPts val="1800"/>
              </a:lnSpc>
            </a:pPr>
            <a:r>
              <a:rPr lang="en-US" sz="2400" b="1" dirty="0">
                <a:latin typeface="Heebo" pitchFamily="2" charset="-79"/>
                <a:ea typeface="Tahoma"/>
                <a:cs typeface="Heebo" pitchFamily="2" charset="-79"/>
              </a:rPr>
              <a:t>03-04</a:t>
            </a:r>
            <a:endParaRPr lang="he-IL" sz="2400" b="1" dirty="0">
              <a:latin typeface="Heebo" pitchFamily="2" charset="-79"/>
              <a:ea typeface="Tahoma"/>
              <a:cs typeface="Heebo" pitchFamily="2" charset="-79"/>
            </a:endParaRPr>
          </a:p>
          <a:p>
            <a:pPr algn="r" rtl="0">
              <a:lnSpc>
                <a:spcPts val="1800"/>
              </a:lnSpc>
            </a:pPr>
            <a:r>
              <a:rPr lang="he-IL" sz="1200" b="1" dirty="0">
                <a:latin typeface="Heebo" pitchFamily="2" charset="-79"/>
                <a:ea typeface="Tahoma"/>
                <a:cs typeface="Heebo" pitchFamily="2" charset="-79"/>
              </a:rPr>
              <a:t>תוצאות ההתערבות – תקציר ממצאי המחקר</a:t>
            </a:r>
          </a:p>
        </p:txBody>
      </p:sp>
      <p:sp>
        <p:nvSpPr>
          <p:cNvPr id="31" name="TextBox 30">
            <a:extLst>
              <a:ext uri="{FF2B5EF4-FFF2-40B4-BE49-F238E27FC236}">
                <a16:creationId xmlns:a16="http://schemas.microsoft.com/office/drawing/2014/main" id="{1DDA1E4D-02FB-FF27-AC35-F492D85E6FAE}"/>
              </a:ext>
            </a:extLst>
          </p:cNvPr>
          <p:cNvSpPr txBox="1"/>
          <p:nvPr/>
        </p:nvSpPr>
        <p:spPr>
          <a:xfrm>
            <a:off x="9153331" y="2899933"/>
            <a:ext cx="1922107" cy="542456"/>
          </a:xfrm>
          <a:prstGeom prst="rect">
            <a:avLst/>
          </a:prstGeom>
          <a:noFill/>
        </p:spPr>
        <p:txBody>
          <a:bodyPr wrap="square">
            <a:spAutoFit/>
          </a:bodyPr>
          <a:lstStyle/>
          <a:p>
            <a:pPr algn="r" rtl="0">
              <a:lnSpc>
                <a:spcPts val="1800"/>
              </a:lnSpc>
            </a:pPr>
            <a:r>
              <a:rPr lang="en-US" sz="2400" b="1" dirty="0">
                <a:latin typeface="Heebo" pitchFamily="2" charset="-79"/>
                <a:ea typeface="Tahoma"/>
                <a:cs typeface="Heebo" pitchFamily="2" charset="-79"/>
              </a:rPr>
              <a:t>05</a:t>
            </a:r>
          </a:p>
          <a:p>
            <a:pPr algn="r" rtl="0">
              <a:lnSpc>
                <a:spcPts val="1800"/>
              </a:lnSpc>
            </a:pPr>
            <a:r>
              <a:rPr lang="he-IL" sz="1200" b="1" dirty="0">
                <a:latin typeface="Heebo" pitchFamily="2" charset="-79"/>
                <a:ea typeface="Tahoma"/>
                <a:cs typeface="Heebo" pitchFamily="2" charset="-79"/>
              </a:rPr>
              <a:t>רקע</a:t>
            </a:r>
          </a:p>
        </p:txBody>
      </p:sp>
      <p:sp>
        <p:nvSpPr>
          <p:cNvPr id="33" name="TextBox 32">
            <a:extLst>
              <a:ext uri="{FF2B5EF4-FFF2-40B4-BE49-F238E27FC236}">
                <a16:creationId xmlns:a16="http://schemas.microsoft.com/office/drawing/2014/main" id="{C2DDBA9F-BA34-CE2B-BF0B-ADE0A52F41B2}"/>
              </a:ext>
            </a:extLst>
          </p:cNvPr>
          <p:cNvSpPr txBox="1"/>
          <p:nvPr/>
        </p:nvSpPr>
        <p:spPr>
          <a:xfrm>
            <a:off x="7007552" y="3624235"/>
            <a:ext cx="4067886" cy="542456"/>
          </a:xfrm>
          <a:prstGeom prst="rect">
            <a:avLst/>
          </a:prstGeom>
          <a:noFill/>
        </p:spPr>
        <p:txBody>
          <a:bodyPr wrap="square">
            <a:spAutoFit/>
          </a:bodyPr>
          <a:lstStyle/>
          <a:p>
            <a:pPr algn="r" rtl="0">
              <a:lnSpc>
                <a:spcPts val="1800"/>
              </a:lnSpc>
            </a:pPr>
            <a:r>
              <a:rPr lang="he-IL" sz="2400" b="1">
                <a:latin typeface="Heebo" pitchFamily="2" charset="-79"/>
                <a:ea typeface="Tahoma"/>
                <a:cs typeface="Heebo" pitchFamily="2" charset="-79"/>
              </a:rPr>
              <a:t>06</a:t>
            </a:r>
            <a:endParaRPr lang="en-US" sz="2400" b="1" dirty="0">
              <a:latin typeface="Heebo" pitchFamily="2" charset="-79"/>
              <a:ea typeface="Tahoma"/>
              <a:cs typeface="Heebo" pitchFamily="2" charset="-79"/>
            </a:endParaRPr>
          </a:p>
          <a:p>
            <a:pPr algn="r" rtl="0">
              <a:lnSpc>
                <a:spcPts val="1800"/>
              </a:lnSpc>
            </a:pPr>
            <a:r>
              <a:rPr lang="he-IL" sz="1200" b="1" dirty="0">
                <a:latin typeface="Heebo" pitchFamily="2" charset="-79"/>
                <a:ea typeface="Tahoma"/>
                <a:cs typeface="Heebo" pitchFamily="2" charset="-79"/>
              </a:rPr>
              <a:t>מערך המחקר – פירוט פעולות הערכה</a:t>
            </a:r>
          </a:p>
        </p:txBody>
      </p:sp>
      <p:cxnSp>
        <p:nvCxnSpPr>
          <p:cNvPr id="38" name="Straight Connector 37">
            <a:extLst>
              <a:ext uri="{FF2B5EF4-FFF2-40B4-BE49-F238E27FC236}">
                <a16:creationId xmlns:a16="http://schemas.microsoft.com/office/drawing/2014/main" id="{12E6CF64-A7FB-8BFA-A4ED-60C339BA5BD5}"/>
              </a:ext>
            </a:extLst>
          </p:cNvPr>
          <p:cNvCxnSpPr/>
          <p:nvPr/>
        </p:nvCxnSpPr>
        <p:spPr>
          <a:xfrm flipH="1">
            <a:off x="6522097" y="2745662"/>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D164D2-1922-6234-FC53-A646ADF382CB}"/>
              </a:ext>
            </a:extLst>
          </p:cNvPr>
          <p:cNvCxnSpPr/>
          <p:nvPr/>
        </p:nvCxnSpPr>
        <p:spPr>
          <a:xfrm flipH="1">
            <a:off x="6522097" y="3442389"/>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6515122-1621-4F12-F526-33DC62890BCC}"/>
              </a:ext>
            </a:extLst>
          </p:cNvPr>
          <p:cNvCxnSpPr/>
          <p:nvPr/>
        </p:nvCxnSpPr>
        <p:spPr>
          <a:xfrm flipH="1">
            <a:off x="6522097" y="4245790"/>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BB2E32B-DD7D-DA09-732B-B64F34072355}"/>
              </a:ext>
            </a:extLst>
          </p:cNvPr>
          <p:cNvSpPr txBox="1"/>
          <p:nvPr/>
        </p:nvSpPr>
        <p:spPr>
          <a:xfrm>
            <a:off x="3962141" y="2202755"/>
            <a:ext cx="1922107" cy="542456"/>
          </a:xfrm>
          <a:prstGeom prst="rect">
            <a:avLst/>
          </a:prstGeom>
          <a:noFill/>
        </p:spPr>
        <p:txBody>
          <a:bodyPr wrap="square">
            <a:spAutoFit/>
          </a:bodyPr>
          <a:lstStyle/>
          <a:p>
            <a:pPr algn="r" rtl="0">
              <a:lnSpc>
                <a:spcPts val="1800"/>
              </a:lnSpc>
            </a:pPr>
            <a:r>
              <a:rPr lang="en-US" sz="2400" b="1">
                <a:latin typeface="Heebo" pitchFamily="2" charset="-79"/>
                <a:ea typeface="Tahoma"/>
                <a:cs typeface="Heebo" pitchFamily="2" charset="-79"/>
              </a:rPr>
              <a:t>14-09</a:t>
            </a:r>
          </a:p>
          <a:p>
            <a:pPr algn="r" rtl="0">
              <a:lnSpc>
                <a:spcPts val="1800"/>
              </a:lnSpc>
            </a:pPr>
            <a:r>
              <a:rPr lang="he-IL" sz="1200" b="1">
                <a:latin typeface="Heebo" pitchFamily="2" charset="-79"/>
                <a:ea typeface="Tahoma"/>
                <a:cs typeface="Heebo" pitchFamily="2" charset="-79"/>
              </a:rPr>
              <a:t>ממצאים לאחר התערבות</a:t>
            </a:r>
          </a:p>
        </p:txBody>
      </p:sp>
      <p:cxnSp>
        <p:nvCxnSpPr>
          <p:cNvPr id="43" name="Straight Connector 42">
            <a:extLst>
              <a:ext uri="{FF2B5EF4-FFF2-40B4-BE49-F238E27FC236}">
                <a16:creationId xmlns:a16="http://schemas.microsoft.com/office/drawing/2014/main" id="{4AB0D407-8A48-F960-009D-46020B04B365}"/>
              </a:ext>
            </a:extLst>
          </p:cNvPr>
          <p:cNvCxnSpPr>
            <a:cxnSpLocks/>
          </p:cNvCxnSpPr>
          <p:nvPr/>
        </p:nvCxnSpPr>
        <p:spPr>
          <a:xfrm flipH="1">
            <a:off x="1343608" y="2745016"/>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69378E3-3C7A-9AF3-CD84-856B13039514}"/>
              </a:ext>
            </a:extLst>
          </p:cNvPr>
          <p:cNvSpPr txBox="1"/>
          <p:nvPr/>
        </p:nvSpPr>
        <p:spPr>
          <a:xfrm>
            <a:off x="1343609" y="2806381"/>
            <a:ext cx="4553339" cy="276999"/>
          </a:xfrm>
          <a:prstGeom prst="rect">
            <a:avLst/>
          </a:prstGeom>
          <a:noFill/>
        </p:spPr>
        <p:txBody>
          <a:bodyPr wrap="square">
            <a:spAutoFit/>
          </a:bodyPr>
          <a:lstStyle/>
          <a:p>
            <a:pPr marL="360363" indent="-360363" algn="r"/>
            <a:r>
              <a:rPr lang="en-US" sz="1200" b="0" kern="1200" baseline="0">
                <a:solidFill>
                  <a:schemeClr val="tx1"/>
                </a:solidFill>
                <a:latin typeface="Heebo" pitchFamily="2" charset="-79"/>
                <a:ea typeface="Tahoma"/>
                <a:cs typeface="Heebo" pitchFamily="2" charset="-79"/>
              </a:rPr>
              <a:t>   </a:t>
            </a:r>
            <a:r>
              <a:rPr lang="en-US" sz="1200" b="1" kern="1200" baseline="0">
                <a:solidFill>
                  <a:schemeClr val="tx1"/>
                </a:solidFill>
                <a:latin typeface="Heebo" pitchFamily="2" charset="-79"/>
                <a:ea typeface="Tahoma"/>
                <a:cs typeface="Heebo" pitchFamily="2" charset="-79"/>
              </a:rPr>
              <a:t>11-10 </a:t>
            </a:r>
            <a:r>
              <a:rPr lang="he-IL" sz="1200" b="0" kern="1200">
                <a:solidFill>
                  <a:schemeClr val="tx1"/>
                </a:solidFill>
                <a:latin typeface="Heebo" pitchFamily="2" charset="-79"/>
                <a:ea typeface="Tahoma"/>
                <a:cs typeface="Heebo" pitchFamily="2" charset="-79"/>
              </a:rPr>
              <a:t>מתחם לשהייה והתכנסות קהילתית</a:t>
            </a:r>
            <a:endParaRPr lang="he-IL" sz="1200" b="1">
              <a:latin typeface="Heebo" pitchFamily="2" charset="-79"/>
              <a:ea typeface="Tahoma" panose="020B0604030504040204" pitchFamily="34" charset="0"/>
              <a:cs typeface="Heebo" pitchFamily="2" charset="-79"/>
            </a:endParaRPr>
          </a:p>
        </p:txBody>
      </p:sp>
      <p:sp>
        <p:nvSpPr>
          <p:cNvPr id="46" name="TextBox 45">
            <a:extLst>
              <a:ext uri="{FF2B5EF4-FFF2-40B4-BE49-F238E27FC236}">
                <a16:creationId xmlns:a16="http://schemas.microsoft.com/office/drawing/2014/main" id="{13DCB7DC-EF43-A76E-E332-74B971861301}"/>
              </a:ext>
            </a:extLst>
          </p:cNvPr>
          <p:cNvSpPr txBox="1"/>
          <p:nvPr/>
        </p:nvSpPr>
        <p:spPr>
          <a:xfrm>
            <a:off x="1330910" y="3355801"/>
            <a:ext cx="4553339" cy="276999"/>
          </a:xfrm>
          <a:prstGeom prst="rect">
            <a:avLst/>
          </a:prstGeom>
          <a:noFill/>
        </p:spPr>
        <p:txBody>
          <a:bodyPr wrap="square">
            <a:spAutoFit/>
          </a:bodyPr>
          <a:lstStyle/>
          <a:p>
            <a:pPr marL="360363" indent="-360363" algn="r"/>
            <a:r>
              <a:rPr lang="en-US" sz="1200" b="0" kern="1200" baseline="0">
                <a:solidFill>
                  <a:schemeClr val="tx1"/>
                </a:solidFill>
                <a:latin typeface="Heebo" pitchFamily="2" charset="-79"/>
                <a:ea typeface="Tahoma"/>
                <a:cs typeface="Heebo" pitchFamily="2" charset="-79"/>
              </a:rPr>
              <a:t>   </a:t>
            </a:r>
            <a:r>
              <a:rPr lang="en-US" sz="1200" b="1" kern="1200" baseline="0">
                <a:solidFill>
                  <a:schemeClr val="tx1"/>
                </a:solidFill>
                <a:latin typeface="Heebo" pitchFamily="2" charset="-79"/>
                <a:ea typeface="Tahoma"/>
                <a:cs typeface="Heebo" pitchFamily="2" charset="-79"/>
              </a:rPr>
              <a:t>14 </a:t>
            </a:r>
            <a:r>
              <a:rPr lang="he-IL" sz="1200" b="0" kern="1200">
                <a:solidFill>
                  <a:schemeClr val="tx1"/>
                </a:solidFill>
                <a:latin typeface="Heebo" pitchFamily="2" charset="-79"/>
                <a:ea typeface="Tahoma"/>
                <a:cs typeface="Heebo" pitchFamily="2" charset="-79"/>
              </a:rPr>
              <a:t>      </a:t>
            </a:r>
            <a:r>
              <a:rPr lang="en-US" sz="1200" b="0" kern="1200">
                <a:solidFill>
                  <a:schemeClr val="tx1"/>
                </a:solidFill>
                <a:latin typeface="Heebo" pitchFamily="2" charset="-79"/>
                <a:ea typeface="Tahoma"/>
                <a:cs typeface="Heebo" pitchFamily="2" charset="-79"/>
              </a:rPr>
              <a:t>Wellbeing</a:t>
            </a:r>
            <a:r>
              <a:rPr lang="he-IL" sz="1200" b="0" kern="1200">
                <a:solidFill>
                  <a:schemeClr val="tx1"/>
                </a:solidFill>
                <a:latin typeface="Heebo" pitchFamily="2" charset="-79"/>
                <a:ea typeface="Tahoma"/>
                <a:cs typeface="Heebo" pitchFamily="2" charset="-79"/>
              </a:rPr>
              <a:t> – מתקני כושר</a:t>
            </a:r>
            <a:endParaRPr lang="he-IL" sz="1200" b="1">
              <a:latin typeface="Heebo" pitchFamily="2" charset="-79"/>
              <a:ea typeface="Tahoma" panose="020B0604030504040204" pitchFamily="34" charset="0"/>
              <a:cs typeface="Heebo" pitchFamily="2" charset="-79"/>
            </a:endParaRPr>
          </a:p>
        </p:txBody>
      </p:sp>
      <p:sp>
        <p:nvSpPr>
          <p:cNvPr id="48" name="TextBox 47">
            <a:extLst>
              <a:ext uri="{FF2B5EF4-FFF2-40B4-BE49-F238E27FC236}">
                <a16:creationId xmlns:a16="http://schemas.microsoft.com/office/drawing/2014/main" id="{0F8B970A-2E4D-572E-3221-0C227A72C27B}"/>
              </a:ext>
            </a:extLst>
          </p:cNvPr>
          <p:cNvSpPr txBox="1"/>
          <p:nvPr/>
        </p:nvSpPr>
        <p:spPr>
          <a:xfrm>
            <a:off x="3962141" y="3797498"/>
            <a:ext cx="1922107" cy="542456"/>
          </a:xfrm>
          <a:prstGeom prst="rect">
            <a:avLst/>
          </a:prstGeom>
          <a:noFill/>
        </p:spPr>
        <p:txBody>
          <a:bodyPr wrap="square">
            <a:spAutoFit/>
          </a:bodyPr>
          <a:lstStyle/>
          <a:p>
            <a:pPr algn="r" rtl="0">
              <a:lnSpc>
                <a:spcPts val="1800"/>
              </a:lnSpc>
            </a:pPr>
            <a:r>
              <a:rPr lang="en-US" sz="2400" b="1">
                <a:latin typeface="Heebo" pitchFamily="2" charset="-79"/>
                <a:ea typeface="Tahoma"/>
                <a:cs typeface="Heebo" pitchFamily="2" charset="-79"/>
              </a:rPr>
              <a:t>18-15</a:t>
            </a:r>
          </a:p>
          <a:p>
            <a:pPr algn="r" rtl="0">
              <a:lnSpc>
                <a:spcPts val="1800"/>
              </a:lnSpc>
            </a:pPr>
            <a:r>
              <a:rPr lang="he-IL" sz="1200" b="1">
                <a:latin typeface="Heebo" pitchFamily="2" charset="-79"/>
                <a:ea typeface="Tahoma"/>
                <a:cs typeface="Heebo" pitchFamily="2" charset="-79"/>
              </a:rPr>
              <a:t>נספחים</a:t>
            </a:r>
          </a:p>
        </p:txBody>
      </p:sp>
      <p:cxnSp>
        <p:nvCxnSpPr>
          <p:cNvPr id="49" name="Straight Connector 48">
            <a:extLst>
              <a:ext uri="{FF2B5EF4-FFF2-40B4-BE49-F238E27FC236}">
                <a16:creationId xmlns:a16="http://schemas.microsoft.com/office/drawing/2014/main" id="{626AB216-495F-5944-6064-3B7D72B3E4AF}"/>
              </a:ext>
            </a:extLst>
          </p:cNvPr>
          <p:cNvCxnSpPr>
            <a:cxnSpLocks/>
          </p:cNvCxnSpPr>
          <p:nvPr/>
        </p:nvCxnSpPr>
        <p:spPr>
          <a:xfrm flipH="1">
            <a:off x="1343608" y="4379045"/>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1009318-1B39-B4A9-89FC-2104DC6B4BC2}"/>
              </a:ext>
            </a:extLst>
          </p:cNvPr>
          <p:cNvSpPr txBox="1"/>
          <p:nvPr/>
        </p:nvSpPr>
        <p:spPr>
          <a:xfrm>
            <a:off x="1360453" y="4418137"/>
            <a:ext cx="4553339" cy="276999"/>
          </a:xfrm>
          <a:prstGeom prst="rect">
            <a:avLst/>
          </a:prstGeom>
          <a:noFill/>
        </p:spPr>
        <p:txBody>
          <a:bodyPr wrap="square">
            <a:spAutoFit/>
          </a:bodyPr>
          <a:lstStyle/>
          <a:p>
            <a:pPr marL="360363" indent="-360363" algn="r"/>
            <a:r>
              <a:rPr lang="en-US" sz="1200" b="0" kern="1200" baseline="0">
                <a:solidFill>
                  <a:schemeClr val="tx1"/>
                </a:solidFill>
                <a:latin typeface="Heebo" pitchFamily="2" charset="-79"/>
                <a:ea typeface="Tahoma"/>
                <a:cs typeface="Heebo" pitchFamily="2" charset="-79"/>
              </a:rPr>
              <a:t>   </a:t>
            </a:r>
            <a:r>
              <a:rPr lang="en-US" sz="1200" b="1" kern="1200" baseline="0">
                <a:solidFill>
                  <a:schemeClr val="tx1"/>
                </a:solidFill>
                <a:latin typeface="Heebo" pitchFamily="2" charset="-79"/>
                <a:ea typeface="Tahoma"/>
                <a:cs typeface="Heebo" pitchFamily="2" charset="-79"/>
              </a:rPr>
              <a:t>16 </a:t>
            </a:r>
            <a:r>
              <a:rPr lang="he-IL" sz="1200" b="1" kern="1200" baseline="0">
                <a:solidFill>
                  <a:schemeClr val="tx1"/>
                </a:solidFill>
                <a:latin typeface="Heebo" pitchFamily="2" charset="-79"/>
                <a:ea typeface="Tahoma"/>
                <a:cs typeface="Heebo" pitchFamily="2" charset="-79"/>
              </a:rPr>
              <a:t>     </a:t>
            </a:r>
            <a:r>
              <a:rPr lang="he-IL" sz="1200" b="0" kern="1200">
                <a:solidFill>
                  <a:schemeClr val="tx1"/>
                </a:solidFill>
                <a:latin typeface="Heebo" pitchFamily="2" charset="-79"/>
                <a:ea typeface="Tahoma"/>
                <a:cs typeface="Heebo" pitchFamily="2" charset="-79"/>
              </a:rPr>
              <a:t>נתוני תנועת העוברים במתחם</a:t>
            </a:r>
            <a:endParaRPr lang="he-IL" sz="1200" b="1">
              <a:latin typeface="Heebo" pitchFamily="2" charset="-79"/>
              <a:ea typeface="Tahoma" panose="020B0604030504040204" pitchFamily="34" charset="0"/>
              <a:cs typeface="Heebo" pitchFamily="2" charset="-79"/>
            </a:endParaRPr>
          </a:p>
        </p:txBody>
      </p:sp>
      <p:sp>
        <p:nvSpPr>
          <p:cNvPr id="53" name="Rectangle 52">
            <a:extLst>
              <a:ext uri="{FF2B5EF4-FFF2-40B4-BE49-F238E27FC236}">
                <a16:creationId xmlns:a16="http://schemas.microsoft.com/office/drawing/2014/main" id="{F0EB007C-11BE-67CA-6DCE-E6C40CC674EA}"/>
              </a:ext>
            </a:extLst>
          </p:cNvPr>
          <p:cNvSpPr/>
          <p:nvPr/>
        </p:nvSpPr>
        <p:spPr>
          <a:xfrm>
            <a:off x="0" y="6643848"/>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9" name="מציין מיקום של מספר שקופית 5">
            <a:extLst>
              <a:ext uri="{FF2B5EF4-FFF2-40B4-BE49-F238E27FC236}">
                <a16:creationId xmlns:a16="http://schemas.microsoft.com/office/drawing/2014/main" id="{9A693FB8-6941-2F41-1561-AAEB55A7B04A}"/>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bg1"/>
                </a:solidFill>
                <a:latin typeface="Heebo" pitchFamily="2" charset="-79"/>
                <a:cs typeface="Heebo" pitchFamily="2" charset="-79"/>
              </a:rPr>
              <a:t>2</a:t>
            </a:fld>
            <a:endParaRPr lang="he-IL">
              <a:solidFill>
                <a:schemeClr val="bg1"/>
              </a:solidFill>
              <a:latin typeface="Heebo" pitchFamily="2" charset="-79"/>
              <a:cs typeface="Heebo" pitchFamily="2" charset="-79"/>
            </a:endParaRPr>
          </a:p>
        </p:txBody>
      </p:sp>
      <p:sp>
        <p:nvSpPr>
          <p:cNvPr id="3" name="TextBox 2">
            <a:extLst>
              <a:ext uri="{FF2B5EF4-FFF2-40B4-BE49-F238E27FC236}">
                <a16:creationId xmlns:a16="http://schemas.microsoft.com/office/drawing/2014/main" id="{3FF9BEB3-9E04-3E64-9FE7-9CD9F12F0281}"/>
              </a:ext>
            </a:extLst>
          </p:cNvPr>
          <p:cNvSpPr txBox="1"/>
          <p:nvPr/>
        </p:nvSpPr>
        <p:spPr>
          <a:xfrm>
            <a:off x="1343609" y="3093180"/>
            <a:ext cx="4553339" cy="276999"/>
          </a:xfrm>
          <a:prstGeom prst="rect">
            <a:avLst/>
          </a:prstGeom>
          <a:noFill/>
        </p:spPr>
        <p:txBody>
          <a:bodyPr wrap="square">
            <a:spAutoFit/>
          </a:bodyPr>
          <a:lstStyle/>
          <a:p>
            <a:pPr marL="360363" indent="-360363" algn="r"/>
            <a:r>
              <a:rPr lang="en-US" sz="1200" b="0" kern="1200" baseline="0">
                <a:solidFill>
                  <a:schemeClr val="tx1"/>
                </a:solidFill>
                <a:latin typeface="Heebo" pitchFamily="2" charset="-79"/>
                <a:ea typeface="Tahoma"/>
                <a:cs typeface="Heebo" pitchFamily="2" charset="-79"/>
              </a:rPr>
              <a:t>   </a:t>
            </a:r>
            <a:r>
              <a:rPr lang="en-US" sz="1200" b="1" kern="1200" baseline="0">
                <a:solidFill>
                  <a:schemeClr val="tx1"/>
                </a:solidFill>
                <a:latin typeface="Heebo" pitchFamily="2" charset="-79"/>
                <a:ea typeface="Tahoma"/>
                <a:cs typeface="Heebo" pitchFamily="2" charset="-79"/>
              </a:rPr>
              <a:t>13-12 </a:t>
            </a:r>
            <a:r>
              <a:rPr lang="he-IL" sz="1200" b="0" kern="1200">
                <a:solidFill>
                  <a:schemeClr val="tx1"/>
                </a:solidFill>
                <a:latin typeface="Heebo" pitchFamily="2" charset="-79"/>
                <a:ea typeface="Tahoma"/>
                <a:cs typeface="Heebo" pitchFamily="2" charset="-79"/>
              </a:rPr>
              <a:t>מתקני משחק לילדים</a:t>
            </a:r>
            <a:endParaRPr lang="he-IL" sz="1200" b="1">
              <a:latin typeface="Heebo" pitchFamily="2" charset="-79"/>
              <a:ea typeface="Tahoma" panose="020B0604030504040204" pitchFamily="34" charset="0"/>
              <a:cs typeface="Heebo" pitchFamily="2" charset="-79"/>
            </a:endParaRPr>
          </a:p>
        </p:txBody>
      </p:sp>
      <p:sp>
        <p:nvSpPr>
          <p:cNvPr id="4" name="TextBox 3">
            <a:extLst>
              <a:ext uri="{FF2B5EF4-FFF2-40B4-BE49-F238E27FC236}">
                <a16:creationId xmlns:a16="http://schemas.microsoft.com/office/drawing/2014/main" id="{EF5A9B9F-5DE3-571D-A15B-2312E206B74B}"/>
              </a:ext>
            </a:extLst>
          </p:cNvPr>
          <p:cNvSpPr txBox="1"/>
          <p:nvPr/>
        </p:nvSpPr>
        <p:spPr>
          <a:xfrm>
            <a:off x="1347753" y="4668439"/>
            <a:ext cx="4553339" cy="276999"/>
          </a:xfrm>
          <a:prstGeom prst="rect">
            <a:avLst/>
          </a:prstGeom>
          <a:noFill/>
        </p:spPr>
        <p:txBody>
          <a:bodyPr wrap="square">
            <a:spAutoFit/>
          </a:bodyPr>
          <a:lstStyle/>
          <a:p>
            <a:pPr marL="360363" indent="-360363" algn="r"/>
            <a:r>
              <a:rPr lang="en-US" sz="1200" b="0" kern="1200" baseline="0">
                <a:solidFill>
                  <a:schemeClr val="tx1"/>
                </a:solidFill>
                <a:latin typeface="Heebo" pitchFamily="2" charset="-79"/>
                <a:ea typeface="Tahoma"/>
                <a:cs typeface="Heebo" pitchFamily="2" charset="-79"/>
              </a:rPr>
              <a:t>   </a:t>
            </a:r>
            <a:r>
              <a:rPr lang="en-US" sz="1200" b="1" kern="1200" baseline="0">
                <a:solidFill>
                  <a:schemeClr val="tx1"/>
                </a:solidFill>
                <a:latin typeface="Heebo" pitchFamily="2" charset="-79"/>
                <a:ea typeface="Tahoma"/>
                <a:cs typeface="Heebo" pitchFamily="2" charset="-79"/>
              </a:rPr>
              <a:t>17 </a:t>
            </a:r>
            <a:r>
              <a:rPr lang="he-IL" sz="1200" b="1" kern="1200" baseline="0">
                <a:solidFill>
                  <a:schemeClr val="tx1"/>
                </a:solidFill>
                <a:latin typeface="Heebo" pitchFamily="2" charset="-79"/>
                <a:ea typeface="Tahoma"/>
                <a:cs typeface="Heebo" pitchFamily="2" charset="-79"/>
              </a:rPr>
              <a:t>     </a:t>
            </a:r>
            <a:r>
              <a:rPr lang="he-IL" sz="1200" b="0" kern="1200">
                <a:solidFill>
                  <a:schemeClr val="tx1"/>
                </a:solidFill>
                <a:latin typeface="Heebo" pitchFamily="2" charset="-79"/>
                <a:ea typeface="Tahoma"/>
                <a:cs typeface="Heebo" pitchFamily="2" charset="-79"/>
              </a:rPr>
              <a:t>נתוני מגדר הנוכחים במתחם</a:t>
            </a:r>
            <a:endParaRPr lang="he-IL" sz="1200" b="1">
              <a:latin typeface="Heebo" pitchFamily="2" charset="-79"/>
              <a:ea typeface="Tahoma" panose="020B0604030504040204" pitchFamily="34" charset="0"/>
              <a:cs typeface="Heebo" pitchFamily="2" charset="-79"/>
            </a:endParaRPr>
          </a:p>
        </p:txBody>
      </p:sp>
      <p:sp>
        <p:nvSpPr>
          <p:cNvPr id="5" name="TextBox 4">
            <a:extLst>
              <a:ext uri="{FF2B5EF4-FFF2-40B4-BE49-F238E27FC236}">
                <a16:creationId xmlns:a16="http://schemas.microsoft.com/office/drawing/2014/main" id="{A59C8F70-DF1F-1226-B75E-2976BD0FCA77}"/>
              </a:ext>
            </a:extLst>
          </p:cNvPr>
          <p:cNvSpPr txBox="1"/>
          <p:nvPr/>
        </p:nvSpPr>
        <p:spPr>
          <a:xfrm>
            <a:off x="1343608" y="4917374"/>
            <a:ext cx="4553339" cy="276999"/>
          </a:xfrm>
          <a:prstGeom prst="rect">
            <a:avLst/>
          </a:prstGeom>
          <a:noFill/>
        </p:spPr>
        <p:txBody>
          <a:bodyPr wrap="square">
            <a:spAutoFit/>
          </a:bodyPr>
          <a:lstStyle/>
          <a:p>
            <a:pPr marL="360363" indent="-360363" algn="r"/>
            <a:r>
              <a:rPr lang="en-US" sz="1200" b="0" kern="1200" baseline="0">
                <a:solidFill>
                  <a:schemeClr val="tx1"/>
                </a:solidFill>
                <a:latin typeface="Heebo" pitchFamily="2" charset="-79"/>
                <a:ea typeface="Tahoma"/>
                <a:cs typeface="Heebo" pitchFamily="2" charset="-79"/>
              </a:rPr>
              <a:t>   </a:t>
            </a:r>
            <a:r>
              <a:rPr lang="en-US" sz="1200" b="1" kern="1200" baseline="0">
                <a:solidFill>
                  <a:schemeClr val="tx1"/>
                </a:solidFill>
                <a:latin typeface="Heebo" pitchFamily="2" charset="-79"/>
                <a:ea typeface="Tahoma"/>
                <a:cs typeface="Heebo" pitchFamily="2" charset="-79"/>
              </a:rPr>
              <a:t>18 </a:t>
            </a:r>
            <a:r>
              <a:rPr lang="he-IL" sz="1200" b="1" kern="1200" baseline="0">
                <a:solidFill>
                  <a:schemeClr val="tx1"/>
                </a:solidFill>
                <a:latin typeface="Heebo" pitchFamily="2" charset="-79"/>
                <a:ea typeface="Tahoma"/>
                <a:cs typeface="Heebo" pitchFamily="2" charset="-79"/>
              </a:rPr>
              <a:t>     </a:t>
            </a:r>
            <a:r>
              <a:rPr lang="he-IL" sz="1200" b="0" kern="1200">
                <a:solidFill>
                  <a:schemeClr val="tx1"/>
                </a:solidFill>
                <a:latin typeface="Heebo" pitchFamily="2" charset="-79"/>
                <a:ea typeface="Tahoma"/>
                <a:cs typeface="Heebo" pitchFamily="2" charset="-79"/>
              </a:rPr>
              <a:t>שימוש במתקני המשחק</a:t>
            </a:r>
            <a:endParaRPr lang="he-IL" sz="1200" b="1">
              <a:latin typeface="Heebo" pitchFamily="2" charset="-79"/>
              <a:ea typeface="Tahoma" panose="020B0604030504040204" pitchFamily="34" charset="0"/>
              <a:cs typeface="Heebo" pitchFamily="2" charset="-79"/>
            </a:endParaRPr>
          </a:p>
        </p:txBody>
      </p:sp>
      <p:sp>
        <p:nvSpPr>
          <p:cNvPr id="6" name="TextBox 5">
            <a:extLst>
              <a:ext uri="{FF2B5EF4-FFF2-40B4-BE49-F238E27FC236}">
                <a16:creationId xmlns:a16="http://schemas.microsoft.com/office/drawing/2014/main" id="{FE6969CA-CFB6-2A7B-DF95-11CDAA46990D}"/>
              </a:ext>
            </a:extLst>
          </p:cNvPr>
          <p:cNvSpPr txBox="1"/>
          <p:nvPr/>
        </p:nvSpPr>
        <p:spPr>
          <a:xfrm>
            <a:off x="7007552" y="4380684"/>
            <a:ext cx="4067886" cy="542456"/>
          </a:xfrm>
          <a:prstGeom prst="rect">
            <a:avLst/>
          </a:prstGeom>
          <a:noFill/>
        </p:spPr>
        <p:txBody>
          <a:bodyPr wrap="square">
            <a:spAutoFit/>
          </a:bodyPr>
          <a:lstStyle/>
          <a:p>
            <a:pPr algn="r" rtl="0">
              <a:lnSpc>
                <a:spcPts val="1800"/>
              </a:lnSpc>
            </a:pPr>
            <a:r>
              <a:rPr lang="en-US" sz="2400" b="1">
                <a:latin typeface="Heebo" pitchFamily="2" charset="-79"/>
                <a:ea typeface="Tahoma"/>
                <a:cs typeface="Heebo" pitchFamily="2" charset="-79"/>
              </a:rPr>
              <a:t>07</a:t>
            </a:r>
          </a:p>
          <a:p>
            <a:pPr algn="r" rtl="0">
              <a:lnSpc>
                <a:spcPts val="1800"/>
              </a:lnSpc>
            </a:pPr>
            <a:r>
              <a:rPr lang="he-IL" sz="1200" b="1">
                <a:latin typeface="Heebo" pitchFamily="2" charset="-79"/>
                <a:ea typeface="Tahoma"/>
                <a:cs typeface="Heebo" pitchFamily="2" charset="-79"/>
              </a:rPr>
              <a:t>מדידה לפני התערבות</a:t>
            </a:r>
          </a:p>
        </p:txBody>
      </p:sp>
      <p:cxnSp>
        <p:nvCxnSpPr>
          <p:cNvPr id="7" name="Straight Connector 6">
            <a:extLst>
              <a:ext uri="{FF2B5EF4-FFF2-40B4-BE49-F238E27FC236}">
                <a16:creationId xmlns:a16="http://schemas.microsoft.com/office/drawing/2014/main" id="{9ED5ED35-E972-5887-930C-5F30109F8ABD}"/>
              </a:ext>
            </a:extLst>
          </p:cNvPr>
          <p:cNvCxnSpPr/>
          <p:nvPr/>
        </p:nvCxnSpPr>
        <p:spPr>
          <a:xfrm flipH="1">
            <a:off x="6522097" y="5002239"/>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D81BD2D-C77B-1A14-3A10-F3B9619FC327}"/>
              </a:ext>
            </a:extLst>
          </p:cNvPr>
          <p:cNvSpPr txBox="1"/>
          <p:nvPr/>
        </p:nvSpPr>
        <p:spPr>
          <a:xfrm>
            <a:off x="7007552" y="5122451"/>
            <a:ext cx="4067886" cy="542456"/>
          </a:xfrm>
          <a:prstGeom prst="rect">
            <a:avLst/>
          </a:prstGeom>
          <a:noFill/>
        </p:spPr>
        <p:txBody>
          <a:bodyPr wrap="square">
            <a:spAutoFit/>
          </a:bodyPr>
          <a:lstStyle/>
          <a:p>
            <a:pPr algn="r" rtl="0">
              <a:lnSpc>
                <a:spcPts val="1800"/>
              </a:lnSpc>
            </a:pPr>
            <a:r>
              <a:rPr lang="en-US" sz="2400" b="1">
                <a:latin typeface="Heebo" pitchFamily="2" charset="-79"/>
                <a:ea typeface="Tahoma"/>
                <a:cs typeface="Heebo" pitchFamily="2" charset="-79"/>
              </a:rPr>
              <a:t>08</a:t>
            </a:r>
          </a:p>
          <a:p>
            <a:pPr algn="r" rtl="0">
              <a:lnSpc>
                <a:spcPts val="1800"/>
              </a:lnSpc>
            </a:pPr>
            <a:r>
              <a:rPr lang="he-IL" sz="1200" b="1">
                <a:latin typeface="Heebo" pitchFamily="2" charset="-79"/>
                <a:ea typeface="Tahoma"/>
                <a:cs typeface="Heebo" pitchFamily="2" charset="-79"/>
              </a:rPr>
              <a:t>שיתוף ציבור</a:t>
            </a:r>
          </a:p>
        </p:txBody>
      </p:sp>
      <p:cxnSp>
        <p:nvCxnSpPr>
          <p:cNvPr id="9" name="Straight Connector 8">
            <a:extLst>
              <a:ext uri="{FF2B5EF4-FFF2-40B4-BE49-F238E27FC236}">
                <a16:creationId xmlns:a16="http://schemas.microsoft.com/office/drawing/2014/main" id="{7B5A1A0A-43E1-A903-E096-DA013E57516A}"/>
              </a:ext>
            </a:extLst>
          </p:cNvPr>
          <p:cNvCxnSpPr/>
          <p:nvPr/>
        </p:nvCxnSpPr>
        <p:spPr>
          <a:xfrm flipH="1">
            <a:off x="6522097" y="5744006"/>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76488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CEDE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8DBDD1-7F4A-7790-AF36-A1C51CE0479D}"/>
              </a:ext>
            </a:extLst>
          </p:cNvPr>
          <p:cNvSpPr txBox="1"/>
          <p:nvPr/>
        </p:nvSpPr>
        <p:spPr>
          <a:xfrm>
            <a:off x="1313386" y="1228397"/>
            <a:ext cx="9565227" cy="4401205"/>
          </a:xfrm>
          <a:prstGeom prst="rect">
            <a:avLst/>
          </a:prstGeom>
          <a:noFill/>
        </p:spPr>
        <p:txBody>
          <a:bodyPr wrap="square" rtlCol="0">
            <a:no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marL="285750" indent="-285750">
              <a:lnSpc>
                <a:spcPct val="150000"/>
              </a:lnSpc>
              <a:spcAft>
                <a:spcPts val="600"/>
              </a:spcAft>
              <a:buFont typeface="Arial" panose="020B0604020202020204" pitchFamily="34" charset="0"/>
              <a:buChar char="•"/>
            </a:pPr>
            <a:r>
              <a:rPr lang="he-IL" sz="1600" b="0" dirty="0">
                <a:solidFill>
                  <a:schemeClr val="tx1"/>
                </a:solidFill>
                <a:latin typeface="Heebo" pitchFamily="2" charset="-79"/>
                <a:cs typeface="Heebo" pitchFamily="2" charset="-79"/>
              </a:rPr>
              <a:t>הפרויקט מדגים את </a:t>
            </a:r>
            <a:r>
              <a:rPr lang="he-IL" sz="1600" dirty="0">
                <a:solidFill>
                  <a:schemeClr val="tx1"/>
                </a:solidFill>
                <a:latin typeface="Heebo" pitchFamily="2" charset="-79"/>
                <a:cs typeface="Heebo" pitchFamily="2" charset="-79"/>
              </a:rPr>
              <a:t>החשיבות שבתהליכי שיתוף ציבור </a:t>
            </a:r>
            <a:r>
              <a:rPr lang="he-IL" sz="1600" b="0" dirty="0">
                <a:solidFill>
                  <a:schemeClr val="tx1"/>
                </a:solidFill>
                <a:latin typeface="Heebo" pitchFamily="2" charset="-79"/>
                <a:cs typeface="Heebo" pitchFamily="2" charset="-79"/>
              </a:rPr>
              <a:t>לקראת התערבויות במרחב הציבורי, ובפרט במקום בעל חשיבות תרבותית וזיקה ייחודית של הקהילה המקומית. תהליך שת"צ מלא כולל גם את סיכום המהלך ויידוע הציבור על השלמתו – אירוע וקמפיין השקה הם חלק בלתי נפרד מהדיווח לציבור שבקשותיהם מומשו.</a:t>
            </a:r>
          </a:p>
          <a:p>
            <a:pPr marL="285750" indent="-285750">
              <a:lnSpc>
                <a:spcPct val="150000"/>
              </a:lnSpc>
              <a:spcAft>
                <a:spcPts val="600"/>
              </a:spcAft>
              <a:buFont typeface="Arial" panose="020B0604020202020204" pitchFamily="34" charset="0"/>
              <a:buChar char="•"/>
            </a:pPr>
            <a:r>
              <a:rPr lang="he-IL" sz="1600" dirty="0">
                <a:solidFill>
                  <a:schemeClr val="tx1"/>
                </a:solidFill>
                <a:latin typeface="Heebo" pitchFamily="2" charset="-79"/>
                <a:cs typeface="Heebo" pitchFamily="2" charset="-79"/>
              </a:rPr>
              <a:t>מימוש כל בקשות הקהילה </a:t>
            </a:r>
            <a:r>
              <a:rPr lang="he-IL" sz="1600" b="0" dirty="0">
                <a:solidFill>
                  <a:schemeClr val="tx1"/>
                </a:solidFill>
                <a:latin typeface="Heebo" pitchFamily="2" charset="-79"/>
                <a:cs typeface="Heebo" pitchFamily="2" charset="-79"/>
              </a:rPr>
              <a:t>בעת יישום ההתערבות תרם לחיזוק אחריות הקהילה כלפי המקום, עלייה בהיקפי השימוש המותאם וחיזוק האמון בעירייה. </a:t>
            </a:r>
          </a:p>
          <a:p>
            <a:pPr marL="285750" indent="-285750">
              <a:lnSpc>
                <a:spcPct val="150000"/>
              </a:lnSpc>
              <a:spcAft>
                <a:spcPts val="600"/>
              </a:spcAft>
              <a:buFont typeface="Arial" panose="020B0604020202020204" pitchFamily="34" charset="0"/>
              <a:buChar char="•"/>
            </a:pPr>
            <a:r>
              <a:rPr lang="he-IL" sz="1600" b="0" dirty="0">
                <a:solidFill>
                  <a:schemeClr val="tx1"/>
                </a:solidFill>
              </a:rPr>
              <a:t>עדויות עיקריות לשינוי בהתנהגות המבקרים, המעידים על הצלחת המהלך: </a:t>
            </a:r>
          </a:p>
          <a:p>
            <a:pPr marL="742950" lvl="1" indent="-285750">
              <a:lnSpc>
                <a:spcPct val="150000"/>
              </a:lnSpc>
              <a:buFont typeface="Courier New" panose="02070309020205020404" pitchFamily="49" charset="0"/>
              <a:buChar char="o"/>
            </a:pPr>
            <a:r>
              <a:rPr lang="he-IL" sz="1600" dirty="0">
                <a:latin typeface="Heebo" pitchFamily="2" charset="-79"/>
                <a:ea typeface="Tahoma" pitchFamily="34" charset="0"/>
                <a:cs typeface="Heebo" pitchFamily="2" charset="-79"/>
              </a:rPr>
              <a:t>עלייה בדירוג קריטריונים למעבר/שהייה איכותיים - נוח להתניידות, מקומות ישיבה, ביטחון ובטיחות, אפשרויות משחק, הגנה מרוכבים. </a:t>
            </a:r>
          </a:p>
          <a:p>
            <a:pPr marL="742950" lvl="1" indent="-285750">
              <a:lnSpc>
                <a:spcPct val="150000"/>
              </a:lnSpc>
              <a:buFont typeface="Courier New" panose="02070309020205020404" pitchFamily="49" charset="0"/>
              <a:buChar char="o"/>
            </a:pPr>
            <a:r>
              <a:rPr lang="he-IL" sz="1600" dirty="0">
                <a:latin typeface="Heebo" pitchFamily="2" charset="-79"/>
                <a:ea typeface="Tahoma" pitchFamily="34" charset="0"/>
                <a:cs typeface="Heebo" pitchFamily="2" charset="-79"/>
              </a:rPr>
              <a:t>אפיון המבקרים במתחם – עלייה באחוז הנשים ותנועת בני הגיל הרך, ירידה באחוז הרוכבים בשטחי שהייה.</a:t>
            </a:r>
          </a:p>
          <a:p>
            <a:pPr marL="742950" lvl="1" indent="-285750">
              <a:lnSpc>
                <a:spcPct val="150000"/>
              </a:lnSpc>
              <a:buFont typeface="Courier New" panose="02070309020205020404" pitchFamily="49" charset="0"/>
              <a:buChar char="o"/>
            </a:pPr>
            <a:r>
              <a:rPr lang="he-IL" sz="1600" dirty="0">
                <a:latin typeface="Heebo" pitchFamily="2" charset="-79"/>
                <a:ea typeface="Tahoma" pitchFamily="34" charset="0"/>
                <a:cs typeface="Heebo" pitchFamily="2" charset="-79"/>
              </a:rPr>
              <a:t>עדויות להתנהגות מותאמת - שימוש ע"י מגוון קבוצות חברתיות, מרחב למפגש קהילתי וסעודות משותפות, משחק משותף מלווה-ילד בעיקר במתקנים המקוטלגים כ"מתקנים לפעוטות".</a:t>
            </a:r>
          </a:p>
        </p:txBody>
      </p:sp>
      <p:sp>
        <p:nvSpPr>
          <p:cNvPr id="2" name="Rectangle 1">
            <a:extLst>
              <a:ext uri="{FF2B5EF4-FFF2-40B4-BE49-F238E27FC236}">
                <a16:creationId xmlns:a16="http://schemas.microsoft.com/office/drawing/2014/main" id="{EA42352D-7867-09F7-5D23-2A5955F4D58D}"/>
              </a:ext>
            </a:extLst>
          </p:cNvPr>
          <p:cNvSpPr/>
          <p:nvPr/>
        </p:nvSpPr>
        <p:spPr>
          <a:xfrm>
            <a:off x="0" y="6630181"/>
            <a:ext cx="457200" cy="102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 name="מציין מיקום של מספר שקופית 5">
            <a:extLst>
              <a:ext uri="{FF2B5EF4-FFF2-40B4-BE49-F238E27FC236}">
                <a16:creationId xmlns:a16="http://schemas.microsoft.com/office/drawing/2014/main" id="{566FCA66-DC96-2B88-766F-C4B8A8F4EDD2}"/>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3</a:t>
            </a:fld>
            <a:endParaRPr lang="he-IL">
              <a:latin typeface="Heebo" pitchFamily="2" charset="-79"/>
              <a:cs typeface="Heebo" pitchFamily="2" charset="-79"/>
            </a:endParaRPr>
          </a:p>
        </p:txBody>
      </p:sp>
    </p:spTree>
    <p:extLst>
      <p:ext uri="{BB962C8B-B14F-4D97-AF65-F5344CB8AC3E}">
        <p14:creationId xmlns:p14="http://schemas.microsoft.com/office/powerpoint/2010/main" val="3116641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3" name="TextBox 22">
            <a:extLst>
              <a:ext uri="{FF2B5EF4-FFF2-40B4-BE49-F238E27FC236}">
                <a16:creationId xmlns:a16="http://schemas.microsoft.com/office/drawing/2014/main" id="{F8E2BC1D-17FA-7604-3039-BF07DDE65F9E}"/>
              </a:ext>
            </a:extLst>
          </p:cNvPr>
          <p:cNvSpPr txBox="1"/>
          <p:nvPr/>
        </p:nvSpPr>
        <p:spPr>
          <a:xfrm>
            <a:off x="3951914" y="210223"/>
            <a:ext cx="802421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a:solidFill>
                  <a:srgbClr val="40A8AD"/>
                </a:solidFill>
                <a:latin typeface="Heebo" pitchFamily="2" charset="-79"/>
                <a:cs typeface="Heebo" pitchFamily="2" charset="-79"/>
              </a:rPr>
              <a:t>תוצאות ההתערבות – תקציר ממצאי המחקר</a:t>
            </a:r>
          </a:p>
        </p:txBody>
      </p:sp>
      <p:sp>
        <p:nvSpPr>
          <p:cNvPr id="32" name="TextBox 31">
            <a:extLst>
              <a:ext uri="{FF2B5EF4-FFF2-40B4-BE49-F238E27FC236}">
                <a16:creationId xmlns:a16="http://schemas.microsoft.com/office/drawing/2014/main" id="{A9501B93-3CD8-6815-350B-B769711F15B0}"/>
              </a:ext>
            </a:extLst>
          </p:cNvPr>
          <p:cNvSpPr txBox="1"/>
          <p:nvPr/>
        </p:nvSpPr>
        <p:spPr>
          <a:xfrm>
            <a:off x="6749429" y="881987"/>
            <a:ext cx="4998434" cy="5130572"/>
          </a:xfrm>
          <a:prstGeom prst="rect">
            <a:avLst/>
          </a:prstGeom>
          <a:solidFill>
            <a:srgbClr val="BCEDEF"/>
          </a:solidFill>
        </p:spPr>
        <p:txBody>
          <a:bodyPr wrap="square">
            <a:spAutoFit/>
          </a:bodyPr>
          <a:lstStyle/>
          <a:p>
            <a:pPr>
              <a:lnSpc>
                <a:spcPct val="107000"/>
              </a:lnSpc>
              <a:spcAft>
                <a:spcPts val="800"/>
              </a:spcAft>
            </a:pPr>
            <a:endParaRPr lang="he-IL" sz="1100" dirty="0">
              <a:effectLst/>
              <a:latin typeface="Heebo" panose="00000500000000000000" pitchFamily="2" charset="-79"/>
              <a:ea typeface="Calibri" panose="020F0502020204030204" pitchFamily="34" charset="0"/>
              <a:cs typeface="Heebo" panose="00000500000000000000" pitchFamily="2" charset="-79"/>
            </a:endParaRPr>
          </a:p>
          <a:p>
            <a:pPr>
              <a:lnSpc>
                <a:spcPct val="107000"/>
              </a:lnSpc>
              <a:spcAft>
                <a:spcPts val="800"/>
              </a:spcAft>
            </a:pPr>
            <a:r>
              <a:rPr lang="he-IL" sz="1100" dirty="0">
                <a:effectLst/>
                <a:latin typeface="Heebo" panose="00000500000000000000" pitchFamily="2" charset="-79"/>
                <a:ea typeface="Calibri" panose="020F0502020204030204" pitchFamily="34" charset="0"/>
                <a:cs typeface="Heebo" panose="00000500000000000000" pitchFamily="2" charset="-79"/>
              </a:rPr>
              <a:t>ההתערבות נותנת מענה לסוגיות העיקריות שהעלו התושבים כאשר נשאלו על רצונם וצורכיהם באירוע שיתוף הציבור: </a:t>
            </a:r>
            <a:r>
              <a:rPr lang="he-IL" sz="1100" b="1" dirty="0">
                <a:effectLst/>
                <a:latin typeface="Heebo" panose="00000500000000000000" pitchFamily="2" charset="-79"/>
                <a:ea typeface="Calibri" panose="020F0502020204030204" pitchFamily="34" charset="0"/>
                <a:cs typeface="Heebo" panose="00000500000000000000" pitchFamily="2" charset="-79"/>
              </a:rPr>
              <a:t>מתחם לשהייה והתכנסות קהילתית, ומתקני משחק לילדים</a:t>
            </a:r>
            <a:r>
              <a:rPr lang="he-IL" sz="1100" dirty="0">
                <a:effectLst/>
                <a:latin typeface="Heebo" panose="00000500000000000000" pitchFamily="2" charset="-79"/>
                <a:ea typeface="Calibri" panose="020F0502020204030204" pitchFamily="34" charset="0"/>
                <a:cs typeface="Heebo" panose="00000500000000000000" pitchFamily="2" charset="-79"/>
              </a:rPr>
              <a:t>. בנוסף ניתן מענה לבקשת התושבים למתקני כושר, אולם בעת המדידה לא נצפו עדויות למימוש ייעודם במידה ניכרת.</a:t>
            </a:r>
          </a:p>
          <a:p>
            <a:pPr>
              <a:lnSpc>
                <a:spcPct val="107000"/>
              </a:lnSpc>
              <a:spcAft>
                <a:spcPts val="800"/>
              </a:spcAft>
            </a:pPr>
            <a:r>
              <a:rPr lang="he-IL" sz="1100" dirty="0">
                <a:effectLst/>
                <a:latin typeface="Heebo" panose="00000500000000000000" pitchFamily="2" charset="-79"/>
                <a:ea typeface="Calibri" panose="020F0502020204030204" pitchFamily="34" charset="0"/>
                <a:cs typeface="Heebo" panose="00000500000000000000" pitchFamily="2" charset="-79"/>
              </a:rPr>
              <a:t>17 מהמרואיינים ידעו על אירוע שיתוף הציבור, 13 השתתפו בו ומרוצים מהתוצאה.</a:t>
            </a:r>
            <a:endParaRPr lang="en-US" sz="1100" dirty="0">
              <a:effectLst/>
              <a:latin typeface="Heebo" panose="00000500000000000000" pitchFamily="2" charset="-79"/>
              <a:ea typeface="Calibri" panose="020F0502020204030204" pitchFamily="34" charset="0"/>
              <a:cs typeface="Heebo" panose="00000500000000000000" pitchFamily="2" charset="-79"/>
            </a:endParaRPr>
          </a:p>
          <a:p>
            <a:pPr>
              <a:lnSpc>
                <a:spcPct val="107000"/>
              </a:lnSpc>
              <a:spcAft>
                <a:spcPts val="800"/>
              </a:spcAft>
            </a:pPr>
            <a:r>
              <a:rPr lang="he-IL" sz="1100" b="1" dirty="0">
                <a:effectLst/>
                <a:latin typeface="Heebo" panose="00000500000000000000" pitchFamily="2" charset="-79"/>
                <a:ea typeface="Calibri" panose="020F0502020204030204" pitchFamily="34" charset="0"/>
                <a:cs typeface="Heebo" panose="00000500000000000000" pitchFamily="2" charset="-79"/>
              </a:rPr>
              <a:t>כלל מדדי ההערכה שנבחנו בהשוואה בי</a:t>
            </a:r>
            <a:r>
              <a:rPr lang="he-IL" sz="1100" b="1" dirty="0">
                <a:latin typeface="Heebo" panose="00000500000000000000" pitchFamily="2" charset="-79"/>
                <a:ea typeface="Calibri" panose="020F0502020204030204" pitchFamily="34" charset="0"/>
                <a:cs typeface="Heebo" panose="00000500000000000000" pitchFamily="2" charset="-79"/>
              </a:rPr>
              <a:t>ן מצב המתחם לפני ההתערבות ולאחריה, מצביעים על שיפור ניכר. </a:t>
            </a:r>
            <a:r>
              <a:rPr lang="he-IL" sz="1100" dirty="0">
                <a:latin typeface="Heebo" panose="00000500000000000000" pitchFamily="2" charset="-79"/>
                <a:ea typeface="Calibri" panose="020F0502020204030204" pitchFamily="34" charset="0"/>
                <a:cs typeface="Heebo" panose="00000500000000000000" pitchFamily="2" charset="-79"/>
              </a:rPr>
              <a:t>ובכללם: מדדים המלמדים על נוחות השהייה, תחושת ביטחון, אקלים חברתי וחוויה קהילתית, נוחות התניידות ברחבי המתחם.</a:t>
            </a:r>
          </a:p>
          <a:p>
            <a:pPr algn="r" rtl="1">
              <a:lnSpc>
                <a:spcPct val="107000"/>
              </a:lnSpc>
              <a:spcAft>
                <a:spcPts val="800"/>
              </a:spcAft>
            </a:pPr>
            <a:r>
              <a:rPr lang="he-IL" sz="1100" b="1" dirty="0">
                <a:latin typeface="Heebo" panose="00000500000000000000" pitchFamily="2" charset="-79"/>
                <a:ea typeface="Calibri" panose="020F0502020204030204" pitchFamily="34" charset="0"/>
                <a:cs typeface="Heebo" panose="00000500000000000000" pitchFamily="2" charset="-79"/>
              </a:rPr>
              <a:t>עלייה בנוכחות נשים: מ-25% ל-57% </a:t>
            </a:r>
            <a:r>
              <a:rPr lang="he-IL" sz="1100" dirty="0">
                <a:latin typeface="Heebo" panose="00000500000000000000" pitchFamily="2" charset="-79"/>
                <a:ea typeface="Calibri" panose="020F0502020204030204" pitchFamily="34" charset="0"/>
                <a:cs typeface="Heebo" panose="00000500000000000000" pitchFamily="2" charset="-79"/>
              </a:rPr>
              <a:t>מלמדת על </a:t>
            </a:r>
            <a:r>
              <a:rPr lang="he-IL" sz="1100" b="1" dirty="0">
                <a:latin typeface="Heebo" panose="00000500000000000000" pitchFamily="2" charset="-79"/>
                <a:ea typeface="Calibri" panose="020F0502020204030204" pitchFamily="34" charset="0"/>
                <a:cs typeface="Heebo" panose="00000500000000000000" pitchFamily="2" charset="-79"/>
              </a:rPr>
              <a:t>חווית ביקור בטוחה</a:t>
            </a:r>
            <a:r>
              <a:rPr lang="he-IL" sz="1100" dirty="0">
                <a:latin typeface="Heebo" panose="00000500000000000000" pitchFamily="2" charset="-79"/>
                <a:ea typeface="Calibri" panose="020F0502020204030204" pitchFamily="34" charset="0"/>
                <a:cs typeface="Heebo" panose="00000500000000000000" pitchFamily="2" charset="-79"/>
              </a:rPr>
              <a:t>.</a:t>
            </a:r>
          </a:p>
          <a:p>
            <a:pPr algn="r" rtl="1">
              <a:lnSpc>
                <a:spcPct val="107000"/>
              </a:lnSpc>
              <a:spcAft>
                <a:spcPts val="800"/>
              </a:spcAft>
            </a:pPr>
            <a:r>
              <a:rPr lang="he-IL" sz="1100" b="1" dirty="0">
                <a:latin typeface="Heebo" panose="00000500000000000000" pitchFamily="2" charset="-79"/>
                <a:ea typeface="Calibri" panose="020F0502020204030204" pitchFamily="34" charset="0"/>
                <a:cs typeface="Heebo" panose="00000500000000000000" pitchFamily="2" charset="-79"/>
              </a:rPr>
              <a:t>עלייה בתנועת* בני הגיל הרך: מ-3% ל-12% </a:t>
            </a:r>
            <a:r>
              <a:rPr lang="he-IL" sz="1100" dirty="0">
                <a:latin typeface="Heebo" panose="00000500000000000000" pitchFamily="2" charset="-79"/>
                <a:ea typeface="Calibri" panose="020F0502020204030204" pitchFamily="34" charset="0"/>
                <a:cs typeface="Heebo" panose="00000500000000000000" pitchFamily="2" charset="-79"/>
              </a:rPr>
              <a:t>מלמדת על </a:t>
            </a:r>
            <a:r>
              <a:rPr lang="he-IL" sz="1100" b="1" dirty="0">
                <a:latin typeface="Heebo" panose="00000500000000000000" pitchFamily="2" charset="-79"/>
                <a:ea typeface="Calibri" panose="020F0502020204030204" pitchFamily="34" charset="0"/>
                <a:cs typeface="Heebo" panose="00000500000000000000" pitchFamily="2" charset="-79"/>
              </a:rPr>
              <a:t>הנגשת המרחב לקהל היעד.</a:t>
            </a:r>
          </a:p>
          <a:p>
            <a:pPr algn="r" rtl="1">
              <a:lnSpc>
                <a:spcPct val="107000"/>
              </a:lnSpc>
              <a:spcAft>
                <a:spcPts val="800"/>
              </a:spcAft>
            </a:pPr>
            <a:r>
              <a:rPr lang="he-IL" sz="1100" b="1" dirty="0">
                <a:effectLst/>
                <a:latin typeface="Heebo" panose="00000500000000000000" pitchFamily="2" charset="-79"/>
                <a:ea typeface="Calibri" panose="020F0502020204030204" pitchFamily="34" charset="0"/>
                <a:cs typeface="Heebo" panose="00000500000000000000" pitchFamily="2" charset="-79"/>
              </a:rPr>
              <a:t>ירידה בהיקף רוכבים דרך המתחם</a:t>
            </a:r>
            <a:r>
              <a:rPr lang="he-IL" sz="1100" b="1" dirty="0">
                <a:latin typeface="Heebo" panose="00000500000000000000" pitchFamily="2" charset="-79"/>
                <a:ea typeface="Calibri" panose="020F0502020204030204" pitchFamily="34" charset="0"/>
                <a:cs typeface="Heebo" panose="00000500000000000000" pitchFamily="2" charset="-79"/>
              </a:rPr>
              <a:t>: </a:t>
            </a:r>
            <a:r>
              <a:rPr lang="he-IL" sz="1100" b="1" dirty="0">
                <a:effectLst/>
                <a:latin typeface="Heebo" panose="00000500000000000000" pitchFamily="2" charset="-79"/>
                <a:ea typeface="Calibri" panose="020F0502020204030204" pitchFamily="34" charset="0"/>
                <a:cs typeface="Heebo" panose="00000500000000000000" pitchFamily="2" charset="-79"/>
              </a:rPr>
              <a:t>מ-26% ל-4%, </a:t>
            </a:r>
            <a:r>
              <a:rPr lang="he-IL" sz="1100" dirty="0">
                <a:effectLst/>
                <a:latin typeface="Heebo" panose="00000500000000000000" pitchFamily="2" charset="-79"/>
                <a:ea typeface="Calibri" panose="020F0502020204030204" pitchFamily="34" charset="0"/>
                <a:cs typeface="Heebo" panose="00000500000000000000" pitchFamily="2" charset="-79"/>
              </a:rPr>
              <a:t>מלמדת על סביבה מותאמת יותר לשהייה.</a:t>
            </a:r>
          </a:p>
          <a:p>
            <a:pPr algn="r" rtl="1">
              <a:lnSpc>
                <a:spcPct val="107000"/>
              </a:lnSpc>
              <a:spcAft>
                <a:spcPts val="800"/>
              </a:spcAft>
            </a:pPr>
            <a:r>
              <a:rPr lang="he-IL" sz="1100" dirty="0">
                <a:effectLst/>
                <a:latin typeface="Heebo" panose="00000500000000000000" pitchFamily="2" charset="-79"/>
                <a:ea typeface="Calibri" panose="020F0502020204030204" pitchFamily="34" charset="0"/>
                <a:cs typeface="Heebo" panose="00000500000000000000" pitchFamily="2" charset="-79"/>
              </a:rPr>
              <a:t>החל משעות הצוהריים מתחילה עליה בנוכחות מבקרים עם ילדים, ונצפה </a:t>
            </a:r>
            <a:r>
              <a:rPr lang="he-IL" sz="1100" b="1" dirty="0">
                <a:effectLst/>
                <a:latin typeface="Heebo" panose="00000500000000000000" pitchFamily="2" charset="-79"/>
                <a:ea typeface="Calibri" panose="020F0502020204030204" pitchFamily="34" charset="0"/>
                <a:cs typeface="Heebo" panose="00000500000000000000" pitchFamily="2" charset="-79"/>
              </a:rPr>
              <a:t>מפגש קהילתי </a:t>
            </a:r>
            <a:r>
              <a:rPr lang="he-IL" sz="1100" dirty="0">
                <a:latin typeface="Heebo" panose="00000500000000000000" pitchFamily="2" charset="-79"/>
                <a:ea typeface="Calibri" panose="020F0502020204030204" pitchFamily="34" charset="0"/>
                <a:cs typeface="Heebo" panose="00000500000000000000" pitchFamily="2" charset="-79"/>
              </a:rPr>
              <a:t>המתבטא בישיבה משותפת, אכילה ומשחק.</a:t>
            </a:r>
            <a:endParaRPr lang="en-US" sz="1100" dirty="0">
              <a:effectLst/>
              <a:latin typeface="Heebo" panose="00000500000000000000" pitchFamily="2" charset="-79"/>
              <a:ea typeface="Calibri" panose="020F0502020204030204" pitchFamily="34" charset="0"/>
              <a:cs typeface="Heebo" panose="00000500000000000000" pitchFamily="2" charset="-79"/>
            </a:endParaRPr>
          </a:p>
          <a:p>
            <a:pPr>
              <a:lnSpc>
                <a:spcPct val="107000"/>
              </a:lnSpc>
              <a:spcAft>
                <a:spcPts val="800"/>
              </a:spcAft>
            </a:pPr>
            <a:r>
              <a:rPr lang="he-IL" sz="1100" dirty="0">
                <a:effectLst/>
                <a:latin typeface="Heebo" panose="00000500000000000000" pitchFamily="2" charset="-79"/>
                <a:ea typeface="Calibri" panose="020F0502020204030204" pitchFamily="34" charset="0"/>
                <a:cs typeface="Heebo" panose="00000500000000000000" pitchFamily="2" charset="-79"/>
              </a:rPr>
              <a:t>שיא הפעילות במתחם הוא בשעות אחה"צ, והגינה שוקקת ילדים. בשעות אלו נצפה </a:t>
            </a:r>
            <a:r>
              <a:rPr lang="he-IL" sz="1100" b="1" dirty="0">
                <a:effectLst/>
                <a:latin typeface="Heebo" panose="00000500000000000000" pitchFamily="2" charset="-79"/>
                <a:ea typeface="Calibri" panose="020F0502020204030204" pitchFamily="34" charset="0"/>
                <a:cs typeface="Heebo" panose="00000500000000000000" pitchFamily="2" charset="-79"/>
              </a:rPr>
              <a:t>משחק משותף </a:t>
            </a:r>
            <a:r>
              <a:rPr lang="he-IL" sz="1100" dirty="0">
                <a:effectLst/>
                <a:latin typeface="Heebo" panose="00000500000000000000" pitchFamily="2" charset="-79"/>
                <a:ea typeface="Calibri" panose="020F0502020204030204" pitchFamily="34" charset="0"/>
                <a:cs typeface="Heebo" panose="00000500000000000000" pitchFamily="2" charset="-79"/>
              </a:rPr>
              <a:t>בין מלווים וילדים, וכן משחק בין ילדים שנפגשו במתחם. </a:t>
            </a:r>
          </a:p>
          <a:p>
            <a:pPr algn="r" rtl="1">
              <a:lnSpc>
                <a:spcPct val="107000"/>
              </a:lnSpc>
              <a:spcAft>
                <a:spcPts val="800"/>
              </a:spcAft>
            </a:pPr>
            <a:r>
              <a:rPr lang="he-IL" sz="1100" dirty="0">
                <a:effectLst/>
                <a:latin typeface="Heebo" panose="00000500000000000000" pitchFamily="2" charset="-79"/>
                <a:ea typeface="Calibri" panose="020F0502020204030204" pitchFamily="34" charset="0"/>
                <a:cs typeface="Heebo" panose="00000500000000000000" pitchFamily="2" charset="-79"/>
              </a:rPr>
              <a:t>מתקני המשחק נותנים </a:t>
            </a:r>
            <a:r>
              <a:rPr lang="he-IL" sz="1100" b="1" dirty="0">
                <a:effectLst/>
                <a:latin typeface="Heebo" panose="00000500000000000000" pitchFamily="2" charset="-79"/>
                <a:ea typeface="Calibri" panose="020F0502020204030204" pitchFamily="34" charset="0"/>
                <a:cs typeface="Heebo" panose="00000500000000000000" pitchFamily="2" charset="-79"/>
              </a:rPr>
              <a:t>מענה למנעד גיל רחב ומזמנים משחק פעיל ומגוון</a:t>
            </a:r>
            <a:r>
              <a:rPr lang="he-IL" sz="1100" dirty="0">
                <a:effectLst/>
                <a:latin typeface="Heebo" panose="00000500000000000000" pitchFamily="2" charset="-79"/>
                <a:ea typeface="Calibri" panose="020F0502020204030204" pitchFamily="34" charset="0"/>
                <a:cs typeface="Heebo" panose="00000500000000000000" pitchFamily="2" charset="-79"/>
              </a:rPr>
              <a:t>. השימוש במתקנים דינמי ומותאם להרכב הגילי הדומיננטי בכל רגע נתון.</a:t>
            </a:r>
          </a:p>
          <a:p>
            <a:pPr>
              <a:lnSpc>
                <a:spcPct val="107000"/>
              </a:lnSpc>
              <a:spcAft>
                <a:spcPts val="800"/>
              </a:spcAft>
            </a:pPr>
            <a:r>
              <a:rPr lang="he-IL" sz="1100" dirty="0">
                <a:effectLst/>
                <a:latin typeface="Heebo" panose="00000500000000000000" pitchFamily="2" charset="-79"/>
                <a:ea typeface="Calibri" panose="020F0502020204030204" pitchFamily="34" charset="0"/>
                <a:cs typeface="Heebo" panose="00000500000000000000" pitchFamily="2" charset="-79"/>
              </a:rPr>
              <a:t>פיזור מקומות הישיבה מאפשר </a:t>
            </a:r>
            <a:r>
              <a:rPr lang="he-IL" sz="1100" b="1" dirty="0">
                <a:effectLst/>
                <a:latin typeface="Heebo" panose="00000500000000000000" pitchFamily="2" charset="-79"/>
                <a:ea typeface="Calibri" panose="020F0502020204030204" pitchFamily="34" charset="0"/>
                <a:cs typeface="Heebo" panose="00000500000000000000" pitchFamily="2" charset="-79"/>
              </a:rPr>
              <a:t>שהייה נוחה </a:t>
            </a:r>
            <a:r>
              <a:rPr lang="he-IL" sz="1100" dirty="0">
                <a:effectLst/>
                <a:latin typeface="Heebo" panose="00000500000000000000" pitchFamily="2" charset="-79"/>
                <a:ea typeface="Calibri" panose="020F0502020204030204" pitchFamily="34" charset="0"/>
                <a:cs typeface="Heebo" panose="00000500000000000000" pitchFamily="2" charset="-79"/>
              </a:rPr>
              <a:t>גם למלווים שרוצים להיות בקרבת ילדיהם המשחקים, וגם לאלו שמעדיפים להשקיף ממרחק ולשבת בחברת מבוגרים.</a:t>
            </a:r>
            <a:endParaRPr lang="he-IL" sz="1100" dirty="0">
              <a:latin typeface="Heebo" panose="00000500000000000000" pitchFamily="2" charset="-79"/>
              <a:ea typeface="Calibri" panose="020F0502020204030204" pitchFamily="34" charset="0"/>
              <a:cs typeface="Heebo" panose="00000500000000000000" pitchFamily="2" charset="-79"/>
            </a:endParaRPr>
          </a:p>
          <a:p>
            <a:pPr>
              <a:lnSpc>
                <a:spcPct val="50000"/>
              </a:lnSpc>
            </a:pPr>
            <a:endParaRPr lang="he-IL" sz="1100" dirty="0">
              <a:effectLst/>
              <a:latin typeface="Heebo" panose="00000500000000000000" pitchFamily="2" charset="-79"/>
              <a:ea typeface="Calibri" panose="020F0502020204030204" pitchFamily="34" charset="0"/>
              <a:cs typeface="Heebo" panose="00000500000000000000" pitchFamily="2" charset="-79"/>
            </a:endParaRPr>
          </a:p>
        </p:txBody>
      </p:sp>
      <p:sp>
        <p:nvSpPr>
          <p:cNvPr id="4" name="TextBox 3">
            <a:extLst>
              <a:ext uri="{FF2B5EF4-FFF2-40B4-BE49-F238E27FC236}">
                <a16:creationId xmlns:a16="http://schemas.microsoft.com/office/drawing/2014/main" id="{BD7F18B0-16C1-8871-C03A-999FD28C85FE}"/>
              </a:ext>
            </a:extLst>
          </p:cNvPr>
          <p:cNvSpPr txBox="1"/>
          <p:nvPr/>
        </p:nvSpPr>
        <p:spPr>
          <a:xfrm>
            <a:off x="568295" y="881987"/>
            <a:ext cx="5991496" cy="2597827"/>
          </a:xfrm>
          <a:prstGeom prst="rect">
            <a:avLst/>
          </a:prstGeom>
          <a:solidFill>
            <a:srgbClr val="E7E6E6"/>
          </a:solidFill>
        </p:spPr>
        <p:txBody>
          <a:bodyPr wrap="square">
            <a:spAutoFit/>
          </a:bodyPr>
          <a:lstStyle/>
          <a:p>
            <a:pPr algn="r" rtl="1">
              <a:lnSpc>
                <a:spcPct val="107000"/>
              </a:lnSpc>
              <a:spcAft>
                <a:spcPts val="800"/>
              </a:spcAft>
            </a:pPr>
            <a:r>
              <a:rPr kumimoji="0" lang="he-IL" sz="1100" b="1" i="0" u="none" strike="noStrike" kern="1200" cap="none" spc="0" normalizeH="0" baseline="0" noProof="0">
                <a:ln>
                  <a:noFill/>
                </a:ln>
                <a:solidFill>
                  <a:prstClr val="black"/>
                </a:solidFill>
                <a:effectLst/>
                <a:uLnTx/>
                <a:uFillTx/>
                <a:latin typeface="Heebo" panose="00000500000000000000" pitchFamily="2" charset="-79"/>
                <a:ea typeface="Calibri" panose="020F0502020204030204" pitchFamily="34" charset="0"/>
                <a:cs typeface="Heebo" panose="00000500000000000000" pitchFamily="2" charset="-79"/>
              </a:rPr>
              <a:t>סוגיות לשיפור:</a:t>
            </a:r>
            <a:endParaRPr lang="he-IL" sz="1100" b="1">
              <a:solidFill>
                <a:prstClr val="black"/>
              </a:solidFill>
              <a:latin typeface="Heebo" panose="00000500000000000000" pitchFamily="2" charset="-79"/>
              <a:ea typeface="Calibri" panose="020F0502020204030204" pitchFamily="34" charset="0"/>
              <a:cs typeface="Heebo" panose="00000500000000000000" pitchFamily="2" charset="-79"/>
            </a:endParaRPr>
          </a:p>
          <a:p>
            <a:pPr algn="r" rtl="1">
              <a:lnSpc>
                <a:spcPct val="107000"/>
              </a:lnSpc>
              <a:spcAft>
                <a:spcPts val="800"/>
              </a:spcAft>
            </a:pPr>
            <a:r>
              <a:rPr lang="he-IL" sz="1100" u="sng">
                <a:latin typeface="Heebo" panose="00000500000000000000" pitchFamily="2" charset="-79"/>
                <a:ea typeface="Calibri" panose="020F0502020204030204" pitchFamily="34" charset="0"/>
                <a:cs typeface="Heebo" panose="00000500000000000000" pitchFamily="2" charset="-79"/>
              </a:rPr>
              <a:t>הצללה: </a:t>
            </a:r>
            <a:r>
              <a:rPr lang="he-IL" sz="1100">
                <a:latin typeface="Heebo" panose="00000500000000000000" pitchFamily="2" charset="-79"/>
                <a:ea typeface="Calibri" panose="020F0502020204030204" pitchFamily="34" charset="0"/>
                <a:cs typeface="Heebo" panose="00000500000000000000" pitchFamily="2" charset="-79"/>
              </a:rPr>
              <a:t>בשעות הבוקר–צוהריים חסר צל במתקני הישיבה הממוקמים באזור מתקני הכושר ובאזור מתקני המשחק. </a:t>
            </a:r>
          </a:p>
          <a:p>
            <a:pPr>
              <a:lnSpc>
                <a:spcPct val="107000"/>
              </a:lnSpc>
              <a:spcAft>
                <a:spcPts val="800"/>
              </a:spcAft>
            </a:pPr>
            <a:r>
              <a:rPr lang="he-IL" sz="1100" u="sng">
                <a:effectLst/>
                <a:latin typeface="Heebo" panose="00000500000000000000" pitchFamily="2" charset="-79"/>
                <a:ea typeface="Calibri" panose="020F0502020204030204" pitchFamily="34" charset="0"/>
                <a:cs typeface="Heebo" panose="00000500000000000000" pitchFamily="2" charset="-79"/>
              </a:rPr>
              <a:t>ניקיון: </a:t>
            </a:r>
            <a:r>
              <a:rPr lang="he-IL" sz="1100">
                <a:effectLst/>
                <a:latin typeface="Heebo" panose="00000500000000000000" pitchFamily="2" charset="-79"/>
                <a:ea typeface="Calibri" panose="020F0502020204030204" pitchFamily="34" charset="0"/>
                <a:cs typeface="Heebo" panose="00000500000000000000" pitchFamily="2" charset="-79"/>
              </a:rPr>
              <a:t>לאורך כל שעות התצפית נצפתה אשפה ברחבי המתחם - כוסות, סיגריות, פיצוחים ועוד, גם במתחמי הישיבה וגם במתקני המשחק</a:t>
            </a:r>
            <a:r>
              <a:rPr lang="he-IL" sz="1100">
                <a:latin typeface="Heebo" panose="00000500000000000000" pitchFamily="2" charset="-79"/>
                <a:ea typeface="Calibri" panose="020F0502020204030204" pitchFamily="34" charset="0"/>
                <a:cs typeface="Heebo" panose="00000500000000000000" pitchFamily="2" charset="-79"/>
              </a:rPr>
              <a:t> ובמתחם החול. הצורך עלה גם מהמרואינים.</a:t>
            </a:r>
            <a:endParaRPr lang="he-IL" sz="1100">
              <a:effectLst/>
              <a:latin typeface="Heebo" panose="00000500000000000000" pitchFamily="2" charset="-79"/>
              <a:ea typeface="Calibri" panose="020F0502020204030204" pitchFamily="34" charset="0"/>
              <a:cs typeface="Heebo" panose="00000500000000000000" pitchFamily="2" charset="-79"/>
            </a:endParaRPr>
          </a:p>
          <a:p>
            <a:pPr algn="r" rtl="1">
              <a:lnSpc>
                <a:spcPct val="107000"/>
              </a:lnSpc>
              <a:spcAft>
                <a:spcPts val="800"/>
              </a:spcAft>
            </a:pPr>
            <a:r>
              <a:rPr lang="he-IL" sz="1100" u="sng">
                <a:latin typeface="Heebo" panose="00000500000000000000" pitchFamily="2" charset="-79"/>
                <a:ea typeface="Calibri" panose="020F0502020204030204" pitchFamily="34" charset="0"/>
                <a:cs typeface="Heebo" panose="00000500000000000000" pitchFamily="2" charset="-79"/>
              </a:rPr>
              <a:t>שירותים ציבוריים: </a:t>
            </a:r>
            <a:r>
              <a:rPr lang="he-IL" sz="1100">
                <a:latin typeface="Heebo" panose="00000500000000000000" pitchFamily="2" charset="-79"/>
                <a:ea typeface="Calibri" panose="020F0502020204030204" pitchFamily="34" charset="0"/>
                <a:cs typeface="Heebo" panose="00000500000000000000" pitchFamily="2" charset="-79"/>
              </a:rPr>
              <a:t>אין מקום ציבורי קרוב שיכול לספק מענה. הצורך עלה גם מהמרואינים.</a:t>
            </a:r>
          </a:p>
          <a:p>
            <a:pPr algn="r" rtl="1">
              <a:lnSpc>
                <a:spcPct val="107000"/>
              </a:lnSpc>
              <a:spcAft>
                <a:spcPts val="800"/>
              </a:spcAft>
            </a:pPr>
            <a:r>
              <a:rPr lang="he-IL" sz="1100" u="sng">
                <a:effectLst/>
                <a:latin typeface="Heebo" panose="00000500000000000000" pitchFamily="2" charset="-79"/>
                <a:ea typeface="Calibri" panose="020F0502020204030204" pitchFamily="34" charset="0"/>
                <a:cs typeface="Heebo" panose="00000500000000000000" pitchFamily="2" charset="-79"/>
              </a:rPr>
              <a:t>רכיבה מסוכנת: </a:t>
            </a:r>
            <a:r>
              <a:rPr lang="he-IL" sz="1100">
                <a:effectLst/>
                <a:latin typeface="Heebo" panose="00000500000000000000" pitchFamily="2" charset="-79"/>
                <a:ea typeface="Calibri" panose="020F0502020204030204" pitchFamily="34" charset="0"/>
                <a:cs typeface="Heebo" panose="00000500000000000000" pitchFamily="2" charset="-79"/>
              </a:rPr>
              <a:t>אמנם נוכחות הרוכבים ירדה באופן ניכר בזכות גדרות ממתנות תנועה, אך עם זאת לאורך היום נצפו מקרים בודדים של רכיבה בשטח שהייה/הליכה. בנוסף נצפו 3 מקרים של רכיבה על אופנוע בשטח הגינה, ומקרה אחד של מעבר טרקטורון על המדרכה בקרבת פעוטות.</a:t>
            </a:r>
          </a:p>
          <a:p>
            <a:pPr algn="r" rtl="1">
              <a:lnSpc>
                <a:spcPct val="107000"/>
              </a:lnSpc>
              <a:spcAft>
                <a:spcPts val="800"/>
              </a:spcAft>
            </a:pPr>
            <a:r>
              <a:rPr lang="he-IL" sz="1100" u="sng">
                <a:effectLst/>
                <a:latin typeface="Heebo" panose="00000500000000000000" pitchFamily="2" charset="-79"/>
                <a:ea typeface="Calibri" panose="020F0502020204030204" pitchFamily="34" charset="0"/>
                <a:cs typeface="Heebo" panose="00000500000000000000" pitchFamily="2" charset="-79"/>
              </a:rPr>
              <a:t>משחק חופשי: </a:t>
            </a:r>
            <a:r>
              <a:rPr lang="he-IL" sz="1100">
                <a:effectLst/>
                <a:latin typeface="Heebo" panose="00000500000000000000" pitchFamily="2" charset="-79"/>
                <a:ea typeface="Calibri" panose="020F0502020204030204" pitchFamily="34" charset="0"/>
                <a:cs typeface="Heebo" panose="00000500000000000000" pitchFamily="2" charset="-79"/>
              </a:rPr>
              <a:t>חלק מהמרואיינים הביעו צורך באזור למשחקי כדור, אשר בעת התצפית התרחשו על המדרכה בסמוך למתקני המשחק.</a:t>
            </a:r>
          </a:p>
        </p:txBody>
      </p:sp>
      <p:sp>
        <p:nvSpPr>
          <p:cNvPr id="3" name="TextBox 2">
            <a:extLst>
              <a:ext uri="{FF2B5EF4-FFF2-40B4-BE49-F238E27FC236}">
                <a16:creationId xmlns:a16="http://schemas.microsoft.com/office/drawing/2014/main" id="{1507A400-B6E7-AFC5-F099-FCE680B4D83E}"/>
              </a:ext>
            </a:extLst>
          </p:cNvPr>
          <p:cNvSpPr txBox="1"/>
          <p:nvPr/>
        </p:nvSpPr>
        <p:spPr>
          <a:xfrm>
            <a:off x="568295" y="3661918"/>
            <a:ext cx="5991496" cy="2314095"/>
          </a:xfrm>
          <a:prstGeom prst="rect">
            <a:avLst/>
          </a:prstGeom>
          <a:solidFill>
            <a:srgbClr val="40A8AD"/>
          </a:solidFill>
        </p:spPr>
        <p:txBody>
          <a:bodyPr wrap="squar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100" b="1" i="0" u="none" strike="noStrike" kern="1200" cap="none" spc="0" normalizeH="0" baseline="0" noProof="0">
                <a:ln>
                  <a:noFill/>
                </a:ln>
                <a:solidFill>
                  <a:schemeClr val="bg1"/>
                </a:solidFill>
                <a:effectLst/>
                <a:uLnTx/>
                <a:uFillTx/>
                <a:latin typeface="Heebo" panose="00000500000000000000" pitchFamily="2" charset="-79"/>
                <a:ea typeface="Calibri" panose="020F0502020204030204" pitchFamily="34" charset="0"/>
                <a:cs typeface="Heebo" panose="00000500000000000000" pitchFamily="2" charset="-79"/>
              </a:rPr>
              <a:t>המלצות:</a:t>
            </a: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100" b="0" i="0" u="none" strike="noStrike" kern="1200" cap="none" spc="0" normalizeH="0" baseline="0" noProof="0">
                <a:ln>
                  <a:noFill/>
                </a:ln>
                <a:solidFill>
                  <a:schemeClr val="bg1"/>
                </a:solidFill>
                <a:effectLst/>
                <a:uLnTx/>
                <a:uFillTx/>
                <a:latin typeface="Heebo" panose="00000500000000000000" pitchFamily="2" charset="-79"/>
                <a:ea typeface="Calibri" panose="020F0502020204030204" pitchFamily="34" charset="0"/>
                <a:cs typeface="Heebo" panose="00000500000000000000" pitchFamily="2" charset="-79"/>
              </a:rPr>
              <a:t>המבקרים הביעו </a:t>
            </a:r>
            <a:r>
              <a:rPr kumimoji="0" lang="he-IL" sz="1100" i="0" u="sng" strike="noStrike" kern="1200" cap="none" spc="0" normalizeH="0" baseline="0" noProof="0">
                <a:ln>
                  <a:noFill/>
                </a:ln>
                <a:solidFill>
                  <a:schemeClr val="bg1"/>
                </a:solidFill>
                <a:effectLst/>
                <a:uLnTx/>
                <a:uFillTx/>
                <a:latin typeface="Heebo" panose="00000500000000000000" pitchFamily="2" charset="-79"/>
                <a:ea typeface="Calibri" panose="020F0502020204030204" pitchFamily="34" charset="0"/>
                <a:cs typeface="Heebo" panose="00000500000000000000" pitchFamily="2" charset="-79"/>
              </a:rPr>
              <a:t>נכונות להשתתף בפעילויות </a:t>
            </a:r>
            <a:r>
              <a:rPr kumimoji="0" lang="he-IL" sz="1100" b="0" i="0" u="none" strike="noStrike" kern="1200" cap="none" spc="0" normalizeH="0" baseline="0" noProof="0">
                <a:ln>
                  <a:noFill/>
                </a:ln>
                <a:solidFill>
                  <a:schemeClr val="bg1"/>
                </a:solidFill>
                <a:effectLst/>
                <a:uLnTx/>
                <a:uFillTx/>
                <a:latin typeface="Heebo" panose="00000500000000000000" pitchFamily="2" charset="-79"/>
                <a:ea typeface="Calibri" panose="020F0502020204030204" pitchFamily="34" charset="0"/>
                <a:cs typeface="Heebo" panose="00000500000000000000" pitchFamily="2" charset="-79"/>
              </a:rPr>
              <a:t>ואירועים קהילתיים במתחם. </a:t>
            </a: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100" i="0" u="sng" strike="noStrike" kern="1200" cap="none" spc="0" normalizeH="0" baseline="0" noProof="0">
                <a:ln>
                  <a:noFill/>
                </a:ln>
                <a:solidFill>
                  <a:schemeClr val="bg1"/>
                </a:solidFill>
                <a:effectLst/>
                <a:uLnTx/>
                <a:uFillTx/>
                <a:latin typeface="Heebo" panose="00000500000000000000" pitchFamily="2" charset="-79"/>
                <a:ea typeface="Calibri" panose="020F0502020204030204" pitchFamily="34" charset="0"/>
                <a:cs typeface="Heebo" panose="00000500000000000000" pitchFamily="2" charset="-79"/>
              </a:rPr>
              <a:t>פיקניק קהילתי </a:t>
            </a:r>
            <a:r>
              <a:rPr kumimoji="0" lang="he-IL" sz="1100" b="0" i="0" u="none" strike="noStrike" kern="1200" cap="none" spc="0" normalizeH="0" baseline="0" noProof="0">
                <a:ln>
                  <a:noFill/>
                </a:ln>
                <a:solidFill>
                  <a:schemeClr val="bg1"/>
                </a:solidFill>
                <a:effectLst/>
                <a:uLnTx/>
                <a:uFillTx/>
                <a:latin typeface="Heebo" panose="00000500000000000000" pitchFamily="2" charset="-79"/>
                <a:ea typeface="Calibri" panose="020F0502020204030204" pitchFamily="34" charset="0"/>
                <a:cs typeface="Heebo" panose="00000500000000000000" pitchFamily="2" charset="-79"/>
              </a:rPr>
              <a:t>- אירועים קהילתיים עשויים לספק מענה גם לחוויה הקהילתית הרצויה, וגם כהזדמנות ליוזמות קהילתיות שיכללו כיבוד לשיתוף ו/או רכישה, זאת בהתאם לנטיית המבקרים לקיים מפגשי פיקניק משותפים במתחם ובהיעדר מוקד מסחרי בתחום. </a:t>
            </a: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100" i="0" u="sng" strike="noStrike" kern="1200" cap="none" spc="0" normalizeH="0" baseline="0" noProof="0">
                <a:ln>
                  <a:noFill/>
                </a:ln>
                <a:solidFill>
                  <a:schemeClr val="bg1"/>
                </a:solidFill>
                <a:effectLst/>
                <a:uLnTx/>
                <a:uFillTx/>
                <a:latin typeface="Heebo" panose="00000500000000000000" pitchFamily="2" charset="-79"/>
                <a:ea typeface="Calibri" panose="020F0502020204030204" pitchFamily="34" charset="0"/>
                <a:cs typeface="Heebo" panose="00000500000000000000" pitchFamily="2" charset="-79"/>
              </a:rPr>
              <a:t>חיזוק הזיקה למקום </a:t>
            </a:r>
            <a:r>
              <a:rPr kumimoji="0" lang="he-IL" sz="1100" b="0" i="0" u="none" strike="noStrike" kern="1200" cap="none" spc="0" normalizeH="0" baseline="0" noProof="0">
                <a:ln>
                  <a:noFill/>
                </a:ln>
                <a:solidFill>
                  <a:schemeClr val="bg1"/>
                </a:solidFill>
                <a:effectLst/>
                <a:uLnTx/>
                <a:uFillTx/>
                <a:latin typeface="Heebo" panose="00000500000000000000" pitchFamily="2" charset="-79"/>
                <a:ea typeface="Calibri" panose="020F0502020204030204" pitchFamily="34" charset="0"/>
                <a:cs typeface="Heebo" panose="00000500000000000000" pitchFamily="2" charset="-79"/>
              </a:rPr>
              <a:t>– הרקע ההיסטורי של המקום מהווה מקור לחיבור התושבים, ותחושת השייכות שלהם. ניתן לשלב אלמנטים עיצוביים – אינפורמטיביים ו/או מפעילים -  שיספקו מידע ויחזקו את חיבור התושבים למקום. </a:t>
            </a: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100" i="0" u="sng" strike="noStrike" kern="1200" cap="none" spc="0" normalizeH="0" baseline="0" noProof="0">
                <a:ln>
                  <a:noFill/>
                </a:ln>
                <a:solidFill>
                  <a:schemeClr val="bg1"/>
                </a:solidFill>
                <a:effectLst/>
                <a:uLnTx/>
                <a:uFillTx/>
                <a:latin typeface="Heebo" panose="00000500000000000000" pitchFamily="2" charset="-79"/>
                <a:ea typeface="Calibri" panose="020F0502020204030204" pitchFamily="34" charset="0"/>
                <a:cs typeface="Heebo" panose="00000500000000000000" pitchFamily="2" charset="-79"/>
              </a:rPr>
              <a:t>שילוט </a:t>
            </a:r>
            <a:r>
              <a:rPr kumimoji="0" lang="he-IL" sz="1100" b="0" i="0" u="none" strike="noStrike" kern="1200" cap="none" spc="0" normalizeH="0" baseline="0" noProof="0">
                <a:ln>
                  <a:noFill/>
                </a:ln>
                <a:solidFill>
                  <a:schemeClr val="bg1"/>
                </a:solidFill>
                <a:effectLst/>
                <a:uLnTx/>
                <a:uFillTx/>
                <a:latin typeface="Heebo" panose="00000500000000000000" pitchFamily="2" charset="-79"/>
                <a:ea typeface="Calibri" panose="020F0502020204030204" pitchFamily="34" charset="0"/>
                <a:cs typeface="Heebo" panose="00000500000000000000" pitchFamily="2" charset="-79"/>
              </a:rPr>
              <a:t>– הוספת שלטים מכוונים לשימוש במתקנים והתנהגות רצויה- שמירה על הניקיון, זהירות ברכיבה, שמות המתקנים, הצעות למשחק והפעלות. </a:t>
            </a:r>
            <a:endParaRPr kumimoji="0" lang="en-US" sz="1100" b="0" i="0" u="none" strike="noStrike" kern="1200" cap="none" spc="0" normalizeH="0" baseline="0" noProof="0">
              <a:ln>
                <a:noFill/>
              </a:ln>
              <a:solidFill>
                <a:schemeClr val="bg1"/>
              </a:solidFill>
              <a:effectLst/>
              <a:uLnTx/>
              <a:uFillTx/>
              <a:latin typeface="Heebo" panose="00000500000000000000" pitchFamily="2" charset="-79"/>
              <a:ea typeface="Calibri" panose="020F0502020204030204" pitchFamily="34" charset="0"/>
              <a:cs typeface="Heebo" panose="00000500000000000000" pitchFamily="2" charset="-79"/>
            </a:endParaRPr>
          </a:p>
        </p:txBody>
      </p:sp>
      <p:sp>
        <p:nvSpPr>
          <p:cNvPr id="2" name="מציין מיקום של מספר שקופית 5">
            <a:extLst>
              <a:ext uri="{FF2B5EF4-FFF2-40B4-BE49-F238E27FC236}">
                <a16:creationId xmlns:a16="http://schemas.microsoft.com/office/drawing/2014/main" id="{27015DAA-8D15-AD02-26D0-6941653E034F}"/>
              </a:ext>
            </a:extLst>
          </p:cNvPr>
          <p:cNvSpPr txBox="1">
            <a:spLocks/>
          </p:cNvSpPr>
          <p:nvPr/>
        </p:nvSpPr>
        <p:spPr>
          <a:xfrm>
            <a:off x="499650" y="6503289"/>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199E282D-D310-42D8-B8FF-78ED45A44D81}" type="slidenum">
              <a:rPr lang="he-IL" smtClean="0">
                <a:latin typeface="Heebo" pitchFamily="2" charset="-79"/>
                <a:cs typeface="Heebo" pitchFamily="2" charset="-79"/>
              </a:rPr>
              <a:pPr/>
              <a:t>4</a:t>
            </a:fld>
            <a:endParaRPr lang="he-IL">
              <a:latin typeface="Heebo" pitchFamily="2" charset="-79"/>
              <a:cs typeface="Heebo" pitchFamily="2" charset="-79"/>
            </a:endParaRPr>
          </a:p>
        </p:txBody>
      </p:sp>
      <p:sp>
        <p:nvSpPr>
          <p:cNvPr id="5" name="TextBox 4">
            <a:extLst>
              <a:ext uri="{FF2B5EF4-FFF2-40B4-BE49-F238E27FC236}">
                <a16:creationId xmlns:a16="http://schemas.microsoft.com/office/drawing/2014/main" id="{8AB8DF5D-62AF-5730-0C17-532EC55308F6}"/>
              </a:ext>
            </a:extLst>
          </p:cNvPr>
          <p:cNvSpPr txBox="1"/>
          <p:nvPr/>
        </p:nvSpPr>
        <p:spPr>
          <a:xfrm>
            <a:off x="9349977" y="6617485"/>
            <a:ext cx="2397886" cy="240515"/>
          </a:xfrm>
          <a:prstGeom prst="rect">
            <a:avLst/>
          </a:prstGeom>
          <a:noFill/>
        </p:spPr>
        <p:txBody>
          <a:bodyPr wrap="square">
            <a:spAutoFit/>
          </a:bodyPr>
          <a:lstStyle/>
          <a:p>
            <a:pPr algn="r" rtl="1">
              <a:lnSpc>
                <a:spcPct val="107000"/>
              </a:lnSpc>
              <a:spcAft>
                <a:spcPts val="800"/>
              </a:spcAft>
            </a:pPr>
            <a:r>
              <a:rPr lang="he-IL" sz="900">
                <a:effectLst/>
                <a:latin typeface="Heebo" panose="00000500000000000000" pitchFamily="2" charset="-79"/>
                <a:ea typeface="Calibri" panose="020F0502020204030204" pitchFamily="34" charset="0"/>
                <a:cs typeface="Heebo" panose="00000500000000000000" pitchFamily="2" charset="-79"/>
              </a:rPr>
              <a:t>*בספירת תנועת עוברים – הרחבה בגוף הדוח</a:t>
            </a:r>
          </a:p>
        </p:txBody>
      </p:sp>
    </p:spTree>
    <p:extLst>
      <p:ext uri="{BB962C8B-B14F-4D97-AF65-F5344CB8AC3E}">
        <p14:creationId xmlns:p14="http://schemas.microsoft.com/office/powerpoint/2010/main" val="19176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BBA13D67-8C49-6028-54E3-CFBE36AD682A}"/>
              </a:ext>
            </a:extLst>
          </p:cNvPr>
          <p:cNvCxnSpPr>
            <a:cxnSpLocks/>
          </p:cNvCxnSpPr>
          <p:nvPr/>
        </p:nvCxnSpPr>
        <p:spPr>
          <a:xfrm>
            <a:off x="10419878" y="2690164"/>
            <a:ext cx="9525" cy="504000"/>
          </a:xfrm>
          <a:prstGeom prst="line">
            <a:avLst/>
          </a:prstGeom>
          <a:ln>
            <a:solidFill>
              <a:srgbClr val="242156"/>
            </a:solidFill>
            <a:tailEnd type="ova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8921D1B-17FB-05CD-B1AF-31B2CA51060C}"/>
              </a:ext>
            </a:extLst>
          </p:cNvPr>
          <p:cNvSpPr/>
          <p:nvPr/>
        </p:nvSpPr>
        <p:spPr>
          <a:xfrm>
            <a:off x="0" y="733443"/>
            <a:ext cx="12192000" cy="887370"/>
          </a:xfrm>
          <a:prstGeom prst="rect">
            <a:avLst/>
          </a:prstGeom>
          <a:solidFill>
            <a:srgbClr val="BCEDE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5" name="Straight Connector 34">
            <a:extLst>
              <a:ext uri="{FF2B5EF4-FFF2-40B4-BE49-F238E27FC236}">
                <a16:creationId xmlns:a16="http://schemas.microsoft.com/office/drawing/2014/main" id="{1B0190FB-7429-21C5-38E7-77549E56646D}"/>
              </a:ext>
            </a:extLst>
          </p:cNvPr>
          <p:cNvCxnSpPr>
            <a:cxnSpLocks/>
          </p:cNvCxnSpPr>
          <p:nvPr/>
        </p:nvCxnSpPr>
        <p:spPr>
          <a:xfrm>
            <a:off x="3376217" y="2556586"/>
            <a:ext cx="0" cy="399446"/>
          </a:xfrm>
          <a:prstGeom prst="line">
            <a:avLst/>
          </a:prstGeom>
          <a:ln>
            <a:solidFill>
              <a:srgbClr val="242156"/>
            </a:solidFill>
            <a:tailEnd type="ova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D44D2656-4A3C-6C6C-E926-BCA5DBEDA151}"/>
              </a:ext>
            </a:extLst>
          </p:cNvPr>
          <p:cNvCxnSpPr>
            <a:cxnSpLocks/>
          </p:cNvCxnSpPr>
          <p:nvPr/>
        </p:nvCxnSpPr>
        <p:spPr>
          <a:xfrm>
            <a:off x="1414923" y="2710887"/>
            <a:ext cx="0" cy="1133614"/>
          </a:xfrm>
          <a:prstGeom prst="line">
            <a:avLst/>
          </a:prstGeom>
          <a:ln>
            <a:solidFill>
              <a:srgbClr val="242156"/>
            </a:solidFill>
            <a:tailEnd type="oval"/>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bg1"/>
                </a:solidFill>
                <a:latin typeface="Heebo" pitchFamily="2" charset="-79"/>
                <a:cs typeface="Heebo" pitchFamily="2" charset="-79"/>
              </a:rPr>
              <a:t>5</a:t>
            </a:fld>
            <a:endParaRPr lang="he-IL">
              <a:solidFill>
                <a:schemeClr val="bg1"/>
              </a:solidFill>
              <a:latin typeface="Heebo" pitchFamily="2" charset="-79"/>
              <a:cs typeface="Heebo" pitchFamily="2" charset="-79"/>
            </a:endParaRPr>
          </a:p>
        </p:txBody>
      </p:sp>
      <p:sp>
        <p:nvSpPr>
          <p:cNvPr id="23" name="TextBox 22">
            <a:extLst>
              <a:ext uri="{FF2B5EF4-FFF2-40B4-BE49-F238E27FC236}">
                <a16:creationId xmlns:a16="http://schemas.microsoft.com/office/drawing/2014/main" id="{F8E2BC1D-17FA-7604-3039-BF07DDE65F9E}"/>
              </a:ext>
            </a:extLst>
          </p:cNvPr>
          <p:cNvSpPr txBox="1"/>
          <p:nvPr/>
        </p:nvSpPr>
        <p:spPr>
          <a:xfrm>
            <a:off x="3951914" y="210223"/>
            <a:ext cx="802421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a:solidFill>
                  <a:srgbClr val="40A8AD"/>
                </a:solidFill>
                <a:latin typeface="Heebo" pitchFamily="2" charset="-79"/>
                <a:cs typeface="Heebo" pitchFamily="2" charset="-79"/>
              </a:rPr>
              <a:t>רקע</a:t>
            </a:r>
          </a:p>
        </p:txBody>
      </p:sp>
      <p:cxnSp>
        <p:nvCxnSpPr>
          <p:cNvPr id="29" name="Straight Connector 28">
            <a:extLst>
              <a:ext uri="{FF2B5EF4-FFF2-40B4-BE49-F238E27FC236}">
                <a16:creationId xmlns:a16="http://schemas.microsoft.com/office/drawing/2014/main" id="{4C0D138C-9CDF-993E-F25D-8726442F3C55}"/>
              </a:ext>
            </a:extLst>
          </p:cNvPr>
          <p:cNvCxnSpPr>
            <a:cxnSpLocks/>
          </p:cNvCxnSpPr>
          <p:nvPr/>
        </p:nvCxnSpPr>
        <p:spPr>
          <a:xfrm flipH="1">
            <a:off x="39486" y="2527481"/>
            <a:ext cx="11952000" cy="0"/>
          </a:xfrm>
          <a:prstGeom prst="line">
            <a:avLst/>
          </a:prstGeom>
          <a:ln>
            <a:solidFill>
              <a:srgbClr val="242156"/>
            </a:solidFill>
            <a:headEnd type="ova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9501B93-3CD8-6815-350B-B769711F15B0}"/>
              </a:ext>
            </a:extLst>
          </p:cNvPr>
          <p:cNvSpPr txBox="1"/>
          <p:nvPr/>
        </p:nvSpPr>
        <p:spPr>
          <a:xfrm>
            <a:off x="276447" y="746649"/>
            <a:ext cx="11438977" cy="832920"/>
          </a:xfrm>
          <a:prstGeom prst="rect">
            <a:avLst/>
          </a:prstGeom>
          <a:noFill/>
        </p:spPr>
        <p:txBody>
          <a:bodyPr wrap="square">
            <a:spAutoFit/>
          </a:bodyPr>
          <a:lstStyle/>
          <a:p>
            <a:pPr marL="171450" marR="0" lvl="0" indent="-171450" algn="r" defTabSz="914400" rtl="1"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a:pPr>
            <a:r>
              <a:rPr lang="he-IL" sz="1100" b="1" dirty="0">
                <a:solidFill>
                  <a:prstClr val="black"/>
                </a:solidFill>
                <a:latin typeface="Heebo" pitchFamily="2" charset="-79"/>
                <a:ea typeface="Tahoma"/>
                <a:cs typeface="Heebo" pitchFamily="2" charset="-79"/>
              </a:rPr>
              <a:t>גן השניים שוכן באזור מרכזי המחבר בין מספר שכונות ביפו ומהווה מקום מפגש קבוע לתושבים, בעל ערך מהותי, היסטורי, נוסטלגי ותרבותי חשוב. </a:t>
            </a:r>
          </a:p>
          <a:p>
            <a:pPr marL="171450" marR="0" lvl="0" indent="-171450" algn="r" defTabSz="914400" rtl="1" eaLnBrk="1" fontAlgn="auto" latinLnBrk="0" hangingPunct="1">
              <a:lnSpc>
                <a:spcPct val="150000"/>
              </a:lnSpc>
              <a:spcBef>
                <a:spcPts val="0"/>
              </a:spcBef>
              <a:spcAft>
                <a:spcPts val="0"/>
              </a:spcAft>
              <a:buClr>
                <a:schemeClr val="tx1"/>
              </a:buClr>
              <a:buSzPct val="200000"/>
              <a:buFont typeface="Arial" panose="020B0604020202020204" pitchFamily="34" charset="0"/>
              <a:buChar char="•"/>
              <a:tabLst/>
              <a:defRPr/>
            </a:pPr>
            <a:r>
              <a:rPr lang="he-IL" sz="1100" b="1" dirty="0">
                <a:solidFill>
                  <a:prstClr val="black"/>
                </a:solidFill>
                <a:latin typeface="Heebo" pitchFamily="2" charset="-79"/>
                <a:ea typeface="Tahoma"/>
                <a:cs typeface="Heebo" pitchFamily="2" charset="-79"/>
              </a:rPr>
              <a:t>מניע להתערבות: המישלמה ליפו זיהו את הפוטנציאל הגלום בגן להוות מוקד נגיש ואיכותי לרווחת כלל התושבים, ובייחוד משפחות לילדים בגיל הרך, והזמינו את אורבן95 להצטרף לפרויקט. </a:t>
            </a:r>
          </a:p>
          <a:p>
            <a:pPr marL="171450" marR="0" lvl="0" indent="-171450" algn="r" defTabSz="914400" rtl="1" eaLnBrk="1" fontAlgn="auto" latinLnBrk="0" hangingPunct="1">
              <a:lnSpc>
                <a:spcPct val="150000"/>
              </a:lnSpc>
              <a:spcBef>
                <a:spcPts val="0"/>
              </a:spcBef>
              <a:spcAft>
                <a:spcPts val="0"/>
              </a:spcAft>
              <a:buClr>
                <a:schemeClr val="tx1"/>
              </a:buClr>
              <a:buSzPct val="200000"/>
              <a:buFont typeface="Arial" panose="020B0604020202020204" pitchFamily="34" charset="0"/>
              <a:buChar char="•"/>
              <a:tabLst/>
              <a:defRPr/>
            </a:pPr>
            <a:r>
              <a:rPr lang="he-IL" sz="1100" b="1" dirty="0">
                <a:solidFill>
                  <a:prstClr val="black"/>
                </a:solidFill>
                <a:latin typeface="Heebo" pitchFamily="2" charset="-79"/>
                <a:ea typeface="Tahoma"/>
                <a:cs typeface="Heebo" pitchFamily="2" charset="-79"/>
              </a:rPr>
              <a:t>נקודת מוצא: רווחת העֶמדה בקרב הציבור כי הגן אינו מקום נעים ובטוח לביקור ושהייה. לצד זאת, תושבים מקרב האוכלוסייה הערבית חשים חיבור ערכי לגן ("כמו כיכר רבין של יפו").</a:t>
            </a:r>
          </a:p>
        </p:txBody>
      </p:sp>
      <p:cxnSp>
        <p:nvCxnSpPr>
          <p:cNvPr id="90" name="Straight Connector 89">
            <a:extLst>
              <a:ext uri="{FF2B5EF4-FFF2-40B4-BE49-F238E27FC236}">
                <a16:creationId xmlns:a16="http://schemas.microsoft.com/office/drawing/2014/main" id="{D7C6605F-DBD9-A62F-456F-E699432DB009}"/>
              </a:ext>
            </a:extLst>
          </p:cNvPr>
          <p:cNvCxnSpPr>
            <a:cxnSpLocks/>
          </p:cNvCxnSpPr>
          <p:nvPr/>
        </p:nvCxnSpPr>
        <p:spPr>
          <a:xfrm>
            <a:off x="11559769" y="2804671"/>
            <a:ext cx="9525" cy="1228671"/>
          </a:xfrm>
          <a:prstGeom prst="line">
            <a:avLst/>
          </a:prstGeom>
          <a:ln>
            <a:solidFill>
              <a:srgbClr val="242156"/>
            </a:solidFill>
            <a:tailEnd type="ova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743AFB1E-EF82-F3BF-7863-73880789CAAD}"/>
              </a:ext>
            </a:extLst>
          </p:cNvPr>
          <p:cNvSpPr txBox="1"/>
          <p:nvPr/>
        </p:nvSpPr>
        <p:spPr>
          <a:xfrm>
            <a:off x="11130232" y="3998002"/>
            <a:ext cx="878123" cy="720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rtl="1" eaLnBrk="1" fontAlgn="auto" latinLnBrk="0" hangingPunct="1">
              <a:lnSpc>
                <a:spcPct val="150000"/>
              </a:lnSpc>
              <a:spcBef>
                <a:spcPts val="0"/>
              </a:spcBef>
              <a:spcAft>
                <a:spcPts val="0"/>
              </a:spcAft>
              <a:buClr>
                <a:srgbClr val="FFC000"/>
              </a:buClr>
              <a:buSzTx/>
              <a:buFontTx/>
              <a:buNone/>
              <a:tabLst/>
              <a:defRPr/>
            </a:pPr>
            <a:r>
              <a:rPr lang="he-IL" sz="1200" b="1">
                <a:solidFill>
                  <a:prstClr val="black"/>
                </a:solidFill>
                <a:latin typeface="Heebo" pitchFamily="2" charset="-79"/>
                <a:ea typeface="Tahoma"/>
                <a:cs typeface="Heebo" pitchFamily="2" charset="-79"/>
              </a:rPr>
              <a:t>מדידה לפני התערבות</a:t>
            </a:r>
            <a:endParaRPr lang="he-IL" sz="1200">
              <a:solidFill>
                <a:prstClr val="black"/>
              </a:solidFill>
              <a:latin typeface="Heebo" pitchFamily="2" charset="-79"/>
              <a:ea typeface="Tahoma"/>
              <a:cs typeface="Heebo" pitchFamily="2" charset="-79"/>
            </a:endParaRPr>
          </a:p>
        </p:txBody>
      </p:sp>
      <p:cxnSp>
        <p:nvCxnSpPr>
          <p:cNvPr id="105" name="Straight Connector 104">
            <a:extLst>
              <a:ext uri="{FF2B5EF4-FFF2-40B4-BE49-F238E27FC236}">
                <a16:creationId xmlns:a16="http://schemas.microsoft.com/office/drawing/2014/main" id="{96C67F03-A70F-8916-08AD-F6137F4ED5CF}"/>
              </a:ext>
            </a:extLst>
          </p:cNvPr>
          <p:cNvCxnSpPr>
            <a:cxnSpLocks/>
          </p:cNvCxnSpPr>
          <p:nvPr/>
        </p:nvCxnSpPr>
        <p:spPr>
          <a:xfrm>
            <a:off x="7985291" y="2778209"/>
            <a:ext cx="0" cy="399446"/>
          </a:xfrm>
          <a:prstGeom prst="line">
            <a:avLst/>
          </a:prstGeom>
          <a:ln>
            <a:solidFill>
              <a:srgbClr val="242156"/>
            </a:solidFill>
            <a:tailEnd type="ova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6006E218-108C-3A05-DA12-02C622377B18}"/>
              </a:ext>
            </a:extLst>
          </p:cNvPr>
          <p:cNvSpPr txBox="1"/>
          <p:nvPr/>
        </p:nvSpPr>
        <p:spPr>
          <a:xfrm>
            <a:off x="6180946" y="3161298"/>
            <a:ext cx="3303991" cy="888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rtl="1" eaLnBrk="1" fontAlgn="auto" latinLnBrk="0" hangingPunct="1">
              <a:lnSpc>
                <a:spcPct val="150000"/>
              </a:lnSpc>
              <a:spcBef>
                <a:spcPts val="0"/>
              </a:spcBef>
              <a:spcAft>
                <a:spcPts val="0"/>
              </a:spcAft>
              <a:buClr>
                <a:srgbClr val="FFC000"/>
              </a:buClr>
              <a:buSzTx/>
              <a:buFontTx/>
              <a:buNone/>
              <a:tabLst/>
              <a:defRPr/>
            </a:pPr>
            <a:r>
              <a:rPr lang="he-IL" sz="1200" b="1" dirty="0">
                <a:solidFill>
                  <a:prstClr val="black"/>
                </a:solidFill>
                <a:latin typeface="Heebo" pitchFamily="2" charset="-79"/>
                <a:ea typeface="Tahoma"/>
                <a:cs typeface="Heebo" pitchFamily="2" charset="-79"/>
              </a:rPr>
              <a:t>אירוע שיתוף ציבור לחידוש גן השניים</a:t>
            </a:r>
          </a:p>
          <a:p>
            <a:pPr marL="0" marR="0" lvl="0" indent="0" defTabSz="914400" rtl="1" eaLnBrk="1" fontAlgn="auto" latinLnBrk="0" hangingPunct="1">
              <a:lnSpc>
                <a:spcPct val="150000"/>
              </a:lnSpc>
              <a:spcBef>
                <a:spcPts val="0"/>
              </a:spcBef>
              <a:spcAft>
                <a:spcPts val="0"/>
              </a:spcAft>
              <a:buClr>
                <a:srgbClr val="FFC000"/>
              </a:buClr>
              <a:buSzTx/>
              <a:buFontTx/>
              <a:buNone/>
              <a:tabLst/>
              <a:defRPr/>
            </a:pPr>
            <a:r>
              <a:rPr lang="he-IL" sz="1200" b="1" dirty="0">
                <a:solidFill>
                  <a:prstClr val="black"/>
                </a:solidFill>
                <a:latin typeface="Heebo" pitchFamily="2" charset="-79"/>
                <a:ea typeface="Tahoma"/>
                <a:cs typeface="Heebo" pitchFamily="2" charset="-79"/>
              </a:rPr>
              <a:t>בהובלת המישלמה ליפו, אגף שפ"ע ואורבן95 </a:t>
            </a:r>
          </a:p>
        </p:txBody>
      </p:sp>
      <p:pic>
        <p:nvPicPr>
          <p:cNvPr id="8" name="Picture 7">
            <a:extLst>
              <a:ext uri="{FF2B5EF4-FFF2-40B4-BE49-F238E27FC236}">
                <a16:creationId xmlns:a16="http://schemas.microsoft.com/office/drawing/2014/main" id="{CB092124-D964-47A7-A268-F82E2E464196}"/>
              </a:ext>
            </a:extLst>
          </p:cNvPr>
          <p:cNvPicPr>
            <a:picLocks noChangeAspect="1"/>
          </p:cNvPicPr>
          <p:nvPr/>
        </p:nvPicPr>
        <p:blipFill rotWithShape="1">
          <a:blip r:embed="rId3"/>
          <a:srcRect l="721" t="2175" r="1868"/>
          <a:stretch/>
        </p:blipFill>
        <p:spPr>
          <a:xfrm>
            <a:off x="5997315" y="3786674"/>
            <a:ext cx="3671251" cy="2390171"/>
          </a:xfrm>
          <a:prstGeom prst="roundRect">
            <a:avLst>
              <a:gd name="adj" fmla="val 8594"/>
            </a:avLst>
          </a:prstGeom>
          <a:solidFill>
            <a:srgbClr val="FFFFFF">
              <a:shade val="85000"/>
            </a:srgbClr>
          </a:solidFill>
          <a:ln>
            <a:noFill/>
          </a:ln>
          <a:effectLst/>
        </p:spPr>
      </p:pic>
      <p:grpSp>
        <p:nvGrpSpPr>
          <p:cNvPr id="12" name="Group 11">
            <a:extLst>
              <a:ext uri="{FF2B5EF4-FFF2-40B4-BE49-F238E27FC236}">
                <a16:creationId xmlns:a16="http://schemas.microsoft.com/office/drawing/2014/main" id="{1A3B67C2-0E60-B1A8-14DB-49A2C709E1B9}"/>
              </a:ext>
            </a:extLst>
          </p:cNvPr>
          <p:cNvGrpSpPr/>
          <p:nvPr/>
        </p:nvGrpSpPr>
        <p:grpSpPr>
          <a:xfrm>
            <a:off x="3043866" y="2230527"/>
            <a:ext cx="701395" cy="584943"/>
            <a:chOff x="5619737" y="1920367"/>
            <a:chExt cx="701395" cy="584943"/>
          </a:xfrm>
        </p:grpSpPr>
        <p:sp>
          <p:nvSpPr>
            <p:cNvPr id="13" name="Oval 12">
              <a:extLst>
                <a:ext uri="{FF2B5EF4-FFF2-40B4-BE49-F238E27FC236}">
                  <a16:creationId xmlns:a16="http://schemas.microsoft.com/office/drawing/2014/main" id="{83EFF350-013F-CD27-857B-947EEAB90035}"/>
                </a:ext>
              </a:extLst>
            </p:cNvPr>
            <p:cNvSpPr/>
            <p:nvPr/>
          </p:nvSpPr>
          <p:spPr>
            <a:xfrm>
              <a:off x="5673402" y="1920367"/>
              <a:ext cx="584943" cy="584943"/>
            </a:xfrm>
            <a:prstGeom prst="ellipse">
              <a:avLst/>
            </a:prstGeom>
            <a:gradFill flip="none" rotWithShape="1">
              <a:gsLst>
                <a:gs pos="50000">
                  <a:srgbClr val="A0D4D6"/>
                </a:gs>
                <a:gs pos="100000">
                  <a:schemeClr val="bg1"/>
                </a:gs>
                <a:gs pos="0">
                  <a:srgbClr val="40A8AD"/>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TextBox 13">
              <a:extLst>
                <a:ext uri="{FF2B5EF4-FFF2-40B4-BE49-F238E27FC236}">
                  <a16:creationId xmlns:a16="http://schemas.microsoft.com/office/drawing/2014/main" id="{5F56C868-A7C6-FBCE-9170-D82FE48A92B5}"/>
                </a:ext>
              </a:extLst>
            </p:cNvPr>
            <p:cNvSpPr txBox="1"/>
            <p:nvPr/>
          </p:nvSpPr>
          <p:spPr>
            <a:xfrm>
              <a:off x="5619737" y="2023565"/>
              <a:ext cx="701395" cy="400110"/>
            </a:xfrm>
            <a:prstGeom prst="rect">
              <a:avLst/>
            </a:prstGeom>
            <a:noFill/>
          </p:spPr>
          <p:txBody>
            <a:bodyPr wrap="square">
              <a:spAutoFit/>
            </a:bodyPr>
            <a:lstStyle/>
            <a:p>
              <a:pPr algn="ctr"/>
              <a:r>
                <a:rPr lang="he-IL" sz="1000" b="1">
                  <a:solidFill>
                    <a:schemeClr val="bg1"/>
                  </a:solidFill>
                  <a:latin typeface="Heebo" pitchFamily="2" charset="-79"/>
                  <a:cs typeface="Heebo" pitchFamily="2" charset="-79"/>
                </a:rPr>
                <a:t>ינואר 2024</a:t>
              </a:r>
            </a:p>
          </p:txBody>
        </p:sp>
      </p:grpSp>
      <p:sp>
        <p:nvSpPr>
          <p:cNvPr id="15" name="TextBox 14">
            <a:extLst>
              <a:ext uri="{FF2B5EF4-FFF2-40B4-BE49-F238E27FC236}">
                <a16:creationId xmlns:a16="http://schemas.microsoft.com/office/drawing/2014/main" id="{5CBE6A01-9588-ED89-B57F-9B504DE37AED}"/>
              </a:ext>
            </a:extLst>
          </p:cNvPr>
          <p:cNvSpPr txBox="1"/>
          <p:nvPr/>
        </p:nvSpPr>
        <p:spPr>
          <a:xfrm>
            <a:off x="1579326" y="2924522"/>
            <a:ext cx="3533304" cy="740587"/>
          </a:xfrm>
          <a:prstGeom prst="rect">
            <a:avLst/>
          </a:prstGeom>
          <a:noFill/>
        </p:spPr>
        <p:txBody>
          <a:bodyPr wrap="square">
            <a:spAutoFit/>
          </a:bodyPr>
          <a:lstStyle/>
          <a:p>
            <a:pPr algn="ctr" rtl="1">
              <a:lnSpc>
                <a:spcPct val="150000"/>
              </a:lnSpc>
              <a:buClr>
                <a:srgbClr val="FFC000"/>
              </a:buClr>
              <a:defRPr/>
            </a:pPr>
            <a:r>
              <a:rPr lang="he-IL" b="1">
                <a:solidFill>
                  <a:srgbClr val="40A8AD"/>
                </a:solidFill>
                <a:latin typeface="Heebo" pitchFamily="2" charset="-79"/>
                <a:ea typeface="Tahoma" pitchFamily="34" charset="0"/>
                <a:cs typeface="Heebo" pitchFamily="2" charset="-79"/>
              </a:rPr>
              <a:t>השלמת ההתערבות </a:t>
            </a:r>
          </a:p>
          <a:p>
            <a:pPr algn="ctr" rtl="1">
              <a:lnSpc>
                <a:spcPct val="150000"/>
              </a:lnSpc>
              <a:buClr>
                <a:srgbClr val="FFC000"/>
              </a:buClr>
              <a:defRPr/>
            </a:pPr>
            <a:r>
              <a:rPr lang="he-IL" sz="1100" b="1">
                <a:solidFill>
                  <a:srgbClr val="40A8AD"/>
                </a:solidFill>
                <a:latin typeface="Heebo" pitchFamily="2" charset="-79"/>
                <a:ea typeface="Tahoma" pitchFamily="34" charset="0"/>
                <a:cs typeface="Heebo" pitchFamily="2" charset="-79"/>
              </a:rPr>
              <a:t>ב-17.1.24 נערך אירוע השקה חגיגי</a:t>
            </a:r>
          </a:p>
        </p:txBody>
      </p:sp>
      <p:sp>
        <p:nvSpPr>
          <p:cNvPr id="16" name="TextBox 15">
            <a:extLst>
              <a:ext uri="{FF2B5EF4-FFF2-40B4-BE49-F238E27FC236}">
                <a16:creationId xmlns:a16="http://schemas.microsoft.com/office/drawing/2014/main" id="{2A9199CD-63BB-1912-2BDA-381A8034C6C7}"/>
              </a:ext>
            </a:extLst>
          </p:cNvPr>
          <p:cNvSpPr txBox="1"/>
          <p:nvPr/>
        </p:nvSpPr>
        <p:spPr>
          <a:xfrm>
            <a:off x="953778" y="3949226"/>
            <a:ext cx="901314" cy="291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rtl="1" eaLnBrk="1" fontAlgn="auto" latinLnBrk="0" hangingPunct="1">
              <a:lnSpc>
                <a:spcPct val="150000"/>
              </a:lnSpc>
              <a:spcBef>
                <a:spcPts val="0"/>
              </a:spcBef>
              <a:spcAft>
                <a:spcPts val="0"/>
              </a:spcAft>
              <a:buClr>
                <a:srgbClr val="FFC000"/>
              </a:buClr>
              <a:buSzTx/>
              <a:buFontTx/>
              <a:buNone/>
              <a:tabLst/>
              <a:defRPr/>
            </a:pPr>
            <a:r>
              <a:rPr lang="he-IL" sz="1200" b="1" dirty="0">
                <a:solidFill>
                  <a:prstClr val="black"/>
                </a:solidFill>
                <a:latin typeface="Heebo" pitchFamily="2" charset="-79"/>
                <a:ea typeface="Tahoma"/>
                <a:cs typeface="Heebo" pitchFamily="2" charset="-79"/>
              </a:rPr>
              <a:t>מדידה לאחר התערבות</a:t>
            </a:r>
            <a:endParaRPr lang="en-US" sz="1200" b="1" dirty="0">
              <a:solidFill>
                <a:prstClr val="black"/>
              </a:solidFill>
              <a:latin typeface="Heebo" pitchFamily="2" charset="-79"/>
              <a:ea typeface="Tahoma"/>
              <a:cs typeface="Heebo" pitchFamily="2" charset="-79"/>
            </a:endParaRPr>
          </a:p>
        </p:txBody>
      </p:sp>
      <p:pic>
        <p:nvPicPr>
          <p:cNvPr id="21" name="Picture 20">
            <a:hlinkClick r:id="rId4"/>
            <a:extLst>
              <a:ext uri="{FF2B5EF4-FFF2-40B4-BE49-F238E27FC236}">
                <a16:creationId xmlns:a16="http://schemas.microsoft.com/office/drawing/2014/main" id="{175FA7BC-1BA1-44F5-C7E6-9539B5A7E0B8}"/>
              </a:ext>
            </a:extLst>
          </p:cNvPr>
          <p:cNvPicPr>
            <a:picLocks noChangeAspect="1"/>
          </p:cNvPicPr>
          <p:nvPr/>
        </p:nvPicPr>
        <p:blipFill rotWithShape="1">
          <a:blip r:embed="rId5"/>
          <a:srcRect l="10558" r="8114"/>
          <a:stretch/>
        </p:blipFill>
        <p:spPr>
          <a:xfrm>
            <a:off x="3627894" y="3774161"/>
            <a:ext cx="1322271" cy="2211037"/>
          </a:xfrm>
          <a:prstGeom prst="roundRect">
            <a:avLst>
              <a:gd name="adj" fmla="val 8594"/>
            </a:avLst>
          </a:prstGeom>
          <a:solidFill>
            <a:srgbClr val="FFFFFF">
              <a:shade val="85000"/>
            </a:srgbClr>
          </a:solidFill>
          <a:ln>
            <a:noFill/>
          </a:ln>
          <a:effectLst/>
        </p:spPr>
      </p:pic>
      <p:pic>
        <p:nvPicPr>
          <p:cNvPr id="18" name="Picture 17">
            <a:hlinkClick r:id="rId4"/>
            <a:extLst>
              <a:ext uri="{FF2B5EF4-FFF2-40B4-BE49-F238E27FC236}">
                <a16:creationId xmlns:a16="http://schemas.microsoft.com/office/drawing/2014/main" id="{1B2CA967-D89A-016A-7CFF-3C27B2C32205}"/>
              </a:ext>
            </a:extLst>
          </p:cNvPr>
          <p:cNvPicPr>
            <a:picLocks noChangeAspect="1"/>
          </p:cNvPicPr>
          <p:nvPr/>
        </p:nvPicPr>
        <p:blipFill>
          <a:blip r:embed="rId6"/>
          <a:stretch>
            <a:fillRect/>
          </a:stretch>
        </p:blipFill>
        <p:spPr>
          <a:xfrm>
            <a:off x="1941301" y="3774161"/>
            <a:ext cx="1606654" cy="2477517"/>
          </a:xfrm>
          <a:prstGeom prst="roundRect">
            <a:avLst>
              <a:gd name="adj" fmla="val 8594"/>
            </a:avLst>
          </a:prstGeom>
          <a:solidFill>
            <a:srgbClr val="FFFFFF">
              <a:shade val="85000"/>
            </a:srgbClr>
          </a:solidFill>
          <a:ln>
            <a:noFill/>
          </a:ln>
          <a:effectLst/>
        </p:spPr>
      </p:pic>
      <p:sp>
        <p:nvSpPr>
          <p:cNvPr id="36" name="Oval 35">
            <a:extLst>
              <a:ext uri="{FF2B5EF4-FFF2-40B4-BE49-F238E27FC236}">
                <a16:creationId xmlns:a16="http://schemas.microsoft.com/office/drawing/2014/main" id="{3F6D207A-6046-EE03-8748-0C525DC88E81}"/>
              </a:ext>
            </a:extLst>
          </p:cNvPr>
          <p:cNvSpPr/>
          <p:nvPr/>
        </p:nvSpPr>
        <p:spPr>
          <a:xfrm>
            <a:off x="11228183" y="2235744"/>
            <a:ext cx="584943" cy="584943"/>
          </a:xfrm>
          <a:prstGeom prst="ellipse">
            <a:avLst/>
          </a:prstGeom>
          <a:gradFill flip="none" rotWithShape="1">
            <a:gsLst>
              <a:gs pos="0">
                <a:srgbClr val="660066">
                  <a:tint val="66000"/>
                  <a:satMod val="160000"/>
                </a:srgbClr>
              </a:gs>
              <a:gs pos="50000">
                <a:srgbClr val="660066">
                  <a:tint val="44500"/>
                  <a:satMod val="160000"/>
                </a:srgbClr>
              </a:gs>
              <a:gs pos="100000">
                <a:srgbClr val="660066">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7" name="Oval 36">
            <a:extLst>
              <a:ext uri="{FF2B5EF4-FFF2-40B4-BE49-F238E27FC236}">
                <a16:creationId xmlns:a16="http://schemas.microsoft.com/office/drawing/2014/main" id="{36F0CE59-7FFA-F5AE-A13E-9AE73E8FCDAC}"/>
              </a:ext>
            </a:extLst>
          </p:cNvPr>
          <p:cNvSpPr/>
          <p:nvPr/>
        </p:nvSpPr>
        <p:spPr>
          <a:xfrm>
            <a:off x="11279726" y="2285060"/>
            <a:ext cx="486308" cy="48630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solidFill>
                <a:srgbClr val="40A8AD"/>
              </a:solidFill>
            </a:endParaRPr>
          </a:p>
        </p:txBody>
      </p:sp>
      <p:sp>
        <p:nvSpPr>
          <p:cNvPr id="38" name="TextBox 37">
            <a:extLst>
              <a:ext uri="{FF2B5EF4-FFF2-40B4-BE49-F238E27FC236}">
                <a16:creationId xmlns:a16="http://schemas.microsoft.com/office/drawing/2014/main" id="{E1437EAC-A72B-2D5A-CB34-0B1588644212}"/>
              </a:ext>
            </a:extLst>
          </p:cNvPr>
          <p:cNvSpPr txBox="1"/>
          <p:nvPr/>
        </p:nvSpPr>
        <p:spPr>
          <a:xfrm>
            <a:off x="11195909" y="2282587"/>
            <a:ext cx="647532" cy="507831"/>
          </a:xfrm>
          <a:prstGeom prst="rect">
            <a:avLst/>
          </a:prstGeom>
          <a:noFill/>
        </p:spPr>
        <p:txBody>
          <a:bodyPr wrap="square">
            <a:spAutoFit/>
          </a:bodyPr>
          <a:lstStyle/>
          <a:p>
            <a:pPr algn="ctr"/>
            <a:r>
              <a:rPr lang="he-IL" sz="900">
                <a:solidFill>
                  <a:srgbClr val="660066"/>
                </a:solidFill>
                <a:latin typeface="Heebo" pitchFamily="2" charset="-79"/>
                <a:cs typeface="Heebo" pitchFamily="2" charset="-79"/>
              </a:rPr>
              <a:t>מרץ-אפריל 2021</a:t>
            </a:r>
          </a:p>
        </p:txBody>
      </p:sp>
      <p:sp>
        <p:nvSpPr>
          <p:cNvPr id="39" name="Oval 38">
            <a:extLst>
              <a:ext uri="{FF2B5EF4-FFF2-40B4-BE49-F238E27FC236}">
                <a16:creationId xmlns:a16="http://schemas.microsoft.com/office/drawing/2014/main" id="{74783905-2EC1-340D-A257-80064940FD63}"/>
              </a:ext>
            </a:extLst>
          </p:cNvPr>
          <p:cNvSpPr/>
          <p:nvPr/>
        </p:nvSpPr>
        <p:spPr>
          <a:xfrm>
            <a:off x="1136502" y="2235009"/>
            <a:ext cx="584943" cy="584943"/>
          </a:xfrm>
          <a:prstGeom prst="ellipse">
            <a:avLst/>
          </a:prstGeom>
          <a:gradFill flip="none" rotWithShape="1">
            <a:gsLst>
              <a:gs pos="0">
                <a:srgbClr val="660066">
                  <a:tint val="66000"/>
                  <a:satMod val="160000"/>
                </a:srgbClr>
              </a:gs>
              <a:gs pos="50000">
                <a:srgbClr val="660066">
                  <a:tint val="44500"/>
                  <a:satMod val="160000"/>
                </a:srgbClr>
              </a:gs>
              <a:gs pos="100000">
                <a:srgbClr val="660066">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0" name="Oval 39">
            <a:extLst>
              <a:ext uri="{FF2B5EF4-FFF2-40B4-BE49-F238E27FC236}">
                <a16:creationId xmlns:a16="http://schemas.microsoft.com/office/drawing/2014/main" id="{3C42F417-A774-9606-6778-BD55E97B0C2D}"/>
              </a:ext>
            </a:extLst>
          </p:cNvPr>
          <p:cNvSpPr/>
          <p:nvPr/>
        </p:nvSpPr>
        <p:spPr>
          <a:xfrm>
            <a:off x="1188045" y="2284325"/>
            <a:ext cx="486308" cy="48630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solidFill>
                <a:srgbClr val="40A8AD"/>
              </a:solidFill>
            </a:endParaRPr>
          </a:p>
        </p:txBody>
      </p:sp>
      <p:sp>
        <p:nvSpPr>
          <p:cNvPr id="41" name="TextBox 40">
            <a:extLst>
              <a:ext uri="{FF2B5EF4-FFF2-40B4-BE49-F238E27FC236}">
                <a16:creationId xmlns:a16="http://schemas.microsoft.com/office/drawing/2014/main" id="{AEF3EA9F-F488-90EF-A832-BFFA31631220}"/>
              </a:ext>
            </a:extLst>
          </p:cNvPr>
          <p:cNvSpPr txBox="1"/>
          <p:nvPr/>
        </p:nvSpPr>
        <p:spPr>
          <a:xfrm>
            <a:off x="1107433" y="2339308"/>
            <a:ext cx="647532" cy="369332"/>
          </a:xfrm>
          <a:prstGeom prst="rect">
            <a:avLst/>
          </a:prstGeom>
          <a:noFill/>
        </p:spPr>
        <p:txBody>
          <a:bodyPr wrap="square">
            <a:spAutoFit/>
          </a:bodyPr>
          <a:lstStyle/>
          <a:p>
            <a:pPr algn="ctr"/>
            <a:r>
              <a:rPr lang="he-IL" sz="900">
                <a:solidFill>
                  <a:srgbClr val="660066"/>
                </a:solidFill>
                <a:latin typeface="Heebo" pitchFamily="2" charset="-79"/>
                <a:cs typeface="Heebo" pitchFamily="2" charset="-79"/>
              </a:rPr>
              <a:t>מרץ 2024</a:t>
            </a:r>
          </a:p>
        </p:txBody>
      </p:sp>
      <p:cxnSp>
        <p:nvCxnSpPr>
          <p:cNvPr id="66" name="Straight Connector 65">
            <a:extLst>
              <a:ext uri="{FF2B5EF4-FFF2-40B4-BE49-F238E27FC236}">
                <a16:creationId xmlns:a16="http://schemas.microsoft.com/office/drawing/2014/main" id="{31709E41-DA3F-D3E5-8375-679A442DAC17}"/>
              </a:ext>
            </a:extLst>
          </p:cNvPr>
          <p:cNvCxnSpPr>
            <a:cxnSpLocks/>
          </p:cNvCxnSpPr>
          <p:nvPr/>
        </p:nvCxnSpPr>
        <p:spPr>
          <a:xfrm flipV="1">
            <a:off x="11568424" y="906517"/>
            <a:ext cx="0" cy="1368000"/>
          </a:xfrm>
          <a:prstGeom prst="line">
            <a:avLst/>
          </a:prstGeom>
          <a:ln>
            <a:solidFill>
              <a:srgbClr val="242156"/>
            </a:solidFill>
            <a:tailEnd type="ova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5B622FA9-2498-0533-A96F-0B29EBDBD93A}"/>
              </a:ext>
            </a:extLst>
          </p:cNvPr>
          <p:cNvSpPr/>
          <p:nvPr/>
        </p:nvSpPr>
        <p:spPr>
          <a:xfrm>
            <a:off x="11889516" y="2403444"/>
            <a:ext cx="248073" cy="248073"/>
          </a:xfrm>
          <a:prstGeom prst="ellipse">
            <a:avLst/>
          </a:prstGeom>
          <a:gradFill flip="none" rotWithShape="1">
            <a:gsLst>
              <a:gs pos="50000">
                <a:srgbClr val="A0D4D6"/>
              </a:gs>
              <a:gs pos="100000">
                <a:schemeClr val="bg1"/>
              </a:gs>
              <a:gs pos="0">
                <a:srgbClr val="40A8AD"/>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5" name="Oval 74">
            <a:extLst>
              <a:ext uri="{FF2B5EF4-FFF2-40B4-BE49-F238E27FC236}">
                <a16:creationId xmlns:a16="http://schemas.microsoft.com/office/drawing/2014/main" id="{C2EC2463-AB8A-C183-57C2-4D3DF4B1F838}"/>
              </a:ext>
            </a:extLst>
          </p:cNvPr>
          <p:cNvSpPr/>
          <p:nvPr/>
        </p:nvSpPr>
        <p:spPr>
          <a:xfrm>
            <a:off x="11950022" y="2463452"/>
            <a:ext cx="128060" cy="1280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 name="מציין מיקום של מספר שקופית 5">
            <a:extLst>
              <a:ext uri="{FF2B5EF4-FFF2-40B4-BE49-F238E27FC236}">
                <a16:creationId xmlns:a16="http://schemas.microsoft.com/office/drawing/2014/main" id="{154276EA-E8C2-978E-8234-4BA5985400FD}"/>
              </a:ext>
            </a:extLst>
          </p:cNvPr>
          <p:cNvSpPr txBox="1">
            <a:spLocks/>
          </p:cNvSpPr>
          <p:nvPr/>
        </p:nvSpPr>
        <p:spPr>
          <a:xfrm>
            <a:off x="499650" y="6503289"/>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199E282D-D310-42D8-B8FF-78ED45A44D81}" type="slidenum">
              <a:rPr lang="he-IL" smtClean="0">
                <a:latin typeface="Heebo" pitchFamily="2" charset="-79"/>
                <a:cs typeface="Heebo" pitchFamily="2" charset="-79"/>
              </a:rPr>
              <a:pPr/>
              <a:t>5</a:t>
            </a:fld>
            <a:endParaRPr lang="he-IL">
              <a:latin typeface="Heebo" pitchFamily="2" charset="-79"/>
              <a:cs typeface="Heebo" pitchFamily="2" charset="-79"/>
            </a:endParaRPr>
          </a:p>
        </p:txBody>
      </p:sp>
      <p:sp>
        <p:nvSpPr>
          <p:cNvPr id="9" name="Oval 8">
            <a:extLst>
              <a:ext uri="{FF2B5EF4-FFF2-40B4-BE49-F238E27FC236}">
                <a16:creationId xmlns:a16="http://schemas.microsoft.com/office/drawing/2014/main" id="{459229D6-069B-3137-643C-EA4DB206ADCE}"/>
              </a:ext>
            </a:extLst>
          </p:cNvPr>
          <p:cNvSpPr/>
          <p:nvPr/>
        </p:nvSpPr>
        <p:spPr>
          <a:xfrm>
            <a:off x="449991" y="2374869"/>
            <a:ext cx="248073" cy="248073"/>
          </a:xfrm>
          <a:prstGeom prst="ellipse">
            <a:avLst/>
          </a:prstGeom>
          <a:gradFill flip="none" rotWithShape="1">
            <a:gsLst>
              <a:gs pos="50000">
                <a:srgbClr val="A0D4D6"/>
              </a:gs>
              <a:gs pos="100000">
                <a:schemeClr val="bg1"/>
              </a:gs>
              <a:gs pos="0">
                <a:srgbClr val="40A8AD"/>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Oval 9">
            <a:extLst>
              <a:ext uri="{FF2B5EF4-FFF2-40B4-BE49-F238E27FC236}">
                <a16:creationId xmlns:a16="http://schemas.microsoft.com/office/drawing/2014/main" id="{292B8FB7-6FC4-32E6-F7DA-FFC0860F7A87}"/>
              </a:ext>
            </a:extLst>
          </p:cNvPr>
          <p:cNvSpPr/>
          <p:nvPr/>
        </p:nvSpPr>
        <p:spPr>
          <a:xfrm>
            <a:off x="510497" y="2434877"/>
            <a:ext cx="128060" cy="1280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cxnSp>
        <p:nvCxnSpPr>
          <p:cNvPr id="11" name="Straight Connector 10">
            <a:extLst>
              <a:ext uri="{FF2B5EF4-FFF2-40B4-BE49-F238E27FC236}">
                <a16:creationId xmlns:a16="http://schemas.microsoft.com/office/drawing/2014/main" id="{264D952E-20AE-F5C4-0F22-3A055698A639}"/>
              </a:ext>
            </a:extLst>
          </p:cNvPr>
          <p:cNvCxnSpPr>
            <a:cxnSpLocks/>
          </p:cNvCxnSpPr>
          <p:nvPr/>
        </p:nvCxnSpPr>
        <p:spPr>
          <a:xfrm>
            <a:off x="565550" y="2620086"/>
            <a:ext cx="9525" cy="1228671"/>
          </a:xfrm>
          <a:prstGeom prst="line">
            <a:avLst/>
          </a:prstGeom>
          <a:ln>
            <a:solidFill>
              <a:srgbClr val="242156"/>
            </a:solidFill>
            <a:tailEnd type="ova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E2A0F15-F5AC-1AC4-C2D2-AC0384EA3EB8}"/>
              </a:ext>
            </a:extLst>
          </p:cNvPr>
          <p:cNvSpPr txBox="1"/>
          <p:nvPr/>
        </p:nvSpPr>
        <p:spPr>
          <a:xfrm>
            <a:off x="126488" y="3946767"/>
            <a:ext cx="878123" cy="720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rtl="1" eaLnBrk="1" fontAlgn="auto" latinLnBrk="0" hangingPunct="1">
              <a:lnSpc>
                <a:spcPct val="150000"/>
              </a:lnSpc>
              <a:spcBef>
                <a:spcPts val="0"/>
              </a:spcBef>
              <a:spcAft>
                <a:spcPts val="0"/>
              </a:spcAft>
              <a:buClr>
                <a:srgbClr val="FFC000"/>
              </a:buClr>
              <a:buSzTx/>
              <a:buFontTx/>
              <a:buNone/>
              <a:tabLst/>
              <a:defRPr/>
            </a:pPr>
            <a:r>
              <a:rPr lang="he-IL" sz="1200" b="1" dirty="0">
                <a:solidFill>
                  <a:prstClr val="black"/>
                </a:solidFill>
                <a:latin typeface="Heebo" pitchFamily="2" charset="-79"/>
                <a:ea typeface="Tahoma"/>
                <a:cs typeface="Heebo" pitchFamily="2" charset="-79"/>
              </a:rPr>
              <a:t>המשך פעילויות קהילתיות בגן</a:t>
            </a:r>
            <a:endParaRPr lang="he-IL" sz="1200" dirty="0">
              <a:solidFill>
                <a:prstClr val="black"/>
              </a:solidFill>
              <a:latin typeface="Heebo" pitchFamily="2" charset="-79"/>
              <a:ea typeface="Tahoma"/>
              <a:cs typeface="Heebo" pitchFamily="2" charset="-79"/>
            </a:endParaRPr>
          </a:p>
        </p:txBody>
      </p:sp>
      <p:sp>
        <p:nvSpPr>
          <p:cNvPr id="19" name="Oval 18">
            <a:extLst>
              <a:ext uri="{FF2B5EF4-FFF2-40B4-BE49-F238E27FC236}">
                <a16:creationId xmlns:a16="http://schemas.microsoft.com/office/drawing/2014/main" id="{925160B9-62ED-AFB0-6BA0-01BF97EE4871}"/>
              </a:ext>
            </a:extLst>
          </p:cNvPr>
          <p:cNvSpPr/>
          <p:nvPr/>
        </p:nvSpPr>
        <p:spPr>
          <a:xfrm>
            <a:off x="10136101" y="2235009"/>
            <a:ext cx="584943" cy="584943"/>
          </a:xfrm>
          <a:prstGeom prst="ellipse">
            <a:avLst/>
          </a:prstGeom>
          <a:gradFill flip="none" rotWithShape="1">
            <a:gsLst>
              <a:gs pos="50000">
                <a:srgbClr val="A0D4D6"/>
              </a:gs>
              <a:gs pos="100000">
                <a:schemeClr val="bg1"/>
              </a:gs>
              <a:gs pos="0">
                <a:srgbClr val="40A8AD"/>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Oval 19">
            <a:extLst>
              <a:ext uri="{FF2B5EF4-FFF2-40B4-BE49-F238E27FC236}">
                <a16:creationId xmlns:a16="http://schemas.microsoft.com/office/drawing/2014/main" id="{986BDDF2-137E-9954-F9C3-1E1ED9169136}"/>
              </a:ext>
            </a:extLst>
          </p:cNvPr>
          <p:cNvSpPr/>
          <p:nvPr/>
        </p:nvSpPr>
        <p:spPr>
          <a:xfrm>
            <a:off x="10185418" y="2282587"/>
            <a:ext cx="486308" cy="48630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solidFill>
                <a:srgbClr val="40A8AD"/>
              </a:solidFill>
            </a:endParaRPr>
          </a:p>
        </p:txBody>
      </p:sp>
      <p:sp>
        <p:nvSpPr>
          <p:cNvPr id="22" name="TextBox 21">
            <a:extLst>
              <a:ext uri="{FF2B5EF4-FFF2-40B4-BE49-F238E27FC236}">
                <a16:creationId xmlns:a16="http://schemas.microsoft.com/office/drawing/2014/main" id="{8B0F62CE-9589-9769-F9A6-4062FAD42232}"/>
              </a:ext>
            </a:extLst>
          </p:cNvPr>
          <p:cNvSpPr txBox="1"/>
          <p:nvPr/>
        </p:nvSpPr>
        <p:spPr>
          <a:xfrm>
            <a:off x="10078283" y="2352500"/>
            <a:ext cx="705031" cy="369332"/>
          </a:xfrm>
          <a:prstGeom prst="rect">
            <a:avLst/>
          </a:prstGeom>
          <a:noFill/>
        </p:spPr>
        <p:txBody>
          <a:bodyPr wrap="square">
            <a:spAutoFit/>
          </a:bodyPr>
          <a:lstStyle/>
          <a:p>
            <a:pPr algn="ctr"/>
            <a:r>
              <a:rPr lang="he-IL" sz="900" dirty="0">
                <a:solidFill>
                  <a:srgbClr val="40A8AD"/>
                </a:solidFill>
                <a:latin typeface="Heebo" pitchFamily="2" charset="-79"/>
                <a:cs typeface="Heebo" pitchFamily="2" charset="-79"/>
              </a:rPr>
              <a:t>יוני-יולי 2021</a:t>
            </a:r>
          </a:p>
        </p:txBody>
      </p:sp>
      <p:sp>
        <p:nvSpPr>
          <p:cNvPr id="24" name="Oval 23">
            <a:extLst>
              <a:ext uri="{FF2B5EF4-FFF2-40B4-BE49-F238E27FC236}">
                <a16:creationId xmlns:a16="http://schemas.microsoft.com/office/drawing/2014/main" id="{52B1599F-218E-04D0-7036-F32637A84B21}"/>
              </a:ext>
            </a:extLst>
          </p:cNvPr>
          <p:cNvSpPr/>
          <p:nvPr/>
        </p:nvSpPr>
        <p:spPr>
          <a:xfrm>
            <a:off x="5231842" y="2239231"/>
            <a:ext cx="584943" cy="584943"/>
          </a:xfrm>
          <a:prstGeom prst="ellipse">
            <a:avLst/>
          </a:prstGeom>
          <a:gradFill flip="none" rotWithShape="1">
            <a:gsLst>
              <a:gs pos="50000">
                <a:srgbClr val="A0D4D6"/>
              </a:gs>
              <a:gs pos="100000">
                <a:schemeClr val="bg1"/>
              </a:gs>
              <a:gs pos="0">
                <a:srgbClr val="40A8AD"/>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5" name="Oval 24">
            <a:extLst>
              <a:ext uri="{FF2B5EF4-FFF2-40B4-BE49-F238E27FC236}">
                <a16:creationId xmlns:a16="http://schemas.microsoft.com/office/drawing/2014/main" id="{8DC31677-6405-52D3-FF9E-BF5709C7767B}"/>
              </a:ext>
            </a:extLst>
          </p:cNvPr>
          <p:cNvSpPr/>
          <p:nvPr/>
        </p:nvSpPr>
        <p:spPr>
          <a:xfrm>
            <a:off x="5281159" y="2286809"/>
            <a:ext cx="486308" cy="48630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solidFill>
                <a:srgbClr val="40A8AD"/>
              </a:solidFill>
            </a:endParaRPr>
          </a:p>
        </p:txBody>
      </p:sp>
      <p:sp>
        <p:nvSpPr>
          <p:cNvPr id="26" name="TextBox 25">
            <a:extLst>
              <a:ext uri="{FF2B5EF4-FFF2-40B4-BE49-F238E27FC236}">
                <a16:creationId xmlns:a16="http://schemas.microsoft.com/office/drawing/2014/main" id="{20D6EA9B-8445-6FEB-3C07-F68128CE7439}"/>
              </a:ext>
            </a:extLst>
          </p:cNvPr>
          <p:cNvSpPr txBox="1"/>
          <p:nvPr/>
        </p:nvSpPr>
        <p:spPr>
          <a:xfrm>
            <a:off x="5174024" y="2367354"/>
            <a:ext cx="705031" cy="369332"/>
          </a:xfrm>
          <a:prstGeom prst="rect">
            <a:avLst/>
          </a:prstGeom>
          <a:noFill/>
        </p:spPr>
        <p:txBody>
          <a:bodyPr wrap="square">
            <a:spAutoFit/>
          </a:bodyPr>
          <a:lstStyle/>
          <a:p>
            <a:pPr algn="ctr"/>
            <a:r>
              <a:rPr lang="he-IL" sz="900" dirty="0">
                <a:solidFill>
                  <a:srgbClr val="40A8AD"/>
                </a:solidFill>
                <a:latin typeface="Heebo" pitchFamily="2" charset="-79"/>
                <a:cs typeface="Heebo" pitchFamily="2" charset="-79"/>
              </a:rPr>
              <a:t>אפריל 2023</a:t>
            </a:r>
          </a:p>
        </p:txBody>
      </p:sp>
      <p:cxnSp>
        <p:nvCxnSpPr>
          <p:cNvPr id="27" name="Straight Connector 26">
            <a:extLst>
              <a:ext uri="{FF2B5EF4-FFF2-40B4-BE49-F238E27FC236}">
                <a16:creationId xmlns:a16="http://schemas.microsoft.com/office/drawing/2014/main" id="{F2390944-4383-EDE1-FDD7-3139A2FB010E}"/>
              </a:ext>
            </a:extLst>
          </p:cNvPr>
          <p:cNvCxnSpPr>
            <a:cxnSpLocks/>
          </p:cNvCxnSpPr>
          <p:nvPr/>
        </p:nvCxnSpPr>
        <p:spPr>
          <a:xfrm>
            <a:off x="5506193" y="2775619"/>
            <a:ext cx="9525" cy="1228671"/>
          </a:xfrm>
          <a:prstGeom prst="line">
            <a:avLst/>
          </a:prstGeom>
          <a:ln>
            <a:solidFill>
              <a:srgbClr val="242156"/>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943E6C1-BF96-27B4-0108-9CDB96EF7ED7}"/>
              </a:ext>
            </a:extLst>
          </p:cNvPr>
          <p:cNvSpPr txBox="1"/>
          <p:nvPr/>
        </p:nvSpPr>
        <p:spPr>
          <a:xfrm>
            <a:off x="5076656" y="3968950"/>
            <a:ext cx="878123" cy="720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rtl="1" eaLnBrk="1" fontAlgn="auto" latinLnBrk="0" hangingPunct="1">
              <a:lnSpc>
                <a:spcPct val="150000"/>
              </a:lnSpc>
              <a:spcBef>
                <a:spcPts val="0"/>
              </a:spcBef>
              <a:spcAft>
                <a:spcPts val="0"/>
              </a:spcAft>
              <a:buClr>
                <a:srgbClr val="FFC000"/>
              </a:buClr>
              <a:buSzTx/>
              <a:buFontTx/>
              <a:buNone/>
              <a:tabLst/>
              <a:defRPr/>
            </a:pPr>
            <a:r>
              <a:rPr lang="he-IL" sz="1200" b="1" dirty="0">
                <a:solidFill>
                  <a:prstClr val="black"/>
                </a:solidFill>
                <a:latin typeface="Heebo" pitchFamily="2" charset="-79"/>
                <a:ea typeface="Tahoma"/>
                <a:cs typeface="Heebo" pitchFamily="2" charset="-79"/>
              </a:rPr>
              <a:t>התחלת עבודות שדרוג הגן</a:t>
            </a:r>
          </a:p>
          <a:p>
            <a:pPr marL="0" marR="0" lvl="0" indent="0" defTabSz="914400" rtl="1" eaLnBrk="1" fontAlgn="auto" latinLnBrk="0" hangingPunct="1">
              <a:lnSpc>
                <a:spcPct val="150000"/>
              </a:lnSpc>
              <a:spcBef>
                <a:spcPts val="0"/>
              </a:spcBef>
              <a:spcAft>
                <a:spcPts val="0"/>
              </a:spcAft>
              <a:buClr>
                <a:srgbClr val="FFC000"/>
              </a:buClr>
              <a:buSzTx/>
              <a:buFontTx/>
              <a:buNone/>
              <a:tabLst/>
              <a:defRPr/>
            </a:pPr>
            <a:r>
              <a:rPr lang="he-IL" sz="1200" dirty="0">
                <a:solidFill>
                  <a:prstClr val="black"/>
                </a:solidFill>
                <a:latin typeface="Heebo" pitchFamily="2" charset="-79"/>
                <a:ea typeface="Tahoma"/>
                <a:cs typeface="Heebo" pitchFamily="2" charset="-79"/>
              </a:rPr>
              <a:t>ביצוע ע"י אגף שפ"ע</a:t>
            </a:r>
          </a:p>
        </p:txBody>
      </p:sp>
      <p:grpSp>
        <p:nvGrpSpPr>
          <p:cNvPr id="30" name="Group 29">
            <a:extLst>
              <a:ext uri="{FF2B5EF4-FFF2-40B4-BE49-F238E27FC236}">
                <a16:creationId xmlns:a16="http://schemas.microsoft.com/office/drawing/2014/main" id="{EC99038C-4196-553D-A20B-8BE9C1913585}"/>
              </a:ext>
            </a:extLst>
          </p:cNvPr>
          <p:cNvGrpSpPr/>
          <p:nvPr/>
        </p:nvGrpSpPr>
        <p:grpSpPr>
          <a:xfrm>
            <a:off x="7641802" y="2228013"/>
            <a:ext cx="701395" cy="584943"/>
            <a:chOff x="5615175" y="1920367"/>
            <a:chExt cx="701395" cy="584943"/>
          </a:xfrm>
        </p:grpSpPr>
        <p:sp>
          <p:nvSpPr>
            <p:cNvPr id="31" name="Oval 30">
              <a:extLst>
                <a:ext uri="{FF2B5EF4-FFF2-40B4-BE49-F238E27FC236}">
                  <a16:creationId xmlns:a16="http://schemas.microsoft.com/office/drawing/2014/main" id="{F50199E8-BB68-5229-33A3-445BC4520806}"/>
                </a:ext>
              </a:extLst>
            </p:cNvPr>
            <p:cNvSpPr/>
            <p:nvPr/>
          </p:nvSpPr>
          <p:spPr>
            <a:xfrm>
              <a:off x="5673402" y="1920367"/>
              <a:ext cx="584943" cy="584943"/>
            </a:xfrm>
            <a:prstGeom prst="ellipse">
              <a:avLst/>
            </a:prstGeom>
            <a:gradFill flip="none" rotWithShape="1">
              <a:gsLst>
                <a:gs pos="50000">
                  <a:srgbClr val="A0D4D6"/>
                </a:gs>
                <a:gs pos="100000">
                  <a:schemeClr val="bg1"/>
                </a:gs>
                <a:gs pos="0">
                  <a:srgbClr val="40A8AD"/>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3" name="TextBox 32">
              <a:extLst>
                <a:ext uri="{FF2B5EF4-FFF2-40B4-BE49-F238E27FC236}">
                  <a16:creationId xmlns:a16="http://schemas.microsoft.com/office/drawing/2014/main" id="{09B22E49-5A2F-C1C3-F2BE-0B578B242433}"/>
                </a:ext>
              </a:extLst>
            </p:cNvPr>
            <p:cNvSpPr txBox="1"/>
            <p:nvPr/>
          </p:nvSpPr>
          <p:spPr>
            <a:xfrm>
              <a:off x="5615175" y="2108540"/>
              <a:ext cx="701395" cy="246221"/>
            </a:xfrm>
            <a:prstGeom prst="rect">
              <a:avLst/>
            </a:prstGeom>
            <a:noFill/>
          </p:spPr>
          <p:txBody>
            <a:bodyPr wrap="square">
              <a:spAutoFit/>
            </a:bodyPr>
            <a:lstStyle/>
            <a:p>
              <a:pPr algn="ctr"/>
              <a:r>
                <a:rPr lang="he-IL" sz="1000" b="1" dirty="0">
                  <a:solidFill>
                    <a:schemeClr val="bg1"/>
                  </a:solidFill>
                  <a:latin typeface="Heebo" pitchFamily="2" charset="-79"/>
                  <a:cs typeface="Heebo" pitchFamily="2" charset="-79"/>
                </a:rPr>
                <a:t>28.12.21</a:t>
              </a:r>
            </a:p>
          </p:txBody>
        </p:sp>
      </p:grpSp>
      <p:sp>
        <p:nvSpPr>
          <p:cNvPr id="42" name="TextBox 41">
            <a:extLst>
              <a:ext uri="{FF2B5EF4-FFF2-40B4-BE49-F238E27FC236}">
                <a16:creationId xmlns:a16="http://schemas.microsoft.com/office/drawing/2014/main" id="{98B485E9-E848-E60C-DB97-505083FB1999}"/>
              </a:ext>
            </a:extLst>
          </p:cNvPr>
          <p:cNvSpPr txBox="1"/>
          <p:nvPr/>
        </p:nvSpPr>
        <p:spPr>
          <a:xfrm>
            <a:off x="10022240" y="3181735"/>
            <a:ext cx="878123" cy="720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rtl="1" eaLnBrk="1" fontAlgn="auto" latinLnBrk="0" hangingPunct="1">
              <a:lnSpc>
                <a:spcPct val="150000"/>
              </a:lnSpc>
              <a:spcBef>
                <a:spcPts val="0"/>
              </a:spcBef>
              <a:spcAft>
                <a:spcPts val="0"/>
              </a:spcAft>
              <a:buClr>
                <a:srgbClr val="FFC000"/>
              </a:buClr>
              <a:buSzTx/>
              <a:buFontTx/>
              <a:buNone/>
              <a:tabLst/>
              <a:defRPr/>
            </a:pPr>
            <a:r>
              <a:rPr lang="he-IL" sz="1200" b="1" dirty="0">
                <a:solidFill>
                  <a:prstClr val="black"/>
                </a:solidFill>
                <a:latin typeface="Heebo" pitchFamily="2" charset="-79"/>
                <a:ea typeface="Tahoma"/>
                <a:cs typeface="Heebo" pitchFamily="2" charset="-79"/>
              </a:rPr>
              <a:t>מחקר היסטורי</a:t>
            </a:r>
          </a:p>
          <a:p>
            <a:pPr marL="0" marR="0" lvl="0" indent="0" defTabSz="914400" rtl="1" eaLnBrk="1" fontAlgn="auto" latinLnBrk="0" hangingPunct="1">
              <a:lnSpc>
                <a:spcPct val="150000"/>
              </a:lnSpc>
              <a:spcBef>
                <a:spcPts val="0"/>
              </a:spcBef>
              <a:spcAft>
                <a:spcPts val="0"/>
              </a:spcAft>
              <a:buClr>
                <a:srgbClr val="FFC000"/>
              </a:buClr>
              <a:buSzTx/>
              <a:buFontTx/>
              <a:buNone/>
              <a:tabLst/>
              <a:defRPr/>
            </a:pPr>
            <a:r>
              <a:rPr lang="he-IL" sz="1200" dirty="0">
                <a:solidFill>
                  <a:prstClr val="black"/>
                </a:solidFill>
                <a:latin typeface="Heebo" pitchFamily="2" charset="-79"/>
                <a:ea typeface="Tahoma"/>
                <a:cs typeface="Heebo" pitchFamily="2" charset="-79"/>
              </a:rPr>
              <a:t>כולל מפגשי תושבים להבנת מורשת הגן</a:t>
            </a:r>
          </a:p>
        </p:txBody>
      </p:sp>
    </p:spTree>
    <p:extLst>
      <p:ext uri="{BB962C8B-B14F-4D97-AF65-F5344CB8AC3E}">
        <p14:creationId xmlns:p14="http://schemas.microsoft.com/office/powerpoint/2010/main" val="247840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DAA3C6AA-35E1-532B-84D8-EC385610B452}"/>
              </a:ext>
            </a:extLst>
          </p:cNvPr>
          <p:cNvGrpSpPr/>
          <p:nvPr/>
        </p:nvGrpSpPr>
        <p:grpSpPr>
          <a:xfrm>
            <a:off x="871755" y="199107"/>
            <a:ext cx="2308146" cy="1252068"/>
            <a:chOff x="1234958" y="231839"/>
            <a:chExt cx="2308146" cy="1252068"/>
          </a:xfrm>
        </p:grpSpPr>
        <p:sp>
          <p:nvSpPr>
            <p:cNvPr id="15" name="Freeform 14">
              <a:extLst>
                <a:ext uri="{FF2B5EF4-FFF2-40B4-BE49-F238E27FC236}">
                  <a16:creationId xmlns:a16="http://schemas.microsoft.com/office/drawing/2014/main" id="{70395950-3B09-C63B-0220-EE2116F633A1}"/>
                </a:ext>
              </a:extLst>
            </p:cNvPr>
            <p:cNvSpPr/>
            <p:nvPr/>
          </p:nvSpPr>
          <p:spPr>
            <a:xfrm>
              <a:off x="1816210" y="231839"/>
              <a:ext cx="790211" cy="431560"/>
            </a:xfrm>
            <a:custGeom>
              <a:avLst/>
              <a:gdLst>
                <a:gd name="connsiteX0" fmla="*/ 744119 w 790211"/>
                <a:gd name="connsiteY0" fmla="*/ 262810 h 431560"/>
                <a:gd name="connsiteX1" fmla="*/ 751234 w 790211"/>
                <a:gd name="connsiteY1" fmla="*/ 220971 h 431560"/>
                <a:gd name="connsiteX2" fmla="*/ 622858 w 790211"/>
                <a:gd name="connsiteY2" fmla="*/ 92356 h 431560"/>
                <a:gd name="connsiteX3" fmla="*/ 523405 w 790211"/>
                <a:gd name="connsiteY3" fmla="*/ 139618 h 431560"/>
                <a:gd name="connsiteX4" fmla="*/ 483036 w 790211"/>
                <a:gd name="connsiteY4" fmla="*/ 119473 h 431560"/>
                <a:gd name="connsiteX5" fmla="*/ 355123 w 790211"/>
                <a:gd name="connsiteY5" fmla="*/ 0 h 431560"/>
                <a:gd name="connsiteX6" fmla="*/ 228603 w 790211"/>
                <a:gd name="connsiteY6" fmla="*/ 107077 h 431560"/>
                <a:gd name="connsiteX7" fmla="*/ 210197 w 790211"/>
                <a:gd name="connsiteY7" fmla="*/ 105527 h 431560"/>
                <a:gd name="connsiteX8" fmla="*/ 81821 w 790211"/>
                <a:gd name="connsiteY8" fmla="*/ 234143 h 431560"/>
                <a:gd name="connsiteX9" fmla="*/ 83677 w 790211"/>
                <a:gd name="connsiteY9" fmla="*/ 255527 h 431560"/>
                <a:gd name="connsiteX10" fmla="*/ 79037 w 790211"/>
                <a:gd name="connsiteY10" fmla="*/ 255527 h 431560"/>
                <a:gd name="connsiteX11" fmla="*/ 0 w 790211"/>
                <a:gd name="connsiteY11" fmla="*/ 334711 h 431560"/>
                <a:gd name="connsiteX12" fmla="*/ 0 w 790211"/>
                <a:gd name="connsiteY12" fmla="*/ 352377 h 431560"/>
                <a:gd name="connsiteX13" fmla="*/ 79037 w 790211"/>
                <a:gd name="connsiteY13" fmla="*/ 431561 h 431560"/>
                <a:gd name="connsiteX14" fmla="*/ 711174 w 790211"/>
                <a:gd name="connsiteY14" fmla="*/ 431561 h 431560"/>
                <a:gd name="connsiteX15" fmla="*/ 790211 w 790211"/>
                <a:gd name="connsiteY15" fmla="*/ 352377 h 431560"/>
                <a:gd name="connsiteX16" fmla="*/ 790211 w 790211"/>
                <a:gd name="connsiteY16" fmla="*/ 334711 h 431560"/>
                <a:gd name="connsiteX17" fmla="*/ 744119 w 790211"/>
                <a:gd name="connsiteY17" fmla="*/ 262810 h 43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0211" h="431560">
                  <a:moveTo>
                    <a:pt x="744119" y="262810"/>
                  </a:moveTo>
                  <a:cubicBezTo>
                    <a:pt x="748605" y="249639"/>
                    <a:pt x="751234" y="235693"/>
                    <a:pt x="751234" y="220971"/>
                  </a:cubicBezTo>
                  <a:cubicBezTo>
                    <a:pt x="751234" y="150000"/>
                    <a:pt x="693697" y="92356"/>
                    <a:pt x="622858" y="92356"/>
                  </a:cubicBezTo>
                  <a:cubicBezTo>
                    <a:pt x="582798" y="92356"/>
                    <a:pt x="547069" y="110796"/>
                    <a:pt x="523405" y="139618"/>
                  </a:cubicBezTo>
                  <a:cubicBezTo>
                    <a:pt x="511340" y="130630"/>
                    <a:pt x="497729" y="123812"/>
                    <a:pt x="483036" y="119473"/>
                  </a:cubicBezTo>
                  <a:cubicBezTo>
                    <a:pt x="478395" y="52686"/>
                    <a:pt x="423024" y="0"/>
                    <a:pt x="355123" y="0"/>
                  </a:cubicBezTo>
                  <a:cubicBezTo>
                    <a:pt x="291554" y="0"/>
                    <a:pt x="238966" y="46333"/>
                    <a:pt x="228603" y="107077"/>
                  </a:cubicBezTo>
                  <a:cubicBezTo>
                    <a:pt x="222571" y="106147"/>
                    <a:pt x="216538" y="105527"/>
                    <a:pt x="210197" y="105527"/>
                  </a:cubicBezTo>
                  <a:cubicBezTo>
                    <a:pt x="139203" y="105527"/>
                    <a:pt x="81821" y="163172"/>
                    <a:pt x="81821" y="234143"/>
                  </a:cubicBezTo>
                  <a:cubicBezTo>
                    <a:pt x="81821" y="241426"/>
                    <a:pt x="82594" y="248554"/>
                    <a:pt x="83677" y="255527"/>
                  </a:cubicBezTo>
                  <a:lnTo>
                    <a:pt x="79037" y="255527"/>
                  </a:lnTo>
                  <a:cubicBezTo>
                    <a:pt x="35420" y="255527"/>
                    <a:pt x="0" y="291013"/>
                    <a:pt x="0" y="334711"/>
                  </a:cubicBezTo>
                  <a:lnTo>
                    <a:pt x="0" y="352377"/>
                  </a:lnTo>
                  <a:cubicBezTo>
                    <a:pt x="0" y="396075"/>
                    <a:pt x="35420" y="431561"/>
                    <a:pt x="79037" y="431561"/>
                  </a:cubicBezTo>
                  <a:lnTo>
                    <a:pt x="711174" y="431561"/>
                  </a:lnTo>
                  <a:cubicBezTo>
                    <a:pt x="754792" y="431561"/>
                    <a:pt x="790211" y="396075"/>
                    <a:pt x="790211" y="352377"/>
                  </a:cubicBezTo>
                  <a:lnTo>
                    <a:pt x="790211" y="334711"/>
                  </a:lnTo>
                  <a:cubicBezTo>
                    <a:pt x="790211" y="302790"/>
                    <a:pt x="771341" y="275362"/>
                    <a:pt x="744119" y="262810"/>
                  </a:cubicBezTo>
                  <a:close/>
                </a:path>
              </a:pathLst>
            </a:custGeom>
            <a:solidFill>
              <a:schemeClr val="bg1">
                <a:lumMod val="95000"/>
              </a:schemeClr>
            </a:solidFill>
            <a:ln w="0" cap="flat">
              <a:noFill/>
              <a:prstDash val="solid"/>
              <a:miter/>
            </a:ln>
          </p:spPr>
          <p:txBody>
            <a:bodyPr rtlCol="0" anchor="ctr"/>
            <a:lstStyle/>
            <a:p>
              <a:pPr marL="0" algn="l" defTabSz="914400" rtl="0" eaLnBrk="1" latinLnBrk="0" hangingPunct="1"/>
              <a:endParaRPr lang="en-IL"/>
            </a:p>
          </p:txBody>
        </p:sp>
        <p:grpSp>
          <p:nvGrpSpPr>
            <p:cNvPr id="16" name="Graphic 12">
              <a:extLst>
                <a:ext uri="{FF2B5EF4-FFF2-40B4-BE49-F238E27FC236}">
                  <a16:creationId xmlns:a16="http://schemas.microsoft.com/office/drawing/2014/main" id="{66E1BC57-838E-3969-0266-239B70F3C7C8}"/>
                </a:ext>
              </a:extLst>
            </p:cNvPr>
            <p:cNvGrpSpPr/>
            <p:nvPr/>
          </p:nvGrpSpPr>
          <p:grpSpPr>
            <a:xfrm>
              <a:off x="1464180" y="447542"/>
              <a:ext cx="935291" cy="1036365"/>
              <a:chOff x="1464180" y="447542"/>
              <a:chExt cx="935291" cy="1036365"/>
            </a:xfrm>
          </p:grpSpPr>
          <p:sp>
            <p:nvSpPr>
              <p:cNvPr id="17" name="Freeform 16">
                <a:extLst>
                  <a:ext uri="{FF2B5EF4-FFF2-40B4-BE49-F238E27FC236}">
                    <a16:creationId xmlns:a16="http://schemas.microsoft.com/office/drawing/2014/main" id="{FF3764F5-344B-E380-80DF-0BBCF8DECE0C}"/>
                  </a:ext>
                </a:extLst>
              </p:cNvPr>
              <p:cNvSpPr/>
              <p:nvPr/>
            </p:nvSpPr>
            <p:spPr>
              <a:xfrm>
                <a:off x="1767953" y="964330"/>
                <a:ext cx="96359" cy="519577"/>
              </a:xfrm>
              <a:custGeom>
                <a:avLst/>
                <a:gdLst>
                  <a:gd name="connsiteX0" fmla="*/ 0 w 96359"/>
                  <a:gd name="connsiteY0" fmla="*/ 0 h 519577"/>
                  <a:gd name="connsiteX1" fmla="*/ 96360 w 96359"/>
                  <a:gd name="connsiteY1" fmla="*/ 0 h 519577"/>
                  <a:gd name="connsiteX2" fmla="*/ 96360 w 96359"/>
                  <a:gd name="connsiteY2" fmla="*/ 519577 h 519577"/>
                  <a:gd name="connsiteX3" fmla="*/ 0 w 96359"/>
                  <a:gd name="connsiteY3" fmla="*/ 519577 h 519577"/>
                </a:gdLst>
                <a:ahLst/>
                <a:cxnLst>
                  <a:cxn ang="0">
                    <a:pos x="connsiteX0" y="connsiteY0"/>
                  </a:cxn>
                  <a:cxn ang="0">
                    <a:pos x="connsiteX1" y="connsiteY1"/>
                  </a:cxn>
                  <a:cxn ang="0">
                    <a:pos x="connsiteX2" y="connsiteY2"/>
                  </a:cxn>
                  <a:cxn ang="0">
                    <a:pos x="connsiteX3" y="connsiteY3"/>
                  </a:cxn>
                </a:cxnLst>
                <a:rect l="l" t="t" r="r" b="b"/>
                <a:pathLst>
                  <a:path w="96359" h="519577">
                    <a:moveTo>
                      <a:pt x="0" y="0"/>
                    </a:moveTo>
                    <a:lnTo>
                      <a:pt x="96360" y="0"/>
                    </a:lnTo>
                    <a:lnTo>
                      <a:pt x="96360" y="519577"/>
                    </a:lnTo>
                    <a:lnTo>
                      <a:pt x="0" y="519577"/>
                    </a:lnTo>
                    <a:close/>
                  </a:path>
                </a:pathLst>
              </a:custGeom>
              <a:solidFill>
                <a:srgbClr val="664446"/>
              </a:solidFill>
              <a:ln w="0" cap="flat">
                <a:noFill/>
                <a:prstDash val="solid"/>
                <a:miter/>
              </a:ln>
            </p:spPr>
            <p:txBody>
              <a:bodyPr rtlCol="0" anchor="ctr"/>
              <a:lstStyle/>
              <a:p>
                <a:endParaRPr lang="en-IL"/>
              </a:p>
            </p:txBody>
          </p:sp>
          <p:sp>
            <p:nvSpPr>
              <p:cNvPr id="18" name="Freeform 17">
                <a:extLst>
                  <a:ext uri="{FF2B5EF4-FFF2-40B4-BE49-F238E27FC236}">
                    <a16:creationId xmlns:a16="http://schemas.microsoft.com/office/drawing/2014/main" id="{10B71913-B484-995B-4C5B-F2249B6386C3}"/>
                  </a:ext>
                </a:extLst>
              </p:cNvPr>
              <p:cNvSpPr/>
              <p:nvPr/>
            </p:nvSpPr>
            <p:spPr>
              <a:xfrm>
                <a:off x="1464180" y="447542"/>
                <a:ext cx="694160" cy="695455"/>
              </a:xfrm>
              <a:custGeom>
                <a:avLst/>
                <a:gdLst>
                  <a:gd name="connsiteX0" fmla="*/ 694161 w 694160"/>
                  <a:gd name="connsiteY0" fmla="*/ 347728 h 695455"/>
                  <a:gd name="connsiteX1" fmla="*/ 347080 w 694160"/>
                  <a:gd name="connsiteY1" fmla="*/ 695456 h 695455"/>
                  <a:gd name="connsiteX2" fmla="*/ 0 w 694160"/>
                  <a:gd name="connsiteY2" fmla="*/ 347728 h 695455"/>
                  <a:gd name="connsiteX3" fmla="*/ 347080 w 694160"/>
                  <a:gd name="connsiteY3" fmla="*/ 0 h 695455"/>
                  <a:gd name="connsiteX4" fmla="*/ 694161 w 694160"/>
                  <a:gd name="connsiteY4" fmla="*/ 347728 h 69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60" h="695455">
                    <a:moveTo>
                      <a:pt x="694161" y="347728"/>
                    </a:moveTo>
                    <a:cubicBezTo>
                      <a:pt x="694161" y="539722"/>
                      <a:pt x="538872" y="695456"/>
                      <a:pt x="347080" y="695456"/>
                    </a:cubicBezTo>
                    <a:cubicBezTo>
                      <a:pt x="155289" y="695456"/>
                      <a:pt x="0" y="539722"/>
                      <a:pt x="0" y="347728"/>
                    </a:cubicBezTo>
                    <a:cubicBezTo>
                      <a:pt x="0" y="155734"/>
                      <a:pt x="155289" y="0"/>
                      <a:pt x="347080" y="0"/>
                    </a:cubicBezTo>
                    <a:cubicBezTo>
                      <a:pt x="538872" y="0"/>
                      <a:pt x="694161" y="155734"/>
                      <a:pt x="694161" y="347728"/>
                    </a:cubicBezTo>
                    <a:close/>
                  </a:path>
                </a:pathLst>
              </a:custGeom>
              <a:solidFill>
                <a:srgbClr val="63A16F"/>
              </a:solidFill>
              <a:ln w="0" cap="flat">
                <a:noFill/>
                <a:prstDash val="solid"/>
                <a:miter/>
              </a:ln>
            </p:spPr>
            <p:txBody>
              <a:bodyPr rtlCol="0" anchor="ctr"/>
              <a:lstStyle/>
              <a:p>
                <a:endParaRPr lang="en-IL"/>
              </a:p>
            </p:txBody>
          </p:sp>
          <p:sp>
            <p:nvSpPr>
              <p:cNvPr id="19" name="Freeform 18">
                <a:extLst>
                  <a:ext uri="{FF2B5EF4-FFF2-40B4-BE49-F238E27FC236}">
                    <a16:creationId xmlns:a16="http://schemas.microsoft.com/office/drawing/2014/main" id="{92904471-3AD1-3254-3B88-4FA05ED19183}"/>
                  </a:ext>
                </a:extLst>
              </p:cNvPr>
              <p:cNvSpPr/>
              <p:nvPr/>
            </p:nvSpPr>
            <p:spPr>
              <a:xfrm>
                <a:off x="2106681" y="1152605"/>
                <a:ext cx="72385" cy="331147"/>
              </a:xfrm>
              <a:custGeom>
                <a:avLst/>
                <a:gdLst>
                  <a:gd name="connsiteX0" fmla="*/ 0 w 72385"/>
                  <a:gd name="connsiteY0" fmla="*/ 0 h 331147"/>
                  <a:gd name="connsiteX1" fmla="*/ 72386 w 72385"/>
                  <a:gd name="connsiteY1" fmla="*/ 0 h 331147"/>
                  <a:gd name="connsiteX2" fmla="*/ 72386 w 72385"/>
                  <a:gd name="connsiteY2" fmla="*/ 331147 h 331147"/>
                  <a:gd name="connsiteX3" fmla="*/ 0 w 72385"/>
                  <a:gd name="connsiteY3" fmla="*/ 331147 h 331147"/>
                </a:gdLst>
                <a:ahLst/>
                <a:cxnLst>
                  <a:cxn ang="0">
                    <a:pos x="connsiteX0" y="connsiteY0"/>
                  </a:cxn>
                  <a:cxn ang="0">
                    <a:pos x="connsiteX1" y="connsiteY1"/>
                  </a:cxn>
                  <a:cxn ang="0">
                    <a:pos x="connsiteX2" y="connsiteY2"/>
                  </a:cxn>
                  <a:cxn ang="0">
                    <a:pos x="connsiteX3" y="connsiteY3"/>
                  </a:cxn>
                </a:cxnLst>
                <a:rect l="l" t="t" r="r" b="b"/>
                <a:pathLst>
                  <a:path w="72385" h="331147">
                    <a:moveTo>
                      <a:pt x="0" y="0"/>
                    </a:moveTo>
                    <a:lnTo>
                      <a:pt x="72386" y="0"/>
                    </a:lnTo>
                    <a:lnTo>
                      <a:pt x="72386" y="331147"/>
                    </a:lnTo>
                    <a:lnTo>
                      <a:pt x="0" y="331147"/>
                    </a:lnTo>
                    <a:close/>
                  </a:path>
                </a:pathLst>
              </a:custGeom>
              <a:solidFill>
                <a:srgbClr val="664446"/>
              </a:solidFill>
              <a:ln w="0" cap="flat">
                <a:noFill/>
                <a:prstDash val="solid"/>
                <a:miter/>
              </a:ln>
            </p:spPr>
            <p:txBody>
              <a:bodyPr rtlCol="0" anchor="ctr"/>
              <a:lstStyle/>
              <a:p>
                <a:endParaRPr lang="en-IL"/>
              </a:p>
            </p:txBody>
          </p:sp>
          <p:sp>
            <p:nvSpPr>
              <p:cNvPr id="20" name="Freeform 19">
                <a:extLst>
                  <a:ext uri="{FF2B5EF4-FFF2-40B4-BE49-F238E27FC236}">
                    <a16:creationId xmlns:a16="http://schemas.microsoft.com/office/drawing/2014/main" id="{ADFF94A8-BBC1-72FA-8A08-55B7316D8112}"/>
                  </a:ext>
                </a:extLst>
              </p:cNvPr>
              <p:cNvSpPr/>
              <p:nvPr/>
            </p:nvSpPr>
            <p:spPr>
              <a:xfrm>
                <a:off x="1878851" y="765053"/>
                <a:ext cx="520620" cy="521591"/>
              </a:xfrm>
              <a:custGeom>
                <a:avLst/>
                <a:gdLst>
                  <a:gd name="connsiteX0" fmla="*/ 520621 w 520620"/>
                  <a:gd name="connsiteY0" fmla="*/ 260796 h 521591"/>
                  <a:gd name="connsiteX1" fmla="*/ 260310 w 520620"/>
                  <a:gd name="connsiteY1" fmla="*/ 521592 h 521591"/>
                  <a:gd name="connsiteX2" fmla="*/ 0 w 520620"/>
                  <a:gd name="connsiteY2" fmla="*/ 260796 h 521591"/>
                  <a:gd name="connsiteX3" fmla="*/ 260310 w 520620"/>
                  <a:gd name="connsiteY3" fmla="*/ 0 h 521591"/>
                  <a:gd name="connsiteX4" fmla="*/ 520621 w 520620"/>
                  <a:gd name="connsiteY4" fmla="*/ 260796 h 5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20" h="521591">
                    <a:moveTo>
                      <a:pt x="520621" y="260796"/>
                    </a:moveTo>
                    <a:cubicBezTo>
                      <a:pt x="520621" y="404753"/>
                      <a:pt x="403999" y="521592"/>
                      <a:pt x="260310" y="521592"/>
                    </a:cubicBezTo>
                    <a:cubicBezTo>
                      <a:pt x="116621" y="521592"/>
                      <a:pt x="0" y="404908"/>
                      <a:pt x="0" y="260796"/>
                    </a:cubicBezTo>
                    <a:cubicBezTo>
                      <a:pt x="0" y="116684"/>
                      <a:pt x="116467" y="0"/>
                      <a:pt x="260310" y="0"/>
                    </a:cubicBezTo>
                    <a:cubicBezTo>
                      <a:pt x="404154" y="0"/>
                      <a:pt x="520621" y="116684"/>
                      <a:pt x="520621" y="260796"/>
                    </a:cubicBezTo>
                    <a:close/>
                  </a:path>
                </a:pathLst>
              </a:custGeom>
              <a:solidFill>
                <a:srgbClr val="40A8AD"/>
              </a:solidFill>
              <a:ln w="0" cap="flat">
                <a:noFill/>
                <a:prstDash val="solid"/>
                <a:miter/>
              </a:ln>
            </p:spPr>
            <p:txBody>
              <a:bodyPr rtlCol="0" anchor="ctr"/>
              <a:lstStyle/>
              <a:p>
                <a:pPr marL="0" algn="l" defTabSz="914400" rtl="0" eaLnBrk="1" latinLnBrk="0" hangingPunct="1"/>
                <a:endParaRPr lang="en-IL"/>
              </a:p>
            </p:txBody>
          </p:sp>
        </p:grpSp>
        <p:grpSp>
          <p:nvGrpSpPr>
            <p:cNvPr id="21" name="Graphic 12">
              <a:extLst>
                <a:ext uri="{FF2B5EF4-FFF2-40B4-BE49-F238E27FC236}">
                  <a16:creationId xmlns:a16="http://schemas.microsoft.com/office/drawing/2014/main" id="{6BE09F7C-3EB2-B9FE-AD24-F5EDD42AA594}"/>
                </a:ext>
              </a:extLst>
            </p:cNvPr>
            <p:cNvGrpSpPr/>
            <p:nvPr/>
          </p:nvGrpSpPr>
          <p:grpSpPr>
            <a:xfrm>
              <a:off x="2278365" y="447542"/>
              <a:ext cx="935291" cy="1036365"/>
              <a:chOff x="2278365" y="447542"/>
              <a:chExt cx="935291" cy="1036365"/>
            </a:xfrm>
          </p:grpSpPr>
          <p:sp>
            <p:nvSpPr>
              <p:cNvPr id="22" name="Freeform 21">
                <a:extLst>
                  <a:ext uri="{FF2B5EF4-FFF2-40B4-BE49-F238E27FC236}">
                    <a16:creationId xmlns:a16="http://schemas.microsoft.com/office/drawing/2014/main" id="{BFB5D5EA-11CA-51D0-D8D9-901A3701D083}"/>
                  </a:ext>
                </a:extLst>
              </p:cNvPr>
              <p:cNvSpPr/>
              <p:nvPr/>
            </p:nvSpPr>
            <p:spPr>
              <a:xfrm>
                <a:off x="2582137" y="964330"/>
                <a:ext cx="96359" cy="519577"/>
              </a:xfrm>
              <a:custGeom>
                <a:avLst/>
                <a:gdLst>
                  <a:gd name="connsiteX0" fmla="*/ 0 w 96359"/>
                  <a:gd name="connsiteY0" fmla="*/ 0 h 519577"/>
                  <a:gd name="connsiteX1" fmla="*/ 96360 w 96359"/>
                  <a:gd name="connsiteY1" fmla="*/ 0 h 519577"/>
                  <a:gd name="connsiteX2" fmla="*/ 96360 w 96359"/>
                  <a:gd name="connsiteY2" fmla="*/ 519577 h 519577"/>
                  <a:gd name="connsiteX3" fmla="*/ 0 w 96359"/>
                  <a:gd name="connsiteY3" fmla="*/ 519577 h 519577"/>
                </a:gdLst>
                <a:ahLst/>
                <a:cxnLst>
                  <a:cxn ang="0">
                    <a:pos x="connsiteX0" y="connsiteY0"/>
                  </a:cxn>
                  <a:cxn ang="0">
                    <a:pos x="connsiteX1" y="connsiteY1"/>
                  </a:cxn>
                  <a:cxn ang="0">
                    <a:pos x="connsiteX2" y="connsiteY2"/>
                  </a:cxn>
                  <a:cxn ang="0">
                    <a:pos x="connsiteX3" y="connsiteY3"/>
                  </a:cxn>
                </a:cxnLst>
                <a:rect l="l" t="t" r="r" b="b"/>
                <a:pathLst>
                  <a:path w="96359" h="519577">
                    <a:moveTo>
                      <a:pt x="0" y="0"/>
                    </a:moveTo>
                    <a:lnTo>
                      <a:pt x="96360" y="0"/>
                    </a:lnTo>
                    <a:lnTo>
                      <a:pt x="96360" y="519577"/>
                    </a:lnTo>
                    <a:lnTo>
                      <a:pt x="0" y="519577"/>
                    </a:lnTo>
                    <a:close/>
                  </a:path>
                </a:pathLst>
              </a:custGeom>
              <a:solidFill>
                <a:srgbClr val="664446"/>
              </a:solidFill>
              <a:ln w="0" cap="flat">
                <a:noFill/>
                <a:prstDash val="solid"/>
                <a:miter/>
              </a:ln>
            </p:spPr>
            <p:txBody>
              <a:bodyPr rtlCol="0" anchor="ctr"/>
              <a:lstStyle/>
              <a:p>
                <a:endParaRPr lang="en-IL"/>
              </a:p>
            </p:txBody>
          </p:sp>
          <p:sp>
            <p:nvSpPr>
              <p:cNvPr id="23" name="Freeform 22">
                <a:extLst>
                  <a:ext uri="{FF2B5EF4-FFF2-40B4-BE49-F238E27FC236}">
                    <a16:creationId xmlns:a16="http://schemas.microsoft.com/office/drawing/2014/main" id="{0F4573F2-0861-CEAE-A6EF-2BD08327E351}"/>
                  </a:ext>
                </a:extLst>
              </p:cNvPr>
              <p:cNvSpPr/>
              <p:nvPr/>
            </p:nvSpPr>
            <p:spPr>
              <a:xfrm>
                <a:off x="2278365" y="447542"/>
                <a:ext cx="694160" cy="695455"/>
              </a:xfrm>
              <a:custGeom>
                <a:avLst/>
                <a:gdLst>
                  <a:gd name="connsiteX0" fmla="*/ 694161 w 694160"/>
                  <a:gd name="connsiteY0" fmla="*/ 347728 h 695455"/>
                  <a:gd name="connsiteX1" fmla="*/ 347080 w 694160"/>
                  <a:gd name="connsiteY1" fmla="*/ 695456 h 695455"/>
                  <a:gd name="connsiteX2" fmla="*/ 0 w 694160"/>
                  <a:gd name="connsiteY2" fmla="*/ 347728 h 695455"/>
                  <a:gd name="connsiteX3" fmla="*/ 347080 w 694160"/>
                  <a:gd name="connsiteY3" fmla="*/ 0 h 695455"/>
                  <a:gd name="connsiteX4" fmla="*/ 694161 w 694160"/>
                  <a:gd name="connsiteY4" fmla="*/ 347728 h 69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60" h="695455">
                    <a:moveTo>
                      <a:pt x="694161" y="347728"/>
                    </a:moveTo>
                    <a:cubicBezTo>
                      <a:pt x="694161" y="539722"/>
                      <a:pt x="538872" y="695456"/>
                      <a:pt x="347080" y="695456"/>
                    </a:cubicBezTo>
                    <a:cubicBezTo>
                      <a:pt x="155289" y="695456"/>
                      <a:pt x="0" y="539722"/>
                      <a:pt x="0" y="347728"/>
                    </a:cubicBezTo>
                    <a:cubicBezTo>
                      <a:pt x="0" y="155734"/>
                      <a:pt x="155289" y="0"/>
                      <a:pt x="347080" y="0"/>
                    </a:cubicBezTo>
                    <a:cubicBezTo>
                      <a:pt x="538872" y="0"/>
                      <a:pt x="694161" y="155734"/>
                      <a:pt x="694161" y="347728"/>
                    </a:cubicBezTo>
                    <a:close/>
                  </a:path>
                </a:pathLst>
              </a:custGeom>
              <a:solidFill>
                <a:srgbClr val="63A16F"/>
              </a:solidFill>
              <a:ln w="0" cap="flat">
                <a:noFill/>
                <a:prstDash val="solid"/>
                <a:miter/>
              </a:ln>
            </p:spPr>
            <p:txBody>
              <a:bodyPr rtlCol="0" anchor="ctr"/>
              <a:lstStyle/>
              <a:p>
                <a:endParaRPr lang="en-IL"/>
              </a:p>
            </p:txBody>
          </p:sp>
          <p:sp>
            <p:nvSpPr>
              <p:cNvPr id="24" name="Freeform 23">
                <a:extLst>
                  <a:ext uri="{FF2B5EF4-FFF2-40B4-BE49-F238E27FC236}">
                    <a16:creationId xmlns:a16="http://schemas.microsoft.com/office/drawing/2014/main" id="{F370C00D-9036-1D70-DD7D-BB4D84EDCA27}"/>
                  </a:ext>
                </a:extLst>
              </p:cNvPr>
              <p:cNvSpPr/>
              <p:nvPr/>
            </p:nvSpPr>
            <p:spPr>
              <a:xfrm>
                <a:off x="2920711" y="1152605"/>
                <a:ext cx="72385" cy="331147"/>
              </a:xfrm>
              <a:custGeom>
                <a:avLst/>
                <a:gdLst>
                  <a:gd name="connsiteX0" fmla="*/ 0 w 72385"/>
                  <a:gd name="connsiteY0" fmla="*/ 0 h 331147"/>
                  <a:gd name="connsiteX1" fmla="*/ 72386 w 72385"/>
                  <a:gd name="connsiteY1" fmla="*/ 0 h 331147"/>
                  <a:gd name="connsiteX2" fmla="*/ 72386 w 72385"/>
                  <a:gd name="connsiteY2" fmla="*/ 331147 h 331147"/>
                  <a:gd name="connsiteX3" fmla="*/ 0 w 72385"/>
                  <a:gd name="connsiteY3" fmla="*/ 331147 h 331147"/>
                </a:gdLst>
                <a:ahLst/>
                <a:cxnLst>
                  <a:cxn ang="0">
                    <a:pos x="connsiteX0" y="connsiteY0"/>
                  </a:cxn>
                  <a:cxn ang="0">
                    <a:pos x="connsiteX1" y="connsiteY1"/>
                  </a:cxn>
                  <a:cxn ang="0">
                    <a:pos x="connsiteX2" y="connsiteY2"/>
                  </a:cxn>
                  <a:cxn ang="0">
                    <a:pos x="connsiteX3" y="connsiteY3"/>
                  </a:cxn>
                </a:cxnLst>
                <a:rect l="l" t="t" r="r" b="b"/>
                <a:pathLst>
                  <a:path w="72385" h="331147">
                    <a:moveTo>
                      <a:pt x="0" y="0"/>
                    </a:moveTo>
                    <a:lnTo>
                      <a:pt x="72386" y="0"/>
                    </a:lnTo>
                    <a:lnTo>
                      <a:pt x="72386" y="331147"/>
                    </a:lnTo>
                    <a:lnTo>
                      <a:pt x="0" y="331147"/>
                    </a:lnTo>
                    <a:close/>
                  </a:path>
                </a:pathLst>
              </a:custGeom>
              <a:solidFill>
                <a:srgbClr val="664446"/>
              </a:solidFill>
              <a:ln w="0" cap="flat">
                <a:noFill/>
                <a:prstDash val="solid"/>
                <a:miter/>
              </a:ln>
            </p:spPr>
            <p:txBody>
              <a:bodyPr rtlCol="0" anchor="ctr"/>
              <a:lstStyle/>
              <a:p>
                <a:endParaRPr lang="en-IL"/>
              </a:p>
            </p:txBody>
          </p:sp>
          <p:sp>
            <p:nvSpPr>
              <p:cNvPr id="25" name="Freeform 24">
                <a:extLst>
                  <a:ext uri="{FF2B5EF4-FFF2-40B4-BE49-F238E27FC236}">
                    <a16:creationId xmlns:a16="http://schemas.microsoft.com/office/drawing/2014/main" id="{6853ED07-BA8F-1C7D-42F3-AB4989D69275}"/>
                  </a:ext>
                </a:extLst>
              </p:cNvPr>
              <p:cNvSpPr/>
              <p:nvPr/>
            </p:nvSpPr>
            <p:spPr>
              <a:xfrm>
                <a:off x="2693036" y="765053"/>
                <a:ext cx="520620" cy="521591"/>
              </a:xfrm>
              <a:custGeom>
                <a:avLst/>
                <a:gdLst>
                  <a:gd name="connsiteX0" fmla="*/ 520620 w 520620"/>
                  <a:gd name="connsiteY0" fmla="*/ 260796 h 521591"/>
                  <a:gd name="connsiteX1" fmla="*/ 260310 w 520620"/>
                  <a:gd name="connsiteY1" fmla="*/ 521592 h 521591"/>
                  <a:gd name="connsiteX2" fmla="*/ 0 w 520620"/>
                  <a:gd name="connsiteY2" fmla="*/ 260796 h 521591"/>
                  <a:gd name="connsiteX3" fmla="*/ 260310 w 520620"/>
                  <a:gd name="connsiteY3" fmla="*/ 0 h 521591"/>
                  <a:gd name="connsiteX4" fmla="*/ 520620 w 520620"/>
                  <a:gd name="connsiteY4" fmla="*/ 260796 h 5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20" h="521591">
                    <a:moveTo>
                      <a:pt x="520620" y="260796"/>
                    </a:moveTo>
                    <a:cubicBezTo>
                      <a:pt x="520620" y="404753"/>
                      <a:pt x="404154" y="521592"/>
                      <a:pt x="260310" y="521592"/>
                    </a:cubicBezTo>
                    <a:cubicBezTo>
                      <a:pt x="116467" y="521592"/>
                      <a:pt x="0" y="404908"/>
                      <a:pt x="0" y="260796"/>
                    </a:cubicBezTo>
                    <a:cubicBezTo>
                      <a:pt x="0" y="116684"/>
                      <a:pt x="116467" y="0"/>
                      <a:pt x="260310" y="0"/>
                    </a:cubicBezTo>
                    <a:cubicBezTo>
                      <a:pt x="404154" y="0"/>
                      <a:pt x="520620" y="116684"/>
                      <a:pt x="520620" y="260796"/>
                    </a:cubicBezTo>
                    <a:close/>
                  </a:path>
                </a:pathLst>
              </a:custGeom>
              <a:solidFill>
                <a:srgbClr val="40A8AD"/>
              </a:solidFill>
              <a:ln w="0" cap="flat">
                <a:noFill/>
                <a:prstDash val="solid"/>
                <a:miter/>
              </a:ln>
            </p:spPr>
            <p:txBody>
              <a:bodyPr rtlCol="0" anchor="ctr"/>
              <a:lstStyle/>
              <a:p>
                <a:pPr marL="0" algn="l" defTabSz="914400" rtl="0" eaLnBrk="1" latinLnBrk="0" hangingPunct="1"/>
                <a:endParaRPr lang="en-IL"/>
              </a:p>
            </p:txBody>
          </p:sp>
        </p:grpSp>
        <p:sp>
          <p:nvSpPr>
            <p:cNvPr id="26" name="Freeform 25">
              <a:extLst>
                <a:ext uri="{FF2B5EF4-FFF2-40B4-BE49-F238E27FC236}">
                  <a16:creationId xmlns:a16="http://schemas.microsoft.com/office/drawing/2014/main" id="{407CF2DB-2342-10C7-472D-69D3F430486F}"/>
                </a:ext>
              </a:extLst>
            </p:cNvPr>
            <p:cNvSpPr/>
            <p:nvPr/>
          </p:nvSpPr>
          <p:spPr>
            <a:xfrm>
              <a:off x="2678497" y="529205"/>
              <a:ext cx="864607" cy="472004"/>
            </a:xfrm>
            <a:custGeom>
              <a:avLst/>
              <a:gdLst>
                <a:gd name="connsiteX0" fmla="*/ 814340 w 864607"/>
                <a:gd name="connsiteY0" fmla="*/ 287449 h 472004"/>
                <a:gd name="connsiteX1" fmla="*/ 822073 w 864607"/>
                <a:gd name="connsiteY1" fmla="*/ 241736 h 472004"/>
                <a:gd name="connsiteX2" fmla="*/ 681478 w 864607"/>
                <a:gd name="connsiteY2" fmla="*/ 101033 h 472004"/>
                <a:gd name="connsiteX3" fmla="*/ 572745 w 864607"/>
                <a:gd name="connsiteY3" fmla="*/ 152790 h 472004"/>
                <a:gd name="connsiteX4" fmla="*/ 528509 w 864607"/>
                <a:gd name="connsiteY4" fmla="*/ 130785 h 472004"/>
                <a:gd name="connsiteX5" fmla="*/ 388532 w 864607"/>
                <a:gd name="connsiteY5" fmla="*/ 0 h 472004"/>
                <a:gd name="connsiteX6" fmla="*/ 250102 w 864607"/>
                <a:gd name="connsiteY6" fmla="*/ 117149 h 472004"/>
                <a:gd name="connsiteX7" fmla="*/ 229995 w 864607"/>
                <a:gd name="connsiteY7" fmla="*/ 115444 h 472004"/>
                <a:gd name="connsiteX8" fmla="*/ 89554 w 864607"/>
                <a:gd name="connsiteY8" fmla="*/ 256147 h 472004"/>
                <a:gd name="connsiteX9" fmla="*/ 91565 w 864607"/>
                <a:gd name="connsiteY9" fmla="*/ 279546 h 472004"/>
                <a:gd name="connsiteX10" fmla="*/ 86461 w 864607"/>
                <a:gd name="connsiteY10" fmla="*/ 279546 h 472004"/>
                <a:gd name="connsiteX11" fmla="*/ 0 w 864607"/>
                <a:gd name="connsiteY11" fmla="*/ 366168 h 472004"/>
                <a:gd name="connsiteX12" fmla="*/ 0 w 864607"/>
                <a:gd name="connsiteY12" fmla="*/ 385383 h 472004"/>
                <a:gd name="connsiteX13" fmla="*/ 86461 w 864607"/>
                <a:gd name="connsiteY13" fmla="*/ 472005 h 472004"/>
                <a:gd name="connsiteX14" fmla="*/ 778147 w 864607"/>
                <a:gd name="connsiteY14" fmla="*/ 472005 h 472004"/>
                <a:gd name="connsiteX15" fmla="*/ 864608 w 864607"/>
                <a:gd name="connsiteY15" fmla="*/ 385383 h 472004"/>
                <a:gd name="connsiteX16" fmla="*/ 864608 w 864607"/>
                <a:gd name="connsiteY16" fmla="*/ 366168 h 472004"/>
                <a:gd name="connsiteX17" fmla="*/ 814185 w 864607"/>
                <a:gd name="connsiteY17" fmla="*/ 287449 h 47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4607" h="472004">
                  <a:moveTo>
                    <a:pt x="814340" y="287449"/>
                  </a:moveTo>
                  <a:cubicBezTo>
                    <a:pt x="819289" y="273038"/>
                    <a:pt x="822073" y="257697"/>
                    <a:pt x="822073" y="241736"/>
                  </a:cubicBezTo>
                  <a:cubicBezTo>
                    <a:pt x="822073" y="163947"/>
                    <a:pt x="759122" y="101033"/>
                    <a:pt x="681478" y="101033"/>
                  </a:cubicBezTo>
                  <a:cubicBezTo>
                    <a:pt x="637552" y="101033"/>
                    <a:pt x="598420" y="121178"/>
                    <a:pt x="572745" y="152790"/>
                  </a:cubicBezTo>
                  <a:cubicBezTo>
                    <a:pt x="559598" y="143027"/>
                    <a:pt x="544594" y="135434"/>
                    <a:pt x="528509" y="130785"/>
                  </a:cubicBezTo>
                  <a:cubicBezTo>
                    <a:pt x="523405" y="57645"/>
                    <a:pt x="462774" y="0"/>
                    <a:pt x="388532" y="0"/>
                  </a:cubicBezTo>
                  <a:cubicBezTo>
                    <a:pt x="318930" y="0"/>
                    <a:pt x="261393" y="50672"/>
                    <a:pt x="250102" y="117149"/>
                  </a:cubicBezTo>
                  <a:cubicBezTo>
                    <a:pt x="243451" y="116219"/>
                    <a:pt x="236800" y="115444"/>
                    <a:pt x="229995" y="115444"/>
                  </a:cubicBezTo>
                  <a:cubicBezTo>
                    <a:pt x="152350" y="115444"/>
                    <a:pt x="89554" y="178513"/>
                    <a:pt x="89554" y="256147"/>
                  </a:cubicBezTo>
                  <a:cubicBezTo>
                    <a:pt x="89554" y="264205"/>
                    <a:pt x="90328" y="271798"/>
                    <a:pt x="91565" y="279546"/>
                  </a:cubicBezTo>
                  <a:lnTo>
                    <a:pt x="86461" y="279546"/>
                  </a:lnTo>
                  <a:cubicBezTo>
                    <a:pt x="38668" y="279546"/>
                    <a:pt x="0" y="318286"/>
                    <a:pt x="0" y="366168"/>
                  </a:cubicBezTo>
                  <a:lnTo>
                    <a:pt x="0" y="385383"/>
                  </a:lnTo>
                  <a:cubicBezTo>
                    <a:pt x="0" y="433265"/>
                    <a:pt x="38668" y="472005"/>
                    <a:pt x="86461" y="472005"/>
                  </a:cubicBezTo>
                  <a:lnTo>
                    <a:pt x="778147" y="472005"/>
                  </a:lnTo>
                  <a:cubicBezTo>
                    <a:pt x="825940" y="472005"/>
                    <a:pt x="864608" y="433265"/>
                    <a:pt x="864608" y="385383"/>
                  </a:cubicBezTo>
                  <a:lnTo>
                    <a:pt x="864608" y="366168"/>
                  </a:lnTo>
                  <a:cubicBezTo>
                    <a:pt x="864608" y="331147"/>
                    <a:pt x="843882" y="301240"/>
                    <a:pt x="814185" y="287449"/>
                  </a:cubicBezTo>
                  <a:close/>
                </a:path>
              </a:pathLst>
            </a:custGeom>
            <a:solidFill>
              <a:schemeClr val="bg1">
                <a:lumMod val="95000"/>
              </a:schemeClr>
            </a:solidFill>
            <a:ln w="0" cap="flat">
              <a:noFill/>
              <a:prstDash val="solid"/>
              <a:miter/>
            </a:ln>
          </p:spPr>
          <p:txBody>
            <a:bodyPr rtlCol="0" anchor="ctr"/>
            <a:lstStyle/>
            <a:p>
              <a:pPr marL="0" algn="r" defTabSz="914400" rtl="1" eaLnBrk="1" latinLnBrk="0" hangingPunct="1"/>
              <a:endParaRPr lang="en-IL"/>
            </a:p>
          </p:txBody>
        </p:sp>
        <p:sp>
          <p:nvSpPr>
            <p:cNvPr id="27" name="Freeform 26">
              <a:extLst>
                <a:ext uri="{FF2B5EF4-FFF2-40B4-BE49-F238E27FC236}">
                  <a16:creationId xmlns:a16="http://schemas.microsoft.com/office/drawing/2014/main" id="{235AA449-EE96-E236-3C80-793F20033360}"/>
                </a:ext>
              </a:extLst>
            </p:cNvPr>
            <p:cNvSpPr/>
            <p:nvPr/>
          </p:nvSpPr>
          <p:spPr>
            <a:xfrm>
              <a:off x="1234958" y="447542"/>
              <a:ext cx="458597" cy="250568"/>
            </a:xfrm>
            <a:custGeom>
              <a:avLst/>
              <a:gdLst>
                <a:gd name="connsiteX0" fmla="*/ 431994 w 458597"/>
                <a:gd name="connsiteY0" fmla="*/ 152635 h 250568"/>
                <a:gd name="connsiteX1" fmla="*/ 436171 w 458597"/>
                <a:gd name="connsiteY1" fmla="*/ 128306 h 250568"/>
                <a:gd name="connsiteX2" fmla="*/ 361619 w 458597"/>
                <a:gd name="connsiteY2" fmla="*/ 53616 h 250568"/>
                <a:gd name="connsiteX3" fmla="*/ 303927 w 458597"/>
                <a:gd name="connsiteY3" fmla="*/ 81043 h 250568"/>
                <a:gd name="connsiteX4" fmla="*/ 280417 w 458597"/>
                <a:gd name="connsiteY4" fmla="*/ 69422 h 250568"/>
                <a:gd name="connsiteX5" fmla="*/ 206176 w 458597"/>
                <a:gd name="connsiteY5" fmla="*/ 0 h 250568"/>
                <a:gd name="connsiteX6" fmla="*/ 132707 w 458597"/>
                <a:gd name="connsiteY6" fmla="*/ 62139 h 250568"/>
                <a:gd name="connsiteX7" fmla="*/ 122035 w 458597"/>
                <a:gd name="connsiteY7" fmla="*/ 61209 h 250568"/>
                <a:gd name="connsiteX8" fmla="*/ 47484 w 458597"/>
                <a:gd name="connsiteY8" fmla="*/ 135899 h 250568"/>
                <a:gd name="connsiteX9" fmla="*/ 48567 w 458597"/>
                <a:gd name="connsiteY9" fmla="*/ 148296 h 250568"/>
                <a:gd name="connsiteX10" fmla="*/ 45937 w 458597"/>
                <a:gd name="connsiteY10" fmla="*/ 148296 h 250568"/>
                <a:gd name="connsiteX11" fmla="*/ 0 w 458597"/>
                <a:gd name="connsiteY11" fmla="*/ 194318 h 250568"/>
                <a:gd name="connsiteX12" fmla="*/ 0 w 458597"/>
                <a:gd name="connsiteY12" fmla="*/ 204546 h 250568"/>
                <a:gd name="connsiteX13" fmla="*/ 45937 w 458597"/>
                <a:gd name="connsiteY13" fmla="*/ 250569 h 250568"/>
                <a:gd name="connsiteX14" fmla="*/ 412815 w 458597"/>
                <a:gd name="connsiteY14" fmla="*/ 250569 h 250568"/>
                <a:gd name="connsiteX15" fmla="*/ 458598 w 458597"/>
                <a:gd name="connsiteY15" fmla="*/ 204546 h 250568"/>
                <a:gd name="connsiteX16" fmla="*/ 458598 w 458597"/>
                <a:gd name="connsiteY16" fmla="*/ 194318 h 250568"/>
                <a:gd name="connsiteX17" fmla="*/ 431840 w 458597"/>
                <a:gd name="connsiteY17" fmla="*/ 152635 h 25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597" h="250568">
                  <a:moveTo>
                    <a:pt x="431994" y="152635"/>
                  </a:moveTo>
                  <a:cubicBezTo>
                    <a:pt x="434624" y="145042"/>
                    <a:pt x="436171" y="136829"/>
                    <a:pt x="436171" y="128306"/>
                  </a:cubicBezTo>
                  <a:cubicBezTo>
                    <a:pt x="436171" y="87087"/>
                    <a:pt x="402762" y="53616"/>
                    <a:pt x="361619" y="53616"/>
                  </a:cubicBezTo>
                  <a:cubicBezTo>
                    <a:pt x="338419" y="53616"/>
                    <a:pt x="317538" y="64308"/>
                    <a:pt x="303927" y="81043"/>
                  </a:cubicBezTo>
                  <a:cubicBezTo>
                    <a:pt x="296967" y="75930"/>
                    <a:pt x="289079" y="71901"/>
                    <a:pt x="280417" y="69422"/>
                  </a:cubicBezTo>
                  <a:cubicBezTo>
                    <a:pt x="277633" y="30682"/>
                    <a:pt x="245617" y="0"/>
                    <a:pt x="206176" y="0"/>
                  </a:cubicBezTo>
                  <a:cubicBezTo>
                    <a:pt x="169364" y="0"/>
                    <a:pt x="138739" y="26963"/>
                    <a:pt x="132707" y="62139"/>
                  </a:cubicBezTo>
                  <a:cubicBezTo>
                    <a:pt x="129150" y="61674"/>
                    <a:pt x="125592" y="61209"/>
                    <a:pt x="122035" y="61209"/>
                  </a:cubicBezTo>
                  <a:cubicBezTo>
                    <a:pt x="80893" y="61209"/>
                    <a:pt x="47484" y="94680"/>
                    <a:pt x="47484" y="135899"/>
                  </a:cubicBezTo>
                  <a:cubicBezTo>
                    <a:pt x="47484" y="140083"/>
                    <a:pt x="47948" y="144267"/>
                    <a:pt x="48567" y="148296"/>
                  </a:cubicBezTo>
                  <a:lnTo>
                    <a:pt x="45937" y="148296"/>
                  </a:lnTo>
                  <a:cubicBezTo>
                    <a:pt x="20571" y="148296"/>
                    <a:pt x="0" y="168905"/>
                    <a:pt x="0" y="194318"/>
                  </a:cubicBezTo>
                  <a:lnTo>
                    <a:pt x="0" y="204546"/>
                  </a:lnTo>
                  <a:cubicBezTo>
                    <a:pt x="0" y="229959"/>
                    <a:pt x="20571" y="250569"/>
                    <a:pt x="45937" y="250569"/>
                  </a:cubicBezTo>
                  <a:lnTo>
                    <a:pt x="412815" y="250569"/>
                  </a:lnTo>
                  <a:cubicBezTo>
                    <a:pt x="438181" y="250569"/>
                    <a:pt x="458598" y="229959"/>
                    <a:pt x="458598" y="204546"/>
                  </a:cubicBezTo>
                  <a:lnTo>
                    <a:pt x="458598" y="194318"/>
                  </a:lnTo>
                  <a:cubicBezTo>
                    <a:pt x="458598" y="175723"/>
                    <a:pt x="447616" y="159918"/>
                    <a:pt x="431840" y="152635"/>
                  </a:cubicBezTo>
                  <a:close/>
                </a:path>
              </a:pathLst>
            </a:custGeom>
            <a:solidFill>
              <a:schemeClr val="bg1">
                <a:lumMod val="95000"/>
              </a:schemeClr>
            </a:solidFill>
            <a:ln w="0" cap="flat">
              <a:noFill/>
              <a:prstDash val="solid"/>
              <a:miter/>
            </a:ln>
          </p:spPr>
          <p:txBody>
            <a:bodyPr rtlCol="0" anchor="ctr"/>
            <a:lstStyle/>
            <a:p>
              <a:endParaRPr lang="en-IL"/>
            </a:p>
          </p:txBody>
        </p:sp>
      </p:grpSp>
      <p:graphicFrame>
        <p:nvGraphicFramePr>
          <p:cNvPr id="2" name="Table 1">
            <a:extLst>
              <a:ext uri="{FF2B5EF4-FFF2-40B4-BE49-F238E27FC236}">
                <a16:creationId xmlns:a16="http://schemas.microsoft.com/office/drawing/2014/main" id="{6814F870-C46C-5697-FA49-9A6103B20323}"/>
              </a:ext>
            </a:extLst>
          </p:cNvPr>
          <p:cNvGraphicFramePr>
            <a:graphicFrameLocks noGrp="1"/>
          </p:cNvGraphicFramePr>
          <p:nvPr>
            <p:extLst>
              <p:ext uri="{D42A27DB-BD31-4B8C-83A1-F6EECF244321}">
                <p14:modId xmlns:p14="http://schemas.microsoft.com/office/powerpoint/2010/main" val="999460329"/>
              </p:ext>
            </p:extLst>
          </p:nvPr>
        </p:nvGraphicFramePr>
        <p:xfrm>
          <a:off x="1287533" y="1406325"/>
          <a:ext cx="10064433" cy="4004728"/>
        </p:xfrm>
        <a:graphic>
          <a:graphicData uri="http://schemas.openxmlformats.org/drawingml/2006/table">
            <a:tbl>
              <a:tblPr rtl="1">
                <a:tableStyleId>{5940675A-B579-460E-94D1-54222C63F5DA}</a:tableStyleId>
              </a:tblPr>
              <a:tblGrid>
                <a:gridCol w="4363937">
                  <a:extLst>
                    <a:ext uri="{9D8B030D-6E8A-4147-A177-3AD203B41FA5}">
                      <a16:colId xmlns:a16="http://schemas.microsoft.com/office/drawing/2014/main" val="905773510"/>
                    </a:ext>
                  </a:extLst>
                </a:gridCol>
                <a:gridCol w="2473179">
                  <a:extLst>
                    <a:ext uri="{9D8B030D-6E8A-4147-A177-3AD203B41FA5}">
                      <a16:colId xmlns:a16="http://schemas.microsoft.com/office/drawing/2014/main" val="2889503607"/>
                    </a:ext>
                  </a:extLst>
                </a:gridCol>
                <a:gridCol w="3227317">
                  <a:extLst>
                    <a:ext uri="{9D8B030D-6E8A-4147-A177-3AD203B41FA5}">
                      <a16:colId xmlns:a16="http://schemas.microsoft.com/office/drawing/2014/main" val="4082417222"/>
                    </a:ext>
                  </a:extLst>
                </a:gridCol>
              </a:tblGrid>
              <a:tr h="390314">
                <a:tc>
                  <a:txBody>
                    <a:bodyPr/>
                    <a:lstStyle/>
                    <a:p>
                      <a:pPr algn="r" rtl="1"/>
                      <a:r>
                        <a:rPr lang="he-IL" sz="1100" b="1">
                          <a:solidFill>
                            <a:schemeClr val="bg1"/>
                          </a:solidFill>
                          <a:latin typeface="Heebo" pitchFamily="2" charset="-79"/>
                          <a:ea typeface="Tahoma" panose="020B0604030504040204" pitchFamily="34" charset="0"/>
                          <a:cs typeface="Heebo" pitchFamily="2" charset="-79"/>
                        </a:rPr>
                        <a:t>כלי ההערכה</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r" rtl="1"/>
                      <a:r>
                        <a:rPr lang="he-IL" sz="1100" b="1">
                          <a:solidFill>
                            <a:schemeClr val="bg1"/>
                          </a:solidFill>
                          <a:latin typeface="Heebo" pitchFamily="2" charset="-79"/>
                          <a:ea typeface="Tahoma" panose="020B0604030504040204" pitchFamily="34" charset="0"/>
                          <a:cs typeface="Heebo" pitchFamily="2" charset="-79"/>
                        </a:rPr>
                        <a:t>מחקר מקדים מרץ-אפריל 2021</a:t>
                      </a:r>
                    </a:p>
                  </a:txBody>
                  <a:tcPr anchor="b">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r" rtl="1"/>
                      <a:r>
                        <a:rPr lang="he-IL" sz="1100" b="1">
                          <a:solidFill>
                            <a:schemeClr val="bg1"/>
                          </a:solidFill>
                          <a:latin typeface="Heebo" pitchFamily="2" charset="-79"/>
                          <a:ea typeface="Tahoma" panose="020B0604030504040204" pitchFamily="34" charset="0"/>
                          <a:cs typeface="Heebo" pitchFamily="2" charset="-79"/>
                        </a:rPr>
                        <a:t>מחקר לאחר התערבות מרץ 2024</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0A8AD"/>
                    </a:solidFill>
                  </a:tcPr>
                </a:tc>
                <a:extLst>
                  <a:ext uri="{0D108BD9-81ED-4DB2-BD59-A6C34878D82A}">
                    <a16:rowId xmlns:a16="http://schemas.microsoft.com/office/drawing/2014/main" val="3743529447"/>
                  </a:ext>
                </a:extLst>
              </a:tr>
              <a:tr h="1330143">
                <a:tc>
                  <a:txBody>
                    <a:bodyPr/>
                    <a:lstStyle/>
                    <a:p>
                      <a:pPr marL="0" marR="0" lvl="0" indent="0" algn="r" rtl="1" eaLnBrk="1" fontAlgn="auto" latinLnBrk="0" hangingPunct="1">
                        <a:lnSpc>
                          <a:spcPct val="100000"/>
                        </a:lnSpc>
                        <a:spcBef>
                          <a:spcPts val="0"/>
                        </a:spcBef>
                        <a:spcAft>
                          <a:spcPts val="0"/>
                        </a:spcAft>
                        <a:buClrTx/>
                        <a:buSzTx/>
                        <a:buFontTx/>
                        <a:buNone/>
                      </a:pPr>
                      <a:r>
                        <a:rPr lang="he-IL" sz="1100" b="1">
                          <a:solidFill>
                            <a:srgbClr val="40A8AD"/>
                          </a:solidFill>
                          <a:latin typeface="Heebo" pitchFamily="2" charset="-79"/>
                          <a:ea typeface="Tahoma" panose="020B0604030504040204" pitchFamily="34" charset="0"/>
                          <a:cs typeface="Heebo" pitchFamily="2" charset="-79"/>
                        </a:rPr>
                        <a:t>תצפיות שטח:</a:t>
                      </a:r>
                    </a:p>
                    <a:p>
                      <a:pPr marL="171450" marR="0" lvl="0" indent="-171450" algn="r" rtl="1" eaLnBrk="1" fontAlgn="auto" latinLnBrk="0" hangingPunct="1">
                        <a:lnSpc>
                          <a:spcPct val="100000"/>
                        </a:lnSpc>
                        <a:spcBef>
                          <a:spcPts val="0"/>
                        </a:spcBef>
                        <a:spcAft>
                          <a:spcPts val="0"/>
                        </a:spcAft>
                        <a:buClrTx/>
                        <a:buSzTx/>
                        <a:buFont typeface="Wingdings" panose="05000000000000000000" pitchFamily="2" charset="2"/>
                        <a:buChar char="§"/>
                      </a:pPr>
                      <a:r>
                        <a:rPr lang="he-IL" sz="1100" b="0">
                          <a:solidFill>
                            <a:srgbClr val="40A8AD"/>
                          </a:solidFill>
                          <a:latin typeface="Heebo" pitchFamily="2" charset="-79"/>
                          <a:ea typeface="Tahoma" panose="020B0604030504040204" pitchFamily="34" charset="0"/>
                          <a:cs typeface="Heebo" pitchFamily="2" charset="-79"/>
                        </a:rPr>
                        <a:t>מיפוי בגישת</a:t>
                      </a:r>
                      <a:r>
                        <a:rPr lang="en-US" sz="1100" b="0">
                          <a:solidFill>
                            <a:srgbClr val="40A8AD"/>
                          </a:solidFill>
                          <a:latin typeface="Heebo" pitchFamily="2" charset="-79"/>
                          <a:ea typeface="Tahoma" panose="020B0604030504040204" pitchFamily="34" charset="0"/>
                          <a:cs typeface="Heebo" pitchFamily="2" charset="-79"/>
                        </a:rPr>
                        <a:t>XPLORE </a:t>
                      </a:r>
                      <a:r>
                        <a:rPr lang="he-IL" sz="1100" b="0">
                          <a:solidFill>
                            <a:srgbClr val="40A8AD"/>
                          </a:solidFill>
                          <a:latin typeface="Heebo" pitchFamily="2" charset="-79"/>
                          <a:ea typeface="Tahoma" panose="020B0604030504040204" pitchFamily="34" charset="0"/>
                          <a:cs typeface="Heebo" pitchFamily="2" charset="-79"/>
                        </a:rPr>
                        <a:t> הכולל התייחסות למאפיינים במרחב.</a:t>
                      </a:r>
                    </a:p>
                    <a:p>
                      <a:pPr marL="171450" marR="0" lvl="0" indent="-171450" algn="r" rtl="1" eaLnBrk="1" fontAlgn="auto" latinLnBrk="0" hangingPunct="1">
                        <a:lnSpc>
                          <a:spcPct val="100000"/>
                        </a:lnSpc>
                        <a:spcBef>
                          <a:spcPts val="0"/>
                        </a:spcBef>
                        <a:spcAft>
                          <a:spcPts val="0"/>
                        </a:spcAft>
                        <a:buClrTx/>
                        <a:buSzTx/>
                        <a:buFont typeface="Wingdings" panose="05000000000000000000" pitchFamily="2" charset="2"/>
                        <a:buChar char="§"/>
                      </a:pPr>
                      <a:r>
                        <a:rPr lang="he-IL" sz="1100" b="0">
                          <a:solidFill>
                            <a:srgbClr val="40A8AD"/>
                          </a:solidFill>
                          <a:latin typeface="Heebo" pitchFamily="2" charset="-79"/>
                          <a:ea typeface="Tahoma" panose="020B0604030504040204" pitchFamily="34" charset="0"/>
                          <a:cs typeface="Heebo" pitchFamily="2" charset="-79"/>
                        </a:rPr>
                        <a:t>תיעוד איכותני של ההתרחשות בדגש על אינטראקציית הורה-ילד ומאפייני משחק, בזמנים שונים ביום.</a:t>
                      </a:r>
                    </a:p>
                    <a:p>
                      <a:pPr marL="171450" marR="0" lvl="0" indent="-171450" algn="r" rtl="1" eaLnBrk="1" fontAlgn="auto" latinLnBrk="0" hangingPunct="1">
                        <a:lnSpc>
                          <a:spcPct val="100000"/>
                        </a:lnSpc>
                        <a:spcBef>
                          <a:spcPts val="0"/>
                        </a:spcBef>
                        <a:spcAft>
                          <a:spcPts val="0"/>
                        </a:spcAft>
                        <a:buClrTx/>
                        <a:buSzTx/>
                        <a:buFont typeface="Wingdings" panose="05000000000000000000" pitchFamily="2" charset="2"/>
                        <a:buChar char="§"/>
                      </a:pPr>
                      <a:r>
                        <a:rPr lang="he-IL" sz="1100" b="0">
                          <a:solidFill>
                            <a:srgbClr val="40A8AD"/>
                          </a:solidFill>
                          <a:latin typeface="Heebo" pitchFamily="2" charset="-79"/>
                          <a:ea typeface="Tahoma" panose="020B0604030504040204" pitchFamily="34" charset="0"/>
                          <a:cs typeface="Heebo" pitchFamily="2" charset="-79"/>
                        </a:rPr>
                        <a:t>איסוף נתוני תנועה ושהייה באמצעות אפליקציית </a:t>
                      </a:r>
                      <a:r>
                        <a:rPr lang="en-US" sz="1100" b="0">
                          <a:solidFill>
                            <a:srgbClr val="40A8AD"/>
                          </a:solidFill>
                          <a:latin typeface="Heebo" pitchFamily="2" charset="-79"/>
                          <a:ea typeface="Tahoma" panose="020B0604030504040204" pitchFamily="34" charset="0"/>
                          <a:cs typeface="Heebo" pitchFamily="2" charset="-79"/>
                        </a:rPr>
                        <a:t>Public Life </a:t>
                      </a:r>
                      <a:r>
                        <a:rPr lang="he-IL" sz="1100" b="0">
                          <a:solidFill>
                            <a:srgbClr val="40A8AD"/>
                          </a:solidFill>
                          <a:latin typeface="Heebo" pitchFamily="2" charset="-79"/>
                          <a:ea typeface="Tahoma" panose="020B0604030504040204" pitchFamily="34" charset="0"/>
                          <a:cs typeface="Heebo" pitchFamily="2" charset="-79"/>
                        </a:rPr>
                        <a:t> של </a:t>
                      </a:r>
                      <a:r>
                        <a:rPr lang="en-US" sz="1100" b="0">
                          <a:solidFill>
                            <a:srgbClr val="40A8AD"/>
                          </a:solidFill>
                          <a:latin typeface="Heebo" pitchFamily="2" charset="-79"/>
                          <a:ea typeface="Tahoma" panose="020B0604030504040204" pitchFamily="34" charset="0"/>
                          <a:cs typeface="Heebo" pitchFamily="2" charset="-79"/>
                        </a:rPr>
                        <a:t>Gehl</a:t>
                      </a:r>
                      <a:r>
                        <a:rPr lang="he-IL" sz="1100" b="0">
                          <a:solidFill>
                            <a:srgbClr val="40A8AD"/>
                          </a:solidFill>
                          <a:latin typeface="Heebo" pitchFamily="2" charset="-79"/>
                          <a:ea typeface="Tahoma" panose="020B0604030504040204" pitchFamily="34" charset="0"/>
                          <a:cs typeface="Heebo" pitchFamily="2" charset="-79"/>
                        </a:rPr>
                        <a:t>.</a:t>
                      </a:r>
                      <a:endParaRPr lang="en-US" sz="1100" b="0">
                        <a:solidFill>
                          <a:srgbClr val="40A8AD"/>
                        </a:solidFill>
                        <a:latin typeface="Heebo" pitchFamily="2" charset="-79"/>
                        <a:ea typeface="Tahoma" panose="020B0604030504040204" pitchFamily="34" charset="0"/>
                        <a:cs typeface="Heebo" pitchFamily="2" charset="-79"/>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1"/>
                      <a:r>
                        <a:rPr lang="he-IL" sz="1100">
                          <a:latin typeface="Heebo" pitchFamily="2" charset="-79"/>
                          <a:ea typeface="Tahoma" panose="020B0604030504040204" pitchFamily="34" charset="0"/>
                          <a:cs typeface="Heebo" pitchFamily="2" charset="-79"/>
                        </a:rPr>
                        <a:t>בוקר יום שישי: 10:00-13:00</a:t>
                      </a:r>
                    </a:p>
                    <a:p>
                      <a:pPr rtl="1"/>
                      <a:r>
                        <a:rPr lang="he-IL" sz="1100">
                          <a:latin typeface="Heebo" pitchFamily="2" charset="-79"/>
                          <a:ea typeface="Tahoma" panose="020B0604030504040204" pitchFamily="34" charset="0"/>
                          <a:cs typeface="Heebo" pitchFamily="2" charset="-79"/>
                        </a:rPr>
                        <a:t>יום חול מלא: 9:30-21:00</a:t>
                      </a: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1"/>
                      <a:r>
                        <a:rPr lang="he-IL" sz="1100">
                          <a:latin typeface="Heebo" pitchFamily="2" charset="-79"/>
                          <a:ea typeface="Tahoma" panose="020B0604030504040204" pitchFamily="34" charset="0"/>
                          <a:cs typeface="Heebo" pitchFamily="2" charset="-79"/>
                        </a:rPr>
                        <a:t>בוקר יום שישי: 9:00-13:00</a:t>
                      </a:r>
                    </a:p>
                    <a:p>
                      <a:pPr rtl="1"/>
                      <a:r>
                        <a:rPr lang="he-IL" sz="1100">
                          <a:latin typeface="Heebo" pitchFamily="2" charset="-79"/>
                          <a:ea typeface="Tahoma" panose="020B0604030504040204" pitchFamily="34" charset="0"/>
                          <a:cs typeface="Heebo" pitchFamily="2" charset="-79"/>
                        </a:rPr>
                        <a:t>יום חול מלא: 8:30-20:00</a:t>
                      </a:r>
                    </a:p>
                    <a:p>
                      <a:pPr rtl="1"/>
                      <a:r>
                        <a:rPr lang="he-IL" sz="1100">
                          <a:latin typeface="Heebo" pitchFamily="2" charset="-79"/>
                          <a:ea typeface="Tahoma" panose="020B0604030504040204" pitchFamily="34" charset="0"/>
                          <a:cs typeface="Heebo" pitchFamily="2" charset="-79"/>
                        </a:rPr>
                        <a:t>יום חול (ראיונות בלבד): 17:00-18:30</a:t>
                      </a:r>
                    </a:p>
                    <a:p>
                      <a:pPr rtl="1"/>
                      <a:r>
                        <a:rPr lang="he-IL" sz="1100">
                          <a:latin typeface="Heebo" pitchFamily="2" charset="-79"/>
                          <a:ea typeface="Tahoma" panose="020B0604030504040204" pitchFamily="34" charset="0"/>
                          <a:cs typeface="Heebo" pitchFamily="2" charset="-79"/>
                        </a:rPr>
                        <a:t>יום חול (תיעוד איכותני בלבד): 15:30-18:00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6324864"/>
                  </a:ext>
                </a:extLst>
              </a:tr>
              <a:tr h="516431">
                <a:tc>
                  <a:txBody>
                    <a:bodyPr/>
                    <a:lstStyle/>
                    <a:p>
                      <a:pPr rtl="1"/>
                      <a:r>
                        <a:rPr lang="he-IL" sz="1100" b="1" kern="1200">
                          <a:solidFill>
                            <a:srgbClr val="40A8AD"/>
                          </a:solidFill>
                          <a:latin typeface="Heebo" pitchFamily="2" charset="-79"/>
                          <a:ea typeface="Tahoma" panose="020B0604030504040204" pitchFamily="34" charset="0"/>
                          <a:cs typeface="Heebo" pitchFamily="2" charset="-79"/>
                        </a:rPr>
                        <a:t>ראיונות שטח עם מלווים</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1"/>
                      <a:r>
                        <a:rPr lang="he-IL" sz="1100">
                          <a:latin typeface="Heebo" pitchFamily="2" charset="-79"/>
                          <a:ea typeface="Tahoma" panose="020B0604030504040204" pitchFamily="34" charset="0"/>
                          <a:cs typeface="Heebo" pitchFamily="2" charset="-79"/>
                        </a:rPr>
                        <a:t>רואיינו </a:t>
                      </a:r>
                      <a:r>
                        <a:rPr lang="he-IL" sz="1100" b="1">
                          <a:latin typeface="Heebo" pitchFamily="2" charset="-79"/>
                          <a:ea typeface="Tahoma" panose="020B0604030504040204" pitchFamily="34" charset="0"/>
                          <a:cs typeface="Heebo" pitchFamily="2" charset="-79"/>
                        </a:rPr>
                        <a:t>25 אנשים שליוו כ-50 ילדים</a:t>
                      </a:r>
                      <a:r>
                        <a:rPr lang="he-IL" sz="1100">
                          <a:latin typeface="Heebo" pitchFamily="2" charset="-79"/>
                          <a:ea typeface="Tahoma" panose="020B0604030504040204" pitchFamily="34" charset="0"/>
                          <a:cs typeface="Heebo" pitchFamily="2" charset="-79"/>
                        </a:rPr>
                        <a:t>:</a:t>
                      </a:r>
                    </a:p>
                    <a:p>
                      <a:pPr rtl="1"/>
                      <a:r>
                        <a:rPr lang="he-IL" sz="1100">
                          <a:latin typeface="Heebo" pitchFamily="2" charset="-79"/>
                          <a:ea typeface="Tahoma" panose="020B0604030504040204" pitchFamily="34" charset="0"/>
                          <a:cs typeface="Heebo" pitchFamily="2" charset="-79"/>
                        </a:rPr>
                        <a:t>6 אימהות</a:t>
                      </a:r>
                    </a:p>
                    <a:p>
                      <a:pPr rtl="1"/>
                      <a:r>
                        <a:rPr lang="he-IL" sz="1100">
                          <a:latin typeface="Heebo" pitchFamily="2" charset="-79"/>
                          <a:ea typeface="Tahoma" panose="020B0604030504040204" pitchFamily="34" charset="0"/>
                          <a:cs typeface="Heebo" pitchFamily="2" charset="-79"/>
                        </a:rPr>
                        <a:t>4 אבות </a:t>
                      </a:r>
                    </a:p>
                    <a:p>
                      <a:pPr rtl="1"/>
                      <a:r>
                        <a:rPr lang="he-IL" sz="1100">
                          <a:latin typeface="Heebo" pitchFamily="2" charset="-79"/>
                          <a:ea typeface="Tahoma" panose="020B0604030504040204" pitchFamily="34" charset="0"/>
                          <a:cs typeface="Heebo" pitchFamily="2" charset="-79"/>
                        </a:rPr>
                        <a:t>3 סבים וסבתות </a:t>
                      </a:r>
                      <a:br>
                        <a:rPr lang="en-US" sz="1100">
                          <a:latin typeface="Heebo" pitchFamily="2" charset="-79"/>
                          <a:ea typeface="Tahoma" panose="020B0604030504040204" pitchFamily="34" charset="0"/>
                          <a:cs typeface="Heebo" pitchFamily="2" charset="-79"/>
                        </a:rPr>
                      </a:br>
                      <a:r>
                        <a:rPr lang="he-IL" sz="1100">
                          <a:latin typeface="Heebo" pitchFamily="2" charset="-79"/>
                          <a:ea typeface="Tahoma" panose="020B0604030504040204" pitchFamily="34" charset="0"/>
                          <a:cs typeface="Heebo" pitchFamily="2" charset="-79"/>
                        </a:rPr>
                        <a:t>השאר אחים ואחיות בוגרים</a:t>
                      </a:r>
                    </a:p>
                    <a:p>
                      <a:pPr rtl="1"/>
                      <a:endParaRPr lang="he-IL" sz="1100">
                        <a:latin typeface="Heebo" pitchFamily="2" charset="-79"/>
                        <a:ea typeface="Tahoma" panose="020B0604030504040204" pitchFamily="34" charset="0"/>
                        <a:cs typeface="Heebo" pitchFamily="2" charset="-79"/>
                      </a:endParaRPr>
                    </a:p>
                    <a:p>
                      <a:pPr rtl="1"/>
                      <a:r>
                        <a:rPr lang="he-IL" sz="1100">
                          <a:latin typeface="Heebo" pitchFamily="2" charset="-79"/>
                          <a:ea typeface="Tahoma" panose="020B0604030504040204" pitchFamily="34" charset="0"/>
                          <a:cs typeface="Heebo" pitchFamily="2" charset="-79"/>
                        </a:rPr>
                        <a:t>16 תושבי השכונה מתוך המרואינים.</a:t>
                      </a: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1"/>
                      <a:r>
                        <a:rPr lang="he-IL" sz="1100">
                          <a:latin typeface="Heebo" pitchFamily="2" charset="-79"/>
                          <a:ea typeface="Tahoma" panose="020B0604030504040204" pitchFamily="34" charset="0"/>
                          <a:cs typeface="Heebo" pitchFamily="2" charset="-79"/>
                        </a:rPr>
                        <a:t>רואיינו </a:t>
                      </a:r>
                      <a:r>
                        <a:rPr lang="he-IL" sz="1100" b="1">
                          <a:latin typeface="Heebo" pitchFamily="2" charset="-79"/>
                          <a:ea typeface="Tahoma" panose="020B0604030504040204" pitchFamily="34" charset="0"/>
                          <a:cs typeface="Heebo" pitchFamily="2" charset="-79"/>
                        </a:rPr>
                        <a:t>43 אנשים שליוו 68 ילדים</a:t>
                      </a:r>
                      <a:r>
                        <a:rPr lang="he-IL" sz="1100">
                          <a:latin typeface="Heebo" pitchFamily="2" charset="-79"/>
                          <a:ea typeface="Tahoma" panose="020B0604030504040204" pitchFamily="34" charset="0"/>
                          <a:cs typeface="Heebo" pitchFamily="2" charset="-79"/>
                        </a:rPr>
                        <a:t>:</a:t>
                      </a:r>
                    </a:p>
                    <a:p>
                      <a:pPr rtl="1"/>
                      <a:r>
                        <a:rPr lang="he-IL" sz="1100">
                          <a:latin typeface="Heebo" pitchFamily="2" charset="-79"/>
                          <a:ea typeface="Tahoma" panose="020B0604030504040204" pitchFamily="34" charset="0"/>
                          <a:cs typeface="Heebo" pitchFamily="2" charset="-79"/>
                        </a:rPr>
                        <a:t>33 אימהות</a:t>
                      </a:r>
                    </a:p>
                    <a:p>
                      <a:pPr rtl="1"/>
                      <a:r>
                        <a:rPr lang="he-IL" sz="1100">
                          <a:latin typeface="Heebo" pitchFamily="2" charset="-79"/>
                          <a:ea typeface="Tahoma" panose="020B0604030504040204" pitchFamily="34" charset="0"/>
                          <a:cs typeface="Heebo" pitchFamily="2" charset="-79"/>
                        </a:rPr>
                        <a:t>6 אבות</a:t>
                      </a:r>
                    </a:p>
                    <a:p>
                      <a:pPr rtl="1"/>
                      <a:r>
                        <a:rPr lang="he-IL" sz="1100">
                          <a:latin typeface="Heebo" pitchFamily="2" charset="-79"/>
                          <a:ea typeface="Tahoma" panose="020B0604030504040204" pitchFamily="34" charset="0"/>
                          <a:cs typeface="Heebo" pitchFamily="2" charset="-79"/>
                        </a:rPr>
                        <a:t>2 סבתות</a:t>
                      </a:r>
                    </a:p>
                    <a:p>
                      <a:pPr rtl="1"/>
                      <a:endParaRPr lang="he-IL" sz="1100">
                        <a:latin typeface="Heebo" pitchFamily="2" charset="-79"/>
                        <a:ea typeface="Tahoma" panose="020B0604030504040204" pitchFamily="34" charset="0"/>
                        <a:cs typeface="Heebo" pitchFamily="2" charset="-79"/>
                      </a:endParaRPr>
                    </a:p>
                    <a:p>
                      <a:pPr rtl="1"/>
                      <a:endParaRPr lang="he-IL" sz="1100">
                        <a:latin typeface="Heebo" pitchFamily="2" charset="-79"/>
                        <a:ea typeface="Tahoma" panose="020B0604030504040204" pitchFamily="34" charset="0"/>
                        <a:cs typeface="Heebo"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100">
                          <a:solidFill>
                            <a:schemeClr val="tx1"/>
                          </a:solidFill>
                          <a:latin typeface="Heebo" pitchFamily="2" charset="-79"/>
                          <a:ea typeface="Tahoma" panose="020B0604030504040204" pitchFamily="34" charset="0"/>
                          <a:cs typeface="Heebo" pitchFamily="2" charset="-79"/>
                        </a:rPr>
                        <a:t>30 תושבי השכונה מתוך המרואינים.</a:t>
                      </a:r>
                      <a:endParaRPr lang="he-IL" sz="1100">
                        <a:latin typeface="Heebo" pitchFamily="2" charset="-79"/>
                        <a:ea typeface="Tahoma" panose="020B0604030504040204" pitchFamily="34" charset="0"/>
                        <a:cs typeface="Heebo" pitchFamily="2" charset="-79"/>
                      </a:endParaRPr>
                    </a:p>
                    <a:p>
                      <a:pPr rtl="1"/>
                      <a:endParaRPr lang="he-IL" sz="1100">
                        <a:latin typeface="Heebo" pitchFamily="2" charset="-79"/>
                        <a:ea typeface="Tahoma" panose="020B0604030504040204" pitchFamily="34" charset="0"/>
                        <a:cs typeface="Heebo" pitchFamily="2" charset="-79"/>
                      </a:endParaRPr>
                    </a:p>
                    <a:p>
                      <a:pPr marL="0" indent="0" rtl="1">
                        <a:buFont typeface="Arial" panose="020B0604020202020204" pitchFamily="34" charset="0"/>
                        <a:buNone/>
                      </a:pPr>
                      <a:r>
                        <a:rPr lang="he-IL" sz="1100">
                          <a:solidFill>
                            <a:schemeClr val="tx1"/>
                          </a:solidFill>
                          <a:latin typeface="Heebo" pitchFamily="2" charset="-79"/>
                          <a:ea typeface="Tahoma" panose="020B0604030504040204" pitchFamily="34" charset="0"/>
                          <a:cs typeface="Heebo" pitchFamily="2" charset="-79"/>
                        </a:rPr>
                        <a:t>שיוך חברתי: 23 ערבים, 16 יהודים, 3 יוצאי בריה"מ, ואבא מנפאל.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14306455"/>
                  </a:ext>
                </a:extLst>
              </a:tr>
              <a:tr h="516431">
                <a:tc gridSpan="3">
                  <a:txBody>
                    <a:bodyPr/>
                    <a:lstStyle/>
                    <a:p>
                      <a:pPr rtl="1"/>
                      <a:r>
                        <a:rPr lang="he-IL" sz="1100" b="1" kern="1200">
                          <a:solidFill>
                            <a:srgbClr val="40A8AD"/>
                          </a:solidFill>
                          <a:latin typeface="Heebo" pitchFamily="2" charset="-79"/>
                          <a:ea typeface="Tahoma" panose="020B0604030504040204" pitchFamily="34" charset="0"/>
                          <a:cs typeface="Heebo" pitchFamily="2" charset="-79"/>
                        </a:rPr>
                        <a:t>ניתוח מסמכי תוצאות אירוע שיתוף הציבור ושילוב בהערכה הכוללת</a:t>
                      </a: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rtl="1"/>
                      <a:endParaRPr lang="he-IL" sz="1100">
                        <a:latin typeface="Heebo" pitchFamily="2" charset="-79"/>
                        <a:ea typeface="Tahoma" panose="020B0604030504040204" pitchFamily="34" charset="0"/>
                        <a:cs typeface="Heebo" pitchFamily="2" charset="-79"/>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rtl="1"/>
                      <a:endParaRPr lang="he-IL" sz="1100">
                        <a:latin typeface="Heebo" pitchFamily="2" charset="-79"/>
                        <a:ea typeface="Tahoma" panose="020B0604030504040204" pitchFamily="34" charset="0"/>
                        <a:cs typeface="Heebo"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33069998"/>
                  </a:ext>
                </a:extLst>
              </a:tr>
            </a:tbl>
          </a:graphicData>
        </a:graphic>
      </p:graphicFrame>
      <p:sp>
        <p:nvSpPr>
          <p:cNvPr id="6" name="TextBox 5">
            <a:extLst>
              <a:ext uri="{FF2B5EF4-FFF2-40B4-BE49-F238E27FC236}">
                <a16:creationId xmlns:a16="http://schemas.microsoft.com/office/drawing/2014/main" id="{7CE001C6-FCEA-C43F-D90A-DD66F8399927}"/>
              </a:ext>
            </a:extLst>
          </p:cNvPr>
          <p:cNvSpPr txBox="1"/>
          <p:nvPr/>
        </p:nvSpPr>
        <p:spPr>
          <a:xfrm>
            <a:off x="3581133" y="20173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a:solidFill>
                  <a:srgbClr val="40A8AD"/>
                </a:solidFill>
              </a:rPr>
              <a:t>מערך המחקר - פעולות הערכה</a:t>
            </a:r>
          </a:p>
        </p:txBody>
      </p:sp>
      <p:sp>
        <p:nvSpPr>
          <p:cNvPr id="11" name="Rectangle 10">
            <a:extLst>
              <a:ext uri="{FF2B5EF4-FFF2-40B4-BE49-F238E27FC236}">
                <a16:creationId xmlns:a16="http://schemas.microsoft.com/office/drawing/2014/main" id="{42036BCC-55DE-95BC-62C9-E3462E9FD249}"/>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2" name="מציין מיקום של מספר שקופית 5">
            <a:extLst>
              <a:ext uri="{FF2B5EF4-FFF2-40B4-BE49-F238E27FC236}">
                <a16:creationId xmlns:a16="http://schemas.microsoft.com/office/drawing/2014/main" id="{95B4BAA3-BEF6-9499-7E74-8FAD6E761083}"/>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6</a:t>
            </a:fld>
            <a:endParaRPr lang="he-IL">
              <a:latin typeface="Heebo" pitchFamily="2" charset="-79"/>
              <a:cs typeface="Heebo" pitchFamily="2" charset="-79"/>
            </a:endParaRPr>
          </a:p>
        </p:txBody>
      </p:sp>
    </p:spTree>
    <p:extLst>
      <p:ext uri="{BB962C8B-B14F-4D97-AF65-F5344CB8AC3E}">
        <p14:creationId xmlns:p14="http://schemas.microsoft.com/office/powerpoint/2010/main" val="3358144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3" name="TextBox 22">
            <a:extLst>
              <a:ext uri="{FF2B5EF4-FFF2-40B4-BE49-F238E27FC236}">
                <a16:creationId xmlns:a16="http://schemas.microsoft.com/office/drawing/2014/main" id="{F8E2BC1D-17FA-7604-3039-BF07DDE65F9E}"/>
              </a:ext>
            </a:extLst>
          </p:cNvPr>
          <p:cNvSpPr txBox="1"/>
          <p:nvPr/>
        </p:nvSpPr>
        <p:spPr>
          <a:xfrm>
            <a:off x="3951914" y="210223"/>
            <a:ext cx="802421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a:solidFill>
                  <a:srgbClr val="40A8AD"/>
                </a:solidFill>
                <a:latin typeface="Heebo" pitchFamily="2" charset="-79"/>
                <a:cs typeface="Heebo" pitchFamily="2" charset="-79"/>
              </a:rPr>
              <a:t>מדידה לפני התערבות</a:t>
            </a:r>
          </a:p>
        </p:txBody>
      </p:sp>
      <p:sp>
        <p:nvSpPr>
          <p:cNvPr id="32" name="TextBox 31">
            <a:extLst>
              <a:ext uri="{FF2B5EF4-FFF2-40B4-BE49-F238E27FC236}">
                <a16:creationId xmlns:a16="http://schemas.microsoft.com/office/drawing/2014/main" id="{A9501B93-3CD8-6815-350B-B769711F15B0}"/>
              </a:ext>
            </a:extLst>
          </p:cNvPr>
          <p:cNvSpPr txBox="1"/>
          <p:nvPr/>
        </p:nvSpPr>
        <p:spPr>
          <a:xfrm>
            <a:off x="5868146" y="746649"/>
            <a:ext cx="5804676" cy="579005"/>
          </a:xfrm>
          <a:prstGeom prst="rect">
            <a:avLst/>
          </a:prstGeom>
          <a:noFill/>
        </p:spPr>
        <p:txBody>
          <a:bodyPr wrap="square">
            <a:spAutoFit/>
          </a:bodyPr>
          <a:lstStyle/>
          <a:p>
            <a:pPr marR="0" lvl="0" algn="r" defTabSz="914400" rtl="1" eaLnBrk="1" fontAlgn="auto" latinLnBrk="0" hangingPunct="1">
              <a:lnSpc>
                <a:spcPct val="150000"/>
              </a:lnSpc>
              <a:spcBef>
                <a:spcPts val="0"/>
              </a:spcBef>
              <a:spcAft>
                <a:spcPts val="0"/>
              </a:spcAft>
              <a:buClr>
                <a:schemeClr val="tx1"/>
              </a:buClr>
              <a:buSzTx/>
              <a:tabLst/>
              <a:defRPr/>
            </a:pPr>
            <a:r>
              <a:rPr lang="he-IL" sz="1100" b="1">
                <a:solidFill>
                  <a:prstClr val="black"/>
                </a:solidFill>
                <a:latin typeface="Heebo" pitchFamily="2" charset="-79"/>
                <a:ea typeface="Tahoma"/>
                <a:cs typeface="Heebo" pitchFamily="2" charset="-79"/>
              </a:rPr>
              <a:t>בתצפיות שנערכו במהלך בוקר יום ושישי ומבוקר עד ערב יום חול, בחודשים מרץ-אפריל 2021, עלו הממצאים הבאים:</a:t>
            </a:r>
          </a:p>
        </p:txBody>
      </p:sp>
      <p:sp>
        <p:nvSpPr>
          <p:cNvPr id="3" name="TextBox 2">
            <a:extLst>
              <a:ext uri="{FF2B5EF4-FFF2-40B4-BE49-F238E27FC236}">
                <a16:creationId xmlns:a16="http://schemas.microsoft.com/office/drawing/2014/main" id="{6925EC55-5ED4-B033-83C0-528C37F8B8C0}"/>
              </a:ext>
            </a:extLst>
          </p:cNvPr>
          <p:cNvSpPr txBox="1"/>
          <p:nvPr/>
        </p:nvSpPr>
        <p:spPr>
          <a:xfrm>
            <a:off x="4512733" y="1655701"/>
            <a:ext cx="7075422" cy="36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r">
              <a:lnSpc>
                <a:spcPct val="150000"/>
              </a:lnSpc>
              <a:buClr>
                <a:schemeClr val="tx1"/>
              </a:buClr>
              <a:buFont typeface="Arial" panose="020B0604020202020204" pitchFamily="34" charset="0"/>
              <a:buChar char="•"/>
              <a:defRPr/>
            </a:pPr>
            <a:r>
              <a:rPr lang="he-IL" sz="1400">
                <a:solidFill>
                  <a:prstClr val="black"/>
                </a:solidFill>
                <a:latin typeface="Heebo" pitchFamily="2" charset="-79"/>
                <a:ea typeface="Tahoma"/>
                <a:cs typeface="Heebo" pitchFamily="2" charset="-79"/>
              </a:rPr>
              <a:t>מתקני המשחק היו מוזנחים ולא בטיחותיים, ההיצע היה דל למשחק ולא סיפק מענה רב גילי.</a:t>
            </a:r>
          </a:p>
          <a:p>
            <a:pPr marL="171450" indent="-171450" algn="r">
              <a:lnSpc>
                <a:spcPct val="150000"/>
              </a:lnSpc>
              <a:buClr>
                <a:schemeClr val="tx1"/>
              </a:buClr>
              <a:buFont typeface="Arial" panose="020B0604020202020204" pitchFamily="34" charset="0"/>
              <a:buChar char="•"/>
              <a:defRPr/>
            </a:pPr>
            <a:r>
              <a:rPr lang="he-IL" sz="1400">
                <a:solidFill>
                  <a:prstClr val="black"/>
                </a:solidFill>
                <a:latin typeface="Heebo" pitchFamily="2" charset="-79"/>
                <a:ea typeface="Tahoma"/>
                <a:cs typeface="Heebo" pitchFamily="2" charset="-79"/>
              </a:rPr>
              <a:t>פגיעה בביטחון תנועתי- מדרכות פגומות, היעדר שבילי אופניים, היעדר נגישות לעגלות בין המפלסים &gt; רכיבה לא מווסתת ברחבי המתחם תוך סיכון פעוטות.  </a:t>
            </a:r>
          </a:p>
          <a:p>
            <a:pPr marL="171450" indent="-171450" algn="r">
              <a:lnSpc>
                <a:spcPct val="150000"/>
              </a:lnSpc>
              <a:buClr>
                <a:schemeClr val="tx1"/>
              </a:buClr>
              <a:buFont typeface="Arial" panose="020B0604020202020204" pitchFamily="34" charset="0"/>
              <a:buChar char="•"/>
              <a:defRPr/>
            </a:pPr>
            <a:r>
              <a:rPr lang="he-IL" sz="1400">
                <a:solidFill>
                  <a:prstClr val="black"/>
                </a:solidFill>
                <a:latin typeface="Heebo" pitchFamily="2" charset="-79"/>
                <a:ea typeface="Tahoma"/>
                <a:cs typeface="Heebo" pitchFamily="2" charset="-79"/>
              </a:rPr>
              <a:t>נראות מוזנחת- מיעוט מתקני שתייה ופחי אשפה, צמחייה קוצנית ופראית, לכלוך רב. </a:t>
            </a:r>
          </a:p>
          <a:p>
            <a:pPr marL="171450" indent="-171450" algn="r">
              <a:lnSpc>
                <a:spcPct val="150000"/>
              </a:lnSpc>
              <a:buClr>
                <a:schemeClr val="tx1"/>
              </a:buClr>
              <a:buFont typeface="Arial" panose="020B0604020202020204" pitchFamily="34" charset="0"/>
              <a:buChar char="•"/>
              <a:defRPr/>
            </a:pPr>
            <a:r>
              <a:rPr lang="he-IL" sz="1400">
                <a:solidFill>
                  <a:prstClr val="black"/>
                </a:solidFill>
                <a:latin typeface="Heebo" pitchFamily="2" charset="-79"/>
                <a:ea typeface="Tahoma"/>
                <a:cs typeface="Heebo" pitchFamily="2" charset="-79"/>
              </a:rPr>
              <a:t>ערעור בתחושת הביטחון מסיבות חברתיות- מכלול המאפיינים וההזנחה במתחם זימנו נוכחות של קבוצות חברתיות שנחוו כלא מתאימות לבילוי משותף לצד משפחות עם ילדים.</a:t>
            </a:r>
          </a:p>
        </p:txBody>
      </p:sp>
      <p:pic>
        <p:nvPicPr>
          <p:cNvPr id="5" name="Picture 4">
            <a:extLst>
              <a:ext uri="{FF2B5EF4-FFF2-40B4-BE49-F238E27FC236}">
                <a16:creationId xmlns:a16="http://schemas.microsoft.com/office/drawing/2014/main" id="{D70761C0-2F4F-3EF2-B884-184204A9C5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63" t="17620" r="25410" b="34826"/>
          <a:stretch/>
        </p:blipFill>
        <p:spPr>
          <a:xfrm>
            <a:off x="47234" y="4262767"/>
            <a:ext cx="4214480" cy="2180711"/>
          </a:xfrm>
          <a:prstGeom prst="rect">
            <a:avLst/>
          </a:prstGeom>
        </p:spPr>
      </p:pic>
      <p:pic>
        <p:nvPicPr>
          <p:cNvPr id="10" name="Picture 9" descr="A park with a bench and a stone wall&#10;&#10;Description automatically generated">
            <a:extLst>
              <a:ext uri="{FF2B5EF4-FFF2-40B4-BE49-F238E27FC236}">
                <a16:creationId xmlns:a16="http://schemas.microsoft.com/office/drawing/2014/main" id="{0811C6E8-D6EF-987A-1C51-64082DC0F4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2" y="2153785"/>
            <a:ext cx="4214480" cy="2047937"/>
          </a:xfrm>
          <a:prstGeom prst="rect">
            <a:avLst/>
          </a:prstGeom>
        </p:spPr>
      </p:pic>
      <p:pic>
        <p:nvPicPr>
          <p:cNvPr id="17" name="Picture 16" descr="A playground with a blue and white canopy&#10;&#10;Description automatically generated">
            <a:extLst>
              <a:ext uri="{FF2B5EF4-FFF2-40B4-BE49-F238E27FC236}">
                <a16:creationId xmlns:a16="http://schemas.microsoft.com/office/drawing/2014/main" id="{3A7609EE-73B4-7F9A-F154-1481EB1FE2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42" y="44803"/>
            <a:ext cx="4214480" cy="2047937"/>
          </a:xfrm>
          <a:prstGeom prst="rect">
            <a:avLst/>
          </a:prstGeom>
        </p:spPr>
      </p:pic>
      <p:pic>
        <p:nvPicPr>
          <p:cNvPr id="24" name="Picture 23" descr="A group of birds on a brick path&#10;&#10;Description automatically generated">
            <a:extLst>
              <a:ext uri="{FF2B5EF4-FFF2-40B4-BE49-F238E27FC236}">
                <a16:creationId xmlns:a16="http://schemas.microsoft.com/office/drawing/2014/main" id="{905918A8-F72C-EA51-5A4C-0204910D5C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8045" y="4260115"/>
            <a:ext cx="4487720" cy="2180711"/>
          </a:xfrm>
          <a:prstGeom prst="rect">
            <a:avLst/>
          </a:prstGeom>
        </p:spPr>
      </p:pic>
      <p:pic>
        <p:nvPicPr>
          <p:cNvPr id="26" name="Picture 25" descr="A group of people playing in a park&#10;&#10;Description automatically generated">
            <a:extLst>
              <a:ext uri="{FF2B5EF4-FFF2-40B4-BE49-F238E27FC236}">
                <a16:creationId xmlns:a16="http://schemas.microsoft.com/office/drawing/2014/main" id="{4D8B6955-F4E7-8CB7-0E0E-9BDCFAD491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6052" y="4260115"/>
            <a:ext cx="2940406" cy="2180711"/>
          </a:xfrm>
          <a:prstGeom prst="rect">
            <a:avLst/>
          </a:prstGeom>
        </p:spPr>
      </p:pic>
      <p:sp>
        <p:nvSpPr>
          <p:cNvPr id="27" name="TextBox 26">
            <a:extLst>
              <a:ext uri="{FF2B5EF4-FFF2-40B4-BE49-F238E27FC236}">
                <a16:creationId xmlns:a16="http://schemas.microsoft.com/office/drawing/2014/main" id="{C1AD094C-DCCE-1CAE-8737-F47EA55C517D}"/>
              </a:ext>
            </a:extLst>
          </p:cNvPr>
          <p:cNvSpPr txBox="1"/>
          <p:nvPr/>
        </p:nvSpPr>
        <p:spPr>
          <a:xfrm>
            <a:off x="1676400" y="3861305"/>
            <a:ext cx="2491812" cy="314510"/>
          </a:xfrm>
          <a:prstGeom prst="rect">
            <a:avLst/>
          </a:prstGeom>
          <a:solidFill>
            <a:srgbClr val="000000">
              <a:alpha val="40000"/>
            </a:srgbClr>
          </a:solid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marR="0" lvl="0" algn="just" fontAlgn="auto">
              <a:lnSpc>
                <a:spcPct val="150000"/>
              </a:lnSpc>
              <a:spcBef>
                <a:spcPts val="0"/>
              </a:spcBef>
              <a:spcAft>
                <a:spcPts val="0"/>
              </a:spcAft>
              <a:buClr>
                <a:srgbClr val="FFC000"/>
              </a:buClr>
              <a:buSzTx/>
              <a:tabLst/>
              <a:defRPr/>
            </a:pPr>
            <a:r>
              <a:rPr lang="he-IL" sz="1050">
                <a:solidFill>
                  <a:schemeClr val="bg1"/>
                </a:solidFill>
              </a:rPr>
              <a:t>מיעוט מקומות לשהייה, נגישות מוגבלת</a:t>
            </a:r>
            <a:endParaRPr lang="he-IL" sz="1050" b="0">
              <a:solidFill>
                <a:schemeClr val="bg1"/>
              </a:solidFill>
            </a:endParaRPr>
          </a:p>
        </p:txBody>
      </p:sp>
      <p:sp>
        <p:nvSpPr>
          <p:cNvPr id="30" name="TextBox 29">
            <a:extLst>
              <a:ext uri="{FF2B5EF4-FFF2-40B4-BE49-F238E27FC236}">
                <a16:creationId xmlns:a16="http://schemas.microsoft.com/office/drawing/2014/main" id="{25F9741A-EE13-AF0F-5130-68C6ACF1A302}"/>
              </a:ext>
            </a:extLst>
          </p:cNvPr>
          <p:cNvSpPr txBox="1"/>
          <p:nvPr/>
        </p:nvSpPr>
        <p:spPr>
          <a:xfrm>
            <a:off x="9245598" y="6118844"/>
            <a:ext cx="2472442" cy="314510"/>
          </a:xfrm>
          <a:prstGeom prst="rect">
            <a:avLst/>
          </a:prstGeom>
          <a:solidFill>
            <a:srgbClr val="000000">
              <a:alpha val="40000"/>
            </a:srgbClr>
          </a:solidFill>
        </p:spPr>
        <p:txBody>
          <a:bodyPr wrap="square" rtlCol="0">
            <a:spAutoFit/>
          </a:bodyPr>
          <a:lstStyle>
            <a:defPPr>
              <a:defRPr lang="he-IL"/>
            </a:defPPr>
            <a:lvl1pPr marR="0" lvl="0" algn="just" fontAlgn="auto">
              <a:lnSpc>
                <a:spcPct val="150000"/>
              </a:lnSpc>
              <a:spcBef>
                <a:spcPts val="0"/>
              </a:spcBef>
              <a:spcAft>
                <a:spcPts val="0"/>
              </a:spcAft>
              <a:buClr>
                <a:srgbClr val="FFC000"/>
              </a:buClr>
              <a:buSzTx/>
              <a:tabLst/>
              <a:defRPr sz="1050" b="1">
                <a:solidFill>
                  <a:schemeClr val="bg1"/>
                </a:solidFill>
                <a:latin typeface="Heebo" pitchFamily="2" charset="-79"/>
                <a:ea typeface="Tahoma" pitchFamily="34" charset="0"/>
                <a:cs typeface="Heebo" pitchFamily="2" charset="-79"/>
              </a:defRPr>
            </a:lvl1pPr>
          </a:lstStyle>
          <a:p>
            <a:r>
              <a:rPr lang="he-IL"/>
              <a:t>ילדים בוגרים ונוער במתחם המשחקים</a:t>
            </a:r>
          </a:p>
        </p:txBody>
      </p:sp>
      <p:sp>
        <p:nvSpPr>
          <p:cNvPr id="33" name="TextBox 32">
            <a:extLst>
              <a:ext uri="{FF2B5EF4-FFF2-40B4-BE49-F238E27FC236}">
                <a16:creationId xmlns:a16="http://schemas.microsoft.com/office/drawing/2014/main" id="{1FD6AF0A-E5BD-BAE0-B08A-FA277458F64F}"/>
              </a:ext>
            </a:extLst>
          </p:cNvPr>
          <p:cNvSpPr txBox="1"/>
          <p:nvPr/>
        </p:nvSpPr>
        <p:spPr>
          <a:xfrm>
            <a:off x="7391395" y="6110376"/>
            <a:ext cx="1287103" cy="322977"/>
          </a:xfrm>
          <a:prstGeom prst="rect">
            <a:avLst/>
          </a:prstGeom>
          <a:solidFill>
            <a:srgbClr val="000000">
              <a:alpha val="40000"/>
            </a:srgbClr>
          </a:solidFill>
        </p:spPr>
        <p:txBody>
          <a:bodyPr wrap="square" rtlCol="0">
            <a:spAutoFit/>
          </a:bodyPr>
          <a:lstStyle>
            <a:defPPr>
              <a:defRPr lang="he-IL"/>
            </a:defPPr>
            <a:lvl1pPr marR="0" lvl="0" algn="just" fontAlgn="auto">
              <a:lnSpc>
                <a:spcPct val="150000"/>
              </a:lnSpc>
              <a:spcBef>
                <a:spcPts val="0"/>
              </a:spcBef>
              <a:spcAft>
                <a:spcPts val="0"/>
              </a:spcAft>
              <a:buClr>
                <a:srgbClr val="FFC000"/>
              </a:buClr>
              <a:buSzTx/>
              <a:tabLst/>
              <a:defRPr sz="1050" b="1">
                <a:solidFill>
                  <a:schemeClr val="bg1"/>
                </a:solidFill>
                <a:latin typeface="Heebo" pitchFamily="2" charset="-79"/>
                <a:ea typeface="Tahoma" pitchFamily="34" charset="0"/>
                <a:cs typeface="Heebo" pitchFamily="2" charset="-79"/>
              </a:defRPr>
            </a:lvl1pPr>
          </a:lstStyle>
          <a:p>
            <a:r>
              <a:rPr lang="he-IL"/>
              <a:t>אשפה מפוזרת</a:t>
            </a:r>
          </a:p>
        </p:txBody>
      </p:sp>
      <p:sp>
        <p:nvSpPr>
          <p:cNvPr id="34" name="TextBox 33">
            <a:extLst>
              <a:ext uri="{FF2B5EF4-FFF2-40B4-BE49-F238E27FC236}">
                <a16:creationId xmlns:a16="http://schemas.microsoft.com/office/drawing/2014/main" id="{B2B6CD92-F037-357B-34A4-61B70AA5D9EA}"/>
              </a:ext>
            </a:extLst>
          </p:cNvPr>
          <p:cNvSpPr txBox="1"/>
          <p:nvPr/>
        </p:nvSpPr>
        <p:spPr>
          <a:xfrm>
            <a:off x="2590800" y="1762901"/>
            <a:ext cx="1577412" cy="314510"/>
          </a:xfrm>
          <a:prstGeom prst="rect">
            <a:avLst/>
          </a:prstGeom>
          <a:solidFill>
            <a:srgbClr val="000000">
              <a:alpha val="40000"/>
            </a:srgbClr>
          </a:solidFill>
        </p:spPr>
        <p:txBody>
          <a:bodyPr wrap="square" rtlCol="0">
            <a:spAutoFit/>
          </a:bodyPr>
          <a:lstStyle>
            <a:defPPr>
              <a:defRPr lang="he-IL"/>
            </a:defPPr>
            <a:lvl1pPr marR="0" lvl="0" algn="just" fontAlgn="auto">
              <a:lnSpc>
                <a:spcPct val="150000"/>
              </a:lnSpc>
              <a:spcBef>
                <a:spcPts val="0"/>
              </a:spcBef>
              <a:spcAft>
                <a:spcPts val="0"/>
              </a:spcAft>
              <a:buClr>
                <a:srgbClr val="FFC000"/>
              </a:buClr>
              <a:buSzTx/>
              <a:tabLst/>
              <a:defRPr sz="1050" b="1">
                <a:solidFill>
                  <a:schemeClr val="bg1"/>
                </a:solidFill>
                <a:latin typeface="Heebo" pitchFamily="2" charset="-79"/>
                <a:ea typeface="Tahoma" pitchFamily="34" charset="0"/>
                <a:cs typeface="Heebo" pitchFamily="2" charset="-79"/>
              </a:defRPr>
            </a:lvl1pPr>
          </a:lstStyle>
          <a:p>
            <a:r>
              <a:rPr lang="he-IL"/>
              <a:t>מתקני משחק מוזנחים</a:t>
            </a:r>
          </a:p>
        </p:txBody>
      </p:sp>
      <p:sp>
        <p:nvSpPr>
          <p:cNvPr id="42" name="TextBox 41">
            <a:extLst>
              <a:ext uri="{FF2B5EF4-FFF2-40B4-BE49-F238E27FC236}">
                <a16:creationId xmlns:a16="http://schemas.microsoft.com/office/drawing/2014/main" id="{C1C7B3EF-44D0-6FD3-8C4B-5F765B4EE222}"/>
              </a:ext>
            </a:extLst>
          </p:cNvPr>
          <p:cNvSpPr txBox="1"/>
          <p:nvPr/>
        </p:nvSpPr>
        <p:spPr>
          <a:xfrm>
            <a:off x="2548467" y="6123245"/>
            <a:ext cx="1577412" cy="314510"/>
          </a:xfrm>
          <a:prstGeom prst="rect">
            <a:avLst/>
          </a:prstGeom>
          <a:solidFill>
            <a:srgbClr val="000000">
              <a:alpha val="40000"/>
            </a:srgbClr>
          </a:solidFill>
        </p:spPr>
        <p:txBody>
          <a:bodyPr wrap="square" rtlCol="0">
            <a:spAutoFit/>
          </a:bodyPr>
          <a:lstStyle>
            <a:defPPr>
              <a:defRPr lang="he-IL"/>
            </a:defPPr>
            <a:lvl1pPr marR="0" lvl="0" algn="just" fontAlgn="auto">
              <a:lnSpc>
                <a:spcPct val="150000"/>
              </a:lnSpc>
              <a:spcBef>
                <a:spcPts val="0"/>
              </a:spcBef>
              <a:spcAft>
                <a:spcPts val="0"/>
              </a:spcAft>
              <a:buClr>
                <a:srgbClr val="FFC000"/>
              </a:buClr>
              <a:buSzTx/>
              <a:tabLst/>
              <a:defRPr sz="1050" b="1">
                <a:solidFill>
                  <a:schemeClr val="bg1"/>
                </a:solidFill>
                <a:latin typeface="Heebo" pitchFamily="2" charset="-79"/>
                <a:ea typeface="Tahoma" pitchFamily="34" charset="0"/>
                <a:cs typeface="Heebo" pitchFamily="2" charset="-79"/>
              </a:defRPr>
            </a:lvl1pPr>
          </a:lstStyle>
          <a:p>
            <a:r>
              <a:rPr lang="he-IL"/>
              <a:t>מקום למפגש קהילתי</a:t>
            </a:r>
          </a:p>
        </p:txBody>
      </p:sp>
      <p:sp>
        <p:nvSpPr>
          <p:cNvPr id="2" name="מציין מיקום של מספר שקופית 5">
            <a:extLst>
              <a:ext uri="{FF2B5EF4-FFF2-40B4-BE49-F238E27FC236}">
                <a16:creationId xmlns:a16="http://schemas.microsoft.com/office/drawing/2014/main" id="{68D871D8-8F71-D0A8-DE49-0077A8ABFE94}"/>
              </a:ext>
            </a:extLst>
          </p:cNvPr>
          <p:cNvSpPr txBox="1">
            <a:spLocks/>
          </p:cNvSpPr>
          <p:nvPr/>
        </p:nvSpPr>
        <p:spPr>
          <a:xfrm>
            <a:off x="499650" y="6503289"/>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199E282D-D310-42D8-B8FF-78ED45A44D81}" type="slidenum">
              <a:rPr lang="he-IL" smtClean="0">
                <a:latin typeface="Heebo" pitchFamily="2" charset="-79"/>
                <a:cs typeface="Heebo" pitchFamily="2" charset="-79"/>
              </a:rPr>
              <a:pPr/>
              <a:t>7</a:t>
            </a:fld>
            <a:endParaRPr lang="he-IL">
              <a:latin typeface="Heebo" pitchFamily="2" charset="-79"/>
              <a:cs typeface="Heebo" pitchFamily="2" charset="-79"/>
            </a:endParaRPr>
          </a:p>
        </p:txBody>
      </p:sp>
    </p:spTree>
    <p:extLst>
      <p:ext uri="{BB962C8B-B14F-4D97-AF65-F5344CB8AC3E}">
        <p14:creationId xmlns:p14="http://schemas.microsoft.com/office/powerpoint/2010/main" val="5164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3" name="TextBox 22">
            <a:extLst>
              <a:ext uri="{FF2B5EF4-FFF2-40B4-BE49-F238E27FC236}">
                <a16:creationId xmlns:a16="http://schemas.microsoft.com/office/drawing/2014/main" id="{F8E2BC1D-17FA-7604-3039-BF07DDE65F9E}"/>
              </a:ext>
            </a:extLst>
          </p:cNvPr>
          <p:cNvSpPr txBox="1"/>
          <p:nvPr/>
        </p:nvSpPr>
        <p:spPr>
          <a:xfrm>
            <a:off x="3951914" y="210223"/>
            <a:ext cx="802421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a:solidFill>
                  <a:srgbClr val="40A8AD"/>
                </a:solidFill>
              </a:rPr>
              <a:t>שיתוף ציבור</a:t>
            </a:r>
            <a:endParaRPr lang="he-IL" sz="2800">
              <a:solidFill>
                <a:srgbClr val="40A8AD"/>
              </a:solidFill>
              <a:latin typeface="Heebo" pitchFamily="2" charset="-79"/>
              <a:cs typeface="Heebo" pitchFamily="2" charset="-79"/>
            </a:endParaRPr>
          </a:p>
        </p:txBody>
      </p:sp>
      <p:sp>
        <p:nvSpPr>
          <p:cNvPr id="32" name="TextBox 31">
            <a:extLst>
              <a:ext uri="{FF2B5EF4-FFF2-40B4-BE49-F238E27FC236}">
                <a16:creationId xmlns:a16="http://schemas.microsoft.com/office/drawing/2014/main" id="{A9501B93-3CD8-6815-350B-B769711F15B0}"/>
              </a:ext>
            </a:extLst>
          </p:cNvPr>
          <p:cNvSpPr txBox="1"/>
          <p:nvPr/>
        </p:nvSpPr>
        <p:spPr>
          <a:xfrm>
            <a:off x="5868146" y="746649"/>
            <a:ext cx="5804676" cy="1848583"/>
          </a:xfrm>
          <a:prstGeom prst="rect">
            <a:avLst/>
          </a:prstGeom>
          <a:noFill/>
        </p:spPr>
        <p:txBody>
          <a:bodyPr wrap="square">
            <a:spAutoFit/>
          </a:bodyPr>
          <a:lstStyle/>
          <a:p>
            <a:pPr marR="0" lvl="0" algn="r" defTabSz="914400" rtl="1" eaLnBrk="1" fontAlgn="auto" latinLnBrk="0" hangingPunct="1">
              <a:lnSpc>
                <a:spcPct val="150000"/>
              </a:lnSpc>
              <a:spcBef>
                <a:spcPts val="0"/>
              </a:spcBef>
              <a:spcAft>
                <a:spcPts val="0"/>
              </a:spcAft>
              <a:buClr>
                <a:schemeClr val="tx1"/>
              </a:buClr>
              <a:buSzTx/>
              <a:tabLst/>
              <a:defRPr/>
            </a:pPr>
            <a:r>
              <a:rPr lang="he-IL" sz="1100" b="1">
                <a:solidFill>
                  <a:prstClr val="black"/>
                </a:solidFill>
                <a:latin typeface="Heebo" pitchFamily="2" charset="-79"/>
                <a:ea typeface="Tahoma"/>
                <a:cs typeface="Heebo" pitchFamily="2" charset="-79"/>
              </a:rPr>
              <a:t>ב-28.2.21 נערך במתחם אירוע שיתוף ציבור, בשיתוף </a:t>
            </a:r>
          </a:p>
          <a:p>
            <a:pPr marR="0" lvl="0" algn="r" defTabSz="914400" rtl="1" eaLnBrk="1" fontAlgn="auto" latinLnBrk="0" hangingPunct="1">
              <a:lnSpc>
                <a:spcPct val="150000"/>
              </a:lnSpc>
              <a:spcBef>
                <a:spcPts val="0"/>
              </a:spcBef>
              <a:spcAft>
                <a:spcPts val="0"/>
              </a:spcAft>
              <a:buClr>
                <a:schemeClr val="tx1"/>
              </a:buClr>
              <a:buSzTx/>
              <a:tabLst/>
              <a:defRPr/>
            </a:pPr>
            <a:endParaRPr lang="he-IL" sz="1100" b="1">
              <a:solidFill>
                <a:prstClr val="black"/>
              </a:solidFill>
              <a:latin typeface="Heebo" pitchFamily="2" charset="-79"/>
              <a:ea typeface="Tahoma"/>
              <a:cs typeface="Heebo" pitchFamily="2" charset="-79"/>
            </a:endParaRPr>
          </a:p>
          <a:p>
            <a:pPr marR="0" lvl="0" algn="r" defTabSz="914400" rtl="1" eaLnBrk="1" fontAlgn="auto" latinLnBrk="0" hangingPunct="1">
              <a:lnSpc>
                <a:spcPct val="150000"/>
              </a:lnSpc>
              <a:spcBef>
                <a:spcPts val="0"/>
              </a:spcBef>
              <a:spcAft>
                <a:spcPts val="0"/>
              </a:spcAft>
              <a:buClr>
                <a:schemeClr val="tx1"/>
              </a:buClr>
              <a:buSzTx/>
              <a:tabLst/>
              <a:defRPr/>
            </a:pPr>
            <a:endParaRPr lang="he-IL" sz="1100" b="1">
              <a:solidFill>
                <a:prstClr val="black"/>
              </a:solidFill>
              <a:latin typeface="Heebo" pitchFamily="2" charset="-79"/>
              <a:ea typeface="Tahoma"/>
              <a:cs typeface="Heebo" pitchFamily="2" charset="-79"/>
            </a:endParaRPr>
          </a:p>
          <a:p>
            <a:pPr marR="0" lvl="0" algn="r" defTabSz="914400" rtl="1" eaLnBrk="1" fontAlgn="auto" latinLnBrk="0" hangingPunct="1">
              <a:lnSpc>
                <a:spcPct val="150000"/>
              </a:lnSpc>
              <a:spcBef>
                <a:spcPts val="0"/>
              </a:spcBef>
              <a:spcAft>
                <a:spcPts val="0"/>
              </a:spcAft>
              <a:buClr>
                <a:schemeClr val="tx1"/>
              </a:buClr>
              <a:buSzTx/>
              <a:tabLst/>
              <a:defRPr/>
            </a:pPr>
            <a:endParaRPr lang="he-IL" sz="1100" b="1">
              <a:solidFill>
                <a:prstClr val="black"/>
              </a:solidFill>
              <a:latin typeface="Heebo" pitchFamily="2" charset="-79"/>
              <a:ea typeface="Tahoma"/>
              <a:cs typeface="Heebo" pitchFamily="2" charset="-79"/>
            </a:endParaRPr>
          </a:p>
          <a:p>
            <a:pPr marR="0" lvl="0" algn="r" defTabSz="914400" rtl="1" eaLnBrk="1" fontAlgn="auto" latinLnBrk="0" hangingPunct="1">
              <a:lnSpc>
                <a:spcPct val="150000"/>
              </a:lnSpc>
              <a:spcBef>
                <a:spcPts val="0"/>
              </a:spcBef>
              <a:spcAft>
                <a:spcPts val="0"/>
              </a:spcAft>
              <a:buClr>
                <a:schemeClr val="tx1"/>
              </a:buClr>
              <a:buSzTx/>
              <a:tabLst/>
              <a:defRPr/>
            </a:pPr>
            <a:r>
              <a:rPr lang="he-IL" sz="1100" b="1">
                <a:solidFill>
                  <a:prstClr val="black"/>
                </a:solidFill>
                <a:latin typeface="Heebo" pitchFamily="2" charset="-79"/>
                <a:ea typeface="Tahoma"/>
                <a:cs typeface="Heebo" pitchFamily="2" charset="-79"/>
              </a:rPr>
              <a:t>האירוע הונגש בשפה העברית והערבית.</a:t>
            </a:r>
          </a:p>
          <a:p>
            <a:pPr marR="0" lvl="0" algn="r" defTabSz="914400" rtl="1" eaLnBrk="1" fontAlgn="auto" latinLnBrk="0" hangingPunct="1">
              <a:lnSpc>
                <a:spcPct val="150000"/>
              </a:lnSpc>
              <a:spcBef>
                <a:spcPts val="0"/>
              </a:spcBef>
              <a:spcAft>
                <a:spcPts val="0"/>
              </a:spcAft>
              <a:buClr>
                <a:schemeClr val="tx1"/>
              </a:buClr>
              <a:buSzTx/>
              <a:tabLst/>
              <a:defRPr/>
            </a:pPr>
            <a:r>
              <a:rPr lang="he-IL" sz="1100" b="1">
                <a:solidFill>
                  <a:prstClr val="black"/>
                </a:solidFill>
                <a:latin typeface="Heebo" pitchFamily="2" charset="-79"/>
                <a:ea typeface="Tahoma"/>
                <a:cs typeface="Heebo" pitchFamily="2" charset="-79"/>
              </a:rPr>
              <a:t>באירוע לקחו חלק כ-500 משתתפים, ונאספו 574 התייחסויות ב-3 עמדות שיתוף:</a:t>
            </a:r>
          </a:p>
          <a:p>
            <a:pPr marR="0" lvl="0" algn="r" defTabSz="914400" rtl="1" eaLnBrk="1" fontAlgn="auto" latinLnBrk="0" hangingPunct="1">
              <a:lnSpc>
                <a:spcPct val="150000"/>
              </a:lnSpc>
              <a:spcBef>
                <a:spcPts val="0"/>
              </a:spcBef>
              <a:spcAft>
                <a:spcPts val="0"/>
              </a:spcAft>
              <a:buClr>
                <a:schemeClr val="tx1"/>
              </a:buClr>
              <a:buSzTx/>
              <a:tabLst/>
              <a:defRPr/>
            </a:pPr>
            <a:endParaRPr lang="he-IL" sz="1100" b="1">
              <a:solidFill>
                <a:prstClr val="black"/>
              </a:solidFill>
              <a:latin typeface="Heebo" pitchFamily="2" charset="-79"/>
              <a:ea typeface="Tahoma"/>
              <a:cs typeface="Heebo" pitchFamily="2" charset="-79"/>
            </a:endParaRPr>
          </a:p>
        </p:txBody>
      </p:sp>
      <p:sp>
        <p:nvSpPr>
          <p:cNvPr id="3" name="TextBox 2">
            <a:extLst>
              <a:ext uri="{FF2B5EF4-FFF2-40B4-BE49-F238E27FC236}">
                <a16:creationId xmlns:a16="http://schemas.microsoft.com/office/drawing/2014/main" id="{6925EC55-5ED4-B033-83C0-528C37F8B8C0}"/>
              </a:ext>
            </a:extLst>
          </p:cNvPr>
          <p:cNvSpPr txBox="1"/>
          <p:nvPr/>
        </p:nvSpPr>
        <p:spPr>
          <a:xfrm>
            <a:off x="7992532" y="2338645"/>
            <a:ext cx="3680289" cy="1090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r">
              <a:lnSpc>
                <a:spcPct val="150000"/>
              </a:lnSpc>
              <a:buClr>
                <a:schemeClr val="tx1"/>
              </a:buClr>
              <a:buFont typeface="Arial" panose="020B0604020202020204" pitchFamily="34" charset="0"/>
              <a:buChar char="•"/>
              <a:defRPr/>
            </a:pPr>
            <a:r>
              <a:rPr lang="he-IL" sz="1400">
                <a:solidFill>
                  <a:prstClr val="black"/>
                </a:solidFill>
                <a:latin typeface="Heebo" pitchFamily="2" charset="-79"/>
                <a:ea typeface="Tahoma"/>
                <a:cs typeface="Heebo" pitchFamily="2" charset="-79"/>
              </a:rPr>
              <a:t>אילו מתקנים הייתי רוצה שיהיו בגן השניים?</a:t>
            </a:r>
          </a:p>
          <a:p>
            <a:pPr marL="171450" indent="-171450" algn="r">
              <a:lnSpc>
                <a:spcPct val="150000"/>
              </a:lnSpc>
              <a:buClr>
                <a:schemeClr val="tx1"/>
              </a:buClr>
              <a:buFont typeface="Arial" panose="020B0604020202020204" pitchFamily="34" charset="0"/>
              <a:buChar char="•"/>
              <a:defRPr/>
            </a:pPr>
            <a:r>
              <a:rPr lang="he-IL" sz="1400">
                <a:solidFill>
                  <a:prstClr val="black"/>
                </a:solidFill>
                <a:latin typeface="Heebo" pitchFamily="2" charset="-79"/>
                <a:ea typeface="Tahoma"/>
                <a:cs typeface="Heebo" pitchFamily="2" charset="-79"/>
              </a:rPr>
              <a:t>אילו פעילויות מתקיימות בשכונה?</a:t>
            </a:r>
          </a:p>
          <a:p>
            <a:pPr marL="171450" indent="-171450" algn="r">
              <a:lnSpc>
                <a:spcPct val="150000"/>
              </a:lnSpc>
              <a:buClr>
                <a:schemeClr val="tx1"/>
              </a:buClr>
              <a:buFont typeface="Arial" panose="020B0604020202020204" pitchFamily="34" charset="0"/>
              <a:buChar char="•"/>
              <a:defRPr/>
            </a:pPr>
            <a:r>
              <a:rPr lang="he-IL" sz="1400">
                <a:solidFill>
                  <a:prstClr val="black"/>
                </a:solidFill>
                <a:latin typeface="Heebo" pitchFamily="2" charset="-79"/>
                <a:ea typeface="Tahoma"/>
                <a:cs typeface="Heebo" pitchFamily="2" charset="-79"/>
              </a:rPr>
              <a:t>מהו גן השניים בשבילי?</a:t>
            </a:r>
          </a:p>
        </p:txBody>
      </p:sp>
      <p:pic>
        <p:nvPicPr>
          <p:cNvPr id="4" name="Picture 3">
            <a:extLst>
              <a:ext uri="{FF2B5EF4-FFF2-40B4-BE49-F238E27FC236}">
                <a16:creationId xmlns:a16="http://schemas.microsoft.com/office/drawing/2014/main" id="{B793FBD0-AF16-5183-6CEA-642CF37070F1}"/>
              </a:ext>
            </a:extLst>
          </p:cNvPr>
          <p:cNvPicPr>
            <a:picLocks noChangeAspect="1"/>
          </p:cNvPicPr>
          <p:nvPr/>
        </p:nvPicPr>
        <p:blipFill>
          <a:blip r:embed="rId2"/>
          <a:stretch>
            <a:fillRect/>
          </a:stretch>
        </p:blipFill>
        <p:spPr>
          <a:xfrm>
            <a:off x="6473469" y="1118811"/>
            <a:ext cx="5244571" cy="465205"/>
          </a:xfrm>
          <a:prstGeom prst="rect">
            <a:avLst/>
          </a:prstGeom>
        </p:spPr>
      </p:pic>
      <p:graphicFrame>
        <p:nvGraphicFramePr>
          <p:cNvPr id="6" name="Table 5">
            <a:extLst>
              <a:ext uri="{FF2B5EF4-FFF2-40B4-BE49-F238E27FC236}">
                <a16:creationId xmlns:a16="http://schemas.microsoft.com/office/drawing/2014/main" id="{22562E1E-A9B5-D92F-1476-0FA74E89A80D}"/>
              </a:ext>
            </a:extLst>
          </p:cNvPr>
          <p:cNvGraphicFramePr>
            <a:graphicFrameLocks noGrp="1"/>
          </p:cNvGraphicFramePr>
          <p:nvPr>
            <p:extLst>
              <p:ext uri="{D42A27DB-BD31-4B8C-83A1-F6EECF244321}">
                <p14:modId xmlns:p14="http://schemas.microsoft.com/office/powerpoint/2010/main" val="3377640772"/>
              </p:ext>
            </p:extLst>
          </p:nvPr>
        </p:nvGraphicFramePr>
        <p:xfrm>
          <a:off x="6473469" y="3808905"/>
          <a:ext cx="5433280" cy="2821275"/>
        </p:xfrm>
        <a:graphic>
          <a:graphicData uri="http://schemas.openxmlformats.org/drawingml/2006/table">
            <a:tbl>
              <a:tblPr rtl="1" firstRow="1" firstCol="1" bandRow="1">
                <a:tableStyleId>{5C22544A-7EE6-4342-B048-85BDC9FD1C3A}</a:tableStyleId>
              </a:tblPr>
              <a:tblGrid>
                <a:gridCol w="1439699">
                  <a:extLst>
                    <a:ext uri="{9D8B030D-6E8A-4147-A177-3AD203B41FA5}">
                      <a16:colId xmlns:a16="http://schemas.microsoft.com/office/drawing/2014/main" val="3874907052"/>
                    </a:ext>
                  </a:extLst>
                </a:gridCol>
                <a:gridCol w="2520578">
                  <a:extLst>
                    <a:ext uri="{9D8B030D-6E8A-4147-A177-3AD203B41FA5}">
                      <a16:colId xmlns:a16="http://schemas.microsoft.com/office/drawing/2014/main" val="2857367832"/>
                    </a:ext>
                  </a:extLst>
                </a:gridCol>
                <a:gridCol w="1473003">
                  <a:extLst>
                    <a:ext uri="{9D8B030D-6E8A-4147-A177-3AD203B41FA5}">
                      <a16:colId xmlns:a16="http://schemas.microsoft.com/office/drawing/2014/main" val="183269002"/>
                    </a:ext>
                  </a:extLst>
                </a:gridCol>
              </a:tblGrid>
              <a:tr h="480610">
                <a:tc>
                  <a:txBody>
                    <a:bodyPr/>
                    <a:lstStyle/>
                    <a:p>
                      <a:pPr algn="r" rtl="1">
                        <a:lnSpc>
                          <a:spcPct val="107000"/>
                        </a:lnSpc>
                        <a:spcAft>
                          <a:spcPts val="800"/>
                        </a:spcAft>
                      </a:pPr>
                      <a:r>
                        <a:rPr lang="he-IL" sz="1100">
                          <a:solidFill>
                            <a:srgbClr val="358B8F"/>
                          </a:solidFill>
                          <a:effectLst/>
                          <a:latin typeface="Heebo" panose="00000500000000000000" pitchFamily="2" charset="-79"/>
                          <a:cs typeface="Heebo" panose="00000500000000000000" pitchFamily="2" charset="-79"/>
                        </a:rPr>
                        <a:t> </a:t>
                      </a:r>
                      <a:endParaRPr lang="en-US" sz="1100">
                        <a:solidFill>
                          <a:srgbClr val="358B8F"/>
                        </a:solidFill>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B w="28575" cap="flat" cmpd="sng" algn="ctr">
                      <a:solidFill>
                        <a:schemeClr val="bg1"/>
                      </a:solidFill>
                      <a:prstDash val="solid"/>
                      <a:round/>
                      <a:headEnd type="none" w="med" len="med"/>
                      <a:tailEnd type="none" w="med" len="med"/>
                    </a:lnB>
                    <a:solidFill>
                      <a:schemeClr val="bg2"/>
                    </a:solidFill>
                  </a:tcPr>
                </a:tc>
                <a:tc>
                  <a:txBody>
                    <a:bodyPr/>
                    <a:lstStyle/>
                    <a:p>
                      <a:pPr algn="r" rtl="1">
                        <a:lnSpc>
                          <a:spcPct val="107000"/>
                        </a:lnSpc>
                        <a:spcAft>
                          <a:spcPts val="800"/>
                        </a:spcAft>
                      </a:pPr>
                      <a:r>
                        <a:rPr lang="he-IL" sz="1100">
                          <a:solidFill>
                            <a:srgbClr val="358B8F"/>
                          </a:solidFill>
                          <a:effectLst/>
                          <a:latin typeface="Heebo" panose="00000500000000000000" pitchFamily="2" charset="-79"/>
                          <a:cs typeface="Heebo" panose="00000500000000000000" pitchFamily="2" charset="-79"/>
                        </a:rPr>
                        <a:t>סוג מענה/מתקן שהוצע לבחירה (הקטגוריות שהופיעו בפתקים)</a:t>
                      </a:r>
                      <a:endParaRPr lang="en-US" sz="1100">
                        <a:solidFill>
                          <a:srgbClr val="358B8F"/>
                        </a:solidFill>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B w="28575" cap="flat" cmpd="sng" algn="ctr">
                      <a:solidFill>
                        <a:schemeClr val="bg1"/>
                      </a:solidFill>
                      <a:prstDash val="solid"/>
                      <a:round/>
                      <a:headEnd type="none" w="med" len="med"/>
                      <a:tailEnd type="none" w="med" len="med"/>
                    </a:lnB>
                    <a:solidFill>
                      <a:schemeClr val="bg2"/>
                    </a:solidFill>
                  </a:tcPr>
                </a:tc>
                <a:tc>
                  <a:txBody>
                    <a:bodyPr/>
                    <a:lstStyle/>
                    <a:p>
                      <a:pPr algn="r" rtl="1">
                        <a:lnSpc>
                          <a:spcPct val="107000"/>
                        </a:lnSpc>
                        <a:spcAft>
                          <a:spcPts val="800"/>
                        </a:spcAft>
                      </a:pPr>
                      <a:r>
                        <a:rPr lang="he-IL" sz="1100">
                          <a:solidFill>
                            <a:srgbClr val="358B8F"/>
                          </a:solidFill>
                          <a:effectLst/>
                          <a:latin typeface="Heebo" panose="00000500000000000000" pitchFamily="2" charset="-79"/>
                          <a:cs typeface="Heebo" panose="00000500000000000000" pitchFamily="2" charset="-79"/>
                        </a:rPr>
                        <a:t>מס' מצביעים</a:t>
                      </a:r>
                      <a:endParaRPr lang="en-US" sz="1100">
                        <a:solidFill>
                          <a:srgbClr val="358B8F"/>
                        </a:solidFill>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601332216"/>
                  </a:ext>
                </a:extLst>
              </a:tr>
              <a:tr h="255401">
                <a:tc rowSpan="5">
                  <a:txBody>
                    <a:bodyPr/>
                    <a:lstStyle/>
                    <a:p>
                      <a:pPr algn="r" rtl="1">
                        <a:lnSpc>
                          <a:spcPct val="107000"/>
                        </a:lnSpc>
                        <a:spcAft>
                          <a:spcPts val="800"/>
                        </a:spcAft>
                      </a:pPr>
                      <a:r>
                        <a:rPr lang="he-IL" sz="1200">
                          <a:effectLst/>
                          <a:latin typeface="Heebo" panose="00000500000000000000" pitchFamily="2" charset="-79"/>
                          <a:cs typeface="Heebo" panose="00000500000000000000" pitchFamily="2" charset="-79"/>
                        </a:rPr>
                        <a:t>מתחם לשהייה והתכנסות קהילתית</a:t>
                      </a:r>
                      <a:endParaRPr lang="en-US" sz="110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0A8AD"/>
                    </a:solidFill>
                  </a:tcPr>
                </a:tc>
                <a:tc>
                  <a:txBody>
                    <a:bodyPr/>
                    <a:lstStyle/>
                    <a:p>
                      <a:pPr algn="r" rtl="1">
                        <a:lnSpc>
                          <a:spcPct val="107000"/>
                        </a:lnSpc>
                        <a:spcAft>
                          <a:spcPts val="800"/>
                        </a:spcAft>
                      </a:pPr>
                      <a:r>
                        <a:rPr lang="he-IL" sz="1200">
                          <a:effectLst/>
                          <a:latin typeface="Heebo" panose="00000500000000000000" pitchFamily="2" charset="-79"/>
                          <a:cs typeface="Heebo" panose="00000500000000000000" pitchFamily="2" charset="-79"/>
                        </a:rPr>
                        <a:t>מקום למנוחה</a:t>
                      </a:r>
                      <a:endParaRPr lang="en-US" sz="110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T w="28575" cap="flat" cmpd="sng" algn="ctr">
                      <a:solidFill>
                        <a:schemeClr val="bg1"/>
                      </a:solidFill>
                      <a:prstDash val="solid"/>
                      <a:round/>
                      <a:headEnd type="none" w="med" len="med"/>
                      <a:tailEnd type="none" w="med" len="med"/>
                    </a:lnT>
                    <a:solidFill>
                      <a:srgbClr val="BCEDEF"/>
                    </a:solidFill>
                  </a:tcPr>
                </a:tc>
                <a:tc>
                  <a:txBody>
                    <a:bodyPr/>
                    <a:lstStyle/>
                    <a:p>
                      <a:pPr algn="r" rtl="1">
                        <a:lnSpc>
                          <a:spcPct val="107000"/>
                        </a:lnSpc>
                        <a:spcAft>
                          <a:spcPts val="800"/>
                        </a:spcAft>
                      </a:pPr>
                      <a:r>
                        <a:rPr lang="he-IL" sz="1200">
                          <a:effectLst/>
                          <a:latin typeface="Heebo" panose="00000500000000000000" pitchFamily="2" charset="-79"/>
                          <a:cs typeface="Heebo" panose="00000500000000000000" pitchFamily="2" charset="-79"/>
                        </a:rPr>
                        <a:t>81</a:t>
                      </a:r>
                      <a:endParaRPr lang="en-US" sz="110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BCEDEF"/>
                    </a:solidFill>
                  </a:tcPr>
                </a:tc>
                <a:extLst>
                  <a:ext uri="{0D108BD9-81ED-4DB2-BD59-A6C34878D82A}">
                    <a16:rowId xmlns:a16="http://schemas.microsoft.com/office/drawing/2014/main" val="238250575"/>
                  </a:ext>
                </a:extLst>
              </a:tr>
              <a:tr h="255401">
                <a:tc vMerge="1">
                  <a:txBody>
                    <a:bodyPr/>
                    <a:lstStyle/>
                    <a:p>
                      <a:pPr rtl="1"/>
                      <a:endParaRPr lang="he-IL"/>
                    </a:p>
                  </a:txBody>
                  <a:tcPr/>
                </a:tc>
                <a:tc>
                  <a:txBody>
                    <a:bodyPr/>
                    <a:lstStyle/>
                    <a:p>
                      <a:pPr algn="r" rtl="1">
                        <a:lnSpc>
                          <a:spcPct val="107000"/>
                        </a:lnSpc>
                        <a:spcAft>
                          <a:spcPts val="800"/>
                        </a:spcAft>
                      </a:pPr>
                      <a:r>
                        <a:rPr lang="he-IL" sz="1200">
                          <a:effectLst/>
                          <a:latin typeface="Heebo" panose="00000500000000000000" pitchFamily="2" charset="-79"/>
                          <a:cs typeface="Heebo" panose="00000500000000000000" pitchFamily="2" charset="-79"/>
                        </a:rPr>
                        <a:t>צמחייה וקהילה</a:t>
                      </a:r>
                      <a:endParaRPr lang="en-US" sz="110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solidFill>
                      <a:srgbClr val="BCEDEF"/>
                    </a:solidFill>
                  </a:tcPr>
                </a:tc>
                <a:tc>
                  <a:txBody>
                    <a:bodyPr/>
                    <a:lstStyle/>
                    <a:p>
                      <a:pPr algn="r" rtl="1">
                        <a:lnSpc>
                          <a:spcPct val="107000"/>
                        </a:lnSpc>
                        <a:spcAft>
                          <a:spcPts val="800"/>
                        </a:spcAft>
                      </a:pPr>
                      <a:r>
                        <a:rPr lang="he-IL" sz="1200">
                          <a:effectLst/>
                          <a:latin typeface="Heebo" panose="00000500000000000000" pitchFamily="2" charset="-79"/>
                          <a:cs typeface="Heebo" panose="00000500000000000000" pitchFamily="2" charset="-79"/>
                        </a:rPr>
                        <a:t>58</a:t>
                      </a:r>
                      <a:endParaRPr lang="en-US" sz="110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R w="28575" cap="flat" cmpd="sng" algn="ctr">
                      <a:solidFill>
                        <a:schemeClr val="bg1"/>
                      </a:solidFill>
                      <a:prstDash val="solid"/>
                      <a:round/>
                      <a:headEnd type="none" w="med" len="med"/>
                      <a:tailEnd type="none" w="med" len="med"/>
                    </a:lnR>
                    <a:solidFill>
                      <a:srgbClr val="BCEDEF"/>
                    </a:solidFill>
                  </a:tcPr>
                </a:tc>
                <a:extLst>
                  <a:ext uri="{0D108BD9-81ED-4DB2-BD59-A6C34878D82A}">
                    <a16:rowId xmlns:a16="http://schemas.microsoft.com/office/drawing/2014/main" val="2792146888"/>
                  </a:ext>
                </a:extLst>
              </a:tr>
              <a:tr h="255401">
                <a:tc vMerge="1">
                  <a:txBody>
                    <a:bodyPr/>
                    <a:lstStyle/>
                    <a:p>
                      <a:pPr rtl="1"/>
                      <a:endParaRPr lang="he-IL"/>
                    </a:p>
                  </a:txBody>
                  <a:tcPr/>
                </a:tc>
                <a:tc>
                  <a:txBody>
                    <a:bodyPr/>
                    <a:lstStyle/>
                    <a:p>
                      <a:pPr algn="r" rtl="1">
                        <a:lnSpc>
                          <a:spcPct val="107000"/>
                        </a:lnSpc>
                        <a:spcAft>
                          <a:spcPts val="800"/>
                        </a:spcAft>
                      </a:pPr>
                      <a:r>
                        <a:rPr lang="he-IL" sz="1200">
                          <a:effectLst/>
                          <a:latin typeface="Heebo" panose="00000500000000000000" pitchFamily="2" charset="-79"/>
                          <a:cs typeface="Heebo" panose="00000500000000000000" pitchFamily="2" charset="-79"/>
                        </a:rPr>
                        <a:t>מרחב קהילתי</a:t>
                      </a:r>
                      <a:endParaRPr lang="en-US" sz="110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solidFill>
                      <a:srgbClr val="BCEDEF"/>
                    </a:solidFill>
                  </a:tcPr>
                </a:tc>
                <a:tc>
                  <a:txBody>
                    <a:bodyPr/>
                    <a:lstStyle/>
                    <a:p>
                      <a:pPr algn="r" rtl="1">
                        <a:lnSpc>
                          <a:spcPct val="107000"/>
                        </a:lnSpc>
                        <a:spcAft>
                          <a:spcPts val="800"/>
                        </a:spcAft>
                      </a:pPr>
                      <a:r>
                        <a:rPr lang="he-IL" sz="1200">
                          <a:effectLst/>
                          <a:latin typeface="Heebo" panose="00000500000000000000" pitchFamily="2" charset="-79"/>
                          <a:cs typeface="Heebo" panose="00000500000000000000" pitchFamily="2" charset="-79"/>
                        </a:rPr>
                        <a:t>56</a:t>
                      </a:r>
                      <a:endParaRPr lang="en-US" sz="110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R w="28575" cap="flat" cmpd="sng" algn="ctr">
                      <a:solidFill>
                        <a:schemeClr val="bg1"/>
                      </a:solidFill>
                      <a:prstDash val="solid"/>
                      <a:round/>
                      <a:headEnd type="none" w="med" len="med"/>
                      <a:tailEnd type="none" w="med" len="med"/>
                    </a:lnR>
                    <a:solidFill>
                      <a:srgbClr val="BCEDEF"/>
                    </a:solidFill>
                  </a:tcPr>
                </a:tc>
                <a:extLst>
                  <a:ext uri="{0D108BD9-81ED-4DB2-BD59-A6C34878D82A}">
                    <a16:rowId xmlns:a16="http://schemas.microsoft.com/office/drawing/2014/main" val="2740125043"/>
                  </a:ext>
                </a:extLst>
              </a:tr>
              <a:tr h="212732">
                <a:tc vMerge="1">
                  <a:txBody>
                    <a:bodyPr/>
                    <a:lstStyle/>
                    <a:p>
                      <a:pPr rtl="1"/>
                      <a:endParaRPr lang="he-IL"/>
                    </a:p>
                  </a:txBody>
                  <a:tcPr/>
                </a:tc>
                <a:tc>
                  <a:txBody>
                    <a:bodyPr/>
                    <a:lstStyle/>
                    <a:p>
                      <a:pPr algn="r" rtl="1">
                        <a:lnSpc>
                          <a:spcPct val="107000"/>
                        </a:lnSpc>
                        <a:spcAft>
                          <a:spcPts val="800"/>
                        </a:spcAft>
                      </a:pPr>
                      <a:r>
                        <a:rPr lang="he-IL" sz="900">
                          <a:effectLst/>
                          <a:latin typeface="Heebo" panose="00000500000000000000" pitchFamily="2" charset="-79"/>
                          <a:cs typeface="Heebo" panose="00000500000000000000" pitchFamily="2" charset="-79"/>
                        </a:rPr>
                        <a:t>ישיבה מגוונת</a:t>
                      </a:r>
                      <a:endParaRPr lang="en-US" sz="105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solidFill>
                      <a:srgbClr val="BCEDEF"/>
                    </a:solidFill>
                  </a:tcPr>
                </a:tc>
                <a:tc>
                  <a:txBody>
                    <a:bodyPr/>
                    <a:lstStyle/>
                    <a:p>
                      <a:pPr algn="r" rtl="1">
                        <a:lnSpc>
                          <a:spcPct val="107000"/>
                        </a:lnSpc>
                        <a:spcAft>
                          <a:spcPts val="800"/>
                        </a:spcAft>
                      </a:pPr>
                      <a:r>
                        <a:rPr lang="he-IL" sz="900">
                          <a:effectLst/>
                          <a:latin typeface="Heebo" panose="00000500000000000000" pitchFamily="2" charset="-79"/>
                          <a:cs typeface="Heebo" panose="00000500000000000000" pitchFamily="2" charset="-79"/>
                        </a:rPr>
                        <a:t>26</a:t>
                      </a:r>
                      <a:endParaRPr lang="en-US" sz="105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R w="28575" cap="flat" cmpd="sng" algn="ctr">
                      <a:solidFill>
                        <a:schemeClr val="bg1"/>
                      </a:solidFill>
                      <a:prstDash val="solid"/>
                      <a:round/>
                      <a:headEnd type="none" w="med" len="med"/>
                      <a:tailEnd type="none" w="med" len="med"/>
                    </a:lnR>
                    <a:solidFill>
                      <a:srgbClr val="BCEDEF"/>
                    </a:solidFill>
                  </a:tcPr>
                </a:tc>
                <a:extLst>
                  <a:ext uri="{0D108BD9-81ED-4DB2-BD59-A6C34878D82A}">
                    <a16:rowId xmlns:a16="http://schemas.microsoft.com/office/drawing/2014/main" val="3393668368"/>
                  </a:ext>
                </a:extLst>
              </a:tr>
              <a:tr h="212732">
                <a:tc vMerge="1">
                  <a:txBody>
                    <a:bodyPr/>
                    <a:lstStyle/>
                    <a:p>
                      <a:pPr rtl="1"/>
                      <a:endParaRPr lang="he-IL"/>
                    </a:p>
                  </a:txBody>
                  <a:tcPr/>
                </a:tc>
                <a:tc>
                  <a:txBody>
                    <a:bodyPr/>
                    <a:lstStyle/>
                    <a:p>
                      <a:pPr algn="r" rtl="1">
                        <a:lnSpc>
                          <a:spcPct val="107000"/>
                        </a:lnSpc>
                        <a:spcAft>
                          <a:spcPts val="800"/>
                        </a:spcAft>
                      </a:pPr>
                      <a:r>
                        <a:rPr lang="he-IL" sz="900">
                          <a:effectLst/>
                          <a:latin typeface="Heebo" panose="00000500000000000000" pitchFamily="2" charset="-79"/>
                          <a:cs typeface="Heebo" panose="00000500000000000000" pitchFamily="2" charset="-79"/>
                        </a:rPr>
                        <a:t>התאספות</a:t>
                      </a:r>
                      <a:endParaRPr lang="en-US" sz="105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B w="28575" cap="flat" cmpd="sng" algn="ctr">
                      <a:solidFill>
                        <a:schemeClr val="bg1"/>
                      </a:solidFill>
                      <a:prstDash val="solid"/>
                      <a:round/>
                      <a:headEnd type="none" w="med" len="med"/>
                      <a:tailEnd type="none" w="med" len="med"/>
                    </a:lnB>
                    <a:solidFill>
                      <a:srgbClr val="BCEDEF"/>
                    </a:solidFill>
                  </a:tcPr>
                </a:tc>
                <a:tc>
                  <a:txBody>
                    <a:bodyPr/>
                    <a:lstStyle/>
                    <a:p>
                      <a:pPr algn="r" rtl="1">
                        <a:lnSpc>
                          <a:spcPct val="107000"/>
                        </a:lnSpc>
                        <a:spcAft>
                          <a:spcPts val="800"/>
                        </a:spcAft>
                      </a:pPr>
                      <a:r>
                        <a:rPr lang="he-IL" sz="900">
                          <a:effectLst/>
                          <a:latin typeface="Heebo" panose="00000500000000000000" pitchFamily="2" charset="-79"/>
                          <a:cs typeface="Heebo" panose="00000500000000000000" pitchFamily="2" charset="-79"/>
                        </a:rPr>
                        <a:t>17</a:t>
                      </a:r>
                      <a:endParaRPr lang="en-US" sz="105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BCEDEF"/>
                    </a:solidFill>
                  </a:tcPr>
                </a:tc>
                <a:extLst>
                  <a:ext uri="{0D108BD9-81ED-4DB2-BD59-A6C34878D82A}">
                    <a16:rowId xmlns:a16="http://schemas.microsoft.com/office/drawing/2014/main" val="3324404727"/>
                  </a:ext>
                </a:extLst>
              </a:tr>
              <a:tr h="255401">
                <a:tc rowSpan="2">
                  <a:txBody>
                    <a:bodyPr/>
                    <a:lstStyle/>
                    <a:p>
                      <a:pPr algn="r" rtl="1">
                        <a:lnSpc>
                          <a:spcPct val="107000"/>
                        </a:lnSpc>
                        <a:spcAft>
                          <a:spcPts val="800"/>
                        </a:spcAft>
                      </a:pPr>
                      <a:r>
                        <a:rPr lang="he-IL" sz="1200">
                          <a:effectLst/>
                          <a:latin typeface="Heebo" panose="00000500000000000000" pitchFamily="2" charset="-79"/>
                          <a:cs typeface="Heebo" panose="00000500000000000000" pitchFamily="2" charset="-79"/>
                        </a:rPr>
                        <a:t>מתקני משחק לילדים</a:t>
                      </a:r>
                      <a:endParaRPr lang="en-US" sz="110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D4E86"/>
                    </a:solidFill>
                  </a:tcPr>
                </a:tc>
                <a:tc>
                  <a:txBody>
                    <a:bodyPr/>
                    <a:lstStyle/>
                    <a:p>
                      <a:pPr algn="r" rtl="1">
                        <a:lnSpc>
                          <a:spcPct val="107000"/>
                        </a:lnSpc>
                        <a:spcAft>
                          <a:spcPts val="800"/>
                        </a:spcAft>
                      </a:pPr>
                      <a:r>
                        <a:rPr lang="he-IL" sz="1200">
                          <a:effectLst/>
                          <a:latin typeface="Heebo" panose="00000500000000000000" pitchFamily="2" charset="-79"/>
                          <a:cs typeface="Heebo" panose="00000500000000000000" pitchFamily="2" charset="-79"/>
                        </a:rPr>
                        <a:t>מתקני משחק</a:t>
                      </a:r>
                      <a:endParaRPr lang="en-US" sz="110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T w="28575" cap="flat" cmpd="sng" algn="ctr">
                      <a:solidFill>
                        <a:schemeClr val="bg1"/>
                      </a:solidFill>
                      <a:prstDash val="solid"/>
                      <a:round/>
                      <a:headEnd type="none" w="med" len="med"/>
                      <a:tailEnd type="none" w="med" len="med"/>
                    </a:lnT>
                    <a:solidFill>
                      <a:srgbClr val="EBB7CF"/>
                    </a:solidFill>
                  </a:tcPr>
                </a:tc>
                <a:tc>
                  <a:txBody>
                    <a:bodyPr/>
                    <a:lstStyle/>
                    <a:p>
                      <a:pPr algn="r" rtl="1">
                        <a:lnSpc>
                          <a:spcPct val="107000"/>
                        </a:lnSpc>
                        <a:spcAft>
                          <a:spcPts val="800"/>
                        </a:spcAft>
                      </a:pPr>
                      <a:r>
                        <a:rPr lang="he-IL" sz="1200">
                          <a:effectLst/>
                          <a:latin typeface="Heebo" panose="00000500000000000000" pitchFamily="2" charset="-79"/>
                          <a:cs typeface="Heebo" panose="00000500000000000000" pitchFamily="2" charset="-79"/>
                        </a:rPr>
                        <a:t>72</a:t>
                      </a:r>
                      <a:endParaRPr lang="en-US" sz="110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EBB7CF"/>
                    </a:solidFill>
                  </a:tcPr>
                </a:tc>
                <a:extLst>
                  <a:ext uri="{0D108BD9-81ED-4DB2-BD59-A6C34878D82A}">
                    <a16:rowId xmlns:a16="http://schemas.microsoft.com/office/drawing/2014/main" val="3537188211"/>
                  </a:ext>
                </a:extLst>
              </a:tr>
              <a:tr h="212732">
                <a:tc vMerge="1">
                  <a:txBody>
                    <a:bodyPr/>
                    <a:lstStyle/>
                    <a:p>
                      <a:pPr rtl="1"/>
                      <a:endParaRPr lang="he-IL"/>
                    </a:p>
                  </a:txBody>
                  <a:tcPr/>
                </a:tc>
                <a:tc>
                  <a:txBody>
                    <a:bodyPr/>
                    <a:lstStyle/>
                    <a:p>
                      <a:pPr algn="r" rtl="1">
                        <a:lnSpc>
                          <a:spcPct val="107000"/>
                        </a:lnSpc>
                        <a:spcAft>
                          <a:spcPts val="800"/>
                        </a:spcAft>
                      </a:pPr>
                      <a:r>
                        <a:rPr lang="he-IL" sz="900">
                          <a:effectLst/>
                          <a:latin typeface="Heebo" panose="00000500000000000000" pitchFamily="2" charset="-79"/>
                          <a:cs typeface="Heebo" panose="00000500000000000000" pitchFamily="2" charset="-79"/>
                        </a:rPr>
                        <a:t>סביבת משחק</a:t>
                      </a:r>
                      <a:endParaRPr lang="en-US" sz="105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B w="28575" cap="flat" cmpd="sng" algn="ctr">
                      <a:solidFill>
                        <a:schemeClr val="bg1"/>
                      </a:solidFill>
                      <a:prstDash val="solid"/>
                      <a:round/>
                      <a:headEnd type="none" w="med" len="med"/>
                      <a:tailEnd type="none" w="med" len="med"/>
                    </a:lnB>
                    <a:solidFill>
                      <a:srgbClr val="EBB7CF"/>
                    </a:solidFill>
                  </a:tcPr>
                </a:tc>
                <a:tc>
                  <a:txBody>
                    <a:bodyPr/>
                    <a:lstStyle/>
                    <a:p>
                      <a:pPr algn="r" rtl="1">
                        <a:lnSpc>
                          <a:spcPct val="107000"/>
                        </a:lnSpc>
                        <a:spcAft>
                          <a:spcPts val="800"/>
                        </a:spcAft>
                      </a:pPr>
                      <a:r>
                        <a:rPr lang="he-IL" sz="900">
                          <a:effectLst/>
                          <a:latin typeface="Heebo" panose="00000500000000000000" pitchFamily="2" charset="-79"/>
                          <a:cs typeface="Heebo" panose="00000500000000000000" pitchFamily="2" charset="-79"/>
                        </a:rPr>
                        <a:t>33</a:t>
                      </a:r>
                      <a:endParaRPr lang="en-US" sz="105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BB7CF"/>
                    </a:solidFill>
                  </a:tcPr>
                </a:tc>
                <a:extLst>
                  <a:ext uri="{0D108BD9-81ED-4DB2-BD59-A6C34878D82A}">
                    <a16:rowId xmlns:a16="http://schemas.microsoft.com/office/drawing/2014/main" val="3486965853"/>
                  </a:ext>
                </a:extLst>
              </a:tr>
              <a:tr h="255401">
                <a:tc rowSpan="3">
                  <a:txBody>
                    <a:bodyPr/>
                    <a:lstStyle/>
                    <a:p>
                      <a:pPr algn="r" rtl="1">
                        <a:lnSpc>
                          <a:spcPct val="107000"/>
                        </a:lnSpc>
                        <a:spcAft>
                          <a:spcPts val="800"/>
                        </a:spcAft>
                      </a:pPr>
                      <a:r>
                        <a:rPr lang="en-US" sz="1200">
                          <a:effectLst/>
                          <a:latin typeface="Heebo" panose="00000500000000000000" pitchFamily="2" charset="-79"/>
                          <a:cs typeface="Heebo" panose="00000500000000000000" pitchFamily="2" charset="-79"/>
                        </a:rPr>
                        <a:t>Wellbeing </a:t>
                      </a:r>
                      <a:endParaRPr lang="en-US" sz="110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ABC56"/>
                    </a:solidFill>
                  </a:tcPr>
                </a:tc>
                <a:tc>
                  <a:txBody>
                    <a:bodyPr/>
                    <a:lstStyle/>
                    <a:p>
                      <a:pPr algn="r" rtl="1">
                        <a:lnSpc>
                          <a:spcPct val="107000"/>
                        </a:lnSpc>
                        <a:spcAft>
                          <a:spcPts val="800"/>
                        </a:spcAft>
                      </a:pPr>
                      <a:r>
                        <a:rPr lang="he-IL" sz="1200">
                          <a:effectLst/>
                          <a:latin typeface="Heebo" panose="00000500000000000000" pitchFamily="2" charset="-79"/>
                          <a:cs typeface="Heebo" panose="00000500000000000000" pitchFamily="2" charset="-79"/>
                        </a:rPr>
                        <a:t>בריאות וכושר</a:t>
                      </a:r>
                      <a:endParaRPr lang="en-US" sz="110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T w="28575" cap="flat" cmpd="sng" algn="ctr">
                      <a:solidFill>
                        <a:schemeClr val="bg1"/>
                      </a:solidFill>
                      <a:prstDash val="solid"/>
                      <a:round/>
                      <a:headEnd type="none" w="med" len="med"/>
                      <a:tailEnd type="none" w="med" len="med"/>
                    </a:lnT>
                    <a:solidFill>
                      <a:srgbClr val="DBE7C3"/>
                    </a:solidFill>
                  </a:tcPr>
                </a:tc>
                <a:tc>
                  <a:txBody>
                    <a:bodyPr/>
                    <a:lstStyle/>
                    <a:p>
                      <a:pPr algn="r" rtl="1">
                        <a:lnSpc>
                          <a:spcPct val="107000"/>
                        </a:lnSpc>
                        <a:spcAft>
                          <a:spcPts val="800"/>
                        </a:spcAft>
                      </a:pPr>
                      <a:r>
                        <a:rPr lang="he-IL" sz="1200">
                          <a:effectLst/>
                          <a:latin typeface="Heebo" panose="00000500000000000000" pitchFamily="2" charset="-79"/>
                          <a:cs typeface="Heebo" panose="00000500000000000000" pitchFamily="2" charset="-79"/>
                        </a:rPr>
                        <a:t>61</a:t>
                      </a:r>
                      <a:endParaRPr lang="en-US" sz="110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BE7C3"/>
                    </a:solidFill>
                  </a:tcPr>
                </a:tc>
                <a:extLst>
                  <a:ext uri="{0D108BD9-81ED-4DB2-BD59-A6C34878D82A}">
                    <a16:rowId xmlns:a16="http://schemas.microsoft.com/office/drawing/2014/main" val="924423705"/>
                  </a:ext>
                </a:extLst>
              </a:tr>
              <a:tr h="212732">
                <a:tc vMerge="1">
                  <a:txBody>
                    <a:bodyPr/>
                    <a:lstStyle/>
                    <a:p>
                      <a:pPr rtl="1"/>
                      <a:endParaRPr lang="he-IL"/>
                    </a:p>
                  </a:txBody>
                  <a:tcPr/>
                </a:tc>
                <a:tc>
                  <a:txBody>
                    <a:bodyPr/>
                    <a:lstStyle/>
                    <a:p>
                      <a:pPr algn="r" rtl="1">
                        <a:lnSpc>
                          <a:spcPct val="107000"/>
                        </a:lnSpc>
                        <a:spcAft>
                          <a:spcPts val="800"/>
                        </a:spcAft>
                      </a:pPr>
                      <a:r>
                        <a:rPr lang="he-IL" sz="900">
                          <a:effectLst/>
                          <a:latin typeface="Heebo" panose="00000500000000000000" pitchFamily="2" charset="-79"/>
                          <a:cs typeface="Heebo" panose="00000500000000000000" pitchFamily="2" charset="-79"/>
                        </a:rPr>
                        <a:t>סביבת עבודה</a:t>
                      </a:r>
                      <a:endParaRPr lang="en-US" sz="105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solidFill>
                      <a:srgbClr val="DBE7C3"/>
                    </a:solidFill>
                  </a:tcPr>
                </a:tc>
                <a:tc>
                  <a:txBody>
                    <a:bodyPr/>
                    <a:lstStyle/>
                    <a:p>
                      <a:pPr algn="r" rtl="1">
                        <a:lnSpc>
                          <a:spcPct val="107000"/>
                        </a:lnSpc>
                        <a:spcAft>
                          <a:spcPts val="800"/>
                        </a:spcAft>
                      </a:pPr>
                      <a:r>
                        <a:rPr lang="he-IL" sz="900">
                          <a:effectLst/>
                          <a:latin typeface="Heebo" panose="00000500000000000000" pitchFamily="2" charset="-79"/>
                          <a:cs typeface="Heebo" panose="00000500000000000000" pitchFamily="2" charset="-79"/>
                        </a:rPr>
                        <a:t>30</a:t>
                      </a:r>
                      <a:endParaRPr lang="en-US" sz="105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R w="28575" cap="flat" cmpd="sng" algn="ctr">
                      <a:solidFill>
                        <a:schemeClr val="bg1"/>
                      </a:solidFill>
                      <a:prstDash val="solid"/>
                      <a:round/>
                      <a:headEnd type="none" w="med" len="med"/>
                      <a:tailEnd type="none" w="med" len="med"/>
                    </a:lnR>
                    <a:solidFill>
                      <a:srgbClr val="DBE7C3"/>
                    </a:solidFill>
                  </a:tcPr>
                </a:tc>
                <a:extLst>
                  <a:ext uri="{0D108BD9-81ED-4DB2-BD59-A6C34878D82A}">
                    <a16:rowId xmlns:a16="http://schemas.microsoft.com/office/drawing/2014/main" val="3263386857"/>
                  </a:ext>
                </a:extLst>
              </a:tr>
              <a:tr h="212732">
                <a:tc vMerge="1">
                  <a:txBody>
                    <a:bodyPr/>
                    <a:lstStyle/>
                    <a:p>
                      <a:pPr rtl="1"/>
                      <a:endParaRPr lang="he-IL"/>
                    </a:p>
                  </a:txBody>
                  <a:tcPr/>
                </a:tc>
                <a:tc>
                  <a:txBody>
                    <a:bodyPr/>
                    <a:lstStyle/>
                    <a:p>
                      <a:pPr algn="r" rtl="1">
                        <a:lnSpc>
                          <a:spcPct val="107000"/>
                        </a:lnSpc>
                        <a:spcAft>
                          <a:spcPts val="800"/>
                        </a:spcAft>
                      </a:pPr>
                      <a:r>
                        <a:rPr lang="he-IL" sz="900">
                          <a:effectLst/>
                          <a:latin typeface="Heebo" panose="00000500000000000000" pitchFamily="2" charset="-79"/>
                          <a:cs typeface="Heebo" panose="00000500000000000000" pitchFamily="2" charset="-79"/>
                        </a:rPr>
                        <a:t>מרחב חינוכי</a:t>
                      </a:r>
                      <a:endParaRPr lang="en-US" sz="105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B w="28575" cap="flat" cmpd="sng" algn="ctr">
                      <a:solidFill>
                        <a:schemeClr val="bg1"/>
                      </a:solidFill>
                      <a:prstDash val="solid"/>
                      <a:round/>
                      <a:headEnd type="none" w="med" len="med"/>
                      <a:tailEnd type="none" w="med" len="med"/>
                    </a:lnB>
                    <a:solidFill>
                      <a:srgbClr val="DBE7C3"/>
                    </a:solidFill>
                  </a:tcPr>
                </a:tc>
                <a:tc>
                  <a:txBody>
                    <a:bodyPr/>
                    <a:lstStyle/>
                    <a:p>
                      <a:pPr algn="r" rtl="1">
                        <a:lnSpc>
                          <a:spcPct val="107000"/>
                        </a:lnSpc>
                        <a:spcAft>
                          <a:spcPts val="800"/>
                        </a:spcAft>
                      </a:pPr>
                      <a:r>
                        <a:rPr lang="he-IL" sz="900">
                          <a:effectLst/>
                          <a:latin typeface="Heebo" panose="00000500000000000000" pitchFamily="2" charset="-79"/>
                          <a:cs typeface="Heebo" panose="00000500000000000000" pitchFamily="2" charset="-79"/>
                        </a:rPr>
                        <a:t>22</a:t>
                      </a:r>
                      <a:endParaRPr lang="en-US" sz="1050">
                        <a:effectLst/>
                        <a:latin typeface="Heebo" panose="00000500000000000000" pitchFamily="2" charset="-79"/>
                        <a:ea typeface="Calibri" panose="020F0502020204030204" pitchFamily="34" charset="0"/>
                        <a:cs typeface="Heebo" panose="00000500000000000000" pitchFamily="2" charset="-79"/>
                      </a:endParaRPr>
                    </a:p>
                  </a:txBody>
                  <a:tcPr marL="68580" marR="68580" marT="0" marB="0">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DBE7C3"/>
                    </a:solidFill>
                  </a:tcPr>
                </a:tc>
                <a:extLst>
                  <a:ext uri="{0D108BD9-81ED-4DB2-BD59-A6C34878D82A}">
                    <a16:rowId xmlns:a16="http://schemas.microsoft.com/office/drawing/2014/main" val="22523543"/>
                  </a:ext>
                </a:extLst>
              </a:tr>
            </a:tbl>
          </a:graphicData>
        </a:graphic>
      </p:graphicFrame>
      <p:pic>
        <p:nvPicPr>
          <p:cNvPr id="10" name="Picture 9">
            <a:extLst>
              <a:ext uri="{FF2B5EF4-FFF2-40B4-BE49-F238E27FC236}">
                <a16:creationId xmlns:a16="http://schemas.microsoft.com/office/drawing/2014/main" id="{1199C99A-5ABA-49AD-07B9-792C3BA612DB}"/>
              </a:ext>
            </a:extLst>
          </p:cNvPr>
          <p:cNvPicPr>
            <a:picLocks noChangeAspect="1"/>
          </p:cNvPicPr>
          <p:nvPr/>
        </p:nvPicPr>
        <p:blipFill>
          <a:blip r:embed="rId3"/>
          <a:stretch>
            <a:fillRect/>
          </a:stretch>
        </p:blipFill>
        <p:spPr>
          <a:xfrm>
            <a:off x="8468" y="-8467"/>
            <a:ext cx="6239542" cy="4918704"/>
          </a:xfrm>
          <a:prstGeom prst="rect">
            <a:avLst/>
          </a:prstGeom>
        </p:spPr>
      </p:pic>
      <p:pic>
        <p:nvPicPr>
          <p:cNvPr id="12" name="Picture 11">
            <a:extLst>
              <a:ext uri="{FF2B5EF4-FFF2-40B4-BE49-F238E27FC236}">
                <a16:creationId xmlns:a16="http://schemas.microsoft.com/office/drawing/2014/main" id="{02AE7F31-A615-6199-CD22-757B8B17B956}"/>
              </a:ext>
            </a:extLst>
          </p:cNvPr>
          <p:cNvPicPr>
            <a:picLocks noChangeAspect="1"/>
          </p:cNvPicPr>
          <p:nvPr/>
        </p:nvPicPr>
        <p:blipFill>
          <a:blip r:embed="rId4"/>
          <a:stretch>
            <a:fillRect/>
          </a:stretch>
        </p:blipFill>
        <p:spPr>
          <a:xfrm>
            <a:off x="0" y="4990433"/>
            <a:ext cx="6248010" cy="1593399"/>
          </a:xfrm>
          <a:prstGeom prst="rect">
            <a:avLst/>
          </a:prstGeom>
        </p:spPr>
      </p:pic>
      <p:sp>
        <p:nvSpPr>
          <p:cNvPr id="19" name="TextBox 18">
            <a:extLst>
              <a:ext uri="{FF2B5EF4-FFF2-40B4-BE49-F238E27FC236}">
                <a16:creationId xmlns:a16="http://schemas.microsoft.com/office/drawing/2014/main" id="{A92A0421-27C2-2E6D-5A07-A46371DC70D9}"/>
              </a:ext>
            </a:extLst>
          </p:cNvPr>
          <p:cNvSpPr txBox="1"/>
          <p:nvPr/>
        </p:nvSpPr>
        <p:spPr>
          <a:xfrm>
            <a:off x="5576821" y="3427645"/>
            <a:ext cx="6096000" cy="325089"/>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
                <a:prstClr val="black"/>
              </a:buClr>
              <a:buSzTx/>
              <a:buFontTx/>
              <a:buNone/>
              <a:tabLst/>
              <a:defRPr/>
            </a:pPr>
            <a:r>
              <a:rPr kumimoji="0" lang="he-IL" sz="1100" b="1" i="0" u="none" strike="noStrike" kern="1200" cap="none" spc="0" normalizeH="0" baseline="0" noProof="0">
                <a:ln>
                  <a:noFill/>
                </a:ln>
                <a:solidFill>
                  <a:prstClr val="black"/>
                </a:solidFill>
                <a:effectLst/>
                <a:uLnTx/>
                <a:uFillTx/>
                <a:latin typeface="Heebo" pitchFamily="2" charset="-79"/>
                <a:ea typeface="Tahoma"/>
                <a:cs typeface="Heebo" pitchFamily="2" charset="-79"/>
              </a:rPr>
              <a:t>דירוג הביקוש למתקנים:</a:t>
            </a:r>
          </a:p>
        </p:txBody>
      </p:sp>
      <p:sp>
        <p:nvSpPr>
          <p:cNvPr id="20" name="TextBox 19">
            <a:extLst>
              <a:ext uri="{FF2B5EF4-FFF2-40B4-BE49-F238E27FC236}">
                <a16:creationId xmlns:a16="http://schemas.microsoft.com/office/drawing/2014/main" id="{E767D202-DF9F-122D-6228-2F674D831925}"/>
              </a:ext>
            </a:extLst>
          </p:cNvPr>
          <p:cNvSpPr txBox="1"/>
          <p:nvPr/>
        </p:nvSpPr>
        <p:spPr>
          <a:xfrm>
            <a:off x="8468" y="4411428"/>
            <a:ext cx="6239542" cy="579005"/>
          </a:xfrm>
          <a:prstGeom prst="rect">
            <a:avLst/>
          </a:prstGeom>
          <a:solidFill>
            <a:srgbClr val="81DFE0"/>
          </a:solidFill>
        </p:spPr>
        <p:txBody>
          <a:bodyPr wrap="square">
            <a:spAutoFit/>
          </a:bodyPr>
          <a:lstStyle/>
          <a:p>
            <a:pPr marL="0" marR="0" lvl="0" indent="0" algn="r" defTabSz="914400" rtl="1" eaLnBrk="1" fontAlgn="auto" latinLnBrk="0" hangingPunct="1">
              <a:lnSpc>
                <a:spcPct val="150000"/>
              </a:lnSpc>
              <a:spcBef>
                <a:spcPts val="0"/>
              </a:spcBef>
              <a:spcAft>
                <a:spcPts val="0"/>
              </a:spcAft>
              <a:buClr>
                <a:prstClr val="black"/>
              </a:buClr>
              <a:buSzTx/>
              <a:buFontTx/>
              <a:buNone/>
              <a:tabLst/>
              <a:defRPr/>
            </a:pPr>
            <a:r>
              <a:rPr lang="he-IL" sz="1100" b="1">
                <a:solidFill>
                  <a:prstClr val="black"/>
                </a:solidFill>
                <a:latin typeface="Heebo" pitchFamily="2" charset="-79"/>
                <a:ea typeface="Tahoma"/>
                <a:cs typeface="Heebo" pitchFamily="2" charset="-79"/>
              </a:rPr>
              <a:t>4 הפעילויות שדווח הכי הרבה על קיומן</a:t>
            </a:r>
            <a:r>
              <a:rPr kumimoji="0" lang="he-IL" sz="1100" b="1" i="0" u="none" strike="noStrike" kern="1200" cap="none" spc="0" normalizeH="0" baseline="0" noProof="0">
                <a:ln>
                  <a:noFill/>
                </a:ln>
                <a:solidFill>
                  <a:prstClr val="black"/>
                </a:solidFill>
                <a:effectLst/>
                <a:uLnTx/>
                <a:uFillTx/>
                <a:latin typeface="Heebo" pitchFamily="2" charset="-79"/>
                <a:ea typeface="Tahoma"/>
                <a:cs typeface="Heebo" pitchFamily="2" charset="-79"/>
              </a:rPr>
              <a:t>: משחקי כדור, תרגילי כושר וספורט, משחק ילדים ופיקניק</a:t>
            </a:r>
          </a:p>
          <a:p>
            <a:pPr marL="0" marR="0" lvl="0" indent="0" algn="r" defTabSz="914400" rtl="1" eaLnBrk="1" fontAlgn="auto" latinLnBrk="0" hangingPunct="1">
              <a:lnSpc>
                <a:spcPct val="150000"/>
              </a:lnSpc>
              <a:spcBef>
                <a:spcPts val="0"/>
              </a:spcBef>
              <a:spcAft>
                <a:spcPts val="0"/>
              </a:spcAft>
              <a:buClr>
                <a:prstClr val="black"/>
              </a:buClr>
              <a:buSzTx/>
              <a:buFontTx/>
              <a:buNone/>
              <a:tabLst/>
              <a:defRPr/>
            </a:pPr>
            <a:r>
              <a:rPr lang="he-IL" sz="1100" b="1">
                <a:solidFill>
                  <a:prstClr val="black"/>
                </a:solidFill>
                <a:latin typeface="Heebo" pitchFamily="2" charset="-79"/>
                <a:ea typeface="Tahoma"/>
                <a:cs typeface="Heebo" pitchFamily="2" charset="-79"/>
              </a:rPr>
              <a:t>4 הפעילויות שדווח הכי מעט על קיומן: לימודים במרחב הפתוח, יוגה, קריאת ספר ופעילות לגיל הרך</a:t>
            </a:r>
            <a:endParaRPr kumimoji="0" lang="he-IL" sz="1100" b="1" i="0" u="none" strike="noStrike" kern="1200" cap="none" spc="0" normalizeH="0" baseline="0" noProof="0">
              <a:ln>
                <a:noFill/>
              </a:ln>
              <a:solidFill>
                <a:prstClr val="black"/>
              </a:solidFill>
              <a:effectLst/>
              <a:uLnTx/>
              <a:uFillTx/>
              <a:latin typeface="Heebo" pitchFamily="2" charset="-79"/>
              <a:ea typeface="Tahoma"/>
              <a:cs typeface="Heebo" pitchFamily="2" charset="-79"/>
            </a:endParaRPr>
          </a:p>
        </p:txBody>
      </p:sp>
      <p:sp>
        <p:nvSpPr>
          <p:cNvPr id="2" name="TextBox 1">
            <a:extLst>
              <a:ext uri="{FF2B5EF4-FFF2-40B4-BE49-F238E27FC236}">
                <a16:creationId xmlns:a16="http://schemas.microsoft.com/office/drawing/2014/main" id="{5E8885DB-7301-22F5-448B-20C993EEACCC}"/>
              </a:ext>
            </a:extLst>
          </p:cNvPr>
          <p:cNvSpPr txBox="1"/>
          <p:nvPr/>
        </p:nvSpPr>
        <p:spPr>
          <a:xfrm>
            <a:off x="8468" y="4123045"/>
            <a:ext cx="3052195" cy="282770"/>
          </a:xfrm>
          <a:prstGeom prst="rect">
            <a:avLst/>
          </a:prstGeom>
          <a:solidFill>
            <a:srgbClr val="000000">
              <a:alpha val="40000"/>
            </a:srgbClr>
          </a:solidFill>
        </p:spPr>
        <p:txBody>
          <a:bodyPr wrap="square" rtlCol="0">
            <a:spAutoFit/>
          </a:bodyPr>
          <a:lstStyle>
            <a:defPPr>
              <a:defRPr lang="he-IL"/>
            </a:defPPr>
            <a:lvl1pPr marR="0" lvl="0" algn="just" fontAlgn="auto">
              <a:lnSpc>
                <a:spcPct val="150000"/>
              </a:lnSpc>
              <a:spcBef>
                <a:spcPts val="0"/>
              </a:spcBef>
              <a:spcAft>
                <a:spcPts val="0"/>
              </a:spcAft>
              <a:buClr>
                <a:srgbClr val="FFC000"/>
              </a:buClr>
              <a:buSzTx/>
              <a:tabLst/>
              <a:defRPr sz="1050" b="1">
                <a:solidFill>
                  <a:schemeClr val="bg1"/>
                </a:solidFill>
                <a:latin typeface="Heebo" pitchFamily="2" charset="-79"/>
                <a:ea typeface="Tahoma" pitchFamily="34" charset="0"/>
                <a:cs typeface="Heebo" pitchFamily="2" charset="-79"/>
              </a:defRPr>
            </a:lvl1pPr>
          </a:lstStyle>
          <a:p>
            <a:r>
              <a:rPr lang="he-IL" sz="900"/>
              <a:t>התמונה מתוך מצגת סיכום אירוע – התקבל מצוות הפרויקט</a:t>
            </a:r>
          </a:p>
        </p:txBody>
      </p:sp>
      <p:sp>
        <p:nvSpPr>
          <p:cNvPr id="5" name="מציין מיקום של מספר שקופית 5">
            <a:extLst>
              <a:ext uri="{FF2B5EF4-FFF2-40B4-BE49-F238E27FC236}">
                <a16:creationId xmlns:a16="http://schemas.microsoft.com/office/drawing/2014/main" id="{E49FEF6C-B430-EC0E-F0CC-AF807C0E8441}"/>
              </a:ext>
            </a:extLst>
          </p:cNvPr>
          <p:cNvSpPr txBox="1">
            <a:spLocks/>
          </p:cNvSpPr>
          <p:nvPr/>
        </p:nvSpPr>
        <p:spPr>
          <a:xfrm>
            <a:off x="499650" y="6503289"/>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199E282D-D310-42D8-B8FF-78ED45A44D81}" type="slidenum">
              <a:rPr lang="he-IL" smtClean="0">
                <a:latin typeface="Heebo" pitchFamily="2" charset="-79"/>
                <a:cs typeface="Heebo" pitchFamily="2" charset="-79"/>
              </a:rPr>
              <a:pPr/>
              <a:t>8</a:t>
            </a:fld>
            <a:endParaRPr lang="he-IL">
              <a:latin typeface="Heebo" pitchFamily="2" charset="-79"/>
              <a:cs typeface="Heebo" pitchFamily="2" charset="-79"/>
            </a:endParaRPr>
          </a:p>
        </p:txBody>
      </p:sp>
    </p:spTree>
    <p:extLst>
      <p:ext uri="{BB962C8B-B14F-4D97-AF65-F5344CB8AC3E}">
        <p14:creationId xmlns:p14="http://schemas.microsoft.com/office/powerpoint/2010/main" val="369467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3" name="TextBox 22">
            <a:extLst>
              <a:ext uri="{FF2B5EF4-FFF2-40B4-BE49-F238E27FC236}">
                <a16:creationId xmlns:a16="http://schemas.microsoft.com/office/drawing/2014/main" id="{F8E2BC1D-17FA-7604-3039-BF07DDE65F9E}"/>
              </a:ext>
            </a:extLst>
          </p:cNvPr>
          <p:cNvSpPr txBox="1"/>
          <p:nvPr/>
        </p:nvSpPr>
        <p:spPr>
          <a:xfrm>
            <a:off x="3951914" y="210223"/>
            <a:ext cx="802421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a:solidFill>
                  <a:srgbClr val="40A8AD"/>
                </a:solidFill>
                <a:latin typeface="Heebo" pitchFamily="2" charset="-79"/>
                <a:cs typeface="Heebo" pitchFamily="2" charset="-79"/>
              </a:rPr>
              <a:t>ממצאים לאחר התערבות</a:t>
            </a:r>
          </a:p>
        </p:txBody>
      </p:sp>
      <p:sp>
        <p:nvSpPr>
          <p:cNvPr id="32" name="TextBox 31">
            <a:extLst>
              <a:ext uri="{FF2B5EF4-FFF2-40B4-BE49-F238E27FC236}">
                <a16:creationId xmlns:a16="http://schemas.microsoft.com/office/drawing/2014/main" id="{A9501B93-3CD8-6815-350B-B769711F15B0}"/>
              </a:ext>
            </a:extLst>
          </p:cNvPr>
          <p:cNvSpPr txBox="1"/>
          <p:nvPr/>
        </p:nvSpPr>
        <p:spPr>
          <a:xfrm>
            <a:off x="6165669" y="780375"/>
            <a:ext cx="5496878" cy="2285241"/>
          </a:xfrm>
          <a:prstGeom prst="rect">
            <a:avLst/>
          </a:prstGeom>
          <a:solidFill>
            <a:srgbClr val="BCEDEF"/>
          </a:solidFill>
        </p:spPr>
        <p:txBody>
          <a:bodyPr wrap="square">
            <a:spAutoFit/>
          </a:bodyPr>
          <a:lstStyle/>
          <a:p>
            <a:pPr marL="171450" marR="0" lvl="0" indent="-171450" algn="r" defTabSz="914400" rtl="1" eaLnBrk="1" fontAlgn="auto" latinLnBrk="0" hangingPunct="1">
              <a:lnSpc>
                <a:spcPct val="150000"/>
              </a:lnSpc>
              <a:spcBef>
                <a:spcPts val="0"/>
              </a:spcBef>
              <a:spcAft>
                <a:spcPts val="0"/>
              </a:spcAft>
              <a:buClr>
                <a:schemeClr val="tx1"/>
              </a:buClr>
              <a:buSzTx/>
              <a:buFont typeface="Wingdings" panose="05000000000000000000" pitchFamily="2" charset="2"/>
              <a:buChar char="ü"/>
              <a:tabLst/>
              <a:defRPr/>
            </a:pPr>
            <a:r>
              <a:rPr lang="he-IL" sz="1200" b="1">
                <a:solidFill>
                  <a:prstClr val="black"/>
                </a:solidFill>
                <a:latin typeface="Heebo" pitchFamily="2" charset="-79"/>
                <a:ea typeface="Tahoma"/>
                <a:cs typeface="Heebo" pitchFamily="2" charset="-79"/>
              </a:rPr>
              <a:t>מתחם לשהייה והתכנסות קהילתית</a:t>
            </a:r>
          </a:p>
          <a:p>
            <a:pPr marR="0" lvl="0" algn="r" defTabSz="914400" rtl="1" eaLnBrk="1" fontAlgn="auto" latinLnBrk="0" hangingPunct="1">
              <a:lnSpc>
                <a:spcPct val="150000"/>
              </a:lnSpc>
              <a:spcBef>
                <a:spcPts val="0"/>
              </a:spcBef>
              <a:spcAft>
                <a:spcPts val="0"/>
              </a:spcAft>
              <a:buClr>
                <a:schemeClr val="tx1"/>
              </a:buClr>
              <a:buSzTx/>
              <a:tabLst/>
              <a:defRPr/>
            </a:pPr>
            <a:r>
              <a:rPr lang="he-IL" sz="1200">
                <a:solidFill>
                  <a:prstClr val="black"/>
                </a:solidFill>
                <a:latin typeface="Heebo" pitchFamily="2" charset="-79"/>
                <a:ea typeface="Tahoma"/>
                <a:cs typeface="Heebo" pitchFamily="2" charset="-79"/>
              </a:rPr>
              <a:t>במתחם הוצבו מגוון מתקני ישיבה- ספסלים בגדלים וגבהים שונים, כיסאות, שולחנות מותאמים ומתקני פיקניק. </a:t>
            </a:r>
          </a:p>
          <a:p>
            <a:pPr marR="0" lvl="0" algn="r" defTabSz="914400" rtl="1" eaLnBrk="1" fontAlgn="auto" latinLnBrk="0" hangingPunct="1">
              <a:lnSpc>
                <a:spcPct val="150000"/>
              </a:lnSpc>
              <a:spcBef>
                <a:spcPts val="0"/>
              </a:spcBef>
              <a:spcAft>
                <a:spcPts val="0"/>
              </a:spcAft>
              <a:buClr>
                <a:schemeClr val="tx1"/>
              </a:buClr>
              <a:buSzTx/>
              <a:tabLst/>
              <a:defRPr/>
            </a:pPr>
            <a:r>
              <a:rPr lang="he-IL" sz="1200">
                <a:solidFill>
                  <a:prstClr val="black"/>
                </a:solidFill>
                <a:latin typeface="Heebo" pitchFamily="2" charset="-79"/>
                <a:ea typeface="Tahoma"/>
                <a:cs typeface="Heebo" pitchFamily="2" charset="-79"/>
              </a:rPr>
              <a:t>הצמחייה טופלה ונשתלו צמחי תבלין ברחבי הגינה.</a:t>
            </a:r>
          </a:p>
          <a:p>
            <a:pPr marR="0" lvl="0" algn="r" defTabSz="914400" rtl="1" eaLnBrk="1" fontAlgn="auto" latinLnBrk="0" hangingPunct="1">
              <a:lnSpc>
                <a:spcPct val="150000"/>
              </a:lnSpc>
              <a:spcBef>
                <a:spcPts val="0"/>
              </a:spcBef>
              <a:spcAft>
                <a:spcPts val="0"/>
              </a:spcAft>
              <a:buClr>
                <a:schemeClr val="tx1"/>
              </a:buClr>
              <a:buSzTx/>
              <a:tabLst/>
              <a:defRPr/>
            </a:pPr>
            <a:r>
              <a:rPr lang="he-IL" sz="1200">
                <a:solidFill>
                  <a:prstClr val="black"/>
                </a:solidFill>
                <a:latin typeface="Heebo" pitchFamily="2" charset="-79"/>
                <a:ea typeface="Tahoma"/>
                <a:cs typeface="Heebo" pitchFamily="2" charset="-79"/>
              </a:rPr>
              <a:t>בכל רחבי המתחם טופלו והוגדרו מדרכות, שבילי רכיבה ומסלולי גישה לעגלות. התשתית המטופלת תורמת להבחנה בין אזורי משחק, שהייה ותנועה בטוחים. </a:t>
            </a:r>
          </a:p>
          <a:p>
            <a:pPr marR="0" lvl="0" algn="r" defTabSz="914400" rtl="1" eaLnBrk="1" fontAlgn="auto" latinLnBrk="0" hangingPunct="1">
              <a:lnSpc>
                <a:spcPct val="150000"/>
              </a:lnSpc>
              <a:spcBef>
                <a:spcPts val="0"/>
              </a:spcBef>
              <a:spcAft>
                <a:spcPts val="0"/>
              </a:spcAft>
              <a:buClr>
                <a:schemeClr val="tx1"/>
              </a:buClr>
              <a:buSzTx/>
              <a:tabLst/>
              <a:defRPr/>
            </a:pPr>
            <a:r>
              <a:rPr lang="he-IL" sz="1200">
                <a:solidFill>
                  <a:prstClr val="black"/>
                </a:solidFill>
                <a:latin typeface="Heebo" pitchFamily="2" charset="-79"/>
                <a:ea typeface="Tahoma"/>
                <a:cs typeface="Heebo" pitchFamily="2" charset="-79"/>
              </a:rPr>
              <a:t>נוספו פחי אשפה ומתקני שתייה מותאמים לילדים ולמבוגרים.</a:t>
            </a:r>
          </a:p>
          <a:p>
            <a:pPr marR="0" lvl="0" algn="r" defTabSz="914400" rtl="1" eaLnBrk="1" fontAlgn="auto" latinLnBrk="0" hangingPunct="1">
              <a:lnSpc>
                <a:spcPct val="150000"/>
              </a:lnSpc>
              <a:spcBef>
                <a:spcPts val="0"/>
              </a:spcBef>
              <a:spcAft>
                <a:spcPts val="0"/>
              </a:spcAft>
              <a:buClr>
                <a:schemeClr val="tx1"/>
              </a:buClr>
              <a:buSzTx/>
              <a:tabLst/>
              <a:defRPr/>
            </a:pPr>
            <a:r>
              <a:rPr lang="he-IL" sz="1200">
                <a:solidFill>
                  <a:prstClr val="black"/>
                </a:solidFill>
                <a:latin typeface="Heebo" pitchFamily="2" charset="-79"/>
                <a:ea typeface="Tahoma"/>
                <a:cs typeface="Heebo" pitchFamily="2" charset="-79"/>
              </a:rPr>
              <a:t>נוספו גדרות למיתון תנועה בכניסות למתחם על מנת לצמצם מעבר מהיר של רוכבים.</a:t>
            </a:r>
          </a:p>
        </p:txBody>
      </p:sp>
      <p:sp>
        <p:nvSpPr>
          <p:cNvPr id="4" name="TextBox 3">
            <a:extLst>
              <a:ext uri="{FF2B5EF4-FFF2-40B4-BE49-F238E27FC236}">
                <a16:creationId xmlns:a16="http://schemas.microsoft.com/office/drawing/2014/main" id="{2CAD9BB9-0A9D-1737-1752-A5282695F029}"/>
              </a:ext>
            </a:extLst>
          </p:cNvPr>
          <p:cNvSpPr txBox="1"/>
          <p:nvPr/>
        </p:nvSpPr>
        <p:spPr>
          <a:xfrm>
            <a:off x="2734491" y="780375"/>
            <a:ext cx="3317967" cy="1145506"/>
          </a:xfrm>
          <a:prstGeom prst="rect">
            <a:avLst/>
          </a:prstGeom>
          <a:solidFill>
            <a:srgbClr val="EBB7CF"/>
          </a:solidFill>
        </p:spPr>
        <p:txBody>
          <a:bodyPr wrap="square">
            <a:spAutoFit/>
          </a:bodyPr>
          <a:lstStyle>
            <a:defPPr>
              <a:defRPr lang="he-IL"/>
            </a:defPPr>
            <a:lvl1pPr marR="0" lvl="0" fontAlgn="auto">
              <a:lnSpc>
                <a:spcPct val="150000"/>
              </a:lnSpc>
              <a:spcBef>
                <a:spcPts val="0"/>
              </a:spcBef>
              <a:spcAft>
                <a:spcPts val="0"/>
              </a:spcAft>
              <a:buClr>
                <a:schemeClr val="tx1"/>
              </a:buClr>
              <a:buSzTx/>
              <a:tabLst/>
              <a:defRPr sz="1100" b="1">
                <a:solidFill>
                  <a:prstClr val="black"/>
                </a:solidFill>
                <a:latin typeface="Heebo" pitchFamily="2" charset="-79"/>
                <a:ea typeface="Tahoma"/>
                <a:cs typeface="Heebo" pitchFamily="2" charset="-79"/>
              </a:defRPr>
            </a:lvl1pPr>
          </a:lstStyle>
          <a:p>
            <a:pPr marL="171450" indent="-171450">
              <a:buFont typeface="Wingdings" panose="05000000000000000000" pitchFamily="2" charset="2"/>
              <a:buChar char="ü"/>
            </a:pPr>
            <a:r>
              <a:rPr lang="he-IL" sz="1200"/>
              <a:t>מתקני משחק לילדים</a:t>
            </a:r>
            <a:endParaRPr lang="en-US" sz="1200"/>
          </a:p>
          <a:p>
            <a:r>
              <a:rPr lang="he-IL" sz="1200" b="0"/>
              <a:t>בגינה הוצבו מתקני משחק חדשים ומגוונים, ומתחם משחק המשלב אלמנטים מן הטבע- חול ומים. </a:t>
            </a:r>
          </a:p>
          <a:p>
            <a:r>
              <a:rPr lang="he-IL" sz="1050" b="0"/>
              <a:t>*מנגנון מתקן המים לא עבד בימי התצפיות.</a:t>
            </a:r>
            <a:endParaRPr lang="en-US" sz="1200" b="0"/>
          </a:p>
        </p:txBody>
      </p:sp>
      <p:sp>
        <p:nvSpPr>
          <p:cNvPr id="7" name="TextBox 6">
            <a:extLst>
              <a:ext uri="{FF2B5EF4-FFF2-40B4-BE49-F238E27FC236}">
                <a16:creationId xmlns:a16="http://schemas.microsoft.com/office/drawing/2014/main" id="{3CD05A3A-4D87-A388-4F35-BA4FDF28820E}"/>
              </a:ext>
            </a:extLst>
          </p:cNvPr>
          <p:cNvSpPr txBox="1"/>
          <p:nvPr/>
        </p:nvSpPr>
        <p:spPr>
          <a:xfrm>
            <a:off x="304800" y="780375"/>
            <a:ext cx="2316480" cy="1177245"/>
          </a:xfrm>
          <a:prstGeom prst="rect">
            <a:avLst/>
          </a:prstGeom>
          <a:solidFill>
            <a:srgbClr val="DBE7C3"/>
          </a:solidFill>
        </p:spPr>
        <p:txBody>
          <a:bodyPr wrap="square">
            <a:spAutoFit/>
          </a:bodyPr>
          <a:lstStyle>
            <a:defPPr>
              <a:defRPr lang="he-IL"/>
            </a:defPPr>
            <a:lvl1pPr marR="0" lvl="0" fontAlgn="auto">
              <a:lnSpc>
                <a:spcPct val="150000"/>
              </a:lnSpc>
              <a:spcBef>
                <a:spcPts val="0"/>
              </a:spcBef>
              <a:spcAft>
                <a:spcPts val="0"/>
              </a:spcAft>
              <a:buClr>
                <a:schemeClr val="tx1"/>
              </a:buClr>
              <a:buSzTx/>
              <a:tabLst/>
              <a:defRPr sz="1100" b="1">
                <a:solidFill>
                  <a:prstClr val="black"/>
                </a:solidFill>
                <a:latin typeface="Heebo" pitchFamily="2" charset="-79"/>
                <a:ea typeface="Tahoma"/>
                <a:cs typeface="Heebo" pitchFamily="2" charset="-79"/>
              </a:defRPr>
            </a:lvl1pPr>
          </a:lstStyle>
          <a:p>
            <a:pPr marL="171450" indent="-171450">
              <a:buFont typeface="Wingdings" panose="05000000000000000000" pitchFamily="2" charset="2"/>
              <a:buChar char="ü"/>
            </a:pPr>
            <a:r>
              <a:rPr lang="he-IL" sz="1200"/>
              <a:t>מתקני כושר</a:t>
            </a:r>
            <a:endParaRPr lang="en-US" sz="1200"/>
          </a:p>
          <a:p>
            <a:r>
              <a:rPr lang="he-IL" sz="1200" b="0"/>
              <a:t>במעלה הגינה הוכשר מתחם ייעודי לאימונים והוצבו בו מכשירי כושר מגוונים.</a:t>
            </a:r>
            <a:endParaRPr lang="en-US" sz="1200" b="0"/>
          </a:p>
        </p:txBody>
      </p:sp>
      <p:pic>
        <p:nvPicPr>
          <p:cNvPr id="12" name="Picture 11" descr="A group of people walking in a park&#10;&#10;Description automatically generated">
            <a:extLst>
              <a:ext uri="{FF2B5EF4-FFF2-40B4-BE49-F238E27FC236}">
                <a16:creationId xmlns:a16="http://schemas.microsoft.com/office/drawing/2014/main" id="{8A4A42E4-8541-E5A2-9807-E5A6F6DAFE8D}"/>
              </a:ext>
            </a:extLst>
          </p:cNvPr>
          <p:cNvPicPr>
            <a:picLocks noChangeAspect="1"/>
          </p:cNvPicPr>
          <p:nvPr/>
        </p:nvPicPr>
        <p:blipFill rotWithShape="1">
          <a:blip r:embed="rId2">
            <a:extLst>
              <a:ext uri="{28A0092B-C50C-407E-A947-70E740481C1C}">
                <a14:useLocalDpi xmlns:a14="http://schemas.microsoft.com/office/drawing/2010/main" val="0"/>
              </a:ext>
            </a:extLst>
          </a:blip>
          <a:srcRect l="9143" t="18285" r="18856" b="28545"/>
          <a:stretch/>
        </p:blipFill>
        <p:spPr>
          <a:xfrm>
            <a:off x="6165669" y="3198984"/>
            <a:ext cx="5496878" cy="3044426"/>
          </a:xfrm>
          <a:prstGeom prst="rect">
            <a:avLst/>
          </a:prstGeom>
        </p:spPr>
      </p:pic>
      <p:graphicFrame>
        <p:nvGraphicFramePr>
          <p:cNvPr id="14" name="Table 13">
            <a:extLst>
              <a:ext uri="{FF2B5EF4-FFF2-40B4-BE49-F238E27FC236}">
                <a16:creationId xmlns:a16="http://schemas.microsoft.com/office/drawing/2014/main" id="{2199EF6D-4777-522E-D439-4E124FD6B1CE}"/>
              </a:ext>
            </a:extLst>
          </p:cNvPr>
          <p:cNvGraphicFramePr>
            <a:graphicFrameLocks noGrp="1"/>
          </p:cNvGraphicFramePr>
          <p:nvPr>
            <p:extLst>
              <p:ext uri="{D42A27DB-BD31-4B8C-83A1-F6EECF244321}">
                <p14:modId xmlns:p14="http://schemas.microsoft.com/office/powerpoint/2010/main" val="1546006947"/>
              </p:ext>
            </p:extLst>
          </p:nvPr>
        </p:nvGraphicFramePr>
        <p:xfrm>
          <a:off x="304800" y="2397794"/>
          <a:ext cx="5721531" cy="3044423"/>
        </p:xfrm>
        <a:graphic>
          <a:graphicData uri="http://schemas.openxmlformats.org/drawingml/2006/table">
            <a:tbl>
              <a:tblPr rtl="1" firstRow="1" firstCol="1" bandRow="1">
                <a:tableStyleId>{5C22544A-7EE6-4342-B048-85BDC9FD1C3A}</a:tableStyleId>
              </a:tblPr>
              <a:tblGrid>
                <a:gridCol w="1980165">
                  <a:extLst>
                    <a:ext uri="{9D8B030D-6E8A-4147-A177-3AD203B41FA5}">
                      <a16:colId xmlns:a16="http://schemas.microsoft.com/office/drawing/2014/main" val="2273279676"/>
                    </a:ext>
                  </a:extLst>
                </a:gridCol>
                <a:gridCol w="1870683">
                  <a:extLst>
                    <a:ext uri="{9D8B030D-6E8A-4147-A177-3AD203B41FA5}">
                      <a16:colId xmlns:a16="http://schemas.microsoft.com/office/drawing/2014/main" val="1679208402"/>
                    </a:ext>
                  </a:extLst>
                </a:gridCol>
                <a:gridCol w="1870683">
                  <a:extLst>
                    <a:ext uri="{9D8B030D-6E8A-4147-A177-3AD203B41FA5}">
                      <a16:colId xmlns:a16="http://schemas.microsoft.com/office/drawing/2014/main" val="137664723"/>
                    </a:ext>
                  </a:extLst>
                </a:gridCol>
              </a:tblGrid>
              <a:tr h="414042">
                <a:tc>
                  <a:txBody>
                    <a:bodyPr/>
                    <a:lstStyle/>
                    <a:p>
                      <a:pPr marL="0" algn="r" defTabSz="914400" rtl="1" eaLnBrk="1" latinLnBrk="0" hangingPunct="1">
                        <a:lnSpc>
                          <a:spcPct val="107000"/>
                        </a:lnSpc>
                        <a:spcAft>
                          <a:spcPts val="800"/>
                        </a:spcAft>
                      </a:pPr>
                      <a:r>
                        <a:rPr lang="he-IL" sz="1100" b="1" kern="1200" dirty="0">
                          <a:solidFill>
                            <a:schemeClr val="tx1"/>
                          </a:solidFill>
                          <a:effectLst/>
                          <a:latin typeface="Heebo" panose="00000500000000000000" pitchFamily="2" charset="-79"/>
                          <a:ea typeface="+mn-ea"/>
                          <a:cs typeface="Heebo" panose="00000500000000000000" pitchFamily="2" charset="-79"/>
                        </a:rPr>
                        <a:t>דירוג מרואיינים</a:t>
                      </a:r>
                      <a:br>
                        <a:rPr lang="en-US" sz="1100" b="1" kern="1200" dirty="0">
                          <a:solidFill>
                            <a:schemeClr val="tx1"/>
                          </a:solidFill>
                          <a:effectLst/>
                          <a:latin typeface="Heebo" panose="00000500000000000000" pitchFamily="2" charset="-79"/>
                          <a:ea typeface="+mn-ea"/>
                          <a:cs typeface="Heebo" panose="00000500000000000000" pitchFamily="2" charset="-79"/>
                        </a:rPr>
                      </a:br>
                      <a:r>
                        <a:rPr lang="he-IL" sz="1100" b="1" kern="1200" dirty="0">
                          <a:solidFill>
                            <a:schemeClr val="tx1"/>
                          </a:solidFill>
                          <a:effectLst/>
                          <a:latin typeface="Heebo" panose="00000500000000000000" pitchFamily="2" charset="-79"/>
                          <a:ea typeface="+mn-ea"/>
                          <a:cs typeface="Heebo" panose="00000500000000000000" pitchFamily="2" charset="-79"/>
                        </a:rPr>
                        <a:t>(בין 1 ל-7 )</a:t>
                      </a:r>
                      <a:endParaRPr lang="en-US" sz="1100" b="1" kern="1200" dirty="0">
                        <a:solidFill>
                          <a:schemeClr val="tx1"/>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tc>
                  <a:txBody>
                    <a:bodyPr/>
                    <a:lstStyle/>
                    <a:p>
                      <a:pPr marL="0" algn="r" defTabSz="914400" rtl="1" eaLnBrk="1" latinLnBrk="0" hangingPunct="1">
                        <a:lnSpc>
                          <a:spcPct val="107000"/>
                        </a:lnSpc>
                        <a:spcAft>
                          <a:spcPts val="800"/>
                        </a:spcAft>
                      </a:pPr>
                      <a:r>
                        <a:rPr lang="he-IL" sz="1100" b="1" kern="1200">
                          <a:solidFill>
                            <a:schemeClr val="tx1"/>
                          </a:solidFill>
                          <a:effectLst/>
                          <a:latin typeface="Heebo" panose="00000500000000000000" pitchFamily="2" charset="-79"/>
                          <a:ea typeface="+mn-ea"/>
                          <a:cs typeface="Heebo" panose="00000500000000000000" pitchFamily="2" charset="-79"/>
                        </a:rPr>
                        <a:t>לאחר התערבות</a:t>
                      </a:r>
                      <a:br>
                        <a:rPr lang="he-IL" sz="1100" b="1" kern="1200">
                          <a:solidFill>
                            <a:schemeClr val="tx1"/>
                          </a:solidFill>
                          <a:effectLst/>
                          <a:latin typeface="Heebo" panose="00000500000000000000" pitchFamily="2" charset="-79"/>
                          <a:ea typeface="+mn-ea"/>
                          <a:cs typeface="Heebo" panose="00000500000000000000" pitchFamily="2" charset="-79"/>
                        </a:rPr>
                      </a:br>
                      <a:r>
                        <a:rPr lang="en-US" sz="1100" b="1" kern="1200">
                          <a:solidFill>
                            <a:schemeClr val="tx1"/>
                          </a:solidFill>
                          <a:effectLst/>
                          <a:latin typeface="Heebo" panose="00000500000000000000" pitchFamily="2" charset="-79"/>
                          <a:ea typeface="+mn-ea"/>
                          <a:cs typeface="Heebo" panose="00000500000000000000" pitchFamily="2" charset="-79"/>
                        </a:rPr>
                        <a:t>N=30</a:t>
                      </a:r>
                    </a:p>
                  </a:txBody>
                  <a:tcPr marL="68580" marR="68580" marT="0" marB="0" anchor="b">
                    <a:solidFill>
                      <a:schemeClr val="accent3">
                        <a:lumMod val="60000"/>
                        <a:lumOff val="40000"/>
                      </a:schemeClr>
                    </a:solidFill>
                  </a:tcPr>
                </a:tc>
                <a:tc>
                  <a:txBody>
                    <a:bodyPr/>
                    <a:lstStyle/>
                    <a:p>
                      <a:pPr marL="0" algn="r" defTabSz="914400" rtl="1" eaLnBrk="1" latinLnBrk="0" hangingPunct="1">
                        <a:lnSpc>
                          <a:spcPct val="107000"/>
                        </a:lnSpc>
                        <a:spcAft>
                          <a:spcPts val="800"/>
                        </a:spcAft>
                      </a:pPr>
                      <a:r>
                        <a:rPr lang="he-IL" sz="1100" b="1" kern="1200">
                          <a:solidFill>
                            <a:schemeClr val="tx1"/>
                          </a:solidFill>
                          <a:effectLst/>
                          <a:latin typeface="Heebo" panose="00000500000000000000" pitchFamily="2" charset="-79"/>
                          <a:ea typeface="+mn-ea"/>
                          <a:cs typeface="Heebo" panose="00000500000000000000" pitchFamily="2" charset="-79"/>
                        </a:rPr>
                        <a:t>לפני התערבות</a:t>
                      </a:r>
                      <a:br>
                        <a:rPr lang="he-IL" sz="1100" b="1" kern="1200">
                          <a:solidFill>
                            <a:schemeClr val="tx1"/>
                          </a:solidFill>
                          <a:effectLst/>
                          <a:latin typeface="Heebo" panose="00000500000000000000" pitchFamily="2" charset="-79"/>
                          <a:ea typeface="+mn-ea"/>
                          <a:cs typeface="Heebo" panose="00000500000000000000" pitchFamily="2" charset="-79"/>
                        </a:rPr>
                      </a:br>
                      <a:r>
                        <a:rPr lang="en-US" sz="1100" b="1" kern="1200">
                          <a:solidFill>
                            <a:schemeClr val="tx1"/>
                          </a:solidFill>
                          <a:effectLst/>
                          <a:latin typeface="Heebo" panose="00000500000000000000" pitchFamily="2" charset="-79"/>
                          <a:ea typeface="+mn-ea"/>
                          <a:cs typeface="Heebo" panose="00000500000000000000" pitchFamily="2" charset="-79"/>
                        </a:rPr>
                        <a:t>N=25</a:t>
                      </a:r>
                    </a:p>
                  </a:txBody>
                  <a:tcPr marL="68580" marR="68580" marT="0" marB="0" anchor="b">
                    <a:solidFill>
                      <a:srgbClr val="E7E6E6"/>
                    </a:solidFill>
                  </a:tcPr>
                </a:tc>
                <a:extLst>
                  <a:ext uri="{0D108BD9-81ED-4DB2-BD59-A6C34878D82A}">
                    <a16:rowId xmlns:a16="http://schemas.microsoft.com/office/drawing/2014/main" val="3554038893"/>
                  </a:ext>
                </a:extLst>
              </a:tr>
              <a:tr h="202337">
                <a:tc>
                  <a:txBody>
                    <a:bodyPr/>
                    <a:lstStyle/>
                    <a:p>
                      <a:pPr marL="0" algn="r" defTabSz="914400" rtl="1" eaLnBrk="1" latinLnBrk="0" hangingPunct="1">
                        <a:lnSpc>
                          <a:spcPct val="107000"/>
                        </a:lnSpc>
                        <a:spcAft>
                          <a:spcPts val="800"/>
                        </a:spcAft>
                      </a:pPr>
                      <a:r>
                        <a:rPr lang="he-IL" sz="1100" b="1" kern="1200">
                          <a:solidFill>
                            <a:srgbClr val="358B8F"/>
                          </a:solidFill>
                          <a:effectLst/>
                          <a:latin typeface="Heebo" panose="00000500000000000000" pitchFamily="2" charset="-79"/>
                          <a:ea typeface="+mn-ea"/>
                          <a:cs typeface="Heebo" panose="00000500000000000000" pitchFamily="2" charset="-79"/>
                        </a:rPr>
                        <a:t>נוח להתניידות</a:t>
                      </a:r>
                      <a:endParaRPr lang="en-US" sz="1100" b="1" kern="1200">
                        <a:solidFill>
                          <a:srgbClr val="358B8F"/>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tc>
                  <a:txBody>
                    <a:bodyPr/>
                    <a:lstStyle/>
                    <a:p>
                      <a:pPr marL="0" algn="r" defTabSz="914400" rtl="1" eaLnBrk="1" latinLnBrk="0" hangingPunct="1">
                        <a:lnSpc>
                          <a:spcPct val="107000"/>
                        </a:lnSpc>
                        <a:spcAft>
                          <a:spcPts val="800"/>
                        </a:spcAft>
                      </a:pPr>
                      <a:r>
                        <a:rPr lang="en-US" sz="1100" b="1" kern="1200">
                          <a:solidFill>
                            <a:srgbClr val="358B8F"/>
                          </a:solidFill>
                          <a:effectLst/>
                          <a:latin typeface="Heebo" panose="00000500000000000000" pitchFamily="2" charset="-79"/>
                          <a:ea typeface="+mn-ea"/>
                          <a:cs typeface="Heebo" panose="00000500000000000000" pitchFamily="2" charset="-79"/>
                        </a:rPr>
                        <a:t>7.0</a:t>
                      </a:r>
                    </a:p>
                  </a:txBody>
                  <a:tcPr marL="68580" marR="68580" marT="0" marB="0" anchor="b">
                    <a:solidFill>
                      <a:schemeClr val="accent3">
                        <a:lumMod val="60000"/>
                        <a:lumOff val="40000"/>
                      </a:schemeClr>
                    </a:solidFill>
                  </a:tcPr>
                </a:tc>
                <a:tc>
                  <a:txBody>
                    <a:bodyPr/>
                    <a:lstStyle/>
                    <a:p>
                      <a:pPr marL="0" algn="r" defTabSz="914400" rtl="1" eaLnBrk="1" latinLnBrk="0" hangingPunct="1">
                        <a:lnSpc>
                          <a:spcPct val="107000"/>
                        </a:lnSpc>
                        <a:spcAft>
                          <a:spcPts val="800"/>
                        </a:spcAft>
                      </a:pPr>
                      <a:r>
                        <a:rPr lang="en-US" sz="1100" b="1" kern="1200">
                          <a:solidFill>
                            <a:srgbClr val="358B8F"/>
                          </a:solidFill>
                          <a:effectLst/>
                          <a:latin typeface="Heebo" panose="00000500000000000000" pitchFamily="2" charset="-79"/>
                          <a:ea typeface="+mn-ea"/>
                          <a:cs typeface="Heebo" panose="00000500000000000000" pitchFamily="2" charset="-79"/>
                        </a:rPr>
                        <a:t>4.5</a:t>
                      </a:r>
                    </a:p>
                  </a:txBody>
                  <a:tcPr marL="68580" marR="68580" marT="0" marB="0" anchor="b">
                    <a:solidFill>
                      <a:srgbClr val="E7E6E6"/>
                    </a:solidFill>
                  </a:tcPr>
                </a:tc>
                <a:extLst>
                  <a:ext uri="{0D108BD9-81ED-4DB2-BD59-A6C34878D82A}">
                    <a16:rowId xmlns:a16="http://schemas.microsoft.com/office/drawing/2014/main" val="2489709063"/>
                  </a:ext>
                </a:extLst>
              </a:tr>
              <a:tr h="202337">
                <a:tc>
                  <a:txBody>
                    <a:bodyPr/>
                    <a:lstStyle/>
                    <a:p>
                      <a:pPr marL="0" algn="r" defTabSz="914400" rtl="1" eaLnBrk="1" latinLnBrk="0" hangingPunct="1">
                        <a:lnSpc>
                          <a:spcPct val="107000"/>
                        </a:lnSpc>
                        <a:spcAft>
                          <a:spcPts val="800"/>
                        </a:spcAft>
                      </a:pPr>
                      <a:r>
                        <a:rPr lang="he-IL" sz="1100" b="0" kern="1200">
                          <a:solidFill>
                            <a:schemeClr val="tx1"/>
                          </a:solidFill>
                          <a:effectLst/>
                          <a:latin typeface="Heebo" panose="00000500000000000000" pitchFamily="2" charset="-79"/>
                          <a:ea typeface="+mn-ea"/>
                          <a:cs typeface="Heebo" panose="00000500000000000000" pitchFamily="2" charset="-79"/>
                        </a:rPr>
                        <a:t>צל</a:t>
                      </a:r>
                      <a:endParaRPr lang="en-US" sz="1100" b="0" kern="1200">
                        <a:solidFill>
                          <a:schemeClr val="tx1"/>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tc rowSpan="2">
                  <a:txBody>
                    <a:bodyPr/>
                    <a:lstStyle/>
                    <a:p>
                      <a:pPr marL="0" algn="r" defTabSz="914400" rtl="1" eaLnBrk="1" latinLnBrk="0" hangingPunct="1">
                        <a:lnSpc>
                          <a:spcPct val="107000"/>
                        </a:lnSpc>
                        <a:spcAft>
                          <a:spcPts val="800"/>
                        </a:spcAft>
                      </a:pPr>
                      <a:r>
                        <a:rPr lang="en-US" sz="1100" b="0" kern="1200">
                          <a:solidFill>
                            <a:schemeClr val="tx1"/>
                          </a:solidFill>
                          <a:effectLst/>
                          <a:latin typeface="Heebo" panose="00000500000000000000" pitchFamily="2" charset="-79"/>
                          <a:ea typeface="+mn-ea"/>
                          <a:cs typeface="Heebo" panose="00000500000000000000" pitchFamily="2" charset="-79"/>
                        </a:rPr>
                        <a:t>6.5</a:t>
                      </a:r>
                    </a:p>
                  </a:txBody>
                  <a:tcPr marL="68580" marR="68580" marT="0" marB="0" anchor="ctr">
                    <a:solidFill>
                      <a:schemeClr val="accent3">
                        <a:lumMod val="60000"/>
                        <a:lumOff val="40000"/>
                      </a:schemeClr>
                    </a:solidFill>
                  </a:tcPr>
                </a:tc>
                <a:tc>
                  <a:txBody>
                    <a:bodyPr/>
                    <a:lstStyle/>
                    <a:p>
                      <a:pPr marL="0" algn="r" defTabSz="914400" rtl="1" eaLnBrk="1" latinLnBrk="0" hangingPunct="1">
                        <a:lnSpc>
                          <a:spcPct val="107000"/>
                        </a:lnSpc>
                        <a:spcAft>
                          <a:spcPts val="800"/>
                        </a:spcAft>
                      </a:pPr>
                      <a:r>
                        <a:rPr lang="en-US" sz="1100" b="0" kern="1200">
                          <a:solidFill>
                            <a:schemeClr val="tx1"/>
                          </a:solidFill>
                          <a:effectLst/>
                          <a:latin typeface="Heebo" panose="00000500000000000000" pitchFamily="2" charset="-79"/>
                          <a:ea typeface="+mn-ea"/>
                          <a:cs typeface="Heebo" panose="00000500000000000000" pitchFamily="2" charset="-79"/>
                        </a:rPr>
                        <a:t>5.6</a:t>
                      </a:r>
                    </a:p>
                  </a:txBody>
                  <a:tcPr marL="68580" marR="68580" marT="0" marB="0" anchor="b">
                    <a:solidFill>
                      <a:srgbClr val="E7E6E6"/>
                    </a:solidFill>
                  </a:tcPr>
                </a:tc>
                <a:extLst>
                  <a:ext uri="{0D108BD9-81ED-4DB2-BD59-A6C34878D82A}">
                    <a16:rowId xmlns:a16="http://schemas.microsoft.com/office/drawing/2014/main" val="3458393400"/>
                  </a:ext>
                </a:extLst>
              </a:tr>
              <a:tr h="202337">
                <a:tc>
                  <a:txBody>
                    <a:bodyPr/>
                    <a:lstStyle/>
                    <a:p>
                      <a:pPr marL="0" algn="r" defTabSz="914400" rtl="1" eaLnBrk="1" latinLnBrk="0" hangingPunct="1">
                        <a:lnSpc>
                          <a:spcPct val="107000"/>
                        </a:lnSpc>
                        <a:spcAft>
                          <a:spcPts val="800"/>
                        </a:spcAft>
                      </a:pPr>
                      <a:r>
                        <a:rPr lang="he-IL" sz="1100" b="0" kern="1200">
                          <a:solidFill>
                            <a:schemeClr val="tx1"/>
                          </a:solidFill>
                          <a:effectLst/>
                          <a:latin typeface="Heebo" panose="00000500000000000000" pitchFamily="2" charset="-79"/>
                          <a:ea typeface="+mn-ea"/>
                          <a:cs typeface="Heebo" panose="00000500000000000000" pitchFamily="2" charset="-79"/>
                        </a:rPr>
                        <a:t>תאורה</a:t>
                      </a:r>
                      <a:endParaRPr lang="en-US" sz="1100" b="0" kern="1200">
                        <a:solidFill>
                          <a:schemeClr val="tx1"/>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tc vMerge="1">
                  <a:txBody>
                    <a:bodyPr/>
                    <a:lstStyle/>
                    <a:p>
                      <a:pPr rtl="1"/>
                      <a:endParaRPr lang="he-IL"/>
                    </a:p>
                  </a:txBody>
                  <a:tcPr/>
                </a:tc>
                <a:tc>
                  <a:txBody>
                    <a:bodyPr/>
                    <a:lstStyle/>
                    <a:p>
                      <a:pPr marL="0" algn="r" defTabSz="914400" rtl="1" eaLnBrk="1" latinLnBrk="0" hangingPunct="1">
                        <a:lnSpc>
                          <a:spcPct val="107000"/>
                        </a:lnSpc>
                        <a:spcAft>
                          <a:spcPts val="800"/>
                        </a:spcAft>
                      </a:pPr>
                      <a:r>
                        <a:rPr lang="en-US" sz="1100" b="0" kern="1200">
                          <a:solidFill>
                            <a:schemeClr val="tx1"/>
                          </a:solidFill>
                          <a:effectLst/>
                          <a:latin typeface="Heebo" panose="00000500000000000000" pitchFamily="2" charset="-79"/>
                          <a:ea typeface="+mn-ea"/>
                          <a:cs typeface="Heebo" panose="00000500000000000000" pitchFamily="2" charset="-79"/>
                        </a:rPr>
                        <a:t>3.5</a:t>
                      </a:r>
                    </a:p>
                  </a:txBody>
                  <a:tcPr marL="68580" marR="68580" marT="0" marB="0" anchor="b">
                    <a:solidFill>
                      <a:srgbClr val="E7E6E6"/>
                    </a:solidFill>
                  </a:tcPr>
                </a:tc>
                <a:extLst>
                  <a:ext uri="{0D108BD9-81ED-4DB2-BD59-A6C34878D82A}">
                    <a16:rowId xmlns:a16="http://schemas.microsoft.com/office/drawing/2014/main" val="3709640269"/>
                  </a:ext>
                </a:extLst>
              </a:tr>
              <a:tr h="202337">
                <a:tc>
                  <a:txBody>
                    <a:bodyPr/>
                    <a:lstStyle/>
                    <a:p>
                      <a:pPr marL="0" algn="r" defTabSz="914400" rtl="1" eaLnBrk="1" latinLnBrk="0" hangingPunct="1">
                        <a:lnSpc>
                          <a:spcPct val="107000"/>
                        </a:lnSpc>
                        <a:spcAft>
                          <a:spcPts val="800"/>
                        </a:spcAft>
                      </a:pPr>
                      <a:r>
                        <a:rPr lang="he-IL" sz="1100" b="1" kern="1200">
                          <a:solidFill>
                            <a:srgbClr val="358B8F"/>
                          </a:solidFill>
                          <a:effectLst/>
                          <a:latin typeface="Heebo" panose="00000500000000000000" pitchFamily="2" charset="-79"/>
                          <a:ea typeface="+mn-ea"/>
                          <a:cs typeface="Heebo" panose="00000500000000000000" pitchFamily="2" charset="-79"/>
                        </a:rPr>
                        <a:t>מקומות ישיבה</a:t>
                      </a:r>
                      <a:endParaRPr lang="en-US" sz="1100" b="1" kern="1200">
                        <a:solidFill>
                          <a:srgbClr val="358B8F"/>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tc>
                  <a:txBody>
                    <a:bodyPr/>
                    <a:lstStyle/>
                    <a:p>
                      <a:pPr marL="0" algn="r" defTabSz="914400" rtl="1" eaLnBrk="1" latinLnBrk="0" hangingPunct="1">
                        <a:lnSpc>
                          <a:spcPct val="107000"/>
                        </a:lnSpc>
                        <a:spcAft>
                          <a:spcPts val="800"/>
                        </a:spcAft>
                      </a:pPr>
                      <a:r>
                        <a:rPr lang="en-US" sz="1100" b="1" kern="1200">
                          <a:solidFill>
                            <a:srgbClr val="358B8F"/>
                          </a:solidFill>
                          <a:effectLst/>
                          <a:latin typeface="Heebo" panose="00000500000000000000" pitchFamily="2" charset="-79"/>
                          <a:ea typeface="+mn-ea"/>
                          <a:cs typeface="Heebo" panose="00000500000000000000" pitchFamily="2" charset="-79"/>
                        </a:rPr>
                        <a:t>6.8</a:t>
                      </a:r>
                    </a:p>
                  </a:txBody>
                  <a:tcPr marL="68580" marR="68580" marT="0" marB="0" anchor="b">
                    <a:solidFill>
                      <a:schemeClr val="accent3">
                        <a:lumMod val="60000"/>
                        <a:lumOff val="40000"/>
                      </a:schemeClr>
                    </a:solidFill>
                  </a:tcPr>
                </a:tc>
                <a:tc>
                  <a:txBody>
                    <a:bodyPr/>
                    <a:lstStyle/>
                    <a:p>
                      <a:pPr marL="0" algn="r" defTabSz="914400" rtl="1" eaLnBrk="1" latinLnBrk="0" hangingPunct="1">
                        <a:lnSpc>
                          <a:spcPct val="107000"/>
                        </a:lnSpc>
                        <a:spcAft>
                          <a:spcPts val="800"/>
                        </a:spcAft>
                      </a:pPr>
                      <a:r>
                        <a:rPr lang="en-US" sz="1100" b="1" kern="1200">
                          <a:solidFill>
                            <a:srgbClr val="358B8F"/>
                          </a:solidFill>
                          <a:effectLst/>
                          <a:latin typeface="Heebo" panose="00000500000000000000" pitchFamily="2" charset="-79"/>
                          <a:ea typeface="+mn-ea"/>
                          <a:cs typeface="Heebo" panose="00000500000000000000" pitchFamily="2" charset="-79"/>
                        </a:rPr>
                        <a:t>2.9</a:t>
                      </a:r>
                    </a:p>
                  </a:txBody>
                  <a:tcPr marL="68580" marR="68580" marT="0" marB="0" anchor="b">
                    <a:solidFill>
                      <a:srgbClr val="E7E6E6"/>
                    </a:solidFill>
                  </a:tcPr>
                </a:tc>
                <a:extLst>
                  <a:ext uri="{0D108BD9-81ED-4DB2-BD59-A6C34878D82A}">
                    <a16:rowId xmlns:a16="http://schemas.microsoft.com/office/drawing/2014/main" val="2152242712"/>
                  </a:ext>
                </a:extLst>
              </a:tr>
              <a:tr h="202337">
                <a:tc>
                  <a:txBody>
                    <a:bodyPr/>
                    <a:lstStyle/>
                    <a:p>
                      <a:pPr marL="0" algn="r" defTabSz="914400" rtl="1" eaLnBrk="1" latinLnBrk="0" hangingPunct="1">
                        <a:lnSpc>
                          <a:spcPct val="107000"/>
                        </a:lnSpc>
                        <a:spcAft>
                          <a:spcPts val="800"/>
                        </a:spcAft>
                      </a:pPr>
                      <a:r>
                        <a:rPr lang="he-IL" sz="1100" b="0" kern="1200">
                          <a:solidFill>
                            <a:schemeClr val="tx1"/>
                          </a:solidFill>
                          <a:effectLst/>
                          <a:latin typeface="Heebo" panose="00000500000000000000" pitchFamily="2" charset="-79"/>
                          <a:ea typeface="+mn-ea"/>
                          <a:cs typeface="Heebo" panose="00000500000000000000" pitchFamily="2" charset="-79"/>
                        </a:rPr>
                        <a:t>ניקיון ותחזוקה</a:t>
                      </a:r>
                      <a:endParaRPr lang="en-US" sz="1100" b="0" kern="1200">
                        <a:solidFill>
                          <a:schemeClr val="tx1"/>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tc>
                  <a:txBody>
                    <a:bodyPr/>
                    <a:lstStyle/>
                    <a:p>
                      <a:pPr marL="0" algn="r" defTabSz="914400" rtl="1" eaLnBrk="1" latinLnBrk="0" hangingPunct="1">
                        <a:lnSpc>
                          <a:spcPct val="107000"/>
                        </a:lnSpc>
                        <a:spcAft>
                          <a:spcPts val="800"/>
                        </a:spcAft>
                      </a:pPr>
                      <a:r>
                        <a:rPr lang="en-US" sz="1100" b="0" kern="1200">
                          <a:solidFill>
                            <a:schemeClr val="tx1"/>
                          </a:solidFill>
                          <a:effectLst/>
                          <a:latin typeface="Heebo" panose="00000500000000000000" pitchFamily="2" charset="-79"/>
                          <a:ea typeface="+mn-ea"/>
                          <a:cs typeface="Heebo" panose="00000500000000000000" pitchFamily="2" charset="-79"/>
                        </a:rPr>
                        <a:t>4.9</a:t>
                      </a:r>
                    </a:p>
                  </a:txBody>
                  <a:tcPr marL="68580" marR="68580" marT="0" marB="0" anchor="b">
                    <a:solidFill>
                      <a:schemeClr val="accent3">
                        <a:lumMod val="60000"/>
                        <a:lumOff val="40000"/>
                      </a:schemeClr>
                    </a:solidFill>
                  </a:tcPr>
                </a:tc>
                <a:tc>
                  <a:txBody>
                    <a:bodyPr/>
                    <a:lstStyle/>
                    <a:p>
                      <a:pPr marL="0" algn="r" defTabSz="914400" rtl="1" eaLnBrk="1" latinLnBrk="0" hangingPunct="1">
                        <a:lnSpc>
                          <a:spcPct val="107000"/>
                        </a:lnSpc>
                        <a:spcAft>
                          <a:spcPts val="800"/>
                        </a:spcAft>
                      </a:pPr>
                      <a:r>
                        <a:rPr lang="en-US" sz="1100" b="0" kern="1200">
                          <a:solidFill>
                            <a:schemeClr val="tx1"/>
                          </a:solidFill>
                          <a:effectLst/>
                          <a:latin typeface="Heebo" panose="00000500000000000000" pitchFamily="2" charset="-79"/>
                          <a:ea typeface="+mn-ea"/>
                          <a:cs typeface="Heebo" panose="00000500000000000000" pitchFamily="2" charset="-79"/>
                        </a:rPr>
                        <a:t>4.2</a:t>
                      </a:r>
                    </a:p>
                  </a:txBody>
                  <a:tcPr marL="68580" marR="68580" marT="0" marB="0" anchor="b">
                    <a:solidFill>
                      <a:srgbClr val="E7E6E6"/>
                    </a:solidFill>
                  </a:tcPr>
                </a:tc>
                <a:extLst>
                  <a:ext uri="{0D108BD9-81ED-4DB2-BD59-A6C34878D82A}">
                    <a16:rowId xmlns:a16="http://schemas.microsoft.com/office/drawing/2014/main" val="2997670005"/>
                  </a:ext>
                </a:extLst>
              </a:tr>
              <a:tr h="202337">
                <a:tc>
                  <a:txBody>
                    <a:bodyPr/>
                    <a:lstStyle/>
                    <a:p>
                      <a:pPr marL="0" algn="r" defTabSz="914400" rtl="1" eaLnBrk="1" latinLnBrk="0" hangingPunct="1">
                        <a:lnSpc>
                          <a:spcPct val="107000"/>
                        </a:lnSpc>
                        <a:spcAft>
                          <a:spcPts val="800"/>
                        </a:spcAft>
                      </a:pPr>
                      <a:r>
                        <a:rPr lang="he-IL" sz="1100" b="1" kern="1200">
                          <a:solidFill>
                            <a:srgbClr val="358B8F"/>
                          </a:solidFill>
                          <a:effectLst/>
                          <a:latin typeface="Heebo" panose="00000500000000000000" pitchFamily="2" charset="-79"/>
                          <a:ea typeface="+mn-ea"/>
                          <a:cs typeface="Heebo" panose="00000500000000000000" pitchFamily="2" charset="-79"/>
                        </a:rPr>
                        <a:t>הגנה מאופניים ורכבים</a:t>
                      </a:r>
                      <a:endParaRPr lang="en-US" sz="1100" b="1" kern="1200">
                        <a:solidFill>
                          <a:srgbClr val="358B8F"/>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tc>
                  <a:txBody>
                    <a:bodyPr/>
                    <a:lstStyle/>
                    <a:p>
                      <a:pPr marL="0" algn="r" defTabSz="914400" rtl="1" eaLnBrk="1" latinLnBrk="0" hangingPunct="1">
                        <a:lnSpc>
                          <a:spcPct val="107000"/>
                        </a:lnSpc>
                        <a:spcAft>
                          <a:spcPts val="800"/>
                        </a:spcAft>
                      </a:pPr>
                      <a:r>
                        <a:rPr lang="en-US" sz="1100" b="1" kern="1200">
                          <a:solidFill>
                            <a:srgbClr val="358B8F"/>
                          </a:solidFill>
                          <a:effectLst/>
                          <a:latin typeface="Heebo" panose="00000500000000000000" pitchFamily="2" charset="-79"/>
                          <a:ea typeface="+mn-ea"/>
                          <a:cs typeface="Heebo" panose="00000500000000000000" pitchFamily="2" charset="-79"/>
                        </a:rPr>
                        <a:t>5.5</a:t>
                      </a:r>
                    </a:p>
                  </a:txBody>
                  <a:tcPr marL="68580" marR="68580" marT="0" marB="0" anchor="b">
                    <a:solidFill>
                      <a:schemeClr val="accent3">
                        <a:lumMod val="60000"/>
                        <a:lumOff val="40000"/>
                      </a:schemeClr>
                    </a:solidFill>
                  </a:tcPr>
                </a:tc>
                <a:tc>
                  <a:txBody>
                    <a:bodyPr/>
                    <a:lstStyle/>
                    <a:p>
                      <a:pPr marL="0" algn="r" defTabSz="914400" rtl="1" eaLnBrk="1" latinLnBrk="0" hangingPunct="1">
                        <a:lnSpc>
                          <a:spcPct val="107000"/>
                        </a:lnSpc>
                        <a:spcAft>
                          <a:spcPts val="800"/>
                        </a:spcAft>
                      </a:pPr>
                      <a:r>
                        <a:rPr lang="en-US" sz="1100" b="1" kern="1200">
                          <a:solidFill>
                            <a:srgbClr val="358B8F"/>
                          </a:solidFill>
                          <a:effectLst/>
                          <a:latin typeface="Heebo" panose="00000500000000000000" pitchFamily="2" charset="-79"/>
                          <a:ea typeface="+mn-ea"/>
                          <a:cs typeface="Heebo" panose="00000500000000000000" pitchFamily="2" charset="-79"/>
                        </a:rPr>
                        <a:t>3.4</a:t>
                      </a:r>
                    </a:p>
                  </a:txBody>
                  <a:tcPr marL="68580" marR="68580" marT="0" marB="0" anchor="b">
                    <a:solidFill>
                      <a:srgbClr val="E7E6E6"/>
                    </a:solidFill>
                  </a:tcPr>
                </a:tc>
                <a:extLst>
                  <a:ext uri="{0D108BD9-81ED-4DB2-BD59-A6C34878D82A}">
                    <a16:rowId xmlns:a16="http://schemas.microsoft.com/office/drawing/2014/main" val="4162089049"/>
                  </a:ext>
                </a:extLst>
              </a:tr>
              <a:tr h="202337">
                <a:tc>
                  <a:txBody>
                    <a:bodyPr/>
                    <a:lstStyle/>
                    <a:p>
                      <a:pPr marL="0" algn="r" defTabSz="914400" rtl="1" eaLnBrk="1" latinLnBrk="0" hangingPunct="1">
                        <a:lnSpc>
                          <a:spcPct val="107000"/>
                        </a:lnSpc>
                        <a:spcAft>
                          <a:spcPts val="800"/>
                        </a:spcAft>
                      </a:pPr>
                      <a:r>
                        <a:rPr lang="he-IL" sz="1100" b="1" kern="1200">
                          <a:solidFill>
                            <a:srgbClr val="358B8F"/>
                          </a:solidFill>
                          <a:effectLst/>
                          <a:latin typeface="Heebo" panose="00000500000000000000" pitchFamily="2" charset="-79"/>
                          <a:ea typeface="+mn-ea"/>
                          <a:cs typeface="Heebo" panose="00000500000000000000" pitchFamily="2" charset="-79"/>
                        </a:rPr>
                        <a:t>תחושת ביטחון</a:t>
                      </a:r>
                      <a:endParaRPr lang="en-US" sz="1100" b="1" kern="1200">
                        <a:solidFill>
                          <a:srgbClr val="358B8F"/>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tc rowSpan="2">
                  <a:txBody>
                    <a:bodyPr/>
                    <a:lstStyle/>
                    <a:p>
                      <a:pPr marL="0" algn="r" defTabSz="914400" rtl="1" eaLnBrk="1" latinLnBrk="0" hangingPunct="1">
                        <a:lnSpc>
                          <a:spcPct val="107000"/>
                        </a:lnSpc>
                        <a:spcAft>
                          <a:spcPts val="800"/>
                        </a:spcAft>
                      </a:pPr>
                      <a:r>
                        <a:rPr lang="en-US" sz="1100" b="1" kern="1200">
                          <a:solidFill>
                            <a:srgbClr val="358B8F"/>
                          </a:solidFill>
                          <a:effectLst/>
                          <a:latin typeface="Heebo" panose="00000500000000000000" pitchFamily="2" charset="-79"/>
                          <a:ea typeface="+mn-ea"/>
                          <a:cs typeface="Heebo" panose="00000500000000000000" pitchFamily="2" charset="-79"/>
                        </a:rPr>
                        <a:t>6.2</a:t>
                      </a:r>
                    </a:p>
                  </a:txBody>
                  <a:tcPr marL="68580" marR="68580" marT="0" marB="0" anchor="ctr">
                    <a:solidFill>
                      <a:schemeClr val="accent3">
                        <a:lumMod val="60000"/>
                        <a:lumOff val="40000"/>
                      </a:schemeClr>
                    </a:solidFill>
                  </a:tcPr>
                </a:tc>
                <a:tc>
                  <a:txBody>
                    <a:bodyPr/>
                    <a:lstStyle/>
                    <a:p>
                      <a:pPr marL="0" algn="r" defTabSz="914400" rtl="1" eaLnBrk="1" latinLnBrk="0" hangingPunct="1">
                        <a:lnSpc>
                          <a:spcPct val="107000"/>
                        </a:lnSpc>
                        <a:spcAft>
                          <a:spcPts val="800"/>
                        </a:spcAft>
                      </a:pPr>
                      <a:r>
                        <a:rPr lang="en-US" sz="1100" b="1" kern="1200">
                          <a:solidFill>
                            <a:srgbClr val="358B8F"/>
                          </a:solidFill>
                          <a:effectLst/>
                          <a:latin typeface="Heebo" panose="00000500000000000000" pitchFamily="2" charset="-79"/>
                          <a:ea typeface="+mn-ea"/>
                          <a:cs typeface="Heebo" panose="00000500000000000000" pitchFamily="2" charset="-79"/>
                        </a:rPr>
                        <a:t>4.7</a:t>
                      </a:r>
                    </a:p>
                  </a:txBody>
                  <a:tcPr marL="68580" marR="68580" marT="0" marB="0" anchor="b">
                    <a:solidFill>
                      <a:srgbClr val="E7E6E6"/>
                    </a:solidFill>
                  </a:tcPr>
                </a:tc>
                <a:extLst>
                  <a:ext uri="{0D108BD9-81ED-4DB2-BD59-A6C34878D82A}">
                    <a16:rowId xmlns:a16="http://schemas.microsoft.com/office/drawing/2014/main" val="2777042092"/>
                  </a:ext>
                </a:extLst>
              </a:tr>
              <a:tr h="202337">
                <a:tc>
                  <a:txBody>
                    <a:bodyPr/>
                    <a:lstStyle/>
                    <a:p>
                      <a:pPr marL="0" algn="r" defTabSz="914400" rtl="1" eaLnBrk="1" latinLnBrk="0" hangingPunct="1">
                        <a:lnSpc>
                          <a:spcPct val="107000"/>
                        </a:lnSpc>
                        <a:spcAft>
                          <a:spcPts val="800"/>
                        </a:spcAft>
                      </a:pPr>
                      <a:r>
                        <a:rPr lang="he-IL" sz="1100" b="1" kern="1200">
                          <a:solidFill>
                            <a:srgbClr val="358B8F"/>
                          </a:solidFill>
                          <a:effectLst/>
                          <a:latin typeface="Heebo" panose="00000500000000000000" pitchFamily="2" charset="-79"/>
                          <a:ea typeface="+mn-ea"/>
                          <a:cs typeface="Heebo" panose="00000500000000000000" pitchFamily="2" charset="-79"/>
                        </a:rPr>
                        <a:t>בטיחות לילדים</a:t>
                      </a:r>
                      <a:endParaRPr lang="en-US" sz="1100" b="1" kern="1200">
                        <a:solidFill>
                          <a:srgbClr val="358B8F"/>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tc vMerge="1">
                  <a:txBody>
                    <a:bodyPr/>
                    <a:lstStyle/>
                    <a:p>
                      <a:pPr rtl="1"/>
                      <a:endParaRPr lang="he-IL"/>
                    </a:p>
                  </a:txBody>
                  <a:tcPr/>
                </a:tc>
                <a:tc>
                  <a:txBody>
                    <a:bodyPr/>
                    <a:lstStyle/>
                    <a:p>
                      <a:pPr marL="0" algn="r" defTabSz="914400" rtl="1" eaLnBrk="1" latinLnBrk="0" hangingPunct="1">
                        <a:lnSpc>
                          <a:spcPct val="107000"/>
                        </a:lnSpc>
                        <a:spcAft>
                          <a:spcPts val="800"/>
                        </a:spcAft>
                      </a:pPr>
                      <a:r>
                        <a:rPr lang="en-US" sz="1100" b="1" kern="1200">
                          <a:solidFill>
                            <a:srgbClr val="358B8F"/>
                          </a:solidFill>
                          <a:effectLst/>
                          <a:latin typeface="Heebo" panose="00000500000000000000" pitchFamily="2" charset="-79"/>
                          <a:ea typeface="+mn-ea"/>
                          <a:cs typeface="Heebo" panose="00000500000000000000" pitchFamily="2" charset="-79"/>
                        </a:rPr>
                        <a:t>3.1</a:t>
                      </a:r>
                    </a:p>
                  </a:txBody>
                  <a:tcPr marL="68580" marR="68580" marT="0" marB="0" anchor="b">
                    <a:solidFill>
                      <a:srgbClr val="E7E6E6"/>
                    </a:solidFill>
                  </a:tcPr>
                </a:tc>
                <a:extLst>
                  <a:ext uri="{0D108BD9-81ED-4DB2-BD59-A6C34878D82A}">
                    <a16:rowId xmlns:a16="http://schemas.microsoft.com/office/drawing/2014/main" val="102718099"/>
                  </a:ext>
                </a:extLst>
              </a:tr>
              <a:tr h="202337">
                <a:tc>
                  <a:txBody>
                    <a:bodyPr/>
                    <a:lstStyle/>
                    <a:p>
                      <a:pPr marL="0" algn="r" defTabSz="914400" rtl="1" eaLnBrk="1" latinLnBrk="0" hangingPunct="1">
                        <a:lnSpc>
                          <a:spcPct val="107000"/>
                        </a:lnSpc>
                        <a:spcAft>
                          <a:spcPts val="800"/>
                        </a:spcAft>
                      </a:pPr>
                      <a:r>
                        <a:rPr lang="he-IL" sz="1100" b="0" kern="1200">
                          <a:solidFill>
                            <a:srgbClr val="CD4E86"/>
                          </a:solidFill>
                          <a:effectLst/>
                          <a:latin typeface="Heebo" panose="00000500000000000000" pitchFamily="2" charset="-79"/>
                          <a:ea typeface="+mn-ea"/>
                          <a:cs typeface="Heebo" panose="00000500000000000000" pitchFamily="2" charset="-79"/>
                        </a:rPr>
                        <a:t>מענה רב גילי</a:t>
                      </a:r>
                      <a:endParaRPr lang="en-US" sz="1100" b="0" kern="1200">
                        <a:solidFill>
                          <a:srgbClr val="CD4E86"/>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tc>
                  <a:txBody>
                    <a:bodyPr/>
                    <a:lstStyle/>
                    <a:p>
                      <a:pPr marL="0" algn="r" defTabSz="914400" rtl="1" eaLnBrk="1" latinLnBrk="0" hangingPunct="1">
                        <a:lnSpc>
                          <a:spcPct val="107000"/>
                        </a:lnSpc>
                        <a:spcAft>
                          <a:spcPts val="800"/>
                        </a:spcAft>
                      </a:pPr>
                      <a:r>
                        <a:rPr lang="en-US" sz="1100" b="0" kern="1200">
                          <a:solidFill>
                            <a:srgbClr val="CD4E86"/>
                          </a:solidFill>
                          <a:effectLst/>
                          <a:latin typeface="Heebo" panose="00000500000000000000" pitchFamily="2" charset="-79"/>
                          <a:ea typeface="+mn-ea"/>
                          <a:cs typeface="Heebo" panose="00000500000000000000" pitchFamily="2" charset="-79"/>
                        </a:rPr>
                        <a:t>6.4</a:t>
                      </a:r>
                    </a:p>
                  </a:txBody>
                  <a:tcPr marL="68580" marR="68580" marT="0" marB="0" anchor="b">
                    <a:solidFill>
                      <a:schemeClr val="accent3">
                        <a:lumMod val="60000"/>
                        <a:lumOff val="40000"/>
                      </a:schemeClr>
                    </a:solidFill>
                  </a:tcPr>
                </a:tc>
                <a:tc>
                  <a:txBody>
                    <a:bodyPr/>
                    <a:lstStyle/>
                    <a:p>
                      <a:pPr marL="0" algn="r" defTabSz="914400" rtl="1" eaLnBrk="1" latinLnBrk="0" hangingPunct="1">
                        <a:lnSpc>
                          <a:spcPct val="107000"/>
                        </a:lnSpc>
                        <a:spcAft>
                          <a:spcPts val="800"/>
                        </a:spcAft>
                      </a:pPr>
                      <a:r>
                        <a:rPr lang="he-IL" sz="1100" b="0" kern="1200">
                          <a:solidFill>
                            <a:schemeClr val="tx1"/>
                          </a:solidFill>
                          <a:effectLst/>
                          <a:latin typeface="Heebo" panose="00000500000000000000" pitchFamily="2" charset="-79"/>
                          <a:ea typeface="+mn-ea"/>
                          <a:cs typeface="Heebo" panose="00000500000000000000" pitchFamily="2" charset="-79"/>
                        </a:rPr>
                        <a:t>לא נשאל</a:t>
                      </a:r>
                      <a:endParaRPr lang="en-US" sz="1100" b="0" kern="1200">
                        <a:solidFill>
                          <a:schemeClr val="tx1"/>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extLst>
                  <a:ext uri="{0D108BD9-81ED-4DB2-BD59-A6C34878D82A}">
                    <a16:rowId xmlns:a16="http://schemas.microsoft.com/office/drawing/2014/main" val="1923153655"/>
                  </a:ext>
                </a:extLst>
              </a:tr>
              <a:tr h="202337">
                <a:tc>
                  <a:txBody>
                    <a:bodyPr/>
                    <a:lstStyle/>
                    <a:p>
                      <a:pPr marL="0" algn="r" defTabSz="914400" rtl="1" eaLnBrk="1" latinLnBrk="0" hangingPunct="1">
                        <a:lnSpc>
                          <a:spcPct val="107000"/>
                        </a:lnSpc>
                        <a:spcAft>
                          <a:spcPts val="800"/>
                        </a:spcAft>
                      </a:pPr>
                      <a:r>
                        <a:rPr lang="he-IL" sz="1100" b="0" kern="1200">
                          <a:solidFill>
                            <a:srgbClr val="CD4E86"/>
                          </a:solidFill>
                          <a:effectLst/>
                          <a:latin typeface="Heebo" panose="00000500000000000000" pitchFamily="2" charset="-79"/>
                          <a:ea typeface="+mn-ea"/>
                          <a:cs typeface="Heebo" panose="00000500000000000000" pitchFamily="2" charset="-79"/>
                        </a:rPr>
                        <a:t>משחק עצמאי</a:t>
                      </a:r>
                      <a:endParaRPr lang="en-US" sz="1100" b="0" kern="1200">
                        <a:solidFill>
                          <a:srgbClr val="CD4E86"/>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tc>
                  <a:txBody>
                    <a:bodyPr/>
                    <a:lstStyle/>
                    <a:p>
                      <a:pPr marL="0" algn="r" defTabSz="914400" rtl="1" eaLnBrk="1" latinLnBrk="0" hangingPunct="1">
                        <a:lnSpc>
                          <a:spcPct val="107000"/>
                        </a:lnSpc>
                        <a:spcAft>
                          <a:spcPts val="800"/>
                        </a:spcAft>
                      </a:pPr>
                      <a:r>
                        <a:rPr lang="en-US" sz="1100" b="0" kern="1200">
                          <a:solidFill>
                            <a:srgbClr val="CD4E86"/>
                          </a:solidFill>
                          <a:effectLst/>
                          <a:latin typeface="Heebo" panose="00000500000000000000" pitchFamily="2" charset="-79"/>
                          <a:ea typeface="+mn-ea"/>
                          <a:cs typeface="Heebo" panose="00000500000000000000" pitchFamily="2" charset="-79"/>
                        </a:rPr>
                        <a:t>6.4</a:t>
                      </a:r>
                    </a:p>
                  </a:txBody>
                  <a:tcPr marL="68580" marR="68580" marT="0" marB="0" anchor="b">
                    <a:solidFill>
                      <a:schemeClr val="accent3">
                        <a:lumMod val="60000"/>
                        <a:lumOff val="40000"/>
                      </a:schemeClr>
                    </a:solidFill>
                  </a:tcPr>
                </a:tc>
                <a:tc>
                  <a:txBody>
                    <a:bodyPr/>
                    <a:lstStyle/>
                    <a:p>
                      <a:pPr marL="0" algn="r" defTabSz="914400" rtl="1" eaLnBrk="1" latinLnBrk="0" hangingPunct="1">
                        <a:lnSpc>
                          <a:spcPct val="107000"/>
                        </a:lnSpc>
                        <a:spcAft>
                          <a:spcPts val="800"/>
                        </a:spcAft>
                      </a:pPr>
                      <a:r>
                        <a:rPr lang="he-IL" sz="1100" b="0" kern="1200">
                          <a:solidFill>
                            <a:schemeClr val="tx1"/>
                          </a:solidFill>
                          <a:effectLst/>
                          <a:latin typeface="Heebo" panose="00000500000000000000" pitchFamily="2" charset="-79"/>
                          <a:ea typeface="+mn-ea"/>
                          <a:cs typeface="Heebo" panose="00000500000000000000" pitchFamily="2" charset="-79"/>
                        </a:rPr>
                        <a:t>לא נשאל</a:t>
                      </a:r>
                      <a:endParaRPr lang="en-US" sz="1100" b="0" kern="1200">
                        <a:solidFill>
                          <a:schemeClr val="tx1"/>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extLst>
                  <a:ext uri="{0D108BD9-81ED-4DB2-BD59-A6C34878D82A}">
                    <a16:rowId xmlns:a16="http://schemas.microsoft.com/office/drawing/2014/main" val="3971939688"/>
                  </a:ext>
                </a:extLst>
              </a:tr>
              <a:tr h="202337">
                <a:tc>
                  <a:txBody>
                    <a:bodyPr/>
                    <a:lstStyle/>
                    <a:p>
                      <a:pPr marL="0" algn="r" defTabSz="914400" rtl="1" eaLnBrk="1" latinLnBrk="0" hangingPunct="1">
                        <a:lnSpc>
                          <a:spcPct val="107000"/>
                        </a:lnSpc>
                        <a:spcAft>
                          <a:spcPts val="800"/>
                        </a:spcAft>
                      </a:pPr>
                      <a:r>
                        <a:rPr lang="he-IL" sz="1100" b="0" kern="1200">
                          <a:solidFill>
                            <a:srgbClr val="CD4E86"/>
                          </a:solidFill>
                          <a:effectLst/>
                          <a:latin typeface="Heebo" panose="00000500000000000000" pitchFamily="2" charset="-79"/>
                          <a:ea typeface="+mn-ea"/>
                          <a:cs typeface="Heebo" panose="00000500000000000000" pitchFamily="2" charset="-79"/>
                        </a:rPr>
                        <a:t>משחק משותף</a:t>
                      </a:r>
                      <a:endParaRPr lang="en-US" sz="1100" b="0" kern="1200">
                        <a:solidFill>
                          <a:srgbClr val="CD4E86"/>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tc>
                  <a:txBody>
                    <a:bodyPr/>
                    <a:lstStyle/>
                    <a:p>
                      <a:pPr marL="0" algn="r" defTabSz="914400" rtl="1" eaLnBrk="1" latinLnBrk="0" hangingPunct="1">
                        <a:lnSpc>
                          <a:spcPct val="107000"/>
                        </a:lnSpc>
                        <a:spcAft>
                          <a:spcPts val="800"/>
                        </a:spcAft>
                      </a:pPr>
                      <a:r>
                        <a:rPr lang="en-US" sz="1100" b="0" kern="1200">
                          <a:solidFill>
                            <a:srgbClr val="CD4E86"/>
                          </a:solidFill>
                          <a:effectLst/>
                          <a:latin typeface="Heebo" panose="00000500000000000000" pitchFamily="2" charset="-79"/>
                          <a:ea typeface="+mn-ea"/>
                          <a:cs typeface="Heebo" panose="00000500000000000000" pitchFamily="2" charset="-79"/>
                        </a:rPr>
                        <a:t>6.4</a:t>
                      </a:r>
                    </a:p>
                  </a:txBody>
                  <a:tcPr marL="68580" marR="68580" marT="0" marB="0" anchor="b">
                    <a:solidFill>
                      <a:schemeClr val="accent3">
                        <a:lumMod val="60000"/>
                        <a:lumOff val="40000"/>
                      </a:schemeClr>
                    </a:solidFill>
                  </a:tcPr>
                </a:tc>
                <a:tc>
                  <a:txBody>
                    <a:bodyPr/>
                    <a:lstStyle/>
                    <a:p>
                      <a:pPr marL="0" algn="r" defTabSz="914400" rtl="1" eaLnBrk="1" latinLnBrk="0" hangingPunct="1">
                        <a:lnSpc>
                          <a:spcPct val="107000"/>
                        </a:lnSpc>
                        <a:spcAft>
                          <a:spcPts val="800"/>
                        </a:spcAft>
                      </a:pPr>
                      <a:r>
                        <a:rPr lang="he-IL" sz="1100" b="0" kern="1200">
                          <a:solidFill>
                            <a:schemeClr val="tx1"/>
                          </a:solidFill>
                          <a:effectLst/>
                          <a:latin typeface="Heebo" panose="00000500000000000000" pitchFamily="2" charset="-79"/>
                          <a:ea typeface="+mn-ea"/>
                          <a:cs typeface="Heebo" panose="00000500000000000000" pitchFamily="2" charset="-79"/>
                        </a:rPr>
                        <a:t>לא נשאל</a:t>
                      </a:r>
                      <a:endParaRPr lang="en-US" sz="1100" b="0" kern="1200">
                        <a:solidFill>
                          <a:schemeClr val="tx1"/>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extLst>
                  <a:ext uri="{0D108BD9-81ED-4DB2-BD59-A6C34878D82A}">
                    <a16:rowId xmlns:a16="http://schemas.microsoft.com/office/drawing/2014/main" val="1905448538"/>
                  </a:ext>
                </a:extLst>
              </a:tr>
              <a:tr h="202337">
                <a:tc>
                  <a:txBody>
                    <a:bodyPr/>
                    <a:lstStyle/>
                    <a:p>
                      <a:pPr marL="0" algn="r" defTabSz="914400" rtl="1" eaLnBrk="1" latinLnBrk="0" hangingPunct="1">
                        <a:lnSpc>
                          <a:spcPct val="107000"/>
                        </a:lnSpc>
                        <a:spcAft>
                          <a:spcPts val="800"/>
                        </a:spcAft>
                      </a:pPr>
                      <a:r>
                        <a:rPr lang="he-IL" sz="1100" b="0" kern="1200">
                          <a:solidFill>
                            <a:schemeClr val="tx1"/>
                          </a:solidFill>
                          <a:effectLst/>
                          <a:latin typeface="Heebo" panose="00000500000000000000" pitchFamily="2" charset="-79"/>
                          <a:ea typeface="+mn-ea"/>
                          <a:cs typeface="Heebo" panose="00000500000000000000" pitchFamily="2" charset="-79"/>
                        </a:rPr>
                        <a:t>הזדמנויות לשיח קהילתי</a:t>
                      </a:r>
                      <a:endParaRPr lang="en-US" sz="1100" b="0" kern="1200">
                        <a:solidFill>
                          <a:schemeClr val="tx1"/>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tc>
                  <a:txBody>
                    <a:bodyPr/>
                    <a:lstStyle/>
                    <a:p>
                      <a:pPr marL="0" algn="r" defTabSz="914400" rtl="1" eaLnBrk="1" latinLnBrk="0" hangingPunct="1">
                        <a:lnSpc>
                          <a:spcPct val="107000"/>
                        </a:lnSpc>
                        <a:spcAft>
                          <a:spcPts val="800"/>
                        </a:spcAft>
                      </a:pPr>
                      <a:r>
                        <a:rPr lang="en-US" sz="1100" b="0" kern="1200">
                          <a:solidFill>
                            <a:schemeClr val="tx1"/>
                          </a:solidFill>
                          <a:effectLst/>
                          <a:latin typeface="Heebo" panose="00000500000000000000" pitchFamily="2" charset="-79"/>
                          <a:ea typeface="+mn-ea"/>
                          <a:cs typeface="Heebo" panose="00000500000000000000" pitchFamily="2" charset="-79"/>
                        </a:rPr>
                        <a:t>6.6</a:t>
                      </a:r>
                    </a:p>
                  </a:txBody>
                  <a:tcPr marL="68580" marR="68580" marT="0" marB="0" anchor="b">
                    <a:solidFill>
                      <a:schemeClr val="accent3">
                        <a:lumMod val="60000"/>
                        <a:lumOff val="40000"/>
                      </a:schemeClr>
                    </a:solidFill>
                  </a:tcPr>
                </a:tc>
                <a:tc>
                  <a:txBody>
                    <a:bodyPr/>
                    <a:lstStyle/>
                    <a:p>
                      <a:pPr marL="0" algn="r" defTabSz="914400" rtl="1" eaLnBrk="1" latinLnBrk="0" hangingPunct="1">
                        <a:lnSpc>
                          <a:spcPct val="107000"/>
                        </a:lnSpc>
                        <a:spcAft>
                          <a:spcPts val="800"/>
                        </a:spcAft>
                      </a:pPr>
                      <a:r>
                        <a:rPr lang="en-US" sz="1100" b="0" kern="1200">
                          <a:solidFill>
                            <a:schemeClr val="tx1"/>
                          </a:solidFill>
                          <a:effectLst/>
                          <a:latin typeface="Heebo" panose="00000500000000000000" pitchFamily="2" charset="-79"/>
                          <a:ea typeface="+mn-ea"/>
                          <a:cs typeface="Heebo" panose="00000500000000000000" pitchFamily="2" charset="-79"/>
                        </a:rPr>
                        <a:t>5.2</a:t>
                      </a:r>
                    </a:p>
                  </a:txBody>
                  <a:tcPr marL="68580" marR="68580" marT="0" marB="0" anchor="b">
                    <a:solidFill>
                      <a:srgbClr val="E7E6E6"/>
                    </a:solidFill>
                  </a:tcPr>
                </a:tc>
                <a:extLst>
                  <a:ext uri="{0D108BD9-81ED-4DB2-BD59-A6C34878D82A}">
                    <a16:rowId xmlns:a16="http://schemas.microsoft.com/office/drawing/2014/main" val="3694608718"/>
                  </a:ext>
                </a:extLst>
              </a:tr>
              <a:tr h="202337">
                <a:tc>
                  <a:txBody>
                    <a:bodyPr/>
                    <a:lstStyle/>
                    <a:p>
                      <a:pPr marL="0" algn="r" defTabSz="914400" rtl="1" eaLnBrk="1" latinLnBrk="0" hangingPunct="1">
                        <a:lnSpc>
                          <a:spcPct val="107000"/>
                        </a:lnSpc>
                        <a:spcAft>
                          <a:spcPts val="800"/>
                        </a:spcAft>
                      </a:pPr>
                      <a:r>
                        <a:rPr lang="he-IL" sz="1100" b="0" kern="1200">
                          <a:solidFill>
                            <a:schemeClr val="tx1"/>
                          </a:solidFill>
                          <a:effectLst/>
                          <a:latin typeface="Heebo" panose="00000500000000000000" pitchFamily="2" charset="-79"/>
                          <a:ea typeface="+mn-ea"/>
                          <a:cs typeface="Heebo" panose="00000500000000000000" pitchFamily="2" charset="-79"/>
                        </a:rPr>
                        <a:t>אקלים חברתי חיובי</a:t>
                      </a:r>
                      <a:endParaRPr lang="en-US" sz="1100" b="0" kern="1200">
                        <a:solidFill>
                          <a:schemeClr val="tx1"/>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tc>
                  <a:txBody>
                    <a:bodyPr/>
                    <a:lstStyle/>
                    <a:p>
                      <a:pPr marL="0" algn="r" defTabSz="914400" rtl="1" eaLnBrk="1" latinLnBrk="0" hangingPunct="1">
                        <a:lnSpc>
                          <a:spcPct val="107000"/>
                        </a:lnSpc>
                        <a:spcAft>
                          <a:spcPts val="800"/>
                        </a:spcAft>
                      </a:pPr>
                      <a:r>
                        <a:rPr lang="en-US" sz="1100" b="0" kern="1200">
                          <a:solidFill>
                            <a:schemeClr val="tx1"/>
                          </a:solidFill>
                          <a:effectLst/>
                          <a:latin typeface="Heebo" panose="00000500000000000000" pitchFamily="2" charset="-79"/>
                          <a:ea typeface="+mn-ea"/>
                          <a:cs typeface="Heebo" panose="00000500000000000000" pitchFamily="2" charset="-79"/>
                        </a:rPr>
                        <a:t>6.6</a:t>
                      </a:r>
                    </a:p>
                  </a:txBody>
                  <a:tcPr marL="68580" marR="68580" marT="0" marB="0" anchor="b">
                    <a:solidFill>
                      <a:schemeClr val="accent3">
                        <a:lumMod val="60000"/>
                        <a:lumOff val="40000"/>
                      </a:schemeClr>
                    </a:solidFill>
                  </a:tcPr>
                </a:tc>
                <a:tc>
                  <a:txBody>
                    <a:bodyPr/>
                    <a:lstStyle/>
                    <a:p>
                      <a:pPr marL="0" algn="r" defTabSz="914400" rtl="1" eaLnBrk="1" latinLnBrk="0" hangingPunct="1">
                        <a:lnSpc>
                          <a:spcPct val="107000"/>
                        </a:lnSpc>
                        <a:spcAft>
                          <a:spcPts val="800"/>
                        </a:spcAft>
                      </a:pPr>
                      <a:r>
                        <a:rPr lang="he-IL" sz="1100" b="0" kern="1200" dirty="0">
                          <a:solidFill>
                            <a:schemeClr val="tx1"/>
                          </a:solidFill>
                          <a:effectLst/>
                          <a:latin typeface="Heebo" panose="00000500000000000000" pitchFamily="2" charset="-79"/>
                          <a:ea typeface="+mn-ea"/>
                          <a:cs typeface="Heebo" panose="00000500000000000000" pitchFamily="2" charset="-79"/>
                        </a:rPr>
                        <a:t>לא נשאל</a:t>
                      </a:r>
                      <a:endParaRPr lang="en-US" sz="1100" b="0" kern="1200" dirty="0">
                        <a:solidFill>
                          <a:schemeClr val="tx1"/>
                        </a:solidFill>
                        <a:effectLst/>
                        <a:latin typeface="Heebo" panose="00000500000000000000" pitchFamily="2" charset="-79"/>
                        <a:ea typeface="+mn-ea"/>
                        <a:cs typeface="Heebo" panose="00000500000000000000" pitchFamily="2" charset="-79"/>
                      </a:endParaRPr>
                    </a:p>
                  </a:txBody>
                  <a:tcPr marL="68580" marR="68580" marT="0" marB="0" anchor="b">
                    <a:solidFill>
                      <a:srgbClr val="E7E6E6"/>
                    </a:solidFill>
                  </a:tcPr>
                </a:tc>
                <a:extLst>
                  <a:ext uri="{0D108BD9-81ED-4DB2-BD59-A6C34878D82A}">
                    <a16:rowId xmlns:a16="http://schemas.microsoft.com/office/drawing/2014/main" val="4135130980"/>
                  </a:ext>
                </a:extLst>
              </a:tr>
            </a:tbl>
          </a:graphicData>
        </a:graphic>
      </p:graphicFrame>
      <p:sp>
        <p:nvSpPr>
          <p:cNvPr id="16" name="TextBox 15">
            <a:extLst>
              <a:ext uri="{FF2B5EF4-FFF2-40B4-BE49-F238E27FC236}">
                <a16:creationId xmlns:a16="http://schemas.microsoft.com/office/drawing/2014/main" id="{4C042C89-A61A-C08B-94C3-E2243059BAC0}"/>
              </a:ext>
            </a:extLst>
          </p:cNvPr>
          <p:cNvSpPr txBox="1"/>
          <p:nvPr/>
        </p:nvSpPr>
        <p:spPr>
          <a:xfrm>
            <a:off x="304800" y="5538219"/>
            <a:ext cx="5747658" cy="830997"/>
          </a:xfrm>
          <a:prstGeom prst="rect">
            <a:avLst/>
          </a:prstGeom>
          <a:solidFill>
            <a:schemeClr val="bg2"/>
          </a:solidFill>
        </p:spPr>
        <p:txBody>
          <a:bodyPr wrap="square">
            <a:spAutoFit/>
          </a:bodyPr>
          <a:lstStyle/>
          <a:p>
            <a:pPr algn="r" rtl="1"/>
            <a:r>
              <a:rPr lang="he-IL" sz="1200" baseline="0">
                <a:latin typeface="Heebo" panose="00000500000000000000" pitchFamily="2" charset="-79"/>
                <a:cs typeface="Heebo" panose="00000500000000000000" pitchFamily="2" charset="-79"/>
              </a:rPr>
              <a:t>באופן כללי הסנטימנט בראיונות היה חיובי, המשיבים דיווחו שהם מרגישים מחוברים לגינה ונהנים לבלות בה עם הילדים, וכי היא עונה על צרכיהם. רבים הביעו נכונות להשתתף באירועים ייעודיים לילדים. </a:t>
            </a:r>
          </a:p>
          <a:p>
            <a:r>
              <a:rPr lang="he-IL" sz="1200" b="1">
                <a:solidFill>
                  <a:schemeClr val="tx1"/>
                </a:solidFill>
                <a:latin typeface="Heebo" pitchFamily="2" charset="-79"/>
                <a:ea typeface="Tahoma" panose="020B0604030504040204" pitchFamily="34" charset="0"/>
                <a:cs typeface="Heebo" pitchFamily="2" charset="-79"/>
              </a:rPr>
              <a:t>17 מהמרואיינים ידעו על אירוע שיתוף הציבור, 13 השתתפו בו ומרוצים מהתוצאה.</a:t>
            </a:r>
          </a:p>
        </p:txBody>
      </p:sp>
      <p:sp>
        <p:nvSpPr>
          <p:cNvPr id="17" name="TextBox 16">
            <a:extLst>
              <a:ext uri="{FF2B5EF4-FFF2-40B4-BE49-F238E27FC236}">
                <a16:creationId xmlns:a16="http://schemas.microsoft.com/office/drawing/2014/main" id="{0D0B6A0B-D149-A1E1-5402-DAA5FD145B89}"/>
              </a:ext>
            </a:extLst>
          </p:cNvPr>
          <p:cNvSpPr txBox="1"/>
          <p:nvPr/>
        </p:nvSpPr>
        <p:spPr>
          <a:xfrm>
            <a:off x="374469" y="2048001"/>
            <a:ext cx="5721531" cy="346249"/>
          </a:xfrm>
          <a:prstGeom prst="rect">
            <a:avLst/>
          </a:prstGeom>
          <a:noFill/>
        </p:spPr>
        <p:txBody>
          <a:bodyPr wrap="square">
            <a:spAutoFit/>
          </a:bodyPr>
          <a:lstStyle/>
          <a:p>
            <a:pPr marL="171450" marR="0" lvl="0" indent="-171450" algn="r" defTabSz="914400" rtl="1" eaLnBrk="1" fontAlgn="auto" latinLnBrk="0" hangingPunct="1">
              <a:lnSpc>
                <a:spcPct val="150000"/>
              </a:lnSpc>
              <a:spcBef>
                <a:spcPts val="0"/>
              </a:spcBef>
              <a:spcAft>
                <a:spcPts val="0"/>
              </a:spcAft>
              <a:buClr>
                <a:schemeClr val="tx1"/>
              </a:buClr>
              <a:buSzTx/>
              <a:buFont typeface="Wingdings" panose="05000000000000000000" pitchFamily="2" charset="2"/>
              <a:buChar char="ü"/>
              <a:tabLst/>
              <a:defRPr/>
            </a:pPr>
            <a:r>
              <a:rPr lang="he-IL" sz="1200" b="1">
                <a:solidFill>
                  <a:prstClr val="black"/>
                </a:solidFill>
                <a:latin typeface="Heebo" pitchFamily="2" charset="-79"/>
                <a:ea typeface="Tahoma"/>
                <a:cs typeface="Heebo" pitchFamily="2" charset="-79"/>
              </a:rPr>
              <a:t>בראיונות עם באי הגינה, חלה עלייה בהערכות כלל המדדים שנבחנו:</a:t>
            </a:r>
          </a:p>
        </p:txBody>
      </p:sp>
      <p:sp>
        <p:nvSpPr>
          <p:cNvPr id="2" name="מציין מיקום של מספר שקופית 5">
            <a:extLst>
              <a:ext uri="{FF2B5EF4-FFF2-40B4-BE49-F238E27FC236}">
                <a16:creationId xmlns:a16="http://schemas.microsoft.com/office/drawing/2014/main" id="{389AA43A-B9AD-A30C-F29C-2F04F1656313}"/>
              </a:ext>
            </a:extLst>
          </p:cNvPr>
          <p:cNvSpPr txBox="1">
            <a:spLocks/>
          </p:cNvSpPr>
          <p:nvPr/>
        </p:nvSpPr>
        <p:spPr>
          <a:xfrm>
            <a:off x="499650" y="6503289"/>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199E282D-D310-42D8-B8FF-78ED45A44D81}" type="slidenum">
              <a:rPr lang="he-IL" smtClean="0">
                <a:latin typeface="Heebo" pitchFamily="2" charset="-79"/>
                <a:cs typeface="Heebo" pitchFamily="2" charset="-79"/>
              </a:rPr>
              <a:pPr/>
              <a:t>9</a:t>
            </a:fld>
            <a:endParaRPr lang="he-IL">
              <a:latin typeface="Heebo" pitchFamily="2" charset="-79"/>
              <a:cs typeface="Heebo" pitchFamily="2" charset="-79"/>
            </a:endParaRPr>
          </a:p>
        </p:txBody>
      </p:sp>
    </p:spTree>
    <p:extLst>
      <p:ext uri="{BB962C8B-B14F-4D97-AF65-F5344CB8AC3E}">
        <p14:creationId xmlns:p14="http://schemas.microsoft.com/office/powerpoint/2010/main" val="147180548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05535F330352E547AA3D8F0C969A97FB" ma:contentTypeVersion="22" ma:contentTypeDescription="צור מסמך חדש." ma:contentTypeScope="" ma:versionID="7762ca8e2109deb2f2488eb4ed3c0191">
  <xsd:schema xmlns:xsd="http://www.w3.org/2001/XMLSchema" xmlns:xs="http://www.w3.org/2001/XMLSchema" xmlns:p="http://schemas.microsoft.com/office/2006/metadata/properties" xmlns:ns2="3096e91d-ebd7-4ce5-b2b3-56d74390b557" xmlns:ns3="4ba3be25-03aa-45c2-b90f-d8c255107eb7" xmlns:ns4="66206a12-aca6-4383-82db-f7b25037d731" targetNamespace="http://schemas.microsoft.com/office/2006/metadata/properties" ma:root="true" ma:fieldsID="8229be6d86c6a917d21fa19310320568" ns2:_="" ns3:_="" ns4:_="">
    <xsd:import namespace="3096e91d-ebd7-4ce5-b2b3-56d74390b557"/>
    <xsd:import namespace="4ba3be25-03aa-45c2-b90f-d8c255107eb7"/>
    <xsd:import namespace="66206a12-aca6-4383-82db-f7b25037d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6e91d-ebd7-4ce5-b2b3-56d74390b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תגיות תמונה" ma:readOnly="false" ma:fieldId="{5cf76f15-5ced-4ddc-b409-7134ff3c332f}" ma:taxonomyMulti="true" ma:sspId="a557658c-0fa3-4305-8778-78d8ea3b7e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a3be25-03aa-45c2-b90f-d8c255107eb7"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06a12-aca6-4383-82db-f7b25037d731" elementFormDefault="qualified">
    <xsd:import namespace="http://schemas.microsoft.com/office/2006/documentManagement/types"/>
    <xsd:import namespace="http://schemas.microsoft.com/office/infopath/2007/PartnerControls"/>
    <xsd:element name="TaxCatchAll" ma:index="21" nillable="true" ma:displayName="עמודת 'תפוס הכל' של טקסונומיה" ma:hidden="true" ma:list="{153ba520-b991-433c-a0d4-d083743f123b}" ma:internalName="TaxCatchAll" ma:showField="CatchAllData" ma:web="66206a12-aca6-4383-82db-f7b25037d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096e91d-ebd7-4ce5-b2b3-56d74390b557">
      <Terms xmlns="http://schemas.microsoft.com/office/infopath/2007/PartnerControls"/>
    </lcf76f155ced4ddcb4097134ff3c332f>
    <TaxCatchAll xmlns="66206a12-aca6-4383-82db-f7b25037d731" xsi:nil="true"/>
    <SharedWithUsers xmlns="4ba3be25-03aa-45c2-b90f-d8c255107eb7">
      <UserInfo>
        <DisplayName>Tal Mishaan Spiegel</DisplayName>
        <AccountId>549</AccountId>
        <AccountType/>
      </UserInfo>
      <UserInfo>
        <DisplayName>Sharon Brand Martin</DisplayName>
        <AccountId>236</AccountId>
        <AccountType/>
      </UserInfo>
      <UserInfo>
        <DisplayName>Alona Tsirulnikov</DisplayName>
        <AccountId>366</AccountId>
        <AccountType/>
      </UserInfo>
      <UserInfo>
        <DisplayName>Tasneem Masri</DisplayName>
        <AccountId>47</AccountId>
        <AccountType/>
      </UserInfo>
      <UserInfo>
        <DisplayName>Michal Sandler Elias</DisplayName>
        <AccountId>8975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00D79F-1999-479D-87CA-EDB7FBC30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96e91d-ebd7-4ce5-b2b3-56d74390b557"/>
    <ds:schemaRef ds:uri="4ba3be25-03aa-45c2-b90f-d8c255107eb7"/>
    <ds:schemaRef ds:uri="66206a12-aca6-4383-82db-f7b25037d7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889515-ECDD-4635-8A3E-652D069F73DD}">
  <ds:schemaRef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 ds:uri="http://purl.org/dc/elements/1.1/"/>
    <ds:schemaRef ds:uri="3096e91d-ebd7-4ce5-b2b3-56d74390b557"/>
    <ds:schemaRef ds:uri="66206a12-aca6-4383-82db-f7b25037d731"/>
    <ds:schemaRef ds:uri="http://www.w3.org/XML/1998/namespace"/>
    <ds:schemaRef ds:uri="4ba3be25-03aa-45c2-b90f-d8c255107eb7"/>
    <ds:schemaRef ds:uri="http://schemas.microsoft.com/office/2006/metadata/properties"/>
  </ds:schemaRefs>
</ds:datastoreItem>
</file>

<file path=customXml/itemProps3.xml><?xml version="1.0" encoding="utf-8"?>
<ds:datastoreItem xmlns:ds="http://schemas.openxmlformats.org/officeDocument/2006/customXml" ds:itemID="{247F0583-A052-4C21-A654-4A1DF40A3C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225</TotalTime>
  <Words>3507</Words>
  <Application>Microsoft Office PowerPoint</Application>
  <PresentationFormat>Widescreen</PresentationFormat>
  <Paragraphs>337</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Wingdings</vt:lpstr>
      <vt:lpstr>Heebo</vt:lpstr>
      <vt:lpstr>Calibri Light</vt:lpstr>
      <vt:lpstr>Courier New</vt:lpstr>
      <vt:lpstr>Arial</vt:lpstr>
      <vt:lpstr>Calibri</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
  <cp:lastModifiedBy>Alona Tsirulnikov</cp:lastModifiedBy>
  <cp:revision>3</cp:revision>
  <dcterms:created xsi:type="dcterms:W3CDTF">2023-12-31T08:13:22Z</dcterms:created>
  <dcterms:modified xsi:type="dcterms:W3CDTF">2024-07-07T08:21:10Z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0x01010005535F330352E547AA3D8F0C969A97FB</vt:lpwstr>
  </property>
  <property fmtid="{D5CDD505-2E9C-101B-9397-08002B2CF9AE}" pid="3" name="MSIP_Label_b5194bbc-032f-47bb-9abc-b93ce9e451bf_Enabled">
    <vt:lpwstr>true</vt:lpwstr>
  </property>
  <property fmtid="{D5CDD505-2E9C-101B-9397-08002B2CF9AE}" pid="4" name="MSIP_Label_b5194bbc-032f-47bb-9abc-b93ce9e451bf_SetDate">
    <vt:lpwstr>2023-12-31T08:13:29Z</vt:lpwstr>
  </property>
  <property fmtid="{D5CDD505-2E9C-101B-9397-08002B2CF9AE}" pid="5" name="MSIP_Label_b5194bbc-032f-47bb-9abc-b93ce9e451bf_Method">
    <vt:lpwstr>Standard</vt:lpwstr>
  </property>
  <property fmtid="{D5CDD505-2E9C-101B-9397-08002B2CF9AE}" pid="6" name="MSIP_Label_b5194bbc-032f-47bb-9abc-b93ce9e451bf_Name">
    <vt:lpwstr>defa4170-0d19-0005-0004-bc88714345d2</vt:lpwstr>
  </property>
  <property fmtid="{D5CDD505-2E9C-101B-9397-08002B2CF9AE}" pid="7" name="MSIP_Label_b5194bbc-032f-47bb-9abc-b93ce9e451bf_SiteId">
    <vt:lpwstr>89549929-c3f4-4716-8ef4-0b2d475c2d50</vt:lpwstr>
  </property>
  <property fmtid="{D5CDD505-2E9C-101B-9397-08002B2CF9AE}" pid="8" name="MSIP_Label_b5194bbc-032f-47bb-9abc-b93ce9e451bf_ActionId">
    <vt:lpwstr>ff2a027a-101a-4e86-94b8-fc47b09a99b8</vt:lpwstr>
  </property>
  <property fmtid="{D5CDD505-2E9C-101B-9397-08002B2CF9AE}" pid="9" name="MSIP_Label_b5194bbc-032f-47bb-9abc-b93ce9e451bf_ContentBits">
    <vt:lpwstr>0</vt:lpwstr>
  </property>
  <property fmtid="{D5CDD505-2E9C-101B-9397-08002B2CF9AE}" pid="10" name="MediaServiceImageTags">
    <vt:lpwstr/>
  </property>
</Properties>
</file>