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30E_23D27816.xml" ContentType="application/vnd.ms-powerpoint.comments+xml"/>
  <Override PartName="/ppt/notesSlides/notesSlide2.xml" ContentType="application/vnd.openxmlformats-officedocument.presentationml.notesSlide+xml"/>
  <Override PartName="/ppt/comments/modernComment_30F_C71CD7DF.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FB_C82939C4.xml" ContentType="application/vnd.ms-powerpoint.comments+xml"/>
  <Override PartName="/ppt/comments/modernComment_2FC_30EA3826.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2DC_66B0A8.xml" ContentType="application/vnd.ms-powerpoint.comments+xml"/>
  <Override PartName="/ppt/comments/modernComment_2DB_E17B317B.xml" ContentType="application/vnd.ms-powerpoint.comments+xml"/>
  <Override PartName="/ppt/notesSlides/notesSlide9.xml" ContentType="application/vnd.openxmlformats-officedocument.presentationml.notesSlide+xml"/>
  <Override PartName="/ppt/comments/modernComment_31E_AC5262EE.xml" ContentType="application/vnd.ms-powerpoint.comments+xml"/>
  <Override PartName="/ppt/notesSlides/notesSlide10.xml" ContentType="application/vnd.openxmlformats-officedocument.presentationml.notesSlide+xml"/>
  <Override PartName="/ppt/comments/modernComment_31D_3AAA5CE4.xml" ContentType="application/vnd.ms-powerpoint.comments+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325_1233505.xml" ContentType="application/vnd.ms-powerpoint.comments+xml"/>
  <Override PartName="/ppt/comments/modernComment_326_3571AAD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31"/>
  </p:notesMasterIdLst>
  <p:sldIdLst>
    <p:sldId id="782" r:id="rId5"/>
    <p:sldId id="783" r:id="rId6"/>
    <p:sldId id="790" r:id="rId7"/>
    <p:sldId id="758" r:id="rId8"/>
    <p:sldId id="763" r:id="rId9"/>
    <p:sldId id="764" r:id="rId10"/>
    <p:sldId id="780" r:id="rId11"/>
    <p:sldId id="781" r:id="rId12"/>
    <p:sldId id="789" r:id="rId13"/>
    <p:sldId id="732" r:id="rId14"/>
    <p:sldId id="799" r:id="rId15"/>
    <p:sldId id="800" r:id="rId16"/>
    <p:sldId id="801" r:id="rId17"/>
    <p:sldId id="802" r:id="rId18"/>
    <p:sldId id="731" r:id="rId19"/>
    <p:sldId id="798" r:id="rId20"/>
    <p:sldId id="797" r:id="rId21"/>
    <p:sldId id="794" r:id="rId22"/>
    <p:sldId id="788" r:id="rId23"/>
    <p:sldId id="803" r:id="rId24"/>
    <p:sldId id="804" r:id="rId25"/>
    <p:sldId id="805" r:id="rId26"/>
    <p:sldId id="806" r:id="rId27"/>
    <p:sldId id="807" r:id="rId28"/>
    <p:sldId id="808" r:id="rId29"/>
    <p:sldId id="809" r:id="rId3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 id="{EF76F96B-C297-2733-30BB-4D158565E27E}" name="Sharon Brand Martin" initials="SBM" userId="S::SharonB@cet.ac.il::a0fb36f2-726f-461a-8261-94a57a32e8c3" providerId="AD"/>
  <p188:author id="{A0453870-F037-DD15-03A2-415DDCD8044B}" name="Sharon Brand Martin" initials="SB" userId="S::sharonb@cet.ac.il::a0fb36f2-726f-461a-8261-94a57a32e8c3" providerId="AD"/>
  <p188:author id="{4E79EA71-CCDF-D2BF-1EE1-D5D4131C4E41}" name="Shimrit Slonim Frnaco" initials="SSF" userId="S::ShimritS@cet.ac.il::23970756-461b-41ca-8ebc-d719013d8d30" providerId="AD"/>
  <p188:author id="{C14B6895-27AD-58B3-B4A0-4CE36647677E}" name="Tasneem Masri" initials="TM" userId="S::TasneemM@cet.ac.il::c9f7b723-5d18-4e7f-880f-1f101a54cd58" providerId="AD"/>
  <p188:author id="{DD10229C-F1ED-F3C4-D39A-2FF1926A8C6A}" name="Tal Mishaan Spiegel" initials="TS" userId="S::talm@cet.ac.il::3b49d4d9-3b89-4d06-aedf-35a2972b16e6"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 id="{54285CD0-6206-0F61-9378-2C8162FFA521}" name="Michal Sandler Elias" initials="MS" userId="S::MichalSan@cet.ac.il::f491909a-5f3e-4f9f-8abe-9a84b7ba163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C56"/>
    <a:srgbClr val="FFFFFF"/>
    <a:srgbClr val="40A8AD"/>
    <a:srgbClr val="A1D4D7"/>
    <a:srgbClr val="FFFF66"/>
    <a:srgbClr val="F2F2F2"/>
    <a:srgbClr val="F0EAEA"/>
    <a:srgbClr val="000000"/>
    <a:srgbClr val="80A1C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41F640-FCD5-4B86-B553-7DB83169DAB2}" v="42" dt="2024-09-25T23:50:43.4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85731" autoAdjust="0"/>
  </p:normalViewPr>
  <p:slideViewPr>
    <p:cSldViewPr snapToGrid="0">
      <p:cViewPr varScale="1">
        <p:scale>
          <a:sx n="96" d="100"/>
          <a:sy n="96" d="100"/>
        </p:scale>
        <p:origin x="30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1100" b="1" i="0" u="none" strike="noStrike" kern="1200" spc="0" baseline="0">
                <a:solidFill>
                  <a:schemeClr val="tx1">
                    <a:lumMod val="65000"/>
                    <a:lumOff val="35000"/>
                  </a:schemeClr>
                </a:solidFill>
                <a:latin typeface="+mn-lt"/>
                <a:ea typeface="+mn-ea"/>
                <a:cs typeface="+mn-cs"/>
              </a:defRPr>
            </a:pPr>
            <a:r>
              <a:rPr lang="he-IL" sz="1100" b="1">
                <a:latin typeface="+mn-lt"/>
              </a:rPr>
              <a:t>הסכמה במידה רבה עד מאוד</a:t>
            </a:r>
          </a:p>
          <a:p>
            <a:pPr rtl="1">
              <a:defRPr sz="1100" b="1"/>
            </a:pPr>
            <a:r>
              <a:rPr lang="he-IL" sz="1100" b="0">
                <a:latin typeface="+mn-lt"/>
              </a:rPr>
              <a:t>(משוב</a:t>
            </a:r>
            <a:r>
              <a:rPr lang="he-IL" sz="1100" b="0" baseline="0">
                <a:latin typeface="+mn-lt"/>
              </a:rPr>
              <a:t> סטודנטיות מחזור ב’, </a:t>
            </a:r>
            <a:r>
              <a:rPr lang="en-US" sz="1100" b="0" baseline="0">
                <a:latin typeface="+mn-lt"/>
              </a:rPr>
              <a:t>n=10</a:t>
            </a:r>
            <a:r>
              <a:rPr lang="en-GB" sz="1100" b="0" baseline="0">
                <a:latin typeface="+mn-lt"/>
              </a:rPr>
              <a:t>)</a:t>
            </a:r>
            <a:endParaRPr lang="en-GB" sz="1100" b="0">
              <a:latin typeface="+mn-lt"/>
            </a:endParaRPr>
          </a:p>
        </c:rich>
      </c:tx>
      <c:layout>
        <c:manualLayout>
          <c:xMode val="edge"/>
          <c:yMode val="edge"/>
          <c:x val="0.23973690452835114"/>
          <c:y val="0"/>
        </c:manualLayout>
      </c:layout>
      <c:overlay val="0"/>
      <c:spPr>
        <a:noFill/>
        <a:ln>
          <a:noFill/>
        </a:ln>
        <a:effectLst/>
      </c:spPr>
      <c:txPr>
        <a:bodyPr rot="0" spcFirstLastPara="1" vertOverflow="ellipsis" vert="horz" wrap="square" anchor="ctr" anchorCtr="1"/>
        <a:lstStyle/>
        <a:p>
          <a:pPr rtl="1">
            <a:defRPr sz="1100" b="1" i="0" u="none" strike="noStrike" kern="1200" spc="0" baseline="0">
              <a:solidFill>
                <a:schemeClr val="tx1">
                  <a:lumMod val="65000"/>
                  <a:lumOff val="35000"/>
                </a:schemeClr>
              </a:solidFill>
              <a:latin typeface="+mn-lt"/>
              <a:ea typeface="+mn-ea"/>
              <a:cs typeface="+mn-cs"/>
            </a:defRPr>
          </a:pPr>
          <a:endParaRPr lang="en-IL"/>
        </a:p>
      </c:txPr>
    </c:title>
    <c:autoTitleDeleted val="0"/>
    <c:plotArea>
      <c:layout>
        <c:manualLayout>
          <c:layoutTarget val="inner"/>
          <c:xMode val="edge"/>
          <c:yMode val="edge"/>
          <c:x val="1.9967237768434787E-2"/>
          <c:y val="0.29498434506148535"/>
          <c:w val="0.98471620129125037"/>
          <c:h val="0.40317724259372839"/>
        </c:manualLayout>
      </c:layout>
      <c:barChart>
        <c:barDir val="col"/>
        <c:grouping val="clustered"/>
        <c:varyColors val="0"/>
        <c:ser>
          <c:idx val="0"/>
          <c:order val="0"/>
          <c:spPr>
            <a:solidFill>
              <a:srgbClr val="A1D4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המרצים העבירו את התכנים בצורה בהירה ומובנת</c:v>
                </c:pt>
                <c:pt idx="1">
                  <c:v>הקורס סיפק לי ידע חדש בתחום לימודיי</c:v>
                </c:pt>
                <c:pt idx="2">
                  <c:v>ביצוע תצפית באתר תרמה להבנת תהליך תכנון מרחב עירוני מותאם לגיל הרך</c:v>
                </c:pt>
                <c:pt idx="3">
                  <c:v>ההתנסות בשיתוף ציבור תרמה להבנת תהליך תכנון מרחב עירוני מותאם לגיל הרך</c:v>
                </c:pt>
              </c:strCache>
            </c:strRef>
          </c:cat>
          <c:val>
            <c:numRef>
              <c:f>Sheet1!$B$2:$B$5</c:f>
              <c:numCache>
                <c:formatCode>General</c:formatCode>
                <c:ptCount val="4"/>
                <c:pt idx="0">
                  <c:v>10</c:v>
                </c:pt>
                <c:pt idx="1">
                  <c:v>9</c:v>
                </c:pt>
                <c:pt idx="2">
                  <c:v>10</c:v>
                </c:pt>
                <c:pt idx="3">
                  <c:v>10</c:v>
                </c:pt>
              </c:numCache>
            </c:numRef>
          </c:val>
          <c:extLst>
            <c:ext xmlns:c16="http://schemas.microsoft.com/office/drawing/2014/chart" uri="{C3380CC4-5D6E-409C-BE32-E72D297353CC}">
              <c16:uniqueId val="{00000000-6B91-4AA1-8B48-672B22EBAAB0}"/>
            </c:ext>
          </c:extLst>
        </c:ser>
        <c:dLbls>
          <c:showLegendKey val="0"/>
          <c:showVal val="0"/>
          <c:showCatName val="0"/>
          <c:showSerName val="0"/>
          <c:showPercent val="0"/>
          <c:showBubbleSize val="0"/>
        </c:dLbls>
        <c:gapWidth val="219"/>
        <c:overlap val="-27"/>
        <c:axId val="1056198047"/>
        <c:axId val="295353695"/>
      </c:barChart>
      <c:catAx>
        <c:axId val="1056198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crossAx val="295353695"/>
        <c:crosses val="autoZero"/>
        <c:auto val="1"/>
        <c:lblAlgn val="ctr"/>
        <c:lblOffset val="100"/>
        <c:noMultiLvlLbl val="0"/>
      </c:catAx>
      <c:valAx>
        <c:axId val="295353695"/>
        <c:scaling>
          <c:orientation val="minMax"/>
          <c:max val="10"/>
          <c:min val="0"/>
        </c:scaling>
        <c:delete val="1"/>
        <c:axPos val="l"/>
        <c:numFmt formatCode="General" sourceLinked="1"/>
        <c:majorTickMark val="out"/>
        <c:minorTickMark val="none"/>
        <c:tickLblPos val="nextTo"/>
        <c:crossAx val="1056198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DB_E17B317B.xml><?xml version="1.0" encoding="utf-8"?>
<p188:cmLst xmlns:a="http://schemas.openxmlformats.org/drawingml/2006/main" xmlns:r="http://schemas.openxmlformats.org/officeDocument/2006/relationships" xmlns:p188="http://schemas.microsoft.com/office/powerpoint/2018/8/main">
  <p188:cm id="{6E5B0BB6-BCC1-4296-B532-FCD96523B526}" authorId="{8060CC16-C721-AECF-4C5B-3CD2860388E3}" created="2024-09-25T23:37:58.418">
    <pc:sldMkLst xmlns:pc="http://schemas.microsoft.com/office/powerpoint/2013/main/command">
      <pc:docMk/>
      <pc:sldMk cId="3782947195" sldId="731"/>
    </pc:sldMkLst>
    <p188:txBody>
      <a:bodyPr/>
      <a:lstStyle/>
      <a:p>
        <a:r>
          <a:rPr lang="en-IL"/>
          <a:t>שקף לא לתרגום</a:t>
        </a:r>
      </a:p>
    </p188:txBody>
  </p188:cm>
</p188:cmLst>
</file>

<file path=ppt/comments/modernComment_2DC_66B0A8.xml><?xml version="1.0" encoding="utf-8"?>
<p188:cmLst xmlns:a="http://schemas.openxmlformats.org/drawingml/2006/main" xmlns:r="http://schemas.openxmlformats.org/officeDocument/2006/relationships" xmlns:p188="http://schemas.microsoft.com/office/powerpoint/2018/8/main">
  <p188:cm id="{0D67E4B2-663B-4F06-A121-0DD148E5E710}" authorId="{8060CC16-C721-AECF-4C5B-3CD2860388E3}" created="2024-09-25T23:28:39.660">
    <ac:deMkLst xmlns:ac="http://schemas.microsoft.com/office/drawing/2013/main/command">
      <pc:docMk xmlns:pc="http://schemas.microsoft.com/office/powerpoint/2013/main/command"/>
      <pc:sldMk xmlns:pc="http://schemas.microsoft.com/office/powerpoint/2013/main/command" cId="6729896" sldId="732"/>
      <ac:spMk id="4" creationId="{48FCFBA6-163D-68BD-1261-BF8A9FD73061}"/>
    </ac:deMkLst>
    <p188:txBody>
      <a:bodyPr/>
      <a:lstStyle/>
      <a:p>
        <a:r>
          <a:rPr lang="en-IL"/>
          <a:t>שקף לא לתרגום</a:t>
        </a:r>
      </a:p>
    </p188:txBody>
  </p188:cm>
</p188:cmLst>
</file>

<file path=ppt/comments/modernComment_2FB_C82939C4.xml><?xml version="1.0" encoding="utf-8"?>
<p188:cmLst xmlns:a="http://schemas.openxmlformats.org/drawingml/2006/main" xmlns:r="http://schemas.openxmlformats.org/officeDocument/2006/relationships" xmlns:p188="http://schemas.microsoft.com/office/powerpoint/2018/8/main">
  <p188:cm id="{616A63F3-1836-44DE-A93F-FDC39AC52306}" authorId="{8060CC16-C721-AECF-4C5B-3CD2860388E3}" created="2024-09-25T23:21:44.740">
    <pc:sldMkLst xmlns:pc="http://schemas.microsoft.com/office/powerpoint/2013/main/command">
      <pc:docMk/>
      <pc:sldMk cId="3358144964" sldId="763"/>
    </pc:sldMkLst>
    <p188:txBody>
      <a:bodyPr/>
      <a:lstStyle/>
      <a:p>
        <a:r>
          <a:rPr lang="en-IL"/>
          <a:t>שקף לא לתרגום</a:t>
        </a:r>
      </a:p>
    </p188:txBody>
  </p188:cm>
</p188:cmLst>
</file>

<file path=ppt/comments/modernComment_2FC_30EA3826.xml><?xml version="1.0" encoding="utf-8"?>
<p188:cmLst xmlns:a="http://schemas.openxmlformats.org/drawingml/2006/main" xmlns:r="http://schemas.openxmlformats.org/officeDocument/2006/relationships" xmlns:p188="http://schemas.microsoft.com/office/powerpoint/2018/8/main">
  <p188:cm id="{72E62B83-1848-4577-8096-AA2CF6B304F5}" authorId="{8060CC16-C721-AECF-4C5B-3CD2860388E3}" created="2024-09-25T23:28:05.452">
    <ac:deMkLst xmlns:ac="http://schemas.microsoft.com/office/drawing/2013/main/command">
      <pc:docMk xmlns:pc="http://schemas.microsoft.com/office/powerpoint/2013/main/command"/>
      <pc:sldMk xmlns:pc="http://schemas.microsoft.com/office/powerpoint/2013/main/command" cId="820656166" sldId="764"/>
      <ac:spMk id="6" creationId="{3B8BEBB0-D83D-4C3B-54EF-C08E14B3AEF6}"/>
    </ac:deMkLst>
    <p188:txBody>
      <a:bodyPr/>
      <a:lstStyle/>
      <a:p>
        <a:r>
          <a:rPr lang="en-IL"/>
          <a:t>שקף לא לתרגום</a:t>
        </a:r>
      </a:p>
    </p188:txBody>
  </p188:cm>
</p188:cmLst>
</file>

<file path=ppt/comments/modernComment_30E_23D27816.xml><?xml version="1.0" encoding="utf-8"?>
<p188:cmLst xmlns:a="http://schemas.openxmlformats.org/drawingml/2006/main" xmlns:r="http://schemas.openxmlformats.org/officeDocument/2006/relationships" xmlns:p188="http://schemas.microsoft.com/office/powerpoint/2018/8/main">
  <p188:cm id="{18674950-885B-4FFA-895D-85D302402892}" authorId="{8060CC16-C721-AECF-4C5B-3CD2860388E3}" created="2024-09-25T23:16:21.822">
    <ac:deMkLst xmlns:ac="http://schemas.microsoft.com/office/drawing/2013/main/command">
      <pc:docMk xmlns:pc="http://schemas.microsoft.com/office/powerpoint/2013/main/command"/>
      <pc:sldMk xmlns:pc="http://schemas.microsoft.com/office/powerpoint/2013/main/command" cId="600995862" sldId="782"/>
      <ac:spMk id="6" creationId="{3517B0F9-B8BE-B9AA-5126-10D57A6B8CFE}"/>
    </ac:deMkLst>
    <p188:txBody>
      <a:bodyPr/>
      <a:lstStyle/>
      <a:p>
        <a:r>
          <a:rPr lang="en-IL"/>
          <a:t>שקף לא לתרגום</a:t>
        </a:r>
      </a:p>
    </p188:txBody>
  </p188:cm>
</p188:cmLst>
</file>

<file path=ppt/comments/modernComment_30F_C71CD7DF.xml><?xml version="1.0" encoding="utf-8"?>
<p188:cmLst xmlns:a="http://schemas.openxmlformats.org/drawingml/2006/main" xmlns:r="http://schemas.openxmlformats.org/officeDocument/2006/relationships" xmlns:p188="http://schemas.microsoft.com/office/powerpoint/2018/8/main">
  <p188:cm id="{16661ADC-B715-4A1A-B27E-69FF9B5A0AC7}" authorId="{8060CC16-C721-AECF-4C5B-3CD2860388E3}" created="2024-09-25T23:17:06.968">
    <pc:sldMkLst xmlns:pc="http://schemas.microsoft.com/office/powerpoint/2013/main/command">
      <pc:docMk/>
      <pc:sldMk cId="3340556255" sldId="783"/>
    </pc:sldMkLst>
    <p188:txBody>
      <a:bodyPr/>
      <a:lstStyle/>
      <a:p>
        <a:r>
          <a:rPr lang="en-IL"/>
          <a:t>שקף לא לתרגום</a:t>
        </a:r>
      </a:p>
    </p188:txBody>
  </p188:cm>
</p188:cmLst>
</file>

<file path=ppt/comments/modernComment_31D_3AAA5CE4.xml><?xml version="1.0" encoding="utf-8"?>
<p188:cmLst xmlns:a="http://schemas.openxmlformats.org/drawingml/2006/main" xmlns:r="http://schemas.openxmlformats.org/officeDocument/2006/relationships" xmlns:p188="http://schemas.microsoft.com/office/powerpoint/2018/8/main">
  <p188:cm id="{ECDB3289-3B29-423C-8957-4EF3CC39D61D}" authorId="{8060CC16-C721-AECF-4C5B-3CD2860388E3}" created="2024-09-25T23:41:02.511">
    <pc:sldMkLst xmlns:pc="http://schemas.microsoft.com/office/powerpoint/2013/main/command">
      <pc:docMk/>
      <pc:sldMk cId="984243428" sldId="797"/>
    </pc:sldMkLst>
    <p188:txBody>
      <a:bodyPr/>
      <a:lstStyle/>
      <a:p>
        <a:r>
          <a:rPr lang="en-IL"/>
          <a:t>שקף לא לתרגום</a:t>
        </a:r>
      </a:p>
    </p188:txBody>
  </p188:cm>
</p188:cmLst>
</file>

<file path=ppt/comments/modernComment_31E_AC5262EE.xml><?xml version="1.0" encoding="utf-8"?>
<p188:cmLst xmlns:a="http://schemas.openxmlformats.org/drawingml/2006/main" xmlns:r="http://schemas.openxmlformats.org/officeDocument/2006/relationships" xmlns:p188="http://schemas.microsoft.com/office/powerpoint/2018/8/main">
  <p188:cm id="{1B4FB56B-065C-4701-B9D8-328E1B5A2C18}" authorId="{8060CC16-C721-AECF-4C5B-3CD2860388E3}" created="2024-09-25T23:39:47.750">
    <ac:deMkLst xmlns:ac="http://schemas.microsoft.com/office/drawing/2013/main/command">
      <pc:docMk xmlns:pc="http://schemas.microsoft.com/office/powerpoint/2013/main/command"/>
      <pc:sldMk xmlns:pc="http://schemas.microsoft.com/office/powerpoint/2013/main/command" cId="2891080430" sldId="798"/>
      <ac:graphicFrameMk id="9" creationId="{9D7518B2-FF26-20A2-D8E5-DD898DEF582B}"/>
    </ac:deMkLst>
    <p188:txBody>
      <a:bodyPr/>
      <a:lstStyle/>
      <a:p>
        <a:r>
          <a:rPr lang="en-IL"/>
          <a:t>שקף לא לתרגום</a:t>
        </a:r>
      </a:p>
    </p188:txBody>
  </p188:cm>
</p188:cmLst>
</file>

<file path=ppt/comments/modernComment_325_1233505.xml><?xml version="1.0" encoding="utf-8"?>
<p188:cmLst xmlns:a="http://schemas.openxmlformats.org/drawingml/2006/main" xmlns:r="http://schemas.openxmlformats.org/officeDocument/2006/relationships" xmlns:p188="http://schemas.microsoft.com/office/powerpoint/2018/8/main">
  <p188:cm id="{FC696157-5E05-40DD-9531-E36CB68E62B8}" authorId="{8060CC16-C721-AECF-4C5B-3CD2860388E3}" created="2024-09-25T23:51:18.859">
    <ac:deMkLst xmlns:ac="http://schemas.microsoft.com/office/drawing/2013/main/command">
      <pc:docMk xmlns:pc="http://schemas.microsoft.com/office/powerpoint/2013/main/command"/>
      <pc:sldMk xmlns:pc="http://schemas.microsoft.com/office/powerpoint/2013/main/command" cId="19084549" sldId="805"/>
      <ac:spMk id="6" creationId="{00000000-0000-0000-0000-000000000000}"/>
    </ac:deMkLst>
    <p188:txBody>
      <a:bodyPr/>
      <a:lstStyle/>
      <a:p>
        <a:r>
          <a:rPr lang="en-IL"/>
          <a:t>שקף לא לתרגום</a:t>
        </a:r>
      </a:p>
    </p188:txBody>
  </p188:cm>
</p188:cmLst>
</file>

<file path=ppt/comments/modernComment_326_3571AAD0.xml><?xml version="1.0" encoding="utf-8"?>
<p188:cmLst xmlns:a="http://schemas.openxmlformats.org/drawingml/2006/main" xmlns:r="http://schemas.openxmlformats.org/officeDocument/2006/relationships" xmlns:p188="http://schemas.microsoft.com/office/powerpoint/2018/8/main">
  <p188:cm id="{F052AF00-50C5-4A18-AA0A-5505263CC529}" authorId="{8060CC16-C721-AECF-4C5B-3CD2860388E3}" created="2024-09-25T23:42:43.479">
    <ac:deMkLst xmlns:ac="http://schemas.microsoft.com/office/drawing/2013/main/command">
      <pc:docMk xmlns:pc="http://schemas.microsoft.com/office/powerpoint/2013/main/command"/>
      <pc:sldMk xmlns:pc="http://schemas.microsoft.com/office/powerpoint/2013/main/command" cId="896641744" sldId="806"/>
      <ac:spMk id="6" creationId="{3B8BEBB0-D83D-4C3B-54EF-C08E14B3AEF6}"/>
    </ac:deMkLst>
    <p188:txBody>
      <a:bodyPr/>
      <a:lstStyle/>
      <a:p>
        <a:r>
          <a:rPr lang="en-IL"/>
          <a:t>שקף לא לתרגום</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BFD35AF0-AD08-40B9-B6FD-264288A7B322}" type="datetimeFigureOut">
              <a:rPr lang="he-IL" smtClean="0"/>
              <a:t>כ"ג/אלול/תשפ"ד</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833C3320-692C-445D-A025-4BCC62CCE6F7}" type="slidenum">
              <a:rPr lang="he-IL" smtClean="0"/>
              <a:t>‹#›</a:t>
            </a:fld>
            <a:endParaRPr lang="he-IL"/>
          </a:p>
        </p:txBody>
      </p:sp>
    </p:spTree>
    <p:extLst>
      <p:ext uri="{BB962C8B-B14F-4D97-AF65-F5344CB8AC3E}">
        <p14:creationId xmlns:p14="http://schemas.microsoft.com/office/powerpoint/2010/main" val="337249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a:p>
        </p:txBody>
      </p:sp>
    </p:spTree>
    <p:extLst>
      <p:ext uri="{BB962C8B-B14F-4D97-AF65-F5344CB8AC3E}">
        <p14:creationId xmlns:p14="http://schemas.microsoft.com/office/powerpoint/2010/main" val="49463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17</a:t>
            </a:fld>
            <a:endParaRPr lang="en-US"/>
          </a:p>
        </p:txBody>
      </p:sp>
    </p:spTree>
    <p:extLst>
      <p:ext uri="{BB962C8B-B14F-4D97-AF65-F5344CB8AC3E}">
        <p14:creationId xmlns:p14="http://schemas.microsoft.com/office/powerpoint/2010/main" val="18325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18</a:t>
            </a:fld>
            <a:endParaRPr lang="he-IL"/>
          </a:p>
        </p:txBody>
      </p:sp>
    </p:spTree>
    <p:extLst>
      <p:ext uri="{BB962C8B-B14F-4D97-AF65-F5344CB8AC3E}">
        <p14:creationId xmlns:p14="http://schemas.microsoft.com/office/powerpoint/2010/main" val="2665590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b="0" i="0" dirty="0">
              <a:solidFill>
                <a:srgbClr val="000000"/>
              </a:solidFill>
              <a:effectLst/>
              <a:highlight>
                <a:srgbClr val="F8CBAD"/>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19</a:t>
            </a:fld>
            <a:endParaRPr lang="he-IL"/>
          </a:p>
        </p:txBody>
      </p:sp>
    </p:spTree>
    <p:extLst>
      <p:ext uri="{BB962C8B-B14F-4D97-AF65-F5344CB8AC3E}">
        <p14:creationId xmlns:p14="http://schemas.microsoft.com/office/powerpoint/2010/main" val="260909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dirty="0">
              <a:solidFill>
                <a:srgbClr val="0070C0"/>
              </a:solidFill>
              <a:effectLst/>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33C3320-692C-445D-A025-4BCC62CCE6F7}"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6840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a:spcBef>
                <a:spcPts val="500"/>
              </a:spcBef>
              <a:buClr>
                <a:schemeClr val="bg1"/>
              </a:buClr>
              <a:buFont typeface="Wingdings" pitchFamily="2" charset="2"/>
              <a:buChar char="q"/>
              <a:defRPr/>
            </a:pPr>
            <a:endParaRPr lang="he-IL" sz="1200" dirty="0">
              <a:solidFill>
                <a:schemeClr val="bg1"/>
              </a:solidFill>
              <a:latin typeface="Heebo" pitchFamily="2" charset="-79"/>
              <a:ea typeface="Tahoma" panose="020B0604030504040204" pitchFamily="34" charset="0"/>
              <a:cs typeface="Heebo" pitchFamily="2" charset="-79"/>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21</a:t>
            </a:fld>
            <a:endParaRPr lang="he-IL"/>
          </a:p>
        </p:txBody>
      </p:sp>
    </p:spTree>
    <p:extLst>
      <p:ext uri="{BB962C8B-B14F-4D97-AF65-F5344CB8AC3E}">
        <p14:creationId xmlns:p14="http://schemas.microsoft.com/office/powerpoint/2010/main" val="3409808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22</a:t>
            </a:fld>
            <a:endParaRPr lang="en-US"/>
          </a:p>
        </p:txBody>
      </p:sp>
    </p:spTree>
    <p:extLst>
      <p:ext uri="{BB962C8B-B14F-4D97-AF65-F5344CB8AC3E}">
        <p14:creationId xmlns:p14="http://schemas.microsoft.com/office/powerpoint/2010/main" val="1007573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24</a:t>
            </a:fld>
            <a:endParaRPr lang="he-IL"/>
          </a:p>
        </p:txBody>
      </p:sp>
    </p:spTree>
    <p:extLst>
      <p:ext uri="{BB962C8B-B14F-4D97-AF65-F5344CB8AC3E}">
        <p14:creationId xmlns:p14="http://schemas.microsoft.com/office/powerpoint/2010/main" val="3212223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25</a:t>
            </a:fld>
            <a:endParaRPr lang="he-IL"/>
          </a:p>
        </p:txBody>
      </p:sp>
    </p:spTree>
    <p:extLst>
      <p:ext uri="{BB962C8B-B14F-4D97-AF65-F5344CB8AC3E}">
        <p14:creationId xmlns:p14="http://schemas.microsoft.com/office/powerpoint/2010/main" val="3212223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sz="1800" b="0" i="0">
                <a:solidFill>
                  <a:srgbClr val="000000"/>
                </a:solidFill>
                <a:effectLst/>
                <a:highlight>
                  <a:srgbClr val="FFFFFF"/>
                </a:highlight>
                <a:latin typeface="Arial" panose="020B0604020202020204" pitchFamily="34" charset="0"/>
              </a:rPr>
              <a:t>חיזוק וטפיחה על השכם. חשיבות העבודה עם גיל מאוד מאוד צעיר אך הכי קובע לעתידו ולעתיד טוב לכולנו</a:t>
            </a:r>
            <a:endParaRPr lang="he-IL" sz="2800" b="0" i="0">
              <a:solidFill>
                <a:srgbClr val="000000"/>
              </a:solidFill>
              <a:effectLst/>
              <a:highlight>
                <a:srgbClr val="FFFFFF"/>
              </a:highlight>
              <a:latin typeface="Arial" panose="020B0604020202020204" pitchFamily="34" charset="0"/>
            </a:endParaRPr>
          </a:p>
          <a:p>
            <a:pPr algn="r" rtl="1"/>
            <a:r>
              <a:rPr lang="he-IL" sz="1800" b="0" i="0" u="none" strike="noStrike">
                <a:solidFill>
                  <a:srgbClr val="000000"/>
                </a:solidFill>
                <a:effectLst/>
                <a:highlight>
                  <a:srgbClr val="F5F5F5"/>
                </a:highlight>
                <a:cs typeface="Segoe UI Light" panose="020B0502040204020203" pitchFamily="34" charset="0"/>
              </a:rPr>
              <a:t>היה טוב לפגוש חברות ומטפלות. הפידבק מראש העיר וראש מינהל חינוך היה חשוב</a:t>
            </a:r>
          </a:p>
        </p:txBody>
      </p:sp>
      <p:sp>
        <p:nvSpPr>
          <p:cNvPr id="4" name="Slide Number Placeholder 3"/>
          <p:cNvSpPr>
            <a:spLocks noGrp="1"/>
          </p:cNvSpPr>
          <p:nvPr>
            <p:ph type="sldNum" sz="quarter" idx="5"/>
          </p:nvPr>
        </p:nvSpPr>
        <p:spPr/>
        <p:txBody>
          <a:bodyPr/>
          <a:lstStyle/>
          <a:p>
            <a:fld id="{833C3320-692C-445D-A025-4BCC62CCE6F7}" type="slidenum">
              <a:rPr lang="he-IL" smtClean="0"/>
              <a:t>26</a:t>
            </a:fld>
            <a:endParaRPr lang="he-IL"/>
          </a:p>
        </p:txBody>
      </p:sp>
    </p:spTree>
    <p:extLst>
      <p:ext uri="{BB962C8B-B14F-4D97-AF65-F5344CB8AC3E}">
        <p14:creationId xmlns:p14="http://schemas.microsoft.com/office/powerpoint/2010/main" val="242033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a:t>
            </a:fld>
            <a:endParaRPr lang="en-US"/>
          </a:p>
        </p:txBody>
      </p:sp>
    </p:spTree>
    <p:extLst>
      <p:ext uri="{BB962C8B-B14F-4D97-AF65-F5344CB8AC3E}">
        <p14:creationId xmlns:p14="http://schemas.microsoft.com/office/powerpoint/2010/main" val="28737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dirty="0"/>
          </a:p>
        </p:txBody>
      </p:sp>
      <p:sp>
        <p:nvSpPr>
          <p:cNvPr id="4" name="Slide Number Placeholder 3"/>
          <p:cNvSpPr>
            <a:spLocks noGrp="1"/>
          </p:cNvSpPr>
          <p:nvPr>
            <p:ph type="sldNum" sz="quarter" idx="5"/>
          </p:nvPr>
        </p:nvSpPr>
        <p:spPr/>
        <p:txBody>
          <a:bodyPr/>
          <a:lstStyle/>
          <a:p>
            <a:fld id="{833C3320-692C-445D-A025-4BCC62CCE6F7}" type="slidenum">
              <a:rPr lang="he-IL" smtClean="0"/>
              <a:t>3</a:t>
            </a:fld>
            <a:endParaRPr lang="he-IL"/>
          </a:p>
        </p:txBody>
      </p:sp>
    </p:spTree>
    <p:extLst>
      <p:ext uri="{BB962C8B-B14F-4D97-AF65-F5344CB8AC3E}">
        <p14:creationId xmlns:p14="http://schemas.microsoft.com/office/powerpoint/2010/main" val="188281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endParaRPr lang="he-IL"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4</a:t>
            </a:fld>
            <a:endParaRPr lang="he-IL"/>
          </a:p>
        </p:txBody>
      </p:sp>
    </p:spTree>
    <p:extLst>
      <p:ext uri="{BB962C8B-B14F-4D97-AF65-F5344CB8AC3E}">
        <p14:creationId xmlns:p14="http://schemas.microsoft.com/office/powerpoint/2010/main" val="3409808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5"/>
          </p:nvPr>
        </p:nvSpPr>
        <p:spPr/>
        <p:txBody>
          <a:bodyPr/>
          <a:lstStyle/>
          <a:p>
            <a:fld id="{833C3320-692C-445D-A025-4BCC62CCE6F7}" type="slidenum">
              <a:rPr lang="he-IL" smtClean="0"/>
              <a:t>5</a:t>
            </a:fld>
            <a:endParaRPr lang="he-IL"/>
          </a:p>
        </p:txBody>
      </p:sp>
    </p:spTree>
    <p:extLst>
      <p:ext uri="{BB962C8B-B14F-4D97-AF65-F5344CB8AC3E}">
        <p14:creationId xmlns:p14="http://schemas.microsoft.com/office/powerpoint/2010/main" val="2933182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b="0" i="0">
              <a:solidFill>
                <a:srgbClr val="000000"/>
              </a:solidFill>
              <a:effectLst/>
              <a:highlight>
                <a:srgbClr val="E2EFDA"/>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7</a:t>
            </a:fld>
            <a:endParaRPr lang="he-IL"/>
          </a:p>
        </p:txBody>
      </p:sp>
    </p:spTree>
    <p:extLst>
      <p:ext uri="{BB962C8B-B14F-4D97-AF65-F5344CB8AC3E}">
        <p14:creationId xmlns:p14="http://schemas.microsoft.com/office/powerpoint/2010/main" val="407177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8</a:t>
            </a:fld>
            <a:endParaRPr lang="he-IL"/>
          </a:p>
        </p:txBody>
      </p:sp>
    </p:spTree>
    <p:extLst>
      <p:ext uri="{BB962C8B-B14F-4D97-AF65-F5344CB8AC3E}">
        <p14:creationId xmlns:p14="http://schemas.microsoft.com/office/powerpoint/2010/main" val="3212223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sz="1800" b="0" i="0">
                <a:solidFill>
                  <a:srgbClr val="000000"/>
                </a:solidFill>
                <a:effectLst/>
                <a:highlight>
                  <a:srgbClr val="FFFFFF"/>
                </a:highlight>
                <a:latin typeface="Arial" panose="020B0604020202020204" pitchFamily="34" charset="0"/>
              </a:rPr>
              <a:t>חיזוק וטפיחה על השכם. חשיבות העבודה עם גיל מאוד מאוד צעיר אך הכי קובע לעתידו ולעתיד טוב לכולנו</a:t>
            </a:r>
            <a:endParaRPr lang="he-IL" sz="2800" b="0" i="0">
              <a:solidFill>
                <a:srgbClr val="000000"/>
              </a:solidFill>
              <a:effectLst/>
              <a:highlight>
                <a:srgbClr val="FFFFFF"/>
              </a:highlight>
              <a:latin typeface="Arial" panose="020B0604020202020204" pitchFamily="34" charset="0"/>
            </a:endParaRPr>
          </a:p>
          <a:p>
            <a:pPr algn="r" rtl="1"/>
            <a:r>
              <a:rPr lang="he-IL" sz="1800" b="0" i="0" u="none" strike="noStrike">
                <a:solidFill>
                  <a:srgbClr val="000000"/>
                </a:solidFill>
                <a:effectLst/>
                <a:highlight>
                  <a:srgbClr val="F5F5F5"/>
                </a:highlight>
                <a:cs typeface="Segoe UI Light" panose="020B0502040204020203" pitchFamily="34" charset="0"/>
              </a:rPr>
              <a:t>היה טוב לפגוש חברות ומטפלות. הפידבק מראש העיר וראש מינהל חינוך היה חשוב</a:t>
            </a:r>
          </a:p>
        </p:txBody>
      </p:sp>
      <p:sp>
        <p:nvSpPr>
          <p:cNvPr id="4" name="Slide Number Placeholder 3"/>
          <p:cNvSpPr>
            <a:spLocks noGrp="1"/>
          </p:cNvSpPr>
          <p:nvPr>
            <p:ph type="sldNum" sz="quarter" idx="5"/>
          </p:nvPr>
        </p:nvSpPr>
        <p:spPr/>
        <p:txBody>
          <a:bodyPr/>
          <a:lstStyle/>
          <a:p>
            <a:fld id="{833C3320-692C-445D-A025-4BCC62CCE6F7}" type="slidenum">
              <a:rPr lang="he-IL" smtClean="0"/>
              <a:t>9</a:t>
            </a:fld>
            <a:endParaRPr lang="he-IL"/>
          </a:p>
        </p:txBody>
      </p:sp>
    </p:spTree>
    <p:extLst>
      <p:ext uri="{BB962C8B-B14F-4D97-AF65-F5344CB8AC3E}">
        <p14:creationId xmlns:p14="http://schemas.microsoft.com/office/powerpoint/2010/main" val="242033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16</a:t>
            </a:fld>
            <a:endParaRPr lang="en-US"/>
          </a:p>
        </p:txBody>
      </p:sp>
    </p:spTree>
    <p:extLst>
      <p:ext uri="{BB962C8B-B14F-4D97-AF65-F5344CB8AC3E}">
        <p14:creationId xmlns:p14="http://schemas.microsoft.com/office/powerpoint/2010/main" val="1007573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8C2120DA-832B-4120-ACAA-861B384B2F03}" type="datetime8">
              <a:rPr lang="he-IL" smtClean="0"/>
              <a:t>26 ספטמבר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196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1E8AB8E-8639-4C40-A4C8-236978184A6D}" type="datetime8">
              <a:rPr lang="he-IL" smtClean="0"/>
              <a:t>26 ספטמבר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304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18C85ADB-1CA5-48FF-83BC-90A2718743FB}" type="datetime8">
              <a:rPr lang="he-IL" smtClean="0"/>
              <a:t>26 ספטמבר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041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3D574A61-C485-4792-86E7-10D22B16B873}" type="datetime8">
              <a:rPr lang="he-IL" smtClean="0"/>
              <a:t>26 ספטמבר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2399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29680E7-1C7B-4286-AEB1-94441D8EA678}" type="datetime8">
              <a:rPr lang="he-IL" smtClean="0"/>
              <a:t>26 ספטמבר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29126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B5948A2-D52A-4DFF-B718-D42B255943FD}" type="datetime8">
              <a:rPr lang="he-IL" smtClean="0"/>
              <a:t>26 ספטמבר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1066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03235C5-CB44-4C67-9904-9903AC57AC5E}" type="datetime8">
              <a:rPr lang="he-IL" smtClean="0"/>
              <a:t>26 ספטמבר 24</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408741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CF79D47C-32F0-48FD-A0A4-695345683730}" type="datetime8">
              <a:rPr lang="he-IL" smtClean="0"/>
              <a:t>26 ספטמבר 24</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952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5C64116-27AD-4AB1-B57D-4A44DC6614B4}" type="datetime8">
              <a:rPr lang="he-IL" smtClean="0"/>
              <a:t>26 ספטמבר 24</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606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D3D450F-64AC-49B9-8355-89040FC95FE0}" type="datetime8">
              <a:rPr lang="he-IL" smtClean="0"/>
              <a:t>26 ספטמבר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578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8A41E51E-37E5-4BCD-950C-AE408E4FF973}" type="datetime8">
              <a:rPr lang="he-IL" smtClean="0"/>
              <a:t>26 ספטמבר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0934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5DE7B09-8C27-4252-943B-DE35F465F0E3}" type="datetime8">
              <a:rPr lang="he-IL" smtClean="0"/>
              <a:t>26 ספטמבר 24</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9E282D-D310-42D8-B8FF-78ED45A44D81}" type="slidenum">
              <a:rPr lang="he-IL" smtClean="0"/>
              <a:t>‹#›</a:t>
            </a:fld>
            <a:endParaRPr lang="he-IL"/>
          </a:p>
        </p:txBody>
      </p:sp>
    </p:spTree>
    <p:extLst>
      <p:ext uri="{BB962C8B-B14F-4D97-AF65-F5344CB8AC3E}">
        <p14:creationId xmlns:p14="http://schemas.microsoft.com/office/powerpoint/2010/main" val="299589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18/10/relationships/comments" Target="../comments/modernComment_30E_23D27816.xml"/><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microsoft.com/office/2018/10/relationships/comments" Target="../comments/modernComment_2DC_66B0A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emf"/><Relationship Id="rId7" Type="http://schemas.openxmlformats.org/officeDocument/2006/relationships/image" Target="../media/image37.svg"/><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sv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microsoft.com/office/2018/10/relationships/comments" Target="../comments/modernComment_2DB_E17B317B.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31E_AC5262EE.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31D_3AAA5CE4.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notesSlide" Target="../notesSlides/notesSlide12.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 Id="rId9"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microsoft.com/office/2018/10/relationships/comments" Target="../comments/modernComment_30F_C71CD7DF.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325_1233505.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microsoft.com/office/2018/10/relationships/comments" Target="../comments/modernComment_326_3571AAD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8.emf"/><Relationship Id="rId7"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emf"/><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image" Target="../media/image26.sv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18/10/relationships/comments" Target="../comments/modernComment_2FB_C82939C4.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microsoft.com/office/2018/10/relationships/comments" Target="../comments/modernComment_2FC_30EA382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57912C39-342B-13F5-6C1E-0887DE0616A0}"/>
              </a:ext>
            </a:extLst>
          </p:cNvPr>
          <p:cNvSpPr/>
          <p:nvPr/>
        </p:nvSpPr>
        <p:spPr>
          <a:xfrm>
            <a:off x="3348334" y="6352"/>
            <a:ext cx="5457866" cy="23016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28926" b="28712"/>
          <a:stretch/>
        </p:blipFill>
        <p:spPr>
          <a:xfrm>
            <a:off x="5669661" y="2463048"/>
            <a:ext cx="942503" cy="398046"/>
          </a:xfrm>
          <a:prstGeom prst="rect">
            <a:avLst/>
          </a:prstGeom>
        </p:spPr>
      </p:pic>
      <p:cxnSp>
        <p:nvCxnSpPr>
          <p:cNvPr id="49" name="Straight Connector 48">
            <a:extLst>
              <a:ext uri="{FF2B5EF4-FFF2-40B4-BE49-F238E27FC236}">
                <a16:creationId xmlns:a16="http://schemas.microsoft.com/office/drawing/2014/main" id="{5641BA07-3A77-6E83-EBAE-4896E8CCB322}"/>
              </a:ext>
            </a:extLst>
          </p:cNvPr>
          <p:cNvCxnSpPr/>
          <p:nvPr/>
        </p:nvCxnSpPr>
        <p:spPr>
          <a:xfrm>
            <a:off x="9750209" y="-43361"/>
            <a:ext cx="0" cy="46056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4E8BE3A-A057-4B85-360B-F2A4A394F7BD}"/>
              </a:ext>
            </a:extLst>
          </p:cNvPr>
          <p:cNvCxnSpPr/>
          <p:nvPr/>
        </p:nvCxnSpPr>
        <p:spPr>
          <a:xfrm flipH="1">
            <a:off x="0" y="4562246"/>
            <a:ext cx="121920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1B00E4-C6D6-788F-049E-481DF90035FF}"/>
              </a:ext>
            </a:extLst>
          </p:cNvPr>
          <p:cNvCxnSpPr>
            <a:cxnSpLocks/>
          </p:cNvCxnSpPr>
          <p:nvPr/>
        </p:nvCxnSpPr>
        <p:spPr>
          <a:xfrm>
            <a:off x="4871167" y="4575528"/>
            <a:ext cx="0" cy="226919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1E4759B-9493-D7CC-2CF3-811AF905C94D}"/>
              </a:ext>
            </a:extLst>
          </p:cNvPr>
          <p:cNvCxnSpPr>
            <a:cxnSpLocks/>
          </p:cNvCxnSpPr>
          <p:nvPr/>
        </p:nvCxnSpPr>
        <p:spPr>
          <a:xfrm>
            <a:off x="2448790" y="13279"/>
            <a:ext cx="0" cy="683144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id="{59950E4B-564D-A16B-FDAA-70414B671FC2}"/>
              </a:ext>
            </a:extLst>
          </p:cNvPr>
          <p:cNvSpPr/>
          <p:nvPr/>
        </p:nvSpPr>
        <p:spPr>
          <a:xfrm>
            <a:off x="5469122" y="3009245"/>
            <a:ext cx="1303761" cy="241601"/>
          </a:xfrm>
          <a:prstGeom prst="roundRect">
            <a:avLst>
              <a:gd name="adj" fmla="val 50000"/>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9" name="Rectangle 68">
            <a:extLst>
              <a:ext uri="{FF2B5EF4-FFF2-40B4-BE49-F238E27FC236}">
                <a16:creationId xmlns:a16="http://schemas.microsoft.com/office/drawing/2014/main" id="{7816B2B6-1942-C91F-E4A3-36D6E8007AA7}"/>
              </a:ext>
            </a:extLst>
          </p:cNvPr>
          <p:cNvSpPr/>
          <p:nvPr/>
        </p:nvSpPr>
        <p:spPr>
          <a:xfrm>
            <a:off x="3357564" y="3755"/>
            <a:ext cx="5436000" cy="56648"/>
          </a:xfrm>
          <a:prstGeom prst="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pic>
        <p:nvPicPr>
          <p:cNvPr id="73" name="Picture 72" descr="A logo with a colorful circle&#10;&#10;Description automatically generated">
            <a:extLst>
              <a:ext uri="{FF2B5EF4-FFF2-40B4-BE49-F238E27FC236}">
                <a16:creationId xmlns:a16="http://schemas.microsoft.com/office/drawing/2014/main" id="{6A8D9FE2-C73A-C051-CBDF-10D067DC11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5766" y="3354545"/>
            <a:ext cx="547969" cy="761166"/>
          </a:xfrm>
          <a:prstGeom prst="rect">
            <a:avLst/>
          </a:prstGeom>
        </p:spPr>
      </p:pic>
      <p:pic>
        <p:nvPicPr>
          <p:cNvPr id="1026" name="Picture 2" descr="Urban95 אורבן95 ישראל">
            <a:extLst>
              <a:ext uri="{FF2B5EF4-FFF2-40B4-BE49-F238E27FC236}">
                <a16:creationId xmlns:a16="http://schemas.microsoft.com/office/drawing/2014/main" id="{E32ED011-3BFB-C659-67FC-BB8F852F04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1896" y="3398996"/>
            <a:ext cx="557990" cy="557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yellow and blue logo&#10;&#10;Description automatically generated">
            <a:extLst>
              <a:ext uri="{FF2B5EF4-FFF2-40B4-BE49-F238E27FC236}">
                <a16:creationId xmlns:a16="http://schemas.microsoft.com/office/drawing/2014/main" id="{F9B7D7CC-2D33-5593-9033-472D1E552F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8047" y="3336001"/>
            <a:ext cx="625567" cy="736555"/>
          </a:xfrm>
          <a:prstGeom prst="rect">
            <a:avLst/>
          </a:prstGeom>
        </p:spPr>
      </p:pic>
      <p:pic>
        <p:nvPicPr>
          <p:cNvPr id="20" name="Picture 19" descr="A group of people outside&#10;&#10;Description automatically generated">
            <a:extLst>
              <a:ext uri="{FF2B5EF4-FFF2-40B4-BE49-F238E27FC236}">
                <a16:creationId xmlns:a16="http://schemas.microsoft.com/office/drawing/2014/main" id="{583D50DA-4083-2A2E-C59C-FEC5E11D74D9}"/>
              </a:ext>
            </a:extLst>
          </p:cNvPr>
          <p:cNvPicPr>
            <a:picLocks noChangeAspect="1"/>
          </p:cNvPicPr>
          <p:nvPr/>
        </p:nvPicPr>
        <p:blipFill rotWithShape="1">
          <a:blip r:embed="rId8">
            <a:extLst>
              <a:ext uri="{28A0092B-C50C-407E-A947-70E740481C1C}">
                <a14:useLocalDpi xmlns:a14="http://schemas.microsoft.com/office/drawing/2010/main" val="0"/>
              </a:ext>
            </a:extLst>
          </a:blip>
          <a:srcRect l="11730" t="32923" r="1" b="4371"/>
          <a:stretch/>
        </p:blipFill>
        <p:spPr>
          <a:xfrm>
            <a:off x="7846597" y="4239287"/>
            <a:ext cx="4250618" cy="2534759"/>
          </a:xfrm>
          <a:prstGeom prst="rect">
            <a:avLst/>
          </a:prstGeom>
        </p:spPr>
      </p:pic>
      <p:pic>
        <p:nvPicPr>
          <p:cNvPr id="22" name="Picture 21">
            <a:extLst>
              <a:ext uri="{FF2B5EF4-FFF2-40B4-BE49-F238E27FC236}">
                <a16:creationId xmlns:a16="http://schemas.microsoft.com/office/drawing/2014/main" id="{CBBB2717-CD51-327E-2CC4-B936033CC291}"/>
              </a:ext>
            </a:extLst>
          </p:cNvPr>
          <p:cNvPicPr>
            <a:picLocks noChangeAspect="1"/>
          </p:cNvPicPr>
          <p:nvPr/>
        </p:nvPicPr>
        <p:blipFill rotWithShape="1">
          <a:blip r:embed="rId9"/>
          <a:srcRect t="10854" b="3876"/>
          <a:stretch/>
        </p:blipFill>
        <p:spPr>
          <a:xfrm>
            <a:off x="8903515" y="60401"/>
            <a:ext cx="3193700" cy="4055309"/>
          </a:xfrm>
          <a:prstGeom prst="rect">
            <a:avLst/>
          </a:prstGeom>
        </p:spPr>
      </p:pic>
      <p:pic>
        <p:nvPicPr>
          <p:cNvPr id="28" name="Picture 27" descr="A collage of images of kids painting&#10;&#10;Description automatically generated">
            <a:extLst>
              <a:ext uri="{FF2B5EF4-FFF2-40B4-BE49-F238E27FC236}">
                <a16:creationId xmlns:a16="http://schemas.microsoft.com/office/drawing/2014/main" id="{C146DEF1-A1CD-1D3C-29A1-39435A273F87}"/>
              </a:ext>
            </a:extLst>
          </p:cNvPr>
          <p:cNvPicPr>
            <a:picLocks noChangeAspect="1"/>
          </p:cNvPicPr>
          <p:nvPr/>
        </p:nvPicPr>
        <p:blipFill rotWithShape="1">
          <a:blip r:embed="rId10">
            <a:extLst>
              <a:ext uri="{28A0092B-C50C-407E-A947-70E740481C1C}">
                <a14:useLocalDpi xmlns:a14="http://schemas.microsoft.com/office/drawing/2010/main" val="0"/>
              </a:ext>
            </a:extLst>
          </a:blip>
          <a:srcRect l="1177" t="1269" r="66812" b="50533"/>
          <a:stretch/>
        </p:blipFill>
        <p:spPr>
          <a:xfrm>
            <a:off x="94785" y="60402"/>
            <a:ext cx="3205667" cy="4078046"/>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C644052E-8A88-98E2-45BC-00882CE00D5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369" t="17974" r="7668" b="5536"/>
          <a:stretch/>
        </p:blipFill>
        <p:spPr>
          <a:xfrm>
            <a:off x="118502" y="4233032"/>
            <a:ext cx="3784060" cy="2533741"/>
          </a:xfrm>
          <a:prstGeom prst="rect">
            <a:avLst/>
          </a:prstGeom>
        </p:spPr>
      </p:pic>
      <p:pic>
        <p:nvPicPr>
          <p:cNvPr id="5" name="Picture 4" descr="A person standing in front of a projection screen&#10;&#10;Description automatically generated">
            <a:extLst>
              <a:ext uri="{FF2B5EF4-FFF2-40B4-BE49-F238E27FC236}">
                <a16:creationId xmlns:a16="http://schemas.microsoft.com/office/drawing/2014/main" id="{527EF8BD-666C-4E78-DE18-F35B8CF20B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345" t="11464" r="1699"/>
          <a:stretch/>
        </p:blipFill>
        <p:spPr>
          <a:xfrm>
            <a:off x="3998070" y="4233032"/>
            <a:ext cx="3764601" cy="2535040"/>
          </a:xfrm>
          <a:prstGeom prst="rect">
            <a:avLst/>
          </a:prstGeom>
        </p:spPr>
      </p:pic>
      <p:sp>
        <p:nvSpPr>
          <p:cNvPr id="2" name="Rectangle 1">
            <a:extLst>
              <a:ext uri="{FF2B5EF4-FFF2-40B4-BE49-F238E27FC236}">
                <a16:creationId xmlns:a16="http://schemas.microsoft.com/office/drawing/2014/main" id="{8B33B7CE-C118-3055-11B3-A0D35AFB4C72}"/>
              </a:ext>
            </a:extLst>
          </p:cNvPr>
          <p:cNvSpPr/>
          <p:nvPr/>
        </p:nvSpPr>
        <p:spPr>
          <a:xfrm>
            <a:off x="4187756" y="254655"/>
            <a:ext cx="4108681" cy="1692771"/>
          </a:xfrm>
          <a:prstGeom prst="rect">
            <a:avLst/>
          </a:prstGeom>
        </p:spPr>
        <p:txBody>
          <a:bodyPr wrap="square">
            <a:spAutoFit/>
          </a:bodyPr>
          <a:lstStyle/>
          <a:p>
            <a:pPr algn="ctr" rtl="1"/>
            <a:r>
              <a:rPr lang="en-US" sz="3600" b="1" dirty="0">
                <a:solidFill>
                  <a:srgbClr val="40A8AD"/>
                </a:solidFill>
                <a:latin typeface="Heebo" pitchFamily="2" charset="-79"/>
                <a:ea typeface="Tahoma" pitchFamily="34" charset="0"/>
                <a:cs typeface="Heebo" pitchFamily="2" charset="-79"/>
              </a:rPr>
              <a:t>2023 Summative Evaluation Report</a:t>
            </a:r>
            <a:endParaRPr lang="he-IL" sz="2800" b="1" dirty="0">
              <a:solidFill>
                <a:srgbClr val="40A8AD"/>
              </a:solidFill>
              <a:latin typeface="Heebo" pitchFamily="2" charset="-79"/>
              <a:ea typeface="Tahoma" pitchFamily="34" charset="0"/>
              <a:cs typeface="Heebo" pitchFamily="2" charset="-79"/>
            </a:endParaRPr>
          </a:p>
          <a:p>
            <a:pPr algn="ctr" rtl="1"/>
            <a:r>
              <a:rPr lang="he-IL" sz="1400" b="1" dirty="0">
                <a:solidFill>
                  <a:srgbClr val="40A8AD"/>
                </a:solidFill>
                <a:latin typeface="Heebo" pitchFamily="2" charset="-79"/>
                <a:ea typeface="Tahoma" pitchFamily="34" charset="0"/>
                <a:cs typeface="Heebo" pitchFamily="2" charset="-79"/>
              </a:rPr>
              <a:t>  </a:t>
            </a:r>
            <a:br>
              <a:rPr lang="en-US" b="1" dirty="0">
                <a:solidFill>
                  <a:srgbClr val="40A8AD"/>
                </a:solidFill>
                <a:latin typeface="Heebo" pitchFamily="2" charset="-79"/>
                <a:ea typeface="Tahoma" panose="020B0604030504040204" pitchFamily="34" charset="0"/>
                <a:cs typeface="Heebo" pitchFamily="2" charset="-79"/>
              </a:rPr>
            </a:br>
            <a:r>
              <a:rPr lang="en-US" b="1" dirty="0">
                <a:solidFill>
                  <a:srgbClr val="40A8AD"/>
                </a:solidFill>
                <a:latin typeface="Heebo" pitchFamily="2" charset="-79"/>
                <a:ea typeface="Tahoma" panose="020B0604030504040204" pitchFamily="34" charset="0"/>
                <a:cs typeface="Heebo" pitchFamily="2" charset="-79"/>
              </a:rPr>
              <a:t>Urban95 Beit Shemesh</a:t>
            </a:r>
          </a:p>
        </p:txBody>
      </p:sp>
      <p:sp>
        <p:nvSpPr>
          <p:cNvPr id="6" name="כותרת משנה 2">
            <a:extLst>
              <a:ext uri="{FF2B5EF4-FFF2-40B4-BE49-F238E27FC236}">
                <a16:creationId xmlns:a16="http://schemas.microsoft.com/office/drawing/2014/main" id="{3517B0F9-B8BE-B9AA-5126-10D57A6B8CFE}"/>
              </a:ext>
            </a:extLst>
          </p:cNvPr>
          <p:cNvSpPr txBox="1">
            <a:spLocks/>
          </p:cNvSpPr>
          <p:nvPr/>
        </p:nvSpPr>
        <p:spPr>
          <a:xfrm>
            <a:off x="5146098" y="3007483"/>
            <a:ext cx="1825379" cy="467548"/>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Heebo" pitchFamily="2" charset="-79"/>
                <a:ea typeface="Tahoma" pitchFamily="34" charset="0"/>
                <a:cs typeface="Heebo" pitchFamily="2" charset="-79"/>
              </a:rPr>
              <a:t>August 2024</a:t>
            </a:r>
            <a:endParaRPr lang="he-IL" sz="1200" dirty="0">
              <a:solidFill>
                <a:schemeClr val="bg1"/>
              </a:solidFill>
              <a:latin typeface="Heebo" pitchFamily="2" charset="-79"/>
              <a:ea typeface="Tahoma" pitchFamily="34" charset="0"/>
              <a:cs typeface="Heebo" pitchFamily="2" charset="-79"/>
            </a:endParaRPr>
          </a:p>
        </p:txBody>
      </p:sp>
    </p:spTree>
    <p:extLst>
      <p:ext uri="{BB962C8B-B14F-4D97-AF65-F5344CB8AC3E}">
        <p14:creationId xmlns:p14="http://schemas.microsoft.com/office/powerpoint/2010/main" val="600995862"/>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on a blanket in a park&#10;&#10;Description automatically generated">
            <a:extLst>
              <a:ext uri="{FF2B5EF4-FFF2-40B4-BE49-F238E27FC236}">
                <a16:creationId xmlns:a16="http://schemas.microsoft.com/office/drawing/2014/main" id="{D38E1174-6D74-74AC-E245-75D9C1408218}"/>
              </a:ext>
            </a:extLst>
          </p:cNvPr>
          <p:cNvPicPr>
            <a:picLocks noChangeAspect="1"/>
          </p:cNvPicPr>
          <p:nvPr/>
        </p:nvPicPr>
        <p:blipFill rotWithShape="1">
          <a:blip r:embed="rId3">
            <a:extLst>
              <a:ext uri="{28A0092B-C50C-407E-A947-70E740481C1C}">
                <a14:useLocalDpi xmlns:a14="http://schemas.microsoft.com/office/drawing/2010/main" val="0"/>
              </a:ext>
            </a:extLst>
          </a:blip>
          <a:srcRect t="11331" b="15832"/>
          <a:stretch/>
        </p:blipFill>
        <p:spPr>
          <a:xfrm>
            <a:off x="-361950" y="0"/>
            <a:ext cx="12553950" cy="6858000"/>
          </a:xfrm>
          <a:prstGeom prst="rect">
            <a:avLst/>
          </a:prstGeom>
        </p:spPr>
      </p:pic>
      <p:sp>
        <p:nvSpPr>
          <p:cNvPr id="3" name="Round Same Side Corner Rectangle 4">
            <a:extLst>
              <a:ext uri="{FF2B5EF4-FFF2-40B4-BE49-F238E27FC236}">
                <a16:creationId xmlns:a16="http://schemas.microsoft.com/office/drawing/2014/main" id="{51033029-93E9-6601-F0B5-EB3468B850B1}"/>
              </a:ext>
            </a:extLst>
          </p:cNvPr>
          <p:cNvSpPr/>
          <p:nvPr/>
        </p:nvSpPr>
        <p:spPr>
          <a:xfrm>
            <a:off x="5976257" y="364671"/>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 name="Title 1">
            <a:extLst>
              <a:ext uri="{FF2B5EF4-FFF2-40B4-BE49-F238E27FC236}">
                <a16:creationId xmlns:a16="http://schemas.microsoft.com/office/drawing/2014/main" id="{48FCFBA6-163D-68BD-1261-BF8A9FD73061}"/>
              </a:ext>
            </a:extLst>
          </p:cNvPr>
          <p:cNvSpPr txBox="1">
            <a:spLocks/>
          </p:cNvSpPr>
          <p:nvPr/>
        </p:nvSpPr>
        <p:spPr>
          <a:xfrm>
            <a:off x="7242756" y="1449388"/>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800" b="1" dirty="0">
                <a:latin typeface="Heebo" pitchFamily="2" charset="-79"/>
                <a:ea typeface="Tahoma"/>
                <a:cs typeface="Heebo" pitchFamily="2" charset="-79"/>
              </a:rPr>
              <a:t>Summary of Evaluation Findings​ Based on </a:t>
            </a:r>
            <a:br>
              <a:rPr lang="en-GB" sz="2800" b="1" dirty="0">
                <a:latin typeface="Heebo" pitchFamily="2" charset="-79"/>
                <a:ea typeface="Tahoma"/>
                <a:cs typeface="Heebo" pitchFamily="2" charset="-79"/>
              </a:rPr>
            </a:br>
            <a:r>
              <a:rPr lang="en-GB" sz="2800" b="1" dirty="0">
                <a:latin typeface="Heebo" pitchFamily="2" charset="-79"/>
                <a:ea typeface="Tahoma"/>
                <a:cs typeface="Heebo" pitchFamily="2" charset="-79"/>
              </a:rPr>
              <a:t>Short- and Long-Term Outcome indictors (Impact)</a:t>
            </a:r>
            <a:endParaRPr lang="x-es-XL" sz="2800" dirty="0"/>
          </a:p>
        </p:txBody>
      </p:sp>
    </p:spTree>
    <p:extLst>
      <p:ext uri="{BB962C8B-B14F-4D97-AF65-F5344CB8AC3E}">
        <p14:creationId xmlns:p14="http://schemas.microsoft.com/office/powerpoint/2010/main" val="6729896"/>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5F407-E134-37E7-F158-47E0E2DB9A9B}"/>
              </a:ext>
            </a:extLst>
          </p:cNvPr>
          <p:cNvSpPr/>
          <p:nvPr/>
        </p:nvSpPr>
        <p:spPr>
          <a:xfrm>
            <a:off x="-13467" y="0"/>
            <a:ext cx="2813950" cy="6864186"/>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defTabSz="931774" rtl="0"/>
            <a:endParaRPr lang="he-IL" sz="1100">
              <a:cs typeface="Calibri"/>
            </a:endParaRPr>
          </a:p>
        </p:txBody>
      </p:sp>
      <p:grpSp>
        <p:nvGrpSpPr>
          <p:cNvPr id="5" name="Group 4">
            <a:extLst>
              <a:ext uri="{FF2B5EF4-FFF2-40B4-BE49-F238E27FC236}">
                <a16:creationId xmlns:a16="http://schemas.microsoft.com/office/drawing/2014/main" id="{E7104138-78DE-B512-A142-583E049D528A}"/>
              </a:ext>
            </a:extLst>
          </p:cNvPr>
          <p:cNvGrpSpPr/>
          <p:nvPr/>
        </p:nvGrpSpPr>
        <p:grpSpPr>
          <a:xfrm>
            <a:off x="42002" y="184980"/>
            <a:ext cx="2813950" cy="5611082"/>
            <a:chOff x="42002" y="184980"/>
            <a:chExt cx="2813950" cy="5611082"/>
          </a:xfrm>
        </p:grpSpPr>
        <p:sp>
          <p:nvSpPr>
            <p:cNvPr id="6" name="TextBox 5">
              <a:extLst>
                <a:ext uri="{FF2B5EF4-FFF2-40B4-BE49-F238E27FC236}">
                  <a16:creationId xmlns:a16="http://schemas.microsoft.com/office/drawing/2014/main" id="{3D2D62C6-ABE3-7592-9D2C-535A2523BD8D}"/>
                </a:ext>
              </a:extLst>
            </p:cNvPr>
            <p:cNvSpPr txBox="1"/>
            <p:nvPr/>
          </p:nvSpPr>
          <p:spPr>
            <a:xfrm>
              <a:off x="167321" y="4633428"/>
              <a:ext cx="2608548" cy="510140"/>
            </a:xfrm>
            <a:prstGeom prst="rect">
              <a:avLst/>
            </a:prstGeom>
            <a:noFill/>
          </p:spPr>
          <p:txBody>
            <a:bodyPr wrap="square">
              <a:spAutoFit/>
            </a:bodyPr>
            <a:lstStyle/>
            <a:p>
              <a:pPr marL="0" indent="0" algn="l" rtl="0">
                <a:lnSpc>
                  <a:spcPct val="115000"/>
                </a:lnSpc>
                <a:spcBef>
                  <a:spcPts val="600"/>
                </a:spcBef>
                <a:buClr>
                  <a:schemeClr val="bg1"/>
                </a:buClr>
                <a:buFont typeface="Wingdings" pitchFamily="2" charset="2"/>
                <a:buNone/>
              </a:pPr>
              <a:r>
                <a:rPr lang="en-US" sz="1200" dirty="0">
                  <a:solidFill>
                    <a:schemeClr val="bg1"/>
                  </a:solidFill>
                  <a:latin typeface="Heebo" pitchFamily="2" charset="-79"/>
                  <a:ea typeface="Tahoma" panose="020B0604030504040204" pitchFamily="34" charset="0"/>
                  <a:cs typeface="Heebo" pitchFamily="2" charset="-79"/>
                </a:rPr>
                <a:t>Providing EC contents and services with municipal investment</a:t>
              </a:r>
            </a:p>
          </p:txBody>
        </p:sp>
        <p:sp>
          <p:nvSpPr>
            <p:cNvPr id="7" name="TextBox 6">
              <a:extLst>
                <a:ext uri="{FF2B5EF4-FFF2-40B4-BE49-F238E27FC236}">
                  <a16:creationId xmlns:a16="http://schemas.microsoft.com/office/drawing/2014/main" id="{4F62769D-2D8E-4633-F1C0-BF622351D834}"/>
                </a:ext>
              </a:extLst>
            </p:cNvPr>
            <p:cNvSpPr txBox="1"/>
            <p:nvPr/>
          </p:nvSpPr>
          <p:spPr>
            <a:xfrm>
              <a:off x="214619" y="2212594"/>
              <a:ext cx="2204731" cy="722505"/>
            </a:xfrm>
            <a:prstGeom prst="rect">
              <a:avLst/>
            </a:prstGeom>
            <a:noFill/>
          </p:spPr>
          <p:txBody>
            <a:bodyPr wrap="square">
              <a:spAutoFit/>
            </a:bodyPr>
            <a:lstStyle/>
            <a:p>
              <a:pPr algn="l" rtl="0">
                <a:lnSpc>
                  <a:spcPct val="115000"/>
                </a:lnSpc>
                <a:spcBef>
                  <a:spcPts val="600"/>
                </a:spcBef>
                <a:buClr>
                  <a:schemeClr val="bg1"/>
                </a:buClr>
              </a:pPr>
              <a:r>
                <a:rPr lang="en-US" sz="1200" dirty="0">
                  <a:solidFill>
                    <a:schemeClr val="bg1"/>
                  </a:solidFill>
                  <a:latin typeface="Heebo" pitchFamily="2" charset="-79"/>
                  <a:ea typeface="Tahoma" panose="020B0604030504040204" pitchFamily="34" charset="0"/>
                  <a:cs typeface="Heebo" pitchFamily="2" charset="-79"/>
                </a:rPr>
                <a:t>Municipal officials are knowledgeable and understanding of EC needs</a:t>
              </a:r>
              <a:endParaRPr lang="en-US" sz="1200" dirty="0">
                <a:solidFill>
                  <a:schemeClr val="bg1"/>
                </a:solidFill>
                <a:effectLst/>
                <a:latin typeface="Heebo" pitchFamily="2" charset="-79"/>
                <a:ea typeface="Tahoma" panose="020B0604030504040204" pitchFamily="34" charset="0"/>
                <a:cs typeface="Heebo" pitchFamily="2" charset="-79"/>
              </a:endParaRPr>
            </a:p>
          </p:txBody>
        </p:sp>
        <p:sp>
          <p:nvSpPr>
            <p:cNvPr id="8" name="TextBox 7">
              <a:extLst>
                <a:ext uri="{FF2B5EF4-FFF2-40B4-BE49-F238E27FC236}">
                  <a16:creationId xmlns:a16="http://schemas.microsoft.com/office/drawing/2014/main" id="{65DB0F6F-D071-4151-0DD4-E11945AE4B3F}"/>
                </a:ext>
              </a:extLst>
            </p:cNvPr>
            <p:cNvSpPr txBox="1"/>
            <p:nvPr/>
          </p:nvSpPr>
          <p:spPr>
            <a:xfrm>
              <a:off x="203620" y="3318456"/>
              <a:ext cx="2310979" cy="722505"/>
            </a:xfrm>
            <a:prstGeom prst="rect">
              <a:avLst/>
            </a:prstGeom>
            <a:noFill/>
          </p:spPr>
          <p:txBody>
            <a:bodyPr wrap="square">
              <a:spAutoFit/>
            </a:bodyPr>
            <a:lstStyle/>
            <a:p>
              <a:pPr algn="l" rtl="0">
                <a:lnSpc>
                  <a:spcPct val="115000"/>
                </a:lnSpc>
                <a:spcBef>
                  <a:spcPts val="600"/>
                </a:spcBef>
                <a:buClr>
                  <a:schemeClr val="bg1"/>
                </a:buClr>
              </a:pPr>
              <a:r>
                <a:rPr lang="en-US" sz="1200" dirty="0">
                  <a:solidFill>
                    <a:schemeClr val="bg1"/>
                  </a:solidFill>
                  <a:latin typeface="Heebo" pitchFamily="2" charset="-79"/>
                  <a:ea typeface="Tahoma" panose="020B0604030504040204" pitchFamily="34" charset="0"/>
                  <a:cs typeface="Heebo" pitchFamily="2" charset="-79"/>
                </a:rPr>
                <a:t>Inter-municipal collaborations, onboarding of external stakeholders</a:t>
              </a:r>
            </a:p>
          </p:txBody>
        </p:sp>
        <p:sp>
          <p:nvSpPr>
            <p:cNvPr id="9" name="TextBox 8">
              <a:extLst>
                <a:ext uri="{FF2B5EF4-FFF2-40B4-BE49-F238E27FC236}">
                  <a16:creationId xmlns:a16="http://schemas.microsoft.com/office/drawing/2014/main" id="{E71C0DE6-41BE-6FCE-A1DD-1F1B6A127DC9}"/>
                </a:ext>
              </a:extLst>
            </p:cNvPr>
            <p:cNvSpPr txBox="1"/>
            <p:nvPr/>
          </p:nvSpPr>
          <p:spPr>
            <a:xfrm>
              <a:off x="211378" y="1419000"/>
              <a:ext cx="2608549" cy="297774"/>
            </a:xfrm>
            <a:prstGeom prst="rect">
              <a:avLst/>
            </a:prstGeom>
            <a:noFill/>
          </p:spPr>
          <p:txBody>
            <a:bodyPr wrap="square">
              <a:spAutoFit/>
            </a:bodyPr>
            <a:lstStyle/>
            <a:p>
              <a:pPr algn="l" rtl="0">
                <a:lnSpc>
                  <a:spcPct val="115000"/>
                </a:lnSpc>
                <a:spcBef>
                  <a:spcPts val="600"/>
                </a:spcBef>
                <a:buClr>
                  <a:schemeClr val="bg1"/>
                </a:buClr>
              </a:pPr>
              <a:r>
                <a:rPr lang="en-US" sz="1200" dirty="0">
                  <a:solidFill>
                    <a:schemeClr val="bg1"/>
                  </a:solidFill>
                  <a:latin typeface="Heebo" pitchFamily="2" charset="-79"/>
                  <a:ea typeface="Tahoma" panose="020B0604030504040204" pitchFamily="34" charset="0"/>
                  <a:cs typeface="Heebo" pitchFamily="2" charset="-79"/>
                </a:rPr>
                <a:t>EC is on the municipal agenda</a:t>
              </a:r>
            </a:p>
          </p:txBody>
        </p:sp>
        <p:cxnSp>
          <p:nvCxnSpPr>
            <p:cNvPr id="11" name="Straight Connector 10">
              <a:extLst>
                <a:ext uri="{FF2B5EF4-FFF2-40B4-BE49-F238E27FC236}">
                  <a16:creationId xmlns:a16="http://schemas.microsoft.com/office/drawing/2014/main" id="{5BB0AD49-92E2-6AAD-B078-3DDC71625A95}"/>
                </a:ext>
              </a:extLst>
            </p:cNvPr>
            <p:cNvCxnSpPr/>
            <p:nvPr/>
          </p:nvCxnSpPr>
          <p:spPr>
            <a:xfrm flipH="1">
              <a:off x="248845" y="5796062"/>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082FC5-F6AC-200B-5E2E-0E458210F842}"/>
                </a:ext>
              </a:extLst>
            </p:cNvPr>
            <p:cNvCxnSpPr/>
            <p:nvPr/>
          </p:nvCxnSpPr>
          <p:spPr>
            <a:xfrm flipH="1">
              <a:off x="248845" y="4622526"/>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E6B9F50-BDAB-4126-396D-E5331A599C6A}"/>
                </a:ext>
              </a:extLst>
            </p:cNvPr>
            <p:cNvCxnSpPr/>
            <p:nvPr/>
          </p:nvCxnSpPr>
          <p:spPr>
            <a:xfrm flipH="1">
              <a:off x="279761" y="2210606"/>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3FFF4A2-878A-5DE3-22C5-31AF39579A65}"/>
                </a:ext>
              </a:extLst>
            </p:cNvPr>
            <p:cNvCxnSpPr/>
            <p:nvPr/>
          </p:nvCxnSpPr>
          <p:spPr>
            <a:xfrm flipH="1">
              <a:off x="273753" y="3301088"/>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3FE41A2-5608-7A40-9FA0-F3EFF12CA15F}"/>
                </a:ext>
              </a:extLst>
            </p:cNvPr>
            <p:cNvPicPr>
              <a:picLocks noChangeAspect="1"/>
            </p:cNvPicPr>
            <p:nvPr/>
          </p:nvPicPr>
          <p:blipFill>
            <a:blip r:embed="rId2"/>
            <a:stretch>
              <a:fillRect/>
            </a:stretch>
          </p:blipFill>
          <p:spPr>
            <a:xfrm>
              <a:off x="279761" y="3054451"/>
              <a:ext cx="459915" cy="199296"/>
            </a:xfrm>
            <a:prstGeom prst="rect">
              <a:avLst/>
            </a:prstGeom>
          </p:spPr>
        </p:pic>
        <p:pic>
          <p:nvPicPr>
            <p:cNvPr id="17" name="Picture 16">
              <a:extLst>
                <a:ext uri="{FF2B5EF4-FFF2-40B4-BE49-F238E27FC236}">
                  <a16:creationId xmlns:a16="http://schemas.microsoft.com/office/drawing/2014/main" id="{2943CE54-491E-2E8E-1419-B42ECE6668DF}"/>
                </a:ext>
              </a:extLst>
            </p:cNvPr>
            <p:cNvPicPr>
              <a:picLocks noChangeAspect="1"/>
            </p:cNvPicPr>
            <p:nvPr/>
          </p:nvPicPr>
          <p:blipFill>
            <a:blip r:embed="rId3">
              <a:lum bright="70000" contrast="-70000"/>
            </a:blip>
            <a:stretch>
              <a:fillRect/>
            </a:stretch>
          </p:blipFill>
          <p:spPr>
            <a:xfrm>
              <a:off x="248845" y="4253192"/>
              <a:ext cx="329870" cy="330738"/>
            </a:xfrm>
            <a:prstGeom prst="rect">
              <a:avLst/>
            </a:prstGeom>
          </p:spPr>
        </p:pic>
        <p:sp>
          <p:nvSpPr>
            <p:cNvPr id="18" name="TextBox 17">
              <a:extLst>
                <a:ext uri="{FF2B5EF4-FFF2-40B4-BE49-F238E27FC236}">
                  <a16:creationId xmlns:a16="http://schemas.microsoft.com/office/drawing/2014/main" id="{C52984D5-D52F-CE3F-955E-3E2E081623F5}"/>
                </a:ext>
              </a:extLst>
            </p:cNvPr>
            <p:cNvSpPr txBox="1"/>
            <p:nvPr/>
          </p:nvSpPr>
          <p:spPr>
            <a:xfrm>
              <a:off x="42002" y="184980"/>
              <a:ext cx="2813950" cy="830997"/>
            </a:xfrm>
            <a:prstGeom prst="rect">
              <a:avLst/>
            </a:prstGeom>
            <a:noFill/>
          </p:spPr>
          <p:txBody>
            <a:bodyPr wrap="square">
              <a:spAutoFit/>
            </a:bodyPr>
            <a:lstStyle/>
            <a:p>
              <a:pPr algn="l" rtl="0"/>
              <a:r>
                <a:rPr lang="en-US" sz="2400" b="1" dirty="0">
                  <a:solidFill>
                    <a:schemeClr val="bg1"/>
                  </a:solidFill>
                  <a:effectLst/>
                  <a:latin typeface="Heebo" pitchFamily="2" charset="-79"/>
                  <a:ea typeface="Tahoma" panose="020B0604030504040204" pitchFamily="34" charset="0"/>
                  <a:cs typeface="Heebo" pitchFamily="2" charset="-79"/>
                </a:rPr>
                <a:t>Municipal Officials &amp; Partnerships</a:t>
              </a:r>
              <a:endParaRPr lang="he-IL" sz="2400" b="1" dirty="0">
                <a:solidFill>
                  <a:schemeClr val="bg1"/>
                </a:solidFill>
                <a:effectLst/>
                <a:latin typeface="Heebo" pitchFamily="2" charset="-79"/>
                <a:ea typeface="Tahoma" panose="020B0604030504040204" pitchFamily="34" charset="0"/>
                <a:cs typeface="Heebo" pitchFamily="2" charset="-79"/>
              </a:endParaRPr>
            </a:p>
          </p:txBody>
        </p:sp>
        <p:pic>
          <p:nvPicPr>
            <p:cNvPr id="19" name="Graphic 18" descr="Priorities outline">
              <a:extLst>
                <a:ext uri="{FF2B5EF4-FFF2-40B4-BE49-F238E27FC236}">
                  <a16:creationId xmlns:a16="http://schemas.microsoft.com/office/drawing/2014/main" id="{79C5A4A2-C325-E625-22A1-8AC91984DC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4618" y="1080244"/>
              <a:ext cx="312913" cy="312913"/>
            </a:xfrm>
            <a:prstGeom prst="rect">
              <a:avLst/>
            </a:prstGeom>
          </p:spPr>
        </p:pic>
        <p:pic>
          <p:nvPicPr>
            <p:cNvPr id="20" name="Graphic 19" descr="Right And Left Brain outline">
              <a:extLst>
                <a:ext uri="{FF2B5EF4-FFF2-40B4-BE49-F238E27FC236}">
                  <a16:creationId xmlns:a16="http://schemas.microsoft.com/office/drawing/2014/main" id="{41599DD1-8D32-7B0F-FE48-B968D779FA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606" y="1807437"/>
              <a:ext cx="404026" cy="404026"/>
            </a:xfrm>
            <a:prstGeom prst="rect">
              <a:avLst/>
            </a:prstGeom>
          </p:spPr>
        </p:pic>
      </p:grpSp>
      <p:cxnSp>
        <p:nvCxnSpPr>
          <p:cNvPr id="21" name="Straight Connector 20">
            <a:extLst>
              <a:ext uri="{FF2B5EF4-FFF2-40B4-BE49-F238E27FC236}">
                <a16:creationId xmlns:a16="http://schemas.microsoft.com/office/drawing/2014/main" id="{C935DAE1-2A2B-DAEC-44C1-8572EF1BEFD0}"/>
              </a:ext>
            </a:extLst>
          </p:cNvPr>
          <p:cNvCxnSpPr>
            <a:cxnSpLocks/>
          </p:cNvCxnSpPr>
          <p:nvPr/>
        </p:nvCxnSpPr>
        <p:spPr>
          <a:xfrm flipH="1">
            <a:off x="248845" y="1428525"/>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C6B413-CB76-DB70-CCC2-3B9A51AF7CD7}"/>
              </a:ext>
            </a:extLst>
          </p:cNvPr>
          <p:cNvSpPr txBox="1"/>
          <p:nvPr/>
        </p:nvSpPr>
        <p:spPr>
          <a:xfrm>
            <a:off x="-114439" y="5812602"/>
            <a:ext cx="2629038" cy="579774"/>
          </a:xfrm>
          <a:prstGeom prst="rect">
            <a:avLst/>
          </a:prstGeom>
          <a:noFill/>
        </p:spPr>
        <p:txBody>
          <a:bodyPr wrap="square">
            <a:spAutoFit/>
          </a:bodyPr>
          <a:lstStyle/>
          <a:p>
            <a:pPr marR="0" lvl="0" indent="0" fontAlgn="auto">
              <a:lnSpc>
                <a:spcPct val="115000"/>
              </a:lnSpc>
              <a:spcBef>
                <a:spcPts val="0"/>
              </a:spcBef>
              <a:spcAft>
                <a:spcPts val="0"/>
              </a:spcAft>
              <a:buClrTx/>
              <a:buSzTx/>
              <a:buFontTx/>
              <a:buNone/>
              <a:tabLst/>
              <a:defRPr/>
            </a:pPr>
            <a:r>
              <a:rPr lang="he-IL" sz="1400">
                <a:solidFill>
                  <a:schemeClr val="bg1"/>
                </a:solidFill>
                <a:latin typeface="Heebo" pitchFamily="2" charset="-79"/>
                <a:ea typeface="Tahoma" panose="020B0604030504040204" pitchFamily="34" charset="0"/>
                <a:cs typeface="Heebo" pitchFamily="2" charset="-79"/>
              </a:rPr>
              <a:t>שימוש במנגנוני עבודה חדשים ופרקטיקות שיתוף ציבור</a:t>
            </a:r>
            <a:endParaRPr lang="en-IL" sz="1400">
              <a:solidFill>
                <a:schemeClr val="bg1"/>
              </a:solidFill>
              <a:latin typeface="Heebo" pitchFamily="2" charset="-79"/>
              <a:ea typeface="Tahoma" panose="020B0604030504040204" pitchFamily="34" charset="0"/>
              <a:cs typeface="Heebo" pitchFamily="2" charset="-79"/>
            </a:endParaRPr>
          </a:p>
        </p:txBody>
      </p:sp>
      <p:pic>
        <p:nvPicPr>
          <p:cNvPr id="24" name="Graphic 23" descr="Blueprint outline">
            <a:extLst>
              <a:ext uri="{FF2B5EF4-FFF2-40B4-BE49-F238E27FC236}">
                <a16:creationId xmlns:a16="http://schemas.microsoft.com/office/drawing/2014/main" id="{962FBEA1-CA06-6524-8A5E-B318FA7943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6464" y="5330257"/>
            <a:ext cx="447499" cy="447499"/>
          </a:xfrm>
          <a:prstGeom prst="rect">
            <a:avLst/>
          </a:prstGeom>
        </p:spPr>
      </p:pic>
      <p:sp>
        <p:nvSpPr>
          <p:cNvPr id="25" name="Rounded Rectangle 22">
            <a:extLst>
              <a:ext uri="{FF2B5EF4-FFF2-40B4-BE49-F238E27FC236}">
                <a16:creationId xmlns:a16="http://schemas.microsoft.com/office/drawing/2014/main" id="{1875B54A-020C-BFE8-D2E9-557A76054C64}"/>
              </a:ext>
            </a:extLst>
          </p:cNvPr>
          <p:cNvSpPr/>
          <p:nvPr/>
        </p:nvSpPr>
        <p:spPr>
          <a:xfrm>
            <a:off x="2812558" y="5189353"/>
            <a:ext cx="9136054" cy="1330500"/>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he-IL" sz="1800" b="1">
              <a:solidFill>
                <a:srgbClr val="9ABC56"/>
              </a:solidFill>
              <a:latin typeface="Heebo" pitchFamily="2" charset="-79"/>
              <a:ea typeface="Tahoma" panose="020B0604030504040204" pitchFamily="34" charset="0"/>
              <a:cs typeface="Heebo" pitchFamily="2" charset="-79"/>
            </a:endParaRPr>
          </a:p>
        </p:txBody>
      </p:sp>
      <p:sp>
        <p:nvSpPr>
          <p:cNvPr id="26" name="TextBox 25">
            <a:extLst>
              <a:ext uri="{FF2B5EF4-FFF2-40B4-BE49-F238E27FC236}">
                <a16:creationId xmlns:a16="http://schemas.microsoft.com/office/drawing/2014/main" id="{4C1B9559-CC87-E650-8379-6B7A7D817C76}"/>
              </a:ext>
            </a:extLst>
          </p:cNvPr>
          <p:cNvSpPr txBox="1"/>
          <p:nvPr/>
        </p:nvSpPr>
        <p:spPr>
          <a:xfrm>
            <a:off x="2798446" y="5233263"/>
            <a:ext cx="9136054" cy="1238801"/>
          </a:xfrm>
          <a:prstGeom prst="rect">
            <a:avLst/>
          </a:prstGeom>
          <a:noFill/>
        </p:spPr>
        <p:txBody>
          <a:bodyPr wrap="square">
            <a:spAutoFit/>
          </a:bodyPr>
          <a:lstStyle/>
          <a:p>
            <a:pPr>
              <a:spcBef>
                <a:spcPts val="600"/>
              </a:spcBef>
            </a:pPr>
            <a:r>
              <a:rPr lang="he-IL" sz="1200" b="1">
                <a:solidFill>
                  <a:srgbClr val="CD4E86"/>
                </a:solidFill>
                <a:latin typeface="Heebo" pitchFamily="2" charset="-79"/>
                <a:ea typeface="Tahoma" panose="020B0604030504040204" pitchFamily="34" charset="0"/>
                <a:cs typeface="Heebo" pitchFamily="2" charset="-79"/>
              </a:rPr>
              <a:t>פעולות ותפוקות </a:t>
            </a:r>
          </a:p>
          <a:p>
            <a:pPr marL="171450" indent="-171450">
              <a:lnSpc>
                <a:spcPts val="15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מנהלת אורבן95 העירונית</a:t>
            </a:r>
            <a:r>
              <a:rPr lang="he-IL" sz="1100">
                <a:latin typeface="Heebo" pitchFamily="2" charset="-79"/>
                <a:ea typeface="Tahoma" panose="020B0604030504040204" pitchFamily="34" charset="0"/>
                <a:cs typeface="Heebo" pitchFamily="2" charset="-79"/>
              </a:rPr>
              <a:t> מובילה תהליך </a:t>
            </a:r>
            <a:r>
              <a:rPr lang="he-IL" sz="1100" dirty="0" err="1">
                <a:latin typeface="Heebo" pitchFamily="2" charset="-79"/>
                <a:ea typeface="Tahoma" panose="020B0604030504040204" pitchFamily="34" charset="0"/>
                <a:cs typeface="Heebo" pitchFamily="2" charset="-79"/>
              </a:rPr>
              <a:t>מנטורינג</a:t>
            </a:r>
            <a:r>
              <a:rPr lang="he-IL" sz="1100">
                <a:latin typeface="Heebo" pitchFamily="2" charset="-79"/>
                <a:ea typeface="Tahoma" panose="020B0604030504040204" pitchFamily="34" charset="0"/>
                <a:cs typeface="Heebo" pitchFamily="2" charset="-79"/>
              </a:rPr>
              <a:t> למנהלת הנכנסת של מחלקת גיל הרך החדשה שהוקמה ב-2023 תחת אגף חינוך בעירייה.</a:t>
            </a:r>
            <a:endParaRPr lang="he-IL" sz="1100" u="sng">
              <a:latin typeface="Heebo" pitchFamily="2" charset="-79"/>
              <a:ea typeface="Tahoma" panose="020B0604030504040204" pitchFamily="34" charset="0"/>
              <a:cs typeface="Heebo" pitchFamily="2" charset="-79"/>
            </a:endParaRPr>
          </a:p>
          <a:p>
            <a:pPr marL="171450" indent="-171450">
              <a:lnSpc>
                <a:spcPts val="15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מנהלת אורבן95 העירונית משתתפת קבועה בוועדת</a:t>
            </a:r>
            <a:r>
              <a:rPr lang="he-IL" sz="1100" u="sng" dirty="0">
                <a:latin typeface="Heebo" pitchFamily="2" charset="-79"/>
                <a:ea typeface="Tahoma" panose="020B0604030504040204" pitchFamily="34" charset="0"/>
                <a:cs typeface="Heebo" pitchFamily="2" charset="-79"/>
              </a:rPr>
              <a:t> </a:t>
            </a:r>
            <a:r>
              <a:rPr lang="he-IL" sz="1100" u="sng">
                <a:latin typeface="Heebo" pitchFamily="2" charset="-79"/>
                <a:ea typeface="Tahoma" panose="020B0604030504040204" pitchFamily="34" charset="0"/>
                <a:cs typeface="Heebo" pitchFamily="2" charset="-79"/>
              </a:rPr>
              <a:t>גיל רך </a:t>
            </a:r>
            <a:r>
              <a:rPr lang="he-IL" sz="1100">
                <a:latin typeface="Heebo" pitchFamily="2" charset="-79"/>
                <a:ea typeface="Tahoma" panose="020B0604030504040204" pitchFamily="34" charset="0"/>
                <a:cs typeface="Heebo" pitchFamily="2" charset="-79"/>
              </a:rPr>
              <a:t>של התוכנית הלאומית 360 ילדים ונוער בסיכון, לצד נציגי אגפי רווחה, קהילה, בריאות, חינוך ועוד.</a:t>
            </a:r>
          </a:p>
          <a:p>
            <a:pPr marL="171450" indent="-171450">
              <a:lnSpc>
                <a:spcPts val="15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מושב בנושא בטיחות ילדים – </a:t>
            </a:r>
            <a:r>
              <a:rPr lang="he-IL" sz="1100">
                <a:latin typeface="Heebo" pitchFamily="2" charset="-79"/>
                <a:ea typeface="Tahoma" panose="020B0604030504040204" pitchFamily="34" charset="0"/>
                <a:cs typeface="Heebo" pitchFamily="2" charset="-79"/>
              </a:rPr>
              <a:t>שיתוף פעולה בין יחידות עיריית בית שמש לבין מיזם 'קהילה מיטיבה' של </a:t>
            </a:r>
            <a:r>
              <a:rPr lang="he-IL" sz="1100" dirty="0">
                <a:latin typeface="Heebo" pitchFamily="2" charset="-79"/>
                <a:ea typeface="Tahoma" panose="020B0604030504040204" pitchFamily="34" charset="0"/>
                <a:cs typeface="Heebo" pitchFamily="2" charset="-79"/>
              </a:rPr>
              <a:t>הג'וינט</a:t>
            </a:r>
            <a:r>
              <a:rPr lang="he-IL" sz="1100">
                <a:latin typeface="Heebo" pitchFamily="2" charset="-79"/>
                <a:ea typeface="Tahoma" panose="020B0604030504040204" pitchFamily="34" charset="0"/>
                <a:cs typeface="Heebo" pitchFamily="2" charset="-79"/>
              </a:rPr>
              <a:t>, אורבן95, ארגון 'בטרם', </a:t>
            </a:r>
            <a:r>
              <a:rPr lang="he-IL" sz="1100" dirty="0" err="1">
                <a:latin typeface="Heebo" pitchFamily="2" charset="-79"/>
                <a:ea typeface="Tahoma" panose="020B0604030504040204" pitchFamily="34" charset="0"/>
                <a:cs typeface="Heebo" pitchFamily="2" charset="-79"/>
              </a:rPr>
              <a:t>רלב"ד</a:t>
            </a:r>
            <a:r>
              <a:rPr lang="he-IL" sz="1100">
                <a:latin typeface="Heebo" pitchFamily="2" charset="-79"/>
                <a:ea typeface="Tahoma" panose="020B0604030504040204" pitchFamily="34" charset="0"/>
                <a:cs typeface="Heebo" pitchFamily="2" charset="-79"/>
              </a:rPr>
              <a:t>, וקופות החולים.</a:t>
            </a:r>
          </a:p>
          <a:p>
            <a:pPr marL="171450" indent="-171450">
              <a:lnSpc>
                <a:spcPts val="15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פעילות ניקיון ברמת אברהם</a:t>
            </a:r>
            <a:r>
              <a:rPr lang="he-IL" sz="1100">
                <a:latin typeface="Heebo" pitchFamily="2" charset="-79"/>
                <a:ea typeface="Tahoma" panose="020B0604030504040204" pitchFamily="34" charset="0"/>
                <a:cs typeface="Heebo" pitchFamily="2" charset="-79"/>
              </a:rPr>
              <a:t> הובלה על ידי אגף תפעול, אשר ערך מפגש תושבים מקדים לתיאום ציפיות בין הקהילה לעירייה.</a:t>
            </a:r>
          </a:p>
          <a:p>
            <a:pPr marL="171450" indent="-171450">
              <a:lnSpc>
                <a:spcPts val="1500"/>
              </a:lnSpc>
              <a:buFont typeface="Arial" panose="020B0604020202020204" pitchFamily="34" charset="0"/>
              <a:buChar char="•"/>
            </a:pPr>
            <a:r>
              <a:rPr lang="he-IL" sz="1100" b="1">
                <a:latin typeface="Heebo" pitchFamily="2" charset="-79"/>
                <a:ea typeface="Tahoma" panose="020B0604030504040204" pitchFamily="34" charset="0"/>
                <a:cs typeface="Heebo" pitchFamily="2" charset="-79"/>
              </a:rPr>
              <a:t>גיוס תורמים פרטיים </a:t>
            </a:r>
            <a:r>
              <a:rPr lang="he-IL" sz="1100">
                <a:latin typeface="Heebo" pitchFamily="2" charset="-79"/>
                <a:ea typeface="Tahoma" panose="020B0604030504040204" pitchFamily="34" charset="0"/>
                <a:cs typeface="Heebo" pitchFamily="2" charset="-79"/>
              </a:rPr>
              <a:t>(רתימת שותפים ואיגום משאבים חיצוניים) למימון </a:t>
            </a:r>
            <a:r>
              <a:rPr lang="he-IL" sz="1100" u="sng">
                <a:latin typeface="Heebo" pitchFamily="2" charset="-79"/>
                <a:ea typeface="Tahoma" panose="020B0604030504040204" pitchFamily="34" charset="0"/>
                <a:cs typeface="Heebo" pitchFamily="2" charset="-79"/>
              </a:rPr>
              <a:t>פעילויות הפוגה וחוסן להורים וילדים בשעת חירום</a:t>
            </a:r>
            <a:r>
              <a:rPr lang="he-IL" sz="1100">
                <a:latin typeface="Heebo" pitchFamily="2" charset="-79"/>
                <a:ea typeface="Tahoma" panose="020B0604030504040204" pitchFamily="34" charset="0"/>
                <a:cs typeface="Heebo" pitchFamily="2" charset="-79"/>
              </a:rPr>
              <a:t>, בהובלת אגף קהילה בעירייה.</a:t>
            </a:r>
          </a:p>
        </p:txBody>
      </p:sp>
      <p:sp>
        <p:nvSpPr>
          <p:cNvPr id="27" name="Rounded Rectangle 24">
            <a:extLst>
              <a:ext uri="{FF2B5EF4-FFF2-40B4-BE49-F238E27FC236}">
                <a16:creationId xmlns:a16="http://schemas.microsoft.com/office/drawing/2014/main" id="{10C42A3B-C908-5298-DA69-326FCD5D0B1D}"/>
              </a:ext>
            </a:extLst>
          </p:cNvPr>
          <p:cNvSpPr/>
          <p:nvPr/>
        </p:nvSpPr>
        <p:spPr>
          <a:xfrm>
            <a:off x="2798425" y="112043"/>
            <a:ext cx="9144448" cy="2074107"/>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8" name="Rounded Rectangle 24">
            <a:extLst>
              <a:ext uri="{FF2B5EF4-FFF2-40B4-BE49-F238E27FC236}">
                <a16:creationId xmlns:a16="http://schemas.microsoft.com/office/drawing/2014/main" id="{BA1F667A-7B3A-B7E0-35DC-45DAAACC9014}"/>
              </a:ext>
            </a:extLst>
          </p:cNvPr>
          <p:cNvSpPr/>
          <p:nvPr/>
        </p:nvSpPr>
        <p:spPr>
          <a:xfrm>
            <a:off x="2817279" y="3352556"/>
            <a:ext cx="9128785" cy="93186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9" name="Rounded Rectangle 24">
            <a:extLst>
              <a:ext uri="{FF2B5EF4-FFF2-40B4-BE49-F238E27FC236}">
                <a16:creationId xmlns:a16="http://schemas.microsoft.com/office/drawing/2014/main" id="{DF1F1856-4CB0-4257-CE67-FCE5281BDDE3}"/>
              </a:ext>
            </a:extLst>
          </p:cNvPr>
          <p:cNvSpPr/>
          <p:nvPr/>
        </p:nvSpPr>
        <p:spPr>
          <a:xfrm>
            <a:off x="2812558" y="4396733"/>
            <a:ext cx="9121942" cy="68942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0" name="Rounded Rectangle 24">
            <a:extLst>
              <a:ext uri="{FF2B5EF4-FFF2-40B4-BE49-F238E27FC236}">
                <a16:creationId xmlns:a16="http://schemas.microsoft.com/office/drawing/2014/main" id="{1F914976-BEAC-B475-7DEA-69DEFE4CF777}"/>
              </a:ext>
            </a:extLst>
          </p:cNvPr>
          <p:cNvSpPr/>
          <p:nvPr/>
        </p:nvSpPr>
        <p:spPr>
          <a:xfrm>
            <a:off x="2810058" y="2290428"/>
            <a:ext cx="9144448" cy="949752"/>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1" name="TextBox 30">
            <a:extLst>
              <a:ext uri="{FF2B5EF4-FFF2-40B4-BE49-F238E27FC236}">
                <a16:creationId xmlns:a16="http://schemas.microsoft.com/office/drawing/2014/main" id="{52B19AE3-8BE0-47D2-6CE7-92C4BF142DE6}"/>
              </a:ext>
            </a:extLst>
          </p:cNvPr>
          <p:cNvSpPr txBox="1"/>
          <p:nvPr/>
        </p:nvSpPr>
        <p:spPr>
          <a:xfrm>
            <a:off x="2817279" y="2323086"/>
            <a:ext cx="9130254" cy="882357"/>
          </a:xfrm>
          <a:prstGeom prst="rect">
            <a:avLst/>
          </a:prstGeom>
          <a:noFill/>
        </p:spPr>
        <p:txBody>
          <a:bodyPr wrap="square">
            <a:spAutoFit/>
          </a:bodyPr>
          <a:lstStyle/>
          <a:p>
            <a:pPr>
              <a:lnSpc>
                <a:spcPct val="115000"/>
              </a:lnSpc>
            </a:pPr>
            <a:r>
              <a:rPr lang="he-IL" sz="1200" b="1">
                <a:solidFill>
                  <a:srgbClr val="CD4E86"/>
                </a:solidFill>
                <a:latin typeface="Heebo" pitchFamily="2" charset="-79"/>
                <a:ea typeface="Tahoma" panose="020B0604030504040204" pitchFamily="34" charset="0"/>
                <a:cs typeface="Heebo" pitchFamily="2" charset="-79"/>
              </a:rPr>
              <a:t>הכשרות והשתלמויות למחנכות-מטפלות</a:t>
            </a:r>
          </a:p>
          <a:p>
            <a:pPr marL="171450" indent="-171450">
              <a:lnSpc>
                <a:spcPct val="115000"/>
              </a:lnSpc>
              <a:buFont typeface="Arial" panose="020B0604020202020204" pitchFamily="34" charset="0"/>
              <a:buChar char="•"/>
            </a:pPr>
            <a:r>
              <a:rPr lang="he-IL" sz="1100">
                <a:latin typeface="Heebo" pitchFamily="2" charset="-79"/>
                <a:ea typeface="Tahoma" panose="020B0604030504040204" pitchFamily="34" charset="0"/>
                <a:cs typeface="Heebo" pitchFamily="2" charset="-79"/>
              </a:rPr>
              <a:t>תוכנית הכשרה למטפלות-מחנכות הופקה </a:t>
            </a:r>
            <a:r>
              <a:rPr lang="he-IL" sz="1100" b="1">
                <a:latin typeface="Heebo" pitchFamily="2" charset="-79"/>
                <a:ea typeface="Tahoma" panose="020B0604030504040204" pitchFamily="34" charset="0"/>
                <a:cs typeface="Heebo" pitchFamily="2" charset="-79"/>
              </a:rPr>
              <a:t>במימון משותף </a:t>
            </a:r>
            <a:r>
              <a:rPr lang="he-IL" sz="1100">
                <a:latin typeface="Heebo" pitchFamily="2" charset="-79"/>
                <a:ea typeface="Tahoma" panose="020B0604030504040204" pitchFamily="34" charset="0"/>
                <a:cs typeface="Heebo" pitchFamily="2" charset="-79"/>
              </a:rPr>
              <a:t>של מחלקת הגיל הרך בעיריית בית שמש ו-360 התוכנית הלאומית לילדים ונוער בסיכון.</a:t>
            </a:r>
          </a:p>
          <a:p>
            <a:pPr marL="171450" indent="-171450">
              <a:lnSpc>
                <a:spcPct val="115000"/>
              </a:lnSpc>
              <a:buFont typeface="Arial" panose="020B0604020202020204" pitchFamily="34" charset="0"/>
              <a:buChar char="•"/>
            </a:pPr>
            <a:r>
              <a:rPr lang="he-IL" sz="1100">
                <a:latin typeface="Heebo" pitchFamily="2" charset="-79"/>
                <a:ea typeface="Tahoma" panose="020B0604030504040204" pitchFamily="34" charset="0"/>
                <a:cs typeface="Heebo" pitchFamily="2" charset="-79"/>
              </a:rPr>
              <a:t>המפגש השנתי לצוותי מעונות הופק </a:t>
            </a:r>
            <a:r>
              <a:rPr lang="he-IL" sz="1100" u="sng">
                <a:latin typeface="Heebo" pitchFamily="2" charset="-79"/>
                <a:ea typeface="Tahoma" panose="020B0604030504040204" pitchFamily="34" charset="0"/>
                <a:cs typeface="Heebo" pitchFamily="2" charset="-79"/>
              </a:rPr>
              <a:t>בשיתוף בין משרד החינוך לעיריית בית שמש </a:t>
            </a:r>
            <a:r>
              <a:rPr lang="he-IL" sz="1100">
                <a:latin typeface="Heebo" pitchFamily="2" charset="-79"/>
                <a:ea typeface="Tahoma" panose="020B0604030504040204" pitchFamily="34" charset="0"/>
                <a:cs typeface="Heebo" pitchFamily="2" charset="-79"/>
              </a:rPr>
              <a:t>(מינהל חינוך, מחלקת הגיל הרך ואורבן95), </a:t>
            </a:r>
            <a:r>
              <a:rPr lang="he-IL" sz="1100" b="1">
                <a:latin typeface="Heebo" pitchFamily="2" charset="-79"/>
                <a:ea typeface="Tahoma" panose="020B0604030504040204" pitchFamily="34" charset="0"/>
                <a:cs typeface="Heebo" pitchFamily="2" charset="-79"/>
              </a:rPr>
              <a:t>ובמימון עירוני.</a:t>
            </a:r>
          </a:p>
          <a:p>
            <a:pPr marL="171450" indent="-171450">
              <a:lnSpc>
                <a:spcPct val="115000"/>
              </a:lnSpc>
              <a:buFont typeface="Arial" panose="020B0604020202020204" pitchFamily="34" charset="0"/>
              <a:buChar char="•"/>
            </a:pPr>
            <a:r>
              <a:rPr lang="he-IL" sz="1100">
                <a:latin typeface="Heebo" pitchFamily="2" charset="-79"/>
                <a:ea typeface="Tahoma" panose="020B0604030504040204" pitchFamily="34" charset="0"/>
                <a:cs typeface="Heebo" pitchFamily="2" charset="-79"/>
              </a:rPr>
              <a:t>כנס 'כוח לגדול' והשתלמות תזונה למטפלות-מחנכות הופקו על ידי עיריית בית שמש, </a:t>
            </a:r>
            <a:r>
              <a:rPr lang="he-IL" sz="1100" b="1">
                <a:latin typeface="Heebo" pitchFamily="2" charset="-79"/>
                <a:ea typeface="Tahoma" panose="020B0604030504040204" pitchFamily="34" charset="0"/>
                <a:cs typeface="Heebo" pitchFamily="2" charset="-79"/>
              </a:rPr>
              <a:t>בנוכחות ראש העיר, ובמימון עירוני.</a:t>
            </a:r>
          </a:p>
        </p:txBody>
      </p:sp>
      <p:sp>
        <p:nvSpPr>
          <p:cNvPr id="32" name="TextBox 31">
            <a:extLst>
              <a:ext uri="{FF2B5EF4-FFF2-40B4-BE49-F238E27FC236}">
                <a16:creationId xmlns:a16="http://schemas.microsoft.com/office/drawing/2014/main" id="{EE8E269B-7E87-E9CD-A58B-6A12D72D06D1}"/>
              </a:ext>
            </a:extLst>
          </p:cNvPr>
          <p:cNvSpPr txBox="1"/>
          <p:nvPr/>
        </p:nvSpPr>
        <p:spPr>
          <a:xfrm>
            <a:off x="2783629" y="3378017"/>
            <a:ext cx="9144448" cy="881780"/>
          </a:xfrm>
          <a:prstGeom prst="rect">
            <a:avLst/>
          </a:prstGeom>
          <a:noFill/>
        </p:spPr>
        <p:txBody>
          <a:bodyPr wrap="square">
            <a:spAutoFit/>
          </a:bodyPr>
          <a:lstStyle/>
          <a:p>
            <a:pPr>
              <a:lnSpc>
                <a:spcPct val="115000"/>
              </a:lnSpc>
            </a:pPr>
            <a:r>
              <a:rPr lang="he-IL" sz="1200" b="1">
                <a:solidFill>
                  <a:srgbClr val="CD4E86"/>
                </a:solidFill>
                <a:latin typeface="Heebo" pitchFamily="2" charset="-79"/>
                <a:ea typeface="Tahoma" panose="020B0604030504040204" pitchFamily="34" charset="0"/>
                <a:cs typeface="Heebo" pitchFamily="2" charset="-79"/>
              </a:rPr>
              <a:t>גינה קהילתית – טיפת חלב קריה חרדית*</a:t>
            </a:r>
          </a:p>
          <a:p>
            <a:pPr marL="171450" indent="-171450" algn="r" rtl="1" fontAlgn="base">
              <a:lnSpc>
                <a:spcPts val="1500"/>
              </a:lnSpc>
              <a:buFont typeface="Arial" panose="020B0604020202020204" pitchFamily="34" charset="0"/>
              <a:buChar char="•"/>
            </a:pPr>
            <a:r>
              <a:rPr lang="he-IL" sz="1100">
                <a:latin typeface="Heebo" pitchFamily="2" charset="-79"/>
                <a:ea typeface="Tahoma" panose="020B0604030504040204" pitchFamily="34" charset="0"/>
                <a:cs typeface="Heebo" pitchFamily="2" charset="-79"/>
              </a:rPr>
              <a:t>ועדת ההיגוי של הפיילוט כללה </a:t>
            </a:r>
            <a:r>
              <a:rPr lang="he-IL" sz="1100" b="1">
                <a:latin typeface="Heebo" pitchFamily="2" charset="-79"/>
                <a:ea typeface="Tahoma" panose="020B0604030504040204" pitchFamily="34" charset="0"/>
                <a:cs typeface="Heebo" pitchFamily="2" charset="-79"/>
              </a:rPr>
              <a:t>יחידות עירוניות שונות </a:t>
            </a:r>
            <a:r>
              <a:rPr lang="he-IL" sz="1100">
                <a:latin typeface="Heebo" pitchFamily="2" charset="-79"/>
                <a:ea typeface="Tahoma" panose="020B0604030504040204" pitchFamily="34" charset="0"/>
                <a:cs typeface="Heebo" pitchFamily="2" charset="-79"/>
              </a:rPr>
              <a:t>(בריאות, פניות הציבור, קהילה, גיל הרך) </a:t>
            </a:r>
            <a:r>
              <a:rPr lang="he-IL" sz="1100" b="1">
                <a:latin typeface="Heebo" pitchFamily="2" charset="-79"/>
                <a:ea typeface="Tahoma" panose="020B0604030504040204" pitchFamily="34" charset="0"/>
                <a:cs typeface="Heebo" pitchFamily="2" charset="-79"/>
              </a:rPr>
              <a:t>ושותפים חיצוניים </a:t>
            </a:r>
            <a:r>
              <a:rPr lang="he-IL" sz="1100">
                <a:latin typeface="Heebo" pitchFamily="2" charset="-79"/>
                <a:ea typeface="Tahoma" panose="020B0604030504040204" pitchFamily="34" charset="0"/>
                <a:cs typeface="Heebo" pitchFamily="2" charset="-79"/>
              </a:rPr>
              <a:t>(משרד הבריאות, בצלאל "בין הטיפות").</a:t>
            </a:r>
            <a:endParaRPr lang="he-IL" sz="1100" b="1">
              <a:latin typeface="Heebo" pitchFamily="2" charset="-79"/>
              <a:ea typeface="Tahoma" panose="020B0604030504040204" pitchFamily="34" charset="0"/>
              <a:cs typeface="Heebo" pitchFamily="2" charset="-79"/>
            </a:endParaRPr>
          </a:p>
          <a:p>
            <a:pPr marL="171450" indent="-171450" algn="r" rtl="1" fontAlgn="base">
              <a:lnSpc>
                <a:spcPts val="1500"/>
              </a:lnSpc>
              <a:buFont typeface="Arial" panose="020B0604020202020204" pitchFamily="34" charset="0"/>
              <a:buChar char="•"/>
            </a:pPr>
            <a:r>
              <a:rPr lang="he-IL" sz="1100">
                <a:latin typeface="Heebo" pitchFamily="2" charset="-79"/>
                <a:ea typeface="Tahoma" panose="020B0604030504040204" pitchFamily="34" charset="0"/>
                <a:cs typeface="Heebo" pitchFamily="2" charset="-79"/>
              </a:rPr>
              <a:t>צוות 'בין הטיפות' הכין </a:t>
            </a:r>
            <a:r>
              <a:rPr lang="he-IL" sz="1100" b="1">
                <a:latin typeface="Heebo" pitchFamily="2" charset="-79"/>
                <a:ea typeface="Tahoma" panose="020B0604030504040204" pitchFamily="34" charset="0"/>
                <a:cs typeface="Heebo" pitchFamily="2" charset="-79"/>
              </a:rPr>
              <a:t>תוכנית אדריכלית לשיפור מרחב ההתערבות</a:t>
            </a:r>
            <a:r>
              <a:rPr lang="he-IL" sz="1100">
                <a:latin typeface="Heebo" pitchFamily="2" charset="-79"/>
                <a:ea typeface="Tahoma" panose="020B0604030504040204" pitchFamily="34" charset="0"/>
                <a:cs typeface="Heebo" pitchFamily="2" charset="-79"/>
              </a:rPr>
              <a:t>, הכולל קטלוג אלמנטים ייעודי לעיצוב חצר טיפת החלב בקריה החרדית.</a:t>
            </a:r>
          </a:p>
          <a:p>
            <a:pPr marL="171450" indent="-171450" algn="r" rtl="1" fontAlgn="base">
              <a:lnSpc>
                <a:spcPts val="1500"/>
              </a:lnSpc>
              <a:buFont typeface="Arial" panose="020B0604020202020204" pitchFamily="34" charset="0"/>
              <a:buChar char="•"/>
            </a:pPr>
            <a:r>
              <a:rPr lang="he-IL" sz="1100">
                <a:latin typeface="Heebo" pitchFamily="2" charset="-79"/>
                <a:ea typeface="Tahoma" panose="020B0604030504040204" pitchFamily="34" charset="0"/>
                <a:cs typeface="Heebo" pitchFamily="2" charset="-79"/>
              </a:rPr>
              <a:t>המחקר המקדים כלל </a:t>
            </a:r>
            <a:r>
              <a:rPr lang="he-IL" sz="1100" b="1">
                <a:latin typeface="Heebo" pitchFamily="2" charset="-79"/>
                <a:ea typeface="Tahoma" panose="020B0604030504040204" pitchFamily="34" charset="0"/>
                <a:cs typeface="Heebo" pitchFamily="2" charset="-79"/>
              </a:rPr>
              <a:t>מפגש שיתוף ציבור למיפוי צרכי התושבים, לטובת התאמת המענה והתכנים לצרכי הגיל הרך ומלוויו</a:t>
            </a:r>
            <a:r>
              <a:rPr lang="he-IL" sz="1100">
                <a:latin typeface="Heebo" pitchFamily="2" charset="-79"/>
                <a:ea typeface="Tahoma" panose="020B0604030504040204" pitchFamily="34" charset="0"/>
                <a:cs typeface="Heebo" pitchFamily="2" charset="-79"/>
              </a:rPr>
              <a:t>.</a:t>
            </a:r>
          </a:p>
        </p:txBody>
      </p:sp>
      <p:sp>
        <p:nvSpPr>
          <p:cNvPr id="33" name="TextBox 32">
            <a:extLst>
              <a:ext uri="{FF2B5EF4-FFF2-40B4-BE49-F238E27FC236}">
                <a16:creationId xmlns:a16="http://schemas.microsoft.com/office/drawing/2014/main" id="{477FEAD3-0080-0933-D40B-14970380C65B}"/>
              </a:ext>
            </a:extLst>
          </p:cNvPr>
          <p:cNvSpPr txBox="1"/>
          <p:nvPr/>
        </p:nvSpPr>
        <p:spPr>
          <a:xfrm>
            <a:off x="2839555" y="4410145"/>
            <a:ext cx="9082756" cy="689420"/>
          </a:xfrm>
          <a:prstGeom prst="rect">
            <a:avLst/>
          </a:prstGeom>
          <a:noFill/>
        </p:spPr>
        <p:txBody>
          <a:bodyPr wrap="square">
            <a:spAutoFit/>
          </a:bodyPr>
          <a:lstStyle/>
          <a:p>
            <a:pPr>
              <a:lnSpc>
                <a:spcPct val="115000"/>
              </a:lnSpc>
            </a:pPr>
            <a:r>
              <a:rPr lang="he-IL" sz="1200" b="1">
                <a:solidFill>
                  <a:srgbClr val="CD4E86"/>
                </a:solidFill>
                <a:latin typeface="Heebo" pitchFamily="2" charset="-79"/>
                <a:ea typeface="Tahoma" panose="020B0604030504040204" pitchFamily="34" charset="0"/>
                <a:cs typeface="Heebo" pitchFamily="2" charset="-79"/>
              </a:rPr>
              <a:t>תוצרי סדנת 'רשות פוגשת קהילה' - המתנ"ס הנייד ופעילויות '</a:t>
            </a:r>
            <a:r>
              <a:rPr lang="he-IL" sz="1200" b="1" dirty="0" err="1">
                <a:solidFill>
                  <a:srgbClr val="CD4E86"/>
                </a:solidFill>
                <a:latin typeface="Heebo" pitchFamily="2" charset="-79"/>
                <a:ea typeface="Tahoma" panose="020B0604030504040204" pitchFamily="34" charset="0"/>
                <a:cs typeface="Heebo" pitchFamily="2" charset="-79"/>
              </a:rPr>
              <a:t>זעירא</a:t>
            </a:r>
            <a:r>
              <a:rPr lang="he-IL" sz="1200" b="1">
                <a:solidFill>
                  <a:srgbClr val="CD4E86"/>
                </a:solidFill>
                <a:latin typeface="Heebo" pitchFamily="2" charset="-79"/>
                <a:ea typeface="Tahoma" panose="020B0604030504040204" pitchFamily="34" charset="0"/>
                <a:cs typeface="Heebo" pitchFamily="2" charset="-79"/>
              </a:rPr>
              <a:t>' בשכונות </a:t>
            </a:r>
          </a:p>
          <a:p>
            <a:pPr marL="171450" indent="-171450" fontAlgn="base">
              <a:lnSpc>
                <a:spcPts val="1500"/>
              </a:lnSpc>
              <a:buFont typeface="Arial" panose="020B0604020202020204" pitchFamily="34" charset="0"/>
              <a:buChar char="•"/>
            </a:pPr>
            <a:r>
              <a:rPr lang="he-IL" sz="1100" b="1">
                <a:latin typeface="Heebo" pitchFamily="2" charset="-79"/>
                <a:ea typeface="Tahoma" panose="020B0604030504040204" pitchFamily="34" charset="0"/>
                <a:cs typeface="Heebo" pitchFamily="2" charset="-79"/>
              </a:rPr>
              <a:t>פיתוח מענים של פעילויות תוכן לילדים בגיל הרך והוריהם, במימון עירוני מלא,</a:t>
            </a:r>
            <a:r>
              <a:rPr lang="he-IL" sz="1100">
                <a:latin typeface="Heebo" pitchFamily="2" charset="-79"/>
                <a:ea typeface="Tahoma" panose="020B0604030504040204" pitchFamily="34" charset="0"/>
                <a:cs typeface="Heebo" pitchFamily="2" charset="-79"/>
              </a:rPr>
              <a:t> ובהתאמה לצרכי הזרמים השונים בציבור החרדי, כפי שזוהו בתהליך שיתוף ציבור במסגרת סדנה לגורמי עירייה.</a:t>
            </a:r>
          </a:p>
        </p:txBody>
      </p:sp>
      <p:sp>
        <p:nvSpPr>
          <p:cNvPr id="35" name="TextBox 34">
            <a:extLst>
              <a:ext uri="{FF2B5EF4-FFF2-40B4-BE49-F238E27FC236}">
                <a16:creationId xmlns:a16="http://schemas.microsoft.com/office/drawing/2014/main" id="{158D521D-B9A0-B3E7-A50D-1AC9B43BF6F2}"/>
              </a:ext>
            </a:extLst>
          </p:cNvPr>
          <p:cNvSpPr txBox="1"/>
          <p:nvPr/>
        </p:nvSpPr>
        <p:spPr>
          <a:xfrm>
            <a:off x="2783628" y="124709"/>
            <a:ext cx="9178931" cy="2112886"/>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spcAft>
                <a:spcPts val="0"/>
              </a:spcAft>
            </a:pPr>
            <a:r>
              <a:rPr lang="he-IL" sz="1200" b="1" dirty="0">
                <a:solidFill>
                  <a:srgbClr val="CD4E86"/>
                </a:solidFill>
                <a:latin typeface="Heebo" pitchFamily="2" charset="-79"/>
                <a:ea typeface="Tahoma" panose="020B0604030504040204" pitchFamily="34" charset="0"/>
                <a:cs typeface="Heebo" pitchFamily="2" charset="-79"/>
              </a:rPr>
              <a:t>הכשרות וסיורים לגורמי עירייה - 'כשקהילה פוגשת מרחב' וסיור לירושלים</a:t>
            </a:r>
          </a:p>
          <a:p>
            <a:pPr marL="171450" indent="-171450">
              <a:lnSpc>
                <a:spcPts val="1500"/>
              </a:lnSpc>
              <a:spcAft>
                <a:spcPts val="0"/>
              </a:spcAft>
              <a:buFont typeface="Arial" panose="020B0604020202020204" pitchFamily="34" charset="0"/>
              <a:buChar char="•"/>
            </a:pPr>
            <a:r>
              <a:rPr lang="he-IL" sz="1100" b="1" dirty="0">
                <a:latin typeface="Heebo" pitchFamily="2" charset="-79"/>
                <a:ea typeface="Tahoma" panose="020B0604030504040204" pitchFamily="34" charset="0"/>
                <a:cs typeface="Heebo" pitchFamily="2" charset="-79"/>
              </a:rPr>
              <a:t>25 עובדי עירייה ממחלקות שפ"ע וקהילה </a:t>
            </a:r>
            <a:r>
              <a:rPr lang="he-IL" sz="1100" dirty="0">
                <a:latin typeface="Heebo" pitchFamily="2" charset="-79"/>
                <a:ea typeface="Tahoma" panose="020B0604030504040204" pitchFamily="34" charset="0"/>
                <a:cs typeface="Heebo" pitchFamily="2" charset="-79"/>
              </a:rPr>
              <a:t>השתתפו בהכשרה מטעם הצוות העירוני, בברכת ראש העיר והנהלת העירייה. המשתתפים נתרמו באופנים רבים -</a:t>
            </a:r>
          </a:p>
          <a:p>
            <a:pPr marL="171450" indent="-171450">
              <a:lnSpc>
                <a:spcPts val="1500"/>
              </a:lnSpc>
              <a:spcAft>
                <a:spcPts val="0"/>
              </a:spcAft>
              <a:buFont typeface="Courier New" panose="02070309020205020404" pitchFamily="49" charset="0"/>
              <a:buChar char="o"/>
            </a:pPr>
            <a:r>
              <a:rPr lang="he-IL" sz="1100" dirty="0">
                <a:latin typeface="Heebo" pitchFamily="2" charset="-79"/>
                <a:ea typeface="Tahoma" panose="020B0604030504040204" pitchFamily="34" charset="0"/>
                <a:cs typeface="Heebo" pitchFamily="2" charset="-79"/>
              </a:rPr>
              <a:t>רכישת ידע וכלים לבחינת המרחב הציבורי להתאמתו לצרכי הגיל הרך – "</a:t>
            </a:r>
            <a:r>
              <a:rPr lang="he-IL" sz="1100" i="1" dirty="0">
                <a:latin typeface="Heebo" pitchFamily="2" charset="-79"/>
                <a:ea typeface="Tahoma" panose="020B0604030504040204" pitchFamily="34" charset="0"/>
                <a:cs typeface="Heebo" pitchFamily="2" charset="-79"/>
              </a:rPr>
              <a:t> יצאנו לשטח, ופתאום הבנתי שכשעושים פתח לאשפה כדאי שהוא יהיה יותר תחתון."</a:t>
            </a:r>
          </a:p>
          <a:p>
            <a:pPr marL="171450" indent="-171450">
              <a:lnSpc>
                <a:spcPts val="1500"/>
              </a:lnSpc>
              <a:spcAft>
                <a:spcPts val="0"/>
              </a:spcAft>
              <a:buFont typeface="Courier New" panose="02070309020205020404" pitchFamily="49" charset="0"/>
              <a:buChar char="o"/>
            </a:pPr>
            <a:r>
              <a:rPr lang="he-IL" sz="1100" dirty="0">
                <a:latin typeface="Heebo" pitchFamily="2" charset="-79"/>
                <a:ea typeface="Tahoma" panose="020B0604030504040204" pitchFamily="34" charset="0"/>
                <a:cs typeface="Heebo" pitchFamily="2" charset="-79"/>
              </a:rPr>
              <a:t>התנסות בשיתוף ציבור ופיתוח מענים לגיל הרך ומלוויו </a:t>
            </a:r>
            <a:r>
              <a:rPr lang="he-IL" sz="1100" i="1" dirty="0">
                <a:latin typeface="Heebo" pitchFamily="2" charset="-79"/>
                <a:ea typeface="Tahoma" panose="020B0604030504040204" pitchFamily="34" charset="0"/>
                <a:cs typeface="Heebo" pitchFamily="2" charset="-79"/>
              </a:rPr>
              <a:t>– "הבנתי שיש מקום לשיפורים כמו עידוד אינטראקציה בין הורים לילדים, לגרום לילדים לשחק במרחב."</a:t>
            </a:r>
          </a:p>
          <a:p>
            <a:pPr marL="171450" indent="-171450">
              <a:lnSpc>
                <a:spcPts val="1500"/>
              </a:lnSpc>
              <a:spcAft>
                <a:spcPts val="0"/>
              </a:spcAft>
              <a:buFont typeface="Courier New" panose="02070309020205020404" pitchFamily="49" charset="0"/>
              <a:buChar char="o"/>
            </a:pPr>
            <a:r>
              <a:rPr lang="he-IL" sz="1100" dirty="0">
                <a:latin typeface="Heebo" pitchFamily="2" charset="-79"/>
                <a:ea typeface="Tahoma" panose="020B0604030504040204" pitchFamily="34" charset="0"/>
                <a:cs typeface="Heebo" pitchFamily="2" charset="-79"/>
              </a:rPr>
              <a:t>שיתופי פעולה בין-מחלקתיים בדרגי הביניים והשטח והטמעת מנגנוני עבודה חדשים – </a:t>
            </a:r>
            <a:r>
              <a:rPr lang="he-IL" sz="1100" i="1" dirty="0">
                <a:latin typeface="Heebo" pitchFamily="2" charset="-79"/>
                <a:ea typeface="Tahoma" panose="020B0604030504040204" pitchFamily="34" charset="0"/>
                <a:cs typeface="Heebo" pitchFamily="2" charset="-79"/>
              </a:rPr>
              <a:t>"לקחתי את נושא שיתופי הפעולה, החיבורים המקצועיים. בתהליך שעברנו נפתרו הרבה דברים בשטח. זה מאוד תרם לתפקיד ולעבודה שלנו ובעיקר נתן הרבה מוטיבציה, הפרויקט הזה מאפשר לחשוב בגדול."</a:t>
            </a:r>
          </a:p>
          <a:p>
            <a:pPr marL="171450" indent="-171450">
              <a:lnSpc>
                <a:spcPts val="1500"/>
              </a:lnSpc>
              <a:spcBef>
                <a:spcPts val="600"/>
              </a:spcBef>
              <a:spcAft>
                <a:spcPts val="0"/>
              </a:spcAft>
              <a:buFont typeface="Arial" panose="020B0604020202020204" pitchFamily="34" charset="0"/>
              <a:buChar char="•"/>
            </a:pPr>
            <a:r>
              <a:rPr lang="he-IL" sz="1100" u="sng" dirty="0">
                <a:latin typeface="Heebo" pitchFamily="2" charset="-79"/>
                <a:ea typeface="Tahoma" panose="020B0604030504040204" pitchFamily="34" charset="0"/>
                <a:cs typeface="Heebo" pitchFamily="2" charset="-79"/>
              </a:rPr>
              <a:t>15 עובדי עירייה השתתפו בסיור לירושלים </a:t>
            </a:r>
            <a:r>
              <a:rPr lang="he-IL" sz="1100" dirty="0">
                <a:latin typeface="Heebo" pitchFamily="2" charset="-79"/>
                <a:ea typeface="Tahoma" panose="020B0604030504040204" pitchFamily="34" charset="0"/>
                <a:cs typeface="Heebo" pitchFamily="2" charset="-79"/>
              </a:rPr>
              <a:t>ונתרמו </a:t>
            </a:r>
            <a:r>
              <a:rPr lang="he-IL" sz="1100" b="1" dirty="0">
                <a:latin typeface="Heebo" pitchFamily="2" charset="-79"/>
                <a:ea typeface="Tahoma" panose="020B0604030504040204" pitchFamily="34" charset="0"/>
                <a:cs typeface="Heebo" pitchFamily="2" charset="-79"/>
              </a:rPr>
              <a:t>בידע מקצועי על צרכי גיל הרך, כלים </a:t>
            </a:r>
            <a:r>
              <a:rPr lang="he-IL" sz="1100" b="1" dirty="0" err="1">
                <a:latin typeface="Heebo" pitchFamily="2" charset="-79"/>
                <a:ea typeface="Tahoma" panose="020B0604030504040204" pitchFamily="34" charset="0"/>
                <a:cs typeface="Heebo" pitchFamily="2" charset="-79"/>
              </a:rPr>
              <a:t>ופרקטיקות</a:t>
            </a:r>
            <a:r>
              <a:rPr lang="he-IL" sz="1100" b="1" dirty="0">
                <a:latin typeface="Heebo" pitchFamily="2" charset="-79"/>
                <a:ea typeface="Tahoma" panose="020B0604030504040204" pitchFamily="34" charset="0"/>
                <a:cs typeface="Heebo" pitchFamily="2" charset="-79"/>
              </a:rPr>
              <a:t> עבודה </a:t>
            </a:r>
            <a:r>
              <a:rPr lang="he-IL" sz="1100" i="1" dirty="0">
                <a:latin typeface="Heebo" pitchFamily="2" charset="-79"/>
                <a:ea typeface="Tahoma" panose="020B0604030504040204" pitchFamily="34" charset="0"/>
                <a:cs typeface="Heebo" pitchFamily="2" charset="-79"/>
              </a:rPr>
              <a:t>("חשיבה יצירתית מחוץ לקופסה, שימוש בחיבורים ושיתופי פעולה, להתמקד באפשרי"</a:t>
            </a:r>
            <a:r>
              <a:rPr lang="he-IL" sz="1100" dirty="0">
                <a:latin typeface="Heebo" pitchFamily="2" charset="-79"/>
                <a:ea typeface="Tahoma" panose="020B0604030504040204" pitchFamily="34" charset="0"/>
                <a:cs typeface="Heebo" pitchFamily="2" charset="-79"/>
              </a:rPr>
              <a:t>), קבלת </a:t>
            </a:r>
            <a:r>
              <a:rPr lang="he-IL" sz="1100" b="1" dirty="0">
                <a:latin typeface="Heebo" pitchFamily="2" charset="-79"/>
                <a:ea typeface="Tahoma" panose="020B0604030504040204" pitchFamily="34" charset="0"/>
                <a:cs typeface="Heebo" pitchFamily="2" charset="-79"/>
              </a:rPr>
              <a:t>השראה ומוטיבציה ליישום רעיונות </a:t>
            </a:r>
            <a:r>
              <a:rPr lang="he-IL" sz="1100" i="1" dirty="0">
                <a:latin typeface="Heebo" pitchFamily="2" charset="-79"/>
                <a:ea typeface="Tahoma" panose="020B0604030504040204" pitchFamily="34" charset="0"/>
                <a:cs typeface="Heebo" pitchFamily="2" charset="-79"/>
              </a:rPr>
              <a:t>("</a:t>
            </a:r>
            <a:r>
              <a:rPr lang="he-IL" sz="1100" i="1" dirty="0">
                <a:solidFill>
                  <a:schemeClr val="tx1"/>
                </a:solidFill>
                <a:latin typeface="Heebo" pitchFamily="2" charset="-79"/>
                <a:ea typeface="Tahoma" panose="020B0604030504040204" pitchFamily="34" charset="0"/>
                <a:cs typeface="Heebo" pitchFamily="2" charset="-79"/>
              </a:rPr>
              <a:t>יום למידה מעורר השראה ופותח את החשיבה לרעיונות חדשים</a:t>
            </a:r>
            <a:r>
              <a:rPr lang="he-IL" sz="1100" i="1" dirty="0">
                <a:latin typeface="Heebo" pitchFamily="2" charset="-79"/>
                <a:ea typeface="Tahoma" panose="020B0604030504040204" pitchFamily="34" charset="0"/>
                <a:cs typeface="Heebo" pitchFamily="2" charset="-79"/>
              </a:rPr>
              <a:t>"</a:t>
            </a:r>
            <a:r>
              <a:rPr lang="he-IL" sz="1100" dirty="0">
                <a:latin typeface="Heebo" pitchFamily="2" charset="-79"/>
                <a:ea typeface="Tahoma" panose="020B0604030504040204" pitchFamily="34" charset="0"/>
                <a:cs typeface="Heebo" pitchFamily="2" charset="-79"/>
              </a:rPr>
              <a:t>), </a:t>
            </a:r>
            <a:r>
              <a:rPr lang="he-IL" sz="1100" b="1" dirty="0">
                <a:latin typeface="Heebo" pitchFamily="2" charset="-79"/>
                <a:ea typeface="Tahoma" panose="020B0604030504040204" pitchFamily="34" charset="0"/>
                <a:cs typeface="Heebo" pitchFamily="2" charset="-79"/>
              </a:rPr>
              <a:t>הרחבת ממשקי עבודה ולמידה מעמיתים </a:t>
            </a:r>
            <a:r>
              <a:rPr lang="he-IL" sz="1100" i="1" dirty="0">
                <a:latin typeface="Heebo" pitchFamily="2" charset="-79"/>
                <a:ea typeface="Tahoma" panose="020B0604030504040204" pitchFamily="34" charset="0"/>
                <a:cs typeface="Heebo" pitchFamily="2" charset="-79"/>
              </a:rPr>
              <a:t>("היכרות ולמידה מקולגות ברשויות אחרת, פיתוח ממשקי עבודה בין אגפי העירייה ובניית קשרים שמקדמים תהליכים"</a:t>
            </a:r>
            <a:r>
              <a:rPr lang="he-IL" sz="1100" dirty="0">
                <a:latin typeface="Heebo" pitchFamily="2" charset="-79"/>
                <a:ea typeface="Tahoma" panose="020B0604030504040204" pitchFamily="34" charset="0"/>
                <a:cs typeface="Heebo" pitchFamily="2" charset="-79"/>
              </a:rPr>
              <a:t>). רובם מתכוונים להשתמש בחומרי העזר שקיבלו, ולשתף עמיתים אחרים במה שלמדו.</a:t>
            </a:r>
          </a:p>
        </p:txBody>
      </p:sp>
      <p:sp>
        <p:nvSpPr>
          <p:cNvPr id="36" name="Rectangle 35">
            <a:extLst>
              <a:ext uri="{FF2B5EF4-FFF2-40B4-BE49-F238E27FC236}">
                <a16:creationId xmlns:a16="http://schemas.microsoft.com/office/drawing/2014/main" id="{98371510-1B0C-A7F8-B42C-2C6CB5EAE10B}"/>
              </a:ext>
            </a:extLst>
          </p:cNvPr>
          <p:cNvSpPr/>
          <p:nvPr/>
        </p:nvSpPr>
        <p:spPr>
          <a:xfrm>
            <a:off x="11748025" y="6643848"/>
            <a:ext cx="457200" cy="102109"/>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7" name="מציין מיקום של מספר שקופית 5">
            <a:extLst>
              <a:ext uri="{FF2B5EF4-FFF2-40B4-BE49-F238E27FC236}">
                <a16:creationId xmlns:a16="http://schemas.microsoft.com/office/drawing/2014/main" id="{6B79292A-36BE-EFAE-B2B7-E72643A76BDB}"/>
              </a:ext>
            </a:extLst>
          </p:cNvPr>
          <p:cNvSpPr>
            <a:spLocks noGrp="1"/>
          </p:cNvSpPr>
          <p:nvPr>
            <p:ph type="sldNum" sz="quarter" idx="12"/>
          </p:nvPr>
        </p:nvSpPr>
        <p:spPr>
          <a:xfrm>
            <a:off x="11429353"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11</a:t>
            </a:fld>
            <a:endParaRPr lang="he-IL">
              <a:solidFill>
                <a:schemeClr val="tx1"/>
              </a:solidFill>
              <a:latin typeface="Heebo" pitchFamily="2" charset="-79"/>
              <a:cs typeface="Heebo" pitchFamily="2" charset="-79"/>
            </a:endParaRPr>
          </a:p>
        </p:txBody>
      </p:sp>
      <p:sp>
        <p:nvSpPr>
          <p:cNvPr id="38" name="TextBox 37">
            <a:extLst>
              <a:ext uri="{FF2B5EF4-FFF2-40B4-BE49-F238E27FC236}">
                <a16:creationId xmlns:a16="http://schemas.microsoft.com/office/drawing/2014/main" id="{AB0267F4-1AB2-935D-95B5-C5CD3120DFDC}"/>
              </a:ext>
            </a:extLst>
          </p:cNvPr>
          <p:cNvSpPr txBox="1"/>
          <p:nvPr/>
        </p:nvSpPr>
        <p:spPr>
          <a:xfrm>
            <a:off x="2909678" y="6591508"/>
            <a:ext cx="5538580"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a:solidFill>
                  <a:schemeClr val="bg1">
                    <a:lumMod val="65000"/>
                  </a:schemeClr>
                </a:solidFill>
                <a:latin typeface="Heebo" pitchFamily="2" charset="-79"/>
                <a:ea typeface="Tahoma" panose="020B0604030504040204" pitchFamily="34" charset="0"/>
                <a:cs typeface="Heebo" pitchFamily="2" charset="-79"/>
              </a:rPr>
              <a:t>* Details about the project and evaluation findings can be found in the appendices section.</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76725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3621D-E185-8E94-2760-FEE10EA64D64}"/>
              </a:ext>
            </a:extLst>
          </p:cNvPr>
          <p:cNvSpPr/>
          <p:nvPr/>
        </p:nvSpPr>
        <p:spPr>
          <a:xfrm>
            <a:off x="11748025" y="6643848"/>
            <a:ext cx="457200" cy="102109"/>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מציין מיקום של מספר שקופית 5">
            <a:extLst>
              <a:ext uri="{FF2B5EF4-FFF2-40B4-BE49-F238E27FC236}">
                <a16:creationId xmlns:a16="http://schemas.microsoft.com/office/drawing/2014/main" id="{DA5D63A7-BAF4-333A-9677-C99617F01362}"/>
              </a:ext>
            </a:extLst>
          </p:cNvPr>
          <p:cNvSpPr>
            <a:spLocks noGrp="1"/>
          </p:cNvSpPr>
          <p:nvPr>
            <p:ph type="sldNum" sz="quarter" idx="12"/>
          </p:nvPr>
        </p:nvSpPr>
        <p:spPr>
          <a:xfrm>
            <a:off x="11429353"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12</a:t>
            </a:fld>
            <a:endParaRPr lang="he-IL">
              <a:solidFill>
                <a:schemeClr val="tx1"/>
              </a:solidFill>
              <a:latin typeface="Heebo" pitchFamily="2" charset="-79"/>
              <a:cs typeface="Heebo" pitchFamily="2" charset="-79"/>
            </a:endParaRPr>
          </a:p>
        </p:txBody>
      </p:sp>
      <p:sp>
        <p:nvSpPr>
          <p:cNvPr id="6" name="Rectangle 5">
            <a:extLst>
              <a:ext uri="{FF2B5EF4-FFF2-40B4-BE49-F238E27FC236}">
                <a16:creationId xmlns:a16="http://schemas.microsoft.com/office/drawing/2014/main" id="{98B9E6DD-7A55-F3EC-7E1A-8EB6743F9B40}"/>
              </a:ext>
            </a:extLst>
          </p:cNvPr>
          <p:cNvSpPr/>
          <p:nvPr/>
        </p:nvSpPr>
        <p:spPr>
          <a:xfrm>
            <a:off x="-13386" y="615"/>
            <a:ext cx="2813768" cy="6864186"/>
          </a:xfrm>
          <a:prstGeom prst="rect">
            <a:avLst/>
          </a:prstGeom>
          <a:solidFill>
            <a:srgbClr val="DC88A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sz="1600" dirty="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93017821-6CF1-3304-9E4C-7F95D7D37472}"/>
              </a:ext>
            </a:extLst>
          </p:cNvPr>
          <p:cNvSpPr txBox="1"/>
          <p:nvPr/>
        </p:nvSpPr>
        <p:spPr>
          <a:xfrm>
            <a:off x="151772" y="2010800"/>
            <a:ext cx="2345622" cy="738664"/>
          </a:xfrm>
          <a:prstGeom prst="rect">
            <a:avLst/>
          </a:prstGeom>
          <a:noFill/>
        </p:spPr>
        <p:txBody>
          <a:bodyPr wrap="square">
            <a:spAutoFit/>
          </a:bodyPr>
          <a:lstStyle/>
          <a:p>
            <a:pPr marL="0" indent="0" algn="l" rtl="0">
              <a:spcBef>
                <a:spcPts val="600"/>
              </a:spcBef>
              <a:spcAft>
                <a:spcPts val="0"/>
              </a:spcAft>
              <a:buClr>
                <a:schemeClr val="bg1"/>
              </a:buClr>
              <a:buFont typeface="Wingdings" pitchFamily="2" charset="2"/>
              <a:buNone/>
            </a:pPr>
            <a:r>
              <a:rPr lang="en-US" sz="1400" dirty="0">
                <a:latin typeface="Heebo" pitchFamily="2" charset="-79"/>
                <a:ea typeface="Tahoma" panose="020B0604030504040204" pitchFamily="34" charset="0"/>
                <a:cs typeface="Heebo" pitchFamily="2" charset="-79"/>
              </a:rPr>
              <a:t>Participation in training for acquiring knowledge and practical tools</a:t>
            </a:r>
            <a:endParaRPr lang="he-IL" sz="1400" dirty="0">
              <a:latin typeface="Heebo" pitchFamily="2" charset="-79"/>
              <a:ea typeface="Tahoma" panose="020B0604030504040204" pitchFamily="34" charset="0"/>
              <a:cs typeface="Heebo" pitchFamily="2" charset="-79"/>
            </a:endParaRPr>
          </a:p>
        </p:txBody>
      </p:sp>
      <p:cxnSp>
        <p:nvCxnSpPr>
          <p:cNvPr id="8" name="Straight Connector 7">
            <a:extLst>
              <a:ext uri="{FF2B5EF4-FFF2-40B4-BE49-F238E27FC236}">
                <a16:creationId xmlns:a16="http://schemas.microsoft.com/office/drawing/2014/main" id="{EA7668BE-14BB-ED1A-D6B2-7757D6F01C41}"/>
              </a:ext>
            </a:extLst>
          </p:cNvPr>
          <p:cNvCxnSpPr/>
          <p:nvPr/>
        </p:nvCxnSpPr>
        <p:spPr>
          <a:xfrm flipH="1">
            <a:off x="268224" y="1994812"/>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D4BF7E-40E5-FB60-04E3-449F4BF876D0}"/>
              </a:ext>
            </a:extLst>
          </p:cNvPr>
          <p:cNvCxnSpPr/>
          <p:nvPr/>
        </p:nvCxnSpPr>
        <p:spPr>
          <a:xfrm flipH="1">
            <a:off x="243154" y="3407063"/>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1AFC99-6682-1C71-442C-B9677D9DCDBE}"/>
              </a:ext>
            </a:extLst>
          </p:cNvPr>
          <p:cNvSpPr txBox="1"/>
          <p:nvPr/>
        </p:nvSpPr>
        <p:spPr>
          <a:xfrm>
            <a:off x="100728" y="3432753"/>
            <a:ext cx="2345622" cy="954107"/>
          </a:xfrm>
          <a:prstGeom prst="rect">
            <a:avLst/>
          </a:prstGeom>
          <a:noFill/>
        </p:spPr>
        <p:txBody>
          <a:bodyPr wrap="square">
            <a:spAutoFit/>
          </a:bodyPr>
          <a:lstStyle/>
          <a:p>
            <a:pPr marL="0" indent="0" algn="l" rtl="0">
              <a:spcBef>
                <a:spcPts val="600"/>
              </a:spcBef>
              <a:buClr>
                <a:schemeClr val="bg1"/>
              </a:buClr>
              <a:buFont typeface="Wingdings" pitchFamily="2" charset="2"/>
              <a:buNone/>
            </a:pPr>
            <a:r>
              <a:rPr lang="en-US" sz="1400" dirty="0">
                <a:latin typeface="Heebo" pitchFamily="2" charset="-79"/>
                <a:ea typeface="Tahoma" panose="020B0604030504040204" pitchFamily="34" charset="0"/>
                <a:cs typeface="Heebo" pitchFamily="2" charset="-79"/>
              </a:rPr>
              <a:t>Applying lessons learned at work with young children, including independent initiatives</a:t>
            </a:r>
            <a:endParaRPr lang="he-IL" sz="1400" dirty="0">
              <a:latin typeface="Heebo" pitchFamily="2" charset="-79"/>
              <a:ea typeface="Tahoma" panose="020B0604030504040204" pitchFamily="34" charset="0"/>
              <a:cs typeface="Heebo" pitchFamily="2" charset="-79"/>
            </a:endParaRPr>
          </a:p>
        </p:txBody>
      </p:sp>
      <p:cxnSp>
        <p:nvCxnSpPr>
          <p:cNvPr id="11" name="Straight Connector 10">
            <a:extLst>
              <a:ext uri="{FF2B5EF4-FFF2-40B4-BE49-F238E27FC236}">
                <a16:creationId xmlns:a16="http://schemas.microsoft.com/office/drawing/2014/main" id="{776BAF4F-7A73-F67C-A653-DA956EF4D76B}"/>
              </a:ext>
            </a:extLst>
          </p:cNvPr>
          <p:cNvCxnSpPr/>
          <p:nvPr/>
        </p:nvCxnSpPr>
        <p:spPr>
          <a:xfrm flipH="1">
            <a:off x="229661" y="5107949"/>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51B0938-EDBF-2D4E-210D-6CE849B95E46}"/>
              </a:ext>
            </a:extLst>
          </p:cNvPr>
          <p:cNvSpPr txBox="1"/>
          <p:nvPr/>
        </p:nvSpPr>
        <p:spPr>
          <a:xfrm>
            <a:off x="151773" y="5134766"/>
            <a:ext cx="2345622" cy="738664"/>
          </a:xfrm>
          <a:prstGeom prst="rect">
            <a:avLst/>
          </a:prstGeom>
          <a:noFill/>
        </p:spPr>
        <p:txBody>
          <a:bodyPr wrap="square">
            <a:spAutoFit/>
          </a:bodyPr>
          <a:lstStyle/>
          <a:p>
            <a:pPr algn="l" rtl="0">
              <a:spcBef>
                <a:spcPts val="600"/>
              </a:spcBef>
              <a:buClr>
                <a:schemeClr val="bg1"/>
              </a:buClr>
            </a:pPr>
            <a:r>
              <a:rPr lang="en-US" sz="1400" dirty="0">
                <a:latin typeface="Heebo" pitchFamily="2" charset="-79"/>
                <a:ea typeface="Tahoma" panose="020B0604030504040204" pitchFamily="34" charset="0"/>
                <a:cs typeface="Heebo" pitchFamily="2" charset="-79"/>
              </a:rPr>
              <a:t>Peer learning, collaboration within a professional inter-city community</a:t>
            </a:r>
            <a:endParaRPr lang="he-IL" sz="1400" dirty="0">
              <a:latin typeface="Heebo" pitchFamily="2" charset="-79"/>
              <a:ea typeface="Tahoma" panose="020B0604030504040204" pitchFamily="34" charset="0"/>
              <a:cs typeface="Heebo" pitchFamily="2" charset="-79"/>
            </a:endParaRPr>
          </a:p>
        </p:txBody>
      </p:sp>
      <p:pic>
        <p:nvPicPr>
          <p:cNvPr id="13" name="Picture 12">
            <a:extLst>
              <a:ext uri="{FF2B5EF4-FFF2-40B4-BE49-F238E27FC236}">
                <a16:creationId xmlns:a16="http://schemas.microsoft.com/office/drawing/2014/main" id="{176BE699-240E-A0BD-BCCB-385B91BB96B9}"/>
              </a:ext>
            </a:extLst>
          </p:cNvPr>
          <p:cNvPicPr>
            <a:picLocks noChangeAspect="1"/>
          </p:cNvPicPr>
          <p:nvPr/>
        </p:nvPicPr>
        <p:blipFill>
          <a:blip r:embed="rId2">
            <a:duotone>
              <a:prstClr val="black"/>
              <a:schemeClr val="tx2">
                <a:tint val="45000"/>
                <a:satMod val="400000"/>
              </a:schemeClr>
            </a:duotone>
            <a:lum bright="-40000" contrast="-40000"/>
          </a:blip>
          <a:stretch>
            <a:fillRect/>
          </a:stretch>
        </p:blipFill>
        <p:spPr>
          <a:xfrm>
            <a:off x="243154" y="4723549"/>
            <a:ext cx="309336" cy="309336"/>
          </a:xfrm>
          <a:prstGeom prst="rect">
            <a:avLst/>
          </a:prstGeom>
        </p:spPr>
      </p:pic>
      <p:sp>
        <p:nvSpPr>
          <p:cNvPr id="14" name="TextBox 13">
            <a:extLst>
              <a:ext uri="{FF2B5EF4-FFF2-40B4-BE49-F238E27FC236}">
                <a16:creationId xmlns:a16="http://schemas.microsoft.com/office/drawing/2014/main" id="{7689C2F7-9A51-3673-2732-D1E682E10DD1}"/>
              </a:ext>
            </a:extLst>
          </p:cNvPr>
          <p:cNvSpPr txBox="1"/>
          <p:nvPr/>
        </p:nvSpPr>
        <p:spPr>
          <a:xfrm>
            <a:off x="143004" y="416329"/>
            <a:ext cx="2514598" cy="830997"/>
          </a:xfrm>
          <a:prstGeom prst="rect">
            <a:avLst/>
          </a:prstGeom>
          <a:noFill/>
        </p:spPr>
        <p:txBody>
          <a:bodyPr wrap="square">
            <a:spAutoFit/>
          </a:bodyPr>
          <a:lstStyle/>
          <a:p>
            <a:pPr algn="l" rtl="0"/>
            <a:r>
              <a:rPr lang="en-US" sz="2400" b="1" dirty="0">
                <a:effectLst/>
                <a:latin typeface="Heebo" pitchFamily="2" charset="-79"/>
                <a:ea typeface="Tahoma" panose="020B0604030504040204" pitchFamily="34" charset="0"/>
                <a:cs typeface="Heebo" pitchFamily="2" charset="-79"/>
              </a:rPr>
              <a:t>Professional workforce</a:t>
            </a:r>
            <a:endParaRPr lang="he-IL" sz="1200" u="sng" dirty="0">
              <a:effectLst/>
              <a:latin typeface="Heebo" pitchFamily="2" charset="-79"/>
              <a:ea typeface="Tahoma" panose="020B0604030504040204" pitchFamily="34" charset="0"/>
              <a:cs typeface="Heebo" pitchFamily="2" charset="-79"/>
            </a:endParaRPr>
          </a:p>
        </p:txBody>
      </p:sp>
      <p:pic>
        <p:nvPicPr>
          <p:cNvPr id="15" name="Graphic 14" descr="Classroom outline">
            <a:extLst>
              <a:ext uri="{FF2B5EF4-FFF2-40B4-BE49-F238E27FC236}">
                <a16:creationId xmlns:a16="http://schemas.microsoft.com/office/drawing/2014/main" id="{99B9DD6B-0074-7EB5-0B7E-5F790A60DE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319" y="1526024"/>
            <a:ext cx="414820" cy="414820"/>
          </a:xfrm>
          <a:prstGeom prst="rect">
            <a:avLst/>
          </a:prstGeom>
        </p:spPr>
      </p:pic>
      <p:pic>
        <p:nvPicPr>
          <p:cNvPr id="16" name="Graphic 15" descr="Hero Female outline">
            <a:extLst>
              <a:ext uri="{FF2B5EF4-FFF2-40B4-BE49-F238E27FC236}">
                <a16:creationId xmlns:a16="http://schemas.microsoft.com/office/drawing/2014/main" id="{ADF04C50-D5AE-B9B6-6534-5A3A241072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471" y="3053812"/>
            <a:ext cx="336727" cy="336727"/>
          </a:xfrm>
          <a:prstGeom prst="rect">
            <a:avLst/>
          </a:prstGeom>
        </p:spPr>
      </p:pic>
      <p:sp>
        <p:nvSpPr>
          <p:cNvPr id="17" name="Rounded Rectangle 22">
            <a:extLst>
              <a:ext uri="{FF2B5EF4-FFF2-40B4-BE49-F238E27FC236}">
                <a16:creationId xmlns:a16="http://schemas.microsoft.com/office/drawing/2014/main" id="{E04713E6-76B0-E8FB-136F-3057C6589DA2}"/>
              </a:ext>
            </a:extLst>
          </p:cNvPr>
          <p:cNvSpPr/>
          <p:nvPr/>
        </p:nvSpPr>
        <p:spPr>
          <a:xfrm>
            <a:off x="2902008" y="5215417"/>
            <a:ext cx="9136054" cy="1304435"/>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he-IL" sz="1800" b="1">
              <a:solidFill>
                <a:srgbClr val="9ABC56"/>
              </a:solidFill>
              <a:latin typeface="Heebo" pitchFamily="2" charset="-79"/>
              <a:ea typeface="Tahoma" panose="020B0604030504040204" pitchFamily="34" charset="0"/>
              <a:cs typeface="Heebo" pitchFamily="2" charset="-79"/>
            </a:endParaRPr>
          </a:p>
        </p:txBody>
      </p:sp>
      <p:sp>
        <p:nvSpPr>
          <p:cNvPr id="18" name="Rounded Rectangle 24">
            <a:extLst>
              <a:ext uri="{FF2B5EF4-FFF2-40B4-BE49-F238E27FC236}">
                <a16:creationId xmlns:a16="http://schemas.microsoft.com/office/drawing/2014/main" id="{41038C20-9CCF-F28D-0796-0382E721F332}"/>
              </a:ext>
            </a:extLst>
          </p:cNvPr>
          <p:cNvSpPr/>
          <p:nvPr/>
        </p:nvSpPr>
        <p:spPr>
          <a:xfrm>
            <a:off x="2887875" y="112045"/>
            <a:ext cx="9144448" cy="1295982"/>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9" name="Rounded Rectangle 24">
            <a:extLst>
              <a:ext uri="{FF2B5EF4-FFF2-40B4-BE49-F238E27FC236}">
                <a16:creationId xmlns:a16="http://schemas.microsoft.com/office/drawing/2014/main" id="{B4BD420C-D644-B2C7-D298-97DCE2B4900A}"/>
              </a:ext>
            </a:extLst>
          </p:cNvPr>
          <p:cNvSpPr/>
          <p:nvPr/>
        </p:nvSpPr>
        <p:spPr>
          <a:xfrm>
            <a:off x="2893728" y="4244841"/>
            <a:ext cx="9128785" cy="84658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0" name="Rounded Rectangle 24">
            <a:extLst>
              <a:ext uri="{FF2B5EF4-FFF2-40B4-BE49-F238E27FC236}">
                <a16:creationId xmlns:a16="http://schemas.microsoft.com/office/drawing/2014/main" id="{3AC2B8D6-CFA0-309B-2FC0-BC2B2C365C0A}"/>
              </a:ext>
            </a:extLst>
          </p:cNvPr>
          <p:cNvSpPr/>
          <p:nvPr/>
        </p:nvSpPr>
        <p:spPr>
          <a:xfrm>
            <a:off x="2899508" y="1551798"/>
            <a:ext cx="9144448" cy="2554023"/>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1" name="TextBox 20">
            <a:extLst>
              <a:ext uri="{FF2B5EF4-FFF2-40B4-BE49-F238E27FC236}">
                <a16:creationId xmlns:a16="http://schemas.microsoft.com/office/drawing/2014/main" id="{C3B591AD-4BC1-3ADD-8DCA-F5F4721D2FD0}"/>
              </a:ext>
            </a:extLst>
          </p:cNvPr>
          <p:cNvSpPr txBox="1"/>
          <p:nvPr/>
        </p:nvSpPr>
        <p:spPr>
          <a:xfrm>
            <a:off x="2887896" y="5293301"/>
            <a:ext cx="9136054" cy="1136850"/>
          </a:xfrm>
          <a:prstGeom prst="rect">
            <a:avLst/>
          </a:prstGeom>
          <a:noFill/>
        </p:spPr>
        <p:txBody>
          <a:bodyPr wrap="square">
            <a:spAutoFit/>
          </a:bodyPr>
          <a:lstStyle/>
          <a:p>
            <a:pPr>
              <a:spcBef>
                <a:spcPts val="600"/>
              </a:spcBef>
            </a:pPr>
            <a:r>
              <a:rPr lang="he-IL" sz="1200" b="1">
                <a:solidFill>
                  <a:srgbClr val="CD4E86"/>
                </a:solidFill>
                <a:latin typeface="Heebo" pitchFamily="2" charset="-79"/>
                <a:ea typeface="Tahoma" panose="020B0604030504040204" pitchFamily="34" charset="0"/>
                <a:cs typeface="Heebo" pitchFamily="2" charset="-79"/>
              </a:rPr>
              <a:t>פעולות ותפוקות </a:t>
            </a:r>
          </a:p>
          <a:p>
            <a:pPr marL="171450" indent="-171450">
              <a:lnSpc>
                <a:spcPts val="1700"/>
              </a:lnSpc>
              <a:buFont typeface="Arial" panose="020B0604020202020204" pitchFamily="34" charset="0"/>
              <a:buChar char="•"/>
            </a:pPr>
            <a:r>
              <a:rPr lang="he-IL" sz="1100" b="1">
                <a:latin typeface="Heebo" pitchFamily="2" charset="-79"/>
                <a:ea typeface="Tahoma" panose="020B0604030504040204" pitchFamily="34" charset="0"/>
                <a:cs typeface="Heebo" pitchFamily="2" charset="-79"/>
              </a:rPr>
              <a:t>כ-200 אנשי תכנון רשותיים </a:t>
            </a:r>
            <a:r>
              <a:rPr lang="he-IL" sz="1100">
                <a:latin typeface="Heebo" pitchFamily="2" charset="-79"/>
                <a:ea typeface="Tahoma" panose="020B0604030504040204" pitchFamily="34" charset="0"/>
                <a:cs typeface="Heebo" pitchFamily="2" charset="-79"/>
              </a:rPr>
              <a:t>נכחו ב</a:t>
            </a:r>
            <a:r>
              <a:rPr lang="he-IL" sz="1100" u="sng">
                <a:latin typeface="Heebo" pitchFamily="2" charset="-79"/>
                <a:ea typeface="Tahoma" panose="020B0604030504040204" pitchFamily="34" charset="0"/>
                <a:cs typeface="Heebo" pitchFamily="2" charset="-79"/>
              </a:rPr>
              <a:t>השקת מסמך הנחיות ארצי לתכנון עבור ילדים </a:t>
            </a:r>
            <a:r>
              <a:rPr lang="he-IL" sz="1100">
                <a:latin typeface="Heebo" pitchFamily="2" charset="-79"/>
                <a:ea typeface="Tahoma" panose="020B0604030504040204" pitchFamily="34" charset="0"/>
                <a:cs typeface="Heebo" pitchFamily="2" charset="-79"/>
              </a:rPr>
              <a:t>(מאי 2023), בהשתתפות ראש העיר וקהילת אורבן95 ישראל.</a:t>
            </a:r>
          </a:p>
          <a:p>
            <a:pPr marL="171450" indent="-171450">
              <a:lnSpc>
                <a:spcPts val="1700"/>
              </a:lnSpc>
              <a:buFont typeface="Arial" panose="020B0604020202020204" pitchFamily="34" charset="0"/>
              <a:buChar char="•"/>
            </a:pPr>
            <a:r>
              <a:rPr lang="he-IL" sz="1100" b="1">
                <a:latin typeface="Heebo" pitchFamily="2" charset="-79"/>
                <a:ea typeface="Tahoma" panose="020B0604030504040204" pitchFamily="34" charset="0"/>
                <a:cs typeface="Heebo" pitchFamily="2" charset="-79"/>
              </a:rPr>
              <a:t>120 סטודנטים</a:t>
            </a:r>
            <a:r>
              <a:rPr lang="he-IL" sz="1100">
                <a:latin typeface="Heebo" pitchFamily="2" charset="-79"/>
                <a:ea typeface="Tahoma" panose="020B0604030504040204" pitchFamily="34" charset="0"/>
                <a:cs typeface="Heebo" pitchFamily="2" charset="-79"/>
              </a:rPr>
              <a:t> לעבודה סוציאלית מאוניברסיטת בן גוריון השתתפו </a:t>
            </a:r>
            <a:r>
              <a:rPr lang="he-IL" sz="1100" u="sng">
                <a:latin typeface="Heebo" pitchFamily="2" charset="-79"/>
                <a:ea typeface="Tahoma" panose="020B0604030504040204" pitchFamily="34" charset="0"/>
                <a:cs typeface="Heebo" pitchFamily="2" charset="-79"/>
              </a:rPr>
              <a:t>בסיור בבית שמש </a:t>
            </a:r>
            <a:r>
              <a:rPr lang="he-IL" sz="1100">
                <a:latin typeface="Heebo" pitchFamily="2" charset="-79"/>
                <a:ea typeface="Tahoma" panose="020B0604030504040204" pitchFamily="34" charset="0"/>
                <a:cs typeface="Heebo" pitchFamily="2" charset="-79"/>
              </a:rPr>
              <a:t>(יוני 2023), להעלאת מודעות לחשיבות הגיל הרך וצרכי אוכלוסיית האימהות החרדיות, ולחיזוק הקשר בין עבודה קהילתית לתכנון מיטבי לגיל הרך – </a:t>
            </a:r>
            <a:r>
              <a:rPr lang="he-IL" sz="1100" i="1">
                <a:latin typeface="Heebo" pitchFamily="2" charset="-79"/>
                <a:ea typeface="Tahoma" panose="020B0604030504040204" pitchFamily="34" charset="0"/>
                <a:cs typeface="Heebo" pitchFamily="2" charset="-79"/>
              </a:rPr>
              <a:t>"המפגש פתח לי את המחשבה ואני מאוד רוצה להמשיך להכשרה מעשית."</a:t>
            </a:r>
          </a:p>
          <a:p>
            <a:pPr marL="171450" indent="-171450">
              <a:lnSpc>
                <a:spcPts val="1700"/>
              </a:lnSpc>
              <a:buFont typeface="Arial" panose="020B0604020202020204" pitchFamily="34" charset="0"/>
              <a:buChar char="•"/>
            </a:pPr>
            <a:r>
              <a:rPr lang="he-IL" sz="1100" b="1">
                <a:latin typeface="Heebo" pitchFamily="2" charset="-79"/>
                <a:ea typeface="Tahoma" panose="020B0604030504040204" pitchFamily="34" charset="0"/>
                <a:cs typeface="Heebo" pitchFamily="2" charset="-79"/>
              </a:rPr>
              <a:t>סיור לצוות מכון טאוב בבית שמש </a:t>
            </a:r>
            <a:r>
              <a:rPr lang="he-IL" sz="1100">
                <a:latin typeface="Heebo" pitchFamily="2" charset="-79"/>
                <a:ea typeface="Tahoma" panose="020B0604030504040204" pitchFamily="34" charset="0"/>
                <a:cs typeface="Heebo" pitchFamily="2" charset="-79"/>
              </a:rPr>
              <a:t>(מאי 2023) באזורי התערבות של אורבן95 בעיר (שיתוף ציבור, מסגרות חינוך ומרחב ציבורי)</a:t>
            </a:r>
            <a:r>
              <a:rPr lang="he-IL" sz="900">
                <a:cs typeface="Calibri"/>
              </a:rPr>
              <a:t>.</a:t>
            </a:r>
            <a:endParaRPr lang="he-IL" sz="1200" b="1">
              <a:solidFill>
                <a:srgbClr val="CD4E86"/>
              </a:solidFill>
              <a:latin typeface="Heebo" pitchFamily="2" charset="-79"/>
              <a:ea typeface="Tahoma" panose="020B0604030504040204" pitchFamily="34" charset="0"/>
              <a:cs typeface="Heebo" pitchFamily="2" charset="-79"/>
            </a:endParaRPr>
          </a:p>
        </p:txBody>
      </p:sp>
      <p:sp>
        <p:nvSpPr>
          <p:cNvPr id="22" name="TextBox 21">
            <a:extLst>
              <a:ext uri="{FF2B5EF4-FFF2-40B4-BE49-F238E27FC236}">
                <a16:creationId xmlns:a16="http://schemas.microsoft.com/office/drawing/2014/main" id="{8ED8E454-BC6E-040D-7E4E-B6C0F2773A4F}"/>
              </a:ext>
            </a:extLst>
          </p:cNvPr>
          <p:cNvSpPr txBox="1"/>
          <p:nvPr/>
        </p:nvSpPr>
        <p:spPr>
          <a:xfrm>
            <a:off x="2915142" y="4290850"/>
            <a:ext cx="9089384" cy="728533"/>
          </a:xfrm>
          <a:prstGeom prst="rect">
            <a:avLst/>
          </a:prstGeom>
          <a:noFill/>
        </p:spPr>
        <p:txBody>
          <a:bodyPr wrap="square">
            <a:spAutoFit/>
          </a:bodyPr>
          <a:lstStyle/>
          <a:p>
            <a:pPr>
              <a:lnSpc>
                <a:spcPct val="115000"/>
              </a:lnSpc>
            </a:pPr>
            <a:r>
              <a:rPr lang="he-IL" sz="1200" b="1">
                <a:solidFill>
                  <a:srgbClr val="CD4E86"/>
                </a:solidFill>
                <a:latin typeface="Heebo" pitchFamily="2" charset="-79"/>
                <a:ea typeface="Tahoma" panose="020B0604030504040204" pitchFamily="34" charset="0"/>
                <a:cs typeface="Heebo" pitchFamily="2" charset="-79"/>
              </a:rPr>
              <a:t>גינה קהילתית – טיפת חלב קריה חרדית*</a:t>
            </a:r>
          </a:p>
          <a:p>
            <a:pPr marL="171450" indent="-171450" algn="r" rtl="1" fontAlgn="base">
              <a:lnSpc>
                <a:spcPts val="1700"/>
              </a:lnSpc>
              <a:buFont typeface="Arial" panose="020B0604020202020204" pitchFamily="34" charset="0"/>
              <a:buChar char="•"/>
            </a:pPr>
            <a:r>
              <a:rPr lang="he-IL" sz="1100">
                <a:latin typeface="Heebo" pitchFamily="2" charset="-79"/>
                <a:ea typeface="Tahoma" panose="020B0604030504040204" pitchFamily="34" charset="0"/>
                <a:cs typeface="Heebo" pitchFamily="2" charset="-79"/>
              </a:rPr>
              <a:t>הפיילוט מבקש להקים מרחב בלתי פורמלי, מזמין ומותאם לגיל הרך, שישמש להדרכות מקצועיות ומפגשים קהילתיים, יחזק את הקשר בין התושבים לטיפת החלב, וימצב את אחות טיפת החלב כסוכנת ידע עבור האימהות וילדיהן.</a:t>
            </a:r>
          </a:p>
        </p:txBody>
      </p:sp>
      <p:sp>
        <p:nvSpPr>
          <p:cNvPr id="23" name="TextBox 22">
            <a:extLst>
              <a:ext uri="{FF2B5EF4-FFF2-40B4-BE49-F238E27FC236}">
                <a16:creationId xmlns:a16="http://schemas.microsoft.com/office/drawing/2014/main" id="{E4E68C24-FC93-9CF1-18A4-CA0DF4947EA4}"/>
              </a:ext>
            </a:extLst>
          </p:cNvPr>
          <p:cNvSpPr txBox="1"/>
          <p:nvPr/>
        </p:nvSpPr>
        <p:spPr>
          <a:xfrm>
            <a:off x="2899508" y="173551"/>
            <a:ext cx="9123005" cy="1164550"/>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spcAft>
                <a:spcPts val="0"/>
              </a:spcAft>
            </a:pPr>
            <a:r>
              <a:rPr lang="he-IL" sz="1200" b="1">
                <a:solidFill>
                  <a:srgbClr val="CD4E86"/>
                </a:solidFill>
                <a:latin typeface="Heebo" pitchFamily="2" charset="-79"/>
                <a:ea typeface="Tahoma" panose="020B0604030504040204" pitchFamily="34" charset="0"/>
                <a:cs typeface="Heebo" pitchFamily="2" charset="-79"/>
              </a:rPr>
              <a:t>קורס </a:t>
            </a:r>
            <a:r>
              <a:rPr lang="en-US" sz="1200" b="1">
                <a:solidFill>
                  <a:srgbClr val="CD4E86"/>
                </a:solidFill>
                <a:latin typeface="Heebo" pitchFamily="2" charset="-79"/>
                <a:ea typeface="Tahoma" panose="020B0604030504040204" pitchFamily="34" charset="0"/>
                <a:cs typeface="Heebo" pitchFamily="2" charset="-79"/>
              </a:rPr>
              <a:t>'We Plan’</a:t>
            </a:r>
            <a:r>
              <a:rPr lang="he-IL" sz="1200" b="1">
                <a:solidFill>
                  <a:srgbClr val="CD4E86"/>
                </a:solidFill>
                <a:latin typeface="Heebo" pitchFamily="2" charset="-79"/>
                <a:ea typeface="Tahoma" panose="020B0604030504040204" pitchFamily="34" charset="0"/>
                <a:cs typeface="Heebo" pitchFamily="2" charset="-79"/>
              </a:rPr>
              <a:t> - השלוחה החרדית של בצלאל*</a:t>
            </a: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25 סטודנטיות ב-2 מחזורים </a:t>
            </a:r>
            <a:r>
              <a:rPr lang="he-IL" sz="1100">
                <a:latin typeface="Heebo" pitchFamily="2" charset="-79"/>
                <a:ea typeface="Tahoma" panose="020B0604030504040204" pitchFamily="34" charset="0"/>
                <a:cs typeface="Heebo" pitchFamily="2" charset="-79"/>
              </a:rPr>
              <a:t>(מחזור א': אוקטובר 2022-פברואר 2023, מחזור ב': אוקטובר 2023 – מרץ 2024).</a:t>
            </a:r>
          </a:p>
          <a:p>
            <a:pPr marL="171450" indent="-171450">
              <a:lnSpc>
                <a:spcPts val="1700"/>
              </a:lnSpc>
              <a:spcAft>
                <a:spcPts val="0"/>
              </a:spcAft>
              <a:buFont typeface="Arial" panose="020B0604020202020204" pitchFamily="34" charset="0"/>
              <a:buChar char="•"/>
            </a:pPr>
            <a:r>
              <a:rPr lang="he-IL" sz="1100" i="0">
                <a:solidFill>
                  <a:schemeClr val="tx1"/>
                </a:solidFill>
                <a:latin typeface="Heebo" pitchFamily="2" charset="-79"/>
                <a:ea typeface="Tahoma" panose="020B0604030504040204" pitchFamily="34" charset="0"/>
                <a:cs typeface="Heebo" pitchFamily="2" charset="-79"/>
              </a:rPr>
              <a:t>לפי משוב מחזור ב’ (</a:t>
            </a:r>
            <a:r>
              <a:rPr lang="en-US" sz="1100" i="0">
                <a:solidFill>
                  <a:schemeClr val="tx1"/>
                </a:solidFill>
                <a:latin typeface="Heebo" pitchFamily="2" charset="-79"/>
                <a:ea typeface="Tahoma" panose="020B0604030504040204" pitchFamily="34" charset="0"/>
                <a:cs typeface="Heebo" pitchFamily="2" charset="-79"/>
              </a:rPr>
              <a:t>n=10</a:t>
            </a:r>
            <a:r>
              <a:rPr lang="he-IL" sz="1100">
                <a:latin typeface="Heebo" pitchFamily="2" charset="-79"/>
                <a:ea typeface="Tahoma" panose="020B0604030504040204" pitchFamily="34" charset="0"/>
                <a:cs typeface="Heebo" pitchFamily="2" charset="-79"/>
              </a:rPr>
              <a:t>), </a:t>
            </a:r>
            <a:r>
              <a:rPr lang="he-IL" sz="1100" b="1">
                <a:latin typeface="Heebo" pitchFamily="2" charset="-79"/>
                <a:ea typeface="Tahoma" panose="020B0604030504040204" pitchFamily="34" charset="0"/>
                <a:cs typeface="Heebo" pitchFamily="2" charset="-79"/>
              </a:rPr>
              <a:t>כולן רכשו ידע מקצועי חדש ונתרמו מההתנסויות </a:t>
            </a:r>
            <a:r>
              <a:rPr lang="he-IL" sz="1100">
                <a:latin typeface="Heebo" pitchFamily="2" charset="-79"/>
                <a:ea typeface="Tahoma" panose="020B0604030504040204" pitchFamily="34" charset="0"/>
                <a:cs typeface="Heebo" pitchFamily="2" charset="-79"/>
              </a:rPr>
              <a:t>בביצוע תצפית מיפוי ושיתוף ציבור, במידה רבה עד מאוד - "</a:t>
            </a:r>
            <a:r>
              <a:rPr lang="he-IL" sz="1100" i="1">
                <a:latin typeface="Heebo" pitchFamily="2" charset="-79"/>
                <a:ea typeface="Tahoma" panose="020B0604030504040204" pitchFamily="34" charset="0"/>
                <a:cs typeface="Heebo" pitchFamily="2" charset="-79"/>
              </a:rPr>
              <a:t>היה שילוב מאוזן בין עבודת הסטודנטיות הרצאות חוץ. פעולות אדריכליות עדינות וישימות תקציבית. הן קיבלו תחושה של סגירת מעגל ולא רק תרגיל שנשאר בגדר מחקר."</a:t>
            </a:r>
            <a:endParaRPr lang="he-IL" sz="1100">
              <a:latin typeface="Heebo" pitchFamily="2" charset="-79"/>
              <a:ea typeface="Tahoma" panose="020B0604030504040204" pitchFamily="34" charset="0"/>
              <a:cs typeface="Heebo" pitchFamily="2" charset="-79"/>
            </a:endParaRPr>
          </a:p>
          <a:p>
            <a:pPr marL="171450" indent="-171450">
              <a:lnSpc>
                <a:spcPts val="1700"/>
              </a:lnSpc>
              <a:spcAft>
                <a:spcPts val="0"/>
              </a:spcAft>
              <a:buFont typeface="Arial" panose="020B0604020202020204" pitchFamily="34" charset="0"/>
              <a:buChar char="•"/>
            </a:pPr>
            <a:r>
              <a:rPr lang="he-IL" sz="1100">
                <a:latin typeface="Heebo" pitchFamily="2" charset="-79"/>
                <a:ea typeface="Tahoma" panose="020B0604030504040204" pitchFamily="34" charset="0"/>
                <a:cs typeface="Heebo" pitchFamily="2" charset="-79"/>
              </a:rPr>
              <a:t>במסגרת הקורס </a:t>
            </a:r>
            <a:r>
              <a:rPr lang="he-IL" sz="1100" b="1">
                <a:latin typeface="Heebo" pitchFamily="2" charset="-79"/>
                <a:ea typeface="Tahoma" panose="020B0604030504040204" pitchFamily="34" charset="0"/>
                <a:cs typeface="Heebo" pitchFamily="2" charset="-79"/>
              </a:rPr>
              <a:t>נוצרה קהילה מקצועית בין השותפים</a:t>
            </a:r>
            <a:r>
              <a:rPr lang="he-IL" sz="1100">
                <a:latin typeface="Heebo" pitchFamily="2" charset="-79"/>
                <a:ea typeface="Tahoma" panose="020B0604030504040204" pitchFamily="34" charset="0"/>
                <a:cs typeface="Heebo" pitchFamily="2" charset="-79"/>
              </a:rPr>
              <a:t>, שתרמה להצלחה: </a:t>
            </a:r>
            <a:r>
              <a:rPr lang="he-IL" sz="1100" i="1">
                <a:latin typeface="Heebo" pitchFamily="2" charset="-79"/>
                <a:ea typeface="Tahoma" panose="020B0604030504040204" pitchFamily="34" charset="0"/>
                <a:cs typeface="Heebo" pitchFamily="2" charset="-79"/>
              </a:rPr>
              <a:t>"אם הייתי צריכה לעשות את זה לבד, לא הייתי מגיעה לתוצאות שהגענו אליהן."</a:t>
            </a:r>
          </a:p>
        </p:txBody>
      </p:sp>
      <p:sp>
        <p:nvSpPr>
          <p:cNvPr id="24" name="TextBox 23">
            <a:extLst>
              <a:ext uri="{FF2B5EF4-FFF2-40B4-BE49-F238E27FC236}">
                <a16:creationId xmlns:a16="http://schemas.microsoft.com/office/drawing/2014/main" id="{7F3650FD-C15E-B337-79BD-15ABAAA21DF6}"/>
              </a:ext>
            </a:extLst>
          </p:cNvPr>
          <p:cNvSpPr txBox="1"/>
          <p:nvPr/>
        </p:nvSpPr>
        <p:spPr>
          <a:xfrm>
            <a:off x="2926371" y="1641639"/>
            <a:ext cx="9089384" cy="2408480"/>
          </a:xfrm>
          <a:prstGeom prst="rect">
            <a:avLst/>
          </a:prstGeom>
          <a:noFill/>
        </p:spPr>
        <p:txBody>
          <a:bodyPr wrap="square">
            <a:spAutoFit/>
          </a:bodyPr>
          <a:lstStyle/>
          <a:p>
            <a:pPr>
              <a:lnSpc>
                <a:spcPct val="115000"/>
              </a:lnSpc>
            </a:pPr>
            <a:r>
              <a:rPr lang="he-IL" sz="1200" b="1">
                <a:solidFill>
                  <a:srgbClr val="CD4E86"/>
                </a:solidFill>
                <a:latin typeface="Heebo" pitchFamily="2" charset="-79"/>
                <a:ea typeface="Tahoma" panose="020B0604030504040204" pitchFamily="34" charset="0"/>
                <a:cs typeface="Heebo" pitchFamily="2" charset="-79"/>
              </a:rPr>
              <a:t>הכשרות והשתלמויות למחנכות-מטפלות</a:t>
            </a:r>
          </a:p>
          <a:p>
            <a:pPr marL="171450" indent="-171450">
              <a:lnSpc>
                <a:spcPts val="1700"/>
              </a:lnSpc>
              <a:buFont typeface="Arial" panose="020B0604020202020204" pitchFamily="34" charset="0"/>
              <a:buChar char="•"/>
            </a:pPr>
            <a:r>
              <a:rPr lang="he-IL" sz="1100" b="1">
                <a:latin typeface="Heebo" pitchFamily="2" charset="-79"/>
                <a:ea typeface="Tahoma" panose="020B0604030504040204" pitchFamily="34" charset="0"/>
                <a:cs typeface="Heebo" pitchFamily="2" charset="-79"/>
              </a:rPr>
              <a:t>20 </a:t>
            </a:r>
            <a:r>
              <a:rPr lang="he-IL" sz="1100">
                <a:latin typeface="Heebo" pitchFamily="2" charset="-79"/>
                <a:ea typeface="Tahoma" panose="020B0604030504040204" pitchFamily="34" charset="0"/>
                <a:cs typeface="Heebo" pitchFamily="2" charset="-79"/>
              </a:rPr>
              <a:t>מטפלות-מחנכות</a:t>
            </a:r>
            <a:r>
              <a:rPr lang="he-IL" sz="1100" b="1">
                <a:latin typeface="Heebo" pitchFamily="2" charset="-79"/>
                <a:ea typeface="Tahoma" panose="020B0604030504040204" pitchFamily="34" charset="0"/>
                <a:cs typeface="Heebo" pitchFamily="2" charset="-79"/>
              </a:rPr>
              <a:t> </a:t>
            </a:r>
            <a:r>
              <a:rPr lang="he-IL" sz="1100">
                <a:latin typeface="Heebo" pitchFamily="2" charset="-79"/>
                <a:ea typeface="Tahoma" panose="020B0604030504040204" pitchFamily="34" charset="0"/>
                <a:cs typeface="Heebo" pitchFamily="2" charset="-79"/>
              </a:rPr>
              <a:t>השתתפו </a:t>
            </a:r>
            <a:r>
              <a:rPr lang="he-IL" sz="1100" u="sng">
                <a:latin typeface="Heebo" pitchFamily="2" charset="-79"/>
                <a:ea typeface="Tahoma" panose="020B0604030504040204" pitchFamily="34" charset="0"/>
                <a:cs typeface="Heebo" pitchFamily="2" charset="-79"/>
              </a:rPr>
              <a:t>ב-6 מפגשי הכשרה </a:t>
            </a:r>
            <a:r>
              <a:rPr lang="he-IL" sz="1100">
                <a:latin typeface="Heebo" pitchFamily="2" charset="-79"/>
                <a:ea typeface="Tahoma" panose="020B0604030504040204" pitchFamily="34" charset="0"/>
                <a:cs typeface="Heebo" pitchFamily="2" charset="-79"/>
              </a:rPr>
              <a:t>(פברואר-יוני 2023) של אורבן95, מחלקת הגיל הרך ו-360 התוכנית הלאומית.</a:t>
            </a:r>
          </a:p>
          <a:p>
            <a:pPr marL="171450" indent="-171450">
              <a:lnSpc>
                <a:spcPts val="1700"/>
              </a:lnSpc>
              <a:buFont typeface="Arial" panose="020B0604020202020204" pitchFamily="34" charset="0"/>
              <a:buChar char="•"/>
            </a:pPr>
            <a:r>
              <a:rPr lang="he-IL" sz="1100" b="1">
                <a:latin typeface="Heebo" pitchFamily="2" charset="-79"/>
                <a:ea typeface="Tahoma" panose="020B0604030504040204" pitchFamily="34" charset="0"/>
                <a:cs typeface="Heebo" pitchFamily="2" charset="-79"/>
              </a:rPr>
              <a:t>כ- 400 </a:t>
            </a:r>
            <a:r>
              <a:rPr lang="he-IL" sz="1100">
                <a:latin typeface="Heebo" pitchFamily="2" charset="-79"/>
                <a:ea typeface="Tahoma" panose="020B0604030504040204" pitchFamily="34" charset="0"/>
                <a:cs typeface="Heebo" pitchFamily="2" charset="-79"/>
              </a:rPr>
              <a:t>מטפלות-מחנכות</a:t>
            </a:r>
            <a:r>
              <a:rPr lang="he-IL" sz="1100" b="1">
                <a:latin typeface="Heebo" pitchFamily="2" charset="-79"/>
                <a:ea typeface="Tahoma" panose="020B0604030504040204" pitchFamily="34" charset="0"/>
                <a:cs typeface="Heebo" pitchFamily="2" charset="-79"/>
              </a:rPr>
              <a:t> </a:t>
            </a:r>
            <a:r>
              <a:rPr lang="he-IL" sz="1100">
                <a:latin typeface="Heebo" pitchFamily="2" charset="-79"/>
                <a:ea typeface="Tahoma" panose="020B0604030504040204" pitchFamily="34" charset="0"/>
                <a:cs typeface="Heebo" pitchFamily="2" charset="-79"/>
              </a:rPr>
              <a:t>נכחו </a:t>
            </a:r>
            <a:r>
              <a:rPr lang="he-IL" sz="1100" u="sng">
                <a:latin typeface="Heebo" pitchFamily="2" charset="-79"/>
                <a:ea typeface="Tahoma" panose="020B0604030504040204" pitchFamily="34" charset="0"/>
                <a:cs typeface="Heebo" pitchFamily="2" charset="-79"/>
              </a:rPr>
              <a:t>במפגש שנתי </a:t>
            </a:r>
            <a:r>
              <a:rPr lang="he-IL" sz="1100">
                <a:latin typeface="Heebo" pitchFamily="2" charset="-79"/>
                <a:ea typeface="Tahoma" panose="020B0604030504040204" pitchFamily="34" charset="0"/>
                <a:cs typeface="Heebo" pitchFamily="2" charset="-79"/>
              </a:rPr>
              <a:t>(נובמבר 2023) להיכרות עם המפקחת על מעונות יום במשרד החינוך ופעילות אורבן95 בבית שמש. </a:t>
            </a:r>
          </a:p>
          <a:p>
            <a:pPr marL="171450" indent="-171450">
              <a:lnSpc>
                <a:spcPts val="1700"/>
              </a:lnSpc>
              <a:spcBef>
                <a:spcPts val="600"/>
              </a:spcBef>
              <a:buFont typeface="Arial" panose="020B0604020202020204" pitchFamily="34" charset="0"/>
              <a:buChar char="•"/>
              <a:defRPr/>
            </a:pPr>
            <a:r>
              <a:rPr lang="he-IL" sz="1100" b="1">
                <a:latin typeface="Heebo" pitchFamily="2" charset="-79"/>
                <a:ea typeface="Tahoma" panose="020B0604030504040204" pitchFamily="34" charset="0"/>
                <a:cs typeface="Heebo" pitchFamily="2" charset="-79"/>
              </a:rPr>
              <a:t>30 </a:t>
            </a:r>
            <a:r>
              <a:rPr lang="he-IL" sz="1100">
                <a:latin typeface="Heebo" pitchFamily="2" charset="-79"/>
                <a:ea typeface="Tahoma" panose="020B0604030504040204" pitchFamily="34" charset="0"/>
                <a:cs typeface="Heebo" pitchFamily="2" charset="-79"/>
              </a:rPr>
              <a:t>מטפלות-מחנכות</a:t>
            </a:r>
            <a:r>
              <a:rPr lang="he-IL" sz="1100" b="1">
                <a:latin typeface="Heebo" pitchFamily="2" charset="-79"/>
                <a:ea typeface="Tahoma" panose="020B0604030504040204" pitchFamily="34" charset="0"/>
                <a:cs typeface="Heebo" pitchFamily="2" charset="-79"/>
              </a:rPr>
              <a:t> </a:t>
            </a:r>
            <a:r>
              <a:rPr lang="he-IL" sz="1100">
                <a:latin typeface="Heebo" pitchFamily="2" charset="-79"/>
                <a:ea typeface="Tahoma" panose="020B0604030504040204" pitchFamily="34" charset="0"/>
                <a:cs typeface="Heebo" pitchFamily="2" charset="-79"/>
              </a:rPr>
              <a:t>השתתפו בהשתלמות תזונה (יולי 2023), שדיווחו על </a:t>
            </a:r>
            <a:r>
              <a:rPr lang="he-IL" sz="1100" b="1">
                <a:latin typeface="Heebo" pitchFamily="2" charset="-79"/>
                <a:ea typeface="Tahoma" panose="020B0604030504040204" pitchFamily="34" charset="0"/>
                <a:cs typeface="Heebo" pitchFamily="2" charset="-79"/>
              </a:rPr>
              <a:t>העמקת הידע</a:t>
            </a:r>
            <a:r>
              <a:rPr lang="he-IL" sz="1100">
                <a:latin typeface="Heebo" pitchFamily="2" charset="-79"/>
                <a:ea typeface="Tahoma" panose="020B0604030504040204" pitchFamily="34" charset="0"/>
                <a:cs typeface="Heebo" pitchFamily="2" charset="-79"/>
              </a:rPr>
              <a:t> אודות צרכי ילדים בגיל הרך </a:t>
            </a:r>
            <a:r>
              <a:rPr lang="he-IL" sz="1100" b="1">
                <a:latin typeface="Heebo" pitchFamily="2" charset="-79"/>
                <a:ea typeface="Tahoma" panose="020B0604030504040204" pitchFamily="34" charset="0"/>
                <a:cs typeface="Heebo" pitchFamily="2" charset="-79"/>
              </a:rPr>
              <a:t>בפן התזונתי</a:t>
            </a:r>
            <a:r>
              <a:rPr lang="he-IL" sz="1100">
                <a:latin typeface="Heebo" pitchFamily="2" charset="-79"/>
                <a:ea typeface="Tahoma" panose="020B0604030504040204" pitchFamily="34" charset="0"/>
                <a:cs typeface="Heebo" pitchFamily="2" charset="-79"/>
              </a:rPr>
              <a:t>, קבלת השראה </a:t>
            </a:r>
            <a:r>
              <a:rPr lang="he-IL" sz="1100" b="1">
                <a:latin typeface="Heebo" pitchFamily="2" charset="-79"/>
                <a:ea typeface="Tahoma" panose="020B0604030504040204" pitchFamily="34" charset="0"/>
                <a:cs typeface="Heebo" pitchFamily="2" charset="-79"/>
              </a:rPr>
              <a:t>למתכונים חדשים </a:t>
            </a:r>
            <a:r>
              <a:rPr lang="he-IL" sz="1100" b="1" err="1">
                <a:latin typeface="Heebo" pitchFamily="2" charset="-79"/>
                <a:ea typeface="Tahoma" panose="020B0604030504040204" pitchFamily="34" charset="0"/>
                <a:cs typeface="Heebo" pitchFamily="2" charset="-79"/>
              </a:rPr>
              <a:t>ופרקטיקות</a:t>
            </a:r>
            <a:r>
              <a:rPr lang="he-IL" sz="1100" b="1">
                <a:latin typeface="Heebo" pitchFamily="2" charset="-79"/>
                <a:ea typeface="Tahoma" panose="020B0604030504040204" pitchFamily="34" charset="0"/>
                <a:cs typeface="Heebo" pitchFamily="2" charset="-79"/>
              </a:rPr>
              <a:t> יישומיות לעבודתן </a:t>
            </a:r>
            <a:r>
              <a:rPr lang="he-IL" sz="1100" i="1">
                <a:latin typeface="Heebo" pitchFamily="2" charset="-79"/>
                <a:ea typeface="Tahoma" panose="020B0604030504040204" pitchFamily="34" charset="0"/>
                <a:cs typeface="Heebo" pitchFamily="2" charset="-79"/>
              </a:rPr>
              <a:t>("למדתי איך להפוך את שעת האוכל לחוויה דרך הגשת אוכל מעניינת, ולא לכפות ולהביא לכדי אכילה רגשית"</a:t>
            </a:r>
            <a:r>
              <a:rPr lang="he-IL" sz="1100">
                <a:latin typeface="Heebo" pitchFamily="2" charset="-79"/>
                <a:ea typeface="Tahoma" panose="020B0604030504040204" pitchFamily="34" charset="0"/>
                <a:cs typeface="Heebo" pitchFamily="2" charset="-79"/>
              </a:rPr>
              <a:t>)</a:t>
            </a:r>
            <a:r>
              <a:rPr lang="he-IL" sz="1100" b="1">
                <a:latin typeface="Heebo" pitchFamily="2" charset="-79"/>
                <a:ea typeface="Tahoma" panose="020B0604030504040204" pitchFamily="34" charset="0"/>
                <a:cs typeface="Heebo" pitchFamily="2" charset="-79"/>
              </a:rPr>
              <a:t>, וחיזוק קשרים מקצועיים </a:t>
            </a:r>
            <a:r>
              <a:rPr lang="he-IL" sz="1100">
                <a:latin typeface="Heebo" pitchFamily="2" charset="-79"/>
                <a:ea typeface="Tahoma" panose="020B0604030504040204" pitchFamily="34" charset="0"/>
                <a:cs typeface="Heebo" pitchFamily="2" charset="-79"/>
              </a:rPr>
              <a:t>ואישיים בין המשתתפות ("</a:t>
            </a:r>
            <a:r>
              <a:rPr lang="he-IL" sz="1100" i="1">
                <a:latin typeface="Heebo" pitchFamily="2" charset="-79"/>
                <a:ea typeface="Tahoma" panose="020B0604030504040204" pitchFamily="34" charset="0"/>
                <a:cs typeface="Heebo" pitchFamily="2" charset="-79"/>
              </a:rPr>
              <a:t>המפגש עם גננות תרם מאוד כולן לומדות אחת מן השנייה"</a:t>
            </a:r>
            <a:r>
              <a:rPr lang="he-IL" sz="1100">
                <a:latin typeface="Heebo" pitchFamily="2" charset="-79"/>
                <a:ea typeface="Tahoma" panose="020B0604030504040204" pitchFamily="34" charset="0"/>
                <a:cs typeface="Heebo" pitchFamily="2" charset="-79"/>
              </a:rPr>
              <a:t>). הרוב מעוניינות בהכשרות נוספות.</a:t>
            </a:r>
          </a:p>
          <a:p>
            <a:pPr marL="171450" indent="-171450">
              <a:lnSpc>
                <a:spcPts val="1700"/>
              </a:lnSpc>
              <a:spcBef>
                <a:spcPts val="600"/>
              </a:spcBef>
              <a:buFont typeface="Arial" panose="020B0604020202020204" pitchFamily="34" charset="0"/>
              <a:buChar char="•"/>
              <a:defRPr/>
            </a:pPr>
            <a:r>
              <a:rPr lang="he-IL" sz="1100" b="1">
                <a:latin typeface="Heebo" pitchFamily="2" charset="-79"/>
                <a:ea typeface="Tahoma" panose="020B0604030504040204" pitchFamily="34" charset="0"/>
                <a:cs typeface="Heebo" pitchFamily="2" charset="-79"/>
              </a:rPr>
              <a:t>כ- 300 </a:t>
            </a:r>
            <a:r>
              <a:rPr lang="he-IL" sz="1100">
                <a:latin typeface="Heebo" pitchFamily="2" charset="-79"/>
                <a:ea typeface="Tahoma" panose="020B0604030504040204" pitchFamily="34" charset="0"/>
                <a:cs typeface="Heebo" pitchFamily="2" charset="-79"/>
              </a:rPr>
              <a:t>מטפלות-מחנכות</a:t>
            </a:r>
            <a:r>
              <a:rPr lang="he-IL" sz="1100" b="1">
                <a:latin typeface="Heebo" pitchFamily="2" charset="-79"/>
                <a:ea typeface="Tahoma" panose="020B0604030504040204" pitchFamily="34" charset="0"/>
                <a:cs typeface="Heebo" pitchFamily="2" charset="-79"/>
              </a:rPr>
              <a:t> </a:t>
            </a:r>
            <a:r>
              <a:rPr lang="he-IL" sz="1100">
                <a:latin typeface="Heebo" pitchFamily="2" charset="-79"/>
                <a:ea typeface="Tahoma" panose="020B0604030504040204" pitchFamily="34" charset="0"/>
                <a:cs typeface="Heebo" pitchFamily="2" charset="-79"/>
              </a:rPr>
              <a:t>השתתפו </a:t>
            </a:r>
            <a:r>
              <a:rPr lang="he-IL" sz="1100" u="sng">
                <a:latin typeface="Heebo" pitchFamily="2" charset="-79"/>
                <a:ea typeface="Tahoma" panose="020B0604030504040204" pitchFamily="34" charset="0"/>
                <a:cs typeface="Heebo" pitchFamily="2" charset="-79"/>
              </a:rPr>
              <a:t>בכנס 'כוח לגדול' </a:t>
            </a:r>
            <a:r>
              <a:rPr lang="he-IL" sz="1100">
                <a:latin typeface="Heebo" pitchFamily="2" charset="-79"/>
                <a:ea typeface="Tahoma" panose="020B0604030504040204" pitchFamily="34" charset="0"/>
                <a:cs typeface="Heebo" pitchFamily="2" charset="-79"/>
              </a:rPr>
              <a:t>להשקת המחלקה לגיל הרך בעיריית בית שמש (פברואר 2024). </a:t>
            </a:r>
          </a:p>
          <a:p>
            <a:pPr marL="171450" indent="-171450">
              <a:lnSpc>
                <a:spcPts val="1700"/>
              </a:lnSpc>
              <a:buFont typeface="Arial" panose="020B0604020202020204" pitchFamily="34" charset="0"/>
              <a:buChar char="•"/>
              <a:defRPr/>
            </a:pPr>
            <a:r>
              <a:rPr lang="he-IL" sz="1100">
                <a:latin typeface="Heebo" pitchFamily="2" charset="-79"/>
                <a:ea typeface="Tahoma" panose="020B0604030504040204" pitchFamily="34" charset="0"/>
                <a:cs typeface="Heebo" pitchFamily="2" charset="-79"/>
              </a:rPr>
              <a:t>לפי משוב הכנס (</a:t>
            </a:r>
            <a:r>
              <a:rPr lang="en-US" sz="1100">
                <a:latin typeface="Heebo" pitchFamily="2" charset="-79"/>
                <a:ea typeface="Tahoma" panose="020B0604030504040204" pitchFamily="34" charset="0"/>
                <a:cs typeface="Heebo" pitchFamily="2" charset="-79"/>
              </a:rPr>
              <a:t>n=59</a:t>
            </a:r>
            <a:r>
              <a:rPr lang="he-IL" sz="1100">
                <a:latin typeface="Heebo" pitchFamily="2" charset="-79"/>
                <a:ea typeface="Tahoma" panose="020B0604030504040204" pitchFamily="34" charset="0"/>
                <a:cs typeface="Heebo" pitchFamily="2" charset="-79"/>
              </a:rPr>
              <a:t>), המשתתפות רכשו </a:t>
            </a:r>
            <a:r>
              <a:rPr lang="he-IL" sz="1100" b="1">
                <a:latin typeface="Heebo" pitchFamily="2" charset="-79"/>
                <a:ea typeface="Tahoma" panose="020B0604030504040204" pitchFamily="34" charset="0"/>
                <a:cs typeface="Heebo" pitchFamily="2" charset="-79"/>
              </a:rPr>
              <a:t>ידע מקצועי ורעיונות חדשים לפעילות- </a:t>
            </a:r>
            <a:r>
              <a:rPr lang="he-IL" sz="1100">
                <a:latin typeface="Heebo" pitchFamily="2" charset="-79"/>
                <a:ea typeface="Tahoma" panose="020B0604030504040204" pitchFamily="34" charset="0"/>
                <a:cs typeface="Heebo" pitchFamily="2" charset="-79"/>
              </a:rPr>
              <a:t>"</a:t>
            </a:r>
            <a:r>
              <a:rPr lang="he-IL" sz="1100" i="1">
                <a:latin typeface="Heebo" pitchFamily="2" charset="-79"/>
                <a:ea typeface="Tahoma" panose="020B0604030504040204" pitchFamily="34" charset="0"/>
                <a:cs typeface="Heebo" pitchFamily="2" charset="-79"/>
              </a:rPr>
              <a:t>הבנתי כמה זה חשוב להשקיע בתינוקות וזה יקבע את העתיד שלהם."</a:t>
            </a:r>
          </a:p>
          <a:p>
            <a:pPr marL="171450" indent="-171450">
              <a:lnSpc>
                <a:spcPts val="1700"/>
              </a:lnSpc>
              <a:buFont typeface="Arial" panose="020B0604020202020204" pitchFamily="34" charset="0"/>
              <a:buChar char="•"/>
              <a:defRPr/>
            </a:pPr>
            <a:r>
              <a:rPr lang="he-IL" sz="1100">
                <a:latin typeface="Heebo" pitchFamily="2" charset="-79"/>
                <a:ea typeface="Tahoma" panose="020B0604030504040204" pitchFamily="34" charset="0"/>
                <a:cs typeface="Heebo" pitchFamily="2" charset="-79"/>
              </a:rPr>
              <a:t>הכנס היווה הזדמנות </a:t>
            </a:r>
            <a:r>
              <a:rPr lang="he-IL" sz="1100" b="1">
                <a:latin typeface="Heebo" pitchFamily="2" charset="-79"/>
                <a:ea typeface="Tahoma" panose="020B0604030504040204" pitchFamily="34" charset="0"/>
                <a:cs typeface="Heebo" pitchFamily="2" charset="-79"/>
              </a:rPr>
              <a:t>ללמידת עמיתות והקדשת זמן לעצמן </a:t>
            </a:r>
            <a:r>
              <a:rPr lang="he-IL" sz="1100">
                <a:latin typeface="Heebo" pitchFamily="2" charset="-79"/>
                <a:ea typeface="Tahoma" panose="020B0604030504040204" pitchFamily="34" charset="0"/>
                <a:cs typeface="Heebo" pitchFamily="2" charset="-79"/>
              </a:rPr>
              <a:t>-</a:t>
            </a:r>
            <a:r>
              <a:rPr lang="he-IL" sz="1100" b="1" i="1">
                <a:latin typeface="Heebo" pitchFamily="2" charset="-79"/>
                <a:ea typeface="Tahoma" panose="020B0604030504040204" pitchFamily="34" charset="0"/>
                <a:cs typeface="Heebo" pitchFamily="2" charset="-79"/>
              </a:rPr>
              <a:t> </a:t>
            </a:r>
            <a:r>
              <a:rPr lang="he-IL" sz="1100" i="1">
                <a:latin typeface="Heebo" pitchFamily="2" charset="-79"/>
                <a:ea typeface="Tahoma" panose="020B0604030504040204" pitchFamily="34" charset="0"/>
                <a:cs typeface="Heebo" pitchFamily="2" charset="-79"/>
              </a:rPr>
              <a:t> "היה טוב לפגוש חברות ומטפלות. יצרתי קשרים מקצועיים וחברתיים...והוקרה למטפלות".</a:t>
            </a:r>
          </a:p>
          <a:p>
            <a:pPr marL="171450" indent="-171450">
              <a:lnSpc>
                <a:spcPts val="1700"/>
              </a:lnSpc>
              <a:buFont typeface="Arial" panose="020B0604020202020204" pitchFamily="34" charset="0"/>
              <a:buChar char="•"/>
              <a:defRPr/>
            </a:pPr>
            <a:r>
              <a:rPr lang="he-IL" sz="1100" b="1">
                <a:latin typeface="Heebo" pitchFamily="2" charset="-79"/>
                <a:ea typeface="Tahoma" panose="020B0604030504040204" pitchFamily="34" charset="0"/>
                <a:cs typeface="Heebo" pitchFamily="2" charset="-79"/>
              </a:rPr>
              <a:t>ניכרת רתימה להמשך - </a:t>
            </a:r>
            <a:r>
              <a:rPr lang="he-IL" sz="1100">
                <a:latin typeface="Heebo" pitchFamily="2" charset="-79"/>
                <a:ea typeface="Tahoma" panose="020B0604030504040204" pitchFamily="34" charset="0"/>
                <a:cs typeface="Heebo" pitchFamily="2" charset="-79"/>
              </a:rPr>
              <a:t>כמחצית השתתפו לראשונה במפגש העשרה, הרוב מעוניינות באירועים שנתיים, וכשליש מעדיפות מפגשים חד פעמיים. </a:t>
            </a:r>
          </a:p>
        </p:txBody>
      </p:sp>
      <p:sp>
        <p:nvSpPr>
          <p:cNvPr id="26" name="TextBox 25">
            <a:extLst>
              <a:ext uri="{FF2B5EF4-FFF2-40B4-BE49-F238E27FC236}">
                <a16:creationId xmlns:a16="http://schemas.microsoft.com/office/drawing/2014/main" id="{ECE1E669-5407-E954-999A-FCF628D8C2C4}"/>
              </a:ext>
            </a:extLst>
          </p:cNvPr>
          <p:cNvSpPr txBox="1"/>
          <p:nvPr/>
        </p:nvSpPr>
        <p:spPr>
          <a:xfrm>
            <a:off x="2909678" y="6591508"/>
            <a:ext cx="5538580"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a:solidFill>
                  <a:schemeClr val="bg1">
                    <a:lumMod val="65000"/>
                  </a:schemeClr>
                </a:solidFill>
                <a:latin typeface="Heebo" pitchFamily="2" charset="-79"/>
                <a:ea typeface="Tahoma" panose="020B0604030504040204" pitchFamily="34" charset="0"/>
                <a:cs typeface="Heebo" pitchFamily="2" charset="-79"/>
              </a:rPr>
              <a:t>* Details about the project and evaluation findings can be found in the appendices section.</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3829171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32E7A1-A6A4-7395-35BC-870D24DAB851}"/>
              </a:ext>
            </a:extLst>
          </p:cNvPr>
          <p:cNvSpPr/>
          <p:nvPr/>
        </p:nvSpPr>
        <p:spPr>
          <a:xfrm>
            <a:off x="-4116" y="-2470"/>
            <a:ext cx="2813767" cy="6864186"/>
          </a:xfrm>
          <a:prstGeom prst="rect">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rtl="0" fontAlgn="auto">
              <a:lnSpc>
                <a:spcPct val="115000"/>
              </a:lnSpc>
              <a:spcBef>
                <a:spcPts val="0"/>
              </a:spcBef>
              <a:spcAft>
                <a:spcPts val="1000"/>
              </a:spcAft>
              <a:buClr>
                <a:schemeClr val="bg1"/>
              </a:buClr>
              <a:buSzTx/>
              <a:tabLst/>
              <a:defRPr/>
            </a:pPr>
            <a:endParaRPr lang="he-IL" sz="1800">
              <a:solidFill>
                <a:schemeClr val="bg1"/>
              </a:solidFill>
              <a:latin typeface="Heebo" pitchFamily="2" charset="-79"/>
              <a:ea typeface="Tahoma" panose="020B0604030504040204" pitchFamily="34" charset="0"/>
              <a:cs typeface="Heebo" pitchFamily="2" charset="-79"/>
            </a:endParaRPr>
          </a:p>
        </p:txBody>
      </p:sp>
      <p:sp>
        <p:nvSpPr>
          <p:cNvPr id="5" name="TextBox 4">
            <a:extLst>
              <a:ext uri="{FF2B5EF4-FFF2-40B4-BE49-F238E27FC236}">
                <a16:creationId xmlns:a16="http://schemas.microsoft.com/office/drawing/2014/main" id="{21569AAC-5E83-C5EB-256B-5ECDD49DF965}"/>
              </a:ext>
            </a:extLst>
          </p:cNvPr>
          <p:cNvSpPr txBox="1"/>
          <p:nvPr/>
        </p:nvSpPr>
        <p:spPr>
          <a:xfrm>
            <a:off x="88488" y="130206"/>
            <a:ext cx="2638448" cy="1200329"/>
          </a:xfrm>
          <a:prstGeom prst="rect">
            <a:avLst/>
          </a:prstGeom>
          <a:noFill/>
        </p:spPr>
        <p:txBody>
          <a:bodyPr wrap="square">
            <a:spAutoFit/>
          </a:bodyPr>
          <a:lstStyle/>
          <a:p>
            <a:pPr algn="l" rtl="0"/>
            <a:r>
              <a:rPr lang="en-US" sz="2400" b="1" dirty="0">
                <a:solidFill>
                  <a:schemeClr val="bg1"/>
                </a:solidFill>
                <a:latin typeface="Heebo" pitchFamily="2" charset="-79"/>
                <a:ea typeface="Tahoma" panose="020B0604030504040204" pitchFamily="34" charset="0"/>
                <a:cs typeface="Heebo" pitchFamily="2" charset="-79"/>
              </a:rPr>
              <a:t>Young Children and Their Caregivers</a:t>
            </a:r>
            <a:endParaRPr lang="he-IL" sz="2400" b="1" dirty="0">
              <a:solidFill>
                <a:schemeClr val="bg1"/>
              </a:solidFill>
              <a:latin typeface="Heebo" pitchFamily="2" charset="-79"/>
              <a:ea typeface="Tahoma" panose="020B0604030504040204" pitchFamily="34" charset="0"/>
              <a:cs typeface="Heebo" pitchFamily="2" charset="-79"/>
            </a:endParaRPr>
          </a:p>
        </p:txBody>
      </p:sp>
      <p:cxnSp>
        <p:nvCxnSpPr>
          <p:cNvPr id="6" name="Straight Connector 5">
            <a:extLst>
              <a:ext uri="{FF2B5EF4-FFF2-40B4-BE49-F238E27FC236}">
                <a16:creationId xmlns:a16="http://schemas.microsoft.com/office/drawing/2014/main" id="{D91C3253-5E49-CFAC-EB96-A3B3517B6340}"/>
              </a:ext>
            </a:extLst>
          </p:cNvPr>
          <p:cNvCxnSpPr/>
          <p:nvPr/>
        </p:nvCxnSpPr>
        <p:spPr>
          <a:xfrm flipH="1">
            <a:off x="268224" y="4414545"/>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1937A7-7AB5-E02A-3797-0809D50DD8E1}"/>
              </a:ext>
            </a:extLst>
          </p:cNvPr>
          <p:cNvCxnSpPr/>
          <p:nvPr/>
        </p:nvCxnSpPr>
        <p:spPr>
          <a:xfrm flipH="1">
            <a:off x="268223" y="5586093"/>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0A7BD0F-855E-2A95-6B5E-CECDFFEEAA43}"/>
              </a:ext>
            </a:extLst>
          </p:cNvPr>
          <p:cNvCxnSpPr/>
          <p:nvPr/>
        </p:nvCxnSpPr>
        <p:spPr>
          <a:xfrm flipH="1">
            <a:off x="268224" y="3217150"/>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9F0B433-F95C-3367-F49F-8CE719F95B4F}"/>
              </a:ext>
            </a:extLst>
          </p:cNvPr>
          <p:cNvSpPr txBox="1"/>
          <p:nvPr/>
        </p:nvSpPr>
        <p:spPr>
          <a:xfrm>
            <a:off x="241841" y="2015202"/>
            <a:ext cx="2329909" cy="738664"/>
          </a:xfrm>
          <a:prstGeom prst="rect">
            <a:avLst/>
          </a:prstGeom>
          <a:noFill/>
        </p:spPr>
        <p:txBody>
          <a:bodyPr wrap="square">
            <a:spAutoFit/>
          </a:bodyPr>
          <a:lstStyle/>
          <a:p>
            <a:pPr marL="0" marR="0" lvl="0" indent="0" algn="r" defTabSz="931774" rtl="1" eaLnBrk="1" fontAlgn="auto" latinLnBrk="0" hangingPunct="1">
              <a:lnSpc>
                <a:spcPct val="100000"/>
              </a:lnSpc>
              <a:spcBef>
                <a:spcPts val="0"/>
              </a:spcBef>
              <a:spcAft>
                <a:spcPts val="0"/>
              </a:spcAft>
              <a:buClrTx/>
              <a:buSzTx/>
              <a:buFont typeface="Arial" panose="020B0604020202020204" pitchFamily="34" charset="0"/>
              <a:buNone/>
              <a:tabLst/>
              <a:defRPr/>
            </a:pPr>
            <a:r>
              <a:rPr lang="he-IL" sz="1400" dirty="0">
                <a:solidFill>
                  <a:schemeClr val="bg1"/>
                </a:solidFill>
                <a:latin typeface="Heebo" pitchFamily="2" charset="-79"/>
                <a:ea typeface="Tahoma" panose="020B0604030504040204" pitchFamily="34" charset="0"/>
                <a:cs typeface="Heebo" pitchFamily="2" charset="-79"/>
              </a:rPr>
              <a:t>היקף פעילויות לגיל הרך ומלוויהם תוך התאמה למגזרים השונים בעיר</a:t>
            </a:r>
          </a:p>
        </p:txBody>
      </p:sp>
      <p:sp>
        <p:nvSpPr>
          <p:cNvPr id="10" name="TextBox 9">
            <a:extLst>
              <a:ext uri="{FF2B5EF4-FFF2-40B4-BE49-F238E27FC236}">
                <a16:creationId xmlns:a16="http://schemas.microsoft.com/office/drawing/2014/main" id="{5E977D3A-9FDC-0E1F-FC75-490E21D61DF1}"/>
              </a:ext>
            </a:extLst>
          </p:cNvPr>
          <p:cNvSpPr txBox="1"/>
          <p:nvPr/>
        </p:nvSpPr>
        <p:spPr>
          <a:xfrm>
            <a:off x="152772" y="3224885"/>
            <a:ext cx="2570458" cy="523220"/>
          </a:xfrm>
          <a:prstGeom prst="rect">
            <a:avLst/>
          </a:prstGeom>
          <a:noFill/>
        </p:spPr>
        <p:txBody>
          <a:bodyPr wrap="square">
            <a:spAutoFit/>
          </a:bodyPr>
          <a:lstStyle/>
          <a:p>
            <a:pPr marL="0" indent="0" algn="l" rtl="0">
              <a:spcBef>
                <a:spcPts val="500"/>
              </a:spcBef>
              <a:buClr>
                <a:schemeClr val="bg1"/>
              </a:buClr>
              <a:buFont typeface="Wingdings" pitchFamily="2" charset="2"/>
              <a:buNone/>
              <a:defRPr/>
            </a:pPr>
            <a:r>
              <a:rPr lang="en-US" sz="1400" dirty="0">
                <a:solidFill>
                  <a:schemeClr val="bg1"/>
                </a:solidFill>
                <a:latin typeface="Heebo" pitchFamily="2" charset="-79"/>
                <a:ea typeface="Tahoma" panose="020B0604030504040204" pitchFamily="34" charset="0"/>
                <a:cs typeface="Heebo" pitchFamily="2" charset="-79"/>
              </a:rPr>
              <a:t>Use of spaces, services consumption &amp; satisfaction</a:t>
            </a:r>
            <a:endParaRPr lang="he-IL" sz="1400" dirty="0">
              <a:solidFill>
                <a:schemeClr val="bg1"/>
              </a:solidFill>
              <a:latin typeface="Heebo" pitchFamily="2" charset="-79"/>
              <a:ea typeface="Tahoma" panose="020B0604030504040204" pitchFamily="34" charset="0"/>
              <a:cs typeface="Heebo" pitchFamily="2" charset="-79"/>
            </a:endParaRPr>
          </a:p>
        </p:txBody>
      </p:sp>
      <p:sp>
        <p:nvSpPr>
          <p:cNvPr id="11" name="TextBox 10">
            <a:extLst>
              <a:ext uri="{FF2B5EF4-FFF2-40B4-BE49-F238E27FC236}">
                <a16:creationId xmlns:a16="http://schemas.microsoft.com/office/drawing/2014/main" id="{CC7AAC14-708B-D6A5-D9E8-91D88D025893}"/>
              </a:ext>
            </a:extLst>
          </p:cNvPr>
          <p:cNvSpPr txBox="1"/>
          <p:nvPr/>
        </p:nvSpPr>
        <p:spPr>
          <a:xfrm>
            <a:off x="167495" y="4428751"/>
            <a:ext cx="2608845" cy="523220"/>
          </a:xfrm>
          <a:prstGeom prst="rect">
            <a:avLst/>
          </a:prstGeom>
          <a:noFill/>
        </p:spPr>
        <p:txBody>
          <a:bodyPr wrap="square">
            <a:spAutoFit/>
          </a:bodyPr>
          <a:lstStyle/>
          <a:p>
            <a:pPr marL="0" indent="0" algn="l" rtl="0">
              <a:spcBef>
                <a:spcPts val="500"/>
              </a:spcBef>
              <a:buClr>
                <a:schemeClr val="bg1"/>
              </a:buClr>
              <a:buFont typeface="Wingdings" pitchFamily="2" charset="2"/>
              <a:buNone/>
              <a:defRPr/>
            </a:pPr>
            <a:r>
              <a:rPr lang="en-US" sz="1400" dirty="0">
                <a:solidFill>
                  <a:schemeClr val="bg1"/>
                </a:solidFill>
                <a:latin typeface="Heebo" pitchFamily="2" charset="-79"/>
                <a:ea typeface="Tahoma" panose="020B0604030504040204" pitchFamily="34" charset="0"/>
                <a:cs typeface="Heebo" pitchFamily="2" charset="-79"/>
              </a:rPr>
              <a:t>Sense of security and safety in intervention areas</a:t>
            </a:r>
            <a:endParaRPr lang="he-IL" sz="1400" dirty="0">
              <a:solidFill>
                <a:schemeClr val="bg1"/>
              </a:solidFill>
              <a:latin typeface="Heebo" pitchFamily="2" charset="-79"/>
              <a:ea typeface="Tahoma" panose="020B0604030504040204" pitchFamily="34" charset="0"/>
              <a:cs typeface="Heebo" pitchFamily="2" charset="-79"/>
            </a:endParaRPr>
          </a:p>
        </p:txBody>
      </p:sp>
      <p:sp>
        <p:nvSpPr>
          <p:cNvPr id="12" name="TextBox 11">
            <a:extLst>
              <a:ext uri="{FF2B5EF4-FFF2-40B4-BE49-F238E27FC236}">
                <a16:creationId xmlns:a16="http://schemas.microsoft.com/office/drawing/2014/main" id="{065207FF-EC00-AA18-17B2-46A325A16CD1}"/>
              </a:ext>
            </a:extLst>
          </p:cNvPr>
          <p:cNvSpPr txBox="1"/>
          <p:nvPr/>
        </p:nvSpPr>
        <p:spPr>
          <a:xfrm>
            <a:off x="167495" y="5603688"/>
            <a:ext cx="2404255" cy="307777"/>
          </a:xfrm>
          <a:prstGeom prst="rect">
            <a:avLst/>
          </a:prstGeom>
          <a:noFill/>
        </p:spPr>
        <p:txBody>
          <a:bodyPr wrap="square">
            <a:spAutoFit/>
          </a:bodyPr>
          <a:lstStyle/>
          <a:p>
            <a:pPr marL="0" indent="0" algn="l" rtl="0">
              <a:spcBef>
                <a:spcPts val="500"/>
              </a:spcBef>
              <a:buClr>
                <a:schemeClr val="bg1"/>
              </a:buClr>
              <a:buFont typeface="Wingdings" pitchFamily="2" charset="2"/>
              <a:buNone/>
              <a:defRPr/>
            </a:pPr>
            <a:r>
              <a:rPr lang="en-US" sz="1400" dirty="0">
                <a:solidFill>
                  <a:schemeClr val="bg1"/>
                </a:solidFill>
                <a:latin typeface="Heebo" pitchFamily="2" charset="-79"/>
                <a:ea typeface="Tahoma" panose="020B0604030504040204" pitchFamily="34" charset="0"/>
                <a:cs typeface="Heebo" pitchFamily="2" charset="-79"/>
              </a:rPr>
              <a:t>Trust in the municipality</a:t>
            </a:r>
            <a:endParaRPr lang="he-IL" sz="1400" dirty="0">
              <a:solidFill>
                <a:schemeClr val="bg1"/>
              </a:solidFill>
              <a:latin typeface="Heebo" pitchFamily="2" charset="-79"/>
              <a:ea typeface="Tahoma" panose="020B0604030504040204" pitchFamily="34" charset="0"/>
              <a:cs typeface="Heebo" pitchFamily="2" charset="-79"/>
            </a:endParaRPr>
          </a:p>
        </p:txBody>
      </p:sp>
      <p:grpSp>
        <p:nvGrpSpPr>
          <p:cNvPr id="13" name="Graphic 35">
            <a:extLst>
              <a:ext uri="{FF2B5EF4-FFF2-40B4-BE49-F238E27FC236}">
                <a16:creationId xmlns:a16="http://schemas.microsoft.com/office/drawing/2014/main" id="{94B79624-B5D6-4750-310C-6A81359A759A}"/>
              </a:ext>
            </a:extLst>
          </p:cNvPr>
          <p:cNvGrpSpPr/>
          <p:nvPr/>
        </p:nvGrpSpPr>
        <p:grpSpPr>
          <a:xfrm>
            <a:off x="292267" y="2820184"/>
            <a:ext cx="297963" cy="322103"/>
            <a:chOff x="1908601" y="2245872"/>
            <a:chExt cx="1062730" cy="1148830"/>
          </a:xfrm>
          <a:solidFill>
            <a:srgbClr val="FFFFFF"/>
          </a:solidFill>
        </p:grpSpPr>
        <p:sp>
          <p:nvSpPr>
            <p:cNvPr id="14" name="Freeform 61">
              <a:extLst>
                <a:ext uri="{FF2B5EF4-FFF2-40B4-BE49-F238E27FC236}">
                  <a16:creationId xmlns:a16="http://schemas.microsoft.com/office/drawing/2014/main" id="{0FBD9A58-D8CD-0A4D-0928-606E6366247A}"/>
                </a:ext>
              </a:extLst>
            </p:cNvPr>
            <p:cNvSpPr/>
            <p:nvPr/>
          </p:nvSpPr>
          <p:spPr>
            <a:xfrm>
              <a:off x="1946367" y="2724117"/>
              <a:ext cx="987454" cy="664488"/>
            </a:xfrm>
            <a:custGeom>
              <a:avLst/>
              <a:gdLst>
                <a:gd name="connsiteX0" fmla="*/ 786503 w 987454"/>
                <a:gd name="connsiteY0" fmla="*/ 524878 h 664488"/>
                <a:gd name="connsiteX1" fmla="*/ 894136 w 987454"/>
                <a:gd name="connsiteY1" fmla="*/ 392267 h 664488"/>
                <a:gd name="connsiteX2" fmla="*/ 942709 w 987454"/>
                <a:gd name="connsiteY2" fmla="*/ 110460 h 664488"/>
                <a:gd name="connsiteX3" fmla="*/ 941753 w 987454"/>
                <a:gd name="connsiteY3" fmla="*/ 103964 h 664488"/>
                <a:gd name="connsiteX4" fmla="*/ 959395 w 987454"/>
                <a:gd name="connsiteY4" fmla="*/ 79137 h 664488"/>
                <a:gd name="connsiteX5" fmla="*/ 980961 w 987454"/>
                <a:gd name="connsiteY5" fmla="*/ 99316 h 664488"/>
                <a:gd name="connsiteX6" fmla="*/ 976609 w 987454"/>
                <a:gd name="connsiteY6" fmla="*/ 279109 h 664488"/>
                <a:gd name="connsiteX7" fmla="*/ 685003 w 987454"/>
                <a:gd name="connsiteY7" fmla="*/ 631936 h 664488"/>
                <a:gd name="connsiteX8" fmla="*/ 579811 w 987454"/>
                <a:gd name="connsiteY8" fmla="*/ 663358 h 664488"/>
                <a:gd name="connsiteX9" fmla="*/ 553463 w 987454"/>
                <a:gd name="connsiteY9" fmla="*/ 648191 h 664488"/>
                <a:gd name="connsiteX10" fmla="*/ 572523 w 987454"/>
                <a:gd name="connsiteY10" fmla="*/ 624683 h 664488"/>
                <a:gd name="connsiteX11" fmla="*/ 737138 w 987454"/>
                <a:gd name="connsiteY11" fmla="*/ 561279 h 664488"/>
                <a:gd name="connsiteX12" fmla="*/ 747559 w 987454"/>
                <a:gd name="connsiteY12" fmla="*/ 538726 h 664488"/>
                <a:gd name="connsiteX13" fmla="*/ 527775 w 987454"/>
                <a:gd name="connsiteY13" fmla="*/ 318378 h 664488"/>
                <a:gd name="connsiteX14" fmla="*/ 242171 w 987454"/>
                <a:gd name="connsiteY14" fmla="*/ 523065 h 664488"/>
                <a:gd name="connsiteX15" fmla="*/ 240258 w 987454"/>
                <a:gd name="connsiteY15" fmla="*/ 536055 h 664488"/>
                <a:gd name="connsiteX16" fmla="*/ 253581 w 987454"/>
                <a:gd name="connsiteY16" fmla="*/ 563389 h 664488"/>
                <a:gd name="connsiteX17" fmla="*/ 412260 w 987454"/>
                <a:gd name="connsiteY17" fmla="*/ 624320 h 664488"/>
                <a:gd name="connsiteX18" fmla="*/ 434189 w 987454"/>
                <a:gd name="connsiteY18" fmla="*/ 648851 h 664488"/>
                <a:gd name="connsiteX19" fmla="*/ 403819 w 987454"/>
                <a:gd name="connsiteY19" fmla="*/ 662468 h 664488"/>
                <a:gd name="connsiteX20" fmla="*/ 31159 w 987454"/>
                <a:gd name="connsiteY20" fmla="*/ 349404 h 664488"/>
                <a:gd name="connsiteX21" fmla="*/ 6361 w 987454"/>
                <a:gd name="connsiteY21" fmla="*/ 100305 h 664488"/>
                <a:gd name="connsiteX22" fmla="*/ 28686 w 987454"/>
                <a:gd name="connsiteY22" fmla="*/ 79236 h 664488"/>
                <a:gd name="connsiteX23" fmla="*/ 45338 w 987454"/>
                <a:gd name="connsiteY23" fmla="*/ 106207 h 664488"/>
                <a:gd name="connsiteX24" fmla="*/ 54308 w 987454"/>
                <a:gd name="connsiteY24" fmla="*/ 292100 h 664488"/>
                <a:gd name="connsiteX25" fmla="*/ 190762 w 987454"/>
                <a:gd name="connsiteY25" fmla="*/ 516207 h 664488"/>
                <a:gd name="connsiteX26" fmla="*/ 201446 w 987454"/>
                <a:gd name="connsiteY26" fmla="*/ 524120 h 664488"/>
                <a:gd name="connsiteX27" fmla="*/ 270234 w 987454"/>
                <a:gd name="connsiteY27" fmla="*/ 377792 h 664488"/>
                <a:gd name="connsiteX28" fmla="*/ 405138 w 987454"/>
                <a:gd name="connsiteY28" fmla="*/ 289165 h 664488"/>
                <a:gd name="connsiteX29" fmla="*/ 336449 w 987454"/>
                <a:gd name="connsiteY29" fmla="*/ 146300 h 664488"/>
                <a:gd name="connsiteX30" fmla="*/ 390233 w 987454"/>
                <a:gd name="connsiteY30" fmla="*/ 38912 h 664488"/>
                <a:gd name="connsiteX31" fmla="*/ 609687 w 987454"/>
                <a:gd name="connsiteY31" fmla="*/ 50782 h 664488"/>
                <a:gd name="connsiteX32" fmla="*/ 583702 w 987454"/>
                <a:gd name="connsiteY32" fmla="*/ 289066 h 664488"/>
                <a:gd name="connsiteX33" fmla="*/ 786602 w 987454"/>
                <a:gd name="connsiteY33" fmla="*/ 524944 h 664488"/>
                <a:gd name="connsiteX34" fmla="*/ 375360 w 987454"/>
                <a:gd name="connsiteY34" fmla="*/ 157675 h 664488"/>
                <a:gd name="connsiteX35" fmla="*/ 493216 w 987454"/>
                <a:gd name="connsiteY35" fmla="*/ 276108 h 664488"/>
                <a:gd name="connsiteX36" fmla="*/ 612028 w 987454"/>
                <a:gd name="connsiteY36" fmla="*/ 158664 h 664488"/>
                <a:gd name="connsiteX37" fmla="*/ 493348 w 987454"/>
                <a:gd name="connsiteY37" fmla="*/ 39439 h 664488"/>
                <a:gd name="connsiteX38" fmla="*/ 375327 w 987454"/>
                <a:gd name="connsiteY38" fmla="*/ 157675 h 66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7454" h="664488">
                  <a:moveTo>
                    <a:pt x="786503" y="524878"/>
                  </a:moveTo>
                  <a:cubicBezTo>
                    <a:pt x="832339" y="486301"/>
                    <a:pt x="867492" y="442614"/>
                    <a:pt x="894136" y="392267"/>
                  </a:cubicBezTo>
                  <a:cubicBezTo>
                    <a:pt x="940995" y="303706"/>
                    <a:pt x="956658" y="209572"/>
                    <a:pt x="942709" y="110460"/>
                  </a:cubicBezTo>
                  <a:cubicBezTo>
                    <a:pt x="942413" y="108284"/>
                    <a:pt x="941918" y="106141"/>
                    <a:pt x="941753" y="103964"/>
                  </a:cubicBezTo>
                  <a:cubicBezTo>
                    <a:pt x="940599" y="89622"/>
                    <a:pt x="947392" y="79335"/>
                    <a:pt x="959395" y="79137"/>
                  </a:cubicBezTo>
                  <a:cubicBezTo>
                    <a:pt x="972487" y="78906"/>
                    <a:pt x="978983" y="86753"/>
                    <a:pt x="980961" y="99316"/>
                  </a:cubicBezTo>
                  <a:cubicBezTo>
                    <a:pt x="990359" y="159521"/>
                    <a:pt x="990096" y="219727"/>
                    <a:pt x="976609" y="279109"/>
                  </a:cubicBezTo>
                  <a:cubicBezTo>
                    <a:pt x="938785" y="445483"/>
                    <a:pt x="841770" y="564147"/>
                    <a:pt x="685003" y="631936"/>
                  </a:cubicBezTo>
                  <a:cubicBezTo>
                    <a:pt x="651632" y="646378"/>
                    <a:pt x="615095" y="653500"/>
                    <a:pt x="579811" y="663358"/>
                  </a:cubicBezTo>
                  <a:cubicBezTo>
                    <a:pt x="566752" y="667018"/>
                    <a:pt x="556134" y="661743"/>
                    <a:pt x="553463" y="648191"/>
                  </a:cubicBezTo>
                  <a:cubicBezTo>
                    <a:pt x="550726" y="634343"/>
                    <a:pt x="559135" y="627156"/>
                    <a:pt x="572523" y="624683"/>
                  </a:cubicBezTo>
                  <a:cubicBezTo>
                    <a:pt x="631319" y="613769"/>
                    <a:pt x="686256" y="593030"/>
                    <a:pt x="737138" y="561279"/>
                  </a:cubicBezTo>
                  <a:cubicBezTo>
                    <a:pt x="746635" y="555344"/>
                    <a:pt x="748647" y="549376"/>
                    <a:pt x="747559" y="538726"/>
                  </a:cubicBezTo>
                  <a:cubicBezTo>
                    <a:pt x="736050" y="426524"/>
                    <a:pt x="644476" y="334369"/>
                    <a:pt x="527775" y="318378"/>
                  </a:cubicBezTo>
                  <a:cubicBezTo>
                    <a:pt x="392673" y="299848"/>
                    <a:pt x="266112" y="390552"/>
                    <a:pt x="242171" y="523065"/>
                  </a:cubicBezTo>
                  <a:cubicBezTo>
                    <a:pt x="241380" y="527384"/>
                    <a:pt x="241512" y="531901"/>
                    <a:pt x="240258" y="536055"/>
                  </a:cubicBezTo>
                  <a:cubicBezTo>
                    <a:pt x="236169" y="549508"/>
                    <a:pt x="242402" y="556597"/>
                    <a:pt x="253581" y="563389"/>
                  </a:cubicBezTo>
                  <a:cubicBezTo>
                    <a:pt x="302847" y="593327"/>
                    <a:pt x="355839" y="613110"/>
                    <a:pt x="412260" y="624320"/>
                  </a:cubicBezTo>
                  <a:cubicBezTo>
                    <a:pt x="429309" y="627716"/>
                    <a:pt x="437025" y="636948"/>
                    <a:pt x="434189" y="648851"/>
                  </a:cubicBezTo>
                  <a:cubicBezTo>
                    <a:pt x="431222" y="661215"/>
                    <a:pt x="420735" y="665996"/>
                    <a:pt x="403819" y="662468"/>
                  </a:cubicBezTo>
                  <a:cubicBezTo>
                    <a:pt x="223507" y="624881"/>
                    <a:pt x="98397" y="520823"/>
                    <a:pt x="31159" y="349404"/>
                  </a:cubicBezTo>
                  <a:cubicBezTo>
                    <a:pt x="-300" y="269217"/>
                    <a:pt x="-6665" y="185503"/>
                    <a:pt x="6361" y="100305"/>
                  </a:cubicBezTo>
                  <a:cubicBezTo>
                    <a:pt x="8373" y="87083"/>
                    <a:pt x="14638" y="78543"/>
                    <a:pt x="28686" y="79236"/>
                  </a:cubicBezTo>
                  <a:cubicBezTo>
                    <a:pt x="41315" y="79862"/>
                    <a:pt x="47779" y="90314"/>
                    <a:pt x="45338" y="106207"/>
                  </a:cubicBezTo>
                  <a:cubicBezTo>
                    <a:pt x="35808" y="168819"/>
                    <a:pt x="38315" y="230839"/>
                    <a:pt x="54308" y="292100"/>
                  </a:cubicBezTo>
                  <a:cubicBezTo>
                    <a:pt x="77325" y="380364"/>
                    <a:pt x="122865" y="455143"/>
                    <a:pt x="190762" y="516207"/>
                  </a:cubicBezTo>
                  <a:cubicBezTo>
                    <a:pt x="193532" y="518679"/>
                    <a:pt x="196731" y="520658"/>
                    <a:pt x="201446" y="524120"/>
                  </a:cubicBezTo>
                  <a:cubicBezTo>
                    <a:pt x="211965" y="468497"/>
                    <a:pt x="233927" y="419699"/>
                    <a:pt x="270234" y="377792"/>
                  </a:cubicBezTo>
                  <a:cubicBezTo>
                    <a:pt x="306243" y="336248"/>
                    <a:pt x="350991" y="307827"/>
                    <a:pt x="405138" y="289165"/>
                  </a:cubicBezTo>
                  <a:cubicBezTo>
                    <a:pt x="356993" y="252171"/>
                    <a:pt x="332657" y="205286"/>
                    <a:pt x="336449" y="146300"/>
                  </a:cubicBezTo>
                  <a:cubicBezTo>
                    <a:pt x="339186" y="103371"/>
                    <a:pt x="357850" y="67300"/>
                    <a:pt x="390233" y="38912"/>
                  </a:cubicBezTo>
                  <a:cubicBezTo>
                    <a:pt x="454667" y="-17568"/>
                    <a:pt x="550825" y="-11666"/>
                    <a:pt x="609687" y="50782"/>
                  </a:cubicBezTo>
                  <a:cubicBezTo>
                    <a:pt x="663470" y="107855"/>
                    <a:pt x="675341" y="217386"/>
                    <a:pt x="583702" y="289066"/>
                  </a:cubicBezTo>
                  <a:cubicBezTo>
                    <a:pt x="694533" y="329357"/>
                    <a:pt x="762002" y="407005"/>
                    <a:pt x="786602" y="524944"/>
                  </a:cubicBezTo>
                  <a:close/>
                  <a:moveTo>
                    <a:pt x="375360" y="157675"/>
                  </a:moveTo>
                  <a:cubicBezTo>
                    <a:pt x="375327" y="222728"/>
                    <a:pt x="428221" y="275878"/>
                    <a:pt x="493216" y="276108"/>
                  </a:cubicBezTo>
                  <a:cubicBezTo>
                    <a:pt x="558343" y="276306"/>
                    <a:pt x="611632" y="223651"/>
                    <a:pt x="612028" y="158664"/>
                  </a:cubicBezTo>
                  <a:cubicBezTo>
                    <a:pt x="612456" y="92886"/>
                    <a:pt x="559102" y="39307"/>
                    <a:pt x="493348" y="39439"/>
                  </a:cubicBezTo>
                  <a:cubicBezTo>
                    <a:pt x="428320" y="39571"/>
                    <a:pt x="375360" y="92655"/>
                    <a:pt x="375327" y="157675"/>
                  </a:cubicBezTo>
                  <a:close/>
                </a:path>
              </a:pathLst>
            </a:custGeom>
            <a:solidFill>
              <a:srgbClr val="FFFFFF"/>
            </a:solidFill>
            <a:ln w="0" cap="flat">
              <a:noFill/>
              <a:prstDash val="solid"/>
              <a:miter/>
            </a:ln>
          </p:spPr>
          <p:txBody>
            <a:bodyPr rtlCol="0" anchor="ctr"/>
            <a:lstStyle/>
            <a:p>
              <a:pPr algn="l" rtl="0"/>
              <a:endParaRPr lang="x-es-XL"/>
            </a:p>
          </p:txBody>
        </p:sp>
        <p:sp>
          <p:nvSpPr>
            <p:cNvPr id="15" name="Freeform 62">
              <a:extLst>
                <a:ext uri="{FF2B5EF4-FFF2-40B4-BE49-F238E27FC236}">
                  <a16:creationId xmlns:a16="http://schemas.microsoft.com/office/drawing/2014/main" id="{B0024896-D8EF-25BC-2BEB-089CC357A0EB}"/>
                </a:ext>
              </a:extLst>
            </p:cNvPr>
            <p:cNvSpPr/>
            <p:nvPr/>
          </p:nvSpPr>
          <p:spPr>
            <a:xfrm>
              <a:off x="2224876" y="2245872"/>
              <a:ext cx="430309" cy="416403"/>
            </a:xfrm>
            <a:custGeom>
              <a:avLst/>
              <a:gdLst>
                <a:gd name="connsiteX0" fmla="*/ 214642 w 430309"/>
                <a:gd name="connsiteY0" fmla="*/ 0 h 416403"/>
                <a:gd name="connsiteX1" fmla="*/ 236043 w 430309"/>
                <a:gd name="connsiteY1" fmla="*/ 22585 h 416403"/>
                <a:gd name="connsiteX2" fmla="*/ 280989 w 430309"/>
                <a:gd name="connsiteY2" fmla="*/ 113949 h 416403"/>
                <a:gd name="connsiteX3" fmla="*/ 306776 w 430309"/>
                <a:gd name="connsiteY3" fmla="*/ 132512 h 416403"/>
                <a:gd name="connsiteX4" fmla="*/ 407518 w 430309"/>
                <a:gd name="connsiteY4" fmla="*/ 147415 h 416403"/>
                <a:gd name="connsiteX5" fmla="*/ 429842 w 430309"/>
                <a:gd name="connsiteY5" fmla="*/ 162022 h 416403"/>
                <a:gd name="connsiteX6" fmla="*/ 420312 w 430309"/>
                <a:gd name="connsiteY6" fmla="*/ 186882 h 416403"/>
                <a:gd name="connsiteX7" fmla="*/ 347435 w 430309"/>
                <a:gd name="connsiteY7" fmla="*/ 258101 h 416403"/>
                <a:gd name="connsiteX8" fmla="*/ 337807 w 430309"/>
                <a:gd name="connsiteY8" fmla="*/ 288434 h 416403"/>
                <a:gd name="connsiteX9" fmla="*/ 355284 w 430309"/>
                <a:gd name="connsiteY9" fmla="*/ 387085 h 416403"/>
                <a:gd name="connsiteX10" fmla="*/ 348128 w 430309"/>
                <a:gd name="connsiteY10" fmla="*/ 414616 h 416403"/>
                <a:gd name="connsiteX11" fmla="*/ 321088 w 430309"/>
                <a:gd name="connsiteY11" fmla="*/ 412869 h 416403"/>
                <a:gd name="connsiteX12" fmla="*/ 226118 w 430309"/>
                <a:gd name="connsiteY12" fmla="*/ 364071 h 416403"/>
                <a:gd name="connsiteX13" fmla="*/ 204024 w 430309"/>
                <a:gd name="connsiteY13" fmla="*/ 364170 h 416403"/>
                <a:gd name="connsiteX14" fmla="*/ 109053 w 430309"/>
                <a:gd name="connsiteY14" fmla="*/ 412935 h 416403"/>
                <a:gd name="connsiteX15" fmla="*/ 82079 w 430309"/>
                <a:gd name="connsiteY15" fmla="*/ 414517 h 416403"/>
                <a:gd name="connsiteX16" fmla="*/ 75088 w 430309"/>
                <a:gd name="connsiteY16" fmla="*/ 386920 h 416403"/>
                <a:gd name="connsiteX17" fmla="*/ 92763 w 430309"/>
                <a:gd name="connsiteY17" fmla="*/ 286621 h 416403"/>
                <a:gd name="connsiteX18" fmla="*/ 83860 w 430309"/>
                <a:gd name="connsiteY18" fmla="*/ 259189 h 416403"/>
                <a:gd name="connsiteX19" fmla="*/ 9895 w 430309"/>
                <a:gd name="connsiteY19" fmla="*/ 186717 h 416403"/>
                <a:gd name="connsiteX20" fmla="*/ 497 w 430309"/>
                <a:gd name="connsiteY20" fmla="*/ 161890 h 416403"/>
                <a:gd name="connsiteX21" fmla="*/ 22953 w 430309"/>
                <a:gd name="connsiteY21" fmla="*/ 147547 h 416403"/>
                <a:gd name="connsiteX22" fmla="*/ 123695 w 430309"/>
                <a:gd name="connsiteY22" fmla="*/ 132710 h 416403"/>
                <a:gd name="connsiteX23" fmla="*/ 149317 w 430309"/>
                <a:gd name="connsiteY23" fmla="*/ 113850 h 416403"/>
                <a:gd name="connsiteX24" fmla="*/ 194263 w 430309"/>
                <a:gd name="connsiteY24" fmla="*/ 22487 h 416403"/>
                <a:gd name="connsiteX25" fmla="*/ 214543 w 430309"/>
                <a:gd name="connsiteY25" fmla="*/ 66 h 416403"/>
                <a:gd name="connsiteX26" fmla="*/ 119573 w 430309"/>
                <a:gd name="connsiteY26" fmla="*/ 363444 h 416403"/>
                <a:gd name="connsiteX27" fmla="*/ 187865 w 430309"/>
                <a:gd name="connsiteY27" fmla="*/ 326945 h 416403"/>
                <a:gd name="connsiteX28" fmla="*/ 242309 w 430309"/>
                <a:gd name="connsiteY28" fmla="*/ 327110 h 416403"/>
                <a:gd name="connsiteX29" fmla="*/ 250849 w 430309"/>
                <a:gd name="connsiteY29" fmla="*/ 332023 h 416403"/>
                <a:gd name="connsiteX30" fmla="*/ 310635 w 430309"/>
                <a:gd name="connsiteY30" fmla="*/ 362818 h 416403"/>
                <a:gd name="connsiteX31" fmla="*/ 296125 w 430309"/>
                <a:gd name="connsiteY31" fmla="*/ 276960 h 416403"/>
                <a:gd name="connsiteX32" fmla="*/ 307568 w 430309"/>
                <a:gd name="connsiteY32" fmla="*/ 242109 h 416403"/>
                <a:gd name="connsiteX33" fmla="*/ 366924 w 430309"/>
                <a:gd name="connsiteY33" fmla="*/ 181112 h 416403"/>
                <a:gd name="connsiteX34" fmla="*/ 289035 w 430309"/>
                <a:gd name="connsiteY34" fmla="*/ 169704 h 416403"/>
                <a:gd name="connsiteX35" fmla="*/ 250948 w 430309"/>
                <a:gd name="connsiteY35" fmla="*/ 142074 h 416403"/>
                <a:gd name="connsiteX36" fmla="*/ 215170 w 430309"/>
                <a:gd name="connsiteY36" fmla="*/ 68844 h 416403"/>
                <a:gd name="connsiteX37" fmla="*/ 178698 w 430309"/>
                <a:gd name="connsiteY37" fmla="*/ 143624 h 416403"/>
                <a:gd name="connsiteX38" fmla="*/ 142887 w 430309"/>
                <a:gd name="connsiteY38" fmla="*/ 169539 h 416403"/>
                <a:gd name="connsiteX39" fmla="*/ 63547 w 430309"/>
                <a:gd name="connsiteY39" fmla="*/ 181079 h 416403"/>
                <a:gd name="connsiteX40" fmla="*/ 124057 w 430309"/>
                <a:gd name="connsiteY40" fmla="*/ 243395 h 416403"/>
                <a:gd name="connsiteX41" fmla="*/ 134478 w 430309"/>
                <a:gd name="connsiteY41" fmla="*/ 275509 h 416403"/>
                <a:gd name="connsiteX42" fmla="*/ 119573 w 430309"/>
                <a:gd name="connsiteY42" fmla="*/ 363477 h 4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30309" h="416403">
                  <a:moveTo>
                    <a:pt x="214642" y="0"/>
                  </a:moveTo>
                  <a:cubicBezTo>
                    <a:pt x="223743" y="9364"/>
                    <a:pt x="231987" y="14870"/>
                    <a:pt x="236043" y="22585"/>
                  </a:cubicBezTo>
                  <a:cubicBezTo>
                    <a:pt x="251839" y="52622"/>
                    <a:pt x="266777" y="83121"/>
                    <a:pt x="280989" y="113949"/>
                  </a:cubicBezTo>
                  <a:cubicBezTo>
                    <a:pt x="286430" y="125753"/>
                    <a:pt x="294147" y="130930"/>
                    <a:pt x="306776" y="132512"/>
                  </a:cubicBezTo>
                  <a:cubicBezTo>
                    <a:pt x="340445" y="136733"/>
                    <a:pt x="374146" y="141316"/>
                    <a:pt x="407518" y="147415"/>
                  </a:cubicBezTo>
                  <a:cubicBezTo>
                    <a:pt x="415959" y="148965"/>
                    <a:pt x="427633" y="155263"/>
                    <a:pt x="429842" y="162022"/>
                  </a:cubicBezTo>
                  <a:cubicBezTo>
                    <a:pt x="432019" y="168715"/>
                    <a:pt x="426215" y="180651"/>
                    <a:pt x="420312" y="186882"/>
                  </a:cubicBezTo>
                  <a:cubicBezTo>
                    <a:pt x="396866" y="211446"/>
                    <a:pt x="372497" y="235185"/>
                    <a:pt x="347435" y="258101"/>
                  </a:cubicBezTo>
                  <a:cubicBezTo>
                    <a:pt x="337543" y="267135"/>
                    <a:pt x="335432" y="276070"/>
                    <a:pt x="337807" y="288434"/>
                  </a:cubicBezTo>
                  <a:cubicBezTo>
                    <a:pt x="344072" y="321241"/>
                    <a:pt x="349348" y="354212"/>
                    <a:pt x="355284" y="387085"/>
                  </a:cubicBezTo>
                  <a:cubicBezTo>
                    <a:pt x="357196" y="397669"/>
                    <a:pt x="359703" y="409901"/>
                    <a:pt x="348128" y="414616"/>
                  </a:cubicBezTo>
                  <a:cubicBezTo>
                    <a:pt x="340478" y="417715"/>
                    <a:pt x="328804" y="416561"/>
                    <a:pt x="321088" y="412869"/>
                  </a:cubicBezTo>
                  <a:cubicBezTo>
                    <a:pt x="289068" y="397405"/>
                    <a:pt x="258071" y="379732"/>
                    <a:pt x="226118" y="364071"/>
                  </a:cubicBezTo>
                  <a:cubicBezTo>
                    <a:pt x="220083" y="361103"/>
                    <a:pt x="210091" y="361202"/>
                    <a:pt x="204024" y="364170"/>
                  </a:cubicBezTo>
                  <a:cubicBezTo>
                    <a:pt x="172070" y="379831"/>
                    <a:pt x="141073" y="397471"/>
                    <a:pt x="109053" y="412935"/>
                  </a:cubicBezTo>
                  <a:cubicBezTo>
                    <a:pt x="101370" y="416627"/>
                    <a:pt x="89697" y="417682"/>
                    <a:pt x="82079" y="414517"/>
                  </a:cubicBezTo>
                  <a:cubicBezTo>
                    <a:pt x="70538" y="409736"/>
                    <a:pt x="73209" y="397471"/>
                    <a:pt x="75088" y="386920"/>
                  </a:cubicBezTo>
                  <a:cubicBezTo>
                    <a:pt x="81057" y="353520"/>
                    <a:pt x="86465" y="319988"/>
                    <a:pt x="92763" y="286621"/>
                  </a:cubicBezTo>
                  <a:cubicBezTo>
                    <a:pt x="94907" y="275345"/>
                    <a:pt x="92664" y="267333"/>
                    <a:pt x="83860" y="259189"/>
                  </a:cubicBezTo>
                  <a:cubicBezTo>
                    <a:pt x="58567" y="235713"/>
                    <a:pt x="33737" y="211677"/>
                    <a:pt x="9895" y="186717"/>
                  </a:cubicBezTo>
                  <a:cubicBezTo>
                    <a:pt x="3992" y="180552"/>
                    <a:pt x="-1745" y="168517"/>
                    <a:pt x="497" y="161890"/>
                  </a:cubicBezTo>
                  <a:cubicBezTo>
                    <a:pt x="2739" y="155197"/>
                    <a:pt x="14512" y="149064"/>
                    <a:pt x="22953" y="147547"/>
                  </a:cubicBezTo>
                  <a:cubicBezTo>
                    <a:pt x="56325" y="141481"/>
                    <a:pt x="89993" y="136733"/>
                    <a:pt x="123695" y="132710"/>
                  </a:cubicBezTo>
                  <a:cubicBezTo>
                    <a:pt x="136687" y="131160"/>
                    <a:pt x="143942" y="125423"/>
                    <a:pt x="149317" y="113850"/>
                  </a:cubicBezTo>
                  <a:cubicBezTo>
                    <a:pt x="163661" y="83088"/>
                    <a:pt x="178599" y="52589"/>
                    <a:pt x="194263" y="22487"/>
                  </a:cubicBezTo>
                  <a:cubicBezTo>
                    <a:pt x="198121" y="15068"/>
                    <a:pt x="205705" y="9595"/>
                    <a:pt x="214543" y="66"/>
                  </a:cubicBezTo>
                  <a:close/>
                  <a:moveTo>
                    <a:pt x="119573" y="363444"/>
                  </a:moveTo>
                  <a:cubicBezTo>
                    <a:pt x="144634" y="350223"/>
                    <a:pt x="167058" y="339837"/>
                    <a:pt x="187865" y="326945"/>
                  </a:cubicBezTo>
                  <a:cubicBezTo>
                    <a:pt x="206860" y="315174"/>
                    <a:pt x="224139" y="313723"/>
                    <a:pt x="242309" y="327110"/>
                  </a:cubicBezTo>
                  <a:cubicBezTo>
                    <a:pt x="244947" y="329055"/>
                    <a:pt x="247947" y="330506"/>
                    <a:pt x="250849" y="332023"/>
                  </a:cubicBezTo>
                  <a:cubicBezTo>
                    <a:pt x="269942" y="341881"/>
                    <a:pt x="289035" y="351706"/>
                    <a:pt x="310635" y="362818"/>
                  </a:cubicBezTo>
                  <a:cubicBezTo>
                    <a:pt x="305556" y="331825"/>
                    <a:pt x="302127" y="304129"/>
                    <a:pt x="296125" y="276960"/>
                  </a:cubicBezTo>
                  <a:cubicBezTo>
                    <a:pt x="292795" y="261892"/>
                    <a:pt x="297213" y="252199"/>
                    <a:pt x="307568" y="242109"/>
                  </a:cubicBezTo>
                  <a:cubicBezTo>
                    <a:pt x="327485" y="222755"/>
                    <a:pt x="346413" y="202346"/>
                    <a:pt x="366924" y="181112"/>
                  </a:cubicBezTo>
                  <a:cubicBezTo>
                    <a:pt x="340609" y="177090"/>
                    <a:pt x="314954" y="171616"/>
                    <a:pt x="289035" y="169704"/>
                  </a:cubicBezTo>
                  <a:cubicBezTo>
                    <a:pt x="269316" y="168220"/>
                    <a:pt x="258533" y="159483"/>
                    <a:pt x="250948" y="142074"/>
                  </a:cubicBezTo>
                  <a:cubicBezTo>
                    <a:pt x="240561" y="118236"/>
                    <a:pt x="228195" y="95255"/>
                    <a:pt x="215170" y="68844"/>
                  </a:cubicBezTo>
                  <a:cubicBezTo>
                    <a:pt x="201946" y="95782"/>
                    <a:pt x="189580" y="119390"/>
                    <a:pt x="178698" y="143624"/>
                  </a:cubicBezTo>
                  <a:cubicBezTo>
                    <a:pt x="171477" y="159714"/>
                    <a:pt x="161254" y="167990"/>
                    <a:pt x="142887" y="169539"/>
                  </a:cubicBezTo>
                  <a:cubicBezTo>
                    <a:pt x="116440" y="171748"/>
                    <a:pt x="90290" y="177024"/>
                    <a:pt x="63547" y="181079"/>
                  </a:cubicBezTo>
                  <a:cubicBezTo>
                    <a:pt x="84486" y="202774"/>
                    <a:pt x="103876" y="223481"/>
                    <a:pt x="124057" y="243395"/>
                  </a:cubicBezTo>
                  <a:cubicBezTo>
                    <a:pt x="133488" y="252693"/>
                    <a:pt x="137346" y="261793"/>
                    <a:pt x="134478" y="275509"/>
                  </a:cubicBezTo>
                  <a:cubicBezTo>
                    <a:pt x="128641" y="303271"/>
                    <a:pt x="124849" y="331495"/>
                    <a:pt x="119573" y="363477"/>
                  </a:cubicBezTo>
                  <a:close/>
                </a:path>
              </a:pathLst>
            </a:custGeom>
            <a:solidFill>
              <a:srgbClr val="FFFFFF"/>
            </a:solidFill>
            <a:ln w="0" cap="flat">
              <a:noFill/>
              <a:prstDash val="solid"/>
              <a:miter/>
            </a:ln>
          </p:spPr>
          <p:txBody>
            <a:bodyPr rtlCol="0" anchor="ctr"/>
            <a:lstStyle/>
            <a:p>
              <a:pPr algn="l" rtl="0"/>
              <a:endParaRPr lang="x-es-XL"/>
            </a:p>
          </p:txBody>
        </p:sp>
        <p:sp>
          <p:nvSpPr>
            <p:cNvPr id="16" name="Freeform 63">
              <a:extLst>
                <a:ext uri="{FF2B5EF4-FFF2-40B4-BE49-F238E27FC236}">
                  <a16:creationId xmlns:a16="http://schemas.microsoft.com/office/drawing/2014/main" id="{BB2CB3DA-11C9-8982-4FE5-B5A30B2B92BB}"/>
                </a:ext>
              </a:extLst>
            </p:cNvPr>
            <p:cNvSpPr/>
            <p:nvPr/>
          </p:nvSpPr>
          <p:spPr>
            <a:xfrm>
              <a:off x="1908601" y="2410652"/>
              <a:ext cx="352095" cy="336819"/>
            </a:xfrm>
            <a:custGeom>
              <a:avLst/>
              <a:gdLst>
                <a:gd name="connsiteX0" fmla="*/ 59593 w 352095"/>
                <a:gd name="connsiteY0" fmla="*/ 311921 h 336819"/>
                <a:gd name="connsiteX1" fmla="*/ 72981 w 352095"/>
                <a:gd name="connsiteY1" fmla="*/ 235163 h 336819"/>
                <a:gd name="connsiteX2" fmla="*/ 62495 w 352095"/>
                <a:gd name="connsiteY2" fmla="*/ 201994 h 336819"/>
                <a:gd name="connsiteX3" fmla="*/ 8447 w 352095"/>
                <a:gd name="connsiteY3" fmla="*/ 149273 h 336819"/>
                <a:gd name="connsiteX4" fmla="*/ 566 w 352095"/>
                <a:gd name="connsiteY4" fmla="*/ 126852 h 336819"/>
                <a:gd name="connsiteX5" fmla="*/ 21176 w 352095"/>
                <a:gd name="connsiteY5" fmla="*/ 112279 h 336819"/>
                <a:gd name="connsiteX6" fmla="*/ 97482 w 352095"/>
                <a:gd name="connsiteY6" fmla="*/ 101101 h 336819"/>
                <a:gd name="connsiteX7" fmla="*/ 122544 w 352095"/>
                <a:gd name="connsiteY7" fmla="*/ 82011 h 336819"/>
                <a:gd name="connsiteX8" fmla="*/ 155387 w 352095"/>
                <a:gd name="connsiteY8" fmla="*/ 15903 h 336819"/>
                <a:gd name="connsiteX9" fmla="*/ 176822 w 352095"/>
                <a:gd name="connsiteY9" fmla="*/ 11 h 336819"/>
                <a:gd name="connsiteX10" fmla="*/ 196739 w 352095"/>
                <a:gd name="connsiteY10" fmla="*/ 15507 h 336819"/>
                <a:gd name="connsiteX11" fmla="*/ 232947 w 352095"/>
                <a:gd name="connsiteY11" fmla="*/ 87253 h 336819"/>
                <a:gd name="connsiteX12" fmla="*/ 249665 w 352095"/>
                <a:gd name="connsiteY12" fmla="*/ 99321 h 336819"/>
                <a:gd name="connsiteX13" fmla="*/ 332336 w 352095"/>
                <a:gd name="connsiteY13" fmla="*/ 112378 h 336819"/>
                <a:gd name="connsiteX14" fmla="*/ 351594 w 352095"/>
                <a:gd name="connsiteY14" fmla="*/ 126358 h 336819"/>
                <a:gd name="connsiteX15" fmla="*/ 344141 w 352095"/>
                <a:gd name="connsiteY15" fmla="*/ 148976 h 336819"/>
                <a:gd name="connsiteX16" fmla="*/ 286697 w 352095"/>
                <a:gd name="connsiteY16" fmla="*/ 205291 h 336819"/>
                <a:gd name="connsiteX17" fmla="*/ 278552 w 352095"/>
                <a:gd name="connsiteY17" fmla="*/ 229855 h 336819"/>
                <a:gd name="connsiteX18" fmla="*/ 291347 w 352095"/>
                <a:gd name="connsiteY18" fmla="*/ 309250 h 336819"/>
                <a:gd name="connsiteX19" fmla="*/ 283499 w 352095"/>
                <a:gd name="connsiteY19" fmla="*/ 333154 h 336819"/>
                <a:gd name="connsiteX20" fmla="*/ 259657 w 352095"/>
                <a:gd name="connsiteY20" fmla="*/ 331902 h 336819"/>
                <a:gd name="connsiteX21" fmla="*/ 186649 w 352095"/>
                <a:gd name="connsiteY21" fmla="*/ 294479 h 336819"/>
                <a:gd name="connsiteX22" fmla="*/ 166006 w 352095"/>
                <a:gd name="connsiteY22" fmla="*/ 294413 h 336819"/>
                <a:gd name="connsiteX23" fmla="*/ 90194 w 352095"/>
                <a:gd name="connsiteY23" fmla="*/ 333583 h 336819"/>
                <a:gd name="connsiteX24" fmla="*/ 59626 w 352095"/>
                <a:gd name="connsiteY24" fmla="*/ 311888 h 336819"/>
                <a:gd name="connsiteX25" fmla="*/ 247126 w 352095"/>
                <a:gd name="connsiteY25" fmla="*/ 281093 h 336819"/>
                <a:gd name="connsiteX26" fmla="*/ 236805 w 352095"/>
                <a:gd name="connsiteY26" fmla="*/ 219271 h 336819"/>
                <a:gd name="connsiteX27" fmla="*/ 246170 w 352095"/>
                <a:gd name="connsiteY27" fmla="*/ 189959 h 336819"/>
                <a:gd name="connsiteX28" fmla="*/ 290259 w 352095"/>
                <a:gd name="connsiteY28" fmla="*/ 145580 h 336819"/>
                <a:gd name="connsiteX29" fmla="*/ 230309 w 352095"/>
                <a:gd name="connsiteY29" fmla="*/ 137007 h 336819"/>
                <a:gd name="connsiteX30" fmla="*/ 202312 w 352095"/>
                <a:gd name="connsiteY30" fmla="*/ 115411 h 336819"/>
                <a:gd name="connsiteX31" fmla="*/ 176063 w 352095"/>
                <a:gd name="connsiteY31" fmla="*/ 62096 h 336819"/>
                <a:gd name="connsiteX32" fmla="*/ 149518 w 352095"/>
                <a:gd name="connsiteY32" fmla="*/ 116466 h 336819"/>
                <a:gd name="connsiteX33" fmla="*/ 122478 w 352095"/>
                <a:gd name="connsiteY33" fmla="*/ 136908 h 336819"/>
                <a:gd name="connsiteX34" fmla="*/ 64308 w 352095"/>
                <a:gd name="connsiteY34" fmla="*/ 145448 h 336819"/>
                <a:gd name="connsiteX35" fmla="*/ 106517 w 352095"/>
                <a:gd name="connsiteY35" fmla="*/ 191245 h 336819"/>
                <a:gd name="connsiteX36" fmla="*/ 114761 w 352095"/>
                <a:gd name="connsiteY36" fmla="*/ 218809 h 336819"/>
                <a:gd name="connsiteX37" fmla="*/ 105264 w 352095"/>
                <a:gd name="connsiteY37" fmla="*/ 281158 h 336819"/>
                <a:gd name="connsiteX38" fmla="*/ 155223 w 352095"/>
                <a:gd name="connsiteY38" fmla="*/ 254814 h 336819"/>
                <a:gd name="connsiteX39" fmla="*/ 197992 w 352095"/>
                <a:gd name="connsiteY39" fmla="*/ 255177 h 336819"/>
                <a:gd name="connsiteX40" fmla="*/ 247159 w 352095"/>
                <a:gd name="connsiteY40" fmla="*/ 281093 h 33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095" h="336819">
                  <a:moveTo>
                    <a:pt x="59593" y="311921"/>
                  </a:moveTo>
                  <a:cubicBezTo>
                    <a:pt x="63715" y="287984"/>
                    <a:pt x="67804" y="261475"/>
                    <a:pt x="72981" y="235163"/>
                  </a:cubicBezTo>
                  <a:cubicBezTo>
                    <a:pt x="75619" y="221711"/>
                    <a:pt x="73706" y="211688"/>
                    <a:pt x="62495" y="201994"/>
                  </a:cubicBezTo>
                  <a:cubicBezTo>
                    <a:pt x="43468" y="185541"/>
                    <a:pt x="25529" y="167704"/>
                    <a:pt x="8447" y="149273"/>
                  </a:cubicBezTo>
                  <a:cubicBezTo>
                    <a:pt x="3270" y="143700"/>
                    <a:pt x="-1709" y="132523"/>
                    <a:pt x="566" y="126852"/>
                  </a:cubicBezTo>
                  <a:cubicBezTo>
                    <a:pt x="3237" y="120159"/>
                    <a:pt x="13328" y="113861"/>
                    <a:pt x="21176" y="112279"/>
                  </a:cubicBezTo>
                  <a:cubicBezTo>
                    <a:pt x="46337" y="107201"/>
                    <a:pt x="71893" y="103376"/>
                    <a:pt x="97482" y="101101"/>
                  </a:cubicBezTo>
                  <a:cubicBezTo>
                    <a:pt x="111101" y="99881"/>
                    <a:pt x="117366" y="93584"/>
                    <a:pt x="122544" y="82011"/>
                  </a:cubicBezTo>
                  <a:cubicBezTo>
                    <a:pt x="132601" y="59557"/>
                    <a:pt x="143154" y="37203"/>
                    <a:pt x="155387" y="15903"/>
                  </a:cubicBezTo>
                  <a:cubicBezTo>
                    <a:pt x="159608" y="8550"/>
                    <a:pt x="169270" y="440"/>
                    <a:pt x="176822" y="11"/>
                  </a:cubicBezTo>
                  <a:cubicBezTo>
                    <a:pt x="183318" y="-352"/>
                    <a:pt x="192815" y="8419"/>
                    <a:pt x="196739" y="15507"/>
                  </a:cubicBezTo>
                  <a:cubicBezTo>
                    <a:pt x="209699" y="38917"/>
                    <a:pt x="220218" y="63712"/>
                    <a:pt x="232947" y="87253"/>
                  </a:cubicBezTo>
                  <a:cubicBezTo>
                    <a:pt x="235948" y="92793"/>
                    <a:pt x="243433" y="98200"/>
                    <a:pt x="249665" y="99321"/>
                  </a:cubicBezTo>
                  <a:cubicBezTo>
                    <a:pt x="277101" y="104366"/>
                    <a:pt x="304966" y="107069"/>
                    <a:pt x="332336" y="112378"/>
                  </a:cubicBezTo>
                  <a:cubicBezTo>
                    <a:pt x="339689" y="113795"/>
                    <a:pt x="349582" y="120126"/>
                    <a:pt x="351594" y="126358"/>
                  </a:cubicBezTo>
                  <a:cubicBezTo>
                    <a:pt x="353605" y="132622"/>
                    <a:pt x="349252" y="143470"/>
                    <a:pt x="344141" y="148976"/>
                  </a:cubicBezTo>
                  <a:cubicBezTo>
                    <a:pt x="325872" y="168594"/>
                    <a:pt x="306516" y="187223"/>
                    <a:pt x="286697" y="205291"/>
                  </a:cubicBezTo>
                  <a:cubicBezTo>
                    <a:pt x="278717" y="212545"/>
                    <a:pt x="276706" y="219766"/>
                    <a:pt x="278552" y="229855"/>
                  </a:cubicBezTo>
                  <a:cubicBezTo>
                    <a:pt x="283367" y="256232"/>
                    <a:pt x="288346" y="282642"/>
                    <a:pt x="291347" y="309250"/>
                  </a:cubicBezTo>
                  <a:cubicBezTo>
                    <a:pt x="292237" y="317130"/>
                    <a:pt x="289105" y="328736"/>
                    <a:pt x="283499" y="333154"/>
                  </a:cubicBezTo>
                  <a:cubicBezTo>
                    <a:pt x="278684" y="336946"/>
                    <a:pt x="266615" y="335199"/>
                    <a:pt x="259657" y="331902"/>
                  </a:cubicBezTo>
                  <a:cubicBezTo>
                    <a:pt x="234958" y="320230"/>
                    <a:pt x="211314" y="306283"/>
                    <a:pt x="186649" y="294479"/>
                  </a:cubicBezTo>
                  <a:cubicBezTo>
                    <a:pt x="180944" y="291742"/>
                    <a:pt x="171677" y="291709"/>
                    <a:pt x="166006" y="294413"/>
                  </a:cubicBezTo>
                  <a:cubicBezTo>
                    <a:pt x="140383" y="306711"/>
                    <a:pt x="115553" y="320724"/>
                    <a:pt x="90194" y="333583"/>
                  </a:cubicBezTo>
                  <a:cubicBezTo>
                    <a:pt x="72981" y="342288"/>
                    <a:pt x="58406" y="332891"/>
                    <a:pt x="59626" y="311888"/>
                  </a:cubicBezTo>
                  <a:close/>
                  <a:moveTo>
                    <a:pt x="247126" y="281093"/>
                  </a:moveTo>
                  <a:cubicBezTo>
                    <a:pt x="243367" y="257947"/>
                    <a:pt x="240960" y="238427"/>
                    <a:pt x="236805" y="219271"/>
                  </a:cubicBezTo>
                  <a:cubicBezTo>
                    <a:pt x="234134" y="206973"/>
                    <a:pt x="237497" y="198301"/>
                    <a:pt x="246170" y="189959"/>
                  </a:cubicBezTo>
                  <a:cubicBezTo>
                    <a:pt x="260646" y="176045"/>
                    <a:pt x="274529" y="161505"/>
                    <a:pt x="290259" y="145580"/>
                  </a:cubicBezTo>
                  <a:cubicBezTo>
                    <a:pt x="269022" y="142448"/>
                    <a:pt x="249731" y="138854"/>
                    <a:pt x="230309" y="137007"/>
                  </a:cubicBezTo>
                  <a:cubicBezTo>
                    <a:pt x="215766" y="135622"/>
                    <a:pt x="207984" y="127808"/>
                    <a:pt x="202312" y="115411"/>
                  </a:cubicBezTo>
                  <a:cubicBezTo>
                    <a:pt x="194497" y="98332"/>
                    <a:pt x="185758" y="81681"/>
                    <a:pt x="176063" y="62096"/>
                  </a:cubicBezTo>
                  <a:cubicBezTo>
                    <a:pt x="166138" y="82308"/>
                    <a:pt x="157498" y="99255"/>
                    <a:pt x="149518" y="116466"/>
                  </a:cubicBezTo>
                  <a:cubicBezTo>
                    <a:pt x="144011" y="128336"/>
                    <a:pt x="136295" y="135524"/>
                    <a:pt x="122478" y="136908"/>
                  </a:cubicBezTo>
                  <a:cubicBezTo>
                    <a:pt x="102857" y="138920"/>
                    <a:pt x="83368" y="142579"/>
                    <a:pt x="64308" y="145448"/>
                  </a:cubicBezTo>
                  <a:cubicBezTo>
                    <a:pt x="79345" y="161439"/>
                    <a:pt x="94184" y="175353"/>
                    <a:pt x="106517" y="191245"/>
                  </a:cubicBezTo>
                  <a:cubicBezTo>
                    <a:pt x="112090" y="198433"/>
                    <a:pt x="115388" y="209709"/>
                    <a:pt x="114761" y="218809"/>
                  </a:cubicBezTo>
                  <a:cubicBezTo>
                    <a:pt x="113409" y="238757"/>
                    <a:pt x="108925" y="258507"/>
                    <a:pt x="105264" y="281158"/>
                  </a:cubicBezTo>
                  <a:cubicBezTo>
                    <a:pt x="123632" y="271597"/>
                    <a:pt x="140021" y="264178"/>
                    <a:pt x="155223" y="254814"/>
                  </a:cubicBezTo>
                  <a:cubicBezTo>
                    <a:pt x="170161" y="245615"/>
                    <a:pt x="183285" y="246143"/>
                    <a:pt x="197992" y="255177"/>
                  </a:cubicBezTo>
                  <a:cubicBezTo>
                    <a:pt x="212765" y="264244"/>
                    <a:pt x="228693" y="271465"/>
                    <a:pt x="247159" y="281093"/>
                  </a:cubicBezTo>
                  <a:close/>
                </a:path>
              </a:pathLst>
            </a:custGeom>
            <a:solidFill>
              <a:srgbClr val="FFFFFF"/>
            </a:solidFill>
            <a:ln w="0" cap="flat">
              <a:noFill/>
              <a:prstDash val="solid"/>
              <a:miter/>
            </a:ln>
          </p:spPr>
          <p:txBody>
            <a:bodyPr rtlCol="0" anchor="ctr"/>
            <a:lstStyle/>
            <a:p>
              <a:pPr algn="l" rtl="0"/>
              <a:endParaRPr lang="x-es-XL"/>
            </a:p>
          </p:txBody>
        </p:sp>
        <p:sp>
          <p:nvSpPr>
            <p:cNvPr id="17" name="Freeform 64">
              <a:extLst>
                <a:ext uri="{FF2B5EF4-FFF2-40B4-BE49-F238E27FC236}">
                  <a16:creationId xmlns:a16="http://schemas.microsoft.com/office/drawing/2014/main" id="{C307689C-6FB5-AA0D-13D7-1C030334AA8A}"/>
                </a:ext>
              </a:extLst>
            </p:cNvPr>
            <p:cNvSpPr/>
            <p:nvPr/>
          </p:nvSpPr>
          <p:spPr>
            <a:xfrm>
              <a:off x="2619252" y="2409697"/>
              <a:ext cx="352080" cy="337763"/>
            </a:xfrm>
            <a:custGeom>
              <a:avLst/>
              <a:gdLst>
                <a:gd name="connsiteX0" fmla="*/ 59538 w 352080"/>
                <a:gd name="connsiteY0" fmla="*/ 313569 h 337763"/>
                <a:gd name="connsiteX1" fmla="*/ 73685 w 352080"/>
                <a:gd name="connsiteY1" fmla="*/ 231437 h 337763"/>
                <a:gd name="connsiteX2" fmla="*/ 64880 w 352080"/>
                <a:gd name="connsiteY2" fmla="*/ 205554 h 337763"/>
                <a:gd name="connsiteX3" fmla="*/ 8591 w 352080"/>
                <a:gd name="connsiteY3" fmla="*/ 150393 h 337763"/>
                <a:gd name="connsiteX4" fmla="*/ 544 w 352080"/>
                <a:gd name="connsiteY4" fmla="*/ 128005 h 337763"/>
                <a:gd name="connsiteX5" fmla="*/ 21022 w 352080"/>
                <a:gd name="connsiteY5" fmla="*/ 113300 h 337763"/>
                <a:gd name="connsiteX6" fmla="*/ 100560 w 352080"/>
                <a:gd name="connsiteY6" fmla="*/ 101529 h 337763"/>
                <a:gd name="connsiteX7" fmla="*/ 121005 w 352080"/>
                <a:gd name="connsiteY7" fmla="*/ 86099 h 337763"/>
                <a:gd name="connsiteX8" fmla="*/ 153981 w 352080"/>
                <a:gd name="connsiteY8" fmla="*/ 18178 h 337763"/>
                <a:gd name="connsiteX9" fmla="*/ 176371 w 352080"/>
                <a:gd name="connsiteY9" fmla="*/ 571 h 337763"/>
                <a:gd name="connsiteX10" fmla="*/ 198234 w 352080"/>
                <a:gd name="connsiteY10" fmla="*/ 19200 h 337763"/>
                <a:gd name="connsiteX11" fmla="*/ 231705 w 352080"/>
                <a:gd name="connsiteY11" fmla="*/ 86824 h 337763"/>
                <a:gd name="connsiteX12" fmla="*/ 251029 w 352080"/>
                <a:gd name="connsiteY12" fmla="*/ 101233 h 337763"/>
                <a:gd name="connsiteX13" fmla="*/ 332182 w 352080"/>
                <a:gd name="connsiteY13" fmla="*/ 113300 h 337763"/>
                <a:gd name="connsiteX14" fmla="*/ 351539 w 352080"/>
                <a:gd name="connsiteY14" fmla="*/ 127148 h 337763"/>
                <a:gd name="connsiteX15" fmla="*/ 344284 w 352080"/>
                <a:gd name="connsiteY15" fmla="*/ 149800 h 337763"/>
                <a:gd name="connsiteX16" fmla="*/ 286181 w 352080"/>
                <a:gd name="connsiteY16" fmla="*/ 207796 h 337763"/>
                <a:gd name="connsiteX17" fmla="*/ 278926 w 352080"/>
                <a:gd name="connsiteY17" fmla="*/ 228898 h 337763"/>
                <a:gd name="connsiteX18" fmla="*/ 291325 w 352080"/>
                <a:gd name="connsiteY18" fmla="*/ 310008 h 337763"/>
                <a:gd name="connsiteX19" fmla="*/ 283609 w 352080"/>
                <a:gd name="connsiteY19" fmla="*/ 333978 h 337763"/>
                <a:gd name="connsiteX20" fmla="*/ 259800 w 352080"/>
                <a:gd name="connsiteY20" fmla="*/ 332923 h 337763"/>
                <a:gd name="connsiteX21" fmla="*/ 188539 w 352080"/>
                <a:gd name="connsiteY21" fmla="*/ 295698 h 337763"/>
                <a:gd name="connsiteX22" fmla="*/ 164401 w 352080"/>
                <a:gd name="connsiteY22" fmla="*/ 295435 h 337763"/>
                <a:gd name="connsiteX23" fmla="*/ 90337 w 352080"/>
                <a:gd name="connsiteY23" fmla="*/ 334473 h 337763"/>
                <a:gd name="connsiteX24" fmla="*/ 59538 w 352080"/>
                <a:gd name="connsiteY24" fmla="*/ 313536 h 337763"/>
                <a:gd name="connsiteX25" fmla="*/ 63561 w 352080"/>
                <a:gd name="connsiteY25" fmla="*/ 146371 h 337763"/>
                <a:gd name="connsiteX26" fmla="*/ 106364 w 352080"/>
                <a:gd name="connsiteY26" fmla="*/ 191113 h 337763"/>
                <a:gd name="connsiteX27" fmla="*/ 115399 w 352080"/>
                <a:gd name="connsiteY27" fmla="*/ 220556 h 337763"/>
                <a:gd name="connsiteX28" fmla="*/ 105341 w 352080"/>
                <a:gd name="connsiteY28" fmla="*/ 282180 h 337763"/>
                <a:gd name="connsiteX29" fmla="*/ 158729 w 352080"/>
                <a:gd name="connsiteY29" fmla="*/ 254022 h 337763"/>
                <a:gd name="connsiteX30" fmla="*/ 194178 w 352080"/>
                <a:gd name="connsiteY30" fmla="*/ 254253 h 337763"/>
                <a:gd name="connsiteX31" fmla="*/ 246973 w 352080"/>
                <a:gd name="connsiteY31" fmla="*/ 281949 h 337763"/>
                <a:gd name="connsiteX32" fmla="*/ 237014 w 352080"/>
                <a:gd name="connsiteY32" fmla="*/ 221183 h 337763"/>
                <a:gd name="connsiteX33" fmla="*/ 246676 w 352080"/>
                <a:gd name="connsiteY33" fmla="*/ 190420 h 337763"/>
                <a:gd name="connsiteX34" fmla="*/ 289940 w 352080"/>
                <a:gd name="connsiteY34" fmla="*/ 146404 h 337763"/>
                <a:gd name="connsiteX35" fmla="*/ 232826 w 352080"/>
                <a:gd name="connsiteY35" fmla="*/ 138523 h 337763"/>
                <a:gd name="connsiteX36" fmla="*/ 201268 w 352080"/>
                <a:gd name="connsiteY36" fmla="*/ 114256 h 337763"/>
                <a:gd name="connsiteX37" fmla="*/ 175910 w 352080"/>
                <a:gd name="connsiteY37" fmla="*/ 63250 h 337763"/>
                <a:gd name="connsiteX38" fmla="*/ 149859 w 352080"/>
                <a:gd name="connsiteY38" fmla="*/ 116597 h 337763"/>
                <a:gd name="connsiteX39" fmla="*/ 121731 w 352080"/>
                <a:gd name="connsiteY39" fmla="*/ 138029 h 337763"/>
                <a:gd name="connsiteX40" fmla="*/ 63528 w 352080"/>
                <a:gd name="connsiteY40" fmla="*/ 146371 h 33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080" h="337763">
                  <a:moveTo>
                    <a:pt x="59538" y="313569"/>
                  </a:moveTo>
                  <a:cubicBezTo>
                    <a:pt x="63990" y="287488"/>
                    <a:pt x="68441" y="259397"/>
                    <a:pt x="73685" y="231437"/>
                  </a:cubicBezTo>
                  <a:cubicBezTo>
                    <a:pt x="75696" y="220688"/>
                    <a:pt x="73223" y="213138"/>
                    <a:pt x="64880" y="205554"/>
                  </a:cubicBezTo>
                  <a:cubicBezTo>
                    <a:pt x="45457" y="187882"/>
                    <a:pt x="26496" y="169582"/>
                    <a:pt x="8591" y="150393"/>
                  </a:cubicBezTo>
                  <a:cubicBezTo>
                    <a:pt x="3380" y="144821"/>
                    <a:pt x="-1698" y="133710"/>
                    <a:pt x="544" y="128005"/>
                  </a:cubicBezTo>
                  <a:cubicBezTo>
                    <a:pt x="3149" y="121312"/>
                    <a:pt x="13207" y="114850"/>
                    <a:pt x="21022" y="113300"/>
                  </a:cubicBezTo>
                  <a:cubicBezTo>
                    <a:pt x="47304" y="108058"/>
                    <a:pt x="73916" y="104431"/>
                    <a:pt x="100560" y="101529"/>
                  </a:cubicBezTo>
                  <a:cubicBezTo>
                    <a:pt x="111442" y="100342"/>
                    <a:pt x="116718" y="95430"/>
                    <a:pt x="121005" y="86099"/>
                  </a:cubicBezTo>
                  <a:cubicBezTo>
                    <a:pt x="131524" y="63250"/>
                    <a:pt x="143000" y="40829"/>
                    <a:pt x="153981" y="18178"/>
                  </a:cubicBezTo>
                  <a:cubicBezTo>
                    <a:pt x="158696" y="8451"/>
                    <a:pt x="164665" y="-2660"/>
                    <a:pt x="176371" y="571"/>
                  </a:cubicBezTo>
                  <a:cubicBezTo>
                    <a:pt x="184846" y="2912"/>
                    <a:pt x="193717" y="11221"/>
                    <a:pt x="198234" y="19200"/>
                  </a:cubicBezTo>
                  <a:cubicBezTo>
                    <a:pt x="210633" y="41060"/>
                    <a:pt x="221119" y="64008"/>
                    <a:pt x="231705" y="86824"/>
                  </a:cubicBezTo>
                  <a:cubicBezTo>
                    <a:pt x="235761" y="95529"/>
                    <a:pt x="240740" y="100079"/>
                    <a:pt x="251029" y="101233"/>
                  </a:cubicBezTo>
                  <a:cubicBezTo>
                    <a:pt x="278201" y="104266"/>
                    <a:pt x="305373" y="108091"/>
                    <a:pt x="332182" y="113300"/>
                  </a:cubicBezTo>
                  <a:cubicBezTo>
                    <a:pt x="339569" y="114751"/>
                    <a:pt x="349495" y="120917"/>
                    <a:pt x="351539" y="127148"/>
                  </a:cubicBezTo>
                  <a:cubicBezTo>
                    <a:pt x="353617" y="133380"/>
                    <a:pt x="349396" y="144326"/>
                    <a:pt x="344284" y="149800"/>
                  </a:cubicBezTo>
                  <a:cubicBezTo>
                    <a:pt x="325620" y="169813"/>
                    <a:pt x="304977" y="187915"/>
                    <a:pt x="286181" y="207796"/>
                  </a:cubicBezTo>
                  <a:cubicBezTo>
                    <a:pt x="281432" y="212808"/>
                    <a:pt x="278102" y="222139"/>
                    <a:pt x="278926" y="228898"/>
                  </a:cubicBezTo>
                  <a:cubicBezTo>
                    <a:pt x="282191" y="256034"/>
                    <a:pt x="288225" y="282839"/>
                    <a:pt x="291325" y="310008"/>
                  </a:cubicBezTo>
                  <a:cubicBezTo>
                    <a:pt x="292215" y="317921"/>
                    <a:pt x="289182" y="329494"/>
                    <a:pt x="283609" y="333978"/>
                  </a:cubicBezTo>
                  <a:cubicBezTo>
                    <a:pt x="278827" y="337803"/>
                    <a:pt x="266725" y="336187"/>
                    <a:pt x="259800" y="332923"/>
                  </a:cubicBezTo>
                  <a:cubicBezTo>
                    <a:pt x="235563" y="321515"/>
                    <a:pt x="211952" y="308722"/>
                    <a:pt x="188539" y="295698"/>
                  </a:cubicBezTo>
                  <a:cubicBezTo>
                    <a:pt x="179999" y="290950"/>
                    <a:pt x="173206" y="290522"/>
                    <a:pt x="164401" y="295435"/>
                  </a:cubicBezTo>
                  <a:cubicBezTo>
                    <a:pt x="140032" y="309052"/>
                    <a:pt x="115234" y="321845"/>
                    <a:pt x="90337" y="334473"/>
                  </a:cubicBezTo>
                  <a:cubicBezTo>
                    <a:pt x="73091" y="343210"/>
                    <a:pt x="58450" y="333978"/>
                    <a:pt x="59538" y="313536"/>
                  </a:cubicBezTo>
                  <a:close/>
                  <a:moveTo>
                    <a:pt x="63561" y="146371"/>
                  </a:moveTo>
                  <a:cubicBezTo>
                    <a:pt x="78532" y="162098"/>
                    <a:pt x="92085" y="176968"/>
                    <a:pt x="106364" y="191113"/>
                  </a:cubicBezTo>
                  <a:cubicBezTo>
                    <a:pt x="114938" y="199619"/>
                    <a:pt x="118037" y="208324"/>
                    <a:pt x="115399" y="220556"/>
                  </a:cubicBezTo>
                  <a:cubicBezTo>
                    <a:pt x="111244" y="239977"/>
                    <a:pt x="108903" y="259792"/>
                    <a:pt x="105341" y="282180"/>
                  </a:cubicBezTo>
                  <a:cubicBezTo>
                    <a:pt x="125094" y="271827"/>
                    <a:pt x="142241" y="263518"/>
                    <a:pt x="158729" y="254022"/>
                  </a:cubicBezTo>
                  <a:cubicBezTo>
                    <a:pt x="171029" y="246934"/>
                    <a:pt x="181977" y="247230"/>
                    <a:pt x="194178" y="254253"/>
                  </a:cubicBezTo>
                  <a:cubicBezTo>
                    <a:pt x="210567" y="263683"/>
                    <a:pt x="227682" y="271926"/>
                    <a:pt x="246973" y="281949"/>
                  </a:cubicBezTo>
                  <a:cubicBezTo>
                    <a:pt x="243444" y="259726"/>
                    <a:pt x="241268" y="240240"/>
                    <a:pt x="237014" y="221183"/>
                  </a:cubicBezTo>
                  <a:cubicBezTo>
                    <a:pt x="234112" y="208258"/>
                    <a:pt x="237509" y="199224"/>
                    <a:pt x="246676" y="190420"/>
                  </a:cubicBezTo>
                  <a:cubicBezTo>
                    <a:pt x="261020" y="176671"/>
                    <a:pt x="274573" y="162131"/>
                    <a:pt x="289940" y="146404"/>
                  </a:cubicBezTo>
                  <a:cubicBezTo>
                    <a:pt x="269561" y="143502"/>
                    <a:pt x="251259" y="140172"/>
                    <a:pt x="232826" y="138523"/>
                  </a:cubicBezTo>
                  <a:cubicBezTo>
                    <a:pt x="216569" y="137073"/>
                    <a:pt x="207500" y="128731"/>
                    <a:pt x="201268" y="114256"/>
                  </a:cubicBezTo>
                  <a:cubicBezTo>
                    <a:pt x="194112" y="97672"/>
                    <a:pt x="185242" y="81812"/>
                    <a:pt x="175910" y="63250"/>
                  </a:cubicBezTo>
                  <a:cubicBezTo>
                    <a:pt x="166116" y="83230"/>
                    <a:pt x="157509" y="99683"/>
                    <a:pt x="149859" y="116597"/>
                  </a:cubicBezTo>
                  <a:cubicBezTo>
                    <a:pt x="144187" y="129127"/>
                    <a:pt x="136174" y="136644"/>
                    <a:pt x="121731" y="138029"/>
                  </a:cubicBezTo>
                  <a:cubicBezTo>
                    <a:pt x="102374" y="139908"/>
                    <a:pt x="83149" y="143469"/>
                    <a:pt x="63528" y="146371"/>
                  </a:cubicBezTo>
                  <a:close/>
                </a:path>
              </a:pathLst>
            </a:custGeom>
            <a:solidFill>
              <a:srgbClr val="FFFFFF"/>
            </a:solidFill>
            <a:ln w="0" cap="flat">
              <a:noFill/>
              <a:prstDash val="solid"/>
              <a:miter/>
            </a:ln>
          </p:spPr>
          <p:txBody>
            <a:bodyPr rtlCol="0" anchor="ctr"/>
            <a:lstStyle/>
            <a:p>
              <a:pPr algn="l" rtl="0"/>
              <a:endParaRPr lang="x-es-XL"/>
            </a:p>
          </p:txBody>
        </p:sp>
        <p:sp>
          <p:nvSpPr>
            <p:cNvPr id="18" name="Freeform 65">
              <a:extLst>
                <a:ext uri="{FF2B5EF4-FFF2-40B4-BE49-F238E27FC236}">
                  <a16:creationId xmlns:a16="http://schemas.microsoft.com/office/drawing/2014/main" id="{6CF00C50-58D6-ED16-8212-924E856C5424}"/>
                </a:ext>
              </a:extLst>
            </p:cNvPr>
            <p:cNvSpPr/>
            <p:nvPr/>
          </p:nvSpPr>
          <p:spPr>
            <a:xfrm>
              <a:off x="2420714" y="3355526"/>
              <a:ext cx="38709" cy="39176"/>
            </a:xfrm>
            <a:custGeom>
              <a:avLst/>
              <a:gdLst>
                <a:gd name="connsiteX0" fmla="*/ 19924 w 38709"/>
                <a:gd name="connsiteY0" fmla="*/ 0 h 39176"/>
                <a:gd name="connsiteX1" fmla="*/ 38655 w 38709"/>
                <a:gd name="connsiteY1" fmla="*/ 20838 h 39176"/>
                <a:gd name="connsiteX2" fmla="*/ 17913 w 38709"/>
                <a:gd name="connsiteY2" fmla="*/ 39104 h 39176"/>
                <a:gd name="connsiteX3" fmla="*/ 7 w 38709"/>
                <a:gd name="connsiteY3" fmla="*/ 19585 h 39176"/>
                <a:gd name="connsiteX4" fmla="*/ 19924 w 38709"/>
                <a:gd name="connsiteY4" fmla="*/ 33 h 3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9" h="39176">
                  <a:moveTo>
                    <a:pt x="19924" y="0"/>
                  </a:moveTo>
                  <a:cubicBezTo>
                    <a:pt x="31598" y="2242"/>
                    <a:pt x="39446" y="8770"/>
                    <a:pt x="38655" y="20838"/>
                  </a:cubicBezTo>
                  <a:cubicBezTo>
                    <a:pt x="37896" y="32609"/>
                    <a:pt x="29949" y="39994"/>
                    <a:pt x="17913" y="39104"/>
                  </a:cubicBezTo>
                  <a:cubicBezTo>
                    <a:pt x="6932" y="38313"/>
                    <a:pt x="-257" y="30828"/>
                    <a:pt x="7" y="19585"/>
                  </a:cubicBezTo>
                  <a:cubicBezTo>
                    <a:pt x="271" y="7517"/>
                    <a:pt x="8218" y="1418"/>
                    <a:pt x="19924" y="33"/>
                  </a:cubicBezTo>
                  <a:close/>
                </a:path>
              </a:pathLst>
            </a:custGeom>
            <a:solidFill>
              <a:srgbClr val="FFFFFF"/>
            </a:solidFill>
            <a:ln w="0" cap="flat">
              <a:noFill/>
              <a:prstDash val="solid"/>
              <a:miter/>
            </a:ln>
          </p:spPr>
          <p:txBody>
            <a:bodyPr rtlCol="0" anchor="ctr"/>
            <a:lstStyle/>
            <a:p>
              <a:pPr algn="l" rtl="0"/>
              <a:endParaRPr lang="x-es-XL"/>
            </a:p>
          </p:txBody>
        </p:sp>
      </p:grpSp>
      <p:grpSp>
        <p:nvGrpSpPr>
          <p:cNvPr id="19" name="Group 18">
            <a:extLst>
              <a:ext uri="{FF2B5EF4-FFF2-40B4-BE49-F238E27FC236}">
                <a16:creationId xmlns:a16="http://schemas.microsoft.com/office/drawing/2014/main" id="{53DFFDAA-7018-0EE5-94CD-7F0EF3494749}"/>
              </a:ext>
            </a:extLst>
          </p:cNvPr>
          <p:cNvGrpSpPr/>
          <p:nvPr/>
        </p:nvGrpSpPr>
        <p:grpSpPr>
          <a:xfrm>
            <a:off x="315491" y="1601024"/>
            <a:ext cx="296344" cy="296568"/>
            <a:chOff x="5992257" y="2190926"/>
            <a:chExt cx="1218459" cy="1219382"/>
          </a:xfrm>
          <a:solidFill>
            <a:schemeClr val="bg1">
              <a:lumMod val="95000"/>
            </a:schemeClr>
          </a:solidFill>
        </p:grpSpPr>
        <p:sp>
          <p:nvSpPr>
            <p:cNvPr id="20" name="Freeform 72">
              <a:extLst>
                <a:ext uri="{FF2B5EF4-FFF2-40B4-BE49-F238E27FC236}">
                  <a16:creationId xmlns:a16="http://schemas.microsoft.com/office/drawing/2014/main" id="{081D6B28-A90B-8F6F-98A4-5145A1AA4318}"/>
                </a:ext>
              </a:extLst>
            </p:cNvPr>
            <p:cNvSpPr/>
            <p:nvPr/>
          </p:nvSpPr>
          <p:spPr>
            <a:xfrm>
              <a:off x="5992257" y="2302106"/>
              <a:ext cx="1218459" cy="1108202"/>
            </a:xfrm>
            <a:custGeom>
              <a:avLst/>
              <a:gdLst>
                <a:gd name="connsiteX0" fmla="*/ 509617 w 1218459"/>
                <a:gd name="connsiteY0" fmla="*/ 889321 h 1108202"/>
                <a:gd name="connsiteX1" fmla="*/ 514465 w 1218459"/>
                <a:gd name="connsiteY1" fmla="*/ 883683 h 1108202"/>
                <a:gd name="connsiteX2" fmla="*/ 678058 w 1218459"/>
                <a:gd name="connsiteY2" fmla="*/ 817246 h 1108202"/>
                <a:gd name="connsiteX3" fmla="*/ 698206 w 1218459"/>
                <a:gd name="connsiteY3" fmla="*/ 844843 h 1108202"/>
                <a:gd name="connsiteX4" fmla="*/ 610556 w 1218459"/>
                <a:gd name="connsiteY4" fmla="*/ 974948 h 1108202"/>
                <a:gd name="connsiteX5" fmla="*/ 525116 w 1218459"/>
                <a:gd name="connsiteY5" fmla="*/ 996182 h 1108202"/>
                <a:gd name="connsiteX6" fmla="*/ 507968 w 1218459"/>
                <a:gd name="connsiteY6" fmla="*/ 998028 h 1108202"/>
                <a:gd name="connsiteX7" fmla="*/ 507968 w 1218459"/>
                <a:gd name="connsiteY7" fmla="*/ 1071258 h 1108202"/>
                <a:gd name="connsiteX8" fmla="*/ 913835 w 1218459"/>
                <a:gd name="connsiteY8" fmla="*/ 1071258 h 1108202"/>
                <a:gd name="connsiteX9" fmla="*/ 913835 w 1218459"/>
                <a:gd name="connsiteY9" fmla="*/ 771547 h 1108202"/>
                <a:gd name="connsiteX10" fmla="*/ 860678 w 1218459"/>
                <a:gd name="connsiteY10" fmla="*/ 766008 h 1108202"/>
                <a:gd name="connsiteX11" fmla="*/ 654447 w 1218459"/>
                <a:gd name="connsiteY11" fmla="*/ 590073 h 1108202"/>
                <a:gd name="connsiteX12" fmla="*/ 647621 w 1218459"/>
                <a:gd name="connsiteY12" fmla="*/ 557958 h 1108202"/>
                <a:gd name="connsiteX13" fmla="*/ 667176 w 1218459"/>
                <a:gd name="connsiteY13" fmla="*/ 532570 h 1108202"/>
                <a:gd name="connsiteX14" fmla="*/ 909218 w 1218459"/>
                <a:gd name="connsiteY14" fmla="*/ 650147 h 1108202"/>
                <a:gd name="connsiteX15" fmla="*/ 913571 w 1218459"/>
                <a:gd name="connsiteY15" fmla="*/ 656708 h 1108202"/>
                <a:gd name="connsiteX16" fmla="*/ 913571 w 1218459"/>
                <a:gd name="connsiteY16" fmla="*/ 545067 h 1108202"/>
                <a:gd name="connsiteX17" fmla="*/ 844223 w 1218459"/>
                <a:gd name="connsiteY17" fmla="*/ 537285 h 1108202"/>
                <a:gd name="connsiteX18" fmla="*/ 663482 w 1218459"/>
                <a:gd name="connsiteY18" fmla="*/ 389705 h 1108202"/>
                <a:gd name="connsiteX19" fmla="*/ 647984 w 1218459"/>
                <a:gd name="connsiteY19" fmla="*/ 332796 h 1108202"/>
                <a:gd name="connsiteX20" fmla="*/ 667308 w 1218459"/>
                <a:gd name="connsiteY20" fmla="*/ 305958 h 1108202"/>
                <a:gd name="connsiteX21" fmla="*/ 908558 w 1218459"/>
                <a:gd name="connsiteY21" fmla="*/ 422182 h 1108202"/>
                <a:gd name="connsiteX22" fmla="*/ 914494 w 1218459"/>
                <a:gd name="connsiteY22" fmla="*/ 432766 h 1108202"/>
                <a:gd name="connsiteX23" fmla="*/ 895632 w 1218459"/>
                <a:gd name="connsiteY23" fmla="*/ 328081 h 1108202"/>
                <a:gd name="connsiteX24" fmla="*/ 841584 w 1218459"/>
                <a:gd name="connsiteY24" fmla="*/ 201042 h 1108202"/>
                <a:gd name="connsiteX25" fmla="*/ 918781 w 1218459"/>
                <a:gd name="connsiteY25" fmla="*/ 6873 h 1108202"/>
                <a:gd name="connsiteX26" fmla="*/ 947437 w 1218459"/>
                <a:gd name="connsiteY26" fmla="*/ 7797 h 1108202"/>
                <a:gd name="connsiteX27" fmla="*/ 993702 w 1218459"/>
                <a:gd name="connsiteY27" fmla="*/ 288812 h 1108202"/>
                <a:gd name="connsiteX28" fmla="*/ 961254 w 1218459"/>
                <a:gd name="connsiteY28" fmla="*/ 342160 h 1108202"/>
                <a:gd name="connsiteX29" fmla="*/ 949482 w 1218459"/>
                <a:gd name="connsiteY29" fmla="*/ 381891 h 1108202"/>
                <a:gd name="connsiteX30" fmla="*/ 949712 w 1218459"/>
                <a:gd name="connsiteY30" fmla="*/ 426073 h 1108202"/>
                <a:gd name="connsiteX31" fmla="*/ 954989 w 1218459"/>
                <a:gd name="connsiteY31" fmla="*/ 430029 h 1108202"/>
                <a:gd name="connsiteX32" fmla="*/ 956869 w 1218459"/>
                <a:gd name="connsiteY32" fmla="*/ 422347 h 1108202"/>
                <a:gd name="connsiteX33" fmla="*/ 1169925 w 1218459"/>
                <a:gd name="connsiteY33" fmla="*/ 304012 h 1108202"/>
                <a:gd name="connsiteX34" fmla="*/ 1178136 w 1218459"/>
                <a:gd name="connsiteY34" fmla="*/ 304342 h 1108202"/>
                <a:gd name="connsiteX35" fmla="*/ 1213915 w 1218459"/>
                <a:gd name="connsiteY35" fmla="*/ 352480 h 1108202"/>
                <a:gd name="connsiteX36" fmla="*/ 1162373 w 1218459"/>
                <a:gd name="connsiteY36" fmla="*/ 459934 h 1108202"/>
                <a:gd name="connsiteX37" fmla="*/ 1010916 w 1218459"/>
                <a:gd name="connsiteY37" fmla="*/ 538604 h 1108202"/>
                <a:gd name="connsiteX38" fmla="*/ 961881 w 1218459"/>
                <a:gd name="connsiteY38" fmla="*/ 543847 h 1108202"/>
                <a:gd name="connsiteX39" fmla="*/ 950306 w 1218459"/>
                <a:gd name="connsiteY39" fmla="*/ 553276 h 1108202"/>
                <a:gd name="connsiteX40" fmla="*/ 949778 w 1218459"/>
                <a:gd name="connsiteY40" fmla="*/ 657631 h 1108202"/>
                <a:gd name="connsiteX41" fmla="*/ 957660 w 1218459"/>
                <a:gd name="connsiteY41" fmla="*/ 647146 h 1108202"/>
                <a:gd name="connsiteX42" fmla="*/ 1135828 w 1218459"/>
                <a:gd name="connsiteY42" fmla="*/ 532372 h 1108202"/>
                <a:gd name="connsiteX43" fmla="*/ 1194888 w 1218459"/>
                <a:gd name="connsiteY43" fmla="*/ 532438 h 1108202"/>
                <a:gd name="connsiteX44" fmla="*/ 1217245 w 1218459"/>
                <a:gd name="connsiteY44" fmla="*/ 560036 h 1108202"/>
                <a:gd name="connsiteX45" fmla="*/ 1005705 w 1218459"/>
                <a:gd name="connsiteY45" fmla="*/ 765942 h 1108202"/>
                <a:gd name="connsiteX46" fmla="*/ 961584 w 1218459"/>
                <a:gd name="connsiteY46" fmla="*/ 770525 h 1108202"/>
                <a:gd name="connsiteX47" fmla="*/ 950240 w 1218459"/>
                <a:gd name="connsiteY47" fmla="*/ 781868 h 1108202"/>
                <a:gd name="connsiteX48" fmla="*/ 949745 w 1218459"/>
                <a:gd name="connsiteY48" fmla="*/ 1056652 h 1108202"/>
                <a:gd name="connsiteX49" fmla="*/ 950504 w 1218459"/>
                <a:gd name="connsiteY49" fmla="*/ 1072346 h 1108202"/>
                <a:gd name="connsiteX50" fmla="*/ 968146 w 1218459"/>
                <a:gd name="connsiteY50" fmla="*/ 1072346 h 1108202"/>
                <a:gd name="connsiteX51" fmla="*/ 1188688 w 1218459"/>
                <a:gd name="connsiteY51" fmla="*/ 1072346 h 1108202"/>
                <a:gd name="connsiteX52" fmla="*/ 1203198 w 1218459"/>
                <a:gd name="connsiteY52" fmla="*/ 1073170 h 1108202"/>
                <a:gd name="connsiteX53" fmla="*/ 1217047 w 1218459"/>
                <a:gd name="connsiteY53" fmla="*/ 1090052 h 1108202"/>
                <a:gd name="connsiteX54" fmla="*/ 1203066 w 1218459"/>
                <a:gd name="connsiteY54" fmla="*/ 1106867 h 1108202"/>
                <a:gd name="connsiteX55" fmla="*/ 1188557 w 1218459"/>
                <a:gd name="connsiteY55" fmla="*/ 1107691 h 1108202"/>
                <a:gd name="connsiteX56" fmla="*/ 29951 w 1218459"/>
                <a:gd name="connsiteY56" fmla="*/ 1107691 h 1108202"/>
                <a:gd name="connsiteX57" fmla="*/ 20091 w 1218459"/>
                <a:gd name="connsiteY57" fmla="*/ 1107658 h 1108202"/>
                <a:gd name="connsiteX58" fmla="*/ 9 w 1218459"/>
                <a:gd name="connsiteY58" fmla="*/ 1090645 h 1108202"/>
                <a:gd name="connsiteX59" fmla="*/ 20355 w 1218459"/>
                <a:gd name="connsiteY59" fmla="*/ 1072346 h 1108202"/>
                <a:gd name="connsiteX60" fmla="*/ 70050 w 1218459"/>
                <a:gd name="connsiteY60" fmla="*/ 1072313 h 1108202"/>
                <a:gd name="connsiteX61" fmla="*/ 64905 w 1218459"/>
                <a:gd name="connsiteY61" fmla="*/ 1043991 h 1108202"/>
                <a:gd name="connsiteX62" fmla="*/ 59728 w 1218459"/>
                <a:gd name="connsiteY62" fmla="*/ 1001655 h 1108202"/>
                <a:gd name="connsiteX63" fmla="*/ 185828 w 1218459"/>
                <a:gd name="connsiteY63" fmla="*/ 917512 h 1108202"/>
                <a:gd name="connsiteX64" fmla="*/ 248943 w 1218459"/>
                <a:gd name="connsiteY64" fmla="*/ 1022262 h 1108202"/>
                <a:gd name="connsiteX65" fmla="*/ 223058 w 1218459"/>
                <a:gd name="connsiteY65" fmla="*/ 1038155 h 1108202"/>
                <a:gd name="connsiteX66" fmla="*/ 128285 w 1218459"/>
                <a:gd name="connsiteY66" fmla="*/ 947714 h 1108202"/>
                <a:gd name="connsiteX67" fmla="*/ 93957 w 1218459"/>
                <a:gd name="connsiteY67" fmla="*/ 1001292 h 1108202"/>
                <a:gd name="connsiteX68" fmla="*/ 104674 w 1218459"/>
                <a:gd name="connsiteY68" fmla="*/ 1071324 h 1108202"/>
                <a:gd name="connsiteX69" fmla="*/ 472750 w 1218459"/>
                <a:gd name="connsiteY69" fmla="*/ 1071324 h 1108202"/>
                <a:gd name="connsiteX70" fmla="*/ 472157 w 1218459"/>
                <a:gd name="connsiteY70" fmla="*/ 1006667 h 1108202"/>
                <a:gd name="connsiteX71" fmla="*/ 459395 w 1218459"/>
                <a:gd name="connsiteY71" fmla="*/ 996874 h 1108202"/>
                <a:gd name="connsiteX72" fmla="*/ 401028 w 1218459"/>
                <a:gd name="connsiteY72" fmla="*/ 987675 h 1108202"/>
                <a:gd name="connsiteX73" fmla="*/ 288943 w 1218459"/>
                <a:gd name="connsiteY73" fmla="*/ 875210 h 1108202"/>
                <a:gd name="connsiteX74" fmla="*/ 281227 w 1218459"/>
                <a:gd name="connsiteY74" fmla="*/ 846656 h 1108202"/>
                <a:gd name="connsiteX75" fmla="*/ 301111 w 1218459"/>
                <a:gd name="connsiteY75" fmla="*/ 817213 h 1108202"/>
                <a:gd name="connsiteX76" fmla="*/ 464836 w 1218459"/>
                <a:gd name="connsiteY76" fmla="*/ 883354 h 1108202"/>
                <a:gd name="connsiteX77" fmla="*/ 468925 w 1218459"/>
                <a:gd name="connsiteY77" fmla="*/ 888365 h 1108202"/>
                <a:gd name="connsiteX78" fmla="*/ 471530 w 1218459"/>
                <a:gd name="connsiteY78" fmla="*/ 889058 h 1108202"/>
                <a:gd name="connsiteX79" fmla="*/ 464242 w 1218459"/>
                <a:gd name="connsiteY79" fmla="*/ 849096 h 1108202"/>
                <a:gd name="connsiteX80" fmla="*/ 420912 w 1218459"/>
                <a:gd name="connsiteY80" fmla="*/ 755985 h 1108202"/>
                <a:gd name="connsiteX81" fmla="*/ 477796 w 1218459"/>
                <a:gd name="connsiteY81" fmla="*/ 603063 h 1108202"/>
                <a:gd name="connsiteX82" fmla="*/ 503813 w 1218459"/>
                <a:gd name="connsiteY82" fmla="*/ 605075 h 1108202"/>
                <a:gd name="connsiteX83" fmla="*/ 540021 w 1218459"/>
                <a:gd name="connsiteY83" fmla="*/ 808014 h 1108202"/>
                <a:gd name="connsiteX84" fmla="*/ 515190 w 1218459"/>
                <a:gd name="connsiteY84" fmla="*/ 850580 h 1108202"/>
                <a:gd name="connsiteX85" fmla="*/ 504077 w 1218459"/>
                <a:gd name="connsiteY85" fmla="*/ 887244 h 1108202"/>
                <a:gd name="connsiteX86" fmla="*/ 509617 w 1218459"/>
                <a:gd name="connsiteY86" fmla="*/ 889223 h 1108202"/>
                <a:gd name="connsiteX87" fmla="*/ 905063 w 1218459"/>
                <a:gd name="connsiteY87" fmla="*/ 507281 h 1108202"/>
                <a:gd name="connsiteX88" fmla="*/ 685213 w 1218459"/>
                <a:gd name="connsiteY88" fmla="*/ 342028 h 1108202"/>
                <a:gd name="connsiteX89" fmla="*/ 905063 w 1218459"/>
                <a:gd name="connsiteY89" fmla="*/ 507281 h 1108202"/>
                <a:gd name="connsiteX90" fmla="*/ 1179686 w 1218459"/>
                <a:gd name="connsiteY90" fmla="*/ 338533 h 1108202"/>
                <a:gd name="connsiteX91" fmla="*/ 1029481 w 1218459"/>
                <a:gd name="connsiteY91" fmla="*/ 382649 h 1108202"/>
                <a:gd name="connsiteX92" fmla="*/ 958088 w 1218459"/>
                <a:gd name="connsiteY92" fmla="*/ 507512 h 1108202"/>
                <a:gd name="connsiteX93" fmla="*/ 1179686 w 1218459"/>
                <a:gd name="connsiteY93" fmla="*/ 338533 h 1108202"/>
                <a:gd name="connsiteX94" fmla="*/ 932466 w 1218459"/>
                <a:gd name="connsiteY94" fmla="*/ 44461 h 1108202"/>
                <a:gd name="connsiteX95" fmla="*/ 933587 w 1218459"/>
                <a:gd name="connsiteY95" fmla="*/ 320399 h 1108202"/>
                <a:gd name="connsiteX96" fmla="*/ 932466 w 1218459"/>
                <a:gd name="connsiteY96" fmla="*/ 44461 h 1108202"/>
                <a:gd name="connsiteX97" fmla="*/ 904734 w 1218459"/>
                <a:gd name="connsiteY97" fmla="*/ 733498 h 1108202"/>
                <a:gd name="connsiteX98" fmla="*/ 685180 w 1218459"/>
                <a:gd name="connsiteY98" fmla="*/ 568839 h 1108202"/>
                <a:gd name="connsiteX99" fmla="*/ 904734 w 1218459"/>
                <a:gd name="connsiteY99" fmla="*/ 733498 h 1108202"/>
                <a:gd name="connsiteX100" fmla="*/ 1179422 w 1218459"/>
                <a:gd name="connsiteY100" fmla="*/ 567256 h 1108202"/>
                <a:gd name="connsiteX101" fmla="*/ 960133 w 1218459"/>
                <a:gd name="connsiteY101" fmla="*/ 733531 h 1108202"/>
                <a:gd name="connsiteX102" fmla="*/ 1179422 w 1218459"/>
                <a:gd name="connsiteY102" fmla="*/ 567256 h 1108202"/>
                <a:gd name="connsiteX103" fmla="*/ 489337 w 1218459"/>
                <a:gd name="connsiteY103" fmla="*/ 823840 h 1108202"/>
                <a:gd name="connsiteX104" fmla="*/ 489139 w 1218459"/>
                <a:gd name="connsiteY104" fmla="*/ 643190 h 1108202"/>
                <a:gd name="connsiteX105" fmla="*/ 489337 w 1218459"/>
                <a:gd name="connsiteY105" fmla="*/ 823840 h 1108202"/>
                <a:gd name="connsiteX106" fmla="*/ 517630 w 1218459"/>
                <a:gd name="connsiteY106" fmla="*/ 960243 h 1108202"/>
                <a:gd name="connsiteX107" fmla="*/ 659228 w 1218459"/>
                <a:gd name="connsiteY107" fmla="*/ 851965 h 1108202"/>
                <a:gd name="connsiteX108" fmla="*/ 517630 w 1218459"/>
                <a:gd name="connsiteY108" fmla="*/ 960243 h 1108202"/>
                <a:gd name="connsiteX109" fmla="*/ 319380 w 1218459"/>
                <a:gd name="connsiteY109" fmla="*/ 852360 h 1108202"/>
                <a:gd name="connsiteX110" fmla="*/ 462330 w 1218459"/>
                <a:gd name="connsiteY110" fmla="*/ 960540 h 1108202"/>
                <a:gd name="connsiteX111" fmla="*/ 319380 w 1218459"/>
                <a:gd name="connsiteY111" fmla="*/ 852360 h 1108202"/>
                <a:gd name="connsiteX112" fmla="*/ 165284 w 1218459"/>
                <a:gd name="connsiteY112" fmla="*/ 947516 h 1108202"/>
                <a:gd name="connsiteX113" fmla="*/ 209174 w 1218459"/>
                <a:gd name="connsiteY113" fmla="*/ 994303 h 1108202"/>
                <a:gd name="connsiteX114" fmla="*/ 165284 w 1218459"/>
                <a:gd name="connsiteY114" fmla="*/ 947516 h 110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218459" h="1108202">
                  <a:moveTo>
                    <a:pt x="509617" y="889321"/>
                  </a:moveTo>
                  <a:cubicBezTo>
                    <a:pt x="511233" y="887442"/>
                    <a:pt x="513014" y="885695"/>
                    <a:pt x="514465" y="883683"/>
                  </a:cubicBezTo>
                  <a:cubicBezTo>
                    <a:pt x="554959" y="826972"/>
                    <a:pt x="612601" y="811904"/>
                    <a:pt x="678058" y="817246"/>
                  </a:cubicBezTo>
                  <a:cubicBezTo>
                    <a:pt x="697184" y="818795"/>
                    <a:pt x="701965" y="826181"/>
                    <a:pt x="698206" y="844843"/>
                  </a:cubicBezTo>
                  <a:cubicBezTo>
                    <a:pt x="686994" y="900268"/>
                    <a:pt x="663153" y="949165"/>
                    <a:pt x="610556" y="974948"/>
                  </a:cubicBezTo>
                  <a:cubicBezTo>
                    <a:pt x="584802" y="987576"/>
                    <a:pt x="553805" y="989621"/>
                    <a:pt x="525116" y="996182"/>
                  </a:cubicBezTo>
                  <a:cubicBezTo>
                    <a:pt x="519906" y="997369"/>
                    <a:pt x="514399" y="997369"/>
                    <a:pt x="507968" y="998028"/>
                  </a:cubicBezTo>
                  <a:lnTo>
                    <a:pt x="507968" y="1071258"/>
                  </a:lnTo>
                  <a:lnTo>
                    <a:pt x="913835" y="1071258"/>
                  </a:lnTo>
                  <a:lnTo>
                    <a:pt x="913835" y="771547"/>
                  </a:lnTo>
                  <a:cubicBezTo>
                    <a:pt x="896391" y="769734"/>
                    <a:pt x="878551" y="767525"/>
                    <a:pt x="860678" y="766008"/>
                  </a:cubicBezTo>
                  <a:cubicBezTo>
                    <a:pt x="755452" y="757172"/>
                    <a:pt x="690160" y="703231"/>
                    <a:pt x="654447" y="590073"/>
                  </a:cubicBezTo>
                  <a:cubicBezTo>
                    <a:pt x="651182" y="579687"/>
                    <a:pt x="649336" y="568740"/>
                    <a:pt x="647621" y="557958"/>
                  </a:cubicBezTo>
                  <a:cubicBezTo>
                    <a:pt x="645049" y="541637"/>
                    <a:pt x="650457" y="534450"/>
                    <a:pt x="667176" y="532570"/>
                  </a:cubicBezTo>
                  <a:cubicBezTo>
                    <a:pt x="749054" y="523305"/>
                    <a:pt x="859062" y="545561"/>
                    <a:pt x="909218" y="650147"/>
                  </a:cubicBezTo>
                  <a:cubicBezTo>
                    <a:pt x="909911" y="651597"/>
                    <a:pt x="910999" y="652883"/>
                    <a:pt x="913571" y="656708"/>
                  </a:cubicBezTo>
                  <a:lnTo>
                    <a:pt x="913571" y="545067"/>
                  </a:lnTo>
                  <a:cubicBezTo>
                    <a:pt x="890818" y="542528"/>
                    <a:pt x="867504" y="539956"/>
                    <a:pt x="844223" y="537285"/>
                  </a:cubicBezTo>
                  <a:cubicBezTo>
                    <a:pt x="752451" y="526701"/>
                    <a:pt x="696096" y="472331"/>
                    <a:pt x="663482" y="389705"/>
                  </a:cubicBezTo>
                  <a:cubicBezTo>
                    <a:pt x="656293" y="371505"/>
                    <a:pt x="652040" y="352019"/>
                    <a:pt x="647984" y="332796"/>
                  </a:cubicBezTo>
                  <a:cubicBezTo>
                    <a:pt x="644258" y="315190"/>
                    <a:pt x="649633" y="307837"/>
                    <a:pt x="667308" y="305958"/>
                  </a:cubicBezTo>
                  <a:cubicBezTo>
                    <a:pt x="748857" y="297286"/>
                    <a:pt x="857314" y="317761"/>
                    <a:pt x="908558" y="422182"/>
                  </a:cubicBezTo>
                  <a:cubicBezTo>
                    <a:pt x="909713" y="424490"/>
                    <a:pt x="911098" y="426699"/>
                    <a:pt x="914494" y="432766"/>
                  </a:cubicBezTo>
                  <a:cubicBezTo>
                    <a:pt x="914560" y="393892"/>
                    <a:pt x="919935" y="360229"/>
                    <a:pt x="895632" y="328081"/>
                  </a:cubicBezTo>
                  <a:cubicBezTo>
                    <a:pt x="867570" y="290956"/>
                    <a:pt x="844784" y="249181"/>
                    <a:pt x="841584" y="201042"/>
                  </a:cubicBezTo>
                  <a:cubicBezTo>
                    <a:pt x="836507" y="124483"/>
                    <a:pt x="867471" y="61375"/>
                    <a:pt x="918781" y="6873"/>
                  </a:cubicBezTo>
                  <a:cubicBezTo>
                    <a:pt x="928212" y="-3150"/>
                    <a:pt x="938501" y="-1666"/>
                    <a:pt x="947437" y="7797"/>
                  </a:cubicBezTo>
                  <a:cubicBezTo>
                    <a:pt x="1012729" y="76773"/>
                    <a:pt x="1056884" y="180171"/>
                    <a:pt x="993702" y="288812"/>
                  </a:cubicBezTo>
                  <a:cubicBezTo>
                    <a:pt x="983249" y="306815"/>
                    <a:pt x="973059" y="325048"/>
                    <a:pt x="961254" y="342160"/>
                  </a:cubicBezTo>
                  <a:cubicBezTo>
                    <a:pt x="952747" y="354491"/>
                    <a:pt x="948460" y="366889"/>
                    <a:pt x="949482" y="381891"/>
                  </a:cubicBezTo>
                  <a:cubicBezTo>
                    <a:pt x="950471" y="396563"/>
                    <a:pt x="949712" y="411334"/>
                    <a:pt x="949712" y="426073"/>
                  </a:cubicBezTo>
                  <a:cubicBezTo>
                    <a:pt x="951460" y="427391"/>
                    <a:pt x="953241" y="428710"/>
                    <a:pt x="954989" y="430029"/>
                  </a:cubicBezTo>
                  <a:cubicBezTo>
                    <a:pt x="955582" y="427457"/>
                    <a:pt x="955714" y="424622"/>
                    <a:pt x="956869" y="422347"/>
                  </a:cubicBezTo>
                  <a:cubicBezTo>
                    <a:pt x="1001089" y="334709"/>
                    <a:pt x="1077659" y="305166"/>
                    <a:pt x="1169925" y="304012"/>
                  </a:cubicBezTo>
                  <a:cubicBezTo>
                    <a:pt x="1172662" y="303979"/>
                    <a:pt x="1175399" y="304210"/>
                    <a:pt x="1178136" y="304342"/>
                  </a:cubicBezTo>
                  <a:cubicBezTo>
                    <a:pt x="1219521" y="306518"/>
                    <a:pt x="1223973" y="312024"/>
                    <a:pt x="1213915" y="352480"/>
                  </a:cubicBezTo>
                  <a:cubicBezTo>
                    <a:pt x="1204154" y="391749"/>
                    <a:pt x="1186908" y="427523"/>
                    <a:pt x="1162373" y="459934"/>
                  </a:cubicBezTo>
                  <a:cubicBezTo>
                    <a:pt x="1124287" y="510315"/>
                    <a:pt x="1071690" y="532208"/>
                    <a:pt x="1010916" y="538604"/>
                  </a:cubicBezTo>
                  <a:cubicBezTo>
                    <a:pt x="994560" y="540319"/>
                    <a:pt x="978072" y="541242"/>
                    <a:pt x="961881" y="543847"/>
                  </a:cubicBezTo>
                  <a:cubicBezTo>
                    <a:pt x="957462" y="544539"/>
                    <a:pt x="950405" y="549913"/>
                    <a:pt x="950306" y="553276"/>
                  </a:cubicBezTo>
                  <a:cubicBezTo>
                    <a:pt x="949449" y="586611"/>
                    <a:pt x="949778" y="619945"/>
                    <a:pt x="949778" y="657631"/>
                  </a:cubicBezTo>
                  <a:cubicBezTo>
                    <a:pt x="954197" y="651828"/>
                    <a:pt x="956373" y="649718"/>
                    <a:pt x="957660" y="647146"/>
                  </a:cubicBezTo>
                  <a:cubicBezTo>
                    <a:pt x="994527" y="573917"/>
                    <a:pt x="1057478" y="540747"/>
                    <a:pt x="1135828" y="532372"/>
                  </a:cubicBezTo>
                  <a:cubicBezTo>
                    <a:pt x="1155284" y="530295"/>
                    <a:pt x="1175234" y="531317"/>
                    <a:pt x="1194888" y="532438"/>
                  </a:cubicBezTo>
                  <a:cubicBezTo>
                    <a:pt x="1214937" y="533592"/>
                    <a:pt x="1220741" y="540714"/>
                    <a:pt x="1217245" y="560036"/>
                  </a:cubicBezTo>
                  <a:cubicBezTo>
                    <a:pt x="1201120" y="649388"/>
                    <a:pt x="1145457" y="756743"/>
                    <a:pt x="1005705" y="765942"/>
                  </a:cubicBezTo>
                  <a:cubicBezTo>
                    <a:pt x="990932" y="766931"/>
                    <a:pt x="976060" y="767822"/>
                    <a:pt x="961584" y="770525"/>
                  </a:cubicBezTo>
                  <a:cubicBezTo>
                    <a:pt x="957099" y="771350"/>
                    <a:pt x="950273" y="777878"/>
                    <a:pt x="950240" y="781868"/>
                  </a:cubicBezTo>
                  <a:cubicBezTo>
                    <a:pt x="949580" y="873462"/>
                    <a:pt x="949712" y="965057"/>
                    <a:pt x="949745" y="1056652"/>
                  </a:cubicBezTo>
                  <a:cubicBezTo>
                    <a:pt x="949745" y="1061004"/>
                    <a:pt x="950141" y="1065356"/>
                    <a:pt x="950504" y="1072346"/>
                  </a:cubicBezTo>
                  <a:cubicBezTo>
                    <a:pt x="956604" y="1072346"/>
                    <a:pt x="962375" y="1072346"/>
                    <a:pt x="968146" y="1072346"/>
                  </a:cubicBezTo>
                  <a:cubicBezTo>
                    <a:pt x="1041649" y="1072346"/>
                    <a:pt x="1115152" y="1072346"/>
                    <a:pt x="1188688" y="1072346"/>
                  </a:cubicBezTo>
                  <a:cubicBezTo>
                    <a:pt x="1193634" y="1072346"/>
                    <a:pt x="1199900" y="1070763"/>
                    <a:pt x="1203198" y="1073170"/>
                  </a:cubicBezTo>
                  <a:cubicBezTo>
                    <a:pt x="1209134" y="1077522"/>
                    <a:pt x="1217080" y="1084315"/>
                    <a:pt x="1217047" y="1090052"/>
                  </a:cubicBezTo>
                  <a:cubicBezTo>
                    <a:pt x="1217047" y="1095822"/>
                    <a:pt x="1209035" y="1102548"/>
                    <a:pt x="1203066" y="1106867"/>
                  </a:cubicBezTo>
                  <a:cubicBezTo>
                    <a:pt x="1199768" y="1109274"/>
                    <a:pt x="1193503" y="1107691"/>
                    <a:pt x="1188557" y="1107691"/>
                  </a:cubicBezTo>
                  <a:cubicBezTo>
                    <a:pt x="802343" y="1107691"/>
                    <a:pt x="416164" y="1107691"/>
                    <a:pt x="29951" y="1107691"/>
                  </a:cubicBezTo>
                  <a:cubicBezTo>
                    <a:pt x="26653" y="1107691"/>
                    <a:pt x="23356" y="1107790"/>
                    <a:pt x="20091" y="1107658"/>
                  </a:cubicBezTo>
                  <a:cubicBezTo>
                    <a:pt x="8978" y="1107230"/>
                    <a:pt x="306" y="1103009"/>
                    <a:pt x="9" y="1090645"/>
                  </a:cubicBezTo>
                  <a:cubicBezTo>
                    <a:pt x="-321" y="1077424"/>
                    <a:pt x="8385" y="1072478"/>
                    <a:pt x="20355" y="1072346"/>
                  </a:cubicBezTo>
                  <a:cubicBezTo>
                    <a:pt x="36183" y="1072181"/>
                    <a:pt x="52012" y="1072313"/>
                    <a:pt x="70050" y="1072313"/>
                  </a:cubicBezTo>
                  <a:cubicBezTo>
                    <a:pt x="68104" y="1061729"/>
                    <a:pt x="66191" y="1052926"/>
                    <a:pt x="64905" y="1043991"/>
                  </a:cubicBezTo>
                  <a:cubicBezTo>
                    <a:pt x="62894" y="1029912"/>
                    <a:pt x="60025" y="1015800"/>
                    <a:pt x="59728" y="1001655"/>
                  </a:cubicBezTo>
                  <a:cubicBezTo>
                    <a:pt x="58277" y="930536"/>
                    <a:pt x="120436" y="889486"/>
                    <a:pt x="185828" y="917512"/>
                  </a:cubicBezTo>
                  <a:cubicBezTo>
                    <a:pt x="230807" y="936800"/>
                    <a:pt x="244789" y="971750"/>
                    <a:pt x="248943" y="1022262"/>
                  </a:cubicBezTo>
                  <a:cubicBezTo>
                    <a:pt x="250065" y="1035649"/>
                    <a:pt x="238589" y="1041485"/>
                    <a:pt x="223058" y="1038155"/>
                  </a:cubicBezTo>
                  <a:cubicBezTo>
                    <a:pt x="172934" y="1027406"/>
                    <a:pt x="135408" y="1003337"/>
                    <a:pt x="128285" y="947714"/>
                  </a:cubicBezTo>
                  <a:cubicBezTo>
                    <a:pt x="104081" y="955330"/>
                    <a:pt x="91517" y="973662"/>
                    <a:pt x="93957" y="1001292"/>
                  </a:cubicBezTo>
                  <a:cubicBezTo>
                    <a:pt x="96035" y="1024636"/>
                    <a:pt x="100948" y="1047716"/>
                    <a:pt x="104674" y="1071324"/>
                  </a:cubicBezTo>
                  <a:lnTo>
                    <a:pt x="472750" y="1071324"/>
                  </a:lnTo>
                  <a:cubicBezTo>
                    <a:pt x="472750" y="1049167"/>
                    <a:pt x="473377" y="1027867"/>
                    <a:pt x="472157" y="1006667"/>
                  </a:cubicBezTo>
                  <a:cubicBezTo>
                    <a:pt x="471959" y="1003040"/>
                    <a:pt x="464308" y="997831"/>
                    <a:pt x="459395" y="996874"/>
                  </a:cubicBezTo>
                  <a:cubicBezTo>
                    <a:pt x="440071" y="993149"/>
                    <a:pt x="420088" y="992324"/>
                    <a:pt x="401028" y="987675"/>
                  </a:cubicBezTo>
                  <a:cubicBezTo>
                    <a:pt x="341078" y="973135"/>
                    <a:pt x="309058" y="929777"/>
                    <a:pt x="288943" y="875210"/>
                  </a:cubicBezTo>
                  <a:cubicBezTo>
                    <a:pt x="285547" y="866011"/>
                    <a:pt x="283304" y="856284"/>
                    <a:pt x="281227" y="846656"/>
                  </a:cubicBezTo>
                  <a:cubicBezTo>
                    <a:pt x="277039" y="827104"/>
                    <a:pt x="281655" y="818861"/>
                    <a:pt x="301111" y="817213"/>
                  </a:cubicBezTo>
                  <a:cubicBezTo>
                    <a:pt x="366568" y="811707"/>
                    <a:pt x="424210" y="826775"/>
                    <a:pt x="464836" y="883354"/>
                  </a:cubicBezTo>
                  <a:cubicBezTo>
                    <a:pt x="466089" y="885101"/>
                    <a:pt x="467507" y="886750"/>
                    <a:pt x="468925" y="888365"/>
                  </a:cubicBezTo>
                  <a:cubicBezTo>
                    <a:pt x="469189" y="888662"/>
                    <a:pt x="469848" y="888629"/>
                    <a:pt x="471530" y="889058"/>
                  </a:cubicBezTo>
                  <a:cubicBezTo>
                    <a:pt x="474531" y="874583"/>
                    <a:pt x="472981" y="861823"/>
                    <a:pt x="464242" y="849096"/>
                  </a:cubicBezTo>
                  <a:cubicBezTo>
                    <a:pt x="444622" y="820576"/>
                    <a:pt x="425793" y="791034"/>
                    <a:pt x="420912" y="755985"/>
                  </a:cubicBezTo>
                  <a:cubicBezTo>
                    <a:pt x="412437" y="695219"/>
                    <a:pt x="437334" y="645893"/>
                    <a:pt x="477796" y="603063"/>
                  </a:cubicBezTo>
                  <a:cubicBezTo>
                    <a:pt x="486072" y="594293"/>
                    <a:pt x="495668" y="596733"/>
                    <a:pt x="503813" y="605075"/>
                  </a:cubicBezTo>
                  <a:cubicBezTo>
                    <a:pt x="549452" y="651894"/>
                    <a:pt x="584241" y="728157"/>
                    <a:pt x="540021" y="808014"/>
                  </a:cubicBezTo>
                  <a:cubicBezTo>
                    <a:pt x="532074" y="822389"/>
                    <a:pt x="522148" y="835776"/>
                    <a:pt x="515190" y="850580"/>
                  </a:cubicBezTo>
                  <a:cubicBezTo>
                    <a:pt x="509815" y="862021"/>
                    <a:pt x="507672" y="874979"/>
                    <a:pt x="504077" y="887244"/>
                  </a:cubicBezTo>
                  <a:cubicBezTo>
                    <a:pt x="505924" y="887904"/>
                    <a:pt x="507771" y="888563"/>
                    <a:pt x="509617" y="889223"/>
                  </a:cubicBezTo>
                  <a:close/>
                  <a:moveTo>
                    <a:pt x="905063" y="507281"/>
                  </a:moveTo>
                  <a:cubicBezTo>
                    <a:pt x="887784" y="402564"/>
                    <a:pt x="763861" y="309420"/>
                    <a:pt x="685213" y="342028"/>
                  </a:cubicBezTo>
                  <a:cubicBezTo>
                    <a:pt x="700877" y="445658"/>
                    <a:pt x="796606" y="517634"/>
                    <a:pt x="905063" y="507281"/>
                  </a:cubicBezTo>
                  <a:close/>
                  <a:moveTo>
                    <a:pt x="1179686" y="338533"/>
                  </a:moveTo>
                  <a:cubicBezTo>
                    <a:pt x="1123726" y="336654"/>
                    <a:pt x="1072152" y="346348"/>
                    <a:pt x="1029481" y="382649"/>
                  </a:cubicBezTo>
                  <a:cubicBezTo>
                    <a:pt x="991229" y="415192"/>
                    <a:pt x="975005" y="461088"/>
                    <a:pt x="958088" y="507512"/>
                  </a:cubicBezTo>
                  <a:cubicBezTo>
                    <a:pt x="1075681" y="512787"/>
                    <a:pt x="1167815" y="442426"/>
                    <a:pt x="1179686" y="338533"/>
                  </a:cubicBezTo>
                  <a:close/>
                  <a:moveTo>
                    <a:pt x="932466" y="44461"/>
                  </a:moveTo>
                  <a:cubicBezTo>
                    <a:pt x="858105" y="112712"/>
                    <a:pt x="858666" y="251093"/>
                    <a:pt x="933587" y="320399"/>
                  </a:cubicBezTo>
                  <a:cubicBezTo>
                    <a:pt x="1007288" y="225771"/>
                    <a:pt x="1006827" y="110140"/>
                    <a:pt x="932466" y="44461"/>
                  </a:cubicBezTo>
                  <a:close/>
                  <a:moveTo>
                    <a:pt x="904734" y="733498"/>
                  </a:moveTo>
                  <a:cubicBezTo>
                    <a:pt x="888905" y="629935"/>
                    <a:pt x="763861" y="536164"/>
                    <a:pt x="685180" y="568839"/>
                  </a:cubicBezTo>
                  <a:cubicBezTo>
                    <a:pt x="701833" y="672765"/>
                    <a:pt x="802509" y="748270"/>
                    <a:pt x="904734" y="733498"/>
                  </a:cubicBezTo>
                  <a:close/>
                  <a:moveTo>
                    <a:pt x="1179422" y="567256"/>
                  </a:moveTo>
                  <a:cubicBezTo>
                    <a:pt x="1083231" y="547473"/>
                    <a:pt x="976258" y="628583"/>
                    <a:pt x="960133" y="733531"/>
                  </a:cubicBezTo>
                  <a:cubicBezTo>
                    <a:pt x="1063315" y="748105"/>
                    <a:pt x="1169299" y="667753"/>
                    <a:pt x="1179422" y="567256"/>
                  </a:cubicBezTo>
                  <a:close/>
                  <a:moveTo>
                    <a:pt x="489337" y="823840"/>
                  </a:moveTo>
                  <a:cubicBezTo>
                    <a:pt x="537449" y="763634"/>
                    <a:pt x="536987" y="686250"/>
                    <a:pt x="489139" y="643190"/>
                  </a:cubicBezTo>
                  <a:cubicBezTo>
                    <a:pt x="438488" y="708869"/>
                    <a:pt x="444754" y="762711"/>
                    <a:pt x="489337" y="823840"/>
                  </a:cubicBezTo>
                  <a:close/>
                  <a:moveTo>
                    <a:pt x="517630" y="960243"/>
                  </a:moveTo>
                  <a:cubicBezTo>
                    <a:pt x="585198" y="967563"/>
                    <a:pt x="656326" y="913193"/>
                    <a:pt x="659228" y="851965"/>
                  </a:cubicBezTo>
                  <a:cubicBezTo>
                    <a:pt x="584604" y="847448"/>
                    <a:pt x="535899" y="887640"/>
                    <a:pt x="517630" y="960243"/>
                  </a:cubicBezTo>
                  <a:close/>
                  <a:moveTo>
                    <a:pt x="319380" y="852360"/>
                  </a:moveTo>
                  <a:cubicBezTo>
                    <a:pt x="338671" y="930140"/>
                    <a:pt x="389091" y="962584"/>
                    <a:pt x="462330" y="960540"/>
                  </a:cubicBezTo>
                  <a:cubicBezTo>
                    <a:pt x="446271" y="888959"/>
                    <a:pt x="388299" y="844678"/>
                    <a:pt x="319380" y="852360"/>
                  </a:cubicBezTo>
                  <a:close/>
                  <a:moveTo>
                    <a:pt x="165284" y="947516"/>
                  </a:moveTo>
                  <a:cubicBezTo>
                    <a:pt x="167757" y="975773"/>
                    <a:pt x="186355" y="995325"/>
                    <a:pt x="209174" y="994303"/>
                  </a:cubicBezTo>
                  <a:cubicBezTo>
                    <a:pt x="204459" y="969508"/>
                    <a:pt x="190082" y="954143"/>
                    <a:pt x="165284" y="947516"/>
                  </a:cubicBezTo>
                  <a:close/>
                </a:path>
              </a:pathLst>
            </a:custGeom>
            <a:grpFill/>
            <a:ln w="0" cap="flat">
              <a:noFill/>
              <a:prstDash val="solid"/>
              <a:miter/>
            </a:ln>
          </p:spPr>
          <p:txBody>
            <a:bodyPr rtlCol="0" anchor="ctr"/>
            <a:lstStyle/>
            <a:p>
              <a:pPr algn="l" rtl="0"/>
              <a:endParaRPr lang="x-es-XL"/>
            </a:p>
          </p:txBody>
        </p:sp>
        <p:sp>
          <p:nvSpPr>
            <p:cNvPr id="21" name="Freeform 73">
              <a:extLst>
                <a:ext uri="{FF2B5EF4-FFF2-40B4-BE49-F238E27FC236}">
                  <a16:creationId xmlns:a16="http://schemas.microsoft.com/office/drawing/2014/main" id="{8B3A9A10-1810-5E76-729E-26AE5C01EF25}"/>
                </a:ext>
              </a:extLst>
            </p:cNvPr>
            <p:cNvSpPr/>
            <p:nvPr/>
          </p:nvSpPr>
          <p:spPr>
            <a:xfrm>
              <a:off x="5993006" y="2190926"/>
              <a:ext cx="463493" cy="464389"/>
            </a:xfrm>
            <a:custGeom>
              <a:avLst/>
              <a:gdLst>
                <a:gd name="connsiteX0" fmla="*/ 104519 w 463493"/>
                <a:gd name="connsiteY0" fmla="*/ 50066 h 464389"/>
                <a:gd name="connsiteX1" fmla="*/ 116093 w 463493"/>
                <a:gd name="connsiteY1" fmla="*/ 31140 h 464389"/>
                <a:gd name="connsiteX2" fmla="*/ 138055 w 463493"/>
                <a:gd name="connsiteY2" fmla="*/ 34833 h 464389"/>
                <a:gd name="connsiteX3" fmla="*/ 213900 w 463493"/>
                <a:gd name="connsiteY3" fmla="*/ 14622 h 464389"/>
                <a:gd name="connsiteX4" fmla="*/ 230915 w 463493"/>
                <a:gd name="connsiteY4" fmla="*/ 15 h 464389"/>
                <a:gd name="connsiteX5" fmla="*/ 249415 w 463493"/>
                <a:gd name="connsiteY5" fmla="*/ 14918 h 464389"/>
                <a:gd name="connsiteX6" fmla="*/ 325688 w 463493"/>
                <a:gd name="connsiteY6" fmla="*/ 34668 h 464389"/>
                <a:gd name="connsiteX7" fmla="*/ 347485 w 463493"/>
                <a:gd name="connsiteY7" fmla="*/ 31305 h 464389"/>
                <a:gd name="connsiteX8" fmla="*/ 355861 w 463493"/>
                <a:gd name="connsiteY8" fmla="*/ 51879 h 464389"/>
                <a:gd name="connsiteX9" fmla="*/ 410963 w 463493"/>
                <a:gd name="connsiteY9" fmla="*/ 107700 h 464389"/>
                <a:gd name="connsiteX10" fmla="*/ 432859 w 463493"/>
                <a:gd name="connsiteY10" fmla="*/ 116899 h 464389"/>
                <a:gd name="connsiteX11" fmla="*/ 429067 w 463493"/>
                <a:gd name="connsiteY11" fmla="*/ 138825 h 464389"/>
                <a:gd name="connsiteX12" fmla="*/ 449809 w 463493"/>
                <a:gd name="connsiteY12" fmla="*/ 214758 h 464389"/>
                <a:gd name="connsiteX13" fmla="*/ 463494 w 463493"/>
                <a:gd name="connsiteY13" fmla="*/ 232134 h 464389"/>
                <a:gd name="connsiteX14" fmla="*/ 450040 w 463493"/>
                <a:gd name="connsiteY14" fmla="*/ 249840 h 464389"/>
                <a:gd name="connsiteX15" fmla="*/ 430023 w 463493"/>
                <a:gd name="connsiteY15" fmla="*/ 326960 h 464389"/>
                <a:gd name="connsiteX16" fmla="*/ 432991 w 463493"/>
                <a:gd name="connsiteY16" fmla="*/ 347633 h 464389"/>
                <a:gd name="connsiteX17" fmla="*/ 412546 w 463493"/>
                <a:gd name="connsiteY17" fmla="*/ 356569 h 464389"/>
                <a:gd name="connsiteX18" fmla="*/ 356058 w 463493"/>
                <a:gd name="connsiteY18" fmla="*/ 414302 h 464389"/>
                <a:gd name="connsiteX19" fmla="*/ 347485 w 463493"/>
                <a:gd name="connsiteY19" fmla="*/ 433227 h 464389"/>
                <a:gd name="connsiteX20" fmla="*/ 326809 w 463493"/>
                <a:gd name="connsiteY20" fmla="*/ 430655 h 464389"/>
                <a:gd name="connsiteX21" fmla="*/ 248722 w 463493"/>
                <a:gd name="connsiteY21" fmla="*/ 451329 h 464389"/>
                <a:gd name="connsiteX22" fmla="*/ 232300 w 463493"/>
                <a:gd name="connsiteY22" fmla="*/ 464385 h 464389"/>
                <a:gd name="connsiteX23" fmla="*/ 215317 w 463493"/>
                <a:gd name="connsiteY23" fmla="*/ 452318 h 464389"/>
                <a:gd name="connsiteX24" fmla="*/ 136110 w 463493"/>
                <a:gd name="connsiteY24" fmla="*/ 431018 h 464389"/>
                <a:gd name="connsiteX25" fmla="*/ 115368 w 463493"/>
                <a:gd name="connsiteY25" fmla="*/ 432832 h 464389"/>
                <a:gd name="connsiteX26" fmla="*/ 107685 w 463493"/>
                <a:gd name="connsiteY26" fmla="*/ 415060 h 464389"/>
                <a:gd name="connsiteX27" fmla="*/ 50043 w 463493"/>
                <a:gd name="connsiteY27" fmla="*/ 356635 h 464389"/>
                <a:gd name="connsiteX28" fmla="*/ 30950 w 463493"/>
                <a:gd name="connsiteY28" fmla="*/ 348227 h 464389"/>
                <a:gd name="connsiteX29" fmla="*/ 33126 w 463493"/>
                <a:gd name="connsiteY29" fmla="*/ 327257 h 464389"/>
                <a:gd name="connsiteX30" fmla="*/ 12385 w 463493"/>
                <a:gd name="connsiteY30" fmla="*/ 249181 h 464389"/>
                <a:gd name="connsiteX31" fmla="*/ 19 w 463493"/>
                <a:gd name="connsiteY31" fmla="*/ 232596 h 464389"/>
                <a:gd name="connsiteX32" fmla="*/ 13308 w 463493"/>
                <a:gd name="connsiteY32" fmla="*/ 214890 h 464389"/>
                <a:gd name="connsiteX33" fmla="*/ 34412 w 463493"/>
                <a:gd name="connsiteY33" fmla="*/ 138924 h 464389"/>
                <a:gd name="connsiteX34" fmla="*/ 31609 w 463493"/>
                <a:gd name="connsiteY34" fmla="*/ 115284 h 464389"/>
                <a:gd name="connsiteX35" fmla="*/ 52582 w 463493"/>
                <a:gd name="connsiteY35" fmla="*/ 107634 h 464389"/>
                <a:gd name="connsiteX36" fmla="*/ 104453 w 463493"/>
                <a:gd name="connsiteY36" fmla="*/ 50000 h 464389"/>
                <a:gd name="connsiteX37" fmla="*/ 231707 w 463493"/>
                <a:gd name="connsiteY37" fmla="*/ 414434 h 464389"/>
                <a:gd name="connsiteX38" fmla="*/ 321731 w 463493"/>
                <a:gd name="connsiteY38" fmla="*/ 389771 h 464389"/>
                <a:gd name="connsiteX39" fmla="*/ 388606 w 463493"/>
                <a:gd name="connsiteY39" fmla="*/ 322015 h 464389"/>
                <a:gd name="connsiteX40" fmla="*/ 414162 w 463493"/>
                <a:gd name="connsiteY40" fmla="*/ 231936 h 464389"/>
                <a:gd name="connsiteX41" fmla="*/ 388738 w 463493"/>
                <a:gd name="connsiteY41" fmla="*/ 141133 h 464389"/>
                <a:gd name="connsiteX42" fmla="*/ 322852 w 463493"/>
                <a:gd name="connsiteY42" fmla="*/ 74531 h 464389"/>
                <a:gd name="connsiteX43" fmla="*/ 231608 w 463493"/>
                <a:gd name="connsiteY43" fmla="*/ 49835 h 464389"/>
                <a:gd name="connsiteX44" fmla="*/ 140463 w 463493"/>
                <a:gd name="connsiteY44" fmla="*/ 74795 h 464389"/>
                <a:gd name="connsiteX45" fmla="*/ 73950 w 463493"/>
                <a:gd name="connsiteY45" fmla="*/ 141760 h 464389"/>
                <a:gd name="connsiteX46" fmla="*/ 49878 w 463493"/>
                <a:gd name="connsiteY46" fmla="*/ 232728 h 464389"/>
                <a:gd name="connsiteX47" fmla="*/ 74412 w 463493"/>
                <a:gd name="connsiteY47" fmla="*/ 323300 h 464389"/>
                <a:gd name="connsiteX48" fmla="*/ 140825 w 463493"/>
                <a:gd name="connsiteY48" fmla="*/ 389903 h 464389"/>
                <a:gd name="connsiteX49" fmla="*/ 231707 w 463493"/>
                <a:gd name="connsiteY49" fmla="*/ 414434 h 46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3493" h="464389">
                  <a:moveTo>
                    <a:pt x="104519" y="50066"/>
                  </a:moveTo>
                  <a:cubicBezTo>
                    <a:pt x="108245" y="43472"/>
                    <a:pt x="110521" y="33679"/>
                    <a:pt x="116093" y="31140"/>
                  </a:cubicBezTo>
                  <a:cubicBezTo>
                    <a:pt x="121798" y="28569"/>
                    <a:pt x="131757" y="31272"/>
                    <a:pt x="138055" y="34833"/>
                  </a:cubicBezTo>
                  <a:cubicBezTo>
                    <a:pt x="167734" y="51780"/>
                    <a:pt x="196192" y="44230"/>
                    <a:pt x="213900" y="14622"/>
                  </a:cubicBezTo>
                  <a:cubicBezTo>
                    <a:pt x="217725" y="8258"/>
                    <a:pt x="225540" y="-413"/>
                    <a:pt x="230915" y="15"/>
                  </a:cubicBezTo>
                  <a:cubicBezTo>
                    <a:pt x="237544" y="543"/>
                    <a:pt x="245457" y="8291"/>
                    <a:pt x="249415" y="14918"/>
                  </a:cubicBezTo>
                  <a:cubicBezTo>
                    <a:pt x="266430" y="43670"/>
                    <a:pt x="296372" y="51484"/>
                    <a:pt x="325688" y="34668"/>
                  </a:cubicBezTo>
                  <a:cubicBezTo>
                    <a:pt x="331920" y="31107"/>
                    <a:pt x="342439" y="28371"/>
                    <a:pt x="347485" y="31305"/>
                  </a:cubicBezTo>
                  <a:cubicBezTo>
                    <a:pt x="352662" y="34306"/>
                    <a:pt x="355861" y="44725"/>
                    <a:pt x="355861" y="51879"/>
                  </a:cubicBezTo>
                  <a:cubicBezTo>
                    <a:pt x="355926" y="85840"/>
                    <a:pt x="376833" y="107008"/>
                    <a:pt x="410963" y="107700"/>
                  </a:cubicBezTo>
                  <a:cubicBezTo>
                    <a:pt x="418613" y="107865"/>
                    <a:pt x="429100" y="111327"/>
                    <a:pt x="432859" y="116899"/>
                  </a:cubicBezTo>
                  <a:cubicBezTo>
                    <a:pt x="435926" y="121449"/>
                    <a:pt x="432694" y="132528"/>
                    <a:pt x="429067" y="138825"/>
                  </a:cubicBezTo>
                  <a:cubicBezTo>
                    <a:pt x="412480" y="167576"/>
                    <a:pt x="420856" y="198174"/>
                    <a:pt x="449809" y="214758"/>
                  </a:cubicBezTo>
                  <a:cubicBezTo>
                    <a:pt x="456008" y="218319"/>
                    <a:pt x="463494" y="226232"/>
                    <a:pt x="463494" y="232134"/>
                  </a:cubicBezTo>
                  <a:cubicBezTo>
                    <a:pt x="463494" y="238135"/>
                    <a:pt x="456206" y="246180"/>
                    <a:pt x="450040" y="249840"/>
                  </a:cubicBezTo>
                  <a:cubicBezTo>
                    <a:pt x="420098" y="267513"/>
                    <a:pt x="412546" y="296528"/>
                    <a:pt x="430023" y="326960"/>
                  </a:cubicBezTo>
                  <a:cubicBezTo>
                    <a:pt x="433387" y="332829"/>
                    <a:pt x="435926" y="343248"/>
                    <a:pt x="432991" y="347633"/>
                  </a:cubicBezTo>
                  <a:cubicBezTo>
                    <a:pt x="429463" y="352942"/>
                    <a:pt x="419669" y="356470"/>
                    <a:pt x="412546" y="356569"/>
                  </a:cubicBezTo>
                  <a:cubicBezTo>
                    <a:pt x="376405" y="357063"/>
                    <a:pt x="356289" y="377571"/>
                    <a:pt x="356058" y="414302"/>
                  </a:cubicBezTo>
                  <a:cubicBezTo>
                    <a:pt x="356025" y="420896"/>
                    <a:pt x="352431" y="430458"/>
                    <a:pt x="347485" y="433227"/>
                  </a:cubicBezTo>
                  <a:cubicBezTo>
                    <a:pt x="342505" y="435997"/>
                    <a:pt x="332646" y="433953"/>
                    <a:pt x="326809" y="430655"/>
                  </a:cubicBezTo>
                  <a:cubicBezTo>
                    <a:pt x="295086" y="412785"/>
                    <a:pt x="266463" y="420368"/>
                    <a:pt x="248722" y="451329"/>
                  </a:cubicBezTo>
                  <a:cubicBezTo>
                    <a:pt x="245359" y="457197"/>
                    <a:pt x="238005" y="464187"/>
                    <a:pt x="232300" y="464385"/>
                  </a:cubicBezTo>
                  <a:cubicBezTo>
                    <a:pt x="226661" y="464583"/>
                    <a:pt x="218780" y="458022"/>
                    <a:pt x="215317" y="452318"/>
                  </a:cubicBezTo>
                  <a:cubicBezTo>
                    <a:pt x="195598" y="419907"/>
                    <a:pt x="169086" y="412785"/>
                    <a:pt x="136110" y="431018"/>
                  </a:cubicBezTo>
                  <a:cubicBezTo>
                    <a:pt x="130339" y="434216"/>
                    <a:pt x="120776" y="435502"/>
                    <a:pt x="115368" y="432832"/>
                  </a:cubicBezTo>
                  <a:cubicBezTo>
                    <a:pt x="110850" y="430589"/>
                    <a:pt x="107816" y="421292"/>
                    <a:pt x="107685" y="415060"/>
                  </a:cubicBezTo>
                  <a:cubicBezTo>
                    <a:pt x="107025" y="377110"/>
                    <a:pt x="87438" y="357294"/>
                    <a:pt x="50043" y="356635"/>
                  </a:cubicBezTo>
                  <a:cubicBezTo>
                    <a:pt x="43349" y="356503"/>
                    <a:pt x="33753" y="353173"/>
                    <a:pt x="30950" y="348227"/>
                  </a:cubicBezTo>
                  <a:cubicBezTo>
                    <a:pt x="28081" y="343149"/>
                    <a:pt x="29861" y="333126"/>
                    <a:pt x="33126" y="327257"/>
                  </a:cubicBezTo>
                  <a:cubicBezTo>
                    <a:pt x="50933" y="295209"/>
                    <a:pt x="43646" y="267645"/>
                    <a:pt x="12385" y="249181"/>
                  </a:cubicBezTo>
                  <a:cubicBezTo>
                    <a:pt x="6647" y="245785"/>
                    <a:pt x="-410" y="237871"/>
                    <a:pt x="19" y="232596"/>
                  </a:cubicBezTo>
                  <a:cubicBezTo>
                    <a:pt x="546" y="226265"/>
                    <a:pt x="7207" y="218385"/>
                    <a:pt x="13308" y="214890"/>
                  </a:cubicBezTo>
                  <a:cubicBezTo>
                    <a:pt x="42129" y="198405"/>
                    <a:pt x="50570" y="167807"/>
                    <a:pt x="34412" y="138924"/>
                  </a:cubicBezTo>
                  <a:cubicBezTo>
                    <a:pt x="30686" y="132264"/>
                    <a:pt x="28608" y="121350"/>
                    <a:pt x="31609" y="115284"/>
                  </a:cubicBezTo>
                  <a:cubicBezTo>
                    <a:pt x="34083" y="110338"/>
                    <a:pt x="45228" y="107733"/>
                    <a:pt x="52582" y="107634"/>
                  </a:cubicBezTo>
                  <a:cubicBezTo>
                    <a:pt x="86250" y="107074"/>
                    <a:pt x="107816" y="85642"/>
                    <a:pt x="104453" y="50000"/>
                  </a:cubicBezTo>
                  <a:close/>
                  <a:moveTo>
                    <a:pt x="231707" y="414434"/>
                  </a:moveTo>
                  <a:cubicBezTo>
                    <a:pt x="258219" y="389144"/>
                    <a:pt x="288095" y="381165"/>
                    <a:pt x="321731" y="389771"/>
                  </a:cubicBezTo>
                  <a:cubicBezTo>
                    <a:pt x="341120" y="347106"/>
                    <a:pt x="344154" y="344006"/>
                    <a:pt x="388606" y="322015"/>
                  </a:cubicBezTo>
                  <a:cubicBezTo>
                    <a:pt x="381450" y="288285"/>
                    <a:pt x="388738" y="257555"/>
                    <a:pt x="414162" y="231936"/>
                  </a:cubicBezTo>
                  <a:cubicBezTo>
                    <a:pt x="387385" y="206120"/>
                    <a:pt x="381944" y="175456"/>
                    <a:pt x="388738" y="141133"/>
                  </a:cubicBezTo>
                  <a:cubicBezTo>
                    <a:pt x="354443" y="130879"/>
                    <a:pt x="332448" y="109118"/>
                    <a:pt x="322852" y="74531"/>
                  </a:cubicBezTo>
                  <a:cubicBezTo>
                    <a:pt x="287700" y="82642"/>
                    <a:pt x="257032" y="75553"/>
                    <a:pt x="231608" y="49835"/>
                  </a:cubicBezTo>
                  <a:cubicBezTo>
                    <a:pt x="205590" y="76476"/>
                    <a:pt x="175021" y="82147"/>
                    <a:pt x="140463" y="74795"/>
                  </a:cubicBezTo>
                  <a:cubicBezTo>
                    <a:pt x="130899" y="110305"/>
                    <a:pt x="107421" y="131308"/>
                    <a:pt x="73950" y="141760"/>
                  </a:cubicBezTo>
                  <a:cubicBezTo>
                    <a:pt x="83744" y="177797"/>
                    <a:pt x="72664" y="206878"/>
                    <a:pt x="49878" y="232728"/>
                  </a:cubicBezTo>
                  <a:cubicBezTo>
                    <a:pt x="74742" y="258907"/>
                    <a:pt x="83052" y="288713"/>
                    <a:pt x="74412" y="323300"/>
                  </a:cubicBezTo>
                  <a:cubicBezTo>
                    <a:pt x="108938" y="333686"/>
                    <a:pt x="130801" y="355645"/>
                    <a:pt x="140825" y="389903"/>
                  </a:cubicBezTo>
                  <a:cubicBezTo>
                    <a:pt x="175417" y="381462"/>
                    <a:pt x="205326" y="389474"/>
                    <a:pt x="231707" y="414434"/>
                  </a:cubicBezTo>
                  <a:close/>
                </a:path>
              </a:pathLst>
            </a:custGeom>
            <a:grpFill/>
            <a:ln w="0" cap="flat">
              <a:noFill/>
              <a:prstDash val="solid"/>
              <a:miter/>
            </a:ln>
          </p:spPr>
          <p:txBody>
            <a:bodyPr rtlCol="0" anchor="ctr"/>
            <a:lstStyle/>
            <a:p>
              <a:pPr algn="l" rtl="0"/>
              <a:endParaRPr lang="x-es-XL"/>
            </a:p>
          </p:txBody>
        </p:sp>
        <p:sp>
          <p:nvSpPr>
            <p:cNvPr id="22" name="Freeform 74">
              <a:extLst>
                <a:ext uri="{FF2B5EF4-FFF2-40B4-BE49-F238E27FC236}">
                  <a16:creationId xmlns:a16="http://schemas.microsoft.com/office/drawing/2014/main" id="{B588C182-EDF4-8DF8-F27B-8D1AC8E06F8F}"/>
                </a:ext>
              </a:extLst>
            </p:cNvPr>
            <p:cNvSpPr/>
            <p:nvPr/>
          </p:nvSpPr>
          <p:spPr>
            <a:xfrm>
              <a:off x="6097424" y="2295988"/>
              <a:ext cx="254113" cy="254937"/>
            </a:xfrm>
            <a:custGeom>
              <a:avLst/>
              <a:gdLst>
                <a:gd name="connsiteX0" fmla="*/ 254113 w 254113"/>
                <a:gd name="connsiteY0" fmla="*/ 127435 h 254937"/>
                <a:gd name="connsiteX1" fmla="*/ 126695 w 254113"/>
                <a:gd name="connsiteY1" fmla="*/ 254936 h 254937"/>
                <a:gd name="connsiteX2" fmla="*/ 2 w 254113"/>
                <a:gd name="connsiteY2" fmla="*/ 126248 h 254937"/>
                <a:gd name="connsiteX3" fmla="*/ 127024 w 254113"/>
                <a:gd name="connsiteY3" fmla="*/ 0 h 254937"/>
                <a:gd name="connsiteX4" fmla="*/ 254113 w 254113"/>
                <a:gd name="connsiteY4" fmla="*/ 127402 h 254937"/>
                <a:gd name="connsiteX5" fmla="*/ 127387 w 254113"/>
                <a:gd name="connsiteY5" fmla="*/ 219524 h 254937"/>
                <a:gd name="connsiteX6" fmla="*/ 220445 w 254113"/>
                <a:gd name="connsiteY6" fmla="*/ 126710 h 254937"/>
                <a:gd name="connsiteX7" fmla="*/ 128047 w 254113"/>
                <a:gd name="connsiteY7" fmla="*/ 34587 h 254937"/>
                <a:gd name="connsiteX8" fmla="*/ 34395 w 254113"/>
                <a:gd name="connsiteY8" fmla="*/ 126874 h 254937"/>
                <a:gd name="connsiteX9" fmla="*/ 127420 w 254113"/>
                <a:gd name="connsiteY9" fmla="*/ 219524 h 25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113" h="254937">
                  <a:moveTo>
                    <a:pt x="254113" y="127435"/>
                  </a:moveTo>
                  <a:cubicBezTo>
                    <a:pt x="254014" y="197994"/>
                    <a:pt x="196735" y="255298"/>
                    <a:pt x="126695" y="254936"/>
                  </a:cubicBezTo>
                  <a:cubicBezTo>
                    <a:pt x="56885" y="254573"/>
                    <a:pt x="-361" y="196411"/>
                    <a:pt x="2" y="126248"/>
                  </a:cubicBezTo>
                  <a:cubicBezTo>
                    <a:pt x="364" y="56777"/>
                    <a:pt x="57313" y="165"/>
                    <a:pt x="127024" y="0"/>
                  </a:cubicBezTo>
                  <a:cubicBezTo>
                    <a:pt x="197626" y="-132"/>
                    <a:pt x="254212" y="56579"/>
                    <a:pt x="254113" y="127402"/>
                  </a:cubicBezTo>
                  <a:close/>
                  <a:moveTo>
                    <a:pt x="127387" y="219524"/>
                  </a:moveTo>
                  <a:cubicBezTo>
                    <a:pt x="179126" y="219524"/>
                    <a:pt x="220709" y="178046"/>
                    <a:pt x="220445" y="126710"/>
                  </a:cubicBezTo>
                  <a:cubicBezTo>
                    <a:pt x="220181" y="76329"/>
                    <a:pt x="178631" y="34884"/>
                    <a:pt x="128047" y="34587"/>
                  </a:cubicBezTo>
                  <a:cubicBezTo>
                    <a:pt x="76406" y="34291"/>
                    <a:pt x="34593" y="75505"/>
                    <a:pt x="34395" y="126874"/>
                  </a:cubicBezTo>
                  <a:cubicBezTo>
                    <a:pt x="34198" y="178343"/>
                    <a:pt x="75549" y="219524"/>
                    <a:pt x="127420" y="219524"/>
                  </a:cubicBezTo>
                  <a:close/>
                </a:path>
              </a:pathLst>
            </a:custGeom>
            <a:grpFill/>
            <a:ln w="0" cap="flat">
              <a:noFill/>
              <a:prstDash val="solid"/>
              <a:miter/>
            </a:ln>
          </p:spPr>
          <p:txBody>
            <a:bodyPr rtlCol="0" anchor="ctr"/>
            <a:lstStyle/>
            <a:p>
              <a:pPr algn="l" rtl="0"/>
              <a:endParaRPr lang="x-es-XL"/>
            </a:p>
          </p:txBody>
        </p:sp>
      </p:grpSp>
      <p:pic>
        <p:nvPicPr>
          <p:cNvPr id="23" name="Graphic 22" descr="Schoolhouse outline">
            <a:extLst>
              <a:ext uri="{FF2B5EF4-FFF2-40B4-BE49-F238E27FC236}">
                <a16:creationId xmlns:a16="http://schemas.microsoft.com/office/drawing/2014/main" id="{753F6E7F-BCD5-62E8-B6CB-6243B22586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841" y="5223923"/>
            <a:ext cx="369994" cy="369994"/>
          </a:xfrm>
          <a:prstGeom prst="rect">
            <a:avLst/>
          </a:prstGeom>
        </p:spPr>
      </p:pic>
      <p:pic>
        <p:nvPicPr>
          <p:cNvPr id="24" name="Graphic 23" descr="Seat Belt outline">
            <a:extLst>
              <a:ext uri="{FF2B5EF4-FFF2-40B4-BE49-F238E27FC236}">
                <a16:creationId xmlns:a16="http://schemas.microsoft.com/office/drawing/2014/main" id="{66814BE3-69CE-6A4A-CAE4-C5E9A7AB85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8519" y="4031062"/>
            <a:ext cx="329785" cy="329785"/>
          </a:xfrm>
          <a:prstGeom prst="rect">
            <a:avLst/>
          </a:prstGeom>
        </p:spPr>
      </p:pic>
      <p:cxnSp>
        <p:nvCxnSpPr>
          <p:cNvPr id="25" name="Straight Connector 24">
            <a:extLst>
              <a:ext uri="{FF2B5EF4-FFF2-40B4-BE49-F238E27FC236}">
                <a16:creationId xmlns:a16="http://schemas.microsoft.com/office/drawing/2014/main" id="{8B2EF64A-A56A-40E0-D623-060E4962DF9A}"/>
              </a:ext>
            </a:extLst>
          </p:cNvPr>
          <p:cNvCxnSpPr/>
          <p:nvPr/>
        </p:nvCxnSpPr>
        <p:spPr>
          <a:xfrm flipH="1">
            <a:off x="268224" y="1994812"/>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E8F4102-26CF-9D2D-6A83-1D38F3971A72}"/>
              </a:ext>
            </a:extLst>
          </p:cNvPr>
          <p:cNvSpPr/>
          <p:nvPr/>
        </p:nvSpPr>
        <p:spPr>
          <a:xfrm>
            <a:off x="11748025" y="6643848"/>
            <a:ext cx="457200" cy="102109"/>
          </a:xfrm>
          <a:prstGeom prst="rect">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7" name="מציין מיקום של מספר שקופית 5">
            <a:extLst>
              <a:ext uri="{FF2B5EF4-FFF2-40B4-BE49-F238E27FC236}">
                <a16:creationId xmlns:a16="http://schemas.microsoft.com/office/drawing/2014/main" id="{A5939FC7-3BEB-C418-39BB-EC9537472196}"/>
              </a:ext>
            </a:extLst>
          </p:cNvPr>
          <p:cNvSpPr>
            <a:spLocks noGrp="1"/>
          </p:cNvSpPr>
          <p:nvPr>
            <p:ph type="sldNum" sz="quarter" idx="12"/>
          </p:nvPr>
        </p:nvSpPr>
        <p:spPr>
          <a:xfrm>
            <a:off x="11429353"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13</a:t>
            </a:fld>
            <a:endParaRPr lang="he-IL">
              <a:solidFill>
                <a:schemeClr val="tx1"/>
              </a:solidFill>
              <a:latin typeface="Heebo" pitchFamily="2" charset="-79"/>
              <a:cs typeface="Heebo" pitchFamily="2" charset="-79"/>
            </a:endParaRPr>
          </a:p>
        </p:txBody>
      </p:sp>
      <p:sp>
        <p:nvSpPr>
          <p:cNvPr id="28" name="Rounded Rectangle 22">
            <a:extLst>
              <a:ext uri="{FF2B5EF4-FFF2-40B4-BE49-F238E27FC236}">
                <a16:creationId xmlns:a16="http://schemas.microsoft.com/office/drawing/2014/main" id="{F6B274DB-8728-7D37-1B57-E099E65BCC25}"/>
              </a:ext>
            </a:extLst>
          </p:cNvPr>
          <p:cNvSpPr/>
          <p:nvPr/>
        </p:nvSpPr>
        <p:spPr>
          <a:xfrm>
            <a:off x="2921888" y="4994336"/>
            <a:ext cx="9158494" cy="1525517"/>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he-IL" sz="1800" b="1">
              <a:solidFill>
                <a:srgbClr val="9ABC56"/>
              </a:solidFill>
              <a:latin typeface="Heebo" pitchFamily="2" charset="-79"/>
              <a:ea typeface="Tahoma" panose="020B0604030504040204" pitchFamily="34" charset="0"/>
              <a:cs typeface="Heebo" pitchFamily="2" charset="-79"/>
            </a:endParaRPr>
          </a:p>
        </p:txBody>
      </p:sp>
      <p:sp>
        <p:nvSpPr>
          <p:cNvPr id="29" name="Rounded Rectangle 24">
            <a:extLst>
              <a:ext uri="{FF2B5EF4-FFF2-40B4-BE49-F238E27FC236}">
                <a16:creationId xmlns:a16="http://schemas.microsoft.com/office/drawing/2014/main" id="{FC7CB77A-BCF6-6678-E3E7-DDA9A54BA1B2}"/>
              </a:ext>
            </a:extLst>
          </p:cNvPr>
          <p:cNvSpPr/>
          <p:nvPr/>
        </p:nvSpPr>
        <p:spPr>
          <a:xfrm>
            <a:off x="2917912" y="121826"/>
            <a:ext cx="9140030" cy="1813148"/>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1" name="Rounded Rectangle 24">
            <a:extLst>
              <a:ext uri="{FF2B5EF4-FFF2-40B4-BE49-F238E27FC236}">
                <a16:creationId xmlns:a16="http://schemas.microsoft.com/office/drawing/2014/main" id="{4840F858-501B-137B-82FB-FE2509F86E46}"/>
              </a:ext>
            </a:extLst>
          </p:cNvPr>
          <p:cNvSpPr/>
          <p:nvPr/>
        </p:nvSpPr>
        <p:spPr>
          <a:xfrm>
            <a:off x="2912195" y="3497355"/>
            <a:ext cx="9162470" cy="609845"/>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2" name="TextBox 31">
            <a:extLst>
              <a:ext uri="{FF2B5EF4-FFF2-40B4-BE49-F238E27FC236}">
                <a16:creationId xmlns:a16="http://schemas.microsoft.com/office/drawing/2014/main" id="{56CC7249-4952-E2E1-79F4-C191DEBED8CB}"/>
              </a:ext>
            </a:extLst>
          </p:cNvPr>
          <p:cNvSpPr txBox="1"/>
          <p:nvPr/>
        </p:nvSpPr>
        <p:spPr>
          <a:xfrm>
            <a:off x="2938611" y="3564084"/>
            <a:ext cx="9112954" cy="469359"/>
          </a:xfrm>
          <a:prstGeom prst="rect">
            <a:avLst/>
          </a:prstGeom>
          <a:noFill/>
        </p:spPr>
        <p:txBody>
          <a:bodyPr wrap="square">
            <a:spAutoFit/>
          </a:bodyPr>
          <a:lstStyle/>
          <a:p>
            <a:pPr>
              <a:spcAft>
                <a:spcPts val="0"/>
              </a:spcAft>
            </a:pPr>
            <a:r>
              <a:rPr lang="he-IL" sz="1200" b="1">
                <a:solidFill>
                  <a:srgbClr val="9ABC56"/>
                </a:solidFill>
                <a:latin typeface="Heebo" pitchFamily="2" charset="-79"/>
                <a:ea typeface="Tahoma" panose="020B0604030504040204" pitchFamily="34" charset="0"/>
                <a:cs typeface="Heebo" pitchFamily="2" charset="-79"/>
              </a:rPr>
              <a:t>קורס </a:t>
            </a:r>
            <a:r>
              <a:rPr lang="en-US" sz="1200" b="1">
                <a:solidFill>
                  <a:srgbClr val="9ABC56"/>
                </a:solidFill>
                <a:latin typeface="Heebo" pitchFamily="2" charset="-79"/>
                <a:ea typeface="Tahoma" panose="020B0604030504040204" pitchFamily="34" charset="0"/>
                <a:cs typeface="Heebo" pitchFamily="2" charset="-79"/>
              </a:rPr>
              <a:t>'We Plan’</a:t>
            </a:r>
            <a:r>
              <a:rPr lang="he-IL" sz="1200" b="1">
                <a:solidFill>
                  <a:srgbClr val="9ABC56"/>
                </a:solidFill>
                <a:latin typeface="Heebo" pitchFamily="2" charset="-79"/>
                <a:ea typeface="Tahoma" panose="020B0604030504040204" pitchFamily="34" charset="0"/>
                <a:cs typeface="Heebo" pitchFamily="2" charset="-79"/>
              </a:rPr>
              <a:t> - השלוחה החרדית של בצלאל*</a:t>
            </a:r>
          </a:p>
          <a:p>
            <a:pPr marL="171450" indent="-171450">
              <a:lnSpc>
                <a:spcPts val="1500"/>
              </a:lnSpc>
              <a:spcAft>
                <a:spcPts val="0"/>
              </a:spcAft>
              <a:buFont typeface="Arial" panose="020B0604020202020204" pitchFamily="34" charset="0"/>
              <a:buChar char="•"/>
            </a:pPr>
            <a:r>
              <a:rPr lang="he-IL" sz="1100">
                <a:latin typeface="Heebo" pitchFamily="2" charset="-79"/>
                <a:ea typeface="Tahoma" panose="020B0604030504040204" pitchFamily="34" charset="0"/>
                <a:cs typeface="Heebo" pitchFamily="2" charset="-79"/>
              </a:rPr>
              <a:t>18 ילדות מגן טרום חובה השתתפו במפגש שיתוף ציבור במרחב ציבורי המיועד להתערבות ,בהובלת מטפלת באומנות יחד עם סטודנטיות מהקורס.</a:t>
            </a:r>
          </a:p>
        </p:txBody>
      </p:sp>
      <p:sp>
        <p:nvSpPr>
          <p:cNvPr id="33" name="Rounded Rectangle 24">
            <a:extLst>
              <a:ext uri="{FF2B5EF4-FFF2-40B4-BE49-F238E27FC236}">
                <a16:creationId xmlns:a16="http://schemas.microsoft.com/office/drawing/2014/main" id="{62B4AE04-D5D9-046B-FB64-1D94F5FF63F5}"/>
              </a:ext>
            </a:extLst>
          </p:cNvPr>
          <p:cNvSpPr/>
          <p:nvPr/>
        </p:nvSpPr>
        <p:spPr>
          <a:xfrm>
            <a:off x="2918572" y="4252848"/>
            <a:ext cx="9157075" cy="60156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4" name="TextBox 33">
            <a:extLst>
              <a:ext uri="{FF2B5EF4-FFF2-40B4-BE49-F238E27FC236}">
                <a16:creationId xmlns:a16="http://schemas.microsoft.com/office/drawing/2014/main" id="{EFD5A539-A42A-C9F9-2E0B-6AD5B25BE7CA}"/>
              </a:ext>
            </a:extLst>
          </p:cNvPr>
          <p:cNvSpPr txBox="1"/>
          <p:nvPr/>
        </p:nvSpPr>
        <p:spPr>
          <a:xfrm>
            <a:off x="2944328" y="5053187"/>
            <a:ext cx="9106434" cy="1375377"/>
          </a:xfrm>
          <a:prstGeom prst="rect">
            <a:avLst/>
          </a:prstGeom>
          <a:noFill/>
        </p:spPr>
        <p:txBody>
          <a:bodyPr wrap="square">
            <a:spAutoFit/>
          </a:bodyPr>
          <a:lstStyle/>
          <a:p>
            <a:pPr>
              <a:lnSpc>
                <a:spcPts val="1600"/>
              </a:lnSpc>
            </a:pPr>
            <a:r>
              <a:rPr lang="he-IL" sz="1200" b="1">
                <a:solidFill>
                  <a:srgbClr val="9ABC56"/>
                </a:solidFill>
                <a:latin typeface="Heebo" pitchFamily="2" charset="-79"/>
                <a:ea typeface="Tahoma" panose="020B0604030504040204" pitchFamily="34" charset="0"/>
                <a:cs typeface="Heebo" pitchFamily="2" charset="-79"/>
              </a:rPr>
              <a:t>פעולות ותפוקות נוספות</a:t>
            </a:r>
          </a:p>
          <a:p>
            <a:pPr marL="171450" indent="-171450">
              <a:lnSpc>
                <a:spcPts val="1700"/>
              </a:lnSpc>
              <a:buFont typeface="Arial" panose="020B0604020202020204" pitchFamily="34" charset="0"/>
              <a:buChar char="•"/>
            </a:pPr>
            <a:r>
              <a:rPr lang="he-IL" sz="1100" b="1">
                <a:latin typeface="Heebo" pitchFamily="2" charset="-79"/>
                <a:ea typeface="Tahoma" panose="020B0604030504040204" pitchFamily="34" charset="0"/>
                <a:cs typeface="Heebo" pitchFamily="2" charset="-79"/>
              </a:rPr>
              <a:t>150 ילדים, 40 אימהות ו-15 אבות </a:t>
            </a:r>
            <a:r>
              <a:rPr lang="he-IL" sz="1100">
                <a:latin typeface="Heebo" pitchFamily="2" charset="-79"/>
                <a:ea typeface="Tahoma" panose="020B0604030504040204" pitchFamily="34" charset="0"/>
                <a:cs typeface="Heebo" pitchFamily="2" charset="-79"/>
              </a:rPr>
              <a:t>השתתפו</a:t>
            </a:r>
            <a:r>
              <a:rPr lang="he-IL" sz="1100" b="1">
                <a:latin typeface="Heebo" pitchFamily="2" charset="-79"/>
                <a:ea typeface="Tahoma" panose="020B0604030504040204" pitchFamily="34" charset="0"/>
                <a:cs typeface="Heebo" pitchFamily="2" charset="-79"/>
              </a:rPr>
              <a:t> </a:t>
            </a:r>
            <a:r>
              <a:rPr lang="he-IL" sz="1100">
                <a:latin typeface="Heebo" pitchFamily="2" charset="-79"/>
                <a:ea typeface="Tahoma" panose="020B0604030504040204" pitchFamily="34" charset="0"/>
                <a:cs typeface="Heebo" pitchFamily="2" charset="-79"/>
              </a:rPr>
              <a:t>ב</a:t>
            </a:r>
            <a:r>
              <a:rPr lang="he-IL" sz="1100" u="sng">
                <a:latin typeface="Heebo" pitchFamily="2" charset="-79"/>
                <a:ea typeface="Tahoma" panose="020B0604030504040204" pitchFamily="34" charset="0"/>
                <a:cs typeface="Heebo" pitchFamily="2" charset="-79"/>
              </a:rPr>
              <a:t>פעילות ניקיון בשכונת רמת אברהם, </a:t>
            </a:r>
            <a:r>
              <a:rPr lang="he-IL" sz="1100">
                <a:latin typeface="Heebo" pitchFamily="2" charset="-79"/>
                <a:ea typeface="Tahoma" panose="020B0604030504040204" pitchFamily="34" charset="0"/>
                <a:cs typeface="Heebo" pitchFamily="2" charset="-79"/>
              </a:rPr>
              <a:t>שחיזקה את אמון התושבים בעירייה, שהסכימה לנקות שפ"פים.</a:t>
            </a:r>
          </a:p>
          <a:p>
            <a:pPr marL="171450" indent="-171450">
              <a:lnSpc>
                <a:spcPts val="17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חוסן הורי בעת חירום:</a:t>
            </a:r>
            <a:r>
              <a:rPr lang="he-IL" sz="1100">
                <a:latin typeface="Heebo" pitchFamily="2" charset="-79"/>
                <a:ea typeface="Tahoma" panose="020B0604030504040204" pitchFamily="34" charset="0"/>
                <a:cs typeface="Heebo" pitchFamily="2" charset="-79"/>
              </a:rPr>
              <a:t> </a:t>
            </a:r>
            <a:r>
              <a:rPr lang="he-IL" sz="1100" b="1">
                <a:latin typeface="Heebo" pitchFamily="2" charset="-79"/>
                <a:ea typeface="Tahoma" panose="020B0604030504040204" pitchFamily="34" charset="0"/>
                <a:cs typeface="Heebo" pitchFamily="2" charset="-79"/>
              </a:rPr>
              <a:t>300 משתתפות </a:t>
            </a:r>
            <a:r>
              <a:rPr lang="he-IL" sz="1100">
                <a:latin typeface="Heebo" pitchFamily="2" charset="-79"/>
                <a:ea typeface="Tahoma" panose="020B0604030504040204" pitchFamily="34" charset="0"/>
                <a:cs typeface="Heebo" pitchFamily="2" charset="-79"/>
              </a:rPr>
              <a:t>באירוע הוקרה בהפקת העירייה, שמטרתו תמיכה, חיזוק והוקרה של משפחות המגויסים. </a:t>
            </a:r>
          </a:p>
          <a:p>
            <a:pPr marL="171450" indent="-171450">
              <a:lnSpc>
                <a:spcPts val="17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הרצאת חוסן הורי</a:t>
            </a:r>
            <a:r>
              <a:rPr lang="he-IL" sz="1100">
                <a:latin typeface="Heebo" pitchFamily="2" charset="-79"/>
                <a:ea typeface="Tahoma" panose="020B0604030504040204" pitchFamily="34" charset="0"/>
                <a:cs typeface="Heebo" pitchFamily="2" charset="-79"/>
              </a:rPr>
              <a:t>: </a:t>
            </a:r>
            <a:r>
              <a:rPr lang="he-IL" sz="1100" b="1">
                <a:latin typeface="Heebo" pitchFamily="2" charset="-79"/>
                <a:ea typeface="Tahoma" panose="020B0604030504040204" pitchFamily="34" charset="0"/>
                <a:cs typeface="Heebo" pitchFamily="2" charset="-79"/>
              </a:rPr>
              <a:t>23 אימהות</a:t>
            </a:r>
            <a:r>
              <a:rPr lang="he-IL" sz="1100">
                <a:latin typeface="Heebo" pitchFamily="2" charset="-79"/>
                <a:ea typeface="Tahoma" panose="020B0604030504040204" pitchFamily="34" charset="0"/>
                <a:cs typeface="Heebo" pitchFamily="2" charset="-79"/>
              </a:rPr>
              <a:t> השתתפו בהרצאה מקוונת בנושא 'הורות מיטיבה בזמן מלחמה' שהועברה על ידי </a:t>
            </a:r>
            <a:r>
              <a:rPr lang="he-IL" sz="1100" b="1">
                <a:latin typeface="Heebo" pitchFamily="2" charset="-79"/>
                <a:ea typeface="Tahoma" panose="020B0604030504040204" pitchFamily="34" charset="0"/>
                <a:cs typeface="Heebo" pitchFamily="2" charset="-79"/>
              </a:rPr>
              <a:t>מאמנת הורים תושבת העיר, מטעם העירייה</a:t>
            </a:r>
            <a:r>
              <a:rPr lang="he-IL" sz="1100">
                <a:latin typeface="Heebo" pitchFamily="2" charset="-79"/>
                <a:ea typeface="Tahoma" panose="020B0604030504040204" pitchFamily="34" charset="0"/>
                <a:cs typeface="Heebo" pitchFamily="2" charset="-79"/>
              </a:rPr>
              <a:t>. </a:t>
            </a:r>
          </a:p>
          <a:p>
            <a:pPr marL="171450" indent="-171450">
              <a:lnSpc>
                <a:spcPts val="17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פעילויות בחירום לילדים:</a:t>
            </a:r>
            <a:r>
              <a:rPr lang="he-IL" sz="1100">
                <a:latin typeface="Heebo" pitchFamily="2" charset="-79"/>
                <a:ea typeface="Tahoma" panose="020B0604030504040204" pitchFamily="34" charset="0"/>
                <a:cs typeface="Heebo" pitchFamily="2" charset="-79"/>
              </a:rPr>
              <a:t> </a:t>
            </a:r>
            <a:r>
              <a:rPr lang="he-IL" sz="1100" b="1">
                <a:latin typeface="Heebo" pitchFamily="2" charset="-79"/>
                <a:ea typeface="Tahoma" panose="020B0604030504040204" pitchFamily="34" charset="0"/>
                <a:cs typeface="Heebo" pitchFamily="2" charset="-79"/>
              </a:rPr>
              <a:t>115 ילדים ו-40 אימהות </a:t>
            </a:r>
            <a:r>
              <a:rPr lang="he-IL" sz="1100">
                <a:latin typeface="Heebo" pitchFamily="2" charset="-79"/>
                <a:ea typeface="Tahoma" panose="020B0604030504040204" pitchFamily="34" charset="0"/>
                <a:cs typeface="Heebo" pitchFamily="2" charset="-79"/>
              </a:rPr>
              <a:t>השתתפו בפעילויות הפוגה לתושבי 3 שכונות, </a:t>
            </a:r>
            <a:r>
              <a:rPr lang="he-IL" sz="1100" b="1">
                <a:latin typeface="Heebo" pitchFamily="2" charset="-79"/>
                <a:ea typeface="Tahoma" panose="020B0604030504040204" pitchFamily="34" charset="0"/>
                <a:cs typeface="Heebo" pitchFamily="2" charset="-79"/>
              </a:rPr>
              <a:t>200 ילדים ואימהותיהם </a:t>
            </a:r>
            <a:r>
              <a:rPr lang="he-IL" sz="1100">
                <a:latin typeface="Heebo" pitchFamily="2" charset="-79"/>
                <a:ea typeface="Tahoma" panose="020B0604030504040204" pitchFamily="34" charset="0"/>
                <a:cs typeface="Heebo" pitchFamily="2" charset="-79"/>
              </a:rPr>
              <a:t>השתתפו במשחקייה לגיל הרך.</a:t>
            </a:r>
          </a:p>
          <a:p>
            <a:pPr marL="171450" indent="-171450">
              <a:lnSpc>
                <a:spcPts val="17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ערכות פעילות ומשחקיה לגיל הרך למשפחות מפונות ומגויסות: </a:t>
            </a:r>
            <a:r>
              <a:rPr lang="he-IL" sz="1100" b="1">
                <a:latin typeface="Heebo" pitchFamily="2" charset="-79"/>
                <a:ea typeface="Tahoma" panose="020B0604030504040204" pitchFamily="34" charset="0"/>
                <a:cs typeface="Heebo" pitchFamily="2" charset="-79"/>
              </a:rPr>
              <a:t>40 ילדים ו-25 נשות מגויסים וכן 150 ילדים </a:t>
            </a:r>
            <a:r>
              <a:rPr lang="he-IL" sz="1100">
                <a:latin typeface="Heebo" pitchFamily="2" charset="-79"/>
                <a:ea typeface="Tahoma" panose="020B0604030504040204" pitchFamily="34" charset="0"/>
                <a:cs typeface="Heebo" pitchFamily="2" charset="-79"/>
              </a:rPr>
              <a:t>מ-50 משפחות מפונות קיבלו מענה מהחמ"ל.</a:t>
            </a:r>
          </a:p>
        </p:txBody>
      </p:sp>
      <p:sp>
        <p:nvSpPr>
          <p:cNvPr id="35" name="TextBox 34">
            <a:extLst>
              <a:ext uri="{FF2B5EF4-FFF2-40B4-BE49-F238E27FC236}">
                <a16:creationId xmlns:a16="http://schemas.microsoft.com/office/drawing/2014/main" id="{EAC99B3E-0AFC-1788-9277-7B47ABECC026}"/>
              </a:ext>
            </a:extLst>
          </p:cNvPr>
          <p:cNvSpPr txBox="1"/>
          <p:nvPr/>
        </p:nvSpPr>
        <p:spPr>
          <a:xfrm>
            <a:off x="2944327" y="230578"/>
            <a:ext cx="9106435" cy="1600566"/>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spcAft>
                <a:spcPts val="0"/>
              </a:spcAft>
            </a:pPr>
            <a:r>
              <a:rPr lang="he-IL" sz="1200" b="1">
                <a:solidFill>
                  <a:srgbClr val="9ABC56"/>
                </a:solidFill>
                <a:latin typeface="Heebo" pitchFamily="2" charset="-79"/>
                <a:ea typeface="Tahoma" panose="020B0604030504040204" pitchFamily="34" charset="0"/>
                <a:cs typeface="Heebo" pitchFamily="2" charset="-79"/>
              </a:rPr>
              <a:t>פעילות המתנ"ס הנייד (</a:t>
            </a:r>
            <a:r>
              <a:rPr lang="en-US" sz="1200" b="1">
                <a:solidFill>
                  <a:srgbClr val="9ABC56"/>
                </a:solidFill>
                <a:latin typeface="Heebo" pitchFamily="2" charset="-79"/>
                <a:ea typeface="Tahoma" panose="020B0604030504040204" pitchFamily="34" charset="0"/>
                <a:cs typeface="Heebo" pitchFamily="2" charset="-79"/>
              </a:rPr>
              <a:t>n=22</a:t>
            </a:r>
            <a:r>
              <a:rPr lang="he-IL" sz="1200" b="1">
                <a:solidFill>
                  <a:srgbClr val="9ABC56"/>
                </a:solidFill>
                <a:latin typeface="Heebo" pitchFamily="2" charset="-79"/>
                <a:ea typeface="Tahoma" panose="020B0604030504040204" pitchFamily="34" charset="0"/>
                <a:cs typeface="Heebo" pitchFamily="2" charset="-79"/>
              </a:rPr>
              <a:t>)</a:t>
            </a: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כ- 150 ילדים ו-70 אימהות השתתפו </a:t>
            </a:r>
            <a:r>
              <a:rPr lang="he-IL" sz="1100">
                <a:latin typeface="Heebo" pitchFamily="2" charset="-79"/>
                <a:ea typeface="Tahoma" panose="020B0604030504040204" pitchFamily="34" charset="0"/>
                <a:cs typeface="Heebo" pitchFamily="2" charset="-79"/>
              </a:rPr>
              <a:t>ב-9 פעילויות. כולם תושבי רמה ג'1 (לה יועדה הפעילות), שקיבלו מענה לצורך - "</a:t>
            </a:r>
            <a:r>
              <a:rPr lang="he-IL" sz="1100" i="1">
                <a:latin typeface="Heebo" pitchFamily="2" charset="-79"/>
                <a:ea typeface="Tahoma" panose="020B0604030504040204" pitchFamily="34" charset="0"/>
                <a:cs typeface="Heebo" pitchFamily="2" charset="-79"/>
              </a:rPr>
              <a:t>כיף שיש לאן לצאת אחה"צ".</a:t>
            </a:r>
            <a:endParaRPr lang="he-IL" sz="1100">
              <a:latin typeface="Heebo" pitchFamily="2" charset="-79"/>
              <a:ea typeface="Tahoma" panose="020B0604030504040204" pitchFamily="34" charset="0"/>
              <a:cs typeface="Heebo" pitchFamily="2" charset="-79"/>
            </a:endParaRP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כולן מרוצות מאוד </a:t>
            </a:r>
            <a:r>
              <a:rPr lang="he-IL" sz="1100">
                <a:latin typeface="Heebo" pitchFamily="2" charset="-79"/>
                <a:ea typeface="Tahoma" panose="020B0604030504040204" pitchFamily="34" charset="0"/>
                <a:cs typeface="Heebo" pitchFamily="2" charset="-79"/>
              </a:rPr>
              <a:t>מרמת הארגון, תנאי מרחב הפעילות, מקצועיות הצוות ואיכות התוכן וחומרי הפעילות –</a:t>
            </a:r>
            <a:br>
              <a:rPr lang="en-US" sz="1100">
                <a:latin typeface="Heebo" pitchFamily="2" charset="-79"/>
                <a:ea typeface="Tahoma" panose="020B0604030504040204" pitchFamily="34" charset="0"/>
                <a:cs typeface="Heebo" pitchFamily="2" charset="-79"/>
              </a:rPr>
            </a:br>
            <a:r>
              <a:rPr lang="he-IL" sz="1100">
                <a:latin typeface="Heebo" pitchFamily="2" charset="-79"/>
                <a:ea typeface="Tahoma" panose="020B0604030504040204" pitchFamily="34" charset="0"/>
                <a:cs typeface="Heebo" pitchFamily="2" charset="-79"/>
              </a:rPr>
              <a:t> </a:t>
            </a:r>
            <a:r>
              <a:rPr lang="he-IL" sz="1100" i="1">
                <a:latin typeface="Heebo" pitchFamily="2" charset="-79"/>
                <a:ea typeface="Tahoma" panose="020B0604030504040204" pitchFamily="34" charset="0"/>
                <a:cs typeface="Heebo" pitchFamily="2" charset="-79"/>
              </a:rPr>
              <a:t>"היחס האישי של המפעילה להוציא כל ילד ואמא מרוצים (קבוצה קטנה</a:t>
            </a:r>
            <a:r>
              <a:rPr lang="he-IL" sz="1100" i="1" dirty="0">
                <a:latin typeface="Heebo" pitchFamily="2" charset="-79"/>
                <a:ea typeface="Tahoma" panose="020B0604030504040204" pitchFamily="34" charset="0"/>
                <a:cs typeface="Heebo" pitchFamily="2" charset="-79"/>
              </a:rPr>
              <a:t>)"</a:t>
            </a:r>
            <a:br>
              <a:rPr lang="en-US" sz="1100" i="1">
                <a:latin typeface="Heebo" pitchFamily="2" charset="-79"/>
                <a:ea typeface="Tahoma" panose="020B0604030504040204" pitchFamily="34" charset="0"/>
                <a:cs typeface="Heebo" pitchFamily="2" charset="-79"/>
              </a:rPr>
            </a:br>
            <a:r>
              <a:rPr lang="he-IL" sz="1100" i="1">
                <a:latin typeface="Heebo" pitchFamily="2" charset="-79"/>
                <a:ea typeface="Tahoma" panose="020B0604030504040204" pitchFamily="34" charset="0"/>
                <a:cs typeface="Heebo" pitchFamily="2" charset="-79"/>
              </a:rPr>
              <a:t>"היה מעולה, מגוון ומקצועי, ממש </a:t>
            </a:r>
            <a:r>
              <a:rPr lang="he-IL" sz="1100" i="1" dirty="0" err="1">
                <a:latin typeface="Heebo" pitchFamily="2" charset="-79"/>
                <a:ea typeface="Tahoma" panose="020B0604030504040204" pitchFamily="34" charset="0"/>
                <a:cs typeface="Heebo" pitchFamily="2" charset="-79"/>
              </a:rPr>
              <a:t>נהננו</a:t>
            </a:r>
            <a:r>
              <a:rPr lang="he-IL" sz="1100" i="1">
                <a:latin typeface="Heebo" pitchFamily="2" charset="-79"/>
                <a:ea typeface="Tahoma" panose="020B0604030504040204" pitchFamily="34" charset="0"/>
                <a:cs typeface="Heebo" pitchFamily="2" charset="-79"/>
              </a:rPr>
              <a:t>!"</a:t>
            </a:r>
            <a:br>
              <a:rPr lang="en-US" sz="1100" i="1">
                <a:latin typeface="Heebo" pitchFamily="2" charset="-79"/>
                <a:ea typeface="Tahoma" panose="020B0604030504040204" pitchFamily="34" charset="0"/>
                <a:cs typeface="Heebo" pitchFamily="2" charset="-79"/>
              </a:rPr>
            </a:br>
            <a:r>
              <a:rPr lang="he-IL" sz="1100" i="1">
                <a:latin typeface="Heebo" pitchFamily="2" charset="-79"/>
                <a:ea typeface="Tahoma" panose="020B0604030504040204" pitchFamily="34" charset="0"/>
                <a:cs typeface="Heebo" pitchFamily="2" charset="-79"/>
              </a:rPr>
              <a:t>"הפעלה מלאה ומודרכת! היה חשוב"</a:t>
            </a:r>
            <a:br>
              <a:rPr lang="en-US" sz="1100" i="1">
                <a:latin typeface="Heebo" pitchFamily="2" charset="-79"/>
                <a:ea typeface="Tahoma" panose="020B0604030504040204" pitchFamily="34" charset="0"/>
                <a:cs typeface="Heebo" pitchFamily="2" charset="-79"/>
              </a:rPr>
            </a:br>
            <a:r>
              <a:rPr lang="he-IL" sz="1100" i="1">
                <a:latin typeface="Heebo" pitchFamily="2" charset="-79"/>
                <a:ea typeface="Tahoma" panose="020B0604030504040204" pitchFamily="34" charset="0"/>
                <a:cs typeface="Heebo" pitchFamily="2" charset="-79"/>
              </a:rPr>
              <a:t>"הילדים נהנו מהמוזיקה, הפעלה בתנועה וידיים, הכול היה מושלם"</a:t>
            </a:r>
          </a:p>
        </p:txBody>
      </p:sp>
      <p:sp>
        <p:nvSpPr>
          <p:cNvPr id="36" name="Rounded Rectangle 24">
            <a:extLst>
              <a:ext uri="{FF2B5EF4-FFF2-40B4-BE49-F238E27FC236}">
                <a16:creationId xmlns:a16="http://schemas.microsoft.com/office/drawing/2014/main" id="{D3049088-6954-43CB-C6C6-1F737D37FA54}"/>
              </a:ext>
            </a:extLst>
          </p:cNvPr>
          <p:cNvSpPr/>
          <p:nvPr/>
        </p:nvSpPr>
        <p:spPr>
          <a:xfrm>
            <a:off x="2911535" y="2080622"/>
            <a:ext cx="9162470" cy="1308878"/>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7" name="TextBox 36">
            <a:extLst>
              <a:ext uri="{FF2B5EF4-FFF2-40B4-BE49-F238E27FC236}">
                <a16:creationId xmlns:a16="http://schemas.microsoft.com/office/drawing/2014/main" id="{93EFD438-5026-3075-1866-C2DF76CB0B0B}"/>
              </a:ext>
            </a:extLst>
          </p:cNvPr>
          <p:cNvSpPr txBox="1"/>
          <p:nvPr/>
        </p:nvSpPr>
        <p:spPr>
          <a:xfrm>
            <a:off x="3003138" y="2112912"/>
            <a:ext cx="9014014" cy="1229183"/>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nSpc>
                <a:spcPct val="150000"/>
              </a:lnSpc>
              <a:spcAft>
                <a:spcPts val="0"/>
              </a:spcAft>
            </a:pPr>
            <a:r>
              <a:rPr lang="he-IL" sz="1200" b="1">
                <a:solidFill>
                  <a:srgbClr val="9ABC56"/>
                </a:solidFill>
                <a:latin typeface="Heebo" pitchFamily="2" charset="-79"/>
                <a:ea typeface="Tahoma" panose="020B0604030504040204" pitchFamily="34" charset="0"/>
                <a:cs typeface="Heebo" pitchFamily="2" charset="-79"/>
              </a:rPr>
              <a:t>פעילויות זעירא בשכונות (</a:t>
            </a:r>
            <a:r>
              <a:rPr lang="en-US" sz="1200" b="1">
                <a:solidFill>
                  <a:srgbClr val="9ABC56"/>
                </a:solidFill>
                <a:latin typeface="Heebo" pitchFamily="2" charset="-79"/>
                <a:ea typeface="Tahoma" panose="020B0604030504040204" pitchFamily="34" charset="0"/>
                <a:cs typeface="Heebo" pitchFamily="2" charset="-79"/>
              </a:rPr>
              <a:t>n=28</a:t>
            </a:r>
            <a:r>
              <a:rPr lang="he-IL" sz="1200" b="1">
                <a:solidFill>
                  <a:srgbClr val="9ABC56"/>
                </a:solidFill>
                <a:latin typeface="Heebo" pitchFamily="2" charset="-79"/>
                <a:ea typeface="Tahoma" panose="020B0604030504040204" pitchFamily="34" charset="0"/>
                <a:cs typeface="Heebo" pitchFamily="2" charset="-79"/>
              </a:rPr>
              <a:t>) </a:t>
            </a: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כ-3,500 ילדים ו-1,100 הורים </a:t>
            </a:r>
            <a:r>
              <a:rPr lang="he-IL" sz="1100">
                <a:latin typeface="Heebo" pitchFamily="2" charset="-79"/>
                <a:ea typeface="Tahoma" panose="020B0604030504040204" pitchFamily="34" charset="0"/>
                <a:cs typeface="Heebo" pitchFamily="2" charset="-79"/>
              </a:rPr>
              <a:t>השתתפו ב-36 פעילויות קהילתיות משותפות להורים וילדים ב- 12 גינות שונות ברחבי העיר. </a:t>
            </a:r>
          </a:p>
          <a:p>
            <a:pPr marL="171450" indent="-171450">
              <a:lnSpc>
                <a:spcPts val="1700"/>
              </a:lnSpc>
              <a:spcAft>
                <a:spcPts val="0"/>
              </a:spcAft>
              <a:buFont typeface="Arial" panose="020B0604020202020204" pitchFamily="34" charset="0"/>
              <a:buChar char="•"/>
            </a:pPr>
            <a:r>
              <a:rPr lang="he-IL" sz="1100">
                <a:latin typeface="Heebo" pitchFamily="2" charset="-79"/>
                <a:ea typeface="Tahoma" panose="020B0604030504040204" pitchFamily="34" charset="0"/>
                <a:cs typeface="Heebo" pitchFamily="2" charset="-79"/>
              </a:rPr>
              <a:t>הרוב תושבות השכונה בה התקיימה הפעילות, נחשפו דרך פרסום בווטאסאפ השכונתי ונהנו מהקרבה לבית – "הילדים נהנו מהנגישות ומהאווירה הנעימה."</a:t>
            </a: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שביעות רצון גבוהה ממקצועיות הצוות ומפורמט הפעילות, </a:t>
            </a:r>
            <a:r>
              <a:rPr lang="he-IL" sz="1100">
                <a:latin typeface="Heebo" pitchFamily="2" charset="-79"/>
                <a:ea typeface="Tahoma" panose="020B0604030504040204" pitchFamily="34" charset="0"/>
                <a:cs typeface="Heebo" pitchFamily="2" charset="-79"/>
              </a:rPr>
              <a:t>הכולל הגבלת כמות משתתפים </a:t>
            </a:r>
            <a:r>
              <a:rPr lang="he-IL" sz="1100" i="1">
                <a:latin typeface="Heebo" pitchFamily="2" charset="-79"/>
                <a:ea typeface="Tahoma" panose="020B0604030504040204" pitchFamily="34" charset="0"/>
                <a:cs typeface="Heebo" pitchFamily="2" charset="-79"/>
              </a:rPr>
              <a:t>– "היינו בכל הפעילויות, הכול היה מעולה, הארגון המדויק, הסדר המופתי, לא היה עמוס, הנאה לכל המשפחה".</a:t>
            </a:r>
          </a:p>
        </p:txBody>
      </p:sp>
      <p:sp>
        <p:nvSpPr>
          <p:cNvPr id="38" name="TextBox 37">
            <a:extLst>
              <a:ext uri="{FF2B5EF4-FFF2-40B4-BE49-F238E27FC236}">
                <a16:creationId xmlns:a16="http://schemas.microsoft.com/office/drawing/2014/main" id="{AC6D245B-5E82-A0B4-64F0-78AC40AC7EDC}"/>
              </a:ext>
            </a:extLst>
          </p:cNvPr>
          <p:cNvSpPr txBox="1"/>
          <p:nvPr/>
        </p:nvSpPr>
        <p:spPr>
          <a:xfrm>
            <a:off x="2949540" y="4291995"/>
            <a:ext cx="9101223" cy="489878"/>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nSpc>
                <a:spcPts val="1600"/>
              </a:lnSpc>
              <a:spcAft>
                <a:spcPts val="0"/>
              </a:spcAft>
            </a:pPr>
            <a:r>
              <a:rPr lang="he-IL" sz="1200" b="1">
                <a:solidFill>
                  <a:srgbClr val="9ABC56"/>
                </a:solidFill>
                <a:latin typeface="Heebo" pitchFamily="2" charset="-79"/>
                <a:ea typeface="Tahoma" panose="020B0604030504040204" pitchFamily="34" charset="0"/>
                <a:cs typeface="Heebo" pitchFamily="2" charset="-79"/>
              </a:rPr>
              <a:t>גינה קהילתית – טיפת חלב קריה חרדית*</a:t>
            </a:r>
          </a:p>
          <a:p>
            <a:pPr marL="171450" indent="-171450" algn="r" rtl="1">
              <a:lnSpc>
                <a:spcPts val="1500"/>
              </a:lnSpc>
              <a:spcAft>
                <a:spcPts val="0"/>
              </a:spcAft>
              <a:buFont typeface="Arial" panose="020B0604020202020204" pitchFamily="34" charset="0"/>
              <a:buChar char="•"/>
            </a:pPr>
            <a:r>
              <a:rPr lang="he-IL" sz="1100">
                <a:latin typeface="Heebo" pitchFamily="2" charset="-79"/>
                <a:ea typeface="Tahoma" panose="020B0604030504040204" pitchFamily="34" charset="0"/>
                <a:cs typeface="Heebo" pitchFamily="2" charset="-79"/>
              </a:rPr>
              <a:t>16 תושבות השתתפו בשיתוף ציבור- עלה צורך בקיום פעילויות לגיל הרך תוך התאמה לזרמים הייחודיים בשכונה, ובחיזוק האמון בין הקהילה לטיפת חלב.</a:t>
            </a:r>
            <a:endParaRPr lang="he-IL" sz="1100" b="1">
              <a:latin typeface="Heebo" pitchFamily="2" charset="-79"/>
              <a:ea typeface="Tahoma" panose="020B0604030504040204" pitchFamily="34" charset="0"/>
              <a:cs typeface="Heebo" pitchFamily="2" charset="-79"/>
            </a:endParaRPr>
          </a:p>
        </p:txBody>
      </p:sp>
      <p:sp>
        <p:nvSpPr>
          <p:cNvPr id="39" name="TextBox 38">
            <a:extLst>
              <a:ext uri="{FF2B5EF4-FFF2-40B4-BE49-F238E27FC236}">
                <a16:creationId xmlns:a16="http://schemas.microsoft.com/office/drawing/2014/main" id="{EC6EF06A-A087-371F-91BA-3F16E58D2417}"/>
              </a:ext>
            </a:extLst>
          </p:cNvPr>
          <p:cNvSpPr txBox="1"/>
          <p:nvPr/>
        </p:nvSpPr>
        <p:spPr>
          <a:xfrm>
            <a:off x="2909678" y="6591508"/>
            <a:ext cx="5538580"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a:solidFill>
                  <a:schemeClr val="bg1">
                    <a:lumMod val="65000"/>
                  </a:schemeClr>
                </a:solidFill>
                <a:latin typeface="Heebo" pitchFamily="2" charset="-79"/>
                <a:ea typeface="Tahoma" panose="020B0604030504040204" pitchFamily="34" charset="0"/>
                <a:cs typeface="Heebo" pitchFamily="2" charset="-79"/>
              </a:rPr>
              <a:t>* Details about the project and evaluation findings can be found in the appendices section.</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4160236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D2DBBC-3A83-0FA0-A9D0-9E4FB4940121}"/>
              </a:ext>
            </a:extLst>
          </p:cNvPr>
          <p:cNvSpPr/>
          <p:nvPr/>
        </p:nvSpPr>
        <p:spPr>
          <a:xfrm>
            <a:off x="11748025" y="6643848"/>
            <a:ext cx="457200" cy="102109"/>
          </a:xfrm>
          <a:prstGeom prst="rect">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מציין מיקום של מספר שקופית 5">
            <a:extLst>
              <a:ext uri="{FF2B5EF4-FFF2-40B4-BE49-F238E27FC236}">
                <a16:creationId xmlns:a16="http://schemas.microsoft.com/office/drawing/2014/main" id="{A2E54305-BC2F-78E3-C8C1-D189AD1DC5A5}"/>
              </a:ext>
            </a:extLst>
          </p:cNvPr>
          <p:cNvSpPr>
            <a:spLocks noGrp="1"/>
          </p:cNvSpPr>
          <p:nvPr>
            <p:ph type="sldNum" sz="quarter" idx="12"/>
          </p:nvPr>
        </p:nvSpPr>
        <p:spPr>
          <a:xfrm>
            <a:off x="11429353"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14</a:t>
            </a:fld>
            <a:endParaRPr lang="he-IL">
              <a:solidFill>
                <a:schemeClr val="tx1"/>
              </a:solidFill>
              <a:latin typeface="Heebo" pitchFamily="2" charset="-79"/>
              <a:cs typeface="Heebo" pitchFamily="2" charset="-79"/>
            </a:endParaRPr>
          </a:p>
        </p:txBody>
      </p:sp>
      <p:sp>
        <p:nvSpPr>
          <p:cNvPr id="6" name="Rectangle 5">
            <a:extLst>
              <a:ext uri="{FF2B5EF4-FFF2-40B4-BE49-F238E27FC236}">
                <a16:creationId xmlns:a16="http://schemas.microsoft.com/office/drawing/2014/main" id="{66E53910-2E35-9E2E-4ED8-88FC3106F9B6}"/>
              </a:ext>
            </a:extLst>
          </p:cNvPr>
          <p:cNvSpPr/>
          <p:nvPr/>
        </p:nvSpPr>
        <p:spPr>
          <a:xfrm>
            <a:off x="-9556" y="-3576"/>
            <a:ext cx="2813767" cy="6864186"/>
          </a:xfrm>
          <a:prstGeom prst="rect">
            <a:avLst/>
          </a:prstGeom>
          <a:solidFill>
            <a:srgbClr val="9ABC56">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he-IL"/>
          </a:p>
        </p:txBody>
      </p:sp>
      <p:sp>
        <p:nvSpPr>
          <p:cNvPr id="7" name="TextBox 6">
            <a:extLst>
              <a:ext uri="{FF2B5EF4-FFF2-40B4-BE49-F238E27FC236}">
                <a16:creationId xmlns:a16="http://schemas.microsoft.com/office/drawing/2014/main" id="{88D88E79-41B3-A084-384C-C7ECB75C91A0}"/>
              </a:ext>
            </a:extLst>
          </p:cNvPr>
          <p:cNvSpPr txBox="1"/>
          <p:nvPr/>
        </p:nvSpPr>
        <p:spPr>
          <a:xfrm>
            <a:off x="207974" y="2001206"/>
            <a:ext cx="2598172" cy="523220"/>
          </a:xfrm>
          <a:prstGeom prst="rect">
            <a:avLst/>
          </a:prstGeom>
          <a:noFill/>
        </p:spPr>
        <p:txBody>
          <a:bodyPr wrap="square">
            <a:spAutoFit/>
          </a:bodyPr>
          <a:lstStyle/>
          <a:p>
            <a:pPr marL="0" indent="0" algn="l" rtl="0">
              <a:spcBef>
                <a:spcPts val="500"/>
              </a:spcBef>
              <a:buClr>
                <a:schemeClr val="bg1"/>
              </a:buClr>
              <a:buFont typeface="Wingdings" pitchFamily="2" charset="2"/>
              <a:buNone/>
              <a:defRPr/>
            </a:pPr>
            <a:r>
              <a:rPr lang="en-US" sz="1400" dirty="0">
                <a:latin typeface="Heebo" pitchFamily="2" charset="-79"/>
                <a:ea typeface="Tahoma" panose="020B0604030504040204" pitchFamily="34" charset="0"/>
                <a:cs typeface="Heebo" pitchFamily="2" charset="-79"/>
              </a:rPr>
              <a:t>Familiarity with Urban95 and repeated participation</a:t>
            </a:r>
            <a:endParaRPr lang="he-IL" sz="1400" dirty="0">
              <a:latin typeface="Heebo" pitchFamily="2" charset="-79"/>
              <a:ea typeface="Tahoma" panose="020B0604030504040204" pitchFamily="34" charset="0"/>
              <a:cs typeface="Heebo" pitchFamily="2" charset="-79"/>
            </a:endParaRPr>
          </a:p>
        </p:txBody>
      </p:sp>
      <p:sp>
        <p:nvSpPr>
          <p:cNvPr id="8" name="TextBox 7">
            <a:extLst>
              <a:ext uri="{FF2B5EF4-FFF2-40B4-BE49-F238E27FC236}">
                <a16:creationId xmlns:a16="http://schemas.microsoft.com/office/drawing/2014/main" id="{8EFA754B-2F7D-28C7-397C-0BEA5E83B358}"/>
              </a:ext>
            </a:extLst>
          </p:cNvPr>
          <p:cNvSpPr txBox="1"/>
          <p:nvPr/>
        </p:nvSpPr>
        <p:spPr>
          <a:xfrm>
            <a:off x="154283" y="3233582"/>
            <a:ext cx="2489957" cy="523220"/>
          </a:xfrm>
          <a:prstGeom prst="rect">
            <a:avLst/>
          </a:prstGeom>
          <a:noFill/>
        </p:spPr>
        <p:txBody>
          <a:bodyPr wrap="square">
            <a:spAutoFit/>
          </a:bodyPr>
          <a:lstStyle/>
          <a:p>
            <a:pPr marL="0" indent="0" algn="l" rtl="0">
              <a:spcBef>
                <a:spcPts val="500"/>
              </a:spcBef>
              <a:spcAft>
                <a:spcPts val="0"/>
              </a:spcAft>
              <a:buClr>
                <a:schemeClr val="bg1"/>
              </a:buClr>
              <a:buFont typeface="Wingdings" pitchFamily="2" charset="2"/>
              <a:buNone/>
              <a:defRPr/>
            </a:pPr>
            <a:r>
              <a:rPr lang="en-US" sz="1400" dirty="0">
                <a:latin typeface="Heebo" pitchFamily="2" charset="-79"/>
                <a:ea typeface="Tahoma" panose="020B0604030504040204" pitchFamily="34" charset="0"/>
                <a:cs typeface="Heebo" pitchFamily="2" charset="-79"/>
              </a:rPr>
              <a:t>Acquiring knowledge and tools, parental well-being</a:t>
            </a:r>
          </a:p>
        </p:txBody>
      </p:sp>
      <p:sp>
        <p:nvSpPr>
          <p:cNvPr id="9" name="TextBox 8">
            <a:extLst>
              <a:ext uri="{FF2B5EF4-FFF2-40B4-BE49-F238E27FC236}">
                <a16:creationId xmlns:a16="http://schemas.microsoft.com/office/drawing/2014/main" id="{C6E82AF5-23EE-1AEB-3ACD-2F2D0470C1DC}"/>
              </a:ext>
            </a:extLst>
          </p:cNvPr>
          <p:cNvSpPr txBox="1"/>
          <p:nvPr/>
        </p:nvSpPr>
        <p:spPr>
          <a:xfrm>
            <a:off x="154283" y="4425938"/>
            <a:ext cx="2608845" cy="523220"/>
          </a:xfrm>
          <a:prstGeom prst="rect">
            <a:avLst/>
          </a:prstGeom>
          <a:noFill/>
        </p:spPr>
        <p:txBody>
          <a:bodyPr wrap="square">
            <a:spAutoFit/>
          </a:bodyPr>
          <a:lstStyle/>
          <a:p>
            <a:pPr marL="0" indent="0" algn="l" rtl="0">
              <a:spcBef>
                <a:spcPts val="500"/>
              </a:spcBef>
              <a:spcAft>
                <a:spcPts val="0"/>
              </a:spcAft>
              <a:buClr>
                <a:schemeClr val="bg1"/>
              </a:buClr>
              <a:buFont typeface="Wingdings" pitchFamily="2" charset="2"/>
              <a:buNone/>
              <a:defRPr/>
            </a:pPr>
            <a:r>
              <a:rPr lang="en-US" sz="1400" dirty="0">
                <a:latin typeface="Heebo" pitchFamily="2" charset="-79"/>
                <a:ea typeface="Tahoma" panose="020B0604030504040204" pitchFamily="34" charset="0"/>
                <a:cs typeface="Heebo" pitchFamily="2" charset="-79"/>
              </a:rPr>
              <a:t>Joint caregiver-child play &amp; time spent in public spaces</a:t>
            </a:r>
            <a:endParaRPr lang="he-IL" sz="1400" dirty="0">
              <a:latin typeface="Heebo" pitchFamily="2" charset="-79"/>
              <a:ea typeface="Tahoma" panose="020B0604030504040204" pitchFamily="34" charset="0"/>
              <a:cs typeface="Heebo" pitchFamily="2" charset="-79"/>
            </a:endParaRPr>
          </a:p>
        </p:txBody>
      </p:sp>
      <p:sp>
        <p:nvSpPr>
          <p:cNvPr id="10" name="TextBox 9">
            <a:extLst>
              <a:ext uri="{FF2B5EF4-FFF2-40B4-BE49-F238E27FC236}">
                <a16:creationId xmlns:a16="http://schemas.microsoft.com/office/drawing/2014/main" id="{1F9D2D43-84AE-5B7B-89A3-5C757E4FB049}"/>
              </a:ext>
            </a:extLst>
          </p:cNvPr>
          <p:cNvSpPr txBox="1"/>
          <p:nvPr/>
        </p:nvSpPr>
        <p:spPr>
          <a:xfrm>
            <a:off x="154283" y="5593751"/>
            <a:ext cx="2468161" cy="523220"/>
          </a:xfrm>
          <a:prstGeom prst="rect">
            <a:avLst/>
          </a:prstGeom>
          <a:noFill/>
        </p:spPr>
        <p:txBody>
          <a:bodyPr wrap="square">
            <a:spAutoFit/>
          </a:bodyPr>
          <a:lstStyle/>
          <a:p>
            <a:pPr marL="0" indent="0" algn="l" rtl="0">
              <a:spcBef>
                <a:spcPts val="500"/>
              </a:spcBef>
              <a:spcAft>
                <a:spcPts val="0"/>
              </a:spcAft>
              <a:buClr>
                <a:schemeClr val="bg1"/>
              </a:buClr>
              <a:buFont typeface="Wingdings" pitchFamily="2" charset="2"/>
              <a:buNone/>
              <a:defRPr/>
            </a:pPr>
            <a:r>
              <a:rPr lang="en-US" sz="1400" dirty="0">
                <a:latin typeface="Heebo" pitchFamily="2" charset="-79"/>
                <a:ea typeface="Tahoma" panose="020B0604030504040204" pitchFamily="34" charset="0"/>
                <a:cs typeface="Heebo" pitchFamily="2" charset="-79"/>
              </a:rPr>
              <a:t>Community and social belonging</a:t>
            </a:r>
            <a:endParaRPr lang="he-IL" sz="1400" dirty="0">
              <a:latin typeface="Heebo" pitchFamily="2" charset="-79"/>
              <a:ea typeface="Tahoma" panose="020B0604030504040204" pitchFamily="34" charset="0"/>
              <a:cs typeface="Heebo" pitchFamily="2" charset="-79"/>
            </a:endParaRPr>
          </a:p>
        </p:txBody>
      </p:sp>
      <p:pic>
        <p:nvPicPr>
          <p:cNvPr id="11" name="Picture 10">
            <a:extLst>
              <a:ext uri="{FF2B5EF4-FFF2-40B4-BE49-F238E27FC236}">
                <a16:creationId xmlns:a16="http://schemas.microsoft.com/office/drawing/2014/main" id="{307E9CCA-DB5A-9577-CA7D-D859E209AD6C}"/>
              </a:ext>
            </a:extLst>
          </p:cNvPr>
          <p:cNvPicPr>
            <a:picLocks noChangeAspect="1"/>
          </p:cNvPicPr>
          <p:nvPr/>
        </p:nvPicPr>
        <p:blipFill>
          <a:blip r:embed="rId2"/>
          <a:stretch>
            <a:fillRect/>
          </a:stretch>
        </p:blipFill>
        <p:spPr>
          <a:xfrm>
            <a:off x="230737" y="5236632"/>
            <a:ext cx="367822" cy="315139"/>
          </a:xfrm>
          <a:prstGeom prst="rect">
            <a:avLst/>
          </a:prstGeom>
        </p:spPr>
      </p:pic>
      <p:grpSp>
        <p:nvGrpSpPr>
          <p:cNvPr id="12" name="Group 11">
            <a:extLst>
              <a:ext uri="{FF2B5EF4-FFF2-40B4-BE49-F238E27FC236}">
                <a16:creationId xmlns:a16="http://schemas.microsoft.com/office/drawing/2014/main" id="{BB1A81A9-B586-A941-8BB8-B430B0B45010}"/>
              </a:ext>
            </a:extLst>
          </p:cNvPr>
          <p:cNvGrpSpPr/>
          <p:nvPr/>
        </p:nvGrpSpPr>
        <p:grpSpPr>
          <a:xfrm>
            <a:off x="279917" y="2902647"/>
            <a:ext cx="246242" cy="250855"/>
            <a:chOff x="11651715" y="2791679"/>
            <a:chExt cx="246242" cy="250855"/>
          </a:xfrm>
        </p:grpSpPr>
        <p:sp>
          <p:nvSpPr>
            <p:cNvPr id="13" name="Freeform 66">
              <a:extLst>
                <a:ext uri="{FF2B5EF4-FFF2-40B4-BE49-F238E27FC236}">
                  <a16:creationId xmlns:a16="http://schemas.microsoft.com/office/drawing/2014/main" id="{0DD44C39-C5C0-085A-13DE-D3E7F4573F52}"/>
                </a:ext>
              </a:extLst>
            </p:cNvPr>
            <p:cNvSpPr/>
            <p:nvPr/>
          </p:nvSpPr>
          <p:spPr>
            <a:xfrm>
              <a:off x="11651715" y="2791679"/>
              <a:ext cx="246242" cy="250855"/>
            </a:xfrm>
            <a:custGeom>
              <a:avLst/>
              <a:gdLst>
                <a:gd name="connsiteX0" fmla="*/ 226181 w 1020445"/>
                <a:gd name="connsiteY0" fmla="*/ 234091 h 945054"/>
                <a:gd name="connsiteX1" fmla="*/ 213947 w 1020445"/>
                <a:gd name="connsiteY1" fmla="*/ 176984 h 945054"/>
                <a:gd name="connsiteX2" fmla="*/ 178004 w 1020445"/>
                <a:gd name="connsiteY2" fmla="*/ 184337 h 945054"/>
                <a:gd name="connsiteX3" fmla="*/ 134376 w 1020445"/>
                <a:gd name="connsiteY3" fmla="*/ 164686 h 945054"/>
                <a:gd name="connsiteX4" fmla="*/ 116800 w 1020445"/>
                <a:gd name="connsiteY4" fmla="*/ 168148 h 945054"/>
                <a:gd name="connsiteX5" fmla="*/ 111293 w 1020445"/>
                <a:gd name="connsiteY5" fmla="*/ 192942 h 945054"/>
                <a:gd name="connsiteX6" fmla="*/ 39076 w 1020445"/>
                <a:gd name="connsiteY6" fmla="*/ 209032 h 945054"/>
                <a:gd name="connsiteX7" fmla="*/ 27733 w 1020445"/>
                <a:gd name="connsiteY7" fmla="*/ 192382 h 945054"/>
                <a:gd name="connsiteX8" fmla="*/ 6199 w 1020445"/>
                <a:gd name="connsiteY8" fmla="*/ 93929 h 945054"/>
                <a:gd name="connsiteX9" fmla="*/ 23841 w 1020445"/>
                <a:gd name="connsiteY9" fmla="*/ 65475 h 945054"/>
                <a:gd name="connsiteX10" fmla="*/ 67897 w 1020445"/>
                <a:gd name="connsiteY10" fmla="*/ 55814 h 945054"/>
                <a:gd name="connsiteX11" fmla="*/ 95465 w 1020445"/>
                <a:gd name="connsiteY11" fmla="*/ 78235 h 945054"/>
                <a:gd name="connsiteX12" fmla="*/ 117790 w 1020445"/>
                <a:gd name="connsiteY12" fmla="*/ 60595 h 945054"/>
                <a:gd name="connsiteX13" fmla="*/ 135893 w 1020445"/>
                <a:gd name="connsiteY13" fmla="*/ 42395 h 945054"/>
                <a:gd name="connsiteX14" fmla="*/ 196701 w 1020445"/>
                <a:gd name="connsiteY14" fmla="*/ 28909 h 945054"/>
                <a:gd name="connsiteX15" fmla="*/ 214574 w 1020445"/>
                <a:gd name="connsiteY15" fmla="*/ 40449 h 945054"/>
                <a:gd name="connsiteX16" fmla="*/ 202109 w 1020445"/>
                <a:gd name="connsiteY16" fmla="*/ 57792 h 945054"/>
                <a:gd name="connsiteX17" fmla="*/ 146446 w 1020445"/>
                <a:gd name="connsiteY17" fmla="*/ 69992 h 945054"/>
                <a:gd name="connsiteX18" fmla="*/ 164780 w 1020445"/>
                <a:gd name="connsiteY18" fmla="*/ 156344 h 945054"/>
                <a:gd name="connsiteX19" fmla="*/ 206560 w 1020445"/>
                <a:gd name="connsiteY19" fmla="*/ 148002 h 945054"/>
                <a:gd name="connsiteX20" fmla="*/ 373880 w 1020445"/>
                <a:gd name="connsiteY20" fmla="*/ 112063 h 945054"/>
                <a:gd name="connsiteX21" fmla="*/ 424366 w 1020445"/>
                <a:gd name="connsiteY21" fmla="*/ 135044 h 945054"/>
                <a:gd name="connsiteX22" fmla="*/ 436303 w 1020445"/>
                <a:gd name="connsiteY22" fmla="*/ 156937 h 945054"/>
                <a:gd name="connsiteX23" fmla="*/ 453121 w 1020445"/>
                <a:gd name="connsiteY23" fmla="*/ 124131 h 945054"/>
                <a:gd name="connsiteX24" fmla="*/ 428883 w 1020445"/>
                <a:gd name="connsiteY24" fmla="*/ 79916 h 945054"/>
                <a:gd name="connsiteX25" fmla="*/ 320459 w 1020445"/>
                <a:gd name="connsiteY25" fmla="*/ 32701 h 945054"/>
                <a:gd name="connsiteX26" fmla="*/ 276370 w 1020445"/>
                <a:gd name="connsiteY26" fmla="*/ 42197 h 945054"/>
                <a:gd name="connsiteX27" fmla="*/ 255760 w 1020445"/>
                <a:gd name="connsiteY27" fmla="*/ 31118 h 945054"/>
                <a:gd name="connsiteX28" fmla="*/ 270501 w 1020445"/>
                <a:gd name="connsiteY28" fmla="*/ 13050 h 945054"/>
                <a:gd name="connsiteX29" fmla="*/ 321118 w 1020445"/>
                <a:gd name="connsiteY29" fmla="*/ 2334 h 945054"/>
                <a:gd name="connsiteX30" fmla="*/ 451934 w 1020445"/>
                <a:gd name="connsiteY30" fmla="*/ 60529 h 945054"/>
                <a:gd name="connsiteX31" fmla="*/ 483195 w 1020445"/>
                <a:gd name="connsiteY31" fmla="*/ 117504 h 945054"/>
                <a:gd name="connsiteX32" fmla="*/ 459881 w 1020445"/>
                <a:gd name="connsiteY32" fmla="*/ 181336 h 945054"/>
                <a:gd name="connsiteX33" fmla="*/ 447746 w 1020445"/>
                <a:gd name="connsiteY33" fmla="*/ 186711 h 945054"/>
                <a:gd name="connsiteX34" fmla="*/ 411604 w 1020445"/>
                <a:gd name="connsiteY34" fmla="*/ 174116 h 945054"/>
                <a:gd name="connsiteX35" fmla="*/ 403888 w 1020445"/>
                <a:gd name="connsiteY35" fmla="*/ 160169 h 945054"/>
                <a:gd name="connsiteX36" fmla="*/ 368604 w 1020445"/>
                <a:gd name="connsiteY36" fmla="*/ 143749 h 945054"/>
                <a:gd name="connsiteX37" fmla="*/ 321811 w 1020445"/>
                <a:gd name="connsiteY37" fmla="*/ 154069 h 945054"/>
                <a:gd name="connsiteX38" fmla="*/ 338299 w 1020445"/>
                <a:gd name="connsiteY38" fmla="*/ 229409 h 945054"/>
                <a:gd name="connsiteX39" fmla="*/ 346345 w 1020445"/>
                <a:gd name="connsiteY39" fmla="*/ 233959 h 945054"/>
                <a:gd name="connsiteX40" fmla="*/ 511026 w 1020445"/>
                <a:gd name="connsiteY40" fmla="*/ 233794 h 945054"/>
                <a:gd name="connsiteX41" fmla="*/ 515280 w 1020445"/>
                <a:gd name="connsiteY41" fmla="*/ 232014 h 945054"/>
                <a:gd name="connsiteX42" fmla="*/ 515313 w 1020445"/>
                <a:gd name="connsiteY42" fmla="*/ 185458 h 945054"/>
                <a:gd name="connsiteX43" fmla="*/ 573977 w 1020445"/>
                <a:gd name="connsiteY43" fmla="*/ 110777 h 945054"/>
                <a:gd name="connsiteX44" fmla="*/ 661825 w 1020445"/>
                <a:gd name="connsiteY44" fmla="*/ 151266 h 945054"/>
                <a:gd name="connsiteX45" fmla="*/ 670827 w 1020445"/>
                <a:gd name="connsiteY45" fmla="*/ 197492 h 945054"/>
                <a:gd name="connsiteX46" fmla="*/ 671091 w 1020445"/>
                <a:gd name="connsiteY46" fmla="*/ 234058 h 945054"/>
                <a:gd name="connsiteX47" fmla="*/ 719071 w 1020445"/>
                <a:gd name="connsiteY47" fmla="*/ 233596 h 945054"/>
                <a:gd name="connsiteX48" fmla="*/ 727545 w 1020445"/>
                <a:gd name="connsiteY48" fmla="*/ 223705 h 945054"/>
                <a:gd name="connsiteX49" fmla="*/ 751387 w 1020445"/>
                <a:gd name="connsiteY49" fmla="*/ 158982 h 945054"/>
                <a:gd name="connsiteX50" fmla="*/ 783208 w 1020445"/>
                <a:gd name="connsiteY50" fmla="*/ 137155 h 945054"/>
                <a:gd name="connsiteX51" fmla="*/ 821724 w 1020445"/>
                <a:gd name="connsiteY51" fmla="*/ 137155 h 945054"/>
                <a:gd name="connsiteX52" fmla="*/ 849721 w 1020445"/>
                <a:gd name="connsiteY52" fmla="*/ 157102 h 945054"/>
                <a:gd name="connsiteX53" fmla="*/ 872573 w 1020445"/>
                <a:gd name="connsiteY53" fmla="*/ 220770 h 945054"/>
                <a:gd name="connsiteX54" fmla="*/ 892457 w 1020445"/>
                <a:gd name="connsiteY54" fmla="*/ 234486 h 945054"/>
                <a:gd name="connsiteX55" fmla="*/ 985416 w 1020445"/>
                <a:gd name="connsiteY55" fmla="*/ 234256 h 945054"/>
                <a:gd name="connsiteX56" fmla="*/ 1020338 w 1020445"/>
                <a:gd name="connsiteY56" fmla="*/ 269799 h 945054"/>
                <a:gd name="connsiteX57" fmla="*/ 1020140 w 1020445"/>
                <a:gd name="connsiteY57" fmla="*/ 407883 h 945054"/>
                <a:gd name="connsiteX58" fmla="*/ 1014831 w 1020445"/>
                <a:gd name="connsiteY58" fmla="*/ 424732 h 945054"/>
                <a:gd name="connsiteX59" fmla="*/ 1000717 w 1020445"/>
                <a:gd name="connsiteY59" fmla="*/ 427501 h 945054"/>
                <a:gd name="connsiteX60" fmla="*/ 991385 w 1020445"/>
                <a:gd name="connsiteY60" fmla="*/ 414972 h 945054"/>
                <a:gd name="connsiteX61" fmla="*/ 990825 w 1020445"/>
                <a:gd name="connsiteY61" fmla="*/ 377846 h 945054"/>
                <a:gd name="connsiteX62" fmla="*/ 990825 w 1020445"/>
                <a:gd name="connsiteY62" fmla="*/ 265249 h 945054"/>
                <a:gd name="connsiteX63" fmla="*/ 955540 w 1020445"/>
                <a:gd name="connsiteY63" fmla="*/ 265249 h 945054"/>
                <a:gd name="connsiteX64" fmla="*/ 955540 w 1020445"/>
                <a:gd name="connsiteY64" fmla="*/ 556090 h 945054"/>
                <a:gd name="connsiteX65" fmla="*/ 990825 w 1020445"/>
                <a:gd name="connsiteY65" fmla="*/ 556090 h 945054"/>
                <a:gd name="connsiteX66" fmla="*/ 990825 w 1020445"/>
                <a:gd name="connsiteY66" fmla="*/ 524569 h 945054"/>
                <a:gd name="connsiteX67" fmla="*/ 990923 w 1020445"/>
                <a:gd name="connsiteY67" fmla="*/ 484740 h 945054"/>
                <a:gd name="connsiteX68" fmla="*/ 1005598 w 1020445"/>
                <a:gd name="connsiteY68" fmla="*/ 469507 h 945054"/>
                <a:gd name="connsiteX69" fmla="*/ 1020173 w 1020445"/>
                <a:gd name="connsiteY69" fmla="*/ 483784 h 945054"/>
                <a:gd name="connsiteX70" fmla="*/ 1020371 w 1020445"/>
                <a:gd name="connsiteY70" fmla="*/ 493081 h 945054"/>
                <a:gd name="connsiteX71" fmla="*/ 1020371 w 1020445"/>
                <a:gd name="connsiteY71" fmla="*/ 907401 h 945054"/>
                <a:gd name="connsiteX72" fmla="*/ 982647 w 1020445"/>
                <a:gd name="connsiteY72" fmla="*/ 945054 h 945054"/>
                <a:gd name="connsiteX73" fmla="*/ 38252 w 1020445"/>
                <a:gd name="connsiteY73" fmla="*/ 945054 h 945054"/>
                <a:gd name="connsiteX74" fmla="*/ 0 w 1020445"/>
                <a:gd name="connsiteY74" fmla="*/ 906609 h 945054"/>
                <a:gd name="connsiteX75" fmla="*/ 0 w 1020445"/>
                <a:gd name="connsiteY75" fmla="*/ 270557 h 945054"/>
                <a:gd name="connsiteX76" fmla="*/ 36900 w 1020445"/>
                <a:gd name="connsiteY76" fmla="*/ 234289 h 945054"/>
                <a:gd name="connsiteX77" fmla="*/ 209561 w 1020445"/>
                <a:gd name="connsiteY77" fmla="*/ 234289 h 945054"/>
                <a:gd name="connsiteX78" fmla="*/ 226214 w 1020445"/>
                <a:gd name="connsiteY78" fmla="*/ 234289 h 945054"/>
                <a:gd name="connsiteX79" fmla="*/ 990033 w 1020445"/>
                <a:gd name="connsiteY79" fmla="*/ 914259 h 945054"/>
                <a:gd name="connsiteX80" fmla="*/ 990033 w 1020445"/>
                <a:gd name="connsiteY80" fmla="*/ 587808 h 945054"/>
                <a:gd name="connsiteX81" fmla="*/ 30470 w 1020445"/>
                <a:gd name="connsiteY81" fmla="*/ 587808 h 945054"/>
                <a:gd name="connsiteX82" fmla="*/ 30470 w 1020445"/>
                <a:gd name="connsiteY82" fmla="*/ 914259 h 945054"/>
                <a:gd name="connsiteX83" fmla="*/ 990033 w 1020445"/>
                <a:gd name="connsiteY83" fmla="*/ 914259 h 945054"/>
                <a:gd name="connsiteX84" fmla="*/ 95333 w 1020445"/>
                <a:gd name="connsiteY84" fmla="*/ 336599 h 945054"/>
                <a:gd name="connsiteX85" fmla="*/ 95333 w 1020445"/>
                <a:gd name="connsiteY85" fmla="*/ 352260 h 945054"/>
                <a:gd name="connsiteX86" fmla="*/ 95201 w 1020445"/>
                <a:gd name="connsiteY86" fmla="*/ 411972 h 945054"/>
                <a:gd name="connsiteX87" fmla="*/ 80329 w 1020445"/>
                <a:gd name="connsiteY87" fmla="*/ 428688 h 945054"/>
                <a:gd name="connsiteX88" fmla="*/ 65754 w 1020445"/>
                <a:gd name="connsiteY88" fmla="*/ 412005 h 945054"/>
                <a:gd name="connsiteX89" fmla="*/ 65721 w 1020445"/>
                <a:gd name="connsiteY89" fmla="*/ 401388 h 945054"/>
                <a:gd name="connsiteX90" fmla="*/ 65721 w 1020445"/>
                <a:gd name="connsiteY90" fmla="*/ 279295 h 945054"/>
                <a:gd name="connsiteX91" fmla="*/ 65721 w 1020445"/>
                <a:gd name="connsiteY91" fmla="*/ 265117 h 945054"/>
                <a:gd name="connsiteX92" fmla="*/ 30634 w 1020445"/>
                <a:gd name="connsiteY92" fmla="*/ 265117 h 945054"/>
                <a:gd name="connsiteX93" fmla="*/ 30634 w 1020445"/>
                <a:gd name="connsiteY93" fmla="*/ 555892 h 945054"/>
                <a:gd name="connsiteX94" fmla="*/ 64896 w 1020445"/>
                <a:gd name="connsiteY94" fmla="*/ 555892 h 945054"/>
                <a:gd name="connsiteX95" fmla="*/ 65655 w 1020445"/>
                <a:gd name="connsiteY95" fmla="*/ 547287 h 945054"/>
                <a:gd name="connsiteX96" fmla="*/ 65754 w 1020445"/>
                <a:gd name="connsiteY96" fmla="*/ 486223 h 945054"/>
                <a:gd name="connsiteX97" fmla="*/ 80164 w 1020445"/>
                <a:gd name="connsiteY97" fmla="*/ 469408 h 945054"/>
                <a:gd name="connsiteX98" fmla="*/ 95234 w 1020445"/>
                <a:gd name="connsiteY98" fmla="*/ 485960 h 945054"/>
                <a:gd name="connsiteX99" fmla="*/ 95333 w 1020445"/>
                <a:gd name="connsiteY99" fmla="*/ 500566 h 945054"/>
                <a:gd name="connsiteX100" fmla="*/ 95333 w 1020445"/>
                <a:gd name="connsiteY100" fmla="*/ 556057 h 945054"/>
                <a:gd name="connsiteX101" fmla="*/ 292924 w 1020445"/>
                <a:gd name="connsiteY101" fmla="*/ 556057 h 945054"/>
                <a:gd name="connsiteX102" fmla="*/ 293551 w 1020445"/>
                <a:gd name="connsiteY102" fmla="*/ 552727 h 945054"/>
                <a:gd name="connsiteX103" fmla="*/ 249330 w 1020445"/>
                <a:gd name="connsiteY103" fmla="*/ 343919 h 945054"/>
                <a:gd name="connsiteX104" fmla="*/ 239602 w 1020445"/>
                <a:gd name="connsiteY104" fmla="*/ 336863 h 945054"/>
                <a:gd name="connsiteX105" fmla="*/ 95333 w 1020445"/>
                <a:gd name="connsiteY105" fmla="*/ 336533 h 945054"/>
                <a:gd name="connsiteX106" fmla="*/ 407186 w 1020445"/>
                <a:gd name="connsiteY106" fmla="*/ 555727 h 945054"/>
                <a:gd name="connsiteX107" fmla="*/ 534967 w 1020445"/>
                <a:gd name="connsiteY107" fmla="*/ 555727 h 945054"/>
                <a:gd name="connsiteX108" fmla="*/ 534967 w 1020445"/>
                <a:gd name="connsiteY108" fmla="*/ 485366 h 945054"/>
                <a:gd name="connsiteX109" fmla="*/ 522238 w 1020445"/>
                <a:gd name="connsiteY109" fmla="*/ 485366 h 945054"/>
                <a:gd name="connsiteX110" fmla="*/ 474819 w 1020445"/>
                <a:gd name="connsiteY110" fmla="*/ 447614 h 945054"/>
                <a:gd name="connsiteX111" fmla="*/ 507465 w 1020445"/>
                <a:gd name="connsiteY111" fmla="*/ 395321 h 945054"/>
                <a:gd name="connsiteX112" fmla="*/ 514753 w 1020445"/>
                <a:gd name="connsiteY112" fmla="*/ 389584 h 945054"/>
                <a:gd name="connsiteX113" fmla="*/ 515082 w 1020445"/>
                <a:gd name="connsiteY113" fmla="*/ 337357 h 945054"/>
                <a:gd name="connsiteX114" fmla="*/ 360788 w 1020445"/>
                <a:gd name="connsiteY114" fmla="*/ 337357 h 945054"/>
                <a:gd name="connsiteX115" fmla="*/ 407219 w 1020445"/>
                <a:gd name="connsiteY115" fmla="*/ 555760 h 945054"/>
                <a:gd name="connsiteX116" fmla="*/ 639335 w 1020445"/>
                <a:gd name="connsiteY116" fmla="*/ 392617 h 945054"/>
                <a:gd name="connsiteX117" fmla="*/ 640654 w 1020445"/>
                <a:gd name="connsiteY117" fmla="*/ 389024 h 945054"/>
                <a:gd name="connsiteX118" fmla="*/ 639995 w 1020445"/>
                <a:gd name="connsiteY118" fmla="*/ 182128 h 945054"/>
                <a:gd name="connsiteX119" fmla="*/ 622946 w 1020445"/>
                <a:gd name="connsiteY119" fmla="*/ 149486 h 945054"/>
                <a:gd name="connsiteX120" fmla="*/ 572361 w 1020445"/>
                <a:gd name="connsiteY120" fmla="*/ 142958 h 945054"/>
                <a:gd name="connsiteX121" fmla="*/ 545123 w 1020445"/>
                <a:gd name="connsiteY121" fmla="*/ 186546 h 945054"/>
                <a:gd name="connsiteX122" fmla="*/ 545090 w 1020445"/>
                <a:gd name="connsiteY122" fmla="*/ 384177 h 945054"/>
                <a:gd name="connsiteX123" fmla="*/ 546014 w 1020445"/>
                <a:gd name="connsiteY123" fmla="*/ 392584 h 945054"/>
                <a:gd name="connsiteX124" fmla="*/ 639335 w 1020445"/>
                <a:gd name="connsiteY124" fmla="*/ 392584 h 945054"/>
                <a:gd name="connsiteX125" fmla="*/ 325010 w 1020445"/>
                <a:gd name="connsiteY125" fmla="*/ 555431 h 945054"/>
                <a:gd name="connsiteX126" fmla="*/ 376683 w 1020445"/>
                <a:gd name="connsiteY126" fmla="*/ 555431 h 945054"/>
                <a:gd name="connsiteX127" fmla="*/ 292562 w 1020445"/>
                <a:gd name="connsiteY127" fmla="*/ 160070 h 945054"/>
                <a:gd name="connsiteX128" fmla="*/ 243229 w 1020445"/>
                <a:gd name="connsiteY128" fmla="*/ 170654 h 945054"/>
                <a:gd name="connsiteX129" fmla="*/ 325043 w 1020445"/>
                <a:gd name="connsiteY129" fmla="*/ 555431 h 945054"/>
                <a:gd name="connsiteX130" fmla="*/ 817174 w 1020445"/>
                <a:gd name="connsiteY130" fmla="*/ 556156 h 945054"/>
                <a:gd name="connsiteX131" fmla="*/ 817174 w 1020445"/>
                <a:gd name="connsiteY131" fmla="*/ 539307 h 945054"/>
                <a:gd name="connsiteX132" fmla="*/ 816580 w 1020445"/>
                <a:gd name="connsiteY132" fmla="*/ 357470 h 945054"/>
                <a:gd name="connsiteX133" fmla="*/ 845665 w 1020445"/>
                <a:gd name="connsiteY133" fmla="*/ 267524 h 945054"/>
                <a:gd name="connsiteX134" fmla="*/ 849490 w 1020445"/>
                <a:gd name="connsiteY134" fmla="*/ 242993 h 945054"/>
                <a:gd name="connsiteX135" fmla="*/ 824066 w 1020445"/>
                <a:gd name="connsiteY135" fmla="*/ 174643 h 945054"/>
                <a:gd name="connsiteX136" fmla="*/ 812887 w 1020445"/>
                <a:gd name="connsiteY136" fmla="*/ 166928 h 945054"/>
                <a:gd name="connsiteX137" fmla="*/ 787759 w 1020445"/>
                <a:gd name="connsiteY137" fmla="*/ 166928 h 945054"/>
                <a:gd name="connsiteX138" fmla="*/ 777603 w 1020445"/>
                <a:gd name="connsiteY138" fmla="*/ 174050 h 945054"/>
                <a:gd name="connsiteX139" fmla="*/ 752607 w 1020445"/>
                <a:gd name="connsiteY139" fmla="*/ 241114 h 945054"/>
                <a:gd name="connsiteX140" fmla="*/ 756960 w 1020445"/>
                <a:gd name="connsiteY140" fmla="*/ 269172 h 945054"/>
                <a:gd name="connsiteX141" fmla="*/ 768798 w 1020445"/>
                <a:gd name="connsiteY141" fmla="*/ 285163 h 945054"/>
                <a:gd name="connsiteX142" fmla="*/ 784660 w 1020445"/>
                <a:gd name="connsiteY142" fmla="*/ 334159 h 945054"/>
                <a:gd name="connsiteX143" fmla="*/ 784363 w 1020445"/>
                <a:gd name="connsiteY143" fmla="*/ 539901 h 945054"/>
                <a:gd name="connsiteX144" fmla="*/ 784363 w 1020445"/>
                <a:gd name="connsiteY144" fmla="*/ 556090 h 945054"/>
                <a:gd name="connsiteX145" fmla="*/ 817141 w 1020445"/>
                <a:gd name="connsiteY145" fmla="*/ 556090 h 945054"/>
                <a:gd name="connsiteX146" fmla="*/ 753563 w 1020445"/>
                <a:gd name="connsiteY146" fmla="*/ 556057 h 945054"/>
                <a:gd name="connsiteX147" fmla="*/ 753563 w 1020445"/>
                <a:gd name="connsiteY147" fmla="*/ 337456 h 945054"/>
                <a:gd name="connsiteX148" fmla="*/ 671124 w 1020445"/>
                <a:gd name="connsiteY148" fmla="*/ 337456 h 945054"/>
                <a:gd name="connsiteX149" fmla="*/ 671552 w 1020445"/>
                <a:gd name="connsiteY149" fmla="*/ 387144 h 945054"/>
                <a:gd name="connsiteX150" fmla="*/ 680423 w 1020445"/>
                <a:gd name="connsiteY150" fmla="*/ 395684 h 945054"/>
                <a:gd name="connsiteX151" fmla="*/ 711783 w 1020445"/>
                <a:gd name="connsiteY151" fmla="*/ 446757 h 945054"/>
                <a:gd name="connsiteX152" fmla="*/ 667430 w 1020445"/>
                <a:gd name="connsiteY152" fmla="*/ 485333 h 945054"/>
                <a:gd name="connsiteX153" fmla="*/ 650283 w 1020445"/>
                <a:gd name="connsiteY153" fmla="*/ 485366 h 945054"/>
                <a:gd name="connsiteX154" fmla="*/ 650283 w 1020445"/>
                <a:gd name="connsiteY154" fmla="*/ 556090 h 945054"/>
                <a:gd name="connsiteX155" fmla="*/ 753563 w 1020445"/>
                <a:gd name="connsiteY155" fmla="*/ 556090 h 945054"/>
                <a:gd name="connsiteX156" fmla="*/ 848039 w 1020445"/>
                <a:gd name="connsiteY156" fmla="*/ 337061 h 945054"/>
                <a:gd name="connsiteX157" fmla="*/ 848039 w 1020445"/>
                <a:gd name="connsiteY157" fmla="*/ 555991 h 945054"/>
                <a:gd name="connsiteX158" fmla="*/ 924015 w 1020445"/>
                <a:gd name="connsiteY158" fmla="*/ 555991 h 945054"/>
                <a:gd name="connsiteX159" fmla="*/ 924015 w 1020445"/>
                <a:gd name="connsiteY159" fmla="*/ 337061 h 945054"/>
                <a:gd name="connsiteX160" fmla="*/ 848039 w 1020445"/>
                <a:gd name="connsiteY160" fmla="*/ 337061 h 945054"/>
                <a:gd name="connsiteX161" fmla="*/ 514027 w 1020445"/>
                <a:gd name="connsiteY161" fmla="*/ 307024 h 945054"/>
                <a:gd name="connsiteX162" fmla="*/ 514027 w 1020445"/>
                <a:gd name="connsiteY162" fmla="*/ 265051 h 945054"/>
                <a:gd name="connsiteX163" fmla="*/ 346444 w 1020445"/>
                <a:gd name="connsiteY163" fmla="*/ 265051 h 945054"/>
                <a:gd name="connsiteX164" fmla="*/ 389873 w 1020445"/>
                <a:gd name="connsiteY164" fmla="*/ 307024 h 945054"/>
                <a:gd name="connsiteX165" fmla="*/ 513994 w 1020445"/>
                <a:gd name="connsiteY165" fmla="*/ 307024 h 945054"/>
                <a:gd name="connsiteX166" fmla="*/ 95960 w 1020445"/>
                <a:gd name="connsiteY166" fmla="*/ 305606 h 945054"/>
                <a:gd name="connsiteX167" fmla="*/ 241350 w 1020445"/>
                <a:gd name="connsiteY167" fmla="*/ 305606 h 945054"/>
                <a:gd name="connsiteX168" fmla="*/ 235019 w 1020445"/>
                <a:gd name="connsiteY168" fmla="*/ 274349 h 945054"/>
                <a:gd name="connsiteX169" fmla="*/ 221960 w 1020445"/>
                <a:gd name="connsiteY169" fmla="*/ 263699 h 945054"/>
                <a:gd name="connsiteX170" fmla="*/ 105094 w 1020445"/>
                <a:gd name="connsiteY170" fmla="*/ 263897 h 945054"/>
                <a:gd name="connsiteX171" fmla="*/ 95960 w 1020445"/>
                <a:gd name="connsiteY171" fmla="*/ 265018 h 945054"/>
                <a:gd name="connsiteX172" fmla="*/ 95960 w 1020445"/>
                <a:gd name="connsiteY172" fmla="*/ 305606 h 945054"/>
                <a:gd name="connsiteX173" fmla="*/ 593565 w 1020445"/>
                <a:gd name="connsiteY173" fmla="*/ 455758 h 945054"/>
                <a:gd name="connsiteX174" fmla="*/ 661198 w 1020445"/>
                <a:gd name="connsiteY174" fmla="*/ 455725 h 945054"/>
                <a:gd name="connsiteX175" fmla="*/ 682105 w 1020445"/>
                <a:gd name="connsiteY175" fmla="*/ 439074 h 945054"/>
                <a:gd name="connsiteX176" fmla="*/ 661660 w 1020445"/>
                <a:gd name="connsiteY176" fmla="*/ 423248 h 945054"/>
                <a:gd name="connsiteX177" fmla="*/ 525041 w 1020445"/>
                <a:gd name="connsiteY177" fmla="*/ 423314 h 945054"/>
                <a:gd name="connsiteX178" fmla="*/ 504365 w 1020445"/>
                <a:gd name="connsiteY178" fmla="*/ 439964 h 945054"/>
                <a:gd name="connsiteX179" fmla="*/ 525932 w 1020445"/>
                <a:gd name="connsiteY179" fmla="*/ 455725 h 945054"/>
                <a:gd name="connsiteX180" fmla="*/ 593565 w 1020445"/>
                <a:gd name="connsiteY180" fmla="*/ 455725 h 945054"/>
                <a:gd name="connsiteX181" fmla="*/ 55301 w 1020445"/>
                <a:gd name="connsiteY181" fmla="*/ 180248 h 945054"/>
                <a:gd name="connsiteX182" fmla="*/ 83363 w 1020445"/>
                <a:gd name="connsiteY182" fmla="*/ 173258 h 945054"/>
                <a:gd name="connsiteX183" fmla="*/ 129331 w 1020445"/>
                <a:gd name="connsiteY183" fmla="*/ 133231 h 945054"/>
                <a:gd name="connsiteX184" fmla="*/ 122901 w 1020445"/>
                <a:gd name="connsiteY184" fmla="*/ 104546 h 945054"/>
                <a:gd name="connsiteX185" fmla="*/ 87221 w 1020445"/>
                <a:gd name="connsiteY185" fmla="*/ 110547 h 945054"/>
                <a:gd name="connsiteX186" fmla="*/ 64633 w 1020445"/>
                <a:gd name="connsiteY186" fmla="*/ 86807 h 945054"/>
                <a:gd name="connsiteX187" fmla="*/ 36900 w 1020445"/>
                <a:gd name="connsiteY187" fmla="*/ 93797 h 945054"/>
                <a:gd name="connsiteX188" fmla="*/ 55301 w 1020445"/>
                <a:gd name="connsiteY188" fmla="*/ 180248 h 945054"/>
                <a:gd name="connsiteX189" fmla="*/ 618329 w 1020445"/>
                <a:gd name="connsiteY189" fmla="*/ 556123 h 945054"/>
                <a:gd name="connsiteX190" fmla="*/ 618329 w 1020445"/>
                <a:gd name="connsiteY190" fmla="*/ 486355 h 945054"/>
                <a:gd name="connsiteX191" fmla="*/ 566525 w 1020445"/>
                <a:gd name="connsiteY191" fmla="*/ 486355 h 945054"/>
                <a:gd name="connsiteX192" fmla="*/ 566525 w 1020445"/>
                <a:gd name="connsiteY192" fmla="*/ 556123 h 945054"/>
                <a:gd name="connsiteX193" fmla="*/ 618329 w 1020445"/>
                <a:gd name="connsiteY193" fmla="*/ 556123 h 945054"/>
                <a:gd name="connsiteX194" fmla="*/ 745847 w 1020445"/>
                <a:gd name="connsiteY194" fmla="*/ 306364 h 945054"/>
                <a:gd name="connsiteX195" fmla="*/ 721610 w 1020445"/>
                <a:gd name="connsiteY195" fmla="*/ 267919 h 945054"/>
                <a:gd name="connsiteX196" fmla="*/ 715443 w 1020445"/>
                <a:gd name="connsiteY196" fmla="*/ 264128 h 945054"/>
                <a:gd name="connsiteX197" fmla="*/ 672245 w 1020445"/>
                <a:gd name="connsiteY197" fmla="*/ 263963 h 945054"/>
                <a:gd name="connsiteX198" fmla="*/ 672245 w 1020445"/>
                <a:gd name="connsiteY198" fmla="*/ 306364 h 945054"/>
                <a:gd name="connsiteX199" fmla="*/ 745847 w 1020445"/>
                <a:gd name="connsiteY199" fmla="*/ 306364 h 945054"/>
                <a:gd name="connsiteX200" fmla="*/ 924246 w 1020445"/>
                <a:gd name="connsiteY200" fmla="*/ 263897 h 945054"/>
                <a:gd name="connsiteX201" fmla="*/ 886951 w 1020445"/>
                <a:gd name="connsiteY201" fmla="*/ 263996 h 945054"/>
                <a:gd name="connsiteX202" fmla="*/ 881015 w 1020445"/>
                <a:gd name="connsiteY202" fmla="*/ 266073 h 945054"/>
                <a:gd name="connsiteX203" fmla="*/ 856382 w 1020445"/>
                <a:gd name="connsiteY203" fmla="*/ 305837 h 945054"/>
                <a:gd name="connsiteX204" fmla="*/ 924246 w 1020445"/>
                <a:gd name="connsiteY204" fmla="*/ 305837 h 945054"/>
                <a:gd name="connsiteX205" fmla="*/ 924246 w 1020445"/>
                <a:gd name="connsiteY205" fmla="*/ 263897 h 9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1020445" h="945054">
                  <a:moveTo>
                    <a:pt x="226181" y="234091"/>
                  </a:moveTo>
                  <a:cubicBezTo>
                    <a:pt x="221894" y="213978"/>
                    <a:pt x="218036" y="195976"/>
                    <a:pt x="213947" y="176984"/>
                  </a:cubicBezTo>
                  <a:cubicBezTo>
                    <a:pt x="201218" y="179556"/>
                    <a:pt x="189545" y="181699"/>
                    <a:pt x="178004" y="184337"/>
                  </a:cubicBezTo>
                  <a:cubicBezTo>
                    <a:pt x="153997" y="189843"/>
                    <a:pt x="147171" y="186974"/>
                    <a:pt x="134376" y="164686"/>
                  </a:cubicBezTo>
                  <a:cubicBezTo>
                    <a:pt x="128375" y="165873"/>
                    <a:pt x="121978" y="167126"/>
                    <a:pt x="116800" y="168148"/>
                  </a:cubicBezTo>
                  <a:cubicBezTo>
                    <a:pt x="114921" y="177281"/>
                    <a:pt x="114921" y="186084"/>
                    <a:pt x="111293" y="192942"/>
                  </a:cubicBezTo>
                  <a:cubicBezTo>
                    <a:pt x="106215" y="202570"/>
                    <a:pt x="47914" y="215429"/>
                    <a:pt x="39076" y="209032"/>
                  </a:cubicBezTo>
                  <a:cubicBezTo>
                    <a:pt x="33899" y="205274"/>
                    <a:pt x="29217" y="198580"/>
                    <a:pt x="27733" y="192382"/>
                  </a:cubicBezTo>
                  <a:cubicBezTo>
                    <a:pt x="19950" y="159707"/>
                    <a:pt x="13190" y="126769"/>
                    <a:pt x="6199" y="93929"/>
                  </a:cubicBezTo>
                  <a:cubicBezTo>
                    <a:pt x="2770" y="77872"/>
                    <a:pt x="7848" y="69431"/>
                    <a:pt x="23841" y="65475"/>
                  </a:cubicBezTo>
                  <a:cubicBezTo>
                    <a:pt x="38417" y="61848"/>
                    <a:pt x="53124" y="58650"/>
                    <a:pt x="67897" y="55814"/>
                  </a:cubicBezTo>
                  <a:cubicBezTo>
                    <a:pt x="81450" y="53209"/>
                    <a:pt x="87749" y="58584"/>
                    <a:pt x="95465" y="78235"/>
                  </a:cubicBezTo>
                  <a:cubicBezTo>
                    <a:pt x="107303" y="78103"/>
                    <a:pt x="116734" y="77410"/>
                    <a:pt x="117790" y="60595"/>
                  </a:cubicBezTo>
                  <a:cubicBezTo>
                    <a:pt x="118218" y="53968"/>
                    <a:pt x="128375" y="44736"/>
                    <a:pt x="135893" y="42395"/>
                  </a:cubicBezTo>
                  <a:cubicBezTo>
                    <a:pt x="155646" y="36196"/>
                    <a:pt x="176322" y="32899"/>
                    <a:pt x="196701" y="28909"/>
                  </a:cubicBezTo>
                  <a:cubicBezTo>
                    <a:pt x="205868" y="27129"/>
                    <a:pt x="212793" y="31217"/>
                    <a:pt x="214574" y="40449"/>
                  </a:cubicBezTo>
                  <a:cubicBezTo>
                    <a:pt x="216420" y="49846"/>
                    <a:pt x="210913" y="55715"/>
                    <a:pt x="202109" y="57792"/>
                  </a:cubicBezTo>
                  <a:cubicBezTo>
                    <a:pt x="184104" y="62013"/>
                    <a:pt x="166000" y="65738"/>
                    <a:pt x="146446" y="69992"/>
                  </a:cubicBezTo>
                  <a:cubicBezTo>
                    <a:pt x="152612" y="99007"/>
                    <a:pt x="158548" y="126933"/>
                    <a:pt x="164780" y="156344"/>
                  </a:cubicBezTo>
                  <a:cubicBezTo>
                    <a:pt x="179191" y="153475"/>
                    <a:pt x="192908" y="150937"/>
                    <a:pt x="206560" y="148002"/>
                  </a:cubicBezTo>
                  <a:cubicBezTo>
                    <a:pt x="262356" y="136100"/>
                    <a:pt x="318118" y="124131"/>
                    <a:pt x="373880" y="112063"/>
                  </a:cubicBezTo>
                  <a:cubicBezTo>
                    <a:pt x="398447" y="106755"/>
                    <a:pt x="412099" y="112822"/>
                    <a:pt x="424366" y="135044"/>
                  </a:cubicBezTo>
                  <a:cubicBezTo>
                    <a:pt x="428422" y="142364"/>
                    <a:pt x="432379" y="149750"/>
                    <a:pt x="436303" y="156937"/>
                  </a:cubicBezTo>
                  <a:cubicBezTo>
                    <a:pt x="458792" y="153014"/>
                    <a:pt x="463640" y="143320"/>
                    <a:pt x="453121" y="124131"/>
                  </a:cubicBezTo>
                  <a:cubicBezTo>
                    <a:pt x="445075" y="109393"/>
                    <a:pt x="437226" y="94490"/>
                    <a:pt x="428883" y="79916"/>
                  </a:cubicBezTo>
                  <a:cubicBezTo>
                    <a:pt x="406163" y="40120"/>
                    <a:pt x="365240" y="22447"/>
                    <a:pt x="320459" y="32701"/>
                  </a:cubicBezTo>
                  <a:cubicBezTo>
                    <a:pt x="305818" y="36064"/>
                    <a:pt x="291044" y="38999"/>
                    <a:pt x="276370" y="42197"/>
                  </a:cubicBezTo>
                  <a:cubicBezTo>
                    <a:pt x="266280" y="44373"/>
                    <a:pt x="257970" y="41801"/>
                    <a:pt x="255760" y="31118"/>
                  </a:cubicBezTo>
                  <a:cubicBezTo>
                    <a:pt x="253518" y="20304"/>
                    <a:pt x="260509" y="15094"/>
                    <a:pt x="270501" y="13050"/>
                  </a:cubicBezTo>
                  <a:cubicBezTo>
                    <a:pt x="287384" y="9588"/>
                    <a:pt x="304169" y="5599"/>
                    <a:pt x="321118" y="2334"/>
                  </a:cubicBezTo>
                  <a:cubicBezTo>
                    <a:pt x="372990" y="-7689"/>
                    <a:pt x="424629" y="15094"/>
                    <a:pt x="451934" y="60529"/>
                  </a:cubicBezTo>
                  <a:cubicBezTo>
                    <a:pt x="463079" y="79092"/>
                    <a:pt x="473434" y="98182"/>
                    <a:pt x="483195" y="117504"/>
                  </a:cubicBezTo>
                  <a:cubicBezTo>
                    <a:pt x="496088" y="143089"/>
                    <a:pt x="486096" y="169434"/>
                    <a:pt x="459881" y="181336"/>
                  </a:cubicBezTo>
                  <a:cubicBezTo>
                    <a:pt x="455858" y="183150"/>
                    <a:pt x="451835" y="185062"/>
                    <a:pt x="447746" y="186711"/>
                  </a:cubicBezTo>
                  <a:cubicBezTo>
                    <a:pt x="432511" y="192810"/>
                    <a:pt x="419980" y="188458"/>
                    <a:pt x="411604" y="174116"/>
                  </a:cubicBezTo>
                  <a:cubicBezTo>
                    <a:pt x="408933" y="169533"/>
                    <a:pt x="406427" y="164851"/>
                    <a:pt x="403888" y="160169"/>
                  </a:cubicBezTo>
                  <a:cubicBezTo>
                    <a:pt x="390401" y="135143"/>
                    <a:pt x="395215" y="138902"/>
                    <a:pt x="368604" y="143749"/>
                  </a:cubicBezTo>
                  <a:cubicBezTo>
                    <a:pt x="353435" y="146519"/>
                    <a:pt x="338464" y="150343"/>
                    <a:pt x="321811" y="154069"/>
                  </a:cubicBezTo>
                  <a:cubicBezTo>
                    <a:pt x="327318" y="179721"/>
                    <a:pt x="332495" y="204614"/>
                    <a:pt x="338299" y="229409"/>
                  </a:cubicBezTo>
                  <a:cubicBezTo>
                    <a:pt x="338794" y="231519"/>
                    <a:pt x="343575" y="233926"/>
                    <a:pt x="346345" y="233959"/>
                  </a:cubicBezTo>
                  <a:cubicBezTo>
                    <a:pt x="401250" y="234124"/>
                    <a:pt x="456122" y="233959"/>
                    <a:pt x="511026" y="233794"/>
                  </a:cubicBezTo>
                  <a:cubicBezTo>
                    <a:pt x="511818" y="233794"/>
                    <a:pt x="512609" y="233135"/>
                    <a:pt x="515280" y="232014"/>
                  </a:cubicBezTo>
                  <a:cubicBezTo>
                    <a:pt x="515280" y="217044"/>
                    <a:pt x="515049" y="201251"/>
                    <a:pt x="515313" y="185458"/>
                  </a:cubicBezTo>
                  <a:cubicBezTo>
                    <a:pt x="515940" y="149750"/>
                    <a:pt x="540507" y="118625"/>
                    <a:pt x="573977" y="110777"/>
                  </a:cubicBezTo>
                  <a:cubicBezTo>
                    <a:pt x="610184" y="102271"/>
                    <a:pt x="646524" y="117734"/>
                    <a:pt x="661825" y="151266"/>
                  </a:cubicBezTo>
                  <a:cubicBezTo>
                    <a:pt x="668189" y="165180"/>
                    <a:pt x="668948" y="181897"/>
                    <a:pt x="670827" y="197492"/>
                  </a:cubicBezTo>
                  <a:cubicBezTo>
                    <a:pt x="672179" y="208802"/>
                    <a:pt x="671091" y="220408"/>
                    <a:pt x="671091" y="234058"/>
                  </a:cubicBezTo>
                  <a:cubicBezTo>
                    <a:pt x="687645" y="234058"/>
                    <a:pt x="703407" y="234618"/>
                    <a:pt x="719071" y="233596"/>
                  </a:cubicBezTo>
                  <a:cubicBezTo>
                    <a:pt x="722170" y="233398"/>
                    <a:pt x="726029" y="227661"/>
                    <a:pt x="727545" y="223705"/>
                  </a:cubicBezTo>
                  <a:cubicBezTo>
                    <a:pt x="735822" y="202273"/>
                    <a:pt x="743341" y="180512"/>
                    <a:pt x="751387" y="158982"/>
                  </a:cubicBezTo>
                  <a:cubicBezTo>
                    <a:pt x="757883" y="141639"/>
                    <a:pt x="764478" y="137287"/>
                    <a:pt x="783208" y="137155"/>
                  </a:cubicBezTo>
                  <a:cubicBezTo>
                    <a:pt x="796036" y="137089"/>
                    <a:pt x="808897" y="137188"/>
                    <a:pt x="821724" y="137155"/>
                  </a:cubicBezTo>
                  <a:cubicBezTo>
                    <a:pt x="835904" y="137089"/>
                    <a:pt x="844973" y="143815"/>
                    <a:pt x="849721" y="157102"/>
                  </a:cubicBezTo>
                  <a:cubicBezTo>
                    <a:pt x="857305" y="178336"/>
                    <a:pt x="865780" y="199273"/>
                    <a:pt x="872573" y="220770"/>
                  </a:cubicBezTo>
                  <a:cubicBezTo>
                    <a:pt x="876002" y="231585"/>
                    <a:pt x="881444" y="234750"/>
                    <a:pt x="892457" y="234486"/>
                  </a:cubicBezTo>
                  <a:cubicBezTo>
                    <a:pt x="923422" y="233761"/>
                    <a:pt x="954452" y="234124"/>
                    <a:pt x="985416" y="234256"/>
                  </a:cubicBezTo>
                  <a:cubicBezTo>
                    <a:pt x="1011302" y="234387"/>
                    <a:pt x="1020305" y="243652"/>
                    <a:pt x="1020338" y="269799"/>
                  </a:cubicBezTo>
                  <a:cubicBezTo>
                    <a:pt x="1020371" y="315827"/>
                    <a:pt x="1020536" y="361855"/>
                    <a:pt x="1020140" y="407883"/>
                  </a:cubicBezTo>
                  <a:cubicBezTo>
                    <a:pt x="1020074" y="413653"/>
                    <a:pt x="1018392" y="420544"/>
                    <a:pt x="1014831" y="424732"/>
                  </a:cubicBezTo>
                  <a:cubicBezTo>
                    <a:pt x="1012292" y="427732"/>
                    <a:pt x="1004444" y="429183"/>
                    <a:pt x="1000717" y="427501"/>
                  </a:cubicBezTo>
                  <a:cubicBezTo>
                    <a:pt x="996463" y="425556"/>
                    <a:pt x="991880" y="419621"/>
                    <a:pt x="991385" y="414972"/>
                  </a:cubicBezTo>
                  <a:cubicBezTo>
                    <a:pt x="990066" y="402707"/>
                    <a:pt x="990825" y="390244"/>
                    <a:pt x="990825" y="377846"/>
                  </a:cubicBezTo>
                  <a:cubicBezTo>
                    <a:pt x="990825" y="340720"/>
                    <a:pt x="990825" y="303595"/>
                    <a:pt x="990825" y="265249"/>
                  </a:cubicBezTo>
                  <a:lnTo>
                    <a:pt x="955540" y="265249"/>
                  </a:lnTo>
                  <a:lnTo>
                    <a:pt x="955540" y="556090"/>
                  </a:lnTo>
                  <a:lnTo>
                    <a:pt x="990825" y="556090"/>
                  </a:lnTo>
                  <a:cubicBezTo>
                    <a:pt x="990825" y="545440"/>
                    <a:pt x="990825" y="534988"/>
                    <a:pt x="990825" y="524569"/>
                  </a:cubicBezTo>
                  <a:cubicBezTo>
                    <a:pt x="990825" y="511282"/>
                    <a:pt x="990692" y="497994"/>
                    <a:pt x="990923" y="484740"/>
                  </a:cubicBezTo>
                  <a:cubicBezTo>
                    <a:pt x="991088" y="475343"/>
                    <a:pt x="995936" y="469540"/>
                    <a:pt x="1005598" y="469507"/>
                  </a:cubicBezTo>
                  <a:cubicBezTo>
                    <a:pt x="1014666" y="469507"/>
                    <a:pt x="1018920" y="475442"/>
                    <a:pt x="1020173" y="483784"/>
                  </a:cubicBezTo>
                  <a:cubicBezTo>
                    <a:pt x="1020634" y="486817"/>
                    <a:pt x="1020371" y="489982"/>
                    <a:pt x="1020371" y="493081"/>
                  </a:cubicBezTo>
                  <a:cubicBezTo>
                    <a:pt x="1020371" y="631199"/>
                    <a:pt x="1020371" y="769283"/>
                    <a:pt x="1020371" y="907401"/>
                  </a:cubicBezTo>
                  <a:cubicBezTo>
                    <a:pt x="1020371" y="934602"/>
                    <a:pt x="1009884" y="945054"/>
                    <a:pt x="982647" y="945054"/>
                  </a:cubicBezTo>
                  <a:cubicBezTo>
                    <a:pt x="667859" y="945054"/>
                    <a:pt x="353072" y="945054"/>
                    <a:pt x="38252" y="945054"/>
                  </a:cubicBezTo>
                  <a:cubicBezTo>
                    <a:pt x="10157" y="945054"/>
                    <a:pt x="0" y="934866"/>
                    <a:pt x="0" y="906609"/>
                  </a:cubicBezTo>
                  <a:cubicBezTo>
                    <a:pt x="0" y="694603"/>
                    <a:pt x="0" y="482564"/>
                    <a:pt x="0" y="270557"/>
                  </a:cubicBezTo>
                  <a:cubicBezTo>
                    <a:pt x="0" y="243092"/>
                    <a:pt x="8837" y="234321"/>
                    <a:pt x="36900" y="234289"/>
                  </a:cubicBezTo>
                  <a:cubicBezTo>
                    <a:pt x="94443" y="234223"/>
                    <a:pt x="152018" y="234289"/>
                    <a:pt x="209561" y="234289"/>
                  </a:cubicBezTo>
                  <a:cubicBezTo>
                    <a:pt x="214706" y="234289"/>
                    <a:pt x="219883" y="234289"/>
                    <a:pt x="226214" y="234289"/>
                  </a:cubicBezTo>
                  <a:close/>
                  <a:moveTo>
                    <a:pt x="990033" y="914259"/>
                  </a:moveTo>
                  <a:lnTo>
                    <a:pt x="990033" y="587808"/>
                  </a:lnTo>
                  <a:lnTo>
                    <a:pt x="30470" y="587808"/>
                  </a:lnTo>
                  <a:lnTo>
                    <a:pt x="30470" y="914259"/>
                  </a:lnTo>
                  <a:lnTo>
                    <a:pt x="990033" y="914259"/>
                  </a:lnTo>
                  <a:close/>
                  <a:moveTo>
                    <a:pt x="95333" y="336599"/>
                  </a:moveTo>
                  <a:cubicBezTo>
                    <a:pt x="95333" y="342765"/>
                    <a:pt x="95333" y="347512"/>
                    <a:pt x="95333" y="352260"/>
                  </a:cubicBezTo>
                  <a:cubicBezTo>
                    <a:pt x="95333" y="372175"/>
                    <a:pt x="95498" y="392090"/>
                    <a:pt x="95201" y="411972"/>
                  </a:cubicBezTo>
                  <a:cubicBezTo>
                    <a:pt x="95069" y="421500"/>
                    <a:pt x="90750" y="428655"/>
                    <a:pt x="80329" y="428688"/>
                  </a:cubicBezTo>
                  <a:cubicBezTo>
                    <a:pt x="69876" y="428688"/>
                    <a:pt x="65754" y="421830"/>
                    <a:pt x="65754" y="412005"/>
                  </a:cubicBezTo>
                  <a:cubicBezTo>
                    <a:pt x="65754" y="408477"/>
                    <a:pt x="65721" y="404916"/>
                    <a:pt x="65721" y="401388"/>
                  </a:cubicBezTo>
                  <a:cubicBezTo>
                    <a:pt x="65721" y="360701"/>
                    <a:pt x="65721" y="319981"/>
                    <a:pt x="65721" y="279295"/>
                  </a:cubicBezTo>
                  <a:cubicBezTo>
                    <a:pt x="65721" y="274613"/>
                    <a:pt x="65721" y="269898"/>
                    <a:pt x="65721" y="265117"/>
                  </a:cubicBezTo>
                  <a:lnTo>
                    <a:pt x="30634" y="265117"/>
                  </a:lnTo>
                  <a:lnTo>
                    <a:pt x="30634" y="555892"/>
                  </a:lnTo>
                  <a:lnTo>
                    <a:pt x="64896" y="555892"/>
                  </a:lnTo>
                  <a:cubicBezTo>
                    <a:pt x="65226" y="552430"/>
                    <a:pt x="65655" y="549858"/>
                    <a:pt x="65655" y="547287"/>
                  </a:cubicBezTo>
                  <a:cubicBezTo>
                    <a:pt x="65721" y="526943"/>
                    <a:pt x="65688" y="506600"/>
                    <a:pt x="65754" y="486223"/>
                  </a:cubicBezTo>
                  <a:cubicBezTo>
                    <a:pt x="65754" y="476563"/>
                    <a:pt x="69513" y="469474"/>
                    <a:pt x="80164" y="469408"/>
                  </a:cubicBezTo>
                  <a:cubicBezTo>
                    <a:pt x="90750" y="469309"/>
                    <a:pt x="94575" y="476563"/>
                    <a:pt x="95234" y="485960"/>
                  </a:cubicBezTo>
                  <a:cubicBezTo>
                    <a:pt x="95564" y="490806"/>
                    <a:pt x="95333" y="495686"/>
                    <a:pt x="95333" y="500566"/>
                  </a:cubicBezTo>
                  <a:cubicBezTo>
                    <a:pt x="95333" y="518964"/>
                    <a:pt x="95333" y="537362"/>
                    <a:pt x="95333" y="556057"/>
                  </a:cubicBezTo>
                  <a:lnTo>
                    <a:pt x="292924" y="556057"/>
                  </a:lnTo>
                  <a:cubicBezTo>
                    <a:pt x="293254" y="554408"/>
                    <a:pt x="293716" y="553518"/>
                    <a:pt x="293551" y="552727"/>
                  </a:cubicBezTo>
                  <a:cubicBezTo>
                    <a:pt x="278943" y="483091"/>
                    <a:pt x="264400" y="413455"/>
                    <a:pt x="249330" y="343919"/>
                  </a:cubicBezTo>
                  <a:cubicBezTo>
                    <a:pt x="248671" y="340885"/>
                    <a:pt x="242966" y="336896"/>
                    <a:pt x="239602" y="336863"/>
                  </a:cubicBezTo>
                  <a:cubicBezTo>
                    <a:pt x="192282" y="336401"/>
                    <a:pt x="144962" y="336533"/>
                    <a:pt x="95333" y="336533"/>
                  </a:cubicBezTo>
                  <a:close/>
                  <a:moveTo>
                    <a:pt x="407186" y="555727"/>
                  </a:moveTo>
                  <a:lnTo>
                    <a:pt x="534967" y="555727"/>
                  </a:lnTo>
                  <a:lnTo>
                    <a:pt x="534967" y="485366"/>
                  </a:lnTo>
                  <a:cubicBezTo>
                    <a:pt x="530086" y="485366"/>
                    <a:pt x="526162" y="485432"/>
                    <a:pt x="522238" y="485366"/>
                  </a:cubicBezTo>
                  <a:cubicBezTo>
                    <a:pt x="497012" y="484806"/>
                    <a:pt x="478479" y="470034"/>
                    <a:pt x="474819" y="447614"/>
                  </a:cubicBezTo>
                  <a:cubicBezTo>
                    <a:pt x="470895" y="423710"/>
                    <a:pt x="483261" y="404124"/>
                    <a:pt x="507465" y="395321"/>
                  </a:cubicBezTo>
                  <a:cubicBezTo>
                    <a:pt x="510334" y="394266"/>
                    <a:pt x="514687" y="391595"/>
                    <a:pt x="514753" y="389584"/>
                  </a:cubicBezTo>
                  <a:cubicBezTo>
                    <a:pt x="515346" y="372142"/>
                    <a:pt x="515082" y="354700"/>
                    <a:pt x="515082" y="337357"/>
                  </a:cubicBezTo>
                  <a:lnTo>
                    <a:pt x="360788" y="337357"/>
                  </a:lnTo>
                  <a:cubicBezTo>
                    <a:pt x="376386" y="410752"/>
                    <a:pt x="391786" y="483190"/>
                    <a:pt x="407219" y="555760"/>
                  </a:cubicBezTo>
                  <a:close/>
                  <a:moveTo>
                    <a:pt x="639335" y="392617"/>
                  </a:moveTo>
                  <a:cubicBezTo>
                    <a:pt x="640094" y="390639"/>
                    <a:pt x="640654" y="389815"/>
                    <a:pt x="640654" y="389024"/>
                  </a:cubicBezTo>
                  <a:cubicBezTo>
                    <a:pt x="640720" y="320047"/>
                    <a:pt x="641511" y="251071"/>
                    <a:pt x="639995" y="182128"/>
                  </a:cubicBezTo>
                  <a:cubicBezTo>
                    <a:pt x="639764" y="170950"/>
                    <a:pt x="631355" y="157861"/>
                    <a:pt x="622946" y="149486"/>
                  </a:cubicBezTo>
                  <a:cubicBezTo>
                    <a:pt x="608898" y="135473"/>
                    <a:pt x="590201" y="134418"/>
                    <a:pt x="572361" y="142958"/>
                  </a:cubicBezTo>
                  <a:cubicBezTo>
                    <a:pt x="554521" y="151497"/>
                    <a:pt x="545156" y="166565"/>
                    <a:pt x="545123" y="186546"/>
                  </a:cubicBezTo>
                  <a:cubicBezTo>
                    <a:pt x="544958" y="252423"/>
                    <a:pt x="545057" y="318300"/>
                    <a:pt x="545090" y="384177"/>
                  </a:cubicBezTo>
                  <a:cubicBezTo>
                    <a:pt x="545090" y="386716"/>
                    <a:pt x="545651" y="389287"/>
                    <a:pt x="546014" y="392584"/>
                  </a:cubicBezTo>
                  <a:lnTo>
                    <a:pt x="639335" y="392584"/>
                  </a:lnTo>
                  <a:close/>
                  <a:moveTo>
                    <a:pt x="325010" y="555431"/>
                  </a:moveTo>
                  <a:lnTo>
                    <a:pt x="376683" y="555431"/>
                  </a:lnTo>
                  <a:cubicBezTo>
                    <a:pt x="348455" y="422852"/>
                    <a:pt x="320591" y="291791"/>
                    <a:pt x="292562" y="160070"/>
                  </a:cubicBezTo>
                  <a:cubicBezTo>
                    <a:pt x="274821" y="163862"/>
                    <a:pt x="259520" y="167159"/>
                    <a:pt x="243229" y="170654"/>
                  </a:cubicBezTo>
                  <a:cubicBezTo>
                    <a:pt x="270765" y="300133"/>
                    <a:pt x="297904" y="427864"/>
                    <a:pt x="325043" y="555431"/>
                  </a:cubicBezTo>
                  <a:close/>
                  <a:moveTo>
                    <a:pt x="817174" y="556156"/>
                  </a:moveTo>
                  <a:lnTo>
                    <a:pt x="817174" y="539307"/>
                  </a:lnTo>
                  <a:cubicBezTo>
                    <a:pt x="817174" y="478706"/>
                    <a:pt x="818690" y="418038"/>
                    <a:pt x="816580" y="357470"/>
                  </a:cubicBezTo>
                  <a:cubicBezTo>
                    <a:pt x="815393" y="322982"/>
                    <a:pt x="820966" y="292747"/>
                    <a:pt x="845665" y="267524"/>
                  </a:cubicBezTo>
                  <a:cubicBezTo>
                    <a:pt x="852557" y="260468"/>
                    <a:pt x="853018" y="252258"/>
                    <a:pt x="849490" y="242993"/>
                  </a:cubicBezTo>
                  <a:cubicBezTo>
                    <a:pt x="840818" y="220276"/>
                    <a:pt x="833068" y="197229"/>
                    <a:pt x="824066" y="174643"/>
                  </a:cubicBezTo>
                  <a:cubicBezTo>
                    <a:pt x="822648" y="171049"/>
                    <a:pt x="817009" y="167521"/>
                    <a:pt x="812887" y="166928"/>
                  </a:cubicBezTo>
                  <a:cubicBezTo>
                    <a:pt x="804643" y="165741"/>
                    <a:pt x="796036" y="165840"/>
                    <a:pt x="787759" y="166928"/>
                  </a:cubicBezTo>
                  <a:cubicBezTo>
                    <a:pt x="784033" y="167422"/>
                    <a:pt x="778889" y="170753"/>
                    <a:pt x="777603" y="174050"/>
                  </a:cubicBezTo>
                  <a:cubicBezTo>
                    <a:pt x="768864" y="196239"/>
                    <a:pt x="761412" y="218957"/>
                    <a:pt x="752607" y="241114"/>
                  </a:cubicBezTo>
                  <a:cubicBezTo>
                    <a:pt x="748320" y="251895"/>
                    <a:pt x="749507" y="260567"/>
                    <a:pt x="756960" y="269172"/>
                  </a:cubicBezTo>
                  <a:cubicBezTo>
                    <a:pt x="761312" y="274151"/>
                    <a:pt x="764478" y="280152"/>
                    <a:pt x="768798" y="285163"/>
                  </a:cubicBezTo>
                  <a:cubicBezTo>
                    <a:pt x="780999" y="299341"/>
                    <a:pt x="784857" y="315497"/>
                    <a:pt x="784660" y="334159"/>
                  </a:cubicBezTo>
                  <a:cubicBezTo>
                    <a:pt x="783934" y="402740"/>
                    <a:pt x="784363" y="471320"/>
                    <a:pt x="784363" y="539901"/>
                  </a:cubicBezTo>
                  <a:cubicBezTo>
                    <a:pt x="784363" y="545044"/>
                    <a:pt x="784363" y="550221"/>
                    <a:pt x="784363" y="556090"/>
                  </a:cubicBezTo>
                  <a:lnTo>
                    <a:pt x="817141" y="556090"/>
                  </a:lnTo>
                  <a:close/>
                  <a:moveTo>
                    <a:pt x="753563" y="556057"/>
                  </a:moveTo>
                  <a:lnTo>
                    <a:pt x="753563" y="337456"/>
                  </a:lnTo>
                  <a:lnTo>
                    <a:pt x="671124" y="337456"/>
                  </a:lnTo>
                  <a:cubicBezTo>
                    <a:pt x="671124" y="354601"/>
                    <a:pt x="670662" y="370889"/>
                    <a:pt x="671552" y="387144"/>
                  </a:cubicBezTo>
                  <a:cubicBezTo>
                    <a:pt x="671717" y="390211"/>
                    <a:pt x="676763" y="394332"/>
                    <a:pt x="680423" y="395684"/>
                  </a:cubicBezTo>
                  <a:cubicBezTo>
                    <a:pt x="702055" y="403696"/>
                    <a:pt x="715311" y="424765"/>
                    <a:pt x="711783" y="446757"/>
                  </a:cubicBezTo>
                  <a:cubicBezTo>
                    <a:pt x="708321" y="468254"/>
                    <a:pt x="689953" y="484311"/>
                    <a:pt x="667430" y="485333"/>
                  </a:cubicBezTo>
                  <a:cubicBezTo>
                    <a:pt x="661858" y="485597"/>
                    <a:pt x="656285" y="485366"/>
                    <a:pt x="650283" y="485366"/>
                  </a:cubicBezTo>
                  <a:lnTo>
                    <a:pt x="650283" y="556090"/>
                  </a:lnTo>
                  <a:lnTo>
                    <a:pt x="753563" y="556090"/>
                  </a:lnTo>
                  <a:close/>
                  <a:moveTo>
                    <a:pt x="848039" y="337061"/>
                  </a:moveTo>
                  <a:lnTo>
                    <a:pt x="848039" y="555991"/>
                  </a:lnTo>
                  <a:lnTo>
                    <a:pt x="924015" y="555991"/>
                  </a:lnTo>
                  <a:lnTo>
                    <a:pt x="924015" y="337061"/>
                  </a:lnTo>
                  <a:lnTo>
                    <a:pt x="848039" y="337061"/>
                  </a:lnTo>
                  <a:close/>
                  <a:moveTo>
                    <a:pt x="514027" y="307024"/>
                  </a:moveTo>
                  <a:lnTo>
                    <a:pt x="514027" y="265051"/>
                  </a:lnTo>
                  <a:lnTo>
                    <a:pt x="346444" y="265051"/>
                  </a:lnTo>
                  <a:cubicBezTo>
                    <a:pt x="349247" y="293034"/>
                    <a:pt x="363723" y="307024"/>
                    <a:pt x="389873" y="307024"/>
                  </a:cubicBezTo>
                  <a:lnTo>
                    <a:pt x="513994" y="307024"/>
                  </a:lnTo>
                  <a:close/>
                  <a:moveTo>
                    <a:pt x="95960" y="305606"/>
                  </a:moveTo>
                  <a:lnTo>
                    <a:pt x="241350" y="305606"/>
                  </a:lnTo>
                  <a:cubicBezTo>
                    <a:pt x="238976" y="294231"/>
                    <a:pt x="236239" y="284405"/>
                    <a:pt x="235019" y="274349"/>
                  </a:cubicBezTo>
                  <a:cubicBezTo>
                    <a:pt x="233963" y="265809"/>
                    <a:pt x="230039" y="263633"/>
                    <a:pt x="221960" y="263699"/>
                  </a:cubicBezTo>
                  <a:cubicBezTo>
                    <a:pt x="183016" y="264029"/>
                    <a:pt x="144038" y="263831"/>
                    <a:pt x="105094" y="263897"/>
                  </a:cubicBezTo>
                  <a:cubicBezTo>
                    <a:pt x="102159" y="263897"/>
                    <a:pt x="99257" y="264589"/>
                    <a:pt x="95960" y="265018"/>
                  </a:cubicBezTo>
                  <a:lnTo>
                    <a:pt x="95960" y="305606"/>
                  </a:lnTo>
                  <a:close/>
                  <a:moveTo>
                    <a:pt x="593565" y="455758"/>
                  </a:moveTo>
                  <a:cubicBezTo>
                    <a:pt x="616120" y="455758"/>
                    <a:pt x="638676" y="455890"/>
                    <a:pt x="661198" y="455725"/>
                  </a:cubicBezTo>
                  <a:cubicBezTo>
                    <a:pt x="674982" y="455626"/>
                    <a:pt x="682896" y="449394"/>
                    <a:pt x="682105" y="439074"/>
                  </a:cubicBezTo>
                  <a:cubicBezTo>
                    <a:pt x="681148" y="426710"/>
                    <a:pt x="672575" y="423248"/>
                    <a:pt x="661660" y="423248"/>
                  </a:cubicBezTo>
                  <a:cubicBezTo>
                    <a:pt x="616120" y="423248"/>
                    <a:pt x="570580" y="423149"/>
                    <a:pt x="525041" y="423314"/>
                  </a:cubicBezTo>
                  <a:cubicBezTo>
                    <a:pt x="510828" y="423380"/>
                    <a:pt x="504101" y="429183"/>
                    <a:pt x="504365" y="439964"/>
                  </a:cubicBezTo>
                  <a:cubicBezTo>
                    <a:pt x="504629" y="450614"/>
                    <a:pt x="511290" y="455659"/>
                    <a:pt x="525932" y="455725"/>
                  </a:cubicBezTo>
                  <a:cubicBezTo>
                    <a:pt x="548487" y="455857"/>
                    <a:pt x="571009" y="455725"/>
                    <a:pt x="593565" y="455725"/>
                  </a:cubicBezTo>
                  <a:close/>
                  <a:moveTo>
                    <a:pt x="55301" y="180248"/>
                  </a:moveTo>
                  <a:cubicBezTo>
                    <a:pt x="65886" y="177611"/>
                    <a:pt x="74327" y="175500"/>
                    <a:pt x="83363" y="173258"/>
                  </a:cubicBezTo>
                  <a:cubicBezTo>
                    <a:pt x="75251" y="132539"/>
                    <a:pt x="111590" y="144540"/>
                    <a:pt x="129331" y="133231"/>
                  </a:cubicBezTo>
                  <a:cubicBezTo>
                    <a:pt x="127254" y="123999"/>
                    <a:pt x="125176" y="114668"/>
                    <a:pt x="122901" y="104546"/>
                  </a:cubicBezTo>
                  <a:cubicBezTo>
                    <a:pt x="110535" y="106722"/>
                    <a:pt x="98960" y="109689"/>
                    <a:pt x="87221" y="110547"/>
                  </a:cubicBezTo>
                  <a:cubicBezTo>
                    <a:pt x="71689" y="111701"/>
                    <a:pt x="68524" y="98743"/>
                    <a:pt x="64633" y="86807"/>
                  </a:cubicBezTo>
                  <a:cubicBezTo>
                    <a:pt x="55168" y="89181"/>
                    <a:pt x="46364" y="91390"/>
                    <a:pt x="36900" y="93797"/>
                  </a:cubicBezTo>
                  <a:cubicBezTo>
                    <a:pt x="43099" y="122977"/>
                    <a:pt x="49068" y="150904"/>
                    <a:pt x="55301" y="180248"/>
                  </a:cubicBezTo>
                  <a:close/>
                  <a:moveTo>
                    <a:pt x="618329" y="556123"/>
                  </a:moveTo>
                  <a:lnTo>
                    <a:pt x="618329" y="486355"/>
                  </a:lnTo>
                  <a:lnTo>
                    <a:pt x="566525" y="486355"/>
                  </a:lnTo>
                  <a:lnTo>
                    <a:pt x="566525" y="556123"/>
                  </a:lnTo>
                  <a:lnTo>
                    <a:pt x="618329" y="556123"/>
                  </a:lnTo>
                  <a:close/>
                  <a:moveTo>
                    <a:pt x="745847" y="306364"/>
                  </a:moveTo>
                  <a:cubicBezTo>
                    <a:pt x="737075" y="292318"/>
                    <a:pt x="729524" y="279987"/>
                    <a:pt x="721610" y="267919"/>
                  </a:cubicBezTo>
                  <a:cubicBezTo>
                    <a:pt x="720390" y="266040"/>
                    <a:pt x="717554" y="264194"/>
                    <a:pt x="715443" y="264128"/>
                  </a:cubicBezTo>
                  <a:cubicBezTo>
                    <a:pt x="701099" y="263798"/>
                    <a:pt x="686721" y="263963"/>
                    <a:pt x="672245" y="263963"/>
                  </a:cubicBezTo>
                  <a:lnTo>
                    <a:pt x="672245" y="306364"/>
                  </a:lnTo>
                  <a:lnTo>
                    <a:pt x="745847" y="306364"/>
                  </a:lnTo>
                  <a:close/>
                  <a:moveTo>
                    <a:pt x="924246" y="263897"/>
                  </a:moveTo>
                  <a:cubicBezTo>
                    <a:pt x="911352" y="263897"/>
                    <a:pt x="899152" y="263798"/>
                    <a:pt x="886951" y="263996"/>
                  </a:cubicBezTo>
                  <a:cubicBezTo>
                    <a:pt x="884906" y="263996"/>
                    <a:pt x="881905" y="264655"/>
                    <a:pt x="881015" y="266073"/>
                  </a:cubicBezTo>
                  <a:cubicBezTo>
                    <a:pt x="872639" y="279130"/>
                    <a:pt x="864626" y="292384"/>
                    <a:pt x="856382" y="305837"/>
                  </a:cubicBezTo>
                  <a:lnTo>
                    <a:pt x="924246" y="305837"/>
                  </a:lnTo>
                  <a:lnTo>
                    <a:pt x="924246" y="263897"/>
                  </a:lnTo>
                  <a:close/>
                </a:path>
              </a:pathLst>
            </a:custGeom>
            <a:solidFill>
              <a:schemeClr val="bg1">
                <a:lumMod val="95000"/>
              </a:schemeClr>
            </a:solidFill>
            <a:ln w="3175" cap="flat">
              <a:solidFill>
                <a:schemeClr val="tx1"/>
              </a:solidFill>
              <a:prstDash val="solid"/>
              <a:miter/>
            </a:ln>
          </p:spPr>
          <p:txBody>
            <a:bodyPr rtlCol="0" anchor="ctr"/>
            <a:lstStyle/>
            <a:p>
              <a:pPr algn="l" rtl="0"/>
              <a:endParaRPr lang="x-es-XL"/>
            </a:p>
          </p:txBody>
        </p:sp>
        <p:sp>
          <p:nvSpPr>
            <p:cNvPr id="14" name="Freeform 67">
              <a:extLst>
                <a:ext uri="{FF2B5EF4-FFF2-40B4-BE49-F238E27FC236}">
                  <a16:creationId xmlns:a16="http://schemas.microsoft.com/office/drawing/2014/main" id="{11EFE461-5859-DECC-8CA2-F443785B733B}"/>
                </a:ext>
              </a:extLst>
            </p:cNvPr>
            <p:cNvSpPr/>
            <p:nvPr/>
          </p:nvSpPr>
          <p:spPr>
            <a:xfrm>
              <a:off x="11744696" y="2964261"/>
              <a:ext cx="60238" cy="30556"/>
            </a:xfrm>
            <a:custGeom>
              <a:avLst/>
              <a:gdLst>
                <a:gd name="connsiteX0" fmla="*/ 124188 w 249632"/>
                <a:gd name="connsiteY0" fmla="*/ 115021 h 115113"/>
                <a:gd name="connsiteX1" fmla="*/ 29976 w 249632"/>
                <a:gd name="connsiteY1" fmla="*/ 114988 h 115113"/>
                <a:gd name="connsiteX2" fmla="*/ 133 w 249632"/>
                <a:gd name="connsiteY2" fmla="*/ 85182 h 115113"/>
                <a:gd name="connsiteX3" fmla="*/ 166 w 249632"/>
                <a:gd name="connsiteY3" fmla="*/ 28141 h 115113"/>
                <a:gd name="connsiteX4" fmla="*/ 27833 w 249632"/>
                <a:gd name="connsiteY4" fmla="*/ 148 h 115113"/>
                <a:gd name="connsiteX5" fmla="*/ 221565 w 249632"/>
                <a:gd name="connsiteY5" fmla="*/ 148 h 115113"/>
                <a:gd name="connsiteX6" fmla="*/ 249397 w 249632"/>
                <a:gd name="connsiteY6" fmla="*/ 28009 h 115113"/>
                <a:gd name="connsiteX7" fmla="*/ 249397 w 249632"/>
                <a:gd name="connsiteY7" fmla="*/ 87721 h 115113"/>
                <a:gd name="connsiteX8" fmla="*/ 222390 w 249632"/>
                <a:gd name="connsiteY8" fmla="*/ 114922 h 115113"/>
                <a:gd name="connsiteX9" fmla="*/ 124188 w 249632"/>
                <a:gd name="connsiteY9" fmla="*/ 115021 h 115113"/>
                <a:gd name="connsiteX10" fmla="*/ 30405 w 249632"/>
                <a:gd name="connsiteY10" fmla="*/ 84588 h 115113"/>
                <a:gd name="connsiteX11" fmla="*/ 218730 w 249632"/>
                <a:gd name="connsiteY11" fmla="*/ 84588 h 115113"/>
                <a:gd name="connsiteX12" fmla="*/ 218730 w 249632"/>
                <a:gd name="connsiteY12" fmla="*/ 30515 h 115113"/>
                <a:gd name="connsiteX13" fmla="*/ 30405 w 249632"/>
                <a:gd name="connsiteY13" fmla="*/ 30515 h 115113"/>
                <a:gd name="connsiteX14" fmla="*/ 30405 w 249632"/>
                <a:gd name="connsiteY14" fmla="*/ 84588 h 11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632" h="115113">
                  <a:moveTo>
                    <a:pt x="124188" y="115021"/>
                  </a:moveTo>
                  <a:cubicBezTo>
                    <a:pt x="92795" y="115021"/>
                    <a:pt x="61369" y="115186"/>
                    <a:pt x="29976" y="114988"/>
                  </a:cubicBezTo>
                  <a:cubicBezTo>
                    <a:pt x="8410" y="114856"/>
                    <a:pt x="298" y="106646"/>
                    <a:pt x="133" y="85182"/>
                  </a:cubicBezTo>
                  <a:cubicBezTo>
                    <a:pt x="1" y="66157"/>
                    <a:pt x="-98" y="47133"/>
                    <a:pt x="166" y="28141"/>
                  </a:cubicBezTo>
                  <a:cubicBezTo>
                    <a:pt x="430" y="9183"/>
                    <a:pt x="9069" y="214"/>
                    <a:pt x="27833" y="148"/>
                  </a:cubicBezTo>
                  <a:cubicBezTo>
                    <a:pt x="92399" y="-49"/>
                    <a:pt x="156999" y="-49"/>
                    <a:pt x="221565" y="148"/>
                  </a:cubicBezTo>
                  <a:cubicBezTo>
                    <a:pt x="240395" y="214"/>
                    <a:pt x="249100" y="9084"/>
                    <a:pt x="249397" y="28009"/>
                  </a:cubicBezTo>
                  <a:cubicBezTo>
                    <a:pt x="249694" y="47891"/>
                    <a:pt x="249727" y="67806"/>
                    <a:pt x="249397" y="87721"/>
                  </a:cubicBezTo>
                  <a:cubicBezTo>
                    <a:pt x="249100" y="105987"/>
                    <a:pt x="240593" y="114724"/>
                    <a:pt x="222390" y="114922"/>
                  </a:cubicBezTo>
                  <a:cubicBezTo>
                    <a:pt x="189678" y="115285"/>
                    <a:pt x="156933" y="115021"/>
                    <a:pt x="124188" y="115021"/>
                  </a:cubicBezTo>
                  <a:close/>
                  <a:moveTo>
                    <a:pt x="30405" y="84588"/>
                  </a:moveTo>
                  <a:lnTo>
                    <a:pt x="218730" y="84588"/>
                  </a:lnTo>
                  <a:lnTo>
                    <a:pt x="218730" y="30515"/>
                  </a:lnTo>
                  <a:lnTo>
                    <a:pt x="30405" y="30515"/>
                  </a:lnTo>
                  <a:lnTo>
                    <a:pt x="30405" y="84588"/>
                  </a:lnTo>
                  <a:close/>
                </a:path>
              </a:pathLst>
            </a:custGeom>
            <a:solidFill>
              <a:schemeClr val="bg1">
                <a:lumMod val="95000"/>
              </a:schemeClr>
            </a:solidFill>
            <a:ln w="3175" cap="flat">
              <a:solidFill>
                <a:schemeClr val="tx1"/>
              </a:solidFill>
              <a:prstDash val="solid"/>
              <a:miter/>
            </a:ln>
          </p:spPr>
          <p:txBody>
            <a:bodyPr rtlCol="0" anchor="ctr"/>
            <a:lstStyle/>
            <a:p>
              <a:pPr algn="l" rtl="0"/>
              <a:endParaRPr lang="x-es-XL"/>
            </a:p>
          </p:txBody>
        </p:sp>
      </p:grpSp>
      <p:grpSp>
        <p:nvGrpSpPr>
          <p:cNvPr id="15" name="Group 14">
            <a:extLst>
              <a:ext uri="{FF2B5EF4-FFF2-40B4-BE49-F238E27FC236}">
                <a16:creationId xmlns:a16="http://schemas.microsoft.com/office/drawing/2014/main" id="{44445CFF-8587-CC87-CDAD-A7059A23663F}"/>
              </a:ext>
            </a:extLst>
          </p:cNvPr>
          <p:cNvGrpSpPr/>
          <p:nvPr/>
        </p:nvGrpSpPr>
        <p:grpSpPr>
          <a:xfrm>
            <a:off x="268223" y="4034494"/>
            <a:ext cx="269631" cy="309988"/>
            <a:chOff x="4567277" y="2139454"/>
            <a:chExt cx="1084166" cy="1246443"/>
          </a:xfrm>
          <a:solidFill>
            <a:schemeClr val="bg1">
              <a:lumMod val="95000"/>
            </a:schemeClr>
          </a:solidFill>
        </p:grpSpPr>
        <p:sp>
          <p:nvSpPr>
            <p:cNvPr id="16" name="Freeform 68">
              <a:extLst>
                <a:ext uri="{FF2B5EF4-FFF2-40B4-BE49-F238E27FC236}">
                  <a16:creationId xmlns:a16="http://schemas.microsoft.com/office/drawing/2014/main" id="{83EC5FA2-F28B-EA25-E68C-150B5F91EE90}"/>
                </a:ext>
              </a:extLst>
            </p:cNvPr>
            <p:cNvSpPr/>
            <p:nvPr/>
          </p:nvSpPr>
          <p:spPr>
            <a:xfrm>
              <a:off x="4567277" y="2379447"/>
              <a:ext cx="1084166" cy="1006450"/>
            </a:xfrm>
            <a:custGeom>
              <a:avLst/>
              <a:gdLst>
                <a:gd name="connsiteX0" fmla="*/ 595285 w 1084166"/>
                <a:gd name="connsiteY0" fmla="*/ 969749 h 1006450"/>
                <a:gd name="connsiteX1" fmla="*/ 594230 w 1084166"/>
                <a:gd name="connsiteY1" fmla="*/ 861240 h 1006450"/>
                <a:gd name="connsiteX2" fmla="*/ 478089 w 1084166"/>
                <a:gd name="connsiteY2" fmla="*/ 757445 h 1006450"/>
                <a:gd name="connsiteX3" fmla="*/ 402178 w 1084166"/>
                <a:gd name="connsiteY3" fmla="*/ 757083 h 1006450"/>
                <a:gd name="connsiteX4" fmla="*/ 362014 w 1084166"/>
                <a:gd name="connsiteY4" fmla="*/ 811749 h 1006450"/>
                <a:gd name="connsiteX5" fmla="*/ 238718 w 1084166"/>
                <a:gd name="connsiteY5" fmla="*/ 770733 h 1006450"/>
                <a:gd name="connsiteX6" fmla="*/ 215898 w 1084166"/>
                <a:gd name="connsiteY6" fmla="*/ 756390 h 1006450"/>
                <a:gd name="connsiteX7" fmla="*/ 131183 w 1084166"/>
                <a:gd name="connsiteY7" fmla="*/ 763314 h 1006450"/>
                <a:gd name="connsiteX8" fmla="*/ 38224 w 1084166"/>
                <a:gd name="connsiteY8" fmla="*/ 872780 h 1006450"/>
                <a:gd name="connsiteX9" fmla="*/ 36839 w 1084166"/>
                <a:gd name="connsiteY9" fmla="*/ 958274 h 1006450"/>
                <a:gd name="connsiteX10" fmla="*/ 38026 w 1084166"/>
                <a:gd name="connsiteY10" fmla="*/ 969781 h 1006450"/>
                <a:gd name="connsiteX11" fmla="*/ 87325 w 1084166"/>
                <a:gd name="connsiteY11" fmla="*/ 969781 h 1006450"/>
                <a:gd name="connsiteX12" fmla="*/ 108430 w 1084166"/>
                <a:gd name="connsiteY12" fmla="*/ 987256 h 1006450"/>
                <a:gd name="connsiteX13" fmla="*/ 86930 w 1084166"/>
                <a:gd name="connsiteY13" fmla="*/ 1006380 h 1006450"/>
                <a:gd name="connsiteX14" fmla="*/ 21110 w 1084166"/>
                <a:gd name="connsiteY14" fmla="*/ 1006347 h 1006450"/>
                <a:gd name="connsiteX15" fmla="*/ 6 w 1084166"/>
                <a:gd name="connsiteY15" fmla="*/ 988015 h 1006450"/>
                <a:gd name="connsiteX16" fmla="*/ 6568 w 1084166"/>
                <a:gd name="connsiteY16" fmla="*/ 847293 h 1006450"/>
                <a:gd name="connsiteX17" fmla="*/ 164258 w 1084166"/>
                <a:gd name="connsiteY17" fmla="*/ 720056 h 1006450"/>
                <a:gd name="connsiteX18" fmla="*/ 232122 w 1084166"/>
                <a:gd name="connsiteY18" fmla="*/ 719990 h 1006450"/>
                <a:gd name="connsiteX19" fmla="*/ 231759 w 1084166"/>
                <a:gd name="connsiteY19" fmla="*/ 676797 h 1006450"/>
                <a:gd name="connsiteX20" fmla="*/ 224274 w 1084166"/>
                <a:gd name="connsiteY20" fmla="*/ 667598 h 1006450"/>
                <a:gd name="connsiteX21" fmla="*/ 106616 w 1084166"/>
                <a:gd name="connsiteY21" fmla="*/ 491300 h 1006450"/>
                <a:gd name="connsiteX22" fmla="*/ 94613 w 1084166"/>
                <a:gd name="connsiteY22" fmla="*/ 489124 h 1006450"/>
                <a:gd name="connsiteX23" fmla="*/ 44292 w 1084166"/>
                <a:gd name="connsiteY23" fmla="*/ 362876 h 1006450"/>
                <a:gd name="connsiteX24" fmla="*/ 51744 w 1084166"/>
                <a:gd name="connsiteY24" fmla="*/ 340818 h 1006450"/>
                <a:gd name="connsiteX25" fmla="*/ 55207 w 1084166"/>
                <a:gd name="connsiteY25" fmla="*/ 230759 h 1006450"/>
                <a:gd name="connsiteX26" fmla="*/ 281982 w 1084166"/>
                <a:gd name="connsiteY26" fmla="*/ 2069 h 1006450"/>
                <a:gd name="connsiteX27" fmla="*/ 582325 w 1084166"/>
                <a:gd name="connsiteY27" fmla="*/ 265973 h 1006450"/>
                <a:gd name="connsiteX28" fmla="*/ 582358 w 1084166"/>
                <a:gd name="connsiteY28" fmla="*/ 310385 h 1006450"/>
                <a:gd name="connsiteX29" fmla="*/ 597165 w 1084166"/>
                <a:gd name="connsiteY29" fmla="*/ 375108 h 1006450"/>
                <a:gd name="connsiteX30" fmla="*/ 539952 w 1084166"/>
                <a:gd name="connsiteY30" fmla="*/ 489157 h 1006450"/>
                <a:gd name="connsiteX31" fmla="*/ 530817 w 1084166"/>
                <a:gd name="connsiteY31" fmla="*/ 490080 h 1006450"/>
                <a:gd name="connsiteX32" fmla="*/ 512384 w 1084166"/>
                <a:gd name="connsiteY32" fmla="*/ 556682 h 1006450"/>
                <a:gd name="connsiteX33" fmla="*/ 418798 w 1084166"/>
                <a:gd name="connsiteY33" fmla="*/ 662916 h 1006450"/>
                <a:gd name="connsiteX34" fmla="*/ 403069 w 1084166"/>
                <a:gd name="connsiteY34" fmla="*/ 689227 h 1006450"/>
                <a:gd name="connsiteX35" fmla="*/ 403267 w 1084166"/>
                <a:gd name="connsiteY35" fmla="*/ 719924 h 1006450"/>
                <a:gd name="connsiteX36" fmla="*/ 462326 w 1084166"/>
                <a:gd name="connsiteY36" fmla="*/ 719924 h 1006450"/>
                <a:gd name="connsiteX37" fmla="*/ 586414 w 1084166"/>
                <a:gd name="connsiteY37" fmla="*/ 770766 h 1006450"/>
                <a:gd name="connsiteX38" fmla="*/ 630140 w 1084166"/>
                <a:gd name="connsiteY38" fmla="*/ 832357 h 1006450"/>
                <a:gd name="connsiteX39" fmla="*/ 775926 w 1084166"/>
                <a:gd name="connsiteY39" fmla="*/ 795264 h 1006450"/>
                <a:gd name="connsiteX40" fmla="*/ 765539 w 1084166"/>
                <a:gd name="connsiteY40" fmla="*/ 779207 h 1006450"/>
                <a:gd name="connsiteX41" fmla="*/ 688672 w 1084166"/>
                <a:gd name="connsiteY41" fmla="*/ 659718 h 1006450"/>
                <a:gd name="connsiteX42" fmla="*/ 674163 w 1084166"/>
                <a:gd name="connsiteY42" fmla="*/ 657938 h 1006450"/>
                <a:gd name="connsiteX43" fmla="*/ 618533 w 1084166"/>
                <a:gd name="connsiteY43" fmla="*/ 617350 h 1006450"/>
                <a:gd name="connsiteX44" fmla="*/ 627997 w 1084166"/>
                <a:gd name="connsiteY44" fmla="*/ 546494 h 1006450"/>
                <a:gd name="connsiteX45" fmla="*/ 638022 w 1084166"/>
                <a:gd name="connsiteY45" fmla="*/ 516853 h 1006450"/>
                <a:gd name="connsiteX46" fmla="*/ 648640 w 1084166"/>
                <a:gd name="connsiteY46" fmla="*/ 398090 h 1006450"/>
                <a:gd name="connsiteX47" fmla="*/ 681814 w 1084166"/>
                <a:gd name="connsiteY47" fmla="*/ 336136 h 1006450"/>
                <a:gd name="connsiteX48" fmla="*/ 709777 w 1084166"/>
                <a:gd name="connsiteY48" fmla="*/ 329575 h 1006450"/>
                <a:gd name="connsiteX49" fmla="*/ 711063 w 1084166"/>
                <a:gd name="connsiteY49" fmla="*/ 358326 h 1006450"/>
                <a:gd name="connsiteX50" fmla="*/ 675713 w 1084166"/>
                <a:gd name="connsiteY50" fmla="*/ 521963 h 1006450"/>
                <a:gd name="connsiteX51" fmla="*/ 782027 w 1084166"/>
                <a:gd name="connsiteY51" fmla="*/ 512006 h 1006450"/>
                <a:gd name="connsiteX52" fmla="*/ 901037 w 1084166"/>
                <a:gd name="connsiteY52" fmla="*/ 461527 h 1006450"/>
                <a:gd name="connsiteX53" fmla="*/ 929858 w 1084166"/>
                <a:gd name="connsiteY53" fmla="*/ 467659 h 1006450"/>
                <a:gd name="connsiteX54" fmla="*/ 934276 w 1084166"/>
                <a:gd name="connsiteY54" fmla="*/ 478276 h 1006450"/>
                <a:gd name="connsiteX55" fmla="*/ 1004515 w 1084166"/>
                <a:gd name="connsiteY55" fmla="*/ 518402 h 1006450"/>
                <a:gd name="connsiteX56" fmla="*/ 896552 w 1084166"/>
                <a:gd name="connsiteY56" fmla="*/ 305572 h 1006450"/>
                <a:gd name="connsiteX57" fmla="*/ 785423 w 1084166"/>
                <a:gd name="connsiteY57" fmla="*/ 305308 h 1006450"/>
                <a:gd name="connsiteX58" fmla="*/ 773024 w 1084166"/>
                <a:gd name="connsiteY58" fmla="*/ 309594 h 1006450"/>
                <a:gd name="connsiteX59" fmla="*/ 751063 w 1084166"/>
                <a:gd name="connsiteY59" fmla="*/ 298186 h 1006450"/>
                <a:gd name="connsiteX60" fmla="*/ 759966 w 1084166"/>
                <a:gd name="connsiteY60" fmla="*/ 276755 h 1006450"/>
                <a:gd name="connsiteX61" fmla="*/ 800098 w 1084166"/>
                <a:gd name="connsiteY61" fmla="*/ 262907 h 1006450"/>
                <a:gd name="connsiteX62" fmla="*/ 1044119 w 1084166"/>
                <a:gd name="connsiteY62" fmla="*/ 460142 h 1006450"/>
                <a:gd name="connsiteX63" fmla="*/ 1044217 w 1084166"/>
                <a:gd name="connsiteY63" fmla="*/ 497993 h 1006450"/>
                <a:gd name="connsiteX64" fmla="*/ 1058760 w 1084166"/>
                <a:gd name="connsiteY64" fmla="*/ 554341 h 1006450"/>
                <a:gd name="connsiteX65" fmla="*/ 1008439 w 1084166"/>
                <a:gd name="connsiteY65" fmla="*/ 657872 h 1006450"/>
                <a:gd name="connsiteX66" fmla="*/ 994424 w 1084166"/>
                <a:gd name="connsiteY66" fmla="*/ 659125 h 1006450"/>
                <a:gd name="connsiteX67" fmla="*/ 990170 w 1084166"/>
                <a:gd name="connsiteY67" fmla="*/ 676336 h 1006450"/>
                <a:gd name="connsiteX68" fmla="*/ 921053 w 1084166"/>
                <a:gd name="connsiteY68" fmla="*/ 776338 h 1006450"/>
                <a:gd name="connsiteX69" fmla="*/ 909874 w 1084166"/>
                <a:gd name="connsiteY69" fmla="*/ 790384 h 1006450"/>
                <a:gd name="connsiteX70" fmla="*/ 925802 w 1084166"/>
                <a:gd name="connsiteY70" fmla="*/ 794802 h 1006450"/>
                <a:gd name="connsiteX71" fmla="*/ 1005174 w 1084166"/>
                <a:gd name="connsiteY71" fmla="*/ 803078 h 1006450"/>
                <a:gd name="connsiteX72" fmla="*/ 1082601 w 1084166"/>
                <a:gd name="connsiteY72" fmla="*/ 901564 h 1006450"/>
                <a:gd name="connsiteX73" fmla="*/ 1083690 w 1084166"/>
                <a:gd name="connsiteY73" fmla="*/ 985410 h 1006450"/>
                <a:gd name="connsiteX74" fmla="*/ 1061827 w 1084166"/>
                <a:gd name="connsiteY74" fmla="*/ 1006413 h 1006450"/>
                <a:gd name="connsiteX75" fmla="*/ 1050318 w 1084166"/>
                <a:gd name="connsiteY75" fmla="*/ 1006413 h 1006450"/>
                <a:gd name="connsiteX76" fmla="*/ 191562 w 1084166"/>
                <a:gd name="connsiteY76" fmla="*/ 1006413 h 1006450"/>
                <a:gd name="connsiteX77" fmla="*/ 158784 w 1084166"/>
                <a:gd name="connsiteY77" fmla="*/ 988147 h 1006450"/>
                <a:gd name="connsiteX78" fmla="*/ 191034 w 1084166"/>
                <a:gd name="connsiteY78" fmla="*/ 969814 h 1006450"/>
                <a:gd name="connsiteX79" fmla="*/ 575994 w 1084166"/>
                <a:gd name="connsiteY79" fmla="*/ 969814 h 1006450"/>
                <a:gd name="connsiteX80" fmla="*/ 595054 w 1084166"/>
                <a:gd name="connsiteY80" fmla="*/ 969814 h 1006450"/>
                <a:gd name="connsiteX81" fmla="*/ 545623 w 1084166"/>
                <a:gd name="connsiteY81" fmla="*/ 334422 h 1006450"/>
                <a:gd name="connsiteX82" fmla="*/ 545524 w 1084166"/>
                <a:gd name="connsiteY82" fmla="*/ 257895 h 1006450"/>
                <a:gd name="connsiteX83" fmla="*/ 319772 w 1084166"/>
                <a:gd name="connsiteY83" fmla="*/ 36261 h 1006450"/>
                <a:gd name="connsiteX84" fmla="*/ 91052 w 1084166"/>
                <a:gd name="connsiteY84" fmla="*/ 333235 h 1006450"/>
                <a:gd name="connsiteX85" fmla="*/ 242114 w 1084166"/>
                <a:gd name="connsiteY85" fmla="*/ 333136 h 1006450"/>
                <a:gd name="connsiteX86" fmla="*/ 351429 w 1084166"/>
                <a:gd name="connsiteY86" fmla="*/ 276161 h 1006450"/>
                <a:gd name="connsiteX87" fmla="*/ 374973 w 1084166"/>
                <a:gd name="connsiteY87" fmla="*/ 244541 h 1006450"/>
                <a:gd name="connsiteX88" fmla="*/ 409829 w 1084166"/>
                <a:gd name="connsiteY88" fmla="*/ 244640 h 1006450"/>
                <a:gd name="connsiteX89" fmla="*/ 441024 w 1084166"/>
                <a:gd name="connsiteY89" fmla="*/ 286910 h 1006450"/>
                <a:gd name="connsiteX90" fmla="*/ 529630 w 1084166"/>
                <a:gd name="connsiteY90" fmla="*/ 333663 h 1006450"/>
                <a:gd name="connsiteX91" fmla="*/ 545590 w 1084166"/>
                <a:gd name="connsiteY91" fmla="*/ 334455 h 1006450"/>
                <a:gd name="connsiteX92" fmla="*/ 392648 w 1084166"/>
                <a:gd name="connsiteY92" fmla="*/ 283712 h 1006450"/>
                <a:gd name="connsiteX93" fmla="*/ 381569 w 1084166"/>
                <a:gd name="connsiteY93" fmla="*/ 297428 h 1006450"/>
                <a:gd name="connsiteX94" fmla="*/ 236376 w 1084166"/>
                <a:gd name="connsiteY94" fmla="*/ 370394 h 1006450"/>
                <a:gd name="connsiteX95" fmla="*/ 160763 w 1084166"/>
                <a:gd name="connsiteY95" fmla="*/ 370426 h 1006450"/>
                <a:gd name="connsiteX96" fmla="*/ 144637 w 1084166"/>
                <a:gd name="connsiteY96" fmla="*/ 371580 h 1006450"/>
                <a:gd name="connsiteX97" fmla="*/ 145033 w 1084166"/>
                <a:gd name="connsiteY97" fmla="*/ 493179 h 1006450"/>
                <a:gd name="connsiteX98" fmla="*/ 304009 w 1084166"/>
                <a:gd name="connsiteY98" fmla="*/ 652003 h 1006450"/>
                <a:gd name="connsiteX99" fmla="*/ 483233 w 1084166"/>
                <a:gd name="connsiteY99" fmla="*/ 529415 h 1006450"/>
                <a:gd name="connsiteX100" fmla="*/ 490619 w 1084166"/>
                <a:gd name="connsiteY100" fmla="*/ 377383 h 1006450"/>
                <a:gd name="connsiteX101" fmla="*/ 481452 w 1084166"/>
                <a:gd name="connsiteY101" fmla="*/ 368877 h 1006450"/>
                <a:gd name="connsiteX102" fmla="*/ 430076 w 1084166"/>
                <a:gd name="connsiteY102" fmla="*/ 333235 h 1006450"/>
                <a:gd name="connsiteX103" fmla="*/ 392648 w 1084166"/>
                <a:gd name="connsiteY103" fmla="*/ 283712 h 1006450"/>
                <a:gd name="connsiteX104" fmla="*/ 633900 w 1084166"/>
                <a:gd name="connsiteY104" fmla="*/ 968792 h 1006450"/>
                <a:gd name="connsiteX105" fmla="*/ 1044745 w 1084166"/>
                <a:gd name="connsiteY105" fmla="*/ 968792 h 1006450"/>
                <a:gd name="connsiteX106" fmla="*/ 909017 w 1084166"/>
                <a:gd name="connsiteY106" fmla="*/ 834104 h 1006450"/>
                <a:gd name="connsiteX107" fmla="*/ 844582 w 1084166"/>
                <a:gd name="connsiteY107" fmla="*/ 891969 h 1006450"/>
                <a:gd name="connsiteX108" fmla="*/ 774970 w 1084166"/>
                <a:gd name="connsiteY108" fmla="*/ 840830 h 1006450"/>
                <a:gd name="connsiteX109" fmla="*/ 763989 w 1084166"/>
                <a:gd name="connsiteY109" fmla="*/ 832291 h 1006450"/>
                <a:gd name="connsiteX110" fmla="*/ 708161 w 1084166"/>
                <a:gd name="connsiteY110" fmla="*/ 832488 h 1006450"/>
                <a:gd name="connsiteX111" fmla="*/ 638516 w 1084166"/>
                <a:gd name="connsiteY111" fmla="*/ 892760 h 1006450"/>
                <a:gd name="connsiteX112" fmla="*/ 633933 w 1084166"/>
                <a:gd name="connsiteY112" fmla="*/ 968759 h 1006450"/>
                <a:gd name="connsiteX113" fmla="*/ 906082 w 1084166"/>
                <a:gd name="connsiteY113" fmla="*/ 510654 h 1006450"/>
                <a:gd name="connsiteX114" fmla="*/ 819949 w 1084166"/>
                <a:gd name="connsiteY114" fmla="*/ 541614 h 1006450"/>
                <a:gd name="connsiteX115" fmla="*/ 726265 w 1084166"/>
                <a:gd name="connsiteY115" fmla="*/ 558397 h 1006450"/>
                <a:gd name="connsiteX116" fmla="*/ 726364 w 1084166"/>
                <a:gd name="connsiteY116" fmla="*/ 649299 h 1006450"/>
                <a:gd name="connsiteX117" fmla="*/ 840295 w 1084166"/>
                <a:gd name="connsiteY117" fmla="*/ 762358 h 1006450"/>
                <a:gd name="connsiteX118" fmla="*/ 956007 w 1084166"/>
                <a:gd name="connsiteY118" fmla="*/ 652662 h 1006450"/>
                <a:gd name="connsiteX119" fmla="*/ 956205 w 1084166"/>
                <a:gd name="connsiteY119" fmla="*/ 560540 h 1006450"/>
                <a:gd name="connsiteX120" fmla="*/ 950665 w 1084166"/>
                <a:gd name="connsiteY120" fmla="*/ 548340 h 1006450"/>
                <a:gd name="connsiteX121" fmla="*/ 906115 w 1084166"/>
                <a:gd name="connsiteY121" fmla="*/ 510621 h 1006450"/>
                <a:gd name="connsiteX122" fmla="*/ 269253 w 1084166"/>
                <a:gd name="connsiteY122" fmla="*/ 687381 h 1006450"/>
                <a:gd name="connsiteX123" fmla="*/ 269583 w 1084166"/>
                <a:gd name="connsiteY123" fmla="*/ 745114 h 1006450"/>
                <a:gd name="connsiteX124" fmla="*/ 313572 w 1084166"/>
                <a:gd name="connsiteY124" fmla="*/ 786559 h 1006450"/>
                <a:gd name="connsiteX125" fmla="*/ 363465 w 1084166"/>
                <a:gd name="connsiteY125" fmla="*/ 752763 h 1006450"/>
                <a:gd name="connsiteX126" fmla="*/ 367158 w 1084166"/>
                <a:gd name="connsiteY126" fmla="*/ 687381 h 1006450"/>
                <a:gd name="connsiteX127" fmla="*/ 269286 w 1084166"/>
                <a:gd name="connsiteY127" fmla="*/ 687381 h 1006450"/>
                <a:gd name="connsiteX128" fmla="*/ 809991 w 1084166"/>
                <a:gd name="connsiteY128" fmla="*/ 797736 h 1006450"/>
                <a:gd name="connsiteX129" fmla="*/ 825423 w 1084166"/>
                <a:gd name="connsiteY129" fmla="*/ 850722 h 1006450"/>
                <a:gd name="connsiteX130" fmla="*/ 860740 w 1084166"/>
                <a:gd name="connsiteY130" fmla="*/ 848018 h 1006450"/>
                <a:gd name="connsiteX131" fmla="*/ 869677 w 1084166"/>
                <a:gd name="connsiteY131" fmla="*/ 797769 h 1006450"/>
                <a:gd name="connsiteX132" fmla="*/ 810024 w 1084166"/>
                <a:gd name="connsiteY132" fmla="*/ 797769 h 1006450"/>
                <a:gd name="connsiteX133" fmla="*/ 105726 w 1084166"/>
                <a:gd name="connsiteY133" fmla="*/ 451965 h 1006450"/>
                <a:gd name="connsiteX134" fmla="*/ 105726 w 1084166"/>
                <a:gd name="connsiteY134" fmla="*/ 371646 h 1006450"/>
                <a:gd name="connsiteX135" fmla="*/ 64803 w 1084166"/>
                <a:gd name="connsiteY135" fmla="*/ 410454 h 1006450"/>
                <a:gd name="connsiteX136" fmla="*/ 105726 w 1084166"/>
                <a:gd name="connsiteY136" fmla="*/ 451932 h 1006450"/>
                <a:gd name="connsiteX137" fmla="*/ 529465 w 1084166"/>
                <a:gd name="connsiteY137" fmla="*/ 452229 h 1006450"/>
                <a:gd name="connsiteX138" fmla="*/ 570685 w 1084166"/>
                <a:gd name="connsiteY138" fmla="*/ 408673 h 1006450"/>
                <a:gd name="connsiteX139" fmla="*/ 529465 w 1084166"/>
                <a:gd name="connsiteY139" fmla="*/ 372734 h 1006450"/>
                <a:gd name="connsiteX140" fmla="*/ 529465 w 1084166"/>
                <a:gd name="connsiteY140" fmla="*/ 452229 h 1006450"/>
                <a:gd name="connsiteX141" fmla="*/ 687881 w 1084166"/>
                <a:gd name="connsiteY141" fmla="*/ 620581 h 1006450"/>
                <a:gd name="connsiteX142" fmla="*/ 687881 w 1084166"/>
                <a:gd name="connsiteY142" fmla="*/ 558496 h 1006450"/>
                <a:gd name="connsiteX143" fmla="*/ 649662 w 1084166"/>
                <a:gd name="connsiteY143" fmla="*/ 589060 h 1006450"/>
                <a:gd name="connsiteX144" fmla="*/ 687881 w 1084166"/>
                <a:gd name="connsiteY144" fmla="*/ 620581 h 1006450"/>
                <a:gd name="connsiteX145" fmla="*/ 993402 w 1084166"/>
                <a:gd name="connsiteY145" fmla="*/ 620515 h 1006450"/>
                <a:gd name="connsiteX146" fmla="*/ 1027763 w 1084166"/>
                <a:gd name="connsiteY146" fmla="*/ 604985 h 1006450"/>
                <a:gd name="connsiteX147" fmla="*/ 1026312 w 1084166"/>
                <a:gd name="connsiteY147" fmla="*/ 571651 h 1006450"/>
                <a:gd name="connsiteX148" fmla="*/ 993995 w 1084166"/>
                <a:gd name="connsiteY148" fmla="*/ 558628 h 1006450"/>
                <a:gd name="connsiteX149" fmla="*/ 993435 w 1084166"/>
                <a:gd name="connsiteY149" fmla="*/ 568618 h 1006450"/>
                <a:gd name="connsiteX150" fmla="*/ 993435 w 1084166"/>
                <a:gd name="connsiteY150" fmla="*/ 620515 h 10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084166" h="1006450">
                  <a:moveTo>
                    <a:pt x="595285" y="969749"/>
                  </a:moveTo>
                  <a:cubicBezTo>
                    <a:pt x="595285" y="931963"/>
                    <a:pt x="599967" y="895728"/>
                    <a:pt x="594230" y="861240"/>
                  </a:cubicBezTo>
                  <a:cubicBezTo>
                    <a:pt x="584469" y="802583"/>
                    <a:pt x="537379" y="762820"/>
                    <a:pt x="478089" y="757445"/>
                  </a:cubicBezTo>
                  <a:cubicBezTo>
                    <a:pt x="453126" y="755170"/>
                    <a:pt x="427801" y="757083"/>
                    <a:pt x="402178" y="757083"/>
                  </a:cubicBezTo>
                  <a:cubicBezTo>
                    <a:pt x="394693" y="779965"/>
                    <a:pt x="382756" y="799220"/>
                    <a:pt x="362014" y="811749"/>
                  </a:cubicBezTo>
                  <a:cubicBezTo>
                    <a:pt x="316870" y="839050"/>
                    <a:pt x="259261" y="820520"/>
                    <a:pt x="238718" y="770733"/>
                  </a:cubicBezTo>
                  <a:cubicBezTo>
                    <a:pt x="233672" y="758533"/>
                    <a:pt x="227736" y="755368"/>
                    <a:pt x="215898" y="756390"/>
                  </a:cubicBezTo>
                  <a:cubicBezTo>
                    <a:pt x="187638" y="758863"/>
                    <a:pt x="158553" y="757149"/>
                    <a:pt x="131183" y="763314"/>
                  </a:cubicBezTo>
                  <a:cubicBezTo>
                    <a:pt x="80961" y="774689"/>
                    <a:pt x="42313" y="821641"/>
                    <a:pt x="38224" y="872780"/>
                  </a:cubicBezTo>
                  <a:cubicBezTo>
                    <a:pt x="35949" y="901135"/>
                    <a:pt x="37103" y="929754"/>
                    <a:pt x="36839" y="958274"/>
                  </a:cubicBezTo>
                  <a:cubicBezTo>
                    <a:pt x="36839" y="961473"/>
                    <a:pt x="37466" y="964671"/>
                    <a:pt x="38026" y="969781"/>
                  </a:cubicBezTo>
                  <a:cubicBezTo>
                    <a:pt x="54811" y="969781"/>
                    <a:pt x="71068" y="969881"/>
                    <a:pt x="87325" y="969781"/>
                  </a:cubicBezTo>
                  <a:cubicBezTo>
                    <a:pt x="99395" y="969683"/>
                    <a:pt x="108199" y="974002"/>
                    <a:pt x="108430" y="987256"/>
                  </a:cubicBezTo>
                  <a:cubicBezTo>
                    <a:pt x="108661" y="1001236"/>
                    <a:pt x="99625" y="1006314"/>
                    <a:pt x="86930" y="1006380"/>
                  </a:cubicBezTo>
                  <a:cubicBezTo>
                    <a:pt x="65001" y="1006479"/>
                    <a:pt x="43072" y="1006479"/>
                    <a:pt x="21110" y="1006347"/>
                  </a:cubicBezTo>
                  <a:cubicBezTo>
                    <a:pt x="8975" y="1006281"/>
                    <a:pt x="-259" y="1000115"/>
                    <a:pt x="6" y="988015"/>
                  </a:cubicBezTo>
                  <a:cubicBezTo>
                    <a:pt x="1061" y="941030"/>
                    <a:pt x="-1907" y="893057"/>
                    <a:pt x="6568" y="847293"/>
                  </a:cubicBezTo>
                  <a:cubicBezTo>
                    <a:pt x="20318" y="773140"/>
                    <a:pt x="88678" y="721605"/>
                    <a:pt x="164258" y="720056"/>
                  </a:cubicBezTo>
                  <a:cubicBezTo>
                    <a:pt x="186121" y="719594"/>
                    <a:pt x="208017" y="719990"/>
                    <a:pt x="232122" y="719990"/>
                  </a:cubicBezTo>
                  <a:cubicBezTo>
                    <a:pt x="232122" y="704856"/>
                    <a:pt x="232584" y="690777"/>
                    <a:pt x="231759" y="676797"/>
                  </a:cubicBezTo>
                  <a:cubicBezTo>
                    <a:pt x="231562" y="673533"/>
                    <a:pt x="227605" y="669346"/>
                    <a:pt x="224274" y="667598"/>
                  </a:cubicBezTo>
                  <a:cubicBezTo>
                    <a:pt x="153310" y="630538"/>
                    <a:pt x="115850" y="571124"/>
                    <a:pt x="106616" y="491300"/>
                  </a:cubicBezTo>
                  <a:cubicBezTo>
                    <a:pt x="102890" y="490607"/>
                    <a:pt x="98768" y="489783"/>
                    <a:pt x="94613" y="489124"/>
                  </a:cubicBezTo>
                  <a:cubicBezTo>
                    <a:pt x="34399" y="479859"/>
                    <a:pt x="7359" y="411443"/>
                    <a:pt x="44292" y="362876"/>
                  </a:cubicBezTo>
                  <a:cubicBezTo>
                    <a:pt x="48776" y="356974"/>
                    <a:pt x="51415" y="348336"/>
                    <a:pt x="51744" y="340818"/>
                  </a:cubicBezTo>
                  <a:cubicBezTo>
                    <a:pt x="53360" y="304154"/>
                    <a:pt x="51612" y="267193"/>
                    <a:pt x="55207" y="230759"/>
                  </a:cubicBezTo>
                  <a:cubicBezTo>
                    <a:pt x="66683" y="114304"/>
                    <a:pt x="165280" y="15884"/>
                    <a:pt x="281982" y="2069"/>
                  </a:cubicBezTo>
                  <a:cubicBezTo>
                    <a:pt x="445641" y="-17285"/>
                    <a:pt x="580644" y="101313"/>
                    <a:pt x="582325" y="265973"/>
                  </a:cubicBezTo>
                  <a:cubicBezTo>
                    <a:pt x="582490" y="280777"/>
                    <a:pt x="582325" y="295581"/>
                    <a:pt x="582358" y="310385"/>
                  </a:cubicBezTo>
                  <a:cubicBezTo>
                    <a:pt x="582358" y="333037"/>
                    <a:pt x="583512" y="353446"/>
                    <a:pt x="597165" y="375108"/>
                  </a:cubicBezTo>
                  <a:cubicBezTo>
                    <a:pt x="626480" y="421598"/>
                    <a:pt x="594691" y="481046"/>
                    <a:pt x="539952" y="489157"/>
                  </a:cubicBezTo>
                  <a:cubicBezTo>
                    <a:pt x="536753" y="489618"/>
                    <a:pt x="533488" y="489816"/>
                    <a:pt x="530817" y="490080"/>
                  </a:cubicBezTo>
                  <a:cubicBezTo>
                    <a:pt x="524651" y="512797"/>
                    <a:pt x="520265" y="535383"/>
                    <a:pt x="512384" y="556682"/>
                  </a:cubicBezTo>
                  <a:cubicBezTo>
                    <a:pt x="494939" y="603798"/>
                    <a:pt x="462623" y="639078"/>
                    <a:pt x="418798" y="662916"/>
                  </a:cubicBezTo>
                  <a:cubicBezTo>
                    <a:pt x="406762" y="669445"/>
                    <a:pt x="401684" y="676006"/>
                    <a:pt x="403069" y="689227"/>
                  </a:cubicBezTo>
                  <a:cubicBezTo>
                    <a:pt x="404058" y="698426"/>
                    <a:pt x="403267" y="707823"/>
                    <a:pt x="403267" y="719924"/>
                  </a:cubicBezTo>
                  <a:cubicBezTo>
                    <a:pt x="423415" y="719924"/>
                    <a:pt x="442871" y="719990"/>
                    <a:pt x="462326" y="719924"/>
                  </a:cubicBezTo>
                  <a:cubicBezTo>
                    <a:pt x="510735" y="719726"/>
                    <a:pt x="553406" y="735190"/>
                    <a:pt x="586414" y="770766"/>
                  </a:cubicBezTo>
                  <a:cubicBezTo>
                    <a:pt x="602869" y="788505"/>
                    <a:pt x="614839" y="810431"/>
                    <a:pt x="630140" y="832357"/>
                  </a:cubicBezTo>
                  <a:cubicBezTo>
                    <a:pt x="666776" y="789329"/>
                    <a:pt x="719439" y="793945"/>
                    <a:pt x="775926" y="795264"/>
                  </a:cubicBezTo>
                  <a:cubicBezTo>
                    <a:pt x="771079" y="787515"/>
                    <a:pt x="769397" y="781547"/>
                    <a:pt x="765539" y="779207"/>
                  </a:cubicBezTo>
                  <a:cubicBezTo>
                    <a:pt x="720626" y="752137"/>
                    <a:pt x="696125" y="712011"/>
                    <a:pt x="688672" y="659718"/>
                  </a:cubicBezTo>
                  <a:cubicBezTo>
                    <a:pt x="683726" y="659125"/>
                    <a:pt x="678945" y="658465"/>
                    <a:pt x="674163" y="657938"/>
                  </a:cubicBezTo>
                  <a:cubicBezTo>
                    <a:pt x="647848" y="655036"/>
                    <a:pt x="629283" y="641089"/>
                    <a:pt x="618533" y="617350"/>
                  </a:cubicBezTo>
                  <a:cubicBezTo>
                    <a:pt x="607057" y="592061"/>
                    <a:pt x="610487" y="567629"/>
                    <a:pt x="627997" y="546494"/>
                  </a:cubicBezTo>
                  <a:cubicBezTo>
                    <a:pt x="635647" y="537262"/>
                    <a:pt x="637989" y="528261"/>
                    <a:pt x="638022" y="516853"/>
                  </a:cubicBezTo>
                  <a:cubicBezTo>
                    <a:pt x="638219" y="476957"/>
                    <a:pt x="633042" y="436205"/>
                    <a:pt x="648640" y="398090"/>
                  </a:cubicBezTo>
                  <a:cubicBezTo>
                    <a:pt x="657477" y="376493"/>
                    <a:pt x="669777" y="356216"/>
                    <a:pt x="681814" y="336136"/>
                  </a:cubicBezTo>
                  <a:cubicBezTo>
                    <a:pt x="688046" y="325717"/>
                    <a:pt x="698532" y="320903"/>
                    <a:pt x="709777" y="329575"/>
                  </a:cubicBezTo>
                  <a:cubicBezTo>
                    <a:pt x="720824" y="338081"/>
                    <a:pt x="719043" y="348599"/>
                    <a:pt x="711063" y="358326"/>
                  </a:cubicBezTo>
                  <a:cubicBezTo>
                    <a:pt x="672317" y="405475"/>
                    <a:pt x="672415" y="461065"/>
                    <a:pt x="675713" y="521963"/>
                  </a:cubicBezTo>
                  <a:cubicBezTo>
                    <a:pt x="711755" y="518732"/>
                    <a:pt x="747204" y="517446"/>
                    <a:pt x="782027" y="512006"/>
                  </a:cubicBezTo>
                  <a:cubicBezTo>
                    <a:pt x="825489" y="505214"/>
                    <a:pt x="867962" y="494333"/>
                    <a:pt x="901037" y="461527"/>
                  </a:cubicBezTo>
                  <a:cubicBezTo>
                    <a:pt x="910468" y="452163"/>
                    <a:pt x="923295" y="455790"/>
                    <a:pt x="929858" y="467659"/>
                  </a:cubicBezTo>
                  <a:cubicBezTo>
                    <a:pt x="931704" y="470989"/>
                    <a:pt x="932759" y="474748"/>
                    <a:pt x="934276" y="478276"/>
                  </a:cubicBezTo>
                  <a:cubicBezTo>
                    <a:pt x="947862" y="509665"/>
                    <a:pt x="969758" y="522161"/>
                    <a:pt x="1004515" y="518402"/>
                  </a:cubicBezTo>
                  <a:cubicBezTo>
                    <a:pt x="1016650" y="426379"/>
                    <a:pt x="995051" y="344346"/>
                    <a:pt x="896552" y="305572"/>
                  </a:cubicBezTo>
                  <a:cubicBezTo>
                    <a:pt x="860114" y="291229"/>
                    <a:pt x="822521" y="292449"/>
                    <a:pt x="785423" y="305308"/>
                  </a:cubicBezTo>
                  <a:cubicBezTo>
                    <a:pt x="781301" y="306726"/>
                    <a:pt x="777245" y="308572"/>
                    <a:pt x="773024" y="309594"/>
                  </a:cubicBezTo>
                  <a:cubicBezTo>
                    <a:pt x="762406" y="312199"/>
                    <a:pt x="752679" y="308374"/>
                    <a:pt x="751063" y="298186"/>
                  </a:cubicBezTo>
                  <a:cubicBezTo>
                    <a:pt x="750007" y="291427"/>
                    <a:pt x="754459" y="279854"/>
                    <a:pt x="759966" y="276755"/>
                  </a:cubicBezTo>
                  <a:cubicBezTo>
                    <a:pt x="772134" y="269929"/>
                    <a:pt x="786248" y="265577"/>
                    <a:pt x="800098" y="262907"/>
                  </a:cubicBezTo>
                  <a:cubicBezTo>
                    <a:pt x="927252" y="238541"/>
                    <a:pt x="1041151" y="330795"/>
                    <a:pt x="1044119" y="460142"/>
                  </a:cubicBezTo>
                  <a:cubicBezTo>
                    <a:pt x="1044416" y="472737"/>
                    <a:pt x="1044317" y="485365"/>
                    <a:pt x="1044217" y="497993"/>
                  </a:cubicBezTo>
                  <a:cubicBezTo>
                    <a:pt x="1044020" y="518073"/>
                    <a:pt x="1045537" y="535712"/>
                    <a:pt x="1058760" y="554341"/>
                  </a:cubicBezTo>
                  <a:cubicBezTo>
                    <a:pt x="1087746" y="595193"/>
                    <a:pt x="1058265" y="652431"/>
                    <a:pt x="1008439" y="657872"/>
                  </a:cubicBezTo>
                  <a:cubicBezTo>
                    <a:pt x="1004119" y="658333"/>
                    <a:pt x="999766" y="658630"/>
                    <a:pt x="994424" y="659125"/>
                  </a:cubicBezTo>
                  <a:cubicBezTo>
                    <a:pt x="992973" y="664960"/>
                    <a:pt x="991391" y="670632"/>
                    <a:pt x="990170" y="676336"/>
                  </a:cubicBezTo>
                  <a:cubicBezTo>
                    <a:pt x="981036" y="719297"/>
                    <a:pt x="957920" y="752401"/>
                    <a:pt x="921053" y="776338"/>
                  </a:cubicBezTo>
                  <a:cubicBezTo>
                    <a:pt x="916305" y="779437"/>
                    <a:pt x="913534" y="785636"/>
                    <a:pt x="909874" y="790384"/>
                  </a:cubicBezTo>
                  <a:cubicBezTo>
                    <a:pt x="915183" y="791901"/>
                    <a:pt x="920394" y="794275"/>
                    <a:pt x="925802" y="794802"/>
                  </a:cubicBezTo>
                  <a:cubicBezTo>
                    <a:pt x="952314" y="797506"/>
                    <a:pt x="980278" y="795297"/>
                    <a:pt x="1005174" y="803078"/>
                  </a:cubicBezTo>
                  <a:cubicBezTo>
                    <a:pt x="1051637" y="817618"/>
                    <a:pt x="1077919" y="852997"/>
                    <a:pt x="1082601" y="901564"/>
                  </a:cubicBezTo>
                  <a:cubicBezTo>
                    <a:pt x="1085273" y="929293"/>
                    <a:pt x="1083723" y="957450"/>
                    <a:pt x="1083690" y="985410"/>
                  </a:cubicBezTo>
                  <a:cubicBezTo>
                    <a:pt x="1083690" y="999588"/>
                    <a:pt x="1075644" y="1006215"/>
                    <a:pt x="1061827" y="1006413"/>
                  </a:cubicBezTo>
                  <a:cubicBezTo>
                    <a:pt x="1058002" y="1006479"/>
                    <a:pt x="1054143" y="1006413"/>
                    <a:pt x="1050318" y="1006413"/>
                  </a:cubicBezTo>
                  <a:cubicBezTo>
                    <a:pt x="764055" y="1006413"/>
                    <a:pt x="477825" y="1006413"/>
                    <a:pt x="191562" y="1006413"/>
                  </a:cubicBezTo>
                  <a:cubicBezTo>
                    <a:pt x="168446" y="1006413"/>
                    <a:pt x="158982" y="1001137"/>
                    <a:pt x="158784" y="988147"/>
                  </a:cubicBezTo>
                  <a:cubicBezTo>
                    <a:pt x="158586" y="974859"/>
                    <a:pt x="167424" y="969814"/>
                    <a:pt x="191034" y="969814"/>
                  </a:cubicBezTo>
                  <a:cubicBezTo>
                    <a:pt x="319343" y="969814"/>
                    <a:pt x="447685" y="969814"/>
                    <a:pt x="575994" y="969814"/>
                  </a:cubicBezTo>
                  <a:lnTo>
                    <a:pt x="595054" y="969814"/>
                  </a:lnTo>
                  <a:close/>
                  <a:moveTo>
                    <a:pt x="545623" y="334422"/>
                  </a:moveTo>
                  <a:cubicBezTo>
                    <a:pt x="545623" y="307979"/>
                    <a:pt x="546118" y="282920"/>
                    <a:pt x="545524" y="257895"/>
                  </a:cubicBezTo>
                  <a:cubicBezTo>
                    <a:pt x="542721" y="135934"/>
                    <a:pt x="441881" y="35305"/>
                    <a:pt x="319772" y="36261"/>
                  </a:cubicBezTo>
                  <a:cubicBezTo>
                    <a:pt x="176920" y="37382"/>
                    <a:pt x="64770" y="152782"/>
                    <a:pt x="91052" y="333235"/>
                  </a:cubicBezTo>
                  <a:cubicBezTo>
                    <a:pt x="141439" y="333235"/>
                    <a:pt x="191793" y="333564"/>
                    <a:pt x="242114" y="333136"/>
                  </a:cubicBezTo>
                  <a:cubicBezTo>
                    <a:pt x="288049" y="332740"/>
                    <a:pt x="324224" y="312858"/>
                    <a:pt x="351429" y="276161"/>
                  </a:cubicBezTo>
                  <a:cubicBezTo>
                    <a:pt x="359244" y="265610"/>
                    <a:pt x="366828" y="254829"/>
                    <a:pt x="374973" y="244541"/>
                  </a:cubicBezTo>
                  <a:cubicBezTo>
                    <a:pt x="386680" y="229770"/>
                    <a:pt x="398156" y="229737"/>
                    <a:pt x="409829" y="244640"/>
                  </a:cubicBezTo>
                  <a:cubicBezTo>
                    <a:pt x="420645" y="258422"/>
                    <a:pt x="432318" y="271842"/>
                    <a:pt x="441024" y="286910"/>
                  </a:cubicBezTo>
                  <a:cubicBezTo>
                    <a:pt x="461007" y="321563"/>
                    <a:pt x="488081" y="340653"/>
                    <a:pt x="529630" y="333663"/>
                  </a:cubicBezTo>
                  <a:cubicBezTo>
                    <a:pt x="533851" y="332971"/>
                    <a:pt x="538336" y="334026"/>
                    <a:pt x="545590" y="334455"/>
                  </a:cubicBezTo>
                  <a:close/>
                  <a:moveTo>
                    <a:pt x="392648" y="283712"/>
                  </a:moveTo>
                  <a:cubicBezTo>
                    <a:pt x="388296" y="289086"/>
                    <a:pt x="384734" y="293141"/>
                    <a:pt x="381569" y="297428"/>
                  </a:cubicBezTo>
                  <a:cubicBezTo>
                    <a:pt x="345427" y="346159"/>
                    <a:pt x="297118" y="370624"/>
                    <a:pt x="236376" y="370394"/>
                  </a:cubicBezTo>
                  <a:cubicBezTo>
                    <a:pt x="211182" y="370295"/>
                    <a:pt x="185956" y="370328"/>
                    <a:pt x="160763" y="370426"/>
                  </a:cubicBezTo>
                  <a:cubicBezTo>
                    <a:pt x="155552" y="370426"/>
                    <a:pt x="150375" y="371152"/>
                    <a:pt x="144637" y="371580"/>
                  </a:cubicBezTo>
                  <a:cubicBezTo>
                    <a:pt x="144637" y="413355"/>
                    <a:pt x="142692" y="453383"/>
                    <a:pt x="145033" y="493179"/>
                  </a:cubicBezTo>
                  <a:cubicBezTo>
                    <a:pt x="150045" y="577289"/>
                    <a:pt x="216689" y="642705"/>
                    <a:pt x="304009" y="652003"/>
                  </a:cubicBezTo>
                  <a:cubicBezTo>
                    <a:pt x="382294" y="660344"/>
                    <a:pt x="460447" y="607063"/>
                    <a:pt x="483233" y="529415"/>
                  </a:cubicBezTo>
                  <a:cubicBezTo>
                    <a:pt x="497907" y="479430"/>
                    <a:pt x="488839" y="428094"/>
                    <a:pt x="490619" y="377383"/>
                  </a:cubicBezTo>
                  <a:cubicBezTo>
                    <a:pt x="490718" y="374548"/>
                    <a:pt x="485113" y="369701"/>
                    <a:pt x="481452" y="368877"/>
                  </a:cubicBezTo>
                  <a:cubicBezTo>
                    <a:pt x="459424" y="363766"/>
                    <a:pt x="443069" y="351270"/>
                    <a:pt x="430076" y="333235"/>
                  </a:cubicBezTo>
                  <a:cubicBezTo>
                    <a:pt x="418271" y="316848"/>
                    <a:pt x="405740" y="300989"/>
                    <a:pt x="392648" y="283712"/>
                  </a:cubicBezTo>
                  <a:close/>
                  <a:moveTo>
                    <a:pt x="633900" y="968792"/>
                  </a:moveTo>
                  <a:lnTo>
                    <a:pt x="1044745" y="968792"/>
                  </a:lnTo>
                  <a:cubicBezTo>
                    <a:pt x="1059518" y="853063"/>
                    <a:pt x="1012099" y="820421"/>
                    <a:pt x="909017" y="834104"/>
                  </a:cubicBezTo>
                  <a:cubicBezTo>
                    <a:pt x="898695" y="870603"/>
                    <a:pt x="876272" y="890749"/>
                    <a:pt x="844582" y="891969"/>
                  </a:cubicBezTo>
                  <a:cubicBezTo>
                    <a:pt x="811211" y="893255"/>
                    <a:pt x="788424" y="876176"/>
                    <a:pt x="774970" y="840830"/>
                  </a:cubicBezTo>
                  <a:cubicBezTo>
                    <a:pt x="773519" y="837005"/>
                    <a:pt x="767847" y="832455"/>
                    <a:pt x="763989" y="832291"/>
                  </a:cubicBezTo>
                  <a:cubicBezTo>
                    <a:pt x="745391" y="831532"/>
                    <a:pt x="726694" y="831202"/>
                    <a:pt x="708161" y="832488"/>
                  </a:cubicBezTo>
                  <a:cubicBezTo>
                    <a:pt x="674987" y="834796"/>
                    <a:pt x="643594" y="860811"/>
                    <a:pt x="638516" y="892760"/>
                  </a:cubicBezTo>
                  <a:cubicBezTo>
                    <a:pt x="634625" y="917324"/>
                    <a:pt x="635317" y="942613"/>
                    <a:pt x="633933" y="968759"/>
                  </a:cubicBezTo>
                  <a:close/>
                  <a:moveTo>
                    <a:pt x="906082" y="510654"/>
                  </a:moveTo>
                  <a:cubicBezTo>
                    <a:pt x="877360" y="521205"/>
                    <a:pt x="849297" y="533833"/>
                    <a:pt x="819949" y="541614"/>
                  </a:cubicBezTo>
                  <a:cubicBezTo>
                    <a:pt x="790007" y="549560"/>
                    <a:pt x="758812" y="552792"/>
                    <a:pt x="726265" y="558397"/>
                  </a:cubicBezTo>
                  <a:cubicBezTo>
                    <a:pt x="726265" y="588203"/>
                    <a:pt x="725803" y="618767"/>
                    <a:pt x="726364" y="649299"/>
                  </a:cubicBezTo>
                  <a:cubicBezTo>
                    <a:pt x="727485" y="711681"/>
                    <a:pt x="778301" y="761864"/>
                    <a:pt x="840295" y="762358"/>
                  </a:cubicBezTo>
                  <a:cubicBezTo>
                    <a:pt x="901300" y="762853"/>
                    <a:pt x="953501" y="713956"/>
                    <a:pt x="956007" y="652662"/>
                  </a:cubicBezTo>
                  <a:cubicBezTo>
                    <a:pt x="957260" y="621999"/>
                    <a:pt x="956568" y="591236"/>
                    <a:pt x="956205" y="560540"/>
                  </a:cubicBezTo>
                  <a:cubicBezTo>
                    <a:pt x="956139" y="556386"/>
                    <a:pt x="953765" y="551110"/>
                    <a:pt x="950665" y="548340"/>
                  </a:cubicBezTo>
                  <a:cubicBezTo>
                    <a:pt x="935727" y="535020"/>
                    <a:pt x="920162" y="522392"/>
                    <a:pt x="906115" y="510621"/>
                  </a:cubicBezTo>
                  <a:close/>
                  <a:moveTo>
                    <a:pt x="269253" y="687381"/>
                  </a:moveTo>
                  <a:cubicBezTo>
                    <a:pt x="269253" y="705812"/>
                    <a:pt x="268000" y="725595"/>
                    <a:pt x="269583" y="745114"/>
                  </a:cubicBezTo>
                  <a:cubicBezTo>
                    <a:pt x="271462" y="768095"/>
                    <a:pt x="290720" y="785010"/>
                    <a:pt x="313572" y="786559"/>
                  </a:cubicBezTo>
                  <a:cubicBezTo>
                    <a:pt x="337150" y="788142"/>
                    <a:pt x="359969" y="774492"/>
                    <a:pt x="363465" y="752763"/>
                  </a:cubicBezTo>
                  <a:cubicBezTo>
                    <a:pt x="366960" y="730969"/>
                    <a:pt x="366136" y="708450"/>
                    <a:pt x="367158" y="687381"/>
                  </a:cubicBezTo>
                  <a:lnTo>
                    <a:pt x="269286" y="687381"/>
                  </a:lnTo>
                  <a:close/>
                  <a:moveTo>
                    <a:pt x="809991" y="797736"/>
                  </a:moveTo>
                  <a:cubicBezTo>
                    <a:pt x="809001" y="817190"/>
                    <a:pt x="804780" y="837896"/>
                    <a:pt x="825423" y="850722"/>
                  </a:cubicBezTo>
                  <a:cubicBezTo>
                    <a:pt x="837064" y="857975"/>
                    <a:pt x="849693" y="856887"/>
                    <a:pt x="860740" y="848018"/>
                  </a:cubicBezTo>
                  <a:cubicBezTo>
                    <a:pt x="873073" y="838061"/>
                    <a:pt x="876404" y="817289"/>
                    <a:pt x="869677" y="797769"/>
                  </a:cubicBezTo>
                  <a:lnTo>
                    <a:pt x="810024" y="797769"/>
                  </a:lnTo>
                  <a:close/>
                  <a:moveTo>
                    <a:pt x="105726" y="451965"/>
                  </a:moveTo>
                  <a:lnTo>
                    <a:pt x="105726" y="371646"/>
                  </a:lnTo>
                  <a:cubicBezTo>
                    <a:pt x="80994" y="372405"/>
                    <a:pt x="65330" y="387802"/>
                    <a:pt x="64803" y="410454"/>
                  </a:cubicBezTo>
                  <a:cubicBezTo>
                    <a:pt x="64242" y="434655"/>
                    <a:pt x="79675" y="450547"/>
                    <a:pt x="105726" y="451932"/>
                  </a:cubicBezTo>
                  <a:close/>
                  <a:moveTo>
                    <a:pt x="529465" y="452229"/>
                  </a:moveTo>
                  <a:cubicBezTo>
                    <a:pt x="555879" y="450053"/>
                    <a:pt x="572499" y="432116"/>
                    <a:pt x="570685" y="408673"/>
                  </a:cubicBezTo>
                  <a:cubicBezTo>
                    <a:pt x="568970" y="386286"/>
                    <a:pt x="550833" y="370361"/>
                    <a:pt x="529465" y="372734"/>
                  </a:cubicBezTo>
                  <a:lnTo>
                    <a:pt x="529465" y="452229"/>
                  </a:lnTo>
                  <a:close/>
                  <a:moveTo>
                    <a:pt x="687881" y="620581"/>
                  </a:moveTo>
                  <a:lnTo>
                    <a:pt x="687881" y="558496"/>
                  </a:lnTo>
                  <a:cubicBezTo>
                    <a:pt x="664996" y="556550"/>
                    <a:pt x="649827" y="569112"/>
                    <a:pt x="649662" y="589060"/>
                  </a:cubicBezTo>
                  <a:cubicBezTo>
                    <a:pt x="649497" y="609008"/>
                    <a:pt x="663842" y="621339"/>
                    <a:pt x="687881" y="620581"/>
                  </a:cubicBezTo>
                  <a:close/>
                  <a:moveTo>
                    <a:pt x="993402" y="620515"/>
                  </a:moveTo>
                  <a:cubicBezTo>
                    <a:pt x="1010022" y="623087"/>
                    <a:pt x="1023146" y="618273"/>
                    <a:pt x="1027763" y="604985"/>
                  </a:cubicBezTo>
                  <a:cubicBezTo>
                    <a:pt x="1031192" y="595028"/>
                    <a:pt x="1030467" y="581378"/>
                    <a:pt x="1026312" y="571651"/>
                  </a:cubicBezTo>
                  <a:cubicBezTo>
                    <a:pt x="1021200" y="559683"/>
                    <a:pt x="1008801" y="554836"/>
                    <a:pt x="993995" y="558628"/>
                  </a:cubicBezTo>
                  <a:cubicBezTo>
                    <a:pt x="993798" y="562254"/>
                    <a:pt x="993468" y="565453"/>
                    <a:pt x="993435" y="568618"/>
                  </a:cubicBezTo>
                  <a:cubicBezTo>
                    <a:pt x="993369" y="585466"/>
                    <a:pt x="993435" y="602315"/>
                    <a:pt x="993435" y="620515"/>
                  </a:cubicBezTo>
                  <a:close/>
                </a:path>
              </a:pathLst>
            </a:custGeom>
            <a:grpFill/>
            <a:ln w="0" cap="flat">
              <a:solidFill>
                <a:schemeClr val="tx1"/>
              </a:solidFill>
              <a:prstDash val="solid"/>
              <a:miter/>
            </a:ln>
          </p:spPr>
          <p:txBody>
            <a:bodyPr rtlCol="0" anchor="ctr"/>
            <a:lstStyle/>
            <a:p>
              <a:pPr algn="l" rtl="0"/>
              <a:endParaRPr lang="x-es-XL"/>
            </a:p>
          </p:txBody>
        </p:sp>
        <p:grpSp>
          <p:nvGrpSpPr>
            <p:cNvPr id="17" name="Graphic 35">
              <a:extLst>
                <a:ext uri="{FF2B5EF4-FFF2-40B4-BE49-F238E27FC236}">
                  <a16:creationId xmlns:a16="http://schemas.microsoft.com/office/drawing/2014/main" id="{50EE4678-FA14-8801-000F-76DB4EB6FAE3}"/>
                </a:ext>
              </a:extLst>
            </p:cNvPr>
            <p:cNvGrpSpPr/>
            <p:nvPr/>
          </p:nvGrpSpPr>
          <p:grpSpPr>
            <a:xfrm>
              <a:off x="5013331" y="2139454"/>
              <a:ext cx="445536" cy="425606"/>
              <a:chOff x="5013331" y="2139454"/>
              <a:chExt cx="445536" cy="425606"/>
            </a:xfrm>
            <a:grpFill/>
          </p:grpSpPr>
          <p:sp>
            <p:nvSpPr>
              <p:cNvPr id="18" name="Freeform 70">
                <a:extLst>
                  <a:ext uri="{FF2B5EF4-FFF2-40B4-BE49-F238E27FC236}">
                    <a16:creationId xmlns:a16="http://schemas.microsoft.com/office/drawing/2014/main" id="{11B2743C-7DDC-CCC2-43F5-23E66CACDA98}"/>
                  </a:ext>
                </a:extLst>
              </p:cNvPr>
              <p:cNvSpPr/>
              <p:nvPr/>
            </p:nvSpPr>
            <p:spPr>
              <a:xfrm>
                <a:off x="5155431" y="2337622"/>
                <a:ext cx="303436" cy="227438"/>
              </a:xfrm>
              <a:custGeom>
                <a:avLst/>
                <a:gdLst>
                  <a:gd name="connsiteX0" fmla="*/ 257054 w 303436"/>
                  <a:gd name="connsiteY0" fmla="*/ 131137 h 227438"/>
                  <a:gd name="connsiteX1" fmla="*/ 250459 w 303436"/>
                  <a:gd name="connsiteY1" fmla="*/ 135060 h 227438"/>
                  <a:gd name="connsiteX2" fmla="*/ 178143 w 303436"/>
                  <a:gd name="connsiteY2" fmla="*/ 201531 h 227438"/>
                  <a:gd name="connsiteX3" fmla="*/ 173460 w 303436"/>
                  <a:gd name="connsiteY3" fmla="*/ 216698 h 227438"/>
                  <a:gd name="connsiteX4" fmla="*/ 186354 w 303436"/>
                  <a:gd name="connsiteY4" fmla="*/ 227182 h 227438"/>
                  <a:gd name="connsiteX5" fmla="*/ 202380 w 303436"/>
                  <a:gd name="connsiteY5" fmla="*/ 221149 h 227438"/>
                  <a:gd name="connsiteX6" fmla="*/ 291184 w 303436"/>
                  <a:gd name="connsiteY6" fmla="*/ 139215 h 227438"/>
                  <a:gd name="connsiteX7" fmla="*/ 300912 w 303436"/>
                  <a:gd name="connsiteY7" fmla="*/ 125400 h 227438"/>
                  <a:gd name="connsiteX8" fmla="*/ 290492 w 303436"/>
                  <a:gd name="connsiteY8" fmla="*/ 87680 h 227438"/>
                  <a:gd name="connsiteX9" fmla="*/ 209635 w 303436"/>
                  <a:gd name="connsiteY9" fmla="*/ 13330 h 227438"/>
                  <a:gd name="connsiteX10" fmla="*/ 199577 w 303436"/>
                  <a:gd name="connsiteY10" fmla="*/ 4197 h 227438"/>
                  <a:gd name="connsiteX11" fmla="*/ 177154 w 303436"/>
                  <a:gd name="connsiteY11" fmla="*/ 4361 h 227438"/>
                  <a:gd name="connsiteX12" fmla="*/ 176824 w 303436"/>
                  <a:gd name="connsiteY12" fmla="*/ 24969 h 227438"/>
                  <a:gd name="connsiteX13" fmla="*/ 186255 w 303436"/>
                  <a:gd name="connsiteY13" fmla="*/ 33772 h 227438"/>
                  <a:gd name="connsiteX14" fmla="*/ 250954 w 303436"/>
                  <a:gd name="connsiteY14" fmla="*/ 93285 h 227438"/>
                  <a:gd name="connsiteX15" fmla="*/ 256823 w 303436"/>
                  <a:gd name="connsiteY15" fmla="*/ 98989 h 227438"/>
                  <a:gd name="connsiteX16" fmla="*/ 247656 w 303436"/>
                  <a:gd name="connsiteY16" fmla="*/ 98989 h 227438"/>
                  <a:gd name="connsiteX17" fmla="*/ 19595 w 303436"/>
                  <a:gd name="connsiteY17" fmla="*/ 99121 h 227438"/>
                  <a:gd name="connsiteX18" fmla="*/ 6933 w 303436"/>
                  <a:gd name="connsiteY18" fmla="*/ 102089 h 227438"/>
                  <a:gd name="connsiteX19" fmla="*/ 304 w 303436"/>
                  <a:gd name="connsiteY19" fmla="*/ 116530 h 227438"/>
                  <a:gd name="connsiteX20" fmla="*/ 13297 w 303436"/>
                  <a:gd name="connsiteY20" fmla="*/ 128367 h 227438"/>
                  <a:gd name="connsiteX21" fmla="*/ 21343 w 303436"/>
                  <a:gd name="connsiteY21" fmla="*/ 128664 h 227438"/>
                  <a:gd name="connsiteX22" fmla="*/ 247392 w 303436"/>
                  <a:gd name="connsiteY22" fmla="*/ 128664 h 227438"/>
                  <a:gd name="connsiteX23" fmla="*/ 255175 w 303436"/>
                  <a:gd name="connsiteY23" fmla="*/ 128664 h 227438"/>
                  <a:gd name="connsiteX24" fmla="*/ 257054 w 303436"/>
                  <a:gd name="connsiteY24" fmla="*/ 131137 h 2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436" h="227438">
                    <a:moveTo>
                      <a:pt x="257054" y="131137"/>
                    </a:moveTo>
                    <a:cubicBezTo>
                      <a:pt x="254845" y="132423"/>
                      <a:pt x="252273" y="133412"/>
                      <a:pt x="250459" y="135060"/>
                    </a:cubicBezTo>
                    <a:cubicBezTo>
                      <a:pt x="226288" y="157151"/>
                      <a:pt x="202215" y="179341"/>
                      <a:pt x="178143" y="201531"/>
                    </a:cubicBezTo>
                    <a:cubicBezTo>
                      <a:pt x="173559" y="205751"/>
                      <a:pt x="171416" y="210697"/>
                      <a:pt x="173460" y="216698"/>
                    </a:cubicBezTo>
                    <a:cubicBezTo>
                      <a:pt x="175472" y="222566"/>
                      <a:pt x="179891" y="226028"/>
                      <a:pt x="186354" y="227182"/>
                    </a:cubicBezTo>
                    <a:cubicBezTo>
                      <a:pt x="193015" y="228369"/>
                      <a:pt x="197896" y="225270"/>
                      <a:pt x="202380" y="221149"/>
                    </a:cubicBezTo>
                    <a:cubicBezTo>
                      <a:pt x="231992" y="193848"/>
                      <a:pt x="261770" y="166680"/>
                      <a:pt x="291184" y="139215"/>
                    </a:cubicBezTo>
                    <a:cubicBezTo>
                      <a:pt x="295306" y="135357"/>
                      <a:pt x="298901" y="130444"/>
                      <a:pt x="300912" y="125400"/>
                    </a:cubicBezTo>
                    <a:cubicBezTo>
                      <a:pt x="306749" y="110892"/>
                      <a:pt x="302132" y="98363"/>
                      <a:pt x="290492" y="87680"/>
                    </a:cubicBezTo>
                    <a:cubicBezTo>
                      <a:pt x="263518" y="62919"/>
                      <a:pt x="236576" y="38124"/>
                      <a:pt x="209635" y="13330"/>
                    </a:cubicBezTo>
                    <a:cubicBezTo>
                      <a:pt x="206304" y="10263"/>
                      <a:pt x="203073" y="7098"/>
                      <a:pt x="199577" y="4197"/>
                    </a:cubicBezTo>
                    <a:cubicBezTo>
                      <a:pt x="192685" y="-1508"/>
                      <a:pt x="183320" y="-1343"/>
                      <a:pt x="177154" y="4361"/>
                    </a:cubicBezTo>
                    <a:cubicBezTo>
                      <a:pt x="170822" y="10197"/>
                      <a:pt x="170592" y="18440"/>
                      <a:pt x="176824" y="24969"/>
                    </a:cubicBezTo>
                    <a:cubicBezTo>
                      <a:pt x="179792" y="28068"/>
                      <a:pt x="183090" y="30870"/>
                      <a:pt x="186255" y="33772"/>
                    </a:cubicBezTo>
                    <a:cubicBezTo>
                      <a:pt x="207821" y="53621"/>
                      <a:pt x="229387" y="73437"/>
                      <a:pt x="250954" y="93285"/>
                    </a:cubicBezTo>
                    <a:cubicBezTo>
                      <a:pt x="252503" y="94703"/>
                      <a:pt x="253988" y="96220"/>
                      <a:pt x="256823" y="98989"/>
                    </a:cubicBezTo>
                    <a:cubicBezTo>
                      <a:pt x="252701" y="98989"/>
                      <a:pt x="250195" y="98989"/>
                      <a:pt x="247656" y="98989"/>
                    </a:cubicBezTo>
                    <a:cubicBezTo>
                      <a:pt x="171647" y="98989"/>
                      <a:pt x="95605" y="98956"/>
                      <a:pt x="19595" y="99121"/>
                    </a:cubicBezTo>
                    <a:cubicBezTo>
                      <a:pt x="15342" y="99121"/>
                      <a:pt x="10593" y="100143"/>
                      <a:pt x="6933" y="102089"/>
                    </a:cubicBezTo>
                    <a:cubicBezTo>
                      <a:pt x="1261" y="105122"/>
                      <a:pt x="-850" y="110496"/>
                      <a:pt x="304" y="116530"/>
                    </a:cubicBezTo>
                    <a:cubicBezTo>
                      <a:pt x="1491" y="122762"/>
                      <a:pt x="6669" y="127444"/>
                      <a:pt x="13297" y="128367"/>
                    </a:cubicBezTo>
                    <a:cubicBezTo>
                      <a:pt x="15935" y="128730"/>
                      <a:pt x="18672" y="128664"/>
                      <a:pt x="21343" y="128664"/>
                    </a:cubicBezTo>
                    <a:cubicBezTo>
                      <a:pt x="96693" y="128664"/>
                      <a:pt x="172042" y="128664"/>
                      <a:pt x="247392" y="128664"/>
                    </a:cubicBezTo>
                    <a:cubicBezTo>
                      <a:pt x="249997" y="128664"/>
                      <a:pt x="252569" y="128664"/>
                      <a:pt x="255175" y="128664"/>
                    </a:cubicBezTo>
                    <a:cubicBezTo>
                      <a:pt x="255801" y="129488"/>
                      <a:pt x="256428" y="130312"/>
                      <a:pt x="257054" y="131137"/>
                    </a:cubicBezTo>
                    <a:close/>
                  </a:path>
                </a:pathLst>
              </a:custGeom>
              <a:grpFill/>
              <a:ln w="0" cap="flat">
                <a:solidFill>
                  <a:schemeClr val="tx1"/>
                </a:solidFill>
                <a:prstDash val="solid"/>
                <a:miter/>
              </a:ln>
            </p:spPr>
            <p:txBody>
              <a:bodyPr rtlCol="0" anchor="ctr"/>
              <a:lstStyle/>
              <a:p>
                <a:pPr algn="l" rtl="0"/>
                <a:endParaRPr lang="x-es-XL"/>
              </a:p>
            </p:txBody>
          </p:sp>
          <p:sp>
            <p:nvSpPr>
              <p:cNvPr id="19" name="Freeform 71">
                <a:extLst>
                  <a:ext uri="{FF2B5EF4-FFF2-40B4-BE49-F238E27FC236}">
                    <a16:creationId xmlns:a16="http://schemas.microsoft.com/office/drawing/2014/main" id="{DFC75623-E286-3EAA-B6DA-101865B71A00}"/>
                  </a:ext>
                </a:extLst>
              </p:cNvPr>
              <p:cNvSpPr/>
              <p:nvPr/>
            </p:nvSpPr>
            <p:spPr>
              <a:xfrm>
                <a:off x="5013331" y="2139454"/>
                <a:ext cx="303642" cy="227388"/>
              </a:xfrm>
              <a:custGeom>
                <a:avLst/>
                <a:gdLst>
                  <a:gd name="connsiteX0" fmla="*/ 48654 w 303642"/>
                  <a:gd name="connsiteY0" fmla="*/ 128806 h 227388"/>
                  <a:gd name="connsiteX1" fmla="*/ 56436 w 303642"/>
                  <a:gd name="connsiteY1" fmla="*/ 128806 h 227388"/>
                  <a:gd name="connsiteX2" fmla="*/ 285288 w 303642"/>
                  <a:gd name="connsiteY2" fmla="*/ 128806 h 227388"/>
                  <a:gd name="connsiteX3" fmla="*/ 302040 w 303642"/>
                  <a:gd name="connsiteY3" fmla="*/ 107836 h 227388"/>
                  <a:gd name="connsiteX4" fmla="*/ 287003 w 303642"/>
                  <a:gd name="connsiteY4" fmla="*/ 99164 h 227388"/>
                  <a:gd name="connsiteX5" fmla="*/ 256039 w 303642"/>
                  <a:gd name="connsiteY5" fmla="*/ 99164 h 227388"/>
                  <a:gd name="connsiteX6" fmla="*/ 56139 w 303642"/>
                  <a:gd name="connsiteY6" fmla="*/ 99164 h 227388"/>
                  <a:gd name="connsiteX7" fmla="*/ 48390 w 303642"/>
                  <a:gd name="connsiteY7" fmla="*/ 99164 h 227388"/>
                  <a:gd name="connsiteX8" fmla="*/ 46378 w 303642"/>
                  <a:gd name="connsiteY8" fmla="*/ 96461 h 227388"/>
                  <a:gd name="connsiteX9" fmla="*/ 53204 w 303642"/>
                  <a:gd name="connsiteY9" fmla="*/ 92702 h 227388"/>
                  <a:gd name="connsiteX10" fmla="*/ 124663 w 303642"/>
                  <a:gd name="connsiteY10" fmla="*/ 27122 h 227388"/>
                  <a:gd name="connsiteX11" fmla="*/ 130730 w 303642"/>
                  <a:gd name="connsiteY11" fmla="*/ 11098 h 227388"/>
                  <a:gd name="connsiteX12" fmla="*/ 103954 w 303642"/>
                  <a:gd name="connsiteY12" fmla="*/ 4437 h 227388"/>
                  <a:gd name="connsiteX13" fmla="*/ 10336 w 303642"/>
                  <a:gd name="connsiteY13" fmla="*/ 90757 h 227388"/>
                  <a:gd name="connsiteX14" fmla="*/ 12545 w 303642"/>
                  <a:gd name="connsiteY14" fmla="*/ 139587 h 227388"/>
                  <a:gd name="connsiteX15" fmla="*/ 93897 w 303642"/>
                  <a:gd name="connsiteY15" fmla="*/ 214433 h 227388"/>
                  <a:gd name="connsiteX16" fmla="*/ 102470 w 303642"/>
                  <a:gd name="connsiteY16" fmla="*/ 222280 h 227388"/>
                  <a:gd name="connsiteX17" fmla="*/ 125949 w 303642"/>
                  <a:gd name="connsiteY17" fmla="*/ 223269 h 227388"/>
                  <a:gd name="connsiteX18" fmla="*/ 125158 w 303642"/>
                  <a:gd name="connsiteY18" fmla="*/ 201277 h 227388"/>
                  <a:gd name="connsiteX19" fmla="*/ 63295 w 303642"/>
                  <a:gd name="connsiteY19" fmla="*/ 144368 h 227388"/>
                  <a:gd name="connsiteX20" fmla="*/ 47665 w 303642"/>
                  <a:gd name="connsiteY20" fmla="*/ 130817 h 227388"/>
                  <a:gd name="connsiteX21" fmla="*/ 48687 w 303642"/>
                  <a:gd name="connsiteY21" fmla="*/ 128839 h 22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3642" h="227388">
                    <a:moveTo>
                      <a:pt x="48654" y="128806"/>
                    </a:moveTo>
                    <a:cubicBezTo>
                      <a:pt x="51259" y="128806"/>
                      <a:pt x="53864" y="128806"/>
                      <a:pt x="56436" y="128806"/>
                    </a:cubicBezTo>
                    <a:cubicBezTo>
                      <a:pt x="132709" y="128806"/>
                      <a:pt x="208982" y="128806"/>
                      <a:pt x="285288" y="128806"/>
                    </a:cubicBezTo>
                    <a:cubicBezTo>
                      <a:pt x="299006" y="128806"/>
                      <a:pt x="307316" y="118387"/>
                      <a:pt x="302040" y="107836"/>
                    </a:cubicBezTo>
                    <a:cubicBezTo>
                      <a:pt x="299138" y="102033"/>
                      <a:pt x="293961" y="99164"/>
                      <a:pt x="287003" y="99164"/>
                    </a:cubicBezTo>
                    <a:cubicBezTo>
                      <a:pt x="276681" y="99131"/>
                      <a:pt x="266360" y="99164"/>
                      <a:pt x="256039" y="99164"/>
                    </a:cubicBezTo>
                    <a:cubicBezTo>
                      <a:pt x="189395" y="99164"/>
                      <a:pt x="122784" y="99164"/>
                      <a:pt x="56139" y="99164"/>
                    </a:cubicBezTo>
                    <a:cubicBezTo>
                      <a:pt x="53567" y="99164"/>
                      <a:pt x="50962" y="99164"/>
                      <a:pt x="48390" y="99164"/>
                    </a:cubicBezTo>
                    <a:cubicBezTo>
                      <a:pt x="47731" y="98274"/>
                      <a:pt x="47038" y="97351"/>
                      <a:pt x="46378" y="96461"/>
                    </a:cubicBezTo>
                    <a:cubicBezTo>
                      <a:pt x="48687" y="95241"/>
                      <a:pt x="51391" y="94383"/>
                      <a:pt x="53204" y="92702"/>
                    </a:cubicBezTo>
                    <a:cubicBezTo>
                      <a:pt x="77079" y="70908"/>
                      <a:pt x="100822" y="48982"/>
                      <a:pt x="124663" y="27122"/>
                    </a:cubicBezTo>
                    <a:cubicBezTo>
                      <a:pt x="129576" y="22638"/>
                      <a:pt x="132742" y="17626"/>
                      <a:pt x="130730" y="11098"/>
                    </a:cubicBezTo>
                    <a:cubicBezTo>
                      <a:pt x="127301" y="19"/>
                      <a:pt x="112989" y="-3806"/>
                      <a:pt x="103954" y="4437"/>
                    </a:cubicBezTo>
                    <a:cubicBezTo>
                      <a:pt x="72528" y="33024"/>
                      <a:pt x="41201" y="61676"/>
                      <a:pt x="10336" y="90757"/>
                    </a:cubicBezTo>
                    <a:cubicBezTo>
                      <a:pt x="-4437" y="104704"/>
                      <a:pt x="-3085" y="125146"/>
                      <a:pt x="12545" y="139587"/>
                    </a:cubicBezTo>
                    <a:cubicBezTo>
                      <a:pt x="39586" y="164613"/>
                      <a:pt x="66791" y="189473"/>
                      <a:pt x="93897" y="214433"/>
                    </a:cubicBezTo>
                    <a:cubicBezTo>
                      <a:pt x="96766" y="217070"/>
                      <a:pt x="99568" y="219741"/>
                      <a:pt x="102470" y="222280"/>
                    </a:cubicBezTo>
                    <a:cubicBezTo>
                      <a:pt x="109824" y="228709"/>
                      <a:pt x="119453" y="229105"/>
                      <a:pt x="125949" y="223269"/>
                    </a:cubicBezTo>
                    <a:cubicBezTo>
                      <a:pt x="132874" y="217070"/>
                      <a:pt x="132742" y="208333"/>
                      <a:pt x="125158" y="201277"/>
                    </a:cubicBezTo>
                    <a:cubicBezTo>
                      <a:pt x="104614" y="182219"/>
                      <a:pt x="83971" y="163294"/>
                      <a:pt x="63295" y="144368"/>
                    </a:cubicBezTo>
                    <a:cubicBezTo>
                      <a:pt x="58217" y="139719"/>
                      <a:pt x="52875" y="135334"/>
                      <a:pt x="47665" y="130817"/>
                    </a:cubicBezTo>
                    <a:cubicBezTo>
                      <a:pt x="47994" y="130157"/>
                      <a:pt x="48324" y="129498"/>
                      <a:pt x="48687" y="128839"/>
                    </a:cubicBezTo>
                    <a:close/>
                  </a:path>
                </a:pathLst>
              </a:custGeom>
              <a:grpFill/>
              <a:ln w="0" cap="flat">
                <a:solidFill>
                  <a:schemeClr val="tx1"/>
                </a:solidFill>
                <a:prstDash val="solid"/>
                <a:miter/>
              </a:ln>
            </p:spPr>
            <p:txBody>
              <a:bodyPr rtlCol="0" anchor="ctr"/>
              <a:lstStyle/>
              <a:p>
                <a:pPr algn="l" rtl="0"/>
                <a:endParaRPr lang="x-es-XL"/>
              </a:p>
            </p:txBody>
          </p:sp>
        </p:grpSp>
      </p:grpSp>
      <p:pic>
        <p:nvPicPr>
          <p:cNvPr id="20" name="Graphic 19" descr="Arrow circle with solid fill">
            <a:extLst>
              <a:ext uri="{FF2B5EF4-FFF2-40B4-BE49-F238E27FC236}">
                <a16:creationId xmlns:a16="http://schemas.microsoft.com/office/drawing/2014/main" id="{5523E843-59A0-BFAC-0F11-0E8359D237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3235" y="1553874"/>
            <a:ext cx="437166" cy="437166"/>
          </a:xfrm>
          <a:prstGeom prst="rect">
            <a:avLst/>
          </a:prstGeom>
        </p:spPr>
      </p:pic>
      <p:sp>
        <p:nvSpPr>
          <p:cNvPr id="21" name="TextBox 20">
            <a:extLst>
              <a:ext uri="{FF2B5EF4-FFF2-40B4-BE49-F238E27FC236}">
                <a16:creationId xmlns:a16="http://schemas.microsoft.com/office/drawing/2014/main" id="{D7B5AB78-A000-89C8-5023-7A126302171C}"/>
              </a:ext>
            </a:extLst>
          </p:cNvPr>
          <p:cNvSpPr txBox="1"/>
          <p:nvPr/>
        </p:nvSpPr>
        <p:spPr>
          <a:xfrm>
            <a:off x="88488" y="130206"/>
            <a:ext cx="2638448" cy="1200329"/>
          </a:xfrm>
          <a:prstGeom prst="rect">
            <a:avLst/>
          </a:prstGeom>
          <a:noFill/>
        </p:spPr>
        <p:txBody>
          <a:bodyPr wrap="square">
            <a:spAutoFit/>
          </a:bodyPr>
          <a:lstStyle/>
          <a:p>
            <a:pPr algn="l" rtl="0"/>
            <a:r>
              <a:rPr lang="en-US" sz="2400" b="1" dirty="0">
                <a:latin typeface="Heebo" pitchFamily="2" charset="-79"/>
                <a:ea typeface="Tahoma" panose="020B0604030504040204" pitchFamily="34" charset="0"/>
                <a:cs typeface="Heebo" pitchFamily="2" charset="-79"/>
              </a:rPr>
              <a:t>Young Children and Their Caregivers</a:t>
            </a:r>
            <a:endParaRPr lang="he-IL" sz="2400" b="1" dirty="0">
              <a:latin typeface="Heebo" pitchFamily="2" charset="-79"/>
              <a:ea typeface="Tahoma" panose="020B0604030504040204" pitchFamily="34" charset="0"/>
              <a:cs typeface="Heebo" pitchFamily="2" charset="-79"/>
            </a:endParaRPr>
          </a:p>
        </p:txBody>
      </p:sp>
      <p:cxnSp>
        <p:nvCxnSpPr>
          <p:cNvPr id="22" name="Straight Connector 21">
            <a:extLst>
              <a:ext uri="{FF2B5EF4-FFF2-40B4-BE49-F238E27FC236}">
                <a16:creationId xmlns:a16="http://schemas.microsoft.com/office/drawing/2014/main" id="{73D62A2D-C78A-AE0B-B553-C829A74779C3}"/>
              </a:ext>
            </a:extLst>
          </p:cNvPr>
          <p:cNvCxnSpPr/>
          <p:nvPr/>
        </p:nvCxnSpPr>
        <p:spPr>
          <a:xfrm flipH="1">
            <a:off x="268224" y="4414545"/>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4227B9B-1353-728E-E166-8E80D16E791C}"/>
              </a:ext>
            </a:extLst>
          </p:cNvPr>
          <p:cNvCxnSpPr/>
          <p:nvPr/>
        </p:nvCxnSpPr>
        <p:spPr>
          <a:xfrm flipH="1">
            <a:off x="268224" y="3217150"/>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09E140-C7E1-FF0E-701B-9336911DF79C}"/>
              </a:ext>
            </a:extLst>
          </p:cNvPr>
          <p:cNvCxnSpPr/>
          <p:nvPr/>
        </p:nvCxnSpPr>
        <p:spPr>
          <a:xfrm flipH="1">
            <a:off x="268224" y="1994812"/>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5EFF1A-C9BF-8CCA-4ADC-47765A79397B}"/>
              </a:ext>
            </a:extLst>
          </p:cNvPr>
          <p:cNvCxnSpPr/>
          <p:nvPr/>
        </p:nvCxnSpPr>
        <p:spPr>
          <a:xfrm flipH="1">
            <a:off x="268223" y="5586093"/>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ounded Rectangle 22">
            <a:extLst>
              <a:ext uri="{FF2B5EF4-FFF2-40B4-BE49-F238E27FC236}">
                <a16:creationId xmlns:a16="http://schemas.microsoft.com/office/drawing/2014/main" id="{D7BE16BC-D94A-36F6-FF05-C3235B730042}"/>
              </a:ext>
            </a:extLst>
          </p:cNvPr>
          <p:cNvSpPr/>
          <p:nvPr/>
        </p:nvSpPr>
        <p:spPr>
          <a:xfrm>
            <a:off x="2931827" y="5092055"/>
            <a:ext cx="9136054" cy="1412773"/>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he-IL" sz="1800" b="1">
              <a:solidFill>
                <a:srgbClr val="9ABC56"/>
              </a:solidFill>
              <a:latin typeface="Heebo" pitchFamily="2" charset="-79"/>
              <a:ea typeface="Tahoma" panose="020B0604030504040204" pitchFamily="34" charset="0"/>
              <a:cs typeface="Heebo" pitchFamily="2" charset="-79"/>
            </a:endParaRPr>
          </a:p>
        </p:txBody>
      </p:sp>
      <p:sp>
        <p:nvSpPr>
          <p:cNvPr id="27" name="Rounded Rectangle 24">
            <a:extLst>
              <a:ext uri="{FF2B5EF4-FFF2-40B4-BE49-F238E27FC236}">
                <a16:creationId xmlns:a16="http://schemas.microsoft.com/office/drawing/2014/main" id="{DAF52E1B-B858-D376-33C5-4248BC58B170}"/>
              </a:ext>
            </a:extLst>
          </p:cNvPr>
          <p:cNvSpPr/>
          <p:nvPr/>
        </p:nvSpPr>
        <p:spPr>
          <a:xfrm>
            <a:off x="2930538" y="3274977"/>
            <a:ext cx="9162470" cy="793658"/>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8" name="Rounded Rectangle 24">
            <a:extLst>
              <a:ext uri="{FF2B5EF4-FFF2-40B4-BE49-F238E27FC236}">
                <a16:creationId xmlns:a16="http://schemas.microsoft.com/office/drawing/2014/main" id="{3EDED188-F6DE-57FE-F0A6-07D69A803177}"/>
              </a:ext>
            </a:extLst>
          </p:cNvPr>
          <p:cNvSpPr/>
          <p:nvPr/>
        </p:nvSpPr>
        <p:spPr>
          <a:xfrm>
            <a:off x="2922575" y="4214634"/>
            <a:ext cx="9157075" cy="748287"/>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9" name="TextBox 28">
            <a:extLst>
              <a:ext uri="{FF2B5EF4-FFF2-40B4-BE49-F238E27FC236}">
                <a16:creationId xmlns:a16="http://schemas.microsoft.com/office/drawing/2014/main" id="{CC89A2FB-DAE6-9221-95F2-F8BCF3F21DA7}"/>
              </a:ext>
            </a:extLst>
          </p:cNvPr>
          <p:cNvSpPr txBox="1"/>
          <p:nvPr/>
        </p:nvSpPr>
        <p:spPr>
          <a:xfrm>
            <a:off x="2953543" y="4227453"/>
            <a:ext cx="9101223" cy="721351"/>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nSpc>
                <a:spcPts val="1600"/>
              </a:lnSpc>
              <a:spcAft>
                <a:spcPts val="0"/>
              </a:spcAft>
            </a:pPr>
            <a:r>
              <a:rPr lang="he-IL" sz="1200" b="1">
                <a:solidFill>
                  <a:srgbClr val="9ABC56"/>
                </a:solidFill>
                <a:latin typeface="Heebo" pitchFamily="2" charset="-79"/>
                <a:ea typeface="Tahoma" panose="020B0604030504040204" pitchFamily="34" charset="0"/>
                <a:cs typeface="Heebo" pitchFamily="2" charset="-79"/>
              </a:rPr>
              <a:t>גינה קהילתית – טיפת חלב קריה חרדית*</a:t>
            </a:r>
          </a:p>
          <a:p>
            <a:pPr marL="171450" indent="-171450" algn="r" rtl="1">
              <a:lnSpc>
                <a:spcPts val="1700"/>
              </a:lnSpc>
              <a:spcAft>
                <a:spcPts val="0"/>
              </a:spcAft>
              <a:buFont typeface="Arial" panose="020B0604020202020204" pitchFamily="34" charset="0"/>
              <a:buChar char="•"/>
            </a:pPr>
            <a:r>
              <a:rPr lang="he-IL" sz="1100">
                <a:latin typeface="Heebo" pitchFamily="2" charset="-79"/>
                <a:ea typeface="Tahoma" panose="020B0604030504040204" pitchFamily="34" charset="0"/>
                <a:cs typeface="Heebo" pitchFamily="2" charset="-79"/>
              </a:rPr>
              <a:t>משיתוף הציבור עלה צורך במיצוב טיפת חלב כגוף מקצועי שמקנה להורים ידע לקידום התפתחות הילד וכלים לחיזוק מיומנויות הוריות.</a:t>
            </a:r>
          </a:p>
          <a:p>
            <a:pPr marL="171450" indent="-171450">
              <a:lnSpc>
                <a:spcPts val="1700"/>
              </a:lnSpc>
              <a:spcAft>
                <a:spcPts val="0"/>
              </a:spcAft>
              <a:buFont typeface="Arial" panose="020B0604020202020204" pitchFamily="34" charset="0"/>
              <a:buChar char="•"/>
            </a:pPr>
            <a:r>
              <a:rPr lang="he-IL" sz="1100">
                <a:latin typeface="Heebo" pitchFamily="2" charset="-79"/>
                <a:ea typeface="Tahoma" panose="020B0604030504040204" pitchFamily="34" charset="0"/>
                <a:cs typeface="Heebo" pitchFamily="2" charset="-79"/>
              </a:rPr>
              <a:t>משיתוף הציבור עלה צורך במרחב קהילתי, ירוק ובטוח, המעודד פיתוח מיומנויות התפתחותיות, שישמש גם למפגש קהילתי.</a:t>
            </a:r>
            <a:endParaRPr lang="he-IL" sz="1100" b="1">
              <a:latin typeface="Heebo" pitchFamily="2" charset="-79"/>
              <a:ea typeface="Tahoma" panose="020B0604030504040204" pitchFamily="34" charset="0"/>
              <a:cs typeface="Heebo" pitchFamily="2" charset="-79"/>
            </a:endParaRPr>
          </a:p>
        </p:txBody>
      </p:sp>
      <p:sp>
        <p:nvSpPr>
          <p:cNvPr id="30" name="Rounded Rectangle 24">
            <a:extLst>
              <a:ext uri="{FF2B5EF4-FFF2-40B4-BE49-F238E27FC236}">
                <a16:creationId xmlns:a16="http://schemas.microsoft.com/office/drawing/2014/main" id="{7BD328A7-14B2-01E4-0187-AD803771A87A}"/>
              </a:ext>
            </a:extLst>
          </p:cNvPr>
          <p:cNvSpPr/>
          <p:nvPr/>
        </p:nvSpPr>
        <p:spPr>
          <a:xfrm>
            <a:off x="2947325" y="1847485"/>
            <a:ext cx="9136054" cy="1295424"/>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31" name="Group 30">
            <a:extLst>
              <a:ext uri="{FF2B5EF4-FFF2-40B4-BE49-F238E27FC236}">
                <a16:creationId xmlns:a16="http://schemas.microsoft.com/office/drawing/2014/main" id="{053EDBEE-4D50-15DD-FECE-283988C54F11}"/>
              </a:ext>
            </a:extLst>
          </p:cNvPr>
          <p:cNvGrpSpPr/>
          <p:nvPr/>
        </p:nvGrpSpPr>
        <p:grpSpPr>
          <a:xfrm>
            <a:off x="2931827" y="212421"/>
            <a:ext cx="9157074" cy="1508155"/>
            <a:chOff x="98037" y="1827064"/>
            <a:chExt cx="9157074" cy="1935308"/>
          </a:xfrm>
        </p:grpSpPr>
        <p:sp>
          <p:nvSpPr>
            <p:cNvPr id="32" name="Rounded Rectangle 24">
              <a:extLst>
                <a:ext uri="{FF2B5EF4-FFF2-40B4-BE49-F238E27FC236}">
                  <a16:creationId xmlns:a16="http://schemas.microsoft.com/office/drawing/2014/main" id="{02F55DDE-EBC3-9DB8-B954-E8A18E0F13F2}"/>
                </a:ext>
              </a:extLst>
            </p:cNvPr>
            <p:cNvSpPr/>
            <p:nvPr/>
          </p:nvSpPr>
          <p:spPr>
            <a:xfrm>
              <a:off x="119057" y="1827064"/>
              <a:ext cx="9136054" cy="1935308"/>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3" name="TextBox 32">
              <a:extLst>
                <a:ext uri="{FF2B5EF4-FFF2-40B4-BE49-F238E27FC236}">
                  <a16:creationId xmlns:a16="http://schemas.microsoft.com/office/drawing/2014/main" id="{43BCE200-F3B4-33FD-C879-2974E2EC3DC1}"/>
                </a:ext>
              </a:extLst>
            </p:cNvPr>
            <p:cNvSpPr txBox="1"/>
            <p:nvPr/>
          </p:nvSpPr>
          <p:spPr>
            <a:xfrm>
              <a:off x="98037" y="1908448"/>
              <a:ext cx="9136054" cy="1774138"/>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spcAft>
                  <a:spcPts val="0"/>
                </a:spcAft>
              </a:pPr>
              <a:r>
                <a:rPr lang="he-IL" sz="1200" b="1">
                  <a:solidFill>
                    <a:srgbClr val="9ABC56"/>
                  </a:solidFill>
                  <a:latin typeface="Heebo" pitchFamily="2" charset="-79"/>
                  <a:ea typeface="Tahoma" panose="020B0604030504040204" pitchFamily="34" charset="0"/>
                  <a:cs typeface="Heebo" pitchFamily="2" charset="-79"/>
                </a:rPr>
                <a:t>פעילות המתנ"ס הנייד (</a:t>
              </a:r>
              <a:r>
                <a:rPr lang="en-US" sz="1200" b="1">
                  <a:solidFill>
                    <a:srgbClr val="9ABC56"/>
                  </a:solidFill>
                  <a:latin typeface="Heebo" pitchFamily="2" charset="-79"/>
                  <a:ea typeface="Tahoma" panose="020B0604030504040204" pitchFamily="34" charset="0"/>
                  <a:cs typeface="Heebo" pitchFamily="2" charset="-79"/>
                </a:rPr>
                <a:t>n=22</a:t>
              </a:r>
              <a:r>
                <a:rPr lang="he-IL" sz="1200" b="1">
                  <a:solidFill>
                    <a:srgbClr val="9ABC56"/>
                  </a:solidFill>
                  <a:latin typeface="Heebo" pitchFamily="2" charset="-79"/>
                  <a:ea typeface="Tahoma" panose="020B0604030504040204" pitchFamily="34" charset="0"/>
                  <a:cs typeface="Heebo" pitchFamily="2" charset="-79"/>
                </a:rPr>
                <a:t>) </a:t>
              </a:r>
            </a:p>
            <a:p>
              <a:pPr marL="171450" indent="-171450">
                <a:lnSpc>
                  <a:spcPts val="1700"/>
                </a:lnSpc>
                <a:spcAft>
                  <a:spcPts val="0"/>
                </a:spcAft>
                <a:buFont typeface="Arial" panose="020B0604020202020204" pitchFamily="34" charset="0"/>
                <a:buChar char="•"/>
              </a:pPr>
              <a:r>
                <a:rPr lang="he-IL" sz="1100">
                  <a:latin typeface="Heebo" pitchFamily="2" charset="-79"/>
                  <a:ea typeface="Tahoma" panose="020B0604030504040204" pitchFamily="34" charset="0"/>
                  <a:cs typeface="Heebo" pitchFamily="2" charset="-79"/>
                </a:rPr>
                <a:t>עבור </a:t>
              </a:r>
              <a:r>
                <a:rPr lang="he-IL" sz="1100" b="1">
                  <a:latin typeface="Heebo" pitchFamily="2" charset="-79"/>
                  <a:ea typeface="Tahoma" panose="020B0604030504040204" pitchFamily="34" charset="0"/>
                  <a:cs typeface="Heebo" pitchFamily="2" charset="-79"/>
                </a:rPr>
                <a:t>73% זוהי פעילות '</a:t>
              </a:r>
              <a:r>
                <a:rPr lang="he-IL" sz="1100" b="1" err="1">
                  <a:latin typeface="Heebo" pitchFamily="2" charset="-79"/>
                  <a:ea typeface="Tahoma" panose="020B0604030504040204" pitchFamily="34" charset="0"/>
                  <a:cs typeface="Heebo" pitchFamily="2" charset="-79"/>
                </a:rPr>
                <a:t>זעירא</a:t>
              </a:r>
              <a:r>
                <a:rPr lang="he-IL" sz="1100" b="1">
                  <a:latin typeface="Heebo" pitchFamily="2" charset="-79"/>
                  <a:ea typeface="Tahoma" panose="020B0604030504040204" pitchFamily="34" charset="0"/>
                  <a:cs typeface="Heebo" pitchFamily="2" charset="-79"/>
                </a:rPr>
                <a:t>' ראשונה</a:t>
              </a:r>
              <a:r>
                <a:rPr lang="he-IL" sz="1100">
                  <a:latin typeface="Heebo" pitchFamily="2" charset="-79"/>
                  <a:ea typeface="Tahoma" panose="020B0604030504040204" pitchFamily="34" charset="0"/>
                  <a:cs typeface="Heebo" pitchFamily="2" charset="-79"/>
                </a:rPr>
                <a:t>, </a:t>
              </a:r>
              <a:r>
                <a:rPr lang="he-IL" sz="1100" b="1">
                  <a:latin typeface="Heebo" pitchFamily="2" charset="-79"/>
                  <a:ea typeface="Tahoma" panose="020B0604030504040204" pitchFamily="34" charset="0"/>
                  <a:cs typeface="Heebo" pitchFamily="2" charset="-79"/>
                </a:rPr>
                <a:t>וכולן מעוניינות להשתתף בחוג קבוע </a:t>
              </a:r>
              <a:r>
                <a:rPr lang="he-IL" sz="1100">
                  <a:latin typeface="Heebo" pitchFamily="2" charset="-79"/>
                  <a:ea typeface="Tahoma" panose="020B0604030504040204" pitchFamily="34" charset="0"/>
                  <a:cs typeface="Heebo" pitchFamily="2" charset="-79"/>
                </a:rPr>
                <a:t>בעלות רגילה - </a:t>
              </a:r>
              <a:r>
                <a:rPr lang="he-IL" sz="1100" i="1">
                  <a:latin typeface="Heebo" pitchFamily="2" charset="-79"/>
                  <a:ea typeface="Tahoma" panose="020B0604030504040204" pitchFamily="34" charset="0"/>
                  <a:cs typeface="Heebo" pitchFamily="2" charset="-79"/>
                </a:rPr>
                <a:t>היה כל כך טוב לכולנו. נמשיך להגיע"</a:t>
              </a:r>
              <a:r>
                <a:rPr lang="he-IL" sz="1100" b="1" i="1">
                  <a:latin typeface="Heebo" pitchFamily="2" charset="-79"/>
                  <a:ea typeface="Tahoma" panose="020B0604030504040204" pitchFamily="34" charset="0"/>
                  <a:cs typeface="Heebo" pitchFamily="2" charset="-79"/>
                </a:rPr>
                <a:t>.</a:t>
              </a:r>
              <a:endParaRPr lang="en-GB" sz="1100">
                <a:latin typeface="Heebo" pitchFamily="2" charset="-79"/>
                <a:ea typeface="Tahoma" panose="020B0604030504040204" pitchFamily="34" charset="0"/>
                <a:cs typeface="Heebo" pitchFamily="2" charset="-79"/>
              </a:endParaRP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כולן </a:t>
              </a:r>
              <a:r>
                <a:rPr lang="he-IL" sz="1100">
                  <a:latin typeface="Heebo" pitchFamily="2" charset="-79"/>
                  <a:ea typeface="Tahoma" panose="020B0604030504040204" pitchFamily="34" charset="0"/>
                  <a:cs typeface="Heebo" pitchFamily="2" charset="-79"/>
                </a:rPr>
                <a:t>דיווחו כי הפעילות הייתה הזדמנות </a:t>
              </a:r>
              <a:r>
                <a:rPr lang="he-IL" sz="1100" b="1">
                  <a:latin typeface="Heebo" pitchFamily="2" charset="-79"/>
                  <a:ea typeface="Tahoma" panose="020B0604030504040204" pitchFamily="34" charset="0"/>
                  <a:cs typeface="Heebo" pitchFamily="2" charset="-79"/>
                </a:rPr>
                <a:t>לאינטראקציה חיובית עם ילדיהן </a:t>
              </a:r>
              <a:r>
                <a:rPr lang="he-IL" sz="1100" i="1">
                  <a:latin typeface="Heebo" pitchFamily="2" charset="-79"/>
                  <a:ea typeface="Tahoma" panose="020B0604030504040204" pitchFamily="34" charset="0"/>
                  <a:cs typeface="Heebo" pitchFamily="2" charset="-79"/>
                </a:rPr>
                <a:t>– "צביעה עם גועש , האימהות יחד עם הילדים".</a:t>
              </a: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73%</a:t>
              </a:r>
              <a:r>
                <a:rPr lang="he-IL" sz="1100">
                  <a:latin typeface="Heebo" pitchFamily="2" charset="-79"/>
                  <a:ea typeface="Tahoma" panose="020B0604030504040204" pitchFamily="34" charset="0"/>
                  <a:cs typeface="Heebo" pitchFamily="2" charset="-79"/>
                </a:rPr>
                <a:t> נתרמו ב</a:t>
              </a:r>
              <a:r>
                <a:rPr lang="he-IL" sz="1100" b="1">
                  <a:latin typeface="Heebo" pitchFamily="2" charset="-79"/>
                  <a:ea typeface="Tahoma" panose="020B0604030504040204" pitchFamily="34" charset="0"/>
                  <a:cs typeface="Heebo" pitchFamily="2" charset="-79"/>
                </a:rPr>
                <a:t>רעיונות חדשים למשחק משותף </a:t>
              </a:r>
              <a:r>
                <a:rPr lang="he-IL" sz="1100">
                  <a:latin typeface="Heebo" pitchFamily="2" charset="-79"/>
                  <a:ea typeface="Tahoma" panose="020B0604030504040204" pitchFamily="34" charset="0"/>
                  <a:cs typeface="Heebo" pitchFamily="2" charset="-79"/>
                </a:rPr>
                <a:t>בתחומי התנועה והיצירה </a:t>
              </a:r>
              <a:r>
                <a:rPr lang="he-IL" sz="1100" i="1">
                  <a:latin typeface="Heebo" pitchFamily="2" charset="-79"/>
                  <a:ea typeface="Tahoma" panose="020B0604030504040204" pitchFamily="34" charset="0"/>
                  <a:cs typeface="Heebo" pitchFamily="2" charset="-79"/>
                </a:rPr>
                <a:t>– "לזרוק חפצים לאמא ואמא זורקת חזרה"</a:t>
              </a: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מעל למחצית </a:t>
              </a:r>
              <a:r>
                <a:rPr lang="he-IL" sz="1100">
                  <a:latin typeface="Heebo" pitchFamily="2" charset="-79"/>
                  <a:ea typeface="Tahoma" panose="020B0604030504040204" pitchFamily="34" charset="0"/>
                  <a:cs typeface="Heebo" pitchFamily="2" charset="-79"/>
                </a:rPr>
                <a:t>דיווחו על </a:t>
              </a:r>
              <a:r>
                <a:rPr lang="he-IL" sz="1100" b="1">
                  <a:latin typeface="Heebo" pitchFamily="2" charset="-79"/>
                  <a:ea typeface="Tahoma" panose="020B0604030504040204" pitchFamily="34" charset="0"/>
                  <a:cs typeface="Heebo" pitchFamily="2" charset="-79"/>
                </a:rPr>
                <a:t>פיתוח מיומנויות מוטוריקה גסה ועדינה, עידוד משחק חופשי</a:t>
              </a:r>
              <a:r>
                <a:rPr lang="he-IL" sz="1100">
                  <a:latin typeface="Heebo" pitchFamily="2" charset="-79"/>
                  <a:ea typeface="Tahoma" panose="020B0604030504040204" pitchFamily="34" charset="0"/>
                  <a:cs typeface="Heebo" pitchFamily="2" charset="-79"/>
                </a:rPr>
                <a:t>, יצירתיות ודמיון בקרב הילדים.</a:t>
              </a:r>
            </a:p>
            <a:p>
              <a:pPr marL="171450" indent="-171450">
                <a:lnSpc>
                  <a:spcPts val="1700"/>
                </a:lnSpc>
                <a:spcAft>
                  <a:spcPts val="0"/>
                </a:spcAft>
                <a:buFont typeface="Arial" panose="020B0604020202020204" pitchFamily="34" charset="0"/>
                <a:buChar char="•"/>
              </a:pPr>
              <a:r>
                <a:rPr lang="he-IL" sz="1100">
                  <a:latin typeface="Heebo" pitchFamily="2" charset="-79"/>
                  <a:ea typeface="Tahoma" panose="020B0604030504040204" pitchFamily="34" charset="0"/>
                  <a:cs typeface="Heebo" pitchFamily="2" charset="-79"/>
                </a:rPr>
                <a:t>27% מהאימהות ו-36% מהילדים יצרו קשרים חברתיים חדשים.</a:t>
              </a:r>
              <a:endParaRPr lang="he-IL" sz="1200">
                <a:latin typeface="Heebo" pitchFamily="2" charset="-79"/>
                <a:ea typeface="Tahoma" panose="020B0604030504040204" pitchFamily="34" charset="0"/>
                <a:cs typeface="Heebo" pitchFamily="2" charset="-79"/>
              </a:endParaRPr>
            </a:p>
          </p:txBody>
        </p:sp>
      </p:grpSp>
      <p:sp>
        <p:nvSpPr>
          <p:cNvPr id="34" name="TextBox 33">
            <a:extLst>
              <a:ext uri="{FF2B5EF4-FFF2-40B4-BE49-F238E27FC236}">
                <a16:creationId xmlns:a16="http://schemas.microsoft.com/office/drawing/2014/main" id="{B87D9CB9-7FFA-8A10-4CBC-C9FA8CC48BE9}"/>
              </a:ext>
            </a:extLst>
          </p:cNvPr>
          <p:cNvSpPr txBox="1"/>
          <p:nvPr/>
        </p:nvSpPr>
        <p:spPr>
          <a:xfrm>
            <a:off x="2919607" y="1876669"/>
            <a:ext cx="9136054" cy="1229183"/>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nSpc>
                <a:spcPct val="150000"/>
              </a:lnSpc>
              <a:spcAft>
                <a:spcPts val="0"/>
              </a:spcAft>
            </a:pPr>
            <a:r>
              <a:rPr lang="he-IL" sz="1200" b="1">
                <a:solidFill>
                  <a:srgbClr val="9ABC56"/>
                </a:solidFill>
                <a:latin typeface="Heebo" pitchFamily="2" charset="-79"/>
                <a:ea typeface="Tahoma" panose="020B0604030504040204" pitchFamily="34" charset="0"/>
                <a:cs typeface="Heebo" pitchFamily="2" charset="-79"/>
              </a:rPr>
              <a:t>פעילויות זעירא בשכונות – פעילות לקראת שבועות (</a:t>
            </a:r>
            <a:r>
              <a:rPr lang="en-US" sz="1200" b="1">
                <a:solidFill>
                  <a:srgbClr val="9ABC56"/>
                </a:solidFill>
                <a:latin typeface="Heebo" pitchFamily="2" charset="-79"/>
                <a:ea typeface="Tahoma" panose="020B0604030504040204" pitchFamily="34" charset="0"/>
                <a:cs typeface="Heebo" pitchFamily="2" charset="-79"/>
              </a:rPr>
              <a:t>n=28</a:t>
            </a:r>
            <a:r>
              <a:rPr lang="he-IL" sz="1200" b="1">
                <a:solidFill>
                  <a:srgbClr val="9ABC56"/>
                </a:solidFill>
                <a:latin typeface="Heebo" pitchFamily="2" charset="-79"/>
                <a:ea typeface="Tahoma" panose="020B0604030504040204" pitchFamily="34" charset="0"/>
                <a:cs typeface="Heebo" pitchFamily="2" charset="-79"/>
              </a:rPr>
              <a:t>)</a:t>
            </a:r>
          </a:p>
          <a:p>
            <a:pPr marL="171450" indent="-171450">
              <a:lnSpc>
                <a:spcPts val="1700"/>
              </a:lnSpc>
              <a:spcAft>
                <a:spcPts val="0"/>
              </a:spcAft>
              <a:buFont typeface="Arial" panose="020B0604020202020204" pitchFamily="34" charset="0"/>
              <a:buChar char="•"/>
            </a:pPr>
            <a:r>
              <a:rPr lang="he-IL" sz="1100">
                <a:latin typeface="Heebo" pitchFamily="2" charset="-79"/>
                <a:ea typeface="Tahoma" panose="020B0604030504040204" pitchFamily="34" charset="0"/>
                <a:cs typeface="Heebo" pitchFamily="2" charset="-79"/>
              </a:rPr>
              <a:t>עבור </a:t>
            </a:r>
            <a:r>
              <a:rPr lang="he-IL" sz="1100" b="1">
                <a:latin typeface="Heebo" pitchFamily="2" charset="-79"/>
                <a:ea typeface="Tahoma" panose="020B0604030504040204" pitchFamily="34" charset="0"/>
                <a:cs typeface="Heebo" pitchFamily="2" charset="-79"/>
              </a:rPr>
              <a:t>כמחצית זוהי פעילות "זעירא" ראשונה</a:t>
            </a:r>
            <a:r>
              <a:rPr lang="he-IL" sz="1100">
                <a:latin typeface="Heebo" pitchFamily="2" charset="-79"/>
                <a:ea typeface="Tahoma" panose="020B0604030504040204" pitchFamily="34" charset="0"/>
                <a:cs typeface="Heebo" pitchFamily="2" charset="-79"/>
              </a:rPr>
              <a:t>, בזכות התרחבות התוכנית לשכונות נוספות בעיר, וחשיפה לבילוי בגינה – </a:t>
            </a:r>
            <a:r>
              <a:rPr lang="he-IL" sz="1100" i="1">
                <a:latin typeface="Heebo" pitchFamily="2" charset="-79"/>
                <a:ea typeface="Tahoma" panose="020B0604030504040204" pitchFamily="34" charset="0"/>
                <a:cs typeface="Heebo" pitchFamily="2" charset="-79"/>
              </a:rPr>
              <a:t>"כיף להיות עם הילדים בגינה".</a:t>
            </a: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96% </a:t>
            </a:r>
            <a:r>
              <a:rPr lang="he-IL" sz="1100">
                <a:latin typeface="Heebo" pitchFamily="2" charset="-79"/>
                <a:ea typeface="Tahoma" panose="020B0604030504040204" pitchFamily="34" charset="0"/>
                <a:cs typeface="Heebo" pitchFamily="2" charset="-79"/>
              </a:rPr>
              <a:t>דיווחו שהפעילות </a:t>
            </a:r>
            <a:r>
              <a:rPr lang="he-IL" sz="1100" b="1">
                <a:latin typeface="Heebo" pitchFamily="2" charset="-79"/>
                <a:ea typeface="Tahoma" panose="020B0604030504040204" pitchFamily="34" charset="0"/>
                <a:cs typeface="Heebo" pitchFamily="2" charset="-79"/>
              </a:rPr>
              <a:t>תרמה לאינטרקציה חיובית </a:t>
            </a:r>
            <a:r>
              <a:rPr lang="he-IL" sz="1100">
                <a:latin typeface="Heebo" pitchFamily="2" charset="-79"/>
                <a:ea typeface="Tahoma" panose="020B0604030504040204" pitchFamily="34" charset="0"/>
                <a:cs typeface="Heebo" pitchFamily="2" charset="-79"/>
              </a:rPr>
              <a:t>עם ילדיהן </a:t>
            </a:r>
            <a:r>
              <a:rPr lang="he-IL" sz="1100" i="1">
                <a:latin typeface="Heebo" pitchFamily="2" charset="-79"/>
                <a:ea typeface="Tahoma" panose="020B0604030504040204" pitchFamily="34" charset="0"/>
                <a:cs typeface="Heebo" pitchFamily="2" charset="-79"/>
              </a:rPr>
              <a:t>("שעת יצירה משותפת, גם אפייה ובישול זה משמעותי לפעילות הורים וילדים"</a:t>
            </a:r>
            <a:r>
              <a:rPr lang="he-IL" sz="1100">
                <a:latin typeface="Heebo" pitchFamily="2" charset="-79"/>
                <a:ea typeface="Tahoma" panose="020B0604030504040204" pitchFamily="34" charset="0"/>
                <a:cs typeface="Heebo" pitchFamily="2" charset="-79"/>
              </a:rPr>
              <a:t>). </a:t>
            </a: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93% קיבלו רעיונות חדשים למשחק משותף </a:t>
            </a:r>
            <a:r>
              <a:rPr lang="he-IL" sz="1100">
                <a:latin typeface="Heebo" pitchFamily="2" charset="-79"/>
                <a:ea typeface="Tahoma" panose="020B0604030504040204" pitchFamily="34" charset="0"/>
                <a:cs typeface="Heebo" pitchFamily="2" charset="-79"/>
              </a:rPr>
              <a:t>עם ילדיהן </a:t>
            </a:r>
            <a:r>
              <a:rPr lang="he-IL" sz="1100" i="1">
                <a:latin typeface="Heebo" pitchFamily="2" charset="-79"/>
                <a:ea typeface="Tahoma" panose="020B0604030504040204" pitchFamily="34" charset="0"/>
                <a:cs typeface="Heebo" pitchFamily="2" charset="-79"/>
              </a:rPr>
              <a:t>("שאפשר לעשות מדברים קטנים יצירות גדולות וביטחון לילדים בדברים היפים שהם עושים"</a:t>
            </a:r>
            <a:r>
              <a:rPr lang="he-IL" sz="1100">
                <a:latin typeface="Heebo" pitchFamily="2" charset="-79"/>
                <a:ea typeface="Tahoma" panose="020B0604030504040204" pitchFamily="34" charset="0"/>
                <a:cs typeface="Heebo" pitchFamily="2" charset="-79"/>
              </a:rPr>
              <a:t>). </a:t>
            </a: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50% </a:t>
            </a:r>
            <a:r>
              <a:rPr lang="he-IL" sz="1100">
                <a:latin typeface="Heebo" pitchFamily="2" charset="-79"/>
                <a:ea typeface="Tahoma" panose="020B0604030504040204" pitchFamily="34" charset="0"/>
                <a:cs typeface="Heebo" pitchFamily="2" charset="-79"/>
              </a:rPr>
              <a:t>יצרו קשר או הכירו הורים/משפחות חדשות בעיר – </a:t>
            </a:r>
            <a:r>
              <a:rPr lang="he-IL" sz="1100" i="1">
                <a:latin typeface="Heebo" pitchFamily="2" charset="-79"/>
                <a:ea typeface="Tahoma" panose="020B0604030504040204" pitchFamily="34" charset="0"/>
                <a:cs typeface="Heebo" pitchFamily="2" charset="-79"/>
              </a:rPr>
              <a:t>"להכיר את השכנות, הילדים נהנו שגם החברים היו".</a:t>
            </a:r>
          </a:p>
        </p:txBody>
      </p:sp>
      <p:sp>
        <p:nvSpPr>
          <p:cNvPr id="35" name="TextBox 34">
            <a:extLst>
              <a:ext uri="{FF2B5EF4-FFF2-40B4-BE49-F238E27FC236}">
                <a16:creationId xmlns:a16="http://schemas.microsoft.com/office/drawing/2014/main" id="{F62C63FF-6DBC-8DCB-9235-ED838606021F}"/>
              </a:ext>
            </a:extLst>
          </p:cNvPr>
          <p:cNvSpPr txBox="1"/>
          <p:nvPr/>
        </p:nvSpPr>
        <p:spPr>
          <a:xfrm>
            <a:off x="2954267" y="5119013"/>
            <a:ext cx="9113614" cy="1375377"/>
          </a:xfrm>
          <a:prstGeom prst="rect">
            <a:avLst/>
          </a:prstGeom>
          <a:noFill/>
        </p:spPr>
        <p:txBody>
          <a:bodyPr wrap="square">
            <a:spAutoFit/>
          </a:bodyPr>
          <a:lstStyle/>
          <a:p>
            <a:pPr>
              <a:lnSpc>
                <a:spcPts val="1600"/>
              </a:lnSpc>
            </a:pPr>
            <a:r>
              <a:rPr lang="he-IL" sz="1200" b="1">
                <a:solidFill>
                  <a:srgbClr val="9ABC56"/>
                </a:solidFill>
                <a:latin typeface="Heebo" pitchFamily="2" charset="-79"/>
                <a:ea typeface="Tahoma" panose="020B0604030504040204" pitchFamily="34" charset="0"/>
                <a:cs typeface="Heebo" pitchFamily="2" charset="-79"/>
              </a:rPr>
              <a:t>פעולות ותפוקות נוספות</a:t>
            </a:r>
          </a:p>
          <a:p>
            <a:pPr marL="171450" indent="-171450">
              <a:lnSpc>
                <a:spcPts val="17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פעילות ניקיון בשכונת רמת אברהם </a:t>
            </a:r>
            <a:r>
              <a:rPr lang="he-IL" sz="1100">
                <a:latin typeface="Heebo" pitchFamily="2" charset="-79"/>
                <a:ea typeface="Tahoma" panose="020B0604030504040204" pitchFamily="34" charset="0"/>
                <a:cs typeface="Heebo" pitchFamily="2" charset="-79"/>
              </a:rPr>
              <a:t>תרמה להעלאת מודעות תושבים לשמירה על ניקיון באזור מגוריהם, תוך פעילות משותפת להורים וילדים במרחב הציבורי.</a:t>
            </a:r>
          </a:p>
          <a:p>
            <a:pPr marL="171450" indent="-171450">
              <a:lnSpc>
                <a:spcPts val="17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הרצאת חוסן הורי:</a:t>
            </a:r>
            <a:r>
              <a:rPr lang="he-IL" sz="1100">
                <a:latin typeface="Heebo" pitchFamily="2" charset="-79"/>
                <a:ea typeface="Tahoma" panose="020B0604030504040204" pitchFamily="34" charset="0"/>
                <a:cs typeface="Heebo" pitchFamily="2" charset="-79"/>
              </a:rPr>
              <a:t> המשיבות (</a:t>
            </a:r>
            <a:r>
              <a:rPr lang="en-US" sz="1100">
                <a:latin typeface="Heebo" pitchFamily="2" charset="-79"/>
                <a:ea typeface="Tahoma" panose="020B0604030504040204" pitchFamily="34" charset="0"/>
                <a:cs typeface="Heebo" pitchFamily="2" charset="-79"/>
              </a:rPr>
              <a:t>n=10</a:t>
            </a:r>
            <a:r>
              <a:rPr lang="he-IL" sz="1100">
                <a:latin typeface="Heebo" pitchFamily="2" charset="-79"/>
                <a:ea typeface="Tahoma" panose="020B0604030504040204" pitchFamily="34" charset="0"/>
                <a:cs typeface="Heebo" pitchFamily="2" charset="-79"/>
              </a:rPr>
              <a:t>) נתרמו במידה רבה עד מאוד בכלים ליצירת זמן איכות משותף עם ילדיהן בעת חירום וכן בידע לניהול שיח רגשי עם ילדיהן - </a:t>
            </a:r>
            <a:r>
              <a:rPr lang="he-IL" sz="1100" i="1">
                <a:latin typeface="Heebo" pitchFamily="2" charset="-79"/>
                <a:ea typeface="Tahoma" panose="020B0604030504040204" pitchFamily="34" charset="0"/>
                <a:cs typeface="Heebo" pitchFamily="2" charset="-79"/>
              </a:rPr>
              <a:t>"הרבה רוגע בקשר לגישה כלפיי הילדים במלחמה" "היכולת לרכוש כלים מתוך סבלנות וחיוך". </a:t>
            </a:r>
            <a:r>
              <a:rPr lang="he-IL" sz="1100">
                <a:latin typeface="Heebo" pitchFamily="2" charset="-79"/>
                <a:ea typeface="Tahoma" panose="020B0604030504040204" pitchFamily="34" charset="0"/>
                <a:cs typeface="Heebo" pitchFamily="2" charset="-79"/>
              </a:rPr>
              <a:t>רוב המשיבות מעונינות במפגשים נוספים (השתתפות חוזרת).</a:t>
            </a:r>
            <a:endParaRPr lang="he-IL" sz="1100" i="1">
              <a:latin typeface="Heebo" pitchFamily="2" charset="-79"/>
              <a:ea typeface="Tahoma" panose="020B0604030504040204" pitchFamily="34" charset="0"/>
              <a:cs typeface="Heebo" pitchFamily="2" charset="-79"/>
            </a:endParaRPr>
          </a:p>
          <a:p>
            <a:pPr marL="171450" indent="-171450">
              <a:lnSpc>
                <a:spcPts val="17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חוסן הורי ופעילויות לילדים בעת חירום:</a:t>
            </a:r>
            <a:r>
              <a:rPr lang="he-IL" sz="1100">
                <a:latin typeface="Heebo" pitchFamily="2" charset="-79"/>
                <a:ea typeface="Tahoma" panose="020B0604030504040204" pitchFamily="34" charset="0"/>
                <a:cs typeface="Heebo" pitchFamily="2" charset="-79"/>
              </a:rPr>
              <a:t> אירוע הוקרה למשפחות מגויסים, פעילויות הפוגה בשכונות ומשחקייה לגיל הרך עודדו משחק משותף מלווה-ילד ותרמו לחיזוק הרווחה ההורית ותחושת הקהילתיות. </a:t>
            </a:r>
            <a:endParaRPr lang="he-IL" sz="1100" u="sng">
              <a:latin typeface="Heebo" pitchFamily="2" charset="-79"/>
              <a:ea typeface="Tahoma" panose="020B0604030504040204" pitchFamily="34" charset="0"/>
              <a:cs typeface="Heebo" pitchFamily="2" charset="-79"/>
            </a:endParaRPr>
          </a:p>
        </p:txBody>
      </p:sp>
      <p:sp>
        <p:nvSpPr>
          <p:cNvPr id="36" name="TextBox 35">
            <a:extLst>
              <a:ext uri="{FF2B5EF4-FFF2-40B4-BE49-F238E27FC236}">
                <a16:creationId xmlns:a16="http://schemas.microsoft.com/office/drawing/2014/main" id="{9D4BABCE-C2B8-D234-22B0-5A228242815C}"/>
              </a:ext>
            </a:extLst>
          </p:cNvPr>
          <p:cNvSpPr txBox="1"/>
          <p:nvPr/>
        </p:nvSpPr>
        <p:spPr>
          <a:xfrm>
            <a:off x="3035120" y="3330906"/>
            <a:ext cx="9031472" cy="700833"/>
          </a:xfrm>
          <a:prstGeom prst="rect">
            <a:avLst/>
          </a:prstGeom>
          <a:noFill/>
        </p:spPr>
        <p:txBody>
          <a:bodyPr wrap="square">
            <a:spAutoFit/>
          </a:bodyPr>
          <a:lstStyle/>
          <a:p>
            <a:pPr>
              <a:spcAft>
                <a:spcPts val="0"/>
              </a:spcAft>
            </a:pPr>
            <a:r>
              <a:rPr lang="he-IL" sz="1200" b="1">
                <a:solidFill>
                  <a:srgbClr val="9ABC56"/>
                </a:solidFill>
                <a:latin typeface="Heebo" pitchFamily="2" charset="-79"/>
                <a:ea typeface="Tahoma" panose="020B0604030504040204" pitchFamily="34" charset="0"/>
                <a:cs typeface="Heebo" pitchFamily="2" charset="-79"/>
              </a:rPr>
              <a:t>קורס </a:t>
            </a:r>
            <a:r>
              <a:rPr lang="en-US" sz="1200" b="1">
                <a:solidFill>
                  <a:srgbClr val="9ABC56"/>
                </a:solidFill>
                <a:latin typeface="Heebo" pitchFamily="2" charset="-79"/>
                <a:ea typeface="Tahoma" panose="020B0604030504040204" pitchFamily="34" charset="0"/>
                <a:cs typeface="Heebo" pitchFamily="2" charset="-79"/>
              </a:rPr>
              <a:t>'We Plan’</a:t>
            </a:r>
            <a:r>
              <a:rPr lang="he-IL" sz="1200" b="1">
                <a:solidFill>
                  <a:srgbClr val="9ABC56"/>
                </a:solidFill>
                <a:latin typeface="Heebo" pitchFamily="2" charset="-79"/>
                <a:ea typeface="Tahoma" panose="020B0604030504040204" pitchFamily="34" charset="0"/>
                <a:cs typeface="Heebo" pitchFamily="2" charset="-79"/>
              </a:rPr>
              <a:t> - השלוחה החרדית של בצלאל*</a:t>
            </a:r>
          </a:p>
          <a:p>
            <a:pPr marL="171450" indent="-171450">
              <a:lnSpc>
                <a:spcPts val="1700"/>
              </a:lnSpc>
              <a:buFont typeface="Arial" panose="020B0604020202020204" pitchFamily="34" charset="0"/>
              <a:buChar char="•"/>
            </a:pPr>
            <a:r>
              <a:rPr lang="he-IL" sz="1100">
                <a:latin typeface="Heebo" pitchFamily="2" charset="-79"/>
                <a:ea typeface="Tahoma" panose="020B0604030504040204" pitchFamily="34" charset="0"/>
                <a:cs typeface="Heebo" pitchFamily="2" charset="-79"/>
              </a:rPr>
              <a:t>מנחת הקורס מעידה כי </a:t>
            </a:r>
            <a:r>
              <a:rPr lang="he-IL" sz="1100" b="1">
                <a:latin typeface="Heebo" pitchFamily="2" charset="-79"/>
                <a:ea typeface="Tahoma" panose="020B0604030504040204" pitchFamily="34" charset="0"/>
                <a:cs typeface="Heebo" pitchFamily="2" charset="-79"/>
              </a:rPr>
              <a:t>הילדות שהשתתפו במפגש שיתוף הציבור נתרמו מעצם החוויה, שתרמה לפיתוח חשיבה עצמאית שלהן בעתיד</a:t>
            </a:r>
            <a:r>
              <a:rPr lang="he-IL" sz="1100">
                <a:latin typeface="Heebo" pitchFamily="2" charset="-79"/>
                <a:ea typeface="Tahoma" panose="020B0604030504040204" pitchFamily="34" charset="0"/>
                <a:cs typeface="Heebo" pitchFamily="2" charset="-79"/>
              </a:rPr>
              <a:t>: </a:t>
            </a:r>
            <a:r>
              <a:rPr lang="he-IL" sz="1100" i="1">
                <a:latin typeface="Heebo" pitchFamily="2" charset="-79"/>
                <a:ea typeface="Tahoma" panose="020B0604030504040204" pitchFamily="34" charset="0"/>
                <a:cs typeface="Heebo" pitchFamily="2" charset="-79"/>
              </a:rPr>
              <a:t>"הן היו הציבור. זה נתן להן מיומנות ומחשבה שתיטמע בתת מודע שלהן. ההרגל של ללכת במקום ולחשוב מה אפשר לעשות פה טוב יותר או מה אני רוצה לחלום עליו". </a:t>
            </a:r>
          </a:p>
        </p:txBody>
      </p:sp>
      <p:sp>
        <p:nvSpPr>
          <p:cNvPr id="37" name="TextBox 36">
            <a:extLst>
              <a:ext uri="{FF2B5EF4-FFF2-40B4-BE49-F238E27FC236}">
                <a16:creationId xmlns:a16="http://schemas.microsoft.com/office/drawing/2014/main" id="{D761BCCD-3A72-C00A-275B-0EA9C3ED8429}"/>
              </a:ext>
            </a:extLst>
          </p:cNvPr>
          <p:cNvSpPr txBox="1"/>
          <p:nvPr/>
        </p:nvSpPr>
        <p:spPr>
          <a:xfrm>
            <a:off x="2909678" y="6591508"/>
            <a:ext cx="5538580"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a:solidFill>
                  <a:schemeClr val="bg1">
                    <a:lumMod val="65000"/>
                  </a:schemeClr>
                </a:solidFill>
                <a:latin typeface="Heebo" pitchFamily="2" charset="-79"/>
                <a:ea typeface="Tahoma" panose="020B0604030504040204" pitchFamily="34" charset="0"/>
                <a:cs typeface="Heebo" pitchFamily="2" charset="-79"/>
              </a:rPr>
              <a:t>* Details about the project and evaluation findings can be found in the appendices section.</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1490973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child holding a plant&#10;&#10;Description automatically generated">
            <a:extLst>
              <a:ext uri="{FF2B5EF4-FFF2-40B4-BE49-F238E27FC236}">
                <a16:creationId xmlns:a16="http://schemas.microsoft.com/office/drawing/2014/main" id="{DBBFD034-5D24-0392-1433-5B5D1EF4FF5D}"/>
              </a:ext>
            </a:extLst>
          </p:cNvPr>
          <p:cNvPicPr>
            <a:picLocks noChangeAspect="1"/>
          </p:cNvPicPr>
          <p:nvPr/>
        </p:nvPicPr>
        <p:blipFill rotWithShape="1">
          <a:blip r:embed="rId3">
            <a:extLst>
              <a:ext uri="{28A0092B-C50C-407E-A947-70E740481C1C}">
                <a14:useLocalDpi xmlns:a14="http://schemas.microsoft.com/office/drawing/2010/main" val="0"/>
              </a:ext>
            </a:extLst>
          </a:blip>
          <a:srcRect t="11891" b="14303"/>
          <a:stretch/>
        </p:blipFill>
        <p:spPr>
          <a:xfrm>
            <a:off x="-197172" y="0"/>
            <a:ext cx="12389172" cy="6858000"/>
          </a:xfrm>
          <a:prstGeom prst="rect">
            <a:avLst/>
          </a:prstGeom>
        </p:spPr>
      </p:pic>
      <p:sp>
        <p:nvSpPr>
          <p:cNvPr id="5" name="Round Same Side Corner Rectangle 4">
            <a:extLst>
              <a:ext uri="{FF2B5EF4-FFF2-40B4-BE49-F238E27FC236}">
                <a16:creationId xmlns:a16="http://schemas.microsoft.com/office/drawing/2014/main" id="{4FD3B3BC-4DF3-6F80-CC68-F19BF6B4960F}"/>
              </a:ext>
            </a:extLst>
          </p:cNvPr>
          <p:cNvSpPr/>
          <p:nvPr/>
        </p:nvSpPr>
        <p:spPr>
          <a:xfrm>
            <a:off x="5976257" y="364671"/>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 name="Title 1">
            <a:extLst>
              <a:ext uri="{FF2B5EF4-FFF2-40B4-BE49-F238E27FC236}">
                <a16:creationId xmlns:a16="http://schemas.microsoft.com/office/drawing/2014/main" id="{5240B192-FC29-9760-8FBA-15077DE75D85}"/>
              </a:ext>
            </a:extLst>
          </p:cNvPr>
          <p:cNvSpPr txBox="1">
            <a:spLocks/>
          </p:cNvSpPr>
          <p:nvPr/>
        </p:nvSpPr>
        <p:spPr>
          <a:xfrm>
            <a:off x="7242756" y="2117725"/>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he-IL" sz="2800" b="1" dirty="0">
              <a:latin typeface="Heebo" pitchFamily="2" charset="-79"/>
              <a:ea typeface="Tahoma" panose="020B0604030504040204" pitchFamily="34" charset="0"/>
              <a:cs typeface="Heebo" pitchFamily="2" charset="-79"/>
            </a:endParaRPr>
          </a:p>
          <a:p>
            <a:pPr algn="ctr">
              <a:lnSpc>
                <a:spcPct val="150000"/>
              </a:lnSpc>
            </a:pPr>
            <a:r>
              <a:rPr lang="en-US" sz="2800" b="1" dirty="0">
                <a:latin typeface="Heebo" pitchFamily="2" charset="-79"/>
                <a:ea typeface="Tahoma" panose="020B0604030504040204" pitchFamily="34" charset="0"/>
                <a:cs typeface="Heebo" pitchFamily="2" charset="-79"/>
              </a:rPr>
              <a:t>Appendixes</a:t>
            </a:r>
            <a:endParaRPr lang="he-IL" sz="2800" b="1" dirty="0">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3782947195"/>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77230F4-CEB8-976C-873C-647B3104B81B}"/>
              </a:ext>
            </a:extLst>
          </p:cNvPr>
          <p:cNvGrpSpPr/>
          <p:nvPr/>
        </p:nvGrpSpPr>
        <p:grpSpPr>
          <a:xfrm>
            <a:off x="330905" y="311722"/>
            <a:ext cx="2308146" cy="1252068"/>
            <a:chOff x="1234958" y="231839"/>
            <a:chExt cx="2308146" cy="1252068"/>
          </a:xfrm>
        </p:grpSpPr>
        <p:sp>
          <p:nvSpPr>
            <p:cNvPr id="13" name="Freeform 14">
              <a:extLst>
                <a:ext uri="{FF2B5EF4-FFF2-40B4-BE49-F238E27FC236}">
                  <a16:creationId xmlns:a16="http://schemas.microsoft.com/office/drawing/2014/main" id="{46EF44B9-C7FE-173B-BAC6-C7B9274EF271}"/>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14" name="Graphic 12">
              <a:extLst>
                <a:ext uri="{FF2B5EF4-FFF2-40B4-BE49-F238E27FC236}">
                  <a16:creationId xmlns:a16="http://schemas.microsoft.com/office/drawing/2014/main" id="{FBA2292A-7D8E-853D-B65B-16B503EAAEE6}"/>
                </a:ext>
              </a:extLst>
            </p:cNvPr>
            <p:cNvGrpSpPr/>
            <p:nvPr/>
          </p:nvGrpSpPr>
          <p:grpSpPr>
            <a:xfrm>
              <a:off x="1464180" y="447542"/>
              <a:ext cx="935291" cy="1036365"/>
              <a:chOff x="1464180" y="447542"/>
              <a:chExt cx="935291" cy="1036365"/>
            </a:xfrm>
          </p:grpSpPr>
          <p:sp>
            <p:nvSpPr>
              <p:cNvPr id="22" name="Freeform 16">
                <a:extLst>
                  <a:ext uri="{FF2B5EF4-FFF2-40B4-BE49-F238E27FC236}">
                    <a16:creationId xmlns:a16="http://schemas.microsoft.com/office/drawing/2014/main" id="{2868C5A0-1B2B-DC93-A906-C56706FA4596}"/>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23" name="Freeform 17">
                <a:extLst>
                  <a:ext uri="{FF2B5EF4-FFF2-40B4-BE49-F238E27FC236}">
                    <a16:creationId xmlns:a16="http://schemas.microsoft.com/office/drawing/2014/main" id="{1E66675F-AFDE-627A-B47A-5AA0765A7C4F}"/>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24" name="Freeform 18">
                <a:extLst>
                  <a:ext uri="{FF2B5EF4-FFF2-40B4-BE49-F238E27FC236}">
                    <a16:creationId xmlns:a16="http://schemas.microsoft.com/office/drawing/2014/main" id="{DC73458D-5B59-D024-4296-4198C89BA1DF}"/>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5" name="Freeform 19">
                <a:extLst>
                  <a:ext uri="{FF2B5EF4-FFF2-40B4-BE49-F238E27FC236}">
                    <a16:creationId xmlns:a16="http://schemas.microsoft.com/office/drawing/2014/main" id="{9FB37F92-D4A8-F601-3390-51F76219D3C0}"/>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15" name="Graphic 12">
              <a:extLst>
                <a:ext uri="{FF2B5EF4-FFF2-40B4-BE49-F238E27FC236}">
                  <a16:creationId xmlns:a16="http://schemas.microsoft.com/office/drawing/2014/main" id="{54F501CA-405C-1FE1-139C-B9231260B87A}"/>
                </a:ext>
              </a:extLst>
            </p:cNvPr>
            <p:cNvGrpSpPr/>
            <p:nvPr/>
          </p:nvGrpSpPr>
          <p:grpSpPr>
            <a:xfrm>
              <a:off x="2278365" y="447542"/>
              <a:ext cx="935291" cy="1036365"/>
              <a:chOff x="2278365" y="447542"/>
              <a:chExt cx="935291" cy="1036365"/>
            </a:xfrm>
          </p:grpSpPr>
          <p:sp>
            <p:nvSpPr>
              <p:cNvPr id="18" name="Freeform 21">
                <a:extLst>
                  <a:ext uri="{FF2B5EF4-FFF2-40B4-BE49-F238E27FC236}">
                    <a16:creationId xmlns:a16="http://schemas.microsoft.com/office/drawing/2014/main" id="{2C3870D0-FEB1-2290-AAB1-4E05E0706C61}"/>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19" name="Freeform 22">
                <a:extLst>
                  <a:ext uri="{FF2B5EF4-FFF2-40B4-BE49-F238E27FC236}">
                    <a16:creationId xmlns:a16="http://schemas.microsoft.com/office/drawing/2014/main" id="{178A0C33-9304-8E40-9DA8-F8228C5A2300}"/>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20" name="Freeform 23">
                <a:extLst>
                  <a:ext uri="{FF2B5EF4-FFF2-40B4-BE49-F238E27FC236}">
                    <a16:creationId xmlns:a16="http://schemas.microsoft.com/office/drawing/2014/main" id="{18827FD4-14AA-D2F6-2848-9F9854F225BC}"/>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1" name="Freeform 24">
                <a:extLst>
                  <a:ext uri="{FF2B5EF4-FFF2-40B4-BE49-F238E27FC236}">
                    <a16:creationId xmlns:a16="http://schemas.microsoft.com/office/drawing/2014/main" id="{92DF2336-9D36-EA0F-76B8-B78573C92879}"/>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16" name="Freeform 25">
              <a:extLst>
                <a:ext uri="{FF2B5EF4-FFF2-40B4-BE49-F238E27FC236}">
                  <a16:creationId xmlns:a16="http://schemas.microsoft.com/office/drawing/2014/main" id="{0496D1E4-D5C1-5058-E4FA-0297EFD491F7}"/>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17" name="Freeform 26">
              <a:extLst>
                <a:ext uri="{FF2B5EF4-FFF2-40B4-BE49-F238E27FC236}">
                  <a16:creationId xmlns:a16="http://schemas.microsoft.com/office/drawing/2014/main" id="{87BF7CB7-991E-84E8-91BB-274958A5813F}"/>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sp>
        <p:nvSpPr>
          <p:cNvPr id="6" name="מלבן 4"/>
          <p:cNvSpPr/>
          <p:nvPr/>
        </p:nvSpPr>
        <p:spPr>
          <a:xfrm>
            <a:off x="3100737" y="1103923"/>
            <a:ext cx="8789390" cy="388568"/>
          </a:xfrm>
          <a:prstGeom prst="rect">
            <a:avLst/>
          </a:prstGeom>
          <a:noFill/>
        </p:spPr>
        <p:txBody>
          <a:bodyPr wrap="square" lIns="91440" tIns="45720" rIns="91440" bIns="45720" anchor="t">
            <a:spAutoFit/>
          </a:bodyPr>
          <a:lstStyle/>
          <a:p>
            <a:pPr algn="l" rtl="0" fontAlgn="base">
              <a:lnSpc>
                <a:spcPct val="150000"/>
              </a:lnSpc>
              <a:spcBef>
                <a:spcPts val="800"/>
              </a:spcBef>
              <a:buClr>
                <a:srgbClr val="358B8F"/>
              </a:buClr>
              <a:buSzPct val="150000"/>
              <a:defRPr/>
            </a:pPr>
            <a:r>
              <a:rPr lang="en-GB" sz="1400" b="1" dirty="0">
                <a:latin typeface="Heebo" pitchFamily="2" charset="-79"/>
                <a:ea typeface="Tahoma"/>
                <a:cs typeface="Heebo" pitchFamily="2" charset="-79"/>
              </a:rPr>
              <a:t>Services and Activities for Residents (Routine and in state of Emergency) </a:t>
            </a:r>
            <a:endParaRPr lang="he-IL" sz="1400" b="1" dirty="0">
              <a:latin typeface="Heebo" pitchFamily="2" charset="-79"/>
              <a:ea typeface="Tahoma"/>
              <a:cs typeface="Heebo" pitchFamily="2" charset="-79"/>
            </a:endParaRPr>
          </a:p>
        </p:txBody>
      </p:sp>
      <p:sp>
        <p:nvSpPr>
          <p:cNvPr id="2" name="TextBox 1">
            <a:extLst>
              <a:ext uri="{FF2B5EF4-FFF2-40B4-BE49-F238E27FC236}">
                <a16:creationId xmlns:a16="http://schemas.microsoft.com/office/drawing/2014/main" id="{D321F8E4-224B-9900-5B37-31D8225067A7}"/>
              </a:ext>
            </a:extLst>
          </p:cNvPr>
          <p:cNvSpPr txBox="1"/>
          <p:nvPr/>
        </p:nvSpPr>
        <p:spPr>
          <a:xfrm>
            <a:off x="7444086" y="6630086"/>
            <a:ext cx="4334257" cy="230832"/>
          </a:xfrm>
          <a:prstGeom prst="rect">
            <a:avLst/>
          </a:prstGeom>
          <a:noFill/>
        </p:spPr>
        <p:txBody>
          <a:bodyPr wrap="square" rtlCol="1">
            <a:spAutoFit/>
          </a:bodyPr>
          <a:lstStyle/>
          <a:p>
            <a:pPr algn="r" rtl="1"/>
            <a:r>
              <a:rPr lang="he-IL" sz="900">
                <a:solidFill>
                  <a:schemeClr val="bg1">
                    <a:lumMod val="65000"/>
                  </a:schemeClr>
                </a:solidFill>
                <a:latin typeface="Heebo" pitchFamily="2" charset="-79"/>
                <a:ea typeface="Tahoma" panose="020B0604030504040204" pitchFamily="34" charset="0"/>
                <a:cs typeface="Heebo" pitchFamily="2" charset="-79"/>
              </a:rPr>
              <a:t>*לפי נתונים שנמסרו ממנהלת </a:t>
            </a:r>
            <a:r>
              <a:rPr lang="en-US" sz="900">
                <a:solidFill>
                  <a:schemeClr val="bg1">
                    <a:lumMod val="65000"/>
                  </a:schemeClr>
                </a:solidFill>
                <a:latin typeface="Heebo" pitchFamily="2" charset="-79"/>
                <a:ea typeface="Tahoma" panose="020B0604030504040204" pitchFamily="34" charset="0"/>
                <a:cs typeface="Heebo" pitchFamily="2" charset="-79"/>
              </a:rPr>
              <a:t>Urban95</a:t>
            </a:r>
            <a:r>
              <a:rPr lang="he-IL" sz="900">
                <a:solidFill>
                  <a:schemeClr val="bg1">
                    <a:lumMod val="65000"/>
                  </a:schemeClr>
                </a:solidFill>
                <a:latin typeface="Heebo" pitchFamily="2" charset="-79"/>
                <a:ea typeface="Tahoma" panose="020B0604030504040204" pitchFamily="34" charset="0"/>
                <a:cs typeface="Heebo" pitchFamily="2" charset="-79"/>
              </a:rPr>
              <a:t> בית שמש</a:t>
            </a:r>
          </a:p>
        </p:txBody>
      </p:sp>
      <p:sp>
        <p:nvSpPr>
          <p:cNvPr id="7" name="TextBox 6">
            <a:extLst>
              <a:ext uri="{FF2B5EF4-FFF2-40B4-BE49-F238E27FC236}">
                <a16:creationId xmlns:a16="http://schemas.microsoft.com/office/drawing/2014/main" id="{7AD14276-3548-E911-5E99-64256A3887F6}"/>
              </a:ext>
            </a:extLst>
          </p:cNvPr>
          <p:cNvSpPr txBox="1"/>
          <p:nvPr/>
        </p:nvSpPr>
        <p:spPr>
          <a:xfrm>
            <a:off x="2639051" y="252599"/>
            <a:ext cx="102423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sz="2000" b="1" i="0" u="none" strike="noStrike" dirty="0">
                <a:solidFill>
                  <a:srgbClr val="40A8AD"/>
                </a:solidFill>
                <a:effectLst/>
                <a:latin typeface="Heebo" pitchFamily="2" charset="-79"/>
              </a:rPr>
              <a:t>Detailing of activities </a:t>
            </a:r>
            <a:r>
              <a:rPr lang="en-GB" sz="2000" dirty="0">
                <a:solidFill>
                  <a:srgbClr val="40A8AD"/>
                </a:solidFill>
              </a:rPr>
              <a:t>and outputs* in 2023​</a:t>
            </a:r>
            <a:r>
              <a:rPr lang="en-US" sz="2000" dirty="0">
                <a:solidFill>
                  <a:srgbClr val="40A8AD"/>
                </a:solidFill>
              </a:rPr>
              <a:t> and 1st quarter of 2024</a:t>
            </a:r>
            <a:endParaRPr lang="he-IL" sz="2000" dirty="0">
              <a:solidFill>
                <a:srgbClr val="40A8AD"/>
              </a:solidFill>
            </a:endParaRPr>
          </a:p>
        </p:txBody>
      </p:sp>
      <p:sp>
        <p:nvSpPr>
          <p:cNvPr id="10" name="Rectangle 9">
            <a:extLst>
              <a:ext uri="{FF2B5EF4-FFF2-40B4-BE49-F238E27FC236}">
                <a16:creationId xmlns:a16="http://schemas.microsoft.com/office/drawing/2014/main"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16</a:t>
            </a:fld>
            <a:endParaRPr lang="he-IL">
              <a:latin typeface="Heebo" pitchFamily="2" charset="-79"/>
              <a:cs typeface="Heebo" pitchFamily="2" charset="-79"/>
            </a:endParaRPr>
          </a:p>
        </p:txBody>
      </p:sp>
      <p:graphicFrame>
        <p:nvGraphicFramePr>
          <p:cNvPr id="9" name="Table 8">
            <a:extLst>
              <a:ext uri="{FF2B5EF4-FFF2-40B4-BE49-F238E27FC236}">
                <a16:creationId xmlns:a16="http://schemas.microsoft.com/office/drawing/2014/main" id="{9D7518B2-FF26-20A2-D8E5-DD898DEF582B}"/>
              </a:ext>
            </a:extLst>
          </p:cNvPr>
          <p:cNvGraphicFramePr>
            <a:graphicFrameLocks noGrp="1"/>
          </p:cNvGraphicFramePr>
          <p:nvPr>
            <p:extLst>
              <p:ext uri="{D42A27DB-BD31-4B8C-83A1-F6EECF244321}">
                <p14:modId xmlns:p14="http://schemas.microsoft.com/office/powerpoint/2010/main" val="3808903501"/>
              </p:ext>
            </p:extLst>
          </p:nvPr>
        </p:nvGraphicFramePr>
        <p:xfrm>
          <a:off x="330905" y="1492491"/>
          <a:ext cx="11559222" cy="4852545"/>
        </p:xfrm>
        <a:graphic>
          <a:graphicData uri="http://schemas.openxmlformats.org/drawingml/2006/table">
            <a:tbl>
              <a:tblPr>
                <a:tableStyleId>{5940675A-B579-460E-94D1-54222C63F5DA}</a:tableStyleId>
              </a:tblPr>
              <a:tblGrid>
                <a:gridCol w="2411149">
                  <a:extLst>
                    <a:ext uri="{9D8B030D-6E8A-4147-A177-3AD203B41FA5}">
                      <a16:colId xmlns:a16="http://schemas.microsoft.com/office/drawing/2014/main" val="2889503607"/>
                    </a:ext>
                  </a:extLst>
                </a:gridCol>
                <a:gridCol w="1324023">
                  <a:extLst>
                    <a:ext uri="{9D8B030D-6E8A-4147-A177-3AD203B41FA5}">
                      <a16:colId xmlns:a16="http://schemas.microsoft.com/office/drawing/2014/main" val="4082417222"/>
                    </a:ext>
                  </a:extLst>
                </a:gridCol>
                <a:gridCol w="2537926">
                  <a:extLst>
                    <a:ext uri="{9D8B030D-6E8A-4147-A177-3AD203B41FA5}">
                      <a16:colId xmlns:a16="http://schemas.microsoft.com/office/drawing/2014/main" val="3563947617"/>
                    </a:ext>
                  </a:extLst>
                </a:gridCol>
                <a:gridCol w="2603241">
                  <a:extLst>
                    <a:ext uri="{9D8B030D-6E8A-4147-A177-3AD203B41FA5}">
                      <a16:colId xmlns:a16="http://schemas.microsoft.com/office/drawing/2014/main" val="2505817973"/>
                    </a:ext>
                  </a:extLst>
                </a:gridCol>
                <a:gridCol w="662474">
                  <a:extLst>
                    <a:ext uri="{9D8B030D-6E8A-4147-A177-3AD203B41FA5}">
                      <a16:colId xmlns:a16="http://schemas.microsoft.com/office/drawing/2014/main" val="3011469073"/>
                    </a:ext>
                  </a:extLst>
                </a:gridCol>
                <a:gridCol w="874482">
                  <a:extLst>
                    <a:ext uri="{9D8B030D-6E8A-4147-A177-3AD203B41FA5}">
                      <a16:colId xmlns:a16="http://schemas.microsoft.com/office/drawing/2014/main" val="1516403962"/>
                    </a:ext>
                  </a:extLst>
                </a:gridCol>
                <a:gridCol w="1145927">
                  <a:extLst>
                    <a:ext uri="{9D8B030D-6E8A-4147-A177-3AD203B41FA5}">
                      <a16:colId xmlns:a16="http://schemas.microsoft.com/office/drawing/2014/main" val="2518598940"/>
                    </a:ext>
                  </a:extLst>
                </a:gridCol>
              </a:tblGrid>
              <a:tr h="392938">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410857">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שיתוף ציבור ילדות בגן עץ הדעת במסגרת מחזור א' של קורס </a:t>
                      </a:r>
                      <a:r>
                        <a:rPr lang="en-US" sz="1100" b="1" kern="1200" dirty="0">
                          <a:solidFill>
                            <a:schemeClr val="tx1"/>
                          </a:solidFill>
                          <a:latin typeface="Heebo" pitchFamily="2" charset="-79"/>
                          <a:ea typeface="Tahoma" panose="020B0604030504040204" pitchFamily="34" charset="0"/>
                          <a:cs typeface="Heebo" pitchFamily="2" charset="-79"/>
                        </a:rPr>
                        <a:t>We Plan</a:t>
                      </a:r>
                      <a:endParaRPr lang="he-IL" sz="1100" b="1" kern="1200" dirty="0">
                        <a:solidFill>
                          <a:schemeClr val="tx1"/>
                        </a:solidFill>
                        <a:latin typeface="Heebo" pitchFamily="2" charset="-79"/>
                        <a:ea typeface="Tahoma" panose="020B0604030504040204" pitchFamily="34" charset="0"/>
                        <a:cs typeface="Heebo" pitchFamily="2" charset="-79"/>
                      </a:endParaRP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ינואר 2023</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23 ילדות ו-3 גננות</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בצלאל השלוחה החרדית/ עיריית בית שמש</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20,000</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אורבן 95</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3.85%</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20850266"/>
                  </a:ext>
                </a:extLst>
              </a:tr>
              <a:tr h="625151">
                <a:tc>
                  <a:txBody>
                    <a:bodyPr/>
                    <a:lstStyle/>
                    <a:p>
                      <a:pPr algn="ctr" rtl="1" fontAlgn="b"/>
                      <a:r>
                        <a:rPr lang="he-IL" sz="1100" b="1" kern="1200" dirty="0">
                          <a:solidFill>
                            <a:schemeClr val="tx1"/>
                          </a:solidFill>
                          <a:latin typeface="Heebo" pitchFamily="2" charset="-79"/>
                          <a:ea typeface="Tahoma" panose="020B0604030504040204" pitchFamily="34" charset="0"/>
                          <a:cs typeface="Heebo" pitchFamily="2" charset="-79"/>
                        </a:rPr>
                        <a:t>זעירא בשכונות</a:t>
                      </a:r>
                      <a:br>
                        <a:rPr lang="en-US" sz="1100" b="1" kern="1200" dirty="0">
                          <a:solidFill>
                            <a:schemeClr val="tx1"/>
                          </a:solidFill>
                          <a:latin typeface="Heebo" pitchFamily="2" charset="-79"/>
                          <a:ea typeface="Tahoma" panose="020B0604030504040204" pitchFamily="34" charset="0"/>
                          <a:cs typeface="Heebo" pitchFamily="2" charset="-79"/>
                        </a:rPr>
                      </a:br>
                      <a:r>
                        <a:rPr lang="he-IL" sz="1100" b="1" kern="1200" dirty="0">
                          <a:solidFill>
                            <a:schemeClr val="tx1"/>
                          </a:solidFill>
                          <a:latin typeface="Heebo" pitchFamily="2" charset="-79"/>
                          <a:ea typeface="Tahoma" panose="020B0604030504040204" pitchFamily="34" charset="0"/>
                          <a:cs typeface="Heebo" pitchFamily="2" charset="-79"/>
                        </a:rPr>
                        <a:t>פעילויות להורים וילדים </a:t>
                      </a:r>
                      <a:br>
                        <a:rPr lang="en-US" sz="1100" b="1" kern="1200" dirty="0">
                          <a:solidFill>
                            <a:schemeClr val="tx1"/>
                          </a:solidFill>
                          <a:latin typeface="Heebo" pitchFamily="2" charset="-79"/>
                          <a:ea typeface="Tahoma" panose="020B0604030504040204" pitchFamily="34" charset="0"/>
                          <a:cs typeface="Heebo" pitchFamily="2" charset="-79"/>
                        </a:rPr>
                      </a:br>
                      <a:r>
                        <a:rPr lang="he-IL" sz="1100" b="1" kern="1200" dirty="0">
                          <a:solidFill>
                            <a:schemeClr val="tx1"/>
                          </a:solidFill>
                          <a:latin typeface="Heebo" pitchFamily="2" charset="-79"/>
                          <a:ea typeface="Tahoma" panose="020B0604030504040204" pitchFamily="34" charset="0"/>
                          <a:cs typeface="Heebo" pitchFamily="2" charset="-79"/>
                        </a:rPr>
                        <a:t>ב-12 שכונות ברחבי העיר</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פברואר-יוני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כ-3,500 ילדים ו- 1,100 הורים </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ב-36 פעילויות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עיריית בית שמש - אגף קהילה/ </a:t>
                      </a:r>
                      <a:br>
                        <a:rPr lang="en-US" sz="1100" kern="1200">
                          <a:solidFill>
                            <a:schemeClr val="tx1"/>
                          </a:solidFill>
                          <a:latin typeface="Heebo" pitchFamily="2" charset="-79"/>
                          <a:ea typeface="Tahoma"/>
                          <a:cs typeface="Heebo" pitchFamily="2" charset="-79"/>
                        </a:rPr>
                      </a:br>
                      <a:r>
                        <a:rPr lang="he-IL" sz="1100" kern="1200">
                          <a:solidFill>
                            <a:schemeClr val="tx1"/>
                          </a:solidFill>
                          <a:latin typeface="Heebo" pitchFamily="2" charset="-79"/>
                          <a:ea typeface="Tahoma"/>
                          <a:cs typeface="Heebo" pitchFamily="2" charset="-79"/>
                        </a:rPr>
                        <a:t>מפעל הפיס/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567,600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עיריית בית שמש,</a:t>
                      </a:r>
                    </a:p>
                    <a:p>
                      <a:pPr algn="ctr" rtl="1" fontAlgn="b"/>
                      <a:r>
                        <a:rPr lang="he-IL" sz="1100" kern="1200" dirty="0">
                          <a:solidFill>
                            <a:schemeClr val="tx1"/>
                          </a:solidFill>
                          <a:latin typeface="Heebo" pitchFamily="2" charset="-79"/>
                          <a:ea typeface="Tahoma"/>
                          <a:cs typeface="Heebo" pitchFamily="2" charset="-79"/>
                        </a:rPr>
                        <a:t>מפעל הפיס</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en-GB" sz="1100" kern="1200">
                          <a:solidFill>
                            <a:schemeClr val="tx1"/>
                          </a:solidFill>
                          <a:latin typeface="Heebo" pitchFamily="2" charset="-79"/>
                          <a:ea typeface="Tahoma"/>
                          <a:cs typeface="Heebo" pitchFamily="2" charset="-79"/>
                        </a:rPr>
                        <a:t>0.02%</a:t>
                      </a:r>
                      <a:endParaRPr lang="he-IL" sz="1100" kern="120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47746103"/>
                  </a:ext>
                </a:extLst>
              </a:tr>
              <a:tr h="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התנעת פרויקט גינה קהילתית </a:t>
                      </a:r>
                      <a:br>
                        <a:rPr lang="en-US" sz="1100" b="1" kern="1200">
                          <a:solidFill>
                            <a:schemeClr val="tx1"/>
                          </a:solidFill>
                          <a:latin typeface="Heebo" pitchFamily="2" charset="-79"/>
                          <a:ea typeface="Tahoma" panose="020B0604030504040204" pitchFamily="34" charset="0"/>
                          <a:cs typeface="Heebo" pitchFamily="2" charset="-79"/>
                        </a:rPr>
                      </a:br>
                      <a:r>
                        <a:rPr lang="he-IL" sz="1100" b="1" kern="1200">
                          <a:solidFill>
                            <a:schemeClr val="tx1"/>
                          </a:solidFill>
                          <a:latin typeface="Heebo" pitchFamily="2" charset="-79"/>
                          <a:ea typeface="Tahoma" panose="020B0604030504040204" pitchFamily="34" charset="0"/>
                          <a:cs typeface="Heebo" pitchFamily="2" charset="-79"/>
                        </a:rPr>
                        <a:t>בטיפת חלב קריה חרדית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אפריל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16 תושבות הקריה החרדית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משרד הבריאות/</a:t>
                      </a:r>
                      <a:br>
                        <a:rPr lang="en-US" sz="1100" u="none" strike="noStrike" kern="1200">
                          <a:solidFill>
                            <a:schemeClr val="tx1"/>
                          </a:solidFill>
                          <a:effectLst/>
                          <a:latin typeface="Heebo" pitchFamily="2" charset="-79"/>
                          <a:ea typeface="+mn-ea"/>
                          <a:cs typeface="Heebo" pitchFamily="2" charset="-79"/>
                        </a:rPr>
                      </a:br>
                      <a:r>
                        <a:rPr lang="he-IL" sz="1100" u="none" strike="noStrike" kern="1200">
                          <a:solidFill>
                            <a:schemeClr val="tx1"/>
                          </a:solidFill>
                          <a:effectLst/>
                          <a:latin typeface="Heebo" pitchFamily="2" charset="-79"/>
                          <a:ea typeface="+mn-ea"/>
                          <a:cs typeface="Heebo" pitchFamily="2" charset="-79"/>
                        </a:rPr>
                        <a:t>מחלקות בריאות וגיל רך בעיריית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1,000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16.6%</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41411503"/>
                  </a:ext>
                </a:extLst>
              </a:tr>
              <a:tr h="451290">
                <a:tc>
                  <a:txBody>
                    <a:bodyPr/>
                    <a:lstStyle/>
                    <a:p>
                      <a:pPr algn="ctr" rtl="1" fontAlgn="b"/>
                      <a:r>
                        <a:rPr lang="he-IL" sz="1100" b="1" kern="1200">
                          <a:solidFill>
                            <a:schemeClr val="tx1"/>
                          </a:solidFill>
                          <a:latin typeface="Heebo" pitchFamily="2" charset="-79"/>
                          <a:ea typeface="Tahoma" panose="020B0604030504040204" pitchFamily="34" charset="0"/>
                          <a:cs typeface="Heebo" pitchFamily="2" charset="-79"/>
                        </a:rPr>
                        <a:t>פעילויות הפוגה מתחת לבית </a:t>
                      </a:r>
                      <a:br>
                        <a:rPr lang="en-US" sz="1100" b="1" kern="1200">
                          <a:solidFill>
                            <a:schemeClr val="tx1"/>
                          </a:solidFill>
                          <a:latin typeface="Heebo" pitchFamily="2" charset="-79"/>
                          <a:ea typeface="Tahoma" panose="020B0604030504040204" pitchFamily="34" charset="0"/>
                          <a:cs typeface="Heebo" pitchFamily="2" charset="-79"/>
                        </a:rPr>
                      </a:br>
                      <a:r>
                        <a:rPr lang="he-IL" sz="1100" b="1" kern="1200">
                          <a:solidFill>
                            <a:schemeClr val="tx1"/>
                          </a:solidFill>
                          <a:latin typeface="Heebo" pitchFamily="2" charset="-79"/>
                          <a:ea typeface="Tahoma" panose="020B0604030504040204" pitchFamily="34" charset="0"/>
                          <a:cs typeface="Heebo" pitchFamily="2" charset="-79"/>
                        </a:rPr>
                        <a:t>שכונות נווה שמיר, ג'1, ד</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אוקטובר-דצמבר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115 ילדים ו-40 אימהות ב-3 מוקדים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אגף קהילה עיריית בית שמש</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dirty="0">
                          <a:solidFill>
                            <a:schemeClr val="tx1"/>
                          </a:solidFill>
                          <a:latin typeface="Heebo" pitchFamily="2" charset="-79"/>
                          <a:ea typeface="Tahoma"/>
                          <a:cs typeface="Heebo" pitchFamily="2" charset="-79"/>
                        </a:rPr>
                        <a:t>120,000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תורמים פרטיים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en-GB" sz="1100" kern="1200">
                          <a:solidFill>
                            <a:schemeClr val="tx1"/>
                          </a:solidFill>
                          <a:latin typeface="Heebo" pitchFamily="2" charset="-79"/>
                          <a:ea typeface="Tahoma"/>
                          <a:cs typeface="Heebo" pitchFamily="2" charset="-79"/>
                        </a:rPr>
                        <a:t>0.65%</a:t>
                      </a:r>
                      <a:endParaRPr lang="he-IL" sz="1100" kern="120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27520042"/>
                  </a:ext>
                </a:extLst>
              </a:tr>
              <a:tr h="648367">
                <a:tc>
                  <a:txBody>
                    <a:bodyPr/>
                    <a:lstStyle/>
                    <a:p>
                      <a:pPr algn="ctr" rtl="1"/>
                      <a:r>
                        <a:rPr lang="he-IL" sz="1100" b="1" kern="1200">
                          <a:solidFill>
                            <a:schemeClr val="tx1"/>
                          </a:solidFill>
                          <a:latin typeface="Heebo" pitchFamily="2" charset="-79"/>
                          <a:ea typeface="Tahoma" panose="020B0604030504040204" pitchFamily="34" charset="0"/>
                          <a:cs typeface="Heebo" pitchFamily="2" charset="-79"/>
                        </a:rPr>
                        <a:t>ערכות משחק ומשחקייה לגיל הרך למשפחות מפונות ומשפחות מגוייסים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אוקטובר-דצמבר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40 ילדים ו- 25 נשות מגוייסים,</a:t>
                      </a:r>
                      <a:br>
                        <a:rPr lang="en-US" sz="1100" kern="1200">
                          <a:solidFill>
                            <a:schemeClr val="tx1"/>
                          </a:solidFill>
                          <a:latin typeface="Heebo" pitchFamily="2" charset="-79"/>
                          <a:ea typeface="Tahoma"/>
                          <a:cs typeface="Heebo" pitchFamily="2" charset="-79"/>
                        </a:rPr>
                      </a:br>
                      <a:r>
                        <a:rPr lang="he-IL" sz="1100" kern="1200">
                          <a:solidFill>
                            <a:schemeClr val="tx1"/>
                          </a:solidFill>
                          <a:latin typeface="Heebo" pitchFamily="2" charset="-79"/>
                          <a:ea typeface="Tahoma"/>
                          <a:cs typeface="Heebo" pitchFamily="2" charset="-79"/>
                        </a:rPr>
                        <a:t>150 ילדים (50 משפחות מפונות מהדרום)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בית ספר חרדי 'נצח ישראל'/</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700,000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תורמים פרטיים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0.38%</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27638627"/>
                  </a:ext>
                </a:extLst>
              </a:tr>
              <a:tr h="41334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a:cs typeface="Heebo" pitchFamily="2" charset="-79"/>
                        </a:rPr>
                        <a:t>יום ניקיון שכונתי ברמת אברהם לאמהות וילדים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נובמבר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150 ילדים, 40 אימהות ו-15 אבות </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kern="1200">
                          <a:solidFill>
                            <a:schemeClr val="tx1"/>
                          </a:solidFill>
                          <a:highlight>
                            <a:srgbClr val="F2F2F2"/>
                          </a:highlight>
                          <a:latin typeface="Heebo" pitchFamily="2" charset="-79"/>
                          <a:ea typeface="Tahoma"/>
                          <a:cs typeface="Heebo" pitchFamily="2" charset="-79"/>
                        </a:rPr>
                        <a:t>עיריית בית שמש אגפי תפעול קהילה/ אורבן 95 </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a:solidFill>
                            <a:schemeClr val="tx1"/>
                          </a:solidFill>
                          <a:latin typeface="Heebo" pitchFamily="2" charset="-79"/>
                          <a:ea typeface="Tahoma"/>
                          <a:cs typeface="Heebo" pitchFamily="2" charset="-79"/>
                        </a:rPr>
                        <a:t>5,000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עיריית </a:t>
                      </a:r>
                      <a:br>
                        <a:rPr lang="en-US" sz="1100" kern="1200">
                          <a:solidFill>
                            <a:schemeClr val="tx1"/>
                          </a:solidFill>
                          <a:latin typeface="Heebo" pitchFamily="2" charset="-79"/>
                          <a:ea typeface="Tahoma"/>
                          <a:cs typeface="Heebo" pitchFamily="2" charset="-79"/>
                        </a:rPr>
                      </a:br>
                      <a:r>
                        <a:rPr lang="he-IL" sz="1100" kern="1200">
                          <a:solidFill>
                            <a:schemeClr val="tx1"/>
                          </a:solidFill>
                          <a:latin typeface="Heebo" pitchFamily="2" charset="-79"/>
                          <a:ea typeface="Tahoma"/>
                          <a:cs typeface="Heebo" pitchFamily="2" charset="-79"/>
                        </a:rPr>
                        <a:t>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0.49%</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91523275"/>
                  </a:ext>
                </a:extLst>
              </a:tr>
              <a:tr h="547307">
                <a:tc>
                  <a:txBody>
                    <a:bodyPr/>
                    <a:lstStyle/>
                    <a:p>
                      <a:pPr algn="ctr" rtl="1"/>
                      <a:r>
                        <a:rPr lang="he-IL" sz="1100" b="1" kern="1200">
                          <a:solidFill>
                            <a:schemeClr val="tx1"/>
                          </a:solidFill>
                          <a:latin typeface="Heebo" pitchFamily="2" charset="-79"/>
                          <a:ea typeface="Tahoma"/>
                          <a:cs typeface="Heebo" pitchFamily="2" charset="-79"/>
                        </a:rPr>
                        <a:t>אירוע משפחות מגוייסים</a:t>
                      </a:r>
                      <a:endParaRPr lang="he-IL" sz="1100" b="1">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נובמבר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a:r>
                        <a:rPr lang="he-IL" sz="1100" kern="1200">
                          <a:solidFill>
                            <a:schemeClr val="tx1"/>
                          </a:solidFill>
                          <a:latin typeface="Heebo" pitchFamily="2" charset="-79"/>
                          <a:ea typeface="Tahoma"/>
                          <a:cs typeface="Heebo" pitchFamily="2" charset="-79"/>
                        </a:rPr>
                        <a:t>300 משתתפות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אגף קהילה עיריית בית שמש/</a:t>
                      </a:r>
                      <a:br>
                        <a:rPr lang="en-US" sz="1100" kern="1200">
                          <a:solidFill>
                            <a:schemeClr val="tx1"/>
                          </a:solidFill>
                          <a:latin typeface="Heebo" pitchFamily="2" charset="-79"/>
                          <a:ea typeface="Tahoma"/>
                          <a:cs typeface="Heebo" pitchFamily="2" charset="-79"/>
                        </a:rPr>
                      </a:br>
                      <a:r>
                        <a:rPr lang="he-IL" sz="1100" kern="1200">
                          <a:solidFill>
                            <a:schemeClr val="tx1"/>
                          </a:solidFill>
                          <a:latin typeface="Heebo" pitchFamily="2" charset="-79"/>
                          <a:ea typeface="Tahoma"/>
                          <a:cs typeface="Heebo" pitchFamily="2" charset="-79"/>
                        </a:rPr>
                        <a:t> עמותת  "ביחד ננצח" /</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נציגת קהילה – תושבת מתנדבת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t"/>
                      <a:r>
                        <a:rPr lang="he-IL" sz="1100" kern="1200">
                          <a:solidFill>
                            <a:schemeClr val="tx1"/>
                          </a:solidFill>
                          <a:latin typeface="Heebo" pitchFamily="2" charset="-79"/>
                          <a:ea typeface="Tahoma"/>
                          <a:cs typeface="Heebo" pitchFamily="2" charset="-79"/>
                        </a:rPr>
                        <a:t>50</a:t>
                      </a:r>
                      <a:r>
                        <a:rPr lang="en-IE" sz="1100" kern="1200">
                          <a:solidFill>
                            <a:schemeClr val="tx1"/>
                          </a:solidFill>
                          <a:latin typeface="Heebo" pitchFamily="2" charset="-79"/>
                          <a:ea typeface="Tahoma"/>
                          <a:cs typeface="Heebo" pitchFamily="2" charset="-79"/>
                        </a:rPr>
                        <a:t>,</a:t>
                      </a:r>
                      <a:r>
                        <a:rPr lang="he-IL" sz="1100" kern="1200">
                          <a:solidFill>
                            <a:schemeClr val="tx1"/>
                          </a:solidFill>
                          <a:latin typeface="Heebo" pitchFamily="2" charset="-79"/>
                          <a:ea typeface="Tahoma"/>
                          <a:cs typeface="Heebo" pitchFamily="2" charset="-79"/>
                        </a:rPr>
                        <a:t>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t"/>
                      <a:r>
                        <a:rPr lang="he-IL" sz="1100" kern="1200">
                          <a:solidFill>
                            <a:schemeClr val="tx1"/>
                          </a:solidFill>
                          <a:latin typeface="Heebo" pitchFamily="2" charset="-79"/>
                          <a:ea typeface="Tahoma"/>
                          <a:cs typeface="Heebo" pitchFamily="2" charset="-79"/>
                        </a:rPr>
                        <a:t>תורם פרטי</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t"/>
                      <a:r>
                        <a:rPr lang="en-GB" sz="1100" kern="1200">
                          <a:solidFill>
                            <a:schemeClr val="tx1"/>
                          </a:solidFill>
                          <a:latin typeface="Heebo" pitchFamily="2" charset="-79"/>
                          <a:ea typeface="Tahoma"/>
                          <a:cs typeface="Heebo" pitchFamily="2" charset="-79"/>
                        </a:rPr>
                        <a:t>0.33%</a:t>
                      </a:r>
                      <a:endParaRPr lang="he-IL" sz="1100" kern="120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30909789"/>
                  </a:ext>
                </a:extLst>
              </a:tr>
              <a:tr h="467174">
                <a:tc>
                  <a:txBody>
                    <a:bodyPr/>
                    <a:lstStyle/>
                    <a:p>
                      <a:pPr algn="ctr" rtl="1"/>
                      <a:r>
                        <a:rPr lang="he-IL" sz="1100" b="1">
                          <a:latin typeface="Heebo" pitchFamily="2" charset="-79"/>
                          <a:ea typeface="Tahoma" panose="020B0604030504040204" pitchFamily="34" charset="0"/>
                          <a:cs typeface="Heebo" pitchFamily="2" charset="-79"/>
                        </a:rPr>
                        <a:t>הרצאה מקוונת בנושא 'חוסן לאמהות ילדי הגיל הרך בעת לחימה'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נובמבר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23 אימהות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"בית ספר להורים" - עיריית בית שמש/</a:t>
                      </a:r>
                      <a:br>
                        <a:rPr lang="en-US" sz="1100" kern="1200">
                          <a:solidFill>
                            <a:schemeClr val="tx1"/>
                          </a:solidFill>
                          <a:latin typeface="Heebo" pitchFamily="2" charset="-79"/>
                          <a:ea typeface="Tahoma"/>
                          <a:cs typeface="Heebo" pitchFamily="2" charset="-79"/>
                        </a:rPr>
                      </a:br>
                      <a:r>
                        <a:rPr lang="he-IL" sz="1100" kern="1200">
                          <a:solidFill>
                            <a:schemeClr val="tx1"/>
                          </a:solidFill>
                          <a:latin typeface="Heebo" pitchFamily="2" charset="-79"/>
                          <a:ea typeface="Tahoma"/>
                          <a:cs typeface="Heebo" pitchFamily="2" charset="-79"/>
                        </a:rPr>
                        <a:t> אורבן 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a:solidFill>
                            <a:schemeClr val="tx1"/>
                          </a:solidFill>
                          <a:latin typeface="Heebo" pitchFamily="2" charset="-79"/>
                          <a:ea typeface="Tahoma"/>
                          <a:cs typeface="Heebo" pitchFamily="2" charset="-79"/>
                        </a:rPr>
                        <a:t>1,300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en-GB" sz="1100" kern="1200">
                          <a:solidFill>
                            <a:schemeClr val="tx1"/>
                          </a:solidFill>
                          <a:latin typeface="Heebo" pitchFamily="2" charset="-79"/>
                          <a:ea typeface="Tahoma"/>
                          <a:cs typeface="Heebo" pitchFamily="2" charset="-79"/>
                        </a:rPr>
                        <a:t>4.35%</a:t>
                      </a:r>
                      <a:endParaRPr lang="he-IL" sz="1100" kern="120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76324864"/>
                  </a:ext>
                </a:extLst>
              </a:tr>
              <a:tr h="283746">
                <a:tc>
                  <a:txBody>
                    <a:bodyPr/>
                    <a:lstStyle/>
                    <a:p>
                      <a:pPr algn="ctr" rtl="1"/>
                      <a:r>
                        <a:rPr lang="he-IL" sz="1100" b="1">
                          <a:latin typeface="Heebo" pitchFamily="2" charset="-79"/>
                          <a:ea typeface="Tahoma" panose="020B0604030504040204" pitchFamily="34" charset="0"/>
                          <a:cs typeface="Heebo" pitchFamily="2" charset="-79"/>
                        </a:rPr>
                        <a:t>פעילויות מתנ"ס נייד ברמה ג'1</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פברואר-מרץ 2024</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כ-150 ילדים ו- 69 אימהות ב-9 מפגשים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מחלקת גיל הרך בעיריית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dirty="0">
                          <a:solidFill>
                            <a:schemeClr val="tx1"/>
                          </a:solidFill>
                          <a:latin typeface="Heebo" pitchFamily="2" charset="-79"/>
                          <a:ea typeface="Tahoma"/>
                          <a:cs typeface="Heebo" pitchFamily="2" charset="-79"/>
                        </a:rPr>
                        <a:t>16,200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0.45%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20642422"/>
                  </a:ext>
                </a:extLst>
              </a:tr>
            </a:tbl>
          </a:graphicData>
        </a:graphic>
      </p:graphicFrame>
    </p:spTree>
    <p:extLst>
      <p:ext uri="{BB962C8B-B14F-4D97-AF65-F5344CB8AC3E}">
        <p14:creationId xmlns:p14="http://schemas.microsoft.com/office/powerpoint/2010/main" val="289108043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323849" y="693686"/>
            <a:ext cx="11525251" cy="388568"/>
          </a:xfrm>
          <a:prstGeom prst="rect">
            <a:avLst/>
          </a:prstGeom>
          <a:noFill/>
        </p:spPr>
        <p:txBody>
          <a:bodyPr wrap="square" lIns="91440" tIns="45720" rIns="91440" bIns="45720" anchor="t">
            <a:spAutoFit/>
          </a:bodyPr>
          <a:lstStyle/>
          <a:p>
            <a:pPr marR="0" lvl="0" algn="l" defTabSz="914400" rtl="0" eaLnBrk="1" fontAlgn="base" latinLnBrk="0" hangingPunct="1">
              <a:lnSpc>
                <a:spcPct val="150000"/>
              </a:lnSpc>
              <a:spcBef>
                <a:spcPts val="800"/>
              </a:spcBef>
              <a:spcAft>
                <a:spcPts val="0"/>
              </a:spcAft>
              <a:buClr>
                <a:srgbClr val="358B8F"/>
              </a:buClr>
              <a:buSzPct val="150000"/>
              <a:tabLst/>
              <a:defRPr/>
            </a:pPr>
            <a:r>
              <a:rPr kumimoji="0" lang="en-US" sz="1400" b="1" i="0" u="none" strike="noStrike" kern="1200" cap="none" spc="0" normalizeH="0" baseline="0" noProof="0" dirty="0">
                <a:ln>
                  <a:noFill/>
                </a:ln>
                <a:effectLst/>
                <a:uLnTx/>
                <a:uFillTx/>
                <a:latin typeface="Heebo" pitchFamily="2" charset="-79"/>
                <a:ea typeface="Tahoma"/>
                <a:cs typeface="Heebo" pitchFamily="2" charset="-79"/>
              </a:rPr>
              <a:t>In the Municipality</a:t>
            </a:r>
            <a:endParaRPr lang="he-IL" sz="1400" b="1" dirty="0">
              <a:latin typeface="Heebo" pitchFamily="2" charset="-79"/>
              <a:ea typeface="Tahoma"/>
              <a:cs typeface="Heebo" pitchFamily="2" charset="-79"/>
            </a:endParaRPr>
          </a:p>
        </p:txBody>
      </p:sp>
      <p:sp>
        <p:nvSpPr>
          <p:cNvPr id="10" name="Rectangle 9">
            <a:extLst>
              <a:ext uri="{FF2B5EF4-FFF2-40B4-BE49-F238E27FC236}">
                <a16:creationId xmlns:a16="http://schemas.microsoft.com/office/drawing/2014/main"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17</a:t>
            </a:fld>
            <a:endParaRPr lang="he-IL">
              <a:latin typeface="Heebo" pitchFamily="2" charset="-79"/>
              <a:cs typeface="Heebo" pitchFamily="2" charset="-79"/>
            </a:endParaRPr>
          </a:p>
        </p:txBody>
      </p:sp>
      <p:graphicFrame>
        <p:nvGraphicFramePr>
          <p:cNvPr id="3" name="Table 2">
            <a:extLst>
              <a:ext uri="{FF2B5EF4-FFF2-40B4-BE49-F238E27FC236}">
                <a16:creationId xmlns:a16="http://schemas.microsoft.com/office/drawing/2014/main" id="{9D7518B2-FF26-20A2-D8E5-DD898DEF582B}"/>
              </a:ext>
            </a:extLst>
          </p:cNvPr>
          <p:cNvGraphicFramePr>
            <a:graphicFrameLocks noGrp="1"/>
          </p:cNvGraphicFramePr>
          <p:nvPr>
            <p:extLst>
              <p:ext uri="{D42A27DB-BD31-4B8C-83A1-F6EECF244321}">
                <p14:modId xmlns:p14="http://schemas.microsoft.com/office/powerpoint/2010/main" val="2620567501"/>
              </p:ext>
            </p:extLst>
          </p:nvPr>
        </p:nvGraphicFramePr>
        <p:xfrm>
          <a:off x="323850" y="1082254"/>
          <a:ext cx="11525250" cy="1972004"/>
        </p:xfrm>
        <a:graphic>
          <a:graphicData uri="http://schemas.openxmlformats.org/drawingml/2006/table">
            <a:tbl>
              <a:tblPr>
                <a:tableStyleId>{5940675A-B579-460E-94D1-54222C63F5DA}</a:tableStyleId>
              </a:tblPr>
              <a:tblGrid>
                <a:gridCol w="2089280">
                  <a:extLst>
                    <a:ext uri="{9D8B030D-6E8A-4147-A177-3AD203B41FA5}">
                      <a16:colId xmlns:a16="http://schemas.microsoft.com/office/drawing/2014/main" val="2889503607"/>
                    </a:ext>
                  </a:extLst>
                </a:gridCol>
                <a:gridCol w="1716832">
                  <a:extLst>
                    <a:ext uri="{9D8B030D-6E8A-4147-A177-3AD203B41FA5}">
                      <a16:colId xmlns:a16="http://schemas.microsoft.com/office/drawing/2014/main" val="4082417222"/>
                    </a:ext>
                  </a:extLst>
                </a:gridCol>
                <a:gridCol w="1800808">
                  <a:extLst>
                    <a:ext uri="{9D8B030D-6E8A-4147-A177-3AD203B41FA5}">
                      <a16:colId xmlns:a16="http://schemas.microsoft.com/office/drawing/2014/main" val="3563947617"/>
                    </a:ext>
                  </a:extLst>
                </a:gridCol>
                <a:gridCol w="2836507">
                  <a:extLst>
                    <a:ext uri="{9D8B030D-6E8A-4147-A177-3AD203B41FA5}">
                      <a16:colId xmlns:a16="http://schemas.microsoft.com/office/drawing/2014/main" val="2505817973"/>
                    </a:ext>
                  </a:extLst>
                </a:gridCol>
                <a:gridCol w="979714">
                  <a:extLst>
                    <a:ext uri="{9D8B030D-6E8A-4147-A177-3AD203B41FA5}">
                      <a16:colId xmlns:a16="http://schemas.microsoft.com/office/drawing/2014/main" val="3482570470"/>
                    </a:ext>
                  </a:extLst>
                </a:gridCol>
                <a:gridCol w="1054359">
                  <a:extLst>
                    <a:ext uri="{9D8B030D-6E8A-4147-A177-3AD203B41FA5}">
                      <a16:colId xmlns:a16="http://schemas.microsoft.com/office/drawing/2014/main" val="1516403962"/>
                    </a:ext>
                  </a:extLst>
                </a:gridCol>
                <a:gridCol w="1047750">
                  <a:extLst>
                    <a:ext uri="{9D8B030D-6E8A-4147-A177-3AD203B41FA5}">
                      <a16:colId xmlns:a16="http://schemas.microsoft.com/office/drawing/2014/main" val="137190924"/>
                    </a:ext>
                  </a:extLst>
                </a:gridCol>
              </a:tblGrid>
              <a:tr h="341870">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563548">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a:cs typeface="Heebo" pitchFamily="2" charset="-79"/>
                        </a:rPr>
                        <a:t>שת"פ אורבן95 וארגון 'בטרם'  -מושב בנושא בטיחות ילדים במסגרת מיזם 'קהילה מיטיבה' </a:t>
                      </a:r>
                      <a:endParaRPr lang="he-IL" sz="1100" b="1" kern="1200">
                        <a:solidFill>
                          <a:schemeClr val="tx1"/>
                        </a:solidFill>
                        <a:latin typeface="Heebo" pitchFamily="2" charset="-79"/>
                        <a:ea typeface="Tahoma" panose="020B0604030504040204" pitchFamily="34" charset="0"/>
                        <a:cs typeface="Heebo" pitchFamily="2" charset="-79"/>
                      </a:endParaRP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אפריל 2023</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12 אנשי רשות הבטיחות</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הג'וינט/ אורבן95/ עיריית בית שמש/ </a:t>
                      </a:r>
                      <a:r>
                        <a:rPr lang="he-IL" sz="1100" kern="1200" err="1">
                          <a:solidFill>
                            <a:schemeClr val="tx1"/>
                          </a:solidFill>
                          <a:latin typeface="Heebo" pitchFamily="2" charset="-79"/>
                          <a:ea typeface="Tahoma"/>
                          <a:cs typeface="Heebo" pitchFamily="2" charset="-79"/>
                        </a:rPr>
                        <a:t>רלב"ד</a:t>
                      </a:r>
                      <a:r>
                        <a:rPr lang="he-IL" sz="1100" kern="1200">
                          <a:solidFill>
                            <a:schemeClr val="tx1"/>
                          </a:solidFill>
                          <a:latin typeface="Heebo" pitchFamily="2" charset="-79"/>
                          <a:ea typeface="Tahoma"/>
                          <a:cs typeface="Heebo" pitchFamily="2" charset="-79"/>
                        </a:rPr>
                        <a:t>/ קופות חולים מאוחדת, מכבי וכללית</a:t>
                      </a:r>
                      <a:endParaRPr lang="he-IL" sz="1100" u="none" strike="noStrike" kern="120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5,000</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הג'וינט</a:t>
                      </a:r>
                    </a:p>
                  </a:txBody>
                  <a:tcPr marL="2000" marR="2000" marT="2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8.33%</a:t>
                      </a:r>
                    </a:p>
                  </a:txBody>
                  <a:tcPr marL="2000" marR="2000" marT="2000" marB="0" anchor="ctr">
                    <a:lnL w="127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47070008"/>
                  </a:ext>
                </a:extLst>
              </a:tr>
              <a:tr h="256281">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יום עיון וסיור בירושלים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מאי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15 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עיריית בית שמש/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6,500</a:t>
                      </a:r>
                    </a:p>
                  </a:txBody>
                  <a:tcPr anchor="ctr">
                    <a:lnL w="12700" cmpd="sng">
                      <a:noFill/>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 אורבן 95</a:t>
                      </a:r>
                    </a:p>
                  </a:txBody>
                  <a:tcPr marL="2000" marR="2000" marT="2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5%</a:t>
                      </a:r>
                    </a:p>
                  </a:txBody>
                  <a:tcPr marL="2000" marR="2000" marT="2000" marB="0" anchor="ctr">
                    <a:lnL w="12700" cap="flat" cmpd="sng" algn="ctr">
                      <a:no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13372041"/>
                  </a:ext>
                </a:extLst>
              </a:tr>
              <a:tr h="417856">
                <a:tc>
                  <a:txBody>
                    <a:bodyPr/>
                    <a:lstStyle/>
                    <a:p>
                      <a:pPr algn="ctr" rtl="1" fontAlgn="b"/>
                      <a:r>
                        <a:rPr lang="he-IL" sz="1100" b="1" kern="1200">
                          <a:solidFill>
                            <a:schemeClr val="tx1"/>
                          </a:solidFill>
                          <a:latin typeface="Heebo" pitchFamily="2" charset="-79"/>
                          <a:ea typeface="Tahoma" panose="020B0604030504040204" pitchFamily="34" charset="0"/>
                          <a:cs typeface="Heebo" pitchFamily="2" charset="-79"/>
                        </a:rPr>
                        <a:t>הכשרת 'כשקהילה פוגשת מרחב' </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יולי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25 עובדי עירייה</a:t>
                      </a:r>
                      <a:endParaRPr lang="he-IL" sz="1100" kern="1200">
                        <a:solidFill>
                          <a:schemeClr val="tx1"/>
                        </a:solidFill>
                        <a:latin typeface="Heebo" pitchFamily="2" charset="-79"/>
                        <a:ea typeface="Tahom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צוות מוביל מעיריית בית שמש/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he-IL" sz="1100" kern="1200">
                          <a:solidFill>
                            <a:schemeClr val="tx1"/>
                          </a:solidFill>
                          <a:latin typeface="Heebo" pitchFamily="2" charset="-79"/>
                          <a:ea typeface="Tahoma"/>
                          <a:cs typeface="Heebo" pitchFamily="2" charset="-79"/>
                        </a:rPr>
                        <a:t>סיור באשדוד</a:t>
                      </a:r>
                    </a:p>
                    <a:p>
                      <a:pPr algn="ctr"/>
                      <a:r>
                        <a:rPr lang="he-IL" sz="1100" kern="1200">
                          <a:solidFill>
                            <a:schemeClr val="tx1"/>
                          </a:solidFill>
                          <a:latin typeface="Heebo" pitchFamily="2" charset="-79"/>
                          <a:ea typeface="Tahoma"/>
                          <a:cs typeface="Heebo" pitchFamily="2" charset="-79"/>
                        </a:rPr>
                        <a:t>11,000</a:t>
                      </a:r>
                      <a:endParaRPr lang="en-GB"/>
                    </a:p>
                  </a:txBody>
                  <a:tcPr marL="2000" marR="2000" marT="2000" marB="0" anchor="ctr">
                    <a:lnL w="12700" cmpd="sng">
                      <a:noFill/>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 אורבן 95</a:t>
                      </a:r>
                    </a:p>
                  </a:txBody>
                  <a:tcPr marL="2000" marR="2000" marT="2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4%</a:t>
                      </a:r>
                    </a:p>
                  </a:txBody>
                  <a:tcPr marL="2000" marR="2000" marT="2000" marB="0" anchor="ctr">
                    <a:lnL w="12700" cap="flat" cmpd="sng" algn="ctr">
                      <a:no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23151302"/>
                  </a:ext>
                </a:extLst>
              </a:tr>
              <a:tr h="248527">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קטלוג אלמנטים לטיפת חלב</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ספטמבר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5 נשות צוות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פרויקט "בין הטיפות" בצלאל/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1,500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בצלאל</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20%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14524052"/>
                  </a:ext>
                </a:extLst>
              </a:tr>
            </a:tbl>
          </a:graphicData>
        </a:graphic>
      </p:graphicFrame>
      <p:graphicFrame>
        <p:nvGraphicFramePr>
          <p:cNvPr id="4" name="Table 3">
            <a:extLst>
              <a:ext uri="{FF2B5EF4-FFF2-40B4-BE49-F238E27FC236}">
                <a16:creationId xmlns:a16="http://schemas.microsoft.com/office/drawing/2014/main" id="{FEE77238-0699-FFEC-2982-A01974EDC4EE}"/>
              </a:ext>
            </a:extLst>
          </p:cNvPr>
          <p:cNvGraphicFramePr>
            <a:graphicFrameLocks noGrp="1"/>
          </p:cNvGraphicFramePr>
          <p:nvPr>
            <p:extLst>
              <p:ext uri="{D42A27DB-BD31-4B8C-83A1-F6EECF244321}">
                <p14:modId xmlns:p14="http://schemas.microsoft.com/office/powerpoint/2010/main" val="1364691172"/>
              </p:ext>
            </p:extLst>
          </p:nvPr>
        </p:nvGraphicFramePr>
        <p:xfrm>
          <a:off x="323849" y="3430799"/>
          <a:ext cx="11525251" cy="2865095"/>
        </p:xfrm>
        <a:graphic>
          <a:graphicData uri="http://schemas.openxmlformats.org/drawingml/2006/table">
            <a:tbl>
              <a:tblPr>
                <a:tableStyleId>{5940675A-B579-460E-94D1-54222C63F5DA}</a:tableStyleId>
              </a:tblPr>
              <a:tblGrid>
                <a:gridCol w="1995973">
                  <a:extLst>
                    <a:ext uri="{9D8B030D-6E8A-4147-A177-3AD203B41FA5}">
                      <a16:colId xmlns:a16="http://schemas.microsoft.com/office/drawing/2014/main" val="2889503607"/>
                    </a:ext>
                  </a:extLst>
                </a:gridCol>
                <a:gridCol w="2407298">
                  <a:extLst>
                    <a:ext uri="{9D8B030D-6E8A-4147-A177-3AD203B41FA5}">
                      <a16:colId xmlns:a16="http://schemas.microsoft.com/office/drawing/2014/main" val="4082417222"/>
                    </a:ext>
                  </a:extLst>
                </a:gridCol>
                <a:gridCol w="1340304">
                  <a:extLst>
                    <a:ext uri="{9D8B030D-6E8A-4147-A177-3AD203B41FA5}">
                      <a16:colId xmlns:a16="http://schemas.microsoft.com/office/drawing/2014/main" val="3563947617"/>
                    </a:ext>
                  </a:extLst>
                </a:gridCol>
                <a:gridCol w="2667000">
                  <a:extLst>
                    <a:ext uri="{9D8B030D-6E8A-4147-A177-3AD203B41FA5}">
                      <a16:colId xmlns:a16="http://schemas.microsoft.com/office/drawing/2014/main" val="2505817973"/>
                    </a:ext>
                  </a:extLst>
                </a:gridCol>
                <a:gridCol w="1038225">
                  <a:extLst>
                    <a:ext uri="{9D8B030D-6E8A-4147-A177-3AD203B41FA5}">
                      <a16:colId xmlns:a16="http://schemas.microsoft.com/office/drawing/2014/main" val="3482570470"/>
                    </a:ext>
                  </a:extLst>
                </a:gridCol>
                <a:gridCol w="1028701">
                  <a:extLst>
                    <a:ext uri="{9D8B030D-6E8A-4147-A177-3AD203B41FA5}">
                      <a16:colId xmlns:a16="http://schemas.microsoft.com/office/drawing/2014/main" val="1516403962"/>
                    </a:ext>
                  </a:extLst>
                </a:gridCol>
                <a:gridCol w="1047750">
                  <a:extLst>
                    <a:ext uri="{9D8B030D-6E8A-4147-A177-3AD203B41FA5}">
                      <a16:colId xmlns:a16="http://schemas.microsoft.com/office/drawing/2014/main" val="137190924"/>
                    </a:ext>
                  </a:extLst>
                </a:gridCol>
              </a:tblGrid>
              <a:tr h="404599">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546527">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תוכנית הכשרה למטפלות מחנכות </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0" kern="1200">
                          <a:solidFill>
                            <a:schemeClr val="tx1"/>
                          </a:solidFill>
                          <a:latin typeface="Heebo" pitchFamily="2" charset="-79"/>
                          <a:ea typeface="Tahoma" panose="020B0604030504040204" pitchFamily="34" charset="0"/>
                          <a:cs typeface="Heebo" pitchFamily="2" charset="-79"/>
                        </a:rPr>
                        <a:t>פברואר-יוני 2023</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20 משתתפות ב-6 מפגשים</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b="0" u="none" strike="noStrike" kern="1200">
                          <a:solidFill>
                            <a:schemeClr val="tx1"/>
                          </a:solidFill>
                          <a:effectLst/>
                          <a:latin typeface="Heebo" pitchFamily="2" charset="-79"/>
                          <a:ea typeface="+mn-ea"/>
                          <a:cs typeface="Heebo" pitchFamily="2" charset="-79"/>
                        </a:rPr>
                        <a:t>מחלקת גיל רך בעיריית בית שמש/ אורבן95/</a:t>
                      </a:r>
                    </a:p>
                    <a:p>
                      <a:pPr marL="0" marR="0" lvl="0" indent="0" algn="ctr" defTabSz="914400" rtl="1" eaLnBrk="1" fontAlgn="auto" latinLnBrk="0" hangingPunct="1">
                        <a:lnSpc>
                          <a:spcPts val="1500"/>
                        </a:lnSpc>
                        <a:spcBef>
                          <a:spcPts val="0"/>
                        </a:spcBef>
                        <a:spcAft>
                          <a:spcPts val="0"/>
                        </a:spcAft>
                        <a:buClrTx/>
                        <a:buSzTx/>
                        <a:buFontTx/>
                        <a:buNone/>
                        <a:tabLst/>
                        <a:defRPr/>
                      </a:pPr>
                      <a:r>
                        <a:rPr lang="he-IL" sz="1100" b="0" u="none" strike="noStrike" kern="1200">
                          <a:solidFill>
                            <a:schemeClr val="tx1"/>
                          </a:solidFill>
                          <a:effectLst/>
                          <a:latin typeface="Heebo" pitchFamily="2" charset="-79"/>
                          <a:ea typeface="+mn-ea"/>
                          <a:cs typeface="Heebo" pitchFamily="2" charset="-79"/>
                        </a:rPr>
                        <a:t>360 התוכנית הלאומית לילדים בסיכון </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1,800 – אורבן95</a:t>
                      </a:r>
                    </a:p>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7,200 – עיריית בית שמש</a:t>
                      </a:r>
                    </a:p>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9,000 – תוכנית 360</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1" fontAlgn="b"/>
                      <a:endParaRPr lang="he-IL" sz="1100" kern="1200">
                        <a:solidFill>
                          <a:srgbClr val="FF0000"/>
                        </a:solidFill>
                        <a:latin typeface="Heebo" pitchFamily="2" charset="-79"/>
                        <a:ea typeface="Tahoma"/>
                        <a:cs typeface="Heebo" pitchFamily="2" charset="-79"/>
                      </a:endParaRP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5%</a:t>
                      </a:r>
                    </a:p>
                  </a:txBody>
                  <a:tcPr marL="2000" marR="2000" marT="2000" marB="0" anchor="ctr">
                    <a:lnL w="127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66105899"/>
                  </a:ext>
                </a:extLst>
              </a:tr>
              <a:tr h="39753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השתלמות תזונה </a:t>
                      </a:r>
                      <a:br>
                        <a:rPr lang="en-US" sz="1100" b="1" kern="1200">
                          <a:solidFill>
                            <a:schemeClr val="tx1"/>
                          </a:solidFill>
                          <a:latin typeface="Heebo" pitchFamily="2" charset="-79"/>
                          <a:ea typeface="Tahoma" panose="020B0604030504040204" pitchFamily="34" charset="0"/>
                          <a:cs typeface="Heebo" pitchFamily="2" charset="-79"/>
                        </a:rPr>
                      </a:br>
                      <a:r>
                        <a:rPr lang="he-IL" sz="1100" b="1" kern="1200">
                          <a:solidFill>
                            <a:schemeClr val="tx1"/>
                          </a:solidFill>
                          <a:latin typeface="Heebo" pitchFamily="2" charset="-79"/>
                          <a:ea typeface="Tahoma" panose="020B0604030504040204" pitchFamily="34" charset="0"/>
                          <a:cs typeface="Heebo" pitchFamily="2" charset="-79"/>
                        </a:rPr>
                        <a:t>למטפלות מחנכות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יולי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30 מטפלות מחנכות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b="0" u="none" strike="noStrike" kern="1200">
                          <a:solidFill>
                            <a:schemeClr val="tx1"/>
                          </a:solidFill>
                          <a:effectLst/>
                          <a:latin typeface="Heebo" pitchFamily="2" charset="-79"/>
                          <a:ea typeface="+mn-ea"/>
                          <a:cs typeface="Heebo" pitchFamily="2" charset="-79"/>
                        </a:rPr>
                        <a:t>מחלקת גיל רך בעיריית בית שמש/ אורבן95</a:t>
                      </a:r>
                      <a:endParaRPr lang="he-IL" sz="1100" u="none" strike="noStrike" kern="120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en-GB" sz="1100" u="none" strike="noStrike" kern="1200">
                          <a:solidFill>
                            <a:schemeClr val="tx1"/>
                          </a:solidFill>
                          <a:effectLst/>
                          <a:latin typeface="Heebo" pitchFamily="2" charset="-79"/>
                          <a:ea typeface="+mn-ea"/>
                          <a:cs typeface="Heebo" pitchFamily="2" charset="-79"/>
                        </a:rPr>
                        <a:t>3,500</a:t>
                      </a:r>
                      <a:endParaRPr lang="he-IL" sz="1100" u="none" strike="noStrike" kern="120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עיריית בית שמש</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en-GB" sz="1100" kern="1200">
                          <a:solidFill>
                            <a:schemeClr val="tx1"/>
                          </a:solidFill>
                          <a:latin typeface="Heebo" pitchFamily="2" charset="-79"/>
                          <a:ea typeface="Tahoma"/>
                          <a:cs typeface="Heebo" pitchFamily="2" charset="-79"/>
                        </a:rPr>
                        <a:t>3.33%</a:t>
                      </a:r>
                      <a:endParaRPr lang="he-IL" sz="1100" kern="120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477967292"/>
                  </a:ext>
                </a:extLst>
              </a:tr>
              <a:tr h="317729">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קורס </a:t>
                      </a:r>
                      <a:r>
                        <a:rPr lang="en-IE" sz="1100" b="1" kern="1200">
                          <a:solidFill>
                            <a:schemeClr val="tx1"/>
                          </a:solidFill>
                          <a:latin typeface="Heebo" pitchFamily="2" charset="-79"/>
                          <a:ea typeface="Tahoma" panose="020B0604030504040204" pitchFamily="34" charset="0"/>
                          <a:cs typeface="Heebo" pitchFamily="2" charset="-79"/>
                        </a:rPr>
                        <a:t> ‘</a:t>
                      </a:r>
                      <a:r>
                        <a:rPr lang="en-GB" sz="1100" b="1" kern="1200">
                          <a:solidFill>
                            <a:schemeClr val="tx1"/>
                          </a:solidFill>
                          <a:latin typeface="Heebo" pitchFamily="2" charset="-79"/>
                          <a:ea typeface="Tahoma" panose="020B0604030504040204" pitchFamily="34" charset="0"/>
                          <a:cs typeface="Heebo" pitchFamily="2" charset="-79"/>
                        </a:rPr>
                        <a:t>WE PLAN’</a:t>
                      </a:r>
                      <a:r>
                        <a:rPr lang="he-IL" sz="1100" b="1" kern="1200">
                          <a:solidFill>
                            <a:schemeClr val="tx1"/>
                          </a:solidFill>
                          <a:latin typeface="Heebo" pitchFamily="2" charset="-79"/>
                          <a:ea typeface="Tahoma" panose="020B0604030504040204" pitchFamily="34" charset="0"/>
                          <a:cs typeface="Heebo" pitchFamily="2" charset="-79"/>
                        </a:rPr>
                        <a:t>של השלוחה החרדית בצלאל </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מחזור א': אוקטובר 2022 - פברואר 2023</a:t>
                      </a:r>
                    </a:p>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מחזור ב': אוקטובר 2023-מרץ 2024</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25 סטודנטיות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בצלאל השלוחה החרדית/ 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5,000 </a:t>
                      </a:r>
                      <a:br>
                        <a:rPr lang="en-US" sz="1100" u="none" strike="noStrike" kern="1200">
                          <a:solidFill>
                            <a:schemeClr val="tx1"/>
                          </a:solidFill>
                          <a:effectLst/>
                          <a:latin typeface="Heebo" pitchFamily="2" charset="-79"/>
                          <a:ea typeface="+mn-ea"/>
                          <a:cs typeface="Heebo" pitchFamily="2" charset="-79"/>
                        </a:rPr>
                      </a:br>
                      <a:r>
                        <a:rPr lang="he-IL" sz="1100" u="none" strike="noStrike" kern="1200">
                          <a:solidFill>
                            <a:schemeClr val="tx1"/>
                          </a:solidFill>
                          <a:effectLst/>
                          <a:latin typeface="Heebo" pitchFamily="2" charset="-79"/>
                          <a:ea typeface="+mn-ea"/>
                          <a:cs typeface="Heebo" pitchFamily="2" charset="-79"/>
                        </a:rPr>
                        <a:t>ל-2 מחזורים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אורבן 95 ובצלאל </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4%</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83580354"/>
                  </a:ext>
                </a:extLst>
              </a:tr>
              <a:tr h="478745">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מפגש שנתי לצוותי מעונות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נובמבר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כ-400 מטפלות מחנכות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מינהל חינוך בעיריית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40,000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עיריית בית שמש</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0.25%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32348736"/>
                  </a:ext>
                </a:extLst>
              </a:tr>
              <a:tr h="402934">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כנס 'כוח לגדול' – </a:t>
                      </a:r>
                      <a:br>
                        <a:rPr lang="en-US" sz="1100" b="1" kern="1200">
                          <a:solidFill>
                            <a:schemeClr val="tx1"/>
                          </a:solidFill>
                          <a:latin typeface="Heebo" pitchFamily="2" charset="-79"/>
                          <a:ea typeface="Tahoma" panose="020B0604030504040204" pitchFamily="34" charset="0"/>
                          <a:cs typeface="Heebo" pitchFamily="2" charset="-79"/>
                        </a:rPr>
                      </a:br>
                      <a:r>
                        <a:rPr lang="he-IL" sz="1100" b="1" kern="1200">
                          <a:solidFill>
                            <a:schemeClr val="tx1"/>
                          </a:solidFill>
                          <a:latin typeface="Heebo" pitchFamily="2" charset="-79"/>
                          <a:ea typeface="Tahoma" panose="020B0604030504040204" pitchFamily="34" charset="0"/>
                          <a:cs typeface="Heebo" pitchFamily="2" charset="-79"/>
                        </a:rPr>
                        <a:t>השקת המחלקה לגיל הרך</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0" kern="1200">
                          <a:solidFill>
                            <a:schemeClr val="tx1"/>
                          </a:solidFill>
                          <a:latin typeface="Heebo" pitchFamily="2" charset="-79"/>
                          <a:ea typeface="Tahoma" panose="020B0604030504040204" pitchFamily="34" charset="0"/>
                          <a:cs typeface="Heebo" pitchFamily="2" charset="-79"/>
                        </a:rPr>
                        <a:t>פברואר 2024</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300 מטפלות מחנכות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b="0" kern="1200">
                          <a:solidFill>
                            <a:schemeClr val="tx1"/>
                          </a:solidFill>
                          <a:latin typeface="Heebo" pitchFamily="2" charset="-79"/>
                          <a:ea typeface="Tahoma" panose="020B0604030504040204" pitchFamily="34" charset="0"/>
                          <a:cs typeface="Heebo" pitchFamily="2" charset="-79"/>
                        </a:rPr>
                        <a:t>עיריית בית שמש</a:t>
                      </a:r>
                      <a:endParaRPr lang="he-IL" sz="1100" b="0" u="none" strike="noStrike" kern="120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en-GB" sz="1100" u="none" strike="noStrike" kern="1200" dirty="0">
                          <a:solidFill>
                            <a:schemeClr val="tx1"/>
                          </a:solidFill>
                          <a:effectLst/>
                          <a:latin typeface="Heebo" pitchFamily="2" charset="-79"/>
                          <a:ea typeface="+mn-ea"/>
                          <a:cs typeface="Heebo" pitchFamily="2" charset="-79"/>
                        </a:rPr>
                        <a:t>25,000</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עיריית בית שמש</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0.33%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16100684"/>
                  </a:ext>
                </a:extLst>
              </a:tr>
            </a:tbl>
          </a:graphicData>
        </a:graphic>
      </p:graphicFrame>
      <p:sp>
        <p:nvSpPr>
          <p:cNvPr id="6" name="מלבן 4">
            <a:extLst>
              <a:ext uri="{FF2B5EF4-FFF2-40B4-BE49-F238E27FC236}">
                <a16:creationId xmlns:a16="http://schemas.microsoft.com/office/drawing/2014/main" id="{B788AE59-D775-5126-0E46-53332AB1FDAD}"/>
              </a:ext>
            </a:extLst>
          </p:cNvPr>
          <p:cNvSpPr/>
          <p:nvPr/>
        </p:nvSpPr>
        <p:spPr>
          <a:xfrm>
            <a:off x="5879110" y="3042231"/>
            <a:ext cx="5969990" cy="388568"/>
          </a:xfrm>
          <a:prstGeom prst="rect">
            <a:avLst/>
          </a:prstGeom>
          <a:noFill/>
        </p:spPr>
        <p:txBody>
          <a:bodyPr wrap="square" lIns="91440" tIns="45720" rIns="91440" bIns="45720" anchor="t">
            <a:spAutoFit/>
          </a:bodyPr>
          <a:lstStyle/>
          <a:p>
            <a:pPr marR="0" lvl="0" algn="r" defTabSz="914400" rtl="1" eaLnBrk="1" fontAlgn="base" latinLnBrk="0" hangingPunct="1">
              <a:lnSpc>
                <a:spcPct val="150000"/>
              </a:lnSpc>
              <a:spcBef>
                <a:spcPts val="800"/>
              </a:spcBef>
              <a:spcAft>
                <a:spcPts val="0"/>
              </a:spcAft>
              <a:buClr>
                <a:srgbClr val="358B8F"/>
              </a:buClr>
              <a:buSzPct val="150000"/>
              <a:tabLst/>
              <a:defRPr/>
            </a:pPr>
            <a:r>
              <a:rPr lang="he-IL" sz="1400" b="1" dirty="0">
                <a:latin typeface="Heebo" pitchFamily="2" charset="-79"/>
                <a:ea typeface="Tahoma"/>
                <a:cs typeface="Heebo" pitchFamily="2" charset="-79"/>
              </a:rPr>
              <a:t>הכשרות וכנסים עבור </a:t>
            </a:r>
            <a:r>
              <a:rPr kumimoji="0" lang="he-IL" sz="1400" b="1" i="0" u="none" strike="noStrike" kern="1200" cap="none" spc="0" normalizeH="0" baseline="0" noProof="0" dirty="0">
                <a:ln>
                  <a:noFill/>
                </a:ln>
                <a:effectLst/>
                <a:uLnTx/>
                <a:uFillTx/>
                <a:latin typeface="Heebo" pitchFamily="2" charset="-79"/>
                <a:ea typeface="Tahoma"/>
                <a:cs typeface="Heebo" pitchFamily="2" charset="-79"/>
              </a:rPr>
              <a:t>גורמי מקצוע:</a:t>
            </a:r>
            <a:endParaRPr lang="he-IL" sz="1400" b="1" dirty="0">
              <a:latin typeface="Heebo" pitchFamily="2" charset="-79"/>
              <a:ea typeface="Tahoma"/>
              <a:cs typeface="Heebo" pitchFamily="2" charset="-79"/>
            </a:endParaRPr>
          </a:p>
        </p:txBody>
      </p:sp>
      <p:sp>
        <p:nvSpPr>
          <p:cNvPr id="8" name="TextBox 7">
            <a:extLst>
              <a:ext uri="{FF2B5EF4-FFF2-40B4-BE49-F238E27FC236}">
                <a16:creationId xmlns:a16="http://schemas.microsoft.com/office/drawing/2014/main" id="{0C1B4B17-2165-6DC7-FDAA-FC7140320D6E}"/>
              </a:ext>
            </a:extLst>
          </p:cNvPr>
          <p:cNvSpPr txBox="1"/>
          <p:nvPr/>
        </p:nvSpPr>
        <p:spPr>
          <a:xfrm>
            <a:off x="7444086" y="6630086"/>
            <a:ext cx="4334257" cy="230832"/>
          </a:xfrm>
          <a:prstGeom prst="rect">
            <a:avLst/>
          </a:prstGeom>
          <a:noFill/>
        </p:spPr>
        <p:txBody>
          <a:bodyPr wrap="square" rtlCol="1">
            <a:spAutoFit/>
          </a:bodyPr>
          <a:lstStyle/>
          <a:p>
            <a:pPr algn="r" rtl="1"/>
            <a:r>
              <a:rPr lang="he-IL" sz="900">
                <a:solidFill>
                  <a:schemeClr val="bg1">
                    <a:lumMod val="65000"/>
                  </a:schemeClr>
                </a:solidFill>
                <a:latin typeface="Heebo" pitchFamily="2" charset="-79"/>
                <a:ea typeface="Tahoma" panose="020B0604030504040204" pitchFamily="34" charset="0"/>
                <a:cs typeface="Heebo" pitchFamily="2" charset="-79"/>
              </a:rPr>
              <a:t>*לפי נתונים שנמסרו ממנהלת </a:t>
            </a:r>
            <a:r>
              <a:rPr lang="en-US" sz="900">
                <a:solidFill>
                  <a:schemeClr val="bg1">
                    <a:lumMod val="65000"/>
                  </a:schemeClr>
                </a:solidFill>
                <a:latin typeface="Heebo" pitchFamily="2" charset="-79"/>
                <a:ea typeface="Tahoma" panose="020B0604030504040204" pitchFamily="34" charset="0"/>
                <a:cs typeface="Heebo" pitchFamily="2" charset="-79"/>
              </a:rPr>
              <a:t>Urban95</a:t>
            </a:r>
            <a:r>
              <a:rPr lang="he-IL" sz="900">
                <a:solidFill>
                  <a:schemeClr val="bg1">
                    <a:lumMod val="65000"/>
                  </a:schemeClr>
                </a:solidFill>
                <a:latin typeface="Heebo" pitchFamily="2" charset="-79"/>
                <a:ea typeface="Tahoma" panose="020B0604030504040204" pitchFamily="34" charset="0"/>
                <a:cs typeface="Heebo" pitchFamily="2" charset="-79"/>
              </a:rPr>
              <a:t> בית שמש</a:t>
            </a:r>
          </a:p>
        </p:txBody>
      </p:sp>
      <p:sp>
        <p:nvSpPr>
          <p:cNvPr id="2" name="TextBox 1">
            <a:extLst>
              <a:ext uri="{FF2B5EF4-FFF2-40B4-BE49-F238E27FC236}">
                <a16:creationId xmlns:a16="http://schemas.microsoft.com/office/drawing/2014/main" id="{E250115C-EE70-FB5B-CAF0-BB5EEDDA39CA}"/>
              </a:ext>
            </a:extLst>
          </p:cNvPr>
          <p:cNvSpPr txBox="1"/>
          <p:nvPr/>
        </p:nvSpPr>
        <p:spPr>
          <a:xfrm>
            <a:off x="333175" y="252599"/>
            <a:ext cx="102423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sz="2000" b="1" i="0" u="none" strike="noStrike" dirty="0">
                <a:solidFill>
                  <a:srgbClr val="40A8AD"/>
                </a:solidFill>
                <a:effectLst/>
                <a:latin typeface="Heebo" pitchFamily="2" charset="-79"/>
              </a:rPr>
              <a:t>Detailing of activities </a:t>
            </a:r>
            <a:r>
              <a:rPr lang="en-GB" sz="2000" dirty="0">
                <a:solidFill>
                  <a:srgbClr val="40A8AD"/>
                </a:solidFill>
              </a:rPr>
              <a:t>and outputs* in 2023​</a:t>
            </a:r>
            <a:r>
              <a:rPr lang="en-US" sz="2000" dirty="0">
                <a:solidFill>
                  <a:srgbClr val="40A8AD"/>
                </a:solidFill>
              </a:rPr>
              <a:t> and 1st quarter of 2024</a:t>
            </a:r>
            <a:endParaRPr lang="he-IL" sz="2000" dirty="0">
              <a:solidFill>
                <a:srgbClr val="40A8AD"/>
              </a:solidFill>
            </a:endParaRPr>
          </a:p>
        </p:txBody>
      </p:sp>
    </p:spTree>
    <p:extLst>
      <p:ext uri="{BB962C8B-B14F-4D97-AF65-F5344CB8AC3E}">
        <p14:creationId xmlns:p14="http://schemas.microsoft.com/office/powerpoint/2010/main" val="984243428"/>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41">
            <a:extLst>
              <a:ext uri="{FF2B5EF4-FFF2-40B4-BE49-F238E27FC236}">
                <a16:creationId xmlns:a16="http://schemas.microsoft.com/office/drawing/2014/main" id="{B8590D12-94B2-5AF7-3642-B659C5094A1B}"/>
              </a:ext>
            </a:extLst>
          </p:cNvPr>
          <p:cNvSpPr/>
          <p:nvPr/>
        </p:nvSpPr>
        <p:spPr>
          <a:xfrm>
            <a:off x="4254727" y="1245"/>
            <a:ext cx="3890033" cy="6869422"/>
          </a:xfrm>
          <a:prstGeom prst="roundRect">
            <a:avLst>
              <a:gd name="adj" fmla="val 357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r" rtl="1" fontAlgn="base">
              <a:lnSpc>
                <a:spcPct val="150000"/>
              </a:lnSpc>
            </a:pPr>
            <a:r>
              <a:rPr lang="he-IL" sz="1400" b="1" i="0" u="none" strike="noStrike">
                <a:solidFill>
                  <a:srgbClr val="000000"/>
                </a:solidFill>
                <a:effectLst/>
                <a:latin typeface="Heebo" pitchFamily="2" charset="-79"/>
                <a:cs typeface="Heebo" pitchFamily="2" charset="-79"/>
              </a:rPr>
              <a:t>במסגרת תכנון הפרויקט:</a:t>
            </a:r>
          </a:p>
          <a:p>
            <a:pPr marL="171450" indent="-171450" algn="r" rtl="1" fontAlgn="base">
              <a:lnSpc>
                <a:spcPct val="150000"/>
              </a:lnSpc>
              <a:buFont typeface="Arial" panose="020B0604020202020204" pitchFamily="34" charset="0"/>
              <a:buChar char="•"/>
            </a:pPr>
            <a:r>
              <a:rPr lang="he-IL" sz="1200" i="0" u="none" strike="noStrike">
                <a:solidFill>
                  <a:srgbClr val="000000"/>
                </a:solidFill>
                <a:effectLst/>
                <a:latin typeface="Heebo" pitchFamily="2" charset="-79"/>
                <a:cs typeface="Heebo" pitchFamily="2" charset="-79"/>
              </a:rPr>
              <a:t>בוצע מחקר מקדים למיפוי צרכי התושבים, שכלל קבוצת מיקוד עם 8 אימהות מהשכונה וראיון עם מובילת היוזמה.</a:t>
            </a:r>
          </a:p>
          <a:p>
            <a:pPr marL="171450" indent="-171450" algn="r" rtl="1" fontAlgn="base">
              <a:lnSpc>
                <a:spcPct val="150000"/>
              </a:lnSpc>
              <a:buFont typeface="Arial" panose="020B0604020202020204" pitchFamily="34" charset="0"/>
              <a:buChar char="•"/>
            </a:pPr>
            <a:r>
              <a:rPr lang="he-IL" sz="1200" i="0" u="none" strike="noStrike">
                <a:solidFill>
                  <a:srgbClr val="000000"/>
                </a:solidFill>
                <a:effectLst/>
                <a:latin typeface="Heebo" pitchFamily="2" charset="-79"/>
                <a:cs typeface="Heebo" pitchFamily="2" charset="-79"/>
              </a:rPr>
              <a:t>הוקמה ועדת היגוי להתנעת הפיילוט</a:t>
            </a:r>
            <a:r>
              <a:rPr lang="he-IL" sz="1200">
                <a:solidFill>
                  <a:srgbClr val="000000"/>
                </a:solidFill>
                <a:latin typeface="Heebo" pitchFamily="2" charset="-79"/>
                <a:cs typeface="Heebo" pitchFamily="2" charset="-79"/>
              </a:rPr>
              <a:t>, בשיתוף כלל יחידות העירייה הרלוונטיות.</a:t>
            </a:r>
            <a:endParaRPr lang="he-IL" sz="1200" i="0" u="none" strike="noStrike">
              <a:solidFill>
                <a:srgbClr val="000000"/>
              </a:solidFill>
              <a:effectLst/>
              <a:latin typeface="Heebo" pitchFamily="2" charset="-79"/>
              <a:cs typeface="Heebo" pitchFamily="2" charset="-79"/>
            </a:endParaRPr>
          </a:p>
          <a:p>
            <a:pPr marL="171450" indent="-171450" algn="r" rtl="1" fontAlgn="base">
              <a:lnSpc>
                <a:spcPct val="150000"/>
              </a:lnSpc>
              <a:buFont typeface="Arial" panose="020B0604020202020204" pitchFamily="34" charset="0"/>
              <a:buChar char="•"/>
            </a:pPr>
            <a:r>
              <a:rPr lang="he-IL" sz="1200" i="0" u="none" strike="noStrike">
                <a:solidFill>
                  <a:srgbClr val="000000"/>
                </a:solidFill>
                <a:effectLst/>
                <a:latin typeface="Heebo" pitchFamily="2" charset="-79"/>
                <a:cs typeface="Heebo" pitchFamily="2" charset="-79"/>
              </a:rPr>
              <a:t>פותח קטלוג אלמנטים לעיצוב הגינה על ידי צוות פרויקט 'בין הטיפות' </a:t>
            </a:r>
            <a:r>
              <a:rPr lang="he-IL" sz="1200">
                <a:solidFill>
                  <a:srgbClr val="000000"/>
                </a:solidFill>
                <a:latin typeface="Heebo" pitchFamily="2" charset="-79"/>
                <a:cs typeface="Heebo" pitchFamily="2" charset="-79"/>
              </a:rPr>
              <a:t>של </a:t>
            </a:r>
            <a:r>
              <a:rPr lang="he-IL" sz="1200" i="0" u="none" strike="noStrike">
                <a:solidFill>
                  <a:srgbClr val="000000"/>
                </a:solidFill>
                <a:effectLst/>
                <a:latin typeface="Heebo" pitchFamily="2" charset="-79"/>
                <a:cs typeface="Heebo" pitchFamily="2" charset="-79"/>
              </a:rPr>
              <a:t>בצלאל וקרן ון ליר, בעבודה משותפת עם עיריי</a:t>
            </a:r>
            <a:r>
              <a:rPr lang="he-IL" sz="1200">
                <a:solidFill>
                  <a:srgbClr val="000000"/>
                </a:solidFill>
                <a:latin typeface="Heebo" pitchFamily="2" charset="-79"/>
                <a:cs typeface="Heebo" pitchFamily="2" charset="-79"/>
              </a:rPr>
              <a:t>ת בית שמש</a:t>
            </a:r>
            <a:r>
              <a:rPr lang="he-IL" sz="1200" i="0" u="none" strike="noStrike">
                <a:solidFill>
                  <a:srgbClr val="000000"/>
                </a:solidFill>
                <a:effectLst/>
                <a:latin typeface="Heebo" pitchFamily="2" charset="-79"/>
                <a:cs typeface="Heebo" pitchFamily="2" charset="-79"/>
              </a:rPr>
              <a:t> ומשרד הבריאות. </a:t>
            </a:r>
          </a:p>
          <a:p>
            <a:pPr algn="ctr" rtl="1" fontAlgn="base">
              <a:lnSpc>
                <a:spcPct val="150000"/>
              </a:lnSpc>
              <a:spcBef>
                <a:spcPts val="600"/>
              </a:spcBef>
            </a:pPr>
            <a:endParaRPr lang="he-IL" sz="1400" b="1">
              <a:solidFill>
                <a:srgbClr val="000000"/>
              </a:solidFill>
              <a:latin typeface="Heebo" pitchFamily="2" charset="-79"/>
              <a:cs typeface="Heebo" pitchFamily="2" charset="-79"/>
            </a:endParaRPr>
          </a:p>
          <a:p>
            <a:pPr algn="ctr" rtl="1" fontAlgn="base"/>
            <a:r>
              <a:rPr lang="he-IL" sz="1400" b="1">
                <a:solidFill>
                  <a:srgbClr val="000000"/>
                </a:solidFill>
                <a:latin typeface="Heebo" pitchFamily="2" charset="-79"/>
                <a:cs typeface="Heebo" pitchFamily="2" charset="-79"/>
              </a:rPr>
              <a:t>מדברי התושבות</a:t>
            </a:r>
          </a:p>
          <a:p>
            <a:pPr algn="r" rtl="1" fontAlgn="base">
              <a:lnSpc>
                <a:spcPct val="150000"/>
              </a:lnSpc>
            </a:pPr>
            <a:endParaRPr lang="he-IL" sz="1200" i="0" u="none" strike="noStrike">
              <a:solidFill>
                <a:srgbClr val="000000"/>
              </a:solidFill>
              <a:effectLst/>
              <a:latin typeface="Heebo" pitchFamily="2" charset="-79"/>
              <a:cs typeface="Heebo" pitchFamily="2" charset="-79"/>
            </a:endParaRPr>
          </a:p>
          <a:p>
            <a:pPr marL="171450" indent="-171450" algn="r" rtl="1" fontAlgn="base">
              <a:lnSpc>
                <a:spcPct val="150000"/>
              </a:lnSpc>
              <a:buFont typeface="Arial" panose="020B0604020202020204" pitchFamily="34" charset="0"/>
              <a:buChar char="•"/>
            </a:pPr>
            <a:endParaRPr lang="he-IL" sz="1400">
              <a:solidFill>
                <a:srgbClr val="000000"/>
              </a:solidFill>
              <a:latin typeface="Heebo" pitchFamily="2" charset="-79"/>
              <a:cs typeface="Heebo" pitchFamily="2" charset="-79"/>
            </a:endParaRPr>
          </a:p>
          <a:p>
            <a:pPr algn="r" rtl="1" fontAlgn="base">
              <a:lnSpc>
                <a:spcPct val="150000"/>
              </a:lnSpc>
            </a:pPr>
            <a:endParaRPr lang="he-IL" sz="1400" i="0" u="none" strike="noStrike">
              <a:solidFill>
                <a:srgbClr val="000000"/>
              </a:solidFill>
              <a:effectLst/>
              <a:latin typeface="Heebo" pitchFamily="2" charset="-79"/>
              <a:cs typeface="Heebo" pitchFamily="2" charset="-79"/>
            </a:endParaRPr>
          </a:p>
          <a:p>
            <a:pPr algn="r" rtl="1" fontAlgn="base">
              <a:lnSpc>
                <a:spcPct val="150000"/>
              </a:lnSpc>
            </a:pPr>
            <a:endParaRPr lang="he-IL" sz="1200" b="1" i="0" u="none" strike="noStrike">
              <a:solidFill>
                <a:srgbClr val="000000"/>
              </a:solidFill>
              <a:effectLst/>
              <a:latin typeface="Heebo" pitchFamily="2" charset="-79"/>
              <a:cs typeface="Heebo" pitchFamily="2" charset="-79"/>
            </a:endParaRPr>
          </a:p>
        </p:txBody>
      </p:sp>
      <p:pic>
        <p:nvPicPr>
          <p:cNvPr id="9" name="Picture 8">
            <a:extLst>
              <a:ext uri="{FF2B5EF4-FFF2-40B4-BE49-F238E27FC236}">
                <a16:creationId xmlns:a16="http://schemas.microsoft.com/office/drawing/2014/main" id="{BBA8562F-509F-4A81-C4B1-99C1D54CECEB}"/>
              </a:ext>
            </a:extLst>
          </p:cNvPr>
          <p:cNvPicPr>
            <a:picLocks noChangeAspect="1"/>
          </p:cNvPicPr>
          <p:nvPr/>
        </p:nvPicPr>
        <p:blipFill>
          <a:blip r:embed="rId3"/>
          <a:stretch>
            <a:fillRect/>
          </a:stretch>
        </p:blipFill>
        <p:spPr>
          <a:xfrm>
            <a:off x="13203" y="595750"/>
            <a:ext cx="4250090" cy="4949662"/>
          </a:xfrm>
          <a:prstGeom prst="rect">
            <a:avLst/>
          </a:prstGeom>
        </p:spPr>
      </p:pic>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18</a:t>
            </a:fld>
            <a:endParaRPr lang="he-IL">
              <a:solidFill>
                <a:schemeClr val="tx1"/>
              </a:solidFill>
              <a:latin typeface="Heebo" pitchFamily="2" charset="-79"/>
              <a:cs typeface="Heebo" pitchFamily="2" charset="-79"/>
            </a:endParaRPr>
          </a:p>
        </p:txBody>
      </p:sp>
      <p:sp>
        <p:nvSpPr>
          <p:cNvPr id="4" name="TextBox 3">
            <a:extLst>
              <a:ext uri="{FF2B5EF4-FFF2-40B4-BE49-F238E27FC236}">
                <a16:creationId xmlns:a16="http://schemas.microsoft.com/office/drawing/2014/main" id="{408CF04A-5B26-19AB-8A75-EEDB1AFD86B4}"/>
              </a:ext>
            </a:extLst>
          </p:cNvPr>
          <p:cNvSpPr txBox="1"/>
          <p:nvPr/>
        </p:nvSpPr>
        <p:spPr>
          <a:xfrm>
            <a:off x="8424153" y="4314252"/>
            <a:ext cx="3187334" cy="1848583"/>
          </a:xfrm>
          <a:prstGeom prst="rect">
            <a:avLst/>
          </a:prstGeom>
          <a:noFill/>
        </p:spPr>
        <p:txBody>
          <a:bodyPr wrap="square">
            <a:spAutoFit/>
          </a:bodyPr>
          <a:lstStyle/>
          <a:p>
            <a:pPr algn="r" rtl="1">
              <a:lnSpc>
                <a:spcPct val="150000"/>
              </a:lnSpc>
              <a:buClr>
                <a:srgbClr val="FFC000"/>
              </a:buClr>
              <a:defRPr/>
            </a:pPr>
            <a:r>
              <a:rPr lang="he-IL" sz="1100" b="1">
                <a:solidFill>
                  <a:prstClr val="black"/>
                </a:solidFill>
                <a:latin typeface="Heebo" pitchFamily="2" charset="-79"/>
                <a:ea typeface="Tahoma" pitchFamily="34" charset="0"/>
                <a:cs typeface="Heebo" pitchFamily="2" charset="-79"/>
              </a:rPr>
              <a:t>מטרת המיזם:</a:t>
            </a:r>
          </a:p>
          <a:p>
            <a:pPr marL="171450" indent="-171450">
              <a:lnSpc>
                <a:spcPct val="150000"/>
              </a:lnSpc>
              <a:buFont typeface="Arial" panose="020B0604020202020204" pitchFamily="34" charset="0"/>
              <a:buChar char="•"/>
              <a:defRPr/>
            </a:pPr>
            <a:r>
              <a:rPr lang="he-IL" sz="1100">
                <a:solidFill>
                  <a:prstClr val="black"/>
                </a:solidFill>
                <a:latin typeface="Heebo" pitchFamily="2" charset="-79"/>
                <a:ea typeface="Tahoma" pitchFamily="34" charset="0"/>
                <a:cs typeface="Heebo" pitchFamily="2" charset="-79"/>
              </a:rPr>
              <a:t>הזדמנות ליצור </a:t>
            </a:r>
            <a:r>
              <a:rPr lang="he-IL" sz="1100" u="sng">
                <a:solidFill>
                  <a:prstClr val="black"/>
                </a:solidFill>
                <a:latin typeface="Heebo" pitchFamily="2" charset="-79"/>
                <a:ea typeface="Tahoma" pitchFamily="34" charset="0"/>
                <a:cs typeface="Heebo" pitchFamily="2" charset="-79"/>
              </a:rPr>
              <a:t>קשר עם התושבים</a:t>
            </a:r>
            <a:r>
              <a:rPr lang="he-IL" sz="1100">
                <a:solidFill>
                  <a:prstClr val="black"/>
                </a:solidFill>
                <a:latin typeface="Heebo" pitchFamily="2" charset="-79"/>
                <a:ea typeface="Tahoma" pitchFamily="34" charset="0"/>
                <a:cs typeface="Heebo" pitchFamily="2" charset="-79"/>
              </a:rPr>
              <a:t>, לחזק את האמון בטיפת חלב ולעודד אורח חיים בריא.</a:t>
            </a:r>
          </a:p>
          <a:p>
            <a:pPr marL="171450" indent="-171450">
              <a:lnSpc>
                <a:spcPct val="150000"/>
              </a:lnSpc>
              <a:buFont typeface="Arial" panose="020B0604020202020204" pitchFamily="34" charset="0"/>
              <a:buChar char="•"/>
              <a:defRPr/>
            </a:pPr>
            <a:r>
              <a:rPr lang="he-IL" sz="1100">
                <a:solidFill>
                  <a:prstClr val="black"/>
                </a:solidFill>
                <a:latin typeface="Heebo" pitchFamily="2" charset="-79"/>
                <a:ea typeface="Tahoma" pitchFamily="34" charset="0"/>
                <a:cs typeface="Heebo" pitchFamily="2" charset="-79"/>
              </a:rPr>
              <a:t>לאפשר </a:t>
            </a:r>
            <a:r>
              <a:rPr lang="he-IL" sz="1100" u="sng">
                <a:solidFill>
                  <a:prstClr val="black"/>
                </a:solidFill>
                <a:latin typeface="Heebo" pitchFamily="2" charset="-79"/>
                <a:ea typeface="Tahoma" pitchFamily="34" charset="0"/>
                <a:cs typeface="Heebo" pitchFamily="2" charset="-79"/>
              </a:rPr>
              <a:t>מרחב קהילתי, ירוק ובטוח</a:t>
            </a:r>
            <a:r>
              <a:rPr lang="he-IL" sz="1100">
                <a:solidFill>
                  <a:prstClr val="black"/>
                </a:solidFill>
                <a:latin typeface="Heebo" pitchFamily="2" charset="-79"/>
                <a:ea typeface="Tahoma" pitchFamily="34" charset="0"/>
                <a:cs typeface="Heebo" pitchFamily="2" charset="-79"/>
              </a:rPr>
              <a:t>, המעודד פיתוח מיומנויות התפתחותיות של ילדים בגיל הרך.</a:t>
            </a:r>
          </a:p>
          <a:p>
            <a:pPr marL="171450" indent="-171450">
              <a:lnSpc>
                <a:spcPct val="150000"/>
              </a:lnSpc>
              <a:buFont typeface="Arial" panose="020B0604020202020204" pitchFamily="34" charset="0"/>
              <a:buChar char="•"/>
              <a:defRPr/>
            </a:pPr>
            <a:r>
              <a:rPr lang="he-IL" sz="1100">
                <a:solidFill>
                  <a:prstClr val="black"/>
                </a:solidFill>
                <a:latin typeface="Heebo" pitchFamily="2" charset="-79"/>
                <a:ea typeface="Tahoma" pitchFamily="34" charset="0"/>
                <a:cs typeface="Heebo" pitchFamily="2" charset="-79"/>
              </a:rPr>
              <a:t>להפוך את </a:t>
            </a:r>
            <a:r>
              <a:rPr lang="he-IL" sz="1100" u="sng">
                <a:solidFill>
                  <a:prstClr val="black"/>
                </a:solidFill>
                <a:latin typeface="Heebo" pitchFamily="2" charset="-79"/>
                <a:ea typeface="Tahoma" pitchFamily="34" charset="0"/>
                <a:cs typeface="Heebo" pitchFamily="2" charset="-79"/>
              </a:rPr>
              <a:t>אחות טיפת החלב לסוכנת ידע </a:t>
            </a:r>
            <a:r>
              <a:rPr lang="he-IL" sz="1100">
                <a:solidFill>
                  <a:prstClr val="black"/>
                </a:solidFill>
                <a:latin typeface="Heebo" pitchFamily="2" charset="-79"/>
                <a:ea typeface="Tahoma" pitchFamily="34" charset="0"/>
                <a:cs typeface="Heebo" pitchFamily="2" charset="-79"/>
              </a:rPr>
              <a:t>ודמות פעילה בקהילה.</a:t>
            </a:r>
          </a:p>
        </p:txBody>
      </p:sp>
      <p:sp>
        <p:nvSpPr>
          <p:cNvPr id="3" name="TextBox 2">
            <a:extLst>
              <a:ext uri="{FF2B5EF4-FFF2-40B4-BE49-F238E27FC236}">
                <a16:creationId xmlns:a16="http://schemas.microsoft.com/office/drawing/2014/main" id="{77555D9C-CBD1-BD28-A054-61222D038A0F}"/>
              </a:ext>
            </a:extLst>
          </p:cNvPr>
          <p:cNvSpPr txBox="1"/>
          <p:nvPr/>
        </p:nvSpPr>
        <p:spPr>
          <a:xfrm>
            <a:off x="8295588" y="1240623"/>
            <a:ext cx="3590205" cy="84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lnSpc>
                <a:spcPct val="150000"/>
              </a:lnSpc>
              <a:buClr>
                <a:srgbClr val="FFC000"/>
              </a:buClr>
              <a:defRPr/>
            </a:pPr>
            <a:r>
              <a:rPr lang="he-IL" sz="1200" b="1">
                <a:solidFill>
                  <a:prstClr val="black"/>
                </a:solidFill>
                <a:latin typeface="Heebo" pitchFamily="2" charset="-79"/>
                <a:ea typeface="Tahoma"/>
                <a:cs typeface="Heebo" pitchFamily="2" charset="-79"/>
              </a:rPr>
              <a:t>פיילוט להקמת מרחב קהילתי טבעי </a:t>
            </a:r>
            <a:r>
              <a:rPr lang="he-IL" sz="1200">
                <a:solidFill>
                  <a:prstClr val="black"/>
                </a:solidFill>
                <a:latin typeface="Heebo" pitchFamily="2" charset="-79"/>
                <a:ea typeface="Tahoma"/>
                <a:cs typeface="Heebo" pitchFamily="2" charset="-79"/>
              </a:rPr>
              <a:t>בחצר טיפת חלב יצא לדרך ביוני 2023 ביוזמת תושבת העיר, בשיתוף עיריית בית שמש, משרד הבריאות ופרויקט 'בין הטיפות' של בצלאל, משרד הבריאות וקרן ון ליר ישראל.</a:t>
            </a:r>
          </a:p>
        </p:txBody>
      </p:sp>
      <p:sp>
        <p:nvSpPr>
          <p:cNvPr id="18" name="TextBox 17">
            <a:extLst>
              <a:ext uri="{FF2B5EF4-FFF2-40B4-BE49-F238E27FC236}">
                <a16:creationId xmlns:a16="http://schemas.microsoft.com/office/drawing/2014/main" id="{FCAAA5CE-94D7-6822-9DDA-94FB74532B31}"/>
              </a:ext>
            </a:extLst>
          </p:cNvPr>
          <p:cNvSpPr txBox="1"/>
          <p:nvPr/>
        </p:nvSpPr>
        <p:spPr>
          <a:xfrm>
            <a:off x="8144760" y="209491"/>
            <a:ext cx="3691328" cy="95410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r"/>
            <a:r>
              <a:rPr lang="he-IL" sz="2800" b="1">
                <a:solidFill>
                  <a:srgbClr val="40A8AD"/>
                </a:solidFill>
                <a:latin typeface="Heebo" pitchFamily="2" charset="-79"/>
                <a:ea typeface="Tahoma" pitchFamily="34" charset="0"/>
                <a:cs typeface="Heebo" pitchFamily="2" charset="-79"/>
              </a:rPr>
              <a:t>גינה קהילתית</a:t>
            </a:r>
            <a:r>
              <a:rPr lang="he-IL">
                <a:solidFill>
                  <a:srgbClr val="40A8AD"/>
                </a:solidFill>
              </a:rPr>
              <a:t> בחצר </a:t>
            </a:r>
            <a:r>
              <a:rPr lang="he-IL" sz="2800" b="1">
                <a:solidFill>
                  <a:srgbClr val="40A8AD"/>
                </a:solidFill>
                <a:latin typeface="Heebo" pitchFamily="2" charset="-79"/>
                <a:ea typeface="Tahoma" pitchFamily="34" charset="0"/>
                <a:cs typeface="Heebo" pitchFamily="2" charset="-79"/>
              </a:rPr>
              <a:t>טיפת חלב קריה חרדית</a:t>
            </a:r>
          </a:p>
        </p:txBody>
      </p:sp>
      <p:sp>
        <p:nvSpPr>
          <p:cNvPr id="20" name="TextBox 19">
            <a:extLst>
              <a:ext uri="{FF2B5EF4-FFF2-40B4-BE49-F238E27FC236}">
                <a16:creationId xmlns:a16="http://schemas.microsoft.com/office/drawing/2014/main" id="{FE351E46-9D1B-F95E-E179-DEB3490E2820}"/>
              </a:ext>
            </a:extLst>
          </p:cNvPr>
          <p:cNvSpPr txBox="1"/>
          <p:nvPr/>
        </p:nvSpPr>
        <p:spPr>
          <a:xfrm>
            <a:off x="8179565" y="2720176"/>
            <a:ext cx="3435202" cy="579005"/>
          </a:xfrm>
          <a:prstGeom prst="rect">
            <a:avLst/>
          </a:prstGeom>
          <a:noFill/>
        </p:spPr>
        <p:txBody>
          <a:bodyPr wrap="square">
            <a:spAutoFit/>
          </a:bodyPr>
          <a:lstStyle/>
          <a:p>
            <a:pPr>
              <a:lnSpc>
                <a:spcPct val="150000"/>
              </a:lnSpc>
              <a:buClr>
                <a:srgbClr val="FFC000"/>
              </a:buClr>
              <a:defRPr/>
            </a:pPr>
            <a:r>
              <a:rPr lang="he-IL" sz="1100" b="1">
                <a:solidFill>
                  <a:prstClr val="black"/>
                </a:solidFill>
                <a:latin typeface="Heebo" pitchFamily="2" charset="-79"/>
                <a:ea typeface="Tahoma" pitchFamily="34" charset="0"/>
                <a:cs typeface="Heebo" pitchFamily="2" charset="-79"/>
              </a:rPr>
              <a:t>מיקום: </a:t>
            </a:r>
            <a:endParaRPr lang="en-US" sz="1100" b="1">
              <a:solidFill>
                <a:prstClr val="black"/>
              </a:solidFill>
              <a:latin typeface="Heebo" pitchFamily="2" charset="-79"/>
              <a:ea typeface="Tahoma" pitchFamily="34" charset="0"/>
              <a:cs typeface="Heebo" pitchFamily="2" charset="-79"/>
            </a:endParaRPr>
          </a:p>
          <a:p>
            <a:pPr>
              <a:lnSpc>
                <a:spcPct val="150000"/>
              </a:lnSpc>
              <a:defRPr/>
            </a:pPr>
            <a:r>
              <a:rPr lang="he-IL" sz="1100">
                <a:solidFill>
                  <a:prstClr val="black"/>
                </a:solidFill>
                <a:latin typeface="Heebo" pitchFamily="2" charset="-79"/>
                <a:ea typeface="Tahoma" pitchFamily="34" charset="0"/>
                <a:cs typeface="Heebo" pitchFamily="2" charset="-79"/>
              </a:rPr>
              <a:t>טיפת חלב מרגלית, הקריה החרדית בבית שמש.</a:t>
            </a:r>
          </a:p>
        </p:txBody>
      </p:sp>
      <p:grpSp>
        <p:nvGrpSpPr>
          <p:cNvPr id="21" name="Graphic 19">
            <a:extLst>
              <a:ext uri="{FF2B5EF4-FFF2-40B4-BE49-F238E27FC236}">
                <a16:creationId xmlns:a16="http://schemas.microsoft.com/office/drawing/2014/main" id="{7BA466C9-858A-DA09-9431-245079795E37}"/>
              </a:ext>
            </a:extLst>
          </p:cNvPr>
          <p:cNvGrpSpPr/>
          <p:nvPr/>
        </p:nvGrpSpPr>
        <p:grpSpPr>
          <a:xfrm>
            <a:off x="11614767" y="2732959"/>
            <a:ext cx="162253" cy="243193"/>
            <a:chOff x="3913154" y="-609089"/>
            <a:chExt cx="509217" cy="763240"/>
          </a:xfrm>
          <a:solidFill>
            <a:srgbClr val="65B2AE"/>
          </a:solidFill>
        </p:grpSpPr>
        <p:sp>
          <p:nvSpPr>
            <p:cNvPr id="27" name="Freeform 23">
              <a:extLst>
                <a:ext uri="{FF2B5EF4-FFF2-40B4-BE49-F238E27FC236}">
                  <a16:creationId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endParaRPr lang="en-IL"/>
            </a:p>
          </p:txBody>
        </p:sp>
        <p:sp>
          <p:nvSpPr>
            <p:cNvPr id="28" name="Freeform 25">
              <a:extLst>
                <a:ext uri="{FF2B5EF4-FFF2-40B4-BE49-F238E27FC236}">
                  <a16:creationId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endParaRPr lang="en-IL"/>
            </a:p>
          </p:txBody>
        </p:sp>
        <p:sp>
          <p:nvSpPr>
            <p:cNvPr id="30" name="Freeform 28">
              <a:extLst>
                <a:ext uri="{FF2B5EF4-FFF2-40B4-BE49-F238E27FC236}">
                  <a16:creationId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endParaRPr lang="en-IL"/>
            </a:p>
          </p:txBody>
        </p:sp>
        <p:sp>
          <p:nvSpPr>
            <p:cNvPr id="31" name="Freeform 31">
              <a:extLst>
                <a:ext uri="{FF2B5EF4-FFF2-40B4-BE49-F238E27FC236}">
                  <a16:creationId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endParaRPr lang="en-IL"/>
            </a:p>
          </p:txBody>
        </p:sp>
      </p:gr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5" name="Graphic 19">
            <a:extLst>
              <a:ext uri="{FF2B5EF4-FFF2-40B4-BE49-F238E27FC236}">
                <a16:creationId xmlns:a16="http://schemas.microsoft.com/office/drawing/2014/main" id="{02F77AFD-102F-EB85-186C-046FF4A0B267}"/>
              </a:ext>
            </a:extLst>
          </p:cNvPr>
          <p:cNvGrpSpPr/>
          <p:nvPr/>
        </p:nvGrpSpPr>
        <p:grpSpPr>
          <a:xfrm>
            <a:off x="11605347" y="4392800"/>
            <a:ext cx="225514" cy="225320"/>
            <a:chOff x="4792261" y="-636710"/>
            <a:chExt cx="707760" cy="707150"/>
          </a:xfrm>
          <a:solidFill>
            <a:srgbClr val="65B2AE"/>
          </a:solidFill>
        </p:grpSpPr>
        <p:sp>
          <p:nvSpPr>
            <p:cNvPr id="26" name="Freeform 43">
              <a:extLst>
                <a:ext uri="{FF2B5EF4-FFF2-40B4-BE49-F238E27FC236}">
                  <a16:creationId xmlns:a16="http://schemas.microsoft.com/office/drawing/2014/main" id="{E082D990-F020-436C-3F0D-B6C0A56BF1DA}"/>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29" name="Freeform 47">
              <a:extLst>
                <a:ext uri="{FF2B5EF4-FFF2-40B4-BE49-F238E27FC236}">
                  <a16:creationId xmlns:a16="http://schemas.microsoft.com/office/drawing/2014/main" id="{150E9086-34C1-1C8D-A292-DCBA4AA7F168}"/>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32" name="Freeform 48">
              <a:extLst>
                <a:ext uri="{FF2B5EF4-FFF2-40B4-BE49-F238E27FC236}">
                  <a16:creationId xmlns:a16="http://schemas.microsoft.com/office/drawing/2014/main" id="{BAF6F2EE-5C43-04BF-AB56-3D28AA68FF67}"/>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pic>
        <p:nvPicPr>
          <p:cNvPr id="2" name="Graphic 11" descr="Children outline">
            <a:extLst>
              <a:ext uri="{FF2B5EF4-FFF2-40B4-BE49-F238E27FC236}">
                <a16:creationId xmlns:a16="http://schemas.microsoft.com/office/drawing/2014/main" id="{6E6EFE14-7326-A2EB-4F64-1ECE3FF8B8B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7592" b="6425"/>
          <a:stretch/>
        </p:blipFill>
        <p:spPr>
          <a:xfrm>
            <a:off x="11577405" y="3455411"/>
            <a:ext cx="303512" cy="392247"/>
          </a:xfrm>
          <a:prstGeom prst="rect">
            <a:avLst/>
          </a:prstGeom>
        </p:spPr>
      </p:pic>
      <p:sp>
        <p:nvSpPr>
          <p:cNvPr id="15" name="TextBox 14">
            <a:extLst>
              <a:ext uri="{FF2B5EF4-FFF2-40B4-BE49-F238E27FC236}">
                <a16:creationId xmlns:a16="http://schemas.microsoft.com/office/drawing/2014/main" id="{57D75483-2980-F28D-8459-DF76E7A68356}"/>
              </a:ext>
            </a:extLst>
          </p:cNvPr>
          <p:cNvSpPr txBox="1"/>
          <p:nvPr/>
        </p:nvSpPr>
        <p:spPr>
          <a:xfrm>
            <a:off x="8203465" y="3505805"/>
            <a:ext cx="3435202" cy="579005"/>
          </a:xfrm>
          <a:prstGeom prst="rect">
            <a:avLst/>
          </a:prstGeom>
          <a:noFill/>
        </p:spPr>
        <p:txBody>
          <a:bodyPr wrap="square">
            <a:spAutoFit/>
          </a:bodyPr>
          <a:lstStyle/>
          <a:p>
            <a:pPr>
              <a:lnSpc>
                <a:spcPct val="150000"/>
              </a:lnSpc>
              <a:buClr>
                <a:srgbClr val="FFC000"/>
              </a:buClr>
              <a:defRPr/>
            </a:pPr>
            <a:r>
              <a:rPr lang="he-IL" sz="1100" b="1">
                <a:solidFill>
                  <a:prstClr val="black"/>
                </a:solidFill>
                <a:latin typeface="Heebo" pitchFamily="2" charset="-79"/>
                <a:ea typeface="Tahoma" pitchFamily="34" charset="0"/>
                <a:cs typeface="Heebo" pitchFamily="2" charset="-79"/>
              </a:rPr>
              <a:t>קהל יעד: </a:t>
            </a:r>
            <a:endParaRPr lang="en-US" sz="1100" b="1">
              <a:solidFill>
                <a:prstClr val="black"/>
              </a:solidFill>
              <a:latin typeface="Heebo" pitchFamily="2" charset="-79"/>
              <a:ea typeface="Tahoma" pitchFamily="34" charset="0"/>
              <a:cs typeface="Heebo" pitchFamily="2" charset="-79"/>
            </a:endParaRPr>
          </a:p>
          <a:p>
            <a:pPr>
              <a:lnSpc>
                <a:spcPct val="150000"/>
              </a:lnSpc>
              <a:defRPr/>
            </a:pPr>
            <a:r>
              <a:rPr lang="he-IL" sz="1100">
                <a:solidFill>
                  <a:prstClr val="black"/>
                </a:solidFill>
                <a:latin typeface="Heebo" pitchFamily="2" charset="-79"/>
                <a:ea typeface="Tahoma" pitchFamily="34" charset="0"/>
                <a:cs typeface="Heebo" pitchFamily="2" charset="-79"/>
              </a:rPr>
              <a:t>תושבות קריה חרדית, אימהות לילדים בגיל הרך</a:t>
            </a:r>
          </a:p>
        </p:txBody>
      </p:sp>
      <p:sp>
        <p:nvSpPr>
          <p:cNvPr id="17" name="TextBox 58">
            <a:extLst>
              <a:ext uri="{FF2B5EF4-FFF2-40B4-BE49-F238E27FC236}">
                <a16:creationId xmlns:a16="http://schemas.microsoft.com/office/drawing/2014/main" id="{885BC2E1-DC7F-8351-CB82-6E9A99D465A9}"/>
              </a:ext>
            </a:extLst>
          </p:cNvPr>
          <p:cNvSpPr txBox="1"/>
          <p:nvPr/>
        </p:nvSpPr>
        <p:spPr>
          <a:xfrm>
            <a:off x="4254728" y="3160732"/>
            <a:ext cx="3893090" cy="623248"/>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lnSpc>
                <a:spcPct val="150000"/>
              </a:lnSpc>
            </a:pPr>
            <a:r>
              <a:rPr lang="he-IL" sz="1200" b="1">
                <a:solidFill>
                  <a:srgbClr val="40A8AD"/>
                </a:solidFill>
                <a:latin typeface="Heebo" pitchFamily="2" charset="-79"/>
                <a:cs typeface="Heebo" pitchFamily="2" charset="-79"/>
              </a:rPr>
              <a:t>"הבן שלי אוהב מאוד מרחב, בשבילו להיות בבית זה ממש כלא. אני מרגישה פספוס בשבילו שאני לא גרה בכפר."</a:t>
            </a:r>
          </a:p>
        </p:txBody>
      </p:sp>
      <p:pic>
        <p:nvPicPr>
          <p:cNvPr id="1031" name="Picture 7">
            <a:extLst>
              <a:ext uri="{FF2B5EF4-FFF2-40B4-BE49-F238E27FC236}">
                <a16:creationId xmlns:a16="http://schemas.microsoft.com/office/drawing/2014/main" id="{49F8D382-F6DF-7849-ABC5-A9C3229174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9381" y="2608084"/>
            <a:ext cx="7429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8F699E9E-AA31-CE0C-6839-AB49A5B51456}"/>
              </a:ext>
            </a:extLst>
          </p:cNvPr>
          <p:cNvPicPr>
            <a:picLocks noChangeAspect="1"/>
          </p:cNvPicPr>
          <p:nvPr/>
        </p:nvPicPr>
        <p:blipFill>
          <a:blip r:embed="rId7">
            <a:alphaModFix amt="38000"/>
            <a:duotone>
              <a:prstClr val="black"/>
              <a:schemeClr val="accent3">
                <a:tint val="45000"/>
                <a:satMod val="400000"/>
              </a:schemeClr>
            </a:duotone>
            <a:lum bright="-20000" contrast="-40000"/>
          </a:blip>
          <a:stretch>
            <a:fillRect/>
          </a:stretch>
        </p:blipFill>
        <p:spPr>
          <a:xfrm rot="10800000">
            <a:off x="4270395" y="6288422"/>
            <a:ext cx="785047" cy="483994"/>
          </a:xfrm>
          <a:prstGeom prst="rect">
            <a:avLst/>
          </a:prstGeom>
        </p:spPr>
      </p:pic>
      <p:grpSp>
        <p:nvGrpSpPr>
          <p:cNvPr id="34" name="Group 33">
            <a:extLst>
              <a:ext uri="{FF2B5EF4-FFF2-40B4-BE49-F238E27FC236}">
                <a16:creationId xmlns:a16="http://schemas.microsoft.com/office/drawing/2014/main" id="{7C46E38C-C362-3755-5CD1-95F8A961DE28}"/>
              </a:ext>
            </a:extLst>
          </p:cNvPr>
          <p:cNvGrpSpPr/>
          <p:nvPr/>
        </p:nvGrpSpPr>
        <p:grpSpPr>
          <a:xfrm rot="10800000">
            <a:off x="4345653" y="6296378"/>
            <a:ext cx="747905" cy="461036"/>
            <a:chOff x="9811239" y="2747547"/>
            <a:chExt cx="1103642" cy="680326"/>
          </a:xfrm>
        </p:grpSpPr>
        <p:sp>
          <p:nvSpPr>
            <p:cNvPr id="35" name="Freeform 41">
              <a:extLst>
                <a:ext uri="{FF2B5EF4-FFF2-40B4-BE49-F238E27FC236}">
                  <a16:creationId xmlns:a16="http://schemas.microsoft.com/office/drawing/2014/main" id="{8C3846AF-97CB-0F9B-EB51-03EF737DDBD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en-IL"/>
            </a:p>
          </p:txBody>
        </p:sp>
        <p:sp>
          <p:nvSpPr>
            <p:cNvPr id="36" name="Freeform 42">
              <a:extLst>
                <a:ext uri="{FF2B5EF4-FFF2-40B4-BE49-F238E27FC236}">
                  <a16:creationId xmlns:a16="http://schemas.microsoft.com/office/drawing/2014/main" id="{0A923684-D2FE-E346-FB81-F5B4BD849F5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en-IL"/>
            </a:p>
          </p:txBody>
        </p:sp>
      </p:grpSp>
      <p:grpSp>
        <p:nvGrpSpPr>
          <p:cNvPr id="40" name="Group 39">
            <a:extLst>
              <a:ext uri="{FF2B5EF4-FFF2-40B4-BE49-F238E27FC236}">
                <a16:creationId xmlns:a16="http://schemas.microsoft.com/office/drawing/2014/main" id="{33695F7A-3C8B-DADF-D9E7-D7AD4C9D2042}"/>
              </a:ext>
            </a:extLst>
          </p:cNvPr>
          <p:cNvGrpSpPr/>
          <p:nvPr/>
        </p:nvGrpSpPr>
        <p:grpSpPr>
          <a:xfrm>
            <a:off x="4391356" y="3892379"/>
            <a:ext cx="3671738" cy="74351"/>
            <a:chOff x="8304440" y="5236565"/>
            <a:chExt cx="3671738" cy="74351"/>
          </a:xfrm>
        </p:grpSpPr>
        <p:cxnSp>
          <p:nvCxnSpPr>
            <p:cNvPr id="41" name="Straight Connector 40">
              <a:extLst>
                <a:ext uri="{FF2B5EF4-FFF2-40B4-BE49-F238E27FC236}">
                  <a16:creationId xmlns:a16="http://schemas.microsoft.com/office/drawing/2014/main" id="{2947101D-F9CF-BD2B-87AB-3766917237CF}"/>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D05B29E-9457-C464-E2EC-C0D974EC2167}"/>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5BAB8A0E-8854-CE1C-394C-1B55CD586DA0}"/>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en-IL"/>
            </a:p>
          </p:txBody>
        </p:sp>
      </p:grpSp>
      <p:sp>
        <p:nvSpPr>
          <p:cNvPr id="44" name="TextBox 58">
            <a:extLst>
              <a:ext uri="{FF2B5EF4-FFF2-40B4-BE49-F238E27FC236}">
                <a16:creationId xmlns:a16="http://schemas.microsoft.com/office/drawing/2014/main" id="{41B267E6-64EF-9763-17DD-7D38FA02703B}"/>
              </a:ext>
            </a:extLst>
          </p:cNvPr>
          <p:cNvSpPr txBox="1"/>
          <p:nvPr/>
        </p:nvSpPr>
        <p:spPr>
          <a:xfrm>
            <a:off x="4248495" y="4019290"/>
            <a:ext cx="3893090" cy="623248"/>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lnSpc>
                <a:spcPct val="150000"/>
              </a:lnSpc>
            </a:pPr>
            <a:r>
              <a:rPr lang="he-IL" sz="1200" b="1">
                <a:solidFill>
                  <a:srgbClr val="40A8AD"/>
                </a:solidFill>
                <a:latin typeface="Heebo" pitchFamily="2" charset="-79"/>
                <a:cs typeface="Heebo" pitchFamily="2" charset="-79"/>
              </a:rPr>
              <a:t>"רוצה שיהיה משהו בשבילי, מקום שנעים לשבת, שלא אצטרך לנסוע לרמה ג'. "</a:t>
            </a:r>
          </a:p>
        </p:txBody>
      </p:sp>
      <p:grpSp>
        <p:nvGrpSpPr>
          <p:cNvPr id="45" name="Group 44">
            <a:extLst>
              <a:ext uri="{FF2B5EF4-FFF2-40B4-BE49-F238E27FC236}">
                <a16:creationId xmlns:a16="http://schemas.microsoft.com/office/drawing/2014/main" id="{6A481E55-376A-4C5F-3BC7-B8959D53B4DE}"/>
              </a:ext>
            </a:extLst>
          </p:cNvPr>
          <p:cNvGrpSpPr/>
          <p:nvPr/>
        </p:nvGrpSpPr>
        <p:grpSpPr>
          <a:xfrm>
            <a:off x="4385123" y="4713229"/>
            <a:ext cx="3671738" cy="74351"/>
            <a:chOff x="8304440" y="5236565"/>
            <a:chExt cx="3671738" cy="74351"/>
          </a:xfrm>
        </p:grpSpPr>
        <p:cxnSp>
          <p:nvCxnSpPr>
            <p:cNvPr id="46" name="Straight Connector 45">
              <a:extLst>
                <a:ext uri="{FF2B5EF4-FFF2-40B4-BE49-F238E27FC236}">
                  <a16:creationId xmlns:a16="http://schemas.microsoft.com/office/drawing/2014/main" id="{56E96C48-F974-BC6F-8F6B-E4553F6CC42B}"/>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9329DDB-F225-C282-2D9A-150DA76B79F9}"/>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1EEF1373-BD86-06A4-E22B-C6EC0BB03DFF}"/>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en-IL"/>
            </a:p>
          </p:txBody>
        </p:sp>
      </p:grpSp>
      <p:sp>
        <p:nvSpPr>
          <p:cNvPr id="49" name="TextBox 58">
            <a:extLst>
              <a:ext uri="{FF2B5EF4-FFF2-40B4-BE49-F238E27FC236}">
                <a16:creationId xmlns:a16="http://schemas.microsoft.com/office/drawing/2014/main" id="{F5EA4C8E-C54B-409D-BB91-E8B3F5F86BF7}"/>
              </a:ext>
            </a:extLst>
          </p:cNvPr>
          <p:cNvSpPr txBox="1"/>
          <p:nvPr/>
        </p:nvSpPr>
        <p:spPr>
          <a:xfrm>
            <a:off x="4248495" y="4843075"/>
            <a:ext cx="3893090" cy="623248"/>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lnSpc>
                <a:spcPct val="150000"/>
              </a:lnSpc>
            </a:pPr>
            <a:r>
              <a:rPr lang="he-IL" sz="1200" b="1">
                <a:solidFill>
                  <a:srgbClr val="40A8AD"/>
                </a:solidFill>
                <a:latin typeface="Heebo" pitchFamily="2" charset="-79"/>
                <a:cs typeface="Heebo" pitchFamily="2" charset="-79"/>
              </a:rPr>
              <a:t>"דברים שמעודדים אותם להתפתחות מוטורית, התנסות בחומרים, לא לפחד מהאדמה וממה שהיא מצמיחה."</a:t>
            </a:r>
          </a:p>
        </p:txBody>
      </p:sp>
      <p:grpSp>
        <p:nvGrpSpPr>
          <p:cNvPr id="50" name="Group 49">
            <a:extLst>
              <a:ext uri="{FF2B5EF4-FFF2-40B4-BE49-F238E27FC236}">
                <a16:creationId xmlns:a16="http://schemas.microsoft.com/office/drawing/2014/main" id="{DE3D5409-A68F-1499-BF3A-BF9C9303509E}"/>
              </a:ext>
            </a:extLst>
          </p:cNvPr>
          <p:cNvGrpSpPr/>
          <p:nvPr/>
        </p:nvGrpSpPr>
        <p:grpSpPr>
          <a:xfrm>
            <a:off x="4385123" y="5546441"/>
            <a:ext cx="3671738" cy="74351"/>
            <a:chOff x="8304440" y="5236565"/>
            <a:chExt cx="3671738" cy="74351"/>
          </a:xfrm>
        </p:grpSpPr>
        <p:cxnSp>
          <p:nvCxnSpPr>
            <p:cNvPr id="51" name="Straight Connector 50">
              <a:extLst>
                <a:ext uri="{FF2B5EF4-FFF2-40B4-BE49-F238E27FC236}">
                  <a16:creationId xmlns:a16="http://schemas.microsoft.com/office/drawing/2014/main" id="{9B9E1F81-70EF-5B43-F4BC-D2F6E52434B9}"/>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19031A0-5D39-F082-F57F-C69927A8B482}"/>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72DF9431-192F-F7F1-059F-319451AB186E}"/>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lnSpc>
                  <a:spcPct val="150000"/>
                </a:lnSpc>
              </a:pPr>
              <a:endParaRPr lang="en-IL"/>
            </a:p>
          </p:txBody>
        </p:sp>
      </p:grpSp>
      <p:sp>
        <p:nvSpPr>
          <p:cNvPr id="54" name="TextBox 58">
            <a:extLst>
              <a:ext uri="{FF2B5EF4-FFF2-40B4-BE49-F238E27FC236}">
                <a16:creationId xmlns:a16="http://schemas.microsoft.com/office/drawing/2014/main" id="{72EFE011-F75A-B6D5-B707-78B03E00A3C8}"/>
              </a:ext>
            </a:extLst>
          </p:cNvPr>
          <p:cNvSpPr txBox="1"/>
          <p:nvPr/>
        </p:nvSpPr>
        <p:spPr>
          <a:xfrm>
            <a:off x="4206793" y="5665167"/>
            <a:ext cx="3893090" cy="623248"/>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nSpc>
                <a:spcPct val="150000"/>
              </a:lnSpc>
            </a:pPr>
            <a:r>
              <a:rPr lang="he-IL" sz="1200" b="1">
                <a:solidFill>
                  <a:srgbClr val="40A8AD"/>
                </a:solidFill>
                <a:latin typeface="Heebo" pitchFamily="2" charset="-79"/>
                <a:cs typeface="Heebo" pitchFamily="2" charset="-79"/>
              </a:rPr>
              <a:t>"שיהיה מקום מחבר. הקהילה החרדית מאוד מגוונת ואין הרבה דברים שמחברים את כולם באופן נייטרלי."</a:t>
            </a:r>
          </a:p>
        </p:txBody>
      </p:sp>
      <p:grpSp>
        <p:nvGrpSpPr>
          <p:cNvPr id="19" name="Group 18">
            <a:extLst>
              <a:ext uri="{FF2B5EF4-FFF2-40B4-BE49-F238E27FC236}">
                <a16:creationId xmlns:a16="http://schemas.microsoft.com/office/drawing/2014/main" id="{8788C0E6-3D28-3BCF-F3C8-EEF0945C181E}"/>
              </a:ext>
            </a:extLst>
          </p:cNvPr>
          <p:cNvGrpSpPr/>
          <p:nvPr/>
        </p:nvGrpSpPr>
        <p:grpSpPr>
          <a:xfrm>
            <a:off x="7315189" y="2585743"/>
            <a:ext cx="747905" cy="461036"/>
            <a:chOff x="9811239" y="2747547"/>
            <a:chExt cx="1103642" cy="680326"/>
          </a:xfrm>
        </p:grpSpPr>
        <p:sp>
          <p:nvSpPr>
            <p:cNvPr id="22" name="Freeform 37">
              <a:extLst>
                <a:ext uri="{FF2B5EF4-FFF2-40B4-BE49-F238E27FC236}">
                  <a16:creationId xmlns:a16="http://schemas.microsoft.com/office/drawing/2014/main" id="{2F94B179-7F5E-D1FE-9BFB-F3EE455AA78D}"/>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en-IL"/>
            </a:p>
          </p:txBody>
        </p:sp>
        <p:sp>
          <p:nvSpPr>
            <p:cNvPr id="24" name="Freeform 38">
              <a:extLst>
                <a:ext uri="{FF2B5EF4-FFF2-40B4-BE49-F238E27FC236}">
                  <a16:creationId xmlns:a16="http://schemas.microsoft.com/office/drawing/2014/main" id="{31FADEE0-C443-2954-581D-D30854E5930A}"/>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en-IL"/>
            </a:p>
          </p:txBody>
        </p:sp>
      </p:grpSp>
    </p:spTree>
    <p:extLst>
      <p:ext uri="{BB962C8B-B14F-4D97-AF65-F5344CB8AC3E}">
        <p14:creationId xmlns:p14="http://schemas.microsoft.com/office/powerpoint/2010/main" val="1546625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CDB88A-98DE-5A85-E299-3FB10E6FDD4C}"/>
              </a:ext>
            </a:extLst>
          </p:cNvPr>
          <p:cNvSpPr/>
          <p:nvPr/>
        </p:nvSpPr>
        <p:spPr>
          <a:xfrm>
            <a:off x="0" y="3984393"/>
            <a:ext cx="12192000" cy="2900584"/>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fontAlgn="base"/>
            <a:endParaRPr lang="en-US" sz="1600" b="0" i="0">
              <a:solidFill>
                <a:srgbClr val="000000"/>
              </a:solidFill>
              <a:effectLst/>
              <a:latin typeface="Arial" panose="020B0604020202020204" pitchFamily="34" charset="0"/>
            </a:endParaRPr>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19</a:t>
            </a:fld>
            <a:endParaRPr lang="he-IL">
              <a:solidFill>
                <a:schemeClr val="tx1"/>
              </a:solidFill>
              <a:latin typeface="Heebo" pitchFamily="2" charset="-79"/>
              <a:cs typeface="Heebo" pitchFamily="2" charset="-79"/>
            </a:endParaRPr>
          </a:p>
        </p:txBody>
      </p:sp>
      <p:sp>
        <p:nvSpPr>
          <p:cNvPr id="18" name="TextBox 17">
            <a:extLst>
              <a:ext uri="{FF2B5EF4-FFF2-40B4-BE49-F238E27FC236}">
                <a16:creationId xmlns:a16="http://schemas.microsoft.com/office/drawing/2014/main" id="{FCAAA5CE-94D7-6822-9DDA-94FB74532B31}"/>
              </a:ext>
            </a:extLst>
          </p:cNvPr>
          <p:cNvSpPr txBox="1"/>
          <p:nvPr/>
        </p:nvSpPr>
        <p:spPr>
          <a:xfrm>
            <a:off x="3940708" y="218639"/>
            <a:ext cx="7911787"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r"/>
            <a:r>
              <a:rPr lang="he-IL" sz="2800" b="1">
                <a:solidFill>
                  <a:srgbClr val="40A8AD"/>
                </a:solidFill>
                <a:latin typeface="Heebo" pitchFamily="2" charset="-79"/>
                <a:ea typeface="Tahoma" pitchFamily="34" charset="0"/>
                <a:cs typeface="Heebo" pitchFamily="2" charset="-79"/>
              </a:rPr>
              <a:t>קורס</a:t>
            </a:r>
            <a:r>
              <a:rPr lang="en-IE" sz="2800" b="1">
                <a:solidFill>
                  <a:srgbClr val="40A8AD"/>
                </a:solidFill>
                <a:latin typeface="Heebo" pitchFamily="2" charset="-79"/>
                <a:ea typeface="Tahoma" pitchFamily="34" charset="0"/>
                <a:cs typeface="Heebo" pitchFamily="2" charset="-79"/>
              </a:rPr>
              <a:t>'</a:t>
            </a:r>
            <a:r>
              <a:rPr lang="en-GB" sz="2800" b="1">
                <a:solidFill>
                  <a:srgbClr val="40A8AD"/>
                </a:solidFill>
                <a:latin typeface="Heebo" pitchFamily="2" charset="-79"/>
                <a:ea typeface="Tahoma" pitchFamily="34" charset="0"/>
                <a:cs typeface="Heebo" pitchFamily="2" charset="-79"/>
              </a:rPr>
              <a:t>We plan’ </a:t>
            </a:r>
            <a:r>
              <a:rPr lang="he-IL" sz="2800" b="1">
                <a:solidFill>
                  <a:srgbClr val="40A8AD"/>
                </a:solidFill>
                <a:latin typeface="Heebo" pitchFamily="2" charset="-79"/>
                <a:ea typeface="Tahoma" pitchFamily="34" charset="0"/>
                <a:cs typeface="Heebo" pitchFamily="2" charset="-79"/>
              </a:rPr>
              <a:t> בצלאל - השלוחה החרדית</a:t>
            </a:r>
          </a:p>
        </p:txBody>
      </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 name="Rounded Rectangle 41">
            <a:extLst>
              <a:ext uri="{FF2B5EF4-FFF2-40B4-BE49-F238E27FC236}">
                <a16:creationId xmlns:a16="http://schemas.microsoft.com/office/drawing/2014/main" id="{B5F91B65-F336-2000-798D-4405093BBF79}"/>
              </a:ext>
            </a:extLst>
          </p:cNvPr>
          <p:cNvSpPr/>
          <p:nvPr/>
        </p:nvSpPr>
        <p:spPr>
          <a:xfrm>
            <a:off x="3762826" y="3933605"/>
            <a:ext cx="8238659" cy="2880540"/>
          </a:xfrm>
          <a:prstGeom prst="roundRect">
            <a:avLst>
              <a:gd name="adj" fmla="val 357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r" rtl="1" fontAlgn="base">
              <a:lnSpc>
                <a:spcPct val="150000"/>
              </a:lnSpc>
              <a:spcAft>
                <a:spcPts val="600"/>
              </a:spcAft>
            </a:pPr>
            <a:r>
              <a:rPr lang="he-IL" sz="1400" b="1" i="0">
                <a:solidFill>
                  <a:srgbClr val="40A8AD"/>
                </a:solidFill>
                <a:effectLst/>
                <a:latin typeface="Heebo" pitchFamily="2" charset="-79"/>
                <a:cs typeface="Heebo" pitchFamily="2" charset="-79"/>
              </a:rPr>
              <a:t>בעקבות הקורס, ניכרת תרומה עבור כלל השחקנים בהבנת חשיבות התאמת המרחב הציבורי לצרכי הגיל הרך </a:t>
            </a:r>
          </a:p>
          <a:p>
            <a:pPr marL="171450" indent="-171450" fontAlgn="base">
              <a:lnSpc>
                <a:spcPct val="150000"/>
              </a:lnSpc>
              <a:buFont typeface="Arial" panose="020B0604020202020204" pitchFamily="34" charset="0"/>
              <a:buChar char="•"/>
            </a:pPr>
            <a:r>
              <a:rPr lang="he-IL" sz="1200">
                <a:solidFill>
                  <a:schemeClr val="tx1">
                    <a:lumMod val="95000"/>
                    <a:lumOff val="5000"/>
                  </a:schemeClr>
                </a:solidFill>
                <a:latin typeface="Heebo" pitchFamily="2" charset="-79"/>
                <a:cs typeface="Heebo" pitchFamily="2" charset="-79"/>
              </a:rPr>
              <a:t>הקורס סיפק לסטודנטיות</a:t>
            </a:r>
            <a:r>
              <a:rPr lang="he-IL" sz="1200" b="1">
                <a:solidFill>
                  <a:schemeClr val="tx1">
                    <a:lumMod val="95000"/>
                    <a:lumOff val="5000"/>
                  </a:schemeClr>
                </a:solidFill>
                <a:latin typeface="Heebo" pitchFamily="2" charset="-79"/>
                <a:cs typeface="Heebo" pitchFamily="2" charset="-79"/>
              </a:rPr>
              <a:t> ידע מקצועי והתנסות מעשית בתכנון מרחב עירוני המותאם לצרכי הגיל הרך </a:t>
            </a:r>
            <a:r>
              <a:rPr lang="he-IL" sz="1200">
                <a:solidFill>
                  <a:schemeClr val="tx1">
                    <a:lumMod val="95000"/>
                    <a:lumOff val="5000"/>
                  </a:schemeClr>
                </a:solidFill>
                <a:latin typeface="Heebo" pitchFamily="2" charset="-79"/>
                <a:cs typeface="Heebo" pitchFamily="2" charset="-79"/>
              </a:rPr>
              <a:t>- "</a:t>
            </a:r>
            <a:r>
              <a:rPr lang="he-IL" sz="1200" i="1">
                <a:solidFill>
                  <a:schemeClr val="tx1">
                    <a:lumMod val="95000"/>
                    <a:lumOff val="5000"/>
                  </a:schemeClr>
                </a:solidFill>
                <a:latin typeface="Heebo" pitchFamily="2" charset="-79"/>
                <a:cs typeface="Heebo" pitchFamily="2" charset="-79"/>
              </a:rPr>
              <a:t>המפגש במרחב התכנון בפארק- עשיית מפת החלומות של הילדים, איך הם רואים את העולם. זה חידד אצלי את המחשבה על המשתמשים. "</a:t>
            </a:r>
            <a:endParaRPr lang="he-IL" sz="1200" b="1" i="1">
              <a:solidFill>
                <a:schemeClr val="tx1">
                  <a:lumMod val="95000"/>
                  <a:lumOff val="5000"/>
                </a:schemeClr>
              </a:solidFill>
              <a:effectLst/>
              <a:latin typeface="Heebo" pitchFamily="2" charset="-79"/>
              <a:cs typeface="Heebo" pitchFamily="2" charset="-79"/>
            </a:endParaRPr>
          </a:p>
          <a:p>
            <a:pPr marL="171450" indent="-171450" algn="r" rtl="1" fontAlgn="base">
              <a:lnSpc>
                <a:spcPct val="150000"/>
              </a:lnSpc>
              <a:buFont typeface="Arial" panose="020B0604020202020204" pitchFamily="34" charset="0"/>
              <a:buChar char="•"/>
            </a:pPr>
            <a:r>
              <a:rPr lang="he-IL" sz="1200" i="0">
                <a:solidFill>
                  <a:schemeClr val="tx1">
                    <a:lumMod val="95000"/>
                    <a:lumOff val="5000"/>
                  </a:schemeClr>
                </a:solidFill>
                <a:effectLst/>
                <a:latin typeface="Heebo" pitchFamily="2" charset="-79"/>
                <a:cs typeface="Heebo" pitchFamily="2" charset="-79"/>
              </a:rPr>
              <a:t>מנחת הקורס מעידה כי </a:t>
            </a:r>
            <a:r>
              <a:rPr lang="he-IL" sz="1200" b="1" i="0">
                <a:solidFill>
                  <a:schemeClr val="tx1">
                    <a:lumMod val="95000"/>
                    <a:lumOff val="5000"/>
                  </a:schemeClr>
                </a:solidFill>
                <a:effectLst/>
                <a:latin typeface="Heebo" pitchFamily="2" charset="-79"/>
                <a:cs typeface="Heebo" pitchFamily="2" charset="-79"/>
              </a:rPr>
              <a:t>שיתוף הציבור היה מוצלח בזכות הפעלה מקצועית </a:t>
            </a:r>
            <a:r>
              <a:rPr lang="he-IL" sz="1200" i="0">
                <a:solidFill>
                  <a:schemeClr val="tx1">
                    <a:lumMod val="95000"/>
                    <a:lumOff val="5000"/>
                  </a:schemeClr>
                </a:solidFill>
                <a:effectLst/>
                <a:latin typeface="Heebo" pitchFamily="2" charset="-79"/>
                <a:cs typeface="Heebo" pitchFamily="2" charset="-79"/>
              </a:rPr>
              <a:t>וכי הילדות נתרמו מעצם קיומו: "</a:t>
            </a:r>
            <a:r>
              <a:rPr lang="he-IL" sz="1200" i="1">
                <a:solidFill>
                  <a:schemeClr val="tx1">
                    <a:lumMod val="95000"/>
                    <a:lumOff val="5000"/>
                  </a:schemeClr>
                </a:solidFill>
                <a:latin typeface="Heebo" pitchFamily="2" charset="-79"/>
                <a:cs typeface="Heebo" pitchFamily="2" charset="-79"/>
              </a:rPr>
              <a:t> הן היו הציבור. זה נתן להן מיומנות ומחשבה שתיטמע בתת מודע שלהן. ההרגל של ללכת במקום ולחשוב מה אפשר לעשות פה." </a:t>
            </a:r>
          </a:p>
          <a:p>
            <a:pPr marL="171450" indent="-171450" algn="r" rtl="1" fontAlgn="base">
              <a:lnSpc>
                <a:spcPct val="150000"/>
              </a:lnSpc>
              <a:buFont typeface="Arial" panose="020B0604020202020204" pitchFamily="34" charset="0"/>
              <a:buChar char="•"/>
            </a:pPr>
            <a:r>
              <a:rPr lang="he-IL" sz="1200">
                <a:solidFill>
                  <a:schemeClr val="tx1">
                    <a:lumMod val="95000"/>
                    <a:lumOff val="5000"/>
                  </a:schemeClr>
                </a:solidFill>
                <a:latin typeface="Heebo" pitchFamily="2" charset="-79"/>
                <a:cs typeface="Heebo" pitchFamily="2" charset="-79"/>
              </a:rPr>
              <a:t>מנחת הקורס זיהתה </a:t>
            </a:r>
            <a:r>
              <a:rPr lang="he-IL" sz="1200" b="1">
                <a:solidFill>
                  <a:schemeClr val="tx1">
                    <a:lumMod val="95000"/>
                    <a:lumOff val="5000"/>
                  </a:schemeClr>
                </a:solidFill>
                <a:latin typeface="Heebo" pitchFamily="2" charset="-79"/>
                <a:cs typeface="Heebo" pitchFamily="2" charset="-79"/>
              </a:rPr>
              <a:t>שינוי באופן החשיבה של גורמי התכנון בעירייה </a:t>
            </a:r>
            <a:r>
              <a:rPr lang="he-IL" sz="1200">
                <a:solidFill>
                  <a:schemeClr val="tx1">
                    <a:lumMod val="95000"/>
                    <a:lumOff val="5000"/>
                  </a:schemeClr>
                </a:solidFill>
                <a:latin typeface="Heebo" pitchFamily="2" charset="-79"/>
                <a:cs typeface="Heebo" pitchFamily="2" charset="-79"/>
              </a:rPr>
              <a:t>כלפי ה</a:t>
            </a:r>
            <a:r>
              <a:rPr lang="he-IL" sz="1200" i="0">
                <a:solidFill>
                  <a:schemeClr val="tx1">
                    <a:lumMod val="95000"/>
                    <a:lumOff val="5000"/>
                  </a:schemeClr>
                </a:solidFill>
                <a:effectLst/>
                <a:latin typeface="Heebo" pitchFamily="2" charset="-79"/>
                <a:cs typeface="Heebo" pitchFamily="2" charset="-79"/>
              </a:rPr>
              <a:t>מרחב ההציבורי: </a:t>
            </a:r>
            <a:r>
              <a:rPr lang="he-IL" sz="1200" b="1" i="0">
                <a:solidFill>
                  <a:schemeClr val="tx1">
                    <a:lumMod val="95000"/>
                    <a:lumOff val="5000"/>
                  </a:schemeClr>
                </a:solidFill>
                <a:effectLst/>
                <a:latin typeface="Heebo" pitchFamily="2" charset="-79"/>
                <a:cs typeface="Heebo" pitchFamily="2" charset="-79"/>
              </a:rPr>
              <a:t> </a:t>
            </a:r>
            <a:r>
              <a:rPr lang="he-IL" sz="1200" i="1">
                <a:solidFill>
                  <a:schemeClr val="tx1">
                    <a:lumMod val="95000"/>
                    <a:lumOff val="5000"/>
                  </a:schemeClr>
                </a:solidFill>
                <a:effectLst/>
                <a:latin typeface="Heebo" pitchFamily="2" charset="-79"/>
                <a:cs typeface="Heebo" pitchFamily="2" charset="-79"/>
              </a:rPr>
              <a:t>"לחשוב אחרת מהיום על פארק שעתיד להיות מאוכלס, ולא רק לפתוח קטלוג ולבחור מגלשה ונדנדה</a:t>
            </a:r>
            <a:r>
              <a:rPr lang="he-IL" sz="1200" i="1">
                <a:solidFill>
                  <a:schemeClr val="tx1">
                    <a:lumMod val="95000"/>
                    <a:lumOff val="5000"/>
                  </a:schemeClr>
                </a:solidFill>
                <a:latin typeface="Heebo" pitchFamily="2" charset="-79"/>
                <a:cs typeface="Heebo" pitchFamily="2" charset="-79"/>
              </a:rPr>
              <a:t>".</a:t>
            </a:r>
          </a:p>
          <a:p>
            <a:pPr marL="171450" indent="-171450" fontAlgn="base">
              <a:lnSpc>
                <a:spcPct val="150000"/>
              </a:lnSpc>
              <a:buFont typeface="Arial" panose="020B0604020202020204" pitchFamily="34" charset="0"/>
              <a:buChar char="•"/>
            </a:pPr>
            <a:r>
              <a:rPr lang="he-IL" sz="1200" b="1">
                <a:solidFill>
                  <a:schemeClr val="tx1">
                    <a:lumMod val="95000"/>
                    <a:lumOff val="5000"/>
                  </a:schemeClr>
                </a:solidFill>
                <a:latin typeface="Heebo" pitchFamily="2" charset="-79"/>
                <a:cs typeface="Heebo" pitchFamily="2" charset="-79"/>
              </a:rPr>
              <a:t>אימפקט ארוך טווח על תהליכי תכנון מותאמים תרבותית</a:t>
            </a:r>
            <a:r>
              <a:rPr lang="he-IL" sz="1200">
                <a:solidFill>
                  <a:schemeClr val="tx1">
                    <a:lumMod val="95000"/>
                    <a:lumOff val="5000"/>
                  </a:schemeClr>
                </a:solidFill>
                <a:latin typeface="Heebo" pitchFamily="2" charset="-79"/>
                <a:cs typeface="Heebo" pitchFamily="2" charset="-79"/>
              </a:rPr>
              <a:t>: "</a:t>
            </a:r>
            <a:r>
              <a:rPr lang="he-IL" sz="1200" i="1">
                <a:solidFill>
                  <a:schemeClr val="tx1">
                    <a:lumMod val="95000"/>
                    <a:lumOff val="5000"/>
                  </a:schemeClr>
                </a:solidFill>
                <a:latin typeface="Heebo" pitchFamily="2" charset="-79"/>
                <a:cs typeface="Heebo" pitchFamily="2" charset="-79"/>
              </a:rPr>
              <a:t>אני רואה ערך בסטודנטית שתישאר חרדית, ותחזור לפעול בתוך המרחב החרדי בצורה שהיא גאה ומבינה את הדקויות של מה שהיא עושה." </a:t>
            </a:r>
            <a:r>
              <a:rPr lang="he-IL" sz="1050">
                <a:solidFill>
                  <a:schemeClr val="tx1">
                    <a:lumMod val="95000"/>
                    <a:lumOff val="5000"/>
                  </a:schemeClr>
                </a:solidFill>
                <a:latin typeface="Heebo" pitchFamily="2" charset="-79"/>
                <a:cs typeface="Heebo" pitchFamily="2" charset="-79"/>
              </a:rPr>
              <a:t>(מנחת הקורס)</a:t>
            </a:r>
            <a:endParaRPr lang="he-IL" sz="1200">
              <a:solidFill>
                <a:schemeClr val="tx1">
                  <a:lumMod val="95000"/>
                  <a:lumOff val="5000"/>
                </a:schemeClr>
              </a:solidFill>
              <a:effectLst/>
              <a:latin typeface="Heebo" pitchFamily="2" charset="-79"/>
              <a:cs typeface="Heebo" pitchFamily="2" charset="-79"/>
            </a:endParaRPr>
          </a:p>
        </p:txBody>
      </p:sp>
      <p:pic>
        <p:nvPicPr>
          <p:cNvPr id="3" name="Picture 2">
            <a:extLst>
              <a:ext uri="{FF2B5EF4-FFF2-40B4-BE49-F238E27FC236}">
                <a16:creationId xmlns:a16="http://schemas.microsoft.com/office/drawing/2014/main" id="{E92888D1-6AA9-15D6-C2ED-355E9A2D604D}"/>
              </a:ext>
            </a:extLst>
          </p:cNvPr>
          <p:cNvPicPr>
            <a:picLocks noChangeAspect="1"/>
          </p:cNvPicPr>
          <p:nvPr/>
        </p:nvPicPr>
        <p:blipFill rotWithShape="1">
          <a:blip r:embed="rId4"/>
          <a:srcRect t="8450"/>
          <a:stretch/>
        </p:blipFill>
        <p:spPr>
          <a:xfrm>
            <a:off x="3091612" y="231034"/>
            <a:ext cx="1544230" cy="2095997"/>
          </a:xfrm>
          <a:prstGeom prst="rect">
            <a:avLst/>
          </a:prstGeom>
          <a:noFill/>
        </p:spPr>
      </p:pic>
      <p:pic>
        <p:nvPicPr>
          <p:cNvPr id="4" name="Picture 3" descr="A group of people sitting on a rug&#10;&#10;Description automatically generated">
            <a:extLst>
              <a:ext uri="{FF2B5EF4-FFF2-40B4-BE49-F238E27FC236}">
                <a16:creationId xmlns:a16="http://schemas.microsoft.com/office/drawing/2014/main" id="{F77DE9D3-E2C3-B331-1E47-0DB4A187DAAB}"/>
              </a:ext>
            </a:extLst>
          </p:cNvPr>
          <p:cNvPicPr>
            <a:picLocks noChangeAspect="1"/>
          </p:cNvPicPr>
          <p:nvPr/>
        </p:nvPicPr>
        <p:blipFill rotWithShape="1">
          <a:blip r:embed="rId5">
            <a:extLst>
              <a:ext uri="{28A0092B-C50C-407E-A947-70E740481C1C}">
                <a14:useLocalDpi xmlns:a14="http://schemas.microsoft.com/office/drawing/2010/main" val="0"/>
              </a:ext>
            </a:extLst>
          </a:blip>
          <a:srcRect l="-220" t="16043" r="199" b="42838"/>
          <a:stretch/>
        </p:blipFill>
        <p:spPr>
          <a:xfrm>
            <a:off x="120535" y="2412981"/>
            <a:ext cx="4515308" cy="1423077"/>
          </a:xfrm>
          <a:prstGeom prst="rect">
            <a:avLst/>
          </a:prstGeom>
          <a:noFill/>
        </p:spPr>
      </p:pic>
      <p:pic>
        <p:nvPicPr>
          <p:cNvPr id="5" name="Picture 4" descr="A hand pointing at a map&#10;&#10;Description automatically generated">
            <a:extLst>
              <a:ext uri="{FF2B5EF4-FFF2-40B4-BE49-F238E27FC236}">
                <a16:creationId xmlns:a16="http://schemas.microsoft.com/office/drawing/2014/main" id="{35DA2FEF-4AFC-015F-730F-C160217BDE66}"/>
              </a:ext>
            </a:extLst>
          </p:cNvPr>
          <p:cNvPicPr>
            <a:picLocks noChangeAspect="1"/>
          </p:cNvPicPr>
          <p:nvPr/>
        </p:nvPicPr>
        <p:blipFill rotWithShape="1">
          <a:blip r:embed="rId6">
            <a:extLst>
              <a:ext uri="{28A0092B-C50C-407E-A947-70E740481C1C}">
                <a14:useLocalDpi xmlns:a14="http://schemas.microsoft.com/office/drawing/2010/main" val="0"/>
              </a:ext>
            </a:extLst>
          </a:blip>
          <a:srcRect t="14042" r="2856" b="32865"/>
          <a:stretch/>
        </p:blipFill>
        <p:spPr>
          <a:xfrm>
            <a:off x="120535" y="226286"/>
            <a:ext cx="2861582" cy="2086985"/>
          </a:xfrm>
          <a:prstGeom prst="rect">
            <a:avLst/>
          </a:prstGeom>
          <a:noFill/>
        </p:spPr>
      </p:pic>
      <p:sp>
        <p:nvSpPr>
          <p:cNvPr id="8" name="Rounded Rectangle 41">
            <a:extLst>
              <a:ext uri="{FF2B5EF4-FFF2-40B4-BE49-F238E27FC236}">
                <a16:creationId xmlns:a16="http://schemas.microsoft.com/office/drawing/2014/main" id="{89638E7F-1CF3-DBE5-4395-2CFBBEF9B5C9}"/>
              </a:ext>
            </a:extLst>
          </p:cNvPr>
          <p:cNvSpPr/>
          <p:nvPr/>
        </p:nvSpPr>
        <p:spPr>
          <a:xfrm>
            <a:off x="4709974" y="702948"/>
            <a:ext cx="7236558" cy="663534"/>
          </a:xfrm>
          <a:prstGeom prst="roundRect">
            <a:avLst>
              <a:gd name="adj" fmla="val 357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r" rtl="1" fontAlgn="base">
              <a:lnSpc>
                <a:spcPct val="150000"/>
              </a:lnSpc>
            </a:pPr>
            <a:r>
              <a:rPr lang="he-IL" sz="1200" b="1" i="0">
                <a:solidFill>
                  <a:srgbClr val="40A8AD"/>
                </a:solidFill>
                <a:effectLst/>
                <a:latin typeface="Heebo" pitchFamily="2" charset="-79"/>
                <a:cs typeface="Heebo" pitchFamily="2" charset="-79"/>
              </a:rPr>
              <a:t>קורס במסגרת לימודי </a:t>
            </a:r>
            <a:r>
              <a:rPr lang="en-US" sz="1200" b="1" i="0">
                <a:solidFill>
                  <a:srgbClr val="40A8AD"/>
                </a:solidFill>
                <a:effectLst/>
                <a:latin typeface="Heebo" pitchFamily="2" charset="-79"/>
                <a:cs typeface="Heebo" pitchFamily="2" charset="-79"/>
              </a:rPr>
              <a:t>BA</a:t>
            </a:r>
            <a:r>
              <a:rPr lang="he-IL" sz="1200" b="1" i="0">
                <a:solidFill>
                  <a:srgbClr val="40A8AD"/>
                </a:solidFill>
                <a:effectLst/>
                <a:latin typeface="Heebo" pitchFamily="2" charset="-79"/>
                <a:cs typeface="Heebo" pitchFamily="2" charset="-79"/>
              </a:rPr>
              <a:t> באדריכלות, העוסק בחקר </a:t>
            </a:r>
            <a:r>
              <a:rPr lang="he-IL" sz="1200" b="1">
                <a:solidFill>
                  <a:srgbClr val="40A8AD"/>
                </a:solidFill>
                <a:latin typeface="Heebo" pitchFamily="2" charset="-79"/>
                <a:cs typeface="Heebo" pitchFamily="2" charset="-79"/>
              </a:rPr>
              <a:t>ותכנון מרחבים עירוניים המותאמים לעולמם ולקנה המידה של הילדים המשתמשים בהם, בהתאם לעקרונות המנחים של אורבן95 ולהתאמה התרבותית לחברה החרדית.</a:t>
            </a:r>
          </a:p>
        </p:txBody>
      </p:sp>
      <p:grpSp>
        <p:nvGrpSpPr>
          <p:cNvPr id="6" name="Graphic 19">
            <a:extLst>
              <a:ext uri="{FF2B5EF4-FFF2-40B4-BE49-F238E27FC236}">
                <a16:creationId xmlns:a16="http://schemas.microsoft.com/office/drawing/2014/main" id="{1D025214-E474-E5A1-0BFD-5C050F6F0BCC}"/>
              </a:ext>
            </a:extLst>
          </p:cNvPr>
          <p:cNvGrpSpPr/>
          <p:nvPr/>
        </p:nvGrpSpPr>
        <p:grpSpPr>
          <a:xfrm>
            <a:off x="11731962" y="1517701"/>
            <a:ext cx="228888" cy="209744"/>
            <a:chOff x="5805060" y="-612157"/>
            <a:chExt cx="718350" cy="658268"/>
          </a:xfrm>
          <a:solidFill>
            <a:srgbClr val="40A8AD"/>
          </a:solidFill>
        </p:grpSpPr>
        <p:sp>
          <p:nvSpPr>
            <p:cNvPr id="7" name="Freeform 64">
              <a:extLst>
                <a:ext uri="{FF2B5EF4-FFF2-40B4-BE49-F238E27FC236}">
                  <a16:creationId xmlns:a16="http://schemas.microsoft.com/office/drawing/2014/main" id="{28CEAEAB-6B7E-2592-5F52-80053879FC78}"/>
                </a:ext>
              </a:extLst>
            </p:cNvPr>
            <p:cNvSpPr/>
            <p:nvPr/>
          </p:nvSpPr>
          <p:spPr>
            <a:xfrm>
              <a:off x="5805060" y="-612157"/>
              <a:ext cx="637431" cy="658268"/>
            </a:xfrm>
            <a:custGeom>
              <a:avLst/>
              <a:gdLst>
                <a:gd name="connsiteX0" fmla="*/ 614052 w 637431"/>
                <a:gd name="connsiteY0" fmla="*/ 635034 h 658268"/>
                <a:gd name="connsiteX1" fmla="*/ 614052 w 637431"/>
                <a:gd name="connsiteY1" fmla="*/ 370134 h 658268"/>
                <a:gd name="connsiteX2" fmla="*/ 636956 w 637431"/>
                <a:gd name="connsiteY2" fmla="*/ 370134 h 658268"/>
                <a:gd name="connsiteX3" fmla="*/ 637337 w 637431"/>
                <a:gd name="connsiteY3" fmla="*/ 379043 h 658268"/>
                <a:gd name="connsiteX4" fmla="*/ 637337 w 637431"/>
                <a:gd name="connsiteY4" fmla="*/ 639962 h 658268"/>
                <a:gd name="connsiteX5" fmla="*/ 619469 w 637431"/>
                <a:gd name="connsiteY5" fmla="*/ 658254 h 658268"/>
                <a:gd name="connsiteX6" fmla="*/ 79738 w 637431"/>
                <a:gd name="connsiteY6" fmla="*/ 658064 h 658268"/>
                <a:gd name="connsiteX7" fmla="*/ 45619 w 637431"/>
                <a:gd name="connsiteY7" fmla="*/ 652946 h 658268"/>
                <a:gd name="connsiteX8" fmla="*/ 190 w 637431"/>
                <a:gd name="connsiteY8" fmla="*/ 589446 h 658268"/>
                <a:gd name="connsiteX9" fmla="*/ 380 w 637431"/>
                <a:gd name="connsiteY9" fmla="*/ 89787 h 658268"/>
                <a:gd name="connsiteX10" fmla="*/ 50181 w 637431"/>
                <a:gd name="connsiteY10" fmla="*/ 6573 h 658268"/>
                <a:gd name="connsiteX11" fmla="*/ 92569 w 637431"/>
                <a:gd name="connsiteY11" fmla="*/ 34 h 658268"/>
                <a:gd name="connsiteX12" fmla="*/ 104449 w 637431"/>
                <a:gd name="connsiteY12" fmla="*/ 14345 h 658268"/>
                <a:gd name="connsiteX13" fmla="*/ 104449 w 637431"/>
                <a:gd name="connsiteY13" fmla="*/ 70168 h 658268"/>
                <a:gd name="connsiteX14" fmla="*/ 104449 w 637431"/>
                <a:gd name="connsiteY14" fmla="*/ 80499 h 658268"/>
                <a:gd name="connsiteX15" fmla="*/ 116614 w 637431"/>
                <a:gd name="connsiteY15" fmla="*/ 80499 h 658268"/>
                <a:gd name="connsiteX16" fmla="*/ 617758 w 637431"/>
                <a:gd name="connsiteY16" fmla="*/ 80499 h 658268"/>
                <a:gd name="connsiteX17" fmla="*/ 637431 w 637431"/>
                <a:gd name="connsiteY17" fmla="*/ 99928 h 658268"/>
                <a:gd name="connsiteX18" fmla="*/ 637431 w 637431"/>
                <a:gd name="connsiteY18" fmla="*/ 183994 h 658268"/>
                <a:gd name="connsiteX19" fmla="*/ 614717 w 637431"/>
                <a:gd name="connsiteY19" fmla="*/ 183994 h 658268"/>
                <a:gd name="connsiteX20" fmla="*/ 614717 w 637431"/>
                <a:gd name="connsiteY20" fmla="*/ 104287 h 658268"/>
                <a:gd name="connsiteX21" fmla="*/ 104449 w 637431"/>
                <a:gd name="connsiteY21" fmla="*/ 104287 h 658268"/>
                <a:gd name="connsiteX22" fmla="*/ 104449 w 637431"/>
                <a:gd name="connsiteY22" fmla="*/ 115755 h 658268"/>
                <a:gd name="connsiteX23" fmla="*/ 104449 w 637431"/>
                <a:gd name="connsiteY23" fmla="*/ 523008 h 658268"/>
                <a:gd name="connsiteX24" fmla="*/ 85061 w 637431"/>
                <a:gd name="connsiteY24" fmla="*/ 543006 h 658268"/>
                <a:gd name="connsiteX25" fmla="*/ 48565 w 637431"/>
                <a:gd name="connsiteY25" fmla="*/ 549830 h 658268"/>
                <a:gd name="connsiteX26" fmla="*/ 23570 w 637431"/>
                <a:gd name="connsiteY26" fmla="*/ 594090 h 658268"/>
                <a:gd name="connsiteX27" fmla="*/ 56454 w 637431"/>
                <a:gd name="connsiteY27" fmla="*/ 632285 h 658268"/>
                <a:gd name="connsiteX28" fmla="*/ 77457 w 637431"/>
                <a:gd name="connsiteY28" fmla="*/ 634939 h 658268"/>
                <a:gd name="connsiteX29" fmla="*/ 606544 w 637431"/>
                <a:gd name="connsiteY29" fmla="*/ 635034 h 658268"/>
                <a:gd name="connsiteX30" fmla="*/ 614147 w 637431"/>
                <a:gd name="connsiteY30" fmla="*/ 635034 h 658268"/>
                <a:gd name="connsiteX31" fmla="*/ 80594 w 637431"/>
                <a:gd name="connsiteY31" fmla="*/ 516374 h 658268"/>
                <a:gd name="connsiteX32" fmla="*/ 80594 w 637431"/>
                <a:gd name="connsiteY32" fmla="*/ 22780 h 658268"/>
                <a:gd name="connsiteX33" fmla="*/ 37256 w 637431"/>
                <a:gd name="connsiteY33" fmla="*/ 44863 h 658268"/>
                <a:gd name="connsiteX34" fmla="*/ 23285 w 637431"/>
                <a:gd name="connsiteY34" fmla="*/ 93862 h 658268"/>
                <a:gd name="connsiteX35" fmla="*/ 23285 w 637431"/>
                <a:gd name="connsiteY35" fmla="*/ 527747 h 658268"/>
                <a:gd name="connsiteX36" fmla="*/ 23570 w 637431"/>
                <a:gd name="connsiteY36" fmla="*/ 533623 h 658268"/>
                <a:gd name="connsiteX37" fmla="*/ 80689 w 637431"/>
                <a:gd name="connsiteY37" fmla="*/ 516374 h 6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7431" h="658268">
                  <a:moveTo>
                    <a:pt x="614052" y="635034"/>
                  </a:moveTo>
                  <a:lnTo>
                    <a:pt x="614052" y="370134"/>
                  </a:lnTo>
                  <a:lnTo>
                    <a:pt x="636956" y="370134"/>
                  </a:lnTo>
                  <a:cubicBezTo>
                    <a:pt x="637052" y="372883"/>
                    <a:pt x="637337" y="375916"/>
                    <a:pt x="637337" y="379043"/>
                  </a:cubicBezTo>
                  <a:cubicBezTo>
                    <a:pt x="637337" y="466048"/>
                    <a:pt x="637337" y="552957"/>
                    <a:pt x="637337" y="639962"/>
                  </a:cubicBezTo>
                  <a:cubicBezTo>
                    <a:pt x="637337" y="654842"/>
                    <a:pt x="634010" y="658254"/>
                    <a:pt x="619469" y="658254"/>
                  </a:cubicBezTo>
                  <a:cubicBezTo>
                    <a:pt x="439559" y="658254"/>
                    <a:pt x="259649" y="658349"/>
                    <a:pt x="79738" y="658064"/>
                  </a:cubicBezTo>
                  <a:cubicBezTo>
                    <a:pt x="68334" y="658064"/>
                    <a:pt x="56359" y="656548"/>
                    <a:pt x="45619" y="652946"/>
                  </a:cubicBezTo>
                  <a:cubicBezTo>
                    <a:pt x="16537" y="643279"/>
                    <a:pt x="190" y="620343"/>
                    <a:pt x="190" y="589446"/>
                  </a:cubicBezTo>
                  <a:cubicBezTo>
                    <a:pt x="0" y="422925"/>
                    <a:pt x="-190" y="256308"/>
                    <a:pt x="380" y="89787"/>
                  </a:cubicBezTo>
                  <a:cubicBezTo>
                    <a:pt x="475" y="53108"/>
                    <a:pt x="14446" y="22022"/>
                    <a:pt x="50181" y="6573"/>
                  </a:cubicBezTo>
                  <a:cubicBezTo>
                    <a:pt x="62916" y="1076"/>
                    <a:pt x="78218" y="981"/>
                    <a:pt x="92569" y="34"/>
                  </a:cubicBezTo>
                  <a:cubicBezTo>
                    <a:pt x="101122" y="-535"/>
                    <a:pt x="104449" y="6194"/>
                    <a:pt x="104449" y="14345"/>
                  </a:cubicBezTo>
                  <a:cubicBezTo>
                    <a:pt x="104449" y="32921"/>
                    <a:pt x="104449" y="51592"/>
                    <a:pt x="104449" y="70168"/>
                  </a:cubicBezTo>
                  <a:cubicBezTo>
                    <a:pt x="104449" y="73296"/>
                    <a:pt x="104449" y="76423"/>
                    <a:pt x="104449" y="80499"/>
                  </a:cubicBezTo>
                  <a:cubicBezTo>
                    <a:pt x="109106" y="80499"/>
                    <a:pt x="112907" y="80499"/>
                    <a:pt x="116614" y="80499"/>
                  </a:cubicBezTo>
                  <a:cubicBezTo>
                    <a:pt x="283694" y="80499"/>
                    <a:pt x="450678" y="80499"/>
                    <a:pt x="617758" y="80499"/>
                  </a:cubicBezTo>
                  <a:cubicBezTo>
                    <a:pt x="634580" y="80499"/>
                    <a:pt x="637431" y="83342"/>
                    <a:pt x="637431" y="99928"/>
                  </a:cubicBezTo>
                  <a:cubicBezTo>
                    <a:pt x="637431" y="127792"/>
                    <a:pt x="637431" y="155656"/>
                    <a:pt x="637431" y="183994"/>
                  </a:cubicBezTo>
                  <a:lnTo>
                    <a:pt x="614717" y="183994"/>
                  </a:lnTo>
                  <a:lnTo>
                    <a:pt x="614717" y="104287"/>
                  </a:lnTo>
                  <a:lnTo>
                    <a:pt x="104449" y="104287"/>
                  </a:lnTo>
                  <a:cubicBezTo>
                    <a:pt x="104449" y="108268"/>
                    <a:pt x="104449" y="111964"/>
                    <a:pt x="104449" y="115755"/>
                  </a:cubicBezTo>
                  <a:cubicBezTo>
                    <a:pt x="104449" y="251475"/>
                    <a:pt x="104449" y="387289"/>
                    <a:pt x="104449" y="523008"/>
                  </a:cubicBezTo>
                  <a:cubicBezTo>
                    <a:pt x="104449" y="539784"/>
                    <a:pt x="101598" y="541869"/>
                    <a:pt x="85061" y="543006"/>
                  </a:cubicBezTo>
                  <a:cubicBezTo>
                    <a:pt x="72705" y="543859"/>
                    <a:pt x="59875" y="545375"/>
                    <a:pt x="48565" y="549830"/>
                  </a:cubicBezTo>
                  <a:cubicBezTo>
                    <a:pt x="29842" y="557128"/>
                    <a:pt x="21574" y="573713"/>
                    <a:pt x="23570" y="594090"/>
                  </a:cubicBezTo>
                  <a:cubicBezTo>
                    <a:pt x="25376" y="613235"/>
                    <a:pt x="37446" y="627546"/>
                    <a:pt x="56454" y="632285"/>
                  </a:cubicBezTo>
                  <a:cubicBezTo>
                    <a:pt x="63297" y="633991"/>
                    <a:pt x="70425" y="634939"/>
                    <a:pt x="77457" y="634939"/>
                  </a:cubicBezTo>
                  <a:cubicBezTo>
                    <a:pt x="253851" y="635128"/>
                    <a:pt x="430150" y="635034"/>
                    <a:pt x="606544" y="635034"/>
                  </a:cubicBezTo>
                  <a:cubicBezTo>
                    <a:pt x="608730" y="635034"/>
                    <a:pt x="610916" y="635034"/>
                    <a:pt x="614147" y="635034"/>
                  </a:cubicBezTo>
                  <a:close/>
                  <a:moveTo>
                    <a:pt x="80594" y="516374"/>
                  </a:moveTo>
                  <a:lnTo>
                    <a:pt x="80594" y="22780"/>
                  </a:lnTo>
                  <a:cubicBezTo>
                    <a:pt x="62156" y="23159"/>
                    <a:pt x="47900" y="30551"/>
                    <a:pt x="37256" y="44863"/>
                  </a:cubicBezTo>
                  <a:cubicBezTo>
                    <a:pt x="26421" y="59458"/>
                    <a:pt x="23285" y="76234"/>
                    <a:pt x="23285" y="93862"/>
                  </a:cubicBezTo>
                  <a:cubicBezTo>
                    <a:pt x="23285" y="238490"/>
                    <a:pt x="23285" y="383119"/>
                    <a:pt x="23285" y="527747"/>
                  </a:cubicBezTo>
                  <a:cubicBezTo>
                    <a:pt x="23285" y="530496"/>
                    <a:pt x="23570" y="533149"/>
                    <a:pt x="23570" y="533623"/>
                  </a:cubicBezTo>
                  <a:cubicBezTo>
                    <a:pt x="42293" y="527937"/>
                    <a:pt x="60825" y="522345"/>
                    <a:pt x="80689" y="516374"/>
                  </a:cubicBezTo>
                  <a:close/>
                </a:path>
              </a:pathLst>
            </a:custGeom>
            <a:grpFill/>
            <a:ln w="0" cap="flat">
              <a:noFill/>
              <a:prstDash val="solid"/>
              <a:miter/>
            </a:ln>
          </p:spPr>
          <p:txBody>
            <a:bodyPr rtlCol="0" anchor="ctr"/>
            <a:lstStyle/>
            <a:p>
              <a:endParaRPr lang="en-IL"/>
            </a:p>
          </p:txBody>
        </p:sp>
        <p:sp>
          <p:nvSpPr>
            <p:cNvPr id="10" name="Freeform 65">
              <a:extLst>
                <a:ext uri="{FF2B5EF4-FFF2-40B4-BE49-F238E27FC236}">
                  <a16:creationId xmlns:a16="http://schemas.microsoft.com/office/drawing/2014/main" id="{7AA8211A-0D40-E9A2-A957-7E005999E323}"/>
                </a:ext>
              </a:extLst>
            </p:cNvPr>
            <p:cNvSpPr/>
            <p:nvPr/>
          </p:nvSpPr>
          <p:spPr>
            <a:xfrm>
              <a:off x="5955790" y="-427154"/>
              <a:ext cx="567620" cy="404053"/>
            </a:xfrm>
            <a:custGeom>
              <a:avLst/>
              <a:gdLst>
                <a:gd name="connsiteX0" fmla="*/ 138666 w 567620"/>
                <a:gd name="connsiteY0" fmla="*/ 380749 h 404053"/>
                <a:gd name="connsiteX1" fmla="*/ 138666 w 567620"/>
                <a:gd name="connsiteY1" fmla="*/ 403970 h 404053"/>
                <a:gd name="connsiteX2" fmla="*/ 107968 w 567620"/>
                <a:gd name="connsiteY2" fmla="*/ 403970 h 404053"/>
                <a:gd name="connsiteX3" fmla="*/ 53890 w 567620"/>
                <a:gd name="connsiteY3" fmla="*/ 403970 h 404053"/>
                <a:gd name="connsiteX4" fmla="*/ 3 w 567620"/>
                <a:gd name="connsiteY4" fmla="*/ 351558 h 404053"/>
                <a:gd name="connsiteX5" fmla="*/ 53890 w 567620"/>
                <a:gd name="connsiteY5" fmla="*/ 300095 h 404053"/>
                <a:gd name="connsiteX6" fmla="*/ 239218 w 567620"/>
                <a:gd name="connsiteY6" fmla="*/ 300095 h 404053"/>
                <a:gd name="connsiteX7" fmla="*/ 252618 w 567620"/>
                <a:gd name="connsiteY7" fmla="*/ 292134 h 404053"/>
                <a:gd name="connsiteX8" fmla="*/ 282841 w 567620"/>
                <a:gd name="connsiteY8" fmla="*/ 237353 h 404053"/>
                <a:gd name="connsiteX9" fmla="*/ 290349 w 567620"/>
                <a:gd name="connsiteY9" fmla="*/ 227402 h 404053"/>
                <a:gd name="connsiteX10" fmla="*/ 506659 w 567620"/>
                <a:gd name="connsiteY10" fmla="*/ 11596 h 404053"/>
                <a:gd name="connsiteX11" fmla="*/ 544675 w 567620"/>
                <a:gd name="connsiteY11" fmla="*/ 2024 h 404053"/>
                <a:gd name="connsiteX12" fmla="*/ 567010 w 567620"/>
                <a:gd name="connsiteY12" fmla="*/ 28656 h 404053"/>
                <a:gd name="connsiteX13" fmla="*/ 554939 w 567620"/>
                <a:gd name="connsiteY13" fmla="*/ 61449 h 404053"/>
                <a:gd name="connsiteX14" fmla="*/ 383298 w 567620"/>
                <a:gd name="connsiteY14" fmla="*/ 233278 h 404053"/>
                <a:gd name="connsiteX15" fmla="*/ 272767 w 567620"/>
                <a:gd name="connsiteY15" fmla="*/ 315259 h 404053"/>
                <a:gd name="connsiteX16" fmla="*/ 240738 w 567620"/>
                <a:gd name="connsiteY16" fmla="*/ 323315 h 404053"/>
                <a:gd name="connsiteX17" fmla="*/ 54365 w 567620"/>
                <a:gd name="connsiteY17" fmla="*/ 323220 h 404053"/>
                <a:gd name="connsiteX18" fmla="*/ 25473 w 567620"/>
                <a:gd name="connsiteY18" fmla="*/ 362932 h 404053"/>
                <a:gd name="connsiteX19" fmla="*/ 53700 w 567620"/>
                <a:gd name="connsiteY19" fmla="*/ 380844 h 404053"/>
                <a:gd name="connsiteX20" fmla="*/ 138761 w 567620"/>
                <a:gd name="connsiteY20" fmla="*/ 380844 h 404053"/>
                <a:gd name="connsiteX21" fmla="*/ 285312 w 567620"/>
                <a:gd name="connsiteY21" fmla="*/ 277823 h 404053"/>
                <a:gd name="connsiteX22" fmla="*/ 288828 w 567620"/>
                <a:gd name="connsiteY22" fmla="*/ 280855 h 404053"/>
                <a:gd name="connsiteX23" fmla="*/ 327034 w 567620"/>
                <a:gd name="connsiteY23" fmla="*/ 255455 h 404053"/>
                <a:gd name="connsiteX24" fmla="*/ 483565 w 567620"/>
                <a:gd name="connsiteY24" fmla="*/ 99928 h 404053"/>
                <a:gd name="connsiteX25" fmla="*/ 490978 w 567620"/>
                <a:gd name="connsiteY25" fmla="*/ 91967 h 404053"/>
                <a:gd name="connsiteX26" fmla="*/ 473681 w 567620"/>
                <a:gd name="connsiteY26" fmla="*/ 74433 h 404053"/>
                <a:gd name="connsiteX27" fmla="*/ 466648 w 567620"/>
                <a:gd name="connsiteY27" fmla="*/ 84005 h 404053"/>
                <a:gd name="connsiteX28" fmla="*/ 312874 w 567620"/>
                <a:gd name="connsiteY28" fmla="*/ 238111 h 404053"/>
                <a:gd name="connsiteX29" fmla="*/ 285407 w 567620"/>
                <a:gd name="connsiteY29" fmla="*/ 277823 h 404053"/>
                <a:gd name="connsiteX30" fmla="*/ 492118 w 567620"/>
                <a:gd name="connsiteY30" fmla="*/ 57752 h 404053"/>
                <a:gd name="connsiteX31" fmla="*/ 508465 w 567620"/>
                <a:gd name="connsiteY31" fmla="*/ 75096 h 404053"/>
                <a:gd name="connsiteX32" fmla="*/ 540874 w 567620"/>
                <a:gd name="connsiteY32" fmla="*/ 42493 h 404053"/>
                <a:gd name="connsiteX33" fmla="*/ 540874 w 567620"/>
                <a:gd name="connsiteY33" fmla="*/ 26192 h 404053"/>
                <a:gd name="connsiteX34" fmla="*/ 524527 w 567620"/>
                <a:gd name="connsiteY34" fmla="*/ 26476 h 404053"/>
                <a:gd name="connsiteX35" fmla="*/ 492213 w 567620"/>
                <a:gd name="connsiteY35" fmla="*/ 57752 h 40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620" h="404053">
                  <a:moveTo>
                    <a:pt x="138666" y="380749"/>
                  </a:moveTo>
                  <a:lnTo>
                    <a:pt x="138666" y="403970"/>
                  </a:lnTo>
                  <a:cubicBezTo>
                    <a:pt x="128306" y="403970"/>
                    <a:pt x="118137" y="403970"/>
                    <a:pt x="107968" y="403970"/>
                  </a:cubicBezTo>
                  <a:cubicBezTo>
                    <a:pt x="89910" y="403970"/>
                    <a:pt x="71948" y="404159"/>
                    <a:pt x="53890" y="403970"/>
                  </a:cubicBezTo>
                  <a:cubicBezTo>
                    <a:pt x="23097" y="403685"/>
                    <a:pt x="-283" y="380749"/>
                    <a:pt x="3" y="351558"/>
                  </a:cubicBezTo>
                  <a:cubicBezTo>
                    <a:pt x="288" y="322652"/>
                    <a:pt x="23477" y="300190"/>
                    <a:pt x="53890" y="300095"/>
                  </a:cubicBezTo>
                  <a:cubicBezTo>
                    <a:pt x="115666" y="299905"/>
                    <a:pt x="177442" y="299905"/>
                    <a:pt x="239218" y="300095"/>
                  </a:cubicBezTo>
                  <a:cubicBezTo>
                    <a:pt x="245870" y="300095"/>
                    <a:pt x="249482" y="298105"/>
                    <a:pt x="252618" y="292134"/>
                  </a:cubicBezTo>
                  <a:cubicBezTo>
                    <a:pt x="262312" y="273652"/>
                    <a:pt x="272576" y="255455"/>
                    <a:pt x="282841" y="237353"/>
                  </a:cubicBezTo>
                  <a:cubicBezTo>
                    <a:pt x="284837" y="233752"/>
                    <a:pt x="287403" y="230340"/>
                    <a:pt x="290349" y="227402"/>
                  </a:cubicBezTo>
                  <a:cubicBezTo>
                    <a:pt x="362389" y="155372"/>
                    <a:pt x="434524" y="83531"/>
                    <a:pt x="506659" y="11596"/>
                  </a:cubicBezTo>
                  <a:cubicBezTo>
                    <a:pt x="517494" y="792"/>
                    <a:pt x="530134" y="-2620"/>
                    <a:pt x="544675" y="2024"/>
                  </a:cubicBezTo>
                  <a:cubicBezTo>
                    <a:pt x="557601" y="6099"/>
                    <a:pt x="564634" y="15767"/>
                    <a:pt x="567010" y="28656"/>
                  </a:cubicBezTo>
                  <a:cubicBezTo>
                    <a:pt x="569481" y="41735"/>
                    <a:pt x="564253" y="52255"/>
                    <a:pt x="554939" y="61449"/>
                  </a:cubicBezTo>
                  <a:cubicBezTo>
                    <a:pt x="497536" y="118504"/>
                    <a:pt x="439276" y="174801"/>
                    <a:pt x="383298" y="233278"/>
                  </a:cubicBezTo>
                  <a:cubicBezTo>
                    <a:pt x="350794" y="267208"/>
                    <a:pt x="314869" y="294882"/>
                    <a:pt x="272767" y="315259"/>
                  </a:cubicBezTo>
                  <a:cubicBezTo>
                    <a:pt x="262312" y="320377"/>
                    <a:pt x="252428" y="323315"/>
                    <a:pt x="240738" y="323315"/>
                  </a:cubicBezTo>
                  <a:cubicBezTo>
                    <a:pt x="178582" y="322936"/>
                    <a:pt x="116521" y="323031"/>
                    <a:pt x="54365" y="323220"/>
                  </a:cubicBezTo>
                  <a:cubicBezTo>
                    <a:pt x="31556" y="323220"/>
                    <a:pt x="17490" y="342839"/>
                    <a:pt x="25473" y="362932"/>
                  </a:cubicBezTo>
                  <a:cubicBezTo>
                    <a:pt x="29940" y="374115"/>
                    <a:pt x="40109" y="380749"/>
                    <a:pt x="53700" y="380844"/>
                  </a:cubicBezTo>
                  <a:cubicBezTo>
                    <a:pt x="81642" y="380939"/>
                    <a:pt x="109679" y="380844"/>
                    <a:pt x="138761" y="380844"/>
                  </a:cubicBezTo>
                  <a:close/>
                  <a:moveTo>
                    <a:pt x="285312" y="277823"/>
                  </a:moveTo>
                  <a:cubicBezTo>
                    <a:pt x="286452" y="278865"/>
                    <a:pt x="287593" y="279813"/>
                    <a:pt x="288828" y="280855"/>
                  </a:cubicBezTo>
                  <a:cubicBezTo>
                    <a:pt x="301659" y="272515"/>
                    <a:pt x="316200" y="265881"/>
                    <a:pt x="327034" y="255455"/>
                  </a:cubicBezTo>
                  <a:cubicBezTo>
                    <a:pt x="379781" y="204181"/>
                    <a:pt x="431483" y="151865"/>
                    <a:pt x="483565" y="99928"/>
                  </a:cubicBezTo>
                  <a:cubicBezTo>
                    <a:pt x="486226" y="97274"/>
                    <a:pt x="488792" y="94431"/>
                    <a:pt x="490978" y="91967"/>
                  </a:cubicBezTo>
                  <a:cubicBezTo>
                    <a:pt x="485465" y="86375"/>
                    <a:pt x="480428" y="81257"/>
                    <a:pt x="473681" y="74433"/>
                  </a:cubicBezTo>
                  <a:cubicBezTo>
                    <a:pt x="471209" y="77750"/>
                    <a:pt x="469309" y="81257"/>
                    <a:pt x="466648" y="84005"/>
                  </a:cubicBezTo>
                  <a:cubicBezTo>
                    <a:pt x="415326" y="135374"/>
                    <a:pt x="363530" y="186174"/>
                    <a:pt x="312874" y="238111"/>
                  </a:cubicBezTo>
                  <a:cubicBezTo>
                    <a:pt x="301754" y="249484"/>
                    <a:pt x="294531" y="264459"/>
                    <a:pt x="285407" y="277823"/>
                  </a:cubicBezTo>
                  <a:close/>
                  <a:moveTo>
                    <a:pt x="492118" y="57752"/>
                  </a:moveTo>
                  <a:cubicBezTo>
                    <a:pt x="498011" y="64008"/>
                    <a:pt x="503048" y="69315"/>
                    <a:pt x="508465" y="75096"/>
                  </a:cubicBezTo>
                  <a:cubicBezTo>
                    <a:pt x="519680" y="63913"/>
                    <a:pt x="530419" y="53393"/>
                    <a:pt x="540874" y="42493"/>
                  </a:cubicBezTo>
                  <a:cubicBezTo>
                    <a:pt x="545721" y="37376"/>
                    <a:pt x="546101" y="31310"/>
                    <a:pt x="540874" y="26192"/>
                  </a:cubicBezTo>
                  <a:cubicBezTo>
                    <a:pt x="535646" y="21074"/>
                    <a:pt x="529659" y="21643"/>
                    <a:pt x="524527" y="26476"/>
                  </a:cubicBezTo>
                  <a:cubicBezTo>
                    <a:pt x="513597" y="36712"/>
                    <a:pt x="502953" y="47327"/>
                    <a:pt x="492213" y="57752"/>
                  </a:cubicBezTo>
                  <a:close/>
                </a:path>
              </a:pathLst>
            </a:custGeom>
            <a:grpFill/>
            <a:ln w="0" cap="flat">
              <a:noFill/>
              <a:prstDash val="solid"/>
              <a:miter/>
            </a:ln>
          </p:spPr>
          <p:txBody>
            <a:bodyPr rtlCol="0" anchor="ctr"/>
            <a:lstStyle/>
            <a:p>
              <a:endParaRPr lang="en-IL"/>
            </a:p>
          </p:txBody>
        </p:sp>
        <p:sp>
          <p:nvSpPr>
            <p:cNvPr id="11" name="Freeform 66">
              <a:extLst>
                <a:ext uri="{FF2B5EF4-FFF2-40B4-BE49-F238E27FC236}">
                  <a16:creationId xmlns:a16="http://schemas.microsoft.com/office/drawing/2014/main" id="{E656AF08-923C-BA4F-B700-359768EADA60}"/>
                </a:ext>
              </a:extLst>
            </p:cNvPr>
            <p:cNvSpPr/>
            <p:nvPr/>
          </p:nvSpPr>
          <p:spPr>
            <a:xfrm>
              <a:off x="5944127" y="-485450"/>
              <a:ext cx="208754" cy="184926"/>
            </a:xfrm>
            <a:custGeom>
              <a:avLst/>
              <a:gdLst>
                <a:gd name="connsiteX0" fmla="*/ 150709 w 208754"/>
                <a:gd name="connsiteY0" fmla="*/ 138700 h 184926"/>
                <a:gd name="connsiteX1" fmla="*/ 150709 w 208754"/>
                <a:gd name="connsiteY1" fmla="*/ 170544 h 184926"/>
                <a:gd name="connsiteX2" fmla="*/ 136643 w 208754"/>
                <a:gd name="connsiteY2" fmla="*/ 184856 h 184926"/>
                <a:gd name="connsiteX3" fmla="*/ 14137 w 208754"/>
                <a:gd name="connsiteY3" fmla="*/ 184856 h 184926"/>
                <a:gd name="connsiteX4" fmla="*/ 71 w 208754"/>
                <a:gd name="connsiteY4" fmla="*/ 170544 h 184926"/>
                <a:gd name="connsiteX5" fmla="*/ 71 w 208754"/>
                <a:gd name="connsiteY5" fmla="*/ 14732 h 184926"/>
                <a:gd name="connsiteX6" fmla="*/ 14707 w 208754"/>
                <a:gd name="connsiteY6" fmla="*/ 42 h 184926"/>
                <a:gd name="connsiteX7" fmla="*/ 194143 w 208754"/>
                <a:gd name="connsiteY7" fmla="*/ 42 h 184926"/>
                <a:gd name="connsiteX8" fmla="*/ 208684 w 208754"/>
                <a:gd name="connsiteY8" fmla="*/ 14827 h 184926"/>
                <a:gd name="connsiteX9" fmla="*/ 208684 w 208754"/>
                <a:gd name="connsiteY9" fmla="*/ 123535 h 184926"/>
                <a:gd name="connsiteX10" fmla="*/ 193477 w 208754"/>
                <a:gd name="connsiteY10" fmla="*/ 138605 h 184926"/>
                <a:gd name="connsiteX11" fmla="*/ 150804 w 208754"/>
                <a:gd name="connsiteY11" fmla="*/ 138605 h 184926"/>
                <a:gd name="connsiteX12" fmla="*/ 23926 w 208754"/>
                <a:gd name="connsiteY12" fmla="*/ 23547 h 184926"/>
                <a:gd name="connsiteX13" fmla="*/ 23926 w 208754"/>
                <a:gd name="connsiteY13" fmla="*/ 161256 h 184926"/>
                <a:gd name="connsiteX14" fmla="*/ 126284 w 208754"/>
                <a:gd name="connsiteY14" fmla="*/ 161256 h 184926"/>
                <a:gd name="connsiteX15" fmla="*/ 127234 w 208754"/>
                <a:gd name="connsiteY15" fmla="*/ 159171 h 184926"/>
                <a:gd name="connsiteX16" fmla="*/ 127424 w 208754"/>
                <a:gd name="connsiteY16" fmla="*/ 133203 h 184926"/>
                <a:gd name="connsiteX17" fmla="*/ 144912 w 208754"/>
                <a:gd name="connsiteY17" fmla="*/ 115574 h 184926"/>
                <a:gd name="connsiteX18" fmla="*/ 184829 w 208754"/>
                <a:gd name="connsiteY18" fmla="*/ 115574 h 184926"/>
                <a:gd name="connsiteX19" fmla="*/ 184829 w 208754"/>
                <a:gd name="connsiteY19" fmla="*/ 23641 h 184926"/>
                <a:gd name="connsiteX20" fmla="*/ 23926 w 208754"/>
                <a:gd name="connsiteY20" fmla="*/ 23641 h 1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54" h="184926">
                  <a:moveTo>
                    <a:pt x="150709" y="138700"/>
                  </a:moveTo>
                  <a:cubicBezTo>
                    <a:pt x="150709" y="150168"/>
                    <a:pt x="150899" y="160309"/>
                    <a:pt x="150709" y="170544"/>
                  </a:cubicBezTo>
                  <a:cubicBezTo>
                    <a:pt x="150519" y="180401"/>
                    <a:pt x="146338" y="184761"/>
                    <a:pt x="136643" y="184856"/>
                  </a:cubicBezTo>
                  <a:cubicBezTo>
                    <a:pt x="95776" y="184950"/>
                    <a:pt x="55004" y="184950"/>
                    <a:pt x="14137" y="184856"/>
                  </a:cubicBezTo>
                  <a:cubicBezTo>
                    <a:pt x="4443" y="184856"/>
                    <a:pt x="166" y="180401"/>
                    <a:pt x="71" y="170544"/>
                  </a:cubicBezTo>
                  <a:cubicBezTo>
                    <a:pt x="-24" y="118607"/>
                    <a:pt x="-24" y="66670"/>
                    <a:pt x="71" y="14732"/>
                  </a:cubicBezTo>
                  <a:cubicBezTo>
                    <a:pt x="71" y="4307"/>
                    <a:pt x="4348" y="42"/>
                    <a:pt x="14707" y="42"/>
                  </a:cubicBezTo>
                  <a:cubicBezTo>
                    <a:pt x="74487" y="42"/>
                    <a:pt x="134267" y="-53"/>
                    <a:pt x="194143" y="42"/>
                  </a:cubicBezTo>
                  <a:cubicBezTo>
                    <a:pt x="204407" y="42"/>
                    <a:pt x="208588" y="4402"/>
                    <a:pt x="208684" y="14827"/>
                  </a:cubicBezTo>
                  <a:cubicBezTo>
                    <a:pt x="208778" y="51032"/>
                    <a:pt x="208778" y="87331"/>
                    <a:pt x="208684" y="123535"/>
                  </a:cubicBezTo>
                  <a:cubicBezTo>
                    <a:pt x="208684" y="134435"/>
                    <a:pt x="204502" y="138510"/>
                    <a:pt x="193477" y="138605"/>
                  </a:cubicBezTo>
                  <a:cubicBezTo>
                    <a:pt x="179696" y="138700"/>
                    <a:pt x="165916" y="138605"/>
                    <a:pt x="150804" y="138605"/>
                  </a:cubicBezTo>
                  <a:close/>
                  <a:moveTo>
                    <a:pt x="23926" y="23547"/>
                  </a:moveTo>
                  <a:lnTo>
                    <a:pt x="23926" y="161256"/>
                  </a:lnTo>
                  <a:lnTo>
                    <a:pt x="126284" y="161256"/>
                  </a:lnTo>
                  <a:cubicBezTo>
                    <a:pt x="126759" y="160214"/>
                    <a:pt x="127234" y="159740"/>
                    <a:pt x="127234" y="159171"/>
                  </a:cubicBezTo>
                  <a:cubicBezTo>
                    <a:pt x="127330" y="150547"/>
                    <a:pt x="127424" y="141827"/>
                    <a:pt x="127424" y="133203"/>
                  </a:cubicBezTo>
                  <a:cubicBezTo>
                    <a:pt x="127424" y="119081"/>
                    <a:pt x="130941" y="115574"/>
                    <a:pt x="144912" y="115574"/>
                  </a:cubicBezTo>
                  <a:cubicBezTo>
                    <a:pt x="158218" y="115574"/>
                    <a:pt x="171618" y="115574"/>
                    <a:pt x="184829" y="115574"/>
                  </a:cubicBezTo>
                  <a:lnTo>
                    <a:pt x="184829" y="23641"/>
                  </a:lnTo>
                  <a:lnTo>
                    <a:pt x="23926" y="23641"/>
                  </a:lnTo>
                  <a:close/>
                </a:path>
              </a:pathLst>
            </a:custGeom>
            <a:grpFill/>
            <a:ln w="0" cap="flat">
              <a:noFill/>
              <a:prstDash val="solid"/>
              <a:miter/>
            </a:ln>
          </p:spPr>
          <p:txBody>
            <a:bodyPr rtlCol="0" anchor="ctr"/>
            <a:lstStyle/>
            <a:p>
              <a:endParaRPr lang="en-IL"/>
            </a:p>
          </p:txBody>
        </p:sp>
        <p:sp>
          <p:nvSpPr>
            <p:cNvPr id="12" name="Freeform 67">
              <a:extLst>
                <a:ext uri="{FF2B5EF4-FFF2-40B4-BE49-F238E27FC236}">
                  <a16:creationId xmlns:a16="http://schemas.microsoft.com/office/drawing/2014/main" id="{748A5DE0-DC99-A57D-2E82-0F8FBAE19667}"/>
                </a:ext>
              </a:extLst>
            </p:cNvPr>
            <p:cNvSpPr/>
            <p:nvPr/>
          </p:nvSpPr>
          <p:spPr>
            <a:xfrm>
              <a:off x="6117859" y="-323696"/>
              <a:ext cx="139061" cy="138675"/>
            </a:xfrm>
            <a:custGeom>
              <a:avLst/>
              <a:gdLst>
                <a:gd name="connsiteX0" fmla="*/ 81235 w 139061"/>
                <a:gd name="connsiteY0" fmla="*/ 69352 h 138675"/>
                <a:gd name="connsiteX1" fmla="*/ 81235 w 139061"/>
                <a:gd name="connsiteY1" fmla="*/ 122617 h 138675"/>
                <a:gd name="connsiteX2" fmla="*/ 64983 w 139061"/>
                <a:gd name="connsiteY2" fmla="*/ 138634 h 138675"/>
                <a:gd name="connsiteX3" fmla="*/ 14802 w 139061"/>
                <a:gd name="connsiteY3" fmla="*/ 138634 h 138675"/>
                <a:gd name="connsiteX4" fmla="*/ 71 w 139061"/>
                <a:gd name="connsiteY4" fmla="*/ 124038 h 138675"/>
                <a:gd name="connsiteX5" fmla="*/ 71 w 139061"/>
                <a:gd name="connsiteY5" fmla="*/ 14477 h 138675"/>
                <a:gd name="connsiteX6" fmla="*/ 14898 w 139061"/>
                <a:gd name="connsiteY6" fmla="*/ 71 h 138675"/>
                <a:gd name="connsiteX7" fmla="*/ 123813 w 139061"/>
                <a:gd name="connsiteY7" fmla="*/ 71 h 138675"/>
                <a:gd name="connsiteX8" fmla="*/ 139019 w 139061"/>
                <a:gd name="connsiteY8" fmla="*/ 15141 h 138675"/>
                <a:gd name="connsiteX9" fmla="*/ 139019 w 139061"/>
                <a:gd name="connsiteY9" fmla="*/ 52672 h 138675"/>
                <a:gd name="connsiteX10" fmla="*/ 122578 w 139061"/>
                <a:gd name="connsiteY10" fmla="*/ 69447 h 138675"/>
                <a:gd name="connsiteX11" fmla="*/ 81140 w 139061"/>
                <a:gd name="connsiteY11" fmla="*/ 69447 h 138675"/>
                <a:gd name="connsiteX12" fmla="*/ 115355 w 139061"/>
                <a:gd name="connsiteY12" fmla="*/ 46227 h 138675"/>
                <a:gd name="connsiteX13" fmla="*/ 115355 w 139061"/>
                <a:gd name="connsiteY13" fmla="*/ 23860 h 138675"/>
                <a:gd name="connsiteX14" fmla="*/ 24021 w 139061"/>
                <a:gd name="connsiteY14" fmla="*/ 23860 h 138675"/>
                <a:gd name="connsiteX15" fmla="*/ 24021 w 139061"/>
                <a:gd name="connsiteY15" fmla="*/ 115035 h 138675"/>
                <a:gd name="connsiteX16" fmla="*/ 57951 w 139061"/>
                <a:gd name="connsiteY16" fmla="*/ 115035 h 138675"/>
                <a:gd name="connsiteX17" fmla="*/ 57951 w 139061"/>
                <a:gd name="connsiteY17" fmla="*/ 61865 h 138675"/>
                <a:gd name="connsiteX18" fmla="*/ 73632 w 139061"/>
                <a:gd name="connsiteY18" fmla="*/ 46322 h 138675"/>
                <a:gd name="connsiteX19" fmla="*/ 115259 w 139061"/>
                <a:gd name="connsiteY19" fmla="*/ 46322 h 13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61" h="138675">
                  <a:moveTo>
                    <a:pt x="81235" y="69352"/>
                  </a:moveTo>
                  <a:cubicBezTo>
                    <a:pt x="81235" y="88023"/>
                    <a:pt x="81235" y="105367"/>
                    <a:pt x="81235" y="122617"/>
                  </a:cubicBezTo>
                  <a:cubicBezTo>
                    <a:pt x="81235" y="134653"/>
                    <a:pt x="77244" y="138634"/>
                    <a:pt x="64983" y="138634"/>
                  </a:cubicBezTo>
                  <a:cubicBezTo>
                    <a:pt x="48257" y="138634"/>
                    <a:pt x="31529" y="138729"/>
                    <a:pt x="14802" y="138634"/>
                  </a:cubicBezTo>
                  <a:cubicBezTo>
                    <a:pt x="4348" y="138539"/>
                    <a:pt x="71" y="134369"/>
                    <a:pt x="71" y="124038"/>
                  </a:cubicBezTo>
                  <a:cubicBezTo>
                    <a:pt x="-24" y="87549"/>
                    <a:pt x="-24" y="50966"/>
                    <a:pt x="71" y="14477"/>
                  </a:cubicBezTo>
                  <a:cubicBezTo>
                    <a:pt x="71" y="4241"/>
                    <a:pt x="4443" y="71"/>
                    <a:pt x="14898" y="71"/>
                  </a:cubicBezTo>
                  <a:cubicBezTo>
                    <a:pt x="51203" y="-24"/>
                    <a:pt x="87508" y="-24"/>
                    <a:pt x="123813" y="71"/>
                  </a:cubicBezTo>
                  <a:cubicBezTo>
                    <a:pt x="134838" y="71"/>
                    <a:pt x="138925" y="4241"/>
                    <a:pt x="139019" y="15141"/>
                  </a:cubicBezTo>
                  <a:cubicBezTo>
                    <a:pt x="139115" y="27651"/>
                    <a:pt x="139019" y="40161"/>
                    <a:pt x="139019" y="52672"/>
                  </a:cubicBezTo>
                  <a:cubicBezTo>
                    <a:pt x="139019" y="65561"/>
                    <a:pt x="135218" y="69352"/>
                    <a:pt x="122578" y="69447"/>
                  </a:cubicBezTo>
                  <a:cubicBezTo>
                    <a:pt x="109177" y="69447"/>
                    <a:pt x="95681" y="69447"/>
                    <a:pt x="81140" y="69447"/>
                  </a:cubicBezTo>
                  <a:close/>
                  <a:moveTo>
                    <a:pt x="115355" y="46227"/>
                  </a:moveTo>
                  <a:lnTo>
                    <a:pt x="115355" y="23860"/>
                  </a:lnTo>
                  <a:lnTo>
                    <a:pt x="24021" y="23860"/>
                  </a:lnTo>
                  <a:lnTo>
                    <a:pt x="24021" y="115035"/>
                  </a:lnTo>
                  <a:lnTo>
                    <a:pt x="57951" y="115035"/>
                  </a:lnTo>
                  <a:cubicBezTo>
                    <a:pt x="57951" y="96932"/>
                    <a:pt x="57951" y="79399"/>
                    <a:pt x="57951" y="61865"/>
                  </a:cubicBezTo>
                  <a:cubicBezTo>
                    <a:pt x="57951" y="50397"/>
                    <a:pt x="62037" y="46417"/>
                    <a:pt x="73632" y="46322"/>
                  </a:cubicBezTo>
                  <a:cubicBezTo>
                    <a:pt x="87413" y="46227"/>
                    <a:pt x="101099" y="46322"/>
                    <a:pt x="115259" y="46322"/>
                  </a:cubicBezTo>
                  <a:close/>
                </a:path>
              </a:pathLst>
            </a:custGeom>
            <a:grpFill/>
            <a:ln w="0" cap="flat">
              <a:noFill/>
              <a:prstDash val="solid"/>
              <a:miter/>
            </a:ln>
          </p:spPr>
          <p:txBody>
            <a:bodyPr rtlCol="0" anchor="ctr"/>
            <a:lstStyle/>
            <a:p>
              <a:endParaRPr lang="en-IL"/>
            </a:p>
          </p:txBody>
        </p:sp>
        <p:sp>
          <p:nvSpPr>
            <p:cNvPr id="13" name="Freeform 68">
              <a:extLst>
                <a:ext uri="{FF2B5EF4-FFF2-40B4-BE49-F238E27FC236}">
                  <a16:creationId xmlns:a16="http://schemas.microsoft.com/office/drawing/2014/main" id="{D0FE294F-4549-8342-6381-599B38E3B00A}"/>
                </a:ext>
              </a:extLst>
            </p:cNvPr>
            <p:cNvSpPr/>
            <p:nvPr/>
          </p:nvSpPr>
          <p:spPr>
            <a:xfrm>
              <a:off x="6245236" y="-127320"/>
              <a:ext cx="139161" cy="127236"/>
            </a:xfrm>
            <a:custGeom>
              <a:avLst/>
              <a:gdLst>
                <a:gd name="connsiteX0" fmla="*/ 58022 w 139161"/>
                <a:gd name="connsiteY0" fmla="*/ 57790 h 127236"/>
                <a:gd name="connsiteX1" fmla="*/ 58022 w 139161"/>
                <a:gd name="connsiteY1" fmla="*/ 16467 h 127236"/>
                <a:gd name="connsiteX2" fmla="*/ 73893 w 139161"/>
                <a:gd name="connsiteY2" fmla="*/ 71 h 127236"/>
                <a:gd name="connsiteX3" fmla="*/ 123979 w 139161"/>
                <a:gd name="connsiteY3" fmla="*/ 71 h 127236"/>
                <a:gd name="connsiteX4" fmla="*/ 139091 w 139161"/>
                <a:gd name="connsiteY4" fmla="*/ 15235 h 127236"/>
                <a:gd name="connsiteX5" fmla="*/ 139091 w 139161"/>
                <a:gd name="connsiteY5" fmla="*/ 112381 h 127236"/>
                <a:gd name="connsiteX6" fmla="*/ 124549 w 139161"/>
                <a:gd name="connsiteY6" fmla="*/ 127166 h 127236"/>
                <a:gd name="connsiteX7" fmla="*/ 14684 w 139161"/>
                <a:gd name="connsiteY7" fmla="*/ 127166 h 127236"/>
                <a:gd name="connsiteX8" fmla="*/ 142 w 139161"/>
                <a:gd name="connsiteY8" fmla="*/ 112476 h 127236"/>
                <a:gd name="connsiteX9" fmla="*/ 142 w 139161"/>
                <a:gd name="connsiteY9" fmla="*/ 72101 h 127236"/>
                <a:gd name="connsiteX10" fmla="*/ 14303 w 139161"/>
                <a:gd name="connsiteY10" fmla="*/ 57884 h 127236"/>
                <a:gd name="connsiteX11" fmla="*/ 35497 w 139161"/>
                <a:gd name="connsiteY11" fmla="*/ 57884 h 127236"/>
                <a:gd name="connsiteX12" fmla="*/ 58022 w 139161"/>
                <a:gd name="connsiteY12" fmla="*/ 57884 h 127236"/>
                <a:gd name="connsiteX13" fmla="*/ 23807 w 139161"/>
                <a:gd name="connsiteY13" fmla="*/ 103377 h 127236"/>
                <a:gd name="connsiteX14" fmla="*/ 115141 w 139161"/>
                <a:gd name="connsiteY14" fmla="*/ 103377 h 127236"/>
                <a:gd name="connsiteX15" fmla="*/ 115141 w 139161"/>
                <a:gd name="connsiteY15" fmla="*/ 23765 h 127236"/>
                <a:gd name="connsiteX16" fmla="*/ 81211 w 139161"/>
                <a:gd name="connsiteY16" fmla="*/ 23765 h 127236"/>
                <a:gd name="connsiteX17" fmla="*/ 81211 w 139161"/>
                <a:gd name="connsiteY17" fmla="*/ 65467 h 127236"/>
                <a:gd name="connsiteX18" fmla="*/ 65435 w 139161"/>
                <a:gd name="connsiteY18" fmla="*/ 81010 h 127236"/>
                <a:gd name="connsiteX19" fmla="*/ 23807 w 139161"/>
                <a:gd name="connsiteY19" fmla="*/ 81010 h 127236"/>
                <a:gd name="connsiteX20" fmla="*/ 23807 w 139161"/>
                <a:gd name="connsiteY20" fmla="*/ 103377 h 12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161" h="127236">
                  <a:moveTo>
                    <a:pt x="58022" y="57790"/>
                  </a:moveTo>
                  <a:cubicBezTo>
                    <a:pt x="58022" y="43194"/>
                    <a:pt x="58022" y="29831"/>
                    <a:pt x="58022" y="16467"/>
                  </a:cubicBezTo>
                  <a:cubicBezTo>
                    <a:pt x="58022" y="4146"/>
                    <a:pt x="61918" y="166"/>
                    <a:pt x="73893" y="71"/>
                  </a:cubicBezTo>
                  <a:cubicBezTo>
                    <a:pt x="90620" y="-24"/>
                    <a:pt x="107347" y="-24"/>
                    <a:pt x="123979" y="71"/>
                  </a:cubicBezTo>
                  <a:cubicBezTo>
                    <a:pt x="134909" y="71"/>
                    <a:pt x="139091" y="4241"/>
                    <a:pt x="139091" y="15235"/>
                  </a:cubicBezTo>
                  <a:cubicBezTo>
                    <a:pt x="139186" y="47554"/>
                    <a:pt x="139186" y="79967"/>
                    <a:pt x="139091" y="112381"/>
                  </a:cubicBezTo>
                  <a:cubicBezTo>
                    <a:pt x="139091" y="122806"/>
                    <a:pt x="134814" y="127166"/>
                    <a:pt x="124549" y="127166"/>
                  </a:cubicBezTo>
                  <a:cubicBezTo>
                    <a:pt x="87959" y="127261"/>
                    <a:pt x="51274" y="127261"/>
                    <a:pt x="14684" y="127166"/>
                  </a:cubicBezTo>
                  <a:cubicBezTo>
                    <a:pt x="4324" y="127166"/>
                    <a:pt x="238" y="122806"/>
                    <a:pt x="142" y="112476"/>
                  </a:cubicBezTo>
                  <a:cubicBezTo>
                    <a:pt x="-47" y="99017"/>
                    <a:pt x="-47" y="85559"/>
                    <a:pt x="142" y="72101"/>
                  </a:cubicBezTo>
                  <a:cubicBezTo>
                    <a:pt x="332" y="62244"/>
                    <a:pt x="4514" y="58169"/>
                    <a:pt x="14303" y="57884"/>
                  </a:cubicBezTo>
                  <a:cubicBezTo>
                    <a:pt x="21336" y="57695"/>
                    <a:pt x="28464" y="57884"/>
                    <a:pt x="35497" y="57884"/>
                  </a:cubicBezTo>
                  <a:cubicBezTo>
                    <a:pt x="42530" y="57884"/>
                    <a:pt x="49563" y="57884"/>
                    <a:pt x="58022" y="57884"/>
                  </a:cubicBezTo>
                  <a:close/>
                  <a:moveTo>
                    <a:pt x="23807" y="103377"/>
                  </a:moveTo>
                  <a:lnTo>
                    <a:pt x="115141" y="103377"/>
                  </a:lnTo>
                  <a:lnTo>
                    <a:pt x="115141" y="23765"/>
                  </a:lnTo>
                  <a:lnTo>
                    <a:pt x="81211" y="23765"/>
                  </a:lnTo>
                  <a:cubicBezTo>
                    <a:pt x="81211" y="37981"/>
                    <a:pt x="81211" y="51724"/>
                    <a:pt x="81211" y="65467"/>
                  </a:cubicBezTo>
                  <a:cubicBezTo>
                    <a:pt x="81116" y="76934"/>
                    <a:pt x="77030" y="80915"/>
                    <a:pt x="65435" y="81010"/>
                  </a:cubicBezTo>
                  <a:cubicBezTo>
                    <a:pt x="51749" y="81105"/>
                    <a:pt x="37968" y="81010"/>
                    <a:pt x="23807" y="81010"/>
                  </a:cubicBezTo>
                  <a:lnTo>
                    <a:pt x="23807" y="103377"/>
                  </a:lnTo>
                  <a:close/>
                </a:path>
              </a:pathLst>
            </a:custGeom>
            <a:grpFill/>
            <a:ln w="0" cap="flat">
              <a:noFill/>
              <a:prstDash val="solid"/>
              <a:miter/>
            </a:ln>
          </p:spPr>
          <p:txBody>
            <a:bodyPr rtlCol="0" anchor="ctr"/>
            <a:lstStyle/>
            <a:p>
              <a:endParaRPr lang="en-IL"/>
            </a:p>
          </p:txBody>
        </p:sp>
        <p:sp>
          <p:nvSpPr>
            <p:cNvPr id="14" name="Freeform 69">
              <a:extLst>
                <a:ext uri="{FF2B5EF4-FFF2-40B4-BE49-F238E27FC236}">
                  <a16:creationId xmlns:a16="http://schemas.microsoft.com/office/drawing/2014/main" id="{E0601689-8BAB-6022-AA2D-200E584CDB39}"/>
                </a:ext>
              </a:extLst>
            </p:cNvPr>
            <p:cNvSpPr/>
            <p:nvPr/>
          </p:nvSpPr>
          <p:spPr>
            <a:xfrm>
              <a:off x="6187457" y="-485384"/>
              <a:ext cx="139156" cy="115687"/>
            </a:xfrm>
            <a:custGeom>
              <a:avLst/>
              <a:gdLst>
                <a:gd name="connsiteX0" fmla="*/ 69516 w 139156"/>
                <a:gd name="connsiteY0" fmla="*/ 115508 h 115687"/>
                <a:gd name="connsiteX1" fmla="*/ 16484 w 139156"/>
                <a:gd name="connsiteY1" fmla="*/ 115508 h 115687"/>
                <a:gd name="connsiteX2" fmla="*/ 42 w 139156"/>
                <a:gd name="connsiteY2" fmla="*/ 99776 h 115687"/>
                <a:gd name="connsiteX3" fmla="*/ 42 w 139156"/>
                <a:gd name="connsiteY3" fmla="*/ 15235 h 115687"/>
                <a:gd name="connsiteX4" fmla="*/ 15154 w 139156"/>
                <a:gd name="connsiteY4" fmla="*/ 71 h 115687"/>
                <a:gd name="connsiteX5" fmla="*/ 124069 w 139156"/>
                <a:gd name="connsiteY5" fmla="*/ 71 h 115687"/>
                <a:gd name="connsiteX6" fmla="*/ 139085 w 139156"/>
                <a:gd name="connsiteY6" fmla="*/ 15330 h 115687"/>
                <a:gd name="connsiteX7" fmla="*/ 139085 w 139156"/>
                <a:gd name="connsiteY7" fmla="*/ 100913 h 115687"/>
                <a:gd name="connsiteX8" fmla="*/ 124449 w 139156"/>
                <a:gd name="connsiteY8" fmla="*/ 115603 h 115687"/>
                <a:gd name="connsiteX9" fmla="*/ 69516 w 139156"/>
                <a:gd name="connsiteY9" fmla="*/ 115603 h 115687"/>
                <a:gd name="connsiteX10" fmla="*/ 115230 w 139156"/>
                <a:gd name="connsiteY10" fmla="*/ 91909 h 115687"/>
                <a:gd name="connsiteX11" fmla="*/ 115230 w 139156"/>
                <a:gd name="connsiteY11" fmla="*/ 23860 h 115687"/>
                <a:gd name="connsiteX12" fmla="*/ 23802 w 139156"/>
                <a:gd name="connsiteY12" fmla="*/ 23860 h 115687"/>
                <a:gd name="connsiteX13" fmla="*/ 23802 w 139156"/>
                <a:gd name="connsiteY13" fmla="*/ 91909 h 115687"/>
                <a:gd name="connsiteX14" fmla="*/ 115230 w 139156"/>
                <a:gd name="connsiteY14" fmla="*/ 91909 h 1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156" h="115687">
                  <a:moveTo>
                    <a:pt x="69516" y="115508"/>
                  </a:moveTo>
                  <a:cubicBezTo>
                    <a:pt x="51839" y="115508"/>
                    <a:pt x="34162" y="115508"/>
                    <a:pt x="16484" y="115508"/>
                  </a:cubicBezTo>
                  <a:cubicBezTo>
                    <a:pt x="4129" y="115508"/>
                    <a:pt x="42" y="111623"/>
                    <a:pt x="42" y="99776"/>
                  </a:cubicBezTo>
                  <a:cubicBezTo>
                    <a:pt x="42" y="71627"/>
                    <a:pt x="-53" y="43384"/>
                    <a:pt x="42" y="15235"/>
                  </a:cubicBezTo>
                  <a:cubicBezTo>
                    <a:pt x="42" y="4241"/>
                    <a:pt x="4224" y="71"/>
                    <a:pt x="15154" y="71"/>
                  </a:cubicBezTo>
                  <a:cubicBezTo>
                    <a:pt x="51459" y="-24"/>
                    <a:pt x="87764" y="-24"/>
                    <a:pt x="124069" y="71"/>
                  </a:cubicBezTo>
                  <a:cubicBezTo>
                    <a:pt x="134904" y="71"/>
                    <a:pt x="139085" y="4336"/>
                    <a:pt x="139085" y="15330"/>
                  </a:cubicBezTo>
                  <a:cubicBezTo>
                    <a:pt x="139180" y="43858"/>
                    <a:pt x="139180" y="72385"/>
                    <a:pt x="139085" y="100913"/>
                  </a:cubicBezTo>
                  <a:cubicBezTo>
                    <a:pt x="139085" y="111338"/>
                    <a:pt x="134809" y="115508"/>
                    <a:pt x="124449" y="115603"/>
                  </a:cubicBezTo>
                  <a:cubicBezTo>
                    <a:pt x="106107" y="115793"/>
                    <a:pt x="87859" y="115603"/>
                    <a:pt x="69516" y="115603"/>
                  </a:cubicBezTo>
                  <a:close/>
                  <a:moveTo>
                    <a:pt x="115230" y="91909"/>
                  </a:moveTo>
                  <a:lnTo>
                    <a:pt x="115230" y="23860"/>
                  </a:lnTo>
                  <a:lnTo>
                    <a:pt x="23802" y="23860"/>
                  </a:lnTo>
                  <a:lnTo>
                    <a:pt x="23802" y="91909"/>
                  </a:lnTo>
                  <a:lnTo>
                    <a:pt x="115230" y="91909"/>
                  </a:lnTo>
                  <a:close/>
                </a:path>
              </a:pathLst>
            </a:custGeom>
            <a:grpFill/>
            <a:ln w="0" cap="flat">
              <a:noFill/>
              <a:prstDash val="solid"/>
              <a:miter/>
            </a:ln>
          </p:spPr>
          <p:txBody>
            <a:bodyPr rtlCol="0" anchor="ctr"/>
            <a:lstStyle/>
            <a:p>
              <a:endParaRPr lang="en-IL"/>
            </a:p>
          </p:txBody>
        </p:sp>
        <p:sp>
          <p:nvSpPr>
            <p:cNvPr id="15" name="Freeform 71">
              <a:extLst>
                <a:ext uri="{FF2B5EF4-FFF2-40B4-BE49-F238E27FC236}">
                  <a16:creationId xmlns:a16="http://schemas.microsoft.com/office/drawing/2014/main" id="{A89B20A7-7152-F445-E5C8-3190086B749B}"/>
                </a:ext>
              </a:extLst>
            </p:cNvPr>
            <p:cNvSpPr/>
            <p:nvPr/>
          </p:nvSpPr>
          <p:spPr>
            <a:xfrm>
              <a:off x="5944127" y="-265977"/>
              <a:ext cx="150656" cy="81009"/>
            </a:xfrm>
            <a:custGeom>
              <a:avLst/>
              <a:gdLst>
                <a:gd name="connsiteX0" fmla="*/ 75438 w 150656"/>
                <a:gd name="connsiteY0" fmla="*/ 80915 h 81009"/>
                <a:gd name="connsiteX1" fmla="*/ 15658 w 150656"/>
                <a:gd name="connsiteY1" fmla="*/ 80915 h 81009"/>
                <a:gd name="connsiteX2" fmla="*/ 71 w 150656"/>
                <a:gd name="connsiteY2" fmla="*/ 65277 h 81009"/>
                <a:gd name="connsiteX3" fmla="*/ 71 w 150656"/>
                <a:gd name="connsiteY3" fmla="*/ 15330 h 81009"/>
                <a:gd name="connsiteX4" fmla="*/ 15088 w 150656"/>
                <a:gd name="connsiteY4" fmla="*/ 71 h 81009"/>
                <a:gd name="connsiteX5" fmla="*/ 135503 w 150656"/>
                <a:gd name="connsiteY5" fmla="*/ 71 h 81009"/>
                <a:gd name="connsiteX6" fmla="*/ 150614 w 150656"/>
                <a:gd name="connsiteY6" fmla="*/ 15235 h 81009"/>
                <a:gd name="connsiteX7" fmla="*/ 150614 w 150656"/>
                <a:gd name="connsiteY7" fmla="*/ 64235 h 81009"/>
                <a:gd name="connsiteX8" fmla="*/ 134172 w 150656"/>
                <a:gd name="connsiteY8" fmla="*/ 81010 h 81009"/>
                <a:gd name="connsiteX9" fmla="*/ 75343 w 150656"/>
                <a:gd name="connsiteY9" fmla="*/ 81010 h 81009"/>
                <a:gd name="connsiteX10" fmla="*/ 126949 w 150656"/>
                <a:gd name="connsiteY10" fmla="*/ 57411 h 81009"/>
                <a:gd name="connsiteX11" fmla="*/ 126949 w 150656"/>
                <a:gd name="connsiteY11" fmla="*/ 23765 h 81009"/>
                <a:gd name="connsiteX12" fmla="*/ 23926 w 150656"/>
                <a:gd name="connsiteY12" fmla="*/ 23765 h 81009"/>
                <a:gd name="connsiteX13" fmla="*/ 23926 w 150656"/>
                <a:gd name="connsiteY13" fmla="*/ 57411 h 81009"/>
                <a:gd name="connsiteX14" fmla="*/ 126949 w 150656"/>
                <a:gd name="connsiteY14" fmla="*/ 57411 h 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656" h="81009">
                  <a:moveTo>
                    <a:pt x="75438" y="80915"/>
                  </a:moveTo>
                  <a:cubicBezTo>
                    <a:pt x="55479" y="80915"/>
                    <a:pt x="35616" y="80915"/>
                    <a:pt x="15658" y="80915"/>
                  </a:cubicBezTo>
                  <a:cubicBezTo>
                    <a:pt x="4063" y="80915"/>
                    <a:pt x="71" y="76840"/>
                    <a:pt x="71" y="65277"/>
                  </a:cubicBezTo>
                  <a:cubicBezTo>
                    <a:pt x="-24" y="48596"/>
                    <a:pt x="-24" y="32011"/>
                    <a:pt x="71" y="15330"/>
                  </a:cubicBezTo>
                  <a:cubicBezTo>
                    <a:pt x="71" y="4336"/>
                    <a:pt x="4253" y="71"/>
                    <a:pt x="15088" y="71"/>
                  </a:cubicBezTo>
                  <a:cubicBezTo>
                    <a:pt x="55194" y="-24"/>
                    <a:pt x="95396" y="-24"/>
                    <a:pt x="135503" y="71"/>
                  </a:cubicBezTo>
                  <a:cubicBezTo>
                    <a:pt x="146432" y="71"/>
                    <a:pt x="150519" y="4241"/>
                    <a:pt x="150614" y="15235"/>
                  </a:cubicBezTo>
                  <a:cubicBezTo>
                    <a:pt x="150709" y="31537"/>
                    <a:pt x="150614" y="47933"/>
                    <a:pt x="150614" y="64235"/>
                  </a:cubicBezTo>
                  <a:cubicBezTo>
                    <a:pt x="150614" y="77124"/>
                    <a:pt x="146813" y="80915"/>
                    <a:pt x="134172" y="81010"/>
                  </a:cubicBezTo>
                  <a:cubicBezTo>
                    <a:pt x="114594" y="81010"/>
                    <a:pt x="95016" y="81010"/>
                    <a:pt x="75343" y="81010"/>
                  </a:cubicBezTo>
                  <a:close/>
                  <a:moveTo>
                    <a:pt x="126949" y="57411"/>
                  </a:moveTo>
                  <a:lnTo>
                    <a:pt x="126949" y="23765"/>
                  </a:lnTo>
                  <a:lnTo>
                    <a:pt x="23926" y="23765"/>
                  </a:lnTo>
                  <a:lnTo>
                    <a:pt x="23926" y="57411"/>
                  </a:lnTo>
                  <a:lnTo>
                    <a:pt x="126949" y="57411"/>
                  </a:lnTo>
                  <a:close/>
                </a:path>
              </a:pathLst>
            </a:custGeom>
            <a:grpFill/>
            <a:ln w="0" cap="flat">
              <a:noFill/>
              <a:prstDash val="solid"/>
              <a:miter/>
            </a:ln>
          </p:spPr>
          <p:txBody>
            <a:bodyPr rtlCol="0" anchor="ctr"/>
            <a:lstStyle/>
            <a:p>
              <a:endParaRPr lang="en-IL"/>
            </a:p>
          </p:txBody>
        </p:sp>
        <p:sp>
          <p:nvSpPr>
            <p:cNvPr id="16" name="Freeform 72">
              <a:extLst>
                <a:ext uri="{FF2B5EF4-FFF2-40B4-BE49-F238E27FC236}">
                  <a16:creationId xmlns:a16="http://schemas.microsoft.com/office/drawing/2014/main" id="{BBE2EEEB-CD82-3383-99D5-DB2BC9052667}"/>
                </a:ext>
              </a:extLst>
            </p:cNvPr>
            <p:cNvSpPr/>
            <p:nvPr/>
          </p:nvSpPr>
          <p:spPr>
            <a:xfrm>
              <a:off x="6118691" y="-46120"/>
              <a:ext cx="21859" cy="22272"/>
            </a:xfrm>
            <a:custGeom>
              <a:avLst/>
              <a:gdLst>
                <a:gd name="connsiteX0" fmla="*/ 0 w 21859"/>
                <a:gd name="connsiteY0" fmla="*/ 0 h 22272"/>
                <a:gd name="connsiteX1" fmla="*/ 21859 w 21859"/>
                <a:gd name="connsiteY1" fmla="*/ 0 h 22272"/>
                <a:gd name="connsiteX2" fmla="*/ 21859 w 21859"/>
                <a:gd name="connsiteY2" fmla="*/ 22272 h 22272"/>
                <a:gd name="connsiteX3" fmla="*/ 0 w 21859"/>
                <a:gd name="connsiteY3" fmla="*/ 22272 h 22272"/>
                <a:gd name="connsiteX4" fmla="*/ 0 w 21859"/>
                <a:gd name="connsiteY4" fmla="*/ 0 h 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 h="22272">
                  <a:moveTo>
                    <a:pt x="0" y="0"/>
                  </a:moveTo>
                  <a:lnTo>
                    <a:pt x="21859" y="0"/>
                  </a:lnTo>
                  <a:lnTo>
                    <a:pt x="21859" y="22272"/>
                  </a:lnTo>
                  <a:lnTo>
                    <a:pt x="0" y="22272"/>
                  </a:lnTo>
                  <a:lnTo>
                    <a:pt x="0" y="0"/>
                  </a:lnTo>
                  <a:close/>
                </a:path>
              </a:pathLst>
            </a:custGeom>
            <a:grpFill/>
            <a:ln w="0" cap="flat">
              <a:noFill/>
              <a:prstDash val="solid"/>
              <a:miter/>
            </a:ln>
          </p:spPr>
          <p:txBody>
            <a:bodyPr rtlCol="0" anchor="ctr"/>
            <a:lstStyle/>
            <a:p>
              <a:endParaRPr lang="en-IL"/>
            </a:p>
          </p:txBody>
        </p:sp>
      </p:grpSp>
      <p:sp>
        <p:nvSpPr>
          <p:cNvPr id="21" name="TextBox 20">
            <a:extLst>
              <a:ext uri="{FF2B5EF4-FFF2-40B4-BE49-F238E27FC236}">
                <a16:creationId xmlns:a16="http://schemas.microsoft.com/office/drawing/2014/main" id="{4D2507BB-1278-FB14-DC1D-01E29444BF32}"/>
              </a:ext>
            </a:extLst>
          </p:cNvPr>
          <p:cNvSpPr txBox="1"/>
          <p:nvPr/>
        </p:nvSpPr>
        <p:spPr>
          <a:xfrm>
            <a:off x="4752947" y="1435401"/>
            <a:ext cx="7004815" cy="2517997"/>
          </a:xfrm>
          <a:prstGeom prst="rect">
            <a:avLst/>
          </a:prstGeom>
          <a:noFill/>
        </p:spPr>
        <p:txBody>
          <a:bodyPr wrap="square">
            <a:spAutoFit/>
          </a:bodyPr>
          <a:lstStyle/>
          <a:p>
            <a:pPr algn="r" rtl="1" fontAlgn="base">
              <a:lnSpc>
                <a:spcPct val="150000"/>
              </a:lnSpc>
            </a:pPr>
            <a:r>
              <a:rPr lang="he-IL" sz="1200" b="1" i="0" u="none" strike="noStrike">
                <a:solidFill>
                  <a:srgbClr val="000000"/>
                </a:solidFill>
                <a:effectLst/>
                <a:latin typeface="Heebo" pitchFamily="2" charset="-79"/>
                <a:cs typeface="Heebo" pitchFamily="2" charset="-79"/>
              </a:rPr>
              <a:t>מודל</a:t>
            </a:r>
            <a:r>
              <a:rPr lang="en-US" sz="1200" b="1" i="0" u="none" strike="noStrike">
                <a:solidFill>
                  <a:srgbClr val="000000"/>
                </a:solidFill>
                <a:effectLst/>
                <a:latin typeface="Heebo" pitchFamily="2" charset="-79"/>
                <a:cs typeface="Heebo" pitchFamily="2" charset="-79"/>
              </a:rPr>
              <a:t>:</a:t>
            </a:r>
            <a:r>
              <a:rPr lang="he-IL" sz="1200" b="1" i="0" u="none" strike="noStrike">
                <a:solidFill>
                  <a:srgbClr val="000000"/>
                </a:solidFill>
                <a:effectLst/>
                <a:latin typeface="Heebo" pitchFamily="2" charset="-79"/>
                <a:cs typeface="Heebo" pitchFamily="2" charset="-79"/>
              </a:rPr>
              <a:t> </a:t>
            </a:r>
          </a:p>
          <a:p>
            <a:pPr marL="171450" indent="-171450" algn="r" rtl="1" fontAlgn="base">
              <a:lnSpc>
                <a:spcPct val="150000"/>
              </a:lnSpc>
              <a:buFont typeface="Arial" panose="020B0604020202020204" pitchFamily="34" charset="0"/>
              <a:buChar char="•"/>
            </a:pPr>
            <a:r>
              <a:rPr lang="he-IL" sz="1100">
                <a:solidFill>
                  <a:srgbClr val="000000"/>
                </a:solidFill>
                <a:latin typeface="Heebo" pitchFamily="2" charset="-79"/>
                <a:cs typeface="Heebo" pitchFamily="2" charset="-79"/>
              </a:rPr>
              <a:t>הקורס שילב הרצאות, עבודה מעשית ותרגיל מסכם, לצד מפגש שיתוף ציבור בבית שמש במחזור א'. </a:t>
            </a:r>
          </a:p>
          <a:p>
            <a:pPr marL="171450" indent="-171450" algn="r" rtl="1" fontAlgn="base">
              <a:lnSpc>
                <a:spcPct val="150000"/>
              </a:lnSpc>
              <a:buFont typeface="Arial" panose="020B0604020202020204" pitchFamily="34" charset="0"/>
              <a:buChar char="•"/>
            </a:pPr>
            <a:r>
              <a:rPr lang="he-IL" sz="1100">
                <a:solidFill>
                  <a:srgbClr val="000000"/>
                </a:solidFill>
                <a:latin typeface="Heebo" pitchFamily="2" charset="-79"/>
                <a:cs typeface="Heebo" pitchFamily="2" charset="-79"/>
              </a:rPr>
              <a:t>מבנה </a:t>
            </a:r>
            <a:r>
              <a:rPr lang="he-IL" sz="1100" i="0" u="none" strike="noStrike">
                <a:solidFill>
                  <a:srgbClr val="000000"/>
                </a:solidFill>
                <a:effectLst/>
                <a:latin typeface="Heebo" pitchFamily="2" charset="-79"/>
                <a:cs typeface="Heebo" pitchFamily="2" charset="-79"/>
              </a:rPr>
              <a:t>ותכני הקורס נבנו על ידי המנחה האקדמית יחד עם השותפים המרכזיים, שה</a:t>
            </a:r>
            <a:r>
              <a:rPr lang="he-IL" sz="1100">
                <a:solidFill>
                  <a:srgbClr val="000000"/>
                </a:solidFill>
                <a:latin typeface="Heebo" pitchFamily="2" charset="-79"/>
                <a:cs typeface="Heebo" pitchFamily="2" charset="-79"/>
              </a:rPr>
              <a:t>נחו רבים מהמפגשים.</a:t>
            </a:r>
            <a:endParaRPr lang="en-US" sz="1100" b="1" i="0" u="none" strike="noStrike">
              <a:solidFill>
                <a:srgbClr val="000000"/>
              </a:solidFill>
              <a:effectLst/>
              <a:latin typeface="Heebo" pitchFamily="2" charset="-79"/>
              <a:cs typeface="Heebo" pitchFamily="2" charset="-79"/>
            </a:endParaRPr>
          </a:p>
          <a:p>
            <a:pPr marL="171450" indent="-171450" algn="r" rtl="1" fontAlgn="base">
              <a:lnSpc>
                <a:spcPct val="150000"/>
              </a:lnSpc>
              <a:buFont typeface="Arial" panose="020B0604020202020204" pitchFamily="34" charset="0"/>
              <a:buChar char="•"/>
            </a:pPr>
            <a:r>
              <a:rPr lang="he-IL" sz="1100" i="0" u="sng" strike="noStrike">
                <a:solidFill>
                  <a:srgbClr val="000000"/>
                </a:solidFill>
                <a:effectLst/>
                <a:latin typeface="Heebo" pitchFamily="2" charset="-79"/>
                <a:cs typeface="Heebo" pitchFamily="2" charset="-79"/>
              </a:rPr>
              <a:t>שותפים מרכזיים:</a:t>
            </a:r>
            <a:r>
              <a:rPr lang="he-IL" sz="1100" i="0" strike="noStrike">
                <a:solidFill>
                  <a:srgbClr val="000000"/>
                </a:solidFill>
                <a:effectLst/>
                <a:latin typeface="Heebo" pitchFamily="2" charset="-79"/>
                <a:cs typeface="Heebo" pitchFamily="2" charset="-79"/>
              </a:rPr>
              <a:t> </a:t>
            </a:r>
            <a:r>
              <a:rPr lang="he-IL" sz="1100" i="0" u="none" strike="noStrike">
                <a:solidFill>
                  <a:srgbClr val="000000"/>
                </a:solidFill>
                <a:effectLst/>
                <a:latin typeface="Heebo" pitchFamily="2" charset="-79"/>
                <a:cs typeface="Heebo" pitchFamily="2" charset="-79"/>
              </a:rPr>
              <a:t>המועצה הישראלית לבנייה ירוקה וצוות אורבן95 ישראל,</a:t>
            </a:r>
            <a:r>
              <a:rPr lang="en-GB" sz="1100" i="0" u="none" strike="noStrike">
                <a:solidFill>
                  <a:srgbClr val="000000"/>
                </a:solidFill>
                <a:effectLst/>
                <a:latin typeface="Heebo" pitchFamily="2" charset="-79"/>
                <a:cs typeface="Heebo" pitchFamily="2" charset="-79"/>
              </a:rPr>
              <a:t> </a:t>
            </a:r>
            <a:r>
              <a:rPr lang="he-IL" sz="1100" i="0" u="none" strike="noStrike">
                <a:solidFill>
                  <a:srgbClr val="000000"/>
                </a:solidFill>
                <a:effectLst/>
                <a:latin typeface="Heebo" pitchFamily="2" charset="-79"/>
                <a:cs typeface="Heebo" pitchFamily="2" charset="-79"/>
              </a:rPr>
              <a:t>משרד אדריכלים גבריאלי-סגל</a:t>
            </a:r>
            <a:r>
              <a:rPr lang="he-IL" sz="1100">
                <a:solidFill>
                  <a:srgbClr val="000000"/>
                </a:solidFill>
                <a:latin typeface="Heebo" pitchFamily="2" charset="-79"/>
                <a:cs typeface="Heebo" pitchFamily="2" charset="-79"/>
              </a:rPr>
              <a:t> (</a:t>
            </a:r>
            <a:r>
              <a:rPr lang="he-IL" sz="1100" i="0" u="none" strike="noStrike">
                <a:solidFill>
                  <a:srgbClr val="000000"/>
                </a:solidFill>
                <a:effectLst/>
                <a:latin typeface="Heebo" pitchFamily="2" charset="-79"/>
                <a:cs typeface="Heebo" pitchFamily="2" charset="-79"/>
              </a:rPr>
              <a:t>שהוביל את מהלך כתיבת הנחיות התכנון הארציות לגיל הרך), חברת 'עולמי' המתמחה בשיתוף ציבור עם ילדים, גן ילדים לגילי טרום חובה, ומחלקת הנדסה בעיריית בית שמש.</a:t>
            </a:r>
          </a:p>
          <a:p>
            <a:pPr marL="171450" indent="-171450" algn="r" rtl="1" fontAlgn="base">
              <a:lnSpc>
                <a:spcPct val="150000"/>
              </a:lnSpc>
              <a:buFont typeface="Arial" panose="020B0604020202020204" pitchFamily="34" charset="0"/>
              <a:buChar char="•"/>
            </a:pPr>
            <a:endParaRPr lang="he-IL" sz="500">
              <a:solidFill>
                <a:srgbClr val="000000"/>
              </a:solidFill>
              <a:latin typeface="Heebo" pitchFamily="2" charset="-79"/>
              <a:cs typeface="Heebo" pitchFamily="2" charset="-79"/>
            </a:endParaRPr>
          </a:p>
          <a:p>
            <a:pPr algn="r" rtl="1" fontAlgn="base">
              <a:lnSpc>
                <a:spcPct val="150000"/>
              </a:lnSpc>
            </a:pPr>
            <a:r>
              <a:rPr lang="he-IL" sz="1200" b="1" i="0" u="none" strike="noStrike">
                <a:solidFill>
                  <a:srgbClr val="000000"/>
                </a:solidFill>
                <a:effectLst/>
                <a:latin typeface="Heebo" pitchFamily="2" charset="-79"/>
                <a:cs typeface="Heebo" pitchFamily="2" charset="-79"/>
              </a:rPr>
              <a:t>התקיימו שני מחזורים: </a:t>
            </a:r>
            <a:endParaRPr lang="en-IE" sz="1200" b="1" i="0" u="none" strike="noStrike">
              <a:solidFill>
                <a:srgbClr val="000000"/>
              </a:solidFill>
              <a:effectLst/>
              <a:latin typeface="Heebo" pitchFamily="2" charset="-79"/>
              <a:cs typeface="Heebo" pitchFamily="2" charset="-79"/>
            </a:endParaRPr>
          </a:p>
          <a:p>
            <a:pPr marL="171450" indent="-171450" algn="r" rtl="1" fontAlgn="base">
              <a:lnSpc>
                <a:spcPct val="150000"/>
              </a:lnSpc>
              <a:buFont typeface="Arial" panose="020B0604020202020204" pitchFamily="34" charset="0"/>
              <a:buChar char="•"/>
            </a:pPr>
            <a:r>
              <a:rPr lang="he-IL" sz="1100" i="0" u="none" strike="noStrike">
                <a:solidFill>
                  <a:srgbClr val="000000"/>
                </a:solidFill>
                <a:effectLst/>
                <a:latin typeface="Heebo" pitchFamily="2" charset="-79"/>
                <a:cs typeface="Heebo" pitchFamily="2" charset="-79"/>
              </a:rPr>
              <a:t>מחזור א' – 10 סטודנטיות: </a:t>
            </a:r>
            <a:r>
              <a:rPr lang="he-IL" sz="1100" b="0" i="0" u="none" strike="noStrike">
                <a:solidFill>
                  <a:srgbClr val="000000"/>
                </a:solidFill>
                <a:effectLst/>
                <a:latin typeface="Heebo" pitchFamily="2" charset="-79"/>
                <a:cs typeface="Heebo" pitchFamily="2" charset="-79"/>
              </a:rPr>
              <a:t>נובמבר 2022 – פברואר 2023, כולל </a:t>
            </a:r>
            <a:r>
              <a:rPr lang="he-IL" sz="1100" b="0" i="0" u="sng" strike="noStrike">
                <a:solidFill>
                  <a:srgbClr val="000000"/>
                </a:solidFill>
                <a:effectLst/>
                <a:latin typeface="Heebo" pitchFamily="2" charset="-79"/>
                <a:cs typeface="Heebo" pitchFamily="2" charset="-79"/>
              </a:rPr>
              <a:t>שיתוף ציבור עם 18 ילדות גן</a:t>
            </a:r>
            <a:r>
              <a:rPr lang="he-IL" sz="1100" b="0" i="0" u="none" strike="noStrike">
                <a:solidFill>
                  <a:srgbClr val="000000"/>
                </a:solidFill>
                <a:effectLst/>
                <a:latin typeface="Heebo" pitchFamily="2" charset="-79"/>
                <a:cs typeface="Heebo" pitchFamily="2" charset="-79"/>
              </a:rPr>
              <a:t> (ינואר 2023</a:t>
            </a:r>
            <a:r>
              <a:rPr lang="he-IL" sz="1100">
                <a:solidFill>
                  <a:srgbClr val="000000"/>
                </a:solidFill>
                <a:latin typeface="Heebo" pitchFamily="2" charset="-79"/>
                <a:cs typeface="Heebo" pitchFamily="2" charset="-79"/>
              </a:rPr>
              <a:t>.)</a:t>
            </a:r>
            <a:endParaRPr lang="he-IL" sz="1100" b="0" i="0" u="none" strike="noStrike">
              <a:solidFill>
                <a:srgbClr val="000000"/>
              </a:solidFill>
              <a:effectLst/>
              <a:latin typeface="Heebo" pitchFamily="2" charset="-79"/>
              <a:cs typeface="Heebo" pitchFamily="2" charset="-79"/>
            </a:endParaRPr>
          </a:p>
          <a:p>
            <a:pPr marL="171450" indent="-171450" fontAlgn="base">
              <a:lnSpc>
                <a:spcPct val="150000"/>
              </a:lnSpc>
              <a:buFont typeface="Arial" panose="020B0604020202020204" pitchFamily="34" charset="0"/>
              <a:buChar char="•"/>
            </a:pPr>
            <a:r>
              <a:rPr lang="he-IL" sz="1100">
                <a:solidFill>
                  <a:srgbClr val="000000"/>
                </a:solidFill>
                <a:latin typeface="Heebo" pitchFamily="2" charset="-79"/>
                <a:cs typeface="Heebo" pitchFamily="2" charset="-79"/>
              </a:rPr>
              <a:t>מחזור ב' – 15 סטודנטיות: דצמבר 2023 - מרץ 2024, 10 סטודנטיות ענו על משוב סיום.</a:t>
            </a:r>
          </a:p>
        </p:txBody>
      </p:sp>
      <p:pic>
        <p:nvPicPr>
          <p:cNvPr id="26" name="Graphic 25" descr="Daily calendar outline">
            <a:extLst>
              <a:ext uri="{FF2B5EF4-FFF2-40B4-BE49-F238E27FC236}">
                <a16:creationId xmlns:a16="http://schemas.microsoft.com/office/drawing/2014/main" id="{24659308-CE21-1805-D1D3-87189F4B67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00684" y="3124733"/>
            <a:ext cx="300801" cy="300801"/>
          </a:xfrm>
          <a:prstGeom prst="rect">
            <a:avLst/>
          </a:prstGeom>
        </p:spPr>
      </p:pic>
      <p:graphicFrame>
        <p:nvGraphicFramePr>
          <p:cNvPr id="30" name="Chart 29">
            <a:extLst>
              <a:ext uri="{FF2B5EF4-FFF2-40B4-BE49-F238E27FC236}">
                <a16:creationId xmlns:a16="http://schemas.microsoft.com/office/drawing/2014/main" id="{FD42F789-55B2-2269-3AE0-CB0E7ACCE664}"/>
              </a:ext>
            </a:extLst>
          </p:cNvPr>
          <p:cNvGraphicFramePr/>
          <p:nvPr>
            <p:extLst>
              <p:ext uri="{D42A27DB-BD31-4B8C-83A1-F6EECF244321}">
                <p14:modId xmlns:p14="http://schemas.microsoft.com/office/powerpoint/2010/main" val="579842792"/>
              </p:ext>
            </p:extLst>
          </p:nvPr>
        </p:nvGraphicFramePr>
        <p:xfrm>
          <a:off x="29922" y="3998153"/>
          <a:ext cx="3702982" cy="273268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0968187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children and a fence&#10;&#10;Description automatically generated">
            <a:extLst>
              <a:ext uri="{FF2B5EF4-FFF2-40B4-BE49-F238E27FC236}">
                <a16:creationId xmlns:a16="http://schemas.microsoft.com/office/drawing/2014/main" id="{4377A568-9D8A-860F-2323-EC317B711A27}"/>
              </a:ext>
            </a:extLst>
          </p:cNvPr>
          <p:cNvPicPr>
            <a:picLocks noChangeAspect="1"/>
          </p:cNvPicPr>
          <p:nvPr/>
        </p:nvPicPr>
        <p:blipFill rotWithShape="1">
          <a:blip r:embed="rId4">
            <a:extLst>
              <a:ext uri="{28A0092B-C50C-407E-A947-70E740481C1C}">
                <a14:useLocalDpi xmlns:a14="http://schemas.microsoft.com/office/drawing/2010/main" val="0"/>
              </a:ext>
            </a:extLst>
          </a:blip>
          <a:srcRect t="10632" b="14606"/>
          <a:stretch/>
        </p:blipFill>
        <p:spPr>
          <a:xfrm>
            <a:off x="-11571" y="-2662"/>
            <a:ext cx="12203571" cy="6842775"/>
          </a:xfrm>
          <a:prstGeom prst="rect">
            <a:avLst/>
          </a:prstGeom>
        </p:spPr>
      </p:pic>
      <p:sp>
        <p:nvSpPr>
          <p:cNvPr id="26" name="Round Same Side Corner Rectangle 25">
            <a:extLst>
              <a:ext uri="{FF2B5EF4-FFF2-40B4-BE49-F238E27FC236}">
                <a16:creationId xmlns:a16="http://schemas.microsoft.com/office/drawing/2014/main" id="{D9C7DA22-71B9-A9A0-65CC-428BAF404976}"/>
              </a:ext>
            </a:extLst>
          </p:cNvPr>
          <p:cNvSpPr/>
          <p:nvPr/>
        </p:nvSpPr>
        <p:spPr>
          <a:xfrm>
            <a:off x="972158" y="515253"/>
            <a:ext cx="10467140" cy="6346376"/>
          </a:xfrm>
          <a:prstGeom prst="round2SameRect">
            <a:avLst>
              <a:gd name="adj1" fmla="val 2282"/>
              <a:gd name="adj2" fmla="val 0"/>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9" name="TextBox 28">
            <a:extLst>
              <a:ext uri="{FF2B5EF4-FFF2-40B4-BE49-F238E27FC236}">
                <a16:creationId xmlns:a16="http://schemas.microsoft.com/office/drawing/2014/main" id="{8B1A5B09-6720-AF1A-FC33-B38A3980DB17}"/>
              </a:ext>
            </a:extLst>
          </p:cNvPr>
          <p:cNvSpPr txBox="1"/>
          <p:nvPr/>
        </p:nvSpPr>
        <p:spPr>
          <a:xfrm>
            <a:off x="9263058" y="1446626"/>
            <a:ext cx="1922107" cy="357790"/>
          </a:xfrm>
          <a:prstGeom prst="rect">
            <a:avLst/>
          </a:prstGeom>
          <a:noFill/>
        </p:spPr>
        <p:txBody>
          <a:bodyPr wrap="square">
            <a:spAutoFit/>
          </a:bodyPr>
          <a:lstStyle/>
          <a:p>
            <a:pPr algn="r" rtl="0">
              <a:lnSpc>
                <a:spcPts val="1800"/>
              </a:lnSpc>
            </a:pPr>
            <a:r>
              <a:rPr lang="he-IL" sz="2400" b="1" dirty="0">
                <a:latin typeface="Heebo" pitchFamily="2" charset="-79"/>
                <a:ea typeface="Tahoma"/>
                <a:cs typeface="Heebo" pitchFamily="2" charset="-79"/>
              </a:rPr>
              <a:t>03-04</a:t>
            </a:r>
            <a:endParaRPr lang="he-IL" sz="2400" b="1">
              <a:latin typeface="Heebo" pitchFamily="2" charset="-79"/>
              <a:ea typeface="Tahoma"/>
              <a:cs typeface="Heebo" pitchFamily="2" charset="-79"/>
            </a:endParaRPr>
          </a:p>
        </p:txBody>
      </p:sp>
      <p:sp>
        <p:nvSpPr>
          <p:cNvPr id="30" name="TextBox 29">
            <a:extLst>
              <a:ext uri="{FF2B5EF4-FFF2-40B4-BE49-F238E27FC236}">
                <a16:creationId xmlns:a16="http://schemas.microsoft.com/office/drawing/2014/main" id="{814CDBD3-C847-AF16-116C-D14213DFD73E}"/>
              </a:ext>
            </a:extLst>
          </p:cNvPr>
          <p:cNvSpPr txBox="1"/>
          <p:nvPr/>
        </p:nvSpPr>
        <p:spPr>
          <a:xfrm>
            <a:off x="6893083" y="3026958"/>
            <a:ext cx="4292082" cy="461665"/>
          </a:xfrm>
          <a:prstGeom prst="rect">
            <a:avLst/>
          </a:prstGeom>
          <a:noFill/>
        </p:spPr>
        <p:txBody>
          <a:bodyPr wrap="square">
            <a:spAutoFit/>
          </a:bodyPr>
          <a:lstStyle/>
          <a:p>
            <a:pPr algn="l" rtl="0"/>
            <a:r>
              <a:rPr lang="en-GB" sz="1200" b="1" dirty="0">
                <a:latin typeface="Heebo" pitchFamily="2" charset="-79"/>
                <a:ea typeface="Tahoma"/>
                <a:cs typeface="Heebo" pitchFamily="2" charset="-79"/>
              </a:rPr>
              <a:t>Research Work Plan – </a:t>
            </a:r>
            <a:br>
              <a:rPr lang="en-GB" sz="1200" b="1" dirty="0">
                <a:latin typeface="Heebo" pitchFamily="2" charset="-79"/>
                <a:ea typeface="Tahoma"/>
                <a:cs typeface="Heebo" pitchFamily="2" charset="-79"/>
              </a:rPr>
            </a:br>
            <a:r>
              <a:rPr lang="en-GB" sz="1200" b="1" dirty="0">
                <a:latin typeface="Heebo" pitchFamily="2" charset="-79"/>
                <a:ea typeface="Tahoma"/>
                <a:cs typeface="Heebo" pitchFamily="2" charset="-79"/>
              </a:rPr>
              <a:t>Evaluation actions in 2023 and first quarter of 2024</a:t>
            </a:r>
            <a:endParaRPr lang="he-IL" sz="1200" b="1" dirty="0">
              <a:latin typeface="Heebo" pitchFamily="2" charset="-79"/>
              <a:ea typeface="Tahoma"/>
              <a:cs typeface="Heebo" pitchFamily="2" charset="-79"/>
            </a:endParaRPr>
          </a:p>
        </p:txBody>
      </p:sp>
      <p:sp>
        <p:nvSpPr>
          <p:cNvPr id="31" name="TextBox 30">
            <a:extLst>
              <a:ext uri="{FF2B5EF4-FFF2-40B4-BE49-F238E27FC236}">
                <a16:creationId xmlns:a16="http://schemas.microsoft.com/office/drawing/2014/main" id="{1DDA1E4D-02FB-FF27-AC35-F492D85E6FAE}"/>
              </a:ext>
            </a:extLst>
          </p:cNvPr>
          <p:cNvSpPr txBox="1"/>
          <p:nvPr/>
        </p:nvSpPr>
        <p:spPr>
          <a:xfrm>
            <a:off x="9263058" y="2735462"/>
            <a:ext cx="1922107" cy="357790"/>
          </a:xfrm>
          <a:prstGeom prst="rect">
            <a:avLst/>
          </a:prstGeom>
          <a:noFill/>
        </p:spPr>
        <p:txBody>
          <a:bodyPr wrap="square">
            <a:spAutoFit/>
          </a:bodyPr>
          <a:lstStyle/>
          <a:p>
            <a:pPr algn="r" rtl="0">
              <a:lnSpc>
                <a:spcPts val="1800"/>
              </a:lnSpc>
            </a:pPr>
            <a:r>
              <a:rPr lang="he-IL" sz="2400" b="1" dirty="0">
                <a:latin typeface="Heebo" pitchFamily="2" charset="-79"/>
                <a:ea typeface="Tahoma"/>
                <a:cs typeface="Heebo" pitchFamily="2" charset="-79"/>
              </a:rPr>
              <a:t>05</a:t>
            </a:r>
            <a:endParaRPr lang="he-IL" sz="2400" b="1">
              <a:latin typeface="Heebo" pitchFamily="2" charset="-79"/>
              <a:ea typeface="Tahoma"/>
              <a:cs typeface="Heebo" pitchFamily="2" charset="-79"/>
            </a:endParaRPr>
          </a:p>
        </p:txBody>
      </p:sp>
      <p:sp>
        <p:nvSpPr>
          <p:cNvPr id="32" name="TextBox 31">
            <a:extLst>
              <a:ext uri="{FF2B5EF4-FFF2-40B4-BE49-F238E27FC236}">
                <a16:creationId xmlns:a16="http://schemas.microsoft.com/office/drawing/2014/main" id="{BF8C997D-1A1E-25B4-DD13-9D0ACE193F57}"/>
              </a:ext>
            </a:extLst>
          </p:cNvPr>
          <p:cNvSpPr txBox="1"/>
          <p:nvPr/>
        </p:nvSpPr>
        <p:spPr>
          <a:xfrm>
            <a:off x="6426552" y="4211714"/>
            <a:ext cx="4758613" cy="346249"/>
          </a:xfrm>
          <a:prstGeom prst="rect">
            <a:avLst/>
          </a:prstGeom>
          <a:noFill/>
        </p:spPr>
        <p:txBody>
          <a:bodyPr wrap="square">
            <a:spAutoFit/>
          </a:bodyPr>
          <a:lstStyle/>
          <a:p>
            <a:pPr algn="l">
              <a:lnSpc>
                <a:spcPct val="150000"/>
              </a:lnSpc>
            </a:pPr>
            <a:r>
              <a:rPr lang="en-US" sz="1200" b="1" dirty="0">
                <a:latin typeface="Heebo" pitchFamily="2" charset="-79"/>
                <a:ea typeface="Tahoma"/>
                <a:cs typeface="Heebo" pitchFamily="2" charset="-79"/>
              </a:rPr>
              <a:t>Overview of the Main Projects Measured and Evaluated in 2023</a:t>
            </a:r>
          </a:p>
        </p:txBody>
      </p:sp>
      <p:sp>
        <p:nvSpPr>
          <p:cNvPr id="33" name="TextBox 32">
            <a:extLst>
              <a:ext uri="{FF2B5EF4-FFF2-40B4-BE49-F238E27FC236}">
                <a16:creationId xmlns:a16="http://schemas.microsoft.com/office/drawing/2014/main" id="{C2DDBA9F-BA34-CE2B-BF0B-ADE0A52F41B2}"/>
              </a:ext>
            </a:extLst>
          </p:cNvPr>
          <p:cNvSpPr txBox="1"/>
          <p:nvPr/>
        </p:nvSpPr>
        <p:spPr>
          <a:xfrm>
            <a:off x="9263058" y="4060580"/>
            <a:ext cx="1922107" cy="357790"/>
          </a:xfrm>
          <a:prstGeom prst="rect">
            <a:avLst/>
          </a:prstGeom>
          <a:noFill/>
        </p:spPr>
        <p:txBody>
          <a:bodyPr wrap="square">
            <a:spAutoFit/>
          </a:bodyPr>
          <a:lstStyle/>
          <a:p>
            <a:pPr algn="r" rtl="0">
              <a:lnSpc>
                <a:spcPts val="1800"/>
              </a:lnSpc>
            </a:pPr>
            <a:r>
              <a:rPr lang="en-US" sz="2400" b="1">
                <a:latin typeface="Heebo" pitchFamily="2" charset="-79"/>
                <a:ea typeface="Tahoma"/>
                <a:cs typeface="Heebo" pitchFamily="2" charset="-79"/>
              </a:rPr>
              <a:t>0</a:t>
            </a:r>
            <a:r>
              <a:rPr lang="he-IL" sz="2400" b="1">
                <a:latin typeface="Heebo" pitchFamily="2" charset="-79"/>
                <a:ea typeface="Tahoma"/>
                <a:cs typeface="Heebo" pitchFamily="2" charset="-79"/>
              </a:rPr>
              <a:t>6</a:t>
            </a:r>
            <a:r>
              <a:rPr lang="en-US" sz="2400" b="1">
                <a:latin typeface="Heebo" pitchFamily="2" charset="-79"/>
                <a:ea typeface="Tahoma"/>
                <a:cs typeface="Heebo" pitchFamily="2" charset="-79"/>
              </a:rPr>
              <a:t>-0</a:t>
            </a:r>
            <a:r>
              <a:rPr lang="he-IL" sz="2400" b="1">
                <a:latin typeface="Heebo" pitchFamily="2" charset="-79"/>
                <a:ea typeface="Tahoma"/>
                <a:cs typeface="Heebo" pitchFamily="2" charset="-79"/>
              </a:rPr>
              <a:t>9</a:t>
            </a:r>
          </a:p>
        </p:txBody>
      </p:sp>
      <p:sp>
        <p:nvSpPr>
          <p:cNvPr id="34" name="TextBox 33">
            <a:extLst>
              <a:ext uri="{FF2B5EF4-FFF2-40B4-BE49-F238E27FC236}">
                <a16:creationId xmlns:a16="http://schemas.microsoft.com/office/drawing/2014/main" id="{192DCEBB-DB0A-8315-AB58-3F38BF9AA89F}"/>
              </a:ext>
            </a:extLst>
          </p:cNvPr>
          <p:cNvSpPr txBox="1"/>
          <p:nvPr/>
        </p:nvSpPr>
        <p:spPr>
          <a:xfrm>
            <a:off x="6631825" y="4758763"/>
            <a:ext cx="4553339" cy="276999"/>
          </a:xfrm>
          <a:prstGeom prst="rect">
            <a:avLst/>
          </a:prstGeom>
          <a:noFill/>
        </p:spPr>
        <p:txBody>
          <a:bodyPr wrap="square">
            <a:spAutoFit/>
          </a:bodyPr>
          <a:lstStyle/>
          <a:p>
            <a:pPr marL="360363" indent="-360363" algn="r"/>
            <a:r>
              <a:rPr lang="en-US" sz="1200" b="0" kern="1200" baseline="0">
                <a:solidFill>
                  <a:schemeClr val="tx1"/>
                </a:solidFill>
                <a:latin typeface="Heebo" pitchFamily="2" charset="-79"/>
                <a:ea typeface="Tahoma"/>
                <a:cs typeface="Heebo" pitchFamily="2" charset="-79"/>
              </a:rPr>
              <a:t>   </a:t>
            </a:r>
            <a:r>
              <a:rPr lang="en-US" sz="1200" b="1" kern="1200" baseline="0">
                <a:solidFill>
                  <a:schemeClr val="tx1"/>
                </a:solidFill>
                <a:latin typeface="Heebo" pitchFamily="2" charset="-79"/>
                <a:ea typeface="Tahoma"/>
                <a:cs typeface="Heebo" pitchFamily="2" charset="-79"/>
              </a:rPr>
              <a:t>07 </a:t>
            </a:r>
            <a:r>
              <a:rPr lang="he-IL" sz="1200" b="0" kern="1200" baseline="0">
                <a:solidFill>
                  <a:schemeClr val="tx1"/>
                </a:solidFill>
                <a:latin typeface="Heebo" pitchFamily="2" charset="-79"/>
                <a:ea typeface="Tahoma"/>
                <a:cs typeface="Heebo" pitchFamily="2" charset="-79"/>
              </a:rPr>
              <a:t>"הכשרת גורמי עירייה - כשקהילה פוגשת מרחב" </a:t>
            </a:r>
            <a:endParaRPr lang="he-IL" sz="1200" b="1">
              <a:latin typeface="Heebo" pitchFamily="2" charset="-79"/>
              <a:ea typeface="Tahoma" panose="020B0604030504040204" pitchFamily="34" charset="0"/>
              <a:cs typeface="Heebo" pitchFamily="2" charset="-79"/>
            </a:endParaRPr>
          </a:p>
        </p:txBody>
      </p:sp>
      <p:sp>
        <p:nvSpPr>
          <p:cNvPr id="35" name="TextBox 34">
            <a:extLst>
              <a:ext uri="{FF2B5EF4-FFF2-40B4-BE49-F238E27FC236}">
                <a16:creationId xmlns:a16="http://schemas.microsoft.com/office/drawing/2014/main" id="{B3679CD3-9844-A5FD-19C7-92CF961B6FCF}"/>
              </a:ext>
            </a:extLst>
          </p:cNvPr>
          <p:cNvSpPr txBox="1"/>
          <p:nvPr/>
        </p:nvSpPr>
        <p:spPr>
          <a:xfrm>
            <a:off x="6631825" y="5093904"/>
            <a:ext cx="4553339" cy="276999"/>
          </a:xfrm>
          <a:prstGeom prst="rect">
            <a:avLst/>
          </a:prstGeom>
          <a:noFill/>
        </p:spPr>
        <p:txBody>
          <a:bodyPr wrap="square">
            <a:spAutoFit/>
          </a:bodyPr>
          <a:lstStyle/>
          <a:p>
            <a:pPr marL="360363" indent="-360363"/>
            <a:r>
              <a:rPr lang="en-US" sz="1200" b="0" kern="1200" baseline="0">
                <a:latin typeface="Heebo" pitchFamily="2" charset="-79"/>
                <a:ea typeface="Tahoma"/>
                <a:cs typeface="Heebo" pitchFamily="2" charset="-79"/>
              </a:rPr>
              <a:t>   </a:t>
            </a:r>
            <a:r>
              <a:rPr lang="en-US" sz="1200" b="1" kern="1200" baseline="0">
                <a:latin typeface="Heebo" pitchFamily="2" charset="-79"/>
                <a:ea typeface="Tahoma"/>
                <a:cs typeface="Heebo" pitchFamily="2" charset="-79"/>
              </a:rPr>
              <a:t>08 </a:t>
            </a:r>
            <a:r>
              <a:rPr lang="he-IL" sz="1200">
                <a:latin typeface="Heebo" pitchFamily="2" charset="-79"/>
                <a:cs typeface="Heebo" pitchFamily="2" charset="-79"/>
              </a:rPr>
              <a:t>תוצרי סדנת 'רשות פוגשת קהילה’</a:t>
            </a:r>
          </a:p>
        </p:txBody>
      </p:sp>
      <p:cxnSp>
        <p:nvCxnSpPr>
          <p:cNvPr id="38" name="Straight Connector 37">
            <a:extLst>
              <a:ext uri="{FF2B5EF4-FFF2-40B4-BE49-F238E27FC236}">
                <a16:creationId xmlns:a16="http://schemas.microsoft.com/office/drawing/2014/main" id="{12E6CF64-A7FB-8BFA-A4ED-60C339BA5BD5}"/>
              </a:ext>
            </a:extLst>
          </p:cNvPr>
          <p:cNvCxnSpPr/>
          <p:nvPr/>
        </p:nvCxnSpPr>
        <p:spPr>
          <a:xfrm flipH="1">
            <a:off x="6631825" y="2288687"/>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D164D2-1922-6234-FC53-A646ADF382CB}"/>
              </a:ext>
            </a:extLst>
          </p:cNvPr>
          <p:cNvCxnSpPr/>
          <p:nvPr/>
        </p:nvCxnSpPr>
        <p:spPr>
          <a:xfrm flipH="1">
            <a:off x="6631825" y="3488623"/>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515122-1621-4F12-F526-33DC62890BCC}"/>
              </a:ext>
            </a:extLst>
          </p:cNvPr>
          <p:cNvCxnSpPr/>
          <p:nvPr/>
        </p:nvCxnSpPr>
        <p:spPr>
          <a:xfrm flipH="1">
            <a:off x="6631825" y="4657000"/>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FB414D1-0517-E47D-A802-B278A9DF0C07}"/>
              </a:ext>
            </a:extLst>
          </p:cNvPr>
          <p:cNvSpPr txBox="1"/>
          <p:nvPr/>
        </p:nvSpPr>
        <p:spPr>
          <a:xfrm>
            <a:off x="1453336" y="1738122"/>
            <a:ext cx="4553340" cy="542456"/>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GB" sz="1200" b="1" dirty="0">
                <a:latin typeface="Heebo" pitchFamily="2" charset="-79"/>
                <a:ea typeface="Tahoma"/>
                <a:cs typeface="Heebo" pitchFamily="2" charset="-79"/>
              </a:rPr>
              <a:t>Summary of Evaluation Findings​ Based on </a:t>
            </a:r>
            <a:br>
              <a:rPr lang="en-GB" sz="1200" b="1" dirty="0">
                <a:latin typeface="Heebo" pitchFamily="2" charset="-79"/>
                <a:ea typeface="Tahoma"/>
                <a:cs typeface="Heebo" pitchFamily="2" charset="-79"/>
              </a:rPr>
            </a:br>
            <a:r>
              <a:rPr lang="en-GB" sz="1200" b="1" dirty="0">
                <a:latin typeface="Heebo" pitchFamily="2" charset="-79"/>
                <a:ea typeface="Tahoma"/>
                <a:cs typeface="Heebo" pitchFamily="2" charset="-79"/>
              </a:rPr>
              <a:t>Short- and Long-Term Outcome indictors (Impact)</a:t>
            </a:r>
            <a:endParaRPr lang="x-es-XL" sz="1200" dirty="0"/>
          </a:p>
        </p:txBody>
      </p:sp>
      <p:sp>
        <p:nvSpPr>
          <p:cNvPr id="42" name="TextBox 41">
            <a:extLst>
              <a:ext uri="{FF2B5EF4-FFF2-40B4-BE49-F238E27FC236}">
                <a16:creationId xmlns:a16="http://schemas.microsoft.com/office/drawing/2014/main" id="{ABB2E32B-DD7D-DA09-732B-B64F34072355}"/>
              </a:ext>
            </a:extLst>
          </p:cNvPr>
          <p:cNvSpPr txBox="1"/>
          <p:nvPr/>
        </p:nvSpPr>
        <p:spPr>
          <a:xfrm>
            <a:off x="4084569" y="1446626"/>
            <a:ext cx="1922107" cy="357790"/>
          </a:xfrm>
          <a:prstGeom prst="rect">
            <a:avLst/>
          </a:prstGeom>
          <a:noFill/>
        </p:spPr>
        <p:txBody>
          <a:bodyPr wrap="square">
            <a:spAutoFit/>
          </a:bodyPr>
          <a:lstStyle/>
          <a:p>
            <a:pPr algn="r" rtl="0">
              <a:lnSpc>
                <a:spcPts val="1800"/>
              </a:lnSpc>
            </a:pPr>
            <a:r>
              <a:rPr lang="he-IL" sz="2400" b="1">
                <a:latin typeface="Heebo" pitchFamily="2" charset="-79"/>
                <a:ea typeface="Tahoma"/>
                <a:cs typeface="Heebo" pitchFamily="2" charset="-79"/>
              </a:rPr>
              <a:t>10</a:t>
            </a:r>
            <a:r>
              <a:rPr lang="en-US" sz="2400" b="1">
                <a:latin typeface="Heebo" pitchFamily="2" charset="-79"/>
                <a:ea typeface="Tahoma"/>
                <a:cs typeface="Heebo" pitchFamily="2" charset="-79"/>
              </a:rPr>
              <a:t>-14</a:t>
            </a:r>
            <a:endParaRPr lang="he-IL" sz="2400" b="1">
              <a:latin typeface="Heebo" pitchFamily="2" charset="-79"/>
              <a:ea typeface="Tahoma"/>
              <a:cs typeface="Heebo" pitchFamily="2" charset="-79"/>
            </a:endParaRPr>
          </a:p>
        </p:txBody>
      </p:sp>
      <p:cxnSp>
        <p:nvCxnSpPr>
          <p:cNvPr id="43" name="Straight Connector 42">
            <a:extLst>
              <a:ext uri="{FF2B5EF4-FFF2-40B4-BE49-F238E27FC236}">
                <a16:creationId xmlns:a16="http://schemas.microsoft.com/office/drawing/2014/main" id="{4AB0D407-8A48-F960-009D-46020B04B365}"/>
              </a:ext>
            </a:extLst>
          </p:cNvPr>
          <p:cNvCxnSpPr>
            <a:cxnSpLocks/>
          </p:cNvCxnSpPr>
          <p:nvPr/>
        </p:nvCxnSpPr>
        <p:spPr>
          <a:xfrm flipH="1">
            <a:off x="1453336" y="2288687"/>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56A7FE7-4EF7-C5BA-F2A7-A1C0C515BE52}"/>
              </a:ext>
            </a:extLst>
          </p:cNvPr>
          <p:cNvSpPr txBox="1"/>
          <p:nvPr/>
        </p:nvSpPr>
        <p:spPr>
          <a:xfrm>
            <a:off x="6542132" y="1789525"/>
            <a:ext cx="4643031" cy="646331"/>
          </a:xfrm>
          <a:prstGeom prst="rect">
            <a:avLst/>
          </a:prstGeom>
          <a:noFill/>
        </p:spPr>
        <p:txBody>
          <a:bodyPr wrap="square">
            <a:spAutoFit/>
          </a:bodyPr>
          <a:lstStyle/>
          <a:p>
            <a:pPr algn="l" rtl="0"/>
            <a:r>
              <a:rPr lang="en-US" sz="1200" b="1" dirty="0">
                <a:latin typeface="Heebo" pitchFamily="2" charset="-79"/>
                <a:ea typeface="Tahoma"/>
                <a:cs typeface="Heebo" pitchFamily="2" charset="-79"/>
              </a:rPr>
              <a:t>Executive Summary – Key Insights and </a:t>
            </a:r>
            <a:br>
              <a:rPr lang="en-US" sz="1200" b="1" dirty="0">
                <a:latin typeface="Heebo" pitchFamily="2" charset="-79"/>
                <a:ea typeface="Tahoma"/>
                <a:cs typeface="Heebo" pitchFamily="2" charset="-79"/>
              </a:rPr>
            </a:br>
            <a:r>
              <a:rPr lang="en-US" sz="1200" b="1" dirty="0">
                <a:latin typeface="Heebo" pitchFamily="2" charset="-79"/>
                <a:ea typeface="Tahoma"/>
                <a:cs typeface="Heebo" pitchFamily="2" charset="-79"/>
              </a:rPr>
              <a:t>Urban95 Beit Shemesh Outcomes in 2023 Based on Evaluation Indicators</a:t>
            </a:r>
            <a:endParaRPr lang="he-IL" sz="1200" b="1" dirty="0">
              <a:latin typeface="Heebo" pitchFamily="2" charset="-79"/>
              <a:ea typeface="Tahoma"/>
              <a:cs typeface="Heebo" pitchFamily="2" charset="-79"/>
            </a:endParaRPr>
          </a:p>
        </p:txBody>
      </p:sp>
      <p:sp>
        <p:nvSpPr>
          <p:cNvPr id="45" name="TextBox 44">
            <a:extLst>
              <a:ext uri="{FF2B5EF4-FFF2-40B4-BE49-F238E27FC236}">
                <a16:creationId xmlns:a16="http://schemas.microsoft.com/office/drawing/2014/main" id="{769378E3-3C7A-9AF3-CD84-856B13039514}"/>
              </a:ext>
            </a:extLst>
          </p:cNvPr>
          <p:cNvSpPr txBox="1"/>
          <p:nvPr/>
        </p:nvSpPr>
        <p:spPr>
          <a:xfrm>
            <a:off x="1453337" y="2400492"/>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11-12 </a:t>
            </a:r>
            <a:r>
              <a:rPr lang="en-US" sz="1200" dirty="0">
                <a:latin typeface="Heebo" pitchFamily="2" charset="-79"/>
                <a:cs typeface="Heebo" pitchFamily="2" charset="-79"/>
              </a:rPr>
              <a:t>Municipal officials, partners and professional workforce </a:t>
            </a:r>
            <a:endParaRPr lang="he-IL" sz="1200" b="1" dirty="0">
              <a:latin typeface="Heebo" pitchFamily="2" charset="-79"/>
              <a:ea typeface="Tahoma" panose="020B0604030504040204" pitchFamily="34" charset="0"/>
              <a:cs typeface="Heebo" pitchFamily="2" charset="-79"/>
            </a:endParaRPr>
          </a:p>
        </p:txBody>
      </p:sp>
      <p:sp>
        <p:nvSpPr>
          <p:cNvPr id="46" name="TextBox 45">
            <a:extLst>
              <a:ext uri="{FF2B5EF4-FFF2-40B4-BE49-F238E27FC236}">
                <a16:creationId xmlns:a16="http://schemas.microsoft.com/office/drawing/2014/main" id="{13DCB7DC-EF43-A76E-E332-74B971861301}"/>
              </a:ext>
            </a:extLst>
          </p:cNvPr>
          <p:cNvSpPr txBox="1"/>
          <p:nvPr/>
        </p:nvSpPr>
        <p:spPr>
          <a:xfrm>
            <a:off x="1453337" y="2684058"/>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13-14 </a:t>
            </a:r>
            <a:r>
              <a:rPr lang="en-US" sz="1200" dirty="0">
                <a:latin typeface="Heebo" pitchFamily="2" charset="-79"/>
                <a:cs typeface="Heebo" pitchFamily="2" charset="-79"/>
              </a:rPr>
              <a:t>Y</a:t>
            </a:r>
            <a:r>
              <a:rPr lang="en-GB" sz="1200" dirty="0" err="1">
                <a:latin typeface="Heebo" pitchFamily="2" charset="-79"/>
                <a:cs typeface="Heebo" pitchFamily="2" charset="-79"/>
              </a:rPr>
              <a:t>oung</a:t>
            </a:r>
            <a:r>
              <a:rPr lang="en-GB" sz="1200" dirty="0">
                <a:latin typeface="Heebo" pitchFamily="2" charset="-79"/>
                <a:cs typeface="Heebo" pitchFamily="2" charset="-79"/>
              </a:rPr>
              <a:t> children and their caregivers​</a:t>
            </a:r>
            <a:endParaRPr lang="he-IL" sz="1200" b="1" dirty="0">
              <a:latin typeface="Heebo" pitchFamily="2" charset="-79"/>
              <a:ea typeface="Tahoma" panose="020B0604030504040204" pitchFamily="34" charset="0"/>
              <a:cs typeface="Heebo" pitchFamily="2" charset="-79"/>
            </a:endParaRPr>
          </a:p>
        </p:txBody>
      </p:sp>
      <p:sp>
        <p:nvSpPr>
          <p:cNvPr id="47" name="TextBox 46">
            <a:extLst>
              <a:ext uri="{FF2B5EF4-FFF2-40B4-BE49-F238E27FC236}">
                <a16:creationId xmlns:a16="http://schemas.microsoft.com/office/drawing/2014/main" id="{D66D23E7-FE3B-8384-728B-E77E8311F9CB}"/>
              </a:ext>
            </a:extLst>
          </p:cNvPr>
          <p:cNvSpPr txBox="1"/>
          <p:nvPr/>
        </p:nvSpPr>
        <p:spPr>
          <a:xfrm>
            <a:off x="1714594" y="3603293"/>
            <a:ext cx="4292082" cy="276999"/>
          </a:xfrm>
          <a:prstGeom prst="rect">
            <a:avLst/>
          </a:prstGeom>
          <a:noFill/>
        </p:spPr>
        <p:txBody>
          <a:bodyPr wrap="square">
            <a:spAutoFit/>
          </a:bodyPr>
          <a:lstStyle/>
          <a:p>
            <a:pPr marL="0" algn="l" defTabSz="914400" rtl="0" eaLnBrk="1" latinLnBrk="0" hangingPunct="1"/>
            <a:r>
              <a:rPr lang="en-GB" sz="1200" b="1" kern="1200" dirty="0">
                <a:solidFill>
                  <a:schemeClr val="tx1"/>
                </a:solidFill>
                <a:latin typeface="Heebo" pitchFamily="2" charset="-79"/>
                <a:ea typeface="Tahoma"/>
                <a:cs typeface="Heebo" pitchFamily="2" charset="-79"/>
              </a:rPr>
              <a:t>Appendixes</a:t>
            </a:r>
            <a:endParaRPr lang="x-es-XL" sz="1200" dirty="0"/>
          </a:p>
        </p:txBody>
      </p:sp>
      <p:sp>
        <p:nvSpPr>
          <p:cNvPr id="48" name="TextBox 47">
            <a:extLst>
              <a:ext uri="{FF2B5EF4-FFF2-40B4-BE49-F238E27FC236}">
                <a16:creationId xmlns:a16="http://schemas.microsoft.com/office/drawing/2014/main" id="{0F8B970A-2E4D-572E-3221-0C227A72C27B}"/>
              </a:ext>
            </a:extLst>
          </p:cNvPr>
          <p:cNvSpPr txBox="1"/>
          <p:nvPr/>
        </p:nvSpPr>
        <p:spPr>
          <a:xfrm>
            <a:off x="4084569" y="3311797"/>
            <a:ext cx="1922107" cy="357790"/>
          </a:xfrm>
          <a:prstGeom prst="rect">
            <a:avLst/>
          </a:prstGeom>
          <a:noFill/>
        </p:spPr>
        <p:txBody>
          <a:bodyPr wrap="square">
            <a:spAutoFit/>
          </a:bodyPr>
          <a:lstStyle/>
          <a:p>
            <a:pPr algn="r" rtl="0">
              <a:lnSpc>
                <a:spcPts val="1800"/>
              </a:lnSpc>
            </a:pPr>
            <a:r>
              <a:rPr lang="he-IL" sz="2400" b="1">
                <a:latin typeface="Heebo" pitchFamily="2" charset="-79"/>
                <a:ea typeface="Tahoma"/>
                <a:cs typeface="Heebo" pitchFamily="2" charset="-79"/>
              </a:rPr>
              <a:t>15-19</a:t>
            </a:r>
          </a:p>
        </p:txBody>
      </p:sp>
      <p:cxnSp>
        <p:nvCxnSpPr>
          <p:cNvPr id="49" name="Straight Connector 48">
            <a:extLst>
              <a:ext uri="{FF2B5EF4-FFF2-40B4-BE49-F238E27FC236}">
                <a16:creationId xmlns:a16="http://schemas.microsoft.com/office/drawing/2014/main" id="{626AB216-495F-5944-6064-3B7D72B3E4AF}"/>
              </a:ext>
            </a:extLst>
          </p:cNvPr>
          <p:cNvCxnSpPr>
            <a:cxnSpLocks/>
          </p:cNvCxnSpPr>
          <p:nvPr/>
        </p:nvCxnSpPr>
        <p:spPr>
          <a:xfrm flipH="1">
            <a:off x="1453336" y="3931092"/>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1009318-1B39-B4A9-89FC-2104DC6B4BC2}"/>
              </a:ext>
            </a:extLst>
          </p:cNvPr>
          <p:cNvSpPr txBox="1"/>
          <p:nvPr/>
        </p:nvSpPr>
        <p:spPr>
          <a:xfrm>
            <a:off x="1248065" y="4042896"/>
            <a:ext cx="4758612" cy="461665"/>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16-17 </a:t>
            </a:r>
            <a:r>
              <a:rPr lang="en-US" sz="1200" kern="1200" baseline="0" dirty="0">
                <a:solidFill>
                  <a:schemeClr val="tx1"/>
                </a:solidFill>
                <a:latin typeface="Heebo" pitchFamily="2" charset="-79"/>
                <a:ea typeface="Tahoma"/>
                <a:cs typeface="Heebo" pitchFamily="2" charset="-79"/>
              </a:rPr>
              <a:t>Detailed Activities and Outputs of Urban95 Beit Shemesh in 2023</a:t>
            </a:r>
            <a:endParaRPr lang="he-IL" sz="1200" b="1" dirty="0">
              <a:latin typeface="Heebo" pitchFamily="2" charset="-79"/>
              <a:ea typeface="Tahoma" panose="020B0604030504040204" pitchFamily="34" charset="0"/>
              <a:cs typeface="Heebo" pitchFamily="2" charset="-79"/>
            </a:endParaRPr>
          </a:p>
        </p:txBody>
      </p:sp>
      <p:sp>
        <p:nvSpPr>
          <p:cNvPr id="7" name="TextBox 6">
            <a:extLst>
              <a:ext uri="{FF2B5EF4-FFF2-40B4-BE49-F238E27FC236}">
                <a16:creationId xmlns:a16="http://schemas.microsoft.com/office/drawing/2014/main" id="{87714901-8019-ED7F-AF30-3ECCF81AA197}"/>
              </a:ext>
            </a:extLst>
          </p:cNvPr>
          <p:cNvSpPr txBox="1"/>
          <p:nvPr/>
        </p:nvSpPr>
        <p:spPr>
          <a:xfrm>
            <a:off x="6631824" y="5423571"/>
            <a:ext cx="4553339" cy="461665"/>
          </a:xfrm>
          <a:prstGeom prst="rect">
            <a:avLst/>
          </a:prstGeom>
          <a:noFill/>
        </p:spPr>
        <p:txBody>
          <a:bodyPr wrap="square">
            <a:spAutoFit/>
          </a:bodyPr>
          <a:lstStyle/>
          <a:p>
            <a:pPr algn="r" defTabSz="931774" rtl="1"/>
            <a:r>
              <a:rPr lang="en-US" sz="1200" b="0" kern="1200" baseline="0">
                <a:solidFill>
                  <a:schemeClr val="tx1"/>
                </a:solidFill>
                <a:latin typeface="Heebo" pitchFamily="2" charset="-79"/>
                <a:ea typeface="Tahoma"/>
                <a:cs typeface="Heebo" pitchFamily="2" charset="-79"/>
              </a:rPr>
              <a:t>   </a:t>
            </a:r>
            <a:r>
              <a:rPr lang="en-US" sz="1200" b="1" kern="1200" baseline="0">
                <a:solidFill>
                  <a:schemeClr val="tx1"/>
                </a:solidFill>
                <a:latin typeface="Heebo" pitchFamily="2" charset="-79"/>
                <a:ea typeface="Tahoma"/>
                <a:cs typeface="Heebo" pitchFamily="2" charset="-79"/>
              </a:rPr>
              <a:t>09 </a:t>
            </a:r>
            <a:r>
              <a:rPr lang="he-IL" sz="1200">
                <a:latin typeface="Heebo" pitchFamily="2" charset="-79"/>
                <a:cs typeface="Heebo" pitchFamily="2" charset="-79"/>
              </a:rPr>
              <a:t>הכשרות והשתלמויות למטפלות מחנכות</a:t>
            </a:r>
          </a:p>
          <a:p>
            <a:pPr marL="360363" indent="-360363" algn="r"/>
            <a:endParaRPr lang="he-IL" sz="1200" b="1">
              <a:latin typeface="Heebo" pitchFamily="2" charset="-79"/>
              <a:ea typeface="Tahoma" panose="020B0604030504040204" pitchFamily="34" charset="0"/>
              <a:cs typeface="Heebo" pitchFamily="2" charset="-79"/>
            </a:endParaRPr>
          </a:p>
        </p:txBody>
      </p:sp>
      <p:sp>
        <p:nvSpPr>
          <p:cNvPr id="2" name="Rectangle 1">
            <a:extLst>
              <a:ext uri="{FF2B5EF4-FFF2-40B4-BE49-F238E27FC236}">
                <a16:creationId xmlns:a16="http://schemas.microsoft.com/office/drawing/2014/main" id="{D52668BA-AE9E-1AF0-62BF-32F3355C4347}"/>
              </a:ext>
            </a:extLst>
          </p:cNvPr>
          <p:cNvSpPr/>
          <p:nvPr/>
        </p:nvSpPr>
        <p:spPr>
          <a:xfrm>
            <a:off x="-9525"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 name="מציין מיקום של מספר שקופית 5">
            <a:extLst>
              <a:ext uri="{FF2B5EF4-FFF2-40B4-BE49-F238E27FC236}">
                <a16:creationId xmlns:a16="http://schemas.microsoft.com/office/drawing/2014/main" id="{CABEFADF-38B6-1EC4-B943-54F397C3324E}"/>
              </a:ext>
            </a:extLst>
          </p:cNvPr>
          <p:cNvSpPr txBox="1">
            <a:spLocks/>
          </p:cNvSpPr>
          <p:nvPr/>
        </p:nvSpPr>
        <p:spPr>
          <a:xfrm>
            <a:off x="436701" y="646606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99E282D-D310-42D8-B8FF-78ED45A44D81}" type="slidenum">
              <a:rPr lang="he-IL" smtClean="0">
                <a:solidFill>
                  <a:schemeClr val="bg1"/>
                </a:solidFill>
                <a:latin typeface="Heebo" pitchFamily="2" charset="-79"/>
                <a:cs typeface="Heebo" pitchFamily="2" charset="-79"/>
              </a:rPr>
              <a:pPr/>
              <a:t>2</a:t>
            </a:fld>
            <a:endParaRPr lang="he-IL">
              <a:solidFill>
                <a:schemeClr val="bg1"/>
              </a:solidFill>
              <a:latin typeface="Heebo" pitchFamily="2" charset="-79"/>
              <a:cs typeface="Heebo" pitchFamily="2" charset="-79"/>
            </a:endParaRPr>
          </a:p>
        </p:txBody>
      </p:sp>
      <p:sp>
        <p:nvSpPr>
          <p:cNvPr id="9" name="TextBox 8">
            <a:extLst>
              <a:ext uri="{FF2B5EF4-FFF2-40B4-BE49-F238E27FC236}">
                <a16:creationId xmlns:a16="http://schemas.microsoft.com/office/drawing/2014/main" id="{866CD18E-9CD0-8441-13D7-20C07D8FA460}"/>
              </a:ext>
            </a:extLst>
          </p:cNvPr>
          <p:cNvSpPr txBox="1"/>
          <p:nvPr/>
        </p:nvSpPr>
        <p:spPr>
          <a:xfrm>
            <a:off x="1453336" y="4303009"/>
            <a:ext cx="4553339" cy="276999"/>
          </a:xfrm>
          <a:prstGeom prst="rect">
            <a:avLst/>
          </a:prstGeom>
          <a:noFill/>
        </p:spPr>
        <p:txBody>
          <a:bodyPr wrap="square">
            <a:spAutoFit/>
          </a:bodyPr>
          <a:lstStyle/>
          <a:p>
            <a:pPr marL="360363" indent="-360363" algn="r"/>
            <a:r>
              <a:rPr lang="en-US" sz="1200" b="0" kern="1200" baseline="0">
                <a:solidFill>
                  <a:schemeClr val="tx1"/>
                </a:solidFill>
                <a:latin typeface="Heebo" pitchFamily="2" charset="-79"/>
                <a:ea typeface="Tahoma"/>
                <a:cs typeface="Heebo" pitchFamily="2" charset="-79"/>
              </a:rPr>
              <a:t>   </a:t>
            </a:r>
            <a:r>
              <a:rPr lang="en-IE" sz="1200" b="1" kern="1200" baseline="0">
                <a:solidFill>
                  <a:schemeClr val="tx1"/>
                </a:solidFill>
                <a:latin typeface="Heebo" pitchFamily="2" charset="-79"/>
                <a:ea typeface="Tahoma"/>
                <a:cs typeface="Heebo" pitchFamily="2" charset="-79"/>
              </a:rPr>
              <a:t>18</a:t>
            </a:r>
            <a:r>
              <a:rPr lang="en-US" sz="1200" b="1" kern="1200" baseline="0">
                <a:solidFill>
                  <a:schemeClr val="tx1"/>
                </a:solidFill>
                <a:latin typeface="Heebo" pitchFamily="2" charset="-79"/>
                <a:ea typeface="Tahoma"/>
                <a:cs typeface="Heebo" pitchFamily="2" charset="-79"/>
              </a:rPr>
              <a:t> </a:t>
            </a:r>
            <a:r>
              <a:rPr lang="he-IL" sz="1200" b="1" kern="1200" baseline="0">
                <a:solidFill>
                  <a:schemeClr val="tx1"/>
                </a:solidFill>
                <a:latin typeface="Heebo" pitchFamily="2" charset="-79"/>
                <a:ea typeface="Tahoma"/>
                <a:cs typeface="Heebo" pitchFamily="2" charset="-79"/>
              </a:rPr>
              <a:t>	     </a:t>
            </a:r>
            <a:r>
              <a:rPr lang="he-IL" sz="1200" baseline="0">
                <a:latin typeface="Heebo" pitchFamily="2" charset="-79"/>
                <a:ea typeface="Tahoma"/>
                <a:cs typeface="Heebo" pitchFamily="2" charset="-79"/>
              </a:rPr>
              <a:t>פירוט ממצאי מיזם גינה קהילתית: טיפת חלב קריה חרדית</a:t>
            </a:r>
          </a:p>
        </p:txBody>
      </p:sp>
      <p:sp>
        <p:nvSpPr>
          <p:cNvPr id="10" name="TextBox 9">
            <a:extLst>
              <a:ext uri="{FF2B5EF4-FFF2-40B4-BE49-F238E27FC236}">
                <a16:creationId xmlns:a16="http://schemas.microsoft.com/office/drawing/2014/main" id="{FDBF216F-C507-FD6E-2C3B-43577C70A4C6}"/>
              </a:ext>
            </a:extLst>
          </p:cNvPr>
          <p:cNvSpPr txBox="1"/>
          <p:nvPr/>
        </p:nvSpPr>
        <p:spPr>
          <a:xfrm>
            <a:off x="1453336" y="4575167"/>
            <a:ext cx="4553339" cy="461665"/>
          </a:xfrm>
          <a:prstGeom prst="rect">
            <a:avLst/>
          </a:prstGeom>
          <a:noFill/>
        </p:spPr>
        <p:txBody>
          <a:bodyPr wrap="square">
            <a:spAutoFit/>
          </a:bodyPr>
          <a:lstStyle/>
          <a:p>
            <a:pPr marL="360363" indent="-360363" algn="r"/>
            <a:r>
              <a:rPr lang="en-US" sz="1200" b="0" kern="1200" baseline="0">
                <a:solidFill>
                  <a:schemeClr val="tx1"/>
                </a:solidFill>
                <a:latin typeface="Heebo" pitchFamily="2" charset="-79"/>
                <a:ea typeface="Tahoma"/>
                <a:cs typeface="Heebo" pitchFamily="2" charset="-79"/>
              </a:rPr>
              <a:t>   </a:t>
            </a:r>
            <a:r>
              <a:rPr lang="en-IE" sz="1200" b="1" kern="1200" baseline="0">
                <a:solidFill>
                  <a:schemeClr val="tx1"/>
                </a:solidFill>
                <a:latin typeface="Heebo" pitchFamily="2" charset="-79"/>
                <a:ea typeface="Tahoma"/>
                <a:cs typeface="Heebo" pitchFamily="2" charset="-79"/>
              </a:rPr>
              <a:t>19</a:t>
            </a:r>
            <a:r>
              <a:rPr lang="en-US" sz="1200" b="1" kern="1200" baseline="0">
                <a:solidFill>
                  <a:schemeClr val="tx1"/>
                </a:solidFill>
                <a:latin typeface="Heebo" pitchFamily="2" charset="-79"/>
                <a:ea typeface="Tahoma"/>
                <a:cs typeface="Heebo" pitchFamily="2" charset="-79"/>
              </a:rPr>
              <a:t> </a:t>
            </a:r>
            <a:r>
              <a:rPr lang="he-IL" sz="1200" b="1" kern="1200" baseline="0">
                <a:solidFill>
                  <a:schemeClr val="tx1"/>
                </a:solidFill>
                <a:latin typeface="Heebo" pitchFamily="2" charset="-79"/>
                <a:ea typeface="Tahoma"/>
                <a:cs typeface="Heebo" pitchFamily="2" charset="-79"/>
              </a:rPr>
              <a:t>	     </a:t>
            </a:r>
            <a:r>
              <a:rPr lang="he-IL" sz="1200" baseline="0">
                <a:latin typeface="Heebo" pitchFamily="2" charset="-79"/>
                <a:ea typeface="Tahoma"/>
                <a:cs typeface="Heebo" pitchFamily="2" charset="-79"/>
              </a:rPr>
              <a:t>פירוט ממצאי קורס</a:t>
            </a:r>
            <a:r>
              <a:rPr lang="en-GB" sz="1200" baseline="0">
                <a:latin typeface="Heebo" pitchFamily="2" charset="-79"/>
                <a:ea typeface="Tahoma"/>
                <a:cs typeface="Heebo" pitchFamily="2" charset="-79"/>
              </a:rPr>
              <a:t> ‘We plan’ </a:t>
            </a:r>
            <a:r>
              <a:rPr lang="he-IL" sz="1200" baseline="0">
                <a:latin typeface="Heebo" pitchFamily="2" charset="-79"/>
                <a:ea typeface="Tahoma"/>
                <a:cs typeface="Heebo" pitchFamily="2" charset="-79"/>
              </a:rPr>
              <a:t>בצלאל - השלוחה החרדית</a:t>
            </a:r>
          </a:p>
          <a:p>
            <a:pPr marL="360363" indent="-360363" algn="r"/>
            <a:endParaRPr lang="he-IL" sz="1200" baseline="0">
              <a:latin typeface="Heebo" pitchFamily="2" charset="-79"/>
              <a:ea typeface="Tahoma"/>
              <a:cs typeface="Heebo" pitchFamily="2" charset="-79"/>
            </a:endParaRPr>
          </a:p>
        </p:txBody>
      </p:sp>
      <p:sp>
        <p:nvSpPr>
          <p:cNvPr id="5" name="TextBox 4">
            <a:extLst>
              <a:ext uri="{FF2B5EF4-FFF2-40B4-BE49-F238E27FC236}">
                <a16:creationId xmlns:a16="http://schemas.microsoft.com/office/drawing/2014/main" id="{99CF4A3A-1C84-1391-2C06-062009FCD7D3}"/>
              </a:ext>
            </a:extLst>
          </p:cNvPr>
          <p:cNvSpPr txBox="1"/>
          <p:nvPr/>
        </p:nvSpPr>
        <p:spPr>
          <a:xfrm>
            <a:off x="1018212" y="870992"/>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dirty="0">
                <a:solidFill>
                  <a:srgbClr val="40A8AD"/>
                </a:solidFill>
              </a:rPr>
              <a:t>Table of Content</a:t>
            </a:r>
            <a:endParaRPr lang="he-IL" dirty="0">
              <a:solidFill>
                <a:srgbClr val="40A8AD"/>
              </a:solidFill>
            </a:endParaRPr>
          </a:p>
        </p:txBody>
      </p:sp>
    </p:spTree>
    <p:extLst>
      <p:ext uri="{BB962C8B-B14F-4D97-AF65-F5344CB8AC3E}">
        <p14:creationId xmlns:p14="http://schemas.microsoft.com/office/powerpoint/2010/main" val="3340556255"/>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5D963F-0343-F401-3367-BCB35CAD775A}"/>
              </a:ext>
            </a:extLst>
          </p:cNvPr>
          <p:cNvSpPr txBox="1"/>
          <p:nvPr/>
        </p:nvSpPr>
        <p:spPr>
          <a:xfrm>
            <a:off x="482419" y="4932235"/>
            <a:ext cx="1110036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9ABC56"/>
                </a:solidFill>
                <a:latin typeface="Heebo" pitchFamily="2" charset="-79"/>
                <a:ea typeface="Tahoma" panose="020B0604030504040204" pitchFamily="34" charset="0"/>
                <a:cs typeface="Heebo" pitchFamily="2" charset="-79"/>
              </a:rPr>
              <a:t>Municipal Involvement and Program Sustainability</a:t>
            </a:r>
            <a:r>
              <a:rPr lang="he-IL" sz="1200" dirty="0">
                <a:solidFill>
                  <a:srgbClr val="9ABC56"/>
                </a:solidFill>
                <a:latin typeface="Heebo" pitchFamily="2" charset="-79"/>
                <a:ea typeface="Tahoma" panose="020B0604030504040204" pitchFamily="34" charset="0"/>
                <a:cs typeface="Heebo" pitchFamily="2" charset="-79"/>
              </a:rPr>
              <a:t>– יישום פיילוטים במרחב הציבורי בשנה רצופת משברים והתאמת תוכנית העבודה לשגרה ולחירום</a:t>
            </a:r>
          </a:p>
        </p:txBody>
      </p:sp>
      <p:grpSp>
        <p:nvGrpSpPr>
          <p:cNvPr id="12" name="Group 11">
            <a:extLst>
              <a:ext uri="{FF2B5EF4-FFF2-40B4-BE49-F238E27FC236}">
                <a16:creationId xmlns:a16="http://schemas.microsoft.com/office/drawing/2014/main" id="{C2156C41-ED95-0698-361E-4B6C0E8495C0}"/>
              </a:ext>
            </a:extLst>
          </p:cNvPr>
          <p:cNvGrpSpPr/>
          <p:nvPr/>
        </p:nvGrpSpPr>
        <p:grpSpPr>
          <a:xfrm>
            <a:off x="453174" y="3588236"/>
            <a:ext cx="11152012" cy="1222722"/>
            <a:chOff x="-1" y="2499593"/>
            <a:chExt cx="9176661" cy="1097759"/>
          </a:xfrm>
        </p:grpSpPr>
        <p:sp>
          <p:nvSpPr>
            <p:cNvPr id="13" name="Round Same Side Corner Rectangle 11">
              <a:extLst>
                <a:ext uri="{FF2B5EF4-FFF2-40B4-BE49-F238E27FC236}">
                  <a16:creationId xmlns:a16="http://schemas.microsoft.com/office/drawing/2014/main" id="{21D026A4-E50F-2F6E-B2EE-7DBD3A205E13}"/>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AC6E492-9E2D-7EC0-9B55-55CF41A255DD}"/>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marR="0" lvl="0" indent="-182245"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050" b="0" i="0" u="none" strike="noStrike" kern="1200" cap="none" spc="0" normalizeH="0" baseline="0" noProof="0">
                <a:ln>
                  <a:noFill/>
                </a:ln>
                <a:solidFill>
                  <a:prstClr val="black"/>
                </a:solidFill>
                <a:effectLst/>
                <a:uLnTx/>
                <a:uFillTx/>
                <a:latin typeface="Heebo" pitchFamily="2" charset="-79"/>
                <a:ea typeface="Tahoma" panose="020B0604030504040204" pitchFamily="34" charset="0"/>
                <a:cs typeface="Heebo" pitchFamily="2" charset="-79"/>
              </a:endParaRPr>
            </a:p>
          </p:txBody>
        </p:sp>
      </p:grpSp>
      <p:sp>
        <p:nvSpPr>
          <p:cNvPr id="16" name="TextBox 15">
            <a:extLst>
              <a:ext uri="{FF2B5EF4-FFF2-40B4-BE49-F238E27FC236}">
                <a16:creationId xmlns:a16="http://schemas.microsoft.com/office/drawing/2014/main" id="{D80ECA40-838F-5ACB-1AD0-5582418F471A}"/>
              </a:ext>
            </a:extLst>
          </p:cNvPr>
          <p:cNvSpPr txBox="1"/>
          <p:nvPr/>
        </p:nvSpPr>
        <p:spPr>
          <a:xfrm>
            <a:off x="436699" y="3197753"/>
            <a:ext cx="111616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rPr>
              <a:t>Funding Sources and Partners*</a:t>
            </a:r>
            <a:r>
              <a:rPr kumimoji="0" lang="he-IL" sz="1200"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rPr>
              <a:t>–  פעילויות תוכן לתושבים והכשרות לגורמי העירייה במימון אורבן95 לצד רקימת שיתופי פעולה בשנת פעילות ראשונה</a:t>
            </a:r>
            <a:endParaRPr kumimoji="0" lang="he-IL"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endParaRPr>
          </a:p>
        </p:txBody>
      </p:sp>
      <p:sp>
        <p:nvSpPr>
          <p:cNvPr id="35" name="TextBox 34">
            <a:extLst>
              <a:ext uri="{FF2B5EF4-FFF2-40B4-BE49-F238E27FC236}">
                <a16:creationId xmlns:a16="http://schemas.microsoft.com/office/drawing/2014/main" id="{430DF2C7-C7DB-B6B4-CA22-EA932E6A6C6A}"/>
              </a:ext>
            </a:extLst>
          </p:cNvPr>
          <p:cNvSpPr txBox="1"/>
          <p:nvPr/>
        </p:nvSpPr>
        <p:spPr>
          <a:xfrm>
            <a:off x="2270028" y="1057765"/>
            <a:ext cx="9326973" cy="400110"/>
          </a:xfrm>
          <a:prstGeom prst="rect">
            <a:avLst/>
          </a:prstGeom>
          <a:noFill/>
        </p:spPr>
        <p:txBody>
          <a:bodyPr wrap="square">
            <a:spAutoFit/>
          </a:bodyPr>
          <a:lstStyle/>
          <a:p>
            <a:pPr>
              <a:defRPr/>
            </a:pPr>
            <a:r>
              <a:rPr lang="en-US" sz="2000" b="1" dirty="0">
                <a:solidFill>
                  <a:srgbClr val="CD4E86"/>
                </a:solidFill>
                <a:latin typeface="Heebo" pitchFamily="2" charset="-79"/>
                <a:ea typeface="Tahoma" pitchFamily="34" charset="0"/>
                <a:cs typeface="Heebo" pitchFamily="2" charset="-79"/>
              </a:rPr>
              <a:t>Cost Effectiveness</a:t>
            </a:r>
            <a:r>
              <a:rPr lang="he-IL" sz="2000" b="1" dirty="0">
                <a:solidFill>
                  <a:srgbClr val="CD4E86"/>
                </a:solidFill>
                <a:latin typeface="Heebo" pitchFamily="2" charset="-79"/>
                <a:ea typeface="Tahoma" pitchFamily="34" charset="0"/>
                <a:cs typeface="Heebo" pitchFamily="2" charset="-79"/>
              </a:rPr>
              <a:t> </a:t>
            </a:r>
            <a:r>
              <a:rPr lang="he-IL" sz="1400" dirty="0">
                <a:solidFill>
                  <a:srgbClr val="CD4E86"/>
                </a:solidFill>
                <a:latin typeface="Heebo" pitchFamily="2" charset="-79"/>
                <a:ea typeface="Tahoma" pitchFamily="34" charset="0"/>
                <a:cs typeface="Heebo" pitchFamily="2" charset="-79"/>
              </a:rPr>
              <a:t>– שיפוץ גינות שנותן מענה לכל תושבי הרובע, לצד הכשרות עומק לצוות העירוני מצומצם</a:t>
            </a:r>
            <a:endParaRPr lang="he-IL" sz="900" dirty="0">
              <a:solidFill>
                <a:srgbClr val="CD4E86"/>
              </a:solidFill>
              <a:latin typeface="Heebo" pitchFamily="2" charset="-79"/>
              <a:ea typeface="Tahoma" pitchFamily="34" charset="0"/>
              <a:cs typeface="Heebo" pitchFamily="2" charset="-79"/>
            </a:endParaRPr>
          </a:p>
        </p:txBody>
      </p:sp>
      <p:sp>
        <p:nvSpPr>
          <p:cNvPr id="36" name="Rectangle 35">
            <a:extLst>
              <a:ext uri="{FF2B5EF4-FFF2-40B4-BE49-F238E27FC236}">
                <a16:creationId xmlns:a16="http://schemas.microsoft.com/office/drawing/2014/main" id="{425A5B43-D560-946A-B28A-AF3E20A3A356}"/>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מציין מיקום של מספר שקופית 5">
            <a:extLst>
              <a:ext uri="{FF2B5EF4-FFF2-40B4-BE49-F238E27FC236}">
                <a16:creationId xmlns:a16="http://schemas.microsoft.com/office/drawing/2014/main" id="{DFBB1466-E2C1-CE8A-C11D-42C912C2B97B}"/>
              </a:ext>
            </a:extLst>
          </p:cNvPr>
          <p:cNvSpPr>
            <a:spLocks noGrp="1"/>
          </p:cNvSpPr>
          <p:nvPr>
            <p:ph type="sldNum" sz="quarter" idx="12"/>
          </p:nvPr>
        </p:nvSpPr>
        <p:spPr>
          <a:xfrm>
            <a:off x="436701" y="6519852"/>
            <a:ext cx="2743200" cy="365125"/>
          </a:xfr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199E282D-D310-42D8-B8FF-78ED45A44D81}" type="slidenum">
              <a:rPr kumimoji="0" lang="he-IL" sz="1200" b="0" i="0" u="none" strike="noStrike" kern="1200" cap="none" spc="0" normalizeH="0" baseline="0" noProof="0" smtClean="0">
                <a:ln>
                  <a:noFill/>
                </a:ln>
                <a:solidFill>
                  <a:prstClr val="black">
                    <a:tint val="75000"/>
                  </a:prstClr>
                </a:solidFill>
                <a:effectLst/>
                <a:uLnTx/>
                <a:uFillTx/>
                <a:latin typeface="Heebo" pitchFamily="2" charset="-79"/>
                <a:ea typeface="+mn-ea"/>
                <a:cs typeface="Heebo" pitchFamily="2" charset="-79"/>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tint val="75000"/>
                </a:prstClr>
              </a:solidFill>
              <a:effectLst/>
              <a:uLnTx/>
              <a:uFillTx/>
              <a:latin typeface="Heebo" pitchFamily="2" charset="-79"/>
              <a:ea typeface="+mn-ea"/>
              <a:cs typeface="Heebo" pitchFamily="2" charset="-79"/>
            </a:endParaRPr>
          </a:p>
        </p:txBody>
      </p:sp>
      <p:grpSp>
        <p:nvGrpSpPr>
          <p:cNvPr id="42" name="Group 41">
            <a:extLst>
              <a:ext uri="{FF2B5EF4-FFF2-40B4-BE49-F238E27FC236}">
                <a16:creationId xmlns:a16="http://schemas.microsoft.com/office/drawing/2014/main" id="{18416FAE-D526-AD84-8FED-95E88F7BB075}"/>
              </a:ext>
            </a:extLst>
          </p:cNvPr>
          <p:cNvGrpSpPr/>
          <p:nvPr/>
        </p:nvGrpSpPr>
        <p:grpSpPr>
          <a:xfrm>
            <a:off x="436700" y="1421374"/>
            <a:ext cx="11152012" cy="1651761"/>
            <a:chOff x="-1" y="2499593"/>
            <a:chExt cx="9176661" cy="1097759"/>
          </a:xfrm>
        </p:grpSpPr>
        <p:sp>
          <p:nvSpPr>
            <p:cNvPr id="43" name="Round Same Side Corner Rectangle 11">
              <a:extLst>
                <a:ext uri="{FF2B5EF4-FFF2-40B4-BE49-F238E27FC236}">
                  <a16:creationId xmlns:a16="http://schemas.microsoft.com/office/drawing/2014/main" id="{63737545-FC27-253B-0A8B-E89873D9CF7A}"/>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31DFCA09-4740-DFBC-81FD-50EC88F92007}"/>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marR="0" lvl="0" indent="-182245"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050" b="0" i="0" u="none" strike="noStrike" kern="1200" cap="none" spc="0" normalizeH="0" baseline="0" noProof="0">
                <a:ln>
                  <a:noFill/>
                </a:ln>
                <a:solidFill>
                  <a:prstClr val="black"/>
                </a:solidFill>
                <a:effectLst/>
                <a:uLnTx/>
                <a:uFillTx/>
                <a:latin typeface="Heebo" pitchFamily="2" charset="-79"/>
                <a:ea typeface="Tahoma" panose="020B0604030504040204" pitchFamily="34" charset="0"/>
                <a:cs typeface="Heebo" pitchFamily="2" charset="-79"/>
              </a:endParaRPr>
            </a:p>
          </p:txBody>
        </p:sp>
      </p:grpSp>
      <p:grpSp>
        <p:nvGrpSpPr>
          <p:cNvPr id="46" name="Group 45">
            <a:extLst>
              <a:ext uri="{FF2B5EF4-FFF2-40B4-BE49-F238E27FC236}">
                <a16:creationId xmlns:a16="http://schemas.microsoft.com/office/drawing/2014/main" id="{15967B04-BC14-DF26-9FC6-359460916A0F}"/>
              </a:ext>
            </a:extLst>
          </p:cNvPr>
          <p:cNvGrpSpPr/>
          <p:nvPr/>
        </p:nvGrpSpPr>
        <p:grpSpPr>
          <a:xfrm>
            <a:off x="459560" y="5315033"/>
            <a:ext cx="11135540" cy="901282"/>
            <a:chOff x="-1" y="2499593"/>
            <a:chExt cx="9176661" cy="1097759"/>
          </a:xfrm>
        </p:grpSpPr>
        <p:sp>
          <p:nvSpPr>
            <p:cNvPr id="47" name="Round Same Side Corner Rectangle 11">
              <a:extLst>
                <a:ext uri="{FF2B5EF4-FFF2-40B4-BE49-F238E27FC236}">
                  <a16:creationId xmlns:a16="http://schemas.microsoft.com/office/drawing/2014/main" id="{1CF2AA21-9142-CDCF-132A-998D3E65F9F5}"/>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35BDD373-158A-B42D-A598-66D8CF3E840B}"/>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marR="0" lvl="0" indent="-182245"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050" b="0" i="0" u="none" strike="noStrike" kern="1200" cap="none" spc="0" normalizeH="0" baseline="0" noProof="0">
                <a:ln>
                  <a:noFill/>
                </a:ln>
                <a:solidFill>
                  <a:prstClr val="black"/>
                </a:solidFill>
                <a:effectLst/>
                <a:uLnTx/>
                <a:uFillTx/>
                <a:latin typeface="Heebo" pitchFamily="2" charset="-79"/>
                <a:ea typeface="Tahoma" panose="020B0604030504040204" pitchFamily="34" charset="0"/>
                <a:cs typeface="Heebo" pitchFamily="2" charset="-79"/>
              </a:endParaRPr>
            </a:p>
          </p:txBody>
        </p:sp>
      </p:grpSp>
      <p:grpSp>
        <p:nvGrpSpPr>
          <p:cNvPr id="7" name="Group 6">
            <a:extLst>
              <a:ext uri="{FF2B5EF4-FFF2-40B4-BE49-F238E27FC236}">
                <a16:creationId xmlns:a16="http://schemas.microsoft.com/office/drawing/2014/main" id="{9AC5A599-847F-2418-977E-840CB16ACB49}"/>
              </a:ext>
            </a:extLst>
          </p:cNvPr>
          <p:cNvGrpSpPr/>
          <p:nvPr/>
        </p:nvGrpSpPr>
        <p:grpSpPr>
          <a:xfrm>
            <a:off x="527732" y="199107"/>
            <a:ext cx="2308146" cy="1252068"/>
            <a:chOff x="1234958" y="231839"/>
            <a:chExt cx="2308146" cy="1252068"/>
          </a:xfrm>
        </p:grpSpPr>
        <p:sp>
          <p:nvSpPr>
            <p:cNvPr id="8" name="Freeform 14">
              <a:extLst>
                <a:ext uri="{FF2B5EF4-FFF2-40B4-BE49-F238E27FC236}">
                  <a16:creationId xmlns:a16="http://schemas.microsoft.com/office/drawing/2014/main" id="{ECFD25F2-C925-2D22-A415-33DC9CBB8FEC}"/>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9" name="Graphic 12">
              <a:extLst>
                <a:ext uri="{FF2B5EF4-FFF2-40B4-BE49-F238E27FC236}">
                  <a16:creationId xmlns:a16="http://schemas.microsoft.com/office/drawing/2014/main" id="{2C464EE5-66BF-E9D6-1120-A5F1EFC6EAA7}"/>
                </a:ext>
              </a:extLst>
            </p:cNvPr>
            <p:cNvGrpSpPr/>
            <p:nvPr/>
          </p:nvGrpSpPr>
          <p:grpSpPr>
            <a:xfrm>
              <a:off x="1464180" y="447542"/>
              <a:ext cx="935291" cy="1036365"/>
              <a:chOff x="1464180" y="447542"/>
              <a:chExt cx="935291" cy="1036365"/>
            </a:xfrm>
          </p:grpSpPr>
          <p:sp>
            <p:nvSpPr>
              <p:cNvPr id="40" name="Freeform 16">
                <a:extLst>
                  <a:ext uri="{FF2B5EF4-FFF2-40B4-BE49-F238E27FC236}">
                    <a16:creationId xmlns:a16="http://schemas.microsoft.com/office/drawing/2014/main" id="{26C43CCA-952B-F1AE-CDCA-5F12B0CC54CA}"/>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41" name="Freeform 17">
                <a:extLst>
                  <a:ext uri="{FF2B5EF4-FFF2-40B4-BE49-F238E27FC236}">
                    <a16:creationId xmlns:a16="http://schemas.microsoft.com/office/drawing/2014/main" id="{89CFE3E8-B89E-FC80-F912-088EAE35BC4A}"/>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49" name="Freeform 18">
                <a:extLst>
                  <a:ext uri="{FF2B5EF4-FFF2-40B4-BE49-F238E27FC236}">
                    <a16:creationId xmlns:a16="http://schemas.microsoft.com/office/drawing/2014/main" id="{63BC5122-04F5-0C5F-DA59-31AA9B7B57EB}"/>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50" name="Freeform 19">
                <a:extLst>
                  <a:ext uri="{FF2B5EF4-FFF2-40B4-BE49-F238E27FC236}">
                    <a16:creationId xmlns:a16="http://schemas.microsoft.com/office/drawing/2014/main" id="{C7D675C5-5089-E438-E103-1D8A13F2AFA7}"/>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10" name="Graphic 12">
              <a:extLst>
                <a:ext uri="{FF2B5EF4-FFF2-40B4-BE49-F238E27FC236}">
                  <a16:creationId xmlns:a16="http://schemas.microsoft.com/office/drawing/2014/main" id="{4891255B-593C-523D-7645-C756D5BA3B55}"/>
                </a:ext>
              </a:extLst>
            </p:cNvPr>
            <p:cNvGrpSpPr/>
            <p:nvPr/>
          </p:nvGrpSpPr>
          <p:grpSpPr>
            <a:xfrm>
              <a:off x="2278365" y="447542"/>
              <a:ext cx="935291" cy="1036365"/>
              <a:chOff x="2278365" y="447542"/>
              <a:chExt cx="935291" cy="1036365"/>
            </a:xfrm>
          </p:grpSpPr>
          <p:sp>
            <p:nvSpPr>
              <p:cNvPr id="32" name="Freeform 21">
                <a:extLst>
                  <a:ext uri="{FF2B5EF4-FFF2-40B4-BE49-F238E27FC236}">
                    <a16:creationId xmlns:a16="http://schemas.microsoft.com/office/drawing/2014/main" id="{CB8235B7-0C29-6A01-37FF-03E7468F4ECD}"/>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33" name="Freeform 22">
                <a:extLst>
                  <a:ext uri="{FF2B5EF4-FFF2-40B4-BE49-F238E27FC236}">
                    <a16:creationId xmlns:a16="http://schemas.microsoft.com/office/drawing/2014/main" id="{0063EE00-13C7-136A-88D3-95D77AB9EDE1}"/>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38" name="Freeform 23">
                <a:extLst>
                  <a:ext uri="{FF2B5EF4-FFF2-40B4-BE49-F238E27FC236}">
                    <a16:creationId xmlns:a16="http://schemas.microsoft.com/office/drawing/2014/main" id="{08D14B8A-A29B-F1C9-739E-D215C7B33BBA}"/>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39" name="Freeform 24">
                <a:extLst>
                  <a:ext uri="{FF2B5EF4-FFF2-40B4-BE49-F238E27FC236}">
                    <a16:creationId xmlns:a16="http://schemas.microsoft.com/office/drawing/2014/main" id="{2BE60759-3B30-50F2-51A6-2E23293A0350}"/>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14" name="Freeform 25">
              <a:extLst>
                <a:ext uri="{FF2B5EF4-FFF2-40B4-BE49-F238E27FC236}">
                  <a16:creationId xmlns:a16="http://schemas.microsoft.com/office/drawing/2014/main" id="{5B6F56AA-3DCF-FA44-206D-3FFE44AB9B0D}"/>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31" name="Freeform 26">
              <a:extLst>
                <a:ext uri="{FF2B5EF4-FFF2-40B4-BE49-F238E27FC236}">
                  <a16:creationId xmlns:a16="http://schemas.microsoft.com/office/drawing/2014/main" id="{0A73044C-7416-A190-B163-22AC75904F69}"/>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sp>
        <p:nvSpPr>
          <p:cNvPr id="5" name="TextBox 4">
            <a:extLst>
              <a:ext uri="{FF2B5EF4-FFF2-40B4-BE49-F238E27FC236}">
                <a16:creationId xmlns:a16="http://schemas.microsoft.com/office/drawing/2014/main" id="{D9159527-4B35-AD22-8409-410E4D9A3DA0}"/>
              </a:ext>
            </a:extLst>
          </p:cNvPr>
          <p:cNvSpPr txBox="1"/>
          <p:nvPr/>
        </p:nvSpPr>
        <p:spPr>
          <a:xfrm>
            <a:off x="436699" y="5315033"/>
            <a:ext cx="11123222" cy="900246"/>
          </a:xfrm>
          <a:prstGeom prst="rect">
            <a:avLst/>
          </a:prstGeom>
          <a:noFill/>
        </p:spPr>
        <p:txBody>
          <a:bodyPr wrap="square" lIns="91440" tIns="45720" rIns="91440" bIns="45720" anchor="t">
            <a:spAutoFit/>
          </a:bodyPr>
          <a:lstStyle/>
          <a:p>
            <a:pPr algn="r" rtl="1">
              <a:lnSpc>
                <a:spcPct val="150000"/>
              </a:lnSpc>
              <a:defRPr/>
            </a:pPr>
            <a:r>
              <a:rPr lang="he-IL" sz="1200" b="1" dirty="0">
                <a:effectLst/>
                <a:latin typeface="Heebo" pitchFamily="2" charset="-79"/>
                <a:cs typeface="Heebo" pitchFamily="2" charset="-79"/>
              </a:rPr>
              <a:t>בשנת הפעילות הראשונה עסקה התוכנית בהתנעת פיילוטים</a:t>
            </a:r>
            <a:r>
              <a:rPr lang="he-IL" sz="1200" dirty="0">
                <a:effectLst/>
                <a:latin typeface="Heebo" pitchFamily="2" charset="-79"/>
                <a:cs typeface="Heebo" pitchFamily="2" charset="-79"/>
              </a:rPr>
              <a:t> שהתמקדו בעיקר </a:t>
            </a:r>
            <a:r>
              <a:rPr lang="he-IL" sz="1200" b="1" dirty="0">
                <a:effectLst/>
                <a:latin typeface="Heebo" pitchFamily="2" charset="-79"/>
                <a:cs typeface="Heebo" pitchFamily="2" charset="-79"/>
              </a:rPr>
              <a:t>בהתערבויות במרחב הציבורי ובהכשרת גורמי עירייה </a:t>
            </a:r>
            <a:r>
              <a:rPr lang="he-IL" sz="1200" dirty="0">
                <a:effectLst/>
                <a:latin typeface="Heebo" pitchFamily="2" charset="-79"/>
                <a:cs typeface="Heebo" pitchFamily="2" charset="-79"/>
              </a:rPr>
              <a:t>למתן מענים לתושבים בשגרה ובחירום, </a:t>
            </a:r>
            <a:br>
              <a:rPr lang="en-US" sz="1200" dirty="0">
                <a:effectLst/>
                <a:latin typeface="Heebo" pitchFamily="2" charset="-79"/>
                <a:cs typeface="Heebo" pitchFamily="2" charset="-79"/>
              </a:rPr>
            </a:br>
            <a:r>
              <a:rPr lang="he-IL" sz="1200" dirty="0">
                <a:effectLst/>
                <a:latin typeface="Heebo" pitchFamily="2" charset="-79"/>
                <a:cs typeface="Heebo" pitchFamily="2" charset="-79"/>
              </a:rPr>
              <a:t>תוך התמודדות עם שגרת עבודה מקוטעת בין היתר לאור הבחירות המקומיות והמלחמה</a:t>
            </a:r>
            <a:r>
              <a:rPr lang="he-IL" sz="1200" dirty="0">
                <a:latin typeface="Heebo" pitchFamily="2" charset="-79"/>
                <a:cs typeface="Heebo" pitchFamily="2" charset="-79"/>
              </a:rPr>
              <a:t>. בשנות הפעילות הנותרות התוכנית תתמקד </a:t>
            </a:r>
            <a:r>
              <a:rPr lang="he-IL" sz="1200" b="1" dirty="0">
                <a:latin typeface="Heebo" pitchFamily="2" charset="-79"/>
                <a:cs typeface="Heebo" pitchFamily="2" charset="-79"/>
              </a:rPr>
              <a:t>בהרחבת פיילוטים ושיתופי פעולה קיימים, וכן בהתנעת יוזמות חדשות ושותפויות נוספות </a:t>
            </a:r>
            <a:r>
              <a:rPr lang="he-IL" sz="1200" dirty="0">
                <a:latin typeface="Heebo" pitchFamily="2" charset="-79"/>
                <a:cs typeface="Heebo" pitchFamily="2" charset="-79"/>
              </a:rPr>
              <a:t>בהתאם לתוכנית העבודה של שנת 2024, לטובת מענה לצורכי הגיל הרך </a:t>
            </a:r>
            <a:r>
              <a:rPr lang="he-IL" sz="1200" b="1" dirty="0">
                <a:latin typeface="Heebo" pitchFamily="2" charset="-79"/>
                <a:cs typeface="Heebo" pitchFamily="2" charset="-79"/>
              </a:rPr>
              <a:t>בשגרה ובחירום</a:t>
            </a:r>
            <a:r>
              <a:rPr lang="he-IL" sz="1200" dirty="0">
                <a:latin typeface="Heebo" pitchFamily="2" charset="-79"/>
                <a:cs typeface="Heebo" pitchFamily="2" charset="-79"/>
              </a:rPr>
              <a:t>, שהותאמו ודויקו לאור מצב החירום המתמשך.</a:t>
            </a:r>
          </a:p>
        </p:txBody>
      </p:sp>
      <p:sp>
        <p:nvSpPr>
          <p:cNvPr id="6" name="TextBox 5">
            <a:extLst>
              <a:ext uri="{FF2B5EF4-FFF2-40B4-BE49-F238E27FC236}">
                <a16:creationId xmlns:a16="http://schemas.microsoft.com/office/drawing/2014/main" id="{08E525D5-1F46-FED1-A293-53A7C5B0E456}"/>
              </a:ext>
            </a:extLst>
          </p:cNvPr>
          <p:cNvSpPr txBox="1"/>
          <p:nvPr/>
        </p:nvSpPr>
        <p:spPr>
          <a:xfrm>
            <a:off x="453173" y="1423980"/>
            <a:ext cx="11152013" cy="1531188"/>
          </a:xfrm>
          <a:prstGeom prst="rect">
            <a:avLst/>
          </a:prstGeom>
          <a:noFill/>
        </p:spPr>
        <p:txBody>
          <a:bodyPr wrap="square" lIns="91440" tIns="45720" rIns="91440" bIns="45720" anchor="t">
            <a:spAutoFit/>
          </a:bodyPr>
          <a:lstStyle/>
          <a:p>
            <a:pPr marL="182245" indent="-182245" algn="r" rtl="1">
              <a:lnSpc>
                <a:spcPct val="150000"/>
              </a:lnSpc>
              <a:buFont typeface="Arial" panose="020B0604020202020204" pitchFamily="34" charset="0"/>
              <a:buChar char="•"/>
              <a:defRPr/>
            </a:pPr>
            <a:r>
              <a:rPr lang="he-IL" sz="1200" u="sng" dirty="0">
                <a:latin typeface="Heebo" pitchFamily="2" charset="-79"/>
                <a:cs typeface="Heebo" pitchFamily="2" charset="-79"/>
              </a:rPr>
              <a:t>פעילויות בשעת חירום ופרויקטים לשיפוץ והתאמת מרחבים ציבוריים</a:t>
            </a:r>
            <a:r>
              <a:rPr lang="he-IL" sz="1200" dirty="0">
                <a:latin typeface="Heebo" pitchFamily="2" charset="-79"/>
                <a:cs typeface="Heebo" pitchFamily="2" charset="-79"/>
              </a:rPr>
              <a:t> לצורכי הגיל הרך, אשר נתנו </a:t>
            </a:r>
            <a:r>
              <a:rPr lang="he-IL" sz="1200" b="1" dirty="0">
                <a:latin typeface="Heebo" pitchFamily="2" charset="-79"/>
                <a:cs typeface="Heebo" pitchFamily="2" charset="-79"/>
              </a:rPr>
              <a:t>מענה למאות בתי אב</a:t>
            </a:r>
            <a:r>
              <a:rPr lang="he-IL" sz="1200" dirty="0">
                <a:latin typeface="Heebo" pitchFamily="2" charset="-79"/>
                <a:cs typeface="Heebo" pitchFamily="2" charset="-79"/>
              </a:rPr>
              <a:t>, הניבו </a:t>
            </a:r>
            <a:r>
              <a:rPr lang="he-IL" sz="1200" b="1" dirty="0">
                <a:latin typeface="Heebo" pitchFamily="2" charset="-79"/>
                <a:cs typeface="Heebo" pitchFamily="2" charset="-79"/>
              </a:rPr>
              <a:t>יחס גבוה מאוד </a:t>
            </a:r>
            <a:r>
              <a:rPr lang="he-IL" sz="1200" dirty="0">
                <a:latin typeface="Heebo" pitchFamily="2" charset="-79"/>
                <a:cs typeface="Heebo" pitchFamily="2" charset="-79"/>
              </a:rPr>
              <a:t>בחישוב השקעה/תושב– </a:t>
            </a:r>
            <a:r>
              <a:rPr lang="he-IL" sz="1200" b="1" dirty="0">
                <a:latin typeface="Heebo" pitchFamily="2" charset="-79"/>
                <a:cs typeface="Heebo" pitchFamily="2" charset="-79"/>
              </a:rPr>
              <a:t>כ-0.1%. </a:t>
            </a:r>
            <a:r>
              <a:rPr lang="he-IL" sz="1200" dirty="0">
                <a:latin typeface="Heebo" pitchFamily="2" charset="-79"/>
                <a:cs typeface="Heebo" pitchFamily="2" charset="-79"/>
              </a:rPr>
              <a:t>מדובר בערכות ובמרחבים ציבוריים שיוכלו להמשיך </a:t>
            </a:r>
            <a:r>
              <a:rPr lang="he-IL" sz="1200" b="1" dirty="0">
                <a:latin typeface="Heebo" pitchFamily="2" charset="-79"/>
                <a:cs typeface="Heebo" pitchFamily="2" charset="-79"/>
              </a:rPr>
              <a:t>לשמש את הילדים ומלוויהם בשנים הבאות</a:t>
            </a:r>
            <a:r>
              <a:rPr lang="he-IL" sz="1200" dirty="0">
                <a:latin typeface="Heebo" pitchFamily="2" charset="-79"/>
                <a:cs typeface="Heebo" pitchFamily="2" charset="-79"/>
              </a:rPr>
              <a:t> (</a:t>
            </a:r>
            <a:r>
              <a:rPr lang="he-IL" sz="1200" u="sng" dirty="0">
                <a:latin typeface="Heebo" pitchFamily="2" charset="-79"/>
                <a:cs typeface="Heebo" pitchFamily="2" charset="-79"/>
              </a:rPr>
              <a:t>אימפקט ארוך טווח</a:t>
            </a:r>
            <a:r>
              <a:rPr lang="he-IL" sz="1200" dirty="0">
                <a:latin typeface="Heebo" pitchFamily="2" charset="-79"/>
                <a:cs typeface="Heebo" pitchFamily="2" charset="-79"/>
              </a:rPr>
              <a:t>).</a:t>
            </a:r>
            <a:endParaRPr lang="he-IL" sz="1200" b="1" dirty="0">
              <a:latin typeface="Heebo" pitchFamily="2" charset="-79"/>
              <a:cs typeface="Heebo" pitchFamily="2" charset="-79"/>
            </a:endParaRPr>
          </a:p>
          <a:p>
            <a:pPr marL="182245" indent="-182245" algn="r" rtl="1">
              <a:lnSpc>
                <a:spcPct val="150000"/>
              </a:lnSpc>
              <a:spcBef>
                <a:spcPts val="600"/>
              </a:spcBef>
              <a:buFont typeface="Arial" panose="020B0604020202020204" pitchFamily="34" charset="0"/>
              <a:buChar char="•"/>
              <a:defRPr/>
            </a:pPr>
            <a:r>
              <a:rPr lang="he-IL" sz="1200" u="sng" dirty="0">
                <a:latin typeface="Heebo" pitchFamily="2" charset="-79"/>
                <a:cs typeface="Heebo" pitchFamily="2" charset="-79"/>
              </a:rPr>
              <a:t>פעילויות תוכן לתושבים ומפגשי שיתוף הציבור</a:t>
            </a:r>
            <a:r>
              <a:rPr lang="he-IL" sz="1200" dirty="0">
                <a:latin typeface="Heebo" pitchFamily="2" charset="-79"/>
                <a:cs typeface="Heebo" pitchFamily="2" charset="-79"/>
              </a:rPr>
              <a:t> השיגו יחס השקעה/משתתף </a:t>
            </a:r>
            <a:r>
              <a:rPr lang="he-IL" sz="1200" b="1" dirty="0">
                <a:latin typeface="Heebo" pitchFamily="2" charset="-79"/>
                <a:cs typeface="Heebo" pitchFamily="2" charset="-79"/>
              </a:rPr>
              <a:t>גבוה של </a:t>
            </a:r>
            <a:r>
              <a:rPr lang="he-IL" sz="1200" b="1">
                <a:latin typeface="Heebo" pitchFamily="2" charset="-79"/>
                <a:cs typeface="Heebo" pitchFamily="2" charset="-79"/>
              </a:rPr>
              <a:t>1.4</a:t>
            </a:r>
            <a:r>
              <a:rPr lang="he-IL" sz="1200" b="1" dirty="0">
                <a:latin typeface="Heebo" pitchFamily="2" charset="-79"/>
                <a:cs typeface="Heebo" pitchFamily="2" charset="-79"/>
              </a:rPr>
              <a:t>%-</a:t>
            </a:r>
            <a:r>
              <a:rPr lang="he-IL" sz="1200" b="1">
                <a:latin typeface="Heebo" pitchFamily="2" charset="-79"/>
                <a:cs typeface="Heebo" pitchFamily="2" charset="-79"/>
              </a:rPr>
              <a:t>2.9</a:t>
            </a:r>
            <a:r>
              <a:rPr lang="he-IL" sz="1200" b="1" dirty="0">
                <a:latin typeface="Heebo" pitchFamily="2" charset="-79"/>
                <a:cs typeface="Heebo" pitchFamily="2" charset="-79"/>
              </a:rPr>
              <a:t>%. </a:t>
            </a:r>
            <a:r>
              <a:rPr kumimoji="0" lang="he-IL" sz="1200" i="0" u="none"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מדובר </a:t>
            </a:r>
            <a:r>
              <a:rPr lang="he-IL" sz="1200" dirty="0">
                <a:solidFill>
                  <a:prstClr val="black"/>
                </a:solidFill>
                <a:latin typeface="Heebo" pitchFamily="2" charset="-79"/>
                <a:ea typeface="Tahoma" panose="020B0604030504040204" pitchFamily="34" charset="0"/>
                <a:cs typeface="Heebo" pitchFamily="2" charset="-79"/>
              </a:rPr>
              <a:t>בפעילויות נקודתיות עם </a:t>
            </a:r>
            <a:r>
              <a:rPr lang="he-IL" sz="1200" b="1" dirty="0">
                <a:solidFill>
                  <a:prstClr val="black"/>
                </a:solidFill>
                <a:latin typeface="Heebo" pitchFamily="2" charset="-79"/>
                <a:ea typeface="Tahoma" panose="020B0604030504040204" pitchFamily="34" charset="0"/>
                <a:cs typeface="Heebo" pitchFamily="2" charset="-79"/>
              </a:rPr>
              <a:t>תרומה קצרת טווח לקשר הורה-ילד ולפיתוח קשרי קהילה, וכן לחיזוק תחושת האמון ברשות.</a:t>
            </a:r>
          </a:p>
          <a:p>
            <a:pPr marL="182245" indent="-182245" algn="r" rtl="1">
              <a:lnSpc>
                <a:spcPct val="150000"/>
              </a:lnSpc>
              <a:buFont typeface="Arial" panose="020B0604020202020204" pitchFamily="34" charset="0"/>
              <a:buChar char="•"/>
              <a:defRPr/>
            </a:pPr>
            <a:r>
              <a:rPr kumimoji="0" lang="he-IL" sz="1200" i="0" u="sng"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הכשרות והרצאות לגורמי עירייה</a:t>
            </a:r>
            <a:r>
              <a:rPr kumimoji="0" lang="he-IL" sz="1200" i="0"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 הניבו </a:t>
            </a:r>
            <a:r>
              <a:rPr kumimoji="0" lang="he-IL" sz="1200" b="1" i="0"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יחס נמוך – 6%-20%. </a:t>
            </a:r>
            <a:r>
              <a:rPr lang="he-IL" sz="1200" b="1" dirty="0">
                <a:solidFill>
                  <a:prstClr val="black"/>
                </a:solidFill>
                <a:latin typeface="Heebo" pitchFamily="2" charset="-79"/>
                <a:ea typeface="Tahoma" panose="020B0604030504040204" pitchFamily="34" charset="0"/>
                <a:cs typeface="Heebo" pitchFamily="2" charset="-79"/>
              </a:rPr>
              <a:t>אימפקט ארוך טווח:</a:t>
            </a:r>
            <a:r>
              <a:rPr lang="en-US" sz="1200" b="1" dirty="0">
                <a:solidFill>
                  <a:prstClr val="black"/>
                </a:solidFill>
                <a:latin typeface="Heebo" pitchFamily="2" charset="-79"/>
                <a:ea typeface="Tahoma" panose="020B0604030504040204" pitchFamily="34" charset="0"/>
                <a:cs typeface="Heebo" pitchFamily="2" charset="-79"/>
              </a:rPr>
              <a:t> </a:t>
            </a:r>
            <a:r>
              <a:rPr lang="he-IL" sz="1200">
                <a:solidFill>
                  <a:prstClr val="black"/>
                </a:solidFill>
                <a:latin typeface="Heebo" pitchFamily="2" charset="-79"/>
                <a:ea typeface="Tahoma" panose="020B0604030504040204" pitchFamily="34" charset="0"/>
                <a:cs typeface="Heebo" pitchFamily="2" charset="-79"/>
              </a:rPr>
              <a:t>המשתתפים </a:t>
            </a:r>
            <a:r>
              <a:rPr kumimoji="0" lang="he-IL" sz="1200" b="0" i="0" u="none" strike="noStrike" kern="1200" cap="none" spc="0" normalizeH="0" baseline="0" noProof="0">
                <a:ln>
                  <a:noFill/>
                </a:ln>
                <a:solidFill>
                  <a:prstClr val="black"/>
                </a:solidFill>
                <a:effectLst/>
                <a:uLnTx/>
                <a:uFillTx/>
                <a:latin typeface="Heebo" pitchFamily="2" charset="-79"/>
                <a:ea typeface="Tahoma" panose="020B0604030504040204" pitchFamily="34" charset="0"/>
                <a:cs typeface="Heebo" pitchFamily="2" charset="-79"/>
              </a:rPr>
              <a:t>נתרמו </a:t>
            </a:r>
            <a:r>
              <a:rPr kumimoji="0" lang="he-IL" sz="1200" b="0" i="0" u="none"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בידע וכלים יישומים </a:t>
            </a:r>
            <a:r>
              <a:rPr kumimoji="0" lang="he-IL" sz="1200" b="0" i="0" u="sng"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לפיתוח מענים לצורכי הגיל הרך בשגרה ובחירום</a:t>
            </a:r>
            <a:r>
              <a:rPr kumimoji="0" lang="he-IL" sz="1200" b="0" i="0" u="none"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a:t>
            </a:r>
            <a:endParaRPr lang="he-IL" sz="1200" b="1" u="sng" dirty="0">
              <a:latin typeface="Heebo" pitchFamily="2" charset="-79"/>
              <a:cs typeface="Heebo" pitchFamily="2" charset="-79"/>
            </a:endParaRPr>
          </a:p>
        </p:txBody>
      </p:sp>
      <p:sp>
        <p:nvSpPr>
          <p:cNvPr id="17" name="TextBox 16">
            <a:extLst>
              <a:ext uri="{FF2B5EF4-FFF2-40B4-BE49-F238E27FC236}">
                <a16:creationId xmlns:a16="http://schemas.microsoft.com/office/drawing/2014/main" id="{D508B9E2-EDE5-A9B4-DDEC-2DE9318A77F3}"/>
              </a:ext>
            </a:extLst>
          </p:cNvPr>
          <p:cNvSpPr txBox="1"/>
          <p:nvPr/>
        </p:nvSpPr>
        <p:spPr>
          <a:xfrm>
            <a:off x="593662" y="3601553"/>
            <a:ext cx="10978579" cy="1177245"/>
          </a:xfrm>
          <a:prstGeom prst="rect">
            <a:avLst/>
          </a:prstGeom>
          <a:noFill/>
        </p:spPr>
        <p:txBody>
          <a:bodyPr wrap="square" lIns="91440" tIns="45720" rIns="91440" bIns="45720" anchor="t">
            <a:spAutoFit/>
          </a:bodyPr>
          <a:lstStyle/>
          <a:p>
            <a:pPr algn="r" rtl="1">
              <a:lnSpc>
                <a:spcPct val="150000"/>
              </a:lnSpc>
              <a:defRPr/>
            </a:pPr>
            <a:r>
              <a:rPr lang="he-IL" sz="1200" dirty="0">
                <a:latin typeface="Heebo" pitchFamily="2" charset="-79"/>
                <a:cs typeface="Heebo" pitchFamily="2" charset="-79"/>
              </a:rPr>
              <a:t>פעילויות </a:t>
            </a:r>
            <a:r>
              <a:rPr lang="he-IL" sz="1200" b="1" dirty="0">
                <a:latin typeface="Heebo" pitchFamily="2" charset="-79"/>
                <a:cs typeface="Heebo" pitchFamily="2" charset="-79"/>
              </a:rPr>
              <a:t>התוכן לתושבים, </a:t>
            </a:r>
            <a:r>
              <a:rPr lang="he-IL" sz="1200" dirty="0">
                <a:latin typeface="Heebo" pitchFamily="2" charset="-79"/>
                <a:cs typeface="Heebo" pitchFamily="2" charset="-79"/>
              </a:rPr>
              <a:t>ההכשרות ופגישות </a:t>
            </a:r>
            <a:r>
              <a:rPr lang="he-IL" sz="1200" b="1" dirty="0">
                <a:latin typeface="Heebo" pitchFamily="2" charset="-79"/>
                <a:cs typeface="Heebo" pitchFamily="2" charset="-79"/>
              </a:rPr>
              <a:t>הייעוץ לגורמי העירייה מומנו על ידי אורבן95</a:t>
            </a:r>
            <a:r>
              <a:rPr lang="he-IL" sz="1200" dirty="0">
                <a:latin typeface="Heebo" pitchFamily="2" charset="-79"/>
                <a:cs typeface="Heebo" pitchFamily="2" charset="-79"/>
              </a:rPr>
              <a:t>, בעוד </a:t>
            </a:r>
            <a:r>
              <a:rPr lang="he-IL" sz="1200" b="1" dirty="0">
                <a:latin typeface="Heebo" pitchFamily="2" charset="-79"/>
                <a:cs typeface="Heebo" pitchFamily="2" charset="-79"/>
              </a:rPr>
              <a:t>התקציב הגדול </a:t>
            </a:r>
            <a:r>
              <a:rPr lang="he-IL" sz="1200" dirty="0">
                <a:latin typeface="Heebo" pitchFamily="2" charset="-79"/>
                <a:cs typeface="Heebo" pitchFamily="2" charset="-79"/>
              </a:rPr>
              <a:t>ליישום התערבויות במרחב הציבורי הגיע מ</a:t>
            </a:r>
            <a:r>
              <a:rPr lang="he-IL" sz="1200" b="1" dirty="0">
                <a:latin typeface="Heebo" pitchFamily="2" charset="-79"/>
                <a:cs typeface="Heebo" pitchFamily="2" charset="-79"/>
              </a:rPr>
              <a:t>עיריית אשדוד. </a:t>
            </a:r>
            <a:br>
              <a:rPr lang="en-US" sz="1200" b="1" dirty="0">
                <a:latin typeface="Heebo" pitchFamily="2" charset="-79"/>
                <a:cs typeface="Heebo" pitchFamily="2" charset="-79"/>
              </a:rPr>
            </a:br>
            <a:r>
              <a:rPr lang="he-IL" sz="1200" dirty="0">
                <a:latin typeface="Heebo" pitchFamily="2" charset="-79"/>
                <a:cs typeface="Heebo" pitchFamily="2" charset="-79"/>
              </a:rPr>
              <a:t>לצד זאת, בתחילת המלחמה הותנעו יוזמות לרווחת התושבים גם בעזרת </a:t>
            </a:r>
            <a:r>
              <a:rPr lang="he-IL" sz="1200" u="sng" dirty="0">
                <a:latin typeface="Heebo" pitchFamily="2" charset="-79"/>
                <a:cs typeface="Heebo" pitchFamily="2" charset="-79"/>
              </a:rPr>
              <a:t>תרומות חיצוניות ומתנדבים.</a:t>
            </a:r>
          </a:p>
          <a:p>
            <a:pPr algn="r" rtl="1">
              <a:lnSpc>
                <a:spcPct val="150000"/>
              </a:lnSpc>
              <a:defRPr/>
            </a:pPr>
            <a:r>
              <a:rPr lang="he-IL" sz="1200" dirty="0">
                <a:latin typeface="Heebo" pitchFamily="2" charset="-79"/>
                <a:cs typeface="Heebo" pitchFamily="2" charset="-79"/>
              </a:rPr>
              <a:t>ההשקעה התקציבית הישירה של אורבן95 באשדוד בשנת 2023 הינה מעל ל- 60,000 ₪, לצד </a:t>
            </a:r>
            <a:r>
              <a:rPr lang="he-IL" sz="1200" b="1" dirty="0">
                <a:latin typeface="Heebo" pitchFamily="2" charset="-79"/>
                <a:cs typeface="Heebo" pitchFamily="2" charset="-79"/>
              </a:rPr>
              <a:t>מינוף משרת מנהלת אורבן95 העירונית, </a:t>
            </a:r>
            <a:r>
              <a:rPr lang="he-IL" sz="1200" dirty="0">
                <a:latin typeface="Heebo" pitchFamily="2" charset="-79"/>
                <a:cs typeface="Heebo" pitchFamily="2" charset="-79"/>
              </a:rPr>
              <a:t>שרקמה את </a:t>
            </a:r>
            <a:r>
              <a:rPr lang="he-IL" sz="1200" b="1" dirty="0">
                <a:latin typeface="Heebo" pitchFamily="2" charset="-79"/>
                <a:cs typeface="Heebo" pitchFamily="2" charset="-79"/>
              </a:rPr>
              <a:t>שיתופי הפעולה בין יחידות העירייה </a:t>
            </a:r>
            <a:r>
              <a:rPr lang="he-IL" sz="1200" dirty="0">
                <a:latin typeface="Heebo" pitchFamily="2" charset="-79"/>
                <a:cs typeface="Heebo" pitchFamily="2" charset="-79"/>
              </a:rPr>
              <a:t>מהם צמחו הפרויקטים (ביניהן מינהלי התפעול וההנדסה האמונים על הפן הלוגיסטי / טכני, ויחידות </a:t>
            </a:r>
            <a:r>
              <a:rPr lang="he-IL" sz="1200" b="1" dirty="0">
                <a:latin typeface="Heebo" pitchFamily="2" charset="-79"/>
                <a:cs typeface="Heebo" pitchFamily="2" charset="-79"/>
              </a:rPr>
              <a:t>מהתחום החברתי-קהילתי </a:t>
            </a:r>
            <a:r>
              <a:rPr lang="he-IL" sz="1200" dirty="0">
                <a:latin typeface="Heebo" pitchFamily="2" charset="-79"/>
                <a:cs typeface="Heebo" pitchFamily="2" charset="-79"/>
              </a:rPr>
              <a:t>כגון מינהלי חינוך ושירותים חברתיים ועוד).</a:t>
            </a:r>
          </a:p>
        </p:txBody>
      </p:sp>
      <p:sp>
        <p:nvSpPr>
          <p:cNvPr id="2" name="TextBox 1">
            <a:extLst>
              <a:ext uri="{FF2B5EF4-FFF2-40B4-BE49-F238E27FC236}">
                <a16:creationId xmlns:a16="http://schemas.microsoft.com/office/drawing/2014/main" id="{F7254762-2CF7-1E93-3A95-9917259EE138}"/>
              </a:ext>
            </a:extLst>
          </p:cNvPr>
          <p:cNvSpPr txBox="1"/>
          <p:nvPr/>
        </p:nvSpPr>
        <p:spPr>
          <a:xfrm>
            <a:off x="3327147" y="537349"/>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rPr>
              <a:t>Executive Summary</a:t>
            </a:r>
            <a:r>
              <a:rPr kumimoji="0" lang="he-IL"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rPr>
              <a:t> </a:t>
            </a:r>
            <a:r>
              <a:rPr kumimoji="0" lang="en-US"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rPr>
              <a:t>Ashdod – Key</a:t>
            </a:r>
            <a:r>
              <a:rPr kumimoji="0" lang="en-US" sz="2800" b="1" i="0" u="none" strike="noStrike" kern="1200" cap="none" spc="0" normalizeH="0" noProof="0" dirty="0">
                <a:ln>
                  <a:noFill/>
                </a:ln>
                <a:solidFill>
                  <a:srgbClr val="40A8AD"/>
                </a:solidFill>
                <a:effectLst/>
                <a:uLnTx/>
                <a:uFillTx/>
                <a:latin typeface="Heebo" pitchFamily="2" charset="-79"/>
                <a:ea typeface="Tahoma" pitchFamily="34" charset="0"/>
                <a:cs typeface="Heebo" pitchFamily="2" charset="-79"/>
              </a:rPr>
              <a:t> Insights</a:t>
            </a:r>
            <a:endParaRPr kumimoji="0" lang="he-IL"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endParaRPr>
          </a:p>
        </p:txBody>
      </p:sp>
    </p:spTree>
    <p:extLst>
      <p:ext uri="{BB962C8B-B14F-4D97-AF65-F5344CB8AC3E}">
        <p14:creationId xmlns:p14="http://schemas.microsoft.com/office/powerpoint/2010/main" val="3046696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 Same Side Corner Rectangle 31">
            <a:extLst>
              <a:ext uri="{FF2B5EF4-FFF2-40B4-BE49-F238E27FC236}">
                <a16:creationId xmlns:a16="http://schemas.microsoft.com/office/drawing/2014/main" id="{C98E3536-BD30-02C7-9CD9-D138D9F683A2}"/>
              </a:ext>
            </a:extLst>
          </p:cNvPr>
          <p:cNvSpPr/>
          <p:nvPr/>
        </p:nvSpPr>
        <p:spPr>
          <a:xfrm rot="16200000">
            <a:off x="3214756" y="477247"/>
            <a:ext cx="2682026" cy="9111535"/>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0" name="Round Same Side Corner Rectangle 29">
            <a:extLst>
              <a:ext uri="{FF2B5EF4-FFF2-40B4-BE49-F238E27FC236}">
                <a16:creationId xmlns:a16="http://schemas.microsoft.com/office/drawing/2014/main" id="{94126B57-B177-770B-C7A6-C7ECE201ED9D}"/>
              </a:ext>
            </a:extLst>
          </p:cNvPr>
          <p:cNvSpPr/>
          <p:nvPr/>
        </p:nvSpPr>
        <p:spPr>
          <a:xfrm rot="16200000">
            <a:off x="8885983" y="3068005"/>
            <a:ext cx="2682024" cy="3930026"/>
          </a:xfrm>
          <a:prstGeom prst="round2SameRect">
            <a:avLst>
              <a:gd name="adj1" fmla="val 8033"/>
              <a:gd name="adj2" fmla="val 0"/>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9" name="Round Same Side Corner Rectangle 8">
            <a:extLst>
              <a:ext uri="{FF2B5EF4-FFF2-40B4-BE49-F238E27FC236}">
                <a16:creationId xmlns:a16="http://schemas.microsoft.com/office/drawing/2014/main" id="{7B214D9B-E293-EA4E-964B-D3256936CBA2}"/>
              </a:ext>
            </a:extLst>
          </p:cNvPr>
          <p:cNvSpPr/>
          <p:nvPr/>
        </p:nvSpPr>
        <p:spPr>
          <a:xfrm rot="16200000">
            <a:off x="3341144" y="-2130096"/>
            <a:ext cx="1954950" cy="8637225"/>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endParaRPr lang="en-IL" dirty="0"/>
          </a:p>
        </p:txBody>
      </p:sp>
      <p:sp>
        <p:nvSpPr>
          <p:cNvPr id="5" name="TextBox 4">
            <a:extLst>
              <a:ext uri="{FF2B5EF4-FFF2-40B4-BE49-F238E27FC236}">
                <a16:creationId xmlns:a16="http://schemas.microsoft.com/office/drawing/2014/main" id="{2EA26F99-2910-0679-7138-42A9842D2DEA}"/>
              </a:ext>
            </a:extLst>
          </p:cNvPr>
          <p:cNvSpPr txBox="1"/>
          <p:nvPr/>
        </p:nvSpPr>
        <p:spPr>
          <a:xfrm>
            <a:off x="32307" y="810490"/>
            <a:ext cx="8255000" cy="245021"/>
          </a:xfrm>
          <a:prstGeom prst="rect">
            <a:avLst/>
          </a:prstGeom>
          <a:noFill/>
        </p:spPr>
        <p:txBody>
          <a:bodyPr wrap="square">
            <a:spAutoFit/>
          </a:bodyPr>
          <a:lstStyle/>
          <a:p>
            <a:pPr marL="182563" marR="0" lvl="0" indent="-182563" algn="r" defTabSz="914400" rtl="1" eaLnBrk="1" fontAlgn="auto" latinLnBrk="0" hangingPunct="1">
              <a:lnSpc>
                <a:spcPct val="100000"/>
              </a:lnSpc>
              <a:spcBef>
                <a:spcPts val="600"/>
              </a:spcBef>
              <a:spcAft>
                <a:spcPts val="0"/>
              </a:spcAft>
              <a:buClrTx/>
              <a:buSzTx/>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sp>
        <p:nvSpPr>
          <p:cNvPr id="8" name="Round Same Side Corner Rectangle 7">
            <a:extLst>
              <a:ext uri="{FF2B5EF4-FFF2-40B4-BE49-F238E27FC236}">
                <a16:creationId xmlns:a16="http://schemas.microsoft.com/office/drawing/2014/main" id="{D9DA5755-09BE-A76A-B67B-1191142DB842}"/>
              </a:ext>
            </a:extLst>
          </p:cNvPr>
          <p:cNvSpPr/>
          <p:nvPr/>
        </p:nvSpPr>
        <p:spPr>
          <a:xfrm rot="16200000">
            <a:off x="9274849" y="223506"/>
            <a:ext cx="1954950" cy="3930025"/>
          </a:xfrm>
          <a:prstGeom prst="round2SameRect">
            <a:avLst>
              <a:gd name="adj1" fmla="val 7298"/>
              <a:gd name="adj2" fmla="val 0"/>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4" name="TextBox 3">
            <a:extLst>
              <a:ext uri="{FF2B5EF4-FFF2-40B4-BE49-F238E27FC236}">
                <a16:creationId xmlns:a16="http://schemas.microsoft.com/office/drawing/2014/main" id="{5F91E8E7-492D-8F8A-9B3D-72459CF6AF96}"/>
              </a:ext>
            </a:extLst>
          </p:cNvPr>
          <p:cNvSpPr txBox="1"/>
          <p:nvPr/>
        </p:nvSpPr>
        <p:spPr>
          <a:xfrm>
            <a:off x="8424583" y="1230507"/>
            <a:ext cx="3742483" cy="2041585"/>
          </a:xfrm>
          <a:prstGeom prst="rect">
            <a:avLst/>
          </a:prstGeom>
          <a:noFill/>
        </p:spPr>
        <p:txBody>
          <a:bodyPr wrap="square">
            <a:spAutoFit/>
          </a:bodyPr>
          <a:lstStyle/>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EC is on the municipal agenda</a:t>
            </a:r>
          </a:p>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Municipal officials are knowledgeable and understanding of EC needs</a:t>
            </a:r>
          </a:p>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Inter-municipal collaborations, onboarding of external stakeholders</a:t>
            </a:r>
          </a:p>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Public space pilots Implementation, providing EC contents and services with municipal investment</a:t>
            </a:r>
          </a:p>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Considering EC needs when planning while pooling external resources</a:t>
            </a:r>
            <a:endParaRPr lang="he-IL" sz="1100" dirty="0">
              <a:solidFill>
                <a:schemeClr val="bg1"/>
              </a:solidFill>
              <a:latin typeface="Heebo" pitchFamily="2" charset="-79"/>
              <a:ea typeface="Tahoma" panose="020B0604030504040204" pitchFamily="34" charset="0"/>
              <a:cs typeface="Heebo" pitchFamily="2" charset="-79"/>
            </a:endParaRPr>
          </a:p>
          <a:p>
            <a:pPr marL="0" indent="0" algn="r" rtl="1">
              <a:buFont typeface="Arial" panose="020B0604020202020204" pitchFamily="34" charset="0"/>
              <a:buNone/>
            </a:pPr>
            <a:endParaRPr lang="he-IL" sz="11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8C904BF3-88ED-4A88-24EC-2426CE97585D}"/>
              </a:ext>
            </a:extLst>
          </p:cNvPr>
          <p:cNvSpPr txBox="1"/>
          <p:nvPr/>
        </p:nvSpPr>
        <p:spPr>
          <a:xfrm>
            <a:off x="8247069" y="810931"/>
            <a:ext cx="3930025" cy="400110"/>
          </a:xfrm>
          <a:prstGeom prst="rect">
            <a:avLst/>
          </a:prstGeom>
          <a:noFill/>
        </p:spPr>
        <p:txBody>
          <a:bodyPr wrap="square">
            <a:spAutoFit/>
          </a:bodyPr>
          <a:lstStyle/>
          <a:p>
            <a:pPr algn="l" rtl="0"/>
            <a:r>
              <a:rPr lang="en-US" sz="2000" b="1" dirty="0">
                <a:solidFill>
                  <a:srgbClr val="CD4E86"/>
                </a:solidFill>
                <a:latin typeface="Heebo" pitchFamily="2" charset="-79"/>
                <a:ea typeface="Tahoma" pitchFamily="34" charset="0"/>
                <a:cs typeface="Heebo" pitchFamily="2" charset="-79"/>
              </a:rPr>
              <a:t>Municipal Officials and Partners</a:t>
            </a:r>
            <a:endParaRPr lang="he-IL" sz="2000" b="1" dirty="0">
              <a:solidFill>
                <a:srgbClr val="CD4E86"/>
              </a:solidFill>
              <a:latin typeface="Heebo" pitchFamily="2" charset="-79"/>
              <a:ea typeface="Tahoma" pitchFamily="34" charset="0"/>
              <a:cs typeface="Heebo" pitchFamily="2" charset="-79"/>
            </a:endParaRPr>
          </a:p>
        </p:txBody>
      </p:sp>
      <p:sp>
        <p:nvSpPr>
          <p:cNvPr id="29" name="TextBox 28">
            <a:extLst>
              <a:ext uri="{FF2B5EF4-FFF2-40B4-BE49-F238E27FC236}">
                <a16:creationId xmlns:a16="http://schemas.microsoft.com/office/drawing/2014/main" id="{3ADBA99F-B6E1-3480-494F-B1BE4DD9653F}"/>
              </a:ext>
            </a:extLst>
          </p:cNvPr>
          <p:cNvSpPr txBox="1"/>
          <p:nvPr/>
        </p:nvSpPr>
        <p:spPr>
          <a:xfrm>
            <a:off x="8247069" y="3291897"/>
            <a:ext cx="3944930" cy="707886"/>
          </a:xfrm>
          <a:prstGeom prst="rect">
            <a:avLst/>
          </a:prstGeom>
          <a:noFill/>
        </p:spPr>
        <p:txBody>
          <a:bodyPr wrap="square">
            <a:spAutoFit/>
          </a:bodyPr>
          <a:lstStyle/>
          <a:p>
            <a:pPr algn="l" rtl="0"/>
            <a:r>
              <a:rPr lang="en-US" sz="2000" b="1" dirty="0">
                <a:solidFill>
                  <a:srgbClr val="9ABC56"/>
                </a:solidFill>
                <a:latin typeface="Heebo" pitchFamily="2" charset="-79"/>
                <a:ea typeface="Tahoma" panose="020B0604030504040204" pitchFamily="34" charset="0"/>
                <a:cs typeface="Heebo" pitchFamily="2" charset="-79"/>
              </a:rPr>
              <a:t>Young Children and Their Caregivers</a:t>
            </a:r>
            <a:endParaRPr lang="he-IL" sz="2000" b="1" dirty="0">
              <a:solidFill>
                <a:srgbClr val="9ABC56"/>
              </a:solidFill>
              <a:latin typeface="Heebo" pitchFamily="2" charset="-79"/>
              <a:ea typeface="Tahoma" panose="020B0604030504040204" pitchFamily="34" charset="0"/>
              <a:cs typeface="Heebo" pitchFamily="2" charset="-79"/>
            </a:endParaRPr>
          </a:p>
        </p:txBody>
      </p:sp>
      <p:sp>
        <p:nvSpPr>
          <p:cNvPr id="36" name="Rectangle 35">
            <a:extLst>
              <a:ext uri="{FF2B5EF4-FFF2-40B4-BE49-F238E27FC236}">
                <a16:creationId xmlns:a16="http://schemas.microsoft.com/office/drawing/2014/main" id="{56F75B48-4340-8034-B763-89918FB8B65B}"/>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7" name="מציין מיקום של מספר שקופית 5">
            <a:extLst>
              <a:ext uri="{FF2B5EF4-FFF2-40B4-BE49-F238E27FC236}">
                <a16:creationId xmlns:a16="http://schemas.microsoft.com/office/drawing/2014/main" id="{336DC356-7594-73EA-7DD3-46F7A484C777}"/>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21</a:t>
            </a:fld>
            <a:endParaRPr lang="he-IL">
              <a:latin typeface="Heebo" pitchFamily="2" charset="-79"/>
              <a:cs typeface="Heebo" pitchFamily="2" charset="-79"/>
            </a:endParaRPr>
          </a:p>
        </p:txBody>
      </p:sp>
      <p:sp>
        <p:nvSpPr>
          <p:cNvPr id="20" name="TextBox 19">
            <a:extLst>
              <a:ext uri="{FF2B5EF4-FFF2-40B4-BE49-F238E27FC236}">
                <a16:creationId xmlns:a16="http://schemas.microsoft.com/office/drawing/2014/main" id="{F209FB0D-EB32-374C-00DE-6F9EE0B8CE3E}"/>
              </a:ext>
            </a:extLst>
          </p:cNvPr>
          <p:cNvSpPr txBox="1"/>
          <p:nvPr/>
        </p:nvSpPr>
        <p:spPr>
          <a:xfrm>
            <a:off x="-435498" y="3820250"/>
            <a:ext cx="4129893" cy="502702"/>
          </a:xfrm>
          <a:prstGeom prst="rect">
            <a:avLst/>
          </a:prstGeom>
          <a:noFill/>
        </p:spPr>
        <p:txBody>
          <a:bodyPr wrap="square">
            <a:spAutoFit/>
          </a:bodyPr>
          <a:lstStyle/>
          <a:p>
            <a:pPr>
              <a:lnSpc>
                <a:spcPts val="1600"/>
              </a:lnSpc>
            </a:pPr>
            <a:endParaRPr lang="he-IL" sz="1200" b="1" dirty="0">
              <a:solidFill>
                <a:srgbClr val="CD4E86"/>
              </a:solidFill>
              <a:latin typeface="Heebo" pitchFamily="2" charset="-79"/>
              <a:ea typeface="Tahoma" panose="020B0604030504040204" pitchFamily="34" charset="0"/>
              <a:cs typeface="Heebo" pitchFamily="2" charset="-79"/>
            </a:endParaRPr>
          </a:p>
          <a:p>
            <a:pPr marL="171450" indent="-171450">
              <a:lnSpc>
                <a:spcPts val="1600"/>
              </a:lnSpc>
              <a:buFont typeface="Arial" panose="020B0604020202020204" pitchFamily="34" charset="0"/>
              <a:buChar char="•"/>
            </a:pPr>
            <a:endParaRPr lang="he-IL" sz="1200" b="1" dirty="0">
              <a:solidFill>
                <a:srgbClr val="CD4E86"/>
              </a:solidFill>
              <a:latin typeface="Heebo" pitchFamily="2" charset="-79"/>
              <a:ea typeface="Tahoma" panose="020B0604030504040204" pitchFamily="34" charset="0"/>
              <a:cs typeface="Heebo" pitchFamily="2" charset="-79"/>
            </a:endParaRPr>
          </a:p>
        </p:txBody>
      </p:sp>
      <p:sp>
        <p:nvSpPr>
          <p:cNvPr id="6" name="TextBox 5">
            <a:extLst>
              <a:ext uri="{FF2B5EF4-FFF2-40B4-BE49-F238E27FC236}">
                <a16:creationId xmlns:a16="http://schemas.microsoft.com/office/drawing/2014/main" id="{684AA6BA-64BE-6998-9BC9-A27477702CA8}"/>
              </a:ext>
            </a:extLst>
          </p:cNvPr>
          <p:cNvSpPr txBox="1"/>
          <p:nvPr/>
        </p:nvSpPr>
        <p:spPr>
          <a:xfrm>
            <a:off x="23944" y="1368590"/>
            <a:ext cx="8255000" cy="1692771"/>
          </a:xfrm>
          <a:prstGeom prst="rect">
            <a:avLst/>
          </a:prstGeom>
          <a:noFill/>
        </p:spPr>
        <p:txBody>
          <a:bodyPr wrap="square">
            <a:spAutoFit/>
          </a:bodyPr>
          <a:lstStyle/>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מנהלת אורבן95 העירונית מקדמת שיתופי פעולה בין יחידות עירוניות שונות לטובת הגיל הרך: פעילויות להורים ולילדים יחד עם מנהלת קהילת אשדודטף, וכן עם מנהל מיזם </a:t>
            </a:r>
            <a:r>
              <a:rPr lang="en-US" sz="1100" dirty="0">
                <a:latin typeface="Heebo" pitchFamily="2" charset="-79"/>
                <a:ea typeface="Tahoma" panose="020B0604030504040204" pitchFamily="34" charset="0"/>
                <a:cs typeface="Heebo" pitchFamily="2" charset="-79"/>
              </a:rPr>
              <a:t>Muni100</a:t>
            </a:r>
            <a:r>
              <a:rPr lang="he-IL" sz="1100" dirty="0">
                <a:latin typeface="Heebo" pitchFamily="2" charset="-79"/>
                <a:ea typeface="Tahoma" panose="020B0604030504040204" pitchFamily="34" charset="0"/>
                <a:cs typeface="Heebo" pitchFamily="2" charset="-79"/>
              </a:rPr>
              <a:t>, תוך איגום משאבים המוקצים לטובת חיזוק הקשר הבין-דורי.</a:t>
            </a:r>
            <a:endParaRPr lang="he-IL" sz="1100" dirty="0">
              <a:highlight>
                <a:srgbClr val="FFFF00"/>
              </a:highlight>
              <a:latin typeface="Heebo" pitchFamily="2" charset="-79"/>
              <a:ea typeface="Tahoma" panose="020B0604030504040204" pitchFamily="34" charset="0"/>
              <a:cs typeface="Heebo" pitchFamily="2" charset="-79"/>
            </a:endParaRP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כ-15 עובדי עירייה השתתפו בהכשרות שהקנו להם ידע וכלים לשילוב צורכי הגיל הרך בתכנון והשראה ליישום פרויקטים לשיפור המרחב הציבורי ומבני ציבור בהתאם לעקרונות אורבן95 (הקמת מרכז גיל רך, הקמת מרכז חוסן לילדי העיר, המתמודדים עם מצב חירום מתמשך)</a:t>
            </a: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משתתפי ההכשרות ציינו כי המפגשים פתחו בפניהם הזדמנויות חדשות לממשקי עבודה משותפים עם גורמים חדשים.</a:t>
            </a: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עיריית אשדוד השקיעה כ-1,000,000 ש"ח בשיפוץ 2 גינות משחק ברובעים שבמיקוד, והתאמת לצורכי בני הגיל הרך ומלוויהם.</a:t>
            </a: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גורמים בעיריית אשדוד קיימו למידת עמיתים עם ערי העוגן האחרות במסגרת סיור בתל אביב ואירוח של הצוות העירוני של בית שמש באשדוד.</a:t>
            </a:r>
            <a:endParaRPr lang="en-IL" sz="1100" dirty="0">
              <a:latin typeface="Heebo" pitchFamily="2" charset="-79"/>
              <a:ea typeface="Tahoma" panose="020B0604030504040204" pitchFamily="34" charset="0"/>
              <a:cs typeface="Heebo" pitchFamily="2" charset="-79"/>
            </a:endParaRPr>
          </a:p>
        </p:txBody>
      </p:sp>
      <p:sp>
        <p:nvSpPr>
          <p:cNvPr id="12" name="TextBox 11">
            <a:extLst>
              <a:ext uri="{FF2B5EF4-FFF2-40B4-BE49-F238E27FC236}">
                <a16:creationId xmlns:a16="http://schemas.microsoft.com/office/drawing/2014/main" id="{3CA55C9D-407C-F52F-2A8B-891B02861807}"/>
              </a:ext>
            </a:extLst>
          </p:cNvPr>
          <p:cNvSpPr txBox="1"/>
          <p:nvPr/>
        </p:nvSpPr>
        <p:spPr>
          <a:xfrm>
            <a:off x="829354" y="4105157"/>
            <a:ext cx="7432627" cy="284693"/>
          </a:xfrm>
          <a:prstGeom prst="rect">
            <a:avLst/>
          </a:prstGeom>
          <a:noFill/>
        </p:spPr>
        <p:txBody>
          <a:bodyPr wrap="square">
            <a:spAutoFit/>
          </a:bodyPr>
          <a:lstStyle/>
          <a:p>
            <a:pPr marL="176213" indent="-176213">
              <a:lnSpc>
                <a:spcPts val="1500"/>
              </a:lnSpc>
              <a:buFont typeface="Arial" panose="020B0604020202020204" pitchFamily="34" charset="0"/>
              <a:buChar char="•"/>
            </a:pPr>
            <a:endParaRPr lang="en-IL" sz="1100" dirty="0">
              <a:latin typeface="Heebo" pitchFamily="2" charset="-79"/>
              <a:ea typeface="Tahoma" panose="020B0604030504040204" pitchFamily="34" charset="0"/>
              <a:cs typeface="Heebo" pitchFamily="2" charset="-79"/>
            </a:endParaRPr>
          </a:p>
        </p:txBody>
      </p:sp>
      <p:sp>
        <p:nvSpPr>
          <p:cNvPr id="13" name="TextBox 12">
            <a:extLst>
              <a:ext uri="{FF2B5EF4-FFF2-40B4-BE49-F238E27FC236}">
                <a16:creationId xmlns:a16="http://schemas.microsoft.com/office/drawing/2014/main" id="{56E907F6-9AB1-A456-F511-8E49E0AC6AC8}"/>
              </a:ext>
            </a:extLst>
          </p:cNvPr>
          <p:cNvSpPr txBox="1"/>
          <p:nvPr/>
        </p:nvSpPr>
        <p:spPr>
          <a:xfrm>
            <a:off x="136735" y="4105157"/>
            <a:ext cx="8115289" cy="1923604"/>
          </a:xfrm>
          <a:prstGeom prst="rect">
            <a:avLst/>
          </a:prstGeom>
          <a:noFill/>
        </p:spPr>
        <p:txBody>
          <a:bodyPr wrap="square">
            <a:spAutoFit/>
          </a:bodyPr>
          <a:lstStyle/>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כ-100 תושבים וילדיהם השתתפו ב-2  אירועי שיתוף ציבור לקראת שיפוץ גינות באזורי ההתערבות שנבחרו.</a:t>
            </a: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שיפוץ הגינות, המשרתות קהל של כ-4,700 ילדים בגילי לידה עד 6,  זכה לשביעות רצון כללית גבוהה ותרם לפיתוח קהילתיות. </a:t>
            </a:r>
            <a:br>
              <a:rPr lang="en-US" sz="1100" dirty="0">
                <a:latin typeface="Heebo" pitchFamily="2" charset="-79"/>
                <a:ea typeface="Tahoma" panose="020B0604030504040204" pitchFamily="34" charset="0"/>
                <a:cs typeface="Heebo" pitchFamily="2" charset="-79"/>
              </a:rPr>
            </a:br>
            <a:r>
              <a:rPr lang="he-IL" sz="1100" dirty="0">
                <a:latin typeface="Heebo" pitchFamily="2" charset="-79"/>
                <a:ea typeface="Tahoma" panose="020B0604030504040204" pitchFamily="34" charset="0"/>
                <a:cs typeface="Heebo" pitchFamily="2" charset="-79"/>
              </a:rPr>
              <a:t>התושבים דיווחו על עלייה בתדירות הביקור בגינות, וציינו כי אזורי ההתערבות לאחר השיפוץ בטוחים ובטיחותיים יותר לשימוש ילדיהם.</a:t>
            </a:r>
            <a:endParaRPr lang="he-IL" sz="1100" dirty="0">
              <a:highlight>
                <a:srgbClr val="FFFF00"/>
              </a:highlight>
              <a:latin typeface="Heebo" pitchFamily="2" charset="-79"/>
              <a:ea typeface="Tahoma" panose="020B0604030504040204" pitchFamily="34" charset="0"/>
              <a:cs typeface="Heebo" pitchFamily="2" charset="-79"/>
            </a:endParaRP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כ-50 ילדים בגיל הרך ומלוויהם השתתפו בפעילויות 'סיפורי </a:t>
            </a:r>
            <a:r>
              <a:rPr lang="he-IL" sz="1100" dirty="0" err="1">
                <a:latin typeface="Heebo" pitchFamily="2" charset="-79"/>
                <a:ea typeface="Tahoma" panose="020B0604030504040204" pitchFamily="34" charset="0"/>
                <a:cs typeface="Heebo" pitchFamily="2" charset="-79"/>
              </a:rPr>
              <a:t>ספתא</a:t>
            </a:r>
            <a:r>
              <a:rPr lang="he-IL" sz="1100" dirty="0">
                <a:latin typeface="Heebo" pitchFamily="2" charset="-79"/>
                <a:ea typeface="Tahoma" panose="020B0604030504040204" pitchFamily="34" charset="0"/>
                <a:cs typeface="Heebo" pitchFamily="2" charset="-79"/>
              </a:rPr>
              <a:t>', שזכו לשביעות רצון גבוהה ועודדו משחק משותף מלווה-ילד ופיתוח קשרי קהילה. </a:t>
            </a: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בתחילת המלחמה כ-800 משפחות קיבלו 'ערכות חירום' לילדי העיר, שחולקו על ידי כ-25 מתנדבים ועובדי עירייה בהובלת מנהלת אורבן95 העירונית. הערכות תרמו לחיזוק יכולת ההתמודדות עם תחושות דחק וחרדה ולהגברת תחושת האמון ברשות. </a:t>
            </a: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בשבוע הראשון למלחמה השתתפו למעלה מ-150 מילדי העיר במפגשים מקוונים להקראת סיפור בהנחיית כ-5 גננות מתנדבות.</a:t>
            </a:r>
          </a:p>
        </p:txBody>
      </p:sp>
      <p:sp>
        <p:nvSpPr>
          <p:cNvPr id="3" name="TextBox 2">
            <a:extLst>
              <a:ext uri="{FF2B5EF4-FFF2-40B4-BE49-F238E27FC236}">
                <a16:creationId xmlns:a16="http://schemas.microsoft.com/office/drawing/2014/main" id="{2692545E-5860-3835-FFE4-B13D68A5A5C9}"/>
              </a:ext>
            </a:extLst>
          </p:cNvPr>
          <p:cNvSpPr txBox="1"/>
          <p:nvPr/>
        </p:nvSpPr>
        <p:spPr>
          <a:xfrm>
            <a:off x="8287307" y="3835186"/>
            <a:ext cx="3894743" cy="2233945"/>
          </a:xfrm>
          <a:prstGeom prst="rect">
            <a:avLst/>
          </a:prstGeom>
          <a:noFill/>
        </p:spPr>
        <p:txBody>
          <a:bodyPr wrap="square">
            <a:spAutoFit/>
          </a:bodyPr>
          <a:lstStyle/>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Scope of public spaces and EC activities </a:t>
            </a:r>
          </a:p>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Use of spaces, services consumption &amp; satisfaction</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Sense of security and safety in intervention areas</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Trust in the local authority and public participation events</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Familiarity with Urban95 and repeated participation</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spcAft>
                <a:spcPts val="0"/>
              </a:spcAft>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Acquiring knowledge and tools, parental well-being (including dealing stress and anxiety)</a:t>
            </a:r>
          </a:p>
          <a:p>
            <a:pPr marL="285750" indent="-285750" algn="l" rtl="0">
              <a:spcBef>
                <a:spcPts val="500"/>
              </a:spcBef>
              <a:spcAft>
                <a:spcPts val="0"/>
              </a:spcAft>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Joint caregiver-child play &amp; time spent in public spaces</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spcAft>
                <a:spcPts val="0"/>
              </a:spcAft>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Community and social belonging</a:t>
            </a:r>
            <a:endParaRPr lang="he-IL" sz="1100" dirty="0">
              <a:solidFill>
                <a:schemeClr val="bg1"/>
              </a:solidFill>
              <a:latin typeface="Heebo" pitchFamily="2" charset="-79"/>
              <a:ea typeface="Tahoma" panose="020B0604030504040204" pitchFamily="34" charset="0"/>
              <a:cs typeface="Heebo" pitchFamily="2" charset="-79"/>
            </a:endParaRPr>
          </a:p>
        </p:txBody>
      </p:sp>
      <p:sp>
        <p:nvSpPr>
          <p:cNvPr id="10" name="TextBox 9">
            <a:extLst>
              <a:ext uri="{FF2B5EF4-FFF2-40B4-BE49-F238E27FC236}">
                <a16:creationId xmlns:a16="http://schemas.microsoft.com/office/drawing/2014/main" id="{9CB5D52A-F287-44D4-7E7B-4242AD0A3474}"/>
              </a:ext>
            </a:extLst>
          </p:cNvPr>
          <p:cNvSpPr txBox="1"/>
          <p:nvPr/>
        </p:nvSpPr>
        <p:spPr>
          <a:xfrm>
            <a:off x="503058" y="296435"/>
            <a:ext cx="122737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rPr>
              <a:t>Executive Summary - Urban95 </a:t>
            </a:r>
            <a:r>
              <a:rPr lang="en-US" sz="2000" dirty="0" err="1">
                <a:solidFill>
                  <a:srgbClr val="40A8AD"/>
                </a:solidFill>
              </a:rPr>
              <a:t>Ahsdod</a:t>
            </a:r>
            <a:r>
              <a:rPr lang="en-US" sz="2000" dirty="0">
                <a:solidFill>
                  <a:srgbClr val="40A8AD"/>
                </a:solidFill>
              </a:rPr>
              <a:t> Outcomes in 2023 Based on Evaluation Indicators</a:t>
            </a:r>
            <a:endParaRPr lang="he-IL" sz="2000" b="1" dirty="0">
              <a:solidFill>
                <a:srgbClr val="40A8AD"/>
              </a:solidFill>
            </a:endParaRPr>
          </a:p>
        </p:txBody>
      </p:sp>
    </p:spTree>
    <p:extLst>
      <p:ext uri="{BB962C8B-B14F-4D97-AF65-F5344CB8AC3E}">
        <p14:creationId xmlns:p14="http://schemas.microsoft.com/office/powerpoint/2010/main" val="3629773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4"/>
          <p:cNvSpPr/>
          <p:nvPr/>
        </p:nvSpPr>
        <p:spPr>
          <a:xfrm>
            <a:off x="247650" y="708314"/>
            <a:ext cx="11591325" cy="388568"/>
          </a:xfrm>
          <a:prstGeom prst="rect">
            <a:avLst/>
          </a:prstGeom>
          <a:noFill/>
        </p:spPr>
        <p:txBody>
          <a:bodyPr wrap="square" lIns="91440" tIns="45720" rIns="91440" bIns="45720" anchor="t">
            <a:spAutoFit/>
          </a:bodyPr>
          <a:lstStyle/>
          <a:p>
            <a:pPr algn="l" rtl="0" fontAlgn="base">
              <a:lnSpc>
                <a:spcPct val="150000"/>
              </a:lnSpc>
              <a:spcBef>
                <a:spcPts val="800"/>
              </a:spcBef>
              <a:buClr>
                <a:srgbClr val="358B8F"/>
              </a:buClr>
              <a:buSzPct val="150000"/>
              <a:defRPr/>
            </a:pPr>
            <a:r>
              <a:rPr lang="en-GB" sz="1400" b="1" dirty="0">
                <a:latin typeface="Heebo" pitchFamily="2" charset="-79"/>
                <a:ea typeface="Tahoma"/>
                <a:cs typeface="Heebo" pitchFamily="2" charset="-79"/>
              </a:rPr>
              <a:t>Services and Activities for Residents (Routine and in state of Emergency) </a:t>
            </a:r>
            <a:endParaRPr lang="he-IL" sz="1400" b="1" dirty="0">
              <a:latin typeface="Heebo" pitchFamily="2" charset="-79"/>
              <a:ea typeface="Tahoma"/>
              <a:cs typeface="Heebo" pitchFamily="2" charset="-79"/>
            </a:endParaRPr>
          </a:p>
        </p:txBody>
      </p:sp>
      <p:sp>
        <p:nvSpPr>
          <p:cNvPr id="2" name="TextBox 1">
            <a:extLst>
              <a:ext uri="{FF2B5EF4-FFF2-40B4-BE49-F238E27FC236}">
                <a16:creationId xmlns:a16="http://schemas.microsoft.com/office/drawing/2014/main" id="{D321F8E4-224B-9900-5B37-31D8225067A7}"/>
              </a:ext>
            </a:extLst>
          </p:cNvPr>
          <p:cNvSpPr txBox="1"/>
          <p:nvPr/>
        </p:nvSpPr>
        <p:spPr>
          <a:xfrm>
            <a:off x="7444086" y="6630086"/>
            <a:ext cx="4334257" cy="230832"/>
          </a:xfrm>
          <a:prstGeom prst="rect">
            <a:avLst/>
          </a:prstGeom>
          <a:noFill/>
        </p:spPr>
        <p:txBody>
          <a:bodyPr wrap="square" rtlCol="1">
            <a:spAutoFit/>
          </a:bodyPr>
          <a:lstStyle/>
          <a:p>
            <a:pPr algn="r" rtl="1"/>
            <a:r>
              <a:rPr lang="he-IL" sz="900" dirty="0">
                <a:solidFill>
                  <a:schemeClr val="bg1">
                    <a:lumMod val="65000"/>
                  </a:schemeClr>
                </a:solidFill>
                <a:latin typeface="Heebo" pitchFamily="2" charset="-79"/>
                <a:ea typeface="Tahoma" panose="020B0604030504040204" pitchFamily="34" charset="0"/>
                <a:cs typeface="Heebo" pitchFamily="2" charset="-79"/>
              </a:rPr>
              <a:t>*לפי נתונים שנמסרו ממנהלת </a:t>
            </a:r>
            <a:r>
              <a:rPr lang="en-US" sz="900" dirty="0">
                <a:solidFill>
                  <a:schemeClr val="bg1">
                    <a:lumMod val="65000"/>
                  </a:schemeClr>
                </a:solidFill>
                <a:latin typeface="Heebo" pitchFamily="2" charset="-79"/>
                <a:ea typeface="Tahoma" panose="020B0604030504040204" pitchFamily="34" charset="0"/>
                <a:cs typeface="Heebo" pitchFamily="2" charset="-79"/>
              </a:rPr>
              <a:t>Urban95</a:t>
            </a:r>
            <a:r>
              <a:rPr lang="he-IL" sz="900" dirty="0">
                <a:solidFill>
                  <a:schemeClr val="bg1">
                    <a:lumMod val="65000"/>
                  </a:schemeClr>
                </a:solidFill>
                <a:latin typeface="Heebo" pitchFamily="2" charset="-79"/>
                <a:ea typeface="Tahoma" panose="020B0604030504040204" pitchFamily="34" charset="0"/>
                <a:cs typeface="Heebo" pitchFamily="2" charset="-79"/>
              </a:rPr>
              <a:t> אשדוד</a:t>
            </a:r>
          </a:p>
        </p:txBody>
      </p:sp>
      <p:sp>
        <p:nvSpPr>
          <p:cNvPr id="10" name="Rectangle 9">
            <a:extLst>
              <a:ext uri="{FF2B5EF4-FFF2-40B4-BE49-F238E27FC236}">
                <a16:creationId xmlns:a16="http://schemas.microsoft.com/office/drawing/2014/main"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22</a:t>
            </a:fld>
            <a:endParaRPr lang="he-IL">
              <a:latin typeface="Heebo" pitchFamily="2" charset="-79"/>
              <a:cs typeface="Heebo" pitchFamily="2" charset="-79"/>
            </a:endParaRPr>
          </a:p>
        </p:txBody>
      </p:sp>
      <p:graphicFrame>
        <p:nvGraphicFramePr>
          <p:cNvPr id="3" name="Table 2">
            <a:extLst>
              <a:ext uri="{FF2B5EF4-FFF2-40B4-BE49-F238E27FC236}">
                <a16:creationId xmlns:a16="http://schemas.microsoft.com/office/drawing/2014/main" id="{8FC02C5B-4E1E-BB4A-CF86-30C6112F006E}"/>
              </a:ext>
            </a:extLst>
          </p:cNvPr>
          <p:cNvGraphicFramePr>
            <a:graphicFrameLocks noGrp="1"/>
          </p:cNvGraphicFramePr>
          <p:nvPr>
            <p:extLst>
              <p:ext uri="{D42A27DB-BD31-4B8C-83A1-F6EECF244321}">
                <p14:modId xmlns:p14="http://schemas.microsoft.com/office/powerpoint/2010/main" val="2758720508"/>
              </p:ext>
            </p:extLst>
          </p:nvPr>
        </p:nvGraphicFramePr>
        <p:xfrm>
          <a:off x="228601" y="1090363"/>
          <a:ext cx="11559221" cy="2591220"/>
        </p:xfrm>
        <a:graphic>
          <a:graphicData uri="http://schemas.openxmlformats.org/drawingml/2006/table">
            <a:tbl>
              <a:tblPr>
                <a:tableStyleId>{5940675A-B579-460E-94D1-54222C63F5DA}</a:tableStyleId>
              </a:tblPr>
              <a:tblGrid>
                <a:gridCol w="2177097">
                  <a:extLst>
                    <a:ext uri="{9D8B030D-6E8A-4147-A177-3AD203B41FA5}">
                      <a16:colId xmlns:a16="http://schemas.microsoft.com/office/drawing/2014/main" val="2889503607"/>
                    </a:ext>
                  </a:extLst>
                </a:gridCol>
                <a:gridCol w="1295400">
                  <a:extLst>
                    <a:ext uri="{9D8B030D-6E8A-4147-A177-3AD203B41FA5}">
                      <a16:colId xmlns:a16="http://schemas.microsoft.com/office/drawing/2014/main" val="4082417222"/>
                    </a:ext>
                  </a:extLst>
                </a:gridCol>
                <a:gridCol w="3143885">
                  <a:extLst>
                    <a:ext uri="{9D8B030D-6E8A-4147-A177-3AD203B41FA5}">
                      <a16:colId xmlns:a16="http://schemas.microsoft.com/office/drawing/2014/main" val="3563947617"/>
                    </a:ext>
                  </a:extLst>
                </a:gridCol>
                <a:gridCol w="2259957">
                  <a:extLst>
                    <a:ext uri="{9D8B030D-6E8A-4147-A177-3AD203B41FA5}">
                      <a16:colId xmlns:a16="http://schemas.microsoft.com/office/drawing/2014/main" val="2505817973"/>
                    </a:ext>
                  </a:extLst>
                </a:gridCol>
                <a:gridCol w="662474">
                  <a:extLst>
                    <a:ext uri="{9D8B030D-6E8A-4147-A177-3AD203B41FA5}">
                      <a16:colId xmlns:a16="http://schemas.microsoft.com/office/drawing/2014/main" val="3011469073"/>
                    </a:ext>
                  </a:extLst>
                </a:gridCol>
                <a:gridCol w="946969">
                  <a:extLst>
                    <a:ext uri="{9D8B030D-6E8A-4147-A177-3AD203B41FA5}">
                      <a16:colId xmlns:a16="http://schemas.microsoft.com/office/drawing/2014/main" val="1516403962"/>
                    </a:ext>
                  </a:extLst>
                </a:gridCol>
                <a:gridCol w="1073439">
                  <a:extLst>
                    <a:ext uri="{9D8B030D-6E8A-4147-A177-3AD203B41FA5}">
                      <a16:colId xmlns:a16="http://schemas.microsoft.com/office/drawing/2014/main" val="2518598940"/>
                    </a:ext>
                  </a:extLst>
                </a:gridCol>
              </a:tblGrid>
              <a:tr h="303206">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422323">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שיתוף ציבור ושיפוץ גינת משחק "</a:t>
                      </a:r>
                      <a:r>
                        <a:rPr lang="he-IL" sz="1100" b="1" kern="1200" dirty="0" err="1">
                          <a:solidFill>
                            <a:schemeClr val="tx1"/>
                          </a:solidFill>
                          <a:latin typeface="Heebo" pitchFamily="2" charset="-79"/>
                          <a:ea typeface="Tahoma" panose="020B0604030504040204" pitchFamily="34" charset="0"/>
                          <a:cs typeface="Heebo" pitchFamily="2" charset="-79"/>
                        </a:rPr>
                        <a:t>רמט</a:t>
                      </a:r>
                      <a:r>
                        <a:rPr lang="he-IL" sz="1100" b="1" kern="1200" dirty="0">
                          <a:solidFill>
                            <a:schemeClr val="tx1"/>
                          </a:solidFill>
                          <a:latin typeface="Heebo" pitchFamily="2" charset="-79"/>
                          <a:ea typeface="Tahoma" panose="020B0604030504040204" pitchFamily="34" charset="0"/>
                          <a:cs typeface="Heebo" pitchFamily="2" charset="-79"/>
                        </a:rPr>
                        <a:t>" ברובע ד'</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אוקטובר-דצמבר 2023</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שיתוף ציבור – כ-35 ילדים והורים</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מבקרי הגינה – כ-1,300 תושבים וילדים בגיל הרך</a:t>
                      </a:r>
                      <a:endParaRPr lang="he-IL" sz="1100" kern="1200" dirty="0">
                        <a:solidFill>
                          <a:schemeClr val="tx1"/>
                        </a:solidFill>
                        <a:latin typeface="Heebo" pitchFamily="2" charset="-79"/>
                        <a:ea typeface="Tahoma"/>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עיריית אשדוד/ אורבן95</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1" eaLnBrk="1" fontAlgn="b" latinLnBrk="0" hangingPunct="1">
                        <a:lnSpc>
                          <a:spcPct val="15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 – 6,000 </a:t>
                      </a:r>
                    </a:p>
                    <a:p>
                      <a:pPr algn="ctr" rtl="1" fontAlgn="b">
                        <a:lnSpc>
                          <a:spcPct val="100000"/>
                        </a:lnSpc>
                      </a:pPr>
                      <a:r>
                        <a:rPr lang="he-IL" sz="1100" kern="1200" dirty="0">
                          <a:solidFill>
                            <a:schemeClr val="tx1"/>
                          </a:solidFill>
                          <a:latin typeface="Heebo" pitchFamily="2" charset="-79"/>
                          <a:ea typeface="Tahoma"/>
                          <a:cs typeface="Heebo" pitchFamily="2" charset="-79"/>
                        </a:rPr>
                        <a:t>עיריית אשדוד - 500,000</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dirty="0"/>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a:solidFill>
                            <a:schemeClr val="tx1"/>
                          </a:solidFill>
                          <a:latin typeface="Heebo" pitchFamily="2" charset="-79"/>
                          <a:ea typeface="Tahoma"/>
                          <a:cs typeface="Heebo" pitchFamily="2" charset="-79"/>
                        </a:rPr>
                        <a:t>2.9%</a:t>
                      </a:r>
                    </a:p>
                    <a:p>
                      <a:pPr algn="ctr" rtl="1" fontAlgn="b">
                        <a:lnSpc>
                          <a:spcPct val="100000"/>
                        </a:lnSpc>
                      </a:pPr>
                      <a:r>
                        <a:rPr lang="he-IL" sz="1100" kern="1200">
                          <a:solidFill>
                            <a:schemeClr val="tx1"/>
                          </a:solidFill>
                          <a:latin typeface="Heebo" pitchFamily="2" charset="-79"/>
                          <a:ea typeface="Tahoma"/>
                          <a:cs typeface="Heebo" pitchFamily="2" charset="-79"/>
                        </a:rPr>
                        <a:t>0.08%</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20850266"/>
                  </a:ext>
                </a:extLst>
              </a:tr>
              <a:tr h="54144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שיתוף ציבור ושיפוץ גינת משחק "שפירא הקטן" ברובע ו'</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אוקטובר-דצמבר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שיתוף ציבור – כ-70 ילדים ואימהות</a:t>
                      </a:r>
                      <a:r>
                        <a:rPr lang="he-IL" sz="1100" kern="1200">
                          <a:solidFill>
                            <a:schemeClr val="tx1"/>
                          </a:solidFill>
                          <a:highlight>
                            <a:srgbClr val="FFFF00"/>
                          </a:highlight>
                          <a:latin typeface="Heebo" pitchFamily="2" charset="-79"/>
                          <a:ea typeface="Tahoma"/>
                          <a:cs typeface="Heebo" pitchFamily="2" charset="-79"/>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מבקרי הגינה – כ-3,350 תושבים וילדים בגיל הרך</a:t>
                      </a:r>
                      <a:endParaRPr lang="he-IL" sz="1100" kern="1200" dirty="0">
                        <a:solidFill>
                          <a:schemeClr val="tx1"/>
                        </a:solidFill>
                        <a:latin typeface="Heebo" pitchFamily="2" charset="-79"/>
                        <a:ea typeface="Tahom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עיריית אשדוד/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1" eaLnBrk="1" fontAlgn="b" latinLnBrk="0" hangingPunct="1">
                        <a:lnSpc>
                          <a:spcPct val="15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 – 20,000</a:t>
                      </a:r>
                    </a:p>
                    <a:p>
                      <a:pPr algn="ctr" rtl="1" fontAlgn="b">
                        <a:lnSpc>
                          <a:spcPct val="100000"/>
                        </a:lnSpc>
                      </a:pPr>
                      <a:r>
                        <a:rPr lang="he-IL" sz="1100" kern="1200" dirty="0">
                          <a:solidFill>
                            <a:schemeClr val="tx1"/>
                          </a:solidFill>
                          <a:latin typeface="Heebo" pitchFamily="2" charset="-79"/>
                          <a:ea typeface="Tahoma"/>
                          <a:cs typeface="Heebo" pitchFamily="2" charset="-79"/>
                        </a:rPr>
                        <a:t>עיריית אשדוד - 500,000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dirty="0"/>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a:solidFill>
                            <a:schemeClr val="tx1"/>
                          </a:solidFill>
                          <a:latin typeface="Heebo" pitchFamily="2" charset="-79"/>
                          <a:ea typeface="Tahoma"/>
                          <a:cs typeface="Heebo" pitchFamily="2" charset="-79"/>
                        </a:rPr>
                        <a:t>1.4%</a:t>
                      </a:r>
                    </a:p>
                    <a:p>
                      <a:pPr algn="ctr" rtl="1" fontAlgn="b">
                        <a:lnSpc>
                          <a:spcPct val="100000"/>
                        </a:lnSpc>
                      </a:pPr>
                      <a:r>
                        <a:rPr lang="he-IL" sz="1100" kern="1200">
                          <a:solidFill>
                            <a:schemeClr val="tx1"/>
                          </a:solidFill>
                          <a:latin typeface="Heebo" pitchFamily="2" charset="-79"/>
                          <a:ea typeface="Tahoma"/>
                          <a:cs typeface="Heebo" pitchFamily="2" charset="-79"/>
                        </a:rPr>
                        <a:t>0.03%</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47746103"/>
                  </a:ext>
                </a:extLst>
              </a:tr>
              <a:tr h="184090">
                <a:tc>
                  <a:txBody>
                    <a:bodyPr/>
                    <a:lstStyle/>
                    <a:p>
                      <a:pPr algn="ctr" rtl="1">
                        <a:lnSpc>
                          <a:spcPct val="100000"/>
                        </a:lnSpc>
                      </a:pPr>
                      <a:r>
                        <a:rPr lang="he-IL" sz="1100" b="1" kern="1200" dirty="0">
                          <a:solidFill>
                            <a:schemeClr val="tx1"/>
                          </a:solidFill>
                          <a:latin typeface="Heebo" pitchFamily="2" charset="-79"/>
                          <a:ea typeface="Tahoma" panose="020B0604030504040204" pitchFamily="34" charset="0"/>
                          <a:cs typeface="Heebo" pitchFamily="2" charset="-79"/>
                        </a:rPr>
                        <a:t>4 מפגשי פעילות "סיפורי </a:t>
                      </a:r>
                      <a:r>
                        <a:rPr lang="he-IL" sz="1100" b="1" kern="1200" dirty="0" err="1">
                          <a:solidFill>
                            <a:schemeClr val="tx1"/>
                          </a:solidFill>
                          <a:latin typeface="Heebo" pitchFamily="2" charset="-79"/>
                          <a:ea typeface="Tahoma" panose="020B0604030504040204" pitchFamily="34" charset="0"/>
                          <a:cs typeface="Heebo" pitchFamily="2" charset="-79"/>
                        </a:rPr>
                        <a:t>ספתא</a:t>
                      </a:r>
                      <a:r>
                        <a:rPr lang="he-IL" sz="1100" b="1" kern="1200" dirty="0">
                          <a:solidFill>
                            <a:schemeClr val="tx1"/>
                          </a:solidFill>
                          <a:latin typeface="Heebo" pitchFamily="2" charset="-79"/>
                          <a:ea typeface="Tahoma" panose="020B0604030504040204" pitchFamily="34" charset="0"/>
                          <a:cs typeface="Heebo" pitchFamily="2" charset="-79"/>
                        </a:rPr>
                        <a:t>"</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אוגוסט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כ-50 ילדים ומלוויהם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err="1">
                          <a:solidFill>
                            <a:schemeClr val="tx1"/>
                          </a:solidFill>
                          <a:latin typeface="Heebo" pitchFamily="2" charset="-79"/>
                          <a:ea typeface="Tahoma"/>
                          <a:cs typeface="Heebo" pitchFamily="2" charset="-79"/>
                        </a:rPr>
                        <a:t>אשדודטף</a:t>
                      </a:r>
                      <a:r>
                        <a:rPr lang="he-IL" sz="1100" kern="1200" dirty="0">
                          <a:solidFill>
                            <a:schemeClr val="tx1"/>
                          </a:solidFill>
                          <a:latin typeface="Heebo" pitchFamily="2" charset="-79"/>
                          <a:ea typeface="Tahoma"/>
                          <a:cs typeface="Heebo" pitchFamily="2" charset="-79"/>
                        </a:rPr>
                        <a:t>/ קהילת מגדלור/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10,000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41411503"/>
                  </a:ext>
                </a:extLst>
              </a:tr>
              <a:tr h="134204">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העברת תכנים מקוונים לילדים במלחמה</a:t>
                      </a:r>
                      <a:endParaRPr lang="he-IL" sz="1100" b="1" kern="1200" dirty="0">
                        <a:solidFill>
                          <a:schemeClr val="tx1"/>
                        </a:solidFill>
                        <a:latin typeface="Heebo" pitchFamily="2" charset="-79"/>
                        <a:ea typeface="Tahoma" panose="020B0604030504040204" pitchFamily="34" charset="0"/>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כ-5 גננות מתנדבות הקריאו סיפורים לכ-150 ילדים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err="1">
                          <a:solidFill>
                            <a:schemeClr val="tx1"/>
                          </a:solidFill>
                          <a:effectLst/>
                          <a:latin typeface="Heebo" pitchFamily="2" charset="-79"/>
                          <a:ea typeface="+mn-ea"/>
                          <a:cs typeface="Heebo" pitchFamily="2" charset="-79"/>
                        </a:rPr>
                        <a:t>אשדודטף</a:t>
                      </a:r>
                      <a:r>
                        <a:rPr lang="he-IL" sz="1100" u="none" strike="noStrike" kern="1200" dirty="0">
                          <a:solidFill>
                            <a:schemeClr val="tx1"/>
                          </a:solidFill>
                          <a:effectLst/>
                          <a:latin typeface="Heebo" pitchFamily="2" charset="-79"/>
                          <a:ea typeface="+mn-ea"/>
                          <a:cs typeface="Heebo" pitchFamily="2" charset="-79"/>
                        </a:rPr>
                        <a:t>/ מחלקת חינוך בעיריית אשדוד/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extLst>
                  <a:ext uri="{0D108BD9-81ED-4DB2-BD59-A6C34878D82A}">
                    <a16:rowId xmlns:a16="http://schemas.microsoft.com/office/drawing/2014/main" val="4150928789"/>
                  </a:ext>
                </a:extLst>
              </a:tr>
              <a:tr h="303206">
                <a:tc>
                  <a:txBody>
                    <a:bodyPr/>
                    <a:lstStyle/>
                    <a:p>
                      <a:pPr marL="0" marR="0" lvl="0" indent="0" algn="ctr" defTabSz="914400" rtl="1" eaLnBrk="1" fontAlgn="b" latinLnBrk="0" hangingPunct="1">
                        <a:lnSpc>
                          <a:spcPct val="15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חמ"ל ערכות חירום לילדי העיר</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אוקטובר-נובמבר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חולקו לכ-800 משפחות, </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על ידי כ-25 מתנדבים ועובדי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err="1">
                          <a:solidFill>
                            <a:schemeClr val="tx1"/>
                          </a:solidFill>
                          <a:effectLst/>
                          <a:latin typeface="Heebo" pitchFamily="2" charset="-79"/>
                          <a:ea typeface="+mn-ea"/>
                          <a:cs typeface="Heebo" pitchFamily="2" charset="-79"/>
                        </a:rPr>
                        <a:t>מינהל</a:t>
                      </a:r>
                      <a:r>
                        <a:rPr lang="he-IL" sz="1100" u="none" strike="noStrike" kern="1200" dirty="0">
                          <a:solidFill>
                            <a:schemeClr val="tx1"/>
                          </a:solidFill>
                          <a:effectLst/>
                          <a:latin typeface="Heebo" pitchFamily="2" charset="-79"/>
                          <a:ea typeface="+mn-ea"/>
                          <a:cs typeface="Heebo" pitchFamily="2" charset="-79"/>
                        </a:rPr>
                        <a:t> רווחה בעיריית אשדוד/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37,000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 </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תרומות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dirty="0">
                          <a:solidFill>
                            <a:schemeClr val="tx1"/>
                          </a:solidFill>
                          <a:latin typeface="Heebo" pitchFamily="2" charset="-79"/>
                          <a:ea typeface="Tahoma"/>
                          <a:cs typeface="Heebo" pitchFamily="2" charset="-79"/>
                        </a:rPr>
                        <a:t>0.12%</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27520042"/>
                  </a:ext>
                </a:extLst>
              </a:tr>
            </a:tbl>
          </a:graphicData>
        </a:graphic>
      </p:graphicFrame>
      <p:sp>
        <p:nvSpPr>
          <p:cNvPr id="4" name="מלבן 4">
            <a:extLst>
              <a:ext uri="{FF2B5EF4-FFF2-40B4-BE49-F238E27FC236}">
                <a16:creationId xmlns:a16="http://schemas.microsoft.com/office/drawing/2014/main" id="{44326159-8B9E-8629-C252-4D9FF0D9AF1E}"/>
              </a:ext>
            </a:extLst>
          </p:cNvPr>
          <p:cNvSpPr/>
          <p:nvPr/>
        </p:nvSpPr>
        <p:spPr>
          <a:xfrm>
            <a:off x="247650" y="3667938"/>
            <a:ext cx="11591325" cy="388568"/>
          </a:xfrm>
          <a:prstGeom prst="rect">
            <a:avLst/>
          </a:prstGeom>
          <a:noFill/>
        </p:spPr>
        <p:txBody>
          <a:bodyPr wrap="square" lIns="91440" tIns="45720" rIns="91440" bIns="45720" anchor="t">
            <a:spAutoFit/>
          </a:bodyPr>
          <a:lstStyle/>
          <a:p>
            <a:pPr marR="0" lvl="0" algn="l" defTabSz="914400" rtl="0" eaLnBrk="1" fontAlgn="base" latinLnBrk="0" hangingPunct="1">
              <a:lnSpc>
                <a:spcPct val="150000"/>
              </a:lnSpc>
              <a:spcBef>
                <a:spcPts val="800"/>
              </a:spcBef>
              <a:spcAft>
                <a:spcPts val="0"/>
              </a:spcAft>
              <a:buClr>
                <a:srgbClr val="358B8F"/>
              </a:buClr>
              <a:buSzPct val="150000"/>
              <a:tabLst/>
              <a:defRPr/>
            </a:pPr>
            <a:r>
              <a:rPr kumimoji="0" lang="en-US" sz="1400" b="1" i="0" u="none" strike="noStrike" kern="1200" cap="none" spc="0" normalizeH="0" baseline="0" noProof="0" dirty="0">
                <a:ln>
                  <a:noFill/>
                </a:ln>
                <a:effectLst/>
                <a:uLnTx/>
                <a:uFillTx/>
                <a:latin typeface="Heebo" pitchFamily="2" charset="-79"/>
                <a:ea typeface="Tahoma"/>
                <a:cs typeface="Heebo" pitchFamily="2" charset="-79"/>
              </a:rPr>
              <a:t>In the Municipality</a:t>
            </a:r>
            <a:endParaRPr lang="he-IL" sz="1400" b="1" dirty="0">
              <a:latin typeface="Heebo" pitchFamily="2" charset="-79"/>
              <a:ea typeface="Tahoma"/>
              <a:cs typeface="Heebo" pitchFamily="2" charset="-79"/>
            </a:endParaRPr>
          </a:p>
        </p:txBody>
      </p:sp>
      <p:graphicFrame>
        <p:nvGraphicFramePr>
          <p:cNvPr id="5" name="Table 4">
            <a:extLst>
              <a:ext uri="{FF2B5EF4-FFF2-40B4-BE49-F238E27FC236}">
                <a16:creationId xmlns:a16="http://schemas.microsoft.com/office/drawing/2014/main" id="{6489EA51-31E4-27DA-FF3A-F47A1895770C}"/>
              </a:ext>
            </a:extLst>
          </p:cNvPr>
          <p:cNvGraphicFramePr>
            <a:graphicFrameLocks noGrp="1"/>
          </p:cNvGraphicFramePr>
          <p:nvPr>
            <p:extLst>
              <p:ext uri="{D42A27DB-BD31-4B8C-83A1-F6EECF244321}">
                <p14:modId xmlns:p14="http://schemas.microsoft.com/office/powerpoint/2010/main" val="1310917766"/>
              </p:ext>
            </p:extLst>
          </p:nvPr>
        </p:nvGraphicFramePr>
        <p:xfrm>
          <a:off x="247650" y="4056506"/>
          <a:ext cx="11540172" cy="2298669"/>
        </p:xfrm>
        <a:graphic>
          <a:graphicData uri="http://schemas.openxmlformats.org/drawingml/2006/table">
            <a:tbl>
              <a:tblPr>
                <a:tableStyleId>{5940675A-B579-460E-94D1-54222C63F5DA}</a:tableStyleId>
              </a:tblPr>
              <a:tblGrid>
                <a:gridCol w="2468331">
                  <a:extLst>
                    <a:ext uri="{9D8B030D-6E8A-4147-A177-3AD203B41FA5}">
                      <a16:colId xmlns:a16="http://schemas.microsoft.com/office/drawing/2014/main" val="2889503607"/>
                    </a:ext>
                  </a:extLst>
                </a:gridCol>
                <a:gridCol w="1382786">
                  <a:extLst>
                    <a:ext uri="{9D8B030D-6E8A-4147-A177-3AD203B41FA5}">
                      <a16:colId xmlns:a16="http://schemas.microsoft.com/office/drawing/2014/main" val="4082417222"/>
                    </a:ext>
                  </a:extLst>
                </a:gridCol>
                <a:gridCol w="1957159">
                  <a:extLst>
                    <a:ext uri="{9D8B030D-6E8A-4147-A177-3AD203B41FA5}">
                      <a16:colId xmlns:a16="http://schemas.microsoft.com/office/drawing/2014/main" val="3563947617"/>
                    </a:ext>
                  </a:extLst>
                </a:gridCol>
                <a:gridCol w="2734988">
                  <a:extLst>
                    <a:ext uri="{9D8B030D-6E8A-4147-A177-3AD203B41FA5}">
                      <a16:colId xmlns:a16="http://schemas.microsoft.com/office/drawing/2014/main" val="2505817973"/>
                    </a:ext>
                  </a:extLst>
                </a:gridCol>
                <a:gridCol w="991298">
                  <a:extLst>
                    <a:ext uri="{9D8B030D-6E8A-4147-A177-3AD203B41FA5}">
                      <a16:colId xmlns:a16="http://schemas.microsoft.com/office/drawing/2014/main" val="3482570470"/>
                    </a:ext>
                  </a:extLst>
                </a:gridCol>
                <a:gridCol w="957860">
                  <a:extLst>
                    <a:ext uri="{9D8B030D-6E8A-4147-A177-3AD203B41FA5}">
                      <a16:colId xmlns:a16="http://schemas.microsoft.com/office/drawing/2014/main" val="1516403962"/>
                    </a:ext>
                  </a:extLst>
                </a:gridCol>
                <a:gridCol w="1047750">
                  <a:extLst>
                    <a:ext uri="{9D8B030D-6E8A-4147-A177-3AD203B41FA5}">
                      <a16:colId xmlns:a16="http://schemas.microsoft.com/office/drawing/2014/main" val="137190924"/>
                    </a:ext>
                  </a:extLst>
                </a:gridCol>
              </a:tblGrid>
              <a:tr h="379734">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31455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יום סיור ולמידת עמיתים בת"א</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0" kern="1200" dirty="0">
                          <a:solidFill>
                            <a:schemeClr val="tx1"/>
                          </a:solidFill>
                          <a:latin typeface="Heebo" pitchFamily="2" charset="-79"/>
                          <a:ea typeface="Tahoma" panose="020B0604030504040204" pitchFamily="34" charset="0"/>
                          <a:cs typeface="Heebo" pitchFamily="2" charset="-79"/>
                        </a:rPr>
                        <a:t>ינואר 2023</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10 עובדי עירייה</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b="0" u="none" strike="noStrike" kern="1200">
                          <a:solidFill>
                            <a:schemeClr val="tx1"/>
                          </a:solidFill>
                          <a:effectLst/>
                          <a:latin typeface="Heebo" pitchFamily="2" charset="-79"/>
                          <a:ea typeface="+mn-ea"/>
                          <a:cs typeface="Heebo" pitchFamily="2" charset="-79"/>
                        </a:rPr>
                        <a:t>אורבן95/ עיריית אשדוד/ עיריית ת"א</a:t>
                      </a:r>
                      <a:endParaRPr lang="he-IL" sz="1100" b="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10,000</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a:solidFill>
                            <a:schemeClr val="tx1"/>
                          </a:solidFill>
                          <a:latin typeface="Heebo" pitchFamily="2" charset="-79"/>
                          <a:ea typeface="Tahoma"/>
                          <a:cs typeface="Heebo" pitchFamily="2" charset="-79"/>
                        </a:rPr>
                        <a:t>אורבן95</a:t>
                      </a:r>
                      <a:endParaRPr lang="he-IL" sz="1100" kern="1200" dirty="0">
                        <a:solidFill>
                          <a:schemeClr val="tx1"/>
                        </a:solidFill>
                        <a:latin typeface="Heebo" pitchFamily="2" charset="-79"/>
                        <a:ea typeface="Tahoma"/>
                        <a:cs typeface="Heebo" pitchFamily="2" charset="-79"/>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10%</a:t>
                      </a:r>
                      <a:endParaRPr lang="he-IL" sz="1100" kern="1200" dirty="0">
                        <a:solidFill>
                          <a:schemeClr val="tx1"/>
                        </a:solidFill>
                        <a:latin typeface="Heebo" pitchFamily="2" charset="-79"/>
                        <a:ea typeface="Tahoma"/>
                        <a:cs typeface="Heebo" pitchFamily="2" charset="-79"/>
                      </a:endParaRPr>
                    </a:p>
                  </a:txBody>
                  <a:tcPr marL="2000" marR="2000" marT="2000" marB="0" anchor="ctr">
                    <a:lnL w="127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13372041"/>
                  </a:ext>
                </a:extLst>
              </a:tr>
              <a:tr h="429544">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הרצאה בנושא "גן המשחקים הטבעי" מאת יפעת גל </a:t>
                      </a:r>
                      <a:r>
                        <a:rPr lang="he-IL" sz="1100" b="1" kern="1200" dirty="0" err="1">
                          <a:solidFill>
                            <a:schemeClr val="tx1"/>
                          </a:solidFill>
                          <a:latin typeface="Heebo" pitchFamily="2" charset="-79"/>
                          <a:ea typeface="Tahoma" panose="020B0604030504040204" pitchFamily="34" charset="0"/>
                          <a:cs typeface="Heebo" pitchFamily="2" charset="-79"/>
                        </a:rPr>
                        <a:t>שפייזמן</a:t>
                      </a:r>
                      <a:endParaRPr lang="he-IL" sz="1100" b="1" kern="1200" dirty="0">
                        <a:solidFill>
                          <a:schemeClr val="tx1"/>
                        </a:solidFill>
                        <a:latin typeface="Heebo" pitchFamily="2" charset="-79"/>
                        <a:ea typeface="Tahoma" panose="020B0604030504040204" pitchFamily="34" charset="0"/>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ינואר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10 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אורבן95/ עיריית אשדוד</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1,500</a:t>
                      </a:r>
                    </a:p>
                  </a:txBody>
                  <a:tcPr anchor="ctr">
                    <a:lnL w="12700" cmpd="sng">
                      <a:noFill/>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10%</a:t>
                      </a:r>
                      <a:endParaRPr lang="he-IL" sz="1100" kern="1200" dirty="0">
                        <a:solidFill>
                          <a:schemeClr val="tx1"/>
                        </a:solidFill>
                        <a:latin typeface="Heebo" pitchFamily="2" charset="-79"/>
                        <a:ea typeface="Tahoma"/>
                        <a:cs typeface="Heebo" pitchFamily="2" charset="-79"/>
                      </a:endParaRPr>
                    </a:p>
                  </a:txBody>
                  <a:tcPr marL="2000" marR="2000" marT="2000" marB="0" anchor="ctr">
                    <a:lnL w="12700" cap="flat" cmpd="sng" algn="ctr">
                      <a:no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23151302"/>
                  </a:ext>
                </a:extLst>
              </a:tr>
              <a:tr h="26670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קיום מפגש חשיפה לאשדודטף ואורבן95 והפקת סרטון תדמית לתוכנית באשדוד</a:t>
                      </a:r>
                      <a:endParaRPr lang="he-IL" sz="1100" b="1" kern="1200" dirty="0">
                        <a:solidFill>
                          <a:schemeClr val="tx1"/>
                        </a:solidFill>
                        <a:latin typeface="Heebo" pitchFamily="2" charset="-79"/>
                        <a:ea typeface="Tahoma" panose="020B0604030504040204" pitchFamily="34" charset="0"/>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פברואר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35 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עיריית אשדוד/ אשדודטף/ אורבן95</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u="none" strike="noStrike" kern="1200">
                          <a:solidFill>
                            <a:schemeClr val="tx1"/>
                          </a:solidFill>
                          <a:effectLst/>
                          <a:latin typeface="Heebo" pitchFamily="2" charset="-79"/>
                          <a:ea typeface="+mn-ea"/>
                          <a:cs typeface="Heebo" pitchFamily="2" charset="-79"/>
                        </a:rPr>
                        <a:t>8,830</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אורבן95</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2.9%</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14524052"/>
                  </a:ext>
                </a:extLst>
              </a:tr>
              <a:tr h="388367">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2 מפגשי ייעוץ למרכז לגיל הרך על ידי רם אייזנברג</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פברואר, יוני 2023</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15 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אורבן95/ עיריית אשדוד</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3,500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אורבן95</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6.7%</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62106522"/>
                  </a:ext>
                </a:extLst>
              </a:tr>
              <a:tr h="402208">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הרצאה בנושא "מרחבים בטוחים לילדים במצבי חירום" מאת רן כהן אהרונוב</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דצמבר 2023</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5 עובדות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אורבן95/ עיריית אשדוד</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1,750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20%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0592997"/>
                  </a:ext>
                </a:extLst>
              </a:tr>
            </a:tbl>
          </a:graphicData>
        </a:graphic>
      </p:graphicFrame>
      <p:sp>
        <p:nvSpPr>
          <p:cNvPr id="8" name="TextBox 7">
            <a:extLst>
              <a:ext uri="{FF2B5EF4-FFF2-40B4-BE49-F238E27FC236}">
                <a16:creationId xmlns:a16="http://schemas.microsoft.com/office/drawing/2014/main" id="{FFA7885B-FD33-4F8F-718C-81C085925DB4}"/>
              </a:ext>
            </a:extLst>
          </p:cNvPr>
          <p:cNvSpPr txBox="1"/>
          <p:nvPr/>
        </p:nvSpPr>
        <p:spPr>
          <a:xfrm>
            <a:off x="333175" y="252599"/>
            <a:ext cx="102423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sz="2000" b="1" i="0" u="none" strike="noStrike" dirty="0">
                <a:solidFill>
                  <a:srgbClr val="40A8AD"/>
                </a:solidFill>
                <a:effectLst/>
                <a:latin typeface="Heebo" pitchFamily="2" charset="-79"/>
              </a:rPr>
              <a:t>Detailing of activities </a:t>
            </a:r>
            <a:r>
              <a:rPr lang="en-GB" sz="2000" dirty="0">
                <a:solidFill>
                  <a:srgbClr val="40A8AD"/>
                </a:solidFill>
              </a:rPr>
              <a:t>and outputs* in 2023​</a:t>
            </a:r>
            <a:r>
              <a:rPr lang="en-US" sz="2000" dirty="0">
                <a:solidFill>
                  <a:srgbClr val="40A8AD"/>
                </a:solidFill>
              </a:rPr>
              <a:t> - Ashdod</a:t>
            </a:r>
            <a:endParaRPr lang="he-IL" sz="2000" dirty="0">
              <a:solidFill>
                <a:srgbClr val="40A8AD"/>
              </a:solidFill>
            </a:endParaRPr>
          </a:p>
        </p:txBody>
      </p:sp>
    </p:spTree>
    <p:extLst>
      <p:ext uri="{BB962C8B-B14F-4D97-AF65-F5344CB8AC3E}">
        <p14:creationId xmlns:p14="http://schemas.microsoft.com/office/powerpoint/2010/main" val="19084549"/>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1F3FA77B-CD75-7246-A822-713C2DCCE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875"/>
            <a:ext cx="12192000" cy="9144000"/>
          </a:xfrm>
          <a:prstGeom prst="rect">
            <a:avLst/>
          </a:prstGeom>
        </p:spPr>
      </p:pic>
      <p:sp>
        <p:nvSpPr>
          <p:cNvPr id="5" name="Round Same Side Corner Rectangle 4">
            <a:extLst>
              <a:ext uri="{FF2B5EF4-FFF2-40B4-BE49-F238E27FC236}">
                <a16:creationId xmlns:a16="http://schemas.microsoft.com/office/drawing/2014/main" id="{BBE9C52A-3E22-7F8D-EFE6-59B896679597}"/>
              </a:ext>
            </a:extLst>
          </p:cNvPr>
          <p:cNvSpPr/>
          <p:nvPr/>
        </p:nvSpPr>
        <p:spPr>
          <a:xfrm>
            <a:off x="6522720" y="775063"/>
            <a:ext cx="5132772" cy="5718265"/>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 name="Title 1">
            <a:extLst>
              <a:ext uri="{FF2B5EF4-FFF2-40B4-BE49-F238E27FC236}">
                <a16:creationId xmlns:a16="http://schemas.microsoft.com/office/drawing/2014/main" id="{3B8BEBB0-D83D-4C3B-54EF-C08E14B3AEF6}"/>
              </a:ext>
            </a:extLst>
          </p:cNvPr>
          <p:cNvSpPr txBox="1">
            <a:spLocks/>
          </p:cNvSpPr>
          <p:nvPr/>
        </p:nvSpPr>
        <p:spPr>
          <a:xfrm>
            <a:off x="6733437" y="1788205"/>
            <a:ext cx="4711337" cy="3281589"/>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800" b="1" dirty="0">
                <a:latin typeface="Heebo" pitchFamily="2" charset="-79"/>
                <a:ea typeface="Tahoma"/>
                <a:cs typeface="Heebo" pitchFamily="2" charset="-79"/>
              </a:rPr>
              <a:t>Summary of Evaluation Findings​ Based on </a:t>
            </a:r>
            <a:br>
              <a:rPr lang="en-GB" sz="2800" b="1" dirty="0">
                <a:latin typeface="Heebo" pitchFamily="2" charset="-79"/>
                <a:ea typeface="Tahoma"/>
                <a:cs typeface="Heebo" pitchFamily="2" charset="-79"/>
              </a:rPr>
            </a:br>
            <a:r>
              <a:rPr lang="en-GB" sz="2800" b="1" dirty="0">
                <a:latin typeface="Heebo" pitchFamily="2" charset="-79"/>
                <a:ea typeface="Tahoma"/>
                <a:cs typeface="Heebo" pitchFamily="2" charset="-79"/>
              </a:rPr>
              <a:t>Short- and Long-Term Outcome indictors (Impact)</a:t>
            </a:r>
            <a:endParaRPr lang="x-es-XL" sz="2800" dirty="0"/>
          </a:p>
        </p:txBody>
      </p:sp>
    </p:spTree>
    <p:extLst>
      <p:ext uri="{BB962C8B-B14F-4D97-AF65-F5344CB8AC3E}">
        <p14:creationId xmlns:p14="http://schemas.microsoft.com/office/powerpoint/2010/main" val="896641744"/>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33A7348-E5E4-2DF2-2635-2B70620CD83C}"/>
              </a:ext>
            </a:extLst>
          </p:cNvPr>
          <p:cNvSpPr/>
          <p:nvPr/>
        </p:nvSpPr>
        <p:spPr>
          <a:xfrm>
            <a:off x="-7844" y="-11422"/>
            <a:ext cx="3877333" cy="6869422"/>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24</a:t>
            </a:fld>
            <a:endParaRPr lang="he-IL">
              <a:solidFill>
                <a:schemeClr val="tx1"/>
              </a:solidFill>
              <a:latin typeface="Heebo" pitchFamily="2" charset="-79"/>
              <a:cs typeface="Heebo" pitchFamily="2" charset="-79"/>
            </a:endParaRPr>
          </a:p>
        </p:txBody>
      </p:sp>
      <p:sp>
        <p:nvSpPr>
          <p:cNvPr id="4" name="TextBox 3">
            <a:extLst>
              <a:ext uri="{FF2B5EF4-FFF2-40B4-BE49-F238E27FC236}">
                <a16:creationId xmlns:a16="http://schemas.microsoft.com/office/drawing/2014/main" id="{408CF04A-5B26-19AB-8A75-EEDB1AFD86B4}"/>
              </a:ext>
            </a:extLst>
          </p:cNvPr>
          <p:cNvSpPr txBox="1"/>
          <p:nvPr/>
        </p:nvSpPr>
        <p:spPr>
          <a:xfrm>
            <a:off x="7294703" y="3725166"/>
            <a:ext cx="4504894" cy="579005"/>
          </a:xfrm>
          <a:prstGeom prst="rect">
            <a:avLst/>
          </a:prstGeom>
          <a:noFill/>
        </p:spPr>
        <p:txBody>
          <a:bodyPr wrap="square">
            <a:spAutoFit/>
          </a:bodyPr>
          <a:lstStyle/>
          <a:p>
            <a:pPr algn="r" rtl="1">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שיפוץ גינות המשחק: </a:t>
            </a:r>
          </a:p>
          <a:p>
            <a:pPr>
              <a:lnSpc>
                <a:spcPct val="150000"/>
              </a:lnSpc>
              <a:defRPr/>
            </a:pPr>
            <a:r>
              <a:rPr lang="he-IL" sz="1100" dirty="0">
                <a:solidFill>
                  <a:prstClr val="black"/>
                </a:solidFill>
                <a:latin typeface="Heebo" pitchFamily="2" charset="-79"/>
                <a:ea typeface="Tahoma" pitchFamily="34" charset="0"/>
                <a:cs typeface="Heebo" pitchFamily="2" charset="-79"/>
              </a:rPr>
              <a:t>במהלך אוקטובר-דצמבר 2023 בוצעו שיפוצי הגינות ע"י עיריית אשדוד.</a:t>
            </a:r>
          </a:p>
        </p:txBody>
      </p:sp>
      <p:grpSp>
        <p:nvGrpSpPr>
          <p:cNvPr id="5" name="Graphic 19">
            <a:extLst>
              <a:ext uri="{FF2B5EF4-FFF2-40B4-BE49-F238E27FC236}">
                <a16:creationId xmlns:a16="http://schemas.microsoft.com/office/drawing/2014/main" id="{850B736F-78A4-BA09-09A3-4EB4AC184826}"/>
              </a:ext>
            </a:extLst>
          </p:cNvPr>
          <p:cNvGrpSpPr/>
          <p:nvPr/>
        </p:nvGrpSpPr>
        <p:grpSpPr>
          <a:xfrm>
            <a:off x="11790664" y="3772555"/>
            <a:ext cx="228888" cy="209744"/>
            <a:chOff x="5805060" y="-612157"/>
            <a:chExt cx="718350" cy="658268"/>
          </a:xfrm>
          <a:solidFill>
            <a:srgbClr val="65B2AE"/>
          </a:solidFill>
        </p:grpSpPr>
        <p:sp>
          <p:nvSpPr>
            <p:cNvPr id="6" name="Freeform 64">
              <a:extLst>
                <a:ext uri="{FF2B5EF4-FFF2-40B4-BE49-F238E27FC236}">
                  <a16:creationId xmlns:a16="http://schemas.microsoft.com/office/drawing/2014/main" id="{F348A476-A26C-FAF1-7463-18F81A05246B}"/>
                </a:ext>
              </a:extLst>
            </p:cNvPr>
            <p:cNvSpPr/>
            <p:nvPr/>
          </p:nvSpPr>
          <p:spPr>
            <a:xfrm>
              <a:off x="5805060" y="-612157"/>
              <a:ext cx="637431" cy="658268"/>
            </a:xfrm>
            <a:custGeom>
              <a:avLst/>
              <a:gdLst>
                <a:gd name="connsiteX0" fmla="*/ 614052 w 637431"/>
                <a:gd name="connsiteY0" fmla="*/ 635034 h 658268"/>
                <a:gd name="connsiteX1" fmla="*/ 614052 w 637431"/>
                <a:gd name="connsiteY1" fmla="*/ 370134 h 658268"/>
                <a:gd name="connsiteX2" fmla="*/ 636956 w 637431"/>
                <a:gd name="connsiteY2" fmla="*/ 370134 h 658268"/>
                <a:gd name="connsiteX3" fmla="*/ 637337 w 637431"/>
                <a:gd name="connsiteY3" fmla="*/ 379043 h 658268"/>
                <a:gd name="connsiteX4" fmla="*/ 637337 w 637431"/>
                <a:gd name="connsiteY4" fmla="*/ 639962 h 658268"/>
                <a:gd name="connsiteX5" fmla="*/ 619469 w 637431"/>
                <a:gd name="connsiteY5" fmla="*/ 658254 h 658268"/>
                <a:gd name="connsiteX6" fmla="*/ 79738 w 637431"/>
                <a:gd name="connsiteY6" fmla="*/ 658064 h 658268"/>
                <a:gd name="connsiteX7" fmla="*/ 45619 w 637431"/>
                <a:gd name="connsiteY7" fmla="*/ 652946 h 658268"/>
                <a:gd name="connsiteX8" fmla="*/ 190 w 637431"/>
                <a:gd name="connsiteY8" fmla="*/ 589446 h 658268"/>
                <a:gd name="connsiteX9" fmla="*/ 380 w 637431"/>
                <a:gd name="connsiteY9" fmla="*/ 89787 h 658268"/>
                <a:gd name="connsiteX10" fmla="*/ 50181 w 637431"/>
                <a:gd name="connsiteY10" fmla="*/ 6573 h 658268"/>
                <a:gd name="connsiteX11" fmla="*/ 92569 w 637431"/>
                <a:gd name="connsiteY11" fmla="*/ 34 h 658268"/>
                <a:gd name="connsiteX12" fmla="*/ 104449 w 637431"/>
                <a:gd name="connsiteY12" fmla="*/ 14345 h 658268"/>
                <a:gd name="connsiteX13" fmla="*/ 104449 w 637431"/>
                <a:gd name="connsiteY13" fmla="*/ 70168 h 658268"/>
                <a:gd name="connsiteX14" fmla="*/ 104449 w 637431"/>
                <a:gd name="connsiteY14" fmla="*/ 80499 h 658268"/>
                <a:gd name="connsiteX15" fmla="*/ 116614 w 637431"/>
                <a:gd name="connsiteY15" fmla="*/ 80499 h 658268"/>
                <a:gd name="connsiteX16" fmla="*/ 617758 w 637431"/>
                <a:gd name="connsiteY16" fmla="*/ 80499 h 658268"/>
                <a:gd name="connsiteX17" fmla="*/ 637431 w 637431"/>
                <a:gd name="connsiteY17" fmla="*/ 99928 h 658268"/>
                <a:gd name="connsiteX18" fmla="*/ 637431 w 637431"/>
                <a:gd name="connsiteY18" fmla="*/ 183994 h 658268"/>
                <a:gd name="connsiteX19" fmla="*/ 614717 w 637431"/>
                <a:gd name="connsiteY19" fmla="*/ 183994 h 658268"/>
                <a:gd name="connsiteX20" fmla="*/ 614717 w 637431"/>
                <a:gd name="connsiteY20" fmla="*/ 104287 h 658268"/>
                <a:gd name="connsiteX21" fmla="*/ 104449 w 637431"/>
                <a:gd name="connsiteY21" fmla="*/ 104287 h 658268"/>
                <a:gd name="connsiteX22" fmla="*/ 104449 w 637431"/>
                <a:gd name="connsiteY22" fmla="*/ 115755 h 658268"/>
                <a:gd name="connsiteX23" fmla="*/ 104449 w 637431"/>
                <a:gd name="connsiteY23" fmla="*/ 523008 h 658268"/>
                <a:gd name="connsiteX24" fmla="*/ 85061 w 637431"/>
                <a:gd name="connsiteY24" fmla="*/ 543006 h 658268"/>
                <a:gd name="connsiteX25" fmla="*/ 48565 w 637431"/>
                <a:gd name="connsiteY25" fmla="*/ 549830 h 658268"/>
                <a:gd name="connsiteX26" fmla="*/ 23570 w 637431"/>
                <a:gd name="connsiteY26" fmla="*/ 594090 h 658268"/>
                <a:gd name="connsiteX27" fmla="*/ 56454 w 637431"/>
                <a:gd name="connsiteY27" fmla="*/ 632285 h 658268"/>
                <a:gd name="connsiteX28" fmla="*/ 77457 w 637431"/>
                <a:gd name="connsiteY28" fmla="*/ 634939 h 658268"/>
                <a:gd name="connsiteX29" fmla="*/ 606544 w 637431"/>
                <a:gd name="connsiteY29" fmla="*/ 635034 h 658268"/>
                <a:gd name="connsiteX30" fmla="*/ 614147 w 637431"/>
                <a:gd name="connsiteY30" fmla="*/ 635034 h 658268"/>
                <a:gd name="connsiteX31" fmla="*/ 80594 w 637431"/>
                <a:gd name="connsiteY31" fmla="*/ 516374 h 658268"/>
                <a:gd name="connsiteX32" fmla="*/ 80594 w 637431"/>
                <a:gd name="connsiteY32" fmla="*/ 22780 h 658268"/>
                <a:gd name="connsiteX33" fmla="*/ 37256 w 637431"/>
                <a:gd name="connsiteY33" fmla="*/ 44863 h 658268"/>
                <a:gd name="connsiteX34" fmla="*/ 23285 w 637431"/>
                <a:gd name="connsiteY34" fmla="*/ 93862 h 658268"/>
                <a:gd name="connsiteX35" fmla="*/ 23285 w 637431"/>
                <a:gd name="connsiteY35" fmla="*/ 527747 h 658268"/>
                <a:gd name="connsiteX36" fmla="*/ 23570 w 637431"/>
                <a:gd name="connsiteY36" fmla="*/ 533623 h 658268"/>
                <a:gd name="connsiteX37" fmla="*/ 80689 w 637431"/>
                <a:gd name="connsiteY37" fmla="*/ 516374 h 6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7431" h="658268">
                  <a:moveTo>
                    <a:pt x="614052" y="635034"/>
                  </a:moveTo>
                  <a:lnTo>
                    <a:pt x="614052" y="370134"/>
                  </a:lnTo>
                  <a:lnTo>
                    <a:pt x="636956" y="370134"/>
                  </a:lnTo>
                  <a:cubicBezTo>
                    <a:pt x="637052" y="372883"/>
                    <a:pt x="637337" y="375916"/>
                    <a:pt x="637337" y="379043"/>
                  </a:cubicBezTo>
                  <a:cubicBezTo>
                    <a:pt x="637337" y="466048"/>
                    <a:pt x="637337" y="552957"/>
                    <a:pt x="637337" y="639962"/>
                  </a:cubicBezTo>
                  <a:cubicBezTo>
                    <a:pt x="637337" y="654842"/>
                    <a:pt x="634010" y="658254"/>
                    <a:pt x="619469" y="658254"/>
                  </a:cubicBezTo>
                  <a:cubicBezTo>
                    <a:pt x="439559" y="658254"/>
                    <a:pt x="259649" y="658349"/>
                    <a:pt x="79738" y="658064"/>
                  </a:cubicBezTo>
                  <a:cubicBezTo>
                    <a:pt x="68334" y="658064"/>
                    <a:pt x="56359" y="656548"/>
                    <a:pt x="45619" y="652946"/>
                  </a:cubicBezTo>
                  <a:cubicBezTo>
                    <a:pt x="16537" y="643279"/>
                    <a:pt x="190" y="620343"/>
                    <a:pt x="190" y="589446"/>
                  </a:cubicBezTo>
                  <a:cubicBezTo>
                    <a:pt x="0" y="422925"/>
                    <a:pt x="-190" y="256308"/>
                    <a:pt x="380" y="89787"/>
                  </a:cubicBezTo>
                  <a:cubicBezTo>
                    <a:pt x="475" y="53108"/>
                    <a:pt x="14446" y="22022"/>
                    <a:pt x="50181" y="6573"/>
                  </a:cubicBezTo>
                  <a:cubicBezTo>
                    <a:pt x="62916" y="1076"/>
                    <a:pt x="78218" y="981"/>
                    <a:pt x="92569" y="34"/>
                  </a:cubicBezTo>
                  <a:cubicBezTo>
                    <a:pt x="101122" y="-535"/>
                    <a:pt x="104449" y="6194"/>
                    <a:pt x="104449" y="14345"/>
                  </a:cubicBezTo>
                  <a:cubicBezTo>
                    <a:pt x="104449" y="32921"/>
                    <a:pt x="104449" y="51592"/>
                    <a:pt x="104449" y="70168"/>
                  </a:cubicBezTo>
                  <a:cubicBezTo>
                    <a:pt x="104449" y="73296"/>
                    <a:pt x="104449" y="76423"/>
                    <a:pt x="104449" y="80499"/>
                  </a:cubicBezTo>
                  <a:cubicBezTo>
                    <a:pt x="109106" y="80499"/>
                    <a:pt x="112907" y="80499"/>
                    <a:pt x="116614" y="80499"/>
                  </a:cubicBezTo>
                  <a:cubicBezTo>
                    <a:pt x="283694" y="80499"/>
                    <a:pt x="450678" y="80499"/>
                    <a:pt x="617758" y="80499"/>
                  </a:cubicBezTo>
                  <a:cubicBezTo>
                    <a:pt x="634580" y="80499"/>
                    <a:pt x="637431" y="83342"/>
                    <a:pt x="637431" y="99928"/>
                  </a:cubicBezTo>
                  <a:cubicBezTo>
                    <a:pt x="637431" y="127792"/>
                    <a:pt x="637431" y="155656"/>
                    <a:pt x="637431" y="183994"/>
                  </a:cubicBezTo>
                  <a:lnTo>
                    <a:pt x="614717" y="183994"/>
                  </a:lnTo>
                  <a:lnTo>
                    <a:pt x="614717" y="104287"/>
                  </a:lnTo>
                  <a:lnTo>
                    <a:pt x="104449" y="104287"/>
                  </a:lnTo>
                  <a:cubicBezTo>
                    <a:pt x="104449" y="108268"/>
                    <a:pt x="104449" y="111964"/>
                    <a:pt x="104449" y="115755"/>
                  </a:cubicBezTo>
                  <a:cubicBezTo>
                    <a:pt x="104449" y="251475"/>
                    <a:pt x="104449" y="387289"/>
                    <a:pt x="104449" y="523008"/>
                  </a:cubicBezTo>
                  <a:cubicBezTo>
                    <a:pt x="104449" y="539784"/>
                    <a:pt x="101598" y="541869"/>
                    <a:pt x="85061" y="543006"/>
                  </a:cubicBezTo>
                  <a:cubicBezTo>
                    <a:pt x="72705" y="543859"/>
                    <a:pt x="59875" y="545375"/>
                    <a:pt x="48565" y="549830"/>
                  </a:cubicBezTo>
                  <a:cubicBezTo>
                    <a:pt x="29842" y="557128"/>
                    <a:pt x="21574" y="573713"/>
                    <a:pt x="23570" y="594090"/>
                  </a:cubicBezTo>
                  <a:cubicBezTo>
                    <a:pt x="25376" y="613235"/>
                    <a:pt x="37446" y="627546"/>
                    <a:pt x="56454" y="632285"/>
                  </a:cubicBezTo>
                  <a:cubicBezTo>
                    <a:pt x="63297" y="633991"/>
                    <a:pt x="70425" y="634939"/>
                    <a:pt x="77457" y="634939"/>
                  </a:cubicBezTo>
                  <a:cubicBezTo>
                    <a:pt x="253851" y="635128"/>
                    <a:pt x="430150" y="635034"/>
                    <a:pt x="606544" y="635034"/>
                  </a:cubicBezTo>
                  <a:cubicBezTo>
                    <a:pt x="608730" y="635034"/>
                    <a:pt x="610916" y="635034"/>
                    <a:pt x="614147" y="635034"/>
                  </a:cubicBezTo>
                  <a:close/>
                  <a:moveTo>
                    <a:pt x="80594" y="516374"/>
                  </a:moveTo>
                  <a:lnTo>
                    <a:pt x="80594" y="22780"/>
                  </a:lnTo>
                  <a:cubicBezTo>
                    <a:pt x="62156" y="23159"/>
                    <a:pt x="47900" y="30551"/>
                    <a:pt x="37256" y="44863"/>
                  </a:cubicBezTo>
                  <a:cubicBezTo>
                    <a:pt x="26421" y="59458"/>
                    <a:pt x="23285" y="76234"/>
                    <a:pt x="23285" y="93862"/>
                  </a:cubicBezTo>
                  <a:cubicBezTo>
                    <a:pt x="23285" y="238490"/>
                    <a:pt x="23285" y="383119"/>
                    <a:pt x="23285" y="527747"/>
                  </a:cubicBezTo>
                  <a:cubicBezTo>
                    <a:pt x="23285" y="530496"/>
                    <a:pt x="23570" y="533149"/>
                    <a:pt x="23570" y="533623"/>
                  </a:cubicBezTo>
                  <a:cubicBezTo>
                    <a:pt x="42293" y="527937"/>
                    <a:pt x="60825" y="522345"/>
                    <a:pt x="80689" y="516374"/>
                  </a:cubicBezTo>
                  <a:close/>
                </a:path>
              </a:pathLst>
            </a:custGeom>
            <a:solidFill>
              <a:srgbClr val="65B2AE"/>
            </a:solidFill>
            <a:ln w="0" cap="flat">
              <a:noFill/>
              <a:prstDash val="solid"/>
              <a:miter/>
            </a:ln>
          </p:spPr>
          <p:txBody>
            <a:bodyPr rtlCol="0" anchor="ctr"/>
            <a:lstStyle/>
            <a:p>
              <a:endParaRPr lang="en-IL"/>
            </a:p>
          </p:txBody>
        </p:sp>
        <p:sp>
          <p:nvSpPr>
            <p:cNvPr id="10" name="Freeform 65">
              <a:extLst>
                <a:ext uri="{FF2B5EF4-FFF2-40B4-BE49-F238E27FC236}">
                  <a16:creationId xmlns:a16="http://schemas.microsoft.com/office/drawing/2014/main" id="{9E8F14D8-DBB8-A424-E007-6467AC99BF1C}"/>
                </a:ext>
              </a:extLst>
            </p:cNvPr>
            <p:cNvSpPr/>
            <p:nvPr/>
          </p:nvSpPr>
          <p:spPr>
            <a:xfrm>
              <a:off x="5955790" y="-427154"/>
              <a:ext cx="567620" cy="404053"/>
            </a:xfrm>
            <a:custGeom>
              <a:avLst/>
              <a:gdLst>
                <a:gd name="connsiteX0" fmla="*/ 138666 w 567620"/>
                <a:gd name="connsiteY0" fmla="*/ 380749 h 404053"/>
                <a:gd name="connsiteX1" fmla="*/ 138666 w 567620"/>
                <a:gd name="connsiteY1" fmla="*/ 403970 h 404053"/>
                <a:gd name="connsiteX2" fmla="*/ 107968 w 567620"/>
                <a:gd name="connsiteY2" fmla="*/ 403970 h 404053"/>
                <a:gd name="connsiteX3" fmla="*/ 53890 w 567620"/>
                <a:gd name="connsiteY3" fmla="*/ 403970 h 404053"/>
                <a:gd name="connsiteX4" fmla="*/ 3 w 567620"/>
                <a:gd name="connsiteY4" fmla="*/ 351558 h 404053"/>
                <a:gd name="connsiteX5" fmla="*/ 53890 w 567620"/>
                <a:gd name="connsiteY5" fmla="*/ 300095 h 404053"/>
                <a:gd name="connsiteX6" fmla="*/ 239218 w 567620"/>
                <a:gd name="connsiteY6" fmla="*/ 300095 h 404053"/>
                <a:gd name="connsiteX7" fmla="*/ 252618 w 567620"/>
                <a:gd name="connsiteY7" fmla="*/ 292134 h 404053"/>
                <a:gd name="connsiteX8" fmla="*/ 282841 w 567620"/>
                <a:gd name="connsiteY8" fmla="*/ 237353 h 404053"/>
                <a:gd name="connsiteX9" fmla="*/ 290349 w 567620"/>
                <a:gd name="connsiteY9" fmla="*/ 227402 h 404053"/>
                <a:gd name="connsiteX10" fmla="*/ 506659 w 567620"/>
                <a:gd name="connsiteY10" fmla="*/ 11596 h 404053"/>
                <a:gd name="connsiteX11" fmla="*/ 544675 w 567620"/>
                <a:gd name="connsiteY11" fmla="*/ 2024 h 404053"/>
                <a:gd name="connsiteX12" fmla="*/ 567010 w 567620"/>
                <a:gd name="connsiteY12" fmla="*/ 28656 h 404053"/>
                <a:gd name="connsiteX13" fmla="*/ 554939 w 567620"/>
                <a:gd name="connsiteY13" fmla="*/ 61449 h 404053"/>
                <a:gd name="connsiteX14" fmla="*/ 383298 w 567620"/>
                <a:gd name="connsiteY14" fmla="*/ 233278 h 404053"/>
                <a:gd name="connsiteX15" fmla="*/ 272767 w 567620"/>
                <a:gd name="connsiteY15" fmla="*/ 315259 h 404053"/>
                <a:gd name="connsiteX16" fmla="*/ 240738 w 567620"/>
                <a:gd name="connsiteY16" fmla="*/ 323315 h 404053"/>
                <a:gd name="connsiteX17" fmla="*/ 54365 w 567620"/>
                <a:gd name="connsiteY17" fmla="*/ 323220 h 404053"/>
                <a:gd name="connsiteX18" fmla="*/ 25473 w 567620"/>
                <a:gd name="connsiteY18" fmla="*/ 362932 h 404053"/>
                <a:gd name="connsiteX19" fmla="*/ 53700 w 567620"/>
                <a:gd name="connsiteY19" fmla="*/ 380844 h 404053"/>
                <a:gd name="connsiteX20" fmla="*/ 138761 w 567620"/>
                <a:gd name="connsiteY20" fmla="*/ 380844 h 404053"/>
                <a:gd name="connsiteX21" fmla="*/ 285312 w 567620"/>
                <a:gd name="connsiteY21" fmla="*/ 277823 h 404053"/>
                <a:gd name="connsiteX22" fmla="*/ 288828 w 567620"/>
                <a:gd name="connsiteY22" fmla="*/ 280855 h 404053"/>
                <a:gd name="connsiteX23" fmla="*/ 327034 w 567620"/>
                <a:gd name="connsiteY23" fmla="*/ 255455 h 404053"/>
                <a:gd name="connsiteX24" fmla="*/ 483565 w 567620"/>
                <a:gd name="connsiteY24" fmla="*/ 99928 h 404053"/>
                <a:gd name="connsiteX25" fmla="*/ 490978 w 567620"/>
                <a:gd name="connsiteY25" fmla="*/ 91967 h 404053"/>
                <a:gd name="connsiteX26" fmla="*/ 473681 w 567620"/>
                <a:gd name="connsiteY26" fmla="*/ 74433 h 404053"/>
                <a:gd name="connsiteX27" fmla="*/ 466648 w 567620"/>
                <a:gd name="connsiteY27" fmla="*/ 84005 h 404053"/>
                <a:gd name="connsiteX28" fmla="*/ 312874 w 567620"/>
                <a:gd name="connsiteY28" fmla="*/ 238111 h 404053"/>
                <a:gd name="connsiteX29" fmla="*/ 285407 w 567620"/>
                <a:gd name="connsiteY29" fmla="*/ 277823 h 404053"/>
                <a:gd name="connsiteX30" fmla="*/ 492118 w 567620"/>
                <a:gd name="connsiteY30" fmla="*/ 57752 h 404053"/>
                <a:gd name="connsiteX31" fmla="*/ 508465 w 567620"/>
                <a:gd name="connsiteY31" fmla="*/ 75096 h 404053"/>
                <a:gd name="connsiteX32" fmla="*/ 540874 w 567620"/>
                <a:gd name="connsiteY32" fmla="*/ 42493 h 404053"/>
                <a:gd name="connsiteX33" fmla="*/ 540874 w 567620"/>
                <a:gd name="connsiteY33" fmla="*/ 26192 h 404053"/>
                <a:gd name="connsiteX34" fmla="*/ 524527 w 567620"/>
                <a:gd name="connsiteY34" fmla="*/ 26476 h 404053"/>
                <a:gd name="connsiteX35" fmla="*/ 492213 w 567620"/>
                <a:gd name="connsiteY35" fmla="*/ 57752 h 40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620" h="404053">
                  <a:moveTo>
                    <a:pt x="138666" y="380749"/>
                  </a:moveTo>
                  <a:lnTo>
                    <a:pt x="138666" y="403970"/>
                  </a:lnTo>
                  <a:cubicBezTo>
                    <a:pt x="128306" y="403970"/>
                    <a:pt x="118137" y="403970"/>
                    <a:pt x="107968" y="403970"/>
                  </a:cubicBezTo>
                  <a:cubicBezTo>
                    <a:pt x="89910" y="403970"/>
                    <a:pt x="71948" y="404159"/>
                    <a:pt x="53890" y="403970"/>
                  </a:cubicBezTo>
                  <a:cubicBezTo>
                    <a:pt x="23097" y="403685"/>
                    <a:pt x="-283" y="380749"/>
                    <a:pt x="3" y="351558"/>
                  </a:cubicBezTo>
                  <a:cubicBezTo>
                    <a:pt x="288" y="322652"/>
                    <a:pt x="23477" y="300190"/>
                    <a:pt x="53890" y="300095"/>
                  </a:cubicBezTo>
                  <a:cubicBezTo>
                    <a:pt x="115666" y="299905"/>
                    <a:pt x="177442" y="299905"/>
                    <a:pt x="239218" y="300095"/>
                  </a:cubicBezTo>
                  <a:cubicBezTo>
                    <a:pt x="245870" y="300095"/>
                    <a:pt x="249482" y="298105"/>
                    <a:pt x="252618" y="292134"/>
                  </a:cubicBezTo>
                  <a:cubicBezTo>
                    <a:pt x="262312" y="273652"/>
                    <a:pt x="272576" y="255455"/>
                    <a:pt x="282841" y="237353"/>
                  </a:cubicBezTo>
                  <a:cubicBezTo>
                    <a:pt x="284837" y="233752"/>
                    <a:pt x="287403" y="230340"/>
                    <a:pt x="290349" y="227402"/>
                  </a:cubicBezTo>
                  <a:cubicBezTo>
                    <a:pt x="362389" y="155372"/>
                    <a:pt x="434524" y="83531"/>
                    <a:pt x="506659" y="11596"/>
                  </a:cubicBezTo>
                  <a:cubicBezTo>
                    <a:pt x="517494" y="792"/>
                    <a:pt x="530134" y="-2620"/>
                    <a:pt x="544675" y="2024"/>
                  </a:cubicBezTo>
                  <a:cubicBezTo>
                    <a:pt x="557601" y="6099"/>
                    <a:pt x="564634" y="15767"/>
                    <a:pt x="567010" y="28656"/>
                  </a:cubicBezTo>
                  <a:cubicBezTo>
                    <a:pt x="569481" y="41735"/>
                    <a:pt x="564253" y="52255"/>
                    <a:pt x="554939" y="61449"/>
                  </a:cubicBezTo>
                  <a:cubicBezTo>
                    <a:pt x="497536" y="118504"/>
                    <a:pt x="439276" y="174801"/>
                    <a:pt x="383298" y="233278"/>
                  </a:cubicBezTo>
                  <a:cubicBezTo>
                    <a:pt x="350794" y="267208"/>
                    <a:pt x="314869" y="294882"/>
                    <a:pt x="272767" y="315259"/>
                  </a:cubicBezTo>
                  <a:cubicBezTo>
                    <a:pt x="262312" y="320377"/>
                    <a:pt x="252428" y="323315"/>
                    <a:pt x="240738" y="323315"/>
                  </a:cubicBezTo>
                  <a:cubicBezTo>
                    <a:pt x="178582" y="322936"/>
                    <a:pt x="116521" y="323031"/>
                    <a:pt x="54365" y="323220"/>
                  </a:cubicBezTo>
                  <a:cubicBezTo>
                    <a:pt x="31556" y="323220"/>
                    <a:pt x="17490" y="342839"/>
                    <a:pt x="25473" y="362932"/>
                  </a:cubicBezTo>
                  <a:cubicBezTo>
                    <a:pt x="29940" y="374115"/>
                    <a:pt x="40109" y="380749"/>
                    <a:pt x="53700" y="380844"/>
                  </a:cubicBezTo>
                  <a:cubicBezTo>
                    <a:pt x="81642" y="380939"/>
                    <a:pt x="109679" y="380844"/>
                    <a:pt x="138761" y="380844"/>
                  </a:cubicBezTo>
                  <a:close/>
                  <a:moveTo>
                    <a:pt x="285312" y="277823"/>
                  </a:moveTo>
                  <a:cubicBezTo>
                    <a:pt x="286452" y="278865"/>
                    <a:pt x="287593" y="279813"/>
                    <a:pt x="288828" y="280855"/>
                  </a:cubicBezTo>
                  <a:cubicBezTo>
                    <a:pt x="301659" y="272515"/>
                    <a:pt x="316200" y="265881"/>
                    <a:pt x="327034" y="255455"/>
                  </a:cubicBezTo>
                  <a:cubicBezTo>
                    <a:pt x="379781" y="204181"/>
                    <a:pt x="431483" y="151865"/>
                    <a:pt x="483565" y="99928"/>
                  </a:cubicBezTo>
                  <a:cubicBezTo>
                    <a:pt x="486226" y="97274"/>
                    <a:pt x="488792" y="94431"/>
                    <a:pt x="490978" y="91967"/>
                  </a:cubicBezTo>
                  <a:cubicBezTo>
                    <a:pt x="485465" y="86375"/>
                    <a:pt x="480428" y="81257"/>
                    <a:pt x="473681" y="74433"/>
                  </a:cubicBezTo>
                  <a:cubicBezTo>
                    <a:pt x="471209" y="77750"/>
                    <a:pt x="469309" y="81257"/>
                    <a:pt x="466648" y="84005"/>
                  </a:cubicBezTo>
                  <a:cubicBezTo>
                    <a:pt x="415326" y="135374"/>
                    <a:pt x="363530" y="186174"/>
                    <a:pt x="312874" y="238111"/>
                  </a:cubicBezTo>
                  <a:cubicBezTo>
                    <a:pt x="301754" y="249484"/>
                    <a:pt x="294531" y="264459"/>
                    <a:pt x="285407" y="277823"/>
                  </a:cubicBezTo>
                  <a:close/>
                  <a:moveTo>
                    <a:pt x="492118" y="57752"/>
                  </a:moveTo>
                  <a:cubicBezTo>
                    <a:pt x="498011" y="64008"/>
                    <a:pt x="503048" y="69315"/>
                    <a:pt x="508465" y="75096"/>
                  </a:cubicBezTo>
                  <a:cubicBezTo>
                    <a:pt x="519680" y="63913"/>
                    <a:pt x="530419" y="53393"/>
                    <a:pt x="540874" y="42493"/>
                  </a:cubicBezTo>
                  <a:cubicBezTo>
                    <a:pt x="545721" y="37376"/>
                    <a:pt x="546101" y="31310"/>
                    <a:pt x="540874" y="26192"/>
                  </a:cubicBezTo>
                  <a:cubicBezTo>
                    <a:pt x="535646" y="21074"/>
                    <a:pt x="529659" y="21643"/>
                    <a:pt x="524527" y="26476"/>
                  </a:cubicBezTo>
                  <a:cubicBezTo>
                    <a:pt x="513597" y="36712"/>
                    <a:pt x="502953" y="47327"/>
                    <a:pt x="492213" y="57752"/>
                  </a:cubicBezTo>
                  <a:close/>
                </a:path>
              </a:pathLst>
            </a:custGeom>
            <a:solidFill>
              <a:srgbClr val="65B2AE"/>
            </a:solidFill>
            <a:ln w="0" cap="flat">
              <a:noFill/>
              <a:prstDash val="solid"/>
              <a:miter/>
            </a:ln>
          </p:spPr>
          <p:txBody>
            <a:bodyPr rtlCol="0" anchor="ctr"/>
            <a:lstStyle/>
            <a:p>
              <a:endParaRPr lang="en-IL"/>
            </a:p>
          </p:txBody>
        </p:sp>
        <p:sp>
          <p:nvSpPr>
            <p:cNvPr id="11" name="Freeform 66">
              <a:extLst>
                <a:ext uri="{FF2B5EF4-FFF2-40B4-BE49-F238E27FC236}">
                  <a16:creationId xmlns:a16="http://schemas.microsoft.com/office/drawing/2014/main" id="{F604272F-1BE7-7CF4-1342-4B79C64DCFC0}"/>
                </a:ext>
              </a:extLst>
            </p:cNvPr>
            <p:cNvSpPr/>
            <p:nvPr/>
          </p:nvSpPr>
          <p:spPr>
            <a:xfrm>
              <a:off x="5944127" y="-485450"/>
              <a:ext cx="208754" cy="184926"/>
            </a:xfrm>
            <a:custGeom>
              <a:avLst/>
              <a:gdLst>
                <a:gd name="connsiteX0" fmla="*/ 150709 w 208754"/>
                <a:gd name="connsiteY0" fmla="*/ 138700 h 184926"/>
                <a:gd name="connsiteX1" fmla="*/ 150709 w 208754"/>
                <a:gd name="connsiteY1" fmla="*/ 170544 h 184926"/>
                <a:gd name="connsiteX2" fmla="*/ 136643 w 208754"/>
                <a:gd name="connsiteY2" fmla="*/ 184856 h 184926"/>
                <a:gd name="connsiteX3" fmla="*/ 14137 w 208754"/>
                <a:gd name="connsiteY3" fmla="*/ 184856 h 184926"/>
                <a:gd name="connsiteX4" fmla="*/ 71 w 208754"/>
                <a:gd name="connsiteY4" fmla="*/ 170544 h 184926"/>
                <a:gd name="connsiteX5" fmla="*/ 71 w 208754"/>
                <a:gd name="connsiteY5" fmla="*/ 14732 h 184926"/>
                <a:gd name="connsiteX6" fmla="*/ 14707 w 208754"/>
                <a:gd name="connsiteY6" fmla="*/ 42 h 184926"/>
                <a:gd name="connsiteX7" fmla="*/ 194143 w 208754"/>
                <a:gd name="connsiteY7" fmla="*/ 42 h 184926"/>
                <a:gd name="connsiteX8" fmla="*/ 208684 w 208754"/>
                <a:gd name="connsiteY8" fmla="*/ 14827 h 184926"/>
                <a:gd name="connsiteX9" fmla="*/ 208684 w 208754"/>
                <a:gd name="connsiteY9" fmla="*/ 123535 h 184926"/>
                <a:gd name="connsiteX10" fmla="*/ 193477 w 208754"/>
                <a:gd name="connsiteY10" fmla="*/ 138605 h 184926"/>
                <a:gd name="connsiteX11" fmla="*/ 150804 w 208754"/>
                <a:gd name="connsiteY11" fmla="*/ 138605 h 184926"/>
                <a:gd name="connsiteX12" fmla="*/ 23926 w 208754"/>
                <a:gd name="connsiteY12" fmla="*/ 23547 h 184926"/>
                <a:gd name="connsiteX13" fmla="*/ 23926 w 208754"/>
                <a:gd name="connsiteY13" fmla="*/ 161256 h 184926"/>
                <a:gd name="connsiteX14" fmla="*/ 126284 w 208754"/>
                <a:gd name="connsiteY14" fmla="*/ 161256 h 184926"/>
                <a:gd name="connsiteX15" fmla="*/ 127234 w 208754"/>
                <a:gd name="connsiteY15" fmla="*/ 159171 h 184926"/>
                <a:gd name="connsiteX16" fmla="*/ 127424 w 208754"/>
                <a:gd name="connsiteY16" fmla="*/ 133203 h 184926"/>
                <a:gd name="connsiteX17" fmla="*/ 144912 w 208754"/>
                <a:gd name="connsiteY17" fmla="*/ 115574 h 184926"/>
                <a:gd name="connsiteX18" fmla="*/ 184829 w 208754"/>
                <a:gd name="connsiteY18" fmla="*/ 115574 h 184926"/>
                <a:gd name="connsiteX19" fmla="*/ 184829 w 208754"/>
                <a:gd name="connsiteY19" fmla="*/ 23641 h 184926"/>
                <a:gd name="connsiteX20" fmla="*/ 23926 w 208754"/>
                <a:gd name="connsiteY20" fmla="*/ 23641 h 1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54" h="184926">
                  <a:moveTo>
                    <a:pt x="150709" y="138700"/>
                  </a:moveTo>
                  <a:cubicBezTo>
                    <a:pt x="150709" y="150168"/>
                    <a:pt x="150899" y="160309"/>
                    <a:pt x="150709" y="170544"/>
                  </a:cubicBezTo>
                  <a:cubicBezTo>
                    <a:pt x="150519" y="180401"/>
                    <a:pt x="146338" y="184761"/>
                    <a:pt x="136643" y="184856"/>
                  </a:cubicBezTo>
                  <a:cubicBezTo>
                    <a:pt x="95776" y="184950"/>
                    <a:pt x="55004" y="184950"/>
                    <a:pt x="14137" y="184856"/>
                  </a:cubicBezTo>
                  <a:cubicBezTo>
                    <a:pt x="4443" y="184856"/>
                    <a:pt x="166" y="180401"/>
                    <a:pt x="71" y="170544"/>
                  </a:cubicBezTo>
                  <a:cubicBezTo>
                    <a:pt x="-24" y="118607"/>
                    <a:pt x="-24" y="66670"/>
                    <a:pt x="71" y="14732"/>
                  </a:cubicBezTo>
                  <a:cubicBezTo>
                    <a:pt x="71" y="4307"/>
                    <a:pt x="4348" y="42"/>
                    <a:pt x="14707" y="42"/>
                  </a:cubicBezTo>
                  <a:cubicBezTo>
                    <a:pt x="74487" y="42"/>
                    <a:pt x="134267" y="-53"/>
                    <a:pt x="194143" y="42"/>
                  </a:cubicBezTo>
                  <a:cubicBezTo>
                    <a:pt x="204407" y="42"/>
                    <a:pt x="208588" y="4402"/>
                    <a:pt x="208684" y="14827"/>
                  </a:cubicBezTo>
                  <a:cubicBezTo>
                    <a:pt x="208778" y="51032"/>
                    <a:pt x="208778" y="87331"/>
                    <a:pt x="208684" y="123535"/>
                  </a:cubicBezTo>
                  <a:cubicBezTo>
                    <a:pt x="208684" y="134435"/>
                    <a:pt x="204502" y="138510"/>
                    <a:pt x="193477" y="138605"/>
                  </a:cubicBezTo>
                  <a:cubicBezTo>
                    <a:pt x="179696" y="138700"/>
                    <a:pt x="165916" y="138605"/>
                    <a:pt x="150804" y="138605"/>
                  </a:cubicBezTo>
                  <a:close/>
                  <a:moveTo>
                    <a:pt x="23926" y="23547"/>
                  </a:moveTo>
                  <a:lnTo>
                    <a:pt x="23926" y="161256"/>
                  </a:lnTo>
                  <a:lnTo>
                    <a:pt x="126284" y="161256"/>
                  </a:lnTo>
                  <a:cubicBezTo>
                    <a:pt x="126759" y="160214"/>
                    <a:pt x="127234" y="159740"/>
                    <a:pt x="127234" y="159171"/>
                  </a:cubicBezTo>
                  <a:cubicBezTo>
                    <a:pt x="127330" y="150547"/>
                    <a:pt x="127424" y="141827"/>
                    <a:pt x="127424" y="133203"/>
                  </a:cubicBezTo>
                  <a:cubicBezTo>
                    <a:pt x="127424" y="119081"/>
                    <a:pt x="130941" y="115574"/>
                    <a:pt x="144912" y="115574"/>
                  </a:cubicBezTo>
                  <a:cubicBezTo>
                    <a:pt x="158218" y="115574"/>
                    <a:pt x="171618" y="115574"/>
                    <a:pt x="184829" y="115574"/>
                  </a:cubicBezTo>
                  <a:lnTo>
                    <a:pt x="184829" y="23641"/>
                  </a:lnTo>
                  <a:lnTo>
                    <a:pt x="23926" y="23641"/>
                  </a:lnTo>
                  <a:close/>
                </a:path>
              </a:pathLst>
            </a:custGeom>
            <a:solidFill>
              <a:srgbClr val="65B2AE"/>
            </a:solidFill>
            <a:ln w="0" cap="flat">
              <a:noFill/>
              <a:prstDash val="solid"/>
              <a:miter/>
            </a:ln>
          </p:spPr>
          <p:txBody>
            <a:bodyPr rtlCol="0" anchor="ctr"/>
            <a:lstStyle/>
            <a:p>
              <a:endParaRPr lang="en-IL"/>
            </a:p>
          </p:txBody>
        </p:sp>
        <p:sp>
          <p:nvSpPr>
            <p:cNvPr id="13" name="Freeform 67">
              <a:extLst>
                <a:ext uri="{FF2B5EF4-FFF2-40B4-BE49-F238E27FC236}">
                  <a16:creationId xmlns:a16="http://schemas.microsoft.com/office/drawing/2014/main" id="{D96B1C4D-8249-29DC-5995-8CD0ADF9F109}"/>
                </a:ext>
              </a:extLst>
            </p:cNvPr>
            <p:cNvSpPr/>
            <p:nvPr/>
          </p:nvSpPr>
          <p:spPr>
            <a:xfrm>
              <a:off x="6117859" y="-323696"/>
              <a:ext cx="139061" cy="138675"/>
            </a:xfrm>
            <a:custGeom>
              <a:avLst/>
              <a:gdLst>
                <a:gd name="connsiteX0" fmla="*/ 81235 w 139061"/>
                <a:gd name="connsiteY0" fmla="*/ 69352 h 138675"/>
                <a:gd name="connsiteX1" fmla="*/ 81235 w 139061"/>
                <a:gd name="connsiteY1" fmla="*/ 122617 h 138675"/>
                <a:gd name="connsiteX2" fmla="*/ 64983 w 139061"/>
                <a:gd name="connsiteY2" fmla="*/ 138634 h 138675"/>
                <a:gd name="connsiteX3" fmla="*/ 14802 w 139061"/>
                <a:gd name="connsiteY3" fmla="*/ 138634 h 138675"/>
                <a:gd name="connsiteX4" fmla="*/ 71 w 139061"/>
                <a:gd name="connsiteY4" fmla="*/ 124038 h 138675"/>
                <a:gd name="connsiteX5" fmla="*/ 71 w 139061"/>
                <a:gd name="connsiteY5" fmla="*/ 14477 h 138675"/>
                <a:gd name="connsiteX6" fmla="*/ 14898 w 139061"/>
                <a:gd name="connsiteY6" fmla="*/ 71 h 138675"/>
                <a:gd name="connsiteX7" fmla="*/ 123813 w 139061"/>
                <a:gd name="connsiteY7" fmla="*/ 71 h 138675"/>
                <a:gd name="connsiteX8" fmla="*/ 139019 w 139061"/>
                <a:gd name="connsiteY8" fmla="*/ 15141 h 138675"/>
                <a:gd name="connsiteX9" fmla="*/ 139019 w 139061"/>
                <a:gd name="connsiteY9" fmla="*/ 52672 h 138675"/>
                <a:gd name="connsiteX10" fmla="*/ 122578 w 139061"/>
                <a:gd name="connsiteY10" fmla="*/ 69447 h 138675"/>
                <a:gd name="connsiteX11" fmla="*/ 81140 w 139061"/>
                <a:gd name="connsiteY11" fmla="*/ 69447 h 138675"/>
                <a:gd name="connsiteX12" fmla="*/ 115355 w 139061"/>
                <a:gd name="connsiteY12" fmla="*/ 46227 h 138675"/>
                <a:gd name="connsiteX13" fmla="*/ 115355 w 139061"/>
                <a:gd name="connsiteY13" fmla="*/ 23860 h 138675"/>
                <a:gd name="connsiteX14" fmla="*/ 24021 w 139061"/>
                <a:gd name="connsiteY14" fmla="*/ 23860 h 138675"/>
                <a:gd name="connsiteX15" fmla="*/ 24021 w 139061"/>
                <a:gd name="connsiteY15" fmla="*/ 115035 h 138675"/>
                <a:gd name="connsiteX16" fmla="*/ 57951 w 139061"/>
                <a:gd name="connsiteY16" fmla="*/ 115035 h 138675"/>
                <a:gd name="connsiteX17" fmla="*/ 57951 w 139061"/>
                <a:gd name="connsiteY17" fmla="*/ 61865 h 138675"/>
                <a:gd name="connsiteX18" fmla="*/ 73632 w 139061"/>
                <a:gd name="connsiteY18" fmla="*/ 46322 h 138675"/>
                <a:gd name="connsiteX19" fmla="*/ 115259 w 139061"/>
                <a:gd name="connsiteY19" fmla="*/ 46322 h 13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61" h="138675">
                  <a:moveTo>
                    <a:pt x="81235" y="69352"/>
                  </a:moveTo>
                  <a:cubicBezTo>
                    <a:pt x="81235" y="88023"/>
                    <a:pt x="81235" y="105367"/>
                    <a:pt x="81235" y="122617"/>
                  </a:cubicBezTo>
                  <a:cubicBezTo>
                    <a:pt x="81235" y="134653"/>
                    <a:pt x="77244" y="138634"/>
                    <a:pt x="64983" y="138634"/>
                  </a:cubicBezTo>
                  <a:cubicBezTo>
                    <a:pt x="48257" y="138634"/>
                    <a:pt x="31529" y="138729"/>
                    <a:pt x="14802" y="138634"/>
                  </a:cubicBezTo>
                  <a:cubicBezTo>
                    <a:pt x="4348" y="138539"/>
                    <a:pt x="71" y="134369"/>
                    <a:pt x="71" y="124038"/>
                  </a:cubicBezTo>
                  <a:cubicBezTo>
                    <a:pt x="-24" y="87549"/>
                    <a:pt x="-24" y="50966"/>
                    <a:pt x="71" y="14477"/>
                  </a:cubicBezTo>
                  <a:cubicBezTo>
                    <a:pt x="71" y="4241"/>
                    <a:pt x="4443" y="71"/>
                    <a:pt x="14898" y="71"/>
                  </a:cubicBezTo>
                  <a:cubicBezTo>
                    <a:pt x="51203" y="-24"/>
                    <a:pt x="87508" y="-24"/>
                    <a:pt x="123813" y="71"/>
                  </a:cubicBezTo>
                  <a:cubicBezTo>
                    <a:pt x="134838" y="71"/>
                    <a:pt x="138925" y="4241"/>
                    <a:pt x="139019" y="15141"/>
                  </a:cubicBezTo>
                  <a:cubicBezTo>
                    <a:pt x="139115" y="27651"/>
                    <a:pt x="139019" y="40161"/>
                    <a:pt x="139019" y="52672"/>
                  </a:cubicBezTo>
                  <a:cubicBezTo>
                    <a:pt x="139019" y="65561"/>
                    <a:pt x="135218" y="69352"/>
                    <a:pt x="122578" y="69447"/>
                  </a:cubicBezTo>
                  <a:cubicBezTo>
                    <a:pt x="109177" y="69447"/>
                    <a:pt x="95681" y="69447"/>
                    <a:pt x="81140" y="69447"/>
                  </a:cubicBezTo>
                  <a:close/>
                  <a:moveTo>
                    <a:pt x="115355" y="46227"/>
                  </a:moveTo>
                  <a:lnTo>
                    <a:pt x="115355" y="23860"/>
                  </a:lnTo>
                  <a:lnTo>
                    <a:pt x="24021" y="23860"/>
                  </a:lnTo>
                  <a:lnTo>
                    <a:pt x="24021" y="115035"/>
                  </a:lnTo>
                  <a:lnTo>
                    <a:pt x="57951" y="115035"/>
                  </a:lnTo>
                  <a:cubicBezTo>
                    <a:pt x="57951" y="96932"/>
                    <a:pt x="57951" y="79399"/>
                    <a:pt x="57951" y="61865"/>
                  </a:cubicBezTo>
                  <a:cubicBezTo>
                    <a:pt x="57951" y="50397"/>
                    <a:pt x="62037" y="46417"/>
                    <a:pt x="73632" y="46322"/>
                  </a:cubicBezTo>
                  <a:cubicBezTo>
                    <a:pt x="87413" y="46227"/>
                    <a:pt x="101099" y="46322"/>
                    <a:pt x="115259" y="46322"/>
                  </a:cubicBezTo>
                  <a:close/>
                </a:path>
              </a:pathLst>
            </a:custGeom>
            <a:solidFill>
              <a:srgbClr val="65B2AE"/>
            </a:solidFill>
            <a:ln w="0" cap="flat">
              <a:noFill/>
              <a:prstDash val="solid"/>
              <a:miter/>
            </a:ln>
          </p:spPr>
          <p:txBody>
            <a:bodyPr rtlCol="0" anchor="ctr"/>
            <a:lstStyle/>
            <a:p>
              <a:endParaRPr lang="en-IL"/>
            </a:p>
          </p:txBody>
        </p:sp>
        <p:sp>
          <p:nvSpPr>
            <p:cNvPr id="14" name="Freeform 68">
              <a:extLst>
                <a:ext uri="{FF2B5EF4-FFF2-40B4-BE49-F238E27FC236}">
                  <a16:creationId xmlns:a16="http://schemas.microsoft.com/office/drawing/2014/main" id="{57EE48E2-B592-58FA-0DE8-5F39B5137BBF}"/>
                </a:ext>
              </a:extLst>
            </p:cNvPr>
            <p:cNvSpPr/>
            <p:nvPr/>
          </p:nvSpPr>
          <p:spPr>
            <a:xfrm>
              <a:off x="6245236" y="-127320"/>
              <a:ext cx="139161" cy="127236"/>
            </a:xfrm>
            <a:custGeom>
              <a:avLst/>
              <a:gdLst>
                <a:gd name="connsiteX0" fmla="*/ 58022 w 139161"/>
                <a:gd name="connsiteY0" fmla="*/ 57790 h 127236"/>
                <a:gd name="connsiteX1" fmla="*/ 58022 w 139161"/>
                <a:gd name="connsiteY1" fmla="*/ 16467 h 127236"/>
                <a:gd name="connsiteX2" fmla="*/ 73893 w 139161"/>
                <a:gd name="connsiteY2" fmla="*/ 71 h 127236"/>
                <a:gd name="connsiteX3" fmla="*/ 123979 w 139161"/>
                <a:gd name="connsiteY3" fmla="*/ 71 h 127236"/>
                <a:gd name="connsiteX4" fmla="*/ 139091 w 139161"/>
                <a:gd name="connsiteY4" fmla="*/ 15235 h 127236"/>
                <a:gd name="connsiteX5" fmla="*/ 139091 w 139161"/>
                <a:gd name="connsiteY5" fmla="*/ 112381 h 127236"/>
                <a:gd name="connsiteX6" fmla="*/ 124549 w 139161"/>
                <a:gd name="connsiteY6" fmla="*/ 127166 h 127236"/>
                <a:gd name="connsiteX7" fmla="*/ 14684 w 139161"/>
                <a:gd name="connsiteY7" fmla="*/ 127166 h 127236"/>
                <a:gd name="connsiteX8" fmla="*/ 142 w 139161"/>
                <a:gd name="connsiteY8" fmla="*/ 112476 h 127236"/>
                <a:gd name="connsiteX9" fmla="*/ 142 w 139161"/>
                <a:gd name="connsiteY9" fmla="*/ 72101 h 127236"/>
                <a:gd name="connsiteX10" fmla="*/ 14303 w 139161"/>
                <a:gd name="connsiteY10" fmla="*/ 57884 h 127236"/>
                <a:gd name="connsiteX11" fmla="*/ 35497 w 139161"/>
                <a:gd name="connsiteY11" fmla="*/ 57884 h 127236"/>
                <a:gd name="connsiteX12" fmla="*/ 58022 w 139161"/>
                <a:gd name="connsiteY12" fmla="*/ 57884 h 127236"/>
                <a:gd name="connsiteX13" fmla="*/ 23807 w 139161"/>
                <a:gd name="connsiteY13" fmla="*/ 103377 h 127236"/>
                <a:gd name="connsiteX14" fmla="*/ 115141 w 139161"/>
                <a:gd name="connsiteY14" fmla="*/ 103377 h 127236"/>
                <a:gd name="connsiteX15" fmla="*/ 115141 w 139161"/>
                <a:gd name="connsiteY15" fmla="*/ 23765 h 127236"/>
                <a:gd name="connsiteX16" fmla="*/ 81211 w 139161"/>
                <a:gd name="connsiteY16" fmla="*/ 23765 h 127236"/>
                <a:gd name="connsiteX17" fmla="*/ 81211 w 139161"/>
                <a:gd name="connsiteY17" fmla="*/ 65467 h 127236"/>
                <a:gd name="connsiteX18" fmla="*/ 65435 w 139161"/>
                <a:gd name="connsiteY18" fmla="*/ 81010 h 127236"/>
                <a:gd name="connsiteX19" fmla="*/ 23807 w 139161"/>
                <a:gd name="connsiteY19" fmla="*/ 81010 h 127236"/>
                <a:gd name="connsiteX20" fmla="*/ 23807 w 139161"/>
                <a:gd name="connsiteY20" fmla="*/ 103377 h 12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161" h="127236">
                  <a:moveTo>
                    <a:pt x="58022" y="57790"/>
                  </a:moveTo>
                  <a:cubicBezTo>
                    <a:pt x="58022" y="43194"/>
                    <a:pt x="58022" y="29831"/>
                    <a:pt x="58022" y="16467"/>
                  </a:cubicBezTo>
                  <a:cubicBezTo>
                    <a:pt x="58022" y="4146"/>
                    <a:pt x="61918" y="166"/>
                    <a:pt x="73893" y="71"/>
                  </a:cubicBezTo>
                  <a:cubicBezTo>
                    <a:pt x="90620" y="-24"/>
                    <a:pt x="107347" y="-24"/>
                    <a:pt x="123979" y="71"/>
                  </a:cubicBezTo>
                  <a:cubicBezTo>
                    <a:pt x="134909" y="71"/>
                    <a:pt x="139091" y="4241"/>
                    <a:pt x="139091" y="15235"/>
                  </a:cubicBezTo>
                  <a:cubicBezTo>
                    <a:pt x="139186" y="47554"/>
                    <a:pt x="139186" y="79967"/>
                    <a:pt x="139091" y="112381"/>
                  </a:cubicBezTo>
                  <a:cubicBezTo>
                    <a:pt x="139091" y="122806"/>
                    <a:pt x="134814" y="127166"/>
                    <a:pt x="124549" y="127166"/>
                  </a:cubicBezTo>
                  <a:cubicBezTo>
                    <a:pt x="87959" y="127261"/>
                    <a:pt x="51274" y="127261"/>
                    <a:pt x="14684" y="127166"/>
                  </a:cubicBezTo>
                  <a:cubicBezTo>
                    <a:pt x="4324" y="127166"/>
                    <a:pt x="238" y="122806"/>
                    <a:pt x="142" y="112476"/>
                  </a:cubicBezTo>
                  <a:cubicBezTo>
                    <a:pt x="-47" y="99017"/>
                    <a:pt x="-47" y="85559"/>
                    <a:pt x="142" y="72101"/>
                  </a:cubicBezTo>
                  <a:cubicBezTo>
                    <a:pt x="332" y="62244"/>
                    <a:pt x="4514" y="58169"/>
                    <a:pt x="14303" y="57884"/>
                  </a:cubicBezTo>
                  <a:cubicBezTo>
                    <a:pt x="21336" y="57695"/>
                    <a:pt x="28464" y="57884"/>
                    <a:pt x="35497" y="57884"/>
                  </a:cubicBezTo>
                  <a:cubicBezTo>
                    <a:pt x="42530" y="57884"/>
                    <a:pt x="49563" y="57884"/>
                    <a:pt x="58022" y="57884"/>
                  </a:cubicBezTo>
                  <a:close/>
                  <a:moveTo>
                    <a:pt x="23807" y="103377"/>
                  </a:moveTo>
                  <a:lnTo>
                    <a:pt x="115141" y="103377"/>
                  </a:lnTo>
                  <a:lnTo>
                    <a:pt x="115141" y="23765"/>
                  </a:lnTo>
                  <a:lnTo>
                    <a:pt x="81211" y="23765"/>
                  </a:lnTo>
                  <a:cubicBezTo>
                    <a:pt x="81211" y="37981"/>
                    <a:pt x="81211" y="51724"/>
                    <a:pt x="81211" y="65467"/>
                  </a:cubicBezTo>
                  <a:cubicBezTo>
                    <a:pt x="81116" y="76934"/>
                    <a:pt x="77030" y="80915"/>
                    <a:pt x="65435" y="81010"/>
                  </a:cubicBezTo>
                  <a:cubicBezTo>
                    <a:pt x="51749" y="81105"/>
                    <a:pt x="37968" y="81010"/>
                    <a:pt x="23807" y="81010"/>
                  </a:cubicBezTo>
                  <a:lnTo>
                    <a:pt x="23807" y="103377"/>
                  </a:lnTo>
                  <a:close/>
                </a:path>
              </a:pathLst>
            </a:custGeom>
            <a:solidFill>
              <a:srgbClr val="65B2AE"/>
            </a:solidFill>
            <a:ln w="0" cap="flat">
              <a:noFill/>
              <a:prstDash val="solid"/>
              <a:miter/>
            </a:ln>
          </p:spPr>
          <p:txBody>
            <a:bodyPr rtlCol="0" anchor="ctr"/>
            <a:lstStyle/>
            <a:p>
              <a:endParaRPr lang="en-IL"/>
            </a:p>
          </p:txBody>
        </p:sp>
        <p:sp>
          <p:nvSpPr>
            <p:cNvPr id="15" name="Freeform 69">
              <a:extLst>
                <a:ext uri="{FF2B5EF4-FFF2-40B4-BE49-F238E27FC236}">
                  <a16:creationId xmlns:a16="http://schemas.microsoft.com/office/drawing/2014/main" id="{FBE3681D-C844-1B7A-E507-61CE934C7720}"/>
                </a:ext>
              </a:extLst>
            </p:cNvPr>
            <p:cNvSpPr/>
            <p:nvPr/>
          </p:nvSpPr>
          <p:spPr>
            <a:xfrm>
              <a:off x="6187457" y="-485384"/>
              <a:ext cx="139156" cy="115687"/>
            </a:xfrm>
            <a:custGeom>
              <a:avLst/>
              <a:gdLst>
                <a:gd name="connsiteX0" fmla="*/ 69516 w 139156"/>
                <a:gd name="connsiteY0" fmla="*/ 115508 h 115687"/>
                <a:gd name="connsiteX1" fmla="*/ 16484 w 139156"/>
                <a:gd name="connsiteY1" fmla="*/ 115508 h 115687"/>
                <a:gd name="connsiteX2" fmla="*/ 42 w 139156"/>
                <a:gd name="connsiteY2" fmla="*/ 99776 h 115687"/>
                <a:gd name="connsiteX3" fmla="*/ 42 w 139156"/>
                <a:gd name="connsiteY3" fmla="*/ 15235 h 115687"/>
                <a:gd name="connsiteX4" fmla="*/ 15154 w 139156"/>
                <a:gd name="connsiteY4" fmla="*/ 71 h 115687"/>
                <a:gd name="connsiteX5" fmla="*/ 124069 w 139156"/>
                <a:gd name="connsiteY5" fmla="*/ 71 h 115687"/>
                <a:gd name="connsiteX6" fmla="*/ 139085 w 139156"/>
                <a:gd name="connsiteY6" fmla="*/ 15330 h 115687"/>
                <a:gd name="connsiteX7" fmla="*/ 139085 w 139156"/>
                <a:gd name="connsiteY7" fmla="*/ 100913 h 115687"/>
                <a:gd name="connsiteX8" fmla="*/ 124449 w 139156"/>
                <a:gd name="connsiteY8" fmla="*/ 115603 h 115687"/>
                <a:gd name="connsiteX9" fmla="*/ 69516 w 139156"/>
                <a:gd name="connsiteY9" fmla="*/ 115603 h 115687"/>
                <a:gd name="connsiteX10" fmla="*/ 115230 w 139156"/>
                <a:gd name="connsiteY10" fmla="*/ 91909 h 115687"/>
                <a:gd name="connsiteX11" fmla="*/ 115230 w 139156"/>
                <a:gd name="connsiteY11" fmla="*/ 23860 h 115687"/>
                <a:gd name="connsiteX12" fmla="*/ 23802 w 139156"/>
                <a:gd name="connsiteY12" fmla="*/ 23860 h 115687"/>
                <a:gd name="connsiteX13" fmla="*/ 23802 w 139156"/>
                <a:gd name="connsiteY13" fmla="*/ 91909 h 115687"/>
                <a:gd name="connsiteX14" fmla="*/ 115230 w 139156"/>
                <a:gd name="connsiteY14" fmla="*/ 91909 h 1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156" h="115687">
                  <a:moveTo>
                    <a:pt x="69516" y="115508"/>
                  </a:moveTo>
                  <a:cubicBezTo>
                    <a:pt x="51839" y="115508"/>
                    <a:pt x="34162" y="115508"/>
                    <a:pt x="16484" y="115508"/>
                  </a:cubicBezTo>
                  <a:cubicBezTo>
                    <a:pt x="4129" y="115508"/>
                    <a:pt x="42" y="111623"/>
                    <a:pt x="42" y="99776"/>
                  </a:cubicBezTo>
                  <a:cubicBezTo>
                    <a:pt x="42" y="71627"/>
                    <a:pt x="-53" y="43384"/>
                    <a:pt x="42" y="15235"/>
                  </a:cubicBezTo>
                  <a:cubicBezTo>
                    <a:pt x="42" y="4241"/>
                    <a:pt x="4224" y="71"/>
                    <a:pt x="15154" y="71"/>
                  </a:cubicBezTo>
                  <a:cubicBezTo>
                    <a:pt x="51459" y="-24"/>
                    <a:pt x="87764" y="-24"/>
                    <a:pt x="124069" y="71"/>
                  </a:cubicBezTo>
                  <a:cubicBezTo>
                    <a:pt x="134904" y="71"/>
                    <a:pt x="139085" y="4336"/>
                    <a:pt x="139085" y="15330"/>
                  </a:cubicBezTo>
                  <a:cubicBezTo>
                    <a:pt x="139180" y="43858"/>
                    <a:pt x="139180" y="72385"/>
                    <a:pt x="139085" y="100913"/>
                  </a:cubicBezTo>
                  <a:cubicBezTo>
                    <a:pt x="139085" y="111338"/>
                    <a:pt x="134809" y="115508"/>
                    <a:pt x="124449" y="115603"/>
                  </a:cubicBezTo>
                  <a:cubicBezTo>
                    <a:pt x="106107" y="115793"/>
                    <a:pt x="87859" y="115603"/>
                    <a:pt x="69516" y="115603"/>
                  </a:cubicBezTo>
                  <a:close/>
                  <a:moveTo>
                    <a:pt x="115230" y="91909"/>
                  </a:moveTo>
                  <a:lnTo>
                    <a:pt x="115230" y="23860"/>
                  </a:lnTo>
                  <a:lnTo>
                    <a:pt x="23802" y="23860"/>
                  </a:lnTo>
                  <a:lnTo>
                    <a:pt x="23802" y="91909"/>
                  </a:lnTo>
                  <a:lnTo>
                    <a:pt x="115230" y="91909"/>
                  </a:lnTo>
                  <a:close/>
                </a:path>
              </a:pathLst>
            </a:custGeom>
            <a:solidFill>
              <a:srgbClr val="65B2AE"/>
            </a:solidFill>
            <a:ln w="0" cap="flat">
              <a:noFill/>
              <a:prstDash val="solid"/>
              <a:miter/>
            </a:ln>
          </p:spPr>
          <p:txBody>
            <a:bodyPr rtlCol="0" anchor="ctr"/>
            <a:lstStyle/>
            <a:p>
              <a:endParaRPr lang="en-IL"/>
            </a:p>
          </p:txBody>
        </p:sp>
        <p:sp>
          <p:nvSpPr>
            <p:cNvPr id="16" name="Freeform 71">
              <a:extLst>
                <a:ext uri="{FF2B5EF4-FFF2-40B4-BE49-F238E27FC236}">
                  <a16:creationId xmlns:a16="http://schemas.microsoft.com/office/drawing/2014/main" id="{038F17C5-40A1-1B30-FBAF-404426581370}"/>
                </a:ext>
              </a:extLst>
            </p:cNvPr>
            <p:cNvSpPr/>
            <p:nvPr/>
          </p:nvSpPr>
          <p:spPr>
            <a:xfrm>
              <a:off x="5944127" y="-265977"/>
              <a:ext cx="150656" cy="81009"/>
            </a:xfrm>
            <a:custGeom>
              <a:avLst/>
              <a:gdLst>
                <a:gd name="connsiteX0" fmla="*/ 75438 w 150656"/>
                <a:gd name="connsiteY0" fmla="*/ 80915 h 81009"/>
                <a:gd name="connsiteX1" fmla="*/ 15658 w 150656"/>
                <a:gd name="connsiteY1" fmla="*/ 80915 h 81009"/>
                <a:gd name="connsiteX2" fmla="*/ 71 w 150656"/>
                <a:gd name="connsiteY2" fmla="*/ 65277 h 81009"/>
                <a:gd name="connsiteX3" fmla="*/ 71 w 150656"/>
                <a:gd name="connsiteY3" fmla="*/ 15330 h 81009"/>
                <a:gd name="connsiteX4" fmla="*/ 15088 w 150656"/>
                <a:gd name="connsiteY4" fmla="*/ 71 h 81009"/>
                <a:gd name="connsiteX5" fmla="*/ 135503 w 150656"/>
                <a:gd name="connsiteY5" fmla="*/ 71 h 81009"/>
                <a:gd name="connsiteX6" fmla="*/ 150614 w 150656"/>
                <a:gd name="connsiteY6" fmla="*/ 15235 h 81009"/>
                <a:gd name="connsiteX7" fmla="*/ 150614 w 150656"/>
                <a:gd name="connsiteY7" fmla="*/ 64235 h 81009"/>
                <a:gd name="connsiteX8" fmla="*/ 134172 w 150656"/>
                <a:gd name="connsiteY8" fmla="*/ 81010 h 81009"/>
                <a:gd name="connsiteX9" fmla="*/ 75343 w 150656"/>
                <a:gd name="connsiteY9" fmla="*/ 81010 h 81009"/>
                <a:gd name="connsiteX10" fmla="*/ 126949 w 150656"/>
                <a:gd name="connsiteY10" fmla="*/ 57411 h 81009"/>
                <a:gd name="connsiteX11" fmla="*/ 126949 w 150656"/>
                <a:gd name="connsiteY11" fmla="*/ 23765 h 81009"/>
                <a:gd name="connsiteX12" fmla="*/ 23926 w 150656"/>
                <a:gd name="connsiteY12" fmla="*/ 23765 h 81009"/>
                <a:gd name="connsiteX13" fmla="*/ 23926 w 150656"/>
                <a:gd name="connsiteY13" fmla="*/ 57411 h 81009"/>
                <a:gd name="connsiteX14" fmla="*/ 126949 w 150656"/>
                <a:gd name="connsiteY14" fmla="*/ 57411 h 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656" h="81009">
                  <a:moveTo>
                    <a:pt x="75438" y="80915"/>
                  </a:moveTo>
                  <a:cubicBezTo>
                    <a:pt x="55479" y="80915"/>
                    <a:pt x="35616" y="80915"/>
                    <a:pt x="15658" y="80915"/>
                  </a:cubicBezTo>
                  <a:cubicBezTo>
                    <a:pt x="4063" y="80915"/>
                    <a:pt x="71" y="76840"/>
                    <a:pt x="71" y="65277"/>
                  </a:cubicBezTo>
                  <a:cubicBezTo>
                    <a:pt x="-24" y="48596"/>
                    <a:pt x="-24" y="32011"/>
                    <a:pt x="71" y="15330"/>
                  </a:cubicBezTo>
                  <a:cubicBezTo>
                    <a:pt x="71" y="4336"/>
                    <a:pt x="4253" y="71"/>
                    <a:pt x="15088" y="71"/>
                  </a:cubicBezTo>
                  <a:cubicBezTo>
                    <a:pt x="55194" y="-24"/>
                    <a:pt x="95396" y="-24"/>
                    <a:pt x="135503" y="71"/>
                  </a:cubicBezTo>
                  <a:cubicBezTo>
                    <a:pt x="146432" y="71"/>
                    <a:pt x="150519" y="4241"/>
                    <a:pt x="150614" y="15235"/>
                  </a:cubicBezTo>
                  <a:cubicBezTo>
                    <a:pt x="150709" y="31537"/>
                    <a:pt x="150614" y="47933"/>
                    <a:pt x="150614" y="64235"/>
                  </a:cubicBezTo>
                  <a:cubicBezTo>
                    <a:pt x="150614" y="77124"/>
                    <a:pt x="146813" y="80915"/>
                    <a:pt x="134172" y="81010"/>
                  </a:cubicBezTo>
                  <a:cubicBezTo>
                    <a:pt x="114594" y="81010"/>
                    <a:pt x="95016" y="81010"/>
                    <a:pt x="75343" y="81010"/>
                  </a:cubicBezTo>
                  <a:close/>
                  <a:moveTo>
                    <a:pt x="126949" y="57411"/>
                  </a:moveTo>
                  <a:lnTo>
                    <a:pt x="126949" y="23765"/>
                  </a:lnTo>
                  <a:lnTo>
                    <a:pt x="23926" y="23765"/>
                  </a:lnTo>
                  <a:lnTo>
                    <a:pt x="23926" y="57411"/>
                  </a:lnTo>
                  <a:lnTo>
                    <a:pt x="126949" y="57411"/>
                  </a:lnTo>
                  <a:close/>
                </a:path>
              </a:pathLst>
            </a:custGeom>
            <a:solidFill>
              <a:srgbClr val="65B2AE"/>
            </a:solidFill>
            <a:ln w="0" cap="flat">
              <a:noFill/>
              <a:prstDash val="solid"/>
              <a:miter/>
            </a:ln>
          </p:spPr>
          <p:txBody>
            <a:bodyPr rtlCol="0" anchor="ctr"/>
            <a:lstStyle/>
            <a:p>
              <a:endParaRPr lang="en-IL"/>
            </a:p>
          </p:txBody>
        </p:sp>
        <p:sp>
          <p:nvSpPr>
            <p:cNvPr id="17" name="Freeform 72">
              <a:extLst>
                <a:ext uri="{FF2B5EF4-FFF2-40B4-BE49-F238E27FC236}">
                  <a16:creationId xmlns:a16="http://schemas.microsoft.com/office/drawing/2014/main" id="{960083E3-8C01-8ABD-9A80-85D5DB5CA9A0}"/>
                </a:ext>
              </a:extLst>
            </p:cNvPr>
            <p:cNvSpPr/>
            <p:nvPr/>
          </p:nvSpPr>
          <p:spPr>
            <a:xfrm>
              <a:off x="6118691" y="-46120"/>
              <a:ext cx="21859" cy="22272"/>
            </a:xfrm>
            <a:custGeom>
              <a:avLst/>
              <a:gdLst>
                <a:gd name="connsiteX0" fmla="*/ 0 w 21859"/>
                <a:gd name="connsiteY0" fmla="*/ 0 h 22272"/>
                <a:gd name="connsiteX1" fmla="*/ 21859 w 21859"/>
                <a:gd name="connsiteY1" fmla="*/ 0 h 22272"/>
                <a:gd name="connsiteX2" fmla="*/ 21859 w 21859"/>
                <a:gd name="connsiteY2" fmla="*/ 22272 h 22272"/>
                <a:gd name="connsiteX3" fmla="*/ 0 w 21859"/>
                <a:gd name="connsiteY3" fmla="*/ 22272 h 22272"/>
                <a:gd name="connsiteX4" fmla="*/ 0 w 21859"/>
                <a:gd name="connsiteY4" fmla="*/ 0 h 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 h="22272">
                  <a:moveTo>
                    <a:pt x="0" y="0"/>
                  </a:moveTo>
                  <a:lnTo>
                    <a:pt x="21859" y="0"/>
                  </a:lnTo>
                  <a:lnTo>
                    <a:pt x="21859" y="22272"/>
                  </a:lnTo>
                  <a:lnTo>
                    <a:pt x="0" y="22272"/>
                  </a:lnTo>
                  <a:lnTo>
                    <a:pt x="0" y="0"/>
                  </a:lnTo>
                  <a:close/>
                </a:path>
              </a:pathLst>
            </a:custGeom>
            <a:solidFill>
              <a:srgbClr val="65B2AE"/>
            </a:solidFill>
            <a:ln w="0" cap="flat">
              <a:noFill/>
              <a:prstDash val="solid"/>
              <a:miter/>
            </a:ln>
          </p:spPr>
          <p:txBody>
            <a:bodyPr rtlCol="0" anchor="ctr"/>
            <a:lstStyle/>
            <a:p>
              <a:endParaRPr lang="en-IL"/>
            </a:p>
          </p:txBody>
        </p:sp>
      </p:grpSp>
      <p:sp>
        <p:nvSpPr>
          <p:cNvPr id="3" name="TextBox 2">
            <a:extLst>
              <a:ext uri="{FF2B5EF4-FFF2-40B4-BE49-F238E27FC236}">
                <a16:creationId xmlns:a16="http://schemas.microsoft.com/office/drawing/2014/main" id="{77555D9C-CBD1-BD28-A054-61222D038A0F}"/>
              </a:ext>
            </a:extLst>
          </p:cNvPr>
          <p:cNvSpPr txBox="1"/>
          <p:nvPr/>
        </p:nvSpPr>
        <p:spPr>
          <a:xfrm>
            <a:off x="7252412" y="1104433"/>
            <a:ext cx="4585698" cy="872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lnSpc>
                <a:spcPct val="150000"/>
              </a:lnSpc>
              <a:buClr>
                <a:srgbClr val="FFC000"/>
              </a:buClr>
              <a:defRPr/>
            </a:pPr>
            <a:r>
              <a:rPr lang="he-IL" sz="1200" b="1" dirty="0">
                <a:solidFill>
                  <a:prstClr val="black"/>
                </a:solidFill>
                <a:latin typeface="Heebo" pitchFamily="2" charset="-79"/>
                <a:ea typeface="Tahoma"/>
                <a:cs typeface="Heebo" pitchFamily="2" charset="-79"/>
              </a:rPr>
              <a:t>שדרוג שתי גינות משחק שזוהו במסגרת מיפוי הזדמנויות ברובעים שבמיקוד​, תוך מענה על צרכי התושבים כפי שעלו ממפגשי שיתוף ציבור עם הורים וילדים בגינות.</a:t>
            </a:r>
          </a:p>
        </p:txBody>
      </p:sp>
      <p:sp>
        <p:nvSpPr>
          <p:cNvPr id="20" name="TextBox 19">
            <a:extLst>
              <a:ext uri="{FF2B5EF4-FFF2-40B4-BE49-F238E27FC236}">
                <a16:creationId xmlns:a16="http://schemas.microsoft.com/office/drawing/2014/main" id="{FE351E46-9D1B-F95E-E179-DEB3490E2820}"/>
              </a:ext>
            </a:extLst>
          </p:cNvPr>
          <p:cNvSpPr txBox="1"/>
          <p:nvPr/>
        </p:nvSpPr>
        <p:spPr>
          <a:xfrm>
            <a:off x="7522768" y="2030802"/>
            <a:ext cx="4276826" cy="832920"/>
          </a:xfrm>
          <a:prstGeom prst="rect">
            <a:avLst/>
          </a:prstGeom>
          <a:noFill/>
        </p:spPr>
        <p:txBody>
          <a:bodyPr wrap="square">
            <a:spAutoFit/>
          </a:bodyPr>
          <a:lstStyle/>
          <a:p>
            <a:pPr>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מיקום: </a:t>
            </a: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pitchFamily="34" charset="0"/>
                <a:cs typeface="Heebo" pitchFamily="2" charset="-79"/>
              </a:rPr>
              <a:t>גינת '</a:t>
            </a:r>
            <a:r>
              <a:rPr lang="he-IL" sz="1100" dirty="0" err="1">
                <a:solidFill>
                  <a:prstClr val="black"/>
                </a:solidFill>
                <a:latin typeface="Heebo" pitchFamily="2" charset="-79"/>
                <a:ea typeface="Tahoma" pitchFamily="34" charset="0"/>
                <a:cs typeface="Heebo" pitchFamily="2" charset="-79"/>
              </a:rPr>
              <a:t>רמט</a:t>
            </a:r>
            <a:r>
              <a:rPr lang="he-IL" sz="1100" dirty="0">
                <a:solidFill>
                  <a:prstClr val="black"/>
                </a:solidFill>
                <a:latin typeface="Heebo" pitchFamily="2" charset="-79"/>
                <a:ea typeface="Tahoma" pitchFamily="34" charset="0"/>
                <a:cs typeface="Heebo" pitchFamily="2" charset="-79"/>
              </a:rPr>
              <a:t>' ברובע ד'.</a:t>
            </a:r>
            <a:endParaRPr lang="he-IL" sz="1100" dirty="0">
              <a:solidFill>
                <a:prstClr val="black"/>
              </a:solidFill>
              <a:latin typeface="Heebo" pitchFamily="2" charset="-79"/>
              <a:ea typeface="Tahoma"/>
              <a:cs typeface="Heebo" pitchFamily="2" charset="-79"/>
            </a:endParaRP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a:cs typeface="Heebo" pitchFamily="2" charset="-79"/>
              </a:rPr>
              <a:t>גינת 'שפירא הקטן' ברובע ו'.</a:t>
            </a:r>
            <a:endParaRPr lang="he-IL" sz="1100" dirty="0">
              <a:solidFill>
                <a:prstClr val="black"/>
              </a:solidFill>
              <a:latin typeface="Heebo" pitchFamily="2" charset="-79"/>
              <a:ea typeface="Tahoma" pitchFamily="34" charset="0"/>
              <a:cs typeface="Heebo" pitchFamily="2" charset="-79"/>
            </a:endParaRPr>
          </a:p>
        </p:txBody>
      </p:sp>
      <p:grpSp>
        <p:nvGrpSpPr>
          <p:cNvPr id="21" name="Graphic 19">
            <a:extLst>
              <a:ext uri="{FF2B5EF4-FFF2-40B4-BE49-F238E27FC236}">
                <a16:creationId xmlns:a16="http://schemas.microsoft.com/office/drawing/2014/main" id="{7BA466C9-858A-DA09-9431-245079795E37}"/>
              </a:ext>
            </a:extLst>
          </p:cNvPr>
          <p:cNvGrpSpPr/>
          <p:nvPr/>
        </p:nvGrpSpPr>
        <p:grpSpPr>
          <a:xfrm>
            <a:off x="11799594" y="2109439"/>
            <a:ext cx="162253" cy="243193"/>
            <a:chOff x="3913154" y="-609089"/>
            <a:chExt cx="509217" cy="763240"/>
          </a:xfrm>
          <a:solidFill>
            <a:srgbClr val="65B2AE"/>
          </a:solidFill>
        </p:grpSpPr>
        <p:sp>
          <p:nvSpPr>
            <p:cNvPr id="27" name="Freeform 23">
              <a:extLst>
                <a:ext uri="{FF2B5EF4-FFF2-40B4-BE49-F238E27FC236}">
                  <a16:creationId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endParaRPr lang="en-IL"/>
            </a:p>
          </p:txBody>
        </p:sp>
        <p:sp>
          <p:nvSpPr>
            <p:cNvPr id="28" name="Freeform 25">
              <a:extLst>
                <a:ext uri="{FF2B5EF4-FFF2-40B4-BE49-F238E27FC236}">
                  <a16:creationId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endParaRPr lang="en-IL"/>
            </a:p>
          </p:txBody>
        </p:sp>
        <p:sp>
          <p:nvSpPr>
            <p:cNvPr id="30" name="Freeform 28">
              <a:extLst>
                <a:ext uri="{FF2B5EF4-FFF2-40B4-BE49-F238E27FC236}">
                  <a16:creationId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endParaRPr lang="en-IL"/>
            </a:p>
          </p:txBody>
        </p:sp>
        <p:sp>
          <p:nvSpPr>
            <p:cNvPr id="31" name="Freeform 31">
              <a:extLst>
                <a:ext uri="{FF2B5EF4-FFF2-40B4-BE49-F238E27FC236}">
                  <a16:creationId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endParaRPr lang="en-IL"/>
            </a:p>
          </p:txBody>
        </p:sp>
      </p:gr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40" name="TextBox 139">
            <a:extLst>
              <a:ext uri="{FF2B5EF4-FFF2-40B4-BE49-F238E27FC236}">
                <a16:creationId xmlns:a16="http://schemas.microsoft.com/office/drawing/2014/main" id="{62330060-31A5-DB9E-809D-3D94E4FD09ED}"/>
              </a:ext>
            </a:extLst>
          </p:cNvPr>
          <p:cNvSpPr txBox="1"/>
          <p:nvPr/>
        </p:nvSpPr>
        <p:spPr>
          <a:xfrm>
            <a:off x="7451133" y="2892122"/>
            <a:ext cx="4348461" cy="832920"/>
          </a:xfrm>
          <a:prstGeom prst="rect">
            <a:avLst/>
          </a:prstGeom>
          <a:noFill/>
        </p:spPr>
        <p:txBody>
          <a:bodyPr wrap="square">
            <a:spAutoFit/>
          </a:bodyPr>
          <a:lstStyle/>
          <a:p>
            <a:pPr>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מטרת פעילויות שיתוף הציבור (מרץ/אפריל 2023): </a:t>
            </a:r>
            <a:br>
              <a:rPr lang="en-US" sz="1100" b="1" dirty="0">
                <a:solidFill>
                  <a:prstClr val="black"/>
                </a:solidFill>
                <a:latin typeface="Heebo" pitchFamily="2" charset="-79"/>
                <a:ea typeface="Tahoma" pitchFamily="34" charset="0"/>
                <a:cs typeface="Heebo" pitchFamily="2" charset="-79"/>
              </a:rPr>
            </a:br>
            <a:r>
              <a:rPr lang="he-IL" sz="1100" dirty="0">
                <a:solidFill>
                  <a:prstClr val="black"/>
                </a:solidFill>
                <a:latin typeface="Heebo" pitchFamily="2" charset="-79"/>
                <a:ea typeface="Tahoma" pitchFamily="34" charset="0"/>
                <a:cs typeface="Heebo" pitchFamily="2" charset="-79"/>
              </a:rPr>
              <a:t>לקדם הזדמנות לשיח בין התושבים לעירייה, ולאפשר להורים ולילדים לבטא את רצונותיהם ביחס לשיפוץ הגינות. </a:t>
            </a:r>
          </a:p>
        </p:txBody>
      </p:sp>
      <p:grpSp>
        <p:nvGrpSpPr>
          <p:cNvPr id="141" name="Graphic 19">
            <a:extLst>
              <a:ext uri="{FF2B5EF4-FFF2-40B4-BE49-F238E27FC236}">
                <a16:creationId xmlns:a16="http://schemas.microsoft.com/office/drawing/2014/main" id="{B515DA63-C3CE-FAD6-5975-431D78601553}"/>
              </a:ext>
            </a:extLst>
          </p:cNvPr>
          <p:cNvGrpSpPr/>
          <p:nvPr/>
        </p:nvGrpSpPr>
        <p:grpSpPr>
          <a:xfrm>
            <a:off x="11776013" y="2971469"/>
            <a:ext cx="225514" cy="225320"/>
            <a:chOff x="4792261" y="-636710"/>
            <a:chExt cx="707760" cy="707150"/>
          </a:xfrm>
          <a:solidFill>
            <a:srgbClr val="65B2AE"/>
          </a:solidFill>
        </p:grpSpPr>
        <p:sp>
          <p:nvSpPr>
            <p:cNvPr id="142" name="Freeform 43">
              <a:extLst>
                <a:ext uri="{FF2B5EF4-FFF2-40B4-BE49-F238E27FC236}">
                  <a16:creationId xmlns:a16="http://schemas.microsoft.com/office/drawing/2014/main" id="{DB0C8E8F-BD65-DD11-6E72-15ED724D6228}"/>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143" name="Freeform 47">
              <a:extLst>
                <a:ext uri="{FF2B5EF4-FFF2-40B4-BE49-F238E27FC236}">
                  <a16:creationId xmlns:a16="http://schemas.microsoft.com/office/drawing/2014/main" id="{0AB4FA2A-E3C8-CDD5-C852-8016779DA95C}"/>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144" name="Freeform 48">
              <a:extLst>
                <a:ext uri="{FF2B5EF4-FFF2-40B4-BE49-F238E27FC236}">
                  <a16:creationId xmlns:a16="http://schemas.microsoft.com/office/drawing/2014/main" id="{1A09847D-CC3B-FF2A-BDC8-9FAC666FC28E}"/>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sp>
        <p:nvSpPr>
          <p:cNvPr id="2" name="TextBox 1">
            <a:extLst>
              <a:ext uri="{FF2B5EF4-FFF2-40B4-BE49-F238E27FC236}">
                <a16:creationId xmlns:a16="http://schemas.microsoft.com/office/drawing/2014/main" id="{FCAAA5CE-94D7-6822-9DDA-94FB74532B31}"/>
              </a:ext>
            </a:extLst>
          </p:cNvPr>
          <p:cNvSpPr txBox="1"/>
          <p:nvPr/>
        </p:nvSpPr>
        <p:spPr>
          <a:xfrm>
            <a:off x="7371736" y="170511"/>
            <a:ext cx="4484522" cy="95410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r"/>
            <a:r>
              <a:rPr lang="he-IL" sz="2800" b="1" dirty="0">
                <a:solidFill>
                  <a:srgbClr val="40A8AD"/>
                </a:solidFill>
                <a:latin typeface="Heebo" pitchFamily="2" charset="-79"/>
                <a:ea typeface="Tahoma" pitchFamily="34" charset="0"/>
                <a:cs typeface="Heebo" pitchFamily="2" charset="-79"/>
              </a:rPr>
              <a:t>שיתוף ציבור ושיפוץ גינות '</a:t>
            </a:r>
            <a:r>
              <a:rPr lang="he-IL" sz="2800" b="1" dirty="0" err="1">
                <a:solidFill>
                  <a:srgbClr val="40A8AD"/>
                </a:solidFill>
                <a:latin typeface="Heebo" pitchFamily="2" charset="-79"/>
                <a:ea typeface="Tahoma" pitchFamily="34" charset="0"/>
                <a:cs typeface="Heebo" pitchFamily="2" charset="-79"/>
              </a:rPr>
              <a:t>רמט</a:t>
            </a:r>
            <a:r>
              <a:rPr lang="he-IL" sz="2800" b="1" dirty="0">
                <a:solidFill>
                  <a:srgbClr val="40A8AD"/>
                </a:solidFill>
                <a:latin typeface="Heebo" pitchFamily="2" charset="-79"/>
                <a:ea typeface="Tahoma" pitchFamily="34" charset="0"/>
                <a:cs typeface="Heebo" pitchFamily="2" charset="-79"/>
              </a:rPr>
              <a:t>' ו'שפירא הקטן'</a:t>
            </a:r>
          </a:p>
        </p:txBody>
      </p:sp>
      <p:sp>
        <p:nvSpPr>
          <p:cNvPr id="52" name="TextBox 51">
            <a:extLst>
              <a:ext uri="{FF2B5EF4-FFF2-40B4-BE49-F238E27FC236}">
                <a16:creationId xmlns:a16="http://schemas.microsoft.com/office/drawing/2014/main" id="{CC36640E-2F6C-D448-2415-993F7D4A51DC}"/>
              </a:ext>
            </a:extLst>
          </p:cNvPr>
          <p:cNvSpPr txBox="1"/>
          <p:nvPr/>
        </p:nvSpPr>
        <p:spPr>
          <a:xfrm>
            <a:off x="323867" y="560547"/>
            <a:ext cx="2923897" cy="307777"/>
          </a:xfrm>
          <a:prstGeom prst="rect">
            <a:avLst/>
          </a:prstGeom>
          <a:noFill/>
        </p:spPr>
        <p:txBody>
          <a:bodyPr wrap="square">
            <a:spAutoFit/>
          </a:bodyPr>
          <a:lstStyle/>
          <a:p>
            <a:pPr algn="ctr" rtl="1" fontAlgn="base"/>
            <a:r>
              <a:rPr lang="he-IL" sz="1400" dirty="0">
                <a:latin typeface="Heebo" pitchFamily="2" charset="-79"/>
                <a:ea typeface="Tahoma" pitchFamily="34" charset="0"/>
                <a:cs typeface="Heebo" pitchFamily="2" charset="-79"/>
              </a:rPr>
              <a:t>לפני התערבות</a:t>
            </a:r>
            <a:endParaRPr lang="he-IL" sz="1400" b="1" dirty="0">
              <a:latin typeface="Heebo" pitchFamily="2" charset="-79"/>
              <a:ea typeface="Tahoma" pitchFamily="34" charset="0"/>
              <a:cs typeface="Heebo" pitchFamily="2" charset="-79"/>
            </a:endParaRPr>
          </a:p>
        </p:txBody>
      </p:sp>
      <p:sp>
        <p:nvSpPr>
          <p:cNvPr id="56" name="TextBox 55">
            <a:extLst>
              <a:ext uri="{FF2B5EF4-FFF2-40B4-BE49-F238E27FC236}">
                <a16:creationId xmlns:a16="http://schemas.microsoft.com/office/drawing/2014/main" id="{C09EE87A-6378-2762-6FFA-FDD9A7907053}"/>
              </a:ext>
            </a:extLst>
          </p:cNvPr>
          <p:cNvSpPr txBox="1"/>
          <p:nvPr/>
        </p:nvSpPr>
        <p:spPr>
          <a:xfrm>
            <a:off x="136734" y="4881578"/>
            <a:ext cx="3587344" cy="1163780"/>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r" rtl="1">
              <a:lnSpc>
                <a:spcPct val="150000"/>
              </a:lnSpc>
            </a:pPr>
            <a:r>
              <a:rPr lang="he-IL" sz="1100" b="1" dirty="0">
                <a:solidFill>
                  <a:srgbClr val="40A8AD"/>
                </a:solidFill>
                <a:latin typeface="Heebo" pitchFamily="2" charset="-79"/>
                <a:cs typeface="Heebo" pitchFamily="2" charset="-79"/>
              </a:rPr>
              <a:t>"בעבר לא ביקרנו פה, בקושי היה מה לעשות. היום יש אפשרויות משחק וזה מושך עוד ילדים שאפשר לפגוש."</a:t>
            </a:r>
          </a:p>
          <a:p>
            <a:pPr algn="r" rtl="1">
              <a:lnSpc>
                <a:spcPct val="150000"/>
              </a:lnSpc>
              <a:spcBef>
                <a:spcPts val="600"/>
              </a:spcBef>
            </a:pPr>
            <a:r>
              <a:rPr lang="he-IL" sz="1100" b="1" dirty="0">
                <a:solidFill>
                  <a:srgbClr val="40A8AD"/>
                </a:solidFill>
                <a:latin typeface="Heebo" pitchFamily="2" charset="-79"/>
                <a:cs typeface="Heebo" pitchFamily="2" charset="-79"/>
              </a:rPr>
              <a:t>"שינוי אדיר, נראה שתואם את הבחירות של אנשי השכונה. השתנה מאוד מספר הספסלים בגינה."</a:t>
            </a:r>
          </a:p>
        </p:txBody>
      </p:sp>
      <p:sp>
        <p:nvSpPr>
          <p:cNvPr id="62" name="TextBox 61">
            <a:extLst>
              <a:ext uri="{FF2B5EF4-FFF2-40B4-BE49-F238E27FC236}">
                <a16:creationId xmlns:a16="http://schemas.microsoft.com/office/drawing/2014/main" id="{E62864F6-DE3C-BE7A-53F9-B86FAEF8D5B0}"/>
              </a:ext>
            </a:extLst>
          </p:cNvPr>
          <p:cNvSpPr txBox="1"/>
          <p:nvPr/>
        </p:nvSpPr>
        <p:spPr>
          <a:xfrm>
            <a:off x="323867" y="213291"/>
            <a:ext cx="2895442" cy="338554"/>
          </a:xfrm>
          <a:prstGeom prst="rect">
            <a:avLst/>
          </a:prstGeom>
          <a:noFill/>
        </p:spPr>
        <p:txBody>
          <a:bodyPr wrap="square">
            <a:spAutoFit/>
          </a:bodyPr>
          <a:lstStyle/>
          <a:p>
            <a:pPr algn="ctr"/>
            <a:r>
              <a:rPr lang="he-IL" sz="1600" b="1" dirty="0">
                <a:solidFill>
                  <a:schemeClr val="tx1">
                    <a:lumMod val="95000"/>
                    <a:lumOff val="5000"/>
                  </a:schemeClr>
                </a:solidFill>
                <a:latin typeface="Heebo" pitchFamily="2" charset="-79"/>
                <a:ea typeface="Tahoma" panose="020B0604030504040204" pitchFamily="34" charset="0"/>
                <a:cs typeface="Heebo" pitchFamily="2" charset="-79"/>
              </a:rPr>
              <a:t>גינת 'שפירא הקטן' רובע ו'</a:t>
            </a:r>
          </a:p>
        </p:txBody>
      </p:sp>
      <p:sp>
        <p:nvSpPr>
          <p:cNvPr id="18" name="Rectangle 17">
            <a:extLst>
              <a:ext uri="{FF2B5EF4-FFF2-40B4-BE49-F238E27FC236}">
                <a16:creationId xmlns:a16="http://schemas.microsoft.com/office/drawing/2014/main" id="{F601B08B-A4FF-8B0A-0647-112D1F0F23F6}"/>
              </a:ext>
            </a:extLst>
          </p:cNvPr>
          <p:cNvSpPr/>
          <p:nvPr/>
        </p:nvSpPr>
        <p:spPr>
          <a:xfrm>
            <a:off x="3838883" y="-11422"/>
            <a:ext cx="3249137" cy="6869422"/>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5" name="TextBox 24">
            <a:extLst>
              <a:ext uri="{FF2B5EF4-FFF2-40B4-BE49-F238E27FC236}">
                <a16:creationId xmlns:a16="http://schemas.microsoft.com/office/drawing/2014/main" id="{F044218C-BE6A-E1F3-2BB8-9957F39594A1}"/>
              </a:ext>
            </a:extLst>
          </p:cNvPr>
          <p:cNvSpPr txBox="1"/>
          <p:nvPr/>
        </p:nvSpPr>
        <p:spPr>
          <a:xfrm>
            <a:off x="4080545" y="527276"/>
            <a:ext cx="2608154" cy="307777"/>
          </a:xfrm>
          <a:prstGeom prst="rect">
            <a:avLst/>
          </a:prstGeom>
          <a:noFill/>
        </p:spPr>
        <p:txBody>
          <a:bodyPr wrap="square">
            <a:spAutoFit/>
          </a:bodyPr>
          <a:lstStyle/>
          <a:p>
            <a:pPr algn="ctr" rtl="1" fontAlgn="base"/>
            <a:r>
              <a:rPr lang="he-IL" sz="1400" dirty="0">
                <a:latin typeface="Heebo" pitchFamily="2" charset="-79"/>
                <a:ea typeface="Tahoma" pitchFamily="34" charset="0"/>
                <a:cs typeface="Heebo" pitchFamily="2" charset="-79"/>
              </a:rPr>
              <a:t>לפני התערבות</a:t>
            </a:r>
          </a:p>
        </p:txBody>
      </p:sp>
      <p:sp>
        <p:nvSpPr>
          <p:cNvPr id="32" name="TextBox 31">
            <a:extLst>
              <a:ext uri="{FF2B5EF4-FFF2-40B4-BE49-F238E27FC236}">
                <a16:creationId xmlns:a16="http://schemas.microsoft.com/office/drawing/2014/main" id="{D04DCCFD-36E5-9C1E-C8FF-65BE0521A086}"/>
              </a:ext>
            </a:extLst>
          </p:cNvPr>
          <p:cNvSpPr txBox="1"/>
          <p:nvPr/>
        </p:nvSpPr>
        <p:spPr>
          <a:xfrm>
            <a:off x="3637071" y="5406403"/>
            <a:ext cx="3355596" cy="516167"/>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nSpc>
                <a:spcPts val="1700"/>
              </a:lnSpc>
              <a:spcAft>
                <a:spcPts val="0"/>
              </a:spcAft>
            </a:pPr>
            <a:r>
              <a:rPr lang="he-IL" sz="1100" b="1" dirty="0">
                <a:solidFill>
                  <a:srgbClr val="40A8AD"/>
                </a:solidFill>
                <a:latin typeface="Heebo" pitchFamily="2" charset="-79"/>
                <a:cs typeface="Heebo" pitchFamily="2" charset="-79"/>
              </a:rPr>
              <a:t>"הגינה מאוד מותאמת לגיל שלה, אני לא מפחדת שהיא תעלה על מתקנים, כי זה מותאם לה״.</a:t>
            </a:r>
          </a:p>
        </p:txBody>
      </p:sp>
      <p:sp>
        <p:nvSpPr>
          <p:cNvPr id="33" name="TextBox 32">
            <a:extLst>
              <a:ext uri="{FF2B5EF4-FFF2-40B4-BE49-F238E27FC236}">
                <a16:creationId xmlns:a16="http://schemas.microsoft.com/office/drawing/2014/main" id="{7D98A24A-05ED-595F-02EB-94ED4C5EEF66}"/>
              </a:ext>
            </a:extLst>
          </p:cNvPr>
          <p:cNvSpPr txBox="1"/>
          <p:nvPr/>
        </p:nvSpPr>
        <p:spPr>
          <a:xfrm>
            <a:off x="4244169" y="187653"/>
            <a:ext cx="2353892" cy="338554"/>
          </a:xfrm>
          <a:prstGeom prst="rect">
            <a:avLst/>
          </a:prstGeom>
          <a:noFill/>
        </p:spPr>
        <p:txBody>
          <a:bodyPr wrap="square">
            <a:spAutoFit/>
          </a:bodyPr>
          <a:lstStyle/>
          <a:p>
            <a:pPr algn="ctr"/>
            <a:r>
              <a:rPr lang="he-IL" sz="1600" b="1" dirty="0">
                <a:solidFill>
                  <a:schemeClr val="tx1">
                    <a:lumMod val="95000"/>
                    <a:lumOff val="5000"/>
                  </a:schemeClr>
                </a:solidFill>
                <a:latin typeface="Heebo" pitchFamily="2" charset="-79"/>
                <a:ea typeface="Tahoma" panose="020B0604030504040204" pitchFamily="34" charset="0"/>
                <a:cs typeface="Heebo" pitchFamily="2" charset="-79"/>
              </a:rPr>
              <a:t>גינת 'רמט' רובע ד'</a:t>
            </a:r>
            <a:endParaRPr lang="en-US" sz="1600" b="1" dirty="0">
              <a:solidFill>
                <a:schemeClr val="tx1">
                  <a:lumMod val="95000"/>
                  <a:lumOff val="5000"/>
                </a:schemeClr>
              </a:solidFill>
              <a:latin typeface="Heebo" pitchFamily="2" charset="-79"/>
              <a:ea typeface="Tahoma" panose="020B0604030504040204" pitchFamily="34" charset="0"/>
              <a:cs typeface="Heebo" pitchFamily="2" charset="-79"/>
            </a:endParaRPr>
          </a:p>
        </p:txBody>
      </p:sp>
      <p:grpSp>
        <p:nvGrpSpPr>
          <p:cNvPr id="37" name="Group 36">
            <a:extLst>
              <a:ext uri="{FF2B5EF4-FFF2-40B4-BE49-F238E27FC236}">
                <a16:creationId xmlns:a16="http://schemas.microsoft.com/office/drawing/2014/main" id="{1180D9AB-BCA1-8E0D-D8A4-C1BB9ACC0B53}"/>
              </a:ext>
            </a:extLst>
          </p:cNvPr>
          <p:cNvGrpSpPr/>
          <p:nvPr/>
        </p:nvGrpSpPr>
        <p:grpSpPr>
          <a:xfrm>
            <a:off x="102307" y="5866464"/>
            <a:ext cx="823163" cy="519582"/>
            <a:chOff x="242857" y="5921534"/>
            <a:chExt cx="823163" cy="519582"/>
          </a:xfrm>
        </p:grpSpPr>
        <p:pic>
          <p:nvPicPr>
            <p:cNvPr id="38" name="Picture 37">
              <a:extLst>
                <a:ext uri="{FF2B5EF4-FFF2-40B4-BE49-F238E27FC236}">
                  <a16:creationId xmlns:a16="http://schemas.microsoft.com/office/drawing/2014/main" id="{0EA32CC0-7E72-293E-A85C-AE6584861ED9}"/>
                </a:ext>
              </a:extLst>
            </p:cNvPr>
            <p:cNvPicPr>
              <a:picLocks noChangeAspect="1"/>
            </p:cNvPicPr>
            <p:nvPr/>
          </p:nvPicPr>
          <p:blipFill>
            <a:blip r:embed="rId3">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0" name="Group 39">
              <a:extLst>
                <a:ext uri="{FF2B5EF4-FFF2-40B4-BE49-F238E27FC236}">
                  <a16:creationId xmlns:a16="http://schemas.microsoft.com/office/drawing/2014/main" id="{3EE678ED-9C48-FEE6-FB44-1ADF683EB114}"/>
                </a:ext>
              </a:extLst>
            </p:cNvPr>
            <p:cNvGrpSpPr/>
            <p:nvPr/>
          </p:nvGrpSpPr>
          <p:grpSpPr>
            <a:xfrm rot="10800000">
              <a:off x="318115" y="5921534"/>
              <a:ext cx="747905" cy="461036"/>
              <a:chOff x="9811239" y="2747547"/>
              <a:chExt cx="1103642" cy="680326"/>
            </a:xfrm>
          </p:grpSpPr>
          <p:sp>
            <p:nvSpPr>
              <p:cNvPr id="41" name="Freeform 41">
                <a:extLst>
                  <a:ext uri="{FF2B5EF4-FFF2-40B4-BE49-F238E27FC236}">
                    <a16:creationId xmlns:a16="http://schemas.microsoft.com/office/drawing/2014/main" id="{910066EF-1EF8-E3DA-933B-C236DBC350FB}"/>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2" name="Freeform 42">
                <a:extLst>
                  <a:ext uri="{FF2B5EF4-FFF2-40B4-BE49-F238E27FC236}">
                    <a16:creationId xmlns:a16="http://schemas.microsoft.com/office/drawing/2014/main" id="{68CC817B-BC11-A962-580D-DA9DEDA2039D}"/>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3" name="Group 42">
            <a:extLst>
              <a:ext uri="{FF2B5EF4-FFF2-40B4-BE49-F238E27FC236}">
                <a16:creationId xmlns:a16="http://schemas.microsoft.com/office/drawing/2014/main" id="{C8072F30-84F7-EA4C-9595-812DAF629557}"/>
              </a:ext>
            </a:extLst>
          </p:cNvPr>
          <p:cNvGrpSpPr/>
          <p:nvPr/>
        </p:nvGrpSpPr>
        <p:grpSpPr>
          <a:xfrm>
            <a:off x="3965005" y="5965926"/>
            <a:ext cx="823163" cy="519582"/>
            <a:chOff x="242857" y="5921534"/>
            <a:chExt cx="823163" cy="519582"/>
          </a:xfrm>
        </p:grpSpPr>
        <p:pic>
          <p:nvPicPr>
            <p:cNvPr id="44" name="Picture 43">
              <a:extLst>
                <a:ext uri="{FF2B5EF4-FFF2-40B4-BE49-F238E27FC236}">
                  <a16:creationId xmlns:a16="http://schemas.microsoft.com/office/drawing/2014/main" id="{94736F43-B08F-A8F2-30AB-430C1ECA7946}"/>
                </a:ext>
              </a:extLst>
            </p:cNvPr>
            <p:cNvPicPr>
              <a:picLocks noChangeAspect="1"/>
            </p:cNvPicPr>
            <p:nvPr/>
          </p:nvPicPr>
          <p:blipFill>
            <a:blip r:embed="rId3">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5" name="Group 44">
              <a:extLst>
                <a:ext uri="{FF2B5EF4-FFF2-40B4-BE49-F238E27FC236}">
                  <a16:creationId xmlns:a16="http://schemas.microsoft.com/office/drawing/2014/main" id="{823B4248-15E8-06FC-4FEB-ABAFF072DF21}"/>
                </a:ext>
              </a:extLst>
            </p:cNvPr>
            <p:cNvGrpSpPr/>
            <p:nvPr/>
          </p:nvGrpSpPr>
          <p:grpSpPr>
            <a:xfrm rot="10800000">
              <a:off x="318115" y="5921534"/>
              <a:ext cx="747905" cy="461036"/>
              <a:chOff x="9811239" y="2747547"/>
              <a:chExt cx="1103642" cy="680326"/>
            </a:xfrm>
          </p:grpSpPr>
          <p:sp>
            <p:nvSpPr>
              <p:cNvPr id="46" name="Freeform 41">
                <a:extLst>
                  <a:ext uri="{FF2B5EF4-FFF2-40B4-BE49-F238E27FC236}">
                    <a16:creationId xmlns:a16="http://schemas.microsoft.com/office/drawing/2014/main" id="{22E98B62-39F9-C52C-A422-CCAEC257CF71}"/>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7" name="Freeform 42">
                <a:extLst>
                  <a:ext uri="{FF2B5EF4-FFF2-40B4-BE49-F238E27FC236}">
                    <a16:creationId xmlns:a16="http://schemas.microsoft.com/office/drawing/2014/main" id="{A2871E0D-1412-655E-2253-57D648EC73DB}"/>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8" name="Group 47">
            <a:extLst>
              <a:ext uri="{FF2B5EF4-FFF2-40B4-BE49-F238E27FC236}">
                <a16:creationId xmlns:a16="http://schemas.microsoft.com/office/drawing/2014/main" id="{5F133F44-2521-B3B7-BE99-271BA1AA39E0}"/>
              </a:ext>
            </a:extLst>
          </p:cNvPr>
          <p:cNvGrpSpPr/>
          <p:nvPr/>
        </p:nvGrpSpPr>
        <p:grpSpPr>
          <a:xfrm>
            <a:off x="6225310" y="4863272"/>
            <a:ext cx="785047" cy="523844"/>
            <a:chOff x="2820578" y="4763196"/>
            <a:chExt cx="785047" cy="523844"/>
          </a:xfrm>
        </p:grpSpPr>
        <p:pic>
          <p:nvPicPr>
            <p:cNvPr id="49" name="Picture 48">
              <a:extLst>
                <a:ext uri="{FF2B5EF4-FFF2-40B4-BE49-F238E27FC236}">
                  <a16:creationId xmlns:a16="http://schemas.microsoft.com/office/drawing/2014/main" id="{0A3B1B25-2DB9-6537-3E10-42E4C6B3EAC2}"/>
                </a:ext>
              </a:extLst>
            </p:cNvPr>
            <p:cNvPicPr>
              <a:picLocks noChangeAspect="1"/>
            </p:cNvPicPr>
            <p:nvPr/>
          </p:nvPicPr>
          <p:blipFill>
            <a:blip r:embed="rId3">
              <a:alphaModFix amt="42000"/>
              <a:lum bright="-20000" contrast="-40000"/>
            </a:blip>
            <a:stretch>
              <a:fillRect/>
            </a:stretch>
          </p:blipFill>
          <p:spPr>
            <a:xfrm>
              <a:off x="2820578" y="4803046"/>
              <a:ext cx="785047" cy="483994"/>
            </a:xfrm>
            <a:prstGeom prst="rect">
              <a:avLst/>
            </a:prstGeom>
          </p:spPr>
        </p:pic>
        <p:grpSp>
          <p:nvGrpSpPr>
            <p:cNvPr id="53" name="Group 52">
              <a:extLst>
                <a:ext uri="{FF2B5EF4-FFF2-40B4-BE49-F238E27FC236}">
                  <a16:creationId xmlns:a16="http://schemas.microsoft.com/office/drawing/2014/main" id="{D7F4D296-0FD0-D304-9603-C7CAB5EE341C}"/>
                </a:ext>
              </a:extLst>
            </p:cNvPr>
            <p:cNvGrpSpPr/>
            <p:nvPr/>
          </p:nvGrpSpPr>
          <p:grpSpPr>
            <a:xfrm>
              <a:off x="2820587" y="4763196"/>
              <a:ext cx="747905" cy="461036"/>
              <a:chOff x="9811239" y="2747547"/>
              <a:chExt cx="1103642" cy="680326"/>
            </a:xfrm>
          </p:grpSpPr>
          <p:sp>
            <p:nvSpPr>
              <p:cNvPr id="61" name="Freeform 37">
                <a:extLst>
                  <a:ext uri="{FF2B5EF4-FFF2-40B4-BE49-F238E27FC236}">
                    <a16:creationId xmlns:a16="http://schemas.microsoft.com/office/drawing/2014/main" id="{C43ACB4D-916D-3837-5702-8092970E8AF9}"/>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63" name="Freeform 38">
                <a:extLst>
                  <a:ext uri="{FF2B5EF4-FFF2-40B4-BE49-F238E27FC236}">
                    <a16:creationId xmlns:a16="http://schemas.microsoft.com/office/drawing/2014/main" id="{7FF42432-B838-EFB8-9160-E94270200532}"/>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128" name="Group 127">
            <a:extLst>
              <a:ext uri="{FF2B5EF4-FFF2-40B4-BE49-F238E27FC236}">
                <a16:creationId xmlns:a16="http://schemas.microsoft.com/office/drawing/2014/main" id="{B3364E10-6B40-2F17-61AD-A9BD07A91AC6}"/>
              </a:ext>
            </a:extLst>
          </p:cNvPr>
          <p:cNvGrpSpPr/>
          <p:nvPr/>
        </p:nvGrpSpPr>
        <p:grpSpPr>
          <a:xfrm>
            <a:off x="2952009" y="4416455"/>
            <a:ext cx="785047" cy="523844"/>
            <a:chOff x="2820578" y="4763196"/>
            <a:chExt cx="785047" cy="523844"/>
          </a:xfrm>
        </p:grpSpPr>
        <p:pic>
          <p:nvPicPr>
            <p:cNvPr id="129" name="Picture 128">
              <a:extLst>
                <a:ext uri="{FF2B5EF4-FFF2-40B4-BE49-F238E27FC236}">
                  <a16:creationId xmlns:a16="http://schemas.microsoft.com/office/drawing/2014/main" id="{6839B6C1-4873-6736-C0CF-87D920ABBF49}"/>
                </a:ext>
              </a:extLst>
            </p:cNvPr>
            <p:cNvPicPr>
              <a:picLocks noChangeAspect="1"/>
            </p:cNvPicPr>
            <p:nvPr/>
          </p:nvPicPr>
          <p:blipFill>
            <a:blip r:embed="rId3">
              <a:alphaModFix amt="42000"/>
              <a:lum bright="-20000" contrast="-40000"/>
            </a:blip>
            <a:stretch>
              <a:fillRect/>
            </a:stretch>
          </p:blipFill>
          <p:spPr>
            <a:xfrm>
              <a:off x="2820578" y="4803046"/>
              <a:ext cx="785047" cy="483994"/>
            </a:xfrm>
            <a:prstGeom prst="rect">
              <a:avLst/>
            </a:prstGeom>
          </p:spPr>
        </p:pic>
        <p:grpSp>
          <p:nvGrpSpPr>
            <p:cNvPr id="130" name="Group 129">
              <a:extLst>
                <a:ext uri="{FF2B5EF4-FFF2-40B4-BE49-F238E27FC236}">
                  <a16:creationId xmlns:a16="http://schemas.microsoft.com/office/drawing/2014/main" id="{166ADEFC-84D4-DA07-60BE-409B2B3AA436}"/>
                </a:ext>
              </a:extLst>
            </p:cNvPr>
            <p:cNvGrpSpPr/>
            <p:nvPr/>
          </p:nvGrpSpPr>
          <p:grpSpPr>
            <a:xfrm>
              <a:off x="2820587" y="4763196"/>
              <a:ext cx="747905" cy="461036"/>
              <a:chOff x="9811239" y="2747547"/>
              <a:chExt cx="1103642" cy="680326"/>
            </a:xfrm>
          </p:grpSpPr>
          <p:sp>
            <p:nvSpPr>
              <p:cNvPr id="131" name="Freeform 37">
                <a:extLst>
                  <a:ext uri="{FF2B5EF4-FFF2-40B4-BE49-F238E27FC236}">
                    <a16:creationId xmlns:a16="http://schemas.microsoft.com/office/drawing/2014/main" id="{5ACA99E4-C949-D7D9-5F27-9909742E73FA}"/>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2" name="Freeform 38">
                <a:extLst>
                  <a:ext uri="{FF2B5EF4-FFF2-40B4-BE49-F238E27FC236}">
                    <a16:creationId xmlns:a16="http://schemas.microsoft.com/office/drawing/2014/main" id="{0A987C13-17CD-9548-AF2A-58B272856463}"/>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54" name="TextBox 53">
            <a:extLst>
              <a:ext uri="{FF2B5EF4-FFF2-40B4-BE49-F238E27FC236}">
                <a16:creationId xmlns:a16="http://schemas.microsoft.com/office/drawing/2014/main" id="{7E3D3BC2-B7CE-0D1E-5483-B0C1EC9EA1CF}"/>
              </a:ext>
            </a:extLst>
          </p:cNvPr>
          <p:cNvSpPr txBox="1"/>
          <p:nvPr/>
        </p:nvSpPr>
        <p:spPr>
          <a:xfrm>
            <a:off x="7266208" y="4310596"/>
            <a:ext cx="4574128" cy="2356414"/>
          </a:xfrm>
          <a:prstGeom prst="rect">
            <a:avLst/>
          </a:prstGeom>
          <a:noFill/>
        </p:spPr>
        <p:txBody>
          <a:bodyPr wrap="square">
            <a:spAutoFit/>
          </a:bodyPr>
          <a:lstStyle/>
          <a:p>
            <a:pPr algn="r" rtl="1">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 מדידה והערכה (מרץ/אפריל 2023 – מרץ 2024):</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לאחר ביצוע ההתערבות התקיימו תצפיות בגינות שכללו ראיונות שטח עם אימהות (</a:t>
            </a:r>
            <a:r>
              <a:rPr lang="en-US" sz="1100" dirty="0">
                <a:latin typeface="Heebo" pitchFamily="2" charset="-79"/>
                <a:ea typeface="Tahoma" panose="020B0604030504040204" pitchFamily="34" charset="0"/>
                <a:cs typeface="Heebo" pitchFamily="2" charset="-79"/>
              </a:rPr>
              <a:t>N=13</a:t>
            </a:r>
            <a:r>
              <a:rPr lang="he-IL" sz="1100" dirty="0">
                <a:latin typeface="Heebo" pitchFamily="2" charset="-79"/>
                <a:ea typeface="Tahoma" panose="020B0604030504040204" pitchFamily="34" charset="0"/>
                <a:cs typeface="Heebo" pitchFamily="2" charset="-79"/>
              </a:rPr>
              <a:t>), מהם עולה </a:t>
            </a:r>
            <a:r>
              <a:rPr lang="he-IL" sz="1100" b="1" dirty="0">
                <a:latin typeface="Heebo" pitchFamily="2" charset="-79"/>
                <a:ea typeface="Tahoma" panose="020B0604030504040204" pitchFamily="34" charset="0"/>
                <a:cs typeface="Heebo" pitchFamily="2" charset="-79"/>
              </a:rPr>
              <a:t>שביעות רצון כללית גבוהה משיפוץ הגינות</a:t>
            </a:r>
            <a:r>
              <a:rPr lang="he-IL" sz="1100" dirty="0">
                <a:latin typeface="Heebo" pitchFamily="2" charset="-79"/>
                <a:ea typeface="Tahoma" panose="020B0604030504040204" pitchFamily="34" charset="0"/>
                <a:cs typeface="Heebo" pitchFamily="2" charset="-79"/>
              </a:rPr>
              <a:t> – </a:t>
            </a:r>
            <a:r>
              <a:rPr lang="he-IL" sz="1100" i="1" dirty="0">
                <a:latin typeface="Heebo" pitchFamily="2" charset="-79"/>
                <a:ea typeface="Tahoma" panose="020B0604030504040204" pitchFamily="34" charset="0"/>
                <a:cs typeface="Heebo" pitchFamily="2" charset="-79"/>
              </a:rPr>
              <a:t>"תוצאה טובה, יותר צבעוני וחי ומעסיק את הילדים".</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במהלך התצפיות תועדה </a:t>
            </a:r>
            <a:r>
              <a:rPr lang="he-IL" sz="1100" b="1" dirty="0">
                <a:latin typeface="Heebo" pitchFamily="2" charset="-79"/>
                <a:ea typeface="Tahoma" panose="020B0604030504040204" pitchFamily="34" charset="0"/>
                <a:cs typeface="Heebo" pitchFamily="2" charset="-79"/>
              </a:rPr>
              <a:t>מידה גבוהה של אינטראקציה ומשחק משותף בין ילדים</a:t>
            </a:r>
            <a:r>
              <a:rPr lang="he-IL" sz="1100" dirty="0">
                <a:latin typeface="Heebo" pitchFamily="2" charset="-79"/>
                <a:ea typeface="Tahoma" panose="020B0604030504040204" pitchFamily="34" charset="0"/>
                <a:cs typeface="Heebo" pitchFamily="2" charset="-79"/>
              </a:rPr>
              <a:t> – </a:t>
            </a:r>
            <a:r>
              <a:rPr lang="he-IL" sz="1100" i="1" dirty="0">
                <a:latin typeface="Heebo" pitchFamily="2" charset="-79"/>
                <a:ea typeface="Tahoma" panose="020B0604030504040204" pitchFamily="34" charset="0"/>
                <a:cs typeface="Heebo" pitchFamily="2" charset="-79"/>
              </a:rPr>
              <a:t>"הבן שלי נפגש עם ילדים מהמסגרת בפארק ששם, ואז בדרך הביתה אנחנו עוצרים פה כשהוא רואה פה ילדים". </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גם בין המלווים בגינות נצפתה מידה גבוהה של </a:t>
            </a:r>
            <a:r>
              <a:rPr lang="he-IL" sz="1100" b="1" dirty="0">
                <a:latin typeface="Heebo" pitchFamily="2" charset="-79"/>
                <a:ea typeface="Tahoma" panose="020B0604030504040204" pitchFamily="34" charset="0"/>
                <a:cs typeface="Heebo" pitchFamily="2" charset="-79"/>
              </a:rPr>
              <a:t>קהילתיות.</a:t>
            </a:r>
            <a:endParaRPr lang="he-IL" sz="1100" i="1" dirty="0">
              <a:latin typeface="Heebo" pitchFamily="2" charset="-79"/>
              <a:ea typeface="Tahoma" panose="020B0604030504040204" pitchFamily="34" charset="0"/>
              <a:cs typeface="Heebo" pitchFamily="2" charset="-79"/>
            </a:endParaRP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מרחבי המתקנים חודשו באופן </a:t>
            </a:r>
            <a:r>
              <a:rPr lang="he-IL" sz="1100" b="1" dirty="0">
                <a:latin typeface="Heebo" pitchFamily="2" charset="-79"/>
                <a:ea typeface="Tahoma" panose="020B0604030504040204" pitchFamily="34" charset="0"/>
                <a:cs typeface="Heebo" pitchFamily="2" charset="-79"/>
              </a:rPr>
              <a:t>המעודד אתגר פיזי</a:t>
            </a:r>
            <a:r>
              <a:rPr lang="he-IL" sz="1100" dirty="0">
                <a:latin typeface="Heebo" pitchFamily="2" charset="-79"/>
                <a:ea typeface="Tahoma" panose="020B0604030504040204" pitchFamily="34" charset="0"/>
                <a:cs typeface="Heebo" pitchFamily="2" charset="-79"/>
              </a:rPr>
              <a:t>, בעיקר לגילי לידה עד 4.</a:t>
            </a:r>
          </a:p>
        </p:txBody>
      </p:sp>
      <p:pic>
        <p:nvPicPr>
          <p:cNvPr id="59" name="Graphic 58" descr="Research outline">
            <a:extLst>
              <a:ext uri="{FF2B5EF4-FFF2-40B4-BE49-F238E27FC236}">
                <a16:creationId xmlns:a16="http://schemas.microsoft.com/office/drawing/2014/main" id="{5285BA45-4D7C-E0F7-60FC-37EFA0089B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76013" y="4389238"/>
            <a:ext cx="263639" cy="263639"/>
          </a:xfrm>
          <a:prstGeom prst="rect">
            <a:avLst/>
          </a:prstGeom>
        </p:spPr>
      </p:pic>
      <p:pic>
        <p:nvPicPr>
          <p:cNvPr id="9" name="Picture 8" descr="A banner with text on it&#10;&#10;Description automatically generated">
            <a:extLst>
              <a:ext uri="{FF2B5EF4-FFF2-40B4-BE49-F238E27FC236}">
                <a16:creationId xmlns:a16="http://schemas.microsoft.com/office/drawing/2014/main" id="{8EF14A2D-D570-E6B8-907B-437C40EAD0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66" t="24982" r="9677" b="12381"/>
          <a:stretch/>
        </p:blipFill>
        <p:spPr>
          <a:xfrm>
            <a:off x="323867" y="864817"/>
            <a:ext cx="2923897" cy="1378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DC27FA30-9BE5-0E91-2ECE-E7D6A5F1A3EC}"/>
              </a:ext>
            </a:extLst>
          </p:cNvPr>
          <p:cNvSpPr txBox="1"/>
          <p:nvPr/>
        </p:nvSpPr>
        <p:spPr>
          <a:xfrm>
            <a:off x="328254" y="2461942"/>
            <a:ext cx="2923897" cy="307777"/>
          </a:xfrm>
          <a:prstGeom prst="rect">
            <a:avLst/>
          </a:prstGeom>
          <a:noFill/>
        </p:spPr>
        <p:txBody>
          <a:bodyPr wrap="square">
            <a:spAutoFit/>
          </a:bodyPr>
          <a:lstStyle/>
          <a:p>
            <a:pPr algn="ctr" rtl="1" fontAlgn="base"/>
            <a:r>
              <a:rPr lang="he-IL" sz="1400" dirty="0">
                <a:latin typeface="Heebo" pitchFamily="2" charset="-79"/>
                <a:ea typeface="Tahoma" pitchFamily="34" charset="0"/>
                <a:cs typeface="Heebo" pitchFamily="2" charset="-79"/>
              </a:rPr>
              <a:t>אחרי התערבות</a:t>
            </a:r>
            <a:endParaRPr lang="he-IL" sz="1400" b="1" dirty="0">
              <a:latin typeface="Heebo" pitchFamily="2" charset="-79"/>
              <a:ea typeface="Tahoma" pitchFamily="34" charset="0"/>
              <a:cs typeface="Heebo" pitchFamily="2" charset="-79"/>
            </a:endParaRPr>
          </a:p>
        </p:txBody>
      </p:sp>
      <p:pic>
        <p:nvPicPr>
          <p:cNvPr id="19" name="Picture 18" descr="A group of kids playing in a playground&#10;&#10;Description automatically generated">
            <a:extLst>
              <a:ext uri="{FF2B5EF4-FFF2-40B4-BE49-F238E27FC236}">
                <a16:creationId xmlns:a16="http://schemas.microsoft.com/office/drawing/2014/main" id="{42BCED17-4538-9140-11C2-F68D6AF160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343" r="5184" b="20259"/>
          <a:stretch/>
        </p:blipFill>
        <p:spPr>
          <a:xfrm>
            <a:off x="331938" y="2806225"/>
            <a:ext cx="2915826" cy="1391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תמונה 4">
            <a:extLst>
              <a:ext uri="{FF2B5EF4-FFF2-40B4-BE49-F238E27FC236}">
                <a16:creationId xmlns:a16="http://schemas.microsoft.com/office/drawing/2014/main" id="{4C1BC347-3EFE-B731-66E0-67836D0D3B39}"/>
              </a:ext>
            </a:extLst>
          </p:cNvPr>
          <p:cNvPicPr>
            <a:picLocks noChangeAspect="1"/>
          </p:cNvPicPr>
          <p:nvPr/>
        </p:nvPicPr>
        <p:blipFill>
          <a:blip r:embed="rId8"/>
          <a:stretch>
            <a:fillRect/>
          </a:stretch>
        </p:blipFill>
        <p:spPr>
          <a:xfrm>
            <a:off x="4074165" y="852882"/>
            <a:ext cx="2608154" cy="1492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197D6F26-5159-BFD1-7EE8-E5FA2BC8E9D4}"/>
              </a:ext>
            </a:extLst>
          </p:cNvPr>
          <p:cNvSpPr txBox="1"/>
          <p:nvPr/>
        </p:nvSpPr>
        <p:spPr>
          <a:xfrm>
            <a:off x="4080545" y="2490505"/>
            <a:ext cx="2608154" cy="307777"/>
          </a:xfrm>
          <a:prstGeom prst="rect">
            <a:avLst/>
          </a:prstGeom>
          <a:noFill/>
        </p:spPr>
        <p:txBody>
          <a:bodyPr wrap="square">
            <a:spAutoFit/>
          </a:bodyPr>
          <a:lstStyle/>
          <a:p>
            <a:pPr algn="ctr" rtl="1" fontAlgn="base"/>
            <a:r>
              <a:rPr lang="he-IL" sz="1400" dirty="0">
                <a:latin typeface="Heebo" pitchFamily="2" charset="-79"/>
                <a:ea typeface="Tahoma" pitchFamily="34" charset="0"/>
                <a:cs typeface="Heebo" pitchFamily="2" charset="-79"/>
              </a:rPr>
              <a:t>אחרי התערבות</a:t>
            </a:r>
          </a:p>
        </p:txBody>
      </p:sp>
      <p:pic>
        <p:nvPicPr>
          <p:cNvPr id="24" name="תמונה 9">
            <a:extLst>
              <a:ext uri="{FF2B5EF4-FFF2-40B4-BE49-F238E27FC236}">
                <a16:creationId xmlns:a16="http://schemas.microsoft.com/office/drawing/2014/main" id="{660FB731-B053-3EE8-90D8-19BA664697EA}"/>
              </a:ext>
            </a:extLst>
          </p:cNvPr>
          <p:cNvPicPr>
            <a:picLocks noChangeAspect="1"/>
          </p:cNvPicPr>
          <p:nvPr/>
        </p:nvPicPr>
        <p:blipFill>
          <a:blip r:embed="rId9"/>
          <a:stretch>
            <a:fillRect/>
          </a:stretch>
        </p:blipFill>
        <p:spPr>
          <a:xfrm>
            <a:off x="4084361" y="2801268"/>
            <a:ext cx="2597958" cy="1653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8367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33A7348-E5E4-2DF2-2635-2B70620CD83C}"/>
              </a:ext>
            </a:extLst>
          </p:cNvPr>
          <p:cNvSpPr/>
          <p:nvPr/>
        </p:nvSpPr>
        <p:spPr>
          <a:xfrm>
            <a:off x="-5705445" y="1710851"/>
            <a:ext cx="808525" cy="1681788"/>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396087"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376524" cy="365125"/>
          </a:xfrm>
        </p:spPr>
        <p:txBody>
          <a:bodyPr/>
          <a:lstStyle/>
          <a:p>
            <a:fld id="{199E282D-D310-42D8-B8FF-78ED45A44D81}" type="slidenum">
              <a:rPr lang="he-IL" smtClean="0">
                <a:solidFill>
                  <a:schemeClr val="tx1"/>
                </a:solidFill>
                <a:latin typeface="Heebo" pitchFamily="2" charset="-79"/>
                <a:cs typeface="Heebo" pitchFamily="2" charset="-79"/>
              </a:rPr>
              <a:t>25</a:t>
            </a:fld>
            <a:endParaRPr lang="he-IL">
              <a:solidFill>
                <a:schemeClr val="tx1"/>
              </a:solidFill>
              <a:latin typeface="Heebo" pitchFamily="2" charset="-79"/>
              <a:cs typeface="Heebo" pitchFamily="2" charset="-79"/>
            </a:endParaRPr>
          </a:p>
        </p:txBody>
      </p:sp>
      <p:sp>
        <p:nvSpPr>
          <p:cNvPr id="3" name="TextBox 2">
            <a:extLst>
              <a:ext uri="{FF2B5EF4-FFF2-40B4-BE49-F238E27FC236}">
                <a16:creationId xmlns:a16="http://schemas.microsoft.com/office/drawing/2014/main" id="{77555D9C-CBD1-BD28-A054-61222D038A0F}"/>
              </a:ext>
            </a:extLst>
          </p:cNvPr>
          <p:cNvSpPr txBox="1"/>
          <p:nvPr/>
        </p:nvSpPr>
        <p:spPr>
          <a:xfrm>
            <a:off x="6540049" y="837267"/>
            <a:ext cx="5194114" cy="832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lnSpc>
                <a:spcPct val="150000"/>
              </a:lnSpc>
              <a:buClr>
                <a:srgbClr val="FFC000"/>
              </a:buClr>
              <a:defRPr/>
            </a:pPr>
            <a:r>
              <a:rPr lang="he-IL" sz="1200" b="1" dirty="0">
                <a:solidFill>
                  <a:prstClr val="black"/>
                </a:solidFill>
                <a:latin typeface="Heebo" pitchFamily="2" charset="-79"/>
                <a:ea typeface="Tahoma"/>
                <a:cs typeface="Heebo" pitchFamily="2" charset="-79"/>
              </a:rPr>
              <a:t>במהלך חודש אוגוסט 2023 התקיימו 4 פעילויות הקראת סיפור ויצירה לילדים בגיל הרך על ידי תושבים בני הגיל השלישי ומנחה יצירה מקצועית. </a:t>
            </a:r>
          </a:p>
        </p:txBody>
      </p:sp>
      <p:sp>
        <p:nvSpPr>
          <p:cNvPr id="20" name="TextBox 19">
            <a:extLst>
              <a:ext uri="{FF2B5EF4-FFF2-40B4-BE49-F238E27FC236}">
                <a16:creationId xmlns:a16="http://schemas.microsoft.com/office/drawing/2014/main" id="{FE351E46-9D1B-F95E-E179-DEB3490E2820}"/>
              </a:ext>
            </a:extLst>
          </p:cNvPr>
          <p:cNvSpPr txBox="1"/>
          <p:nvPr/>
        </p:nvSpPr>
        <p:spPr>
          <a:xfrm>
            <a:off x="6540049" y="1709931"/>
            <a:ext cx="5161252" cy="832920"/>
          </a:xfrm>
          <a:prstGeom prst="rect">
            <a:avLst/>
          </a:prstGeom>
          <a:noFill/>
        </p:spPr>
        <p:txBody>
          <a:bodyPr wrap="square">
            <a:spAutoFit/>
          </a:bodyPr>
          <a:lstStyle/>
          <a:p>
            <a:pPr>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מיקום התצפיות: </a:t>
            </a: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pitchFamily="34" charset="0"/>
                <a:cs typeface="Heebo" pitchFamily="2" charset="-79"/>
              </a:rPr>
              <a:t>פארק רעים ברובע ד'.</a:t>
            </a: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pitchFamily="34" charset="0"/>
                <a:cs typeface="Heebo" pitchFamily="2" charset="-79"/>
              </a:rPr>
              <a:t>מתנ"ס </a:t>
            </a:r>
            <a:r>
              <a:rPr lang="he-IL" sz="1100" dirty="0" err="1">
                <a:solidFill>
                  <a:prstClr val="black"/>
                </a:solidFill>
                <a:latin typeface="Heebo" pitchFamily="2" charset="-79"/>
                <a:ea typeface="Tahoma" pitchFamily="34" charset="0"/>
                <a:cs typeface="Heebo" pitchFamily="2" charset="-79"/>
              </a:rPr>
              <a:t>טנה</a:t>
            </a:r>
            <a:r>
              <a:rPr lang="he-IL" sz="1100" dirty="0">
                <a:solidFill>
                  <a:prstClr val="black"/>
                </a:solidFill>
                <a:latin typeface="Heebo" pitchFamily="2" charset="-79"/>
                <a:ea typeface="Tahoma" pitchFamily="34" charset="0"/>
                <a:cs typeface="Heebo" pitchFamily="2" charset="-79"/>
              </a:rPr>
              <a:t> ברובע ה'.</a:t>
            </a:r>
          </a:p>
        </p:txBody>
      </p:sp>
      <p:grpSp>
        <p:nvGrpSpPr>
          <p:cNvPr id="21" name="Graphic 19">
            <a:extLst>
              <a:ext uri="{FF2B5EF4-FFF2-40B4-BE49-F238E27FC236}">
                <a16:creationId xmlns:a16="http://schemas.microsoft.com/office/drawing/2014/main" id="{7BA466C9-858A-DA09-9431-245079795E37}"/>
              </a:ext>
            </a:extLst>
          </p:cNvPr>
          <p:cNvGrpSpPr/>
          <p:nvPr/>
        </p:nvGrpSpPr>
        <p:grpSpPr>
          <a:xfrm>
            <a:off x="11762313" y="1788568"/>
            <a:ext cx="195805" cy="243193"/>
            <a:chOff x="3913154" y="-609089"/>
            <a:chExt cx="509217" cy="763240"/>
          </a:xfrm>
          <a:solidFill>
            <a:srgbClr val="65B2AE"/>
          </a:solidFill>
        </p:grpSpPr>
        <p:sp>
          <p:nvSpPr>
            <p:cNvPr id="27" name="Freeform 23">
              <a:extLst>
                <a:ext uri="{FF2B5EF4-FFF2-40B4-BE49-F238E27FC236}">
                  <a16:creationId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endParaRPr lang="en-IL"/>
            </a:p>
          </p:txBody>
        </p:sp>
        <p:sp>
          <p:nvSpPr>
            <p:cNvPr id="28" name="Freeform 25">
              <a:extLst>
                <a:ext uri="{FF2B5EF4-FFF2-40B4-BE49-F238E27FC236}">
                  <a16:creationId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endParaRPr lang="en-IL"/>
            </a:p>
          </p:txBody>
        </p:sp>
        <p:sp>
          <p:nvSpPr>
            <p:cNvPr id="30" name="Freeform 28">
              <a:extLst>
                <a:ext uri="{FF2B5EF4-FFF2-40B4-BE49-F238E27FC236}">
                  <a16:creationId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endParaRPr lang="en-IL"/>
            </a:p>
          </p:txBody>
        </p:sp>
        <p:sp>
          <p:nvSpPr>
            <p:cNvPr id="31" name="Freeform 31">
              <a:extLst>
                <a:ext uri="{FF2B5EF4-FFF2-40B4-BE49-F238E27FC236}">
                  <a16:creationId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endParaRPr lang="en-IL"/>
            </a:p>
          </p:txBody>
        </p:sp>
      </p:grpSp>
      <p:sp>
        <p:nvSpPr>
          <p:cNvPr id="39" name="Rectangle 38">
            <a:extLst>
              <a:ext uri="{FF2B5EF4-FFF2-40B4-BE49-F238E27FC236}">
                <a16:creationId xmlns:a16="http://schemas.microsoft.com/office/drawing/2014/main" id="{9A6C91FE-8FAA-6BC2-45EA-E78D7406BA41}"/>
              </a:ext>
            </a:extLst>
          </p:cNvPr>
          <p:cNvSpPr/>
          <p:nvPr/>
        </p:nvSpPr>
        <p:spPr>
          <a:xfrm>
            <a:off x="0" y="6630181"/>
            <a:ext cx="396087"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40" name="TextBox 139">
            <a:extLst>
              <a:ext uri="{FF2B5EF4-FFF2-40B4-BE49-F238E27FC236}">
                <a16:creationId xmlns:a16="http://schemas.microsoft.com/office/drawing/2014/main" id="{62330060-31A5-DB9E-809D-3D94E4FD09ED}"/>
              </a:ext>
            </a:extLst>
          </p:cNvPr>
          <p:cNvSpPr txBox="1"/>
          <p:nvPr/>
        </p:nvSpPr>
        <p:spPr>
          <a:xfrm>
            <a:off x="6284629" y="2571251"/>
            <a:ext cx="5411898" cy="832920"/>
          </a:xfrm>
          <a:prstGeom prst="rect">
            <a:avLst/>
          </a:prstGeom>
          <a:noFill/>
        </p:spPr>
        <p:txBody>
          <a:bodyPr wrap="square">
            <a:spAutoFit/>
          </a:bodyPr>
          <a:lstStyle/>
          <a:p>
            <a:pPr>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מטרת הפעילויות: </a:t>
            </a:r>
          </a:p>
          <a:p>
            <a:pPr>
              <a:lnSpc>
                <a:spcPct val="150000"/>
              </a:lnSpc>
              <a:buClr>
                <a:schemeClr val="tx1"/>
              </a:buClr>
              <a:defRPr/>
            </a:pPr>
            <a:r>
              <a:rPr lang="he-IL" sz="1100" dirty="0">
                <a:solidFill>
                  <a:prstClr val="black"/>
                </a:solidFill>
                <a:latin typeface="Heebo" pitchFamily="2" charset="-79"/>
                <a:ea typeface="Tahoma" pitchFamily="34" charset="0"/>
                <a:cs typeface="Heebo" pitchFamily="2" charset="-79"/>
              </a:rPr>
              <a:t>מפגש בין דורי בין הגיל השלישי לגיל הרך; חיזוק אוריינות שפתית; חיזוק קשר הורה-ילד​; פיתוח מוטוריקה עדינה ויצירתיות.</a:t>
            </a:r>
          </a:p>
        </p:txBody>
      </p:sp>
      <p:grpSp>
        <p:nvGrpSpPr>
          <p:cNvPr id="141" name="Graphic 19">
            <a:extLst>
              <a:ext uri="{FF2B5EF4-FFF2-40B4-BE49-F238E27FC236}">
                <a16:creationId xmlns:a16="http://schemas.microsoft.com/office/drawing/2014/main" id="{B515DA63-C3CE-FAD6-5975-431D78601553}"/>
              </a:ext>
            </a:extLst>
          </p:cNvPr>
          <p:cNvGrpSpPr/>
          <p:nvPr/>
        </p:nvGrpSpPr>
        <p:grpSpPr>
          <a:xfrm>
            <a:off x="11724195" y="2650598"/>
            <a:ext cx="272149" cy="225320"/>
            <a:chOff x="4792261" y="-636710"/>
            <a:chExt cx="707760" cy="707150"/>
          </a:xfrm>
          <a:solidFill>
            <a:srgbClr val="65B2AE"/>
          </a:solidFill>
        </p:grpSpPr>
        <p:sp>
          <p:nvSpPr>
            <p:cNvPr id="142" name="Freeform 43">
              <a:extLst>
                <a:ext uri="{FF2B5EF4-FFF2-40B4-BE49-F238E27FC236}">
                  <a16:creationId xmlns:a16="http://schemas.microsoft.com/office/drawing/2014/main" id="{DB0C8E8F-BD65-DD11-6E72-15ED724D6228}"/>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143" name="Freeform 47">
              <a:extLst>
                <a:ext uri="{FF2B5EF4-FFF2-40B4-BE49-F238E27FC236}">
                  <a16:creationId xmlns:a16="http://schemas.microsoft.com/office/drawing/2014/main" id="{0AB4FA2A-E3C8-CDD5-C852-8016779DA95C}"/>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144" name="Freeform 48">
              <a:extLst>
                <a:ext uri="{FF2B5EF4-FFF2-40B4-BE49-F238E27FC236}">
                  <a16:creationId xmlns:a16="http://schemas.microsoft.com/office/drawing/2014/main" id="{1A09847D-CC3B-FF2A-BDC8-9FAC666FC28E}"/>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sp>
        <p:nvSpPr>
          <p:cNvPr id="2" name="TextBox 1">
            <a:extLst>
              <a:ext uri="{FF2B5EF4-FFF2-40B4-BE49-F238E27FC236}">
                <a16:creationId xmlns:a16="http://schemas.microsoft.com/office/drawing/2014/main" id="{FCAAA5CE-94D7-6822-9DDA-94FB74532B31}"/>
              </a:ext>
            </a:extLst>
          </p:cNvPr>
          <p:cNvSpPr txBox="1"/>
          <p:nvPr/>
        </p:nvSpPr>
        <p:spPr>
          <a:xfrm>
            <a:off x="6096000" y="275886"/>
            <a:ext cx="5600527"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r"/>
            <a:r>
              <a:rPr lang="he-IL" sz="2800" b="1" dirty="0">
                <a:solidFill>
                  <a:srgbClr val="40A8AD"/>
                </a:solidFill>
                <a:latin typeface="Heebo" pitchFamily="2" charset="-79"/>
                <a:ea typeface="Tahoma" pitchFamily="34" charset="0"/>
                <a:cs typeface="Heebo" pitchFamily="2" charset="-79"/>
              </a:rPr>
              <a:t>פיילוט 'סיפורי ספתא'</a:t>
            </a:r>
          </a:p>
        </p:txBody>
      </p:sp>
      <p:sp>
        <p:nvSpPr>
          <p:cNvPr id="56" name="TextBox 55">
            <a:extLst>
              <a:ext uri="{FF2B5EF4-FFF2-40B4-BE49-F238E27FC236}">
                <a16:creationId xmlns:a16="http://schemas.microsoft.com/office/drawing/2014/main" id="{C09EE87A-6378-2762-6FFA-FDD9A7907053}"/>
              </a:ext>
            </a:extLst>
          </p:cNvPr>
          <p:cNvSpPr txBox="1"/>
          <p:nvPr/>
        </p:nvSpPr>
        <p:spPr>
          <a:xfrm>
            <a:off x="96094" y="4832901"/>
            <a:ext cx="2878083" cy="832920"/>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r" rtl="1">
              <a:lnSpc>
                <a:spcPct val="150000"/>
              </a:lnSpc>
            </a:pPr>
            <a:r>
              <a:rPr lang="he-IL" sz="1100" b="1" dirty="0">
                <a:solidFill>
                  <a:srgbClr val="40A8AD"/>
                </a:solidFill>
                <a:latin typeface="Heebo" pitchFamily="2" charset="-79"/>
                <a:cs typeface="Heebo" pitchFamily="2" charset="-79"/>
              </a:rPr>
              <a:t>"הסיפור היה מצוין, היה הרבה שיתוף פעולה, הילדה שמעה ונהנתה"</a:t>
            </a:r>
          </a:p>
          <a:p>
            <a:pPr algn="r" rtl="1">
              <a:lnSpc>
                <a:spcPct val="150000"/>
              </a:lnSpc>
            </a:pPr>
            <a:r>
              <a:rPr lang="he-IL" sz="1100" b="1" dirty="0">
                <a:solidFill>
                  <a:srgbClr val="40A8AD"/>
                </a:solidFill>
                <a:latin typeface="Heebo" pitchFamily="2" charset="-79"/>
                <a:cs typeface="Heebo" pitchFamily="2" charset="-79"/>
              </a:rPr>
              <a:t>​"סיפור מאוד נחמד ומשתף, טוב לנכדים"</a:t>
            </a:r>
          </a:p>
        </p:txBody>
      </p:sp>
      <p:sp>
        <p:nvSpPr>
          <p:cNvPr id="62" name="TextBox 61">
            <a:extLst>
              <a:ext uri="{FF2B5EF4-FFF2-40B4-BE49-F238E27FC236}">
                <a16:creationId xmlns:a16="http://schemas.microsoft.com/office/drawing/2014/main" id="{E62864F6-DE3C-BE7A-53F9-B86FAEF8D5B0}"/>
              </a:ext>
            </a:extLst>
          </p:cNvPr>
          <p:cNvSpPr txBox="1"/>
          <p:nvPr/>
        </p:nvSpPr>
        <p:spPr>
          <a:xfrm>
            <a:off x="306938" y="375630"/>
            <a:ext cx="2508416" cy="338554"/>
          </a:xfrm>
          <a:prstGeom prst="rect">
            <a:avLst/>
          </a:prstGeom>
          <a:noFill/>
        </p:spPr>
        <p:txBody>
          <a:bodyPr wrap="square">
            <a:spAutoFit/>
          </a:bodyPr>
          <a:lstStyle/>
          <a:p>
            <a:pPr algn="ctr"/>
            <a:r>
              <a:rPr lang="he-IL" sz="1600" b="1" dirty="0">
                <a:solidFill>
                  <a:schemeClr val="tx1">
                    <a:lumMod val="95000"/>
                    <a:lumOff val="5000"/>
                  </a:schemeClr>
                </a:solidFill>
                <a:latin typeface="Heebo" pitchFamily="2" charset="-79"/>
                <a:ea typeface="Tahoma" panose="020B0604030504040204" pitchFamily="34" charset="0"/>
                <a:cs typeface="Heebo" pitchFamily="2" charset="-79"/>
              </a:rPr>
              <a:t>מתנ"ס </a:t>
            </a:r>
            <a:r>
              <a:rPr lang="he-IL" sz="1600" b="1" dirty="0" err="1">
                <a:solidFill>
                  <a:schemeClr val="tx1">
                    <a:lumMod val="95000"/>
                    <a:lumOff val="5000"/>
                  </a:schemeClr>
                </a:solidFill>
                <a:latin typeface="Heebo" pitchFamily="2" charset="-79"/>
                <a:ea typeface="Tahoma" panose="020B0604030504040204" pitchFamily="34" charset="0"/>
                <a:cs typeface="Heebo" pitchFamily="2" charset="-79"/>
              </a:rPr>
              <a:t>טנה</a:t>
            </a:r>
            <a:r>
              <a:rPr lang="he-IL" sz="1600" b="1" dirty="0">
                <a:solidFill>
                  <a:schemeClr val="tx1">
                    <a:lumMod val="95000"/>
                    <a:lumOff val="5000"/>
                  </a:schemeClr>
                </a:solidFill>
                <a:latin typeface="Heebo" pitchFamily="2" charset="-79"/>
                <a:ea typeface="Tahoma" panose="020B0604030504040204" pitchFamily="34" charset="0"/>
                <a:cs typeface="Heebo" pitchFamily="2" charset="-79"/>
              </a:rPr>
              <a:t> רובע ה'</a:t>
            </a:r>
          </a:p>
        </p:txBody>
      </p:sp>
      <p:sp>
        <p:nvSpPr>
          <p:cNvPr id="18" name="Rectangle 17">
            <a:extLst>
              <a:ext uri="{FF2B5EF4-FFF2-40B4-BE49-F238E27FC236}">
                <a16:creationId xmlns:a16="http://schemas.microsoft.com/office/drawing/2014/main" id="{F601B08B-A4FF-8B0A-0647-112D1F0F23F6}"/>
              </a:ext>
            </a:extLst>
          </p:cNvPr>
          <p:cNvSpPr/>
          <p:nvPr/>
        </p:nvSpPr>
        <p:spPr>
          <a:xfrm>
            <a:off x="3224481" y="-2201"/>
            <a:ext cx="3078715" cy="6869422"/>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2" name="TextBox 31">
            <a:extLst>
              <a:ext uri="{FF2B5EF4-FFF2-40B4-BE49-F238E27FC236}">
                <a16:creationId xmlns:a16="http://schemas.microsoft.com/office/drawing/2014/main" id="{D04DCCFD-36E5-9C1E-C8FF-65BE0521A086}"/>
              </a:ext>
            </a:extLst>
          </p:cNvPr>
          <p:cNvSpPr txBox="1"/>
          <p:nvPr/>
        </p:nvSpPr>
        <p:spPr>
          <a:xfrm>
            <a:off x="3209652" y="4831404"/>
            <a:ext cx="2907062" cy="1029128"/>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nSpc>
                <a:spcPts val="1700"/>
              </a:lnSpc>
              <a:spcAft>
                <a:spcPts val="0"/>
              </a:spcAft>
            </a:pPr>
            <a:r>
              <a:rPr lang="he-IL" sz="1100" b="1" dirty="0">
                <a:solidFill>
                  <a:srgbClr val="40A8AD"/>
                </a:solidFill>
                <a:latin typeface="Heebo" pitchFamily="2" charset="-79"/>
                <a:cs typeface="Heebo" pitchFamily="2" charset="-79"/>
              </a:rPr>
              <a:t>"הקראה סבלנית וחייכנית, סבא מקסים שדיבר בשפת הילדים"​</a:t>
            </a:r>
          </a:p>
          <a:p>
            <a:pPr>
              <a:lnSpc>
                <a:spcPts val="1700"/>
              </a:lnSpc>
              <a:spcBef>
                <a:spcPts val="600"/>
              </a:spcBef>
              <a:spcAft>
                <a:spcPts val="0"/>
              </a:spcAft>
            </a:pPr>
            <a:r>
              <a:rPr lang="he-IL" sz="1100" b="1" dirty="0">
                <a:solidFill>
                  <a:srgbClr val="40A8AD"/>
                </a:solidFill>
                <a:latin typeface="Heebo" pitchFamily="2" charset="-79"/>
                <a:cs typeface="Heebo" pitchFamily="2" charset="-79"/>
              </a:rPr>
              <a:t>"היצירה טובה, מותאמת גיל, יש מעורבות של הקהילה"</a:t>
            </a:r>
          </a:p>
        </p:txBody>
      </p:sp>
      <p:sp>
        <p:nvSpPr>
          <p:cNvPr id="33" name="TextBox 32">
            <a:extLst>
              <a:ext uri="{FF2B5EF4-FFF2-40B4-BE49-F238E27FC236}">
                <a16:creationId xmlns:a16="http://schemas.microsoft.com/office/drawing/2014/main" id="{7D98A24A-05ED-595F-02EB-94ED4C5EEF66}"/>
              </a:ext>
            </a:extLst>
          </p:cNvPr>
          <p:cNvSpPr txBox="1"/>
          <p:nvPr/>
        </p:nvSpPr>
        <p:spPr>
          <a:xfrm>
            <a:off x="3672273" y="377470"/>
            <a:ext cx="2039254" cy="338554"/>
          </a:xfrm>
          <a:prstGeom prst="rect">
            <a:avLst/>
          </a:prstGeom>
          <a:noFill/>
        </p:spPr>
        <p:txBody>
          <a:bodyPr wrap="square">
            <a:spAutoFit/>
          </a:bodyPr>
          <a:lstStyle/>
          <a:p>
            <a:pPr algn="ctr"/>
            <a:r>
              <a:rPr lang="he-IL" sz="1600" b="1" dirty="0">
                <a:solidFill>
                  <a:schemeClr val="tx1">
                    <a:lumMod val="95000"/>
                    <a:lumOff val="5000"/>
                  </a:schemeClr>
                </a:solidFill>
                <a:latin typeface="Heebo" pitchFamily="2" charset="-79"/>
                <a:ea typeface="Tahoma" panose="020B0604030504040204" pitchFamily="34" charset="0"/>
                <a:cs typeface="Heebo" pitchFamily="2" charset="-79"/>
              </a:rPr>
              <a:t>פארק רעים רובע ד'</a:t>
            </a:r>
            <a:endParaRPr lang="en-US" sz="1600" b="1" dirty="0">
              <a:solidFill>
                <a:schemeClr val="tx1">
                  <a:lumMod val="95000"/>
                  <a:lumOff val="5000"/>
                </a:schemeClr>
              </a:solidFill>
              <a:latin typeface="Heebo" pitchFamily="2" charset="-79"/>
              <a:ea typeface="Tahoma" panose="020B0604030504040204" pitchFamily="34" charset="0"/>
              <a:cs typeface="Heebo" pitchFamily="2" charset="-79"/>
            </a:endParaRPr>
          </a:p>
        </p:txBody>
      </p:sp>
      <p:grpSp>
        <p:nvGrpSpPr>
          <p:cNvPr id="37" name="Group 36">
            <a:extLst>
              <a:ext uri="{FF2B5EF4-FFF2-40B4-BE49-F238E27FC236}">
                <a16:creationId xmlns:a16="http://schemas.microsoft.com/office/drawing/2014/main" id="{1180D9AB-BCA1-8E0D-D8A4-C1BB9ACC0B53}"/>
              </a:ext>
            </a:extLst>
          </p:cNvPr>
          <p:cNvGrpSpPr/>
          <p:nvPr/>
        </p:nvGrpSpPr>
        <p:grpSpPr>
          <a:xfrm>
            <a:off x="101524" y="5783588"/>
            <a:ext cx="713141" cy="519582"/>
            <a:chOff x="242857" y="5921534"/>
            <a:chExt cx="823172" cy="519582"/>
          </a:xfrm>
        </p:grpSpPr>
        <p:pic>
          <p:nvPicPr>
            <p:cNvPr id="38" name="Picture 37">
              <a:extLst>
                <a:ext uri="{FF2B5EF4-FFF2-40B4-BE49-F238E27FC236}">
                  <a16:creationId xmlns:a16="http://schemas.microsoft.com/office/drawing/2014/main" id="{0EA32CC0-7E72-293E-A85C-AE6584861ED9}"/>
                </a:ext>
              </a:extLst>
            </p:cNvPr>
            <p:cNvPicPr>
              <a:picLocks noChangeAspect="1"/>
            </p:cNvPicPr>
            <p:nvPr/>
          </p:nvPicPr>
          <p:blipFill>
            <a:blip r:embed="rId3">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0" name="Group 39">
              <a:extLst>
                <a:ext uri="{FF2B5EF4-FFF2-40B4-BE49-F238E27FC236}">
                  <a16:creationId xmlns:a16="http://schemas.microsoft.com/office/drawing/2014/main" id="{3EE678ED-9C48-FEE6-FB44-1ADF683EB114}"/>
                </a:ext>
              </a:extLst>
            </p:cNvPr>
            <p:cNvGrpSpPr/>
            <p:nvPr/>
          </p:nvGrpSpPr>
          <p:grpSpPr>
            <a:xfrm rot="10800000">
              <a:off x="318125" y="5921534"/>
              <a:ext cx="747904" cy="461036"/>
              <a:chOff x="9811239" y="2747547"/>
              <a:chExt cx="1103642" cy="680326"/>
            </a:xfrm>
          </p:grpSpPr>
          <p:sp>
            <p:nvSpPr>
              <p:cNvPr id="41" name="Freeform 41">
                <a:extLst>
                  <a:ext uri="{FF2B5EF4-FFF2-40B4-BE49-F238E27FC236}">
                    <a16:creationId xmlns:a16="http://schemas.microsoft.com/office/drawing/2014/main" id="{910066EF-1EF8-E3DA-933B-C236DBC350FB}"/>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2" name="Freeform 42">
                <a:extLst>
                  <a:ext uri="{FF2B5EF4-FFF2-40B4-BE49-F238E27FC236}">
                    <a16:creationId xmlns:a16="http://schemas.microsoft.com/office/drawing/2014/main" id="{68CC817B-BC11-A962-580D-DA9DEDA2039D}"/>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3" name="Group 42">
            <a:extLst>
              <a:ext uri="{FF2B5EF4-FFF2-40B4-BE49-F238E27FC236}">
                <a16:creationId xmlns:a16="http://schemas.microsoft.com/office/drawing/2014/main" id="{C8072F30-84F7-EA4C-9595-812DAF629557}"/>
              </a:ext>
            </a:extLst>
          </p:cNvPr>
          <p:cNvGrpSpPr/>
          <p:nvPr/>
        </p:nvGrpSpPr>
        <p:grpSpPr>
          <a:xfrm>
            <a:off x="3271163" y="5808561"/>
            <a:ext cx="713141" cy="519582"/>
            <a:chOff x="242857" y="5921534"/>
            <a:chExt cx="823172" cy="519582"/>
          </a:xfrm>
        </p:grpSpPr>
        <p:pic>
          <p:nvPicPr>
            <p:cNvPr id="44" name="Picture 43">
              <a:extLst>
                <a:ext uri="{FF2B5EF4-FFF2-40B4-BE49-F238E27FC236}">
                  <a16:creationId xmlns:a16="http://schemas.microsoft.com/office/drawing/2014/main" id="{94736F43-B08F-A8F2-30AB-430C1ECA7946}"/>
                </a:ext>
              </a:extLst>
            </p:cNvPr>
            <p:cNvPicPr>
              <a:picLocks noChangeAspect="1"/>
            </p:cNvPicPr>
            <p:nvPr/>
          </p:nvPicPr>
          <p:blipFill>
            <a:blip r:embed="rId3">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5" name="Group 44">
              <a:extLst>
                <a:ext uri="{FF2B5EF4-FFF2-40B4-BE49-F238E27FC236}">
                  <a16:creationId xmlns:a16="http://schemas.microsoft.com/office/drawing/2014/main" id="{823B4248-15E8-06FC-4FEB-ABAFF072DF21}"/>
                </a:ext>
              </a:extLst>
            </p:cNvPr>
            <p:cNvGrpSpPr/>
            <p:nvPr/>
          </p:nvGrpSpPr>
          <p:grpSpPr>
            <a:xfrm rot="10800000">
              <a:off x="318125" y="5921534"/>
              <a:ext cx="747904" cy="461036"/>
              <a:chOff x="9811239" y="2747547"/>
              <a:chExt cx="1103642" cy="680326"/>
            </a:xfrm>
          </p:grpSpPr>
          <p:sp>
            <p:nvSpPr>
              <p:cNvPr id="46" name="Freeform 41">
                <a:extLst>
                  <a:ext uri="{FF2B5EF4-FFF2-40B4-BE49-F238E27FC236}">
                    <a16:creationId xmlns:a16="http://schemas.microsoft.com/office/drawing/2014/main" id="{22E98B62-39F9-C52C-A422-CCAEC257CF71}"/>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7" name="Freeform 42">
                <a:extLst>
                  <a:ext uri="{FF2B5EF4-FFF2-40B4-BE49-F238E27FC236}">
                    <a16:creationId xmlns:a16="http://schemas.microsoft.com/office/drawing/2014/main" id="{A2871E0D-1412-655E-2253-57D648EC73DB}"/>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8" name="Group 47">
            <a:extLst>
              <a:ext uri="{FF2B5EF4-FFF2-40B4-BE49-F238E27FC236}">
                <a16:creationId xmlns:a16="http://schemas.microsoft.com/office/drawing/2014/main" id="{5F133F44-2521-B3B7-BE99-271BA1AA39E0}"/>
              </a:ext>
            </a:extLst>
          </p:cNvPr>
          <p:cNvGrpSpPr/>
          <p:nvPr/>
        </p:nvGrpSpPr>
        <p:grpSpPr>
          <a:xfrm>
            <a:off x="5473628" y="4294045"/>
            <a:ext cx="680112" cy="523844"/>
            <a:chOff x="2820578" y="4763196"/>
            <a:chExt cx="785047" cy="523844"/>
          </a:xfrm>
        </p:grpSpPr>
        <p:pic>
          <p:nvPicPr>
            <p:cNvPr id="49" name="Picture 48">
              <a:extLst>
                <a:ext uri="{FF2B5EF4-FFF2-40B4-BE49-F238E27FC236}">
                  <a16:creationId xmlns:a16="http://schemas.microsoft.com/office/drawing/2014/main" id="{0A3B1B25-2DB9-6537-3E10-42E4C6B3EAC2}"/>
                </a:ext>
              </a:extLst>
            </p:cNvPr>
            <p:cNvPicPr>
              <a:picLocks noChangeAspect="1"/>
            </p:cNvPicPr>
            <p:nvPr/>
          </p:nvPicPr>
          <p:blipFill>
            <a:blip r:embed="rId3">
              <a:alphaModFix amt="42000"/>
              <a:lum bright="-20000" contrast="-40000"/>
            </a:blip>
            <a:stretch>
              <a:fillRect/>
            </a:stretch>
          </p:blipFill>
          <p:spPr>
            <a:xfrm>
              <a:off x="2820578" y="4803046"/>
              <a:ext cx="785047" cy="483994"/>
            </a:xfrm>
            <a:prstGeom prst="rect">
              <a:avLst/>
            </a:prstGeom>
          </p:spPr>
        </p:pic>
        <p:grpSp>
          <p:nvGrpSpPr>
            <p:cNvPr id="53" name="Group 52">
              <a:extLst>
                <a:ext uri="{FF2B5EF4-FFF2-40B4-BE49-F238E27FC236}">
                  <a16:creationId xmlns:a16="http://schemas.microsoft.com/office/drawing/2014/main" id="{D7F4D296-0FD0-D304-9603-C7CAB5EE341C}"/>
                </a:ext>
              </a:extLst>
            </p:cNvPr>
            <p:cNvGrpSpPr/>
            <p:nvPr/>
          </p:nvGrpSpPr>
          <p:grpSpPr>
            <a:xfrm>
              <a:off x="2820578" y="4763196"/>
              <a:ext cx="747904" cy="461036"/>
              <a:chOff x="9811239" y="2747547"/>
              <a:chExt cx="1103642" cy="680326"/>
            </a:xfrm>
          </p:grpSpPr>
          <p:sp>
            <p:nvSpPr>
              <p:cNvPr id="61" name="Freeform 37">
                <a:extLst>
                  <a:ext uri="{FF2B5EF4-FFF2-40B4-BE49-F238E27FC236}">
                    <a16:creationId xmlns:a16="http://schemas.microsoft.com/office/drawing/2014/main" id="{C43ACB4D-916D-3837-5702-8092970E8AF9}"/>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63" name="Freeform 38">
                <a:extLst>
                  <a:ext uri="{FF2B5EF4-FFF2-40B4-BE49-F238E27FC236}">
                    <a16:creationId xmlns:a16="http://schemas.microsoft.com/office/drawing/2014/main" id="{7FF42432-B838-EFB8-9160-E94270200532}"/>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128" name="Group 127">
            <a:extLst>
              <a:ext uri="{FF2B5EF4-FFF2-40B4-BE49-F238E27FC236}">
                <a16:creationId xmlns:a16="http://schemas.microsoft.com/office/drawing/2014/main" id="{B3364E10-6B40-2F17-61AD-A9BD07A91AC6}"/>
              </a:ext>
            </a:extLst>
          </p:cNvPr>
          <p:cNvGrpSpPr/>
          <p:nvPr/>
        </p:nvGrpSpPr>
        <p:grpSpPr>
          <a:xfrm>
            <a:off x="2403331" y="4294045"/>
            <a:ext cx="680112" cy="523844"/>
            <a:chOff x="2820578" y="4763196"/>
            <a:chExt cx="785047" cy="523844"/>
          </a:xfrm>
        </p:grpSpPr>
        <p:pic>
          <p:nvPicPr>
            <p:cNvPr id="129" name="Picture 128">
              <a:extLst>
                <a:ext uri="{FF2B5EF4-FFF2-40B4-BE49-F238E27FC236}">
                  <a16:creationId xmlns:a16="http://schemas.microsoft.com/office/drawing/2014/main" id="{6839B6C1-4873-6736-C0CF-87D920ABBF49}"/>
                </a:ext>
              </a:extLst>
            </p:cNvPr>
            <p:cNvPicPr>
              <a:picLocks noChangeAspect="1"/>
            </p:cNvPicPr>
            <p:nvPr/>
          </p:nvPicPr>
          <p:blipFill>
            <a:blip r:embed="rId3">
              <a:alphaModFix amt="42000"/>
              <a:lum bright="-20000" contrast="-40000"/>
            </a:blip>
            <a:stretch>
              <a:fillRect/>
            </a:stretch>
          </p:blipFill>
          <p:spPr>
            <a:xfrm>
              <a:off x="2820578" y="4803046"/>
              <a:ext cx="785047" cy="483994"/>
            </a:xfrm>
            <a:prstGeom prst="rect">
              <a:avLst/>
            </a:prstGeom>
          </p:spPr>
        </p:pic>
        <p:grpSp>
          <p:nvGrpSpPr>
            <p:cNvPr id="130" name="Group 129">
              <a:extLst>
                <a:ext uri="{FF2B5EF4-FFF2-40B4-BE49-F238E27FC236}">
                  <a16:creationId xmlns:a16="http://schemas.microsoft.com/office/drawing/2014/main" id="{166ADEFC-84D4-DA07-60BE-409B2B3AA436}"/>
                </a:ext>
              </a:extLst>
            </p:cNvPr>
            <p:cNvGrpSpPr/>
            <p:nvPr/>
          </p:nvGrpSpPr>
          <p:grpSpPr>
            <a:xfrm>
              <a:off x="2820578" y="4763196"/>
              <a:ext cx="747904" cy="461036"/>
              <a:chOff x="9811239" y="2747547"/>
              <a:chExt cx="1103642" cy="680326"/>
            </a:xfrm>
          </p:grpSpPr>
          <p:sp>
            <p:nvSpPr>
              <p:cNvPr id="131" name="Freeform 37">
                <a:extLst>
                  <a:ext uri="{FF2B5EF4-FFF2-40B4-BE49-F238E27FC236}">
                    <a16:creationId xmlns:a16="http://schemas.microsoft.com/office/drawing/2014/main" id="{5ACA99E4-C949-D7D9-5F27-9909742E73FA}"/>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2" name="Freeform 38">
                <a:extLst>
                  <a:ext uri="{FF2B5EF4-FFF2-40B4-BE49-F238E27FC236}">
                    <a16:creationId xmlns:a16="http://schemas.microsoft.com/office/drawing/2014/main" id="{0A987C13-17CD-9548-AF2A-58B272856463}"/>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54" name="TextBox 53">
            <a:extLst>
              <a:ext uri="{FF2B5EF4-FFF2-40B4-BE49-F238E27FC236}">
                <a16:creationId xmlns:a16="http://schemas.microsoft.com/office/drawing/2014/main" id="{7E3D3BC2-B7CE-0D1E-5483-B0C1EC9EA1CF}"/>
              </a:ext>
            </a:extLst>
          </p:cNvPr>
          <p:cNvSpPr txBox="1"/>
          <p:nvPr/>
        </p:nvSpPr>
        <p:spPr>
          <a:xfrm>
            <a:off x="6454072" y="3488349"/>
            <a:ext cx="5301227" cy="2864246"/>
          </a:xfrm>
          <a:prstGeom prst="rect">
            <a:avLst/>
          </a:prstGeom>
          <a:noFill/>
        </p:spPr>
        <p:txBody>
          <a:bodyPr wrap="square">
            <a:spAutoFit/>
          </a:bodyPr>
          <a:lstStyle/>
          <a:p>
            <a:pPr algn="r" rtl="1">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 מדידה והערכה:</a:t>
            </a: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pitchFamily="34" charset="0"/>
                <a:cs typeface="Heebo" pitchFamily="2" charset="-79"/>
              </a:rPr>
              <a:t>על שתי פעילויות נערכו תצפיות שכללו ראיונות עם הורים משתתפים, עם אזרחים ותיקים שהקריאו סיפורים ועם המפעילות​, וכן הועברו משובים (</a:t>
            </a:r>
            <a:r>
              <a:rPr lang="en-US" sz="1100" dirty="0">
                <a:solidFill>
                  <a:prstClr val="black"/>
                </a:solidFill>
                <a:latin typeface="Heebo" pitchFamily="2" charset="-79"/>
                <a:ea typeface="Tahoma" pitchFamily="34" charset="0"/>
                <a:cs typeface="Heebo" pitchFamily="2" charset="-79"/>
              </a:rPr>
              <a:t>n=9</a:t>
            </a:r>
            <a:r>
              <a:rPr lang="he-IL" sz="1100" dirty="0">
                <a:solidFill>
                  <a:prstClr val="black"/>
                </a:solidFill>
                <a:latin typeface="Heebo" pitchFamily="2" charset="-79"/>
                <a:ea typeface="Tahoma" pitchFamily="34" charset="0"/>
                <a:cs typeface="Heebo" pitchFamily="2" charset="-79"/>
              </a:rPr>
              <a:t>)</a:t>
            </a:r>
            <a:r>
              <a:rPr lang="en-GB" sz="1100" dirty="0">
                <a:solidFill>
                  <a:prstClr val="black"/>
                </a:solidFill>
                <a:latin typeface="Heebo" pitchFamily="2" charset="-79"/>
                <a:ea typeface="Tahoma" pitchFamily="34" charset="0"/>
                <a:cs typeface="Heebo" pitchFamily="2" charset="-79"/>
              </a:rPr>
              <a:t> </a:t>
            </a:r>
            <a:r>
              <a:rPr lang="he-IL" sz="1100" dirty="0">
                <a:solidFill>
                  <a:prstClr val="black"/>
                </a:solidFill>
                <a:latin typeface="Heebo" pitchFamily="2" charset="-79"/>
                <a:ea typeface="Tahoma" pitchFamily="34" charset="0"/>
                <a:cs typeface="Heebo" pitchFamily="2" charset="-79"/>
              </a:rPr>
              <a:t>להערכת חוויית הפעילות.</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המשתתפים (הורים וילדיהם) הביעו </a:t>
            </a:r>
            <a:r>
              <a:rPr lang="he-IL" sz="1100" b="1" dirty="0">
                <a:latin typeface="Heebo" pitchFamily="2" charset="-79"/>
                <a:ea typeface="Tahoma" panose="020B0604030504040204" pitchFamily="34" charset="0"/>
                <a:cs typeface="Heebo" pitchFamily="2" charset="-79"/>
              </a:rPr>
              <a:t>שביעות רצון גבוהה </a:t>
            </a:r>
            <a:r>
              <a:rPr lang="he-IL" sz="1100" dirty="0">
                <a:latin typeface="Heebo" pitchFamily="2" charset="-79"/>
                <a:ea typeface="Tahoma" panose="020B0604030504040204" pitchFamily="34" charset="0"/>
                <a:cs typeface="Heebo" pitchFamily="2" charset="-79"/>
              </a:rPr>
              <a:t>מהמפגשים.</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פעילות היצירה איפשרה </a:t>
            </a:r>
            <a:r>
              <a:rPr lang="he-IL" sz="1100" b="1" dirty="0">
                <a:latin typeface="Heebo" pitchFamily="2" charset="-79"/>
                <a:ea typeface="Tahoma" panose="020B0604030504040204" pitchFamily="34" charset="0"/>
                <a:cs typeface="Heebo" pitchFamily="2" charset="-79"/>
              </a:rPr>
              <a:t>חקירה חושית </a:t>
            </a:r>
            <a:r>
              <a:rPr lang="he-IL" sz="1100" dirty="0">
                <a:latin typeface="Heebo" pitchFamily="2" charset="-79"/>
                <a:ea typeface="Tahoma" panose="020B0604030504040204" pitchFamily="34" charset="0"/>
                <a:cs typeface="Heebo" pitchFamily="2" charset="-79"/>
              </a:rPr>
              <a:t>ועודדה פיתוח </a:t>
            </a:r>
            <a:r>
              <a:rPr lang="he-IL" sz="1100" b="1" dirty="0">
                <a:latin typeface="Heebo" pitchFamily="2" charset="-79"/>
                <a:ea typeface="Tahoma" panose="020B0604030504040204" pitchFamily="34" charset="0"/>
                <a:cs typeface="Heebo" pitchFamily="2" charset="-79"/>
              </a:rPr>
              <a:t>מוטוריקה עדינה, יצירתיות ודמיון </a:t>
            </a:r>
            <a:r>
              <a:rPr lang="he-IL" sz="1100" dirty="0">
                <a:latin typeface="Heebo" pitchFamily="2" charset="-79"/>
                <a:ea typeface="Tahoma" panose="020B0604030504040204" pitchFamily="34" charset="0"/>
                <a:cs typeface="Heebo" pitchFamily="2" charset="-79"/>
              </a:rPr>
              <a:t>בקרב הילדים.</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הפעילויות זימנו גם </a:t>
            </a:r>
            <a:r>
              <a:rPr lang="he-IL" sz="1100" b="1" dirty="0">
                <a:latin typeface="Heebo" pitchFamily="2" charset="-79"/>
                <a:ea typeface="Tahoma" panose="020B0604030504040204" pitchFamily="34" charset="0"/>
                <a:cs typeface="Heebo" pitchFamily="2" charset="-79"/>
              </a:rPr>
              <a:t>אינטראקציות חיוביות של מלווה-ילד, </a:t>
            </a:r>
            <a:r>
              <a:rPr lang="he-IL" sz="1100" dirty="0">
                <a:latin typeface="Heebo" pitchFamily="2" charset="-79"/>
                <a:ea typeface="Tahoma" panose="020B0604030504040204" pitchFamily="34" charset="0"/>
                <a:cs typeface="Heebo" pitchFamily="2" charset="-79"/>
              </a:rPr>
              <a:t>כשהמלווים תיווכו את הסיפור לילדים הקטנים ועבדו יחד איתם על היצירות. </a:t>
            </a:r>
            <a:endParaRPr lang="en-GB" sz="1100" dirty="0">
              <a:latin typeface="Heebo" pitchFamily="2" charset="-79"/>
              <a:ea typeface="Tahoma" panose="020B0604030504040204" pitchFamily="34" charset="0"/>
              <a:cs typeface="Heebo" pitchFamily="2" charset="-79"/>
            </a:endParaRP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לפי המשוב, המשתתפים קיבלו </a:t>
            </a:r>
            <a:r>
              <a:rPr lang="he-IL" sz="1100" b="1" dirty="0">
                <a:latin typeface="Heebo" pitchFamily="2" charset="-79"/>
                <a:ea typeface="Tahoma" panose="020B0604030504040204" pitchFamily="34" charset="0"/>
                <a:cs typeface="Heebo" pitchFamily="2" charset="-79"/>
              </a:rPr>
              <a:t>רעיונות חדשים למשחק משותף </a:t>
            </a:r>
            <a:r>
              <a:rPr lang="he-IL" sz="1100" dirty="0">
                <a:latin typeface="Heebo" pitchFamily="2" charset="-79"/>
                <a:ea typeface="Tahoma" panose="020B0604030504040204" pitchFamily="34" charset="0"/>
                <a:cs typeface="Heebo" pitchFamily="2" charset="-79"/>
              </a:rPr>
              <a:t>עם ילדיהם. </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הפעילויות עודדו </a:t>
            </a:r>
            <a:r>
              <a:rPr lang="he-IL" sz="1100" b="1" dirty="0">
                <a:latin typeface="Heebo" pitchFamily="2" charset="-79"/>
                <a:ea typeface="Tahoma" panose="020B0604030504040204" pitchFamily="34" charset="0"/>
                <a:cs typeface="Heebo" pitchFamily="2" charset="-79"/>
              </a:rPr>
              <a:t>פיתוח קשרי קהילה, </a:t>
            </a:r>
            <a:r>
              <a:rPr lang="he-IL" sz="1100" u="sng" dirty="0">
                <a:latin typeface="Heebo" pitchFamily="2" charset="-79"/>
                <a:ea typeface="Tahoma" panose="020B0604030504040204" pitchFamily="34" charset="0"/>
                <a:cs typeface="Heebo" pitchFamily="2" charset="-79"/>
              </a:rPr>
              <a:t>כשההורים שוחחו והתייעצו</a:t>
            </a:r>
            <a:r>
              <a:rPr lang="he-IL" sz="1100" dirty="0">
                <a:latin typeface="Heebo" pitchFamily="2" charset="-79"/>
                <a:ea typeface="Tahoma" panose="020B0604030504040204" pitchFamily="34" charset="0"/>
                <a:cs typeface="Heebo" pitchFamily="2" charset="-79"/>
              </a:rPr>
              <a:t> ביניהם בענייני הורות, </a:t>
            </a:r>
            <a:r>
              <a:rPr lang="he-IL" sz="1100" u="sng" dirty="0">
                <a:latin typeface="Heebo" pitchFamily="2" charset="-79"/>
                <a:ea typeface="Tahoma" panose="020B0604030504040204" pitchFamily="34" charset="0"/>
                <a:cs typeface="Heebo" pitchFamily="2" charset="-79"/>
              </a:rPr>
              <a:t>והילדים שיחקו זה עם זה</a:t>
            </a:r>
            <a:r>
              <a:rPr lang="he-IL" sz="1100" dirty="0">
                <a:latin typeface="Heebo" pitchFamily="2" charset="-79"/>
                <a:ea typeface="Tahoma" panose="020B0604030504040204" pitchFamily="34" charset="0"/>
                <a:cs typeface="Heebo" pitchFamily="2" charset="-79"/>
              </a:rPr>
              <a:t> והתחרו בצביעה והדבקה.</a:t>
            </a:r>
            <a:endParaRPr lang="he-IL" sz="1100" dirty="0">
              <a:solidFill>
                <a:prstClr val="black"/>
              </a:solidFill>
              <a:latin typeface="Heebo" pitchFamily="2" charset="-79"/>
              <a:ea typeface="Tahoma" pitchFamily="34" charset="0"/>
              <a:cs typeface="Heebo" pitchFamily="2" charset="-79"/>
            </a:endParaRPr>
          </a:p>
        </p:txBody>
      </p:sp>
      <p:pic>
        <p:nvPicPr>
          <p:cNvPr id="1026" name="Picture 2">
            <a:extLst>
              <a:ext uri="{FF2B5EF4-FFF2-40B4-BE49-F238E27FC236}">
                <a16:creationId xmlns:a16="http://schemas.microsoft.com/office/drawing/2014/main" id="{25B73A58-5226-7579-3A9A-E41696BE50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387" y="1044054"/>
            <a:ext cx="2472130" cy="1499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734FB65F-F46B-A143-DFE9-80B4978612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186" y="2862363"/>
            <a:ext cx="2472130" cy="1112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תמונה שמכילה לבוש, אדם, ילד, בחוץ&#10;&#10;התיאור נוצר באופן אוטומטי">
            <a:extLst>
              <a:ext uri="{FF2B5EF4-FFF2-40B4-BE49-F238E27FC236}">
                <a16:creationId xmlns:a16="http://schemas.microsoft.com/office/drawing/2014/main" id="{02FC67D5-5689-F2D7-1655-74C24D767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6726" y="1008065"/>
            <a:ext cx="1424235" cy="2108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0" name="Picture 16" descr="תמונה שמכילה אדם, לבוש, ילד, אומנות ילדים&#10;&#10;התיאור נוצר באופן אוטומטי">
            <a:extLst>
              <a:ext uri="{FF2B5EF4-FFF2-40B4-BE49-F238E27FC236}">
                <a16:creationId xmlns:a16="http://schemas.microsoft.com/office/drawing/2014/main" id="{ABE11C41-3B8F-59F4-DAFC-534CFEC9EB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3561" y="1926987"/>
            <a:ext cx="1398339" cy="2209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phic 3" descr="Research outline">
            <a:extLst>
              <a:ext uri="{FF2B5EF4-FFF2-40B4-BE49-F238E27FC236}">
                <a16:creationId xmlns:a16="http://schemas.microsoft.com/office/drawing/2014/main" id="{5235EC9B-2C59-9A77-2297-32403306E5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22382" y="3523367"/>
            <a:ext cx="263639" cy="263639"/>
          </a:xfrm>
          <a:prstGeom prst="rect">
            <a:avLst/>
          </a:prstGeom>
        </p:spPr>
      </p:pic>
    </p:spTree>
    <p:extLst>
      <p:ext uri="{BB962C8B-B14F-4D97-AF65-F5344CB8AC3E}">
        <p14:creationId xmlns:p14="http://schemas.microsoft.com/office/powerpoint/2010/main" val="2336330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E2ADB8-F270-0D05-4F31-BB634D5D5E63}"/>
              </a:ext>
            </a:extLst>
          </p:cNvPr>
          <p:cNvSpPr/>
          <p:nvPr/>
        </p:nvSpPr>
        <p:spPr>
          <a:xfrm>
            <a:off x="0" y="1758"/>
            <a:ext cx="8275611" cy="7060054"/>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sz="1400"/>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bg1"/>
                </a:solidFill>
                <a:latin typeface="Heebo" pitchFamily="2" charset="-79"/>
                <a:cs typeface="Heebo" pitchFamily="2" charset="-79"/>
              </a:rPr>
              <a:t>26</a:t>
            </a:fld>
            <a:endParaRPr lang="he-IL">
              <a:solidFill>
                <a:schemeClr val="bg1"/>
              </a:solidFill>
              <a:latin typeface="Heebo" pitchFamily="2" charset="-79"/>
              <a:cs typeface="Heebo" pitchFamily="2" charset="-79"/>
            </a:endParaRPr>
          </a:p>
        </p:txBody>
      </p:sp>
      <p:sp>
        <p:nvSpPr>
          <p:cNvPr id="19" name="TextBox 18">
            <a:extLst>
              <a:ext uri="{FF2B5EF4-FFF2-40B4-BE49-F238E27FC236}">
                <a16:creationId xmlns:a16="http://schemas.microsoft.com/office/drawing/2014/main" id="{D754902C-7294-C8D1-36A8-AB693BDCA668}"/>
              </a:ext>
            </a:extLst>
          </p:cNvPr>
          <p:cNvSpPr txBox="1"/>
          <p:nvPr/>
        </p:nvSpPr>
        <p:spPr>
          <a:xfrm>
            <a:off x="586777" y="645148"/>
            <a:ext cx="7308680" cy="3257302"/>
          </a:xfrm>
          <a:prstGeom prst="rect">
            <a:avLst/>
          </a:prstGeom>
          <a:noFill/>
        </p:spPr>
        <p:txBody>
          <a:bodyPr wrap="square">
            <a:spAutoFit/>
          </a:bodyPr>
          <a:lstStyle/>
          <a:p>
            <a:pPr rtl="1" fontAlgn="base">
              <a:lnSpc>
                <a:spcPct val="150000"/>
              </a:lnSpc>
            </a:pPr>
            <a:r>
              <a:rPr lang="he-IL" b="1" i="0" u="none" strike="noStrike" dirty="0">
                <a:solidFill>
                  <a:srgbClr val="40A8AD"/>
                </a:solidFill>
                <a:effectLst/>
                <a:latin typeface="Heebo" pitchFamily="2" charset="-79"/>
                <a:ea typeface="Tahoma" panose="020B0604030504040204" pitchFamily="34" charset="0"/>
                <a:cs typeface="Heebo" pitchFamily="2" charset="-79"/>
              </a:rPr>
              <a:t>הרצאה לצוות העירוני בנושא 'מרחבים בטוחים לילדים במצבי חירום'</a:t>
            </a:r>
            <a:endParaRPr lang="he-IL" b="1" i="0" u="none" strike="noStrike" dirty="0">
              <a:solidFill>
                <a:srgbClr val="000000"/>
              </a:solidFill>
              <a:effectLst/>
              <a:latin typeface="Heebo" pitchFamily="2" charset="-79"/>
              <a:cs typeface="Heebo" pitchFamily="2" charset="-79"/>
            </a:endParaRPr>
          </a:p>
          <a:p>
            <a:pPr rtl="1" fontAlgn="base">
              <a:lnSpc>
                <a:spcPct val="150000"/>
              </a:lnSpc>
            </a:pPr>
            <a:r>
              <a:rPr lang="he-IL" sz="1400" b="1" dirty="0">
                <a:solidFill>
                  <a:srgbClr val="000000"/>
                </a:solidFill>
                <a:latin typeface="Heebo" pitchFamily="2" charset="-79"/>
                <a:cs typeface="Heebo" pitchFamily="2" charset="-79"/>
              </a:rPr>
              <a:t>בהרצאה השתתפו 5 מחברות הצוות העירוני, 4 מתוכן מילאו את המשוב:</a:t>
            </a:r>
            <a:endParaRPr lang="he-IL" sz="1400" b="1" i="0" u="none" strike="noStrike" dirty="0">
              <a:solidFill>
                <a:srgbClr val="000000"/>
              </a:solidFill>
              <a:effectLst/>
              <a:latin typeface="Heebo" pitchFamily="2" charset="-79"/>
              <a:cs typeface="Heebo" pitchFamily="2" charset="-79"/>
            </a:endParaRPr>
          </a:p>
          <a:p>
            <a:pPr marL="285750" indent="-285750" fontAlgn="base">
              <a:lnSpc>
                <a:spcPts val="2000"/>
              </a:lnSpc>
              <a:spcBef>
                <a:spcPts val="600"/>
              </a:spcBef>
              <a:buFont typeface="Arial" panose="020B0604020202020204" pitchFamily="34" charset="0"/>
              <a:buChar char="•"/>
            </a:pPr>
            <a:r>
              <a:rPr lang="he-IL" sz="1400" b="1" dirty="0">
                <a:solidFill>
                  <a:srgbClr val="40A8AD"/>
                </a:solidFill>
                <a:latin typeface="Heebo" pitchFamily="2" charset="-79"/>
                <a:ea typeface="Tahoma" panose="020B0604030504040204" pitchFamily="34" charset="0"/>
                <a:cs typeface="Heebo" pitchFamily="2" charset="-79"/>
              </a:rPr>
              <a:t>כלל המשיבות הביעו שביעות רצון גבוהה </a:t>
            </a:r>
            <a:r>
              <a:rPr lang="he-IL" sz="1200" dirty="0">
                <a:latin typeface="Heebo" pitchFamily="2" charset="-79"/>
                <a:ea typeface="Tahoma" panose="020B0604030504040204" pitchFamily="34" charset="0"/>
                <a:cs typeface="Heebo" pitchFamily="2" charset="-79"/>
              </a:rPr>
              <a:t>במידה רבה–רבה מאוד מפורמט ההרצאה ומהמרצה.</a:t>
            </a:r>
          </a:p>
          <a:p>
            <a:pPr marL="285750" indent="-285750" fontAlgn="base">
              <a:lnSpc>
                <a:spcPts val="2000"/>
              </a:lnSpc>
              <a:spcBef>
                <a:spcPts val="600"/>
              </a:spcBef>
              <a:buFont typeface="Arial" panose="020B0604020202020204" pitchFamily="34" charset="0"/>
              <a:buChar char="•"/>
            </a:pPr>
            <a:r>
              <a:rPr lang="he-IL" sz="1200" dirty="0">
                <a:latin typeface="Heebo" pitchFamily="2" charset="-79"/>
                <a:ea typeface="Tahoma" panose="020B0604030504040204" pitchFamily="34" charset="0"/>
                <a:cs typeface="Heebo" pitchFamily="2" charset="-79"/>
              </a:rPr>
              <a:t>עיקר התרומה של ההרצאה היה </a:t>
            </a:r>
            <a:r>
              <a:rPr lang="he-IL" sz="1400" b="1" dirty="0">
                <a:solidFill>
                  <a:srgbClr val="40A8AD"/>
                </a:solidFill>
                <a:latin typeface="Heebo" pitchFamily="2" charset="-79"/>
                <a:ea typeface="Tahoma" panose="020B0604030504040204" pitchFamily="34" charset="0"/>
                <a:cs typeface="Heebo" pitchFamily="2" charset="-79"/>
              </a:rPr>
              <a:t>בהעמקת הידע </a:t>
            </a:r>
            <a:r>
              <a:rPr lang="he-IL" sz="1200" dirty="0">
                <a:latin typeface="Heebo" pitchFamily="2" charset="-79"/>
                <a:ea typeface="Tahoma" panose="020B0604030504040204" pitchFamily="34" charset="0"/>
                <a:cs typeface="Heebo" pitchFamily="2" charset="-79"/>
              </a:rPr>
              <a:t>של חברות הצוות בנושא צרכי הגיל הרך ומלוויו, </a:t>
            </a:r>
            <a:br>
              <a:rPr lang="en-US" sz="1200" dirty="0">
                <a:latin typeface="Heebo" pitchFamily="2" charset="-79"/>
                <a:ea typeface="Tahoma" panose="020B0604030504040204" pitchFamily="34" charset="0"/>
                <a:cs typeface="Heebo" pitchFamily="2" charset="-79"/>
              </a:rPr>
            </a:br>
            <a:r>
              <a:rPr lang="he-IL" sz="1200" dirty="0">
                <a:latin typeface="Heebo" pitchFamily="2" charset="-79"/>
                <a:ea typeface="Tahoma" panose="020B0604030504040204" pitchFamily="34" charset="0"/>
                <a:cs typeface="Heebo" pitchFamily="2" charset="-79"/>
              </a:rPr>
              <a:t>ובמתן </a:t>
            </a:r>
            <a:r>
              <a:rPr lang="he-IL" sz="1400" b="1" dirty="0">
                <a:solidFill>
                  <a:srgbClr val="40A8AD"/>
                </a:solidFill>
                <a:latin typeface="Heebo" pitchFamily="2" charset="-79"/>
                <a:ea typeface="Tahoma" panose="020B0604030504040204" pitchFamily="34" charset="0"/>
                <a:cs typeface="Heebo" pitchFamily="2" charset="-79"/>
              </a:rPr>
              <a:t>מוטיבציה ליישום רעיונות נוספים </a:t>
            </a:r>
            <a:r>
              <a:rPr lang="he-IL" sz="1200" dirty="0">
                <a:latin typeface="Heebo" pitchFamily="2" charset="-79"/>
                <a:ea typeface="Tahoma" panose="020B0604030504040204" pitchFamily="34" charset="0"/>
                <a:cs typeface="Heebo" pitchFamily="2" charset="-79"/>
              </a:rPr>
              <a:t>ברוח תוכנית אורבן95.</a:t>
            </a:r>
          </a:p>
          <a:p>
            <a:pPr marL="285750" indent="-285750" fontAlgn="base">
              <a:lnSpc>
                <a:spcPts val="2000"/>
              </a:lnSpc>
              <a:spcBef>
                <a:spcPts val="600"/>
              </a:spcBef>
              <a:buFont typeface="Arial" panose="020B0604020202020204" pitchFamily="34" charset="0"/>
              <a:buChar char="•"/>
            </a:pPr>
            <a:r>
              <a:rPr lang="he-IL" sz="1200" dirty="0">
                <a:latin typeface="Heebo" pitchFamily="2" charset="-79"/>
                <a:ea typeface="Tahoma" panose="020B0604030504040204" pitchFamily="34" charset="0"/>
                <a:cs typeface="Heebo" pitchFamily="2" charset="-79"/>
              </a:rPr>
              <a:t> חלק מהמשתתפות אף ציינו כי ההרצאה פתחה בפניהן </a:t>
            </a:r>
            <a:r>
              <a:rPr lang="he-IL" sz="1400" b="1" dirty="0">
                <a:solidFill>
                  <a:srgbClr val="40A8AD"/>
                </a:solidFill>
                <a:latin typeface="Heebo" pitchFamily="2" charset="-79"/>
                <a:ea typeface="Tahoma" panose="020B0604030504040204" pitchFamily="34" charset="0"/>
                <a:cs typeface="Heebo" pitchFamily="2" charset="-79"/>
              </a:rPr>
              <a:t>הזדמנויות חדשות לממשקי עבודה משותפים עם גורמים חדשים, </a:t>
            </a:r>
            <a:r>
              <a:rPr lang="he-IL" sz="1200" dirty="0">
                <a:latin typeface="Heebo" pitchFamily="2" charset="-79"/>
                <a:ea typeface="Tahoma" panose="020B0604030504040204" pitchFamily="34" charset="0"/>
                <a:cs typeface="Heebo" pitchFamily="2" charset="-79"/>
              </a:rPr>
              <a:t>ורובן ציינו כי הן מתכוונות לשתף את עמיתיהן בידע שרכשו בהרצאה.</a:t>
            </a:r>
          </a:p>
          <a:p>
            <a:pPr marL="285750" indent="-285750" fontAlgn="base">
              <a:lnSpc>
                <a:spcPts val="2000"/>
              </a:lnSpc>
              <a:spcBef>
                <a:spcPts val="600"/>
              </a:spcBef>
              <a:buFont typeface="Arial" panose="020B0604020202020204" pitchFamily="34" charset="0"/>
              <a:buChar char="•"/>
            </a:pPr>
            <a:r>
              <a:rPr lang="he-IL" sz="1200" dirty="0">
                <a:latin typeface="Heebo" pitchFamily="2" charset="-79"/>
                <a:ea typeface="Tahoma" panose="020B0604030504040204" pitchFamily="34" charset="0"/>
                <a:cs typeface="Heebo" pitchFamily="2" charset="-79"/>
              </a:rPr>
              <a:t>כלל המשתתפות ציינו כי ההרצאה סיפקה להן </a:t>
            </a:r>
            <a:r>
              <a:rPr lang="he-IL" sz="1400" b="1" dirty="0">
                <a:solidFill>
                  <a:srgbClr val="40A8AD"/>
                </a:solidFill>
                <a:latin typeface="Heebo" pitchFamily="2" charset="-79"/>
                <a:ea typeface="Tahoma" panose="020B0604030504040204" pitchFamily="34" charset="0"/>
                <a:cs typeface="Heebo" pitchFamily="2" charset="-79"/>
              </a:rPr>
              <a:t>ידע חדש הרלוונטי </a:t>
            </a:r>
            <a:r>
              <a:rPr lang="he-IL" sz="1200" dirty="0">
                <a:latin typeface="Heebo" pitchFamily="2" charset="-79"/>
                <a:ea typeface="Tahoma" panose="020B0604030504040204" pitchFamily="34" charset="0"/>
                <a:cs typeface="Heebo" pitchFamily="2" charset="-79"/>
              </a:rPr>
              <a:t>לעבודתן במידה רבה–רבה מאוד, ורובן ציינו כי ההרצאה סיפקה להן </a:t>
            </a:r>
            <a:r>
              <a:rPr lang="he-IL" sz="1400" b="1" dirty="0" err="1">
                <a:solidFill>
                  <a:srgbClr val="40A8AD"/>
                </a:solidFill>
                <a:latin typeface="Heebo" pitchFamily="2" charset="-79"/>
                <a:ea typeface="Tahoma" panose="020B0604030504040204" pitchFamily="34" charset="0"/>
                <a:cs typeface="Heebo" pitchFamily="2" charset="-79"/>
              </a:rPr>
              <a:t>פרקטיקות</a:t>
            </a:r>
            <a:r>
              <a:rPr lang="he-IL" sz="1400" b="1" dirty="0">
                <a:solidFill>
                  <a:srgbClr val="40A8AD"/>
                </a:solidFill>
                <a:latin typeface="Heebo" pitchFamily="2" charset="-79"/>
                <a:ea typeface="Tahoma" panose="020B0604030504040204" pitchFamily="34" charset="0"/>
                <a:cs typeface="Heebo" pitchFamily="2" charset="-79"/>
              </a:rPr>
              <a:t> וכלים מעשיים </a:t>
            </a:r>
            <a:r>
              <a:rPr lang="he-IL" sz="1200" dirty="0">
                <a:latin typeface="Heebo" pitchFamily="2" charset="-79"/>
                <a:ea typeface="Tahoma" panose="020B0604030504040204" pitchFamily="34" charset="0"/>
                <a:cs typeface="Heebo" pitchFamily="2" charset="-79"/>
              </a:rPr>
              <a:t>שיוכלו לשמש אותן בעבודתן בטווח הזמן הקרוב.</a:t>
            </a:r>
          </a:p>
          <a:p>
            <a:pPr marL="285750" indent="-285750" fontAlgn="base">
              <a:lnSpc>
                <a:spcPts val="2000"/>
              </a:lnSpc>
              <a:spcBef>
                <a:spcPts val="600"/>
              </a:spcBef>
              <a:buFont typeface="Arial" panose="020B0604020202020204" pitchFamily="34" charset="0"/>
              <a:buChar char="•"/>
            </a:pPr>
            <a:r>
              <a:rPr lang="he-IL" sz="1400" b="1" dirty="0">
                <a:solidFill>
                  <a:srgbClr val="40A8AD"/>
                </a:solidFill>
                <a:latin typeface="Heebo" pitchFamily="2" charset="-79"/>
                <a:ea typeface="Tahoma" panose="020B0604030504040204" pitchFamily="34" charset="0"/>
                <a:cs typeface="Heebo" pitchFamily="2" charset="-79"/>
              </a:rPr>
              <a:t>בעקבות ההרצאה החל תהליך התנעה </a:t>
            </a:r>
            <a:r>
              <a:rPr lang="he-IL" sz="1200" dirty="0">
                <a:latin typeface="Heebo" pitchFamily="2" charset="-79"/>
                <a:ea typeface="Tahoma" panose="020B0604030504040204" pitchFamily="34" charset="0"/>
                <a:cs typeface="Heebo" pitchFamily="2" charset="-79"/>
              </a:rPr>
              <a:t>של חברות הצוות העירוני להקמת מרכז חוסן לילדי העיר.</a:t>
            </a:r>
          </a:p>
        </p:txBody>
      </p:sp>
      <p:sp>
        <p:nvSpPr>
          <p:cNvPr id="3" name="TextBox 2">
            <a:extLst>
              <a:ext uri="{FF2B5EF4-FFF2-40B4-BE49-F238E27FC236}">
                <a16:creationId xmlns:a16="http://schemas.microsoft.com/office/drawing/2014/main" id="{77555D9C-CBD1-BD28-A054-61222D038A0F}"/>
              </a:ext>
            </a:extLst>
          </p:cNvPr>
          <p:cNvSpPr txBox="1"/>
          <p:nvPr/>
        </p:nvSpPr>
        <p:spPr>
          <a:xfrm>
            <a:off x="8338626" y="927670"/>
            <a:ext cx="3424032" cy="1055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lnSpc>
                <a:spcPct val="150000"/>
              </a:lnSpc>
              <a:buClr>
                <a:srgbClr val="FFC000"/>
              </a:buClr>
              <a:defRPr/>
            </a:pPr>
            <a:r>
              <a:rPr lang="he-IL" sz="1200" b="1" dirty="0">
                <a:solidFill>
                  <a:prstClr val="black"/>
                </a:solidFill>
                <a:latin typeface="Heebo" pitchFamily="2" charset="-79"/>
                <a:ea typeface="Tahoma"/>
                <a:cs typeface="Heebo" pitchFamily="2" charset="-79"/>
              </a:rPr>
              <a:t>במסגרת פעילות אורבן95 באשדוד לשנת 2023 השתתף הצוות העירוני בכנסים והכשרות* להעמקת הידע וההבנה אודות צורכי הגיל הרך ולטובת קידום פרויקטים ופיילוטים באשדוד. </a:t>
            </a:r>
          </a:p>
        </p:txBody>
      </p:sp>
      <p:sp>
        <p:nvSpPr>
          <p:cNvPr id="18" name="TextBox 17">
            <a:extLst>
              <a:ext uri="{FF2B5EF4-FFF2-40B4-BE49-F238E27FC236}">
                <a16:creationId xmlns:a16="http://schemas.microsoft.com/office/drawing/2014/main" id="{FCAAA5CE-94D7-6822-9DDA-94FB74532B31}"/>
              </a:ext>
            </a:extLst>
          </p:cNvPr>
          <p:cNvSpPr txBox="1"/>
          <p:nvPr/>
        </p:nvSpPr>
        <p:spPr>
          <a:xfrm>
            <a:off x="8866185" y="275546"/>
            <a:ext cx="2949262"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r"/>
            <a:r>
              <a:rPr lang="he-IL" dirty="0">
                <a:solidFill>
                  <a:srgbClr val="40A8AD"/>
                </a:solidFill>
              </a:rPr>
              <a:t>סיורים והכשרות</a:t>
            </a:r>
            <a:endParaRPr lang="he-IL" sz="2800" b="1" dirty="0">
              <a:solidFill>
                <a:srgbClr val="40A8AD"/>
              </a:solidFill>
              <a:latin typeface="Heebo" pitchFamily="2" charset="-79"/>
              <a:ea typeface="Tahoma" pitchFamily="34" charset="0"/>
              <a:cs typeface="Heebo" pitchFamily="2" charset="-79"/>
            </a:endParaRPr>
          </a:p>
        </p:txBody>
      </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59" name="TextBox 58">
            <a:extLst>
              <a:ext uri="{FF2B5EF4-FFF2-40B4-BE49-F238E27FC236}">
                <a16:creationId xmlns:a16="http://schemas.microsoft.com/office/drawing/2014/main" id="{885BC2E1-DC7F-8351-CB82-6E9A99D465A9}"/>
              </a:ext>
            </a:extLst>
          </p:cNvPr>
          <p:cNvSpPr txBox="1"/>
          <p:nvPr/>
        </p:nvSpPr>
        <p:spPr>
          <a:xfrm>
            <a:off x="1284289" y="5128739"/>
            <a:ext cx="4462019" cy="777136"/>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r" rtl="1">
              <a:lnSpc>
                <a:spcPct val="150000"/>
              </a:lnSpc>
              <a:spcAft>
                <a:spcPts val="1200"/>
              </a:spcAft>
            </a:pPr>
            <a:r>
              <a:rPr lang="he-IL" sz="1200" b="1" dirty="0">
                <a:solidFill>
                  <a:srgbClr val="40A8AD"/>
                </a:solidFill>
                <a:latin typeface="Heebo" pitchFamily="2" charset="-79"/>
                <a:cs typeface="Heebo" pitchFamily="2" charset="-79"/>
              </a:rPr>
              <a:t>"האפשרות להיעזר בגורמים עסקיים למימוש </a:t>
            </a:r>
            <a:r>
              <a:rPr lang="he-IL" sz="1200" b="1" dirty="0" err="1">
                <a:solidFill>
                  <a:srgbClr val="40A8AD"/>
                </a:solidFill>
                <a:latin typeface="Heebo" pitchFamily="2" charset="-79"/>
                <a:cs typeface="Heebo" pitchFamily="2" charset="-79"/>
              </a:rPr>
              <a:t>חזון</a:t>
            </a:r>
            <a:r>
              <a:rPr lang="he-IL" sz="1200" b="1" dirty="0">
                <a:solidFill>
                  <a:srgbClr val="40A8AD"/>
                </a:solidFill>
                <a:latin typeface="Heebo" pitchFamily="2" charset="-79"/>
                <a:cs typeface="Heebo" pitchFamily="2" charset="-79"/>
              </a:rPr>
              <a:t> ציבורי"</a:t>
            </a:r>
          </a:p>
          <a:p>
            <a:pPr algn="r" rtl="1">
              <a:lnSpc>
                <a:spcPct val="150000"/>
              </a:lnSpc>
            </a:pPr>
            <a:r>
              <a:rPr lang="he-IL" sz="1200" b="1" dirty="0">
                <a:solidFill>
                  <a:srgbClr val="40A8AD"/>
                </a:solidFill>
                <a:latin typeface="Heebo" pitchFamily="2" charset="-79"/>
                <a:cs typeface="Heebo" pitchFamily="2" charset="-79"/>
              </a:rPr>
              <a:t>"עסוקים כל הזמן ב-</a:t>
            </a:r>
            <a:r>
              <a:rPr lang="en-US" sz="1200" b="1" dirty="0">
                <a:solidFill>
                  <a:srgbClr val="40A8AD"/>
                </a:solidFill>
                <a:latin typeface="Heebo" pitchFamily="2" charset="-79"/>
                <a:cs typeface="Heebo" pitchFamily="2" charset="-79"/>
              </a:rPr>
              <a:t>doing</a:t>
            </a:r>
            <a:r>
              <a:rPr lang="he-IL" sz="1200" b="1" dirty="0">
                <a:solidFill>
                  <a:srgbClr val="40A8AD"/>
                </a:solidFill>
                <a:latin typeface="Heebo" pitchFamily="2" charset="-79"/>
                <a:cs typeface="Heebo" pitchFamily="2" charset="-79"/>
              </a:rPr>
              <a:t>, פסק זמן להקשבה ולחשיבה, היה בזמן"</a:t>
            </a:r>
          </a:p>
        </p:txBody>
      </p:sp>
      <p:grpSp>
        <p:nvGrpSpPr>
          <p:cNvPr id="41" name="Group 40">
            <a:extLst>
              <a:ext uri="{FF2B5EF4-FFF2-40B4-BE49-F238E27FC236}">
                <a16:creationId xmlns:a16="http://schemas.microsoft.com/office/drawing/2014/main" id="{46520F71-3D7D-EA54-CE2B-7819973CBE69}"/>
              </a:ext>
            </a:extLst>
          </p:cNvPr>
          <p:cNvGrpSpPr/>
          <p:nvPr/>
        </p:nvGrpSpPr>
        <p:grpSpPr>
          <a:xfrm>
            <a:off x="1520725" y="5945185"/>
            <a:ext cx="823163" cy="519582"/>
            <a:chOff x="242857" y="5921534"/>
            <a:chExt cx="823163" cy="519582"/>
          </a:xfrm>
        </p:grpSpPr>
        <p:pic>
          <p:nvPicPr>
            <p:cNvPr id="58" name="Picture 57">
              <a:extLst>
                <a:ext uri="{FF2B5EF4-FFF2-40B4-BE49-F238E27FC236}">
                  <a16:creationId xmlns:a16="http://schemas.microsoft.com/office/drawing/2014/main" id="{8F699E9E-AA31-CE0C-6839-AB49A5B51456}"/>
                </a:ext>
              </a:extLst>
            </p:cNvPr>
            <p:cNvPicPr>
              <a:picLocks noChangeAspect="1"/>
            </p:cNvPicPr>
            <p:nvPr/>
          </p:nvPicPr>
          <p:blipFill>
            <a:blip r:embed="rId3">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132" name="Group 131">
              <a:extLst>
                <a:ext uri="{FF2B5EF4-FFF2-40B4-BE49-F238E27FC236}">
                  <a16:creationId xmlns:a16="http://schemas.microsoft.com/office/drawing/2014/main" id="{7C46E38C-C362-3755-5CD1-95F8A961DE28}"/>
                </a:ext>
              </a:extLst>
            </p:cNvPr>
            <p:cNvGrpSpPr/>
            <p:nvPr/>
          </p:nvGrpSpPr>
          <p:grpSpPr>
            <a:xfrm rot="10800000">
              <a:off x="318115" y="5921534"/>
              <a:ext cx="747905" cy="461036"/>
              <a:chOff x="9811239" y="2747547"/>
              <a:chExt cx="1103642" cy="680326"/>
            </a:xfrm>
          </p:grpSpPr>
          <p:sp>
            <p:nvSpPr>
              <p:cNvPr id="133" name="Freeform 41">
                <a:extLst>
                  <a:ext uri="{FF2B5EF4-FFF2-40B4-BE49-F238E27FC236}">
                    <a16:creationId xmlns:a16="http://schemas.microsoft.com/office/drawing/2014/main" id="{8C3846AF-97CB-0F9B-EB51-03EF737DDBD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4" name="Freeform 42">
                <a:extLst>
                  <a:ext uri="{FF2B5EF4-FFF2-40B4-BE49-F238E27FC236}">
                    <a16:creationId xmlns:a16="http://schemas.microsoft.com/office/drawing/2014/main" id="{0A923684-D2FE-E346-FB81-F5B4BD849F5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5" name="Group 44">
            <a:extLst>
              <a:ext uri="{FF2B5EF4-FFF2-40B4-BE49-F238E27FC236}">
                <a16:creationId xmlns:a16="http://schemas.microsoft.com/office/drawing/2014/main" id="{87ADF3A4-59D9-75A5-1802-9E7503191AFD}"/>
              </a:ext>
            </a:extLst>
          </p:cNvPr>
          <p:cNvGrpSpPr/>
          <p:nvPr/>
        </p:nvGrpSpPr>
        <p:grpSpPr>
          <a:xfrm>
            <a:off x="4998394" y="4550641"/>
            <a:ext cx="785047" cy="523844"/>
            <a:chOff x="2820578" y="4763196"/>
            <a:chExt cx="785047" cy="523844"/>
          </a:xfrm>
        </p:grpSpPr>
        <p:pic>
          <p:nvPicPr>
            <p:cNvPr id="46" name="Picture 45">
              <a:extLst>
                <a:ext uri="{FF2B5EF4-FFF2-40B4-BE49-F238E27FC236}">
                  <a16:creationId xmlns:a16="http://schemas.microsoft.com/office/drawing/2014/main" id="{F80C9C9C-3F49-75C8-0EA5-AF47DF3E1761}"/>
                </a:ext>
              </a:extLst>
            </p:cNvPr>
            <p:cNvPicPr>
              <a:picLocks noChangeAspect="1"/>
            </p:cNvPicPr>
            <p:nvPr/>
          </p:nvPicPr>
          <p:blipFill>
            <a:blip r:embed="rId3">
              <a:alphaModFix amt="42000"/>
              <a:lum bright="-20000" contrast="-40000"/>
            </a:blip>
            <a:stretch>
              <a:fillRect/>
            </a:stretch>
          </p:blipFill>
          <p:spPr>
            <a:xfrm>
              <a:off x="2820578" y="4803046"/>
              <a:ext cx="785047" cy="483994"/>
            </a:xfrm>
            <a:prstGeom prst="rect">
              <a:avLst/>
            </a:prstGeom>
          </p:spPr>
        </p:pic>
        <p:grpSp>
          <p:nvGrpSpPr>
            <p:cNvPr id="47" name="Group 46">
              <a:extLst>
                <a:ext uri="{FF2B5EF4-FFF2-40B4-BE49-F238E27FC236}">
                  <a16:creationId xmlns:a16="http://schemas.microsoft.com/office/drawing/2014/main" id="{7B047E4D-D804-9C0C-25C6-9B2BC0F862EF}"/>
                </a:ext>
              </a:extLst>
            </p:cNvPr>
            <p:cNvGrpSpPr/>
            <p:nvPr/>
          </p:nvGrpSpPr>
          <p:grpSpPr>
            <a:xfrm>
              <a:off x="2820587" y="4763196"/>
              <a:ext cx="747905" cy="461036"/>
              <a:chOff x="9811239" y="2747547"/>
              <a:chExt cx="1103642" cy="680326"/>
            </a:xfrm>
          </p:grpSpPr>
          <p:sp>
            <p:nvSpPr>
              <p:cNvPr id="48" name="Freeform 37">
                <a:extLst>
                  <a:ext uri="{FF2B5EF4-FFF2-40B4-BE49-F238E27FC236}">
                    <a16:creationId xmlns:a16="http://schemas.microsoft.com/office/drawing/2014/main" id="{C7B56968-60E2-647C-2D9D-3E85E165750F}"/>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9" name="Freeform 38">
                <a:extLst>
                  <a:ext uri="{FF2B5EF4-FFF2-40B4-BE49-F238E27FC236}">
                    <a16:creationId xmlns:a16="http://schemas.microsoft.com/office/drawing/2014/main" id="{8084919C-CBC4-B982-3369-A5C3A53AF27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33" name="TextBox 32">
            <a:extLst>
              <a:ext uri="{FF2B5EF4-FFF2-40B4-BE49-F238E27FC236}">
                <a16:creationId xmlns:a16="http://schemas.microsoft.com/office/drawing/2014/main" id="{ACDC38C8-E395-9C68-4B9D-7FF2D2515DE2}"/>
              </a:ext>
            </a:extLst>
          </p:cNvPr>
          <p:cNvSpPr txBox="1"/>
          <p:nvPr/>
        </p:nvSpPr>
        <p:spPr>
          <a:xfrm>
            <a:off x="8408949" y="2286537"/>
            <a:ext cx="3353708" cy="1848583"/>
          </a:xfrm>
          <a:prstGeom prst="rect">
            <a:avLst/>
          </a:prstGeom>
          <a:noFill/>
        </p:spPr>
        <p:txBody>
          <a:bodyPr wrap="square">
            <a:spAutoFit/>
          </a:bodyPr>
          <a:lstStyle/>
          <a:p>
            <a:pPr algn="r" rtl="1">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 מדידה והערכה:</a:t>
            </a: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pitchFamily="34" charset="0"/>
                <a:cs typeface="Heebo" pitchFamily="2" charset="-79"/>
              </a:rPr>
              <a:t> סיור לימודי בת"א-יפו** (</a:t>
            </a:r>
            <a:r>
              <a:rPr lang="en-US" sz="1100" dirty="0">
                <a:solidFill>
                  <a:prstClr val="black"/>
                </a:solidFill>
                <a:latin typeface="Heebo" pitchFamily="2" charset="-79"/>
                <a:ea typeface="Tahoma" pitchFamily="34" charset="0"/>
                <a:cs typeface="Heebo" pitchFamily="2" charset="-79"/>
              </a:rPr>
              <a:t>N=9</a:t>
            </a:r>
            <a:r>
              <a:rPr lang="he-IL" sz="1100" dirty="0">
                <a:solidFill>
                  <a:prstClr val="black"/>
                </a:solidFill>
                <a:latin typeface="Heebo" pitchFamily="2" charset="-79"/>
                <a:ea typeface="Tahoma" pitchFamily="34" charset="0"/>
                <a:cs typeface="Heebo" pitchFamily="2" charset="-79"/>
              </a:rPr>
              <a:t>) – 15/1/23</a:t>
            </a: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pitchFamily="34" charset="0"/>
                <a:cs typeface="Heebo" pitchFamily="2" charset="-79"/>
              </a:rPr>
              <a:t>הרצאה בנושא 'גן המשחקים הטבעי'** מאת יפעת גל </a:t>
            </a:r>
            <a:r>
              <a:rPr lang="he-IL" sz="1100" dirty="0" err="1">
                <a:solidFill>
                  <a:prstClr val="black"/>
                </a:solidFill>
                <a:latin typeface="Heebo" pitchFamily="2" charset="-79"/>
                <a:ea typeface="Tahoma" pitchFamily="34" charset="0"/>
                <a:cs typeface="Heebo" pitchFamily="2" charset="-79"/>
              </a:rPr>
              <a:t>שפייזמן</a:t>
            </a:r>
            <a:r>
              <a:rPr lang="he-IL" sz="1100" dirty="0">
                <a:solidFill>
                  <a:prstClr val="black"/>
                </a:solidFill>
                <a:latin typeface="Heebo" pitchFamily="2" charset="-79"/>
                <a:ea typeface="Tahoma" pitchFamily="34" charset="0"/>
                <a:cs typeface="Heebo" pitchFamily="2" charset="-79"/>
              </a:rPr>
              <a:t>, אדריכלית נוף </a:t>
            </a:r>
            <a:r>
              <a:rPr lang="en-US" sz="1100" dirty="0">
                <a:solidFill>
                  <a:prstClr val="black"/>
                </a:solidFill>
                <a:latin typeface="Heebo" pitchFamily="2" charset="-79"/>
                <a:ea typeface="Tahoma" pitchFamily="34" charset="0"/>
                <a:cs typeface="Heebo" pitchFamily="2" charset="-79"/>
              </a:rPr>
              <a:t>N=7)</a:t>
            </a:r>
            <a:r>
              <a:rPr lang="he-IL" sz="1100" dirty="0">
                <a:solidFill>
                  <a:prstClr val="black"/>
                </a:solidFill>
                <a:latin typeface="Heebo" pitchFamily="2" charset="-79"/>
                <a:ea typeface="Tahoma" pitchFamily="34" charset="0"/>
                <a:cs typeface="Heebo" pitchFamily="2" charset="-79"/>
              </a:rPr>
              <a:t>) – 22/1/23</a:t>
            </a:r>
          </a:p>
          <a:p>
            <a:pPr marL="171450" indent="-171450">
              <a:lnSpc>
                <a:spcPct val="150000"/>
              </a:lnSpc>
              <a:buFont typeface="Arial" panose="020B0604020202020204" pitchFamily="34" charset="0"/>
              <a:buChar char="•"/>
              <a:defRPr/>
            </a:pPr>
            <a:r>
              <a:rPr lang="he-IL" sz="1100" kern="1200" dirty="0">
                <a:solidFill>
                  <a:schemeClr val="tx1"/>
                </a:solidFill>
                <a:latin typeface="Heebo" pitchFamily="2" charset="-79"/>
                <a:ea typeface="Tahoma" panose="020B0604030504040204" pitchFamily="34" charset="0"/>
                <a:cs typeface="Heebo" pitchFamily="2" charset="-79"/>
              </a:rPr>
              <a:t>הרצאה בנושא '</a:t>
            </a:r>
            <a:r>
              <a:rPr lang="he-IL" sz="1100" u="sng" kern="1200" dirty="0">
                <a:solidFill>
                  <a:schemeClr val="tx1"/>
                </a:solidFill>
                <a:latin typeface="Heebo" pitchFamily="2" charset="-79"/>
                <a:ea typeface="Tahoma" panose="020B0604030504040204" pitchFamily="34" charset="0"/>
                <a:cs typeface="Heebo" pitchFamily="2" charset="-79"/>
              </a:rPr>
              <a:t>מרחבים בטוחים לילדים במצבי חירום</a:t>
            </a:r>
            <a:r>
              <a:rPr lang="he-IL" sz="1100" u="sng" dirty="0">
                <a:latin typeface="Heebo" pitchFamily="2" charset="-79"/>
                <a:ea typeface="Tahoma" panose="020B0604030504040204" pitchFamily="34" charset="0"/>
                <a:cs typeface="Heebo" pitchFamily="2" charset="-79"/>
              </a:rPr>
              <a:t>'</a:t>
            </a:r>
            <a:r>
              <a:rPr lang="he-IL" sz="1100" kern="1200" dirty="0">
                <a:solidFill>
                  <a:schemeClr val="tx1"/>
                </a:solidFill>
                <a:latin typeface="Heebo" pitchFamily="2" charset="-79"/>
                <a:ea typeface="Tahoma" panose="020B0604030504040204" pitchFamily="34" charset="0"/>
                <a:cs typeface="Heebo" pitchFamily="2" charset="-79"/>
              </a:rPr>
              <a:t> מאת רן כהן אהרונוב, מנכ"ל ומייסד שותף של הארגון </a:t>
            </a:r>
            <a:r>
              <a:rPr lang="en-US" sz="1100" kern="1200" dirty="0">
                <a:solidFill>
                  <a:schemeClr val="tx1"/>
                </a:solidFill>
                <a:latin typeface="Heebo" pitchFamily="2" charset="-79"/>
                <a:ea typeface="Tahoma" panose="020B0604030504040204" pitchFamily="34" charset="0"/>
                <a:cs typeface="Heebo" pitchFamily="2" charset="-79"/>
              </a:rPr>
              <a:t>Early Starters International</a:t>
            </a:r>
            <a:r>
              <a:rPr lang="he-IL" sz="1100" kern="1200" dirty="0">
                <a:solidFill>
                  <a:schemeClr val="tx1"/>
                </a:solidFill>
                <a:latin typeface="Heebo" pitchFamily="2" charset="-79"/>
                <a:ea typeface="Tahoma" panose="020B0604030504040204" pitchFamily="34" charset="0"/>
                <a:cs typeface="Heebo" pitchFamily="2" charset="-79"/>
              </a:rPr>
              <a:t> (</a:t>
            </a:r>
            <a:r>
              <a:rPr lang="en-US" sz="1100" kern="1200" dirty="0">
                <a:solidFill>
                  <a:schemeClr val="tx1"/>
                </a:solidFill>
                <a:latin typeface="Heebo" pitchFamily="2" charset="-79"/>
                <a:ea typeface="Tahoma" panose="020B0604030504040204" pitchFamily="34" charset="0"/>
                <a:cs typeface="Heebo" pitchFamily="2" charset="-79"/>
              </a:rPr>
              <a:t>N=4</a:t>
            </a:r>
            <a:r>
              <a:rPr lang="he-IL" sz="1100" kern="1200" dirty="0">
                <a:solidFill>
                  <a:schemeClr val="tx1"/>
                </a:solidFill>
                <a:latin typeface="Heebo" pitchFamily="2" charset="-79"/>
                <a:ea typeface="Tahoma" panose="020B0604030504040204" pitchFamily="34" charset="0"/>
                <a:cs typeface="Heebo" pitchFamily="2" charset="-79"/>
              </a:rPr>
              <a:t>) – 7/12/23</a:t>
            </a:r>
            <a:endParaRPr lang="he-IL" sz="1100" dirty="0">
              <a:solidFill>
                <a:prstClr val="black"/>
              </a:solidFill>
              <a:latin typeface="Heebo" pitchFamily="2" charset="-79"/>
              <a:ea typeface="Tahoma" pitchFamily="34" charset="0"/>
              <a:cs typeface="Heebo" pitchFamily="2" charset="-79"/>
            </a:endParaRPr>
          </a:p>
        </p:txBody>
      </p:sp>
      <p:pic>
        <p:nvPicPr>
          <p:cNvPr id="38" name="Graphic 37" descr="Research outline">
            <a:extLst>
              <a:ext uri="{FF2B5EF4-FFF2-40B4-BE49-F238E27FC236}">
                <a16:creationId xmlns:a16="http://schemas.microsoft.com/office/drawing/2014/main" id="{1BFABE1A-3D4F-5888-6DAA-78212CD759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17812" y="2342933"/>
            <a:ext cx="263639" cy="263639"/>
          </a:xfrm>
          <a:prstGeom prst="rect">
            <a:avLst/>
          </a:prstGeom>
        </p:spPr>
      </p:pic>
      <p:sp>
        <p:nvSpPr>
          <p:cNvPr id="5" name="TextBox 4">
            <a:extLst>
              <a:ext uri="{FF2B5EF4-FFF2-40B4-BE49-F238E27FC236}">
                <a16:creationId xmlns:a16="http://schemas.microsoft.com/office/drawing/2014/main" id="{E8B01ACE-8006-9893-8788-20637AE58CE0}"/>
              </a:ext>
            </a:extLst>
          </p:cNvPr>
          <p:cNvSpPr txBox="1"/>
          <p:nvPr/>
        </p:nvSpPr>
        <p:spPr>
          <a:xfrm>
            <a:off x="8152688" y="6339359"/>
            <a:ext cx="3934616" cy="477054"/>
          </a:xfrm>
          <a:prstGeom prst="rect">
            <a:avLst/>
          </a:prstGeom>
          <a:noFill/>
        </p:spPr>
        <p:txBody>
          <a:bodyPr wrap="square">
            <a:spAutoFit/>
          </a:bodyPr>
          <a:lstStyle/>
          <a:p>
            <a:pPr algn="r" rtl="1">
              <a:spcAft>
                <a:spcPts val="600"/>
              </a:spcAft>
            </a:pPr>
            <a:r>
              <a:rPr lang="he-IL" sz="1000" dirty="0">
                <a:effectLst/>
                <a:latin typeface="Heebo" pitchFamily="2" charset="-79"/>
                <a:ea typeface="Tahoma" panose="020B0604030504040204" pitchFamily="34" charset="0"/>
                <a:cs typeface="Heebo" pitchFamily="2" charset="-79"/>
              </a:rPr>
              <a:t>*פירוט על הסיורים וההכשרות </a:t>
            </a:r>
            <a:r>
              <a:rPr lang="he-IL" sz="1000" dirty="0">
                <a:effectLst/>
                <a:latin typeface="Heebo" pitchFamily="2" charset="-79"/>
                <a:ea typeface="Tahoma" panose="020B0604030504040204" pitchFamily="34" charset="0"/>
                <a:cs typeface="Heebo" pitchFamily="2" charset="-79"/>
                <a:hlinkClick r:id="rId6" action="ppaction://hlinksldjump"/>
              </a:rPr>
              <a:t>בשקף פעולות ותפוקות באשדוד</a:t>
            </a:r>
            <a:r>
              <a:rPr lang="he-IL" sz="1000" dirty="0">
                <a:effectLst/>
                <a:latin typeface="Heebo" pitchFamily="2" charset="-79"/>
                <a:ea typeface="Tahoma" panose="020B0604030504040204" pitchFamily="34" charset="0"/>
                <a:cs typeface="Heebo" pitchFamily="2" charset="-79"/>
              </a:rPr>
              <a:t>. </a:t>
            </a:r>
          </a:p>
          <a:p>
            <a:pPr algn="r" rtl="1">
              <a:spcAft>
                <a:spcPts val="600"/>
              </a:spcAft>
            </a:pPr>
            <a:r>
              <a:rPr lang="he-IL" sz="1000" dirty="0">
                <a:latin typeface="Heebo" pitchFamily="2" charset="-79"/>
                <a:ea typeface="Tahoma" panose="020B0604030504040204" pitchFamily="34" charset="0"/>
                <a:cs typeface="Heebo" pitchFamily="2" charset="-79"/>
              </a:rPr>
              <a:t>**ממצאי ההערכה של הכשרות אלה דווחו במסגרת דוח בייסליין אשדוד.</a:t>
            </a:r>
          </a:p>
        </p:txBody>
      </p:sp>
      <p:pic>
        <p:nvPicPr>
          <p:cNvPr id="2052" name="Picture 4" descr="‪Early Starters International | LinkedIn‬‏">
            <a:extLst>
              <a:ext uri="{FF2B5EF4-FFF2-40B4-BE49-F238E27FC236}">
                <a16:creationId xmlns:a16="http://schemas.microsoft.com/office/drawing/2014/main" id="{B3A16DF7-23DF-2A7A-5235-634C491FD8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0747" y="4413524"/>
            <a:ext cx="3314700" cy="1381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E2E159E2-8C28-E307-04AB-5B14124C5E97}"/>
              </a:ext>
            </a:extLst>
          </p:cNvPr>
          <p:cNvSpPr/>
          <p:nvPr/>
        </p:nvSpPr>
        <p:spPr>
          <a:xfrm>
            <a:off x="1226288" y="4184468"/>
            <a:ext cx="6029657" cy="205819"/>
          </a:xfrm>
          <a:prstGeom prst="rect">
            <a:avLst/>
          </a:prstGeom>
          <a:solidFill>
            <a:srgbClr val="A1D4D7"/>
          </a:solidFill>
          <a:ln>
            <a:solidFill>
              <a:srgbClr val="A1D4D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1600" b="1" dirty="0">
                <a:solidFill>
                  <a:schemeClr val="tx1"/>
                </a:solidFill>
                <a:latin typeface="Heebo" pitchFamily="2" charset="-79"/>
                <a:cs typeface="Heebo" pitchFamily="2" charset="-79"/>
              </a:rPr>
              <a:t>"אילו </a:t>
            </a:r>
            <a:r>
              <a:rPr lang="he-IL" sz="1600" b="1" dirty="0" err="1">
                <a:solidFill>
                  <a:schemeClr val="tx1"/>
                </a:solidFill>
                <a:latin typeface="Heebo" pitchFamily="2" charset="-79"/>
                <a:cs typeface="Heebo" pitchFamily="2" charset="-79"/>
              </a:rPr>
              <a:t>פרקטיקות</a:t>
            </a:r>
            <a:r>
              <a:rPr lang="he-IL" sz="1600" b="1" dirty="0">
                <a:solidFill>
                  <a:schemeClr val="tx1"/>
                </a:solidFill>
                <a:latin typeface="Heebo" pitchFamily="2" charset="-79"/>
                <a:cs typeface="Heebo" pitchFamily="2" charset="-79"/>
              </a:rPr>
              <a:t> ו/או כלים מעשיים חדשים קיבלת בהכשרה?" </a:t>
            </a:r>
          </a:p>
        </p:txBody>
      </p:sp>
    </p:spTree>
    <p:extLst>
      <p:ext uri="{BB962C8B-B14F-4D97-AF65-F5344CB8AC3E}">
        <p14:creationId xmlns:p14="http://schemas.microsoft.com/office/powerpoint/2010/main" val="826991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96DBD349-4C13-6E89-AEA6-A4B078129087}"/>
              </a:ext>
            </a:extLst>
          </p:cNvPr>
          <p:cNvGrpSpPr/>
          <p:nvPr/>
        </p:nvGrpSpPr>
        <p:grpSpPr>
          <a:xfrm>
            <a:off x="871755" y="222288"/>
            <a:ext cx="2308146" cy="1252068"/>
            <a:chOff x="1234958" y="231839"/>
            <a:chExt cx="2308146" cy="1252068"/>
          </a:xfrm>
        </p:grpSpPr>
        <p:sp>
          <p:nvSpPr>
            <p:cNvPr id="37" name="Freeform 14">
              <a:extLst>
                <a:ext uri="{FF2B5EF4-FFF2-40B4-BE49-F238E27FC236}">
                  <a16:creationId xmlns:a16="http://schemas.microsoft.com/office/drawing/2014/main" id="{B0166B4F-B98F-FD2E-C9B2-A42CC58A596B}"/>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38" name="Graphic 12">
              <a:extLst>
                <a:ext uri="{FF2B5EF4-FFF2-40B4-BE49-F238E27FC236}">
                  <a16:creationId xmlns:a16="http://schemas.microsoft.com/office/drawing/2014/main" id="{FF095173-E6F1-51F3-9DA3-05C5C3C1F8B9}"/>
                </a:ext>
              </a:extLst>
            </p:cNvPr>
            <p:cNvGrpSpPr/>
            <p:nvPr/>
          </p:nvGrpSpPr>
          <p:grpSpPr>
            <a:xfrm>
              <a:off x="1464180" y="447542"/>
              <a:ext cx="935291" cy="1036365"/>
              <a:chOff x="1464180" y="447542"/>
              <a:chExt cx="935291" cy="1036365"/>
            </a:xfrm>
          </p:grpSpPr>
          <p:sp>
            <p:nvSpPr>
              <p:cNvPr id="46" name="Freeform 16">
                <a:extLst>
                  <a:ext uri="{FF2B5EF4-FFF2-40B4-BE49-F238E27FC236}">
                    <a16:creationId xmlns:a16="http://schemas.microsoft.com/office/drawing/2014/main" id="{926ABFA4-FB05-DA25-971D-579D3BBA6122}"/>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47" name="Freeform 17">
                <a:extLst>
                  <a:ext uri="{FF2B5EF4-FFF2-40B4-BE49-F238E27FC236}">
                    <a16:creationId xmlns:a16="http://schemas.microsoft.com/office/drawing/2014/main" id="{BD4EF600-4CD8-21AF-3DDA-BC647D76A6C9}"/>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48" name="Freeform 18">
                <a:extLst>
                  <a:ext uri="{FF2B5EF4-FFF2-40B4-BE49-F238E27FC236}">
                    <a16:creationId xmlns:a16="http://schemas.microsoft.com/office/drawing/2014/main" id="{BC77933A-E042-19AF-60E5-4EA61490AD4A}"/>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49" name="Freeform 19">
                <a:extLst>
                  <a:ext uri="{FF2B5EF4-FFF2-40B4-BE49-F238E27FC236}">
                    <a16:creationId xmlns:a16="http://schemas.microsoft.com/office/drawing/2014/main" id="{C689736B-4421-4171-D82E-C8CEFB1922FC}"/>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39" name="Graphic 12">
              <a:extLst>
                <a:ext uri="{FF2B5EF4-FFF2-40B4-BE49-F238E27FC236}">
                  <a16:creationId xmlns:a16="http://schemas.microsoft.com/office/drawing/2014/main" id="{1F3BAACA-9B7A-F1FD-7F3C-3FDB5671354C}"/>
                </a:ext>
              </a:extLst>
            </p:cNvPr>
            <p:cNvGrpSpPr/>
            <p:nvPr/>
          </p:nvGrpSpPr>
          <p:grpSpPr>
            <a:xfrm>
              <a:off x="2278365" y="447542"/>
              <a:ext cx="935291" cy="1036365"/>
              <a:chOff x="2278365" y="447542"/>
              <a:chExt cx="935291" cy="1036365"/>
            </a:xfrm>
          </p:grpSpPr>
          <p:sp>
            <p:nvSpPr>
              <p:cNvPr id="42" name="Freeform 21">
                <a:extLst>
                  <a:ext uri="{FF2B5EF4-FFF2-40B4-BE49-F238E27FC236}">
                    <a16:creationId xmlns:a16="http://schemas.microsoft.com/office/drawing/2014/main" id="{02ABC201-3EFB-6C6E-8229-3CC0868D1928}"/>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43" name="Freeform 22">
                <a:extLst>
                  <a:ext uri="{FF2B5EF4-FFF2-40B4-BE49-F238E27FC236}">
                    <a16:creationId xmlns:a16="http://schemas.microsoft.com/office/drawing/2014/main" id="{66AE4B78-6BF5-DC79-F795-CC5C3913F1CD}"/>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44" name="Freeform 23">
                <a:extLst>
                  <a:ext uri="{FF2B5EF4-FFF2-40B4-BE49-F238E27FC236}">
                    <a16:creationId xmlns:a16="http://schemas.microsoft.com/office/drawing/2014/main" id="{51C52543-CB06-DFA2-450B-13EBD31CC9A6}"/>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45" name="Freeform 24">
                <a:extLst>
                  <a:ext uri="{FF2B5EF4-FFF2-40B4-BE49-F238E27FC236}">
                    <a16:creationId xmlns:a16="http://schemas.microsoft.com/office/drawing/2014/main" id="{E4844566-534B-1E8D-FBD7-5AB0CD2AF7D7}"/>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40" name="Freeform 25">
              <a:extLst>
                <a:ext uri="{FF2B5EF4-FFF2-40B4-BE49-F238E27FC236}">
                  <a16:creationId xmlns:a16="http://schemas.microsoft.com/office/drawing/2014/main" id="{53C49DF9-1039-425E-4350-52B49E2CFEB7}"/>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41" name="Freeform 26">
              <a:extLst>
                <a:ext uri="{FF2B5EF4-FFF2-40B4-BE49-F238E27FC236}">
                  <a16:creationId xmlns:a16="http://schemas.microsoft.com/office/drawing/2014/main" id="{4B0ECFFB-F4E0-A8AD-0B3E-9A89D0E9769C}"/>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sp>
        <p:nvSpPr>
          <p:cNvPr id="11" name="Rectangle 10">
            <a:extLst>
              <a:ext uri="{FF2B5EF4-FFF2-40B4-BE49-F238E27FC236}">
                <a16:creationId xmlns:a16="http://schemas.microsoft.com/office/drawing/2014/main" id="{42036BCC-55DE-95BC-62C9-E3462E9FD249}"/>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2" name="מציין מיקום של מספר שקופית 5">
            <a:extLst>
              <a:ext uri="{FF2B5EF4-FFF2-40B4-BE49-F238E27FC236}">
                <a16:creationId xmlns:a16="http://schemas.microsoft.com/office/drawing/2014/main" id="{95B4BAA3-BEF6-9499-7E74-8FAD6E76108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3</a:t>
            </a:fld>
            <a:endParaRPr lang="he-IL">
              <a:latin typeface="Heebo" pitchFamily="2" charset="-79"/>
              <a:cs typeface="Heebo" pitchFamily="2" charset="-79"/>
            </a:endParaRPr>
          </a:p>
        </p:txBody>
      </p:sp>
      <p:grpSp>
        <p:nvGrpSpPr>
          <p:cNvPr id="3" name="Group 2">
            <a:extLst>
              <a:ext uri="{FF2B5EF4-FFF2-40B4-BE49-F238E27FC236}">
                <a16:creationId xmlns:a16="http://schemas.microsoft.com/office/drawing/2014/main" id="{1936D47F-97DA-09E7-15CC-B865C192679E}"/>
              </a:ext>
            </a:extLst>
          </p:cNvPr>
          <p:cNvGrpSpPr/>
          <p:nvPr/>
        </p:nvGrpSpPr>
        <p:grpSpPr>
          <a:xfrm>
            <a:off x="197709" y="3834385"/>
            <a:ext cx="11763633" cy="989315"/>
            <a:chOff x="-1" y="2499593"/>
            <a:chExt cx="9176661" cy="1097759"/>
          </a:xfrm>
        </p:grpSpPr>
        <p:sp>
          <p:nvSpPr>
            <p:cNvPr id="4" name="Round Same Side Corner Rectangle 11">
              <a:extLst>
                <a:ext uri="{FF2B5EF4-FFF2-40B4-BE49-F238E27FC236}">
                  <a16:creationId xmlns:a16="http://schemas.microsoft.com/office/drawing/2014/main" id="{689F0467-51DD-32A5-F412-7348327AA6FB}"/>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TextBox 4">
              <a:extLst>
                <a:ext uri="{FF2B5EF4-FFF2-40B4-BE49-F238E27FC236}">
                  <a16:creationId xmlns:a16="http://schemas.microsoft.com/office/drawing/2014/main" id="{8DDC0C9D-825F-9AA3-603D-1B93C9E5BF68}"/>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indent="-182245">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grpSp>
      <p:sp>
        <p:nvSpPr>
          <p:cNvPr id="6" name="TextBox 5">
            <a:extLst>
              <a:ext uri="{FF2B5EF4-FFF2-40B4-BE49-F238E27FC236}">
                <a16:creationId xmlns:a16="http://schemas.microsoft.com/office/drawing/2014/main" id="{E589C890-CFC2-63AD-347B-9FE857962118}"/>
              </a:ext>
            </a:extLst>
          </p:cNvPr>
          <p:cNvSpPr txBox="1"/>
          <p:nvPr/>
        </p:nvSpPr>
        <p:spPr>
          <a:xfrm>
            <a:off x="197709" y="3441461"/>
            <a:ext cx="11749144" cy="400110"/>
          </a:xfrm>
          <a:prstGeom prst="rect">
            <a:avLst/>
          </a:prstGeom>
          <a:noFill/>
        </p:spPr>
        <p:txBody>
          <a:bodyPr wrap="square">
            <a:spAutoFit/>
          </a:bodyPr>
          <a:lstStyle/>
          <a:p>
            <a:pPr algn="l" rtl="0"/>
            <a:r>
              <a:rPr kumimoji="0" lang="en-US" sz="2000"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rPr>
              <a:t>Funding Sources and Partners*</a:t>
            </a:r>
            <a:r>
              <a:rPr kumimoji="0" lang="en-GB" sz="2000"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rPr>
              <a:t> - </a:t>
            </a:r>
            <a:r>
              <a:rPr lang="he-IL" sz="1400" dirty="0">
                <a:solidFill>
                  <a:srgbClr val="DC88AC"/>
                </a:solidFill>
                <a:latin typeface="Heebo" pitchFamily="2" charset="-79"/>
                <a:ea typeface="Tahoma" pitchFamily="34" charset="0"/>
                <a:cs typeface="Heebo" pitchFamily="2" charset="-79"/>
              </a:rPr>
              <a:t>במהלך 2023 הרשות לקחה אחריות על תחום הגיל הרך, ובכלל זה מימון הפעילויות לכלל הקהלים</a:t>
            </a:r>
            <a:endParaRPr lang="he-IL" sz="2000" dirty="0">
              <a:solidFill>
                <a:srgbClr val="DC88AC"/>
              </a:solidFill>
              <a:latin typeface="Heebo" pitchFamily="2" charset="-79"/>
              <a:ea typeface="Tahoma" pitchFamily="34" charset="0"/>
              <a:cs typeface="Heebo" pitchFamily="2" charset="-79"/>
            </a:endParaRPr>
          </a:p>
        </p:txBody>
      </p:sp>
      <p:sp>
        <p:nvSpPr>
          <p:cNvPr id="7" name="TextBox 6">
            <a:extLst>
              <a:ext uri="{FF2B5EF4-FFF2-40B4-BE49-F238E27FC236}">
                <a16:creationId xmlns:a16="http://schemas.microsoft.com/office/drawing/2014/main" id="{FB4C4122-0E70-085D-178A-46C77546EBD1}"/>
              </a:ext>
            </a:extLst>
          </p:cNvPr>
          <p:cNvSpPr txBox="1"/>
          <p:nvPr/>
        </p:nvSpPr>
        <p:spPr>
          <a:xfrm>
            <a:off x="263703" y="3878476"/>
            <a:ext cx="11508166" cy="900246"/>
          </a:xfrm>
          <a:prstGeom prst="rect">
            <a:avLst/>
          </a:prstGeom>
          <a:noFill/>
        </p:spPr>
        <p:txBody>
          <a:bodyPr wrap="square">
            <a:spAutoFit/>
          </a:bodyPr>
          <a:lstStyle/>
          <a:p>
            <a:pPr algn="r" defTabSz="931774" rtl="1">
              <a:lnSpc>
                <a:spcPct val="150000"/>
              </a:lnSpc>
            </a:pPr>
            <a:r>
              <a:rPr lang="he-IL" sz="1200" b="1" dirty="0">
                <a:latin typeface="Heebo" pitchFamily="2" charset="-79"/>
                <a:cs typeface="Heebo" pitchFamily="2" charset="-79"/>
              </a:rPr>
              <a:t>התקצוב של כלל הפעילויות לקהלים השונים </a:t>
            </a:r>
            <a:r>
              <a:rPr lang="he-IL" sz="1200" dirty="0">
                <a:latin typeface="Heebo" pitchFamily="2" charset="-79"/>
                <a:cs typeface="Heebo" pitchFamily="2" charset="-79"/>
              </a:rPr>
              <a:t>(תושבים, צוותי שטח מקצועיים, גורמי עירייה) שנערכו במהלך 2023 ורבעון ראשון של 2024, מבוסס </a:t>
            </a:r>
            <a:r>
              <a:rPr lang="he-IL" sz="1200" b="1" dirty="0">
                <a:latin typeface="Heebo" pitchFamily="2" charset="-79"/>
                <a:cs typeface="Heebo" pitchFamily="2" charset="-79"/>
              </a:rPr>
              <a:t>ברובו המוחלט על מימון עירוני ואיגום משאבים חיצוני </a:t>
            </a:r>
            <a:r>
              <a:rPr lang="he-IL" sz="1200" dirty="0">
                <a:latin typeface="Heebo" pitchFamily="2" charset="-79"/>
                <a:cs typeface="Heebo" pitchFamily="2" charset="-79"/>
              </a:rPr>
              <a:t>(ג'וינט, מפעל הפיס, 360 – תוכנית בין משרדית), לצד </a:t>
            </a:r>
            <a:r>
              <a:rPr lang="he-IL" sz="1200" u="sng" dirty="0">
                <a:latin typeface="Heebo" pitchFamily="2" charset="-79"/>
                <a:cs typeface="Heebo" pitchFamily="2" charset="-79"/>
              </a:rPr>
              <a:t>תרומות מגורמים פרטיים שמימנו מענים בשעת חירום לתושבים</a:t>
            </a:r>
            <a:r>
              <a:rPr lang="he-IL" sz="1200" dirty="0">
                <a:latin typeface="Heebo" pitchFamily="2" charset="-79"/>
                <a:cs typeface="Heebo" pitchFamily="2" charset="-79"/>
              </a:rPr>
              <a:t>. </a:t>
            </a:r>
            <a:br>
              <a:rPr lang="en-US" sz="1200" dirty="0">
                <a:latin typeface="Heebo" pitchFamily="2" charset="-79"/>
                <a:cs typeface="Heebo" pitchFamily="2" charset="-79"/>
              </a:rPr>
            </a:br>
            <a:r>
              <a:rPr lang="he-IL" sz="1200" dirty="0">
                <a:latin typeface="Heebo" pitchFamily="2" charset="-79"/>
                <a:cs typeface="Heebo" pitchFamily="2" charset="-79"/>
              </a:rPr>
              <a:t>ההשקעה התקציבית הישירה של אורבן95 בבית שמש, בשנת 2023 וברבעון הראשון של 2024, מסתכמת בכ- 60,000 ₪, לצד </a:t>
            </a:r>
            <a:r>
              <a:rPr lang="he-IL" sz="1200" b="1" dirty="0">
                <a:latin typeface="Heebo" pitchFamily="2" charset="-79"/>
                <a:cs typeface="Heebo" pitchFamily="2" charset="-79"/>
              </a:rPr>
              <a:t>מינוף משרתה של מנהלת אורבן95 העירונית</a:t>
            </a:r>
            <a:r>
              <a:rPr lang="he-IL" sz="1200" dirty="0">
                <a:latin typeface="Heebo" pitchFamily="2" charset="-79"/>
                <a:cs typeface="Heebo" pitchFamily="2" charset="-79"/>
              </a:rPr>
              <a:t>.</a:t>
            </a:r>
            <a:endParaRPr lang="en-US" sz="1200" dirty="0">
              <a:latin typeface="Heebo" pitchFamily="2" charset="-79"/>
              <a:cs typeface="Heebo" pitchFamily="2" charset="-79"/>
            </a:endParaRPr>
          </a:p>
        </p:txBody>
      </p:sp>
      <p:grpSp>
        <p:nvGrpSpPr>
          <p:cNvPr id="8" name="Group 7">
            <a:extLst>
              <a:ext uri="{FF2B5EF4-FFF2-40B4-BE49-F238E27FC236}">
                <a16:creationId xmlns:a16="http://schemas.microsoft.com/office/drawing/2014/main" id="{028D02B4-41EB-7B22-EF8E-B8F8F071D35C}"/>
              </a:ext>
            </a:extLst>
          </p:cNvPr>
          <p:cNvGrpSpPr/>
          <p:nvPr/>
        </p:nvGrpSpPr>
        <p:grpSpPr>
          <a:xfrm>
            <a:off x="197710" y="1487707"/>
            <a:ext cx="11763632" cy="1902832"/>
            <a:chOff x="-1" y="2499593"/>
            <a:chExt cx="9176661" cy="1097759"/>
          </a:xfrm>
        </p:grpSpPr>
        <p:sp>
          <p:nvSpPr>
            <p:cNvPr id="9" name="Round Same Side Corner Rectangle 11">
              <a:extLst>
                <a:ext uri="{FF2B5EF4-FFF2-40B4-BE49-F238E27FC236}">
                  <a16:creationId xmlns:a16="http://schemas.microsoft.com/office/drawing/2014/main" id="{A98C6479-EDFD-9FB9-D8C6-BF6B976DBB9B}"/>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TextBox 9">
              <a:extLst>
                <a:ext uri="{FF2B5EF4-FFF2-40B4-BE49-F238E27FC236}">
                  <a16:creationId xmlns:a16="http://schemas.microsoft.com/office/drawing/2014/main" id="{749246F6-8BB6-5051-A23A-C341EA833084}"/>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indent="-182245">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grpSp>
      <p:sp>
        <p:nvSpPr>
          <p:cNvPr id="14" name="TextBox 13">
            <a:extLst>
              <a:ext uri="{FF2B5EF4-FFF2-40B4-BE49-F238E27FC236}">
                <a16:creationId xmlns:a16="http://schemas.microsoft.com/office/drawing/2014/main" id="{B1D41E70-2C33-B2E1-D189-83647D781BE6}"/>
              </a:ext>
            </a:extLst>
          </p:cNvPr>
          <p:cNvSpPr txBox="1"/>
          <p:nvPr/>
        </p:nvSpPr>
        <p:spPr>
          <a:xfrm>
            <a:off x="3081039" y="1094273"/>
            <a:ext cx="8863372" cy="400110"/>
          </a:xfrm>
          <a:prstGeom prst="rect">
            <a:avLst/>
          </a:prstGeom>
          <a:noFill/>
        </p:spPr>
        <p:txBody>
          <a:bodyPr wrap="square">
            <a:spAutoFit/>
          </a:bodyPr>
          <a:lstStyle/>
          <a:p>
            <a:pPr rtl="1"/>
            <a:r>
              <a:rPr lang="en-US" sz="2000" b="1" dirty="0">
                <a:solidFill>
                  <a:srgbClr val="CD4E86"/>
                </a:solidFill>
                <a:latin typeface="Heebo" pitchFamily="2" charset="-79"/>
                <a:ea typeface="Tahoma" pitchFamily="34" charset="0"/>
                <a:cs typeface="Heebo" pitchFamily="2" charset="-79"/>
              </a:rPr>
              <a:t>Cost Effectiveness</a:t>
            </a:r>
            <a:r>
              <a:rPr lang="he-IL" sz="2000" b="1" dirty="0">
                <a:solidFill>
                  <a:srgbClr val="CD4E86"/>
                </a:solidFill>
                <a:latin typeface="Heebo" pitchFamily="2" charset="-79"/>
                <a:ea typeface="Tahoma" pitchFamily="34" charset="0"/>
                <a:cs typeface="Heebo" pitchFamily="2" charset="-79"/>
              </a:rPr>
              <a:t>* - </a:t>
            </a:r>
            <a:r>
              <a:rPr lang="he-IL" sz="1400" dirty="0">
                <a:solidFill>
                  <a:srgbClr val="CD4E86"/>
                </a:solidFill>
                <a:latin typeface="Heebo" pitchFamily="2" charset="-79"/>
                <a:ea typeface="Tahoma" pitchFamily="34" charset="0"/>
                <a:cs typeface="Heebo" pitchFamily="2" charset="-79"/>
              </a:rPr>
              <a:t>התוכנית שמרה על איזון בין היקף משתתפים רב לבין הבטחת עקרונות אורבן95 'זעירא'  </a:t>
            </a:r>
            <a:endParaRPr lang="he-IL" sz="2000" b="1" dirty="0">
              <a:solidFill>
                <a:srgbClr val="CD4E86"/>
              </a:solidFill>
              <a:latin typeface="Heebo" pitchFamily="2" charset="-79"/>
              <a:ea typeface="Tahoma" pitchFamily="34" charset="0"/>
              <a:cs typeface="Heebo" pitchFamily="2" charset="-79"/>
            </a:endParaRPr>
          </a:p>
        </p:txBody>
      </p:sp>
      <p:sp>
        <p:nvSpPr>
          <p:cNvPr id="29" name="TextBox 28">
            <a:extLst>
              <a:ext uri="{FF2B5EF4-FFF2-40B4-BE49-F238E27FC236}">
                <a16:creationId xmlns:a16="http://schemas.microsoft.com/office/drawing/2014/main" id="{98CA6C30-3EFD-1548-6863-F666C90CB0CA}"/>
              </a:ext>
            </a:extLst>
          </p:cNvPr>
          <p:cNvSpPr txBox="1"/>
          <p:nvPr/>
        </p:nvSpPr>
        <p:spPr>
          <a:xfrm>
            <a:off x="165636" y="4851974"/>
            <a:ext cx="11843725" cy="338554"/>
          </a:xfrm>
          <a:prstGeom prst="rect">
            <a:avLst/>
          </a:prstGeom>
          <a:noFill/>
        </p:spPr>
        <p:txBody>
          <a:bodyPr wrap="square">
            <a:spAutoFit/>
          </a:bodyPr>
          <a:lstStyle/>
          <a:p>
            <a:pPr algn="l" rtl="0"/>
            <a:r>
              <a:rPr lang="en-US" sz="1600" b="1" dirty="0">
                <a:solidFill>
                  <a:srgbClr val="9ABC56"/>
                </a:solidFill>
                <a:latin typeface="Heebo" pitchFamily="2" charset="-79"/>
                <a:ea typeface="Tahoma" panose="020B0604030504040204" pitchFamily="34" charset="0"/>
                <a:cs typeface="Heebo" pitchFamily="2" charset="-79"/>
              </a:rPr>
              <a:t>Municipal Involvement and Program Sustainability -</a:t>
            </a:r>
            <a:r>
              <a:rPr lang="he-IL" sz="1100" dirty="0">
                <a:solidFill>
                  <a:srgbClr val="9ABC56"/>
                </a:solidFill>
                <a:latin typeface="Heebo" pitchFamily="2" charset="-79"/>
                <a:ea typeface="Tahoma" panose="020B0604030504040204" pitchFamily="34" charset="0"/>
                <a:cs typeface="Heebo" pitchFamily="2" charset="-79"/>
              </a:rPr>
              <a:t>ניכרת הטמעה מלאה של עקרונות התוכנית בעבודה הרשותית, לצד רצון ויכולת להרחיב את תחום הגיל הרך</a:t>
            </a:r>
            <a:endParaRPr lang="he-IL" sz="1600" b="1" dirty="0">
              <a:solidFill>
                <a:srgbClr val="9ABC56"/>
              </a:solidFill>
              <a:latin typeface="Heebo" pitchFamily="2" charset="-79"/>
              <a:ea typeface="Tahoma" panose="020B0604030504040204" pitchFamily="34" charset="0"/>
              <a:cs typeface="Heebo" pitchFamily="2" charset="-79"/>
            </a:endParaRPr>
          </a:p>
        </p:txBody>
      </p:sp>
      <p:grpSp>
        <p:nvGrpSpPr>
          <p:cNvPr id="30" name="Group 29">
            <a:extLst>
              <a:ext uri="{FF2B5EF4-FFF2-40B4-BE49-F238E27FC236}">
                <a16:creationId xmlns:a16="http://schemas.microsoft.com/office/drawing/2014/main" id="{737A96C6-44D4-37B8-C3C6-FF02666425D1}"/>
              </a:ext>
            </a:extLst>
          </p:cNvPr>
          <p:cNvGrpSpPr/>
          <p:nvPr/>
        </p:nvGrpSpPr>
        <p:grpSpPr>
          <a:xfrm>
            <a:off x="197708" y="5225631"/>
            <a:ext cx="11763634" cy="1188395"/>
            <a:chOff x="-1" y="2499593"/>
            <a:chExt cx="9176661" cy="1097759"/>
          </a:xfrm>
        </p:grpSpPr>
        <p:sp>
          <p:nvSpPr>
            <p:cNvPr id="31" name="Round Same Side Corner Rectangle 11">
              <a:extLst>
                <a:ext uri="{FF2B5EF4-FFF2-40B4-BE49-F238E27FC236}">
                  <a16:creationId xmlns:a16="http://schemas.microsoft.com/office/drawing/2014/main" id="{9E39A583-C106-CD19-7C0D-0F2835929999}"/>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2" name="TextBox 31">
              <a:extLst>
                <a:ext uri="{FF2B5EF4-FFF2-40B4-BE49-F238E27FC236}">
                  <a16:creationId xmlns:a16="http://schemas.microsoft.com/office/drawing/2014/main" id="{B45E6D49-139A-57A0-021C-61A4960833DC}"/>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indent="-182245">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grpSp>
      <p:sp>
        <p:nvSpPr>
          <p:cNvPr id="13" name="TextBox 12">
            <a:extLst>
              <a:ext uri="{FF2B5EF4-FFF2-40B4-BE49-F238E27FC236}">
                <a16:creationId xmlns:a16="http://schemas.microsoft.com/office/drawing/2014/main" id="{4F7F52FF-23E4-F74B-2859-DBBAC399D8CC}"/>
              </a:ext>
            </a:extLst>
          </p:cNvPr>
          <p:cNvSpPr txBox="1"/>
          <p:nvPr/>
        </p:nvSpPr>
        <p:spPr>
          <a:xfrm>
            <a:off x="3327147" y="537349"/>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rPr>
              <a:t>Executive Summary – Key</a:t>
            </a:r>
            <a:r>
              <a:rPr kumimoji="0" lang="en-US" sz="2800" b="1" i="0" u="none" strike="noStrike" kern="1200" cap="none" spc="0" normalizeH="0" noProof="0" dirty="0">
                <a:ln>
                  <a:noFill/>
                </a:ln>
                <a:solidFill>
                  <a:srgbClr val="40A8AD"/>
                </a:solidFill>
                <a:effectLst/>
                <a:uLnTx/>
                <a:uFillTx/>
                <a:latin typeface="Heebo" pitchFamily="2" charset="-79"/>
                <a:ea typeface="Tahoma" pitchFamily="34" charset="0"/>
                <a:cs typeface="Heebo" pitchFamily="2" charset="-79"/>
              </a:rPr>
              <a:t> Insights</a:t>
            </a:r>
            <a:endParaRPr kumimoji="0" lang="he-IL"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endParaRPr>
          </a:p>
        </p:txBody>
      </p:sp>
      <p:sp>
        <p:nvSpPr>
          <p:cNvPr id="51" name="TextBox 50">
            <a:extLst>
              <a:ext uri="{FF2B5EF4-FFF2-40B4-BE49-F238E27FC236}">
                <a16:creationId xmlns:a16="http://schemas.microsoft.com/office/drawing/2014/main" id="{F46E3AE1-34B1-E0D8-7F59-0BA3E2E3A463}"/>
              </a:ext>
            </a:extLst>
          </p:cNvPr>
          <p:cNvSpPr txBox="1"/>
          <p:nvPr/>
        </p:nvSpPr>
        <p:spPr>
          <a:xfrm>
            <a:off x="348792" y="5227354"/>
            <a:ext cx="11423077" cy="1177245"/>
          </a:xfrm>
          <a:prstGeom prst="rect">
            <a:avLst/>
          </a:prstGeom>
          <a:noFill/>
        </p:spPr>
        <p:txBody>
          <a:bodyPr wrap="square">
            <a:spAutoFit/>
          </a:bodyPr>
          <a:lstStyle/>
          <a:p>
            <a:pPr>
              <a:lnSpc>
                <a:spcPct val="150000"/>
              </a:lnSpc>
            </a:pPr>
            <a:r>
              <a:rPr lang="he-IL" sz="1200" b="1">
                <a:effectLst/>
                <a:latin typeface="Heebo" pitchFamily="2" charset="-79"/>
                <a:cs typeface="Heebo" pitchFamily="2" charset="-79"/>
              </a:rPr>
              <a:t>פעילות התוכנית השיגה הצלחות רבות במהלך 2023</a:t>
            </a:r>
            <a:r>
              <a:rPr lang="he-IL" sz="1200">
                <a:effectLst/>
                <a:latin typeface="Heebo" pitchFamily="2" charset="-79"/>
                <a:cs typeface="Heebo" pitchFamily="2" charset="-79"/>
              </a:rPr>
              <a:t>, בעיקר דרך הכשרות מקצועיות לגורמי עירייה, פעילויות תוכן </a:t>
            </a:r>
            <a:r>
              <a:rPr lang="he-IL" sz="1200">
                <a:latin typeface="Heebo" pitchFamily="2" charset="-79"/>
                <a:cs typeface="Heebo" pitchFamily="2" charset="-79"/>
              </a:rPr>
              <a:t>איכותיות להורים וילדיהם וכנסים והשתלמויות לצוותי הגנים. </a:t>
            </a:r>
            <a:br>
              <a:rPr lang="en-US" sz="1200">
                <a:latin typeface="Heebo" pitchFamily="2" charset="-79"/>
                <a:cs typeface="Heebo" pitchFamily="2" charset="-79"/>
              </a:rPr>
            </a:br>
            <a:r>
              <a:rPr lang="he-IL" sz="1200">
                <a:latin typeface="Heebo" pitchFamily="2" charset="-79"/>
                <a:cs typeface="Heebo" pitchFamily="2" charset="-79"/>
              </a:rPr>
              <a:t>את העשייה הענפה בכלל אפיקי הפעילות ניתן לזקוף לזכות</a:t>
            </a:r>
            <a:r>
              <a:rPr lang="he-IL" sz="1200" b="1">
                <a:latin typeface="Heebo" pitchFamily="2" charset="-79"/>
                <a:cs typeface="Heebo" pitchFamily="2" charset="-79"/>
              </a:rPr>
              <a:t> שיתופי הפעולה הרבים והמגוונים שרקמה המנהלת העירונית של אורבן95 בבית שמש</a:t>
            </a:r>
            <a:r>
              <a:rPr lang="he-IL" sz="1200">
                <a:latin typeface="Heebo" pitchFamily="2" charset="-79"/>
                <a:cs typeface="Heebo" pitchFamily="2" charset="-79"/>
              </a:rPr>
              <a:t>, בין גורמי עירייה שונים שהביעו מידת מעורבות גבוהה, ובינם לבין גורמים עסקיים, אקדמאיים ומקצועיים. מתחילת שנת 2024 ו</a:t>
            </a:r>
            <a:r>
              <a:rPr lang="he-IL" sz="1200" b="1">
                <a:latin typeface="Heebo" pitchFamily="2" charset="-79"/>
                <a:cs typeface="Heebo" pitchFamily="2" charset="-79"/>
              </a:rPr>
              <a:t>עם הקמת המחלקה לגיל הרך </a:t>
            </a:r>
            <a:r>
              <a:rPr lang="he-IL" sz="1200">
                <a:latin typeface="Heebo" pitchFamily="2" charset="-79"/>
                <a:cs typeface="Heebo" pitchFamily="2" charset="-79"/>
              </a:rPr>
              <a:t>בעיריית בית שמש, מנהלת אורבן95 העירונית מקדישה משאבי זמן ניכרים להדרכת מנהלת המחלקה הנכנסת, אשר </a:t>
            </a:r>
            <a:r>
              <a:rPr lang="he-IL" sz="1200" b="1">
                <a:latin typeface="Heebo" pitchFamily="2" charset="-79"/>
                <a:cs typeface="Heebo" pitchFamily="2" charset="-79"/>
              </a:rPr>
              <a:t>צפויה להוביל את תחום הגיל הרך בעירייה לאחר סיום פעילות התוכנית בעיר.</a:t>
            </a:r>
            <a:endParaRPr lang="he-IL" sz="1200">
              <a:effectLst/>
              <a:latin typeface="Heebo" pitchFamily="2" charset="-79"/>
              <a:cs typeface="Heebo" pitchFamily="2" charset="-79"/>
            </a:endParaRPr>
          </a:p>
        </p:txBody>
      </p:sp>
      <p:sp>
        <p:nvSpPr>
          <p:cNvPr id="52" name="TextBox 51">
            <a:extLst>
              <a:ext uri="{FF2B5EF4-FFF2-40B4-BE49-F238E27FC236}">
                <a16:creationId xmlns:a16="http://schemas.microsoft.com/office/drawing/2014/main" id="{03D7DF9D-4D93-8048-9A1D-FE6BF83B0603}"/>
              </a:ext>
            </a:extLst>
          </p:cNvPr>
          <p:cNvSpPr txBox="1"/>
          <p:nvPr/>
        </p:nvSpPr>
        <p:spPr>
          <a:xfrm>
            <a:off x="239126" y="1555352"/>
            <a:ext cx="11705741" cy="1731243"/>
          </a:xfrm>
          <a:prstGeom prst="rect">
            <a:avLst/>
          </a:prstGeom>
          <a:noFill/>
        </p:spPr>
        <p:txBody>
          <a:bodyPr wrap="square">
            <a:spAutoFit/>
          </a:bodyPr>
          <a:lstStyle/>
          <a:p>
            <a:pPr marL="171450" indent="-171450" algn="r" defTabSz="931774" rtl="1">
              <a:lnSpc>
                <a:spcPct val="150000"/>
              </a:lnSpc>
              <a:buFont typeface="Arial" panose="020B0604020202020204" pitchFamily="34" charset="0"/>
              <a:buChar char="•"/>
            </a:pPr>
            <a:r>
              <a:rPr lang="he-IL" sz="1200" u="sng" dirty="0">
                <a:latin typeface="Heebo" pitchFamily="2" charset="-79"/>
                <a:cs typeface="Heebo" pitchFamily="2" charset="-79"/>
              </a:rPr>
              <a:t>בפעילויות תוכן לתושבים וכן בכנסים המקצועיים </a:t>
            </a:r>
            <a:r>
              <a:rPr lang="he-IL" sz="1200" b="1" dirty="0">
                <a:latin typeface="Heebo" pitchFamily="2" charset="-79"/>
                <a:cs typeface="Heebo" pitchFamily="2" charset="-79"/>
              </a:rPr>
              <a:t>השתתפו מאות מטפלות-מחנכות ובין עשרות למאות ילדים והורים</a:t>
            </a:r>
            <a:r>
              <a:rPr lang="he-IL" sz="1200" dirty="0">
                <a:latin typeface="Heebo" pitchFamily="2" charset="-79"/>
                <a:cs typeface="Heebo" pitchFamily="2" charset="-79"/>
              </a:rPr>
              <a:t>, כך שחישוב השקעה/משתתף מניב </a:t>
            </a:r>
            <a:r>
              <a:rPr lang="he-IL" sz="1200" b="1" dirty="0">
                <a:latin typeface="Heebo" pitchFamily="2" charset="-79"/>
                <a:cs typeface="Heebo" pitchFamily="2" charset="-79"/>
              </a:rPr>
              <a:t>יחס גבוה מאוד - פחות מ- 1%</a:t>
            </a:r>
            <a:r>
              <a:rPr lang="he-IL" sz="1200" dirty="0">
                <a:latin typeface="Heebo" pitchFamily="2" charset="-79"/>
                <a:cs typeface="Heebo" pitchFamily="2" charset="-79"/>
              </a:rPr>
              <a:t>.  </a:t>
            </a:r>
            <a:br>
              <a:rPr lang="en-US" sz="1200" dirty="0">
                <a:latin typeface="Heebo" pitchFamily="2" charset="-79"/>
                <a:cs typeface="Heebo" pitchFamily="2" charset="-79"/>
              </a:rPr>
            </a:br>
            <a:r>
              <a:rPr lang="he-IL" sz="1200" dirty="0">
                <a:latin typeface="Heebo" pitchFamily="2" charset="-79"/>
                <a:cs typeface="Heebo" pitchFamily="2" charset="-79"/>
              </a:rPr>
              <a:t>בהתאם </a:t>
            </a:r>
            <a:r>
              <a:rPr lang="he-IL" sz="1200" b="0" u="sng" dirty="0">
                <a:latin typeface="Heebo" pitchFamily="2" charset="-79"/>
                <a:cs typeface="Heebo" pitchFamily="2" charset="-79"/>
              </a:rPr>
              <a:t>לעקרונות אורבן95 "זעירא"</a:t>
            </a:r>
            <a:r>
              <a:rPr lang="he-IL" sz="1200" dirty="0">
                <a:latin typeface="Heebo" pitchFamily="2" charset="-79"/>
                <a:cs typeface="Heebo" pitchFamily="2" charset="-79"/>
              </a:rPr>
              <a:t>, כל מפגש להורים וילדים הוגבל לכמות משתתפים שהבטיחה </a:t>
            </a:r>
            <a:r>
              <a:rPr lang="he-IL" sz="1200" b="1" dirty="0">
                <a:latin typeface="Heebo" pitchFamily="2" charset="-79"/>
                <a:cs typeface="Heebo" pitchFamily="2" charset="-79"/>
              </a:rPr>
              <a:t>חוויית פעילות המקדמת את התפתחות הילד ומאפשרת חיזוק קשר הורה-ילד.</a:t>
            </a:r>
          </a:p>
          <a:p>
            <a:pPr marL="171450" indent="-171450">
              <a:lnSpc>
                <a:spcPct val="150000"/>
              </a:lnSpc>
              <a:buFont typeface="Arial" panose="020B0604020202020204" pitchFamily="34" charset="0"/>
              <a:buChar char="•"/>
            </a:pPr>
            <a:r>
              <a:rPr lang="he-IL" sz="1200" u="sng" dirty="0">
                <a:latin typeface="Heebo" pitchFamily="2" charset="-79"/>
                <a:cs typeface="Heebo" pitchFamily="2" charset="-79"/>
              </a:rPr>
              <a:t>בפעילויות ייעודיות בשיתוף תושבים וכן בהכשרות לקהלים מקצועיים וגורמים עירוניים </a:t>
            </a:r>
            <a:r>
              <a:rPr lang="he-IL" sz="1200" dirty="0">
                <a:latin typeface="Heebo" pitchFamily="2" charset="-79"/>
                <a:cs typeface="Heebo" pitchFamily="2" charset="-79"/>
              </a:rPr>
              <a:t>לקחו חלק בין 15-30 משתתפים בכל פעילות, כך </a:t>
            </a:r>
            <a:r>
              <a:rPr lang="he-IL" sz="1200" b="1" dirty="0">
                <a:latin typeface="Heebo" pitchFamily="2" charset="-79"/>
                <a:cs typeface="Heebo" pitchFamily="2" charset="-79"/>
              </a:rPr>
              <a:t>שיחס ההשקעה/משתתף הינו בינוני (3%-5%). </a:t>
            </a:r>
            <a:r>
              <a:rPr lang="he-IL" sz="1200" u="sng" dirty="0">
                <a:latin typeface="Heebo" pitchFamily="2" charset="-79"/>
                <a:ea typeface="Tahoma" panose="020B0604030504040204" pitchFamily="34" charset="0"/>
                <a:cs typeface="Heebo" pitchFamily="2" charset="-79"/>
              </a:rPr>
              <a:t>גודל הקבוצות האינטימי </a:t>
            </a:r>
            <a:r>
              <a:rPr lang="he-IL" sz="1200" dirty="0">
                <a:latin typeface="Heebo" pitchFamily="2" charset="-79"/>
                <a:ea typeface="Tahoma" panose="020B0604030504040204" pitchFamily="34" charset="0"/>
                <a:cs typeface="Heebo" pitchFamily="2" charset="-79"/>
              </a:rPr>
              <a:t>איפשר להקנות למשתתפים </a:t>
            </a:r>
            <a:r>
              <a:rPr lang="he-IL" sz="1200" b="1" dirty="0">
                <a:latin typeface="Heebo" pitchFamily="2" charset="-79"/>
                <a:ea typeface="Tahoma" panose="020B0604030504040204" pitchFamily="34" charset="0"/>
                <a:cs typeface="Heebo" pitchFamily="2" charset="-79"/>
              </a:rPr>
              <a:t>העמקת ידע אודות הגיל הרך ורכישת כלים, רעיונות ופרקטיקות עבודה חדשות</a:t>
            </a:r>
            <a:r>
              <a:rPr lang="he-IL" sz="1200" dirty="0">
                <a:latin typeface="Heebo" pitchFamily="2" charset="-79"/>
                <a:ea typeface="Tahoma" panose="020B0604030504040204" pitchFamily="34" charset="0"/>
                <a:cs typeface="Heebo" pitchFamily="2" charset="-79"/>
              </a:rPr>
              <a:t> (</a:t>
            </a:r>
            <a:r>
              <a:rPr lang="he-IL" sz="1200" u="sng" dirty="0">
                <a:latin typeface="Heebo" pitchFamily="2" charset="-79"/>
                <a:ea typeface="Tahoma" panose="020B0604030504040204" pitchFamily="34" charset="0"/>
                <a:cs typeface="Heebo" pitchFamily="2" charset="-79"/>
              </a:rPr>
              <a:t>אימפקט ארוך טווח</a:t>
            </a:r>
            <a:r>
              <a:rPr lang="he-IL" sz="1200" dirty="0">
                <a:latin typeface="Heebo" pitchFamily="2" charset="-79"/>
                <a:ea typeface="Tahoma" panose="020B0604030504040204" pitchFamily="34" charset="0"/>
                <a:cs typeface="Heebo" pitchFamily="2" charset="-79"/>
              </a:rPr>
              <a:t>).</a:t>
            </a:r>
          </a:p>
          <a:p>
            <a:pPr marL="171450" indent="-171450">
              <a:lnSpc>
                <a:spcPct val="150000"/>
              </a:lnSpc>
              <a:buFont typeface="Arial" panose="020B0604020202020204" pitchFamily="34" charset="0"/>
              <a:buChar char="•"/>
            </a:pPr>
            <a:r>
              <a:rPr lang="he-IL" sz="1200" u="sng" dirty="0">
                <a:latin typeface="Heebo" pitchFamily="2" charset="-79"/>
                <a:cs typeface="Heebo" pitchFamily="2" charset="-79"/>
              </a:rPr>
              <a:t>התנעת פרויקטים לשיפור והתאמת מרחבים ציבוריים </a:t>
            </a:r>
            <a:r>
              <a:rPr lang="he-IL" sz="1200" dirty="0">
                <a:latin typeface="Heebo" pitchFamily="2" charset="-79"/>
                <a:cs typeface="Heebo" pitchFamily="2" charset="-79"/>
              </a:rPr>
              <a:t>לצרכי הגיל הרך מתבטאת </a:t>
            </a:r>
            <a:r>
              <a:rPr lang="he-IL" sz="1200" b="1" dirty="0">
                <a:latin typeface="Heebo" pitchFamily="2" charset="-79"/>
                <a:cs typeface="Heebo" pitchFamily="2" charset="-79"/>
              </a:rPr>
              <a:t>ביחס השקעה/משתתף נמוך (8%-20%). </a:t>
            </a:r>
            <a:r>
              <a:rPr lang="he-IL" sz="1200" dirty="0">
                <a:latin typeface="Heebo" pitchFamily="2" charset="-79"/>
                <a:cs typeface="Heebo" pitchFamily="2" charset="-79"/>
              </a:rPr>
              <a:t>ה</a:t>
            </a:r>
            <a:r>
              <a:rPr lang="he-IL" sz="1200" u="sng" dirty="0">
                <a:latin typeface="Heebo" pitchFamily="2" charset="-79"/>
                <a:cs typeface="Heebo" pitchFamily="2" charset="-79"/>
              </a:rPr>
              <a:t>מיקוד בתהליכי עומק </a:t>
            </a:r>
            <a:r>
              <a:rPr lang="he-IL" sz="1200" dirty="0">
                <a:latin typeface="Heebo" pitchFamily="2" charset="-79"/>
                <a:cs typeface="Heebo" pitchFamily="2" charset="-79"/>
              </a:rPr>
              <a:t>איפשר ללמוד על </a:t>
            </a:r>
            <a:r>
              <a:rPr lang="he-IL" sz="1200" b="1" dirty="0">
                <a:latin typeface="Heebo" pitchFamily="2" charset="-79"/>
                <a:cs typeface="Heebo" pitchFamily="2" charset="-79"/>
              </a:rPr>
              <a:t>צרכי התושבים וילדיהם בגיל הרך לטובת דיוק המענים</a:t>
            </a:r>
            <a:r>
              <a:rPr lang="he-IL" sz="1200" dirty="0">
                <a:latin typeface="Heebo" pitchFamily="2" charset="-79"/>
                <a:cs typeface="Heebo" pitchFamily="2" charset="-79"/>
              </a:rPr>
              <a:t> וההתאמה התרבותית בהמשך (</a:t>
            </a:r>
            <a:r>
              <a:rPr lang="he-IL" sz="1200" u="sng" dirty="0">
                <a:latin typeface="Heebo" pitchFamily="2" charset="-79"/>
                <a:cs typeface="Heebo" pitchFamily="2" charset="-79"/>
              </a:rPr>
              <a:t>אימפקט ארוך טווח</a:t>
            </a:r>
            <a:r>
              <a:rPr lang="he-IL" sz="1200" dirty="0">
                <a:latin typeface="Heebo" pitchFamily="2" charset="-79"/>
                <a:cs typeface="Heebo" pitchFamily="2" charset="-79"/>
              </a:rPr>
              <a:t>).</a:t>
            </a:r>
          </a:p>
        </p:txBody>
      </p:sp>
      <p:sp>
        <p:nvSpPr>
          <p:cNvPr id="2" name="TextBox 1">
            <a:extLst>
              <a:ext uri="{FF2B5EF4-FFF2-40B4-BE49-F238E27FC236}">
                <a16:creationId xmlns:a16="http://schemas.microsoft.com/office/drawing/2014/main" id="{355CB4C0-8F17-0E99-DDBD-02587C955046}"/>
              </a:ext>
            </a:extLst>
          </p:cNvPr>
          <p:cNvSpPr txBox="1"/>
          <p:nvPr/>
        </p:nvSpPr>
        <p:spPr>
          <a:xfrm>
            <a:off x="777126" y="6553600"/>
            <a:ext cx="9408016"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l" rtl="0">
              <a:buClr>
                <a:srgbClr val="FFC000"/>
              </a:buClr>
              <a:defRPr/>
            </a:pPr>
            <a:r>
              <a:rPr lang="en-US" sz="900" dirty="0">
                <a:solidFill>
                  <a:prstClr val="white">
                    <a:lumMod val="65000"/>
                  </a:prstClr>
                </a:solidFill>
                <a:latin typeface="Heebo" pitchFamily="2" charset="-79"/>
                <a:ea typeface="Tahoma" panose="020B0604030504040204" pitchFamily="34" charset="0"/>
                <a:cs typeface="Heebo" pitchFamily="2" charset="-79"/>
              </a:rPr>
              <a:t>* Details pertaining to the partners, funding sources, and cost-effectiveness scores, as well as description of municipal involvement in the projects, are provided in the </a:t>
            </a:r>
            <a:r>
              <a:rPr lang="en-US" sz="900" dirty="0">
                <a:solidFill>
                  <a:prstClr val="white">
                    <a:lumMod val="65000"/>
                  </a:prstClr>
                </a:solidFill>
                <a:latin typeface="Heebo" pitchFamily="2" charset="-79"/>
                <a:ea typeface="Tahoma" panose="020B0604030504040204" pitchFamily="34" charset="0"/>
                <a:cs typeface="Heebo" pitchFamily="2" charset="-79"/>
                <a:hlinkClick r:id="rId3" action="ppaction://hlinksldjump"/>
              </a:rPr>
              <a:t>appendices</a:t>
            </a:r>
            <a:r>
              <a:rPr lang="en-US" sz="900" dirty="0">
                <a:solidFill>
                  <a:prstClr val="white">
                    <a:lumMod val="65000"/>
                  </a:prstClr>
                </a:solidFill>
                <a:latin typeface="Heebo" pitchFamily="2" charset="-79"/>
                <a:ea typeface="Tahoma" panose="020B0604030504040204" pitchFamily="34" charset="0"/>
                <a:cs typeface="Heebo" pitchFamily="2" charset="-79"/>
              </a:rPr>
              <a:t>.</a:t>
            </a:r>
            <a:endParaRPr kumimoji="0" lang="he-IL" sz="900" b="0" i="0" u="none" strike="noStrike" kern="1200" cap="none" spc="0" normalizeH="0" baseline="0" noProof="0" dirty="0">
              <a:ln>
                <a:noFill/>
              </a:ln>
              <a:solidFill>
                <a:prstClr val="white">
                  <a:lumMod val="65000"/>
                </a:prstClr>
              </a:solidFill>
              <a:effectLst/>
              <a:uLnTx/>
              <a:uFillTx/>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1916245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 Same Side Corner Rectangle 31">
            <a:extLst>
              <a:ext uri="{FF2B5EF4-FFF2-40B4-BE49-F238E27FC236}">
                <a16:creationId xmlns:a16="http://schemas.microsoft.com/office/drawing/2014/main" id="{C98E3536-BD30-02C7-9CD9-D138D9F683A2}"/>
              </a:ext>
            </a:extLst>
          </p:cNvPr>
          <p:cNvSpPr/>
          <p:nvPr/>
        </p:nvSpPr>
        <p:spPr>
          <a:xfrm rot="16200000">
            <a:off x="6639007" y="950714"/>
            <a:ext cx="2021920" cy="9084067"/>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30" name="Round Same Side Corner Rectangle 29">
            <a:extLst>
              <a:ext uri="{FF2B5EF4-FFF2-40B4-BE49-F238E27FC236}">
                <a16:creationId xmlns:a16="http://schemas.microsoft.com/office/drawing/2014/main" id="{94126B57-B177-770B-C7A6-C7ECE201ED9D}"/>
              </a:ext>
            </a:extLst>
          </p:cNvPr>
          <p:cNvSpPr/>
          <p:nvPr/>
        </p:nvSpPr>
        <p:spPr>
          <a:xfrm rot="5400000">
            <a:off x="682354" y="3786447"/>
            <a:ext cx="2155990" cy="3546671"/>
          </a:xfrm>
          <a:prstGeom prst="round2SameRect">
            <a:avLst>
              <a:gd name="adj1" fmla="val 8033"/>
              <a:gd name="adj2" fmla="val 0"/>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 name="TextBox 1">
            <a:extLst>
              <a:ext uri="{FF2B5EF4-FFF2-40B4-BE49-F238E27FC236}">
                <a16:creationId xmlns:a16="http://schemas.microsoft.com/office/drawing/2014/main" id="{65E22CA2-B305-473F-78C6-3038FEB9FD86}"/>
              </a:ext>
            </a:extLst>
          </p:cNvPr>
          <p:cNvSpPr txBox="1"/>
          <p:nvPr/>
        </p:nvSpPr>
        <p:spPr>
          <a:xfrm>
            <a:off x="503058" y="107594"/>
            <a:ext cx="122737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rPr>
              <a:t>Executive Summary - Urban95 Beit Shemesh Outcomes in 2023 Based on Evaluation Indicators</a:t>
            </a:r>
            <a:endParaRPr lang="he-IL" sz="2000" b="1" dirty="0">
              <a:solidFill>
                <a:srgbClr val="40A8AD"/>
              </a:solidFill>
            </a:endParaRPr>
          </a:p>
        </p:txBody>
      </p:sp>
      <p:grpSp>
        <p:nvGrpSpPr>
          <p:cNvPr id="43" name="Group 42">
            <a:extLst>
              <a:ext uri="{FF2B5EF4-FFF2-40B4-BE49-F238E27FC236}">
                <a16:creationId xmlns:a16="http://schemas.microsoft.com/office/drawing/2014/main" id="{4C5A127E-ECB3-1B15-A47C-A4BE6721BCB3}"/>
              </a:ext>
            </a:extLst>
          </p:cNvPr>
          <p:cNvGrpSpPr/>
          <p:nvPr/>
        </p:nvGrpSpPr>
        <p:grpSpPr>
          <a:xfrm>
            <a:off x="-12981" y="784326"/>
            <a:ext cx="12200766" cy="1768754"/>
            <a:chOff x="-1709" y="902663"/>
            <a:chExt cx="9632183" cy="1690909"/>
          </a:xfrm>
        </p:grpSpPr>
        <p:sp>
          <p:nvSpPr>
            <p:cNvPr id="9" name="Round Same Side Corner Rectangle 8">
              <a:extLst>
                <a:ext uri="{FF2B5EF4-FFF2-40B4-BE49-F238E27FC236}">
                  <a16:creationId xmlns:a16="http://schemas.microsoft.com/office/drawing/2014/main" id="{7B214D9B-E293-EA4E-964B-D3256936CBA2}"/>
                </a:ext>
              </a:extLst>
            </p:cNvPr>
            <p:cNvSpPr/>
            <p:nvPr/>
          </p:nvSpPr>
          <p:spPr>
            <a:xfrm rot="16200000">
              <a:off x="5118242" y="-1918660"/>
              <a:ext cx="1687292" cy="7337172"/>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 name="TextBox 4">
              <a:extLst>
                <a:ext uri="{FF2B5EF4-FFF2-40B4-BE49-F238E27FC236}">
                  <a16:creationId xmlns:a16="http://schemas.microsoft.com/office/drawing/2014/main" id="{2EA26F99-2910-0679-7138-42A9842D2DEA}"/>
                </a:ext>
              </a:extLst>
            </p:cNvPr>
            <p:cNvSpPr txBox="1"/>
            <p:nvPr/>
          </p:nvSpPr>
          <p:spPr>
            <a:xfrm>
              <a:off x="32307" y="1022898"/>
              <a:ext cx="8255000" cy="263134"/>
            </a:xfrm>
            <a:prstGeom prst="rect">
              <a:avLst/>
            </a:prstGeom>
            <a:noFill/>
          </p:spPr>
          <p:txBody>
            <a:bodyPr wrap="square">
              <a:spAutoFit/>
            </a:bodyPr>
            <a:lstStyle/>
            <a:p>
              <a:pPr marL="182563" marR="0" lvl="0" indent="-182563" algn="l" defTabSz="914400" rtl="0" eaLnBrk="1" fontAlgn="auto" latinLnBrk="0" hangingPunct="1">
                <a:lnSpc>
                  <a:spcPct val="100000"/>
                </a:lnSpc>
                <a:spcBef>
                  <a:spcPts val="600"/>
                </a:spcBef>
                <a:spcAft>
                  <a:spcPts val="0"/>
                </a:spcAft>
                <a:buClrTx/>
                <a:buSzTx/>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sp>
          <p:nvSpPr>
            <p:cNvPr id="8" name="Round Same Side Corner Rectangle 7">
              <a:extLst>
                <a:ext uri="{FF2B5EF4-FFF2-40B4-BE49-F238E27FC236}">
                  <a16:creationId xmlns:a16="http://schemas.microsoft.com/office/drawing/2014/main" id="{D9DA5755-09BE-A76A-B67B-1191142DB842}"/>
                </a:ext>
              </a:extLst>
            </p:cNvPr>
            <p:cNvSpPr/>
            <p:nvPr/>
          </p:nvSpPr>
          <p:spPr>
            <a:xfrm rot="5400000">
              <a:off x="552836" y="348118"/>
              <a:ext cx="1690909" cy="2800000"/>
            </a:xfrm>
            <a:prstGeom prst="round2SameRect">
              <a:avLst>
                <a:gd name="adj1" fmla="val 7298"/>
                <a:gd name="adj2" fmla="val 0"/>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grpSp>
      <p:sp>
        <p:nvSpPr>
          <p:cNvPr id="7" name="TextBox 6">
            <a:extLst>
              <a:ext uri="{FF2B5EF4-FFF2-40B4-BE49-F238E27FC236}">
                <a16:creationId xmlns:a16="http://schemas.microsoft.com/office/drawing/2014/main" id="{8C904BF3-88ED-4A88-24EC-2426CE97585D}"/>
              </a:ext>
            </a:extLst>
          </p:cNvPr>
          <p:cNvSpPr txBox="1"/>
          <p:nvPr/>
        </p:nvSpPr>
        <p:spPr>
          <a:xfrm>
            <a:off x="298" y="486287"/>
            <a:ext cx="4490587" cy="338554"/>
          </a:xfrm>
          <a:prstGeom prst="rect">
            <a:avLst/>
          </a:prstGeom>
          <a:noFill/>
        </p:spPr>
        <p:txBody>
          <a:bodyPr wrap="square">
            <a:spAutoFit/>
          </a:bodyPr>
          <a:lstStyle/>
          <a:p>
            <a:pPr algn="l" rtl="0"/>
            <a:r>
              <a:rPr lang="en-US" sz="1600" b="1" dirty="0">
                <a:solidFill>
                  <a:srgbClr val="CD4E86"/>
                </a:solidFill>
                <a:latin typeface="Heebo" pitchFamily="2" charset="-79"/>
                <a:ea typeface="Tahoma" pitchFamily="34" charset="0"/>
                <a:cs typeface="Heebo" pitchFamily="2" charset="-79"/>
              </a:rPr>
              <a:t>Municipal Officials and Partners</a:t>
            </a:r>
            <a:endParaRPr lang="he-IL" sz="1600" b="1" dirty="0">
              <a:solidFill>
                <a:srgbClr val="CD4E86"/>
              </a:solidFill>
              <a:latin typeface="Heebo" pitchFamily="2" charset="-79"/>
              <a:ea typeface="Tahoma" pitchFamily="34" charset="0"/>
              <a:cs typeface="Heebo" pitchFamily="2" charset="-79"/>
            </a:endParaRPr>
          </a:p>
        </p:txBody>
      </p:sp>
      <p:sp>
        <p:nvSpPr>
          <p:cNvPr id="29" name="TextBox 28">
            <a:extLst>
              <a:ext uri="{FF2B5EF4-FFF2-40B4-BE49-F238E27FC236}">
                <a16:creationId xmlns:a16="http://schemas.microsoft.com/office/drawing/2014/main" id="{3ADBA99F-B6E1-3480-494F-B1BE4DD9653F}"/>
              </a:ext>
            </a:extLst>
          </p:cNvPr>
          <p:cNvSpPr txBox="1"/>
          <p:nvPr/>
        </p:nvSpPr>
        <p:spPr>
          <a:xfrm>
            <a:off x="14090" y="4173140"/>
            <a:ext cx="4129490" cy="338554"/>
          </a:xfrm>
          <a:prstGeom prst="rect">
            <a:avLst/>
          </a:prstGeom>
          <a:noFill/>
        </p:spPr>
        <p:txBody>
          <a:bodyPr wrap="square">
            <a:spAutoFit/>
          </a:bodyPr>
          <a:lstStyle/>
          <a:p>
            <a:pPr algn="l" rtl="0"/>
            <a:r>
              <a:rPr lang="en-US" sz="1600" b="1" dirty="0">
                <a:solidFill>
                  <a:srgbClr val="9ABC56"/>
                </a:solidFill>
                <a:latin typeface="Heebo" pitchFamily="2" charset="-79"/>
                <a:ea typeface="Tahoma" panose="020B0604030504040204" pitchFamily="34" charset="0"/>
                <a:cs typeface="Heebo" pitchFamily="2" charset="-79"/>
              </a:rPr>
              <a:t>Young Children and Their Caregivers</a:t>
            </a:r>
            <a:endParaRPr lang="he-IL" sz="1600" b="1" dirty="0">
              <a:solidFill>
                <a:srgbClr val="9ABC56"/>
              </a:solidFill>
              <a:latin typeface="Heebo" pitchFamily="2" charset="-79"/>
              <a:ea typeface="Tahoma" panose="020B0604030504040204" pitchFamily="34" charset="0"/>
              <a:cs typeface="Heebo" pitchFamily="2" charset="-79"/>
            </a:endParaRPr>
          </a:p>
        </p:txBody>
      </p:sp>
      <p:grpSp>
        <p:nvGrpSpPr>
          <p:cNvPr id="3" name="Group 2">
            <a:extLst>
              <a:ext uri="{FF2B5EF4-FFF2-40B4-BE49-F238E27FC236}">
                <a16:creationId xmlns:a16="http://schemas.microsoft.com/office/drawing/2014/main" id="{975FA5B7-A872-0E9E-350E-5DE714CE1812}"/>
              </a:ext>
            </a:extLst>
          </p:cNvPr>
          <p:cNvGrpSpPr/>
          <p:nvPr/>
        </p:nvGrpSpPr>
        <p:grpSpPr>
          <a:xfrm>
            <a:off x="-12982" y="2860883"/>
            <a:ext cx="12200770" cy="1301827"/>
            <a:chOff x="-8059" y="2431505"/>
            <a:chExt cx="12200770" cy="1284922"/>
          </a:xfrm>
        </p:grpSpPr>
        <p:sp>
          <p:nvSpPr>
            <p:cNvPr id="6" name="Round Same Side Corner Rectangle 11">
              <a:extLst>
                <a:ext uri="{FF2B5EF4-FFF2-40B4-BE49-F238E27FC236}">
                  <a16:creationId xmlns:a16="http://schemas.microsoft.com/office/drawing/2014/main" id="{63292502-9AAA-6641-423C-41BDDEDEDDF4}"/>
                </a:ext>
              </a:extLst>
            </p:cNvPr>
            <p:cNvSpPr/>
            <p:nvPr/>
          </p:nvSpPr>
          <p:spPr>
            <a:xfrm rot="16200000">
              <a:off x="6921556" y="-1563772"/>
              <a:ext cx="1275877" cy="9266432"/>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0" name="Round Same Side Corner Rectangle 12">
              <a:extLst>
                <a:ext uri="{FF2B5EF4-FFF2-40B4-BE49-F238E27FC236}">
                  <a16:creationId xmlns:a16="http://schemas.microsoft.com/office/drawing/2014/main" id="{34DE3CF2-6F96-BE17-39E5-8257FE5EB2BB}"/>
                </a:ext>
              </a:extLst>
            </p:cNvPr>
            <p:cNvSpPr/>
            <p:nvPr/>
          </p:nvSpPr>
          <p:spPr>
            <a:xfrm rot="5400000">
              <a:off x="1127336" y="1305154"/>
              <a:ext cx="1275878" cy="3546667"/>
            </a:xfrm>
            <a:prstGeom prst="round2SameRect">
              <a:avLst>
                <a:gd name="adj1" fmla="val 12206"/>
                <a:gd name="adj2" fmla="val 0"/>
              </a:avLst>
            </a:prstGeom>
            <a:solidFill>
              <a:srgbClr val="DC88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2" name="TextBox 11">
              <a:extLst>
                <a:ext uri="{FF2B5EF4-FFF2-40B4-BE49-F238E27FC236}">
                  <a16:creationId xmlns:a16="http://schemas.microsoft.com/office/drawing/2014/main" id="{E88D3277-E613-F303-8A22-F46A2EFCE389}"/>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indent="-182245" algn="l" rtl="0">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grpSp>
      <p:sp>
        <p:nvSpPr>
          <p:cNvPr id="13" name="TextBox 12">
            <a:extLst>
              <a:ext uri="{FF2B5EF4-FFF2-40B4-BE49-F238E27FC236}">
                <a16:creationId xmlns:a16="http://schemas.microsoft.com/office/drawing/2014/main" id="{33392F9D-52C4-7FDD-3104-3831FDDB62E5}"/>
              </a:ext>
            </a:extLst>
          </p:cNvPr>
          <p:cNvSpPr txBox="1"/>
          <p:nvPr/>
        </p:nvSpPr>
        <p:spPr>
          <a:xfrm>
            <a:off x="14090" y="2561014"/>
            <a:ext cx="3450773" cy="338554"/>
          </a:xfrm>
          <a:prstGeom prst="rect">
            <a:avLst/>
          </a:prstGeom>
          <a:noFill/>
        </p:spPr>
        <p:txBody>
          <a:bodyPr wrap="square">
            <a:spAutoFit/>
          </a:bodyPr>
          <a:lstStyle/>
          <a:p>
            <a:pPr algn="l" rtl="0"/>
            <a:r>
              <a:rPr lang="en-US" sz="1600" b="1" dirty="0">
                <a:solidFill>
                  <a:srgbClr val="DC88AC"/>
                </a:solidFill>
                <a:latin typeface="Heebo" pitchFamily="2" charset="-79"/>
                <a:ea typeface="Tahoma" pitchFamily="34" charset="0"/>
                <a:cs typeface="Heebo" pitchFamily="2" charset="-79"/>
              </a:rPr>
              <a:t>Professional Field Workforce</a:t>
            </a:r>
            <a:endParaRPr lang="he-IL" sz="1600" b="1" dirty="0">
              <a:solidFill>
                <a:srgbClr val="DC88AC"/>
              </a:solidFill>
              <a:latin typeface="Heebo" pitchFamily="2" charset="-79"/>
              <a:ea typeface="Tahoma" pitchFamily="34" charset="0"/>
              <a:cs typeface="Heebo" pitchFamily="2" charset="-79"/>
            </a:endParaRPr>
          </a:p>
        </p:txBody>
      </p:sp>
      <p:sp>
        <p:nvSpPr>
          <p:cNvPr id="14" name="TextBox 13">
            <a:extLst>
              <a:ext uri="{FF2B5EF4-FFF2-40B4-BE49-F238E27FC236}">
                <a16:creationId xmlns:a16="http://schemas.microsoft.com/office/drawing/2014/main" id="{81C951F3-877F-CD8E-65B5-BEF60BB2DED1}"/>
              </a:ext>
            </a:extLst>
          </p:cNvPr>
          <p:cNvSpPr txBox="1"/>
          <p:nvPr/>
        </p:nvSpPr>
        <p:spPr>
          <a:xfrm>
            <a:off x="68497" y="2913104"/>
            <a:ext cx="3344659" cy="1169551"/>
          </a:xfrm>
          <a:prstGeom prst="rect">
            <a:avLst/>
          </a:prstGeom>
          <a:noFill/>
        </p:spPr>
        <p:txBody>
          <a:bodyPr wrap="square">
            <a:spAutoFit/>
          </a:bodyPr>
          <a:lstStyle/>
          <a:p>
            <a:pPr marL="285750" indent="-285750" algn="l" rtl="0">
              <a:spcBef>
                <a:spcPts val="600"/>
              </a:spcBef>
              <a:spcAft>
                <a:spcPts val="0"/>
              </a:spcAft>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Participation in training for acquiring knowledge and practical tools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6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Applying lessons learned at work with young children, including independent initiatives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6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Peer learning, collaboration within a professional inter-city community</a:t>
            </a:r>
            <a:endParaRPr lang="he-IL" sz="1000" dirty="0">
              <a:solidFill>
                <a:schemeClr val="bg1"/>
              </a:solidFill>
              <a:latin typeface="Heebo" pitchFamily="2" charset="-79"/>
              <a:ea typeface="Tahoma" panose="020B0604030504040204" pitchFamily="34" charset="0"/>
              <a:cs typeface="Heebo" pitchFamily="2" charset="-79"/>
            </a:endParaRPr>
          </a:p>
        </p:txBody>
      </p:sp>
      <p:sp>
        <p:nvSpPr>
          <p:cNvPr id="15" name="TextBox 14">
            <a:extLst>
              <a:ext uri="{FF2B5EF4-FFF2-40B4-BE49-F238E27FC236}">
                <a16:creationId xmlns:a16="http://schemas.microsoft.com/office/drawing/2014/main" id="{870E7E5F-3498-B8BB-9FA2-9C8595980B8A}"/>
              </a:ext>
            </a:extLst>
          </p:cNvPr>
          <p:cNvSpPr txBox="1"/>
          <p:nvPr/>
        </p:nvSpPr>
        <p:spPr>
          <a:xfrm>
            <a:off x="3544245" y="844910"/>
            <a:ext cx="8573515" cy="1623521"/>
          </a:xfrm>
          <a:prstGeom prst="rect">
            <a:avLst/>
          </a:prstGeom>
          <a:noFill/>
        </p:spPr>
        <p:txBody>
          <a:bodyPr wrap="square">
            <a:spAutoFit/>
          </a:bodyPr>
          <a:lstStyle/>
          <a:p>
            <a:pPr marL="285750" indent="-285750">
              <a:lnSpc>
                <a:spcPts val="1500"/>
              </a:lnSpc>
              <a:buFont typeface="Arial" panose="020B0604020202020204" pitchFamily="34" charset="0"/>
              <a:buChar char="•"/>
            </a:pPr>
            <a:r>
              <a:rPr lang="he-IL" sz="1050" dirty="0">
                <a:latin typeface="Heebo" pitchFamily="2" charset="-79"/>
                <a:ea typeface="Tahoma" panose="020B0604030504040204" pitchFamily="34" charset="0"/>
                <a:cs typeface="Heebo" pitchFamily="2" charset="-79"/>
              </a:rPr>
              <a:t>מנהלת אורבן95 העירונית מקדמת יוזמות ושיתופי פעולה בין יחידות עירוניות שונות ועם שותפים חיצוניים לטובת הגיל הרך, משתתפת קבועה בוועדת גיל רך ומובילה תהליך מנטורינג למנהלת מחלקת הגיל הרך הנכנסת.</a:t>
            </a:r>
          </a:p>
          <a:p>
            <a:pPr marL="285750" indent="-285750" algn="r" rtl="1">
              <a:lnSpc>
                <a:spcPts val="1500"/>
              </a:lnSpc>
              <a:buFont typeface="Arial" panose="020B0604020202020204" pitchFamily="34" charset="0"/>
              <a:buChar char="•"/>
            </a:pPr>
            <a:r>
              <a:rPr lang="he-IL" sz="1050" dirty="0">
                <a:latin typeface="Heebo" pitchFamily="2" charset="-79"/>
                <a:ea typeface="Tahoma" panose="020B0604030504040204" pitchFamily="34" charset="0"/>
                <a:cs typeface="Heebo" pitchFamily="2" charset="-79"/>
              </a:rPr>
              <a:t>פעילויות תוכן להורים וילדים בגיל הרך, הכשרות והשתלמויות לגורמי עירייה ולצוותים המקצועיים התקיימו במימון עירוני מלא ובנוכחות ראש העיר, לצד גיוס תורמים פרטיים למימון פעילויות הפוגה וחוסן לתושבים בשעת חירום.</a:t>
            </a:r>
          </a:p>
          <a:p>
            <a:pPr marL="285750" indent="-285750" algn="r" rtl="1">
              <a:lnSpc>
                <a:spcPts val="1500"/>
              </a:lnSpc>
              <a:buFont typeface="Arial" panose="020B0604020202020204" pitchFamily="34" charset="0"/>
              <a:buChar char="•"/>
            </a:pPr>
            <a:r>
              <a:rPr lang="he-IL" sz="1050" dirty="0">
                <a:latin typeface="Heebo" pitchFamily="2" charset="-79"/>
                <a:ea typeface="Tahoma" panose="020B0604030504040204" pitchFamily="34" charset="0"/>
                <a:cs typeface="Heebo" pitchFamily="2" charset="-79"/>
              </a:rPr>
              <a:t>תכנון ההתערבויות במרחב הציבורי ופיתוח המענים לתושבים, נעשה בהמשך לתהליכי שיתוף ציבור ותוך התחשבות בזרמים השונים בציבור החרדי, ובהתאם לגילי הילדים ותנאי התשתית הפיזית.</a:t>
            </a:r>
          </a:p>
          <a:p>
            <a:pPr marL="285750" indent="-285750" algn="r" rtl="1">
              <a:lnSpc>
                <a:spcPts val="1500"/>
              </a:lnSpc>
              <a:buFont typeface="Arial" panose="020B0604020202020204" pitchFamily="34" charset="0"/>
              <a:buChar char="•"/>
            </a:pPr>
            <a:r>
              <a:rPr lang="he-IL" sz="1050" dirty="0">
                <a:latin typeface="Heebo" pitchFamily="2" charset="-79"/>
                <a:ea typeface="Tahoma" panose="020B0604030504040204" pitchFamily="34" charset="0"/>
                <a:cs typeface="Heebo" pitchFamily="2" charset="-79"/>
              </a:rPr>
              <a:t>40 עובדי עירייה השתתפו בהכשרות וסיורים מקצועיים, במסגרתם רכשו ידע וכלים לקידום צרכי הגיל הרך, נחשפו ואימצו מנגנוני עבודה חדשים. שיתופי פעולה פנים-עירוניים לצד רתימת שותפים וחבירה לגורמים נוספים, הובילו לקידום מיזמים לטובת הגיל הרך.</a:t>
            </a:r>
            <a:endParaRPr lang="en-IL" sz="1050" dirty="0">
              <a:latin typeface="Heebo" pitchFamily="2" charset="-79"/>
              <a:ea typeface="Tahoma" panose="020B0604030504040204" pitchFamily="34" charset="0"/>
              <a:cs typeface="Heebo" pitchFamily="2" charset="-79"/>
            </a:endParaRPr>
          </a:p>
        </p:txBody>
      </p:sp>
      <p:sp>
        <p:nvSpPr>
          <p:cNvPr id="11" name="Rectangle 10">
            <a:extLst>
              <a:ext uri="{FF2B5EF4-FFF2-40B4-BE49-F238E27FC236}">
                <a16:creationId xmlns:a16="http://schemas.microsoft.com/office/drawing/2014/main" id="{02B9FFE2-08FD-3672-08AE-A533F1F4EE8D}"/>
              </a:ext>
            </a:extLst>
          </p:cNvPr>
          <p:cNvSpPr/>
          <p:nvPr/>
        </p:nvSpPr>
        <p:spPr>
          <a:xfrm>
            <a:off x="11734800" y="6637778"/>
            <a:ext cx="457200" cy="102109"/>
          </a:xfrm>
          <a:prstGeom prst="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6" name="מציין מיקום של מספר שקופית 5">
            <a:extLst>
              <a:ext uri="{FF2B5EF4-FFF2-40B4-BE49-F238E27FC236}">
                <a16:creationId xmlns:a16="http://schemas.microsoft.com/office/drawing/2014/main" id="{B8AA919A-630D-346C-548C-4B1DEEE0172E}"/>
              </a:ext>
            </a:extLst>
          </p:cNvPr>
          <p:cNvSpPr txBox="1">
            <a:spLocks/>
          </p:cNvSpPr>
          <p:nvPr/>
        </p:nvSpPr>
        <p:spPr>
          <a:xfrm>
            <a:off x="10706383" y="6503708"/>
            <a:ext cx="1028417"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0"/>
            <a:fld id="{199E282D-D310-42D8-B8FF-78ED45A44D81}" type="slidenum">
              <a:rPr lang="he-IL" smtClean="0">
                <a:solidFill>
                  <a:schemeClr val="tx1"/>
                </a:solidFill>
                <a:latin typeface="Heebo" pitchFamily="2" charset="-79"/>
                <a:cs typeface="Heebo" pitchFamily="2" charset="-79"/>
              </a:rPr>
              <a:pPr algn="r" rtl="0"/>
              <a:t>4</a:t>
            </a:fld>
            <a:endParaRPr lang="he-IL">
              <a:solidFill>
                <a:schemeClr val="tx1"/>
              </a:solidFill>
              <a:latin typeface="Heebo" pitchFamily="2" charset="-79"/>
              <a:cs typeface="Heebo" pitchFamily="2" charset="-79"/>
            </a:endParaRPr>
          </a:p>
        </p:txBody>
      </p:sp>
      <p:sp>
        <p:nvSpPr>
          <p:cNvPr id="18" name="TextBox 17">
            <a:extLst>
              <a:ext uri="{FF2B5EF4-FFF2-40B4-BE49-F238E27FC236}">
                <a16:creationId xmlns:a16="http://schemas.microsoft.com/office/drawing/2014/main" id="{A7F72E92-B761-DD6E-C6BD-E9949E58332C}"/>
              </a:ext>
            </a:extLst>
          </p:cNvPr>
          <p:cNvSpPr txBox="1"/>
          <p:nvPr/>
        </p:nvSpPr>
        <p:spPr>
          <a:xfrm>
            <a:off x="3544245" y="2879415"/>
            <a:ext cx="8449392" cy="738664"/>
          </a:xfrm>
          <a:prstGeom prst="rect">
            <a:avLst/>
          </a:prstGeom>
          <a:noFill/>
        </p:spPr>
        <p:txBody>
          <a:bodyPr wrap="square">
            <a:spAutoFit/>
          </a:bodyPr>
          <a:lstStyle/>
          <a:p>
            <a:r>
              <a:rPr lang="he-IL" sz="1050" dirty="0"/>
              <a:t>כ-750 מטפלות-מחנכות השתתפו בכנסים והכשרות מקצועיות, שהקנו להן ידע וכלים יישומיים לעבודה עם הגיל הרך. </a:t>
            </a:r>
            <a:endParaRPr lang="en-IL" sz="1050" dirty="0"/>
          </a:p>
          <a:p>
            <a:r>
              <a:rPr lang="he-IL" sz="1050" dirty="0"/>
              <a:t>רוב המשתתפות נתרמו בידע מקצועי, רעיונות ופרקטיקות יישומיות לעבודתן עם הגיל הרך. </a:t>
            </a:r>
            <a:endParaRPr lang="en-IL" sz="1050" dirty="0"/>
          </a:p>
          <a:p>
            <a:r>
              <a:rPr lang="he-IL" sz="1050" dirty="0"/>
              <a:t>המשתתפות דיווחו על יצירת קשרים מקצועיים ובין-אישיים, והביעו רצון להשתתף באירועים עתידיים, בהרצאות ובימי השתלמות. </a:t>
            </a:r>
            <a:endParaRPr lang="en-IL" sz="1050" dirty="0"/>
          </a:p>
          <a:p>
            <a:r>
              <a:rPr lang="he-IL" sz="1050" dirty="0"/>
              <a:t>כ-145 סטודנטים נחשפו לפעילות תוכנית אורבן95 בבית שמש במסגרת לימודיהם.</a:t>
            </a:r>
            <a:endParaRPr lang="en-IL" sz="1050" dirty="0"/>
          </a:p>
        </p:txBody>
      </p:sp>
      <p:sp>
        <p:nvSpPr>
          <p:cNvPr id="20" name="TextBox 19">
            <a:extLst>
              <a:ext uri="{FF2B5EF4-FFF2-40B4-BE49-F238E27FC236}">
                <a16:creationId xmlns:a16="http://schemas.microsoft.com/office/drawing/2014/main" id="{5F91E8E7-492D-8F8A-9B3D-72459CF6AF96}"/>
              </a:ext>
            </a:extLst>
          </p:cNvPr>
          <p:cNvSpPr txBox="1"/>
          <p:nvPr/>
        </p:nvSpPr>
        <p:spPr>
          <a:xfrm>
            <a:off x="52851" y="813538"/>
            <a:ext cx="3450772" cy="1579920"/>
          </a:xfrm>
          <a:prstGeom prst="rect">
            <a:avLst/>
          </a:prstGeom>
          <a:noFill/>
        </p:spPr>
        <p:txBody>
          <a:bodyPr wrap="square">
            <a:spAutoFit/>
          </a:bodyPr>
          <a:lstStyle/>
          <a:p>
            <a:pPr marL="285750" indent="-285750" algn="l" rtl="0">
              <a:spcBef>
                <a:spcPts val="5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EC is on the municipal agenda</a:t>
            </a:r>
          </a:p>
          <a:p>
            <a:pPr marL="285750" indent="-285750" algn="l" rtl="0">
              <a:spcBef>
                <a:spcPts val="5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Municipal officials are knowledgeable and understanding of EC needs</a:t>
            </a:r>
          </a:p>
          <a:p>
            <a:pPr marL="285750" indent="-285750" algn="l" rtl="0">
              <a:spcBef>
                <a:spcPts val="500"/>
              </a:spcBef>
              <a:buClr>
                <a:schemeClr val="bg1"/>
              </a:buClr>
              <a:buFont typeface="Wingdings" pitchFamily="2" charset="2"/>
              <a:buChar char="q"/>
            </a:pPr>
            <a:r>
              <a:rPr lang="he-IL" sz="1000" dirty="0">
                <a:solidFill>
                  <a:schemeClr val="bg1"/>
                </a:solidFill>
                <a:latin typeface="Heebo" pitchFamily="2" charset="-79"/>
                <a:ea typeface="Tahoma" panose="020B0604030504040204" pitchFamily="34" charset="0"/>
                <a:cs typeface="Heebo" pitchFamily="2" charset="-79"/>
              </a:rPr>
              <a:t>שימוש במנגנוני עבודה חדשים ופרקטיקות שיתוף ציבור</a:t>
            </a:r>
            <a:endParaRPr lang="en-US"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Inter-municipal collaborations, onboarding of external stakeholders</a:t>
            </a:r>
          </a:p>
          <a:p>
            <a:pPr marL="285750" indent="-285750" algn="l" rtl="0">
              <a:spcBef>
                <a:spcPts val="5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Providing EC contents and services with municipal investment</a:t>
            </a:r>
            <a:endParaRPr lang="he-IL" sz="1000" dirty="0">
              <a:solidFill>
                <a:schemeClr val="bg1"/>
              </a:solidFill>
              <a:latin typeface="Heebo" pitchFamily="2" charset="-79"/>
              <a:ea typeface="Tahoma" panose="020B0604030504040204" pitchFamily="34" charset="0"/>
              <a:cs typeface="Heebo" pitchFamily="2" charset="-79"/>
            </a:endParaRPr>
          </a:p>
        </p:txBody>
      </p:sp>
      <p:sp>
        <p:nvSpPr>
          <p:cNvPr id="22" name="TextBox 21">
            <a:extLst>
              <a:ext uri="{FF2B5EF4-FFF2-40B4-BE49-F238E27FC236}">
                <a16:creationId xmlns:a16="http://schemas.microsoft.com/office/drawing/2014/main" id="{1D73F6F2-0785-A229-8EFF-44397484A2CB}"/>
              </a:ext>
            </a:extLst>
          </p:cNvPr>
          <p:cNvSpPr txBox="1"/>
          <p:nvPr/>
        </p:nvSpPr>
        <p:spPr>
          <a:xfrm>
            <a:off x="3544245" y="4528921"/>
            <a:ext cx="8643540" cy="1598386"/>
          </a:xfrm>
          <a:prstGeom prst="rect">
            <a:avLst/>
          </a:prstGeom>
          <a:noFill/>
        </p:spPr>
        <p:txBody>
          <a:bodyPr wrap="square">
            <a:spAutoFit/>
          </a:bodyPr>
          <a:lstStyle/>
          <a:p>
            <a:pPr>
              <a:lnSpc>
                <a:spcPts val="1700"/>
              </a:lnSpc>
            </a:pPr>
            <a:r>
              <a:rPr lang="he-IL" sz="1050" dirty="0"/>
              <a:t>כ- 3,800 ילדים ו-1,200 הורים (רובן אימהות) השתתפו בפעילויות תוכן משותפות להורים וילדיהם (על פי עקרונות 'זעירא'), וכ- 890 תושבים (הורים וילדיהם), השתתפו בפעילויות הפוגה וחוסן, במהלך מלחמת "חרבות ברזל". </a:t>
            </a:r>
            <a:endParaRPr lang="en-IL" sz="1050" dirty="0"/>
          </a:p>
          <a:p>
            <a:pPr>
              <a:lnSpc>
                <a:spcPts val="1700"/>
              </a:lnSpc>
            </a:pPr>
            <a:r>
              <a:rPr lang="he-IL" sz="1050" dirty="0"/>
              <a:t>עבור למעלה ממחצית המשתתפים זוהי פעילות 'זעירא' ראשונה, והם מעוניינים בפעילויות נוספות.</a:t>
            </a:r>
            <a:endParaRPr lang="en-IL" sz="1050" dirty="0"/>
          </a:p>
          <a:p>
            <a:pPr>
              <a:lnSpc>
                <a:spcPts val="1700"/>
              </a:lnSpc>
            </a:pPr>
            <a:r>
              <a:rPr lang="he-IL" sz="1050" dirty="0"/>
              <a:t>ניכרת שביעות רצון גבוהה מפורמט הפעילויות (בעיקר מהקבוצות הקטנות), איכות התוכן וחומרי הפעילות, מהארגון וממקצועיות הצוות, ומתנאי המרחב הפיזי. </a:t>
            </a:r>
            <a:endParaRPr lang="en-IL" sz="1050" dirty="0"/>
          </a:p>
          <a:p>
            <a:pPr>
              <a:lnSpc>
                <a:spcPts val="1700"/>
              </a:lnSpc>
            </a:pPr>
            <a:r>
              <a:rPr lang="he-IL" sz="1050" dirty="0"/>
              <a:t>הפעילויות התקיימו בקרבת הבית, וכמענה לצרכים שהועלו במסגרת תהליכי שיתוף ציבור, מה שהגביר את תחושת אמון התושבים ברשות.</a:t>
            </a:r>
            <a:endParaRPr lang="en-IL" sz="1050" dirty="0"/>
          </a:p>
          <a:p>
            <a:pPr>
              <a:lnSpc>
                <a:spcPts val="1700"/>
              </a:lnSpc>
            </a:pPr>
            <a:r>
              <a:rPr lang="he-IL" sz="1050" dirty="0"/>
              <a:t>הפעילויות תרמו לשיפור באינטראקציה, קשר ומשחק משותף בין הורים לילדים ובין הילדים; ושיפור מיומנויות מוטוריות, רגשיות וחברתיות.</a:t>
            </a:r>
            <a:r>
              <a:rPr lang="en-US" sz="1050" dirty="0"/>
              <a:t>​</a:t>
            </a:r>
            <a:endParaRPr lang="en-IL" sz="1050" dirty="0"/>
          </a:p>
          <a:p>
            <a:pPr>
              <a:lnSpc>
                <a:spcPts val="1700"/>
              </a:lnSpc>
            </a:pPr>
            <a:r>
              <a:rPr lang="he-IL" sz="1050" dirty="0"/>
              <a:t>המשתתפים נתרמו בידע וכלים לקידום התפתחות הילד ואתגרי הורות, רעיונות למשחק משותף, חיזוק הרווחה ההורית והיכרות עם הורים אחרים בעיר.</a:t>
            </a:r>
            <a:r>
              <a:rPr lang="en-US" sz="1050" dirty="0"/>
              <a:t>​</a:t>
            </a:r>
            <a:endParaRPr lang="en-IL" sz="1050" dirty="0"/>
          </a:p>
        </p:txBody>
      </p:sp>
      <p:sp>
        <p:nvSpPr>
          <p:cNvPr id="4" name="TextBox 3">
            <a:extLst>
              <a:ext uri="{FF2B5EF4-FFF2-40B4-BE49-F238E27FC236}">
                <a16:creationId xmlns:a16="http://schemas.microsoft.com/office/drawing/2014/main" id="{2692545E-5860-3835-FFE4-B13D68A5A5C9}"/>
              </a:ext>
            </a:extLst>
          </p:cNvPr>
          <p:cNvSpPr txBox="1"/>
          <p:nvPr/>
        </p:nvSpPr>
        <p:spPr>
          <a:xfrm>
            <a:off x="54633" y="4537230"/>
            <a:ext cx="3450772" cy="2126223"/>
          </a:xfrm>
          <a:prstGeom prst="rect">
            <a:avLst/>
          </a:prstGeom>
          <a:noFill/>
        </p:spPr>
        <p:txBody>
          <a:bodyPr wrap="square">
            <a:spAutoFit/>
          </a:bodyPr>
          <a:lstStyle/>
          <a:p>
            <a:pPr marL="285750" indent="-285750" algn="r" rtl="1">
              <a:lnSpc>
                <a:spcPct val="115000"/>
              </a:lnSpc>
              <a:spcBef>
                <a:spcPts val="600"/>
              </a:spcBef>
              <a:buClr>
                <a:schemeClr val="bg1"/>
              </a:buClr>
              <a:buFont typeface="Wingdings" pitchFamily="2" charset="2"/>
              <a:buChar char="q"/>
              <a:defRPr/>
            </a:pPr>
            <a:r>
              <a:rPr lang="he-IL" sz="1000" dirty="0">
                <a:solidFill>
                  <a:schemeClr val="bg1"/>
                </a:solidFill>
                <a:latin typeface="Heebo" pitchFamily="2" charset="-79"/>
                <a:ea typeface="Tahoma" panose="020B0604030504040204" pitchFamily="34" charset="0"/>
                <a:cs typeface="Heebo" pitchFamily="2" charset="-79"/>
              </a:rPr>
              <a:t>היקף פעילויות לגיל הרך ומלוויהם תוך התאמה למגזרים השונים בעיר</a:t>
            </a:r>
          </a:p>
          <a:p>
            <a:pPr marL="285750" indent="-285750" algn="l" rtl="0">
              <a:spcBef>
                <a:spcPts val="5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Use of spaces, services consumption &amp; satisfaction</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Sense of security and safety in intervention areas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Trust in the local authority</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Familiarity with Urban95 and repeated participation</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spcAft>
                <a:spcPts val="0"/>
              </a:spcAft>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Acquiring knowledge and tools, parental well-being</a:t>
            </a:r>
          </a:p>
          <a:p>
            <a:pPr marL="285750" indent="-285750" algn="l" rtl="0">
              <a:spcBef>
                <a:spcPts val="500"/>
              </a:spcBef>
              <a:spcAft>
                <a:spcPts val="0"/>
              </a:spcAft>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Joint caregiver-child play &amp; time spent in public spaces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spcAft>
                <a:spcPts val="0"/>
              </a:spcAft>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Community and social belonging</a:t>
            </a:r>
            <a:endParaRPr lang="he-IL" sz="1000" dirty="0">
              <a:solidFill>
                <a:schemeClr val="bg1"/>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1803500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AA3C6AA-35E1-532B-84D8-EC385610B452}"/>
              </a:ext>
            </a:extLst>
          </p:cNvPr>
          <p:cNvGrpSpPr/>
          <p:nvPr/>
        </p:nvGrpSpPr>
        <p:grpSpPr>
          <a:xfrm>
            <a:off x="871755" y="495670"/>
            <a:ext cx="2308146" cy="1252068"/>
            <a:chOff x="1234958" y="231839"/>
            <a:chExt cx="2308146" cy="1252068"/>
          </a:xfrm>
        </p:grpSpPr>
        <p:sp>
          <p:nvSpPr>
            <p:cNvPr id="15" name="Freeform 14">
              <a:extLst>
                <a:ext uri="{FF2B5EF4-FFF2-40B4-BE49-F238E27FC236}">
                  <a16:creationId xmlns:a16="http://schemas.microsoft.com/office/drawing/2014/main" id="{70395950-3B09-C63B-0220-EE2116F633A1}"/>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16" name="Graphic 12">
              <a:extLst>
                <a:ext uri="{FF2B5EF4-FFF2-40B4-BE49-F238E27FC236}">
                  <a16:creationId xmlns:a16="http://schemas.microsoft.com/office/drawing/2014/main" id="{66E1BC57-838E-3969-0266-239B70F3C7C8}"/>
                </a:ext>
              </a:extLst>
            </p:cNvPr>
            <p:cNvGrpSpPr/>
            <p:nvPr/>
          </p:nvGrpSpPr>
          <p:grpSpPr>
            <a:xfrm>
              <a:off x="1464180" y="447542"/>
              <a:ext cx="935291" cy="1036365"/>
              <a:chOff x="1464180" y="447542"/>
              <a:chExt cx="935291" cy="1036365"/>
            </a:xfrm>
          </p:grpSpPr>
          <p:sp>
            <p:nvSpPr>
              <p:cNvPr id="17" name="Freeform 16">
                <a:extLst>
                  <a:ext uri="{FF2B5EF4-FFF2-40B4-BE49-F238E27FC236}">
                    <a16:creationId xmlns:a16="http://schemas.microsoft.com/office/drawing/2014/main" id="{FF3764F5-344B-E380-80DF-0BBCF8DECE0C}"/>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18" name="Freeform 17">
                <a:extLst>
                  <a:ext uri="{FF2B5EF4-FFF2-40B4-BE49-F238E27FC236}">
                    <a16:creationId xmlns:a16="http://schemas.microsoft.com/office/drawing/2014/main" id="{10B71913-B484-995B-4C5B-F2249B6386C3}"/>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19" name="Freeform 18">
                <a:extLst>
                  <a:ext uri="{FF2B5EF4-FFF2-40B4-BE49-F238E27FC236}">
                    <a16:creationId xmlns:a16="http://schemas.microsoft.com/office/drawing/2014/main" id="{92904471-3AD1-3254-3B88-4FA05ED19183}"/>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0" name="Freeform 19">
                <a:extLst>
                  <a:ext uri="{FF2B5EF4-FFF2-40B4-BE49-F238E27FC236}">
                    <a16:creationId xmlns:a16="http://schemas.microsoft.com/office/drawing/2014/main" id="{ADFF94A8-BBC1-72FA-8A08-55B7316D8112}"/>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21" name="Graphic 12">
              <a:extLst>
                <a:ext uri="{FF2B5EF4-FFF2-40B4-BE49-F238E27FC236}">
                  <a16:creationId xmlns:a16="http://schemas.microsoft.com/office/drawing/2014/main" id="{6BE09F7C-3EB2-B9FE-AD24-F5EDD42AA594}"/>
                </a:ext>
              </a:extLst>
            </p:cNvPr>
            <p:cNvGrpSpPr/>
            <p:nvPr/>
          </p:nvGrpSpPr>
          <p:grpSpPr>
            <a:xfrm>
              <a:off x="2278365" y="447542"/>
              <a:ext cx="935291" cy="1036365"/>
              <a:chOff x="2278365" y="447542"/>
              <a:chExt cx="935291" cy="1036365"/>
            </a:xfrm>
          </p:grpSpPr>
          <p:sp>
            <p:nvSpPr>
              <p:cNvPr id="22" name="Freeform 21">
                <a:extLst>
                  <a:ext uri="{FF2B5EF4-FFF2-40B4-BE49-F238E27FC236}">
                    <a16:creationId xmlns:a16="http://schemas.microsoft.com/office/drawing/2014/main" id="{BFB5D5EA-11CA-51D0-D8D9-901A3701D083}"/>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23" name="Freeform 22">
                <a:extLst>
                  <a:ext uri="{FF2B5EF4-FFF2-40B4-BE49-F238E27FC236}">
                    <a16:creationId xmlns:a16="http://schemas.microsoft.com/office/drawing/2014/main" id="{0F4573F2-0861-CEAE-A6EF-2BD08327E351}"/>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24" name="Freeform 23">
                <a:extLst>
                  <a:ext uri="{FF2B5EF4-FFF2-40B4-BE49-F238E27FC236}">
                    <a16:creationId xmlns:a16="http://schemas.microsoft.com/office/drawing/2014/main" id="{F370C00D-9036-1D70-DD7D-BB4D84EDCA27}"/>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5" name="Freeform 24">
                <a:extLst>
                  <a:ext uri="{FF2B5EF4-FFF2-40B4-BE49-F238E27FC236}">
                    <a16:creationId xmlns:a16="http://schemas.microsoft.com/office/drawing/2014/main" id="{6853ED07-BA8F-1C7D-42F3-AB4989D69275}"/>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26" name="Freeform 25">
              <a:extLst>
                <a:ext uri="{FF2B5EF4-FFF2-40B4-BE49-F238E27FC236}">
                  <a16:creationId xmlns:a16="http://schemas.microsoft.com/office/drawing/2014/main" id="{407CF2DB-2342-10C7-472D-69D3F430486F}"/>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27" name="Freeform 26">
              <a:extLst>
                <a:ext uri="{FF2B5EF4-FFF2-40B4-BE49-F238E27FC236}">
                  <a16:creationId xmlns:a16="http://schemas.microsoft.com/office/drawing/2014/main" id="{235AA449-EE96-E236-3C80-793F20033360}"/>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graphicFrame>
        <p:nvGraphicFramePr>
          <p:cNvPr id="2" name="Table 1">
            <a:extLst>
              <a:ext uri="{FF2B5EF4-FFF2-40B4-BE49-F238E27FC236}">
                <a16:creationId xmlns:a16="http://schemas.microsoft.com/office/drawing/2014/main" id="{6814F870-C46C-5697-FA49-9A6103B20323}"/>
              </a:ext>
            </a:extLst>
          </p:cNvPr>
          <p:cNvGraphicFramePr>
            <a:graphicFrameLocks noGrp="1"/>
          </p:cNvGraphicFramePr>
          <p:nvPr>
            <p:extLst>
              <p:ext uri="{D42A27DB-BD31-4B8C-83A1-F6EECF244321}">
                <p14:modId xmlns:p14="http://schemas.microsoft.com/office/powerpoint/2010/main" val="3405997004"/>
              </p:ext>
            </p:extLst>
          </p:nvPr>
        </p:nvGraphicFramePr>
        <p:xfrm>
          <a:off x="871756" y="1813899"/>
          <a:ext cx="10704349" cy="4000093"/>
        </p:xfrm>
        <a:graphic>
          <a:graphicData uri="http://schemas.openxmlformats.org/drawingml/2006/table">
            <a:tbl>
              <a:tblPr>
                <a:tableStyleId>{5940675A-B579-460E-94D1-54222C63F5DA}</a:tableStyleId>
              </a:tblPr>
              <a:tblGrid>
                <a:gridCol w="1039551">
                  <a:extLst>
                    <a:ext uri="{9D8B030D-6E8A-4147-A177-3AD203B41FA5}">
                      <a16:colId xmlns:a16="http://schemas.microsoft.com/office/drawing/2014/main" val="640704933"/>
                    </a:ext>
                  </a:extLst>
                </a:gridCol>
                <a:gridCol w="1015940">
                  <a:extLst>
                    <a:ext uri="{9D8B030D-6E8A-4147-A177-3AD203B41FA5}">
                      <a16:colId xmlns:a16="http://schemas.microsoft.com/office/drawing/2014/main" val="2889503607"/>
                    </a:ext>
                  </a:extLst>
                </a:gridCol>
                <a:gridCol w="1188162">
                  <a:extLst>
                    <a:ext uri="{9D8B030D-6E8A-4147-A177-3AD203B41FA5}">
                      <a16:colId xmlns:a16="http://schemas.microsoft.com/office/drawing/2014/main" val="4234981433"/>
                    </a:ext>
                  </a:extLst>
                </a:gridCol>
                <a:gridCol w="1188162">
                  <a:extLst>
                    <a:ext uri="{9D8B030D-6E8A-4147-A177-3AD203B41FA5}">
                      <a16:colId xmlns:a16="http://schemas.microsoft.com/office/drawing/2014/main" val="4082417222"/>
                    </a:ext>
                  </a:extLst>
                </a:gridCol>
                <a:gridCol w="1378923">
                  <a:extLst>
                    <a:ext uri="{9D8B030D-6E8A-4147-A177-3AD203B41FA5}">
                      <a16:colId xmlns:a16="http://schemas.microsoft.com/office/drawing/2014/main" val="3563947617"/>
                    </a:ext>
                  </a:extLst>
                </a:gridCol>
                <a:gridCol w="1475569">
                  <a:extLst>
                    <a:ext uri="{9D8B030D-6E8A-4147-A177-3AD203B41FA5}">
                      <a16:colId xmlns:a16="http://schemas.microsoft.com/office/drawing/2014/main" val="2505817973"/>
                    </a:ext>
                  </a:extLst>
                </a:gridCol>
                <a:gridCol w="1131943">
                  <a:extLst>
                    <a:ext uri="{9D8B030D-6E8A-4147-A177-3AD203B41FA5}">
                      <a16:colId xmlns:a16="http://schemas.microsoft.com/office/drawing/2014/main" val="3011469073"/>
                    </a:ext>
                  </a:extLst>
                </a:gridCol>
                <a:gridCol w="1072932">
                  <a:extLst>
                    <a:ext uri="{9D8B030D-6E8A-4147-A177-3AD203B41FA5}">
                      <a16:colId xmlns:a16="http://schemas.microsoft.com/office/drawing/2014/main" val="3967811799"/>
                    </a:ext>
                  </a:extLst>
                </a:gridCol>
                <a:gridCol w="1213167">
                  <a:extLst>
                    <a:ext uri="{9D8B030D-6E8A-4147-A177-3AD203B41FA5}">
                      <a16:colId xmlns:a16="http://schemas.microsoft.com/office/drawing/2014/main" val="501177344"/>
                    </a:ext>
                  </a:extLst>
                </a:gridCol>
              </a:tblGrid>
              <a:tr h="451759">
                <a:tc>
                  <a:txBody>
                    <a:bodyPr/>
                    <a:lstStyle/>
                    <a:p>
                      <a:pPr marL="0" algn="ctr" defTabSz="914400" rtl="0" eaLnBrk="1" latinLnBrk="0" hangingPunct="1"/>
                      <a:endParaRPr lang="he-IL" sz="1100" b="0">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הכשרת 'כשקהילה פוגשת מרחב'</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קורס</a:t>
                      </a:r>
                      <a:r>
                        <a:rPr lang="en-US" sz="1100" b="1">
                          <a:solidFill>
                            <a:schemeClr val="bg1"/>
                          </a:solidFill>
                          <a:latin typeface="Heebo" pitchFamily="2" charset="-79"/>
                          <a:ea typeface="Tahoma" panose="020B0604030504040204" pitchFamily="34" charset="0"/>
                          <a:cs typeface="Heebo" pitchFamily="2" charset="-79"/>
                        </a:rPr>
                        <a:t>We Plan </a:t>
                      </a:r>
                      <a:r>
                        <a:rPr lang="he-IL" sz="1100" b="1">
                          <a:solidFill>
                            <a:schemeClr val="bg1"/>
                          </a:solidFill>
                          <a:latin typeface="Heebo" pitchFamily="2" charset="-79"/>
                          <a:ea typeface="Tahoma" panose="020B0604030504040204" pitchFamily="34" charset="0"/>
                          <a:cs typeface="Heebo" pitchFamily="2" charset="-79"/>
                        </a:rPr>
                        <a:t> -בצלאל השלוחה החרדית</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גינה קהילתית בטיפת חלב </a:t>
                      </a:r>
                      <a:br>
                        <a:rPr lang="en-US" sz="1100" b="1">
                          <a:solidFill>
                            <a:schemeClr val="bg1"/>
                          </a:solidFill>
                          <a:latin typeface="Heebo" pitchFamily="2" charset="-79"/>
                          <a:ea typeface="Tahoma" panose="020B0604030504040204" pitchFamily="34" charset="0"/>
                          <a:cs typeface="Heebo" pitchFamily="2" charset="-79"/>
                        </a:rPr>
                      </a:br>
                      <a:r>
                        <a:rPr lang="he-IL" sz="1100" b="1">
                          <a:solidFill>
                            <a:schemeClr val="bg1"/>
                          </a:solidFill>
                          <a:latin typeface="Heebo" pitchFamily="2" charset="-79"/>
                          <a:ea typeface="Tahoma" panose="020B0604030504040204" pitchFamily="34" charset="0"/>
                          <a:cs typeface="Heebo" pitchFamily="2" charset="-79"/>
                        </a:rPr>
                        <a:t>קריה חרדית</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הכשרת מטפלות – כנסים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מתנ"ס נייד ג'1 – </a:t>
                      </a:r>
                      <a:br>
                        <a:rPr lang="en-US" sz="1100" b="1">
                          <a:solidFill>
                            <a:schemeClr val="bg1"/>
                          </a:solidFill>
                          <a:latin typeface="Heebo" pitchFamily="2" charset="-79"/>
                          <a:ea typeface="Tahoma" panose="020B0604030504040204" pitchFamily="34" charset="0"/>
                          <a:cs typeface="Heebo" pitchFamily="2" charset="-79"/>
                        </a:rPr>
                      </a:br>
                      <a:r>
                        <a:rPr lang="he-IL" sz="1100" b="1">
                          <a:solidFill>
                            <a:schemeClr val="bg1"/>
                          </a:solidFill>
                          <a:latin typeface="Heebo" pitchFamily="2" charset="-79"/>
                          <a:ea typeface="Tahoma" panose="020B0604030504040204" pitchFamily="34" charset="0"/>
                          <a:cs typeface="Heebo" pitchFamily="2" charset="-79"/>
                        </a:rPr>
                        <a:t>תוצר סדנת 'רשות פוגשת קהילה'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a:ea typeface="Tahoma"/>
                          <a:cs typeface="Heebo"/>
                        </a:rPr>
                        <a:t>פעילויות 'זעירא בשכונות'</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a:ea typeface="Tahoma"/>
                          <a:cs typeface="Heebo"/>
                        </a:rPr>
                        <a:t>הרצאת </a:t>
                      </a:r>
                      <a:br>
                        <a:rPr lang="en-US" sz="1100" b="1">
                          <a:solidFill>
                            <a:schemeClr val="bg1"/>
                          </a:solidFill>
                          <a:latin typeface="Heebo"/>
                          <a:ea typeface="Tahoma"/>
                          <a:cs typeface="Heebo"/>
                        </a:rPr>
                      </a:br>
                      <a:r>
                        <a:rPr lang="he-IL" sz="1100" b="1">
                          <a:solidFill>
                            <a:schemeClr val="bg1"/>
                          </a:solidFill>
                          <a:latin typeface="Heebo"/>
                          <a:ea typeface="Tahoma"/>
                          <a:cs typeface="Heebo"/>
                        </a:rPr>
                        <a:t>'הורות מיטיבה בזמן מלחמה'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a:ea typeface="Tahoma"/>
                          <a:cs typeface="Heebo"/>
                        </a:rPr>
                        <a:t>סיור צוות אורבן95 עירוני לירושלים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764977">
                <a:tc>
                  <a:txBody>
                    <a:bodyPr/>
                    <a:lstStyle/>
                    <a:p>
                      <a:pPr algn="l" rtl="1"/>
                      <a:r>
                        <a:rPr lang="en-GB" sz="1100" b="1" dirty="0">
                          <a:solidFill>
                            <a:srgbClr val="40A8AD"/>
                          </a:solidFill>
                          <a:latin typeface="Heebo" pitchFamily="2" charset="-79"/>
                          <a:ea typeface="Tahoma" panose="020B0604030504040204" pitchFamily="34" charset="0"/>
                          <a:cs typeface="Heebo" pitchFamily="2" charset="-79"/>
                        </a:rPr>
                        <a:t>Interviews </a:t>
                      </a:r>
                      <a:endParaRPr lang="he-IL" sz="1100" b="1"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panose="020B0604030504040204" pitchFamily="34" charset="0"/>
                          <a:cs typeface="Heebo" pitchFamily="2" charset="-79"/>
                        </a:rPr>
                        <a:t>ראיון עם מרצת הקורס</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a:latin typeface="Heebo" pitchFamily="2" charset="-79"/>
                          <a:ea typeface="Tahoma" panose="020B0604030504040204" pitchFamily="34" charset="0"/>
                          <a:cs typeface="Heebo" pitchFamily="2" charset="-79"/>
                        </a:rPr>
                        <a:t>ראיון עם מובילת הקבוצה</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e-IL" sz="1100" kern="1200">
                        <a:solidFill>
                          <a:schemeClr val="tx1"/>
                        </a:solidFill>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extLst>
                  <a:ext uri="{0D108BD9-81ED-4DB2-BD59-A6C34878D82A}">
                    <a16:rowId xmlns:a16="http://schemas.microsoft.com/office/drawing/2014/main" val="4114306455"/>
                  </a:ext>
                </a:extLst>
              </a:tr>
              <a:tr h="764977">
                <a:tc>
                  <a:txBody>
                    <a:bodyPr/>
                    <a:lstStyle/>
                    <a:p>
                      <a:pPr algn="l" rtl="1"/>
                      <a:r>
                        <a:rPr lang="en-GB" sz="1100" b="1" dirty="0">
                          <a:solidFill>
                            <a:srgbClr val="40A8AD"/>
                          </a:solidFill>
                          <a:latin typeface="Heebo"/>
                          <a:ea typeface="Tahoma"/>
                          <a:cs typeface="Heebo"/>
                        </a:rPr>
                        <a:t>Focus Groups</a:t>
                      </a:r>
                      <a:endParaRPr lang="he-IL" sz="1100" b="1" dirty="0">
                        <a:solidFill>
                          <a:srgbClr val="40A8AD"/>
                        </a:solidFill>
                        <a:latin typeface="Heebo"/>
                        <a:ea typeface="Tahoma"/>
                        <a:cs typeface="Heebo"/>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r>
                        <a:rPr lang="en-US" sz="1100">
                          <a:latin typeface="Heebo" pitchFamily="2" charset="-79"/>
                          <a:ea typeface="Tahoma" panose="020B0604030504040204" pitchFamily="34" charset="0"/>
                          <a:cs typeface="Heebo" pitchFamily="2" charset="-79"/>
                        </a:rPr>
                        <a:t>N=9</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ctr" defTabSz="914400" rtl="1" eaLnBrk="1" latinLnBrk="0" hangingPunct="1"/>
                      <a:endParaRPr lang="he-IL" sz="1100" kern="1200">
                        <a:solidFill>
                          <a:schemeClr val="tx1"/>
                        </a:solidFill>
                        <a:highlight>
                          <a:srgbClr val="808080"/>
                        </a:highlight>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r>
                        <a:rPr lang="en-GB" sz="1100">
                          <a:latin typeface="Heebo" pitchFamily="2" charset="-79"/>
                          <a:ea typeface="Tahoma" panose="020B0604030504040204" pitchFamily="34" charset="0"/>
                          <a:cs typeface="Heebo" pitchFamily="2" charset="-79"/>
                        </a:rPr>
                        <a:t>N=8</a:t>
                      </a:r>
                    </a:p>
                    <a:p>
                      <a:pPr algn="ctr" rtl="1"/>
                      <a:r>
                        <a:rPr lang="he-IL" sz="1100" kern="1200">
                          <a:solidFill>
                            <a:schemeClr val="tx1"/>
                          </a:solidFill>
                          <a:latin typeface="Heebo" pitchFamily="2" charset="-79"/>
                          <a:ea typeface="Tahoma" panose="020B0604030504040204" pitchFamily="34" charset="0"/>
                          <a:cs typeface="Heebo" pitchFamily="2" charset="-79"/>
                        </a:rPr>
                        <a:t>תושבות השכונה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r>
                        <a:rPr lang="en-GB" sz="1100">
                          <a:latin typeface="Heebo" pitchFamily="2" charset="-79"/>
                          <a:ea typeface="Tahoma" panose="020B0604030504040204" pitchFamily="34" charset="0"/>
                          <a:cs typeface="Heebo" pitchFamily="2" charset="-79"/>
                        </a:rPr>
                        <a:t> </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1" eaLnBrk="1" latinLnBrk="0" hangingPunct="1"/>
                      <a:endParaRPr lang="he-IL" sz="1100" kern="1200">
                        <a:solidFill>
                          <a:schemeClr val="tx1"/>
                        </a:solidFill>
                        <a:latin typeface="Heebo" pitchFamily="2" charset="-79"/>
                        <a:ea typeface="Tahoma" panose="020B0604030504040204" pitchFamily="34" charset="0"/>
                        <a:cs typeface="Heebo" pitchFamily="2" charset="-79"/>
                      </a:endParaRPr>
                    </a:p>
                    <a:p>
                      <a:pPr marL="0" algn="ctr" defTabSz="914400" rtl="1" eaLnBrk="1" latinLnBrk="0" hangingPunct="1"/>
                      <a:endParaRPr lang="he-IL" sz="1100" kern="1200">
                        <a:solidFill>
                          <a:schemeClr val="tx1"/>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1" eaLnBrk="1" latinLnBrk="0" hangingPunct="1"/>
                      <a:endParaRPr lang="he-IL" sz="1100" kern="1200">
                        <a:solidFill>
                          <a:schemeClr val="tx1"/>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1" eaLnBrk="1" latinLnBrk="0" hangingPunct="1"/>
                      <a:endParaRPr lang="he-IL" sz="1100" kern="1200">
                        <a:solidFill>
                          <a:schemeClr val="tx1"/>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1" eaLnBrk="1" latinLnBrk="0" hangingPunct="1"/>
                      <a:endParaRPr lang="he-IL" sz="1100" kern="1200">
                        <a:solidFill>
                          <a:schemeClr val="tx1"/>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extLst>
                  <a:ext uri="{0D108BD9-81ED-4DB2-BD59-A6C34878D82A}">
                    <a16:rowId xmlns:a16="http://schemas.microsoft.com/office/drawing/2014/main" val="3872306877"/>
                  </a:ext>
                </a:extLst>
              </a:tr>
              <a:tr h="764977">
                <a:tc>
                  <a:txBody>
                    <a:bodyPr/>
                    <a:lstStyle/>
                    <a:p>
                      <a:pPr algn="l" rtl="1"/>
                      <a:r>
                        <a:rPr lang="en-GB" sz="1100" b="1" dirty="0">
                          <a:solidFill>
                            <a:srgbClr val="40A8AD"/>
                          </a:solidFill>
                          <a:latin typeface="Heebo" pitchFamily="2" charset="-79"/>
                          <a:ea typeface="Tahoma" panose="020B0604030504040204" pitchFamily="34" charset="0"/>
                          <a:cs typeface="Heebo" pitchFamily="2" charset="-79"/>
                        </a:rPr>
                        <a:t>Surveys</a:t>
                      </a:r>
                      <a:endParaRPr lang="he-IL" sz="1100" b="1"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r>
                        <a:rPr lang="en-US" sz="1100">
                          <a:latin typeface="Heebo" pitchFamily="2" charset="-79"/>
                          <a:ea typeface="Tahoma" panose="020B0604030504040204" pitchFamily="34" charset="0"/>
                          <a:cs typeface="Heebo" pitchFamily="2" charset="-79"/>
                        </a:rPr>
                        <a:t>N=14 </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kern="1200">
                          <a:solidFill>
                            <a:schemeClr val="tx1"/>
                          </a:solidFill>
                          <a:latin typeface="Heebo" pitchFamily="2" charset="-79"/>
                          <a:ea typeface="Tahoma" panose="020B0604030504040204" pitchFamily="34" charset="0"/>
                          <a:cs typeface="Heebo" pitchFamily="2" charset="-79"/>
                        </a:rPr>
                        <a:t>N=10</a:t>
                      </a:r>
                      <a:r>
                        <a:rPr lang="he-IL" sz="1100" kern="1200">
                          <a:solidFill>
                            <a:schemeClr val="tx1"/>
                          </a:solidFill>
                          <a:latin typeface="Heebo" pitchFamily="2" charset="-79"/>
                          <a:ea typeface="Tahoma" panose="020B0604030504040204" pitchFamily="34" charset="0"/>
                          <a:cs typeface="Heebo" pitchFamily="2" charset="-79"/>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panose="020B0604030504040204" pitchFamily="34" charset="0"/>
                          <a:cs typeface="Heebo" pitchFamily="2" charset="-79"/>
                        </a:rPr>
                        <a:t>מחזור ב'</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endParaRPr lang="he-IL" sz="1100">
                        <a:solidFill>
                          <a:schemeClr val="tx1"/>
                        </a:solidFill>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r>
                        <a:rPr lang="en-GB" sz="1100">
                          <a:latin typeface="Heebo" pitchFamily="2" charset="-79"/>
                          <a:ea typeface="Tahoma" panose="020B0604030504040204" pitchFamily="34" charset="0"/>
                          <a:cs typeface="Heebo" pitchFamily="2" charset="-79"/>
                        </a:rPr>
                        <a:t>N=25 </a:t>
                      </a:r>
                      <a:r>
                        <a:rPr lang="he-IL" sz="1100">
                          <a:latin typeface="Heebo" pitchFamily="2" charset="-79"/>
                          <a:ea typeface="Tahoma" panose="020B0604030504040204" pitchFamily="34" charset="0"/>
                          <a:cs typeface="Heebo" pitchFamily="2" charset="-79"/>
                        </a:rPr>
                        <a:t> </a:t>
                      </a:r>
                      <a:r>
                        <a:rPr lang="en-IE" sz="1100">
                          <a:latin typeface="Heebo" pitchFamily="2" charset="-79"/>
                          <a:ea typeface="Tahoma" panose="020B0604030504040204" pitchFamily="34" charset="0"/>
                          <a:cs typeface="Heebo" pitchFamily="2" charset="-79"/>
                        </a:rPr>
                        <a:t> </a:t>
                      </a:r>
                      <a:r>
                        <a:rPr lang="he-IL" sz="1100">
                          <a:latin typeface="Heebo" pitchFamily="2" charset="-79"/>
                          <a:ea typeface="Tahoma" panose="020B0604030504040204" pitchFamily="34" charset="0"/>
                          <a:cs typeface="Heebo" pitchFamily="2" charset="-79"/>
                        </a:rPr>
                        <a:t>'תזונה נכונה'</a:t>
                      </a:r>
                    </a:p>
                    <a:p>
                      <a:pPr algn="ctr" rtl="1"/>
                      <a:r>
                        <a:rPr lang="he-IL" sz="1100">
                          <a:latin typeface="Heebo" pitchFamily="2" charset="-79"/>
                          <a:ea typeface="Tahoma" panose="020B0604030504040204" pitchFamily="34" charset="0"/>
                          <a:cs typeface="Heebo" pitchFamily="2" charset="-79"/>
                        </a:rPr>
                        <a:t>59=</a:t>
                      </a:r>
                      <a:r>
                        <a:rPr lang="en-IE" sz="1100">
                          <a:latin typeface="Heebo" pitchFamily="2" charset="-79"/>
                          <a:ea typeface="Tahoma" panose="020B0604030504040204" pitchFamily="34" charset="0"/>
                          <a:cs typeface="Heebo" pitchFamily="2" charset="-79"/>
                        </a:rPr>
                        <a:t>  </a:t>
                      </a:r>
                      <a:r>
                        <a:rPr lang="en-GB" sz="1100">
                          <a:latin typeface="Heebo" pitchFamily="2" charset="-79"/>
                          <a:ea typeface="Tahoma" panose="020B0604030504040204" pitchFamily="34" charset="0"/>
                          <a:cs typeface="Heebo" pitchFamily="2" charset="-79"/>
                        </a:rPr>
                        <a:t>N</a:t>
                      </a:r>
                      <a:r>
                        <a:rPr lang="he-IL" sz="1100">
                          <a:latin typeface="Heebo" pitchFamily="2" charset="-79"/>
                          <a:ea typeface="Tahoma" panose="020B0604030504040204" pitchFamily="34" charset="0"/>
                          <a:cs typeface="Heebo" pitchFamily="2" charset="-79"/>
                        </a:rPr>
                        <a:t>'כוח לגדול'</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a:latin typeface="Heebo" pitchFamily="2" charset="-79"/>
                          <a:ea typeface="Tahoma" panose="020B0604030504040204" pitchFamily="34" charset="0"/>
                          <a:cs typeface="Heebo" pitchFamily="2" charset="-79"/>
                        </a:rPr>
                        <a:t>N=22</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a:latin typeface="Heebo" pitchFamily="2" charset="-79"/>
                          <a:ea typeface="Tahoma" panose="020B0604030504040204" pitchFamily="34" charset="0"/>
                          <a:cs typeface="Heebo" pitchFamily="2" charset="-79"/>
                        </a:rPr>
                        <a:t>N=28</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kern="1200">
                          <a:solidFill>
                            <a:schemeClr val="tx1"/>
                          </a:solidFill>
                          <a:latin typeface="Heebo" pitchFamily="2" charset="-79"/>
                          <a:ea typeface="Tahoma" panose="020B0604030504040204" pitchFamily="34" charset="0"/>
                          <a:cs typeface="Heebo" pitchFamily="2" charset="-79"/>
                        </a:rPr>
                        <a:t>N=19</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kern="1200">
                          <a:solidFill>
                            <a:schemeClr val="tx1"/>
                          </a:solidFill>
                          <a:latin typeface="Heebo" pitchFamily="2" charset="-79"/>
                          <a:ea typeface="Tahoma" panose="020B0604030504040204" pitchFamily="34" charset="0"/>
                          <a:cs typeface="Heebo" pitchFamily="2" charset="-79"/>
                        </a:rPr>
                        <a:t>N=10</a:t>
                      </a:r>
                      <a:r>
                        <a:rPr lang="he-IL" sz="1100" kern="1200">
                          <a:solidFill>
                            <a:schemeClr val="tx1"/>
                          </a:solidFill>
                          <a:latin typeface="Heebo" pitchFamily="2" charset="-79"/>
                          <a:ea typeface="Tahoma" panose="020B0604030504040204" pitchFamily="34" charset="0"/>
                          <a:cs typeface="Heebo" pitchFamily="2" charset="-79"/>
                        </a:rPr>
                        <a:t> </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582304459"/>
                  </a:ext>
                </a:extLst>
              </a:tr>
              <a:tr h="1110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rgbClr val="40A8AD"/>
                          </a:solidFill>
                          <a:latin typeface="Heebo" pitchFamily="2" charset="-79"/>
                          <a:ea typeface="Tahoma" panose="020B0604030504040204" pitchFamily="34" charset="0"/>
                          <a:cs typeface="Heebo" pitchFamily="2" charset="-79"/>
                        </a:rPr>
                        <a:t>Formative Evaluation, Strategic Consulting and </a:t>
                      </a:r>
                      <a:r>
                        <a:rPr lang="en-US" sz="1100" b="1" kern="1200" dirty="0">
                          <a:solidFill>
                            <a:srgbClr val="40A8AD"/>
                          </a:solidFill>
                          <a:latin typeface="Heebo" pitchFamily="2" charset="-79"/>
                          <a:ea typeface="Tahoma" panose="020B0604030504040204" pitchFamily="34" charset="0"/>
                          <a:cs typeface="Heebo" pitchFamily="2" charset="-79"/>
                        </a:rPr>
                        <a:t>Capacity Building</a:t>
                      </a:r>
                      <a:endParaRPr lang="he-IL" sz="1100" b="1" kern="1200"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panose="020B0604030504040204" pitchFamily="34" charset="0"/>
                          <a:cs typeface="Heebo" pitchFamily="2" charset="-79"/>
                        </a:rPr>
                        <a:t>ניתוח מסמכים וחומרים מהתוכנית</a:t>
                      </a:r>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panose="020B0604030504040204" pitchFamily="34" charset="0"/>
                          <a:cs typeface="Heebo" pitchFamily="2" charset="-79"/>
                        </a:rPr>
                        <a:t>ניתוח תוצרים מהתוכנית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latin typeface="Heebo" pitchFamily="2" charset="-79"/>
                          <a:ea typeface="Tahoma" panose="020B0604030504040204" pitchFamily="34" charset="0"/>
                          <a:cs typeface="Heebo" pitchFamily="2" charset="-79"/>
                        </a:rPr>
                        <a:t>Formative evaluation and strategic consulting: providing raw data from evaluation actions for immediate implementation recommendations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latin typeface="Heebo" pitchFamily="2" charset="-79"/>
                          <a:ea typeface="Tahoma" panose="020B0604030504040204" pitchFamily="34" charset="0"/>
                          <a:cs typeface="Heebo" pitchFamily="2" charset="-79"/>
                        </a:rPr>
                        <a:t>Capacity building: guiding of Urban95 Beit Shemesh municipal manager in surveys’ data analysis and deriving insights </a:t>
                      </a:r>
                      <a:br>
                        <a:rPr lang="en-GB" sz="1100" dirty="0">
                          <a:solidFill>
                            <a:schemeClr val="tx1"/>
                          </a:solidFill>
                          <a:latin typeface="Heebo" pitchFamily="2" charset="-79"/>
                          <a:ea typeface="Tahoma" panose="020B0604030504040204" pitchFamily="34" charset="0"/>
                          <a:cs typeface="Heebo" pitchFamily="2" charset="-79"/>
                        </a:rPr>
                      </a:br>
                      <a:r>
                        <a:rPr lang="en-GB" sz="1100" dirty="0">
                          <a:solidFill>
                            <a:schemeClr val="tx1"/>
                          </a:solidFill>
                          <a:latin typeface="Heebo" pitchFamily="2" charset="-79"/>
                          <a:ea typeface="Tahoma" panose="020B0604030504040204" pitchFamily="34" charset="0"/>
                          <a:cs typeface="Heebo" pitchFamily="2" charset="-79"/>
                        </a:rPr>
                        <a:t>and accompanying in independent development of questionaries</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1"/>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1"/>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marL="0" algn="ctr" defTabSz="914400" rtl="0" eaLnBrk="1" latinLnBrk="0" hangingPunct="1"/>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94932541"/>
                  </a:ext>
                </a:extLst>
              </a:tr>
            </a:tbl>
          </a:graphicData>
        </a:graphic>
      </p:graphicFrame>
      <p:sp>
        <p:nvSpPr>
          <p:cNvPr id="6" name="TextBox 5">
            <a:extLst>
              <a:ext uri="{FF2B5EF4-FFF2-40B4-BE49-F238E27FC236}">
                <a16:creationId xmlns:a16="http://schemas.microsoft.com/office/drawing/2014/main" id="{7CE001C6-FCEA-C43F-D90A-DD66F8399927}"/>
              </a:ext>
            </a:extLst>
          </p:cNvPr>
          <p:cNvSpPr txBox="1"/>
          <p:nvPr/>
        </p:nvSpPr>
        <p:spPr>
          <a:xfrm>
            <a:off x="3327147" y="537349"/>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dirty="0">
                <a:solidFill>
                  <a:srgbClr val="40A8AD"/>
                </a:solidFill>
              </a:rPr>
              <a:t>Research Work Plan – Evaluation actions in 2023</a:t>
            </a:r>
            <a:endParaRPr lang="he-IL" dirty="0">
              <a:solidFill>
                <a:srgbClr val="40A8AD"/>
              </a:solidFill>
            </a:endParaRPr>
          </a:p>
        </p:txBody>
      </p:sp>
      <p:sp>
        <p:nvSpPr>
          <p:cNvPr id="7" name="TextBox 6">
            <a:extLst>
              <a:ext uri="{FF2B5EF4-FFF2-40B4-BE49-F238E27FC236}">
                <a16:creationId xmlns:a16="http://schemas.microsoft.com/office/drawing/2014/main" id="{9BBE332B-A0CA-57C7-8724-85E4D74A3D2B}"/>
              </a:ext>
            </a:extLst>
          </p:cNvPr>
          <p:cNvSpPr txBox="1"/>
          <p:nvPr/>
        </p:nvSpPr>
        <p:spPr>
          <a:xfrm>
            <a:off x="3686642" y="1236867"/>
            <a:ext cx="7949499" cy="297774"/>
          </a:xfrm>
          <a:prstGeom prst="rect">
            <a:avLst/>
          </a:prstGeom>
          <a:noFill/>
        </p:spPr>
        <p:txBody>
          <a:bodyPr wrap="square">
            <a:spAutoFit/>
          </a:bodyPr>
          <a:lstStyle/>
          <a:p>
            <a:pPr algn="r" rtl="1">
              <a:lnSpc>
                <a:spcPct val="115000"/>
              </a:lnSpc>
              <a:spcAft>
                <a:spcPts val="600"/>
              </a:spcAft>
            </a:pPr>
            <a:r>
              <a:rPr lang="en-GB" sz="1200" dirty="0">
                <a:effectLst/>
                <a:latin typeface="Heebo" pitchFamily="2" charset="-79"/>
                <a:ea typeface="Tahoma" panose="020B0604030504040204" pitchFamily="34" charset="0"/>
                <a:cs typeface="Heebo" pitchFamily="2" charset="-79"/>
              </a:rPr>
              <a:t>Research Period is February 2023- March 2024</a:t>
            </a:r>
            <a:endParaRPr lang="he-IL" sz="1200" dirty="0">
              <a:effectLst/>
              <a:latin typeface="Heebo" pitchFamily="2" charset="-79"/>
              <a:ea typeface="Tahoma" panose="020B0604030504040204" pitchFamily="34" charset="0"/>
              <a:cs typeface="Heebo" pitchFamily="2" charset="-79"/>
            </a:endParaRPr>
          </a:p>
        </p:txBody>
      </p:sp>
      <p:sp>
        <p:nvSpPr>
          <p:cNvPr id="11" name="Rectangle 10">
            <a:extLst>
              <a:ext uri="{FF2B5EF4-FFF2-40B4-BE49-F238E27FC236}">
                <a16:creationId xmlns:a16="http://schemas.microsoft.com/office/drawing/2014/main" id="{42036BCC-55DE-95BC-62C9-E3462E9FD249}"/>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2" name="מציין מיקום של מספר שקופית 5">
            <a:extLst>
              <a:ext uri="{FF2B5EF4-FFF2-40B4-BE49-F238E27FC236}">
                <a16:creationId xmlns:a16="http://schemas.microsoft.com/office/drawing/2014/main" id="{95B4BAA3-BEF6-9499-7E74-8FAD6E76108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5</a:t>
            </a:fld>
            <a:endParaRPr lang="he-IL">
              <a:latin typeface="Heebo" pitchFamily="2" charset="-79"/>
              <a:cs typeface="Heebo" pitchFamily="2" charset="-79"/>
            </a:endParaRPr>
          </a:p>
        </p:txBody>
      </p:sp>
      <p:cxnSp>
        <p:nvCxnSpPr>
          <p:cNvPr id="3" name="Straight Connector 2">
            <a:extLst>
              <a:ext uri="{FF2B5EF4-FFF2-40B4-BE49-F238E27FC236}">
                <a16:creationId xmlns:a16="http://schemas.microsoft.com/office/drawing/2014/main" id="{5DF05551-A2C8-D058-1288-A7A86C94F466}"/>
              </a:ext>
            </a:extLst>
          </p:cNvPr>
          <p:cNvCxnSpPr>
            <a:cxnSpLocks/>
          </p:cNvCxnSpPr>
          <p:nvPr/>
        </p:nvCxnSpPr>
        <p:spPr>
          <a:xfrm>
            <a:off x="10833348" y="5163620"/>
            <a:ext cx="6090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E524F11-D052-E4AC-06A5-B5FE00A282DB}"/>
              </a:ext>
            </a:extLst>
          </p:cNvPr>
          <p:cNvCxnSpPr>
            <a:cxnSpLocks/>
          </p:cNvCxnSpPr>
          <p:nvPr/>
        </p:nvCxnSpPr>
        <p:spPr>
          <a:xfrm>
            <a:off x="4256307" y="5174378"/>
            <a:ext cx="6451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144964"/>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room with a group of children&#10;&#10;Description automatically generated">
            <a:extLst>
              <a:ext uri="{FF2B5EF4-FFF2-40B4-BE49-F238E27FC236}">
                <a16:creationId xmlns:a16="http://schemas.microsoft.com/office/drawing/2014/main" id="{EE367520-D1F4-B685-05AD-132939851D50}"/>
              </a:ext>
            </a:extLst>
          </p:cNvPr>
          <p:cNvPicPr>
            <a:picLocks noChangeAspect="1"/>
          </p:cNvPicPr>
          <p:nvPr/>
        </p:nvPicPr>
        <p:blipFill rotWithShape="1">
          <a:blip r:embed="rId3">
            <a:extLst>
              <a:ext uri="{28A0092B-C50C-407E-A947-70E740481C1C}">
                <a14:useLocalDpi xmlns:a14="http://schemas.microsoft.com/office/drawing/2010/main" val="0"/>
              </a:ext>
            </a:extLst>
          </a:blip>
          <a:srcRect t="18453" b="6548"/>
          <a:stretch/>
        </p:blipFill>
        <p:spPr>
          <a:xfrm>
            <a:off x="0" y="0"/>
            <a:ext cx="12192000" cy="6858001"/>
          </a:xfrm>
          <a:prstGeom prst="rect">
            <a:avLst/>
          </a:prstGeom>
        </p:spPr>
      </p:pic>
      <p:sp>
        <p:nvSpPr>
          <p:cNvPr id="5" name="Round Same Side Corner Rectangle 4">
            <a:extLst>
              <a:ext uri="{FF2B5EF4-FFF2-40B4-BE49-F238E27FC236}">
                <a16:creationId xmlns:a16="http://schemas.microsoft.com/office/drawing/2014/main" id="{BBE9C52A-3E22-7F8D-EFE6-59B896679597}"/>
              </a:ext>
            </a:extLst>
          </p:cNvPr>
          <p:cNvSpPr/>
          <p:nvPr/>
        </p:nvSpPr>
        <p:spPr>
          <a:xfrm>
            <a:off x="383458" y="266699"/>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 name="Title 1">
            <a:extLst>
              <a:ext uri="{FF2B5EF4-FFF2-40B4-BE49-F238E27FC236}">
                <a16:creationId xmlns:a16="http://schemas.microsoft.com/office/drawing/2014/main" id="{3B8BEBB0-D83D-4C3B-54EF-C08E14B3AEF6}"/>
              </a:ext>
            </a:extLst>
          </p:cNvPr>
          <p:cNvSpPr txBox="1">
            <a:spLocks/>
          </p:cNvSpPr>
          <p:nvPr/>
        </p:nvSpPr>
        <p:spPr>
          <a:xfrm>
            <a:off x="1530214" y="1699714"/>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dirty="0">
                <a:latin typeface="Heebo" pitchFamily="2" charset="-79"/>
                <a:ea typeface="Tahoma"/>
                <a:cs typeface="Heebo" pitchFamily="2" charset="-79"/>
              </a:rPr>
              <a:t>Overview of the Main Projects Measured and Evaluated in 2023</a:t>
            </a:r>
          </a:p>
        </p:txBody>
      </p:sp>
    </p:spTree>
    <p:extLst>
      <p:ext uri="{BB962C8B-B14F-4D97-AF65-F5344CB8AC3E}">
        <p14:creationId xmlns:p14="http://schemas.microsoft.com/office/powerpoint/2010/main" val="820656166"/>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C5FA668B-C7C2-8A9B-D33C-6438A1C40728}"/>
              </a:ext>
            </a:extLst>
          </p:cNvPr>
          <p:cNvSpPr/>
          <p:nvPr/>
        </p:nvSpPr>
        <p:spPr>
          <a:xfrm>
            <a:off x="0" y="0"/>
            <a:ext cx="3224463" cy="6869422"/>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 name="Arrow: Chevron 1">
            <a:extLst>
              <a:ext uri="{FF2B5EF4-FFF2-40B4-BE49-F238E27FC236}">
                <a16:creationId xmlns:a16="http://schemas.microsoft.com/office/drawing/2014/main" id="{DA9E55E1-0502-9C93-382D-ED2670564DC5}"/>
              </a:ext>
            </a:extLst>
          </p:cNvPr>
          <p:cNvSpPr/>
          <p:nvPr/>
        </p:nvSpPr>
        <p:spPr>
          <a:xfrm flipH="1">
            <a:off x="10581371" y="3218956"/>
            <a:ext cx="1318352" cy="286226"/>
          </a:xfrm>
          <a:prstGeom prst="chevron">
            <a:avLst/>
          </a:prstGeom>
          <a:solidFill>
            <a:srgbClr val="A1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8" name="Oval 7">
            <a:extLst>
              <a:ext uri="{FF2B5EF4-FFF2-40B4-BE49-F238E27FC236}">
                <a16:creationId xmlns:a16="http://schemas.microsoft.com/office/drawing/2014/main" id="{FB6DD955-D440-8887-AEC0-485898BFA332}"/>
              </a:ext>
            </a:extLst>
          </p:cNvPr>
          <p:cNvSpPr/>
          <p:nvPr/>
        </p:nvSpPr>
        <p:spPr>
          <a:xfrm>
            <a:off x="11224880" y="3296568"/>
            <a:ext cx="113046"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9" name="Oval 38">
            <a:extLst>
              <a:ext uri="{FF2B5EF4-FFF2-40B4-BE49-F238E27FC236}">
                <a16:creationId xmlns:a16="http://schemas.microsoft.com/office/drawing/2014/main" id="{77099867-19FF-6A80-8410-C9BA27AFF159}"/>
              </a:ext>
            </a:extLst>
          </p:cNvPr>
          <p:cNvSpPr/>
          <p:nvPr/>
        </p:nvSpPr>
        <p:spPr>
          <a:xfrm rot="10800000">
            <a:off x="9647322" y="2068123"/>
            <a:ext cx="590712" cy="555713"/>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rgbClr val="40A8AD"/>
              </a:solidFill>
            </a:endParaRPr>
          </a:p>
        </p:txBody>
      </p:sp>
      <p:sp>
        <p:nvSpPr>
          <p:cNvPr id="58" name="TextBox 57">
            <a:extLst>
              <a:ext uri="{FF2B5EF4-FFF2-40B4-BE49-F238E27FC236}">
                <a16:creationId xmlns:a16="http://schemas.microsoft.com/office/drawing/2014/main" id="{9E7E8AF6-9695-6674-A6A5-2BDE830D6508}"/>
              </a:ext>
            </a:extLst>
          </p:cNvPr>
          <p:cNvSpPr txBox="1"/>
          <p:nvPr/>
        </p:nvSpPr>
        <p:spPr>
          <a:xfrm>
            <a:off x="10631807" y="2800294"/>
            <a:ext cx="1240823" cy="461665"/>
          </a:xfrm>
          <a:prstGeom prst="rect">
            <a:avLst/>
          </a:prstGeom>
          <a:noFill/>
        </p:spPr>
        <p:txBody>
          <a:bodyPr wrap="square" rtlCol="1">
            <a:spAutoFit/>
          </a:bodyPr>
          <a:lstStyle/>
          <a:p>
            <a:pPr algn="ctr"/>
            <a:r>
              <a:rPr lang="he-IL" sz="1200" b="1">
                <a:solidFill>
                  <a:srgbClr val="40A8AD"/>
                </a:solidFill>
                <a:latin typeface="Heebo" panose="00000500000000000000" pitchFamily="2" charset="-79"/>
                <a:cs typeface="Heebo" panose="00000500000000000000" pitchFamily="2" charset="-79"/>
              </a:rPr>
              <a:t>אוקטובר 2022-מרץ 2023</a:t>
            </a:r>
          </a:p>
        </p:txBody>
      </p:sp>
      <p:sp>
        <p:nvSpPr>
          <p:cNvPr id="66" name="TextBox 65">
            <a:extLst>
              <a:ext uri="{FF2B5EF4-FFF2-40B4-BE49-F238E27FC236}">
                <a16:creationId xmlns:a16="http://schemas.microsoft.com/office/drawing/2014/main" id="{C16B7D78-AD58-F62B-3B19-850C08227ABC}"/>
              </a:ext>
            </a:extLst>
          </p:cNvPr>
          <p:cNvSpPr txBox="1"/>
          <p:nvPr/>
        </p:nvSpPr>
        <p:spPr>
          <a:xfrm>
            <a:off x="9420493" y="3493596"/>
            <a:ext cx="1185658" cy="276999"/>
          </a:xfrm>
          <a:prstGeom prst="rect">
            <a:avLst/>
          </a:prstGeom>
          <a:noFill/>
        </p:spPr>
        <p:txBody>
          <a:bodyPr wrap="square" rtlCol="1">
            <a:spAutoFit/>
          </a:bodyPr>
          <a:lstStyle/>
          <a:p>
            <a:pPr algn="ctr"/>
            <a:r>
              <a:rPr lang="he-IL" sz="1200" b="1">
                <a:solidFill>
                  <a:srgbClr val="40A8AD"/>
                </a:solidFill>
                <a:latin typeface="Heebo" panose="00000500000000000000" pitchFamily="2" charset="-79"/>
                <a:cs typeface="Heebo" panose="00000500000000000000" pitchFamily="2" charset="-79"/>
              </a:rPr>
              <a:t>אפריל  2023</a:t>
            </a:r>
          </a:p>
        </p:txBody>
      </p:sp>
      <p:sp>
        <p:nvSpPr>
          <p:cNvPr id="75" name="TextBox 74">
            <a:extLst>
              <a:ext uri="{FF2B5EF4-FFF2-40B4-BE49-F238E27FC236}">
                <a16:creationId xmlns:a16="http://schemas.microsoft.com/office/drawing/2014/main" id="{2E64ABC0-A9FF-84EF-BB51-05D06E7338C5}"/>
              </a:ext>
            </a:extLst>
          </p:cNvPr>
          <p:cNvSpPr txBox="1"/>
          <p:nvPr/>
        </p:nvSpPr>
        <p:spPr>
          <a:xfrm>
            <a:off x="8974209" y="3695920"/>
            <a:ext cx="2056060" cy="938719"/>
          </a:xfrm>
          <a:prstGeom prst="rect">
            <a:avLst/>
          </a:prstGeom>
          <a:noFill/>
        </p:spPr>
        <p:txBody>
          <a:bodyPr wrap="square">
            <a:spAutoFit/>
          </a:bodyPr>
          <a:lstStyle/>
          <a:p>
            <a:pPr algn="ctr" fontAlgn="base"/>
            <a:r>
              <a:rPr lang="he-IL" sz="1100" b="1">
                <a:solidFill>
                  <a:srgbClr val="40A8AD"/>
                </a:solidFill>
                <a:latin typeface="Heebo" panose="00000500000000000000" pitchFamily="2" charset="-79"/>
                <a:cs typeface="Heebo" panose="00000500000000000000" pitchFamily="2" charset="-79"/>
              </a:rPr>
              <a:t>קורס שינוי התנהגותי </a:t>
            </a:r>
            <a:r>
              <a:rPr lang="en-IE" sz="1100" b="1">
                <a:solidFill>
                  <a:srgbClr val="40A8AD"/>
                </a:solidFill>
                <a:latin typeface="Heebo" panose="00000500000000000000" pitchFamily="2" charset="-79"/>
                <a:cs typeface="Heebo" panose="00000500000000000000" pitchFamily="2" charset="-79"/>
              </a:rPr>
              <a:t>(</a:t>
            </a:r>
            <a:r>
              <a:rPr lang="en-GB" sz="1100" b="1">
                <a:solidFill>
                  <a:srgbClr val="40A8AD"/>
                </a:solidFill>
                <a:latin typeface="Heebo" panose="00000500000000000000" pitchFamily="2" charset="-79"/>
                <a:cs typeface="Heebo" panose="00000500000000000000" pitchFamily="2" charset="-79"/>
              </a:rPr>
              <a:t>INSEAD)</a:t>
            </a:r>
            <a:r>
              <a:rPr lang="he-IL" sz="1100" b="1">
                <a:solidFill>
                  <a:srgbClr val="40A8AD"/>
                </a:solidFill>
                <a:latin typeface="Heebo" panose="00000500000000000000" pitchFamily="2" charset="-79"/>
                <a:cs typeface="Heebo" panose="00000500000000000000" pitchFamily="2" charset="-79"/>
              </a:rPr>
              <a:t>  </a:t>
            </a:r>
          </a:p>
          <a:p>
            <a:pPr algn="ctr" fontAlgn="base"/>
            <a:r>
              <a:rPr lang="he-IL" sz="1100" b="1">
                <a:latin typeface="Heebo" panose="00000500000000000000" pitchFamily="2" charset="-79"/>
                <a:cs typeface="Heebo" panose="00000500000000000000" pitchFamily="2" charset="-79"/>
              </a:rPr>
              <a:t>משלחת אורבן95 בית שמש </a:t>
            </a:r>
            <a:r>
              <a:rPr lang="he-IL" sz="1100">
                <a:latin typeface="Heebo" panose="00000500000000000000" pitchFamily="2" charset="-79"/>
                <a:cs typeface="Heebo" panose="00000500000000000000" pitchFamily="2" charset="-79"/>
              </a:rPr>
              <a:t>בוגרות סדנת 'רשות פוגשת קהילה' השתתפו בקורס </a:t>
            </a:r>
            <a:r>
              <a:rPr lang="en-GB" sz="1100">
                <a:latin typeface="Heebo" panose="00000500000000000000" pitchFamily="2" charset="-79"/>
                <a:cs typeface="Heebo" panose="00000500000000000000" pitchFamily="2" charset="-79"/>
              </a:rPr>
              <a:t>ABC4ECD</a:t>
            </a:r>
            <a:r>
              <a:rPr lang="he-IL" sz="1100">
                <a:latin typeface="Heebo" panose="00000500000000000000" pitchFamily="2" charset="-79"/>
                <a:cs typeface="Heebo" panose="00000500000000000000" pitchFamily="2" charset="-79"/>
              </a:rPr>
              <a:t> בחסות קרן ון ליר</a:t>
            </a:r>
            <a:endParaRPr lang="en-US" sz="1100">
              <a:latin typeface="Heebo" panose="00000500000000000000" pitchFamily="2" charset="-79"/>
              <a:cs typeface="Heebo" panose="00000500000000000000" pitchFamily="2" charset="-79"/>
            </a:endParaRPr>
          </a:p>
        </p:txBody>
      </p:sp>
      <p:sp>
        <p:nvSpPr>
          <p:cNvPr id="76" name="TextBox 75">
            <a:extLst>
              <a:ext uri="{FF2B5EF4-FFF2-40B4-BE49-F238E27FC236}">
                <a16:creationId xmlns:a16="http://schemas.microsoft.com/office/drawing/2014/main" id="{B5F9D215-133F-2A42-ACEB-9D49C4150B23}"/>
              </a:ext>
            </a:extLst>
          </p:cNvPr>
          <p:cNvSpPr txBox="1"/>
          <p:nvPr/>
        </p:nvSpPr>
        <p:spPr>
          <a:xfrm>
            <a:off x="10286235" y="2079479"/>
            <a:ext cx="1855933" cy="769441"/>
          </a:xfrm>
          <a:prstGeom prst="rect">
            <a:avLst/>
          </a:prstGeom>
          <a:noFill/>
        </p:spPr>
        <p:txBody>
          <a:bodyPr wrap="square">
            <a:spAutoFit/>
          </a:bodyPr>
          <a:lstStyle/>
          <a:p>
            <a:pPr algn="ctr" fontAlgn="base"/>
            <a:r>
              <a:rPr lang="he-IL" sz="1100" b="1">
                <a:solidFill>
                  <a:srgbClr val="40A8AD"/>
                </a:solidFill>
                <a:latin typeface="Heebo" panose="00000500000000000000" pitchFamily="2" charset="-79"/>
                <a:cs typeface="Heebo" panose="00000500000000000000" pitchFamily="2" charset="-79"/>
              </a:rPr>
              <a:t>סדנת 'רשות פוגשת קהילה'</a:t>
            </a:r>
          </a:p>
          <a:p>
            <a:pPr algn="ctr" rtl="1" fontAlgn="base"/>
            <a:r>
              <a:rPr lang="he-IL" sz="1100">
                <a:latin typeface="Heebo" panose="00000500000000000000" pitchFamily="2" charset="-79"/>
                <a:cs typeface="Heebo" panose="00000500000000000000" pitchFamily="2" charset="-79"/>
              </a:rPr>
              <a:t>התנסות ראשונה בתהליך שינוי התנהגותי במסגרת הסדנה לגורמי עירייה</a:t>
            </a:r>
            <a:endParaRPr lang="en-US" sz="1100" b="1">
              <a:latin typeface="Heebo" panose="00000500000000000000" pitchFamily="2" charset="-79"/>
              <a:cs typeface="Heebo" panose="00000500000000000000" pitchFamily="2" charset="-79"/>
            </a:endParaRPr>
          </a:p>
        </p:txBody>
      </p:sp>
      <p:sp>
        <p:nvSpPr>
          <p:cNvPr id="19" name="TextBox 18">
            <a:extLst>
              <a:ext uri="{FF2B5EF4-FFF2-40B4-BE49-F238E27FC236}">
                <a16:creationId xmlns:a16="http://schemas.microsoft.com/office/drawing/2014/main" id="{FD624C92-5252-7FC3-9425-8B773F727AB1}"/>
              </a:ext>
            </a:extLst>
          </p:cNvPr>
          <p:cNvSpPr txBox="1"/>
          <p:nvPr/>
        </p:nvSpPr>
        <p:spPr>
          <a:xfrm>
            <a:off x="6702680" y="3488580"/>
            <a:ext cx="1604843" cy="276999"/>
          </a:xfrm>
          <a:prstGeom prst="rect">
            <a:avLst/>
          </a:prstGeom>
          <a:noFill/>
        </p:spPr>
        <p:txBody>
          <a:bodyPr wrap="square" rtlCol="1">
            <a:spAutoFit/>
          </a:bodyPr>
          <a:lstStyle>
            <a:defPPr>
              <a:defRPr lang="he-IL"/>
            </a:defPPr>
            <a:lvl1pPr algn="ctr">
              <a:defRPr sz="1400" b="1">
                <a:solidFill>
                  <a:srgbClr val="40A8AD"/>
                </a:solidFill>
                <a:latin typeface="Heebo" panose="00000500000000000000" pitchFamily="2" charset="-79"/>
                <a:cs typeface="Heebo" panose="00000500000000000000" pitchFamily="2" charset="-79"/>
              </a:defRPr>
            </a:lvl1pPr>
          </a:lstStyle>
          <a:p>
            <a:r>
              <a:rPr lang="he-IL" sz="1200"/>
              <a:t>יוני -אוגוסט  2023</a:t>
            </a:r>
          </a:p>
        </p:txBody>
      </p:sp>
      <p:sp>
        <p:nvSpPr>
          <p:cNvPr id="26" name="TextBox 25">
            <a:extLst>
              <a:ext uri="{FF2B5EF4-FFF2-40B4-BE49-F238E27FC236}">
                <a16:creationId xmlns:a16="http://schemas.microsoft.com/office/drawing/2014/main" id="{325C2B43-CE4C-BB03-8BBA-C3F5662B52A8}"/>
              </a:ext>
            </a:extLst>
          </p:cNvPr>
          <p:cNvSpPr txBox="1"/>
          <p:nvPr/>
        </p:nvSpPr>
        <p:spPr>
          <a:xfrm>
            <a:off x="6674688" y="3697424"/>
            <a:ext cx="1653223" cy="938719"/>
          </a:xfrm>
          <a:prstGeom prst="rect">
            <a:avLst/>
          </a:prstGeom>
          <a:noFill/>
        </p:spPr>
        <p:txBody>
          <a:bodyPr wrap="square">
            <a:spAutoFit/>
          </a:bodyPr>
          <a:lstStyle/>
          <a:p>
            <a:pPr algn="ctr" fontAlgn="base"/>
            <a:r>
              <a:rPr lang="he-IL" sz="1100" b="1">
                <a:solidFill>
                  <a:srgbClr val="40A8AD"/>
                </a:solidFill>
                <a:latin typeface="Heebo" panose="00000500000000000000" pitchFamily="2" charset="-79"/>
                <a:cs typeface="Heebo" panose="00000500000000000000" pitchFamily="2" charset="-79"/>
              </a:rPr>
              <a:t>הכשרה ייעודית ל- 25 גורמי שטח בעירייה </a:t>
            </a:r>
          </a:p>
          <a:p>
            <a:pPr algn="ctr" fontAlgn="base"/>
            <a:r>
              <a:rPr lang="he-IL" sz="1100">
                <a:latin typeface="Heebo" panose="00000500000000000000" pitchFamily="2" charset="-79"/>
                <a:cs typeface="Heebo" panose="00000500000000000000" pitchFamily="2" charset="-79"/>
              </a:rPr>
              <a:t>סדנה בת 7 מפגשים,  בפיתוח והובלת חברות המשלחת ל- </a:t>
            </a:r>
            <a:r>
              <a:rPr lang="en-US" sz="1100">
                <a:latin typeface="Heebo" panose="00000500000000000000" pitchFamily="2" charset="-79"/>
                <a:cs typeface="Heebo" panose="00000500000000000000" pitchFamily="2" charset="-79"/>
              </a:rPr>
              <a:t>INSEAD</a:t>
            </a:r>
          </a:p>
        </p:txBody>
      </p:sp>
      <p:sp>
        <p:nvSpPr>
          <p:cNvPr id="40" name="TextBox 39">
            <a:extLst>
              <a:ext uri="{FF2B5EF4-FFF2-40B4-BE49-F238E27FC236}">
                <a16:creationId xmlns:a16="http://schemas.microsoft.com/office/drawing/2014/main" id="{909CAD35-21BC-55D1-DB33-C359A57D0CEB}"/>
              </a:ext>
            </a:extLst>
          </p:cNvPr>
          <p:cNvSpPr txBox="1"/>
          <p:nvPr/>
        </p:nvSpPr>
        <p:spPr>
          <a:xfrm>
            <a:off x="6771968" y="1142699"/>
            <a:ext cx="5169950" cy="623248"/>
          </a:xfrm>
          <a:prstGeom prst="rect">
            <a:avLst/>
          </a:prstGeom>
          <a:noFill/>
        </p:spPr>
        <p:txBody>
          <a:bodyPr wrap="square" rtlCol="1">
            <a:spAutoFit/>
          </a:bodyPr>
          <a:lstStyle/>
          <a:p>
            <a:pPr>
              <a:lnSpc>
                <a:spcPct val="150000"/>
              </a:lnSpc>
            </a:pPr>
            <a:r>
              <a:rPr lang="he-IL" sz="1200" b="1">
                <a:latin typeface="Heebo" panose="00000500000000000000" pitchFamily="2" charset="-79"/>
                <a:cs typeface="Heebo" panose="00000500000000000000" pitchFamily="2" charset="-79"/>
              </a:rPr>
              <a:t>הכשרה עירונית חוצת אגפים שיצרה חיבורים בין אנשי תפעול לקהילה, וכללה הרצאות מקצועיות בשעות, סיורי שטח, התנסות מעשית והתנעת פיילוטים.</a:t>
            </a:r>
          </a:p>
        </p:txBody>
      </p:sp>
      <p:sp>
        <p:nvSpPr>
          <p:cNvPr id="45" name="Rounded Rectangle 122">
            <a:extLst>
              <a:ext uri="{FF2B5EF4-FFF2-40B4-BE49-F238E27FC236}">
                <a16:creationId xmlns:a16="http://schemas.microsoft.com/office/drawing/2014/main" id="{EF231210-849D-D499-0050-A9FFB35EB823}"/>
              </a:ext>
            </a:extLst>
          </p:cNvPr>
          <p:cNvSpPr/>
          <p:nvPr/>
        </p:nvSpPr>
        <p:spPr>
          <a:xfrm>
            <a:off x="3224464" y="0"/>
            <a:ext cx="3352932" cy="6858000"/>
          </a:xfrm>
          <a:prstGeom prst="roundRect">
            <a:avLst>
              <a:gd name="adj" fmla="val 44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vert="horz" lIns="91440" tIns="45720" rIns="91440" bIns="45720" rtlCol="1" anchor="ctr"/>
          <a:lstStyle/>
          <a:p>
            <a:fld id="{199E282D-D310-42D8-B8FF-78ED45A44D81}" type="slidenum">
              <a:rPr lang="he-IL" smtClean="0">
                <a:solidFill>
                  <a:schemeClr val="tx1"/>
                </a:solidFill>
                <a:latin typeface="Heebo" pitchFamily="2" charset="-79"/>
                <a:cs typeface="Heebo" pitchFamily="2" charset="-79"/>
              </a:rPr>
              <a:pPr/>
              <a:t>7</a:t>
            </a:fld>
            <a:endParaRPr lang="he-IL">
              <a:solidFill>
                <a:schemeClr val="tx1"/>
              </a:solidFill>
              <a:latin typeface="Heebo" pitchFamily="2" charset="-79"/>
              <a:cs typeface="Heebo" pitchFamily="2" charset="-79"/>
            </a:endParaRPr>
          </a:p>
        </p:txBody>
      </p:sp>
      <p:sp>
        <p:nvSpPr>
          <p:cNvPr id="92" name="TextBox 91">
            <a:extLst>
              <a:ext uri="{FF2B5EF4-FFF2-40B4-BE49-F238E27FC236}">
                <a16:creationId xmlns:a16="http://schemas.microsoft.com/office/drawing/2014/main" id="{44DC1F7F-A1B1-D666-8AD4-CCD5C53D59F7}"/>
              </a:ext>
            </a:extLst>
          </p:cNvPr>
          <p:cNvSpPr txBox="1"/>
          <p:nvPr/>
        </p:nvSpPr>
        <p:spPr>
          <a:xfrm>
            <a:off x="6820608" y="188814"/>
            <a:ext cx="5038207" cy="95410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r>
              <a:rPr lang="he-IL" sz="2800">
                <a:solidFill>
                  <a:srgbClr val="40A8AD"/>
                </a:solidFill>
                <a:latin typeface="Heebo" pitchFamily="2" charset="-79"/>
                <a:cs typeface="Heebo" pitchFamily="2" charset="-79"/>
              </a:rPr>
              <a:t>הכשרת גורמי עירייה</a:t>
            </a:r>
          </a:p>
          <a:p>
            <a:r>
              <a:rPr lang="he-IL" sz="2800">
                <a:solidFill>
                  <a:srgbClr val="40A8AD"/>
                </a:solidFill>
                <a:latin typeface="Heebo" pitchFamily="2" charset="-79"/>
                <a:cs typeface="Heebo" pitchFamily="2" charset="-79"/>
              </a:rPr>
              <a:t>"כשקהילה פוגשת מרחב"</a:t>
            </a:r>
          </a:p>
        </p:txBody>
      </p:sp>
      <p:sp>
        <p:nvSpPr>
          <p:cNvPr id="3" name="Arrow: Chevron 2">
            <a:extLst>
              <a:ext uri="{FF2B5EF4-FFF2-40B4-BE49-F238E27FC236}">
                <a16:creationId xmlns:a16="http://schemas.microsoft.com/office/drawing/2014/main" id="{215069FF-74C3-1303-7BCD-956BFD1CD84A}"/>
              </a:ext>
            </a:extLst>
          </p:cNvPr>
          <p:cNvSpPr/>
          <p:nvPr/>
        </p:nvSpPr>
        <p:spPr>
          <a:xfrm flipH="1">
            <a:off x="9307078" y="3211581"/>
            <a:ext cx="1318352" cy="286226"/>
          </a:xfrm>
          <a:prstGeom prst="chevron">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4" name="Oval 3">
            <a:extLst>
              <a:ext uri="{FF2B5EF4-FFF2-40B4-BE49-F238E27FC236}">
                <a16:creationId xmlns:a16="http://schemas.microsoft.com/office/drawing/2014/main" id="{AF72D640-8EA8-4B0F-C403-32BEE35FE9B0}"/>
              </a:ext>
            </a:extLst>
          </p:cNvPr>
          <p:cNvSpPr/>
          <p:nvPr/>
        </p:nvSpPr>
        <p:spPr>
          <a:xfrm>
            <a:off x="9871570" y="3288649"/>
            <a:ext cx="113046"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Arrow: Chevron 5">
            <a:extLst>
              <a:ext uri="{FF2B5EF4-FFF2-40B4-BE49-F238E27FC236}">
                <a16:creationId xmlns:a16="http://schemas.microsoft.com/office/drawing/2014/main" id="{E0430141-37F1-337B-B163-92493A96C876}"/>
              </a:ext>
            </a:extLst>
          </p:cNvPr>
          <p:cNvSpPr/>
          <p:nvPr/>
        </p:nvSpPr>
        <p:spPr>
          <a:xfrm flipH="1">
            <a:off x="6786623" y="3211581"/>
            <a:ext cx="1318352" cy="286226"/>
          </a:xfrm>
          <a:prstGeom prst="chevron">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3" name="Oval 12">
            <a:extLst>
              <a:ext uri="{FF2B5EF4-FFF2-40B4-BE49-F238E27FC236}">
                <a16:creationId xmlns:a16="http://schemas.microsoft.com/office/drawing/2014/main" id="{C55FAA11-9E02-A5F6-326C-F9D677A2274F}"/>
              </a:ext>
            </a:extLst>
          </p:cNvPr>
          <p:cNvSpPr/>
          <p:nvPr/>
        </p:nvSpPr>
        <p:spPr>
          <a:xfrm>
            <a:off x="7346573" y="3296756"/>
            <a:ext cx="113046"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9" name="Straight Connector 8">
            <a:extLst>
              <a:ext uri="{FF2B5EF4-FFF2-40B4-BE49-F238E27FC236}">
                <a16:creationId xmlns:a16="http://schemas.microsoft.com/office/drawing/2014/main" id="{19BF90DB-CA47-9530-31F2-6BB7757EF82A}"/>
              </a:ext>
            </a:extLst>
          </p:cNvPr>
          <p:cNvCxnSpPr>
            <a:cxnSpLocks/>
          </p:cNvCxnSpPr>
          <p:nvPr/>
        </p:nvCxnSpPr>
        <p:spPr>
          <a:xfrm flipV="1">
            <a:off x="9930152" y="2238532"/>
            <a:ext cx="0" cy="989948"/>
          </a:xfrm>
          <a:prstGeom prst="line">
            <a:avLst/>
          </a:prstGeom>
          <a:ln w="31750" cmpd="sng">
            <a:solidFill>
              <a:srgbClr val="40A8AD"/>
            </a:solidFill>
          </a:ln>
        </p:spPr>
        <p:style>
          <a:lnRef idx="3">
            <a:schemeClr val="accent1"/>
          </a:lnRef>
          <a:fillRef idx="0">
            <a:schemeClr val="accent1"/>
          </a:fillRef>
          <a:effectRef idx="2">
            <a:schemeClr val="accent1"/>
          </a:effectRef>
          <a:fontRef idx="minor">
            <a:schemeClr val="tx1"/>
          </a:fontRef>
        </p:style>
      </p:cxnSp>
      <p:sp>
        <p:nvSpPr>
          <p:cNvPr id="44" name="TextBox 43">
            <a:extLst>
              <a:ext uri="{FF2B5EF4-FFF2-40B4-BE49-F238E27FC236}">
                <a16:creationId xmlns:a16="http://schemas.microsoft.com/office/drawing/2014/main" id="{6ECEA8A2-A112-6D3A-607E-AF8F92807B62}"/>
              </a:ext>
            </a:extLst>
          </p:cNvPr>
          <p:cNvSpPr txBox="1"/>
          <p:nvPr/>
        </p:nvSpPr>
        <p:spPr>
          <a:xfrm>
            <a:off x="3195279" y="191874"/>
            <a:ext cx="3377547" cy="2608406"/>
          </a:xfrm>
          <a:prstGeom prst="rect">
            <a:avLst/>
          </a:prstGeom>
          <a:noFill/>
        </p:spPr>
        <p:txBody>
          <a:bodyPr wrap="square">
            <a:spAutoFit/>
          </a:bodyPr>
          <a:lstStyle/>
          <a:p>
            <a:pPr>
              <a:lnSpc>
                <a:spcPct val="150000"/>
              </a:lnSpc>
            </a:pPr>
            <a:r>
              <a:rPr lang="he-IL" sz="1400" u="sng">
                <a:latin typeface="Heebo" panose="00000500000000000000" pitchFamily="2" charset="-79"/>
                <a:cs typeface="Heebo" panose="00000500000000000000" pitchFamily="2" charset="-79"/>
              </a:rPr>
              <a:t>משתתפי ההכשרה נתרמו מעבר לציפיות -</a:t>
            </a:r>
          </a:p>
          <a:p>
            <a:pPr marL="180000" indent="-180000">
              <a:lnSpc>
                <a:spcPct val="150000"/>
              </a:lnSpc>
              <a:buFont typeface="Arial" panose="020B0604020202020204" pitchFamily="34" charset="0"/>
              <a:buChar char="•"/>
            </a:pPr>
            <a:r>
              <a:rPr lang="he-IL" sz="1200">
                <a:latin typeface="Heebo" panose="00000500000000000000" pitchFamily="2" charset="-79"/>
                <a:cs typeface="Heebo" panose="00000500000000000000" pitchFamily="2" charset="-79"/>
              </a:rPr>
              <a:t>רכישת </a:t>
            </a:r>
            <a:r>
              <a:rPr lang="he-IL" sz="1200" b="1">
                <a:latin typeface="Heebo" panose="00000500000000000000" pitchFamily="2" charset="-79"/>
                <a:cs typeface="Heebo" panose="00000500000000000000" pitchFamily="2" charset="-79"/>
              </a:rPr>
              <a:t>ידע על צרכי הגיל הרך וכלים לבחינת המרחב הציבורי, ש</a:t>
            </a:r>
            <a:r>
              <a:rPr lang="he-IL" sz="1200" b="1">
                <a:solidFill>
                  <a:prstClr val="black"/>
                </a:solidFill>
                <a:latin typeface="Heebo" pitchFamily="2" charset="-79"/>
                <a:ea typeface="Tahoma" panose="020B0604030504040204" pitchFamily="34" charset="0"/>
                <a:cs typeface="Heebo" pitchFamily="2" charset="-79"/>
              </a:rPr>
              <a:t>הובילו לשינוי</a:t>
            </a:r>
            <a:r>
              <a:rPr lang="he-IL" sz="1200">
                <a:solidFill>
                  <a:prstClr val="black"/>
                </a:solidFill>
                <a:latin typeface="Heebo" pitchFamily="2" charset="-79"/>
                <a:ea typeface="Tahoma" panose="020B0604030504040204" pitchFamily="34" charset="0"/>
                <a:cs typeface="Heebo" pitchFamily="2" charset="-79"/>
              </a:rPr>
              <a:t> </a:t>
            </a:r>
            <a:r>
              <a:rPr lang="he-IL" sz="1200" b="1">
                <a:solidFill>
                  <a:prstClr val="black"/>
                </a:solidFill>
                <a:latin typeface="Heebo" pitchFamily="2" charset="-79"/>
                <a:ea typeface="Tahoma" panose="020B0604030504040204" pitchFamily="34" charset="0"/>
                <a:cs typeface="Heebo" pitchFamily="2" charset="-79"/>
              </a:rPr>
              <a:t>תפיסתי </a:t>
            </a:r>
            <a:r>
              <a:rPr lang="he-IL" sz="1200">
                <a:solidFill>
                  <a:prstClr val="black"/>
                </a:solidFill>
                <a:latin typeface="Heebo" pitchFamily="2" charset="-79"/>
                <a:ea typeface="Tahoma" panose="020B0604030504040204" pitchFamily="34" charset="0"/>
                <a:cs typeface="Heebo" pitchFamily="2" charset="-79"/>
              </a:rPr>
              <a:t>כלפי המרחב הציבורי </a:t>
            </a:r>
            <a:r>
              <a:rPr lang="he-IL" sz="1200">
                <a:latin typeface="Heebo" panose="00000500000000000000" pitchFamily="2" charset="-79"/>
                <a:cs typeface="Heebo" panose="00000500000000000000" pitchFamily="2" charset="-79"/>
              </a:rPr>
              <a:t>בהיבט הלוגיסטי וההתפתחותי (עידוד משחק משותף וחיזוק קשר הורה-ילד).</a:t>
            </a:r>
          </a:p>
          <a:p>
            <a:pPr marL="180000" indent="-180000">
              <a:lnSpc>
                <a:spcPct val="150000"/>
              </a:lnSpc>
              <a:buFont typeface="Arial" panose="020B0604020202020204" pitchFamily="34" charset="0"/>
              <a:buChar char="•"/>
            </a:pPr>
            <a:r>
              <a:rPr lang="he-IL" sz="1200">
                <a:solidFill>
                  <a:prstClr val="black"/>
                </a:solidFill>
                <a:latin typeface="Heebo" pitchFamily="2" charset="-79"/>
                <a:ea typeface="Tahoma" panose="020B0604030504040204" pitchFamily="34" charset="0"/>
                <a:cs typeface="Heebo" pitchFamily="2" charset="-79"/>
              </a:rPr>
              <a:t>רכישת </a:t>
            </a:r>
            <a:r>
              <a:rPr lang="he-IL" sz="1200" b="1" dirty="0" err="1">
                <a:solidFill>
                  <a:prstClr val="black"/>
                </a:solidFill>
                <a:latin typeface="Heebo" pitchFamily="2" charset="-79"/>
                <a:ea typeface="Tahoma" panose="020B0604030504040204" pitchFamily="34" charset="0"/>
                <a:cs typeface="Heebo" pitchFamily="2" charset="-79"/>
              </a:rPr>
              <a:t>פרקטיקות</a:t>
            </a:r>
            <a:r>
              <a:rPr lang="he-IL" sz="1200" b="1">
                <a:solidFill>
                  <a:prstClr val="black"/>
                </a:solidFill>
                <a:latin typeface="Heebo" pitchFamily="2" charset="-79"/>
                <a:ea typeface="Tahoma" panose="020B0604030504040204" pitchFamily="34" charset="0"/>
                <a:cs typeface="Heebo" pitchFamily="2" charset="-79"/>
              </a:rPr>
              <a:t> חדשות הנוגעות לתהליכי עבודה וכלים לרתימה וגיוס</a:t>
            </a:r>
            <a:r>
              <a:rPr lang="he-IL" sz="1200">
                <a:solidFill>
                  <a:prstClr val="black"/>
                </a:solidFill>
                <a:latin typeface="Heebo" pitchFamily="2" charset="-79"/>
                <a:ea typeface="Tahoma" panose="020B0604030504040204" pitchFamily="34" charset="0"/>
                <a:cs typeface="Heebo" pitchFamily="2" charset="-79"/>
              </a:rPr>
              <a:t> בעלי תפקידים. </a:t>
            </a:r>
          </a:p>
          <a:p>
            <a:pPr marL="180000" indent="-180000">
              <a:lnSpc>
                <a:spcPct val="150000"/>
              </a:lnSpc>
              <a:buFont typeface="Arial" panose="020B0604020202020204" pitchFamily="34" charset="0"/>
              <a:buChar char="•"/>
            </a:pPr>
            <a:r>
              <a:rPr lang="he-IL" sz="1200">
                <a:latin typeface="Heebo" panose="00000500000000000000" pitchFamily="2" charset="-79"/>
                <a:cs typeface="Heebo" panose="00000500000000000000" pitchFamily="2" charset="-79"/>
              </a:rPr>
              <a:t>חיזוק קשר </a:t>
            </a:r>
            <a:r>
              <a:rPr lang="he-IL" sz="1200" b="1">
                <a:latin typeface="Heebo" panose="00000500000000000000" pitchFamily="2" charset="-79"/>
                <a:cs typeface="Heebo" panose="00000500000000000000" pitchFamily="2" charset="-79"/>
              </a:rPr>
              <a:t>ויצירת שיתוף פעולה בין עמיתים, שיפור בתפיסת התפקיד </a:t>
            </a:r>
            <a:r>
              <a:rPr lang="he-IL" sz="1200">
                <a:latin typeface="Heebo" panose="00000500000000000000" pitchFamily="2" charset="-79"/>
                <a:cs typeface="Heebo" panose="00000500000000000000" pitchFamily="2" charset="-79"/>
              </a:rPr>
              <a:t>וביכולת להוביל שינוי. </a:t>
            </a:r>
          </a:p>
        </p:txBody>
      </p:sp>
      <p:pic>
        <p:nvPicPr>
          <p:cNvPr id="5" name="Picture 4">
            <a:extLst>
              <a:ext uri="{FF2B5EF4-FFF2-40B4-BE49-F238E27FC236}">
                <a16:creationId xmlns:a16="http://schemas.microsoft.com/office/drawing/2014/main" id="{7EEDC50D-C3AC-A389-AFCF-A5782ACB379F}"/>
              </a:ext>
            </a:extLst>
          </p:cNvPr>
          <p:cNvPicPr>
            <a:picLocks noChangeAspect="1"/>
          </p:cNvPicPr>
          <p:nvPr/>
        </p:nvPicPr>
        <p:blipFill rotWithShape="1">
          <a:blip r:embed="rId3"/>
          <a:srcRect t="974" r="16050"/>
          <a:stretch/>
        </p:blipFill>
        <p:spPr>
          <a:xfrm>
            <a:off x="9318561" y="4953492"/>
            <a:ext cx="2879743" cy="1909676"/>
          </a:xfrm>
          <a:prstGeom prst="rect">
            <a:avLst/>
          </a:prstGeom>
          <a:noFill/>
        </p:spPr>
      </p:pic>
      <p:pic>
        <p:nvPicPr>
          <p:cNvPr id="7" name="Picture 6">
            <a:extLst>
              <a:ext uri="{FF2B5EF4-FFF2-40B4-BE49-F238E27FC236}">
                <a16:creationId xmlns:a16="http://schemas.microsoft.com/office/drawing/2014/main" id="{871207B2-E7FD-8006-5994-B63D7F7651B4}"/>
              </a:ext>
            </a:extLst>
          </p:cNvPr>
          <p:cNvPicPr>
            <a:picLocks noChangeAspect="1"/>
          </p:cNvPicPr>
          <p:nvPr/>
        </p:nvPicPr>
        <p:blipFill rotWithShape="1">
          <a:blip r:embed="rId4"/>
          <a:srcRect r="6539" b="13780"/>
          <a:stretch/>
        </p:blipFill>
        <p:spPr>
          <a:xfrm>
            <a:off x="6571335" y="4945320"/>
            <a:ext cx="2691445" cy="1909675"/>
          </a:xfrm>
          <a:prstGeom prst="rect">
            <a:avLst/>
          </a:prstGeom>
          <a:noFill/>
        </p:spPr>
      </p:pic>
      <p:pic>
        <p:nvPicPr>
          <p:cNvPr id="29" name="Graphic 28" descr="Projector screen with solid fill">
            <a:extLst>
              <a:ext uri="{FF2B5EF4-FFF2-40B4-BE49-F238E27FC236}">
                <a16:creationId xmlns:a16="http://schemas.microsoft.com/office/drawing/2014/main" id="{7AD86B2B-4717-33B2-C81A-0448F8847B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29535" y="2154155"/>
            <a:ext cx="417854" cy="413934"/>
          </a:xfrm>
          <a:prstGeom prst="rect">
            <a:avLst/>
          </a:prstGeom>
        </p:spPr>
      </p:pic>
      <p:cxnSp>
        <p:nvCxnSpPr>
          <p:cNvPr id="47" name="Straight Connector 46">
            <a:extLst>
              <a:ext uri="{FF2B5EF4-FFF2-40B4-BE49-F238E27FC236}">
                <a16:creationId xmlns:a16="http://schemas.microsoft.com/office/drawing/2014/main" id="{65228538-8AE1-C868-D971-C10E88CDFBE9}"/>
              </a:ext>
            </a:extLst>
          </p:cNvPr>
          <p:cNvCxnSpPr>
            <a:cxnSpLocks/>
          </p:cNvCxnSpPr>
          <p:nvPr/>
        </p:nvCxnSpPr>
        <p:spPr>
          <a:xfrm>
            <a:off x="7403102" y="2466674"/>
            <a:ext cx="0" cy="746999"/>
          </a:xfrm>
          <a:prstGeom prst="line">
            <a:avLst/>
          </a:prstGeom>
          <a:ln w="31750" cmpd="sng">
            <a:solidFill>
              <a:srgbClr val="40A8AD"/>
            </a:solidFill>
          </a:ln>
        </p:spPr>
        <p:style>
          <a:lnRef idx="3">
            <a:schemeClr val="accent1"/>
          </a:lnRef>
          <a:fillRef idx="0">
            <a:schemeClr val="accent1"/>
          </a:fillRef>
          <a:effectRef idx="2">
            <a:schemeClr val="accent1"/>
          </a:effectRef>
          <a:fontRef idx="minor">
            <a:schemeClr val="tx1"/>
          </a:fontRef>
        </p:style>
      </p:cxnSp>
      <p:sp>
        <p:nvSpPr>
          <p:cNvPr id="48" name="Oval 47">
            <a:extLst>
              <a:ext uri="{FF2B5EF4-FFF2-40B4-BE49-F238E27FC236}">
                <a16:creationId xmlns:a16="http://schemas.microsoft.com/office/drawing/2014/main" id="{4886D6DA-4678-A646-9444-E126387033DE}"/>
              </a:ext>
            </a:extLst>
          </p:cNvPr>
          <p:cNvSpPr/>
          <p:nvPr/>
        </p:nvSpPr>
        <p:spPr>
          <a:xfrm>
            <a:off x="7110366" y="2068123"/>
            <a:ext cx="585471" cy="53613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1" name="Graphic 50" descr="Pen outline">
            <a:extLst>
              <a:ext uri="{FF2B5EF4-FFF2-40B4-BE49-F238E27FC236}">
                <a16:creationId xmlns:a16="http://schemas.microsoft.com/office/drawing/2014/main" id="{90E4603D-C617-FFF3-8E40-33D9FDAED59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20012" y="2163335"/>
            <a:ext cx="353048" cy="349736"/>
          </a:xfrm>
          <a:prstGeom prst="rect">
            <a:avLst/>
          </a:prstGeom>
        </p:spPr>
      </p:pic>
      <p:sp>
        <p:nvSpPr>
          <p:cNvPr id="57" name="TextBox 56">
            <a:extLst>
              <a:ext uri="{FF2B5EF4-FFF2-40B4-BE49-F238E27FC236}">
                <a16:creationId xmlns:a16="http://schemas.microsoft.com/office/drawing/2014/main" id="{4D18A648-0BBB-BEE9-E685-E6277EBEE551}"/>
              </a:ext>
            </a:extLst>
          </p:cNvPr>
          <p:cNvSpPr txBox="1"/>
          <p:nvPr/>
        </p:nvSpPr>
        <p:spPr>
          <a:xfrm>
            <a:off x="0" y="188814"/>
            <a:ext cx="3141361" cy="2685351"/>
          </a:xfrm>
          <a:prstGeom prst="rect">
            <a:avLst/>
          </a:prstGeom>
          <a:noFill/>
        </p:spPr>
        <p:txBody>
          <a:bodyPr wrap="square">
            <a:spAutoFit/>
          </a:bodyPr>
          <a:lstStyle/>
          <a:p>
            <a:pPr>
              <a:lnSpc>
                <a:spcPct val="150000"/>
              </a:lnSpc>
            </a:pPr>
            <a:r>
              <a:rPr lang="he-IL" sz="1400" u="sng">
                <a:latin typeface="Heebo" panose="00000500000000000000" pitchFamily="2" charset="-79"/>
                <a:cs typeface="Heebo" panose="00000500000000000000" pitchFamily="2" charset="-79"/>
              </a:rPr>
              <a:t>הצלחת ההכשרה נבעה מ-</a:t>
            </a:r>
          </a:p>
          <a:p>
            <a:pPr marL="180000" indent="-180000">
              <a:lnSpc>
                <a:spcPct val="150000"/>
              </a:lnSpc>
              <a:buFont typeface="Arial" panose="020B0604020202020204" pitchFamily="34" charset="0"/>
              <a:buChar char="•"/>
            </a:pPr>
            <a:r>
              <a:rPr lang="he-IL" sz="1200" b="1">
                <a:solidFill>
                  <a:prstClr val="black"/>
                </a:solidFill>
                <a:latin typeface="Heebo" panose="00000500000000000000" pitchFamily="2" charset="-79"/>
                <a:ea typeface="Tahoma" panose="020B0604030504040204" pitchFamily="34" charset="0"/>
                <a:cs typeface="Heebo" panose="00000500000000000000" pitchFamily="2" charset="-79"/>
              </a:rPr>
              <a:t>רתימת ראש העיר </a:t>
            </a:r>
            <a:r>
              <a:rPr lang="he-IL" sz="1200">
                <a:solidFill>
                  <a:prstClr val="black"/>
                </a:solidFill>
                <a:latin typeface="Heebo" panose="00000500000000000000" pitchFamily="2" charset="-79"/>
                <a:ea typeface="Tahoma" panose="020B0604030504040204" pitchFamily="34" charset="0"/>
                <a:cs typeface="Heebo" panose="00000500000000000000" pitchFamily="2" charset="-79"/>
              </a:rPr>
              <a:t>ותמיכת בכירי העירייה.</a:t>
            </a:r>
          </a:p>
          <a:p>
            <a:pPr marL="180000" indent="-180000">
              <a:lnSpc>
                <a:spcPct val="150000"/>
              </a:lnSpc>
              <a:buFont typeface="Arial" panose="020B0604020202020204" pitchFamily="34" charset="0"/>
              <a:buChar char="•"/>
            </a:pPr>
            <a:r>
              <a:rPr lang="he-IL" sz="1200" u="sng">
                <a:solidFill>
                  <a:prstClr val="black"/>
                </a:solidFill>
                <a:latin typeface="Heebo" panose="00000500000000000000" pitchFamily="2" charset="-79"/>
                <a:ea typeface="Tahoma" panose="020B0604030504040204" pitchFamily="34" charset="0"/>
                <a:cs typeface="Heebo" panose="00000500000000000000" pitchFamily="2" charset="-79"/>
              </a:rPr>
              <a:t>צוות הנחייה: </a:t>
            </a:r>
            <a:r>
              <a:rPr lang="he-IL" sz="1200">
                <a:solidFill>
                  <a:prstClr val="black"/>
                </a:solidFill>
                <a:latin typeface="Heebo" panose="00000500000000000000" pitchFamily="2" charset="-79"/>
                <a:ea typeface="Tahoma" panose="020B0604030504040204" pitchFamily="34" charset="0"/>
                <a:cs typeface="Heebo" panose="00000500000000000000" pitchFamily="2" charset="-79"/>
              </a:rPr>
              <a:t>מובילות ההכשרה בעלות תפקיד עירוני (בניגוד לגורם חיצוני).</a:t>
            </a:r>
          </a:p>
          <a:p>
            <a:pPr marL="180000" indent="-180000">
              <a:lnSpc>
                <a:spcPct val="150000"/>
              </a:lnSpc>
              <a:buFont typeface="Arial" panose="020B0604020202020204" pitchFamily="34" charset="0"/>
              <a:buChar char="•"/>
            </a:pPr>
            <a:r>
              <a:rPr lang="he-IL" sz="1200" u="sng">
                <a:solidFill>
                  <a:prstClr val="black"/>
                </a:solidFill>
                <a:latin typeface="Heebo" panose="00000500000000000000" pitchFamily="2" charset="-79"/>
                <a:ea typeface="Tahoma" panose="020B0604030504040204" pitchFamily="34" charset="0"/>
                <a:cs typeface="Heebo" panose="00000500000000000000" pitchFamily="2" charset="-79"/>
              </a:rPr>
              <a:t>מועד ותכני ההכשרה: </a:t>
            </a:r>
            <a:r>
              <a:rPr lang="he-IL" sz="1200">
                <a:solidFill>
                  <a:prstClr val="black"/>
                </a:solidFill>
                <a:latin typeface="Heebo" panose="00000500000000000000" pitchFamily="2" charset="-79"/>
                <a:ea typeface="Tahoma" panose="020B0604030504040204" pitchFamily="34" charset="0"/>
                <a:cs typeface="Heebo" panose="00000500000000000000" pitchFamily="2" charset="-79"/>
              </a:rPr>
              <a:t>קיום מפגשים בשעות העבודה ועיסוק באתגרי העבודה השוטפת.</a:t>
            </a:r>
          </a:p>
          <a:p>
            <a:pPr marL="180000" indent="-180000">
              <a:lnSpc>
                <a:spcPct val="150000"/>
              </a:lnSpc>
              <a:buFont typeface="Arial" panose="020B0604020202020204" pitchFamily="34" charset="0"/>
              <a:buChar char="•"/>
            </a:pPr>
            <a:r>
              <a:rPr lang="he-IL" sz="1200" u="sng">
                <a:latin typeface="Heebo" panose="00000500000000000000" pitchFamily="2" charset="-79"/>
                <a:cs typeface="Heebo" panose="00000500000000000000" pitchFamily="2" charset="-79"/>
              </a:rPr>
              <a:t>מבנה התוכנית:</a:t>
            </a:r>
            <a:r>
              <a:rPr lang="he-IL" sz="1200">
                <a:latin typeface="Heebo" panose="00000500000000000000" pitchFamily="2" charset="-79"/>
                <a:cs typeface="Heebo" panose="00000500000000000000" pitchFamily="2" charset="-79"/>
              </a:rPr>
              <a:t> שילוב בין הקניית ידע וכלים, למידת שטח, שיתוף ציבור, ופיתוח מענים.</a:t>
            </a:r>
          </a:p>
          <a:p>
            <a:pPr>
              <a:lnSpc>
                <a:spcPct val="150000"/>
              </a:lnSpc>
              <a:spcBef>
                <a:spcPts val="600"/>
              </a:spcBef>
            </a:pPr>
            <a:r>
              <a:rPr lang="he-IL" sz="1200" b="1">
                <a:solidFill>
                  <a:prstClr val="black"/>
                </a:solidFill>
                <a:latin typeface="Heebo" pitchFamily="2" charset="-79"/>
                <a:ea typeface="Tahoma" panose="020B0604030504040204" pitchFamily="34" charset="0"/>
                <a:cs typeface="Heebo" pitchFamily="2" charset="-79"/>
              </a:rPr>
              <a:t>כל אלו תרמו למחויבות ומעורבות המשתתפים.</a:t>
            </a:r>
          </a:p>
        </p:txBody>
      </p:sp>
      <p:grpSp>
        <p:nvGrpSpPr>
          <p:cNvPr id="11" name="Group 10">
            <a:extLst>
              <a:ext uri="{FF2B5EF4-FFF2-40B4-BE49-F238E27FC236}">
                <a16:creationId xmlns:a16="http://schemas.microsoft.com/office/drawing/2014/main" id="{470D2E0E-5011-87FD-2B24-2B67BC5B5C96}"/>
              </a:ext>
            </a:extLst>
          </p:cNvPr>
          <p:cNvGrpSpPr/>
          <p:nvPr/>
        </p:nvGrpSpPr>
        <p:grpSpPr>
          <a:xfrm>
            <a:off x="3270516" y="6212708"/>
            <a:ext cx="823172" cy="519582"/>
            <a:chOff x="242857" y="5921534"/>
            <a:chExt cx="823172" cy="519582"/>
          </a:xfrm>
        </p:grpSpPr>
        <p:pic>
          <p:nvPicPr>
            <p:cNvPr id="12" name="Picture 11">
              <a:extLst>
                <a:ext uri="{FF2B5EF4-FFF2-40B4-BE49-F238E27FC236}">
                  <a16:creationId xmlns:a16="http://schemas.microsoft.com/office/drawing/2014/main" id="{F3CDEB52-ECC3-4DD0-6A3D-39961A9DA8CA}"/>
                </a:ext>
              </a:extLst>
            </p:cNvPr>
            <p:cNvPicPr>
              <a:picLocks noChangeAspect="1"/>
            </p:cNvPicPr>
            <p:nvPr/>
          </p:nvPicPr>
          <p:blipFill>
            <a:blip r:embed="rId9">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14" name="Group 13">
              <a:extLst>
                <a:ext uri="{FF2B5EF4-FFF2-40B4-BE49-F238E27FC236}">
                  <a16:creationId xmlns:a16="http://schemas.microsoft.com/office/drawing/2014/main" id="{A956F8BD-D5F4-F274-693F-A2E547BAE942}"/>
                </a:ext>
              </a:extLst>
            </p:cNvPr>
            <p:cNvGrpSpPr/>
            <p:nvPr/>
          </p:nvGrpSpPr>
          <p:grpSpPr>
            <a:xfrm rot="10800000">
              <a:off x="318125" y="5921534"/>
              <a:ext cx="747904" cy="461036"/>
              <a:chOff x="9811239" y="2747547"/>
              <a:chExt cx="1103642" cy="680326"/>
            </a:xfrm>
          </p:grpSpPr>
          <p:sp>
            <p:nvSpPr>
              <p:cNvPr id="15" name="Freeform 41">
                <a:extLst>
                  <a:ext uri="{FF2B5EF4-FFF2-40B4-BE49-F238E27FC236}">
                    <a16:creationId xmlns:a16="http://schemas.microsoft.com/office/drawing/2014/main" id="{F226D515-D50E-09BA-D75A-6ED94318067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6" name="Freeform 42">
                <a:extLst>
                  <a:ext uri="{FF2B5EF4-FFF2-40B4-BE49-F238E27FC236}">
                    <a16:creationId xmlns:a16="http://schemas.microsoft.com/office/drawing/2014/main" id="{B771317E-D3CD-D6AF-949A-AA2A2BA5CBD0}"/>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20" name="Group 19">
            <a:extLst>
              <a:ext uri="{FF2B5EF4-FFF2-40B4-BE49-F238E27FC236}">
                <a16:creationId xmlns:a16="http://schemas.microsoft.com/office/drawing/2014/main" id="{CD91338E-E1FC-6465-280D-7D4DFCED4D3C}"/>
              </a:ext>
            </a:extLst>
          </p:cNvPr>
          <p:cNvGrpSpPr/>
          <p:nvPr/>
        </p:nvGrpSpPr>
        <p:grpSpPr>
          <a:xfrm>
            <a:off x="5701511" y="2920243"/>
            <a:ext cx="785047" cy="523844"/>
            <a:chOff x="2820578" y="4763196"/>
            <a:chExt cx="785047" cy="523844"/>
          </a:xfrm>
        </p:grpSpPr>
        <p:pic>
          <p:nvPicPr>
            <p:cNvPr id="21" name="Picture 20">
              <a:extLst>
                <a:ext uri="{FF2B5EF4-FFF2-40B4-BE49-F238E27FC236}">
                  <a16:creationId xmlns:a16="http://schemas.microsoft.com/office/drawing/2014/main" id="{996772F3-0A52-E52C-4B7F-0011A2FE2945}"/>
                </a:ext>
              </a:extLst>
            </p:cNvPr>
            <p:cNvPicPr>
              <a:picLocks noChangeAspect="1"/>
            </p:cNvPicPr>
            <p:nvPr/>
          </p:nvPicPr>
          <p:blipFill>
            <a:blip r:embed="rId9">
              <a:alphaModFix amt="42000"/>
              <a:lum bright="-20000" contrast="-40000"/>
            </a:blip>
            <a:stretch>
              <a:fillRect/>
            </a:stretch>
          </p:blipFill>
          <p:spPr>
            <a:xfrm>
              <a:off x="2820578" y="4803046"/>
              <a:ext cx="785047" cy="483994"/>
            </a:xfrm>
            <a:prstGeom prst="rect">
              <a:avLst/>
            </a:prstGeom>
          </p:spPr>
        </p:pic>
        <p:grpSp>
          <p:nvGrpSpPr>
            <p:cNvPr id="22" name="Group 21">
              <a:extLst>
                <a:ext uri="{FF2B5EF4-FFF2-40B4-BE49-F238E27FC236}">
                  <a16:creationId xmlns:a16="http://schemas.microsoft.com/office/drawing/2014/main" id="{8A901FF5-9667-7A4B-134C-1DD5AF4BD4EE}"/>
                </a:ext>
              </a:extLst>
            </p:cNvPr>
            <p:cNvGrpSpPr/>
            <p:nvPr/>
          </p:nvGrpSpPr>
          <p:grpSpPr>
            <a:xfrm>
              <a:off x="2820578" y="4763196"/>
              <a:ext cx="747904" cy="461036"/>
              <a:chOff x="9811239" y="2747547"/>
              <a:chExt cx="1103642" cy="680326"/>
            </a:xfrm>
          </p:grpSpPr>
          <p:sp>
            <p:nvSpPr>
              <p:cNvPr id="23" name="Freeform 37">
                <a:extLst>
                  <a:ext uri="{FF2B5EF4-FFF2-40B4-BE49-F238E27FC236}">
                    <a16:creationId xmlns:a16="http://schemas.microsoft.com/office/drawing/2014/main" id="{B7FB8ABA-EB97-D6DC-906E-4ED72C7BF611}"/>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24" name="Freeform 38">
                <a:extLst>
                  <a:ext uri="{FF2B5EF4-FFF2-40B4-BE49-F238E27FC236}">
                    <a16:creationId xmlns:a16="http://schemas.microsoft.com/office/drawing/2014/main" id="{0DBEED5C-2E39-B966-0098-B19EA2BE7506}"/>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25" name="TextBox 24">
            <a:extLst>
              <a:ext uri="{FF2B5EF4-FFF2-40B4-BE49-F238E27FC236}">
                <a16:creationId xmlns:a16="http://schemas.microsoft.com/office/drawing/2014/main" id="{0340BE58-9FAD-CEA9-C0EF-649FFE9C9459}"/>
              </a:ext>
            </a:extLst>
          </p:cNvPr>
          <p:cNvSpPr txBox="1"/>
          <p:nvPr/>
        </p:nvSpPr>
        <p:spPr>
          <a:xfrm>
            <a:off x="3308406" y="3560083"/>
            <a:ext cx="3160948" cy="2587247"/>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nSpc>
                <a:spcPct val="150000"/>
              </a:lnSpc>
            </a:pPr>
            <a:r>
              <a:rPr lang="he-IL" sz="1100" b="1">
                <a:solidFill>
                  <a:srgbClr val="40A8AD"/>
                </a:solidFill>
                <a:latin typeface="Heebo" pitchFamily="2" charset="-79"/>
                <a:cs typeface="Heebo" pitchFamily="2" charset="-79"/>
              </a:rPr>
              <a:t>"לא הכרתי את אורבן95 והשפה של 'להסתכל על גרם מדרגות של סולם בגינה', ופתאום הבנתי שהילד לא מטפס כי השלבים גדולים מדי."</a:t>
            </a:r>
          </a:p>
          <a:p>
            <a:pPr>
              <a:lnSpc>
                <a:spcPct val="150000"/>
              </a:lnSpc>
              <a:spcBef>
                <a:spcPts val="600"/>
              </a:spcBef>
            </a:pPr>
            <a:r>
              <a:rPr lang="he-IL" sz="1100" b="1">
                <a:solidFill>
                  <a:srgbClr val="40A8AD"/>
                </a:solidFill>
                <a:latin typeface="Heebo" pitchFamily="2" charset="-79"/>
                <a:cs typeface="Heebo" pitchFamily="2" charset="-79"/>
              </a:rPr>
              <a:t>"לפני חשבנו רק תאורה, ספסלים, פחים, ועכשיו חושבים על אינטרקציה בין הורים לילדים ושאפשר לעשות עוד פעילויות במרחב."</a:t>
            </a:r>
          </a:p>
          <a:p>
            <a:pPr>
              <a:lnSpc>
                <a:spcPct val="150000"/>
              </a:lnSpc>
              <a:spcBef>
                <a:spcPts val="600"/>
              </a:spcBef>
            </a:pPr>
            <a:r>
              <a:rPr lang="he-IL" sz="1100" b="1">
                <a:solidFill>
                  <a:srgbClr val="40A8AD"/>
                </a:solidFill>
                <a:latin typeface="Heebo" pitchFamily="2" charset="-79"/>
                <a:cs typeface="Heebo" pitchFamily="2" charset="-79"/>
              </a:rPr>
              <a:t>"למדתי על שבירת מחסומים, רתימה וגיוס אנשים.</a:t>
            </a:r>
          </a:p>
          <a:p>
            <a:pPr>
              <a:lnSpc>
                <a:spcPct val="150000"/>
              </a:lnSpc>
              <a:spcBef>
                <a:spcPts val="600"/>
              </a:spcBef>
            </a:pPr>
            <a:r>
              <a:rPr lang="he-IL" sz="1100" b="1">
                <a:solidFill>
                  <a:srgbClr val="40A8AD"/>
                </a:solidFill>
                <a:latin typeface="Heebo" pitchFamily="2" charset="-79"/>
                <a:cs typeface="Heebo" pitchFamily="2" charset="-79"/>
              </a:rPr>
              <a:t>"להבין לעומק את התוכניות שלנו ולמה אנחנו עושים את מה שאנחנו בוחרים לעשות."</a:t>
            </a:r>
          </a:p>
        </p:txBody>
      </p:sp>
      <p:cxnSp>
        <p:nvCxnSpPr>
          <p:cNvPr id="27" name="Straight Connector 26">
            <a:extLst>
              <a:ext uri="{FF2B5EF4-FFF2-40B4-BE49-F238E27FC236}">
                <a16:creationId xmlns:a16="http://schemas.microsoft.com/office/drawing/2014/main" id="{C799E2AA-EB02-9BBB-7C58-7ABA48206ACC}"/>
              </a:ext>
            </a:extLst>
          </p:cNvPr>
          <p:cNvCxnSpPr>
            <a:cxnSpLocks/>
          </p:cNvCxnSpPr>
          <p:nvPr/>
        </p:nvCxnSpPr>
        <p:spPr>
          <a:xfrm>
            <a:off x="11276682" y="3475037"/>
            <a:ext cx="0" cy="746999"/>
          </a:xfrm>
          <a:prstGeom prst="line">
            <a:avLst/>
          </a:prstGeom>
          <a:ln w="31750" cmpd="sng">
            <a:solidFill>
              <a:srgbClr val="A1D4D7"/>
            </a:solidFill>
          </a:ln>
        </p:spPr>
        <p:style>
          <a:lnRef idx="3">
            <a:schemeClr val="accent1"/>
          </a:lnRef>
          <a:fillRef idx="0">
            <a:schemeClr val="accent1"/>
          </a:fillRef>
          <a:effectRef idx="2">
            <a:schemeClr val="accent1"/>
          </a:effectRef>
          <a:fontRef idx="minor">
            <a:schemeClr val="tx1"/>
          </a:fontRef>
        </p:style>
      </p:cxnSp>
      <p:sp>
        <p:nvSpPr>
          <p:cNvPr id="28" name="Oval 27">
            <a:extLst>
              <a:ext uri="{FF2B5EF4-FFF2-40B4-BE49-F238E27FC236}">
                <a16:creationId xmlns:a16="http://schemas.microsoft.com/office/drawing/2014/main" id="{7C35A365-9C27-6ACF-E3B2-F955302FCB1A}"/>
              </a:ext>
            </a:extLst>
          </p:cNvPr>
          <p:cNvSpPr/>
          <p:nvPr/>
        </p:nvSpPr>
        <p:spPr>
          <a:xfrm>
            <a:off x="10983946" y="4060208"/>
            <a:ext cx="585471" cy="536131"/>
          </a:xfrm>
          <a:prstGeom prst="ellipse">
            <a:avLst/>
          </a:prstGeom>
          <a:solidFill>
            <a:srgbClr val="A1D4D7"/>
          </a:solidFill>
          <a:ln>
            <a:solidFill>
              <a:srgbClr val="A1D4D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 name="Graphic 29" descr="Pen outline">
            <a:extLst>
              <a:ext uri="{FF2B5EF4-FFF2-40B4-BE49-F238E27FC236}">
                <a16:creationId xmlns:a16="http://schemas.microsoft.com/office/drawing/2014/main" id="{779151DF-0CAC-C987-ABD0-DB8A48549AF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83864" y="4165148"/>
            <a:ext cx="353048" cy="349736"/>
          </a:xfrm>
          <a:prstGeom prst="rect">
            <a:avLst/>
          </a:prstGeom>
        </p:spPr>
      </p:pic>
      <p:sp>
        <p:nvSpPr>
          <p:cNvPr id="10" name="Arrow: Chevron 9">
            <a:extLst>
              <a:ext uri="{FF2B5EF4-FFF2-40B4-BE49-F238E27FC236}">
                <a16:creationId xmlns:a16="http://schemas.microsoft.com/office/drawing/2014/main" id="{2C0ACD7E-DDC6-69D1-386D-DCEC6F620727}"/>
              </a:ext>
            </a:extLst>
          </p:cNvPr>
          <p:cNvSpPr/>
          <p:nvPr/>
        </p:nvSpPr>
        <p:spPr>
          <a:xfrm flipH="1">
            <a:off x="8046929" y="3214195"/>
            <a:ext cx="1318352" cy="286226"/>
          </a:xfrm>
          <a:prstGeom prst="chevron">
            <a:avLst/>
          </a:prstGeom>
          <a:solidFill>
            <a:srgbClr val="A1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7" name="Oval 16">
            <a:extLst>
              <a:ext uri="{FF2B5EF4-FFF2-40B4-BE49-F238E27FC236}">
                <a16:creationId xmlns:a16="http://schemas.microsoft.com/office/drawing/2014/main" id="{CF373744-F994-37F6-7EA8-B36B98AA881A}"/>
              </a:ext>
            </a:extLst>
          </p:cNvPr>
          <p:cNvSpPr/>
          <p:nvPr/>
        </p:nvSpPr>
        <p:spPr>
          <a:xfrm>
            <a:off x="8637106" y="3291807"/>
            <a:ext cx="113046"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TextBox 17">
            <a:extLst>
              <a:ext uri="{FF2B5EF4-FFF2-40B4-BE49-F238E27FC236}">
                <a16:creationId xmlns:a16="http://schemas.microsoft.com/office/drawing/2014/main" id="{B6814A2A-EDB3-C1DC-50E2-98D68A02AB41}"/>
              </a:ext>
            </a:extLst>
          </p:cNvPr>
          <p:cNvSpPr txBox="1"/>
          <p:nvPr/>
        </p:nvSpPr>
        <p:spPr>
          <a:xfrm>
            <a:off x="7879286" y="2989654"/>
            <a:ext cx="1604843" cy="276999"/>
          </a:xfrm>
          <a:prstGeom prst="rect">
            <a:avLst/>
          </a:prstGeom>
          <a:noFill/>
        </p:spPr>
        <p:txBody>
          <a:bodyPr wrap="square" rtlCol="1">
            <a:spAutoFit/>
          </a:bodyPr>
          <a:lstStyle/>
          <a:p>
            <a:pPr algn="ctr"/>
            <a:r>
              <a:rPr lang="he-IL" sz="1200" b="1">
                <a:solidFill>
                  <a:srgbClr val="40A8AD"/>
                </a:solidFill>
                <a:latin typeface="Heebo" panose="00000500000000000000" pitchFamily="2" charset="-79"/>
                <a:cs typeface="Heebo" panose="00000500000000000000" pitchFamily="2" charset="-79"/>
              </a:rPr>
              <a:t>מאי 2023</a:t>
            </a:r>
          </a:p>
        </p:txBody>
      </p:sp>
      <p:cxnSp>
        <p:nvCxnSpPr>
          <p:cNvPr id="31" name="Straight Connector 30">
            <a:extLst>
              <a:ext uri="{FF2B5EF4-FFF2-40B4-BE49-F238E27FC236}">
                <a16:creationId xmlns:a16="http://schemas.microsoft.com/office/drawing/2014/main" id="{4E913F0F-4DEA-45E6-5A1F-1CB2568EFBBF}"/>
              </a:ext>
            </a:extLst>
          </p:cNvPr>
          <p:cNvCxnSpPr>
            <a:cxnSpLocks/>
          </p:cNvCxnSpPr>
          <p:nvPr/>
        </p:nvCxnSpPr>
        <p:spPr>
          <a:xfrm>
            <a:off x="8684911" y="3482535"/>
            <a:ext cx="0" cy="746999"/>
          </a:xfrm>
          <a:prstGeom prst="line">
            <a:avLst/>
          </a:prstGeom>
          <a:ln w="31750" cmpd="sng">
            <a:solidFill>
              <a:srgbClr val="A1D4D7"/>
            </a:solidFill>
          </a:ln>
        </p:spPr>
        <p:style>
          <a:lnRef idx="3">
            <a:schemeClr val="accent1"/>
          </a:lnRef>
          <a:fillRef idx="0">
            <a:schemeClr val="accent1"/>
          </a:fillRef>
          <a:effectRef idx="2">
            <a:schemeClr val="accent1"/>
          </a:effectRef>
          <a:fontRef idx="minor">
            <a:schemeClr val="tx1"/>
          </a:fontRef>
        </p:style>
      </p:cxnSp>
      <p:sp>
        <p:nvSpPr>
          <p:cNvPr id="32" name="Oval 31">
            <a:extLst>
              <a:ext uri="{FF2B5EF4-FFF2-40B4-BE49-F238E27FC236}">
                <a16:creationId xmlns:a16="http://schemas.microsoft.com/office/drawing/2014/main" id="{DD024131-D188-FD2B-F882-521090158625}"/>
              </a:ext>
            </a:extLst>
          </p:cNvPr>
          <p:cNvSpPr/>
          <p:nvPr/>
        </p:nvSpPr>
        <p:spPr>
          <a:xfrm>
            <a:off x="8396954" y="4044937"/>
            <a:ext cx="585471" cy="536131"/>
          </a:xfrm>
          <a:prstGeom prst="ellipse">
            <a:avLst/>
          </a:prstGeom>
          <a:solidFill>
            <a:srgbClr val="A1D4D7"/>
          </a:solidFill>
          <a:ln>
            <a:solidFill>
              <a:srgbClr val="A1D4D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TextBox 33">
            <a:extLst>
              <a:ext uri="{FF2B5EF4-FFF2-40B4-BE49-F238E27FC236}">
                <a16:creationId xmlns:a16="http://schemas.microsoft.com/office/drawing/2014/main" id="{A62C7B21-D3FD-E46E-9919-C59B83917AAE}"/>
              </a:ext>
            </a:extLst>
          </p:cNvPr>
          <p:cNvSpPr txBox="1"/>
          <p:nvPr/>
        </p:nvSpPr>
        <p:spPr>
          <a:xfrm>
            <a:off x="7910691" y="2048391"/>
            <a:ext cx="1653223" cy="769441"/>
          </a:xfrm>
          <a:prstGeom prst="rect">
            <a:avLst/>
          </a:prstGeom>
          <a:noFill/>
        </p:spPr>
        <p:txBody>
          <a:bodyPr wrap="square">
            <a:spAutoFit/>
          </a:bodyPr>
          <a:lstStyle/>
          <a:p>
            <a:pPr algn="ctr" fontAlgn="base"/>
            <a:r>
              <a:rPr lang="he-IL" sz="1100" b="1">
                <a:solidFill>
                  <a:srgbClr val="40A8AD"/>
                </a:solidFill>
                <a:latin typeface="Heebo" panose="00000500000000000000" pitchFamily="2" charset="-79"/>
                <a:cs typeface="Heebo" panose="00000500000000000000" pitchFamily="2" charset="-79"/>
              </a:rPr>
              <a:t>סיור לירושלים </a:t>
            </a:r>
            <a:br>
              <a:rPr lang="en-US" sz="1100" b="1">
                <a:solidFill>
                  <a:srgbClr val="40A8AD"/>
                </a:solidFill>
                <a:latin typeface="Heebo" panose="00000500000000000000" pitchFamily="2" charset="-79"/>
                <a:cs typeface="Heebo" panose="00000500000000000000" pitchFamily="2" charset="-79"/>
              </a:rPr>
            </a:br>
            <a:r>
              <a:rPr lang="he-IL" sz="1100" b="1">
                <a:solidFill>
                  <a:srgbClr val="40A8AD"/>
                </a:solidFill>
                <a:latin typeface="Heebo" panose="00000500000000000000" pitchFamily="2" charset="-79"/>
                <a:cs typeface="Heebo" panose="00000500000000000000" pitchFamily="2" charset="-79"/>
              </a:rPr>
              <a:t>ל-15 גורמי עירייה</a:t>
            </a:r>
          </a:p>
          <a:p>
            <a:pPr algn="ctr" fontAlgn="base"/>
            <a:r>
              <a:rPr lang="he-IL" sz="1100">
                <a:latin typeface="Heebo" panose="00000500000000000000" pitchFamily="2" charset="-79"/>
                <a:cs typeface="Heebo" panose="00000500000000000000" pitchFamily="2" charset="-79"/>
              </a:rPr>
              <a:t> מתחומי הנדסה ותכנון, קהילה ורווחה</a:t>
            </a:r>
            <a:endParaRPr lang="en-US" sz="1100">
              <a:latin typeface="Heebo" panose="00000500000000000000" pitchFamily="2" charset="-79"/>
              <a:cs typeface="Heebo" panose="00000500000000000000" pitchFamily="2" charset="-79"/>
            </a:endParaRPr>
          </a:p>
        </p:txBody>
      </p:sp>
      <p:pic>
        <p:nvPicPr>
          <p:cNvPr id="46" name="Graphic 45" descr="Binoculars outline">
            <a:extLst>
              <a:ext uri="{FF2B5EF4-FFF2-40B4-BE49-F238E27FC236}">
                <a16:creationId xmlns:a16="http://schemas.microsoft.com/office/drawing/2014/main" id="{07FFEF3D-E349-66F3-695E-E7507D2278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34479" y="4077798"/>
            <a:ext cx="476116" cy="444875"/>
          </a:xfrm>
          <a:prstGeom prst="rect">
            <a:avLst/>
          </a:prstGeom>
        </p:spPr>
      </p:pic>
      <p:grpSp>
        <p:nvGrpSpPr>
          <p:cNvPr id="37" name="Group 36">
            <a:extLst>
              <a:ext uri="{FF2B5EF4-FFF2-40B4-BE49-F238E27FC236}">
                <a16:creationId xmlns:a16="http://schemas.microsoft.com/office/drawing/2014/main" id="{AD9EC5DA-76C7-9909-F742-F0F83057924A}"/>
              </a:ext>
            </a:extLst>
          </p:cNvPr>
          <p:cNvGrpSpPr/>
          <p:nvPr/>
        </p:nvGrpSpPr>
        <p:grpSpPr>
          <a:xfrm>
            <a:off x="73347" y="5935542"/>
            <a:ext cx="823163" cy="519582"/>
            <a:chOff x="242857" y="5921534"/>
            <a:chExt cx="823163" cy="519582"/>
          </a:xfrm>
        </p:grpSpPr>
        <p:pic>
          <p:nvPicPr>
            <p:cNvPr id="38" name="Picture 37">
              <a:extLst>
                <a:ext uri="{FF2B5EF4-FFF2-40B4-BE49-F238E27FC236}">
                  <a16:creationId xmlns:a16="http://schemas.microsoft.com/office/drawing/2014/main" id="{5E185A33-AE52-4629-DA65-049CB8819FB4}"/>
                </a:ext>
              </a:extLst>
            </p:cNvPr>
            <p:cNvPicPr>
              <a:picLocks noChangeAspect="1"/>
            </p:cNvPicPr>
            <p:nvPr/>
          </p:nvPicPr>
          <p:blipFill>
            <a:blip r:embed="rId9">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1" name="Group 40">
              <a:extLst>
                <a:ext uri="{FF2B5EF4-FFF2-40B4-BE49-F238E27FC236}">
                  <a16:creationId xmlns:a16="http://schemas.microsoft.com/office/drawing/2014/main" id="{D085F197-3C1D-8A68-58D4-A48974259263}"/>
                </a:ext>
              </a:extLst>
            </p:cNvPr>
            <p:cNvGrpSpPr/>
            <p:nvPr/>
          </p:nvGrpSpPr>
          <p:grpSpPr>
            <a:xfrm rot="10800000">
              <a:off x="318115" y="5921534"/>
              <a:ext cx="747905" cy="461036"/>
              <a:chOff x="9811239" y="2747547"/>
              <a:chExt cx="1103642" cy="680326"/>
            </a:xfrm>
          </p:grpSpPr>
          <p:sp>
            <p:nvSpPr>
              <p:cNvPr id="42" name="Freeform 41">
                <a:extLst>
                  <a:ext uri="{FF2B5EF4-FFF2-40B4-BE49-F238E27FC236}">
                    <a16:creationId xmlns:a16="http://schemas.microsoft.com/office/drawing/2014/main" id="{88C42696-3A48-B22F-520F-7170799D75BA}"/>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3" name="Freeform 42">
                <a:extLst>
                  <a:ext uri="{FF2B5EF4-FFF2-40B4-BE49-F238E27FC236}">
                    <a16:creationId xmlns:a16="http://schemas.microsoft.com/office/drawing/2014/main" id="{EAE2AB02-C393-ED58-FA6F-CDDED49F2F92}"/>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9" name="Group 48">
            <a:extLst>
              <a:ext uri="{FF2B5EF4-FFF2-40B4-BE49-F238E27FC236}">
                <a16:creationId xmlns:a16="http://schemas.microsoft.com/office/drawing/2014/main" id="{A135DC1A-9679-4297-4026-D730093379D0}"/>
              </a:ext>
            </a:extLst>
          </p:cNvPr>
          <p:cNvGrpSpPr/>
          <p:nvPr/>
        </p:nvGrpSpPr>
        <p:grpSpPr>
          <a:xfrm>
            <a:off x="2404259" y="2959982"/>
            <a:ext cx="785047" cy="523844"/>
            <a:chOff x="2820578" y="4763196"/>
            <a:chExt cx="785047" cy="523844"/>
          </a:xfrm>
        </p:grpSpPr>
        <p:pic>
          <p:nvPicPr>
            <p:cNvPr id="50" name="Picture 49">
              <a:extLst>
                <a:ext uri="{FF2B5EF4-FFF2-40B4-BE49-F238E27FC236}">
                  <a16:creationId xmlns:a16="http://schemas.microsoft.com/office/drawing/2014/main" id="{EE2FD627-01C3-20EE-05D3-639E281F2D96}"/>
                </a:ext>
              </a:extLst>
            </p:cNvPr>
            <p:cNvPicPr>
              <a:picLocks noChangeAspect="1"/>
            </p:cNvPicPr>
            <p:nvPr/>
          </p:nvPicPr>
          <p:blipFill>
            <a:blip r:embed="rId9">
              <a:alphaModFix amt="42000"/>
              <a:lum bright="-20000" contrast="-40000"/>
            </a:blip>
            <a:stretch>
              <a:fillRect/>
            </a:stretch>
          </p:blipFill>
          <p:spPr>
            <a:xfrm>
              <a:off x="2820578" y="4803046"/>
              <a:ext cx="785047" cy="483994"/>
            </a:xfrm>
            <a:prstGeom prst="rect">
              <a:avLst/>
            </a:prstGeom>
          </p:spPr>
        </p:pic>
        <p:grpSp>
          <p:nvGrpSpPr>
            <p:cNvPr id="52" name="Group 51">
              <a:extLst>
                <a:ext uri="{FF2B5EF4-FFF2-40B4-BE49-F238E27FC236}">
                  <a16:creationId xmlns:a16="http://schemas.microsoft.com/office/drawing/2014/main" id="{32CB37A3-1E49-2B82-B713-22879DDA1576}"/>
                </a:ext>
              </a:extLst>
            </p:cNvPr>
            <p:cNvGrpSpPr/>
            <p:nvPr/>
          </p:nvGrpSpPr>
          <p:grpSpPr>
            <a:xfrm>
              <a:off x="2820578" y="4763196"/>
              <a:ext cx="747904" cy="461036"/>
              <a:chOff x="9811239" y="2747547"/>
              <a:chExt cx="1103642" cy="680326"/>
            </a:xfrm>
          </p:grpSpPr>
          <p:sp>
            <p:nvSpPr>
              <p:cNvPr id="53" name="Freeform 37">
                <a:extLst>
                  <a:ext uri="{FF2B5EF4-FFF2-40B4-BE49-F238E27FC236}">
                    <a16:creationId xmlns:a16="http://schemas.microsoft.com/office/drawing/2014/main" id="{EAC30070-A46D-026A-222A-8086A97C98C9}"/>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55" name="Freeform 38">
                <a:extLst>
                  <a:ext uri="{FF2B5EF4-FFF2-40B4-BE49-F238E27FC236}">
                    <a16:creationId xmlns:a16="http://schemas.microsoft.com/office/drawing/2014/main" id="{4A034EFC-E231-7460-6074-A64740ED9410}"/>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59" name="TextBox 58">
            <a:extLst>
              <a:ext uri="{FF2B5EF4-FFF2-40B4-BE49-F238E27FC236}">
                <a16:creationId xmlns:a16="http://schemas.microsoft.com/office/drawing/2014/main" id="{D1E24A77-DD41-EF09-6A95-6DF268A0BCA4}"/>
              </a:ext>
            </a:extLst>
          </p:cNvPr>
          <p:cNvSpPr txBox="1"/>
          <p:nvPr/>
        </p:nvSpPr>
        <p:spPr>
          <a:xfrm>
            <a:off x="103410" y="3555812"/>
            <a:ext cx="3037951" cy="2587247"/>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nSpc>
                <a:spcPct val="150000"/>
              </a:lnSpc>
            </a:pPr>
            <a:r>
              <a:rPr lang="he-IL" sz="1100" b="1">
                <a:solidFill>
                  <a:srgbClr val="40A8AD"/>
                </a:solidFill>
                <a:latin typeface="Heebo" pitchFamily="2" charset="-79"/>
                <a:cs typeface="Heebo" pitchFamily="2" charset="-79"/>
              </a:rPr>
              <a:t>"אנחנו זכינו, זאת מתנה! כל עובד בעירייה צריך לעבור את זה, להפוך את הקורס למודל קבוע."</a:t>
            </a:r>
          </a:p>
          <a:p>
            <a:pPr>
              <a:lnSpc>
                <a:spcPct val="150000"/>
              </a:lnSpc>
              <a:spcBef>
                <a:spcPts val="600"/>
              </a:spcBef>
            </a:pPr>
            <a:r>
              <a:rPr lang="he-IL" sz="1100" b="1">
                <a:solidFill>
                  <a:srgbClr val="40A8AD"/>
                </a:solidFill>
                <a:latin typeface="Heebo" pitchFamily="2" charset="-79"/>
                <a:cs typeface="Heebo" pitchFamily="2" charset="-79"/>
              </a:rPr>
              <a:t>"כל פעם יצאתי בתחושה שקיבלתי כלי מאוד פרקטי ליישם אותו בעבודה מהרגע הראשון."</a:t>
            </a:r>
          </a:p>
          <a:p>
            <a:pPr>
              <a:lnSpc>
                <a:spcPct val="150000"/>
              </a:lnSpc>
              <a:spcBef>
                <a:spcPts val="600"/>
              </a:spcBef>
            </a:pPr>
            <a:r>
              <a:rPr lang="he-IL" sz="1100" b="1">
                <a:solidFill>
                  <a:srgbClr val="40A8AD"/>
                </a:solidFill>
                <a:latin typeface="Heebo" pitchFamily="2" charset="-79"/>
                <a:cs typeface="Heebo" pitchFamily="2" charset="-79"/>
              </a:rPr>
              <a:t>""שלב התכנון מאוד השתנה, נוצר שיתוף מהרגע הראשון, לשבת עם השטח ולעשות את זה יחד."</a:t>
            </a:r>
          </a:p>
          <a:p>
            <a:pPr>
              <a:lnSpc>
                <a:spcPct val="150000"/>
              </a:lnSpc>
              <a:spcBef>
                <a:spcPts val="600"/>
              </a:spcBef>
            </a:pPr>
            <a:r>
              <a:rPr lang="he-IL" sz="1100" b="1">
                <a:solidFill>
                  <a:srgbClr val="40A8AD"/>
                </a:solidFill>
                <a:latin typeface="Heebo" pitchFamily="2" charset="-79"/>
                <a:cs typeface="Heebo" pitchFamily="2" charset="-79"/>
              </a:rPr>
              <a:t>"הקורס תרם להבין לעומק מה התפקיד של כל אחד, נוצרו המון קיצורי דרך וזה נותן יותר זמן לעבוד."</a:t>
            </a:r>
            <a:endParaRPr lang="he-IL" sz="1600" b="0" i="0">
              <a:solidFill>
                <a:srgbClr val="000000"/>
              </a:solidFill>
              <a:effectLst/>
              <a:highlight>
                <a:srgbClr val="E2EFDA"/>
              </a:highlight>
              <a:latin typeface="Calibri" panose="020F0502020204030204" pitchFamily="34" charset="0"/>
            </a:endParaRPr>
          </a:p>
        </p:txBody>
      </p:sp>
    </p:spTree>
    <p:extLst>
      <p:ext uri="{BB962C8B-B14F-4D97-AF65-F5344CB8AC3E}">
        <p14:creationId xmlns:p14="http://schemas.microsoft.com/office/powerpoint/2010/main" val="4132066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33A7348-E5E4-2DF2-2635-2B70620CD83C}"/>
              </a:ext>
            </a:extLst>
          </p:cNvPr>
          <p:cNvSpPr/>
          <p:nvPr/>
        </p:nvSpPr>
        <p:spPr>
          <a:xfrm>
            <a:off x="-7844" y="-11422"/>
            <a:ext cx="3553733" cy="6869422"/>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8</a:t>
            </a:fld>
            <a:endParaRPr lang="he-IL">
              <a:solidFill>
                <a:schemeClr val="tx1"/>
              </a:solidFill>
              <a:latin typeface="Heebo" pitchFamily="2" charset="-79"/>
              <a:cs typeface="Heebo" pitchFamily="2" charset="-79"/>
            </a:endParaRPr>
          </a:p>
        </p:txBody>
      </p:sp>
      <p:sp>
        <p:nvSpPr>
          <p:cNvPr id="4" name="TextBox 3">
            <a:extLst>
              <a:ext uri="{FF2B5EF4-FFF2-40B4-BE49-F238E27FC236}">
                <a16:creationId xmlns:a16="http://schemas.microsoft.com/office/drawing/2014/main" id="{408CF04A-5B26-19AB-8A75-EEDB1AFD86B4}"/>
              </a:ext>
            </a:extLst>
          </p:cNvPr>
          <p:cNvSpPr txBox="1"/>
          <p:nvPr/>
        </p:nvSpPr>
        <p:spPr>
          <a:xfrm>
            <a:off x="7294703" y="3596978"/>
            <a:ext cx="4504894" cy="1848583"/>
          </a:xfrm>
          <a:prstGeom prst="rect">
            <a:avLst/>
          </a:prstGeom>
          <a:noFill/>
        </p:spPr>
        <p:txBody>
          <a:bodyPr wrap="square">
            <a:spAutoFit/>
          </a:bodyPr>
          <a:lstStyle/>
          <a:p>
            <a:pPr algn="r" rtl="1">
              <a:lnSpc>
                <a:spcPct val="150000"/>
              </a:lnSpc>
              <a:buClr>
                <a:srgbClr val="FFC000"/>
              </a:buClr>
              <a:defRPr/>
            </a:pPr>
            <a:r>
              <a:rPr lang="he-IL" sz="1100" b="1">
                <a:solidFill>
                  <a:prstClr val="black"/>
                </a:solidFill>
                <a:latin typeface="Heebo" pitchFamily="2" charset="-79"/>
                <a:ea typeface="Tahoma" pitchFamily="34" charset="0"/>
                <a:cs typeface="Heebo" pitchFamily="2" charset="-79"/>
              </a:rPr>
              <a:t>מודל:</a:t>
            </a:r>
          </a:p>
          <a:p>
            <a:pPr marL="171450" indent="-171450">
              <a:lnSpc>
                <a:spcPct val="150000"/>
              </a:lnSpc>
              <a:buFont typeface="Arial" panose="020B0604020202020204" pitchFamily="34" charset="0"/>
              <a:buChar char="•"/>
              <a:defRPr/>
            </a:pPr>
            <a:r>
              <a:rPr lang="he-IL" sz="1100" b="1">
                <a:solidFill>
                  <a:prstClr val="black"/>
                </a:solidFill>
                <a:latin typeface="Heebo" pitchFamily="2" charset="-79"/>
                <a:ea typeface="Tahoma" pitchFamily="34" charset="0"/>
                <a:cs typeface="Heebo" pitchFamily="2" charset="-79"/>
              </a:rPr>
              <a:t>יוזמת המתנ"ס הנייד</a:t>
            </a:r>
            <a:r>
              <a:rPr lang="en-GB" sz="1100" b="1">
                <a:solidFill>
                  <a:prstClr val="black"/>
                </a:solidFill>
                <a:latin typeface="Heebo" pitchFamily="2" charset="-79"/>
                <a:ea typeface="Tahoma" pitchFamily="34" charset="0"/>
                <a:cs typeface="Heebo" pitchFamily="2" charset="-79"/>
              </a:rPr>
              <a:t> </a:t>
            </a:r>
            <a:r>
              <a:rPr lang="he-IL" sz="1100">
                <a:solidFill>
                  <a:prstClr val="black"/>
                </a:solidFill>
                <a:latin typeface="Heebo" pitchFamily="2" charset="-79"/>
                <a:ea typeface="Tahoma"/>
                <a:cs typeface="Heebo" pitchFamily="2" charset="-79"/>
              </a:rPr>
              <a:t>כוללת סדרה של שלוש פעילויות </a:t>
            </a:r>
            <a:r>
              <a:rPr lang="he-IL" sz="1100">
                <a:solidFill>
                  <a:prstClr val="black"/>
                </a:solidFill>
                <a:latin typeface="Heebo" pitchFamily="2" charset="-79"/>
                <a:ea typeface="Tahoma" pitchFamily="34" charset="0"/>
                <a:cs typeface="Heebo" pitchFamily="2" charset="-79"/>
              </a:rPr>
              <a:t>(תנועתי, </a:t>
            </a:r>
            <a:br>
              <a:rPr lang="en-US" sz="1100">
                <a:solidFill>
                  <a:prstClr val="black"/>
                </a:solidFill>
                <a:latin typeface="Heebo" pitchFamily="2" charset="-79"/>
                <a:ea typeface="Tahoma" pitchFamily="34" charset="0"/>
                <a:cs typeface="Heebo" pitchFamily="2" charset="-79"/>
              </a:rPr>
            </a:br>
            <a:r>
              <a:rPr lang="he-IL" sz="1100">
                <a:solidFill>
                  <a:prstClr val="black"/>
                </a:solidFill>
                <a:latin typeface="Heebo" pitchFamily="2" charset="-79"/>
                <a:ea typeface="Tahoma" pitchFamily="34" charset="0"/>
                <a:cs typeface="Heebo" pitchFamily="2" charset="-79"/>
              </a:rPr>
              <a:t>שפתית ויצירתית) </a:t>
            </a:r>
            <a:r>
              <a:rPr lang="he-IL" sz="1100">
                <a:solidFill>
                  <a:prstClr val="black"/>
                </a:solidFill>
                <a:latin typeface="Heebo" pitchFamily="2" charset="-79"/>
                <a:ea typeface="Tahoma"/>
                <a:cs typeface="Heebo" pitchFamily="2" charset="-79"/>
              </a:rPr>
              <a:t>במתחם גני ילדים, כמענה לחוסר במתנ"ס בשכונת ג'1.</a:t>
            </a:r>
          </a:p>
          <a:p>
            <a:pPr marL="171450" indent="-171450">
              <a:lnSpc>
                <a:spcPct val="150000"/>
              </a:lnSpc>
              <a:buFont typeface="Arial" panose="020B0604020202020204" pitchFamily="34" charset="0"/>
              <a:buChar char="•"/>
              <a:defRPr/>
            </a:pPr>
            <a:r>
              <a:rPr lang="he-IL" sz="1100" b="1">
                <a:solidFill>
                  <a:prstClr val="black"/>
                </a:solidFill>
                <a:latin typeface="Heebo" pitchFamily="2" charset="-79"/>
                <a:ea typeface="Tahoma" pitchFamily="34" charset="0"/>
                <a:cs typeface="Heebo" pitchFamily="2" charset="-79"/>
              </a:rPr>
              <a:t>פעילויות '</a:t>
            </a:r>
            <a:r>
              <a:rPr lang="he-IL" sz="1100" b="1" err="1">
                <a:solidFill>
                  <a:prstClr val="black"/>
                </a:solidFill>
                <a:latin typeface="Heebo" pitchFamily="2" charset="-79"/>
                <a:ea typeface="Tahoma" pitchFamily="34" charset="0"/>
                <a:cs typeface="Heebo" pitchFamily="2" charset="-79"/>
              </a:rPr>
              <a:t>זעירא</a:t>
            </a:r>
            <a:r>
              <a:rPr lang="he-IL" sz="1100" b="1">
                <a:solidFill>
                  <a:prstClr val="black"/>
                </a:solidFill>
                <a:latin typeface="Heebo" pitchFamily="2" charset="-79"/>
                <a:ea typeface="Tahoma" pitchFamily="34" charset="0"/>
                <a:cs typeface="Heebo" pitchFamily="2" charset="-79"/>
              </a:rPr>
              <a:t>' ברחבי בית שמש – </a:t>
            </a:r>
            <a:r>
              <a:rPr lang="he-IL" sz="1100">
                <a:solidFill>
                  <a:prstClr val="black"/>
                </a:solidFill>
                <a:latin typeface="Heebo" pitchFamily="2" charset="-79"/>
                <a:ea typeface="Tahoma"/>
                <a:cs typeface="Heebo" pitchFamily="2" charset="-79"/>
              </a:rPr>
              <a:t>מתכונת הפעילויות דומה לעקרונות אורבן95 (קרוב לבית, רישום מראש, הגבלת משתתפים, בתשלום דמי רצינות סמליים). פורמט הפעילויות אומץ על ידי עיריית בית שמש והתרחב לכל שכונות העיר ב- 2023, במימון מפעל הפיס. </a:t>
            </a:r>
            <a:endParaRPr lang="he-IL" sz="1100" b="1">
              <a:solidFill>
                <a:prstClr val="black"/>
              </a:solidFill>
              <a:latin typeface="Heebo" pitchFamily="2" charset="-79"/>
              <a:ea typeface="Tahoma" pitchFamily="34" charset="0"/>
              <a:cs typeface="Heebo" pitchFamily="2" charset="-79"/>
            </a:endParaRPr>
          </a:p>
        </p:txBody>
      </p:sp>
      <p:grpSp>
        <p:nvGrpSpPr>
          <p:cNvPr id="5" name="Graphic 19">
            <a:extLst>
              <a:ext uri="{FF2B5EF4-FFF2-40B4-BE49-F238E27FC236}">
                <a16:creationId xmlns:a16="http://schemas.microsoft.com/office/drawing/2014/main" id="{850B736F-78A4-BA09-09A3-4EB4AC184826}"/>
              </a:ext>
            </a:extLst>
          </p:cNvPr>
          <p:cNvGrpSpPr/>
          <p:nvPr/>
        </p:nvGrpSpPr>
        <p:grpSpPr>
          <a:xfrm>
            <a:off x="11790664" y="3644367"/>
            <a:ext cx="228888" cy="209744"/>
            <a:chOff x="5805060" y="-612157"/>
            <a:chExt cx="718350" cy="658268"/>
          </a:xfrm>
          <a:solidFill>
            <a:srgbClr val="65B2AE"/>
          </a:solidFill>
        </p:grpSpPr>
        <p:sp>
          <p:nvSpPr>
            <p:cNvPr id="6" name="Freeform 64">
              <a:extLst>
                <a:ext uri="{FF2B5EF4-FFF2-40B4-BE49-F238E27FC236}">
                  <a16:creationId xmlns:a16="http://schemas.microsoft.com/office/drawing/2014/main" id="{F348A476-A26C-FAF1-7463-18F81A05246B}"/>
                </a:ext>
              </a:extLst>
            </p:cNvPr>
            <p:cNvSpPr/>
            <p:nvPr/>
          </p:nvSpPr>
          <p:spPr>
            <a:xfrm>
              <a:off x="5805060" y="-612157"/>
              <a:ext cx="637431" cy="658268"/>
            </a:xfrm>
            <a:custGeom>
              <a:avLst/>
              <a:gdLst>
                <a:gd name="connsiteX0" fmla="*/ 614052 w 637431"/>
                <a:gd name="connsiteY0" fmla="*/ 635034 h 658268"/>
                <a:gd name="connsiteX1" fmla="*/ 614052 w 637431"/>
                <a:gd name="connsiteY1" fmla="*/ 370134 h 658268"/>
                <a:gd name="connsiteX2" fmla="*/ 636956 w 637431"/>
                <a:gd name="connsiteY2" fmla="*/ 370134 h 658268"/>
                <a:gd name="connsiteX3" fmla="*/ 637337 w 637431"/>
                <a:gd name="connsiteY3" fmla="*/ 379043 h 658268"/>
                <a:gd name="connsiteX4" fmla="*/ 637337 w 637431"/>
                <a:gd name="connsiteY4" fmla="*/ 639962 h 658268"/>
                <a:gd name="connsiteX5" fmla="*/ 619469 w 637431"/>
                <a:gd name="connsiteY5" fmla="*/ 658254 h 658268"/>
                <a:gd name="connsiteX6" fmla="*/ 79738 w 637431"/>
                <a:gd name="connsiteY6" fmla="*/ 658064 h 658268"/>
                <a:gd name="connsiteX7" fmla="*/ 45619 w 637431"/>
                <a:gd name="connsiteY7" fmla="*/ 652946 h 658268"/>
                <a:gd name="connsiteX8" fmla="*/ 190 w 637431"/>
                <a:gd name="connsiteY8" fmla="*/ 589446 h 658268"/>
                <a:gd name="connsiteX9" fmla="*/ 380 w 637431"/>
                <a:gd name="connsiteY9" fmla="*/ 89787 h 658268"/>
                <a:gd name="connsiteX10" fmla="*/ 50181 w 637431"/>
                <a:gd name="connsiteY10" fmla="*/ 6573 h 658268"/>
                <a:gd name="connsiteX11" fmla="*/ 92569 w 637431"/>
                <a:gd name="connsiteY11" fmla="*/ 34 h 658268"/>
                <a:gd name="connsiteX12" fmla="*/ 104449 w 637431"/>
                <a:gd name="connsiteY12" fmla="*/ 14345 h 658268"/>
                <a:gd name="connsiteX13" fmla="*/ 104449 w 637431"/>
                <a:gd name="connsiteY13" fmla="*/ 70168 h 658268"/>
                <a:gd name="connsiteX14" fmla="*/ 104449 w 637431"/>
                <a:gd name="connsiteY14" fmla="*/ 80499 h 658268"/>
                <a:gd name="connsiteX15" fmla="*/ 116614 w 637431"/>
                <a:gd name="connsiteY15" fmla="*/ 80499 h 658268"/>
                <a:gd name="connsiteX16" fmla="*/ 617758 w 637431"/>
                <a:gd name="connsiteY16" fmla="*/ 80499 h 658268"/>
                <a:gd name="connsiteX17" fmla="*/ 637431 w 637431"/>
                <a:gd name="connsiteY17" fmla="*/ 99928 h 658268"/>
                <a:gd name="connsiteX18" fmla="*/ 637431 w 637431"/>
                <a:gd name="connsiteY18" fmla="*/ 183994 h 658268"/>
                <a:gd name="connsiteX19" fmla="*/ 614717 w 637431"/>
                <a:gd name="connsiteY19" fmla="*/ 183994 h 658268"/>
                <a:gd name="connsiteX20" fmla="*/ 614717 w 637431"/>
                <a:gd name="connsiteY20" fmla="*/ 104287 h 658268"/>
                <a:gd name="connsiteX21" fmla="*/ 104449 w 637431"/>
                <a:gd name="connsiteY21" fmla="*/ 104287 h 658268"/>
                <a:gd name="connsiteX22" fmla="*/ 104449 w 637431"/>
                <a:gd name="connsiteY22" fmla="*/ 115755 h 658268"/>
                <a:gd name="connsiteX23" fmla="*/ 104449 w 637431"/>
                <a:gd name="connsiteY23" fmla="*/ 523008 h 658268"/>
                <a:gd name="connsiteX24" fmla="*/ 85061 w 637431"/>
                <a:gd name="connsiteY24" fmla="*/ 543006 h 658268"/>
                <a:gd name="connsiteX25" fmla="*/ 48565 w 637431"/>
                <a:gd name="connsiteY25" fmla="*/ 549830 h 658268"/>
                <a:gd name="connsiteX26" fmla="*/ 23570 w 637431"/>
                <a:gd name="connsiteY26" fmla="*/ 594090 h 658268"/>
                <a:gd name="connsiteX27" fmla="*/ 56454 w 637431"/>
                <a:gd name="connsiteY27" fmla="*/ 632285 h 658268"/>
                <a:gd name="connsiteX28" fmla="*/ 77457 w 637431"/>
                <a:gd name="connsiteY28" fmla="*/ 634939 h 658268"/>
                <a:gd name="connsiteX29" fmla="*/ 606544 w 637431"/>
                <a:gd name="connsiteY29" fmla="*/ 635034 h 658268"/>
                <a:gd name="connsiteX30" fmla="*/ 614147 w 637431"/>
                <a:gd name="connsiteY30" fmla="*/ 635034 h 658268"/>
                <a:gd name="connsiteX31" fmla="*/ 80594 w 637431"/>
                <a:gd name="connsiteY31" fmla="*/ 516374 h 658268"/>
                <a:gd name="connsiteX32" fmla="*/ 80594 w 637431"/>
                <a:gd name="connsiteY32" fmla="*/ 22780 h 658268"/>
                <a:gd name="connsiteX33" fmla="*/ 37256 w 637431"/>
                <a:gd name="connsiteY33" fmla="*/ 44863 h 658268"/>
                <a:gd name="connsiteX34" fmla="*/ 23285 w 637431"/>
                <a:gd name="connsiteY34" fmla="*/ 93862 h 658268"/>
                <a:gd name="connsiteX35" fmla="*/ 23285 w 637431"/>
                <a:gd name="connsiteY35" fmla="*/ 527747 h 658268"/>
                <a:gd name="connsiteX36" fmla="*/ 23570 w 637431"/>
                <a:gd name="connsiteY36" fmla="*/ 533623 h 658268"/>
                <a:gd name="connsiteX37" fmla="*/ 80689 w 637431"/>
                <a:gd name="connsiteY37" fmla="*/ 516374 h 6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7431" h="658268">
                  <a:moveTo>
                    <a:pt x="614052" y="635034"/>
                  </a:moveTo>
                  <a:lnTo>
                    <a:pt x="614052" y="370134"/>
                  </a:lnTo>
                  <a:lnTo>
                    <a:pt x="636956" y="370134"/>
                  </a:lnTo>
                  <a:cubicBezTo>
                    <a:pt x="637052" y="372883"/>
                    <a:pt x="637337" y="375916"/>
                    <a:pt x="637337" y="379043"/>
                  </a:cubicBezTo>
                  <a:cubicBezTo>
                    <a:pt x="637337" y="466048"/>
                    <a:pt x="637337" y="552957"/>
                    <a:pt x="637337" y="639962"/>
                  </a:cubicBezTo>
                  <a:cubicBezTo>
                    <a:pt x="637337" y="654842"/>
                    <a:pt x="634010" y="658254"/>
                    <a:pt x="619469" y="658254"/>
                  </a:cubicBezTo>
                  <a:cubicBezTo>
                    <a:pt x="439559" y="658254"/>
                    <a:pt x="259649" y="658349"/>
                    <a:pt x="79738" y="658064"/>
                  </a:cubicBezTo>
                  <a:cubicBezTo>
                    <a:pt x="68334" y="658064"/>
                    <a:pt x="56359" y="656548"/>
                    <a:pt x="45619" y="652946"/>
                  </a:cubicBezTo>
                  <a:cubicBezTo>
                    <a:pt x="16537" y="643279"/>
                    <a:pt x="190" y="620343"/>
                    <a:pt x="190" y="589446"/>
                  </a:cubicBezTo>
                  <a:cubicBezTo>
                    <a:pt x="0" y="422925"/>
                    <a:pt x="-190" y="256308"/>
                    <a:pt x="380" y="89787"/>
                  </a:cubicBezTo>
                  <a:cubicBezTo>
                    <a:pt x="475" y="53108"/>
                    <a:pt x="14446" y="22022"/>
                    <a:pt x="50181" y="6573"/>
                  </a:cubicBezTo>
                  <a:cubicBezTo>
                    <a:pt x="62916" y="1076"/>
                    <a:pt x="78218" y="981"/>
                    <a:pt x="92569" y="34"/>
                  </a:cubicBezTo>
                  <a:cubicBezTo>
                    <a:pt x="101122" y="-535"/>
                    <a:pt x="104449" y="6194"/>
                    <a:pt x="104449" y="14345"/>
                  </a:cubicBezTo>
                  <a:cubicBezTo>
                    <a:pt x="104449" y="32921"/>
                    <a:pt x="104449" y="51592"/>
                    <a:pt x="104449" y="70168"/>
                  </a:cubicBezTo>
                  <a:cubicBezTo>
                    <a:pt x="104449" y="73296"/>
                    <a:pt x="104449" y="76423"/>
                    <a:pt x="104449" y="80499"/>
                  </a:cubicBezTo>
                  <a:cubicBezTo>
                    <a:pt x="109106" y="80499"/>
                    <a:pt x="112907" y="80499"/>
                    <a:pt x="116614" y="80499"/>
                  </a:cubicBezTo>
                  <a:cubicBezTo>
                    <a:pt x="283694" y="80499"/>
                    <a:pt x="450678" y="80499"/>
                    <a:pt x="617758" y="80499"/>
                  </a:cubicBezTo>
                  <a:cubicBezTo>
                    <a:pt x="634580" y="80499"/>
                    <a:pt x="637431" y="83342"/>
                    <a:pt x="637431" y="99928"/>
                  </a:cubicBezTo>
                  <a:cubicBezTo>
                    <a:pt x="637431" y="127792"/>
                    <a:pt x="637431" y="155656"/>
                    <a:pt x="637431" y="183994"/>
                  </a:cubicBezTo>
                  <a:lnTo>
                    <a:pt x="614717" y="183994"/>
                  </a:lnTo>
                  <a:lnTo>
                    <a:pt x="614717" y="104287"/>
                  </a:lnTo>
                  <a:lnTo>
                    <a:pt x="104449" y="104287"/>
                  </a:lnTo>
                  <a:cubicBezTo>
                    <a:pt x="104449" y="108268"/>
                    <a:pt x="104449" y="111964"/>
                    <a:pt x="104449" y="115755"/>
                  </a:cubicBezTo>
                  <a:cubicBezTo>
                    <a:pt x="104449" y="251475"/>
                    <a:pt x="104449" y="387289"/>
                    <a:pt x="104449" y="523008"/>
                  </a:cubicBezTo>
                  <a:cubicBezTo>
                    <a:pt x="104449" y="539784"/>
                    <a:pt x="101598" y="541869"/>
                    <a:pt x="85061" y="543006"/>
                  </a:cubicBezTo>
                  <a:cubicBezTo>
                    <a:pt x="72705" y="543859"/>
                    <a:pt x="59875" y="545375"/>
                    <a:pt x="48565" y="549830"/>
                  </a:cubicBezTo>
                  <a:cubicBezTo>
                    <a:pt x="29842" y="557128"/>
                    <a:pt x="21574" y="573713"/>
                    <a:pt x="23570" y="594090"/>
                  </a:cubicBezTo>
                  <a:cubicBezTo>
                    <a:pt x="25376" y="613235"/>
                    <a:pt x="37446" y="627546"/>
                    <a:pt x="56454" y="632285"/>
                  </a:cubicBezTo>
                  <a:cubicBezTo>
                    <a:pt x="63297" y="633991"/>
                    <a:pt x="70425" y="634939"/>
                    <a:pt x="77457" y="634939"/>
                  </a:cubicBezTo>
                  <a:cubicBezTo>
                    <a:pt x="253851" y="635128"/>
                    <a:pt x="430150" y="635034"/>
                    <a:pt x="606544" y="635034"/>
                  </a:cubicBezTo>
                  <a:cubicBezTo>
                    <a:pt x="608730" y="635034"/>
                    <a:pt x="610916" y="635034"/>
                    <a:pt x="614147" y="635034"/>
                  </a:cubicBezTo>
                  <a:close/>
                  <a:moveTo>
                    <a:pt x="80594" y="516374"/>
                  </a:moveTo>
                  <a:lnTo>
                    <a:pt x="80594" y="22780"/>
                  </a:lnTo>
                  <a:cubicBezTo>
                    <a:pt x="62156" y="23159"/>
                    <a:pt x="47900" y="30551"/>
                    <a:pt x="37256" y="44863"/>
                  </a:cubicBezTo>
                  <a:cubicBezTo>
                    <a:pt x="26421" y="59458"/>
                    <a:pt x="23285" y="76234"/>
                    <a:pt x="23285" y="93862"/>
                  </a:cubicBezTo>
                  <a:cubicBezTo>
                    <a:pt x="23285" y="238490"/>
                    <a:pt x="23285" y="383119"/>
                    <a:pt x="23285" y="527747"/>
                  </a:cubicBezTo>
                  <a:cubicBezTo>
                    <a:pt x="23285" y="530496"/>
                    <a:pt x="23570" y="533149"/>
                    <a:pt x="23570" y="533623"/>
                  </a:cubicBezTo>
                  <a:cubicBezTo>
                    <a:pt x="42293" y="527937"/>
                    <a:pt x="60825" y="522345"/>
                    <a:pt x="80689" y="516374"/>
                  </a:cubicBezTo>
                  <a:close/>
                </a:path>
              </a:pathLst>
            </a:custGeom>
            <a:solidFill>
              <a:srgbClr val="65B2AE"/>
            </a:solidFill>
            <a:ln w="0" cap="flat">
              <a:noFill/>
              <a:prstDash val="solid"/>
              <a:miter/>
            </a:ln>
          </p:spPr>
          <p:txBody>
            <a:bodyPr rtlCol="0" anchor="ctr"/>
            <a:lstStyle/>
            <a:p>
              <a:endParaRPr lang="en-IL"/>
            </a:p>
          </p:txBody>
        </p:sp>
        <p:sp>
          <p:nvSpPr>
            <p:cNvPr id="10" name="Freeform 65">
              <a:extLst>
                <a:ext uri="{FF2B5EF4-FFF2-40B4-BE49-F238E27FC236}">
                  <a16:creationId xmlns:a16="http://schemas.microsoft.com/office/drawing/2014/main" id="{9E8F14D8-DBB8-A424-E007-6467AC99BF1C}"/>
                </a:ext>
              </a:extLst>
            </p:cNvPr>
            <p:cNvSpPr/>
            <p:nvPr/>
          </p:nvSpPr>
          <p:spPr>
            <a:xfrm>
              <a:off x="5955790" y="-427154"/>
              <a:ext cx="567620" cy="404053"/>
            </a:xfrm>
            <a:custGeom>
              <a:avLst/>
              <a:gdLst>
                <a:gd name="connsiteX0" fmla="*/ 138666 w 567620"/>
                <a:gd name="connsiteY0" fmla="*/ 380749 h 404053"/>
                <a:gd name="connsiteX1" fmla="*/ 138666 w 567620"/>
                <a:gd name="connsiteY1" fmla="*/ 403970 h 404053"/>
                <a:gd name="connsiteX2" fmla="*/ 107968 w 567620"/>
                <a:gd name="connsiteY2" fmla="*/ 403970 h 404053"/>
                <a:gd name="connsiteX3" fmla="*/ 53890 w 567620"/>
                <a:gd name="connsiteY3" fmla="*/ 403970 h 404053"/>
                <a:gd name="connsiteX4" fmla="*/ 3 w 567620"/>
                <a:gd name="connsiteY4" fmla="*/ 351558 h 404053"/>
                <a:gd name="connsiteX5" fmla="*/ 53890 w 567620"/>
                <a:gd name="connsiteY5" fmla="*/ 300095 h 404053"/>
                <a:gd name="connsiteX6" fmla="*/ 239218 w 567620"/>
                <a:gd name="connsiteY6" fmla="*/ 300095 h 404053"/>
                <a:gd name="connsiteX7" fmla="*/ 252618 w 567620"/>
                <a:gd name="connsiteY7" fmla="*/ 292134 h 404053"/>
                <a:gd name="connsiteX8" fmla="*/ 282841 w 567620"/>
                <a:gd name="connsiteY8" fmla="*/ 237353 h 404053"/>
                <a:gd name="connsiteX9" fmla="*/ 290349 w 567620"/>
                <a:gd name="connsiteY9" fmla="*/ 227402 h 404053"/>
                <a:gd name="connsiteX10" fmla="*/ 506659 w 567620"/>
                <a:gd name="connsiteY10" fmla="*/ 11596 h 404053"/>
                <a:gd name="connsiteX11" fmla="*/ 544675 w 567620"/>
                <a:gd name="connsiteY11" fmla="*/ 2024 h 404053"/>
                <a:gd name="connsiteX12" fmla="*/ 567010 w 567620"/>
                <a:gd name="connsiteY12" fmla="*/ 28656 h 404053"/>
                <a:gd name="connsiteX13" fmla="*/ 554939 w 567620"/>
                <a:gd name="connsiteY13" fmla="*/ 61449 h 404053"/>
                <a:gd name="connsiteX14" fmla="*/ 383298 w 567620"/>
                <a:gd name="connsiteY14" fmla="*/ 233278 h 404053"/>
                <a:gd name="connsiteX15" fmla="*/ 272767 w 567620"/>
                <a:gd name="connsiteY15" fmla="*/ 315259 h 404053"/>
                <a:gd name="connsiteX16" fmla="*/ 240738 w 567620"/>
                <a:gd name="connsiteY16" fmla="*/ 323315 h 404053"/>
                <a:gd name="connsiteX17" fmla="*/ 54365 w 567620"/>
                <a:gd name="connsiteY17" fmla="*/ 323220 h 404053"/>
                <a:gd name="connsiteX18" fmla="*/ 25473 w 567620"/>
                <a:gd name="connsiteY18" fmla="*/ 362932 h 404053"/>
                <a:gd name="connsiteX19" fmla="*/ 53700 w 567620"/>
                <a:gd name="connsiteY19" fmla="*/ 380844 h 404053"/>
                <a:gd name="connsiteX20" fmla="*/ 138761 w 567620"/>
                <a:gd name="connsiteY20" fmla="*/ 380844 h 404053"/>
                <a:gd name="connsiteX21" fmla="*/ 285312 w 567620"/>
                <a:gd name="connsiteY21" fmla="*/ 277823 h 404053"/>
                <a:gd name="connsiteX22" fmla="*/ 288828 w 567620"/>
                <a:gd name="connsiteY22" fmla="*/ 280855 h 404053"/>
                <a:gd name="connsiteX23" fmla="*/ 327034 w 567620"/>
                <a:gd name="connsiteY23" fmla="*/ 255455 h 404053"/>
                <a:gd name="connsiteX24" fmla="*/ 483565 w 567620"/>
                <a:gd name="connsiteY24" fmla="*/ 99928 h 404053"/>
                <a:gd name="connsiteX25" fmla="*/ 490978 w 567620"/>
                <a:gd name="connsiteY25" fmla="*/ 91967 h 404053"/>
                <a:gd name="connsiteX26" fmla="*/ 473681 w 567620"/>
                <a:gd name="connsiteY26" fmla="*/ 74433 h 404053"/>
                <a:gd name="connsiteX27" fmla="*/ 466648 w 567620"/>
                <a:gd name="connsiteY27" fmla="*/ 84005 h 404053"/>
                <a:gd name="connsiteX28" fmla="*/ 312874 w 567620"/>
                <a:gd name="connsiteY28" fmla="*/ 238111 h 404053"/>
                <a:gd name="connsiteX29" fmla="*/ 285407 w 567620"/>
                <a:gd name="connsiteY29" fmla="*/ 277823 h 404053"/>
                <a:gd name="connsiteX30" fmla="*/ 492118 w 567620"/>
                <a:gd name="connsiteY30" fmla="*/ 57752 h 404053"/>
                <a:gd name="connsiteX31" fmla="*/ 508465 w 567620"/>
                <a:gd name="connsiteY31" fmla="*/ 75096 h 404053"/>
                <a:gd name="connsiteX32" fmla="*/ 540874 w 567620"/>
                <a:gd name="connsiteY32" fmla="*/ 42493 h 404053"/>
                <a:gd name="connsiteX33" fmla="*/ 540874 w 567620"/>
                <a:gd name="connsiteY33" fmla="*/ 26192 h 404053"/>
                <a:gd name="connsiteX34" fmla="*/ 524527 w 567620"/>
                <a:gd name="connsiteY34" fmla="*/ 26476 h 404053"/>
                <a:gd name="connsiteX35" fmla="*/ 492213 w 567620"/>
                <a:gd name="connsiteY35" fmla="*/ 57752 h 40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620" h="404053">
                  <a:moveTo>
                    <a:pt x="138666" y="380749"/>
                  </a:moveTo>
                  <a:lnTo>
                    <a:pt x="138666" y="403970"/>
                  </a:lnTo>
                  <a:cubicBezTo>
                    <a:pt x="128306" y="403970"/>
                    <a:pt x="118137" y="403970"/>
                    <a:pt x="107968" y="403970"/>
                  </a:cubicBezTo>
                  <a:cubicBezTo>
                    <a:pt x="89910" y="403970"/>
                    <a:pt x="71948" y="404159"/>
                    <a:pt x="53890" y="403970"/>
                  </a:cubicBezTo>
                  <a:cubicBezTo>
                    <a:pt x="23097" y="403685"/>
                    <a:pt x="-283" y="380749"/>
                    <a:pt x="3" y="351558"/>
                  </a:cubicBezTo>
                  <a:cubicBezTo>
                    <a:pt x="288" y="322652"/>
                    <a:pt x="23477" y="300190"/>
                    <a:pt x="53890" y="300095"/>
                  </a:cubicBezTo>
                  <a:cubicBezTo>
                    <a:pt x="115666" y="299905"/>
                    <a:pt x="177442" y="299905"/>
                    <a:pt x="239218" y="300095"/>
                  </a:cubicBezTo>
                  <a:cubicBezTo>
                    <a:pt x="245870" y="300095"/>
                    <a:pt x="249482" y="298105"/>
                    <a:pt x="252618" y="292134"/>
                  </a:cubicBezTo>
                  <a:cubicBezTo>
                    <a:pt x="262312" y="273652"/>
                    <a:pt x="272576" y="255455"/>
                    <a:pt x="282841" y="237353"/>
                  </a:cubicBezTo>
                  <a:cubicBezTo>
                    <a:pt x="284837" y="233752"/>
                    <a:pt x="287403" y="230340"/>
                    <a:pt x="290349" y="227402"/>
                  </a:cubicBezTo>
                  <a:cubicBezTo>
                    <a:pt x="362389" y="155372"/>
                    <a:pt x="434524" y="83531"/>
                    <a:pt x="506659" y="11596"/>
                  </a:cubicBezTo>
                  <a:cubicBezTo>
                    <a:pt x="517494" y="792"/>
                    <a:pt x="530134" y="-2620"/>
                    <a:pt x="544675" y="2024"/>
                  </a:cubicBezTo>
                  <a:cubicBezTo>
                    <a:pt x="557601" y="6099"/>
                    <a:pt x="564634" y="15767"/>
                    <a:pt x="567010" y="28656"/>
                  </a:cubicBezTo>
                  <a:cubicBezTo>
                    <a:pt x="569481" y="41735"/>
                    <a:pt x="564253" y="52255"/>
                    <a:pt x="554939" y="61449"/>
                  </a:cubicBezTo>
                  <a:cubicBezTo>
                    <a:pt x="497536" y="118504"/>
                    <a:pt x="439276" y="174801"/>
                    <a:pt x="383298" y="233278"/>
                  </a:cubicBezTo>
                  <a:cubicBezTo>
                    <a:pt x="350794" y="267208"/>
                    <a:pt x="314869" y="294882"/>
                    <a:pt x="272767" y="315259"/>
                  </a:cubicBezTo>
                  <a:cubicBezTo>
                    <a:pt x="262312" y="320377"/>
                    <a:pt x="252428" y="323315"/>
                    <a:pt x="240738" y="323315"/>
                  </a:cubicBezTo>
                  <a:cubicBezTo>
                    <a:pt x="178582" y="322936"/>
                    <a:pt x="116521" y="323031"/>
                    <a:pt x="54365" y="323220"/>
                  </a:cubicBezTo>
                  <a:cubicBezTo>
                    <a:pt x="31556" y="323220"/>
                    <a:pt x="17490" y="342839"/>
                    <a:pt x="25473" y="362932"/>
                  </a:cubicBezTo>
                  <a:cubicBezTo>
                    <a:pt x="29940" y="374115"/>
                    <a:pt x="40109" y="380749"/>
                    <a:pt x="53700" y="380844"/>
                  </a:cubicBezTo>
                  <a:cubicBezTo>
                    <a:pt x="81642" y="380939"/>
                    <a:pt x="109679" y="380844"/>
                    <a:pt x="138761" y="380844"/>
                  </a:cubicBezTo>
                  <a:close/>
                  <a:moveTo>
                    <a:pt x="285312" y="277823"/>
                  </a:moveTo>
                  <a:cubicBezTo>
                    <a:pt x="286452" y="278865"/>
                    <a:pt x="287593" y="279813"/>
                    <a:pt x="288828" y="280855"/>
                  </a:cubicBezTo>
                  <a:cubicBezTo>
                    <a:pt x="301659" y="272515"/>
                    <a:pt x="316200" y="265881"/>
                    <a:pt x="327034" y="255455"/>
                  </a:cubicBezTo>
                  <a:cubicBezTo>
                    <a:pt x="379781" y="204181"/>
                    <a:pt x="431483" y="151865"/>
                    <a:pt x="483565" y="99928"/>
                  </a:cubicBezTo>
                  <a:cubicBezTo>
                    <a:pt x="486226" y="97274"/>
                    <a:pt x="488792" y="94431"/>
                    <a:pt x="490978" y="91967"/>
                  </a:cubicBezTo>
                  <a:cubicBezTo>
                    <a:pt x="485465" y="86375"/>
                    <a:pt x="480428" y="81257"/>
                    <a:pt x="473681" y="74433"/>
                  </a:cubicBezTo>
                  <a:cubicBezTo>
                    <a:pt x="471209" y="77750"/>
                    <a:pt x="469309" y="81257"/>
                    <a:pt x="466648" y="84005"/>
                  </a:cubicBezTo>
                  <a:cubicBezTo>
                    <a:pt x="415326" y="135374"/>
                    <a:pt x="363530" y="186174"/>
                    <a:pt x="312874" y="238111"/>
                  </a:cubicBezTo>
                  <a:cubicBezTo>
                    <a:pt x="301754" y="249484"/>
                    <a:pt x="294531" y="264459"/>
                    <a:pt x="285407" y="277823"/>
                  </a:cubicBezTo>
                  <a:close/>
                  <a:moveTo>
                    <a:pt x="492118" y="57752"/>
                  </a:moveTo>
                  <a:cubicBezTo>
                    <a:pt x="498011" y="64008"/>
                    <a:pt x="503048" y="69315"/>
                    <a:pt x="508465" y="75096"/>
                  </a:cubicBezTo>
                  <a:cubicBezTo>
                    <a:pt x="519680" y="63913"/>
                    <a:pt x="530419" y="53393"/>
                    <a:pt x="540874" y="42493"/>
                  </a:cubicBezTo>
                  <a:cubicBezTo>
                    <a:pt x="545721" y="37376"/>
                    <a:pt x="546101" y="31310"/>
                    <a:pt x="540874" y="26192"/>
                  </a:cubicBezTo>
                  <a:cubicBezTo>
                    <a:pt x="535646" y="21074"/>
                    <a:pt x="529659" y="21643"/>
                    <a:pt x="524527" y="26476"/>
                  </a:cubicBezTo>
                  <a:cubicBezTo>
                    <a:pt x="513597" y="36712"/>
                    <a:pt x="502953" y="47327"/>
                    <a:pt x="492213" y="57752"/>
                  </a:cubicBezTo>
                  <a:close/>
                </a:path>
              </a:pathLst>
            </a:custGeom>
            <a:solidFill>
              <a:srgbClr val="65B2AE"/>
            </a:solidFill>
            <a:ln w="0" cap="flat">
              <a:noFill/>
              <a:prstDash val="solid"/>
              <a:miter/>
            </a:ln>
          </p:spPr>
          <p:txBody>
            <a:bodyPr rtlCol="0" anchor="ctr"/>
            <a:lstStyle/>
            <a:p>
              <a:endParaRPr lang="en-IL"/>
            </a:p>
          </p:txBody>
        </p:sp>
        <p:sp>
          <p:nvSpPr>
            <p:cNvPr id="11" name="Freeform 66">
              <a:extLst>
                <a:ext uri="{FF2B5EF4-FFF2-40B4-BE49-F238E27FC236}">
                  <a16:creationId xmlns:a16="http://schemas.microsoft.com/office/drawing/2014/main" id="{F604272F-1BE7-7CF4-1342-4B79C64DCFC0}"/>
                </a:ext>
              </a:extLst>
            </p:cNvPr>
            <p:cNvSpPr/>
            <p:nvPr/>
          </p:nvSpPr>
          <p:spPr>
            <a:xfrm>
              <a:off x="5944127" y="-485450"/>
              <a:ext cx="208754" cy="184926"/>
            </a:xfrm>
            <a:custGeom>
              <a:avLst/>
              <a:gdLst>
                <a:gd name="connsiteX0" fmla="*/ 150709 w 208754"/>
                <a:gd name="connsiteY0" fmla="*/ 138700 h 184926"/>
                <a:gd name="connsiteX1" fmla="*/ 150709 w 208754"/>
                <a:gd name="connsiteY1" fmla="*/ 170544 h 184926"/>
                <a:gd name="connsiteX2" fmla="*/ 136643 w 208754"/>
                <a:gd name="connsiteY2" fmla="*/ 184856 h 184926"/>
                <a:gd name="connsiteX3" fmla="*/ 14137 w 208754"/>
                <a:gd name="connsiteY3" fmla="*/ 184856 h 184926"/>
                <a:gd name="connsiteX4" fmla="*/ 71 w 208754"/>
                <a:gd name="connsiteY4" fmla="*/ 170544 h 184926"/>
                <a:gd name="connsiteX5" fmla="*/ 71 w 208754"/>
                <a:gd name="connsiteY5" fmla="*/ 14732 h 184926"/>
                <a:gd name="connsiteX6" fmla="*/ 14707 w 208754"/>
                <a:gd name="connsiteY6" fmla="*/ 42 h 184926"/>
                <a:gd name="connsiteX7" fmla="*/ 194143 w 208754"/>
                <a:gd name="connsiteY7" fmla="*/ 42 h 184926"/>
                <a:gd name="connsiteX8" fmla="*/ 208684 w 208754"/>
                <a:gd name="connsiteY8" fmla="*/ 14827 h 184926"/>
                <a:gd name="connsiteX9" fmla="*/ 208684 w 208754"/>
                <a:gd name="connsiteY9" fmla="*/ 123535 h 184926"/>
                <a:gd name="connsiteX10" fmla="*/ 193477 w 208754"/>
                <a:gd name="connsiteY10" fmla="*/ 138605 h 184926"/>
                <a:gd name="connsiteX11" fmla="*/ 150804 w 208754"/>
                <a:gd name="connsiteY11" fmla="*/ 138605 h 184926"/>
                <a:gd name="connsiteX12" fmla="*/ 23926 w 208754"/>
                <a:gd name="connsiteY12" fmla="*/ 23547 h 184926"/>
                <a:gd name="connsiteX13" fmla="*/ 23926 w 208754"/>
                <a:gd name="connsiteY13" fmla="*/ 161256 h 184926"/>
                <a:gd name="connsiteX14" fmla="*/ 126284 w 208754"/>
                <a:gd name="connsiteY14" fmla="*/ 161256 h 184926"/>
                <a:gd name="connsiteX15" fmla="*/ 127234 w 208754"/>
                <a:gd name="connsiteY15" fmla="*/ 159171 h 184926"/>
                <a:gd name="connsiteX16" fmla="*/ 127424 w 208754"/>
                <a:gd name="connsiteY16" fmla="*/ 133203 h 184926"/>
                <a:gd name="connsiteX17" fmla="*/ 144912 w 208754"/>
                <a:gd name="connsiteY17" fmla="*/ 115574 h 184926"/>
                <a:gd name="connsiteX18" fmla="*/ 184829 w 208754"/>
                <a:gd name="connsiteY18" fmla="*/ 115574 h 184926"/>
                <a:gd name="connsiteX19" fmla="*/ 184829 w 208754"/>
                <a:gd name="connsiteY19" fmla="*/ 23641 h 184926"/>
                <a:gd name="connsiteX20" fmla="*/ 23926 w 208754"/>
                <a:gd name="connsiteY20" fmla="*/ 23641 h 1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54" h="184926">
                  <a:moveTo>
                    <a:pt x="150709" y="138700"/>
                  </a:moveTo>
                  <a:cubicBezTo>
                    <a:pt x="150709" y="150168"/>
                    <a:pt x="150899" y="160309"/>
                    <a:pt x="150709" y="170544"/>
                  </a:cubicBezTo>
                  <a:cubicBezTo>
                    <a:pt x="150519" y="180401"/>
                    <a:pt x="146338" y="184761"/>
                    <a:pt x="136643" y="184856"/>
                  </a:cubicBezTo>
                  <a:cubicBezTo>
                    <a:pt x="95776" y="184950"/>
                    <a:pt x="55004" y="184950"/>
                    <a:pt x="14137" y="184856"/>
                  </a:cubicBezTo>
                  <a:cubicBezTo>
                    <a:pt x="4443" y="184856"/>
                    <a:pt x="166" y="180401"/>
                    <a:pt x="71" y="170544"/>
                  </a:cubicBezTo>
                  <a:cubicBezTo>
                    <a:pt x="-24" y="118607"/>
                    <a:pt x="-24" y="66670"/>
                    <a:pt x="71" y="14732"/>
                  </a:cubicBezTo>
                  <a:cubicBezTo>
                    <a:pt x="71" y="4307"/>
                    <a:pt x="4348" y="42"/>
                    <a:pt x="14707" y="42"/>
                  </a:cubicBezTo>
                  <a:cubicBezTo>
                    <a:pt x="74487" y="42"/>
                    <a:pt x="134267" y="-53"/>
                    <a:pt x="194143" y="42"/>
                  </a:cubicBezTo>
                  <a:cubicBezTo>
                    <a:pt x="204407" y="42"/>
                    <a:pt x="208588" y="4402"/>
                    <a:pt x="208684" y="14827"/>
                  </a:cubicBezTo>
                  <a:cubicBezTo>
                    <a:pt x="208778" y="51032"/>
                    <a:pt x="208778" y="87331"/>
                    <a:pt x="208684" y="123535"/>
                  </a:cubicBezTo>
                  <a:cubicBezTo>
                    <a:pt x="208684" y="134435"/>
                    <a:pt x="204502" y="138510"/>
                    <a:pt x="193477" y="138605"/>
                  </a:cubicBezTo>
                  <a:cubicBezTo>
                    <a:pt x="179696" y="138700"/>
                    <a:pt x="165916" y="138605"/>
                    <a:pt x="150804" y="138605"/>
                  </a:cubicBezTo>
                  <a:close/>
                  <a:moveTo>
                    <a:pt x="23926" y="23547"/>
                  </a:moveTo>
                  <a:lnTo>
                    <a:pt x="23926" y="161256"/>
                  </a:lnTo>
                  <a:lnTo>
                    <a:pt x="126284" y="161256"/>
                  </a:lnTo>
                  <a:cubicBezTo>
                    <a:pt x="126759" y="160214"/>
                    <a:pt x="127234" y="159740"/>
                    <a:pt x="127234" y="159171"/>
                  </a:cubicBezTo>
                  <a:cubicBezTo>
                    <a:pt x="127330" y="150547"/>
                    <a:pt x="127424" y="141827"/>
                    <a:pt x="127424" y="133203"/>
                  </a:cubicBezTo>
                  <a:cubicBezTo>
                    <a:pt x="127424" y="119081"/>
                    <a:pt x="130941" y="115574"/>
                    <a:pt x="144912" y="115574"/>
                  </a:cubicBezTo>
                  <a:cubicBezTo>
                    <a:pt x="158218" y="115574"/>
                    <a:pt x="171618" y="115574"/>
                    <a:pt x="184829" y="115574"/>
                  </a:cubicBezTo>
                  <a:lnTo>
                    <a:pt x="184829" y="23641"/>
                  </a:lnTo>
                  <a:lnTo>
                    <a:pt x="23926" y="23641"/>
                  </a:lnTo>
                  <a:close/>
                </a:path>
              </a:pathLst>
            </a:custGeom>
            <a:solidFill>
              <a:srgbClr val="65B2AE"/>
            </a:solidFill>
            <a:ln w="0" cap="flat">
              <a:noFill/>
              <a:prstDash val="solid"/>
              <a:miter/>
            </a:ln>
          </p:spPr>
          <p:txBody>
            <a:bodyPr rtlCol="0" anchor="ctr"/>
            <a:lstStyle/>
            <a:p>
              <a:endParaRPr lang="en-IL"/>
            </a:p>
          </p:txBody>
        </p:sp>
        <p:sp>
          <p:nvSpPr>
            <p:cNvPr id="13" name="Freeform 67">
              <a:extLst>
                <a:ext uri="{FF2B5EF4-FFF2-40B4-BE49-F238E27FC236}">
                  <a16:creationId xmlns:a16="http://schemas.microsoft.com/office/drawing/2014/main" id="{D96B1C4D-8249-29DC-5995-8CD0ADF9F109}"/>
                </a:ext>
              </a:extLst>
            </p:cNvPr>
            <p:cNvSpPr/>
            <p:nvPr/>
          </p:nvSpPr>
          <p:spPr>
            <a:xfrm>
              <a:off x="6117859" y="-323696"/>
              <a:ext cx="139061" cy="138675"/>
            </a:xfrm>
            <a:custGeom>
              <a:avLst/>
              <a:gdLst>
                <a:gd name="connsiteX0" fmla="*/ 81235 w 139061"/>
                <a:gd name="connsiteY0" fmla="*/ 69352 h 138675"/>
                <a:gd name="connsiteX1" fmla="*/ 81235 w 139061"/>
                <a:gd name="connsiteY1" fmla="*/ 122617 h 138675"/>
                <a:gd name="connsiteX2" fmla="*/ 64983 w 139061"/>
                <a:gd name="connsiteY2" fmla="*/ 138634 h 138675"/>
                <a:gd name="connsiteX3" fmla="*/ 14802 w 139061"/>
                <a:gd name="connsiteY3" fmla="*/ 138634 h 138675"/>
                <a:gd name="connsiteX4" fmla="*/ 71 w 139061"/>
                <a:gd name="connsiteY4" fmla="*/ 124038 h 138675"/>
                <a:gd name="connsiteX5" fmla="*/ 71 w 139061"/>
                <a:gd name="connsiteY5" fmla="*/ 14477 h 138675"/>
                <a:gd name="connsiteX6" fmla="*/ 14898 w 139061"/>
                <a:gd name="connsiteY6" fmla="*/ 71 h 138675"/>
                <a:gd name="connsiteX7" fmla="*/ 123813 w 139061"/>
                <a:gd name="connsiteY7" fmla="*/ 71 h 138675"/>
                <a:gd name="connsiteX8" fmla="*/ 139019 w 139061"/>
                <a:gd name="connsiteY8" fmla="*/ 15141 h 138675"/>
                <a:gd name="connsiteX9" fmla="*/ 139019 w 139061"/>
                <a:gd name="connsiteY9" fmla="*/ 52672 h 138675"/>
                <a:gd name="connsiteX10" fmla="*/ 122578 w 139061"/>
                <a:gd name="connsiteY10" fmla="*/ 69447 h 138675"/>
                <a:gd name="connsiteX11" fmla="*/ 81140 w 139061"/>
                <a:gd name="connsiteY11" fmla="*/ 69447 h 138675"/>
                <a:gd name="connsiteX12" fmla="*/ 115355 w 139061"/>
                <a:gd name="connsiteY12" fmla="*/ 46227 h 138675"/>
                <a:gd name="connsiteX13" fmla="*/ 115355 w 139061"/>
                <a:gd name="connsiteY13" fmla="*/ 23860 h 138675"/>
                <a:gd name="connsiteX14" fmla="*/ 24021 w 139061"/>
                <a:gd name="connsiteY14" fmla="*/ 23860 h 138675"/>
                <a:gd name="connsiteX15" fmla="*/ 24021 w 139061"/>
                <a:gd name="connsiteY15" fmla="*/ 115035 h 138675"/>
                <a:gd name="connsiteX16" fmla="*/ 57951 w 139061"/>
                <a:gd name="connsiteY16" fmla="*/ 115035 h 138675"/>
                <a:gd name="connsiteX17" fmla="*/ 57951 w 139061"/>
                <a:gd name="connsiteY17" fmla="*/ 61865 h 138675"/>
                <a:gd name="connsiteX18" fmla="*/ 73632 w 139061"/>
                <a:gd name="connsiteY18" fmla="*/ 46322 h 138675"/>
                <a:gd name="connsiteX19" fmla="*/ 115259 w 139061"/>
                <a:gd name="connsiteY19" fmla="*/ 46322 h 13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61" h="138675">
                  <a:moveTo>
                    <a:pt x="81235" y="69352"/>
                  </a:moveTo>
                  <a:cubicBezTo>
                    <a:pt x="81235" y="88023"/>
                    <a:pt x="81235" y="105367"/>
                    <a:pt x="81235" y="122617"/>
                  </a:cubicBezTo>
                  <a:cubicBezTo>
                    <a:pt x="81235" y="134653"/>
                    <a:pt x="77244" y="138634"/>
                    <a:pt x="64983" y="138634"/>
                  </a:cubicBezTo>
                  <a:cubicBezTo>
                    <a:pt x="48257" y="138634"/>
                    <a:pt x="31529" y="138729"/>
                    <a:pt x="14802" y="138634"/>
                  </a:cubicBezTo>
                  <a:cubicBezTo>
                    <a:pt x="4348" y="138539"/>
                    <a:pt x="71" y="134369"/>
                    <a:pt x="71" y="124038"/>
                  </a:cubicBezTo>
                  <a:cubicBezTo>
                    <a:pt x="-24" y="87549"/>
                    <a:pt x="-24" y="50966"/>
                    <a:pt x="71" y="14477"/>
                  </a:cubicBezTo>
                  <a:cubicBezTo>
                    <a:pt x="71" y="4241"/>
                    <a:pt x="4443" y="71"/>
                    <a:pt x="14898" y="71"/>
                  </a:cubicBezTo>
                  <a:cubicBezTo>
                    <a:pt x="51203" y="-24"/>
                    <a:pt x="87508" y="-24"/>
                    <a:pt x="123813" y="71"/>
                  </a:cubicBezTo>
                  <a:cubicBezTo>
                    <a:pt x="134838" y="71"/>
                    <a:pt x="138925" y="4241"/>
                    <a:pt x="139019" y="15141"/>
                  </a:cubicBezTo>
                  <a:cubicBezTo>
                    <a:pt x="139115" y="27651"/>
                    <a:pt x="139019" y="40161"/>
                    <a:pt x="139019" y="52672"/>
                  </a:cubicBezTo>
                  <a:cubicBezTo>
                    <a:pt x="139019" y="65561"/>
                    <a:pt x="135218" y="69352"/>
                    <a:pt x="122578" y="69447"/>
                  </a:cubicBezTo>
                  <a:cubicBezTo>
                    <a:pt x="109177" y="69447"/>
                    <a:pt x="95681" y="69447"/>
                    <a:pt x="81140" y="69447"/>
                  </a:cubicBezTo>
                  <a:close/>
                  <a:moveTo>
                    <a:pt x="115355" y="46227"/>
                  </a:moveTo>
                  <a:lnTo>
                    <a:pt x="115355" y="23860"/>
                  </a:lnTo>
                  <a:lnTo>
                    <a:pt x="24021" y="23860"/>
                  </a:lnTo>
                  <a:lnTo>
                    <a:pt x="24021" y="115035"/>
                  </a:lnTo>
                  <a:lnTo>
                    <a:pt x="57951" y="115035"/>
                  </a:lnTo>
                  <a:cubicBezTo>
                    <a:pt x="57951" y="96932"/>
                    <a:pt x="57951" y="79399"/>
                    <a:pt x="57951" y="61865"/>
                  </a:cubicBezTo>
                  <a:cubicBezTo>
                    <a:pt x="57951" y="50397"/>
                    <a:pt x="62037" y="46417"/>
                    <a:pt x="73632" y="46322"/>
                  </a:cubicBezTo>
                  <a:cubicBezTo>
                    <a:pt x="87413" y="46227"/>
                    <a:pt x="101099" y="46322"/>
                    <a:pt x="115259" y="46322"/>
                  </a:cubicBezTo>
                  <a:close/>
                </a:path>
              </a:pathLst>
            </a:custGeom>
            <a:solidFill>
              <a:srgbClr val="65B2AE"/>
            </a:solidFill>
            <a:ln w="0" cap="flat">
              <a:noFill/>
              <a:prstDash val="solid"/>
              <a:miter/>
            </a:ln>
          </p:spPr>
          <p:txBody>
            <a:bodyPr rtlCol="0" anchor="ctr"/>
            <a:lstStyle/>
            <a:p>
              <a:endParaRPr lang="en-IL"/>
            </a:p>
          </p:txBody>
        </p:sp>
        <p:sp>
          <p:nvSpPr>
            <p:cNvPr id="14" name="Freeform 68">
              <a:extLst>
                <a:ext uri="{FF2B5EF4-FFF2-40B4-BE49-F238E27FC236}">
                  <a16:creationId xmlns:a16="http://schemas.microsoft.com/office/drawing/2014/main" id="{57EE48E2-B592-58FA-0DE8-5F39B5137BBF}"/>
                </a:ext>
              </a:extLst>
            </p:cNvPr>
            <p:cNvSpPr/>
            <p:nvPr/>
          </p:nvSpPr>
          <p:spPr>
            <a:xfrm>
              <a:off x="6245236" y="-127320"/>
              <a:ext cx="139161" cy="127236"/>
            </a:xfrm>
            <a:custGeom>
              <a:avLst/>
              <a:gdLst>
                <a:gd name="connsiteX0" fmla="*/ 58022 w 139161"/>
                <a:gd name="connsiteY0" fmla="*/ 57790 h 127236"/>
                <a:gd name="connsiteX1" fmla="*/ 58022 w 139161"/>
                <a:gd name="connsiteY1" fmla="*/ 16467 h 127236"/>
                <a:gd name="connsiteX2" fmla="*/ 73893 w 139161"/>
                <a:gd name="connsiteY2" fmla="*/ 71 h 127236"/>
                <a:gd name="connsiteX3" fmla="*/ 123979 w 139161"/>
                <a:gd name="connsiteY3" fmla="*/ 71 h 127236"/>
                <a:gd name="connsiteX4" fmla="*/ 139091 w 139161"/>
                <a:gd name="connsiteY4" fmla="*/ 15235 h 127236"/>
                <a:gd name="connsiteX5" fmla="*/ 139091 w 139161"/>
                <a:gd name="connsiteY5" fmla="*/ 112381 h 127236"/>
                <a:gd name="connsiteX6" fmla="*/ 124549 w 139161"/>
                <a:gd name="connsiteY6" fmla="*/ 127166 h 127236"/>
                <a:gd name="connsiteX7" fmla="*/ 14684 w 139161"/>
                <a:gd name="connsiteY7" fmla="*/ 127166 h 127236"/>
                <a:gd name="connsiteX8" fmla="*/ 142 w 139161"/>
                <a:gd name="connsiteY8" fmla="*/ 112476 h 127236"/>
                <a:gd name="connsiteX9" fmla="*/ 142 w 139161"/>
                <a:gd name="connsiteY9" fmla="*/ 72101 h 127236"/>
                <a:gd name="connsiteX10" fmla="*/ 14303 w 139161"/>
                <a:gd name="connsiteY10" fmla="*/ 57884 h 127236"/>
                <a:gd name="connsiteX11" fmla="*/ 35497 w 139161"/>
                <a:gd name="connsiteY11" fmla="*/ 57884 h 127236"/>
                <a:gd name="connsiteX12" fmla="*/ 58022 w 139161"/>
                <a:gd name="connsiteY12" fmla="*/ 57884 h 127236"/>
                <a:gd name="connsiteX13" fmla="*/ 23807 w 139161"/>
                <a:gd name="connsiteY13" fmla="*/ 103377 h 127236"/>
                <a:gd name="connsiteX14" fmla="*/ 115141 w 139161"/>
                <a:gd name="connsiteY14" fmla="*/ 103377 h 127236"/>
                <a:gd name="connsiteX15" fmla="*/ 115141 w 139161"/>
                <a:gd name="connsiteY15" fmla="*/ 23765 h 127236"/>
                <a:gd name="connsiteX16" fmla="*/ 81211 w 139161"/>
                <a:gd name="connsiteY16" fmla="*/ 23765 h 127236"/>
                <a:gd name="connsiteX17" fmla="*/ 81211 w 139161"/>
                <a:gd name="connsiteY17" fmla="*/ 65467 h 127236"/>
                <a:gd name="connsiteX18" fmla="*/ 65435 w 139161"/>
                <a:gd name="connsiteY18" fmla="*/ 81010 h 127236"/>
                <a:gd name="connsiteX19" fmla="*/ 23807 w 139161"/>
                <a:gd name="connsiteY19" fmla="*/ 81010 h 127236"/>
                <a:gd name="connsiteX20" fmla="*/ 23807 w 139161"/>
                <a:gd name="connsiteY20" fmla="*/ 103377 h 12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161" h="127236">
                  <a:moveTo>
                    <a:pt x="58022" y="57790"/>
                  </a:moveTo>
                  <a:cubicBezTo>
                    <a:pt x="58022" y="43194"/>
                    <a:pt x="58022" y="29831"/>
                    <a:pt x="58022" y="16467"/>
                  </a:cubicBezTo>
                  <a:cubicBezTo>
                    <a:pt x="58022" y="4146"/>
                    <a:pt x="61918" y="166"/>
                    <a:pt x="73893" y="71"/>
                  </a:cubicBezTo>
                  <a:cubicBezTo>
                    <a:pt x="90620" y="-24"/>
                    <a:pt x="107347" y="-24"/>
                    <a:pt x="123979" y="71"/>
                  </a:cubicBezTo>
                  <a:cubicBezTo>
                    <a:pt x="134909" y="71"/>
                    <a:pt x="139091" y="4241"/>
                    <a:pt x="139091" y="15235"/>
                  </a:cubicBezTo>
                  <a:cubicBezTo>
                    <a:pt x="139186" y="47554"/>
                    <a:pt x="139186" y="79967"/>
                    <a:pt x="139091" y="112381"/>
                  </a:cubicBezTo>
                  <a:cubicBezTo>
                    <a:pt x="139091" y="122806"/>
                    <a:pt x="134814" y="127166"/>
                    <a:pt x="124549" y="127166"/>
                  </a:cubicBezTo>
                  <a:cubicBezTo>
                    <a:pt x="87959" y="127261"/>
                    <a:pt x="51274" y="127261"/>
                    <a:pt x="14684" y="127166"/>
                  </a:cubicBezTo>
                  <a:cubicBezTo>
                    <a:pt x="4324" y="127166"/>
                    <a:pt x="238" y="122806"/>
                    <a:pt x="142" y="112476"/>
                  </a:cubicBezTo>
                  <a:cubicBezTo>
                    <a:pt x="-47" y="99017"/>
                    <a:pt x="-47" y="85559"/>
                    <a:pt x="142" y="72101"/>
                  </a:cubicBezTo>
                  <a:cubicBezTo>
                    <a:pt x="332" y="62244"/>
                    <a:pt x="4514" y="58169"/>
                    <a:pt x="14303" y="57884"/>
                  </a:cubicBezTo>
                  <a:cubicBezTo>
                    <a:pt x="21336" y="57695"/>
                    <a:pt x="28464" y="57884"/>
                    <a:pt x="35497" y="57884"/>
                  </a:cubicBezTo>
                  <a:cubicBezTo>
                    <a:pt x="42530" y="57884"/>
                    <a:pt x="49563" y="57884"/>
                    <a:pt x="58022" y="57884"/>
                  </a:cubicBezTo>
                  <a:close/>
                  <a:moveTo>
                    <a:pt x="23807" y="103377"/>
                  </a:moveTo>
                  <a:lnTo>
                    <a:pt x="115141" y="103377"/>
                  </a:lnTo>
                  <a:lnTo>
                    <a:pt x="115141" y="23765"/>
                  </a:lnTo>
                  <a:lnTo>
                    <a:pt x="81211" y="23765"/>
                  </a:lnTo>
                  <a:cubicBezTo>
                    <a:pt x="81211" y="37981"/>
                    <a:pt x="81211" y="51724"/>
                    <a:pt x="81211" y="65467"/>
                  </a:cubicBezTo>
                  <a:cubicBezTo>
                    <a:pt x="81116" y="76934"/>
                    <a:pt x="77030" y="80915"/>
                    <a:pt x="65435" y="81010"/>
                  </a:cubicBezTo>
                  <a:cubicBezTo>
                    <a:pt x="51749" y="81105"/>
                    <a:pt x="37968" y="81010"/>
                    <a:pt x="23807" y="81010"/>
                  </a:cubicBezTo>
                  <a:lnTo>
                    <a:pt x="23807" y="103377"/>
                  </a:lnTo>
                  <a:close/>
                </a:path>
              </a:pathLst>
            </a:custGeom>
            <a:solidFill>
              <a:srgbClr val="65B2AE"/>
            </a:solidFill>
            <a:ln w="0" cap="flat">
              <a:noFill/>
              <a:prstDash val="solid"/>
              <a:miter/>
            </a:ln>
          </p:spPr>
          <p:txBody>
            <a:bodyPr rtlCol="0" anchor="ctr"/>
            <a:lstStyle/>
            <a:p>
              <a:endParaRPr lang="en-IL"/>
            </a:p>
          </p:txBody>
        </p:sp>
        <p:sp>
          <p:nvSpPr>
            <p:cNvPr id="15" name="Freeform 69">
              <a:extLst>
                <a:ext uri="{FF2B5EF4-FFF2-40B4-BE49-F238E27FC236}">
                  <a16:creationId xmlns:a16="http://schemas.microsoft.com/office/drawing/2014/main" id="{FBE3681D-C844-1B7A-E507-61CE934C7720}"/>
                </a:ext>
              </a:extLst>
            </p:cNvPr>
            <p:cNvSpPr/>
            <p:nvPr/>
          </p:nvSpPr>
          <p:spPr>
            <a:xfrm>
              <a:off x="6187457" y="-485384"/>
              <a:ext cx="139156" cy="115687"/>
            </a:xfrm>
            <a:custGeom>
              <a:avLst/>
              <a:gdLst>
                <a:gd name="connsiteX0" fmla="*/ 69516 w 139156"/>
                <a:gd name="connsiteY0" fmla="*/ 115508 h 115687"/>
                <a:gd name="connsiteX1" fmla="*/ 16484 w 139156"/>
                <a:gd name="connsiteY1" fmla="*/ 115508 h 115687"/>
                <a:gd name="connsiteX2" fmla="*/ 42 w 139156"/>
                <a:gd name="connsiteY2" fmla="*/ 99776 h 115687"/>
                <a:gd name="connsiteX3" fmla="*/ 42 w 139156"/>
                <a:gd name="connsiteY3" fmla="*/ 15235 h 115687"/>
                <a:gd name="connsiteX4" fmla="*/ 15154 w 139156"/>
                <a:gd name="connsiteY4" fmla="*/ 71 h 115687"/>
                <a:gd name="connsiteX5" fmla="*/ 124069 w 139156"/>
                <a:gd name="connsiteY5" fmla="*/ 71 h 115687"/>
                <a:gd name="connsiteX6" fmla="*/ 139085 w 139156"/>
                <a:gd name="connsiteY6" fmla="*/ 15330 h 115687"/>
                <a:gd name="connsiteX7" fmla="*/ 139085 w 139156"/>
                <a:gd name="connsiteY7" fmla="*/ 100913 h 115687"/>
                <a:gd name="connsiteX8" fmla="*/ 124449 w 139156"/>
                <a:gd name="connsiteY8" fmla="*/ 115603 h 115687"/>
                <a:gd name="connsiteX9" fmla="*/ 69516 w 139156"/>
                <a:gd name="connsiteY9" fmla="*/ 115603 h 115687"/>
                <a:gd name="connsiteX10" fmla="*/ 115230 w 139156"/>
                <a:gd name="connsiteY10" fmla="*/ 91909 h 115687"/>
                <a:gd name="connsiteX11" fmla="*/ 115230 w 139156"/>
                <a:gd name="connsiteY11" fmla="*/ 23860 h 115687"/>
                <a:gd name="connsiteX12" fmla="*/ 23802 w 139156"/>
                <a:gd name="connsiteY12" fmla="*/ 23860 h 115687"/>
                <a:gd name="connsiteX13" fmla="*/ 23802 w 139156"/>
                <a:gd name="connsiteY13" fmla="*/ 91909 h 115687"/>
                <a:gd name="connsiteX14" fmla="*/ 115230 w 139156"/>
                <a:gd name="connsiteY14" fmla="*/ 91909 h 1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156" h="115687">
                  <a:moveTo>
                    <a:pt x="69516" y="115508"/>
                  </a:moveTo>
                  <a:cubicBezTo>
                    <a:pt x="51839" y="115508"/>
                    <a:pt x="34162" y="115508"/>
                    <a:pt x="16484" y="115508"/>
                  </a:cubicBezTo>
                  <a:cubicBezTo>
                    <a:pt x="4129" y="115508"/>
                    <a:pt x="42" y="111623"/>
                    <a:pt x="42" y="99776"/>
                  </a:cubicBezTo>
                  <a:cubicBezTo>
                    <a:pt x="42" y="71627"/>
                    <a:pt x="-53" y="43384"/>
                    <a:pt x="42" y="15235"/>
                  </a:cubicBezTo>
                  <a:cubicBezTo>
                    <a:pt x="42" y="4241"/>
                    <a:pt x="4224" y="71"/>
                    <a:pt x="15154" y="71"/>
                  </a:cubicBezTo>
                  <a:cubicBezTo>
                    <a:pt x="51459" y="-24"/>
                    <a:pt x="87764" y="-24"/>
                    <a:pt x="124069" y="71"/>
                  </a:cubicBezTo>
                  <a:cubicBezTo>
                    <a:pt x="134904" y="71"/>
                    <a:pt x="139085" y="4336"/>
                    <a:pt x="139085" y="15330"/>
                  </a:cubicBezTo>
                  <a:cubicBezTo>
                    <a:pt x="139180" y="43858"/>
                    <a:pt x="139180" y="72385"/>
                    <a:pt x="139085" y="100913"/>
                  </a:cubicBezTo>
                  <a:cubicBezTo>
                    <a:pt x="139085" y="111338"/>
                    <a:pt x="134809" y="115508"/>
                    <a:pt x="124449" y="115603"/>
                  </a:cubicBezTo>
                  <a:cubicBezTo>
                    <a:pt x="106107" y="115793"/>
                    <a:pt x="87859" y="115603"/>
                    <a:pt x="69516" y="115603"/>
                  </a:cubicBezTo>
                  <a:close/>
                  <a:moveTo>
                    <a:pt x="115230" y="91909"/>
                  </a:moveTo>
                  <a:lnTo>
                    <a:pt x="115230" y="23860"/>
                  </a:lnTo>
                  <a:lnTo>
                    <a:pt x="23802" y="23860"/>
                  </a:lnTo>
                  <a:lnTo>
                    <a:pt x="23802" y="91909"/>
                  </a:lnTo>
                  <a:lnTo>
                    <a:pt x="115230" y="91909"/>
                  </a:lnTo>
                  <a:close/>
                </a:path>
              </a:pathLst>
            </a:custGeom>
            <a:solidFill>
              <a:srgbClr val="65B2AE"/>
            </a:solidFill>
            <a:ln w="0" cap="flat">
              <a:noFill/>
              <a:prstDash val="solid"/>
              <a:miter/>
            </a:ln>
          </p:spPr>
          <p:txBody>
            <a:bodyPr rtlCol="0" anchor="ctr"/>
            <a:lstStyle/>
            <a:p>
              <a:endParaRPr lang="en-IL"/>
            </a:p>
          </p:txBody>
        </p:sp>
        <p:sp>
          <p:nvSpPr>
            <p:cNvPr id="16" name="Freeform 71">
              <a:extLst>
                <a:ext uri="{FF2B5EF4-FFF2-40B4-BE49-F238E27FC236}">
                  <a16:creationId xmlns:a16="http://schemas.microsoft.com/office/drawing/2014/main" id="{038F17C5-40A1-1B30-FBAF-404426581370}"/>
                </a:ext>
              </a:extLst>
            </p:cNvPr>
            <p:cNvSpPr/>
            <p:nvPr/>
          </p:nvSpPr>
          <p:spPr>
            <a:xfrm>
              <a:off x="5944127" y="-265977"/>
              <a:ext cx="150656" cy="81009"/>
            </a:xfrm>
            <a:custGeom>
              <a:avLst/>
              <a:gdLst>
                <a:gd name="connsiteX0" fmla="*/ 75438 w 150656"/>
                <a:gd name="connsiteY0" fmla="*/ 80915 h 81009"/>
                <a:gd name="connsiteX1" fmla="*/ 15658 w 150656"/>
                <a:gd name="connsiteY1" fmla="*/ 80915 h 81009"/>
                <a:gd name="connsiteX2" fmla="*/ 71 w 150656"/>
                <a:gd name="connsiteY2" fmla="*/ 65277 h 81009"/>
                <a:gd name="connsiteX3" fmla="*/ 71 w 150656"/>
                <a:gd name="connsiteY3" fmla="*/ 15330 h 81009"/>
                <a:gd name="connsiteX4" fmla="*/ 15088 w 150656"/>
                <a:gd name="connsiteY4" fmla="*/ 71 h 81009"/>
                <a:gd name="connsiteX5" fmla="*/ 135503 w 150656"/>
                <a:gd name="connsiteY5" fmla="*/ 71 h 81009"/>
                <a:gd name="connsiteX6" fmla="*/ 150614 w 150656"/>
                <a:gd name="connsiteY6" fmla="*/ 15235 h 81009"/>
                <a:gd name="connsiteX7" fmla="*/ 150614 w 150656"/>
                <a:gd name="connsiteY7" fmla="*/ 64235 h 81009"/>
                <a:gd name="connsiteX8" fmla="*/ 134172 w 150656"/>
                <a:gd name="connsiteY8" fmla="*/ 81010 h 81009"/>
                <a:gd name="connsiteX9" fmla="*/ 75343 w 150656"/>
                <a:gd name="connsiteY9" fmla="*/ 81010 h 81009"/>
                <a:gd name="connsiteX10" fmla="*/ 126949 w 150656"/>
                <a:gd name="connsiteY10" fmla="*/ 57411 h 81009"/>
                <a:gd name="connsiteX11" fmla="*/ 126949 w 150656"/>
                <a:gd name="connsiteY11" fmla="*/ 23765 h 81009"/>
                <a:gd name="connsiteX12" fmla="*/ 23926 w 150656"/>
                <a:gd name="connsiteY12" fmla="*/ 23765 h 81009"/>
                <a:gd name="connsiteX13" fmla="*/ 23926 w 150656"/>
                <a:gd name="connsiteY13" fmla="*/ 57411 h 81009"/>
                <a:gd name="connsiteX14" fmla="*/ 126949 w 150656"/>
                <a:gd name="connsiteY14" fmla="*/ 57411 h 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656" h="81009">
                  <a:moveTo>
                    <a:pt x="75438" y="80915"/>
                  </a:moveTo>
                  <a:cubicBezTo>
                    <a:pt x="55479" y="80915"/>
                    <a:pt x="35616" y="80915"/>
                    <a:pt x="15658" y="80915"/>
                  </a:cubicBezTo>
                  <a:cubicBezTo>
                    <a:pt x="4063" y="80915"/>
                    <a:pt x="71" y="76840"/>
                    <a:pt x="71" y="65277"/>
                  </a:cubicBezTo>
                  <a:cubicBezTo>
                    <a:pt x="-24" y="48596"/>
                    <a:pt x="-24" y="32011"/>
                    <a:pt x="71" y="15330"/>
                  </a:cubicBezTo>
                  <a:cubicBezTo>
                    <a:pt x="71" y="4336"/>
                    <a:pt x="4253" y="71"/>
                    <a:pt x="15088" y="71"/>
                  </a:cubicBezTo>
                  <a:cubicBezTo>
                    <a:pt x="55194" y="-24"/>
                    <a:pt x="95396" y="-24"/>
                    <a:pt x="135503" y="71"/>
                  </a:cubicBezTo>
                  <a:cubicBezTo>
                    <a:pt x="146432" y="71"/>
                    <a:pt x="150519" y="4241"/>
                    <a:pt x="150614" y="15235"/>
                  </a:cubicBezTo>
                  <a:cubicBezTo>
                    <a:pt x="150709" y="31537"/>
                    <a:pt x="150614" y="47933"/>
                    <a:pt x="150614" y="64235"/>
                  </a:cubicBezTo>
                  <a:cubicBezTo>
                    <a:pt x="150614" y="77124"/>
                    <a:pt x="146813" y="80915"/>
                    <a:pt x="134172" y="81010"/>
                  </a:cubicBezTo>
                  <a:cubicBezTo>
                    <a:pt x="114594" y="81010"/>
                    <a:pt x="95016" y="81010"/>
                    <a:pt x="75343" y="81010"/>
                  </a:cubicBezTo>
                  <a:close/>
                  <a:moveTo>
                    <a:pt x="126949" y="57411"/>
                  </a:moveTo>
                  <a:lnTo>
                    <a:pt x="126949" y="23765"/>
                  </a:lnTo>
                  <a:lnTo>
                    <a:pt x="23926" y="23765"/>
                  </a:lnTo>
                  <a:lnTo>
                    <a:pt x="23926" y="57411"/>
                  </a:lnTo>
                  <a:lnTo>
                    <a:pt x="126949" y="57411"/>
                  </a:lnTo>
                  <a:close/>
                </a:path>
              </a:pathLst>
            </a:custGeom>
            <a:solidFill>
              <a:srgbClr val="65B2AE"/>
            </a:solidFill>
            <a:ln w="0" cap="flat">
              <a:noFill/>
              <a:prstDash val="solid"/>
              <a:miter/>
            </a:ln>
          </p:spPr>
          <p:txBody>
            <a:bodyPr rtlCol="0" anchor="ctr"/>
            <a:lstStyle/>
            <a:p>
              <a:endParaRPr lang="en-IL"/>
            </a:p>
          </p:txBody>
        </p:sp>
        <p:sp>
          <p:nvSpPr>
            <p:cNvPr id="17" name="Freeform 72">
              <a:extLst>
                <a:ext uri="{FF2B5EF4-FFF2-40B4-BE49-F238E27FC236}">
                  <a16:creationId xmlns:a16="http://schemas.microsoft.com/office/drawing/2014/main" id="{960083E3-8C01-8ABD-9A80-85D5DB5CA9A0}"/>
                </a:ext>
              </a:extLst>
            </p:cNvPr>
            <p:cNvSpPr/>
            <p:nvPr/>
          </p:nvSpPr>
          <p:spPr>
            <a:xfrm>
              <a:off x="6118691" y="-46120"/>
              <a:ext cx="21859" cy="22272"/>
            </a:xfrm>
            <a:custGeom>
              <a:avLst/>
              <a:gdLst>
                <a:gd name="connsiteX0" fmla="*/ 0 w 21859"/>
                <a:gd name="connsiteY0" fmla="*/ 0 h 22272"/>
                <a:gd name="connsiteX1" fmla="*/ 21859 w 21859"/>
                <a:gd name="connsiteY1" fmla="*/ 0 h 22272"/>
                <a:gd name="connsiteX2" fmla="*/ 21859 w 21859"/>
                <a:gd name="connsiteY2" fmla="*/ 22272 h 22272"/>
                <a:gd name="connsiteX3" fmla="*/ 0 w 21859"/>
                <a:gd name="connsiteY3" fmla="*/ 22272 h 22272"/>
                <a:gd name="connsiteX4" fmla="*/ 0 w 21859"/>
                <a:gd name="connsiteY4" fmla="*/ 0 h 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 h="22272">
                  <a:moveTo>
                    <a:pt x="0" y="0"/>
                  </a:moveTo>
                  <a:lnTo>
                    <a:pt x="21859" y="0"/>
                  </a:lnTo>
                  <a:lnTo>
                    <a:pt x="21859" y="22272"/>
                  </a:lnTo>
                  <a:lnTo>
                    <a:pt x="0" y="22272"/>
                  </a:lnTo>
                  <a:lnTo>
                    <a:pt x="0" y="0"/>
                  </a:lnTo>
                  <a:close/>
                </a:path>
              </a:pathLst>
            </a:custGeom>
            <a:solidFill>
              <a:srgbClr val="65B2AE"/>
            </a:solidFill>
            <a:ln w="0" cap="flat">
              <a:noFill/>
              <a:prstDash val="solid"/>
              <a:miter/>
            </a:ln>
          </p:spPr>
          <p:txBody>
            <a:bodyPr rtlCol="0" anchor="ctr"/>
            <a:lstStyle/>
            <a:p>
              <a:endParaRPr lang="en-IL"/>
            </a:p>
          </p:txBody>
        </p:sp>
      </p:grpSp>
      <p:sp>
        <p:nvSpPr>
          <p:cNvPr id="3" name="TextBox 2">
            <a:extLst>
              <a:ext uri="{FF2B5EF4-FFF2-40B4-BE49-F238E27FC236}">
                <a16:creationId xmlns:a16="http://schemas.microsoft.com/office/drawing/2014/main" id="{77555D9C-CBD1-BD28-A054-61222D038A0F}"/>
              </a:ext>
            </a:extLst>
          </p:cNvPr>
          <p:cNvSpPr txBox="1"/>
          <p:nvPr/>
        </p:nvSpPr>
        <p:spPr>
          <a:xfrm>
            <a:off x="7401161" y="1148800"/>
            <a:ext cx="4434928" cy="579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lnSpc>
                <a:spcPct val="150000"/>
              </a:lnSpc>
              <a:buClr>
                <a:srgbClr val="FFC000"/>
              </a:buClr>
              <a:defRPr/>
            </a:pPr>
            <a:r>
              <a:rPr lang="he-IL" sz="1200" b="1">
                <a:solidFill>
                  <a:prstClr val="black"/>
                </a:solidFill>
                <a:latin typeface="Heebo" pitchFamily="2" charset="-79"/>
                <a:ea typeface="Tahoma"/>
                <a:cs typeface="Heebo" pitchFamily="2" charset="-79"/>
              </a:rPr>
              <a:t>פעילויות תוכן להורים וילדיהם שדויקו והתהוו בעקבות תהליך שיתוף ציבור במסגרת סדנת 'רשות פוגשת קהילה' לגורמי הרשות.</a:t>
            </a:r>
          </a:p>
        </p:txBody>
      </p:sp>
      <p:sp>
        <p:nvSpPr>
          <p:cNvPr id="20" name="TextBox 19">
            <a:extLst>
              <a:ext uri="{FF2B5EF4-FFF2-40B4-BE49-F238E27FC236}">
                <a16:creationId xmlns:a16="http://schemas.microsoft.com/office/drawing/2014/main" id="{FE351E46-9D1B-F95E-E179-DEB3490E2820}"/>
              </a:ext>
            </a:extLst>
          </p:cNvPr>
          <p:cNvSpPr txBox="1"/>
          <p:nvPr/>
        </p:nvSpPr>
        <p:spPr>
          <a:xfrm>
            <a:off x="7522768" y="1902614"/>
            <a:ext cx="4276826" cy="832920"/>
          </a:xfrm>
          <a:prstGeom prst="rect">
            <a:avLst/>
          </a:prstGeom>
          <a:noFill/>
        </p:spPr>
        <p:txBody>
          <a:bodyPr wrap="square">
            <a:spAutoFit/>
          </a:bodyPr>
          <a:lstStyle/>
          <a:p>
            <a:pPr>
              <a:lnSpc>
                <a:spcPct val="150000"/>
              </a:lnSpc>
              <a:buClr>
                <a:srgbClr val="FFC000"/>
              </a:buClr>
              <a:defRPr/>
            </a:pPr>
            <a:r>
              <a:rPr lang="he-IL" sz="1100" b="1">
                <a:solidFill>
                  <a:prstClr val="black"/>
                </a:solidFill>
                <a:latin typeface="Heebo" pitchFamily="2" charset="-79"/>
                <a:ea typeface="Tahoma" pitchFamily="34" charset="0"/>
                <a:cs typeface="Heebo" pitchFamily="2" charset="-79"/>
              </a:rPr>
              <a:t>מיקום: </a:t>
            </a:r>
          </a:p>
          <a:p>
            <a:pPr marL="171450" indent="-171450">
              <a:lnSpc>
                <a:spcPct val="150000"/>
              </a:lnSpc>
              <a:buFont typeface="Arial" panose="020B0604020202020204" pitchFamily="34" charset="0"/>
              <a:buChar char="•"/>
              <a:defRPr/>
            </a:pPr>
            <a:r>
              <a:rPr lang="he-IL" sz="1100">
                <a:solidFill>
                  <a:prstClr val="black"/>
                </a:solidFill>
                <a:latin typeface="Heebo" pitchFamily="2" charset="-79"/>
                <a:ea typeface="Tahoma" pitchFamily="34" charset="0"/>
                <a:cs typeface="Heebo" pitchFamily="2" charset="-79"/>
              </a:rPr>
              <a:t>המתנ"ס הנייד פועל בשעות אחר הצוהריים בגני ילדים </a:t>
            </a:r>
            <a:r>
              <a:rPr lang="he-IL" sz="1100">
                <a:solidFill>
                  <a:prstClr val="black"/>
                </a:solidFill>
                <a:latin typeface="Heebo" pitchFamily="2" charset="-79"/>
                <a:ea typeface="Tahoma"/>
                <a:cs typeface="Heebo" pitchFamily="2" charset="-79"/>
              </a:rPr>
              <a:t>בשכונת ג'1.</a:t>
            </a:r>
          </a:p>
          <a:p>
            <a:pPr marL="171450" indent="-171450">
              <a:lnSpc>
                <a:spcPct val="150000"/>
              </a:lnSpc>
              <a:buFont typeface="Arial" panose="020B0604020202020204" pitchFamily="34" charset="0"/>
              <a:buChar char="•"/>
              <a:defRPr/>
            </a:pPr>
            <a:r>
              <a:rPr lang="he-IL" sz="1100">
                <a:solidFill>
                  <a:prstClr val="black"/>
                </a:solidFill>
                <a:latin typeface="Heebo" pitchFamily="2" charset="-79"/>
                <a:ea typeface="Tahoma"/>
                <a:cs typeface="Heebo" pitchFamily="2" charset="-79"/>
              </a:rPr>
              <a:t>פעילויות 'זעירא' התקיימו ב- 12 מוקדים שונים ברחבי בית שמש.</a:t>
            </a:r>
            <a:endParaRPr lang="he-IL" sz="1100">
              <a:solidFill>
                <a:prstClr val="black"/>
              </a:solidFill>
              <a:latin typeface="Heebo" pitchFamily="2" charset="-79"/>
              <a:ea typeface="Tahoma" pitchFamily="34" charset="0"/>
              <a:cs typeface="Heebo" pitchFamily="2" charset="-79"/>
            </a:endParaRPr>
          </a:p>
        </p:txBody>
      </p:sp>
      <p:grpSp>
        <p:nvGrpSpPr>
          <p:cNvPr id="21" name="Graphic 19">
            <a:extLst>
              <a:ext uri="{FF2B5EF4-FFF2-40B4-BE49-F238E27FC236}">
                <a16:creationId xmlns:a16="http://schemas.microsoft.com/office/drawing/2014/main" id="{7BA466C9-858A-DA09-9431-245079795E37}"/>
              </a:ext>
            </a:extLst>
          </p:cNvPr>
          <p:cNvGrpSpPr/>
          <p:nvPr/>
        </p:nvGrpSpPr>
        <p:grpSpPr>
          <a:xfrm>
            <a:off x="11799594" y="1981251"/>
            <a:ext cx="162253" cy="243193"/>
            <a:chOff x="3913154" y="-609089"/>
            <a:chExt cx="509217" cy="763240"/>
          </a:xfrm>
          <a:solidFill>
            <a:srgbClr val="65B2AE"/>
          </a:solidFill>
        </p:grpSpPr>
        <p:sp>
          <p:nvSpPr>
            <p:cNvPr id="27" name="Freeform 23">
              <a:extLst>
                <a:ext uri="{FF2B5EF4-FFF2-40B4-BE49-F238E27FC236}">
                  <a16:creationId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endParaRPr lang="en-IL"/>
            </a:p>
          </p:txBody>
        </p:sp>
        <p:sp>
          <p:nvSpPr>
            <p:cNvPr id="28" name="Freeform 25">
              <a:extLst>
                <a:ext uri="{FF2B5EF4-FFF2-40B4-BE49-F238E27FC236}">
                  <a16:creationId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endParaRPr lang="en-IL"/>
            </a:p>
          </p:txBody>
        </p:sp>
        <p:sp>
          <p:nvSpPr>
            <p:cNvPr id="30" name="Freeform 28">
              <a:extLst>
                <a:ext uri="{FF2B5EF4-FFF2-40B4-BE49-F238E27FC236}">
                  <a16:creationId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endParaRPr lang="en-IL"/>
            </a:p>
          </p:txBody>
        </p:sp>
        <p:sp>
          <p:nvSpPr>
            <p:cNvPr id="31" name="Freeform 31">
              <a:extLst>
                <a:ext uri="{FF2B5EF4-FFF2-40B4-BE49-F238E27FC236}">
                  <a16:creationId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endParaRPr lang="en-IL"/>
            </a:p>
          </p:txBody>
        </p:sp>
      </p:gr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40" name="TextBox 139">
            <a:extLst>
              <a:ext uri="{FF2B5EF4-FFF2-40B4-BE49-F238E27FC236}">
                <a16:creationId xmlns:a16="http://schemas.microsoft.com/office/drawing/2014/main" id="{62330060-31A5-DB9E-809D-3D94E4FD09ED}"/>
              </a:ext>
            </a:extLst>
          </p:cNvPr>
          <p:cNvSpPr txBox="1"/>
          <p:nvPr/>
        </p:nvSpPr>
        <p:spPr>
          <a:xfrm>
            <a:off x="7315072" y="2763934"/>
            <a:ext cx="4484522" cy="832920"/>
          </a:xfrm>
          <a:prstGeom prst="rect">
            <a:avLst/>
          </a:prstGeom>
          <a:noFill/>
        </p:spPr>
        <p:txBody>
          <a:bodyPr wrap="square">
            <a:spAutoFit/>
          </a:bodyPr>
          <a:lstStyle/>
          <a:p>
            <a:pPr>
              <a:lnSpc>
                <a:spcPct val="150000"/>
              </a:lnSpc>
              <a:buClr>
                <a:srgbClr val="FFC000"/>
              </a:buClr>
              <a:defRPr/>
            </a:pPr>
            <a:r>
              <a:rPr lang="he-IL" sz="1100" b="1">
                <a:solidFill>
                  <a:prstClr val="black"/>
                </a:solidFill>
                <a:latin typeface="Heebo" pitchFamily="2" charset="-79"/>
                <a:ea typeface="Tahoma" pitchFamily="34" charset="0"/>
                <a:cs typeface="Heebo" pitchFamily="2" charset="-79"/>
              </a:rPr>
              <a:t>מטרת הפעילויות: </a:t>
            </a:r>
            <a:endParaRPr lang="en-US" sz="1100" b="1">
              <a:solidFill>
                <a:prstClr val="black"/>
              </a:solidFill>
              <a:latin typeface="Heebo" pitchFamily="2" charset="-79"/>
              <a:ea typeface="Tahoma" pitchFamily="34" charset="0"/>
              <a:cs typeface="Heebo" pitchFamily="2" charset="-79"/>
            </a:endParaRPr>
          </a:p>
          <a:p>
            <a:pPr>
              <a:lnSpc>
                <a:spcPct val="150000"/>
              </a:lnSpc>
              <a:buClr>
                <a:schemeClr val="tx1"/>
              </a:buClr>
              <a:defRPr/>
            </a:pPr>
            <a:r>
              <a:rPr lang="he-IL" sz="1100">
                <a:solidFill>
                  <a:prstClr val="black"/>
                </a:solidFill>
                <a:latin typeface="Heebo" pitchFamily="2" charset="-79"/>
                <a:ea typeface="Tahoma" pitchFamily="34" charset="0"/>
                <a:cs typeface="Heebo" pitchFamily="2" charset="-79"/>
              </a:rPr>
              <a:t>להנגיש פעילויות תוכן מונחות בקרבת הבית, המותאמות לפיתוח מיומנויות הגיל הרך, עידוד אינטראקציית הורה-ילד מיטיבה ומתן כלים ורעיונות להורים.</a:t>
            </a:r>
          </a:p>
        </p:txBody>
      </p:sp>
      <p:grpSp>
        <p:nvGrpSpPr>
          <p:cNvPr id="141" name="Graphic 19">
            <a:extLst>
              <a:ext uri="{FF2B5EF4-FFF2-40B4-BE49-F238E27FC236}">
                <a16:creationId xmlns:a16="http://schemas.microsoft.com/office/drawing/2014/main" id="{B515DA63-C3CE-FAD6-5975-431D78601553}"/>
              </a:ext>
            </a:extLst>
          </p:cNvPr>
          <p:cNvGrpSpPr/>
          <p:nvPr/>
        </p:nvGrpSpPr>
        <p:grpSpPr>
          <a:xfrm>
            <a:off x="11776013" y="2843281"/>
            <a:ext cx="225514" cy="225320"/>
            <a:chOff x="4792261" y="-636710"/>
            <a:chExt cx="707760" cy="707150"/>
          </a:xfrm>
          <a:solidFill>
            <a:srgbClr val="65B2AE"/>
          </a:solidFill>
        </p:grpSpPr>
        <p:sp>
          <p:nvSpPr>
            <p:cNvPr id="142" name="Freeform 43">
              <a:extLst>
                <a:ext uri="{FF2B5EF4-FFF2-40B4-BE49-F238E27FC236}">
                  <a16:creationId xmlns:a16="http://schemas.microsoft.com/office/drawing/2014/main" id="{DB0C8E8F-BD65-DD11-6E72-15ED724D6228}"/>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143" name="Freeform 47">
              <a:extLst>
                <a:ext uri="{FF2B5EF4-FFF2-40B4-BE49-F238E27FC236}">
                  <a16:creationId xmlns:a16="http://schemas.microsoft.com/office/drawing/2014/main" id="{0AB4FA2A-E3C8-CDD5-C852-8016779DA95C}"/>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144" name="Freeform 48">
              <a:extLst>
                <a:ext uri="{FF2B5EF4-FFF2-40B4-BE49-F238E27FC236}">
                  <a16:creationId xmlns:a16="http://schemas.microsoft.com/office/drawing/2014/main" id="{1A09847D-CC3B-FF2A-BDC8-9FAC666FC28E}"/>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sp>
        <p:nvSpPr>
          <p:cNvPr id="2" name="TextBox 1">
            <a:extLst>
              <a:ext uri="{FF2B5EF4-FFF2-40B4-BE49-F238E27FC236}">
                <a16:creationId xmlns:a16="http://schemas.microsoft.com/office/drawing/2014/main" id="{FCAAA5CE-94D7-6822-9DDA-94FB74532B31}"/>
              </a:ext>
            </a:extLst>
          </p:cNvPr>
          <p:cNvSpPr txBox="1"/>
          <p:nvPr/>
        </p:nvSpPr>
        <p:spPr>
          <a:xfrm>
            <a:off x="7371736" y="170511"/>
            <a:ext cx="4484522" cy="95410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r"/>
            <a:r>
              <a:rPr lang="he-IL" sz="2800" b="1">
                <a:solidFill>
                  <a:srgbClr val="40A8AD"/>
                </a:solidFill>
                <a:latin typeface="Heebo" pitchFamily="2" charset="-79"/>
                <a:ea typeface="Tahoma" pitchFamily="34" charset="0"/>
                <a:cs typeface="Heebo" pitchFamily="2" charset="-79"/>
              </a:rPr>
              <a:t>תוצרי </a:t>
            </a:r>
            <a:r>
              <a:rPr lang="he-IL">
                <a:solidFill>
                  <a:srgbClr val="40A8AD"/>
                </a:solidFill>
              </a:rPr>
              <a:t>סדנת</a:t>
            </a:r>
            <a:r>
              <a:rPr lang="he-IL" sz="2800" b="1">
                <a:solidFill>
                  <a:srgbClr val="40A8AD"/>
                </a:solidFill>
                <a:latin typeface="Heebo" pitchFamily="2" charset="-79"/>
                <a:ea typeface="Tahoma" pitchFamily="34" charset="0"/>
                <a:cs typeface="Heebo" pitchFamily="2" charset="-79"/>
              </a:rPr>
              <a:t> </a:t>
            </a:r>
            <a:br>
              <a:rPr lang="en-US" sz="2800" b="1">
                <a:solidFill>
                  <a:srgbClr val="40A8AD"/>
                </a:solidFill>
                <a:latin typeface="Heebo" pitchFamily="2" charset="-79"/>
                <a:ea typeface="Tahoma" pitchFamily="34" charset="0"/>
                <a:cs typeface="Heebo" pitchFamily="2" charset="-79"/>
              </a:rPr>
            </a:br>
            <a:r>
              <a:rPr lang="he-IL" sz="2800" b="1">
                <a:solidFill>
                  <a:srgbClr val="40A8AD"/>
                </a:solidFill>
                <a:latin typeface="Heebo" pitchFamily="2" charset="-79"/>
                <a:ea typeface="Tahoma" pitchFamily="34" charset="0"/>
                <a:cs typeface="Heebo" pitchFamily="2" charset="-79"/>
              </a:rPr>
              <a:t>'רשות פוגשת קהילה'</a:t>
            </a:r>
          </a:p>
        </p:txBody>
      </p:sp>
      <p:pic>
        <p:nvPicPr>
          <p:cNvPr id="50" name="Picture 49">
            <a:extLst>
              <a:ext uri="{FF2B5EF4-FFF2-40B4-BE49-F238E27FC236}">
                <a16:creationId xmlns:a16="http://schemas.microsoft.com/office/drawing/2014/main" id="{2E6627F5-F7E0-51D2-1F85-6BDBD32E6C7A}"/>
              </a:ext>
            </a:extLst>
          </p:cNvPr>
          <p:cNvPicPr>
            <a:picLocks noChangeAspect="1"/>
          </p:cNvPicPr>
          <p:nvPr/>
        </p:nvPicPr>
        <p:blipFill rotWithShape="1">
          <a:blip r:embed="rId3"/>
          <a:srcRect/>
          <a:stretch/>
        </p:blipFill>
        <p:spPr>
          <a:xfrm>
            <a:off x="1822777" y="1137653"/>
            <a:ext cx="1392145" cy="2474923"/>
          </a:xfrm>
          <a:prstGeom prst="rect">
            <a:avLst/>
          </a:prstGeom>
          <a:noFill/>
        </p:spPr>
      </p:pic>
      <p:pic>
        <p:nvPicPr>
          <p:cNvPr id="51" name="Picture 50">
            <a:extLst>
              <a:ext uri="{FF2B5EF4-FFF2-40B4-BE49-F238E27FC236}">
                <a16:creationId xmlns:a16="http://schemas.microsoft.com/office/drawing/2014/main" id="{8C292DB5-8E11-3D6F-C23A-C323EE1498E2}"/>
              </a:ext>
            </a:extLst>
          </p:cNvPr>
          <p:cNvPicPr>
            <a:picLocks noChangeAspect="1"/>
          </p:cNvPicPr>
          <p:nvPr/>
        </p:nvPicPr>
        <p:blipFill rotWithShape="1">
          <a:blip r:embed="rId4"/>
          <a:srcRect b="802"/>
          <a:stretch/>
        </p:blipFill>
        <p:spPr>
          <a:xfrm>
            <a:off x="323867" y="1137653"/>
            <a:ext cx="1403395" cy="2474923"/>
          </a:xfrm>
          <a:prstGeom prst="rect">
            <a:avLst/>
          </a:prstGeom>
          <a:noFill/>
        </p:spPr>
      </p:pic>
      <p:sp>
        <p:nvSpPr>
          <p:cNvPr id="52" name="TextBox 51">
            <a:extLst>
              <a:ext uri="{FF2B5EF4-FFF2-40B4-BE49-F238E27FC236}">
                <a16:creationId xmlns:a16="http://schemas.microsoft.com/office/drawing/2014/main" id="{CC36640E-2F6C-D448-2415-993F7D4A51DC}"/>
              </a:ext>
            </a:extLst>
          </p:cNvPr>
          <p:cNvSpPr txBox="1"/>
          <p:nvPr/>
        </p:nvSpPr>
        <p:spPr>
          <a:xfrm>
            <a:off x="323867" y="560546"/>
            <a:ext cx="2891055" cy="523220"/>
          </a:xfrm>
          <a:prstGeom prst="rect">
            <a:avLst/>
          </a:prstGeom>
          <a:noFill/>
        </p:spPr>
        <p:txBody>
          <a:bodyPr wrap="square">
            <a:spAutoFit/>
          </a:bodyPr>
          <a:lstStyle/>
          <a:p>
            <a:pPr algn="ctr" rtl="1" fontAlgn="base"/>
            <a:r>
              <a:rPr lang="he-IL" sz="1400">
                <a:latin typeface="Heebo" pitchFamily="2" charset="-79"/>
                <a:ea typeface="Tahoma" pitchFamily="34" charset="0"/>
                <a:cs typeface="Heebo" pitchFamily="2" charset="-79"/>
              </a:rPr>
              <a:t>רוב הילדים שהשתתפו בפעילות </a:t>
            </a:r>
          </a:p>
          <a:p>
            <a:pPr algn="ctr" rtl="1" fontAlgn="base"/>
            <a:r>
              <a:rPr lang="he-IL" sz="1400" b="1">
                <a:latin typeface="Heebo" pitchFamily="2" charset="-79"/>
                <a:ea typeface="Tahoma" pitchFamily="34" charset="0"/>
                <a:cs typeface="Heebo" pitchFamily="2" charset="-79"/>
              </a:rPr>
              <a:t>היו בני 3 ומעלה (רב גילי).</a:t>
            </a:r>
          </a:p>
        </p:txBody>
      </p:sp>
      <p:sp>
        <p:nvSpPr>
          <p:cNvPr id="56" name="TextBox 55">
            <a:extLst>
              <a:ext uri="{FF2B5EF4-FFF2-40B4-BE49-F238E27FC236}">
                <a16:creationId xmlns:a16="http://schemas.microsoft.com/office/drawing/2014/main" id="{C09EE87A-6378-2762-6FFA-FDD9A7907053}"/>
              </a:ext>
            </a:extLst>
          </p:cNvPr>
          <p:cNvSpPr txBox="1"/>
          <p:nvPr/>
        </p:nvSpPr>
        <p:spPr>
          <a:xfrm>
            <a:off x="96094" y="4785276"/>
            <a:ext cx="3322145" cy="1240724"/>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r" rtl="1">
              <a:lnSpc>
                <a:spcPct val="150000"/>
              </a:lnSpc>
            </a:pPr>
            <a:r>
              <a:rPr lang="he-IL" sz="1100" b="1">
                <a:solidFill>
                  <a:srgbClr val="40A8AD"/>
                </a:solidFill>
                <a:latin typeface="Heebo" pitchFamily="2" charset="-79"/>
                <a:cs typeface="Heebo" pitchFamily="2" charset="-79"/>
              </a:rPr>
              <a:t>"הפעילות הייתה איכותית, גם ברמת התוכן והחומרים"</a:t>
            </a:r>
          </a:p>
          <a:p>
            <a:pPr algn="r" rtl="1">
              <a:lnSpc>
                <a:spcPct val="150000"/>
              </a:lnSpc>
              <a:spcBef>
                <a:spcPts val="600"/>
              </a:spcBef>
            </a:pPr>
            <a:r>
              <a:rPr lang="he-IL" sz="1100" b="1">
                <a:solidFill>
                  <a:srgbClr val="40A8AD"/>
                </a:solidFill>
                <a:latin typeface="Heebo" pitchFamily="2" charset="-79"/>
                <a:cs typeface="Heebo" pitchFamily="2" charset="-79"/>
              </a:rPr>
              <a:t>"התוצר העשיר את שולחן החג ויצר אצל הילד תחושת הצלחה וגאווה"</a:t>
            </a:r>
          </a:p>
          <a:p>
            <a:pPr>
              <a:lnSpc>
                <a:spcPct val="150000"/>
              </a:lnSpc>
              <a:spcBef>
                <a:spcPts val="600"/>
              </a:spcBef>
            </a:pPr>
            <a:r>
              <a:rPr lang="he-IL" sz="1100" b="1">
                <a:solidFill>
                  <a:srgbClr val="40A8AD"/>
                </a:solidFill>
                <a:latin typeface="Heebo" pitchFamily="2" charset="-79"/>
                <a:cs typeface="Heebo" pitchFamily="2" charset="-79"/>
              </a:rPr>
              <a:t>"היה ממש כיף במיוחד שלא היה מלא ועמוס"</a:t>
            </a:r>
          </a:p>
        </p:txBody>
      </p:sp>
      <p:sp>
        <p:nvSpPr>
          <p:cNvPr id="62" name="TextBox 61">
            <a:extLst>
              <a:ext uri="{FF2B5EF4-FFF2-40B4-BE49-F238E27FC236}">
                <a16:creationId xmlns:a16="http://schemas.microsoft.com/office/drawing/2014/main" id="{E62864F6-DE3C-BE7A-53F9-B86FAEF8D5B0}"/>
              </a:ext>
            </a:extLst>
          </p:cNvPr>
          <p:cNvSpPr txBox="1"/>
          <p:nvPr/>
        </p:nvSpPr>
        <p:spPr>
          <a:xfrm>
            <a:off x="323867" y="213291"/>
            <a:ext cx="2895442" cy="338554"/>
          </a:xfrm>
          <a:prstGeom prst="rect">
            <a:avLst/>
          </a:prstGeom>
          <a:noFill/>
        </p:spPr>
        <p:txBody>
          <a:bodyPr wrap="square">
            <a:spAutoFit/>
          </a:bodyPr>
          <a:lstStyle/>
          <a:p>
            <a:pPr algn="ctr"/>
            <a:r>
              <a:rPr lang="he-IL" sz="1600" b="1">
                <a:solidFill>
                  <a:schemeClr val="tx1">
                    <a:lumMod val="95000"/>
                    <a:lumOff val="5000"/>
                  </a:schemeClr>
                </a:solidFill>
                <a:latin typeface="Heebo" pitchFamily="2" charset="-79"/>
                <a:ea typeface="Tahoma" panose="020B0604030504040204" pitchFamily="34" charset="0"/>
                <a:cs typeface="Heebo" pitchFamily="2" charset="-79"/>
              </a:rPr>
              <a:t>'זעירא בשכונות'</a:t>
            </a:r>
          </a:p>
        </p:txBody>
      </p:sp>
      <p:sp>
        <p:nvSpPr>
          <p:cNvPr id="18" name="Rectangle 17">
            <a:extLst>
              <a:ext uri="{FF2B5EF4-FFF2-40B4-BE49-F238E27FC236}">
                <a16:creationId xmlns:a16="http://schemas.microsoft.com/office/drawing/2014/main" id="{F601B08B-A4FF-8B0A-0647-112D1F0F23F6}"/>
              </a:ext>
            </a:extLst>
          </p:cNvPr>
          <p:cNvSpPr/>
          <p:nvPr/>
        </p:nvSpPr>
        <p:spPr>
          <a:xfrm>
            <a:off x="3696658" y="-11422"/>
            <a:ext cx="3553733" cy="6869422"/>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5" name="TextBox 24">
            <a:extLst>
              <a:ext uri="{FF2B5EF4-FFF2-40B4-BE49-F238E27FC236}">
                <a16:creationId xmlns:a16="http://schemas.microsoft.com/office/drawing/2014/main" id="{F044218C-BE6A-E1F3-2BB8-9957F39594A1}"/>
              </a:ext>
            </a:extLst>
          </p:cNvPr>
          <p:cNvSpPr txBox="1"/>
          <p:nvPr/>
        </p:nvSpPr>
        <p:spPr>
          <a:xfrm>
            <a:off x="3954544" y="511906"/>
            <a:ext cx="3156380" cy="523220"/>
          </a:xfrm>
          <a:prstGeom prst="rect">
            <a:avLst/>
          </a:prstGeom>
          <a:noFill/>
        </p:spPr>
        <p:txBody>
          <a:bodyPr wrap="square">
            <a:spAutoFit/>
          </a:bodyPr>
          <a:lstStyle/>
          <a:p>
            <a:pPr algn="ctr" rtl="1" fontAlgn="base"/>
            <a:r>
              <a:rPr lang="he-IL" sz="1400">
                <a:latin typeface="Heebo" pitchFamily="2" charset="-79"/>
                <a:ea typeface="Tahoma" pitchFamily="34" charset="0"/>
                <a:cs typeface="Heebo" pitchFamily="2" charset="-79"/>
              </a:rPr>
              <a:t>רוב הילדים בפעילות </a:t>
            </a:r>
            <a:r>
              <a:rPr lang="he-IL" sz="1400" b="1">
                <a:latin typeface="Heebo" pitchFamily="2" charset="-79"/>
                <a:ea typeface="Tahoma" pitchFamily="34" charset="0"/>
                <a:cs typeface="Heebo" pitchFamily="2" charset="-79"/>
              </a:rPr>
              <a:t>היו בגילי 8-2</a:t>
            </a:r>
            <a:r>
              <a:rPr lang="he-IL" sz="1400">
                <a:latin typeface="Heebo" pitchFamily="2" charset="-79"/>
                <a:ea typeface="Tahoma" pitchFamily="34" charset="0"/>
                <a:cs typeface="Heebo" pitchFamily="2" charset="-79"/>
              </a:rPr>
              <a:t>, </a:t>
            </a:r>
            <a:br>
              <a:rPr lang="en-US" sz="1400">
                <a:latin typeface="Heebo" pitchFamily="2" charset="-79"/>
                <a:ea typeface="Tahoma" pitchFamily="34" charset="0"/>
                <a:cs typeface="Heebo" pitchFamily="2" charset="-79"/>
              </a:rPr>
            </a:br>
            <a:r>
              <a:rPr lang="he-IL" sz="1400">
                <a:latin typeface="Heebo" pitchFamily="2" charset="-79"/>
                <a:ea typeface="Tahoma" pitchFamily="34" charset="0"/>
                <a:cs typeface="Heebo" pitchFamily="2" charset="-79"/>
              </a:rPr>
              <a:t>בהרכב של </a:t>
            </a:r>
            <a:r>
              <a:rPr lang="he-IL" sz="1400" b="1">
                <a:latin typeface="Heebo" pitchFamily="2" charset="-79"/>
                <a:ea typeface="Tahoma" pitchFamily="34" charset="0"/>
                <a:cs typeface="Heebo" pitchFamily="2" charset="-79"/>
              </a:rPr>
              <a:t>הורה ו- 1-2 ילדים בלבד.</a:t>
            </a:r>
            <a:endParaRPr lang="he-IL" sz="1400">
              <a:latin typeface="Heebo" pitchFamily="2" charset="-79"/>
              <a:ea typeface="Tahoma" pitchFamily="34" charset="0"/>
              <a:cs typeface="Heebo" pitchFamily="2" charset="-79"/>
            </a:endParaRPr>
          </a:p>
        </p:txBody>
      </p:sp>
      <p:sp>
        <p:nvSpPr>
          <p:cNvPr id="32" name="TextBox 31">
            <a:extLst>
              <a:ext uri="{FF2B5EF4-FFF2-40B4-BE49-F238E27FC236}">
                <a16:creationId xmlns:a16="http://schemas.microsoft.com/office/drawing/2014/main" id="{D04DCCFD-36E5-9C1E-C8FF-65BE0521A086}"/>
              </a:ext>
            </a:extLst>
          </p:cNvPr>
          <p:cNvSpPr txBox="1"/>
          <p:nvPr/>
        </p:nvSpPr>
        <p:spPr>
          <a:xfrm>
            <a:off x="3799442" y="5322897"/>
            <a:ext cx="3355596" cy="1029128"/>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nSpc>
                <a:spcPts val="1700"/>
              </a:lnSpc>
              <a:spcAft>
                <a:spcPts val="0"/>
              </a:spcAft>
            </a:pPr>
            <a:r>
              <a:rPr lang="he-IL" sz="1100" b="1">
                <a:solidFill>
                  <a:srgbClr val="40A8AD"/>
                </a:solidFill>
                <a:latin typeface="Heebo" pitchFamily="2" charset="-79"/>
                <a:cs typeface="Heebo" pitchFamily="2" charset="-79"/>
              </a:rPr>
              <a:t>"היה כיף שהיה מקום לכולם, הדרכה טובה וברורה , יחס אישי, חומרים איכותיים"</a:t>
            </a:r>
          </a:p>
          <a:p>
            <a:pPr>
              <a:lnSpc>
                <a:spcPts val="1700"/>
              </a:lnSpc>
              <a:spcBef>
                <a:spcPts val="600"/>
              </a:spcBef>
              <a:spcAft>
                <a:spcPts val="0"/>
              </a:spcAft>
            </a:pPr>
            <a:r>
              <a:rPr lang="he-IL" sz="1100" b="1">
                <a:solidFill>
                  <a:srgbClr val="40A8AD"/>
                </a:solidFill>
                <a:latin typeface="Heebo" pitchFamily="2" charset="-79"/>
                <a:cs typeface="Heebo" pitchFamily="2" charset="-79"/>
              </a:rPr>
              <a:t>"צביעה בגואש אני והילדים, זה משהו שאנחנו לא עושים בבית וזה מאוד מרגיע ומשחרר"</a:t>
            </a:r>
          </a:p>
        </p:txBody>
      </p:sp>
      <p:sp>
        <p:nvSpPr>
          <p:cNvPr id="33" name="TextBox 32">
            <a:extLst>
              <a:ext uri="{FF2B5EF4-FFF2-40B4-BE49-F238E27FC236}">
                <a16:creationId xmlns:a16="http://schemas.microsoft.com/office/drawing/2014/main" id="{7D98A24A-05ED-595F-02EB-94ED4C5EEF66}"/>
              </a:ext>
            </a:extLst>
          </p:cNvPr>
          <p:cNvSpPr txBox="1"/>
          <p:nvPr/>
        </p:nvSpPr>
        <p:spPr>
          <a:xfrm>
            <a:off x="4443673" y="173758"/>
            <a:ext cx="2353892" cy="338554"/>
          </a:xfrm>
          <a:prstGeom prst="rect">
            <a:avLst/>
          </a:prstGeom>
          <a:noFill/>
        </p:spPr>
        <p:txBody>
          <a:bodyPr wrap="square">
            <a:spAutoFit/>
          </a:bodyPr>
          <a:lstStyle/>
          <a:p>
            <a:pPr algn="ctr"/>
            <a:r>
              <a:rPr lang="he-IL" sz="1600" b="1">
                <a:solidFill>
                  <a:schemeClr val="tx1">
                    <a:lumMod val="95000"/>
                    <a:lumOff val="5000"/>
                  </a:schemeClr>
                </a:solidFill>
                <a:latin typeface="Heebo" pitchFamily="2" charset="-79"/>
                <a:ea typeface="Tahoma" panose="020B0604030504040204" pitchFamily="34" charset="0"/>
                <a:cs typeface="Heebo" pitchFamily="2" charset="-79"/>
              </a:rPr>
              <a:t>המתנ"ס הנייד ברמה ג'1</a:t>
            </a:r>
            <a:endParaRPr lang="en-US" sz="1600" b="1">
              <a:solidFill>
                <a:schemeClr val="tx1">
                  <a:lumMod val="95000"/>
                  <a:lumOff val="5000"/>
                </a:schemeClr>
              </a:solidFill>
              <a:latin typeface="Heebo" pitchFamily="2" charset="-79"/>
              <a:ea typeface="Tahoma" panose="020B0604030504040204" pitchFamily="34" charset="0"/>
              <a:cs typeface="Heebo" pitchFamily="2" charset="-79"/>
            </a:endParaRPr>
          </a:p>
        </p:txBody>
      </p:sp>
      <p:pic>
        <p:nvPicPr>
          <p:cNvPr id="34" name="Picture 33" descr="A group of people in a room&#10;&#10;Description automatically generated">
            <a:extLst>
              <a:ext uri="{FF2B5EF4-FFF2-40B4-BE49-F238E27FC236}">
                <a16:creationId xmlns:a16="http://schemas.microsoft.com/office/drawing/2014/main" id="{C643C97E-C673-1DC0-417F-F8232162B471}"/>
              </a:ext>
            </a:extLst>
          </p:cNvPr>
          <p:cNvPicPr>
            <a:picLocks noChangeAspect="1"/>
          </p:cNvPicPr>
          <p:nvPr/>
        </p:nvPicPr>
        <p:blipFill rotWithShape="1">
          <a:blip r:embed="rId5">
            <a:extLst>
              <a:ext uri="{28A0092B-C50C-407E-A947-70E740481C1C}">
                <a14:useLocalDpi xmlns:a14="http://schemas.microsoft.com/office/drawing/2010/main" val="0"/>
              </a:ext>
            </a:extLst>
          </a:blip>
          <a:srcRect l="79" t="21816" r="1351" b="32129"/>
          <a:stretch/>
        </p:blipFill>
        <p:spPr>
          <a:xfrm>
            <a:off x="4249926" y="2444755"/>
            <a:ext cx="2565649" cy="1454931"/>
          </a:xfrm>
          <a:prstGeom prst="rect">
            <a:avLst/>
          </a:prstGeom>
          <a:noFill/>
        </p:spPr>
      </p:pic>
      <p:pic>
        <p:nvPicPr>
          <p:cNvPr id="35" name="Picture 34" descr="A group of people in a classroom&#10;&#10;Description automatically generated">
            <a:extLst>
              <a:ext uri="{FF2B5EF4-FFF2-40B4-BE49-F238E27FC236}">
                <a16:creationId xmlns:a16="http://schemas.microsoft.com/office/drawing/2014/main" id="{8D32682C-B1D7-D536-AFCD-C47D9A1B26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385" r="3198" b="14303"/>
          <a:stretch/>
        </p:blipFill>
        <p:spPr>
          <a:xfrm>
            <a:off x="4252049" y="1077786"/>
            <a:ext cx="2564910" cy="1286036"/>
          </a:xfrm>
          <a:prstGeom prst="rect">
            <a:avLst/>
          </a:prstGeom>
          <a:noFill/>
        </p:spPr>
      </p:pic>
      <p:grpSp>
        <p:nvGrpSpPr>
          <p:cNvPr id="37" name="Group 36">
            <a:extLst>
              <a:ext uri="{FF2B5EF4-FFF2-40B4-BE49-F238E27FC236}">
                <a16:creationId xmlns:a16="http://schemas.microsoft.com/office/drawing/2014/main" id="{1180D9AB-BCA1-8E0D-D8A4-C1BB9ACC0B53}"/>
              </a:ext>
            </a:extLst>
          </p:cNvPr>
          <p:cNvGrpSpPr/>
          <p:nvPr/>
        </p:nvGrpSpPr>
        <p:grpSpPr>
          <a:xfrm>
            <a:off x="101524" y="5992911"/>
            <a:ext cx="823172" cy="519582"/>
            <a:chOff x="242857" y="5921534"/>
            <a:chExt cx="823172" cy="519582"/>
          </a:xfrm>
        </p:grpSpPr>
        <p:pic>
          <p:nvPicPr>
            <p:cNvPr id="38" name="Picture 37">
              <a:extLst>
                <a:ext uri="{FF2B5EF4-FFF2-40B4-BE49-F238E27FC236}">
                  <a16:creationId xmlns:a16="http://schemas.microsoft.com/office/drawing/2014/main" id="{0EA32CC0-7E72-293E-A85C-AE6584861ED9}"/>
                </a:ext>
              </a:extLst>
            </p:cNvPr>
            <p:cNvPicPr>
              <a:picLocks noChangeAspect="1"/>
            </p:cNvPicPr>
            <p:nvPr/>
          </p:nvPicPr>
          <p:blipFill>
            <a:blip r:embed="rId7">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0" name="Group 39">
              <a:extLst>
                <a:ext uri="{FF2B5EF4-FFF2-40B4-BE49-F238E27FC236}">
                  <a16:creationId xmlns:a16="http://schemas.microsoft.com/office/drawing/2014/main" id="{3EE678ED-9C48-FEE6-FB44-1ADF683EB114}"/>
                </a:ext>
              </a:extLst>
            </p:cNvPr>
            <p:cNvGrpSpPr/>
            <p:nvPr/>
          </p:nvGrpSpPr>
          <p:grpSpPr>
            <a:xfrm rot="10800000">
              <a:off x="318125" y="5921534"/>
              <a:ext cx="747904" cy="461036"/>
              <a:chOff x="9811239" y="2747547"/>
              <a:chExt cx="1103642" cy="680326"/>
            </a:xfrm>
          </p:grpSpPr>
          <p:sp>
            <p:nvSpPr>
              <p:cNvPr id="41" name="Freeform 41">
                <a:extLst>
                  <a:ext uri="{FF2B5EF4-FFF2-40B4-BE49-F238E27FC236}">
                    <a16:creationId xmlns:a16="http://schemas.microsoft.com/office/drawing/2014/main" id="{910066EF-1EF8-E3DA-933B-C236DBC350FB}"/>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2" name="Freeform 42">
                <a:extLst>
                  <a:ext uri="{FF2B5EF4-FFF2-40B4-BE49-F238E27FC236}">
                    <a16:creationId xmlns:a16="http://schemas.microsoft.com/office/drawing/2014/main" id="{68CC817B-BC11-A962-580D-DA9DEDA2039D}"/>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3" name="Group 42">
            <a:extLst>
              <a:ext uri="{FF2B5EF4-FFF2-40B4-BE49-F238E27FC236}">
                <a16:creationId xmlns:a16="http://schemas.microsoft.com/office/drawing/2014/main" id="{C8072F30-84F7-EA4C-9595-812DAF629557}"/>
              </a:ext>
            </a:extLst>
          </p:cNvPr>
          <p:cNvGrpSpPr/>
          <p:nvPr/>
        </p:nvGrpSpPr>
        <p:grpSpPr>
          <a:xfrm>
            <a:off x="3811179" y="6278660"/>
            <a:ext cx="823172" cy="519582"/>
            <a:chOff x="242857" y="5921534"/>
            <a:chExt cx="823172" cy="519582"/>
          </a:xfrm>
        </p:grpSpPr>
        <p:pic>
          <p:nvPicPr>
            <p:cNvPr id="44" name="Picture 43">
              <a:extLst>
                <a:ext uri="{FF2B5EF4-FFF2-40B4-BE49-F238E27FC236}">
                  <a16:creationId xmlns:a16="http://schemas.microsoft.com/office/drawing/2014/main" id="{94736F43-B08F-A8F2-30AB-430C1ECA7946}"/>
                </a:ext>
              </a:extLst>
            </p:cNvPr>
            <p:cNvPicPr>
              <a:picLocks noChangeAspect="1"/>
            </p:cNvPicPr>
            <p:nvPr/>
          </p:nvPicPr>
          <p:blipFill>
            <a:blip r:embed="rId7">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5" name="Group 44">
              <a:extLst>
                <a:ext uri="{FF2B5EF4-FFF2-40B4-BE49-F238E27FC236}">
                  <a16:creationId xmlns:a16="http://schemas.microsoft.com/office/drawing/2014/main" id="{823B4248-15E8-06FC-4FEB-ABAFF072DF21}"/>
                </a:ext>
              </a:extLst>
            </p:cNvPr>
            <p:cNvGrpSpPr/>
            <p:nvPr/>
          </p:nvGrpSpPr>
          <p:grpSpPr>
            <a:xfrm rot="10800000">
              <a:off x="318125" y="5921534"/>
              <a:ext cx="747904" cy="461036"/>
              <a:chOff x="9811239" y="2747547"/>
              <a:chExt cx="1103642" cy="680326"/>
            </a:xfrm>
          </p:grpSpPr>
          <p:sp>
            <p:nvSpPr>
              <p:cNvPr id="46" name="Freeform 41">
                <a:extLst>
                  <a:ext uri="{FF2B5EF4-FFF2-40B4-BE49-F238E27FC236}">
                    <a16:creationId xmlns:a16="http://schemas.microsoft.com/office/drawing/2014/main" id="{22E98B62-39F9-C52C-A422-CCAEC257CF71}"/>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7" name="Freeform 42">
                <a:extLst>
                  <a:ext uri="{FF2B5EF4-FFF2-40B4-BE49-F238E27FC236}">
                    <a16:creationId xmlns:a16="http://schemas.microsoft.com/office/drawing/2014/main" id="{A2871E0D-1412-655E-2253-57D648EC73DB}"/>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8" name="Group 47">
            <a:extLst>
              <a:ext uri="{FF2B5EF4-FFF2-40B4-BE49-F238E27FC236}">
                <a16:creationId xmlns:a16="http://schemas.microsoft.com/office/drawing/2014/main" id="{5F133F44-2521-B3B7-BE99-271BA1AA39E0}"/>
              </a:ext>
            </a:extLst>
          </p:cNvPr>
          <p:cNvGrpSpPr/>
          <p:nvPr/>
        </p:nvGrpSpPr>
        <p:grpSpPr>
          <a:xfrm>
            <a:off x="6387681" y="4840726"/>
            <a:ext cx="785047" cy="523844"/>
            <a:chOff x="2820578" y="4763196"/>
            <a:chExt cx="785047" cy="523844"/>
          </a:xfrm>
        </p:grpSpPr>
        <p:pic>
          <p:nvPicPr>
            <p:cNvPr id="49" name="Picture 48">
              <a:extLst>
                <a:ext uri="{FF2B5EF4-FFF2-40B4-BE49-F238E27FC236}">
                  <a16:creationId xmlns:a16="http://schemas.microsoft.com/office/drawing/2014/main" id="{0A3B1B25-2DB9-6537-3E10-42E4C6B3EAC2}"/>
                </a:ext>
              </a:extLst>
            </p:cNvPr>
            <p:cNvPicPr>
              <a:picLocks noChangeAspect="1"/>
            </p:cNvPicPr>
            <p:nvPr/>
          </p:nvPicPr>
          <p:blipFill>
            <a:blip r:embed="rId7">
              <a:alphaModFix amt="42000"/>
              <a:lum bright="-20000" contrast="-40000"/>
            </a:blip>
            <a:stretch>
              <a:fillRect/>
            </a:stretch>
          </p:blipFill>
          <p:spPr>
            <a:xfrm>
              <a:off x="2820578" y="4803046"/>
              <a:ext cx="785047" cy="483994"/>
            </a:xfrm>
            <a:prstGeom prst="rect">
              <a:avLst/>
            </a:prstGeom>
          </p:spPr>
        </p:pic>
        <p:grpSp>
          <p:nvGrpSpPr>
            <p:cNvPr id="53" name="Group 52">
              <a:extLst>
                <a:ext uri="{FF2B5EF4-FFF2-40B4-BE49-F238E27FC236}">
                  <a16:creationId xmlns:a16="http://schemas.microsoft.com/office/drawing/2014/main" id="{D7F4D296-0FD0-D304-9603-C7CAB5EE341C}"/>
                </a:ext>
              </a:extLst>
            </p:cNvPr>
            <p:cNvGrpSpPr/>
            <p:nvPr/>
          </p:nvGrpSpPr>
          <p:grpSpPr>
            <a:xfrm>
              <a:off x="2820578" y="4763196"/>
              <a:ext cx="747904" cy="461036"/>
              <a:chOff x="9811239" y="2747547"/>
              <a:chExt cx="1103642" cy="680326"/>
            </a:xfrm>
          </p:grpSpPr>
          <p:sp>
            <p:nvSpPr>
              <p:cNvPr id="61" name="Freeform 37">
                <a:extLst>
                  <a:ext uri="{FF2B5EF4-FFF2-40B4-BE49-F238E27FC236}">
                    <a16:creationId xmlns:a16="http://schemas.microsoft.com/office/drawing/2014/main" id="{C43ACB4D-916D-3837-5702-8092970E8AF9}"/>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63" name="Freeform 38">
                <a:extLst>
                  <a:ext uri="{FF2B5EF4-FFF2-40B4-BE49-F238E27FC236}">
                    <a16:creationId xmlns:a16="http://schemas.microsoft.com/office/drawing/2014/main" id="{7FF42432-B838-EFB8-9160-E94270200532}"/>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128" name="Group 127">
            <a:extLst>
              <a:ext uri="{FF2B5EF4-FFF2-40B4-BE49-F238E27FC236}">
                <a16:creationId xmlns:a16="http://schemas.microsoft.com/office/drawing/2014/main" id="{B3364E10-6B40-2F17-61AD-A9BD07A91AC6}"/>
              </a:ext>
            </a:extLst>
          </p:cNvPr>
          <p:cNvGrpSpPr/>
          <p:nvPr/>
        </p:nvGrpSpPr>
        <p:grpSpPr>
          <a:xfrm>
            <a:off x="2633193" y="4269690"/>
            <a:ext cx="785047" cy="523844"/>
            <a:chOff x="2820578" y="4763196"/>
            <a:chExt cx="785047" cy="523844"/>
          </a:xfrm>
        </p:grpSpPr>
        <p:pic>
          <p:nvPicPr>
            <p:cNvPr id="129" name="Picture 128">
              <a:extLst>
                <a:ext uri="{FF2B5EF4-FFF2-40B4-BE49-F238E27FC236}">
                  <a16:creationId xmlns:a16="http://schemas.microsoft.com/office/drawing/2014/main" id="{6839B6C1-4873-6736-C0CF-87D920ABBF49}"/>
                </a:ext>
              </a:extLst>
            </p:cNvPr>
            <p:cNvPicPr>
              <a:picLocks noChangeAspect="1"/>
            </p:cNvPicPr>
            <p:nvPr/>
          </p:nvPicPr>
          <p:blipFill>
            <a:blip r:embed="rId7">
              <a:alphaModFix amt="42000"/>
              <a:lum bright="-20000" contrast="-40000"/>
            </a:blip>
            <a:stretch>
              <a:fillRect/>
            </a:stretch>
          </p:blipFill>
          <p:spPr>
            <a:xfrm>
              <a:off x="2820578" y="4803046"/>
              <a:ext cx="785047" cy="483994"/>
            </a:xfrm>
            <a:prstGeom prst="rect">
              <a:avLst/>
            </a:prstGeom>
          </p:spPr>
        </p:pic>
        <p:grpSp>
          <p:nvGrpSpPr>
            <p:cNvPr id="130" name="Group 129">
              <a:extLst>
                <a:ext uri="{FF2B5EF4-FFF2-40B4-BE49-F238E27FC236}">
                  <a16:creationId xmlns:a16="http://schemas.microsoft.com/office/drawing/2014/main" id="{166ADEFC-84D4-DA07-60BE-409B2B3AA436}"/>
                </a:ext>
              </a:extLst>
            </p:cNvPr>
            <p:cNvGrpSpPr/>
            <p:nvPr/>
          </p:nvGrpSpPr>
          <p:grpSpPr>
            <a:xfrm>
              <a:off x="2820578" y="4763196"/>
              <a:ext cx="747904" cy="461036"/>
              <a:chOff x="9811239" y="2747547"/>
              <a:chExt cx="1103642" cy="680326"/>
            </a:xfrm>
          </p:grpSpPr>
          <p:sp>
            <p:nvSpPr>
              <p:cNvPr id="131" name="Freeform 37">
                <a:extLst>
                  <a:ext uri="{FF2B5EF4-FFF2-40B4-BE49-F238E27FC236}">
                    <a16:creationId xmlns:a16="http://schemas.microsoft.com/office/drawing/2014/main" id="{5ACA99E4-C949-D7D9-5F27-9909742E73FA}"/>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2" name="Freeform 38">
                <a:extLst>
                  <a:ext uri="{FF2B5EF4-FFF2-40B4-BE49-F238E27FC236}">
                    <a16:creationId xmlns:a16="http://schemas.microsoft.com/office/drawing/2014/main" id="{0A987C13-17CD-9548-AF2A-58B272856463}"/>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134" name="TextBox 133">
            <a:extLst>
              <a:ext uri="{FF2B5EF4-FFF2-40B4-BE49-F238E27FC236}">
                <a16:creationId xmlns:a16="http://schemas.microsoft.com/office/drawing/2014/main" id="{ABEB7DF8-5AC5-3C4A-B14D-DB5BD5BC2832}"/>
              </a:ext>
            </a:extLst>
          </p:cNvPr>
          <p:cNvSpPr txBox="1"/>
          <p:nvPr/>
        </p:nvSpPr>
        <p:spPr>
          <a:xfrm>
            <a:off x="3774482" y="3901157"/>
            <a:ext cx="3422391" cy="900246"/>
          </a:xfrm>
          <a:prstGeom prst="rect">
            <a:avLst/>
          </a:prstGeom>
          <a:noFill/>
        </p:spPr>
        <p:txBody>
          <a:bodyPr wrap="square">
            <a:spAutoFit/>
          </a:bodyPr>
          <a:lstStyle/>
          <a:p>
            <a:pPr fontAlgn="base">
              <a:lnSpc>
                <a:spcPct val="150000"/>
              </a:lnSpc>
            </a:pPr>
            <a:r>
              <a:rPr lang="he-IL" sz="1200">
                <a:latin typeface="Heebo" pitchFamily="2" charset="-79"/>
                <a:ea typeface="Tahoma" pitchFamily="34" charset="0"/>
                <a:cs typeface="Heebo" pitchFamily="2" charset="-79"/>
              </a:rPr>
              <a:t>שביעות רצון גבוהה </a:t>
            </a:r>
            <a:r>
              <a:rPr lang="he-IL" sz="1200" b="1">
                <a:latin typeface="Heebo" pitchFamily="2" charset="-79"/>
                <a:ea typeface="Tahoma" pitchFamily="34" charset="0"/>
                <a:cs typeface="Heebo" pitchFamily="2" charset="-79"/>
              </a:rPr>
              <a:t>ממרחב הפעילות וממקצועיות</a:t>
            </a:r>
            <a:r>
              <a:rPr lang="he-IL" sz="1200">
                <a:latin typeface="Heebo" pitchFamily="2" charset="-79"/>
                <a:ea typeface="Tahoma" pitchFamily="34" charset="0"/>
                <a:cs typeface="Heebo" pitchFamily="2" charset="-79"/>
              </a:rPr>
              <a:t> </a:t>
            </a:r>
            <a:r>
              <a:rPr lang="he-IL" sz="1200" b="1">
                <a:latin typeface="Heebo" pitchFamily="2" charset="-79"/>
                <a:ea typeface="Tahoma" pitchFamily="34" charset="0"/>
                <a:cs typeface="Heebo" pitchFamily="2" charset="-79"/>
              </a:rPr>
              <a:t>המפעילות</a:t>
            </a:r>
            <a:r>
              <a:rPr lang="en-US" sz="1200" b="1">
                <a:latin typeface="Heebo" pitchFamily="2" charset="-79"/>
                <a:ea typeface="Tahoma" pitchFamily="34" charset="0"/>
                <a:cs typeface="Heebo" pitchFamily="2" charset="-79"/>
              </a:rPr>
              <a:t>;</a:t>
            </a:r>
            <a:r>
              <a:rPr lang="he-IL" sz="1200" b="1">
                <a:latin typeface="Heebo" pitchFamily="2" charset="-79"/>
                <a:ea typeface="Tahoma" pitchFamily="34" charset="0"/>
                <a:cs typeface="Heebo" pitchFamily="2" charset="-79"/>
              </a:rPr>
              <a:t> </a:t>
            </a:r>
            <a:r>
              <a:rPr lang="he-IL" sz="1200">
                <a:latin typeface="Heebo" pitchFamily="2" charset="-79"/>
                <a:ea typeface="Tahoma" pitchFamily="34" charset="0"/>
                <a:cs typeface="Heebo" pitchFamily="2" charset="-79"/>
              </a:rPr>
              <a:t>הפעילות תרמה </a:t>
            </a:r>
            <a:r>
              <a:rPr lang="he-IL" sz="1200" b="1">
                <a:latin typeface="Heebo" pitchFamily="2" charset="-79"/>
                <a:ea typeface="Tahoma" pitchFamily="34" charset="0"/>
                <a:cs typeface="Heebo" pitchFamily="2" charset="-79"/>
              </a:rPr>
              <a:t>לפיתוח מיומנויות </a:t>
            </a:r>
            <a:r>
              <a:rPr lang="he-IL" sz="1200">
                <a:latin typeface="Heebo" pitchFamily="2" charset="-79"/>
                <a:ea typeface="Tahoma" pitchFamily="34" charset="0"/>
                <a:cs typeface="Heebo" pitchFamily="2" charset="-79"/>
              </a:rPr>
              <a:t>הילד, </a:t>
            </a:r>
            <a:r>
              <a:rPr lang="he-IL" sz="1200" b="1">
                <a:latin typeface="Heebo" pitchFamily="2" charset="-79"/>
                <a:ea typeface="Tahoma" pitchFamily="34" charset="0"/>
                <a:cs typeface="Heebo" pitchFamily="2" charset="-79"/>
              </a:rPr>
              <a:t>לקשר הורה-ילד</a:t>
            </a:r>
            <a:r>
              <a:rPr lang="he-IL" sz="1200">
                <a:latin typeface="Heebo" pitchFamily="2" charset="-79"/>
                <a:ea typeface="Tahoma" pitchFamily="34" charset="0"/>
                <a:cs typeface="Heebo" pitchFamily="2" charset="-79"/>
              </a:rPr>
              <a:t>, וסיפקה </a:t>
            </a:r>
            <a:r>
              <a:rPr lang="he-IL" sz="1200" b="1">
                <a:latin typeface="Heebo" pitchFamily="2" charset="-79"/>
                <a:ea typeface="Tahoma" pitchFamily="34" charset="0"/>
                <a:cs typeface="Heebo" pitchFamily="2" charset="-79"/>
              </a:rPr>
              <a:t>רעיונות למשחק משותף.</a:t>
            </a:r>
            <a:endParaRPr lang="en-GB" sz="1200" b="1">
              <a:latin typeface="Heebo" pitchFamily="2" charset="-79"/>
              <a:ea typeface="Tahoma" pitchFamily="34" charset="0"/>
              <a:cs typeface="Heebo" pitchFamily="2" charset="-79"/>
            </a:endParaRPr>
          </a:p>
        </p:txBody>
      </p:sp>
      <p:sp>
        <p:nvSpPr>
          <p:cNvPr id="137" name="TextBox 136">
            <a:extLst>
              <a:ext uri="{FF2B5EF4-FFF2-40B4-BE49-F238E27FC236}">
                <a16:creationId xmlns:a16="http://schemas.microsoft.com/office/drawing/2014/main" id="{CF3C83F4-5B85-4312-AF7E-C906FA8A2DC5}"/>
              </a:ext>
            </a:extLst>
          </p:cNvPr>
          <p:cNvSpPr txBox="1"/>
          <p:nvPr/>
        </p:nvSpPr>
        <p:spPr>
          <a:xfrm>
            <a:off x="259976" y="3604575"/>
            <a:ext cx="2967292" cy="623248"/>
          </a:xfrm>
          <a:prstGeom prst="rect">
            <a:avLst/>
          </a:prstGeom>
          <a:noFill/>
        </p:spPr>
        <p:txBody>
          <a:bodyPr wrap="square">
            <a:spAutoFit/>
          </a:bodyPr>
          <a:lstStyle/>
          <a:p>
            <a:pPr>
              <a:lnSpc>
                <a:spcPct val="150000"/>
              </a:lnSpc>
            </a:pPr>
            <a:r>
              <a:rPr lang="he-IL" sz="1200">
                <a:latin typeface="Heebo" pitchFamily="2" charset="-79"/>
                <a:ea typeface="Tahoma" pitchFamily="34" charset="0"/>
                <a:cs typeface="Heebo" pitchFamily="2" charset="-79"/>
              </a:rPr>
              <a:t>בעקבות הפעילות נוצרה </a:t>
            </a:r>
            <a:r>
              <a:rPr lang="he-IL" sz="1200" b="1">
                <a:latin typeface="Heebo" pitchFamily="2" charset="-79"/>
                <a:ea typeface="Tahoma" pitchFamily="34" charset="0"/>
                <a:cs typeface="Heebo" pitchFamily="2" charset="-79"/>
              </a:rPr>
              <a:t>אינטראקציה חיובית ואיכותית </a:t>
            </a:r>
            <a:r>
              <a:rPr lang="he-IL" sz="1200">
                <a:latin typeface="Heebo" pitchFamily="2" charset="-79"/>
                <a:ea typeface="Tahoma" pitchFamily="34" charset="0"/>
                <a:cs typeface="Heebo" pitchFamily="2" charset="-79"/>
              </a:rPr>
              <a:t>של הורים וילדיהם </a:t>
            </a:r>
            <a:r>
              <a:rPr lang="he-IL" sz="1200" b="1">
                <a:latin typeface="Heebo" pitchFamily="2" charset="-79"/>
                <a:ea typeface="Tahoma" pitchFamily="34" charset="0"/>
                <a:cs typeface="Heebo" pitchFamily="2" charset="-79"/>
              </a:rPr>
              <a:t>בקרבת הבית</a:t>
            </a:r>
            <a:r>
              <a:rPr lang="he-IL" sz="1200">
                <a:latin typeface="Heebo" pitchFamily="2" charset="-79"/>
                <a:ea typeface="Tahoma" pitchFamily="34" charset="0"/>
                <a:cs typeface="Heebo" pitchFamily="2" charset="-79"/>
              </a:rPr>
              <a:t>. </a:t>
            </a:r>
            <a:endParaRPr lang="en-GB" sz="1200">
              <a:latin typeface="Heebo" pitchFamily="2" charset="-79"/>
              <a:ea typeface="Tahoma" pitchFamily="34" charset="0"/>
              <a:cs typeface="Heebo" pitchFamily="2" charset="-79"/>
            </a:endParaRPr>
          </a:p>
        </p:txBody>
      </p:sp>
      <p:sp>
        <p:nvSpPr>
          <p:cNvPr id="54" name="TextBox 53">
            <a:extLst>
              <a:ext uri="{FF2B5EF4-FFF2-40B4-BE49-F238E27FC236}">
                <a16:creationId xmlns:a16="http://schemas.microsoft.com/office/drawing/2014/main" id="{7E3D3BC2-B7CE-0D1E-5483-B0C1EC9EA1CF}"/>
              </a:ext>
            </a:extLst>
          </p:cNvPr>
          <p:cNvSpPr txBox="1"/>
          <p:nvPr/>
        </p:nvSpPr>
        <p:spPr>
          <a:xfrm>
            <a:off x="7542224" y="5484219"/>
            <a:ext cx="4309196" cy="832920"/>
          </a:xfrm>
          <a:prstGeom prst="rect">
            <a:avLst/>
          </a:prstGeom>
          <a:noFill/>
        </p:spPr>
        <p:txBody>
          <a:bodyPr wrap="square">
            <a:spAutoFit/>
          </a:bodyPr>
          <a:lstStyle/>
          <a:p>
            <a:pPr algn="r" rtl="1">
              <a:lnSpc>
                <a:spcPct val="150000"/>
              </a:lnSpc>
              <a:buClr>
                <a:srgbClr val="FFC000"/>
              </a:buClr>
              <a:defRPr/>
            </a:pPr>
            <a:r>
              <a:rPr lang="he-IL" sz="1100" b="1">
                <a:solidFill>
                  <a:prstClr val="black"/>
                </a:solidFill>
                <a:latin typeface="Heebo" pitchFamily="2" charset="-79"/>
                <a:ea typeface="Tahoma" pitchFamily="34" charset="0"/>
                <a:cs typeface="Heebo" pitchFamily="2" charset="-79"/>
              </a:rPr>
              <a:t> מדידה והערכה:</a:t>
            </a:r>
          </a:p>
          <a:p>
            <a:pPr marL="171450" indent="-171450">
              <a:lnSpc>
                <a:spcPct val="150000"/>
              </a:lnSpc>
              <a:buFont typeface="Arial" panose="020B0604020202020204" pitchFamily="34" charset="0"/>
              <a:buChar char="•"/>
              <a:defRPr/>
            </a:pPr>
            <a:r>
              <a:rPr lang="en-US" sz="1100">
                <a:solidFill>
                  <a:prstClr val="black"/>
                </a:solidFill>
                <a:latin typeface="Heebo" pitchFamily="2" charset="-79"/>
                <a:ea typeface="Tahoma" pitchFamily="34" charset="0"/>
                <a:cs typeface="Heebo" pitchFamily="2" charset="-79"/>
              </a:rPr>
              <a:t>28</a:t>
            </a:r>
            <a:r>
              <a:rPr lang="he-IL" sz="1100">
                <a:solidFill>
                  <a:prstClr val="black"/>
                </a:solidFill>
                <a:latin typeface="Heebo" pitchFamily="2" charset="-79"/>
                <a:ea typeface="Tahoma" pitchFamily="34" charset="0"/>
                <a:cs typeface="Heebo" pitchFamily="2" charset="-79"/>
              </a:rPr>
              <a:t> משובים מפעילות 'זעירא' בשכונות לחג השבועות (יוני 2023).</a:t>
            </a:r>
          </a:p>
          <a:p>
            <a:pPr marL="171450" indent="-171450">
              <a:lnSpc>
                <a:spcPct val="150000"/>
              </a:lnSpc>
              <a:spcAft>
                <a:spcPts val="600"/>
              </a:spcAft>
              <a:buFont typeface="Arial" panose="020B0604020202020204" pitchFamily="34" charset="0"/>
              <a:buChar char="•"/>
              <a:defRPr/>
            </a:pPr>
            <a:r>
              <a:rPr lang="he-IL" sz="1100">
                <a:solidFill>
                  <a:prstClr val="black"/>
                </a:solidFill>
                <a:latin typeface="Heebo" pitchFamily="2" charset="-79"/>
                <a:ea typeface="Tahoma" pitchFamily="34" charset="0"/>
                <a:cs typeface="Heebo" pitchFamily="2" charset="-79"/>
              </a:rPr>
              <a:t>22 משובים על סדרה של 3 פעילויות (פברואר-מרץ 2024).</a:t>
            </a:r>
          </a:p>
        </p:txBody>
      </p:sp>
      <p:pic>
        <p:nvPicPr>
          <p:cNvPr id="59" name="Graphic 58" descr="Research outline">
            <a:extLst>
              <a:ext uri="{FF2B5EF4-FFF2-40B4-BE49-F238E27FC236}">
                <a16:creationId xmlns:a16="http://schemas.microsoft.com/office/drawing/2014/main" id="{5285BA45-4D7C-E0F7-60FC-37EFA0089B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71851" y="5557800"/>
            <a:ext cx="263639" cy="263639"/>
          </a:xfrm>
          <a:prstGeom prst="rect">
            <a:avLst/>
          </a:prstGeom>
        </p:spPr>
      </p:pic>
    </p:spTree>
    <p:extLst>
      <p:ext uri="{BB962C8B-B14F-4D97-AF65-F5344CB8AC3E}">
        <p14:creationId xmlns:p14="http://schemas.microsoft.com/office/powerpoint/2010/main" val="431842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on a stage with a microphone&#10;&#10;Description automatically generated">
            <a:extLst>
              <a:ext uri="{FF2B5EF4-FFF2-40B4-BE49-F238E27FC236}">
                <a16:creationId xmlns:a16="http://schemas.microsoft.com/office/drawing/2014/main" id="{8C0F287B-4860-2CC7-11A3-A635B1F57F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32" t="27235" r="15201" b="11709"/>
          <a:stretch/>
        </p:blipFill>
        <p:spPr>
          <a:xfrm>
            <a:off x="0" y="4137188"/>
            <a:ext cx="3810076" cy="2726191"/>
          </a:xfrm>
          <a:prstGeom prst="rect">
            <a:avLst/>
          </a:prstGeom>
          <a:noFill/>
        </p:spPr>
      </p:pic>
      <p:sp>
        <p:nvSpPr>
          <p:cNvPr id="7" name="Rectangle 6">
            <a:extLst>
              <a:ext uri="{FF2B5EF4-FFF2-40B4-BE49-F238E27FC236}">
                <a16:creationId xmlns:a16="http://schemas.microsoft.com/office/drawing/2014/main" id="{1CE2ADB8-F270-0D05-4F31-BB634D5D5E63}"/>
              </a:ext>
            </a:extLst>
          </p:cNvPr>
          <p:cNvSpPr/>
          <p:nvPr/>
        </p:nvSpPr>
        <p:spPr>
          <a:xfrm>
            <a:off x="3811585" y="1758"/>
            <a:ext cx="4563179" cy="6869422"/>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bg1"/>
                </a:solidFill>
                <a:latin typeface="Heebo" pitchFamily="2" charset="-79"/>
                <a:cs typeface="Heebo" pitchFamily="2" charset="-79"/>
              </a:rPr>
              <a:t>9</a:t>
            </a:fld>
            <a:endParaRPr lang="he-IL">
              <a:solidFill>
                <a:schemeClr val="bg1"/>
              </a:solidFill>
              <a:latin typeface="Heebo" pitchFamily="2" charset="-79"/>
              <a:cs typeface="Heebo" pitchFamily="2" charset="-79"/>
            </a:endParaRPr>
          </a:p>
        </p:txBody>
      </p:sp>
      <p:sp>
        <p:nvSpPr>
          <p:cNvPr id="8" name="TextBox 7">
            <a:extLst>
              <a:ext uri="{FF2B5EF4-FFF2-40B4-BE49-F238E27FC236}">
                <a16:creationId xmlns:a16="http://schemas.microsoft.com/office/drawing/2014/main" id="{C80F637C-091D-B7E2-8D00-7211AABD43E1}"/>
              </a:ext>
            </a:extLst>
          </p:cNvPr>
          <p:cNvSpPr txBox="1"/>
          <p:nvPr/>
        </p:nvSpPr>
        <p:spPr>
          <a:xfrm>
            <a:off x="8748855" y="2506453"/>
            <a:ext cx="2795561" cy="832920"/>
          </a:xfrm>
          <a:prstGeom prst="rect">
            <a:avLst/>
          </a:prstGeom>
          <a:noFill/>
        </p:spPr>
        <p:txBody>
          <a:bodyPr wrap="square">
            <a:spAutoFit/>
          </a:bodyPr>
          <a:lstStyle/>
          <a:p>
            <a:pPr algn="r" rtl="1">
              <a:lnSpc>
                <a:spcPct val="150000"/>
              </a:lnSpc>
              <a:buClr>
                <a:srgbClr val="FFC000"/>
              </a:buClr>
              <a:defRPr/>
            </a:pPr>
            <a:r>
              <a:rPr lang="he-IL" sz="1100" b="1">
                <a:solidFill>
                  <a:prstClr val="black"/>
                </a:solidFill>
                <a:latin typeface="Heebo" pitchFamily="2" charset="-79"/>
                <a:ea typeface="Tahoma" pitchFamily="34" charset="0"/>
                <a:cs typeface="Heebo" pitchFamily="2" charset="-79"/>
              </a:rPr>
              <a:t>קהל היעד:</a:t>
            </a:r>
          </a:p>
          <a:p>
            <a:pPr algn="r" rtl="1">
              <a:lnSpc>
                <a:spcPct val="150000"/>
              </a:lnSpc>
              <a:buClr>
                <a:srgbClr val="FFC000"/>
              </a:buClr>
              <a:defRPr/>
            </a:pPr>
            <a:r>
              <a:rPr lang="he-IL" sz="1100">
                <a:solidFill>
                  <a:prstClr val="black"/>
                </a:solidFill>
                <a:latin typeface="Heebo" pitchFamily="2" charset="-79"/>
                <a:ea typeface="Tahoma" pitchFamily="34" charset="0"/>
                <a:cs typeface="Heebo" pitchFamily="2" charset="-79"/>
              </a:rPr>
              <a:t>מנהלות ומחנכות-מטפלות במעונות סמל ובמסגרות פרטיות לגילי לידה עד 3</a:t>
            </a:r>
          </a:p>
        </p:txBody>
      </p:sp>
      <p:pic>
        <p:nvPicPr>
          <p:cNvPr id="12" name="Graphic 11" descr="Children outline">
            <a:extLst>
              <a:ext uri="{FF2B5EF4-FFF2-40B4-BE49-F238E27FC236}">
                <a16:creationId xmlns:a16="http://schemas.microsoft.com/office/drawing/2014/main" id="{6E6EFE14-7326-A2EB-4F64-1ECE3FF8B8B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7592" b="6425"/>
          <a:stretch/>
        </p:blipFill>
        <p:spPr>
          <a:xfrm>
            <a:off x="11544416" y="2506453"/>
            <a:ext cx="303512" cy="392247"/>
          </a:xfrm>
          <a:prstGeom prst="rect">
            <a:avLst/>
          </a:prstGeom>
        </p:spPr>
      </p:pic>
      <p:sp>
        <p:nvSpPr>
          <p:cNvPr id="4" name="TextBox 3">
            <a:extLst>
              <a:ext uri="{FF2B5EF4-FFF2-40B4-BE49-F238E27FC236}">
                <a16:creationId xmlns:a16="http://schemas.microsoft.com/office/drawing/2014/main" id="{408CF04A-5B26-19AB-8A75-EEDB1AFD86B4}"/>
              </a:ext>
            </a:extLst>
          </p:cNvPr>
          <p:cNvSpPr txBox="1"/>
          <p:nvPr/>
        </p:nvSpPr>
        <p:spPr>
          <a:xfrm>
            <a:off x="8533433" y="3411366"/>
            <a:ext cx="3107211" cy="2256387"/>
          </a:xfrm>
          <a:prstGeom prst="rect">
            <a:avLst/>
          </a:prstGeom>
          <a:noFill/>
        </p:spPr>
        <p:txBody>
          <a:bodyPr wrap="square">
            <a:spAutoFit/>
          </a:bodyPr>
          <a:lstStyle/>
          <a:p>
            <a:pPr algn="r" rtl="1">
              <a:lnSpc>
                <a:spcPct val="150000"/>
              </a:lnSpc>
              <a:buClr>
                <a:srgbClr val="FFC000"/>
              </a:buClr>
              <a:defRPr/>
            </a:pPr>
            <a:r>
              <a:rPr lang="he-IL" sz="1100" b="1">
                <a:solidFill>
                  <a:prstClr val="black"/>
                </a:solidFill>
                <a:latin typeface="Heebo" pitchFamily="2" charset="-79"/>
                <a:ea typeface="Tahoma" pitchFamily="34" charset="0"/>
                <a:cs typeface="Heebo" pitchFamily="2" charset="-79"/>
              </a:rPr>
              <a:t> תוכן ומטרת ההכשרות:</a:t>
            </a:r>
          </a:p>
          <a:p>
            <a:pPr marL="171450" indent="-171450">
              <a:lnSpc>
                <a:spcPct val="150000"/>
              </a:lnSpc>
              <a:spcAft>
                <a:spcPts val="600"/>
              </a:spcAft>
              <a:buFont typeface="Arial" panose="020B0604020202020204" pitchFamily="34" charset="0"/>
              <a:buChar char="•"/>
              <a:defRPr/>
            </a:pPr>
            <a:r>
              <a:rPr lang="he-IL" sz="1100">
                <a:solidFill>
                  <a:prstClr val="black"/>
                </a:solidFill>
                <a:latin typeface="Heebo" pitchFamily="2" charset="-79"/>
                <a:ea typeface="Tahoma" pitchFamily="34" charset="0"/>
                <a:cs typeface="Heebo" pitchFamily="2" charset="-79"/>
              </a:rPr>
              <a:t>בחודש יולי 2023 התקיימה השתלמות בנושא תזונה, להקניית כלים מעשיים ליצירת סביבת אכילה מיטיבה בגיל הרך.</a:t>
            </a:r>
          </a:p>
          <a:p>
            <a:pPr marL="171450" indent="-171450">
              <a:lnSpc>
                <a:spcPct val="150000"/>
              </a:lnSpc>
              <a:spcAft>
                <a:spcPts val="600"/>
              </a:spcAft>
              <a:buFont typeface="Arial" panose="020B0604020202020204" pitchFamily="34" charset="0"/>
              <a:buChar char="•"/>
              <a:defRPr/>
            </a:pPr>
            <a:r>
              <a:rPr lang="he-IL" sz="1100">
                <a:solidFill>
                  <a:prstClr val="black"/>
                </a:solidFill>
                <a:latin typeface="Heebo" pitchFamily="2" charset="-79"/>
                <a:ea typeface="Tahoma" pitchFamily="34" charset="0"/>
                <a:cs typeface="Heebo" pitchFamily="2" charset="-79"/>
              </a:rPr>
              <a:t>בחודש פברואר 2024 התקיים כנס 'הכוח לגדול' להשקת מחלקת הגיל הרך, במעמד ראש העיר.</a:t>
            </a:r>
          </a:p>
          <a:p>
            <a:pPr marL="171450" indent="-171450">
              <a:lnSpc>
                <a:spcPct val="150000"/>
              </a:lnSpc>
              <a:spcAft>
                <a:spcPts val="600"/>
              </a:spcAft>
              <a:buFont typeface="Arial" panose="020B0604020202020204" pitchFamily="34" charset="0"/>
              <a:buChar char="•"/>
              <a:defRPr/>
            </a:pPr>
            <a:r>
              <a:rPr lang="he-IL" sz="1100">
                <a:solidFill>
                  <a:prstClr val="black"/>
                </a:solidFill>
                <a:latin typeface="Heebo" pitchFamily="2" charset="-79"/>
                <a:ea typeface="Tahoma" pitchFamily="34" charset="0"/>
                <a:cs typeface="Heebo" pitchFamily="2" charset="-79"/>
              </a:rPr>
              <a:t>כלל הכנסים וההשתלמויות למטפלות-מחנכות נערכו במימון עירוני מלא.</a:t>
            </a:r>
          </a:p>
        </p:txBody>
      </p:sp>
      <p:sp>
        <p:nvSpPr>
          <p:cNvPr id="19" name="TextBox 18">
            <a:extLst>
              <a:ext uri="{FF2B5EF4-FFF2-40B4-BE49-F238E27FC236}">
                <a16:creationId xmlns:a16="http://schemas.microsoft.com/office/drawing/2014/main" id="{D754902C-7294-C8D1-36A8-AB693BDCA668}"/>
              </a:ext>
            </a:extLst>
          </p:cNvPr>
          <p:cNvSpPr txBox="1"/>
          <p:nvPr/>
        </p:nvSpPr>
        <p:spPr>
          <a:xfrm>
            <a:off x="3918575" y="189325"/>
            <a:ext cx="4311346" cy="3821559"/>
          </a:xfrm>
          <a:prstGeom prst="rect">
            <a:avLst/>
          </a:prstGeom>
          <a:noFill/>
        </p:spPr>
        <p:txBody>
          <a:bodyPr wrap="square">
            <a:spAutoFit/>
          </a:bodyPr>
          <a:lstStyle/>
          <a:p>
            <a:pPr rtl="1" fontAlgn="base">
              <a:lnSpc>
                <a:spcPct val="150000"/>
              </a:lnSpc>
            </a:pPr>
            <a:r>
              <a:rPr lang="he-IL" sz="1400" b="1" i="0" u="none" strike="noStrike">
                <a:solidFill>
                  <a:srgbClr val="000000"/>
                </a:solidFill>
                <a:effectLst/>
                <a:latin typeface="Heebo" pitchFamily="2" charset="-79"/>
                <a:cs typeface="Heebo" pitchFamily="2" charset="-79"/>
              </a:rPr>
              <a:t>ניכרת שביעות רצון גבוהה ותרומה משמעותית של המפגשים להעמקת הידע המקצועי בקרב קהל היעד ובמתן כלים ורעיונות לפעילויות עם הגיל הרך:</a:t>
            </a:r>
          </a:p>
          <a:p>
            <a:pPr fontAlgn="base">
              <a:lnSpc>
                <a:spcPts val="2000"/>
              </a:lnSpc>
              <a:spcBef>
                <a:spcPts val="600"/>
              </a:spcBef>
            </a:pPr>
            <a:r>
              <a:rPr lang="he-IL" sz="1200" u="sng">
                <a:latin typeface="Heebo" pitchFamily="2" charset="-79"/>
                <a:ea typeface="Tahoma" panose="020B0604030504040204" pitchFamily="34" charset="0"/>
                <a:cs typeface="Heebo" pitchFamily="2" charset="-79"/>
              </a:rPr>
              <a:t>כנס 'כוח לגדול'</a:t>
            </a:r>
          </a:p>
          <a:p>
            <a:pPr marL="285750" indent="-285750" fontAlgn="base">
              <a:lnSpc>
                <a:spcPts val="2000"/>
              </a:lnSpc>
              <a:spcBef>
                <a:spcPts val="600"/>
              </a:spcBef>
              <a:buFont typeface="Arial" panose="020B0604020202020204" pitchFamily="34" charset="0"/>
              <a:buChar char="•"/>
            </a:pPr>
            <a:r>
              <a:rPr lang="he-IL" sz="1400" b="1">
                <a:solidFill>
                  <a:srgbClr val="40A8AD"/>
                </a:solidFill>
                <a:latin typeface="Heebo" pitchFamily="2" charset="-79"/>
                <a:ea typeface="Tahoma" panose="020B0604030504040204" pitchFamily="34" charset="0"/>
                <a:cs typeface="Heebo" pitchFamily="2" charset="-79"/>
              </a:rPr>
              <a:t>כמחצית</a:t>
            </a:r>
            <a:r>
              <a:rPr lang="he-IL" sz="1200" b="1">
                <a:solidFill>
                  <a:srgbClr val="40A8AD"/>
                </a:solidFill>
                <a:latin typeface="Heebo" pitchFamily="2" charset="-79"/>
                <a:ea typeface="Tahoma" panose="020B0604030504040204" pitchFamily="34" charset="0"/>
                <a:cs typeface="Heebo" pitchFamily="2" charset="-79"/>
              </a:rPr>
              <a:t> </a:t>
            </a:r>
            <a:r>
              <a:rPr lang="he-IL" sz="1200">
                <a:latin typeface="Heebo" pitchFamily="2" charset="-79"/>
                <a:ea typeface="Tahoma" panose="020B0604030504040204" pitchFamily="34" charset="0"/>
                <a:cs typeface="Heebo" pitchFamily="2" charset="-79"/>
              </a:rPr>
              <a:t>לא השתתפו במפגשי העשרה בעבר.</a:t>
            </a:r>
          </a:p>
          <a:p>
            <a:pPr marL="285750" indent="-285750" fontAlgn="base">
              <a:lnSpc>
                <a:spcPts val="2000"/>
              </a:lnSpc>
              <a:spcBef>
                <a:spcPts val="600"/>
              </a:spcBef>
              <a:buFont typeface="Arial" panose="020B0604020202020204" pitchFamily="34" charset="0"/>
              <a:buChar char="•"/>
            </a:pPr>
            <a:r>
              <a:rPr lang="he-IL" sz="1400" b="1">
                <a:solidFill>
                  <a:srgbClr val="40A8AD"/>
                </a:solidFill>
                <a:latin typeface="Heebo" pitchFamily="2" charset="-79"/>
                <a:ea typeface="Tahoma" panose="020B0604030504040204" pitchFamily="34" charset="0"/>
                <a:cs typeface="Heebo" pitchFamily="2" charset="-79"/>
              </a:rPr>
              <a:t>שביעות רצון גבוהה </a:t>
            </a:r>
            <a:r>
              <a:rPr lang="he-IL" sz="1200">
                <a:latin typeface="Heebo" pitchFamily="2" charset="-79"/>
                <a:ea typeface="Tahoma" panose="020B0604030504040204" pitchFamily="34" charset="0"/>
                <a:cs typeface="Heebo" pitchFamily="2" charset="-79"/>
              </a:rPr>
              <a:t>מפורמט הכנס 'הכוח לגדול' ובפרט מהרצאת העצמה, </a:t>
            </a:r>
            <a:r>
              <a:rPr lang="he-IL" sz="1200" dirty="0">
                <a:latin typeface="Heebo" pitchFamily="2" charset="-79"/>
                <a:ea typeface="Tahoma" panose="020B0604030504040204" pitchFamily="34" charset="0"/>
                <a:cs typeface="Heebo" pitchFamily="2" charset="-79"/>
              </a:rPr>
              <a:t>ודברי בעלות התפקידים השונות בעירייה</a:t>
            </a:r>
            <a:r>
              <a:rPr lang="he-IL" sz="1200">
                <a:latin typeface="Heebo" pitchFamily="2" charset="-79"/>
                <a:ea typeface="Tahoma" panose="020B0604030504040204" pitchFamily="34" charset="0"/>
                <a:cs typeface="Heebo" pitchFamily="2" charset="-79"/>
              </a:rPr>
              <a:t>.</a:t>
            </a:r>
          </a:p>
          <a:p>
            <a:pPr marL="285750" indent="-285750" fontAlgn="base">
              <a:lnSpc>
                <a:spcPts val="2000"/>
              </a:lnSpc>
              <a:spcBef>
                <a:spcPts val="600"/>
              </a:spcBef>
              <a:buFont typeface="Arial" panose="020B0604020202020204" pitchFamily="34" charset="0"/>
              <a:buChar char="•"/>
            </a:pPr>
            <a:r>
              <a:rPr lang="he-IL" sz="1400" b="1">
                <a:solidFill>
                  <a:srgbClr val="40A8AD"/>
                </a:solidFill>
                <a:latin typeface="Heebo" pitchFamily="2" charset="-79"/>
                <a:ea typeface="Tahoma" panose="020B0604030504040204" pitchFamily="34" charset="0"/>
                <a:cs typeface="Heebo" pitchFamily="2" charset="-79"/>
              </a:rPr>
              <a:t>85%</a:t>
            </a:r>
            <a:r>
              <a:rPr lang="he-IL" sz="1200">
                <a:solidFill>
                  <a:prstClr val="black"/>
                </a:solidFill>
                <a:latin typeface="Heebo" pitchFamily="2" charset="-79"/>
                <a:ea typeface="Tahoma" panose="020B0604030504040204" pitchFamily="34" charset="0"/>
                <a:cs typeface="Heebo" pitchFamily="2" charset="-79"/>
              </a:rPr>
              <a:t> </a:t>
            </a:r>
            <a:r>
              <a:rPr lang="he-IL" sz="1200" dirty="0">
                <a:solidFill>
                  <a:prstClr val="black"/>
                </a:solidFill>
                <a:latin typeface="Heebo" pitchFamily="2" charset="-79"/>
                <a:ea typeface="Tahoma" panose="020B0604030504040204" pitchFamily="34" charset="0"/>
                <a:cs typeface="Heebo" pitchFamily="2" charset="-79"/>
              </a:rPr>
              <a:t>מעוניינות </a:t>
            </a:r>
            <a:r>
              <a:rPr lang="he-IL" sz="1200">
                <a:solidFill>
                  <a:prstClr val="black"/>
                </a:solidFill>
                <a:latin typeface="Heebo" pitchFamily="2" charset="-79"/>
                <a:ea typeface="Tahoma" panose="020B0604030504040204" pitchFamily="34" charset="0"/>
                <a:cs typeface="Heebo" pitchFamily="2" charset="-79"/>
              </a:rPr>
              <a:t>במפגשי העשרה שנתיים. </a:t>
            </a:r>
          </a:p>
          <a:p>
            <a:pPr fontAlgn="base">
              <a:lnSpc>
                <a:spcPts val="2000"/>
              </a:lnSpc>
              <a:spcBef>
                <a:spcPts val="600"/>
              </a:spcBef>
            </a:pPr>
            <a:r>
              <a:rPr lang="he-IL" sz="1200" u="sng">
                <a:solidFill>
                  <a:prstClr val="black"/>
                </a:solidFill>
                <a:latin typeface="Heebo" pitchFamily="2" charset="-79"/>
                <a:ea typeface="Tahoma" pitchFamily="34" charset="0"/>
                <a:cs typeface="Heebo" pitchFamily="2" charset="-79"/>
              </a:rPr>
              <a:t>השתלמות תזונה</a:t>
            </a:r>
          </a:p>
          <a:p>
            <a:pPr marL="285750" indent="-285750" fontAlgn="base">
              <a:lnSpc>
                <a:spcPts val="2000"/>
              </a:lnSpc>
              <a:spcBef>
                <a:spcPts val="600"/>
              </a:spcBef>
              <a:buFont typeface="Arial" panose="020B0604020202020204" pitchFamily="34" charset="0"/>
              <a:buChar char="•"/>
            </a:pPr>
            <a:r>
              <a:rPr lang="he-IL" sz="1200">
                <a:solidFill>
                  <a:prstClr val="black"/>
                </a:solidFill>
                <a:latin typeface="Heebo" pitchFamily="2" charset="-79"/>
                <a:ea typeface="Tahoma" pitchFamily="34" charset="0"/>
                <a:cs typeface="Heebo" pitchFamily="2" charset="-79"/>
              </a:rPr>
              <a:t>מעל </a:t>
            </a:r>
            <a:r>
              <a:rPr lang="he-IL" sz="1400" b="1">
                <a:solidFill>
                  <a:srgbClr val="40A8AD"/>
                </a:solidFill>
                <a:latin typeface="Heebo" pitchFamily="2" charset="-79"/>
                <a:ea typeface="Tahoma" pitchFamily="34" charset="0"/>
                <a:cs typeface="Heebo" pitchFamily="2" charset="-79"/>
              </a:rPr>
              <a:t>90%</a:t>
            </a:r>
            <a:r>
              <a:rPr lang="he-IL" sz="1200" b="1">
                <a:solidFill>
                  <a:srgbClr val="40A8AD"/>
                </a:solidFill>
                <a:latin typeface="Heebo" pitchFamily="2" charset="-79"/>
                <a:ea typeface="Tahoma" pitchFamily="34" charset="0"/>
                <a:cs typeface="Heebo" pitchFamily="2" charset="-79"/>
              </a:rPr>
              <a:t> </a:t>
            </a:r>
            <a:r>
              <a:rPr lang="he-IL" sz="1200">
                <a:solidFill>
                  <a:prstClr val="black"/>
                </a:solidFill>
                <a:latin typeface="Heebo" pitchFamily="2" charset="-79"/>
                <a:ea typeface="Tahoma" pitchFamily="34" charset="0"/>
                <a:cs typeface="Heebo" pitchFamily="2" charset="-79"/>
              </a:rPr>
              <a:t>מרוצות מהארגון, מהמנחות ומהתכנים.</a:t>
            </a:r>
          </a:p>
          <a:p>
            <a:pPr marL="285750" indent="-285750" fontAlgn="base">
              <a:lnSpc>
                <a:spcPts val="2000"/>
              </a:lnSpc>
              <a:buFont typeface="Arial" panose="020B0604020202020204" pitchFamily="34" charset="0"/>
              <a:buChar char="•"/>
            </a:pPr>
            <a:r>
              <a:rPr lang="he-IL" sz="1400" b="1">
                <a:solidFill>
                  <a:srgbClr val="40A8AD"/>
                </a:solidFill>
                <a:latin typeface="Heebo" pitchFamily="2" charset="-79"/>
                <a:ea typeface="Tahoma" pitchFamily="34" charset="0"/>
                <a:cs typeface="Heebo" pitchFamily="2" charset="-79"/>
              </a:rPr>
              <a:t>80%</a:t>
            </a:r>
            <a:r>
              <a:rPr lang="he-IL" sz="1600" b="1">
                <a:solidFill>
                  <a:prstClr val="black"/>
                </a:solidFill>
                <a:latin typeface="Heebo" pitchFamily="2" charset="-79"/>
                <a:ea typeface="Tahoma" pitchFamily="34" charset="0"/>
                <a:cs typeface="Heebo" pitchFamily="2" charset="-79"/>
              </a:rPr>
              <a:t> </a:t>
            </a:r>
            <a:r>
              <a:rPr lang="he-IL" sz="1200">
                <a:solidFill>
                  <a:prstClr val="black"/>
                </a:solidFill>
                <a:latin typeface="Heebo" pitchFamily="2" charset="-79"/>
                <a:ea typeface="Tahoma" pitchFamily="34" charset="0"/>
                <a:cs typeface="Heebo" pitchFamily="2" charset="-79"/>
              </a:rPr>
              <a:t>נתרמו במידע חדש, כלים </a:t>
            </a:r>
            <a:r>
              <a:rPr lang="he-IL" sz="1200" dirty="0" err="1">
                <a:solidFill>
                  <a:prstClr val="black"/>
                </a:solidFill>
                <a:latin typeface="Heebo" pitchFamily="2" charset="-79"/>
                <a:ea typeface="Tahoma" pitchFamily="34" charset="0"/>
                <a:cs typeface="Heebo" pitchFamily="2" charset="-79"/>
              </a:rPr>
              <a:t>ופרקטיקות</a:t>
            </a:r>
            <a:r>
              <a:rPr lang="he-IL" sz="1200">
                <a:solidFill>
                  <a:prstClr val="black"/>
                </a:solidFill>
                <a:latin typeface="Heebo" pitchFamily="2" charset="-79"/>
                <a:ea typeface="Tahoma" pitchFamily="34" charset="0"/>
                <a:cs typeface="Heebo" pitchFamily="2" charset="-79"/>
              </a:rPr>
              <a:t> יישומיות לעבודתן.</a:t>
            </a:r>
          </a:p>
          <a:p>
            <a:pPr marL="285750" indent="-285750" fontAlgn="base">
              <a:lnSpc>
                <a:spcPts val="2000"/>
              </a:lnSpc>
              <a:buFont typeface="Arial" panose="020B0604020202020204" pitchFamily="34" charset="0"/>
              <a:buChar char="•"/>
            </a:pPr>
            <a:r>
              <a:rPr lang="he-IL" sz="1400" b="1" i="0" u="none" strike="noStrike">
                <a:solidFill>
                  <a:srgbClr val="40A8AD"/>
                </a:solidFill>
                <a:effectLst/>
                <a:latin typeface="Heebo" pitchFamily="2" charset="-79"/>
                <a:ea typeface="Tahoma" pitchFamily="34" charset="0"/>
                <a:cs typeface="Heebo" pitchFamily="2" charset="-79"/>
              </a:rPr>
              <a:t>40%</a:t>
            </a:r>
            <a:r>
              <a:rPr lang="he-IL" sz="1200" b="1" i="0" u="none" strike="noStrike">
                <a:solidFill>
                  <a:prstClr val="black"/>
                </a:solidFill>
                <a:effectLst/>
                <a:latin typeface="Heebo" pitchFamily="2" charset="-79"/>
                <a:ea typeface="Tahoma" pitchFamily="34" charset="0"/>
                <a:cs typeface="Heebo" pitchFamily="2" charset="-79"/>
              </a:rPr>
              <a:t> </a:t>
            </a:r>
            <a:r>
              <a:rPr lang="he-IL" sz="1200" i="0" u="none" strike="noStrike">
                <a:solidFill>
                  <a:prstClr val="black"/>
                </a:solidFill>
                <a:effectLst/>
                <a:latin typeface="Heebo" pitchFamily="2" charset="-79"/>
                <a:ea typeface="Tahoma" pitchFamily="34" charset="0"/>
                <a:cs typeface="Heebo" pitchFamily="2" charset="-79"/>
              </a:rPr>
              <a:t>נתרמו </a:t>
            </a:r>
            <a:r>
              <a:rPr lang="he-IL" sz="1200" i="0" u="none" strike="noStrike" dirty="0">
                <a:solidFill>
                  <a:prstClr val="black"/>
                </a:solidFill>
                <a:effectLst/>
                <a:latin typeface="Heebo" pitchFamily="2" charset="-79"/>
                <a:ea typeface="Tahoma" pitchFamily="34" charset="0"/>
                <a:cs typeface="Heebo" pitchFamily="2" charset="-79"/>
              </a:rPr>
              <a:t>מההזדמנות</a:t>
            </a:r>
            <a:r>
              <a:rPr lang="he-IL" sz="1200" i="0" u="none" strike="noStrike">
                <a:solidFill>
                  <a:prstClr val="black"/>
                </a:solidFill>
                <a:effectLst/>
                <a:latin typeface="Heebo" pitchFamily="2" charset="-79"/>
                <a:ea typeface="Tahoma" pitchFamily="34" charset="0"/>
                <a:cs typeface="Heebo" pitchFamily="2" charset="-79"/>
              </a:rPr>
              <a:t> ל</a:t>
            </a:r>
            <a:r>
              <a:rPr lang="he-IL" sz="1200">
                <a:solidFill>
                  <a:prstClr val="black"/>
                </a:solidFill>
                <a:latin typeface="Heebo" pitchFamily="2" charset="-79"/>
                <a:ea typeface="Tahoma" pitchFamily="34" charset="0"/>
                <a:cs typeface="Heebo" pitchFamily="2" charset="-79"/>
              </a:rPr>
              <a:t>למידת עמיתות.</a:t>
            </a:r>
            <a:endParaRPr lang="he-IL" sz="1400" i="0" u="none" strike="noStrike">
              <a:solidFill>
                <a:srgbClr val="000000"/>
              </a:solidFill>
              <a:effectLst/>
              <a:latin typeface="Heebo" pitchFamily="2" charset="-79"/>
              <a:cs typeface="Heebo" pitchFamily="2" charset="-79"/>
            </a:endParaRPr>
          </a:p>
        </p:txBody>
      </p:sp>
      <p:sp>
        <p:nvSpPr>
          <p:cNvPr id="3" name="TextBox 2">
            <a:extLst>
              <a:ext uri="{FF2B5EF4-FFF2-40B4-BE49-F238E27FC236}">
                <a16:creationId xmlns:a16="http://schemas.microsoft.com/office/drawing/2014/main" id="{77555D9C-CBD1-BD28-A054-61222D038A0F}"/>
              </a:ext>
            </a:extLst>
          </p:cNvPr>
          <p:cNvSpPr txBox="1"/>
          <p:nvPr/>
        </p:nvSpPr>
        <p:spPr>
          <a:xfrm>
            <a:off x="8348552" y="1162313"/>
            <a:ext cx="3604535" cy="1055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lnSpc>
                <a:spcPct val="150000"/>
              </a:lnSpc>
              <a:buClr>
                <a:srgbClr val="FFC000"/>
              </a:buClr>
              <a:defRPr/>
            </a:pPr>
            <a:r>
              <a:rPr lang="he-IL" sz="1200" b="1">
                <a:solidFill>
                  <a:prstClr val="black"/>
                </a:solidFill>
                <a:latin typeface="Heebo" pitchFamily="2" charset="-79"/>
                <a:ea typeface="Tahoma"/>
                <a:cs typeface="Heebo" pitchFamily="2" charset="-79"/>
              </a:rPr>
              <a:t>במסגרת פעילות </a:t>
            </a:r>
            <a:r>
              <a:rPr lang="en-GB" sz="1200" b="1">
                <a:solidFill>
                  <a:prstClr val="black"/>
                </a:solidFill>
                <a:latin typeface="Heebo" pitchFamily="2" charset="-79"/>
                <a:ea typeface="Tahoma"/>
                <a:cs typeface="Heebo" pitchFamily="2" charset="-79"/>
              </a:rPr>
              <a:t>Urban95</a:t>
            </a:r>
            <a:r>
              <a:rPr lang="he-IL" sz="1200" b="1">
                <a:solidFill>
                  <a:prstClr val="black"/>
                </a:solidFill>
                <a:latin typeface="Heebo" pitchFamily="2" charset="-79"/>
                <a:ea typeface="Tahoma"/>
                <a:cs typeface="Heebo" pitchFamily="2" charset="-79"/>
              </a:rPr>
              <a:t> בבית שמש לשנת 2023, התקיימו כנסים והשתלמויות מקצועיות, שנועדו להכשיר ולהעשיר את צוותי המטפלות-מחנכות בעיר. ההשקעה העירונית בצוותי החינוך הפכה לקבועה.</a:t>
            </a:r>
          </a:p>
        </p:txBody>
      </p:sp>
      <p:sp>
        <p:nvSpPr>
          <p:cNvPr id="18" name="TextBox 17">
            <a:extLst>
              <a:ext uri="{FF2B5EF4-FFF2-40B4-BE49-F238E27FC236}">
                <a16:creationId xmlns:a16="http://schemas.microsoft.com/office/drawing/2014/main" id="{FCAAA5CE-94D7-6822-9DDA-94FB74532B31}"/>
              </a:ext>
            </a:extLst>
          </p:cNvPr>
          <p:cNvSpPr txBox="1"/>
          <p:nvPr/>
        </p:nvSpPr>
        <p:spPr>
          <a:xfrm>
            <a:off x="8897583" y="187975"/>
            <a:ext cx="2949262" cy="95410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r"/>
            <a:r>
              <a:rPr lang="he-IL" sz="2800" b="1">
                <a:solidFill>
                  <a:srgbClr val="40A8AD"/>
                </a:solidFill>
                <a:latin typeface="Heebo" pitchFamily="2" charset="-79"/>
                <a:ea typeface="Tahoma" pitchFamily="34" charset="0"/>
                <a:cs typeface="Heebo" pitchFamily="2" charset="-79"/>
              </a:rPr>
              <a:t>כנסי הכשרה והשתלמויות </a:t>
            </a:r>
          </a:p>
        </p:txBody>
      </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59" name="TextBox 58">
            <a:extLst>
              <a:ext uri="{FF2B5EF4-FFF2-40B4-BE49-F238E27FC236}">
                <a16:creationId xmlns:a16="http://schemas.microsoft.com/office/drawing/2014/main" id="{885BC2E1-DC7F-8351-CB82-6E9A99D465A9}"/>
              </a:ext>
            </a:extLst>
          </p:cNvPr>
          <p:cNvSpPr txBox="1"/>
          <p:nvPr/>
        </p:nvSpPr>
        <p:spPr>
          <a:xfrm>
            <a:off x="3918575" y="4578061"/>
            <a:ext cx="4311346" cy="800219"/>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r" rtl="1">
              <a:lnSpc>
                <a:spcPct val="150000"/>
              </a:lnSpc>
            </a:pPr>
            <a:r>
              <a:rPr lang="he-IL" sz="1200" b="1">
                <a:solidFill>
                  <a:srgbClr val="40A8AD"/>
                </a:solidFill>
                <a:latin typeface="Heebo" pitchFamily="2" charset="-79"/>
                <a:cs typeface="Heebo" pitchFamily="2" charset="-79"/>
              </a:rPr>
              <a:t>"הכנס סיפק לי מתכונים חדשים ורעיונות מהירים וקלים להכנה ובריאים גם עבורי וגם לילדים" </a:t>
            </a:r>
          </a:p>
          <a:p>
            <a:pPr algn="l" rtl="1"/>
            <a:r>
              <a:rPr lang="he-IL" i="0">
                <a:latin typeface="Heebo" pitchFamily="2" charset="-79"/>
                <a:cs typeface="Heebo" pitchFamily="2" charset="-79"/>
              </a:rPr>
              <a:t>משתתפת בהשתלמות תזונה</a:t>
            </a:r>
            <a:endParaRPr lang="he-IL">
              <a:latin typeface="Heebo" pitchFamily="2" charset="-79"/>
              <a:cs typeface="Heebo" pitchFamily="2" charset="-79"/>
            </a:endParaRPr>
          </a:p>
        </p:txBody>
      </p:sp>
      <p:sp>
        <p:nvSpPr>
          <p:cNvPr id="60" name="TextBox 59">
            <a:extLst>
              <a:ext uri="{FF2B5EF4-FFF2-40B4-BE49-F238E27FC236}">
                <a16:creationId xmlns:a16="http://schemas.microsoft.com/office/drawing/2014/main" id="{4A0E09D9-E7D4-944D-4D37-6865E83E2722}"/>
              </a:ext>
            </a:extLst>
          </p:cNvPr>
          <p:cNvSpPr txBox="1"/>
          <p:nvPr/>
        </p:nvSpPr>
        <p:spPr>
          <a:xfrm>
            <a:off x="3968885" y="5401607"/>
            <a:ext cx="4261035" cy="877163"/>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rtl="1">
              <a:lnSpc>
                <a:spcPct val="150000"/>
              </a:lnSpc>
              <a:spcAft>
                <a:spcPts val="600"/>
              </a:spcAft>
            </a:pPr>
            <a:r>
              <a:rPr lang="he-IL" sz="1200" b="1">
                <a:solidFill>
                  <a:srgbClr val="40A8AD"/>
                </a:solidFill>
                <a:latin typeface="Heebo" pitchFamily="2" charset="-79"/>
                <a:cs typeface="Heebo" pitchFamily="2" charset="-79"/>
              </a:rPr>
              <a:t>"המידע על צורכי הילדים וההבנה כמה ילדים יש בעיר גרמה לי לחשוב אחרת על העולם שסביבי בבית שמש"</a:t>
            </a:r>
            <a:endParaRPr lang="he-IL" i="0">
              <a:latin typeface="Heebo" pitchFamily="2" charset="-79"/>
              <a:cs typeface="Heebo" pitchFamily="2" charset="-79"/>
            </a:endParaRPr>
          </a:p>
          <a:p>
            <a:pPr algn="l" rtl="0"/>
            <a:r>
              <a:rPr lang="he-IL" i="0">
                <a:latin typeface="Heebo" pitchFamily="2" charset="-79"/>
                <a:cs typeface="Heebo" pitchFamily="2" charset="-79"/>
              </a:rPr>
              <a:t>משתתפת בכנס 'כוח לגדול'</a:t>
            </a:r>
            <a:endParaRPr lang="he-IL">
              <a:latin typeface="Heebo" pitchFamily="2" charset="-79"/>
              <a:cs typeface="Heebo" pitchFamily="2" charset="-79"/>
            </a:endParaRPr>
          </a:p>
        </p:txBody>
      </p:sp>
      <p:grpSp>
        <p:nvGrpSpPr>
          <p:cNvPr id="61" name="Group 60">
            <a:extLst>
              <a:ext uri="{FF2B5EF4-FFF2-40B4-BE49-F238E27FC236}">
                <a16:creationId xmlns:a16="http://schemas.microsoft.com/office/drawing/2014/main" id="{33695F7A-3C8B-DADF-D9E7-D7AD4C9D2042}"/>
              </a:ext>
            </a:extLst>
          </p:cNvPr>
          <p:cNvGrpSpPr/>
          <p:nvPr/>
        </p:nvGrpSpPr>
        <p:grpSpPr>
          <a:xfrm>
            <a:off x="4229900" y="5348490"/>
            <a:ext cx="3779738" cy="74351"/>
            <a:chOff x="8304440" y="5236565"/>
            <a:chExt cx="3779738" cy="74351"/>
          </a:xfrm>
        </p:grpSpPr>
        <p:cxnSp>
          <p:nvCxnSpPr>
            <p:cNvPr id="62" name="Straight Connector 61">
              <a:extLst>
                <a:ext uri="{FF2B5EF4-FFF2-40B4-BE49-F238E27FC236}">
                  <a16:creationId xmlns:a16="http://schemas.microsoft.com/office/drawing/2014/main" id="{2947101D-F9CF-BD2B-87AB-3766917237CF}"/>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D05B29E-9457-C464-E2EC-C0D974EC2167}"/>
                </a:ext>
              </a:extLst>
            </p:cNvPr>
            <p:cNvCxnSpPr/>
            <p:nvPr/>
          </p:nvCxnSpPr>
          <p:spPr>
            <a:xfrm>
              <a:off x="10248178" y="5273741"/>
              <a:ext cx="18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5BAB8A0E-8854-CE1C-394C-1B55CD586DA0}"/>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grpSp>
        <p:nvGrpSpPr>
          <p:cNvPr id="41" name="Group 40">
            <a:extLst>
              <a:ext uri="{FF2B5EF4-FFF2-40B4-BE49-F238E27FC236}">
                <a16:creationId xmlns:a16="http://schemas.microsoft.com/office/drawing/2014/main" id="{46520F71-3D7D-EA54-CE2B-7819973CBE69}"/>
              </a:ext>
            </a:extLst>
          </p:cNvPr>
          <p:cNvGrpSpPr/>
          <p:nvPr/>
        </p:nvGrpSpPr>
        <p:grpSpPr>
          <a:xfrm>
            <a:off x="3899481" y="6259851"/>
            <a:ext cx="823163" cy="519582"/>
            <a:chOff x="242857" y="5921534"/>
            <a:chExt cx="823163" cy="519582"/>
          </a:xfrm>
        </p:grpSpPr>
        <p:pic>
          <p:nvPicPr>
            <p:cNvPr id="58" name="Picture 57">
              <a:extLst>
                <a:ext uri="{FF2B5EF4-FFF2-40B4-BE49-F238E27FC236}">
                  <a16:creationId xmlns:a16="http://schemas.microsoft.com/office/drawing/2014/main" id="{8F699E9E-AA31-CE0C-6839-AB49A5B51456}"/>
                </a:ext>
              </a:extLst>
            </p:cNvPr>
            <p:cNvPicPr>
              <a:picLocks noChangeAspect="1"/>
            </p:cNvPicPr>
            <p:nvPr/>
          </p:nvPicPr>
          <p:blipFill>
            <a:blip r:embed="rId6">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132" name="Group 131">
              <a:extLst>
                <a:ext uri="{FF2B5EF4-FFF2-40B4-BE49-F238E27FC236}">
                  <a16:creationId xmlns:a16="http://schemas.microsoft.com/office/drawing/2014/main" id="{7C46E38C-C362-3755-5CD1-95F8A961DE28}"/>
                </a:ext>
              </a:extLst>
            </p:cNvPr>
            <p:cNvGrpSpPr/>
            <p:nvPr/>
          </p:nvGrpSpPr>
          <p:grpSpPr>
            <a:xfrm rot="10800000">
              <a:off x="318115" y="5921534"/>
              <a:ext cx="747905" cy="461036"/>
              <a:chOff x="9811239" y="2747547"/>
              <a:chExt cx="1103642" cy="680326"/>
            </a:xfrm>
          </p:grpSpPr>
          <p:sp>
            <p:nvSpPr>
              <p:cNvPr id="133" name="Freeform 41">
                <a:extLst>
                  <a:ext uri="{FF2B5EF4-FFF2-40B4-BE49-F238E27FC236}">
                    <a16:creationId xmlns:a16="http://schemas.microsoft.com/office/drawing/2014/main" id="{8C3846AF-97CB-0F9B-EB51-03EF737DDBD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4" name="Freeform 42">
                <a:extLst>
                  <a:ext uri="{FF2B5EF4-FFF2-40B4-BE49-F238E27FC236}">
                    <a16:creationId xmlns:a16="http://schemas.microsoft.com/office/drawing/2014/main" id="{0A923684-D2FE-E346-FB81-F5B4BD849F5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5" name="Group 44">
            <a:extLst>
              <a:ext uri="{FF2B5EF4-FFF2-40B4-BE49-F238E27FC236}">
                <a16:creationId xmlns:a16="http://schemas.microsoft.com/office/drawing/2014/main" id="{87ADF3A4-59D9-75A5-1802-9E7503191AFD}"/>
              </a:ext>
            </a:extLst>
          </p:cNvPr>
          <p:cNvGrpSpPr/>
          <p:nvPr/>
        </p:nvGrpSpPr>
        <p:grpSpPr>
          <a:xfrm>
            <a:off x="7489967" y="4065720"/>
            <a:ext cx="785047" cy="523844"/>
            <a:chOff x="2820578" y="4763196"/>
            <a:chExt cx="785047" cy="523844"/>
          </a:xfrm>
        </p:grpSpPr>
        <p:pic>
          <p:nvPicPr>
            <p:cNvPr id="46" name="Picture 45">
              <a:extLst>
                <a:ext uri="{FF2B5EF4-FFF2-40B4-BE49-F238E27FC236}">
                  <a16:creationId xmlns:a16="http://schemas.microsoft.com/office/drawing/2014/main" id="{F80C9C9C-3F49-75C8-0EA5-AF47DF3E1761}"/>
                </a:ext>
              </a:extLst>
            </p:cNvPr>
            <p:cNvPicPr>
              <a:picLocks noChangeAspect="1"/>
            </p:cNvPicPr>
            <p:nvPr/>
          </p:nvPicPr>
          <p:blipFill>
            <a:blip r:embed="rId6">
              <a:alphaModFix amt="42000"/>
              <a:lum bright="-20000" contrast="-40000"/>
            </a:blip>
            <a:stretch>
              <a:fillRect/>
            </a:stretch>
          </p:blipFill>
          <p:spPr>
            <a:xfrm>
              <a:off x="2820578" y="4803046"/>
              <a:ext cx="785047" cy="483994"/>
            </a:xfrm>
            <a:prstGeom prst="rect">
              <a:avLst/>
            </a:prstGeom>
          </p:spPr>
        </p:pic>
        <p:grpSp>
          <p:nvGrpSpPr>
            <p:cNvPr id="47" name="Group 46">
              <a:extLst>
                <a:ext uri="{FF2B5EF4-FFF2-40B4-BE49-F238E27FC236}">
                  <a16:creationId xmlns:a16="http://schemas.microsoft.com/office/drawing/2014/main" id="{7B047E4D-D804-9C0C-25C6-9B2BC0F862EF}"/>
                </a:ext>
              </a:extLst>
            </p:cNvPr>
            <p:cNvGrpSpPr/>
            <p:nvPr/>
          </p:nvGrpSpPr>
          <p:grpSpPr>
            <a:xfrm>
              <a:off x="2820587" y="4763196"/>
              <a:ext cx="747905" cy="461036"/>
              <a:chOff x="9811239" y="2747547"/>
              <a:chExt cx="1103642" cy="680326"/>
            </a:xfrm>
          </p:grpSpPr>
          <p:sp>
            <p:nvSpPr>
              <p:cNvPr id="48" name="Freeform 37">
                <a:extLst>
                  <a:ext uri="{FF2B5EF4-FFF2-40B4-BE49-F238E27FC236}">
                    <a16:creationId xmlns:a16="http://schemas.microsoft.com/office/drawing/2014/main" id="{C7B56968-60E2-647C-2D9D-3E85E165750F}"/>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9" name="Freeform 38">
                <a:extLst>
                  <a:ext uri="{FF2B5EF4-FFF2-40B4-BE49-F238E27FC236}">
                    <a16:creationId xmlns:a16="http://schemas.microsoft.com/office/drawing/2014/main" id="{8084919C-CBC4-B982-3369-A5C3A53AF27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pic>
        <p:nvPicPr>
          <p:cNvPr id="24" name="Picture 23" descr="A poster with a baby in a circle&#10;&#10;Description automatically generated">
            <a:extLst>
              <a:ext uri="{FF2B5EF4-FFF2-40B4-BE49-F238E27FC236}">
                <a16:creationId xmlns:a16="http://schemas.microsoft.com/office/drawing/2014/main" id="{1DEBE338-7591-D4DC-57C4-AF4AB41EC2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528" y="9303"/>
            <a:ext cx="2917899" cy="4127885"/>
          </a:xfrm>
          <a:prstGeom prst="rect">
            <a:avLst/>
          </a:prstGeom>
        </p:spPr>
      </p:pic>
      <p:grpSp>
        <p:nvGrpSpPr>
          <p:cNvPr id="25" name="Graphic 19">
            <a:extLst>
              <a:ext uri="{FF2B5EF4-FFF2-40B4-BE49-F238E27FC236}">
                <a16:creationId xmlns:a16="http://schemas.microsoft.com/office/drawing/2014/main" id="{EF8AF5D6-053F-B86E-3018-A23FFE2D12A0}"/>
              </a:ext>
            </a:extLst>
          </p:cNvPr>
          <p:cNvGrpSpPr/>
          <p:nvPr/>
        </p:nvGrpSpPr>
        <p:grpSpPr>
          <a:xfrm>
            <a:off x="11615004" y="3457531"/>
            <a:ext cx="225514" cy="225320"/>
            <a:chOff x="4792261" y="-636710"/>
            <a:chExt cx="707760" cy="707150"/>
          </a:xfrm>
          <a:solidFill>
            <a:srgbClr val="65B2AE"/>
          </a:solidFill>
        </p:grpSpPr>
        <p:sp>
          <p:nvSpPr>
            <p:cNvPr id="26" name="Freeform 43">
              <a:extLst>
                <a:ext uri="{FF2B5EF4-FFF2-40B4-BE49-F238E27FC236}">
                  <a16:creationId xmlns:a16="http://schemas.microsoft.com/office/drawing/2014/main" id="{47066928-3135-D798-A073-0AE850ED2D53}"/>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29" name="Freeform 47">
              <a:extLst>
                <a:ext uri="{FF2B5EF4-FFF2-40B4-BE49-F238E27FC236}">
                  <a16:creationId xmlns:a16="http://schemas.microsoft.com/office/drawing/2014/main" id="{56BC425D-AB55-F014-1B50-BA8CAA84D02D}"/>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32" name="Freeform 48">
              <a:extLst>
                <a:ext uri="{FF2B5EF4-FFF2-40B4-BE49-F238E27FC236}">
                  <a16:creationId xmlns:a16="http://schemas.microsoft.com/office/drawing/2014/main" id="{971337E6-976A-3289-0621-52A219419E1D}"/>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sp>
        <p:nvSpPr>
          <p:cNvPr id="33" name="TextBox 32">
            <a:extLst>
              <a:ext uri="{FF2B5EF4-FFF2-40B4-BE49-F238E27FC236}">
                <a16:creationId xmlns:a16="http://schemas.microsoft.com/office/drawing/2014/main" id="{ACDC38C8-E395-9C68-4B9D-7FF2D2515DE2}"/>
              </a:ext>
            </a:extLst>
          </p:cNvPr>
          <p:cNvSpPr txBox="1"/>
          <p:nvPr/>
        </p:nvSpPr>
        <p:spPr>
          <a:xfrm>
            <a:off x="8533574" y="5743890"/>
            <a:ext cx="3107211" cy="832920"/>
          </a:xfrm>
          <a:prstGeom prst="rect">
            <a:avLst/>
          </a:prstGeom>
          <a:noFill/>
        </p:spPr>
        <p:txBody>
          <a:bodyPr wrap="square">
            <a:spAutoFit/>
          </a:bodyPr>
          <a:lstStyle/>
          <a:p>
            <a:pPr algn="r" rtl="1">
              <a:lnSpc>
                <a:spcPct val="150000"/>
              </a:lnSpc>
              <a:buClr>
                <a:srgbClr val="FFC000"/>
              </a:buClr>
              <a:defRPr/>
            </a:pPr>
            <a:r>
              <a:rPr lang="he-IL" sz="1100" b="1">
                <a:solidFill>
                  <a:prstClr val="black"/>
                </a:solidFill>
                <a:latin typeface="Heebo" pitchFamily="2" charset="-79"/>
                <a:ea typeface="Tahoma" pitchFamily="34" charset="0"/>
                <a:cs typeface="Heebo" pitchFamily="2" charset="-79"/>
              </a:rPr>
              <a:t> מדידה והערכה:</a:t>
            </a:r>
          </a:p>
          <a:p>
            <a:pPr marL="171450" indent="-171450">
              <a:lnSpc>
                <a:spcPct val="150000"/>
              </a:lnSpc>
              <a:buFont typeface="Arial" panose="020B0604020202020204" pitchFamily="34" charset="0"/>
              <a:buChar char="•"/>
              <a:defRPr/>
            </a:pPr>
            <a:r>
              <a:rPr lang="he-IL" sz="1100">
                <a:solidFill>
                  <a:prstClr val="black"/>
                </a:solidFill>
                <a:latin typeface="Heebo" pitchFamily="2" charset="-79"/>
                <a:ea typeface="Tahoma" pitchFamily="34" charset="0"/>
                <a:cs typeface="Heebo" pitchFamily="2" charset="-79"/>
              </a:rPr>
              <a:t>25 משיבות על משוב השתלמות תזונה.</a:t>
            </a:r>
          </a:p>
          <a:p>
            <a:pPr marL="171450" indent="-171450">
              <a:lnSpc>
                <a:spcPct val="150000"/>
              </a:lnSpc>
              <a:spcAft>
                <a:spcPts val="600"/>
              </a:spcAft>
              <a:buFont typeface="Arial" panose="020B0604020202020204" pitchFamily="34" charset="0"/>
              <a:buChar char="•"/>
              <a:defRPr/>
            </a:pPr>
            <a:r>
              <a:rPr lang="he-IL" sz="1100">
                <a:solidFill>
                  <a:prstClr val="black"/>
                </a:solidFill>
                <a:latin typeface="Heebo" pitchFamily="2" charset="-79"/>
                <a:ea typeface="Tahoma" pitchFamily="34" charset="0"/>
                <a:cs typeface="Heebo" pitchFamily="2" charset="-79"/>
              </a:rPr>
              <a:t>59 משיבות על משוב כנס 'כוח לגדול'.</a:t>
            </a:r>
          </a:p>
        </p:txBody>
      </p:sp>
      <p:pic>
        <p:nvPicPr>
          <p:cNvPr id="38" name="Graphic 37" descr="Research outline">
            <a:extLst>
              <a:ext uri="{FF2B5EF4-FFF2-40B4-BE49-F238E27FC236}">
                <a16:creationId xmlns:a16="http://schemas.microsoft.com/office/drawing/2014/main" id="{1BFABE1A-3D4F-5888-6DAA-78212CD759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95941" y="5800286"/>
            <a:ext cx="263639" cy="263639"/>
          </a:xfrm>
          <a:prstGeom prst="rect">
            <a:avLst/>
          </a:prstGeom>
        </p:spPr>
      </p:pic>
    </p:spTree>
    <p:extLst>
      <p:ext uri="{BB962C8B-B14F-4D97-AF65-F5344CB8AC3E}">
        <p14:creationId xmlns:p14="http://schemas.microsoft.com/office/powerpoint/2010/main" val="112738404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096e91d-ebd7-4ce5-b2b3-56d74390b557">
      <Terms xmlns="http://schemas.microsoft.com/office/infopath/2007/PartnerControls"/>
    </lcf76f155ced4ddcb4097134ff3c332f>
    <TaxCatchAll xmlns="66206a12-aca6-4383-82db-f7b25037d731" xsi:nil="true"/>
    <SharedWithUsers xmlns="4ba3be25-03aa-45c2-b90f-d8c255107eb7">
      <UserInfo>
        <DisplayName>Tal Mishaan Spiegel</DisplayName>
        <AccountId>549</AccountId>
        <AccountType/>
      </UserInfo>
      <UserInfo>
        <DisplayName>Sharon Brand Martin</DisplayName>
        <AccountId>236</AccountId>
        <AccountType/>
      </UserInfo>
      <UserInfo>
        <DisplayName>Alona Tsirulnikov</DisplayName>
        <AccountId>366</AccountId>
        <AccountType/>
      </UserInfo>
      <UserInfo>
        <DisplayName>Tasneem Masri</DisplayName>
        <AccountId>47</AccountId>
        <AccountType/>
      </UserInfo>
      <UserInfo>
        <DisplayName>Zohar Ben Har</DisplayName>
        <AccountId>9221</AccountId>
        <AccountType/>
      </UserInfo>
      <UserInfo>
        <DisplayName>Michal Sandler Elias</DisplayName>
        <AccountId>8975</AccountId>
        <AccountType/>
      </UserInfo>
      <UserInfo>
        <DisplayName>Shimrit Slonim Franco</DisplayName>
        <AccountId>9120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2" ma:contentTypeDescription="צור מסמך חדש." ma:contentTypeScope="" ma:versionID="7762ca8e2109deb2f2488eb4ed3c0191">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8229be6d86c6a917d21fa19310320568"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889515-ECDD-4635-8A3E-652D069F73DD}">
  <ds:schemaRefs>
    <ds:schemaRef ds:uri="4ba3be25-03aa-45c2-b90f-d8c255107eb7"/>
    <ds:schemaRef ds:uri="http://purl.org/dc/dcmitype/"/>
    <ds:schemaRef ds:uri="http://purl.org/dc/elements/1.1/"/>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66206a12-aca6-4383-82db-f7b25037d731"/>
    <ds:schemaRef ds:uri="3096e91d-ebd7-4ce5-b2b3-56d74390b557"/>
    <ds:schemaRef ds:uri="http://purl.org/dc/terms/"/>
  </ds:schemaRefs>
</ds:datastoreItem>
</file>

<file path=customXml/itemProps2.xml><?xml version="1.0" encoding="utf-8"?>
<ds:datastoreItem xmlns:ds="http://schemas.openxmlformats.org/officeDocument/2006/customXml" ds:itemID="{D38577DF-CE8C-4030-A54D-4B667411CABF}">
  <ds:schemaRefs>
    <ds:schemaRef ds:uri="3096e91d-ebd7-4ce5-b2b3-56d74390b557"/>
    <ds:schemaRef ds:uri="4ba3be25-03aa-45c2-b90f-d8c255107eb7"/>
    <ds:schemaRef ds:uri="66206a12-aca6-4383-82db-f7b25037d7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47F0583-A052-4C21-A654-4A1DF40A3C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TotalTime>
  <Words>7513</Words>
  <Application>Microsoft Office PowerPoint</Application>
  <PresentationFormat>Widescreen</PresentationFormat>
  <Paragraphs>715</Paragraphs>
  <Slides>26</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Calibri</vt:lpstr>
      <vt:lpstr>Calibri Light</vt:lpstr>
      <vt:lpstr>Courier New</vt:lpstr>
      <vt:lpstr>Heebo</vt:lpstr>
      <vt:lpstr>Segoe UI Light</vt:lpstr>
      <vt:lpstr>Tahoma</vt:lpstr>
      <vt:lpstr>Wingdings</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Shimrit Franco</dc:creator>
  <cp:lastModifiedBy>Alona Tsirulnikov</cp:lastModifiedBy>
  <cp:revision>3</cp:revision>
  <dcterms:created xsi:type="dcterms:W3CDTF">2023-12-31T08:13:22Z</dcterms:created>
  <dcterms:modified xsi:type="dcterms:W3CDTF">2024-09-25T23:51:53Z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SIP_Label_b5194bbc-032f-47bb-9abc-b93ce9e451bf_Enabled">
    <vt:lpwstr>true</vt:lpwstr>
  </property>
  <property fmtid="{D5CDD505-2E9C-101B-9397-08002B2CF9AE}" pid="4" name="MSIP_Label_b5194bbc-032f-47bb-9abc-b93ce9e451bf_SetDate">
    <vt:lpwstr>2023-12-31T08:13:29Z</vt:lpwstr>
  </property>
  <property fmtid="{D5CDD505-2E9C-101B-9397-08002B2CF9AE}" pid="5" name="MSIP_Label_b5194bbc-032f-47bb-9abc-b93ce9e451bf_Method">
    <vt:lpwstr>Standard</vt:lpwstr>
  </property>
  <property fmtid="{D5CDD505-2E9C-101B-9397-08002B2CF9AE}" pid="6" name="MSIP_Label_b5194bbc-032f-47bb-9abc-b93ce9e451bf_Name">
    <vt:lpwstr>defa4170-0d19-0005-0004-bc88714345d2</vt:lpwstr>
  </property>
  <property fmtid="{D5CDD505-2E9C-101B-9397-08002B2CF9AE}" pid="7" name="MSIP_Label_b5194bbc-032f-47bb-9abc-b93ce9e451bf_SiteId">
    <vt:lpwstr>89549929-c3f4-4716-8ef4-0b2d475c2d50</vt:lpwstr>
  </property>
  <property fmtid="{D5CDD505-2E9C-101B-9397-08002B2CF9AE}" pid="8" name="MSIP_Label_b5194bbc-032f-47bb-9abc-b93ce9e451bf_ActionId">
    <vt:lpwstr>ff2a027a-101a-4e86-94b8-fc47b09a99b8</vt:lpwstr>
  </property>
  <property fmtid="{D5CDD505-2E9C-101B-9397-08002B2CF9AE}" pid="9" name="MSIP_Label_b5194bbc-032f-47bb-9abc-b93ce9e451bf_ContentBits">
    <vt:lpwstr>0</vt:lpwstr>
  </property>
  <property fmtid="{D5CDD505-2E9C-101B-9397-08002B2CF9AE}" pid="10" name="MediaServiceImageTags">
    <vt:lpwstr/>
  </property>
</Properties>
</file>