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31B_D2028FFA.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4"/>
  </p:sldMasterIdLst>
  <p:notesMasterIdLst>
    <p:notesMasterId r:id="rId22"/>
  </p:notesMasterIdLst>
  <p:sldIdLst>
    <p:sldId id="795" r:id="rId5"/>
    <p:sldId id="796" r:id="rId6"/>
    <p:sldId id="785" r:id="rId7"/>
    <p:sldId id="793" r:id="rId8"/>
    <p:sldId id="770" r:id="rId9"/>
    <p:sldId id="788" r:id="rId10"/>
    <p:sldId id="797" r:id="rId11"/>
    <p:sldId id="783" r:id="rId12"/>
    <p:sldId id="787" r:id="rId13"/>
    <p:sldId id="784" r:id="rId14"/>
    <p:sldId id="792" r:id="rId15"/>
    <p:sldId id="789" r:id="rId16"/>
    <p:sldId id="779" r:id="rId17"/>
    <p:sldId id="780" r:id="rId18"/>
    <p:sldId id="798" r:id="rId19"/>
    <p:sldId id="791" r:id="rId20"/>
    <p:sldId id="800" r:id="rId21"/>
  </p:sldIdLst>
  <p:sldSz cx="12192000" cy="6858000"/>
  <p:notesSz cx="6858000" cy="9144000"/>
  <p:embeddedFontLst>
    <p:embeddedFont>
      <p:font typeface="Heebo" pitchFamily="2" charset="-79"/>
      <p:regular r:id="rId23"/>
      <p:bold r:id="rId24"/>
    </p:embeddedFont>
    <p:embeddedFont>
      <p:font typeface="Montserrat" panose="00000500000000000000" pitchFamily="2" charset="0"/>
      <p:regular r:id="rId25"/>
      <p:bold r:id="rId26"/>
      <p:italic r:id="rId27"/>
      <p:boldItalic r:id="rId28"/>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EF76F96B-C297-2733-30BB-4D158565E27E}" name="Sharon Brand Martin" initials="SBM" userId="S::SharonB@cet.ac.il::a0fb36f2-726f-461a-8261-94a57a32e8c3" providerId="AD"/>
  <p188:author id="{A0453870-F037-DD15-03A2-415DDCD8044B}" name="Sharon Brand Martin" initials="SB" userId="S::sharonb@cet.ac.il::a0fb36f2-726f-461a-8261-94a57a32e8c3" providerId="AD"/>
  <p188:author id="{DD10229C-F1ED-F3C4-D39A-2FF1926A8C6A}" name="Tal Mishaan Spiegel" initials="TS" userId="S::talm@cet.ac.il::3b49d4d9-3b89-4d06-aedf-35a2972b16e6"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A52B87F5-66B8-F8C1-3952-09EE809B7D93}" name="shoshy mor" initials="sm" userId="9872a54d55f724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4E86"/>
    <a:srgbClr val="46BCC4"/>
    <a:srgbClr val="E7B2CA"/>
    <a:srgbClr val="379298"/>
    <a:srgbClr val="B3ECED"/>
    <a:srgbClr val="44BAC2"/>
    <a:srgbClr val="D38CAD"/>
    <a:srgbClr val="4CCFD9"/>
    <a:srgbClr val="BB0F9D"/>
    <a:srgbClr val="99B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7" d="100"/>
          <a:sy n="77" d="100"/>
        </p:scale>
        <p:origin x="7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6;&#1489;&#1493;&#1491;&#1514;%20&#1513;&#1491;&#1492;/&#1513;&#1497;&#1512;&#1497;%20&#1506;&#1512;&#1513;%202024/&#1505;&#1511;&#1512;&#1497;&#1501;/&#1488;&#1497;&#1495;&#1493;&#1491;%20&#1504;&#1514;&#1493;&#1504;&#1497;&#1501;%20&#1500;&#1497;&#1500;&#1492;%20&#1500;&#1497;&#1500;&#149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עיבודים!$B$7</c:f>
              <c:strCache>
                <c:ptCount val="1"/>
                <c:pt idx="0">
                  <c:v>מפגש אחד</c:v>
                </c:pt>
              </c:strCache>
            </c:strRef>
          </c:tx>
          <c:spPr>
            <a:solidFill>
              <a:srgbClr val="379298"/>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עיבודים!$A$8:$A$10</c:f>
              <c:strCache>
                <c:ptCount val="3"/>
                <c:pt idx="0">
                  <c:v>סקר הפתיחה N=19</c:v>
                </c:pt>
                <c:pt idx="1">
                  <c:v>סקר הסיום N=24</c:v>
                </c:pt>
                <c:pt idx="2">
                  <c:v>סקר מעקב N=9</c:v>
                </c:pt>
              </c:strCache>
            </c:strRef>
          </c:cat>
          <c:val>
            <c:numRef>
              <c:f>עיבודים!$B$8:$B$10</c:f>
              <c:numCache>
                <c:formatCode>General</c:formatCode>
                <c:ptCount val="3"/>
                <c:pt idx="0">
                  <c:v>5</c:v>
                </c:pt>
                <c:pt idx="1">
                  <c:v>10</c:v>
                </c:pt>
                <c:pt idx="2">
                  <c:v>3</c:v>
                </c:pt>
              </c:numCache>
            </c:numRef>
          </c:val>
          <c:extLst>
            <c:ext xmlns:c16="http://schemas.microsoft.com/office/drawing/2014/chart" uri="{C3380CC4-5D6E-409C-BE32-E72D297353CC}">
              <c16:uniqueId val="{00000000-4A17-4723-BB24-5ED985E242D6}"/>
            </c:ext>
          </c:extLst>
        </c:ser>
        <c:ser>
          <c:idx val="1"/>
          <c:order val="1"/>
          <c:tx>
            <c:strRef>
              <c:f>עיבודים!$C$7</c:f>
              <c:strCache>
                <c:ptCount val="1"/>
                <c:pt idx="0">
                  <c:v>שני מפגשים</c:v>
                </c:pt>
              </c:strCache>
            </c:strRef>
          </c:tx>
          <c:spPr>
            <a:solidFill>
              <a:srgbClr val="CD4E86"/>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עיבודים!$A$8:$A$10</c:f>
              <c:strCache>
                <c:ptCount val="3"/>
                <c:pt idx="0">
                  <c:v>סקר הפתיחה N=19</c:v>
                </c:pt>
                <c:pt idx="1">
                  <c:v>סקר הסיום N=24</c:v>
                </c:pt>
                <c:pt idx="2">
                  <c:v>סקר מעקב N=9</c:v>
                </c:pt>
              </c:strCache>
            </c:strRef>
          </c:cat>
          <c:val>
            <c:numRef>
              <c:f>עיבודים!$C$8:$C$10</c:f>
              <c:numCache>
                <c:formatCode>General</c:formatCode>
                <c:ptCount val="3"/>
                <c:pt idx="0">
                  <c:v>8</c:v>
                </c:pt>
                <c:pt idx="1">
                  <c:v>10</c:v>
                </c:pt>
                <c:pt idx="2">
                  <c:v>5</c:v>
                </c:pt>
              </c:numCache>
            </c:numRef>
          </c:val>
          <c:extLst>
            <c:ext xmlns:c16="http://schemas.microsoft.com/office/drawing/2014/chart" uri="{C3380CC4-5D6E-409C-BE32-E72D297353CC}">
              <c16:uniqueId val="{00000001-4A17-4723-BB24-5ED985E242D6}"/>
            </c:ext>
          </c:extLst>
        </c:ser>
        <c:ser>
          <c:idx val="2"/>
          <c:order val="2"/>
          <c:tx>
            <c:strRef>
              <c:f>עיבודים!$D$7</c:f>
              <c:strCache>
                <c:ptCount val="1"/>
                <c:pt idx="0">
                  <c:v>מפגש פרטני - פגייה</c:v>
                </c:pt>
              </c:strCache>
            </c:strRef>
          </c:tx>
          <c:spPr>
            <a:solidFill>
              <a:srgbClr val="9ABC56"/>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עיבודים!$A$8:$A$10</c:f>
              <c:strCache>
                <c:ptCount val="3"/>
                <c:pt idx="0">
                  <c:v>סקר הפתיחה N=19</c:v>
                </c:pt>
                <c:pt idx="1">
                  <c:v>סקר הסיום N=24</c:v>
                </c:pt>
                <c:pt idx="2">
                  <c:v>סקר מעקב N=9</c:v>
                </c:pt>
              </c:strCache>
            </c:strRef>
          </c:cat>
          <c:val>
            <c:numRef>
              <c:f>עיבודים!$D$8:$D$10</c:f>
              <c:numCache>
                <c:formatCode>General</c:formatCode>
                <c:ptCount val="3"/>
                <c:pt idx="0">
                  <c:v>6</c:v>
                </c:pt>
                <c:pt idx="1">
                  <c:v>4</c:v>
                </c:pt>
                <c:pt idx="2">
                  <c:v>1</c:v>
                </c:pt>
              </c:numCache>
            </c:numRef>
          </c:val>
          <c:extLst>
            <c:ext xmlns:c16="http://schemas.microsoft.com/office/drawing/2014/chart" uri="{C3380CC4-5D6E-409C-BE32-E72D297353CC}">
              <c16:uniqueId val="{00000002-4A17-4723-BB24-5ED985E242D6}"/>
            </c:ext>
          </c:extLst>
        </c:ser>
        <c:dLbls>
          <c:dLblPos val="ctr"/>
          <c:showLegendKey val="0"/>
          <c:showVal val="1"/>
          <c:showCatName val="0"/>
          <c:showSerName val="0"/>
          <c:showPercent val="0"/>
          <c:showBubbleSize val="0"/>
        </c:dLbls>
        <c:gapWidth val="150"/>
        <c:overlap val="100"/>
        <c:axId val="1276610848"/>
        <c:axId val="1276610368"/>
      </c:barChart>
      <c:catAx>
        <c:axId val="127661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crossAx val="1276610368"/>
        <c:crosses val="autoZero"/>
        <c:auto val="1"/>
        <c:lblAlgn val="ctr"/>
        <c:lblOffset val="100"/>
        <c:noMultiLvlLbl val="0"/>
      </c:catAx>
      <c:valAx>
        <c:axId val="1276610368"/>
        <c:scaling>
          <c:orientation val="minMax"/>
        </c:scaling>
        <c:delete val="1"/>
        <c:axPos val="l"/>
        <c:numFmt formatCode="General" sourceLinked="1"/>
        <c:majorTickMark val="none"/>
        <c:minorTickMark val="none"/>
        <c:tickLblPos val="nextTo"/>
        <c:crossAx val="1276610848"/>
        <c:crosses val="autoZero"/>
        <c:crossBetween val="between"/>
      </c:valAx>
      <c:spPr>
        <a:noFill/>
        <a:ln>
          <a:noFill/>
        </a:ln>
        <a:effectLst/>
      </c:spPr>
    </c:plotArea>
    <c:legend>
      <c:legendPos val="b"/>
      <c:layout>
        <c:manualLayout>
          <c:xMode val="edge"/>
          <c:yMode val="edge"/>
          <c:x val="3.8157799427231076E-2"/>
          <c:y val="0.90741197774993121"/>
          <c:w val="0.87133045986995805"/>
          <c:h val="9.25880222500687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legend>
    <c:plotVisOnly val="1"/>
    <c:dispBlanksAs val="gap"/>
    <c:showDLblsOverMax val="0"/>
  </c:chart>
  <c:spPr>
    <a:noFill/>
    <a:ln>
      <a:noFill/>
    </a:ln>
    <a:effectLst/>
  </c:spPr>
  <c:txPr>
    <a:bodyPr/>
    <a:lstStyle/>
    <a:p>
      <a:pPr>
        <a:defRPr>
          <a:latin typeface="Heebo" pitchFamily="2" charset="-79"/>
          <a:cs typeface="Heebo" pitchFamily="2" charset="-79"/>
        </a:defRPr>
      </a:pPr>
      <a:endParaRPr lang="en-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עיבודים!$F$59</c:f>
              <c:strCache>
                <c:ptCount val="1"/>
                <c:pt idx="0">
                  <c:v>פתיחה
N=19</c:v>
                </c:pt>
              </c:strCache>
            </c:strRef>
          </c:tx>
          <c:spPr>
            <a:solidFill>
              <a:srgbClr val="46BC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I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עיבודים!$E$60:$E$70</c:f>
              <c:strCache>
                <c:ptCount val="11"/>
                <c:pt idx="0">
                  <c:v>אחר, נא לפרט:</c:v>
                </c:pt>
                <c:pt idx="1">
                  <c:v>ליווי פרטני** (סוציאלי / פסיכולוגי)</c:v>
                </c:pt>
                <c:pt idx="2">
                  <c:v>מנחים/מנחות במסגרת חוגים ופעילויות</c:v>
                </c:pt>
                <c:pt idx="3">
                  <c:v>גננת/מטפלת</c:v>
                </c:pt>
                <c:pt idx="4">
                  <c:v>הורים מהגן</c:v>
                </c:pt>
                <c:pt idx="5">
                  <c:v> ייעוץ קהילתי</c:v>
                </c:pt>
                <c:pt idx="6">
                  <c:v>אח/ות טיפת חלב</c:v>
                </c:pt>
                <c:pt idx="7">
                  <c:v>רופא/ת ילדים / צוות הפגייה</c:v>
                </c:pt>
                <c:pt idx="8">
                  <c:v>משפחה מורחבת</c:v>
                </c:pt>
                <c:pt idx="9">
                  <c:v>חברים</c:v>
                </c:pt>
                <c:pt idx="10">
                  <c:v>בן/בת הזוג שלי</c:v>
                </c:pt>
              </c:strCache>
            </c:strRef>
          </c:cat>
          <c:val>
            <c:numRef>
              <c:f>עיבודים!$F$60:$F$70</c:f>
              <c:numCache>
                <c:formatCode>0%</c:formatCode>
                <c:ptCount val="11"/>
                <c:pt idx="0">
                  <c:v>5.2631578947368418E-2</c:v>
                </c:pt>
                <c:pt idx="1">
                  <c:v>5.2631578947368418E-2</c:v>
                </c:pt>
                <c:pt idx="2">
                  <c:v>5.2631578947368418E-2</c:v>
                </c:pt>
                <c:pt idx="3">
                  <c:v>5.2631578947368418E-2</c:v>
                </c:pt>
                <c:pt idx="4">
                  <c:v>0.10526315789473684</c:v>
                </c:pt>
                <c:pt idx="5">
                  <c:v>0.10526315789473684</c:v>
                </c:pt>
                <c:pt idx="6">
                  <c:v>0.31578947368421051</c:v>
                </c:pt>
                <c:pt idx="7">
                  <c:v>0.31578947368421051</c:v>
                </c:pt>
                <c:pt idx="8">
                  <c:v>0.42105263157894735</c:v>
                </c:pt>
                <c:pt idx="9">
                  <c:v>0.63157894736842102</c:v>
                </c:pt>
                <c:pt idx="10">
                  <c:v>0.94736842105263153</c:v>
                </c:pt>
              </c:numCache>
            </c:numRef>
          </c:val>
          <c:extLst>
            <c:ext xmlns:c16="http://schemas.microsoft.com/office/drawing/2014/chart" uri="{C3380CC4-5D6E-409C-BE32-E72D297353CC}">
              <c16:uniqueId val="{00000000-B235-423E-8018-A8ADE9C28509}"/>
            </c:ext>
          </c:extLst>
        </c:ser>
        <c:dLbls>
          <c:dLblPos val="outEnd"/>
          <c:showLegendKey val="0"/>
          <c:showVal val="1"/>
          <c:showCatName val="0"/>
          <c:showSerName val="0"/>
          <c:showPercent val="0"/>
          <c:showBubbleSize val="0"/>
        </c:dLbls>
        <c:gapWidth val="50"/>
        <c:axId val="1687496432"/>
        <c:axId val="1687494992"/>
      </c:barChart>
      <c:catAx>
        <c:axId val="168749643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1687494992"/>
        <c:crosses val="autoZero"/>
        <c:auto val="1"/>
        <c:lblAlgn val="ctr"/>
        <c:lblOffset val="100"/>
        <c:noMultiLvlLbl val="0"/>
      </c:catAx>
      <c:valAx>
        <c:axId val="1687494992"/>
        <c:scaling>
          <c:orientation val="minMax"/>
        </c:scaling>
        <c:delete val="1"/>
        <c:axPos val="r"/>
        <c:numFmt formatCode="0%" sourceLinked="1"/>
        <c:majorTickMark val="none"/>
        <c:minorTickMark val="none"/>
        <c:tickLblPos val="nextTo"/>
        <c:crossAx val="168749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עיבודים!$F$214</c:f>
              <c:strCache>
                <c:ptCount val="1"/>
                <c:pt idx="0">
                  <c:v>Total</c:v>
                </c:pt>
              </c:strCache>
            </c:strRef>
          </c:tx>
          <c:spPr>
            <a:ln>
              <a:noFill/>
            </a:ln>
          </c:spPr>
          <c:dPt>
            <c:idx val="0"/>
            <c:bubble3D val="0"/>
            <c:spPr>
              <a:solidFill>
                <a:srgbClr val="40A8AD"/>
              </a:solidFill>
              <a:ln w="19050">
                <a:noFill/>
              </a:ln>
              <a:effectLst/>
            </c:spPr>
            <c:extLst>
              <c:ext xmlns:c16="http://schemas.microsoft.com/office/drawing/2014/chart" uri="{C3380CC4-5D6E-409C-BE32-E72D297353CC}">
                <c16:uniqueId val="{00000001-5343-4AB7-A601-79BF6C2BD9D9}"/>
              </c:ext>
            </c:extLst>
          </c:dPt>
          <c:dPt>
            <c:idx val="1"/>
            <c:bubble3D val="0"/>
            <c:spPr>
              <a:solidFill>
                <a:schemeClr val="accent2"/>
              </a:solidFill>
              <a:ln w="19050">
                <a:noFill/>
              </a:ln>
              <a:effectLst/>
            </c:spPr>
            <c:extLst>
              <c:ext xmlns:c16="http://schemas.microsoft.com/office/drawing/2014/chart" uri="{C3380CC4-5D6E-409C-BE32-E72D297353CC}">
                <c16:uniqueId val="{00000003-5343-4AB7-A601-79BF6C2BD9D9}"/>
              </c:ext>
            </c:extLst>
          </c:dPt>
          <c:dPt>
            <c:idx val="2"/>
            <c:bubble3D val="0"/>
            <c:spPr>
              <a:solidFill>
                <a:srgbClr val="CD4E86"/>
              </a:solidFill>
              <a:ln w="19050">
                <a:noFill/>
              </a:ln>
              <a:effectLst/>
            </c:spPr>
            <c:extLst>
              <c:ext xmlns:c16="http://schemas.microsoft.com/office/drawing/2014/chart" uri="{C3380CC4-5D6E-409C-BE32-E72D297353CC}">
                <c16:uniqueId val="{00000005-5343-4AB7-A601-79BF6C2BD9D9}"/>
              </c:ext>
            </c:extLst>
          </c:dPt>
          <c:dPt>
            <c:idx val="3"/>
            <c:bubble3D val="0"/>
            <c:spPr>
              <a:solidFill>
                <a:schemeClr val="accent4"/>
              </a:solidFill>
              <a:ln w="19050">
                <a:noFill/>
              </a:ln>
              <a:effectLst/>
            </c:spPr>
            <c:extLst>
              <c:ext xmlns:c16="http://schemas.microsoft.com/office/drawing/2014/chart" uri="{C3380CC4-5D6E-409C-BE32-E72D297353CC}">
                <c16:uniqueId val="{00000007-5343-4AB7-A601-79BF6C2BD9D9}"/>
              </c:ext>
            </c:extLst>
          </c:dPt>
          <c:dLbls>
            <c:dLbl>
              <c:idx val="0"/>
              <c:layout>
                <c:manualLayout>
                  <c:x val="0.15941126514437634"/>
                  <c:y val="0.2996404469349803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43-4AB7-A601-79BF6C2BD9D9}"/>
                </c:ext>
              </c:extLst>
            </c:dLbl>
            <c:dLbl>
              <c:idx val="1"/>
              <c:layout>
                <c:manualLayout>
                  <c:x val="-0.20023610133988734"/>
                  <c:y val="9.8242769486878975E-2"/>
                </c:manualLayout>
              </c:layout>
              <c:showLegendKey val="0"/>
              <c:showVal val="1"/>
              <c:showCatName val="1"/>
              <c:showSerName val="0"/>
              <c:showPercent val="0"/>
              <c:showBubbleSize val="0"/>
              <c:extLst>
                <c:ext xmlns:c15="http://schemas.microsoft.com/office/drawing/2012/chart" uri="{CE6537A1-D6FC-4f65-9D91-7224C49458BB}">
                  <c15:layout>
                    <c:manualLayout>
                      <c:w val="0.23340142064919298"/>
                      <c:h val="0.10526712750519063"/>
                    </c:manualLayout>
                  </c15:layout>
                </c:ext>
                <c:ext xmlns:c16="http://schemas.microsoft.com/office/drawing/2014/chart" uri="{C3380CC4-5D6E-409C-BE32-E72D297353CC}">
                  <c16:uniqueId val="{00000003-5343-4AB7-A601-79BF6C2BD9D9}"/>
                </c:ext>
              </c:extLst>
            </c:dLbl>
            <c:dLbl>
              <c:idx val="2"/>
              <c:layout>
                <c:manualLayout>
                  <c:x val="-0.20606822079638895"/>
                  <c:y val="-4.91213847434393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43-4AB7-A601-79BF6C2BD9D9}"/>
                </c:ext>
              </c:extLst>
            </c:dLbl>
            <c:dLbl>
              <c:idx val="3"/>
              <c:layout>
                <c:manualLayout>
                  <c:x val="-0.1477470262313732"/>
                  <c:y val="-8.350635406384697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43-4AB7-A601-79BF6C2BD9D9}"/>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עיבודים!$E$215:$E$218</c:f>
              <c:strCache>
                <c:ptCount val="4"/>
                <c:pt idx="0">
                  <c:v>בתקופת (חופשת) לידה</c:v>
                </c:pt>
                <c:pt idx="1">
                  <c:v>לא עובד/ת</c:v>
                </c:pt>
                <c:pt idx="2">
                  <c:v>עצמאי/ת</c:v>
                </c:pt>
                <c:pt idx="3">
                  <c:v>שכיר/ה במשרה מלאה</c:v>
                </c:pt>
              </c:strCache>
            </c:strRef>
          </c:cat>
          <c:val>
            <c:numRef>
              <c:f>עיבודים!$F$215:$F$218</c:f>
              <c:numCache>
                <c:formatCode>General</c:formatCode>
                <c:ptCount val="4"/>
                <c:pt idx="0">
                  <c:v>11</c:v>
                </c:pt>
                <c:pt idx="1">
                  <c:v>1</c:v>
                </c:pt>
                <c:pt idx="2">
                  <c:v>1</c:v>
                </c:pt>
                <c:pt idx="3">
                  <c:v>7</c:v>
                </c:pt>
              </c:numCache>
            </c:numRef>
          </c:val>
          <c:extLst>
            <c:ext xmlns:c16="http://schemas.microsoft.com/office/drawing/2014/chart" uri="{C3380CC4-5D6E-409C-BE32-E72D297353CC}">
              <c16:uniqueId val="{00000008-5343-4AB7-A601-79BF6C2BD9D9}"/>
            </c:ext>
          </c:extLst>
        </c:ser>
        <c:dLbls>
          <c:showLegendKey val="0"/>
          <c:showVal val="1"/>
          <c:showCatName val="0"/>
          <c:showSerName val="0"/>
          <c:showPercent val="0"/>
          <c:showBubbleSize val="0"/>
          <c:showLeaderLines val="1"/>
        </c:dLbls>
        <c:firstSliceAng val="360"/>
        <c:holeSize val="76"/>
      </c:doughnutChart>
      <c:spPr>
        <a:noFill/>
        <a:ln>
          <a:noFill/>
        </a:ln>
        <a:effectLst/>
      </c:spPr>
    </c:plotArea>
    <c:plotVisOnly val="1"/>
    <c:dispBlanksAs val="gap"/>
    <c:showDLblsOverMax val="0"/>
  </c:chart>
  <c:spPr>
    <a:noFill/>
    <a:ln>
      <a:noFill/>
    </a:ln>
    <a:effectLst/>
  </c:spPr>
  <c:txPr>
    <a:bodyPr/>
    <a:lstStyle/>
    <a:p>
      <a:pPr>
        <a:defRPr>
          <a:latin typeface="Heebo" pitchFamily="2" charset="-79"/>
          <a:cs typeface="Heebo" pitchFamily="2" charset="-79"/>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30092835873183E-2"/>
          <c:y val="8.4077952840874853E-3"/>
          <c:w val="0.92169556840077072"/>
          <c:h val="0.73011153679712426"/>
        </c:manualLayout>
      </c:layout>
      <c:barChart>
        <c:barDir val="col"/>
        <c:grouping val="stacked"/>
        <c:varyColors val="0"/>
        <c:ser>
          <c:idx val="0"/>
          <c:order val="0"/>
          <c:tx>
            <c:strRef>
              <c:f>עיבודים!$D$171</c:f>
              <c:strCache>
                <c:ptCount val="1"/>
                <c:pt idx="0">
                  <c:v>אורך הסדנה היה מוצלח מבחינתי</c:v>
                </c:pt>
              </c:strCache>
            </c:strRef>
          </c:tx>
          <c:spPr>
            <a:solidFill>
              <a:srgbClr val="CD4E8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עיבודים!$E$170:$G$170</c:f>
              <c:strCache>
                <c:ptCount val="3"/>
                <c:pt idx="0">
                  <c:v>מפגש אחד</c:v>
                </c:pt>
                <c:pt idx="1">
                  <c:v>שני מפגשים</c:v>
                </c:pt>
                <c:pt idx="2">
                  <c:v>מפגש אחד פרטני - פגייה</c:v>
                </c:pt>
              </c:strCache>
            </c:strRef>
          </c:cat>
          <c:val>
            <c:numRef>
              <c:f>עיבודים!$E$171:$G$171</c:f>
              <c:numCache>
                <c:formatCode>General</c:formatCode>
                <c:ptCount val="3"/>
                <c:pt idx="0">
                  <c:v>6</c:v>
                </c:pt>
                <c:pt idx="1">
                  <c:v>8</c:v>
                </c:pt>
                <c:pt idx="2">
                  <c:v>2</c:v>
                </c:pt>
              </c:numCache>
            </c:numRef>
          </c:val>
          <c:extLst>
            <c:ext xmlns:c16="http://schemas.microsoft.com/office/drawing/2014/chart" uri="{C3380CC4-5D6E-409C-BE32-E72D297353CC}">
              <c16:uniqueId val="{00000000-DDBC-4B3C-A033-BF78B0B21E24}"/>
            </c:ext>
          </c:extLst>
        </c:ser>
        <c:ser>
          <c:idx val="1"/>
          <c:order val="1"/>
          <c:tx>
            <c:strRef>
              <c:f>עיבודים!$D$172</c:f>
              <c:strCache>
                <c:ptCount val="1"/>
                <c:pt idx="0">
                  <c:v>הסדנה הייתה קצרה מדי עבורי</c:v>
                </c:pt>
              </c:strCache>
            </c:strRef>
          </c:tx>
          <c:spPr>
            <a:solidFill>
              <a:srgbClr val="40A8AD">
                <a:alpha val="58155"/>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עיבודים!$E$170:$G$170</c:f>
              <c:strCache>
                <c:ptCount val="3"/>
                <c:pt idx="0">
                  <c:v>מפגש אחד</c:v>
                </c:pt>
                <c:pt idx="1">
                  <c:v>שני מפגשים</c:v>
                </c:pt>
                <c:pt idx="2">
                  <c:v>מפגש אחד פרטני - פגייה</c:v>
                </c:pt>
              </c:strCache>
            </c:strRef>
          </c:cat>
          <c:val>
            <c:numRef>
              <c:f>עיבודים!$E$172:$G$172</c:f>
              <c:numCache>
                <c:formatCode>General</c:formatCode>
                <c:ptCount val="3"/>
                <c:pt idx="0">
                  <c:v>4</c:v>
                </c:pt>
                <c:pt idx="1">
                  <c:v>2</c:v>
                </c:pt>
                <c:pt idx="2">
                  <c:v>2</c:v>
                </c:pt>
              </c:numCache>
            </c:numRef>
          </c:val>
          <c:extLst>
            <c:ext xmlns:c16="http://schemas.microsoft.com/office/drawing/2014/chart" uri="{C3380CC4-5D6E-409C-BE32-E72D297353CC}">
              <c16:uniqueId val="{00000001-DDBC-4B3C-A033-BF78B0B21E24}"/>
            </c:ext>
          </c:extLst>
        </c:ser>
        <c:dLbls>
          <c:dLblPos val="ctr"/>
          <c:showLegendKey val="0"/>
          <c:showVal val="1"/>
          <c:showCatName val="0"/>
          <c:showSerName val="0"/>
          <c:showPercent val="0"/>
          <c:showBubbleSize val="0"/>
        </c:dLbls>
        <c:gapWidth val="155"/>
        <c:overlap val="100"/>
        <c:axId val="771917471"/>
        <c:axId val="771915551"/>
      </c:barChart>
      <c:catAx>
        <c:axId val="77191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crossAx val="771915551"/>
        <c:crosses val="autoZero"/>
        <c:auto val="1"/>
        <c:lblAlgn val="ctr"/>
        <c:lblOffset val="100"/>
        <c:noMultiLvlLbl val="0"/>
      </c:catAx>
      <c:valAx>
        <c:axId val="771915551"/>
        <c:scaling>
          <c:orientation val="minMax"/>
        </c:scaling>
        <c:delete val="1"/>
        <c:axPos val="l"/>
        <c:numFmt formatCode="General" sourceLinked="1"/>
        <c:majorTickMark val="none"/>
        <c:minorTickMark val="none"/>
        <c:tickLblPos val="nextTo"/>
        <c:crossAx val="771917471"/>
        <c:crosses val="autoZero"/>
        <c:crossBetween val="between"/>
      </c:valAx>
      <c:spPr>
        <a:noFill/>
        <a:ln>
          <a:noFill/>
        </a:ln>
        <a:effectLst/>
      </c:spPr>
    </c:plotArea>
    <c:legend>
      <c:legendPos val="t"/>
      <c:layout>
        <c:manualLayout>
          <c:xMode val="edge"/>
          <c:yMode val="edge"/>
          <c:x val="0.24932030127868279"/>
          <c:y val="0.88562110325721533"/>
          <c:w val="0.52271487125591165"/>
          <c:h val="0.112335868691864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legend>
    <c:plotVisOnly val="1"/>
    <c:dispBlanksAs val="gap"/>
    <c:showDLblsOverMax val="0"/>
  </c:chart>
  <c:spPr>
    <a:noFill/>
    <a:ln>
      <a:noFill/>
    </a:ln>
    <a:effectLst/>
  </c:spPr>
  <c:txPr>
    <a:bodyPr/>
    <a:lstStyle/>
    <a:p>
      <a:pPr>
        <a:defRPr>
          <a:latin typeface="Heebo" pitchFamily="2" charset="-79"/>
          <a:cs typeface="Heebo" pitchFamily="2" charset="-79"/>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ebo" pitchFamily="2" charset="-79"/>
                <a:ea typeface="+mn-ea"/>
                <a:cs typeface="Heebo" pitchFamily="2" charset="-79"/>
              </a:defRPr>
            </a:pPr>
            <a:r>
              <a:rPr lang="he-IL" b="1"/>
              <a:t>סקר סיום</a:t>
            </a:r>
          </a:p>
          <a:p>
            <a:pPr>
              <a:defRPr b="1"/>
            </a:pPr>
            <a:r>
              <a:rPr lang="en-US" b="1"/>
              <a:t>N</a:t>
            </a:r>
            <a:r>
              <a:rPr lang="he-IL" b="1"/>
              <a:t>=24</a:t>
            </a:r>
            <a:endParaRPr lang="en-US" b="1"/>
          </a:p>
        </c:rich>
      </c:tx>
      <c:layout>
        <c:manualLayout>
          <c:xMode val="edge"/>
          <c:yMode val="edge"/>
          <c:x val="0.53244073031716332"/>
          <c:y val="1.12452075050691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ebo" pitchFamily="2" charset="-79"/>
              <a:ea typeface="+mn-ea"/>
              <a:cs typeface="Heebo" pitchFamily="2" charset="-79"/>
            </a:defRPr>
          </a:pPr>
          <a:endParaRPr lang="en-IL"/>
        </a:p>
      </c:txPr>
    </c:title>
    <c:autoTitleDeleted val="0"/>
    <c:plotArea>
      <c:layout>
        <c:manualLayout>
          <c:layoutTarget val="inner"/>
          <c:xMode val="edge"/>
          <c:yMode val="edge"/>
          <c:x val="1.867782433810854E-2"/>
          <c:y val="0.11616299352736481"/>
          <c:w val="0.84257262343594219"/>
          <c:h val="0.78861754783640436"/>
        </c:manualLayout>
      </c:layout>
      <c:barChart>
        <c:barDir val="bar"/>
        <c:grouping val="stacked"/>
        <c:varyColors val="0"/>
        <c:ser>
          <c:idx val="0"/>
          <c:order val="0"/>
          <c:tx>
            <c:strRef>
              <c:f>עיבודים!$A$132</c:f>
              <c:strCache>
                <c:ptCount val="1"/>
                <c:pt idx="0">
                  <c:v>כלל לא</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עיבודים!$B$131:$E$131</c:f>
              <c:strCache>
                <c:ptCount val="4"/>
                <c:pt idx="0">
                  <c:v>באיזו מידה הליך ההרשמה לסדנת "לילה לילה" היה פשוט ונוח?</c:v>
                </c:pt>
                <c:pt idx="1">
                  <c:v>באיזו מידה התנאים הפיזיים של המרחב שבו התקיימה הסדנה היו נוחים עבורך?</c:v>
                </c:pt>
                <c:pt idx="2">
                  <c:v>באיזו מידה נהנת מהסדנה?</c:v>
                </c:pt>
                <c:pt idx="3">
                  <c:v>באיזו מידה תמליץ/תמליצי להורים אחרים להשתתף בסדנה זו?</c:v>
                </c:pt>
              </c:strCache>
            </c:strRef>
          </c:cat>
          <c:val>
            <c:numRef>
              <c:f>עיבודים!$B$132:$E$132</c:f>
              <c:numCache>
                <c:formatCode>General</c:formatCode>
                <c:ptCount val="4"/>
              </c:numCache>
            </c:numRef>
          </c:val>
          <c:extLst>
            <c:ext xmlns:c16="http://schemas.microsoft.com/office/drawing/2014/chart" uri="{C3380CC4-5D6E-409C-BE32-E72D297353CC}">
              <c16:uniqueId val="{00000000-BD2E-4D4D-A1C1-338CFC8C649F}"/>
            </c:ext>
          </c:extLst>
        </c:ser>
        <c:ser>
          <c:idx val="1"/>
          <c:order val="1"/>
          <c:tx>
            <c:strRef>
              <c:f>עיבודים!$A$133</c:f>
              <c:strCache>
                <c:ptCount val="1"/>
                <c:pt idx="0">
                  <c:v>ציון 2</c:v>
                </c:pt>
              </c:strCache>
            </c:strRef>
          </c:tx>
          <c:spPr>
            <a:solidFill>
              <a:srgbClr val="D38CA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עיבודים!$B$131:$E$131</c:f>
              <c:strCache>
                <c:ptCount val="4"/>
                <c:pt idx="0">
                  <c:v>באיזו מידה הליך ההרשמה לסדנת "לילה לילה" היה פשוט ונוח?</c:v>
                </c:pt>
                <c:pt idx="1">
                  <c:v>באיזו מידה התנאים הפיזיים של המרחב שבו התקיימה הסדנה היו נוחים עבורך?</c:v>
                </c:pt>
                <c:pt idx="2">
                  <c:v>באיזו מידה נהנת מהסדנה?</c:v>
                </c:pt>
                <c:pt idx="3">
                  <c:v>באיזו מידה תמליץ/תמליצי להורים אחרים להשתתף בסדנה זו?</c:v>
                </c:pt>
              </c:strCache>
            </c:strRef>
          </c:cat>
          <c:val>
            <c:numRef>
              <c:f>עיבודים!$B$133:$E$133</c:f>
              <c:numCache>
                <c:formatCode>0%</c:formatCode>
                <c:ptCount val="4"/>
                <c:pt idx="1">
                  <c:v>4.1666666666666664E-2</c:v>
                </c:pt>
              </c:numCache>
            </c:numRef>
          </c:val>
          <c:extLst>
            <c:ext xmlns:c16="http://schemas.microsoft.com/office/drawing/2014/chart" uri="{C3380CC4-5D6E-409C-BE32-E72D297353CC}">
              <c16:uniqueId val="{00000001-BD2E-4D4D-A1C1-338CFC8C649F}"/>
            </c:ext>
          </c:extLst>
        </c:ser>
        <c:ser>
          <c:idx val="2"/>
          <c:order val="2"/>
          <c:tx>
            <c:strRef>
              <c:f>עיבודים!$A$134</c:f>
              <c:strCache>
                <c:ptCount val="1"/>
                <c:pt idx="0">
                  <c:v>ציון 3</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עיבודים!$B$131:$E$131</c:f>
              <c:strCache>
                <c:ptCount val="4"/>
                <c:pt idx="0">
                  <c:v>באיזו מידה הליך ההרשמה לסדנת "לילה לילה" היה פשוט ונוח?</c:v>
                </c:pt>
                <c:pt idx="1">
                  <c:v>באיזו מידה התנאים הפיזיים של המרחב שבו התקיימה הסדנה היו נוחים עבורך?</c:v>
                </c:pt>
                <c:pt idx="2">
                  <c:v>באיזו מידה נהנת מהסדנה?</c:v>
                </c:pt>
                <c:pt idx="3">
                  <c:v>באיזו מידה תמליץ/תמליצי להורים אחרים להשתתף בסדנה זו?</c:v>
                </c:pt>
              </c:strCache>
            </c:strRef>
          </c:cat>
          <c:val>
            <c:numRef>
              <c:f>עיבודים!$B$134:$E$134</c:f>
              <c:numCache>
                <c:formatCode>0%</c:formatCode>
                <c:ptCount val="4"/>
                <c:pt idx="0">
                  <c:v>4.1666666666666664E-2</c:v>
                </c:pt>
                <c:pt idx="1">
                  <c:v>4.1666666666666664E-2</c:v>
                </c:pt>
              </c:numCache>
            </c:numRef>
          </c:val>
          <c:extLst>
            <c:ext xmlns:c16="http://schemas.microsoft.com/office/drawing/2014/chart" uri="{C3380CC4-5D6E-409C-BE32-E72D297353CC}">
              <c16:uniqueId val="{00000002-BD2E-4D4D-A1C1-338CFC8C649F}"/>
            </c:ext>
          </c:extLst>
        </c:ser>
        <c:ser>
          <c:idx val="3"/>
          <c:order val="3"/>
          <c:tx>
            <c:strRef>
              <c:f>עיבודים!$A$135</c:f>
              <c:strCache>
                <c:ptCount val="1"/>
                <c:pt idx="0">
                  <c:v>ציון 4</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עיבודים!$B$131:$E$131</c:f>
              <c:strCache>
                <c:ptCount val="4"/>
                <c:pt idx="0">
                  <c:v>באיזו מידה הליך ההרשמה לסדנת "לילה לילה" היה פשוט ונוח?</c:v>
                </c:pt>
                <c:pt idx="1">
                  <c:v>באיזו מידה התנאים הפיזיים של המרחב שבו התקיימה הסדנה היו נוחים עבורך?</c:v>
                </c:pt>
                <c:pt idx="2">
                  <c:v>באיזו מידה נהנת מהסדנה?</c:v>
                </c:pt>
                <c:pt idx="3">
                  <c:v>באיזו מידה תמליץ/תמליצי להורים אחרים להשתתף בסדנה זו?</c:v>
                </c:pt>
              </c:strCache>
            </c:strRef>
          </c:cat>
          <c:val>
            <c:numRef>
              <c:f>עיבודים!$B$135:$E$135</c:f>
              <c:numCache>
                <c:formatCode>0%</c:formatCode>
                <c:ptCount val="4"/>
                <c:pt idx="0">
                  <c:v>4.1666666666666664E-2</c:v>
                </c:pt>
                <c:pt idx="1">
                  <c:v>0.125</c:v>
                </c:pt>
              </c:numCache>
            </c:numRef>
          </c:val>
          <c:extLst>
            <c:ext xmlns:c16="http://schemas.microsoft.com/office/drawing/2014/chart" uri="{C3380CC4-5D6E-409C-BE32-E72D297353CC}">
              <c16:uniqueId val="{00000003-BD2E-4D4D-A1C1-338CFC8C649F}"/>
            </c:ext>
          </c:extLst>
        </c:ser>
        <c:ser>
          <c:idx val="4"/>
          <c:order val="4"/>
          <c:tx>
            <c:strRef>
              <c:f>עיבודים!$A$136</c:f>
              <c:strCache>
                <c:ptCount val="1"/>
                <c:pt idx="0">
                  <c:v>ציון 5</c:v>
                </c:pt>
              </c:strCache>
            </c:strRef>
          </c:tx>
          <c:spPr>
            <a:solidFill>
              <a:srgbClr val="B3ECE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עיבודים!$B$131:$E$131</c:f>
              <c:strCache>
                <c:ptCount val="4"/>
                <c:pt idx="0">
                  <c:v>באיזו מידה הליך ההרשמה לסדנת "לילה לילה" היה פשוט ונוח?</c:v>
                </c:pt>
                <c:pt idx="1">
                  <c:v>באיזו מידה התנאים הפיזיים של המרחב שבו התקיימה הסדנה היו נוחים עבורך?</c:v>
                </c:pt>
                <c:pt idx="2">
                  <c:v>באיזו מידה נהנת מהסדנה?</c:v>
                </c:pt>
                <c:pt idx="3">
                  <c:v>באיזו מידה תמליץ/תמליצי להורים אחרים להשתתף בסדנה זו?</c:v>
                </c:pt>
              </c:strCache>
            </c:strRef>
          </c:cat>
          <c:val>
            <c:numRef>
              <c:f>עיבודים!$B$136:$E$136</c:f>
              <c:numCache>
                <c:formatCode>0%</c:formatCode>
                <c:ptCount val="4"/>
                <c:pt idx="0">
                  <c:v>0.20833333333333334</c:v>
                </c:pt>
                <c:pt idx="1">
                  <c:v>4.1666666666666664E-2</c:v>
                </c:pt>
                <c:pt idx="2">
                  <c:v>4.1666666666666664E-2</c:v>
                </c:pt>
              </c:numCache>
            </c:numRef>
          </c:val>
          <c:extLst>
            <c:ext xmlns:c16="http://schemas.microsoft.com/office/drawing/2014/chart" uri="{C3380CC4-5D6E-409C-BE32-E72D297353CC}">
              <c16:uniqueId val="{00000004-BD2E-4D4D-A1C1-338CFC8C649F}"/>
            </c:ext>
          </c:extLst>
        </c:ser>
        <c:ser>
          <c:idx val="5"/>
          <c:order val="5"/>
          <c:tx>
            <c:strRef>
              <c:f>עיבודים!$A$137</c:f>
              <c:strCache>
                <c:ptCount val="1"/>
                <c:pt idx="0">
                  <c:v>ציון 6</c:v>
                </c:pt>
              </c:strCache>
            </c:strRef>
          </c:tx>
          <c:spPr>
            <a:solidFill>
              <a:srgbClr val="46BCC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עיבודים!$B$131:$E$131</c:f>
              <c:strCache>
                <c:ptCount val="4"/>
                <c:pt idx="0">
                  <c:v>באיזו מידה הליך ההרשמה לסדנת "לילה לילה" היה פשוט ונוח?</c:v>
                </c:pt>
                <c:pt idx="1">
                  <c:v>באיזו מידה התנאים הפיזיים של המרחב שבו התקיימה הסדנה היו נוחים עבורך?</c:v>
                </c:pt>
                <c:pt idx="2">
                  <c:v>באיזו מידה נהנת מהסדנה?</c:v>
                </c:pt>
                <c:pt idx="3">
                  <c:v>באיזו מידה תמליץ/תמליצי להורים אחרים להשתתף בסדנה זו?</c:v>
                </c:pt>
              </c:strCache>
            </c:strRef>
          </c:cat>
          <c:val>
            <c:numRef>
              <c:f>עיבודים!$B$137:$E$137</c:f>
              <c:numCache>
                <c:formatCode>General</c:formatCode>
                <c:ptCount val="4"/>
                <c:pt idx="0" formatCode="0%">
                  <c:v>4.1666666666666664E-2</c:v>
                </c:pt>
                <c:pt idx="2" formatCode="0%">
                  <c:v>8.3333333333333329E-2</c:v>
                </c:pt>
                <c:pt idx="3" formatCode="0%">
                  <c:v>0.16666666666666666</c:v>
                </c:pt>
              </c:numCache>
            </c:numRef>
          </c:val>
          <c:extLst>
            <c:ext xmlns:c16="http://schemas.microsoft.com/office/drawing/2014/chart" uri="{C3380CC4-5D6E-409C-BE32-E72D297353CC}">
              <c16:uniqueId val="{00000005-BD2E-4D4D-A1C1-338CFC8C649F}"/>
            </c:ext>
          </c:extLst>
        </c:ser>
        <c:ser>
          <c:idx val="6"/>
          <c:order val="6"/>
          <c:tx>
            <c:strRef>
              <c:f>עיבודים!$A$138</c:f>
              <c:strCache>
                <c:ptCount val="1"/>
                <c:pt idx="0">
                  <c:v>במידה רבה מאוד</c:v>
                </c:pt>
              </c:strCache>
            </c:strRef>
          </c:tx>
          <c:spPr>
            <a:solidFill>
              <a:srgbClr val="37929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עיבודים!$B$131:$E$131</c:f>
              <c:strCache>
                <c:ptCount val="4"/>
                <c:pt idx="0">
                  <c:v>באיזו מידה הליך ההרשמה לסדנת "לילה לילה" היה פשוט ונוח?</c:v>
                </c:pt>
                <c:pt idx="1">
                  <c:v>באיזו מידה התנאים הפיזיים של המרחב שבו התקיימה הסדנה היו נוחים עבורך?</c:v>
                </c:pt>
                <c:pt idx="2">
                  <c:v>באיזו מידה נהנת מהסדנה?</c:v>
                </c:pt>
                <c:pt idx="3">
                  <c:v>באיזו מידה תמליץ/תמליצי להורים אחרים להשתתף בסדנה זו?</c:v>
                </c:pt>
              </c:strCache>
            </c:strRef>
          </c:cat>
          <c:val>
            <c:numRef>
              <c:f>עיבודים!$B$138:$E$138</c:f>
              <c:numCache>
                <c:formatCode>0%</c:formatCode>
                <c:ptCount val="4"/>
                <c:pt idx="0">
                  <c:v>0.66666666666666663</c:v>
                </c:pt>
                <c:pt idx="1">
                  <c:v>0.75</c:v>
                </c:pt>
                <c:pt idx="2">
                  <c:v>0.875</c:v>
                </c:pt>
                <c:pt idx="3">
                  <c:v>0.83333333333333337</c:v>
                </c:pt>
              </c:numCache>
            </c:numRef>
          </c:val>
          <c:extLst>
            <c:ext xmlns:c16="http://schemas.microsoft.com/office/drawing/2014/chart" uri="{C3380CC4-5D6E-409C-BE32-E72D297353CC}">
              <c16:uniqueId val="{00000006-BD2E-4D4D-A1C1-338CFC8C649F}"/>
            </c:ext>
          </c:extLst>
        </c:ser>
        <c:dLbls>
          <c:dLblPos val="ctr"/>
          <c:showLegendKey val="0"/>
          <c:showVal val="1"/>
          <c:showCatName val="0"/>
          <c:showSerName val="0"/>
          <c:showPercent val="0"/>
          <c:showBubbleSize val="0"/>
        </c:dLbls>
        <c:gapWidth val="150"/>
        <c:overlap val="100"/>
        <c:axId val="1147764223"/>
        <c:axId val="1147760863"/>
      </c:barChart>
      <c:catAx>
        <c:axId val="1147764223"/>
        <c:scaling>
          <c:orientation val="maxMin"/>
        </c:scaling>
        <c:delete val="1"/>
        <c:axPos val="r"/>
        <c:numFmt formatCode="General" sourceLinked="1"/>
        <c:majorTickMark val="none"/>
        <c:minorTickMark val="none"/>
        <c:tickLblPos val="nextTo"/>
        <c:crossAx val="1147760863"/>
        <c:crosses val="autoZero"/>
        <c:auto val="1"/>
        <c:lblAlgn val="ctr"/>
        <c:lblOffset val="100"/>
        <c:noMultiLvlLbl val="0"/>
      </c:catAx>
      <c:valAx>
        <c:axId val="1147760863"/>
        <c:scaling>
          <c:orientation val="maxMin"/>
          <c:max val="1"/>
        </c:scaling>
        <c:delete val="1"/>
        <c:axPos val="t"/>
        <c:numFmt formatCode="General" sourceLinked="1"/>
        <c:majorTickMark val="out"/>
        <c:minorTickMark val="none"/>
        <c:tickLblPos val="nextTo"/>
        <c:crossAx val="1147764223"/>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Heebo" pitchFamily="2" charset="-79"/>
          <a:cs typeface="Heebo" pitchFamily="2" charset="-79"/>
        </a:defRPr>
      </a:pPr>
      <a:endParaRPr lang="en-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71418942969798E-2"/>
          <c:y val="0.18827160282174418"/>
          <c:w val="0.60765726203171433"/>
          <c:h val="0.80530493119478386"/>
        </c:manualLayout>
      </c:layout>
      <c:barChart>
        <c:barDir val="bar"/>
        <c:grouping val="clustered"/>
        <c:varyColors val="0"/>
        <c:ser>
          <c:idx val="0"/>
          <c:order val="0"/>
          <c:tx>
            <c:strRef>
              <c:f>עיבודים!$B$12</c:f>
              <c:strCache>
                <c:ptCount val="1"/>
                <c:pt idx="0">
                  <c:v>תרומה
N=24</c:v>
                </c:pt>
              </c:strCache>
            </c:strRef>
          </c:tx>
          <c:spPr>
            <a:solidFill>
              <a:srgbClr val="CD4E8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עיבודים!$A$13:$A$20</c:f>
              <c:strCache>
                <c:ptCount val="8"/>
                <c:pt idx="0">
                  <c:v>הזדמנות לבילוי ולחיזוק הקשר עם בן/בת הזוג</c:v>
                </c:pt>
                <c:pt idx="1">
                  <c:v>הזדמנות לבטא חוויות, תחושות ורגשות באופן יצירתי</c:v>
                </c:pt>
                <c:pt idx="2">
                  <c:v>חוויה ייחודית ומעניינת</c:v>
                </c:pt>
                <c:pt idx="3">
                  <c:v>התנסות ביצירת שיר בעזרת גורם מקצועי </c:v>
                </c:pt>
                <c:pt idx="4">
                  <c:v>העמקת החיבור והקשר עם התינוק/ת שלי</c:v>
                </c:pt>
                <c:pt idx="5">
                  <c:v>הזדמנות להתאוורר מהשגרה</c:v>
                </c:pt>
                <c:pt idx="6">
                  <c:v>היכרות עם עוד הורים לתינוקות ויצירת קשרים חדשים*</c:v>
                </c:pt>
                <c:pt idx="7">
                  <c:v>תרומה להתפתחות התינוק/ת שלי </c:v>
                </c:pt>
              </c:strCache>
            </c:strRef>
          </c:cat>
          <c:val>
            <c:numRef>
              <c:f>עיבודים!$B$13:$B$20</c:f>
              <c:numCache>
                <c:formatCode>0%</c:formatCode>
                <c:ptCount val="8"/>
                <c:pt idx="0">
                  <c:v>0.83333333333333337</c:v>
                </c:pt>
                <c:pt idx="1">
                  <c:v>0.83333333333333337</c:v>
                </c:pt>
                <c:pt idx="2">
                  <c:v>0.79166666666666663</c:v>
                </c:pt>
                <c:pt idx="3">
                  <c:v>0.75</c:v>
                </c:pt>
                <c:pt idx="4">
                  <c:v>0.58333333333333337</c:v>
                </c:pt>
                <c:pt idx="5">
                  <c:v>0.54166666666666663</c:v>
                </c:pt>
                <c:pt idx="6">
                  <c:v>0.29166666666666669</c:v>
                </c:pt>
                <c:pt idx="7">
                  <c:v>0.125</c:v>
                </c:pt>
              </c:numCache>
            </c:numRef>
          </c:val>
          <c:extLst>
            <c:ext xmlns:c16="http://schemas.microsoft.com/office/drawing/2014/chart" uri="{C3380CC4-5D6E-409C-BE32-E72D297353CC}">
              <c16:uniqueId val="{00000000-57FE-413C-8B5E-51890163FE84}"/>
            </c:ext>
          </c:extLst>
        </c:ser>
        <c:ser>
          <c:idx val="1"/>
          <c:order val="1"/>
          <c:tx>
            <c:strRef>
              <c:f>עיבודים!$C$12</c:f>
              <c:strCache>
                <c:ptCount val="1"/>
                <c:pt idx="0">
                  <c:v>ציפיות
N=19</c:v>
                </c:pt>
              </c:strCache>
            </c:strRef>
          </c:tx>
          <c:spPr>
            <a:solidFill>
              <a:srgbClr val="40A8AD">
                <a:alpha val="43158"/>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עיבודים!$A$13:$A$20</c:f>
              <c:strCache>
                <c:ptCount val="8"/>
                <c:pt idx="0">
                  <c:v>הזדמנות לבילוי ולחיזוק הקשר עם בן/בת הזוג</c:v>
                </c:pt>
                <c:pt idx="1">
                  <c:v>הזדמנות לבטא חוויות, תחושות ורגשות באופן יצירתי</c:v>
                </c:pt>
                <c:pt idx="2">
                  <c:v>חוויה ייחודית ומעניינת</c:v>
                </c:pt>
                <c:pt idx="3">
                  <c:v>התנסות ביצירת שיר בעזרת גורם מקצועי </c:v>
                </c:pt>
                <c:pt idx="4">
                  <c:v>העמקת החיבור והקשר עם התינוק/ת שלי</c:v>
                </c:pt>
                <c:pt idx="5">
                  <c:v>הזדמנות להתאוורר מהשגרה</c:v>
                </c:pt>
                <c:pt idx="6">
                  <c:v>היכרות עם עוד הורים לתינוקות ויצירת קשרים חדשים*</c:v>
                </c:pt>
                <c:pt idx="7">
                  <c:v>תרומה להתפתחות התינוק/ת שלי </c:v>
                </c:pt>
              </c:strCache>
            </c:strRef>
          </c:cat>
          <c:val>
            <c:numRef>
              <c:f>עיבודים!$C$13:$C$20</c:f>
              <c:numCache>
                <c:formatCode>0%</c:formatCode>
                <c:ptCount val="8"/>
                <c:pt idx="0">
                  <c:v>0.26315789473684209</c:v>
                </c:pt>
                <c:pt idx="1">
                  <c:v>0.63157894736842102</c:v>
                </c:pt>
                <c:pt idx="2">
                  <c:v>0.78947368421052633</c:v>
                </c:pt>
                <c:pt idx="3">
                  <c:v>0.63157894736842102</c:v>
                </c:pt>
                <c:pt idx="4">
                  <c:v>0.47368421052631576</c:v>
                </c:pt>
                <c:pt idx="5">
                  <c:v>0.31578947368421051</c:v>
                </c:pt>
                <c:pt idx="6">
                  <c:v>0.15789473684210525</c:v>
                </c:pt>
                <c:pt idx="7">
                  <c:v>0.36842105263157893</c:v>
                </c:pt>
              </c:numCache>
            </c:numRef>
          </c:val>
          <c:extLst>
            <c:ext xmlns:c16="http://schemas.microsoft.com/office/drawing/2014/chart" uri="{C3380CC4-5D6E-409C-BE32-E72D297353CC}">
              <c16:uniqueId val="{00000001-57FE-413C-8B5E-51890163FE84}"/>
            </c:ext>
          </c:extLst>
        </c:ser>
        <c:dLbls>
          <c:dLblPos val="outEnd"/>
          <c:showLegendKey val="0"/>
          <c:showVal val="1"/>
          <c:showCatName val="0"/>
          <c:showSerName val="0"/>
          <c:showPercent val="0"/>
          <c:showBubbleSize val="0"/>
        </c:dLbls>
        <c:gapWidth val="89"/>
        <c:axId val="1243399679"/>
        <c:axId val="1243399199"/>
      </c:barChart>
      <c:catAx>
        <c:axId val="1243399679"/>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crossAx val="1243399199"/>
        <c:crosses val="autoZero"/>
        <c:auto val="1"/>
        <c:lblAlgn val="ctr"/>
        <c:lblOffset val="100"/>
        <c:noMultiLvlLbl val="0"/>
      </c:catAx>
      <c:valAx>
        <c:axId val="1243399199"/>
        <c:scaling>
          <c:orientation val="maxMin"/>
          <c:max val="1"/>
        </c:scaling>
        <c:delete val="1"/>
        <c:axPos val="t"/>
        <c:numFmt formatCode="0%" sourceLinked="1"/>
        <c:majorTickMark val="out"/>
        <c:minorTickMark val="none"/>
        <c:tickLblPos val="nextTo"/>
        <c:crossAx val="1243399679"/>
        <c:crosses val="autoZero"/>
        <c:crossBetween val="between"/>
      </c:valAx>
      <c:spPr>
        <a:noFill/>
        <a:ln>
          <a:noFill/>
        </a:ln>
        <a:effectLst/>
      </c:spPr>
    </c:plotArea>
    <c:legend>
      <c:legendPos val="b"/>
      <c:layout>
        <c:manualLayout>
          <c:xMode val="edge"/>
          <c:yMode val="edge"/>
          <c:x val="2.0503388407131486E-2"/>
          <c:y val="0.76216134852326112"/>
          <c:w val="0.14413631964433282"/>
          <c:h val="0.112180839990756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ebo" pitchFamily="2" charset="-79"/>
          <a:cs typeface="Heebo" pitchFamily="2" charset="-79"/>
        </a:defRPr>
      </a:pPr>
      <a:endParaRPr lang="en-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ebo" pitchFamily="2" charset="-79"/>
                <a:ea typeface="+mn-ea"/>
                <a:cs typeface="Heebo" pitchFamily="2" charset="-79"/>
              </a:defRPr>
            </a:pPr>
            <a:r>
              <a:rPr lang="he-IL" b="1"/>
              <a:t>סקר סיום</a:t>
            </a:r>
          </a:p>
          <a:p>
            <a:pPr>
              <a:defRPr b="1"/>
            </a:pPr>
            <a:r>
              <a:rPr lang="en-US" b="1"/>
              <a:t>N</a:t>
            </a:r>
            <a:r>
              <a:rPr lang="he-IL" b="1"/>
              <a:t>=24</a:t>
            </a:r>
            <a:endParaRPr lang="en-US" b="1"/>
          </a:p>
        </c:rich>
      </c:tx>
      <c:layout>
        <c:manualLayout>
          <c:xMode val="edge"/>
          <c:yMode val="edge"/>
          <c:x val="0.61027473002417343"/>
          <c:y val="1.521163941946634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ebo" pitchFamily="2" charset="-79"/>
              <a:ea typeface="+mn-ea"/>
              <a:cs typeface="Heebo" pitchFamily="2" charset="-79"/>
            </a:defRPr>
          </a:pPr>
          <a:endParaRPr lang="en-IL"/>
        </a:p>
      </c:txPr>
    </c:title>
    <c:autoTitleDeleted val="0"/>
    <c:plotArea>
      <c:layout>
        <c:manualLayout>
          <c:layoutTarget val="inner"/>
          <c:xMode val="edge"/>
          <c:yMode val="edge"/>
          <c:x val="4.1640213059586935E-2"/>
          <c:y val="0.13279761213194122"/>
          <c:w val="0.95835978694041302"/>
          <c:h val="0.66130574727905855"/>
        </c:manualLayout>
      </c:layout>
      <c:barChart>
        <c:barDir val="bar"/>
        <c:grouping val="stacked"/>
        <c:varyColors val="0"/>
        <c:ser>
          <c:idx val="0"/>
          <c:order val="0"/>
          <c:tx>
            <c:strRef>
              <c:f>עיבודים!$A$143</c:f>
              <c:strCache>
                <c:ptCount val="1"/>
                <c:pt idx="0">
                  <c:v>כלל לא</c:v>
                </c:pt>
              </c:strCache>
            </c:strRef>
          </c:tx>
          <c:spPr>
            <a:solidFill>
              <a:srgbClr val="CD4E86"/>
            </a:solidFill>
            <a:ln>
              <a:noFill/>
            </a:ln>
            <a:effectLst/>
          </c:spPr>
          <c:invertIfNegative val="0"/>
          <c:dLbls>
            <c:dLbl>
              <c:idx val="2"/>
              <c:layout>
                <c:manualLayout>
                  <c:x val="0"/>
                  <c:y val="-2.17309134563796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3E-D54E-A76F-017B4045C13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עיבודים!$B$142:$F$142</c:f>
              <c:strCache>
                <c:ptCount val="5"/>
                <c:pt idx="0">
                  <c:v>באיזו מידה הרגשת בנוח לשתף את המוזיקאי/ת בחוויות, תחושות ורגשות? </c:v>
                </c:pt>
                <c:pt idx="1">
                  <c:v>באיזו מידה התקיים שיתוף פעולה פורה בינך לבין המוזיקאי/ת במסגרת העבודה על השיר?</c:v>
                </c:pt>
                <c:pt idx="2">
                  <c:v>באיזו מידה משימת הכתיבה המקדימה שקיבלת סייעה לך להתכונן לסדנה ותרמה לכתיבת השיר?</c:v>
                </c:pt>
                <c:pt idx="3">
                  <c:v>באיזו מידה המפגש הקבוצתי סייע לך להתחבר לתהליך הכתיבה של השיר?*</c:v>
                </c:pt>
                <c:pt idx="4">
                  <c:v>באיזו מידה מעורבותה של מנחת הכתיבה תרמה לכתיבת השיר?*</c:v>
                </c:pt>
              </c:strCache>
            </c:strRef>
          </c:cat>
          <c:val>
            <c:numRef>
              <c:f>עיבודים!$B$143:$F$143</c:f>
              <c:numCache>
                <c:formatCode>General</c:formatCode>
                <c:ptCount val="5"/>
                <c:pt idx="2" formatCode="0%">
                  <c:v>4.1666666666666664E-2</c:v>
                </c:pt>
                <c:pt idx="3" formatCode="0%">
                  <c:v>0.05</c:v>
                </c:pt>
                <c:pt idx="4" formatCode="0%">
                  <c:v>0.05</c:v>
                </c:pt>
              </c:numCache>
            </c:numRef>
          </c:val>
          <c:extLst>
            <c:ext xmlns:c16="http://schemas.microsoft.com/office/drawing/2014/chart" uri="{C3380CC4-5D6E-409C-BE32-E72D297353CC}">
              <c16:uniqueId val="{00000000-901A-4220-A89F-1E81472436F9}"/>
            </c:ext>
          </c:extLst>
        </c:ser>
        <c:ser>
          <c:idx val="1"/>
          <c:order val="1"/>
          <c:tx>
            <c:strRef>
              <c:f>עיבודים!$A$144</c:f>
              <c:strCache>
                <c:ptCount val="1"/>
                <c:pt idx="0">
                  <c:v>ציון 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עיבודים!$B$142:$F$142</c:f>
              <c:strCache>
                <c:ptCount val="5"/>
                <c:pt idx="0">
                  <c:v>באיזו מידה הרגשת בנוח לשתף את המוזיקאי/ת בחוויות, תחושות ורגשות? </c:v>
                </c:pt>
                <c:pt idx="1">
                  <c:v>באיזו מידה התקיים שיתוף פעולה פורה בינך לבין המוזיקאי/ת במסגרת העבודה על השיר?</c:v>
                </c:pt>
                <c:pt idx="2">
                  <c:v>באיזו מידה משימת הכתיבה המקדימה שקיבלת סייעה לך להתכונן לסדנה ותרמה לכתיבת השיר?</c:v>
                </c:pt>
                <c:pt idx="3">
                  <c:v>באיזו מידה המפגש הקבוצתי סייע לך להתחבר לתהליך הכתיבה של השיר?*</c:v>
                </c:pt>
                <c:pt idx="4">
                  <c:v>באיזו מידה מעורבותה של מנחת הכתיבה תרמה לכתיבת השיר?*</c:v>
                </c:pt>
              </c:strCache>
            </c:strRef>
          </c:cat>
          <c:val>
            <c:numRef>
              <c:f>עיבודים!$B$144:$F$144</c:f>
              <c:numCache>
                <c:formatCode>General</c:formatCode>
                <c:ptCount val="5"/>
              </c:numCache>
            </c:numRef>
          </c:val>
          <c:extLst>
            <c:ext xmlns:c16="http://schemas.microsoft.com/office/drawing/2014/chart" uri="{C3380CC4-5D6E-409C-BE32-E72D297353CC}">
              <c16:uniqueId val="{00000001-901A-4220-A89F-1E81472436F9}"/>
            </c:ext>
          </c:extLst>
        </c:ser>
        <c:ser>
          <c:idx val="2"/>
          <c:order val="2"/>
          <c:tx>
            <c:strRef>
              <c:f>עיבודים!$A$145</c:f>
              <c:strCache>
                <c:ptCount val="1"/>
                <c:pt idx="0">
                  <c:v>ציון 3</c:v>
                </c:pt>
              </c:strCache>
            </c:strRef>
          </c:tx>
          <c:spPr>
            <a:solidFill>
              <a:srgbClr val="E7B2CA"/>
            </a:solidFill>
            <a:ln>
              <a:noFill/>
            </a:ln>
            <a:effectLst/>
          </c:spPr>
          <c:invertIfNegative val="0"/>
          <c:dPt>
            <c:idx val="2"/>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0-C3BE-4A1F-BE93-EE0A18DFC33A}"/>
              </c:ext>
            </c:extLst>
          </c:dPt>
          <c:dPt>
            <c:idx val="3"/>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C3BE-4A1F-BE93-EE0A18DFC33A}"/>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עיבודים!$B$142:$F$142</c:f>
              <c:strCache>
                <c:ptCount val="5"/>
                <c:pt idx="0">
                  <c:v>באיזו מידה הרגשת בנוח לשתף את המוזיקאי/ת בחוויות, תחושות ורגשות? </c:v>
                </c:pt>
                <c:pt idx="1">
                  <c:v>באיזו מידה התקיים שיתוף פעולה פורה בינך לבין המוזיקאי/ת במסגרת העבודה על השיר?</c:v>
                </c:pt>
                <c:pt idx="2">
                  <c:v>באיזו מידה משימת הכתיבה המקדימה שקיבלת סייעה לך להתכונן לסדנה ותרמה לכתיבת השיר?</c:v>
                </c:pt>
                <c:pt idx="3">
                  <c:v>באיזו מידה המפגש הקבוצתי סייע לך להתחבר לתהליך הכתיבה של השיר?*</c:v>
                </c:pt>
                <c:pt idx="4">
                  <c:v>באיזו מידה מעורבותה של מנחת הכתיבה תרמה לכתיבת השיר?*</c:v>
                </c:pt>
              </c:strCache>
            </c:strRef>
          </c:cat>
          <c:val>
            <c:numRef>
              <c:f>עיבודים!$B$145:$F$145</c:f>
              <c:numCache>
                <c:formatCode>General</c:formatCode>
                <c:ptCount val="5"/>
                <c:pt idx="2" formatCode="0%">
                  <c:v>8.3333333333333329E-2</c:v>
                </c:pt>
                <c:pt idx="3" formatCode="0%">
                  <c:v>0.05</c:v>
                </c:pt>
              </c:numCache>
            </c:numRef>
          </c:val>
          <c:extLst>
            <c:ext xmlns:c16="http://schemas.microsoft.com/office/drawing/2014/chart" uri="{C3380CC4-5D6E-409C-BE32-E72D297353CC}">
              <c16:uniqueId val="{00000002-901A-4220-A89F-1E81472436F9}"/>
            </c:ext>
          </c:extLst>
        </c:ser>
        <c:ser>
          <c:idx val="3"/>
          <c:order val="3"/>
          <c:tx>
            <c:strRef>
              <c:f>עיבודים!$A$146</c:f>
              <c:strCache>
                <c:ptCount val="1"/>
                <c:pt idx="0">
                  <c:v>ציון 4</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עיבודים!$B$142:$F$142</c:f>
              <c:strCache>
                <c:ptCount val="5"/>
                <c:pt idx="0">
                  <c:v>באיזו מידה הרגשת בנוח לשתף את המוזיקאי/ת בחוויות, תחושות ורגשות? </c:v>
                </c:pt>
                <c:pt idx="1">
                  <c:v>באיזו מידה התקיים שיתוף פעולה פורה בינך לבין המוזיקאי/ת במסגרת העבודה על השיר?</c:v>
                </c:pt>
                <c:pt idx="2">
                  <c:v>באיזו מידה משימת הכתיבה המקדימה שקיבלת סייעה לך להתכונן לסדנה ותרמה לכתיבת השיר?</c:v>
                </c:pt>
                <c:pt idx="3">
                  <c:v>באיזו מידה המפגש הקבוצתי סייע לך להתחבר לתהליך הכתיבה של השיר?*</c:v>
                </c:pt>
                <c:pt idx="4">
                  <c:v>באיזו מידה מעורבותה של מנחת הכתיבה תרמה לכתיבת השיר?*</c:v>
                </c:pt>
              </c:strCache>
            </c:strRef>
          </c:cat>
          <c:val>
            <c:numRef>
              <c:f>עיבודים!$B$146:$F$146</c:f>
              <c:numCache>
                <c:formatCode>General</c:formatCode>
                <c:ptCount val="5"/>
                <c:pt idx="0" formatCode="0%">
                  <c:v>8.3333333333333329E-2</c:v>
                </c:pt>
                <c:pt idx="2" formatCode="0%">
                  <c:v>0.20833333333333334</c:v>
                </c:pt>
                <c:pt idx="3" formatCode="0%">
                  <c:v>0.2</c:v>
                </c:pt>
                <c:pt idx="4" formatCode="0%">
                  <c:v>0.05</c:v>
                </c:pt>
              </c:numCache>
            </c:numRef>
          </c:val>
          <c:extLst>
            <c:ext xmlns:c16="http://schemas.microsoft.com/office/drawing/2014/chart" uri="{C3380CC4-5D6E-409C-BE32-E72D297353CC}">
              <c16:uniqueId val="{00000003-901A-4220-A89F-1E81472436F9}"/>
            </c:ext>
          </c:extLst>
        </c:ser>
        <c:ser>
          <c:idx val="4"/>
          <c:order val="4"/>
          <c:tx>
            <c:strRef>
              <c:f>עיבודים!$A$147</c:f>
              <c:strCache>
                <c:ptCount val="1"/>
                <c:pt idx="0">
                  <c:v>ציון 5</c:v>
                </c:pt>
              </c:strCache>
            </c:strRef>
          </c:tx>
          <c:spPr>
            <a:solidFill>
              <a:srgbClr val="B3ECE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עיבודים!$B$142:$F$142</c:f>
              <c:strCache>
                <c:ptCount val="5"/>
                <c:pt idx="0">
                  <c:v>באיזו מידה הרגשת בנוח לשתף את המוזיקאי/ת בחוויות, תחושות ורגשות? </c:v>
                </c:pt>
                <c:pt idx="1">
                  <c:v>באיזו מידה התקיים שיתוף פעולה פורה בינך לבין המוזיקאי/ת במסגרת העבודה על השיר?</c:v>
                </c:pt>
                <c:pt idx="2">
                  <c:v>באיזו מידה משימת הכתיבה המקדימה שקיבלת סייעה לך להתכונן לסדנה ותרמה לכתיבת השיר?</c:v>
                </c:pt>
                <c:pt idx="3">
                  <c:v>באיזו מידה המפגש הקבוצתי סייע לך להתחבר לתהליך הכתיבה של השיר?*</c:v>
                </c:pt>
                <c:pt idx="4">
                  <c:v>באיזו מידה מעורבותה של מנחת הכתיבה תרמה לכתיבת השיר?*</c:v>
                </c:pt>
              </c:strCache>
            </c:strRef>
          </c:cat>
          <c:val>
            <c:numRef>
              <c:f>עיבודים!$B$147:$F$147</c:f>
              <c:numCache>
                <c:formatCode>0%</c:formatCode>
                <c:ptCount val="5"/>
                <c:pt idx="0">
                  <c:v>8.3333333333333329E-2</c:v>
                </c:pt>
                <c:pt idx="1">
                  <c:v>4.1666666666666664E-2</c:v>
                </c:pt>
                <c:pt idx="2">
                  <c:v>0.20833333333333334</c:v>
                </c:pt>
                <c:pt idx="3">
                  <c:v>0.2</c:v>
                </c:pt>
                <c:pt idx="4">
                  <c:v>0.2</c:v>
                </c:pt>
              </c:numCache>
            </c:numRef>
          </c:val>
          <c:extLst>
            <c:ext xmlns:c16="http://schemas.microsoft.com/office/drawing/2014/chart" uri="{C3380CC4-5D6E-409C-BE32-E72D297353CC}">
              <c16:uniqueId val="{00000004-901A-4220-A89F-1E81472436F9}"/>
            </c:ext>
          </c:extLst>
        </c:ser>
        <c:ser>
          <c:idx val="5"/>
          <c:order val="5"/>
          <c:tx>
            <c:strRef>
              <c:f>עיבודים!$A$148</c:f>
              <c:strCache>
                <c:ptCount val="1"/>
                <c:pt idx="0">
                  <c:v>ציון 6</c:v>
                </c:pt>
              </c:strCache>
            </c:strRef>
          </c:tx>
          <c:spPr>
            <a:solidFill>
              <a:srgbClr val="46BCC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עיבודים!$B$142:$F$142</c:f>
              <c:strCache>
                <c:ptCount val="5"/>
                <c:pt idx="0">
                  <c:v>באיזו מידה הרגשת בנוח לשתף את המוזיקאי/ת בחוויות, תחושות ורגשות? </c:v>
                </c:pt>
                <c:pt idx="1">
                  <c:v>באיזו מידה התקיים שיתוף פעולה פורה בינך לבין המוזיקאי/ת במסגרת העבודה על השיר?</c:v>
                </c:pt>
                <c:pt idx="2">
                  <c:v>באיזו מידה משימת הכתיבה המקדימה שקיבלת סייעה לך להתכונן לסדנה ותרמה לכתיבת השיר?</c:v>
                </c:pt>
                <c:pt idx="3">
                  <c:v>באיזו מידה המפגש הקבוצתי סייע לך להתחבר לתהליך הכתיבה של השיר?*</c:v>
                </c:pt>
                <c:pt idx="4">
                  <c:v>באיזו מידה מעורבותה של מנחת הכתיבה תרמה לכתיבת השיר?*</c:v>
                </c:pt>
              </c:strCache>
            </c:strRef>
          </c:cat>
          <c:val>
            <c:numRef>
              <c:f>עיבודים!$B$148:$F$148</c:f>
              <c:numCache>
                <c:formatCode>0%</c:formatCode>
                <c:ptCount val="5"/>
                <c:pt idx="0">
                  <c:v>0.20833333333333334</c:v>
                </c:pt>
                <c:pt idx="1">
                  <c:v>0.25</c:v>
                </c:pt>
                <c:pt idx="2">
                  <c:v>0.20833333333333334</c:v>
                </c:pt>
                <c:pt idx="3">
                  <c:v>0.2</c:v>
                </c:pt>
                <c:pt idx="4">
                  <c:v>0.1</c:v>
                </c:pt>
              </c:numCache>
            </c:numRef>
          </c:val>
          <c:extLst>
            <c:ext xmlns:c16="http://schemas.microsoft.com/office/drawing/2014/chart" uri="{C3380CC4-5D6E-409C-BE32-E72D297353CC}">
              <c16:uniqueId val="{00000005-901A-4220-A89F-1E81472436F9}"/>
            </c:ext>
          </c:extLst>
        </c:ser>
        <c:ser>
          <c:idx val="6"/>
          <c:order val="6"/>
          <c:tx>
            <c:strRef>
              <c:f>עיבודים!$A$149</c:f>
              <c:strCache>
                <c:ptCount val="1"/>
                <c:pt idx="0">
                  <c:v>במידה רבה מאוד</c:v>
                </c:pt>
              </c:strCache>
            </c:strRef>
          </c:tx>
          <c:spPr>
            <a:solidFill>
              <a:srgbClr val="37929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עיבודים!$B$142:$F$142</c:f>
              <c:strCache>
                <c:ptCount val="5"/>
                <c:pt idx="0">
                  <c:v>באיזו מידה הרגשת בנוח לשתף את המוזיקאי/ת בחוויות, תחושות ורגשות? </c:v>
                </c:pt>
                <c:pt idx="1">
                  <c:v>באיזו מידה התקיים שיתוף פעולה פורה בינך לבין המוזיקאי/ת במסגרת העבודה על השיר?</c:v>
                </c:pt>
                <c:pt idx="2">
                  <c:v>באיזו מידה משימת הכתיבה המקדימה שקיבלת סייעה לך להתכונן לסדנה ותרמה לכתיבת השיר?</c:v>
                </c:pt>
                <c:pt idx="3">
                  <c:v>באיזו מידה המפגש הקבוצתי סייע לך להתחבר לתהליך הכתיבה של השיר?*</c:v>
                </c:pt>
                <c:pt idx="4">
                  <c:v>באיזו מידה מעורבותה של מנחת הכתיבה תרמה לכתיבת השיר?*</c:v>
                </c:pt>
              </c:strCache>
            </c:strRef>
          </c:cat>
          <c:val>
            <c:numRef>
              <c:f>עיבודים!$B$149:$F$149</c:f>
              <c:numCache>
                <c:formatCode>0%</c:formatCode>
                <c:ptCount val="5"/>
                <c:pt idx="0">
                  <c:v>0.625</c:v>
                </c:pt>
                <c:pt idx="1">
                  <c:v>0.70833333333333337</c:v>
                </c:pt>
                <c:pt idx="2">
                  <c:v>0.25</c:v>
                </c:pt>
                <c:pt idx="3">
                  <c:v>0.3</c:v>
                </c:pt>
                <c:pt idx="4">
                  <c:v>0.6</c:v>
                </c:pt>
              </c:numCache>
            </c:numRef>
          </c:val>
          <c:extLst>
            <c:ext xmlns:c16="http://schemas.microsoft.com/office/drawing/2014/chart" uri="{C3380CC4-5D6E-409C-BE32-E72D297353CC}">
              <c16:uniqueId val="{00000006-901A-4220-A89F-1E81472436F9}"/>
            </c:ext>
          </c:extLst>
        </c:ser>
        <c:dLbls>
          <c:dLblPos val="ctr"/>
          <c:showLegendKey val="0"/>
          <c:showVal val="1"/>
          <c:showCatName val="0"/>
          <c:showSerName val="0"/>
          <c:showPercent val="0"/>
          <c:showBubbleSize val="0"/>
        </c:dLbls>
        <c:gapWidth val="150"/>
        <c:overlap val="100"/>
        <c:axId val="1147764223"/>
        <c:axId val="1147760863"/>
      </c:barChart>
      <c:catAx>
        <c:axId val="1147764223"/>
        <c:scaling>
          <c:orientation val="maxMin"/>
        </c:scaling>
        <c:delete val="1"/>
        <c:axPos val="r"/>
        <c:numFmt formatCode="General" sourceLinked="1"/>
        <c:majorTickMark val="out"/>
        <c:minorTickMark val="none"/>
        <c:tickLblPos val="nextTo"/>
        <c:crossAx val="1147760863"/>
        <c:crosses val="autoZero"/>
        <c:auto val="1"/>
        <c:lblAlgn val="ctr"/>
        <c:lblOffset val="100"/>
        <c:noMultiLvlLbl val="0"/>
      </c:catAx>
      <c:valAx>
        <c:axId val="1147760863"/>
        <c:scaling>
          <c:orientation val="maxMin"/>
          <c:max val="1"/>
        </c:scaling>
        <c:delete val="1"/>
        <c:axPos val="t"/>
        <c:numFmt formatCode="General" sourceLinked="1"/>
        <c:majorTickMark val="out"/>
        <c:minorTickMark val="none"/>
        <c:tickLblPos val="nextTo"/>
        <c:crossAx val="1147764223"/>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Heebo" pitchFamily="2" charset="-79"/>
          <a:cs typeface="Heebo" pitchFamily="2" charset="-79"/>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Heebo" pitchFamily="2" charset="-79"/>
                <a:ea typeface="+mn-ea"/>
                <a:cs typeface="Heebo" pitchFamily="2" charset="-79"/>
              </a:defRPr>
            </a:pPr>
            <a:r>
              <a:rPr lang="he-IL" sz="1000" dirty="0">
                <a:latin typeface="Heebo" pitchFamily="2" charset="-79"/>
                <a:cs typeface="Heebo" pitchFamily="2" charset="-79"/>
              </a:rPr>
              <a:t>באילו פעולות/מצבים עם התינוק/ת שלך, את/ה נוה/גת לשלב מוסיקה/שירה?*</a:t>
            </a:r>
          </a:p>
          <a:p>
            <a:pPr>
              <a:defRPr sz="1000">
                <a:latin typeface="Heebo" pitchFamily="2" charset="-79"/>
                <a:cs typeface="Heebo" pitchFamily="2" charset="-79"/>
              </a:defRPr>
            </a:pPr>
            <a:r>
              <a:rPr lang="he-IL" sz="1000" dirty="0">
                <a:latin typeface="Heebo" pitchFamily="2" charset="-79"/>
                <a:cs typeface="Heebo" pitchFamily="2" charset="-79"/>
              </a:rPr>
              <a:t>סקר פתיחה </a:t>
            </a:r>
            <a:r>
              <a:rPr lang="en-US" sz="1000" dirty="0">
                <a:latin typeface="Heebo" pitchFamily="2" charset="-79"/>
                <a:cs typeface="Heebo" pitchFamily="2" charset="-79"/>
              </a:rPr>
              <a:t>N</a:t>
            </a:r>
            <a:r>
              <a:rPr lang="he-IL" sz="1000" dirty="0">
                <a:latin typeface="Heebo" pitchFamily="2" charset="-79"/>
                <a:cs typeface="Heebo" pitchFamily="2" charset="-79"/>
              </a:rPr>
              <a:t>=13</a:t>
            </a:r>
          </a:p>
          <a:p>
            <a:pPr>
              <a:defRPr sz="1000">
                <a:latin typeface="Heebo" pitchFamily="2" charset="-79"/>
                <a:cs typeface="Heebo" pitchFamily="2" charset="-79"/>
              </a:defRPr>
            </a:pPr>
            <a:r>
              <a:rPr lang="he-IL" sz="900" dirty="0">
                <a:latin typeface="Heebo" pitchFamily="2" charset="-79"/>
                <a:cs typeface="Heebo" pitchFamily="2" charset="-79"/>
              </a:rPr>
              <a:t>שאלת בחירה מרובה</a:t>
            </a:r>
          </a:p>
        </c:rich>
      </c:tx>
      <c:layout>
        <c:manualLayout>
          <c:xMode val="edge"/>
          <c:yMode val="edge"/>
          <c:x val="0.17555606322068917"/>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Heebo" pitchFamily="2" charset="-79"/>
              <a:ea typeface="+mn-ea"/>
              <a:cs typeface="Heebo" pitchFamily="2" charset="-79"/>
            </a:defRPr>
          </a:pPr>
          <a:endParaRPr lang="en-IL"/>
        </a:p>
      </c:txPr>
    </c:title>
    <c:autoTitleDeleted val="0"/>
    <c:plotArea>
      <c:layout>
        <c:manualLayout>
          <c:layoutTarget val="inner"/>
          <c:xMode val="edge"/>
          <c:yMode val="edge"/>
          <c:x val="0"/>
          <c:y val="0.17931868581389504"/>
          <c:w val="0.95131293878691148"/>
          <c:h val="0.72299559428713667"/>
        </c:manualLayout>
      </c:layout>
      <c:barChart>
        <c:barDir val="col"/>
        <c:grouping val="clustered"/>
        <c:varyColors val="0"/>
        <c:ser>
          <c:idx val="0"/>
          <c:order val="0"/>
          <c:tx>
            <c:strRef>
              <c:f>עיבודים!$F$25</c:f>
              <c:strCache>
                <c:ptCount val="1"/>
                <c:pt idx="0">
                  <c:v>פתיחה
N=19</c:v>
                </c:pt>
              </c:strCache>
            </c:strRef>
          </c:tx>
          <c:spPr>
            <a:solidFill>
              <a:srgbClr val="40A8AD"/>
            </a:solidFill>
            <a:ln>
              <a:noFill/>
            </a:ln>
            <a:effectLst/>
          </c:spPr>
          <c:invertIfNegative val="0"/>
          <c:dLbls>
            <c:dLbl>
              <c:idx val="9"/>
              <c:layout>
                <c:manualLayout>
                  <c:x val="4.4260964739169665E-3"/>
                  <c:y val="8.6351730072328478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3433962553481262E-2"/>
                      <c:h val="8.1000812077648018E-2"/>
                    </c:manualLayout>
                  </c15:layout>
                </c:ext>
                <c:ext xmlns:c16="http://schemas.microsoft.com/office/drawing/2014/chart" uri="{C3380CC4-5D6E-409C-BE32-E72D297353CC}">
                  <c16:uniqueId val="{00000000-DB53-0447-A794-29F0443E378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עיבודים!$E$26:$E$35</c:f>
              <c:strCache>
                <c:ptCount val="10"/>
                <c:pt idx="0">
                  <c:v>הרדמה</c:v>
                </c:pt>
                <c:pt idx="1">
                  <c:v>בכי וקושי</c:v>
                </c:pt>
                <c:pt idx="2">
                  <c:v>זמן משחק</c:v>
                </c:pt>
                <c:pt idx="3">
                  <c:v>נסיעה</c:v>
                </c:pt>
                <c:pt idx="4">
                  <c:v>מקלחת</c:v>
                </c:pt>
                <c:pt idx="5">
                  <c:v>התעוררות</c:v>
                </c:pt>
                <c:pt idx="6">
                  <c:v>האכלה</c:v>
                </c:pt>
                <c:pt idx="7">
                  <c:v>החלפת חיתול</c:v>
                </c:pt>
                <c:pt idx="8">
                  <c:v>טיול בעגלה / מנשא</c:v>
                </c:pt>
                <c:pt idx="9">
                  <c:v>כשאני עסוק/ה ו/או צריכ/ה רגע לעצמי</c:v>
                </c:pt>
              </c:strCache>
            </c:strRef>
          </c:cat>
          <c:val>
            <c:numRef>
              <c:f>עיבודים!$F$26:$F$35</c:f>
              <c:numCache>
                <c:formatCode>0%</c:formatCode>
                <c:ptCount val="10"/>
                <c:pt idx="0">
                  <c:v>0.57894736842105265</c:v>
                </c:pt>
                <c:pt idx="1">
                  <c:v>0.52631578947368418</c:v>
                </c:pt>
                <c:pt idx="2">
                  <c:v>0.47368421052631576</c:v>
                </c:pt>
                <c:pt idx="3">
                  <c:v>0.42105263157894735</c:v>
                </c:pt>
                <c:pt idx="4">
                  <c:v>0.31578947368421051</c:v>
                </c:pt>
                <c:pt idx="5">
                  <c:v>0.26315789473684209</c:v>
                </c:pt>
                <c:pt idx="6">
                  <c:v>0.21052631578947367</c:v>
                </c:pt>
                <c:pt idx="7">
                  <c:v>0.15789473684210525</c:v>
                </c:pt>
                <c:pt idx="8">
                  <c:v>0.15789473684210525</c:v>
                </c:pt>
                <c:pt idx="9">
                  <c:v>0.10526315789473684</c:v>
                </c:pt>
              </c:numCache>
            </c:numRef>
          </c:val>
          <c:extLst>
            <c:ext xmlns:c16="http://schemas.microsoft.com/office/drawing/2014/chart" uri="{C3380CC4-5D6E-409C-BE32-E72D297353CC}">
              <c16:uniqueId val="{00000000-6169-455A-AEF6-7A333DAB0216}"/>
            </c:ext>
          </c:extLst>
        </c:ser>
        <c:dLbls>
          <c:dLblPos val="outEnd"/>
          <c:showLegendKey val="0"/>
          <c:showVal val="1"/>
          <c:showCatName val="0"/>
          <c:showSerName val="0"/>
          <c:showPercent val="0"/>
          <c:showBubbleSize val="0"/>
        </c:dLbls>
        <c:gapWidth val="78"/>
        <c:overlap val="-27"/>
        <c:axId val="1687496432"/>
        <c:axId val="1687494992"/>
      </c:barChart>
      <c:catAx>
        <c:axId val="168749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crossAx val="1687494992"/>
        <c:crosses val="autoZero"/>
        <c:auto val="1"/>
        <c:lblAlgn val="ctr"/>
        <c:lblOffset val="100"/>
        <c:noMultiLvlLbl val="0"/>
      </c:catAx>
      <c:valAx>
        <c:axId val="1687494992"/>
        <c:scaling>
          <c:orientation val="minMax"/>
          <c:max val="1"/>
        </c:scaling>
        <c:delete val="1"/>
        <c:axPos val="l"/>
        <c:numFmt formatCode="0%" sourceLinked="1"/>
        <c:majorTickMark val="out"/>
        <c:minorTickMark val="none"/>
        <c:tickLblPos val="nextTo"/>
        <c:crossAx val="168749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
          <c:w val="0.97209917206490015"/>
          <c:h val="0.83330170003072579"/>
        </c:manualLayout>
      </c:layout>
      <c:barChart>
        <c:barDir val="bar"/>
        <c:grouping val="stacked"/>
        <c:varyColors val="0"/>
        <c:ser>
          <c:idx val="0"/>
          <c:order val="0"/>
          <c:tx>
            <c:strRef>
              <c:f>עיבודים!$A$153</c:f>
              <c:strCache>
                <c:ptCount val="1"/>
                <c:pt idx="0">
                  <c:v>כלל לא</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עיבודים!$B$152:$D$152</c:f>
              <c:strCache>
                <c:ptCount val="3"/>
                <c:pt idx="0">
                  <c:v>עד כמה את/ה נוהג/ת לשיר בעצמך לתינוק/ת שלך 
(שירים מוכרים או שהמצאת)?
פתיחה N=19</c:v>
                </c:pt>
                <c:pt idx="1">
                  <c:v>באיזו מידה את/ה מרוצה מהשיר שנוצר?  </c:v>
                </c:pt>
                <c:pt idx="2">
                  <c:v>באיזו מידה להערכתך תעשה/תעשי שימוש בשיר שיצרת?</c:v>
                </c:pt>
              </c:strCache>
            </c:strRef>
          </c:cat>
          <c:val>
            <c:numRef>
              <c:f>עיבודים!$B$153:$D$153</c:f>
              <c:numCache>
                <c:formatCode>General</c:formatCode>
                <c:ptCount val="3"/>
              </c:numCache>
            </c:numRef>
          </c:val>
          <c:extLst>
            <c:ext xmlns:c16="http://schemas.microsoft.com/office/drawing/2014/chart" uri="{C3380CC4-5D6E-409C-BE32-E72D297353CC}">
              <c16:uniqueId val="{00000000-7C54-432B-B9BB-607736D4A44A}"/>
            </c:ext>
          </c:extLst>
        </c:ser>
        <c:ser>
          <c:idx val="1"/>
          <c:order val="1"/>
          <c:tx>
            <c:strRef>
              <c:f>עיבודים!$A$154</c:f>
              <c:strCache>
                <c:ptCount val="1"/>
                <c:pt idx="0">
                  <c:v>ציון 2</c:v>
                </c:pt>
              </c:strCache>
            </c:strRef>
          </c:tx>
          <c:spPr>
            <a:solidFill>
              <a:srgbClr val="D38CA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עיבודים!$B$152:$D$152</c:f>
              <c:strCache>
                <c:ptCount val="3"/>
                <c:pt idx="0">
                  <c:v>עד כמה את/ה נוהג/ת לשיר בעצמך לתינוק/ת שלך 
(שירים מוכרים או שהמצאת)?
פתיחה N=19</c:v>
                </c:pt>
                <c:pt idx="1">
                  <c:v>באיזו מידה את/ה מרוצה מהשיר שנוצר?  </c:v>
                </c:pt>
                <c:pt idx="2">
                  <c:v>באיזו מידה להערכתך תעשה/תעשי שימוש בשיר שיצרת?</c:v>
                </c:pt>
              </c:strCache>
            </c:strRef>
          </c:cat>
          <c:val>
            <c:numRef>
              <c:f>עיבודים!$B$154:$D$154</c:f>
              <c:numCache>
                <c:formatCode>General</c:formatCode>
                <c:ptCount val="3"/>
                <c:pt idx="0" formatCode="0%">
                  <c:v>5.2631578947368418E-2</c:v>
                </c:pt>
              </c:numCache>
            </c:numRef>
          </c:val>
          <c:extLst>
            <c:ext xmlns:c16="http://schemas.microsoft.com/office/drawing/2014/chart" uri="{C3380CC4-5D6E-409C-BE32-E72D297353CC}">
              <c16:uniqueId val="{00000001-7C54-432B-B9BB-607736D4A44A}"/>
            </c:ext>
          </c:extLst>
        </c:ser>
        <c:ser>
          <c:idx val="2"/>
          <c:order val="2"/>
          <c:tx>
            <c:strRef>
              <c:f>עיבודים!$A$155</c:f>
              <c:strCache>
                <c:ptCount val="1"/>
                <c:pt idx="0">
                  <c:v>ציון 3</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עיבודים!$B$152:$D$152</c:f>
              <c:strCache>
                <c:ptCount val="3"/>
                <c:pt idx="0">
                  <c:v>עד כמה את/ה נוהג/ת לשיר בעצמך לתינוק/ת שלך 
(שירים מוכרים או שהמצאת)?
פתיחה N=19</c:v>
                </c:pt>
                <c:pt idx="1">
                  <c:v>באיזו מידה את/ה מרוצה מהשיר שנוצר?  </c:v>
                </c:pt>
                <c:pt idx="2">
                  <c:v>באיזו מידה להערכתך תעשה/תעשי שימוש בשיר שיצרת?</c:v>
                </c:pt>
              </c:strCache>
            </c:strRef>
          </c:cat>
          <c:val>
            <c:numRef>
              <c:f>עיבודים!$B$155:$D$155</c:f>
              <c:numCache>
                <c:formatCode>0%</c:formatCode>
                <c:ptCount val="3"/>
                <c:pt idx="1">
                  <c:v>4.1666666666666664E-2</c:v>
                </c:pt>
              </c:numCache>
            </c:numRef>
          </c:val>
          <c:extLst>
            <c:ext xmlns:c16="http://schemas.microsoft.com/office/drawing/2014/chart" uri="{C3380CC4-5D6E-409C-BE32-E72D297353CC}">
              <c16:uniqueId val="{00000002-7C54-432B-B9BB-607736D4A44A}"/>
            </c:ext>
          </c:extLst>
        </c:ser>
        <c:ser>
          <c:idx val="3"/>
          <c:order val="3"/>
          <c:tx>
            <c:strRef>
              <c:f>עיבודים!$A$156</c:f>
              <c:strCache>
                <c:ptCount val="1"/>
                <c:pt idx="0">
                  <c:v>ציון 4</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עיבודים!$B$152:$D$152</c:f>
              <c:strCache>
                <c:ptCount val="3"/>
                <c:pt idx="0">
                  <c:v>עד כמה את/ה נוהג/ת לשיר בעצמך לתינוק/ת שלך 
(שירים מוכרים או שהמצאת)?
פתיחה N=19</c:v>
                </c:pt>
                <c:pt idx="1">
                  <c:v>באיזו מידה את/ה מרוצה מהשיר שנוצר?  </c:v>
                </c:pt>
                <c:pt idx="2">
                  <c:v>באיזו מידה להערכתך תעשה/תעשי שימוש בשיר שיצרת?</c:v>
                </c:pt>
              </c:strCache>
            </c:strRef>
          </c:cat>
          <c:val>
            <c:numRef>
              <c:f>עיבודים!$B$156:$D$156</c:f>
              <c:numCache>
                <c:formatCode>General</c:formatCode>
                <c:ptCount val="3"/>
                <c:pt idx="0" formatCode="0%">
                  <c:v>0.10526315789473684</c:v>
                </c:pt>
                <c:pt idx="2" formatCode="0%">
                  <c:v>4.1666666666666664E-2</c:v>
                </c:pt>
              </c:numCache>
            </c:numRef>
          </c:val>
          <c:extLst>
            <c:ext xmlns:c16="http://schemas.microsoft.com/office/drawing/2014/chart" uri="{C3380CC4-5D6E-409C-BE32-E72D297353CC}">
              <c16:uniqueId val="{00000003-7C54-432B-B9BB-607736D4A44A}"/>
            </c:ext>
          </c:extLst>
        </c:ser>
        <c:ser>
          <c:idx val="4"/>
          <c:order val="4"/>
          <c:tx>
            <c:strRef>
              <c:f>עיבודים!$A$157</c:f>
              <c:strCache>
                <c:ptCount val="1"/>
                <c:pt idx="0">
                  <c:v>ציון 5</c:v>
                </c:pt>
              </c:strCache>
            </c:strRef>
          </c:tx>
          <c:spPr>
            <a:solidFill>
              <a:srgbClr val="B3ECE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עיבודים!$B$152:$D$152</c:f>
              <c:strCache>
                <c:ptCount val="3"/>
                <c:pt idx="0">
                  <c:v>עד כמה את/ה נוהג/ת לשיר בעצמך לתינוק/ת שלך 
(שירים מוכרים או שהמצאת)?
פתיחה N=19</c:v>
                </c:pt>
                <c:pt idx="1">
                  <c:v>באיזו מידה את/ה מרוצה מהשיר שנוצר?  </c:v>
                </c:pt>
                <c:pt idx="2">
                  <c:v>באיזו מידה להערכתך תעשה/תעשי שימוש בשיר שיצרת?</c:v>
                </c:pt>
              </c:strCache>
            </c:strRef>
          </c:cat>
          <c:val>
            <c:numRef>
              <c:f>עיבודים!$B$157:$D$157</c:f>
              <c:numCache>
                <c:formatCode>0%</c:formatCode>
                <c:ptCount val="3"/>
                <c:pt idx="0">
                  <c:v>0.26315789473684209</c:v>
                </c:pt>
                <c:pt idx="1">
                  <c:v>8.3333333333333329E-2</c:v>
                </c:pt>
                <c:pt idx="2">
                  <c:v>0.125</c:v>
                </c:pt>
              </c:numCache>
            </c:numRef>
          </c:val>
          <c:extLst>
            <c:ext xmlns:c16="http://schemas.microsoft.com/office/drawing/2014/chart" uri="{C3380CC4-5D6E-409C-BE32-E72D297353CC}">
              <c16:uniqueId val="{00000004-7C54-432B-B9BB-607736D4A44A}"/>
            </c:ext>
          </c:extLst>
        </c:ser>
        <c:ser>
          <c:idx val="5"/>
          <c:order val="5"/>
          <c:tx>
            <c:strRef>
              <c:f>עיבודים!$A$158</c:f>
              <c:strCache>
                <c:ptCount val="1"/>
                <c:pt idx="0">
                  <c:v>ציון 6</c:v>
                </c:pt>
              </c:strCache>
            </c:strRef>
          </c:tx>
          <c:spPr>
            <a:solidFill>
              <a:srgbClr val="46BCC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עיבודים!$B$152:$D$152</c:f>
              <c:strCache>
                <c:ptCount val="3"/>
                <c:pt idx="0">
                  <c:v>עד כמה את/ה נוהג/ת לשיר בעצמך לתינוק/ת שלך 
(שירים מוכרים או שהמצאת)?
פתיחה N=19</c:v>
                </c:pt>
                <c:pt idx="1">
                  <c:v>באיזו מידה את/ה מרוצה מהשיר שנוצר?  </c:v>
                </c:pt>
                <c:pt idx="2">
                  <c:v>באיזו מידה להערכתך תעשה/תעשי שימוש בשיר שיצרת?</c:v>
                </c:pt>
              </c:strCache>
            </c:strRef>
          </c:cat>
          <c:val>
            <c:numRef>
              <c:f>עיבודים!$B$158:$D$158</c:f>
              <c:numCache>
                <c:formatCode>0%</c:formatCode>
                <c:ptCount val="3"/>
                <c:pt idx="0">
                  <c:v>0.15789473684210525</c:v>
                </c:pt>
                <c:pt idx="1">
                  <c:v>0.29166666666666669</c:v>
                </c:pt>
                <c:pt idx="2">
                  <c:v>0.33333333333333331</c:v>
                </c:pt>
              </c:numCache>
            </c:numRef>
          </c:val>
          <c:extLst>
            <c:ext xmlns:c16="http://schemas.microsoft.com/office/drawing/2014/chart" uri="{C3380CC4-5D6E-409C-BE32-E72D297353CC}">
              <c16:uniqueId val="{00000005-7C54-432B-B9BB-607736D4A44A}"/>
            </c:ext>
          </c:extLst>
        </c:ser>
        <c:ser>
          <c:idx val="6"/>
          <c:order val="6"/>
          <c:tx>
            <c:strRef>
              <c:f>עיבודים!$A$159</c:f>
              <c:strCache>
                <c:ptCount val="1"/>
                <c:pt idx="0">
                  <c:v>במידה רבה מאוד</c:v>
                </c:pt>
              </c:strCache>
            </c:strRef>
          </c:tx>
          <c:spPr>
            <a:solidFill>
              <a:srgbClr val="37929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עיבודים!$B$152:$D$152</c:f>
              <c:strCache>
                <c:ptCount val="3"/>
                <c:pt idx="0">
                  <c:v>עד כמה את/ה נוהג/ת לשיר בעצמך לתינוק/ת שלך 
(שירים מוכרים או שהמצאת)?
פתיחה N=19</c:v>
                </c:pt>
                <c:pt idx="1">
                  <c:v>באיזו מידה את/ה מרוצה מהשיר שנוצר?  </c:v>
                </c:pt>
                <c:pt idx="2">
                  <c:v>באיזו מידה להערכתך תעשה/תעשי שימוש בשיר שיצרת?</c:v>
                </c:pt>
              </c:strCache>
            </c:strRef>
          </c:cat>
          <c:val>
            <c:numRef>
              <c:f>עיבודים!$B$159:$D$159</c:f>
              <c:numCache>
                <c:formatCode>0%</c:formatCode>
                <c:ptCount val="3"/>
                <c:pt idx="0">
                  <c:v>0.42105263157894735</c:v>
                </c:pt>
                <c:pt idx="1">
                  <c:v>0.58333333333333337</c:v>
                </c:pt>
                <c:pt idx="2">
                  <c:v>0.5</c:v>
                </c:pt>
              </c:numCache>
            </c:numRef>
          </c:val>
          <c:extLst>
            <c:ext xmlns:c16="http://schemas.microsoft.com/office/drawing/2014/chart" uri="{C3380CC4-5D6E-409C-BE32-E72D297353CC}">
              <c16:uniqueId val="{00000006-7C54-432B-B9BB-607736D4A44A}"/>
            </c:ext>
          </c:extLst>
        </c:ser>
        <c:dLbls>
          <c:dLblPos val="ctr"/>
          <c:showLegendKey val="0"/>
          <c:showVal val="1"/>
          <c:showCatName val="0"/>
          <c:showSerName val="0"/>
          <c:showPercent val="0"/>
          <c:showBubbleSize val="0"/>
        </c:dLbls>
        <c:gapWidth val="150"/>
        <c:overlap val="100"/>
        <c:axId val="1147764223"/>
        <c:axId val="1147760863"/>
      </c:barChart>
      <c:catAx>
        <c:axId val="1147764223"/>
        <c:scaling>
          <c:orientation val="minMax"/>
        </c:scaling>
        <c:delete val="1"/>
        <c:axPos val="r"/>
        <c:numFmt formatCode="General" sourceLinked="1"/>
        <c:majorTickMark val="out"/>
        <c:minorTickMark val="none"/>
        <c:tickLblPos val="nextTo"/>
        <c:crossAx val="1147760863"/>
        <c:crosses val="autoZero"/>
        <c:auto val="1"/>
        <c:lblAlgn val="ctr"/>
        <c:lblOffset val="100"/>
        <c:noMultiLvlLbl val="0"/>
      </c:catAx>
      <c:valAx>
        <c:axId val="1147760863"/>
        <c:scaling>
          <c:orientation val="maxMin"/>
          <c:max val="1"/>
        </c:scaling>
        <c:delete val="1"/>
        <c:axPos val="b"/>
        <c:numFmt formatCode="General" sourceLinked="1"/>
        <c:majorTickMark val="out"/>
        <c:minorTickMark val="none"/>
        <c:tickLblPos val="nextTo"/>
        <c:crossAx val="1147764223"/>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Heebo" pitchFamily="2" charset="-79"/>
          <a:cs typeface="Heebo" pitchFamily="2" charset="-79"/>
        </a:defRPr>
      </a:pPr>
      <a:endParaRPr lang="en-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0998264179986324E-2"/>
          <c:y val="0.14602832795906842"/>
          <c:w val="0.48645569895676594"/>
          <c:h val="0.66391166061049156"/>
        </c:manualLayout>
      </c:layout>
      <c:barChart>
        <c:barDir val="bar"/>
        <c:grouping val="stacked"/>
        <c:varyColors val="0"/>
        <c:ser>
          <c:idx val="0"/>
          <c:order val="0"/>
          <c:tx>
            <c:strRef>
              <c:f>עיבודים!$A$87</c:f>
              <c:strCache>
                <c:ptCount val="1"/>
                <c:pt idx="0">
                  <c:v>כלל לא מסכימ/ה</c:v>
                </c:pt>
              </c:strCache>
            </c:strRef>
          </c:tx>
          <c:spPr>
            <a:solidFill>
              <a:srgbClr val="CD4E86"/>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עיבודים!$C$86:$I$86</c:f>
              <c:strCache>
                <c:ptCount val="7"/>
                <c:pt idx="0">
                  <c:v>בדרך כלל, האווירה אצלנו במשפחה רגועה ונינוחה</c:v>
                </c:pt>
                <c:pt idx="1">
                  <c:v>פעילויות השגרה אצלנו (השכמה, השכבה, ארוחות וכו') מלוות פעמים רבות במתחים ולחץ</c:v>
                </c:pt>
                <c:pt idx="2">
                  <c:v>אני בטוח/ה ביכולות שלי כהורה </c:v>
                </c:pt>
                <c:pt idx="3">
                  <c:v>אני יודע/ת כיצד להתמודד היטב בעת משברים יומיומיים עם התינוק/ת שלי</c:v>
                </c:pt>
                <c:pt idx="4">
                  <c:v>בדרך כלל אני מרגיש/ה סיפוק מההורות שלי</c:v>
                </c:pt>
                <c:pt idx="5">
                  <c:v>יש לי כלים טובים, שיטות או רעיונות להרגעת התינוק/ת שלי </c:v>
                </c:pt>
                <c:pt idx="6">
                  <c:v>יש לי כלים טובים, שיטות או רעיונות ליצירת אווירה חיובית במשפחה</c:v>
                </c:pt>
              </c:strCache>
            </c:strRef>
          </c:cat>
          <c:val>
            <c:numRef>
              <c:f>עיבודים!$C$87:$I$87</c:f>
              <c:numCache>
                <c:formatCode>0%</c:formatCode>
                <c:ptCount val="7"/>
                <c:pt idx="1">
                  <c:v>0.53846153846153844</c:v>
                </c:pt>
              </c:numCache>
            </c:numRef>
          </c:val>
          <c:extLst>
            <c:ext xmlns:c16="http://schemas.microsoft.com/office/drawing/2014/chart" uri="{C3380CC4-5D6E-409C-BE32-E72D297353CC}">
              <c16:uniqueId val="{00000000-2185-4109-B756-58F0154F7746}"/>
            </c:ext>
          </c:extLst>
        </c:ser>
        <c:ser>
          <c:idx val="1"/>
          <c:order val="1"/>
          <c:tx>
            <c:strRef>
              <c:f>עיבודים!$A$88</c:f>
              <c:strCache>
                <c:ptCount val="1"/>
                <c:pt idx="0">
                  <c:v>ציון 2</c:v>
                </c:pt>
              </c:strCache>
            </c:strRef>
          </c:tx>
          <c:spPr>
            <a:solidFill>
              <a:srgbClr val="E7B2CA"/>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עיבודים!$C$86:$I$86</c:f>
              <c:strCache>
                <c:ptCount val="7"/>
                <c:pt idx="0">
                  <c:v>בדרך כלל, האווירה אצלנו במשפחה רגועה ונינוחה</c:v>
                </c:pt>
                <c:pt idx="1">
                  <c:v>פעילויות השגרה אצלנו (השכמה, השכבה, ארוחות וכו') מלוות פעמים רבות במתחים ולחץ</c:v>
                </c:pt>
                <c:pt idx="2">
                  <c:v>אני בטוח/ה ביכולות שלי כהורה </c:v>
                </c:pt>
                <c:pt idx="3">
                  <c:v>אני יודע/ת כיצד להתמודד היטב בעת משברים יומיומיים עם התינוק/ת שלי</c:v>
                </c:pt>
                <c:pt idx="4">
                  <c:v>בדרך כלל אני מרגיש/ה סיפוק מההורות שלי</c:v>
                </c:pt>
                <c:pt idx="5">
                  <c:v>יש לי כלים טובים, שיטות או רעיונות להרגעת התינוק/ת שלי </c:v>
                </c:pt>
                <c:pt idx="6">
                  <c:v>יש לי כלים טובים, שיטות או רעיונות ליצירת אווירה חיובית במשפחה</c:v>
                </c:pt>
              </c:strCache>
            </c:strRef>
          </c:cat>
          <c:val>
            <c:numRef>
              <c:f>עיבודים!$C$88:$I$88</c:f>
              <c:numCache>
                <c:formatCode>0%</c:formatCode>
                <c:ptCount val="7"/>
                <c:pt idx="1">
                  <c:v>0.30769230769230771</c:v>
                </c:pt>
                <c:pt idx="3">
                  <c:v>7.6923076923076927E-2</c:v>
                </c:pt>
              </c:numCache>
            </c:numRef>
          </c:val>
          <c:extLst>
            <c:ext xmlns:c16="http://schemas.microsoft.com/office/drawing/2014/chart" uri="{C3380CC4-5D6E-409C-BE32-E72D297353CC}">
              <c16:uniqueId val="{00000001-2185-4109-B756-58F0154F7746}"/>
            </c:ext>
          </c:extLst>
        </c:ser>
        <c:ser>
          <c:idx val="2"/>
          <c:order val="2"/>
          <c:tx>
            <c:strRef>
              <c:f>עיבודים!$A$89</c:f>
              <c:strCache>
                <c:ptCount val="1"/>
                <c:pt idx="0">
                  <c:v>ציון 3</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עיבודים!$C$86:$I$86</c:f>
              <c:strCache>
                <c:ptCount val="7"/>
                <c:pt idx="0">
                  <c:v>בדרך כלל, האווירה אצלנו במשפחה רגועה ונינוחה</c:v>
                </c:pt>
                <c:pt idx="1">
                  <c:v>פעילויות השגרה אצלנו (השכמה, השכבה, ארוחות וכו') מלוות פעמים רבות במתחים ולחץ</c:v>
                </c:pt>
                <c:pt idx="2">
                  <c:v>אני בטוח/ה ביכולות שלי כהורה </c:v>
                </c:pt>
                <c:pt idx="3">
                  <c:v>אני יודע/ת כיצד להתמודד היטב בעת משברים יומיומיים עם התינוק/ת שלי</c:v>
                </c:pt>
                <c:pt idx="4">
                  <c:v>בדרך כלל אני מרגיש/ה סיפוק מההורות שלי</c:v>
                </c:pt>
                <c:pt idx="5">
                  <c:v>יש לי כלים טובים, שיטות או רעיונות להרגעת התינוק/ת שלי </c:v>
                </c:pt>
                <c:pt idx="6">
                  <c:v>יש לי כלים טובים, שיטות או רעיונות ליצירת אווירה חיובית במשפחה</c:v>
                </c:pt>
              </c:strCache>
            </c:strRef>
          </c:cat>
          <c:val>
            <c:numRef>
              <c:f>עיבודים!$C$89:$I$89</c:f>
              <c:numCache>
                <c:formatCode>0%</c:formatCode>
                <c:ptCount val="7"/>
                <c:pt idx="1">
                  <c:v>0.15384615384615385</c:v>
                </c:pt>
                <c:pt idx="2">
                  <c:v>7.6923076923076927E-2</c:v>
                </c:pt>
                <c:pt idx="4">
                  <c:v>7.6923076923076927E-2</c:v>
                </c:pt>
                <c:pt idx="5">
                  <c:v>7.6923076923076927E-2</c:v>
                </c:pt>
              </c:numCache>
            </c:numRef>
          </c:val>
          <c:extLst>
            <c:ext xmlns:c16="http://schemas.microsoft.com/office/drawing/2014/chart" uri="{C3380CC4-5D6E-409C-BE32-E72D297353CC}">
              <c16:uniqueId val="{00000002-2185-4109-B756-58F0154F7746}"/>
            </c:ext>
          </c:extLst>
        </c:ser>
        <c:ser>
          <c:idx val="3"/>
          <c:order val="3"/>
          <c:tx>
            <c:strRef>
              <c:f>עיבודים!$A$90</c:f>
              <c:strCache>
                <c:ptCount val="1"/>
                <c:pt idx="0">
                  <c:v>ציון 4</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עיבודים!$C$86:$I$86</c:f>
              <c:strCache>
                <c:ptCount val="7"/>
                <c:pt idx="0">
                  <c:v>בדרך כלל, האווירה אצלנו במשפחה רגועה ונינוחה</c:v>
                </c:pt>
                <c:pt idx="1">
                  <c:v>פעילויות השגרה אצלנו (השכמה, השכבה, ארוחות וכו') מלוות פעמים רבות במתחים ולחץ</c:v>
                </c:pt>
                <c:pt idx="2">
                  <c:v>אני בטוח/ה ביכולות שלי כהורה </c:v>
                </c:pt>
                <c:pt idx="3">
                  <c:v>אני יודע/ת כיצד להתמודד היטב בעת משברים יומיומיים עם התינוק/ת שלי</c:v>
                </c:pt>
                <c:pt idx="4">
                  <c:v>בדרך כלל אני מרגיש/ה סיפוק מההורות שלי</c:v>
                </c:pt>
                <c:pt idx="5">
                  <c:v>יש לי כלים טובים, שיטות או רעיונות להרגעת התינוק/ת שלי </c:v>
                </c:pt>
                <c:pt idx="6">
                  <c:v>יש לי כלים טובים, שיטות או רעיונות ליצירת אווירה חיובית במשפחה</c:v>
                </c:pt>
              </c:strCache>
            </c:strRef>
          </c:cat>
          <c:val>
            <c:numRef>
              <c:f>עיבודים!$C$90:$I$90</c:f>
              <c:numCache>
                <c:formatCode>General</c:formatCode>
                <c:ptCount val="7"/>
                <c:pt idx="2" formatCode="0%">
                  <c:v>0.15384615384615385</c:v>
                </c:pt>
                <c:pt idx="3" formatCode="0%">
                  <c:v>0.23076923076923078</c:v>
                </c:pt>
                <c:pt idx="4" formatCode="0%">
                  <c:v>7.6923076923076927E-2</c:v>
                </c:pt>
                <c:pt idx="5" formatCode="0%">
                  <c:v>0.30769230769230771</c:v>
                </c:pt>
                <c:pt idx="6" formatCode="0%">
                  <c:v>0.30769230769230771</c:v>
                </c:pt>
              </c:numCache>
            </c:numRef>
          </c:val>
          <c:extLst>
            <c:ext xmlns:c16="http://schemas.microsoft.com/office/drawing/2014/chart" uri="{C3380CC4-5D6E-409C-BE32-E72D297353CC}">
              <c16:uniqueId val="{00000003-2185-4109-B756-58F0154F7746}"/>
            </c:ext>
          </c:extLst>
        </c:ser>
        <c:ser>
          <c:idx val="4"/>
          <c:order val="4"/>
          <c:tx>
            <c:strRef>
              <c:f>עיבודים!$A$91</c:f>
              <c:strCache>
                <c:ptCount val="1"/>
                <c:pt idx="0">
                  <c:v>ציון 5</c:v>
                </c:pt>
              </c:strCache>
            </c:strRef>
          </c:tx>
          <c:spPr>
            <a:solidFill>
              <a:srgbClr val="B3ECE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עיבודים!$C$86:$I$86</c:f>
              <c:strCache>
                <c:ptCount val="7"/>
                <c:pt idx="0">
                  <c:v>בדרך כלל, האווירה אצלנו במשפחה רגועה ונינוחה</c:v>
                </c:pt>
                <c:pt idx="1">
                  <c:v>פעילויות השגרה אצלנו (השכמה, השכבה, ארוחות וכו') מלוות פעמים רבות במתחים ולחץ</c:v>
                </c:pt>
                <c:pt idx="2">
                  <c:v>אני בטוח/ה ביכולות שלי כהורה </c:v>
                </c:pt>
                <c:pt idx="3">
                  <c:v>אני יודע/ת כיצד להתמודד היטב בעת משברים יומיומיים עם התינוק/ת שלי</c:v>
                </c:pt>
                <c:pt idx="4">
                  <c:v>בדרך כלל אני מרגיש/ה סיפוק מההורות שלי</c:v>
                </c:pt>
                <c:pt idx="5">
                  <c:v>יש לי כלים טובים, שיטות או רעיונות להרגעת התינוק/ת שלי </c:v>
                </c:pt>
                <c:pt idx="6">
                  <c:v>יש לי כלים טובים, שיטות או רעיונות ליצירת אווירה חיובית במשפחה</c:v>
                </c:pt>
              </c:strCache>
            </c:strRef>
          </c:cat>
          <c:val>
            <c:numRef>
              <c:f>עיבודים!$C$91:$I$91</c:f>
              <c:numCache>
                <c:formatCode>General</c:formatCode>
                <c:ptCount val="7"/>
                <c:pt idx="0" formatCode="0%">
                  <c:v>0.15384615384615385</c:v>
                </c:pt>
                <c:pt idx="2" formatCode="0%">
                  <c:v>0.38461538461538464</c:v>
                </c:pt>
                <c:pt idx="3" formatCode="0%">
                  <c:v>0.38461538461538464</c:v>
                </c:pt>
                <c:pt idx="4" formatCode="0%">
                  <c:v>0.23076923076923078</c:v>
                </c:pt>
                <c:pt idx="5" formatCode="0%">
                  <c:v>7.6923076923076927E-2</c:v>
                </c:pt>
                <c:pt idx="6" formatCode="0%">
                  <c:v>0.15384615384615385</c:v>
                </c:pt>
              </c:numCache>
            </c:numRef>
          </c:val>
          <c:extLst>
            <c:ext xmlns:c16="http://schemas.microsoft.com/office/drawing/2014/chart" uri="{C3380CC4-5D6E-409C-BE32-E72D297353CC}">
              <c16:uniqueId val="{00000004-2185-4109-B756-58F0154F7746}"/>
            </c:ext>
          </c:extLst>
        </c:ser>
        <c:ser>
          <c:idx val="5"/>
          <c:order val="5"/>
          <c:tx>
            <c:strRef>
              <c:f>עיבודים!$A$92</c:f>
              <c:strCache>
                <c:ptCount val="1"/>
                <c:pt idx="0">
                  <c:v>ציון 6</c:v>
                </c:pt>
              </c:strCache>
            </c:strRef>
          </c:tx>
          <c:spPr>
            <a:solidFill>
              <a:srgbClr val="46BCC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עיבודים!$C$86:$I$86</c:f>
              <c:strCache>
                <c:ptCount val="7"/>
                <c:pt idx="0">
                  <c:v>בדרך כלל, האווירה אצלנו במשפחה רגועה ונינוחה</c:v>
                </c:pt>
                <c:pt idx="1">
                  <c:v>פעילויות השגרה אצלנו (השכמה, השכבה, ארוחות וכו') מלוות פעמים רבות במתחים ולחץ</c:v>
                </c:pt>
                <c:pt idx="2">
                  <c:v>אני בטוח/ה ביכולות שלי כהורה </c:v>
                </c:pt>
                <c:pt idx="3">
                  <c:v>אני יודע/ת כיצד להתמודד היטב בעת משברים יומיומיים עם התינוק/ת שלי</c:v>
                </c:pt>
                <c:pt idx="4">
                  <c:v>בדרך כלל אני מרגיש/ה סיפוק מההורות שלי</c:v>
                </c:pt>
                <c:pt idx="5">
                  <c:v>יש לי כלים טובים, שיטות או רעיונות להרגעת התינוק/ת שלי </c:v>
                </c:pt>
                <c:pt idx="6">
                  <c:v>יש לי כלים טובים, שיטות או רעיונות ליצירת אווירה חיובית במשפחה</c:v>
                </c:pt>
              </c:strCache>
            </c:strRef>
          </c:cat>
          <c:val>
            <c:numRef>
              <c:f>עיבודים!$C$92:$I$92</c:f>
              <c:numCache>
                <c:formatCode>General</c:formatCode>
                <c:ptCount val="7"/>
                <c:pt idx="0" formatCode="0%">
                  <c:v>0.61538461538461542</c:v>
                </c:pt>
                <c:pt idx="2" formatCode="0%">
                  <c:v>7.6923076923076927E-2</c:v>
                </c:pt>
                <c:pt idx="3" formatCode="0%">
                  <c:v>7.6923076923076927E-2</c:v>
                </c:pt>
                <c:pt idx="4" formatCode="0%">
                  <c:v>0.23076923076923078</c:v>
                </c:pt>
                <c:pt idx="5" formatCode="0%">
                  <c:v>0.38461538461538464</c:v>
                </c:pt>
                <c:pt idx="6" formatCode="0%">
                  <c:v>0.30769230769230771</c:v>
                </c:pt>
              </c:numCache>
            </c:numRef>
          </c:val>
          <c:extLst>
            <c:ext xmlns:c16="http://schemas.microsoft.com/office/drawing/2014/chart" uri="{C3380CC4-5D6E-409C-BE32-E72D297353CC}">
              <c16:uniqueId val="{00000005-2185-4109-B756-58F0154F7746}"/>
            </c:ext>
          </c:extLst>
        </c:ser>
        <c:ser>
          <c:idx val="6"/>
          <c:order val="6"/>
          <c:tx>
            <c:strRef>
              <c:f>עיבודים!$A$93</c:f>
              <c:strCache>
                <c:ptCount val="1"/>
                <c:pt idx="0">
                  <c:v>מסכימ/ה בהחלט</c:v>
                </c:pt>
              </c:strCache>
            </c:strRef>
          </c:tx>
          <c:spPr>
            <a:solidFill>
              <a:srgbClr val="379298"/>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Heebo" pitchFamily="2" charset="-79"/>
                    <a:ea typeface="+mn-ea"/>
                    <a:cs typeface="Heebo"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עיבודים!$C$86:$I$86</c:f>
              <c:strCache>
                <c:ptCount val="7"/>
                <c:pt idx="0">
                  <c:v>בדרך כלל, האווירה אצלנו במשפחה רגועה ונינוחה</c:v>
                </c:pt>
                <c:pt idx="1">
                  <c:v>פעילויות השגרה אצלנו (השכמה, השכבה, ארוחות וכו') מלוות פעמים רבות במתחים ולחץ</c:v>
                </c:pt>
                <c:pt idx="2">
                  <c:v>אני בטוח/ה ביכולות שלי כהורה </c:v>
                </c:pt>
                <c:pt idx="3">
                  <c:v>אני יודע/ת כיצד להתמודד היטב בעת משברים יומיומיים עם התינוק/ת שלי</c:v>
                </c:pt>
                <c:pt idx="4">
                  <c:v>בדרך כלל אני מרגיש/ה סיפוק מההורות שלי</c:v>
                </c:pt>
                <c:pt idx="5">
                  <c:v>יש לי כלים טובים, שיטות או רעיונות להרגעת התינוק/ת שלי </c:v>
                </c:pt>
                <c:pt idx="6">
                  <c:v>יש לי כלים טובים, שיטות או רעיונות ליצירת אווירה חיובית במשפחה</c:v>
                </c:pt>
              </c:strCache>
            </c:strRef>
          </c:cat>
          <c:val>
            <c:numRef>
              <c:f>עיבודים!$C$93:$I$93</c:f>
              <c:numCache>
                <c:formatCode>General</c:formatCode>
                <c:ptCount val="7"/>
                <c:pt idx="0" formatCode="0%">
                  <c:v>0.23076923076923078</c:v>
                </c:pt>
                <c:pt idx="2" formatCode="0%">
                  <c:v>0.30769230769230771</c:v>
                </c:pt>
                <c:pt idx="3" formatCode="0%">
                  <c:v>0.23076923076923078</c:v>
                </c:pt>
                <c:pt idx="4" formatCode="0%">
                  <c:v>0.38461538461538464</c:v>
                </c:pt>
                <c:pt idx="5" formatCode="0%">
                  <c:v>0.15384615384615385</c:v>
                </c:pt>
                <c:pt idx="6" formatCode="0%">
                  <c:v>0.23076923076923078</c:v>
                </c:pt>
              </c:numCache>
            </c:numRef>
          </c:val>
          <c:extLst>
            <c:ext xmlns:c16="http://schemas.microsoft.com/office/drawing/2014/chart" uri="{C3380CC4-5D6E-409C-BE32-E72D297353CC}">
              <c16:uniqueId val="{00000006-2185-4109-B756-58F0154F7746}"/>
            </c:ext>
          </c:extLst>
        </c:ser>
        <c:dLbls>
          <c:dLblPos val="ctr"/>
          <c:showLegendKey val="0"/>
          <c:showVal val="1"/>
          <c:showCatName val="0"/>
          <c:showSerName val="0"/>
          <c:showPercent val="0"/>
          <c:showBubbleSize val="0"/>
        </c:dLbls>
        <c:gapWidth val="30"/>
        <c:overlap val="100"/>
        <c:axId val="1122456527"/>
        <c:axId val="1122458447"/>
      </c:barChart>
      <c:catAx>
        <c:axId val="1122456527"/>
        <c:scaling>
          <c:orientation val="maxMin"/>
        </c:scaling>
        <c:delete val="1"/>
        <c:axPos val="r"/>
        <c:numFmt formatCode="General" sourceLinked="1"/>
        <c:majorTickMark val="none"/>
        <c:minorTickMark val="none"/>
        <c:tickLblPos val="nextTo"/>
        <c:crossAx val="1122458447"/>
        <c:crosses val="autoZero"/>
        <c:auto val="1"/>
        <c:lblAlgn val="ctr"/>
        <c:lblOffset val="100"/>
        <c:noMultiLvlLbl val="0"/>
      </c:catAx>
      <c:valAx>
        <c:axId val="1122458447"/>
        <c:scaling>
          <c:orientation val="maxMin"/>
          <c:max val="1"/>
        </c:scaling>
        <c:delete val="1"/>
        <c:axPos val="t"/>
        <c:numFmt formatCode="0%" sourceLinked="1"/>
        <c:majorTickMark val="out"/>
        <c:minorTickMark val="none"/>
        <c:tickLblPos val="nextTo"/>
        <c:crossAx val="112245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Heebo" pitchFamily="2" charset="-79"/>
          <a:cs typeface="Heebo" pitchFamily="2" charset="-79"/>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31B_D2028FFA.xml><?xml version="1.0" encoding="utf-8"?>
<p188:cmLst xmlns:a="http://schemas.openxmlformats.org/drawingml/2006/main" xmlns:r="http://schemas.openxmlformats.org/officeDocument/2006/relationships" xmlns:p188="http://schemas.microsoft.com/office/powerpoint/2018/8/main">
  <p188:cm id="{527DE977-3BA1-40A3-80B0-CD75A819E3CB}" authorId="{8060CC16-C721-AECF-4C5B-3CD2860388E3}" created="2024-09-26T09:35:34.665">
    <pc:sldMkLst xmlns:pc="http://schemas.microsoft.com/office/powerpoint/2013/main/command">
      <pc:docMk/>
      <pc:sldMk cId="3523383290" sldId="795"/>
    </pc:sldMkLst>
    <p188:txBody>
      <a:bodyPr/>
      <a:lstStyle/>
      <a:p>
        <a:r>
          <a:rPr lang="en-IL"/>
          <a:t>שקף לא לתרגום</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FD35AF0-AD08-40B9-B6FD-264288A7B322}" type="datetimeFigureOut">
              <a:rPr lang="he-IL" smtClean="0"/>
              <a:t>כ"ג/אלול/תשפ"ד</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33C3320-692C-445D-A025-4BCC62CCE6F7}" type="slidenum">
              <a:rPr lang="he-IL" smtClean="0"/>
              <a:t>‹#›</a:t>
            </a:fld>
            <a:endParaRPr lang="he-IL"/>
          </a:p>
        </p:txBody>
      </p:sp>
    </p:spTree>
    <p:extLst>
      <p:ext uri="{BB962C8B-B14F-4D97-AF65-F5344CB8AC3E}">
        <p14:creationId xmlns:p14="http://schemas.microsoft.com/office/powerpoint/2010/main" val="337249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1</a:t>
            </a:fld>
            <a:endParaRPr lang="en-US"/>
          </a:p>
        </p:txBody>
      </p:sp>
    </p:spTree>
    <p:extLst>
      <p:ext uri="{BB962C8B-B14F-4D97-AF65-F5344CB8AC3E}">
        <p14:creationId xmlns:p14="http://schemas.microsoft.com/office/powerpoint/2010/main" val="215424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10</a:t>
            </a:fld>
            <a:endParaRPr lang="en-US"/>
          </a:p>
        </p:txBody>
      </p:sp>
    </p:spTree>
    <p:extLst>
      <p:ext uri="{BB962C8B-B14F-4D97-AF65-F5344CB8AC3E}">
        <p14:creationId xmlns:p14="http://schemas.microsoft.com/office/powerpoint/2010/main" val="410545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11</a:t>
            </a:fld>
            <a:endParaRPr lang="en-US"/>
          </a:p>
        </p:txBody>
      </p:sp>
    </p:spTree>
    <p:extLst>
      <p:ext uri="{BB962C8B-B14F-4D97-AF65-F5344CB8AC3E}">
        <p14:creationId xmlns:p14="http://schemas.microsoft.com/office/powerpoint/2010/main" val="423683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12</a:t>
            </a:fld>
            <a:endParaRPr lang="en-US"/>
          </a:p>
        </p:txBody>
      </p:sp>
    </p:spTree>
    <p:extLst>
      <p:ext uri="{BB962C8B-B14F-4D97-AF65-F5344CB8AC3E}">
        <p14:creationId xmlns:p14="http://schemas.microsoft.com/office/powerpoint/2010/main" val="372668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13</a:t>
            </a:fld>
            <a:endParaRPr lang="en-US"/>
          </a:p>
        </p:txBody>
      </p:sp>
    </p:spTree>
    <p:extLst>
      <p:ext uri="{BB962C8B-B14F-4D97-AF65-F5344CB8AC3E}">
        <p14:creationId xmlns:p14="http://schemas.microsoft.com/office/powerpoint/2010/main" val="334304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14</a:t>
            </a:fld>
            <a:endParaRPr lang="en-US"/>
          </a:p>
        </p:txBody>
      </p:sp>
    </p:spTree>
    <p:extLst>
      <p:ext uri="{BB962C8B-B14F-4D97-AF65-F5344CB8AC3E}">
        <p14:creationId xmlns:p14="http://schemas.microsoft.com/office/powerpoint/2010/main" val="269388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15</a:t>
            </a:fld>
            <a:endParaRPr lang="en-US"/>
          </a:p>
        </p:txBody>
      </p:sp>
    </p:spTree>
    <p:extLst>
      <p:ext uri="{BB962C8B-B14F-4D97-AF65-F5344CB8AC3E}">
        <p14:creationId xmlns:p14="http://schemas.microsoft.com/office/powerpoint/2010/main" val="2588942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16</a:t>
            </a:fld>
            <a:endParaRPr lang="en-US"/>
          </a:p>
        </p:txBody>
      </p:sp>
    </p:spTree>
    <p:extLst>
      <p:ext uri="{BB962C8B-B14F-4D97-AF65-F5344CB8AC3E}">
        <p14:creationId xmlns:p14="http://schemas.microsoft.com/office/powerpoint/2010/main" val="17124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a:p>
        </p:txBody>
      </p:sp>
    </p:spTree>
    <p:extLst>
      <p:ext uri="{BB962C8B-B14F-4D97-AF65-F5344CB8AC3E}">
        <p14:creationId xmlns:p14="http://schemas.microsoft.com/office/powerpoint/2010/main" val="391912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2103B-9EC2-C0E7-8BC2-A71941997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2EA62-3447-E36B-0BDF-2390EA18B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8687F-BE38-FAC2-01E0-11CB020875DD}"/>
              </a:ext>
            </a:extLst>
          </p:cNvPr>
          <p:cNvSpPr>
            <a:spLocks noGrp="1"/>
          </p:cNvSpPr>
          <p:nvPr>
            <p:ph type="body" idx="1"/>
          </p:nvPr>
        </p:nvSpPr>
        <p:spPr/>
        <p:txBody>
          <a:bodyPr/>
          <a:lstStyle/>
          <a:p>
            <a:pPr algn="r" defTabSz="931774" rtl="1"/>
            <a:endParaRPr lang="he-IL">
              <a:cs typeface="Calibri"/>
            </a:endParaRPr>
          </a:p>
        </p:txBody>
      </p:sp>
      <p:sp>
        <p:nvSpPr>
          <p:cNvPr id="4" name="Slide Number Placeholder 3">
            <a:extLst>
              <a:ext uri="{FF2B5EF4-FFF2-40B4-BE49-F238E27FC236}">
                <a16:creationId xmlns:a16="http://schemas.microsoft.com/office/drawing/2014/main" id="{7F45421E-2634-AD1D-345D-559EE74DE230}"/>
              </a:ext>
            </a:extLst>
          </p:cNvPr>
          <p:cNvSpPr>
            <a:spLocks noGrp="1"/>
          </p:cNvSpPr>
          <p:nvPr>
            <p:ph type="sldNum" sz="quarter" idx="5"/>
          </p:nvPr>
        </p:nvSpPr>
        <p:spPr/>
        <p:txBody>
          <a:bodyPr/>
          <a:lstStyle/>
          <a:p>
            <a:fld id="{937E0950-7630-4B72-A91E-FC6ABBB00A8C}" type="slidenum">
              <a:rPr lang="en-US" smtClean="0"/>
              <a:t>2</a:t>
            </a:fld>
            <a:endParaRPr lang="en-US"/>
          </a:p>
        </p:txBody>
      </p:sp>
    </p:spTree>
    <p:extLst>
      <p:ext uri="{BB962C8B-B14F-4D97-AF65-F5344CB8AC3E}">
        <p14:creationId xmlns:p14="http://schemas.microsoft.com/office/powerpoint/2010/main" val="252819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3</a:t>
            </a:fld>
            <a:endParaRPr lang="en-US"/>
          </a:p>
        </p:txBody>
      </p:sp>
    </p:spTree>
    <p:extLst>
      <p:ext uri="{BB962C8B-B14F-4D97-AF65-F5344CB8AC3E}">
        <p14:creationId xmlns:p14="http://schemas.microsoft.com/office/powerpoint/2010/main" val="292720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4</a:t>
            </a:fld>
            <a:endParaRPr lang="en-US"/>
          </a:p>
        </p:txBody>
      </p:sp>
    </p:spTree>
    <p:extLst>
      <p:ext uri="{BB962C8B-B14F-4D97-AF65-F5344CB8AC3E}">
        <p14:creationId xmlns:p14="http://schemas.microsoft.com/office/powerpoint/2010/main" val="425778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5</a:t>
            </a:fld>
            <a:endParaRPr lang="en-US"/>
          </a:p>
        </p:txBody>
      </p:sp>
    </p:spTree>
    <p:extLst>
      <p:ext uri="{BB962C8B-B14F-4D97-AF65-F5344CB8AC3E}">
        <p14:creationId xmlns:p14="http://schemas.microsoft.com/office/powerpoint/2010/main" val="53669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6</a:t>
            </a:fld>
            <a:endParaRPr lang="en-US"/>
          </a:p>
        </p:txBody>
      </p:sp>
    </p:spTree>
    <p:extLst>
      <p:ext uri="{BB962C8B-B14F-4D97-AF65-F5344CB8AC3E}">
        <p14:creationId xmlns:p14="http://schemas.microsoft.com/office/powerpoint/2010/main" val="124795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7CC71-B499-8D70-320F-6D3F911CE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43A53-F44C-872D-824B-613577569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79AC0-5CE5-F2AF-5B1A-01D155B668E9}"/>
              </a:ext>
            </a:extLst>
          </p:cNvPr>
          <p:cNvSpPr>
            <a:spLocks noGrp="1"/>
          </p:cNvSpPr>
          <p:nvPr>
            <p:ph type="body" idx="1"/>
          </p:nvPr>
        </p:nvSpPr>
        <p:spPr/>
        <p:txBody>
          <a:bodyPr/>
          <a:lstStyle/>
          <a:p>
            <a:pPr algn="r" defTabSz="931774" rtl="1"/>
            <a:endParaRPr lang="he-IL">
              <a:cs typeface="Calibri"/>
            </a:endParaRPr>
          </a:p>
        </p:txBody>
      </p:sp>
      <p:sp>
        <p:nvSpPr>
          <p:cNvPr id="4" name="Slide Number Placeholder 3">
            <a:extLst>
              <a:ext uri="{FF2B5EF4-FFF2-40B4-BE49-F238E27FC236}">
                <a16:creationId xmlns:a16="http://schemas.microsoft.com/office/drawing/2014/main" id="{57F823C8-5DD5-DAD4-9DBE-9C757EC3E373}"/>
              </a:ext>
            </a:extLst>
          </p:cNvPr>
          <p:cNvSpPr>
            <a:spLocks noGrp="1"/>
          </p:cNvSpPr>
          <p:nvPr>
            <p:ph type="sldNum" sz="quarter" idx="5"/>
          </p:nvPr>
        </p:nvSpPr>
        <p:spPr/>
        <p:txBody>
          <a:bodyPr/>
          <a:lstStyle/>
          <a:p>
            <a:fld id="{937E0950-7630-4B72-A91E-FC6ABBB00A8C}" type="slidenum">
              <a:rPr lang="en-US" smtClean="0"/>
              <a:t>7</a:t>
            </a:fld>
            <a:endParaRPr lang="en-US"/>
          </a:p>
        </p:txBody>
      </p:sp>
    </p:spTree>
    <p:extLst>
      <p:ext uri="{BB962C8B-B14F-4D97-AF65-F5344CB8AC3E}">
        <p14:creationId xmlns:p14="http://schemas.microsoft.com/office/powerpoint/2010/main" val="24436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8</a:t>
            </a:fld>
            <a:endParaRPr lang="en-US"/>
          </a:p>
        </p:txBody>
      </p:sp>
    </p:spTree>
    <p:extLst>
      <p:ext uri="{BB962C8B-B14F-4D97-AF65-F5344CB8AC3E}">
        <p14:creationId xmlns:p14="http://schemas.microsoft.com/office/powerpoint/2010/main" val="200388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9</a:t>
            </a:fld>
            <a:endParaRPr lang="en-US"/>
          </a:p>
        </p:txBody>
      </p:sp>
    </p:spTree>
    <p:extLst>
      <p:ext uri="{BB962C8B-B14F-4D97-AF65-F5344CB8AC3E}">
        <p14:creationId xmlns:p14="http://schemas.microsoft.com/office/powerpoint/2010/main" val="217222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C2120DA-832B-4120-ACAA-861B384B2F03}" type="datetime8">
              <a:rPr lang="he-IL" smtClean="0"/>
              <a:t>26 ספטמבר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1E8AB8E-8639-4C40-A4C8-236978184A6D}" type="datetime8">
              <a:rPr lang="he-IL" smtClean="0"/>
              <a:t>26 ספטמבר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8C85ADB-1CA5-48FF-83BC-90A2718743FB}" type="datetime8">
              <a:rPr lang="he-IL" smtClean="0"/>
              <a:t>26 ספטמבר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041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D574A61-C485-4792-86E7-10D22B16B873}" type="datetime8">
              <a:rPr lang="he-IL" smtClean="0"/>
              <a:t>26 ספטמבר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2399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29680E7-1C7B-4286-AEB1-94441D8EA678}" type="datetime8">
              <a:rPr lang="he-IL" smtClean="0"/>
              <a:t>26 ספטמבר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B5948A2-D52A-4DFF-B718-D42B255943FD}" type="datetime8">
              <a:rPr lang="he-IL" smtClean="0"/>
              <a:t>26 ספטמבר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03235C5-CB44-4C67-9904-9903AC57AC5E}" type="datetime8">
              <a:rPr lang="he-IL" smtClean="0"/>
              <a:t>26 ספטמבר 24</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F79D47C-32F0-48FD-A0A4-695345683730}" type="datetime8">
              <a:rPr lang="he-IL" smtClean="0"/>
              <a:t>26 ספטמבר 24</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5C64116-27AD-4AB1-B57D-4A44DC6614B4}" type="datetime8">
              <a:rPr lang="he-IL" smtClean="0"/>
              <a:t>26 ספטמבר 24</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D3D450F-64AC-49B9-8355-89040FC95FE0}" type="datetime8">
              <a:rPr lang="he-IL" smtClean="0"/>
              <a:t>26 ספטמבר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A41E51E-37E5-4BCD-950C-AE408E4FF973}" type="datetime8">
              <a:rPr lang="he-IL" smtClean="0"/>
              <a:t>26 ספטמבר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DE7B09-8C27-4252-943B-DE35F465F0E3}" type="datetime8">
              <a:rPr lang="he-IL" smtClean="0"/>
              <a:t>26 ספטמבר 24</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www.cet.ac.il/" TargetMode="External"/><Relationship Id="rId3" Type="http://schemas.microsoft.com/office/2018/10/relationships/comments" Target="../comments/modernComment_31B_D2028FFA.xm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arnegiehall.org/Education/Programs/Lullaby-Projec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11.emf"/><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chart" Target="../charts/chart1.xml"/><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notesSlide" Target="../notesSlides/notesSlide6.xml"/><Relationship Id="rId16" Type="http://schemas.openxmlformats.org/officeDocument/2006/relationships/image" Target="../media/image54.png"/><Relationship Id="rId20"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19" Type="http://schemas.openxmlformats.org/officeDocument/2006/relationships/image" Target="../media/image57.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group of women sitting on a pink pillow&#10;&#10;Description automatically generated">
            <a:extLst>
              <a:ext uri="{FF2B5EF4-FFF2-40B4-BE49-F238E27FC236}">
                <a16:creationId xmlns:a16="http://schemas.microsoft.com/office/drawing/2014/main" id="{5DACE39A-F355-ED60-43F0-0F6F6CC22A18}"/>
              </a:ext>
            </a:extLst>
          </p:cNvPr>
          <p:cNvPicPr>
            <a:picLocks noChangeAspect="1"/>
          </p:cNvPicPr>
          <p:nvPr/>
        </p:nvPicPr>
        <p:blipFill>
          <a:blip r:embed="rId4" cstate="print">
            <a:extLst>
              <a:ext uri="{28A0092B-C50C-407E-A947-70E740481C1C}">
                <a14:useLocalDpi xmlns:a14="http://schemas.microsoft.com/office/drawing/2010/main" val="0"/>
              </a:ext>
            </a:extLst>
          </a:blip>
          <a:srcRect r="14004"/>
          <a:stretch/>
        </p:blipFill>
        <p:spPr>
          <a:xfrm>
            <a:off x="9228663" y="4551100"/>
            <a:ext cx="2963338" cy="2358358"/>
          </a:xfrm>
          <a:prstGeom prst="rect">
            <a:avLst/>
          </a:prstGeom>
        </p:spPr>
      </p:pic>
      <p:pic>
        <p:nvPicPr>
          <p:cNvPr id="29" name="Picture 28" descr="A group of men playing a piano&#10;&#10;Description automatically generated">
            <a:extLst>
              <a:ext uri="{FF2B5EF4-FFF2-40B4-BE49-F238E27FC236}">
                <a16:creationId xmlns:a16="http://schemas.microsoft.com/office/drawing/2014/main" id="{457E5ED8-0E39-950A-E68B-4C870D1FFC29}"/>
              </a:ext>
            </a:extLst>
          </p:cNvPr>
          <p:cNvPicPr>
            <a:picLocks noChangeAspect="1"/>
          </p:cNvPicPr>
          <p:nvPr/>
        </p:nvPicPr>
        <p:blipFill>
          <a:blip r:embed="rId5" cstate="print">
            <a:extLst>
              <a:ext uri="{28A0092B-C50C-407E-A947-70E740481C1C}">
                <a14:useLocalDpi xmlns:a14="http://schemas.microsoft.com/office/drawing/2010/main" val="0"/>
              </a:ext>
            </a:extLst>
          </a:blip>
          <a:srcRect l="3917" r="16441"/>
          <a:stretch/>
        </p:blipFill>
        <p:spPr>
          <a:xfrm>
            <a:off x="-10801" y="0"/>
            <a:ext cx="2446130" cy="4604251"/>
          </a:xfrm>
          <a:prstGeom prst="rect">
            <a:avLst/>
          </a:prstGeom>
        </p:spPr>
      </p:pic>
      <p:pic>
        <p:nvPicPr>
          <p:cNvPr id="27" name="Picture 26" descr="A group of people sitting in chairs playing guitar and playing a baby&#10;&#10;Description automatically generated">
            <a:extLst>
              <a:ext uri="{FF2B5EF4-FFF2-40B4-BE49-F238E27FC236}">
                <a16:creationId xmlns:a16="http://schemas.microsoft.com/office/drawing/2014/main" id="{7DF556AB-8E19-B598-19BB-D88C7F4B4AAF}"/>
              </a:ext>
            </a:extLst>
          </p:cNvPr>
          <p:cNvPicPr>
            <a:picLocks noChangeAspect="1"/>
          </p:cNvPicPr>
          <p:nvPr/>
        </p:nvPicPr>
        <p:blipFill>
          <a:blip r:embed="rId6" cstate="print">
            <a:extLst>
              <a:ext uri="{28A0092B-C50C-407E-A947-70E740481C1C}">
                <a14:useLocalDpi xmlns:a14="http://schemas.microsoft.com/office/drawing/2010/main" val="0"/>
              </a:ext>
            </a:extLst>
          </a:blip>
          <a:srcRect l="16383" r="12145"/>
          <a:stretch/>
        </p:blipFill>
        <p:spPr>
          <a:xfrm>
            <a:off x="7322321" y="13279"/>
            <a:ext cx="4867458" cy="4543122"/>
          </a:xfrm>
          <a:prstGeom prst="rect">
            <a:avLst/>
          </a:prstGeom>
        </p:spPr>
      </p:pic>
      <p:pic>
        <p:nvPicPr>
          <p:cNvPr id="2" name="Picture 1">
            <a:extLst>
              <a:ext uri="{FF2B5EF4-FFF2-40B4-BE49-F238E27FC236}">
                <a16:creationId xmlns:a16="http://schemas.microsoft.com/office/drawing/2014/main" id="{59F8A305-5FD3-F37D-C4A8-E79F3AA27A0F}"/>
              </a:ext>
            </a:extLst>
          </p:cNvPr>
          <p:cNvPicPr>
            <a:picLocks noChangeAspect="1"/>
          </p:cNvPicPr>
          <p:nvPr/>
        </p:nvPicPr>
        <p:blipFill>
          <a:blip r:embed="rId7" cstate="print">
            <a:extLst>
              <a:ext uri="{28A0092B-C50C-407E-A947-70E740481C1C}">
                <a14:useLocalDpi xmlns:a14="http://schemas.microsoft.com/office/drawing/2010/main" val="0"/>
              </a:ext>
            </a:extLst>
          </a:blip>
          <a:srcRect t="26831" b="25706"/>
          <a:stretch/>
        </p:blipFill>
        <p:spPr>
          <a:xfrm>
            <a:off x="2466694" y="4543963"/>
            <a:ext cx="7296977" cy="2365495"/>
          </a:xfrm>
          <a:prstGeom prst="rect">
            <a:avLst/>
          </a:prstGeom>
        </p:spPr>
      </p:pic>
      <p:sp>
        <p:nvSpPr>
          <p:cNvPr id="56" name="Rectangle 55">
            <a:extLst>
              <a:ext uri="{FF2B5EF4-FFF2-40B4-BE49-F238E27FC236}">
                <a16:creationId xmlns:a16="http://schemas.microsoft.com/office/drawing/2014/main" id="{57912C39-342B-13F5-6C1E-0887DE0616A0}"/>
              </a:ext>
            </a:extLst>
          </p:cNvPr>
          <p:cNvSpPr/>
          <p:nvPr/>
        </p:nvSpPr>
        <p:spPr>
          <a:xfrm>
            <a:off x="2457408" y="6583"/>
            <a:ext cx="4848408" cy="31841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12" name="Picture 11">
            <a:extLst>
              <a:ext uri="{FF2B5EF4-FFF2-40B4-BE49-F238E27FC236}">
                <a16:creationId xmlns:a16="http://schemas.microsoft.com/office/drawing/2014/main" id="{08491407-EF87-DBA3-E208-FB6DED0B1522}"/>
              </a:ext>
            </a:extLst>
          </p:cNvPr>
          <p:cNvPicPr>
            <a:picLocks noChangeAspect="1"/>
          </p:cNvPicPr>
          <p:nvPr/>
        </p:nvPicPr>
        <p:blipFill>
          <a:blip r:embed="rId8" cstate="print">
            <a:extLst>
              <a:ext uri="{28A0092B-C50C-407E-A947-70E740481C1C}">
                <a14:useLocalDpi xmlns:a14="http://schemas.microsoft.com/office/drawing/2010/main" val="0"/>
              </a:ext>
            </a:extLst>
          </a:blip>
          <a:srcRect l="19535" r="13569" b="5966"/>
          <a:stretch/>
        </p:blipFill>
        <p:spPr>
          <a:xfrm>
            <a:off x="7102" y="4561800"/>
            <a:ext cx="2441688" cy="228961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cxnSp>
        <p:nvCxnSpPr>
          <p:cNvPr id="47" name="Straight Connector 46">
            <a:extLst>
              <a:ext uri="{FF2B5EF4-FFF2-40B4-BE49-F238E27FC236}">
                <a16:creationId xmlns:a16="http://schemas.microsoft.com/office/drawing/2014/main" id="{38F9AE83-3838-AB5B-173F-6A03CDB77EA8}"/>
              </a:ext>
            </a:extLst>
          </p:cNvPr>
          <p:cNvCxnSpPr>
            <a:cxnSpLocks/>
          </p:cNvCxnSpPr>
          <p:nvPr/>
        </p:nvCxnSpPr>
        <p:spPr>
          <a:xfrm flipV="1">
            <a:off x="7308104" y="2250112"/>
            <a:ext cx="2449332" cy="573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41BA07-3A77-6E83-EBAE-4896E8CCB322}"/>
              </a:ext>
            </a:extLst>
          </p:cNvPr>
          <p:cNvCxnSpPr/>
          <p:nvPr/>
        </p:nvCxnSpPr>
        <p:spPr>
          <a:xfrm>
            <a:off x="9750209" y="-43361"/>
            <a:ext cx="0" cy="460560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4E8BE3A-A057-4B85-360B-F2A4A394F7BD}"/>
              </a:ext>
            </a:extLst>
          </p:cNvPr>
          <p:cNvCxnSpPr/>
          <p:nvPr/>
        </p:nvCxnSpPr>
        <p:spPr>
          <a:xfrm flipH="1">
            <a:off x="0" y="4562246"/>
            <a:ext cx="1219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1B00E4-C6D6-788F-049E-481DF90035FF}"/>
              </a:ext>
            </a:extLst>
          </p:cNvPr>
          <p:cNvCxnSpPr>
            <a:cxnSpLocks/>
          </p:cNvCxnSpPr>
          <p:nvPr/>
        </p:nvCxnSpPr>
        <p:spPr>
          <a:xfrm>
            <a:off x="9747921" y="4575528"/>
            <a:ext cx="0" cy="243487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E4759B-9493-D7CC-2CF3-811AF905C94D}"/>
              </a:ext>
            </a:extLst>
          </p:cNvPr>
          <p:cNvCxnSpPr>
            <a:cxnSpLocks/>
          </p:cNvCxnSpPr>
          <p:nvPr/>
        </p:nvCxnSpPr>
        <p:spPr>
          <a:xfrm>
            <a:off x="2448790" y="13279"/>
            <a:ext cx="0" cy="6997121"/>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B7FF75-0F66-9EF3-1328-F201B6EC3E55}"/>
              </a:ext>
            </a:extLst>
          </p:cNvPr>
          <p:cNvCxnSpPr/>
          <p:nvPr/>
        </p:nvCxnSpPr>
        <p:spPr>
          <a:xfrm>
            <a:off x="7315212" y="-43361"/>
            <a:ext cx="0" cy="460560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59950E4B-564D-A16B-FDAA-70414B671FC2}"/>
              </a:ext>
            </a:extLst>
          </p:cNvPr>
          <p:cNvSpPr/>
          <p:nvPr/>
        </p:nvSpPr>
        <p:spPr>
          <a:xfrm>
            <a:off x="4219287" y="3032964"/>
            <a:ext cx="1303761" cy="241601"/>
          </a:xfrm>
          <a:prstGeom prst="roundRect">
            <a:avLst>
              <a:gd name="adj" fmla="val 50000"/>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3" name="כותרת משנה 2">
            <a:extLst>
              <a:ext uri="{FF2B5EF4-FFF2-40B4-BE49-F238E27FC236}">
                <a16:creationId xmlns:a16="http://schemas.microsoft.com/office/drawing/2014/main" id="{EC968ECC-66CA-654C-DC06-FBA75721FC07}"/>
              </a:ext>
            </a:extLst>
          </p:cNvPr>
          <p:cNvSpPr txBox="1">
            <a:spLocks/>
          </p:cNvSpPr>
          <p:nvPr/>
        </p:nvSpPr>
        <p:spPr>
          <a:xfrm>
            <a:off x="3948648" y="3050628"/>
            <a:ext cx="1825379" cy="467548"/>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1200">
                <a:solidFill>
                  <a:schemeClr val="bg1"/>
                </a:solidFill>
                <a:latin typeface="Heebo" pitchFamily="2" charset="-79"/>
                <a:ea typeface="Tahoma" pitchFamily="34" charset="0"/>
                <a:cs typeface="Heebo" pitchFamily="2" charset="-79"/>
              </a:rPr>
              <a:t>ספטמבר 2024</a:t>
            </a:r>
          </a:p>
        </p:txBody>
      </p:sp>
      <p:sp>
        <p:nvSpPr>
          <p:cNvPr id="69" name="Rectangle 68">
            <a:extLst>
              <a:ext uri="{FF2B5EF4-FFF2-40B4-BE49-F238E27FC236}">
                <a16:creationId xmlns:a16="http://schemas.microsoft.com/office/drawing/2014/main" id="{7816B2B6-1942-C91F-E4A3-36D6E8007AA7}"/>
              </a:ext>
            </a:extLst>
          </p:cNvPr>
          <p:cNvSpPr/>
          <p:nvPr/>
        </p:nvSpPr>
        <p:spPr>
          <a:xfrm>
            <a:off x="2457408" y="13280"/>
            <a:ext cx="4848408" cy="70778"/>
          </a:xfrm>
          <a:prstGeom prst="rect">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71" name="Picture 70">
            <a:extLst>
              <a:ext uri="{FF2B5EF4-FFF2-40B4-BE49-F238E27FC236}">
                <a16:creationId xmlns:a16="http://schemas.microsoft.com/office/drawing/2014/main" id="{8E00A2C8-71FF-ACD6-80C7-BB07795FA5CB}"/>
              </a:ext>
            </a:extLst>
          </p:cNvPr>
          <p:cNvPicPr>
            <a:picLocks noChangeAspect="1"/>
          </p:cNvPicPr>
          <p:nvPr/>
        </p:nvPicPr>
        <p:blipFill>
          <a:blip r:embed="rId9"/>
          <a:stretch>
            <a:fillRect/>
          </a:stretch>
        </p:blipFill>
        <p:spPr>
          <a:xfrm>
            <a:off x="6096000" y="3407786"/>
            <a:ext cx="1074019" cy="586201"/>
          </a:xfrm>
          <a:prstGeom prst="rect">
            <a:avLst/>
          </a:prstGeom>
        </p:spPr>
      </p:pic>
      <p:pic>
        <p:nvPicPr>
          <p:cNvPr id="73" name="Picture 72" descr="A logo with a colorful circle&#10;&#10;Description automatically generated">
            <a:extLst>
              <a:ext uri="{FF2B5EF4-FFF2-40B4-BE49-F238E27FC236}">
                <a16:creationId xmlns:a16="http://schemas.microsoft.com/office/drawing/2014/main" id="{6A8D9FE2-C73A-C051-CBDF-10D067DC11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20128" y="3378034"/>
            <a:ext cx="547969" cy="761166"/>
          </a:xfrm>
          <a:prstGeom prst="rect">
            <a:avLst/>
          </a:prstGeom>
        </p:spPr>
      </p:pic>
      <p:pic>
        <p:nvPicPr>
          <p:cNvPr id="1026" name="Picture 2" descr="Urban95 אורבן95 ישראל">
            <a:extLst>
              <a:ext uri="{FF2B5EF4-FFF2-40B4-BE49-F238E27FC236}">
                <a16:creationId xmlns:a16="http://schemas.microsoft.com/office/drawing/2014/main" id="{E32ED011-3BFB-C659-67FC-BB8F852F04C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04787" y="3416344"/>
            <a:ext cx="557990" cy="5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1E8A5C4-7EC4-A6E0-51DC-B5C9ED9FA73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926" b="28712"/>
          <a:stretch/>
        </p:blipFill>
        <p:spPr>
          <a:xfrm>
            <a:off x="4397558" y="2556790"/>
            <a:ext cx="942503" cy="398046"/>
          </a:xfrm>
          <a:prstGeom prst="rect">
            <a:avLst/>
          </a:prstGeom>
        </p:spPr>
      </p:pic>
      <p:sp>
        <p:nvSpPr>
          <p:cNvPr id="7" name="Rectangle 6">
            <a:extLst>
              <a:ext uri="{FF2B5EF4-FFF2-40B4-BE49-F238E27FC236}">
                <a16:creationId xmlns:a16="http://schemas.microsoft.com/office/drawing/2014/main" id="{8A03C2F4-7E91-F0AB-5BDE-A8A561B0901F}"/>
              </a:ext>
            </a:extLst>
          </p:cNvPr>
          <p:cNvSpPr/>
          <p:nvPr/>
        </p:nvSpPr>
        <p:spPr>
          <a:xfrm>
            <a:off x="3004300" y="165235"/>
            <a:ext cx="3772358" cy="2369880"/>
          </a:xfrm>
          <a:prstGeom prst="rect">
            <a:avLst/>
          </a:prstGeom>
        </p:spPr>
        <p:txBody>
          <a:bodyPr wrap="square">
            <a:spAutoFit/>
          </a:bodyPr>
          <a:lstStyle/>
          <a:p>
            <a:pPr algn="ctr"/>
            <a:r>
              <a:rPr lang="he-IL" sz="3600" b="1">
                <a:solidFill>
                  <a:srgbClr val="40A8AD"/>
                </a:solidFill>
                <a:latin typeface="Heebo" pitchFamily="2" charset="-79"/>
                <a:ea typeface="Tahoma" pitchFamily="34" charset="0"/>
                <a:cs typeface="Heebo" pitchFamily="2" charset="-79"/>
              </a:rPr>
              <a:t>"לילה לילה"</a:t>
            </a:r>
          </a:p>
          <a:p>
            <a:pPr algn="ctr"/>
            <a:r>
              <a:rPr lang="he-IL" sz="2000" b="1">
                <a:solidFill>
                  <a:srgbClr val="40A8AD"/>
                </a:solidFill>
                <a:latin typeface="Heebo" pitchFamily="2" charset="-79"/>
                <a:ea typeface="Tahoma" pitchFamily="34" charset="0"/>
                <a:cs typeface="Heebo" pitchFamily="2" charset="-79"/>
              </a:rPr>
              <a:t>הורים ומוזיקאים יוצרים </a:t>
            </a:r>
            <a:br>
              <a:rPr lang="en-US" sz="2000" b="1">
                <a:solidFill>
                  <a:srgbClr val="40A8AD"/>
                </a:solidFill>
                <a:latin typeface="Heebo" pitchFamily="2" charset="-79"/>
                <a:ea typeface="Tahoma" pitchFamily="34" charset="0"/>
                <a:cs typeface="Heebo" pitchFamily="2" charset="-79"/>
              </a:rPr>
            </a:br>
            <a:r>
              <a:rPr lang="he-IL" sz="2000" b="1">
                <a:solidFill>
                  <a:srgbClr val="40A8AD"/>
                </a:solidFill>
                <a:latin typeface="Heebo" pitchFamily="2" charset="-79"/>
                <a:ea typeface="Tahoma" pitchFamily="34" charset="0"/>
                <a:cs typeface="Heebo" pitchFamily="2" charset="-79"/>
              </a:rPr>
              <a:t>שיר ערש משפחתי</a:t>
            </a:r>
            <a:r>
              <a:rPr lang="he-IL" sz="2800" b="1">
                <a:solidFill>
                  <a:srgbClr val="40A8AD"/>
                </a:solidFill>
                <a:latin typeface="Heebo" pitchFamily="2" charset="-79"/>
                <a:ea typeface="Tahoma" pitchFamily="34" charset="0"/>
                <a:cs typeface="Heebo" pitchFamily="2" charset="-79"/>
              </a:rPr>
              <a:t>  </a:t>
            </a:r>
          </a:p>
          <a:p>
            <a:pPr algn="ctr"/>
            <a:r>
              <a:rPr lang="he-IL" sz="2800" b="1">
                <a:solidFill>
                  <a:srgbClr val="40A8AD"/>
                </a:solidFill>
                <a:latin typeface="Heebo" pitchFamily="2" charset="-79"/>
                <a:ea typeface="Tahoma" pitchFamily="34" charset="0"/>
                <a:cs typeface="Heebo" pitchFamily="2" charset="-79"/>
              </a:rPr>
              <a:t> </a:t>
            </a:r>
            <a:br>
              <a:rPr lang="en-US" b="1">
                <a:solidFill>
                  <a:srgbClr val="40A8AD"/>
                </a:solidFill>
                <a:latin typeface="Heebo" pitchFamily="2" charset="-79"/>
                <a:ea typeface="Tahoma" panose="020B0604030504040204" pitchFamily="34" charset="0"/>
                <a:cs typeface="Heebo" pitchFamily="2" charset="-79"/>
              </a:rPr>
            </a:br>
            <a:r>
              <a:rPr lang="he-IL" b="1">
                <a:solidFill>
                  <a:srgbClr val="40A8AD"/>
                </a:solidFill>
                <a:latin typeface="Heebo" pitchFamily="2" charset="-79"/>
                <a:ea typeface="Tahoma" panose="020B0604030504040204" pitchFamily="34" charset="0"/>
                <a:cs typeface="Heebo" pitchFamily="2" charset="-79"/>
              </a:rPr>
              <a:t>  מוגש כחלק מהערכת תוכנית </a:t>
            </a:r>
            <a:r>
              <a:rPr lang="en-US" b="1">
                <a:solidFill>
                  <a:srgbClr val="40A8AD"/>
                </a:solidFill>
                <a:latin typeface="Heebo" pitchFamily="2" charset="-79"/>
                <a:ea typeface="Tahoma" panose="020B0604030504040204" pitchFamily="34" charset="0"/>
                <a:cs typeface="Heebo" pitchFamily="2" charset="-79"/>
              </a:rPr>
              <a:t>Urban95 TLV</a:t>
            </a:r>
          </a:p>
        </p:txBody>
      </p:sp>
      <p:sp>
        <p:nvSpPr>
          <p:cNvPr id="20" name="TextBox 19">
            <a:extLst>
              <a:ext uri="{FF2B5EF4-FFF2-40B4-BE49-F238E27FC236}">
                <a16:creationId xmlns:a16="http://schemas.microsoft.com/office/drawing/2014/main" id="{8BA49CC7-9CAF-9300-0C03-9DF8E89DC4A3}"/>
              </a:ext>
            </a:extLst>
          </p:cNvPr>
          <p:cNvSpPr txBox="1"/>
          <p:nvPr/>
        </p:nvSpPr>
        <p:spPr>
          <a:xfrm>
            <a:off x="2191353" y="3318312"/>
            <a:ext cx="1896784" cy="754053"/>
          </a:xfrm>
          <a:prstGeom prst="rect">
            <a:avLst/>
          </a:prstGeom>
          <a:noFill/>
        </p:spPr>
        <p:txBody>
          <a:bodyPr wrap="square">
            <a:spAutoFit/>
          </a:bodyPr>
          <a:lstStyle/>
          <a:p>
            <a:pPr fontAlgn="base">
              <a:spcBef>
                <a:spcPts val="600"/>
              </a:spcBef>
              <a:buClr>
                <a:srgbClr val="358B8F"/>
              </a:buClr>
              <a:buSzPct val="150000"/>
            </a:pPr>
            <a:r>
              <a:rPr lang="he-IL" sz="1100" b="1">
                <a:solidFill>
                  <a:schemeClr val="accent3"/>
                </a:solidFill>
                <a:latin typeface="Heebo" pitchFamily="2" charset="-79"/>
                <a:ea typeface="Tahoma"/>
                <a:cs typeface="Heebo" pitchFamily="2" charset="-79"/>
              </a:rPr>
              <a:t>שרון ברנד מרטין</a:t>
            </a:r>
          </a:p>
          <a:p>
            <a:pPr fontAlgn="base">
              <a:spcBef>
                <a:spcPts val="600"/>
              </a:spcBef>
              <a:buClr>
                <a:srgbClr val="358B8F"/>
              </a:buClr>
              <a:buSzPct val="150000"/>
            </a:pPr>
            <a:r>
              <a:rPr lang="he-IL" sz="1100" b="1">
                <a:solidFill>
                  <a:schemeClr val="accent3"/>
                </a:solidFill>
                <a:latin typeface="Heebo" pitchFamily="2" charset="-79"/>
                <a:ea typeface="Tahoma"/>
                <a:cs typeface="Heebo" pitchFamily="2" charset="-79"/>
              </a:rPr>
              <a:t>אלונה </a:t>
            </a:r>
            <a:r>
              <a:rPr lang="he-IL" sz="1100" b="1" err="1">
                <a:solidFill>
                  <a:schemeClr val="accent3"/>
                </a:solidFill>
                <a:latin typeface="Heebo" pitchFamily="2" charset="-79"/>
                <a:ea typeface="Tahoma"/>
                <a:cs typeface="Heebo" pitchFamily="2" charset="-79"/>
              </a:rPr>
              <a:t>צירולניקוב</a:t>
            </a:r>
            <a:endParaRPr lang="he-IL" sz="1100" b="1">
              <a:solidFill>
                <a:schemeClr val="accent3"/>
              </a:solidFill>
              <a:latin typeface="Heebo" pitchFamily="2" charset="-79"/>
              <a:ea typeface="Tahoma"/>
              <a:cs typeface="Heebo" pitchFamily="2" charset="-79"/>
            </a:endParaRPr>
          </a:p>
          <a:p>
            <a:pPr fontAlgn="base">
              <a:spcBef>
                <a:spcPts val="600"/>
              </a:spcBef>
              <a:buClr>
                <a:srgbClr val="358B8F"/>
              </a:buClr>
              <a:buSzPct val="150000"/>
            </a:pPr>
            <a:r>
              <a:rPr lang="he-IL" sz="1100" b="1">
                <a:solidFill>
                  <a:schemeClr val="accent3"/>
                </a:solidFill>
                <a:latin typeface="Heebo" pitchFamily="2" charset="-79"/>
                <a:ea typeface="Tahoma"/>
                <a:cs typeface="Heebo" pitchFamily="2" charset="-79"/>
              </a:rPr>
              <a:t>ד"ר טל משען שפיגל</a:t>
            </a:r>
          </a:p>
        </p:txBody>
      </p:sp>
      <p:sp>
        <p:nvSpPr>
          <p:cNvPr id="22" name="TextBox 21">
            <a:extLst>
              <a:ext uri="{FF2B5EF4-FFF2-40B4-BE49-F238E27FC236}">
                <a16:creationId xmlns:a16="http://schemas.microsoft.com/office/drawing/2014/main" id="{801688A7-4F40-2FE8-27DA-729727939947}"/>
              </a:ext>
            </a:extLst>
          </p:cNvPr>
          <p:cNvSpPr txBox="1"/>
          <p:nvPr/>
        </p:nvSpPr>
        <p:spPr>
          <a:xfrm>
            <a:off x="315332" y="3966941"/>
            <a:ext cx="6854687" cy="369332"/>
          </a:xfrm>
          <a:prstGeom prst="rect">
            <a:avLst/>
          </a:prstGeom>
          <a:noFill/>
        </p:spPr>
        <p:txBody>
          <a:bodyPr wrap="square" rtlCol="0">
            <a:spAutoFit/>
          </a:bodyPr>
          <a:lstStyle/>
          <a:p>
            <a:endParaRPr lang="he-IL" sz="900">
              <a:solidFill>
                <a:schemeClr val="tx1">
                  <a:lumMod val="50000"/>
                  <a:lumOff val="50000"/>
                </a:schemeClr>
              </a:solidFill>
              <a:latin typeface="Heebo" pitchFamily="2" charset="-79"/>
              <a:cs typeface="Heebo" pitchFamily="2" charset="-79"/>
              <a:hlinkClick r:id="rId13"/>
            </a:endParaRPr>
          </a:p>
          <a:p>
            <a:r>
              <a:rPr lang="he-IL" sz="900">
                <a:solidFill>
                  <a:schemeClr val="tx1">
                    <a:lumMod val="50000"/>
                    <a:lumOff val="50000"/>
                  </a:schemeClr>
                </a:solidFill>
                <a:latin typeface="Heebo" pitchFamily="2" charset="-79"/>
                <a:cs typeface="Heebo" pitchFamily="2" charset="-79"/>
              </a:rPr>
              <a:t>המרכז לטכנולוגיה חינוכית, חברה לתועלת הציבור, רח' </a:t>
            </a:r>
            <a:r>
              <a:rPr lang="he-IL" sz="900" err="1">
                <a:solidFill>
                  <a:schemeClr val="tx1">
                    <a:lumMod val="50000"/>
                    <a:lumOff val="50000"/>
                  </a:schemeClr>
                </a:solidFill>
                <a:latin typeface="Heebo" pitchFamily="2" charset="-79"/>
                <a:cs typeface="Heebo" pitchFamily="2" charset="-79"/>
              </a:rPr>
              <a:t>קלאוזנר</a:t>
            </a:r>
            <a:r>
              <a:rPr lang="he-IL" sz="900">
                <a:solidFill>
                  <a:schemeClr val="tx1">
                    <a:lumMod val="50000"/>
                    <a:lumOff val="50000"/>
                  </a:schemeClr>
                </a:solidFill>
                <a:latin typeface="Heebo" pitchFamily="2" charset="-79"/>
                <a:cs typeface="Heebo" pitchFamily="2" charset="-79"/>
              </a:rPr>
              <a:t> 16 תל-אביב, טל' 03-6460163 </a:t>
            </a:r>
            <a:endParaRPr lang="en-US" sz="900">
              <a:solidFill>
                <a:schemeClr val="tx1">
                  <a:lumMod val="50000"/>
                  <a:lumOff val="50000"/>
                </a:schemeClr>
              </a:solidFill>
              <a:latin typeface="Heebo" pitchFamily="2" charset="-79"/>
              <a:cs typeface="Heebo" pitchFamily="2" charset="-79"/>
            </a:endParaRPr>
          </a:p>
        </p:txBody>
      </p:sp>
      <p:sp>
        <p:nvSpPr>
          <p:cNvPr id="24" name="TextBox 23">
            <a:extLst>
              <a:ext uri="{FF2B5EF4-FFF2-40B4-BE49-F238E27FC236}">
                <a16:creationId xmlns:a16="http://schemas.microsoft.com/office/drawing/2014/main" id="{04F0FB66-5681-D3EC-69F8-8F292B199177}"/>
              </a:ext>
            </a:extLst>
          </p:cNvPr>
          <p:cNvSpPr txBox="1"/>
          <p:nvPr/>
        </p:nvSpPr>
        <p:spPr>
          <a:xfrm>
            <a:off x="3413941" y="4282354"/>
            <a:ext cx="3142177" cy="261610"/>
          </a:xfrm>
          <a:prstGeom prst="rect">
            <a:avLst/>
          </a:prstGeom>
          <a:noFill/>
        </p:spPr>
        <p:txBody>
          <a:bodyPr wrap="square">
            <a:spAutoFit/>
          </a:bodyPr>
          <a:lstStyle/>
          <a:p>
            <a:pPr algn="ctr"/>
            <a:r>
              <a:rPr lang="en-US" sz="1100" spc="600">
                <a:solidFill>
                  <a:srgbClr val="40A8AD"/>
                </a:solidFill>
                <a:latin typeface="Heebo" pitchFamily="2" charset="-79"/>
                <a:cs typeface="Heebo" pitchFamily="2" charset="-79"/>
                <a:hlinkClick r:id="rId13">
                  <a:extLst>
                    <a:ext uri="{A12FA001-AC4F-418D-AE19-62706E023703}">
                      <ahyp:hlinkClr xmlns:ahyp="http://schemas.microsoft.com/office/drawing/2018/hyperlinkcolor" val="tx"/>
                    </a:ext>
                  </a:extLst>
                </a:hlinkClick>
              </a:rPr>
              <a:t>www.cet.ac.il</a:t>
            </a:r>
            <a:r>
              <a:rPr lang="en-US" sz="1100" spc="600">
                <a:solidFill>
                  <a:srgbClr val="40A8AD"/>
                </a:solidFill>
                <a:latin typeface="Heebo" pitchFamily="2" charset="-79"/>
                <a:cs typeface="Heebo" pitchFamily="2" charset="-79"/>
              </a:rPr>
              <a:t> </a:t>
            </a:r>
            <a:endParaRPr lang="en-IL" sz="1100" spc="600">
              <a:solidFill>
                <a:srgbClr val="40A8AD"/>
              </a:solidFill>
            </a:endParaRPr>
          </a:p>
        </p:txBody>
      </p:sp>
    </p:spTree>
    <p:extLst>
      <p:ext uri="{BB962C8B-B14F-4D97-AF65-F5344CB8AC3E}">
        <p14:creationId xmlns:p14="http://schemas.microsoft.com/office/powerpoint/2010/main" val="352338329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5">
            <a:extLst>
              <a:ext uri="{FF2B5EF4-FFF2-40B4-BE49-F238E27FC236}">
                <a16:creationId xmlns:a16="http://schemas.microsoft.com/office/drawing/2014/main" id="{D80BA16E-A5F4-CD36-9B55-D5282EEAF59A}"/>
              </a:ext>
            </a:extLst>
          </p:cNvPr>
          <p:cNvSpPr/>
          <p:nvPr/>
        </p:nvSpPr>
        <p:spPr>
          <a:xfrm>
            <a:off x="3578819" y="5639755"/>
            <a:ext cx="3501380" cy="2876482"/>
          </a:xfrm>
          <a:custGeom>
            <a:avLst/>
            <a:gdLst>
              <a:gd name="connsiteX0" fmla="*/ 3501381 w 3501380"/>
              <a:gd name="connsiteY0" fmla="*/ 1462071 h 2876482"/>
              <a:gd name="connsiteX1" fmla="*/ 3234501 w 3501380"/>
              <a:gd name="connsiteY1" fmla="*/ 1195505 h 2876482"/>
              <a:gd name="connsiteX2" fmla="*/ 3216467 w 3501380"/>
              <a:gd name="connsiteY2" fmla="*/ 1196151 h 2876482"/>
              <a:gd name="connsiteX3" fmla="*/ 3218731 w 3501380"/>
              <a:gd name="connsiteY3" fmla="*/ 1171514 h 2876482"/>
              <a:gd name="connsiteX4" fmla="*/ 3073161 w 3501380"/>
              <a:gd name="connsiteY4" fmla="*/ 1026115 h 2876482"/>
              <a:gd name="connsiteX5" fmla="*/ 2939074 w 3501380"/>
              <a:gd name="connsiteY5" fmla="*/ 1114889 h 2876482"/>
              <a:gd name="connsiteX6" fmla="*/ 2853834 w 3501380"/>
              <a:gd name="connsiteY6" fmla="*/ 1075389 h 2876482"/>
              <a:gd name="connsiteX7" fmla="*/ 2895241 w 3501380"/>
              <a:gd name="connsiteY7" fmla="*/ 961493 h 2876482"/>
              <a:gd name="connsiteX8" fmla="*/ 2717321 w 3501380"/>
              <a:gd name="connsiteY8" fmla="*/ 783783 h 2876482"/>
              <a:gd name="connsiteX9" fmla="*/ 2625126 w 3501380"/>
              <a:gd name="connsiteY9" fmla="*/ 809470 h 2876482"/>
              <a:gd name="connsiteX10" fmla="*/ 2361077 w 3501380"/>
              <a:gd name="connsiteY10" fmla="*/ 581597 h 2876482"/>
              <a:gd name="connsiteX11" fmla="*/ 2241385 w 3501380"/>
              <a:gd name="connsiteY11" fmla="*/ 609950 h 2876482"/>
              <a:gd name="connsiteX12" fmla="*/ 2248340 w 3501380"/>
              <a:gd name="connsiteY12" fmla="*/ 565684 h 2876482"/>
              <a:gd name="connsiteX13" fmla="*/ 2144177 w 3501380"/>
              <a:gd name="connsiteY13" fmla="*/ 426343 h 2876482"/>
              <a:gd name="connsiteX14" fmla="*/ 2167063 w 3501380"/>
              <a:gd name="connsiteY14" fmla="*/ 339265 h 2876482"/>
              <a:gd name="connsiteX15" fmla="*/ 1989144 w 3501380"/>
              <a:gd name="connsiteY15" fmla="*/ 161555 h 2876482"/>
              <a:gd name="connsiteX16" fmla="*/ 1909969 w 3501380"/>
              <a:gd name="connsiteY16" fmla="*/ 180133 h 2876482"/>
              <a:gd name="connsiteX17" fmla="*/ 1657566 w 3501380"/>
              <a:gd name="connsiteY17" fmla="*/ 0 h 2876482"/>
              <a:gd name="connsiteX18" fmla="*/ 1390686 w 3501380"/>
              <a:gd name="connsiteY18" fmla="*/ 266565 h 2876482"/>
              <a:gd name="connsiteX19" fmla="*/ 1470993 w 3501380"/>
              <a:gd name="connsiteY19" fmla="*/ 457038 h 2876482"/>
              <a:gd name="connsiteX20" fmla="*/ 1431527 w 3501380"/>
              <a:gd name="connsiteY20" fmla="*/ 452596 h 2876482"/>
              <a:gd name="connsiteX21" fmla="*/ 1253607 w 3501380"/>
              <a:gd name="connsiteY21" fmla="*/ 630306 h 2876482"/>
              <a:gd name="connsiteX22" fmla="*/ 1388988 w 3501380"/>
              <a:gd name="connsiteY22" fmla="*/ 802846 h 2876482"/>
              <a:gd name="connsiteX23" fmla="*/ 1350654 w 3501380"/>
              <a:gd name="connsiteY23" fmla="*/ 913027 h 2876482"/>
              <a:gd name="connsiteX24" fmla="*/ 1356639 w 3501380"/>
              <a:gd name="connsiteY24" fmla="*/ 958666 h 2876482"/>
              <a:gd name="connsiteX25" fmla="*/ 1318305 w 3501380"/>
              <a:gd name="connsiteY25" fmla="*/ 953415 h 2876482"/>
              <a:gd name="connsiteX26" fmla="*/ 1202576 w 3501380"/>
              <a:gd name="connsiteY26" fmla="*/ 1010848 h 2876482"/>
              <a:gd name="connsiteX27" fmla="*/ 978236 w 3501380"/>
              <a:gd name="connsiteY27" fmla="*/ 888551 h 2876482"/>
              <a:gd name="connsiteX28" fmla="*/ 781877 w 3501380"/>
              <a:gd name="connsiteY28" fmla="*/ 974579 h 2876482"/>
              <a:gd name="connsiteX29" fmla="*/ 638975 w 3501380"/>
              <a:gd name="connsiteY29" fmla="*/ 856483 h 2876482"/>
              <a:gd name="connsiteX30" fmla="*/ 493404 w 3501380"/>
              <a:gd name="connsiteY30" fmla="*/ 1001882 h 2876482"/>
              <a:gd name="connsiteX31" fmla="*/ 493808 w 3501380"/>
              <a:gd name="connsiteY31" fmla="*/ 1012787 h 2876482"/>
              <a:gd name="connsiteX32" fmla="*/ 461055 w 3501380"/>
              <a:gd name="connsiteY32" fmla="*/ 1010363 h 2876482"/>
              <a:gd name="connsiteX33" fmla="*/ 234612 w 3501380"/>
              <a:gd name="connsiteY33" fmla="*/ 1236540 h 2876482"/>
              <a:gd name="connsiteX34" fmla="*/ 276342 w 3501380"/>
              <a:gd name="connsiteY34" fmla="*/ 1367319 h 2876482"/>
              <a:gd name="connsiteX35" fmla="*/ 250705 w 3501380"/>
              <a:gd name="connsiteY35" fmla="*/ 1365865 h 2876482"/>
              <a:gd name="connsiteX36" fmla="*/ 24262 w 3501380"/>
              <a:gd name="connsiteY36" fmla="*/ 1592122 h 2876482"/>
              <a:gd name="connsiteX37" fmla="*/ 113141 w 3501380"/>
              <a:gd name="connsiteY37" fmla="*/ 2177597 h 2876482"/>
              <a:gd name="connsiteX38" fmla="*/ 0 w 3501380"/>
              <a:gd name="connsiteY38" fmla="*/ 2658384 h 2876482"/>
              <a:gd name="connsiteX39" fmla="*/ 517585 w 3501380"/>
              <a:gd name="connsiteY39" fmla="*/ 2876483 h 2876482"/>
              <a:gd name="connsiteX40" fmla="*/ 611074 w 3501380"/>
              <a:gd name="connsiteY40" fmla="*/ 2567267 h 2876482"/>
              <a:gd name="connsiteX41" fmla="*/ 1771111 w 3501380"/>
              <a:gd name="connsiteY41" fmla="*/ 2867920 h 2876482"/>
              <a:gd name="connsiteX42" fmla="*/ 2959939 w 3501380"/>
              <a:gd name="connsiteY42" fmla="*/ 2254012 h 2876482"/>
              <a:gd name="connsiteX43" fmla="*/ 3091761 w 3501380"/>
              <a:gd name="connsiteY43" fmla="*/ 1904084 h 2876482"/>
              <a:gd name="connsiteX44" fmla="*/ 3275342 w 3501380"/>
              <a:gd name="connsiteY44" fmla="*/ 2011680 h 2876482"/>
              <a:gd name="connsiteX45" fmla="*/ 3485611 w 3501380"/>
              <a:gd name="connsiteY45" fmla="*/ 1801659 h 2876482"/>
              <a:gd name="connsiteX46" fmla="*/ 3422288 w 3501380"/>
              <a:gd name="connsiteY46" fmla="*/ 1651494 h 2876482"/>
              <a:gd name="connsiteX47" fmla="*/ 3501381 w 3501380"/>
              <a:gd name="connsiteY47" fmla="*/ 1462152 h 28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501380" h="2876482">
                <a:moveTo>
                  <a:pt x="3501381" y="1462071"/>
                </a:moveTo>
                <a:cubicBezTo>
                  <a:pt x="3501381" y="1314894"/>
                  <a:pt x="3381932" y="1195505"/>
                  <a:pt x="3234501" y="1195505"/>
                </a:cubicBezTo>
                <a:cubicBezTo>
                  <a:pt x="3228436" y="1195505"/>
                  <a:pt x="3222451" y="1195748"/>
                  <a:pt x="3216467" y="1196151"/>
                </a:cubicBezTo>
                <a:cubicBezTo>
                  <a:pt x="3217842" y="1188155"/>
                  <a:pt x="3218731" y="1179915"/>
                  <a:pt x="3218731" y="1171514"/>
                </a:cubicBezTo>
                <a:cubicBezTo>
                  <a:pt x="3218731" y="1091222"/>
                  <a:pt x="3153548" y="1026115"/>
                  <a:pt x="3073161" y="1026115"/>
                </a:cubicBezTo>
                <a:cubicBezTo>
                  <a:pt x="3012910" y="1026115"/>
                  <a:pt x="2961152" y="1062707"/>
                  <a:pt x="2939074" y="1114889"/>
                </a:cubicBezTo>
                <a:cubicBezTo>
                  <a:pt x="2916429" y="1093241"/>
                  <a:pt x="2886830" y="1078782"/>
                  <a:pt x="2853834" y="1075389"/>
                </a:cubicBezTo>
                <a:cubicBezTo>
                  <a:pt x="2879632" y="1044532"/>
                  <a:pt x="2895241" y="1004871"/>
                  <a:pt x="2895241" y="961493"/>
                </a:cubicBezTo>
                <a:cubicBezTo>
                  <a:pt x="2895241" y="863349"/>
                  <a:pt x="2815581" y="783783"/>
                  <a:pt x="2717321" y="783783"/>
                </a:cubicBezTo>
                <a:cubicBezTo>
                  <a:pt x="2683597" y="783783"/>
                  <a:pt x="2651976" y="793153"/>
                  <a:pt x="2625126" y="809470"/>
                </a:cubicBezTo>
                <a:cubicBezTo>
                  <a:pt x="2606364" y="680550"/>
                  <a:pt x="2495325" y="581597"/>
                  <a:pt x="2361077" y="581597"/>
                </a:cubicBezTo>
                <a:cubicBezTo>
                  <a:pt x="2317972" y="581597"/>
                  <a:pt x="2277374" y="591856"/>
                  <a:pt x="2241385" y="609950"/>
                </a:cubicBezTo>
                <a:cubicBezTo>
                  <a:pt x="2245833" y="595976"/>
                  <a:pt x="2248340" y="581112"/>
                  <a:pt x="2248340" y="565684"/>
                </a:cubicBezTo>
                <a:cubicBezTo>
                  <a:pt x="2248340" y="499770"/>
                  <a:pt x="2204427" y="444195"/>
                  <a:pt x="2144177" y="426343"/>
                </a:cubicBezTo>
                <a:cubicBezTo>
                  <a:pt x="2158734" y="400575"/>
                  <a:pt x="2167063" y="370930"/>
                  <a:pt x="2167063" y="339265"/>
                </a:cubicBezTo>
                <a:cubicBezTo>
                  <a:pt x="2167063" y="241120"/>
                  <a:pt x="2087404" y="161555"/>
                  <a:pt x="1989144" y="161555"/>
                </a:cubicBezTo>
                <a:cubicBezTo>
                  <a:pt x="1960677" y="161555"/>
                  <a:pt x="1933827" y="168259"/>
                  <a:pt x="1909969" y="180133"/>
                </a:cubicBezTo>
                <a:cubicBezTo>
                  <a:pt x="1873981" y="75365"/>
                  <a:pt x="1774588" y="0"/>
                  <a:pt x="1657566" y="0"/>
                </a:cubicBezTo>
                <a:cubicBezTo>
                  <a:pt x="1510216" y="0"/>
                  <a:pt x="1390686" y="119308"/>
                  <a:pt x="1390686" y="266565"/>
                </a:cubicBezTo>
                <a:cubicBezTo>
                  <a:pt x="1390686" y="341204"/>
                  <a:pt x="1421418" y="408653"/>
                  <a:pt x="1470993" y="457038"/>
                </a:cubicBezTo>
                <a:cubicBezTo>
                  <a:pt x="1458296" y="454130"/>
                  <a:pt x="1445113" y="452596"/>
                  <a:pt x="1431527" y="452596"/>
                </a:cubicBezTo>
                <a:cubicBezTo>
                  <a:pt x="1333267" y="452596"/>
                  <a:pt x="1253607" y="532161"/>
                  <a:pt x="1253607" y="630306"/>
                </a:cubicBezTo>
                <a:cubicBezTo>
                  <a:pt x="1253607" y="713830"/>
                  <a:pt x="1311269" y="783864"/>
                  <a:pt x="1388988" y="802846"/>
                </a:cubicBezTo>
                <a:cubicBezTo>
                  <a:pt x="1364969" y="833138"/>
                  <a:pt x="1350654" y="871426"/>
                  <a:pt x="1350654" y="913027"/>
                </a:cubicBezTo>
                <a:cubicBezTo>
                  <a:pt x="1350654" y="928859"/>
                  <a:pt x="1352757" y="944126"/>
                  <a:pt x="1356639" y="958666"/>
                </a:cubicBezTo>
                <a:cubicBezTo>
                  <a:pt x="1344427" y="955354"/>
                  <a:pt x="1331568" y="953415"/>
                  <a:pt x="1318305" y="953415"/>
                </a:cubicBezTo>
                <a:cubicBezTo>
                  <a:pt x="1271075" y="953415"/>
                  <a:pt x="1229183" y="976033"/>
                  <a:pt x="1202576" y="1010848"/>
                </a:cubicBezTo>
                <a:cubicBezTo>
                  <a:pt x="1155104" y="937260"/>
                  <a:pt x="1072371" y="888551"/>
                  <a:pt x="978236" y="888551"/>
                </a:cubicBezTo>
                <a:cubicBezTo>
                  <a:pt x="900598" y="888551"/>
                  <a:pt x="830643" y="921751"/>
                  <a:pt x="781877" y="974579"/>
                </a:cubicBezTo>
                <a:cubicBezTo>
                  <a:pt x="769099" y="907291"/>
                  <a:pt x="709981" y="856483"/>
                  <a:pt x="638975" y="856483"/>
                </a:cubicBezTo>
                <a:cubicBezTo>
                  <a:pt x="558587" y="856483"/>
                  <a:pt x="493404" y="921589"/>
                  <a:pt x="493404" y="1001882"/>
                </a:cubicBezTo>
                <a:cubicBezTo>
                  <a:pt x="493404" y="1005517"/>
                  <a:pt x="493566" y="1009152"/>
                  <a:pt x="493808" y="1012787"/>
                </a:cubicBezTo>
                <a:cubicBezTo>
                  <a:pt x="483133" y="1011252"/>
                  <a:pt x="472134" y="1010363"/>
                  <a:pt x="461055" y="1010363"/>
                </a:cubicBezTo>
                <a:cubicBezTo>
                  <a:pt x="336026" y="1010363"/>
                  <a:pt x="234612" y="1111578"/>
                  <a:pt x="234612" y="1236540"/>
                </a:cubicBezTo>
                <a:cubicBezTo>
                  <a:pt x="234612" y="1285249"/>
                  <a:pt x="250058" y="1330404"/>
                  <a:pt x="276342" y="1367319"/>
                </a:cubicBezTo>
                <a:cubicBezTo>
                  <a:pt x="267931" y="1366349"/>
                  <a:pt x="259359" y="1365865"/>
                  <a:pt x="250705" y="1365865"/>
                </a:cubicBezTo>
                <a:cubicBezTo>
                  <a:pt x="125676" y="1365865"/>
                  <a:pt x="24262" y="1467079"/>
                  <a:pt x="24262" y="1592122"/>
                </a:cubicBezTo>
                <a:cubicBezTo>
                  <a:pt x="24262" y="1799639"/>
                  <a:pt x="145086" y="1957640"/>
                  <a:pt x="113141" y="2177597"/>
                </a:cubicBezTo>
                <a:cubicBezTo>
                  <a:pt x="89688" y="2339071"/>
                  <a:pt x="37363" y="2499495"/>
                  <a:pt x="0" y="2658384"/>
                </a:cubicBezTo>
                <a:cubicBezTo>
                  <a:pt x="49251" y="2679144"/>
                  <a:pt x="520415" y="2867274"/>
                  <a:pt x="517585" y="2876483"/>
                </a:cubicBezTo>
                <a:cubicBezTo>
                  <a:pt x="517585" y="2876402"/>
                  <a:pt x="611074" y="2567267"/>
                  <a:pt x="611074" y="2567267"/>
                </a:cubicBezTo>
                <a:lnTo>
                  <a:pt x="1771111" y="2867920"/>
                </a:lnTo>
                <a:lnTo>
                  <a:pt x="2959939" y="2254012"/>
                </a:lnTo>
                <a:lnTo>
                  <a:pt x="3091761" y="1904084"/>
                </a:lnTo>
                <a:cubicBezTo>
                  <a:pt x="3127750" y="1968302"/>
                  <a:pt x="3196410" y="2011680"/>
                  <a:pt x="3275342" y="2011680"/>
                </a:cubicBezTo>
                <a:cubicBezTo>
                  <a:pt x="3391475" y="2011680"/>
                  <a:pt x="3485611" y="1917655"/>
                  <a:pt x="3485611" y="1801659"/>
                </a:cubicBezTo>
                <a:cubicBezTo>
                  <a:pt x="3485611" y="1742772"/>
                  <a:pt x="3461349" y="1689620"/>
                  <a:pt x="3422288" y="1651494"/>
                </a:cubicBezTo>
                <a:cubicBezTo>
                  <a:pt x="3471135" y="1603189"/>
                  <a:pt x="3501381" y="1536224"/>
                  <a:pt x="3501381" y="1462152"/>
                </a:cubicBezTo>
                <a:close/>
              </a:path>
            </a:pathLst>
          </a:custGeom>
          <a:solidFill>
            <a:srgbClr val="CAE2EF"/>
          </a:solidFill>
          <a:ln w="0" cap="flat">
            <a:noFill/>
            <a:prstDash val="solid"/>
            <a:miter/>
          </a:ln>
        </p:spPr>
        <p:txBody>
          <a:bodyPr rtlCol="0" anchor="ctr"/>
          <a:lstStyle/>
          <a:p>
            <a:endParaRPr lang="en-IL"/>
          </a:p>
        </p:txBody>
      </p:sp>
      <p:sp>
        <p:nvSpPr>
          <p:cNvPr id="67" name="Freeform 66">
            <a:extLst>
              <a:ext uri="{FF2B5EF4-FFF2-40B4-BE49-F238E27FC236}">
                <a16:creationId xmlns:a16="http://schemas.microsoft.com/office/drawing/2014/main" id="{7C56DA9D-A572-425B-87C8-7756D1A136ED}"/>
              </a:ext>
            </a:extLst>
          </p:cNvPr>
          <p:cNvSpPr/>
          <p:nvPr/>
        </p:nvSpPr>
        <p:spPr>
          <a:xfrm>
            <a:off x="4489380" y="5815914"/>
            <a:ext cx="3118853" cy="2715674"/>
          </a:xfrm>
          <a:custGeom>
            <a:avLst/>
            <a:gdLst>
              <a:gd name="connsiteX0" fmla="*/ 2924355 w 3118853"/>
              <a:gd name="connsiteY0" fmla="*/ 1393168 h 2715674"/>
              <a:gd name="connsiteX1" fmla="*/ 2900012 w 3118853"/>
              <a:gd name="connsiteY1" fmla="*/ 1394703 h 2715674"/>
              <a:gd name="connsiteX2" fmla="*/ 2908584 w 3118853"/>
              <a:gd name="connsiteY2" fmla="*/ 1337431 h 2715674"/>
              <a:gd name="connsiteX3" fmla="*/ 2713843 w 3118853"/>
              <a:gd name="connsiteY3" fmla="*/ 1142919 h 2715674"/>
              <a:gd name="connsiteX4" fmla="*/ 2604099 w 3118853"/>
              <a:gd name="connsiteY4" fmla="*/ 1176765 h 2715674"/>
              <a:gd name="connsiteX5" fmla="*/ 2463381 w 3118853"/>
              <a:gd name="connsiteY5" fmla="*/ 1066989 h 2715674"/>
              <a:gd name="connsiteX6" fmla="*/ 2349997 w 3118853"/>
              <a:gd name="connsiteY6" fmla="*/ 1121513 h 2715674"/>
              <a:gd name="connsiteX7" fmla="*/ 2350563 w 3118853"/>
              <a:gd name="connsiteY7" fmla="*/ 1107297 h 2715674"/>
              <a:gd name="connsiteX8" fmla="*/ 2327515 w 3118853"/>
              <a:gd name="connsiteY8" fmla="*/ 1015534 h 2715674"/>
              <a:gd name="connsiteX9" fmla="*/ 2415423 w 3118853"/>
              <a:gd name="connsiteY9" fmla="*/ 812297 h 2715674"/>
              <a:gd name="connsiteX10" fmla="*/ 2135766 w 3118853"/>
              <a:gd name="connsiteY10" fmla="*/ 532970 h 2715674"/>
              <a:gd name="connsiteX11" fmla="*/ 1955258 w 3118853"/>
              <a:gd name="connsiteY11" fmla="*/ 599045 h 2715674"/>
              <a:gd name="connsiteX12" fmla="*/ 1813488 w 3118853"/>
              <a:gd name="connsiteY12" fmla="*/ 485230 h 2715674"/>
              <a:gd name="connsiteX13" fmla="*/ 1742401 w 3118853"/>
              <a:gd name="connsiteY13" fmla="*/ 503889 h 2715674"/>
              <a:gd name="connsiteX14" fmla="*/ 1752510 w 3118853"/>
              <a:gd name="connsiteY14" fmla="*/ 436521 h 2715674"/>
              <a:gd name="connsiteX15" fmla="*/ 1522347 w 3118853"/>
              <a:gd name="connsiteY15" fmla="*/ 206629 h 2715674"/>
              <a:gd name="connsiteX16" fmla="*/ 1383084 w 3118853"/>
              <a:gd name="connsiteY16" fmla="*/ 253479 h 2715674"/>
              <a:gd name="connsiteX17" fmla="*/ 1104639 w 3118853"/>
              <a:gd name="connsiteY17" fmla="*/ 0 h 2715674"/>
              <a:gd name="connsiteX18" fmla="*/ 824982 w 3118853"/>
              <a:gd name="connsiteY18" fmla="*/ 279328 h 2715674"/>
              <a:gd name="connsiteX19" fmla="*/ 839377 w 3118853"/>
              <a:gd name="connsiteY19" fmla="*/ 367780 h 2715674"/>
              <a:gd name="connsiteX20" fmla="*/ 796434 w 3118853"/>
              <a:gd name="connsiteY20" fmla="*/ 489592 h 2715674"/>
              <a:gd name="connsiteX21" fmla="*/ 809131 w 3118853"/>
              <a:gd name="connsiteY21" fmla="*/ 558738 h 2715674"/>
              <a:gd name="connsiteX22" fmla="*/ 692189 w 3118853"/>
              <a:gd name="connsiteY22" fmla="*/ 533131 h 2715674"/>
              <a:gd name="connsiteX23" fmla="*/ 412531 w 3118853"/>
              <a:gd name="connsiteY23" fmla="*/ 812459 h 2715674"/>
              <a:gd name="connsiteX24" fmla="*/ 442373 w 3118853"/>
              <a:gd name="connsiteY24" fmla="*/ 938068 h 2715674"/>
              <a:gd name="connsiteX25" fmla="*/ 372499 w 3118853"/>
              <a:gd name="connsiteY25" fmla="*/ 925144 h 2715674"/>
              <a:gd name="connsiteX26" fmla="*/ 177758 w 3118853"/>
              <a:gd name="connsiteY26" fmla="*/ 1119655 h 2715674"/>
              <a:gd name="connsiteX27" fmla="*/ 360773 w 3118853"/>
              <a:gd name="connsiteY27" fmla="*/ 1313764 h 2715674"/>
              <a:gd name="connsiteX28" fmla="*/ 316050 w 3118853"/>
              <a:gd name="connsiteY28" fmla="*/ 1418290 h 2715674"/>
              <a:gd name="connsiteX29" fmla="*/ 318557 w 3118853"/>
              <a:gd name="connsiteY29" fmla="*/ 1444623 h 2715674"/>
              <a:gd name="connsiteX30" fmla="*/ 279658 w 3118853"/>
              <a:gd name="connsiteY30" fmla="*/ 1441876 h 2715674"/>
              <a:gd name="connsiteX31" fmla="*/ 0 w 3118853"/>
              <a:gd name="connsiteY31" fmla="*/ 1721205 h 2715674"/>
              <a:gd name="connsiteX32" fmla="*/ 279658 w 3118853"/>
              <a:gd name="connsiteY32" fmla="*/ 2000533 h 2715674"/>
              <a:gd name="connsiteX33" fmla="*/ 370397 w 3118853"/>
              <a:gd name="connsiteY33" fmla="*/ 1985428 h 2715674"/>
              <a:gd name="connsiteX34" fmla="*/ 425228 w 3118853"/>
              <a:gd name="connsiteY34" fmla="*/ 2145286 h 2715674"/>
              <a:gd name="connsiteX35" fmla="*/ 2487400 w 3118853"/>
              <a:gd name="connsiteY35" fmla="*/ 2714767 h 2715674"/>
              <a:gd name="connsiteX36" fmla="*/ 2910445 w 3118853"/>
              <a:gd name="connsiteY36" fmla="*/ 1781949 h 2715674"/>
              <a:gd name="connsiteX37" fmla="*/ 2924112 w 3118853"/>
              <a:gd name="connsiteY37" fmla="*/ 1782515 h 2715674"/>
              <a:gd name="connsiteX38" fmla="*/ 3118853 w 3118853"/>
              <a:gd name="connsiteY38" fmla="*/ 1588003 h 2715674"/>
              <a:gd name="connsiteX39" fmla="*/ 2924112 w 3118853"/>
              <a:gd name="connsiteY39" fmla="*/ 1393491 h 27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18853" h="2715674">
                <a:moveTo>
                  <a:pt x="2924355" y="1393168"/>
                </a:moveTo>
                <a:cubicBezTo>
                  <a:pt x="2916106" y="1393168"/>
                  <a:pt x="2908019" y="1393733"/>
                  <a:pt x="2900012" y="1394703"/>
                </a:cubicBezTo>
                <a:cubicBezTo>
                  <a:pt x="2905592" y="1376609"/>
                  <a:pt x="2908584" y="1357384"/>
                  <a:pt x="2908584" y="1337431"/>
                </a:cubicBezTo>
                <a:cubicBezTo>
                  <a:pt x="2908584" y="1229997"/>
                  <a:pt x="2821404" y="1142919"/>
                  <a:pt x="2713843" y="1142919"/>
                </a:cubicBezTo>
                <a:cubicBezTo>
                  <a:pt x="2673164" y="1142919"/>
                  <a:pt x="2635397" y="1155440"/>
                  <a:pt x="2604099" y="1176765"/>
                </a:cubicBezTo>
                <a:cubicBezTo>
                  <a:pt x="2588329" y="1113759"/>
                  <a:pt x="2531395" y="1066989"/>
                  <a:pt x="2463381" y="1066989"/>
                </a:cubicBezTo>
                <a:cubicBezTo>
                  <a:pt x="2417526" y="1066989"/>
                  <a:pt x="2376604" y="1088314"/>
                  <a:pt x="2349997" y="1121513"/>
                </a:cubicBezTo>
                <a:cubicBezTo>
                  <a:pt x="2350321" y="1116828"/>
                  <a:pt x="2350563" y="1112063"/>
                  <a:pt x="2350563" y="1107297"/>
                </a:cubicBezTo>
                <a:cubicBezTo>
                  <a:pt x="2350563" y="1074097"/>
                  <a:pt x="2342234" y="1042836"/>
                  <a:pt x="2327515" y="1015534"/>
                </a:cubicBezTo>
                <a:cubicBezTo>
                  <a:pt x="2381619" y="964563"/>
                  <a:pt x="2415423" y="892429"/>
                  <a:pt x="2415423" y="812297"/>
                </a:cubicBezTo>
                <a:cubicBezTo>
                  <a:pt x="2415423" y="658013"/>
                  <a:pt x="2290233" y="532970"/>
                  <a:pt x="2135766" y="532970"/>
                </a:cubicBezTo>
                <a:cubicBezTo>
                  <a:pt x="2066943" y="532970"/>
                  <a:pt x="2004024" y="557849"/>
                  <a:pt x="1955258" y="599045"/>
                </a:cubicBezTo>
                <a:cubicBezTo>
                  <a:pt x="1940943" y="533939"/>
                  <a:pt x="1882958" y="485230"/>
                  <a:pt x="1813488" y="485230"/>
                </a:cubicBezTo>
                <a:cubicBezTo>
                  <a:pt x="1787690" y="485230"/>
                  <a:pt x="1763428" y="492015"/>
                  <a:pt x="1742401" y="503889"/>
                </a:cubicBezTo>
                <a:cubicBezTo>
                  <a:pt x="1748952" y="482564"/>
                  <a:pt x="1752510" y="459946"/>
                  <a:pt x="1752510" y="436521"/>
                </a:cubicBezTo>
                <a:cubicBezTo>
                  <a:pt x="1752510" y="309539"/>
                  <a:pt x="1649478" y="206629"/>
                  <a:pt x="1522347" y="206629"/>
                </a:cubicBezTo>
                <a:cubicBezTo>
                  <a:pt x="1470022" y="206629"/>
                  <a:pt x="1421741" y="224077"/>
                  <a:pt x="1383084" y="253479"/>
                </a:cubicBezTo>
                <a:cubicBezTo>
                  <a:pt x="1370064" y="111311"/>
                  <a:pt x="1250372" y="0"/>
                  <a:pt x="1104639" y="0"/>
                </a:cubicBezTo>
                <a:cubicBezTo>
                  <a:pt x="950173" y="0"/>
                  <a:pt x="824982" y="125043"/>
                  <a:pt x="824982" y="279328"/>
                </a:cubicBezTo>
                <a:cubicBezTo>
                  <a:pt x="824982" y="310266"/>
                  <a:pt x="830077" y="339992"/>
                  <a:pt x="839377" y="367780"/>
                </a:cubicBezTo>
                <a:cubicBezTo>
                  <a:pt x="812527" y="401141"/>
                  <a:pt x="796434" y="443468"/>
                  <a:pt x="796434" y="489592"/>
                </a:cubicBezTo>
                <a:cubicBezTo>
                  <a:pt x="796434" y="513987"/>
                  <a:pt x="800963" y="537250"/>
                  <a:pt x="809131" y="558738"/>
                </a:cubicBezTo>
                <a:cubicBezTo>
                  <a:pt x="773547" y="542340"/>
                  <a:pt x="733919" y="533131"/>
                  <a:pt x="692189" y="533131"/>
                </a:cubicBezTo>
                <a:cubicBezTo>
                  <a:pt x="537722" y="533131"/>
                  <a:pt x="412531" y="658175"/>
                  <a:pt x="412531" y="812459"/>
                </a:cubicBezTo>
                <a:cubicBezTo>
                  <a:pt x="412531" y="857614"/>
                  <a:pt x="423368" y="900264"/>
                  <a:pt x="442373" y="938068"/>
                </a:cubicBezTo>
                <a:cubicBezTo>
                  <a:pt x="420699" y="929748"/>
                  <a:pt x="397165" y="925144"/>
                  <a:pt x="372499" y="925144"/>
                </a:cubicBezTo>
                <a:cubicBezTo>
                  <a:pt x="264939" y="925144"/>
                  <a:pt x="177758" y="1012221"/>
                  <a:pt x="177758" y="1119655"/>
                </a:cubicBezTo>
                <a:cubicBezTo>
                  <a:pt x="177758" y="1227090"/>
                  <a:pt x="258712" y="1307786"/>
                  <a:pt x="360773" y="1313764"/>
                </a:cubicBezTo>
                <a:cubicBezTo>
                  <a:pt x="333276" y="1340178"/>
                  <a:pt x="316050" y="1377174"/>
                  <a:pt x="316050" y="1418290"/>
                </a:cubicBezTo>
                <a:cubicBezTo>
                  <a:pt x="316050" y="1427256"/>
                  <a:pt x="317021" y="1436061"/>
                  <a:pt x="318557" y="1444623"/>
                </a:cubicBezTo>
                <a:cubicBezTo>
                  <a:pt x="305860" y="1442846"/>
                  <a:pt x="292840" y="1441876"/>
                  <a:pt x="279658" y="1441876"/>
                </a:cubicBezTo>
                <a:cubicBezTo>
                  <a:pt x="125191" y="1441876"/>
                  <a:pt x="0" y="1566920"/>
                  <a:pt x="0" y="1721205"/>
                </a:cubicBezTo>
                <a:cubicBezTo>
                  <a:pt x="0" y="1875489"/>
                  <a:pt x="125191" y="2000533"/>
                  <a:pt x="279658" y="2000533"/>
                </a:cubicBezTo>
                <a:cubicBezTo>
                  <a:pt x="311441" y="2000533"/>
                  <a:pt x="341930" y="1995201"/>
                  <a:pt x="370397" y="1985428"/>
                </a:cubicBezTo>
                <a:lnTo>
                  <a:pt x="425228" y="2145286"/>
                </a:lnTo>
                <a:cubicBezTo>
                  <a:pt x="425228" y="2145286"/>
                  <a:pt x="2438876" y="2678417"/>
                  <a:pt x="2487400" y="2714767"/>
                </a:cubicBezTo>
                <a:cubicBezTo>
                  <a:pt x="2526866" y="2744331"/>
                  <a:pt x="2807251" y="2043991"/>
                  <a:pt x="2910445" y="1781949"/>
                </a:cubicBezTo>
                <a:cubicBezTo>
                  <a:pt x="2914974" y="1782272"/>
                  <a:pt x="2919503" y="1782515"/>
                  <a:pt x="2924112" y="1782515"/>
                </a:cubicBezTo>
                <a:cubicBezTo>
                  <a:pt x="3031673" y="1782515"/>
                  <a:pt x="3118853" y="1695437"/>
                  <a:pt x="3118853" y="1588003"/>
                </a:cubicBezTo>
                <a:cubicBezTo>
                  <a:pt x="3118853" y="1480569"/>
                  <a:pt x="3031673" y="1393491"/>
                  <a:pt x="2924112" y="1393491"/>
                </a:cubicBezTo>
                <a:close/>
              </a:path>
            </a:pathLst>
          </a:custGeom>
          <a:solidFill>
            <a:srgbClr val="FFFFFF"/>
          </a:solidFill>
          <a:ln w="0" cap="flat">
            <a:noFill/>
            <a:prstDash val="solid"/>
            <a:miter/>
          </a:ln>
          <a:effectLst>
            <a:outerShdw blurRad="267586" dist="50800" dir="5400000" algn="ctr" rotWithShape="0">
              <a:srgbClr val="000000">
                <a:alpha val="43137"/>
              </a:srgbClr>
            </a:outerShdw>
          </a:effectLst>
        </p:spPr>
        <p:txBody>
          <a:bodyPr rtlCol="0" anchor="ctr"/>
          <a:lstStyle/>
          <a:p>
            <a:endParaRPr lang="en-IL"/>
          </a:p>
        </p:txBody>
      </p:sp>
      <p:sp>
        <p:nvSpPr>
          <p:cNvPr id="6" name="Rectangle 5">
            <a:extLst>
              <a:ext uri="{FF2B5EF4-FFF2-40B4-BE49-F238E27FC236}">
                <a16:creationId xmlns:a16="http://schemas.microsoft.com/office/drawing/2014/main" id="{710B3AB1-F1CA-7B69-EC87-949A921B1E89}"/>
              </a:ext>
            </a:extLst>
          </p:cNvPr>
          <p:cNvSpPr/>
          <p:nvPr/>
        </p:nvSpPr>
        <p:spPr>
          <a:xfrm>
            <a:off x="5273014" y="-13488"/>
            <a:ext cx="6918985" cy="68849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62" name="Rounded Rectangle 61">
            <a:extLst>
              <a:ext uri="{FF2B5EF4-FFF2-40B4-BE49-F238E27FC236}">
                <a16:creationId xmlns:a16="http://schemas.microsoft.com/office/drawing/2014/main" id="{A07FED67-0DB3-371D-E861-3097C72B0524}"/>
              </a:ext>
            </a:extLst>
          </p:cNvPr>
          <p:cNvSpPr/>
          <p:nvPr/>
        </p:nvSpPr>
        <p:spPr>
          <a:xfrm>
            <a:off x="5570844" y="5014182"/>
            <a:ext cx="6432099" cy="1314238"/>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2" name="Rounded Rectangle 51">
            <a:extLst>
              <a:ext uri="{FF2B5EF4-FFF2-40B4-BE49-F238E27FC236}">
                <a16:creationId xmlns:a16="http://schemas.microsoft.com/office/drawing/2014/main" id="{FFC75599-2EF7-265A-8474-76CF8B7BA203}"/>
              </a:ext>
            </a:extLst>
          </p:cNvPr>
          <p:cNvSpPr/>
          <p:nvPr/>
        </p:nvSpPr>
        <p:spPr>
          <a:xfrm>
            <a:off x="5570844" y="880411"/>
            <a:ext cx="6432099" cy="1939224"/>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3" name="Rounded Rectangle 52">
            <a:extLst>
              <a:ext uri="{FF2B5EF4-FFF2-40B4-BE49-F238E27FC236}">
                <a16:creationId xmlns:a16="http://schemas.microsoft.com/office/drawing/2014/main" id="{B854BE8E-D597-4882-93A5-FD9F318AC4F3}"/>
              </a:ext>
            </a:extLst>
          </p:cNvPr>
          <p:cNvSpPr/>
          <p:nvPr/>
        </p:nvSpPr>
        <p:spPr>
          <a:xfrm>
            <a:off x="5570844" y="2951937"/>
            <a:ext cx="6432099" cy="1882526"/>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10</a:t>
            </a:fld>
            <a:endParaRPr lang="he-IL">
              <a:latin typeface="Heebo" pitchFamily="2" charset="-79"/>
              <a:cs typeface="Heebo" pitchFamily="2" charset="-79"/>
            </a:endParaRPr>
          </a:p>
        </p:txBody>
      </p:sp>
      <p:graphicFrame>
        <p:nvGraphicFramePr>
          <p:cNvPr id="2" name="Chart 1">
            <a:extLst>
              <a:ext uri="{FF2B5EF4-FFF2-40B4-BE49-F238E27FC236}">
                <a16:creationId xmlns:a16="http://schemas.microsoft.com/office/drawing/2014/main" id="{E43C2679-2655-4AE1-AFDE-A401793E45AB}"/>
              </a:ext>
            </a:extLst>
          </p:cNvPr>
          <p:cNvGraphicFramePr>
            <a:graphicFrameLocks/>
          </p:cNvGraphicFramePr>
          <p:nvPr>
            <p:extLst>
              <p:ext uri="{D42A27DB-BD31-4B8C-83A1-F6EECF244321}">
                <p14:modId xmlns:p14="http://schemas.microsoft.com/office/powerpoint/2010/main" val="1639023617"/>
              </p:ext>
            </p:extLst>
          </p:nvPr>
        </p:nvGraphicFramePr>
        <p:xfrm>
          <a:off x="-146134" y="605925"/>
          <a:ext cx="3354930" cy="58442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3AA018F-DE9B-07F9-525C-4F25273EA6C0}"/>
              </a:ext>
            </a:extLst>
          </p:cNvPr>
          <p:cNvSpPr txBox="1"/>
          <p:nvPr/>
        </p:nvSpPr>
        <p:spPr>
          <a:xfrm>
            <a:off x="4585698" y="4217347"/>
            <a:ext cx="809625" cy="230832"/>
          </a:xfrm>
          <a:prstGeom prst="rect">
            <a:avLst/>
          </a:prstGeom>
          <a:noFill/>
        </p:spPr>
        <p:txBody>
          <a:bodyPr wrap="square" rtlCol="1">
            <a:spAutoFit/>
          </a:bodyPr>
          <a:lstStyle/>
          <a:p>
            <a:pPr algn="ctr" rtl="1"/>
            <a:r>
              <a:rPr lang="en-US" sz="900">
                <a:latin typeface="Heebo" pitchFamily="2" charset="-79"/>
                <a:ea typeface="Tahoma" panose="020B0604030504040204" pitchFamily="34" charset="0"/>
                <a:cs typeface="Heebo" pitchFamily="2" charset="-79"/>
              </a:rPr>
              <a:t>N</a:t>
            </a:r>
            <a:r>
              <a:rPr lang="he-IL" sz="900">
                <a:latin typeface="Heebo" pitchFamily="2" charset="-79"/>
                <a:ea typeface="Tahoma" panose="020B0604030504040204" pitchFamily="34" charset="0"/>
                <a:cs typeface="Heebo" pitchFamily="2" charset="-79"/>
              </a:rPr>
              <a:t>=20</a:t>
            </a:r>
          </a:p>
        </p:txBody>
      </p:sp>
      <p:sp>
        <p:nvSpPr>
          <p:cNvPr id="9" name="TextBox 8">
            <a:extLst>
              <a:ext uri="{FF2B5EF4-FFF2-40B4-BE49-F238E27FC236}">
                <a16:creationId xmlns:a16="http://schemas.microsoft.com/office/drawing/2014/main" id="{0F7C3136-6484-45C9-F533-0121383BB6C6}"/>
              </a:ext>
            </a:extLst>
          </p:cNvPr>
          <p:cNvSpPr txBox="1"/>
          <p:nvPr/>
        </p:nvSpPr>
        <p:spPr>
          <a:xfrm>
            <a:off x="4585698" y="5007078"/>
            <a:ext cx="809625" cy="230832"/>
          </a:xfrm>
          <a:prstGeom prst="rect">
            <a:avLst/>
          </a:prstGeom>
          <a:noFill/>
        </p:spPr>
        <p:txBody>
          <a:bodyPr wrap="square" rtlCol="1">
            <a:spAutoFit/>
          </a:bodyPr>
          <a:lstStyle/>
          <a:p>
            <a:pPr algn="ctr" rtl="1"/>
            <a:r>
              <a:rPr lang="en-US" sz="900">
                <a:latin typeface="Heebo" pitchFamily="2" charset="-79"/>
                <a:ea typeface="Tahoma" panose="020B0604030504040204" pitchFamily="34" charset="0"/>
                <a:cs typeface="Heebo" pitchFamily="2" charset="-79"/>
              </a:rPr>
              <a:t>N</a:t>
            </a:r>
            <a:r>
              <a:rPr lang="he-IL" sz="900">
                <a:latin typeface="Heebo" pitchFamily="2" charset="-79"/>
                <a:ea typeface="Tahoma" panose="020B0604030504040204" pitchFamily="34" charset="0"/>
                <a:cs typeface="Heebo" pitchFamily="2" charset="-79"/>
              </a:rPr>
              <a:t>=20</a:t>
            </a:r>
          </a:p>
        </p:txBody>
      </p:sp>
      <p:sp>
        <p:nvSpPr>
          <p:cNvPr id="13" name="מלבן 4">
            <a:extLst>
              <a:ext uri="{FF2B5EF4-FFF2-40B4-BE49-F238E27FC236}">
                <a16:creationId xmlns:a16="http://schemas.microsoft.com/office/drawing/2014/main" id="{47113B51-1E6D-46BF-77D4-6D860004E502}"/>
              </a:ext>
            </a:extLst>
          </p:cNvPr>
          <p:cNvSpPr/>
          <p:nvPr/>
        </p:nvSpPr>
        <p:spPr>
          <a:xfrm>
            <a:off x="2895600" y="1565111"/>
            <a:ext cx="2395167" cy="400110"/>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000">
                <a:solidFill>
                  <a:schemeClr val="tx1">
                    <a:lumMod val="50000"/>
                    <a:lumOff val="50000"/>
                  </a:schemeClr>
                </a:solidFill>
                <a:latin typeface="Heebo" pitchFamily="2" charset="-79"/>
                <a:ea typeface="Tahoma"/>
                <a:cs typeface="Heebo" pitchFamily="2" charset="-79"/>
              </a:rPr>
              <a:t>באיזו מידה הרגשת בנוח לשתף את המוזיקאי/ת בחוויות, תחושות ורגשות?</a:t>
            </a:r>
          </a:p>
        </p:txBody>
      </p:sp>
      <p:sp>
        <p:nvSpPr>
          <p:cNvPr id="15" name="מלבן 4">
            <a:extLst>
              <a:ext uri="{FF2B5EF4-FFF2-40B4-BE49-F238E27FC236}">
                <a16:creationId xmlns:a16="http://schemas.microsoft.com/office/drawing/2014/main" id="{8570913A-ADA3-DC42-79C7-0D79942FCB7F}"/>
              </a:ext>
            </a:extLst>
          </p:cNvPr>
          <p:cNvSpPr/>
          <p:nvPr/>
        </p:nvSpPr>
        <p:spPr>
          <a:xfrm>
            <a:off x="3179901" y="2265637"/>
            <a:ext cx="2093113" cy="553998"/>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000">
                <a:solidFill>
                  <a:schemeClr val="tx1">
                    <a:lumMod val="50000"/>
                    <a:lumOff val="50000"/>
                  </a:schemeClr>
                </a:solidFill>
                <a:latin typeface="Heebo" pitchFamily="2" charset="-79"/>
                <a:ea typeface="Tahoma"/>
                <a:cs typeface="Heebo" pitchFamily="2" charset="-79"/>
              </a:rPr>
              <a:t>באיזו מידה התקיים שיתוף פעולה פורה בינך לבין המוזיקאי/ת במסגרת העבודה על השיר?</a:t>
            </a:r>
          </a:p>
        </p:txBody>
      </p:sp>
      <p:sp>
        <p:nvSpPr>
          <p:cNvPr id="16" name="מלבן 4">
            <a:extLst>
              <a:ext uri="{FF2B5EF4-FFF2-40B4-BE49-F238E27FC236}">
                <a16:creationId xmlns:a16="http://schemas.microsoft.com/office/drawing/2014/main" id="{F36FF4C4-2424-5C70-E125-377B33305E73}"/>
              </a:ext>
            </a:extLst>
          </p:cNvPr>
          <p:cNvSpPr/>
          <p:nvPr/>
        </p:nvSpPr>
        <p:spPr>
          <a:xfrm>
            <a:off x="3179901" y="3054710"/>
            <a:ext cx="2093113" cy="553998"/>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000">
                <a:solidFill>
                  <a:schemeClr val="tx1">
                    <a:lumMod val="50000"/>
                    <a:lumOff val="50000"/>
                  </a:schemeClr>
                </a:solidFill>
                <a:latin typeface="Heebo" pitchFamily="2" charset="-79"/>
                <a:ea typeface="Tahoma"/>
                <a:cs typeface="Heebo" pitchFamily="2" charset="-79"/>
              </a:rPr>
              <a:t>באיזו מידה משימת הכתיבה המקדימה שקיבלת סייעה לך להתכונן לסדנה ותרמה לכתיבת השיר?</a:t>
            </a:r>
          </a:p>
        </p:txBody>
      </p:sp>
      <p:sp>
        <p:nvSpPr>
          <p:cNvPr id="17" name="מלבן 4">
            <a:extLst>
              <a:ext uri="{FF2B5EF4-FFF2-40B4-BE49-F238E27FC236}">
                <a16:creationId xmlns:a16="http://schemas.microsoft.com/office/drawing/2014/main" id="{8352371C-BC54-2559-538F-ED2A8A03EA26}"/>
              </a:ext>
            </a:extLst>
          </p:cNvPr>
          <p:cNvSpPr/>
          <p:nvPr/>
        </p:nvSpPr>
        <p:spPr>
          <a:xfrm>
            <a:off x="3179901" y="3894099"/>
            <a:ext cx="2093113" cy="400110"/>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000">
                <a:solidFill>
                  <a:schemeClr val="tx1">
                    <a:lumMod val="50000"/>
                    <a:lumOff val="50000"/>
                  </a:schemeClr>
                </a:solidFill>
                <a:latin typeface="Heebo" pitchFamily="2" charset="-79"/>
                <a:ea typeface="Tahoma"/>
                <a:cs typeface="Heebo" pitchFamily="2" charset="-79"/>
              </a:rPr>
              <a:t>באיזו מידה המפגש הקבוצתי סייע לך להתחבר לתהליך הכתיבה של השיר?*</a:t>
            </a:r>
          </a:p>
        </p:txBody>
      </p:sp>
      <p:sp>
        <p:nvSpPr>
          <p:cNvPr id="18" name="מלבן 4">
            <a:extLst>
              <a:ext uri="{FF2B5EF4-FFF2-40B4-BE49-F238E27FC236}">
                <a16:creationId xmlns:a16="http://schemas.microsoft.com/office/drawing/2014/main" id="{F486F412-8A2B-F43E-596F-C7112D7BF76B}"/>
              </a:ext>
            </a:extLst>
          </p:cNvPr>
          <p:cNvSpPr/>
          <p:nvPr/>
        </p:nvSpPr>
        <p:spPr>
          <a:xfrm>
            <a:off x="3179901" y="4689391"/>
            <a:ext cx="2093113" cy="400110"/>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000">
                <a:solidFill>
                  <a:schemeClr val="tx1">
                    <a:lumMod val="50000"/>
                    <a:lumOff val="50000"/>
                  </a:schemeClr>
                </a:solidFill>
                <a:latin typeface="Heebo" pitchFamily="2" charset="-79"/>
                <a:ea typeface="Tahoma"/>
                <a:cs typeface="Heebo" pitchFamily="2" charset="-79"/>
              </a:rPr>
              <a:t>באיזו מידה מעורבותה של מנחת הכתיבה תרמה לכתיבת השיר?*</a:t>
            </a:r>
          </a:p>
        </p:txBody>
      </p:sp>
      <p:sp>
        <p:nvSpPr>
          <p:cNvPr id="22" name="TextBox 21">
            <a:extLst>
              <a:ext uri="{FF2B5EF4-FFF2-40B4-BE49-F238E27FC236}">
                <a16:creationId xmlns:a16="http://schemas.microsoft.com/office/drawing/2014/main" id="{3ECFFAE7-6BD0-E1B1-BE78-8C749A0714BC}"/>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חווית היצירה, התהליך </a:t>
            </a:r>
            <a:r>
              <a:rPr lang="he-IL">
                <a:solidFill>
                  <a:srgbClr val="40A8AD"/>
                </a:solidFill>
              </a:rPr>
              <a:t>המל</a:t>
            </a:r>
            <a:r>
              <a:rPr lang="he-IL" sz="2800" b="1">
                <a:solidFill>
                  <a:srgbClr val="40A8AD"/>
                </a:solidFill>
                <a:latin typeface="Heebo" pitchFamily="2" charset="-79"/>
                <a:ea typeface="Tahoma" pitchFamily="34" charset="0"/>
                <a:cs typeface="Heebo" pitchFamily="2" charset="-79"/>
              </a:rPr>
              <a:t>ווה כתוצר</a:t>
            </a:r>
          </a:p>
        </p:txBody>
      </p:sp>
      <p:sp>
        <p:nvSpPr>
          <p:cNvPr id="23" name="מלבן 4">
            <a:extLst>
              <a:ext uri="{FF2B5EF4-FFF2-40B4-BE49-F238E27FC236}">
                <a16:creationId xmlns:a16="http://schemas.microsoft.com/office/drawing/2014/main" id="{183093AD-F34E-7FF6-AFF5-63785DF0C6FF}"/>
              </a:ext>
            </a:extLst>
          </p:cNvPr>
          <p:cNvSpPr/>
          <p:nvPr/>
        </p:nvSpPr>
        <p:spPr>
          <a:xfrm>
            <a:off x="9852817" y="5206604"/>
            <a:ext cx="2037310" cy="938719"/>
          </a:xfrm>
          <a:prstGeom prst="rect">
            <a:avLst/>
          </a:prstGeom>
          <a:noFill/>
        </p:spPr>
        <p:txBody>
          <a:bodyPr wrap="square" lIns="91440" tIns="45720" rIns="91440" bIns="45720" anchor="t">
            <a:spAutoFit/>
          </a:bodyPr>
          <a:lstStyle/>
          <a:p>
            <a:pPr fontAlgn="base">
              <a:spcBef>
                <a:spcPts val="800"/>
              </a:spcBef>
              <a:buClr>
                <a:srgbClr val="358B8F"/>
              </a:buClr>
              <a:buSzPct val="150000"/>
            </a:pP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הערך של המפגש הקבוצתי אופיין בעיקר בהקשר של השיתוף והחוויה החברתית</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 ופחות בהיבטים של תרומה יצירתית לפיתוח התוצר</a:t>
            </a: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a:t>
            </a:r>
            <a:endPar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endParaRPr>
          </a:p>
        </p:txBody>
      </p:sp>
      <p:sp>
        <p:nvSpPr>
          <p:cNvPr id="26" name="מלבן 4">
            <a:extLst>
              <a:ext uri="{FF2B5EF4-FFF2-40B4-BE49-F238E27FC236}">
                <a16:creationId xmlns:a16="http://schemas.microsoft.com/office/drawing/2014/main" id="{5C0F77B6-94BC-FE0D-49B4-D73A4E9652F0}"/>
              </a:ext>
            </a:extLst>
          </p:cNvPr>
          <p:cNvSpPr/>
          <p:nvPr/>
        </p:nvSpPr>
        <p:spPr>
          <a:xfrm>
            <a:off x="8446180" y="3135236"/>
            <a:ext cx="3460817" cy="161582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קרוב ל-70% ממשיבי הסקר ציינו שמשימת הכתיבה המקדימה סייעה להם להתכונן לסדנה במידה רבה, תרומה שהוזכרה גם על ידי חלק מהמרואיינים.</a:t>
            </a:r>
            <a:br>
              <a:rPr lang="en-US" sz="1100">
                <a:latin typeface="Heebo" pitchFamily="2" charset="-79"/>
                <a:ea typeface="Tahoma"/>
                <a:cs typeface="Heebo" pitchFamily="2" charset="-79"/>
              </a:rPr>
            </a:br>
            <a:r>
              <a:rPr lang="he-IL" sz="1100">
                <a:latin typeface="Heebo" pitchFamily="2" charset="-79"/>
                <a:ea typeface="Tahoma"/>
                <a:cs typeface="Heebo" pitchFamily="2" charset="-79"/>
              </a:rPr>
              <a:t>באשר לתהליך הכתיבה, מרשמי המשתתפים נראה כי הם ייחסו את הליווי המקצועי בעיקר למוזיקאים, כאשר מנחת הכתיבה נתפסה כחלק מהמעטפת הצוותית שנכחה בסדנה. המרואיינים סיפרו </a:t>
            </a:r>
            <a:r>
              <a:rPr lang="he-IL" sz="1100" b="1">
                <a:latin typeface="Heebo" pitchFamily="2" charset="-79"/>
                <a:ea typeface="Tahoma"/>
                <a:cs typeface="Heebo" pitchFamily="2" charset="-79"/>
              </a:rPr>
              <a:t>שעבודת הכתיבה והיצירה בכללותה נעשו בעיקר במסגרת ההתכנסות אל המבנה האינטימי של המשפחה עם המוזיקאי/ת</a:t>
            </a:r>
            <a:r>
              <a:rPr lang="he-IL" sz="1100" b="1" dirty="0">
                <a:latin typeface="Heebo" pitchFamily="2" charset="-79"/>
                <a:ea typeface="Tahoma"/>
                <a:cs typeface="Heebo" pitchFamily="2" charset="-79"/>
              </a:rPr>
              <a:t>.</a:t>
            </a:r>
            <a:endPar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endParaRPr>
          </a:p>
        </p:txBody>
      </p:sp>
      <p:sp>
        <p:nvSpPr>
          <p:cNvPr id="27" name="מלבן 4">
            <a:extLst>
              <a:ext uri="{FF2B5EF4-FFF2-40B4-BE49-F238E27FC236}">
                <a16:creationId xmlns:a16="http://schemas.microsoft.com/office/drawing/2014/main" id="{24236F43-683B-1495-3A8D-196207ED790C}"/>
              </a:ext>
            </a:extLst>
          </p:cNvPr>
          <p:cNvSpPr/>
          <p:nvPr/>
        </p:nvSpPr>
        <p:spPr>
          <a:xfrm>
            <a:off x="5683467" y="3525449"/>
            <a:ext cx="2762712" cy="830997"/>
          </a:xfrm>
          <a:prstGeom prst="rect">
            <a:avLst/>
          </a:prstGeom>
          <a:noFill/>
        </p:spPr>
        <p:txBody>
          <a:bodyPr wrap="square" lIns="91440" tIns="45720" rIns="91440" bIns="45720" anchor="t">
            <a:spAutoFit/>
          </a:bodyPr>
          <a:lstStyle/>
          <a:p>
            <a:pPr fontAlgn="base">
              <a:spcBef>
                <a:spcPts val="800"/>
              </a:spcBef>
              <a:buClr>
                <a:srgbClr val="358B8F"/>
              </a:buClr>
              <a:buSzPct val="150000"/>
            </a:pP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"התהליך של הכתיבה עצמה נעשה יחד עם המוזיקאית. הייתה מישהי שעברה בין הקבוצות אבל היא לא הייתה דומיננטית בתהליך ולא הרגשנו אותה" (ראיון הורה)</a:t>
            </a:r>
          </a:p>
        </p:txBody>
      </p:sp>
      <p:grpSp>
        <p:nvGrpSpPr>
          <p:cNvPr id="35" name="Group 34">
            <a:extLst>
              <a:ext uri="{FF2B5EF4-FFF2-40B4-BE49-F238E27FC236}">
                <a16:creationId xmlns:a16="http://schemas.microsoft.com/office/drawing/2014/main" id="{4A66CEBB-31C3-A48C-BE41-3D0ED32B7AD4}"/>
              </a:ext>
            </a:extLst>
          </p:cNvPr>
          <p:cNvGrpSpPr/>
          <p:nvPr/>
        </p:nvGrpSpPr>
        <p:grpSpPr>
          <a:xfrm>
            <a:off x="5029057" y="1035632"/>
            <a:ext cx="6973889" cy="2021066"/>
            <a:chOff x="5048031" y="916679"/>
            <a:chExt cx="6707267" cy="2021066"/>
          </a:xfrm>
        </p:grpSpPr>
        <p:sp>
          <p:nvSpPr>
            <p:cNvPr id="5" name="מלבן 4"/>
            <p:cNvSpPr/>
            <p:nvPr/>
          </p:nvSpPr>
          <p:spPr>
            <a:xfrm>
              <a:off x="5048031" y="1123187"/>
              <a:ext cx="4395583" cy="323165"/>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endParaRPr lang="he-IL" sz="1500">
                <a:solidFill>
                  <a:schemeClr val="accent5"/>
                </a:solidFill>
                <a:latin typeface="Heebo" pitchFamily="2" charset="-79"/>
                <a:ea typeface="Tahoma"/>
                <a:cs typeface="Heebo" pitchFamily="2" charset="-79"/>
              </a:endParaRPr>
            </a:p>
          </p:txBody>
        </p:sp>
        <p:sp>
          <p:nvSpPr>
            <p:cNvPr id="31" name="מלבן 4">
              <a:extLst>
                <a:ext uri="{FF2B5EF4-FFF2-40B4-BE49-F238E27FC236}">
                  <a16:creationId xmlns:a16="http://schemas.microsoft.com/office/drawing/2014/main" id="{48EC41DA-265A-B4DD-A00C-3F09B6894E52}"/>
                </a:ext>
              </a:extLst>
            </p:cNvPr>
            <p:cNvSpPr/>
            <p:nvPr/>
          </p:nvSpPr>
          <p:spPr>
            <a:xfrm>
              <a:off x="5677421" y="916679"/>
              <a:ext cx="5985596" cy="2021066"/>
            </a:xfrm>
            <a:prstGeom prst="rect">
              <a:avLst/>
            </a:prstGeom>
            <a:noFill/>
          </p:spPr>
          <p:txBody>
            <a:bodyPr wrap="square" lIns="91440" tIns="45720" rIns="91440" bIns="45720" anchor="t">
              <a:spAutoFit/>
            </a:bodyPr>
            <a:lstStyle/>
            <a:p>
              <a:pPr fontAlgn="base">
                <a:spcBef>
                  <a:spcPts val="1400"/>
                </a:spcBef>
                <a:buClr>
                  <a:srgbClr val="358B8F"/>
                </a:buClr>
                <a:buSzPct val="150000"/>
              </a:pPr>
              <a:r>
                <a:rPr lang="he-IL" sz="1100" dirty="0">
                  <a:latin typeface="Heebo" pitchFamily="2" charset="-79"/>
                  <a:ea typeface="Tahoma"/>
                  <a:cs typeface="Heebo" pitchFamily="2" charset="-79"/>
                </a:rPr>
                <a:t>גם בסקרים וגם בראיונות עלו רשמים חיוביים מאוד בנוגע לחיבור עם המוזיקאים</a:t>
              </a:r>
              <a:r>
                <a:rPr lang="en-US" sz="1100" dirty="0">
                  <a:latin typeface="Heebo" pitchFamily="2" charset="-79"/>
                  <a:ea typeface="Tahoma"/>
                  <a:cs typeface="Heebo" pitchFamily="2" charset="-79"/>
                </a:rPr>
                <a:t> </a:t>
              </a:r>
              <a:r>
                <a:rPr lang="he-IL" sz="1100" b="1" dirty="0">
                  <a:solidFill>
                    <a:schemeClr val="accent5"/>
                  </a:solidFill>
                  <a:latin typeface="Heebo" pitchFamily="2" charset="-79"/>
                  <a:ea typeface="Tahoma"/>
                  <a:cs typeface="Heebo" pitchFamily="2" charset="-79"/>
                </a:rPr>
                <a:t>"נוצרה אינטימיות מאוד גבוהה בכמה שעות האלה. שיתפנו ודיברנו, היא [המוזיקאית] הייתה שותפה איתנו ברעיונות ובהצעות, ברגישות, מתוך הניסיון והידע שהיא הביאה. </a:t>
              </a:r>
              <a:r>
                <a:rPr lang="he-IL" sz="1100" dirty="0">
                  <a:solidFill>
                    <a:schemeClr val="accent5"/>
                  </a:solidFill>
                  <a:latin typeface="Heebo" pitchFamily="2" charset="-79"/>
                  <a:ea typeface="Tahoma"/>
                  <a:cs typeface="Heebo" pitchFamily="2" charset="-79"/>
                </a:rPr>
                <a:t>לא הייתי משפר כלום, אני חושב שהיא הייתה מושלמת" (ראיון הורה) </a:t>
              </a:r>
              <a:br>
                <a:rPr lang="en-US" sz="1100" dirty="0">
                  <a:solidFill>
                    <a:schemeClr val="accent5"/>
                  </a:solidFill>
                  <a:latin typeface="Heebo" pitchFamily="2" charset="-79"/>
                  <a:ea typeface="Tahoma"/>
                  <a:cs typeface="Heebo" pitchFamily="2" charset="-79"/>
                </a:rPr>
              </a:br>
              <a:r>
                <a:rPr lang="he-IL" sz="1100" dirty="0">
                  <a:solidFill>
                    <a:schemeClr val="accent5"/>
                  </a:solidFill>
                  <a:latin typeface="Heebo" pitchFamily="2" charset="-79"/>
                  <a:ea typeface="Tahoma"/>
                  <a:cs typeface="Heebo" pitchFamily="2" charset="-79"/>
                </a:rPr>
                <a:t>"היא [המוזיקאית] הייתה ממש מקסימה והייתה חוויה ממש טובה, אני חושב של[בת הזוג] זה היה עוד יותר עוצמתי כי הן ממש התחברו... </a:t>
              </a:r>
              <a:r>
                <a:rPr lang="he-IL" sz="1100" b="1" dirty="0">
                  <a:solidFill>
                    <a:schemeClr val="accent5"/>
                  </a:solidFill>
                  <a:latin typeface="Heebo" pitchFamily="2" charset="-79"/>
                  <a:ea typeface="Tahoma"/>
                  <a:cs typeface="Heebo" pitchFamily="2" charset="-79"/>
                </a:rPr>
                <a:t>היה ביניהן קליק שקורה בין אנשים, היה להן כיף ביחד</a:t>
              </a:r>
              <a:r>
                <a:rPr lang="he-IL" sz="1100" dirty="0">
                  <a:solidFill>
                    <a:schemeClr val="accent5"/>
                  </a:solidFill>
                  <a:latin typeface="Heebo" pitchFamily="2" charset="-79"/>
                  <a:ea typeface="Tahoma"/>
                  <a:cs typeface="Heebo" pitchFamily="2" charset="-79"/>
                </a:rPr>
                <a:t>... לא חושב שבלעדיה זה היה קורה" (ראיון הורה).</a:t>
              </a:r>
              <a:r>
                <a:rPr lang="he-IL" sz="1100" dirty="0">
                  <a:latin typeface="Heebo" pitchFamily="2" charset="-79"/>
                  <a:ea typeface="Tahoma"/>
                  <a:cs typeface="Heebo" pitchFamily="2" charset="-79"/>
                </a:rPr>
                <a:t> </a:t>
              </a:r>
              <a:br>
                <a:rPr lang="en-US" sz="1100" dirty="0">
                  <a:latin typeface="Heebo" pitchFamily="2" charset="-79"/>
                  <a:ea typeface="Tahoma"/>
                  <a:cs typeface="Heebo" pitchFamily="2" charset="-79"/>
                </a:rPr>
              </a:br>
              <a:endParaRPr kumimoji="0" lang="he-IL" sz="1100" b="0" i="0" u="none" strike="noStrike" kern="1200" cap="none" spc="0" normalizeH="0" baseline="0" noProof="0" dirty="0">
                <a:ln>
                  <a:noFill/>
                </a:ln>
                <a:solidFill>
                  <a:schemeClr val="accent5"/>
                </a:solidFill>
                <a:effectLst/>
                <a:uLnTx/>
                <a:uFillTx/>
                <a:latin typeface="Heebo" pitchFamily="2" charset="-79"/>
                <a:ea typeface="Tahoma"/>
                <a:cs typeface="Heebo" pitchFamily="2" charset="-79"/>
              </a:endParaRPr>
            </a:p>
            <a:p>
              <a:pPr fontAlgn="base">
                <a:spcBef>
                  <a:spcPts val="800"/>
                </a:spcBef>
                <a:buClr>
                  <a:srgbClr val="358B8F"/>
                </a:buClr>
                <a:buSzPct val="150000"/>
              </a:pPr>
              <a:endParaRPr lang="he-IL" sz="1100" dirty="0">
                <a:solidFill>
                  <a:schemeClr val="accent5"/>
                </a:solidFill>
                <a:latin typeface="Heebo" pitchFamily="2" charset="-79"/>
                <a:ea typeface="Tahoma"/>
                <a:cs typeface="Heebo" pitchFamily="2" charset="-79"/>
              </a:endParaRPr>
            </a:p>
            <a:p>
              <a:pPr fontAlgn="base">
                <a:spcBef>
                  <a:spcPts val="800"/>
                </a:spcBef>
                <a:buClr>
                  <a:srgbClr val="358B8F"/>
                </a:buClr>
                <a:buSzPct val="150000"/>
              </a:pPr>
              <a:endParaRPr kumimoji="0" lang="he-IL" sz="1100" b="0" i="0" u="none" strike="noStrike" kern="1200" cap="none" spc="0" normalizeH="0" baseline="0" noProof="0" dirty="0">
                <a:ln>
                  <a:noFill/>
                </a:ln>
                <a:solidFill>
                  <a:schemeClr val="accent5"/>
                </a:solidFill>
                <a:effectLst/>
                <a:uLnTx/>
                <a:uFillTx/>
                <a:latin typeface="Heebo" pitchFamily="2" charset="-79"/>
                <a:ea typeface="Tahoma"/>
                <a:cs typeface="Heebo" pitchFamily="2" charset="-79"/>
              </a:endParaRPr>
            </a:p>
          </p:txBody>
        </p:sp>
        <p:sp>
          <p:nvSpPr>
            <p:cNvPr id="32" name="מלבן 4">
              <a:extLst>
                <a:ext uri="{FF2B5EF4-FFF2-40B4-BE49-F238E27FC236}">
                  <a16:creationId xmlns:a16="http://schemas.microsoft.com/office/drawing/2014/main" id="{57EB944B-AAD4-D88F-E1FB-CE3E4409B376}"/>
                </a:ext>
              </a:extLst>
            </p:cNvPr>
            <p:cNvSpPr/>
            <p:nvPr/>
          </p:nvSpPr>
          <p:spPr>
            <a:xfrm>
              <a:off x="5677422" y="2181225"/>
              <a:ext cx="5985596" cy="702756"/>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משתתפת מהפגייה סיפרה על החיבור האישי שנוצר מתוך הזדהות של המוזיקאית עם חווית השהות בפגייה</a:t>
              </a:r>
              <a:r>
                <a:rPr lang="en-US" sz="1100">
                  <a:latin typeface="Heebo" pitchFamily="2" charset="-79"/>
                  <a:ea typeface="Tahoma"/>
                  <a:cs typeface="Heebo" pitchFamily="2" charset="-79"/>
                </a:rPr>
                <a:t> </a:t>
              </a:r>
              <a:r>
                <a:rPr lang="he-IL" sz="1100">
                  <a:solidFill>
                    <a:schemeClr val="accent5"/>
                  </a:solidFill>
                  <a:latin typeface="Heebo" pitchFamily="2" charset="-79"/>
                  <a:ea typeface="Tahoma"/>
                  <a:cs typeface="Heebo" pitchFamily="2" charset="-79"/>
                </a:rPr>
                <a:t>"היא הייתה מהממת והיא גם "בוגרת פגייה", אז בכלל היה משהו שחיבר אותנו. נוצרו אינטימיות ואמון".</a:t>
              </a:r>
              <a:endPar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endParaRPr>
            </a:p>
            <a:p>
              <a:pPr fontAlgn="base">
                <a:spcBef>
                  <a:spcPts val="800"/>
                </a:spcBef>
                <a:buClr>
                  <a:srgbClr val="358B8F"/>
                </a:buClr>
                <a:buSzPct val="150000"/>
              </a:pPr>
              <a:endPar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endParaRPr>
            </a:p>
          </p:txBody>
        </p:sp>
        <p:sp>
          <p:nvSpPr>
            <p:cNvPr id="33" name="מלבן 4">
              <a:extLst>
                <a:ext uri="{FF2B5EF4-FFF2-40B4-BE49-F238E27FC236}">
                  <a16:creationId xmlns:a16="http://schemas.microsoft.com/office/drawing/2014/main" id="{3233381D-D3B6-B99B-D4BE-BA514F50FEE1}"/>
                </a:ext>
              </a:extLst>
            </p:cNvPr>
            <p:cNvSpPr/>
            <p:nvPr/>
          </p:nvSpPr>
          <p:spPr>
            <a:xfrm>
              <a:off x="5589852" y="2211469"/>
              <a:ext cx="3135398" cy="261610"/>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endPar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endParaRPr>
            </a:p>
          </p:txBody>
        </p:sp>
        <p:sp>
          <p:nvSpPr>
            <p:cNvPr id="34" name="מלבן 4">
              <a:extLst>
                <a:ext uri="{FF2B5EF4-FFF2-40B4-BE49-F238E27FC236}">
                  <a16:creationId xmlns:a16="http://schemas.microsoft.com/office/drawing/2014/main" id="{7FCF3802-4DEA-D8A8-D1D3-0FF73EB3153E}"/>
                </a:ext>
              </a:extLst>
            </p:cNvPr>
            <p:cNvSpPr/>
            <p:nvPr/>
          </p:nvSpPr>
          <p:spPr>
            <a:xfrm>
              <a:off x="5400295" y="1363320"/>
              <a:ext cx="6355003" cy="261610"/>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endPar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endParaRPr>
            </a:p>
          </p:txBody>
        </p:sp>
      </p:grpSp>
      <p:sp>
        <p:nvSpPr>
          <p:cNvPr id="45" name="TextBox 44">
            <a:extLst>
              <a:ext uri="{FF2B5EF4-FFF2-40B4-BE49-F238E27FC236}">
                <a16:creationId xmlns:a16="http://schemas.microsoft.com/office/drawing/2014/main" id="{F55C46D5-E003-E9DE-0CF3-7813456D2288}"/>
              </a:ext>
            </a:extLst>
          </p:cNvPr>
          <p:cNvSpPr txBox="1"/>
          <p:nvPr/>
        </p:nvSpPr>
        <p:spPr>
          <a:xfrm>
            <a:off x="4972050" y="6630181"/>
            <a:ext cx="7219950" cy="230832"/>
          </a:xfrm>
          <a:prstGeom prst="rect">
            <a:avLst/>
          </a:prstGeom>
          <a:noFill/>
        </p:spPr>
        <p:txBody>
          <a:bodyPr wrap="square" rtlCol="1">
            <a:spAutoFit/>
          </a:bodyPr>
          <a:lstStyle/>
          <a:p>
            <a:pPr algn="r" rtl="1"/>
            <a:r>
              <a:rPr lang="he-IL" sz="900">
                <a:latin typeface="Heebo" pitchFamily="2" charset="-79"/>
                <a:ea typeface="Tahoma" panose="020B0604030504040204" pitchFamily="34" charset="0"/>
                <a:cs typeface="Heebo" pitchFamily="2" charset="-79"/>
              </a:rPr>
              <a:t>*היגדים אלו לא הוצגו עבור משתתפים שתינוקותיהם היו מאושפזים בפגייה – הפעילות שלהם לא כללה מפגש קבוצתי וסדנת כתיבה</a:t>
            </a:r>
          </a:p>
        </p:txBody>
      </p:sp>
      <p:sp>
        <p:nvSpPr>
          <p:cNvPr id="46" name="מלבן 4">
            <a:extLst>
              <a:ext uri="{FF2B5EF4-FFF2-40B4-BE49-F238E27FC236}">
                <a16:creationId xmlns:a16="http://schemas.microsoft.com/office/drawing/2014/main" id="{EE54D600-D12F-510F-48E7-066DD54D5EB7}"/>
              </a:ext>
            </a:extLst>
          </p:cNvPr>
          <p:cNvSpPr/>
          <p:nvPr/>
        </p:nvSpPr>
        <p:spPr>
          <a:xfrm>
            <a:off x="5666598" y="5169834"/>
            <a:ext cx="4438010" cy="1015663"/>
          </a:xfrm>
          <a:prstGeom prst="rect">
            <a:avLst/>
          </a:prstGeom>
          <a:noFill/>
        </p:spPr>
        <p:txBody>
          <a:bodyPr wrap="square" lIns="91440" tIns="45720" rIns="91440" bIns="45720" anchor="t">
            <a:spAutoFit/>
          </a:bodyPr>
          <a:lstStyle/>
          <a:p>
            <a:pPr fontAlgn="base">
              <a:spcBef>
                <a:spcPts val="800"/>
              </a:spcBef>
              <a:buClr>
                <a:srgbClr val="358B8F"/>
              </a:buClr>
              <a:buSzPct val="150000"/>
            </a:pP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"הפורמט של הקבוצה היה נחמד אבל לא ממש עזר בתהליך כתיבת השיר. את הכתיבה עשינו עם המוזיקאי ולא עם הקבוצה" (ראיון הורה)</a:t>
            </a:r>
            <a:br>
              <a:rPr kumimoji="0" lang="en-US"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b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"לא הייתי עושה אחרת - לפתוח עם קבוצה ולסיים עם קבוצה ובאמצע פרטני"</a:t>
            </a:r>
            <a:br>
              <a:rPr kumimoji="0" lang="en-US"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b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"[הרובד הקבוצתי] נותן תחושה יותר רגועה וכיפית".</a:t>
            </a:r>
          </a:p>
        </p:txBody>
      </p:sp>
      <p:cxnSp>
        <p:nvCxnSpPr>
          <p:cNvPr id="56" name="Straight Connector 55">
            <a:extLst>
              <a:ext uri="{FF2B5EF4-FFF2-40B4-BE49-F238E27FC236}">
                <a16:creationId xmlns:a16="http://schemas.microsoft.com/office/drawing/2014/main" id="{A57FB9AD-4830-AFAA-387B-62A28999AA4B}"/>
              </a:ext>
            </a:extLst>
          </p:cNvPr>
          <p:cNvCxnSpPr>
            <a:cxnSpLocks/>
          </p:cNvCxnSpPr>
          <p:nvPr/>
        </p:nvCxnSpPr>
        <p:spPr>
          <a:xfrm>
            <a:off x="8472563" y="3123661"/>
            <a:ext cx="0" cy="15444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6B64D370-CA19-8EE9-F13B-B3FFE347D266}"/>
              </a:ext>
            </a:extLst>
          </p:cNvPr>
          <p:cNvGrpSpPr/>
          <p:nvPr/>
        </p:nvGrpSpPr>
        <p:grpSpPr>
          <a:xfrm>
            <a:off x="5683466" y="4500215"/>
            <a:ext cx="593815" cy="384688"/>
            <a:chOff x="11553825" y="253824"/>
            <a:chExt cx="780723" cy="505772"/>
          </a:xfrm>
          <a:solidFill>
            <a:schemeClr val="bg1">
              <a:lumMod val="95000"/>
            </a:schemeClr>
          </a:solidFill>
        </p:grpSpPr>
        <p:sp>
          <p:nvSpPr>
            <p:cNvPr id="60" name="Freeform 59">
              <a:extLst>
                <a:ext uri="{FF2B5EF4-FFF2-40B4-BE49-F238E27FC236}">
                  <a16:creationId xmlns:a16="http://schemas.microsoft.com/office/drawing/2014/main" id="{DF6B458B-AC4B-90B1-D1C8-70A4F9317390}"/>
                </a:ext>
              </a:extLst>
            </p:cNvPr>
            <p:cNvSpPr/>
            <p:nvPr/>
          </p:nvSpPr>
          <p:spPr>
            <a:xfrm>
              <a:off x="11553825" y="253824"/>
              <a:ext cx="353173" cy="505772"/>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grpFill/>
            <a:ln w="0" cap="flat">
              <a:noFill/>
              <a:prstDash val="solid"/>
              <a:miter/>
            </a:ln>
          </p:spPr>
          <p:txBody>
            <a:bodyPr rtlCol="0" anchor="ctr"/>
            <a:lstStyle/>
            <a:p>
              <a:endParaRPr lang="en-IL"/>
            </a:p>
          </p:txBody>
        </p:sp>
        <p:sp>
          <p:nvSpPr>
            <p:cNvPr id="61" name="Freeform 60">
              <a:extLst>
                <a:ext uri="{FF2B5EF4-FFF2-40B4-BE49-F238E27FC236}">
                  <a16:creationId xmlns:a16="http://schemas.microsoft.com/office/drawing/2014/main" id="{20BFD516-0D4D-081B-3F5C-86189AFC881F}"/>
                </a:ext>
              </a:extLst>
            </p:cNvPr>
            <p:cNvSpPr/>
            <p:nvPr/>
          </p:nvSpPr>
          <p:spPr>
            <a:xfrm>
              <a:off x="11981375" y="253824"/>
              <a:ext cx="353173" cy="505772"/>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grpFill/>
            <a:ln w="0" cap="flat">
              <a:noFill/>
              <a:prstDash val="solid"/>
              <a:miter/>
            </a:ln>
          </p:spPr>
          <p:txBody>
            <a:bodyPr rtlCol="0" anchor="ctr"/>
            <a:lstStyle/>
            <a:p>
              <a:pPr marL="0" algn="r" defTabSz="914400" rtl="1" eaLnBrk="1" latinLnBrk="0" hangingPunct="1"/>
              <a:endParaRPr lang="en-IL"/>
            </a:p>
          </p:txBody>
        </p:sp>
      </p:grpSp>
      <p:cxnSp>
        <p:nvCxnSpPr>
          <p:cNvPr id="64" name="Straight Connector 63">
            <a:extLst>
              <a:ext uri="{FF2B5EF4-FFF2-40B4-BE49-F238E27FC236}">
                <a16:creationId xmlns:a16="http://schemas.microsoft.com/office/drawing/2014/main" id="{76ACB40E-157B-90C8-4D50-D507CAEE640A}"/>
              </a:ext>
            </a:extLst>
          </p:cNvPr>
          <p:cNvCxnSpPr>
            <a:cxnSpLocks/>
          </p:cNvCxnSpPr>
          <p:nvPr/>
        </p:nvCxnSpPr>
        <p:spPr>
          <a:xfrm>
            <a:off x="10104608" y="5206604"/>
            <a:ext cx="0" cy="92768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4B33A7D-D2E9-A32F-9526-79CE23090ADE}"/>
              </a:ext>
            </a:extLst>
          </p:cNvPr>
          <p:cNvGrpSpPr/>
          <p:nvPr/>
        </p:nvGrpSpPr>
        <p:grpSpPr>
          <a:xfrm>
            <a:off x="208929" y="5412700"/>
            <a:ext cx="4289310" cy="231243"/>
            <a:chOff x="234433" y="6024446"/>
            <a:chExt cx="4289310" cy="231243"/>
          </a:xfrm>
        </p:grpSpPr>
        <p:sp>
          <p:nvSpPr>
            <p:cNvPr id="12" name="Rectangle 11">
              <a:extLst>
                <a:ext uri="{FF2B5EF4-FFF2-40B4-BE49-F238E27FC236}">
                  <a16:creationId xmlns:a16="http://schemas.microsoft.com/office/drawing/2014/main" id="{73B228B0-F2A1-EAE0-5104-6E8C399F87EC}"/>
                </a:ext>
              </a:extLst>
            </p:cNvPr>
            <p:cNvSpPr/>
            <p:nvPr/>
          </p:nvSpPr>
          <p:spPr>
            <a:xfrm>
              <a:off x="241900" y="6094495"/>
              <a:ext cx="70520" cy="74645"/>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defTabSz="914400" rtl="0" eaLnBrk="1" latinLnBrk="0" hangingPunct="1"/>
              <a:endParaRPr lang="en-IL"/>
            </a:p>
          </p:txBody>
        </p:sp>
        <p:sp>
          <p:nvSpPr>
            <p:cNvPr id="14" name="Rectangle 13">
              <a:extLst>
                <a:ext uri="{FF2B5EF4-FFF2-40B4-BE49-F238E27FC236}">
                  <a16:creationId xmlns:a16="http://schemas.microsoft.com/office/drawing/2014/main" id="{D39620C4-59FB-9C96-3F1A-3CF631F65CF8}"/>
                </a:ext>
              </a:extLst>
            </p:cNvPr>
            <p:cNvSpPr/>
            <p:nvPr/>
          </p:nvSpPr>
          <p:spPr>
            <a:xfrm>
              <a:off x="825559" y="6094495"/>
              <a:ext cx="70520" cy="74645"/>
            </a:xfrm>
            <a:prstGeom prst="rect">
              <a:avLst/>
            </a:prstGeom>
            <a:solidFill>
              <a:srgbClr val="D38CAD"/>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9" name="Rectangle 18">
              <a:extLst>
                <a:ext uri="{FF2B5EF4-FFF2-40B4-BE49-F238E27FC236}">
                  <a16:creationId xmlns:a16="http://schemas.microsoft.com/office/drawing/2014/main" id="{EFB7BDB0-7278-0402-E8F8-23DB96C12339}"/>
                </a:ext>
              </a:extLst>
            </p:cNvPr>
            <p:cNvSpPr/>
            <p:nvPr/>
          </p:nvSpPr>
          <p:spPr>
            <a:xfrm>
              <a:off x="1343753" y="6094495"/>
              <a:ext cx="70520" cy="746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20" name="מלבן 4">
              <a:extLst>
                <a:ext uri="{FF2B5EF4-FFF2-40B4-BE49-F238E27FC236}">
                  <a16:creationId xmlns:a16="http://schemas.microsoft.com/office/drawing/2014/main" id="{5A7A495F-3C5A-7B07-B705-4A333C6EFBB6}"/>
                </a:ext>
              </a:extLst>
            </p:cNvPr>
            <p:cNvSpPr/>
            <p:nvPr/>
          </p:nvSpPr>
          <p:spPr>
            <a:xfrm>
              <a:off x="234433" y="6024446"/>
              <a:ext cx="529949" cy="220616"/>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כלל לא </a:t>
              </a:r>
            </a:p>
          </p:txBody>
        </p:sp>
        <p:sp>
          <p:nvSpPr>
            <p:cNvPr id="24" name="מלבן 4">
              <a:extLst>
                <a:ext uri="{FF2B5EF4-FFF2-40B4-BE49-F238E27FC236}">
                  <a16:creationId xmlns:a16="http://schemas.microsoft.com/office/drawing/2014/main" id="{3F66ED2C-699F-7EF8-96BF-7B0E620955DA}"/>
                </a:ext>
              </a:extLst>
            </p:cNvPr>
            <p:cNvSpPr/>
            <p:nvPr/>
          </p:nvSpPr>
          <p:spPr>
            <a:xfrm>
              <a:off x="837548"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2</a:t>
              </a:r>
            </a:p>
          </p:txBody>
        </p:sp>
        <p:sp>
          <p:nvSpPr>
            <p:cNvPr id="25" name="מלבן 4">
              <a:extLst>
                <a:ext uri="{FF2B5EF4-FFF2-40B4-BE49-F238E27FC236}">
                  <a16:creationId xmlns:a16="http://schemas.microsoft.com/office/drawing/2014/main" id="{7277E4B8-F24F-2973-A6B5-D426202460B0}"/>
                </a:ext>
              </a:extLst>
            </p:cNvPr>
            <p:cNvSpPr/>
            <p:nvPr/>
          </p:nvSpPr>
          <p:spPr>
            <a:xfrm>
              <a:off x="1379486"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3</a:t>
              </a:r>
            </a:p>
          </p:txBody>
        </p:sp>
        <p:sp>
          <p:nvSpPr>
            <p:cNvPr id="28" name="Rectangle 27">
              <a:extLst>
                <a:ext uri="{FF2B5EF4-FFF2-40B4-BE49-F238E27FC236}">
                  <a16:creationId xmlns:a16="http://schemas.microsoft.com/office/drawing/2014/main" id="{143F914B-62F1-5A63-D56E-AC184EBCDA95}"/>
                </a:ext>
              </a:extLst>
            </p:cNvPr>
            <p:cNvSpPr/>
            <p:nvPr/>
          </p:nvSpPr>
          <p:spPr>
            <a:xfrm>
              <a:off x="1846964" y="6094495"/>
              <a:ext cx="70520" cy="746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0" name="Rectangle 29">
              <a:extLst>
                <a:ext uri="{FF2B5EF4-FFF2-40B4-BE49-F238E27FC236}">
                  <a16:creationId xmlns:a16="http://schemas.microsoft.com/office/drawing/2014/main" id="{3ADB51D3-5678-A5C1-D55E-4ED7D097E33C}"/>
                </a:ext>
              </a:extLst>
            </p:cNvPr>
            <p:cNvSpPr/>
            <p:nvPr/>
          </p:nvSpPr>
          <p:spPr>
            <a:xfrm>
              <a:off x="2430623" y="6094495"/>
              <a:ext cx="70520" cy="74645"/>
            </a:xfrm>
            <a:prstGeom prst="rect">
              <a:avLst/>
            </a:prstGeom>
            <a:solidFill>
              <a:srgbClr val="B3ECED"/>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6" name="Rectangle 35">
              <a:extLst>
                <a:ext uri="{FF2B5EF4-FFF2-40B4-BE49-F238E27FC236}">
                  <a16:creationId xmlns:a16="http://schemas.microsoft.com/office/drawing/2014/main" id="{EBAD1409-A63F-6C32-2DB5-C0E2C0693B98}"/>
                </a:ext>
              </a:extLst>
            </p:cNvPr>
            <p:cNvSpPr/>
            <p:nvPr/>
          </p:nvSpPr>
          <p:spPr>
            <a:xfrm>
              <a:off x="2948817" y="6094495"/>
              <a:ext cx="70520" cy="74645"/>
            </a:xfrm>
            <a:prstGeom prst="rect">
              <a:avLst/>
            </a:prstGeom>
            <a:solidFill>
              <a:srgbClr val="46BCC4"/>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7" name="מלבן 4">
              <a:extLst>
                <a:ext uri="{FF2B5EF4-FFF2-40B4-BE49-F238E27FC236}">
                  <a16:creationId xmlns:a16="http://schemas.microsoft.com/office/drawing/2014/main" id="{D6865FF0-B1BD-2062-7A62-B7C47ECC09EA}"/>
                </a:ext>
              </a:extLst>
            </p:cNvPr>
            <p:cNvSpPr/>
            <p:nvPr/>
          </p:nvSpPr>
          <p:spPr>
            <a:xfrm>
              <a:off x="1878517" y="6024446"/>
              <a:ext cx="529949" cy="220616"/>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4</a:t>
              </a:r>
            </a:p>
          </p:txBody>
        </p:sp>
        <p:sp>
          <p:nvSpPr>
            <p:cNvPr id="38" name="מלבן 4">
              <a:extLst>
                <a:ext uri="{FF2B5EF4-FFF2-40B4-BE49-F238E27FC236}">
                  <a16:creationId xmlns:a16="http://schemas.microsoft.com/office/drawing/2014/main" id="{C721F9D1-1F66-766D-380A-638C8A4C1387}"/>
                </a:ext>
              </a:extLst>
            </p:cNvPr>
            <p:cNvSpPr/>
            <p:nvPr/>
          </p:nvSpPr>
          <p:spPr>
            <a:xfrm>
              <a:off x="2452340" y="6040245"/>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5</a:t>
              </a:r>
            </a:p>
          </p:txBody>
        </p:sp>
        <p:sp>
          <p:nvSpPr>
            <p:cNvPr id="39" name="מלבן 4">
              <a:extLst>
                <a:ext uri="{FF2B5EF4-FFF2-40B4-BE49-F238E27FC236}">
                  <a16:creationId xmlns:a16="http://schemas.microsoft.com/office/drawing/2014/main" id="{FEBC1C6A-6361-99CA-7051-734A9CDB1473}"/>
                </a:ext>
              </a:extLst>
            </p:cNvPr>
            <p:cNvSpPr/>
            <p:nvPr/>
          </p:nvSpPr>
          <p:spPr>
            <a:xfrm>
              <a:off x="2984550"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6</a:t>
              </a:r>
            </a:p>
          </p:txBody>
        </p:sp>
        <p:sp>
          <p:nvSpPr>
            <p:cNvPr id="40" name="Rectangle 39">
              <a:extLst>
                <a:ext uri="{FF2B5EF4-FFF2-40B4-BE49-F238E27FC236}">
                  <a16:creationId xmlns:a16="http://schemas.microsoft.com/office/drawing/2014/main" id="{A2BE940E-A694-FE14-43C9-225671BEA891}"/>
                </a:ext>
              </a:extLst>
            </p:cNvPr>
            <p:cNvSpPr/>
            <p:nvPr/>
          </p:nvSpPr>
          <p:spPr>
            <a:xfrm>
              <a:off x="3503294" y="6094495"/>
              <a:ext cx="70520" cy="74645"/>
            </a:xfrm>
            <a:prstGeom prst="rect">
              <a:avLst/>
            </a:prstGeom>
            <a:solidFill>
              <a:srgbClr val="379298"/>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41" name="מלבן 4">
              <a:extLst>
                <a:ext uri="{FF2B5EF4-FFF2-40B4-BE49-F238E27FC236}">
                  <a16:creationId xmlns:a16="http://schemas.microsoft.com/office/drawing/2014/main" id="{2A820EBA-4F23-D45B-37CB-5E753F744572}"/>
                </a:ext>
              </a:extLst>
            </p:cNvPr>
            <p:cNvSpPr/>
            <p:nvPr/>
          </p:nvSpPr>
          <p:spPr>
            <a:xfrm>
              <a:off x="3539027" y="6024446"/>
              <a:ext cx="984716"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במידה רבה מאוד</a:t>
              </a:r>
            </a:p>
          </p:txBody>
        </p:sp>
      </p:grpSp>
    </p:spTree>
    <p:extLst>
      <p:ext uri="{BB962C8B-B14F-4D97-AF65-F5344CB8AC3E}">
        <p14:creationId xmlns:p14="http://schemas.microsoft.com/office/powerpoint/2010/main" val="386004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group of men playing a piano&#10;&#10;Description automatically generated">
            <a:extLst>
              <a:ext uri="{FF2B5EF4-FFF2-40B4-BE49-F238E27FC236}">
                <a16:creationId xmlns:a16="http://schemas.microsoft.com/office/drawing/2014/main" id="{10048F31-CA7F-550D-ACC0-A30FBACF36B9}"/>
              </a:ext>
            </a:extLst>
          </p:cNvPr>
          <p:cNvPicPr>
            <a:picLocks noChangeAspect="1"/>
          </p:cNvPicPr>
          <p:nvPr/>
        </p:nvPicPr>
        <p:blipFill>
          <a:blip r:embed="rId3" cstate="print">
            <a:extLst>
              <a:ext uri="{28A0092B-C50C-407E-A947-70E740481C1C}">
                <a14:useLocalDpi xmlns:a14="http://schemas.microsoft.com/office/drawing/2010/main" val="0"/>
              </a:ext>
            </a:extLst>
          </a:blip>
          <a:srcRect r="11074"/>
          <a:stretch/>
        </p:blipFill>
        <p:spPr>
          <a:xfrm>
            <a:off x="0" y="0"/>
            <a:ext cx="4068255" cy="6858000"/>
          </a:xfrm>
          <a:prstGeom prst="rect">
            <a:avLst/>
          </a:prstGeom>
        </p:spPr>
      </p:pic>
      <p:sp>
        <p:nvSpPr>
          <p:cNvPr id="2" name="Rectangle 1">
            <a:extLst>
              <a:ext uri="{FF2B5EF4-FFF2-40B4-BE49-F238E27FC236}">
                <a16:creationId xmlns:a16="http://schemas.microsoft.com/office/drawing/2014/main" id="{166070F4-1D20-B5F8-4206-97C90DC2CC07}"/>
              </a:ext>
            </a:extLst>
          </p:cNvPr>
          <p:cNvSpPr/>
          <p:nvPr/>
        </p:nvSpPr>
        <p:spPr>
          <a:xfrm>
            <a:off x="4027881" y="-13488"/>
            <a:ext cx="8153803" cy="68849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31" name="Rounded Rectangle 30">
            <a:extLst>
              <a:ext uri="{FF2B5EF4-FFF2-40B4-BE49-F238E27FC236}">
                <a16:creationId xmlns:a16="http://schemas.microsoft.com/office/drawing/2014/main" id="{BF3B2704-7F90-51D1-5796-D7C54B105519}"/>
              </a:ext>
            </a:extLst>
          </p:cNvPr>
          <p:cNvSpPr/>
          <p:nvPr/>
        </p:nvSpPr>
        <p:spPr>
          <a:xfrm>
            <a:off x="4195710" y="4664766"/>
            <a:ext cx="7717834" cy="2067524"/>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0" name="Rounded Rectangle 29">
            <a:extLst>
              <a:ext uri="{FF2B5EF4-FFF2-40B4-BE49-F238E27FC236}">
                <a16:creationId xmlns:a16="http://schemas.microsoft.com/office/drawing/2014/main" id="{645FD695-DC50-2242-09AF-F60B8BF0259F}"/>
              </a:ext>
            </a:extLst>
          </p:cNvPr>
          <p:cNvSpPr/>
          <p:nvPr/>
        </p:nvSpPr>
        <p:spPr>
          <a:xfrm>
            <a:off x="4195710" y="2839469"/>
            <a:ext cx="7717834" cy="1738770"/>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8" name="Rounded Rectangle 27">
            <a:extLst>
              <a:ext uri="{FF2B5EF4-FFF2-40B4-BE49-F238E27FC236}">
                <a16:creationId xmlns:a16="http://schemas.microsoft.com/office/drawing/2014/main" id="{D22E43CA-AC80-AECA-BF7C-052F1C9030D8}"/>
              </a:ext>
            </a:extLst>
          </p:cNvPr>
          <p:cNvSpPr/>
          <p:nvPr/>
        </p:nvSpPr>
        <p:spPr>
          <a:xfrm>
            <a:off x="4195710" y="750881"/>
            <a:ext cx="7717834" cy="826970"/>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9" name="Rounded Rectangle 28">
            <a:extLst>
              <a:ext uri="{FF2B5EF4-FFF2-40B4-BE49-F238E27FC236}">
                <a16:creationId xmlns:a16="http://schemas.microsoft.com/office/drawing/2014/main" id="{98ED95ED-91B0-960D-6CED-13E0E201EE5C}"/>
              </a:ext>
            </a:extLst>
          </p:cNvPr>
          <p:cNvSpPr/>
          <p:nvPr/>
        </p:nvSpPr>
        <p:spPr>
          <a:xfrm>
            <a:off x="4195710" y="1659154"/>
            <a:ext cx="7717834" cy="1094700"/>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 name="TextBox 4">
            <a:extLst>
              <a:ext uri="{FF2B5EF4-FFF2-40B4-BE49-F238E27FC236}">
                <a16:creationId xmlns:a16="http://schemas.microsoft.com/office/drawing/2014/main" id="{5CFDBAF3-3F3A-8C69-5A51-B632371A609F}"/>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חווית היצירה, התהליך </a:t>
            </a:r>
            <a:r>
              <a:rPr lang="he-IL">
                <a:solidFill>
                  <a:srgbClr val="40A8AD"/>
                </a:solidFill>
              </a:rPr>
              <a:t>המל</a:t>
            </a:r>
            <a:r>
              <a:rPr lang="he-IL" sz="2800" b="1">
                <a:solidFill>
                  <a:srgbClr val="40A8AD"/>
                </a:solidFill>
                <a:latin typeface="Heebo" pitchFamily="2" charset="-79"/>
                <a:ea typeface="Tahoma" pitchFamily="34" charset="0"/>
                <a:cs typeface="Heebo" pitchFamily="2" charset="-79"/>
              </a:rPr>
              <a:t>ווה כתוצר</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bg1"/>
                </a:solidFill>
                <a:latin typeface="Heebo" pitchFamily="2" charset="-79"/>
                <a:cs typeface="Heebo" pitchFamily="2" charset="-79"/>
              </a:rPr>
              <a:t>11</a:t>
            </a:fld>
            <a:endParaRPr lang="he-IL">
              <a:solidFill>
                <a:schemeClr val="bg1"/>
              </a:solidFill>
              <a:latin typeface="Heebo" pitchFamily="2" charset="-79"/>
              <a:cs typeface="Heebo" pitchFamily="2" charset="-79"/>
            </a:endParaRPr>
          </a:p>
        </p:txBody>
      </p:sp>
      <p:sp>
        <p:nvSpPr>
          <p:cNvPr id="7" name="TextBox 6">
            <a:extLst>
              <a:ext uri="{FF2B5EF4-FFF2-40B4-BE49-F238E27FC236}">
                <a16:creationId xmlns:a16="http://schemas.microsoft.com/office/drawing/2014/main" id="{27453757-F1A3-0ABD-7683-FF138CA2868F}"/>
              </a:ext>
            </a:extLst>
          </p:cNvPr>
          <p:cNvSpPr txBox="1"/>
          <p:nvPr/>
        </p:nvSpPr>
        <p:spPr>
          <a:xfrm>
            <a:off x="6425811" y="5935952"/>
            <a:ext cx="5375715" cy="769441"/>
          </a:xfrm>
          <a:prstGeom prst="rect">
            <a:avLst/>
          </a:prstGeom>
          <a:noFill/>
        </p:spPr>
        <p:txBody>
          <a:bodyPr wrap="square">
            <a:spAutoFit/>
          </a:bodyPr>
          <a:lstStyle/>
          <a:p>
            <a:pPr fontAlgn="base">
              <a:spcBef>
                <a:spcPts val="800"/>
              </a:spcBef>
              <a:buClr>
                <a:srgbClr val="358B8F"/>
              </a:buClr>
              <a:buSzPct val="150000"/>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חלק מהמוזיקאים סיפרו שהמשיכו לעבוד על השיר לאחר הסדנה כי משך המפגש לא הספיק כדי להשלים את התוצר. בהתייחסות להמשך הפרויקט, המנהל המוזיקלי הביע שאיפה לשלב בתהליך מוזיקאים נוספים שיתמכו בתהליכי העיבוד של היצירות לאחר המפגש עם המשתתפים.</a:t>
            </a:r>
            <a:endParaRPr lang="he-IL" sz="1100">
              <a:latin typeface="Heebo" pitchFamily="2" charset="-79"/>
              <a:ea typeface="Tahoma"/>
              <a:cs typeface="Heebo" pitchFamily="2" charset="-79"/>
            </a:endParaRPr>
          </a:p>
        </p:txBody>
      </p:sp>
      <p:sp>
        <p:nvSpPr>
          <p:cNvPr id="8" name="TextBox 7">
            <a:extLst>
              <a:ext uri="{FF2B5EF4-FFF2-40B4-BE49-F238E27FC236}">
                <a16:creationId xmlns:a16="http://schemas.microsoft.com/office/drawing/2014/main" id="{EAB84AEE-D564-06B2-F753-48B5FCCB2205}"/>
              </a:ext>
            </a:extLst>
          </p:cNvPr>
          <p:cNvSpPr txBox="1"/>
          <p:nvPr/>
        </p:nvSpPr>
        <p:spPr>
          <a:xfrm>
            <a:off x="4195710" y="2927291"/>
            <a:ext cx="4236852" cy="830997"/>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lang="he-IL" sz="1200">
                <a:solidFill>
                  <a:schemeClr val="accent5"/>
                </a:solidFill>
                <a:latin typeface="Heebo" pitchFamily="2" charset="-79"/>
                <a:ea typeface="Tahoma"/>
                <a:cs typeface="Heebo" pitchFamily="2" charset="-79"/>
              </a:rPr>
              <a:t>"דמיינתי שהתוצר הסופי יהיה הקלטה ברמת סטודיו.. זה מרגיש לי חצי כוח" (ראיון הורה) </a:t>
            </a:r>
            <a:br>
              <a:rPr lang="en-US" sz="1200">
                <a:solidFill>
                  <a:schemeClr val="accent5"/>
                </a:solidFill>
                <a:latin typeface="Heebo" pitchFamily="2" charset="-79"/>
                <a:ea typeface="Tahoma"/>
                <a:cs typeface="Heebo" pitchFamily="2" charset="-79"/>
              </a:rPr>
            </a:br>
            <a:r>
              <a:rPr lang="he-IL" sz="1200">
                <a:solidFill>
                  <a:schemeClr val="accent5"/>
                </a:solidFill>
                <a:latin typeface="Heebo" pitchFamily="2" charset="-79"/>
                <a:ea typeface="Tahoma"/>
                <a:cs typeface="Heebo" pitchFamily="2" charset="-79"/>
              </a:rPr>
              <a:t>"הייתי רוצה </a:t>
            </a:r>
            <a:r>
              <a:rPr lang="he-IL" sz="1200" b="1">
                <a:solidFill>
                  <a:schemeClr val="accent5"/>
                </a:solidFill>
                <a:latin typeface="Heebo" pitchFamily="2" charset="-79"/>
                <a:ea typeface="Tahoma"/>
                <a:cs typeface="Heebo" pitchFamily="2" charset="-79"/>
              </a:rPr>
              <a:t>שתהיה אופציה להקליט את השיר המעובד</a:t>
            </a:r>
            <a:r>
              <a:rPr lang="he-IL" sz="1200">
                <a:solidFill>
                  <a:schemeClr val="accent5"/>
                </a:solidFill>
                <a:latin typeface="Heebo" pitchFamily="2" charset="-79"/>
                <a:ea typeface="Tahoma"/>
                <a:cs typeface="Heebo" pitchFamily="2" charset="-79"/>
              </a:rPr>
              <a:t> בתשלום עבור האולפן ועבור המוזיקאי, למי שרוצה בכך" (סקר הורים). </a:t>
            </a:r>
          </a:p>
        </p:txBody>
      </p:sp>
      <p:sp>
        <p:nvSpPr>
          <p:cNvPr id="9" name="TextBox 8">
            <a:extLst>
              <a:ext uri="{FF2B5EF4-FFF2-40B4-BE49-F238E27FC236}">
                <a16:creationId xmlns:a16="http://schemas.microsoft.com/office/drawing/2014/main" id="{86C09BB4-90BC-34FA-9AF1-35C6A977F5EE}"/>
              </a:ext>
            </a:extLst>
          </p:cNvPr>
          <p:cNvSpPr txBox="1"/>
          <p:nvPr/>
        </p:nvSpPr>
        <p:spPr>
          <a:xfrm>
            <a:off x="7134339" y="1752692"/>
            <a:ext cx="4779205" cy="1107996"/>
          </a:xfrm>
          <a:prstGeom prst="rect">
            <a:avLst/>
          </a:prstGeom>
          <a:noFill/>
        </p:spPr>
        <p:txBody>
          <a:bodyPr wrap="square">
            <a:spAutoFit/>
          </a:bodyPr>
          <a:lstStyle/>
          <a:p>
            <a:pPr fontAlgn="base">
              <a:spcBef>
                <a:spcPts val="800"/>
              </a:spcBef>
              <a:buClr>
                <a:srgbClr val="358B8F"/>
              </a:buClr>
              <a:buSzPct val="150000"/>
              <a:defRPr/>
            </a:pPr>
            <a:r>
              <a:rPr lang="he-IL" sz="1100">
                <a:solidFill>
                  <a:prstClr val="black"/>
                </a:solidFill>
                <a:latin typeface="Heebo" pitchFamily="2" charset="-79"/>
                <a:ea typeface="Tahoma"/>
                <a:cs typeface="Heebo" pitchFamily="2" charset="-79"/>
              </a:rPr>
              <a:t>בקרב חלק מהמרואיינים המשתתפים, </a:t>
            </a:r>
            <a:r>
              <a:rPr lang="he-IL" sz="1100" b="1">
                <a:solidFill>
                  <a:prstClr val="black"/>
                </a:solidFill>
                <a:latin typeface="Heebo" pitchFamily="2" charset="-79"/>
                <a:ea typeface="Tahoma"/>
                <a:cs typeface="Heebo" pitchFamily="2" charset="-79"/>
              </a:rPr>
              <a:t>תהליך היצירה נחווה כמהות המפגש</a:t>
            </a:r>
            <a:r>
              <a:rPr lang="he-IL" sz="1100">
                <a:solidFill>
                  <a:prstClr val="black"/>
                </a:solidFill>
                <a:latin typeface="Heebo" pitchFamily="2" charset="-79"/>
                <a:ea typeface="Tahoma"/>
                <a:cs typeface="Heebo" pitchFamily="2" charset="-79"/>
              </a:rPr>
              <a:t>, ונתפס כתוצר אף יותר מהשיר עצמו. </a:t>
            </a:r>
            <a:br>
              <a:rPr lang="en-US" sz="1100">
                <a:solidFill>
                  <a:prstClr val="black"/>
                </a:solidFill>
                <a:latin typeface="Heebo" pitchFamily="2" charset="-79"/>
                <a:ea typeface="Tahoma"/>
                <a:cs typeface="Heebo" pitchFamily="2" charset="-79"/>
              </a:rPr>
            </a:br>
            <a:r>
              <a:rPr lang="he-IL" sz="1100">
                <a:solidFill>
                  <a:prstClr val="black"/>
                </a:solidFill>
                <a:latin typeface="Heebo" pitchFamily="2" charset="-79"/>
                <a:ea typeface="Tahoma"/>
                <a:cs typeface="Heebo" pitchFamily="2" charset="-79"/>
              </a:rPr>
              <a:t>גם מצד חלק מהמוזיקאים עלה כי חווית היצירה והתהליך עצמו מהווים חלק עיקרי מהתוצר ואף בעלי משמעות רבה יותר, ואולי יש מקום לחדד את הגישה הזו בתיאום הציפיות המקדים.</a:t>
            </a:r>
            <a:br>
              <a:rPr lang="en-US" sz="1100">
                <a:solidFill>
                  <a:prstClr val="black"/>
                </a:solidFill>
                <a:latin typeface="Heebo" pitchFamily="2" charset="-79"/>
                <a:ea typeface="Tahoma"/>
                <a:cs typeface="Heebo" pitchFamily="2" charset="-79"/>
              </a:rPr>
            </a:br>
            <a:endParaRPr lang="he-IL" sz="1100">
              <a:solidFill>
                <a:schemeClr val="accent5"/>
              </a:solidFill>
              <a:latin typeface="Heebo" pitchFamily="2" charset="-79"/>
              <a:ea typeface="Tahoma"/>
              <a:cs typeface="Heebo" pitchFamily="2" charset="-79"/>
            </a:endParaRPr>
          </a:p>
        </p:txBody>
      </p:sp>
      <p:sp>
        <p:nvSpPr>
          <p:cNvPr id="12" name="TextBox 11">
            <a:extLst>
              <a:ext uri="{FF2B5EF4-FFF2-40B4-BE49-F238E27FC236}">
                <a16:creationId xmlns:a16="http://schemas.microsoft.com/office/drawing/2014/main" id="{EEF827A4-4813-4AC0-68FA-59E53590CB07}"/>
              </a:ext>
            </a:extLst>
          </p:cNvPr>
          <p:cNvSpPr txBox="1"/>
          <p:nvPr/>
        </p:nvSpPr>
        <p:spPr>
          <a:xfrm>
            <a:off x="4068255" y="808409"/>
            <a:ext cx="7845288" cy="769441"/>
          </a:xfrm>
          <a:prstGeom prst="rect">
            <a:avLst/>
          </a:prstGeom>
          <a:noFill/>
        </p:spPr>
        <p:txBody>
          <a:bodyPr wrap="square">
            <a:spAutoFit/>
          </a:bodyPr>
          <a:lstStyle/>
          <a:p>
            <a:pPr fontAlgn="base">
              <a:spcBef>
                <a:spcPts val="800"/>
              </a:spcBef>
              <a:buClr>
                <a:srgbClr val="358B8F"/>
              </a:buClr>
              <a:buSzPct val="150000"/>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המשתתפים שרואיינו </a:t>
            </a: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ראו</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 </a:t>
            </a: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במפגש הפיזי כבעל ערך לחוויה וליצירה עצמה</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 לעומת, למשל, שימוש במחולל תוכן </a:t>
            </a:r>
            <a:r>
              <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a:t>
            </a:r>
            <a:r>
              <a:rPr lang="he-IL" sz="1100" b="1">
                <a:solidFill>
                  <a:schemeClr val="accent5"/>
                </a:solidFill>
                <a:latin typeface="Heebo" pitchFamily="2" charset="-79"/>
                <a:ea typeface="Tahoma"/>
                <a:cs typeface="Heebo" pitchFamily="2" charset="-79"/>
              </a:rPr>
              <a:t>ישר נוצר קשר כשהאדם שיושב מולך מבין אותך.</a:t>
            </a:r>
            <a:r>
              <a:rPr lang="he-IL" sz="1100">
                <a:solidFill>
                  <a:schemeClr val="accent5"/>
                </a:solidFill>
                <a:latin typeface="Heebo" pitchFamily="2" charset="-79"/>
                <a:ea typeface="Tahoma"/>
                <a:cs typeface="Heebo" pitchFamily="2" charset="-79"/>
              </a:rPr>
              <a:t> יש ערך מוסף, זה לא כמו יצירת שיר באפליקציה"</a:t>
            </a:r>
            <a:r>
              <a:rPr lang="he-IL" sz="1100">
                <a:solidFill>
                  <a:prstClr val="black"/>
                </a:solidFill>
                <a:latin typeface="Heebo" pitchFamily="2" charset="-79"/>
                <a:ea typeface="Tahoma"/>
                <a:cs typeface="Heebo" pitchFamily="2" charset="-79"/>
              </a:rPr>
              <a:t>. </a:t>
            </a:r>
            <a:r>
              <a:rPr lang="he-IL" sz="1100" dirty="0">
                <a:solidFill>
                  <a:prstClr val="black"/>
                </a:solidFill>
                <a:latin typeface="Heebo" pitchFamily="2" charset="-79"/>
                <a:ea typeface="Tahoma"/>
                <a:cs typeface="Heebo" pitchFamily="2" charset="-79"/>
              </a:rPr>
              <a:t>הם </a:t>
            </a: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אפיינו </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שני היבטים משמעותיים- </a:t>
            </a:r>
            <a:br>
              <a:rPr kumimoji="0" lang="en-US"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b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עצם האינטראקציה </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עם המוזיקאים, הצוות והמשתתפים - </a:t>
            </a:r>
            <a:r>
              <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"חיבור, אינטראקציה חברתית", "פגישות עם משפחות בהרכבים שונים</a:t>
            </a:r>
            <a:r>
              <a:rPr kumimoji="0" lang="he-IL" sz="1100" b="0" i="0" u="none" strike="noStrike" kern="1200" cap="none" spc="0" normalizeH="0" baseline="0" noProof="0" dirty="0">
                <a:ln>
                  <a:noFill/>
                </a:ln>
                <a:solidFill>
                  <a:schemeClr val="accent5"/>
                </a:solidFill>
                <a:effectLst/>
                <a:uLnTx/>
                <a:uFillTx/>
                <a:latin typeface="Heebo" pitchFamily="2" charset="-79"/>
                <a:ea typeface="Tahoma"/>
                <a:cs typeface="Heebo" pitchFamily="2" charset="-79"/>
              </a:rPr>
              <a:t>"</a:t>
            </a:r>
            <a:r>
              <a:rPr lang="he-IL" sz="1100" dirty="0">
                <a:solidFill>
                  <a:schemeClr val="accent5"/>
                </a:solidFill>
                <a:latin typeface="Heebo" pitchFamily="2" charset="-79"/>
                <a:ea typeface="Tahoma"/>
                <a:cs typeface="Heebo" pitchFamily="2" charset="-79"/>
              </a:rPr>
              <a:t>.</a:t>
            </a:r>
            <a:br>
              <a:rPr kumimoji="0" lang="en-US" sz="1100" b="0" i="0" u="none" strike="noStrike" kern="1200" cap="none" spc="0" normalizeH="0" baseline="0" noProof="0" dirty="0">
                <a:ln>
                  <a:noFill/>
                </a:ln>
                <a:solidFill>
                  <a:schemeClr val="accent5"/>
                </a:solidFill>
                <a:effectLst/>
                <a:uLnTx/>
                <a:uFillTx/>
                <a:latin typeface="Heebo" pitchFamily="2" charset="-79"/>
                <a:ea typeface="Tahoma"/>
                <a:cs typeface="Heebo" pitchFamily="2" charset="-79"/>
              </a:rPr>
            </a:b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יצירת </a:t>
            </a: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תוצר שנחווה כיותר אותנטי ומעורר חיבור </a:t>
            </a:r>
            <a:r>
              <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"יצירת תוצר יותר אינטימי ואישי", "יותר חיבור לשיר</a:t>
            </a:r>
            <a:r>
              <a:rPr kumimoji="0" lang="he-IL" sz="1100" b="0" i="0" u="none" strike="noStrike" kern="1200" cap="none" spc="0" normalizeH="0" baseline="0" noProof="0" dirty="0">
                <a:ln>
                  <a:noFill/>
                </a:ln>
                <a:solidFill>
                  <a:schemeClr val="accent5"/>
                </a:solidFill>
                <a:effectLst/>
                <a:uLnTx/>
                <a:uFillTx/>
                <a:latin typeface="Heebo" pitchFamily="2" charset="-79"/>
                <a:ea typeface="Tahoma"/>
                <a:cs typeface="Heebo" pitchFamily="2" charset="-79"/>
              </a:rPr>
              <a:t>".</a:t>
            </a:r>
            <a:r>
              <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 </a:t>
            </a:r>
          </a:p>
        </p:txBody>
      </p:sp>
      <p:sp>
        <p:nvSpPr>
          <p:cNvPr id="13" name="TextBox 12">
            <a:extLst>
              <a:ext uri="{FF2B5EF4-FFF2-40B4-BE49-F238E27FC236}">
                <a16:creationId xmlns:a16="http://schemas.microsoft.com/office/drawing/2014/main" id="{522BF784-AD7F-2954-6074-3B07AA5E06B7}"/>
              </a:ext>
            </a:extLst>
          </p:cNvPr>
          <p:cNvSpPr txBox="1"/>
          <p:nvPr/>
        </p:nvSpPr>
        <p:spPr>
          <a:xfrm>
            <a:off x="4161184" y="1717003"/>
            <a:ext cx="2938629" cy="830997"/>
          </a:xfrm>
          <a:prstGeom prst="rect">
            <a:avLst/>
          </a:prstGeom>
          <a:noFill/>
        </p:spPr>
        <p:txBody>
          <a:bodyPr wrap="square">
            <a:spAutoFit/>
          </a:bodyPr>
          <a:lstStyle/>
          <a:p>
            <a:pPr fontAlgn="base">
              <a:spcBef>
                <a:spcPts val="800"/>
              </a:spcBef>
              <a:buClr>
                <a:srgbClr val="358B8F"/>
              </a:buClr>
              <a:buSzPct val="150000"/>
              <a:defRPr/>
            </a:pPr>
            <a:r>
              <a:rPr lang="he-IL" sz="1200">
                <a:solidFill>
                  <a:schemeClr val="accent5"/>
                </a:solidFill>
                <a:latin typeface="Heebo" pitchFamily="2" charset="-79"/>
                <a:ea typeface="Tahoma"/>
                <a:cs typeface="Heebo" pitchFamily="2" charset="-79"/>
              </a:rPr>
              <a:t>"המפגש הזה, שהוא מאוד מרגש, זה הדבר המרכזי, מבלי לעורר ציפייה שההורים מסיימים עם שיר מטורף שילווה אותם כל החיים" (קבוצת מיקוד מוזיקאים)</a:t>
            </a:r>
          </a:p>
        </p:txBody>
      </p:sp>
      <p:sp>
        <p:nvSpPr>
          <p:cNvPr id="14" name="TextBox 13">
            <a:extLst>
              <a:ext uri="{FF2B5EF4-FFF2-40B4-BE49-F238E27FC236}">
                <a16:creationId xmlns:a16="http://schemas.microsoft.com/office/drawing/2014/main" id="{CB0C93C6-0827-1A96-88C6-0B0FC66A3F4C}"/>
              </a:ext>
            </a:extLst>
          </p:cNvPr>
          <p:cNvSpPr txBox="1"/>
          <p:nvPr/>
        </p:nvSpPr>
        <p:spPr>
          <a:xfrm>
            <a:off x="8432563" y="2911618"/>
            <a:ext cx="3480980" cy="938719"/>
          </a:xfrm>
          <a:prstGeom prst="rect">
            <a:avLst/>
          </a:prstGeom>
          <a:noFill/>
        </p:spPr>
        <p:txBody>
          <a:bodyPr wrap="square">
            <a:spAutoFit/>
          </a:bodyPr>
          <a:lstStyle/>
          <a:p>
            <a:pPr fontAlgn="base">
              <a:spcBef>
                <a:spcPts val="800"/>
              </a:spcBef>
              <a:buClr>
                <a:srgbClr val="358B8F"/>
              </a:buClr>
              <a:buSzPct val="150000"/>
              <a:defRPr/>
            </a:pPr>
            <a:r>
              <a:rPr lang="he-IL" sz="1100">
                <a:latin typeface="Heebo" pitchFamily="2" charset="-79"/>
                <a:ea typeface="Tahoma"/>
                <a:cs typeface="Heebo" pitchFamily="2" charset="-79"/>
              </a:rPr>
              <a:t>לעומת זאת, עלו מצד חלק מהמשתתפים הערות בנוגע להפקת השיר- חלקם לא הספיקו להקליט את השיר בקולם, חלק ציינו שההקלטה בוצעה באמצעות הטלפון, חלק פשוט טענו </a:t>
            </a:r>
            <a:r>
              <a:rPr lang="he-IL" sz="1100" b="1">
                <a:latin typeface="Heebo" pitchFamily="2" charset="-79"/>
                <a:ea typeface="Tahoma"/>
                <a:cs typeface="Heebo" pitchFamily="2" charset="-79"/>
              </a:rPr>
              <a:t>שציפו לתוצר יותר מלוטש </a:t>
            </a:r>
            <a:r>
              <a:rPr lang="he-IL" sz="1100">
                <a:latin typeface="Heebo" pitchFamily="2" charset="-79"/>
                <a:ea typeface="Tahoma"/>
                <a:cs typeface="Heebo" pitchFamily="2" charset="-79"/>
              </a:rPr>
              <a:t>והציעו לפתוח בפני המשתתפים אפשרות למפגש המשך שיכלול הפקה.</a:t>
            </a:r>
            <a:endParaRPr lang="he-IL" sz="1100">
              <a:solidFill>
                <a:schemeClr val="accent5"/>
              </a:solidFill>
              <a:latin typeface="Heebo" pitchFamily="2" charset="-79"/>
              <a:ea typeface="Tahoma"/>
              <a:cs typeface="Heebo" pitchFamily="2" charset="-79"/>
            </a:endParaRPr>
          </a:p>
        </p:txBody>
      </p:sp>
      <p:sp>
        <p:nvSpPr>
          <p:cNvPr id="16" name="TextBox 15">
            <a:extLst>
              <a:ext uri="{FF2B5EF4-FFF2-40B4-BE49-F238E27FC236}">
                <a16:creationId xmlns:a16="http://schemas.microsoft.com/office/drawing/2014/main" id="{C1C54DE4-2472-675B-DA3F-C05C8EDE7092}"/>
              </a:ext>
            </a:extLst>
          </p:cNvPr>
          <p:cNvSpPr txBox="1"/>
          <p:nvPr/>
        </p:nvSpPr>
        <p:spPr>
          <a:xfrm>
            <a:off x="4161184" y="3830016"/>
            <a:ext cx="7752359" cy="646331"/>
          </a:xfrm>
          <a:prstGeom prst="rect">
            <a:avLst/>
          </a:prstGeom>
          <a:noFill/>
        </p:spPr>
        <p:txBody>
          <a:bodyPr wrap="square">
            <a:spAutoFit/>
          </a:bodyPr>
          <a:lstStyle/>
          <a:p>
            <a:pPr marL="0" algn="r" defTabSz="914400" eaLnBrk="1" latinLnBrk="0" hangingPunct="1"/>
            <a:r>
              <a:rPr lang="he-IL" sz="1100">
                <a:latin typeface="Heebo" pitchFamily="2" charset="-79"/>
                <a:ea typeface="Tahoma"/>
                <a:cs typeface="Heebo" pitchFamily="2" charset="-79"/>
              </a:rPr>
              <a:t>גם בקרב המוזיקאים היו שהביעו העדפה להגדיר את התוצר כמטרה </a:t>
            </a:r>
            <a:r>
              <a:rPr lang="he-IL" sz="1100">
                <a:solidFill>
                  <a:schemeClr val="accent5"/>
                </a:solidFill>
                <a:latin typeface="Heebo" pitchFamily="2" charset="-79"/>
                <a:ea typeface="Tahoma"/>
                <a:cs typeface="Heebo" pitchFamily="2" charset="-79"/>
              </a:rPr>
              <a:t>"</a:t>
            </a:r>
            <a:r>
              <a:rPr lang="he-IL" sz="1200">
                <a:solidFill>
                  <a:schemeClr val="accent5"/>
                </a:solidFill>
                <a:latin typeface="Heebo" pitchFamily="2" charset="-79"/>
                <a:ea typeface="Tahoma"/>
                <a:cs typeface="Heebo" pitchFamily="2" charset="-79"/>
              </a:rPr>
              <a:t>באופן אישי אני מעדיף שהמטרה תהיה השיר ושכן יהיה תוצר בסוף... לפני כמה ימים </a:t>
            </a:r>
            <a:r>
              <a:rPr lang="he-IL" sz="1200" b="1">
                <a:solidFill>
                  <a:schemeClr val="accent5"/>
                </a:solidFill>
                <a:latin typeface="Heebo" pitchFamily="2" charset="-79"/>
                <a:ea typeface="Tahoma"/>
                <a:cs typeface="Heebo" pitchFamily="2" charset="-79"/>
              </a:rPr>
              <a:t>האמא שלחה לי וידאו שלה שרה את השיר שעשינו לתינוקת שלה והרגשתי שוואלה זה הצליח</a:t>
            </a:r>
            <a:r>
              <a:rPr lang="he-IL" sz="1200">
                <a:solidFill>
                  <a:schemeClr val="accent5"/>
                </a:solidFill>
                <a:latin typeface="Heebo" pitchFamily="2" charset="-79"/>
                <a:ea typeface="Tahoma"/>
                <a:cs typeface="Heebo" pitchFamily="2" charset="-79"/>
              </a:rPr>
              <a:t>, כלומר, אם זה קורה אז זה מדד לזה שהשיר חי והוא בשימוש" (קבוצת מיקוד מוזיקאים)</a:t>
            </a:r>
            <a:endParaRPr lang="en-IL" sz="1100"/>
          </a:p>
        </p:txBody>
      </p:sp>
      <p:sp>
        <p:nvSpPr>
          <p:cNvPr id="17" name="TextBox 16">
            <a:extLst>
              <a:ext uri="{FF2B5EF4-FFF2-40B4-BE49-F238E27FC236}">
                <a16:creationId xmlns:a16="http://schemas.microsoft.com/office/drawing/2014/main" id="{4C257818-89B9-5DD3-35EF-B96A12A77D43}"/>
              </a:ext>
            </a:extLst>
          </p:cNvPr>
          <p:cNvSpPr txBox="1"/>
          <p:nvPr/>
        </p:nvSpPr>
        <p:spPr>
          <a:xfrm>
            <a:off x="6513739" y="4707604"/>
            <a:ext cx="5287787" cy="1277273"/>
          </a:xfrm>
          <a:prstGeom prst="rect">
            <a:avLst/>
          </a:prstGeom>
          <a:noFill/>
        </p:spPr>
        <p:txBody>
          <a:bodyPr wrap="square">
            <a:spAutoFit/>
          </a:bodyPr>
          <a:lstStyle/>
          <a:p>
            <a:pPr fontAlgn="base">
              <a:spcBef>
                <a:spcPts val="800"/>
              </a:spcBef>
              <a:buClr>
                <a:srgbClr val="358B8F"/>
              </a:buClr>
              <a:buSzPct val="150000"/>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באשר </a:t>
            </a:r>
            <a:r>
              <a:rPr lang="he-IL" sz="1100">
                <a:solidFill>
                  <a:prstClr val="black"/>
                </a:solidFill>
                <a:latin typeface="Heebo" pitchFamily="2" charset="-79"/>
                <a:ea typeface="Tahoma"/>
                <a:cs typeface="Heebo" pitchFamily="2" charset="-79"/>
              </a:rPr>
              <a:t>ל</a:t>
            </a:r>
            <a:r>
              <a:rPr lang="he-IL" sz="1100" b="1">
                <a:solidFill>
                  <a:prstClr val="black"/>
                </a:solidFill>
                <a:latin typeface="Heebo" pitchFamily="2" charset="-79"/>
                <a:ea typeface="Tahoma"/>
                <a:cs typeface="Heebo" pitchFamily="2" charset="-79"/>
              </a:rPr>
              <a:t>רמת הגימור של השיר</a:t>
            </a:r>
            <a:r>
              <a:rPr lang="he-IL" sz="1100">
                <a:solidFill>
                  <a:prstClr val="black"/>
                </a:solidFill>
                <a:latin typeface="Heebo" pitchFamily="2" charset="-79"/>
                <a:ea typeface="Tahoma"/>
                <a:cs typeface="Heebo" pitchFamily="2" charset="-79"/>
              </a:rPr>
              <a:t>: </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בקרב הצוות המקצועי – המוזיקאים והמנהל המוזיקלי – עלתה הבחנה בין מה שנתפס בעיניהם כ"סקיצה", חווייתית ומרגשת ככל שתהיה, שהיוותה באופן רשמי תוצר שהוגש למשתתפים, אל מול תוצר מוזיקלי מוגמר, שכדי להגיע אליו נדרש המשך עבודה מקצועית. </a:t>
            </a:r>
            <a:br>
              <a:rPr kumimoji="0" lang="en-US"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b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מפיקת הפרויקט סברה כי הפשטות שאפיינה את ההקלטות (מבחינת משאבי זמן וכלים) תאמה את רוח הפרויקט </a:t>
            </a:r>
            <a:r>
              <a:rPr kumimoji="0" lang="he-IL" sz="1100" b="0" i="0" u="none" strike="noStrike" kern="1200" cap="none" spc="0" normalizeH="0" baseline="0" noProof="0" dirty="0" err="1">
                <a:ln>
                  <a:noFill/>
                </a:ln>
                <a:solidFill>
                  <a:prstClr val="black"/>
                </a:solidFill>
                <a:effectLst/>
                <a:uLnTx/>
                <a:uFillTx/>
                <a:latin typeface="Heebo" pitchFamily="2" charset="-79"/>
                <a:ea typeface="Tahoma"/>
                <a:cs typeface="Heebo" pitchFamily="2" charset="-79"/>
              </a:rPr>
              <a:t>בהנגשת</a:t>
            </a: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 ההזדמנות לאנשים </a:t>
            </a:r>
            <a:r>
              <a:rPr lang="he-IL" sz="1100" dirty="0">
                <a:solidFill>
                  <a:prstClr val="black"/>
                </a:solidFill>
                <a:latin typeface="Heebo" pitchFamily="2" charset="-79"/>
                <a:ea typeface="Tahoma"/>
                <a:cs typeface="Heebo" pitchFamily="2" charset="-79"/>
              </a:rPr>
              <a:t>שאינם מהתחום </a:t>
            </a: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ליצור שיר, ועשויה לייצר חוויה קלילה יותר ומופחתת ציפייה עצמית, עבור המשתתפים.</a:t>
            </a:r>
            <a:endParaRPr lang="he-IL" sz="1100" dirty="0">
              <a:solidFill>
                <a:schemeClr val="accent5"/>
              </a:solidFill>
              <a:latin typeface="Heebo" pitchFamily="2" charset="-79"/>
              <a:ea typeface="Tahoma"/>
              <a:cs typeface="Heebo" pitchFamily="2" charset="-79"/>
            </a:endParaRPr>
          </a:p>
        </p:txBody>
      </p:sp>
      <p:sp>
        <p:nvSpPr>
          <p:cNvPr id="18" name="TextBox 17">
            <a:extLst>
              <a:ext uri="{FF2B5EF4-FFF2-40B4-BE49-F238E27FC236}">
                <a16:creationId xmlns:a16="http://schemas.microsoft.com/office/drawing/2014/main" id="{A1416045-8EB3-FD1B-F8AC-B3027A30F6F2}"/>
              </a:ext>
            </a:extLst>
          </p:cNvPr>
          <p:cNvSpPr txBox="1"/>
          <p:nvPr/>
        </p:nvSpPr>
        <p:spPr>
          <a:xfrm>
            <a:off x="4265626" y="4869446"/>
            <a:ext cx="2116221" cy="1754326"/>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"יש כאן את האלמנט של ריאליטי בשיר בהזמנה.. אבל זה משהו שהוא גם בסדר", "רובנו באים מענפים יותר חופשיים או אקספרימנטליים או לא מבוססים </a:t>
            </a:r>
            <a:r>
              <a:rPr kumimoji="0" lang="en-US"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singer song writer </a:t>
            </a:r>
            <a:r>
              <a:rPr lang="he-IL" sz="1200">
                <a:solidFill>
                  <a:schemeClr val="accent5"/>
                </a:solidFill>
                <a:latin typeface="Heebo" pitchFamily="2" charset="-79"/>
                <a:ea typeface="Tahoma"/>
                <a:cs typeface="Heebo" pitchFamily="2" charset="-79"/>
              </a:rPr>
              <a:t>... </a:t>
            </a: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אבל גם משם צמח משהו והשירים יצאו וואו".</a:t>
            </a:r>
            <a:r>
              <a:rPr kumimoji="0" lang="he-IL" sz="1200" b="0" i="0" u="none" strike="noStrike" kern="1200" cap="none" spc="0" normalizeH="0" baseline="0" noProof="0" dirty="0">
                <a:ln>
                  <a:noFill/>
                </a:ln>
                <a:solidFill>
                  <a:schemeClr val="accent5"/>
                </a:solidFill>
                <a:effectLst/>
                <a:uLnTx/>
                <a:uFillTx/>
                <a:latin typeface="Heebo" pitchFamily="2" charset="-79"/>
                <a:ea typeface="Tahoma"/>
                <a:cs typeface="Heebo" pitchFamily="2" charset="-79"/>
              </a:rPr>
              <a:t> (קבוצת מיקוד מוזיקאים)</a:t>
            </a:r>
            <a:endParaRPr lang="he-IL" sz="1200">
              <a:solidFill>
                <a:schemeClr val="accent5"/>
              </a:solidFill>
              <a:latin typeface="Heebo" pitchFamily="2" charset="-79"/>
              <a:ea typeface="Tahoma"/>
              <a:cs typeface="Heebo" pitchFamily="2" charset="-79"/>
            </a:endParaRPr>
          </a:p>
        </p:txBody>
      </p:sp>
      <p:cxnSp>
        <p:nvCxnSpPr>
          <p:cNvPr id="32" name="Straight Connector 31">
            <a:extLst>
              <a:ext uri="{FF2B5EF4-FFF2-40B4-BE49-F238E27FC236}">
                <a16:creationId xmlns:a16="http://schemas.microsoft.com/office/drawing/2014/main" id="{863BF390-2E20-EB1B-2589-D1917E7882DB}"/>
              </a:ext>
            </a:extLst>
          </p:cNvPr>
          <p:cNvCxnSpPr/>
          <p:nvPr/>
        </p:nvCxnSpPr>
        <p:spPr>
          <a:xfrm>
            <a:off x="7137572" y="1744877"/>
            <a:ext cx="0" cy="8730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89DB515-AA17-DA5E-D7C6-D82E105497EE}"/>
              </a:ext>
            </a:extLst>
          </p:cNvPr>
          <p:cNvCxnSpPr>
            <a:cxnSpLocks/>
          </p:cNvCxnSpPr>
          <p:nvPr/>
        </p:nvCxnSpPr>
        <p:spPr>
          <a:xfrm>
            <a:off x="8444137" y="2956997"/>
            <a:ext cx="0" cy="8012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F33ED0-DDEB-1A36-89F3-EBB82403F7CE}"/>
              </a:ext>
            </a:extLst>
          </p:cNvPr>
          <p:cNvCxnSpPr>
            <a:cxnSpLocks/>
          </p:cNvCxnSpPr>
          <p:nvPr/>
        </p:nvCxnSpPr>
        <p:spPr>
          <a:xfrm>
            <a:off x="6425811" y="5015904"/>
            <a:ext cx="0" cy="14614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89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93B1398-0B18-D94D-78BF-FBE486CD5998}"/>
              </a:ext>
            </a:extLst>
          </p:cNvPr>
          <p:cNvSpPr/>
          <p:nvPr/>
        </p:nvSpPr>
        <p:spPr>
          <a:xfrm flipH="1">
            <a:off x="0" y="0"/>
            <a:ext cx="1219199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0" eaLnBrk="1" latinLnBrk="0" hangingPunct="1"/>
            <a:endParaRPr lang="he-IL"/>
          </a:p>
        </p:txBody>
      </p:sp>
      <p:sp>
        <p:nvSpPr>
          <p:cNvPr id="46" name="Freeform 45">
            <a:extLst>
              <a:ext uri="{FF2B5EF4-FFF2-40B4-BE49-F238E27FC236}">
                <a16:creationId xmlns:a16="http://schemas.microsoft.com/office/drawing/2014/main" id="{E8A44C02-8A0C-F724-0771-D7465954A2BE}"/>
              </a:ext>
            </a:extLst>
          </p:cNvPr>
          <p:cNvSpPr/>
          <p:nvPr/>
        </p:nvSpPr>
        <p:spPr>
          <a:xfrm>
            <a:off x="7384626" y="1036677"/>
            <a:ext cx="2720381" cy="1243344"/>
          </a:xfrm>
          <a:custGeom>
            <a:avLst/>
            <a:gdLst>
              <a:gd name="connsiteX0" fmla="*/ 2616762 w 2616762"/>
              <a:gd name="connsiteY0" fmla="*/ 491299 h 1153911"/>
              <a:gd name="connsiteX1" fmla="*/ 2479165 w 2616762"/>
              <a:gd name="connsiteY1" fmla="*/ 265570 h 1153911"/>
              <a:gd name="connsiteX2" fmla="*/ 2479165 w 2616762"/>
              <a:gd name="connsiteY2" fmla="*/ 82512 h 1153911"/>
              <a:gd name="connsiteX3" fmla="*/ 2396690 w 2616762"/>
              <a:gd name="connsiteY3" fmla="*/ 0 h 1153911"/>
              <a:gd name="connsiteX4" fmla="*/ 82475 w 2616762"/>
              <a:gd name="connsiteY4" fmla="*/ 0 h 1153911"/>
              <a:gd name="connsiteX5" fmla="*/ 0 w 2616762"/>
              <a:gd name="connsiteY5" fmla="*/ 82512 h 1153911"/>
              <a:gd name="connsiteX6" fmla="*/ 0 w 2616762"/>
              <a:gd name="connsiteY6" fmla="*/ 1071400 h 1153911"/>
              <a:gd name="connsiteX7" fmla="*/ 82475 w 2616762"/>
              <a:gd name="connsiteY7" fmla="*/ 1153912 h 1153911"/>
              <a:gd name="connsiteX8" fmla="*/ 2396690 w 2616762"/>
              <a:gd name="connsiteY8" fmla="*/ 1153912 h 1153911"/>
              <a:gd name="connsiteX9" fmla="*/ 2479165 w 2616762"/>
              <a:gd name="connsiteY9" fmla="*/ 1071400 h 1153911"/>
              <a:gd name="connsiteX10" fmla="*/ 2479165 w 2616762"/>
              <a:gd name="connsiteY10" fmla="*/ 381212 h 1153911"/>
              <a:gd name="connsiteX11" fmla="*/ 2616762 w 2616762"/>
              <a:gd name="connsiteY11" fmla="*/ 491299 h 11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6762" h="1153911">
                <a:moveTo>
                  <a:pt x="2616762" y="491299"/>
                </a:moveTo>
                <a:cubicBezTo>
                  <a:pt x="2616762" y="491299"/>
                  <a:pt x="2520036" y="320927"/>
                  <a:pt x="2479165" y="265570"/>
                </a:cubicBezTo>
                <a:lnTo>
                  <a:pt x="2479165" y="82512"/>
                </a:lnTo>
                <a:cubicBezTo>
                  <a:pt x="2479165" y="36905"/>
                  <a:pt x="2442276" y="0"/>
                  <a:pt x="2396690" y="0"/>
                </a:cubicBezTo>
                <a:lnTo>
                  <a:pt x="82475" y="0"/>
                </a:lnTo>
                <a:cubicBezTo>
                  <a:pt x="36888" y="0"/>
                  <a:pt x="0" y="36905"/>
                  <a:pt x="0" y="82512"/>
                </a:cubicBezTo>
                <a:lnTo>
                  <a:pt x="0" y="1071400"/>
                </a:lnTo>
                <a:cubicBezTo>
                  <a:pt x="0" y="1117007"/>
                  <a:pt x="36888" y="1153912"/>
                  <a:pt x="82475" y="1153912"/>
                </a:cubicBezTo>
                <a:lnTo>
                  <a:pt x="2396690" y="1153912"/>
                </a:lnTo>
                <a:cubicBezTo>
                  <a:pt x="2442276" y="1153912"/>
                  <a:pt x="2479165" y="1117007"/>
                  <a:pt x="2479165" y="1071400"/>
                </a:cubicBezTo>
                <a:lnTo>
                  <a:pt x="2479165" y="381212"/>
                </a:lnTo>
                <a:lnTo>
                  <a:pt x="2616762" y="491299"/>
                </a:lnTo>
                <a:close/>
              </a:path>
            </a:pathLst>
          </a:custGeom>
          <a:solidFill>
            <a:schemeClr val="bg1"/>
          </a:solidFill>
          <a:ln w="0" cap="flat">
            <a:noFill/>
            <a:prstDash val="solid"/>
            <a:miter/>
          </a:ln>
          <a:effectLst>
            <a:outerShdw blurRad="191427" dist="38100" dir="8100000" algn="tr" rotWithShape="0">
              <a:prstClr val="black">
                <a:alpha val="40000"/>
              </a:prstClr>
            </a:outerShdw>
          </a:effectLst>
        </p:spPr>
        <p:txBody>
          <a:bodyPr rtlCol="0" anchor="ctr"/>
          <a:lstStyle/>
          <a:p>
            <a:pPr algn="l" rtl="0"/>
            <a:endParaRPr lang="en-IL"/>
          </a:p>
        </p:txBody>
      </p:sp>
      <p:sp>
        <p:nvSpPr>
          <p:cNvPr id="47" name="Freeform 46">
            <a:extLst>
              <a:ext uri="{FF2B5EF4-FFF2-40B4-BE49-F238E27FC236}">
                <a16:creationId xmlns:a16="http://schemas.microsoft.com/office/drawing/2014/main" id="{70B1A2B5-91CA-09DA-959B-D30742E12738}"/>
              </a:ext>
            </a:extLst>
          </p:cNvPr>
          <p:cNvSpPr/>
          <p:nvPr/>
        </p:nvSpPr>
        <p:spPr>
          <a:xfrm>
            <a:off x="7393014" y="2723736"/>
            <a:ext cx="2921417" cy="1667371"/>
          </a:xfrm>
          <a:custGeom>
            <a:avLst/>
            <a:gdLst>
              <a:gd name="connsiteX0" fmla="*/ 2798060 w 2798059"/>
              <a:gd name="connsiteY0" fmla="*/ 1117951 h 1772491"/>
              <a:gd name="connsiteX1" fmla="*/ 2479060 w 2798059"/>
              <a:gd name="connsiteY1" fmla="*/ 1254457 h 1772491"/>
              <a:gd name="connsiteX2" fmla="*/ 2479060 w 2798059"/>
              <a:gd name="connsiteY2" fmla="*/ 102223 h 1772491"/>
              <a:gd name="connsiteX3" fmla="*/ 2376884 w 2798059"/>
              <a:gd name="connsiteY3" fmla="*/ 0 h 1772491"/>
              <a:gd name="connsiteX4" fmla="*/ 102176 w 2798059"/>
              <a:gd name="connsiteY4" fmla="*/ 0 h 1772491"/>
              <a:gd name="connsiteX5" fmla="*/ 0 w 2798059"/>
              <a:gd name="connsiteY5" fmla="*/ 102223 h 1772491"/>
              <a:gd name="connsiteX6" fmla="*/ 0 w 2798059"/>
              <a:gd name="connsiteY6" fmla="*/ 1670268 h 1772491"/>
              <a:gd name="connsiteX7" fmla="*/ 102176 w 2798059"/>
              <a:gd name="connsiteY7" fmla="*/ 1772491 h 1772491"/>
              <a:gd name="connsiteX8" fmla="*/ 2376884 w 2798059"/>
              <a:gd name="connsiteY8" fmla="*/ 1772491 h 1772491"/>
              <a:gd name="connsiteX9" fmla="*/ 2479060 w 2798059"/>
              <a:gd name="connsiteY9" fmla="*/ 1670268 h 1772491"/>
              <a:gd name="connsiteX10" fmla="*/ 2479060 w 2798059"/>
              <a:gd name="connsiteY10" fmla="*/ 1391174 h 1772491"/>
              <a:gd name="connsiteX11" fmla="*/ 2798060 w 2798059"/>
              <a:gd name="connsiteY11" fmla="*/ 1118055 h 177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59" h="1772491">
                <a:moveTo>
                  <a:pt x="2798060" y="1117951"/>
                </a:moveTo>
                <a:lnTo>
                  <a:pt x="2479060" y="1254457"/>
                </a:lnTo>
                <a:lnTo>
                  <a:pt x="2479060" y="102223"/>
                </a:lnTo>
                <a:cubicBezTo>
                  <a:pt x="2479060" y="45712"/>
                  <a:pt x="2433264" y="0"/>
                  <a:pt x="2376884" y="0"/>
                </a:cubicBezTo>
                <a:lnTo>
                  <a:pt x="102176" y="0"/>
                </a:lnTo>
                <a:cubicBezTo>
                  <a:pt x="45691" y="0"/>
                  <a:pt x="0" y="45817"/>
                  <a:pt x="0" y="102223"/>
                </a:cubicBezTo>
                <a:lnTo>
                  <a:pt x="0" y="1670268"/>
                </a:lnTo>
                <a:cubicBezTo>
                  <a:pt x="0" y="1726779"/>
                  <a:pt x="45796" y="1772491"/>
                  <a:pt x="102176" y="1772491"/>
                </a:cubicBezTo>
                <a:lnTo>
                  <a:pt x="2376884" y="1772491"/>
                </a:lnTo>
                <a:cubicBezTo>
                  <a:pt x="2433369" y="1772491"/>
                  <a:pt x="2479060" y="1726674"/>
                  <a:pt x="2479060" y="1670268"/>
                </a:cubicBezTo>
                <a:lnTo>
                  <a:pt x="2479060" y="1391174"/>
                </a:lnTo>
                <a:cubicBezTo>
                  <a:pt x="2535650" y="1365277"/>
                  <a:pt x="2798060" y="1118055"/>
                  <a:pt x="2798060" y="1118055"/>
                </a:cubicBezTo>
                <a:close/>
              </a:path>
            </a:pathLst>
          </a:custGeom>
          <a:solidFill>
            <a:schemeClr val="bg1"/>
          </a:solidFill>
          <a:ln w="0" cap="flat">
            <a:noFill/>
            <a:prstDash val="solid"/>
            <a:miter/>
          </a:ln>
          <a:effectLst>
            <a:outerShdw blurRad="191427" dist="38100" dir="8100000" algn="tr" rotWithShape="0">
              <a:prstClr val="black">
                <a:alpha val="40000"/>
              </a:prstClr>
            </a:outerShdw>
          </a:effectLst>
        </p:spPr>
        <p:txBody>
          <a:bodyPr rtlCol="0" anchor="ctr"/>
          <a:lstStyle/>
          <a:p>
            <a:pPr algn="l" rtl="0"/>
            <a:endParaRPr lang="en-IL"/>
          </a:p>
        </p:txBody>
      </p:sp>
      <p:sp>
        <p:nvSpPr>
          <p:cNvPr id="48" name="Freeform 47">
            <a:extLst>
              <a:ext uri="{FF2B5EF4-FFF2-40B4-BE49-F238E27FC236}">
                <a16:creationId xmlns:a16="http://schemas.microsoft.com/office/drawing/2014/main" id="{5092726F-92CC-4797-9D65-74799FCE5BBF}"/>
              </a:ext>
            </a:extLst>
          </p:cNvPr>
          <p:cNvSpPr/>
          <p:nvPr/>
        </p:nvSpPr>
        <p:spPr>
          <a:xfrm>
            <a:off x="7393014" y="5057629"/>
            <a:ext cx="2759361" cy="1546648"/>
          </a:xfrm>
          <a:custGeom>
            <a:avLst/>
            <a:gdLst>
              <a:gd name="connsiteX0" fmla="*/ 2664026 w 2664025"/>
              <a:gd name="connsiteY0" fmla="*/ 668694 h 1373664"/>
              <a:gd name="connsiteX1" fmla="*/ 2479165 w 2664025"/>
              <a:gd name="connsiteY1" fmla="*/ 607046 h 1373664"/>
              <a:gd name="connsiteX2" fmla="*/ 2479165 w 2664025"/>
              <a:gd name="connsiteY2" fmla="*/ 90061 h 1373664"/>
              <a:gd name="connsiteX3" fmla="*/ 2389249 w 2664025"/>
              <a:gd name="connsiteY3" fmla="*/ 0 h 1373664"/>
              <a:gd name="connsiteX4" fmla="*/ 90020 w 2664025"/>
              <a:gd name="connsiteY4" fmla="*/ 0 h 1373664"/>
              <a:gd name="connsiteX5" fmla="*/ 0 w 2664025"/>
              <a:gd name="connsiteY5" fmla="*/ 90061 h 1373664"/>
              <a:gd name="connsiteX6" fmla="*/ 0 w 2664025"/>
              <a:gd name="connsiteY6" fmla="*/ 1283604 h 1373664"/>
              <a:gd name="connsiteX7" fmla="*/ 90020 w 2664025"/>
              <a:gd name="connsiteY7" fmla="*/ 1373665 h 1373664"/>
              <a:gd name="connsiteX8" fmla="*/ 2389249 w 2664025"/>
              <a:gd name="connsiteY8" fmla="*/ 1373665 h 1373664"/>
              <a:gd name="connsiteX9" fmla="*/ 2479165 w 2664025"/>
              <a:gd name="connsiteY9" fmla="*/ 1283604 h 1373664"/>
              <a:gd name="connsiteX10" fmla="*/ 2479165 w 2664025"/>
              <a:gd name="connsiteY10" fmla="*/ 751207 h 1373664"/>
              <a:gd name="connsiteX11" fmla="*/ 2664026 w 2664025"/>
              <a:gd name="connsiteY11" fmla="*/ 668799 h 137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025" h="1373664">
                <a:moveTo>
                  <a:pt x="2664026" y="668694"/>
                </a:moveTo>
                <a:lnTo>
                  <a:pt x="2479165" y="607046"/>
                </a:lnTo>
                <a:lnTo>
                  <a:pt x="2479165" y="90061"/>
                </a:lnTo>
                <a:cubicBezTo>
                  <a:pt x="2479165" y="40365"/>
                  <a:pt x="2438923" y="0"/>
                  <a:pt x="2389249" y="0"/>
                </a:cubicBezTo>
                <a:lnTo>
                  <a:pt x="90020" y="0"/>
                </a:lnTo>
                <a:cubicBezTo>
                  <a:pt x="40346" y="0"/>
                  <a:pt x="0" y="40260"/>
                  <a:pt x="0" y="90061"/>
                </a:cubicBezTo>
                <a:lnTo>
                  <a:pt x="0" y="1283604"/>
                </a:lnTo>
                <a:cubicBezTo>
                  <a:pt x="0" y="1333300"/>
                  <a:pt x="40242" y="1373665"/>
                  <a:pt x="90020" y="1373665"/>
                </a:cubicBezTo>
                <a:lnTo>
                  <a:pt x="2389249" y="1373665"/>
                </a:lnTo>
                <a:cubicBezTo>
                  <a:pt x="2438923" y="1373665"/>
                  <a:pt x="2479165" y="1333404"/>
                  <a:pt x="2479165" y="1283604"/>
                </a:cubicBezTo>
                <a:lnTo>
                  <a:pt x="2479165" y="751207"/>
                </a:lnTo>
                <a:cubicBezTo>
                  <a:pt x="2566879" y="713358"/>
                  <a:pt x="2664026" y="668799"/>
                  <a:pt x="2664026" y="668799"/>
                </a:cubicBezTo>
                <a:close/>
              </a:path>
            </a:pathLst>
          </a:custGeom>
          <a:solidFill>
            <a:schemeClr val="bg1"/>
          </a:solidFill>
          <a:ln w="0" cap="flat">
            <a:noFill/>
            <a:prstDash val="solid"/>
            <a:miter/>
          </a:ln>
          <a:effectLst>
            <a:outerShdw blurRad="191427" dist="38100" dir="8100000" algn="tr" rotWithShape="0">
              <a:prstClr val="black">
                <a:alpha val="40000"/>
              </a:prstClr>
            </a:outerShdw>
          </a:effectLst>
        </p:spPr>
        <p:txBody>
          <a:bodyPr rtlCol="0" anchor="ctr"/>
          <a:lstStyle/>
          <a:p>
            <a:pPr algn="l" rtl="0"/>
            <a:endParaRPr lang="en-IL"/>
          </a:p>
        </p:txBody>
      </p:sp>
      <p:sp>
        <p:nvSpPr>
          <p:cNvPr id="49" name="Freeform 48">
            <a:extLst>
              <a:ext uri="{FF2B5EF4-FFF2-40B4-BE49-F238E27FC236}">
                <a16:creationId xmlns:a16="http://schemas.microsoft.com/office/drawing/2014/main" id="{5CAAF096-1AB3-B3E6-615D-143A4C10B09C}"/>
              </a:ext>
            </a:extLst>
          </p:cNvPr>
          <p:cNvSpPr/>
          <p:nvPr/>
        </p:nvSpPr>
        <p:spPr>
          <a:xfrm>
            <a:off x="2654428" y="981814"/>
            <a:ext cx="2817342" cy="1007444"/>
          </a:xfrm>
          <a:custGeom>
            <a:avLst/>
            <a:gdLst>
              <a:gd name="connsiteX0" fmla="*/ 2817342 w 2817342"/>
              <a:gd name="connsiteY0" fmla="*/ 639024 h 1153911"/>
              <a:gd name="connsiteX1" fmla="*/ 2645581 w 2817342"/>
              <a:gd name="connsiteY1" fmla="*/ 633677 h 1153911"/>
              <a:gd name="connsiteX2" fmla="*/ 2645581 w 2817342"/>
              <a:gd name="connsiteY2" fmla="*/ 85238 h 1153911"/>
              <a:gd name="connsiteX3" fmla="*/ 2560382 w 2817342"/>
              <a:gd name="connsiteY3" fmla="*/ 0 h 1153911"/>
              <a:gd name="connsiteX4" fmla="*/ 85199 w 2817342"/>
              <a:gd name="connsiteY4" fmla="*/ 0 h 1153911"/>
              <a:gd name="connsiteX5" fmla="*/ 0 w 2817342"/>
              <a:gd name="connsiteY5" fmla="*/ 85238 h 1153911"/>
              <a:gd name="connsiteX6" fmla="*/ 0 w 2817342"/>
              <a:gd name="connsiteY6" fmla="*/ 1068674 h 1153911"/>
              <a:gd name="connsiteX7" fmla="*/ 85199 w 2817342"/>
              <a:gd name="connsiteY7" fmla="*/ 1153912 h 1153911"/>
              <a:gd name="connsiteX8" fmla="*/ 2560382 w 2817342"/>
              <a:gd name="connsiteY8" fmla="*/ 1153912 h 1153911"/>
              <a:gd name="connsiteX9" fmla="*/ 2645581 w 2817342"/>
              <a:gd name="connsiteY9" fmla="*/ 1068674 h 1153911"/>
              <a:gd name="connsiteX10" fmla="*/ 2645581 w 2817342"/>
              <a:gd name="connsiteY10" fmla="*/ 703083 h 1153911"/>
              <a:gd name="connsiteX11" fmla="*/ 2817342 w 2817342"/>
              <a:gd name="connsiteY11" fmla="*/ 639024 h 11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7342" h="1153911">
                <a:moveTo>
                  <a:pt x="2817342" y="639024"/>
                </a:moveTo>
                <a:cubicBezTo>
                  <a:pt x="2817342" y="639024"/>
                  <a:pt x="2708773" y="631894"/>
                  <a:pt x="2645581" y="633677"/>
                </a:cubicBezTo>
                <a:lnTo>
                  <a:pt x="2645581" y="85238"/>
                </a:lnTo>
                <a:cubicBezTo>
                  <a:pt x="2645581" y="38163"/>
                  <a:pt x="2607435" y="0"/>
                  <a:pt x="2560382" y="0"/>
                </a:cubicBezTo>
                <a:lnTo>
                  <a:pt x="85199" y="0"/>
                </a:lnTo>
                <a:cubicBezTo>
                  <a:pt x="38146" y="0"/>
                  <a:pt x="0" y="38163"/>
                  <a:pt x="0" y="85238"/>
                </a:cubicBezTo>
                <a:lnTo>
                  <a:pt x="0" y="1068674"/>
                </a:lnTo>
                <a:cubicBezTo>
                  <a:pt x="0" y="1115749"/>
                  <a:pt x="38146" y="1153912"/>
                  <a:pt x="85199" y="1153912"/>
                </a:cubicBezTo>
                <a:lnTo>
                  <a:pt x="2560382" y="1153912"/>
                </a:lnTo>
                <a:cubicBezTo>
                  <a:pt x="2607435" y="1153912"/>
                  <a:pt x="2645581" y="1115749"/>
                  <a:pt x="2645581" y="1068674"/>
                </a:cubicBezTo>
                <a:lnTo>
                  <a:pt x="2645581" y="703083"/>
                </a:lnTo>
                <a:lnTo>
                  <a:pt x="2817342" y="639024"/>
                </a:lnTo>
                <a:close/>
              </a:path>
            </a:pathLst>
          </a:custGeom>
          <a:solidFill>
            <a:schemeClr val="bg1"/>
          </a:solidFill>
          <a:ln w="0" cap="flat">
            <a:noFill/>
            <a:prstDash val="solid"/>
            <a:miter/>
          </a:ln>
          <a:effectLst>
            <a:outerShdw blurRad="191427" dist="38100" dir="8100000" algn="tr" rotWithShape="0">
              <a:prstClr val="black">
                <a:alpha val="40000"/>
              </a:prstClr>
            </a:outerShdw>
          </a:effectLst>
        </p:spPr>
        <p:txBody>
          <a:bodyPr rtlCol="0" anchor="ctr"/>
          <a:lstStyle/>
          <a:p>
            <a:pPr marL="0" algn="l" defTabSz="914400" rtl="0" eaLnBrk="1" latinLnBrk="0" hangingPunct="1"/>
            <a:endParaRPr lang="en-IL"/>
          </a:p>
        </p:txBody>
      </p:sp>
      <p:sp>
        <p:nvSpPr>
          <p:cNvPr id="50" name="Freeform 49">
            <a:extLst>
              <a:ext uri="{FF2B5EF4-FFF2-40B4-BE49-F238E27FC236}">
                <a16:creationId xmlns:a16="http://schemas.microsoft.com/office/drawing/2014/main" id="{B284CC8C-88C5-429A-F6BC-F47E0C04B8B6}"/>
              </a:ext>
            </a:extLst>
          </p:cNvPr>
          <p:cNvSpPr/>
          <p:nvPr/>
        </p:nvSpPr>
        <p:spPr>
          <a:xfrm>
            <a:off x="2654428" y="2213715"/>
            <a:ext cx="2817342" cy="1817556"/>
          </a:xfrm>
          <a:custGeom>
            <a:avLst/>
            <a:gdLst>
              <a:gd name="connsiteX0" fmla="*/ 2817342 w 2817342"/>
              <a:gd name="connsiteY0" fmla="*/ 491823 h 1638395"/>
              <a:gd name="connsiteX1" fmla="*/ 2645581 w 2817342"/>
              <a:gd name="connsiteY1" fmla="*/ 295765 h 1638395"/>
              <a:gd name="connsiteX2" fmla="*/ 2645581 w 2817342"/>
              <a:gd name="connsiteY2" fmla="*/ 101594 h 1638395"/>
              <a:gd name="connsiteX3" fmla="*/ 2544034 w 2817342"/>
              <a:gd name="connsiteY3" fmla="*/ 0 h 1638395"/>
              <a:gd name="connsiteX4" fmla="*/ 101548 w 2817342"/>
              <a:gd name="connsiteY4" fmla="*/ 0 h 1638395"/>
              <a:gd name="connsiteX5" fmla="*/ 0 w 2817342"/>
              <a:gd name="connsiteY5" fmla="*/ 101594 h 1638395"/>
              <a:gd name="connsiteX6" fmla="*/ 0 w 2817342"/>
              <a:gd name="connsiteY6" fmla="*/ 1536802 h 1638395"/>
              <a:gd name="connsiteX7" fmla="*/ 101548 w 2817342"/>
              <a:gd name="connsiteY7" fmla="*/ 1638396 h 1638395"/>
              <a:gd name="connsiteX8" fmla="*/ 2544034 w 2817342"/>
              <a:gd name="connsiteY8" fmla="*/ 1638396 h 1638395"/>
              <a:gd name="connsiteX9" fmla="*/ 2645581 w 2817342"/>
              <a:gd name="connsiteY9" fmla="*/ 1536802 h 1638395"/>
              <a:gd name="connsiteX10" fmla="*/ 2645581 w 2817342"/>
              <a:gd name="connsiteY10" fmla="*/ 439925 h 1638395"/>
              <a:gd name="connsiteX11" fmla="*/ 2817342 w 2817342"/>
              <a:gd name="connsiteY11" fmla="*/ 491823 h 163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7342" h="1638395">
                <a:moveTo>
                  <a:pt x="2817342" y="491823"/>
                </a:moveTo>
                <a:lnTo>
                  <a:pt x="2645581" y="295765"/>
                </a:lnTo>
                <a:lnTo>
                  <a:pt x="2645581" y="101594"/>
                </a:lnTo>
                <a:cubicBezTo>
                  <a:pt x="2645581" y="45502"/>
                  <a:pt x="2600100" y="0"/>
                  <a:pt x="2544034" y="0"/>
                </a:cubicBezTo>
                <a:lnTo>
                  <a:pt x="101548" y="0"/>
                </a:lnTo>
                <a:cubicBezTo>
                  <a:pt x="45482" y="0"/>
                  <a:pt x="0" y="45502"/>
                  <a:pt x="0" y="101594"/>
                </a:cubicBezTo>
                <a:lnTo>
                  <a:pt x="0" y="1536802"/>
                </a:lnTo>
                <a:cubicBezTo>
                  <a:pt x="0" y="1592894"/>
                  <a:pt x="45482" y="1638396"/>
                  <a:pt x="101548" y="1638396"/>
                </a:cubicBezTo>
                <a:lnTo>
                  <a:pt x="2544034" y="1638396"/>
                </a:lnTo>
                <a:cubicBezTo>
                  <a:pt x="2600100" y="1638396"/>
                  <a:pt x="2645581" y="1592894"/>
                  <a:pt x="2645581" y="1536802"/>
                </a:cubicBezTo>
                <a:lnTo>
                  <a:pt x="2645581" y="439925"/>
                </a:lnTo>
                <a:lnTo>
                  <a:pt x="2817342" y="491823"/>
                </a:lnTo>
                <a:close/>
              </a:path>
            </a:pathLst>
          </a:custGeom>
          <a:solidFill>
            <a:schemeClr val="bg1"/>
          </a:solidFill>
          <a:ln w="0" cap="flat">
            <a:noFill/>
            <a:prstDash val="solid"/>
            <a:miter/>
          </a:ln>
          <a:effectLst>
            <a:outerShdw blurRad="164294" dist="38100" dir="8100000" algn="tr" rotWithShape="0">
              <a:prstClr val="black">
                <a:alpha val="40000"/>
              </a:prstClr>
            </a:outerShdw>
          </a:effectLst>
        </p:spPr>
        <p:txBody>
          <a:bodyPr rtlCol="0" anchor="ctr"/>
          <a:lstStyle/>
          <a:p>
            <a:pPr marL="0" algn="l" defTabSz="914400" rtl="0" eaLnBrk="1" latinLnBrk="0" hangingPunct="1"/>
            <a:endParaRPr lang="en-IL"/>
          </a:p>
        </p:txBody>
      </p:sp>
      <p:sp>
        <p:nvSpPr>
          <p:cNvPr id="51" name="Freeform 50">
            <a:extLst>
              <a:ext uri="{FF2B5EF4-FFF2-40B4-BE49-F238E27FC236}">
                <a16:creationId xmlns:a16="http://schemas.microsoft.com/office/drawing/2014/main" id="{8AAC2DC8-85A5-A46A-BD1A-4335BB727E84}"/>
              </a:ext>
            </a:extLst>
          </p:cNvPr>
          <p:cNvSpPr/>
          <p:nvPr/>
        </p:nvSpPr>
        <p:spPr>
          <a:xfrm>
            <a:off x="374586" y="4205803"/>
            <a:ext cx="5062496" cy="1000415"/>
          </a:xfrm>
          <a:custGeom>
            <a:avLst/>
            <a:gdLst>
              <a:gd name="connsiteX0" fmla="*/ 5062497 w 5062496"/>
              <a:gd name="connsiteY0" fmla="*/ 431957 h 1035752"/>
              <a:gd name="connsiteX1" fmla="*/ 4925424 w 5062496"/>
              <a:gd name="connsiteY1" fmla="*/ 342315 h 1035752"/>
              <a:gd name="connsiteX2" fmla="*/ 4925424 w 5062496"/>
              <a:gd name="connsiteY2" fmla="*/ 110191 h 1035752"/>
              <a:gd name="connsiteX3" fmla="*/ 4815283 w 5062496"/>
              <a:gd name="connsiteY3" fmla="*/ 0 h 1035752"/>
              <a:gd name="connsiteX4" fmla="*/ 110141 w 5062496"/>
              <a:gd name="connsiteY4" fmla="*/ 0 h 1035752"/>
              <a:gd name="connsiteX5" fmla="*/ 0 w 5062496"/>
              <a:gd name="connsiteY5" fmla="*/ 110191 h 1035752"/>
              <a:gd name="connsiteX6" fmla="*/ 0 w 5062496"/>
              <a:gd name="connsiteY6" fmla="*/ 925562 h 1035752"/>
              <a:gd name="connsiteX7" fmla="*/ 110141 w 5062496"/>
              <a:gd name="connsiteY7" fmla="*/ 1035753 h 1035752"/>
              <a:gd name="connsiteX8" fmla="*/ 4815283 w 5062496"/>
              <a:gd name="connsiteY8" fmla="*/ 1035753 h 1035752"/>
              <a:gd name="connsiteX9" fmla="*/ 4925424 w 5062496"/>
              <a:gd name="connsiteY9" fmla="*/ 925562 h 1035752"/>
              <a:gd name="connsiteX10" fmla="*/ 4925424 w 5062496"/>
              <a:gd name="connsiteY10" fmla="*/ 497484 h 1035752"/>
              <a:gd name="connsiteX11" fmla="*/ 5062497 w 5062496"/>
              <a:gd name="connsiteY11" fmla="*/ 431747 h 103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2496" h="1035752">
                <a:moveTo>
                  <a:pt x="5062497" y="431957"/>
                </a:moveTo>
                <a:cubicBezTo>
                  <a:pt x="5062497" y="431957"/>
                  <a:pt x="4982118" y="368736"/>
                  <a:pt x="4925424" y="342315"/>
                </a:cubicBezTo>
                <a:lnTo>
                  <a:pt x="4925424" y="110191"/>
                </a:lnTo>
                <a:cubicBezTo>
                  <a:pt x="4925424" y="49381"/>
                  <a:pt x="4876064" y="0"/>
                  <a:pt x="4815283" y="0"/>
                </a:cubicBezTo>
                <a:lnTo>
                  <a:pt x="110141" y="0"/>
                </a:lnTo>
                <a:cubicBezTo>
                  <a:pt x="49359" y="0"/>
                  <a:pt x="0" y="49276"/>
                  <a:pt x="0" y="110191"/>
                </a:cubicBezTo>
                <a:lnTo>
                  <a:pt x="0" y="925562"/>
                </a:lnTo>
                <a:cubicBezTo>
                  <a:pt x="0" y="986371"/>
                  <a:pt x="49254" y="1035753"/>
                  <a:pt x="110141" y="1035753"/>
                </a:cubicBezTo>
                <a:lnTo>
                  <a:pt x="4815283" y="1035753"/>
                </a:lnTo>
                <a:cubicBezTo>
                  <a:pt x="4876064" y="1035753"/>
                  <a:pt x="4925424" y="986476"/>
                  <a:pt x="4925424" y="925562"/>
                </a:cubicBezTo>
                <a:lnTo>
                  <a:pt x="4925424" y="497484"/>
                </a:lnTo>
                <a:lnTo>
                  <a:pt x="5062497" y="431747"/>
                </a:lnTo>
                <a:close/>
              </a:path>
            </a:pathLst>
          </a:custGeom>
          <a:solidFill>
            <a:schemeClr val="bg1"/>
          </a:solidFill>
          <a:ln w="0" cap="flat">
            <a:noFill/>
            <a:prstDash val="solid"/>
            <a:miter/>
          </a:ln>
          <a:effectLst>
            <a:outerShdw blurRad="164294" dist="38100" dir="8100000" algn="tr" rotWithShape="0">
              <a:prstClr val="black">
                <a:alpha val="40000"/>
              </a:prstClr>
            </a:outerShdw>
          </a:effectLst>
        </p:spPr>
        <p:txBody>
          <a:bodyPr rtlCol="0" anchor="ctr"/>
          <a:lstStyle/>
          <a:p>
            <a:pPr marL="0" algn="l" defTabSz="914400" rtl="0" eaLnBrk="1" latinLnBrk="0" hangingPunct="1"/>
            <a:endParaRPr lang="en-IL"/>
          </a:p>
        </p:txBody>
      </p:sp>
      <p:sp>
        <p:nvSpPr>
          <p:cNvPr id="22" name="Round Same Side Corner Rectangle 21">
            <a:extLst>
              <a:ext uri="{FF2B5EF4-FFF2-40B4-BE49-F238E27FC236}">
                <a16:creationId xmlns:a16="http://schemas.microsoft.com/office/drawing/2014/main" id="{302865EC-883E-9B80-3EAD-63373BA7801F}"/>
              </a:ext>
            </a:extLst>
          </p:cNvPr>
          <p:cNvSpPr/>
          <p:nvPr/>
        </p:nvSpPr>
        <p:spPr>
          <a:xfrm rot="10800000">
            <a:off x="0" y="-3"/>
            <a:ext cx="2502170" cy="4054506"/>
          </a:xfrm>
          <a:prstGeom prst="round2SameRect">
            <a:avLst>
              <a:gd name="adj1" fmla="val 2389"/>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 name="מלבן 4"/>
          <p:cNvSpPr/>
          <p:nvPr/>
        </p:nvSpPr>
        <p:spPr>
          <a:xfrm>
            <a:off x="4532243" y="694848"/>
            <a:ext cx="7528540" cy="30777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400" b="1">
                <a:solidFill>
                  <a:srgbClr val="CD4E86"/>
                </a:solidFill>
                <a:latin typeface="Heebo" pitchFamily="2" charset="-79"/>
                <a:ea typeface="Tahoma"/>
                <a:cs typeface="Heebo" pitchFamily="2" charset="-79"/>
              </a:rPr>
              <a:t>עבור 13 מהשירים שנכתבו בוצע ניתוח תוכן, ונמצאו מספר מאפיינים בולטים:</a:t>
            </a:r>
          </a:p>
        </p:txBody>
      </p:sp>
      <p:sp>
        <p:nvSpPr>
          <p:cNvPr id="7" name="TextBox 6">
            <a:extLst>
              <a:ext uri="{FF2B5EF4-FFF2-40B4-BE49-F238E27FC236}">
                <a16:creationId xmlns:a16="http://schemas.microsoft.com/office/drawing/2014/main" id="{7AD14276-3548-E911-5E99-64256A3887F6}"/>
              </a:ext>
            </a:extLst>
          </p:cNvPr>
          <p:cNvSpPr txBox="1"/>
          <p:nvPr/>
        </p:nvSpPr>
        <p:spPr>
          <a:xfrm>
            <a:off x="6068327" y="201737"/>
            <a:ext cx="5992456"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השיר כהזדמנות לביטוי רגשי ויצירתי</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12</a:t>
            </a:fld>
            <a:endParaRPr lang="he-IL">
              <a:latin typeface="Heebo" pitchFamily="2" charset="-79"/>
              <a:cs typeface="Heebo" pitchFamily="2" charset="-79"/>
            </a:endParaRPr>
          </a:p>
        </p:txBody>
      </p:sp>
      <p:pic>
        <p:nvPicPr>
          <p:cNvPr id="4" name="Picture 3">
            <a:extLst>
              <a:ext uri="{FF2B5EF4-FFF2-40B4-BE49-F238E27FC236}">
                <a16:creationId xmlns:a16="http://schemas.microsoft.com/office/drawing/2014/main" id="{BF15049C-A56C-57DC-0E59-D717E2F4DC8D}"/>
              </a:ext>
            </a:extLst>
          </p:cNvPr>
          <p:cNvPicPr>
            <a:picLocks noChangeAspect="1"/>
          </p:cNvPicPr>
          <p:nvPr/>
        </p:nvPicPr>
        <p:blipFill>
          <a:blip r:embed="rId3"/>
          <a:stretch>
            <a:fillRect/>
          </a:stretch>
        </p:blipFill>
        <p:spPr>
          <a:xfrm>
            <a:off x="18288" y="83970"/>
            <a:ext cx="2439444" cy="3845143"/>
          </a:xfrm>
          <a:prstGeom prst="rect">
            <a:avLst/>
          </a:prstGeom>
          <a:ln w="57150">
            <a:noFill/>
          </a:ln>
        </p:spPr>
      </p:pic>
      <p:sp>
        <p:nvSpPr>
          <p:cNvPr id="12" name="TextBox 11">
            <a:extLst>
              <a:ext uri="{FF2B5EF4-FFF2-40B4-BE49-F238E27FC236}">
                <a16:creationId xmlns:a16="http://schemas.microsoft.com/office/drawing/2014/main" id="{EFBF7273-B666-1516-1A7E-5524296F6E83}"/>
              </a:ext>
            </a:extLst>
          </p:cNvPr>
          <p:cNvSpPr txBox="1"/>
          <p:nvPr/>
        </p:nvSpPr>
        <p:spPr>
          <a:xfrm>
            <a:off x="5528327" y="1027964"/>
            <a:ext cx="1687823" cy="900246"/>
          </a:xfrm>
          <a:prstGeom prst="rect">
            <a:avLst/>
          </a:prstGeom>
          <a:noFill/>
        </p:spPr>
        <p:txBody>
          <a:bodyPr wrap="square">
            <a:spAutoFit/>
          </a:bodyPr>
          <a:lstStyle/>
          <a:p>
            <a:pPr fontAlgn="base">
              <a:spcBef>
                <a:spcPts val="800"/>
              </a:spcBef>
              <a:buClr>
                <a:srgbClr val="358B8F"/>
              </a:buClr>
              <a:buSzPct val="150000"/>
            </a:pPr>
            <a:r>
              <a:rPr lang="he-IL" sz="1050" b="1">
                <a:latin typeface="Heebo" pitchFamily="2" charset="-79"/>
                <a:ea typeface="Tahoma"/>
                <a:cs typeface="Heebo" pitchFamily="2" charset="-79"/>
              </a:rPr>
              <a:t>ביטויי אהבה </a:t>
            </a:r>
            <a:r>
              <a:rPr lang="he-IL" sz="1050">
                <a:latin typeface="Heebo" pitchFamily="2" charset="-79"/>
                <a:ea typeface="Tahoma"/>
                <a:cs typeface="Heebo" pitchFamily="2" charset="-79"/>
              </a:rPr>
              <a:t>כלפי הילדים, המעבירים את תחושת ההודיה, ההערכה והביטחון שהם רוצים להעניק לילדיהם</a:t>
            </a:r>
            <a:r>
              <a:rPr lang="he-IL" sz="1050" dirty="0">
                <a:latin typeface="Heebo" pitchFamily="2" charset="-79"/>
                <a:ea typeface="Tahoma"/>
                <a:cs typeface="Heebo" pitchFamily="2" charset="-79"/>
              </a:rPr>
              <a:t>.</a:t>
            </a:r>
            <a:endParaRPr lang="he-IL" sz="1050">
              <a:highlight>
                <a:srgbClr val="F9DEEA"/>
              </a:highlight>
              <a:latin typeface="Heebo" pitchFamily="2" charset="-79"/>
              <a:ea typeface="Tahoma"/>
              <a:cs typeface="Heebo" pitchFamily="2" charset="-79"/>
            </a:endParaRPr>
          </a:p>
        </p:txBody>
      </p:sp>
      <p:sp>
        <p:nvSpPr>
          <p:cNvPr id="16" name="TextBox 15">
            <a:extLst>
              <a:ext uri="{FF2B5EF4-FFF2-40B4-BE49-F238E27FC236}">
                <a16:creationId xmlns:a16="http://schemas.microsoft.com/office/drawing/2014/main" id="{8D617A46-2637-85CC-F630-3E7E05C4FDB1}"/>
              </a:ext>
            </a:extLst>
          </p:cNvPr>
          <p:cNvSpPr txBox="1"/>
          <p:nvPr/>
        </p:nvSpPr>
        <p:spPr>
          <a:xfrm>
            <a:off x="10224471" y="2841144"/>
            <a:ext cx="1806108" cy="1384995"/>
          </a:xfrm>
          <a:prstGeom prst="rect">
            <a:avLst/>
          </a:prstGeom>
          <a:noFill/>
        </p:spPr>
        <p:txBody>
          <a:bodyPr wrap="square">
            <a:spAutoFit/>
          </a:bodyPr>
          <a:lstStyle/>
          <a:p>
            <a:pPr fontAlgn="base">
              <a:spcBef>
                <a:spcPts val="800"/>
              </a:spcBef>
              <a:buClr>
                <a:srgbClr val="358B8F"/>
              </a:buClr>
              <a:buSzPct val="150000"/>
            </a:pPr>
            <a:r>
              <a:rPr lang="he-IL" sz="1050">
                <a:latin typeface="Heebo" pitchFamily="2" charset="-79"/>
                <a:ea typeface="Tahoma"/>
                <a:cs typeface="Heebo" pitchFamily="2" charset="-79"/>
              </a:rPr>
              <a:t>במרבית השירים שולבו </a:t>
            </a:r>
            <a:r>
              <a:rPr lang="he-IL" sz="1050" b="1">
                <a:latin typeface="Heebo" pitchFamily="2" charset="-79"/>
                <a:ea typeface="Tahoma"/>
                <a:cs typeface="Heebo" pitchFamily="2" charset="-79"/>
              </a:rPr>
              <a:t>אלמנטים הקשורים לעולם הטבע</a:t>
            </a:r>
            <a:r>
              <a:rPr lang="he-IL" sz="1050">
                <a:latin typeface="Heebo" pitchFamily="2" charset="-79"/>
                <a:ea typeface="Tahoma"/>
                <a:cs typeface="Heebo" pitchFamily="2" charset="-79"/>
              </a:rPr>
              <a:t>: תיאורים של נופים, אבעת היסודות (אוויר, מים, אדמה ואש), צמחים, מזג אוויר ועוד, המעשירים את השירים ומחברים את הילדים לעולם הטבעי.</a:t>
            </a:r>
            <a:endParaRPr lang="he-IL" sz="1050">
              <a:highlight>
                <a:srgbClr val="F9DEEA"/>
              </a:highlight>
              <a:latin typeface="Heebo" pitchFamily="2" charset="-79"/>
              <a:ea typeface="Tahoma"/>
              <a:cs typeface="Heebo" pitchFamily="2" charset="-79"/>
            </a:endParaRPr>
          </a:p>
        </p:txBody>
      </p:sp>
      <p:sp>
        <p:nvSpPr>
          <p:cNvPr id="17" name="TextBox 16">
            <a:extLst>
              <a:ext uri="{FF2B5EF4-FFF2-40B4-BE49-F238E27FC236}">
                <a16:creationId xmlns:a16="http://schemas.microsoft.com/office/drawing/2014/main" id="{ABEB40E0-59C0-BF84-9325-CD9B81F66A00}"/>
              </a:ext>
            </a:extLst>
          </p:cNvPr>
          <p:cNvSpPr txBox="1"/>
          <p:nvPr/>
        </p:nvSpPr>
        <p:spPr>
          <a:xfrm>
            <a:off x="7926093" y="2403342"/>
            <a:ext cx="4104486" cy="253916"/>
          </a:xfrm>
          <a:prstGeom prst="rect">
            <a:avLst/>
          </a:prstGeom>
          <a:noFill/>
        </p:spPr>
        <p:txBody>
          <a:bodyPr wrap="square">
            <a:spAutoFit/>
          </a:bodyPr>
          <a:lstStyle/>
          <a:p>
            <a:pPr fontAlgn="base">
              <a:spcBef>
                <a:spcPts val="800"/>
              </a:spcBef>
              <a:buClr>
                <a:srgbClr val="358B8F"/>
              </a:buClr>
              <a:buSzPct val="150000"/>
            </a:pPr>
            <a:r>
              <a:rPr lang="he-IL" sz="1050">
                <a:latin typeface="Heebo" pitchFamily="2" charset="-79"/>
                <a:ea typeface="Tahoma"/>
                <a:cs typeface="Heebo" pitchFamily="2" charset="-79"/>
              </a:rPr>
              <a:t>שימוש </a:t>
            </a:r>
            <a:r>
              <a:rPr lang="he-IL" sz="1050" b="1">
                <a:latin typeface="Heebo" pitchFamily="2" charset="-79"/>
                <a:ea typeface="Tahoma"/>
                <a:cs typeface="Heebo" pitchFamily="2" charset="-79"/>
              </a:rPr>
              <a:t>בשמות הילדים או בכינויי חיבה </a:t>
            </a:r>
            <a:r>
              <a:rPr lang="he-IL" sz="1050">
                <a:latin typeface="Heebo" pitchFamily="2" charset="-79"/>
                <a:ea typeface="Tahoma"/>
                <a:cs typeface="Heebo" pitchFamily="2" charset="-79"/>
              </a:rPr>
              <a:t>נצפה ב10 מתוך 13 מהשירים</a:t>
            </a:r>
            <a:r>
              <a:rPr lang="he-IL" sz="1050" dirty="0">
                <a:latin typeface="Heebo" pitchFamily="2" charset="-79"/>
                <a:ea typeface="Tahoma"/>
                <a:cs typeface="Heebo" pitchFamily="2" charset="-79"/>
              </a:rPr>
              <a:t>.</a:t>
            </a:r>
            <a:endParaRPr lang="he-IL" sz="1050">
              <a:latin typeface="Heebo" pitchFamily="2" charset="-79"/>
              <a:ea typeface="Tahoma"/>
              <a:cs typeface="Heebo" pitchFamily="2" charset="-79"/>
            </a:endParaRPr>
          </a:p>
        </p:txBody>
      </p:sp>
      <p:sp>
        <p:nvSpPr>
          <p:cNvPr id="18" name="TextBox 17">
            <a:extLst>
              <a:ext uri="{FF2B5EF4-FFF2-40B4-BE49-F238E27FC236}">
                <a16:creationId xmlns:a16="http://schemas.microsoft.com/office/drawing/2014/main" id="{800F0A56-2DED-E42E-4640-A2327EEE5361}"/>
              </a:ext>
            </a:extLst>
          </p:cNvPr>
          <p:cNvSpPr txBox="1"/>
          <p:nvPr/>
        </p:nvSpPr>
        <p:spPr>
          <a:xfrm>
            <a:off x="9954243" y="1046252"/>
            <a:ext cx="2076335" cy="1223412"/>
          </a:xfrm>
          <a:prstGeom prst="rect">
            <a:avLst/>
          </a:prstGeom>
          <a:noFill/>
        </p:spPr>
        <p:txBody>
          <a:bodyPr wrap="square">
            <a:spAutoFit/>
          </a:bodyPr>
          <a:lstStyle/>
          <a:p>
            <a:pPr fontAlgn="base">
              <a:spcBef>
                <a:spcPts val="800"/>
              </a:spcBef>
              <a:buClr>
                <a:srgbClr val="358B8F"/>
              </a:buClr>
              <a:buSzPct val="150000"/>
            </a:pPr>
            <a:r>
              <a:rPr lang="he-IL" sz="1050">
                <a:latin typeface="Heebo" pitchFamily="2" charset="-79"/>
                <a:ea typeface="Tahoma"/>
                <a:cs typeface="Heebo" pitchFamily="2" charset="-79"/>
              </a:rPr>
              <a:t>כמעט בכל השירים (12) נעשית </a:t>
            </a:r>
            <a:r>
              <a:rPr lang="he-IL" sz="1050" b="1">
                <a:latin typeface="Heebo" pitchFamily="2" charset="-79"/>
                <a:ea typeface="Tahoma"/>
                <a:cs typeface="Heebo" pitchFamily="2" charset="-79"/>
              </a:rPr>
              <a:t>פנייה ישירה לתינוקות</a:t>
            </a:r>
            <a:r>
              <a:rPr lang="he-IL" sz="1050">
                <a:latin typeface="Heebo" pitchFamily="2" charset="-79"/>
                <a:ea typeface="Tahoma"/>
                <a:cs typeface="Heebo" pitchFamily="2" charset="-79"/>
              </a:rPr>
              <a:t>, בגוף שני. באחד השירים משולב טקסט בגוף ראשון, כאילו נכתב מפי התינוקת</a:t>
            </a:r>
            <a:r>
              <a:rPr lang="he-IL" sz="1050" dirty="0">
                <a:latin typeface="Heebo" pitchFamily="2" charset="-79"/>
                <a:ea typeface="Tahoma"/>
                <a:cs typeface="Heebo" pitchFamily="2" charset="-79"/>
              </a:rPr>
              <a:t>.</a:t>
            </a:r>
            <a:r>
              <a:rPr lang="he-IL" sz="1050">
                <a:latin typeface="Heebo" pitchFamily="2" charset="-79"/>
                <a:ea typeface="Tahoma"/>
                <a:cs typeface="Heebo" pitchFamily="2" charset="-79"/>
              </a:rPr>
              <a:t> לצד זאת, ברוב השירים </a:t>
            </a:r>
            <a:r>
              <a:rPr lang="he-IL" sz="1050" b="1">
                <a:latin typeface="Heebo" pitchFamily="2" charset="-79"/>
                <a:ea typeface="Tahoma"/>
                <a:cs typeface="Heebo" pitchFamily="2" charset="-79"/>
              </a:rPr>
              <a:t>ההורים מבטאים את נוכחותם </a:t>
            </a:r>
            <a:r>
              <a:rPr lang="he-IL" sz="1050">
                <a:latin typeface="Heebo" pitchFamily="2" charset="-79"/>
                <a:ea typeface="Tahoma"/>
                <a:cs typeface="Heebo" pitchFamily="2" charset="-79"/>
              </a:rPr>
              <a:t>בשירים </a:t>
            </a:r>
            <a:r>
              <a:rPr lang="he-IL" sz="1050" b="1">
                <a:latin typeface="Heebo" pitchFamily="2" charset="-79"/>
                <a:ea typeface="Tahoma"/>
                <a:cs typeface="Heebo" pitchFamily="2" charset="-79"/>
              </a:rPr>
              <a:t>בגוף ראשון.</a:t>
            </a:r>
            <a:endParaRPr lang="he-IL" sz="1050">
              <a:highlight>
                <a:srgbClr val="F9DEEA"/>
              </a:highlight>
              <a:latin typeface="Heebo" pitchFamily="2" charset="-79"/>
              <a:ea typeface="Tahoma"/>
              <a:cs typeface="Heebo" pitchFamily="2" charset="-79"/>
            </a:endParaRPr>
          </a:p>
        </p:txBody>
      </p:sp>
      <p:sp>
        <p:nvSpPr>
          <p:cNvPr id="26" name="TextBox 25">
            <a:extLst>
              <a:ext uri="{FF2B5EF4-FFF2-40B4-BE49-F238E27FC236}">
                <a16:creationId xmlns:a16="http://schemas.microsoft.com/office/drawing/2014/main" id="{5787281D-2F05-F3AB-77F8-BB252B23163B}"/>
              </a:ext>
            </a:extLst>
          </p:cNvPr>
          <p:cNvSpPr txBox="1"/>
          <p:nvPr/>
        </p:nvSpPr>
        <p:spPr>
          <a:xfrm>
            <a:off x="7187970" y="4561538"/>
            <a:ext cx="4812947" cy="415498"/>
          </a:xfrm>
          <a:prstGeom prst="rect">
            <a:avLst/>
          </a:prstGeom>
          <a:noFill/>
        </p:spPr>
        <p:txBody>
          <a:bodyPr wrap="square">
            <a:spAutoFit/>
          </a:bodyPr>
          <a:lstStyle/>
          <a:p>
            <a:pPr fontAlgn="base">
              <a:spcBef>
                <a:spcPts val="800"/>
              </a:spcBef>
              <a:buClr>
                <a:srgbClr val="358B8F"/>
              </a:buClr>
              <a:buSzPct val="150000"/>
            </a:pPr>
            <a:r>
              <a:rPr lang="he-IL" sz="1050">
                <a:latin typeface="Heebo" pitchFamily="2" charset="-79"/>
                <a:ea typeface="Tahoma"/>
                <a:cs typeface="Heebo" pitchFamily="2" charset="-79"/>
              </a:rPr>
              <a:t>כמחצית מהשירים כללו </a:t>
            </a:r>
            <a:r>
              <a:rPr lang="he-IL" sz="1050" b="1">
                <a:latin typeface="Heebo" pitchFamily="2" charset="-79"/>
                <a:ea typeface="Tahoma"/>
                <a:cs typeface="Heebo" pitchFamily="2" charset="-79"/>
              </a:rPr>
              <a:t>תיאורים חיצוניים </a:t>
            </a:r>
            <a:r>
              <a:rPr lang="he-IL" sz="1050">
                <a:latin typeface="Heebo" pitchFamily="2" charset="-79"/>
                <a:ea typeface="Tahoma"/>
                <a:cs typeface="Heebo" pitchFamily="2" charset="-79"/>
              </a:rPr>
              <a:t>של הילדים, המעניקים תמונה מוחשית של מראה הילדים ומוסיפים </a:t>
            </a:r>
            <a:r>
              <a:rPr lang="he-IL" sz="1050" dirty="0">
                <a:latin typeface="Heebo" pitchFamily="2" charset="-79"/>
                <a:ea typeface="Tahoma"/>
                <a:cs typeface="Heebo" pitchFamily="2" charset="-79"/>
              </a:rPr>
              <a:t>ממד</a:t>
            </a:r>
            <a:r>
              <a:rPr lang="he-IL" sz="1050">
                <a:latin typeface="Heebo" pitchFamily="2" charset="-79"/>
                <a:ea typeface="Tahoma"/>
                <a:cs typeface="Heebo" pitchFamily="2" charset="-79"/>
              </a:rPr>
              <a:t> חזותי לשירים, רובם עוסקים </a:t>
            </a:r>
            <a:r>
              <a:rPr lang="he-IL" sz="1050" b="1">
                <a:latin typeface="Heebo" pitchFamily="2" charset="-79"/>
                <a:ea typeface="Tahoma"/>
                <a:cs typeface="Heebo" pitchFamily="2" charset="-79"/>
              </a:rPr>
              <a:t>בעיניים ובחיוך </a:t>
            </a:r>
            <a:r>
              <a:rPr lang="he-IL" sz="1050">
                <a:latin typeface="Heebo" pitchFamily="2" charset="-79"/>
                <a:ea typeface="Tahoma"/>
                <a:cs typeface="Heebo" pitchFamily="2" charset="-79"/>
              </a:rPr>
              <a:t>של הילדים.</a:t>
            </a:r>
          </a:p>
        </p:txBody>
      </p:sp>
      <p:sp>
        <p:nvSpPr>
          <p:cNvPr id="28" name="TextBox 27">
            <a:extLst>
              <a:ext uri="{FF2B5EF4-FFF2-40B4-BE49-F238E27FC236}">
                <a16:creationId xmlns:a16="http://schemas.microsoft.com/office/drawing/2014/main" id="{2FC719EB-88E0-5904-EE6A-EF59FD64E997}"/>
              </a:ext>
            </a:extLst>
          </p:cNvPr>
          <p:cNvSpPr txBox="1"/>
          <p:nvPr/>
        </p:nvSpPr>
        <p:spPr>
          <a:xfrm>
            <a:off x="10003535" y="5291676"/>
            <a:ext cx="1999611" cy="1384995"/>
          </a:xfrm>
          <a:prstGeom prst="rect">
            <a:avLst/>
          </a:prstGeom>
          <a:noFill/>
        </p:spPr>
        <p:txBody>
          <a:bodyPr wrap="square">
            <a:spAutoFit/>
          </a:bodyPr>
          <a:lstStyle/>
          <a:p>
            <a:pPr fontAlgn="base">
              <a:spcBef>
                <a:spcPts val="800"/>
              </a:spcBef>
              <a:buClr>
                <a:srgbClr val="358B8F"/>
              </a:buClr>
              <a:buSzPct val="150000"/>
            </a:pPr>
            <a:r>
              <a:rPr lang="he-IL" sz="1050">
                <a:latin typeface="Heebo" pitchFamily="2" charset="-79"/>
                <a:ea typeface="Tahoma"/>
                <a:cs typeface="Heebo" pitchFamily="2" charset="-79"/>
              </a:rPr>
              <a:t>התייחסויות לתכונות הילדים בשירים מספקים תמונה על </a:t>
            </a:r>
            <a:r>
              <a:rPr lang="he-IL" sz="1050" b="1">
                <a:latin typeface="Heebo" pitchFamily="2" charset="-79"/>
                <a:ea typeface="Tahoma"/>
                <a:cs typeface="Heebo" pitchFamily="2" charset="-79"/>
              </a:rPr>
              <a:t>אישיות ואופי הילדים כפי שהם נתפסים על ידי ההורים</a:t>
            </a:r>
            <a:r>
              <a:rPr lang="he-IL" sz="1050">
                <a:latin typeface="Heebo" pitchFamily="2" charset="-79"/>
                <a:ea typeface="Tahoma"/>
                <a:cs typeface="Heebo" pitchFamily="2" charset="-79"/>
              </a:rPr>
              <a:t>, שמתארים את ילדיהם כבעלי תכונות חיוביות כגון חכמה, רגישות, אהבה, נתינה, סבלנות, ופליאה.</a:t>
            </a:r>
            <a:endParaRPr lang="he-IL" sz="1050">
              <a:highlight>
                <a:srgbClr val="F9DEEA"/>
              </a:highlight>
              <a:latin typeface="Heebo" pitchFamily="2" charset="-79"/>
              <a:ea typeface="Tahoma"/>
              <a:cs typeface="Heebo" pitchFamily="2" charset="-79"/>
            </a:endParaRPr>
          </a:p>
        </p:txBody>
      </p:sp>
      <p:sp>
        <p:nvSpPr>
          <p:cNvPr id="31" name="TextBox 30">
            <a:extLst>
              <a:ext uri="{FF2B5EF4-FFF2-40B4-BE49-F238E27FC236}">
                <a16:creationId xmlns:a16="http://schemas.microsoft.com/office/drawing/2014/main" id="{1693FC00-0132-7447-1377-C7E82D6A9EE0}"/>
              </a:ext>
            </a:extLst>
          </p:cNvPr>
          <p:cNvSpPr txBox="1"/>
          <p:nvPr/>
        </p:nvSpPr>
        <p:spPr>
          <a:xfrm>
            <a:off x="5404453" y="2055349"/>
            <a:ext cx="1797759" cy="2031325"/>
          </a:xfrm>
          <a:prstGeom prst="rect">
            <a:avLst/>
          </a:prstGeom>
          <a:noFill/>
        </p:spPr>
        <p:txBody>
          <a:bodyPr wrap="square">
            <a:spAutoFit/>
          </a:bodyPr>
          <a:lstStyle/>
          <a:p>
            <a:pPr fontAlgn="base">
              <a:spcBef>
                <a:spcPts val="800"/>
              </a:spcBef>
              <a:buClr>
                <a:srgbClr val="358B8F"/>
              </a:buClr>
              <a:buSzPct val="150000"/>
            </a:pPr>
            <a:r>
              <a:rPr lang="he-IL" sz="1050">
                <a:latin typeface="Heebo" pitchFamily="2" charset="-79"/>
                <a:ea typeface="Tahoma"/>
                <a:cs typeface="Heebo" pitchFamily="2" charset="-79"/>
              </a:rPr>
              <a:t>תיאורים של </a:t>
            </a:r>
            <a:r>
              <a:rPr lang="he-IL" sz="1050" b="1">
                <a:latin typeface="Heebo" pitchFamily="2" charset="-79"/>
                <a:ea typeface="Tahoma"/>
                <a:cs typeface="Heebo" pitchFamily="2" charset="-79"/>
              </a:rPr>
              <a:t>רגעים וחוויות יומיומיות </a:t>
            </a:r>
            <a:r>
              <a:rPr lang="he-IL" sz="1050">
                <a:latin typeface="Heebo" pitchFamily="2" charset="-79"/>
                <a:ea typeface="Tahoma"/>
                <a:cs typeface="Heebo" pitchFamily="2" charset="-79"/>
              </a:rPr>
              <a:t>המשותפים לילדים ולהורים משקפים את האינטראקציות היומיומיות ואת הרגעים המיוחדים בין ההורים לילדיהם, המוסיפים לעומק הקשר והתחושה המשפחתית. בחלקם יש התייחסות לרגעי משחק ושעשוע</a:t>
            </a:r>
            <a:r>
              <a:rPr lang="he-IL" sz="1050" dirty="0">
                <a:latin typeface="Heebo" pitchFamily="2" charset="-79"/>
                <a:ea typeface="Tahoma"/>
                <a:cs typeface="Heebo" pitchFamily="2" charset="-79"/>
              </a:rPr>
              <a:t>, </a:t>
            </a:r>
            <a:r>
              <a:rPr lang="he-IL" sz="1050">
                <a:latin typeface="Heebo" pitchFamily="2" charset="-79"/>
                <a:ea typeface="Tahoma"/>
                <a:cs typeface="Heebo" pitchFamily="2" charset="-79"/>
              </a:rPr>
              <a:t>ובחלקם תיאורים של זמני התארגנות לקראת שינה </a:t>
            </a:r>
            <a:r>
              <a:rPr lang="he-IL" sz="1050" b="1">
                <a:latin typeface="Heebo" pitchFamily="2" charset="-79"/>
                <a:ea typeface="Tahoma"/>
                <a:cs typeface="Heebo" pitchFamily="2" charset="-79"/>
              </a:rPr>
              <a:t>ואיחולי הירדמות מתוקים</a:t>
            </a:r>
            <a:r>
              <a:rPr lang="he-IL" sz="1050" b="1" dirty="0">
                <a:latin typeface="Heebo" pitchFamily="2" charset="-79"/>
                <a:ea typeface="Tahoma"/>
                <a:cs typeface="Heebo" pitchFamily="2" charset="-79"/>
              </a:rPr>
              <a:t>.</a:t>
            </a:r>
            <a:endParaRPr lang="he-IL" sz="1050">
              <a:latin typeface="Heebo" pitchFamily="2" charset="-79"/>
              <a:ea typeface="Tahoma"/>
              <a:cs typeface="Heebo" pitchFamily="2" charset="-79"/>
            </a:endParaRPr>
          </a:p>
        </p:txBody>
      </p:sp>
      <p:sp>
        <p:nvSpPr>
          <p:cNvPr id="33" name="TextBox 32">
            <a:extLst>
              <a:ext uri="{FF2B5EF4-FFF2-40B4-BE49-F238E27FC236}">
                <a16:creationId xmlns:a16="http://schemas.microsoft.com/office/drawing/2014/main" id="{0FF05806-3667-7A27-3710-20AECF65EC80}"/>
              </a:ext>
            </a:extLst>
          </p:cNvPr>
          <p:cNvSpPr txBox="1"/>
          <p:nvPr/>
        </p:nvSpPr>
        <p:spPr>
          <a:xfrm>
            <a:off x="5404453" y="4266945"/>
            <a:ext cx="1789371" cy="1223412"/>
          </a:xfrm>
          <a:prstGeom prst="rect">
            <a:avLst/>
          </a:prstGeom>
          <a:noFill/>
        </p:spPr>
        <p:txBody>
          <a:bodyPr wrap="square">
            <a:spAutoFit/>
          </a:bodyPr>
          <a:lstStyle/>
          <a:p>
            <a:pPr fontAlgn="base">
              <a:spcBef>
                <a:spcPts val="800"/>
              </a:spcBef>
              <a:buClr>
                <a:srgbClr val="358B8F"/>
              </a:buClr>
              <a:buSzPct val="150000"/>
            </a:pPr>
            <a:r>
              <a:rPr lang="he-IL" sz="1050">
                <a:latin typeface="Heebo" pitchFamily="2" charset="-79"/>
                <a:ea typeface="Tahoma"/>
                <a:cs typeface="Heebo" pitchFamily="2" charset="-79"/>
              </a:rPr>
              <a:t>ביטויים המבטאים תקוות, חלומות, ודאגות של ההורים לגבי עתיד ילדיהם, והאופן שבו ההורים מעודדים את ילדיהם </a:t>
            </a:r>
            <a:r>
              <a:rPr lang="he-IL" sz="1050" b="1">
                <a:latin typeface="Heebo" pitchFamily="2" charset="-79"/>
                <a:ea typeface="Tahoma"/>
                <a:cs typeface="Heebo" pitchFamily="2" charset="-79"/>
              </a:rPr>
              <a:t>לחלום, לדמיין ולהתפתח בצורה חופשית ויצירתית</a:t>
            </a:r>
            <a:r>
              <a:rPr lang="he-IL" sz="1050" b="1" dirty="0">
                <a:latin typeface="Heebo" pitchFamily="2" charset="-79"/>
                <a:ea typeface="Tahoma"/>
                <a:cs typeface="Heebo" pitchFamily="2" charset="-79"/>
              </a:rPr>
              <a:t>.</a:t>
            </a:r>
            <a:endParaRPr lang="he-IL" sz="1050">
              <a:highlight>
                <a:srgbClr val="F9DEEA"/>
              </a:highlight>
              <a:latin typeface="Heebo" pitchFamily="2" charset="-79"/>
              <a:ea typeface="Tahoma"/>
              <a:cs typeface="Heebo" pitchFamily="2" charset="-79"/>
            </a:endParaRPr>
          </a:p>
        </p:txBody>
      </p:sp>
      <p:sp>
        <p:nvSpPr>
          <p:cNvPr id="3" name="TextBox 2">
            <a:extLst>
              <a:ext uri="{FF2B5EF4-FFF2-40B4-BE49-F238E27FC236}">
                <a16:creationId xmlns:a16="http://schemas.microsoft.com/office/drawing/2014/main" id="{682F96C7-A5AB-25C9-985F-660FE8E29625}"/>
              </a:ext>
            </a:extLst>
          </p:cNvPr>
          <p:cNvSpPr txBox="1"/>
          <p:nvPr/>
        </p:nvSpPr>
        <p:spPr>
          <a:xfrm>
            <a:off x="7358326" y="5127409"/>
            <a:ext cx="2571515" cy="1384995"/>
          </a:xfrm>
          <a:prstGeom prst="rect">
            <a:avLst/>
          </a:prstGeom>
          <a:noFill/>
        </p:spPr>
        <p:txBody>
          <a:bodyPr wrap="square">
            <a:spAutoFit/>
          </a:bodyPr>
          <a:lstStyle/>
          <a:p>
            <a:r>
              <a:rPr lang="he-IL" sz="1200">
                <a:solidFill>
                  <a:srgbClr val="CD4E86"/>
                </a:solidFill>
                <a:latin typeface="Heebo" pitchFamily="2" charset="-79"/>
                <a:ea typeface="Tahoma"/>
                <a:cs typeface="Heebo" pitchFamily="2" charset="-79"/>
              </a:rPr>
              <a:t>"אורי מביט בי בעיניים. בסבלנות ובפליאה מהעולם"</a:t>
            </a:r>
          </a:p>
          <a:p>
            <a:r>
              <a:rPr lang="he-IL" sz="1200">
                <a:solidFill>
                  <a:srgbClr val="CD4E86"/>
                </a:solidFill>
                <a:latin typeface="Heebo" pitchFamily="2" charset="-79"/>
                <a:ea typeface="Tahoma"/>
                <a:cs typeface="Heebo" pitchFamily="2" charset="-79"/>
              </a:rPr>
              <a:t>"מאיה שלי חכמה ורגישה באהבה ונתינה"</a:t>
            </a:r>
          </a:p>
          <a:p>
            <a:r>
              <a:rPr lang="he-IL" sz="1200">
                <a:solidFill>
                  <a:srgbClr val="CD4E86"/>
                </a:solidFill>
                <a:latin typeface="Heebo" pitchFamily="2" charset="-79"/>
                <a:ea typeface="Tahoma"/>
                <a:cs typeface="Heebo" pitchFamily="2" charset="-79"/>
              </a:rPr>
              <a:t>"מאוד מאוד שונים השניים. אחד מחכה השני צרח. אחד מתכנס השני נפתח"</a:t>
            </a:r>
          </a:p>
          <a:p>
            <a:r>
              <a:rPr lang="he-IL" sz="1200">
                <a:solidFill>
                  <a:srgbClr val="CD4E86"/>
                </a:solidFill>
                <a:latin typeface="Heebo" pitchFamily="2" charset="-79"/>
                <a:ea typeface="Tahoma"/>
                <a:cs typeface="Heebo" pitchFamily="2" charset="-79"/>
              </a:rPr>
              <a:t>"אתה ילד רב חובל עם לב אמיץ ופועם".</a:t>
            </a:r>
            <a:endParaRPr lang="en-IL" sz="1200">
              <a:solidFill>
                <a:srgbClr val="CD4E86"/>
              </a:solidFill>
            </a:endParaRPr>
          </a:p>
        </p:txBody>
      </p:sp>
      <p:sp>
        <p:nvSpPr>
          <p:cNvPr id="6" name="TextBox 5">
            <a:extLst>
              <a:ext uri="{FF2B5EF4-FFF2-40B4-BE49-F238E27FC236}">
                <a16:creationId xmlns:a16="http://schemas.microsoft.com/office/drawing/2014/main" id="{8D451841-105D-F354-E5BA-9509E4531D6B}"/>
              </a:ext>
            </a:extLst>
          </p:cNvPr>
          <p:cNvSpPr txBox="1"/>
          <p:nvPr/>
        </p:nvSpPr>
        <p:spPr>
          <a:xfrm>
            <a:off x="7427702" y="2770046"/>
            <a:ext cx="2575832" cy="1546577"/>
          </a:xfrm>
          <a:prstGeom prst="rect">
            <a:avLst/>
          </a:prstGeom>
          <a:noFill/>
        </p:spPr>
        <p:txBody>
          <a:bodyPr wrap="square">
            <a:spAutoFit/>
          </a:bodyPr>
          <a:lstStyle/>
          <a:p>
            <a:r>
              <a:rPr lang="he-IL" sz="1200">
                <a:solidFill>
                  <a:srgbClr val="CD4E86"/>
                </a:solidFill>
                <a:latin typeface="Heebo" pitchFamily="2" charset="-79"/>
                <a:ea typeface="Tahoma"/>
                <a:cs typeface="Heebo" pitchFamily="2" charset="-79"/>
              </a:rPr>
              <a:t>"הבת של השמש ציירה את הקשת, בין ענן לאדמה. נעימה של הרוח במקום הבטוח"</a:t>
            </a:r>
          </a:p>
          <a:p>
            <a:r>
              <a:rPr lang="he-IL" sz="1200">
                <a:solidFill>
                  <a:srgbClr val="CD4E86"/>
                </a:solidFill>
                <a:latin typeface="Heebo" pitchFamily="2" charset="-79"/>
                <a:ea typeface="Tahoma"/>
                <a:cs typeface="Heebo" pitchFamily="2" charset="-79"/>
              </a:rPr>
              <a:t>"את שילוב מדהים של אש ומים. גלים גלים של אור גדול. משתוללת לה במים"</a:t>
            </a:r>
          </a:p>
          <a:p>
            <a:pPr algn="l"/>
            <a:r>
              <a:rPr lang="en-US" sz="1150">
                <a:solidFill>
                  <a:srgbClr val="CD4E86"/>
                </a:solidFill>
                <a:latin typeface="Heebo" pitchFamily="2" charset="-79"/>
                <a:ea typeface="Tahoma"/>
                <a:cs typeface="Heebo" pitchFamily="2" charset="-79"/>
              </a:rPr>
              <a:t>"Hear the birds sing. Gazed above the trees, faced to the sky. You caught a ray of sunshine in your eye”</a:t>
            </a:r>
            <a:endParaRPr lang="en-IL" sz="1200">
              <a:solidFill>
                <a:srgbClr val="CD4E86"/>
              </a:solidFill>
            </a:endParaRPr>
          </a:p>
        </p:txBody>
      </p:sp>
      <p:sp>
        <p:nvSpPr>
          <p:cNvPr id="8" name="TextBox 7">
            <a:extLst>
              <a:ext uri="{FF2B5EF4-FFF2-40B4-BE49-F238E27FC236}">
                <a16:creationId xmlns:a16="http://schemas.microsoft.com/office/drawing/2014/main" id="{0A6037F9-1372-0B0B-9ED1-A80F4C07BAAA}"/>
              </a:ext>
            </a:extLst>
          </p:cNvPr>
          <p:cNvSpPr txBox="1"/>
          <p:nvPr/>
        </p:nvSpPr>
        <p:spPr>
          <a:xfrm>
            <a:off x="7507052" y="1088376"/>
            <a:ext cx="2323280" cy="1200329"/>
          </a:xfrm>
          <a:prstGeom prst="rect">
            <a:avLst/>
          </a:prstGeom>
          <a:noFill/>
        </p:spPr>
        <p:txBody>
          <a:bodyPr wrap="square">
            <a:spAutoFit/>
          </a:bodyPr>
          <a:lstStyle/>
          <a:p>
            <a:r>
              <a:rPr lang="he-IL" sz="1200">
                <a:solidFill>
                  <a:srgbClr val="CD4E86"/>
                </a:solidFill>
                <a:latin typeface="Heebo" pitchFamily="2" charset="-79"/>
                <a:ea typeface="Tahoma"/>
                <a:cs typeface="Heebo" pitchFamily="2" charset="-79"/>
              </a:rPr>
              <a:t>"אמא בואי. אמא רק עוד שאלה. למה ירח שוב עלה. מאיפה באים הכוכבים"?</a:t>
            </a:r>
          </a:p>
          <a:p>
            <a:r>
              <a:rPr lang="he-IL" sz="1200">
                <a:solidFill>
                  <a:srgbClr val="CD4E86"/>
                </a:solidFill>
                <a:latin typeface="Heebo" pitchFamily="2" charset="-79"/>
                <a:ea typeface="Tahoma"/>
                <a:cs typeface="Heebo" pitchFamily="2" charset="-79"/>
              </a:rPr>
              <a:t>"זורמת לי בגוף. אנחנו פה איתך" "אני מוצף באושר, כי הוא שכפול שלי מושלם"</a:t>
            </a:r>
            <a:endParaRPr lang="en-IL" sz="1200">
              <a:solidFill>
                <a:srgbClr val="CD4E86"/>
              </a:solidFill>
            </a:endParaRPr>
          </a:p>
        </p:txBody>
      </p:sp>
      <p:sp>
        <p:nvSpPr>
          <p:cNvPr id="9" name="TextBox 8">
            <a:extLst>
              <a:ext uri="{FF2B5EF4-FFF2-40B4-BE49-F238E27FC236}">
                <a16:creationId xmlns:a16="http://schemas.microsoft.com/office/drawing/2014/main" id="{84F505DC-C5C5-7BCB-7FD3-C88CAB4D1B77}"/>
              </a:ext>
            </a:extLst>
          </p:cNvPr>
          <p:cNvSpPr txBox="1"/>
          <p:nvPr/>
        </p:nvSpPr>
        <p:spPr>
          <a:xfrm>
            <a:off x="2723107" y="1000969"/>
            <a:ext cx="2497623" cy="977191"/>
          </a:xfrm>
          <a:prstGeom prst="rect">
            <a:avLst/>
          </a:prstGeom>
          <a:noFill/>
        </p:spPr>
        <p:txBody>
          <a:bodyPr wrap="square">
            <a:spAutoFit/>
          </a:bodyPr>
          <a:lstStyle/>
          <a:p>
            <a:r>
              <a:rPr lang="he-IL" sz="1150">
                <a:solidFill>
                  <a:srgbClr val="CD4E86"/>
                </a:solidFill>
                <a:latin typeface="Heebo" pitchFamily="2" charset="-79"/>
                <a:ea typeface="Tahoma"/>
                <a:cs typeface="Heebo" pitchFamily="2" charset="-79"/>
              </a:rPr>
              <a:t>"אל תפחד להתרחק, אנחנו כאן"</a:t>
            </a:r>
          </a:p>
          <a:p>
            <a:pPr algn="l"/>
            <a:r>
              <a:rPr lang="en-US" sz="1150">
                <a:solidFill>
                  <a:srgbClr val="CD4E86"/>
                </a:solidFill>
                <a:latin typeface="Heebo" pitchFamily="2" charset="-79"/>
                <a:ea typeface="Tahoma"/>
                <a:cs typeface="Heebo" pitchFamily="2" charset="-79"/>
              </a:rPr>
              <a:t>"You remind us how beautiful the world is”</a:t>
            </a:r>
          </a:p>
          <a:p>
            <a:r>
              <a:rPr lang="he-IL" sz="1150">
                <a:solidFill>
                  <a:srgbClr val="CD4E86"/>
                </a:solidFill>
                <a:latin typeface="Heebo" pitchFamily="2" charset="-79"/>
                <a:ea typeface="Tahoma"/>
                <a:cs typeface="Heebo" pitchFamily="2" charset="-79"/>
              </a:rPr>
              <a:t>"חיכינו לך הרבה שנים. החזרת אותנו לחיים".</a:t>
            </a:r>
            <a:endParaRPr lang="en-IL" sz="1150">
              <a:solidFill>
                <a:srgbClr val="CD4E86"/>
              </a:solidFill>
            </a:endParaRPr>
          </a:p>
        </p:txBody>
      </p:sp>
      <p:sp>
        <p:nvSpPr>
          <p:cNvPr id="13" name="TextBox 12">
            <a:extLst>
              <a:ext uri="{FF2B5EF4-FFF2-40B4-BE49-F238E27FC236}">
                <a16:creationId xmlns:a16="http://schemas.microsoft.com/office/drawing/2014/main" id="{913D2D54-68F0-079D-E0E3-6CF3479297C3}"/>
              </a:ext>
            </a:extLst>
          </p:cNvPr>
          <p:cNvSpPr txBox="1"/>
          <p:nvPr/>
        </p:nvSpPr>
        <p:spPr>
          <a:xfrm>
            <a:off x="2723107" y="2285404"/>
            <a:ext cx="2572840" cy="1685077"/>
          </a:xfrm>
          <a:prstGeom prst="rect">
            <a:avLst/>
          </a:prstGeom>
          <a:noFill/>
        </p:spPr>
        <p:txBody>
          <a:bodyPr wrap="square">
            <a:spAutoFit/>
          </a:bodyPr>
          <a:lstStyle/>
          <a:p>
            <a:pPr algn="l" rtl="0"/>
            <a:r>
              <a:rPr lang="en-US" sz="1150">
                <a:solidFill>
                  <a:srgbClr val="CD4E86"/>
                </a:solidFill>
                <a:latin typeface="Heebo" pitchFamily="2" charset="-79"/>
                <a:ea typeface="Tahoma"/>
                <a:cs typeface="Heebo" pitchFamily="2" charset="-79"/>
              </a:rPr>
              <a:t>"Play with your toys. Looked around at everything"</a:t>
            </a:r>
          </a:p>
          <a:p>
            <a:r>
              <a:rPr lang="he-IL" sz="1150">
                <a:solidFill>
                  <a:srgbClr val="CD4E86"/>
                </a:solidFill>
                <a:latin typeface="Heebo" pitchFamily="2" charset="-79"/>
                <a:ea typeface="Tahoma"/>
                <a:cs typeface="Heebo" pitchFamily="2" charset="-79"/>
              </a:rPr>
              <a:t>"משתוללת לה במים"</a:t>
            </a:r>
          </a:p>
          <a:p>
            <a:r>
              <a:rPr lang="he-IL" sz="1150">
                <a:solidFill>
                  <a:srgbClr val="CD4E86"/>
                </a:solidFill>
                <a:latin typeface="Heebo" pitchFamily="2" charset="-79"/>
                <a:ea typeface="Tahoma"/>
                <a:cs typeface="Heebo" pitchFamily="2" charset="-79"/>
              </a:rPr>
              <a:t>"עכשיו נלך לישון, לחלום. הראש מונח בשקט על הכר. הירדמי לך, כבר מאוחר. עיניים נרגעות ונרדמות, הגיע זמן חלומות" "לא רוצה לישון, עוד סיפור את מבקשת. עוד סיפור אחד ודי"</a:t>
            </a:r>
            <a:endParaRPr lang="en-US" sz="1150">
              <a:solidFill>
                <a:srgbClr val="CD4E86"/>
              </a:solidFill>
              <a:latin typeface="Heebo" pitchFamily="2" charset="-79"/>
              <a:ea typeface="Tahoma"/>
              <a:cs typeface="Heebo" pitchFamily="2" charset="-79"/>
            </a:endParaRPr>
          </a:p>
          <a:p>
            <a:r>
              <a:rPr lang="he-IL" sz="1150">
                <a:solidFill>
                  <a:srgbClr val="CD4E86"/>
                </a:solidFill>
                <a:latin typeface="Heebo" pitchFamily="2" charset="-79"/>
                <a:ea typeface="Tahoma"/>
                <a:cs typeface="Heebo" pitchFamily="2" charset="-79"/>
              </a:rPr>
              <a:t>"מקולות רמים לחלומות צלולים".</a:t>
            </a:r>
            <a:endParaRPr lang="en-IL" sz="1150">
              <a:solidFill>
                <a:srgbClr val="CD4E86"/>
              </a:solidFill>
            </a:endParaRPr>
          </a:p>
        </p:txBody>
      </p:sp>
      <p:sp>
        <p:nvSpPr>
          <p:cNvPr id="14" name="TextBox 13">
            <a:extLst>
              <a:ext uri="{FF2B5EF4-FFF2-40B4-BE49-F238E27FC236}">
                <a16:creationId xmlns:a16="http://schemas.microsoft.com/office/drawing/2014/main" id="{E706F11B-678E-0C56-A34B-147B0A57B987}"/>
              </a:ext>
            </a:extLst>
          </p:cNvPr>
          <p:cNvSpPr txBox="1"/>
          <p:nvPr/>
        </p:nvSpPr>
        <p:spPr>
          <a:xfrm>
            <a:off x="406279" y="4230017"/>
            <a:ext cx="4787295" cy="977191"/>
          </a:xfrm>
          <a:prstGeom prst="rect">
            <a:avLst/>
          </a:prstGeom>
          <a:noFill/>
        </p:spPr>
        <p:txBody>
          <a:bodyPr wrap="square">
            <a:spAutoFit/>
          </a:bodyPr>
          <a:lstStyle/>
          <a:p>
            <a:r>
              <a:rPr lang="he-IL" sz="1150">
                <a:solidFill>
                  <a:srgbClr val="CD4E86"/>
                </a:solidFill>
                <a:latin typeface="Heebo" pitchFamily="2" charset="-79"/>
                <a:ea typeface="Tahoma"/>
                <a:cs typeface="Heebo" pitchFamily="2" charset="-79"/>
              </a:rPr>
              <a:t>"שוטי </a:t>
            </a:r>
            <a:r>
              <a:rPr lang="he-IL" sz="1150" err="1">
                <a:solidFill>
                  <a:srgbClr val="CD4E86"/>
                </a:solidFill>
                <a:latin typeface="Heebo" pitchFamily="2" charset="-79"/>
                <a:ea typeface="Tahoma"/>
                <a:cs typeface="Heebo" pitchFamily="2" charset="-79"/>
              </a:rPr>
              <a:t>פאסיוניטה</a:t>
            </a:r>
            <a:r>
              <a:rPr lang="he-IL" sz="1150">
                <a:solidFill>
                  <a:srgbClr val="CD4E86"/>
                </a:solidFill>
                <a:latin typeface="Heebo" pitchFamily="2" charset="-79"/>
                <a:ea typeface="Tahoma"/>
                <a:cs typeface="Heebo" pitchFamily="2" charset="-79"/>
              </a:rPr>
              <a:t> על פני המים", </a:t>
            </a:r>
            <a:r>
              <a:rPr lang="en-US" sz="1150">
                <a:solidFill>
                  <a:srgbClr val="CD4E86"/>
                </a:solidFill>
                <a:latin typeface="Heebo" pitchFamily="2" charset="-79"/>
                <a:ea typeface="Tahoma"/>
                <a:cs typeface="Heebo" pitchFamily="2" charset="-79"/>
              </a:rPr>
              <a:t>"Take that twinkle wherever you go"</a:t>
            </a:r>
            <a:r>
              <a:rPr lang="he-IL" sz="1150">
                <a:solidFill>
                  <a:srgbClr val="CD4E86"/>
                </a:solidFill>
                <a:latin typeface="Heebo" pitchFamily="2" charset="-79"/>
                <a:ea typeface="Tahoma"/>
                <a:cs typeface="Heebo" pitchFamily="2" charset="-79"/>
              </a:rPr>
              <a:t>, "נרחף מעל הים, נפליג בעננים, ניגע בצמרות העצים"</a:t>
            </a:r>
            <a:endParaRPr lang="en-US" sz="1150">
              <a:solidFill>
                <a:srgbClr val="CD4E86"/>
              </a:solidFill>
              <a:latin typeface="Heebo" pitchFamily="2" charset="-79"/>
              <a:ea typeface="Tahoma"/>
              <a:cs typeface="Heebo" pitchFamily="2" charset="-79"/>
            </a:endParaRPr>
          </a:p>
          <a:p>
            <a:r>
              <a:rPr lang="he-IL" sz="1150">
                <a:solidFill>
                  <a:srgbClr val="CD4E86"/>
                </a:solidFill>
                <a:latin typeface="Heebo" pitchFamily="2" charset="-79"/>
                <a:ea typeface="Tahoma"/>
                <a:cs typeface="Heebo" pitchFamily="2" charset="-79"/>
              </a:rPr>
              <a:t>"דוידי תגלה את העולם. אל תפחד להתרחק. צא להרפתקה במטוס, בסקי או באוניה. צא לדרכך, הדרך תיפתח"</a:t>
            </a:r>
            <a:endParaRPr lang="en-US" sz="1150">
              <a:solidFill>
                <a:srgbClr val="CD4E86"/>
              </a:solidFill>
              <a:latin typeface="Heebo" pitchFamily="2" charset="-79"/>
              <a:ea typeface="Tahoma"/>
              <a:cs typeface="Heebo" pitchFamily="2" charset="-79"/>
            </a:endParaRPr>
          </a:p>
          <a:p>
            <a:r>
              <a:rPr lang="he-IL" sz="1150">
                <a:solidFill>
                  <a:srgbClr val="CD4E86"/>
                </a:solidFill>
                <a:latin typeface="Heebo" pitchFamily="2" charset="-79"/>
                <a:ea typeface="Tahoma"/>
                <a:cs typeface="Heebo" pitchFamily="2" charset="-79"/>
              </a:rPr>
              <a:t>"החלומות שלך בדרך. החלומות שלך רק מחכים"</a:t>
            </a:r>
            <a:endParaRPr lang="en-IL" sz="1150">
              <a:solidFill>
                <a:srgbClr val="CD4E86"/>
              </a:solidFill>
            </a:endParaRPr>
          </a:p>
        </p:txBody>
      </p:sp>
      <p:sp>
        <p:nvSpPr>
          <p:cNvPr id="15" name="TextBox 14">
            <a:extLst>
              <a:ext uri="{FF2B5EF4-FFF2-40B4-BE49-F238E27FC236}">
                <a16:creationId xmlns:a16="http://schemas.microsoft.com/office/drawing/2014/main" id="{81B9CE5D-CD86-7BC4-4920-1BAB51ACE945}"/>
              </a:ext>
            </a:extLst>
          </p:cNvPr>
          <p:cNvSpPr txBox="1"/>
          <p:nvPr/>
        </p:nvSpPr>
        <p:spPr>
          <a:xfrm>
            <a:off x="5563843" y="5600578"/>
            <a:ext cx="1621404" cy="738664"/>
          </a:xfrm>
          <a:prstGeom prst="rect">
            <a:avLst/>
          </a:prstGeom>
          <a:noFill/>
        </p:spPr>
        <p:txBody>
          <a:bodyPr wrap="square">
            <a:spAutoFit/>
          </a:bodyPr>
          <a:lstStyle/>
          <a:p>
            <a:pPr fontAlgn="base">
              <a:spcBef>
                <a:spcPts val="800"/>
              </a:spcBef>
              <a:buClr>
                <a:srgbClr val="358B8F"/>
              </a:buClr>
              <a:buSzPct val="150000"/>
            </a:pPr>
            <a:r>
              <a:rPr lang="he-IL" sz="1050">
                <a:latin typeface="Heebo" pitchFamily="2" charset="-79"/>
                <a:ea typeface="Tahoma"/>
                <a:cs typeface="Heebo" pitchFamily="2" charset="-79"/>
              </a:rPr>
              <a:t>ביטויים המתארים את </a:t>
            </a:r>
            <a:r>
              <a:rPr lang="he-IL" sz="1050" b="1">
                <a:latin typeface="Heebo" pitchFamily="2" charset="-79"/>
                <a:ea typeface="Tahoma"/>
                <a:cs typeface="Heebo" pitchFamily="2" charset="-79"/>
              </a:rPr>
              <a:t>האופן שבו הילדים השפיעו ושינו את חיי </a:t>
            </a:r>
            <a:r>
              <a:rPr lang="he-IL" sz="1050">
                <a:latin typeface="Heebo" pitchFamily="2" charset="-79"/>
                <a:ea typeface="Tahoma"/>
                <a:cs typeface="Heebo" pitchFamily="2" charset="-79"/>
              </a:rPr>
              <a:t>ההורים ואת המשפחה</a:t>
            </a:r>
            <a:r>
              <a:rPr lang="he-IL" sz="1050" dirty="0">
                <a:latin typeface="Heebo" pitchFamily="2" charset="-79"/>
                <a:ea typeface="Tahoma"/>
                <a:cs typeface="Heebo" pitchFamily="2" charset="-79"/>
              </a:rPr>
              <a:t>.</a:t>
            </a:r>
            <a:endParaRPr lang="he-IL" sz="1050">
              <a:highlight>
                <a:srgbClr val="F9DEEA"/>
              </a:highlight>
              <a:latin typeface="Heebo" pitchFamily="2" charset="-79"/>
              <a:ea typeface="Tahoma"/>
              <a:cs typeface="Heebo" pitchFamily="2" charset="-79"/>
            </a:endParaRPr>
          </a:p>
        </p:txBody>
      </p:sp>
      <p:cxnSp>
        <p:nvCxnSpPr>
          <p:cNvPr id="56" name="Straight Connector 55">
            <a:extLst>
              <a:ext uri="{FF2B5EF4-FFF2-40B4-BE49-F238E27FC236}">
                <a16:creationId xmlns:a16="http://schemas.microsoft.com/office/drawing/2014/main" id="{D623D89A-96F4-3072-FA84-133A54F7CCE2}"/>
              </a:ext>
            </a:extLst>
          </p:cNvPr>
          <p:cNvCxnSpPr>
            <a:cxnSpLocks/>
          </p:cNvCxnSpPr>
          <p:nvPr/>
        </p:nvCxnSpPr>
        <p:spPr>
          <a:xfrm>
            <a:off x="12000917" y="1121024"/>
            <a:ext cx="0" cy="1069564"/>
          </a:xfrm>
          <a:prstGeom prst="line">
            <a:avLst/>
          </a:prstGeom>
          <a:ln w="19050">
            <a:solidFill>
              <a:srgbClr val="44BAC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08F3A1F-2C5F-2C84-71D4-EA2BBF5301D4}"/>
              </a:ext>
            </a:extLst>
          </p:cNvPr>
          <p:cNvCxnSpPr>
            <a:cxnSpLocks/>
          </p:cNvCxnSpPr>
          <p:nvPr/>
        </p:nvCxnSpPr>
        <p:spPr>
          <a:xfrm>
            <a:off x="12000917" y="2403342"/>
            <a:ext cx="0" cy="225948"/>
          </a:xfrm>
          <a:prstGeom prst="line">
            <a:avLst/>
          </a:prstGeom>
          <a:ln w="19050">
            <a:solidFill>
              <a:srgbClr val="44BAC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699B93B-C4D1-0823-FB36-A76D314C2BC9}"/>
              </a:ext>
            </a:extLst>
          </p:cNvPr>
          <p:cNvCxnSpPr>
            <a:cxnSpLocks/>
          </p:cNvCxnSpPr>
          <p:nvPr/>
        </p:nvCxnSpPr>
        <p:spPr>
          <a:xfrm>
            <a:off x="12000917" y="2895650"/>
            <a:ext cx="0" cy="1290143"/>
          </a:xfrm>
          <a:prstGeom prst="line">
            <a:avLst/>
          </a:prstGeom>
          <a:ln w="19050">
            <a:solidFill>
              <a:srgbClr val="44BAC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4DC2B7B-240A-5670-61FE-AB0BCC47262B}"/>
              </a:ext>
            </a:extLst>
          </p:cNvPr>
          <p:cNvCxnSpPr>
            <a:cxnSpLocks/>
          </p:cNvCxnSpPr>
          <p:nvPr/>
        </p:nvCxnSpPr>
        <p:spPr>
          <a:xfrm>
            <a:off x="12000917" y="4600845"/>
            <a:ext cx="0" cy="225948"/>
          </a:xfrm>
          <a:prstGeom prst="line">
            <a:avLst/>
          </a:prstGeom>
          <a:ln w="19050">
            <a:solidFill>
              <a:srgbClr val="44BAC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95C0197-9204-22D2-B608-30E818A47040}"/>
              </a:ext>
            </a:extLst>
          </p:cNvPr>
          <p:cNvCxnSpPr>
            <a:cxnSpLocks/>
          </p:cNvCxnSpPr>
          <p:nvPr/>
        </p:nvCxnSpPr>
        <p:spPr>
          <a:xfrm>
            <a:off x="12000917" y="5422562"/>
            <a:ext cx="0" cy="1032914"/>
          </a:xfrm>
          <a:prstGeom prst="line">
            <a:avLst/>
          </a:prstGeom>
          <a:ln w="19050">
            <a:solidFill>
              <a:srgbClr val="44BAC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0A3731-A113-666B-782C-FA342575F238}"/>
              </a:ext>
            </a:extLst>
          </p:cNvPr>
          <p:cNvCxnSpPr>
            <a:cxnSpLocks/>
          </p:cNvCxnSpPr>
          <p:nvPr/>
        </p:nvCxnSpPr>
        <p:spPr>
          <a:xfrm>
            <a:off x="7193824" y="1066160"/>
            <a:ext cx="0" cy="574571"/>
          </a:xfrm>
          <a:prstGeom prst="line">
            <a:avLst/>
          </a:prstGeom>
          <a:ln w="19050">
            <a:solidFill>
              <a:srgbClr val="44BAC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32E85DA-B5E6-E74F-B9C7-453E36EEE845}"/>
              </a:ext>
            </a:extLst>
          </p:cNvPr>
          <p:cNvCxnSpPr>
            <a:cxnSpLocks/>
          </p:cNvCxnSpPr>
          <p:nvPr/>
        </p:nvCxnSpPr>
        <p:spPr>
          <a:xfrm>
            <a:off x="7193824" y="2222298"/>
            <a:ext cx="0" cy="1771633"/>
          </a:xfrm>
          <a:prstGeom prst="line">
            <a:avLst/>
          </a:prstGeom>
          <a:ln w="19050">
            <a:solidFill>
              <a:srgbClr val="44BAC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EA831BB-D9CA-1947-FF6D-5A447C143332}"/>
              </a:ext>
            </a:extLst>
          </p:cNvPr>
          <p:cNvCxnSpPr>
            <a:cxnSpLocks/>
          </p:cNvCxnSpPr>
          <p:nvPr/>
        </p:nvCxnSpPr>
        <p:spPr>
          <a:xfrm>
            <a:off x="7193824" y="4400251"/>
            <a:ext cx="0" cy="885226"/>
          </a:xfrm>
          <a:prstGeom prst="line">
            <a:avLst/>
          </a:prstGeom>
          <a:ln w="19050">
            <a:solidFill>
              <a:srgbClr val="44BAC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D6DF20D-02A7-E204-9F04-C82B7D2D710D}"/>
              </a:ext>
            </a:extLst>
          </p:cNvPr>
          <p:cNvCxnSpPr>
            <a:cxnSpLocks/>
          </p:cNvCxnSpPr>
          <p:nvPr/>
        </p:nvCxnSpPr>
        <p:spPr>
          <a:xfrm>
            <a:off x="7193824" y="5685246"/>
            <a:ext cx="0" cy="574571"/>
          </a:xfrm>
          <a:prstGeom prst="line">
            <a:avLst/>
          </a:prstGeom>
          <a:ln w="19050">
            <a:solidFill>
              <a:srgbClr val="44BAC2"/>
            </a:solidFill>
          </a:ln>
        </p:spPr>
        <p:style>
          <a:lnRef idx="1">
            <a:schemeClr val="accent1"/>
          </a:lnRef>
          <a:fillRef idx="0">
            <a:schemeClr val="accent1"/>
          </a:fillRef>
          <a:effectRef idx="0">
            <a:schemeClr val="accent1"/>
          </a:effectRef>
          <a:fontRef idx="minor">
            <a:schemeClr val="tx1"/>
          </a:fontRef>
        </p:style>
      </p:cxnSp>
      <p:sp>
        <p:nvSpPr>
          <p:cNvPr id="2" name="Freeform 50">
            <a:extLst>
              <a:ext uri="{FF2B5EF4-FFF2-40B4-BE49-F238E27FC236}">
                <a16:creationId xmlns:a16="http://schemas.microsoft.com/office/drawing/2014/main" id="{E1D3F580-9E17-6992-BD39-303C952E5C0A}"/>
              </a:ext>
            </a:extLst>
          </p:cNvPr>
          <p:cNvSpPr/>
          <p:nvPr/>
        </p:nvSpPr>
        <p:spPr>
          <a:xfrm>
            <a:off x="374586" y="5337536"/>
            <a:ext cx="5062496" cy="1049313"/>
          </a:xfrm>
          <a:custGeom>
            <a:avLst/>
            <a:gdLst>
              <a:gd name="connsiteX0" fmla="*/ 5062497 w 5062496"/>
              <a:gd name="connsiteY0" fmla="*/ 431957 h 1035752"/>
              <a:gd name="connsiteX1" fmla="*/ 4925424 w 5062496"/>
              <a:gd name="connsiteY1" fmla="*/ 342315 h 1035752"/>
              <a:gd name="connsiteX2" fmla="*/ 4925424 w 5062496"/>
              <a:gd name="connsiteY2" fmla="*/ 110191 h 1035752"/>
              <a:gd name="connsiteX3" fmla="*/ 4815283 w 5062496"/>
              <a:gd name="connsiteY3" fmla="*/ 0 h 1035752"/>
              <a:gd name="connsiteX4" fmla="*/ 110141 w 5062496"/>
              <a:gd name="connsiteY4" fmla="*/ 0 h 1035752"/>
              <a:gd name="connsiteX5" fmla="*/ 0 w 5062496"/>
              <a:gd name="connsiteY5" fmla="*/ 110191 h 1035752"/>
              <a:gd name="connsiteX6" fmla="*/ 0 w 5062496"/>
              <a:gd name="connsiteY6" fmla="*/ 925562 h 1035752"/>
              <a:gd name="connsiteX7" fmla="*/ 110141 w 5062496"/>
              <a:gd name="connsiteY7" fmla="*/ 1035753 h 1035752"/>
              <a:gd name="connsiteX8" fmla="*/ 4815283 w 5062496"/>
              <a:gd name="connsiteY8" fmla="*/ 1035753 h 1035752"/>
              <a:gd name="connsiteX9" fmla="*/ 4925424 w 5062496"/>
              <a:gd name="connsiteY9" fmla="*/ 925562 h 1035752"/>
              <a:gd name="connsiteX10" fmla="*/ 4925424 w 5062496"/>
              <a:gd name="connsiteY10" fmla="*/ 497484 h 1035752"/>
              <a:gd name="connsiteX11" fmla="*/ 5062497 w 5062496"/>
              <a:gd name="connsiteY11" fmla="*/ 431747 h 103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2496" h="1035752">
                <a:moveTo>
                  <a:pt x="5062497" y="431957"/>
                </a:moveTo>
                <a:cubicBezTo>
                  <a:pt x="5062497" y="431957"/>
                  <a:pt x="4982118" y="368736"/>
                  <a:pt x="4925424" y="342315"/>
                </a:cubicBezTo>
                <a:lnTo>
                  <a:pt x="4925424" y="110191"/>
                </a:lnTo>
                <a:cubicBezTo>
                  <a:pt x="4925424" y="49381"/>
                  <a:pt x="4876064" y="0"/>
                  <a:pt x="4815283" y="0"/>
                </a:cubicBezTo>
                <a:lnTo>
                  <a:pt x="110141" y="0"/>
                </a:lnTo>
                <a:cubicBezTo>
                  <a:pt x="49359" y="0"/>
                  <a:pt x="0" y="49276"/>
                  <a:pt x="0" y="110191"/>
                </a:cubicBezTo>
                <a:lnTo>
                  <a:pt x="0" y="925562"/>
                </a:lnTo>
                <a:cubicBezTo>
                  <a:pt x="0" y="986371"/>
                  <a:pt x="49254" y="1035753"/>
                  <a:pt x="110141" y="1035753"/>
                </a:cubicBezTo>
                <a:lnTo>
                  <a:pt x="4815283" y="1035753"/>
                </a:lnTo>
                <a:cubicBezTo>
                  <a:pt x="4876064" y="1035753"/>
                  <a:pt x="4925424" y="986476"/>
                  <a:pt x="4925424" y="925562"/>
                </a:cubicBezTo>
                <a:lnTo>
                  <a:pt x="4925424" y="497484"/>
                </a:lnTo>
                <a:lnTo>
                  <a:pt x="5062497" y="431747"/>
                </a:lnTo>
                <a:close/>
              </a:path>
            </a:pathLst>
          </a:custGeom>
          <a:solidFill>
            <a:schemeClr val="bg1"/>
          </a:solidFill>
          <a:ln w="0" cap="flat">
            <a:noFill/>
            <a:prstDash val="solid"/>
            <a:miter/>
          </a:ln>
          <a:effectLst>
            <a:outerShdw blurRad="164294" dist="38100" dir="8100000" algn="tr" rotWithShape="0">
              <a:prstClr val="black">
                <a:alpha val="40000"/>
              </a:prstClr>
            </a:outerShdw>
          </a:effectLst>
        </p:spPr>
        <p:txBody>
          <a:bodyPr rtlCol="0" anchor="ctr"/>
          <a:lstStyle/>
          <a:p>
            <a:pPr marL="0" algn="l" defTabSz="914400" rtl="0" eaLnBrk="1" latinLnBrk="0" hangingPunct="1"/>
            <a:endParaRPr lang="en-IL"/>
          </a:p>
        </p:txBody>
      </p:sp>
      <p:sp>
        <p:nvSpPr>
          <p:cNvPr id="20" name="TextBox 19">
            <a:extLst>
              <a:ext uri="{FF2B5EF4-FFF2-40B4-BE49-F238E27FC236}">
                <a16:creationId xmlns:a16="http://schemas.microsoft.com/office/drawing/2014/main" id="{BB358F39-59FB-7FE8-8C1D-45109204CDDE}"/>
              </a:ext>
            </a:extLst>
          </p:cNvPr>
          <p:cNvSpPr txBox="1"/>
          <p:nvPr/>
        </p:nvSpPr>
        <p:spPr>
          <a:xfrm>
            <a:off x="416029" y="5404249"/>
            <a:ext cx="4787295" cy="977191"/>
          </a:xfrm>
          <a:prstGeom prst="rect">
            <a:avLst/>
          </a:prstGeom>
          <a:noFill/>
        </p:spPr>
        <p:txBody>
          <a:bodyPr wrap="square">
            <a:spAutoFit/>
          </a:bodyPr>
          <a:lstStyle/>
          <a:p>
            <a:r>
              <a:rPr lang="he-IL" sz="1150" dirty="0">
                <a:solidFill>
                  <a:srgbClr val="CD4E86"/>
                </a:solidFill>
                <a:latin typeface="Heebo" pitchFamily="2" charset="-79"/>
                <a:ea typeface="Tahoma"/>
                <a:cs typeface="Heebo" pitchFamily="2" charset="-79"/>
              </a:rPr>
              <a:t>"חלומנו התגשם ובא, שוב הפכנו להורים בגאווה. לוחשים לשלושתכם האור שבביתנו הוא אתם" (שיר המשלב התייחסות לאחים הנוספים שבמשפחה)</a:t>
            </a:r>
          </a:p>
          <a:p>
            <a:r>
              <a:rPr lang="he-IL" sz="1150" dirty="0">
                <a:solidFill>
                  <a:srgbClr val="CD4E86"/>
                </a:solidFill>
                <a:latin typeface="Heebo" pitchFamily="2" charset="-79"/>
                <a:ea typeface="Tahoma"/>
                <a:cs typeface="Heebo" pitchFamily="2" charset="-79"/>
              </a:rPr>
              <a:t>"אבא רצה סיגריה אחרונה, זה לא יצא כי דני נולדה. חיכינו לך הרבה שנים ועדיין אבא ישן עם אטמים. גם אם יהיו לילות לבנים, החזרת אותנו לחיים. קיבלנו מתנה תינוקת רגועה"</a:t>
            </a:r>
            <a:endParaRPr lang="en-IL" sz="1150" dirty="0">
              <a:solidFill>
                <a:srgbClr val="CD4E86"/>
              </a:solidFill>
            </a:endParaRPr>
          </a:p>
        </p:txBody>
      </p:sp>
      <p:sp>
        <p:nvSpPr>
          <p:cNvPr id="21" name="TextBox 20">
            <a:extLst>
              <a:ext uri="{FF2B5EF4-FFF2-40B4-BE49-F238E27FC236}">
                <a16:creationId xmlns:a16="http://schemas.microsoft.com/office/drawing/2014/main" id="{08182BEB-22AC-BBB1-C1B3-46661A758E97}"/>
              </a:ext>
            </a:extLst>
          </p:cNvPr>
          <p:cNvSpPr txBox="1"/>
          <p:nvPr/>
        </p:nvSpPr>
        <p:spPr>
          <a:xfrm>
            <a:off x="-124362" y="3878515"/>
            <a:ext cx="1378998" cy="230832"/>
          </a:xfrm>
          <a:prstGeom prst="rect">
            <a:avLst/>
          </a:prstGeom>
          <a:noFill/>
        </p:spPr>
        <p:txBody>
          <a:bodyPr wrap="square" rtlCol="1">
            <a:spAutoFit/>
          </a:bodyPr>
          <a:lstStyle/>
          <a:p>
            <a:pPr algn="r" rtl="1"/>
            <a:r>
              <a:rPr lang="he-IL" sz="900" dirty="0">
                <a:latin typeface="Heebo" pitchFamily="2" charset="-79"/>
                <a:ea typeface="Tahoma" panose="020B0604030504040204" pitchFamily="34" charset="0"/>
                <a:cs typeface="Heebo" pitchFamily="2" charset="-79"/>
              </a:rPr>
              <a:t>הצילום מתוך </a:t>
            </a:r>
            <a:r>
              <a:rPr lang="en-US" sz="900" dirty="0">
                <a:latin typeface="Heebo" pitchFamily="2" charset="-79"/>
                <a:ea typeface="Tahoma" panose="020B0604030504040204" pitchFamily="34" charset="0"/>
                <a:cs typeface="Heebo" pitchFamily="2" charset="-79"/>
              </a:rPr>
              <a:t>Facebook</a:t>
            </a:r>
            <a:endParaRPr lang="he-IL" sz="900" dirty="0">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253110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D83151-B1EA-147D-D43C-326083A816FF}"/>
              </a:ext>
            </a:extLst>
          </p:cNvPr>
          <p:cNvSpPr/>
          <p:nvPr/>
        </p:nvSpPr>
        <p:spPr>
          <a:xfrm>
            <a:off x="6096000" y="0"/>
            <a:ext cx="6096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27" name="Rounded Rectangle 26">
            <a:extLst>
              <a:ext uri="{FF2B5EF4-FFF2-40B4-BE49-F238E27FC236}">
                <a16:creationId xmlns:a16="http://schemas.microsoft.com/office/drawing/2014/main" id="{CCE9975D-4D69-1B15-8C79-9C9A8244FB05}"/>
              </a:ext>
            </a:extLst>
          </p:cNvPr>
          <p:cNvSpPr/>
          <p:nvPr/>
        </p:nvSpPr>
        <p:spPr>
          <a:xfrm>
            <a:off x="6741222" y="2439298"/>
            <a:ext cx="5014077" cy="2248860"/>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8" name="Rounded Rectangle 27">
            <a:extLst>
              <a:ext uri="{FF2B5EF4-FFF2-40B4-BE49-F238E27FC236}">
                <a16:creationId xmlns:a16="http://schemas.microsoft.com/office/drawing/2014/main" id="{88B2B7A9-AD0B-54BE-6C0A-6DED29657CD2}"/>
              </a:ext>
            </a:extLst>
          </p:cNvPr>
          <p:cNvSpPr/>
          <p:nvPr/>
        </p:nvSpPr>
        <p:spPr>
          <a:xfrm>
            <a:off x="6741222" y="4867236"/>
            <a:ext cx="5014077" cy="1716645"/>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6" name="Rounded Rectangle 25">
            <a:extLst>
              <a:ext uri="{FF2B5EF4-FFF2-40B4-BE49-F238E27FC236}">
                <a16:creationId xmlns:a16="http://schemas.microsoft.com/office/drawing/2014/main" id="{CA5C7565-37B4-0812-5CEA-B299FC8CD31B}"/>
              </a:ext>
            </a:extLst>
          </p:cNvPr>
          <p:cNvSpPr/>
          <p:nvPr/>
        </p:nvSpPr>
        <p:spPr>
          <a:xfrm>
            <a:off x="6741222" y="1071628"/>
            <a:ext cx="5014077" cy="1241254"/>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 name="מלבן 4"/>
          <p:cNvSpPr/>
          <p:nvPr/>
        </p:nvSpPr>
        <p:spPr>
          <a:xfrm>
            <a:off x="7050276" y="1234110"/>
            <a:ext cx="4612579" cy="938719"/>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a:ea typeface="Tahoma"/>
                <a:cs typeface="Heebo"/>
              </a:rPr>
              <a:t>בסקר הפתיחה, כל המשיבים ציינו שהם נוהגים לשמוע מוסיקה לפחות פעמיים-שלוש בשבוע, רובם (74%) מאזינים למוסיקה בכל יום. 84% דיווחו שהם נוהגים לשיר בעצמם לתינוקותיהם במידה רבה (ציון 5-7). בסקר המעקב, 5 משיבים ציינו שהם שרים לתינוקותיהם באותה מידה כמו לפני הסדנה, </a:t>
            </a:r>
            <a:br>
              <a:rPr lang="en-US" sz="1100">
                <a:latin typeface="Heebo"/>
                <a:ea typeface="Tahoma"/>
                <a:cs typeface="Heebo"/>
              </a:rPr>
            </a:br>
            <a:r>
              <a:rPr lang="he-IL" sz="1100">
                <a:latin typeface="Heebo"/>
                <a:ea typeface="Tahoma"/>
                <a:cs typeface="Heebo"/>
              </a:rPr>
              <a:t>ו-3 ציינו שהם שרים להם יותר מאז הסדנה.</a:t>
            </a:r>
          </a:p>
        </p:txBody>
      </p:sp>
      <p:sp>
        <p:nvSpPr>
          <p:cNvPr id="7" name="TextBox 6">
            <a:extLst>
              <a:ext uri="{FF2B5EF4-FFF2-40B4-BE49-F238E27FC236}">
                <a16:creationId xmlns:a16="http://schemas.microsoft.com/office/drawing/2014/main" id="{7AD14276-3548-E911-5E99-64256A3887F6}"/>
              </a:ext>
            </a:extLst>
          </p:cNvPr>
          <p:cNvSpPr txBox="1"/>
          <p:nvPr/>
        </p:nvSpPr>
        <p:spPr>
          <a:xfrm>
            <a:off x="3670780"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rPr>
              <a:t>שגרה מוזיקלית ושימוש בשיר</a:t>
            </a:r>
            <a:endParaRPr lang="he-IL" sz="2800" b="1">
              <a:solidFill>
                <a:srgbClr val="40A8AD"/>
              </a:solidFill>
              <a:latin typeface="Heebo" pitchFamily="2" charset="-79"/>
              <a:ea typeface="Tahoma" pitchFamily="34" charset="0"/>
              <a:cs typeface="Heebo" pitchFamily="2" charset="-79"/>
            </a:endParaRP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13</a:t>
            </a:fld>
            <a:endParaRPr lang="he-IL">
              <a:latin typeface="Heebo" pitchFamily="2" charset="-79"/>
              <a:cs typeface="Heebo" pitchFamily="2" charset="-79"/>
            </a:endParaRPr>
          </a:p>
        </p:txBody>
      </p:sp>
      <p:graphicFrame>
        <p:nvGraphicFramePr>
          <p:cNvPr id="3" name="Chart 2">
            <a:extLst>
              <a:ext uri="{FF2B5EF4-FFF2-40B4-BE49-F238E27FC236}">
                <a16:creationId xmlns:a16="http://schemas.microsoft.com/office/drawing/2014/main" id="{36341458-DB0C-4444-8806-230DF52528D0}"/>
              </a:ext>
            </a:extLst>
          </p:cNvPr>
          <p:cNvGraphicFramePr>
            <a:graphicFrameLocks/>
          </p:cNvGraphicFramePr>
          <p:nvPr>
            <p:extLst>
              <p:ext uri="{D42A27DB-BD31-4B8C-83A1-F6EECF244321}">
                <p14:modId xmlns:p14="http://schemas.microsoft.com/office/powerpoint/2010/main" val="1935248654"/>
              </p:ext>
            </p:extLst>
          </p:nvPr>
        </p:nvGraphicFramePr>
        <p:xfrm>
          <a:off x="171778" y="424144"/>
          <a:ext cx="5738691" cy="24788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367EB4E-59E0-4D66-8CDD-52027D71A3BF}"/>
              </a:ext>
            </a:extLst>
          </p:cNvPr>
          <p:cNvGraphicFramePr>
            <a:graphicFrameLocks/>
          </p:cNvGraphicFramePr>
          <p:nvPr>
            <p:extLst>
              <p:ext uri="{D42A27DB-BD31-4B8C-83A1-F6EECF244321}">
                <p14:modId xmlns:p14="http://schemas.microsoft.com/office/powerpoint/2010/main" val="2027406960"/>
              </p:ext>
            </p:extLst>
          </p:nvPr>
        </p:nvGraphicFramePr>
        <p:xfrm>
          <a:off x="6239" y="3251555"/>
          <a:ext cx="5387564" cy="3182301"/>
        </p:xfrm>
        <a:graphic>
          <a:graphicData uri="http://schemas.openxmlformats.org/drawingml/2006/chart">
            <c:chart xmlns:c="http://schemas.openxmlformats.org/drawingml/2006/chart" xmlns:r="http://schemas.openxmlformats.org/officeDocument/2006/relationships" r:id="rId4"/>
          </a:graphicData>
        </a:graphic>
      </p:graphicFrame>
      <p:sp>
        <p:nvSpPr>
          <p:cNvPr id="9" name="מלבן 4">
            <a:extLst>
              <a:ext uri="{FF2B5EF4-FFF2-40B4-BE49-F238E27FC236}">
                <a16:creationId xmlns:a16="http://schemas.microsoft.com/office/drawing/2014/main" id="{0437D6EF-ADDD-FB28-6E71-0B766BD07D9C}"/>
              </a:ext>
            </a:extLst>
          </p:cNvPr>
          <p:cNvSpPr/>
          <p:nvPr/>
        </p:nvSpPr>
        <p:spPr>
          <a:xfrm>
            <a:off x="1082233" y="3266291"/>
            <a:ext cx="4219608" cy="230832"/>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900">
                <a:solidFill>
                  <a:schemeClr val="tx1">
                    <a:lumMod val="50000"/>
                    <a:lumOff val="50000"/>
                  </a:schemeClr>
                </a:solidFill>
                <a:latin typeface="Heebo" pitchFamily="2" charset="-79"/>
                <a:ea typeface="Tahoma"/>
                <a:cs typeface="Heebo" pitchFamily="2" charset="-79"/>
              </a:rPr>
              <a:t>באיזו מידה להערכתך תעשה/י שימוש בשיר יצרת?</a:t>
            </a:r>
          </a:p>
        </p:txBody>
      </p:sp>
      <p:sp>
        <p:nvSpPr>
          <p:cNvPr id="12" name="מלבן 4">
            <a:extLst>
              <a:ext uri="{FF2B5EF4-FFF2-40B4-BE49-F238E27FC236}">
                <a16:creationId xmlns:a16="http://schemas.microsoft.com/office/drawing/2014/main" id="{B2DBABD6-8E5E-86DA-F779-83F898FEE160}"/>
              </a:ext>
            </a:extLst>
          </p:cNvPr>
          <p:cNvSpPr/>
          <p:nvPr/>
        </p:nvSpPr>
        <p:spPr>
          <a:xfrm>
            <a:off x="2906674" y="4160154"/>
            <a:ext cx="2395167" cy="230832"/>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900">
                <a:solidFill>
                  <a:schemeClr val="tx1">
                    <a:lumMod val="50000"/>
                    <a:lumOff val="50000"/>
                  </a:schemeClr>
                </a:solidFill>
                <a:latin typeface="Heebo" pitchFamily="2" charset="-79"/>
                <a:ea typeface="Tahoma"/>
                <a:cs typeface="Heebo" pitchFamily="2" charset="-79"/>
              </a:rPr>
              <a:t>באיזו מידה אתה מרוצה מהשיר בנוצר</a:t>
            </a:r>
          </a:p>
        </p:txBody>
      </p:sp>
      <p:sp>
        <p:nvSpPr>
          <p:cNvPr id="13" name="מלבן 4">
            <a:extLst>
              <a:ext uri="{FF2B5EF4-FFF2-40B4-BE49-F238E27FC236}">
                <a16:creationId xmlns:a16="http://schemas.microsoft.com/office/drawing/2014/main" id="{16AB66AD-06EC-8862-9D30-57087FE5A726}"/>
              </a:ext>
            </a:extLst>
          </p:cNvPr>
          <p:cNvSpPr/>
          <p:nvPr/>
        </p:nvSpPr>
        <p:spPr>
          <a:xfrm>
            <a:off x="796811" y="4929568"/>
            <a:ext cx="4507777" cy="610424"/>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900">
                <a:solidFill>
                  <a:schemeClr val="tx1">
                    <a:lumMod val="50000"/>
                    <a:lumOff val="50000"/>
                  </a:schemeClr>
                </a:solidFill>
                <a:latin typeface="Heebo" pitchFamily="2" charset="-79"/>
                <a:ea typeface="Tahoma"/>
                <a:cs typeface="Heebo" pitchFamily="2" charset="-79"/>
              </a:rPr>
              <a:t>עד כמה את/ה נוהג/ת לשיר בעצמך לתינוק/ת שלך (שירים מוכרים או שהמצאת)?                פתיחה </a:t>
            </a:r>
            <a:r>
              <a:rPr lang="en-US" sz="900">
                <a:solidFill>
                  <a:schemeClr val="tx1">
                    <a:lumMod val="50000"/>
                    <a:lumOff val="50000"/>
                  </a:schemeClr>
                </a:solidFill>
                <a:latin typeface="Heebo" pitchFamily="2" charset="-79"/>
                <a:ea typeface="Tahoma"/>
                <a:cs typeface="Heebo" pitchFamily="2" charset="-79"/>
              </a:rPr>
              <a:t>N=19</a:t>
            </a:r>
            <a:endParaRPr lang="he-IL" sz="900">
              <a:solidFill>
                <a:schemeClr val="tx1">
                  <a:lumMod val="50000"/>
                  <a:lumOff val="50000"/>
                </a:schemeClr>
              </a:solidFill>
              <a:latin typeface="Heebo" pitchFamily="2" charset="-79"/>
              <a:ea typeface="Tahoma"/>
              <a:cs typeface="Heebo" pitchFamily="2" charset="-79"/>
            </a:endParaRPr>
          </a:p>
          <a:p>
            <a:pPr fontAlgn="base">
              <a:spcBef>
                <a:spcPts val="800"/>
              </a:spcBef>
              <a:buClr>
                <a:srgbClr val="358B8F"/>
              </a:buClr>
              <a:buSzPct val="150000"/>
            </a:pPr>
            <a:endParaRPr lang="he-IL" sz="900">
              <a:solidFill>
                <a:schemeClr val="tx1">
                  <a:lumMod val="50000"/>
                  <a:lumOff val="50000"/>
                </a:schemeClr>
              </a:solidFill>
              <a:latin typeface="Heebo" pitchFamily="2" charset="-79"/>
              <a:ea typeface="Tahoma"/>
              <a:cs typeface="Heebo" pitchFamily="2" charset="-79"/>
            </a:endParaRPr>
          </a:p>
        </p:txBody>
      </p:sp>
      <p:sp>
        <p:nvSpPr>
          <p:cNvPr id="15" name="מלבן 4">
            <a:extLst>
              <a:ext uri="{FF2B5EF4-FFF2-40B4-BE49-F238E27FC236}">
                <a16:creationId xmlns:a16="http://schemas.microsoft.com/office/drawing/2014/main" id="{E783D729-0932-F610-338E-070F0A5415C8}"/>
              </a:ext>
            </a:extLst>
          </p:cNvPr>
          <p:cNvSpPr/>
          <p:nvPr/>
        </p:nvSpPr>
        <p:spPr>
          <a:xfrm>
            <a:off x="9190894" y="5020516"/>
            <a:ext cx="2479860" cy="938719"/>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a:ea typeface="Tahoma"/>
                <a:cs typeface="Heebo"/>
              </a:rPr>
              <a:t>בראיונות ובסקר חלק מהמשתתפים ציינו שציפו לתוצר מלוטש ומעובד יותר, ולכן פחות משתמשים בו להשמעה. בנוסף, אחד ההורים בראיונות סיפר שהשיר לא מספיק קליט עבורו</a:t>
            </a:r>
            <a:r>
              <a:rPr lang="he-IL" sz="1100" dirty="0">
                <a:latin typeface="Heebo"/>
                <a:ea typeface="Tahoma"/>
                <a:cs typeface="Heebo"/>
              </a:rPr>
              <a:t>.</a:t>
            </a:r>
            <a:endParaRPr lang="he-IL" sz="1100">
              <a:latin typeface="Heebo"/>
              <a:ea typeface="Tahoma"/>
              <a:cs typeface="Heebo"/>
            </a:endParaRPr>
          </a:p>
        </p:txBody>
      </p:sp>
      <p:sp>
        <p:nvSpPr>
          <p:cNvPr id="16" name="מלבן 4">
            <a:extLst>
              <a:ext uri="{FF2B5EF4-FFF2-40B4-BE49-F238E27FC236}">
                <a16:creationId xmlns:a16="http://schemas.microsoft.com/office/drawing/2014/main" id="{3C099EEF-6EBD-1156-FFED-99DC50E95822}"/>
              </a:ext>
            </a:extLst>
          </p:cNvPr>
          <p:cNvSpPr/>
          <p:nvPr/>
        </p:nvSpPr>
        <p:spPr>
          <a:xfrm>
            <a:off x="6863879" y="5020516"/>
            <a:ext cx="2362439" cy="83099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a:ea typeface="Tahoma"/>
                <a:cs typeface="Heebo"/>
              </a:rPr>
              <a:t>"השיר קצת מסובך ואני לא זוכר אותו, וחוץ מהמילים יש שם כל מיני שבירות שאתה צריך לזכור. צריך לתרגל ולחזור למילים ואז זה יזרום". </a:t>
            </a:r>
            <a:endParaRPr lang="he-IL" sz="1200">
              <a:latin typeface="Heebo"/>
              <a:ea typeface="Tahoma"/>
              <a:cs typeface="Heebo"/>
            </a:endParaRPr>
          </a:p>
        </p:txBody>
      </p:sp>
      <p:sp>
        <p:nvSpPr>
          <p:cNvPr id="17" name="מלבן 4">
            <a:extLst>
              <a:ext uri="{FF2B5EF4-FFF2-40B4-BE49-F238E27FC236}">
                <a16:creationId xmlns:a16="http://schemas.microsoft.com/office/drawing/2014/main" id="{F12456F2-1FF6-AF2A-0314-ED990C353773}"/>
              </a:ext>
            </a:extLst>
          </p:cNvPr>
          <p:cNvSpPr/>
          <p:nvPr/>
        </p:nvSpPr>
        <p:spPr>
          <a:xfrm>
            <a:off x="6741222" y="5943237"/>
            <a:ext cx="4929531" cy="600164"/>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a:ea typeface="Tahoma"/>
                <a:cs typeface="Heebo"/>
              </a:rPr>
              <a:t>גם המוזיקאים התייחסו </a:t>
            </a:r>
            <a:r>
              <a:rPr lang="he-IL" sz="1100" b="1">
                <a:latin typeface="Heebo"/>
                <a:ea typeface="Tahoma"/>
                <a:cs typeface="Heebo"/>
              </a:rPr>
              <a:t>לשימושיות של השיר כסוגייה לקחת בחשבון בתהליך היצירה</a:t>
            </a:r>
            <a:r>
              <a:rPr lang="he-IL" sz="1100">
                <a:latin typeface="Heebo"/>
                <a:ea typeface="Tahoma"/>
                <a:cs typeface="Heebo"/>
              </a:rPr>
              <a:t>, תוך התאמה לרצונות של ההורים וגם ליכולות הווקאליות שלהם (בהקשר של הקלטת השיר בקולם).</a:t>
            </a:r>
          </a:p>
        </p:txBody>
      </p:sp>
      <p:sp>
        <p:nvSpPr>
          <p:cNvPr id="18" name="מלבן 4">
            <a:extLst>
              <a:ext uri="{FF2B5EF4-FFF2-40B4-BE49-F238E27FC236}">
                <a16:creationId xmlns:a16="http://schemas.microsoft.com/office/drawing/2014/main" id="{1C28CD03-A969-0912-A502-B14CF3271ADF}"/>
              </a:ext>
            </a:extLst>
          </p:cNvPr>
          <p:cNvSpPr/>
          <p:nvPr/>
        </p:nvSpPr>
        <p:spPr>
          <a:xfrm>
            <a:off x="8609336" y="2618376"/>
            <a:ext cx="3061418" cy="195438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a:ea typeface="Tahoma"/>
                <a:cs typeface="Heebo"/>
              </a:rPr>
              <a:t>לפני הסדנה, משתתפיה דיווחו על שילוב של מוסיקה ושירה במגוון פעולות ומצבים עם תינוקותיהם, כאשר </a:t>
            </a:r>
            <a:r>
              <a:rPr lang="he-IL" sz="1100" b="1">
                <a:latin typeface="Heebo"/>
                <a:ea typeface="Tahoma"/>
                <a:cs typeface="Heebo"/>
              </a:rPr>
              <a:t>זמן ההרדמה</a:t>
            </a:r>
            <a:r>
              <a:rPr lang="he-IL" sz="1100">
                <a:latin typeface="Heebo"/>
                <a:ea typeface="Tahoma"/>
                <a:cs typeface="Heebo"/>
              </a:rPr>
              <a:t> הוא הזמן הכי נפוץ. בסקר המעקב (</a:t>
            </a:r>
            <a:r>
              <a:rPr lang="en-US" sz="1100">
                <a:latin typeface="Heebo"/>
                <a:ea typeface="Tahoma"/>
                <a:cs typeface="Heebo"/>
              </a:rPr>
              <a:t>N</a:t>
            </a:r>
            <a:r>
              <a:rPr lang="he-IL" sz="1100">
                <a:latin typeface="Heebo"/>
                <a:ea typeface="Tahoma"/>
                <a:cs typeface="Heebo"/>
              </a:rPr>
              <a:t>=8) </a:t>
            </a:r>
            <a:r>
              <a:rPr lang="he-IL" sz="1100" b="1">
                <a:latin typeface="Heebo"/>
                <a:ea typeface="Tahoma"/>
                <a:cs typeface="Heebo"/>
              </a:rPr>
              <a:t>כל המשיבים דיווחו על השמעת / שירת השיר שיצרו בעת הרדמה. </a:t>
            </a:r>
            <a:r>
              <a:rPr lang="he-IL" sz="1100">
                <a:latin typeface="Heebo"/>
                <a:ea typeface="Tahoma"/>
                <a:cs typeface="Heebo"/>
              </a:rPr>
              <a:t>גם בראיונות, ארבעה מהזוגות סיפרו שהם עושים שימוש בשיר לפני הרדמת התינוק. </a:t>
            </a:r>
            <a:br>
              <a:rPr lang="en-US" sz="1100">
                <a:latin typeface="Heebo"/>
                <a:ea typeface="Tahoma"/>
                <a:cs typeface="Heebo"/>
              </a:rPr>
            </a:br>
            <a:r>
              <a:rPr lang="he-IL" sz="1100">
                <a:latin typeface="Heebo"/>
                <a:ea typeface="Tahoma"/>
                <a:cs typeface="Heebo"/>
              </a:rPr>
              <a:t>רוב המרואיינים סיפרו שהם </a:t>
            </a:r>
            <a:r>
              <a:rPr lang="he-IL" sz="1100" b="1">
                <a:latin typeface="Heebo"/>
                <a:ea typeface="Tahoma"/>
                <a:cs typeface="Heebo"/>
              </a:rPr>
              <a:t>נוהגים לשיר את השיר, ופחות משתמשים בהקלטה להשמעה</a:t>
            </a:r>
            <a:r>
              <a:rPr lang="he-IL" sz="1100">
                <a:latin typeface="Heebo"/>
                <a:ea typeface="Tahoma"/>
                <a:cs typeface="Heebo"/>
              </a:rPr>
              <a:t>. </a:t>
            </a:r>
            <a:br>
              <a:rPr lang="en-US" sz="1100">
                <a:latin typeface="Heebo"/>
                <a:ea typeface="Tahoma"/>
                <a:cs typeface="Heebo"/>
              </a:rPr>
            </a:br>
            <a:r>
              <a:rPr lang="he-IL" sz="1100">
                <a:latin typeface="Heebo"/>
                <a:ea typeface="Tahoma"/>
                <a:cs typeface="Heebo"/>
              </a:rPr>
              <a:t>חלקם </a:t>
            </a:r>
            <a:r>
              <a:rPr lang="he-IL" sz="1100" b="1">
                <a:latin typeface="Heebo"/>
                <a:ea typeface="Tahoma"/>
                <a:cs typeface="Heebo"/>
              </a:rPr>
              <a:t>מזמזמים את השיר בזמנים אקראיים ביום, כשהתינוק אינו נינוח, ובזמן אישי שלהם עמו </a:t>
            </a:r>
            <a:r>
              <a:rPr lang="he-IL" sz="1100">
                <a:latin typeface="Heebo"/>
                <a:ea typeface="Tahoma"/>
                <a:cs typeface="Heebo"/>
              </a:rPr>
              <a:t>-</a:t>
            </a:r>
            <a:endParaRPr lang="he-IL" sz="1100">
              <a:solidFill>
                <a:schemeClr val="accent5"/>
              </a:solidFill>
              <a:latin typeface="Heebo"/>
              <a:ea typeface="Tahoma"/>
              <a:cs typeface="Heebo"/>
            </a:endParaRPr>
          </a:p>
        </p:txBody>
      </p:sp>
      <p:sp>
        <p:nvSpPr>
          <p:cNvPr id="19" name="מלבן 4">
            <a:extLst>
              <a:ext uri="{FF2B5EF4-FFF2-40B4-BE49-F238E27FC236}">
                <a16:creationId xmlns:a16="http://schemas.microsoft.com/office/drawing/2014/main" id="{F59DE8C2-1A32-C881-57BE-4E78E1AF1555}"/>
              </a:ext>
            </a:extLst>
          </p:cNvPr>
          <p:cNvSpPr/>
          <p:nvPr/>
        </p:nvSpPr>
        <p:spPr>
          <a:xfrm>
            <a:off x="6923803" y="2546501"/>
            <a:ext cx="1650734" cy="2062103"/>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solidFill>
                  <a:schemeClr val="accent5"/>
                </a:solidFill>
                <a:latin typeface="Heebo"/>
                <a:ea typeface="Tahoma"/>
                <a:cs typeface="Heebo"/>
              </a:rPr>
              <a:t>"</a:t>
            </a:r>
            <a:r>
              <a:rPr lang="he-IL" sz="1600" b="1">
                <a:solidFill>
                  <a:schemeClr val="accent5"/>
                </a:solidFill>
                <a:latin typeface="Heebo"/>
                <a:ea typeface="Tahoma"/>
                <a:cs typeface="Heebo"/>
              </a:rPr>
              <a:t>אני שרה לו את השיר כל הזמן, </a:t>
            </a:r>
            <a:r>
              <a:rPr lang="he-IL" sz="1200">
                <a:solidFill>
                  <a:schemeClr val="accent5"/>
                </a:solidFill>
                <a:latin typeface="Heebo"/>
                <a:ea typeface="Tahoma"/>
                <a:cs typeface="Heebo"/>
              </a:rPr>
              <a:t>הוא מאוד מדבק וכיפי.. כשהוא עלי אני מזמזמת לו ושרה לו, אני מרגישה שזה מרגיע אותו, לא בהכרח השיר הזה, כל סאונד אני מרגישה שמרגיע אותו" (ראיון הורה – פגייה).</a:t>
            </a:r>
            <a:endParaRPr lang="he-IL" sz="1100">
              <a:solidFill>
                <a:schemeClr val="accent5"/>
              </a:solidFill>
              <a:latin typeface="Heebo"/>
              <a:ea typeface="Tahoma"/>
              <a:cs typeface="Heebo"/>
            </a:endParaRPr>
          </a:p>
        </p:txBody>
      </p:sp>
      <p:sp>
        <p:nvSpPr>
          <p:cNvPr id="20" name="מלבן 4">
            <a:extLst>
              <a:ext uri="{FF2B5EF4-FFF2-40B4-BE49-F238E27FC236}">
                <a16:creationId xmlns:a16="http://schemas.microsoft.com/office/drawing/2014/main" id="{300B8214-642E-A88F-4518-916EC13C3E25}"/>
              </a:ext>
            </a:extLst>
          </p:cNvPr>
          <p:cNvSpPr/>
          <p:nvPr/>
        </p:nvSpPr>
        <p:spPr>
          <a:xfrm>
            <a:off x="6185647" y="633726"/>
            <a:ext cx="5781468" cy="325089"/>
          </a:xfrm>
          <a:prstGeom prst="rect">
            <a:avLst/>
          </a:prstGeom>
          <a:noFill/>
        </p:spPr>
        <p:txBody>
          <a:bodyPr wrap="square" lIns="91440" tIns="45720" rIns="91440" bIns="45720" anchor="t">
            <a:spAutoFit/>
          </a:bodyPr>
          <a:lstStyle/>
          <a:p>
            <a:pPr fontAlgn="base">
              <a:lnSpc>
                <a:spcPct val="150000"/>
              </a:lnSpc>
              <a:spcBef>
                <a:spcPts val="800"/>
              </a:spcBef>
              <a:buClr>
                <a:srgbClr val="358B8F"/>
              </a:buClr>
              <a:buSzPct val="150000"/>
            </a:pPr>
            <a:r>
              <a:rPr lang="he-IL" sz="1100" b="1">
                <a:latin typeface="Heebo" pitchFamily="2" charset="-79"/>
                <a:ea typeface="Tahoma"/>
                <a:cs typeface="Heebo" pitchFamily="2" charset="-79"/>
              </a:rPr>
              <a:t>רוב משיבי הסקר הביעו שביעות רצון גבוהה מהשיר שיצרו, והעריכו שיעשו בו שימוש בהמשך. </a:t>
            </a:r>
          </a:p>
        </p:txBody>
      </p:sp>
      <p:cxnSp>
        <p:nvCxnSpPr>
          <p:cNvPr id="29" name="Straight Connector 28">
            <a:extLst>
              <a:ext uri="{FF2B5EF4-FFF2-40B4-BE49-F238E27FC236}">
                <a16:creationId xmlns:a16="http://schemas.microsoft.com/office/drawing/2014/main" id="{25953E70-6EDA-AA35-FB80-76D71CCC9E65}"/>
              </a:ext>
            </a:extLst>
          </p:cNvPr>
          <p:cNvCxnSpPr>
            <a:cxnSpLocks/>
          </p:cNvCxnSpPr>
          <p:nvPr/>
        </p:nvCxnSpPr>
        <p:spPr>
          <a:xfrm>
            <a:off x="8612569" y="2618376"/>
            <a:ext cx="0" cy="19543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4C363A-B65B-9926-0FB7-1B615CF92675}"/>
              </a:ext>
            </a:extLst>
          </p:cNvPr>
          <p:cNvCxnSpPr>
            <a:cxnSpLocks/>
          </p:cNvCxnSpPr>
          <p:nvPr/>
        </p:nvCxnSpPr>
        <p:spPr>
          <a:xfrm>
            <a:off x="9226318" y="5020516"/>
            <a:ext cx="0" cy="8239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68B4189-D17C-3316-411F-6A14B1221DEC}"/>
              </a:ext>
            </a:extLst>
          </p:cNvPr>
          <p:cNvGrpSpPr/>
          <p:nvPr/>
        </p:nvGrpSpPr>
        <p:grpSpPr>
          <a:xfrm>
            <a:off x="208929" y="5861281"/>
            <a:ext cx="4289310" cy="231243"/>
            <a:chOff x="234433" y="6024446"/>
            <a:chExt cx="4289310" cy="231243"/>
          </a:xfrm>
        </p:grpSpPr>
        <p:sp>
          <p:nvSpPr>
            <p:cNvPr id="14" name="Rectangle 13">
              <a:extLst>
                <a:ext uri="{FF2B5EF4-FFF2-40B4-BE49-F238E27FC236}">
                  <a16:creationId xmlns:a16="http://schemas.microsoft.com/office/drawing/2014/main" id="{A3D1B24A-BBA6-6D14-6B7A-921C1320A3A6}"/>
                </a:ext>
              </a:extLst>
            </p:cNvPr>
            <p:cNvSpPr/>
            <p:nvPr/>
          </p:nvSpPr>
          <p:spPr>
            <a:xfrm>
              <a:off x="241900" y="6094495"/>
              <a:ext cx="70520" cy="74645"/>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defTabSz="914400" rtl="0" eaLnBrk="1" latinLnBrk="0" hangingPunct="1"/>
              <a:endParaRPr lang="en-IL"/>
            </a:p>
          </p:txBody>
        </p:sp>
        <p:sp>
          <p:nvSpPr>
            <p:cNvPr id="21" name="Rectangle 20">
              <a:extLst>
                <a:ext uri="{FF2B5EF4-FFF2-40B4-BE49-F238E27FC236}">
                  <a16:creationId xmlns:a16="http://schemas.microsoft.com/office/drawing/2014/main" id="{A0014434-5AA2-5983-AE7B-DC7B16F583F1}"/>
                </a:ext>
              </a:extLst>
            </p:cNvPr>
            <p:cNvSpPr/>
            <p:nvPr/>
          </p:nvSpPr>
          <p:spPr>
            <a:xfrm>
              <a:off x="825559" y="6094495"/>
              <a:ext cx="70520" cy="74645"/>
            </a:xfrm>
            <a:prstGeom prst="rect">
              <a:avLst/>
            </a:prstGeom>
            <a:solidFill>
              <a:srgbClr val="D38CAD"/>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22" name="Rectangle 21">
              <a:extLst>
                <a:ext uri="{FF2B5EF4-FFF2-40B4-BE49-F238E27FC236}">
                  <a16:creationId xmlns:a16="http://schemas.microsoft.com/office/drawing/2014/main" id="{FB043E07-57BF-F275-1501-D9826D0EA608}"/>
                </a:ext>
              </a:extLst>
            </p:cNvPr>
            <p:cNvSpPr/>
            <p:nvPr/>
          </p:nvSpPr>
          <p:spPr>
            <a:xfrm>
              <a:off x="1343753" y="6094495"/>
              <a:ext cx="70520" cy="746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23" name="מלבן 4">
              <a:extLst>
                <a:ext uri="{FF2B5EF4-FFF2-40B4-BE49-F238E27FC236}">
                  <a16:creationId xmlns:a16="http://schemas.microsoft.com/office/drawing/2014/main" id="{5AECABE6-188F-9FE8-62A8-D65E9D32FFDF}"/>
                </a:ext>
              </a:extLst>
            </p:cNvPr>
            <p:cNvSpPr/>
            <p:nvPr/>
          </p:nvSpPr>
          <p:spPr>
            <a:xfrm>
              <a:off x="234433" y="6024446"/>
              <a:ext cx="529949" cy="220616"/>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כלל לא </a:t>
              </a:r>
            </a:p>
          </p:txBody>
        </p:sp>
        <p:sp>
          <p:nvSpPr>
            <p:cNvPr id="24" name="מלבן 4">
              <a:extLst>
                <a:ext uri="{FF2B5EF4-FFF2-40B4-BE49-F238E27FC236}">
                  <a16:creationId xmlns:a16="http://schemas.microsoft.com/office/drawing/2014/main" id="{835950D6-8DEB-0482-9079-EDE59CA442EE}"/>
                </a:ext>
              </a:extLst>
            </p:cNvPr>
            <p:cNvSpPr/>
            <p:nvPr/>
          </p:nvSpPr>
          <p:spPr>
            <a:xfrm>
              <a:off x="837548"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2</a:t>
              </a:r>
            </a:p>
          </p:txBody>
        </p:sp>
        <p:sp>
          <p:nvSpPr>
            <p:cNvPr id="25" name="מלבן 4">
              <a:extLst>
                <a:ext uri="{FF2B5EF4-FFF2-40B4-BE49-F238E27FC236}">
                  <a16:creationId xmlns:a16="http://schemas.microsoft.com/office/drawing/2014/main" id="{1BDED8C3-B37F-9929-63DD-1287F6369BCC}"/>
                </a:ext>
              </a:extLst>
            </p:cNvPr>
            <p:cNvSpPr/>
            <p:nvPr/>
          </p:nvSpPr>
          <p:spPr>
            <a:xfrm>
              <a:off x="1379486"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3</a:t>
              </a:r>
            </a:p>
          </p:txBody>
        </p:sp>
        <p:sp>
          <p:nvSpPr>
            <p:cNvPr id="30" name="Rectangle 29">
              <a:extLst>
                <a:ext uri="{FF2B5EF4-FFF2-40B4-BE49-F238E27FC236}">
                  <a16:creationId xmlns:a16="http://schemas.microsoft.com/office/drawing/2014/main" id="{7D4A82CE-80D8-8318-B10A-7AA3F8BF2B61}"/>
                </a:ext>
              </a:extLst>
            </p:cNvPr>
            <p:cNvSpPr/>
            <p:nvPr/>
          </p:nvSpPr>
          <p:spPr>
            <a:xfrm>
              <a:off x="1846964" y="6094495"/>
              <a:ext cx="70520" cy="746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2" name="Rectangle 31">
              <a:extLst>
                <a:ext uri="{FF2B5EF4-FFF2-40B4-BE49-F238E27FC236}">
                  <a16:creationId xmlns:a16="http://schemas.microsoft.com/office/drawing/2014/main" id="{40C43DFB-7724-687C-EF21-791C5D3496B6}"/>
                </a:ext>
              </a:extLst>
            </p:cNvPr>
            <p:cNvSpPr/>
            <p:nvPr/>
          </p:nvSpPr>
          <p:spPr>
            <a:xfrm>
              <a:off x="2430623" y="6094495"/>
              <a:ext cx="70520" cy="74645"/>
            </a:xfrm>
            <a:prstGeom prst="rect">
              <a:avLst/>
            </a:prstGeom>
            <a:solidFill>
              <a:srgbClr val="B3ECED"/>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3" name="Rectangle 32">
              <a:extLst>
                <a:ext uri="{FF2B5EF4-FFF2-40B4-BE49-F238E27FC236}">
                  <a16:creationId xmlns:a16="http://schemas.microsoft.com/office/drawing/2014/main" id="{5B141760-F06A-85E9-15A1-4352A21ECA42}"/>
                </a:ext>
              </a:extLst>
            </p:cNvPr>
            <p:cNvSpPr/>
            <p:nvPr/>
          </p:nvSpPr>
          <p:spPr>
            <a:xfrm>
              <a:off x="2948817" y="6094495"/>
              <a:ext cx="70520" cy="74645"/>
            </a:xfrm>
            <a:prstGeom prst="rect">
              <a:avLst/>
            </a:prstGeom>
            <a:solidFill>
              <a:srgbClr val="46BCC4"/>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4" name="מלבן 4">
              <a:extLst>
                <a:ext uri="{FF2B5EF4-FFF2-40B4-BE49-F238E27FC236}">
                  <a16:creationId xmlns:a16="http://schemas.microsoft.com/office/drawing/2014/main" id="{34D2DE33-FD78-8DC3-29F7-62400F4451D3}"/>
                </a:ext>
              </a:extLst>
            </p:cNvPr>
            <p:cNvSpPr/>
            <p:nvPr/>
          </p:nvSpPr>
          <p:spPr>
            <a:xfrm>
              <a:off x="1878517" y="6024446"/>
              <a:ext cx="529949" cy="220616"/>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4</a:t>
              </a:r>
            </a:p>
          </p:txBody>
        </p:sp>
        <p:sp>
          <p:nvSpPr>
            <p:cNvPr id="35" name="מלבן 4">
              <a:extLst>
                <a:ext uri="{FF2B5EF4-FFF2-40B4-BE49-F238E27FC236}">
                  <a16:creationId xmlns:a16="http://schemas.microsoft.com/office/drawing/2014/main" id="{5CA46A52-F213-1212-D5FC-8EABBFCB75F2}"/>
                </a:ext>
              </a:extLst>
            </p:cNvPr>
            <p:cNvSpPr/>
            <p:nvPr/>
          </p:nvSpPr>
          <p:spPr>
            <a:xfrm>
              <a:off x="2452340" y="6040245"/>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5</a:t>
              </a:r>
            </a:p>
          </p:txBody>
        </p:sp>
        <p:sp>
          <p:nvSpPr>
            <p:cNvPr id="36" name="מלבן 4">
              <a:extLst>
                <a:ext uri="{FF2B5EF4-FFF2-40B4-BE49-F238E27FC236}">
                  <a16:creationId xmlns:a16="http://schemas.microsoft.com/office/drawing/2014/main" id="{01E62F90-5437-48B2-948F-42D794914F36}"/>
                </a:ext>
              </a:extLst>
            </p:cNvPr>
            <p:cNvSpPr/>
            <p:nvPr/>
          </p:nvSpPr>
          <p:spPr>
            <a:xfrm>
              <a:off x="2984550"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6</a:t>
              </a:r>
            </a:p>
          </p:txBody>
        </p:sp>
        <p:sp>
          <p:nvSpPr>
            <p:cNvPr id="37" name="Rectangle 36">
              <a:extLst>
                <a:ext uri="{FF2B5EF4-FFF2-40B4-BE49-F238E27FC236}">
                  <a16:creationId xmlns:a16="http://schemas.microsoft.com/office/drawing/2014/main" id="{F0DD2879-9891-D95B-E3F7-618CF47E698C}"/>
                </a:ext>
              </a:extLst>
            </p:cNvPr>
            <p:cNvSpPr/>
            <p:nvPr/>
          </p:nvSpPr>
          <p:spPr>
            <a:xfrm>
              <a:off x="3503294" y="6094495"/>
              <a:ext cx="70520" cy="74645"/>
            </a:xfrm>
            <a:prstGeom prst="rect">
              <a:avLst/>
            </a:prstGeom>
            <a:solidFill>
              <a:srgbClr val="379298"/>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8" name="מלבן 4">
              <a:extLst>
                <a:ext uri="{FF2B5EF4-FFF2-40B4-BE49-F238E27FC236}">
                  <a16:creationId xmlns:a16="http://schemas.microsoft.com/office/drawing/2014/main" id="{5B6E8223-0B3F-D4E2-4446-C15772DA6B20}"/>
                </a:ext>
              </a:extLst>
            </p:cNvPr>
            <p:cNvSpPr/>
            <p:nvPr/>
          </p:nvSpPr>
          <p:spPr>
            <a:xfrm>
              <a:off x="3539027" y="6024446"/>
              <a:ext cx="984716"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במידה רבה מאוד</a:t>
              </a:r>
            </a:p>
          </p:txBody>
        </p:sp>
      </p:grpSp>
      <p:sp>
        <p:nvSpPr>
          <p:cNvPr id="6" name="TextBox 5">
            <a:extLst>
              <a:ext uri="{FF2B5EF4-FFF2-40B4-BE49-F238E27FC236}">
                <a16:creationId xmlns:a16="http://schemas.microsoft.com/office/drawing/2014/main" id="{BD06137F-9FF3-EA03-81B8-FDDAE02F0ED4}"/>
              </a:ext>
            </a:extLst>
          </p:cNvPr>
          <p:cNvSpPr txBox="1"/>
          <p:nvPr/>
        </p:nvSpPr>
        <p:spPr>
          <a:xfrm>
            <a:off x="6185646" y="6630181"/>
            <a:ext cx="6006353" cy="230832"/>
          </a:xfrm>
          <a:prstGeom prst="rect">
            <a:avLst/>
          </a:prstGeom>
          <a:noFill/>
        </p:spPr>
        <p:txBody>
          <a:bodyPr wrap="square" rtlCol="1">
            <a:spAutoFit/>
          </a:bodyPr>
          <a:lstStyle/>
          <a:p>
            <a:pPr algn="r" rtl="1"/>
            <a:r>
              <a:rPr lang="he-IL" sz="900" dirty="0">
                <a:latin typeface="Heebo" pitchFamily="2" charset="-79"/>
                <a:ea typeface="Tahoma" panose="020B0604030504040204" pitchFamily="34" charset="0"/>
                <a:cs typeface="Heebo" pitchFamily="2" charset="-79"/>
              </a:rPr>
              <a:t>*השאלה לא הוצגה עבור משתתפים שתינוקותיהם היו מאושפזים בפגייה בעת הפעילות.</a:t>
            </a:r>
          </a:p>
        </p:txBody>
      </p:sp>
    </p:spTree>
    <p:extLst>
      <p:ext uri="{BB962C8B-B14F-4D97-AF65-F5344CB8AC3E}">
        <p14:creationId xmlns:p14="http://schemas.microsoft.com/office/powerpoint/2010/main" val="408784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FEAAB2-2640-A0E6-B49C-2AC11F0E94CA}"/>
              </a:ext>
            </a:extLst>
          </p:cNvPr>
          <p:cNvSpPr/>
          <p:nvPr/>
        </p:nvSpPr>
        <p:spPr>
          <a:xfrm>
            <a:off x="6114288" y="-13488"/>
            <a:ext cx="6076630" cy="49378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0" eaLnBrk="1" latinLnBrk="0" hangingPunct="1"/>
            <a:endParaRPr lang="he-IL"/>
          </a:p>
        </p:txBody>
      </p:sp>
      <p:sp>
        <p:nvSpPr>
          <p:cNvPr id="25" name="Rounded Rectangle 24">
            <a:extLst>
              <a:ext uri="{FF2B5EF4-FFF2-40B4-BE49-F238E27FC236}">
                <a16:creationId xmlns:a16="http://schemas.microsoft.com/office/drawing/2014/main" id="{DFF6F369-41E0-2065-F4F9-629646E46064}"/>
              </a:ext>
            </a:extLst>
          </p:cNvPr>
          <p:cNvSpPr/>
          <p:nvPr/>
        </p:nvSpPr>
        <p:spPr>
          <a:xfrm>
            <a:off x="9191457" y="1480886"/>
            <a:ext cx="2537223" cy="1933672"/>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0" name="Rectangle 19">
            <a:extLst>
              <a:ext uri="{FF2B5EF4-FFF2-40B4-BE49-F238E27FC236}">
                <a16:creationId xmlns:a16="http://schemas.microsoft.com/office/drawing/2014/main" id="{55A02E20-378B-B19C-6825-15F3F535A39B}"/>
              </a:ext>
            </a:extLst>
          </p:cNvPr>
          <p:cNvSpPr/>
          <p:nvPr/>
        </p:nvSpPr>
        <p:spPr>
          <a:xfrm>
            <a:off x="0" y="-2731"/>
            <a:ext cx="6096000" cy="1212515"/>
          </a:xfrm>
          <a:prstGeom prst="rect">
            <a:avLst/>
          </a:prstGeom>
          <a:solidFill>
            <a:srgbClr val="40A8AD">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8" name="Rectangle 7">
            <a:extLst>
              <a:ext uri="{FF2B5EF4-FFF2-40B4-BE49-F238E27FC236}">
                <a16:creationId xmlns:a16="http://schemas.microsoft.com/office/drawing/2014/main" id="{F42F0FD7-9972-2DBD-EF8B-B4A5022133AE}"/>
              </a:ext>
            </a:extLst>
          </p:cNvPr>
          <p:cNvSpPr/>
          <p:nvPr/>
        </p:nvSpPr>
        <p:spPr>
          <a:xfrm>
            <a:off x="6096000" y="4924328"/>
            <a:ext cx="6095999" cy="1933673"/>
          </a:xfrm>
          <a:prstGeom prst="rect">
            <a:avLst/>
          </a:prstGeom>
          <a:solidFill>
            <a:srgbClr val="40A8AD">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 name="מלבן 4"/>
          <p:cNvSpPr/>
          <p:nvPr/>
        </p:nvSpPr>
        <p:spPr>
          <a:xfrm>
            <a:off x="7057041" y="907273"/>
            <a:ext cx="4671639" cy="43088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באופן כללי, נקודת המוצא ממנה הגיעו ההורים לסדנה, על פי תשובותיהם בסקר הפתיחה, שיקפה </a:t>
            </a:r>
            <a:r>
              <a:rPr lang="he-IL" sz="1100" b="1">
                <a:latin typeface="Heebo" pitchFamily="2" charset="-79"/>
                <a:ea typeface="Tahoma"/>
                <a:cs typeface="Heebo" pitchFamily="2" charset="-79"/>
              </a:rPr>
              <a:t>תחושות חיוביות ביחס לשגרת היומיום שלהם כהורים:</a:t>
            </a:r>
          </a:p>
        </p:txBody>
      </p:sp>
      <p:sp>
        <p:nvSpPr>
          <p:cNvPr id="7" name="TextBox 6">
            <a:extLst>
              <a:ext uri="{FF2B5EF4-FFF2-40B4-BE49-F238E27FC236}">
                <a16:creationId xmlns:a16="http://schemas.microsoft.com/office/drawing/2014/main" id="{7AD14276-3548-E911-5E99-64256A3887F6}"/>
              </a:ext>
            </a:extLst>
          </p:cNvPr>
          <p:cNvSpPr txBox="1"/>
          <p:nvPr/>
        </p:nvSpPr>
        <p:spPr>
          <a:xfrm>
            <a:off x="8512422" y="241327"/>
            <a:ext cx="3450977"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rPr>
              <a:t>החוויה ההורית</a:t>
            </a:r>
            <a:endParaRPr lang="he-IL" sz="2800" b="1">
              <a:solidFill>
                <a:srgbClr val="40A8AD"/>
              </a:solidFill>
              <a:latin typeface="Heebo" pitchFamily="2" charset="-79"/>
              <a:ea typeface="Tahoma" pitchFamily="34" charset="0"/>
              <a:cs typeface="Heebo" pitchFamily="2" charset="-79"/>
            </a:endParaRP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14</a:t>
            </a:fld>
            <a:endParaRPr lang="he-IL">
              <a:latin typeface="Heebo" pitchFamily="2" charset="-79"/>
              <a:cs typeface="Heebo" pitchFamily="2" charset="-79"/>
            </a:endParaRPr>
          </a:p>
        </p:txBody>
      </p:sp>
      <p:sp>
        <p:nvSpPr>
          <p:cNvPr id="19" name="TextBox 18">
            <a:extLst>
              <a:ext uri="{FF2B5EF4-FFF2-40B4-BE49-F238E27FC236}">
                <a16:creationId xmlns:a16="http://schemas.microsoft.com/office/drawing/2014/main" id="{558174A2-AE93-A5CD-EBE3-92A3B4E8D264}"/>
              </a:ext>
            </a:extLst>
          </p:cNvPr>
          <p:cNvSpPr txBox="1"/>
          <p:nvPr/>
        </p:nvSpPr>
        <p:spPr>
          <a:xfrm>
            <a:off x="4743449" y="6525863"/>
            <a:ext cx="7219950" cy="230832"/>
          </a:xfrm>
          <a:prstGeom prst="rect">
            <a:avLst/>
          </a:prstGeom>
          <a:noFill/>
        </p:spPr>
        <p:txBody>
          <a:bodyPr wrap="square" rtlCol="1">
            <a:spAutoFit/>
          </a:bodyPr>
          <a:lstStyle/>
          <a:p>
            <a:pPr algn="r" rtl="1"/>
            <a:r>
              <a:rPr lang="he-IL" sz="900">
                <a:latin typeface="Heebo" pitchFamily="2" charset="-79"/>
                <a:ea typeface="Tahoma" panose="020B0604030504040204" pitchFamily="34" charset="0"/>
                <a:cs typeface="Heebo" pitchFamily="2" charset="-79"/>
              </a:rPr>
              <a:t>*היגדים אלו לא הוצגו למשתתפים שתינוקותיהם היו מאושפזים בפגייה בעת הפעילות</a:t>
            </a:r>
          </a:p>
        </p:txBody>
      </p:sp>
      <p:graphicFrame>
        <p:nvGraphicFramePr>
          <p:cNvPr id="2" name="Chart 1">
            <a:extLst>
              <a:ext uri="{FF2B5EF4-FFF2-40B4-BE49-F238E27FC236}">
                <a16:creationId xmlns:a16="http://schemas.microsoft.com/office/drawing/2014/main" id="{0C3453EA-228F-4776-9EC3-CD429116F697}"/>
              </a:ext>
            </a:extLst>
          </p:cNvPr>
          <p:cNvGraphicFramePr>
            <a:graphicFrameLocks/>
          </p:cNvGraphicFramePr>
          <p:nvPr>
            <p:extLst>
              <p:ext uri="{D42A27DB-BD31-4B8C-83A1-F6EECF244321}">
                <p14:modId xmlns:p14="http://schemas.microsoft.com/office/powerpoint/2010/main" val="2377421193"/>
              </p:ext>
            </p:extLst>
          </p:nvPr>
        </p:nvGraphicFramePr>
        <p:xfrm>
          <a:off x="-131939" y="1354796"/>
          <a:ext cx="5974690" cy="26042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3FB1E44-598F-18C3-6392-AAF7FCDAADEB}"/>
              </a:ext>
            </a:extLst>
          </p:cNvPr>
          <p:cNvSpPr txBox="1"/>
          <p:nvPr/>
        </p:nvSpPr>
        <p:spPr>
          <a:xfrm>
            <a:off x="6283258" y="5084757"/>
            <a:ext cx="5680141" cy="1384995"/>
          </a:xfrm>
          <a:prstGeom prst="rect">
            <a:avLst/>
          </a:prstGeom>
          <a:noFill/>
        </p:spPr>
        <p:txBody>
          <a:bodyPr wrap="square">
            <a:spAutoFit/>
          </a:bodyPr>
          <a:lstStyle/>
          <a:p>
            <a:pPr marR="0" lvl="0" algn="r" defTabSz="914400" rtl="1" eaLnBrk="1" fontAlgn="base" latinLnBrk="0" hangingPunct="1">
              <a:spcBef>
                <a:spcPts val="600"/>
              </a:spcBef>
              <a:spcAft>
                <a:spcPts val="0"/>
              </a:spcAft>
              <a:buClr>
                <a:srgbClr val="358B8F"/>
              </a:buClr>
              <a:buSzPct val="150000"/>
              <a:tabLst/>
              <a:defRPr/>
            </a:pPr>
            <a:r>
              <a:rPr kumimoji="0" lang="he-IL" sz="1200" b="0" i="0" u="none" strike="noStrike" kern="1200" cap="none" spc="0" normalizeH="0" baseline="0" noProof="0">
                <a:ln>
                  <a:noFill/>
                </a:ln>
                <a:solidFill>
                  <a:prstClr val="black"/>
                </a:solidFill>
                <a:effectLst/>
                <a:uLnTx/>
                <a:uFillTx/>
                <a:latin typeface="Heebo" pitchFamily="2" charset="-79"/>
                <a:ea typeface="Tahoma"/>
                <a:cs typeface="Heebo" pitchFamily="2" charset="-79"/>
              </a:rPr>
              <a:t>בראיונות, המשתתפים דיווחו שהסדנה היוותה עבורם </a:t>
            </a:r>
            <a:r>
              <a:rPr kumimoji="0" lang="he-IL" sz="1200" b="1" i="0" u="none" strike="noStrike" kern="1200" cap="none" spc="0" normalizeH="0" baseline="0" noProof="0">
                <a:ln>
                  <a:noFill/>
                </a:ln>
                <a:solidFill>
                  <a:prstClr val="black"/>
                </a:solidFill>
                <a:effectLst/>
                <a:uLnTx/>
                <a:uFillTx/>
                <a:latin typeface="Heebo" pitchFamily="2" charset="-79"/>
                <a:ea typeface="Tahoma"/>
                <a:cs typeface="Heebo" pitchFamily="2" charset="-79"/>
              </a:rPr>
              <a:t>הזדמנות לחוויה </a:t>
            </a:r>
            <a:r>
              <a:rPr kumimoji="0" lang="he-IL" sz="1200" b="0" i="0" u="none" strike="noStrike" kern="1200" cap="none" spc="0" normalizeH="0" baseline="0" noProof="0">
                <a:ln>
                  <a:noFill/>
                </a:ln>
                <a:solidFill>
                  <a:prstClr val="black"/>
                </a:solidFill>
                <a:effectLst/>
                <a:uLnTx/>
                <a:uFillTx/>
                <a:latin typeface="Heebo" pitchFamily="2" charset="-79"/>
                <a:ea typeface="Tahoma"/>
                <a:cs typeface="Heebo" pitchFamily="2" charset="-79"/>
              </a:rPr>
              <a:t>משפחתית וזוגית מרגשת ונעימה, שזימנה עבורם השתהות ותשומת לב פנימה למשפחה וכלפי התינוקות, אשר </a:t>
            </a:r>
            <a:r>
              <a:rPr kumimoji="0" lang="he-IL" sz="1200" b="1" i="0" u="none" strike="noStrike" kern="1200" cap="none" spc="0" normalizeH="0" baseline="0" noProof="0">
                <a:ln>
                  <a:noFill/>
                </a:ln>
                <a:solidFill>
                  <a:prstClr val="black"/>
                </a:solidFill>
                <a:effectLst/>
                <a:uLnTx/>
                <a:uFillTx/>
                <a:latin typeface="Heebo" pitchFamily="2" charset="-79"/>
                <a:ea typeface="Tahoma"/>
                <a:cs typeface="Heebo" pitchFamily="2" charset="-79"/>
              </a:rPr>
              <a:t>תרמו לחיבור ולקשר </a:t>
            </a:r>
            <a:r>
              <a:rPr kumimoji="0" lang="he-IL" sz="1200" b="0" i="0" u="none" strike="noStrike" kern="1200" cap="none" spc="0" normalizeH="0" baseline="0" noProof="0">
                <a:ln>
                  <a:noFill/>
                </a:ln>
                <a:solidFill>
                  <a:prstClr val="black"/>
                </a:solidFill>
                <a:effectLst/>
                <a:uLnTx/>
                <a:uFillTx/>
                <a:latin typeface="Heebo" pitchFamily="2" charset="-79"/>
                <a:ea typeface="Tahoma"/>
                <a:cs typeface="Heebo" pitchFamily="2" charset="-79"/>
              </a:rPr>
              <a:t>עימם. </a:t>
            </a:r>
            <a:br>
              <a:rPr kumimoji="0" lang="en-US" sz="1200" b="0" i="0" u="none" strike="noStrike" kern="1200" cap="none" spc="0" normalizeH="0" baseline="0" noProof="0">
                <a:ln>
                  <a:noFill/>
                </a:ln>
                <a:solidFill>
                  <a:prstClr val="black"/>
                </a:solidFill>
                <a:effectLst/>
                <a:uLnTx/>
                <a:uFillTx/>
                <a:latin typeface="Heebo" pitchFamily="2" charset="-79"/>
                <a:ea typeface="Tahoma"/>
                <a:cs typeface="Heebo" pitchFamily="2" charset="-79"/>
              </a:rPr>
            </a:br>
            <a:r>
              <a:rPr kumimoji="0" lang="he-IL" sz="1200" b="0" i="0" u="none" strike="noStrike" kern="1200" cap="none" spc="0" normalizeH="0" baseline="0" noProof="0">
                <a:ln>
                  <a:noFill/>
                </a:ln>
                <a:solidFill>
                  <a:prstClr val="black"/>
                </a:solidFill>
                <a:effectLst/>
                <a:uLnTx/>
                <a:uFillTx/>
                <a:latin typeface="Heebo" pitchFamily="2" charset="-79"/>
                <a:ea typeface="Tahoma"/>
                <a:cs typeface="Heebo" pitchFamily="2" charset="-79"/>
              </a:rPr>
              <a:t>נראה כי ההשפעה העיקרית של הסדנה על המשתתפים נחוותה בעיקר בגבולות המפגשים – המרואיינים התקשו לייחס לסדנה השפעות מתמשכות על </a:t>
            </a:r>
            <a:r>
              <a:rPr lang="he-IL" sz="1200">
                <a:solidFill>
                  <a:prstClr val="black"/>
                </a:solidFill>
                <a:latin typeface="Heebo" pitchFamily="2" charset="-79"/>
                <a:ea typeface="Tahoma"/>
                <a:cs typeface="Heebo" pitchFamily="2" charset="-79"/>
              </a:rPr>
              <a:t>היחסים המשפחתיים ועל השגרה שלהם, וטענו ש</a:t>
            </a:r>
            <a:r>
              <a:rPr lang="he-IL" sz="1200" b="1">
                <a:solidFill>
                  <a:prstClr val="black"/>
                </a:solidFill>
                <a:latin typeface="Heebo" pitchFamily="2" charset="-79"/>
                <a:ea typeface="Tahoma"/>
                <a:cs typeface="Heebo" pitchFamily="2" charset="-79"/>
              </a:rPr>
              <a:t>לא</a:t>
            </a:r>
            <a:r>
              <a:rPr lang="he-IL" sz="1200">
                <a:solidFill>
                  <a:prstClr val="black"/>
                </a:solidFill>
                <a:latin typeface="Heebo" pitchFamily="2" charset="-79"/>
                <a:ea typeface="Tahoma"/>
                <a:cs typeface="Heebo" pitchFamily="2" charset="-79"/>
              </a:rPr>
              <a:t> </a:t>
            </a:r>
            <a:r>
              <a:rPr kumimoji="0" lang="he-IL" sz="1200" b="1" i="0" u="none" strike="noStrike" kern="1200" cap="none" spc="0" normalizeH="0" baseline="0" noProof="0">
                <a:ln>
                  <a:noFill/>
                </a:ln>
                <a:solidFill>
                  <a:prstClr val="black"/>
                </a:solidFill>
                <a:effectLst/>
                <a:uLnTx/>
                <a:uFillTx/>
                <a:latin typeface="Heebo" pitchFamily="2" charset="-79"/>
                <a:ea typeface="Tahoma"/>
                <a:cs typeface="Heebo" pitchFamily="2" charset="-79"/>
              </a:rPr>
              <a:t>הרגישו שינוי בשגרה המשפחתית או בחוויית ההורות </a:t>
            </a:r>
            <a:r>
              <a:rPr kumimoji="0" lang="he-IL" sz="1200" b="0" i="0" u="none" strike="noStrike" kern="1200" cap="none" spc="0" normalizeH="0" baseline="0" noProof="0">
                <a:ln>
                  <a:noFill/>
                </a:ln>
                <a:solidFill>
                  <a:prstClr val="black"/>
                </a:solidFill>
                <a:effectLst/>
                <a:uLnTx/>
                <a:uFillTx/>
                <a:latin typeface="Heebo" pitchFamily="2" charset="-79"/>
                <a:ea typeface="Tahoma"/>
                <a:cs typeface="Heebo" pitchFamily="2" charset="-79"/>
              </a:rPr>
              <a:t>שלהם בעקבות ההשתתפות בסדנה, מעבר לחוויית ההשתתפות עצמה.</a:t>
            </a:r>
            <a:endParaRPr kumimoji="0" lang="he-IL" sz="1200" b="0" i="0" u="none" strike="noStrike" kern="1200" cap="none" spc="0" normalizeH="0" baseline="0" noProof="0">
              <a:ln>
                <a:noFill/>
              </a:ln>
              <a:solidFill>
                <a:prstClr val="black"/>
              </a:solidFill>
              <a:effectLst/>
              <a:highlight>
                <a:srgbClr val="FFFF00"/>
              </a:highlight>
              <a:uLnTx/>
              <a:uFillTx/>
              <a:latin typeface="Heebo" pitchFamily="2" charset="-79"/>
              <a:ea typeface="Tahoma"/>
              <a:cs typeface="Heebo" pitchFamily="2" charset="-79"/>
            </a:endParaRPr>
          </a:p>
        </p:txBody>
      </p:sp>
      <p:sp>
        <p:nvSpPr>
          <p:cNvPr id="18" name="מלבן 4">
            <a:extLst>
              <a:ext uri="{FF2B5EF4-FFF2-40B4-BE49-F238E27FC236}">
                <a16:creationId xmlns:a16="http://schemas.microsoft.com/office/drawing/2014/main" id="{852D2655-397C-17B1-BB5F-AF2A5353CD70}"/>
              </a:ext>
            </a:extLst>
          </p:cNvPr>
          <p:cNvSpPr/>
          <p:nvPr/>
        </p:nvSpPr>
        <p:spPr>
          <a:xfrm>
            <a:off x="9172088" y="1641315"/>
            <a:ext cx="2489739" cy="161582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הם הסכימו במידה רבה </a:t>
            </a:r>
            <a:r>
              <a:rPr lang="he-IL" sz="1100" b="1">
                <a:latin typeface="Heebo" pitchFamily="2" charset="-79"/>
                <a:ea typeface="Tahoma"/>
                <a:cs typeface="Heebo" pitchFamily="2" charset="-79"/>
              </a:rPr>
              <a:t>שהאווירה המשפחתית רגועה ונינוחה </a:t>
            </a:r>
            <a:r>
              <a:rPr lang="he-IL" sz="1100" err="1">
                <a:latin typeface="Heebo" pitchFamily="2" charset="-79"/>
                <a:ea typeface="Tahoma"/>
                <a:cs typeface="Heebo" pitchFamily="2" charset="-79"/>
              </a:rPr>
              <a:t>בדר"כ</a:t>
            </a:r>
            <a:r>
              <a:rPr lang="he-IL" sz="1100">
                <a:latin typeface="Heebo" pitchFamily="2" charset="-79"/>
                <a:ea typeface="Tahoma"/>
                <a:cs typeface="Heebo" pitchFamily="2" charset="-79"/>
              </a:rPr>
              <a:t>, רובם הביעו </a:t>
            </a:r>
            <a:r>
              <a:rPr lang="he-IL" sz="1100" b="1">
                <a:latin typeface="Heebo" pitchFamily="2" charset="-79"/>
                <a:ea typeface="Tahoma"/>
                <a:cs typeface="Heebo" pitchFamily="2" charset="-79"/>
              </a:rPr>
              <a:t>ביטחון וסיפוק מההורות </a:t>
            </a:r>
            <a:r>
              <a:rPr lang="he-IL" sz="1100">
                <a:latin typeface="Heebo" pitchFamily="2" charset="-79"/>
                <a:ea typeface="Tahoma"/>
                <a:cs typeface="Heebo" pitchFamily="2" charset="-79"/>
              </a:rPr>
              <a:t>במידה רבה, וכולם הביעו חוסר הזדהות עם היגד העוסק במתחים ולחץ בשגרה הביתית. לצד זאת,  בהיגדים שעסקו </a:t>
            </a:r>
            <a:r>
              <a:rPr lang="he-IL" sz="1100" b="1">
                <a:latin typeface="Heebo" pitchFamily="2" charset="-79"/>
                <a:ea typeface="Tahoma"/>
                <a:cs typeface="Heebo" pitchFamily="2" charset="-79"/>
              </a:rPr>
              <a:t>בכלים להתמודדות משברית </a:t>
            </a:r>
            <a:r>
              <a:rPr lang="he-IL" sz="1100">
                <a:latin typeface="Heebo" pitchFamily="2" charset="-79"/>
                <a:ea typeface="Tahoma"/>
                <a:cs typeface="Heebo" pitchFamily="2" charset="-79"/>
              </a:rPr>
              <a:t>ושיפור אווירה במשפחה, כשליש מהמשיבים דירגו את מיומנויותיהם במידה בינונית ומטה.</a:t>
            </a:r>
          </a:p>
        </p:txBody>
      </p:sp>
      <p:sp>
        <p:nvSpPr>
          <p:cNvPr id="22" name="TextBox 21">
            <a:extLst>
              <a:ext uri="{FF2B5EF4-FFF2-40B4-BE49-F238E27FC236}">
                <a16:creationId xmlns:a16="http://schemas.microsoft.com/office/drawing/2014/main" id="{06A1D8A5-14E0-75ED-DCF4-34C69E28CCE8}"/>
              </a:ext>
            </a:extLst>
          </p:cNvPr>
          <p:cNvSpPr txBox="1"/>
          <p:nvPr/>
        </p:nvSpPr>
        <p:spPr>
          <a:xfrm>
            <a:off x="4353319" y="266981"/>
            <a:ext cx="1577457" cy="738664"/>
          </a:xfrm>
          <a:prstGeom prst="rect">
            <a:avLst/>
          </a:prstGeom>
          <a:noFill/>
        </p:spPr>
        <p:txBody>
          <a:bodyPr wrap="square">
            <a:spAutoFit/>
          </a:bodyPr>
          <a:lstStyle/>
          <a:p>
            <a:pPr fontAlgn="base">
              <a:buClr>
                <a:srgbClr val="358B8F"/>
              </a:buClr>
              <a:buSzPct val="150000"/>
            </a:pPr>
            <a:r>
              <a:rPr lang="he-IL" sz="1400" b="1">
                <a:solidFill>
                  <a:schemeClr val="bg1"/>
                </a:solidFill>
                <a:latin typeface="Heebo" pitchFamily="2" charset="-79"/>
                <a:ea typeface="Tahoma"/>
                <a:cs typeface="Heebo" pitchFamily="2" charset="-79"/>
              </a:rPr>
              <a:t>דרכים להרגיע ולשמח את התינוק/ת: </a:t>
            </a:r>
          </a:p>
        </p:txBody>
      </p:sp>
      <p:sp>
        <p:nvSpPr>
          <p:cNvPr id="24" name="TextBox 23">
            <a:extLst>
              <a:ext uri="{FF2B5EF4-FFF2-40B4-BE49-F238E27FC236}">
                <a16:creationId xmlns:a16="http://schemas.microsoft.com/office/drawing/2014/main" id="{E2F89BA9-BD8D-4140-ECA8-D8473AD12204}"/>
              </a:ext>
            </a:extLst>
          </p:cNvPr>
          <p:cNvSpPr txBox="1"/>
          <p:nvPr/>
        </p:nvSpPr>
        <p:spPr>
          <a:xfrm>
            <a:off x="-7184" y="4075815"/>
            <a:ext cx="6093500" cy="461665"/>
          </a:xfrm>
          <a:prstGeom prst="rect">
            <a:avLst/>
          </a:prstGeom>
          <a:noFill/>
        </p:spPr>
        <p:txBody>
          <a:bodyPr wrap="square">
            <a:spAutoFit/>
          </a:bodyPr>
          <a:lstStyle/>
          <a:p>
            <a:pPr algn="ctr" rtl="1">
              <a:defRPr sz="1000" b="0" i="0" u="none" strike="noStrike" kern="1200" spc="0" baseline="0">
                <a:solidFill>
                  <a:prstClr val="black">
                    <a:lumMod val="65000"/>
                    <a:lumOff val="35000"/>
                  </a:prstClr>
                </a:solidFill>
                <a:latin typeface="+mn-lt"/>
                <a:ea typeface="+mn-ea"/>
                <a:cs typeface="+mn-cs"/>
              </a:defRPr>
            </a:pPr>
            <a:r>
              <a:rPr lang="he-IL" sz="1200" b="1">
                <a:solidFill>
                  <a:schemeClr val="tx1">
                    <a:lumMod val="50000"/>
                    <a:lumOff val="50000"/>
                  </a:schemeClr>
                </a:solidFill>
                <a:latin typeface="Heebo" pitchFamily="2" charset="-79"/>
                <a:cs typeface="Heebo" pitchFamily="2" charset="-79"/>
              </a:rPr>
              <a:t>מה מתאים ביותר לתאר את חווית ההורות שלך כיום?</a:t>
            </a:r>
          </a:p>
          <a:p>
            <a:pPr algn="ctr">
              <a:defRPr sz="1000" b="0" i="0" u="none" strike="noStrike" kern="1200" spc="0" baseline="0">
                <a:solidFill>
                  <a:prstClr val="black">
                    <a:lumMod val="65000"/>
                    <a:lumOff val="35000"/>
                  </a:prstClr>
                </a:solidFill>
                <a:latin typeface="+mn-lt"/>
                <a:ea typeface="+mn-ea"/>
                <a:cs typeface="+mn-cs"/>
              </a:defRPr>
            </a:pPr>
            <a:r>
              <a:rPr lang="he-IL" sz="1200" b="1">
                <a:solidFill>
                  <a:schemeClr val="tx1">
                    <a:lumMod val="50000"/>
                    <a:lumOff val="50000"/>
                  </a:schemeClr>
                </a:solidFill>
                <a:latin typeface="Heebo" pitchFamily="2" charset="-79"/>
                <a:cs typeface="Heebo" pitchFamily="2" charset="-79"/>
              </a:rPr>
              <a:t>סקר פתיחה </a:t>
            </a:r>
            <a:r>
              <a:rPr lang="en-US" sz="1200" b="1">
                <a:solidFill>
                  <a:schemeClr val="tx1">
                    <a:lumMod val="50000"/>
                    <a:lumOff val="50000"/>
                  </a:schemeClr>
                </a:solidFill>
                <a:latin typeface="Heebo" pitchFamily="2" charset="-79"/>
                <a:cs typeface="Heebo" pitchFamily="2" charset="-79"/>
              </a:rPr>
              <a:t>N</a:t>
            </a:r>
            <a:r>
              <a:rPr lang="he-IL" sz="1200" b="1">
                <a:solidFill>
                  <a:schemeClr val="tx1">
                    <a:lumMod val="50000"/>
                    <a:lumOff val="50000"/>
                  </a:schemeClr>
                </a:solidFill>
                <a:latin typeface="Heebo" pitchFamily="2" charset="-79"/>
                <a:cs typeface="Heebo" pitchFamily="2" charset="-79"/>
              </a:rPr>
              <a:t>=19   שאלת בחירה מרובה</a:t>
            </a:r>
            <a:endParaRPr lang="en-IL" sz="700" b="1">
              <a:solidFill>
                <a:schemeClr val="tx1">
                  <a:lumMod val="50000"/>
                  <a:lumOff val="50000"/>
                </a:schemeClr>
              </a:solidFill>
              <a:latin typeface="Heebo" pitchFamily="2" charset="-79"/>
              <a:cs typeface="Heebo" pitchFamily="2" charset="-79"/>
            </a:endParaRPr>
          </a:p>
        </p:txBody>
      </p:sp>
      <p:sp>
        <p:nvSpPr>
          <p:cNvPr id="26" name="Rounded Rectangle 25">
            <a:extLst>
              <a:ext uri="{FF2B5EF4-FFF2-40B4-BE49-F238E27FC236}">
                <a16:creationId xmlns:a16="http://schemas.microsoft.com/office/drawing/2014/main" id="{91F00C76-750F-56F7-F9C8-2251219404C3}"/>
              </a:ext>
            </a:extLst>
          </p:cNvPr>
          <p:cNvSpPr/>
          <p:nvPr/>
        </p:nvSpPr>
        <p:spPr>
          <a:xfrm>
            <a:off x="6539948" y="1480886"/>
            <a:ext cx="2537223" cy="1933672"/>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7" name="מלבן 4">
            <a:extLst>
              <a:ext uri="{FF2B5EF4-FFF2-40B4-BE49-F238E27FC236}">
                <a16:creationId xmlns:a16="http://schemas.microsoft.com/office/drawing/2014/main" id="{37F777F5-7322-775D-C897-F59DDBA78386}"/>
              </a:ext>
            </a:extLst>
          </p:cNvPr>
          <p:cNvSpPr/>
          <p:nvPr/>
        </p:nvSpPr>
        <p:spPr>
          <a:xfrm>
            <a:off x="6663600" y="1607365"/>
            <a:ext cx="2289891" cy="161582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בסקר הפתיחה, כמעט כל המשיבים תיארו את חוויית ההורות שלהם כ"מאושרת". כמחצית מהם העידו שהם מרגישים שיש להם תמיכה, והזדהו עם הביטויים על הורות "זורמת ומסתדרת", ו"רגועה". כמחצית חווים את ההורות כ"עמוסה" ו"מתישה", ומיעוט מהמשיבים ביטאו הזדהות עם תחושות תסכול וצורך בהפוגה.</a:t>
            </a:r>
          </a:p>
        </p:txBody>
      </p:sp>
      <p:sp>
        <p:nvSpPr>
          <p:cNvPr id="28" name="Rounded Rectangle 27">
            <a:extLst>
              <a:ext uri="{FF2B5EF4-FFF2-40B4-BE49-F238E27FC236}">
                <a16:creationId xmlns:a16="http://schemas.microsoft.com/office/drawing/2014/main" id="{872F9BB8-6198-22E9-47CB-E5DF8F336F44}"/>
              </a:ext>
            </a:extLst>
          </p:cNvPr>
          <p:cNvSpPr/>
          <p:nvPr/>
        </p:nvSpPr>
        <p:spPr>
          <a:xfrm>
            <a:off x="6539949" y="3534538"/>
            <a:ext cx="5188732" cy="1115797"/>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9" name="מלבן 4">
            <a:extLst>
              <a:ext uri="{FF2B5EF4-FFF2-40B4-BE49-F238E27FC236}">
                <a16:creationId xmlns:a16="http://schemas.microsoft.com/office/drawing/2014/main" id="{6E799942-70F0-3E24-1366-CC4C2CC085D3}"/>
              </a:ext>
            </a:extLst>
          </p:cNvPr>
          <p:cNvSpPr/>
          <p:nvPr/>
        </p:nvSpPr>
        <p:spPr>
          <a:xfrm>
            <a:off x="6663599" y="3698061"/>
            <a:ext cx="5017599" cy="938719"/>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לסקר המעקב השיבו מעט משתתפים</a:t>
            </a:r>
            <a:r>
              <a:rPr lang="en-US" sz="1100">
                <a:latin typeface="Heebo" pitchFamily="2" charset="-79"/>
                <a:ea typeface="Tahoma"/>
                <a:cs typeface="Heebo" pitchFamily="2" charset="-79"/>
              </a:rPr>
              <a:t> </a:t>
            </a:r>
            <a:r>
              <a:rPr lang="he-IL" sz="1100">
                <a:latin typeface="Heebo" pitchFamily="2" charset="-79"/>
                <a:ea typeface="Tahoma"/>
                <a:cs typeface="Heebo" pitchFamily="2" charset="-79"/>
              </a:rPr>
              <a:t>(</a:t>
            </a:r>
            <a:r>
              <a:rPr lang="en-US" sz="1100">
                <a:latin typeface="Heebo" pitchFamily="2" charset="-79"/>
                <a:ea typeface="Tahoma"/>
                <a:cs typeface="Heebo" pitchFamily="2" charset="-79"/>
              </a:rPr>
              <a:t>N=8</a:t>
            </a:r>
            <a:r>
              <a:rPr lang="he-IL" sz="1100">
                <a:latin typeface="Heebo" pitchFamily="2" charset="-79"/>
                <a:ea typeface="Tahoma"/>
                <a:cs typeface="Heebo" pitchFamily="2" charset="-79"/>
              </a:rPr>
              <a:t>), בודדים מהם דיווחו על עלייה בדירוג כלל ההיגדים העוסקים בשגרה, אלו המלמדים על חוויה ותחושות חיוביות, וכן בהיגד ההפוך המעיד על מתחים ולחץ בפעילויות יומיומיות. בנוסף, לא נצפו שינויים משמעותיים בבחירות הביטויים. בשל המענה הנמוך לא ניתן להעיד על שינוי משמעותי בין מדדי הפתיחה למעקב. </a:t>
            </a:r>
          </a:p>
        </p:txBody>
      </p:sp>
      <p:sp>
        <p:nvSpPr>
          <p:cNvPr id="32" name="TextBox 31">
            <a:extLst>
              <a:ext uri="{FF2B5EF4-FFF2-40B4-BE49-F238E27FC236}">
                <a16:creationId xmlns:a16="http://schemas.microsoft.com/office/drawing/2014/main" id="{843B4E7A-AA5F-3427-C554-7530B6660B94}"/>
              </a:ext>
            </a:extLst>
          </p:cNvPr>
          <p:cNvSpPr txBox="1"/>
          <p:nvPr/>
        </p:nvSpPr>
        <p:spPr>
          <a:xfrm>
            <a:off x="2987345" y="1365786"/>
            <a:ext cx="1380376" cy="276999"/>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Heebo" pitchFamily="2" charset="-79"/>
                <a:ea typeface="+mn-ea"/>
                <a:cs typeface="Heebo" pitchFamily="2" charset="-79"/>
              </a:defRPr>
            </a:pPr>
            <a:r>
              <a:rPr lang="he-IL" sz="1200" b="1">
                <a:solidFill>
                  <a:schemeClr val="tx1">
                    <a:lumMod val="50000"/>
                    <a:lumOff val="50000"/>
                  </a:schemeClr>
                </a:solidFill>
              </a:rPr>
              <a:t>סקר פתיחה*</a:t>
            </a:r>
            <a:endParaRPr lang="en-US" sz="1200" b="1">
              <a:solidFill>
                <a:schemeClr val="tx1">
                  <a:lumMod val="50000"/>
                  <a:lumOff val="50000"/>
                </a:schemeClr>
              </a:solidFill>
            </a:endParaRPr>
          </a:p>
        </p:txBody>
      </p:sp>
      <p:sp>
        <p:nvSpPr>
          <p:cNvPr id="34" name="TextBox 33">
            <a:extLst>
              <a:ext uri="{FF2B5EF4-FFF2-40B4-BE49-F238E27FC236}">
                <a16:creationId xmlns:a16="http://schemas.microsoft.com/office/drawing/2014/main" id="{A0200228-6982-1851-32D3-F38DC0A67FD5}"/>
              </a:ext>
            </a:extLst>
          </p:cNvPr>
          <p:cNvSpPr txBox="1"/>
          <p:nvPr/>
        </p:nvSpPr>
        <p:spPr>
          <a:xfrm>
            <a:off x="110304" y="158321"/>
            <a:ext cx="4345225" cy="954107"/>
          </a:xfrm>
          <a:prstGeom prst="rect">
            <a:avLst/>
          </a:prstGeom>
          <a:noFill/>
        </p:spPr>
        <p:txBody>
          <a:bodyPr wrap="square">
            <a:spAutoFit/>
          </a:bodyPr>
          <a:lstStyle/>
          <a:p>
            <a:pPr fontAlgn="base">
              <a:buClr>
                <a:srgbClr val="358B8F"/>
              </a:buClr>
              <a:buSzPct val="150000"/>
            </a:pPr>
            <a:r>
              <a:rPr lang="he-IL" sz="1400">
                <a:solidFill>
                  <a:schemeClr val="bg1"/>
                </a:solidFill>
                <a:latin typeface="Heebo" pitchFamily="2" charset="-79"/>
                <a:ea typeface="Tahoma"/>
                <a:cs typeface="Heebo" pitchFamily="2" charset="-79"/>
              </a:rPr>
              <a:t>"לחבק אותה, לשיר לה, לשחק איתה, לחייך אליה ולהצחיק אותה, לצאת איתה לטיולים בעגלה או במנשא"</a:t>
            </a:r>
          </a:p>
          <a:p>
            <a:pPr fontAlgn="base">
              <a:buClr>
                <a:srgbClr val="358B8F"/>
              </a:buClr>
              <a:buSzPct val="150000"/>
            </a:pPr>
            <a:r>
              <a:rPr lang="he-IL" sz="1400">
                <a:solidFill>
                  <a:schemeClr val="bg1"/>
                </a:solidFill>
                <a:latin typeface="Heebo" pitchFamily="2" charset="-79"/>
                <a:ea typeface="Tahoma"/>
                <a:cs typeface="Heebo" pitchFamily="2" charset="-79"/>
              </a:rPr>
              <a:t>"לשיר לה שירים, לעשות לה קולות, להשמיע לה מוסיקה, לקפוץ על הכדור פיזיו" "לשים שירים מרגיעים, לדבר </a:t>
            </a:r>
            <a:r>
              <a:rPr lang="he-IL" sz="1400" err="1">
                <a:solidFill>
                  <a:schemeClr val="bg1"/>
                </a:solidFill>
                <a:latin typeface="Heebo" pitchFamily="2" charset="-79"/>
                <a:ea typeface="Tahoma"/>
                <a:cs typeface="Heebo" pitchFamily="2" charset="-79"/>
              </a:rPr>
              <a:t>איתו</a:t>
            </a:r>
            <a:r>
              <a:rPr lang="he-IL" sz="1400">
                <a:solidFill>
                  <a:schemeClr val="bg1"/>
                </a:solidFill>
                <a:latin typeface="Heebo" pitchFamily="2" charset="-79"/>
                <a:ea typeface="Tahoma"/>
                <a:cs typeface="Heebo" pitchFamily="2" charset="-79"/>
              </a:rPr>
              <a:t>"</a:t>
            </a:r>
          </a:p>
        </p:txBody>
      </p:sp>
      <p:sp>
        <p:nvSpPr>
          <p:cNvPr id="35" name="TextBox 34">
            <a:extLst>
              <a:ext uri="{FF2B5EF4-FFF2-40B4-BE49-F238E27FC236}">
                <a16:creationId xmlns:a16="http://schemas.microsoft.com/office/drawing/2014/main" id="{75BF7ABF-2629-A5AE-D8B5-C9B2923BD076}"/>
              </a:ext>
            </a:extLst>
          </p:cNvPr>
          <p:cNvSpPr txBox="1"/>
          <p:nvPr/>
        </p:nvSpPr>
        <p:spPr>
          <a:xfrm>
            <a:off x="1962109" y="1365786"/>
            <a:ext cx="1380376" cy="276999"/>
          </a:xfrm>
          <a:prstGeom prst="rect">
            <a:avLst/>
          </a:prstGeom>
          <a:noFill/>
        </p:spPr>
        <p:txBody>
          <a:bodyPr wrap="square">
            <a:spAutoFit/>
          </a:bodyPr>
          <a:lstStyle/>
          <a:p>
            <a:pPr algn="ctr">
              <a:defRPr sz="1400" b="0" i="0" u="none" strike="noStrike" kern="1200" spc="0" baseline="0">
                <a:solidFill>
                  <a:prstClr val="black">
                    <a:lumMod val="65000"/>
                    <a:lumOff val="35000"/>
                  </a:prstClr>
                </a:solidFill>
                <a:latin typeface="Heebo" pitchFamily="2" charset="-79"/>
                <a:ea typeface="+mn-ea"/>
                <a:cs typeface="Heebo" pitchFamily="2" charset="-79"/>
              </a:defRPr>
            </a:pPr>
            <a:r>
              <a:rPr lang="en-US" sz="1200" b="1">
                <a:solidFill>
                  <a:schemeClr val="tx1">
                    <a:lumMod val="50000"/>
                    <a:lumOff val="50000"/>
                  </a:schemeClr>
                </a:solidFill>
              </a:rPr>
              <a:t>N</a:t>
            </a:r>
            <a:r>
              <a:rPr lang="he-IL" sz="1200" b="1">
                <a:solidFill>
                  <a:schemeClr val="tx1">
                    <a:lumMod val="50000"/>
                    <a:lumOff val="50000"/>
                  </a:schemeClr>
                </a:solidFill>
              </a:rPr>
              <a:t>=13</a:t>
            </a:r>
            <a:endParaRPr lang="en-US" sz="1200" b="1">
              <a:solidFill>
                <a:schemeClr val="tx1">
                  <a:lumMod val="50000"/>
                  <a:lumOff val="50000"/>
                </a:schemeClr>
              </a:solidFill>
            </a:endParaRPr>
          </a:p>
        </p:txBody>
      </p:sp>
      <p:grpSp>
        <p:nvGrpSpPr>
          <p:cNvPr id="43" name="Group 42">
            <a:extLst>
              <a:ext uri="{FF2B5EF4-FFF2-40B4-BE49-F238E27FC236}">
                <a16:creationId xmlns:a16="http://schemas.microsoft.com/office/drawing/2014/main" id="{263F9155-A35F-9B5D-A42C-42EF8A64F66B}"/>
              </a:ext>
            </a:extLst>
          </p:cNvPr>
          <p:cNvGrpSpPr/>
          <p:nvPr/>
        </p:nvGrpSpPr>
        <p:grpSpPr>
          <a:xfrm rot="16200000">
            <a:off x="3993215" y="4692993"/>
            <a:ext cx="1154894" cy="1154893"/>
            <a:chOff x="3548345" y="-553392"/>
            <a:chExt cx="2405761" cy="2405761"/>
          </a:xfrm>
        </p:grpSpPr>
        <p:sp>
          <p:nvSpPr>
            <p:cNvPr id="44" name="Oval 43">
              <a:extLst>
                <a:ext uri="{FF2B5EF4-FFF2-40B4-BE49-F238E27FC236}">
                  <a16:creationId xmlns:a16="http://schemas.microsoft.com/office/drawing/2014/main" id="{4F302DEC-9FCA-C3E2-B42B-96EE2146F3E9}"/>
                </a:ext>
              </a:extLst>
            </p:cNvPr>
            <p:cNvSpPr/>
            <p:nvPr/>
          </p:nvSpPr>
          <p:spPr>
            <a:xfrm>
              <a:off x="3548345" y="-553392"/>
              <a:ext cx="2405761" cy="2405761"/>
            </a:xfrm>
            <a:prstGeom prst="ellipse">
              <a:avLst/>
            </a:prstGeom>
            <a:solidFill>
              <a:schemeClr val="bg2"/>
            </a:solidFill>
            <a:ln>
              <a:noFill/>
            </a:ln>
            <a:effectLst>
              <a:outerShdw blurRad="300939"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5" name="Oval 44">
              <a:extLst>
                <a:ext uri="{FF2B5EF4-FFF2-40B4-BE49-F238E27FC236}">
                  <a16:creationId xmlns:a16="http://schemas.microsoft.com/office/drawing/2014/main" id="{0BCABFF8-2380-F466-3656-574EFE8BFE3E}"/>
                </a:ext>
              </a:extLst>
            </p:cNvPr>
            <p:cNvSpPr/>
            <p:nvPr/>
          </p:nvSpPr>
          <p:spPr>
            <a:xfrm>
              <a:off x="3657698" y="-444039"/>
              <a:ext cx="2187055" cy="2187055"/>
            </a:xfrm>
            <a:prstGeom prst="ellipse">
              <a:avLst/>
            </a:prstGeom>
            <a:solidFill>
              <a:srgbClr val="E57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6" name="Oval 45">
              <a:extLst>
                <a:ext uri="{FF2B5EF4-FFF2-40B4-BE49-F238E27FC236}">
                  <a16:creationId xmlns:a16="http://schemas.microsoft.com/office/drawing/2014/main" id="{C11828A3-A789-9FFE-8F61-44CD322831F5}"/>
                </a:ext>
              </a:extLst>
            </p:cNvPr>
            <p:cNvSpPr/>
            <p:nvPr/>
          </p:nvSpPr>
          <p:spPr>
            <a:xfrm>
              <a:off x="3929640" y="-172097"/>
              <a:ext cx="1643167" cy="1643168"/>
            </a:xfrm>
            <a:prstGeom prst="ellipse">
              <a:avLst/>
            </a:prstGeom>
            <a:solidFill>
              <a:schemeClr val="bg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47" name="Group 46">
            <a:extLst>
              <a:ext uri="{FF2B5EF4-FFF2-40B4-BE49-F238E27FC236}">
                <a16:creationId xmlns:a16="http://schemas.microsoft.com/office/drawing/2014/main" id="{4B15ED1A-0647-476F-65A2-C60CEA56465D}"/>
              </a:ext>
            </a:extLst>
          </p:cNvPr>
          <p:cNvGrpSpPr/>
          <p:nvPr/>
        </p:nvGrpSpPr>
        <p:grpSpPr>
          <a:xfrm rot="16200000">
            <a:off x="1813462" y="5263130"/>
            <a:ext cx="1469160" cy="1469160"/>
            <a:chOff x="3548345" y="-553392"/>
            <a:chExt cx="2405761" cy="2405761"/>
          </a:xfrm>
        </p:grpSpPr>
        <p:sp>
          <p:nvSpPr>
            <p:cNvPr id="48" name="Oval 47">
              <a:extLst>
                <a:ext uri="{FF2B5EF4-FFF2-40B4-BE49-F238E27FC236}">
                  <a16:creationId xmlns:a16="http://schemas.microsoft.com/office/drawing/2014/main" id="{BD4C3D59-9C27-0AA9-13B5-D325F44CEB1E}"/>
                </a:ext>
              </a:extLst>
            </p:cNvPr>
            <p:cNvSpPr/>
            <p:nvPr/>
          </p:nvSpPr>
          <p:spPr>
            <a:xfrm>
              <a:off x="3548345" y="-553392"/>
              <a:ext cx="2405761" cy="2405761"/>
            </a:xfrm>
            <a:prstGeom prst="ellipse">
              <a:avLst/>
            </a:prstGeom>
            <a:solidFill>
              <a:schemeClr val="bg2"/>
            </a:solidFill>
            <a:ln>
              <a:noFill/>
            </a:ln>
            <a:effectLst>
              <a:outerShdw blurRad="300939"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9" name="Oval 48">
              <a:extLst>
                <a:ext uri="{FF2B5EF4-FFF2-40B4-BE49-F238E27FC236}">
                  <a16:creationId xmlns:a16="http://schemas.microsoft.com/office/drawing/2014/main" id="{FCC7A014-671C-8E3A-6907-E2CC3D22E679}"/>
                </a:ext>
              </a:extLst>
            </p:cNvPr>
            <p:cNvSpPr/>
            <p:nvPr/>
          </p:nvSpPr>
          <p:spPr>
            <a:xfrm>
              <a:off x="3657698" y="-444039"/>
              <a:ext cx="2187055" cy="2187055"/>
            </a:xfrm>
            <a:prstGeom prst="ellipse">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0" name="Oval 49">
              <a:extLst>
                <a:ext uri="{FF2B5EF4-FFF2-40B4-BE49-F238E27FC236}">
                  <a16:creationId xmlns:a16="http://schemas.microsoft.com/office/drawing/2014/main" id="{C04F2A61-BD57-CEB6-7ED3-709953B35539}"/>
                </a:ext>
              </a:extLst>
            </p:cNvPr>
            <p:cNvSpPr/>
            <p:nvPr/>
          </p:nvSpPr>
          <p:spPr>
            <a:xfrm>
              <a:off x="3847483" y="-254254"/>
              <a:ext cx="1807484" cy="1807484"/>
            </a:xfrm>
            <a:prstGeom prst="ellipse">
              <a:avLst/>
            </a:prstGeom>
            <a:solidFill>
              <a:schemeClr val="bg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59" name="Group 58">
            <a:extLst>
              <a:ext uri="{FF2B5EF4-FFF2-40B4-BE49-F238E27FC236}">
                <a16:creationId xmlns:a16="http://schemas.microsoft.com/office/drawing/2014/main" id="{43D91CC8-2C24-E3B2-0BE1-D4704D4C77A8}"/>
              </a:ext>
            </a:extLst>
          </p:cNvPr>
          <p:cNvGrpSpPr/>
          <p:nvPr/>
        </p:nvGrpSpPr>
        <p:grpSpPr>
          <a:xfrm rot="16200000">
            <a:off x="1087596" y="4482898"/>
            <a:ext cx="1154894" cy="1154893"/>
            <a:chOff x="3548345" y="-553392"/>
            <a:chExt cx="2405761" cy="2405761"/>
          </a:xfrm>
        </p:grpSpPr>
        <p:sp>
          <p:nvSpPr>
            <p:cNvPr id="60" name="Oval 59">
              <a:extLst>
                <a:ext uri="{FF2B5EF4-FFF2-40B4-BE49-F238E27FC236}">
                  <a16:creationId xmlns:a16="http://schemas.microsoft.com/office/drawing/2014/main" id="{DD5A3725-0D58-2390-36C4-3C09028A6DE1}"/>
                </a:ext>
              </a:extLst>
            </p:cNvPr>
            <p:cNvSpPr/>
            <p:nvPr/>
          </p:nvSpPr>
          <p:spPr>
            <a:xfrm>
              <a:off x="3548345" y="-553392"/>
              <a:ext cx="2405761" cy="2405761"/>
            </a:xfrm>
            <a:prstGeom prst="ellipse">
              <a:avLst/>
            </a:prstGeom>
            <a:solidFill>
              <a:schemeClr val="bg2"/>
            </a:solidFill>
            <a:ln>
              <a:noFill/>
            </a:ln>
            <a:effectLst>
              <a:outerShdw blurRad="300939"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1" name="Oval 60">
              <a:extLst>
                <a:ext uri="{FF2B5EF4-FFF2-40B4-BE49-F238E27FC236}">
                  <a16:creationId xmlns:a16="http://schemas.microsoft.com/office/drawing/2014/main" id="{833B31F3-6DF9-89C1-0867-BDDE4B310F36}"/>
                </a:ext>
              </a:extLst>
            </p:cNvPr>
            <p:cNvSpPr/>
            <p:nvPr/>
          </p:nvSpPr>
          <p:spPr>
            <a:xfrm>
              <a:off x="3657698" y="-444039"/>
              <a:ext cx="2187055" cy="2187055"/>
            </a:xfrm>
            <a:prstGeom prst="ellipse">
              <a:avLst/>
            </a:prstGeom>
            <a:solidFill>
              <a:srgbClr val="99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2" name="Oval 61">
              <a:extLst>
                <a:ext uri="{FF2B5EF4-FFF2-40B4-BE49-F238E27FC236}">
                  <a16:creationId xmlns:a16="http://schemas.microsoft.com/office/drawing/2014/main" id="{7914AA02-CF71-C42D-2177-58CE143A82D3}"/>
                </a:ext>
              </a:extLst>
            </p:cNvPr>
            <p:cNvSpPr/>
            <p:nvPr/>
          </p:nvSpPr>
          <p:spPr>
            <a:xfrm>
              <a:off x="3929640" y="-172097"/>
              <a:ext cx="1643167" cy="1643168"/>
            </a:xfrm>
            <a:prstGeom prst="ellipse">
              <a:avLst/>
            </a:prstGeom>
            <a:solidFill>
              <a:schemeClr val="bg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63" name="Group 62">
            <a:extLst>
              <a:ext uri="{FF2B5EF4-FFF2-40B4-BE49-F238E27FC236}">
                <a16:creationId xmlns:a16="http://schemas.microsoft.com/office/drawing/2014/main" id="{6A14AEA1-6C64-C364-19B3-84589903D8BA}"/>
              </a:ext>
            </a:extLst>
          </p:cNvPr>
          <p:cNvGrpSpPr/>
          <p:nvPr/>
        </p:nvGrpSpPr>
        <p:grpSpPr>
          <a:xfrm rot="16200000">
            <a:off x="3274140" y="5609429"/>
            <a:ext cx="1154894" cy="1154893"/>
            <a:chOff x="3548345" y="-553392"/>
            <a:chExt cx="2405761" cy="2405761"/>
          </a:xfrm>
        </p:grpSpPr>
        <p:sp>
          <p:nvSpPr>
            <p:cNvPr id="64" name="Oval 63">
              <a:extLst>
                <a:ext uri="{FF2B5EF4-FFF2-40B4-BE49-F238E27FC236}">
                  <a16:creationId xmlns:a16="http://schemas.microsoft.com/office/drawing/2014/main" id="{4D6B0554-F65B-1833-929D-B259AB6F0661}"/>
                </a:ext>
              </a:extLst>
            </p:cNvPr>
            <p:cNvSpPr/>
            <p:nvPr/>
          </p:nvSpPr>
          <p:spPr>
            <a:xfrm>
              <a:off x="3548345" y="-553392"/>
              <a:ext cx="2405761" cy="2405761"/>
            </a:xfrm>
            <a:prstGeom prst="ellipse">
              <a:avLst/>
            </a:prstGeom>
            <a:solidFill>
              <a:schemeClr val="bg2"/>
            </a:solidFill>
            <a:ln>
              <a:noFill/>
            </a:ln>
            <a:effectLst>
              <a:outerShdw blurRad="300939"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5" name="Oval 64">
              <a:extLst>
                <a:ext uri="{FF2B5EF4-FFF2-40B4-BE49-F238E27FC236}">
                  <a16:creationId xmlns:a16="http://schemas.microsoft.com/office/drawing/2014/main" id="{CD76E56C-8331-324E-32B9-6570E3D161AE}"/>
                </a:ext>
              </a:extLst>
            </p:cNvPr>
            <p:cNvSpPr/>
            <p:nvPr/>
          </p:nvSpPr>
          <p:spPr>
            <a:xfrm>
              <a:off x="3657698" y="-444039"/>
              <a:ext cx="2187055" cy="2187055"/>
            </a:xfrm>
            <a:prstGeom prst="ellipse">
              <a:avLst/>
            </a:prstGeom>
            <a:solidFill>
              <a:srgbClr val="BB0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6" name="Oval 65">
              <a:extLst>
                <a:ext uri="{FF2B5EF4-FFF2-40B4-BE49-F238E27FC236}">
                  <a16:creationId xmlns:a16="http://schemas.microsoft.com/office/drawing/2014/main" id="{083AB74F-2C24-EC07-B3A0-3BAAD978FD24}"/>
                </a:ext>
              </a:extLst>
            </p:cNvPr>
            <p:cNvSpPr/>
            <p:nvPr/>
          </p:nvSpPr>
          <p:spPr>
            <a:xfrm>
              <a:off x="3929640" y="-172097"/>
              <a:ext cx="1643167" cy="1643168"/>
            </a:xfrm>
            <a:prstGeom prst="ellipse">
              <a:avLst/>
            </a:prstGeom>
            <a:solidFill>
              <a:schemeClr val="bg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67" name="Group 66">
            <a:extLst>
              <a:ext uri="{FF2B5EF4-FFF2-40B4-BE49-F238E27FC236}">
                <a16:creationId xmlns:a16="http://schemas.microsoft.com/office/drawing/2014/main" id="{63D03918-95E8-81F5-917A-C23098578E53}"/>
              </a:ext>
            </a:extLst>
          </p:cNvPr>
          <p:cNvGrpSpPr/>
          <p:nvPr/>
        </p:nvGrpSpPr>
        <p:grpSpPr>
          <a:xfrm rot="16200000">
            <a:off x="4680745" y="5664002"/>
            <a:ext cx="1064710" cy="1064710"/>
            <a:chOff x="3548345" y="-553392"/>
            <a:chExt cx="2405761" cy="2405761"/>
          </a:xfrm>
        </p:grpSpPr>
        <p:sp>
          <p:nvSpPr>
            <p:cNvPr id="68" name="Oval 67">
              <a:extLst>
                <a:ext uri="{FF2B5EF4-FFF2-40B4-BE49-F238E27FC236}">
                  <a16:creationId xmlns:a16="http://schemas.microsoft.com/office/drawing/2014/main" id="{E10C8E23-87A3-9C07-D9C5-7AF578276338}"/>
                </a:ext>
              </a:extLst>
            </p:cNvPr>
            <p:cNvSpPr/>
            <p:nvPr/>
          </p:nvSpPr>
          <p:spPr>
            <a:xfrm>
              <a:off x="3548345" y="-553392"/>
              <a:ext cx="2405761" cy="2405761"/>
            </a:xfrm>
            <a:prstGeom prst="ellipse">
              <a:avLst/>
            </a:prstGeom>
            <a:solidFill>
              <a:schemeClr val="bg2"/>
            </a:solidFill>
            <a:ln>
              <a:noFill/>
            </a:ln>
            <a:effectLst>
              <a:outerShdw blurRad="300939"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9" name="Oval 68">
              <a:extLst>
                <a:ext uri="{FF2B5EF4-FFF2-40B4-BE49-F238E27FC236}">
                  <a16:creationId xmlns:a16="http://schemas.microsoft.com/office/drawing/2014/main" id="{23FE83A6-205F-5582-BEC4-5AF770AA6043}"/>
                </a:ext>
              </a:extLst>
            </p:cNvPr>
            <p:cNvSpPr/>
            <p:nvPr/>
          </p:nvSpPr>
          <p:spPr>
            <a:xfrm>
              <a:off x="3657698" y="-444039"/>
              <a:ext cx="2187055" cy="2187055"/>
            </a:xfrm>
            <a:prstGeom prst="ellipse">
              <a:avLst/>
            </a:prstGeom>
            <a:solidFill>
              <a:srgbClr val="E7B2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0" name="Oval 69">
              <a:extLst>
                <a:ext uri="{FF2B5EF4-FFF2-40B4-BE49-F238E27FC236}">
                  <a16:creationId xmlns:a16="http://schemas.microsoft.com/office/drawing/2014/main" id="{6C21C8E9-1E2B-FB35-91DB-02616C0D6468}"/>
                </a:ext>
              </a:extLst>
            </p:cNvPr>
            <p:cNvSpPr/>
            <p:nvPr/>
          </p:nvSpPr>
          <p:spPr>
            <a:xfrm>
              <a:off x="3929641" y="-172096"/>
              <a:ext cx="1643168" cy="1643168"/>
            </a:xfrm>
            <a:prstGeom prst="ellipse">
              <a:avLst/>
            </a:prstGeom>
            <a:solidFill>
              <a:schemeClr val="bg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71" name="Group 70">
            <a:extLst>
              <a:ext uri="{FF2B5EF4-FFF2-40B4-BE49-F238E27FC236}">
                <a16:creationId xmlns:a16="http://schemas.microsoft.com/office/drawing/2014/main" id="{5FEFD99A-1C01-059D-968A-FF3D1498235B}"/>
              </a:ext>
            </a:extLst>
          </p:cNvPr>
          <p:cNvGrpSpPr/>
          <p:nvPr/>
        </p:nvGrpSpPr>
        <p:grpSpPr>
          <a:xfrm rot="16200000">
            <a:off x="230275" y="4977196"/>
            <a:ext cx="867141" cy="867140"/>
            <a:chOff x="3548345" y="-553392"/>
            <a:chExt cx="2405761" cy="2405761"/>
          </a:xfrm>
        </p:grpSpPr>
        <p:sp>
          <p:nvSpPr>
            <p:cNvPr id="72" name="Oval 71">
              <a:extLst>
                <a:ext uri="{FF2B5EF4-FFF2-40B4-BE49-F238E27FC236}">
                  <a16:creationId xmlns:a16="http://schemas.microsoft.com/office/drawing/2014/main" id="{A884E7F5-9172-EE5C-4119-1C35455ED378}"/>
                </a:ext>
              </a:extLst>
            </p:cNvPr>
            <p:cNvSpPr/>
            <p:nvPr/>
          </p:nvSpPr>
          <p:spPr>
            <a:xfrm>
              <a:off x="3548345" y="-553392"/>
              <a:ext cx="2405761" cy="2405761"/>
            </a:xfrm>
            <a:prstGeom prst="ellipse">
              <a:avLst/>
            </a:prstGeom>
            <a:solidFill>
              <a:schemeClr val="bg2"/>
            </a:solidFill>
            <a:ln>
              <a:noFill/>
            </a:ln>
            <a:effectLst>
              <a:outerShdw blurRad="300939"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3" name="Oval 72">
              <a:extLst>
                <a:ext uri="{FF2B5EF4-FFF2-40B4-BE49-F238E27FC236}">
                  <a16:creationId xmlns:a16="http://schemas.microsoft.com/office/drawing/2014/main" id="{BE68AE42-B55C-EFDB-2DFB-7A4E4EDB929F}"/>
                </a:ext>
              </a:extLst>
            </p:cNvPr>
            <p:cNvSpPr/>
            <p:nvPr/>
          </p:nvSpPr>
          <p:spPr>
            <a:xfrm>
              <a:off x="3657698" y="-444039"/>
              <a:ext cx="2187055" cy="2187055"/>
            </a:xfrm>
            <a:prstGeom prst="ellipse">
              <a:avLst/>
            </a:prstGeom>
            <a:solidFill>
              <a:srgbClr val="42B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4" name="Oval 73">
              <a:extLst>
                <a:ext uri="{FF2B5EF4-FFF2-40B4-BE49-F238E27FC236}">
                  <a16:creationId xmlns:a16="http://schemas.microsoft.com/office/drawing/2014/main" id="{99C484D0-716E-053C-25BC-67B939919928}"/>
                </a:ext>
              </a:extLst>
            </p:cNvPr>
            <p:cNvSpPr/>
            <p:nvPr/>
          </p:nvSpPr>
          <p:spPr>
            <a:xfrm>
              <a:off x="3929641" y="-172094"/>
              <a:ext cx="1643167" cy="1643167"/>
            </a:xfrm>
            <a:prstGeom prst="ellipse">
              <a:avLst/>
            </a:prstGeom>
            <a:solidFill>
              <a:schemeClr val="bg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75" name="Group 74">
            <a:extLst>
              <a:ext uri="{FF2B5EF4-FFF2-40B4-BE49-F238E27FC236}">
                <a16:creationId xmlns:a16="http://schemas.microsoft.com/office/drawing/2014/main" id="{CD510B40-836A-2329-0C38-07D082F1A3B7}"/>
              </a:ext>
            </a:extLst>
          </p:cNvPr>
          <p:cNvGrpSpPr/>
          <p:nvPr/>
        </p:nvGrpSpPr>
        <p:grpSpPr>
          <a:xfrm rot="16200000">
            <a:off x="3135932" y="5014475"/>
            <a:ext cx="692945" cy="692944"/>
            <a:chOff x="3548345" y="-553392"/>
            <a:chExt cx="2405761" cy="2405761"/>
          </a:xfrm>
        </p:grpSpPr>
        <p:sp>
          <p:nvSpPr>
            <p:cNvPr id="76" name="Oval 75">
              <a:extLst>
                <a:ext uri="{FF2B5EF4-FFF2-40B4-BE49-F238E27FC236}">
                  <a16:creationId xmlns:a16="http://schemas.microsoft.com/office/drawing/2014/main" id="{7FCD707E-FBBB-98C5-9E6D-F5067DEF2DB3}"/>
                </a:ext>
              </a:extLst>
            </p:cNvPr>
            <p:cNvSpPr/>
            <p:nvPr/>
          </p:nvSpPr>
          <p:spPr>
            <a:xfrm>
              <a:off x="3548345" y="-553392"/>
              <a:ext cx="2405761" cy="2405761"/>
            </a:xfrm>
            <a:prstGeom prst="ellipse">
              <a:avLst/>
            </a:prstGeom>
            <a:solidFill>
              <a:schemeClr val="bg2">
                <a:alpha val="57000"/>
              </a:schemeClr>
            </a:solidFill>
            <a:ln>
              <a:noFill/>
            </a:ln>
            <a:effectLst>
              <a:outerShdw blurRad="300939"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7" name="Oval 76">
              <a:extLst>
                <a:ext uri="{FF2B5EF4-FFF2-40B4-BE49-F238E27FC236}">
                  <a16:creationId xmlns:a16="http://schemas.microsoft.com/office/drawing/2014/main" id="{21D6D5D2-A96F-43F7-A1E7-7B94317C21D7}"/>
                </a:ext>
              </a:extLst>
            </p:cNvPr>
            <p:cNvSpPr/>
            <p:nvPr/>
          </p:nvSpPr>
          <p:spPr>
            <a:xfrm>
              <a:off x="3657698" y="-444039"/>
              <a:ext cx="2187055" cy="2187055"/>
            </a:xfrm>
            <a:prstGeom prst="ellipse">
              <a:avLst/>
            </a:prstGeom>
            <a:solidFill>
              <a:srgbClr val="3792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8" name="Oval 77">
              <a:extLst>
                <a:ext uri="{FF2B5EF4-FFF2-40B4-BE49-F238E27FC236}">
                  <a16:creationId xmlns:a16="http://schemas.microsoft.com/office/drawing/2014/main" id="{B5E481C6-FE52-ADCF-7148-B5BD3CA2AFD4}"/>
                </a:ext>
              </a:extLst>
            </p:cNvPr>
            <p:cNvSpPr/>
            <p:nvPr/>
          </p:nvSpPr>
          <p:spPr>
            <a:xfrm>
              <a:off x="3929644" y="-172099"/>
              <a:ext cx="1643167" cy="1643169"/>
            </a:xfrm>
            <a:prstGeom prst="ellipse">
              <a:avLst/>
            </a:prstGeom>
            <a:solidFill>
              <a:schemeClr val="bg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82" name="TextBox 81">
            <a:extLst>
              <a:ext uri="{FF2B5EF4-FFF2-40B4-BE49-F238E27FC236}">
                <a16:creationId xmlns:a16="http://schemas.microsoft.com/office/drawing/2014/main" id="{4C03246B-AC7D-FD4A-7C42-AD5D6DE9E571}"/>
              </a:ext>
            </a:extLst>
          </p:cNvPr>
          <p:cNvSpPr txBox="1"/>
          <p:nvPr/>
        </p:nvSpPr>
        <p:spPr>
          <a:xfrm>
            <a:off x="1999233" y="5910206"/>
            <a:ext cx="934971" cy="276999"/>
          </a:xfrm>
          <a:prstGeom prst="rect">
            <a:avLst/>
          </a:prstGeom>
          <a:noFill/>
        </p:spPr>
        <p:txBody>
          <a:bodyPr wrap="square">
            <a:spAutoFit/>
          </a:bodyPr>
          <a:lstStyle/>
          <a:p>
            <a:pPr fontAlgn="base">
              <a:buClr>
                <a:srgbClr val="358B8F"/>
              </a:buClr>
              <a:buSzPct val="150000"/>
            </a:pPr>
            <a:r>
              <a:rPr lang="he-IL" sz="1200">
                <a:solidFill>
                  <a:schemeClr val="bg1"/>
                </a:solidFill>
                <a:latin typeface="Heebo" pitchFamily="2" charset="-79"/>
                <a:ea typeface="Tahoma"/>
                <a:cs typeface="Heebo" pitchFamily="2" charset="-79"/>
              </a:rPr>
              <a:t>מאושרת</a:t>
            </a:r>
          </a:p>
        </p:txBody>
      </p:sp>
      <p:sp>
        <p:nvSpPr>
          <p:cNvPr id="83" name="TextBox 82">
            <a:extLst>
              <a:ext uri="{FF2B5EF4-FFF2-40B4-BE49-F238E27FC236}">
                <a16:creationId xmlns:a16="http://schemas.microsoft.com/office/drawing/2014/main" id="{394EC473-DD03-439E-4C12-8C0AE358A6E1}"/>
              </a:ext>
            </a:extLst>
          </p:cNvPr>
          <p:cNvSpPr txBox="1"/>
          <p:nvPr/>
        </p:nvSpPr>
        <p:spPr>
          <a:xfrm>
            <a:off x="2099900" y="5740872"/>
            <a:ext cx="934971" cy="307777"/>
          </a:xfrm>
          <a:prstGeom prst="rect">
            <a:avLst/>
          </a:prstGeom>
          <a:noFill/>
        </p:spPr>
        <p:txBody>
          <a:bodyPr wrap="square">
            <a:spAutoFit/>
          </a:bodyPr>
          <a:lstStyle/>
          <a:p>
            <a:pPr algn="ctr" fontAlgn="base">
              <a:buClr>
                <a:srgbClr val="358B8F"/>
              </a:buClr>
              <a:buSzPct val="150000"/>
            </a:pPr>
            <a:r>
              <a:rPr lang="he-IL" sz="1400" b="1">
                <a:solidFill>
                  <a:schemeClr val="bg1"/>
                </a:solidFill>
                <a:latin typeface="Heebo" pitchFamily="2" charset="-79"/>
                <a:ea typeface="Tahoma"/>
                <a:cs typeface="Heebo" pitchFamily="2" charset="-79"/>
              </a:rPr>
              <a:t>95%</a:t>
            </a:r>
          </a:p>
        </p:txBody>
      </p:sp>
      <p:sp>
        <p:nvSpPr>
          <p:cNvPr id="84" name="TextBox 83">
            <a:extLst>
              <a:ext uri="{FF2B5EF4-FFF2-40B4-BE49-F238E27FC236}">
                <a16:creationId xmlns:a16="http://schemas.microsoft.com/office/drawing/2014/main" id="{EE822853-3380-BCBE-9C76-024D02E21594}"/>
              </a:ext>
            </a:extLst>
          </p:cNvPr>
          <p:cNvSpPr txBox="1"/>
          <p:nvPr/>
        </p:nvSpPr>
        <p:spPr>
          <a:xfrm>
            <a:off x="2933491" y="5307365"/>
            <a:ext cx="934971" cy="276999"/>
          </a:xfrm>
          <a:prstGeom prst="rect">
            <a:avLst/>
          </a:prstGeom>
          <a:noFill/>
        </p:spPr>
        <p:txBody>
          <a:bodyPr wrap="square">
            <a:spAutoFit/>
          </a:bodyPr>
          <a:lstStyle/>
          <a:p>
            <a:pPr fontAlgn="base">
              <a:buClr>
                <a:srgbClr val="358B8F"/>
              </a:buClr>
              <a:buSzPct val="150000"/>
            </a:pPr>
            <a:r>
              <a:rPr lang="he-IL" sz="1200">
                <a:solidFill>
                  <a:schemeClr val="bg1"/>
                </a:solidFill>
                <a:latin typeface="Heebo" pitchFamily="2" charset="-79"/>
                <a:ea typeface="Tahoma"/>
                <a:cs typeface="Heebo" pitchFamily="2" charset="-79"/>
              </a:rPr>
              <a:t>מתסכלת</a:t>
            </a:r>
          </a:p>
        </p:txBody>
      </p:sp>
      <p:sp>
        <p:nvSpPr>
          <p:cNvPr id="85" name="TextBox 84">
            <a:extLst>
              <a:ext uri="{FF2B5EF4-FFF2-40B4-BE49-F238E27FC236}">
                <a16:creationId xmlns:a16="http://schemas.microsoft.com/office/drawing/2014/main" id="{5947E94A-6BF5-1AB6-E00E-1CBF315A6E6E}"/>
              </a:ext>
            </a:extLst>
          </p:cNvPr>
          <p:cNvSpPr txBox="1"/>
          <p:nvPr/>
        </p:nvSpPr>
        <p:spPr>
          <a:xfrm>
            <a:off x="3032496" y="5115913"/>
            <a:ext cx="934971" cy="307777"/>
          </a:xfrm>
          <a:prstGeom prst="rect">
            <a:avLst/>
          </a:prstGeom>
          <a:noFill/>
        </p:spPr>
        <p:txBody>
          <a:bodyPr wrap="square">
            <a:spAutoFit/>
          </a:bodyPr>
          <a:lstStyle/>
          <a:p>
            <a:pPr algn="ctr" fontAlgn="base">
              <a:buClr>
                <a:srgbClr val="358B8F"/>
              </a:buClr>
              <a:buSzPct val="150000"/>
            </a:pPr>
            <a:r>
              <a:rPr lang="he-IL" sz="1400" b="1">
                <a:solidFill>
                  <a:schemeClr val="bg1"/>
                </a:solidFill>
                <a:latin typeface="Heebo" pitchFamily="2" charset="-79"/>
                <a:ea typeface="Tahoma"/>
                <a:cs typeface="Heebo" pitchFamily="2" charset="-79"/>
              </a:rPr>
              <a:t>11%</a:t>
            </a:r>
          </a:p>
        </p:txBody>
      </p:sp>
      <p:sp>
        <p:nvSpPr>
          <p:cNvPr id="86" name="TextBox 85">
            <a:extLst>
              <a:ext uri="{FF2B5EF4-FFF2-40B4-BE49-F238E27FC236}">
                <a16:creationId xmlns:a16="http://schemas.microsoft.com/office/drawing/2014/main" id="{40CDA473-C05D-8C7A-83CF-8F5EECEF9949}"/>
              </a:ext>
            </a:extLst>
          </p:cNvPr>
          <p:cNvSpPr txBox="1"/>
          <p:nvPr/>
        </p:nvSpPr>
        <p:spPr>
          <a:xfrm>
            <a:off x="3997382" y="5162883"/>
            <a:ext cx="1131315" cy="830997"/>
          </a:xfrm>
          <a:prstGeom prst="rect">
            <a:avLst/>
          </a:prstGeom>
          <a:noFill/>
        </p:spPr>
        <p:txBody>
          <a:bodyPr wrap="square">
            <a:spAutoFit/>
          </a:bodyPr>
          <a:lstStyle/>
          <a:p>
            <a:pPr algn="ctr" fontAlgn="base">
              <a:buClr>
                <a:srgbClr val="358B8F"/>
              </a:buClr>
              <a:buSzPct val="150000"/>
            </a:pPr>
            <a:r>
              <a:rPr lang="he-IL" sz="1200">
                <a:solidFill>
                  <a:schemeClr val="bg1"/>
                </a:solidFill>
                <a:latin typeface="Heebo" pitchFamily="2" charset="-79"/>
                <a:ea typeface="Tahoma"/>
                <a:cs typeface="Heebo" pitchFamily="2" charset="-79"/>
              </a:rPr>
              <a:t>אני מרגיש/ה שיש לי תמיכה </a:t>
            </a:r>
          </a:p>
        </p:txBody>
      </p:sp>
      <p:sp>
        <p:nvSpPr>
          <p:cNvPr id="87" name="TextBox 86">
            <a:extLst>
              <a:ext uri="{FF2B5EF4-FFF2-40B4-BE49-F238E27FC236}">
                <a16:creationId xmlns:a16="http://schemas.microsoft.com/office/drawing/2014/main" id="{6B946C0F-3ADC-21EB-4649-1DA5DAF14639}"/>
              </a:ext>
            </a:extLst>
          </p:cNvPr>
          <p:cNvSpPr txBox="1"/>
          <p:nvPr/>
        </p:nvSpPr>
        <p:spPr>
          <a:xfrm>
            <a:off x="4126976" y="4935511"/>
            <a:ext cx="934971" cy="307777"/>
          </a:xfrm>
          <a:prstGeom prst="rect">
            <a:avLst/>
          </a:prstGeom>
          <a:noFill/>
        </p:spPr>
        <p:txBody>
          <a:bodyPr wrap="square">
            <a:spAutoFit/>
          </a:bodyPr>
          <a:lstStyle/>
          <a:p>
            <a:pPr algn="ctr" fontAlgn="base">
              <a:buClr>
                <a:srgbClr val="358B8F"/>
              </a:buClr>
              <a:buSzPct val="150000"/>
            </a:pPr>
            <a:r>
              <a:rPr lang="he-IL" sz="1400" b="1">
                <a:solidFill>
                  <a:schemeClr val="bg1"/>
                </a:solidFill>
                <a:latin typeface="Heebo" pitchFamily="2" charset="-79"/>
                <a:ea typeface="Tahoma"/>
                <a:cs typeface="Heebo" pitchFamily="2" charset="-79"/>
              </a:rPr>
              <a:t>53%</a:t>
            </a:r>
          </a:p>
        </p:txBody>
      </p:sp>
      <p:sp>
        <p:nvSpPr>
          <p:cNvPr id="88" name="TextBox 87">
            <a:extLst>
              <a:ext uri="{FF2B5EF4-FFF2-40B4-BE49-F238E27FC236}">
                <a16:creationId xmlns:a16="http://schemas.microsoft.com/office/drawing/2014/main" id="{A3C0E21E-B01E-BF9C-154B-F86B701DC77F}"/>
              </a:ext>
            </a:extLst>
          </p:cNvPr>
          <p:cNvSpPr txBox="1"/>
          <p:nvPr/>
        </p:nvSpPr>
        <p:spPr>
          <a:xfrm>
            <a:off x="1099079" y="5014910"/>
            <a:ext cx="1131315" cy="276999"/>
          </a:xfrm>
          <a:prstGeom prst="rect">
            <a:avLst/>
          </a:prstGeom>
          <a:noFill/>
        </p:spPr>
        <p:txBody>
          <a:bodyPr wrap="square">
            <a:spAutoFit/>
          </a:bodyPr>
          <a:lstStyle/>
          <a:p>
            <a:pPr marL="0" algn="ctr" defTabSz="914400" rtl="1" eaLnBrk="1" fontAlgn="base" latinLnBrk="0" hangingPunct="1">
              <a:buClr>
                <a:srgbClr val="358B8F"/>
              </a:buClr>
              <a:buSzPct val="150000"/>
            </a:pPr>
            <a:r>
              <a:rPr lang="he-IL" sz="1200">
                <a:solidFill>
                  <a:schemeClr val="bg1"/>
                </a:solidFill>
                <a:latin typeface="Heebo" pitchFamily="2" charset="-79"/>
                <a:ea typeface="Tahoma"/>
                <a:cs typeface="Heebo" pitchFamily="2" charset="-79"/>
              </a:rPr>
              <a:t>עמוסה</a:t>
            </a:r>
          </a:p>
        </p:txBody>
      </p:sp>
      <p:sp>
        <p:nvSpPr>
          <p:cNvPr id="89" name="TextBox 88">
            <a:extLst>
              <a:ext uri="{FF2B5EF4-FFF2-40B4-BE49-F238E27FC236}">
                <a16:creationId xmlns:a16="http://schemas.microsoft.com/office/drawing/2014/main" id="{5C09896E-313E-F0FC-8E64-B738B8543B4C}"/>
              </a:ext>
            </a:extLst>
          </p:cNvPr>
          <p:cNvSpPr txBox="1"/>
          <p:nvPr/>
        </p:nvSpPr>
        <p:spPr>
          <a:xfrm>
            <a:off x="1236279" y="4845190"/>
            <a:ext cx="934971" cy="307777"/>
          </a:xfrm>
          <a:prstGeom prst="rect">
            <a:avLst/>
          </a:prstGeom>
          <a:noFill/>
        </p:spPr>
        <p:txBody>
          <a:bodyPr wrap="square">
            <a:spAutoFit/>
          </a:bodyPr>
          <a:lstStyle/>
          <a:p>
            <a:pPr algn="ctr" fontAlgn="base">
              <a:buClr>
                <a:srgbClr val="358B8F"/>
              </a:buClr>
              <a:buSzPct val="150000"/>
            </a:pPr>
            <a:r>
              <a:rPr lang="he-IL" sz="1400" b="1">
                <a:solidFill>
                  <a:schemeClr val="bg1"/>
                </a:solidFill>
                <a:latin typeface="Heebo" pitchFamily="2" charset="-79"/>
                <a:ea typeface="Tahoma"/>
                <a:cs typeface="Heebo" pitchFamily="2" charset="-79"/>
              </a:rPr>
              <a:t>53%</a:t>
            </a:r>
          </a:p>
        </p:txBody>
      </p:sp>
      <p:sp>
        <p:nvSpPr>
          <p:cNvPr id="90" name="TextBox 89">
            <a:extLst>
              <a:ext uri="{FF2B5EF4-FFF2-40B4-BE49-F238E27FC236}">
                <a16:creationId xmlns:a16="http://schemas.microsoft.com/office/drawing/2014/main" id="{5FACAF3F-5088-5A93-8286-5BB451963FC3}"/>
              </a:ext>
            </a:extLst>
          </p:cNvPr>
          <p:cNvSpPr txBox="1"/>
          <p:nvPr/>
        </p:nvSpPr>
        <p:spPr>
          <a:xfrm>
            <a:off x="3288444" y="6072076"/>
            <a:ext cx="1131315" cy="461665"/>
          </a:xfrm>
          <a:prstGeom prst="rect">
            <a:avLst/>
          </a:prstGeom>
          <a:noFill/>
        </p:spPr>
        <p:txBody>
          <a:bodyPr wrap="square">
            <a:spAutoFit/>
          </a:bodyPr>
          <a:lstStyle/>
          <a:p>
            <a:pPr marL="0" algn="ctr" defTabSz="914400" rtl="1" eaLnBrk="1" fontAlgn="base" latinLnBrk="0" hangingPunct="1">
              <a:buClr>
                <a:srgbClr val="358B8F"/>
              </a:buClr>
              <a:buSzPct val="150000"/>
            </a:pPr>
            <a:r>
              <a:rPr lang="he-IL" sz="1200">
                <a:solidFill>
                  <a:schemeClr val="bg1"/>
                </a:solidFill>
                <a:latin typeface="Heebo" pitchFamily="2" charset="-79"/>
                <a:ea typeface="Tahoma"/>
                <a:cs typeface="Heebo" pitchFamily="2" charset="-79"/>
              </a:rPr>
              <a:t>זורמת ומסתדרת </a:t>
            </a:r>
          </a:p>
        </p:txBody>
      </p:sp>
      <p:sp>
        <p:nvSpPr>
          <p:cNvPr id="91" name="TextBox 90">
            <a:extLst>
              <a:ext uri="{FF2B5EF4-FFF2-40B4-BE49-F238E27FC236}">
                <a16:creationId xmlns:a16="http://schemas.microsoft.com/office/drawing/2014/main" id="{AB6B0FD7-F9D5-7532-20E5-127BCB8B8F7D}"/>
              </a:ext>
            </a:extLst>
          </p:cNvPr>
          <p:cNvSpPr txBox="1"/>
          <p:nvPr/>
        </p:nvSpPr>
        <p:spPr>
          <a:xfrm>
            <a:off x="3425887" y="5879778"/>
            <a:ext cx="934971" cy="307777"/>
          </a:xfrm>
          <a:prstGeom prst="rect">
            <a:avLst/>
          </a:prstGeom>
          <a:noFill/>
        </p:spPr>
        <p:txBody>
          <a:bodyPr wrap="square">
            <a:spAutoFit/>
          </a:bodyPr>
          <a:lstStyle/>
          <a:p>
            <a:pPr algn="ctr" fontAlgn="base">
              <a:buClr>
                <a:srgbClr val="358B8F"/>
              </a:buClr>
              <a:buSzPct val="150000"/>
            </a:pPr>
            <a:r>
              <a:rPr lang="he-IL" sz="1400" b="1">
                <a:solidFill>
                  <a:schemeClr val="bg1"/>
                </a:solidFill>
                <a:latin typeface="Heebo" pitchFamily="2" charset="-79"/>
                <a:ea typeface="Tahoma"/>
                <a:cs typeface="Heebo" pitchFamily="2" charset="-79"/>
              </a:rPr>
              <a:t>53%</a:t>
            </a:r>
          </a:p>
        </p:txBody>
      </p:sp>
      <p:sp>
        <p:nvSpPr>
          <p:cNvPr id="92" name="TextBox 91">
            <a:extLst>
              <a:ext uri="{FF2B5EF4-FFF2-40B4-BE49-F238E27FC236}">
                <a16:creationId xmlns:a16="http://schemas.microsoft.com/office/drawing/2014/main" id="{197FE855-57C7-9E4A-985F-85F6698EBC79}"/>
              </a:ext>
            </a:extLst>
          </p:cNvPr>
          <p:cNvSpPr txBox="1"/>
          <p:nvPr/>
        </p:nvSpPr>
        <p:spPr>
          <a:xfrm>
            <a:off x="4632861" y="6178608"/>
            <a:ext cx="1131315" cy="276999"/>
          </a:xfrm>
          <a:prstGeom prst="rect">
            <a:avLst/>
          </a:prstGeom>
          <a:noFill/>
        </p:spPr>
        <p:txBody>
          <a:bodyPr wrap="square">
            <a:spAutoFit/>
          </a:bodyPr>
          <a:lstStyle/>
          <a:p>
            <a:pPr marL="0" algn="ctr" defTabSz="914400" rtl="1" eaLnBrk="1" fontAlgn="base" latinLnBrk="0" hangingPunct="1">
              <a:buClr>
                <a:srgbClr val="358B8F"/>
              </a:buClr>
              <a:buSzPct val="150000"/>
            </a:pPr>
            <a:r>
              <a:rPr lang="he-IL" sz="1200">
                <a:solidFill>
                  <a:schemeClr val="bg1"/>
                </a:solidFill>
                <a:latin typeface="Heebo" pitchFamily="2" charset="-79"/>
                <a:ea typeface="Tahoma"/>
                <a:cs typeface="Heebo" pitchFamily="2" charset="-79"/>
              </a:rPr>
              <a:t>רגועה</a:t>
            </a:r>
          </a:p>
        </p:txBody>
      </p:sp>
      <p:sp>
        <p:nvSpPr>
          <p:cNvPr id="93" name="TextBox 92">
            <a:extLst>
              <a:ext uri="{FF2B5EF4-FFF2-40B4-BE49-F238E27FC236}">
                <a16:creationId xmlns:a16="http://schemas.microsoft.com/office/drawing/2014/main" id="{465A1467-824B-4413-8A60-411161EA3381}"/>
              </a:ext>
            </a:extLst>
          </p:cNvPr>
          <p:cNvSpPr txBox="1"/>
          <p:nvPr/>
        </p:nvSpPr>
        <p:spPr>
          <a:xfrm>
            <a:off x="4770304" y="5986310"/>
            <a:ext cx="934971" cy="307777"/>
          </a:xfrm>
          <a:prstGeom prst="rect">
            <a:avLst/>
          </a:prstGeom>
          <a:noFill/>
        </p:spPr>
        <p:txBody>
          <a:bodyPr wrap="square">
            <a:spAutoFit/>
          </a:bodyPr>
          <a:lstStyle/>
          <a:p>
            <a:pPr algn="ctr" fontAlgn="base">
              <a:buClr>
                <a:srgbClr val="358B8F"/>
              </a:buClr>
              <a:buSzPct val="150000"/>
            </a:pPr>
            <a:r>
              <a:rPr lang="he-IL" sz="1400" b="1">
                <a:solidFill>
                  <a:schemeClr val="bg1"/>
                </a:solidFill>
                <a:latin typeface="Heebo" pitchFamily="2" charset="-79"/>
                <a:ea typeface="Tahoma"/>
                <a:cs typeface="Heebo" pitchFamily="2" charset="-79"/>
              </a:rPr>
              <a:t>42%</a:t>
            </a:r>
          </a:p>
        </p:txBody>
      </p:sp>
      <p:grpSp>
        <p:nvGrpSpPr>
          <p:cNvPr id="99" name="Group 98">
            <a:extLst>
              <a:ext uri="{FF2B5EF4-FFF2-40B4-BE49-F238E27FC236}">
                <a16:creationId xmlns:a16="http://schemas.microsoft.com/office/drawing/2014/main" id="{2F4647D9-1C05-959E-AA52-2B892C132010}"/>
              </a:ext>
            </a:extLst>
          </p:cNvPr>
          <p:cNvGrpSpPr/>
          <p:nvPr/>
        </p:nvGrpSpPr>
        <p:grpSpPr>
          <a:xfrm>
            <a:off x="755772" y="5621382"/>
            <a:ext cx="1136208" cy="1065600"/>
            <a:chOff x="739282" y="5636606"/>
            <a:chExt cx="1131315" cy="1036786"/>
          </a:xfrm>
        </p:grpSpPr>
        <p:grpSp>
          <p:nvGrpSpPr>
            <p:cNvPr id="42" name="Group 41">
              <a:extLst>
                <a:ext uri="{FF2B5EF4-FFF2-40B4-BE49-F238E27FC236}">
                  <a16:creationId xmlns:a16="http://schemas.microsoft.com/office/drawing/2014/main" id="{450E7D26-6BCB-F174-93AF-EAD8D269AF85}"/>
                </a:ext>
              </a:extLst>
            </p:cNvPr>
            <p:cNvGrpSpPr/>
            <p:nvPr/>
          </p:nvGrpSpPr>
          <p:grpSpPr>
            <a:xfrm rot="16200000">
              <a:off x="782745" y="5624493"/>
              <a:ext cx="1036786" cy="1061011"/>
              <a:chOff x="3548346" y="-553391"/>
              <a:chExt cx="2342666" cy="2397403"/>
            </a:xfrm>
          </p:grpSpPr>
          <p:sp>
            <p:nvSpPr>
              <p:cNvPr id="39" name="Oval 38">
                <a:extLst>
                  <a:ext uri="{FF2B5EF4-FFF2-40B4-BE49-F238E27FC236}">
                    <a16:creationId xmlns:a16="http://schemas.microsoft.com/office/drawing/2014/main" id="{83E9D8E7-71BD-79D6-E9E2-E2C208028956}"/>
                  </a:ext>
                </a:extLst>
              </p:cNvPr>
              <p:cNvSpPr/>
              <p:nvPr/>
            </p:nvSpPr>
            <p:spPr>
              <a:xfrm>
                <a:off x="3548346" y="-553391"/>
                <a:ext cx="2342666" cy="2397403"/>
              </a:xfrm>
              <a:prstGeom prst="ellipse">
                <a:avLst/>
              </a:prstGeom>
              <a:solidFill>
                <a:schemeClr val="bg2"/>
              </a:solidFill>
              <a:ln>
                <a:noFill/>
              </a:ln>
              <a:effectLst>
                <a:outerShdw blurRad="300939"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0" name="Oval 39">
                <a:extLst>
                  <a:ext uri="{FF2B5EF4-FFF2-40B4-BE49-F238E27FC236}">
                    <a16:creationId xmlns:a16="http://schemas.microsoft.com/office/drawing/2014/main" id="{5DB5D16B-8E75-694A-D08C-7B1748CE1CB6}"/>
                  </a:ext>
                </a:extLst>
              </p:cNvPr>
              <p:cNvSpPr/>
              <p:nvPr/>
            </p:nvSpPr>
            <p:spPr>
              <a:xfrm>
                <a:off x="3657698" y="-444039"/>
                <a:ext cx="2187055" cy="2187055"/>
              </a:xfrm>
              <a:prstGeom prst="ellipse">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Oval 40">
                <a:extLst>
                  <a:ext uri="{FF2B5EF4-FFF2-40B4-BE49-F238E27FC236}">
                    <a16:creationId xmlns:a16="http://schemas.microsoft.com/office/drawing/2014/main" id="{8BCC8059-ECF9-1B5C-E9A0-18C098496DD6}"/>
                  </a:ext>
                </a:extLst>
              </p:cNvPr>
              <p:cNvSpPr/>
              <p:nvPr/>
            </p:nvSpPr>
            <p:spPr>
              <a:xfrm>
                <a:off x="3929641" y="-172096"/>
                <a:ext cx="1643168" cy="1643168"/>
              </a:xfrm>
              <a:prstGeom prst="ellipse">
                <a:avLst/>
              </a:prstGeom>
              <a:solidFill>
                <a:schemeClr val="bg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94" name="TextBox 93">
              <a:extLst>
                <a:ext uri="{FF2B5EF4-FFF2-40B4-BE49-F238E27FC236}">
                  <a16:creationId xmlns:a16="http://schemas.microsoft.com/office/drawing/2014/main" id="{1381EA51-BAB2-6FB6-D218-AD0A345E173F}"/>
                </a:ext>
              </a:extLst>
            </p:cNvPr>
            <p:cNvSpPr txBox="1"/>
            <p:nvPr/>
          </p:nvSpPr>
          <p:spPr>
            <a:xfrm>
              <a:off x="739282" y="6099184"/>
              <a:ext cx="1131315" cy="276999"/>
            </a:xfrm>
            <a:prstGeom prst="rect">
              <a:avLst/>
            </a:prstGeom>
            <a:noFill/>
          </p:spPr>
          <p:txBody>
            <a:bodyPr wrap="square">
              <a:spAutoFit/>
            </a:bodyPr>
            <a:lstStyle/>
            <a:p>
              <a:pPr marL="0" algn="ctr" defTabSz="914400" rtl="1" eaLnBrk="1" fontAlgn="base" latinLnBrk="0" hangingPunct="1">
                <a:buClr>
                  <a:srgbClr val="358B8F"/>
                </a:buClr>
                <a:buSzPct val="150000"/>
              </a:pPr>
              <a:r>
                <a:rPr lang="he-IL" sz="1200">
                  <a:solidFill>
                    <a:schemeClr val="bg1"/>
                  </a:solidFill>
                  <a:latin typeface="Heebo" pitchFamily="2" charset="-79"/>
                  <a:ea typeface="Tahoma"/>
                  <a:cs typeface="Heebo" pitchFamily="2" charset="-79"/>
                </a:rPr>
                <a:t>מתישה</a:t>
              </a:r>
            </a:p>
          </p:txBody>
        </p:sp>
        <p:sp>
          <p:nvSpPr>
            <p:cNvPr id="95" name="TextBox 94">
              <a:extLst>
                <a:ext uri="{FF2B5EF4-FFF2-40B4-BE49-F238E27FC236}">
                  <a16:creationId xmlns:a16="http://schemas.microsoft.com/office/drawing/2014/main" id="{91CEA646-55E3-BC56-0088-BA5AD0EF21DC}"/>
                </a:ext>
              </a:extLst>
            </p:cNvPr>
            <p:cNvSpPr txBox="1"/>
            <p:nvPr/>
          </p:nvSpPr>
          <p:spPr>
            <a:xfrm>
              <a:off x="876725" y="5906886"/>
              <a:ext cx="934971" cy="307777"/>
            </a:xfrm>
            <a:prstGeom prst="rect">
              <a:avLst/>
            </a:prstGeom>
            <a:noFill/>
          </p:spPr>
          <p:txBody>
            <a:bodyPr wrap="square">
              <a:spAutoFit/>
            </a:bodyPr>
            <a:lstStyle/>
            <a:p>
              <a:pPr algn="ctr" fontAlgn="base">
                <a:buClr>
                  <a:srgbClr val="358B8F"/>
                </a:buClr>
                <a:buSzPct val="150000"/>
              </a:pPr>
              <a:r>
                <a:rPr lang="he-IL" sz="1400" b="1">
                  <a:solidFill>
                    <a:schemeClr val="bg1"/>
                  </a:solidFill>
                  <a:latin typeface="Heebo" pitchFamily="2" charset="-79"/>
                  <a:ea typeface="Tahoma"/>
                  <a:cs typeface="Heebo" pitchFamily="2" charset="-79"/>
                </a:rPr>
                <a:t>42%</a:t>
              </a:r>
            </a:p>
          </p:txBody>
        </p:sp>
      </p:grpSp>
      <p:sp>
        <p:nvSpPr>
          <p:cNvPr id="96" name="TextBox 95">
            <a:extLst>
              <a:ext uri="{FF2B5EF4-FFF2-40B4-BE49-F238E27FC236}">
                <a16:creationId xmlns:a16="http://schemas.microsoft.com/office/drawing/2014/main" id="{8442E7F4-BA56-6F75-1C07-78C5EE0857D9}"/>
              </a:ext>
            </a:extLst>
          </p:cNvPr>
          <p:cNvSpPr txBox="1"/>
          <p:nvPr/>
        </p:nvSpPr>
        <p:spPr>
          <a:xfrm>
            <a:off x="85664" y="5319534"/>
            <a:ext cx="1131315" cy="461665"/>
          </a:xfrm>
          <a:prstGeom prst="rect">
            <a:avLst/>
          </a:prstGeom>
          <a:noFill/>
        </p:spPr>
        <p:txBody>
          <a:bodyPr wrap="square">
            <a:spAutoFit/>
          </a:bodyPr>
          <a:lstStyle/>
          <a:p>
            <a:pPr marL="0" algn="ctr" defTabSz="914400" rtl="1" eaLnBrk="1" fontAlgn="base" latinLnBrk="0" hangingPunct="1">
              <a:buClr>
                <a:srgbClr val="358B8F"/>
              </a:buClr>
              <a:buSzPct val="150000"/>
            </a:pPr>
            <a:r>
              <a:rPr lang="he-IL" sz="1200">
                <a:solidFill>
                  <a:schemeClr val="bg1"/>
                </a:solidFill>
                <a:latin typeface="Heebo" pitchFamily="2" charset="-79"/>
                <a:ea typeface="Tahoma"/>
                <a:cs typeface="Heebo" pitchFamily="2" charset="-79"/>
              </a:rPr>
              <a:t>אני זקוק להפוגה</a:t>
            </a:r>
          </a:p>
        </p:txBody>
      </p:sp>
      <p:sp>
        <p:nvSpPr>
          <p:cNvPr id="97" name="TextBox 96">
            <a:extLst>
              <a:ext uri="{FF2B5EF4-FFF2-40B4-BE49-F238E27FC236}">
                <a16:creationId xmlns:a16="http://schemas.microsoft.com/office/drawing/2014/main" id="{539A648A-599D-C0E9-90DA-8A7424DA7AE1}"/>
              </a:ext>
            </a:extLst>
          </p:cNvPr>
          <p:cNvSpPr txBox="1"/>
          <p:nvPr/>
        </p:nvSpPr>
        <p:spPr>
          <a:xfrm>
            <a:off x="223107" y="5127236"/>
            <a:ext cx="934971" cy="307777"/>
          </a:xfrm>
          <a:prstGeom prst="rect">
            <a:avLst/>
          </a:prstGeom>
          <a:noFill/>
        </p:spPr>
        <p:txBody>
          <a:bodyPr wrap="square">
            <a:spAutoFit/>
          </a:bodyPr>
          <a:lstStyle/>
          <a:p>
            <a:pPr algn="ctr" fontAlgn="base">
              <a:buClr>
                <a:srgbClr val="358B8F"/>
              </a:buClr>
              <a:buSzPct val="150000"/>
            </a:pPr>
            <a:r>
              <a:rPr lang="he-IL" sz="1400" b="1">
                <a:solidFill>
                  <a:schemeClr val="bg1"/>
                </a:solidFill>
                <a:latin typeface="Heebo" pitchFamily="2" charset="-79"/>
                <a:ea typeface="Tahoma"/>
                <a:cs typeface="Heebo" pitchFamily="2" charset="-79"/>
              </a:rPr>
              <a:t>21%</a:t>
            </a:r>
          </a:p>
        </p:txBody>
      </p:sp>
      <p:sp>
        <p:nvSpPr>
          <p:cNvPr id="101" name="object 87">
            <a:extLst>
              <a:ext uri="{FF2B5EF4-FFF2-40B4-BE49-F238E27FC236}">
                <a16:creationId xmlns:a16="http://schemas.microsoft.com/office/drawing/2014/main" id="{AFB21451-5F6C-93D4-97FE-391201844433}"/>
              </a:ext>
            </a:extLst>
          </p:cNvPr>
          <p:cNvSpPr/>
          <p:nvPr/>
        </p:nvSpPr>
        <p:spPr>
          <a:xfrm flipV="1">
            <a:off x="223106" y="3969816"/>
            <a:ext cx="5650919" cy="45719"/>
          </a:xfrm>
          <a:custGeom>
            <a:avLst/>
            <a:gdLst/>
            <a:ahLst/>
            <a:cxnLst/>
            <a:rect l="l" t="t" r="r" b="b"/>
            <a:pathLst>
              <a:path w="2638425">
                <a:moveTo>
                  <a:pt x="0" y="0"/>
                </a:moveTo>
                <a:lnTo>
                  <a:pt x="2638320" y="0"/>
                </a:lnTo>
              </a:path>
            </a:pathLst>
          </a:custGeom>
          <a:ln w="22225" cap="rnd">
            <a:solidFill>
              <a:schemeClr val="bg1">
                <a:lumMod val="50000"/>
              </a:schemeClr>
            </a:solidFill>
            <a:prstDash val="sysDot"/>
            <a:round/>
          </a:ln>
        </p:spPr>
        <p:txBody>
          <a:bodyPr wrap="square" lIns="0" tIns="0" rIns="0" bIns="0" rtlCol="0"/>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126C"/>
              </a:solidFill>
              <a:effectLst/>
              <a:uLnTx/>
              <a:uFillTx/>
              <a:latin typeface="Montserrat" pitchFamily="2" charset="77"/>
              <a:ea typeface="+mn-ea"/>
              <a:cs typeface="+mn-cs"/>
            </a:endParaRPr>
          </a:p>
        </p:txBody>
      </p:sp>
      <p:grpSp>
        <p:nvGrpSpPr>
          <p:cNvPr id="9" name="Group 8">
            <a:extLst>
              <a:ext uri="{FF2B5EF4-FFF2-40B4-BE49-F238E27FC236}">
                <a16:creationId xmlns:a16="http://schemas.microsoft.com/office/drawing/2014/main" id="{3B3B6075-316A-D827-DCE4-C230E4C9042A}"/>
              </a:ext>
            </a:extLst>
          </p:cNvPr>
          <p:cNvGrpSpPr/>
          <p:nvPr/>
        </p:nvGrpSpPr>
        <p:grpSpPr>
          <a:xfrm>
            <a:off x="208929" y="3594404"/>
            <a:ext cx="4289310" cy="231243"/>
            <a:chOff x="234433" y="6024446"/>
            <a:chExt cx="4289310" cy="231243"/>
          </a:xfrm>
        </p:grpSpPr>
        <p:sp>
          <p:nvSpPr>
            <p:cNvPr id="13" name="Rectangle 12">
              <a:extLst>
                <a:ext uri="{FF2B5EF4-FFF2-40B4-BE49-F238E27FC236}">
                  <a16:creationId xmlns:a16="http://schemas.microsoft.com/office/drawing/2014/main" id="{9F15FC2D-0FA9-5E41-3B4A-5CD59C58F75C}"/>
                </a:ext>
              </a:extLst>
            </p:cNvPr>
            <p:cNvSpPr/>
            <p:nvPr/>
          </p:nvSpPr>
          <p:spPr>
            <a:xfrm>
              <a:off x="241900" y="6094495"/>
              <a:ext cx="70520" cy="74645"/>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defTabSz="914400" rtl="0" eaLnBrk="1" latinLnBrk="0" hangingPunct="1"/>
              <a:endParaRPr lang="en-IL"/>
            </a:p>
          </p:txBody>
        </p:sp>
        <p:sp>
          <p:nvSpPr>
            <p:cNvPr id="14" name="Rectangle 13">
              <a:extLst>
                <a:ext uri="{FF2B5EF4-FFF2-40B4-BE49-F238E27FC236}">
                  <a16:creationId xmlns:a16="http://schemas.microsoft.com/office/drawing/2014/main" id="{6AF1B266-6A23-7FA7-B352-C300294F1978}"/>
                </a:ext>
              </a:extLst>
            </p:cNvPr>
            <p:cNvSpPr/>
            <p:nvPr/>
          </p:nvSpPr>
          <p:spPr>
            <a:xfrm>
              <a:off x="825559" y="6094495"/>
              <a:ext cx="70520" cy="74645"/>
            </a:xfrm>
            <a:prstGeom prst="rect">
              <a:avLst/>
            </a:prstGeom>
            <a:solidFill>
              <a:srgbClr val="D38CAD"/>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5" name="Rectangle 14">
              <a:extLst>
                <a:ext uri="{FF2B5EF4-FFF2-40B4-BE49-F238E27FC236}">
                  <a16:creationId xmlns:a16="http://schemas.microsoft.com/office/drawing/2014/main" id="{A6BCC783-781A-B1A4-BB43-FDB5556A9CCD}"/>
                </a:ext>
              </a:extLst>
            </p:cNvPr>
            <p:cNvSpPr/>
            <p:nvPr/>
          </p:nvSpPr>
          <p:spPr>
            <a:xfrm>
              <a:off x="1343753" y="6094495"/>
              <a:ext cx="70520" cy="746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6" name="מלבן 4">
              <a:extLst>
                <a:ext uri="{FF2B5EF4-FFF2-40B4-BE49-F238E27FC236}">
                  <a16:creationId xmlns:a16="http://schemas.microsoft.com/office/drawing/2014/main" id="{1BAD2404-9A1F-0988-338A-F4F57EEF51F4}"/>
                </a:ext>
              </a:extLst>
            </p:cNvPr>
            <p:cNvSpPr/>
            <p:nvPr/>
          </p:nvSpPr>
          <p:spPr>
            <a:xfrm>
              <a:off x="234433" y="6024446"/>
              <a:ext cx="529949" cy="220616"/>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כלל לא </a:t>
              </a:r>
            </a:p>
          </p:txBody>
        </p:sp>
        <p:sp>
          <p:nvSpPr>
            <p:cNvPr id="17" name="מלבן 4">
              <a:extLst>
                <a:ext uri="{FF2B5EF4-FFF2-40B4-BE49-F238E27FC236}">
                  <a16:creationId xmlns:a16="http://schemas.microsoft.com/office/drawing/2014/main" id="{22F8E426-2900-55F8-7707-57086C5BD3C5}"/>
                </a:ext>
              </a:extLst>
            </p:cNvPr>
            <p:cNvSpPr/>
            <p:nvPr/>
          </p:nvSpPr>
          <p:spPr>
            <a:xfrm>
              <a:off x="837548"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2</a:t>
              </a:r>
            </a:p>
          </p:txBody>
        </p:sp>
        <p:sp>
          <p:nvSpPr>
            <p:cNvPr id="21" name="מלבן 4">
              <a:extLst>
                <a:ext uri="{FF2B5EF4-FFF2-40B4-BE49-F238E27FC236}">
                  <a16:creationId xmlns:a16="http://schemas.microsoft.com/office/drawing/2014/main" id="{4B4FFDA8-7441-1C49-A3CB-9ADD30004E85}"/>
                </a:ext>
              </a:extLst>
            </p:cNvPr>
            <p:cNvSpPr/>
            <p:nvPr/>
          </p:nvSpPr>
          <p:spPr>
            <a:xfrm>
              <a:off x="1379486"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3</a:t>
              </a:r>
            </a:p>
          </p:txBody>
        </p:sp>
        <p:sp>
          <p:nvSpPr>
            <p:cNvPr id="23" name="Rectangle 22">
              <a:extLst>
                <a:ext uri="{FF2B5EF4-FFF2-40B4-BE49-F238E27FC236}">
                  <a16:creationId xmlns:a16="http://schemas.microsoft.com/office/drawing/2014/main" id="{A6F07DF9-A03A-3567-4072-AFD91B8F6744}"/>
                </a:ext>
              </a:extLst>
            </p:cNvPr>
            <p:cNvSpPr/>
            <p:nvPr/>
          </p:nvSpPr>
          <p:spPr>
            <a:xfrm>
              <a:off x="1846964" y="6094495"/>
              <a:ext cx="70520" cy="746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0" name="Rectangle 29">
              <a:extLst>
                <a:ext uri="{FF2B5EF4-FFF2-40B4-BE49-F238E27FC236}">
                  <a16:creationId xmlns:a16="http://schemas.microsoft.com/office/drawing/2014/main" id="{7ECB9290-FCB0-C2C3-0F2B-113BB1CDAEF3}"/>
                </a:ext>
              </a:extLst>
            </p:cNvPr>
            <p:cNvSpPr/>
            <p:nvPr/>
          </p:nvSpPr>
          <p:spPr>
            <a:xfrm>
              <a:off x="2430623" y="6094495"/>
              <a:ext cx="70520" cy="74645"/>
            </a:xfrm>
            <a:prstGeom prst="rect">
              <a:avLst/>
            </a:prstGeom>
            <a:solidFill>
              <a:srgbClr val="B3ECED"/>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1" name="Rectangle 30">
              <a:extLst>
                <a:ext uri="{FF2B5EF4-FFF2-40B4-BE49-F238E27FC236}">
                  <a16:creationId xmlns:a16="http://schemas.microsoft.com/office/drawing/2014/main" id="{1D89380D-611A-3ADA-5F9A-C8935C7A1340}"/>
                </a:ext>
              </a:extLst>
            </p:cNvPr>
            <p:cNvSpPr/>
            <p:nvPr/>
          </p:nvSpPr>
          <p:spPr>
            <a:xfrm>
              <a:off x="2948817" y="6094495"/>
              <a:ext cx="70520" cy="74645"/>
            </a:xfrm>
            <a:prstGeom prst="rect">
              <a:avLst/>
            </a:prstGeom>
            <a:solidFill>
              <a:srgbClr val="46BCC4"/>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36" name="מלבן 4">
              <a:extLst>
                <a:ext uri="{FF2B5EF4-FFF2-40B4-BE49-F238E27FC236}">
                  <a16:creationId xmlns:a16="http://schemas.microsoft.com/office/drawing/2014/main" id="{A3D3E0A4-0DCE-EAEB-34E5-6848ABF9F6B3}"/>
                </a:ext>
              </a:extLst>
            </p:cNvPr>
            <p:cNvSpPr/>
            <p:nvPr/>
          </p:nvSpPr>
          <p:spPr>
            <a:xfrm>
              <a:off x="1878517" y="6024446"/>
              <a:ext cx="529949" cy="220616"/>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4</a:t>
              </a:r>
            </a:p>
          </p:txBody>
        </p:sp>
        <p:sp>
          <p:nvSpPr>
            <p:cNvPr id="37" name="מלבן 4">
              <a:extLst>
                <a:ext uri="{FF2B5EF4-FFF2-40B4-BE49-F238E27FC236}">
                  <a16:creationId xmlns:a16="http://schemas.microsoft.com/office/drawing/2014/main" id="{A1E5B7D7-C28C-9873-1762-FA74F65ADD14}"/>
                </a:ext>
              </a:extLst>
            </p:cNvPr>
            <p:cNvSpPr/>
            <p:nvPr/>
          </p:nvSpPr>
          <p:spPr>
            <a:xfrm>
              <a:off x="2452340" y="6040245"/>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5</a:t>
              </a:r>
            </a:p>
          </p:txBody>
        </p:sp>
        <p:sp>
          <p:nvSpPr>
            <p:cNvPr id="38" name="מלבן 4">
              <a:extLst>
                <a:ext uri="{FF2B5EF4-FFF2-40B4-BE49-F238E27FC236}">
                  <a16:creationId xmlns:a16="http://schemas.microsoft.com/office/drawing/2014/main" id="{B41CDF13-5111-919C-0668-A1D2B19E83BD}"/>
                </a:ext>
              </a:extLst>
            </p:cNvPr>
            <p:cNvSpPr/>
            <p:nvPr/>
          </p:nvSpPr>
          <p:spPr>
            <a:xfrm>
              <a:off x="2984550"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6</a:t>
              </a:r>
            </a:p>
          </p:txBody>
        </p:sp>
        <p:sp>
          <p:nvSpPr>
            <p:cNvPr id="51" name="Rectangle 50">
              <a:extLst>
                <a:ext uri="{FF2B5EF4-FFF2-40B4-BE49-F238E27FC236}">
                  <a16:creationId xmlns:a16="http://schemas.microsoft.com/office/drawing/2014/main" id="{76A21DBC-5409-2AD1-C30A-EFA0E55769FA}"/>
                </a:ext>
              </a:extLst>
            </p:cNvPr>
            <p:cNvSpPr/>
            <p:nvPr/>
          </p:nvSpPr>
          <p:spPr>
            <a:xfrm>
              <a:off x="3503294" y="6094495"/>
              <a:ext cx="70520" cy="74645"/>
            </a:xfrm>
            <a:prstGeom prst="rect">
              <a:avLst/>
            </a:prstGeom>
            <a:solidFill>
              <a:srgbClr val="379298"/>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52" name="מלבן 4">
              <a:extLst>
                <a:ext uri="{FF2B5EF4-FFF2-40B4-BE49-F238E27FC236}">
                  <a16:creationId xmlns:a16="http://schemas.microsoft.com/office/drawing/2014/main" id="{30927511-B326-D726-1801-47F0DB3C183A}"/>
                </a:ext>
              </a:extLst>
            </p:cNvPr>
            <p:cNvSpPr/>
            <p:nvPr/>
          </p:nvSpPr>
          <p:spPr>
            <a:xfrm>
              <a:off x="3539027" y="6024446"/>
              <a:ext cx="984716"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err="1">
                  <a:solidFill>
                    <a:schemeClr val="tx1">
                      <a:lumMod val="50000"/>
                      <a:lumOff val="50000"/>
                    </a:schemeClr>
                  </a:solidFill>
                  <a:latin typeface="Heebo" pitchFamily="2" charset="-79"/>
                  <a:ea typeface="Tahoma"/>
                  <a:cs typeface="Heebo" pitchFamily="2" charset="-79"/>
                </a:rPr>
                <a:t>מסכימ</a:t>
              </a:r>
              <a:r>
                <a:rPr lang="he-IL" sz="800">
                  <a:solidFill>
                    <a:schemeClr val="tx1">
                      <a:lumMod val="50000"/>
                      <a:lumOff val="50000"/>
                    </a:schemeClr>
                  </a:solidFill>
                  <a:latin typeface="Heebo" pitchFamily="2" charset="-79"/>
                  <a:ea typeface="Tahoma"/>
                  <a:cs typeface="Heebo" pitchFamily="2" charset="-79"/>
                </a:rPr>
                <a:t>/ה בהחלט</a:t>
              </a:r>
            </a:p>
          </p:txBody>
        </p:sp>
      </p:grpSp>
      <p:grpSp>
        <p:nvGrpSpPr>
          <p:cNvPr id="81" name="Group 80">
            <a:extLst>
              <a:ext uri="{FF2B5EF4-FFF2-40B4-BE49-F238E27FC236}">
                <a16:creationId xmlns:a16="http://schemas.microsoft.com/office/drawing/2014/main" id="{68543DF5-D898-AD22-A901-B210C5F9E2E5}"/>
              </a:ext>
            </a:extLst>
          </p:cNvPr>
          <p:cNvGrpSpPr/>
          <p:nvPr/>
        </p:nvGrpSpPr>
        <p:grpSpPr>
          <a:xfrm>
            <a:off x="2880946" y="1776495"/>
            <a:ext cx="4462622" cy="1677160"/>
            <a:chOff x="3012885" y="1776495"/>
            <a:chExt cx="4462622" cy="1677160"/>
          </a:xfrm>
        </p:grpSpPr>
        <p:sp>
          <p:nvSpPr>
            <p:cNvPr id="53" name="מלבן 4">
              <a:extLst>
                <a:ext uri="{FF2B5EF4-FFF2-40B4-BE49-F238E27FC236}">
                  <a16:creationId xmlns:a16="http://schemas.microsoft.com/office/drawing/2014/main" id="{99149408-F543-06E0-EF1F-96C3A74DF6F9}"/>
                </a:ext>
              </a:extLst>
            </p:cNvPr>
            <p:cNvSpPr/>
            <p:nvPr/>
          </p:nvSpPr>
          <p:spPr>
            <a:xfrm>
              <a:off x="3012885" y="1776495"/>
              <a:ext cx="3011272"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65000"/>
                      <a:lumOff val="35000"/>
                    </a:schemeClr>
                  </a:solidFill>
                  <a:latin typeface="Heebo" pitchFamily="2" charset="-79"/>
                  <a:ea typeface="Tahoma"/>
                  <a:cs typeface="Heebo" pitchFamily="2" charset="-79"/>
                </a:rPr>
                <a:t>בדרך כלל, האווירה אצלנו במשפחה רגועה ונינוחה</a:t>
              </a:r>
            </a:p>
          </p:txBody>
        </p:sp>
        <p:sp>
          <p:nvSpPr>
            <p:cNvPr id="54" name="מלבן 4">
              <a:extLst>
                <a:ext uri="{FF2B5EF4-FFF2-40B4-BE49-F238E27FC236}">
                  <a16:creationId xmlns:a16="http://schemas.microsoft.com/office/drawing/2014/main" id="{E159D505-511F-F019-8C09-31271A65B3A2}"/>
                </a:ext>
              </a:extLst>
            </p:cNvPr>
            <p:cNvSpPr/>
            <p:nvPr/>
          </p:nvSpPr>
          <p:spPr>
            <a:xfrm>
              <a:off x="3012885" y="1955994"/>
              <a:ext cx="2928073" cy="33855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65000"/>
                      <a:lumOff val="35000"/>
                    </a:schemeClr>
                  </a:solidFill>
                  <a:latin typeface="Heebo" pitchFamily="2" charset="-79"/>
                  <a:ea typeface="Tahoma"/>
                  <a:cs typeface="Heebo" pitchFamily="2" charset="-79"/>
                </a:rPr>
                <a:t>פעילויות השגרה אצלנו (השכמה, השכבה, ארוחות וכו׳) מלוות פעמים רבות במתחים ולחץ</a:t>
              </a:r>
            </a:p>
          </p:txBody>
        </p:sp>
        <p:sp>
          <p:nvSpPr>
            <p:cNvPr id="55" name="מלבן 4">
              <a:extLst>
                <a:ext uri="{FF2B5EF4-FFF2-40B4-BE49-F238E27FC236}">
                  <a16:creationId xmlns:a16="http://schemas.microsoft.com/office/drawing/2014/main" id="{79C20606-12E4-DC14-2AAD-7672A1792256}"/>
                </a:ext>
              </a:extLst>
            </p:cNvPr>
            <p:cNvSpPr/>
            <p:nvPr/>
          </p:nvSpPr>
          <p:spPr>
            <a:xfrm>
              <a:off x="3012885" y="2279567"/>
              <a:ext cx="4462622"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65000"/>
                      <a:lumOff val="35000"/>
                    </a:schemeClr>
                  </a:solidFill>
                  <a:latin typeface="Heebo" pitchFamily="2" charset="-79"/>
                  <a:ea typeface="Tahoma"/>
                  <a:cs typeface="Heebo" pitchFamily="2" charset="-79"/>
                </a:rPr>
                <a:t>אני בטוח/ה ביכולות שלי כהורה </a:t>
              </a:r>
            </a:p>
          </p:txBody>
        </p:sp>
        <p:sp>
          <p:nvSpPr>
            <p:cNvPr id="56" name="מלבן 4">
              <a:extLst>
                <a:ext uri="{FF2B5EF4-FFF2-40B4-BE49-F238E27FC236}">
                  <a16:creationId xmlns:a16="http://schemas.microsoft.com/office/drawing/2014/main" id="{6F9DE8BF-9D6A-5EFF-DA5D-CF6870990E64}"/>
                </a:ext>
              </a:extLst>
            </p:cNvPr>
            <p:cNvSpPr/>
            <p:nvPr/>
          </p:nvSpPr>
          <p:spPr>
            <a:xfrm>
              <a:off x="3012885" y="2519228"/>
              <a:ext cx="4462622"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65000"/>
                      <a:lumOff val="35000"/>
                    </a:schemeClr>
                  </a:solidFill>
                  <a:latin typeface="Heebo" pitchFamily="2" charset="-79"/>
                  <a:ea typeface="Tahoma"/>
                  <a:cs typeface="Heebo" pitchFamily="2" charset="-79"/>
                </a:rPr>
                <a:t>אני יודע/ת כיצד להתמודד היטב בעת משברים יומיומיים עם התינוק/ת שלי</a:t>
              </a:r>
            </a:p>
          </p:txBody>
        </p:sp>
        <p:sp>
          <p:nvSpPr>
            <p:cNvPr id="57" name="מלבן 4">
              <a:extLst>
                <a:ext uri="{FF2B5EF4-FFF2-40B4-BE49-F238E27FC236}">
                  <a16:creationId xmlns:a16="http://schemas.microsoft.com/office/drawing/2014/main" id="{9C622702-AFCB-D0EE-1484-660B4D115086}"/>
                </a:ext>
              </a:extLst>
            </p:cNvPr>
            <p:cNvSpPr/>
            <p:nvPr/>
          </p:nvSpPr>
          <p:spPr>
            <a:xfrm>
              <a:off x="3012885" y="2758889"/>
              <a:ext cx="4462622"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65000"/>
                      <a:lumOff val="35000"/>
                    </a:schemeClr>
                  </a:solidFill>
                  <a:latin typeface="Heebo" pitchFamily="2" charset="-79"/>
                  <a:ea typeface="Tahoma"/>
                  <a:cs typeface="Heebo" pitchFamily="2" charset="-79"/>
                </a:rPr>
                <a:t>בדרך כלל אני מרגיש/ה סיפוק מההורות שלי</a:t>
              </a:r>
            </a:p>
          </p:txBody>
        </p:sp>
        <p:sp>
          <p:nvSpPr>
            <p:cNvPr id="58" name="מלבן 4">
              <a:extLst>
                <a:ext uri="{FF2B5EF4-FFF2-40B4-BE49-F238E27FC236}">
                  <a16:creationId xmlns:a16="http://schemas.microsoft.com/office/drawing/2014/main" id="{E724B928-F66F-20B1-6A5D-A15BD273A689}"/>
                </a:ext>
              </a:extLst>
            </p:cNvPr>
            <p:cNvSpPr/>
            <p:nvPr/>
          </p:nvSpPr>
          <p:spPr>
            <a:xfrm>
              <a:off x="3012885" y="2998550"/>
              <a:ext cx="4462622"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65000"/>
                      <a:lumOff val="35000"/>
                    </a:schemeClr>
                  </a:solidFill>
                  <a:latin typeface="Heebo" pitchFamily="2" charset="-79"/>
                  <a:ea typeface="Tahoma"/>
                  <a:cs typeface="Heebo" pitchFamily="2" charset="-79"/>
                </a:rPr>
                <a:t>יש לי כלים טובים, שיטות או רעיונות להרגעת התינוק/ת שלי </a:t>
              </a:r>
            </a:p>
          </p:txBody>
        </p:sp>
        <p:sp>
          <p:nvSpPr>
            <p:cNvPr id="79" name="מלבן 4">
              <a:extLst>
                <a:ext uri="{FF2B5EF4-FFF2-40B4-BE49-F238E27FC236}">
                  <a16:creationId xmlns:a16="http://schemas.microsoft.com/office/drawing/2014/main" id="{1A0A1CEE-2A73-D09A-2AC5-FF5F4A1E2A85}"/>
                </a:ext>
              </a:extLst>
            </p:cNvPr>
            <p:cNvSpPr/>
            <p:nvPr/>
          </p:nvSpPr>
          <p:spPr>
            <a:xfrm>
              <a:off x="3012885" y="3238211"/>
              <a:ext cx="3204427"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65000"/>
                      <a:lumOff val="35000"/>
                    </a:schemeClr>
                  </a:solidFill>
                  <a:latin typeface="Heebo" pitchFamily="2" charset="-79"/>
                  <a:ea typeface="Tahoma"/>
                  <a:cs typeface="Heebo" pitchFamily="2" charset="-79"/>
                </a:rPr>
                <a:t>יש לי כלים טובים , שיטות או רעיונות ליצירת אווירה חיובית במשפחה</a:t>
              </a:r>
            </a:p>
          </p:txBody>
        </p:sp>
      </p:grpSp>
    </p:spTree>
    <p:extLst>
      <p:ext uri="{BB962C8B-B14F-4D97-AF65-F5344CB8AC3E}">
        <p14:creationId xmlns:p14="http://schemas.microsoft.com/office/powerpoint/2010/main" val="4226601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27DD658E-EFED-3BCB-954D-DA30A0D1065A}"/>
              </a:ext>
            </a:extLst>
          </p:cNvPr>
          <p:cNvPicPr>
            <a:picLocks noChangeAspect="1"/>
          </p:cNvPicPr>
          <p:nvPr/>
        </p:nvPicPr>
        <p:blipFill>
          <a:blip r:embed="rId3"/>
          <a:stretch>
            <a:fillRect/>
          </a:stretch>
        </p:blipFill>
        <p:spPr>
          <a:xfrm>
            <a:off x="211599" y="4781440"/>
            <a:ext cx="4017103" cy="1891926"/>
          </a:xfrm>
          <a:prstGeom prst="rect">
            <a:avLst/>
          </a:prstGeom>
        </p:spPr>
      </p:pic>
      <p:sp>
        <p:nvSpPr>
          <p:cNvPr id="85" name="Rectangle 84">
            <a:extLst>
              <a:ext uri="{FF2B5EF4-FFF2-40B4-BE49-F238E27FC236}">
                <a16:creationId xmlns:a16="http://schemas.microsoft.com/office/drawing/2014/main" id="{6C56877C-9C83-E38F-B2DB-9337C0FFA107}"/>
              </a:ext>
            </a:extLst>
          </p:cNvPr>
          <p:cNvSpPr/>
          <p:nvPr/>
        </p:nvSpPr>
        <p:spPr>
          <a:xfrm>
            <a:off x="4932901" y="-13489"/>
            <a:ext cx="7259099" cy="68650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98" name="Rounded Rectangle 97">
            <a:extLst>
              <a:ext uri="{FF2B5EF4-FFF2-40B4-BE49-F238E27FC236}">
                <a16:creationId xmlns:a16="http://schemas.microsoft.com/office/drawing/2014/main" id="{FDAF2049-90D4-2CF9-5823-5C6F585B4650}"/>
              </a:ext>
            </a:extLst>
          </p:cNvPr>
          <p:cNvSpPr/>
          <p:nvPr/>
        </p:nvSpPr>
        <p:spPr>
          <a:xfrm>
            <a:off x="5194224" y="623825"/>
            <a:ext cx="6691532" cy="1437222"/>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9" name="Rounded Rectangle 98">
            <a:extLst>
              <a:ext uri="{FF2B5EF4-FFF2-40B4-BE49-F238E27FC236}">
                <a16:creationId xmlns:a16="http://schemas.microsoft.com/office/drawing/2014/main" id="{16DC272C-3797-D8B6-8294-5EEF142A72F3}"/>
              </a:ext>
            </a:extLst>
          </p:cNvPr>
          <p:cNvSpPr/>
          <p:nvPr/>
        </p:nvSpPr>
        <p:spPr>
          <a:xfrm>
            <a:off x="5194224" y="2150030"/>
            <a:ext cx="6691532" cy="603948"/>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0" name="Rounded Rectangle 99">
            <a:extLst>
              <a:ext uri="{FF2B5EF4-FFF2-40B4-BE49-F238E27FC236}">
                <a16:creationId xmlns:a16="http://schemas.microsoft.com/office/drawing/2014/main" id="{133751CE-E630-E56F-3CC1-9A64FAE2F2FA}"/>
              </a:ext>
            </a:extLst>
          </p:cNvPr>
          <p:cNvSpPr/>
          <p:nvPr/>
        </p:nvSpPr>
        <p:spPr>
          <a:xfrm>
            <a:off x="5194224" y="2842961"/>
            <a:ext cx="6691532" cy="603948"/>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1" name="Rounded Rectangle 100">
            <a:extLst>
              <a:ext uri="{FF2B5EF4-FFF2-40B4-BE49-F238E27FC236}">
                <a16:creationId xmlns:a16="http://schemas.microsoft.com/office/drawing/2014/main" id="{07247F59-F05A-084D-2DEF-DD83C0F3BC62}"/>
              </a:ext>
            </a:extLst>
          </p:cNvPr>
          <p:cNvSpPr/>
          <p:nvPr/>
        </p:nvSpPr>
        <p:spPr>
          <a:xfrm>
            <a:off x="5194224" y="3535892"/>
            <a:ext cx="6691532" cy="1132515"/>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2" name="Rounded Rectangle 101">
            <a:extLst>
              <a:ext uri="{FF2B5EF4-FFF2-40B4-BE49-F238E27FC236}">
                <a16:creationId xmlns:a16="http://schemas.microsoft.com/office/drawing/2014/main" id="{01B474E3-8B31-6181-D1E6-B39ABB6B2DC1}"/>
              </a:ext>
            </a:extLst>
          </p:cNvPr>
          <p:cNvSpPr/>
          <p:nvPr/>
        </p:nvSpPr>
        <p:spPr>
          <a:xfrm>
            <a:off x="5194224" y="4757390"/>
            <a:ext cx="6691532" cy="983983"/>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3" name="Rounded Rectangle 102">
            <a:extLst>
              <a:ext uri="{FF2B5EF4-FFF2-40B4-BE49-F238E27FC236}">
                <a16:creationId xmlns:a16="http://schemas.microsoft.com/office/drawing/2014/main" id="{888A9BDA-396C-74F0-018B-C9DAD6D6F98F}"/>
              </a:ext>
            </a:extLst>
          </p:cNvPr>
          <p:cNvSpPr/>
          <p:nvPr/>
        </p:nvSpPr>
        <p:spPr>
          <a:xfrm>
            <a:off x="5194224" y="5830355"/>
            <a:ext cx="6691532" cy="668030"/>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7AD14276-3548-E911-5E99-64256A3887F6}"/>
              </a:ext>
            </a:extLst>
          </p:cNvPr>
          <p:cNvSpPr txBox="1"/>
          <p:nvPr/>
        </p:nvSpPr>
        <p:spPr>
          <a:xfrm>
            <a:off x="4329370" y="100605"/>
            <a:ext cx="7555457"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rPr>
              <a:t>מעגלי תמיכה ושייכות חברתית-קהילתית </a:t>
            </a:r>
            <a:endParaRPr lang="he-IL" sz="2800" b="1">
              <a:solidFill>
                <a:srgbClr val="40A8AD"/>
              </a:solidFill>
              <a:latin typeface="Heebo" pitchFamily="2" charset="-79"/>
              <a:ea typeface="Tahoma" pitchFamily="34" charset="0"/>
              <a:cs typeface="Heebo" pitchFamily="2" charset="-79"/>
            </a:endParaRPr>
          </a:p>
        </p:txBody>
      </p:sp>
      <p:sp>
        <p:nvSpPr>
          <p:cNvPr id="19" name="TextBox 18">
            <a:extLst>
              <a:ext uri="{FF2B5EF4-FFF2-40B4-BE49-F238E27FC236}">
                <a16:creationId xmlns:a16="http://schemas.microsoft.com/office/drawing/2014/main" id="{558174A2-AE93-A5CD-EBE3-92A3B4E8D264}"/>
              </a:ext>
            </a:extLst>
          </p:cNvPr>
          <p:cNvSpPr txBox="1"/>
          <p:nvPr/>
        </p:nvSpPr>
        <p:spPr>
          <a:xfrm>
            <a:off x="4727101" y="6562923"/>
            <a:ext cx="7219950" cy="369332"/>
          </a:xfrm>
          <a:prstGeom prst="rect">
            <a:avLst/>
          </a:prstGeom>
          <a:noFill/>
        </p:spPr>
        <p:txBody>
          <a:bodyPr wrap="square" rtlCol="1">
            <a:spAutoFit/>
          </a:bodyPr>
          <a:lstStyle/>
          <a:p>
            <a:pPr algn="r" rtl="1"/>
            <a:r>
              <a:rPr lang="he-IL" sz="900">
                <a:latin typeface="Heebo" pitchFamily="2" charset="-79"/>
                <a:ea typeface="Tahoma" panose="020B0604030504040204" pitchFamily="34" charset="0"/>
                <a:cs typeface="Heebo" pitchFamily="2" charset="-79"/>
              </a:rPr>
              <a:t>*בפגייה נוסח: את מי את/ה </a:t>
            </a:r>
            <a:r>
              <a:rPr lang="he-IL" sz="900" err="1">
                <a:latin typeface="Heebo" pitchFamily="2" charset="-79"/>
                <a:ea typeface="Tahoma" panose="020B0604030504040204" pitchFamily="34" charset="0"/>
                <a:cs typeface="Heebo" pitchFamily="2" charset="-79"/>
              </a:rPr>
              <a:t>משתפ</a:t>
            </a:r>
            <a:r>
              <a:rPr lang="he-IL" sz="900">
                <a:latin typeface="Heebo" pitchFamily="2" charset="-79"/>
                <a:ea typeface="Tahoma" panose="020B0604030504040204" pitchFamily="34" charset="0"/>
                <a:cs typeface="Heebo" pitchFamily="2" charset="-79"/>
              </a:rPr>
              <a:t>/ת ו/או עם מי את/ה </a:t>
            </a:r>
            <a:r>
              <a:rPr lang="he-IL" sz="900" err="1">
                <a:latin typeface="Heebo" pitchFamily="2" charset="-79"/>
                <a:ea typeface="Tahoma" panose="020B0604030504040204" pitchFamily="34" charset="0"/>
                <a:cs typeface="Heebo" pitchFamily="2" charset="-79"/>
              </a:rPr>
              <a:t>מתייעצ</a:t>
            </a:r>
            <a:r>
              <a:rPr lang="he-IL" sz="900">
                <a:latin typeface="Heebo" pitchFamily="2" charset="-79"/>
                <a:ea typeface="Tahoma" panose="020B0604030504040204" pitchFamily="34" charset="0"/>
                <a:cs typeface="Heebo" pitchFamily="2" charset="-79"/>
              </a:rPr>
              <a:t>/ת בנוגע לתחושותיך כהורה בימים אלו?</a:t>
            </a:r>
          </a:p>
          <a:p>
            <a:pPr algn="r" rtl="1"/>
            <a:r>
              <a:rPr lang="he-IL" sz="900">
                <a:latin typeface="Heebo" pitchFamily="2" charset="-79"/>
                <a:ea typeface="Tahoma" panose="020B0604030504040204" pitchFamily="34" charset="0"/>
                <a:cs typeface="Heebo" pitchFamily="2" charset="-79"/>
              </a:rPr>
              <a:t>**נשאל רק בפגייה</a:t>
            </a:r>
          </a:p>
        </p:txBody>
      </p:sp>
      <p:sp>
        <p:nvSpPr>
          <p:cNvPr id="63" name="Freeform 62">
            <a:extLst>
              <a:ext uri="{FF2B5EF4-FFF2-40B4-BE49-F238E27FC236}">
                <a16:creationId xmlns:a16="http://schemas.microsoft.com/office/drawing/2014/main" id="{65FEA365-65FA-C828-301E-6AED1107066A}"/>
              </a:ext>
            </a:extLst>
          </p:cNvPr>
          <p:cNvSpPr/>
          <p:nvPr/>
        </p:nvSpPr>
        <p:spPr>
          <a:xfrm>
            <a:off x="1413609" y="5144289"/>
            <a:ext cx="2815093" cy="1722300"/>
          </a:xfrm>
          <a:custGeom>
            <a:avLst/>
            <a:gdLst>
              <a:gd name="connsiteX0" fmla="*/ 153769 w 2815093"/>
              <a:gd name="connsiteY0" fmla="*/ 606490 h 1722300"/>
              <a:gd name="connsiteX1" fmla="*/ 1093951 w 2815093"/>
              <a:gd name="connsiteY1" fmla="*/ 251121 h 1722300"/>
              <a:gd name="connsiteX2" fmla="*/ 2564148 w 2815093"/>
              <a:gd name="connsiteY2" fmla="*/ 1722300 h 1722300"/>
              <a:gd name="connsiteX3" fmla="*/ 2815094 w 2815093"/>
              <a:gd name="connsiteY3" fmla="*/ 1722300 h 1722300"/>
              <a:gd name="connsiteX4" fmla="*/ 1093951 w 2815093"/>
              <a:gd name="connsiteY4" fmla="*/ 7 h 1722300"/>
              <a:gd name="connsiteX5" fmla="*/ 0 w 2815093"/>
              <a:gd name="connsiteY5" fmla="*/ 410015 h 1722300"/>
              <a:gd name="connsiteX6" fmla="*/ 153769 w 2815093"/>
              <a:gd name="connsiteY6" fmla="*/ 606576 h 17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5093" h="1722300">
                <a:moveTo>
                  <a:pt x="153769" y="606490"/>
                </a:moveTo>
                <a:cubicBezTo>
                  <a:pt x="415791" y="381527"/>
                  <a:pt x="747732" y="249995"/>
                  <a:pt x="1093951" y="251121"/>
                </a:cubicBezTo>
                <a:cubicBezTo>
                  <a:pt x="1853279" y="253545"/>
                  <a:pt x="2526506" y="893452"/>
                  <a:pt x="2564148" y="1722300"/>
                </a:cubicBezTo>
                <a:lnTo>
                  <a:pt x="2815094" y="1722300"/>
                </a:lnTo>
                <a:cubicBezTo>
                  <a:pt x="2773212" y="752915"/>
                  <a:pt x="1985068" y="2605"/>
                  <a:pt x="1093951" y="7"/>
                </a:cubicBezTo>
                <a:cubicBezTo>
                  <a:pt x="691140" y="-1205"/>
                  <a:pt x="305375" y="150502"/>
                  <a:pt x="0" y="410015"/>
                </a:cubicBezTo>
                <a:lnTo>
                  <a:pt x="153769" y="606576"/>
                </a:lnTo>
              </a:path>
            </a:pathLst>
          </a:custGeom>
          <a:solidFill>
            <a:srgbClr val="379298"/>
          </a:solidFill>
          <a:ln w="0" cap="flat">
            <a:noFill/>
            <a:prstDash val="solid"/>
            <a:miter/>
          </a:ln>
        </p:spPr>
        <p:txBody>
          <a:bodyPr rtlCol="0" anchor="ctr"/>
          <a:lstStyle/>
          <a:p>
            <a:endParaRPr lang="en-IL"/>
          </a:p>
        </p:txBody>
      </p:sp>
      <p:grpSp>
        <p:nvGrpSpPr>
          <p:cNvPr id="64" name="Graphic 60">
            <a:extLst>
              <a:ext uri="{FF2B5EF4-FFF2-40B4-BE49-F238E27FC236}">
                <a16:creationId xmlns:a16="http://schemas.microsoft.com/office/drawing/2014/main" id="{175932B1-A85A-0FB2-124F-48E5F6A69AB3}"/>
              </a:ext>
            </a:extLst>
          </p:cNvPr>
          <p:cNvGrpSpPr/>
          <p:nvPr/>
        </p:nvGrpSpPr>
        <p:grpSpPr>
          <a:xfrm>
            <a:off x="786330" y="5554304"/>
            <a:ext cx="781047" cy="1312285"/>
            <a:chOff x="837385" y="5554304"/>
            <a:chExt cx="781047" cy="1312285"/>
          </a:xfrm>
        </p:grpSpPr>
        <p:sp>
          <p:nvSpPr>
            <p:cNvPr id="65" name="Freeform 64">
              <a:extLst>
                <a:ext uri="{FF2B5EF4-FFF2-40B4-BE49-F238E27FC236}">
                  <a16:creationId xmlns:a16="http://schemas.microsoft.com/office/drawing/2014/main" id="{697B0E4A-3CBC-35B9-2CBF-EC2FE6FDBA72}"/>
                </a:ext>
              </a:extLst>
            </p:cNvPr>
            <p:cNvSpPr/>
            <p:nvPr/>
          </p:nvSpPr>
          <p:spPr>
            <a:xfrm>
              <a:off x="837385" y="6536591"/>
              <a:ext cx="280886" cy="329997"/>
            </a:xfrm>
            <a:custGeom>
              <a:avLst/>
              <a:gdLst>
                <a:gd name="connsiteX0" fmla="*/ 280886 w 280886"/>
                <a:gd name="connsiteY0" fmla="*/ 33857 h 329997"/>
                <a:gd name="connsiteX1" fmla="*/ 250946 w 280886"/>
                <a:gd name="connsiteY1" fmla="*/ 329998 h 329997"/>
                <a:gd name="connsiteX2" fmla="*/ 0 w 280886"/>
                <a:gd name="connsiteY2" fmla="*/ 329998 h 329997"/>
                <a:gd name="connsiteX3" fmla="*/ 31671 w 280886"/>
                <a:gd name="connsiteY3" fmla="*/ 0 h 329997"/>
              </a:gdLst>
              <a:ahLst/>
              <a:cxnLst>
                <a:cxn ang="0">
                  <a:pos x="connsiteX0" y="connsiteY0"/>
                </a:cxn>
                <a:cxn ang="0">
                  <a:pos x="connsiteX1" y="connsiteY1"/>
                </a:cxn>
                <a:cxn ang="0">
                  <a:pos x="connsiteX2" y="connsiteY2"/>
                </a:cxn>
                <a:cxn ang="0">
                  <a:pos x="connsiteX3" y="connsiteY3"/>
                </a:cxn>
              </a:cxnLst>
              <a:rect l="l" t="t" r="r" b="b"/>
              <a:pathLst>
                <a:path w="280886" h="329997">
                  <a:moveTo>
                    <a:pt x="280886" y="33857"/>
                  </a:moveTo>
                  <a:cubicBezTo>
                    <a:pt x="261243" y="129540"/>
                    <a:pt x="250946" y="228600"/>
                    <a:pt x="250946" y="329998"/>
                  </a:cubicBezTo>
                  <a:lnTo>
                    <a:pt x="0" y="329998"/>
                  </a:lnTo>
                  <a:cubicBezTo>
                    <a:pt x="0" y="217170"/>
                    <a:pt x="10903" y="106853"/>
                    <a:pt x="31671" y="0"/>
                  </a:cubicBezTo>
                </a:path>
              </a:pathLst>
            </a:custGeom>
            <a:solidFill>
              <a:srgbClr val="E7B2CA"/>
            </a:solidFill>
            <a:ln w="0" cap="flat">
              <a:noFill/>
              <a:prstDash val="solid"/>
              <a:miter/>
            </a:ln>
          </p:spPr>
          <p:txBody>
            <a:bodyPr rtlCol="0" anchor="ctr"/>
            <a:lstStyle/>
            <a:p>
              <a:endParaRPr lang="en-IL"/>
            </a:p>
          </p:txBody>
        </p:sp>
        <p:sp>
          <p:nvSpPr>
            <p:cNvPr id="66" name="Freeform 65">
              <a:extLst>
                <a:ext uri="{FF2B5EF4-FFF2-40B4-BE49-F238E27FC236}">
                  <a16:creationId xmlns:a16="http://schemas.microsoft.com/office/drawing/2014/main" id="{BDC1E1C0-D088-D1E8-46E2-E01CA977D4E2}"/>
                </a:ext>
              </a:extLst>
            </p:cNvPr>
            <p:cNvSpPr/>
            <p:nvPr/>
          </p:nvSpPr>
          <p:spPr>
            <a:xfrm>
              <a:off x="869143" y="5975569"/>
              <a:ext cx="452048" cy="594966"/>
            </a:xfrm>
            <a:custGeom>
              <a:avLst/>
              <a:gdLst>
                <a:gd name="connsiteX0" fmla="*/ 452049 w 452048"/>
                <a:gd name="connsiteY0" fmla="*/ 118110 h 594966"/>
                <a:gd name="connsiteX1" fmla="*/ 249129 w 452048"/>
                <a:gd name="connsiteY1" fmla="*/ 594966 h 594966"/>
                <a:gd name="connsiteX2" fmla="*/ 0 w 452048"/>
                <a:gd name="connsiteY2" fmla="*/ 561109 h 594966"/>
                <a:gd name="connsiteX3" fmla="*/ 231995 w 452048"/>
                <a:gd name="connsiteY3" fmla="*/ 0 h 594966"/>
              </a:gdLst>
              <a:ahLst/>
              <a:cxnLst>
                <a:cxn ang="0">
                  <a:pos x="connsiteX0" y="connsiteY0"/>
                </a:cxn>
                <a:cxn ang="0">
                  <a:pos x="connsiteX1" y="connsiteY1"/>
                </a:cxn>
                <a:cxn ang="0">
                  <a:pos x="connsiteX2" y="connsiteY2"/>
                </a:cxn>
                <a:cxn ang="0">
                  <a:pos x="connsiteX3" y="connsiteY3"/>
                </a:cxn>
              </a:cxnLst>
              <a:rect l="l" t="t" r="r" b="b"/>
              <a:pathLst>
                <a:path w="452048" h="594966">
                  <a:moveTo>
                    <a:pt x="452049" y="118110"/>
                  </a:moveTo>
                  <a:cubicBezTo>
                    <a:pt x="360843" y="260985"/>
                    <a:pt x="291184" y="421351"/>
                    <a:pt x="249129" y="594966"/>
                  </a:cubicBezTo>
                  <a:cubicBezTo>
                    <a:pt x="166057" y="583709"/>
                    <a:pt x="82985" y="572366"/>
                    <a:pt x="0" y="561109"/>
                  </a:cubicBezTo>
                  <a:cubicBezTo>
                    <a:pt x="46987" y="357187"/>
                    <a:pt x="126684" y="168419"/>
                    <a:pt x="231995" y="0"/>
                  </a:cubicBezTo>
                </a:path>
              </a:pathLst>
            </a:custGeom>
            <a:solidFill>
              <a:schemeClr val="bg1">
                <a:lumMod val="85000"/>
              </a:schemeClr>
            </a:solidFill>
            <a:ln w="0" cap="flat">
              <a:noFill/>
              <a:prstDash val="solid"/>
              <a:miter/>
            </a:ln>
          </p:spPr>
          <p:txBody>
            <a:bodyPr rtlCol="0" anchor="ctr"/>
            <a:lstStyle/>
            <a:p>
              <a:endParaRPr lang="en-IL"/>
            </a:p>
          </p:txBody>
        </p:sp>
        <p:sp>
          <p:nvSpPr>
            <p:cNvPr id="67" name="Freeform 66">
              <a:extLst>
                <a:ext uri="{FF2B5EF4-FFF2-40B4-BE49-F238E27FC236}">
                  <a16:creationId xmlns:a16="http://schemas.microsoft.com/office/drawing/2014/main" id="{833E3119-0114-8DE7-9DA1-131EF94BA8F7}"/>
                </a:ext>
              </a:extLst>
            </p:cNvPr>
            <p:cNvSpPr/>
            <p:nvPr/>
          </p:nvSpPr>
          <p:spPr>
            <a:xfrm>
              <a:off x="1101052" y="5554304"/>
              <a:ext cx="517381" cy="539374"/>
            </a:xfrm>
            <a:custGeom>
              <a:avLst/>
              <a:gdLst>
                <a:gd name="connsiteX0" fmla="*/ 517381 w 517381"/>
                <a:gd name="connsiteY0" fmla="*/ 196475 h 539374"/>
                <a:gd name="connsiteX1" fmla="*/ 220140 w 517381"/>
                <a:gd name="connsiteY1" fmla="*/ 539375 h 539374"/>
                <a:gd name="connsiteX2" fmla="*/ 0 w 517381"/>
                <a:gd name="connsiteY2" fmla="*/ 421265 h 539374"/>
                <a:gd name="connsiteX3" fmla="*/ 363525 w 517381"/>
                <a:gd name="connsiteY3" fmla="*/ 0 h 539374"/>
                <a:gd name="connsiteX4" fmla="*/ 517295 w 517381"/>
                <a:gd name="connsiteY4" fmla="*/ 196561 h 53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1" h="539374">
                  <a:moveTo>
                    <a:pt x="517381" y="196475"/>
                  </a:moveTo>
                  <a:cubicBezTo>
                    <a:pt x="403590" y="294236"/>
                    <a:pt x="302952" y="409575"/>
                    <a:pt x="220140" y="539375"/>
                  </a:cubicBezTo>
                  <a:lnTo>
                    <a:pt x="0" y="421265"/>
                  </a:lnTo>
                  <a:cubicBezTo>
                    <a:pt x="100119" y="260985"/>
                    <a:pt x="223342" y="119149"/>
                    <a:pt x="363525" y="0"/>
                  </a:cubicBezTo>
                  <a:lnTo>
                    <a:pt x="517295" y="196561"/>
                  </a:lnTo>
                  <a:close/>
                </a:path>
              </a:pathLst>
            </a:custGeom>
            <a:solidFill>
              <a:srgbClr val="B3ECED"/>
            </a:solidFill>
            <a:ln w="0" cap="flat">
              <a:noFill/>
              <a:prstDash val="solid"/>
              <a:miter/>
            </a:ln>
          </p:spPr>
          <p:txBody>
            <a:bodyPr rtlCol="0" anchor="ctr"/>
            <a:lstStyle/>
            <a:p>
              <a:endParaRPr lang="en-IL"/>
            </a:p>
          </p:txBody>
        </p:sp>
      </p:grpSp>
      <p:sp>
        <p:nvSpPr>
          <p:cNvPr id="68" name="Freeform 67">
            <a:extLst>
              <a:ext uri="{FF2B5EF4-FFF2-40B4-BE49-F238E27FC236}">
                <a16:creationId xmlns:a16="http://schemas.microsoft.com/office/drawing/2014/main" id="{875ACD19-23F1-27BC-6B05-72A9185E10B8}"/>
              </a:ext>
            </a:extLst>
          </p:cNvPr>
          <p:cNvSpPr/>
          <p:nvPr/>
        </p:nvSpPr>
        <p:spPr>
          <a:xfrm>
            <a:off x="1413609" y="5144289"/>
            <a:ext cx="1812175" cy="606489"/>
          </a:xfrm>
          <a:custGeom>
            <a:avLst/>
            <a:gdLst>
              <a:gd name="connsiteX0" fmla="*/ 1812176 w 1812175"/>
              <a:gd name="connsiteY0" fmla="*/ 170418 h 606489"/>
              <a:gd name="connsiteX1" fmla="*/ 1093951 w 1812175"/>
              <a:gd name="connsiteY1" fmla="*/ 7 h 606489"/>
              <a:gd name="connsiteX2" fmla="*/ 0 w 1812175"/>
              <a:gd name="connsiteY2" fmla="*/ 409929 h 606489"/>
              <a:gd name="connsiteX3" fmla="*/ 153769 w 1812175"/>
              <a:gd name="connsiteY3" fmla="*/ 606490 h 606489"/>
              <a:gd name="connsiteX4" fmla="*/ 1093951 w 1812175"/>
              <a:gd name="connsiteY4" fmla="*/ 251121 h 606489"/>
              <a:gd name="connsiteX5" fmla="*/ 1689385 w 1812175"/>
              <a:gd name="connsiteY5" fmla="*/ 388541 h 606489"/>
              <a:gd name="connsiteX6" fmla="*/ 1812176 w 1812175"/>
              <a:gd name="connsiteY6" fmla="*/ 170418 h 6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175" h="606489">
                <a:moveTo>
                  <a:pt x="1812176" y="170418"/>
                </a:moveTo>
                <a:cubicBezTo>
                  <a:pt x="1590824" y="61573"/>
                  <a:pt x="1346541" y="700"/>
                  <a:pt x="1093951" y="7"/>
                </a:cubicBezTo>
                <a:cubicBezTo>
                  <a:pt x="691140" y="-1205"/>
                  <a:pt x="305375" y="150502"/>
                  <a:pt x="0" y="409929"/>
                </a:cubicBezTo>
                <a:lnTo>
                  <a:pt x="153769" y="606490"/>
                </a:lnTo>
                <a:cubicBezTo>
                  <a:pt x="415791" y="381527"/>
                  <a:pt x="747732" y="249995"/>
                  <a:pt x="1093951" y="251121"/>
                </a:cubicBezTo>
                <a:cubicBezTo>
                  <a:pt x="1302755" y="251814"/>
                  <a:pt x="1504983" y="300737"/>
                  <a:pt x="1689385" y="388541"/>
                </a:cubicBezTo>
                <a:lnTo>
                  <a:pt x="1812176" y="170418"/>
                </a:lnTo>
                <a:close/>
              </a:path>
            </a:pathLst>
          </a:custGeom>
          <a:solidFill>
            <a:srgbClr val="44BAC2"/>
          </a:solidFill>
          <a:ln w="0" cap="flat">
            <a:noFill/>
            <a:prstDash val="solid"/>
            <a:miter/>
          </a:ln>
        </p:spPr>
        <p:txBody>
          <a:bodyPr rtlCol="0" anchor="ctr"/>
          <a:lstStyle/>
          <a:p>
            <a:endParaRPr lang="en-IL">
              <a:solidFill>
                <a:schemeClr val="bg1">
                  <a:lumMod val="50000"/>
                </a:schemeClr>
              </a:solidFill>
            </a:endParaRPr>
          </a:p>
        </p:txBody>
      </p:sp>
      <p:sp>
        <p:nvSpPr>
          <p:cNvPr id="69" name="TextBox 68">
            <a:extLst>
              <a:ext uri="{FF2B5EF4-FFF2-40B4-BE49-F238E27FC236}">
                <a16:creationId xmlns:a16="http://schemas.microsoft.com/office/drawing/2014/main" id="{7528FB67-85CB-A649-0F0B-061A67B01E31}"/>
              </a:ext>
            </a:extLst>
          </p:cNvPr>
          <p:cNvSpPr txBox="1"/>
          <p:nvPr/>
        </p:nvSpPr>
        <p:spPr>
          <a:xfrm>
            <a:off x="3760148" y="5081134"/>
            <a:ext cx="569222" cy="253916"/>
          </a:xfrm>
          <a:prstGeom prst="rect">
            <a:avLst/>
          </a:prstGeom>
          <a:noFill/>
        </p:spPr>
        <p:txBody>
          <a:bodyPr wrap="square" rtlCol="0">
            <a:spAutoFit/>
          </a:bodyPr>
          <a:lstStyle/>
          <a:p>
            <a:pPr algn="ctr"/>
            <a:r>
              <a:rPr lang="en-US" sz="1050" b="1">
                <a:solidFill>
                  <a:schemeClr val="bg1">
                    <a:lumMod val="50000"/>
                  </a:schemeClr>
                </a:solidFill>
                <a:latin typeface="Heebo" pitchFamily="2" charset="-79"/>
                <a:cs typeface="Heebo" pitchFamily="2" charset="-79"/>
              </a:rPr>
              <a:t>42%</a:t>
            </a:r>
            <a:endParaRPr lang="en-IL" sz="1050" b="1">
              <a:solidFill>
                <a:schemeClr val="bg1">
                  <a:lumMod val="50000"/>
                </a:schemeClr>
              </a:solidFill>
              <a:latin typeface="Heebo" pitchFamily="2" charset="-79"/>
              <a:cs typeface="Heebo" pitchFamily="2" charset="-79"/>
            </a:endParaRPr>
          </a:p>
        </p:txBody>
      </p:sp>
      <p:sp>
        <p:nvSpPr>
          <p:cNvPr id="71" name="TextBox 70">
            <a:extLst>
              <a:ext uri="{FF2B5EF4-FFF2-40B4-BE49-F238E27FC236}">
                <a16:creationId xmlns:a16="http://schemas.microsoft.com/office/drawing/2014/main" id="{5B0B0836-FD04-7CA0-6387-09DFCDBD5463}"/>
              </a:ext>
            </a:extLst>
          </p:cNvPr>
          <p:cNvSpPr txBox="1"/>
          <p:nvPr/>
        </p:nvSpPr>
        <p:spPr>
          <a:xfrm>
            <a:off x="1741191" y="4527524"/>
            <a:ext cx="569222" cy="253916"/>
          </a:xfrm>
          <a:prstGeom prst="rect">
            <a:avLst/>
          </a:prstGeom>
          <a:noFill/>
        </p:spPr>
        <p:txBody>
          <a:bodyPr wrap="square" rtlCol="0">
            <a:spAutoFit/>
          </a:bodyPr>
          <a:lstStyle/>
          <a:p>
            <a:pPr algn="ctr"/>
            <a:r>
              <a:rPr lang="en-US" sz="1050" b="1">
                <a:solidFill>
                  <a:schemeClr val="bg1">
                    <a:lumMod val="50000"/>
                  </a:schemeClr>
                </a:solidFill>
                <a:latin typeface="Heebo" pitchFamily="2" charset="-79"/>
                <a:cs typeface="Heebo" pitchFamily="2" charset="-79"/>
              </a:rPr>
              <a:t>32%</a:t>
            </a:r>
            <a:endParaRPr lang="en-IL" sz="1050" b="1">
              <a:solidFill>
                <a:schemeClr val="bg1">
                  <a:lumMod val="50000"/>
                </a:schemeClr>
              </a:solidFill>
              <a:latin typeface="Heebo" pitchFamily="2" charset="-79"/>
              <a:cs typeface="Heebo" pitchFamily="2" charset="-79"/>
            </a:endParaRPr>
          </a:p>
        </p:txBody>
      </p:sp>
      <p:sp>
        <p:nvSpPr>
          <p:cNvPr id="72" name="TextBox 71">
            <a:extLst>
              <a:ext uri="{FF2B5EF4-FFF2-40B4-BE49-F238E27FC236}">
                <a16:creationId xmlns:a16="http://schemas.microsoft.com/office/drawing/2014/main" id="{65C1BF7A-59F1-C5F4-4917-C50C01BB7FF7}"/>
              </a:ext>
            </a:extLst>
          </p:cNvPr>
          <p:cNvSpPr txBox="1"/>
          <p:nvPr/>
        </p:nvSpPr>
        <p:spPr>
          <a:xfrm>
            <a:off x="496673" y="5207946"/>
            <a:ext cx="519463" cy="253916"/>
          </a:xfrm>
          <a:prstGeom prst="rect">
            <a:avLst/>
          </a:prstGeom>
          <a:noFill/>
        </p:spPr>
        <p:txBody>
          <a:bodyPr wrap="square" rtlCol="0">
            <a:spAutoFit/>
          </a:bodyPr>
          <a:lstStyle/>
          <a:p>
            <a:pPr algn="ctr"/>
            <a:r>
              <a:rPr lang="en-US" sz="1050" b="1">
                <a:solidFill>
                  <a:schemeClr val="bg1">
                    <a:lumMod val="50000"/>
                  </a:schemeClr>
                </a:solidFill>
                <a:latin typeface="Heebo" pitchFamily="2" charset="-79"/>
                <a:cs typeface="Heebo" pitchFamily="2" charset="-79"/>
              </a:rPr>
              <a:t>11%</a:t>
            </a:r>
            <a:endParaRPr lang="en-IL" sz="1050" b="1">
              <a:solidFill>
                <a:schemeClr val="bg1">
                  <a:lumMod val="50000"/>
                </a:schemeClr>
              </a:solidFill>
              <a:latin typeface="Heebo" pitchFamily="2" charset="-79"/>
              <a:cs typeface="Heebo" pitchFamily="2" charset="-79"/>
            </a:endParaRPr>
          </a:p>
        </p:txBody>
      </p:sp>
      <p:sp>
        <p:nvSpPr>
          <p:cNvPr id="73" name="TextBox 72">
            <a:extLst>
              <a:ext uri="{FF2B5EF4-FFF2-40B4-BE49-F238E27FC236}">
                <a16:creationId xmlns:a16="http://schemas.microsoft.com/office/drawing/2014/main" id="{9AAC916E-D0C5-669B-4DFB-0E90DE001D44}"/>
              </a:ext>
            </a:extLst>
          </p:cNvPr>
          <p:cNvSpPr txBox="1"/>
          <p:nvPr/>
        </p:nvSpPr>
        <p:spPr>
          <a:xfrm>
            <a:off x="293659" y="5738191"/>
            <a:ext cx="519463" cy="253916"/>
          </a:xfrm>
          <a:prstGeom prst="rect">
            <a:avLst/>
          </a:prstGeom>
          <a:noFill/>
        </p:spPr>
        <p:txBody>
          <a:bodyPr wrap="square" rtlCol="0">
            <a:spAutoFit/>
          </a:bodyPr>
          <a:lstStyle/>
          <a:p>
            <a:pPr algn="ctr"/>
            <a:r>
              <a:rPr lang="en-US" sz="1050" b="1">
                <a:solidFill>
                  <a:schemeClr val="bg1">
                    <a:lumMod val="50000"/>
                  </a:schemeClr>
                </a:solidFill>
                <a:latin typeface="Heebo" pitchFamily="2" charset="-79"/>
                <a:cs typeface="Heebo" pitchFamily="2" charset="-79"/>
              </a:rPr>
              <a:t>11%</a:t>
            </a:r>
            <a:endParaRPr lang="en-IL" sz="1050" b="1">
              <a:solidFill>
                <a:schemeClr val="bg1">
                  <a:lumMod val="50000"/>
                </a:schemeClr>
              </a:solidFill>
              <a:latin typeface="Heebo" pitchFamily="2" charset="-79"/>
              <a:cs typeface="Heebo" pitchFamily="2" charset="-79"/>
            </a:endParaRPr>
          </a:p>
        </p:txBody>
      </p:sp>
      <p:sp>
        <p:nvSpPr>
          <p:cNvPr id="74" name="TextBox 73">
            <a:extLst>
              <a:ext uri="{FF2B5EF4-FFF2-40B4-BE49-F238E27FC236}">
                <a16:creationId xmlns:a16="http://schemas.microsoft.com/office/drawing/2014/main" id="{B62070AE-B4A2-2A92-1A6E-6C23A77549B4}"/>
              </a:ext>
            </a:extLst>
          </p:cNvPr>
          <p:cNvSpPr txBox="1"/>
          <p:nvPr/>
        </p:nvSpPr>
        <p:spPr>
          <a:xfrm>
            <a:off x="130871" y="6244468"/>
            <a:ext cx="519463" cy="253916"/>
          </a:xfrm>
          <a:prstGeom prst="rect">
            <a:avLst/>
          </a:prstGeom>
          <a:noFill/>
        </p:spPr>
        <p:txBody>
          <a:bodyPr wrap="square" rtlCol="0">
            <a:spAutoFit/>
          </a:bodyPr>
          <a:lstStyle/>
          <a:p>
            <a:pPr algn="ctr"/>
            <a:r>
              <a:rPr lang="en-US" sz="1050" b="1">
                <a:solidFill>
                  <a:schemeClr val="bg1">
                    <a:lumMod val="50000"/>
                  </a:schemeClr>
                </a:solidFill>
                <a:latin typeface="Heebo" pitchFamily="2" charset="-79"/>
                <a:cs typeface="Heebo" pitchFamily="2" charset="-79"/>
              </a:rPr>
              <a:t>5%</a:t>
            </a:r>
            <a:endParaRPr lang="en-IL" sz="1050" b="1">
              <a:solidFill>
                <a:schemeClr val="bg1">
                  <a:lumMod val="50000"/>
                </a:schemeClr>
              </a:solidFill>
              <a:latin typeface="Heebo" pitchFamily="2" charset="-79"/>
              <a:cs typeface="Heebo" pitchFamily="2" charset="-79"/>
            </a:endParaRPr>
          </a:p>
        </p:txBody>
      </p:sp>
      <p:sp>
        <p:nvSpPr>
          <p:cNvPr id="76" name="TextBox 75">
            <a:extLst>
              <a:ext uri="{FF2B5EF4-FFF2-40B4-BE49-F238E27FC236}">
                <a16:creationId xmlns:a16="http://schemas.microsoft.com/office/drawing/2014/main" id="{5875BE34-7DD9-1A9B-A361-BC76C75D8EE2}"/>
              </a:ext>
            </a:extLst>
          </p:cNvPr>
          <p:cNvSpPr txBox="1"/>
          <p:nvPr/>
        </p:nvSpPr>
        <p:spPr>
          <a:xfrm>
            <a:off x="1301894" y="5958461"/>
            <a:ext cx="2350652" cy="369332"/>
          </a:xfrm>
          <a:prstGeom prst="rect">
            <a:avLst/>
          </a:prstGeom>
          <a:noFill/>
        </p:spPr>
        <p:txBody>
          <a:bodyPr wrap="square" rtlCol="0">
            <a:spAutoFit/>
          </a:bodyPr>
          <a:lstStyle>
            <a:defPPr>
              <a:defRPr lang="he-IL"/>
            </a:defPPr>
            <a:lvl1pPr algn="ctr">
              <a:defRPr sz="900" b="1">
                <a:solidFill>
                  <a:schemeClr val="tx1">
                    <a:lumMod val="50000"/>
                    <a:lumOff val="50000"/>
                  </a:schemeClr>
                </a:solidFill>
                <a:latin typeface="Heebo" pitchFamily="2" charset="-79"/>
                <a:cs typeface="Heebo" pitchFamily="2" charset="-79"/>
              </a:defRPr>
            </a:lvl1pPr>
          </a:lstStyle>
          <a:p>
            <a:r>
              <a:rPr lang="he-IL"/>
              <a:t>יש לי מעטפת משפחתית/ חברתית תומכת בכל הקשור לטיפול בתינוק/ת שלי </a:t>
            </a:r>
          </a:p>
        </p:txBody>
      </p:sp>
      <p:sp>
        <p:nvSpPr>
          <p:cNvPr id="77" name="מלבן 4">
            <a:extLst>
              <a:ext uri="{FF2B5EF4-FFF2-40B4-BE49-F238E27FC236}">
                <a16:creationId xmlns:a16="http://schemas.microsoft.com/office/drawing/2014/main" id="{5703109B-7A73-8A34-9CC1-E629C2B0F55C}"/>
              </a:ext>
            </a:extLst>
          </p:cNvPr>
          <p:cNvSpPr/>
          <p:nvPr/>
        </p:nvSpPr>
        <p:spPr>
          <a:xfrm>
            <a:off x="5484201" y="5965530"/>
            <a:ext cx="6366448" cy="43088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אחד המרואיינים סיפר שבעקבות ההשתתפות בסדנה הכיר את המרכז הגאה ושמח להיחשף לפעילות המרכז לראשונה. לדבריו, כבר סימן לעצמו כל מיני פעילויות רלוונטיות למשפחתו. </a:t>
            </a:r>
          </a:p>
        </p:txBody>
      </p:sp>
      <p:sp>
        <p:nvSpPr>
          <p:cNvPr id="78" name="מלבן 4">
            <a:extLst>
              <a:ext uri="{FF2B5EF4-FFF2-40B4-BE49-F238E27FC236}">
                <a16:creationId xmlns:a16="http://schemas.microsoft.com/office/drawing/2014/main" id="{4831940E-814E-36CB-CE68-C73D6B26FA08}"/>
              </a:ext>
            </a:extLst>
          </p:cNvPr>
          <p:cNvSpPr/>
          <p:nvPr/>
        </p:nvSpPr>
        <p:spPr>
          <a:xfrm>
            <a:off x="8731667" y="4907074"/>
            <a:ext cx="3118982" cy="76944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בראיונות המשתתפים סיפרו על הערך המוסף שבחוויה הקבוצתית- למרות שההיכרויות לא הניבו קשרים לאחר הסדנה, נראה כי </a:t>
            </a:r>
            <a:r>
              <a:rPr lang="he-IL" sz="1100" b="1">
                <a:latin typeface="Heebo" pitchFamily="2" charset="-79"/>
                <a:ea typeface="Tahoma"/>
                <a:cs typeface="Heebo" pitchFamily="2" charset="-79"/>
              </a:rPr>
              <a:t>עצם הנוכחות הקבוצתית הוסיפה עוד רובד לאיכות החוויה</a:t>
            </a:r>
            <a:r>
              <a:rPr lang="he-IL" sz="1100" b="1" dirty="0">
                <a:latin typeface="Heebo" pitchFamily="2" charset="-79"/>
                <a:ea typeface="Tahoma"/>
                <a:cs typeface="Heebo" pitchFamily="2" charset="-79"/>
              </a:rPr>
              <a:t>.</a:t>
            </a:r>
            <a:endParaRPr lang="he-IL" sz="1100">
              <a:solidFill>
                <a:schemeClr val="accent5"/>
              </a:solidFill>
              <a:latin typeface="Heebo" pitchFamily="2" charset="-79"/>
              <a:ea typeface="Tahoma"/>
              <a:cs typeface="Heebo" pitchFamily="2" charset="-79"/>
            </a:endParaRPr>
          </a:p>
        </p:txBody>
      </p:sp>
      <p:sp>
        <p:nvSpPr>
          <p:cNvPr id="79" name="מלבן 4">
            <a:extLst>
              <a:ext uri="{FF2B5EF4-FFF2-40B4-BE49-F238E27FC236}">
                <a16:creationId xmlns:a16="http://schemas.microsoft.com/office/drawing/2014/main" id="{91DA84BA-1E07-48CF-31F4-FEDDA74FF54A}"/>
              </a:ext>
            </a:extLst>
          </p:cNvPr>
          <p:cNvSpPr/>
          <p:nvPr/>
        </p:nvSpPr>
        <p:spPr>
          <a:xfrm>
            <a:off x="9036949" y="3625473"/>
            <a:ext cx="2813699" cy="600164"/>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4 ממשיבי סקר הסיום </a:t>
            </a:r>
            <a:r>
              <a:rPr lang="he-IL" sz="1100" b="1">
                <a:latin typeface="Heebo" pitchFamily="2" charset="-79"/>
                <a:ea typeface="Tahoma"/>
                <a:cs typeface="Heebo" pitchFamily="2" charset="-79"/>
              </a:rPr>
              <a:t>הביעו רצון להמשך חברתי-קהילתי של התוכנית</a:t>
            </a:r>
            <a:r>
              <a:rPr lang="he-IL" sz="1100">
                <a:latin typeface="Heebo" pitchFamily="2" charset="-79"/>
                <a:ea typeface="Tahoma"/>
                <a:cs typeface="Heebo" pitchFamily="2" charset="-79"/>
              </a:rPr>
              <a:t>, והציעו פלטפורמות שונות לשימור ותחזוקת הקשרים</a:t>
            </a:r>
            <a:r>
              <a:rPr lang="he-IL" sz="1100" dirty="0">
                <a:latin typeface="Heebo" pitchFamily="2" charset="-79"/>
                <a:ea typeface="Tahoma"/>
                <a:cs typeface="Heebo" pitchFamily="2" charset="-79"/>
              </a:rPr>
              <a:t>.</a:t>
            </a:r>
            <a:endParaRPr lang="he-IL" sz="1100">
              <a:latin typeface="Heebo" pitchFamily="2" charset="-79"/>
              <a:ea typeface="Tahoma"/>
              <a:cs typeface="Heebo" pitchFamily="2" charset="-79"/>
            </a:endParaRPr>
          </a:p>
        </p:txBody>
      </p:sp>
      <p:sp>
        <p:nvSpPr>
          <p:cNvPr id="80" name="מלבן 4">
            <a:extLst>
              <a:ext uri="{FF2B5EF4-FFF2-40B4-BE49-F238E27FC236}">
                <a16:creationId xmlns:a16="http://schemas.microsoft.com/office/drawing/2014/main" id="{08E67AB4-5F85-B7FD-91D0-BF76E16DE108}"/>
              </a:ext>
            </a:extLst>
          </p:cNvPr>
          <p:cNvSpPr/>
          <p:nvPr/>
        </p:nvSpPr>
        <p:spPr>
          <a:xfrm>
            <a:off x="6263287" y="2936458"/>
            <a:ext cx="5587361" cy="43088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שיעור כפול ציינו שנתרמו מהסדנה ב</a:t>
            </a:r>
            <a:r>
              <a:rPr lang="he-IL" sz="1100" b="1">
                <a:latin typeface="Heebo" pitchFamily="2" charset="-79"/>
                <a:ea typeface="Tahoma"/>
                <a:cs typeface="Heebo" pitchFamily="2" charset="-79"/>
              </a:rPr>
              <a:t>היכרות עם הורים לתינוקות ויצירת קשרים חדשים</a:t>
            </a:r>
            <a:r>
              <a:rPr lang="he-IL" sz="1100">
                <a:latin typeface="Heebo" pitchFamily="2" charset="-79"/>
                <a:ea typeface="Tahoma"/>
                <a:cs typeface="Heebo" pitchFamily="2" charset="-79"/>
              </a:rPr>
              <a:t>        (29% מהמשיבים על סקר הסיום, </a:t>
            </a:r>
            <a:r>
              <a:rPr lang="en-US" sz="1100">
                <a:latin typeface="Heebo" pitchFamily="2" charset="-79"/>
                <a:ea typeface="Tahoma"/>
                <a:cs typeface="Heebo" pitchFamily="2" charset="-79"/>
              </a:rPr>
              <a:t>N</a:t>
            </a:r>
            <a:r>
              <a:rPr lang="he-IL" sz="1100">
                <a:latin typeface="Heebo" pitchFamily="2" charset="-79"/>
                <a:ea typeface="Tahoma"/>
                <a:cs typeface="Heebo" pitchFamily="2" charset="-79"/>
              </a:rPr>
              <a:t>=24, לעומת 16% מהמשיבים על סקר הפתיחה, </a:t>
            </a:r>
            <a:r>
              <a:rPr lang="en-US" sz="1100">
                <a:latin typeface="Heebo" pitchFamily="2" charset="-79"/>
                <a:ea typeface="Tahoma"/>
                <a:cs typeface="Heebo" pitchFamily="2" charset="-79"/>
              </a:rPr>
              <a:t>N=19</a:t>
            </a:r>
            <a:r>
              <a:rPr lang="he-IL" sz="1100">
                <a:latin typeface="Heebo" pitchFamily="2" charset="-79"/>
                <a:ea typeface="Tahoma"/>
                <a:cs typeface="Heebo" pitchFamily="2" charset="-79"/>
              </a:rPr>
              <a:t>).</a:t>
            </a:r>
          </a:p>
        </p:txBody>
      </p:sp>
      <p:sp>
        <p:nvSpPr>
          <p:cNvPr id="81" name="מלבן 4">
            <a:extLst>
              <a:ext uri="{FF2B5EF4-FFF2-40B4-BE49-F238E27FC236}">
                <a16:creationId xmlns:a16="http://schemas.microsoft.com/office/drawing/2014/main" id="{655A0742-F7F6-73F7-4315-EC12EA42B99F}"/>
              </a:ext>
            </a:extLst>
          </p:cNvPr>
          <p:cNvSpPr/>
          <p:nvPr/>
        </p:nvSpPr>
        <p:spPr>
          <a:xfrm>
            <a:off x="5194224" y="2250858"/>
            <a:ext cx="6647281" cy="43088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84% מהמשיבים לסקר הפתיחה דיווחו </a:t>
            </a:r>
            <a:r>
              <a:rPr lang="he-IL" sz="1100" b="1">
                <a:latin typeface="Heebo" pitchFamily="2" charset="-79"/>
                <a:ea typeface="Tahoma"/>
                <a:cs typeface="Heebo" pitchFamily="2" charset="-79"/>
              </a:rPr>
              <a:t>שיש להם מעטפת משפחתית או חברתית תומכת במידה רבה </a:t>
            </a:r>
            <a:r>
              <a:rPr lang="he-IL" sz="1100">
                <a:latin typeface="Heebo" pitchFamily="2" charset="-79"/>
                <a:ea typeface="Tahoma"/>
                <a:cs typeface="Heebo" pitchFamily="2" charset="-79"/>
              </a:rPr>
              <a:t>(ציונים 5-7) בכל הקשור לטיפול בתינוקותיהם. בסקר המעקב לא נצפו שינויים משמעותיים.</a:t>
            </a:r>
            <a:endParaRPr lang="en-US" sz="1100">
              <a:latin typeface="Heebo" pitchFamily="2" charset="-79"/>
              <a:ea typeface="Tahoma"/>
              <a:cs typeface="Heebo" pitchFamily="2" charset="-79"/>
            </a:endParaRPr>
          </a:p>
        </p:txBody>
      </p:sp>
      <p:sp>
        <p:nvSpPr>
          <p:cNvPr id="82" name="מלבן 4">
            <a:extLst>
              <a:ext uri="{FF2B5EF4-FFF2-40B4-BE49-F238E27FC236}">
                <a16:creationId xmlns:a16="http://schemas.microsoft.com/office/drawing/2014/main" id="{5B83AD50-4437-FF8D-D3E3-2B6094DB36C5}"/>
              </a:ext>
            </a:extLst>
          </p:cNvPr>
          <p:cNvSpPr/>
          <p:nvPr/>
        </p:nvSpPr>
        <p:spPr>
          <a:xfrm>
            <a:off x="8022182" y="722016"/>
            <a:ext cx="3828467" cy="1277273"/>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בסקר הפתיחה, כמעט כל המשיבים דיווחו על שיתוף והתייעצות עם בני/בנות הזוג בנוגע לטיפול בתינוק/ת. מעל למחציתם דיווחו על היוועצות בחברים, ו42% ציינו את המשפחה המורחבת. בנוסף, 21% מהמשיבים דיווחו בסקר הפתיחה שסבא / סבתא נוהגים להשמיע מוסיקה או לשיר לתינוקותיהם. בסקר המעקב כל המשיבים (</a:t>
            </a:r>
            <a:r>
              <a:rPr lang="en-US" sz="1100">
                <a:latin typeface="Heebo" pitchFamily="2" charset="-79"/>
                <a:ea typeface="Tahoma"/>
                <a:cs typeface="Heebo" pitchFamily="2" charset="-79"/>
              </a:rPr>
              <a:t>N</a:t>
            </a:r>
            <a:r>
              <a:rPr lang="he-IL" sz="1100">
                <a:latin typeface="Heebo" pitchFamily="2" charset="-79"/>
                <a:ea typeface="Tahoma"/>
                <a:cs typeface="Heebo" pitchFamily="2" charset="-79"/>
              </a:rPr>
              <a:t>=8) דיווחו </a:t>
            </a:r>
            <a:r>
              <a:rPr lang="he-IL" sz="1100" b="1">
                <a:latin typeface="Heebo" pitchFamily="2" charset="-79"/>
                <a:ea typeface="Tahoma"/>
                <a:cs typeface="Heebo" pitchFamily="2" charset="-79"/>
              </a:rPr>
              <a:t>ששיתפו את המשפחה המורחבת בשיר שיצרו ו/או בחוויה שלהם מהסדנה, ורובם שיתפו גם חברים</a:t>
            </a:r>
            <a:r>
              <a:rPr lang="he-IL" sz="1100" b="1" dirty="0">
                <a:latin typeface="Heebo" pitchFamily="2" charset="-79"/>
                <a:ea typeface="Tahoma"/>
                <a:cs typeface="Heebo" pitchFamily="2" charset="-79"/>
              </a:rPr>
              <a:t>.</a:t>
            </a:r>
            <a:endParaRPr lang="he-IL" sz="1100">
              <a:solidFill>
                <a:schemeClr val="accent5"/>
              </a:solidFill>
              <a:latin typeface="Heebo" pitchFamily="2" charset="-79"/>
              <a:ea typeface="Tahoma"/>
              <a:cs typeface="Heebo" pitchFamily="2" charset="-79"/>
            </a:endParaRPr>
          </a:p>
        </p:txBody>
      </p:sp>
      <p:sp>
        <p:nvSpPr>
          <p:cNvPr id="88" name="מלבן 4">
            <a:extLst>
              <a:ext uri="{FF2B5EF4-FFF2-40B4-BE49-F238E27FC236}">
                <a16:creationId xmlns:a16="http://schemas.microsoft.com/office/drawing/2014/main" id="{4F846840-F862-2260-3F0F-558ED5F936D3}"/>
              </a:ext>
            </a:extLst>
          </p:cNvPr>
          <p:cNvSpPr/>
          <p:nvPr/>
        </p:nvSpPr>
        <p:spPr>
          <a:xfrm>
            <a:off x="5159080" y="676052"/>
            <a:ext cx="2926241" cy="1384995"/>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"שיתפנו את השיר, שלחנו בכמה קבוצות של חברים קרובים ומשפחה. לא התעמקנו בשימוש שהם יכולים או לא לעשות בשיר" (ראיון הורה)</a:t>
            </a:r>
            <a:br>
              <a:rPr lang="en-GB" sz="1200">
                <a:solidFill>
                  <a:schemeClr val="accent5"/>
                </a:solidFill>
                <a:latin typeface="Heebo" pitchFamily="2" charset="-79"/>
                <a:ea typeface="Tahoma"/>
                <a:cs typeface="Heebo" pitchFamily="2" charset="-79"/>
              </a:rPr>
            </a:br>
            <a:r>
              <a:rPr lang="he-IL" sz="1200">
                <a:solidFill>
                  <a:schemeClr val="accent5"/>
                </a:solidFill>
                <a:latin typeface="Heebo" pitchFamily="2" charset="-79"/>
                <a:ea typeface="Tahoma"/>
                <a:cs typeface="Heebo" pitchFamily="2" charset="-79"/>
              </a:rPr>
              <a:t>"הסדנה הייתה </a:t>
            </a:r>
            <a:r>
              <a:rPr lang="he-IL" sz="1200" err="1">
                <a:solidFill>
                  <a:schemeClr val="accent5"/>
                </a:solidFill>
                <a:latin typeface="Heebo" pitchFamily="2" charset="-79"/>
                <a:ea typeface="Tahoma"/>
                <a:cs typeface="Heebo" pitchFamily="2" charset="-79"/>
              </a:rPr>
              <a:t>חוויתית</a:t>
            </a:r>
            <a:r>
              <a:rPr lang="he-IL" sz="1200">
                <a:solidFill>
                  <a:schemeClr val="accent5"/>
                </a:solidFill>
                <a:latin typeface="Heebo" pitchFamily="2" charset="-79"/>
                <a:ea typeface="Tahoma"/>
                <a:cs typeface="Heebo" pitchFamily="2" charset="-79"/>
              </a:rPr>
              <a:t> ונהנו מכל רגע ומהתוצאה הסופית. עד היום אנחנו שרים את השיר ומשמיעים לחברים" (סקר הורים).</a:t>
            </a:r>
          </a:p>
        </p:txBody>
      </p:sp>
      <p:sp>
        <p:nvSpPr>
          <p:cNvPr id="89" name="מלבן 4">
            <a:extLst>
              <a:ext uri="{FF2B5EF4-FFF2-40B4-BE49-F238E27FC236}">
                <a16:creationId xmlns:a16="http://schemas.microsoft.com/office/drawing/2014/main" id="{2F16CE4A-F780-D839-8532-09588ADA8B3D}"/>
              </a:ext>
            </a:extLst>
          </p:cNvPr>
          <p:cNvSpPr/>
          <p:nvPr/>
        </p:nvSpPr>
        <p:spPr>
          <a:xfrm>
            <a:off x="5321635" y="3625473"/>
            <a:ext cx="3822366" cy="64633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"יצירת פלטפורמה להמשכיות לקשר עם המשפחות האחרות. אולי המשך פעילות מוזיקלית אחרת עם המשפחות והתינוקות. משהו שייצור חיבור קבוצתי" (סקר הורים). </a:t>
            </a:r>
            <a:endParaRPr lang="he-IL" sz="1200">
              <a:latin typeface="Heebo" pitchFamily="2" charset="-79"/>
              <a:ea typeface="Tahoma"/>
              <a:cs typeface="Heebo" pitchFamily="2" charset="-79"/>
            </a:endParaRPr>
          </a:p>
        </p:txBody>
      </p:sp>
      <p:sp>
        <p:nvSpPr>
          <p:cNvPr id="90" name="מלבן 4">
            <a:extLst>
              <a:ext uri="{FF2B5EF4-FFF2-40B4-BE49-F238E27FC236}">
                <a16:creationId xmlns:a16="http://schemas.microsoft.com/office/drawing/2014/main" id="{86CA533E-0FEA-4A9C-BBD7-2F3B397D8B55}"/>
              </a:ext>
            </a:extLst>
          </p:cNvPr>
          <p:cNvSpPr/>
          <p:nvPr/>
        </p:nvSpPr>
        <p:spPr>
          <a:xfrm>
            <a:off x="4727101" y="4336883"/>
            <a:ext cx="7123547" cy="261610"/>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המשיבים לסקר המעקב (</a:t>
            </a:r>
            <a:r>
              <a:rPr lang="en-US" sz="1100">
                <a:latin typeface="Heebo" pitchFamily="2" charset="-79"/>
                <a:ea typeface="Tahoma"/>
                <a:cs typeface="Heebo" pitchFamily="2" charset="-79"/>
              </a:rPr>
              <a:t>N</a:t>
            </a:r>
            <a:r>
              <a:rPr lang="he-IL" sz="1100">
                <a:latin typeface="Heebo" pitchFamily="2" charset="-79"/>
                <a:ea typeface="Tahoma"/>
                <a:cs typeface="Heebo" pitchFamily="2" charset="-79"/>
              </a:rPr>
              <a:t>=8) דיווחו שלא שמרו על קשרים עם משתתפים אחרים.</a:t>
            </a:r>
          </a:p>
        </p:txBody>
      </p:sp>
      <p:sp>
        <p:nvSpPr>
          <p:cNvPr id="91" name="מלבן 4">
            <a:extLst>
              <a:ext uri="{FF2B5EF4-FFF2-40B4-BE49-F238E27FC236}">
                <a16:creationId xmlns:a16="http://schemas.microsoft.com/office/drawing/2014/main" id="{6FEC4F38-9BD5-B5E2-A1FB-AAD992325C67}"/>
              </a:ext>
            </a:extLst>
          </p:cNvPr>
          <p:cNvSpPr/>
          <p:nvPr/>
        </p:nvSpPr>
        <p:spPr>
          <a:xfrm>
            <a:off x="5257101" y="4907074"/>
            <a:ext cx="3537443" cy="64633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"הקטע של הקבוצה היה משמעותי, אני חושב שזה היה העניין להיחשף. אני מאמין שאם היינו נפגשים רק עם המוזיקאי זה היה פחות משמעותי". "מוסיף יותר פאן".</a:t>
            </a:r>
          </a:p>
        </p:txBody>
      </p:sp>
      <p:cxnSp>
        <p:nvCxnSpPr>
          <p:cNvPr id="104" name="Straight Connector 103">
            <a:extLst>
              <a:ext uri="{FF2B5EF4-FFF2-40B4-BE49-F238E27FC236}">
                <a16:creationId xmlns:a16="http://schemas.microsoft.com/office/drawing/2014/main" id="{168C36A1-CF0F-A3E1-BB7E-50095BD4F142}"/>
              </a:ext>
            </a:extLst>
          </p:cNvPr>
          <p:cNvCxnSpPr>
            <a:cxnSpLocks/>
          </p:cNvCxnSpPr>
          <p:nvPr/>
        </p:nvCxnSpPr>
        <p:spPr>
          <a:xfrm>
            <a:off x="8101579" y="702213"/>
            <a:ext cx="0" cy="12511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C3D9FFF-C74E-21EE-6DCD-FDEC11163CC3}"/>
              </a:ext>
            </a:extLst>
          </p:cNvPr>
          <p:cNvCxnSpPr>
            <a:cxnSpLocks/>
          </p:cNvCxnSpPr>
          <p:nvPr/>
        </p:nvCxnSpPr>
        <p:spPr>
          <a:xfrm>
            <a:off x="9125885" y="3658885"/>
            <a:ext cx="0" cy="55066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58924B-9445-0B3F-4999-68C6CDC5A40D}"/>
              </a:ext>
            </a:extLst>
          </p:cNvPr>
          <p:cNvCxnSpPr>
            <a:cxnSpLocks/>
          </p:cNvCxnSpPr>
          <p:nvPr/>
        </p:nvCxnSpPr>
        <p:spPr>
          <a:xfrm>
            <a:off x="8829651" y="4908124"/>
            <a:ext cx="0" cy="6663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24F66AC5-58CB-AA5E-24E3-E9991E7FECB1}"/>
              </a:ext>
            </a:extLst>
          </p:cNvPr>
          <p:cNvGrpSpPr/>
          <p:nvPr/>
        </p:nvGrpSpPr>
        <p:grpSpPr>
          <a:xfrm>
            <a:off x="0" y="-3014"/>
            <a:ext cx="4932901" cy="1351037"/>
            <a:chOff x="0" y="6413"/>
            <a:chExt cx="4932901" cy="1351037"/>
          </a:xfrm>
        </p:grpSpPr>
        <p:sp>
          <p:nvSpPr>
            <p:cNvPr id="84" name="Rectangle 83">
              <a:extLst>
                <a:ext uri="{FF2B5EF4-FFF2-40B4-BE49-F238E27FC236}">
                  <a16:creationId xmlns:a16="http://schemas.microsoft.com/office/drawing/2014/main" id="{85AEC19B-E6EA-F41E-A9DE-139AB9D45958}"/>
                </a:ext>
              </a:extLst>
            </p:cNvPr>
            <p:cNvSpPr/>
            <p:nvPr/>
          </p:nvSpPr>
          <p:spPr>
            <a:xfrm>
              <a:off x="0" y="6413"/>
              <a:ext cx="4932901" cy="794185"/>
            </a:xfrm>
            <a:prstGeom prst="rect">
              <a:avLst/>
            </a:prstGeom>
            <a:solidFill>
              <a:srgbClr val="40A8AD">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8" name="TextBox 7">
              <a:extLst>
                <a:ext uri="{FF2B5EF4-FFF2-40B4-BE49-F238E27FC236}">
                  <a16:creationId xmlns:a16="http://schemas.microsoft.com/office/drawing/2014/main" id="{2A467D2C-8245-D179-DE20-57546C7CB04C}"/>
                </a:ext>
              </a:extLst>
            </p:cNvPr>
            <p:cNvSpPr txBox="1"/>
            <p:nvPr/>
          </p:nvSpPr>
          <p:spPr>
            <a:xfrm>
              <a:off x="19370" y="92650"/>
              <a:ext cx="4828614" cy="553998"/>
            </a:xfrm>
            <a:prstGeom prst="rect">
              <a:avLst/>
            </a:prstGeom>
            <a:noFill/>
          </p:spPr>
          <p:txBody>
            <a:bodyPr wrap="square">
              <a:spAutoFit/>
            </a:bodyPr>
            <a:lstStyle/>
            <a:p>
              <a:pPr fontAlgn="base">
                <a:buClr>
                  <a:srgbClr val="358B8F"/>
                </a:buClr>
                <a:buSzPct val="150000"/>
              </a:pPr>
              <a:r>
                <a:rPr lang="he-IL" sz="1000" b="1">
                  <a:solidFill>
                    <a:schemeClr val="bg1"/>
                  </a:solidFill>
                  <a:latin typeface="Heebo" pitchFamily="2" charset="-79"/>
                  <a:ea typeface="Tahoma"/>
                  <a:cs typeface="Heebo" pitchFamily="2" charset="-79"/>
                </a:rPr>
                <a:t>זיכרונות ילדות: </a:t>
              </a:r>
            </a:p>
            <a:p>
              <a:pPr fontAlgn="base">
                <a:buClr>
                  <a:srgbClr val="358B8F"/>
                </a:buClr>
                <a:buSzPct val="150000"/>
              </a:pPr>
              <a:r>
                <a:rPr lang="he-IL" sz="1000">
                  <a:solidFill>
                    <a:schemeClr val="bg1"/>
                  </a:solidFill>
                  <a:latin typeface="Heebo" pitchFamily="2" charset="-79"/>
                  <a:ea typeface="Tahoma"/>
                  <a:cs typeface="Heebo" pitchFamily="2" charset="-79"/>
                </a:rPr>
                <a:t>"שרו לי שירים, נענעו אותי בעריסה, היו לוחשים לי "ששש" עד שאירדם, מחבקים ומנשקים"</a:t>
              </a:r>
            </a:p>
            <a:p>
              <a:pPr fontAlgn="base">
                <a:buClr>
                  <a:srgbClr val="358B8F"/>
                </a:buClr>
                <a:buSzPct val="150000"/>
              </a:pPr>
              <a:r>
                <a:rPr lang="he-IL" sz="1000">
                  <a:solidFill>
                    <a:schemeClr val="bg1"/>
                  </a:solidFill>
                  <a:latin typeface="Heebo" pitchFamily="2" charset="-79"/>
                  <a:ea typeface="Tahoma"/>
                  <a:cs typeface="Heebo" pitchFamily="2" charset="-79"/>
                </a:rPr>
                <a:t>"היו שרים לי שירים, משחקים, מחבקים, מחזיקים על הידיים" </a:t>
              </a:r>
            </a:p>
          </p:txBody>
        </p:sp>
        <p:sp>
          <p:nvSpPr>
            <p:cNvPr id="46" name="TextBox 45">
              <a:extLst>
                <a:ext uri="{FF2B5EF4-FFF2-40B4-BE49-F238E27FC236}">
                  <a16:creationId xmlns:a16="http://schemas.microsoft.com/office/drawing/2014/main" id="{0EABCE9F-A159-1917-B456-E910C76EE591}"/>
                </a:ext>
              </a:extLst>
            </p:cNvPr>
            <p:cNvSpPr txBox="1"/>
            <p:nvPr/>
          </p:nvSpPr>
          <p:spPr>
            <a:xfrm>
              <a:off x="398842" y="988118"/>
              <a:ext cx="4169166" cy="369332"/>
            </a:xfrm>
            <a:prstGeom prst="rect">
              <a:avLst/>
            </a:prstGeom>
            <a:noFill/>
          </p:spPr>
          <p:txBody>
            <a:bodyPr wrap="square" rtlCol="0">
              <a:spAutoFit/>
            </a:bodyPr>
            <a:lstStyle/>
            <a:p>
              <a:pPr algn="ctr"/>
              <a:r>
                <a:rPr lang="he-IL" sz="900" b="1">
                  <a:solidFill>
                    <a:schemeClr val="tx1">
                      <a:lumMod val="50000"/>
                      <a:lumOff val="50000"/>
                    </a:schemeClr>
                  </a:solidFill>
                  <a:latin typeface="Heebo" pitchFamily="2" charset="-79"/>
                  <a:cs typeface="Heebo" pitchFamily="2" charset="-79"/>
                </a:rPr>
                <a:t>שיתוף והתייעצות בנוגע לטיפול בתינוק* </a:t>
              </a:r>
            </a:p>
            <a:p>
              <a:pPr algn="ctr"/>
              <a:r>
                <a:rPr lang="he-IL" sz="900" b="1">
                  <a:solidFill>
                    <a:schemeClr val="tx1">
                      <a:lumMod val="50000"/>
                      <a:lumOff val="50000"/>
                    </a:schemeClr>
                  </a:solidFill>
                  <a:latin typeface="Heebo" pitchFamily="2" charset="-79"/>
                  <a:cs typeface="Heebo" pitchFamily="2" charset="-79"/>
                </a:rPr>
                <a:t>סקר פתיחה </a:t>
              </a:r>
              <a:r>
                <a:rPr lang="en-US" sz="900" b="1">
                  <a:solidFill>
                    <a:schemeClr val="tx1">
                      <a:lumMod val="50000"/>
                      <a:lumOff val="50000"/>
                    </a:schemeClr>
                  </a:solidFill>
                  <a:latin typeface="Heebo" pitchFamily="2" charset="-79"/>
                  <a:cs typeface="Heebo" pitchFamily="2" charset="-79"/>
                </a:rPr>
                <a:t>N=19</a:t>
              </a:r>
              <a:r>
                <a:rPr lang="he-IL" sz="900" b="1">
                  <a:solidFill>
                    <a:schemeClr val="tx1">
                      <a:lumMod val="50000"/>
                      <a:lumOff val="50000"/>
                    </a:schemeClr>
                  </a:solidFill>
                  <a:latin typeface="Heebo" pitchFamily="2" charset="-79"/>
                  <a:cs typeface="Heebo" pitchFamily="2" charset="-79"/>
                </a:rPr>
                <a:t>    שאלת בחירה מרובה</a:t>
              </a:r>
              <a:endParaRPr lang="en-IL" sz="900" b="1">
                <a:solidFill>
                  <a:schemeClr val="tx1">
                    <a:lumMod val="50000"/>
                    <a:lumOff val="50000"/>
                  </a:schemeClr>
                </a:solidFill>
                <a:latin typeface="Heebo" pitchFamily="2" charset="-79"/>
                <a:cs typeface="Heebo" pitchFamily="2" charset="-79"/>
              </a:endParaRPr>
            </a:p>
          </p:txBody>
        </p:sp>
      </p:grpSp>
      <p:grpSp>
        <p:nvGrpSpPr>
          <p:cNvPr id="156" name="Group 155">
            <a:extLst>
              <a:ext uri="{FF2B5EF4-FFF2-40B4-BE49-F238E27FC236}">
                <a16:creationId xmlns:a16="http://schemas.microsoft.com/office/drawing/2014/main" id="{B2667B29-739F-2E27-97FD-CBCFF86FE695}"/>
              </a:ext>
            </a:extLst>
          </p:cNvPr>
          <p:cNvGrpSpPr/>
          <p:nvPr/>
        </p:nvGrpSpPr>
        <p:grpSpPr>
          <a:xfrm>
            <a:off x="1605637" y="6385938"/>
            <a:ext cx="1838007" cy="369193"/>
            <a:chOff x="1534630" y="6535476"/>
            <a:chExt cx="1838007" cy="369193"/>
          </a:xfrm>
        </p:grpSpPr>
        <p:sp>
          <p:nvSpPr>
            <p:cNvPr id="138" name="Rectangle 137">
              <a:extLst>
                <a:ext uri="{FF2B5EF4-FFF2-40B4-BE49-F238E27FC236}">
                  <a16:creationId xmlns:a16="http://schemas.microsoft.com/office/drawing/2014/main" id="{35C4B89B-BDC4-D0AE-817C-12E49A487D9B}"/>
                </a:ext>
              </a:extLst>
            </p:cNvPr>
            <p:cNvSpPr/>
            <p:nvPr/>
          </p:nvSpPr>
          <p:spPr>
            <a:xfrm>
              <a:off x="1541008" y="6584925"/>
              <a:ext cx="60235" cy="52693"/>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39" name="Rectangle 138">
              <a:extLst>
                <a:ext uri="{FF2B5EF4-FFF2-40B4-BE49-F238E27FC236}">
                  <a16:creationId xmlns:a16="http://schemas.microsoft.com/office/drawing/2014/main" id="{C45A8DF2-44DE-9932-47DB-9C8727A54DF4}"/>
                </a:ext>
              </a:extLst>
            </p:cNvPr>
            <p:cNvSpPr/>
            <p:nvPr/>
          </p:nvSpPr>
          <p:spPr>
            <a:xfrm>
              <a:off x="2027668" y="6584925"/>
              <a:ext cx="60235" cy="52693"/>
            </a:xfrm>
            <a:prstGeom prst="rect">
              <a:avLst/>
            </a:prstGeom>
            <a:solidFill>
              <a:srgbClr val="E7B2CA"/>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40" name="Rectangle 139">
              <a:extLst>
                <a:ext uri="{FF2B5EF4-FFF2-40B4-BE49-F238E27FC236}">
                  <a16:creationId xmlns:a16="http://schemas.microsoft.com/office/drawing/2014/main" id="{922E1D7F-CCF9-4801-327E-7FF7E645B5CE}"/>
                </a:ext>
              </a:extLst>
            </p:cNvPr>
            <p:cNvSpPr/>
            <p:nvPr/>
          </p:nvSpPr>
          <p:spPr>
            <a:xfrm>
              <a:off x="2434662" y="6584925"/>
              <a:ext cx="60235" cy="5269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41" name="מלבן 4">
              <a:extLst>
                <a:ext uri="{FF2B5EF4-FFF2-40B4-BE49-F238E27FC236}">
                  <a16:creationId xmlns:a16="http://schemas.microsoft.com/office/drawing/2014/main" id="{11BA4A93-5813-0F62-293B-06BF1E3F069C}"/>
                </a:ext>
              </a:extLst>
            </p:cNvPr>
            <p:cNvSpPr/>
            <p:nvPr/>
          </p:nvSpPr>
          <p:spPr>
            <a:xfrm>
              <a:off x="1534630" y="6535476"/>
              <a:ext cx="520146"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כלל לא </a:t>
              </a:r>
            </a:p>
          </p:txBody>
        </p:sp>
        <p:sp>
          <p:nvSpPr>
            <p:cNvPr id="142" name="מלבן 4">
              <a:extLst>
                <a:ext uri="{FF2B5EF4-FFF2-40B4-BE49-F238E27FC236}">
                  <a16:creationId xmlns:a16="http://schemas.microsoft.com/office/drawing/2014/main" id="{06327ECD-6CDE-89A7-0ED6-F8478010A238}"/>
                </a:ext>
              </a:extLst>
            </p:cNvPr>
            <p:cNvSpPr/>
            <p:nvPr/>
          </p:nvSpPr>
          <p:spPr>
            <a:xfrm>
              <a:off x="2037908" y="6535476"/>
              <a:ext cx="452660"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2</a:t>
              </a:r>
            </a:p>
          </p:txBody>
        </p:sp>
        <p:sp>
          <p:nvSpPr>
            <p:cNvPr id="143" name="מלבן 4">
              <a:extLst>
                <a:ext uri="{FF2B5EF4-FFF2-40B4-BE49-F238E27FC236}">
                  <a16:creationId xmlns:a16="http://schemas.microsoft.com/office/drawing/2014/main" id="{EE94578E-5B26-F4D7-F572-15D07FE48B7E}"/>
                </a:ext>
              </a:extLst>
            </p:cNvPr>
            <p:cNvSpPr/>
            <p:nvPr/>
          </p:nvSpPr>
          <p:spPr>
            <a:xfrm>
              <a:off x="2429559" y="6535476"/>
              <a:ext cx="452660"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3</a:t>
              </a:r>
            </a:p>
          </p:txBody>
        </p:sp>
        <p:sp>
          <p:nvSpPr>
            <p:cNvPr id="144" name="Rectangle 143">
              <a:extLst>
                <a:ext uri="{FF2B5EF4-FFF2-40B4-BE49-F238E27FC236}">
                  <a16:creationId xmlns:a16="http://schemas.microsoft.com/office/drawing/2014/main" id="{B52AA274-967F-CCC3-05A2-E558E68A6ADB}"/>
                </a:ext>
              </a:extLst>
            </p:cNvPr>
            <p:cNvSpPr/>
            <p:nvPr/>
          </p:nvSpPr>
          <p:spPr>
            <a:xfrm>
              <a:off x="2840453" y="6584925"/>
              <a:ext cx="60235" cy="5269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47" name="מלבן 4">
              <a:extLst>
                <a:ext uri="{FF2B5EF4-FFF2-40B4-BE49-F238E27FC236}">
                  <a16:creationId xmlns:a16="http://schemas.microsoft.com/office/drawing/2014/main" id="{69E85FA8-8B3F-3FC0-8A25-5E776F4214B4}"/>
                </a:ext>
              </a:extLst>
            </p:cNvPr>
            <p:cNvSpPr/>
            <p:nvPr/>
          </p:nvSpPr>
          <p:spPr>
            <a:xfrm>
              <a:off x="2843654" y="6535476"/>
              <a:ext cx="452660"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4</a:t>
              </a:r>
            </a:p>
          </p:txBody>
        </p:sp>
        <p:grpSp>
          <p:nvGrpSpPr>
            <p:cNvPr id="155" name="Group 154">
              <a:extLst>
                <a:ext uri="{FF2B5EF4-FFF2-40B4-BE49-F238E27FC236}">
                  <a16:creationId xmlns:a16="http://schemas.microsoft.com/office/drawing/2014/main" id="{99CB2735-404F-E820-98FB-19617F7199E6}"/>
                </a:ext>
              </a:extLst>
            </p:cNvPr>
            <p:cNvGrpSpPr/>
            <p:nvPr/>
          </p:nvGrpSpPr>
          <p:grpSpPr>
            <a:xfrm>
              <a:off x="1612491" y="6678072"/>
              <a:ext cx="1760146" cy="226597"/>
              <a:chOff x="3104763" y="6535476"/>
              <a:chExt cx="1760146" cy="226597"/>
            </a:xfrm>
          </p:grpSpPr>
          <p:sp>
            <p:nvSpPr>
              <p:cNvPr id="145" name="Rectangle 144">
                <a:extLst>
                  <a:ext uri="{FF2B5EF4-FFF2-40B4-BE49-F238E27FC236}">
                    <a16:creationId xmlns:a16="http://schemas.microsoft.com/office/drawing/2014/main" id="{9D599761-FF27-4405-7B19-2C66A9104927}"/>
                  </a:ext>
                </a:extLst>
              </p:cNvPr>
              <p:cNvSpPr/>
              <p:nvPr/>
            </p:nvSpPr>
            <p:spPr>
              <a:xfrm>
                <a:off x="3104763" y="6607227"/>
                <a:ext cx="60235" cy="52693"/>
              </a:xfrm>
              <a:prstGeom prst="rect">
                <a:avLst/>
              </a:prstGeom>
              <a:solidFill>
                <a:srgbClr val="B3ECED"/>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46" name="Rectangle 145">
                <a:extLst>
                  <a:ext uri="{FF2B5EF4-FFF2-40B4-BE49-F238E27FC236}">
                    <a16:creationId xmlns:a16="http://schemas.microsoft.com/office/drawing/2014/main" id="{D93BA0E5-7AC7-D359-C928-7550DD3FABCE}"/>
                  </a:ext>
                </a:extLst>
              </p:cNvPr>
              <p:cNvSpPr/>
              <p:nvPr/>
            </p:nvSpPr>
            <p:spPr>
              <a:xfrm>
                <a:off x="3558758" y="6607227"/>
                <a:ext cx="60235" cy="52693"/>
              </a:xfrm>
              <a:prstGeom prst="rect">
                <a:avLst/>
              </a:prstGeom>
              <a:solidFill>
                <a:srgbClr val="46BCC4"/>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48" name="מלבן 4">
                <a:extLst>
                  <a:ext uri="{FF2B5EF4-FFF2-40B4-BE49-F238E27FC236}">
                    <a16:creationId xmlns:a16="http://schemas.microsoft.com/office/drawing/2014/main" id="{B6D59921-3AA8-E98C-2226-01E9235F4454}"/>
                  </a:ext>
                </a:extLst>
              </p:cNvPr>
              <p:cNvSpPr/>
              <p:nvPr/>
            </p:nvSpPr>
            <p:spPr>
              <a:xfrm>
                <a:off x="3109971" y="6546629"/>
                <a:ext cx="452660"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5</a:t>
                </a:r>
              </a:p>
            </p:txBody>
          </p:sp>
          <p:sp>
            <p:nvSpPr>
              <p:cNvPr id="149" name="מלבן 4">
                <a:extLst>
                  <a:ext uri="{FF2B5EF4-FFF2-40B4-BE49-F238E27FC236}">
                    <a16:creationId xmlns:a16="http://schemas.microsoft.com/office/drawing/2014/main" id="{5ACC1E4D-546E-D1C3-2673-7D101DF64EDD}"/>
                  </a:ext>
                </a:extLst>
              </p:cNvPr>
              <p:cNvSpPr/>
              <p:nvPr/>
            </p:nvSpPr>
            <p:spPr>
              <a:xfrm>
                <a:off x="3574412" y="6535476"/>
                <a:ext cx="452660"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6</a:t>
                </a:r>
              </a:p>
            </p:txBody>
          </p:sp>
          <p:sp>
            <p:nvSpPr>
              <p:cNvPr id="150" name="Rectangle 149">
                <a:extLst>
                  <a:ext uri="{FF2B5EF4-FFF2-40B4-BE49-F238E27FC236}">
                    <a16:creationId xmlns:a16="http://schemas.microsoft.com/office/drawing/2014/main" id="{E1562EBB-3CB1-831D-1F40-D649EDC8BD5A}"/>
                  </a:ext>
                </a:extLst>
              </p:cNvPr>
              <p:cNvSpPr/>
              <p:nvPr/>
            </p:nvSpPr>
            <p:spPr>
              <a:xfrm>
                <a:off x="4008153" y="6607227"/>
                <a:ext cx="60235" cy="52693"/>
              </a:xfrm>
              <a:prstGeom prst="rect">
                <a:avLst/>
              </a:prstGeom>
              <a:solidFill>
                <a:srgbClr val="379298"/>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51" name="מלבן 4">
                <a:extLst>
                  <a:ext uri="{FF2B5EF4-FFF2-40B4-BE49-F238E27FC236}">
                    <a16:creationId xmlns:a16="http://schemas.microsoft.com/office/drawing/2014/main" id="{23C30646-AAA0-7BF6-15A3-7F6A407697F1}"/>
                  </a:ext>
                </a:extLst>
              </p:cNvPr>
              <p:cNvSpPr/>
              <p:nvPr/>
            </p:nvSpPr>
            <p:spPr>
              <a:xfrm>
                <a:off x="4023807" y="6535476"/>
                <a:ext cx="841102"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מסכימה בהחלט</a:t>
                </a:r>
              </a:p>
            </p:txBody>
          </p:sp>
        </p:grpSp>
      </p:grpSp>
      <p:graphicFrame>
        <p:nvGraphicFramePr>
          <p:cNvPr id="2" name="Chart 1">
            <a:extLst>
              <a:ext uri="{FF2B5EF4-FFF2-40B4-BE49-F238E27FC236}">
                <a16:creationId xmlns:a16="http://schemas.microsoft.com/office/drawing/2014/main" id="{47AFF8E5-6DC5-F0B4-DD38-A83C49203943}"/>
              </a:ext>
            </a:extLst>
          </p:cNvPr>
          <p:cNvGraphicFramePr>
            <a:graphicFrameLocks/>
          </p:cNvGraphicFramePr>
          <p:nvPr>
            <p:extLst>
              <p:ext uri="{D42A27DB-BD31-4B8C-83A1-F6EECF244321}">
                <p14:modId xmlns:p14="http://schemas.microsoft.com/office/powerpoint/2010/main" val="1182546335"/>
              </p:ext>
            </p:extLst>
          </p:nvPr>
        </p:nvGraphicFramePr>
        <p:xfrm>
          <a:off x="-130461" y="844904"/>
          <a:ext cx="5158879" cy="3201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375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group of people sitting on the floor with a baby&#10;&#10;Description automatically generated">
            <a:extLst>
              <a:ext uri="{FF2B5EF4-FFF2-40B4-BE49-F238E27FC236}">
                <a16:creationId xmlns:a16="http://schemas.microsoft.com/office/drawing/2014/main" id="{43A8EAE4-1F11-6A4A-3761-793B7D07E870}"/>
              </a:ext>
            </a:extLst>
          </p:cNvPr>
          <p:cNvPicPr>
            <a:picLocks noChangeAspect="1"/>
          </p:cNvPicPr>
          <p:nvPr/>
        </p:nvPicPr>
        <p:blipFill>
          <a:blip r:embed="rId3" cstate="print">
            <a:extLst>
              <a:ext uri="{28A0092B-C50C-407E-A947-70E740481C1C}">
                <a14:useLocalDpi xmlns:a14="http://schemas.microsoft.com/office/drawing/2010/main" val="0"/>
              </a:ext>
            </a:extLst>
          </a:blip>
          <a:srcRect l="20143" r="4110"/>
          <a:stretch/>
        </p:blipFill>
        <p:spPr>
          <a:xfrm>
            <a:off x="-1" y="0"/>
            <a:ext cx="7901945" cy="6884977"/>
          </a:xfrm>
          <a:prstGeom prst="rect">
            <a:avLst/>
          </a:prstGeom>
        </p:spPr>
      </p:pic>
      <p:sp>
        <p:nvSpPr>
          <p:cNvPr id="8" name="Rectangle 7">
            <a:extLst>
              <a:ext uri="{FF2B5EF4-FFF2-40B4-BE49-F238E27FC236}">
                <a16:creationId xmlns:a16="http://schemas.microsoft.com/office/drawing/2014/main" id="{D10F614D-CCE9-6213-515C-50D32A32905E}"/>
              </a:ext>
            </a:extLst>
          </p:cNvPr>
          <p:cNvSpPr/>
          <p:nvPr/>
        </p:nvSpPr>
        <p:spPr>
          <a:xfrm>
            <a:off x="3179901" y="-1"/>
            <a:ext cx="9012099" cy="688497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7" name="TextBox 6">
            <a:extLst>
              <a:ext uri="{FF2B5EF4-FFF2-40B4-BE49-F238E27FC236}">
                <a16:creationId xmlns:a16="http://schemas.microsoft.com/office/drawing/2014/main" id="{7AD14276-3548-E911-5E99-64256A3887F6}"/>
              </a:ext>
            </a:extLst>
          </p:cNvPr>
          <p:cNvSpPr txBox="1"/>
          <p:nvPr/>
        </p:nvSpPr>
        <p:spPr>
          <a:xfrm>
            <a:off x="3487252" y="218358"/>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מעטפת מקצועית</a:t>
            </a:r>
          </a:p>
        </p:txBody>
      </p:sp>
      <p:sp>
        <p:nvSpPr>
          <p:cNvPr id="29" name="Rounded Rectangle 28">
            <a:extLst>
              <a:ext uri="{FF2B5EF4-FFF2-40B4-BE49-F238E27FC236}">
                <a16:creationId xmlns:a16="http://schemas.microsoft.com/office/drawing/2014/main" id="{C4D6EB9B-D653-4E7D-AE7E-5DC55ECB7259}"/>
              </a:ext>
            </a:extLst>
          </p:cNvPr>
          <p:cNvSpPr/>
          <p:nvPr/>
        </p:nvSpPr>
        <p:spPr>
          <a:xfrm>
            <a:off x="4051140" y="4607238"/>
            <a:ext cx="2930400" cy="1585217"/>
          </a:xfrm>
          <a:prstGeom prst="roundRect">
            <a:avLst>
              <a:gd name="adj" fmla="val 42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8" name="Rounded Rectangle 27">
            <a:extLst>
              <a:ext uri="{FF2B5EF4-FFF2-40B4-BE49-F238E27FC236}">
                <a16:creationId xmlns:a16="http://schemas.microsoft.com/office/drawing/2014/main" id="{3E23495B-A733-01F3-A64D-095563793823}"/>
              </a:ext>
            </a:extLst>
          </p:cNvPr>
          <p:cNvSpPr/>
          <p:nvPr/>
        </p:nvSpPr>
        <p:spPr>
          <a:xfrm>
            <a:off x="7081750" y="3914066"/>
            <a:ext cx="4804005" cy="2278390"/>
          </a:xfrm>
          <a:prstGeom prst="roundRect">
            <a:avLst>
              <a:gd name="adj" fmla="val 37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6" name="Rounded Rectangle 25">
            <a:extLst>
              <a:ext uri="{FF2B5EF4-FFF2-40B4-BE49-F238E27FC236}">
                <a16:creationId xmlns:a16="http://schemas.microsoft.com/office/drawing/2014/main" id="{6DED51F5-41F3-B37B-5FDE-AE362E5169E5}"/>
              </a:ext>
            </a:extLst>
          </p:cNvPr>
          <p:cNvSpPr/>
          <p:nvPr/>
        </p:nvSpPr>
        <p:spPr>
          <a:xfrm>
            <a:off x="7081750" y="2573735"/>
            <a:ext cx="4804006" cy="1246202"/>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7" name="Rounded Rectangle 26">
            <a:extLst>
              <a:ext uri="{FF2B5EF4-FFF2-40B4-BE49-F238E27FC236}">
                <a16:creationId xmlns:a16="http://schemas.microsoft.com/office/drawing/2014/main" id="{4C5D8E5C-2C38-B553-F3D3-65E5E3A26C16}"/>
              </a:ext>
            </a:extLst>
          </p:cNvPr>
          <p:cNvSpPr/>
          <p:nvPr/>
        </p:nvSpPr>
        <p:spPr>
          <a:xfrm>
            <a:off x="4078844" y="2416691"/>
            <a:ext cx="2902695" cy="2049640"/>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4" name="Rounded Rectangle 23">
            <a:extLst>
              <a:ext uri="{FF2B5EF4-FFF2-40B4-BE49-F238E27FC236}">
                <a16:creationId xmlns:a16="http://schemas.microsoft.com/office/drawing/2014/main" id="{6C31EC4F-1BEE-7820-5ED0-9FC8FC91D74B}"/>
              </a:ext>
            </a:extLst>
          </p:cNvPr>
          <p:cNvSpPr/>
          <p:nvPr/>
        </p:nvSpPr>
        <p:spPr>
          <a:xfrm>
            <a:off x="7081750" y="786206"/>
            <a:ext cx="4804006" cy="1698483"/>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5" name="Rounded Rectangle 24">
            <a:extLst>
              <a:ext uri="{FF2B5EF4-FFF2-40B4-BE49-F238E27FC236}">
                <a16:creationId xmlns:a16="http://schemas.microsoft.com/office/drawing/2014/main" id="{AE47F060-06E3-9262-A322-5D7CF3139468}"/>
              </a:ext>
            </a:extLst>
          </p:cNvPr>
          <p:cNvSpPr/>
          <p:nvPr/>
        </p:nvSpPr>
        <p:spPr>
          <a:xfrm>
            <a:off x="4076725" y="806426"/>
            <a:ext cx="2904816" cy="1497930"/>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 name="Round Same Side Corner Rectangle 2">
            <a:extLst>
              <a:ext uri="{FF2B5EF4-FFF2-40B4-BE49-F238E27FC236}">
                <a16:creationId xmlns:a16="http://schemas.microsoft.com/office/drawing/2014/main" id="{68549E17-92D6-AD5B-6702-4860582AAF6B}"/>
              </a:ext>
            </a:extLst>
          </p:cNvPr>
          <p:cNvSpPr/>
          <p:nvPr/>
        </p:nvSpPr>
        <p:spPr>
          <a:xfrm rot="10800000">
            <a:off x="1262878" y="-26978"/>
            <a:ext cx="2556767" cy="2492819"/>
          </a:xfrm>
          <a:prstGeom prst="round2SameRect">
            <a:avLst>
              <a:gd name="adj1" fmla="val 4897"/>
              <a:gd name="adj2" fmla="val 0"/>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solidFill>
                <a:schemeClr val="bg1"/>
              </a:solidFill>
            </a:endParaRPr>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bg1"/>
                </a:solidFill>
                <a:latin typeface="Heebo" pitchFamily="2" charset="-79"/>
                <a:cs typeface="Heebo" pitchFamily="2" charset="-79"/>
              </a:rPr>
              <a:t>16</a:t>
            </a:fld>
            <a:endParaRPr lang="he-IL">
              <a:solidFill>
                <a:schemeClr val="bg1"/>
              </a:solidFill>
              <a:latin typeface="Heebo" pitchFamily="2" charset="-79"/>
              <a:cs typeface="Heebo" pitchFamily="2" charset="-79"/>
            </a:endParaRPr>
          </a:p>
        </p:txBody>
      </p:sp>
      <p:sp>
        <p:nvSpPr>
          <p:cNvPr id="12" name="מלבן 4">
            <a:extLst>
              <a:ext uri="{FF2B5EF4-FFF2-40B4-BE49-F238E27FC236}">
                <a16:creationId xmlns:a16="http://schemas.microsoft.com/office/drawing/2014/main" id="{5F065032-4F9B-64BF-864D-0307AABCFFCA}"/>
              </a:ext>
            </a:extLst>
          </p:cNvPr>
          <p:cNvSpPr/>
          <p:nvPr/>
        </p:nvSpPr>
        <p:spPr>
          <a:xfrm>
            <a:off x="7098141" y="897475"/>
            <a:ext cx="4698105" cy="600164"/>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בקבוצת המיקוד עם המוזיקאים, עלו ביטויים </a:t>
            </a:r>
            <a:r>
              <a:rPr lang="he-IL" sz="1100" b="1">
                <a:latin typeface="Heebo" pitchFamily="2" charset="-79"/>
                <a:ea typeface="Tahoma"/>
                <a:cs typeface="Heebo" pitchFamily="2" charset="-79"/>
              </a:rPr>
              <a:t>לחיבור האישי </a:t>
            </a:r>
            <a:r>
              <a:rPr lang="he-IL" sz="1100">
                <a:latin typeface="Heebo" pitchFamily="2" charset="-79"/>
                <a:ea typeface="Tahoma"/>
                <a:cs typeface="Heebo" pitchFamily="2" charset="-79"/>
              </a:rPr>
              <a:t>שחשו כלפי הפרויקט והניע אותם להצטרף</a:t>
            </a:r>
            <a:r>
              <a:rPr lang="he-IL" sz="1100" dirty="0">
                <a:latin typeface="Heebo" pitchFamily="2" charset="-79"/>
                <a:ea typeface="Tahoma"/>
                <a:cs typeface="Heebo" pitchFamily="2" charset="-79"/>
              </a:rPr>
              <a:t>:</a:t>
            </a:r>
            <a:r>
              <a:rPr lang="he-IL" sz="1100">
                <a:latin typeface="Heebo" pitchFamily="2" charset="-79"/>
                <a:ea typeface="Tahoma"/>
                <a:cs typeface="Heebo" pitchFamily="2" charset="-79"/>
              </a:rPr>
              <a:t> </a:t>
            </a:r>
            <a:br>
              <a:rPr lang="en-US" sz="1100">
                <a:latin typeface="Heebo" pitchFamily="2" charset="-79"/>
                <a:ea typeface="Tahoma"/>
                <a:cs typeface="Heebo" pitchFamily="2" charset="-79"/>
              </a:rPr>
            </a:br>
            <a:endParaRPr lang="he-IL" sz="1100">
              <a:solidFill>
                <a:schemeClr val="accent5"/>
              </a:solidFill>
              <a:latin typeface="Heebo" pitchFamily="2" charset="-79"/>
              <a:ea typeface="Tahoma"/>
              <a:cs typeface="Heebo" pitchFamily="2" charset="-79"/>
            </a:endParaRPr>
          </a:p>
        </p:txBody>
      </p:sp>
      <p:sp>
        <p:nvSpPr>
          <p:cNvPr id="2" name="TextBox 1">
            <a:extLst>
              <a:ext uri="{FF2B5EF4-FFF2-40B4-BE49-F238E27FC236}">
                <a16:creationId xmlns:a16="http://schemas.microsoft.com/office/drawing/2014/main" id="{D5A2FD2B-C0C3-9EDC-3C91-7091B7E93DE4}"/>
              </a:ext>
            </a:extLst>
          </p:cNvPr>
          <p:cNvSpPr txBox="1"/>
          <p:nvPr/>
        </p:nvSpPr>
        <p:spPr>
          <a:xfrm>
            <a:off x="4665805" y="6350350"/>
            <a:ext cx="7219950" cy="230832"/>
          </a:xfrm>
          <a:prstGeom prst="rect">
            <a:avLst/>
          </a:prstGeom>
          <a:noFill/>
        </p:spPr>
        <p:txBody>
          <a:bodyPr wrap="square" rtlCol="1">
            <a:spAutoFit/>
          </a:bodyPr>
          <a:lstStyle/>
          <a:p>
            <a:pPr algn="r" rtl="1"/>
            <a:r>
              <a:rPr lang="he-IL" sz="900">
                <a:latin typeface="Heebo" pitchFamily="2" charset="-79"/>
                <a:ea typeface="Tahoma" panose="020B0604030504040204" pitchFamily="34" charset="0"/>
                <a:cs typeface="Heebo" pitchFamily="2" charset="-79"/>
              </a:rPr>
              <a:t>*התמלול המלא של קבוצת המיקוד נמסר לצוות אורבן95 כחלק ממכלול החומרים הגולמיים שנמסרו.</a:t>
            </a:r>
          </a:p>
        </p:txBody>
      </p:sp>
      <p:sp>
        <p:nvSpPr>
          <p:cNvPr id="6" name="TextBox 5">
            <a:extLst>
              <a:ext uri="{FF2B5EF4-FFF2-40B4-BE49-F238E27FC236}">
                <a16:creationId xmlns:a16="http://schemas.microsoft.com/office/drawing/2014/main" id="{1EAEEA7C-5CBD-F50D-3B3A-6223812DD120}"/>
              </a:ext>
            </a:extLst>
          </p:cNvPr>
          <p:cNvSpPr txBox="1"/>
          <p:nvPr/>
        </p:nvSpPr>
        <p:spPr>
          <a:xfrm>
            <a:off x="1450964" y="461873"/>
            <a:ext cx="2180596" cy="1754326"/>
          </a:xfrm>
          <a:prstGeom prst="rect">
            <a:avLst/>
          </a:prstGeom>
          <a:noFill/>
        </p:spPr>
        <p:txBody>
          <a:bodyPr wrap="square">
            <a:spAutoFit/>
          </a:bodyPr>
          <a:lstStyle>
            <a:defPPr>
              <a:defRPr lang="he-IL"/>
            </a:defPPr>
            <a:lvl1pPr fontAlgn="base">
              <a:buClr>
                <a:srgbClr val="358B8F"/>
              </a:buClr>
              <a:buSzPct val="150000"/>
              <a:defRPr sz="1400">
                <a:solidFill>
                  <a:schemeClr val="bg1"/>
                </a:solidFill>
                <a:latin typeface="Heebo" pitchFamily="2" charset="-79"/>
                <a:ea typeface="Tahoma"/>
                <a:cs typeface="Heebo" pitchFamily="2" charset="-79"/>
              </a:defRPr>
            </a:lvl1pPr>
          </a:lstStyle>
          <a:p>
            <a:r>
              <a:rPr lang="he-IL" sz="1800"/>
              <a:t>פרויקט מדהים. זה היה אור עבורי בחודש הזה. פשוט יוזמה יפהפייה. אני מאוד סקרנית לראות איך זה יתפתח </a:t>
            </a:r>
            <a:r>
              <a:rPr lang="he-IL" sz="1200"/>
              <a:t>(מוזיקאים) </a:t>
            </a:r>
            <a:endParaRPr lang="he-IL" sz="1800"/>
          </a:p>
        </p:txBody>
      </p:sp>
      <p:sp>
        <p:nvSpPr>
          <p:cNvPr id="14" name="מלבן 4">
            <a:extLst>
              <a:ext uri="{FF2B5EF4-FFF2-40B4-BE49-F238E27FC236}">
                <a16:creationId xmlns:a16="http://schemas.microsoft.com/office/drawing/2014/main" id="{350F9E18-D29D-DE35-D4F2-94C2F336AA17}"/>
              </a:ext>
            </a:extLst>
          </p:cNvPr>
          <p:cNvSpPr/>
          <p:nvPr/>
        </p:nvSpPr>
        <p:spPr>
          <a:xfrm>
            <a:off x="4062334" y="2559805"/>
            <a:ext cx="2850153" cy="1785104"/>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החששות העיקריים, שהתבטאו במהלך ההתנסות, היו בנוגע למוכנות של המוזיקאים </a:t>
            </a:r>
            <a:r>
              <a:rPr lang="he-IL" sz="1100" b="1">
                <a:latin typeface="Heebo" pitchFamily="2" charset="-79"/>
                <a:ea typeface="Tahoma"/>
                <a:cs typeface="Heebo" pitchFamily="2" charset="-79"/>
              </a:rPr>
              <a:t>להנחות כתיבת טקסטים</a:t>
            </a:r>
            <a:r>
              <a:rPr lang="he-IL" sz="1100">
                <a:latin typeface="Heebo" pitchFamily="2" charset="-79"/>
                <a:ea typeface="Tahoma"/>
                <a:cs typeface="Heebo" pitchFamily="2" charset="-79"/>
              </a:rPr>
              <a:t>, וההיתכנות של </a:t>
            </a:r>
            <a:r>
              <a:rPr lang="he-IL" sz="1100" b="1">
                <a:latin typeface="Heebo" pitchFamily="2" charset="-79"/>
                <a:ea typeface="Tahoma"/>
                <a:cs typeface="Heebo" pitchFamily="2" charset="-79"/>
              </a:rPr>
              <a:t>מימוש התהליך במלואו בזמן קצר </a:t>
            </a:r>
            <a:r>
              <a:rPr lang="he-IL" sz="1100">
                <a:latin typeface="Heebo" pitchFamily="2" charset="-79"/>
                <a:ea typeface="Tahoma"/>
                <a:cs typeface="Heebo" pitchFamily="2" charset="-79"/>
              </a:rPr>
              <a:t>(בעיקר ביחס למתכונת של מפגש אחד). </a:t>
            </a:r>
            <a:br>
              <a:rPr lang="en-US" sz="1100">
                <a:latin typeface="Heebo" pitchFamily="2" charset="-79"/>
                <a:ea typeface="Tahoma"/>
                <a:cs typeface="Heebo" pitchFamily="2" charset="-79"/>
              </a:rPr>
            </a:br>
            <a:r>
              <a:rPr lang="he-IL" sz="1100">
                <a:latin typeface="Heebo" pitchFamily="2" charset="-79"/>
                <a:ea typeface="Tahoma"/>
                <a:cs typeface="Heebo" pitchFamily="2" charset="-79"/>
              </a:rPr>
              <a:t>כמענה ביקשו לקבל </a:t>
            </a:r>
            <a:r>
              <a:rPr lang="he-IL" sz="1100" b="1">
                <a:latin typeface="Heebo" pitchFamily="2" charset="-79"/>
                <a:ea typeface="Tahoma"/>
                <a:cs typeface="Heebo" pitchFamily="2" charset="-79"/>
              </a:rPr>
              <a:t>סל כלים שיסייעו להם בהנחיית הכתיבה מול המשתתפים</a:t>
            </a:r>
            <a:r>
              <a:rPr lang="he-IL" sz="1100">
                <a:latin typeface="Heebo" pitchFamily="2" charset="-79"/>
                <a:ea typeface="Tahoma"/>
                <a:cs typeface="Heebo" pitchFamily="2" charset="-79"/>
              </a:rPr>
              <a:t>, והעלו מגוון הצעות לתרגילים ומתודות שניתן ליישם בתהליך היצירה, במסגרת הקבוצתית ובהנחיה הפרטנית*. </a:t>
            </a:r>
          </a:p>
        </p:txBody>
      </p:sp>
      <p:sp>
        <p:nvSpPr>
          <p:cNvPr id="15" name="מלבן 4">
            <a:extLst>
              <a:ext uri="{FF2B5EF4-FFF2-40B4-BE49-F238E27FC236}">
                <a16:creationId xmlns:a16="http://schemas.microsoft.com/office/drawing/2014/main" id="{BE04A39C-4E26-EE44-362E-C6A78E084224}"/>
              </a:ext>
            </a:extLst>
          </p:cNvPr>
          <p:cNvSpPr/>
          <p:nvPr/>
        </p:nvSpPr>
        <p:spPr>
          <a:xfrm>
            <a:off x="7085183" y="2625868"/>
            <a:ext cx="1754102" cy="1200329"/>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"מוזיקאי לא צריך להיות בצבע או מהמשפחה של הקהילה. מוזיקאי צריך להיות פשוט מקצוען רגיש, זה הכול"              </a:t>
            </a:r>
            <a:r>
              <a:rPr lang="he-IL" sz="1050" dirty="0">
                <a:solidFill>
                  <a:srgbClr val="CD4E86"/>
                </a:solidFill>
                <a:latin typeface="Heebo" pitchFamily="2" charset="-79"/>
                <a:ea typeface="Tahoma"/>
                <a:cs typeface="Heebo" pitchFamily="2" charset="-79"/>
              </a:rPr>
              <a:t>(מנהל מוזיקלי)</a:t>
            </a:r>
            <a:endParaRPr lang="he-IL" sz="1200" dirty="0">
              <a:solidFill>
                <a:srgbClr val="CD4E86"/>
              </a:solidFill>
              <a:latin typeface="Heebo" pitchFamily="2" charset="-79"/>
              <a:ea typeface="Tahoma"/>
              <a:cs typeface="Heebo" pitchFamily="2" charset="-79"/>
            </a:endParaRPr>
          </a:p>
        </p:txBody>
      </p:sp>
      <p:sp>
        <p:nvSpPr>
          <p:cNvPr id="16" name="מלבן 4">
            <a:extLst>
              <a:ext uri="{FF2B5EF4-FFF2-40B4-BE49-F238E27FC236}">
                <a16:creationId xmlns:a16="http://schemas.microsoft.com/office/drawing/2014/main" id="{911D1F3D-82CC-7833-D7DC-30E90FE0E957}"/>
              </a:ext>
            </a:extLst>
          </p:cNvPr>
          <p:cNvSpPr/>
          <p:nvPr/>
        </p:nvSpPr>
        <p:spPr>
          <a:xfrm>
            <a:off x="4200375" y="995479"/>
            <a:ext cx="2691171" cy="76944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בנוסף, </a:t>
            </a:r>
            <a:r>
              <a:rPr lang="he-IL" sz="1100" b="1">
                <a:latin typeface="Heebo" pitchFamily="2" charset="-79"/>
                <a:ea typeface="Tahoma"/>
                <a:cs typeface="Heebo" pitchFamily="2" charset="-79"/>
              </a:rPr>
              <a:t>המסגור המקצועי </a:t>
            </a:r>
            <a:r>
              <a:rPr lang="he-IL" sz="1100">
                <a:latin typeface="Heebo" pitchFamily="2" charset="-79"/>
                <a:ea typeface="Tahoma"/>
                <a:cs typeface="Heebo" pitchFamily="2" charset="-79"/>
              </a:rPr>
              <a:t>של הפרויקט, שכלל בסיס מובנה ומלומד, תמיכה אקדמית, ותנאים מכבדים, תרמו למחויבות ולרצון לקחת חלק</a:t>
            </a:r>
            <a:endParaRPr lang="he-IL" sz="1100">
              <a:solidFill>
                <a:schemeClr val="accent5"/>
              </a:solidFill>
              <a:latin typeface="Heebo" pitchFamily="2" charset="-79"/>
              <a:ea typeface="Tahoma"/>
              <a:cs typeface="Heebo" pitchFamily="2" charset="-79"/>
            </a:endParaRPr>
          </a:p>
        </p:txBody>
      </p:sp>
      <p:grpSp>
        <p:nvGrpSpPr>
          <p:cNvPr id="23" name="Group 22">
            <a:extLst>
              <a:ext uri="{FF2B5EF4-FFF2-40B4-BE49-F238E27FC236}">
                <a16:creationId xmlns:a16="http://schemas.microsoft.com/office/drawing/2014/main" id="{595AAFFD-584D-F1F0-3DA8-91E87FF50B9E}"/>
              </a:ext>
            </a:extLst>
          </p:cNvPr>
          <p:cNvGrpSpPr/>
          <p:nvPr/>
        </p:nvGrpSpPr>
        <p:grpSpPr>
          <a:xfrm>
            <a:off x="7111536" y="4039366"/>
            <a:ext cx="4702029" cy="2056080"/>
            <a:chOff x="7111536" y="4673666"/>
            <a:chExt cx="4702029" cy="2056080"/>
          </a:xfrm>
        </p:grpSpPr>
        <p:sp>
          <p:nvSpPr>
            <p:cNvPr id="13" name="מלבן 4">
              <a:extLst>
                <a:ext uri="{FF2B5EF4-FFF2-40B4-BE49-F238E27FC236}">
                  <a16:creationId xmlns:a16="http://schemas.microsoft.com/office/drawing/2014/main" id="{9809D96B-2CEC-2F4E-A8C1-EF88666AA66B}"/>
                </a:ext>
              </a:extLst>
            </p:cNvPr>
            <p:cNvSpPr/>
            <p:nvPr/>
          </p:nvSpPr>
          <p:spPr>
            <a:xfrm>
              <a:off x="9151503" y="4673666"/>
              <a:ext cx="2662062" cy="1549142"/>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נראה כי </a:t>
              </a:r>
              <a:r>
                <a:rPr lang="he-IL" sz="1100" b="1">
                  <a:latin typeface="Heebo" pitchFamily="2" charset="-79"/>
                  <a:ea typeface="Tahoma"/>
                  <a:cs typeface="Heebo" pitchFamily="2" charset="-79"/>
                </a:rPr>
                <a:t>החוויה האישית של המוזיקאים הייתה מאוד חיובית</a:t>
              </a:r>
              <a:r>
                <a:rPr lang="he-IL" sz="1100">
                  <a:latin typeface="Heebo" pitchFamily="2" charset="-79"/>
                  <a:ea typeface="Tahoma"/>
                  <a:cs typeface="Heebo" pitchFamily="2" charset="-79"/>
                </a:rPr>
                <a:t>, הם סיפרו על מעטפת תומכת ותחושת שייכות גבוהה . </a:t>
              </a:r>
            </a:p>
            <a:p>
              <a:pPr fontAlgn="base">
                <a:spcBef>
                  <a:spcPts val="800"/>
                </a:spcBef>
                <a:buClr>
                  <a:srgbClr val="358B8F"/>
                </a:buClr>
                <a:buSzPct val="150000"/>
              </a:pPr>
              <a:r>
                <a:rPr lang="he-IL" sz="1100">
                  <a:latin typeface="Heebo" pitchFamily="2" charset="-79"/>
                  <a:ea typeface="Tahoma"/>
                  <a:cs typeface="Heebo" pitchFamily="2" charset="-79"/>
                </a:rPr>
                <a:t>לצד זאת, הם שיתפו במתח בין החיבור האישי שלהם ליצירה (כאומנים יוצרים) אל מול כיבוד הרצונות היצירתיים של המשתתפים, כמנחים. </a:t>
              </a:r>
              <a:br>
                <a:rPr lang="en-US" sz="1100">
                  <a:latin typeface="Heebo" pitchFamily="2" charset="-79"/>
                  <a:ea typeface="Tahoma"/>
                  <a:cs typeface="Heebo" pitchFamily="2" charset="-79"/>
                </a:rPr>
              </a:br>
              <a:endParaRPr lang="he-IL" sz="1100">
                <a:solidFill>
                  <a:schemeClr val="accent5"/>
                </a:solidFill>
                <a:latin typeface="Heebo" pitchFamily="2" charset="-79"/>
                <a:ea typeface="Tahoma"/>
                <a:cs typeface="Heebo" pitchFamily="2" charset="-79"/>
              </a:endParaRPr>
            </a:p>
          </p:txBody>
        </p:sp>
        <p:sp>
          <p:nvSpPr>
            <p:cNvPr id="17" name="מלבן 4">
              <a:extLst>
                <a:ext uri="{FF2B5EF4-FFF2-40B4-BE49-F238E27FC236}">
                  <a16:creationId xmlns:a16="http://schemas.microsoft.com/office/drawing/2014/main" id="{EB2C88D7-F9A8-9E27-B30E-776A01651B82}"/>
                </a:ext>
              </a:extLst>
            </p:cNvPr>
            <p:cNvSpPr/>
            <p:nvPr/>
          </p:nvSpPr>
          <p:spPr>
            <a:xfrm>
              <a:off x="7194782" y="5714083"/>
              <a:ext cx="1956721" cy="1015663"/>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"בתור מלווים, שתהיה את האפשרות אפילו למפגש הקטן הזה שעשינו אחרי כל מפגש, של שנייה, לדבר יחד ולעבד את החוויות שהיו לנו".</a:t>
              </a:r>
            </a:p>
          </p:txBody>
        </p:sp>
        <p:sp>
          <p:nvSpPr>
            <p:cNvPr id="18" name="מלבן 4">
              <a:extLst>
                <a:ext uri="{FF2B5EF4-FFF2-40B4-BE49-F238E27FC236}">
                  <a16:creationId xmlns:a16="http://schemas.microsoft.com/office/drawing/2014/main" id="{39A123FD-5783-FE23-0BDD-86E7805DCC75}"/>
                </a:ext>
              </a:extLst>
            </p:cNvPr>
            <p:cNvSpPr/>
            <p:nvPr/>
          </p:nvSpPr>
          <p:spPr>
            <a:xfrm>
              <a:off x="7111536" y="4697929"/>
              <a:ext cx="2025701" cy="1015663"/>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"יש פה מקום לכל אחת עם מה שהיא מביאה... משהו בגישה היא מאוד מכילה ומאוד מאפשרת. זה פשוט להיות בקשב ובנוכחות".</a:t>
              </a:r>
            </a:p>
          </p:txBody>
        </p:sp>
        <p:sp>
          <p:nvSpPr>
            <p:cNvPr id="19" name="מלבן 4">
              <a:extLst>
                <a:ext uri="{FF2B5EF4-FFF2-40B4-BE49-F238E27FC236}">
                  <a16:creationId xmlns:a16="http://schemas.microsoft.com/office/drawing/2014/main" id="{6BD8327E-73FD-D4A3-3392-B9D17A012132}"/>
                </a:ext>
              </a:extLst>
            </p:cNvPr>
            <p:cNvSpPr/>
            <p:nvPr/>
          </p:nvSpPr>
          <p:spPr>
            <a:xfrm>
              <a:off x="9290399" y="6129582"/>
              <a:ext cx="2523166" cy="600164"/>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dirty="0">
                  <a:latin typeface="Heebo" pitchFamily="2" charset="-79"/>
                  <a:ea typeface="Tahoma"/>
                  <a:cs typeface="Heebo" pitchFamily="2" charset="-79"/>
                </a:rPr>
                <a:t>בתוך כך, הם הצביעו על </a:t>
              </a:r>
              <a:r>
                <a:rPr lang="he-IL" sz="1100" b="1" dirty="0">
                  <a:latin typeface="Heebo" pitchFamily="2" charset="-79"/>
                  <a:ea typeface="Tahoma"/>
                  <a:cs typeface="Heebo" pitchFamily="2" charset="-79"/>
                </a:rPr>
                <a:t>החשיבות של השיח הפנימי ביניהם </a:t>
              </a:r>
              <a:r>
                <a:rPr lang="he-IL" sz="1100" dirty="0">
                  <a:latin typeface="Heebo" pitchFamily="2" charset="-79"/>
                  <a:ea typeface="Tahoma"/>
                  <a:cs typeface="Heebo" pitchFamily="2" charset="-79"/>
                </a:rPr>
                <a:t>להתייעצות, תמיכה ועיבוד של חווייתם כמנחים.</a:t>
              </a:r>
              <a:endParaRPr lang="he-IL" sz="1100" dirty="0">
                <a:solidFill>
                  <a:schemeClr val="accent5"/>
                </a:solidFill>
                <a:latin typeface="Heebo" pitchFamily="2" charset="-79"/>
                <a:ea typeface="Tahoma"/>
                <a:cs typeface="Heebo" pitchFamily="2" charset="-79"/>
              </a:endParaRPr>
            </a:p>
          </p:txBody>
        </p:sp>
      </p:grpSp>
      <p:sp>
        <p:nvSpPr>
          <p:cNvPr id="20" name="מלבן 4">
            <a:extLst>
              <a:ext uri="{FF2B5EF4-FFF2-40B4-BE49-F238E27FC236}">
                <a16:creationId xmlns:a16="http://schemas.microsoft.com/office/drawing/2014/main" id="{BAAFF796-4596-32B7-D228-F20C6BC00229}"/>
              </a:ext>
            </a:extLst>
          </p:cNvPr>
          <p:cNvSpPr/>
          <p:nvPr/>
        </p:nvSpPr>
        <p:spPr>
          <a:xfrm>
            <a:off x="7098141" y="1272463"/>
            <a:ext cx="4715422" cy="1200329"/>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"שירי ערש זה החיים. ככה אני נכנסתי למוזיקה. יש שם איזה משהו מאוד התחלתי כזה וזה מאוד חזק וזה פשוט ריגש אותי"</a:t>
            </a:r>
            <a:br>
              <a:rPr lang="en-US" sz="1200">
                <a:solidFill>
                  <a:schemeClr val="accent5"/>
                </a:solidFill>
                <a:latin typeface="Heebo" pitchFamily="2" charset="-79"/>
                <a:ea typeface="Tahoma"/>
                <a:cs typeface="Heebo" pitchFamily="2" charset="-79"/>
              </a:rPr>
            </a:br>
            <a:r>
              <a:rPr lang="he-IL" sz="1200">
                <a:solidFill>
                  <a:schemeClr val="accent5"/>
                </a:solidFill>
                <a:latin typeface="Heebo" pitchFamily="2" charset="-79"/>
                <a:ea typeface="Tahoma"/>
                <a:cs typeface="Heebo" pitchFamily="2" charset="-79"/>
              </a:rPr>
              <a:t>"לפגוש הורים, לפגוש את המקום הרך הזה של ההתחלה, של התקווה" </a:t>
            </a:r>
            <a:br>
              <a:rPr lang="en-US" sz="1200">
                <a:solidFill>
                  <a:schemeClr val="accent5"/>
                </a:solidFill>
                <a:latin typeface="Heebo" pitchFamily="2" charset="-79"/>
                <a:ea typeface="Tahoma"/>
                <a:cs typeface="Heebo" pitchFamily="2" charset="-79"/>
              </a:rPr>
            </a:br>
            <a:r>
              <a:rPr lang="he-IL" sz="1200">
                <a:solidFill>
                  <a:schemeClr val="accent5"/>
                </a:solidFill>
                <a:latin typeface="Heebo" pitchFamily="2" charset="-79"/>
                <a:ea typeface="Tahoma"/>
                <a:cs typeface="Heebo" pitchFamily="2" charset="-79"/>
              </a:rPr>
              <a:t>"זה היה כאילו </a:t>
            </a:r>
            <a:r>
              <a:rPr lang="en-US" sz="1200">
                <a:solidFill>
                  <a:schemeClr val="accent5"/>
                </a:solidFill>
                <a:latin typeface="Heebo" pitchFamily="2" charset="-79"/>
                <a:ea typeface="Tahoma"/>
                <a:cs typeface="Heebo" pitchFamily="2" charset="-79"/>
              </a:rPr>
              <a:t>AI</a:t>
            </a:r>
            <a:r>
              <a:rPr lang="he-IL" sz="1200">
                <a:solidFill>
                  <a:schemeClr val="accent5"/>
                </a:solidFill>
                <a:latin typeface="Heebo" pitchFamily="2" charset="-79"/>
                <a:ea typeface="Tahoma"/>
                <a:cs typeface="Heebo" pitchFamily="2" charset="-79"/>
              </a:rPr>
              <a:t> הציע לי עבודה... שילוב של משהו מוזיקלי-קהילתי ותהליכי, יחד עם אסתטיקה של שירי ערש שזה מה שאני שרויה בו כאומנית".</a:t>
            </a:r>
          </a:p>
        </p:txBody>
      </p:sp>
      <p:sp>
        <p:nvSpPr>
          <p:cNvPr id="21" name="מלבן 4">
            <a:extLst>
              <a:ext uri="{FF2B5EF4-FFF2-40B4-BE49-F238E27FC236}">
                <a16:creationId xmlns:a16="http://schemas.microsoft.com/office/drawing/2014/main" id="{E053689E-8E3E-13E4-97B7-421A67443299}"/>
              </a:ext>
            </a:extLst>
          </p:cNvPr>
          <p:cNvSpPr/>
          <p:nvPr/>
        </p:nvSpPr>
        <p:spPr>
          <a:xfrm>
            <a:off x="4139078" y="1701784"/>
            <a:ext cx="2761882" cy="461665"/>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"זה נתן לי ביטחון בהבנה שזה פרויקט שיש עליו הרבה חשיבה ושהוא משמעותי".</a:t>
            </a:r>
          </a:p>
        </p:txBody>
      </p:sp>
      <p:sp>
        <p:nvSpPr>
          <p:cNvPr id="22" name="מלבן 4">
            <a:extLst>
              <a:ext uri="{FF2B5EF4-FFF2-40B4-BE49-F238E27FC236}">
                <a16:creationId xmlns:a16="http://schemas.microsoft.com/office/drawing/2014/main" id="{49918A3B-5F66-71F4-C03A-DD8C2E1EDF74}"/>
              </a:ext>
            </a:extLst>
          </p:cNvPr>
          <p:cNvSpPr/>
          <p:nvPr/>
        </p:nvSpPr>
        <p:spPr>
          <a:xfrm>
            <a:off x="8773182" y="2642838"/>
            <a:ext cx="3040379" cy="1123384"/>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b="1" u="sng">
                <a:latin typeface="Heebo" pitchFamily="2" charset="-79"/>
                <a:ea typeface="Tahoma"/>
                <a:cs typeface="Heebo" pitchFamily="2" charset="-79"/>
              </a:rPr>
              <a:t>הכשרה</a:t>
            </a:r>
            <a:r>
              <a:rPr lang="he-IL" sz="1100" b="1">
                <a:latin typeface="Heebo" pitchFamily="2" charset="-79"/>
                <a:ea typeface="Tahoma"/>
                <a:cs typeface="Heebo" pitchFamily="2" charset="-79"/>
              </a:rPr>
              <a:t>: </a:t>
            </a:r>
            <a:r>
              <a:rPr lang="he-IL" sz="1100">
                <a:latin typeface="Heebo" pitchFamily="2" charset="-79"/>
                <a:ea typeface="Tahoma"/>
                <a:cs typeface="Heebo" pitchFamily="2" charset="-79"/>
              </a:rPr>
              <a:t>המוזיקאים רכשו במסגרת ההכנה ידע תיאורטי מעמיק, שנתן תוקף להבנה האינטואיטיבית שלהם את איכות החוויה שמציע הפרויקט. </a:t>
            </a:r>
            <a:br>
              <a:rPr lang="en-US" sz="1100">
                <a:latin typeface="Heebo" pitchFamily="2" charset="-79"/>
                <a:ea typeface="Tahoma"/>
                <a:cs typeface="Heebo" pitchFamily="2" charset="-79"/>
              </a:rPr>
            </a:br>
            <a:r>
              <a:rPr lang="he-IL" sz="1100">
                <a:latin typeface="Heebo" pitchFamily="2" charset="-79"/>
                <a:ea typeface="Tahoma"/>
                <a:cs typeface="Heebo" pitchFamily="2" charset="-79"/>
              </a:rPr>
              <a:t>לצד זאת, הם הגיעו עם ידע וכלים מקצועיים כמוזיקאים, שסייעו להם להוביל את ההנחיה ולהתאים את עצמם לקהילות השונות שפגשו -</a:t>
            </a:r>
            <a:endParaRPr lang="he-IL" sz="1100">
              <a:solidFill>
                <a:schemeClr val="accent5"/>
              </a:solidFill>
              <a:latin typeface="Heebo" pitchFamily="2" charset="-79"/>
              <a:ea typeface="Tahoma"/>
              <a:cs typeface="Heebo" pitchFamily="2" charset="-79"/>
            </a:endParaRPr>
          </a:p>
        </p:txBody>
      </p:sp>
      <p:sp>
        <p:nvSpPr>
          <p:cNvPr id="4" name="מלבן 4">
            <a:extLst>
              <a:ext uri="{FF2B5EF4-FFF2-40B4-BE49-F238E27FC236}">
                <a16:creationId xmlns:a16="http://schemas.microsoft.com/office/drawing/2014/main" id="{343D8822-118E-377D-0B28-9EC244635E13}"/>
              </a:ext>
            </a:extLst>
          </p:cNvPr>
          <p:cNvSpPr/>
          <p:nvPr/>
        </p:nvSpPr>
        <p:spPr>
          <a:xfrm>
            <a:off x="4200375" y="4889594"/>
            <a:ext cx="2691171" cy="1107996"/>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מדברי המנהל המקצועי המוזיקלי של הפרויקט, עולה כי מעבר לתרומה הברורה למשתתפים ולקהילה, יש ליוזמה פוטנציאל </a:t>
            </a:r>
            <a:r>
              <a:rPr lang="he-IL" sz="1100" b="1">
                <a:latin typeface="Heebo" pitchFamily="2" charset="-79"/>
                <a:ea typeface="Tahoma"/>
                <a:cs typeface="Heebo" pitchFamily="2" charset="-79"/>
              </a:rPr>
              <a:t>לפיתוח קהילתי של האומנים המוזיקאים</a:t>
            </a:r>
            <a:r>
              <a:rPr lang="he-IL" sz="1100">
                <a:latin typeface="Heebo" pitchFamily="2" charset="-79"/>
                <a:ea typeface="Tahoma"/>
                <a:cs typeface="Heebo" pitchFamily="2" charset="-79"/>
              </a:rPr>
              <a:t>, ומתוך כך עולה </a:t>
            </a:r>
            <a:r>
              <a:rPr lang="he-IL" sz="1100" b="1">
                <a:latin typeface="Heebo" pitchFamily="2" charset="-79"/>
                <a:ea typeface="Tahoma"/>
                <a:cs typeface="Heebo" pitchFamily="2" charset="-79"/>
              </a:rPr>
              <a:t>תרומה תרבותית </a:t>
            </a:r>
            <a:r>
              <a:rPr lang="he-IL" sz="1100">
                <a:latin typeface="Heebo" pitchFamily="2" charset="-79"/>
                <a:ea typeface="Tahoma"/>
                <a:cs typeface="Heebo" pitchFamily="2" charset="-79"/>
              </a:rPr>
              <a:t>בהיבט העירוני הרחב יותר. </a:t>
            </a:r>
          </a:p>
        </p:txBody>
      </p:sp>
      <p:grpSp>
        <p:nvGrpSpPr>
          <p:cNvPr id="5" name="Group 4">
            <a:extLst>
              <a:ext uri="{FF2B5EF4-FFF2-40B4-BE49-F238E27FC236}">
                <a16:creationId xmlns:a16="http://schemas.microsoft.com/office/drawing/2014/main" id="{CEE4176B-CFB3-93BC-FBEE-064364B25BF1}"/>
              </a:ext>
            </a:extLst>
          </p:cNvPr>
          <p:cNvGrpSpPr/>
          <p:nvPr/>
        </p:nvGrpSpPr>
        <p:grpSpPr>
          <a:xfrm>
            <a:off x="4191735" y="-406877"/>
            <a:ext cx="1711893" cy="1109007"/>
            <a:chOff x="12359568" y="6331208"/>
            <a:chExt cx="780723" cy="505772"/>
          </a:xfrm>
        </p:grpSpPr>
        <p:sp>
          <p:nvSpPr>
            <p:cNvPr id="9" name="Freeform 52">
              <a:extLst>
                <a:ext uri="{FF2B5EF4-FFF2-40B4-BE49-F238E27FC236}">
                  <a16:creationId xmlns:a16="http://schemas.microsoft.com/office/drawing/2014/main" id="{C0D3CD1C-2300-1F54-AE9E-05FA67629624}"/>
                </a:ext>
              </a:extLst>
            </p:cNvPr>
            <p:cNvSpPr/>
            <p:nvPr/>
          </p:nvSpPr>
          <p:spPr>
            <a:xfrm>
              <a:off x="12359568" y="6331208"/>
              <a:ext cx="353173" cy="505772"/>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solidFill>
              <a:srgbClr val="FFFFFF"/>
            </a:solidFill>
            <a:ln w="0" cap="flat">
              <a:noFill/>
              <a:prstDash val="solid"/>
              <a:miter/>
            </a:ln>
          </p:spPr>
          <p:txBody>
            <a:bodyPr rtlCol="0" anchor="ctr"/>
            <a:lstStyle/>
            <a:p>
              <a:endParaRPr lang="en-IL"/>
            </a:p>
          </p:txBody>
        </p:sp>
        <p:sp>
          <p:nvSpPr>
            <p:cNvPr id="30" name="Freeform 53">
              <a:extLst>
                <a:ext uri="{FF2B5EF4-FFF2-40B4-BE49-F238E27FC236}">
                  <a16:creationId xmlns:a16="http://schemas.microsoft.com/office/drawing/2014/main" id="{1701DAB9-0149-4483-9E00-CC13F6198090}"/>
                </a:ext>
              </a:extLst>
            </p:cNvPr>
            <p:cNvSpPr/>
            <p:nvPr/>
          </p:nvSpPr>
          <p:spPr>
            <a:xfrm>
              <a:off x="12787118" y="6331208"/>
              <a:ext cx="353173" cy="505772"/>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solidFill>
              <a:srgbClr val="FFFFFF"/>
            </a:solidFill>
            <a:ln w="0" cap="flat">
              <a:noFill/>
              <a:prstDash val="solid"/>
              <a:miter/>
            </a:ln>
          </p:spPr>
          <p:txBody>
            <a:bodyPr rtlCol="0" anchor="ctr"/>
            <a:lstStyle/>
            <a:p>
              <a:endParaRPr lang="en-IL"/>
            </a:p>
          </p:txBody>
        </p:sp>
      </p:grpSp>
    </p:spTree>
    <p:extLst>
      <p:ext uri="{BB962C8B-B14F-4D97-AF65-F5344CB8AC3E}">
        <p14:creationId xmlns:p14="http://schemas.microsoft.com/office/powerpoint/2010/main" val="252418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1D6423-3AF4-1557-9193-87EA88637A3E}"/>
              </a:ext>
            </a:extLst>
          </p:cNvPr>
          <p:cNvSpPr/>
          <p:nvPr/>
        </p:nvSpPr>
        <p:spPr>
          <a:xfrm>
            <a:off x="-13113" y="0"/>
            <a:ext cx="12205113"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3" name="Rounded Rectangle 97">
            <a:extLst>
              <a:ext uri="{FF2B5EF4-FFF2-40B4-BE49-F238E27FC236}">
                <a16:creationId xmlns:a16="http://schemas.microsoft.com/office/drawing/2014/main" id="{7EA8FEED-CFD4-6684-E6BF-9CB816BEBD51}"/>
              </a:ext>
            </a:extLst>
          </p:cNvPr>
          <p:cNvSpPr/>
          <p:nvPr/>
        </p:nvSpPr>
        <p:spPr>
          <a:xfrm>
            <a:off x="7042819" y="5374810"/>
            <a:ext cx="4924296" cy="982448"/>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1" name="Rounded Rectangle 97">
            <a:extLst>
              <a:ext uri="{FF2B5EF4-FFF2-40B4-BE49-F238E27FC236}">
                <a16:creationId xmlns:a16="http://schemas.microsoft.com/office/drawing/2014/main" id="{B46F70ED-5FE0-50A0-B3A3-7E87421DB213}"/>
              </a:ext>
            </a:extLst>
          </p:cNvPr>
          <p:cNvSpPr/>
          <p:nvPr/>
        </p:nvSpPr>
        <p:spPr>
          <a:xfrm>
            <a:off x="740229" y="3347784"/>
            <a:ext cx="6225602" cy="3009473"/>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9" name="Rounded Rectangle 97">
            <a:extLst>
              <a:ext uri="{FF2B5EF4-FFF2-40B4-BE49-F238E27FC236}">
                <a16:creationId xmlns:a16="http://schemas.microsoft.com/office/drawing/2014/main" id="{F267142A-02A5-A95D-8533-8625CAA336C2}"/>
              </a:ext>
            </a:extLst>
          </p:cNvPr>
          <p:cNvSpPr/>
          <p:nvPr/>
        </p:nvSpPr>
        <p:spPr>
          <a:xfrm>
            <a:off x="740229" y="1038123"/>
            <a:ext cx="5445418" cy="2230354"/>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8" name="Rounded Rectangle 97">
            <a:extLst>
              <a:ext uri="{FF2B5EF4-FFF2-40B4-BE49-F238E27FC236}">
                <a16:creationId xmlns:a16="http://schemas.microsoft.com/office/drawing/2014/main" id="{14DFB532-E639-EE26-3CA1-52E61F1FD4E0}"/>
              </a:ext>
            </a:extLst>
          </p:cNvPr>
          <p:cNvSpPr/>
          <p:nvPr/>
        </p:nvSpPr>
        <p:spPr>
          <a:xfrm>
            <a:off x="6275513" y="1038123"/>
            <a:ext cx="5691602" cy="2230354"/>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7AD14276-3548-E911-5E99-64256A3887F6}"/>
              </a:ext>
            </a:extLst>
          </p:cNvPr>
          <p:cNvSpPr txBox="1"/>
          <p:nvPr/>
        </p:nvSpPr>
        <p:spPr>
          <a:xfrm>
            <a:off x="10448662" y="201737"/>
            <a:ext cx="1441465"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הפקה</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17</a:t>
            </a:fld>
            <a:endParaRPr lang="he-IL">
              <a:latin typeface="Heebo" pitchFamily="2" charset="-79"/>
              <a:cs typeface="Heebo" pitchFamily="2" charset="-79"/>
            </a:endParaRPr>
          </a:p>
        </p:txBody>
      </p:sp>
      <p:pic>
        <p:nvPicPr>
          <p:cNvPr id="9" name="Picture 8">
            <a:extLst>
              <a:ext uri="{FF2B5EF4-FFF2-40B4-BE49-F238E27FC236}">
                <a16:creationId xmlns:a16="http://schemas.microsoft.com/office/drawing/2014/main" id="{F1ECB5A6-F6E5-D89A-E1B9-A2F83F2BB99C}"/>
              </a:ext>
            </a:extLst>
          </p:cNvPr>
          <p:cNvPicPr>
            <a:picLocks noChangeAspect="1"/>
          </p:cNvPicPr>
          <p:nvPr/>
        </p:nvPicPr>
        <p:blipFill>
          <a:blip r:embed="rId3"/>
          <a:stretch>
            <a:fillRect/>
          </a:stretch>
        </p:blipFill>
        <p:spPr>
          <a:xfrm>
            <a:off x="6567088" y="3739572"/>
            <a:ext cx="95417" cy="104091"/>
          </a:xfrm>
          <a:prstGeom prst="rect">
            <a:avLst/>
          </a:prstGeom>
        </p:spPr>
      </p:pic>
      <p:sp>
        <p:nvSpPr>
          <p:cNvPr id="27" name="מלבן 4">
            <a:extLst>
              <a:ext uri="{FF2B5EF4-FFF2-40B4-BE49-F238E27FC236}">
                <a16:creationId xmlns:a16="http://schemas.microsoft.com/office/drawing/2014/main" id="{8121B541-9080-80E2-D213-3C0E0690A7C6}"/>
              </a:ext>
            </a:extLst>
          </p:cNvPr>
          <p:cNvSpPr/>
          <p:nvPr/>
        </p:nvSpPr>
        <p:spPr>
          <a:xfrm>
            <a:off x="6185647" y="633726"/>
            <a:ext cx="5781468" cy="325089"/>
          </a:xfrm>
          <a:prstGeom prst="rect">
            <a:avLst/>
          </a:prstGeom>
          <a:noFill/>
        </p:spPr>
        <p:txBody>
          <a:bodyPr wrap="square" lIns="91440" tIns="45720" rIns="91440" bIns="45720" anchor="t">
            <a:spAutoFit/>
          </a:bodyPr>
          <a:lstStyle/>
          <a:p>
            <a:pPr fontAlgn="base">
              <a:lnSpc>
                <a:spcPct val="150000"/>
              </a:lnSpc>
              <a:spcBef>
                <a:spcPts val="800"/>
              </a:spcBef>
              <a:buClr>
                <a:srgbClr val="358B8F"/>
              </a:buClr>
              <a:buSzPct val="150000"/>
            </a:pPr>
            <a:r>
              <a:rPr lang="he-IL" sz="1100" b="1">
                <a:latin typeface="Heebo" pitchFamily="2" charset="-79"/>
                <a:ea typeface="Tahoma"/>
                <a:cs typeface="Heebo" pitchFamily="2" charset="-79"/>
              </a:rPr>
              <a:t>לצורך התרחבות הפרויקט, להלן מספר סוגיות שכדאי לקחת בחשבון בתכנון והפקה:</a:t>
            </a:r>
          </a:p>
        </p:txBody>
      </p:sp>
      <p:sp>
        <p:nvSpPr>
          <p:cNvPr id="33" name="TextBox 32">
            <a:extLst>
              <a:ext uri="{FF2B5EF4-FFF2-40B4-BE49-F238E27FC236}">
                <a16:creationId xmlns:a16="http://schemas.microsoft.com/office/drawing/2014/main" id="{4B31C22E-80A0-560B-F204-78CCC64E5301}"/>
              </a:ext>
            </a:extLst>
          </p:cNvPr>
          <p:cNvSpPr txBox="1"/>
          <p:nvPr/>
        </p:nvSpPr>
        <p:spPr>
          <a:xfrm>
            <a:off x="6355533" y="1108911"/>
            <a:ext cx="5611582" cy="212365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100" b="1">
                <a:solidFill>
                  <a:srgbClr val="CD4E86"/>
                </a:solidFill>
                <a:latin typeface="Heebo" pitchFamily="2" charset="-79"/>
                <a:ea typeface="Tahoma"/>
                <a:cs typeface="Heebo" pitchFamily="2" charset="-79"/>
              </a:rPr>
              <a:t>התאמה לאוכלוסיות ייחודיות/מוחלשות:</a:t>
            </a:r>
          </a:p>
          <a:p>
            <a:pPr marL="628650" marR="0" lvl="1" indent="-171450" fontAlgn="base">
              <a:lnSpc>
                <a:spcPct val="100000"/>
              </a:lnSpc>
              <a:spcBef>
                <a:spcPts val="800"/>
              </a:spcBef>
              <a:spcAft>
                <a:spcPts val="0"/>
              </a:spcAft>
              <a:buClr>
                <a:srgbClr val="358B8F"/>
              </a:buClr>
              <a:buSzPct val="150000"/>
              <a:buFont typeface="Arial" panose="020B0604020202020204" pitchFamily="34" charset="0"/>
              <a:buChar char="•"/>
              <a:tabLst/>
              <a:defRPr/>
            </a:pPr>
            <a:r>
              <a:rPr lang="he-IL" sz="1100">
                <a:solidFill>
                  <a:prstClr val="black"/>
                </a:solidFill>
                <a:latin typeface="Heebo" pitchFamily="2" charset="-79"/>
                <a:ea typeface="Tahoma"/>
                <a:cs typeface="Heebo" pitchFamily="2" charset="-79"/>
              </a:rPr>
              <a:t>באוכלוסיות מוחלשות בפרט, סביר שזמינותם בשעות עבודה סטנדרטיות תהיה נמוכה ולכן יש להתאים את מועדי המפגשים לשעות הפנאי על מנת לאפשר לשני בני הזוג להשתתף במפגש.</a:t>
            </a:r>
          </a:p>
          <a:p>
            <a:pPr marL="628650" marR="0" lvl="1" indent="-171450" fontAlgn="base">
              <a:lnSpc>
                <a:spcPct val="100000"/>
              </a:lnSpc>
              <a:spcBef>
                <a:spcPts val="800"/>
              </a:spcBef>
              <a:spcAft>
                <a:spcPts val="0"/>
              </a:spcAft>
              <a:buClr>
                <a:srgbClr val="358B8F"/>
              </a:buClr>
              <a:buSzPct val="150000"/>
              <a:buFont typeface="Arial" panose="020B0604020202020204" pitchFamily="34" charset="0"/>
              <a:buChar char="•"/>
              <a:tabLst/>
              <a:defRPr/>
            </a:pPr>
            <a:r>
              <a:rPr lang="he-IL" sz="1100">
                <a:solidFill>
                  <a:prstClr val="black"/>
                </a:solidFill>
                <a:latin typeface="Heebo" pitchFamily="2" charset="-79"/>
                <a:ea typeface="Tahoma"/>
                <a:cs typeface="Heebo" pitchFamily="2" charset="-79"/>
              </a:rPr>
              <a:t>בנוסף ייתכן שיידרש מענה לאחים נוספים במשפחה, בין אם במעורבות בפעילות, או הפעלה מקבילה בהשגחה.</a:t>
            </a:r>
          </a:p>
          <a:p>
            <a:pPr marL="628650" marR="0" lvl="1" indent="-171450" fontAlgn="base">
              <a:lnSpc>
                <a:spcPct val="100000"/>
              </a:lnSpc>
              <a:spcBef>
                <a:spcPts val="800"/>
              </a:spcBef>
              <a:spcAft>
                <a:spcPts val="0"/>
              </a:spcAft>
              <a:buClr>
                <a:srgbClr val="358B8F"/>
              </a:buClr>
              <a:buSzPct val="150000"/>
              <a:buFont typeface="Arial" panose="020B0604020202020204" pitchFamily="34" charset="0"/>
              <a:buChar char="•"/>
              <a:tabLst/>
              <a:defRPr/>
            </a:pPr>
            <a:r>
              <a:rPr lang="he-IL" sz="1100">
                <a:solidFill>
                  <a:prstClr val="black"/>
                </a:solidFill>
                <a:latin typeface="Heebo" pitchFamily="2" charset="-79"/>
                <a:ea typeface="Tahoma"/>
                <a:cs typeface="Heebo" pitchFamily="2" charset="-79"/>
              </a:rPr>
              <a:t>בעבור קהילות שאינן דוברות עברית, מומלץ להחיל התאמה שפתית על חומרי הגיוס הכתובים והדבורים, המידע המקדים וטפסי ההרשמה. לצד זאת, כל הצוות המקצועי סבר שהפעילות עצמה מתאימה ליישום כפי שהיא, ללא הכרח לשיוך שפתי ותרבותי בין מוזיקאי/ת למשפחה.</a:t>
            </a:r>
          </a:p>
        </p:txBody>
      </p:sp>
      <p:sp>
        <p:nvSpPr>
          <p:cNvPr id="35" name="TextBox 34">
            <a:extLst>
              <a:ext uri="{FF2B5EF4-FFF2-40B4-BE49-F238E27FC236}">
                <a16:creationId xmlns:a16="http://schemas.microsoft.com/office/drawing/2014/main" id="{31523692-6169-1C92-0AB4-546B9100C26C}"/>
              </a:ext>
            </a:extLst>
          </p:cNvPr>
          <p:cNvSpPr txBox="1"/>
          <p:nvPr/>
        </p:nvSpPr>
        <p:spPr>
          <a:xfrm>
            <a:off x="1038882" y="1108911"/>
            <a:ext cx="5152108" cy="2159566"/>
          </a:xfrm>
          <a:prstGeom prst="rect">
            <a:avLst/>
          </a:prstGeom>
          <a:noFill/>
        </p:spPr>
        <p:txBody>
          <a:bodyPr wrap="square">
            <a:spAutoFit/>
          </a:bodyPr>
          <a:lstStyle/>
          <a:p>
            <a:pPr fontAlgn="base">
              <a:spcBef>
                <a:spcPts val="800"/>
              </a:spcBef>
              <a:buClr>
                <a:srgbClr val="358B8F"/>
              </a:buClr>
              <a:buSzPct val="150000"/>
              <a:defRPr/>
            </a:pPr>
            <a:r>
              <a:rPr lang="he-IL" sz="1100" b="1">
                <a:solidFill>
                  <a:srgbClr val="CD4E86"/>
                </a:solidFill>
                <a:latin typeface="Heebo" pitchFamily="2" charset="-79"/>
                <a:ea typeface="Tahoma"/>
                <a:cs typeface="Heebo" pitchFamily="2" charset="-79"/>
              </a:rPr>
              <a:t>מיקום: </a:t>
            </a: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רתימת הצוותים הקהילתיים תורמת גם לחוויה תפעולית טובה יותר במקום המפגש - הכנת המתחם, קבלת המשתתפים ומסגור החוויה הקהילתית. </a:t>
            </a:r>
            <a:br>
              <a:rPr lang="en-US" sz="1100">
                <a:solidFill>
                  <a:prstClr val="black"/>
                </a:solidFill>
                <a:latin typeface="Heebo" pitchFamily="2" charset="-79"/>
                <a:ea typeface="Tahoma"/>
                <a:cs typeface="Heebo" pitchFamily="2" charset="-79"/>
              </a:rPr>
            </a:br>
            <a:r>
              <a:rPr lang="he-IL" sz="1100">
                <a:solidFill>
                  <a:prstClr val="black"/>
                </a:solidFill>
                <a:latin typeface="Heebo" pitchFamily="2" charset="-79"/>
                <a:ea typeface="Tahoma"/>
                <a:cs typeface="Heebo" pitchFamily="2" charset="-79"/>
              </a:rPr>
              <a:t>למשל, במרכז הגאה המתחם הוכן באופן מזמין לקראת הפעילות ונערכה הצגה של פעילות המרכז ע"י הצוות המקומי (אחד המשתתפים סיפר שלא הכיר את פעילות המרכז ושמח על החשיפה). לעומת זאת במרכז דה וינצ'י ההתנהלות הייתה עניינית ודרשה מעורבות גבוהה יותר של צוות הפרויקט בהכנת המתחם לפעילות. </a:t>
            </a: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מתחם שמכיל כלי נגינה "כבדים" מהווה יתרון - המוזיקאים הגיעו עם מקלדות אישיות וכלי נגינה נישאים לפי ההיצע הקיים ברשותם. הימצאות של פסנתר במתחם הסדנה תרמה להתנסויות מוזיקליות איכותיות. </a:t>
            </a:r>
          </a:p>
        </p:txBody>
      </p:sp>
      <p:sp>
        <p:nvSpPr>
          <p:cNvPr id="42" name="TextBox 41">
            <a:extLst>
              <a:ext uri="{FF2B5EF4-FFF2-40B4-BE49-F238E27FC236}">
                <a16:creationId xmlns:a16="http://schemas.microsoft.com/office/drawing/2014/main" id="{A2928896-F39B-32B4-45DD-094445241D50}"/>
              </a:ext>
            </a:extLst>
          </p:cNvPr>
          <p:cNvSpPr txBox="1"/>
          <p:nvPr/>
        </p:nvSpPr>
        <p:spPr>
          <a:xfrm>
            <a:off x="1038883" y="3438317"/>
            <a:ext cx="5837534" cy="2872581"/>
          </a:xfrm>
          <a:prstGeom prst="rect">
            <a:avLst/>
          </a:prstGeom>
          <a:noFill/>
        </p:spPr>
        <p:txBody>
          <a:bodyPr wrap="square">
            <a:spAutoFit/>
          </a:bodyPr>
          <a:lstStyle/>
          <a:p>
            <a:pPr fontAlgn="base">
              <a:spcBef>
                <a:spcPts val="800"/>
              </a:spcBef>
              <a:buClr>
                <a:srgbClr val="358B8F"/>
              </a:buClr>
              <a:buSzPct val="150000"/>
              <a:defRPr/>
            </a:pPr>
            <a:r>
              <a:rPr lang="he-IL" sz="1100" b="1">
                <a:solidFill>
                  <a:srgbClr val="CD4E86"/>
                </a:solidFill>
                <a:latin typeface="Heebo" pitchFamily="2" charset="-79"/>
                <a:ea typeface="Tahoma"/>
                <a:cs typeface="Heebo" pitchFamily="2" charset="-79"/>
              </a:rPr>
              <a:t>פגייה:</a:t>
            </a: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אילוצי הזמינות והנסיבות בפגייה הובילו למפגשים מקוצרים יותר מאלו שהתקיימו בעבור הקבוצות האחרות. </a:t>
            </a: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הצוות המתווך מול משתתפי הפגייה גילה גוננות ורגישות גבוהה כלפי מטופליו, ותהליך הגיוס והתיאום היה מאתגר וממושך. בייחוד בשדה זה, רתימה ושיתוף פעולה של הצוות חיוניים להצלחת היוזמה.</a:t>
            </a: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בשל קוצר הזמן של המפגש, והמעורבות הגבוהה (באופן טבעי) של הצוות המתווך, עלה רעיון לשלב את ההכנה המקדימה לפעילות כבר בשלב ההתקשרות של צוות הפגייה עם המשתתפים. כלומר, שבעת ההסבר על הפרויקט וקבלת הסכמתם, ליזום התחלה של שיח רגשי ומחשבות על השיר, תוך שימוש במתודות פשוטות ונגישות כגון רישום תחושות, איחולים, ואסוציאציות שירצו לשלב ביצירה. באופן הזה, ייתכן שיגיעו במוכנות גבוהה יותר, שתפצה על הזמן הקצר של המפגש.</a:t>
            </a: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בשל מגבלות המרחב המוצע בביה"ח, חשוב שערכת הפעילות תהיה קומפקטית וניתנת לנשיאה מבחינת כלי הנגינה וההקלטה. </a:t>
            </a:r>
          </a:p>
        </p:txBody>
      </p:sp>
      <p:sp>
        <p:nvSpPr>
          <p:cNvPr id="45" name="TextBox 44">
            <a:extLst>
              <a:ext uri="{FF2B5EF4-FFF2-40B4-BE49-F238E27FC236}">
                <a16:creationId xmlns:a16="http://schemas.microsoft.com/office/drawing/2014/main" id="{C2987BA3-823E-D75D-37C0-A801AF1DE578}"/>
              </a:ext>
            </a:extLst>
          </p:cNvPr>
          <p:cNvSpPr txBox="1"/>
          <p:nvPr/>
        </p:nvSpPr>
        <p:spPr>
          <a:xfrm>
            <a:off x="7367451" y="5411518"/>
            <a:ext cx="4522676" cy="872034"/>
          </a:xfrm>
          <a:prstGeom prst="rect">
            <a:avLst/>
          </a:prstGeom>
          <a:noFill/>
        </p:spPr>
        <p:txBody>
          <a:bodyPr wrap="square">
            <a:spAutoFit/>
          </a:bodyPr>
          <a:lstStyle/>
          <a:p>
            <a:pPr fontAlgn="base">
              <a:spcBef>
                <a:spcPts val="800"/>
              </a:spcBef>
              <a:buClr>
                <a:srgbClr val="358B8F"/>
              </a:buClr>
              <a:buSzPct val="150000"/>
              <a:defRPr/>
            </a:pPr>
            <a:r>
              <a:rPr lang="he-IL" sz="1100" b="1">
                <a:solidFill>
                  <a:srgbClr val="CD4E86"/>
                </a:solidFill>
                <a:latin typeface="Heebo" pitchFamily="2" charset="-79"/>
                <a:ea typeface="Tahoma"/>
                <a:cs typeface="Heebo" pitchFamily="2" charset="-79"/>
              </a:rPr>
              <a:t>מדידה והערכה:</a:t>
            </a: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על מנת לצמצם את הצורך בהתקשרויות מרובות עם המשתתפים כדי להשיב לסקרים, רצוי לצמד ככל הניתן את פעולות ההערכה למועדי המפגש, לפני/אחרי בהתאם לסוג הסקר.</a:t>
            </a:r>
          </a:p>
        </p:txBody>
      </p:sp>
      <p:sp>
        <p:nvSpPr>
          <p:cNvPr id="50" name="Rounded Rectangle 97">
            <a:extLst>
              <a:ext uri="{FF2B5EF4-FFF2-40B4-BE49-F238E27FC236}">
                <a16:creationId xmlns:a16="http://schemas.microsoft.com/office/drawing/2014/main" id="{68527E12-51F8-FC5F-B08A-2F1550F2BFA4}"/>
              </a:ext>
            </a:extLst>
          </p:cNvPr>
          <p:cNvSpPr/>
          <p:nvPr/>
        </p:nvSpPr>
        <p:spPr>
          <a:xfrm>
            <a:off x="7042819" y="3349668"/>
            <a:ext cx="4924296" cy="1906151"/>
          </a:xfrm>
          <a:prstGeom prst="roundRect">
            <a:avLst>
              <a:gd name="adj" fmla="val 7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8" name="TextBox 37">
            <a:extLst>
              <a:ext uri="{FF2B5EF4-FFF2-40B4-BE49-F238E27FC236}">
                <a16:creationId xmlns:a16="http://schemas.microsoft.com/office/drawing/2014/main" id="{9DFDAC21-E7DF-246A-9492-A3534A2832EA}"/>
              </a:ext>
            </a:extLst>
          </p:cNvPr>
          <p:cNvSpPr txBox="1"/>
          <p:nvPr/>
        </p:nvSpPr>
        <p:spPr>
          <a:xfrm>
            <a:off x="7042819" y="3451471"/>
            <a:ext cx="4847308" cy="1651734"/>
          </a:xfrm>
          <a:prstGeom prst="rect">
            <a:avLst/>
          </a:prstGeom>
          <a:noFill/>
        </p:spPr>
        <p:txBody>
          <a:bodyPr wrap="square">
            <a:spAutoFit/>
          </a:bodyPr>
          <a:lstStyle/>
          <a:p>
            <a:pPr fontAlgn="base">
              <a:spcBef>
                <a:spcPts val="800"/>
              </a:spcBef>
              <a:buClr>
                <a:srgbClr val="358B8F"/>
              </a:buClr>
              <a:buSzPct val="150000"/>
              <a:defRPr/>
            </a:pPr>
            <a:r>
              <a:rPr lang="he-IL" sz="1100" b="1">
                <a:solidFill>
                  <a:srgbClr val="CD4E86"/>
                </a:solidFill>
                <a:latin typeface="Heebo" pitchFamily="2" charset="-79"/>
                <a:ea typeface="Tahoma"/>
                <a:cs typeface="Heebo" pitchFamily="2" charset="-79"/>
              </a:rPr>
              <a:t>איסוף וארגון תוצרים: </a:t>
            </a: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מכשירים להקלטה רציפה של כל המפגש - המוזיקאים הביאו עימם מערכות הקלטה ניידות, ובמקביל חלקם ביצעו גם הקלטות באמצעות </a:t>
            </a:r>
            <a:r>
              <a:rPr lang="he-IL" sz="1100" err="1">
                <a:solidFill>
                  <a:prstClr val="black"/>
                </a:solidFill>
                <a:latin typeface="Heebo" pitchFamily="2" charset="-79"/>
                <a:ea typeface="Tahoma"/>
                <a:cs typeface="Heebo" pitchFamily="2" charset="-79"/>
              </a:rPr>
              <a:t>סמארטפונים</a:t>
            </a:r>
            <a:r>
              <a:rPr lang="he-IL" sz="1100">
                <a:solidFill>
                  <a:prstClr val="black"/>
                </a:solidFill>
                <a:latin typeface="Heebo" pitchFamily="2" charset="-79"/>
                <a:ea typeface="Tahoma"/>
                <a:cs typeface="Heebo" pitchFamily="2" charset="-79"/>
              </a:rPr>
              <a:t> לצורך גיבוי. מפיקת הפרויקט הציעה שבכל הרכב יוקלט המפגש מרגע תחילתו, על מנת לחסוך מהמוזיקאים את הצורך בתפעול טכני ולהימנע ממצבים ש"רגעי קסם" מתפספסים בהקלטות.</a:t>
            </a: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מאגר הקלטות - עם התרחבות הפרויקט וגדילה צפויה בכמות התוצרים, מומלץ להכשיר מרחב דיגיטלי מותאם ורשמי לריכוז התוצרים.</a:t>
            </a:r>
          </a:p>
        </p:txBody>
      </p:sp>
      <p:pic>
        <p:nvPicPr>
          <p:cNvPr id="52" name="Picture 51">
            <a:extLst>
              <a:ext uri="{FF2B5EF4-FFF2-40B4-BE49-F238E27FC236}">
                <a16:creationId xmlns:a16="http://schemas.microsoft.com/office/drawing/2014/main" id="{17CA9432-A9E6-FBCA-8718-CC72AB08C944}"/>
              </a:ext>
            </a:extLst>
          </p:cNvPr>
          <p:cNvPicPr>
            <a:picLocks noChangeAspect="1"/>
          </p:cNvPicPr>
          <p:nvPr/>
        </p:nvPicPr>
        <p:blipFill>
          <a:blip r:embed="rId3"/>
          <a:stretch>
            <a:fillRect/>
          </a:stretch>
        </p:blipFill>
        <p:spPr>
          <a:xfrm>
            <a:off x="5866048" y="1442453"/>
            <a:ext cx="95417" cy="104091"/>
          </a:xfrm>
          <a:prstGeom prst="rect">
            <a:avLst/>
          </a:prstGeom>
          <a:noFill/>
        </p:spPr>
      </p:pic>
      <p:pic>
        <p:nvPicPr>
          <p:cNvPr id="54" name="Picture 53">
            <a:extLst>
              <a:ext uri="{FF2B5EF4-FFF2-40B4-BE49-F238E27FC236}">
                <a16:creationId xmlns:a16="http://schemas.microsoft.com/office/drawing/2014/main" id="{A3B62F03-0C5E-1F4B-2BA2-2A04A0A5A18A}"/>
              </a:ext>
            </a:extLst>
          </p:cNvPr>
          <p:cNvPicPr>
            <a:picLocks noChangeAspect="1"/>
          </p:cNvPicPr>
          <p:nvPr/>
        </p:nvPicPr>
        <p:blipFill>
          <a:blip r:embed="rId3"/>
          <a:stretch>
            <a:fillRect/>
          </a:stretch>
        </p:blipFill>
        <p:spPr>
          <a:xfrm>
            <a:off x="11566184" y="5743444"/>
            <a:ext cx="95417" cy="104091"/>
          </a:xfrm>
          <a:prstGeom prst="rect">
            <a:avLst/>
          </a:prstGeom>
          <a:noFill/>
        </p:spPr>
      </p:pic>
      <p:pic>
        <p:nvPicPr>
          <p:cNvPr id="55" name="Picture 54">
            <a:extLst>
              <a:ext uri="{FF2B5EF4-FFF2-40B4-BE49-F238E27FC236}">
                <a16:creationId xmlns:a16="http://schemas.microsoft.com/office/drawing/2014/main" id="{AEB7F1B2-507B-E8D1-A698-C1C3BD8E9816}"/>
              </a:ext>
            </a:extLst>
          </p:cNvPr>
          <p:cNvPicPr>
            <a:picLocks noChangeAspect="1"/>
          </p:cNvPicPr>
          <p:nvPr/>
        </p:nvPicPr>
        <p:blipFill>
          <a:blip r:embed="rId3"/>
          <a:stretch>
            <a:fillRect/>
          </a:stretch>
        </p:blipFill>
        <p:spPr>
          <a:xfrm>
            <a:off x="11613893" y="3769922"/>
            <a:ext cx="95417" cy="104091"/>
          </a:xfrm>
          <a:prstGeom prst="rect">
            <a:avLst/>
          </a:prstGeom>
          <a:noFill/>
        </p:spPr>
      </p:pic>
      <p:pic>
        <p:nvPicPr>
          <p:cNvPr id="56" name="Picture 55">
            <a:extLst>
              <a:ext uri="{FF2B5EF4-FFF2-40B4-BE49-F238E27FC236}">
                <a16:creationId xmlns:a16="http://schemas.microsoft.com/office/drawing/2014/main" id="{6CD1C912-69B7-E1EA-9381-D9F89CD5C42B}"/>
              </a:ext>
            </a:extLst>
          </p:cNvPr>
          <p:cNvPicPr>
            <a:picLocks noChangeAspect="1"/>
          </p:cNvPicPr>
          <p:nvPr/>
        </p:nvPicPr>
        <p:blipFill>
          <a:blip r:embed="rId3"/>
          <a:stretch>
            <a:fillRect/>
          </a:stretch>
        </p:blipFill>
        <p:spPr>
          <a:xfrm>
            <a:off x="11661602" y="1442453"/>
            <a:ext cx="95417" cy="104091"/>
          </a:xfrm>
          <a:prstGeom prst="rect">
            <a:avLst/>
          </a:prstGeom>
          <a:noFill/>
        </p:spPr>
      </p:pic>
    </p:spTree>
    <p:extLst>
      <p:ext uri="{BB962C8B-B14F-4D97-AF65-F5344CB8AC3E}">
        <p14:creationId xmlns:p14="http://schemas.microsoft.com/office/powerpoint/2010/main" val="371819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282DE-5644-9442-A786-B1068D7F2C8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7463DED-AD12-837B-B6A4-4E75E19FEEC2}"/>
              </a:ext>
            </a:extLst>
          </p:cNvPr>
          <p:cNvSpPr/>
          <p:nvPr/>
        </p:nvSpPr>
        <p:spPr>
          <a:xfrm>
            <a:off x="0" y="1328057"/>
            <a:ext cx="12192000" cy="55299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9" name="Rectangle 28">
            <a:extLst>
              <a:ext uri="{FF2B5EF4-FFF2-40B4-BE49-F238E27FC236}">
                <a16:creationId xmlns:a16="http://schemas.microsoft.com/office/drawing/2014/main" id="{4AA77CEC-B912-92D6-0DF0-0BB1FDB7D4A7}"/>
              </a:ext>
            </a:extLst>
          </p:cNvPr>
          <p:cNvSpPr/>
          <p:nvPr/>
        </p:nvSpPr>
        <p:spPr>
          <a:xfrm>
            <a:off x="9858236" y="1948350"/>
            <a:ext cx="1756674" cy="151806"/>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7" name="TextBox 6">
            <a:extLst>
              <a:ext uri="{FF2B5EF4-FFF2-40B4-BE49-F238E27FC236}">
                <a16:creationId xmlns:a16="http://schemas.microsoft.com/office/drawing/2014/main" id="{A4B53AA8-8771-FC84-9C1C-1D9ED78AF9FE}"/>
              </a:ext>
            </a:extLst>
          </p:cNvPr>
          <p:cNvSpPr txBox="1"/>
          <p:nvPr/>
        </p:nvSpPr>
        <p:spPr>
          <a:xfrm>
            <a:off x="8846820" y="242688"/>
            <a:ext cx="3029494" cy="1508105"/>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b="1">
                <a:solidFill>
                  <a:srgbClr val="40A8AD"/>
                </a:solidFill>
                <a:latin typeface="Heebo" pitchFamily="2" charset="-79"/>
                <a:ea typeface="Tahoma" pitchFamily="34" charset="0"/>
                <a:cs typeface="Heebo" pitchFamily="2" charset="-79"/>
              </a:rPr>
              <a:t>רקע</a:t>
            </a:r>
          </a:p>
          <a:p>
            <a:r>
              <a:rPr lang="he-IL" b="1">
                <a:solidFill>
                  <a:srgbClr val="40A8AD"/>
                </a:solidFill>
                <a:latin typeface="Heebo" pitchFamily="2" charset="-79"/>
                <a:ea typeface="Tahoma" pitchFamily="34" charset="0"/>
                <a:cs typeface="Heebo" pitchFamily="2" charset="-79"/>
              </a:rPr>
              <a:t>ומטרות הפיילוט</a:t>
            </a:r>
          </a:p>
          <a:p>
            <a:br>
              <a:rPr lang="en-US" sz="1800" b="1">
                <a:solidFill>
                  <a:srgbClr val="40A8AD"/>
                </a:solidFill>
                <a:latin typeface="Heebo" pitchFamily="2" charset="-79"/>
                <a:ea typeface="Tahoma" pitchFamily="34" charset="0"/>
                <a:cs typeface="Heebo" pitchFamily="2" charset="-79"/>
              </a:rPr>
            </a:br>
            <a:endParaRPr lang="he-IL" sz="1800" b="0">
              <a:solidFill>
                <a:srgbClr val="40A8AD"/>
              </a:solidFill>
              <a:latin typeface="Heebo" pitchFamily="2" charset="-79"/>
              <a:ea typeface="Tahoma" pitchFamily="34" charset="0"/>
              <a:cs typeface="Heebo" pitchFamily="2" charset="-79"/>
            </a:endParaRPr>
          </a:p>
        </p:txBody>
      </p:sp>
      <p:sp>
        <p:nvSpPr>
          <p:cNvPr id="10" name="Rectangle 9">
            <a:extLst>
              <a:ext uri="{FF2B5EF4-FFF2-40B4-BE49-F238E27FC236}">
                <a16:creationId xmlns:a16="http://schemas.microsoft.com/office/drawing/2014/main" id="{7E7924DB-B1C3-DD4A-B4DE-214EAF919A70}"/>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7DDF033-4836-C1D5-D655-71FBA3703B29}"/>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2</a:t>
            </a:fld>
            <a:endParaRPr lang="he-IL">
              <a:latin typeface="Heebo" pitchFamily="2" charset="-79"/>
              <a:cs typeface="Heebo" pitchFamily="2" charset="-79"/>
            </a:endParaRPr>
          </a:p>
        </p:txBody>
      </p:sp>
      <p:sp>
        <p:nvSpPr>
          <p:cNvPr id="5" name="TextBox 4">
            <a:extLst>
              <a:ext uri="{FF2B5EF4-FFF2-40B4-BE49-F238E27FC236}">
                <a16:creationId xmlns:a16="http://schemas.microsoft.com/office/drawing/2014/main" id="{661E7F64-6E51-29CB-AAB2-6A28556B214F}"/>
              </a:ext>
            </a:extLst>
          </p:cNvPr>
          <p:cNvSpPr txBox="1"/>
          <p:nvPr/>
        </p:nvSpPr>
        <p:spPr>
          <a:xfrm>
            <a:off x="8839103" y="1888718"/>
            <a:ext cx="2875071" cy="1184940"/>
          </a:xfrm>
          <a:prstGeom prst="rect">
            <a:avLst/>
          </a:prstGeom>
          <a:noFill/>
        </p:spPr>
        <p:txBody>
          <a:bodyPr wrap="square">
            <a:spAutoFit/>
          </a:bodyPr>
          <a:lstStyle/>
          <a:p>
            <a:pPr fontAlgn="base">
              <a:spcBef>
                <a:spcPts val="800"/>
              </a:spcBef>
              <a:buClr>
                <a:srgbClr val="358B8F"/>
              </a:buClr>
              <a:buSzPct val="150000"/>
            </a:pPr>
            <a:r>
              <a:rPr lang="en-US" sz="1600" b="1">
                <a:latin typeface="Heebo" pitchFamily="2" charset="-79"/>
                <a:ea typeface="Tahoma"/>
                <a:cs typeface="Heebo" pitchFamily="2" charset="-79"/>
                <a:hlinkClick r:id="rId3">
                  <a:extLst>
                    <a:ext uri="{A12FA001-AC4F-418D-AE19-62706E023703}">
                      <ahyp:hlinkClr xmlns:ahyp="http://schemas.microsoft.com/office/drawing/2018/hyperlinkcolor" val="tx"/>
                    </a:ext>
                  </a:extLst>
                </a:hlinkClick>
              </a:rPr>
              <a:t>LULLABY PROJECT</a:t>
            </a:r>
            <a:r>
              <a:rPr lang="he-IL" sz="1200" b="1">
                <a:latin typeface="Heebo" pitchFamily="2" charset="-79"/>
                <a:ea typeface="Tahoma"/>
                <a:cs typeface="Heebo" pitchFamily="2" charset="-79"/>
              </a:rPr>
              <a:t>  </a:t>
            </a:r>
            <a:r>
              <a:rPr lang="he-IL" sz="1100">
                <a:latin typeface="Heebo" pitchFamily="2" charset="-79"/>
                <a:ea typeface="Tahoma"/>
                <a:cs typeface="Heebo" pitchFamily="2" charset="-79"/>
              </a:rPr>
              <a:t>הוא פרויקט ייחודי של </a:t>
            </a:r>
            <a:r>
              <a:rPr lang="he-IL" sz="1100" err="1">
                <a:latin typeface="Heebo" pitchFamily="2" charset="-79"/>
                <a:ea typeface="Tahoma"/>
                <a:cs typeface="Heebo" pitchFamily="2" charset="-79"/>
              </a:rPr>
              <a:t>הקרנגי</a:t>
            </a:r>
            <a:r>
              <a:rPr lang="he-IL" sz="1100">
                <a:latin typeface="Heebo" pitchFamily="2" charset="-79"/>
                <a:ea typeface="Tahoma"/>
                <a:cs typeface="Heebo" pitchFamily="2" charset="-79"/>
              </a:rPr>
              <a:t> הול </a:t>
            </a:r>
            <a:r>
              <a:rPr lang="en-US" sz="1100">
                <a:latin typeface="Heebo" pitchFamily="2" charset="-79"/>
                <a:ea typeface="Tahoma"/>
                <a:cs typeface="Heebo" pitchFamily="2" charset="-79"/>
              </a:rPr>
              <a:t>Carnegie Hall's Weill Music Institute)</a:t>
            </a:r>
            <a:r>
              <a:rPr lang="he-IL" sz="1100">
                <a:latin typeface="Heebo" pitchFamily="2" charset="-79"/>
                <a:ea typeface="Tahoma"/>
                <a:cs typeface="Heebo" pitchFamily="2" charset="-79"/>
              </a:rPr>
              <a:t>) המופעל בעשור האחרון במגוון מוסדות ברחבי העולם, ומחבר הורים לאחר לידה עם מוזיקאים במטרה ליצור שיר ערש אישי עבור התינוק שלהם. </a:t>
            </a:r>
            <a:endParaRPr lang="he-IL" sz="1200">
              <a:latin typeface="Heebo" pitchFamily="2" charset="-79"/>
              <a:ea typeface="Tahoma"/>
              <a:cs typeface="Heebo" pitchFamily="2" charset="-79"/>
            </a:endParaRPr>
          </a:p>
        </p:txBody>
      </p:sp>
      <p:sp>
        <p:nvSpPr>
          <p:cNvPr id="2" name="TextBox 1">
            <a:extLst>
              <a:ext uri="{FF2B5EF4-FFF2-40B4-BE49-F238E27FC236}">
                <a16:creationId xmlns:a16="http://schemas.microsoft.com/office/drawing/2014/main" id="{65420527-8DDD-74D8-E337-9043B45CD189}"/>
              </a:ext>
            </a:extLst>
          </p:cNvPr>
          <p:cNvSpPr txBox="1"/>
          <p:nvPr/>
        </p:nvSpPr>
        <p:spPr>
          <a:xfrm>
            <a:off x="4809331" y="6484778"/>
            <a:ext cx="7219950" cy="230832"/>
          </a:xfrm>
          <a:prstGeom prst="rect">
            <a:avLst/>
          </a:prstGeom>
          <a:noFill/>
        </p:spPr>
        <p:txBody>
          <a:bodyPr wrap="square" rtlCol="1">
            <a:spAutoFit/>
          </a:bodyPr>
          <a:lstStyle/>
          <a:p>
            <a:pPr algn="r" rtl="1"/>
            <a:r>
              <a:rPr lang="he-IL" sz="900">
                <a:latin typeface="Heebo" pitchFamily="2" charset="-79"/>
                <a:ea typeface="Tahoma" panose="020B0604030504040204" pitchFamily="34" charset="0"/>
                <a:cs typeface="Heebo" pitchFamily="2" charset="-79"/>
              </a:rPr>
              <a:t>*המידע נמסר ע"י צוות אורבן95 תל אביב-יפו</a:t>
            </a:r>
          </a:p>
        </p:txBody>
      </p:sp>
      <p:sp>
        <p:nvSpPr>
          <p:cNvPr id="4" name="TextBox 3">
            <a:extLst>
              <a:ext uri="{FF2B5EF4-FFF2-40B4-BE49-F238E27FC236}">
                <a16:creationId xmlns:a16="http://schemas.microsoft.com/office/drawing/2014/main" id="{4A343321-B948-9137-AFCC-CF771943A055}"/>
              </a:ext>
            </a:extLst>
          </p:cNvPr>
          <p:cNvSpPr txBox="1"/>
          <p:nvPr/>
        </p:nvSpPr>
        <p:spPr>
          <a:xfrm>
            <a:off x="2887436" y="242688"/>
            <a:ext cx="6260918" cy="923330"/>
          </a:xfrm>
          <a:prstGeom prst="rect">
            <a:avLst/>
          </a:prstGeom>
          <a:noFill/>
        </p:spPr>
        <p:txBody>
          <a:bodyPr wrap="square">
            <a:spAutoFit/>
          </a:bodyPr>
          <a:lstStyle/>
          <a:p>
            <a:r>
              <a:rPr lang="he-IL" sz="1800" b="1">
                <a:solidFill>
                  <a:srgbClr val="40A8AD"/>
                </a:solidFill>
                <a:latin typeface="Heebo" pitchFamily="2" charset="-79"/>
                <a:ea typeface="Tahoma" pitchFamily="34" charset="0"/>
                <a:cs typeface="Heebo" pitchFamily="2" charset="-79"/>
              </a:rPr>
              <a:t>"לילה לילה": </a:t>
            </a:r>
            <a:r>
              <a:rPr lang="he-IL" sz="1800" b="0">
                <a:solidFill>
                  <a:srgbClr val="40A8AD"/>
                </a:solidFill>
                <a:latin typeface="Heebo" pitchFamily="2" charset="-79"/>
                <a:ea typeface="Tahoma" pitchFamily="34" charset="0"/>
                <a:cs typeface="Heebo" pitchFamily="2" charset="-79"/>
              </a:rPr>
              <a:t>פיילוט חדשני במסגרתו יוצרים ויוצרות מוזיקה עצמאיים נפגשים עם משפחות לאחר לידה, במטרה לכתוב, להלחין ולהקליט יחד את שיר הערש האישי שלהן עבור הרך הנולד. </a:t>
            </a:r>
            <a:endParaRPr lang="en-IL"/>
          </a:p>
        </p:txBody>
      </p:sp>
      <p:sp>
        <p:nvSpPr>
          <p:cNvPr id="12" name="TextBox 11">
            <a:extLst>
              <a:ext uri="{FF2B5EF4-FFF2-40B4-BE49-F238E27FC236}">
                <a16:creationId xmlns:a16="http://schemas.microsoft.com/office/drawing/2014/main" id="{5D14BAA4-5C20-51F8-14BD-423F7296EAF4}"/>
              </a:ext>
            </a:extLst>
          </p:cNvPr>
          <p:cNvSpPr txBox="1"/>
          <p:nvPr/>
        </p:nvSpPr>
        <p:spPr>
          <a:xfrm>
            <a:off x="3757038" y="1945747"/>
            <a:ext cx="4840919" cy="1107996"/>
          </a:xfrm>
          <a:prstGeom prst="rect">
            <a:avLst/>
          </a:prstGeom>
          <a:noFill/>
        </p:spPr>
        <p:txBody>
          <a:bodyPr wrap="square">
            <a:spAutoFit/>
          </a:bodyPr>
          <a:lstStyle/>
          <a:p>
            <a:pPr fontAlgn="base">
              <a:spcBef>
                <a:spcPts val="800"/>
              </a:spcBef>
              <a:buClr>
                <a:srgbClr val="358B8F"/>
              </a:buClr>
              <a:buSzPct val="150000"/>
            </a:pPr>
            <a:r>
              <a:rPr lang="he-IL" sz="1100" b="1">
                <a:latin typeface="Heebo" pitchFamily="2" charset="-79"/>
                <a:ea typeface="Tahoma"/>
                <a:cs typeface="Heebo" pitchFamily="2" charset="-79"/>
              </a:rPr>
              <a:t>בהשראת הפרויקט הבינלאומי, צוות אורבן95 תל אביב-יפו ביקשו ליישם מודל עירוני של יצירת שירי ערש אישיים להורים תושבי העיר.</a:t>
            </a:r>
            <a:r>
              <a:rPr lang="he-IL" sz="1100">
                <a:latin typeface="Heebo" pitchFamily="2" charset="-79"/>
                <a:ea typeface="Tahoma"/>
                <a:cs typeface="Heebo" pitchFamily="2" charset="-79"/>
              </a:rPr>
              <a:t> פיילוט "לילה לילה" בתל אביב-יפו הפגיש בין מוזיקאים, מוזיקאיות וזוגות הורים לפעוטות (גיל לידה עד חצי שנה), לתהליך יצירה של שיר אישי לפני השינה</a:t>
            </a:r>
            <a:r>
              <a:rPr lang="en-US" sz="1100">
                <a:latin typeface="Heebo" pitchFamily="2" charset="-79"/>
                <a:ea typeface="Tahoma"/>
                <a:cs typeface="Heebo" pitchFamily="2" charset="-79"/>
              </a:rPr>
              <a:t>- Lullaby - </a:t>
            </a:r>
            <a:r>
              <a:rPr lang="he-IL" sz="1100">
                <a:latin typeface="Heebo" pitchFamily="2" charset="-79"/>
                <a:ea typeface="Tahoma"/>
                <a:cs typeface="Heebo" pitchFamily="2" charset="-79"/>
              </a:rPr>
              <a:t> פרטי וייחודי להם. בתקווה ששיר הערש יחל מסורת משפחתית חדשה, יעצים את הקשר של ההורים עם הרך הנולד, ויבטא את הערכים והמסורת המשפחתית.</a:t>
            </a:r>
          </a:p>
        </p:txBody>
      </p:sp>
      <p:sp>
        <p:nvSpPr>
          <p:cNvPr id="15" name="TextBox 14">
            <a:extLst>
              <a:ext uri="{FF2B5EF4-FFF2-40B4-BE49-F238E27FC236}">
                <a16:creationId xmlns:a16="http://schemas.microsoft.com/office/drawing/2014/main" id="{97FE1303-91D4-F6E3-F89B-44A5A77A99C5}"/>
              </a:ext>
            </a:extLst>
          </p:cNvPr>
          <p:cNvSpPr txBox="1"/>
          <p:nvPr/>
        </p:nvSpPr>
        <p:spPr>
          <a:xfrm>
            <a:off x="1574071" y="1927190"/>
            <a:ext cx="1941820" cy="1107996"/>
          </a:xfrm>
          <a:prstGeom prst="rect">
            <a:avLst/>
          </a:prstGeom>
          <a:noFill/>
        </p:spPr>
        <p:txBody>
          <a:bodyPr wrap="square">
            <a:spAutoFit/>
          </a:bodyPr>
          <a:lstStyle/>
          <a:p>
            <a:pPr fontAlgn="base">
              <a:spcBef>
                <a:spcPts val="800"/>
              </a:spcBef>
              <a:buClr>
                <a:srgbClr val="358B8F"/>
              </a:buClr>
              <a:buSzPct val="150000"/>
            </a:pPr>
            <a:r>
              <a:rPr lang="he-IL" sz="1100" b="1">
                <a:latin typeface="Heebo" pitchFamily="2" charset="-79"/>
                <a:ea typeface="Tahoma"/>
                <a:cs typeface="Heebo" pitchFamily="2" charset="-79"/>
              </a:rPr>
              <a:t>הפרויקט החל כפיילוט מצומצם</a:t>
            </a:r>
            <a:r>
              <a:rPr lang="he-IL" sz="1100">
                <a:latin typeface="Heebo" pitchFamily="2" charset="-79"/>
                <a:ea typeface="Tahoma"/>
                <a:cs typeface="Heebo" pitchFamily="2" charset="-79"/>
              </a:rPr>
              <a:t>, בכדי ללמוד ולהפיק לקחים לקראת הרחבתו לקנה מידה עירוני, במטרה להגיע למשפחות נוספות ממגוון הקהילות ברחבי העיר.</a:t>
            </a:r>
          </a:p>
        </p:txBody>
      </p:sp>
      <p:sp>
        <p:nvSpPr>
          <p:cNvPr id="22" name="TextBox 21">
            <a:extLst>
              <a:ext uri="{FF2B5EF4-FFF2-40B4-BE49-F238E27FC236}">
                <a16:creationId xmlns:a16="http://schemas.microsoft.com/office/drawing/2014/main" id="{CEC1BB05-6D4E-3046-B7ED-595184BD13C2}"/>
              </a:ext>
            </a:extLst>
          </p:cNvPr>
          <p:cNvSpPr txBox="1"/>
          <p:nvPr/>
        </p:nvSpPr>
        <p:spPr>
          <a:xfrm>
            <a:off x="9002617" y="5154847"/>
            <a:ext cx="2711558" cy="938719"/>
          </a:xfrm>
          <a:prstGeom prst="rect">
            <a:avLst/>
          </a:prstGeom>
          <a:noFill/>
        </p:spPr>
        <p:txBody>
          <a:bodyPr wrap="square">
            <a:spAutoFit/>
          </a:bodyPr>
          <a:lstStyle>
            <a:defPPr>
              <a:defRPr lang="he-IL"/>
            </a:defPPr>
            <a:lvl1pPr fontAlgn="base">
              <a:lnSpc>
                <a:spcPct val="150000"/>
              </a:lnSpc>
              <a:spcBef>
                <a:spcPts val="800"/>
              </a:spcBef>
              <a:buClr>
                <a:srgbClr val="358B8F"/>
              </a:buClr>
              <a:buSzPct val="150000"/>
              <a:defRPr sz="1100">
                <a:latin typeface="Heebo" pitchFamily="2" charset="-79"/>
                <a:ea typeface="Tahoma"/>
                <a:cs typeface="Heebo" pitchFamily="2" charset="-79"/>
              </a:defRPr>
            </a:lvl1pPr>
          </a:lstStyle>
          <a:p>
            <a:pPr marL="0" lvl="1" fontAlgn="base">
              <a:spcBef>
                <a:spcPts val="800"/>
              </a:spcBef>
              <a:buClr>
                <a:srgbClr val="358B8F"/>
              </a:buClr>
              <a:buSzPct val="150000"/>
            </a:pPr>
            <a:r>
              <a:rPr lang="he-IL" sz="1100">
                <a:latin typeface="Heebo" pitchFamily="2" charset="-79"/>
                <a:ea typeface="Tahoma"/>
                <a:cs typeface="Heebo" pitchFamily="2" charset="-79"/>
              </a:rPr>
              <a:t>כל משפחה קיבלה משימת כתיבה מקדימה לקראת המפגשים, ובסיום הסדנה קיבלו את הקלטת השיר האישי לצד איגרת מסכמת עם הצעות כיצד ניתן להמשיך ולהשתמש בשיר שיצרו.</a:t>
            </a:r>
          </a:p>
        </p:txBody>
      </p:sp>
      <p:sp>
        <p:nvSpPr>
          <p:cNvPr id="24" name="TextBox 23">
            <a:extLst>
              <a:ext uri="{FF2B5EF4-FFF2-40B4-BE49-F238E27FC236}">
                <a16:creationId xmlns:a16="http://schemas.microsoft.com/office/drawing/2014/main" id="{6D4BBC1D-ABFC-D391-3E04-A61BC22112AD}"/>
              </a:ext>
            </a:extLst>
          </p:cNvPr>
          <p:cNvSpPr txBox="1"/>
          <p:nvPr/>
        </p:nvSpPr>
        <p:spPr>
          <a:xfrm>
            <a:off x="3855563" y="5154847"/>
            <a:ext cx="4742394" cy="938719"/>
          </a:xfrm>
          <a:prstGeom prst="rect">
            <a:avLst/>
          </a:prstGeom>
          <a:noFill/>
        </p:spPr>
        <p:txBody>
          <a:bodyPr wrap="square">
            <a:spAutoFit/>
          </a:bodyPr>
          <a:lstStyle>
            <a:defPPr>
              <a:defRPr lang="he-IL"/>
            </a:defPPr>
            <a:lvl1pPr fontAlgn="base">
              <a:lnSpc>
                <a:spcPct val="150000"/>
              </a:lnSpc>
              <a:spcBef>
                <a:spcPts val="800"/>
              </a:spcBef>
              <a:buClr>
                <a:srgbClr val="358B8F"/>
              </a:buClr>
              <a:buSzPct val="150000"/>
              <a:defRPr sz="1100">
                <a:latin typeface="Heebo" pitchFamily="2" charset="-79"/>
                <a:ea typeface="Tahoma"/>
                <a:cs typeface="Heebo" pitchFamily="2" charset="-79"/>
              </a:defRPr>
            </a:lvl1pPr>
            <a:lvl2pPr marL="0" lvl="1" fontAlgn="base">
              <a:lnSpc>
                <a:spcPct val="150000"/>
              </a:lnSpc>
              <a:spcBef>
                <a:spcPts val="800"/>
              </a:spcBef>
              <a:buClr>
                <a:srgbClr val="358B8F"/>
              </a:buClr>
              <a:buSzPct val="150000"/>
              <a:defRPr sz="1100">
                <a:latin typeface="Heebo" pitchFamily="2" charset="-79"/>
                <a:ea typeface="Tahoma"/>
                <a:cs typeface="Heebo" pitchFamily="2" charset="-79"/>
              </a:defRPr>
            </a:lvl2pPr>
          </a:lstStyle>
          <a:p>
            <a:pPr lvl="1">
              <a:lnSpc>
                <a:spcPct val="100000"/>
              </a:lnSpc>
            </a:pPr>
            <a:r>
              <a:rPr lang="he-IL" b="1"/>
              <a:t>לכל הרכב משפחתי צוותו מוזיקאי או מוזיקאית לליווי פרטני</a:t>
            </a:r>
            <a:r>
              <a:rPr lang="he-IL"/>
              <a:t>, אשר נבחרו לפרויקט בשיתוף אגף התרבות של העירייה. המוזיקאים היוצרים והיוצרות שנבחרו עברו הכשרה מקצועית מקוונת על ידי</a:t>
            </a:r>
            <a:r>
              <a:rPr lang="en-US"/>
              <a:t>Teaching Artist" </a:t>
            </a:r>
            <a:r>
              <a:rPr lang="he-IL"/>
              <a:t>" מטעם הפרויקט הבינלאומי, כך שיוכלו להצטרף לקהילת אמני </a:t>
            </a:r>
            <a:r>
              <a:rPr lang="en-US"/>
              <a:t>LULLABY PROJECT </a:t>
            </a:r>
            <a:r>
              <a:rPr lang="he-IL"/>
              <a:t> ולהיות שותפים בפרויקטים נוספים בעתיד.</a:t>
            </a:r>
          </a:p>
        </p:txBody>
      </p:sp>
      <p:sp>
        <p:nvSpPr>
          <p:cNvPr id="25" name="TextBox 24">
            <a:extLst>
              <a:ext uri="{FF2B5EF4-FFF2-40B4-BE49-F238E27FC236}">
                <a16:creationId xmlns:a16="http://schemas.microsoft.com/office/drawing/2014/main" id="{E522D53F-86E3-4AC0-4F36-835413A9674A}"/>
              </a:ext>
            </a:extLst>
          </p:cNvPr>
          <p:cNvSpPr txBox="1"/>
          <p:nvPr/>
        </p:nvSpPr>
        <p:spPr>
          <a:xfrm>
            <a:off x="1507786" y="5154847"/>
            <a:ext cx="2008105" cy="769441"/>
          </a:xfrm>
          <a:prstGeom prst="rect">
            <a:avLst/>
          </a:prstGeom>
          <a:noFill/>
        </p:spPr>
        <p:txBody>
          <a:bodyPr wrap="square">
            <a:spAutoFit/>
          </a:bodyPr>
          <a:lstStyle>
            <a:defPPr>
              <a:defRPr lang="he-IL"/>
            </a:defPPr>
            <a:lvl1pPr fontAlgn="base">
              <a:lnSpc>
                <a:spcPct val="150000"/>
              </a:lnSpc>
              <a:spcBef>
                <a:spcPts val="800"/>
              </a:spcBef>
              <a:buClr>
                <a:srgbClr val="358B8F"/>
              </a:buClr>
              <a:buSzPct val="150000"/>
              <a:defRPr sz="1100">
                <a:latin typeface="Heebo" pitchFamily="2" charset="-79"/>
                <a:ea typeface="Tahoma"/>
                <a:cs typeface="Heebo" pitchFamily="2" charset="-79"/>
              </a:defRPr>
            </a:lvl1pPr>
            <a:lvl2pPr marL="0" lvl="1" fontAlgn="base">
              <a:lnSpc>
                <a:spcPct val="150000"/>
              </a:lnSpc>
              <a:spcBef>
                <a:spcPts val="800"/>
              </a:spcBef>
              <a:buClr>
                <a:srgbClr val="358B8F"/>
              </a:buClr>
              <a:buSzPct val="150000"/>
              <a:defRPr sz="1100">
                <a:latin typeface="Heebo" pitchFamily="2" charset="-79"/>
                <a:ea typeface="Tahoma"/>
                <a:cs typeface="Heebo" pitchFamily="2" charset="-79"/>
              </a:defRPr>
            </a:lvl2pPr>
          </a:lstStyle>
          <a:p>
            <a:pPr marL="14288" lvl="1" fontAlgn="base">
              <a:lnSpc>
                <a:spcPct val="100000"/>
              </a:lnSpc>
              <a:spcBef>
                <a:spcPts val="800"/>
              </a:spcBef>
              <a:buClr>
                <a:srgbClr val="358B8F"/>
              </a:buClr>
              <a:buSzPct val="150000"/>
            </a:pPr>
            <a:r>
              <a:rPr lang="he-IL" sz="1100" b="1">
                <a:latin typeface="Heebo" pitchFamily="2" charset="-79"/>
                <a:ea typeface="Tahoma"/>
                <a:cs typeface="Heebo" pitchFamily="2" charset="-79"/>
              </a:rPr>
              <a:t>המפגשים הקבוצתיים </a:t>
            </a:r>
            <a:r>
              <a:rPr lang="he-IL" sz="1100">
                <a:latin typeface="Heebo" pitchFamily="2" charset="-79"/>
                <a:ea typeface="Tahoma"/>
                <a:cs typeface="Heebo" pitchFamily="2" charset="-79"/>
              </a:rPr>
              <a:t>של הקהילה (מלבד משפחות הפגייה) </a:t>
            </a:r>
            <a:r>
              <a:rPr lang="he-IL" sz="1100" b="1">
                <a:latin typeface="Heebo" pitchFamily="2" charset="-79"/>
                <a:ea typeface="Tahoma"/>
                <a:cs typeface="Heebo" pitchFamily="2" charset="-79"/>
              </a:rPr>
              <a:t>התקיימו בליווי מנחת כתיבה מקצועית.</a:t>
            </a:r>
          </a:p>
        </p:txBody>
      </p:sp>
      <p:grpSp>
        <p:nvGrpSpPr>
          <p:cNvPr id="46" name="Group 45">
            <a:extLst>
              <a:ext uri="{FF2B5EF4-FFF2-40B4-BE49-F238E27FC236}">
                <a16:creationId xmlns:a16="http://schemas.microsoft.com/office/drawing/2014/main" id="{F752004E-122C-4AE0-95AE-95E555DF1CB0}"/>
              </a:ext>
            </a:extLst>
          </p:cNvPr>
          <p:cNvGrpSpPr/>
          <p:nvPr/>
        </p:nvGrpSpPr>
        <p:grpSpPr>
          <a:xfrm>
            <a:off x="526024" y="3380605"/>
            <a:ext cx="8098098" cy="1292662"/>
            <a:chOff x="3616076" y="3380605"/>
            <a:chExt cx="8098098" cy="1292662"/>
          </a:xfrm>
        </p:grpSpPr>
        <p:sp>
          <p:nvSpPr>
            <p:cNvPr id="17" name="TextBox 16">
              <a:extLst>
                <a:ext uri="{FF2B5EF4-FFF2-40B4-BE49-F238E27FC236}">
                  <a16:creationId xmlns:a16="http://schemas.microsoft.com/office/drawing/2014/main" id="{A33BC5A8-A579-75C2-AE05-28684EFFB5EE}"/>
                </a:ext>
              </a:extLst>
            </p:cNvPr>
            <p:cNvSpPr txBox="1"/>
            <p:nvPr/>
          </p:nvSpPr>
          <p:spPr>
            <a:xfrm>
              <a:off x="9854700" y="3380605"/>
              <a:ext cx="1859474" cy="1292662"/>
            </a:xfrm>
            <a:prstGeom prst="rect">
              <a:avLst/>
            </a:prstGeom>
            <a:noFill/>
          </p:spPr>
          <p:txBody>
            <a:bodyPr wrap="square">
              <a:spAutoFit/>
            </a:bodyPr>
            <a:lstStyle/>
            <a:p>
              <a:pPr fontAlgn="base">
                <a:spcBef>
                  <a:spcPts val="800"/>
                </a:spcBef>
                <a:buClr>
                  <a:srgbClr val="358B8F"/>
                </a:buClr>
                <a:buSzPct val="150000"/>
              </a:pPr>
              <a:r>
                <a:rPr lang="he-IL" sz="1300" b="1">
                  <a:solidFill>
                    <a:srgbClr val="CD4E86"/>
                  </a:solidFill>
                  <a:latin typeface="Heebo" pitchFamily="2" charset="-79"/>
                  <a:ea typeface="Tahoma"/>
                  <a:cs typeface="Heebo" pitchFamily="2" charset="-79"/>
                </a:rPr>
                <a:t>הפיילוט התקיים ב-3 קהילות הורים בתל אביב-יפו, עם גורם קהילתי מקצועי רלוונטי עבור כל קהילה, וב-3 מודלים של פעילות:</a:t>
              </a:r>
            </a:p>
          </p:txBody>
        </p:sp>
        <p:sp>
          <p:nvSpPr>
            <p:cNvPr id="18" name="TextBox 17">
              <a:extLst>
                <a:ext uri="{FF2B5EF4-FFF2-40B4-BE49-F238E27FC236}">
                  <a16:creationId xmlns:a16="http://schemas.microsoft.com/office/drawing/2014/main" id="{B045D5D0-D193-5ECC-6925-FD2688B3BDF9}"/>
                </a:ext>
              </a:extLst>
            </p:cNvPr>
            <p:cNvSpPr txBox="1"/>
            <p:nvPr/>
          </p:nvSpPr>
          <p:spPr>
            <a:xfrm>
              <a:off x="7600416" y="3394946"/>
              <a:ext cx="1926432" cy="1277273"/>
            </a:xfrm>
            <a:prstGeom prst="rect">
              <a:avLst/>
            </a:prstGeom>
            <a:noFill/>
          </p:spPr>
          <p:txBody>
            <a:bodyPr wrap="square">
              <a:spAutoFit/>
            </a:bodyPr>
            <a:lstStyle/>
            <a:p>
              <a:pPr marL="9525" lvl="2" fontAlgn="base">
                <a:spcBef>
                  <a:spcPts val="800"/>
                </a:spcBef>
                <a:buClr>
                  <a:srgbClr val="358B8F"/>
                </a:buClr>
                <a:buSzPct val="150000"/>
              </a:pPr>
              <a:r>
                <a:rPr lang="he-IL" sz="1100" b="1">
                  <a:solidFill>
                    <a:srgbClr val="CD4E86"/>
                  </a:solidFill>
                  <a:latin typeface="Heebo" pitchFamily="2" charset="-79"/>
                  <a:ea typeface="Tahoma"/>
                  <a:cs typeface="Heebo" pitchFamily="2" charset="-79"/>
                </a:rPr>
                <a:t>הורים מקהילת הלהט"ב </a:t>
              </a:r>
              <a:r>
                <a:rPr lang="en-US" sz="1100" b="1">
                  <a:solidFill>
                    <a:srgbClr val="CD4E86"/>
                  </a:solidFill>
                  <a:latin typeface="Heebo" pitchFamily="2" charset="-79"/>
                  <a:ea typeface="Tahoma"/>
                  <a:cs typeface="Heebo" pitchFamily="2" charset="-79"/>
                </a:rPr>
                <a:t>         </a:t>
              </a:r>
              <a:r>
                <a:rPr lang="he-IL" sz="1100" b="1">
                  <a:solidFill>
                    <a:srgbClr val="CD4E86"/>
                  </a:solidFill>
                  <a:latin typeface="Heebo" pitchFamily="2" charset="-79"/>
                  <a:ea typeface="Tahoma"/>
                  <a:cs typeface="Heebo" pitchFamily="2" charset="-79"/>
                </a:rPr>
                <a:t>(6 משפחות) </a:t>
              </a:r>
              <a:r>
                <a:rPr lang="he-IL" sz="1100">
                  <a:latin typeface="Heebo" pitchFamily="2" charset="-79"/>
                  <a:ea typeface="Tahoma"/>
                  <a:cs typeface="Heebo" pitchFamily="2" charset="-79"/>
                </a:rPr>
                <a:t>בשיתוף המרכז הגאה תל אביב-יפו. סדנה של מפגש אחד שכללה פעילות קבוצתית, סדנת כתיבה וליווי פרטני של מוזיקאי/ת. התקיימה במרכז הגאה.</a:t>
              </a:r>
            </a:p>
          </p:txBody>
        </p:sp>
        <p:sp>
          <p:nvSpPr>
            <p:cNvPr id="19" name="TextBox 18">
              <a:extLst>
                <a:ext uri="{FF2B5EF4-FFF2-40B4-BE49-F238E27FC236}">
                  <a16:creationId xmlns:a16="http://schemas.microsoft.com/office/drawing/2014/main" id="{9C4F5396-CB20-4FDB-7B2F-FD0E8E755929}"/>
                </a:ext>
              </a:extLst>
            </p:cNvPr>
            <p:cNvSpPr txBox="1"/>
            <p:nvPr/>
          </p:nvSpPr>
          <p:spPr>
            <a:xfrm>
              <a:off x="5576720" y="3394946"/>
              <a:ext cx="1994634" cy="1277273"/>
            </a:xfrm>
            <a:prstGeom prst="rect">
              <a:avLst/>
            </a:prstGeom>
            <a:noFill/>
          </p:spPr>
          <p:txBody>
            <a:bodyPr wrap="square">
              <a:spAutoFit/>
            </a:bodyPr>
            <a:lstStyle>
              <a:defPPr>
                <a:defRPr lang="he-IL"/>
              </a:defPPr>
              <a:lvl3pPr marL="9525" lvl="2" fontAlgn="base">
                <a:lnSpc>
                  <a:spcPct val="150000"/>
                </a:lnSpc>
                <a:spcBef>
                  <a:spcPts val="800"/>
                </a:spcBef>
                <a:buClr>
                  <a:srgbClr val="358B8F"/>
                </a:buClr>
                <a:buSzPct val="150000"/>
                <a:defRPr sz="1100">
                  <a:latin typeface="Heebo" pitchFamily="2" charset="-79"/>
                  <a:ea typeface="Tahoma"/>
                  <a:cs typeface="Heebo" pitchFamily="2" charset="-79"/>
                </a:defRPr>
              </a:lvl3pPr>
            </a:lstStyle>
            <a:p>
              <a:pPr lvl="2">
                <a:lnSpc>
                  <a:spcPct val="100000"/>
                </a:lnSpc>
              </a:pPr>
              <a:r>
                <a:rPr lang="he-IL" b="1">
                  <a:solidFill>
                    <a:srgbClr val="CD4E86"/>
                  </a:solidFill>
                </a:rPr>
                <a:t>הורים עולים (5 משפחות)    </a:t>
              </a:r>
              <a:r>
                <a:rPr lang="he-IL"/>
                <a:t>בשותפות עם הרשות העירונית לקליטת עלייה. סדנה של שני מפגשים שכללה פעילות קבוצתית, סדנת כתיבה וליווי פרטני של מוזיקאי/ת. התקיימה במרכז תרבות דה וינצ'י.</a:t>
              </a:r>
            </a:p>
          </p:txBody>
        </p:sp>
        <p:sp>
          <p:nvSpPr>
            <p:cNvPr id="20" name="TextBox 19">
              <a:extLst>
                <a:ext uri="{FF2B5EF4-FFF2-40B4-BE49-F238E27FC236}">
                  <a16:creationId xmlns:a16="http://schemas.microsoft.com/office/drawing/2014/main" id="{81360845-29BA-7129-985D-04C6D99AB6A5}"/>
                </a:ext>
              </a:extLst>
            </p:cNvPr>
            <p:cNvSpPr txBox="1"/>
            <p:nvPr/>
          </p:nvSpPr>
          <p:spPr>
            <a:xfrm>
              <a:off x="3616076" y="3394946"/>
              <a:ext cx="1851059" cy="1277273"/>
            </a:xfrm>
            <a:prstGeom prst="rect">
              <a:avLst/>
            </a:prstGeom>
            <a:noFill/>
          </p:spPr>
          <p:txBody>
            <a:bodyPr wrap="square">
              <a:spAutoFit/>
            </a:bodyPr>
            <a:lstStyle>
              <a:defPPr>
                <a:defRPr lang="he-IL"/>
              </a:defPPr>
              <a:lvl3pPr marL="9525" lvl="2" fontAlgn="base">
                <a:lnSpc>
                  <a:spcPct val="150000"/>
                </a:lnSpc>
                <a:spcBef>
                  <a:spcPts val="800"/>
                </a:spcBef>
                <a:buClr>
                  <a:srgbClr val="358B8F"/>
                </a:buClr>
                <a:buSzPct val="150000"/>
                <a:defRPr sz="1100">
                  <a:latin typeface="Heebo" pitchFamily="2" charset="-79"/>
                  <a:ea typeface="Tahoma"/>
                  <a:cs typeface="Heebo" pitchFamily="2" charset="-79"/>
                </a:defRPr>
              </a:lvl3pPr>
            </a:lstStyle>
            <a:p>
              <a:pPr lvl="2">
                <a:lnSpc>
                  <a:spcPct val="100000"/>
                </a:lnSpc>
              </a:pPr>
              <a:r>
                <a:rPr lang="he-IL" b="1" dirty="0">
                  <a:solidFill>
                    <a:srgbClr val="CD4E86"/>
                  </a:solidFill>
                </a:rPr>
                <a:t>הורים </a:t>
              </a:r>
              <a:r>
                <a:rPr lang="he-IL" b="1">
                  <a:solidFill>
                    <a:srgbClr val="CD4E86"/>
                  </a:solidFill>
                </a:rPr>
                <a:t>לפגים (2 </a:t>
              </a:r>
              <a:r>
                <a:rPr lang="he-IL" b="1" dirty="0">
                  <a:solidFill>
                    <a:srgbClr val="CD4E86"/>
                  </a:solidFill>
                </a:rPr>
                <a:t>משפחות)  </a:t>
              </a:r>
              <a:r>
                <a:rPr lang="he-IL" dirty="0"/>
                <a:t>בשיתוף פגיית "ליס", בית חולים ליולדות ונשים. סדנה של מפגש אחד פרטני עם מוזיקאי/ת, ללא פעילות קבוצתית. התקיימה בבי"ח "ליס" בצמוד לפגייה.</a:t>
              </a:r>
            </a:p>
          </p:txBody>
        </p:sp>
        <p:cxnSp>
          <p:nvCxnSpPr>
            <p:cNvPr id="28" name="Straight Connector 27">
              <a:extLst>
                <a:ext uri="{FF2B5EF4-FFF2-40B4-BE49-F238E27FC236}">
                  <a16:creationId xmlns:a16="http://schemas.microsoft.com/office/drawing/2014/main" id="{23B2E7C1-8B92-981B-3179-1C6A4D5F5BD3}"/>
                </a:ext>
              </a:extLst>
            </p:cNvPr>
            <p:cNvCxnSpPr>
              <a:cxnSpLocks/>
            </p:cNvCxnSpPr>
            <p:nvPr/>
          </p:nvCxnSpPr>
          <p:spPr>
            <a:xfrm>
              <a:off x="9854700" y="3436352"/>
              <a:ext cx="0" cy="1114931"/>
            </a:xfrm>
            <a:prstGeom prst="line">
              <a:avLst/>
            </a:prstGeom>
            <a:ln>
              <a:solidFill>
                <a:srgbClr val="CD4E86"/>
              </a:solidFill>
            </a:ln>
          </p:spPr>
          <p:style>
            <a:lnRef idx="1">
              <a:schemeClr val="accent1"/>
            </a:lnRef>
            <a:fillRef idx="0">
              <a:schemeClr val="accent1"/>
            </a:fillRef>
            <a:effectRef idx="0">
              <a:schemeClr val="accent1"/>
            </a:effectRef>
            <a:fontRef idx="minor">
              <a:schemeClr val="tx1"/>
            </a:fontRef>
          </p:style>
        </p:cxnSp>
      </p:grpSp>
      <p:pic>
        <p:nvPicPr>
          <p:cNvPr id="105" name="Picture 104">
            <a:extLst>
              <a:ext uri="{FF2B5EF4-FFF2-40B4-BE49-F238E27FC236}">
                <a16:creationId xmlns:a16="http://schemas.microsoft.com/office/drawing/2014/main" id="{6C98217E-31FC-2A5C-4EE6-FA1E33209280}"/>
              </a:ext>
            </a:extLst>
          </p:cNvPr>
          <p:cNvPicPr>
            <a:picLocks noChangeAspect="1"/>
          </p:cNvPicPr>
          <p:nvPr/>
        </p:nvPicPr>
        <p:blipFill>
          <a:blip r:embed="rId4" cstate="print">
            <a:extLst>
              <a:ext uri="{28A0092B-C50C-407E-A947-70E740481C1C}">
                <a14:useLocalDpi xmlns:a14="http://schemas.microsoft.com/office/drawing/2010/main" val="0"/>
              </a:ext>
            </a:extLst>
          </a:blip>
          <a:srcRect l="5046" t="30609" b="-629"/>
          <a:stretch/>
        </p:blipFill>
        <p:spPr>
          <a:xfrm>
            <a:off x="-2" y="0"/>
            <a:ext cx="3350161" cy="2543314"/>
          </a:xfrm>
          <a:prstGeom prst="rect">
            <a:avLst/>
          </a:prstGeom>
        </p:spPr>
      </p:pic>
      <p:grpSp>
        <p:nvGrpSpPr>
          <p:cNvPr id="39" name="Group 38">
            <a:extLst>
              <a:ext uri="{FF2B5EF4-FFF2-40B4-BE49-F238E27FC236}">
                <a16:creationId xmlns:a16="http://schemas.microsoft.com/office/drawing/2014/main" id="{BD7BBAA7-EAE6-F29D-9EC7-1A28C3C770FA}"/>
              </a:ext>
            </a:extLst>
          </p:cNvPr>
          <p:cNvGrpSpPr/>
          <p:nvPr/>
        </p:nvGrpSpPr>
        <p:grpSpPr>
          <a:xfrm>
            <a:off x="3299977" y="1841656"/>
            <a:ext cx="5167037" cy="104091"/>
            <a:chOff x="3299977" y="1841656"/>
            <a:chExt cx="5167037" cy="104091"/>
          </a:xfrm>
        </p:grpSpPr>
        <p:pic>
          <p:nvPicPr>
            <p:cNvPr id="37" name="Picture 36">
              <a:extLst>
                <a:ext uri="{FF2B5EF4-FFF2-40B4-BE49-F238E27FC236}">
                  <a16:creationId xmlns:a16="http://schemas.microsoft.com/office/drawing/2014/main" id="{BC8160D0-427B-15D2-46CA-53906EC90BCA}"/>
                </a:ext>
              </a:extLst>
            </p:cNvPr>
            <p:cNvPicPr>
              <a:picLocks noChangeAspect="1"/>
            </p:cNvPicPr>
            <p:nvPr/>
          </p:nvPicPr>
          <p:blipFill>
            <a:blip r:embed="rId5"/>
            <a:stretch>
              <a:fillRect/>
            </a:stretch>
          </p:blipFill>
          <p:spPr>
            <a:xfrm>
              <a:off x="8371597" y="1841656"/>
              <a:ext cx="95417" cy="104091"/>
            </a:xfrm>
            <a:prstGeom prst="rect">
              <a:avLst/>
            </a:prstGeom>
          </p:spPr>
        </p:pic>
        <p:pic>
          <p:nvPicPr>
            <p:cNvPr id="38" name="Picture 37">
              <a:extLst>
                <a:ext uri="{FF2B5EF4-FFF2-40B4-BE49-F238E27FC236}">
                  <a16:creationId xmlns:a16="http://schemas.microsoft.com/office/drawing/2014/main" id="{3DFD3F27-D296-D1B3-33B9-87D94A0917D1}"/>
                </a:ext>
              </a:extLst>
            </p:cNvPr>
            <p:cNvPicPr>
              <a:picLocks noChangeAspect="1"/>
            </p:cNvPicPr>
            <p:nvPr/>
          </p:nvPicPr>
          <p:blipFill>
            <a:blip r:embed="rId5"/>
            <a:stretch>
              <a:fillRect/>
            </a:stretch>
          </p:blipFill>
          <p:spPr>
            <a:xfrm>
              <a:off x="3299977" y="1841656"/>
              <a:ext cx="95417" cy="104091"/>
            </a:xfrm>
            <a:prstGeom prst="rect">
              <a:avLst/>
            </a:prstGeom>
          </p:spPr>
        </p:pic>
      </p:grpSp>
      <p:pic>
        <p:nvPicPr>
          <p:cNvPr id="41" name="Picture 40">
            <a:extLst>
              <a:ext uri="{FF2B5EF4-FFF2-40B4-BE49-F238E27FC236}">
                <a16:creationId xmlns:a16="http://schemas.microsoft.com/office/drawing/2014/main" id="{F213FD15-9696-D837-51C0-DAAEAD4B3FEB}"/>
              </a:ext>
            </a:extLst>
          </p:cNvPr>
          <p:cNvPicPr>
            <a:picLocks noChangeAspect="1"/>
          </p:cNvPicPr>
          <p:nvPr/>
        </p:nvPicPr>
        <p:blipFill>
          <a:blip r:embed="rId5"/>
          <a:stretch>
            <a:fillRect/>
          </a:stretch>
        </p:blipFill>
        <p:spPr>
          <a:xfrm>
            <a:off x="11501298" y="5031759"/>
            <a:ext cx="95417" cy="104091"/>
          </a:xfrm>
          <a:prstGeom prst="rect">
            <a:avLst/>
          </a:prstGeom>
        </p:spPr>
      </p:pic>
      <p:pic>
        <p:nvPicPr>
          <p:cNvPr id="42" name="Picture 41">
            <a:extLst>
              <a:ext uri="{FF2B5EF4-FFF2-40B4-BE49-F238E27FC236}">
                <a16:creationId xmlns:a16="http://schemas.microsoft.com/office/drawing/2014/main" id="{831CF51E-DEDC-A7FA-02E4-481FE40F50BB}"/>
              </a:ext>
            </a:extLst>
          </p:cNvPr>
          <p:cNvPicPr>
            <a:picLocks noChangeAspect="1"/>
          </p:cNvPicPr>
          <p:nvPr/>
        </p:nvPicPr>
        <p:blipFill>
          <a:blip r:embed="rId5"/>
          <a:stretch>
            <a:fillRect/>
          </a:stretch>
        </p:blipFill>
        <p:spPr>
          <a:xfrm>
            <a:off x="8397207" y="5031759"/>
            <a:ext cx="95417" cy="104091"/>
          </a:xfrm>
          <a:prstGeom prst="rect">
            <a:avLst/>
          </a:prstGeom>
        </p:spPr>
      </p:pic>
      <p:pic>
        <p:nvPicPr>
          <p:cNvPr id="45" name="Picture 44">
            <a:extLst>
              <a:ext uri="{FF2B5EF4-FFF2-40B4-BE49-F238E27FC236}">
                <a16:creationId xmlns:a16="http://schemas.microsoft.com/office/drawing/2014/main" id="{21F51589-F07F-517F-1FC1-3E53729AC63C}"/>
              </a:ext>
            </a:extLst>
          </p:cNvPr>
          <p:cNvPicPr>
            <a:picLocks noChangeAspect="1"/>
          </p:cNvPicPr>
          <p:nvPr/>
        </p:nvPicPr>
        <p:blipFill>
          <a:blip r:embed="rId5"/>
          <a:stretch>
            <a:fillRect/>
          </a:stretch>
        </p:blipFill>
        <p:spPr>
          <a:xfrm>
            <a:off x="3278452" y="5031759"/>
            <a:ext cx="95417" cy="104091"/>
          </a:xfrm>
          <a:prstGeom prst="rect">
            <a:avLst/>
          </a:prstGeom>
        </p:spPr>
      </p:pic>
      <p:pic>
        <p:nvPicPr>
          <p:cNvPr id="47" name="Picture 46">
            <a:extLst>
              <a:ext uri="{FF2B5EF4-FFF2-40B4-BE49-F238E27FC236}">
                <a16:creationId xmlns:a16="http://schemas.microsoft.com/office/drawing/2014/main" id="{C5857FA1-D0AE-BFF1-B2E5-9F1209AAD5E9}"/>
              </a:ext>
            </a:extLst>
          </p:cNvPr>
          <p:cNvPicPr>
            <a:picLocks noChangeAspect="1"/>
          </p:cNvPicPr>
          <p:nvPr/>
        </p:nvPicPr>
        <p:blipFill>
          <a:blip r:embed="rId6" cstate="print">
            <a:extLst>
              <a:ext uri="{28A0092B-C50C-407E-A947-70E740481C1C}">
                <a14:useLocalDpi xmlns:a14="http://schemas.microsoft.com/office/drawing/2010/main" val="0"/>
              </a:ext>
            </a:extLst>
          </a:blip>
          <a:srcRect l="1035" t="25182" r="827" b="12964"/>
          <a:stretch/>
        </p:blipFill>
        <p:spPr>
          <a:xfrm>
            <a:off x="8885157" y="3437065"/>
            <a:ext cx="2711558" cy="1140073"/>
          </a:xfrm>
          <a:prstGeom prst="roundRect">
            <a:avLst>
              <a:gd name="adj" fmla="val 5604"/>
            </a:avLst>
          </a:prstGeom>
          <a:ln>
            <a:noFill/>
          </a:ln>
          <a:effectLst/>
        </p:spPr>
      </p:pic>
      <p:cxnSp>
        <p:nvCxnSpPr>
          <p:cNvPr id="49" name="Straight Connector 48">
            <a:extLst>
              <a:ext uri="{FF2B5EF4-FFF2-40B4-BE49-F238E27FC236}">
                <a16:creationId xmlns:a16="http://schemas.microsoft.com/office/drawing/2014/main" id="{571E6ED8-4E37-998B-4A58-F5345CA715DC}"/>
              </a:ext>
            </a:extLst>
          </p:cNvPr>
          <p:cNvCxnSpPr/>
          <p:nvPr/>
        </p:nvCxnSpPr>
        <p:spPr>
          <a:xfrm flipH="1" flipV="1">
            <a:off x="662152" y="3127314"/>
            <a:ext cx="10934563" cy="1991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D550E5-C47B-1E5B-722C-1366E6B08B31}"/>
              </a:ext>
            </a:extLst>
          </p:cNvPr>
          <p:cNvCxnSpPr/>
          <p:nvPr/>
        </p:nvCxnSpPr>
        <p:spPr>
          <a:xfrm flipH="1" flipV="1">
            <a:off x="662152" y="4819480"/>
            <a:ext cx="10934563" cy="1991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8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65EF1336-E996-4551-3773-2EE4E70D00E8}"/>
              </a:ext>
            </a:extLst>
          </p:cNvPr>
          <p:cNvSpPr/>
          <p:nvPr/>
        </p:nvSpPr>
        <p:spPr>
          <a:xfrm>
            <a:off x="2603476" y="682128"/>
            <a:ext cx="3492524" cy="271615"/>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 name="Rectangle 1">
            <a:extLst>
              <a:ext uri="{FF2B5EF4-FFF2-40B4-BE49-F238E27FC236}">
                <a16:creationId xmlns:a16="http://schemas.microsoft.com/office/drawing/2014/main" id="{670A7519-FE49-972D-461F-D56070348EF5}"/>
              </a:ext>
            </a:extLst>
          </p:cNvPr>
          <p:cNvSpPr/>
          <p:nvPr/>
        </p:nvSpPr>
        <p:spPr>
          <a:xfrm>
            <a:off x="6096000" y="1"/>
            <a:ext cx="6096000" cy="68579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5" name="Rectangle 24">
            <a:extLst>
              <a:ext uri="{FF2B5EF4-FFF2-40B4-BE49-F238E27FC236}">
                <a16:creationId xmlns:a16="http://schemas.microsoft.com/office/drawing/2014/main" id="{6265AEDB-5E63-D0A5-04B4-BC1882688D32}"/>
              </a:ext>
            </a:extLst>
          </p:cNvPr>
          <p:cNvSpPr/>
          <p:nvPr/>
        </p:nvSpPr>
        <p:spPr>
          <a:xfrm>
            <a:off x="9102229" y="682128"/>
            <a:ext cx="3089772" cy="271615"/>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7AD14276-3548-E911-5E99-64256A3887F6}"/>
              </a:ext>
            </a:extLst>
          </p:cNvPr>
          <p:cNvSpPr txBox="1"/>
          <p:nvPr/>
        </p:nvSpPr>
        <p:spPr>
          <a:xfrm>
            <a:off x="8561479" y="187244"/>
            <a:ext cx="3327152"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תקציר הממצאים</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3</a:t>
            </a:fld>
            <a:endParaRPr lang="he-IL">
              <a:latin typeface="Heebo" pitchFamily="2" charset="-79"/>
              <a:cs typeface="Heebo" pitchFamily="2" charset="-79"/>
            </a:endParaRPr>
          </a:p>
        </p:txBody>
      </p:sp>
      <p:sp>
        <p:nvSpPr>
          <p:cNvPr id="12" name="מלבן 4">
            <a:extLst>
              <a:ext uri="{FF2B5EF4-FFF2-40B4-BE49-F238E27FC236}">
                <a16:creationId xmlns:a16="http://schemas.microsoft.com/office/drawing/2014/main" id="{5F065032-4F9B-64BF-864D-0307AABCFFCA}"/>
              </a:ext>
            </a:extLst>
          </p:cNvPr>
          <p:cNvSpPr/>
          <p:nvPr/>
        </p:nvSpPr>
        <p:spPr>
          <a:xfrm>
            <a:off x="8963564" y="1417657"/>
            <a:ext cx="2991541" cy="1107996"/>
          </a:xfrm>
          <a:prstGeom prst="rect">
            <a:avLst/>
          </a:prstGeom>
          <a:noFill/>
        </p:spPr>
        <p:txBody>
          <a:bodyPr wrap="square" lIns="91440" tIns="45720" rIns="91440" bIns="45720" anchor="t">
            <a:spAutoFit/>
          </a:bodyPr>
          <a:lstStyle/>
          <a:p>
            <a:pPr fontAlgn="base">
              <a:spcBef>
                <a:spcPts val="600"/>
              </a:spcBef>
              <a:buClr>
                <a:srgbClr val="358B8F"/>
              </a:buClr>
              <a:buSzPct val="150000"/>
            </a:pPr>
            <a:r>
              <a:rPr lang="he-IL" sz="1050">
                <a:latin typeface="Heebo" pitchFamily="2" charset="-79"/>
                <a:ea typeface="Tahoma"/>
                <a:cs typeface="Heebo" pitchFamily="2" charset="-79"/>
              </a:rPr>
              <a:t>כלל המעורבים בפרויקט שלקחו חלק בפעולות ההערכה – המשתתפים, צוות המוזיקאים ומנהלם המקצועי</a:t>
            </a:r>
            <a:r>
              <a:rPr lang="he-IL" sz="1050" dirty="0">
                <a:latin typeface="Heebo" pitchFamily="2" charset="-79"/>
                <a:ea typeface="Tahoma"/>
                <a:cs typeface="Heebo" pitchFamily="2" charset="-79"/>
              </a:rPr>
              <a:t>, והמפיקה</a:t>
            </a:r>
            <a:r>
              <a:rPr lang="he-IL" sz="1050">
                <a:latin typeface="Heebo" pitchFamily="2" charset="-79"/>
                <a:ea typeface="Tahoma"/>
                <a:cs typeface="Heebo" pitchFamily="2" charset="-79"/>
              </a:rPr>
              <a:t> – </a:t>
            </a:r>
            <a:r>
              <a:rPr lang="he-IL" sz="1200" b="1">
                <a:latin typeface="Heebo" pitchFamily="2" charset="-79"/>
                <a:ea typeface="Tahoma"/>
                <a:cs typeface="Heebo" pitchFamily="2" charset="-79"/>
              </a:rPr>
              <a:t>חוו את הפרויקט כמוצלח, איכותי ובעל ערך משמעותי עבורם</a:t>
            </a:r>
            <a:r>
              <a:rPr lang="he-IL" sz="1050" b="1">
                <a:latin typeface="Heebo" pitchFamily="2" charset="-79"/>
                <a:ea typeface="Tahoma"/>
                <a:cs typeface="Heebo" pitchFamily="2" charset="-79"/>
              </a:rPr>
              <a:t>.</a:t>
            </a:r>
            <a:br>
              <a:rPr lang="en-US" sz="1050" b="1">
                <a:latin typeface="Heebo" pitchFamily="2" charset="-79"/>
                <a:ea typeface="Tahoma"/>
                <a:cs typeface="Heebo" pitchFamily="2" charset="-79"/>
              </a:rPr>
            </a:br>
            <a:r>
              <a:rPr lang="he-IL" sz="1050">
                <a:latin typeface="Heebo" pitchFamily="2" charset="-79"/>
                <a:ea typeface="Tahoma"/>
                <a:cs typeface="Heebo" pitchFamily="2" charset="-79"/>
              </a:rPr>
              <a:t>בהתאם, כל המשתתפים ימליצו להורים אחרים להשתתף בסדנה.</a:t>
            </a:r>
            <a:endParaRPr lang="he-IL" sz="1050" b="1">
              <a:latin typeface="Heebo" pitchFamily="2" charset="-79"/>
              <a:ea typeface="Tahoma"/>
              <a:cs typeface="Heebo" pitchFamily="2" charset="-79"/>
            </a:endParaRPr>
          </a:p>
        </p:txBody>
      </p:sp>
      <p:sp>
        <p:nvSpPr>
          <p:cNvPr id="3" name="מלבן 4">
            <a:extLst>
              <a:ext uri="{FF2B5EF4-FFF2-40B4-BE49-F238E27FC236}">
                <a16:creationId xmlns:a16="http://schemas.microsoft.com/office/drawing/2014/main" id="{2A5B7072-817D-D3A7-18BD-090A5FE6D6A9}"/>
              </a:ext>
            </a:extLst>
          </p:cNvPr>
          <p:cNvSpPr/>
          <p:nvPr/>
        </p:nvSpPr>
        <p:spPr>
          <a:xfrm>
            <a:off x="6468957" y="5922419"/>
            <a:ext cx="5486150" cy="630942"/>
          </a:xfrm>
          <a:prstGeom prst="rect">
            <a:avLst/>
          </a:prstGeom>
          <a:noFill/>
        </p:spPr>
        <p:txBody>
          <a:bodyPr wrap="square" lIns="91440" tIns="45720" rIns="91440" bIns="45720" anchor="t">
            <a:spAutoFit/>
          </a:bodyPr>
          <a:lstStyle/>
          <a:p>
            <a:pPr fontAlgn="base">
              <a:spcBef>
                <a:spcPts val="600"/>
              </a:spcBef>
              <a:buClr>
                <a:srgbClr val="358B8F"/>
              </a:buClr>
              <a:buSzPct val="150000"/>
            </a:pPr>
            <a:r>
              <a:rPr lang="he-IL" sz="1050">
                <a:latin typeface="Heebo" pitchFamily="2" charset="-79"/>
                <a:ea typeface="Tahoma"/>
                <a:cs typeface="Heebo" pitchFamily="2" charset="-79"/>
              </a:rPr>
              <a:t>רוב המשתתפים דיווחו שהם מרוצים מהשיר וסיפרו שהם משתמשים בו </a:t>
            </a:r>
            <a:r>
              <a:rPr lang="he-IL" sz="1200" b="1">
                <a:latin typeface="Heebo" pitchFamily="2" charset="-79"/>
                <a:ea typeface="Tahoma"/>
                <a:cs typeface="Heebo" pitchFamily="2" charset="-79"/>
              </a:rPr>
              <a:t>בעיקר בשירה עצמאית וזמזום. </a:t>
            </a:r>
            <a:r>
              <a:rPr lang="he-IL" sz="1050">
                <a:latin typeface="Heebo" pitchFamily="2" charset="-79"/>
                <a:ea typeface="Tahoma"/>
                <a:cs typeface="Heebo" pitchFamily="2" charset="-79"/>
              </a:rPr>
              <a:t>מדיווחיהם עולה שהשימוש בשיר מתרחש לקראת הרדמה, לצורך הרגעה, וכן ברגעים אקראיים שלהם עם הילדים בשגרה, בהתאם לייעודו כ- </a:t>
            </a:r>
            <a:r>
              <a:rPr lang="en-US" sz="1050">
                <a:latin typeface="Heebo" pitchFamily="2" charset="-79"/>
                <a:ea typeface="Tahoma"/>
                <a:cs typeface="Heebo" pitchFamily="2" charset="-79"/>
              </a:rPr>
              <a:t>Portable Sanctuary</a:t>
            </a:r>
            <a:r>
              <a:rPr lang="he-IL" sz="1050">
                <a:latin typeface="Heebo" pitchFamily="2" charset="-79"/>
                <a:ea typeface="Tahoma"/>
                <a:cs typeface="Heebo" pitchFamily="2" charset="-79"/>
              </a:rPr>
              <a:t>.</a:t>
            </a:r>
          </a:p>
        </p:txBody>
      </p:sp>
      <p:sp>
        <p:nvSpPr>
          <p:cNvPr id="4" name="מלבן 4">
            <a:extLst>
              <a:ext uri="{FF2B5EF4-FFF2-40B4-BE49-F238E27FC236}">
                <a16:creationId xmlns:a16="http://schemas.microsoft.com/office/drawing/2014/main" id="{7D9D0B3E-1871-BDFA-5025-CDECA944200E}"/>
              </a:ext>
            </a:extLst>
          </p:cNvPr>
          <p:cNvSpPr/>
          <p:nvPr/>
        </p:nvSpPr>
        <p:spPr>
          <a:xfrm>
            <a:off x="9246585" y="4697559"/>
            <a:ext cx="2708521" cy="784830"/>
          </a:xfrm>
          <a:prstGeom prst="rect">
            <a:avLst/>
          </a:prstGeom>
          <a:noFill/>
        </p:spPr>
        <p:txBody>
          <a:bodyPr wrap="square" lIns="91440" tIns="45720" rIns="91440" bIns="45720" anchor="t">
            <a:spAutoFit/>
          </a:bodyPr>
          <a:lstStyle/>
          <a:p>
            <a:pPr fontAlgn="base">
              <a:spcBef>
                <a:spcPts val="600"/>
              </a:spcBef>
              <a:buClr>
                <a:srgbClr val="358B8F"/>
              </a:buClr>
              <a:buSzPct val="150000"/>
            </a:pPr>
            <a:r>
              <a:rPr lang="he-IL" sz="1050">
                <a:latin typeface="Heebo" pitchFamily="2" charset="-79"/>
                <a:ea typeface="Tahoma"/>
                <a:cs typeface="Heebo" pitchFamily="2" charset="-79"/>
              </a:rPr>
              <a:t>ההשתתפות בסדנה </a:t>
            </a:r>
            <a:r>
              <a:rPr lang="he-IL" sz="1200" b="1">
                <a:latin typeface="Heebo" pitchFamily="2" charset="-79"/>
                <a:ea typeface="Tahoma"/>
                <a:cs typeface="Heebo" pitchFamily="2" charset="-79"/>
              </a:rPr>
              <a:t>תרמה לרווחה ההורית </a:t>
            </a:r>
            <a:r>
              <a:rPr lang="he-IL" sz="1050">
                <a:latin typeface="Heebo" pitchFamily="2" charset="-79"/>
                <a:ea typeface="Tahoma"/>
                <a:cs typeface="Heebo" pitchFamily="2" charset="-79"/>
              </a:rPr>
              <a:t>בכך שהיוותה עבור המשתתפים כזמן להתאוורר מהשגרה, ולהכיר הורים אחרים במסגרת המפגש הקבוצתי. </a:t>
            </a:r>
          </a:p>
        </p:txBody>
      </p:sp>
      <p:sp>
        <p:nvSpPr>
          <p:cNvPr id="5" name="מלבן 4">
            <a:extLst>
              <a:ext uri="{FF2B5EF4-FFF2-40B4-BE49-F238E27FC236}">
                <a16:creationId xmlns:a16="http://schemas.microsoft.com/office/drawing/2014/main" id="{7AEA39B3-583E-E1F9-6413-67D5E3CEB1C7}"/>
              </a:ext>
            </a:extLst>
          </p:cNvPr>
          <p:cNvSpPr/>
          <p:nvPr/>
        </p:nvSpPr>
        <p:spPr>
          <a:xfrm>
            <a:off x="6589502" y="4697559"/>
            <a:ext cx="2444819" cy="769441"/>
          </a:xfrm>
          <a:prstGeom prst="rect">
            <a:avLst/>
          </a:prstGeom>
          <a:noFill/>
        </p:spPr>
        <p:txBody>
          <a:bodyPr wrap="square" lIns="91440" tIns="45720" rIns="91440" bIns="45720" anchor="t">
            <a:spAutoFit/>
          </a:bodyPr>
          <a:lstStyle/>
          <a:p>
            <a:pPr fontAlgn="base">
              <a:spcBef>
                <a:spcPts val="600"/>
              </a:spcBef>
              <a:buClr>
                <a:srgbClr val="358B8F"/>
              </a:buClr>
              <a:buSzPct val="150000"/>
            </a:pPr>
            <a:r>
              <a:rPr lang="he-IL" sz="1050">
                <a:latin typeface="Heebo" pitchFamily="2" charset="-79"/>
                <a:ea typeface="Tahoma"/>
                <a:cs typeface="Heebo" pitchFamily="2" charset="-79"/>
              </a:rPr>
              <a:t>השירים שנוצרו בסדנה שיקפו רגשות, תקוות, משאלות וחוויות שגרה, וניכר כי היוו </a:t>
            </a:r>
            <a:r>
              <a:rPr lang="he-IL" sz="1200" b="1">
                <a:latin typeface="Heebo" pitchFamily="2" charset="-79"/>
                <a:ea typeface="Tahoma"/>
                <a:cs typeface="Heebo" pitchFamily="2" charset="-79"/>
              </a:rPr>
              <a:t>הזדמנות לביטוי אישי </a:t>
            </a:r>
            <a:r>
              <a:rPr lang="he-IL" sz="1050">
                <a:latin typeface="Heebo" pitchFamily="2" charset="-79"/>
                <a:ea typeface="Tahoma"/>
                <a:cs typeface="Heebo" pitchFamily="2" charset="-79"/>
              </a:rPr>
              <a:t>יצירתי של המשתתפים כלפי יקיריהם.</a:t>
            </a:r>
          </a:p>
        </p:txBody>
      </p:sp>
      <p:sp>
        <p:nvSpPr>
          <p:cNvPr id="6" name="מלבן 4">
            <a:extLst>
              <a:ext uri="{FF2B5EF4-FFF2-40B4-BE49-F238E27FC236}">
                <a16:creationId xmlns:a16="http://schemas.microsoft.com/office/drawing/2014/main" id="{D0CD4C3C-47A4-C361-2C9A-66B063FFFF1B}"/>
              </a:ext>
            </a:extLst>
          </p:cNvPr>
          <p:cNvSpPr/>
          <p:nvPr/>
        </p:nvSpPr>
        <p:spPr>
          <a:xfrm>
            <a:off x="6042780" y="2941349"/>
            <a:ext cx="2991541" cy="1292662"/>
          </a:xfrm>
          <a:prstGeom prst="rect">
            <a:avLst/>
          </a:prstGeom>
          <a:noFill/>
        </p:spPr>
        <p:txBody>
          <a:bodyPr wrap="square" lIns="91440" tIns="45720" rIns="91440" bIns="45720" anchor="t">
            <a:spAutoFit/>
          </a:bodyPr>
          <a:lstStyle/>
          <a:p>
            <a:pPr fontAlgn="base">
              <a:spcBef>
                <a:spcPts val="600"/>
              </a:spcBef>
              <a:buClr>
                <a:srgbClr val="358B8F"/>
              </a:buClr>
              <a:buSzPct val="150000"/>
            </a:pPr>
            <a:r>
              <a:rPr lang="he-IL" sz="1050">
                <a:latin typeface="Heebo" pitchFamily="2" charset="-79"/>
                <a:ea typeface="Tahoma"/>
                <a:cs typeface="Heebo" pitchFamily="2" charset="-79"/>
              </a:rPr>
              <a:t>המשתתפים דיווחו שהסדנה היוותה עבורם </a:t>
            </a:r>
            <a:r>
              <a:rPr lang="he-IL" sz="1200" b="1">
                <a:latin typeface="Heebo" pitchFamily="2" charset="-79"/>
                <a:ea typeface="Tahoma"/>
                <a:cs typeface="Heebo" pitchFamily="2" charset="-79"/>
              </a:rPr>
              <a:t>הזדמנות לחוויה משפחתית וזוגית </a:t>
            </a:r>
            <a:r>
              <a:rPr lang="he-IL" sz="1050">
                <a:latin typeface="Heebo" pitchFamily="2" charset="-79"/>
                <a:ea typeface="Tahoma"/>
                <a:cs typeface="Heebo" pitchFamily="2" charset="-79"/>
              </a:rPr>
              <a:t>מרגשת ומקרבת, שזימנה השתהות ותשומת לב פנימה למשפחה וכלפי התינוקות, אשר </a:t>
            </a:r>
            <a:r>
              <a:rPr lang="he-IL" sz="1200" b="1">
                <a:latin typeface="Heebo" pitchFamily="2" charset="-79"/>
                <a:ea typeface="Tahoma"/>
                <a:cs typeface="Heebo" pitchFamily="2" charset="-79"/>
              </a:rPr>
              <a:t>תרמו לחיבור ולקשר</a:t>
            </a:r>
            <a:r>
              <a:rPr lang="he-IL" sz="1050" b="1">
                <a:latin typeface="Heebo" pitchFamily="2" charset="-79"/>
                <a:ea typeface="Tahoma"/>
                <a:cs typeface="Heebo" pitchFamily="2" charset="-79"/>
              </a:rPr>
              <a:t> </a:t>
            </a:r>
            <a:r>
              <a:rPr lang="he-IL" sz="1050">
                <a:latin typeface="Heebo" pitchFamily="2" charset="-79"/>
                <a:ea typeface="Tahoma"/>
                <a:cs typeface="Heebo" pitchFamily="2" charset="-79"/>
              </a:rPr>
              <a:t>עימם. לצד זאת, מדבריהם עלה שאינם יכולים להצביע על שינוי בשגרה המשפחתית או בחוויית ההורות שלהם בעקבות ההשתתפות בסדנה.</a:t>
            </a:r>
          </a:p>
        </p:txBody>
      </p:sp>
      <p:sp>
        <p:nvSpPr>
          <p:cNvPr id="8" name="מלבן 4">
            <a:extLst>
              <a:ext uri="{FF2B5EF4-FFF2-40B4-BE49-F238E27FC236}">
                <a16:creationId xmlns:a16="http://schemas.microsoft.com/office/drawing/2014/main" id="{2CF675DB-2575-E453-50B6-1B63A1310D01}"/>
              </a:ext>
            </a:extLst>
          </p:cNvPr>
          <p:cNvSpPr/>
          <p:nvPr/>
        </p:nvSpPr>
        <p:spPr>
          <a:xfrm>
            <a:off x="6460863" y="1417657"/>
            <a:ext cx="2573458" cy="630942"/>
          </a:xfrm>
          <a:prstGeom prst="rect">
            <a:avLst/>
          </a:prstGeom>
          <a:noFill/>
        </p:spPr>
        <p:txBody>
          <a:bodyPr wrap="square" lIns="91440" tIns="45720" rIns="91440" bIns="45720" anchor="t">
            <a:spAutoFit/>
          </a:bodyPr>
          <a:lstStyle/>
          <a:p>
            <a:pPr fontAlgn="base">
              <a:spcBef>
                <a:spcPts val="600"/>
              </a:spcBef>
              <a:buClr>
                <a:srgbClr val="358B8F"/>
              </a:buClr>
              <a:buSzPct val="150000"/>
            </a:pPr>
            <a:r>
              <a:rPr lang="he-IL" sz="1050">
                <a:latin typeface="Heebo" pitchFamily="2" charset="-79"/>
                <a:ea typeface="Tahoma"/>
                <a:cs typeface="Heebo" pitchFamily="2" charset="-79"/>
              </a:rPr>
              <a:t>הסדנה נתנה </a:t>
            </a:r>
            <a:r>
              <a:rPr lang="he-IL" sz="1200" b="1">
                <a:latin typeface="Heebo" pitchFamily="2" charset="-79"/>
                <a:ea typeface="Tahoma"/>
                <a:cs typeface="Heebo" pitchFamily="2" charset="-79"/>
              </a:rPr>
              <a:t>מענה לסוגי אנשים שונים מקהילות מגוונות</a:t>
            </a:r>
            <a:r>
              <a:rPr lang="he-IL" sz="1050">
                <a:latin typeface="Heebo" pitchFamily="2" charset="-79"/>
                <a:ea typeface="Tahoma"/>
                <a:cs typeface="Heebo" pitchFamily="2" charset="-79"/>
              </a:rPr>
              <a:t>, ובעלי מידה שונה של זיקה ומיומנות ליצירה מוזיקלית.</a:t>
            </a:r>
          </a:p>
        </p:txBody>
      </p:sp>
      <p:sp>
        <p:nvSpPr>
          <p:cNvPr id="9" name="מלבן 4">
            <a:extLst>
              <a:ext uri="{FF2B5EF4-FFF2-40B4-BE49-F238E27FC236}">
                <a16:creationId xmlns:a16="http://schemas.microsoft.com/office/drawing/2014/main" id="{4AECFD49-F933-CCD4-A411-5D3D236E2D20}"/>
              </a:ext>
            </a:extLst>
          </p:cNvPr>
          <p:cNvSpPr/>
          <p:nvPr/>
        </p:nvSpPr>
        <p:spPr>
          <a:xfrm>
            <a:off x="7721600" y="542167"/>
            <a:ext cx="4282827" cy="473206"/>
          </a:xfrm>
          <a:prstGeom prst="rect">
            <a:avLst/>
          </a:prstGeom>
          <a:noFill/>
        </p:spPr>
        <p:txBody>
          <a:bodyPr wrap="square" lIns="91440" tIns="45720" rIns="91440" bIns="45720" anchor="t">
            <a:spAutoFit/>
          </a:bodyPr>
          <a:lstStyle/>
          <a:p>
            <a:pPr fontAlgn="base">
              <a:lnSpc>
                <a:spcPct val="150000"/>
              </a:lnSpc>
              <a:spcBef>
                <a:spcPts val="600"/>
              </a:spcBef>
              <a:buClr>
                <a:srgbClr val="358B8F"/>
              </a:buClr>
              <a:buSzPct val="150000"/>
            </a:pPr>
            <a:r>
              <a:rPr lang="he-IL" b="1">
                <a:solidFill>
                  <a:schemeClr val="bg1"/>
                </a:solidFill>
                <a:latin typeface="Heebo" pitchFamily="2" charset="-79"/>
                <a:ea typeface="Tahoma"/>
                <a:cs typeface="Heebo" pitchFamily="2" charset="-79"/>
              </a:rPr>
              <a:t>חווית ההשתתפות ותרומתה</a:t>
            </a:r>
          </a:p>
        </p:txBody>
      </p:sp>
      <p:sp>
        <p:nvSpPr>
          <p:cNvPr id="15" name="מלבן 4">
            <a:extLst>
              <a:ext uri="{FF2B5EF4-FFF2-40B4-BE49-F238E27FC236}">
                <a16:creationId xmlns:a16="http://schemas.microsoft.com/office/drawing/2014/main" id="{875E213E-4F77-7989-7987-C5810D6CCF50}"/>
              </a:ext>
            </a:extLst>
          </p:cNvPr>
          <p:cNvSpPr/>
          <p:nvPr/>
        </p:nvSpPr>
        <p:spPr>
          <a:xfrm>
            <a:off x="1604100" y="544184"/>
            <a:ext cx="4282827" cy="473206"/>
          </a:xfrm>
          <a:prstGeom prst="rect">
            <a:avLst/>
          </a:prstGeom>
          <a:noFill/>
        </p:spPr>
        <p:txBody>
          <a:bodyPr wrap="square" lIns="91440" tIns="45720" rIns="91440" bIns="45720" anchor="t">
            <a:spAutoFit/>
          </a:bodyPr>
          <a:lstStyle/>
          <a:p>
            <a:pPr marR="0" lvl="0" fontAlgn="base">
              <a:lnSpc>
                <a:spcPct val="150000"/>
              </a:lnSpc>
              <a:spcBef>
                <a:spcPts val="600"/>
              </a:spcBef>
              <a:spcAft>
                <a:spcPts val="0"/>
              </a:spcAft>
              <a:buClr>
                <a:srgbClr val="358B8F"/>
              </a:buClr>
              <a:buSzPct val="150000"/>
              <a:tabLst/>
              <a:defRPr/>
            </a:pPr>
            <a:r>
              <a:rPr lang="he-IL" b="1">
                <a:solidFill>
                  <a:schemeClr val="bg1"/>
                </a:solidFill>
                <a:latin typeface="Heebo" pitchFamily="2" charset="-79"/>
                <a:ea typeface="Tahoma"/>
                <a:cs typeface="Heebo" pitchFamily="2" charset="-79"/>
              </a:rPr>
              <a:t>פורמט הסדנה ומעטפת התנאים</a:t>
            </a:r>
          </a:p>
        </p:txBody>
      </p:sp>
      <p:pic>
        <p:nvPicPr>
          <p:cNvPr id="18" name="Graphic 17">
            <a:extLst>
              <a:ext uri="{FF2B5EF4-FFF2-40B4-BE49-F238E27FC236}">
                <a16:creationId xmlns:a16="http://schemas.microsoft.com/office/drawing/2014/main" id="{D172B42C-D6D3-7D18-3E43-611A39C83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2921" y="1111549"/>
            <a:ext cx="267168" cy="267168"/>
          </a:xfrm>
          <a:prstGeom prst="rect">
            <a:avLst/>
          </a:prstGeom>
        </p:spPr>
      </p:pic>
      <p:pic>
        <p:nvPicPr>
          <p:cNvPr id="22" name="Graphic 21">
            <a:extLst>
              <a:ext uri="{FF2B5EF4-FFF2-40B4-BE49-F238E27FC236}">
                <a16:creationId xmlns:a16="http://schemas.microsoft.com/office/drawing/2014/main" id="{71B40C6B-AEEE-0D23-B573-F66BAB8F74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4040" y="1138892"/>
            <a:ext cx="265430" cy="265430"/>
          </a:xfrm>
          <a:prstGeom prst="rect">
            <a:avLst/>
          </a:prstGeom>
        </p:spPr>
      </p:pic>
      <p:pic>
        <p:nvPicPr>
          <p:cNvPr id="24" name="Graphic 23">
            <a:extLst>
              <a:ext uri="{FF2B5EF4-FFF2-40B4-BE49-F238E27FC236}">
                <a16:creationId xmlns:a16="http://schemas.microsoft.com/office/drawing/2014/main" id="{2A7EC64C-0010-143D-9971-80B7437D47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7204" y="2658241"/>
            <a:ext cx="292100" cy="292100"/>
          </a:xfrm>
          <a:prstGeom prst="rect">
            <a:avLst/>
          </a:prstGeom>
        </p:spPr>
      </p:pic>
      <p:grpSp>
        <p:nvGrpSpPr>
          <p:cNvPr id="76" name="Group 75">
            <a:extLst>
              <a:ext uri="{FF2B5EF4-FFF2-40B4-BE49-F238E27FC236}">
                <a16:creationId xmlns:a16="http://schemas.microsoft.com/office/drawing/2014/main" id="{FC1D32F5-7DF8-1CE6-1246-DB0B02560FAC}"/>
              </a:ext>
            </a:extLst>
          </p:cNvPr>
          <p:cNvGrpSpPr/>
          <p:nvPr/>
        </p:nvGrpSpPr>
        <p:grpSpPr>
          <a:xfrm>
            <a:off x="8469504" y="4393205"/>
            <a:ext cx="420459" cy="302204"/>
            <a:chOff x="2544650" y="3233083"/>
            <a:chExt cx="2141648" cy="1539309"/>
          </a:xfrm>
          <a:solidFill>
            <a:srgbClr val="CD4E86"/>
          </a:solidFill>
        </p:grpSpPr>
        <p:sp>
          <p:nvSpPr>
            <p:cNvPr id="50" name="Freeform 49">
              <a:extLst>
                <a:ext uri="{FF2B5EF4-FFF2-40B4-BE49-F238E27FC236}">
                  <a16:creationId xmlns:a16="http://schemas.microsoft.com/office/drawing/2014/main" id="{F554EA13-7597-B08B-7549-CEB4AE6D705A}"/>
                </a:ext>
              </a:extLst>
            </p:cNvPr>
            <p:cNvSpPr/>
            <p:nvPr/>
          </p:nvSpPr>
          <p:spPr>
            <a:xfrm>
              <a:off x="2787098" y="3803430"/>
              <a:ext cx="398092" cy="380511"/>
            </a:xfrm>
            <a:custGeom>
              <a:avLst/>
              <a:gdLst>
                <a:gd name="connsiteX0" fmla="*/ 396465 w 398092"/>
                <a:gd name="connsiteY0" fmla="*/ 141985 h 380511"/>
                <a:gd name="connsiteX1" fmla="*/ 369427 w 398092"/>
                <a:gd name="connsiteY1" fmla="*/ 119196 h 380511"/>
                <a:gd name="connsiteX2" fmla="*/ 272451 w 398092"/>
                <a:gd name="connsiteY2" fmla="*/ 105075 h 380511"/>
                <a:gd name="connsiteX3" fmla="*/ 229049 w 398092"/>
                <a:gd name="connsiteY3" fmla="*/ 17167 h 380511"/>
                <a:gd name="connsiteX4" fmla="*/ 169049 w 398092"/>
                <a:gd name="connsiteY4" fmla="*/ 17167 h 380511"/>
                <a:gd name="connsiteX5" fmla="*/ 125647 w 398092"/>
                <a:gd name="connsiteY5" fmla="*/ 105108 h 380511"/>
                <a:gd name="connsiteX6" fmla="*/ 28671 w 398092"/>
                <a:gd name="connsiteY6" fmla="*/ 119230 h 380511"/>
                <a:gd name="connsiteX7" fmla="*/ 1632 w 398092"/>
                <a:gd name="connsiteY7" fmla="*/ 142018 h 380511"/>
                <a:gd name="connsiteX8" fmla="*/ 10099 w 398092"/>
                <a:gd name="connsiteY8" fmla="*/ 176285 h 380511"/>
                <a:gd name="connsiteX9" fmla="*/ 80305 w 398092"/>
                <a:gd name="connsiteY9" fmla="*/ 244717 h 380511"/>
                <a:gd name="connsiteX10" fmla="*/ 63740 w 398092"/>
                <a:gd name="connsiteY10" fmla="*/ 341359 h 380511"/>
                <a:gd name="connsiteX11" fmla="*/ 77025 w 398092"/>
                <a:gd name="connsiteY11" fmla="*/ 374086 h 380511"/>
                <a:gd name="connsiteX12" fmla="*/ 112295 w 398092"/>
                <a:gd name="connsiteY12" fmla="*/ 376629 h 380511"/>
                <a:gd name="connsiteX13" fmla="*/ 199066 w 398092"/>
                <a:gd name="connsiteY13" fmla="*/ 331019 h 380511"/>
                <a:gd name="connsiteX14" fmla="*/ 285836 w 398092"/>
                <a:gd name="connsiteY14" fmla="*/ 376629 h 380511"/>
                <a:gd name="connsiteX15" fmla="*/ 301430 w 398092"/>
                <a:gd name="connsiteY15" fmla="*/ 380477 h 380511"/>
                <a:gd name="connsiteX16" fmla="*/ 321106 w 398092"/>
                <a:gd name="connsiteY16" fmla="*/ 374086 h 380511"/>
                <a:gd name="connsiteX17" fmla="*/ 334391 w 398092"/>
                <a:gd name="connsiteY17" fmla="*/ 341359 h 380511"/>
                <a:gd name="connsiteX18" fmla="*/ 317827 w 398092"/>
                <a:gd name="connsiteY18" fmla="*/ 244717 h 380511"/>
                <a:gd name="connsiteX19" fmla="*/ 388033 w 398092"/>
                <a:gd name="connsiteY19" fmla="*/ 176285 h 380511"/>
                <a:gd name="connsiteX20" fmla="*/ 396465 w 398092"/>
                <a:gd name="connsiteY20" fmla="*/ 141985 h 380511"/>
                <a:gd name="connsiteX21" fmla="*/ 258496 w 398092"/>
                <a:gd name="connsiteY21" fmla="*/ 209045 h 380511"/>
                <a:gd name="connsiteX22" fmla="*/ 248892 w 398092"/>
                <a:gd name="connsiteY22" fmla="*/ 238660 h 380511"/>
                <a:gd name="connsiteX23" fmla="*/ 256957 w 398092"/>
                <a:gd name="connsiteY23" fmla="*/ 285810 h 380511"/>
                <a:gd name="connsiteX24" fmla="*/ 214626 w 398092"/>
                <a:gd name="connsiteY24" fmla="*/ 263557 h 380511"/>
                <a:gd name="connsiteX25" fmla="*/ 199032 w 398092"/>
                <a:gd name="connsiteY25" fmla="*/ 259708 h 380511"/>
                <a:gd name="connsiteX26" fmla="*/ 183438 w 398092"/>
                <a:gd name="connsiteY26" fmla="*/ 263557 h 380511"/>
                <a:gd name="connsiteX27" fmla="*/ 141107 w 398092"/>
                <a:gd name="connsiteY27" fmla="*/ 285810 h 380511"/>
                <a:gd name="connsiteX28" fmla="*/ 149172 w 398092"/>
                <a:gd name="connsiteY28" fmla="*/ 238660 h 380511"/>
                <a:gd name="connsiteX29" fmla="*/ 139568 w 398092"/>
                <a:gd name="connsiteY29" fmla="*/ 209045 h 380511"/>
                <a:gd name="connsiteX30" fmla="*/ 105335 w 398092"/>
                <a:gd name="connsiteY30" fmla="*/ 175682 h 380511"/>
                <a:gd name="connsiteX31" fmla="*/ 152652 w 398092"/>
                <a:gd name="connsiteY31" fmla="*/ 168789 h 380511"/>
                <a:gd name="connsiteX32" fmla="*/ 177850 w 398092"/>
                <a:gd name="connsiteY32" fmla="*/ 150484 h 380511"/>
                <a:gd name="connsiteX33" fmla="*/ 199032 w 398092"/>
                <a:gd name="connsiteY33" fmla="*/ 107618 h 380511"/>
                <a:gd name="connsiteX34" fmla="*/ 220214 w 398092"/>
                <a:gd name="connsiteY34" fmla="*/ 150484 h 380511"/>
                <a:gd name="connsiteX35" fmla="*/ 245412 w 398092"/>
                <a:gd name="connsiteY35" fmla="*/ 168789 h 380511"/>
                <a:gd name="connsiteX36" fmla="*/ 292729 w 398092"/>
                <a:gd name="connsiteY36" fmla="*/ 175682 h 380511"/>
                <a:gd name="connsiteX37" fmla="*/ 258496 w 398092"/>
                <a:gd name="connsiteY37" fmla="*/ 209045 h 38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8092" h="380511">
                  <a:moveTo>
                    <a:pt x="396465" y="141985"/>
                  </a:moveTo>
                  <a:cubicBezTo>
                    <a:pt x="392517" y="129871"/>
                    <a:pt x="382043" y="121037"/>
                    <a:pt x="369427" y="119196"/>
                  </a:cubicBezTo>
                  <a:lnTo>
                    <a:pt x="272451" y="105075"/>
                  </a:lnTo>
                  <a:lnTo>
                    <a:pt x="229049" y="17167"/>
                  </a:lnTo>
                  <a:cubicBezTo>
                    <a:pt x="217805" y="-5722"/>
                    <a:pt x="180293" y="-5722"/>
                    <a:pt x="169049" y="17167"/>
                  </a:cubicBezTo>
                  <a:lnTo>
                    <a:pt x="125647" y="105108"/>
                  </a:lnTo>
                  <a:lnTo>
                    <a:pt x="28671" y="119230"/>
                  </a:lnTo>
                  <a:cubicBezTo>
                    <a:pt x="16055" y="121070"/>
                    <a:pt x="5615" y="129871"/>
                    <a:pt x="1632" y="142018"/>
                  </a:cubicBezTo>
                  <a:cubicBezTo>
                    <a:pt x="-2283" y="154098"/>
                    <a:pt x="963" y="167417"/>
                    <a:pt x="10099" y="176285"/>
                  </a:cubicBezTo>
                  <a:lnTo>
                    <a:pt x="80305" y="244717"/>
                  </a:lnTo>
                  <a:lnTo>
                    <a:pt x="63740" y="341359"/>
                  </a:lnTo>
                  <a:cubicBezTo>
                    <a:pt x="61599" y="353908"/>
                    <a:pt x="66752" y="366590"/>
                    <a:pt x="77025" y="374086"/>
                  </a:cubicBezTo>
                  <a:cubicBezTo>
                    <a:pt x="87399" y="381649"/>
                    <a:pt x="101052" y="382586"/>
                    <a:pt x="112295" y="376629"/>
                  </a:cubicBezTo>
                  <a:lnTo>
                    <a:pt x="199066" y="331019"/>
                  </a:lnTo>
                  <a:lnTo>
                    <a:pt x="285836" y="376629"/>
                  </a:lnTo>
                  <a:cubicBezTo>
                    <a:pt x="290722" y="379206"/>
                    <a:pt x="296109" y="380477"/>
                    <a:pt x="301430" y="380477"/>
                  </a:cubicBezTo>
                  <a:cubicBezTo>
                    <a:pt x="308357" y="380477"/>
                    <a:pt x="315250" y="378336"/>
                    <a:pt x="321106" y="374086"/>
                  </a:cubicBezTo>
                  <a:cubicBezTo>
                    <a:pt x="331413" y="366590"/>
                    <a:pt x="336566" y="353908"/>
                    <a:pt x="334391" y="341359"/>
                  </a:cubicBezTo>
                  <a:lnTo>
                    <a:pt x="317827" y="244717"/>
                  </a:lnTo>
                  <a:lnTo>
                    <a:pt x="388033" y="176285"/>
                  </a:lnTo>
                  <a:cubicBezTo>
                    <a:pt x="397101" y="167383"/>
                    <a:pt x="400381" y="154065"/>
                    <a:pt x="396465" y="141985"/>
                  </a:cubicBezTo>
                  <a:close/>
                  <a:moveTo>
                    <a:pt x="258496" y="209045"/>
                  </a:moveTo>
                  <a:cubicBezTo>
                    <a:pt x="250633" y="216708"/>
                    <a:pt x="247019" y="227818"/>
                    <a:pt x="248892" y="238660"/>
                  </a:cubicBezTo>
                  <a:lnTo>
                    <a:pt x="256957" y="285810"/>
                  </a:lnTo>
                  <a:lnTo>
                    <a:pt x="214626" y="263557"/>
                  </a:lnTo>
                  <a:cubicBezTo>
                    <a:pt x="209740" y="260980"/>
                    <a:pt x="204386" y="259708"/>
                    <a:pt x="199032" y="259708"/>
                  </a:cubicBezTo>
                  <a:cubicBezTo>
                    <a:pt x="193678" y="259708"/>
                    <a:pt x="188357" y="260980"/>
                    <a:pt x="183438" y="263557"/>
                  </a:cubicBezTo>
                  <a:lnTo>
                    <a:pt x="141107" y="285810"/>
                  </a:lnTo>
                  <a:lnTo>
                    <a:pt x="149172" y="238660"/>
                  </a:lnTo>
                  <a:cubicBezTo>
                    <a:pt x="151046" y="227818"/>
                    <a:pt x="147432" y="216742"/>
                    <a:pt x="139568" y="209045"/>
                  </a:cubicBezTo>
                  <a:lnTo>
                    <a:pt x="105335" y="175682"/>
                  </a:lnTo>
                  <a:lnTo>
                    <a:pt x="152652" y="168789"/>
                  </a:lnTo>
                  <a:cubicBezTo>
                    <a:pt x="163561" y="167216"/>
                    <a:pt x="172964" y="160356"/>
                    <a:pt x="177850" y="150484"/>
                  </a:cubicBezTo>
                  <a:lnTo>
                    <a:pt x="199032" y="107618"/>
                  </a:lnTo>
                  <a:lnTo>
                    <a:pt x="220214" y="150484"/>
                  </a:lnTo>
                  <a:cubicBezTo>
                    <a:pt x="225100" y="160356"/>
                    <a:pt x="234503" y="167216"/>
                    <a:pt x="245412" y="168789"/>
                  </a:cubicBezTo>
                  <a:lnTo>
                    <a:pt x="292729" y="175682"/>
                  </a:lnTo>
                  <a:lnTo>
                    <a:pt x="258496" y="209045"/>
                  </a:lnTo>
                  <a:close/>
                </a:path>
              </a:pathLst>
            </a:custGeom>
            <a:grpFill/>
            <a:ln w="33338" cap="flat">
              <a:noFill/>
              <a:prstDash val="solid"/>
              <a:miter/>
            </a:ln>
          </p:spPr>
          <p:txBody>
            <a:bodyPr rtlCol="0" anchor="ctr"/>
            <a:lstStyle/>
            <a:p>
              <a:endParaRPr lang="en-IL"/>
            </a:p>
          </p:txBody>
        </p:sp>
        <p:sp>
          <p:nvSpPr>
            <p:cNvPr id="51" name="Freeform 50">
              <a:extLst>
                <a:ext uri="{FF2B5EF4-FFF2-40B4-BE49-F238E27FC236}">
                  <a16:creationId xmlns:a16="http://schemas.microsoft.com/office/drawing/2014/main" id="{D35345FD-35A7-FF81-B5B8-FF9850B2231F}"/>
                </a:ext>
              </a:extLst>
            </p:cNvPr>
            <p:cNvSpPr/>
            <p:nvPr/>
          </p:nvSpPr>
          <p:spPr>
            <a:xfrm>
              <a:off x="3051324" y="3234588"/>
              <a:ext cx="468465" cy="447362"/>
            </a:xfrm>
            <a:custGeom>
              <a:avLst/>
              <a:gdLst>
                <a:gd name="connsiteX0" fmla="*/ 97906 w 468465"/>
                <a:gd name="connsiteY0" fmla="*/ 287383 h 447362"/>
                <a:gd name="connsiteX1" fmla="*/ 77192 w 468465"/>
                <a:gd name="connsiteY1" fmla="*/ 408218 h 447362"/>
                <a:gd name="connsiteX2" fmla="*/ 90477 w 468465"/>
                <a:gd name="connsiteY2" fmla="*/ 440979 h 447362"/>
                <a:gd name="connsiteX3" fmla="*/ 125748 w 468465"/>
                <a:gd name="connsiteY3" fmla="*/ 443489 h 447362"/>
                <a:gd name="connsiteX4" fmla="*/ 234236 w 468465"/>
                <a:gd name="connsiteY4" fmla="*/ 386434 h 447362"/>
                <a:gd name="connsiteX5" fmla="*/ 342723 w 468465"/>
                <a:gd name="connsiteY5" fmla="*/ 443489 h 447362"/>
                <a:gd name="connsiteX6" fmla="*/ 358317 w 468465"/>
                <a:gd name="connsiteY6" fmla="*/ 447337 h 447362"/>
                <a:gd name="connsiteX7" fmla="*/ 377994 w 468465"/>
                <a:gd name="connsiteY7" fmla="*/ 440979 h 447362"/>
                <a:gd name="connsiteX8" fmla="*/ 391279 w 468465"/>
                <a:gd name="connsiteY8" fmla="*/ 408218 h 447362"/>
                <a:gd name="connsiteX9" fmla="*/ 370565 w 468465"/>
                <a:gd name="connsiteY9" fmla="*/ 287383 h 447362"/>
                <a:gd name="connsiteX10" fmla="*/ 458373 w 468465"/>
                <a:gd name="connsiteY10" fmla="*/ 201783 h 447362"/>
                <a:gd name="connsiteX11" fmla="*/ 466839 w 468465"/>
                <a:gd name="connsiteY11" fmla="*/ 167517 h 447362"/>
                <a:gd name="connsiteX12" fmla="*/ 439800 w 468465"/>
                <a:gd name="connsiteY12" fmla="*/ 144729 h 447362"/>
                <a:gd name="connsiteX13" fmla="*/ 318530 w 468465"/>
                <a:gd name="connsiteY13" fmla="*/ 127093 h 447362"/>
                <a:gd name="connsiteX14" fmla="*/ 264252 w 468465"/>
                <a:gd name="connsiteY14" fmla="*/ 17167 h 447362"/>
                <a:gd name="connsiteX15" fmla="*/ 204253 w 468465"/>
                <a:gd name="connsiteY15" fmla="*/ 17167 h 447362"/>
                <a:gd name="connsiteX16" fmla="*/ 150009 w 468465"/>
                <a:gd name="connsiteY16" fmla="*/ 127093 h 447362"/>
                <a:gd name="connsiteX17" fmla="*/ 28671 w 468465"/>
                <a:gd name="connsiteY17" fmla="*/ 144729 h 447362"/>
                <a:gd name="connsiteX18" fmla="*/ 1632 w 468465"/>
                <a:gd name="connsiteY18" fmla="*/ 167517 h 447362"/>
                <a:gd name="connsiteX19" fmla="*/ 10099 w 468465"/>
                <a:gd name="connsiteY19" fmla="*/ 201783 h 447362"/>
                <a:gd name="connsiteX20" fmla="*/ 97906 w 468465"/>
                <a:gd name="connsiteY20" fmla="*/ 287383 h 447362"/>
                <a:gd name="connsiteX21" fmla="*/ 177047 w 468465"/>
                <a:gd name="connsiteY21" fmla="*/ 190774 h 447362"/>
                <a:gd name="connsiteX22" fmla="*/ 202245 w 468465"/>
                <a:gd name="connsiteY22" fmla="*/ 172470 h 447362"/>
                <a:gd name="connsiteX23" fmla="*/ 234269 w 468465"/>
                <a:gd name="connsiteY23" fmla="*/ 107584 h 447362"/>
                <a:gd name="connsiteX24" fmla="*/ 266327 w 468465"/>
                <a:gd name="connsiteY24" fmla="*/ 172470 h 447362"/>
                <a:gd name="connsiteX25" fmla="*/ 291525 w 468465"/>
                <a:gd name="connsiteY25" fmla="*/ 190774 h 447362"/>
                <a:gd name="connsiteX26" fmla="*/ 363136 w 468465"/>
                <a:gd name="connsiteY26" fmla="*/ 201215 h 447362"/>
                <a:gd name="connsiteX27" fmla="*/ 311301 w 468465"/>
                <a:gd name="connsiteY27" fmla="*/ 251744 h 447362"/>
                <a:gd name="connsiteX28" fmla="*/ 301697 w 468465"/>
                <a:gd name="connsiteY28" fmla="*/ 281359 h 447362"/>
                <a:gd name="connsiteX29" fmla="*/ 313912 w 468465"/>
                <a:gd name="connsiteY29" fmla="*/ 352736 h 447362"/>
                <a:gd name="connsiteX30" fmla="*/ 249863 w 468465"/>
                <a:gd name="connsiteY30" fmla="*/ 319039 h 447362"/>
                <a:gd name="connsiteX31" fmla="*/ 234269 w 468465"/>
                <a:gd name="connsiteY31" fmla="*/ 315191 h 447362"/>
                <a:gd name="connsiteX32" fmla="*/ 218675 w 468465"/>
                <a:gd name="connsiteY32" fmla="*/ 319039 h 447362"/>
                <a:gd name="connsiteX33" fmla="*/ 154626 w 468465"/>
                <a:gd name="connsiteY33" fmla="*/ 352736 h 447362"/>
                <a:gd name="connsiteX34" fmla="*/ 166841 w 468465"/>
                <a:gd name="connsiteY34" fmla="*/ 281359 h 447362"/>
                <a:gd name="connsiteX35" fmla="*/ 157237 w 468465"/>
                <a:gd name="connsiteY35" fmla="*/ 251744 h 447362"/>
                <a:gd name="connsiteX36" fmla="*/ 105402 w 468465"/>
                <a:gd name="connsiteY36" fmla="*/ 201215 h 447362"/>
                <a:gd name="connsiteX37" fmla="*/ 177047 w 468465"/>
                <a:gd name="connsiteY37" fmla="*/ 190774 h 44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8465" h="447362">
                  <a:moveTo>
                    <a:pt x="97906" y="287383"/>
                  </a:moveTo>
                  <a:lnTo>
                    <a:pt x="77192" y="408218"/>
                  </a:lnTo>
                  <a:cubicBezTo>
                    <a:pt x="75051" y="420767"/>
                    <a:pt x="80204" y="433450"/>
                    <a:pt x="90477" y="440979"/>
                  </a:cubicBezTo>
                  <a:cubicBezTo>
                    <a:pt x="100851" y="448475"/>
                    <a:pt x="114471" y="449445"/>
                    <a:pt x="125748" y="443489"/>
                  </a:cubicBezTo>
                  <a:lnTo>
                    <a:pt x="234236" y="386434"/>
                  </a:lnTo>
                  <a:lnTo>
                    <a:pt x="342723" y="443489"/>
                  </a:lnTo>
                  <a:cubicBezTo>
                    <a:pt x="347609" y="446065"/>
                    <a:pt x="352997" y="447337"/>
                    <a:pt x="358317" y="447337"/>
                  </a:cubicBezTo>
                  <a:cubicBezTo>
                    <a:pt x="365244" y="447337"/>
                    <a:pt x="372138" y="445195"/>
                    <a:pt x="377994" y="440979"/>
                  </a:cubicBezTo>
                  <a:cubicBezTo>
                    <a:pt x="388300" y="433450"/>
                    <a:pt x="393454" y="420767"/>
                    <a:pt x="391279" y="408218"/>
                  </a:cubicBezTo>
                  <a:lnTo>
                    <a:pt x="370565" y="287383"/>
                  </a:lnTo>
                  <a:lnTo>
                    <a:pt x="458373" y="201783"/>
                  </a:lnTo>
                  <a:cubicBezTo>
                    <a:pt x="467475" y="192882"/>
                    <a:pt x="470754" y="179597"/>
                    <a:pt x="466839" y="167517"/>
                  </a:cubicBezTo>
                  <a:cubicBezTo>
                    <a:pt x="462890" y="155403"/>
                    <a:pt x="452416" y="146569"/>
                    <a:pt x="439800" y="144729"/>
                  </a:cubicBezTo>
                  <a:lnTo>
                    <a:pt x="318530" y="127093"/>
                  </a:lnTo>
                  <a:lnTo>
                    <a:pt x="264252" y="17167"/>
                  </a:lnTo>
                  <a:cubicBezTo>
                    <a:pt x="253008" y="-5722"/>
                    <a:pt x="215496" y="-5722"/>
                    <a:pt x="204253" y="17167"/>
                  </a:cubicBezTo>
                  <a:lnTo>
                    <a:pt x="150009" y="127093"/>
                  </a:lnTo>
                  <a:lnTo>
                    <a:pt x="28671" y="144729"/>
                  </a:lnTo>
                  <a:cubicBezTo>
                    <a:pt x="16055" y="146569"/>
                    <a:pt x="5615" y="155370"/>
                    <a:pt x="1632" y="167517"/>
                  </a:cubicBezTo>
                  <a:cubicBezTo>
                    <a:pt x="-2283" y="179597"/>
                    <a:pt x="963" y="192916"/>
                    <a:pt x="10099" y="201783"/>
                  </a:cubicBezTo>
                  <a:lnTo>
                    <a:pt x="97906" y="287383"/>
                  </a:lnTo>
                  <a:close/>
                  <a:moveTo>
                    <a:pt x="177047" y="190774"/>
                  </a:moveTo>
                  <a:cubicBezTo>
                    <a:pt x="187956" y="189201"/>
                    <a:pt x="197359" y="182341"/>
                    <a:pt x="202245" y="172470"/>
                  </a:cubicBezTo>
                  <a:lnTo>
                    <a:pt x="234269" y="107584"/>
                  </a:lnTo>
                  <a:lnTo>
                    <a:pt x="266327" y="172470"/>
                  </a:lnTo>
                  <a:cubicBezTo>
                    <a:pt x="271212" y="182341"/>
                    <a:pt x="280616" y="189201"/>
                    <a:pt x="291525" y="190774"/>
                  </a:cubicBezTo>
                  <a:lnTo>
                    <a:pt x="363136" y="201215"/>
                  </a:lnTo>
                  <a:lnTo>
                    <a:pt x="311301" y="251744"/>
                  </a:lnTo>
                  <a:cubicBezTo>
                    <a:pt x="303438" y="259407"/>
                    <a:pt x="299824" y="270517"/>
                    <a:pt x="301697" y="281359"/>
                  </a:cubicBezTo>
                  <a:lnTo>
                    <a:pt x="313912" y="352736"/>
                  </a:lnTo>
                  <a:lnTo>
                    <a:pt x="249863" y="319039"/>
                  </a:lnTo>
                  <a:cubicBezTo>
                    <a:pt x="244977" y="316462"/>
                    <a:pt x="239623" y="315191"/>
                    <a:pt x="234269" y="315191"/>
                  </a:cubicBezTo>
                  <a:cubicBezTo>
                    <a:pt x="228915" y="315191"/>
                    <a:pt x="223594" y="316462"/>
                    <a:pt x="218675" y="319039"/>
                  </a:cubicBezTo>
                  <a:lnTo>
                    <a:pt x="154626" y="352736"/>
                  </a:lnTo>
                  <a:lnTo>
                    <a:pt x="166841" y="281359"/>
                  </a:lnTo>
                  <a:cubicBezTo>
                    <a:pt x="168715" y="270517"/>
                    <a:pt x="165100" y="259441"/>
                    <a:pt x="157237" y="251744"/>
                  </a:cubicBezTo>
                  <a:lnTo>
                    <a:pt x="105402" y="201215"/>
                  </a:lnTo>
                  <a:lnTo>
                    <a:pt x="177047" y="190774"/>
                  </a:lnTo>
                  <a:close/>
                </a:path>
              </a:pathLst>
            </a:custGeom>
            <a:grpFill/>
            <a:ln w="33338" cap="flat">
              <a:noFill/>
              <a:prstDash val="solid"/>
              <a:miter/>
            </a:ln>
          </p:spPr>
          <p:txBody>
            <a:bodyPr rtlCol="0" anchor="ctr"/>
            <a:lstStyle/>
            <a:p>
              <a:endParaRPr lang="en-IL"/>
            </a:p>
          </p:txBody>
        </p:sp>
        <p:sp>
          <p:nvSpPr>
            <p:cNvPr id="52" name="Freeform 51">
              <a:extLst>
                <a:ext uri="{FF2B5EF4-FFF2-40B4-BE49-F238E27FC236}">
                  <a16:creationId xmlns:a16="http://schemas.microsoft.com/office/drawing/2014/main" id="{2DAD91F2-7141-8B6E-0E39-4CC0D6EF3481}"/>
                </a:ext>
              </a:extLst>
            </p:cNvPr>
            <p:cNvSpPr/>
            <p:nvPr/>
          </p:nvSpPr>
          <p:spPr>
            <a:xfrm>
              <a:off x="3553273" y="3327917"/>
              <a:ext cx="669278" cy="638334"/>
            </a:xfrm>
            <a:custGeom>
              <a:avLst/>
              <a:gdLst>
                <a:gd name="connsiteX0" fmla="*/ 521183 w 669278"/>
                <a:gd name="connsiteY0" fmla="*/ 409222 h 638334"/>
                <a:gd name="connsiteX1" fmla="*/ 659186 w 669278"/>
                <a:gd name="connsiteY1" fmla="*/ 274700 h 638334"/>
                <a:gd name="connsiteX2" fmla="*/ 667652 w 669278"/>
                <a:gd name="connsiteY2" fmla="*/ 240434 h 638334"/>
                <a:gd name="connsiteX3" fmla="*/ 640613 w 669278"/>
                <a:gd name="connsiteY3" fmla="*/ 217645 h 638334"/>
                <a:gd name="connsiteX4" fmla="*/ 449940 w 669278"/>
                <a:gd name="connsiteY4" fmla="*/ 189938 h 638334"/>
                <a:gd name="connsiteX5" fmla="*/ 364642 w 669278"/>
                <a:gd name="connsiteY5" fmla="*/ 17167 h 638334"/>
                <a:gd name="connsiteX6" fmla="*/ 304642 w 669278"/>
                <a:gd name="connsiteY6" fmla="*/ 17167 h 638334"/>
                <a:gd name="connsiteX7" fmla="*/ 219344 w 669278"/>
                <a:gd name="connsiteY7" fmla="*/ 189938 h 638334"/>
                <a:gd name="connsiteX8" fmla="*/ 28671 w 669278"/>
                <a:gd name="connsiteY8" fmla="*/ 217679 h 638334"/>
                <a:gd name="connsiteX9" fmla="*/ 1632 w 669278"/>
                <a:gd name="connsiteY9" fmla="*/ 240467 h 638334"/>
                <a:gd name="connsiteX10" fmla="*/ 10099 w 669278"/>
                <a:gd name="connsiteY10" fmla="*/ 274733 h 638334"/>
                <a:gd name="connsiteX11" fmla="*/ 148101 w 669278"/>
                <a:gd name="connsiteY11" fmla="*/ 409256 h 638334"/>
                <a:gd name="connsiteX12" fmla="*/ 115508 w 669278"/>
                <a:gd name="connsiteY12" fmla="*/ 599193 h 638334"/>
                <a:gd name="connsiteX13" fmla="*/ 128793 w 669278"/>
                <a:gd name="connsiteY13" fmla="*/ 631920 h 638334"/>
                <a:gd name="connsiteX14" fmla="*/ 164063 w 669278"/>
                <a:gd name="connsiteY14" fmla="*/ 634464 h 638334"/>
                <a:gd name="connsiteX15" fmla="*/ 334625 w 669278"/>
                <a:gd name="connsiteY15" fmla="*/ 544782 h 638334"/>
                <a:gd name="connsiteX16" fmla="*/ 505188 w 669278"/>
                <a:gd name="connsiteY16" fmla="*/ 634464 h 638334"/>
                <a:gd name="connsiteX17" fmla="*/ 520781 w 669278"/>
                <a:gd name="connsiteY17" fmla="*/ 638312 h 638334"/>
                <a:gd name="connsiteX18" fmla="*/ 540458 w 669278"/>
                <a:gd name="connsiteY18" fmla="*/ 631920 h 638334"/>
                <a:gd name="connsiteX19" fmla="*/ 553743 w 669278"/>
                <a:gd name="connsiteY19" fmla="*/ 599193 h 638334"/>
                <a:gd name="connsiteX20" fmla="*/ 521183 w 669278"/>
                <a:gd name="connsiteY20" fmla="*/ 409222 h 638334"/>
                <a:gd name="connsiteX21" fmla="*/ 461853 w 669278"/>
                <a:gd name="connsiteY21" fmla="*/ 373584 h 638334"/>
                <a:gd name="connsiteX22" fmla="*/ 452249 w 669278"/>
                <a:gd name="connsiteY22" fmla="*/ 403199 h 638334"/>
                <a:gd name="connsiteX23" fmla="*/ 476342 w 669278"/>
                <a:gd name="connsiteY23" fmla="*/ 543644 h 638334"/>
                <a:gd name="connsiteX24" fmla="*/ 350219 w 669278"/>
                <a:gd name="connsiteY24" fmla="*/ 477354 h 638334"/>
                <a:gd name="connsiteX25" fmla="*/ 334625 w 669278"/>
                <a:gd name="connsiteY25" fmla="*/ 473505 h 638334"/>
                <a:gd name="connsiteX26" fmla="*/ 319031 w 669278"/>
                <a:gd name="connsiteY26" fmla="*/ 477354 h 638334"/>
                <a:gd name="connsiteX27" fmla="*/ 192908 w 669278"/>
                <a:gd name="connsiteY27" fmla="*/ 543644 h 638334"/>
                <a:gd name="connsiteX28" fmla="*/ 217002 w 669278"/>
                <a:gd name="connsiteY28" fmla="*/ 403199 h 638334"/>
                <a:gd name="connsiteX29" fmla="*/ 207398 w 669278"/>
                <a:gd name="connsiteY29" fmla="*/ 373584 h 638334"/>
                <a:gd name="connsiteX30" fmla="*/ 105369 w 669278"/>
                <a:gd name="connsiteY30" fmla="*/ 274131 h 638334"/>
                <a:gd name="connsiteX31" fmla="*/ 246349 w 669278"/>
                <a:gd name="connsiteY31" fmla="*/ 253618 h 638334"/>
                <a:gd name="connsiteX32" fmla="*/ 271547 w 669278"/>
                <a:gd name="connsiteY32" fmla="*/ 235314 h 638334"/>
                <a:gd name="connsiteX33" fmla="*/ 334625 w 669278"/>
                <a:gd name="connsiteY33" fmla="*/ 107584 h 638334"/>
                <a:gd name="connsiteX34" fmla="*/ 397704 w 669278"/>
                <a:gd name="connsiteY34" fmla="*/ 235314 h 638334"/>
                <a:gd name="connsiteX35" fmla="*/ 422901 w 669278"/>
                <a:gd name="connsiteY35" fmla="*/ 253618 h 638334"/>
                <a:gd name="connsiteX36" fmla="*/ 563882 w 669278"/>
                <a:gd name="connsiteY36" fmla="*/ 274131 h 638334"/>
                <a:gd name="connsiteX37" fmla="*/ 461853 w 669278"/>
                <a:gd name="connsiteY37" fmla="*/ 373584 h 6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9278" h="638334">
                  <a:moveTo>
                    <a:pt x="521183" y="409222"/>
                  </a:moveTo>
                  <a:lnTo>
                    <a:pt x="659186" y="274700"/>
                  </a:lnTo>
                  <a:cubicBezTo>
                    <a:pt x="668288" y="265799"/>
                    <a:pt x="671567" y="252514"/>
                    <a:pt x="667652" y="240434"/>
                  </a:cubicBezTo>
                  <a:cubicBezTo>
                    <a:pt x="663703" y="228320"/>
                    <a:pt x="653229" y="219486"/>
                    <a:pt x="640613" y="217645"/>
                  </a:cubicBezTo>
                  <a:lnTo>
                    <a:pt x="449940" y="189938"/>
                  </a:lnTo>
                  <a:lnTo>
                    <a:pt x="364642" y="17167"/>
                  </a:lnTo>
                  <a:cubicBezTo>
                    <a:pt x="353398" y="-5722"/>
                    <a:pt x="315886" y="-5722"/>
                    <a:pt x="304642" y="17167"/>
                  </a:cubicBezTo>
                  <a:lnTo>
                    <a:pt x="219344" y="189938"/>
                  </a:lnTo>
                  <a:lnTo>
                    <a:pt x="28671" y="217679"/>
                  </a:lnTo>
                  <a:cubicBezTo>
                    <a:pt x="16055" y="219519"/>
                    <a:pt x="5615" y="228320"/>
                    <a:pt x="1632" y="240467"/>
                  </a:cubicBezTo>
                  <a:cubicBezTo>
                    <a:pt x="-2283" y="252547"/>
                    <a:pt x="963" y="265866"/>
                    <a:pt x="10099" y="274733"/>
                  </a:cubicBezTo>
                  <a:lnTo>
                    <a:pt x="148101" y="409256"/>
                  </a:lnTo>
                  <a:lnTo>
                    <a:pt x="115508" y="599193"/>
                  </a:lnTo>
                  <a:cubicBezTo>
                    <a:pt x="113366" y="611742"/>
                    <a:pt x="118520" y="624425"/>
                    <a:pt x="128793" y="631920"/>
                  </a:cubicBezTo>
                  <a:cubicBezTo>
                    <a:pt x="139166" y="639450"/>
                    <a:pt x="152819" y="640420"/>
                    <a:pt x="164063" y="634464"/>
                  </a:cubicBezTo>
                  <a:lnTo>
                    <a:pt x="334625" y="544782"/>
                  </a:lnTo>
                  <a:lnTo>
                    <a:pt x="505188" y="634464"/>
                  </a:lnTo>
                  <a:cubicBezTo>
                    <a:pt x="510073" y="637040"/>
                    <a:pt x="515461" y="638312"/>
                    <a:pt x="520781" y="638312"/>
                  </a:cubicBezTo>
                  <a:cubicBezTo>
                    <a:pt x="527708" y="638312"/>
                    <a:pt x="534602" y="636170"/>
                    <a:pt x="540458" y="631920"/>
                  </a:cubicBezTo>
                  <a:cubicBezTo>
                    <a:pt x="550765" y="624425"/>
                    <a:pt x="555918" y="611742"/>
                    <a:pt x="553743" y="599193"/>
                  </a:cubicBezTo>
                  <a:lnTo>
                    <a:pt x="521183" y="409222"/>
                  </a:lnTo>
                  <a:close/>
                  <a:moveTo>
                    <a:pt x="461853" y="373584"/>
                  </a:moveTo>
                  <a:cubicBezTo>
                    <a:pt x="453989" y="381247"/>
                    <a:pt x="450375" y="392357"/>
                    <a:pt x="452249" y="403199"/>
                  </a:cubicBezTo>
                  <a:lnTo>
                    <a:pt x="476342" y="543644"/>
                  </a:lnTo>
                  <a:lnTo>
                    <a:pt x="350219" y="477354"/>
                  </a:lnTo>
                  <a:cubicBezTo>
                    <a:pt x="345334" y="474777"/>
                    <a:pt x="339979" y="473505"/>
                    <a:pt x="334625" y="473505"/>
                  </a:cubicBezTo>
                  <a:cubicBezTo>
                    <a:pt x="329271" y="473505"/>
                    <a:pt x="323951" y="474777"/>
                    <a:pt x="319031" y="477354"/>
                  </a:cubicBezTo>
                  <a:lnTo>
                    <a:pt x="192908" y="543644"/>
                  </a:lnTo>
                  <a:lnTo>
                    <a:pt x="217002" y="403199"/>
                  </a:lnTo>
                  <a:cubicBezTo>
                    <a:pt x="218876" y="392357"/>
                    <a:pt x="215262" y="381280"/>
                    <a:pt x="207398" y="373584"/>
                  </a:cubicBezTo>
                  <a:lnTo>
                    <a:pt x="105369" y="274131"/>
                  </a:lnTo>
                  <a:lnTo>
                    <a:pt x="246349" y="253618"/>
                  </a:lnTo>
                  <a:cubicBezTo>
                    <a:pt x="257258" y="252045"/>
                    <a:pt x="266661" y="245185"/>
                    <a:pt x="271547" y="235314"/>
                  </a:cubicBezTo>
                  <a:lnTo>
                    <a:pt x="334625" y="107584"/>
                  </a:lnTo>
                  <a:lnTo>
                    <a:pt x="397704" y="235314"/>
                  </a:lnTo>
                  <a:cubicBezTo>
                    <a:pt x="402589" y="245185"/>
                    <a:pt x="411992" y="252045"/>
                    <a:pt x="422901" y="253618"/>
                  </a:cubicBezTo>
                  <a:lnTo>
                    <a:pt x="563882" y="274131"/>
                  </a:lnTo>
                  <a:lnTo>
                    <a:pt x="461853" y="373584"/>
                  </a:lnTo>
                  <a:close/>
                </a:path>
              </a:pathLst>
            </a:custGeom>
            <a:grpFill/>
            <a:ln w="33338" cap="flat">
              <a:noFill/>
              <a:prstDash val="solid"/>
              <a:miter/>
            </a:ln>
          </p:spPr>
          <p:txBody>
            <a:bodyPr rtlCol="0" anchor="ctr"/>
            <a:lstStyle/>
            <a:p>
              <a:endParaRPr lang="en-IL"/>
            </a:p>
          </p:txBody>
        </p:sp>
        <p:sp>
          <p:nvSpPr>
            <p:cNvPr id="53" name="Freeform 52">
              <a:extLst>
                <a:ext uri="{FF2B5EF4-FFF2-40B4-BE49-F238E27FC236}">
                  <a16:creationId xmlns:a16="http://schemas.microsoft.com/office/drawing/2014/main" id="{1AD2654D-C2EF-B38A-88BD-E5A0BA6F41A0}"/>
                </a:ext>
              </a:extLst>
            </p:cNvPr>
            <p:cNvSpPr/>
            <p:nvPr/>
          </p:nvSpPr>
          <p:spPr>
            <a:xfrm>
              <a:off x="4122149" y="4004243"/>
              <a:ext cx="362922" cy="346962"/>
            </a:xfrm>
            <a:custGeom>
              <a:avLst/>
              <a:gdLst>
                <a:gd name="connsiteX0" fmla="*/ 334291 w 362922"/>
                <a:gd name="connsiteY0" fmla="*/ 106380 h 346962"/>
                <a:gd name="connsiteX1" fmla="*/ 249461 w 362922"/>
                <a:gd name="connsiteY1" fmla="*/ 94065 h 346962"/>
                <a:gd name="connsiteX2" fmla="*/ 211480 w 362922"/>
                <a:gd name="connsiteY2" fmla="*/ 17167 h 346962"/>
                <a:gd name="connsiteX3" fmla="*/ 151481 w 362922"/>
                <a:gd name="connsiteY3" fmla="*/ 17167 h 346962"/>
                <a:gd name="connsiteX4" fmla="*/ 113534 w 362922"/>
                <a:gd name="connsiteY4" fmla="*/ 94065 h 346962"/>
                <a:gd name="connsiteX5" fmla="*/ 28671 w 362922"/>
                <a:gd name="connsiteY5" fmla="*/ 106380 h 346962"/>
                <a:gd name="connsiteX6" fmla="*/ 1632 w 362922"/>
                <a:gd name="connsiteY6" fmla="*/ 129135 h 346962"/>
                <a:gd name="connsiteX7" fmla="*/ 10099 w 362922"/>
                <a:gd name="connsiteY7" fmla="*/ 163435 h 346962"/>
                <a:gd name="connsiteX8" fmla="*/ 71537 w 362922"/>
                <a:gd name="connsiteY8" fmla="*/ 223300 h 346962"/>
                <a:gd name="connsiteX9" fmla="*/ 57014 w 362922"/>
                <a:gd name="connsiteY9" fmla="*/ 307829 h 346962"/>
                <a:gd name="connsiteX10" fmla="*/ 70299 w 362922"/>
                <a:gd name="connsiteY10" fmla="*/ 340556 h 346962"/>
                <a:gd name="connsiteX11" fmla="*/ 89975 w 362922"/>
                <a:gd name="connsiteY11" fmla="*/ 346947 h 346962"/>
                <a:gd name="connsiteX12" fmla="*/ 105569 w 362922"/>
                <a:gd name="connsiteY12" fmla="*/ 343099 h 346962"/>
                <a:gd name="connsiteX13" fmla="*/ 181464 w 362922"/>
                <a:gd name="connsiteY13" fmla="*/ 303211 h 346962"/>
                <a:gd name="connsiteX14" fmla="*/ 257359 w 362922"/>
                <a:gd name="connsiteY14" fmla="*/ 343099 h 346962"/>
                <a:gd name="connsiteX15" fmla="*/ 292629 w 362922"/>
                <a:gd name="connsiteY15" fmla="*/ 340589 h 346962"/>
                <a:gd name="connsiteX16" fmla="*/ 305914 w 362922"/>
                <a:gd name="connsiteY16" fmla="*/ 307829 h 346962"/>
                <a:gd name="connsiteX17" fmla="*/ 291424 w 362922"/>
                <a:gd name="connsiteY17" fmla="*/ 223300 h 346962"/>
                <a:gd name="connsiteX18" fmla="*/ 352829 w 362922"/>
                <a:gd name="connsiteY18" fmla="*/ 163435 h 346962"/>
                <a:gd name="connsiteX19" fmla="*/ 361296 w 362922"/>
                <a:gd name="connsiteY19" fmla="*/ 129135 h 346962"/>
                <a:gd name="connsiteX20" fmla="*/ 334291 w 362922"/>
                <a:gd name="connsiteY20" fmla="*/ 106380 h 346962"/>
                <a:gd name="connsiteX21" fmla="*/ 232127 w 362922"/>
                <a:gd name="connsiteY21" fmla="*/ 187662 h 346962"/>
                <a:gd name="connsiteX22" fmla="*/ 222523 w 362922"/>
                <a:gd name="connsiteY22" fmla="*/ 217277 h 346962"/>
                <a:gd name="connsiteX23" fmla="*/ 228513 w 362922"/>
                <a:gd name="connsiteY23" fmla="*/ 252313 h 346962"/>
                <a:gd name="connsiteX24" fmla="*/ 197091 w 362922"/>
                <a:gd name="connsiteY24" fmla="*/ 235782 h 346962"/>
                <a:gd name="connsiteX25" fmla="*/ 181497 w 362922"/>
                <a:gd name="connsiteY25" fmla="*/ 231934 h 346962"/>
                <a:gd name="connsiteX26" fmla="*/ 165904 w 362922"/>
                <a:gd name="connsiteY26" fmla="*/ 235782 h 346962"/>
                <a:gd name="connsiteX27" fmla="*/ 134482 w 362922"/>
                <a:gd name="connsiteY27" fmla="*/ 252313 h 346962"/>
                <a:gd name="connsiteX28" fmla="*/ 140505 w 362922"/>
                <a:gd name="connsiteY28" fmla="*/ 217277 h 346962"/>
                <a:gd name="connsiteX29" fmla="*/ 130901 w 362922"/>
                <a:gd name="connsiteY29" fmla="*/ 187662 h 346962"/>
                <a:gd name="connsiteX30" fmla="*/ 105435 w 362922"/>
                <a:gd name="connsiteY30" fmla="*/ 162832 h 346962"/>
                <a:gd name="connsiteX31" fmla="*/ 140605 w 362922"/>
                <a:gd name="connsiteY31" fmla="*/ 157746 h 346962"/>
                <a:gd name="connsiteX32" fmla="*/ 165803 w 362922"/>
                <a:gd name="connsiteY32" fmla="*/ 139441 h 346962"/>
                <a:gd name="connsiteX33" fmla="*/ 181531 w 362922"/>
                <a:gd name="connsiteY33" fmla="*/ 107584 h 346962"/>
                <a:gd name="connsiteX34" fmla="*/ 197292 w 362922"/>
                <a:gd name="connsiteY34" fmla="*/ 139441 h 346962"/>
                <a:gd name="connsiteX35" fmla="*/ 222490 w 362922"/>
                <a:gd name="connsiteY35" fmla="*/ 157746 h 346962"/>
                <a:gd name="connsiteX36" fmla="*/ 257660 w 362922"/>
                <a:gd name="connsiteY36" fmla="*/ 162832 h 346962"/>
                <a:gd name="connsiteX37" fmla="*/ 232127 w 362922"/>
                <a:gd name="connsiteY37" fmla="*/ 187662 h 34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2922" h="346962">
                  <a:moveTo>
                    <a:pt x="334291" y="106380"/>
                  </a:moveTo>
                  <a:lnTo>
                    <a:pt x="249461" y="94065"/>
                  </a:lnTo>
                  <a:lnTo>
                    <a:pt x="211480" y="17167"/>
                  </a:lnTo>
                  <a:cubicBezTo>
                    <a:pt x="200237" y="-5722"/>
                    <a:pt x="162725" y="-5722"/>
                    <a:pt x="151481" y="17167"/>
                  </a:cubicBezTo>
                  <a:lnTo>
                    <a:pt x="113534" y="94065"/>
                  </a:lnTo>
                  <a:lnTo>
                    <a:pt x="28671" y="106380"/>
                  </a:lnTo>
                  <a:cubicBezTo>
                    <a:pt x="16055" y="108220"/>
                    <a:pt x="5614" y="117021"/>
                    <a:pt x="1632" y="129135"/>
                  </a:cubicBezTo>
                  <a:cubicBezTo>
                    <a:pt x="-2283" y="141248"/>
                    <a:pt x="963" y="154567"/>
                    <a:pt x="10099" y="163435"/>
                  </a:cubicBezTo>
                  <a:lnTo>
                    <a:pt x="71537" y="223300"/>
                  </a:lnTo>
                  <a:lnTo>
                    <a:pt x="57014" y="307829"/>
                  </a:lnTo>
                  <a:cubicBezTo>
                    <a:pt x="54872" y="320377"/>
                    <a:pt x="60026" y="333060"/>
                    <a:pt x="70299" y="340556"/>
                  </a:cubicBezTo>
                  <a:cubicBezTo>
                    <a:pt x="76155" y="344805"/>
                    <a:pt x="83049" y="346947"/>
                    <a:pt x="89975" y="346947"/>
                  </a:cubicBezTo>
                  <a:cubicBezTo>
                    <a:pt x="95296" y="346947"/>
                    <a:pt x="100650" y="345676"/>
                    <a:pt x="105569" y="343099"/>
                  </a:cubicBezTo>
                  <a:lnTo>
                    <a:pt x="181464" y="303211"/>
                  </a:lnTo>
                  <a:lnTo>
                    <a:pt x="257359" y="343099"/>
                  </a:lnTo>
                  <a:cubicBezTo>
                    <a:pt x="268636" y="349055"/>
                    <a:pt x="282289" y="348051"/>
                    <a:pt x="292629" y="340589"/>
                  </a:cubicBezTo>
                  <a:cubicBezTo>
                    <a:pt x="302936" y="333060"/>
                    <a:pt x="308089" y="320377"/>
                    <a:pt x="305914" y="307829"/>
                  </a:cubicBezTo>
                  <a:lnTo>
                    <a:pt x="291424" y="223300"/>
                  </a:lnTo>
                  <a:lnTo>
                    <a:pt x="352829" y="163435"/>
                  </a:lnTo>
                  <a:cubicBezTo>
                    <a:pt x="361931" y="154533"/>
                    <a:pt x="365211" y="141248"/>
                    <a:pt x="361296" y="129135"/>
                  </a:cubicBezTo>
                  <a:cubicBezTo>
                    <a:pt x="357347" y="117021"/>
                    <a:pt x="346906" y="108187"/>
                    <a:pt x="334291" y="106380"/>
                  </a:cubicBezTo>
                  <a:close/>
                  <a:moveTo>
                    <a:pt x="232127" y="187662"/>
                  </a:moveTo>
                  <a:cubicBezTo>
                    <a:pt x="224263" y="195325"/>
                    <a:pt x="220649" y="206435"/>
                    <a:pt x="222523" y="217277"/>
                  </a:cubicBezTo>
                  <a:lnTo>
                    <a:pt x="228513" y="252313"/>
                  </a:lnTo>
                  <a:lnTo>
                    <a:pt x="197091" y="235782"/>
                  </a:lnTo>
                  <a:cubicBezTo>
                    <a:pt x="192206" y="233205"/>
                    <a:pt x="186852" y="231934"/>
                    <a:pt x="181497" y="231934"/>
                  </a:cubicBezTo>
                  <a:cubicBezTo>
                    <a:pt x="176143" y="231934"/>
                    <a:pt x="170823" y="233205"/>
                    <a:pt x="165904" y="235782"/>
                  </a:cubicBezTo>
                  <a:lnTo>
                    <a:pt x="134482" y="252313"/>
                  </a:lnTo>
                  <a:lnTo>
                    <a:pt x="140505" y="217277"/>
                  </a:lnTo>
                  <a:cubicBezTo>
                    <a:pt x="142379" y="206435"/>
                    <a:pt x="138765" y="195359"/>
                    <a:pt x="130901" y="187662"/>
                  </a:cubicBezTo>
                  <a:lnTo>
                    <a:pt x="105435" y="162832"/>
                  </a:lnTo>
                  <a:lnTo>
                    <a:pt x="140605" y="157746"/>
                  </a:lnTo>
                  <a:cubicBezTo>
                    <a:pt x="151514" y="156173"/>
                    <a:pt x="160918" y="149313"/>
                    <a:pt x="165803" y="139441"/>
                  </a:cubicBezTo>
                  <a:lnTo>
                    <a:pt x="181531" y="107584"/>
                  </a:lnTo>
                  <a:lnTo>
                    <a:pt x="197292" y="139441"/>
                  </a:lnTo>
                  <a:cubicBezTo>
                    <a:pt x="202178" y="149347"/>
                    <a:pt x="211581" y="156173"/>
                    <a:pt x="222490" y="157746"/>
                  </a:cubicBezTo>
                  <a:lnTo>
                    <a:pt x="257660" y="162832"/>
                  </a:lnTo>
                  <a:lnTo>
                    <a:pt x="232127" y="187662"/>
                  </a:lnTo>
                  <a:close/>
                </a:path>
              </a:pathLst>
            </a:custGeom>
            <a:grpFill/>
            <a:ln w="33338" cap="flat">
              <a:noFill/>
              <a:prstDash val="solid"/>
              <a:miter/>
            </a:ln>
          </p:spPr>
          <p:txBody>
            <a:bodyPr rtlCol="0" anchor="ctr"/>
            <a:lstStyle/>
            <a:p>
              <a:endParaRPr lang="en-IL"/>
            </a:p>
          </p:txBody>
        </p:sp>
        <p:sp>
          <p:nvSpPr>
            <p:cNvPr id="54" name="Freeform 53">
              <a:extLst>
                <a:ext uri="{FF2B5EF4-FFF2-40B4-BE49-F238E27FC236}">
                  <a16:creationId xmlns:a16="http://schemas.microsoft.com/office/drawing/2014/main" id="{57277279-BD20-EF1B-C5B8-88F8D243378F}"/>
                </a:ext>
              </a:extLst>
            </p:cNvPr>
            <p:cNvSpPr/>
            <p:nvPr/>
          </p:nvSpPr>
          <p:spPr>
            <a:xfrm>
              <a:off x="3180452" y="4036201"/>
              <a:ext cx="401559" cy="435022"/>
            </a:xfrm>
            <a:custGeom>
              <a:avLst/>
              <a:gdLst>
                <a:gd name="connsiteX0" fmla="*/ 334633 w 401559"/>
                <a:gd name="connsiteY0" fmla="*/ 435022 h 435022"/>
                <a:gd name="connsiteX1" fmla="*/ 401559 w 401559"/>
                <a:gd name="connsiteY1" fmla="*/ 435022 h 435022"/>
                <a:gd name="connsiteX2" fmla="*/ 0 w 401559"/>
                <a:gd name="connsiteY2" fmla="*/ 0 h 435022"/>
                <a:gd name="connsiteX3" fmla="*/ 0 w 401559"/>
                <a:gd name="connsiteY3" fmla="*/ 66927 h 435022"/>
                <a:gd name="connsiteX4" fmla="*/ 334633 w 401559"/>
                <a:gd name="connsiteY4" fmla="*/ 435022 h 43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59" h="435022">
                  <a:moveTo>
                    <a:pt x="334633" y="435022"/>
                  </a:moveTo>
                  <a:lnTo>
                    <a:pt x="401559" y="435022"/>
                  </a:lnTo>
                  <a:cubicBezTo>
                    <a:pt x="401559" y="195158"/>
                    <a:pt x="221426" y="0"/>
                    <a:pt x="0" y="0"/>
                  </a:cubicBezTo>
                  <a:lnTo>
                    <a:pt x="0" y="66927"/>
                  </a:lnTo>
                  <a:cubicBezTo>
                    <a:pt x="184516" y="66927"/>
                    <a:pt x="334633" y="232068"/>
                    <a:pt x="334633" y="435022"/>
                  </a:cubicBezTo>
                  <a:close/>
                </a:path>
              </a:pathLst>
            </a:custGeom>
            <a:grpFill/>
            <a:ln w="33338" cap="flat">
              <a:noFill/>
              <a:prstDash val="solid"/>
              <a:miter/>
            </a:ln>
          </p:spPr>
          <p:txBody>
            <a:bodyPr rtlCol="0" anchor="ctr"/>
            <a:lstStyle/>
            <a:p>
              <a:endParaRPr lang="en-IL"/>
            </a:p>
          </p:txBody>
        </p:sp>
        <p:sp>
          <p:nvSpPr>
            <p:cNvPr id="55" name="Freeform 54">
              <a:extLst>
                <a:ext uri="{FF2B5EF4-FFF2-40B4-BE49-F238E27FC236}">
                  <a16:creationId xmlns:a16="http://schemas.microsoft.com/office/drawing/2014/main" id="{3A59D038-6DA4-7AB8-2855-B7FC052701F6}"/>
                </a:ext>
              </a:extLst>
            </p:cNvPr>
            <p:cNvSpPr/>
            <p:nvPr/>
          </p:nvSpPr>
          <p:spPr>
            <a:xfrm>
              <a:off x="3715864" y="4136591"/>
              <a:ext cx="301169" cy="501948"/>
            </a:xfrm>
            <a:custGeom>
              <a:avLst/>
              <a:gdLst>
                <a:gd name="connsiteX0" fmla="*/ 0 w 301169"/>
                <a:gd name="connsiteY0" fmla="*/ 501949 h 501948"/>
                <a:gd name="connsiteX1" fmla="*/ 66927 w 301169"/>
                <a:gd name="connsiteY1" fmla="*/ 501949 h 501948"/>
                <a:gd name="connsiteX2" fmla="*/ 301169 w 301169"/>
                <a:gd name="connsiteY2" fmla="*/ 66927 h 501948"/>
                <a:gd name="connsiteX3" fmla="*/ 301169 w 301169"/>
                <a:gd name="connsiteY3" fmla="*/ 0 h 501948"/>
                <a:gd name="connsiteX4" fmla="*/ 0 w 301169"/>
                <a:gd name="connsiteY4" fmla="*/ 501949 h 50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69" h="501948">
                  <a:moveTo>
                    <a:pt x="0" y="501949"/>
                  </a:moveTo>
                  <a:lnTo>
                    <a:pt x="66927" y="501949"/>
                  </a:lnTo>
                  <a:cubicBezTo>
                    <a:pt x="66927" y="266133"/>
                    <a:pt x="174210" y="66927"/>
                    <a:pt x="301169" y="66927"/>
                  </a:cubicBezTo>
                  <a:lnTo>
                    <a:pt x="301169" y="0"/>
                  </a:lnTo>
                  <a:cubicBezTo>
                    <a:pt x="132280" y="0"/>
                    <a:pt x="0" y="220489"/>
                    <a:pt x="0" y="501949"/>
                  </a:cubicBezTo>
                  <a:close/>
                </a:path>
              </a:pathLst>
            </a:custGeom>
            <a:grpFill/>
            <a:ln w="33338" cap="flat">
              <a:noFill/>
              <a:prstDash val="solid"/>
              <a:miter/>
            </a:ln>
          </p:spPr>
          <p:txBody>
            <a:bodyPr rtlCol="0" anchor="ctr"/>
            <a:lstStyle/>
            <a:p>
              <a:endParaRPr lang="en-IL"/>
            </a:p>
          </p:txBody>
        </p:sp>
        <p:sp>
          <p:nvSpPr>
            <p:cNvPr id="56" name="Freeform 55">
              <a:extLst>
                <a:ext uri="{FF2B5EF4-FFF2-40B4-BE49-F238E27FC236}">
                  <a16:creationId xmlns:a16="http://schemas.microsoft.com/office/drawing/2014/main" id="{CC48E122-7AD5-EC46-283B-C7CF9490ADCD}"/>
                </a:ext>
              </a:extLst>
            </p:cNvPr>
            <p:cNvSpPr/>
            <p:nvPr/>
          </p:nvSpPr>
          <p:spPr>
            <a:xfrm>
              <a:off x="3448158" y="3868885"/>
              <a:ext cx="167316" cy="200779"/>
            </a:xfrm>
            <a:custGeom>
              <a:avLst/>
              <a:gdLst>
                <a:gd name="connsiteX0" fmla="*/ 0 w 167316"/>
                <a:gd name="connsiteY0" fmla="*/ 200780 h 200779"/>
                <a:gd name="connsiteX1" fmla="*/ 66927 w 167316"/>
                <a:gd name="connsiteY1" fmla="*/ 200780 h 200779"/>
                <a:gd name="connsiteX2" fmla="*/ 167316 w 167316"/>
                <a:gd name="connsiteY2" fmla="*/ 66927 h 200779"/>
                <a:gd name="connsiteX3" fmla="*/ 167316 w 167316"/>
                <a:gd name="connsiteY3" fmla="*/ 0 h 200779"/>
                <a:gd name="connsiteX4" fmla="*/ 0 w 167316"/>
                <a:gd name="connsiteY4" fmla="*/ 200780 h 20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16" h="200779">
                  <a:moveTo>
                    <a:pt x="0" y="200780"/>
                  </a:moveTo>
                  <a:lnTo>
                    <a:pt x="66927" y="200780"/>
                  </a:lnTo>
                  <a:cubicBezTo>
                    <a:pt x="66927" y="126960"/>
                    <a:pt x="111968" y="66927"/>
                    <a:pt x="167316" y="66927"/>
                  </a:cubicBezTo>
                  <a:lnTo>
                    <a:pt x="167316" y="0"/>
                  </a:lnTo>
                  <a:cubicBezTo>
                    <a:pt x="75058" y="0"/>
                    <a:pt x="0" y="90050"/>
                    <a:pt x="0" y="200780"/>
                  </a:cubicBezTo>
                  <a:close/>
                </a:path>
              </a:pathLst>
            </a:custGeom>
            <a:grpFill/>
            <a:ln w="33338" cap="flat">
              <a:noFill/>
              <a:prstDash val="solid"/>
              <a:miter/>
            </a:ln>
          </p:spPr>
          <p:txBody>
            <a:bodyPr rtlCol="0" anchor="ctr"/>
            <a:lstStyle/>
            <a:p>
              <a:endParaRPr lang="en-IL"/>
            </a:p>
          </p:txBody>
        </p:sp>
        <p:sp>
          <p:nvSpPr>
            <p:cNvPr id="57" name="Freeform 56">
              <a:extLst>
                <a:ext uri="{FF2B5EF4-FFF2-40B4-BE49-F238E27FC236}">
                  <a16:creationId xmlns:a16="http://schemas.microsoft.com/office/drawing/2014/main" id="{040EA962-52EB-A5C6-A170-45678DA85863}"/>
                </a:ext>
              </a:extLst>
            </p:cNvPr>
            <p:cNvSpPr/>
            <p:nvPr/>
          </p:nvSpPr>
          <p:spPr>
            <a:xfrm>
              <a:off x="3213915" y="3701568"/>
              <a:ext cx="167316" cy="200779"/>
            </a:xfrm>
            <a:custGeom>
              <a:avLst/>
              <a:gdLst>
                <a:gd name="connsiteX0" fmla="*/ 0 w 167316"/>
                <a:gd name="connsiteY0" fmla="*/ 66927 h 200779"/>
                <a:gd name="connsiteX1" fmla="*/ 100390 w 167316"/>
                <a:gd name="connsiteY1" fmla="*/ 200780 h 200779"/>
                <a:gd name="connsiteX2" fmla="*/ 167316 w 167316"/>
                <a:gd name="connsiteY2" fmla="*/ 200780 h 200779"/>
                <a:gd name="connsiteX3" fmla="*/ 0 w 167316"/>
                <a:gd name="connsiteY3" fmla="*/ 0 h 200779"/>
                <a:gd name="connsiteX4" fmla="*/ 0 w 167316"/>
                <a:gd name="connsiteY4" fmla="*/ 66927 h 20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16" h="200779">
                  <a:moveTo>
                    <a:pt x="0" y="66927"/>
                  </a:moveTo>
                  <a:cubicBezTo>
                    <a:pt x="55348" y="66927"/>
                    <a:pt x="100390" y="126960"/>
                    <a:pt x="100390" y="200780"/>
                  </a:cubicBezTo>
                  <a:lnTo>
                    <a:pt x="167316" y="200780"/>
                  </a:lnTo>
                  <a:cubicBezTo>
                    <a:pt x="167316" y="90050"/>
                    <a:pt x="92258" y="0"/>
                    <a:pt x="0" y="0"/>
                  </a:cubicBezTo>
                  <a:lnTo>
                    <a:pt x="0" y="66927"/>
                  </a:lnTo>
                  <a:close/>
                </a:path>
              </a:pathLst>
            </a:custGeom>
            <a:grpFill/>
            <a:ln w="33338" cap="flat">
              <a:noFill/>
              <a:prstDash val="solid"/>
              <a:miter/>
            </a:ln>
          </p:spPr>
          <p:txBody>
            <a:bodyPr rtlCol="0" anchor="ctr"/>
            <a:lstStyle/>
            <a:p>
              <a:endParaRPr lang="en-IL"/>
            </a:p>
          </p:txBody>
        </p:sp>
        <p:sp>
          <p:nvSpPr>
            <p:cNvPr id="58" name="Freeform 57">
              <a:extLst>
                <a:ext uri="{FF2B5EF4-FFF2-40B4-BE49-F238E27FC236}">
                  <a16:creationId xmlns:a16="http://schemas.microsoft.com/office/drawing/2014/main" id="{1C12348A-E5A2-67AE-C080-934E750C7A93}"/>
                </a:ext>
              </a:extLst>
            </p:cNvPr>
            <p:cNvSpPr/>
            <p:nvPr/>
          </p:nvSpPr>
          <p:spPr>
            <a:xfrm>
              <a:off x="3615474" y="3969274"/>
              <a:ext cx="301169" cy="334632"/>
            </a:xfrm>
            <a:custGeom>
              <a:avLst/>
              <a:gdLst>
                <a:gd name="connsiteX0" fmla="*/ 301169 w 301169"/>
                <a:gd name="connsiteY0" fmla="*/ 66927 h 334632"/>
                <a:gd name="connsiteX1" fmla="*/ 301169 w 301169"/>
                <a:gd name="connsiteY1" fmla="*/ 0 h 334632"/>
                <a:gd name="connsiteX2" fmla="*/ 0 w 301169"/>
                <a:gd name="connsiteY2" fmla="*/ 334633 h 334632"/>
                <a:gd name="connsiteX3" fmla="*/ 66927 w 301169"/>
                <a:gd name="connsiteY3" fmla="*/ 334633 h 334632"/>
                <a:gd name="connsiteX4" fmla="*/ 301169 w 301169"/>
                <a:gd name="connsiteY4" fmla="*/ 66927 h 33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69" h="334632">
                  <a:moveTo>
                    <a:pt x="301169" y="66927"/>
                  </a:moveTo>
                  <a:lnTo>
                    <a:pt x="301169" y="0"/>
                  </a:lnTo>
                  <a:cubicBezTo>
                    <a:pt x="135091" y="0"/>
                    <a:pt x="0" y="150116"/>
                    <a:pt x="0" y="334633"/>
                  </a:cubicBezTo>
                  <a:lnTo>
                    <a:pt x="66927" y="334633"/>
                  </a:lnTo>
                  <a:cubicBezTo>
                    <a:pt x="66927" y="187026"/>
                    <a:pt x="172035" y="66927"/>
                    <a:pt x="301169" y="66927"/>
                  </a:cubicBezTo>
                  <a:close/>
                </a:path>
              </a:pathLst>
            </a:custGeom>
            <a:grpFill/>
            <a:ln w="33338" cap="flat">
              <a:noFill/>
              <a:prstDash val="solid"/>
              <a:miter/>
            </a:ln>
          </p:spPr>
          <p:txBody>
            <a:bodyPr rtlCol="0" anchor="ctr"/>
            <a:lstStyle/>
            <a:p>
              <a:endParaRPr lang="en-IL"/>
            </a:p>
          </p:txBody>
        </p:sp>
        <p:sp>
          <p:nvSpPr>
            <p:cNvPr id="59" name="Freeform 58">
              <a:extLst>
                <a:ext uri="{FF2B5EF4-FFF2-40B4-BE49-F238E27FC236}">
                  <a16:creationId xmlns:a16="http://schemas.microsoft.com/office/drawing/2014/main" id="{7D3BEC73-CA27-139D-83C5-5091E797B499}"/>
                </a:ext>
              </a:extLst>
            </p:cNvPr>
            <p:cNvSpPr/>
            <p:nvPr/>
          </p:nvSpPr>
          <p:spPr>
            <a:xfrm>
              <a:off x="3715864" y="4705466"/>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60" name="Freeform 59">
              <a:extLst>
                <a:ext uri="{FF2B5EF4-FFF2-40B4-BE49-F238E27FC236}">
                  <a16:creationId xmlns:a16="http://schemas.microsoft.com/office/drawing/2014/main" id="{38E778DA-38ED-39F9-A6D6-92901F1B5CA1}"/>
                </a:ext>
              </a:extLst>
            </p:cNvPr>
            <p:cNvSpPr/>
            <p:nvPr/>
          </p:nvSpPr>
          <p:spPr>
            <a:xfrm>
              <a:off x="3615474" y="4370834"/>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61" name="Freeform 60">
              <a:extLst>
                <a:ext uri="{FF2B5EF4-FFF2-40B4-BE49-F238E27FC236}">
                  <a16:creationId xmlns:a16="http://schemas.microsoft.com/office/drawing/2014/main" id="{155323E4-3D70-A32B-807C-A2C77F92D595}"/>
                </a:ext>
              </a:extLst>
            </p:cNvPr>
            <p:cNvSpPr/>
            <p:nvPr/>
          </p:nvSpPr>
          <p:spPr>
            <a:xfrm>
              <a:off x="3515084" y="4538150"/>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62" name="Freeform 61">
              <a:extLst>
                <a:ext uri="{FF2B5EF4-FFF2-40B4-BE49-F238E27FC236}">
                  <a16:creationId xmlns:a16="http://schemas.microsoft.com/office/drawing/2014/main" id="{7D48AE97-258F-BC11-1777-A0AD07E6DFA1}"/>
                </a:ext>
              </a:extLst>
            </p:cNvPr>
            <p:cNvSpPr/>
            <p:nvPr/>
          </p:nvSpPr>
          <p:spPr>
            <a:xfrm>
              <a:off x="3515084" y="4672003"/>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64" name="Freeform 63">
              <a:extLst>
                <a:ext uri="{FF2B5EF4-FFF2-40B4-BE49-F238E27FC236}">
                  <a16:creationId xmlns:a16="http://schemas.microsoft.com/office/drawing/2014/main" id="{3C003C79-E161-AE68-9B66-A78391B32589}"/>
                </a:ext>
              </a:extLst>
            </p:cNvPr>
            <p:cNvSpPr/>
            <p:nvPr/>
          </p:nvSpPr>
          <p:spPr>
            <a:xfrm>
              <a:off x="2946209" y="4236980"/>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65" name="Freeform 64">
              <a:extLst>
                <a:ext uri="{FF2B5EF4-FFF2-40B4-BE49-F238E27FC236}">
                  <a16:creationId xmlns:a16="http://schemas.microsoft.com/office/drawing/2014/main" id="{92D13CB8-FDFA-0031-B6D4-482900521B59}"/>
                </a:ext>
              </a:extLst>
            </p:cNvPr>
            <p:cNvSpPr/>
            <p:nvPr/>
          </p:nvSpPr>
          <p:spPr>
            <a:xfrm>
              <a:off x="2544650" y="3768495"/>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66" name="Freeform 65">
              <a:extLst>
                <a:ext uri="{FF2B5EF4-FFF2-40B4-BE49-F238E27FC236}">
                  <a16:creationId xmlns:a16="http://schemas.microsoft.com/office/drawing/2014/main" id="{68B25F15-7432-360B-961A-FCCAFD57364E}"/>
                </a:ext>
              </a:extLst>
            </p:cNvPr>
            <p:cNvSpPr/>
            <p:nvPr/>
          </p:nvSpPr>
          <p:spPr>
            <a:xfrm>
              <a:off x="2812356" y="3634642"/>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67" name="Freeform 66">
              <a:extLst>
                <a:ext uri="{FF2B5EF4-FFF2-40B4-BE49-F238E27FC236}">
                  <a16:creationId xmlns:a16="http://schemas.microsoft.com/office/drawing/2014/main" id="{E1EE13C8-A0EB-40BC-97CC-BC2EB62FA313}"/>
                </a:ext>
              </a:extLst>
            </p:cNvPr>
            <p:cNvSpPr/>
            <p:nvPr/>
          </p:nvSpPr>
          <p:spPr>
            <a:xfrm>
              <a:off x="4184350" y="3801958"/>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68" name="Freeform 67">
              <a:extLst>
                <a:ext uri="{FF2B5EF4-FFF2-40B4-BE49-F238E27FC236}">
                  <a16:creationId xmlns:a16="http://schemas.microsoft.com/office/drawing/2014/main" id="{5F7ABD4C-BF92-8DDE-3CD1-85B453983AA8}"/>
                </a:ext>
              </a:extLst>
            </p:cNvPr>
            <p:cNvSpPr/>
            <p:nvPr/>
          </p:nvSpPr>
          <p:spPr>
            <a:xfrm>
              <a:off x="4552445" y="3567715"/>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69" name="Freeform 68">
              <a:extLst>
                <a:ext uri="{FF2B5EF4-FFF2-40B4-BE49-F238E27FC236}">
                  <a16:creationId xmlns:a16="http://schemas.microsoft.com/office/drawing/2014/main" id="{47BC588F-9533-7440-A6A1-57406EB8F88D}"/>
                </a:ext>
              </a:extLst>
            </p:cNvPr>
            <p:cNvSpPr/>
            <p:nvPr/>
          </p:nvSpPr>
          <p:spPr>
            <a:xfrm>
              <a:off x="2678503" y="3400399"/>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70" name="Freeform 69">
              <a:extLst>
                <a:ext uri="{FF2B5EF4-FFF2-40B4-BE49-F238E27FC236}">
                  <a16:creationId xmlns:a16="http://schemas.microsoft.com/office/drawing/2014/main" id="{0985E494-772D-3F3F-D7BA-2F3E20926003}"/>
                </a:ext>
              </a:extLst>
            </p:cNvPr>
            <p:cNvSpPr/>
            <p:nvPr/>
          </p:nvSpPr>
          <p:spPr>
            <a:xfrm>
              <a:off x="2912745" y="3366936"/>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71" name="Freeform 70">
              <a:extLst>
                <a:ext uri="{FF2B5EF4-FFF2-40B4-BE49-F238E27FC236}">
                  <a16:creationId xmlns:a16="http://schemas.microsoft.com/office/drawing/2014/main" id="{3E495A9E-00BC-577B-8040-7C2F4AFD9D9B}"/>
                </a:ext>
              </a:extLst>
            </p:cNvPr>
            <p:cNvSpPr/>
            <p:nvPr/>
          </p:nvSpPr>
          <p:spPr>
            <a:xfrm>
              <a:off x="4150886" y="3333472"/>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72" name="Freeform 71">
              <a:extLst>
                <a:ext uri="{FF2B5EF4-FFF2-40B4-BE49-F238E27FC236}">
                  <a16:creationId xmlns:a16="http://schemas.microsoft.com/office/drawing/2014/main" id="{F3CA9582-3820-319E-7158-F8A02040446F}"/>
                </a:ext>
              </a:extLst>
            </p:cNvPr>
            <p:cNvSpPr/>
            <p:nvPr/>
          </p:nvSpPr>
          <p:spPr>
            <a:xfrm>
              <a:off x="4351666" y="3601178"/>
              <a:ext cx="66926" cy="66926"/>
            </a:xfrm>
            <a:custGeom>
              <a:avLst/>
              <a:gdLst>
                <a:gd name="connsiteX0" fmla="*/ 0 w 66926"/>
                <a:gd name="connsiteY0" fmla="*/ 0 h 66926"/>
                <a:gd name="connsiteX1" fmla="*/ 66927 w 66926"/>
                <a:gd name="connsiteY1" fmla="*/ 0 h 66926"/>
                <a:gd name="connsiteX2" fmla="*/ 66927 w 66926"/>
                <a:gd name="connsiteY2" fmla="*/ 66927 h 66926"/>
                <a:gd name="connsiteX3" fmla="*/ 0 w 66926"/>
                <a:gd name="connsiteY3" fmla="*/ 66927 h 66926"/>
              </a:gdLst>
              <a:ahLst/>
              <a:cxnLst>
                <a:cxn ang="0">
                  <a:pos x="connsiteX0" y="connsiteY0"/>
                </a:cxn>
                <a:cxn ang="0">
                  <a:pos x="connsiteX1" y="connsiteY1"/>
                </a:cxn>
                <a:cxn ang="0">
                  <a:pos x="connsiteX2" y="connsiteY2"/>
                </a:cxn>
                <a:cxn ang="0">
                  <a:pos x="connsiteX3" y="connsiteY3"/>
                </a:cxn>
              </a:cxnLst>
              <a:rect l="l" t="t" r="r" b="b"/>
              <a:pathLst>
                <a:path w="66926" h="66926">
                  <a:moveTo>
                    <a:pt x="0" y="0"/>
                  </a:moveTo>
                  <a:lnTo>
                    <a:pt x="66927" y="0"/>
                  </a:lnTo>
                  <a:lnTo>
                    <a:pt x="66927" y="66927"/>
                  </a:lnTo>
                  <a:lnTo>
                    <a:pt x="0" y="66927"/>
                  </a:lnTo>
                  <a:close/>
                </a:path>
              </a:pathLst>
            </a:custGeom>
            <a:grpFill/>
            <a:ln w="33338" cap="flat">
              <a:noFill/>
              <a:prstDash val="solid"/>
              <a:miter/>
            </a:ln>
          </p:spPr>
          <p:txBody>
            <a:bodyPr rtlCol="0" anchor="ctr"/>
            <a:lstStyle/>
            <a:p>
              <a:endParaRPr lang="en-IL"/>
            </a:p>
          </p:txBody>
        </p:sp>
        <p:sp>
          <p:nvSpPr>
            <p:cNvPr id="73" name="Freeform 72">
              <a:extLst>
                <a:ext uri="{FF2B5EF4-FFF2-40B4-BE49-F238E27FC236}">
                  <a16:creationId xmlns:a16="http://schemas.microsoft.com/office/drawing/2014/main" id="{914F7362-980E-B9E8-5906-C0D49D52CDEA}"/>
                </a:ext>
              </a:extLst>
            </p:cNvPr>
            <p:cNvSpPr/>
            <p:nvPr/>
          </p:nvSpPr>
          <p:spPr>
            <a:xfrm>
              <a:off x="2544650" y="4036201"/>
              <a:ext cx="200779" cy="200779"/>
            </a:xfrm>
            <a:custGeom>
              <a:avLst/>
              <a:gdLst>
                <a:gd name="connsiteX0" fmla="*/ 133853 w 200779"/>
                <a:gd name="connsiteY0" fmla="*/ 0 h 200779"/>
                <a:gd name="connsiteX1" fmla="*/ 66927 w 200779"/>
                <a:gd name="connsiteY1" fmla="*/ 0 h 200779"/>
                <a:gd name="connsiteX2" fmla="*/ 66927 w 200779"/>
                <a:gd name="connsiteY2" fmla="*/ 66927 h 200779"/>
                <a:gd name="connsiteX3" fmla="*/ 0 w 200779"/>
                <a:gd name="connsiteY3" fmla="*/ 66927 h 200779"/>
                <a:gd name="connsiteX4" fmla="*/ 0 w 200779"/>
                <a:gd name="connsiteY4" fmla="*/ 133853 h 200779"/>
                <a:gd name="connsiteX5" fmla="*/ 66927 w 200779"/>
                <a:gd name="connsiteY5" fmla="*/ 133853 h 200779"/>
                <a:gd name="connsiteX6" fmla="*/ 66927 w 200779"/>
                <a:gd name="connsiteY6" fmla="*/ 200780 h 200779"/>
                <a:gd name="connsiteX7" fmla="*/ 133853 w 200779"/>
                <a:gd name="connsiteY7" fmla="*/ 200780 h 200779"/>
                <a:gd name="connsiteX8" fmla="*/ 133853 w 200779"/>
                <a:gd name="connsiteY8" fmla="*/ 133853 h 200779"/>
                <a:gd name="connsiteX9" fmla="*/ 200780 w 200779"/>
                <a:gd name="connsiteY9" fmla="*/ 133853 h 200779"/>
                <a:gd name="connsiteX10" fmla="*/ 200780 w 200779"/>
                <a:gd name="connsiteY10" fmla="*/ 66927 h 200779"/>
                <a:gd name="connsiteX11" fmla="*/ 133853 w 200779"/>
                <a:gd name="connsiteY11" fmla="*/ 66927 h 20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779" h="200779">
                  <a:moveTo>
                    <a:pt x="133853" y="0"/>
                  </a:moveTo>
                  <a:lnTo>
                    <a:pt x="66927" y="0"/>
                  </a:lnTo>
                  <a:lnTo>
                    <a:pt x="66927" y="66927"/>
                  </a:lnTo>
                  <a:lnTo>
                    <a:pt x="0" y="66927"/>
                  </a:lnTo>
                  <a:lnTo>
                    <a:pt x="0" y="133853"/>
                  </a:lnTo>
                  <a:lnTo>
                    <a:pt x="66927" y="133853"/>
                  </a:lnTo>
                  <a:lnTo>
                    <a:pt x="66927" y="200780"/>
                  </a:lnTo>
                  <a:lnTo>
                    <a:pt x="133853" y="200780"/>
                  </a:lnTo>
                  <a:lnTo>
                    <a:pt x="133853" y="133853"/>
                  </a:lnTo>
                  <a:lnTo>
                    <a:pt x="200780" y="133853"/>
                  </a:lnTo>
                  <a:lnTo>
                    <a:pt x="200780" y="66927"/>
                  </a:lnTo>
                  <a:lnTo>
                    <a:pt x="133853" y="66927"/>
                  </a:lnTo>
                  <a:close/>
                </a:path>
              </a:pathLst>
            </a:custGeom>
            <a:grpFill/>
            <a:ln w="33338" cap="flat">
              <a:noFill/>
              <a:prstDash val="solid"/>
              <a:miter/>
            </a:ln>
          </p:spPr>
          <p:txBody>
            <a:bodyPr rtlCol="0" anchor="ctr"/>
            <a:lstStyle/>
            <a:p>
              <a:endParaRPr lang="en-IL"/>
            </a:p>
          </p:txBody>
        </p:sp>
        <p:sp>
          <p:nvSpPr>
            <p:cNvPr id="74" name="Freeform 73">
              <a:extLst>
                <a:ext uri="{FF2B5EF4-FFF2-40B4-BE49-F238E27FC236}">
                  <a16:creationId xmlns:a16="http://schemas.microsoft.com/office/drawing/2014/main" id="{28406D38-9172-09BE-4126-C6F7F0911CFF}"/>
                </a:ext>
              </a:extLst>
            </p:cNvPr>
            <p:cNvSpPr/>
            <p:nvPr/>
          </p:nvSpPr>
          <p:spPr>
            <a:xfrm>
              <a:off x="4452056" y="3768495"/>
              <a:ext cx="200779" cy="200779"/>
            </a:xfrm>
            <a:custGeom>
              <a:avLst/>
              <a:gdLst>
                <a:gd name="connsiteX0" fmla="*/ 133853 w 200779"/>
                <a:gd name="connsiteY0" fmla="*/ 0 h 200779"/>
                <a:gd name="connsiteX1" fmla="*/ 66927 w 200779"/>
                <a:gd name="connsiteY1" fmla="*/ 0 h 200779"/>
                <a:gd name="connsiteX2" fmla="*/ 66927 w 200779"/>
                <a:gd name="connsiteY2" fmla="*/ 66927 h 200779"/>
                <a:gd name="connsiteX3" fmla="*/ 0 w 200779"/>
                <a:gd name="connsiteY3" fmla="*/ 66927 h 200779"/>
                <a:gd name="connsiteX4" fmla="*/ 0 w 200779"/>
                <a:gd name="connsiteY4" fmla="*/ 133853 h 200779"/>
                <a:gd name="connsiteX5" fmla="*/ 66927 w 200779"/>
                <a:gd name="connsiteY5" fmla="*/ 133853 h 200779"/>
                <a:gd name="connsiteX6" fmla="*/ 66927 w 200779"/>
                <a:gd name="connsiteY6" fmla="*/ 200780 h 200779"/>
                <a:gd name="connsiteX7" fmla="*/ 133853 w 200779"/>
                <a:gd name="connsiteY7" fmla="*/ 200780 h 200779"/>
                <a:gd name="connsiteX8" fmla="*/ 133853 w 200779"/>
                <a:gd name="connsiteY8" fmla="*/ 133853 h 200779"/>
                <a:gd name="connsiteX9" fmla="*/ 200780 w 200779"/>
                <a:gd name="connsiteY9" fmla="*/ 133853 h 200779"/>
                <a:gd name="connsiteX10" fmla="*/ 200780 w 200779"/>
                <a:gd name="connsiteY10" fmla="*/ 66927 h 200779"/>
                <a:gd name="connsiteX11" fmla="*/ 133853 w 200779"/>
                <a:gd name="connsiteY11" fmla="*/ 66927 h 20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779" h="200779">
                  <a:moveTo>
                    <a:pt x="133853" y="0"/>
                  </a:moveTo>
                  <a:lnTo>
                    <a:pt x="66927" y="0"/>
                  </a:lnTo>
                  <a:lnTo>
                    <a:pt x="66927" y="66927"/>
                  </a:lnTo>
                  <a:lnTo>
                    <a:pt x="0" y="66927"/>
                  </a:lnTo>
                  <a:lnTo>
                    <a:pt x="0" y="133853"/>
                  </a:lnTo>
                  <a:lnTo>
                    <a:pt x="66927" y="133853"/>
                  </a:lnTo>
                  <a:lnTo>
                    <a:pt x="66927" y="200780"/>
                  </a:lnTo>
                  <a:lnTo>
                    <a:pt x="133853" y="200780"/>
                  </a:lnTo>
                  <a:lnTo>
                    <a:pt x="133853" y="133853"/>
                  </a:lnTo>
                  <a:lnTo>
                    <a:pt x="200780" y="133853"/>
                  </a:lnTo>
                  <a:lnTo>
                    <a:pt x="200780" y="66927"/>
                  </a:lnTo>
                  <a:lnTo>
                    <a:pt x="133853" y="66927"/>
                  </a:lnTo>
                  <a:close/>
                </a:path>
              </a:pathLst>
            </a:custGeom>
            <a:grpFill/>
            <a:ln w="33338" cap="flat">
              <a:noFill/>
              <a:prstDash val="solid"/>
              <a:miter/>
            </a:ln>
          </p:spPr>
          <p:txBody>
            <a:bodyPr rtlCol="0" anchor="ctr"/>
            <a:lstStyle/>
            <a:p>
              <a:endParaRPr lang="en-IL"/>
            </a:p>
          </p:txBody>
        </p:sp>
        <p:sp>
          <p:nvSpPr>
            <p:cNvPr id="75" name="Freeform 74">
              <a:extLst>
                <a:ext uri="{FF2B5EF4-FFF2-40B4-BE49-F238E27FC236}">
                  <a16:creationId xmlns:a16="http://schemas.microsoft.com/office/drawing/2014/main" id="{7A9F5A26-B8E7-CA78-B054-BE2BC369A06E}"/>
                </a:ext>
              </a:extLst>
            </p:cNvPr>
            <p:cNvSpPr/>
            <p:nvPr/>
          </p:nvSpPr>
          <p:spPr>
            <a:xfrm>
              <a:off x="4485519" y="3233083"/>
              <a:ext cx="200779" cy="200779"/>
            </a:xfrm>
            <a:custGeom>
              <a:avLst/>
              <a:gdLst>
                <a:gd name="connsiteX0" fmla="*/ 100390 w 200779"/>
                <a:gd name="connsiteY0" fmla="*/ 0 h 200779"/>
                <a:gd name="connsiteX1" fmla="*/ 0 w 200779"/>
                <a:gd name="connsiteY1" fmla="*/ 100390 h 200779"/>
                <a:gd name="connsiteX2" fmla="*/ 100390 w 200779"/>
                <a:gd name="connsiteY2" fmla="*/ 200780 h 200779"/>
                <a:gd name="connsiteX3" fmla="*/ 200780 w 200779"/>
                <a:gd name="connsiteY3" fmla="*/ 100390 h 200779"/>
                <a:gd name="connsiteX4" fmla="*/ 100390 w 200779"/>
                <a:gd name="connsiteY4" fmla="*/ 0 h 200779"/>
                <a:gd name="connsiteX5" fmla="*/ 100390 w 200779"/>
                <a:gd name="connsiteY5" fmla="*/ 133853 h 200779"/>
                <a:gd name="connsiteX6" fmla="*/ 66927 w 200779"/>
                <a:gd name="connsiteY6" fmla="*/ 100390 h 200779"/>
                <a:gd name="connsiteX7" fmla="*/ 100390 w 200779"/>
                <a:gd name="connsiteY7" fmla="*/ 66927 h 200779"/>
                <a:gd name="connsiteX8" fmla="*/ 133853 w 200779"/>
                <a:gd name="connsiteY8" fmla="*/ 100390 h 200779"/>
                <a:gd name="connsiteX9" fmla="*/ 100390 w 200779"/>
                <a:gd name="connsiteY9" fmla="*/ 133853 h 20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79" h="200779">
                  <a:moveTo>
                    <a:pt x="100390" y="0"/>
                  </a:moveTo>
                  <a:cubicBezTo>
                    <a:pt x="45042" y="0"/>
                    <a:pt x="0" y="45042"/>
                    <a:pt x="0" y="100390"/>
                  </a:cubicBezTo>
                  <a:cubicBezTo>
                    <a:pt x="0" y="155738"/>
                    <a:pt x="45042" y="200780"/>
                    <a:pt x="100390" y="200780"/>
                  </a:cubicBezTo>
                  <a:cubicBezTo>
                    <a:pt x="155738" y="200780"/>
                    <a:pt x="200780" y="155738"/>
                    <a:pt x="200780" y="100390"/>
                  </a:cubicBezTo>
                  <a:cubicBezTo>
                    <a:pt x="200780" y="45042"/>
                    <a:pt x="155738" y="0"/>
                    <a:pt x="100390" y="0"/>
                  </a:cubicBezTo>
                  <a:close/>
                  <a:moveTo>
                    <a:pt x="100390" y="133853"/>
                  </a:moveTo>
                  <a:cubicBezTo>
                    <a:pt x="81918" y="133853"/>
                    <a:pt x="66927" y="118862"/>
                    <a:pt x="66927" y="100390"/>
                  </a:cubicBezTo>
                  <a:cubicBezTo>
                    <a:pt x="66927" y="81918"/>
                    <a:pt x="81918" y="66927"/>
                    <a:pt x="100390" y="66927"/>
                  </a:cubicBezTo>
                  <a:cubicBezTo>
                    <a:pt x="118861" y="66927"/>
                    <a:pt x="133853" y="81918"/>
                    <a:pt x="133853" y="100390"/>
                  </a:cubicBezTo>
                  <a:cubicBezTo>
                    <a:pt x="133853" y="118862"/>
                    <a:pt x="118861" y="133853"/>
                    <a:pt x="100390" y="133853"/>
                  </a:cubicBezTo>
                  <a:close/>
                </a:path>
              </a:pathLst>
            </a:custGeom>
            <a:grpFill/>
            <a:ln w="33338" cap="flat">
              <a:noFill/>
              <a:prstDash val="solid"/>
              <a:miter/>
            </a:ln>
          </p:spPr>
          <p:txBody>
            <a:bodyPr rtlCol="0" anchor="ctr"/>
            <a:lstStyle/>
            <a:p>
              <a:endParaRPr lang="en-IL"/>
            </a:p>
          </p:txBody>
        </p:sp>
      </p:grpSp>
      <p:pic>
        <p:nvPicPr>
          <p:cNvPr id="78" name="Graphic 77">
            <a:extLst>
              <a:ext uri="{FF2B5EF4-FFF2-40B4-BE49-F238E27FC236}">
                <a16:creationId xmlns:a16="http://schemas.microsoft.com/office/drawing/2014/main" id="{A3B6E042-DE4B-028A-4B5A-3DDAE07309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23053" y="5357440"/>
            <a:ext cx="312274" cy="312274"/>
          </a:xfrm>
          <a:prstGeom prst="rect">
            <a:avLst/>
          </a:prstGeom>
        </p:spPr>
      </p:pic>
      <p:sp>
        <p:nvSpPr>
          <p:cNvPr id="83" name="TextBox 82">
            <a:extLst>
              <a:ext uri="{FF2B5EF4-FFF2-40B4-BE49-F238E27FC236}">
                <a16:creationId xmlns:a16="http://schemas.microsoft.com/office/drawing/2014/main" id="{CEF383E9-DB75-4188-00C1-799E21308FD3}"/>
              </a:ext>
            </a:extLst>
          </p:cNvPr>
          <p:cNvSpPr txBox="1"/>
          <p:nvPr/>
        </p:nvSpPr>
        <p:spPr>
          <a:xfrm>
            <a:off x="117231" y="5643741"/>
            <a:ext cx="5769696" cy="938719"/>
          </a:xfrm>
          <a:prstGeom prst="rect">
            <a:avLst/>
          </a:prstGeom>
          <a:noFill/>
        </p:spPr>
        <p:txBody>
          <a:bodyPr wrap="square" lIns="91440" tIns="45720" rIns="91440" bIns="45720" anchor="t">
            <a:spAutoFit/>
          </a:bodyPr>
          <a:lstStyle>
            <a:defPPr>
              <a:defRPr lang="he-IL"/>
            </a:defPPr>
            <a:lvl1pPr fontAlgn="base">
              <a:spcBef>
                <a:spcPts val="600"/>
              </a:spcBef>
              <a:buClr>
                <a:srgbClr val="358B8F"/>
              </a:buClr>
              <a:buSzPct val="150000"/>
              <a:defRPr sz="1100">
                <a:latin typeface="Heebo" pitchFamily="2" charset="-79"/>
                <a:ea typeface="Tahoma"/>
                <a:cs typeface="Heebo" pitchFamily="2" charset="-79"/>
              </a:defRPr>
            </a:lvl1pPr>
          </a:lstStyle>
          <a:p>
            <a:r>
              <a:rPr lang="he-IL"/>
              <a:t>חלק מהמשתתפים והמוזיקאים תפסו את התוצר הסופי כגולמי יחסית</a:t>
            </a:r>
            <a:r>
              <a:rPr lang="he-IL">
                <a:solidFill>
                  <a:srgbClr val="CD4E86"/>
                </a:solidFill>
              </a:rPr>
              <a:t>. </a:t>
            </a:r>
            <a:r>
              <a:rPr lang="he-IL"/>
              <a:t>הצוות המקצועי רצו ללטש עוד את העיבוד המוזיקלי, וגם חלק מהמשתתפים הציעו לאפשר המשך עיבוד מקצועי בתשלום. </a:t>
            </a:r>
            <a:r>
              <a:rPr lang="he-IL" dirty="0"/>
              <a:t>לעומת זאת, </a:t>
            </a: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מפיקת הפרויקט סברה כי הפשטות שאפיינה את ההקלטות תאמה את רוח הפרויקט </a:t>
            </a:r>
            <a:r>
              <a:rPr kumimoji="0" lang="he-IL" sz="1100" b="0" i="0" u="none" strike="noStrike" kern="1200" cap="none" spc="0" normalizeH="0" baseline="0" noProof="0" dirty="0" err="1">
                <a:ln>
                  <a:noFill/>
                </a:ln>
                <a:solidFill>
                  <a:prstClr val="black"/>
                </a:solidFill>
                <a:effectLst/>
                <a:uLnTx/>
                <a:uFillTx/>
                <a:latin typeface="Heebo" pitchFamily="2" charset="-79"/>
                <a:ea typeface="Tahoma"/>
                <a:cs typeface="Heebo" pitchFamily="2" charset="-79"/>
              </a:rPr>
              <a:t>בהנגשת</a:t>
            </a: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 ההזדמנות ליצור שיר, והחוויה שהיא מזמנת קלילה יותר ומפחיתה ציפיות עבור משתתפים שאין להם רקע ומיומנויות מוזיקליות. </a:t>
            </a:r>
            <a:endParaRPr lang="he-IL"/>
          </a:p>
        </p:txBody>
      </p:sp>
      <p:sp>
        <p:nvSpPr>
          <p:cNvPr id="85" name="TextBox 84">
            <a:extLst>
              <a:ext uri="{FF2B5EF4-FFF2-40B4-BE49-F238E27FC236}">
                <a16:creationId xmlns:a16="http://schemas.microsoft.com/office/drawing/2014/main" id="{529AC9F5-8A45-9308-8F80-B24BD5EC804D}"/>
              </a:ext>
            </a:extLst>
          </p:cNvPr>
          <p:cNvSpPr txBox="1"/>
          <p:nvPr/>
        </p:nvSpPr>
        <p:spPr>
          <a:xfrm>
            <a:off x="172177" y="4503181"/>
            <a:ext cx="5714750" cy="815608"/>
          </a:xfrm>
          <a:prstGeom prst="rect">
            <a:avLst/>
          </a:prstGeom>
          <a:noFill/>
        </p:spPr>
        <p:txBody>
          <a:bodyPr wrap="square" lIns="91440" tIns="45720" rIns="91440" bIns="45720" anchor="t">
            <a:spAutoFit/>
          </a:bodyPr>
          <a:lstStyle>
            <a:defPPr>
              <a:defRPr lang="he-IL"/>
            </a:defPPr>
            <a:lvl1pPr fontAlgn="base">
              <a:spcBef>
                <a:spcPts val="600"/>
              </a:spcBef>
              <a:buClr>
                <a:srgbClr val="358B8F"/>
              </a:buClr>
              <a:buSzPct val="150000"/>
              <a:defRPr sz="1100">
                <a:latin typeface="Heebo" pitchFamily="2" charset="-79"/>
                <a:ea typeface="Tahoma"/>
                <a:cs typeface="Heebo" pitchFamily="2" charset="-79"/>
              </a:defRPr>
            </a:lvl1pPr>
          </a:lstStyle>
          <a:p>
            <a:r>
              <a:rPr lang="he-IL" sz="1050"/>
              <a:t>מחוויית המשתתפים עלה כי תהליך היצירה, כולל רכיב כתיבת הטקסטים, התרחש בעיקר בהרכבים הפרטניים של המשתתפים והמוזיקאים. משימת הכתיבה המקדימה הייתה מועילה, בעוד מנחת הכתיבה הייעודית הייתה פחות דומיננטית עבור המשתתפים</a:t>
            </a:r>
            <a:r>
              <a:rPr lang="he-IL" sz="1200" b="1">
                <a:solidFill>
                  <a:srgbClr val="CD4E86"/>
                </a:solidFill>
              </a:rPr>
              <a:t> </a:t>
            </a:r>
            <a:r>
              <a:rPr lang="he-IL" sz="1050"/>
              <a:t>ונוכחותה נחוותה כחלק מהמעטפת הצוותית. בתוך כך, </a:t>
            </a:r>
            <a:r>
              <a:rPr lang="he-IL" sz="1200" b="1"/>
              <a:t>המוזיקאים הצביעו על צורך בפיתוח כלים ומתודות עבורם להנחיית הכתיבה.</a:t>
            </a:r>
          </a:p>
        </p:txBody>
      </p:sp>
      <p:sp>
        <p:nvSpPr>
          <p:cNvPr id="86" name="TextBox 85">
            <a:extLst>
              <a:ext uri="{FF2B5EF4-FFF2-40B4-BE49-F238E27FC236}">
                <a16:creationId xmlns:a16="http://schemas.microsoft.com/office/drawing/2014/main" id="{DA23DB1B-06A8-5CB0-B6E0-3E8497E34616}"/>
              </a:ext>
            </a:extLst>
          </p:cNvPr>
          <p:cNvSpPr txBox="1"/>
          <p:nvPr/>
        </p:nvSpPr>
        <p:spPr>
          <a:xfrm>
            <a:off x="381251" y="3001789"/>
            <a:ext cx="2247649" cy="969496"/>
          </a:xfrm>
          <a:prstGeom prst="rect">
            <a:avLst/>
          </a:prstGeom>
          <a:noFill/>
        </p:spPr>
        <p:txBody>
          <a:bodyPr wrap="square" lIns="91440" tIns="45720" rIns="91440" bIns="45720" anchor="t">
            <a:spAutoFit/>
          </a:bodyPr>
          <a:lstStyle>
            <a:defPPr>
              <a:defRPr lang="he-IL"/>
            </a:defPPr>
            <a:lvl1pPr fontAlgn="base">
              <a:spcBef>
                <a:spcPts val="600"/>
              </a:spcBef>
              <a:buClr>
                <a:srgbClr val="358B8F"/>
              </a:buClr>
              <a:buSzPct val="150000"/>
              <a:defRPr sz="1100">
                <a:latin typeface="Heebo" pitchFamily="2" charset="-79"/>
                <a:ea typeface="Tahoma"/>
                <a:cs typeface="Heebo" pitchFamily="2" charset="-79"/>
              </a:defRPr>
            </a:lvl1pPr>
          </a:lstStyle>
          <a:p>
            <a:pPr fontAlgn="base">
              <a:spcBef>
                <a:spcPts val="600"/>
              </a:spcBef>
              <a:buClr>
                <a:srgbClr val="358B8F"/>
              </a:buClr>
              <a:buSzPct val="150000"/>
              <a:defRPr/>
            </a:pPr>
            <a:r>
              <a:rPr lang="he-IL" sz="1200" b="1"/>
              <a:t>המשתתפים והמוזיקאים דיווחו על חיבורים מוצלחים </a:t>
            </a:r>
            <a:r>
              <a:rPr lang="he-IL" sz="1050">
                <a:solidFill>
                  <a:prstClr val="black"/>
                </a:solidFill>
                <a:latin typeface="Heebo" pitchFamily="2" charset="-79"/>
                <a:ea typeface="Tahoma"/>
                <a:cs typeface="Heebo" pitchFamily="2" charset="-79"/>
              </a:rPr>
              <a:t>בהרכבים הפרטניים ביניהם, וניכר כי נוצרה ביניהם אינטימיות גבוהה שתרמה ליצירה המשותפת.</a:t>
            </a:r>
          </a:p>
        </p:txBody>
      </p:sp>
      <p:sp>
        <p:nvSpPr>
          <p:cNvPr id="87" name="TextBox 86">
            <a:extLst>
              <a:ext uri="{FF2B5EF4-FFF2-40B4-BE49-F238E27FC236}">
                <a16:creationId xmlns:a16="http://schemas.microsoft.com/office/drawing/2014/main" id="{CE186702-A21B-D805-4F4F-FC62371BC665}"/>
              </a:ext>
            </a:extLst>
          </p:cNvPr>
          <p:cNvSpPr txBox="1"/>
          <p:nvPr/>
        </p:nvSpPr>
        <p:spPr>
          <a:xfrm>
            <a:off x="2909225" y="3001789"/>
            <a:ext cx="2977702" cy="1084912"/>
          </a:xfrm>
          <a:prstGeom prst="rect">
            <a:avLst/>
          </a:prstGeom>
          <a:noFill/>
        </p:spPr>
        <p:txBody>
          <a:bodyPr wrap="square" lIns="91440" tIns="45720" rIns="91440" bIns="45720" anchor="t">
            <a:spAutoFit/>
          </a:bodyPr>
          <a:lstStyle>
            <a:defPPr>
              <a:defRPr lang="he-IL"/>
            </a:defPPr>
            <a:lvl1pPr fontAlgn="base">
              <a:spcBef>
                <a:spcPts val="600"/>
              </a:spcBef>
              <a:buClr>
                <a:srgbClr val="358B8F"/>
              </a:buClr>
              <a:buSzPct val="150000"/>
              <a:defRPr sz="1400" b="1">
                <a:latin typeface="Heebo" pitchFamily="2" charset="-79"/>
                <a:ea typeface="Tahoma"/>
                <a:cs typeface="Heebo" pitchFamily="2" charset="-79"/>
              </a:defRPr>
            </a:lvl1pPr>
          </a:lstStyle>
          <a:p>
            <a:r>
              <a:rPr lang="he-IL" sz="1050" b="0">
                <a:solidFill>
                  <a:prstClr val="black"/>
                </a:solidFill>
              </a:rPr>
              <a:t>לדברי המשתתפים </a:t>
            </a:r>
            <a:r>
              <a:rPr lang="he-IL" sz="1200"/>
              <a:t>המפגש הקבוצתי </a:t>
            </a:r>
            <a:r>
              <a:rPr lang="he-IL" sz="1050" b="0">
                <a:solidFill>
                  <a:prstClr val="black"/>
                </a:solidFill>
              </a:rPr>
              <a:t>העצים את החוויה, למרות שלא תרם באופן ישיר לפיתוח השירים. נראה כי אף על פי שלא נוצרו קשרים חברתיים מחוץ לגבולות הסדנה, המרחב הקהילתי הזמני שנוצר תרם לתחושת השתייכות. גם המוזיקאים ראו ברכיב הקבוצתי כבעל ערך מיטיב.</a:t>
            </a:r>
          </a:p>
        </p:txBody>
      </p:sp>
      <p:sp>
        <p:nvSpPr>
          <p:cNvPr id="88" name="TextBox 87">
            <a:extLst>
              <a:ext uri="{FF2B5EF4-FFF2-40B4-BE49-F238E27FC236}">
                <a16:creationId xmlns:a16="http://schemas.microsoft.com/office/drawing/2014/main" id="{98CDE781-188F-EE0F-761A-332B34C3757F}"/>
              </a:ext>
            </a:extLst>
          </p:cNvPr>
          <p:cNvSpPr txBox="1"/>
          <p:nvPr/>
        </p:nvSpPr>
        <p:spPr>
          <a:xfrm>
            <a:off x="117231" y="1417657"/>
            <a:ext cx="3579521" cy="1315745"/>
          </a:xfrm>
          <a:prstGeom prst="rect">
            <a:avLst/>
          </a:prstGeom>
          <a:noFill/>
        </p:spPr>
        <p:txBody>
          <a:bodyPr wrap="square" lIns="91440" tIns="45720" rIns="91440" bIns="45720" anchor="t">
            <a:spAutoFit/>
          </a:bodyPr>
          <a:lstStyle>
            <a:defPPr>
              <a:defRPr lang="he-IL"/>
            </a:defPPr>
            <a:lvl1pPr fontAlgn="base">
              <a:spcBef>
                <a:spcPts val="600"/>
              </a:spcBef>
              <a:buClr>
                <a:srgbClr val="358B8F"/>
              </a:buClr>
              <a:buSzPct val="150000"/>
              <a:defRPr sz="1100" b="0">
                <a:solidFill>
                  <a:prstClr val="black"/>
                </a:solidFill>
                <a:latin typeface="Heebo" pitchFamily="2" charset="-79"/>
                <a:ea typeface="Tahoma"/>
                <a:cs typeface="Heebo" pitchFamily="2" charset="-79"/>
              </a:defRPr>
            </a:lvl1pPr>
          </a:lstStyle>
          <a:p>
            <a:r>
              <a:rPr lang="he-IL" sz="1200" b="1">
                <a:solidFill>
                  <a:schemeClr val="tx1"/>
                </a:solidFill>
              </a:rPr>
              <a:t>פורמט פעילות הכולל שני מפגשים אופיין כמיטבי </a:t>
            </a:r>
            <a:r>
              <a:rPr lang="he-IL" sz="1050"/>
              <a:t>על פי רוב המשתתפים והצוות המקצועי, לצורך העמקת החוויה והקשר בין המשתתפים למוזיקאים, והזדמנות ליצירה נינוחה ותהליכית.</a:t>
            </a:r>
            <a:br>
              <a:rPr lang="en-US" sz="1050"/>
            </a:br>
            <a:r>
              <a:rPr lang="he-IL" sz="1050"/>
              <a:t>לצד זאת, </a:t>
            </a:r>
            <a:r>
              <a:rPr lang="he-IL" sz="1200" b="1" dirty="0"/>
              <a:t>לצורך הרחבת המענה ליותר משפחות,</a:t>
            </a:r>
            <a:r>
              <a:rPr lang="he-IL" sz="1200" b="1"/>
              <a:t> ומתן מענה לקהילות ייחודיות בתנאים מוגבלים, עלה כי גם מפגש אחד מאפשר חוויה בעלת ערך.</a:t>
            </a:r>
            <a:endParaRPr lang="he-IL" sz="1050" b="1"/>
          </a:p>
        </p:txBody>
      </p:sp>
      <p:sp>
        <p:nvSpPr>
          <p:cNvPr id="89" name="TextBox 88">
            <a:extLst>
              <a:ext uri="{FF2B5EF4-FFF2-40B4-BE49-F238E27FC236}">
                <a16:creationId xmlns:a16="http://schemas.microsoft.com/office/drawing/2014/main" id="{A612A4F5-5596-78FB-DEF5-AFE4A9E558A1}"/>
              </a:ext>
            </a:extLst>
          </p:cNvPr>
          <p:cNvSpPr txBox="1"/>
          <p:nvPr/>
        </p:nvSpPr>
        <p:spPr>
          <a:xfrm>
            <a:off x="3947649" y="1417657"/>
            <a:ext cx="1939278" cy="800219"/>
          </a:xfrm>
          <a:prstGeom prst="rect">
            <a:avLst/>
          </a:prstGeom>
          <a:noFill/>
        </p:spPr>
        <p:txBody>
          <a:bodyPr wrap="square" lIns="91440" tIns="45720" rIns="91440" bIns="45720" anchor="t">
            <a:spAutoFit/>
          </a:bodyPr>
          <a:lstStyle>
            <a:defPPr>
              <a:defRPr lang="he-IL"/>
            </a:defPPr>
            <a:lvl1pPr fontAlgn="base">
              <a:spcBef>
                <a:spcPts val="600"/>
              </a:spcBef>
              <a:buClr>
                <a:srgbClr val="358B8F"/>
              </a:buClr>
              <a:buSzPct val="150000"/>
              <a:defRPr sz="1100" b="0">
                <a:solidFill>
                  <a:prstClr val="black"/>
                </a:solidFill>
                <a:latin typeface="Heebo" pitchFamily="2" charset="-79"/>
                <a:ea typeface="Tahoma"/>
                <a:cs typeface="Heebo" pitchFamily="2" charset="-79"/>
              </a:defRPr>
            </a:lvl1pPr>
          </a:lstStyle>
          <a:p>
            <a:r>
              <a:rPr lang="he-IL" sz="1050"/>
              <a:t>המוזיקאים דיווחו על </a:t>
            </a:r>
            <a:r>
              <a:rPr lang="he-IL" sz="1200" b="1"/>
              <a:t>חוויה אישית ומקצועית חיובית </a:t>
            </a:r>
            <a:r>
              <a:rPr lang="he-IL" sz="1050"/>
              <a:t>מאוד, והביעו רצון להמשיך לקחת חלק בפרויקט גם בעתיד.</a:t>
            </a:r>
          </a:p>
        </p:txBody>
      </p:sp>
      <p:pic>
        <p:nvPicPr>
          <p:cNvPr id="94" name="Graphic 93">
            <a:extLst>
              <a:ext uri="{FF2B5EF4-FFF2-40B4-BE49-F238E27FC236}">
                <a16:creationId xmlns:a16="http://schemas.microsoft.com/office/drawing/2014/main" id="{B0A9253F-CFDB-A776-01CF-0E71E7D4B57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27754" y="4395974"/>
            <a:ext cx="339490" cy="339490"/>
          </a:xfrm>
          <a:prstGeom prst="rect">
            <a:avLst/>
          </a:prstGeom>
        </p:spPr>
      </p:pic>
      <p:grpSp>
        <p:nvGrpSpPr>
          <p:cNvPr id="13" name="Group 12">
            <a:extLst>
              <a:ext uri="{FF2B5EF4-FFF2-40B4-BE49-F238E27FC236}">
                <a16:creationId xmlns:a16="http://schemas.microsoft.com/office/drawing/2014/main" id="{C243EDB0-1C77-47DF-F347-22972C89A4F3}"/>
              </a:ext>
            </a:extLst>
          </p:cNvPr>
          <p:cNvGrpSpPr/>
          <p:nvPr/>
        </p:nvGrpSpPr>
        <p:grpSpPr>
          <a:xfrm>
            <a:off x="9366232" y="2646966"/>
            <a:ext cx="2560318" cy="1425462"/>
            <a:chOff x="6251751" y="2624664"/>
            <a:chExt cx="2560318" cy="1425462"/>
          </a:xfrm>
        </p:grpSpPr>
        <p:sp>
          <p:nvSpPr>
            <p:cNvPr id="92" name="מלבן 4">
              <a:extLst>
                <a:ext uri="{FF2B5EF4-FFF2-40B4-BE49-F238E27FC236}">
                  <a16:creationId xmlns:a16="http://schemas.microsoft.com/office/drawing/2014/main" id="{B4A94B47-0793-5D81-4721-FEA5E13D1DB2}"/>
                </a:ext>
              </a:extLst>
            </p:cNvPr>
            <p:cNvSpPr/>
            <p:nvPr/>
          </p:nvSpPr>
          <p:spPr>
            <a:xfrm>
              <a:off x="6251751" y="2919047"/>
              <a:ext cx="2560318" cy="1131079"/>
            </a:xfrm>
            <a:prstGeom prst="rect">
              <a:avLst/>
            </a:prstGeom>
            <a:noFill/>
          </p:spPr>
          <p:txBody>
            <a:bodyPr wrap="square" lIns="91440" tIns="45720" rIns="91440" bIns="45720" anchor="t">
              <a:spAutoFit/>
            </a:bodyPr>
            <a:lstStyle/>
            <a:p>
              <a:pPr fontAlgn="base">
                <a:spcBef>
                  <a:spcPts val="600"/>
                </a:spcBef>
                <a:buClr>
                  <a:srgbClr val="358B8F"/>
                </a:buClr>
                <a:buSzPct val="150000"/>
              </a:pPr>
              <a:r>
                <a:rPr lang="he-IL" sz="1200" b="1">
                  <a:latin typeface="Heebo" pitchFamily="2" charset="-79"/>
                  <a:ea typeface="Tahoma"/>
                  <a:cs typeface="Heebo" pitchFamily="2" charset="-79"/>
                </a:rPr>
                <a:t>מכלול המאפיינים הדמוגרפיים והחברתיים-כלכליים של המשתתפים מלמדים על נקודת פתיחה חיובית</a:t>
              </a:r>
              <a:r>
                <a:rPr lang="he-IL" sz="1050">
                  <a:latin typeface="Heebo" pitchFamily="2" charset="-79"/>
                  <a:ea typeface="Tahoma"/>
                  <a:cs typeface="Heebo" pitchFamily="2" charset="-79"/>
                </a:rPr>
                <a:t>. כולם הגיעו עם הרגלי שגרה שכללו השמעת מוזיקה בבית, דיווחו על מעטפת משפחתית / חברתית תומכת וחוויית הורות טובה.</a:t>
              </a:r>
            </a:p>
          </p:txBody>
        </p:sp>
        <p:pic>
          <p:nvPicPr>
            <p:cNvPr id="96" name="Graphic 95">
              <a:extLst>
                <a:ext uri="{FF2B5EF4-FFF2-40B4-BE49-F238E27FC236}">
                  <a16:creationId xmlns:a16="http://schemas.microsoft.com/office/drawing/2014/main" id="{A29AA695-093C-A352-7D5D-00C7E5A595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63558" y="2624664"/>
              <a:ext cx="290049" cy="290049"/>
            </a:xfrm>
            <a:prstGeom prst="rect">
              <a:avLst/>
            </a:prstGeom>
          </p:spPr>
        </p:pic>
      </p:grpSp>
      <p:pic>
        <p:nvPicPr>
          <p:cNvPr id="99" name="Graphic 98">
            <a:extLst>
              <a:ext uri="{FF2B5EF4-FFF2-40B4-BE49-F238E27FC236}">
                <a16:creationId xmlns:a16="http://schemas.microsoft.com/office/drawing/2014/main" id="{2841C703-C7C8-C1F5-7C06-AFDD193D226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449713" y="1092844"/>
            <a:ext cx="388234" cy="388234"/>
          </a:xfrm>
          <a:prstGeom prst="rect">
            <a:avLst/>
          </a:prstGeom>
        </p:spPr>
      </p:pic>
      <p:pic>
        <p:nvPicPr>
          <p:cNvPr id="101" name="Graphic 100">
            <a:extLst>
              <a:ext uri="{FF2B5EF4-FFF2-40B4-BE49-F238E27FC236}">
                <a16:creationId xmlns:a16="http://schemas.microsoft.com/office/drawing/2014/main" id="{92E64516-6F92-3243-A33A-AC8154BAF43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260574" y="2774210"/>
            <a:ext cx="259875" cy="259875"/>
          </a:xfrm>
          <a:prstGeom prst="rect">
            <a:avLst/>
          </a:prstGeom>
        </p:spPr>
      </p:pic>
      <p:pic>
        <p:nvPicPr>
          <p:cNvPr id="103" name="Graphic 102">
            <a:extLst>
              <a:ext uri="{FF2B5EF4-FFF2-40B4-BE49-F238E27FC236}">
                <a16:creationId xmlns:a16="http://schemas.microsoft.com/office/drawing/2014/main" id="{BA2C25D4-F6A7-5572-CACC-5F9D5EB3E72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452826" y="2757664"/>
            <a:ext cx="334825" cy="334825"/>
          </a:xfrm>
          <a:prstGeom prst="rect">
            <a:avLst/>
          </a:prstGeom>
        </p:spPr>
      </p:pic>
      <p:pic>
        <p:nvPicPr>
          <p:cNvPr id="105" name="Graphic 104">
            <a:extLst>
              <a:ext uri="{FF2B5EF4-FFF2-40B4-BE49-F238E27FC236}">
                <a16:creationId xmlns:a16="http://schemas.microsoft.com/office/drawing/2014/main" id="{DF7808F1-2F80-5A1D-51CA-2EE757F7277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319073" y="1162684"/>
            <a:ext cx="251559" cy="251559"/>
          </a:xfrm>
          <a:prstGeom prst="rect">
            <a:avLst/>
          </a:prstGeom>
        </p:spPr>
      </p:pic>
      <p:pic>
        <p:nvPicPr>
          <p:cNvPr id="107" name="Graphic 106">
            <a:extLst>
              <a:ext uri="{FF2B5EF4-FFF2-40B4-BE49-F238E27FC236}">
                <a16:creationId xmlns:a16="http://schemas.microsoft.com/office/drawing/2014/main" id="{F17FD1E7-5AD4-7FEB-C2FC-687C5AC590A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533237" y="5607150"/>
            <a:ext cx="326852" cy="326852"/>
          </a:xfrm>
          <a:prstGeom prst="rect">
            <a:avLst/>
          </a:prstGeom>
        </p:spPr>
      </p:pic>
      <p:pic>
        <p:nvPicPr>
          <p:cNvPr id="111" name="Graphic 110">
            <a:extLst>
              <a:ext uri="{FF2B5EF4-FFF2-40B4-BE49-F238E27FC236}">
                <a16:creationId xmlns:a16="http://schemas.microsoft.com/office/drawing/2014/main" id="{C5BA4C24-EBE0-404E-767A-F87BCA46B40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479641" y="4227163"/>
            <a:ext cx="274255" cy="274255"/>
          </a:xfrm>
          <a:prstGeom prst="rect">
            <a:avLst/>
          </a:prstGeom>
        </p:spPr>
      </p:pic>
      <p:cxnSp>
        <p:nvCxnSpPr>
          <p:cNvPr id="16" name="Straight Connector 15">
            <a:extLst>
              <a:ext uri="{FF2B5EF4-FFF2-40B4-BE49-F238E27FC236}">
                <a16:creationId xmlns:a16="http://schemas.microsoft.com/office/drawing/2014/main" id="{8C206537-41DF-7AAA-0733-EAD028BC61CE}"/>
              </a:ext>
            </a:extLst>
          </p:cNvPr>
          <p:cNvCxnSpPr>
            <a:cxnSpLocks/>
          </p:cNvCxnSpPr>
          <p:nvPr/>
        </p:nvCxnSpPr>
        <p:spPr>
          <a:xfrm flipH="1">
            <a:off x="461587" y="4844109"/>
            <a:ext cx="678115" cy="0"/>
          </a:xfrm>
          <a:prstGeom prst="line">
            <a:avLst/>
          </a:prstGeom>
          <a:ln>
            <a:solidFill>
              <a:srgbClr val="CD4E8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01287F0-42ED-F201-5A5C-B364AC8DC109}"/>
              </a:ext>
            </a:extLst>
          </p:cNvPr>
          <p:cNvCxnSpPr>
            <a:cxnSpLocks/>
          </p:cNvCxnSpPr>
          <p:nvPr/>
        </p:nvCxnSpPr>
        <p:spPr>
          <a:xfrm flipH="1">
            <a:off x="797169" y="5021385"/>
            <a:ext cx="4999280" cy="0"/>
          </a:xfrm>
          <a:prstGeom prst="line">
            <a:avLst/>
          </a:prstGeom>
          <a:ln>
            <a:solidFill>
              <a:srgbClr val="CD4E8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AFDD60-8C47-CBAE-4613-8082E59C3252}"/>
              </a:ext>
            </a:extLst>
          </p:cNvPr>
          <p:cNvCxnSpPr>
            <a:cxnSpLocks/>
          </p:cNvCxnSpPr>
          <p:nvPr/>
        </p:nvCxnSpPr>
        <p:spPr>
          <a:xfrm flipH="1">
            <a:off x="1894879" y="5823049"/>
            <a:ext cx="1527521" cy="0"/>
          </a:xfrm>
          <a:prstGeom prst="line">
            <a:avLst/>
          </a:prstGeom>
          <a:ln>
            <a:solidFill>
              <a:srgbClr val="CD4E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95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1D6423-3AF4-1557-9193-87EA88637A3E}"/>
              </a:ext>
            </a:extLst>
          </p:cNvPr>
          <p:cNvSpPr/>
          <p:nvPr/>
        </p:nvSpPr>
        <p:spPr>
          <a:xfrm>
            <a:off x="4993" y="829317"/>
            <a:ext cx="12192001" cy="55891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7AD14276-3548-E911-5E99-64256A3887F6}"/>
              </a:ext>
            </a:extLst>
          </p:cNvPr>
          <p:cNvSpPr txBox="1"/>
          <p:nvPr/>
        </p:nvSpPr>
        <p:spPr>
          <a:xfrm>
            <a:off x="1917700" y="201737"/>
            <a:ext cx="997242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דג</a:t>
            </a:r>
            <a:r>
              <a:rPr lang="he-IL">
                <a:solidFill>
                  <a:srgbClr val="40A8AD"/>
                </a:solidFill>
              </a:rPr>
              <a:t>שים ו</a:t>
            </a:r>
            <a:r>
              <a:rPr lang="he-IL" sz="2800" b="1">
                <a:solidFill>
                  <a:srgbClr val="40A8AD"/>
                </a:solidFill>
                <a:latin typeface="Heebo" pitchFamily="2" charset="-79"/>
                <a:ea typeface="Tahoma" pitchFamily="34" charset="0"/>
                <a:cs typeface="Heebo" pitchFamily="2" charset="-79"/>
              </a:rPr>
              <a:t>המלצות לקראת הרחבת הפיילוט לקנה מידה עירוני </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4</a:t>
            </a:fld>
            <a:endParaRPr lang="he-IL">
              <a:latin typeface="Heebo" pitchFamily="2" charset="-79"/>
              <a:cs typeface="Heebo" pitchFamily="2" charset="-79"/>
            </a:endParaRPr>
          </a:p>
        </p:txBody>
      </p:sp>
      <p:sp>
        <p:nvSpPr>
          <p:cNvPr id="12" name="TextBox 11">
            <a:extLst>
              <a:ext uri="{FF2B5EF4-FFF2-40B4-BE49-F238E27FC236}">
                <a16:creationId xmlns:a16="http://schemas.microsoft.com/office/drawing/2014/main" id="{2C20F485-CC89-5691-768D-0F1BFAD81C3C}"/>
              </a:ext>
            </a:extLst>
          </p:cNvPr>
          <p:cNvSpPr txBox="1"/>
          <p:nvPr/>
        </p:nvSpPr>
        <p:spPr>
          <a:xfrm>
            <a:off x="4110363" y="940604"/>
            <a:ext cx="5758839" cy="1923604"/>
          </a:xfrm>
          <a:prstGeom prst="rect">
            <a:avLst/>
          </a:prstGeom>
          <a:noFill/>
        </p:spPr>
        <p:txBody>
          <a:bodyPr wrap="square">
            <a:spAutoFit/>
          </a:bodyPr>
          <a:lstStyle/>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איתור וגיוס מוזיקאים מתאימים בעזרת גורם עירוני מקצועי מתחום המוזיקה.</a:t>
            </a:r>
          </a:p>
          <a:p>
            <a:pPr marL="628650" lvl="1" indent="-171450" fontAlgn="base">
              <a:spcBef>
                <a:spcPts val="800"/>
              </a:spcBef>
              <a:buClr>
                <a:srgbClr val="358B8F"/>
              </a:buClr>
              <a:buSzPct val="150000"/>
              <a:buFont typeface="Arial" panose="020B0604020202020204" pitchFamily="34" charset="0"/>
              <a:buChar char="•"/>
              <a:defRPr/>
            </a:pPr>
            <a:r>
              <a:rPr lang="he-IL" sz="1100" dirty="0">
                <a:solidFill>
                  <a:prstClr val="black"/>
                </a:solidFill>
                <a:latin typeface="Heebo" pitchFamily="2" charset="-79"/>
                <a:ea typeface="Tahoma"/>
                <a:cs typeface="Heebo" pitchFamily="2" charset="-79"/>
              </a:rPr>
              <a:t>לקראת התרחבות הפרויקט, מומלץ לרתום </a:t>
            </a:r>
            <a:r>
              <a:rPr kumimoji="0" lang="he-IL" sz="110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גורמי קהילה למעורבות בגיוס המשתתפים ולניהול ההתקשרות עימם – כינוס מפגש מקדים עם השותפים להגדרת תהליכי עבודה ותיאום ציפיות עשוי לקדם שיתוף פעולה אפקטיבי.</a:t>
            </a:r>
          </a:p>
          <a:p>
            <a:pPr marL="628650" lvl="1" indent="-171450" fontAlgn="base">
              <a:spcBef>
                <a:spcPts val="800"/>
              </a:spcBef>
              <a:buClr>
                <a:srgbClr val="358B8F"/>
              </a:buClr>
              <a:buSzPct val="150000"/>
              <a:buFont typeface="Arial" panose="020B0604020202020204" pitchFamily="34" charset="0"/>
              <a:buChar char="•"/>
              <a:defRPr/>
            </a:pPr>
            <a:r>
              <a:rPr kumimoji="0" lang="he-IL" sz="1100" i="0" u="none" strike="noStrike" kern="1200" cap="none" spc="0" normalizeH="0" baseline="0" noProof="0" err="1">
                <a:ln>
                  <a:noFill/>
                </a:ln>
                <a:solidFill>
                  <a:prstClr val="black"/>
                </a:solidFill>
                <a:effectLst/>
                <a:uLnTx/>
                <a:uFillTx/>
                <a:latin typeface="Heebo" pitchFamily="2" charset="-79"/>
                <a:ea typeface="Tahoma"/>
                <a:cs typeface="Heebo" pitchFamily="2" charset="-79"/>
              </a:rPr>
              <a:t>חשיפ</a:t>
            </a:r>
            <a:r>
              <a:rPr lang="he-IL" sz="1100">
                <a:solidFill>
                  <a:prstClr val="black"/>
                </a:solidFill>
                <a:latin typeface="Heebo" pitchFamily="2" charset="-79"/>
                <a:ea typeface="Tahoma"/>
                <a:cs typeface="Heebo" pitchFamily="2" charset="-79"/>
              </a:rPr>
              <a:t>ת הסדנה למשפחות דרך גורמי קהילה בשטח, תוך התאמה שפתית / תרבותית לקבוצות אוכלוסייה שונות.</a:t>
            </a:r>
            <a:endParaRPr lang="en-US" sz="1100">
              <a:solidFill>
                <a:prstClr val="black"/>
              </a:solidFill>
              <a:latin typeface="Heebo" pitchFamily="2" charset="-79"/>
              <a:ea typeface="Tahoma"/>
              <a:cs typeface="Heebo" pitchFamily="2" charset="-79"/>
            </a:endParaRPr>
          </a:p>
          <a:p>
            <a:pPr marL="628650" lvl="1" indent="-171450" fontAlgn="base">
              <a:spcBef>
                <a:spcPts val="800"/>
              </a:spcBef>
              <a:buClr>
                <a:srgbClr val="358B8F"/>
              </a:buClr>
              <a:buSzPct val="150000"/>
              <a:buFont typeface="Arial" panose="020B0604020202020204" pitchFamily="34" charset="0"/>
              <a:buChar char="•"/>
              <a:defRPr/>
            </a:pPr>
            <a:r>
              <a:rPr lang="he-IL" sz="1100">
                <a:solidFill>
                  <a:prstClr val="black"/>
                </a:solidFill>
                <a:latin typeface="Heebo" pitchFamily="2" charset="-79"/>
                <a:ea typeface="Tahoma"/>
                <a:cs typeface="Heebo" pitchFamily="2" charset="-79"/>
              </a:rPr>
              <a:t>התאמת מבנה הסדנה למאפייני הקהילות, ובכלל זה: חלל למפגש במרחב עירוני קהילתי קרוב לבית, היקף ופורמט (אחד או שני מפגשים, קבוצתי או פרטני בלבד), ציוות בין המוזיקאי/ת למשפחה (למשל על בסיס ניסיון חיים דומה).</a:t>
            </a:r>
            <a:endParaRPr kumimoji="0" lang="he-IL" sz="1100" i="0" u="none" strike="noStrike" kern="1200" cap="none" spc="0" normalizeH="0" baseline="0" noProof="0">
              <a:ln>
                <a:noFill/>
              </a:ln>
              <a:solidFill>
                <a:prstClr val="black"/>
              </a:solidFill>
              <a:effectLst/>
              <a:uLnTx/>
              <a:uFillTx/>
              <a:latin typeface="Heebo" pitchFamily="2" charset="-79"/>
              <a:ea typeface="Tahoma"/>
              <a:cs typeface="Heebo" pitchFamily="2" charset="-79"/>
            </a:endParaRPr>
          </a:p>
        </p:txBody>
      </p:sp>
      <p:sp>
        <p:nvSpPr>
          <p:cNvPr id="13" name="TextBox 12">
            <a:extLst>
              <a:ext uri="{FF2B5EF4-FFF2-40B4-BE49-F238E27FC236}">
                <a16:creationId xmlns:a16="http://schemas.microsoft.com/office/drawing/2014/main" id="{7B1B66AA-65CB-A308-6D37-D35708041691}"/>
              </a:ext>
            </a:extLst>
          </p:cNvPr>
          <p:cNvSpPr txBox="1"/>
          <p:nvPr/>
        </p:nvSpPr>
        <p:spPr>
          <a:xfrm>
            <a:off x="9577128" y="1235644"/>
            <a:ext cx="2341822" cy="1277273"/>
          </a:xfrm>
          <a:prstGeom prst="rect">
            <a:avLst/>
          </a:prstGeom>
          <a:noFill/>
        </p:spPr>
        <p:txBody>
          <a:bodyPr wrap="square">
            <a:spAutoFit/>
          </a:bodyPr>
          <a:lstStyle/>
          <a:p>
            <a:pPr marR="0" lvl="0" defTabSz="914400" rtl="1" eaLnBrk="1" fontAlgn="base" latinLnBrk="0" hangingPunct="1">
              <a:spcBef>
                <a:spcPts val="800"/>
              </a:spcBef>
              <a:spcAft>
                <a:spcPts val="0"/>
              </a:spcAft>
              <a:buClr>
                <a:srgbClr val="358B8F"/>
              </a:buClr>
              <a:buSzPct val="150000"/>
              <a:tabLst/>
              <a:defRPr/>
            </a:pP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שיתוף פעולה עם גורמים עירוניים רלוונטיים</a:t>
            </a:r>
            <a:r>
              <a:rPr kumimoji="0" lang="he-IL" sz="1100" i="0" u="none" strike="noStrike" kern="1200" cap="none" spc="0" normalizeH="0" baseline="0" noProof="0">
                <a:ln>
                  <a:noFill/>
                </a:ln>
                <a:solidFill>
                  <a:prstClr val="black"/>
                </a:solidFill>
                <a:effectLst/>
                <a:uLnTx/>
                <a:uFillTx/>
                <a:latin typeface="Heebo" pitchFamily="2" charset="-79"/>
                <a:ea typeface="Tahoma"/>
                <a:cs typeface="Heebo" pitchFamily="2" charset="-79"/>
              </a:rPr>
              <a:t> בכל שלבי הפיילוט הוביל לגיבוש מתכונת מדויקת, המותאמת הן למוזיקאים והן למאפייני המשפחות המשתתפות. חשוב להקפיד לשמר את שיתוף הפעולה בשלבים השונים גם בעת הרחבת הפרויקט</a:t>
            </a:r>
          </a:p>
        </p:txBody>
      </p:sp>
      <p:sp>
        <p:nvSpPr>
          <p:cNvPr id="22" name="TextBox 21">
            <a:extLst>
              <a:ext uri="{FF2B5EF4-FFF2-40B4-BE49-F238E27FC236}">
                <a16:creationId xmlns:a16="http://schemas.microsoft.com/office/drawing/2014/main" id="{65C28EEA-5F82-3EE6-242C-3A79ABD675FA}"/>
              </a:ext>
            </a:extLst>
          </p:cNvPr>
          <p:cNvSpPr txBox="1"/>
          <p:nvPr/>
        </p:nvSpPr>
        <p:spPr>
          <a:xfrm>
            <a:off x="9734475" y="3079958"/>
            <a:ext cx="2189777" cy="1277273"/>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lang="he-IL" sz="1100">
                <a:solidFill>
                  <a:prstClr val="black"/>
                </a:solidFill>
                <a:latin typeface="Heebo" pitchFamily="2" charset="-79"/>
                <a:ea typeface="Tahoma"/>
                <a:cs typeface="Heebo" pitchFamily="2" charset="-79"/>
              </a:rPr>
              <a:t>ניכרת </a:t>
            </a:r>
            <a:r>
              <a:rPr lang="he-IL" sz="1100" b="1">
                <a:solidFill>
                  <a:prstClr val="black"/>
                </a:solidFill>
                <a:latin typeface="Heebo" pitchFamily="2" charset="-79"/>
                <a:ea typeface="Tahoma"/>
                <a:cs typeface="Heebo" pitchFamily="2" charset="-79"/>
              </a:rPr>
              <a:t>חשיבות תיאום הציפיות </a:t>
            </a:r>
            <a:r>
              <a:rPr lang="he-IL" sz="1100">
                <a:solidFill>
                  <a:prstClr val="black"/>
                </a:solidFill>
                <a:latin typeface="Heebo" pitchFamily="2" charset="-79"/>
                <a:ea typeface="Tahoma"/>
                <a:cs typeface="Heebo" pitchFamily="2" charset="-79"/>
              </a:rPr>
              <a:t>הן מול המוזיקאים והן מול המשתתפים באשר למהלך הסדנה ולאופי התוצר הסופי, תוך הדגשת החוויה </a:t>
            </a:r>
            <a:r>
              <a:rPr lang="he-IL" sz="1100" err="1">
                <a:solidFill>
                  <a:prstClr val="black"/>
                </a:solidFill>
                <a:latin typeface="Heebo" pitchFamily="2" charset="-79"/>
                <a:ea typeface="Tahoma"/>
                <a:cs typeface="Heebo" pitchFamily="2" charset="-79"/>
              </a:rPr>
              <a:t>הסדנאית</a:t>
            </a:r>
            <a:r>
              <a:rPr lang="he-IL" sz="1100">
                <a:solidFill>
                  <a:prstClr val="black"/>
                </a:solidFill>
                <a:latin typeface="Heebo" pitchFamily="2" charset="-79"/>
                <a:ea typeface="Tahoma"/>
                <a:cs typeface="Heebo" pitchFamily="2" charset="-79"/>
              </a:rPr>
              <a:t> ותרומותיה (בדגש על חוויה זוגית ומשפחתית, חיזוק הקשר עם התינוק/ת, רווחה הורית).</a:t>
            </a:r>
          </a:p>
        </p:txBody>
      </p:sp>
      <p:sp>
        <p:nvSpPr>
          <p:cNvPr id="24" name="TextBox 23">
            <a:extLst>
              <a:ext uri="{FF2B5EF4-FFF2-40B4-BE49-F238E27FC236}">
                <a16:creationId xmlns:a16="http://schemas.microsoft.com/office/drawing/2014/main" id="{7D4A9DF9-D812-CA3C-703D-A6A9D1DB6C78}"/>
              </a:ext>
            </a:extLst>
          </p:cNvPr>
          <p:cNvSpPr txBox="1"/>
          <p:nvPr/>
        </p:nvSpPr>
        <p:spPr>
          <a:xfrm>
            <a:off x="7754953" y="3079958"/>
            <a:ext cx="1645244" cy="1277273"/>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lang="he-IL" sz="1100" b="1">
                <a:solidFill>
                  <a:prstClr val="black"/>
                </a:solidFill>
                <a:latin typeface="Heebo" pitchFamily="2" charset="-79"/>
                <a:ea typeface="Tahoma"/>
                <a:cs typeface="Heebo" pitchFamily="2" charset="-79"/>
              </a:rPr>
              <a:t>חלוקת איגרת פיזית </a:t>
            </a:r>
            <a:r>
              <a:rPr lang="he-IL" sz="1100">
                <a:solidFill>
                  <a:prstClr val="black"/>
                </a:solidFill>
                <a:latin typeface="Heebo" pitchFamily="2" charset="-79"/>
                <a:ea typeface="Tahoma"/>
                <a:cs typeface="Heebo" pitchFamily="2" charset="-79"/>
              </a:rPr>
              <a:t>בתחילת הסדנה, </a:t>
            </a:r>
            <a:r>
              <a:rPr lang="he-IL" sz="1100" dirty="0">
                <a:solidFill>
                  <a:prstClr val="black"/>
                </a:solidFill>
                <a:latin typeface="Heebo" pitchFamily="2" charset="-79"/>
                <a:ea typeface="Tahoma"/>
                <a:cs typeface="Heebo" pitchFamily="2" charset="-79"/>
              </a:rPr>
              <a:t>ועקביות במסרים החל משלב הגיוס, במהלך המפגשים, ובסיום הסדנה, יתרמו </a:t>
            </a:r>
            <a:r>
              <a:rPr lang="he-IL" sz="1100">
                <a:solidFill>
                  <a:prstClr val="black"/>
                </a:solidFill>
                <a:latin typeface="Heebo" pitchFamily="2" charset="-79"/>
                <a:ea typeface="Tahoma"/>
                <a:cs typeface="Heebo" pitchFamily="2" charset="-79"/>
              </a:rPr>
              <a:t>להפנמה ולהטמעת השינוי ההתנהגותי. </a:t>
            </a:r>
          </a:p>
        </p:txBody>
      </p:sp>
      <p:sp>
        <p:nvSpPr>
          <p:cNvPr id="28" name="TextBox 27">
            <a:extLst>
              <a:ext uri="{FF2B5EF4-FFF2-40B4-BE49-F238E27FC236}">
                <a16:creationId xmlns:a16="http://schemas.microsoft.com/office/drawing/2014/main" id="{7F488067-71B7-3D36-17B3-04619221CFC8}"/>
              </a:ext>
            </a:extLst>
          </p:cNvPr>
          <p:cNvSpPr txBox="1"/>
          <p:nvPr/>
        </p:nvSpPr>
        <p:spPr>
          <a:xfrm>
            <a:off x="6751294" y="4928774"/>
            <a:ext cx="2657402" cy="938719"/>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lang="he-IL" sz="1100">
                <a:latin typeface="Heebo" pitchFamily="2" charset="-79"/>
                <a:ea typeface="Tahoma"/>
                <a:cs typeface="Heebo" pitchFamily="2" charset="-79"/>
              </a:rPr>
              <a:t>עם הרחבת הפרויקט, ישנו פוטנציאל להשפעה נוספת</a:t>
            </a:r>
            <a:r>
              <a:rPr lang="he-IL" sz="1100" dirty="0">
                <a:latin typeface="Heebo" pitchFamily="2" charset="-79"/>
                <a:ea typeface="Tahoma"/>
                <a:cs typeface="Heebo" pitchFamily="2" charset="-79"/>
              </a:rPr>
              <a:t>, בהזדמנות</a:t>
            </a:r>
            <a:r>
              <a:rPr lang="he-IL" sz="1100">
                <a:latin typeface="Heebo" pitchFamily="2" charset="-79"/>
                <a:ea typeface="Tahoma"/>
                <a:cs typeface="Heebo" pitchFamily="2" charset="-79"/>
              </a:rPr>
              <a:t> </a:t>
            </a:r>
            <a:r>
              <a:rPr lang="he-IL" sz="1100" b="1">
                <a:latin typeface="Heebo" pitchFamily="2" charset="-79"/>
                <a:ea typeface="Tahoma"/>
                <a:cs typeface="Heebo" pitchFamily="2" charset="-79"/>
              </a:rPr>
              <a:t>לפיתוח קהילתי של האומנים המוזיקאים</a:t>
            </a:r>
            <a:r>
              <a:rPr lang="he-IL" sz="1100">
                <a:latin typeface="Heebo" pitchFamily="2" charset="-79"/>
                <a:ea typeface="Tahoma"/>
                <a:cs typeface="Heebo" pitchFamily="2" charset="-79"/>
              </a:rPr>
              <a:t> ומעגלים מקצועיים נוספים, ומתוך כך עולה </a:t>
            </a:r>
            <a:r>
              <a:rPr lang="he-IL" sz="1100" b="1">
                <a:latin typeface="Heebo" pitchFamily="2" charset="-79"/>
                <a:ea typeface="Tahoma"/>
                <a:cs typeface="Heebo" pitchFamily="2" charset="-79"/>
              </a:rPr>
              <a:t>תרומה תרבותית </a:t>
            </a:r>
            <a:r>
              <a:rPr lang="he-IL" sz="1100">
                <a:latin typeface="Heebo" pitchFamily="2" charset="-79"/>
                <a:ea typeface="Tahoma"/>
                <a:cs typeface="Heebo" pitchFamily="2" charset="-79"/>
              </a:rPr>
              <a:t>בהיבט העירוני הרחב יותר.</a:t>
            </a:r>
            <a:endParaRPr lang="he-IL" sz="1100">
              <a:solidFill>
                <a:srgbClr val="FF0000"/>
              </a:solidFill>
              <a:latin typeface="Heebo" pitchFamily="2" charset="-79"/>
              <a:ea typeface="Tahoma"/>
              <a:cs typeface="Heebo" pitchFamily="2" charset="-79"/>
            </a:endParaRPr>
          </a:p>
        </p:txBody>
      </p:sp>
      <p:pic>
        <p:nvPicPr>
          <p:cNvPr id="43" name="Picture 42" descr="A person playing a guitar and a baby&#10;&#10;Description automatically generated">
            <a:extLst>
              <a:ext uri="{FF2B5EF4-FFF2-40B4-BE49-F238E27FC236}">
                <a16:creationId xmlns:a16="http://schemas.microsoft.com/office/drawing/2014/main" id="{904309F0-1E59-6263-C45D-4382BC6A4DE4}"/>
              </a:ext>
            </a:extLst>
          </p:cNvPr>
          <p:cNvPicPr>
            <a:picLocks noChangeAspect="1"/>
          </p:cNvPicPr>
          <p:nvPr/>
        </p:nvPicPr>
        <p:blipFill>
          <a:blip r:embed="rId3" cstate="print">
            <a:extLst>
              <a:ext uri="{28A0092B-C50C-407E-A947-70E740481C1C}">
                <a14:useLocalDpi xmlns:a14="http://schemas.microsoft.com/office/drawing/2010/main" val="0"/>
              </a:ext>
            </a:extLst>
          </a:blip>
          <a:srcRect l="2461" t="14767" b="21956"/>
          <a:stretch/>
        </p:blipFill>
        <p:spPr>
          <a:xfrm>
            <a:off x="1026045" y="1237666"/>
            <a:ext cx="3084318" cy="1334802"/>
          </a:xfrm>
          <a:prstGeom prst="roundRect">
            <a:avLst>
              <a:gd name="adj" fmla="val 4198"/>
            </a:avLst>
          </a:prstGeom>
        </p:spPr>
      </p:pic>
      <p:pic>
        <p:nvPicPr>
          <p:cNvPr id="46" name="Picture 45" descr="A group of people sitting in chairs playing guitar and a baby&#10;&#10;Description automatically generated">
            <a:extLst>
              <a:ext uri="{FF2B5EF4-FFF2-40B4-BE49-F238E27FC236}">
                <a16:creationId xmlns:a16="http://schemas.microsoft.com/office/drawing/2014/main" id="{E5DFB0E5-BA07-E9C2-A7D2-38E42F9F5B54}"/>
              </a:ext>
            </a:extLst>
          </p:cNvPr>
          <p:cNvPicPr>
            <a:picLocks noChangeAspect="1"/>
          </p:cNvPicPr>
          <p:nvPr/>
        </p:nvPicPr>
        <p:blipFill>
          <a:blip r:embed="rId4" cstate="print">
            <a:extLst>
              <a:ext uri="{28A0092B-C50C-407E-A947-70E740481C1C}">
                <a14:useLocalDpi xmlns:a14="http://schemas.microsoft.com/office/drawing/2010/main" val="0"/>
              </a:ext>
            </a:extLst>
          </a:blip>
          <a:srcRect t="11220" b="10305"/>
          <a:stretch/>
        </p:blipFill>
        <p:spPr>
          <a:xfrm>
            <a:off x="1104195" y="4718642"/>
            <a:ext cx="2249805" cy="1177761"/>
          </a:xfrm>
          <a:prstGeom prst="roundRect">
            <a:avLst>
              <a:gd name="adj" fmla="val 5170"/>
            </a:avLst>
          </a:prstGeom>
        </p:spPr>
      </p:pic>
      <p:grpSp>
        <p:nvGrpSpPr>
          <p:cNvPr id="47" name="Group 46">
            <a:extLst>
              <a:ext uri="{FF2B5EF4-FFF2-40B4-BE49-F238E27FC236}">
                <a16:creationId xmlns:a16="http://schemas.microsoft.com/office/drawing/2014/main" id="{E4FC842D-341A-D22E-A644-0EA91A27E5FB}"/>
              </a:ext>
            </a:extLst>
          </p:cNvPr>
          <p:cNvGrpSpPr/>
          <p:nvPr/>
        </p:nvGrpSpPr>
        <p:grpSpPr>
          <a:xfrm>
            <a:off x="1061545" y="2882553"/>
            <a:ext cx="10679448" cy="1685992"/>
            <a:chOff x="806430" y="3363170"/>
            <a:chExt cx="10934563" cy="1685992"/>
          </a:xfrm>
        </p:grpSpPr>
        <p:cxnSp>
          <p:nvCxnSpPr>
            <p:cNvPr id="6" name="Straight Connector 5">
              <a:extLst>
                <a:ext uri="{FF2B5EF4-FFF2-40B4-BE49-F238E27FC236}">
                  <a16:creationId xmlns:a16="http://schemas.microsoft.com/office/drawing/2014/main" id="{A1CA757D-3EEE-CE83-4B34-511F2D1D6672}"/>
                </a:ext>
              </a:extLst>
            </p:cNvPr>
            <p:cNvCxnSpPr>
              <a:cxnSpLocks/>
            </p:cNvCxnSpPr>
            <p:nvPr/>
          </p:nvCxnSpPr>
          <p:spPr>
            <a:xfrm flipH="1" flipV="1">
              <a:off x="806430" y="3363170"/>
              <a:ext cx="109345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E19484-23BB-3EDC-5B0F-D30ACBA9D6DF}"/>
                </a:ext>
              </a:extLst>
            </p:cNvPr>
            <p:cNvCxnSpPr>
              <a:cxnSpLocks/>
            </p:cNvCxnSpPr>
            <p:nvPr/>
          </p:nvCxnSpPr>
          <p:spPr>
            <a:xfrm flipH="1" flipV="1">
              <a:off x="806430" y="5049162"/>
              <a:ext cx="109345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3146C2C9-6FCE-CCF1-FFB1-926E5C6E1A98}"/>
              </a:ext>
            </a:extLst>
          </p:cNvPr>
          <p:cNvPicPr>
            <a:picLocks noChangeAspect="1"/>
          </p:cNvPicPr>
          <p:nvPr/>
        </p:nvPicPr>
        <p:blipFill>
          <a:blip r:embed="rId5"/>
          <a:stretch>
            <a:fillRect/>
          </a:stretch>
        </p:blipFill>
        <p:spPr>
          <a:xfrm>
            <a:off x="10448663" y="2320175"/>
            <a:ext cx="95417" cy="104091"/>
          </a:xfrm>
          <a:prstGeom prst="rect">
            <a:avLst/>
          </a:prstGeom>
        </p:spPr>
      </p:pic>
      <p:pic>
        <p:nvPicPr>
          <p:cNvPr id="19" name="Picture 18">
            <a:extLst>
              <a:ext uri="{FF2B5EF4-FFF2-40B4-BE49-F238E27FC236}">
                <a16:creationId xmlns:a16="http://schemas.microsoft.com/office/drawing/2014/main" id="{7CA055B9-9668-3688-0274-2998CE3E1F0C}"/>
              </a:ext>
            </a:extLst>
          </p:cNvPr>
          <p:cNvPicPr>
            <a:picLocks noChangeAspect="1"/>
          </p:cNvPicPr>
          <p:nvPr/>
        </p:nvPicPr>
        <p:blipFill>
          <a:blip r:embed="rId5"/>
          <a:stretch>
            <a:fillRect/>
          </a:stretch>
        </p:blipFill>
        <p:spPr>
          <a:xfrm>
            <a:off x="11726969" y="2978691"/>
            <a:ext cx="95417" cy="104091"/>
          </a:xfrm>
          <a:prstGeom prst="rect">
            <a:avLst/>
          </a:prstGeom>
        </p:spPr>
      </p:pic>
      <p:pic>
        <p:nvPicPr>
          <p:cNvPr id="20" name="Picture 19">
            <a:extLst>
              <a:ext uri="{FF2B5EF4-FFF2-40B4-BE49-F238E27FC236}">
                <a16:creationId xmlns:a16="http://schemas.microsoft.com/office/drawing/2014/main" id="{760C8E2F-4BC5-23BD-B3FC-1E42510732B0}"/>
              </a:ext>
            </a:extLst>
          </p:cNvPr>
          <p:cNvPicPr>
            <a:picLocks noChangeAspect="1"/>
          </p:cNvPicPr>
          <p:nvPr/>
        </p:nvPicPr>
        <p:blipFill>
          <a:blip r:embed="rId5"/>
          <a:stretch>
            <a:fillRect/>
          </a:stretch>
        </p:blipFill>
        <p:spPr>
          <a:xfrm>
            <a:off x="9192818" y="2978691"/>
            <a:ext cx="95417" cy="104091"/>
          </a:xfrm>
          <a:prstGeom prst="rect">
            <a:avLst/>
          </a:prstGeom>
        </p:spPr>
      </p:pic>
      <p:pic>
        <p:nvPicPr>
          <p:cNvPr id="30" name="Picture 29">
            <a:extLst>
              <a:ext uri="{FF2B5EF4-FFF2-40B4-BE49-F238E27FC236}">
                <a16:creationId xmlns:a16="http://schemas.microsoft.com/office/drawing/2014/main" id="{2AA42317-B198-33B0-FEBB-987F5EC7F13D}"/>
              </a:ext>
            </a:extLst>
          </p:cNvPr>
          <p:cNvPicPr>
            <a:picLocks noChangeAspect="1"/>
          </p:cNvPicPr>
          <p:nvPr/>
        </p:nvPicPr>
        <p:blipFill>
          <a:blip r:embed="rId5"/>
          <a:stretch>
            <a:fillRect/>
          </a:stretch>
        </p:blipFill>
        <p:spPr>
          <a:xfrm>
            <a:off x="11737087" y="4828470"/>
            <a:ext cx="95417" cy="104091"/>
          </a:xfrm>
          <a:prstGeom prst="rect">
            <a:avLst/>
          </a:prstGeom>
        </p:spPr>
      </p:pic>
      <p:sp>
        <p:nvSpPr>
          <p:cNvPr id="36" name="TextBox 35">
            <a:extLst>
              <a:ext uri="{FF2B5EF4-FFF2-40B4-BE49-F238E27FC236}">
                <a16:creationId xmlns:a16="http://schemas.microsoft.com/office/drawing/2014/main" id="{94728E84-8533-5656-0EC7-997D16013BC0}"/>
              </a:ext>
            </a:extLst>
          </p:cNvPr>
          <p:cNvSpPr txBox="1"/>
          <p:nvPr/>
        </p:nvSpPr>
        <p:spPr>
          <a:xfrm>
            <a:off x="9299524" y="4928774"/>
            <a:ext cx="2657402" cy="938719"/>
          </a:xfrm>
          <a:prstGeom prst="rect">
            <a:avLst/>
          </a:prstGeom>
          <a:noFill/>
        </p:spPr>
        <p:txBody>
          <a:bodyPr wrap="square">
            <a:spAutoFit/>
          </a:bodyPr>
          <a:lstStyle>
            <a:defPPr>
              <a:defRPr lang="he-IL"/>
            </a:defPPr>
            <a:lvl1pPr marR="0" lvl="0" fontAlgn="base">
              <a:spcBef>
                <a:spcPts val="800"/>
              </a:spcBef>
              <a:spcAft>
                <a:spcPts val="0"/>
              </a:spcAft>
              <a:buClr>
                <a:srgbClr val="358B8F"/>
              </a:buClr>
              <a:buSzPct val="150000"/>
              <a:tabLst/>
              <a:defRPr sz="1100">
                <a:latin typeface="Heebo" pitchFamily="2" charset="-79"/>
                <a:ea typeface="Tahoma"/>
                <a:cs typeface="Heebo" pitchFamily="2" charset="-79"/>
              </a:defRPr>
            </a:lvl1pPr>
          </a:lstStyle>
          <a:p>
            <a:r>
              <a:rPr lang="he-IL"/>
              <a:t>קיום הפעילות ברחבי העיר </a:t>
            </a:r>
            <a:r>
              <a:rPr lang="he-IL" b="1"/>
              <a:t>בשיתוף עם המרכזים הקהילתיים תהווה הזדמנות לחיזוק הקהילתיות</a:t>
            </a:r>
            <a:r>
              <a:rPr lang="he-IL"/>
              <a:t> בקרב המשתתפים שהכירו </a:t>
            </a:r>
            <a:r>
              <a:rPr lang="he-IL" dirty="0"/>
              <a:t>בסדנה </a:t>
            </a:r>
            <a:r>
              <a:rPr lang="he-IL" b="1"/>
              <a:t>ותעודד המשכיות של קשרים </a:t>
            </a:r>
            <a:r>
              <a:rPr lang="he-IL"/>
              <a:t>חדשים בין משפחות.</a:t>
            </a:r>
          </a:p>
        </p:txBody>
      </p:sp>
      <p:pic>
        <p:nvPicPr>
          <p:cNvPr id="39" name="Picture 38">
            <a:extLst>
              <a:ext uri="{FF2B5EF4-FFF2-40B4-BE49-F238E27FC236}">
                <a16:creationId xmlns:a16="http://schemas.microsoft.com/office/drawing/2014/main" id="{19A508E2-82A6-C081-3B7D-A844449E96DE}"/>
              </a:ext>
            </a:extLst>
          </p:cNvPr>
          <p:cNvPicPr>
            <a:picLocks noChangeAspect="1"/>
          </p:cNvPicPr>
          <p:nvPr/>
        </p:nvPicPr>
        <p:blipFill>
          <a:blip r:embed="rId5"/>
          <a:stretch>
            <a:fillRect/>
          </a:stretch>
        </p:blipFill>
        <p:spPr>
          <a:xfrm>
            <a:off x="9214604" y="4828470"/>
            <a:ext cx="95417" cy="104091"/>
          </a:xfrm>
          <a:prstGeom prst="rect">
            <a:avLst/>
          </a:prstGeom>
        </p:spPr>
      </p:pic>
      <p:pic>
        <p:nvPicPr>
          <p:cNvPr id="40" name="Picture 39">
            <a:extLst>
              <a:ext uri="{FF2B5EF4-FFF2-40B4-BE49-F238E27FC236}">
                <a16:creationId xmlns:a16="http://schemas.microsoft.com/office/drawing/2014/main" id="{5BBAE64A-C5C2-8A66-1B41-336796712514}"/>
              </a:ext>
            </a:extLst>
          </p:cNvPr>
          <p:cNvPicPr>
            <a:picLocks noChangeAspect="1"/>
          </p:cNvPicPr>
          <p:nvPr/>
        </p:nvPicPr>
        <p:blipFill>
          <a:blip r:embed="rId6" cstate="print">
            <a:extLst>
              <a:ext uri="{28A0092B-C50C-407E-A947-70E740481C1C}">
                <a14:useLocalDpi xmlns:a14="http://schemas.microsoft.com/office/drawing/2010/main" val="0"/>
              </a:ext>
            </a:extLst>
          </a:blip>
          <a:srcRect l="1" t="20364" r="3162" b="22438"/>
          <a:stretch/>
        </p:blipFill>
        <p:spPr>
          <a:xfrm>
            <a:off x="3541946" y="4718642"/>
            <a:ext cx="2987386" cy="1177761"/>
          </a:xfrm>
          <a:prstGeom prst="roundRect">
            <a:avLst>
              <a:gd name="adj" fmla="val 5170"/>
            </a:avLst>
          </a:prstGeom>
        </p:spPr>
      </p:pic>
      <p:sp>
        <p:nvSpPr>
          <p:cNvPr id="2" name="TextBox 1">
            <a:extLst>
              <a:ext uri="{FF2B5EF4-FFF2-40B4-BE49-F238E27FC236}">
                <a16:creationId xmlns:a16="http://schemas.microsoft.com/office/drawing/2014/main" id="{8378D494-4315-A020-5887-1AD5694C8CE4}"/>
              </a:ext>
            </a:extLst>
          </p:cNvPr>
          <p:cNvSpPr txBox="1"/>
          <p:nvPr/>
        </p:nvSpPr>
        <p:spPr>
          <a:xfrm>
            <a:off x="5402536" y="3079958"/>
            <a:ext cx="2195589" cy="1446550"/>
          </a:xfrm>
          <a:prstGeom prst="rect">
            <a:avLst/>
          </a:prstGeom>
          <a:noFill/>
        </p:spPr>
        <p:txBody>
          <a:bodyPr wrap="square">
            <a:spAutoFit/>
          </a:bodyPr>
          <a:lstStyle/>
          <a:p>
            <a:pPr fontAlgn="base">
              <a:spcBef>
                <a:spcPts val="800"/>
              </a:spcBef>
              <a:buClr>
                <a:srgbClr val="358B8F"/>
              </a:buClr>
              <a:buSzPct val="150000"/>
              <a:defRPr/>
            </a:pPr>
            <a:r>
              <a:rPr lang="he-IL" sz="1100" b="1">
                <a:solidFill>
                  <a:prstClr val="black"/>
                </a:solidFill>
                <a:latin typeface="Heebo" pitchFamily="2" charset="-79"/>
                <a:ea typeface="Tahoma"/>
                <a:cs typeface="Heebo" pitchFamily="2" charset="-79"/>
              </a:rPr>
              <a:t>סדנה בת שני מפגשים פיזיים </a:t>
            </a:r>
            <a:r>
              <a:rPr lang="he-IL" sz="1100">
                <a:solidFill>
                  <a:prstClr val="black"/>
                </a:solidFill>
                <a:latin typeface="Heebo" pitchFamily="2" charset="-79"/>
                <a:ea typeface="Tahoma"/>
                <a:cs typeface="Heebo" pitchFamily="2" charset="-79"/>
              </a:rPr>
              <a:t>מאפשרת חוויה מיטבית לכל המעורבים, ותורמת לתהליך שלם יותר של היצירה. עם זאת, משיקולי זמינות ומחויבות של המשתתפים והמוזיקאים, </a:t>
            </a:r>
            <a:r>
              <a:rPr lang="he-IL" sz="1100" dirty="0">
                <a:solidFill>
                  <a:prstClr val="black"/>
                </a:solidFill>
                <a:latin typeface="Heebo" pitchFamily="2" charset="-79"/>
                <a:ea typeface="Tahoma"/>
                <a:cs typeface="Heebo" pitchFamily="2" charset="-79"/>
              </a:rPr>
              <a:t>ומתן מענה להיקף משפחות רחב,</a:t>
            </a:r>
            <a:r>
              <a:rPr lang="he-IL" sz="1100">
                <a:solidFill>
                  <a:prstClr val="black"/>
                </a:solidFill>
                <a:latin typeface="Heebo" pitchFamily="2" charset="-79"/>
                <a:ea typeface="Tahoma"/>
                <a:cs typeface="Heebo" pitchFamily="2" charset="-79"/>
              </a:rPr>
              <a:t> </a:t>
            </a:r>
            <a:r>
              <a:rPr lang="he-IL" sz="1100" b="1">
                <a:solidFill>
                  <a:prstClr val="black"/>
                </a:solidFill>
                <a:latin typeface="Heebo" pitchFamily="2" charset="-79"/>
                <a:ea typeface="Tahoma"/>
                <a:cs typeface="Heebo" pitchFamily="2" charset="-79"/>
              </a:rPr>
              <a:t>ניתן להפיק תוצר טוב גם במסגרת מפגש פיזי בודד</a:t>
            </a:r>
            <a:r>
              <a:rPr lang="he-IL" sz="1100">
                <a:solidFill>
                  <a:prstClr val="black"/>
                </a:solidFill>
                <a:latin typeface="Heebo" pitchFamily="2" charset="-79"/>
                <a:ea typeface="Tahoma"/>
                <a:cs typeface="Heebo" pitchFamily="2" charset="-79"/>
              </a:rPr>
              <a:t>. </a:t>
            </a:r>
          </a:p>
        </p:txBody>
      </p:sp>
      <p:sp>
        <p:nvSpPr>
          <p:cNvPr id="4" name="TextBox 3">
            <a:extLst>
              <a:ext uri="{FF2B5EF4-FFF2-40B4-BE49-F238E27FC236}">
                <a16:creationId xmlns:a16="http://schemas.microsoft.com/office/drawing/2014/main" id="{B6A1BF2F-0024-4534-702B-959C11B398A8}"/>
              </a:ext>
            </a:extLst>
          </p:cNvPr>
          <p:cNvSpPr txBox="1"/>
          <p:nvPr/>
        </p:nvSpPr>
        <p:spPr>
          <a:xfrm>
            <a:off x="1051492" y="3079958"/>
            <a:ext cx="4004660" cy="1277273"/>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lang="he-IL" sz="1100">
                <a:solidFill>
                  <a:prstClr val="black"/>
                </a:solidFill>
                <a:latin typeface="Heebo" pitchFamily="2" charset="-79"/>
                <a:ea typeface="Tahoma"/>
                <a:cs typeface="Heebo" pitchFamily="2" charset="-79"/>
              </a:rPr>
              <a:t>ההכשרה למוזיקאים מטעם הפרויקט הבינלאומי מקנה לסדנה יוקרה מקצועית וערך קהילתי לאומנים. לצד שימור משימת הכתיבה המקדימה למשתתפים, מומלץ להקנות למוזיקאים </a:t>
            </a:r>
            <a:r>
              <a:rPr lang="he-IL" sz="1100" b="1">
                <a:solidFill>
                  <a:prstClr val="black"/>
                </a:solidFill>
                <a:latin typeface="Heebo" pitchFamily="2" charset="-79"/>
                <a:ea typeface="Tahoma"/>
                <a:cs typeface="Heebo" pitchFamily="2" charset="-79"/>
              </a:rPr>
              <a:t>כלים ומתודות להנחיית כתיבה,</a:t>
            </a:r>
            <a:r>
              <a:rPr lang="he-IL" sz="1100">
                <a:solidFill>
                  <a:prstClr val="black"/>
                </a:solidFill>
                <a:latin typeface="Heebo" pitchFamily="2" charset="-79"/>
                <a:ea typeface="Tahoma"/>
                <a:cs typeface="Heebo" pitchFamily="2" charset="-79"/>
              </a:rPr>
              <a:t> במקום המנחה שיועדה למשתתפים (ופחות נכחה בחווייתם). </a:t>
            </a:r>
            <a:br>
              <a:rPr lang="en-US" sz="1100">
                <a:solidFill>
                  <a:prstClr val="black"/>
                </a:solidFill>
                <a:latin typeface="Heebo" pitchFamily="2" charset="-79"/>
                <a:ea typeface="Tahoma"/>
                <a:cs typeface="Heebo" pitchFamily="2" charset="-79"/>
              </a:rPr>
            </a:br>
            <a:r>
              <a:rPr lang="he-IL" sz="1100">
                <a:solidFill>
                  <a:prstClr val="black"/>
                </a:solidFill>
                <a:latin typeface="Heebo" pitchFamily="2" charset="-79"/>
                <a:ea typeface="Tahoma"/>
                <a:cs typeface="Heebo" pitchFamily="2" charset="-79"/>
              </a:rPr>
              <a:t>בנוסף המוזיקאים העידו על צורך </a:t>
            </a:r>
            <a:r>
              <a:rPr lang="he-IL" sz="1100" b="1">
                <a:solidFill>
                  <a:prstClr val="black"/>
                </a:solidFill>
                <a:latin typeface="Heebo" pitchFamily="2" charset="-79"/>
                <a:ea typeface="Tahoma"/>
                <a:cs typeface="Heebo" pitchFamily="2" charset="-79"/>
              </a:rPr>
              <a:t>בשיח עמיתים </a:t>
            </a:r>
            <a:r>
              <a:rPr lang="he-IL" sz="1100">
                <a:solidFill>
                  <a:prstClr val="black"/>
                </a:solidFill>
                <a:latin typeface="Heebo" pitchFamily="2" charset="-79"/>
                <a:ea typeface="Tahoma"/>
                <a:cs typeface="Heebo" pitchFamily="2" charset="-79"/>
              </a:rPr>
              <a:t>להתייעצות ועיבוד חוויות תוך כדי הסדנה, ובתמיכה מקצועית בעבודתם במהלכה.</a:t>
            </a:r>
          </a:p>
        </p:txBody>
      </p:sp>
      <p:pic>
        <p:nvPicPr>
          <p:cNvPr id="5" name="Picture 4">
            <a:extLst>
              <a:ext uri="{FF2B5EF4-FFF2-40B4-BE49-F238E27FC236}">
                <a16:creationId xmlns:a16="http://schemas.microsoft.com/office/drawing/2014/main" id="{DC8FA9BA-0E6D-1462-66C8-AA2B5F2133D3}"/>
              </a:ext>
            </a:extLst>
          </p:cNvPr>
          <p:cNvPicPr>
            <a:picLocks noChangeAspect="1"/>
          </p:cNvPicPr>
          <p:nvPr/>
        </p:nvPicPr>
        <p:blipFill>
          <a:blip r:embed="rId5"/>
          <a:stretch>
            <a:fillRect/>
          </a:stretch>
        </p:blipFill>
        <p:spPr>
          <a:xfrm>
            <a:off x="7384543" y="2978691"/>
            <a:ext cx="95417" cy="104091"/>
          </a:xfrm>
          <a:prstGeom prst="rect">
            <a:avLst/>
          </a:prstGeom>
        </p:spPr>
      </p:pic>
      <p:pic>
        <p:nvPicPr>
          <p:cNvPr id="9" name="Picture 8">
            <a:extLst>
              <a:ext uri="{FF2B5EF4-FFF2-40B4-BE49-F238E27FC236}">
                <a16:creationId xmlns:a16="http://schemas.microsoft.com/office/drawing/2014/main" id="{F1ECB5A6-F6E5-D89A-E1B9-A2F83F2BB99C}"/>
              </a:ext>
            </a:extLst>
          </p:cNvPr>
          <p:cNvPicPr>
            <a:picLocks noChangeAspect="1"/>
          </p:cNvPicPr>
          <p:nvPr/>
        </p:nvPicPr>
        <p:blipFill>
          <a:blip r:embed="rId5"/>
          <a:stretch>
            <a:fillRect/>
          </a:stretch>
        </p:blipFill>
        <p:spPr>
          <a:xfrm>
            <a:off x="4851499" y="2978691"/>
            <a:ext cx="95417" cy="104091"/>
          </a:xfrm>
          <a:prstGeom prst="rect">
            <a:avLst/>
          </a:prstGeom>
        </p:spPr>
      </p:pic>
    </p:spTree>
    <p:extLst>
      <p:ext uri="{BB962C8B-B14F-4D97-AF65-F5344CB8AC3E}">
        <p14:creationId xmlns:p14="http://schemas.microsoft.com/office/powerpoint/2010/main" val="377137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men sitting in chairs playing guitar and playing a guitar&#10;&#10;Description automatically generated">
            <a:extLst>
              <a:ext uri="{FF2B5EF4-FFF2-40B4-BE49-F238E27FC236}">
                <a16:creationId xmlns:a16="http://schemas.microsoft.com/office/drawing/2014/main" id="{529B2CC7-B309-8FDD-E840-1EBEF755A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10387"/>
            <a:ext cx="5208608" cy="3474589"/>
          </a:xfrm>
          <a:prstGeom prst="rect">
            <a:avLst/>
          </a:prstGeom>
        </p:spPr>
      </p:pic>
      <p:pic>
        <p:nvPicPr>
          <p:cNvPr id="26" name="Picture 25" descr="A group of women sitting around a table&#10;&#10;Description automatically generated">
            <a:extLst>
              <a:ext uri="{FF2B5EF4-FFF2-40B4-BE49-F238E27FC236}">
                <a16:creationId xmlns:a16="http://schemas.microsoft.com/office/drawing/2014/main" id="{933D75B5-6EFA-7FA9-47DD-2345AD91FEEA}"/>
              </a:ext>
            </a:extLst>
          </p:cNvPr>
          <p:cNvPicPr>
            <a:picLocks noChangeAspect="1"/>
          </p:cNvPicPr>
          <p:nvPr/>
        </p:nvPicPr>
        <p:blipFill>
          <a:blip r:embed="rId4" cstate="print">
            <a:extLst>
              <a:ext uri="{28A0092B-C50C-407E-A947-70E740481C1C}">
                <a14:useLocalDpi xmlns:a14="http://schemas.microsoft.com/office/drawing/2010/main" val="0"/>
              </a:ext>
            </a:extLst>
          </a:blip>
          <a:srcRect t="2624" b="1357"/>
          <a:stretch/>
        </p:blipFill>
        <p:spPr>
          <a:xfrm>
            <a:off x="0" y="0"/>
            <a:ext cx="5208608" cy="3336269"/>
          </a:xfrm>
          <a:prstGeom prst="rect">
            <a:avLst/>
          </a:prstGeom>
        </p:spPr>
      </p:pic>
      <p:sp>
        <p:nvSpPr>
          <p:cNvPr id="14" name="Rectangle 13">
            <a:extLst>
              <a:ext uri="{FF2B5EF4-FFF2-40B4-BE49-F238E27FC236}">
                <a16:creationId xmlns:a16="http://schemas.microsoft.com/office/drawing/2014/main" id="{55657D80-B62C-3A10-4520-86B56E41A9A7}"/>
              </a:ext>
            </a:extLst>
          </p:cNvPr>
          <p:cNvSpPr/>
          <p:nvPr/>
        </p:nvSpPr>
        <p:spPr>
          <a:xfrm>
            <a:off x="5208608" y="1"/>
            <a:ext cx="6983392"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7AD14276-3548-E911-5E99-64256A3887F6}"/>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מערך המחקר</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solidFill>
                <a:schemeClr val="bg1"/>
              </a:solidFill>
            </a:endParaRPr>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bg1"/>
                </a:solidFill>
                <a:latin typeface="Heebo" pitchFamily="2" charset="-79"/>
                <a:cs typeface="Heebo" pitchFamily="2" charset="-79"/>
              </a:rPr>
              <a:t>5</a:t>
            </a:fld>
            <a:endParaRPr lang="he-IL">
              <a:solidFill>
                <a:schemeClr val="bg1"/>
              </a:solidFill>
              <a:latin typeface="Heebo" pitchFamily="2" charset="-79"/>
              <a:cs typeface="Heebo" pitchFamily="2" charset="-79"/>
            </a:endParaRPr>
          </a:p>
        </p:txBody>
      </p:sp>
      <p:sp>
        <p:nvSpPr>
          <p:cNvPr id="15" name="Rounded Rectangle 14">
            <a:extLst>
              <a:ext uri="{FF2B5EF4-FFF2-40B4-BE49-F238E27FC236}">
                <a16:creationId xmlns:a16="http://schemas.microsoft.com/office/drawing/2014/main" id="{B625DD73-4690-6798-01E9-6FF63A045AE1}"/>
              </a:ext>
            </a:extLst>
          </p:cNvPr>
          <p:cNvSpPr/>
          <p:nvPr/>
        </p:nvSpPr>
        <p:spPr>
          <a:xfrm>
            <a:off x="5974343" y="796123"/>
            <a:ext cx="5530891" cy="1262968"/>
          </a:xfrm>
          <a:prstGeom prst="roundRect">
            <a:avLst>
              <a:gd name="adj" fmla="val 101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Rounded Rectangle 15">
            <a:extLst>
              <a:ext uri="{FF2B5EF4-FFF2-40B4-BE49-F238E27FC236}">
                <a16:creationId xmlns:a16="http://schemas.microsoft.com/office/drawing/2014/main" id="{A5E5618F-4FAE-469E-EB26-68A883DC5230}"/>
              </a:ext>
            </a:extLst>
          </p:cNvPr>
          <p:cNvSpPr/>
          <p:nvPr/>
        </p:nvSpPr>
        <p:spPr>
          <a:xfrm>
            <a:off x="5974343" y="2148402"/>
            <a:ext cx="5530891" cy="932429"/>
          </a:xfrm>
          <a:prstGeom prst="roundRect">
            <a:avLst>
              <a:gd name="adj" fmla="val 101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Rounded Rectangle 16">
            <a:extLst>
              <a:ext uri="{FF2B5EF4-FFF2-40B4-BE49-F238E27FC236}">
                <a16:creationId xmlns:a16="http://schemas.microsoft.com/office/drawing/2014/main" id="{C28E0A5A-406F-8596-DAAE-1239F5455467}"/>
              </a:ext>
            </a:extLst>
          </p:cNvPr>
          <p:cNvSpPr/>
          <p:nvPr/>
        </p:nvSpPr>
        <p:spPr>
          <a:xfrm>
            <a:off x="5974343" y="3158966"/>
            <a:ext cx="5530891" cy="753357"/>
          </a:xfrm>
          <a:prstGeom prst="roundRect">
            <a:avLst>
              <a:gd name="adj" fmla="val 101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Rounded Rectangle 17">
            <a:extLst>
              <a:ext uri="{FF2B5EF4-FFF2-40B4-BE49-F238E27FC236}">
                <a16:creationId xmlns:a16="http://schemas.microsoft.com/office/drawing/2014/main" id="{0079953B-50EA-E4CA-87F3-276A1D03808B}"/>
              </a:ext>
            </a:extLst>
          </p:cNvPr>
          <p:cNvSpPr/>
          <p:nvPr/>
        </p:nvSpPr>
        <p:spPr>
          <a:xfrm>
            <a:off x="5974343" y="3996434"/>
            <a:ext cx="5530891" cy="753357"/>
          </a:xfrm>
          <a:prstGeom prst="roundRect">
            <a:avLst>
              <a:gd name="adj" fmla="val 101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Rounded Rectangle 18">
            <a:extLst>
              <a:ext uri="{FF2B5EF4-FFF2-40B4-BE49-F238E27FC236}">
                <a16:creationId xmlns:a16="http://schemas.microsoft.com/office/drawing/2014/main" id="{3AB9A7D5-5E15-E7AD-B32E-18CDA7275CDE}"/>
              </a:ext>
            </a:extLst>
          </p:cNvPr>
          <p:cNvSpPr/>
          <p:nvPr/>
        </p:nvSpPr>
        <p:spPr>
          <a:xfrm>
            <a:off x="5974343" y="4826086"/>
            <a:ext cx="5530891" cy="753357"/>
          </a:xfrm>
          <a:prstGeom prst="roundRect">
            <a:avLst>
              <a:gd name="adj" fmla="val 101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 name="TextBox 2">
            <a:extLst>
              <a:ext uri="{FF2B5EF4-FFF2-40B4-BE49-F238E27FC236}">
                <a16:creationId xmlns:a16="http://schemas.microsoft.com/office/drawing/2014/main" id="{50919422-FA0A-F79A-1148-BACBB3AD47E1}"/>
              </a:ext>
            </a:extLst>
          </p:cNvPr>
          <p:cNvSpPr txBox="1"/>
          <p:nvPr/>
        </p:nvSpPr>
        <p:spPr>
          <a:xfrm>
            <a:off x="5208608" y="716187"/>
            <a:ext cx="6159500" cy="430887"/>
          </a:xfrm>
          <a:prstGeom prst="rect">
            <a:avLst/>
          </a:prstGeom>
          <a:noFill/>
        </p:spPr>
        <p:txBody>
          <a:bodyPr wrap="square">
            <a:spAutoFit/>
          </a:bodyPr>
          <a:lstStyle/>
          <a:p>
            <a:pPr marL="0" marR="0" lvl="0" indent="0" algn="r" rtl="1" eaLnBrk="1" fontAlgn="auto" latinLnBrk="0" hangingPunct="1">
              <a:lnSpc>
                <a:spcPct val="150000"/>
              </a:lnSpc>
              <a:spcBef>
                <a:spcPts val="0"/>
              </a:spcBef>
              <a:spcAft>
                <a:spcPts val="0"/>
              </a:spcAft>
              <a:buClrTx/>
              <a:buSzTx/>
              <a:buFontTx/>
              <a:buNone/>
            </a:pPr>
            <a:r>
              <a:rPr lang="he-IL" sz="1600" b="1">
                <a:solidFill>
                  <a:srgbClr val="40A8AD"/>
                </a:solidFill>
                <a:latin typeface="Heebo" pitchFamily="2" charset="-79"/>
                <a:ea typeface="Tahoma" panose="020B0604030504040204" pitchFamily="34" charset="0"/>
                <a:cs typeface="Heebo" pitchFamily="2" charset="-79"/>
              </a:rPr>
              <a:t>סקרי משתתפים</a:t>
            </a:r>
            <a:endParaRPr lang="en-US" sz="1600" b="0">
              <a:solidFill>
                <a:srgbClr val="40A8AD"/>
              </a:solidFill>
              <a:latin typeface="Heebo" pitchFamily="2" charset="-79"/>
              <a:ea typeface="Tahoma" panose="020B0604030504040204" pitchFamily="34" charset="0"/>
              <a:cs typeface="Heebo" pitchFamily="2" charset="-79"/>
            </a:endParaRPr>
          </a:p>
        </p:txBody>
      </p:sp>
      <p:sp>
        <p:nvSpPr>
          <p:cNvPr id="5" name="TextBox 4">
            <a:extLst>
              <a:ext uri="{FF2B5EF4-FFF2-40B4-BE49-F238E27FC236}">
                <a16:creationId xmlns:a16="http://schemas.microsoft.com/office/drawing/2014/main" id="{17898694-D005-2F98-631E-87D290E215F0}"/>
              </a:ext>
            </a:extLst>
          </p:cNvPr>
          <p:cNvSpPr txBox="1"/>
          <p:nvPr/>
        </p:nvSpPr>
        <p:spPr>
          <a:xfrm>
            <a:off x="5208608" y="2148403"/>
            <a:ext cx="6159500" cy="338554"/>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he-IL" sz="1600" b="1" kern="1200">
                <a:solidFill>
                  <a:srgbClr val="40A8AD"/>
                </a:solidFill>
                <a:latin typeface="Heebo" pitchFamily="2" charset="-79"/>
                <a:ea typeface="Tahoma" panose="020B0604030504040204" pitchFamily="34" charset="0"/>
                <a:cs typeface="Heebo" pitchFamily="2" charset="-79"/>
              </a:rPr>
              <a:t>ראיונות אישיים/זוגיים עם המשתתפים</a:t>
            </a:r>
          </a:p>
        </p:txBody>
      </p:sp>
      <p:sp>
        <p:nvSpPr>
          <p:cNvPr id="6" name="TextBox 5">
            <a:extLst>
              <a:ext uri="{FF2B5EF4-FFF2-40B4-BE49-F238E27FC236}">
                <a16:creationId xmlns:a16="http://schemas.microsoft.com/office/drawing/2014/main" id="{6510C33C-CBC5-AB6D-C830-48813D6C5CEE}"/>
              </a:ext>
            </a:extLst>
          </p:cNvPr>
          <p:cNvSpPr txBox="1"/>
          <p:nvPr/>
        </p:nvSpPr>
        <p:spPr>
          <a:xfrm>
            <a:off x="6279144" y="2425327"/>
            <a:ext cx="5088964" cy="579005"/>
          </a:xfrm>
          <a:prstGeom prst="rect">
            <a:avLst/>
          </a:prstGeom>
          <a:noFill/>
        </p:spPr>
        <p:txBody>
          <a:bodyPr wrap="square">
            <a:spAutoFit/>
          </a:bodyPr>
          <a:lstStyle/>
          <a:p>
            <a:pPr marR="0" lvl="0" algn="r" defTabSz="914400" rtl="1" eaLnBrk="1" fontAlgn="base" latinLnBrk="0" hangingPunct="1">
              <a:lnSpc>
                <a:spcPct val="150000"/>
              </a:lnSpc>
              <a:spcBef>
                <a:spcPts val="800"/>
              </a:spcBef>
              <a:spcAft>
                <a:spcPts val="0"/>
              </a:spcAft>
              <a:buClr>
                <a:srgbClr val="358B8F"/>
              </a:buClr>
              <a:buSzPct val="150000"/>
              <a:tabLst/>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נערכו 5 ראיונות: 2 עם משתתפים בסדנה שנערכה במתכונת מפגש אחד, 2 עם משתתפי הסדנה במתכונת שני מפגשים, ו-1 עם משתתפי המפגש הפרטני בפגייה</a:t>
            </a:r>
          </a:p>
        </p:txBody>
      </p:sp>
      <p:sp>
        <p:nvSpPr>
          <p:cNvPr id="8" name="TextBox 7">
            <a:extLst>
              <a:ext uri="{FF2B5EF4-FFF2-40B4-BE49-F238E27FC236}">
                <a16:creationId xmlns:a16="http://schemas.microsoft.com/office/drawing/2014/main" id="{4093514A-59C9-5619-D9D7-DBAB1C857C05}"/>
              </a:ext>
            </a:extLst>
          </p:cNvPr>
          <p:cNvSpPr txBox="1"/>
          <p:nvPr/>
        </p:nvSpPr>
        <p:spPr>
          <a:xfrm>
            <a:off x="6931906" y="3376486"/>
            <a:ext cx="4436202" cy="338554"/>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he-IL" sz="1600" b="1" kern="1200">
                <a:solidFill>
                  <a:srgbClr val="40A8AD"/>
                </a:solidFill>
                <a:latin typeface="Heebo" pitchFamily="2" charset="-79"/>
                <a:ea typeface="Tahoma" panose="020B0604030504040204" pitchFamily="34" charset="0"/>
                <a:cs typeface="Heebo" pitchFamily="2" charset="-79"/>
              </a:rPr>
              <a:t>ראיון אישי עם המנהל המוזיקלי של הפרויקט</a:t>
            </a:r>
          </a:p>
        </p:txBody>
      </p:sp>
      <p:sp>
        <p:nvSpPr>
          <p:cNvPr id="9" name="TextBox 8">
            <a:extLst>
              <a:ext uri="{FF2B5EF4-FFF2-40B4-BE49-F238E27FC236}">
                <a16:creationId xmlns:a16="http://schemas.microsoft.com/office/drawing/2014/main" id="{66053E1B-5D00-A509-80A3-23E15855DE45}"/>
              </a:ext>
            </a:extLst>
          </p:cNvPr>
          <p:cNvSpPr txBox="1"/>
          <p:nvPr/>
        </p:nvSpPr>
        <p:spPr>
          <a:xfrm>
            <a:off x="6279145" y="4223678"/>
            <a:ext cx="5088964" cy="338554"/>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he-IL" sz="1600" b="1" kern="1200">
                <a:solidFill>
                  <a:srgbClr val="40A8AD"/>
                </a:solidFill>
                <a:latin typeface="Heebo" pitchFamily="2" charset="-79"/>
                <a:ea typeface="Tahoma" panose="020B0604030504040204" pitchFamily="34" charset="0"/>
                <a:cs typeface="Heebo" pitchFamily="2" charset="-79"/>
              </a:rPr>
              <a:t>קבוצת מיקוד עם 5 מוזיקאים שהשתתפו בהנחיית הסדנה</a:t>
            </a:r>
          </a:p>
        </p:txBody>
      </p:sp>
      <p:sp>
        <p:nvSpPr>
          <p:cNvPr id="13" name="TextBox 12">
            <a:extLst>
              <a:ext uri="{FF2B5EF4-FFF2-40B4-BE49-F238E27FC236}">
                <a16:creationId xmlns:a16="http://schemas.microsoft.com/office/drawing/2014/main" id="{42C4888C-F8AD-2835-F8DB-5529A1FB0EFD}"/>
              </a:ext>
            </a:extLst>
          </p:cNvPr>
          <p:cNvSpPr txBox="1"/>
          <p:nvPr/>
        </p:nvSpPr>
        <p:spPr>
          <a:xfrm>
            <a:off x="7616990" y="5033487"/>
            <a:ext cx="3751118" cy="338554"/>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he-IL" sz="1600" b="1" kern="1200">
                <a:solidFill>
                  <a:srgbClr val="40A8AD"/>
                </a:solidFill>
                <a:latin typeface="Heebo" pitchFamily="2" charset="-79"/>
                <a:ea typeface="Tahoma" panose="020B0604030504040204" pitchFamily="34" charset="0"/>
                <a:cs typeface="Heebo" pitchFamily="2" charset="-79"/>
              </a:rPr>
              <a:t>ראיון אישי עם מפיקת הפרויקט</a:t>
            </a:r>
          </a:p>
        </p:txBody>
      </p:sp>
      <p:sp>
        <p:nvSpPr>
          <p:cNvPr id="21" name="TextBox 20">
            <a:extLst>
              <a:ext uri="{FF2B5EF4-FFF2-40B4-BE49-F238E27FC236}">
                <a16:creationId xmlns:a16="http://schemas.microsoft.com/office/drawing/2014/main" id="{8A07C833-B311-1380-50B7-4F576BD1A5D3}"/>
              </a:ext>
            </a:extLst>
          </p:cNvPr>
          <p:cNvSpPr txBox="1"/>
          <p:nvPr/>
        </p:nvSpPr>
        <p:spPr>
          <a:xfrm>
            <a:off x="6556234" y="1223105"/>
            <a:ext cx="4722534" cy="805349"/>
          </a:xfrm>
          <a:prstGeom prst="rect">
            <a:avLst/>
          </a:prstGeom>
          <a:noFill/>
        </p:spPr>
        <p:txBody>
          <a:bodyPr wrap="square">
            <a:spAutoFit/>
          </a:bodyPr>
          <a:lstStyle/>
          <a:p>
            <a:pPr marL="285750" lvl="0" indent="-285750" fontAlgn="base">
              <a:spcBef>
                <a:spcPts val="800"/>
              </a:spcBef>
              <a:buClr>
                <a:srgbClr val="358B8F"/>
              </a:buClr>
              <a:buSzPct val="150000"/>
              <a:buFont typeface="Arial" panose="020B0604020202020204" pitchFamily="34" charset="0"/>
              <a:buChar char="•"/>
            </a:pPr>
            <a:r>
              <a:rPr lang="he-IL" sz="1100">
                <a:latin typeface="Heebo" pitchFamily="2" charset="-79"/>
                <a:ea typeface="Tahoma"/>
                <a:cs typeface="Heebo" pitchFamily="2" charset="-79"/>
              </a:rPr>
              <a:t>סקר פתיחה (</a:t>
            </a:r>
            <a:r>
              <a:rPr lang="en-US" sz="1100">
                <a:latin typeface="Heebo" pitchFamily="2" charset="-79"/>
                <a:ea typeface="Tahoma"/>
                <a:cs typeface="Heebo" pitchFamily="2" charset="-79"/>
              </a:rPr>
              <a:t>N=19</a:t>
            </a:r>
            <a:r>
              <a:rPr lang="he-IL" sz="1100">
                <a:latin typeface="Heebo" pitchFamily="2" charset="-79"/>
                <a:ea typeface="Tahoma"/>
                <a:cs typeface="Heebo" pitchFamily="2" charset="-79"/>
              </a:rPr>
              <a:t>) הופץ לכל המשתתפים לפני שהחלה הסדנה</a:t>
            </a:r>
          </a:p>
          <a:p>
            <a:pPr marL="285750" lvl="0" indent="-285750" fontAlgn="base">
              <a:spcBef>
                <a:spcPts val="800"/>
              </a:spcBef>
              <a:buClr>
                <a:srgbClr val="358B8F"/>
              </a:buClr>
              <a:buSzPct val="150000"/>
              <a:buFont typeface="Arial" panose="020B0604020202020204" pitchFamily="34" charset="0"/>
              <a:buChar char="•"/>
            </a:pPr>
            <a:r>
              <a:rPr lang="he-IL" sz="1100">
                <a:latin typeface="Heebo" pitchFamily="2" charset="-79"/>
                <a:ea typeface="Tahoma"/>
                <a:cs typeface="Heebo" pitchFamily="2" charset="-79"/>
              </a:rPr>
              <a:t>סקר סיום (</a:t>
            </a:r>
            <a:r>
              <a:rPr lang="en-US" sz="1100">
                <a:latin typeface="Heebo" pitchFamily="2" charset="-79"/>
                <a:ea typeface="Tahoma"/>
                <a:cs typeface="Heebo" pitchFamily="2" charset="-79"/>
              </a:rPr>
              <a:t>N=24</a:t>
            </a:r>
            <a:r>
              <a:rPr lang="he-IL" sz="1100">
                <a:latin typeface="Heebo" pitchFamily="2" charset="-79"/>
                <a:ea typeface="Tahoma"/>
                <a:cs typeface="Heebo" pitchFamily="2" charset="-79"/>
              </a:rPr>
              <a:t>) הופץ בתום הסדנה או כמה ימים לאחר המפגש</a:t>
            </a:r>
          </a:p>
          <a:p>
            <a:pPr marL="285750" lvl="0" indent="-285750" fontAlgn="base">
              <a:spcBef>
                <a:spcPts val="800"/>
              </a:spcBef>
              <a:buClr>
                <a:srgbClr val="358B8F"/>
              </a:buClr>
              <a:buSzPct val="150000"/>
              <a:buFont typeface="Arial" panose="020B0604020202020204" pitchFamily="34" charset="0"/>
              <a:buChar char="•"/>
            </a:pPr>
            <a:r>
              <a:rPr lang="he-IL" sz="1100">
                <a:latin typeface="Heebo" pitchFamily="2" charset="-79"/>
                <a:ea typeface="Tahoma"/>
                <a:cs typeface="Heebo" pitchFamily="2" charset="-79"/>
              </a:rPr>
              <a:t>סקר מעקב (</a:t>
            </a:r>
            <a:r>
              <a:rPr lang="en-US" sz="1100">
                <a:latin typeface="Heebo" pitchFamily="2" charset="-79"/>
                <a:ea typeface="Tahoma"/>
                <a:cs typeface="Heebo" pitchFamily="2" charset="-79"/>
              </a:rPr>
              <a:t>N=9</a:t>
            </a:r>
            <a:r>
              <a:rPr lang="he-IL" sz="1100">
                <a:latin typeface="Heebo" pitchFamily="2" charset="-79"/>
                <a:ea typeface="Tahoma"/>
                <a:cs typeface="Heebo" pitchFamily="2" charset="-79"/>
              </a:rPr>
              <a:t>) הופץ כחודש וחצי לאחר קבלת התוצר הסופי</a:t>
            </a:r>
          </a:p>
        </p:txBody>
      </p:sp>
      <p:sp>
        <p:nvSpPr>
          <p:cNvPr id="2" name="Rounded Rectangle 18">
            <a:extLst>
              <a:ext uri="{FF2B5EF4-FFF2-40B4-BE49-F238E27FC236}">
                <a16:creationId xmlns:a16="http://schemas.microsoft.com/office/drawing/2014/main" id="{C2C3AC7F-1086-CCEF-E950-D98D54117F78}"/>
              </a:ext>
            </a:extLst>
          </p:cNvPr>
          <p:cNvSpPr/>
          <p:nvPr/>
        </p:nvSpPr>
        <p:spPr>
          <a:xfrm>
            <a:off x="5978253" y="5658424"/>
            <a:ext cx="5530891" cy="753357"/>
          </a:xfrm>
          <a:prstGeom prst="roundRect">
            <a:avLst>
              <a:gd name="adj" fmla="val 101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TextBox 3">
            <a:extLst>
              <a:ext uri="{FF2B5EF4-FFF2-40B4-BE49-F238E27FC236}">
                <a16:creationId xmlns:a16="http://schemas.microsoft.com/office/drawing/2014/main" id="{E503F27C-CC54-1EE5-83EE-24EC20B0D308}"/>
              </a:ext>
            </a:extLst>
          </p:cNvPr>
          <p:cNvSpPr txBox="1"/>
          <p:nvPr/>
        </p:nvSpPr>
        <p:spPr>
          <a:xfrm>
            <a:off x="7620900" y="5865825"/>
            <a:ext cx="3751118" cy="338554"/>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he-IL" sz="1600" b="1" kern="1200">
                <a:solidFill>
                  <a:srgbClr val="40A8AD"/>
                </a:solidFill>
                <a:latin typeface="Heebo" pitchFamily="2" charset="-79"/>
                <a:ea typeface="Tahoma" panose="020B0604030504040204" pitchFamily="34" charset="0"/>
                <a:cs typeface="Heebo" pitchFamily="2" charset="-79"/>
              </a:rPr>
              <a:t>ניתוח תוכן של 13 מהשירים שנכתבו</a:t>
            </a:r>
          </a:p>
        </p:txBody>
      </p:sp>
    </p:spTree>
    <p:extLst>
      <p:ext uri="{BB962C8B-B14F-4D97-AF65-F5344CB8AC3E}">
        <p14:creationId xmlns:p14="http://schemas.microsoft.com/office/powerpoint/2010/main" val="195266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ounded Rectangle 144">
            <a:extLst>
              <a:ext uri="{FF2B5EF4-FFF2-40B4-BE49-F238E27FC236}">
                <a16:creationId xmlns:a16="http://schemas.microsoft.com/office/drawing/2014/main" id="{1484529C-9A78-F42A-8BF7-6D6B3F006CA3}"/>
              </a:ext>
            </a:extLst>
          </p:cNvPr>
          <p:cNvSpPr/>
          <p:nvPr/>
        </p:nvSpPr>
        <p:spPr>
          <a:xfrm>
            <a:off x="206494" y="914662"/>
            <a:ext cx="3565302" cy="2926754"/>
          </a:xfrm>
          <a:prstGeom prst="roundRect">
            <a:avLst>
              <a:gd name="adj" fmla="val 5062"/>
            </a:avLst>
          </a:prstGeom>
          <a:solidFill>
            <a:schemeClr val="bg1">
              <a:lumMod val="95000"/>
              <a:alpha val="3877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2" name="Rounded Rectangle 141">
            <a:extLst>
              <a:ext uri="{FF2B5EF4-FFF2-40B4-BE49-F238E27FC236}">
                <a16:creationId xmlns:a16="http://schemas.microsoft.com/office/drawing/2014/main" id="{4ED7C782-723A-11BF-DF70-EF4DE547924B}"/>
              </a:ext>
            </a:extLst>
          </p:cNvPr>
          <p:cNvSpPr/>
          <p:nvPr/>
        </p:nvSpPr>
        <p:spPr>
          <a:xfrm>
            <a:off x="3880423" y="911692"/>
            <a:ext cx="4436978" cy="3691724"/>
          </a:xfrm>
          <a:prstGeom prst="roundRect">
            <a:avLst>
              <a:gd name="adj" fmla="val 3293"/>
            </a:avLst>
          </a:prstGeom>
          <a:solidFill>
            <a:schemeClr val="bg1">
              <a:lumMod val="95000"/>
              <a:alpha val="3877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 name="Rectangle 3">
            <a:extLst>
              <a:ext uri="{FF2B5EF4-FFF2-40B4-BE49-F238E27FC236}">
                <a16:creationId xmlns:a16="http://schemas.microsoft.com/office/drawing/2014/main" id="{2A8BA6B9-E37F-4647-4432-A62D5AB27058}"/>
              </a:ext>
            </a:extLst>
          </p:cNvPr>
          <p:cNvSpPr/>
          <p:nvPr/>
        </p:nvSpPr>
        <p:spPr>
          <a:xfrm>
            <a:off x="8440816" y="0"/>
            <a:ext cx="3751183" cy="6858000"/>
          </a:xfrm>
          <a:prstGeom prst="rect">
            <a:avLst/>
          </a:prstGeom>
          <a:solidFill>
            <a:srgbClr val="40A8AD">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7AD14276-3548-E911-5E99-64256A3887F6}"/>
              </a:ext>
            </a:extLst>
          </p:cNvPr>
          <p:cNvSpPr txBox="1"/>
          <p:nvPr/>
        </p:nvSpPr>
        <p:spPr>
          <a:xfrm>
            <a:off x="-856965" y="213101"/>
            <a:ext cx="9165977" cy="523220"/>
          </a:xfrm>
          <a:prstGeom prst="rect">
            <a:avLst/>
          </a:prstGeom>
          <a:noFill/>
        </p:spPr>
        <p:txBody>
          <a:bodyPr wrap="square" lIns="91440" tIns="45720" rIns="91440" bIns="45720" rtlCol="0" anchor="t">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latin typeface="Heebo"/>
                <a:ea typeface="Tahoma"/>
                <a:cs typeface="Heebo"/>
              </a:rPr>
              <a:t>מודל הפעילות ומאפייני המשתתפים </a:t>
            </a:r>
            <a:r>
              <a:rPr lang="he-IL" sz="1400">
                <a:solidFill>
                  <a:srgbClr val="40A8AD"/>
                </a:solidFill>
                <a:latin typeface="Heebo"/>
                <a:ea typeface="Tahoma"/>
                <a:cs typeface="Heebo"/>
              </a:rPr>
              <a:t>(לפי תשובותיהם בסקרים)</a:t>
            </a:r>
            <a:endParaRPr lang="he-IL">
              <a:solidFill>
                <a:srgbClr val="40A8AD"/>
              </a:solidFill>
            </a:endParaRP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336297" cy="365125"/>
          </a:xfrm>
        </p:spPr>
        <p:txBody>
          <a:bodyPr/>
          <a:lstStyle/>
          <a:p>
            <a:fld id="{199E282D-D310-42D8-B8FF-78ED45A44D81}" type="slidenum">
              <a:rPr lang="he-IL" smtClean="0">
                <a:latin typeface="Heebo" pitchFamily="2" charset="-79"/>
                <a:cs typeface="Heebo" pitchFamily="2" charset="-79"/>
              </a:rPr>
              <a:t>6</a:t>
            </a:fld>
            <a:endParaRPr lang="he-IL">
              <a:latin typeface="Heebo" pitchFamily="2" charset="-79"/>
              <a:cs typeface="Heebo" pitchFamily="2" charset="-79"/>
            </a:endParaRPr>
          </a:p>
        </p:txBody>
      </p:sp>
      <p:sp>
        <p:nvSpPr>
          <p:cNvPr id="3" name="TextBox 2">
            <a:extLst>
              <a:ext uri="{FF2B5EF4-FFF2-40B4-BE49-F238E27FC236}">
                <a16:creationId xmlns:a16="http://schemas.microsoft.com/office/drawing/2014/main" id="{F8965EC4-6DBA-2387-D486-191951D04419}"/>
              </a:ext>
            </a:extLst>
          </p:cNvPr>
          <p:cNvSpPr txBox="1"/>
          <p:nvPr/>
        </p:nvSpPr>
        <p:spPr>
          <a:xfrm>
            <a:off x="8851900" y="6310148"/>
            <a:ext cx="3181996" cy="369332"/>
          </a:xfrm>
          <a:prstGeom prst="rect">
            <a:avLst/>
          </a:prstGeom>
          <a:noFill/>
        </p:spPr>
        <p:txBody>
          <a:bodyPr wrap="square" rtlCol="1">
            <a:spAutoFit/>
          </a:bodyPr>
          <a:lstStyle/>
          <a:p>
            <a:pPr algn="r" rtl="1"/>
            <a:r>
              <a:rPr lang="he-IL" sz="900">
                <a:latin typeface="Heebo" pitchFamily="2" charset="-79"/>
                <a:ea typeface="Tahoma" panose="020B0604030504040204" pitchFamily="34" charset="0"/>
                <a:cs typeface="Heebo" pitchFamily="2" charset="-79"/>
              </a:rPr>
              <a:t>*עבור אחת המשפחות חסרים נתוני גיל התינוק ואחים נוספים</a:t>
            </a:r>
          </a:p>
          <a:p>
            <a:pPr algn="r" rtl="1"/>
            <a:r>
              <a:rPr lang="he-IL" sz="900">
                <a:latin typeface="Heebo" pitchFamily="2" charset="-79"/>
                <a:ea typeface="Tahoma" panose="020B0604030504040204" pitchFamily="34" charset="0"/>
                <a:cs typeface="Heebo" pitchFamily="2" charset="-79"/>
              </a:rPr>
              <a:t>**המידע נמסר ע"י צוות אורבן95 תל אביב-יפו</a:t>
            </a:r>
          </a:p>
        </p:txBody>
      </p:sp>
      <p:graphicFrame>
        <p:nvGraphicFramePr>
          <p:cNvPr id="8" name="Chart 7">
            <a:extLst>
              <a:ext uri="{FF2B5EF4-FFF2-40B4-BE49-F238E27FC236}">
                <a16:creationId xmlns:a16="http://schemas.microsoft.com/office/drawing/2014/main" id="{6B779D00-E5E5-BAD0-2BD2-B2F200836FEA}"/>
              </a:ext>
            </a:extLst>
          </p:cNvPr>
          <p:cNvGraphicFramePr>
            <a:graphicFrameLocks/>
          </p:cNvGraphicFramePr>
          <p:nvPr>
            <p:extLst>
              <p:ext uri="{D42A27DB-BD31-4B8C-83A1-F6EECF244321}">
                <p14:modId xmlns:p14="http://schemas.microsoft.com/office/powerpoint/2010/main" val="3955511189"/>
              </p:ext>
            </p:extLst>
          </p:nvPr>
        </p:nvGraphicFramePr>
        <p:xfrm>
          <a:off x="386386" y="1208903"/>
          <a:ext cx="3396134" cy="261752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CDD79DB0-455F-5F6B-B28B-B6485F9013E2}"/>
              </a:ext>
            </a:extLst>
          </p:cNvPr>
          <p:cNvSpPr txBox="1"/>
          <p:nvPr/>
        </p:nvSpPr>
        <p:spPr>
          <a:xfrm>
            <a:off x="8541155" y="478101"/>
            <a:ext cx="3492742" cy="5849678"/>
          </a:xfrm>
          <a:prstGeom prst="rect">
            <a:avLst/>
          </a:prstGeom>
          <a:noFill/>
        </p:spPr>
        <p:txBody>
          <a:bodyPr wrap="square">
            <a:spAutoFit/>
          </a:bodyPr>
          <a:lstStyle/>
          <a:p>
            <a:pPr marR="0" lvl="0" algn="r" defTabSz="914400" rtl="1" eaLnBrk="1" fontAlgn="base" latinLnBrk="0" hangingPunct="1">
              <a:lnSpc>
                <a:spcPct val="150000"/>
              </a:lnSpc>
              <a:spcBef>
                <a:spcPts val="800"/>
              </a:spcBef>
              <a:spcAft>
                <a:spcPts val="0"/>
              </a:spcAft>
              <a:buClr>
                <a:srgbClr val="358B8F"/>
              </a:buClr>
              <a:buSzPct val="150000"/>
              <a:tabLst/>
              <a:defRPr/>
            </a:pPr>
            <a:r>
              <a:rPr kumimoji="0" lang="he-IL" sz="1400" b="1" i="0" u="none" strike="noStrike" kern="1200" cap="none" spc="0" normalizeH="0" baseline="0" noProof="0">
                <a:ln>
                  <a:noFill/>
                </a:ln>
                <a:solidFill>
                  <a:prstClr val="black"/>
                </a:solidFill>
                <a:effectLst/>
                <a:uLnTx/>
                <a:uFillTx/>
                <a:latin typeface="Heebo" pitchFamily="2" charset="-79"/>
                <a:ea typeface="Tahoma"/>
                <a:cs typeface="Heebo" pitchFamily="2" charset="-79"/>
              </a:rPr>
              <a:t>מודל הפעילות** התבסס על מפגש קבוצתי של 5 זוגות הורים ו-5 יוצרים</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 שכלל היכרות, שיח על התרומה הייחודית של שירה ומוזיקה לתא המשפחתי והחיבור האישי של המשתתפים למוזיקה (כילדים וכהורים). </a:t>
            </a:r>
            <a:endParaRPr lang="he-IL" sz="1100">
              <a:solidFill>
                <a:prstClr val="black"/>
              </a:solidFill>
              <a:latin typeface="Heebo" pitchFamily="2" charset="-79"/>
              <a:ea typeface="Tahoma"/>
              <a:cs typeface="Heebo" pitchFamily="2" charset="-79"/>
            </a:endParaRPr>
          </a:p>
          <a:p>
            <a:pPr marR="0" lvl="0" algn="r" defTabSz="914400" rtl="1" eaLnBrk="1" fontAlgn="base" latinLnBrk="0" hangingPunct="1">
              <a:lnSpc>
                <a:spcPct val="150000"/>
              </a:lnSpc>
              <a:spcBef>
                <a:spcPts val="800"/>
              </a:spcBef>
              <a:spcAft>
                <a:spcPts val="0"/>
              </a:spcAft>
              <a:buClr>
                <a:srgbClr val="358B8F"/>
              </a:buClr>
              <a:buSzPct val="150000"/>
              <a:tabLst/>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במהלך הסדנה הוצמד לכל זוג הורים מוזיקאי או מוזיקאית, ויחד עבדו על יצירת השיר - מכתיבת המילים, דרך פיתוח הלחן ועד להקלטתו. </a:t>
            </a:r>
            <a:br>
              <a:rPr kumimoji="0" lang="en-US"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b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תהליך הכתיבה התבסס על תוצרי משימת כתיבה מקדימה שקיבלו ההורים: לחשוב על התינוק או התינוקת שלהם, ולנסח כמה משפטים שמאפיינים אותם וכן משאלת לב או איחול עבורם. </a:t>
            </a:r>
            <a:br>
              <a:rPr kumimoji="0" lang="en-US"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b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בהובלת המוזיקאים ובשיתוף ההורים, הולחנה המנגינה לשיר, בהתאמה לאופי המשפחתי וייחודיות המילים. בסיום המפגש הקליטו את התוצר - שיר ערש אישי מולחן. </a:t>
            </a:r>
          </a:p>
          <a:p>
            <a:pPr marR="0" lvl="0" algn="r" defTabSz="914400" rtl="1" eaLnBrk="1" fontAlgn="base" latinLnBrk="0" hangingPunct="1">
              <a:lnSpc>
                <a:spcPct val="150000"/>
              </a:lnSpc>
              <a:spcBef>
                <a:spcPts val="800"/>
              </a:spcBef>
              <a:spcAft>
                <a:spcPts val="0"/>
              </a:spcAft>
              <a:buClr>
                <a:srgbClr val="358B8F"/>
              </a:buClr>
              <a:buSzPct val="150000"/>
              <a:tabLst/>
              <a:defRPr/>
            </a:pPr>
            <a:endPar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endParaRPr>
          </a:p>
          <a:p>
            <a:pPr marR="0" lvl="0" algn="r" defTabSz="914400" rtl="1" eaLnBrk="1" fontAlgn="base" latinLnBrk="0" hangingPunct="1">
              <a:lnSpc>
                <a:spcPct val="150000"/>
              </a:lnSpc>
              <a:spcBef>
                <a:spcPts val="800"/>
              </a:spcBef>
              <a:spcAft>
                <a:spcPts val="0"/>
              </a:spcAft>
              <a:buClr>
                <a:srgbClr val="358B8F"/>
              </a:buClr>
              <a:buSzPct val="150000"/>
              <a:tabLst/>
              <a:defRPr/>
            </a:pP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בסיום התהליך, ההורים קיבלו איגרת מסכמת עם הצעות כיצד ניתן להמשיך ולהשתמש בשיר שיצרו</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 ניתן דגש על חיזוק קשר הורה-ילד, יצירת קשר עין, ושירה בהזדמנויות שונות: לקראת השינה, בשעת אמבטיה או משחק, יחד עם המשפחה, ובפעולות יומיומיות כמו נסיעה באוטו, כביסה וטיול.</a:t>
            </a:r>
          </a:p>
        </p:txBody>
      </p:sp>
      <p:sp>
        <p:nvSpPr>
          <p:cNvPr id="93" name="TextBox 92">
            <a:extLst>
              <a:ext uri="{FF2B5EF4-FFF2-40B4-BE49-F238E27FC236}">
                <a16:creationId xmlns:a16="http://schemas.microsoft.com/office/drawing/2014/main" id="{909E41E1-B58F-F0A1-548E-8C5ACF6DBF95}"/>
              </a:ext>
            </a:extLst>
          </p:cNvPr>
          <p:cNvSpPr txBox="1"/>
          <p:nvPr/>
        </p:nvSpPr>
        <p:spPr>
          <a:xfrm>
            <a:off x="159823" y="989504"/>
            <a:ext cx="3651200" cy="738664"/>
          </a:xfrm>
          <a:prstGeom prst="rect">
            <a:avLst/>
          </a:prstGeom>
          <a:noFill/>
        </p:spPr>
        <p:txBody>
          <a:bodyPr wrap="square">
            <a:spAutoFit/>
          </a:bodyPr>
          <a:lstStyle>
            <a:defPPr>
              <a:defRPr lang="he-IL"/>
            </a:defPPr>
            <a:lvl1pPr algn="ctr">
              <a:defRPr sz="1400" b="1" i="0" u="none" strike="noStrike" baseline="0">
                <a:solidFill>
                  <a:sysClr val="windowText" lastClr="000000">
                    <a:lumMod val="65000"/>
                    <a:lumOff val="35000"/>
                  </a:sysClr>
                </a:solidFill>
                <a:latin typeface="Heebo" pitchFamily="2" charset="-79"/>
                <a:ea typeface="Heebo" pitchFamily="2" charset="-79"/>
                <a:cs typeface="Heebo" pitchFamily="2" charset="-79"/>
              </a:defRPr>
            </a:lvl1pPr>
          </a:lstStyle>
          <a:p>
            <a:r>
              <a:rPr lang="he-IL">
                <a:solidFill>
                  <a:schemeClr val="tx1"/>
                </a:solidFill>
              </a:rPr>
              <a:t>נתוני השבה לסקרים</a:t>
            </a:r>
          </a:p>
          <a:p>
            <a:r>
              <a:rPr lang="he-IL" b="0">
                <a:solidFill>
                  <a:schemeClr val="tx1"/>
                </a:solidFill>
              </a:rPr>
              <a:t>מספר משיבים לכל סקר מסוגי הקבוצות השונים</a:t>
            </a:r>
            <a:endParaRPr lang="en-US" b="0">
              <a:solidFill>
                <a:schemeClr val="tx1"/>
              </a:solidFill>
            </a:endParaRPr>
          </a:p>
        </p:txBody>
      </p:sp>
      <p:sp>
        <p:nvSpPr>
          <p:cNvPr id="5" name="מלבן 4"/>
          <p:cNvSpPr/>
          <p:nvPr/>
        </p:nvSpPr>
        <p:spPr>
          <a:xfrm>
            <a:off x="5885980" y="1659877"/>
            <a:ext cx="2566140" cy="388568"/>
          </a:xfrm>
          <a:prstGeom prst="rect">
            <a:avLst/>
          </a:prstGeom>
          <a:noFill/>
        </p:spPr>
        <p:txBody>
          <a:bodyPr wrap="square" lIns="91440" tIns="45720" rIns="91440" bIns="45720" anchor="t">
            <a:spAutoFit/>
          </a:bodyPr>
          <a:lstStyle/>
          <a:p>
            <a:pPr lvl="1" fontAlgn="base">
              <a:lnSpc>
                <a:spcPct val="150000"/>
              </a:lnSpc>
              <a:spcBef>
                <a:spcPts val="800"/>
              </a:spcBef>
              <a:buClr>
                <a:srgbClr val="358B8F"/>
              </a:buClr>
              <a:buSzPct val="150000"/>
            </a:pPr>
            <a:r>
              <a:rPr lang="he-IL" sz="1400" b="1">
                <a:latin typeface="Heebo" pitchFamily="2" charset="-79"/>
                <a:ea typeface="Tahoma"/>
                <a:cs typeface="Heebo" pitchFamily="2" charset="-79"/>
              </a:rPr>
              <a:t>14</a:t>
            </a:r>
            <a:r>
              <a:rPr lang="he-IL" sz="1100">
                <a:latin typeface="Heebo" pitchFamily="2" charset="-79"/>
                <a:ea typeface="Tahoma"/>
                <a:cs typeface="Heebo" pitchFamily="2" charset="-79"/>
              </a:rPr>
              <a:t> אימהות</a:t>
            </a:r>
          </a:p>
        </p:txBody>
      </p:sp>
      <p:sp>
        <p:nvSpPr>
          <p:cNvPr id="90" name="TextBox 89">
            <a:extLst>
              <a:ext uri="{FF2B5EF4-FFF2-40B4-BE49-F238E27FC236}">
                <a16:creationId xmlns:a16="http://schemas.microsoft.com/office/drawing/2014/main" id="{0D68E7C0-59DF-133E-4682-7AD76C7F170A}"/>
              </a:ext>
            </a:extLst>
          </p:cNvPr>
          <p:cNvSpPr txBox="1"/>
          <p:nvPr/>
        </p:nvSpPr>
        <p:spPr>
          <a:xfrm>
            <a:off x="4588380" y="974052"/>
            <a:ext cx="2954093" cy="369332"/>
          </a:xfrm>
          <a:prstGeom prst="rect">
            <a:avLst/>
          </a:prstGeom>
          <a:noFill/>
        </p:spPr>
        <p:txBody>
          <a:bodyPr wrap="square">
            <a:spAutoFit/>
          </a:bodyPr>
          <a:lstStyle>
            <a:defPPr>
              <a:defRPr lang="he-IL"/>
            </a:defPPr>
            <a:lvl1pPr algn="ctr">
              <a:defRPr sz="1400" b="1" i="0" u="none" strike="noStrike" baseline="0">
                <a:solidFill>
                  <a:sysClr val="windowText" lastClr="000000">
                    <a:lumMod val="65000"/>
                    <a:lumOff val="35000"/>
                  </a:sysClr>
                </a:solidFill>
                <a:latin typeface="Heebo" pitchFamily="2" charset="-79"/>
                <a:ea typeface="Heebo" pitchFamily="2" charset="-79"/>
                <a:cs typeface="Heebo" pitchFamily="2" charset="-79"/>
              </a:defRPr>
            </a:lvl1pPr>
          </a:lstStyle>
          <a:p>
            <a:pPr algn="r"/>
            <a:r>
              <a:rPr lang="he-IL">
                <a:solidFill>
                  <a:schemeClr val="tx1"/>
                </a:solidFill>
              </a:rPr>
              <a:t>בתוכנית השתתפו </a:t>
            </a:r>
            <a:r>
              <a:rPr lang="he-IL" sz="1800">
                <a:solidFill>
                  <a:schemeClr val="tx1"/>
                </a:solidFill>
              </a:rPr>
              <a:t>14</a:t>
            </a:r>
            <a:r>
              <a:rPr lang="he-IL">
                <a:solidFill>
                  <a:schemeClr val="tx1"/>
                </a:solidFill>
              </a:rPr>
              <a:t> משפחות</a:t>
            </a:r>
          </a:p>
        </p:txBody>
      </p:sp>
      <p:pic>
        <p:nvPicPr>
          <p:cNvPr id="100" name="Graphic 99">
            <a:extLst>
              <a:ext uri="{FF2B5EF4-FFF2-40B4-BE49-F238E27FC236}">
                <a16:creationId xmlns:a16="http://schemas.microsoft.com/office/drawing/2014/main" id="{E0631A73-B4A0-5696-DA38-2FD347E119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6228" y="1406823"/>
            <a:ext cx="326488" cy="326488"/>
          </a:xfrm>
          <a:prstGeom prst="rect">
            <a:avLst/>
          </a:prstGeom>
        </p:spPr>
      </p:pic>
      <p:pic>
        <p:nvPicPr>
          <p:cNvPr id="102" name="Graphic 101">
            <a:extLst>
              <a:ext uri="{FF2B5EF4-FFF2-40B4-BE49-F238E27FC236}">
                <a16:creationId xmlns:a16="http://schemas.microsoft.com/office/drawing/2014/main" id="{78F3FB45-DDF7-A42E-7935-1F01F5EDAD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1878" y="1406823"/>
            <a:ext cx="326488" cy="326488"/>
          </a:xfrm>
          <a:prstGeom prst="rect">
            <a:avLst/>
          </a:prstGeom>
        </p:spPr>
      </p:pic>
      <p:pic>
        <p:nvPicPr>
          <p:cNvPr id="104" name="Graphic 103">
            <a:extLst>
              <a:ext uri="{FF2B5EF4-FFF2-40B4-BE49-F238E27FC236}">
                <a16:creationId xmlns:a16="http://schemas.microsoft.com/office/drawing/2014/main" id="{8D70DF1D-7072-CDCB-E22E-F84A87A623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36752" y="1406823"/>
            <a:ext cx="326488" cy="326488"/>
          </a:xfrm>
          <a:prstGeom prst="rect">
            <a:avLst/>
          </a:prstGeom>
        </p:spPr>
      </p:pic>
      <p:sp>
        <p:nvSpPr>
          <p:cNvPr id="107" name="מלבן 4">
            <a:extLst>
              <a:ext uri="{FF2B5EF4-FFF2-40B4-BE49-F238E27FC236}">
                <a16:creationId xmlns:a16="http://schemas.microsoft.com/office/drawing/2014/main" id="{7FB8C6CD-86B8-3EA4-DEEF-8BFCD30FBE32}"/>
              </a:ext>
            </a:extLst>
          </p:cNvPr>
          <p:cNvSpPr/>
          <p:nvPr/>
        </p:nvSpPr>
        <p:spPr>
          <a:xfrm>
            <a:off x="4962007" y="3742889"/>
            <a:ext cx="1939442" cy="646331"/>
          </a:xfrm>
          <a:prstGeom prst="rect">
            <a:avLst/>
          </a:prstGeom>
          <a:noFill/>
        </p:spPr>
        <p:txBody>
          <a:bodyPr wrap="square" lIns="91440" tIns="45720" rIns="91440" bIns="45720" anchor="t">
            <a:spAutoFit/>
          </a:bodyPr>
          <a:lstStyle/>
          <a:p>
            <a:pPr lvl="1" rtl="0" fontAlgn="base">
              <a:spcBef>
                <a:spcPts val="800"/>
              </a:spcBef>
              <a:buClr>
                <a:srgbClr val="358B8F"/>
              </a:buClr>
              <a:buSzPct val="150000"/>
            </a:pPr>
            <a:r>
              <a:rPr lang="he-IL" sz="1100">
                <a:latin typeface="Heebo" pitchFamily="2" charset="-79"/>
                <a:ea typeface="Tahoma"/>
                <a:cs typeface="Heebo" pitchFamily="2" charset="-79"/>
              </a:rPr>
              <a:t>אצל</a:t>
            </a:r>
            <a:r>
              <a:rPr lang="he-IL" sz="1400" b="1">
                <a:latin typeface="Heebo" pitchFamily="2" charset="-79"/>
                <a:ea typeface="Tahoma"/>
                <a:cs typeface="Heebo" pitchFamily="2" charset="-79"/>
              </a:rPr>
              <a:t> 9 משפחות</a:t>
            </a:r>
            <a:r>
              <a:rPr lang="he-IL" sz="1100">
                <a:latin typeface="Heebo" pitchFamily="2" charset="-79"/>
                <a:ea typeface="Tahoma"/>
                <a:cs typeface="Heebo" pitchFamily="2" charset="-79"/>
              </a:rPr>
              <a:t>* מדובר בהורות ראשונה, ללא ילדים נוספים</a:t>
            </a:r>
          </a:p>
        </p:txBody>
      </p:sp>
      <p:sp>
        <p:nvSpPr>
          <p:cNvPr id="108" name="מלבן 4">
            <a:extLst>
              <a:ext uri="{FF2B5EF4-FFF2-40B4-BE49-F238E27FC236}">
                <a16:creationId xmlns:a16="http://schemas.microsoft.com/office/drawing/2014/main" id="{6CE5DC7E-C2DD-6CF7-71D3-8F43BF47D6E6}"/>
              </a:ext>
            </a:extLst>
          </p:cNvPr>
          <p:cNvSpPr/>
          <p:nvPr/>
        </p:nvSpPr>
        <p:spPr>
          <a:xfrm>
            <a:off x="4339449" y="2552640"/>
            <a:ext cx="1341532" cy="477054"/>
          </a:xfrm>
          <a:prstGeom prst="rect">
            <a:avLst/>
          </a:prstGeom>
          <a:noFill/>
        </p:spPr>
        <p:txBody>
          <a:bodyPr wrap="square" lIns="91440" tIns="45720" rIns="91440" bIns="45720" anchor="t">
            <a:spAutoFit/>
          </a:bodyPr>
          <a:lstStyle/>
          <a:p>
            <a:pPr marL="4763" lvl="1" fontAlgn="base">
              <a:spcBef>
                <a:spcPts val="800"/>
              </a:spcBef>
              <a:buClr>
                <a:srgbClr val="358B8F"/>
              </a:buClr>
              <a:buSzPct val="150000"/>
            </a:pPr>
            <a:r>
              <a:rPr lang="he-IL" sz="1400" b="1">
                <a:latin typeface="Heebo" pitchFamily="2" charset="-79"/>
                <a:ea typeface="Tahoma"/>
                <a:cs typeface="Heebo" pitchFamily="2" charset="-79"/>
              </a:rPr>
              <a:t>16</a:t>
            </a:r>
            <a:r>
              <a:rPr lang="he-IL" sz="1100">
                <a:latin typeface="Heebo" pitchFamily="2" charset="-79"/>
                <a:ea typeface="Tahoma"/>
                <a:cs typeface="Heebo" pitchFamily="2" charset="-79"/>
              </a:rPr>
              <a:t> תינוקות (2 זוגות תאומים/צמודים)</a:t>
            </a:r>
          </a:p>
        </p:txBody>
      </p:sp>
      <p:sp>
        <p:nvSpPr>
          <p:cNvPr id="109" name="מלבן 4">
            <a:extLst>
              <a:ext uri="{FF2B5EF4-FFF2-40B4-BE49-F238E27FC236}">
                <a16:creationId xmlns:a16="http://schemas.microsoft.com/office/drawing/2014/main" id="{891EF64F-C3F3-8409-91B4-49A5A20F305C}"/>
              </a:ext>
            </a:extLst>
          </p:cNvPr>
          <p:cNvSpPr/>
          <p:nvPr/>
        </p:nvSpPr>
        <p:spPr>
          <a:xfrm>
            <a:off x="5704327" y="2552640"/>
            <a:ext cx="1197122" cy="692497"/>
          </a:xfrm>
          <a:prstGeom prst="rect">
            <a:avLst/>
          </a:prstGeom>
          <a:noFill/>
        </p:spPr>
        <p:txBody>
          <a:bodyPr wrap="square" lIns="91440" tIns="45720" rIns="91440" bIns="45720" anchor="t">
            <a:spAutoFit/>
          </a:bodyPr>
          <a:lstStyle/>
          <a:p>
            <a:pPr marL="4763" lvl="1" fontAlgn="base">
              <a:spcBef>
                <a:spcPts val="800"/>
              </a:spcBef>
              <a:buClr>
                <a:srgbClr val="358B8F"/>
              </a:buClr>
              <a:buSzPct val="150000"/>
            </a:pPr>
            <a:r>
              <a:rPr lang="he-IL" sz="1100">
                <a:latin typeface="Heebo" pitchFamily="2" charset="-79"/>
                <a:ea typeface="Tahoma"/>
                <a:cs typeface="Heebo" pitchFamily="2" charset="-79"/>
              </a:rPr>
              <a:t>כל ההורים </a:t>
            </a:r>
            <a:r>
              <a:rPr lang="he-IL" sz="1400" b="1">
                <a:latin typeface="Heebo" pitchFamily="2" charset="-79"/>
                <a:ea typeface="Tahoma"/>
                <a:cs typeface="Heebo" pitchFamily="2" charset="-79"/>
              </a:rPr>
              <a:t>בשנות ה – 40-30 </a:t>
            </a:r>
            <a:r>
              <a:rPr lang="he-IL" sz="1100">
                <a:latin typeface="Heebo" pitchFamily="2" charset="-79"/>
                <a:ea typeface="Tahoma"/>
                <a:cs typeface="Heebo" pitchFamily="2" charset="-79"/>
              </a:rPr>
              <a:t>לחייהם</a:t>
            </a:r>
          </a:p>
        </p:txBody>
      </p:sp>
      <p:sp>
        <p:nvSpPr>
          <p:cNvPr id="114" name="מלבן 4">
            <a:extLst>
              <a:ext uri="{FF2B5EF4-FFF2-40B4-BE49-F238E27FC236}">
                <a16:creationId xmlns:a16="http://schemas.microsoft.com/office/drawing/2014/main" id="{5189AED0-5FC2-12FA-F0D0-1C9321FD7BCD}"/>
              </a:ext>
            </a:extLst>
          </p:cNvPr>
          <p:cNvSpPr/>
          <p:nvPr/>
        </p:nvSpPr>
        <p:spPr>
          <a:xfrm>
            <a:off x="5704326" y="1643882"/>
            <a:ext cx="1197123" cy="388568"/>
          </a:xfrm>
          <a:prstGeom prst="rect">
            <a:avLst/>
          </a:prstGeom>
          <a:noFill/>
        </p:spPr>
        <p:txBody>
          <a:bodyPr wrap="square" lIns="91440" tIns="45720" rIns="91440" bIns="45720" anchor="t">
            <a:spAutoFit/>
          </a:bodyPr>
          <a:lstStyle/>
          <a:p>
            <a:pPr marL="14288" lvl="1" fontAlgn="base">
              <a:lnSpc>
                <a:spcPct val="150000"/>
              </a:lnSpc>
              <a:spcBef>
                <a:spcPts val="800"/>
              </a:spcBef>
              <a:buClr>
                <a:srgbClr val="358B8F"/>
              </a:buClr>
              <a:buSzPct val="150000"/>
            </a:pPr>
            <a:r>
              <a:rPr lang="he-IL" sz="1400" b="1">
                <a:latin typeface="Heebo" pitchFamily="2" charset="-79"/>
                <a:ea typeface="Tahoma"/>
                <a:cs typeface="Heebo" pitchFamily="2" charset="-79"/>
              </a:rPr>
              <a:t>14</a:t>
            </a:r>
            <a:r>
              <a:rPr lang="he-IL" sz="1100">
                <a:latin typeface="Heebo" pitchFamily="2" charset="-79"/>
                <a:ea typeface="Tahoma"/>
                <a:cs typeface="Heebo" pitchFamily="2" charset="-79"/>
              </a:rPr>
              <a:t> אבות</a:t>
            </a:r>
          </a:p>
        </p:txBody>
      </p:sp>
      <p:sp>
        <p:nvSpPr>
          <p:cNvPr id="117" name="TextBox 116">
            <a:extLst>
              <a:ext uri="{FF2B5EF4-FFF2-40B4-BE49-F238E27FC236}">
                <a16:creationId xmlns:a16="http://schemas.microsoft.com/office/drawing/2014/main" id="{8754BF2E-2DE8-469E-67E8-ADBB89D4742E}"/>
              </a:ext>
            </a:extLst>
          </p:cNvPr>
          <p:cNvSpPr txBox="1"/>
          <p:nvPr/>
        </p:nvSpPr>
        <p:spPr>
          <a:xfrm>
            <a:off x="6740601" y="2552640"/>
            <a:ext cx="1290401" cy="738664"/>
          </a:xfrm>
          <a:prstGeom prst="rect">
            <a:avLst/>
          </a:prstGeom>
          <a:noFill/>
        </p:spPr>
        <p:txBody>
          <a:bodyPr wrap="square">
            <a:spAutoFit/>
          </a:bodyPr>
          <a:lstStyle/>
          <a:p>
            <a:r>
              <a:rPr lang="he-IL" sz="1400" b="1">
                <a:latin typeface="Heebo" pitchFamily="2" charset="-79"/>
                <a:ea typeface="Tahoma"/>
                <a:cs typeface="Heebo" pitchFamily="2" charset="-79"/>
              </a:rPr>
              <a:t>2</a:t>
            </a:r>
            <a:r>
              <a:rPr lang="he-IL" sz="1100">
                <a:latin typeface="Heebo" pitchFamily="2" charset="-79"/>
                <a:ea typeface="Tahoma"/>
                <a:cs typeface="Heebo" pitchFamily="2" charset="-79"/>
              </a:rPr>
              <a:t> עולים מארה"ב</a:t>
            </a:r>
            <a:endParaRPr lang="he-IL" sz="1100" b="1">
              <a:latin typeface="Heebo" pitchFamily="2" charset="-79"/>
              <a:ea typeface="Tahoma"/>
              <a:cs typeface="Heebo" pitchFamily="2" charset="-79"/>
            </a:endParaRPr>
          </a:p>
          <a:p>
            <a:r>
              <a:rPr lang="he-IL" sz="1400" b="1">
                <a:latin typeface="Heebo" pitchFamily="2" charset="-79"/>
                <a:ea typeface="Tahoma"/>
                <a:cs typeface="Heebo" pitchFamily="2" charset="-79"/>
              </a:rPr>
              <a:t>1</a:t>
            </a:r>
            <a:r>
              <a:rPr lang="he-IL" sz="1100" b="1">
                <a:latin typeface="Heebo" pitchFamily="2" charset="-79"/>
                <a:ea typeface="Tahoma"/>
                <a:cs typeface="Heebo" pitchFamily="2" charset="-79"/>
              </a:rPr>
              <a:t> </a:t>
            </a:r>
            <a:r>
              <a:rPr lang="he-IL" sz="1100">
                <a:latin typeface="Heebo" pitchFamily="2" charset="-79"/>
                <a:ea typeface="Tahoma"/>
                <a:cs typeface="Heebo" pitchFamily="2" charset="-79"/>
              </a:rPr>
              <a:t>מגרמניה</a:t>
            </a:r>
          </a:p>
          <a:p>
            <a:r>
              <a:rPr lang="he-IL" sz="1400" b="1">
                <a:latin typeface="Heebo" pitchFamily="2" charset="-79"/>
                <a:ea typeface="Tahoma"/>
                <a:cs typeface="Heebo" pitchFamily="2" charset="-79"/>
              </a:rPr>
              <a:t>1</a:t>
            </a:r>
            <a:r>
              <a:rPr lang="he-IL" sz="1100">
                <a:latin typeface="Heebo" pitchFamily="2" charset="-79"/>
                <a:ea typeface="Tahoma"/>
                <a:cs typeface="Heebo" pitchFamily="2" charset="-79"/>
              </a:rPr>
              <a:t> מרוסיה</a:t>
            </a:r>
            <a:r>
              <a:rPr lang="en-US" sz="1100">
                <a:latin typeface="Heebo" pitchFamily="2" charset="-79"/>
                <a:ea typeface="Tahoma"/>
                <a:cs typeface="Heebo" pitchFamily="2" charset="-79"/>
              </a:rPr>
              <a:t> </a:t>
            </a:r>
            <a:endParaRPr lang="en-IL" sz="1100"/>
          </a:p>
        </p:txBody>
      </p:sp>
      <p:pic>
        <p:nvPicPr>
          <p:cNvPr id="121" name="Graphic 120">
            <a:extLst>
              <a:ext uri="{FF2B5EF4-FFF2-40B4-BE49-F238E27FC236}">
                <a16:creationId xmlns:a16="http://schemas.microsoft.com/office/drawing/2014/main" id="{15F0F8B8-4D63-A76E-947D-700FFC4C37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68221" y="3461060"/>
            <a:ext cx="295019" cy="295019"/>
          </a:xfrm>
          <a:prstGeom prst="rect">
            <a:avLst/>
          </a:prstGeom>
        </p:spPr>
      </p:pic>
      <p:pic>
        <p:nvPicPr>
          <p:cNvPr id="127" name="Graphic 126">
            <a:extLst>
              <a:ext uri="{FF2B5EF4-FFF2-40B4-BE49-F238E27FC236}">
                <a16:creationId xmlns:a16="http://schemas.microsoft.com/office/drawing/2014/main" id="{7F3A8B5D-0D25-AB72-CCD0-7BCF9382C3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68759" y="3467407"/>
            <a:ext cx="276427" cy="276427"/>
          </a:xfrm>
          <a:prstGeom prst="rect">
            <a:avLst/>
          </a:prstGeom>
        </p:spPr>
      </p:pic>
      <p:pic>
        <p:nvPicPr>
          <p:cNvPr id="129" name="Graphic 128">
            <a:extLst>
              <a:ext uri="{FF2B5EF4-FFF2-40B4-BE49-F238E27FC236}">
                <a16:creationId xmlns:a16="http://schemas.microsoft.com/office/drawing/2014/main" id="{158B84B1-9AE3-2A1A-A21E-C56E0950F3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88961" y="2256304"/>
            <a:ext cx="286872" cy="286872"/>
          </a:xfrm>
          <a:prstGeom prst="rect">
            <a:avLst/>
          </a:prstGeom>
        </p:spPr>
      </p:pic>
      <p:pic>
        <p:nvPicPr>
          <p:cNvPr id="131" name="Graphic 130">
            <a:extLst>
              <a:ext uri="{FF2B5EF4-FFF2-40B4-BE49-F238E27FC236}">
                <a16:creationId xmlns:a16="http://schemas.microsoft.com/office/drawing/2014/main" id="{3745BD3D-7316-52B1-0336-1CF369DAD71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78710" y="2256304"/>
            <a:ext cx="248111" cy="248111"/>
          </a:xfrm>
          <a:prstGeom prst="rect">
            <a:avLst/>
          </a:prstGeom>
        </p:spPr>
      </p:pic>
      <p:pic>
        <p:nvPicPr>
          <p:cNvPr id="133" name="Graphic 132">
            <a:extLst>
              <a:ext uri="{FF2B5EF4-FFF2-40B4-BE49-F238E27FC236}">
                <a16:creationId xmlns:a16="http://schemas.microsoft.com/office/drawing/2014/main" id="{6B4DBEB3-8EF9-5874-7729-1412CB1B4B5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688423" y="2256304"/>
            <a:ext cx="274817" cy="274817"/>
          </a:xfrm>
          <a:prstGeom prst="rect">
            <a:avLst/>
          </a:prstGeom>
        </p:spPr>
      </p:pic>
      <p:sp>
        <p:nvSpPr>
          <p:cNvPr id="136" name="מלבן 4">
            <a:extLst>
              <a:ext uri="{FF2B5EF4-FFF2-40B4-BE49-F238E27FC236}">
                <a16:creationId xmlns:a16="http://schemas.microsoft.com/office/drawing/2014/main" id="{1C9C3E5C-4261-B133-47DE-CF1B2C38AE43}"/>
              </a:ext>
            </a:extLst>
          </p:cNvPr>
          <p:cNvSpPr/>
          <p:nvPr/>
        </p:nvSpPr>
        <p:spPr>
          <a:xfrm>
            <a:off x="6465376" y="3781148"/>
            <a:ext cx="1630139" cy="646331"/>
          </a:xfrm>
          <a:prstGeom prst="rect">
            <a:avLst/>
          </a:prstGeom>
          <a:noFill/>
        </p:spPr>
        <p:txBody>
          <a:bodyPr wrap="square" lIns="91440" tIns="45720" rIns="91440" bIns="45720" anchor="t">
            <a:spAutoFit/>
          </a:bodyPr>
          <a:lstStyle/>
          <a:p>
            <a:pPr lvl="1" rtl="0" fontAlgn="base">
              <a:spcBef>
                <a:spcPts val="800"/>
              </a:spcBef>
              <a:buClr>
                <a:srgbClr val="358B8F"/>
              </a:buClr>
              <a:buSzPct val="150000"/>
            </a:pPr>
            <a:r>
              <a:rPr lang="he-IL" sz="1100">
                <a:latin typeface="Heebo" pitchFamily="2" charset="-79"/>
                <a:ea typeface="Tahoma"/>
                <a:cs typeface="Heebo" pitchFamily="2" charset="-79"/>
              </a:rPr>
              <a:t>ב- 3 משפחות יש אחים בוגרים </a:t>
            </a:r>
            <a:r>
              <a:rPr lang="he-IL" sz="1400" b="1">
                <a:latin typeface="Heebo" pitchFamily="2" charset="-79"/>
                <a:ea typeface="Tahoma"/>
                <a:cs typeface="Heebo" pitchFamily="2" charset="-79"/>
              </a:rPr>
              <a:t>בגילי 8-5</a:t>
            </a:r>
            <a:endParaRPr lang="he-IL" sz="1100" b="1">
              <a:latin typeface="Heebo" pitchFamily="2" charset="-79"/>
              <a:ea typeface="Tahoma"/>
              <a:cs typeface="Heebo" pitchFamily="2" charset="-79"/>
            </a:endParaRPr>
          </a:p>
        </p:txBody>
      </p:sp>
      <p:sp>
        <p:nvSpPr>
          <p:cNvPr id="139" name="TextBox 138">
            <a:extLst>
              <a:ext uri="{FF2B5EF4-FFF2-40B4-BE49-F238E27FC236}">
                <a16:creationId xmlns:a16="http://schemas.microsoft.com/office/drawing/2014/main" id="{0992785E-37EA-E092-44B1-20CE36077BE5}"/>
              </a:ext>
            </a:extLst>
          </p:cNvPr>
          <p:cNvSpPr txBox="1"/>
          <p:nvPr/>
        </p:nvSpPr>
        <p:spPr>
          <a:xfrm>
            <a:off x="4356245" y="1576708"/>
            <a:ext cx="1290401" cy="473206"/>
          </a:xfrm>
          <a:prstGeom prst="rect">
            <a:avLst/>
          </a:prstGeom>
          <a:noFill/>
        </p:spPr>
        <p:txBody>
          <a:bodyPr wrap="square">
            <a:spAutoFit/>
          </a:bodyPr>
          <a:lstStyle/>
          <a:p>
            <a:pPr fontAlgn="base">
              <a:lnSpc>
                <a:spcPct val="150000"/>
              </a:lnSpc>
              <a:spcBef>
                <a:spcPts val="800"/>
              </a:spcBef>
              <a:buClr>
                <a:srgbClr val="358B8F"/>
              </a:buClr>
              <a:buSzPct val="150000"/>
            </a:pPr>
            <a:r>
              <a:rPr lang="he-IL" sz="1400" b="1">
                <a:latin typeface="Heebo" pitchFamily="2" charset="-79"/>
                <a:ea typeface="Tahoma"/>
                <a:cs typeface="Heebo" pitchFamily="2" charset="-79"/>
              </a:rPr>
              <a:t>6</a:t>
            </a:r>
            <a:r>
              <a:rPr lang="he-IL" sz="1800">
                <a:latin typeface="Heebo" pitchFamily="2" charset="-79"/>
                <a:ea typeface="Tahoma"/>
                <a:cs typeface="Heebo" pitchFamily="2" charset="-79"/>
              </a:rPr>
              <a:t> </a:t>
            </a:r>
            <a:r>
              <a:rPr lang="he-IL" sz="1100">
                <a:latin typeface="Heebo" pitchFamily="2" charset="-79"/>
                <a:ea typeface="Tahoma"/>
                <a:cs typeface="Heebo" pitchFamily="2" charset="-79"/>
              </a:rPr>
              <a:t>זוגות חד-מיניים</a:t>
            </a:r>
          </a:p>
        </p:txBody>
      </p:sp>
      <p:sp>
        <p:nvSpPr>
          <p:cNvPr id="146" name="object 87">
            <a:extLst>
              <a:ext uri="{FF2B5EF4-FFF2-40B4-BE49-F238E27FC236}">
                <a16:creationId xmlns:a16="http://schemas.microsoft.com/office/drawing/2014/main" id="{A1181068-9DE3-A8FC-F421-C7D239CC7135}"/>
              </a:ext>
            </a:extLst>
          </p:cNvPr>
          <p:cNvSpPr/>
          <p:nvPr/>
        </p:nvSpPr>
        <p:spPr>
          <a:xfrm>
            <a:off x="8758597" y="4447348"/>
            <a:ext cx="3128312" cy="853893"/>
          </a:xfrm>
          <a:custGeom>
            <a:avLst/>
            <a:gdLst/>
            <a:ahLst/>
            <a:cxnLst/>
            <a:rect l="l" t="t" r="r" b="b"/>
            <a:pathLst>
              <a:path w="2638425">
                <a:moveTo>
                  <a:pt x="0" y="0"/>
                </a:moveTo>
                <a:lnTo>
                  <a:pt x="2638320" y="0"/>
                </a:lnTo>
              </a:path>
            </a:pathLst>
          </a:custGeom>
          <a:ln w="15875" cap="rnd">
            <a:solidFill>
              <a:schemeClr val="bg1"/>
            </a:solidFill>
            <a:prstDash val="sysDot"/>
            <a:round/>
          </a:ln>
        </p:spPr>
        <p:txBody>
          <a:bodyPr wrap="square" lIns="0" tIns="0" rIns="0" bIns="0" rtlCol="0"/>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126C"/>
              </a:solidFill>
              <a:effectLst/>
              <a:uLnTx/>
              <a:uFillTx/>
              <a:latin typeface="Montserrat" pitchFamily="2" charset="77"/>
              <a:ea typeface="+mn-ea"/>
              <a:cs typeface="+mn-cs"/>
            </a:endParaRPr>
          </a:p>
        </p:txBody>
      </p:sp>
      <p:sp>
        <p:nvSpPr>
          <p:cNvPr id="2" name="Rounded Rectangle 142">
            <a:extLst>
              <a:ext uri="{FF2B5EF4-FFF2-40B4-BE49-F238E27FC236}">
                <a16:creationId xmlns:a16="http://schemas.microsoft.com/office/drawing/2014/main" id="{3A8C9CF8-8980-298D-9804-890C8D2881E4}"/>
              </a:ext>
            </a:extLst>
          </p:cNvPr>
          <p:cNvSpPr/>
          <p:nvPr/>
        </p:nvSpPr>
        <p:spPr>
          <a:xfrm>
            <a:off x="224424" y="3968518"/>
            <a:ext cx="3565302" cy="2604772"/>
          </a:xfrm>
          <a:prstGeom prst="roundRect">
            <a:avLst>
              <a:gd name="adj" fmla="val 5062"/>
            </a:avLst>
          </a:prstGeom>
          <a:solidFill>
            <a:schemeClr val="bg1">
              <a:lumMod val="95000"/>
              <a:alpha val="3877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Oval 5">
            <a:extLst>
              <a:ext uri="{FF2B5EF4-FFF2-40B4-BE49-F238E27FC236}">
                <a16:creationId xmlns:a16="http://schemas.microsoft.com/office/drawing/2014/main" id="{89ABBBDA-8501-D440-93E9-D7B7DF884C71}"/>
              </a:ext>
            </a:extLst>
          </p:cNvPr>
          <p:cNvSpPr/>
          <p:nvPr/>
        </p:nvSpPr>
        <p:spPr>
          <a:xfrm>
            <a:off x="1001089" y="4125857"/>
            <a:ext cx="2020433" cy="2020433"/>
          </a:xfrm>
          <a:prstGeom prst="ellipse">
            <a:avLst/>
          </a:prstGeom>
          <a:solidFill>
            <a:schemeClr val="bg1"/>
          </a:solidFill>
          <a:ln>
            <a:noFill/>
          </a:ln>
          <a:effectLst>
            <a:outerShdw blurRad="201322" dist="50800" dir="5400000" algn="ctr" rotWithShape="0">
              <a:schemeClr val="bg1">
                <a:lumMod val="75000"/>
                <a:alpha val="4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aphicFrame>
        <p:nvGraphicFramePr>
          <p:cNvPr id="12" name="Chart 11">
            <a:extLst>
              <a:ext uri="{FF2B5EF4-FFF2-40B4-BE49-F238E27FC236}">
                <a16:creationId xmlns:a16="http://schemas.microsoft.com/office/drawing/2014/main" id="{81A11D74-31DD-E877-F2C1-521A8C296243}"/>
              </a:ext>
            </a:extLst>
          </p:cNvPr>
          <p:cNvGraphicFramePr>
            <a:graphicFrameLocks/>
          </p:cNvGraphicFramePr>
          <p:nvPr>
            <p:extLst>
              <p:ext uri="{D42A27DB-BD31-4B8C-83A1-F6EECF244321}">
                <p14:modId xmlns:p14="http://schemas.microsoft.com/office/powerpoint/2010/main" val="3929374174"/>
              </p:ext>
            </p:extLst>
          </p:nvPr>
        </p:nvGraphicFramePr>
        <p:xfrm>
          <a:off x="479589" y="3934075"/>
          <a:ext cx="3062072" cy="2426160"/>
        </p:xfrm>
        <a:graphic>
          <a:graphicData uri="http://schemas.openxmlformats.org/drawingml/2006/chart">
            <c:chart xmlns:c="http://schemas.openxmlformats.org/drawingml/2006/chart" xmlns:r="http://schemas.openxmlformats.org/officeDocument/2006/relationships" r:id="rId20"/>
          </a:graphicData>
        </a:graphic>
      </p:graphicFrame>
      <p:sp>
        <p:nvSpPr>
          <p:cNvPr id="14" name="TextBox 13">
            <a:extLst>
              <a:ext uri="{FF2B5EF4-FFF2-40B4-BE49-F238E27FC236}">
                <a16:creationId xmlns:a16="http://schemas.microsoft.com/office/drawing/2014/main" id="{DB06F74E-B09D-77A3-9E06-7F0BE5DB41D2}"/>
              </a:ext>
            </a:extLst>
          </p:cNvPr>
          <p:cNvSpPr txBox="1"/>
          <p:nvPr/>
        </p:nvSpPr>
        <p:spPr>
          <a:xfrm>
            <a:off x="1466292" y="4812455"/>
            <a:ext cx="1101999" cy="738664"/>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Heebo" pitchFamily="2" charset="-79"/>
                <a:ea typeface="+mn-ea"/>
                <a:cs typeface="Heebo" pitchFamily="2" charset="-79"/>
              </a:defRPr>
            </a:pPr>
            <a:r>
              <a:rPr lang="he-IL" b="1"/>
              <a:t>מצב תעסוקתי של ההורים</a:t>
            </a:r>
            <a:endParaRPr lang="en-US" b="1"/>
          </a:p>
        </p:txBody>
      </p:sp>
      <p:sp>
        <p:nvSpPr>
          <p:cNvPr id="15" name="Rounded Rectangle 96">
            <a:extLst>
              <a:ext uri="{FF2B5EF4-FFF2-40B4-BE49-F238E27FC236}">
                <a16:creationId xmlns:a16="http://schemas.microsoft.com/office/drawing/2014/main" id="{10B7B0D2-468E-D4A5-3308-55593BBEBFC1}"/>
              </a:ext>
            </a:extLst>
          </p:cNvPr>
          <p:cNvSpPr/>
          <p:nvPr/>
        </p:nvSpPr>
        <p:spPr>
          <a:xfrm>
            <a:off x="3880423" y="4748351"/>
            <a:ext cx="4436978" cy="1826687"/>
          </a:xfrm>
          <a:prstGeom prst="roundRect">
            <a:avLst>
              <a:gd name="adj" fmla="val 5062"/>
            </a:avLst>
          </a:prstGeom>
          <a:solidFill>
            <a:schemeClr val="bg1">
              <a:lumMod val="95000"/>
              <a:alpha val="3877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6" name="TextBox 15">
            <a:extLst>
              <a:ext uri="{FF2B5EF4-FFF2-40B4-BE49-F238E27FC236}">
                <a16:creationId xmlns:a16="http://schemas.microsoft.com/office/drawing/2014/main" id="{4DCF9942-46CF-EC00-AC2E-179C42CF8CDB}"/>
              </a:ext>
            </a:extLst>
          </p:cNvPr>
          <p:cNvSpPr txBox="1"/>
          <p:nvPr/>
        </p:nvSpPr>
        <p:spPr>
          <a:xfrm>
            <a:off x="6203953" y="4904612"/>
            <a:ext cx="1769704" cy="307777"/>
          </a:xfrm>
          <a:prstGeom prst="rect">
            <a:avLst/>
          </a:prstGeom>
          <a:noFill/>
        </p:spPr>
        <p:txBody>
          <a:bodyPr wrap="square">
            <a:spAutoFit/>
          </a:bodyPr>
          <a:lstStyle/>
          <a:p>
            <a:pPr algn="ctr" rtl="1">
              <a:defRPr>
                <a:latin typeface="Heebo" pitchFamily="2" charset="-79"/>
                <a:ea typeface="Heebo" pitchFamily="2" charset="-79"/>
                <a:cs typeface="Heebo" pitchFamily="2" charset="-79"/>
              </a:defRPr>
            </a:pPr>
            <a:r>
              <a:rPr lang="he-IL" sz="1400" b="1" i="0" u="none" strike="noStrike" baseline="0">
                <a:latin typeface="Heebo" pitchFamily="2" charset="-79"/>
                <a:cs typeface="Heebo" pitchFamily="2" charset="-79"/>
              </a:rPr>
              <a:t>גיל התינוקות</a:t>
            </a:r>
            <a:r>
              <a:rPr lang="en-US" sz="1400" b="1" i="0" u="none" strike="noStrike" baseline="0">
                <a:latin typeface="Heebo" pitchFamily="2" charset="-79"/>
                <a:cs typeface="Heebo" pitchFamily="2" charset="-79"/>
              </a:rPr>
              <a:t>*</a:t>
            </a:r>
          </a:p>
        </p:txBody>
      </p:sp>
      <p:sp>
        <p:nvSpPr>
          <p:cNvPr id="17" name="TextBox 16">
            <a:extLst>
              <a:ext uri="{FF2B5EF4-FFF2-40B4-BE49-F238E27FC236}">
                <a16:creationId xmlns:a16="http://schemas.microsoft.com/office/drawing/2014/main" id="{153C3740-6DC7-27A7-4497-ACA35A90E23D}"/>
              </a:ext>
            </a:extLst>
          </p:cNvPr>
          <p:cNvSpPr txBox="1"/>
          <p:nvPr/>
        </p:nvSpPr>
        <p:spPr>
          <a:xfrm>
            <a:off x="4281036" y="4969824"/>
            <a:ext cx="2409315" cy="276999"/>
          </a:xfrm>
          <a:prstGeom prst="rect">
            <a:avLst/>
          </a:prstGeom>
          <a:noFill/>
        </p:spPr>
        <p:txBody>
          <a:bodyPr wrap="square">
            <a:spAutoFit/>
          </a:bodyPr>
          <a:lstStyle/>
          <a:p>
            <a:pPr algn="ctr" rtl="1">
              <a:defRPr>
                <a:latin typeface="Heebo" pitchFamily="2" charset="-79"/>
                <a:ea typeface="Heebo" pitchFamily="2" charset="-79"/>
                <a:cs typeface="Heebo" pitchFamily="2" charset="-79"/>
              </a:defRPr>
            </a:pPr>
            <a:r>
              <a:rPr lang="he-IL" sz="1200" b="0" i="0" u="none" strike="noStrike" baseline="0">
                <a:solidFill>
                  <a:sysClr val="windowText" lastClr="000000">
                    <a:lumMod val="65000"/>
                    <a:lumOff val="35000"/>
                  </a:sysClr>
                </a:solidFill>
                <a:latin typeface="Heebo" pitchFamily="2" charset="-79"/>
                <a:cs typeface="Heebo" pitchFamily="2" charset="-79"/>
              </a:rPr>
              <a:t>מספר תינוקות בכל קבוצת גיל</a:t>
            </a:r>
            <a:endParaRPr lang="en-US" sz="1200" b="0" i="0" u="none" strike="noStrike" baseline="0">
              <a:solidFill>
                <a:sysClr val="windowText" lastClr="000000">
                  <a:lumMod val="65000"/>
                  <a:lumOff val="35000"/>
                </a:sysClr>
              </a:solidFill>
              <a:latin typeface="Heebo" pitchFamily="2" charset="-79"/>
              <a:cs typeface="Heebo" pitchFamily="2" charset="-79"/>
            </a:endParaRPr>
          </a:p>
        </p:txBody>
      </p:sp>
      <p:sp>
        <p:nvSpPr>
          <p:cNvPr id="18" name="TextBox 17">
            <a:extLst>
              <a:ext uri="{FF2B5EF4-FFF2-40B4-BE49-F238E27FC236}">
                <a16:creationId xmlns:a16="http://schemas.microsoft.com/office/drawing/2014/main" id="{491A0DA7-6F32-37E0-3065-DBA224F7C681}"/>
              </a:ext>
            </a:extLst>
          </p:cNvPr>
          <p:cNvSpPr txBox="1"/>
          <p:nvPr/>
        </p:nvSpPr>
        <p:spPr>
          <a:xfrm>
            <a:off x="3929899" y="5364617"/>
            <a:ext cx="786768" cy="461665"/>
          </a:xfrm>
          <a:prstGeom prst="rect">
            <a:avLst/>
          </a:prstGeom>
          <a:noFill/>
        </p:spPr>
        <p:txBody>
          <a:bodyPr wrap="square">
            <a:spAutoFit/>
          </a:bodyPr>
          <a:lstStyle/>
          <a:p>
            <a:pPr algn="ctr" rtl="1">
              <a:defRPr>
                <a:latin typeface="Heebo" pitchFamily="2" charset="-79"/>
                <a:ea typeface="Heebo" pitchFamily="2" charset="-79"/>
                <a:cs typeface="Heebo" pitchFamily="2" charset="-79"/>
              </a:defRPr>
            </a:pPr>
            <a:r>
              <a:rPr lang="he-IL" sz="1200" b="0" i="0" u="none" strike="noStrike" baseline="0">
                <a:latin typeface="Heebo" pitchFamily="2" charset="-79"/>
                <a:cs typeface="Heebo" pitchFamily="2" charset="-79"/>
              </a:rPr>
              <a:t>פחות מחודש</a:t>
            </a:r>
            <a:endParaRPr lang="en-US" sz="1200" b="0" i="0" u="none" strike="noStrike" baseline="0">
              <a:latin typeface="Heebo" pitchFamily="2" charset="-79"/>
              <a:cs typeface="Heebo" pitchFamily="2" charset="-79"/>
            </a:endParaRPr>
          </a:p>
        </p:txBody>
      </p:sp>
      <p:sp>
        <p:nvSpPr>
          <p:cNvPr id="19" name="TextBox 18">
            <a:extLst>
              <a:ext uri="{FF2B5EF4-FFF2-40B4-BE49-F238E27FC236}">
                <a16:creationId xmlns:a16="http://schemas.microsoft.com/office/drawing/2014/main" id="{918CA6C8-C46F-9F81-AF22-F8167993500E}"/>
              </a:ext>
            </a:extLst>
          </p:cNvPr>
          <p:cNvSpPr txBox="1"/>
          <p:nvPr/>
        </p:nvSpPr>
        <p:spPr>
          <a:xfrm>
            <a:off x="4770132" y="5364617"/>
            <a:ext cx="786768" cy="461665"/>
          </a:xfrm>
          <a:prstGeom prst="rect">
            <a:avLst/>
          </a:prstGeom>
          <a:noFill/>
        </p:spPr>
        <p:txBody>
          <a:bodyPr wrap="square">
            <a:spAutoFit/>
          </a:bodyPr>
          <a:lstStyle/>
          <a:p>
            <a:pPr algn="ctr" rtl="1">
              <a:defRPr>
                <a:latin typeface="Heebo" pitchFamily="2" charset="-79"/>
                <a:ea typeface="Heebo" pitchFamily="2" charset="-79"/>
                <a:cs typeface="Heebo" pitchFamily="2" charset="-79"/>
              </a:defRPr>
            </a:pPr>
            <a:r>
              <a:rPr lang="he-IL" sz="1200" b="0" i="0" u="none" strike="noStrike" baseline="0">
                <a:latin typeface="Heebo" pitchFamily="2" charset="-79"/>
                <a:cs typeface="Heebo" pitchFamily="2" charset="-79"/>
              </a:rPr>
              <a:t>1-3 חודשים</a:t>
            </a:r>
            <a:endParaRPr lang="en-US" sz="1200" b="0" i="0" u="none" strike="noStrike" baseline="0">
              <a:latin typeface="Heebo" pitchFamily="2" charset="-79"/>
              <a:cs typeface="Heebo" pitchFamily="2" charset="-79"/>
            </a:endParaRPr>
          </a:p>
        </p:txBody>
      </p:sp>
      <p:sp>
        <p:nvSpPr>
          <p:cNvPr id="20" name="TextBox 19">
            <a:extLst>
              <a:ext uri="{FF2B5EF4-FFF2-40B4-BE49-F238E27FC236}">
                <a16:creationId xmlns:a16="http://schemas.microsoft.com/office/drawing/2014/main" id="{F275C1F8-67B4-0E63-E9B8-BDA7759B9649}"/>
              </a:ext>
            </a:extLst>
          </p:cNvPr>
          <p:cNvSpPr txBox="1"/>
          <p:nvPr/>
        </p:nvSpPr>
        <p:spPr>
          <a:xfrm>
            <a:off x="5593807" y="5364617"/>
            <a:ext cx="786768" cy="461665"/>
          </a:xfrm>
          <a:prstGeom prst="rect">
            <a:avLst/>
          </a:prstGeom>
          <a:noFill/>
        </p:spPr>
        <p:txBody>
          <a:bodyPr wrap="square">
            <a:spAutoFit/>
          </a:bodyPr>
          <a:lstStyle/>
          <a:p>
            <a:pPr algn="ctr" rtl="1">
              <a:defRPr>
                <a:latin typeface="Heebo" pitchFamily="2" charset="-79"/>
                <a:ea typeface="Heebo" pitchFamily="2" charset="-79"/>
                <a:cs typeface="Heebo" pitchFamily="2" charset="-79"/>
              </a:defRPr>
            </a:pPr>
            <a:r>
              <a:rPr lang="he-IL" sz="1200" b="0" i="0" u="none" strike="noStrike" baseline="0">
                <a:latin typeface="Heebo" pitchFamily="2" charset="-79"/>
                <a:cs typeface="Heebo" pitchFamily="2" charset="-79"/>
              </a:rPr>
              <a:t>3-6 חודשים</a:t>
            </a:r>
            <a:endParaRPr lang="en-US" sz="1200" b="0" i="0" u="none" strike="noStrike" baseline="0">
              <a:latin typeface="Heebo" pitchFamily="2" charset="-79"/>
              <a:cs typeface="Heebo" pitchFamily="2" charset="-79"/>
            </a:endParaRPr>
          </a:p>
        </p:txBody>
      </p:sp>
      <p:sp>
        <p:nvSpPr>
          <p:cNvPr id="21" name="TextBox 20">
            <a:extLst>
              <a:ext uri="{FF2B5EF4-FFF2-40B4-BE49-F238E27FC236}">
                <a16:creationId xmlns:a16="http://schemas.microsoft.com/office/drawing/2014/main" id="{BE1277B8-760E-0FF2-08E4-3E64E32F8CD0}"/>
              </a:ext>
            </a:extLst>
          </p:cNvPr>
          <p:cNvSpPr txBox="1"/>
          <p:nvPr/>
        </p:nvSpPr>
        <p:spPr>
          <a:xfrm>
            <a:off x="6403276" y="5364617"/>
            <a:ext cx="786768" cy="461665"/>
          </a:xfrm>
          <a:prstGeom prst="rect">
            <a:avLst/>
          </a:prstGeom>
          <a:noFill/>
        </p:spPr>
        <p:txBody>
          <a:bodyPr wrap="square">
            <a:spAutoFit/>
          </a:bodyPr>
          <a:lstStyle/>
          <a:p>
            <a:pPr algn="ctr" rtl="1">
              <a:defRPr>
                <a:latin typeface="Heebo" pitchFamily="2" charset="-79"/>
                <a:ea typeface="Heebo" pitchFamily="2" charset="-79"/>
                <a:cs typeface="Heebo" pitchFamily="2" charset="-79"/>
              </a:defRPr>
            </a:pPr>
            <a:r>
              <a:rPr lang="he-IL" sz="1200">
                <a:latin typeface="Heebo" pitchFamily="2" charset="-79"/>
                <a:cs typeface="Heebo" pitchFamily="2" charset="-79"/>
              </a:rPr>
              <a:t>6-12</a:t>
            </a:r>
            <a:r>
              <a:rPr lang="he-IL" sz="1200" b="0" i="0" u="none" strike="noStrike" baseline="0">
                <a:latin typeface="Heebo" pitchFamily="2" charset="-79"/>
                <a:cs typeface="Heebo" pitchFamily="2" charset="-79"/>
              </a:rPr>
              <a:t> חודשים</a:t>
            </a:r>
            <a:endParaRPr lang="en-US" sz="1200" b="0" i="0" u="none" strike="noStrike" baseline="0">
              <a:latin typeface="Heebo" pitchFamily="2" charset="-79"/>
              <a:cs typeface="Heebo" pitchFamily="2" charset="-79"/>
            </a:endParaRPr>
          </a:p>
        </p:txBody>
      </p:sp>
      <p:sp>
        <p:nvSpPr>
          <p:cNvPr id="22" name="TextBox 21">
            <a:extLst>
              <a:ext uri="{FF2B5EF4-FFF2-40B4-BE49-F238E27FC236}">
                <a16:creationId xmlns:a16="http://schemas.microsoft.com/office/drawing/2014/main" id="{8BCBB27F-244D-8993-1AF8-8E671D8E5169}"/>
              </a:ext>
            </a:extLst>
          </p:cNvPr>
          <p:cNvSpPr txBox="1"/>
          <p:nvPr/>
        </p:nvSpPr>
        <p:spPr>
          <a:xfrm>
            <a:off x="7257716" y="5549283"/>
            <a:ext cx="786768" cy="276999"/>
          </a:xfrm>
          <a:prstGeom prst="rect">
            <a:avLst/>
          </a:prstGeom>
          <a:noFill/>
        </p:spPr>
        <p:txBody>
          <a:bodyPr wrap="square">
            <a:spAutoFit/>
          </a:bodyPr>
          <a:lstStyle/>
          <a:p>
            <a:pPr algn="ctr" rtl="1">
              <a:defRPr>
                <a:latin typeface="Heebo" pitchFamily="2" charset="-79"/>
                <a:ea typeface="Heebo" pitchFamily="2" charset="-79"/>
                <a:cs typeface="Heebo" pitchFamily="2" charset="-79"/>
              </a:defRPr>
            </a:pPr>
            <a:r>
              <a:rPr lang="he-IL" sz="1200" b="0" i="0" u="none" strike="noStrike" baseline="0">
                <a:latin typeface="Heebo" pitchFamily="2" charset="-79"/>
                <a:cs typeface="Heebo" pitchFamily="2" charset="-79"/>
              </a:rPr>
              <a:t>מעל שנה </a:t>
            </a:r>
            <a:endParaRPr lang="en-US" sz="1200" b="0" i="0" u="none" strike="noStrike" baseline="0">
              <a:latin typeface="Heebo" pitchFamily="2" charset="-79"/>
              <a:cs typeface="Heebo" pitchFamily="2" charset="-79"/>
            </a:endParaRPr>
          </a:p>
        </p:txBody>
      </p:sp>
      <p:grpSp>
        <p:nvGrpSpPr>
          <p:cNvPr id="25" name="Group 24">
            <a:extLst>
              <a:ext uri="{FF2B5EF4-FFF2-40B4-BE49-F238E27FC236}">
                <a16:creationId xmlns:a16="http://schemas.microsoft.com/office/drawing/2014/main" id="{F114CBFC-4BD6-703D-5ADE-503A1935F694}"/>
              </a:ext>
            </a:extLst>
          </p:cNvPr>
          <p:cNvGrpSpPr/>
          <p:nvPr/>
        </p:nvGrpSpPr>
        <p:grpSpPr>
          <a:xfrm>
            <a:off x="4075076" y="5874886"/>
            <a:ext cx="605471" cy="435859"/>
            <a:chOff x="7399347" y="-1020693"/>
            <a:chExt cx="605471" cy="435859"/>
          </a:xfrm>
        </p:grpSpPr>
        <p:sp>
          <p:nvSpPr>
            <p:cNvPr id="26" name="Oval 25">
              <a:extLst>
                <a:ext uri="{FF2B5EF4-FFF2-40B4-BE49-F238E27FC236}">
                  <a16:creationId xmlns:a16="http://schemas.microsoft.com/office/drawing/2014/main" id="{594B96B5-6574-0EF0-F8E9-03655455149A}"/>
                </a:ext>
              </a:extLst>
            </p:cNvPr>
            <p:cNvSpPr/>
            <p:nvPr/>
          </p:nvSpPr>
          <p:spPr>
            <a:xfrm>
              <a:off x="746357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Oval 26">
              <a:extLst>
                <a:ext uri="{FF2B5EF4-FFF2-40B4-BE49-F238E27FC236}">
                  <a16:creationId xmlns:a16="http://schemas.microsoft.com/office/drawing/2014/main" id="{819F24D0-7BAD-11D5-4C75-4E68F3C13101}"/>
                </a:ext>
              </a:extLst>
            </p:cNvPr>
            <p:cNvSpPr/>
            <p:nvPr/>
          </p:nvSpPr>
          <p:spPr>
            <a:xfrm>
              <a:off x="761685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 name="Oval 27">
              <a:extLst>
                <a:ext uri="{FF2B5EF4-FFF2-40B4-BE49-F238E27FC236}">
                  <a16:creationId xmlns:a16="http://schemas.microsoft.com/office/drawing/2014/main" id="{A094046E-825B-9AD2-0A82-202471061BC1}"/>
                </a:ext>
              </a:extLst>
            </p:cNvPr>
            <p:cNvSpPr/>
            <p:nvPr/>
          </p:nvSpPr>
          <p:spPr>
            <a:xfrm>
              <a:off x="777013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9" name="Oval 28">
              <a:extLst>
                <a:ext uri="{FF2B5EF4-FFF2-40B4-BE49-F238E27FC236}">
                  <a16:creationId xmlns:a16="http://schemas.microsoft.com/office/drawing/2014/main" id="{8B96252D-12D0-C19A-B630-C65D3B0B01AF}"/>
                </a:ext>
              </a:extLst>
            </p:cNvPr>
            <p:cNvSpPr/>
            <p:nvPr/>
          </p:nvSpPr>
          <p:spPr>
            <a:xfrm>
              <a:off x="7923417" y="-1020693"/>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Oval 29">
              <a:extLst>
                <a:ext uri="{FF2B5EF4-FFF2-40B4-BE49-F238E27FC236}">
                  <a16:creationId xmlns:a16="http://schemas.microsoft.com/office/drawing/2014/main" id="{0B210380-BA47-C376-A216-CE8AD634BEF9}"/>
                </a:ext>
              </a:extLst>
            </p:cNvPr>
            <p:cNvSpPr/>
            <p:nvPr/>
          </p:nvSpPr>
          <p:spPr>
            <a:xfrm>
              <a:off x="7463574"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1" name="Oval 30">
              <a:extLst>
                <a:ext uri="{FF2B5EF4-FFF2-40B4-BE49-F238E27FC236}">
                  <a16:creationId xmlns:a16="http://schemas.microsoft.com/office/drawing/2014/main" id="{F3A7C5F7-7C6A-E450-5D77-791D3B83D0F3}"/>
                </a:ext>
              </a:extLst>
            </p:cNvPr>
            <p:cNvSpPr/>
            <p:nvPr/>
          </p:nvSpPr>
          <p:spPr>
            <a:xfrm>
              <a:off x="7623870"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Oval 31">
              <a:extLst>
                <a:ext uri="{FF2B5EF4-FFF2-40B4-BE49-F238E27FC236}">
                  <a16:creationId xmlns:a16="http://schemas.microsoft.com/office/drawing/2014/main" id="{0036BD03-549C-1986-F456-496A40FA79AA}"/>
                </a:ext>
              </a:extLst>
            </p:cNvPr>
            <p:cNvSpPr/>
            <p:nvPr/>
          </p:nvSpPr>
          <p:spPr>
            <a:xfrm>
              <a:off x="7784167"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Oval 32">
              <a:extLst>
                <a:ext uri="{FF2B5EF4-FFF2-40B4-BE49-F238E27FC236}">
                  <a16:creationId xmlns:a16="http://schemas.microsoft.com/office/drawing/2014/main" id="{202AB35A-2E92-8962-461C-63666C62F588}"/>
                </a:ext>
              </a:extLst>
            </p:cNvPr>
            <p:cNvSpPr/>
            <p:nvPr/>
          </p:nvSpPr>
          <p:spPr>
            <a:xfrm>
              <a:off x="7546903"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Oval 33">
              <a:extLst>
                <a:ext uri="{FF2B5EF4-FFF2-40B4-BE49-F238E27FC236}">
                  <a16:creationId xmlns:a16="http://schemas.microsoft.com/office/drawing/2014/main" id="{DA79286F-197A-90F1-A962-2D0B5D700215}"/>
                </a:ext>
              </a:extLst>
            </p:cNvPr>
            <p:cNvSpPr/>
            <p:nvPr/>
          </p:nvSpPr>
          <p:spPr>
            <a:xfrm>
              <a:off x="7694459"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5" name="Oval 34">
              <a:extLst>
                <a:ext uri="{FF2B5EF4-FFF2-40B4-BE49-F238E27FC236}">
                  <a16:creationId xmlns:a16="http://schemas.microsoft.com/office/drawing/2014/main" id="{4AAC791A-89BB-5E6C-A5F5-C53BCFAFF991}"/>
                </a:ext>
              </a:extLst>
            </p:cNvPr>
            <p:cNvSpPr/>
            <p:nvPr/>
          </p:nvSpPr>
          <p:spPr>
            <a:xfrm>
              <a:off x="7842015"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6" name="Oval 35">
              <a:extLst>
                <a:ext uri="{FF2B5EF4-FFF2-40B4-BE49-F238E27FC236}">
                  <a16:creationId xmlns:a16="http://schemas.microsoft.com/office/drawing/2014/main" id="{C846A938-4637-365B-35EE-14BC25CA7F11}"/>
                </a:ext>
              </a:extLst>
            </p:cNvPr>
            <p:cNvSpPr/>
            <p:nvPr/>
          </p:nvSpPr>
          <p:spPr>
            <a:xfrm>
              <a:off x="7399347"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8" name="Oval 37">
              <a:extLst>
                <a:ext uri="{FF2B5EF4-FFF2-40B4-BE49-F238E27FC236}">
                  <a16:creationId xmlns:a16="http://schemas.microsoft.com/office/drawing/2014/main" id="{B0B3C3A9-6E21-41BC-58D0-72E7953EF28F}"/>
                </a:ext>
              </a:extLst>
            </p:cNvPr>
            <p:cNvSpPr/>
            <p:nvPr/>
          </p:nvSpPr>
          <p:spPr>
            <a:xfrm>
              <a:off x="7546903"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9" name="Oval 38">
              <a:extLst>
                <a:ext uri="{FF2B5EF4-FFF2-40B4-BE49-F238E27FC236}">
                  <a16:creationId xmlns:a16="http://schemas.microsoft.com/office/drawing/2014/main" id="{117F403F-A70C-FAE3-DEBD-BE91E2B814C3}"/>
                </a:ext>
              </a:extLst>
            </p:cNvPr>
            <p:cNvSpPr/>
            <p:nvPr/>
          </p:nvSpPr>
          <p:spPr>
            <a:xfrm>
              <a:off x="7694459"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0" name="Oval 39">
              <a:extLst>
                <a:ext uri="{FF2B5EF4-FFF2-40B4-BE49-F238E27FC236}">
                  <a16:creationId xmlns:a16="http://schemas.microsoft.com/office/drawing/2014/main" id="{10A3FDA0-105B-12A9-69E1-50E6BFC6E362}"/>
                </a:ext>
              </a:extLst>
            </p:cNvPr>
            <p:cNvSpPr/>
            <p:nvPr/>
          </p:nvSpPr>
          <p:spPr>
            <a:xfrm>
              <a:off x="7842015"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Oval 40">
              <a:extLst>
                <a:ext uri="{FF2B5EF4-FFF2-40B4-BE49-F238E27FC236}">
                  <a16:creationId xmlns:a16="http://schemas.microsoft.com/office/drawing/2014/main" id="{EC5BFB0B-DECA-3C64-6D86-95F981317597}"/>
                </a:ext>
              </a:extLst>
            </p:cNvPr>
            <p:cNvSpPr/>
            <p:nvPr/>
          </p:nvSpPr>
          <p:spPr>
            <a:xfrm>
              <a:off x="7399347"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42" name="Group 41">
            <a:extLst>
              <a:ext uri="{FF2B5EF4-FFF2-40B4-BE49-F238E27FC236}">
                <a16:creationId xmlns:a16="http://schemas.microsoft.com/office/drawing/2014/main" id="{F03B02BE-1E70-D610-022A-36808AB2CD24}"/>
              </a:ext>
            </a:extLst>
          </p:cNvPr>
          <p:cNvGrpSpPr/>
          <p:nvPr/>
        </p:nvGrpSpPr>
        <p:grpSpPr>
          <a:xfrm>
            <a:off x="4854304" y="5874886"/>
            <a:ext cx="605471" cy="435859"/>
            <a:chOff x="7399347" y="-1020693"/>
            <a:chExt cx="605471" cy="435859"/>
          </a:xfrm>
        </p:grpSpPr>
        <p:sp>
          <p:nvSpPr>
            <p:cNvPr id="43" name="Oval 42">
              <a:extLst>
                <a:ext uri="{FF2B5EF4-FFF2-40B4-BE49-F238E27FC236}">
                  <a16:creationId xmlns:a16="http://schemas.microsoft.com/office/drawing/2014/main" id="{F870A848-0D3E-3BC6-52F0-7CD8DB60D0E9}"/>
                </a:ext>
              </a:extLst>
            </p:cNvPr>
            <p:cNvSpPr/>
            <p:nvPr/>
          </p:nvSpPr>
          <p:spPr>
            <a:xfrm>
              <a:off x="746357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4" name="Oval 43">
              <a:extLst>
                <a:ext uri="{FF2B5EF4-FFF2-40B4-BE49-F238E27FC236}">
                  <a16:creationId xmlns:a16="http://schemas.microsoft.com/office/drawing/2014/main" id="{93BC100D-B9A8-1D86-DE30-4008DA373D7E}"/>
                </a:ext>
              </a:extLst>
            </p:cNvPr>
            <p:cNvSpPr/>
            <p:nvPr/>
          </p:nvSpPr>
          <p:spPr>
            <a:xfrm>
              <a:off x="761685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5" name="Oval 44">
              <a:extLst>
                <a:ext uri="{FF2B5EF4-FFF2-40B4-BE49-F238E27FC236}">
                  <a16:creationId xmlns:a16="http://schemas.microsoft.com/office/drawing/2014/main" id="{79EDEA21-F0A6-7499-84A2-335991C984CB}"/>
                </a:ext>
              </a:extLst>
            </p:cNvPr>
            <p:cNvSpPr/>
            <p:nvPr/>
          </p:nvSpPr>
          <p:spPr>
            <a:xfrm>
              <a:off x="777013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6" name="Oval 45">
              <a:extLst>
                <a:ext uri="{FF2B5EF4-FFF2-40B4-BE49-F238E27FC236}">
                  <a16:creationId xmlns:a16="http://schemas.microsoft.com/office/drawing/2014/main" id="{B52DD271-ED7B-D44B-4ED2-E56D02499036}"/>
                </a:ext>
              </a:extLst>
            </p:cNvPr>
            <p:cNvSpPr/>
            <p:nvPr/>
          </p:nvSpPr>
          <p:spPr>
            <a:xfrm>
              <a:off x="7923417"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7" name="Oval 46">
              <a:extLst>
                <a:ext uri="{FF2B5EF4-FFF2-40B4-BE49-F238E27FC236}">
                  <a16:creationId xmlns:a16="http://schemas.microsoft.com/office/drawing/2014/main" id="{BC3C8F34-837E-575F-F922-6D1B89A10951}"/>
                </a:ext>
              </a:extLst>
            </p:cNvPr>
            <p:cNvSpPr/>
            <p:nvPr/>
          </p:nvSpPr>
          <p:spPr>
            <a:xfrm>
              <a:off x="7463574"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8" name="Oval 47">
              <a:extLst>
                <a:ext uri="{FF2B5EF4-FFF2-40B4-BE49-F238E27FC236}">
                  <a16:creationId xmlns:a16="http://schemas.microsoft.com/office/drawing/2014/main" id="{D70507C3-48EF-551A-93DB-ACD5C80581A8}"/>
                </a:ext>
              </a:extLst>
            </p:cNvPr>
            <p:cNvSpPr/>
            <p:nvPr/>
          </p:nvSpPr>
          <p:spPr>
            <a:xfrm>
              <a:off x="7623870"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9" name="Oval 48">
              <a:extLst>
                <a:ext uri="{FF2B5EF4-FFF2-40B4-BE49-F238E27FC236}">
                  <a16:creationId xmlns:a16="http://schemas.microsoft.com/office/drawing/2014/main" id="{C395FF3B-A787-23DB-8874-0D6EB6D25FB5}"/>
                </a:ext>
              </a:extLst>
            </p:cNvPr>
            <p:cNvSpPr/>
            <p:nvPr/>
          </p:nvSpPr>
          <p:spPr>
            <a:xfrm>
              <a:off x="7784167"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1" name="Oval 50">
              <a:extLst>
                <a:ext uri="{FF2B5EF4-FFF2-40B4-BE49-F238E27FC236}">
                  <a16:creationId xmlns:a16="http://schemas.microsoft.com/office/drawing/2014/main" id="{560B142C-88F0-337D-6C27-73268C320C0F}"/>
                </a:ext>
              </a:extLst>
            </p:cNvPr>
            <p:cNvSpPr/>
            <p:nvPr/>
          </p:nvSpPr>
          <p:spPr>
            <a:xfrm>
              <a:off x="7546903"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2" name="Oval 51">
              <a:extLst>
                <a:ext uri="{FF2B5EF4-FFF2-40B4-BE49-F238E27FC236}">
                  <a16:creationId xmlns:a16="http://schemas.microsoft.com/office/drawing/2014/main" id="{D84A8F86-379F-49EB-9EFA-63F9A8645CF8}"/>
                </a:ext>
              </a:extLst>
            </p:cNvPr>
            <p:cNvSpPr/>
            <p:nvPr/>
          </p:nvSpPr>
          <p:spPr>
            <a:xfrm>
              <a:off x="7694459"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3" name="Oval 52">
              <a:extLst>
                <a:ext uri="{FF2B5EF4-FFF2-40B4-BE49-F238E27FC236}">
                  <a16:creationId xmlns:a16="http://schemas.microsoft.com/office/drawing/2014/main" id="{4E0B456C-8CEF-8C0F-1204-DA5B378DFF39}"/>
                </a:ext>
              </a:extLst>
            </p:cNvPr>
            <p:cNvSpPr/>
            <p:nvPr/>
          </p:nvSpPr>
          <p:spPr>
            <a:xfrm>
              <a:off x="7842015"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4" name="Oval 53">
              <a:extLst>
                <a:ext uri="{FF2B5EF4-FFF2-40B4-BE49-F238E27FC236}">
                  <a16:creationId xmlns:a16="http://schemas.microsoft.com/office/drawing/2014/main" id="{7F0258E5-6343-5733-6236-2C7F4E458694}"/>
                </a:ext>
              </a:extLst>
            </p:cNvPr>
            <p:cNvSpPr/>
            <p:nvPr/>
          </p:nvSpPr>
          <p:spPr>
            <a:xfrm>
              <a:off x="7399347" y="-903382"/>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5" name="Oval 54">
              <a:extLst>
                <a:ext uri="{FF2B5EF4-FFF2-40B4-BE49-F238E27FC236}">
                  <a16:creationId xmlns:a16="http://schemas.microsoft.com/office/drawing/2014/main" id="{8F150D97-6888-1E07-F426-693D3A97D2B4}"/>
                </a:ext>
              </a:extLst>
            </p:cNvPr>
            <p:cNvSpPr/>
            <p:nvPr/>
          </p:nvSpPr>
          <p:spPr>
            <a:xfrm>
              <a:off x="7546903"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6" name="Oval 55">
              <a:extLst>
                <a:ext uri="{FF2B5EF4-FFF2-40B4-BE49-F238E27FC236}">
                  <a16:creationId xmlns:a16="http://schemas.microsoft.com/office/drawing/2014/main" id="{224395B2-92DA-50B7-B68E-2A866B47C8A9}"/>
                </a:ext>
              </a:extLst>
            </p:cNvPr>
            <p:cNvSpPr/>
            <p:nvPr/>
          </p:nvSpPr>
          <p:spPr>
            <a:xfrm>
              <a:off x="7694459"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7" name="Oval 56">
              <a:extLst>
                <a:ext uri="{FF2B5EF4-FFF2-40B4-BE49-F238E27FC236}">
                  <a16:creationId xmlns:a16="http://schemas.microsoft.com/office/drawing/2014/main" id="{3409EFA8-5B43-D545-C703-AFD5052328B9}"/>
                </a:ext>
              </a:extLst>
            </p:cNvPr>
            <p:cNvSpPr/>
            <p:nvPr/>
          </p:nvSpPr>
          <p:spPr>
            <a:xfrm>
              <a:off x="7842015"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8" name="Oval 57">
              <a:extLst>
                <a:ext uri="{FF2B5EF4-FFF2-40B4-BE49-F238E27FC236}">
                  <a16:creationId xmlns:a16="http://schemas.microsoft.com/office/drawing/2014/main" id="{D0C42D79-FB02-26CA-FBE7-33A4785CB44E}"/>
                </a:ext>
              </a:extLst>
            </p:cNvPr>
            <p:cNvSpPr/>
            <p:nvPr/>
          </p:nvSpPr>
          <p:spPr>
            <a:xfrm>
              <a:off x="7399347"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59" name="Group 58">
            <a:extLst>
              <a:ext uri="{FF2B5EF4-FFF2-40B4-BE49-F238E27FC236}">
                <a16:creationId xmlns:a16="http://schemas.microsoft.com/office/drawing/2014/main" id="{988B1E78-4425-7D2A-BB36-1DEC8DD800AE}"/>
              </a:ext>
            </a:extLst>
          </p:cNvPr>
          <p:cNvGrpSpPr/>
          <p:nvPr/>
        </p:nvGrpSpPr>
        <p:grpSpPr>
          <a:xfrm>
            <a:off x="5657386" y="5874886"/>
            <a:ext cx="605471" cy="435859"/>
            <a:chOff x="7399347" y="-1020693"/>
            <a:chExt cx="605471" cy="435859"/>
          </a:xfrm>
        </p:grpSpPr>
        <p:sp>
          <p:nvSpPr>
            <p:cNvPr id="60" name="Oval 59">
              <a:extLst>
                <a:ext uri="{FF2B5EF4-FFF2-40B4-BE49-F238E27FC236}">
                  <a16:creationId xmlns:a16="http://schemas.microsoft.com/office/drawing/2014/main" id="{2A4090E3-6121-95AE-DC2A-9EBD3F550117}"/>
                </a:ext>
              </a:extLst>
            </p:cNvPr>
            <p:cNvSpPr/>
            <p:nvPr/>
          </p:nvSpPr>
          <p:spPr>
            <a:xfrm>
              <a:off x="746357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1" name="Oval 60">
              <a:extLst>
                <a:ext uri="{FF2B5EF4-FFF2-40B4-BE49-F238E27FC236}">
                  <a16:creationId xmlns:a16="http://schemas.microsoft.com/office/drawing/2014/main" id="{D569B749-24FA-A855-1574-68E1C8D2A20B}"/>
                </a:ext>
              </a:extLst>
            </p:cNvPr>
            <p:cNvSpPr/>
            <p:nvPr/>
          </p:nvSpPr>
          <p:spPr>
            <a:xfrm>
              <a:off x="761685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2" name="Oval 61">
              <a:extLst>
                <a:ext uri="{FF2B5EF4-FFF2-40B4-BE49-F238E27FC236}">
                  <a16:creationId xmlns:a16="http://schemas.microsoft.com/office/drawing/2014/main" id="{BD3E4E95-A9D8-BFC4-C83B-F8DE35A03475}"/>
                </a:ext>
              </a:extLst>
            </p:cNvPr>
            <p:cNvSpPr/>
            <p:nvPr/>
          </p:nvSpPr>
          <p:spPr>
            <a:xfrm>
              <a:off x="777013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4" name="Oval 63">
              <a:extLst>
                <a:ext uri="{FF2B5EF4-FFF2-40B4-BE49-F238E27FC236}">
                  <a16:creationId xmlns:a16="http://schemas.microsoft.com/office/drawing/2014/main" id="{3AC7E324-BF24-8670-36D1-B6213552D29F}"/>
                </a:ext>
              </a:extLst>
            </p:cNvPr>
            <p:cNvSpPr/>
            <p:nvPr/>
          </p:nvSpPr>
          <p:spPr>
            <a:xfrm>
              <a:off x="7923417"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5" name="Oval 64">
              <a:extLst>
                <a:ext uri="{FF2B5EF4-FFF2-40B4-BE49-F238E27FC236}">
                  <a16:creationId xmlns:a16="http://schemas.microsoft.com/office/drawing/2014/main" id="{C150C217-9F13-77C2-D139-AB2BC0ED2B8D}"/>
                </a:ext>
              </a:extLst>
            </p:cNvPr>
            <p:cNvSpPr/>
            <p:nvPr/>
          </p:nvSpPr>
          <p:spPr>
            <a:xfrm>
              <a:off x="7463574"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6" name="Oval 65">
              <a:extLst>
                <a:ext uri="{FF2B5EF4-FFF2-40B4-BE49-F238E27FC236}">
                  <a16:creationId xmlns:a16="http://schemas.microsoft.com/office/drawing/2014/main" id="{2BA1C884-157F-FF43-7594-693BAA2BA1AE}"/>
                </a:ext>
              </a:extLst>
            </p:cNvPr>
            <p:cNvSpPr/>
            <p:nvPr/>
          </p:nvSpPr>
          <p:spPr>
            <a:xfrm>
              <a:off x="7623870"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7" name="Oval 66">
              <a:extLst>
                <a:ext uri="{FF2B5EF4-FFF2-40B4-BE49-F238E27FC236}">
                  <a16:creationId xmlns:a16="http://schemas.microsoft.com/office/drawing/2014/main" id="{0C40A87B-2342-105D-FEC9-890496F37433}"/>
                </a:ext>
              </a:extLst>
            </p:cNvPr>
            <p:cNvSpPr/>
            <p:nvPr/>
          </p:nvSpPr>
          <p:spPr>
            <a:xfrm>
              <a:off x="7784167"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8" name="Oval 67">
              <a:extLst>
                <a:ext uri="{FF2B5EF4-FFF2-40B4-BE49-F238E27FC236}">
                  <a16:creationId xmlns:a16="http://schemas.microsoft.com/office/drawing/2014/main" id="{AF18172B-C61E-F121-0753-FCE12C9841ED}"/>
                </a:ext>
              </a:extLst>
            </p:cNvPr>
            <p:cNvSpPr/>
            <p:nvPr/>
          </p:nvSpPr>
          <p:spPr>
            <a:xfrm>
              <a:off x="7546903"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9" name="Oval 68">
              <a:extLst>
                <a:ext uri="{FF2B5EF4-FFF2-40B4-BE49-F238E27FC236}">
                  <a16:creationId xmlns:a16="http://schemas.microsoft.com/office/drawing/2014/main" id="{ECE33795-B877-921F-1F03-3C0C6DA185DB}"/>
                </a:ext>
              </a:extLst>
            </p:cNvPr>
            <p:cNvSpPr/>
            <p:nvPr/>
          </p:nvSpPr>
          <p:spPr>
            <a:xfrm>
              <a:off x="7694459"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0" name="Oval 69">
              <a:extLst>
                <a:ext uri="{FF2B5EF4-FFF2-40B4-BE49-F238E27FC236}">
                  <a16:creationId xmlns:a16="http://schemas.microsoft.com/office/drawing/2014/main" id="{FFF24083-7D0F-D258-6BD8-A72098328A47}"/>
                </a:ext>
              </a:extLst>
            </p:cNvPr>
            <p:cNvSpPr/>
            <p:nvPr/>
          </p:nvSpPr>
          <p:spPr>
            <a:xfrm>
              <a:off x="7842015"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1" name="Oval 70">
              <a:extLst>
                <a:ext uri="{FF2B5EF4-FFF2-40B4-BE49-F238E27FC236}">
                  <a16:creationId xmlns:a16="http://schemas.microsoft.com/office/drawing/2014/main" id="{8D6FB0B5-AB12-C3D2-98A0-8A4492AF8BC0}"/>
                </a:ext>
              </a:extLst>
            </p:cNvPr>
            <p:cNvSpPr/>
            <p:nvPr/>
          </p:nvSpPr>
          <p:spPr>
            <a:xfrm>
              <a:off x="7399347"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2" name="Oval 71">
              <a:extLst>
                <a:ext uri="{FF2B5EF4-FFF2-40B4-BE49-F238E27FC236}">
                  <a16:creationId xmlns:a16="http://schemas.microsoft.com/office/drawing/2014/main" id="{33D62F92-75B0-878F-9F40-89CF29AF7CB5}"/>
                </a:ext>
              </a:extLst>
            </p:cNvPr>
            <p:cNvSpPr/>
            <p:nvPr/>
          </p:nvSpPr>
          <p:spPr>
            <a:xfrm>
              <a:off x="7546903"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3" name="Oval 72">
              <a:extLst>
                <a:ext uri="{FF2B5EF4-FFF2-40B4-BE49-F238E27FC236}">
                  <a16:creationId xmlns:a16="http://schemas.microsoft.com/office/drawing/2014/main" id="{156511A1-8946-1009-EF93-0CFD28B94EB4}"/>
                </a:ext>
              </a:extLst>
            </p:cNvPr>
            <p:cNvSpPr/>
            <p:nvPr/>
          </p:nvSpPr>
          <p:spPr>
            <a:xfrm>
              <a:off x="7694459"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4" name="Oval 73">
              <a:extLst>
                <a:ext uri="{FF2B5EF4-FFF2-40B4-BE49-F238E27FC236}">
                  <a16:creationId xmlns:a16="http://schemas.microsoft.com/office/drawing/2014/main" id="{694AC2A7-A4B4-C1B4-C11A-9DB76ABC4FC3}"/>
                </a:ext>
              </a:extLst>
            </p:cNvPr>
            <p:cNvSpPr/>
            <p:nvPr/>
          </p:nvSpPr>
          <p:spPr>
            <a:xfrm>
              <a:off x="7842015"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5" name="Oval 74">
              <a:extLst>
                <a:ext uri="{FF2B5EF4-FFF2-40B4-BE49-F238E27FC236}">
                  <a16:creationId xmlns:a16="http://schemas.microsoft.com/office/drawing/2014/main" id="{D937904B-2A6D-2E52-ECFD-36D01843C780}"/>
                </a:ext>
              </a:extLst>
            </p:cNvPr>
            <p:cNvSpPr/>
            <p:nvPr/>
          </p:nvSpPr>
          <p:spPr>
            <a:xfrm>
              <a:off x="7399347"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77" name="Group 76">
            <a:extLst>
              <a:ext uri="{FF2B5EF4-FFF2-40B4-BE49-F238E27FC236}">
                <a16:creationId xmlns:a16="http://schemas.microsoft.com/office/drawing/2014/main" id="{EE367C1D-995D-E642-88C1-89498F6A13B3}"/>
              </a:ext>
            </a:extLst>
          </p:cNvPr>
          <p:cNvGrpSpPr/>
          <p:nvPr/>
        </p:nvGrpSpPr>
        <p:grpSpPr>
          <a:xfrm>
            <a:off x="6484322" y="5874886"/>
            <a:ext cx="605471" cy="435859"/>
            <a:chOff x="7399347" y="-1020693"/>
            <a:chExt cx="605471" cy="435859"/>
          </a:xfrm>
        </p:grpSpPr>
        <p:sp>
          <p:nvSpPr>
            <p:cNvPr id="78" name="Oval 77">
              <a:extLst>
                <a:ext uri="{FF2B5EF4-FFF2-40B4-BE49-F238E27FC236}">
                  <a16:creationId xmlns:a16="http://schemas.microsoft.com/office/drawing/2014/main" id="{566BB675-AED5-B21E-6801-C87E8CA85AB7}"/>
                </a:ext>
              </a:extLst>
            </p:cNvPr>
            <p:cNvSpPr/>
            <p:nvPr/>
          </p:nvSpPr>
          <p:spPr>
            <a:xfrm>
              <a:off x="746357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9" name="Oval 78">
              <a:extLst>
                <a:ext uri="{FF2B5EF4-FFF2-40B4-BE49-F238E27FC236}">
                  <a16:creationId xmlns:a16="http://schemas.microsoft.com/office/drawing/2014/main" id="{8BED30BC-BC0C-B578-F629-C3C89F2C03D4}"/>
                </a:ext>
              </a:extLst>
            </p:cNvPr>
            <p:cNvSpPr/>
            <p:nvPr/>
          </p:nvSpPr>
          <p:spPr>
            <a:xfrm>
              <a:off x="761685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0" name="Oval 79">
              <a:extLst>
                <a:ext uri="{FF2B5EF4-FFF2-40B4-BE49-F238E27FC236}">
                  <a16:creationId xmlns:a16="http://schemas.microsoft.com/office/drawing/2014/main" id="{5941369F-E29E-B5ED-A461-6535EDD406D3}"/>
                </a:ext>
              </a:extLst>
            </p:cNvPr>
            <p:cNvSpPr/>
            <p:nvPr/>
          </p:nvSpPr>
          <p:spPr>
            <a:xfrm>
              <a:off x="7770136" y="-1020693"/>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1" name="Oval 80">
              <a:extLst>
                <a:ext uri="{FF2B5EF4-FFF2-40B4-BE49-F238E27FC236}">
                  <a16:creationId xmlns:a16="http://schemas.microsoft.com/office/drawing/2014/main" id="{44541B62-F4E1-8A24-C887-F623259E9958}"/>
                </a:ext>
              </a:extLst>
            </p:cNvPr>
            <p:cNvSpPr/>
            <p:nvPr/>
          </p:nvSpPr>
          <p:spPr>
            <a:xfrm>
              <a:off x="7923417" y="-1020693"/>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2" name="Oval 81">
              <a:extLst>
                <a:ext uri="{FF2B5EF4-FFF2-40B4-BE49-F238E27FC236}">
                  <a16:creationId xmlns:a16="http://schemas.microsoft.com/office/drawing/2014/main" id="{4DC1B871-3DC1-72A0-AF38-39015D6EA076}"/>
                </a:ext>
              </a:extLst>
            </p:cNvPr>
            <p:cNvSpPr/>
            <p:nvPr/>
          </p:nvSpPr>
          <p:spPr>
            <a:xfrm>
              <a:off x="7463574"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3" name="Oval 82">
              <a:extLst>
                <a:ext uri="{FF2B5EF4-FFF2-40B4-BE49-F238E27FC236}">
                  <a16:creationId xmlns:a16="http://schemas.microsoft.com/office/drawing/2014/main" id="{2777C8ED-9829-D738-FD63-5F4093430BC8}"/>
                </a:ext>
              </a:extLst>
            </p:cNvPr>
            <p:cNvSpPr/>
            <p:nvPr/>
          </p:nvSpPr>
          <p:spPr>
            <a:xfrm>
              <a:off x="7623870"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4" name="Oval 83">
              <a:extLst>
                <a:ext uri="{FF2B5EF4-FFF2-40B4-BE49-F238E27FC236}">
                  <a16:creationId xmlns:a16="http://schemas.microsoft.com/office/drawing/2014/main" id="{606031F0-D0EB-B735-68E9-4B2506F1A4F8}"/>
                </a:ext>
              </a:extLst>
            </p:cNvPr>
            <p:cNvSpPr/>
            <p:nvPr/>
          </p:nvSpPr>
          <p:spPr>
            <a:xfrm>
              <a:off x="7784167"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5" name="Oval 84">
              <a:extLst>
                <a:ext uri="{FF2B5EF4-FFF2-40B4-BE49-F238E27FC236}">
                  <a16:creationId xmlns:a16="http://schemas.microsoft.com/office/drawing/2014/main" id="{F5C6366F-D901-7254-8B5E-7E62699A0D9B}"/>
                </a:ext>
              </a:extLst>
            </p:cNvPr>
            <p:cNvSpPr/>
            <p:nvPr/>
          </p:nvSpPr>
          <p:spPr>
            <a:xfrm>
              <a:off x="7546903"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6" name="Oval 85">
              <a:extLst>
                <a:ext uri="{FF2B5EF4-FFF2-40B4-BE49-F238E27FC236}">
                  <a16:creationId xmlns:a16="http://schemas.microsoft.com/office/drawing/2014/main" id="{6A27DB62-463B-2601-A226-3AC104067EE9}"/>
                </a:ext>
              </a:extLst>
            </p:cNvPr>
            <p:cNvSpPr/>
            <p:nvPr/>
          </p:nvSpPr>
          <p:spPr>
            <a:xfrm>
              <a:off x="7694459"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7" name="Oval 86">
              <a:extLst>
                <a:ext uri="{FF2B5EF4-FFF2-40B4-BE49-F238E27FC236}">
                  <a16:creationId xmlns:a16="http://schemas.microsoft.com/office/drawing/2014/main" id="{DA9F5488-F924-9611-5714-00CFAB52283E}"/>
                </a:ext>
              </a:extLst>
            </p:cNvPr>
            <p:cNvSpPr/>
            <p:nvPr/>
          </p:nvSpPr>
          <p:spPr>
            <a:xfrm>
              <a:off x="7842015"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8" name="Oval 87">
              <a:extLst>
                <a:ext uri="{FF2B5EF4-FFF2-40B4-BE49-F238E27FC236}">
                  <a16:creationId xmlns:a16="http://schemas.microsoft.com/office/drawing/2014/main" id="{4026DD64-35CE-33A6-44D0-0A6E3BC3C5AE}"/>
                </a:ext>
              </a:extLst>
            </p:cNvPr>
            <p:cNvSpPr/>
            <p:nvPr/>
          </p:nvSpPr>
          <p:spPr>
            <a:xfrm>
              <a:off x="7399347"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2" name="Oval 91">
              <a:extLst>
                <a:ext uri="{FF2B5EF4-FFF2-40B4-BE49-F238E27FC236}">
                  <a16:creationId xmlns:a16="http://schemas.microsoft.com/office/drawing/2014/main" id="{1CFF1322-9E2A-5EB2-1828-EB5B11A39983}"/>
                </a:ext>
              </a:extLst>
            </p:cNvPr>
            <p:cNvSpPr/>
            <p:nvPr/>
          </p:nvSpPr>
          <p:spPr>
            <a:xfrm>
              <a:off x="7546903"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4" name="Oval 93">
              <a:extLst>
                <a:ext uri="{FF2B5EF4-FFF2-40B4-BE49-F238E27FC236}">
                  <a16:creationId xmlns:a16="http://schemas.microsoft.com/office/drawing/2014/main" id="{67FF42BD-B3EF-194A-E382-9B9C8C898FD2}"/>
                </a:ext>
              </a:extLst>
            </p:cNvPr>
            <p:cNvSpPr/>
            <p:nvPr/>
          </p:nvSpPr>
          <p:spPr>
            <a:xfrm>
              <a:off x="7694459"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6" name="Oval 95">
              <a:extLst>
                <a:ext uri="{FF2B5EF4-FFF2-40B4-BE49-F238E27FC236}">
                  <a16:creationId xmlns:a16="http://schemas.microsoft.com/office/drawing/2014/main" id="{169DCDCE-31F2-A0DB-E95F-92DE7511D0DF}"/>
                </a:ext>
              </a:extLst>
            </p:cNvPr>
            <p:cNvSpPr/>
            <p:nvPr/>
          </p:nvSpPr>
          <p:spPr>
            <a:xfrm>
              <a:off x="7842015"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8" name="Oval 97">
              <a:extLst>
                <a:ext uri="{FF2B5EF4-FFF2-40B4-BE49-F238E27FC236}">
                  <a16:creationId xmlns:a16="http://schemas.microsoft.com/office/drawing/2014/main" id="{7481DB61-38E2-3FED-B4AD-3ACC24941FC7}"/>
                </a:ext>
              </a:extLst>
            </p:cNvPr>
            <p:cNvSpPr/>
            <p:nvPr/>
          </p:nvSpPr>
          <p:spPr>
            <a:xfrm>
              <a:off x="7399347"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99" name="Group 98">
            <a:extLst>
              <a:ext uri="{FF2B5EF4-FFF2-40B4-BE49-F238E27FC236}">
                <a16:creationId xmlns:a16="http://schemas.microsoft.com/office/drawing/2014/main" id="{A2F3B6A0-1F3C-EFC5-11B7-74CC36E3F7AA}"/>
              </a:ext>
            </a:extLst>
          </p:cNvPr>
          <p:cNvGrpSpPr/>
          <p:nvPr/>
        </p:nvGrpSpPr>
        <p:grpSpPr>
          <a:xfrm>
            <a:off x="7319209" y="5874886"/>
            <a:ext cx="605471" cy="435859"/>
            <a:chOff x="7399347" y="-1020693"/>
            <a:chExt cx="605471" cy="435859"/>
          </a:xfrm>
        </p:grpSpPr>
        <p:sp>
          <p:nvSpPr>
            <p:cNvPr id="101" name="Oval 100">
              <a:extLst>
                <a:ext uri="{FF2B5EF4-FFF2-40B4-BE49-F238E27FC236}">
                  <a16:creationId xmlns:a16="http://schemas.microsoft.com/office/drawing/2014/main" id="{87BEFF6D-5350-0EF7-4E6F-23D8A6269D55}"/>
                </a:ext>
              </a:extLst>
            </p:cNvPr>
            <p:cNvSpPr/>
            <p:nvPr/>
          </p:nvSpPr>
          <p:spPr>
            <a:xfrm>
              <a:off x="7463576" y="-1020693"/>
              <a:ext cx="81401" cy="81401"/>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3" name="Oval 102">
              <a:extLst>
                <a:ext uri="{FF2B5EF4-FFF2-40B4-BE49-F238E27FC236}">
                  <a16:creationId xmlns:a16="http://schemas.microsoft.com/office/drawing/2014/main" id="{4109976F-DF6D-D6FA-837E-65EEAE782070}"/>
                </a:ext>
              </a:extLst>
            </p:cNvPr>
            <p:cNvSpPr/>
            <p:nvPr/>
          </p:nvSpPr>
          <p:spPr>
            <a:xfrm>
              <a:off x="7616856" y="-1020693"/>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5" name="Oval 104">
              <a:extLst>
                <a:ext uri="{FF2B5EF4-FFF2-40B4-BE49-F238E27FC236}">
                  <a16:creationId xmlns:a16="http://schemas.microsoft.com/office/drawing/2014/main" id="{239F5B22-38BD-CDC4-2B5C-562327A4BFCF}"/>
                </a:ext>
              </a:extLst>
            </p:cNvPr>
            <p:cNvSpPr/>
            <p:nvPr/>
          </p:nvSpPr>
          <p:spPr>
            <a:xfrm>
              <a:off x="7770136" y="-1020693"/>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6" name="Oval 105">
              <a:extLst>
                <a:ext uri="{FF2B5EF4-FFF2-40B4-BE49-F238E27FC236}">
                  <a16:creationId xmlns:a16="http://schemas.microsoft.com/office/drawing/2014/main" id="{B5DA7571-95FE-3FCD-F6BB-07F13200BDA6}"/>
                </a:ext>
              </a:extLst>
            </p:cNvPr>
            <p:cNvSpPr/>
            <p:nvPr/>
          </p:nvSpPr>
          <p:spPr>
            <a:xfrm>
              <a:off x="7923417" y="-1020693"/>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0" name="Oval 109">
              <a:extLst>
                <a:ext uri="{FF2B5EF4-FFF2-40B4-BE49-F238E27FC236}">
                  <a16:creationId xmlns:a16="http://schemas.microsoft.com/office/drawing/2014/main" id="{F060697D-B09D-9CB7-1CE9-BE741F530A3E}"/>
                </a:ext>
              </a:extLst>
            </p:cNvPr>
            <p:cNvSpPr/>
            <p:nvPr/>
          </p:nvSpPr>
          <p:spPr>
            <a:xfrm>
              <a:off x="7463574"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1" name="Oval 110">
              <a:extLst>
                <a:ext uri="{FF2B5EF4-FFF2-40B4-BE49-F238E27FC236}">
                  <a16:creationId xmlns:a16="http://schemas.microsoft.com/office/drawing/2014/main" id="{15BE997D-8449-9D3B-8393-32B1F5B6E0EB}"/>
                </a:ext>
              </a:extLst>
            </p:cNvPr>
            <p:cNvSpPr/>
            <p:nvPr/>
          </p:nvSpPr>
          <p:spPr>
            <a:xfrm>
              <a:off x="7623870"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2" name="Oval 111">
              <a:extLst>
                <a:ext uri="{FF2B5EF4-FFF2-40B4-BE49-F238E27FC236}">
                  <a16:creationId xmlns:a16="http://schemas.microsoft.com/office/drawing/2014/main" id="{2D265F1B-EC1A-1A27-C969-EAF28C272624}"/>
                </a:ext>
              </a:extLst>
            </p:cNvPr>
            <p:cNvSpPr/>
            <p:nvPr/>
          </p:nvSpPr>
          <p:spPr>
            <a:xfrm>
              <a:off x="7784167" y="-786071"/>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3" name="Oval 112">
              <a:extLst>
                <a:ext uri="{FF2B5EF4-FFF2-40B4-BE49-F238E27FC236}">
                  <a16:creationId xmlns:a16="http://schemas.microsoft.com/office/drawing/2014/main" id="{C5BED576-875F-0095-346B-4E194A06D5CF}"/>
                </a:ext>
              </a:extLst>
            </p:cNvPr>
            <p:cNvSpPr/>
            <p:nvPr/>
          </p:nvSpPr>
          <p:spPr>
            <a:xfrm>
              <a:off x="7546903"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5" name="Oval 114">
              <a:extLst>
                <a:ext uri="{FF2B5EF4-FFF2-40B4-BE49-F238E27FC236}">
                  <a16:creationId xmlns:a16="http://schemas.microsoft.com/office/drawing/2014/main" id="{0E545FBB-AC95-0DAE-51DE-68B8A63150DB}"/>
                </a:ext>
              </a:extLst>
            </p:cNvPr>
            <p:cNvSpPr/>
            <p:nvPr/>
          </p:nvSpPr>
          <p:spPr>
            <a:xfrm>
              <a:off x="7694459"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6" name="Oval 115">
              <a:extLst>
                <a:ext uri="{FF2B5EF4-FFF2-40B4-BE49-F238E27FC236}">
                  <a16:creationId xmlns:a16="http://schemas.microsoft.com/office/drawing/2014/main" id="{C45BA169-6AEE-6DFE-CD89-B2A91CA1911A}"/>
                </a:ext>
              </a:extLst>
            </p:cNvPr>
            <p:cNvSpPr/>
            <p:nvPr/>
          </p:nvSpPr>
          <p:spPr>
            <a:xfrm>
              <a:off x="7842015"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8" name="Oval 117">
              <a:extLst>
                <a:ext uri="{FF2B5EF4-FFF2-40B4-BE49-F238E27FC236}">
                  <a16:creationId xmlns:a16="http://schemas.microsoft.com/office/drawing/2014/main" id="{D05F3EBE-57C1-2782-5BF2-0DA9659ED05B}"/>
                </a:ext>
              </a:extLst>
            </p:cNvPr>
            <p:cNvSpPr/>
            <p:nvPr/>
          </p:nvSpPr>
          <p:spPr>
            <a:xfrm>
              <a:off x="7399347" y="-903382"/>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9" name="Oval 118">
              <a:extLst>
                <a:ext uri="{FF2B5EF4-FFF2-40B4-BE49-F238E27FC236}">
                  <a16:creationId xmlns:a16="http://schemas.microsoft.com/office/drawing/2014/main" id="{ED59E821-EA89-7B22-AC37-C48A204548F9}"/>
                </a:ext>
              </a:extLst>
            </p:cNvPr>
            <p:cNvSpPr/>
            <p:nvPr/>
          </p:nvSpPr>
          <p:spPr>
            <a:xfrm>
              <a:off x="7546903"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0" name="Oval 119">
              <a:extLst>
                <a:ext uri="{FF2B5EF4-FFF2-40B4-BE49-F238E27FC236}">
                  <a16:creationId xmlns:a16="http://schemas.microsoft.com/office/drawing/2014/main" id="{2F967B71-D7AF-6843-E151-6EFFC47AE711}"/>
                </a:ext>
              </a:extLst>
            </p:cNvPr>
            <p:cNvSpPr/>
            <p:nvPr/>
          </p:nvSpPr>
          <p:spPr>
            <a:xfrm>
              <a:off x="7694459"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2" name="Oval 121">
              <a:extLst>
                <a:ext uri="{FF2B5EF4-FFF2-40B4-BE49-F238E27FC236}">
                  <a16:creationId xmlns:a16="http://schemas.microsoft.com/office/drawing/2014/main" id="{570C432D-CC5C-9EE2-CEC4-5C9DA705DE18}"/>
                </a:ext>
              </a:extLst>
            </p:cNvPr>
            <p:cNvSpPr/>
            <p:nvPr/>
          </p:nvSpPr>
          <p:spPr>
            <a:xfrm>
              <a:off x="7842015"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3" name="Oval 122">
              <a:extLst>
                <a:ext uri="{FF2B5EF4-FFF2-40B4-BE49-F238E27FC236}">
                  <a16:creationId xmlns:a16="http://schemas.microsoft.com/office/drawing/2014/main" id="{D974D2F6-18DF-FB21-1F56-B8F88679E656}"/>
                </a:ext>
              </a:extLst>
            </p:cNvPr>
            <p:cNvSpPr/>
            <p:nvPr/>
          </p:nvSpPr>
          <p:spPr>
            <a:xfrm>
              <a:off x="7399347" y="-666235"/>
              <a:ext cx="81401" cy="81401"/>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Tree>
    <p:extLst>
      <p:ext uri="{BB962C8B-B14F-4D97-AF65-F5344CB8AC3E}">
        <p14:creationId xmlns:p14="http://schemas.microsoft.com/office/powerpoint/2010/main" val="38807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91DC4-994F-DC6D-DE23-78E45BFDC4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DC743B3-7A32-2DD5-FCAF-7F01DABC01F5}"/>
              </a:ext>
            </a:extLst>
          </p:cNvPr>
          <p:cNvSpPr/>
          <p:nvPr/>
        </p:nvSpPr>
        <p:spPr>
          <a:xfrm>
            <a:off x="3824118" y="-31430"/>
            <a:ext cx="8367882" cy="68849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62" name="Rounded Rectangle 61">
            <a:extLst>
              <a:ext uri="{FF2B5EF4-FFF2-40B4-BE49-F238E27FC236}">
                <a16:creationId xmlns:a16="http://schemas.microsoft.com/office/drawing/2014/main" id="{C59E394B-F981-233C-F262-7B17F10CABD0}"/>
              </a:ext>
            </a:extLst>
          </p:cNvPr>
          <p:cNvSpPr/>
          <p:nvPr/>
        </p:nvSpPr>
        <p:spPr>
          <a:xfrm>
            <a:off x="4085706" y="1140614"/>
            <a:ext cx="7905666" cy="667407"/>
          </a:xfrm>
          <a:prstGeom prst="roundRect">
            <a:avLst>
              <a:gd name="adj" fmla="val 1110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4" name="Rounded Rectangle 63">
            <a:extLst>
              <a:ext uri="{FF2B5EF4-FFF2-40B4-BE49-F238E27FC236}">
                <a16:creationId xmlns:a16="http://schemas.microsoft.com/office/drawing/2014/main" id="{C6F1F9CB-D17D-0EC6-BC5A-2C287F6F3929}"/>
              </a:ext>
            </a:extLst>
          </p:cNvPr>
          <p:cNvSpPr/>
          <p:nvPr/>
        </p:nvSpPr>
        <p:spPr>
          <a:xfrm>
            <a:off x="4085706" y="1901585"/>
            <a:ext cx="7905666" cy="1164845"/>
          </a:xfrm>
          <a:prstGeom prst="roundRect">
            <a:avLst>
              <a:gd name="adj" fmla="val 812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5" name="Rounded Rectangle 64">
            <a:extLst>
              <a:ext uri="{FF2B5EF4-FFF2-40B4-BE49-F238E27FC236}">
                <a16:creationId xmlns:a16="http://schemas.microsoft.com/office/drawing/2014/main" id="{AA6BF11B-164D-C8C0-7D71-933823538583}"/>
              </a:ext>
            </a:extLst>
          </p:cNvPr>
          <p:cNvSpPr/>
          <p:nvPr/>
        </p:nvSpPr>
        <p:spPr>
          <a:xfrm>
            <a:off x="4085706" y="3150704"/>
            <a:ext cx="7905666" cy="1843648"/>
          </a:xfrm>
          <a:prstGeom prst="roundRect">
            <a:avLst>
              <a:gd name="adj" fmla="val 706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6" name="Rounded Rectangle 65">
            <a:extLst>
              <a:ext uri="{FF2B5EF4-FFF2-40B4-BE49-F238E27FC236}">
                <a16:creationId xmlns:a16="http://schemas.microsoft.com/office/drawing/2014/main" id="{2C5A182B-DA14-9DBF-B098-0437E1D7E89D}"/>
              </a:ext>
            </a:extLst>
          </p:cNvPr>
          <p:cNvSpPr/>
          <p:nvPr/>
        </p:nvSpPr>
        <p:spPr>
          <a:xfrm>
            <a:off x="4085706" y="5061869"/>
            <a:ext cx="7905666" cy="1026628"/>
          </a:xfrm>
          <a:prstGeom prst="roundRect">
            <a:avLst>
              <a:gd name="adj" fmla="val 812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D30C5708-881D-0339-74BC-6B8F440300FB}"/>
              </a:ext>
            </a:extLst>
          </p:cNvPr>
          <p:cNvSpPr txBox="1"/>
          <p:nvPr/>
        </p:nvSpPr>
        <p:spPr>
          <a:xfrm>
            <a:off x="3581133" y="223995"/>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מבנה הסדנה</a:t>
            </a:r>
          </a:p>
        </p:txBody>
      </p:sp>
      <p:sp>
        <p:nvSpPr>
          <p:cNvPr id="10" name="Rectangle 9">
            <a:extLst>
              <a:ext uri="{FF2B5EF4-FFF2-40B4-BE49-F238E27FC236}">
                <a16:creationId xmlns:a16="http://schemas.microsoft.com/office/drawing/2014/main" id="{E708A457-498B-F651-6046-94414DC662D9}"/>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983E2A62-2733-07BB-7F41-35CF5458C8B4}"/>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7</a:t>
            </a:fld>
            <a:endParaRPr lang="he-IL">
              <a:latin typeface="Heebo" pitchFamily="2" charset="-79"/>
              <a:cs typeface="Heebo" pitchFamily="2" charset="-79"/>
            </a:endParaRPr>
          </a:p>
        </p:txBody>
      </p:sp>
      <p:graphicFrame>
        <p:nvGraphicFramePr>
          <p:cNvPr id="4" name="Chart 3">
            <a:extLst>
              <a:ext uri="{FF2B5EF4-FFF2-40B4-BE49-F238E27FC236}">
                <a16:creationId xmlns:a16="http://schemas.microsoft.com/office/drawing/2014/main" id="{28A33778-462F-94D9-7A6C-90F057F33426}"/>
              </a:ext>
            </a:extLst>
          </p:cNvPr>
          <p:cNvGraphicFramePr>
            <a:graphicFrameLocks/>
          </p:cNvGraphicFramePr>
          <p:nvPr>
            <p:extLst>
              <p:ext uri="{D42A27DB-BD31-4B8C-83A1-F6EECF244321}">
                <p14:modId xmlns:p14="http://schemas.microsoft.com/office/powerpoint/2010/main" val="2396044942"/>
              </p:ext>
            </p:extLst>
          </p:nvPr>
        </p:nvGraphicFramePr>
        <p:xfrm>
          <a:off x="71061" y="1611173"/>
          <a:ext cx="3568125" cy="4531509"/>
        </p:xfrm>
        <a:graphic>
          <a:graphicData uri="http://schemas.openxmlformats.org/drawingml/2006/chart">
            <c:chart xmlns:c="http://schemas.openxmlformats.org/drawingml/2006/chart" xmlns:r="http://schemas.openxmlformats.org/officeDocument/2006/relationships" r:id="rId3"/>
          </a:graphicData>
        </a:graphic>
      </p:graphicFrame>
      <p:sp>
        <p:nvSpPr>
          <p:cNvPr id="12" name="מלבן 4">
            <a:extLst>
              <a:ext uri="{FF2B5EF4-FFF2-40B4-BE49-F238E27FC236}">
                <a16:creationId xmlns:a16="http://schemas.microsoft.com/office/drawing/2014/main" id="{1A8B054A-4C28-9B8B-4B8F-F64E95DF41F9}"/>
              </a:ext>
            </a:extLst>
          </p:cNvPr>
          <p:cNvSpPr/>
          <p:nvPr/>
        </p:nvSpPr>
        <p:spPr>
          <a:xfrm>
            <a:off x="3900772" y="696147"/>
            <a:ext cx="7989353" cy="325089"/>
          </a:xfrm>
          <a:prstGeom prst="rect">
            <a:avLst/>
          </a:prstGeom>
          <a:noFill/>
        </p:spPr>
        <p:txBody>
          <a:bodyPr wrap="square" lIns="91440" tIns="45720" rIns="91440" bIns="45720" anchor="t">
            <a:spAutoFit/>
          </a:bodyPr>
          <a:lstStyle/>
          <a:p>
            <a:pPr fontAlgn="base">
              <a:lnSpc>
                <a:spcPct val="150000"/>
              </a:lnSpc>
              <a:spcBef>
                <a:spcPts val="800"/>
              </a:spcBef>
              <a:buClr>
                <a:srgbClr val="358B8F"/>
              </a:buClr>
              <a:buSzPct val="150000"/>
            </a:pPr>
            <a:r>
              <a:rPr lang="he-IL" sz="1100" b="1">
                <a:latin typeface="Heebo" pitchFamily="2" charset="-79"/>
                <a:ea typeface="Tahoma"/>
                <a:cs typeface="Heebo" pitchFamily="2" charset="-79"/>
              </a:rPr>
              <a:t>ככלל, נראה שסדנה במתכונת של שני מפגשים היא העדיפה, אך בהינתן אילוצי זמן ומשאבים מפגש בודד מספק מענה טוב:</a:t>
            </a:r>
          </a:p>
        </p:txBody>
      </p:sp>
      <p:sp>
        <p:nvSpPr>
          <p:cNvPr id="14" name="TextBox 13">
            <a:extLst>
              <a:ext uri="{FF2B5EF4-FFF2-40B4-BE49-F238E27FC236}">
                <a16:creationId xmlns:a16="http://schemas.microsoft.com/office/drawing/2014/main" id="{BBD51B9B-8158-C2DD-BAE2-6EF2E0DC8E0F}"/>
              </a:ext>
            </a:extLst>
          </p:cNvPr>
          <p:cNvSpPr txBox="1"/>
          <p:nvPr/>
        </p:nvSpPr>
        <p:spPr>
          <a:xfrm>
            <a:off x="8762577" y="1996910"/>
            <a:ext cx="3127550" cy="1107996"/>
          </a:xfrm>
          <a:prstGeom prst="rect">
            <a:avLst/>
          </a:prstGeom>
          <a:noFill/>
        </p:spPr>
        <p:txBody>
          <a:bodyPr wrap="square">
            <a:spAutoFit/>
          </a:bodyPr>
          <a:lstStyle/>
          <a:p>
            <a:pPr fontAlgn="base">
              <a:spcBef>
                <a:spcPts val="800"/>
              </a:spcBef>
              <a:buClr>
                <a:srgbClr val="358B8F"/>
              </a:buClr>
              <a:buSzPct val="150000"/>
            </a:pPr>
            <a:r>
              <a:rPr lang="he-IL" sz="1100">
                <a:latin typeface="Heebo" pitchFamily="2" charset="-79"/>
                <a:ea typeface="Tahoma"/>
                <a:cs typeface="Heebo" pitchFamily="2" charset="-79"/>
              </a:rPr>
              <a:t>בשתי קבוצות, הסדנה התחלקה בין זמן מפגש קבוצתי וזמן מפגש פרטני. רוב המשתתפים (16) ציינו בסקר ש</a:t>
            </a:r>
            <a:r>
              <a:rPr lang="he-IL" sz="1100" b="1">
                <a:latin typeface="Heebo" pitchFamily="2" charset="-79"/>
                <a:ea typeface="Tahoma"/>
                <a:cs typeface="Heebo" pitchFamily="2" charset="-79"/>
              </a:rPr>
              <a:t>חלוקת הזמן בין הקבוצתי לפרטני הייתה אידיאלית מבחינתם</a:t>
            </a:r>
            <a:r>
              <a:rPr lang="he-IL" sz="1100">
                <a:latin typeface="Heebo" pitchFamily="2" charset="-79"/>
                <a:ea typeface="Tahoma"/>
                <a:cs typeface="Heebo" pitchFamily="2" charset="-79"/>
              </a:rPr>
              <a:t>. 4 מקבוצת </a:t>
            </a:r>
            <a:r>
              <a:rPr lang="he-IL" sz="1100" b="1">
                <a:latin typeface="Heebo" pitchFamily="2" charset="-79"/>
                <a:ea typeface="Tahoma"/>
                <a:cs typeface="Heebo" pitchFamily="2" charset="-79"/>
              </a:rPr>
              <a:t>המפגש היחיד </a:t>
            </a:r>
            <a:r>
              <a:rPr lang="he-IL" sz="1100">
                <a:latin typeface="Heebo" pitchFamily="2" charset="-79"/>
                <a:ea typeface="Tahoma"/>
                <a:cs typeface="Heebo" pitchFamily="2" charset="-79"/>
              </a:rPr>
              <a:t>סימנו שדרוש יותר זמן למפגש הפרטני. </a:t>
            </a:r>
            <a:br>
              <a:rPr lang="en-US" sz="1100">
                <a:latin typeface="Heebo" pitchFamily="2" charset="-79"/>
                <a:ea typeface="Tahoma"/>
                <a:cs typeface="Heebo" pitchFamily="2" charset="-79"/>
              </a:rPr>
            </a:br>
            <a:endParaRPr lang="he-IL" sz="1100">
              <a:solidFill>
                <a:schemeClr val="accent5"/>
              </a:solidFill>
              <a:latin typeface="Heebo" pitchFamily="2" charset="-79"/>
              <a:ea typeface="Tahoma"/>
              <a:cs typeface="Heebo" pitchFamily="2" charset="-79"/>
            </a:endParaRPr>
          </a:p>
        </p:txBody>
      </p:sp>
      <p:sp>
        <p:nvSpPr>
          <p:cNvPr id="16" name="TextBox 15">
            <a:extLst>
              <a:ext uri="{FF2B5EF4-FFF2-40B4-BE49-F238E27FC236}">
                <a16:creationId xmlns:a16="http://schemas.microsoft.com/office/drawing/2014/main" id="{2610D625-FC00-75B9-E0B5-3302E2BB10F0}"/>
              </a:ext>
            </a:extLst>
          </p:cNvPr>
          <p:cNvSpPr txBox="1"/>
          <p:nvPr/>
        </p:nvSpPr>
        <p:spPr>
          <a:xfrm>
            <a:off x="9664700" y="5149777"/>
            <a:ext cx="2225427" cy="938719"/>
          </a:xfrm>
          <a:prstGeom prst="rect">
            <a:avLst/>
          </a:prstGeom>
          <a:noFill/>
        </p:spPr>
        <p:txBody>
          <a:bodyPr wrap="square">
            <a:spAutoFit/>
          </a:bodyPr>
          <a:lstStyle/>
          <a:p>
            <a:pPr fontAlgn="base">
              <a:spcBef>
                <a:spcPts val="800"/>
              </a:spcBef>
              <a:buClr>
                <a:srgbClr val="358B8F"/>
              </a:buClr>
              <a:buSzPct val="150000"/>
            </a:pPr>
            <a:r>
              <a:rPr lang="he-IL" sz="1100">
                <a:latin typeface="Heebo" pitchFamily="2" charset="-79"/>
                <a:ea typeface="Tahoma"/>
                <a:cs typeface="Heebo" pitchFamily="2" charset="-79"/>
              </a:rPr>
              <a:t>לצד זאת, עלתה הבנה </a:t>
            </a:r>
            <a:r>
              <a:rPr lang="he-IL" sz="1100" b="1">
                <a:latin typeface="Heebo" pitchFamily="2" charset="-79"/>
                <a:ea typeface="Tahoma"/>
                <a:cs typeface="Heebo" pitchFamily="2" charset="-79"/>
              </a:rPr>
              <a:t>שנדרשת גמישות והתאמה לקהילות שונות, כאשר עבור קבוצות אוכלוסייה מסוימות ניתן לקיים את הסדנה רק במתכונת של מפגש בודד,</a:t>
            </a:r>
            <a:endParaRPr lang="he-IL" sz="1100">
              <a:solidFill>
                <a:schemeClr val="accent5"/>
              </a:solidFill>
              <a:latin typeface="Heebo" pitchFamily="2" charset="-79"/>
              <a:ea typeface="Tahoma"/>
              <a:cs typeface="Heebo" pitchFamily="2" charset="-79"/>
            </a:endParaRPr>
          </a:p>
        </p:txBody>
      </p:sp>
      <p:sp>
        <p:nvSpPr>
          <p:cNvPr id="21" name="TextBox 20">
            <a:extLst>
              <a:ext uri="{FF2B5EF4-FFF2-40B4-BE49-F238E27FC236}">
                <a16:creationId xmlns:a16="http://schemas.microsoft.com/office/drawing/2014/main" id="{8A1C64FE-9C72-FD2A-50E9-92D1DB962CF6}"/>
              </a:ext>
            </a:extLst>
          </p:cNvPr>
          <p:cNvSpPr txBox="1"/>
          <p:nvPr/>
        </p:nvSpPr>
        <p:spPr>
          <a:xfrm>
            <a:off x="4222508" y="1199059"/>
            <a:ext cx="7667617" cy="600164"/>
          </a:xfrm>
          <a:prstGeom prst="rect">
            <a:avLst/>
          </a:prstGeom>
          <a:noFill/>
        </p:spPr>
        <p:txBody>
          <a:bodyPr wrap="square">
            <a:spAutoFit/>
          </a:bodyPr>
          <a:lstStyle/>
          <a:p>
            <a:pPr fontAlgn="base">
              <a:spcBef>
                <a:spcPts val="800"/>
              </a:spcBef>
              <a:buClr>
                <a:srgbClr val="358B8F"/>
              </a:buClr>
              <a:buSzPct val="150000"/>
            </a:pPr>
            <a:r>
              <a:rPr lang="he-IL" sz="1100" b="1">
                <a:latin typeface="Heebo" pitchFamily="2" charset="-79"/>
                <a:ea typeface="Tahoma"/>
                <a:cs typeface="Heebo" pitchFamily="2" charset="-79"/>
              </a:rPr>
              <a:t>משתתפי הפעילות שנערכה בשני מפגשים טענו שמתכונת זו הייתה מצוינת</a:t>
            </a:r>
            <a:r>
              <a:rPr lang="he-IL" sz="1100">
                <a:latin typeface="Heebo" pitchFamily="2" charset="-79"/>
                <a:ea typeface="Tahoma"/>
                <a:cs typeface="Heebo" pitchFamily="2" charset="-79"/>
              </a:rPr>
              <a:t>. רק אחד מהם סבר שמפגש אחד יהיה מספק דיו. בקרב משתתפי הפגייה שחוו פעילות במתכונת אישית בלבד, 2 העדיפו שיתקיים מפגש נוסף כדי להגיע אליו מוכנים יותר ולהספיק להשלים את יצירת השיר.  הסתייגויות באשר לאפשרות של יותר ממפגש אחד עלו בהקשר של זמינות, והיעדרות מיום עבודה.</a:t>
            </a:r>
          </a:p>
        </p:txBody>
      </p:sp>
      <p:sp>
        <p:nvSpPr>
          <p:cNvPr id="19" name="TextBox 18">
            <a:extLst>
              <a:ext uri="{FF2B5EF4-FFF2-40B4-BE49-F238E27FC236}">
                <a16:creationId xmlns:a16="http://schemas.microsoft.com/office/drawing/2014/main" id="{7D3BF0C1-DD77-CFC4-9BC8-657A156A3ABD}"/>
              </a:ext>
            </a:extLst>
          </p:cNvPr>
          <p:cNvSpPr txBox="1"/>
          <p:nvPr/>
        </p:nvSpPr>
        <p:spPr>
          <a:xfrm>
            <a:off x="10061957" y="3397284"/>
            <a:ext cx="1828168" cy="1446550"/>
          </a:xfrm>
          <a:prstGeom prst="rect">
            <a:avLst/>
          </a:prstGeom>
          <a:noFill/>
        </p:spPr>
        <p:txBody>
          <a:bodyPr wrap="square">
            <a:spAutoFit/>
          </a:bodyPr>
          <a:lstStyle/>
          <a:p>
            <a:pPr fontAlgn="base">
              <a:spcBef>
                <a:spcPts val="800"/>
              </a:spcBef>
              <a:buClr>
                <a:srgbClr val="358B8F"/>
              </a:buClr>
              <a:buSzPct val="150000"/>
            </a:pPr>
            <a:r>
              <a:rPr lang="he-IL" sz="1100">
                <a:latin typeface="Heebo" pitchFamily="2" charset="-79"/>
                <a:ea typeface="Tahoma"/>
                <a:cs typeface="Heebo" pitchFamily="2" charset="-79"/>
              </a:rPr>
              <a:t>גם בקבוצת המיקוד עם המוזיקאים הובעה הסכמה בין כולם </a:t>
            </a:r>
            <a:r>
              <a:rPr lang="he-IL" sz="1100" b="1">
                <a:latin typeface="Heebo" pitchFamily="2" charset="-79"/>
                <a:ea typeface="Tahoma"/>
                <a:cs typeface="Heebo" pitchFamily="2" charset="-79"/>
              </a:rPr>
              <a:t>שמבנה </a:t>
            </a:r>
            <a:r>
              <a:rPr lang="he-IL" sz="1100" b="1" err="1">
                <a:latin typeface="Heebo" pitchFamily="2" charset="-79"/>
                <a:ea typeface="Tahoma"/>
                <a:cs typeface="Heebo" pitchFamily="2" charset="-79"/>
              </a:rPr>
              <a:t>סדנאי</a:t>
            </a:r>
            <a:r>
              <a:rPr lang="he-IL" sz="1100" b="1">
                <a:latin typeface="Heebo" pitchFamily="2" charset="-79"/>
                <a:ea typeface="Tahoma"/>
                <a:cs typeface="Heebo" pitchFamily="2" charset="-79"/>
              </a:rPr>
              <a:t> של שני מפגשים הוא עדיף, מיטיב עבור החיבור עם המשתתפים והקשר שנוצר עימם, ומאפשר להגיע לתוצר מגובש ומוצלח יותר:</a:t>
            </a:r>
            <a:endParaRPr lang="he-IL" sz="1100">
              <a:solidFill>
                <a:schemeClr val="accent5"/>
              </a:solidFill>
              <a:latin typeface="Heebo" pitchFamily="2" charset="-79"/>
              <a:ea typeface="Tahoma"/>
              <a:cs typeface="Heebo" pitchFamily="2" charset="-79"/>
            </a:endParaRPr>
          </a:p>
        </p:txBody>
      </p:sp>
      <p:sp>
        <p:nvSpPr>
          <p:cNvPr id="26" name="TextBox 25">
            <a:extLst>
              <a:ext uri="{FF2B5EF4-FFF2-40B4-BE49-F238E27FC236}">
                <a16:creationId xmlns:a16="http://schemas.microsoft.com/office/drawing/2014/main" id="{8D79B897-909B-7ED2-16AC-5AA7E65F8552}"/>
              </a:ext>
            </a:extLst>
          </p:cNvPr>
          <p:cNvSpPr txBox="1"/>
          <p:nvPr/>
        </p:nvSpPr>
        <p:spPr>
          <a:xfrm>
            <a:off x="383315" y="912659"/>
            <a:ext cx="3129607" cy="954107"/>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Heebo" pitchFamily="2" charset="-79"/>
                <a:ea typeface="+mn-ea"/>
                <a:cs typeface="Heebo" pitchFamily="2" charset="-79"/>
              </a:defRPr>
            </a:pPr>
            <a:r>
              <a:rPr lang="he-IL" b="1">
                <a:solidFill>
                  <a:schemeClr val="tx1">
                    <a:lumMod val="50000"/>
                    <a:lumOff val="50000"/>
                  </a:schemeClr>
                </a:solidFill>
              </a:rPr>
              <a:t>באיזו מידה משך הסדנה היה מוצלח?</a:t>
            </a:r>
          </a:p>
          <a:p>
            <a:pPr algn="ctr" rtl="1">
              <a:defRPr sz="1400" b="0" i="0" u="none" strike="noStrike" kern="1200" spc="0" baseline="0">
                <a:solidFill>
                  <a:prstClr val="black">
                    <a:lumMod val="65000"/>
                    <a:lumOff val="35000"/>
                  </a:prstClr>
                </a:solidFill>
                <a:latin typeface="Heebo" pitchFamily="2" charset="-79"/>
                <a:ea typeface="+mn-ea"/>
                <a:cs typeface="Heebo" pitchFamily="2" charset="-79"/>
              </a:defRPr>
            </a:pPr>
            <a:r>
              <a:rPr lang="he-IL">
                <a:solidFill>
                  <a:schemeClr val="tx1">
                    <a:lumMod val="50000"/>
                    <a:lumOff val="50000"/>
                  </a:schemeClr>
                </a:solidFill>
              </a:rPr>
              <a:t>פילוח המענה לפי סוג הקבוצה</a:t>
            </a:r>
          </a:p>
          <a:p>
            <a:pPr algn="ctr" rtl="1">
              <a:defRPr sz="1400" b="0" i="0" u="none" strike="noStrike" kern="1200" spc="0" baseline="0">
                <a:solidFill>
                  <a:prstClr val="black">
                    <a:lumMod val="65000"/>
                    <a:lumOff val="35000"/>
                  </a:prstClr>
                </a:solidFill>
                <a:latin typeface="Heebo" pitchFamily="2" charset="-79"/>
                <a:ea typeface="+mn-ea"/>
                <a:cs typeface="Heebo" pitchFamily="2" charset="-79"/>
              </a:defRPr>
            </a:pPr>
            <a:r>
              <a:rPr lang="he-IL">
                <a:solidFill>
                  <a:schemeClr val="tx1">
                    <a:lumMod val="50000"/>
                    <a:lumOff val="50000"/>
                  </a:schemeClr>
                </a:solidFill>
              </a:rPr>
              <a:t>סקר סיום</a:t>
            </a:r>
          </a:p>
          <a:p>
            <a:pPr algn="ctr" rtl="1">
              <a:defRPr sz="1400" b="0" i="0" u="none" strike="noStrike" kern="1200" spc="0" baseline="0">
                <a:solidFill>
                  <a:prstClr val="black">
                    <a:lumMod val="65000"/>
                    <a:lumOff val="35000"/>
                  </a:prstClr>
                </a:solidFill>
                <a:latin typeface="Heebo" pitchFamily="2" charset="-79"/>
                <a:ea typeface="+mn-ea"/>
                <a:cs typeface="Heebo" pitchFamily="2" charset="-79"/>
              </a:defRPr>
            </a:pPr>
            <a:r>
              <a:rPr lang="en-US">
                <a:solidFill>
                  <a:schemeClr val="tx1">
                    <a:lumMod val="50000"/>
                    <a:lumOff val="50000"/>
                  </a:schemeClr>
                </a:solidFill>
              </a:rPr>
              <a:t>N</a:t>
            </a:r>
            <a:r>
              <a:rPr lang="he-IL">
                <a:solidFill>
                  <a:schemeClr val="tx1">
                    <a:lumMod val="50000"/>
                    <a:lumOff val="50000"/>
                  </a:schemeClr>
                </a:solidFill>
              </a:rPr>
              <a:t>=24</a:t>
            </a:r>
            <a:endParaRPr lang="en-US">
              <a:solidFill>
                <a:schemeClr val="tx1">
                  <a:lumMod val="50000"/>
                  <a:lumOff val="50000"/>
                </a:schemeClr>
              </a:solidFill>
            </a:endParaRPr>
          </a:p>
        </p:txBody>
      </p:sp>
      <p:sp>
        <p:nvSpPr>
          <p:cNvPr id="43" name="TextBox 42">
            <a:extLst>
              <a:ext uri="{FF2B5EF4-FFF2-40B4-BE49-F238E27FC236}">
                <a16:creationId xmlns:a16="http://schemas.microsoft.com/office/drawing/2014/main" id="{FF85E48E-2FD0-4F2A-AB63-A66FC2A1DB35}"/>
              </a:ext>
            </a:extLst>
          </p:cNvPr>
          <p:cNvSpPr txBox="1"/>
          <p:nvPr/>
        </p:nvSpPr>
        <p:spPr>
          <a:xfrm>
            <a:off x="4085706" y="5130295"/>
            <a:ext cx="5477747" cy="830997"/>
          </a:xfrm>
          <a:prstGeom prst="rect">
            <a:avLst/>
          </a:prstGeom>
          <a:noFill/>
        </p:spPr>
        <p:txBody>
          <a:bodyPr wrap="square">
            <a:spAutoFit/>
          </a:bodyPr>
          <a:lstStyle/>
          <a:p>
            <a:pPr fontAlgn="base">
              <a:spcBef>
                <a:spcPts val="800"/>
              </a:spcBef>
              <a:buClr>
                <a:srgbClr val="358B8F"/>
              </a:buClr>
              <a:buSzPct val="150000"/>
            </a:pPr>
            <a:r>
              <a:rPr lang="he-IL" sz="1100" b="1">
                <a:latin typeface="Heebo" pitchFamily="2" charset="-79"/>
                <a:ea typeface="Tahoma"/>
                <a:cs typeface="Heebo" pitchFamily="2" charset="-79"/>
              </a:rPr>
              <a:t>ולהפיק מכך ערך רב-</a:t>
            </a:r>
            <a:r>
              <a:rPr lang="he-IL" sz="1200" b="1">
                <a:latin typeface="Heebo" pitchFamily="2" charset="-79"/>
                <a:ea typeface="Tahoma"/>
                <a:cs typeface="Heebo" pitchFamily="2" charset="-79"/>
              </a:rPr>
              <a:t> </a:t>
            </a:r>
            <a:r>
              <a:rPr lang="he-IL" sz="1200">
                <a:solidFill>
                  <a:schemeClr val="accent5"/>
                </a:solidFill>
                <a:latin typeface="Heebo" pitchFamily="2" charset="-79"/>
                <a:ea typeface="Tahoma"/>
                <a:cs typeface="Heebo" pitchFamily="2" charset="-79"/>
              </a:rPr>
              <a:t>"אני מתייחסת רגע לאילוצים האמיתיים של העולם... במפגש הראשון עם האנשים של </a:t>
            </a:r>
            <a:r>
              <a:rPr lang="he-IL" sz="1200" err="1">
                <a:solidFill>
                  <a:schemeClr val="accent5"/>
                </a:solidFill>
                <a:latin typeface="Heebo" pitchFamily="2" charset="-79"/>
                <a:ea typeface="Tahoma"/>
                <a:cs typeface="Heebo" pitchFamily="2" charset="-79"/>
              </a:rPr>
              <a:t>קרנגי</a:t>
            </a:r>
            <a:r>
              <a:rPr lang="he-IL" sz="1200">
                <a:solidFill>
                  <a:schemeClr val="accent5"/>
                </a:solidFill>
                <a:latin typeface="Heebo" pitchFamily="2" charset="-79"/>
                <a:ea typeface="Tahoma"/>
                <a:cs typeface="Heebo" pitchFamily="2" charset="-79"/>
              </a:rPr>
              <a:t> הול הם סיפרו לנו על סיטואציות שנכנסים לבית כלא של נשים... מתוך כל מיני אילוצים אחרים אפשר להגיע רק פעם אחת. או בפגייה למשל.. אז יש לזה ערך. פשוט צריך לפתח איזשהו סל של כלים שעובד עם האילוץ הזה."</a:t>
            </a:r>
          </a:p>
        </p:txBody>
      </p:sp>
      <p:grpSp>
        <p:nvGrpSpPr>
          <p:cNvPr id="55" name="Group 54">
            <a:extLst>
              <a:ext uri="{FF2B5EF4-FFF2-40B4-BE49-F238E27FC236}">
                <a16:creationId xmlns:a16="http://schemas.microsoft.com/office/drawing/2014/main" id="{0B6C07B0-D136-89C3-2F33-F6F512614DC1}"/>
              </a:ext>
            </a:extLst>
          </p:cNvPr>
          <p:cNvGrpSpPr/>
          <p:nvPr/>
        </p:nvGrpSpPr>
        <p:grpSpPr>
          <a:xfrm>
            <a:off x="4191735" y="-406877"/>
            <a:ext cx="1711893" cy="1109007"/>
            <a:chOff x="12359568" y="6331208"/>
            <a:chExt cx="780723" cy="505772"/>
          </a:xfrm>
        </p:grpSpPr>
        <p:sp>
          <p:nvSpPr>
            <p:cNvPr id="53" name="Freeform 52">
              <a:extLst>
                <a:ext uri="{FF2B5EF4-FFF2-40B4-BE49-F238E27FC236}">
                  <a16:creationId xmlns:a16="http://schemas.microsoft.com/office/drawing/2014/main" id="{1FF4FF42-EF61-5BA2-5EA6-7BF1836D81D4}"/>
                </a:ext>
              </a:extLst>
            </p:cNvPr>
            <p:cNvSpPr/>
            <p:nvPr/>
          </p:nvSpPr>
          <p:spPr>
            <a:xfrm>
              <a:off x="12359568" y="6331208"/>
              <a:ext cx="353173" cy="505772"/>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solidFill>
              <a:srgbClr val="FFFFFF"/>
            </a:solidFill>
            <a:ln w="0" cap="flat">
              <a:noFill/>
              <a:prstDash val="solid"/>
              <a:miter/>
            </a:ln>
          </p:spPr>
          <p:txBody>
            <a:bodyPr rtlCol="0" anchor="ctr"/>
            <a:lstStyle/>
            <a:p>
              <a:endParaRPr lang="en-IL"/>
            </a:p>
          </p:txBody>
        </p:sp>
        <p:sp>
          <p:nvSpPr>
            <p:cNvPr id="54" name="Freeform 53">
              <a:extLst>
                <a:ext uri="{FF2B5EF4-FFF2-40B4-BE49-F238E27FC236}">
                  <a16:creationId xmlns:a16="http://schemas.microsoft.com/office/drawing/2014/main" id="{B7B95B34-4CA7-4A63-197C-BD3CC6949478}"/>
                </a:ext>
              </a:extLst>
            </p:cNvPr>
            <p:cNvSpPr/>
            <p:nvPr/>
          </p:nvSpPr>
          <p:spPr>
            <a:xfrm>
              <a:off x="12787118" y="6331208"/>
              <a:ext cx="353173" cy="505772"/>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solidFill>
              <a:srgbClr val="FFFFFF"/>
            </a:solidFill>
            <a:ln w="0" cap="flat">
              <a:noFill/>
              <a:prstDash val="solid"/>
              <a:miter/>
            </a:ln>
          </p:spPr>
          <p:txBody>
            <a:bodyPr rtlCol="0" anchor="ctr"/>
            <a:lstStyle/>
            <a:p>
              <a:endParaRPr lang="en-IL"/>
            </a:p>
          </p:txBody>
        </p:sp>
      </p:grpSp>
      <p:sp>
        <p:nvSpPr>
          <p:cNvPr id="59" name="TextBox 58">
            <a:extLst>
              <a:ext uri="{FF2B5EF4-FFF2-40B4-BE49-F238E27FC236}">
                <a16:creationId xmlns:a16="http://schemas.microsoft.com/office/drawing/2014/main" id="{0904B295-32FE-0ED1-361E-9C0D6AFBFA84}"/>
              </a:ext>
            </a:extLst>
          </p:cNvPr>
          <p:cNvSpPr txBox="1"/>
          <p:nvPr/>
        </p:nvSpPr>
        <p:spPr>
          <a:xfrm>
            <a:off x="4063595" y="3178048"/>
            <a:ext cx="5935897" cy="1590179"/>
          </a:xfrm>
          <a:prstGeom prst="rect">
            <a:avLst/>
          </a:prstGeom>
          <a:noFill/>
        </p:spPr>
        <p:txBody>
          <a:bodyPr wrap="square">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"זה פרויקט שמבוסס על קשר בין המוזיקאי להורים, אז על אף שמאוד נהנתי מהפעם האחת, אני חושבת שפעמיים יכול לתת נחת ואפשרות ליצירת קשר." </a:t>
            </a:r>
          </a:p>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"הרגשתי </a:t>
            </a:r>
            <a:r>
              <a:rPr lang="he-IL" sz="1100">
                <a:solidFill>
                  <a:schemeClr val="accent5"/>
                </a:solidFill>
                <a:latin typeface="Heebo" pitchFamily="2" charset="-79"/>
                <a:ea typeface="Tahoma"/>
                <a:cs typeface="Heebo" pitchFamily="2" charset="-79"/>
              </a:rPr>
              <a:t>[במפגש אחד] </a:t>
            </a:r>
            <a:r>
              <a:rPr lang="he-IL" sz="1200">
                <a:solidFill>
                  <a:schemeClr val="accent5"/>
                </a:solidFill>
                <a:latin typeface="Heebo" pitchFamily="2" charset="-79"/>
                <a:ea typeface="Tahoma"/>
                <a:cs typeface="Heebo" pitchFamily="2" charset="-79"/>
              </a:rPr>
              <a:t>לחץ שזה לא מספיק, היה פחות נינוח והרגשתי אחריות מול ההורים. היה חשש שלא נצליח... עם הזוג השני היה הרבה יותר נינוח, נפגשנו פעמיים, יותר נוכח בחוויה."</a:t>
            </a:r>
          </a:p>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"היה זמן עיבוד ובאמת השתמשתי בו, החזרתי להם משהו שעבר תהליך שבסוף היה מדויק יותר, כלומר, זה לא רק שני מפגשים, אלא גם הזמן שביניהם, ואפילו שלחתי את זה בווטסאפ לפני המפגש השני. זה היה מאוד משמעותי עבורי". </a:t>
            </a:r>
          </a:p>
        </p:txBody>
      </p:sp>
      <p:sp>
        <p:nvSpPr>
          <p:cNvPr id="60" name="TextBox 59">
            <a:extLst>
              <a:ext uri="{FF2B5EF4-FFF2-40B4-BE49-F238E27FC236}">
                <a16:creationId xmlns:a16="http://schemas.microsoft.com/office/drawing/2014/main" id="{A17B8BBF-7FE2-63F9-1F5B-E45D0146A6D8}"/>
              </a:ext>
            </a:extLst>
          </p:cNvPr>
          <p:cNvSpPr txBox="1"/>
          <p:nvPr/>
        </p:nvSpPr>
        <p:spPr>
          <a:xfrm>
            <a:off x="3900772" y="4719183"/>
            <a:ext cx="6098720" cy="261610"/>
          </a:xfrm>
          <a:prstGeom prst="rect">
            <a:avLst/>
          </a:prstGeom>
          <a:noFill/>
        </p:spPr>
        <p:txBody>
          <a:bodyPr wrap="square">
            <a:spAutoFit/>
          </a:bodyPr>
          <a:lstStyle/>
          <a:p>
            <a:pPr fontAlgn="base">
              <a:spcBef>
                <a:spcPts val="800"/>
              </a:spcBef>
              <a:buClr>
                <a:srgbClr val="358B8F"/>
              </a:buClr>
              <a:buSzPct val="150000"/>
            </a:pPr>
            <a:r>
              <a:rPr lang="he-IL" sz="1100">
                <a:latin typeface="Heebo" pitchFamily="2" charset="-79"/>
                <a:ea typeface="Tahoma"/>
                <a:cs typeface="Heebo" pitchFamily="2" charset="-79"/>
              </a:rPr>
              <a:t>גם מצד המנהל המוזיקלי עלה כי התהליך מתאים יותר למימוש במתכונת של יותר ממפגש אחד. </a:t>
            </a:r>
          </a:p>
        </p:txBody>
      </p:sp>
      <p:sp>
        <p:nvSpPr>
          <p:cNvPr id="61" name="TextBox 60">
            <a:extLst>
              <a:ext uri="{FF2B5EF4-FFF2-40B4-BE49-F238E27FC236}">
                <a16:creationId xmlns:a16="http://schemas.microsoft.com/office/drawing/2014/main" id="{4B181487-B015-BFCA-8588-F85452948798}"/>
              </a:ext>
            </a:extLst>
          </p:cNvPr>
          <p:cNvSpPr txBox="1"/>
          <p:nvPr/>
        </p:nvSpPr>
        <p:spPr>
          <a:xfrm>
            <a:off x="4388711" y="1951092"/>
            <a:ext cx="4539232" cy="1287532"/>
          </a:xfrm>
          <a:prstGeom prst="rect">
            <a:avLst/>
          </a:prstGeom>
          <a:noFill/>
        </p:spPr>
        <p:txBody>
          <a:bodyPr wrap="square">
            <a:spAutoFit/>
          </a:bodyPr>
          <a:lstStyle/>
          <a:p>
            <a:pPr fontAlgn="base">
              <a:spcBef>
                <a:spcPts val="800"/>
              </a:spcBef>
              <a:buClr>
                <a:srgbClr val="358B8F"/>
              </a:buClr>
              <a:buSzPct val="150000"/>
            </a:pPr>
            <a:r>
              <a:rPr lang="he-IL" sz="1100">
                <a:latin typeface="Heebo" pitchFamily="2" charset="-79"/>
                <a:ea typeface="Tahoma"/>
                <a:cs typeface="Heebo" pitchFamily="2" charset="-79"/>
              </a:rPr>
              <a:t>בראיונות, משתתפים מקבוצת המפגש היחיד הסבירו:                                     </a:t>
            </a:r>
            <a:r>
              <a:rPr lang="he-IL" sz="1200">
                <a:solidFill>
                  <a:schemeClr val="accent5"/>
                </a:solidFill>
                <a:latin typeface="Heebo" pitchFamily="2" charset="-79"/>
                <a:ea typeface="Tahoma"/>
                <a:cs typeface="Heebo" pitchFamily="2" charset="-79"/>
              </a:rPr>
              <a:t>"צריך להאריך את זמן המפגש או את 2 המפגשים כי הזמן שהיה לא מספיק. </a:t>
            </a:r>
            <a:r>
              <a:rPr lang="he-IL" sz="1200" b="1">
                <a:solidFill>
                  <a:schemeClr val="accent5"/>
                </a:solidFill>
                <a:latin typeface="Heebo" pitchFamily="2" charset="-79"/>
                <a:ea typeface="Tahoma"/>
                <a:cs typeface="Heebo" pitchFamily="2" charset="-79"/>
              </a:rPr>
              <a:t>זה תהליך של יצירה, וכל ה"מהר מהר" היה בלחץ."</a:t>
            </a:r>
          </a:p>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"עדיף לפצל.. כך שיש תהליך שאתה עובר, ואז הטמעה ואז עוד מפגש השלמה. ובין המפגשים אולי אפשר להתכתב ולשפר."</a:t>
            </a:r>
            <a:br>
              <a:rPr lang="en-US" sz="1200">
                <a:latin typeface="Heebo" pitchFamily="2" charset="-79"/>
                <a:ea typeface="Tahoma"/>
                <a:cs typeface="Heebo" pitchFamily="2" charset="-79"/>
              </a:rPr>
            </a:br>
            <a:endParaRPr lang="he-IL" sz="1200">
              <a:solidFill>
                <a:schemeClr val="accent5"/>
              </a:solidFill>
              <a:latin typeface="Heebo" pitchFamily="2" charset="-79"/>
              <a:ea typeface="Tahoma"/>
              <a:cs typeface="Heebo" pitchFamily="2" charset="-79"/>
            </a:endParaRPr>
          </a:p>
        </p:txBody>
      </p:sp>
      <p:cxnSp>
        <p:nvCxnSpPr>
          <p:cNvPr id="68" name="Straight Connector 67">
            <a:extLst>
              <a:ext uri="{FF2B5EF4-FFF2-40B4-BE49-F238E27FC236}">
                <a16:creationId xmlns:a16="http://schemas.microsoft.com/office/drawing/2014/main" id="{CCBC8293-46B6-0D0B-58C8-F07ADD449FA4}"/>
              </a:ext>
            </a:extLst>
          </p:cNvPr>
          <p:cNvCxnSpPr/>
          <p:nvPr/>
        </p:nvCxnSpPr>
        <p:spPr>
          <a:xfrm>
            <a:off x="8996762" y="2072094"/>
            <a:ext cx="0" cy="8730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992E5B3-F45A-8824-F4BA-65E23FDC5F1E}"/>
              </a:ext>
            </a:extLst>
          </p:cNvPr>
          <p:cNvCxnSpPr>
            <a:cxnSpLocks/>
          </p:cNvCxnSpPr>
          <p:nvPr/>
        </p:nvCxnSpPr>
        <p:spPr>
          <a:xfrm>
            <a:off x="10037450" y="3325719"/>
            <a:ext cx="0" cy="14465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CCEED87-3658-0B65-B7E2-3367AE11FB75}"/>
              </a:ext>
            </a:extLst>
          </p:cNvPr>
          <p:cNvCxnSpPr/>
          <p:nvPr/>
        </p:nvCxnSpPr>
        <p:spPr>
          <a:xfrm>
            <a:off x="9681158" y="5138197"/>
            <a:ext cx="0" cy="8730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61">
            <a:extLst>
              <a:ext uri="{FF2B5EF4-FFF2-40B4-BE49-F238E27FC236}">
                <a16:creationId xmlns:a16="http://schemas.microsoft.com/office/drawing/2014/main" id="{9B84A035-5642-4744-1D17-2A5A6BE85285}"/>
              </a:ext>
            </a:extLst>
          </p:cNvPr>
          <p:cNvSpPr/>
          <p:nvPr/>
        </p:nvSpPr>
        <p:spPr>
          <a:xfrm>
            <a:off x="4102932" y="6159209"/>
            <a:ext cx="7905666" cy="505773"/>
          </a:xfrm>
          <a:prstGeom prst="roundRect">
            <a:avLst>
              <a:gd name="adj" fmla="val 1110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 name="TextBox 5">
            <a:extLst>
              <a:ext uri="{FF2B5EF4-FFF2-40B4-BE49-F238E27FC236}">
                <a16:creationId xmlns:a16="http://schemas.microsoft.com/office/drawing/2014/main" id="{69E10EB3-939B-F823-0A03-A9B81C5A0E6D}"/>
              </a:ext>
            </a:extLst>
          </p:cNvPr>
          <p:cNvSpPr txBox="1"/>
          <p:nvPr/>
        </p:nvSpPr>
        <p:spPr>
          <a:xfrm>
            <a:off x="4311606" y="6217654"/>
            <a:ext cx="7595745" cy="430887"/>
          </a:xfrm>
          <a:prstGeom prst="rect">
            <a:avLst/>
          </a:prstGeom>
          <a:noFill/>
        </p:spPr>
        <p:txBody>
          <a:bodyPr wrap="square">
            <a:spAutoFit/>
          </a:bodyPr>
          <a:lstStyle/>
          <a:p>
            <a:pPr fontAlgn="base">
              <a:spcBef>
                <a:spcPts val="800"/>
              </a:spcBef>
              <a:buClr>
                <a:srgbClr val="358B8F"/>
              </a:buClr>
              <a:buSzPct val="150000"/>
            </a:pPr>
            <a:r>
              <a:rPr lang="he-IL" sz="1100" dirty="0">
                <a:latin typeface="Heebo" pitchFamily="2" charset="-79"/>
                <a:ea typeface="Tahoma"/>
                <a:cs typeface="Heebo" pitchFamily="2" charset="-79"/>
              </a:rPr>
              <a:t>גם בקרב המוזיקאים וגם מצד מפיקת הפרויקט עלה כי </a:t>
            </a:r>
            <a:r>
              <a:rPr lang="he-IL" sz="1100" b="1" dirty="0">
                <a:latin typeface="Heebo" pitchFamily="2" charset="-79"/>
                <a:ea typeface="Tahoma"/>
                <a:cs typeface="Heebo" pitchFamily="2" charset="-79"/>
              </a:rPr>
              <a:t>ניהול המשאבים באופן שיאפשר לפרויקט לתת מענה ליותר משתתפים הוא בעל ערך חברתי רב</a:t>
            </a:r>
            <a:r>
              <a:rPr lang="he-IL" sz="1100" dirty="0">
                <a:latin typeface="Heebo" pitchFamily="2" charset="-79"/>
                <a:ea typeface="Tahoma"/>
                <a:cs typeface="Heebo" pitchFamily="2" charset="-79"/>
              </a:rPr>
              <a:t>, ולכן מתכונת של מפגש אחד יכולה לספק מענה כזה, מבלי לפגום באיכות התוכנית.</a:t>
            </a:r>
          </a:p>
        </p:txBody>
      </p:sp>
      <p:grpSp>
        <p:nvGrpSpPr>
          <p:cNvPr id="37" name="Group 36">
            <a:extLst>
              <a:ext uri="{FF2B5EF4-FFF2-40B4-BE49-F238E27FC236}">
                <a16:creationId xmlns:a16="http://schemas.microsoft.com/office/drawing/2014/main" id="{864A9F4F-7B15-1B58-C15D-27CAF002A081}"/>
              </a:ext>
            </a:extLst>
          </p:cNvPr>
          <p:cNvGrpSpPr/>
          <p:nvPr/>
        </p:nvGrpSpPr>
        <p:grpSpPr>
          <a:xfrm>
            <a:off x="3450046" y="5827711"/>
            <a:ext cx="992506" cy="821588"/>
            <a:chOff x="13012989" y="1122600"/>
            <a:chExt cx="744684" cy="616443"/>
          </a:xfrm>
        </p:grpSpPr>
        <p:sp>
          <p:nvSpPr>
            <p:cNvPr id="38" name="Freeform 37">
              <a:extLst>
                <a:ext uri="{FF2B5EF4-FFF2-40B4-BE49-F238E27FC236}">
                  <a16:creationId xmlns:a16="http://schemas.microsoft.com/office/drawing/2014/main" id="{AA0BB9F1-D136-D886-F997-A42B7E2536EE}"/>
                </a:ext>
              </a:extLst>
            </p:cNvPr>
            <p:cNvSpPr/>
            <p:nvPr/>
          </p:nvSpPr>
          <p:spPr>
            <a:xfrm>
              <a:off x="13012989" y="1122632"/>
              <a:ext cx="744684" cy="616411"/>
            </a:xfrm>
            <a:custGeom>
              <a:avLst/>
              <a:gdLst>
                <a:gd name="connsiteX0" fmla="*/ 744588 w 744684"/>
                <a:gd name="connsiteY0" fmla="*/ 143107 h 616411"/>
                <a:gd name="connsiteX1" fmla="*/ 712237 w 744684"/>
                <a:gd name="connsiteY1" fmla="*/ 52744 h 616411"/>
                <a:gd name="connsiteX2" fmla="*/ 615636 w 744684"/>
                <a:gd name="connsiteY2" fmla="*/ 711 h 616411"/>
                <a:gd name="connsiteX3" fmla="*/ 601222 w 744684"/>
                <a:gd name="connsiteY3" fmla="*/ 0 h 616411"/>
                <a:gd name="connsiteX4" fmla="*/ 499903 w 744684"/>
                <a:gd name="connsiteY4" fmla="*/ 42046 h 616411"/>
                <a:gd name="connsiteX5" fmla="*/ 499419 w 744684"/>
                <a:gd name="connsiteY5" fmla="*/ 42563 h 616411"/>
                <a:gd name="connsiteX6" fmla="*/ 498934 w 744684"/>
                <a:gd name="connsiteY6" fmla="*/ 43081 h 616411"/>
                <a:gd name="connsiteX7" fmla="*/ 422016 w 744684"/>
                <a:gd name="connsiteY7" fmla="*/ 120774 h 616411"/>
                <a:gd name="connsiteX8" fmla="*/ 391475 w 744684"/>
                <a:gd name="connsiteY8" fmla="*/ 52808 h 616411"/>
                <a:gd name="connsiteX9" fmla="*/ 294875 w 744684"/>
                <a:gd name="connsiteY9" fmla="*/ 776 h 616411"/>
                <a:gd name="connsiteX10" fmla="*/ 280460 w 744684"/>
                <a:gd name="connsiteY10" fmla="*/ 65 h 616411"/>
                <a:gd name="connsiteX11" fmla="*/ 179142 w 744684"/>
                <a:gd name="connsiteY11" fmla="*/ 42111 h 616411"/>
                <a:gd name="connsiteX12" fmla="*/ 177461 w 744684"/>
                <a:gd name="connsiteY12" fmla="*/ 43792 h 616411"/>
                <a:gd name="connsiteX13" fmla="*/ 39978 w 744684"/>
                <a:gd name="connsiteY13" fmla="*/ 185864 h 616411"/>
                <a:gd name="connsiteX14" fmla="*/ 0 w 744684"/>
                <a:gd name="connsiteY14" fmla="*/ 284500 h 616411"/>
                <a:gd name="connsiteX15" fmla="*/ 97 w 744684"/>
                <a:gd name="connsiteY15" fmla="*/ 289962 h 616411"/>
                <a:gd name="connsiteX16" fmla="*/ 3102 w 744684"/>
                <a:gd name="connsiteY16" fmla="*/ 369046 h 616411"/>
                <a:gd name="connsiteX17" fmla="*/ 119320 w 744684"/>
                <a:gd name="connsiteY17" fmla="*/ 502069 h 616411"/>
                <a:gd name="connsiteX18" fmla="*/ 106716 w 744684"/>
                <a:gd name="connsiteY18" fmla="*/ 521718 h 616411"/>
                <a:gd name="connsiteX19" fmla="*/ 103840 w 744684"/>
                <a:gd name="connsiteY19" fmla="*/ 529346 h 616411"/>
                <a:gd name="connsiteX20" fmla="*/ 105811 w 744684"/>
                <a:gd name="connsiteY20" fmla="*/ 606038 h 616411"/>
                <a:gd name="connsiteX21" fmla="*/ 108073 w 744684"/>
                <a:gd name="connsiteY21" fmla="*/ 612307 h 616411"/>
                <a:gd name="connsiteX22" fmla="*/ 108235 w 744684"/>
                <a:gd name="connsiteY22" fmla="*/ 612502 h 616411"/>
                <a:gd name="connsiteX23" fmla="*/ 116508 w 744684"/>
                <a:gd name="connsiteY23" fmla="*/ 616412 h 616411"/>
                <a:gd name="connsiteX24" fmla="*/ 121647 w 744684"/>
                <a:gd name="connsiteY24" fmla="*/ 615087 h 616411"/>
                <a:gd name="connsiteX25" fmla="*/ 199373 w 744684"/>
                <a:gd name="connsiteY25" fmla="*/ 557431 h 616411"/>
                <a:gd name="connsiteX26" fmla="*/ 199987 w 744684"/>
                <a:gd name="connsiteY26" fmla="*/ 556817 h 616411"/>
                <a:gd name="connsiteX27" fmla="*/ 331879 w 744684"/>
                <a:gd name="connsiteY27" fmla="*/ 425635 h 616411"/>
                <a:gd name="connsiteX28" fmla="*/ 436721 w 744684"/>
                <a:gd name="connsiteY28" fmla="*/ 502554 h 616411"/>
                <a:gd name="connsiteX29" fmla="*/ 424343 w 744684"/>
                <a:gd name="connsiteY29" fmla="*/ 521718 h 616411"/>
                <a:gd name="connsiteX30" fmla="*/ 421628 w 744684"/>
                <a:gd name="connsiteY30" fmla="*/ 527083 h 616411"/>
                <a:gd name="connsiteX31" fmla="*/ 421434 w 744684"/>
                <a:gd name="connsiteY31" fmla="*/ 528893 h 616411"/>
                <a:gd name="connsiteX32" fmla="*/ 420238 w 744684"/>
                <a:gd name="connsiteY32" fmla="*/ 605585 h 616411"/>
                <a:gd name="connsiteX33" fmla="*/ 422501 w 744684"/>
                <a:gd name="connsiteY33" fmla="*/ 612307 h 616411"/>
                <a:gd name="connsiteX34" fmla="*/ 422662 w 744684"/>
                <a:gd name="connsiteY34" fmla="*/ 612502 h 616411"/>
                <a:gd name="connsiteX35" fmla="*/ 430936 w 744684"/>
                <a:gd name="connsiteY35" fmla="*/ 616412 h 616411"/>
                <a:gd name="connsiteX36" fmla="*/ 436074 w 744684"/>
                <a:gd name="connsiteY36" fmla="*/ 615087 h 616411"/>
                <a:gd name="connsiteX37" fmla="*/ 511280 w 744684"/>
                <a:gd name="connsiteY37" fmla="*/ 559919 h 616411"/>
                <a:gd name="connsiteX38" fmla="*/ 653514 w 744684"/>
                <a:gd name="connsiteY38" fmla="*/ 421628 h 616411"/>
                <a:gd name="connsiteX39" fmla="*/ 656681 w 744684"/>
                <a:gd name="connsiteY39" fmla="*/ 418493 h 616411"/>
                <a:gd name="connsiteX40" fmla="*/ 741517 w 744684"/>
                <a:gd name="connsiteY40" fmla="*/ 232661 h 616411"/>
                <a:gd name="connsiteX41" fmla="*/ 744555 w 744684"/>
                <a:gd name="connsiteY41" fmla="*/ 152802 h 616411"/>
                <a:gd name="connsiteX42" fmla="*/ 744684 w 744684"/>
                <a:gd name="connsiteY42" fmla="*/ 146759 h 616411"/>
                <a:gd name="connsiteX43" fmla="*/ 744620 w 744684"/>
                <a:gd name="connsiteY43" fmla="*/ 143204 h 61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4684" h="616411">
                  <a:moveTo>
                    <a:pt x="744588" y="143107"/>
                  </a:moveTo>
                  <a:cubicBezTo>
                    <a:pt x="744523" y="108849"/>
                    <a:pt x="732403" y="77403"/>
                    <a:pt x="712237" y="52744"/>
                  </a:cubicBezTo>
                  <a:cubicBezTo>
                    <a:pt x="688806" y="24077"/>
                    <a:pt x="654483" y="4622"/>
                    <a:pt x="615636" y="711"/>
                  </a:cubicBezTo>
                  <a:cubicBezTo>
                    <a:pt x="610886" y="226"/>
                    <a:pt x="606070" y="0"/>
                    <a:pt x="601222" y="0"/>
                  </a:cubicBezTo>
                  <a:cubicBezTo>
                    <a:pt x="561696" y="0"/>
                    <a:pt x="525855" y="16062"/>
                    <a:pt x="499903" y="42046"/>
                  </a:cubicBezTo>
                  <a:cubicBezTo>
                    <a:pt x="499742" y="42208"/>
                    <a:pt x="499580" y="42370"/>
                    <a:pt x="499419" y="42563"/>
                  </a:cubicBezTo>
                  <a:lnTo>
                    <a:pt x="498934" y="43081"/>
                  </a:lnTo>
                  <a:lnTo>
                    <a:pt x="422016" y="120774"/>
                  </a:lnTo>
                  <a:cubicBezTo>
                    <a:pt x="417944" y="95275"/>
                    <a:pt x="407149" y="71973"/>
                    <a:pt x="391475" y="52808"/>
                  </a:cubicBezTo>
                  <a:cubicBezTo>
                    <a:pt x="368044" y="24142"/>
                    <a:pt x="333722" y="4686"/>
                    <a:pt x="294875" y="776"/>
                  </a:cubicBezTo>
                  <a:cubicBezTo>
                    <a:pt x="290124" y="291"/>
                    <a:pt x="285308" y="65"/>
                    <a:pt x="280460" y="65"/>
                  </a:cubicBezTo>
                  <a:cubicBezTo>
                    <a:pt x="240935" y="65"/>
                    <a:pt x="205094" y="16127"/>
                    <a:pt x="179142" y="42111"/>
                  </a:cubicBezTo>
                  <a:cubicBezTo>
                    <a:pt x="178592" y="42661"/>
                    <a:pt x="178011" y="43242"/>
                    <a:pt x="177461" y="43792"/>
                  </a:cubicBezTo>
                  <a:lnTo>
                    <a:pt x="39978" y="185864"/>
                  </a:lnTo>
                  <a:cubicBezTo>
                    <a:pt x="15254" y="211428"/>
                    <a:pt x="0" y="246203"/>
                    <a:pt x="0" y="284500"/>
                  </a:cubicBezTo>
                  <a:cubicBezTo>
                    <a:pt x="0" y="286342"/>
                    <a:pt x="32" y="288152"/>
                    <a:pt x="97" y="289962"/>
                  </a:cubicBezTo>
                  <a:lnTo>
                    <a:pt x="3102" y="369046"/>
                  </a:lnTo>
                  <a:cubicBezTo>
                    <a:pt x="5656" y="435848"/>
                    <a:pt x="55071" y="490854"/>
                    <a:pt x="119320" y="502069"/>
                  </a:cubicBezTo>
                  <a:cubicBezTo>
                    <a:pt x="112468" y="515223"/>
                    <a:pt x="106813" y="521589"/>
                    <a:pt x="106716" y="521718"/>
                  </a:cubicBezTo>
                  <a:cubicBezTo>
                    <a:pt x="104744" y="523852"/>
                    <a:pt x="103775" y="526599"/>
                    <a:pt x="103840" y="529346"/>
                  </a:cubicBezTo>
                  <a:lnTo>
                    <a:pt x="105811" y="606038"/>
                  </a:lnTo>
                  <a:cubicBezTo>
                    <a:pt x="105876" y="608268"/>
                    <a:pt x="106619" y="610465"/>
                    <a:pt x="108073" y="612307"/>
                  </a:cubicBezTo>
                  <a:lnTo>
                    <a:pt x="108235" y="612502"/>
                  </a:lnTo>
                  <a:cubicBezTo>
                    <a:pt x="110303" y="615054"/>
                    <a:pt x="113373" y="616412"/>
                    <a:pt x="116508" y="616412"/>
                  </a:cubicBezTo>
                  <a:cubicBezTo>
                    <a:pt x="118254" y="616412"/>
                    <a:pt x="120031" y="615992"/>
                    <a:pt x="121647" y="615087"/>
                  </a:cubicBezTo>
                  <a:cubicBezTo>
                    <a:pt x="153319" y="597538"/>
                    <a:pt x="178818" y="577856"/>
                    <a:pt x="199373" y="557431"/>
                  </a:cubicBezTo>
                  <a:cubicBezTo>
                    <a:pt x="199373" y="557431"/>
                    <a:pt x="199987" y="556817"/>
                    <a:pt x="199987" y="556817"/>
                  </a:cubicBezTo>
                  <a:lnTo>
                    <a:pt x="331879" y="425635"/>
                  </a:lnTo>
                  <a:cubicBezTo>
                    <a:pt x="351820" y="466034"/>
                    <a:pt x="390635" y="495508"/>
                    <a:pt x="436721" y="502554"/>
                  </a:cubicBezTo>
                  <a:cubicBezTo>
                    <a:pt x="429998" y="515384"/>
                    <a:pt x="424472" y="521589"/>
                    <a:pt x="424343" y="521718"/>
                  </a:cubicBezTo>
                  <a:cubicBezTo>
                    <a:pt x="422921" y="523270"/>
                    <a:pt x="422016" y="525144"/>
                    <a:pt x="421628" y="527083"/>
                  </a:cubicBezTo>
                  <a:cubicBezTo>
                    <a:pt x="421531" y="527665"/>
                    <a:pt x="421466" y="528279"/>
                    <a:pt x="421434" y="528893"/>
                  </a:cubicBezTo>
                  <a:lnTo>
                    <a:pt x="420238" y="605585"/>
                  </a:lnTo>
                  <a:cubicBezTo>
                    <a:pt x="420206" y="607945"/>
                    <a:pt x="420949" y="610336"/>
                    <a:pt x="422501" y="612307"/>
                  </a:cubicBezTo>
                  <a:lnTo>
                    <a:pt x="422662" y="612502"/>
                  </a:lnTo>
                  <a:cubicBezTo>
                    <a:pt x="424730" y="615054"/>
                    <a:pt x="427801" y="616412"/>
                    <a:pt x="430936" y="616412"/>
                  </a:cubicBezTo>
                  <a:cubicBezTo>
                    <a:pt x="432681" y="616412"/>
                    <a:pt x="434458" y="615992"/>
                    <a:pt x="436074" y="615087"/>
                  </a:cubicBezTo>
                  <a:cubicBezTo>
                    <a:pt x="466454" y="598249"/>
                    <a:pt x="491178" y="579472"/>
                    <a:pt x="511280" y="559919"/>
                  </a:cubicBezTo>
                  <a:lnTo>
                    <a:pt x="653514" y="421628"/>
                  </a:lnTo>
                  <a:cubicBezTo>
                    <a:pt x="654580" y="420594"/>
                    <a:pt x="655647" y="419559"/>
                    <a:pt x="656681" y="418493"/>
                  </a:cubicBezTo>
                  <a:cubicBezTo>
                    <a:pt x="730658" y="344516"/>
                    <a:pt x="740418" y="260972"/>
                    <a:pt x="741517" y="232661"/>
                  </a:cubicBezTo>
                  <a:lnTo>
                    <a:pt x="744555" y="152802"/>
                  </a:lnTo>
                  <a:cubicBezTo>
                    <a:pt x="744652" y="150378"/>
                    <a:pt x="744684" y="148342"/>
                    <a:pt x="744684" y="146759"/>
                  </a:cubicBezTo>
                  <a:cubicBezTo>
                    <a:pt x="744684" y="145013"/>
                    <a:pt x="744652" y="143818"/>
                    <a:pt x="744620" y="143204"/>
                  </a:cubicBezTo>
                  <a:close/>
                </a:path>
              </a:pathLst>
            </a:custGeom>
            <a:solidFill>
              <a:srgbClr val="1A1A1A">
                <a:alpha val="20000"/>
              </a:srgbClr>
            </a:solidFill>
            <a:ln w="0" cap="flat">
              <a:noFill/>
              <a:prstDash val="solid"/>
              <a:miter/>
            </a:ln>
          </p:spPr>
          <p:txBody>
            <a:bodyPr rtlCol="0" anchor="ctr"/>
            <a:lstStyle/>
            <a:p>
              <a:endParaRPr lang="en-IL"/>
            </a:p>
          </p:txBody>
        </p:sp>
        <p:sp>
          <p:nvSpPr>
            <p:cNvPr id="39" name="Freeform 38">
              <a:extLst>
                <a:ext uri="{FF2B5EF4-FFF2-40B4-BE49-F238E27FC236}">
                  <a16:creationId xmlns:a16="http://schemas.microsoft.com/office/drawing/2014/main" id="{824AF183-908B-C708-C0C0-FD96B78271F9}"/>
                </a:ext>
              </a:extLst>
            </p:cNvPr>
            <p:cNvSpPr/>
            <p:nvPr/>
          </p:nvSpPr>
          <p:spPr>
            <a:xfrm>
              <a:off x="13150051" y="1122600"/>
              <a:ext cx="607589" cy="478637"/>
            </a:xfrm>
            <a:custGeom>
              <a:avLst/>
              <a:gdLst>
                <a:gd name="connsiteX0" fmla="*/ 286698 w 607589"/>
                <a:gd name="connsiteY0" fmla="*/ 143042 h 478637"/>
                <a:gd name="connsiteX1" fmla="*/ 157779 w 607589"/>
                <a:gd name="connsiteY1" fmla="*/ 711 h 478637"/>
                <a:gd name="connsiteX2" fmla="*/ 143366 w 607589"/>
                <a:gd name="connsiteY2" fmla="*/ 0 h 478637"/>
                <a:gd name="connsiteX3" fmla="*/ 0 w 607589"/>
                <a:gd name="connsiteY3" fmla="*/ 143333 h 478637"/>
                <a:gd name="connsiteX4" fmla="*/ 97 w 607589"/>
                <a:gd name="connsiteY4" fmla="*/ 148859 h 478637"/>
                <a:gd name="connsiteX5" fmla="*/ 3135 w 607589"/>
                <a:gd name="connsiteY5" fmla="*/ 228751 h 478637"/>
                <a:gd name="connsiteX6" fmla="*/ 120548 w 607589"/>
                <a:gd name="connsiteY6" fmla="*/ 363099 h 478637"/>
                <a:gd name="connsiteX7" fmla="*/ 107815 w 607589"/>
                <a:gd name="connsiteY7" fmla="*/ 382943 h 478637"/>
                <a:gd name="connsiteX8" fmla="*/ 104906 w 607589"/>
                <a:gd name="connsiteY8" fmla="*/ 390635 h 478637"/>
                <a:gd name="connsiteX9" fmla="*/ 106910 w 607589"/>
                <a:gd name="connsiteY9" fmla="*/ 468102 h 478637"/>
                <a:gd name="connsiteX10" fmla="*/ 109172 w 607589"/>
                <a:gd name="connsiteY10" fmla="*/ 474437 h 478637"/>
                <a:gd name="connsiteX11" fmla="*/ 117672 w 607589"/>
                <a:gd name="connsiteY11" fmla="*/ 478573 h 478637"/>
                <a:gd name="connsiteX12" fmla="*/ 122875 w 607589"/>
                <a:gd name="connsiteY12" fmla="*/ 477216 h 478637"/>
                <a:gd name="connsiteX13" fmla="*/ 286957 w 607589"/>
                <a:gd name="connsiteY13" fmla="*/ 226553 h 478637"/>
                <a:gd name="connsiteX14" fmla="*/ 286957 w 607589"/>
                <a:gd name="connsiteY14" fmla="*/ 226004 h 478637"/>
                <a:gd name="connsiteX15" fmla="*/ 286957 w 607589"/>
                <a:gd name="connsiteY15" fmla="*/ 226262 h 478637"/>
                <a:gd name="connsiteX16" fmla="*/ 286957 w 607589"/>
                <a:gd name="connsiteY16" fmla="*/ 226004 h 478637"/>
                <a:gd name="connsiteX17" fmla="*/ 286795 w 607589"/>
                <a:gd name="connsiteY17" fmla="*/ 146629 h 478637"/>
                <a:gd name="connsiteX18" fmla="*/ 286795 w 607589"/>
                <a:gd name="connsiteY18" fmla="*/ 146371 h 478637"/>
                <a:gd name="connsiteX19" fmla="*/ 286795 w 607589"/>
                <a:gd name="connsiteY19" fmla="*/ 146629 h 478637"/>
                <a:gd name="connsiteX20" fmla="*/ 286795 w 607589"/>
                <a:gd name="connsiteY20" fmla="*/ 146371 h 478637"/>
                <a:gd name="connsiteX21" fmla="*/ 286731 w 607589"/>
                <a:gd name="connsiteY21" fmla="*/ 143107 h 478637"/>
                <a:gd name="connsiteX22" fmla="*/ 286731 w 607589"/>
                <a:gd name="connsiteY22" fmla="*/ 143042 h 478637"/>
                <a:gd name="connsiteX23" fmla="*/ 607525 w 607589"/>
                <a:gd name="connsiteY23" fmla="*/ 143139 h 478637"/>
                <a:gd name="connsiteX24" fmla="*/ 478606 w 607589"/>
                <a:gd name="connsiteY24" fmla="*/ 743 h 478637"/>
                <a:gd name="connsiteX25" fmla="*/ 464192 w 607589"/>
                <a:gd name="connsiteY25" fmla="*/ 32 h 478637"/>
                <a:gd name="connsiteX26" fmla="*/ 320826 w 607589"/>
                <a:gd name="connsiteY26" fmla="*/ 143074 h 478637"/>
                <a:gd name="connsiteX27" fmla="*/ 320826 w 607589"/>
                <a:gd name="connsiteY27" fmla="*/ 143397 h 478637"/>
                <a:gd name="connsiteX28" fmla="*/ 320665 w 607589"/>
                <a:gd name="connsiteY28" fmla="*/ 222707 h 478637"/>
                <a:gd name="connsiteX29" fmla="*/ 320665 w 607589"/>
                <a:gd name="connsiteY29" fmla="*/ 223321 h 478637"/>
                <a:gd name="connsiteX30" fmla="*/ 441117 w 607589"/>
                <a:gd name="connsiteY30" fmla="*/ 363616 h 478637"/>
                <a:gd name="connsiteX31" fmla="*/ 428641 w 607589"/>
                <a:gd name="connsiteY31" fmla="*/ 382975 h 478637"/>
                <a:gd name="connsiteX32" fmla="*/ 425894 w 607589"/>
                <a:gd name="connsiteY32" fmla="*/ 388405 h 478637"/>
                <a:gd name="connsiteX33" fmla="*/ 425700 w 607589"/>
                <a:gd name="connsiteY33" fmla="*/ 390247 h 478637"/>
                <a:gd name="connsiteX34" fmla="*/ 424472 w 607589"/>
                <a:gd name="connsiteY34" fmla="*/ 467714 h 478637"/>
                <a:gd name="connsiteX35" fmla="*/ 426767 w 607589"/>
                <a:gd name="connsiteY35" fmla="*/ 474501 h 478637"/>
                <a:gd name="connsiteX36" fmla="*/ 435267 w 607589"/>
                <a:gd name="connsiteY36" fmla="*/ 478638 h 478637"/>
                <a:gd name="connsiteX37" fmla="*/ 440470 w 607589"/>
                <a:gd name="connsiteY37" fmla="*/ 477281 h 478637"/>
                <a:gd name="connsiteX38" fmla="*/ 604422 w 607589"/>
                <a:gd name="connsiteY38" fmla="*/ 232597 h 478637"/>
                <a:gd name="connsiteX39" fmla="*/ 607460 w 607589"/>
                <a:gd name="connsiteY39" fmla="*/ 152738 h 478637"/>
                <a:gd name="connsiteX40" fmla="*/ 607589 w 607589"/>
                <a:gd name="connsiteY40" fmla="*/ 146694 h 478637"/>
                <a:gd name="connsiteX41" fmla="*/ 607525 w 607589"/>
                <a:gd name="connsiteY41" fmla="*/ 143139 h 4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7589" h="478637">
                  <a:moveTo>
                    <a:pt x="286698" y="143042"/>
                  </a:moveTo>
                  <a:cubicBezTo>
                    <a:pt x="286537" y="69000"/>
                    <a:pt x="229979" y="7950"/>
                    <a:pt x="157779" y="711"/>
                  </a:cubicBezTo>
                  <a:cubicBezTo>
                    <a:pt x="153029" y="226"/>
                    <a:pt x="148213" y="0"/>
                    <a:pt x="143366" y="0"/>
                  </a:cubicBezTo>
                  <a:cubicBezTo>
                    <a:pt x="64314" y="0"/>
                    <a:pt x="0" y="64314"/>
                    <a:pt x="0" y="143333"/>
                  </a:cubicBezTo>
                  <a:cubicBezTo>
                    <a:pt x="0" y="145175"/>
                    <a:pt x="32" y="147017"/>
                    <a:pt x="97" y="148859"/>
                  </a:cubicBezTo>
                  <a:lnTo>
                    <a:pt x="3135" y="228751"/>
                  </a:lnTo>
                  <a:cubicBezTo>
                    <a:pt x="5688" y="296232"/>
                    <a:pt x="55621" y="351788"/>
                    <a:pt x="120548" y="363099"/>
                  </a:cubicBezTo>
                  <a:cubicBezTo>
                    <a:pt x="113632" y="376414"/>
                    <a:pt x="107912" y="382813"/>
                    <a:pt x="107815" y="382943"/>
                  </a:cubicBezTo>
                  <a:cubicBezTo>
                    <a:pt x="105811" y="385108"/>
                    <a:pt x="104842" y="387888"/>
                    <a:pt x="104906" y="390635"/>
                  </a:cubicBezTo>
                  <a:lnTo>
                    <a:pt x="106910" y="468102"/>
                  </a:lnTo>
                  <a:cubicBezTo>
                    <a:pt x="106975" y="470332"/>
                    <a:pt x="107718" y="472562"/>
                    <a:pt x="109172" y="474437"/>
                  </a:cubicBezTo>
                  <a:cubicBezTo>
                    <a:pt x="111273" y="477119"/>
                    <a:pt x="114440" y="478573"/>
                    <a:pt x="117672" y="478573"/>
                  </a:cubicBezTo>
                  <a:cubicBezTo>
                    <a:pt x="119450" y="478573"/>
                    <a:pt x="121227" y="478153"/>
                    <a:pt x="122875" y="477216"/>
                  </a:cubicBezTo>
                  <a:cubicBezTo>
                    <a:pt x="279588" y="390440"/>
                    <a:pt x="286957" y="251697"/>
                    <a:pt x="286957" y="226553"/>
                  </a:cubicBezTo>
                  <a:lnTo>
                    <a:pt x="286957" y="226004"/>
                  </a:lnTo>
                  <a:cubicBezTo>
                    <a:pt x="286957" y="226004"/>
                    <a:pt x="286957" y="226165"/>
                    <a:pt x="286957" y="226262"/>
                  </a:cubicBezTo>
                  <a:lnTo>
                    <a:pt x="286957" y="226004"/>
                  </a:lnTo>
                  <a:cubicBezTo>
                    <a:pt x="286957" y="226004"/>
                    <a:pt x="286795" y="146629"/>
                    <a:pt x="286795" y="146629"/>
                  </a:cubicBezTo>
                  <a:lnTo>
                    <a:pt x="286795" y="146371"/>
                  </a:lnTo>
                  <a:cubicBezTo>
                    <a:pt x="286795" y="146371"/>
                    <a:pt x="286795" y="146629"/>
                    <a:pt x="286795" y="146629"/>
                  </a:cubicBezTo>
                  <a:lnTo>
                    <a:pt x="286795" y="146371"/>
                  </a:lnTo>
                  <a:cubicBezTo>
                    <a:pt x="286795" y="144787"/>
                    <a:pt x="286763" y="143688"/>
                    <a:pt x="286731" y="143107"/>
                  </a:cubicBezTo>
                  <a:lnTo>
                    <a:pt x="286731" y="143042"/>
                  </a:lnTo>
                  <a:close/>
                  <a:moveTo>
                    <a:pt x="607525" y="143139"/>
                  </a:moveTo>
                  <a:cubicBezTo>
                    <a:pt x="607395" y="69065"/>
                    <a:pt x="550806" y="7983"/>
                    <a:pt x="478606" y="743"/>
                  </a:cubicBezTo>
                  <a:cubicBezTo>
                    <a:pt x="473855" y="259"/>
                    <a:pt x="469039" y="32"/>
                    <a:pt x="464192" y="32"/>
                  </a:cubicBezTo>
                  <a:cubicBezTo>
                    <a:pt x="385238" y="32"/>
                    <a:pt x="321021" y="64185"/>
                    <a:pt x="320826" y="143074"/>
                  </a:cubicBezTo>
                  <a:lnTo>
                    <a:pt x="320826" y="143397"/>
                  </a:lnTo>
                  <a:lnTo>
                    <a:pt x="320665" y="222707"/>
                  </a:lnTo>
                  <a:lnTo>
                    <a:pt x="320665" y="223321"/>
                  </a:lnTo>
                  <a:cubicBezTo>
                    <a:pt x="320665" y="294293"/>
                    <a:pt x="373021" y="353242"/>
                    <a:pt x="441117" y="363616"/>
                  </a:cubicBezTo>
                  <a:cubicBezTo>
                    <a:pt x="434329" y="376576"/>
                    <a:pt x="428738" y="382846"/>
                    <a:pt x="428641" y="382975"/>
                  </a:cubicBezTo>
                  <a:cubicBezTo>
                    <a:pt x="427187" y="384526"/>
                    <a:pt x="426282" y="386433"/>
                    <a:pt x="425894" y="388405"/>
                  </a:cubicBezTo>
                  <a:cubicBezTo>
                    <a:pt x="425797" y="389019"/>
                    <a:pt x="425733" y="389632"/>
                    <a:pt x="425700" y="390247"/>
                  </a:cubicBezTo>
                  <a:lnTo>
                    <a:pt x="424472" y="467714"/>
                  </a:lnTo>
                  <a:cubicBezTo>
                    <a:pt x="424440" y="470106"/>
                    <a:pt x="425183" y="472497"/>
                    <a:pt x="426767" y="474501"/>
                  </a:cubicBezTo>
                  <a:cubicBezTo>
                    <a:pt x="428868" y="477184"/>
                    <a:pt x="432035" y="478638"/>
                    <a:pt x="435267" y="478638"/>
                  </a:cubicBezTo>
                  <a:cubicBezTo>
                    <a:pt x="437044" y="478638"/>
                    <a:pt x="438822" y="478218"/>
                    <a:pt x="440470" y="477281"/>
                  </a:cubicBezTo>
                  <a:cubicBezTo>
                    <a:pt x="587422" y="395902"/>
                    <a:pt x="603065" y="268891"/>
                    <a:pt x="604422" y="232597"/>
                  </a:cubicBezTo>
                  <a:lnTo>
                    <a:pt x="607460" y="152738"/>
                  </a:lnTo>
                  <a:cubicBezTo>
                    <a:pt x="607557" y="150314"/>
                    <a:pt x="607589" y="148278"/>
                    <a:pt x="607589" y="146694"/>
                  </a:cubicBezTo>
                  <a:cubicBezTo>
                    <a:pt x="607589" y="144949"/>
                    <a:pt x="607557" y="143753"/>
                    <a:pt x="607525" y="143139"/>
                  </a:cubicBezTo>
                  <a:close/>
                </a:path>
              </a:pathLst>
            </a:custGeom>
            <a:solidFill>
              <a:srgbClr val="CD4E86"/>
            </a:solidFill>
            <a:ln w="0" cap="flat">
              <a:noFill/>
              <a:prstDash val="solid"/>
              <a:miter/>
            </a:ln>
          </p:spPr>
          <p:txBody>
            <a:bodyPr rtlCol="0" anchor="ctr"/>
            <a:lstStyle/>
            <a:p>
              <a:endParaRPr lang="en-IL"/>
            </a:p>
          </p:txBody>
        </p:sp>
        <p:sp>
          <p:nvSpPr>
            <p:cNvPr id="40" name="Freeform 39">
              <a:extLst>
                <a:ext uri="{FF2B5EF4-FFF2-40B4-BE49-F238E27FC236}">
                  <a16:creationId xmlns:a16="http://schemas.microsoft.com/office/drawing/2014/main" id="{AFF97238-26E6-2061-EC6D-A076046A3880}"/>
                </a:ext>
              </a:extLst>
            </p:cNvPr>
            <p:cNvSpPr/>
            <p:nvPr/>
          </p:nvSpPr>
          <p:spPr>
            <a:xfrm>
              <a:off x="13160943" y="1133491"/>
              <a:ext cx="264988" cy="379484"/>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solidFill>
              <a:srgbClr val="FFFFFF"/>
            </a:solidFill>
            <a:ln w="0" cap="flat">
              <a:noFill/>
              <a:prstDash val="solid"/>
              <a:miter/>
            </a:ln>
          </p:spPr>
          <p:txBody>
            <a:bodyPr rtlCol="0" anchor="ctr"/>
            <a:lstStyle/>
            <a:p>
              <a:endParaRPr lang="en-IL"/>
            </a:p>
          </p:txBody>
        </p:sp>
        <p:sp>
          <p:nvSpPr>
            <p:cNvPr id="41" name="Freeform 40">
              <a:extLst>
                <a:ext uri="{FF2B5EF4-FFF2-40B4-BE49-F238E27FC236}">
                  <a16:creationId xmlns:a16="http://schemas.microsoft.com/office/drawing/2014/main" id="{79495F3A-1EFA-7640-E270-06CF778D8ABA}"/>
                </a:ext>
              </a:extLst>
            </p:cNvPr>
            <p:cNvSpPr/>
            <p:nvPr/>
          </p:nvSpPr>
          <p:spPr>
            <a:xfrm>
              <a:off x="13481737" y="1133491"/>
              <a:ext cx="264988" cy="379484"/>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solidFill>
              <a:srgbClr val="FFFFFF"/>
            </a:solidFill>
            <a:ln w="0" cap="flat">
              <a:noFill/>
              <a:prstDash val="solid"/>
              <a:miter/>
            </a:ln>
          </p:spPr>
          <p:txBody>
            <a:bodyPr rtlCol="0" anchor="ctr"/>
            <a:lstStyle/>
            <a:p>
              <a:endParaRPr lang="en-IL"/>
            </a:p>
          </p:txBody>
        </p:sp>
      </p:grpSp>
    </p:spTree>
    <p:extLst>
      <p:ext uri="{BB962C8B-B14F-4D97-AF65-F5344CB8AC3E}">
        <p14:creationId xmlns:p14="http://schemas.microsoft.com/office/powerpoint/2010/main" val="170021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reeform 150">
            <a:extLst>
              <a:ext uri="{FF2B5EF4-FFF2-40B4-BE49-F238E27FC236}">
                <a16:creationId xmlns:a16="http://schemas.microsoft.com/office/drawing/2014/main" id="{78FE40BD-9295-BDF0-E8F6-8BD695F0D769}"/>
              </a:ext>
            </a:extLst>
          </p:cNvPr>
          <p:cNvSpPr/>
          <p:nvPr/>
        </p:nvSpPr>
        <p:spPr>
          <a:xfrm>
            <a:off x="3241481" y="5632871"/>
            <a:ext cx="3501380" cy="2876482"/>
          </a:xfrm>
          <a:custGeom>
            <a:avLst/>
            <a:gdLst>
              <a:gd name="connsiteX0" fmla="*/ 3501381 w 3501380"/>
              <a:gd name="connsiteY0" fmla="*/ 1462071 h 2876482"/>
              <a:gd name="connsiteX1" fmla="*/ 3234501 w 3501380"/>
              <a:gd name="connsiteY1" fmla="*/ 1195505 h 2876482"/>
              <a:gd name="connsiteX2" fmla="*/ 3216467 w 3501380"/>
              <a:gd name="connsiteY2" fmla="*/ 1196151 h 2876482"/>
              <a:gd name="connsiteX3" fmla="*/ 3218731 w 3501380"/>
              <a:gd name="connsiteY3" fmla="*/ 1171514 h 2876482"/>
              <a:gd name="connsiteX4" fmla="*/ 3073161 w 3501380"/>
              <a:gd name="connsiteY4" fmla="*/ 1026115 h 2876482"/>
              <a:gd name="connsiteX5" fmla="*/ 2939074 w 3501380"/>
              <a:gd name="connsiteY5" fmla="*/ 1114889 h 2876482"/>
              <a:gd name="connsiteX6" fmla="*/ 2853834 w 3501380"/>
              <a:gd name="connsiteY6" fmla="*/ 1075389 h 2876482"/>
              <a:gd name="connsiteX7" fmla="*/ 2895241 w 3501380"/>
              <a:gd name="connsiteY7" fmla="*/ 961493 h 2876482"/>
              <a:gd name="connsiteX8" fmla="*/ 2717321 w 3501380"/>
              <a:gd name="connsiteY8" fmla="*/ 783783 h 2876482"/>
              <a:gd name="connsiteX9" fmla="*/ 2625126 w 3501380"/>
              <a:gd name="connsiteY9" fmla="*/ 809470 h 2876482"/>
              <a:gd name="connsiteX10" fmla="*/ 2361077 w 3501380"/>
              <a:gd name="connsiteY10" fmla="*/ 581597 h 2876482"/>
              <a:gd name="connsiteX11" fmla="*/ 2241385 w 3501380"/>
              <a:gd name="connsiteY11" fmla="*/ 609950 h 2876482"/>
              <a:gd name="connsiteX12" fmla="*/ 2248340 w 3501380"/>
              <a:gd name="connsiteY12" fmla="*/ 565684 h 2876482"/>
              <a:gd name="connsiteX13" fmla="*/ 2144177 w 3501380"/>
              <a:gd name="connsiteY13" fmla="*/ 426343 h 2876482"/>
              <a:gd name="connsiteX14" fmla="*/ 2167063 w 3501380"/>
              <a:gd name="connsiteY14" fmla="*/ 339265 h 2876482"/>
              <a:gd name="connsiteX15" fmla="*/ 1989144 w 3501380"/>
              <a:gd name="connsiteY15" fmla="*/ 161555 h 2876482"/>
              <a:gd name="connsiteX16" fmla="*/ 1909969 w 3501380"/>
              <a:gd name="connsiteY16" fmla="*/ 180133 h 2876482"/>
              <a:gd name="connsiteX17" fmla="*/ 1657566 w 3501380"/>
              <a:gd name="connsiteY17" fmla="*/ 0 h 2876482"/>
              <a:gd name="connsiteX18" fmla="*/ 1390686 w 3501380"/>
              <a:gd name="connsiteY18" fmla="*/ 266565 h 2876482"/>
              <a:gd name="connsiteX19" fmla="*/ 1470993 w 3501380"/>
              <a:gd name="connsiteY19" fmla="*/ 457038 h 2876482"/>
              <a:gd name="connsiteX20" fmla="*/ 1431527 w 3501380"/>
              <a:gd name="connsiteY20" fmla="*/ 452596 h 2876482"/>
              <a:gd name="connsiteX21" fmla="*/ 1253607 w 3501380"/>
              <a:gd name="connsiteY21" fmla="*/ 630306 h 2876482"/>
              <a:gd name="connsiteX22" fmla="*/ 1388988 w 3501380"/>
              <a:gd name="connsiteY22" fmla="*/ 802846 h 2876482"/>
              <a:gd name="connsiteX23" fmla="*/ 1350654 w 3501380"/>
              <a:gd name="connsiteY23" fmla="*/ 913027 h 2876482"/>
              <a:gd name="connsiteX24" fmla="*/ 1356639 w 3501380"/>
              <a:gd name="connsiteY24" fmla="*/ 958666 h 2876482"/>
              <a:gd name="connsiteX25" fmla="*/ 1318305 w 3501380"/>
              <a:gd name="connsiteY25" fmla="*/ 953415 h 2876482"/>
              <a:gd name="connsiteX26" fmla="*/ 1202576 w 3501380"/>
              <a:gd name="connsiteY26" fmla="*/ 1010848 h 2876482"/>
              <a:gd name="connsiteX27" fmla="*/ 978236 w 3501380"/>
              <a:gd name="connsiteY27" fmla="*/ 888551 h 2876482"/>
              <a:gd name="connsiteX28" fmla="*/ 781877 w 3501380"/>
              <a:gd name="connsiteY28" fmla="*/ 974579 h 2876482"/>
              <a:gd name="connsiteX29" fmla="*/ 638975 w 3501380"/>
              <a:gd name="connsiteY29" fmla="*/ 856483 h 2876482"/>
              <a:gd name="connsiteX30" fmla="*/ 493404 w 3501380"/>
              <a:gd name="connsiteY30" fmla="*/ 1001882 h 2876482"/>
              <a:gd name="connsiteX31" fmla="*/ 493808 w 3501380"/>
              <a:gd name="connsiteY31" fmla="*/ 1012787 h 2876482"/>
              <a:gd name="connsiteX32" fmla="*/ 461055 w 3501380"/>
              <a:gd name="connsiteY32" fmla="*/ 1010363 h 2876482"/>
              <a:gd name="connsiteX33" fmla="*/ 234612 w 3501380"/>
              <a:gd name="connsiteY33" fmla="*/ 1236540 h 2876482"/>
              <a:gd name="connsiteX34" fmla="*/ 276342 w 3501380"/>
              <a:gd name="connsiteY34" fmla="*/ 1367319 h 2876482"/>
              <a:gd name="connsiteX35" fmla="*/ 250705 w 3501380"/>
              <a:gd name="connsiteY35" fmla="*/ 1365865 h 2876482"/>
              <a:gd name="connsiteX36" fmla="*/ 24262 w 3501380"/>
              <a:gd name="connsiteY36" fmla="*/ 1592122 h 2876482"/>
              <a:gd name="connsiteX37" fmla="*/ 113141 w 3501380"/>
              <a:gd name="connsiteY37" fmla="*/ 2177597 h 2876482"/>
              <a:gd name="connsiteX38" fmla="*/ 0 w 3501380"/>
              <a:gd name="connsiteY38" fmla="*/ 2658384 h 2876482"/>
              <a:gd name="connsiteX39" fmla="*/ 517585 w 3501380"/>
              <a:gd name="connsiteY39" fmla="*/ 2876483 h 2876482"/>
              <a:gd name="connsiteX40" fmla="*/ 611074 w 3501380"/>
              <a:gd name="connsiteY40" fmla="*/ 2567267 h 2876482"/>
              <a:gd name="connsiteX41" fmla="*/ 1771111 w 3501380"/>
              <a:gd name="connsiteY41" fmla="*/ 2867920 h 2876482"/>
              <a:gd name="connsiteX42" fmla="*/ 2959939 w 3501380"/>
              <a:gd name="connsiteY42" fmla="*/ 2254012 h 2876482"/>
              <a:gd name="connsiteX43" fmla="*/ 3091761 w 3501380"/>
              <a:gd name="connsiteY43" fmla="*/ 1904084 h 2876482"/>
              <a:gd name="connsiteX44" fmla="*/ 3275342 w 3501380"/>
              <a:gd name="connsiteY44" fmla="*/ 2011680 h 2876482"/>
              <a:gd name="connsiteX45" fmla="*/ 3485611 w 3501380"/>
              <a:gd name="connsiteY45" fmla="*/ 1801659 h 2876482"/>
              <a:gd name="connsiteX46" fmla="*/ 3422288 w 3501380"/>
              <a:gd name="connsiteY46" fmla="*/ 1651494 h 2876482"/>
              <a:gd name="connsiteX47" fmla="*/ 3501381 w 3501380"/>
              <a:gd name="connsiteY47" fmla="*/ 1462152 h 28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501380" h="2876482">
                <a:moveTo>
                  <a:pt x="3501381" y="1462071"/>
                </a:moveTo>
                <a:cubicBezTo>
                  <a:pt x="3501381" y="1314894"/>
                  <a:pt x="3381932" y="1195505"/>
                  <a:pt x="3234501" y="1195505"/>
                </a:cubicBezTo>
                <a:cubicBezTo>
                  <a:pt x="3228436" y="1195505"/>
                  <a:pt x="3222451" y="1195748"/>
                  <a:pt x="3216467" y="1196151"/>
                </a:cubicBezTo>
                <a:cubicBezTo>
                  <a:pt x="3217842" y="1188155"/>
                  <a:pt x="3218731" y="1179915"/>
                  <a:pt x="3218731" y="1171514"/>
                </a:cubicBezTo>
                <a:cubicBezTo>
                  <a:pt x="3218731" y="1091222"/>
                  <a:pt x="3153548" y="1026115"/>
                  <a:pt x="3073161" y="1026115"/>
                </a:cubicBezTo>
                <a:cubicBezTo>
                  <a:pt x="3012910" y="1026115"/>
                  <a:pt x="2961152" y="1062707"/>
                  <a:pt x="2939074" y="1114889"/>
                </a:cubicBezTo>
                <a:cubicBezTo>
                  <a:pt x="2916429" y="1093241"/>
                  <a:pt x="2886830" y="1078782"/>
                  <a:pt x="2853834" y="1075389"/>
                </a:cubicBezTo>
                <a:cubicBezTo>
                  <a:pt x="2879632" y="1044532"/>
                  <a:pt x="2895241" y="1004871"/>
                  <a:pt x="2895241" y="961493"/>
                </a:cubicBezTo>
                <a:cubicBezTo>
                  <a:pt x="2895241" y="863349"/>
                  <a:pt x="2815581" y="783783"/>
                  <a:pt x="2717321" y="783783"/>
                </a:cubicBezTo>
                <a:cubicBezTo>
                  <a:pt x="2683597" y="783783"/>
                  <a:pt x="2651976" y="793153"/>
                  <a:pt x="2625126" y="809470"/>
                </a:cubicBezTo>
                <a:cubicBezTo>
                  <a:pt x="2606364" y="680550"/>
                  <a:pt x="2495325" y="581597"/>
                  <a:pt x="2361077" y="581597"/>
                </a:cubicBezTo>
                <a:cubicBezTo>
                  <a:pt x="2317972" y="581597"/>
                  <a:pt x="2277374" y="591856"/>
                  <a:pt x="2241385" y="609950"/>
                </a:cubicBezTo>
                <a:cubicBezTo>
                  <a:pt x="2245833" y="595976"/>
                  <a:pt x="2248340" y="581112"/>
                  <a:pt x="2248340" y="565684"/>
                </a:cubicBezTo>
                <a:cubicBezTo>
                  <a:pt x="2248340" y="499770"/>
                  <a:pt x="2204427" y="444195"/>
                  <a:pt x="2144177" y="426343"/>
                </a:cubicBezTo>
                <a:cubicBezTo>
                  <a:pt x="2158734" y="400575"/>
                  <a:pt x="2167063" y="370930"/>
                  <a:pt x="2167063" y="339265"/>
                </a:cubicBezTo>
                <a:cubicBezTo>
                  <a:pt x="2167063" y="241120"/>
                  <a:pt x="2087404" y="161555"/>
                  <a:pt x="1989144" y="161555"/>
                </a:cubicBezTo>
                <a:cubicBezTo>
                  <a:pt x="1960677" y="161555"/>
                  <a:pt x="1933827" y="168259"/>
                  <a:pt x="1909969" y="180133"/>
                </a:cubicBezTo>
                <a:cubicBezTo>
                  <a:pt x="1873981" y="75365"/>
                  <a:pt x="1774588" y="0"/>
                  <a:pt x="1657566" y="0"/>
                </a:cubicBezTo>
                <a:cubicBezTo>
                  <a:pt x="1510216" y="0"/>
                  <a:pt x="1390686" y="119308"/>
                  <a:pt x="1390686" y="266565"/>
                </a:cubicBezTo>
                <a:cubicBezTo>
                  <a:pt x="1390686" y="341204"/>
                  <a:pt x="1421418" y="408653"/>
                  <a:pt x="1470993" y="457038"/>
                </a:cubicBezTo>
                <a:cubicBezTo>
                  <a:pt x="1458296" y="454130"/>
                  <a:pt x="1445113" y="452596"/>
                  <a:pt x="1431527" y="452596"/>
                </a:cubicBezTo>
                <a:cubicBezTo>
                  <a:pt x="1333267" y="452596"/>
                  <a:pt x="1253607" y="532161"/>
                  <a:pt x="1253607" y="630306"/>
                </a:cubicBezTo>
                <a:cubicBezTo>
                  <a:pt x="1253607" y="713830"/>
                  <a:pt x="1311269" y="783864"/>
                  <a:pt x="1388988" y="802846"/>
                </a:cubicBezTo>
                <a:cubicBezTo>
                  <a:pt x="1364969" y="833138"/>
                  <a:pt x="1350654" y="871426"/>
                  <a:pt x="1350654" y="913027"/>
                </a:cubicBezTo>
                <a:cubicBezTo>
                  <a:pt x="1350654" y="928859"/>
                  <a:pt x="1352757" y="944126"/>
                  <a:pt x="1356639" y="958666"/>
                </a:cubicBezTo>
                <a:cubicBezTo>
                  <a:pt x="1344427" y="955354"/>
                  <a:pt x="1331568" y="953415"/>
                  <a:pt x="1318305" y="953415"/>
                </a:cubicBezTo>
                <a:cubicBezTo>
                  <a:pt x="1271075" y="953415"/>
                  <a:pt x="1229183" y="976033"/>
                  <a:pt x="1202576" y="1010848"/>
                </a:cubicBezTo>
                <a:cubicBezTo>
                  <a:pt x="1155104" y="937260"/>
                  <a:pt x="1072371" y="888551"/>
                  <a:pt x="978236" y="888551"/>
                </a:cubicBezTo>
                <a:cubicBezTo>
                  <a:pt x="900598" y="888551"/>
                  <a:pt x="830643" y="921751"/>
                  <a:pt x="781877" y="974579"/>
                </a:cubicBezTo>
                <a:cubicBezTo>
                  <a:pt x="769099" y="907291"/>
                  <a:pt x="709981" y="856483"/>
                  <a:pt x="638975" y="856483"/>
                </a:cubicBezTo>
                <a:cubicBezTo>
                  <a:pt x="558587" y="856483"/>
                  <a:pt x="493404" y="921589"/>
                  <a:pt x="493404" y="1001882"/>
                </a:cubicBezTo>
                <a:cubicBezTo>
                  <a:pt x="493404" y="1005517"/>
                  <a:pt x="493566" y="1009152"/>
                  <a:pt x="493808" y="1012787"/>
                </a:cubicBezTo>
                <a:cubicBezTo>
                  <a:pt x="483133" y="1011252"/>
                  <a:pt x="472134" y="1010363"/>
                  <a:pt x="461055" y="1010363"/>
                </a:cubicBezTo>
                <a:cubicBezTo>
                  <a:pt x="336026" y="1010363"/>
                  <a:pt x="234612" y="1111578"/>
                  <a:pt x="234612" y="1236540"/>
                </a:cubicBezTo>
                <a:cubicBezTo>
                  <a:pt x="234612" y="1285249"/>
                  <a:pt x="250058" y="1330404"/>
                  <a:pt x="276342" y="1367319"/>
                </a:cubicBezTo>
                <a:cubicBezTo>
                  <a:pt x="267931" y="1366349"/>
                  <a:pt x="259359" y="1365865"/>
                  <a:pt x="250705" y="1365865"/>
                </a:cubicBezTo>
                <a:cubicBezTo>
                  <a:pt x="125676" y="1365865"/>
                  <a:pt x="24262" y="1467079"/>
                  <a:pt x="24262" y="1592122"/>
                </a:cubicBezTo>
                <a:cubicBezTo>
                  <a:pt x="24262" y="1799639"/>
                  <a:pt x="145086" y="1957640"/>
                  <a:pt x="113141" y="2177597"/>
                </a:cubicBezTo>
                <a:cubicBezTo>
                  <a:pt x="89688" y="2339071"/>
                  <a:pt x="37363" y="2499495"/>
                  <a:pt x="0" y="2658384"/>
                </a:cubicBezTo>
                <a:cubicBezTo>
                  <a:pt x="49251" y="2679144"/>
                  <a:pt x="520415" y="2867274"/>
                  <a:pt x="517585" y="2876483"/>
                </a:cubicBezTo>
                <a:cubicBezTo>
                  <a:pt x="517585" y="2876402"/>
                  <a:pt x="611074" y="2567267"/>
                  <a:pt x="611074" y="2567267"/>
                </a:cubicBezTo>
                <a:lnTo>
                  <a:pt x="1771111" y="2867920"/>
                </a:lnTo>
                <a:lnTo>
                  <a:pt x="2959939" y="2254012"/>
                </a:lnTo>
                <a:lnTo>
                  <a:pt x="3091761" y="1904084"/>
                </a:lnTo>
                <a:cubicBezTo>
                  <a:pt x="3127750" y="1968302"/>
                  <a:pt x="3196410" y="2011680"/>
                  <a:pt x="3275342" y="2011680"/>
                </a:cubicBezTo>
                <a:cubicBezTo>
                  <a:pt x="3391475" y="2011680"/>
                  <a:pt x="3485611" y="1917655"/>
                  <a:pt x="3485611" y="1801659"/>
                </a:cubicBezTo>
                <a:cubicBezTo>
                  <a:pt x="3485611" y="1742772"/>
                  <a:pt x="3461349" y="1689620"/>
                  <a:pt x="3422288" y="1651494"/>
                </a:cubicBezTo>
                <a:cubicBezTo>
                  <a:pt x="3471135" y="1603189"/>
                  <a:pt x="3501381" y="1536224"/>
                  <a:pt x="3501381" y="1462152"/>
                </a:cubicBezTo>
                <a:close/>
              </a:path>
            </a:pathLst>
          </a:custGeom>
          <a:solidFill>
            <a:srgbClr val="CAE2EF"/>
          </a:solidFill>
          <a:ln w="0" cap="flat">
            <a:noFill/>
            <a:prstDash val="solid"/>
            <a:miter/>
          </a:ln>
        </p:spPr>
        <p:txBody>
          <a:bodyPr rtlCol="0" anchor="ctr"/>
          <a:lstStyle/>
          <a:p>
            <a:endParaRPr lang="en-IL"/>
          </a:p>
        </p:txBody>
      </p:sp>
      <p:sp>
        <p:nvSpPr>
          <p:cNvPr id="152" name="Freeform 151">
            <a:extLst>
              <a:ext uri="{FF2B5EF4-FFF2-40B4-BE49-F238E27FC236}">
                <a16:creationId xmlns:a16="http://schemas.microsoft.com/office/drawing/2014/main" id="{8EA8FC34-AF52-7020-5E35-ECA389720F95}"/>
              </a:ext>
            </a:extLst>
          </p:cNvPr>
          <p:cNvSpPr/>
          <p:nvPr/>
        </p:nvSpPr>
        <p:spPr>
          <a:xfrm>
            <a:off x="4489380" y="5525588"/>
            <a:ext cx="3118853" cy="2715674"/>
          </a:xfrm>
          <a:custGeom>
            <a:avLst/>
            <a:gdLst>
              <a:gd name="connsiteX0" fmla="*/ 2924355 w 3118853"/>
              <a:gd name="connsiteY0" fmla="*/ 1393168 h 2715674"/>
              <a:gd name="connsiteX1" fmla="*/ 2900012 w 3118853"/>
              <a:gd name="connsiteY1" fmla="*/ 1394703 h 2715674"/>
              <a:gd name="connsiteX2" fmla="*/ 2908584 w 3118853"/>
              <a:gd name="connsiteY2" fmla="*/ 1337431 h 2715674"/>
              <a:gd name="connsiteX3" fmla="*/ 2713843 w 3118853"/>
              <a:gd name="connsiteY3" fmla="*/ 1142919 h 2715674"/>
              <a:gd name="connsiteX4" fmla="*/ 2604099 w 3118853"/>
              <a:gd name="connsiteY4" fmla="*/ 1176765 h 2715674"/>
              <a:gd name="connsiteX5" fmla="*/ 2463381 w 3118853"/>
              <a:gd name="connsiteY5" fmla="*/ 1066989 h 2715674"/>
              <a:gd name="connsiteX6" fmla="*/ 2349997 w 3118853"/>
              <a:gd name="connsiteY6" fmla="*/ 1121513 h 2715674"/>
              <a:gd name="connsiteX7" fmla="*/ 2350563 w 3118853"/>
              <a:gd name="connsiteY7" fmla="*/ 1107297 h 2715674"/>
              <a:gd name="connsiteX8" fmla="*/ 2327515 w 3118853"/>
              <a:gd name="connsiteY8" fmla="*/ 1015534 h 2715674"/>
              <a:gd name="connsiteX9" fmla="*/ 2415423 w 3118853"/>
              <a:gd name="connsiteY9" fmla="*/ 812297 h 2715674"/>
              <a:gd name="connsiteX10" fmla="*/ 2135766 w 3118853"/>
              <a:gd name="connsiteY10" fmla="*/ 532970 h 2715674"/>
              <a:gd name="connsiteX11" fmla="*/ 1955258 w 3118853"/>
              <a:gd name="connsiteY11" fmla="*/ 599045 h 2715674"/>
              <a:gd name="connsiteX12" fmla="*/ 1813488 w 3118853"/>
              <a:gd name="connsiteY12" fmla="*/ 485230 h 2715674"/>
              <a:gd name="connsiteX13" fmla="*/ 1742401 w 3118853"/>
              <a:gd name="connsiteY13" fmla="*/ 503889 h 2715674"/>
              <a:gd name="connsiteX14" fmla="*/ 1752510 w 3118853"/>
              <a:gd name="connsiteY14" fmla="*/ 436521 h 2715674"/>
              <a:gd name="connsiteX15" fmla="*/ 1522347 w 3118853"/>
              <a:gd name="connsiteY15" fmla="*/ 206629 h 2715674"/>
              <a:gd name="connsiteX16" fmla="*/ 1383084 w 3118853"/>
              <a:gd name="connsiteY16" fmla="*/ 253479 h 2715674"/>
              <a:gd name="connsiteX17" fmla="*/ 1104639 w 3118853"/>
              <a:gd name="connsiteY17" fmla="*/ 0 h 2715674"/>
              <a:gd name="connsiteX18" fmla="*/ 824982 w 3118853"/>
              <a:gd name="connsiteY18" fmla="*/ 279328 h 2715674"/>
              <a:gd name="connsiteX19" fmla="*/ 839377 w 3118853"/>
              <a:gd name="connsiteY19" fmla="*/ 367780 h 2715674"/>
              <a:gd name="connsiteX20" fmla="*/ 796434 w 3118853"/>
              <a:gd name="connsiteY20" fmla="*/ 489592 h 2715674"/>
              <a:gd name="connsiteX21" fmla="*/ 809131 w 3118853"/>
              <a:gd name="connsiteY21" fmla="*/ 558738 h 2715674"/>
              <a:gd name="connsiteX22" fmla="*/ 692189 w 3118853"/>
              <a:gd name="connsiteY22" fmla="*/ 533131 h 2715674"/>
              <a:gd name="connsiteX23" fmla="*/ 412531 w 3118853"/>
              <a:gd name="connsiteY23" fmla="*/ 812459 h 2715674"/>
              <a:gd name="connsiteX24" fmla="*/ 442373 w 3118853"/>
              <a:gd name="connsiteY24" fmla="*/ 938068 h 2715674"/>
              <a:gd name="connsiteX25" fmla="*/ 372499 w 3118853"/>
              <a:gd name="connsiteY25" fmla="*/ 925144 h 2715674"/>
              <a:gd name="connsiteX26" fmla="*/ 177758 w 3118853"/>
              <a:gd name="connsiteY26" fmla="*/ 1119655 h 2715674"/>
              <a:gd name="connsiteX27" fmla="*/ 360773 w 3118853"/>
              <a:gd name="connsiteY27" fmla="*/ 1313764 h 2715674"/>
              <a:gd name="connsiteX28" fmla="*/ 316050 w 3118853"/>
              <a:gd name="connsiteY28" fmla="*/ 1418290 h 2715674"/>
              <a:gd name="connsiteX29" fmla="*/ 318557 w 3118853"/>
              <a:gd name="connsiteY29" fmla="*/ 1444623 h 2715674"/>
              <a:gd name="connsiteX30" fmla="*/ 279658 w 3118853"/>
              <a:gd name="connsiteY30" fmla="*/ 1441876 h 2715674"/>
              <a:gd name="connsiteX31" fmla="*/ 0 w 3118853"/>
              <a:gd name="connsiteY31" fmla="*/ 1721205 h 2715674"/>
              <a:gd name="connsiteX32" fmla="*/ 279658 w 3118853"/>
              <a:gd name="connsiteY32" fmla="*/ 2000533 h 2715674"/>
              <a:gd name="connsiteX33" fmla="*/ 370397 w 3118853"/>
              <a:gd name="connsiteY33" fmla="*/ 1985428 h 2715674"/>
              <a:gd name="connsiteX34" fmla="*/ 425228 w 3118853"/>
              <a:gd name="connsiteY34" fmla="*/ 2145286 h 2715674"/>
              <a:gd name="connsiteX35" fmla="*/ 2487400 w 3118853"/>
              <a:gd name="connsiteY35" fmla="*/ 2714767 h 2715674"/>
              <a:gd name="connsiteX36" fmla="*/ 2910445 w 3118853"/>
              <a:gd name="connsiteY36" fmla="*/ 1781949 h 2715674"/>
              <a:gd name="connsiteX37" fmla="*/ 2924112 w 3118853"/>
              <a:gd name="connsiteY37" fmla="*/ 1782515 h 2715674"/>
              <a:gd name="connsiteX38" fmla="*/ 3118853 w 3118853"/>
              <a:gd name="connsiteY38" fmla="*/ 1588003 h 2715674"/>
              <a:gd name="connsiteX39" fmla="*/ 2924112 w 3118853"/>
              <a:gd name="connsiteY39" fmla="*/ 1393491 h 27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18853" h="2715674">
                <a:moveTo>
                  <a:pt x="2924355" y="1393168"/>
                </a:moveTo>
                <a:cubicBezTo>
                  <a:pt x="2916106" y="1393168"/>
                  <a:pt x="2908019" y="1393733"/>
                  <a:pt x="2900012" y="1394703"/>
                </a:cubicBezTo>
                <a:cubicBezTo>
                  <a:pt x="2905592" y="1376609"/>
                  <a:pt x="2908584" y="1357384"/>
                  <a:pt x="2908584" y="1337431"/>
                </a:cubicBezTo>
                <a:cubicBezTo>
                  <a:pt x="2908584" y="1229997"/>
                  <a:pt x="2821404" y="1142919"/>
                  <a:pt x="2713843" y="1142919"/>
                </a:cubicBezTo>
                <a:cubicBezTo>
                  <a:pt x="2673164" y="1142919"/>
                  <a:pt x="2635397" y="1155440"/>
                  <a:pt x="2604099" y="1176765"/>
                </a:cubicBezTo>
                <a:cubicBezTo>
                  <a:pt x="2588329" y="1113759"/>
                  <a:pt x="2531395" y="1066989"/>
                  <a:pt x="2463381" y="1066989"/>
                </a:cubicBezTo>
                <a:cubicBezTo>
                  <a:pt x="2417526" y="1066989"/>
                  <a:pt x="2376604" y="1088314"/>
                  <a:pt x="2349997" y="1121513"/>
                </a:cubicBezTo>
                <a:cubicBezTo>
                  <a:pt x="2350321" y="1116828"/>
                  <a:pt x="2350563" y="1112063"/>
                  <a:pt x="2350563" y="1107297"/>
                </a:cubicBezTo>
                <a:cubicBezTo>
                  <a:pt x="2350563" y="1074097"/>
                  <a:pt x="2342234" y="1042836"/>
                  <a:pt x="2327515" y="1015534"/>
                </a:cubicBezTo>
                <a:cubicBezTo>
                  <a:pt x="2381619" y="964563"/>
                  <a:pt x="2415423" y="892429"/>
                  <a:pt x="2415423" y="812297"/>
                </a:cubicBezTo>
                <a:cubicBezTo>
                  <a:pt x="2415423" y="658013"/>
                  <a:pt x="2290233" y="532970"/>
                  <a:pt x="2135766" y="532970"/>
                </a:cubicBezTo>
                <a:cubicBezTo>
                  <a:pt x="2066943" y="532970"/>
                  <a:pt x="2004024" y="557849"/>
                  <a:pt x="1955258" y="599045"/>
                </a:cubicBezTo>
                <a:cubicBezTo>
                  <a:pt x="1940943" y="533939"/>
                  <a:pt x="1882958" y="485230"/>
                  <a:pt x="1813488" y="485230"/>
                </a:cubicBezTo>
                <a:cubicBezTo>
                  <a:pt x="1787690" y="485230"/>
                  <a:pt x="1763428" y="492015"/>
                  <a:pt x="1742401" y="503889"/>
                </a:cubicBezTo>
                <a:cubicBezTo>
                  <a:pt x="1748952" y="482564"/>
                  <a:pt x="1752510" y="459946"/>
                  <a:pt x="1752510" y="436521"/>
                </a:cubicBezTo>
                <a:cubicBezTo>
                  <a:pt x="1752510" y="309539"/>
                  <a:pt x="1649478" y="206629"/>
                  <a:pt x="1522347" y="206629"/>
                </a:cubicBezTo>
                <a:cubicBezTo>
                  <a:pt x="1470022" y="206629"/>
                  <a:pt x="1421741" y="224077"/>
                  <a:pt x="1383084" y="253479"/>
                </a:cubicBezTo>
                <a:cubicBezTo>
                  <a:pt x="1370064" y="111311"/>
                  <a:pt x="1250372" y="0"/>
                  <a:pt x="1104639" y="0"/>
                </a:cubicBezTo>
                <a:cubicBezTo>
                  <a:pt x="950173" y="0"/>
                  <a:pt x="824982" y="125043"/>
                  <a:pt x="824982" y="279328"/>
                </a:cubicBezTo>
                <a:cubicBezTo>
                  <a:pt x="824982" y="310266"/>
                  <a:pt x="830077" y="339992"/>
                  <a:pt x="839377" y="367780"/>
                </a:cubicBezTo>
                <a:cubicBezTo>
                  <a:pt x="812527" y="401141"/>
                  <a:pt x="796434" y="443468"/>
                  <a:pt x="796434" y="489592"/>
                </a:cubicBezTo>
                <a:cubicBezTo>
                  <a:pt x="796434" y="513987"/>
                  <a:pt x="800963" y="537250"/>
                  <a:pt x="809131" y="558738"/>
                </a:cubicBezTo>
                <a:cubicBezTo>
                  <a:pt x="773547" y="542340"/>
                  <a:pt x="733919" y="533131"/>
                  <a:pt x="692189" y="533131"/>
                </a:cubicBezTo>
                <a:cubicBezTo>
                  <a:pt x="537722" y="533131"/>
                  <a:pt x="412531" y="658175"/>
                  <a:pt x="412531" y="812459"/>
                </a:cubicBezTo>
                <a:cubicBezTo>
                  <a:pt x="412531" y="857614"/>
                  <a:pt x="423368" y="900264"/>
                  <a:pt x="442373" y="938068"/>
                </a:cubicBezTo>
                <a:cubicBezTo>
                  <a:pt x="420699" y="929748"/>
                  <a:pt x="397165" y="925144"/>
                  <a:pt x="372499" y="925144"/>
                </a:cubicBezTo>
                <a:cubicBezTo>
                  <a:pt x="264939" y="925144"/>
                  <a:pt x="177758" y="1012221"/>
                  <a:pt x="177758" y="1119655"/>
                </a:cubicBezTo>
                <a:cubicBezTo>
                  <a:pt x="177758" y="1227090"/>
                  <a:pt x="258712" y="1307786"/>
                  <a:pt x="360773" y="1313764"/>
                </a:cubicBezTo>
                <a:cubicBezTo>
                  <a:pt x="333276" y="1340178"/>
                  <a:pt x="316050" y="1377174"/>
                  <a:pt x="316050" y="1418290"/>
                </a:cubicBezTo>
                <a:cubicBezTo>
                  <a:pt x="316050" y="1427256"/>
                  <a:pt x="317021" y="1436061"/>
                  <a:pt x="318557" y="1444623"/>
                </a:cubicBezTo>
                <a:cubicBezTo>
                  <a:pt x="305860" y="1442846"/>
                  <a:pt x="292840" y="1441876"/>
                  <a:pt x="279658" y="1441876"/>
                </a:cubicBezTo>
                <a:cubicBezTo>
                  <a:pt x="125191" y="1441876"/>
                  <a:pt x="0" y="1566920"/>
                  <a:pt x="0" y="1721205"/>
                </a:cubicBezTo>
                <a:cubicBezTo>
                  <a:pt x="0" y="1875489"/>
                  <a:pt x="125191" y="2000533"/>
                  <a:pt x="279658" y="2000533"/>
                </a:cubicBezTo>
                <a:cubicBezTo>
                  <a:pt x="311441" y="2000533"/>
                  <a:pt x="341930" y="1995201"/>
                  <a:pt x="370397" y="1985428"/>
                </a:cubicBezTo>
                <a:lnTo>
                  <a:pt x="425228" y="2145286"/>
                </a:lnTo>
                <a:cubicBezTo>
                  <a:pt x="425228" y="2145286"/>
                  <a:pt x="2438876" y="2678417"/>
                  <a:pt x="2487400" y="2714767"/>
                </a:cubicBezTo>
                <a:cubicBezTo>
                  <a:pt x="2526866" y="2744331"/>
                  <a:pt x="2807251" y="2043991"/>
                  <a:pt x="2910445" y="1781949"/>
                </a:cubicBezTo>
                <a:cubicBezTo>
                  <a:pt x="2914974" y="1782272"/>
                  <a:pt x="2919503" y="1782515"/>
                  <a:pt x="2924112" y="1782515"/>
                </a:cubicBezTo>
                <a:cubicBezTo>
                  <a:pt x="3031673" y="1782515"/>
                  <a:pt x="3118853" y="1695437"/>
                  <a:pt x="3118853" y="1588003"/>
                </a:cubicBezTo>
                <a:cubicBezTo>
                  <a:pt x="3118853" y="1480569"/>
                  <a:pt x="3031673" y="1393491"/>
                  <a:pt x="2924112" y="1393491"/>
                </a:cubicBezTo>
                <a:close/>
              </a:path>
            </a:pathLst>
          </a:custGeom>
          <a:solidFill>
            <a:srgbClr val="FFFFFF"/>
          </a:solidFill>
          <a:ln w="0" cap="flat">
            <a:noFill/>
            <a:prstDash val="solid"/>
            <a:miter/>
          </a:ln>
          <a:effectLst>
            <a:outerShdw blurRad="267586" dist="50800" dir="5400000" algn="ctr" rotWithShape="0">
              <a:srgbClr val="000000">
                <a:alpha val="43137"/>
              </a:srgbClr>
            </a:outerShdw>
          </a:effectLst>
        </p:spPr>
        <p:txBody>
          <a:bodyPr rtlCol="0" anchor="ctr"/>
          <a:lstStyle/>
          <a:p>
            <a:endParaRPr lang="en-IL"/>
          </a:p>
        </p:txBody>
      </p:sp>
      <p:sp>
        <p:nvSpPr>
          <p:cNvPr id="4" name="Rectangle 3">
            <a:extLst>
              <a:ext uri="{FF2B5EF4-FFF2-40B4-BE49-F238E27FC236}">
                <a16:creationId xmlns:a16="http://schemas.microsoft.com/office/drawing/2014/main" id="{3F4EA4F0-C9CE-5019-09F3-51B03BDF606B}"/>
              </a:ext>
            </a:extLst>
          </p:cNvPr>
          <p:cNvSpPr/>
          <p:nvPr/>
        </p:nvSpPr>
        <p:spPr>
          <a:xfrm>
            <a:off x="5668451" y="-1"/>
            <a:ext cx="6523549" cy="688497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87" name="Rounded Rectangle 86">
            <a:extLst>
              <a:ext uri="{FF2B5EF4-FFF2-40B4-BE49-F238E27FC236}">
                <a16:creationId xmlns:a16="http://schemas.microsoft.com/office/drawing/2014/main" id="{A20C0C0F-4B6A-E2EB-A2B5-ECD09FF02B33}"/>
              </a:ext>
            </a:extLst>
          </p:cNvPr>
          <p:cNvSpPr/>
          <p:nvPr/>
        </p:nvSpPr>
        <p:spPr>
          <a:xfrm>
            <a:off x="5811714" y="1239086"/>
            <a:ext cx="6249067" cy="1977375"/>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88" name="Rounded Rectangle 87">
            <a:extLst>
              <a:ext uri="{FF2B5EF4-FFF2-40B4-BE49-F238E27FC236}">
                <a16:creationId xmlns:a16="http://schemas.microsoft.com/office/drawing/2014/main" id="{19FAADD4-9A21-C36F-A70C-2B507881478B}"/>
              </a:ext>
            </a:extLst>
          </p:cNvPr>
          <p:cNvSpPr/>
          <p:nvPr/>
        </p:nvSpPr>
        <p:spPr>
          <a:xfrm>
            <a:off x="5811714" y="3299897"/>
            <a:ext cx="6249067" cy="1943630"/>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7AD14276-3548-E911-5E99-64256A3887F6}"/>
              </a:ext>
            </a:extLst>
          </p:cNvPr>
          <p:cNvSpPr txBox="1"/>
          <p:nvPr/>
        </p:nvSpPr>
        <p:spPr>
          <a:xfrm>
            <a:off x="6428762" y="236311"/>
            <a:ext cx="5632020"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שביעו</a:t>
            </a:r>
            <a:r>
              <a:rPr lang="he-IL">
                <a:solidFill>
                  <a:srgbClr val="40A8AD"/>
                </a:solidFill>
              </a:rPr>
              <a:t>ת רצון גבוהה מהסדנה</a:t>
            </a:r>
            <a:endParaRPr lang="he-IL" sz="2800" b="1">
              <a:solidFill>
                <a:srgbClr val="40A8AD"/>
              </a:solidFill>
              <a:latin typeface="Heebo" pitchFamily="2" charset="-79"/>
              <a:ea typeface="Tahoma" pitchFamily="34" charset="0"/>
              <a:cs typeface="Heebo" pitchFamily="2" charset="-79"/>
            </a:endParaRP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8</a:t>
            </a:fld>
            <a:endParaRPr lang="he-IL">
              <a:latin typeface="Heebo" pitchFamily="2" charset="-79"/>
              <a:cs typeface="Heebo" pitchFamily="2" charset="-79"/>
            </a:endParaRPr>
          </a:p>
        </p:txBody>
      </p:sp>
      <p:graphicFrame>
        <p:nvGraphicFramePr>
          <p:cNvPr id="6" name="Chart 5">
            <a:extLst>
              <a:ext uri="{FF2B5EF4-FFF2-40B4-BE49-F238E27FC236}">
                <a16:creationId xmlns:a16="http://schemas.microsoft.com/office/drawing/2014/main" id="{359644EC-42C0-4610-838D-A2C3DC4B7649}"/>
              </a:ext>
            </a:extLst>
          </p:cNvPr>
          <p:cNvGraphicFramePr>
            <a:graphicFrameLocks/>
          </p:cNvGraphicFramePr>
          <p:nvPr>
            <p:extLst>
              <p:ext uri="{D42A27DB-BD31-4B8C-83A1-F6EECF244321}">
                <p14:modId xmlns:p14="http://schemas.microsoft.com/office/powerpoint/2010/main" val="2018367452"/>
              </p:ext>
            </p:extLst>
          </p:nvPr>
        </p:nvGraphicFramePr>
        <p:xfrm>
          <a:off x="-91121" y="1282051"/>
          <a:ext cx="4541698" cy="4517480"/>
        </p:xfrm>
        <a:graphic>
          <a:graphicData uri="http://schemas.openxmlformats.org/drawingml/2006/chart">
            <c:chart xmlns:c="http://schemas.openxmlformats.org/drawingml/2006/chart" xmlns:r="http://schemas.openxmlformats.org/officeDocument/2006/relationships" r:id="rId3"/>
          </a:graphicData>
        </a:graphic>
      </p:graphicFrame>
      <p:sp>
        <p:nvSpPr>
          <p:cNvPr id="54" name="מלבן 4">
            <a:extLst>
              <a:ext uri="{FF2B5EF4-FFF2-40B4-BE49-F238E27FC236}">
                <a16:creationId xmlns:a16="http://schemas.microsoft.com/office/drawing/2014/main" id="{A54BCAC8-8E88-8500-FFA1-2A663ADF3BE7}"/>
              </a:ext>
            </a:extLst>
          </p:cNvPr>
          <p:cNvSpPr/>
          <p:nvPr/>
        </p:nvSpPr>
        <p:spPr>
          <a:xfrm>
            <a:off x="3989428" y="2040962"/>
            <a:ext cx="1295482" cy="50783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900">
                <a:solidFill>
                  <a:schemeClr val="tx1">
                    <a:lumMod val="50000"/>
                    <a:lumOff val="50000"/>
                  </a:schemeClr>
                </a:solidFill>
                <a:latin typeface="Heebo" pitchFamily="2" charset="-79"/>
                <a:ea typeface="Tahoma"/>
                <a:cs typeface="Heebo" pitchFamily="2" charset="-79"/>
              </a:rPr>
              <a:t>באיזו מידה הליך ההרשמה לסדנת ״לילה לילה״ היה פשוט ונוח?</a:t>
            </a:r>
          </a:p>
        </p:txBody>
      </p:sp>
      <p:sp>
        <p:nvSpPr>
          <p:cNvPr id="55" name="מלבן 4">
            <a:extLst>
              <a:ext uri="{FF2B5EF4-FFF2-40B4-BE49-F238E27FC236}">
                <a16:creationId xmlns:a16="http://schemas.microsoft.com/office/drawing/2014/main" id="{F28B16AD-49AC-EF6F-E968-52611EDC3EBA}"/>
              </a:ext>
            </a:extLst>
          </p:cNvPr>
          <p:cNvSpPr/>
          <p:nvPr/>
        </p:nvSpPr>
        <p:spPr>
          <a:xfrm>
            <a:off x="3690621" y="2964758"/>
            <a:ext cx="1594289" cy="50783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900">
                <a:solidFill>
                  <a:schemeClr val="tx1">
                    <a:lumMod val="50000"/>
                    <a:lumOff val="50000"/>
                  </a:schemeClr>
                </a:solidFill>
                <a:latin typeface="Heebo" pitchFamily="2" charset="-79"/>
                <a:ea typeface="Tahoma"/>
                <a:cs typeface="Heebo" pitchFamily="2" charset="-79"/>
              </a:rPr>
              <a:t>באיזו מידה התנאים הפיזיים של המרחב שבו התקיימה הסדנה היו נוחים עבורך?</a:t>
            </a:r>
          </a:p>
        </p:txBody>
      </p:sp>
      <p:sp>
        <p:nvSpPr>
          <p:cNvPr id="56" name="מלבן 4">
            <a:extLst>
              <a:ext uri="{FF2B5EF4-FFF2-40B4-BE49-F238E27FC236}">
                <a16:creationId xmlns:a16="http://schemas.microsoft.com/office/drawing/2014/main" id="{82DD8776-F730-B8DD-5A2B-23792EED1A8F}"/>
              </a:ext>
            </a:extLst>
          </p:cNvPr>
          <p:cNvSpPr/>
          <p:nvPr/>
        </p:nvSpPr>
        <p:spPr>
          <a:xfrm>
            <a:off x="3785458" y="3931944"/>
            <a:ext cx="1499452" cy="230832"/>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900">
                <a:solidFill>
                  <a:schemeClr val="tx1">
                    <a:lumMod val="50000"/>
                    <a:lumOff val="50000"/>
                  </a:schemeClr>
                </a:solidFill>
                <a:latin typeface="Heebo" pitchFamily="2" charset="-79"/>
                <a:ea typeface="Tahoma"/>
                <a:cs typeface="Heebo" pitchFamily="2" charset="-79"/>
              </a:rPr>
              <a:t>באיזו מידה נהנית מהסדנה?</a:t>
            </a:r>
          </a:p>
        </p:txBody>
      </p:sp>
      <p:sp>
        <p:nvSpPr>
          <p:cNvPr id="57" name="מלבן 4">
            <a:extLst>
              <a:ext uri="{FF2B5EF4-FFF2-40B4-BE49-F238E27FC236}">
                <a16:creationId xmlns:a16="http://schemas.microsoft.com/office/drawing/2014/main" id="{066E8C99-3AE9-70C1-41FF-3B70A9822D0E}"/>
              </a:ext>
            </a:extLst>
          </p:cNvPr>
          <p:cNvSpPr/>
          <p:nvPr/>
        </p:nvSpPr>
        <p:spPr>
          <a:xfrm>
            <a:off x="3882424" y="4711849"/>
            <a:ext cx="1402486" cy="50783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900">
                <a:solidFill>
                  <a:schemeClr val="tx1">
                    <a:lumMod val="50000"/>
                    <a:lumOff val="50000"/>
                  </a:schemeClr>
                </a:solidFill>
                <a:latin typeface="Heebo" pitchFamily="2" charset="-79"/>
                <a:ea typeface="Tahoma"/>
                <a:cs typeface="Heebo" pitchFamily="2" charset="-79"/>
              </a:rPr>
              <a:t>באיזו מידה תמליץ/תמליצי להורים אחרים להשתתף בסדנה זו?</a:t>
            </a:r>
          </a:p>
        </p:txBody>
      </p:sp>
      <p:sp>
        <p:nvSpPr>
          <p:cNvPr id="59" name="מלבן 4">
            <a:extLst>
              <a:ext uri="{FF2B5EF4-FFF2-40B4-BE49-F238E27FC236}">
                <a16:creationId xmlns:a16="http://schemas.microsoft.com/office/drawing/2014/main" id="{A3B7E746-8F8F-32FE-74F3-982A085EE2C2}"/>
              </a:ext>
            </a:extLst>
          </p:cNvPr>
          <p:cNvSpPr/>
          <p:nvPr/>
        </p:nvSpPr>
        <p:spPr>
          <a:xfrm>
            <a:off x="9733726" y="1438725"/>
            <a:ext cx="2280756" cy="76944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ברוב ההיבטים, המשתתפים משיבי הסקר הביעו שביעות רצון גבוהה מאוד, נהנו מהסדנה והיו ממליצים להורים אחרים להשתתף בה.</a:t>
            </a:r>
            <a:endParaRPr lang="he-IL" sz="1100">
              <a:solidFill>
                <a:schemeClr val="accent5"/>
              </a:solidFill>
              <a:latin typeface="Heebo" pitchFamily="2" charset="-79"/>
              <a:ea typeface="Tahoma"/>
              <a:cs typeface="Heebo" pitchFamily="2" charset="-79"/>
            </a:endParaRPr>
          </a:p>
        </p:txBody>
      </p:sp>
      <p:sp>
        <p:nvSpPr>
          <p:cNvPr id="64" name="מלבן 4">
            <a:extLst>
              <a:ext uri="{FF2B5EF4-FFF2-40B4-BE49-F238E27FC236}">
                <a16:creationId xmlns:a16="http://schemas.microsoft.com/office/drawing/2014/main" id="{C6512BD2-9E8B-7CE8-24F0-E586FA9DE123}"/>
              </a:ext>
            </a:extLst>
          </p:cNvPr>
          <p:cNvSpPr/>
          <p:nvPr/>
        </p:nvSpPr>
        <p:spPr>
          <a:xfrm>
            <a:off x="9743876" y="2252861"/>
            <a:ext cx="2270606" cy="830997"/>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a:t>
            </a:r>
            <a:r>
              <a:rPr lang="he-IL" sz="1600" b="1">
                <a:solidFill>
                  <a:schemeClr val="accent5"/>
                </a:solidFill>
                <a:latin typeface="Heebo" pitchFamily="2" charset="-79"/>
                <a:ea typeface="Tahoma"/>
                <a:cs typeface="Heebo" pitchFamily="2" charset="-79"/>
              </a:rPr>
              <a:t>לכל הורה שרוצה לעשות משהו לילד שלו ולחזק את הקשר </a:t>
            </a:r>
            <a:r>
              <a:rPr lang="he-IL" sz="1600" b="1" err="1">
                <a:solidFill>
                  <a:schemeClr val="accent5"/>
                </a:solidFill>
                <a:latin typeface="Heebo" pitchFamily="2" charset="-79"/>
                <a:ea typeface="Tahoma"/>
                <a:cs typeface="Heebo" pitchFamily="2" charset="-79"/>
              </a:rPr>
              <a:t>איתו</a:t>
            </a:r>
            <a:r>
              <a:rPr lang="he-IL" sz="1600" b="1">
                <a:solidFill>
                  <a:schemeClr val="accent5"/>
                </a:solidFill>
                <a:latin typeface="Heebo" pitchFamily="2" charset="-79"/>
                <a:ea typeface="Tahoma"/>
                <a:cs typeface="Heebo" pitchFamily="2" charset="-79"/>
              </a:rPr>
              <a:t>. </a:t>
            </a:r>
            <a:endParaRPr lang="he-IL" sz="1200">
              <a:solidFill>
                <a:schemeClr val="accent5"/>
              </a:solidFill>
              <a:latin typeface="Heebo" pitchFamily="2" charset="-79"/>
              <a:ea typeface="Tahoma"/>
              <a:cs typeface="Heebo" pitchFamily="2" charset="-79"/>
            </a:endParaRPr>
          </a:p>
        </p:txBody>
      </p:sp>
      <p:sp>
        <p:nvSpPr>
          <p:cNvPr id="65" name="מלבן 4">
            <a:extLst>
              <a:ext uri="{FF2B5EF4-FFF2-40B4-BE49-F238E27FC236}">
                <a16:creationId xmlns:a16="http://schemas.microsoft.com/office/drawing/2014/main" id="{830570B0-5515-BE54-7B08-8D1C42D3D7F4}"/>
              </a:ext>
            </a:extLst>
          </p:cNvPr>
          <p:cNvSpPr/>
          <p:nvPr/>
        </p:nvSpPr>
        <p:spPr>
          <a:xfrm>
            <a:off x="9839141" y="3463847"/>
            <a:ext cx="2175340" cy="1785104"/>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המרחב בו התקיימה הסדנה היה נוח וענה על צרכי המשתתפים. המרואיינים סיפרו על צוות מקצועי נעים ורתום למטרה, ובפרט, כולם שמחו על החיבור המקצועי והאישי שהיה להם עם המוזיקאים שליוו אותם. המשתתפים לא ידעו מה היה התפקיד של כל מי שנכח/ה במקום המפגש, אך סיפרו שכל הצוות היה אדיב. </a:t>
            </a:r>
            <a:endParaRPr lang="he-IL" sz="1100">
              <a:solidFill>
                <a:schemeClr val="accent5"/>
              </a:solidFill>
              <a:latin typeface="Heebo" pitchFamily="2" charset="-79"/>
              <a:ea typeface="Tahoma"/>
              <a:cs typeface="Heebo" pitchFamily="2" charset="-79"/>
            </a:endParaRPr>
          </a:p>
        </p:txBody>
      </p:sp>
      <p:sp>
        <p:nvSpPr>
          <p:cNvPr id="67" name="מלבן 4">
            <a:extLst>
              <a:ext uri="{FF2B5EF4-FFF2-40B4-BE49-F238E27FC236}">
                <a16:creationId xmlns:a16="http://schemas.microsoft.com/office/drawing/2014/main" id="{6CA42B08-6DCD-CAB3-CB34-7569FED34DE0}"/>
              </a:ext>
            </a:extLst>
          </p:cNvPr>
          <p:cNvSpPr/>
          <p:nvPr/>
        </p:nvSpPr>
        <p:spPr>
          <a:xfrm>
            <a:off x="5852595" y="3421946"/>
            <a:ext cx="3986546" cy="1590179"/>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"הם היו מקסימים, אני לא בקיא במי אחראי על מה, אבל הייתה תחושת צוות, החל מעזרה עם התינוקות ועד מה שצריך."</a:t>
            </a:r>
          </a:p>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"הם היו מהממים. </a:t>
            </a:r>
            <a:r>
              <a:rPr lang="he-IL" sz="1200" b="1">
                <a:solidFill>
                  <a:schemeClr val="accent5"/>
                </a:solidFill>
                <a:latin typeface="Heebo" pitchFamily="2" charset="-79"/>
                <a:ea typeface="Tahoma"/>
                <a:cs typeface="Heebo" pitchFamily="2" charset="-79"/>
              </a:rPr>
              <a:t>היו שם אנשים שדאגו לצרכים שלנו, והייתה אווירה מאוד נעימה</a:t>
            </a:r>
            <a:r>
              <a:rPr lang="he-IL" sz="1050">
                <a:solidFill>
                  <a:schemeClr val="accent5"/>
                </a:solidFill>
                <a:latin typeface="Heebo" pitchFamily="2" charset="-79"/>
                <a:ea typeface="Tahoma"/>
                <a:cs typeface="Heebo" pitchFamily="2" charset="-79"/>
              </a:rPr>
              <a:t>. </a:t>
            </a:r>
            <a:r>
              <a:rPr lang="he-IL" sz="1200">
                <a:solidFill>
                  <a:schemeClr val="accent5"/>
                </a:solidFill>
                <a:latin typeface="Heebo" pitchFamily="2" charset="-79"/>
                <a:ea typeface="Tahoma"/>
                <a:cs typeface="Heebo" pitchFamily="2" charset="-79"/>
              </a:rPr>
              <a:t>היה אוכל ושתייה וזה גם היה טוב, ומבחינת התינוקות הם עזרו בהאכלה ובהחזקה." </a:t>
            </a:r>
          </a:p>
          <a:p>
            <a:pPr fontAlgn="base">
              <a:spcBef>
                <a:spcPts val="800"/>
              </a:spcBef>
              <a:buClr>
                <a:srgbClr val="358B8F"/>
              </a:buClr>
              <a:buSzPct val="150000"/>
            </a:pPr>
            <a:r>
              <a:rPr lang="he-IL" sz="1200">
                <a:solidFill>
                  <a:schemeClr val="accent5"/>
                </a:solidFill>
                <a:latin typeface="Heebo" pitchFamily="2" charset="-79"/>
                <a:ea typeface="Tahoma"/>
                <a:cs typeface="Heebo" pitchFamily="2" charset="-79"/>
              </a:rPr>
              <a:t>"הכול היה מעל ומעבר, היה ממש אידיאלי.. המקום מסודר ונוח ונגיש, הכול היה </a:t>
            </a:r>
            <a:r>
              <a:rPr lang="he-IL" sz="1200" dirty="0" err="1">
                <a:solidFill>
                  <a:schemeClr val="accent5"/>
                </a:solidFill>
                <a:latin typeface="Heebo" pitchFamily="2" charset="-79"/>
                <a:ea typeface="Tahoma"/>
                <a:cs typeface="Heebo" pitchFamily="2" charset="-79"/>
              </a:rPr>
              <a:t>מתוקתק</a:t>
            </a:r>
            <a:r>
              <a:rPr lang="he-IL" sz="1200">
                <a:solidFill>
                  <a:schemeClr val="accent5"/>
                </a:solidFill>
                <a:latin typeface="Heebo" pitchFamily="2" charset="-79"/>
                <a:ea typeface="Tahoma"/>
                <a:cs typeface="Heebo" pitchFamily="2" charset="-79"/>
              </a:rPr>
              <a:t>".</a:t>
            </a:r>
            <a:endParaRPr lang="he-IL" sz="1100">
              <a:solidFill>
                <a:schemeClr val="accent5"/>
              </a:solidFill>
              <a:latin typeface="Heebo" pitchFamily="2" charset="-79"/>
              <a:ea typeface="Tahoma"/>
              <a:cs typeface="Heebo" pitchFamily="2" charset="-79"/>
            </a:endParaRPr>
          </a:p>
        </p:txBody>
      </p:sp>
      <p:grpSp>
        <p:nvGrpSpPr>
          <p:cNvPr id="79" name="Group 78">
            <a:extLst>
              <a:ext uri="{FF2B5EF4-FFF2-40B4-BE49-F238E27FC236}">
                <a16:creationId xmlns:a16="http://schemas.microsoft.com/office/drawing/2014/main" id="{7B27074D-0FB5-B566-A1DD-05B342A7E619}"/>
              </a:ext>
            </a:extLst>
          </p:cNvPr>
          <p:cNvGrpSpPr/>
          <p:nvPr/>
        </p:nvGrpSpPr>
        <p:grpSpPr>
          <a:xfrm>
            <a:off x="6038400" y="4805185"/>
            <a:ext cx="780723" cy="505772"/>
            <a:chOff x="12359568" y="6331208"/>
            <a:chExt cx="780723" cy="505772"/>
          </a:xfrm>
          <a:solidFill>
            <a:schemeClr val="bg1">
              <a:lumMod val="95000"/>
            </a:schemeClr>
          </a:solidFill>
        </p:grpSpPr>
        <p:sp>
          <p:nvSpPr>
            <p:cNvPr id="80" name="Freeform 79">
              <a:extLst>
                <a:ext uri="{FF2B5EF4-FFF2-40B4-BE49-F238E27FC236}">
                  <a16:creationId xmlns:a16="http://schemas.microsoft.com/office/drawing/2014/main" id="{D490A06C-0CFA-D841-BFED-13C766AC1F8D}"/>
                </a:ext>
              </a:extLst>
            </p:cNvPr>
            <p:cNvSpPr/>
            <p:nvPr/>
          </p:nvSpPr>
          <p:spPr>
            <a:xfrm>
              <a:off x="12359568" y="6331208"/>
              <a:ext cx="353173" cy="505772"/>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grpFill/>
            <a:ln w="0" cap="flat">
              <a:noFill/>
              <a:prstDash val="solid"/>
              <a:miter/>
            </a:ln>
          </p:spPr>
          <p:txBody>
            <a:bodyPr rtlCol="0" anchor="ctr"/>
            <a:lstStyle/>
            <a:p>
              <a:endParaRPr lang="en-IL"/>
            </a:p>
          </p:txBody>
        </p:sp>
        <p:sp>
          <p:nvSpPr>
            <p:cNvPr id="81" name="Freeform 80">
              <a:extLst>
                <a:ext uri="{FF2B5EF4-FFF2-40B4-BE49-F238E27FC236}">
                  <a16:creationId xmlns:a16="http://schemas.microsoft.com/office/drawing/2014/main" id="{BE3493F9-E260-DDE4-5A9F-F5AA28E67221}"/>
                </a:ext>
              </a:extLst>
            </p:cNvPr>
            <p:cNvSpPr/>
            <p:nvPr/>
          </p:nvSpPr>
          <p:spPr>
            <a:xfrm>
              <a:off x="12787118" y="6331208"/>
              <a:ext cx="353173" cy="505772"/>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grpFill/>
            <a:ln w="0" cap="flat">
              <a:noFill/>
              <a:prstDash val="solid"/>
              <a:miter/>
            </a:ln>
          </p:spPr>
          <p:txBody>
            <a:bodyPr rtlCol="0" anchor="ctr"/>
            <a:lstStyle/>
            <a:p>
              <a:endParaRPr lang="en-IL"/>
            </a:p>
          </p:txBody>
        </p:sp>
      </p:grpSp>
      <p:sp>
        <p:nvSpPr>
          <p:cNvPr id="82" name="TextBox 81">
            <a:extLst>
              <a:ext uri="{FF2B5EF4-FFF2-40B4-BE49-F238E27FC236}">
                <a16:creationId xmlns:a16="http://schemas.microsoft.com/office/drawing/2014/main" id="{9102B8F3-3459-7D73-9529-037875B84217}"/>
              </a:ext>
            </a:extLst>
          </p:cNvPr>
          <p:cNvSpPr txBox="1"/>
          <p:nvPr/>
        </p:nvSpPr>
        <p:spPr>
          <a:xfrm>
            <a:off x="5783703" y="1313532"/>
            <a:ext cx="4062151" cy="1908215"/>
          </a:xfrm>
          <a:prstGeom prst="rect">
            <a:avLst/>
          </a:prstGeom>
          <a:noFill/>
        </p:spPr>
        <p:txBody>
          <a:bodyPr wrap="square">
            <a:spAutoFit/>
          </a:bodyPr>
          <a:lstStyle/>
          <a:p>
            <a:pPr marL="0" algn="r" defTabSz="914400" eaLnBrk="1" latinLnBrk="0" hangingPunct="1"/>
            <a:r>
              <a:rPr lang="he-IL" sz="1200">
                <a:solidFill>
                  <a:schemeClr val="accent5"/>
                </a:solidFill>
                <a:latin typeface="Heebo" pitchFamily="2" charset="-79"/>
                <a:ea typeface="Tahoma"/>
                <a:cs typeface="Heebo" pitchFamily="2" charset="-79"/>
              </a:rPr>
              <a:t>"זה לא באמת משנה אם התינוקת בת כמה חודשים או שנה / שנתיים / שלוש, לגיל הרך." (ראיון הורה).</a:t>
            </a:r>
          </a:p>
          <a:p>
            <a:pPr marL="0" algn="just" defTabSz="914400" eaLnBrk="1" latinLnBrk="0" hangingPunct="1">
              <a:spcBef>
                <a:spcPts val="600"/>
              </a:spcBef>
            </a:pPr>
            <a:r>
              <a:rPr lang="he-IL" sz="1200">
                <a:solidFill>
                  <a:schemeClr val="accent5"/>
                </a:solidFill>
                <a:latin typeface="Heebo" pitchFamily="2" charset="-79"/>
                <a:ea typeface="Tahoma"/>
                <a:cs typeface="Heebo" pitchFamily="2" charset="-79"/>
              </a:rPr>
              <a:t>"נושא הסדנה ייחודי, לא שמעתי ולא הייתי </a:t>
            </a:r>
            <a:r>
              <a:rPr lang="he-IL" sz="1200" dirty="0" err="1">
                <a:solidFill>
                  <a:schemeClr val="accent5"/>
                </a:solidFill>
                <a:latin typeface="Heebo" pitchFamily="2" charset="-79"/>
                <a:ea typeface="Tahoma"/>
                <a:cs typeface="Heebo" pitchFamily="2" charset="-79"/>
              </a:rPr>
              <a:t>בכזו</a:t>
            </a:r>
            <a:r>
              <a:rPr lang="he-IL" sz="1200">
                <a:solidFill>
                  <a:schemeClr val="accent5"/>
                </a:solidFill>
                <a:latin typeface="Heebo" pitchFamily="2" charset="-79"/>
                <a:ea typeface="Tahoma"/>
                <a:cs typeface="Heebo" pitchFamily="2" charset="-79"/>
              </a:rPr>
              <a:t>. התחושות היו מקוריות - נעימות, מכילות, מקצועיות! היה תענוג גדול להגיע ולשמוע את השירים שנוצרו. החימום בתחילת המפגש היה רעיון משחרר ומועיל, החיבורים בין ההורים למוזיקאים היו מצוינים. תודה רבה על הזדמנות מופלאה!"</a:t>
            </a:r>
          </a:p>
          <a:p>
            <a:pPr marL="0" algn="just" defTabSz="914400" eaLnBrk="1" latinLnBrk="0" hangingPunct="1">
              <a:spcBef>
                <a:spcPts val="600"/>
              </a:spcBef>
            </a:pPr>
            <a:r>
              <a:rPr lang="he-IL" sz="1200">
                <a:solidFill>
                  <a:schemeClr val="accent5"/>
                </a:solidFill>
                <a:latin typeface="Heebo" pitchFamily="2" charset="-79"/>
                <a:ea typeface="Tahoma"/>
                <a:cs typeface="Heebo" pitchFamily="2" charset="-79"/>
              </a:rPr>
              <a:t>"הסדנה הייתה חווייתית </a:t>
            </a:r>
            <a:r>
              <a:rPr lang="he-IL" sz="1200" dirty="0" err="1">
                <a:solidFill>
                  <a:schemeClr val="accent5"/>
                </a:solidFill>
                <a:latin typeface="Heebo" pitchFamily="2" charset="-79"/>
                <a:ea typeface="Tahoma"/>
                <a:cs typeface="Heebo" pitchFamily="2" charset="-79"/>
              </a:rPr>
              <a:t>ונהננו</a:t>
            </a:r>
            <a:r>
              <a:rPr lang="he-IL" sz="1200">
                <a:solidFill>
                  <a:schemeClr val="accent5"/>
                </a:solidFill>
                <a:latin typeface="Heebo" pitchFamily="2" charset="-79"/>
                <a:ea typeface="Tahoma"/>
                <a:cs typeface="Heebo" pitchFamily="2" charset="-79"/>
              </a:rPr>
              <a:t> מכל רגע ומהתוצאה הסופית. </a:t>
            </a:r>
            <a:r>
              <a:rPr lang="he-IL" sz="1200" b="1">
                <a:solidFill>
                  <a:schemeClr val="accent5"/>
                </a:solidFill>
                <a:latin typeface="Heebo" pitchFamily="2" charset="-79"/>
                <a:ea typeface="Tahoma"/>
                <a:cs typeface="Heebo" pitchFamily="2" charset="-79"/>
              </a:rPr>
              <a:t>עד היום אנחנו שרים את השיר </a:t>
            </a:r>
            <a:r>
              <a:rPr lang="he-IL" sz="1200">
                <a:solidFill>
                  <a:schemeClr val="accent5"/>
                </a:solidFill>
                <a:latin typeface="Heebo" pitchFamily="2" charset="-79"/>
                <a:ea typeface="Tahoma"/>
                <a:cs typeface="Heebo" pitchFamily="2" charset="-79"/>
              </a:rPr>
              <a:t>ומשמיעים לחברים." (סקר הורים)</a:t>
            </a:r>
            <a:endParaRPr lang="en-IL" sz="1200"/>
          </a:p>
        </p:txBody>
      </p:sp>
      <p:sp>
        <p:nvSpPr>
          <p:cNvPr id="89" name="Rounded Rectangle 88">
            <a:extLst>
              <a:ext uri="{FF2B5EF4-FFF2-40B4-BE49-F238E27FC236}">
                <a16:creationId xmlns:a16="http://schemas.microsoft.com/office/drawing/2014/main" id="{A705247B-1636-E2D0-7D7E-7EEE09431833}"/>
              </a:ext>
            </a:extLst>
          </p:cNvPr>
          <p:cNvSpPr/>
          <p:nvPr/>
        </p:nvSpPr>
        <p:spPr>
          <a:xfrm>
            <a:off x="5811714" y="5326963"/>
            <a:ext cx="6249067" cy="965238"/>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0" name="מלבן 4">
            <a:extLst>
              <a:ext uri="{FF2B5EF4-FFF2-40B4-BE49-F238E27FC236}">
                <a16:creationId xmlns:a16="http://schemas.microsoft.com/office/drawing/2014/main" id="{03BE9ECD-9BAC-7C8D-7BE9-C83AAAD70027}"/>
              </a:ext>
            </a:extLst>
          </p:cNvPr>
          <p:cNvSpPr/>
          <p:nvPr/>
        </p:nvSpPr>
        <p:spPr>
          <a:xfrm>
            <a:off x="5864170" y="5528322"/>
            <a:ext cx="6034506" cy="600164"/>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חשוב לציין שגם בהערותיהם והצעותיהם לשיפור, המשתתפים הוקירו תודה והביעו הערכה רבה לפרויקט, ורובם טענו שלא היו משנים בו דבר. לצד זאת, עלו הצעות לשיפור בנוגע לחלוקת הזמנים, והוצע להביא משטחי פעילות לתינוקות, שהיו לרוב בעגלות או על הידיים בזמן הפעילות.</a:t>
            </a:r>
          </a:p>
        </p:txBody>
      </p:sp>
      <p:cxnSp>
        <p:nvCxnSpPr>
          <p:cNvPr id="91" name="Straight Connector 90">
            <a:extLst>
              <a:ext uri="{FF2B5EF4-FFF2-40B4-BE49-F238E27FC236}">
                <a16:creationId xmlns:a16="http://schemas.microsoft.com/office/drawing/2014/main" id="{D6B55152-272D-A3E1-F057-AB06E8E2921D}"/>
              </a:ext>
            </a:extLst>
          </p:cNvPr>
          <p:cNvCxnSpPr>
            <a:cxnSpLocks/>
          </p:cNvCxnSpPr>
          <p:nvPr/>
        </p:nvCxnSpPr>
        <p:spPr>
          <a:xfrm>
            <a:off x="9830799" y="1438725"/>
            <a:ext cx="0" cy="164513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B92B545-8F72-ACB0-A2B3-A7D9FDA29635}"/>
              </a:ext>
            </a:extLst>
          </p:cNvPr>
          <p:cNvCxnSpPr>
            <a:cxnSpLocks/>
          </p:cNvCxnSpPr>
          <p:nvPr/>
        </p:nvCxnSpPr>
        <p:spPr>
          <a:xfrm>
            <a:off x="9830799" y="3429000"/>
            <a:ext cx="0" cy="164513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0" name="Freeform 149">
            <a:extLst>
              <a:ext uri="{FF2B5EF4-FFF2-40B4-BE49-F238E27FC236}">
                <a16:creationId xmlns:a16="http://schemas.microsoft.com/office/drawing/2014/main" id="{A1805E81-1BA9-E2D4-81A3-1EBD2CD63676}"/>
              </a:ext>
            </a:extLst>
          </p:cNvPr>
          <p:cNvSpPr/>
          <p:nvPr/>
        </p:nvSpPr>
        <p:spPr>
          <a:xfrm>
            <a:off x="17611264" y="7684332"/>
            <a:ext cx="4043632" cy="4038869"/>
          </a:xfrm>
          <a:custGeom>
            <a:avLst/>
            <a:gdLst>
              <a:gd name="connsiteX0" fmla="*/ 0 w 4043632"/>
              <a:gd name="connsiteY0" fmla="*/ 0 h 4038869"/>
              <a:gd name="connsiteX1" fmla="*/ 4043633 w 4043632"/>
              <a:gd name="connsiteY1" fmla="*/ 0 h 4038869"/>
              <a:gd name="connsiteX2" fmla="*/ 4043633 w 4043632"/>
              <a:gd name="connsiteY2" fmla="*/ 4038870 h 4038869"/>
              <a:gd name="connsiteX3" fmla="*/ 0 w 4043632"/>
              <a:gd name="connsiteY3" fmla="*/ 4038870 h 4038869"/>
            </a:gdLst>
            <a:ahLst/>
            <a:cxnLst>
              <a:cxn ang="0">
                <a:pos x="connsiteX0" y="connsiteY0"/>
              </a:cxn>
              <a:cxn ang="0">
                <a:pos x="connsiteX1" y="connsiteY1"/>
              </a:cxn>
              <a:cxn ang="0">
                <a:pos x="connsiteX2" y="connsiteY2"/>
              </a:cxn>
              <a:cxn ang="0">
                <a:pos x="connsiteX3" y="connsiteY3"/>
              </a:cxn>
            </a:cxnLst>
            <a:rect l="l" t="t" r="r" b="b"/>
            <a:pathLst>
              <a:path w="4043632" h="4038869">
                <a:moveTo>
                  <a:pt x="0" y="0"/>
                </a:moveTo>
                <a:lnTo>
                  <a:pt x="4043633" y="0"/>
                </a:lnTo>
                <a:lnTo>
                  <a:pt x="4043633" y="4038870"/>
                </a:lnTo>
                <a:lnTo>
                  <a:pt x="0" y="4038870"/>
                </a:lnTo>
                <a:close/>
              </a:path>
            </a:pathLst>
          </a:custGeom>
          <a:noFill/>
          <a:ln w="0" cap="flat">
            <a:noFill/>
            <a:prstDash val="solid"/>
            <a:miter/>
          </a:ln>
        </p:spPr>
        <p:txBody>
          <a:bodyPr rtlCol="0" anchor="ctr"/>
          <a:lstStyle/>
          <a:p>
            <a:endParaRPr lang="en-IL"/>
          </a:p>
        </p:txBody>
      </p:sp>
      <p:sp>
        <p:nvSpPr>
          <p:cNvPr id="153" name="Rectangle 152">
            <a:extLst>
              <a:ext uri="{FF2B5EF4-FFF2-40B4-BE49-F238E27FC236}">
                <a16:creationId xmlns:a16="http://schemas.microsoft.com/office/drawing/2014/main" id="{0CBF2F9A-5C25-96B5-2C58-4F5C7DA5A0A8}"/>
              </a:ext>
            </a:extLst>
          </p:cNvPr>
          <p:cNvSpPr/>
          <p:nvPr/>
        </p:nvSpPr>
        <p:spPr>
          <a:xfrm>
            <a:off x="0" y="6871725"/>
            <a:ext cx="12191999" cy="1794874"/>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158" name="Group 157">
            <a:extLst>
              <a:ext uri="{FF2B5EF4-FFF2-40B4-BE49-F238E27FC236}">
                <a16:creationId xmlns:a16="http://schemas.microsoft.com/office/drawing/2014/main" id="{830AB678-D335-EBCE-35AA-BD0FCDC25C4F}"/>
              </a:ext>
            </a:extLst>
          </p:cNvPr>
          <p:cNvGrpSpPr/>
          <p:nvPr/>
        </p:nvGrpSpPr>
        <p:grpSpPr>
          <a:xfrm>
            <a:off x="-1719982" y="-1845939"/>
            <a:ext cx="4522343" cy="3899061"/>
            <a:chOff x="-1723887" y="-1858099"/>
            <a:chExt cx="4522343" cy="3899061"/>
          </a:xfrm>
        </p:grpSpPr>
        <p:sp>
          <p:nvSpPr>
            <p:cNvPr id="156" name="Rectangle 155">
              <a:extLst>
                <a:ext uri="{FF2B5EF4-FFF2-40B4-BE49-F238E27FC236}">
                  <a16:creationId xmlns:a16="http://schemas.microsoft.com/office/drawing/2014/main" id="{BB70A09B-152A-61F4-0888-57395C946EA3}"/>
                </a:ext>
              </a:extLst>
            </p:cNvPr>
            <p:cNvSpPr/>
            <p:nvPr/>
          </p:nvSpPr>
          <p:spPr>
            <a:xfrm>
              <a:off x="-1552356" y="-1858099"/>
              <a:ext cx="4350812" cy="1849220"/>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7" name="Rectangle 156">
              <a:extLst>
                <a:ext uri="{FF2B5EF4-FFF2-40B4-BE49-F238E27FC236}">
                  <a16:creationId xmlns:a16="http://schemas.microsoft.com/office/drawing/2014/main" id="{430D99A9-3BF1-9880-1B06-8EB228B3879F}"/>
                </a:ext>
              </a:extLst>
            </p:cNvPr>
            <p:cNvSpPr/>
            <p:nvPr/>
          </p:nvSpPr>
          <p:spPr>
            <a:xfrm>
              <a:off x="-1723887" y="-8879"/>
              <a:ext cx="1725623" cy="204984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grpSp>
        <p:nvGrpSpPr>
          <p:cNvPr id="325" name="Group 324">
            <a:extLst>
              <a:ext uri="{FF2B5EF4-FFF2-40B4-BE49-F238E27FC236}">
                <a16:creationId xmlns:a16="http://schemas.microsoft.com/office/drawing/2014/main" id="{077900CE-9C8B-C8A8-3FE2-6DBF51340657}"/>
              </a:ext>
            </a:extLst>
          </p:cNvPr>
          <p:cNvGrpSpPr/>
          <p:nvPr/>
        </p:nvGrpSpPr>
        <p:grpSpPr>
          <a:xfrm>
            <a:off x="105351" y="-1413699"/>
            <a:ext cx="1819746" cy="3044013"/>
            <a:chOff x="3720826" y="-1276627"/>
            <a:chExt cx="1819746" cy="3044013"/>
          </a:xfrm>
        </p:grpSpPr>
        <p:grpSp>
          <p:nvGrpSpPr>
            <p:cNvPr id="98" name="Graphic 94">
              <a:extLst>
                <a:ext uri="{FF2B5EF4-FFF2-40B4-BE49-F238E27FC236}">
                  <a16:creationId xmlns:a16="http://schemas.microsoft.com/office/drawing/2014/main" id="{7CB90426-FABC-9CCD-0350-5934BE891CFC}"/>
                </a:ext>
              </a:extLst>
            </p:cNvPr>
            <p:cNvGrpSpPr/>
            <p:nvPr/>
          </p:nvGrpSpPr>
          <p:grpSpPr>
            <a:xfrm rot="13500000">
              <a:off x="4390335" y="522784"/>
              <a:ext cx="1031125" cy="1029911"/>
              <a:chOff x="3514449" y="89893"/>
              <a:chExt cx="1031125" cy="1029911"/>
            </a:xfrm>
          </p:grpSpPr>
          <p:sp>
            <p:nvSpPr>
              <p:cNvPr id="99" name="Freeform 98">
                <a:extLst>
                  <a:ext uri="{FF2B5EF4-FFF2-40B4-BE49-F238E27FC236}">
                    <a16:creationId xmlns:a16="http://schemas.microsoft.com/office/drawing/2014/main" id="{94613D15-95DE-2455-FCC1-4F698CA4ECD5}"/>
                  </a:ext>
                </a:extLst>
              </p:cNvPr>
              <p:cNvSpPr/>
              <p:nvPr/>
            </p:nvSpPr>
            <p:spPr>
              <a:xfrm rot="20260800">
                <a:off x="3514449" y="89893"/>
                <a:ext cx="1031125" cy="1029911"/>
              </a:xfrm>
              <a:custGeom>
                <a:avLst/>
                <a:gdLst>
                  <a:gd name="connsiteX0" fmla="*/ 1031126 w 1031125"/>
                  <a:gd name="connsiteY0" fmla="*/ 514956 h 1029911"/>
                  <a:gd name="connsiteX1" fmla="*/ 515563 w 1031125"/>
                  <a:gd name="connsiteY1" fmla="*/ 1029911 h 1029911"/>
                  <a:gd name="connsiteX2" fmla="*/ 0 w 1031125"/>
                  <a:gd name="connsiteY2" fmla="*/ 514956 h 1029911"/>
                  <a:gd name="connsiteX3" fmla="*/ 515563 w 1031125"/>
                  <a:gd name="connsiteY3" fmla="*/ 0 h 1029911"/>
                  <a:gd name="connsiteX4" fmla="*/ 1031126 w 1031125"/>
                  <a:gd name="connsiteY4" fmla="*/ 514956 h 102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25" h="1029911">
                    <a:moveTo>
                      <a:pt x="1031126" y="514956"/>
                    </a:moveTo>
                    <a:cubicBezTo>
                      <a:pt x="1031126" y="799358"/>
                      <a:pt x="800301" y="1029911"/>
                      <a:pt x="515563" y="1029911"/>
                    </a:cubicBezTo>
                    <a:cubicBezTo>
                      <a:pt x="230826" y="1029911"/>
                      <a:pt x="0" y="799358"/>
                      <a:pt x="0" y="514956"/>
                    </a:cubicBezTo>
                    <a:cubicBezTo>
                      <a:pt x="0" y="230553"/>
                      <a:pt x="230826" y="0"/>
                      <a:pt x="515563" y="0"/>
                    </a:cubicBezTo>
                    <a:cubicBezTo>
                      <a:pt x="800301" y="0"/>
                      <a:pt x="1031126" y="230553"/>
                      <a:pt x="1031126" y="514956"/>
                    </a:cubicBezTo>
                    <a:close/>
                  </a:path>
                </a:pathLst>
              </a:custGeom>
              <a:solidFill>
                <a:srgbClr val="F6F6B2"/>
              </a:solidFill>
              <a:ln w="0" cap="flat">
                <a:noFill/>
                <a:prstDash val="solid"/>
                <a:miter/>
              </a:ln>
            </p:spPr>
            <p:txBody>
              <a:bodyPr rtlCol="0" anchor="ctr"/>
              <a:lstStyle/>
              <a:p>
                <a:pPr marL="0" algn="l" defTabSz="914400" rtl="0" eaLnBrk="1" latinLnBrk="0" hangingPunct="1"/>
                <a:endParaRPr lang="en-IL"/>
              </a:p>
            </p:txBody>
          </p:sp>
          <p:grpSp>
            <p:nvGrpSpPr>
              <p:cNvPr id="100" name="Graphic 94">
                <a:extLst>
                  <a:ext uri="{FF2B5EF4-FFF2-40B4-BE49-F238E27FC236}">
                    <a16:creationId xmlns:a16="http://schemas.microsoft.com/office/drawing/2014/main" id="{A199CA26-45B4-0D44-108F-0531E8B0BD8F}"/>
                  </a:ext>
                </a:extLst>
              </p:cNvPr>
              <p:cNvGrpSpPr/>
              <p:nvPr/>
            </p:nvGrpSpPr>
            <p:grpSpPr>
              <a:xfrm>
                <a:off x="3573807" y="240051"/>
                <a:ext cx="553105" cy="816866"/>
                <a:chOff x="3573807" y="240051"/>
                <a:chExt cx="553105" cy="816866"/>
              </a:xfrm>
              <a:solidFill>
                <a:srgbClr val="E5E393"/>
              </a:solidFill>
            </p:grpSpPr>
            <p:sp>
              <p:nvSpPr>
                <p:cNvPr id="101" name="Freeform 100">
                  <a:extLst>
                    <a:ext uri="{FF2B5EF4-FFF2-40B4-BE49-F238E27FC236}">
                      <a16:creationId xmlns:a16="http://schemas.microsoft.com/office/drawing/2014/main" id="{A9AD7097-4C03-1F1C-FDCB-A1853DD1D3AE}"/>
                    </a:ext>
                  </a:extLst>
                </p:cNvPr>
                <p:cNvSpPr/>
                <p:nvPr/>
              </p:nvSpPr>
              <p:spPr>
                <a:xfrm>
                  <a:off x="3765953" y="391310"/>
                  <a:ext cx="246356" cy="299390"/>
                </a:xfrm>
                <a:custGeom>
                  <a:avLst/>
                  <a:gdLst>
                    <a:gd name="connsiteX0" fmla="*/ 162646 w 246356"/>
                    <a:gd name="connsiteY0" fmla="*/ 298752 h 299390"/>
                    <a:gd name="connsiteX1" fmla="*/ 246349 w 246356"/>
                    <a:gd name="connsiteY1" fmla="*/ 159653 h 299390"/>
                    <a:gd name="connsiteX2" fmla="*/ 159492 w 246356"/>
                    <a:gd name="connsiteY2" fmla="*/ 11992 h 299390"/>
                    <a:gd name="connsiteX3" fmla="*/ 66650 w 246356"/>
                    <a:gd name="connsiteY3" fmla="*/ 19989 h 299390"/>
                    <a:gd name="connsiteX4" fmla="*/ 47079 w 246356"/>
                    <a:gd name="connsiteY4" fmla="*/ 50038 h 299390"/>
                    <a:gd name="connsiteX5" fmla="*/ 92 w 246356"/>
                    <a:gd name="connsiteY5" fmla="*/ 175728 h 299390"/>
                    <a:gd name="connsiteX6" fmla="*/ 66974 w 246356"/>
                    <a:gd name="connsiteY6" fmla="*/ 245035 h 299390"/>
                    <a:gd name="connsiteX7" fmla="*/ 80075 w 246356"/>
                    <a:gd name="connsiteY7" fmla="*/ 243661 h 299390"/>
                    <a:gd name="connsiteX8" fmla="*/ 80561 w 246356"/>
                    <a:gd name="connsiteY8" fmla="*/ 245358 h 299390"/>
                    <a:gd name="connsiteX9" fmla="*/ 162485 w 246356"/>
                    <a:gd name="connsiteY9" fmla="*/ 298833 h 2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356" h="299390">
                      <a:moveTo>
                        <a:pt x="162646" y="298752"/>
                      </a:moveTo>
                      <a:cubicBezTo>
                        <a:pt x="232359" y="289624"/>
                        <a:pt x="245621" y="218540"/>
                        <a:pt x="246349" y="159653"/>
                      </a:cubicBezTo>
                      <a:cubicBezTo>
                        <a:pt x="246997" y="104320"/>
                        <a:pt x="204377" y="41153"/>
                        <a:pt x="159492" y="11992"/>
                      </a:cubicBezTo>
                      <a:cubicBezTo>
                        <a:pt x="131429" y="-6183"/>
                        <a:pt x="90670" y="-3840"/>
                        <a:pt x="66650" y="19989"/>
                      </a:cubicBezTo>
                      <a:cubicBezTo>
                        <a:pt x="57673" y="28874"/>
                        <a:pt x="51366" y="39133"/>
                        <a:pt x="47079" y="50038"/>
                      </a:cubicBezTo>
                      <a:cubicBezTo>
                        <a:pt x="10282" y="72817"/>
                        <a:pt x="2033" y="140670"/>
                        <a:pt x="92" y="175728"/>
                      </a:cubicBezTo>
                      <a:cubicBezTo>
                        <a:pt x="-1930" y="212401"/>
                        <a:pt x="29611" y="246570"/>
                        <a:pt x="66974" y="245035"/>
                      </a:cubicBezTo>
                      <a:cubicBezTo>
                        <a:pt x="71341" y="244873"/>
                        <a:pt x="75708" y="244388"/>
                        <a:pt x="80075" y="243661"/>
                      </a:cubicBezTo>
                      <a:cubicBezTo>
                        <a:pt x="80237" y="244227"/>
                        <a:pt x="80399" y="244792"/>
                        <a:pt x="80561" y="245358"/>
                      </a:cubicBezTo>
                      <a:cubicBezTo>
                        <a:pt x="92772" y="278073"/>
                        <a:pt x="126173" y="303518"/>
                        <a:pt x="162485" y="298833"/>
                      </a:cubicBezTo>
                      <a:close/>
                    </a:path>
                  </a:pathLst>
                </a:custGeom>
                <a:solidFill>
                  <a:srgbClr val="E5E393"/>
                </a:solidFill>
                <a:ln w="0" cap="flat">
                  <a:noFill/>
                  <a:prstDash val="solid"/>
                  <a:miter/>
                </a:ln>
              </p:spPr>
              <p:txBody>
                <a:bodyPr rtlCol="0" anchor="ctr"/>
                <a:lstStyle/>
                <a:p>
                  <a:endParaRPr lang="en-IL"/>
                </a:p>
              </p:txBody>
            </p:sp>
            <p:sp>
              <p:nvSpPr>
                <p:cNvPr id="102" name="Freeform 101">
                  <a:extLst>
                    <a:ext uri="{FF2B5EF4-FFF2-40B4-BE49-F238E27FC236}">
                      <a16:creationId xmlns:a16="http://schemas.microsoft.com/office/drawing/2014/main" id="{5E4E97A4-3981-DCDC-DADB-0486729B921E}"/>
                    </a:ext>
                  </a:extLst>
                </p:cNvPr>
                <p:cNvSpPr/>
                <p:nvPr/>
              </p:nvSpPr>
              <p:spPr>
                <a:xfrm>
                  <a:off x="3696658" y="718809"/>
                  <a:ext cx="149406" cy="185491"/>
                </a:xfrm>
                <a:custGeom>
                  <a:avLst/>
                  <a:gdLst>
                    <a:gd name="connsiteX0" fmla="*/ 147510 w 149406"/>
                    <a:gd name="connsiteY0" fmla="*/ 44194 h 185491"/>
                    <a:gd name="connsiteX1" fmla="*/ 96399 w 149406"/>
                    <a:gd name="connsiteY1" fmla="*/ 5098 h 185491"/>
                    <a:gd name="connsiteX2" fmla="*/ 45529 w 149406"/>
                    <a:gd name="connsiteY2" fmla="*/ 12125 h 185491"/>
                    <a:gd name="connsiteX3" fmla="*/ 28061 w 149406"/>
                    <a:gd name="connsiteY3" fmla="*/ 31835 h 185491"/>
                    <a:gd name="connsiteX4" fmla="*/ 26929 w 149406"/>
                    <a:gd name="connsiteY4" fmla="*/ 32320 h 185491"/>
                    <a:gd name="connsiteX5" fmla="*/ 14070 w 149406"/>
                    <a:gd name="connsiteY5" fmla="*/ 48637 h 185491"/>
                    <a:gd name="connsiteX6" fmla="*/ 1778 w 149406"/>
                    <a:gd name="connsiteY6" fmla="*/ 121094 h 185491"/>
                    <a:gd name="connsiteX7" fmla="*/ 86855 w 149406"/>
                    <a:gd name="connsiteY7" fmla="*/ 181677 h 185491"/>
                    <a:gd name="connsiteX8" fmla="*/ 142981 w 149406"/>
                    <a:gd name="connsiteY8" fmla="*/ 110351 h 185491"/>
                    <a:gd name="connsiteX9" fmla="*/ 148723 w 149406"/>
                    <a:gd name="connsiteY9" fmla="*/ 72305 h 185491"/>
                    <a:gd name="connsiteX10" fmla="*/ 149208 w 149406"/>
                    <a:gd name="connsiteY10" fmla="*/ 64792 h 185491"/>
                    <a:gd name="connsiteX11" fmla="*/ 147672 w 149406"/>
                    <a:gd name="connsiteY11" fmla="*/ 71497 h 185491"/>
                    <a:gd name="connsiteX12" fmla="*/ 147429 w 149406"/>
                    <a:gd name="connsiteY12" fmla="*/ 44194 h 18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406" h="185491">
                      <a:moveTo>
                        <a:pt x="147510" y="44194"/>
                      </a:moveTo>
                      <a:cubicBezTo>
                        <a:pt x="141606" y="21415"/>
                        <a:pt x="119770" y="5259"/>
                        <a:pt x="96399" y="5098"/>
                      </a:cubicBezTo>
                      <a:cubicBezTo>
                        <a:pt x="80143" y="-3949"/>
                        <a:pt x="60086" y="-557"/>
                        <a:pt x="45529" y="12125"/>
                      </a:cubicBezTo>
                      <a:cubicBezTo>
                        <a:pt x="38736" y="18022"/>
                        <a:pt x="33560" y="24727"/>
                        <a:pt x="28061" y="31835"/>
                      </a:cubicBezTo>
                      <a:cubicBezTo>
                        <a:pt x="30649" y="28200"/>
                        <a:pt x="30325" y="28362"/>
                        <a:pt x="26929" y="32320"/>
                      </a:cubicBezTo>
                      <a:cubicBezTo>
                        <a:pt x="22238" y="37409"/>
                        <a:pt x="18275" y="43144"/>
                        <a:pt x="14070" y="48637"/>
                      </a:cubicBezTo>
                      <a:cubicBezTo>
                        <a:pt x="-891" y="68023"/>
                        <a:pt x="-1862" y="98153"/>
                        <a:pt x="1778" y="121094"/>
                      </a:cubicBezTo>
                      <a:cubicBezTo>
                        <a:pt x="7519" y="157282"/>
                        <a:pt x="46985" y="198317"/>
                        <a:pt x="86855" y="181677"/>
                      </a:cubicBezTo>
                      <a:cubicBezTo>
                        <a:pt x="119043" y="168187"/>
                        <a:pt x="132791" y="142339"/>
                        <a:pt x="142981" y="110351"/>
                      </a:cubicBezTo>
                      <a:cubicBezTo>
                        <a:pt x="146782" y="98234"/>
                        <a:pt x="147510" y="84906"/>
                        <a:pt x="148723" y="72305"/>
                      </a:cubicBezTo>
                      <a:cubicBezTo>
                        <a:pt x="148966" y="69801"/>
                        <a:pt x="149046" y="67296"/>
                        <a:pt x="149208" y="64792"/>
                      </a:cubicBezTo>
                      <a:cubicBezTo>
                        <a:pt x="148885" y="66650"/>
                        <a:pt x="148400" y="68750"/>
                        <a:pt x="147672" y="71497"/>
                      </a:cubicBezTo>
                      <a:cubicBezTo>
                        <a:pt x="150179" y="61884"/>
                        <a:pt x="149855" y="53726"/>
                        <a:pt x="147429" y="44194"/>
                      </a:cubicBezTo>
                      <a:close/>
                    </a:path>
                  </a:pathLst>
                </a:custGeom>
                <a:solidFill>
                  <a:srgbClr val="E5E393"/>
                </a:solidFill>
                <a:ln w="0" cap="flat">
                  <a:noFill/>
                  <a:prstDash val="solid"/>
                  <a:miter/>
                </a:ln>
              </p:spPr>
              <p:txBody>
                <a:bodyPr rtlCol="0" anchor="ctr"/>
                <a:lstStyle/>
                <a:p>
                  <a:endParaRPr lang="en-IL"/>
                </a:p>
              </p:txBody>
            </p:sp>
            <p:sp>
              <p:nvSpPr>
                <p:cNvPr id="103" name="Freeform 102">
                  <a:extLst>
                    <a:ext uri="{FF2B5EF4-FFF2-40B4-BE49-F238E27FC236}">
                      <a16:creationId xmlns:a16="http://schemas.microsoft.com/office/drawing/2014/main" id="{6C163D92-278B-74B9-BF9C-30E397982636}"/>
                    </a:ext>
                  </a:extLst>
                </p:cNvPr>
                <p:cNvSpPr/>
                <p:nvPr/>
              </p:nvSpPr>
              <p:spPr>
                <a:xfrm>
                  <a:off x="3845947" y="777640"/>
                  <a:ext cx="698" cy="5880"/>
                </a:xfrm>
                <a:custGeom>
                  <a:avLst/>
                  <a:gdLst>
                    <a:gd name="connsiteX0" fmla="*/ 162 w 698"/>
                    <a:gd name="connsiteY0" fmla="*/ 3538 h 5880"/>
                    <a:gd name="connsiteX1" fmla="*/ 0 w 698"/>
                    <a:gd name="connsiteY1" fmla="*/ 5881 h 5880"/>
                    <a:gd name="connsiteX2" fmla="*/ 162 w 698"/>
                    <a:gd name="connsiteY2" fmla="*/ 3538 h 5880"/>
                  </a:gdLst>
                  <a:ahLst/>
                  <a:cxnLst>
                    <a:cxn ang="0">
                      <a:pos x="connsiteX0" y="connsiteY0"/>
                    </a:cxn>
                    <a:cxn ang="0">
                      <a:pos x="connsiteX1" y="connsiteY1"/>
                    </a:cxn>
                    <a:cxn ang="0">
                      <a:pos x="connsiteX2" y="connsiteY2"/>
                    </a:cxn>
                  </a:cxnLst>
                  <a:rect l="l" t="t" r="r" b="b"/>
                  <a:pathLst>
                    <a:path w="698" h="5880">
                      <a:moveTo>
                        <a:pt x="162" y="3538"/>
                      </a:moveTo>
                      <a:cubicBezTo>
                        <a:pt x="162" y="4346"/>
                        <a:pt x="81" y="5154"/>
                        <a:pt x="0" y="5881"/>
                      </a:cubicBezTo>
                      <a:cubicBezTo>
                        <a:pt x="1375" y="-1470"/>
                        <a:pt x="323" y="-1551"/>
                        <a:pt x="162" y="3538"/>
                      </a:cubicBezTo>
                      <a:close/>
                    </a:path>
                  </a:pathLst>
                </a:custGeom>
                <a:solidFill>
                  <a:srgbClr val="E5E393"/>
                </a:solidFill>
                <a:ln w="0" cap="flat">
                  <a:noFill/>
                  <a:prstDash val="solid"/>
                  <a:miter/>
                </a:ln>
              </p:spPr>
              <p:txBody>
                <a:bodyPr rtlCol="0" anchor="ctr"/>
                <a:lstStyle/>
                <a:p>
                  <a:endParaRPr lang="en-IL"/>
                </a:p>
              </p:txBody>
            </p:sp>
            <p:sp>
              <p:nvSpPr>
                <p:cNvPr id="104" name="Freeform 103">
                  <a:extLst>
                    <a:ext uri="{FF2B5EF4-FFF2-40B4-BE49-F238E27FC236}">
                      <a16:creationId xmlns:a16="http://schemas.microsoft.com/office/drawing/2014/main" id="{29A93031-DBE0-9985-34E5-E72ACB60199C}"/>
                    </a:ext>
                  </a:extLst>
                </p:cNvPr>
                <p:cNvSpPr/>
                <p:nvPr/>
              </p:nvSpPr>
              <p:spPr>
                <a:xfrm>
                  <a:off x="3573807" y="572510"/>
                  <a:ext cx="132795" cy="146066"/>
                </a:xfrm>
                <a:custGeom>
                  <a:avLst/>
                  <a:gdLst>
                    <a:gd name="connsiteX0" fmla="*/ 119857 w 132795"/>
                    <a:gd name="connsiteY0" fmla="*/ 19327 h 146066"/>
                    <a:gd name="connsiteX1" fmla="*/ 51115 w 132795"/>
                    <a:gd name="connsiteY1" fmla="*/ 19327 h 146066"/>
                    <a:gd name="connsiteX2" fmla="*/ 51115 w 132795"/>
                    <a:gd name="connsiteY2" fmla="*/ 19488 h 146066"/>
                    <a:gd name="connsiteX3" fmla="*/ 48285 w 132795"/>
                    <a:gd name="connsiteY3" fmla="*/ 20458 h 146066"/>
                    <a:gd name="connsiteX4" fmla="*/ 8900 w 132795"/>
                    <a:gd name="connsiteY4" fmla="*/ 52688 h 146066"/>
                    <a:gd name="connsiteX5" fmla="*/ 1298 w 132795"/>
                    <a:gd name="connsiteY5" fmla="*/ 109716 h 146066"/>
                    <a:gd name="connsiteX6" fmla="*/ 49093 w 132795"/>
                    <a:gd name="connsiteY6" fmla="*/ 146066 h 146066"/>
                    <a:gd name="connsiteX7" fmla="*/ 85163 w 132795"/>
                    <a:gd name="connsiteY7" fmla="*/ 131042 h 146066"/>
                    <a:gd name="connsiteX8" fmla="*/ 127217 w 132795"/>
                    <a:gd name="connsiteY8" fmla="*/ 96065 h 146066"/>
                    <a:gd name="connsiteX9" fmla="*/ 119938 w 132795"/>
                    <a:gd name="connsiteY9" fmla="*/ 19327 h 14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95" h="146066">
                      <a:moveTo>
                        <a:pt x="119857" y="19327"/>
                      </a:moveTo>
                      <a:cubicBezTo>
                        <a:pt x="104006" y="-4341"/>
                        <a:pt x="66077" y="-8461"/>
                        <a:pt x="51115" y="19327"/>
                      </a:cubicBezTo>
                      <a:cubicBezTo>
                        <a:pt x="51115" y="19327"/>
                        <a:pt x="51115" y="19407"/>
                        <a:pt x="51115" y="19488"/>
                      </a:cubicBezTo>
                      <a:cubicBezTo>
                        <a:pt x="50145" y="19730"/>
                        <a:pt x="49174" y="20053"/>
                        <a:pt x="48285" y="20458"/>
                      </a:cubicBezTo>
                      <a:cubicBezTo>
                        <a:pt x="31463" y="27081"/>
                        <a:pt x="17149" y="35805"/>
                        <a:pt x="8900" y="52688"/>
                      </a:cubicBezTo>
                      <a:cubicBezTo>
                        <a:pt x="-239" y="71266"/>
                        <a:pt x="-1452" y="89522"/>
                        <a:pt x="1298" y="109716"/>
                      </a:cubicBezTo>
                      <a:cubicBezTo>
                        <a:pt x="4209" y="131122"/>
                        <a:pt x="29280" y="146066"/>
                        <a:pt x="49093" y="146066"/>
                      </a:cubicBezTo>
                      <a:cubicBezTo>
                        <a:pt x="61629" y="146066"/>
                        <a:pt x="75458" y="140412"/>
                        <a:pt x="85163" y="131042"/>
                      </a:cubicBezTo>
                      <a:cubicBezTo>
                        <a:pt x="105462" y="130880"/>
                        <a:pt x="120585" y="113594"/>
                        <a:pt x="127217" y="96065"/>
                      </a:cubicBezTo>
                      <a:cubicBezTo>
                        <a:pt x="136355" y="72074"/>
                        <a:pt x="134495" y="41056"/>
                        <a:pt x="119938" y="19327"/>
                      </a:cubicBezTo>
                      <a:close/>
                    </a:path>
                  </a:pathLst>
                </a:custGeom>
                <a:solidFill>
                  <a:srgbClr val="E5E393"/>
                </a:solidFill>
                <a:ln w="0" cap="flat">
                  <a:noFill/>
                  <a:prstDash val="solid"/>
                  <a:miter/>
                </a:ln>
              </p:spPr>
              <p:txBody>
                <a:bodyPr rtlCol="0" anchor="ctr"/>
                <a:lstStyle/>
                <a:p>
                  <a:endParaRPr lang="en-IL"/>
                </a:p>
              </p:txBody>
            </p:sp>
            <p:sp>
              <p:nvSpPr>
                <p:cNvPr id="105" name="Freeform 104">
                  <a:extLst>
                    <a:ext uri="{FF2B5EF4-FFF2-40B4-BE49-F238E27FC236}">
                      <a16:creationId xmlns:a16="http://schemas.microsoft.com/office/drawing/2014/main" id="{02832CCD-2F0A-C0F5-C21C-D87CF88C3BCE}"/>
                    </a:ext>
                  </a:extLst>
                </p:cNvPr>
                <p:cNvSpPr/>
                <p:nvPr/>
              </p:nvSpPr>
              <p:spPr>
                <a:xfrm>
                  <a:off x="3993558" y="703336"/>
                  <a:ext cx="130281" cy="104131"/>
                </a:xfrm>
                <a:custGeom>
                  <a:avLst/>
                  <a:gdLst>
                    <a:gd name="connsiteX0" fmla="*/ 16642 w 130281"/>
                    <a:gd name="connsiteY0" fmla="*/ 15725 h 104131"/>
                    <a:gd name="connsiteX1" fmla="*/ 1842 w 130281"/>
                    <a:gd name="connsiteY1" fmla="*/ 41412 h 104131"/>
                    <a:gd name="connsiteX2" fmla="*/ 37750 w 130281"/>
                    <a:gd name="connsiteY2" fmla="*/ 101591 h 104131"/>
                    <a:gd name="connsiteX3" fmla="*/ 85222 w 130281"/>
                    <a:gd name="connsiteY3" fmla="*/ 93271 h 104131"/>
                    <a:gd name="connsiteX4" fmla="*/ 86354 w 130281"/>
                    <a:gd name="connsiteY4" fmla="*/ 92463 h 104131"/>
                    <a:gd name="connsiteX5" fmla="*/ 109646 w 130281"/>
                    <a:gd name="connsiteY5" fmla="*/ 87213 h 104131"/>
                    <a:gd name="connsiteX6" fmla="*/ 124283 w 130281"/>
                    <a:gd name="connsiteY6" fmla="*/ 31557 h 104131"/>
                    <a:gd name="connsiteX7" fmla="*/ 80774 w 130281"/>
                    <a:gd name="connsiteY7" fmla="*/ 6597 h 104131"/>
                    <a:gd name="connsiteX8" fmla="*/ 65166 w 130281"/>
                    <a:gd name="connsiteY8" fmla="*/ 9020 h 104131"/>
                    <a:gd name="connsiteX9" fmla="*/ 58534 w 130281"/>
                    <a:gd name="connsiteY9" fmla="*/ 3446 h 104131"/>
                    <a:gd name="connsiteX10" fmla="*/ 27641 w 130281"/>
                    <a:gd name="connsiteY10" fmla="*/ 7404 h 104131"/>
                    <a:gd name="connsiteX11" fmla="*/ 24891 w 130281"/>
                    <a:gd name="connsiteY11" fmla="*/ 10232 h 104131"/>
                    <a:gd name="connsiteX12" fmla="*/ 16561 w 130281"/>
                    <a:gd name="connsiteY12" fmla="*/ 15805 h 104131"/>
                    <a:gd name="connsiteX13" fmla="*/ 94765 w 130281"/>
                    <a:gd name="connsiteY13" fmla="*/ 86486 h 104131"/>
                    <a:gd name="connsiteX14" fmla="*/ 95089 w 130281"/>
                    <a:gd name="connsiteY14" fmla="*/ 86243 h 104131"/>
                    <a:gd name="connsiteX15" fmla="*/ 94765 w 130281"/>
                    <a:gd name="connsiteY15" fmla="*/ 86486 h 104131"/>
                    <a:gd name="connsiteX16" fmla="*/ 37264 w 130281"/>
                    <a:gd name="connsiteY16" fmla="*/ 22025 h 104131"/>
                    <a:gd name="connsiteX17" fmla="*/ 35728 w 130281"/>
                    <a:gd name="connsiteY17" fmla="*/ 22752 h 104131"/>
                    <a:gd name="connsiteX18" fmla="*/ 37264 w 130281"/>
                    <a:gd name="connsiteY18" fmla="*/ 22025 h 10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281" h="104131">
                      <a:moveTo>
                        <a:pt x="16642" y="15725"/>
                      </a:moveTo>
                      <a:cubicBezTo>
                        <a:pt x="9525" y="23237"/>
                        <a:pt x="4754" y="31476"/>
                        <a:pt x="1842" y="41412"/>
                      </a:cubicBezTo>
                      <a:cubicBezTo>
                        <a:pt x="-6245" y="69522"/>
                        <a:pt x="13488" y="91898"/>
                        <a:pt x="37750" y="101591"/>
                      </a:cubicBezTo>
                      <a:cubicBezTo>
                        <a:pt x="52873" y="107649"/>
                        <a:pt x="72687" y="102076"/>
                        <a:pt x="85222" y="93271"/>
                      </a:cubicBezTo>
                      <a:cubicBezTo>
                        <a:pt x="85627" y="93029"/>
                        <a:pt x="85950" y="92705"/>
                        <a:pt x="86354" y="92463"/>
                      </a:cubicBezTo>
                      <a:cubicBezTo>
                        <a:pt x="94441" y="92948"/>
                        <a:pt x="102610" y="91332"/>
                        <a:pt x="109646" y="87213"/>
                      </a:cubicBezTo>
                      <a:cubicBezTo>
                        <a:pt x="127276" y="76873"/>
                        <a:pt x="137466" y="49489"/>
                        <a:pt x="124283" y="31557"/>
                      </a:cubicBezTo>
                      <a:cubicBezTo>
                        <a:pt x="113123" y="16452"/>
                        <a:pt x="100022" y="7404"/>
                        <a:pt x="80774" y="6597"/>
                      </a:cubicBezTo>
                      <a:cubicBezTo>
                        <a:pt x="75518" y="6354"/>
                        <a:pt x="70261" y="7404"/>
                        <a:pt x="65166" y="9020"/>
                      </a:cubicBezTo>
                      <a:cubicBezTo>
                        <a:pt x="63387" y="6920"/>
                        <a:pt x="61203" y="4981"/>
                        <a:pt x="58534" y="3446"/>
                      </a:cubicBezTo>
                      <a:cubicBezTo>
                        <a:pt x="48910" y="-2208"/>
                        <a:pt x="35485" y="-916"/>
                        <a:pt x="27641" y="7404"/>
                      </a:cubicBezTo>
                      <a:cubicBezTo>
                        <a:pt x="27155" y="7970"/>
                        <a:pt x="25376" y="9585"/>
                        <a:pt x="24891" y="10232"/>
                      </a:cubicBezTo>
                      <a:cubicBezTo>
                        <a:pt x="21090" y="12736"/>
                        <a:pt x="16642" y="15644"/>
                        <a:pt x="16561" y="15805"/>
                      </a:cubicBezTo>
                      <a:close/>
                      <a:moveTo>
                        <a:pt x="94765" y="86486"/>
                      </a:moveTo>
                      <a:cubicBezTo>
                        <a:pt x="94765" y="86486"/>
                        <a:pt x="95008" y="86324"/>
                        <a:pt x="95089" y="86243"/>
                      </a:cubicBezTo>
                      <a:cubicBezTo>
                        <a:pt x="98000" y="84385"/>
                        <a:pt x="101720" y="83982"/>
                        <a:pt x="94765" y="86486"/>
                      </a:cubicBezTo>
                      <a:close/>
                      <a:moveTo>
                        <a:pt x="37264" y="22025"/>
                      </a:moveTo>
                      <a:cubicBezTo>
                        <a:pt x="36698" y="22267"/>
                        <a:pt x="36213" y="22510"/>
                        <a:pt x="35728" y="22752"/>
                      </a:cubicBezTo>
                      <a:cubicBezTo>
                        <a:pt x="36213" y="22510"/>
                        <a:pt x="36779" y="22187"/>
                        <a:pt x="37264" y="22025"/>
                      </a:cubicBezTo>
                      <a:close/>
                    </a:path>
                  </a:pathLst>
                </a:custGeom>
                <a:solidFill>
                  <a:srgbClr val="E5E393"/>
                </a:solidFill>
                <a:ln w="0" cap="flat">
                  <a:noFill/>
                  <a:prstDash val="solid"/>
                  <a:miter/>
                </a:ln>
              </p:spPr>
              <p:txBody>
                <a:bodyPr rtlCol="0" anchor="ctr"/>
                <a:lstStyle/>
                <a:p>
                  <a:endParaRPr lang="en-IL"/>
                </a:p>
              </p:txBody>
            </p:sp>
            <p:sp>
              <p:nvSpPr>
                <p:cNvPr id="106" name="Freeform 105">
                  <a:extLst>
                    <a:ext uri="{FF2B5EF4-FFF2-40B4-BE49-F238E27FC236}">
                      <a16:creationId xmlns:a16="http://schemas.microsoft.com/office/drawing/2014/main" id="{A948F39D-BE6C-8D54-8CF0-45BC331776D2}"/>
                    </a:ext>
                  </a:extLst>
                </p:cNvPr>
                <p:cNvSpPr/>
                <p:nvPr/>
              </p:nvSpPr>
              <p:spPr>
                <a:xfrm>
                  <a:off x="3874224" y="853585"/>
                  <a:ext cx="252688" cy="203332"/>
                </a:xfrm>
                <a:custGeom>
                  <a:avLst/>
                  <a:gdLst>
                    <a:gd name="connsiteX0" fmla="*/ 219437 w 252688"/>
                    <a:gd name="connsiteY0" fmla="*/ 51263 h 203332"/>
                    <a:gd name="connsiteX1" fmla="*/ 194528 w 252688"/>
                    <a:gd name="connsiteY1" fmla="*/ 35269 h 203332"/>
                    <a:gd name="connsiteX2" fmla="*/ 192344 w 252688"/>
                    <a:gd name="connsiteY2" fmla="*/ 33654 h 203332"/>
                    <a:gd name="connsiteX3" fmla="*/ 152232 w 252688"/>
                    <a:gd name="connsiteY3" fmla="*/ 22911 h 203332"/>
                    <a:gd name="connsiteX4" fmla="*/ 144144 w 252688"/>
                    <a:gd name="connsiteY4" fmla="*/ 23476 h 203332"/>
                    <a:gd name="connsiteX5" fmla="*/ 42811 w 252688"/>
                    <a:gd name="connsiteY5" fmla="*/ 19518 h 203332"/>
                    <a:gd name="connsiteX6" fmla="*/ 37150 w 252688"/>
                    <a:gd name="connsiteY6" fmla="*/ 24365 h 203332"/>
                    <a:gd name="connsiteX7" fmla="*/ 28658 w 252688"/>
                    <a:gd name="connsiteY7" fmla="*/ 29696 h 203332"/>
                    <a:gd name="connsiteX8" fmla="*/ 1485 w 252688"/>
                    <a:gd name="connsiteY8" fmla="*/ 60149 h 203332"/>
                    <a:gd name="connsiteX9" fmla="*/ 2779 w 252688"/>
                    <a:gd name="connsiteY9" fmla="*/ 102719 h 203332"/>
                    <a:gd name="connsiteX10" fmla="*/ 31974 w 252688"/>
                    <a:gd name="connsiteY10" fmla="*/ 138988 h 203332"/>
                    <a:gd name="connsiteX11" fmla="*/ 76858 w 252688"/>
                    <a:gd name="connsiteY11" fmla="*/ 189393 h 203332"/>
                    <a:gd name="connsiteX12" fmla="*/ 166708 w 252688"/>
                    <a:gd name="connsiteY12" fmla="*/ 192624 h 203332"/>
                    <a:gd name="connsiteX13" fmla="*/ 219437 w 252688"/>
                    <a:gd name="connsiteY13" fmla="*/ 51263 h 203332"/>
                    <a:gd name="connsiteX14" fmla="*/ 72734 w 252688"/>
                    <a:gd name="connsiteY14" fmla="*/ 59826 h 203332"/>
                    <a:gd name="connsiteX15" fmla="*/ 71278 w 252688"/>
                    <a:gd name="connsiteY15" fmla="*/ 62411 h 203332"/>
                    <a:gd name="connsiteX16" fmla="*/ 72491 w 252688"/>
                    <a:gd name="connsiteY16" fmla="*/ 59503 h 203332"/>
                    <a:gd name="connsiteX17" fmla="*/ 72734 w 252688"/>
                    <a:gd name="connsiteY17" fmla="*/ 59826 h 20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688" h="203332">
                      <a:moveTo>
                        <a:pt x="219437" y="51263"/>
                      </a:moveTo>
                      <a:cubicBezTo>
                        <a:pt x="211754" y="44801"/>
                        <a:pt x="203585" y="39551"/>
                        <a:pt x="194528" y="35269"/>
                      </a:cubicBezTo>
                      <a:cubicBezTo>
                        <a:pt x="193800" y="34704"/>
                        <a:pt x="193153" y="34220"/>
                        <a:pt x="192344" y="33654"/>
                      </a:cubicBezTo>
                      <a:cubicBezTo>
                        <a:pt x="179809" y="26303"/>
                        <a:pt x="166708" y="23072"/>
                        <a:pt x="152232" y="22911"/>
                      </a:cubicBezTo>
                      <a:cubicBezTo>
                        <a:pt x="149482" y="22911"/>
                        <a:pt x="146813" y="23153"/>
                        <a:pt x="144144" y="23476"/>
                      </a:cubicBezTo>
                      <a:cubicBezTo>
                        <a:pt x="116162" y="-5523"/>
                        <a:pt x="75888" y="-8593"/>
                        <a:pt x="42811" y="19518"/>
                      </a:cubicBezTo>
                      <a:cubicBezTo>
                        <a:pt x="40870" y="21133"/>
                        <a:pt x="39010" y="22749"/>
                        <a:pt x="37150" y="24365"/>
                      </a:cubicBezTo>
                      <a:cubicBezTo>
                        <a:pt x="34238" y="25576"/>
                        <a:pt x="31408" y="27273"/>
                        <a:pt x="28658" y="29696"/>
                      </a:cubicBezTo>
                      <a:cubicBezTo>
                        <a:pt x="18225" y="38985"/>
                        <a:pt x="4558" y="44236"/>
                        <a:pt x="1485" y="60149"/>
                      </a:cubicBezTo>
                      <a:cubicBezTo>
                        <a:pt x="-1507" y="75658"/>
                        <a:pt x="595" y="87371"/>
                        <a:pt x="2779" y="102719"/>
                      </a:cubicBezTo>
                      <a:cubicBezTo>
                        <a:pt x="5043" y="118632"/>
                        <a:pt x="17902" y="131233"/>
                        <a:pt x="31974" y="138988"/>
                      </a:cubicBezTo>
                      <a:cubicBezTo>
                        <a:pt x="40870" y="160152"/>
                        <a:pt x="57691" y="176872"/>
                        <a:pt x="76858" y="189393"/>
                      </a:cubicBezTo>
                      <a:cubicBezTo>
                        <a:pt x="101928" y="205710"/>
                        <a:pt x="140505" y="208860"/>
                        <a:pt x="166708" y="192624"/>
                      </a:cubicBezTo>
                      <a:cubicBezTo>
                        <a:pt x="248793" y="202963"/>
                        <a:pt x="283650" y="92541"/>
                        <a:pt x="219437" y="51263"/>
                      </a:cubicBezTo>
                      <a:close/>
                      <a:moveTo>
                        <a:pt x="72734" y="59826"/>
                      </a:moveTo>
                      <a:cubicBezTo>
                        <a:pt x="72248" y="60715"/>
                        <a:pt x="71763" y="61522"/>
                        <a:pt x="71278" y="62411"/>
                      </a:cubicBezTo>
                      <a:cubicBezTo>
                        <a:pt x="71763" y="61442"/>
                        <a:pt x="72086" y="60472"/>
                        <a:pt x="72491" y="59503"/>
                      </a:cubicBezTo>
                      <a:cubicBezTo>
                        <a:pt x="72572" y="59584"/>
                        <a:pt x="72653" y="59745"/>
                        <a:pt x="72734" y="59826"/>
                      </a:cubicBezTo>
                      <a:close/>
                    </a:path>
                  </a:pathLst>
                </a:custGeom>
                <a:solidFill>
                  <a:srgbClr val="E5E393"/>
                </a:solidFill>
                <a:ln w="0" cap="flat">
                  <a:noFill/>
                  <a:prstDash val="solid"/>
                  <a:miter/>
                </a:ln>
              </p:spPr>
              <p:txBody>
                <a:bodyPr rtlCol="0" anchor="ctr"/>
                <a:lstStyle/>
                <a:p>
                  <a:pPr marL="0" algn="l" defTabSz="914400" rtl="0" eaLnBrk="1" latinLnBrk="0" hangingPunct="1"/>
                  <a:endParaRPr lang="en-IL"/>
                </a:p>
              </p:txBody>
            </p:sp>
            <p:sp>
              <p:nvSpPr>
                <p:cNvPr id="107" name="Freeform 106">
                  <a:extLst>
                    <a:ext uri="{FF2B5EF4-FFF2-40B4-BE49-F238E27FC236}">
                      <a16:creationId xmlns:a16="http://schemas.microsoft.com/office/drawing/2014/main" id="{3E7C5647-9101-275B-E9D0-F2C7C2C8A0BD}"/>
                    </a:ext>
                  </a:extLst>
                </p:cNvPr>
                <p:cNvSpPr/>
                <p:nvPr/>
              </p:nvSpPr>
              <p:spPr>
                <a:xfrm>
                  <a:off x="3680518" y="475199"/>
                  <a:ext cx="57932" cy="58479"/>
                </a:xfrm>
                <a:custGeom>
                  <a:avLst/>
                  <a:gdLst>
                    <a:gd name="connsiteX0" fmla="*/ 17028 w 57932"/>
                    <a:gd name="connsiteY0" fmla="*/ 57669 h 58479"/>
                    <a:gd name="connsiteX1" fmla="*/ 42907 w 57932"/>
                    <a:gd name="connsiteY1" fmla="*/ 47411 h 58479"/>
                    <a:gd name="connsiteX2" fmla="*/ 45576 w 57932"/>
                    <a:gd name="connsiteY2" fmla="*/ 44745 h 58479"/>
                    <a:gd name="connsiteX3" fmla="*/ 51318 w 57932"/>
                    <a:gd name="connsiteY3" fmla="*/ 38606 h 58479"/>
                    <a:gd name="connsiteX4" fmla="*/ 54876 w 57932"/>
                    <a:gd name="connsiteY4" fmla="*/ 11142 h 58479"/>
                    <a:gd name="connsiteX5" fmla="*/ 23902 w 57932"/>
                    <a:gd name="connsiteY5" fmla="*/ 2983 h 58479"/>
                    <a:gd name="connsiteX6" fmla="*/ 20910 w 57932"/>
                    <a:gd name="connsiteY6" fmla="*/ 4922 h 58479"/>
                    <a:gd name="connsiteX7" fmla="*/ 611 w 57932"/>
                    <a:gd name="connsiteY7" fmla="*/ 27216 h 58479"/>
                    <a:gd name="connsiteX8" fmla="*/ 44 w 57932"/>
                    <a:gd name="connsiteY8" fmla="*/ 35294 h 58479"/>
                    <a:gd name="connsiteX9" fmla="*/ 17028 w 57932"/>
                    <a:gd name="connsiteY9" fmla="*/ 57589 h 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32" h="58479">
                      <a:moveTo>
                        <a:pt x="17028" y="57669"/>
                      </a:moveTo>
                      <a:cubicBezTo>
                        <a:pt x="27137" y="60416"/>
                        <a:pt x="37327" y="55973"/>
                        <a:pt x="42907" y="47411"/>
                      </a:cubicBezTo>
                      <a:cubicBezTo>
                        <a:pt x="43797" y="46522"/>
                        <a:pt x="44686" y="45634"/>
                        <a:pt x="45576" y="44745"/>
                      </a:cubicBezTo>
                      <a:cubicBezTo>
                        <a:pt x="47598" y="42806"/>
                        <a:pt x="49296" y="40545"/>
                        <a:pt x="51318" y="38606"/>
                      </a:cubicBezTo>
                      <a:cubicBezTo>
                        <a:pt x="58515" y="31417"/>
                        <a:pt x="60052" y="19946"/>
                        <a:pt x="54876" y="11142"/>
                      </a:cubicBezTo>
                      <a:cubicBezTo>
                        <a:pt x="48568" y="479"/>
                        <a:pt x="34577" y="-3156"/>
                        <a:pt x="23902" y="2983"/>
                      </a:cubicBezTo>
                      <a:cubicBezTo>
                        <a:pt x="22851" y="3549"/>
                        <a:pt x="21880" y="4276"/>
                        <a:pt x="20910" y="4922"/>
                      </a:cubicBezTo>
                      <a:cubicBezTo>
                        <a:pt x="9264" y="6134"/>
                        <a:pt x="1500" y="15746"/>
                        <a:pt x="611" y="27216"/>
                      </a:cubicBezTo>
                      <a:cubicBezTo>
                        <a:pt x="449" y="29882"/>
                        <a:pt x="206" y="32629"/>
                        <a:pt x="44" y="35294"/>
                      </a:cubicBezTo>
                      <a:cubicBezTo>
                        <a:pt x="-683" y="45472"/>
                        <a:pt x="7646" y="55004"/>
                        <a:pt x="17028" y="57589"/>
                      </a:cubicBezTo>
                      <a:close/>
                    </a:path>
                  </a:pathLst>
                </a:custGeom>
                <a:solidFill>
                  <a:srgbClr val="E5E393"/>
                </a:solidFill>
                <a:ln w="0" cap="flat">
                  <a:noFill/>
                  <a:prstDash val="solid"/>
                  <a:miter/>
                </a:ln>
              </p:spPr>
              <p:txBody>
                <a:bodyPr rtlCol="0" anchor="ctr"/>
                <a:lstStyle/>
                <a:p>
                  <a:endParaRPr lang="en-IL"/>
                </a:p>
              </p:txBody>
            </p:sp>
            <p:sp>
              <p:nvSpPr>
                <p:cNvPr id="108" name="Freeform 107">
                  <a:extLst>
                    <a:ext uri="{FF2B5EF4-FFF2-40B4-BE49-F238E27FC236}">
                      <a16:creationId xmlns:a16="http://schemas.microsoft.com/office/drawing/2014/main" id="{146595A0-6EBB-CC47-63D4-513EF46269E9}"/>
                    </a:ext>
                  </a:extLst>
                </p:cNvPr>
                <p:cNvSpPr/>
                <p:nvPr/>
              </p:nvSpPr>
              <p:spPr>
                <a:xfrm>
                  <a:off x="3946472" y="240051"/>
                  <a:ext cx="57924" cy="52587"/>
                </a:xfrm>
                <a:custGeom>
                  <a:avLst/>
                  <a:gdLst>
                    <a:gd name="connsiteX0" fmla="*/ 5904 w 57924"/>
                    <a:gd name="connsiteY0" fmla="*/ 44508 h 52587"/>
                    <a:gd name="connsiteX1" fmla="*/ 20056 w 57924"/>
                    <a:gd name="connsiteY1" fmla="*/ 52586 h 52587"/>
                    <a:gd name="connsiteX2" fmla="*/ 38900 w 57924"/>
                    <a:gd name="connsiteY2" fmla="*/ 43054 h 52587"/>
                    <a:gd name="connsiteX3" fmla="*/ 40113 w 57924"/>
                    <a:gd name="connsiteY3" fmla="*/ 39823 h 52587"/>
                    <a:gd name="connsiteX4" fmla="*/ 42216 w 57924"/>
                    <a:gd name="connsiteY4" fmla="*/ 39823 h 52587"/>
                    <a:gd name="connsiteX5" fmla="*/ 57419 w 57924"/>
                    <a:gd name="connsiteY5" fmla="*/ 28272 h 52587"/>
                    <a:gd name="connsiteX6" fmla="*/ 46421 w 57924"/>
                    <a:gd name="connsiteY6" fmla="*/ 8886 h 52587"/>
                    <a:gd name="connsiteX7" fmla="*/ 40760 w 57924"/>
                    <a:gd name="connsiteY7" fmla="*/ 7674 h 52587"/>
                    <a:gd name="connsiteX8" fmla="*/ 29923 w 57924"/>
                    <a:gd name="connsiteY8" fmla="*/ 8401 h 52587"/>
                    <a:gd name="connsiteX9" fmla="*/ 16013 w 57924"/>
                    <a:gd name="connsiteY9" fmla="*/ 0 h 52587"/>
                    <a:gd name="connsiteX10" fmla="*/ 0 w 57924"/>
                    <a:gd name="connsiteY10" fmla="*/ 15994 h 52587"/>
                    <a:gd name="connsiteX11" fmla="*/ 809 w 57924"/>
                    <a:gd name="connsiteY11" fmla="*/ 29888 h 52587"/>
                    <a:gd name="connsiteX12" fmla="*/ 5904 w 57924"/>
                    <a:gd name="connsiteY12" fmla="*/ 44508 h 52587"/>
                    <a:gd name="connsiteX13" fmla="*/ 11484 w 57924"/>
                    <a:gd name="connsiteY13" fmla="*/ 26737 h 52587"/>
                    <a:gd name="connsiteX14" fmla="*/ 11484 w 57924"/>
                    <a:gd name="connsiteY14" fmla="*/ 26737 h 52587"/>
                    <a:gd name="connsiteX15" fmla="*/ 11484 w 57924"/>
                    <a:gd name="connsiteY15" fmla="*/ 26737 h 5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24" h="52587">
                      <a:moveTo>
                        <a:pt x="5904" y="44508"/>
                      </a:moveTo>
                      <a:cubicBezTo>
                        <a:pt x="8249" y="49517"/>
                        <a:pt x="14719" y="52667"/>
                        <a:pt x="20056" y="52586"/>
                      </a:cubicBezTo>
                      <a:cubicBezTo>
                        <a:pt x="27173" y="52505"/>
                        <a:pt x="35503" y="50001"/>
                        <a:pt x="38900" y="43054"/>
                      </a:cubicBezTo>
                      <a:cubicBezTo>
                        <a:pt x="39466" y="42004"/>
                        <a:pt x="39789" y="40954"/>
                        <a:pt x="40113" y="39823"/>
                      </a:cubicBezTo>
                      <a:cubicBezTo>
                        <a:pt x="40841" y="39823"/>
                        <a:pt x="41488" y="39823"/>
                        <a:pt x="42216" y="39823"/>
                      </a:cubicBezTo>
                      <a:cubicBezTo>
                        <a:pt x="49252" y="39419"/>
                        <a:pt x="55479" y="35300"/>
                        <a:pt x="57419" y="28272"/>
                      </a:cubicBezTo>
                      <a:cubicBezTo>
                        <a:pt x="59522" y="20598"/>
                        <a:pt x="54912" y="10420"/>
                        <a:pt x="46421" y="8886"/>
                      </a:cubicBezTo>
                      <a:cubicBezTo>
                        <a:pt x="44480" y="8562"/>
                        <a:pt x="42620" y="8159"/>
                        <a:pt x="40760" y="7674"/>
                      </a:cubicBezTo>
                      <a:cubicBezTo>
                        <a:pt x="37444" y="6785"/>
                        <a:pt x="33400" y="7108"/>
                        <a:pt x="29923" y="8401"/>
                      </a:cubicBezTo>
                      <a:cubicBezTo>
                        <a:pt x="27173" y="3473"/>
                        <a:pt x="22078" y="0"/>
                        <a:pt x="16013" y="0"/>
                      </a:cubicBezTo>
                      <a:cubicBezTo>
                        <a:pt x="7198" y="0"/>
                        <a:pt x="162" y="7270"/>
                        <a:pt x="0" y="15994"/>
                      </a:cubicBezTo>
                      <a:cubicBezTo>
                        <a:pt x="0" y="20679"/>
                        <a:pt x="162" y="25203"/>
                        <a:pt x="809" y="29888"/>
                      </a:cubicBezTo>
                      <a:cubicBezTo>
                        <a:pt x="1618" y="35057"/>
                        <a:pt x="3720" y="39742"/>
                        <a:pt x="5904" y="44508"/>
                      </a:cubicBezTo>
                      <a:close/>
                      <a:moveTo>
                        <a:pt x="11484" y="26737"/>
                      </a:moveTo>
                      <a:cubicBezTo>
                        <a:pt x="11484" y="26737"/>
                        <a:pt x="11484" y="26737"/>
                        <a:pt x="11484" y="26737"/>
                      </a:cubicBezTo>
                      <a:cubicBezTo>
                        <a:pt x="10756" y="28434"/>
                        <a:pt x="10837" y="28353"/>
                        <a:pt x="11484" y="26737"/>
                      </a:cubicBezTo>
                      <a:close/>
                    </a:path>
                  </a:pathLst>
                </a:custGeom>
                <a:solidFill>
                  <a:srgbClr val="E5E393"/>
                </a:solidFill>
                <a:ln w="0" cap="flat">
                  <a:noFill/>
                  <a:prstDash val="solid"/>
                  <a:miter/>
                </a:ln>
              </p:spPr>
              <p:txBody>
                <a:bodyPr rtlCol="0" anchor="ctr"/>
                <a:lstStyle/>
                <a:p>
                  <a:endParaRPr lang="en-IL"/>
                </a:p>
              </p:txBody>
            </p:sp>
          </p:grpSp>
        </p:grpSp>
        <p:sp>
          <p:nvSpPr>
            <p:cNvPr id="174" name="Freeform 173">
              <a:extLst>
                <a:ext uri="{FF2B5EF4-FFF2-40B4-BE49-F238E27FC236}">
                  <a16:creationId xmlns:a16="http://schemas.microsoft.com/office/drawing/2014/main" id="{0C567D8E-4852-3A6D-54D0-9862868FBB61}"/>
                </a:ext>
              </a:extLst>
            </p:cNvPr>
            <p:cNvSpPr/>
            <p:nvPr/>
          </p:nvSpPr>
          <p:spPr>
            <a:xfrm>
              <a:off x="4327109" y="-868629"/>
              <a:ext cx="6009" cy="622057"/>
            </a:xfrm>
            <a:custGeom>
              <a:avLst/>
              <a:gdLst>
                <a:gd name="connsiteX0" fmla="*/ 1423 w 7906"/>
                <a:gd name="connsiteY0" fmla="*/ 816505 h 818482"/>
                <a:gd name="connsiteX1" fmla="*/ 29 w 7906"/>
                <a:gd name="connsiteY1" fmla="*/ 337750 h 818482"/>
                <a:gd name="connsiteX2" fmla="*/ 594 w 7906"/>
                <a:gd name="connsiteY2" fmla="*/ 0 h 818482"/>
                <a:gd name="connsiteX3" fmla="*/ 5934 w 7906"/>
                <a:gd name="connsiteY3" fmla="*/ 0 h 818482"/>
                <a:gd name="connsiteX4" fmla="*/ 7638 w 7906"/>
                <a:gd name="connsiteY4" fmla="*/ 390473 h 818482"/>
                <a:gd name="connsiteX5" fmla="*/ 7902 w 7906"/>
                <a:gd name="connsiteY5" fmla="*/ 809736 h 818482"/>
                <a:gd name="connsiteX6" fmla="*/ 6125 w 7906"/>
                <a:gd name="connsiteY6" fmla="*/ 816678 h 818482"/>
                <a:gd name="connsiteX7" fmla="*/ 1432 w 7906"/>
                <a:gd name="connsiteY7" fmla="*/ 816505 h 81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6" h="818482">
                  <a:moveTo>
                    <a:pt x="1423" y="816505"/>
                  </a:moveTo>
                  <a:cubicBezTo>
                    <a:pt x="931" y="656923"/>
                    <a:pt x="239" y="497341"/>
                    <a:pt x="29" y="337750"/>
                  </a:cubicBezTo>
                  <a:cubicBezTo>
                    <a:pt x="-126" y="225170"/>
                    <a:pt x="375" y="112580"/>
                    <a:pt x="594" y="0"/>
                  </a:cubicBezTo>
                  <a:lnTo>
                    <a:pt x="5934" y="0"/>
                  </a:lnTo>
                  <a:cubicBezTo>
                    <a:pt x="6517" y="130155"/>
                    <a:pt x="7319" y="260309"/>
                    <a:pt x="7638" y="390473"/>
                  </a:cubicBezTo>
                  <a:cubicBezTo>
                    <a:pt x="7984" y="530231"/>
                    <a:pt x="7893" y="669979"/>
                    <a:pt x="7902" y="809736"/>
                  </a:cubicBezTo>
                  <a:cubicBezTo>
                    <a:pt x="7902" y="812050"/>
                    <a:pt x="6745" y="814364"/>
                    <a:pt x="6125" y="816678"/>
                  </a:cubicBezTo>
                  <a:cubicBezTo>
                    <a:pt x="4467" y="819138"/>
                    <a:pt x="2899" y="819084"/>
                    <a:pt x="1432" y="816505"/>
                  </a:cubicBezTo>
                  <a:close/>
                </a:path>
              </a:pathLst>
            </a:custGeom>
            <a:solidFill>
              <a:srgbClr val="5192A1"/>
            </a:solidFill>
            <a:ln w="0" cap="flat">
              <a:noFill/>
              <a:prstDash val="solid"/>
              <a:miter/>
            </a:ln>
          </p:spPr>
          <p:txBody>
            <a:bodyPr rtlCol="0" anchor="ctr"/>
            <a:lstStyle/>
            <a:p>
              <a:endParaRPr lang="en-IL"/>
            </a:p>
          </p:txBody>
        </p:sp>
        <p:sp>
          <p:nvSpPr>
            <p:cNvPr id="175" name="Freeform 174">
              <a:extLst>
                <a:ext uri="{FF2B5EF4-FFF2-40B4-BE49-F238E27FC236}">
                  <a16:creationId xmlns:a16="http://schemas.microsoft.com/office/drawing/2014/main" id="{E8D79CF4-3A23-1C90-5ED9-6A56B5A68E61}"/>
                </a:ext>
              </a:extLst>
            </p:cNvPr>
            <p:cNvSpPr/>
            <p:nvPr/>
          </p:nvSpPr>
          <p:spPr>
            <a:xfrm>
              <a:off x="4027192" y="-561697"/>
              <a:ext cx="12325" cy="568297"/>
            </a:xfrm>
            <a:custGeom>
              <a:avLst/>
              <a:gdLst>
                <a:gd name="connsiteX0" fmla="*/ 16217 w 16217"/>
                <a:gd name="connsiteY0" fmla="*/ 9 h 747747"/>
                <a:gd name="connsiteX1" fmla="*/ 11452 w 16217"/>
                <a:gd name="connsiteY1" fmla="*/ 25209 h 747747"/>
                <a:gd name="connsiteX2" fmla="*/ 10659 w 16217"/>
                <a:gd name="connsiteY2" fmla="*/ 712425 h 747747"/>
                <a:gd name="connsiteX3" fmla="*/ 4381 w 16217"/>
                <a:gd name="connsiteY3" fmla="*/ 747747 h 747747"/>
                <a:gd name="connsiteX4" fmla="*/ 508 w 16217"/>
                <a:gd name="connsiteY4" fmla="*/ 722146 h 747747"/>
                <a:gd name="connsiteX5" fmla="*/ 208 w 16217"/>
                <a:gd name="connsiteY5" fmla="*/ 0 h 747747"/>
                <a:gd name="connsiteX6" fmla="*/ 16217 w 16217"/>
                <a:gd name="connsiteY6" fmla="*/ 0 h 74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7" h="747747">
                  <a:moveTo>
                    <a:pt x="16217" y="9"/>
                  </a:moveTo>
                  <a:cubicBezTo>
                    <a:pt x="14878" y="8455"/>
                    <a:pt x="17784" y="17711"/>
                    <a:pt x="11452" y="25209"/>
                  </a:cubicBezTo>
                  <a:cubicBezTo>
                    <a:pt x="10094" y="254278"/>
                    <a:pt x="11333" y="483347"/>
                    <a:pt x="10659" y="712425"/>
                  </a:cubicBezTo>
                  <a:cubicBezTo>
                    <a:pt x="10622" y="724296"/>
                    <a:pt x="15069" y="737543"/>
                    <a:pt x="4381" y="747747"/>
                  </a:cubicBezTo>
                  <a:cubicBezTo>
                    <a:pt x="-2080" y="740012"/>
                    <a:pt x="517" y="730774"/>
                    <a:pt x="508" y="722146"/>
                  </a:cubicBezTo>
                  <a:cubicBezTo>
                    <a:pt x="317" y="481434"/>
                    <a:pt x="271" y="240721"/>
                    <a:pt x="208" y="0"/>
                  </a:cubicBezTo>
                  <a:lnTo>
                    <a:pt x="16217" y="0"/>
                  </a:lnTo>
                  <a:close/>
                </a:path>
              </a:pathLst>
            </a:custGeom>
            <a:solidFill>
              <a:srgbClr val="AFD0DB"/>
            </a:solidFill>
            <a:ln w="0" cap="flat">
              <a:noFill/>
              <a:prstDash val="solid"/>
              <a:miter/>
            </a:ln>
          </p:spPr>
          <p:txBody>
            <a:bodyPr rtlCol="0" anchor="ctr"/>
            <a:lstStyle/>
            <a:p>
              <a:endParaRPr lang="en-IL"/>
            </a:p>
          </p:txBody>
        </p:sp>
        <p:sp>
          <p:nvSpPr>
            <p:cNvPr id="176" name="Freeform 175">
              <a:extLst>
                <a:ext uri="{FF2B5EF4-FFF2-40B4-BE49-F238E27FC236}">
                  <a16:creationId xmlns:a16="http://schemas.microsoft.com/office/drawing/2014/main" id="{F0082710-8286-3F4E-7323-22F785182CD2}"/>
                </a:ext>
              </a:extLst>
            </p:cNvPr>
            <p:cNvSpPr/>
            <p:nvPr/>
          </p:nvSpPr>
          <p:spPr>
            <a:xfrm>
              <a:off x="5347695" y="-1276627"/>
              <a:ext cx="8248" cy="350642"/>
            </a:xfrm>
            <a:custGeom>
              <a:avLst/>
              <a:gdLst>
                <a:gd name="connsiteX0" fmla="*/ 1431 w 10852"/>
                <a:gd name="connsiteY0" fmla="*/ 459359 h 461364"/>
                <a:gd name="connsiteX1" fmla="*/ 2861 w 10852"/>
                <a:gd name="connsiteY1" fmla="*/ 216515 h 461364"/>
                <a:gd name="connsiteX2" fmla="*/ 0 w 10852"/>
                <a:gd name="connsiteY2" fmla="*/ 0 h 461364"/>
                <a:gd name="connsiteX3" fmla="*/ 10679 w 10852"/>
                <a:gd name="connsiteY3" fmla="*/ 0 h 461364"/>
                <a:gd name="connsiteX4" fmla="*/ 10852 w 10852"/>
                <a:gd name="connsiteY4" fmla="*/ 458867 h 461364"/>
                <a:gd name="connsiteX5" fmla="*/ 1440 w 10852"/>
                <a:gd name="connsiteY5" fmla="*/ 459359 h 46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2" h="461364">
                  <a:moveTo>
                    <a:pt x="1431" y="459359"/>
                  </a:moveTo>
                  <a:cubicBezTo>
                    <a:pt x="1959" y="378411"/>
                    <a:pt x="3071" y="297463"/>
                    <a:pt x="2861" y="216515"/>
                  </a:cubicBezTo>
                  <a:cubicBezTo>
                    <a:pt x="2670" y="144340"/>
                    <a:pt x="1012" y="72175"/>
                    <a:pt x="0" y="0"/>
                  </a:cubicBezTo>
                  <a:lnTo>
                    <a:pt x="10679" y="0"/>
                  </a:lnTo>
                  <a:cubicBezTo>
                    <a:pt x="10734" y="152959"/>
                    <a:pt x="10798" y="305908"/>
                    <a:pt x="10852" y="458867"/>
                  </a:cubicBezTo>
                  <a:cubicBezTo>
                    <a:pt x="7882" y="462274"/>
                    <a:pt x="4720" y="461955"/>
                    <a:pt x="1440" y="459359"/>
                  </a:cubicBezTo>
                  <a:close/>
                </a:path>
              </a:pathLst>
            </a:custGeom>
            <a:solidFill>
              <a:srgbClr val="4295A0"/>
            </a:solidFill>
            <a:ln w="0" cap="flat">
              <a:noFill/>
              <a:prstDash val="solid"/>
              <a:miter/>
            </a:ln>
          </p:spPr>
          <p:txBody>
            <a:bodyPr rtlCol="0" anchor="ctr"/>
            <a:lstStyle/>
            <a:p>
              <a:endParaRPr lang="en-IL"/>
            </a:p>
          </p:txBody>
        </p:sp>
        <p:sp>
          <p:nvSpPr>
            <p:cNvPr id="177" name="Freeform 176">
              <a:extLst>
                <a:ext uri="{FF2B5EF4-FFF2-40B4-BE49-F238E27FC236}">
                  <a16:creationId xmlns:a16="http://schemas.microsoft.com/office/drawing/2014/main" id="{8BCD45D0-E6CA-7B2A-550B-310CDB7F99D0}"/>
                </a:ext>
              </a:extLst>
            </p:cNvPr>
            <p:cNvSpPr/>
            <p:nvPr/>
          </p:nvSpPr>
          <p:spPr>
            <a:xfrm>
              <a:off x="4925782" y="-1276620"/>
              <a:ext cx="8116" cy="358403"/>
            </a:xfrm>
            <a:custGeom>
              <a:avLst/>
              <a:gdLst>
                <a:gd name="connsiteX0" fmla="*/ 374 w 10679"/>
                <a:gd name="connsiteY0" fmla="*/ 469490 h 471575"/>
                <a:gd name="connsiteX1" fmla="*/ 0 w 10679"/>
                <a:gd name="connsiteY1" fmla="*/ 0 h 471575"/>
                <a:gd name="connsiteX2" fmla="*/ 10679 w 10679"/>
                <a:gd name="connsiteY2" fmla="*/ 0 h 471575"/>
                <a:gd name="connsiteX3" fmla="*/ 7454 w 10679"/>
                <a:gd name="connsiteY3" fmla="*/ 194439 h 471575"/>
                <a:gd name="connsiteX4" fmla="*/ 5959 w 10679"/>
                <a:gd name="connsiteY4" fmla="*/ 469918 h 471575"/>
                <a:gd name="connsiteX5" fmla="*/ 365 w 10679"/>
                <a:gd name="connsiteY5" fmla="*/ 469499 h 4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9" h="471575">
                  <a:moveTo>
                    <a:pt x="374" y="469490"/>
                  </a:moveTo>
                  <a:cubicBezTo>
                    <a:pt x="246" y="312996"/>
                    <a:pt x="128" y="156494"/>
                    <a:pt x="0" y="0"/>
                  </a:cubicBezTo>
                  <a:lnTo>
                    <a:pt x="10679" y="0"/>
                  </a:lnTo>
                  <a:cubicBezTo>
                    <a:pt x="4711" y="64731"/>
                    <a:pt x="8747" y="129626"/>
                    <a:pt x="7454" y="194439"/>
                  </a:cubicBezTo>
                  <a:cubicBezTo>
                    <a:pt x="5631" y="286257"/>
                    <a:pt x="10834" y="378110"/>
                    <a:pt x="5959" y="469918"/>
                  </a:cubicBezTo>
                  <a:cubicBezTo>
                    <a:pt x="3909" y="472314"/>
                    <a:pt x="2050" y="472059"/>
                    <a:pt x="365" y="469499"/>
                  </a:cubicBezTo>
                  <a:close/>
                </a:path>
              </a:pathLst>
            </a:custGeom>
            <a:solidFill>
              <a:srgbClr val="41768D"/>
            </a:solidFill>
            <a:ln w="0" cap="flat">
              <a:noFill/>
              <a:prstDash val="solid"/>
              <a:miter/>
            </a:ln>
          </p:spPr>
          <p:txBody>
            <a:bodyPr rtlCol="0" anchor="ctr"/>
            <a:lstStyle/>
            <a:p>
              <a:endParaRPr lang="en-IL"/>
            </a:p>
          </p:txBody>
        </p:sp>
        <p:sp>
          <p:nvSpPr>
            <p:cNvPr id="182" name="Freeform 181">
              <a:extLst>
                <a:ext uri="{FF2B5EF4-FFF2-40B4-BE49-F238E27FC236}">
                  <a16:creationId xmlns:a16="http://schemas.microsoft.com/office/drawing/2014/main" id="{96EA97B6-1D5A-82F7-A750-FC49099B1483}"/>
                </a:ext>
              </a:extLst>
            </p:cNvPr>
            <p:cNvSpPr/>
            <p:nvPr/>
          </p:nvSpPr>
          <p:spPr>
            <a:xfrm>
              <a:off x="3811462" y="863481"/>
              <a:ext cx="551074" cy="572654"/>
            </a:xfrm>
            <a:custGeom>
              <a:avLst/>
              <a:gdLst>
                <a:gd name="connsiteX0" fmla="*/ 356801 w 725085"/>
                <a:gd name="connsiteY0" fmla="*/ 683736 h 753480"/>
                <a:gd name="connsiteX1" fmla="*/ 228434 w 725085"/>
                <a:gd name="connsiteY1" fmla="*/ 749806 h 753480"/>
                <a:gd name="connsiteX2" fmla="*/ 122499 w 725085"/>
                <a:gd name="connsiteY2" fmla="*/ 725663 h 753480"/>
                <a:gd name="connsiteX3" fmla="*/ 100075 w 725085"/>
                <a:gd name="connsiteY3" fmla="*/ 662353 h 753480"/>
                <a:gd name="connsiteX4" fmla="*/ 104913 w 725085"/>
                <a:gd name="connsiteY4" fmla="*/ 543122 h 753480"/>
                <a:gd name="connsiteX5" fmla="*/ 62835 w 725085"/>
                <a:gd name="connsiteY5" fmla="*/ 457282 h 753480"/>
                <a:gd name="connsiteX6" fmla="*/ 2752 w 725085"/>
                <a:gd name="connsiteY6" fmla="*/ 358486 h 753480"/>
                <a:gd name="connsiteX7" fmla="*/ 35017 w 725085"/>
                <a:gd name="connsiteY7" fmla="*/ 286138 h 753480"/>
                <a:gd name="connsiteX8" fmla="*/ 171840 w 725085"/>
                <a:gd name="connsiteY8" fmla="*/ 246589 h 753480"/>
                <a:gd name="connsiteX9" fmla="*/ 209317 w 725085"/>
                <a:gd name="connsiteY9" fmla="*/ 218756 h 753480"/>
                <a:gd name="connsiteX10" fmla="*/ 268198 w 725085"/>
                <a:gd name="connsiteY10" fmla="*/ 115314 h 753480"/>
                <a:gd name="connsiteX11" fmla="*/ 321575 w 725085"/>
                <a:gd name="connsiteY11" fmla="*/ 68712 h 753480"/>
                <a:gd name="connsiteX12" fmla="*/ 350760 w 725085"/>
                <a:gd name="connsiteY12" fmla="*/ 17538 h 753480"/>
                <a:gd name="connsiteX13" fmla="*/ 354833 w 725085"/>
                <a:gd name="connsiteY13" fmla="*/ 0 h 753480"/>
                <a:gd name="connsiteX14" fmla="*/ 359371 w 725085"/>
                <a:gd name="connsiteY14" fmla="*/ 45143 h 753480"/>
                <a:gd name="connsiteX15" fmla="*/ 365521 w 725085"/>
                <a:gd name="connsiteY15" fmla="*/ 31076 h 753480"/>
                <a:gd name="connsiteX16" fmla="*/ 385941 w 725085"/>
                <a:gd name="connsiteY16" fmla="*/ 55201 h 753480"/>
                <a:gd name="connsiteX17" fmla="*/ 471556 w 725085"/>
                <a:gd name="connsiteY17" fmla="*/ 146937 h 753480"/>
                <a:gd name="connsiteX18" fmla="*/ 486663 w 725085"/>
                <a:gd name="connsiteY18" fmla="*/ 189265 h 753480"/>
                <a:gd name="connsiteX19" fmla="*/ 537507 w 725085"/>
                <a:gd name="connsiteY19" fmla="*/ 225097 h 753480"/>
                <a:gd name="connsiteX20" fmla="*/ 692755 w 725085"/>
                <a:gd name="connsiteY20" fmla="*/ 280608 h 753480"/>
                <a:gd name="connsiteX21" fmla="*/ 681183 w 725085"/>
                <a:gd name="connsiteY21" fmla="*/ 434578 h 753480"/>
                <a:gd name="connsiteX22" fmla="*/ 605463 w 725085"/>
                <a:gd name="connsiteY22" fmla="*/ 472159 h 753480"/>
                <a:gd name="connsiteX23" fmla="*/ 585527 w 725085"/>
                <a:gd name="connsiteY23" fmla="*/ 508857 h 753480"/>
                <a:gd name="connsiteX24" fmla="*/ 601554 w 725085"/>
                <a:gd name="connsiteY24" fmla="*/ 650382 h 753480"/>
                <a:gd name="connsiteX25" fmla="*/ 591695 w 725085"/>
                <a:gd name="connsiteY25" fmla="*/ 696755 h 753480"/>
                <a:gd name="connsiteX26" fmla="*/ 490317 w 725085"/>
                <a:gd name="connsiteY26" fmla="*/ 745187 h 753480"/>
                <a:gd name="connsiteX27" fmla="*/ 386160 w 725085"/>
                <a:gd name="connsiteY27" fmla="*/ 700290 h 753480"/>
                <a:gd name="connsiteX28" fmla="*/ 368401 w 725085"/>
                <a:gd name="connsiteY28" fmla="*/ 690478 h 753480"/>
                <a:gd name="connsiteX29" fmla="*/ 366278 w 725085"/>
                <a:gd name="connsiteY29" fmla="*/ 715741 h 753480"/>
                <a:gd name="connsiteX30" fmla="*/ 356774 w 725085"/>
                <a:gd name="connsiteY30" fmla="*/ 683754 h 75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25085" h="753480">
                  <a:moveTo>
                    <a:pt x="356801" y="683736"/>
                  </a:moveTo>
                  <a:cubicBezTo>
                    <a:pt x="316472" y="710539"/>
                    <a:pt x="278585" y="742217"/>
                    <a:pt x="228434" y="749806"/>
                  </a:cubicBezTo>
                  <a:cubicBezTo>
                    <a:pt x="190100" y="755600"/>
                    <a:pt x="152796" y="758753"/>
                    <a:pt x="122499" y="725663"/>
                  </a:cubicBezTo>
                  <a:cubicBezTo>
                    <a:pt x="105515" y="707105"/>
                    <a:pt x="99866" y="685485"/>
                    <a:pt x="100075" y="662353"/>
                  </a:cubicBezTo>
                  <a:cubicBezTo>
                    <a:pt x="100440" y="622594"/>
                    <a:pt x="94963" y="582471"/>
                    <a:pt x="104913" y="543122"/>
                  </a:cubicBezTo>
                  <a:cubicBezTo>
                    <a:pt x="115183" y="502516"/>
                    <a:pt x="81460" y="483520"/>
                    <a:pt x="62835" y="457282"/>
                  </a:cubicBezTo>
                  <a:cubicBezTo>
                    <a:pt x="40456" y="425741"/>
                    <a:pt x="12064" y="398081"/>
                    <a:pt x="2752" y="358486"/>
                  </a:cubicBezTo>
                  <a:cubicBezTo>
                    <a:pt x="-5267" y="324376"/>
                    <a:pt x="3872" y="303066"/>
                    <a:pt x="35017" y="286138"/>
                  </a:cubicBezTo>
                  <a:cubicBezTo>
                    <a:pt x="77706" y="262933"/>
                    <a:pt x="124577" y="253021"/>
                    <a:pt x="171840" y="246589"/>
                  </a:cubicBezTo>
                  <a:cubicBezTo>
                    <a:pt x="191631" y="243892"/>
                    <a:pt x="202119" y="235784"/>
                    <a:pt x="209317" y="218756"/>
                  </a:cubicBezTo>
                  <a:cubicBezTo>
                    <a:pt x="224853" y="181994"/>
                    <a:pt x="244070" y="147456"/>
                    <a:pt x="268198" y="115314"/>
                  </a:cubicBezTo>
                  <a:cubicBezTo>
                    <a:pt x="283004" y="95589"/>
                    <a:pt x="299743" y="78525"/>
                    <a:pt x="321575" y="68712"/>
                  </a:cubicBezTo>
                  <a:cubicBezTo>
                    <a:pt x="345193" y="58089"/>
                    <a:pt x="355571" y="43139"/>
                    <a:pt x="350760" y="17538"/>
                  </a:cubicBezTo>
                  <a:cubicBezTo>
                    <a:pt x="349639" y="11598"/>
                    <a:pt x="349986" y="5029"/>
                    <a:pt x="354833" y="0"/>
                  </a:cubicBezTo>
                  <a:cubicBezTo>
                    <a:pt x="365476" y="14058"/>
                    <a:pt x="356446" y="30247"/>
                    <a:pt x="359371" y="45143"/>
                  </a:cubicBezTo>
                  <a:cubicBezTo>
                    <a:pt x="358095" y="38957"/>
                    <a:pt x="357248" y="33135"/>
                    <a:pt x="365521" y="31076"/>
                  </a:cubicBezTo>
                  <a:cubicBezTo>
                    <a:pt x="366150" y="44396"/>
                    <a:pt x="369813" y="50874"/>
                    <a:pt x="385941" y="55201"/>
                  </a:cubicBezTo>
                  <a:cubicBezTo>
                    <a:pt x="432138" y="67583"/>
                    <a:pt x="453915" y="106194"/>
                    <a:pt x="471556" y="146937"/>
                  </a:cubicBezTo>
                  <a:cubicBezTo>
                    <a:pt x="477524" y="160721"/>
                    <a:pt x="485551" y="174842"/>
                    <a:pt x="486663" y="189265"/>
                  </a:cubicBezTo>
                  <a:cubicBezTo>
                    <a:pt x="489324" y="223876"/>
                    <a:pt x="509844" y="225124"/>
                    <a:pt x="537507" y="225097"/>
                  </a:cubicBezTo>
                  <a:cubicBezTo>
                    <a:pt x="595258" y="225033"/>
                    <a:pt x="649847" y="236367"/>
                    <a:pt x="692755" y="280608"/>
                  </a:cubicBezTo>
                  <a:cubicBezTo>
                    <a:pt x="739462" y="328758"/>
                    <a:pt x="735526" y="393899"/>
                    <a:pt x="681183" y="434578"/>
                  </a:cubicBezTo>
                  <a:cubicBezTo>
                    <a:pt x="658421" y="451615"/>
                    <a:pt x="633355" y="466884"/>
                    <a:pt x="605463" y="472159"/>
                  </a:cubicBezTo>
                  <a:cubicBezTo>
                    <a:pt x="579978" y="476979"/>
                    <a:pt x="577964" y="488531"/>
                    <a:pt x="585527" y="508857"/>
                  </a:cubicBezTo>
                  <a:cubicBezTo>
                    <a:pt x="602584" y="554656"/>
                    <a:pt x="602338" y="602478"/>
                    <a:pt x="601554" y="650382"/>
                  </a:cubicBezTo>
                  <a:cubicBezTo>
                    <a:pt x="601290" y="666608"/>
                    <a:pt x="597718" y="682059"/>
                    <a:pt x="591695" y="696755"/>
                  </a:cubicBezTo>
                  <a:cubicBezTo>
                    <a:pt x="573262" y="741752"/>
                    <a:pt x="540888" y="756876"/>
                    <a:pt x="490317" y="745187"/>
                  </a:cubicBezTo>
                  <a:cubicBezTo>
                    <a:pt x="452867" y="736523"/>
                    <a:pt x="417486" y="723212"/>
                    <a:pt x="386160" y="700290"/>
                  </a:cubicBezTo>
                  <a:cubicBezTo>
                    <a:pt x="381339" y="696764"/>
                    <a:pt x="375654" y="694432"/>
                    <a:pt x="368401" y="690478"/>
                  </a:cubicBezTo>
                  <a:cubicBezTo>
                    <a:pt x="367562" y="700436"/>
                    <a:pt x="366915" y="708089"/>
                    <a:pt x="366278" y="715741"/>
                  </a:cubicBezTo>
                  <a:cubicBezTo>
                    <a:pt x="350232" y="708899"/>
                    <a:pt x="363717" y="693293"/>
                    <a:pt x="356774" y="683754"/>
                  </a:cubicBezTo>
                  <a:close/>
                </a:path>
              </a:pathLst>
            </a:custGeom>
            <a:solidFill>
              <a:srgbClr val="D3E3E8"/>
            </a:solidFill>
            <a:ln w="0" cap="flat">
              <a:noFill/>
              <a:prstDash val="solid"/>
              <a:miter/>
            </a:ln>
          </p:spPr>
          <p:txBody>
            <a:bodyPr rtlCol="0" anchor="ctr"/>
            <a:lstStyle/>
            <a:p>
              <a:endParaRPr lang="en-IL"/>
            </a:p>
          </p:txBody>
        </p:sp>
        <p:sp>
          <p:nvSpPr>
            <p:cNvPr id="196" name="Freeform 195">
              <a:extLst>
                <a:ext uri="{FF2B5EF4-FFF2-40B4-BE49-F238E27FC236}">
                  <a16:creationId xmlns:a16="http://schemas.microsoft.com/office/drawing/2014/main" id="{6A9E9225-5AE9-C4FB-26C3-124C8239DB95}"/>
                </a:ext>
              </a:extLst>
            </p:cNvPr>
            <p:cNvSpPr/>
            <p:nvPr/>
          </p:nvSpPr>
          <p:spPr>
            <a:xfrm>
              <a:off x="3914678" y="504635"/>
              <a:ext cx="233591" cy="232528"/>
            </a:xfrm>
            <a:custGeom>
              <a:avLst/>
              <a:gdLst>
                <a:gd name="connsiteX0" fmla="*/ 244872 w 307351"/>
                <a:gd name="connsiteY0" fmla="*/ 305954 h 305953"/>
                <a:gd name="connsiteX1" fmla="*/ 169052 w 307351"/>
                <a:gd name="connsiteY1" fmla="*/ 262223 h 305953"/>
                <a:gd name="connsiteX2" fmla="*/ 135329 w 307351"/>
                <a:gd name="connsiteY2" fmla="*/ 261785 h 305953"/>
                <a:gd name="connsiteX3" fmla="*/ 55300 w 307351"/>
                <a:gd name="connsiteY3" fmla="*/ 305535 h 305953"/>
                <a:gd name="connsiteX4" fmla="*/ 65387 w 307351"/>
                <a:gd name="connsiteY4" fmla="*/ 214328 h 305953"/>
                <a:gd name="connsiteX5" fmla="*/ 54143 w 307351"/>
                <a:gd name="connsiteY5" fmla="*/ 181721 h 305953"/>
                <a:gd name="connsiteX6" fmla="*/ 0 w 307351"/>
                <a:gd name="connsiteY6" fmla="*/ 121627 h 305953"/>
                <a:gd name="connsiteX7" fmla="*/ 69660 w 307351"/>
                <a:gd name="connsiteY7" fmla="*/ 107633 h 305953"/>
                <a:gd name="connsiteX8" fmla="*/ 110645 w 307351"/>
                <a:gd name="connsiteY8" fmla="*/ 75883 h 305953"/>
                <a:gd name="connsiteX9" fmla="*/ 148687 w 307351"/>
                <a:gd name="connsiteY9" fmla="*/ 0 h 305953"/>
                <a:gd name="connsiteX10" fmla="*/ 191139 w 307351"/>
                <a:gd name="connsiteY10" fmla="*/ 78616 h 305953"/>
                <a:gd name="connsiteX11" fmla="*/ 226447 w 307351"/>
                <a:gd name="connsiteY11" fmla="*/ 105538 h 305953"/>
                <a:gd name="connsiteX12" fmla="*/ 307352 w 307351"/>
                <a:gd name="connsiteY12" fmla="*/ 123313 h 305953"/>
                <a:gd name="connsiteX13" fmla="*/ 250658 w 307351"/>
                <a:gd name="connsiteY13" fmla="*/ 178286 h 305953"/>
                <a:gd name="connsiteX14" fmla="*/ 235186 w 307351"/>
                <a:gd name="connsiteY14" fmla="*/ 219858 h 305953"/>
                <a:gd name="connsiteX15" fmla="*/ 244881 w 307351"/>
                <a:gd name="connsiteY15" fmla="*/ 305945 h 30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351" h="305953">
                  <a:moveTo>
                    <a:pt x="244872" y="305954"/>
                  </a:moveTo>
                  <a:cubicBezTo>
                    <a:pt x="217901" y="290575"/>
                    <a:pt x="192797" y="277465"/>
                    <a:pt x="169052" y="262223"/>
                  </a:cubicBezTo>
                  <a:cubicBezTo>
                    <a:pt x="156769" y="254342"/>
                    <a:pt x="147612" y="254506"/>
                    <a:pt x="135329" y="261785"/>
                  </a:cubicBezTo>
                  <a:cubicBezTo>
                    <a:pt x="109506" y="277082"/>
                    <a:pt x="82690" y="290702"/>
                    <a:pt x="55300" y="305535"/>
                  </a:cubicBezTo>
                  <a:cubicBezTo>
                    <a:pt x="58580" y="274066"/>
                    <a:pt x="60384" y="243919"/>
                    <a:pt x="65387" y="214328"/>
                  </a:cubicBezTo>
                  <a:cubicBezTo>
                    <a:pt x="67829" y="199860"/>
                    <a:pt x="63446" y="191351"/>
                    <a:pt x="54143" y="181721"/>
                  </a:cubicBezTo>
                  <a:cubicBezTo>
                    <a:pt x="35682" y="162589"/>
                    <a:pt x="18451" y="142263"/>
                    <a:pt x="0" y="121627"/>
                  </a:cubicBezTo>
                  <a:cubicBezTo>
                    <a:pt x="20939" y="117318"/>
                    <a:pt x="45113" y="111214"/>
                    <a:pt x="69660" y="107633"/>
                  </a:cubicBezTo>
                  <a:cubicBezTo>
                    <a:pt x="90107" y="104645"/>
                    <a:pt x="102490" y="95042"/>
                    <a:pt x="110645" y="75883"/>
                  </a:cubicBezTo>
                  <a:cubicBezTo>
                    <a:pt x="121023" y="51512"/>
                    <a:pt x="134281" y="28371"/>
                    <a:pt x="148687" y="0"/>
                  </a:cubicBezTo>
                  <a:cubicBezTo>
                    <a:pt x="164113" y="28325"/>
                    <a:pt x="178547" y="53015"/>
                    <a:pt x="191139" y="78616"/>
                  </a:cubicBezTo>
                  <a:cubicBezTo>
                    <a:pt x="198775" y="94140"/>
                    <a:pt x="207540" y="103315"/>
                    <a:pt x="226447" y="105538"/>
                  </a:cubicBezTo>
                  <a:cubicBezTo>
                    <a:pt x="252352" y="108581"/>
                    <a:pt x="277674" y="116534"/>
                    <a:pt x="307352" y="123313"/>
                  </a:cubicBezTo>
                  <a:cubicBezTo>
                    <a:pt x="287069" y="143228"/>
                    <a:pt x="269956" y="162069"/>
                    <a:pt x="250658" y="178286"/>
                  </a:cubicBezTo>
                  <a:cubicBezTo>
                    <a:pt x="236707" y="190012"/>
                    <a:pt x="232817" y="202721"/>
                    <a:pt x="235186" y="219858"/>
                  </a:cubicBezTo>
                  <a:cubicBezTo>
                    <a:pt x="238940" y="247072"/>
                    <a:pt x="241409" y="274458"/>
                    <a:pt x="244881" y="305945"/>
                  </a:cubicBezTo>
                  <a:close/>
                </a:path>
              </a:pathLst>
            </a:custGeom>
            <a:solidFill>
              <a:srgbClr val="013F5D"/>
            </a:solidFill>
            <a:ln w="0" cap="flat">
              <a:noFill/>
              <a:prstDash val="solid"/>
              <a:miter/>
            </a:ln>
          </p:spPr>
          <p:txBody>
            <a:bodyPr rtlCol="0" anchor="ctr"/>
            <a:lstStyle/>
            <a:p>
              <a:pPr marL="0" algn="l" defTabSz="914400" rtl="0" eaLnBrk="1" latinLnBrk="0" hangingPunct="1"/>
              <a:endParaRPr lang="en-IL"/>
            </a:p>
          </p:txBody>
        </p:sp>
        <p:sp>
          <p:nvSpPr>
            <p:cNvPr id="202" name="Freeform 201">
              <a:extLst>
                <a:ext uri="{FF2B5EF4-FFF2-40B4-BE49-F238E27FC236}">
                  <a16:creationId xmlns:a16="http://schemas.microsoft.com/office/drawing/2014/main" id="{DBA2EE3B-B824-1EEE-5400-D20E0666F1AF}"/>
                </a:ext>
              </a:extLst>
            </p:cNvPr>
            <p:cNvSpPr/>
            <p:nvPr/>
          </p:nvSpPr>
          <p:spPr>
            <a:xfrm>
              <a:off x="4375781" y="1222034"/>
              <a:ext cx="203280" cy="187313"/>
            </a:xfrm>
            <a:custGeom>
              <a:avLst/>
              <a:gdLst>
                <a:gd name="connsiteX0" fmla="*/ 212661 w 267469"/>
                <a:gd name="connsiteY0" fmla="*/ 246461 h 246461"/>
                <a:gd name="connsiteX1" fmla="*/ 170291 w 267469"/>
                <a:gd name="connsiteY1" fmla="*/ 222691 h 246461"/>
                <a:gd name="connsiteX2" fmla="*/ 94053 w 267469"/>
                <a:gd name="connsiteY2" fmla="*/ 223238 h 246461"/>
                <a:gd name="connsiteX3" fmla="*/ 54771 w 267469"/>
                <a:gd name="connsiteY3" fmla="*/ 245003 h 246461"/>
                <a:gd name="connsiteX4" fmla="*/ 59947 w 267469"/>
                <a:gd name="connsiteY4" fmla="*/ 198393 h 246461"/>
                <a:gd name="connsiteX5" fmla="*/ 29377 w 267469"/>
                <a:gd name="connsiteY5" fmla="*/ 122620 h 246461"/>
                <a:gd name="connsiteX6" fmla="*/ 0 w 267469"/>
                <a:gd name="connsiteY6" fmla="*/ 96910 h 246461"/>
                <a:gd name="connsiteX7" fmla="*/ 128377 w 267469"/>
                <a:gd name="connsiteY7" fmla="*/ 0 h 246461"/>
                <a:gd name="connsiteX8" fmla="*/ 163877 w 267469"/>
                <a:gd name="connsiteY8" fmla="*/ 59192 h 246461"/>
                <a:gd name="connsiteX9" fmla="*/ 200980 w 267469"/>
                <a:gd name="connsiteY9" fmla="*/ 87581 h 246461"/>
                <a:gd name="connsiteX10" fmla="*/ 267469 w 267469"/>
                <a:gd name="connsiteY10" fmla="*/ 102312 h 246461"/>
                <a:gd name="connsiteX11" fmla="*/ 212680 w 267469"/>
                <a:gd name="connsiteY11" fmla="*/ 246452 h 2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69" h="246461">
                  <a:moveTo>
                    <a:pt x="212661" y="246461"/>
                  </a:moveTo>
                  <a:cubicBezTo>
                    <a:pt x="193098" y="235702"/>
                    <a:pt x="180178" y="231010"/>
                    <a:pt x="170291" y="222691"/>
                  </a:cubicBezTo>
                  <a:cubicBezTo>
                    <a:pt x="144095" y="200653"/>
                    <a:pt x="119720" y="205053"/>
                    <a:pt x="94053" y="223238"/>
                  </a:cubicBezTo>
                  <a:cubicBezTo>
                    <a:pt x="82690" y="231292"/>
                    <a:pt x="69596" y="236904"/>
                    <a:pt x="54771" y="245003"/>
                  </a:cubicBezTo>
                  <a:cubicBezTo>
                    <a:pt x="56557" y="227429"/>
                    <a:pt x="55919" y="212232"/>
                    <a:pt x="59947" y="198393"/>
                  </a:cubicBezTo>
                  <a:cubicBezTo>
                    <a:pt x="69842" y="164338"/>
                    <a:pt x="57359" y="140933"/>
                    <a:pt x="29377" y="122620"/>
                  </a:cubicBezTo>
                  <a:cubicBezTo>
                    <a:pt x="21431" y="117418"/>
                    <a:pt x="14880" y="110075"/>
                    <a:pt x="0" y="96910"/>
                  </a:cubicBezTo>
                  <a:cubicBezTo>
                    <a:pt x="74125" y="100117"/>
                    <a:pt x="113853" y="66936"/>
                    <a:pt x="128377" y="0"/>
                  </a:cubicBezTo>
                  <a:cubicBezTo>
                    <a:pt x="147667" y="20462"/>
                    <a:pt x="155904" y="40305"/>
                    <a:pt x="163877" y="59192"/>
                  </a:cubicBezTo>
                  <a:cubicBezTo>
                    <a:pt x="171503" y="77258"/>
                    <a:pt x="183449" y="84365"/>
                    <a:pt x="200980" y="87581"/>
                  </a:cubicBezTo>
                  <a:cubicBezTo>
                    <a:pt x="219668" y="91006"/>
                    <a:pt x="238120" y="95735"/>
                    <a:pt x="267469" y="102312"/>
                  </a:cubicBezTo>
                  <a:cubicBezTo>
                    <a:pt x="199422" y="134227"/>
                    <a:pt x="192032" y="183570"/>
                    <a:pt x="212680" y="246452"/>
                  </a:cubicBezTo>
                  <a:close/>
                </a:path>
              </a:pathLst>
            </a:custGeom>
            <a:solidFill>
              <a:srgbClr val="013E5D"/>
            </a:solidFill>
            <a:ln w="0" cap="flat">
              <a:noFill/>
              <a:prstDash val="solid"/>
              <a:miter/>
            </a:ln>
          </p:spPr>
          <p:txBody>
            <a:bodyPr rtlCol="0" anchor="ctr"/>
            <a:lstStyle/>
            <a:p>
              <a:endParaRPr lang="en-IL"/>
            </a:p>
          </p:txBody>
        </p:sp>
        <p:sp>
          <p:nvSpPr>
            <p:cNvPr id="214" name="Freeform 213">
              <a:extLst>
                <a:ext uri="{FF2B5EF4-FFF2-40B4-BE49-F238E27FC236}">
                  <a16:creationId xmlns:a16="http://schemas.microsoft.com/office/drawing/2014/main" id="{FBA99F5E-90B6-C82B-6576-80FD7E425E07}"/>
                </a:ext>
              </a:extLst>
            </p:cNvPr>
            <p:cNvSpPr/>
            <p:nvPr/>
          </p:nvSpPr>
          <p:spPr>
            <a:xfrm>
              <a:off x="5317617" y="768501"/>
              <a:ext cx="146379" cy="146488"/>
            </a:xfrm>
            <a:custGeom>
              <a:avLst/>
              <a:gdLst>
                <a:gd name="connsiteX0" fmla="*/ 192601 w 192601"/>
                <a:gd name="connsiteY0" fmla="*/ 71137 h 192744"/>
                <a:gd name="connsiteX1" fmla="*/ 151297 w 192601"/>
                <a:gd name="connsiteY1" fmla="*/ 127595 h 192744"/>
                <a:gd name="connsiteX2" fmla="*/ 150960 w 192601"/>
                <a:gd name="connsiteY2" fmla="*/ 192144 h 192744"/>
                <a:gd name="connsiteX3" fmla="*/ 139306 w 192601"/>
                <a:gd name="connsiteY3" fmla="*/ 186395 h 192744"/>
                <a:gd name="connsiteX4" fmla="*/ 56179 w 192601"/>
                <a:gd name="connsiteY4" fmla="*/ 183225 h 192744"/>
                <a:gd name="connsiteX5" fmla="*/ 37044 w 192601"/>
                <a:gd name="connsiteY5" fmla="*/ 186532 h 192744"/>
                <a:gd name="connsiteX6" fmla="*/ 37399 w 192601"/>
                <a:gd name="connsiteY6" fmla="*/ 169030 h 192744"/>
                <a:gd name="connsiteX7" fmla="*/ 10884 w 192601"/>
                <a:gd name="connsiteY7" fmla="*/ 93184 h 192744"/>
                <a:gd name="connsiteX8" fmla="*/ 186 w 192601"/>
                <a:gd name="connsiteY8" fmla="*/ 75911 h 192744"/>
                <a:gd name="connsiteX9" fmla="*/ 17390 w 192601"/>
                <a:gd name="connsiteY9" fmla="*/ 66955 h 192744"/>
                <a:gd name="connsiteX10" fmla="*/ 86549 w 192601"/>
                <a:gd name="connsiteY10" fmla="*/ 12236 h 192744"/>
                <a:gd name="connsiteX11" fmla="*/ 102312 w 192601"/>
                <a:gd name="connsiteY11" fmla="*/ 8364 h 192744"/>
                <a:gd name="connsiteX12" fmla="*/ 192583 w 192601"/>
                <a:gd name="connsiteY12" fmla="*/ 71137 h 1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601" h="192744">
                  <a:moveTo>
                    <a:pt x="192601" y="71137"/>
                  </a:moveTo>
                  <a:cubicBezTo>
                    <a:pt x="180810" y="96054"/>
                    <a:pt x="153202" y="102905"/>
                    <a:pt x="151297" y="127595"/>
                  </a:cubicBezTo>
                  <a:cubicBezTo>
                    <a:pt x="149685" y="148568"/>
                    <a:pt x="150960" y="169759"/>
                    <a:pt x="150960" y="192144"/>
                  </a:cubicBezTo>
                  <a:cubicBezTo>
                    <a:pt x="146823" y="194522"/>
                    <a:pt x="143224" y="189256"/>
                    <a:pt x="139306" y="186395"/>
                  </a:cubicBezTo>
                  <a:cubicBezTo>
                    <a:pt x="112262" y="166680"/>
                    <a:pt x="85191" y="158845"/>
                    <a:pt x="56179" y="183225"/>
                  </a:cubicBezTo>
                  <a:cubicBezTo>
                    <a:pt x="51486" y="187170"/>
                    <a:pt x="43923" y="192900"/>
                    <a:pt x="37044" y="186532"/>
                  </a:cubicBezTo>
                  <a:cubicBezTo>
                    <a:pt x="31513" y="181403"/>
                    <a:pt x="36597" y="174961"/>
                    <a:pt x="37399" y="169030"/>
                  </a:cubicBezTo>
                  <a:cubicBezTo>
                    <a:pt x="41418" y="139348"/>
                    <a:pt x="44461" y="110121"/>
                    <a:pt x="10884" y="93184"/>
                  </a:cubicBezTo>
                  <a:cubicBezTo>
                    <a:pt x="4788" y="90105"/>
                    <a:pt x="-1135" y="83099"/>
                    <a:pt x="186" y="75911"/>
                  </a:cubicBezTo>
                  <a:cubicBezTo>
                    <a:pt x="1653" y="67911"/>
                    <a:pt x="10683" y="67091"/>
                    <a:pt x="17390" y="66955"/>
                  </a:cubicBezTo>
                  <a:cubicBezTo>
                    <a:pt x="54502" y="66217"/>
                    <a:pt x="75715" y="45955"/>
                    <a:pt x="86549" y="12236"/>
                  </a:cubicBezTo>
                  <a:cubicBezTo>
                    <a:pt x="89738" y="2296"/>
                    <a:pt x="96972" y="-7488"/>
                    <a:pt x="102312" y="8364"/>
                  </a:cubicBezTo>
                  <a:cubicBezTo>
                    <a:pt x="116745" y="51211"/>
                    <a:pt x="147571" y="69242"/>
                    <a:pt x="192583" y="71137"/>
                  </a:cubicBezTo>
                  <a:close/>
                </a:path>
              </a:pathLst>
            </a:custGeom>
            <a:solidFill>
              <a:srgbClr val="ACD4D4"/>
            </a:solidFill>
            <a:ln w="0" cap="flat">
              <a:noFill/>
              <a:prstDash val="solid"/>
              <a:miter/>
            </a:ln>
          </p:spPr>
          <p:txBody>
            <a:bodyPr rtlCol="0" anchor="ctr"/>
            <a:lstStyle/>
            <a:p>
              <a:endParaRPr lang="en-IL"/>
            </a:p>
          </p:txBody>
        </p:sp>
        <p:sp>
          <p:nvSpPr>
            <p:cNvPr id="215" name="Freeform 214">
              <a:extLst>
                <a:ext uri="{FF2B5EF4-FFF2-40B4-BE49-F238E27FC236}">
                  <a16:creationId xmlns:a16="http://schemas.microsoft.com/office/drawing/2014/main" id="{B0497D7C-4D0B-7022-B1BC-2F849821E778}"/>
                </a:ext>
              </a:extLst>
            </p:cNvPr>
            <p:cNvSpPr/>
            <p:nvPr/>
          </p:nvSpPr>
          <p:spPr>
            <a:xfrm>
              <a:off x="4925213" y="-919809"/>
              <a:ext cx="9149" cy="1424444"/>
            </a:xfrm>
            <a:custGeom>
              <a:avLst/>
              <a:gdLst>
                <a:gd name="connsiteX0" fmla="*/ 1122 w 12038"/>
                <a:gd name="connsiteY0" fmla="*/ 9 h 1874237"/>
                <a:gd name="connsiteX1" fmla="*/ 6708 w 12038"/>
                <a:gd name="connsiteY1" fmla="*/ 428 h 1874237"/>
                <a:gd name="connsiteX2" fmla="*/ 9405 w 12038"/>
                <a:gd name="connsiteY2" fmla="*/ 112389 h 1874237"/>
                <a:gd name="connsiteX3" fmla="*/ 11018 w 12038"/>
                <a:gd name="connsiteY3" fmla="*/ 578681 h 1874237"/>
                <a:gd name="connsiteX4" fmla="*/ 10280 w 12038"/>
                <a:gd name="connsiteY4" fmla="*/ 1215151 h 1874237"/>
                <a:gd name="connsiteX5" fmla="*/ 10189 w 12038"/>
                <a:gd name="connsiteY5" fmla="*/ 1705212 h 1874237"/>
                <a:gd name="connsiteX6" fmla="*/ 12038 w 12038"/>
                <a:gd name="connsiteY6" fmla="*/ 1872784 h 1874237"/>
                <a:gd name="connsiteX7" fmla="*/ 384 w 12038"/>
                <a:gd name="connsiteY7" fmla="*/ 1867801 h 1874237"/>
                <a:gd name="connsiteX8" fmla="*/ 11 w 12038"/>
                <a:gd name="connsiteY8" fmla="*/ 824632 h 1874237"/>
                <a:gd name="connsiteX9" fmla="*/ 166 w 12038"/>
                <a:gd name="connsiteY9" fmla="*/ 29245 h 1874237"/>
                <a:gd name="connsiteX10" fmla="*/ 1122 w 12038"/>
                <a:gd name="connsiteY10" fmla="*/ 0 h 187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38" h="1874237">
                  <a:moveTo>
                    <a:pt x="1122" y="9"/>
                  </a:moveTo>
                  <a:cubicBezTo>
                    <a:pt x="2981" y="146"/>
                    <a:pt x="4849" y="292"/>
                    <a:pt x="6708" y="428"/>
                  </a:cubicBezTo>
                  <a:cubicBezTo>
                    <a:pt x="14881" y="37563"/>
                    <a:pt x="9177" y="75081"/>
                    <a:pt x="9405" y="112389"/>
                  </a:cubicBezTo>
                  <a:cubicBezTo>
                    <a:pt x="10343" y="267817"/>
                    <a:pt x="10963" y="423253"/>
                    <a:pt x="11018" y="578681"/>
                  </a:cubicBezTo>
                  <a:cubicBezTo>
                    <a:pt x="11100" y="790841"/>
                    <a:pt x="10589" y="1002991"/>
                    <a:pt x="10280" y="1215151"/>
                  </a:cubicBezTo>
                  <a:cubicBezTo>
                    <a:pt x="10043" y="1378505"/>
                    <a:pt x="8394" y="1541877"/>
                    <a:pt x="10189" y="1705212"/>
                  </a:cubicBezTo>
                  <a:cubicBezTo>
                    <a:pt x="10799" y="1761052"/>
                    <a:pt x="10790" y="1816936"/>
                    <a:pt x="12038" y="1872784"/>
                  </a:cubicBezTo>
                  <a:cubicBezTo>
                    <a:pt x="5933" y="1876310"/>
                    <a:pt x="2781" y="1872939"/>
                    <a:pt x="384" y="1867801"/>
                  </a:cubicBezTo>
                  <a:cubicBezTo>
                    <a:pt x="257" y="1520075"/>
                    <a:pt x="74" y="1172358"/>
                    <a:pt x="11" y="824632"/>
                  </a:cubicBezTo>
                  <a:cubicBezTo>
                    <a:pt x="-35" y="559503"/>
                    <a:pt x="74" y="294374"/>
                    <a:pt x="166" y="29245"/>
                  </a:cubicBezTo>
                  <a:cubicBezTo>
                    <a:pt x="166" y="19497"/>
                    <a:pt x="785" y="9748"/>
                    <a:pt x="1122" y="0"/>
                  </a:cubicBezTo>
                  <a:close/>
                </a:path>
              </a:pathLst>
            </a:custGeom>
            <a:solidFill>
              <a:srgbClr val="759FAF"/>
            </a:solidFill>
            <a:ln w="0" cap="flat">
              <a:noFill/>
              <a:prstDash val="solid"/>
              <a:miter/>
            </a:ln>
          </p:spPr>
          <p:txBody>
            <a:bodyPr rtlCol="0" anchor="ctr"/>
            <a:lstStyle/>
            <a:p>
              <a:endParaRPr lang="en-IL"/>
            </a:p>
          </p:txBody>
        </p:sp>
        <p:sp>
          <p:nvSpPr>
            <p:cNvPr id="221" name="Freeform 220">
              <a:extLst>
                <a:ext uri="{FF2B5EF4-FFF2-40B4-BE49-F238E27FC236}">
                  <a16:creationId xmlns:a16="http://schemas.microsoft.com/office/drawing/2014/main" id="{BC77DF21-C30A-4C47-C699-61908D02DEE8}"/>
                </a:ext>
              </a:extLst>
            </p:cNvPr>
            <p:cNvSpPr/>
            <p:nvPr/>
          </p:nvSpPr>
          <p:spPr>
            <a:xfrm>
              <a:off x="4480234" y="-444814"/>
              <a:ext cx="122622" cy="123336"/>
            </a:xfrm>
            <a:custGeom>
              <a:avLst/>
              <a:gdLst>
                <a:gd name="connsiteX0" fmla="*/ 136345 w 161342"/>
                <a:gd name="connsiteY0" fmla="*/ 162281 h 162281"/>
                <a:gd name="connsiteX1" fmla="*/ 117393 w 161342"/>
                <a:gd name="connsiteY1" fmla="*/ 152597 h 162281"/>
                <a:gd name="connsiteX2" fmla="*/ 50120 w 161342"/>
                <a:gd name="connsiteY2" fmla="*/ 150018 h 162281"/>
                <a:gd name="connsiteX3" fmla="*/ 31505 w 161342"/>
                <a:gd name="connsiteY3" fmla="*/ 154328 h 162281"/>
                <a:gd name="connsiteX4" fmla="*/ 29828 w 161342"/>
                <a:gd name="connsiteY4" fmla="*/ 136635 h 162281"/>
                <a:gd name="connsiteX5" fmla="*/ 9408 w 161342"/>
                <a:gd name="connsiteY5" fmla="*/ 71794 h 162281"/>
                <a:gd name="connsiteX6" fmla="*/ 652 w 161342"/>
                <a:gd name="connsiteY6" fmla="*/ 57090 h 162281"/>
                <a:gd name="connsiteX7" fmla="*/ 16935 w 161342"/>
                <a:gd name="connsiteY7" fmla="*/ 50776 h 162281"/>
                <a:gd name="connsiteX8" fmla="*/ 70859 w 161342"/>
                <a:gd name="connsiteY8" fmla="*/ 12220 h 162281"/>
                <a:gd name="connsiteX9" fmla="*/ 90713 w 161342"/>
                <a:gd name="connsiteY9" fmla="*/ 10935 h 162281"/>
                <a:gd name="connsiteX10" fmla="*/ 148628 w 161342"/>
                <a:gd name="connsiteY10" fmla="*/ 51642 h 162281"/>
                <a:gd name="connsiteX11" fmla="*/ 155854 w 161342"/>
                <a:gd name="connsiteY11" fmla="*/ 69161 h 162281"/>
                <a:gd name="connsiteX12" fmla="*/ 136345 w 161342"/>
                <a:gd name="connsiteY12" fmla="*/ 162281 h 1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342" h="162281">
                  <a:moveTo>
                    <a:pt x="136345" y="162281"/>
                  </a:moveTo>
                  <a:cubicBezTo>
                    <a:pt x="126541" y="157361"/>
                    <a:pt x="121338" y="155767"/>
                    <a:pt x="117393" y="152597"/>
                  </a:cubicBezTo>
                  <a:cubicBezTo>
                    <a:pt x="95479" y="134958"/>
                    <a:pt x="73419" y="132007"/>
                    <a:pt x="50120" y="150018"/>
                  </a:cubicBezTo>
                  <a:cubicBezTo>
                    <a:pt x="44817" y="154118"/>
                    <a:pt x="38512" y="160614"/>
                    <a:pt x="31505" y="154328"/>
                  </a:cubicBezTo>
                  <a:cubicBezTo>
                    <a:pt x="26602" y="149927"/>
                    <a:pt x="27678" y="142220"/>
                    <a:pt x="29828" y="136635"/>
                  </a:cubicBezTo>
                  <a:cubicBezTo>
                    <a:pt x="40316" y="109357"/>
                    <a:pt x="31787" y="88713"/>
                    <a:pt x="9408" y="71794"/>
                  </a:cubicBezTo>
                  <a:cubicBezTo>
                    <a:pt x="4916" y="68396"/>
                    <a:pt x="-2191" y="64287"/>
                    <a:pt x="652" y="57090"/>
                  </a:cubicBezTo>
                  <a:cubicBezTo>
                    <a:pt x="3294" y="50402"/>
                    <a:pt x="10684" y="50931"/>
                    <a:pt x="16935" y="50776"/>
                  </a:cubicBezTo>
                  <a:cubicBezTo>
                    <a:pt x="43642" y="50138"/>
                    <a:pt x="62667" y="38586"/>
                    <a:pt x="70859" y="12220"/>
                  </a:cubicBezTo>
                  <a:cubicBezTo>
                    <a:pt x="76581" y="-6193"/>
                    <a:pt x="86458" y="-1428"/>
                    <a:pt x="90713" y="10935"/>
                  </a:cubicBezTo>
                  <a:cubicBezTo>
                    <a:pt x="100545" y="39515"/>
                    <a:pt x="120864" y="49428"/>
                    <a:pt x="148628" y="51642"/>
                  </a:cubicBezTo>
                  <a:cubicBezTo>
                    <a:pt x="158751" y="52452"/>
                    <a:pt x="167353" y="60880"/>
                    <a:pt x="155854" y="69161"/>
                  </a:cubicBezTo>
                  <a:cubicBezTo>
                    <a:pt x="122997" y="92813"/>
                    <a:pt x="126732" y="124235"/>
                    <a:pt x="136345" y="162281"/>
                  </a:cubicBezTo>
                  <a:close/>
                </a:path>
              </a:pathLst>
            </a:custGeom>
            <a:solidFill>
              <a:srgbClr val="AED3D5"/>
            </a:solidFill>
            <a:ln w="0" cap="flat">
              <a:noFill/>
              <a:prstDash val="solid"/>
              <a:miter/>
            </a:ln>
          </p:spPr>
          <p:txBody>
            <a:bodyPr rtlCol="0" anchor="ctr"/>
            <a:lstStyle/>
            <a:p>
              <a:endParaRPr lang="en-IL"/>
            </a:p>
          </p:txBody>
        </p:sp>
        <p:sp>
          <p:nvSpPr>
            <p:cNvPr id="222" name="Freeform 221">
              <a:extLst>
                <a:ext uri="{FF2B5EF4-FFF2-40B4-BE49-F238E27FC236}">
                  <a16:creationId xmlns:a16="http://schemas.microsoft.com/office/drawing/2014/main" id="{0FD33F0B-5B0C-C8E3-646C-FA3DF116AC82}"/>
                </a:ext>
              </a:extLst>
            </p:cNvPr>
            <p:cNvSpPr/>
            <p:nvPr/>
          </p:nvSpPr>
          <p:spPr>
            <a:xfrm>
              <a:off x="5052355" y="26530"/>
              <a:ext cx="122402" cy="119308"/>
            </a:xfrm>
            <a:custGeom>
              <a:avLst/>
              <a:gdLst>
                <a:gd name="connsiteX0" fmla="*/ 27814 w 161052"/>
                <a:gd name="connsiteY0" fmla="*/ 156292 h 156982"/>
                <a:gd name="connsiteX1" fmla="*/ 31049 w 161052"/>
                <a:gd name="connsiteY1" fmla="*/ 131247 h 156982"/>
                <a:gd name="connsiteX2" fmla="*/ 10046 w 161052"/>
                <a:gd name="connsiteY2" fmla="*/ 71207 h 156982"/>
                <a:gd name="connsiteX3" fmla="*/ 15294 w 161052"/>
                <a:gd name="connsiteY3" fmla="*/ 51364 h 156982"/>
                <a:gd name="connsiteX4" fmla="*/ 70740 w 161052"/>
                <a:gd name="connsiteY4" fmla="*/ 9820 h 156982"/>
                <a:gd name="connsiteX5" fmla="*/ 88627 w 161052"/>
                <a:gd name="connsiteY5" fmla="*/ 8399 h 156982"/>
                <a:gd name="connsiteX6" fmla="*/ 146286 w 161052"/>
                <a:gd name="connsiteY6" fmla="*/ 50708 h 156982"/>
                <a:gd name="connsiteX7" fmla="*/ 151799 w 161052"/>
                <a:gd name="connsiteY7" fmla="*/ 71754 h 156982"/>
                <a:gd name="connsiteX8" fmla="*/ 131188 w 161052"/>
                <a:gd name="connsiteY8" fmla="*/ 136576 h 156982"/>
                <a:gd name="connsiteX9" fmla="*/ 119242 w 161052"/>
                <a:gd name="connsiteY9" fmla="*/ 152729 h 156982"/>
                <a:gd name="connsiteX10" fmla="*/ 35341 w 161052"/>
                <a:gd name="connsiteY10" fmla="*/ 156182 h 156982"/>
                <a:gd name="connsiteX11" fmla="*/ 27805 w 161052"/>
                <a:gd name="connsiteY11" fmla="*/ 156283 h 15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052" h="156982">
                  <a:moveTo>
                    <a:pt x="27814" y="156292"/>
                  </a:moveTo>
                  <a:cubicBezTo>
                    <a:pt x="28990" y="146689"/>
                    <a:pt x="29035" y="138699"/>
                    <a:pt x="31049" y="131247"/>
                  </a:cubicBezTo>
                  <a:cubicBezTo>
                    <a:pt x="37837" y="106210"/>
                    <a:pt x="30839" y="86941"/>
                    <a:pt x="10046" y="71207"/>
                  </a:cubicBezTo>
                  <a:cubicBezTo>
                    <a:pt x="-1016" y="62835"/>
                    <a:pt x="-7421" y="53104"/>
                    <a:pt x="15294" y="51364"/>
                  </a:cubicBezTo>
                  <a:cubicBezTo>
                    <a:pt x="42193" y="49305"/>
                    <a:pt x="61601" y="36733"/>
                    <a:pt x="70740" y="9820"/>
                  </a:cubicBezTo>
                  <a:cubicBezTo>
                    <a:pt x="74613" y="-1596"/>
                    <a:pt x="84453" y="-4302"/>
                    <a:pt x="88627" y="8399"/>
                  </a:cubicBezTo>
                  <a:cubicBezTo>
                    <a:pt x="98076" y="37143"/>
                    <a:pt x="119224" y="47055"/>
                    <a:pt x="146286" y="50708"/>
                  </a:cubicBezTo>
                  <a:cubicBezTo>
                    <a:pt x="163973" y="53095"/>
                    <a:pt x="165722" y="61076"/>
                    <a:pt x="151799" y="71754"/>
                  </a:cubicBezTo>
                  <a:cubicBezTo>
                    <a:pt x="129712" y="88709"/>
                    <a:pt x="121047" y="108880"/>
                    <a:pt x="131188" y="136576"/>
                  </a:cubicBezTo>
                  <a:cubicBezTo>
                    <a:pt x="133120" y="141851"/>
                    <a:pt x="137630" y="166814"/>
                    <a:pt x="119242" y="152729"/>
                  </a:cubicBezTo>
                  <a:cubicBezTo>
                    <a:pt x="87770" y="128623"/>
                    <a:pt x="62621" y="139555"/>
                    <a:pt x="35341" y="156182"/>
                  </a:cubicBezTo>
                  <a:cubicBezTo>
                    <a:pt x="34092" y="156939"/>
                    <a:pt x="31978" y="156283"/>
                    <a:pt x="27805" y="156283"/>
                  </a:cubicBezTo>
                  <a:close/>
                </a:path>
              </a:pathLst>
            </a:custGeom>
            <a:solidFill>
              <a:srgbClr val="ABD3D4"/>
            </a:solidFill>
            <a:ln w="0" cap="flat">
              <a:noFill/>
              <a:prstDash val="solid"/>
              <a:miter/>
            </a:ln>
          </p:spPr>
          <p:txBody>
            <a:bodyPr rtlCol="0" anchor="ctr"/>
            <a:lstStyle/>
            <a:p>
              <a:endParaRPr lang="en-IL"/>
            </a:p>
          </p:txBody>
        </p:sp>
        <p:sp>
          <p:nvSpPr>
            <p:cNvPr id="227" name="Freeform 226">
              <a:extLst>
                <a:ext uri="{FF2B5EF4-FFF2-40B4-BE49-F238E27FC236}">
                  <a16:creationId xmlns:a16="http://schemas.microsoft.com/office/drawing/2014/main" id="{44B7EF53-2A69-5BEC-E91C-8E4746E18E1C}"/>
                </a:ext>
              </a:extLst>
            </p:cNvPr>
            <p:cNvSpPr/>
            <p:nvPr/>
          </p:nvSpPr>
          <p:spPr>
            <a:xfrm>
              <a:off x="3720826" y="-612934"/>
              <a:ext cx="112322" cy="116394"/>
            </a:xfrm>
            <a:custGeom>
              <a:avLst/>
              <a:gdLst>
                <a:gd name="connsiteX0" fmla="*/ 120705 w 147790"/>
                <a:gd name="connsiteY0" fmla="*/ 153148 h 153147"/>
                <a:gd name="connsiteX1" fmla="*/ 30780 w 147790"/>
                <a:gd name="connsiteY1" fmla="*/ 150050 h 153147"/>
                <a:gd name="connsiteX2" fmla="*/ 28037 w 147790"/>
                <a:gd name="connsiteY2" fmla="*/ 122035 h 153147"/>
                <a:gd name="connsiteX3" fmla="*/ 8729 w 147790"/>
                <a:gd name="connsiteY3" fmla="*/ 69485 h 153147"/>
                <a:gd name="connsiteX4" fmla="*/ 802 w 147790"/>
                <a:gd name="connsiteY4" fmla="*/ 54434 h 153147"/>
                <a:gd name="connsiteX5" fmla="*/ 14752 w 147790"/>
                <a:gd name="connsiteY5" fmla="*/ 49113 h 153147"/>
                <a:gd name="connsiteX6" fmla="*/ 64257 w 147790"/>
                <a:gd name="connsiteY6" fmla="*/ 11386 h 153147"/>
                <a:gd name="connsiteX7" fmla="*/ 84239 w 147790"/>
                <a:gd name="connsiteY7" fmla="*/ 11350 h 153147"/>
                <a:gd name="connsiteX8" fmla="*/ 136031 w 147790"/>
                <a:gd name="connsiteY8" fmla="*/ 49505 h 153147"/>
                <a:gd name="connsiteX9" fmla="*/ 144268 w 147790"/>
                <a:gd name="connsiteY9" fmla="*/ 63964 h 153147"/>
                <a:gd name="connsiteX10" fmla="*/ 120705 w 147790"/>
                <a:gd name="connsiteY10" fmla="*/ 153148 h 15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790" h="153147">
                  <a:moveTo>
                    <a:pt x="120705" y="153148"/>
                  </a:moveTo>
                  <a:cubicBezTo>
                    <a:pt x="88749" y="122235"/>
                    <a:pt x="58990" y="126700"/>
                    <a:pt x="30780" y="150050"/>
                  </a:cubicBezTo>
                  <a:cubicBezTo>
                    <a:pt x="23417" y="139136"/>
                    <a:pt x="26069" y="129651"/>
                    <a:pt x="28037" y="122035"/>
                  </a:cubicBezTo>
                  <a:cubicBezTo>
                    <a:pt x="33905" y="99377"/>
                    <a:pt x="28593" y="82313"/>
                    <a:pt x="8729" y="69485"/>
                  </a:cubicBezTo>
                  <a:cubicBezTo>
                    <a:pt x="3827" y="66314"/>
                    <a:pt x="-2196" y="61741"/>
                    <a:pt x="802" y="54434"/>
                  </a:cubicBezTo>
                  <a:cubicBezTo>
                    <a:pt x="3171" y="48649"/>
                    <a:pt x="9804" y="49651"/>
                    <a:pt x="14752" y="49113"/>
                  </a:cubicBezTo>
                  <a:cubicBezTo>
                    <a:pt x="38962" y="46480"/>
                    <a:pt x="55774" y="35083"/>
                    <a:pt x="64257" y="11386"/>
                  </a:cubicBezTo>
                  <a:cubicBezTo>
                    <a:pt x="70034" y="-4758"/>
                    <a:pt x="79546" y="-2790"/>
                    <a:pt x="84239" y="11350"/>
                  </a:cubicBezTo>
                  <a:cubicBezTo>
                    <a:pt x="92777" y="37069"/>
                    <a:pt x="111738" y="46189"/>
                    <a:pt x="136031" y="49505"/>
                  </a:cubicBezTo>
                  <a:cubicBezTo>
                    <a:pt x="144304" y="50635"/>
                    <a:pt x="152742" y="51464"/>
                    <a:pt x="144268" y="63964"/>
                  </a:cubicBezTo>
                  <a:cubicBezTo>
                    <a:pt x="120814" y="98612"/>
                    <a:pt x="121178" y="98857"/>
                    <a:pt x="120705" y="153148"/>
                  </a:cubicBezTo>
                  <a:close/>
                </a:path>
              </a:pathLst>
            </a:custGeom>
            <a:solidFill>
              <a:srgbClr val="FCC53E"/>
            </a:solidFill>
            <a:ln w="0" cap="flat">
              <a:noFill/>
              <a:prstDash val="solid"/>
              <a:miter/>
            </a:ln>
          </p:spPr>
          <p:txBody>
            <a:bodyPr rtlCol="0" anchor="ctr"/>
            <a:lstStyle/>
            <a:p>
              <a:endParaRPr lang="en-IL"/>
            </a:p>
          </p:txBody>
        </p:sp>
        <p:sp>
          <p:nvSpPr>
            <p:cNvPr id="229" name="Freeform 228">
              <a:extLst>
                <a:ext uri="{FF2B5EF4-FFF2-40B4-BE49-F238E27FC236}">
                  <a16:creationId xmlns:a16="http://schemas.microsoft.com/office/drawing/2014/main" id="{2F4A169A-D573-26B7-43DD-950A2E601A79}"/>
                </a:ext>
              </a:extLst>
            </p:cNvPr>
            <p:cNvSpPr/>
            <p:nvPr/>
          </p:nvSpPr>
          <p:spPr>
            <a:xfrm>
              <a:off x="4027411" y="-542531"/>
              <a:ext cx="11340" cy="1040666"/>
            </a:xfrm>
            <a:custGeom>
              <a:avLst/>
              <a:gdLst>
                <a:gd name="connsiteX0" fmla="*/ 4093 w 14921"/>
                <a:gd name="connsiteY0" fmla="*/ 722529 h 1369275"/>
                <a:gd name="connsiteX1" fmla="*/ 5032 w 14921"/>
                <a:gd name="connsiteY1" fmla="*/ 337358 h 1369275"/>
                <a:gd name="connsiteX2" fmla="*/ 5187 w 14921"/>
                <a:gd name="connsiteY2" fmla="*/ 26558 h 1369275"/>
                <a:gd name="connsiteX3" fmla="*/ 11164 w 14921"/>
                <a:gd name="connsiteY3" fmla="*/ 0 h 1369275"/>
                <a:gd name="connsiteX4" fmla="*/ 11857 w 14921"/>
                <a:gd name="connsiteY4" fmla="*/ 1048 h 1369275"/>
                <a:gd name="connsiteX5" fmla="*/ 13141 w 14921"/>
                <a:gd name="connsiteY5" fmla="*/ 27596 h 1369275"/>
                <a:gd name="connsiteX6" fmla="*/ 12768 w 14921"/>
                <a:gd name="connsiteY6" fmla="*/ 1340276 h 1369275"/>
                <a:gd name="connsiteX7" fmla="*/ 4166 w 14921"/>
                <a:gd name="connsiteY7" fmla="*/ 1369276 h 1369275"/>
                <a:gd name="connsiteX8" fmla="*/ 1387 w 14921"/>
                <a:gd name="connsiteY8" fmla="*/ 1211452 h 1369275"/>
                <a:gd name="connsiteX9" fmla="*/ 75 w 14921"/>
                <a:gd name="connsiteY9" fmla="*/ 1041028 h 1369275"/>
                <a:gd name="connsiteX10" fmla="*/ 4604 w 14921"/>
                <a:gd name="connsiteY10" fmla="*/ 1021076 h 1369275"/>
                <a:gd name="connsiteX11" fmla="*/ 2891 w 14921"/>
                <a:gd name="connsiteY11" fmla="*/ 854187 h 1369275"/>
                <a:gd name="connsiteX12" fmla="*/ 4048 w 14921"/>
                <a:gd name="connsiteY12" fmla="*/ 726957 h 1369275"/>
                <a:gd name="connsiteX13" fmla="*/ 4102 w 14921"/>
                <a:gd name="connsiteY13" fmla="*/ 722538 h 136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21" h="1369275">
                  <a:moveTo>
                    <a:pt x="4093" y="722529"/>
                  </a:moveTo>
                  <a:cubicBezTo>
                    <a:pt x="4421" y="594142"/>
                    <a:pt x="4868" y="465745"/>
                    <a:pt x="5032" y="337358"/>
                  </a:cubicBezTo>
                  <a:cubicBezTo>
                    <a:pt x="5159" y="233761"/>
                    <a:pt x="4749" y="130155"/>
                    <a:pt x="5187" y="26558"/>
                  </a:cubicBezTo>
                  <a:cubicBezTo>
                    <a:pt x="5223" y="17793"/>
                    <a:pt x="-198" y="6651"/>
                    <a:pt x="11164" y="0"/>
                  </a:cubicBezTo>
                  <a:cubicBezTo>
                    <a:pt x="11164" y="0"/>
                    <a:pt x="11857" y="1048"/>
                    <a:pt x="11857" y="1048"/>
                  </a:cubicBezTo>
                  <a:cubicBezTo>
                    <a:pt x="14235" y="9803"/>
                    <a:pt x="13132" y="18741"/>
                    <a:pt x="13141" y="27596"/>
                  </a:cubicBezTo>
                  <a:cubicBezTo>
                    <a:pt x="13196" y="465153"/>
                    <a:pt x="13260" y="902719"/>
                    <a:pt x="12768" y="1340276"/>
                  </a:cubicBezTo>
                  <a:cubicBezTo>
                    <a:pt x="12759" y="1349833"/>
                    <a:pt x="21388" y="1364037"/>
                    <a:pt x="4166" y="1369276"/>
                  </a:cubicBezTo>
                  <a:cubicBezTo>
                    <a:pt x="-3087" y="1316816"/>
                    <a:pt x="2417" y="1264038"/>
                    <a:pt x="1387" y="1211452"/>
                  </a:cubicBezTo>
                  <a:cubicBezTo>
                    <a:pt x="266" y="1154711"/>
                    <a:pt x="2544" y="1097833"/>
                    <a:pt x="75" y="1041028"/>
                  </a:cubicBezTo>
                  <a:cubicBezTo>
                    <a:pt x="-235" y="1033876"/>
                    <a:pt x="257" y="1027089"/>
                    <a:pt x="4604" y="1021076"/>
                  </a:cubicBezTo>
                  <a:cubicBezTo>
                    <a:pt x="266" y="965492"/>
                    <a:pt x="3182" y="909816"/>
                    <a:pt x="2891" y="854187"/>
                  </a:cubicBezTo>
                  <a:cubicBezTo>
                    <a:pt x="2663" y="811786"/>
                    <a:pt x="913" y="769339"/>
                    <a:pt x="4048" y="726957"/>
                  </a:cubicBezTo>
                  <a:cubicBezTo>
                    <a:pt x="4977" y="725499"/>
                    <a:pt x="4995" y="724023"/>
                    <a:pt x="4102" y="722538"/>
                  </a:cubicBezTo>
                  <a:close/>
                </a:path>
              </a:pathLst>
            </a:custGeom>
            <a:solidFill>
              <a:srgbClr val="3B7E90"/>
            </a:solidFill>
            <a:ln w="0" cap="flat">
              <a:noFill/>
              <a:prstDash val="solid"/>
              <a:miter/>
            </a:ln>
          </p:spPr>
          <p:txBody>
            <a:bodyPr rtlCol="0" anchor="ctr"/>
            <a:lstStyle/>
            <a:p>
              <a:endParaRPr lang="en-IL"/>
            </a:p>
          </p:txBody>
        </p:sp>
        <p:sp>
          <p:nvSpPr>
            <p:cNvPr id="230" name="Freeform 229">
              <a:extLst>
                <a:ext uri="{FF2B5EF4-FFF2-40B4-BE49-F238E27FC236}">
                  <a16:creationId xmlns:a16="http://schemas.microsoft.com/office/drawing/2014/main" id="{9F969F89-4978-8BF6-B1D9-368702DD8880}"/>
                </a:ext>
              </a:extLst>
            </p:cNvPr>
            <p:cNvSpPr/>
            <p:nvPr/>
          </p:nvSpPr>
          <p:spPr>
            <a:xfrm>
              <a:off x="4027329" y="-541749"/>
              <a:ext cx="12783" cy="1074539"/>
            </a:xfrm>
            <a:custGeom>
              <a:avLst/>
              <a:gdLst>
                <a:gd name="connsiteX0" fmla="*/ 4264 w 16820"/>
                <a:gd name="connsiteY0" fmla="*/ 1368237 h 1413844"/>
                <a:gd name="connsiteX1" fmla="*/ 10469 w 16820"/>
                <a:gd name="connsiteY1" fmla="*/ 1341989 h 1413844"/>
                <a:gd name="connsiteX2" fmla="*/ 10806 w 16820"/>
                <a:gd name="connsiteY2" fmla="*/ 26548 h 1413844"/>
                <a:gd name="connsiteX3" fmla="*/ 11964 w 16820"/>
                <a:gd name="connsiteY3" fmla="*/ 0 h 1413844"/>
                <a:gd name="connsiteX4" fmla="*/ 15845 w 16820"/>
                <a:gd name="connsiteY4" fmla="*/ 30876 h 1413844"/>
                <a:gd name="connsiteX5" fmla="*/ 16547 w 16820"/>
                <a:gd name="connsiteY5" fmla="*/ 1383178 h 1413844"/>
                <a:gd name="connsiteX6" fmla="*/ 16820 w 16820"/>
                <a:gd name="connsiteY6" fmla="*/ 1399186 h 1413844"/>
                <a:gd name="connsiteX7" fmla="*/ 1157 w 16820"/>
                <a:gd name="connsiteY7" fmla="*/ 1413845 h 1413844"/>
                <a:gd name="connsiteX8" fmla="*/ 4273 w 16820"/>
                <a:gd name="connsiteY8" fmla="*/ 1368237 h 141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0" h="1413844">
                  <a:moveTo>
                    <a:pt x="4264" y="1368237"/>
                  </a:moveTo>
                  <a:cubicBezTo>
                    <a:pt x="15727" y="1361759"/>
                    <a:pt x="10460" y="1350918"/>
                    <a:pt x="10469" y="1341989"/>
                  </a:cubicBezTo>
                  <a:cubicBezTo>
                    <a:pt x="10706" y="903512"/>
                    <a:pt x="10715" y="465026"/>
                    <a:pt x="10806" y="26548"/>
                  </a:cubicBezTo>
                  <a:cubicBezTo>
                    <a:pt x="10806" y="17702"/>
                    <a:pt x="11553" y="8856"/>
                    <a:pt x="11964" y="0"/>
                  </a:cubicBezTo>
                  <a:cubicBezTo>
                    <a:pt x="19463" y="9484"/>
                    <a:pt x="15836" y="20599"/>
                    <a:pt x="15845" y="30876"/>
                  </a:cubicBezTo>
                  <a:cubicBezTo>
                    <a:pt x="16228" y="481643"/>
                    <a:pt x="16364" y="932411"/>
                    <a:pt x="16547" y="1383178"/>
                  </a:cubicBezTo>
                  <a:cubicBezTo>
                    <a:pt x="16547" y="1388517"/>
                    <a:pt x="16720" y="1393847"/>
                    <a:pt x="16820" y="1399186"/>
                  </a:cubicBezTo>
                  <a:cubicBezTo>
                    <a:pt x="11599" y="1404078"/>
                    <a:pt x="6369" y="1408971"/>
                    <a:pt x="1157" y="1413845"/>
                  </a:cubicBezTo>
                  <a:cubicBezTo>
                    <a:pt x="-1267" y="1398393"/>
                    <a:pt x="282" y="1383233"/>
                    <a:pt x="4273" y="1368237"/>
                  </a:cubicBezTo>
                  <a:close/>
                </a:path>
              </a:pathLst>
            </a:custGeom>
            <a:solidFill>
              <a:srgbClr val="AFD0DB"/>
            </a:solidFill>
            <a:ln w="0" cap="flat">
              <a:noFill/>
              <a:prstDash val="solid"/>
              <a:miter/>
            </a:ln>
          </p:spPr>
          <p:txBody>
            <a:bodyPr rtlCol="0" anchor="ctr"/>
            <a:lstStyle/>
            <a:p>
              <a:endParaRPr lang="en-IL"/>
            </a:p>
          </p:txBody>
        </p:sp>
        <p:sp>
          <p:nvSpPr>
            <p:cNvPr id="234" name="Freeform 233">
              <a:extLst>
                <a:ext uri="{FF2B5EF4-FFF2-40B4-BE49-F238E27FC236}">
                  <a16:creationId xmlns:a16="http://schemas.microsoft.com/office/drawing/2014/main" id="{35592013-167D-AB05-ED2D-9E438591D5C3}"/>
                </a:ext>
              </a:extLst>
            </p:cNvPr>
            <p:cNvSpPr/>
            <p:nvPr/>
          </p:nvSpPr>
          <p:spPr>
            <a:xfrm>
              <a:off x="3998502" y="1694495"/>
              <a:ext cx="170683" cy="72891"/>
            </a:xfrm>
            <a:custGeom>
              <a:avLst/>
              <a:gdLst>
                <a:gd name="connsiteX0" fmla="*/ 119028 w 224579"/>
                <a:gd name="connsiteY0" fmla="*/ 5612 h 95907"/>
                <a:gd name="connsiteX1" fmla="*/ 160295 w 224579"/>
                <a:gd name="connsiteY1" fmla="*/ 26630 h 95907"/>
                <a:gd name="connsiteX2" fmla="*/ 224580 w 224579"/>
                <a:gd name="connsiteY2" fmla="*/ 0 h 95907"/>
                <a:gd name="connsiteX3" fmla="*/ 165726 w 224579"/>
                <a:gd name="connsiteY3" fmla="*/ 33108 h 95907"/>
                <a:gd name="connsiteX4" fmla="*/ 152168 w 224579"/>
                <a:gd name="connsiteY4" fmla="*/ 95908 h 95907"/>
                <a:gd name="connsiteX5" fmla="*/ 99182 w 224579"/>
                <a:gd name="connsiteY5" fmla="*/ 93657 h 95907"/>
                <a:gd name="connsiteX6" fmla="*/ 89232 w 224579"/>
                <a:gd name="connsiteY6" fmla="*/ 84337 h 95907"/>
                <a:gd name="connsiteX7" fmla="*/ 47719 w 224579"/>
                <a:gd name="connsiteY7" fmla="*/ 41690 h 95907"/>
                <a:gd name="connsiteX8" fmla="*/ 0 w 224579"/>
                <a:gd name="connsiteY8" fmla="*/ 29783 h 95907"/>
                <a:gd name="connsiteX9" fmla="*/ 28475 w 224579"/>
                <a:gd name="connsiteY9" fmla="*/ 30193 h 95907"/>
                <a:gd name="connsiteX10" fmla="*/ 95875 w 224579"/>
                <a:gd name="connsiteY10" fmla="*/ 36115 h 95907"/>
                <a:gd name="connsiteX11" fmla="*/ 110672 w 224579"/>
                <a:gd name="connsiteY11" fmla="*/ 10632 h 95907"/>
                <a:gd name="connsiteX12" fmla="*/ 119019 w 224579"/>
                <a:gd name="connsiteY12" fmla="*/ 5603 h 9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579" h="95907">
                  <a:moveTo>
                    <a:pt x="119028" y="5612"/>
                  </a:moveTo>
                  <a:cubicBezTo>
                    <a:pt x="124413" y="37691"/>
                    <a:pt x="133179" y="42100"/>
                    <a:pt x="160295" y="26630"/>
                  </a:cubicBezTo>
                  <a:cubicBezTo>
                    <a:pt x="180460" y="15124"/>
                    <a:pt x="199066" y="91"/>
                    <a:pt x="224580" y="0"/>
                  </a:cubicBezTo>
                  <a:cubicBezTo>
                    <a:pt x="204989" y="11088"/>
                    <a:pt x="185708" y="22777"/>
                    <a:pt x="165726" y="33108"/>
                  </a:cubicBezTo>
                  <a:cubicBezTo>
                    <a:pt x="137625" y="47640"/>
                    <a:pt x="148505" y="71482"/>
                    <a:pt x="152168" y="95908"/>
                  </a:cubicBezTo>
                  <a:cubicBezTo>
                    <a:pt x="133151" y="86068"/>
                    <a:pt x="117005" y="78069"/>
                    <a:pt x="99182" y="93657"/>
                  </a:cubicBezTo>
                  <a:cubicBezTo>
                    <a:pt x="91984" y="99953"/>
                    <a:pt x="88257" y="90706"/>
                    <a:pt x="89232" y="84337"/>
                  </a:cubicBezTo>
                  <a:cubicBezTo>
                    <a:pt x="94317" y="51238"/>
                    <a:pt x="79209" y="41690"/>
                    <a:pt x="47719" y="41690"/>
                  </a:cubicBezTo>
                  <a:cubicBezTo>
                    <a:pt x="33486" y="41690"/>
                    <a:pt x="15754" y="41964"/>
                    <a:pt x="0" y="29783"/>
                  </a:cubicBezTo>
                  <a:cubicBezTo>
                    <a:pt x="11062" y="25719"/>
                    <a:pt x="20575" y="25847"/>
                    <a:pt x="28475" y="30193"/>
                  </a:cubicBezTo>
                  <a:cubicBezTo>
                    <a:pt x="50042" y="42055"/>
                    <a:pt x="73104" y="28835"/>
                    <a:pt x="95875" y="36115"/>
                  </a:cubicBezTo>
                  <a:cubicBezTo>
                    <a:pt x="110718" y="40861"/>
                    <a:pt x="108285" y="21082"/>
                    <a:pt x="110672" y="10632"/>
                  </a:cubicBezTo>
                  <a:cubicBezTo>
                    <a:pt x="112531" y="7425"/>
                    <a:pt x="114773" y="4847"/>
                    <a:pt x="119019" y="5603"/>
                  </a:cubicBezTo>
                  <a:close/>
                </a:path>
              </a:pathLst>
            </a:custGeom>
            <a:solidFill>
              <a:srgbClr val="F7CBA9"/>
            </a:solidFill>
            <a:ln w="0" cap="flat">
              <a:noFill/>
              <a:prstDash val="solid"/>
              <a:miter/>
            </a:ln>
          </p:spPr>
          <p:txBody>
            <a:bodyPr rtlCol="0" anchor="ctr"/>
            <a:lstStyle/>
            <a:p>
              <a:endParaRPr lang="en-IL"/>
            </a:p>
          </p:txBody>
        </p:sp>
        <p:sp>
          <p:nvSpPr>
            <p:cNvPr id="235" name="Freeform 234">
              <a:extLst>
                <a:ext uri="{FF2B5EF4-FFF2-40B4-BE49-F238E27FC236}">
                  <a16:creationId xmlns:a16="http://schemas.microsoft.com/office/drawing/2014/main" id="{801BA93C-98A8-1437-D42A-09F15C36B5EC}"/>
                </a:ext>
              </a:extLst>
            </p:cNvPr>
            <p:cNvSpPr/>
            <p:nvPr/>
          </p:nvSpPr>
          <p:spPr>
            <a:xfrm>
              <a:off x="4881814" y="499750"/>
              <a:ext cx="95233" cy="91852"/>
            </a:xfrm>
            <a:custGeom>
              <a:avLst/>
              <a:gdLst>
                <a:gd name="connsiteX0" fmla="*/ 57487 w 125305"/>
                <a:gd name="connsiteY0" fmla="*/ 0 h 120856"/>
                <a:gd name="connsiteX1" fmla="*/ 69141 w 125305"/>
                <a:gd name="connsiteY1" fmla="*/ 4983 h 120856"/>
                <a:gd name="connsiteX2" fmla="*/ 125306 w 125305"/>
                <a:gd name="connsiteY2" fmla="*/ 74771 h 120856"/>
                <a:gd name="connsiteX3" fmla="*/ 80503 w 125305"/>
                <a:gd name="connsiteY3" fmla="*/ 49453 h 120856"/>
                <a:gd name="connsiteX4" fmla="*/ 91155 w 125305"/>
                <a:gd name="connsiteY4" fmla="*/ 98614 h 120856"/>
                <a:gd name="connsiteX5" fmla="*/ 64421 w 125305"/>
                <a:gd name="connsiteY5" fmla="*/ 97365 h 120856"/>
                <a:gd name="connsiteX6" fmla="*/ 62289 w 125305"/>
                <a:gd name="connsiteY6" fmla="*/ 120789 h 120856"/>
                <a:gd name="connsiteX7" fmla="*/ 35564 w 125305"/>
                <a:gd name="connsiteY7" fmla="*/ 97557 h 120856"/>
                <a:gd name="connsiteX8" fmla="*/ 45486 w 125305"/>
                <a:gd name="connsiteY8" fmla="*/ 64886 h 120856"/>
                <a:gd name="connsiteX9" fmla="*/ 21777 w 125305"/>
                <a:gd name="connsiteY9" fmla="*/ 66016 h 120856"/>
                <a:gd name="connsiteX10" fmla="*/ 47728 w 125305"/>
                <a:gd name="connsiteY10" fmla="*/ 34484 h 120856"/>
                <a:gd name="connsiteX11" fmla="*/ 365 w 125305"/>
                <a:gd name="connsiteY11" fmla="*/ 46902 h 120856"/>
                <a:gd name="connsiteX12" fmla="*/ 18278 w 125305"/>
                <a:gd name="connsiteY12" fmla="*/ 30931 h 120856"/>
                <a:gd name="connsiteX13" fmla="*/ 57477 w 125305"/>
                <a:gd name="connsiteY13" fmla="*/ 0 h 1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305" h="120856">
                  <a:moveTo>
                    <a:pt x="57487" y="0"/>
                  </a:moveTo>
                  <a:cubicBezTo>
                    <a:pt x="61377" y="1658"/>
                    <a:pt x="65259" y="3325"/>
                    <a:pt x="69141" y="4983"/>
                  </a:cubicBezTo>
                  <a:cubicBezTo>
                    <a:pt x="77551" y="36570"/>
                    <a:pt x="99848" y="56204"/>
                    <a:pt x="125306" y="74771"/>
                  </a:cubicBezTo>
                  <a:cubicBezTo>
                    <a:pt x="110372" y="66335"/>
                    <a:pt x="95437" y="57889"/>
                    <a:pt x="80503" y="49453"/>
                  </a:cubicBezTo>
                  <a:cubicBezTo>
                    <a:pt x="104312" y="63428"/>
                    <a:pt x="54088" y="88482"/>
                    <a:pt x="91155" y="98614"/>
                  </a:cubicBezTo>
                  <a:cubicBezTo>
                    <a:pt x="79756" y="103652"/>
                    <a:pt x="73952" y="91899"/>
                    <a:pt x="64421" y="97365"/>
                  </a:cubicBezTo>
                  <a:cubicBezTo>
                    <a:pt x="63765" y="104599"/>
                    <a:pt x="63008" y="112835"/>
                    <a:pt x="62289" y="120789"/>
                  </a:cubicBezTo>
                  <a:cubicBezTo>
                    <a:pt x="42179" y="122793"/>
                    <a:pt x="69232" y="79062"/>
                    <a:pt x="35564" y="97557"/>
                  </a:cubicBezTo>
                  <a:cubicBezTo>
                    <a:pt x="32730" y="83745"/>
                    <a:pt x="51491" y="79126"/>
                    <a:pt x="45486" y="64886"/>
                  </a:cubicBezTo>
                  <a:cubicBezTo>
                    <a:pt x="38397" y="59028"/>
                    <a:pt x="30461" y="71992"/>
                    <a:pt x="21777" y="66016"/>
                  </a:cubicBezTo>
                  <a:cubicBezTo>
                    <a:pt x="25440" y="52423"/>
                    <a:pt x="41395" y="48806"/>
                    <a:pt x="47728" y="34484"/>
                  </a:cubicBezTo>
                  <a:cubicBezTo>
                    <a:pt x="29386" y="32079"/>
                    <a:pt x="16374" y="44433"/>
                    <a:pt x="365" y="46902"/>
                  </a:cubicBezTo>
                  <a:cubicBezTo>
                    <a:pt x="-2333" y="31186"/>
                    <a:pt x="10570" y="33673"/>
                    <a:pt x="18278" y="30931"/>
                  </a:cubicBezTo>
                  <a:cubicBezTo>
                    <a:pt x="34898" y="25018"/>
                    <a:pt x="51783" y="19661"/>
                    <a:pt x="57477" y="0"/>
                  </a:cubicBezTo>
                  <a:close/>
                </a:path>
              </a:pathLst>
            </a:custGeom>
            <a:solidFill>
              <a:srgbClr val="194C6A"/>
            </a:solidFill>
            <a:ln w="0" cap="flat">
              <a:noFill/>
              <a:prstDash val="solid"/>
              <a:miter/>
            </a:ln>
          </p:spPr>
          <p:txBody>
            <a:bodyPr rtlCol="0" anchor="ctr"/>
            <a:lstStyle/>
            <a:p>
              <a:pPr marL="0" algn="l" defTabSz="914400" rtl="0" eaLnBrk="1" latinLnBrk="0" hangingPunct="1"/>
              <a:endParaRPr lang="en-IL"/>
            </a:p>
          </p:txBody>
        </p:sp>
        <p:sp>
          <p:nvSpPr>
            <p:cNvPr id="237" name="Freeform 236">
              <a:extLst>
                <a:ext uri="{FF2B5EF4-FFF2-40B4-BE49-F238E27FC236}">
                  <a16:creationId xmlns:a16="http://schemas.microsoft.com/office/drawing/2014/main" id="{E9F58180-59FC-5D29-4756-26FE2CD4B8D3}"/>
                </a:ext>
              </a:extLst>
            </p:cNvPr>
            <p:cNvSpPr/>
            <p:nvPr/>
          </p:nvSpPr>
          <p:spPr>
            <a:xfrm>
              <a:off x="4081300" y="1383128"/>
              <a:ext cx="8565" cy="319455"/>
            </a:xfrm>
            <a:custGeom>
              <a:avLst/>
              <a:gdLst>
                <a:gd name="connsiteX0" fmla="*/ 10085 w 11269"/>
                <a:gd name="connsiteY0" fmla="*/ 415300 h 420328"/>
                <a:gd name="connsiteX1" fmla="*/ 1730 w 11269"/>
                <a:gd name="connsiteY1" fmla="*/ 420329 h 420328"/>
                <a:gd name="connsiteX2" fmla="*/ 1757 w 11269"/>
                <a:gd name="connsiteY2" fmla="*/ 0 h 420328"/>
                <a:gd name="connsiteX3" fmla="*/ 11270 w 11269"/>
                <a:gd name="connsiteY3" fmla="*/ 31987 h 420328"/>
                <a:gd name="connsiteX4" fmla="*/ 10823 w 11269"/>
                <a:gd name="connsiteY4" fmla="*/ 378247 h 420328"/>
                <a:gd name="connsiteX5" fmla="*/ 10094 w 11269"/>
                <a:gd name="connsiteY5" fmla="*/ 415300 h 42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9" h="420328">
                  <a:moveTo>
                    <a:pt x="10085" y="415300"/>
                  </a:moveTo>
                  <a:cubicBezTo>
                    <a:pt x="7297" y="416976"/>
                    <a:pt x="4518" y="418652"/>
                    <a:pt x="1730" y="420329"/>
                  </a:cubicBezTo>
                  <a:cubicBezTo>
                    <a:pt x="-475" y="280216"/>
                    <a:pt x="-685" y="140104"/>
                    <a:pt x="1757" y="0"/>
                  </a:cubicBezTo>
                  <a:cubicBezTo>
                    <a:pt x="12217" y="8500"/>
                    <a:pt x="3033" y="22831"/>
                    <a:pt x="11270" y="31987"/>
                  </a:cubicBezTo>
                  <a:cubicBezTo>
                    <a:pt x="11133" y="147410"/>
                    <a:pt x="11015" y="262824"/>
                    <a:pt x="10823" y="378247"/>
                  </a:cubicBezTo>
                  <a:cubicBezTo>
                    <a:pt x="10805" y="390601"/>
                    <a:pt x="10349" y="402946"/>
                    <a:pt x="10094" y="415300"/>
                  </a:cubicBezTo>
                  <a:close/>
                </a:path>
              </a:pathLst>
            </a:custGeom>
            <a:solidFill>
              <a:srgbClr val="699BAD"/>
            </a:solidFill>
            <a:ln w="0" cap="flat">
              <a:noFill/>
              <a:prstDash val="solid"/>
              <a:miter/>
            </a:ln>
          </p:spPr>
          <p:txBody>
            <a:bodyPr rtlCol="0" anchor="ctr"/>
            <a:lstStyle/>
            <a:p>
              <a:endParaRPr lang="en-IL"/>
            </a:p>
          </p:txBody>
        </p:sp>
        <p:sp>
          <p:nvSpPr>
            <p:cNvPr id="238" name="Freeform 237">
              <a:extLst>
                <a:ext uri="{FF2B5EF4-FFF2-40B4-BE49-F238E27FC236}">
                  <a16:creationId xmlns:a16="http://schemas.microsoft.com/office/drawing/2014/main" id="{4EF664DD-7DF2-07AB-57B5-3CD434E50589}"/>
                </a:ext>
              </a:extLst>
            </p:cNvPr>
            <p:cNvSpPr/>
            <p:nvPr/>
          </p:nvSpPr>
          <p:spPr>
            <a:xfrm>
              <a:off x="4079740" y="-15619"/>
              <a:ext cx="9537" cy="941707"/>
            </a:xfrm>
            <a:custGeom>
              <a:avLst/>
              <a:gdLst>
                <a:gd name="connsiteX0" fmla="*/ 4001 w 12548"/>
                <a:gd name="connsiteY0" fmla="*/ 46 h 358913"/>
                <a:gd name="connsiteX1" fmla="*/ 8329 w 12548"/>
                <a:gd name="connsiteY1" fmla="*/ 0 h 358913"/>
                <a:gd name="connsiteX2" fmla="*/ 11063 w 12548"/>
                <a:gd name="connsiteY2" fmla="*/ 230900 h 358913"/>
                <a:gd name="connsiteX3" fmla="*/ 12548 w 12548"/>
                <a:gd name="connsiteY3" fmla="*/ 340383 h 358913"/>
                <a:gd name="connsiteX4" fmla="*/ 6908 w 12548"/>
                <a:gd name="connsiteY4" fmla="*/ 358914 h 358913"/>
                <a:gd name="connsiteX5" fmla="*/ 1860 w 12548"/>
                <a:gd name="connsiteY5" fmla="*/ 358850 h 358913"/>
                <a:gd name="connsiteX6" fmla="*/ 1860 w 12548"/>
                <a:gd name="connsiteY6" fmla="*/ 309316 h 358913"/>
                <a:gd name="connsiteX7" fmla="*/ 1924 w 12548"/>
                <a:gd name="connsiteY7" fmla="*/ 304241 h 358913"/>
                <a:gd name="connsiteX8" fmla="*/ 1896 w 12548"/>
                <a:gd name="connsiteY8" fmla="*/ 250871 h 358913"/>
                <a:gd name="connsiteX9" fmla="*/ 4001 w 12548"/>
                <a:gd name="connsiteY9" fmla="*/ 55 h 35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8" h="358913">
                  <a:moveTo>
                    <a:pt x="4001" y="46"/>
                  </a:moveTo>
                  <a:cubicBezTo>
                    <a:pt x="5441" y="46"/>
                    <a:pt x="6890" y="18"/>
                    <a:pt x="8329" y="0"/>
                  </a:cubicBezTo>
                  <a:cubicBezTo>
                    <a:pt x="13796" y="76912"/>
                    <a:pt x="10234" y="153933"/>
                    <a:pt x="11063" y="230900"/>
                  </a:cubicBezTo>
                  <a:cubicBezTo>
                    <a:pt x="11455" y="267397"/>
                    <a:pt x="12047" y="303895"/>
                    <a:pt x="12548" y="340383"/>
                  </a:cubicBezTo>
                  <a:cubicBezTo>
                    <a:pt x="10662" y="346560"/>
                    <a:pt x="8785" y="352737"/>
                    <a:pt x="6908" y="358914"/>
                  </a:cubicBezTo>
                  <a:cubicBezTo>
                    <a:pt x="5222" y="358896"/>
                    <a:pt x="3537" y="358868"/>
                    <a:pt x="1860" y="358850"/>
                  </a:cubicBezTo>
                  <a:cubicBezTo>
                    <a:pt x="1860" y="342342"/>
                    <a:pt x="1860" y="325824"/>
                    <a:pt x="1860" y="309316"/>
                  </a:cubicBezTo>
                  <a:cubicBezTo>
                    <a:pt x="2753" y="307639"/>
                    <a:pt x="2780" y="305945"/>
                    <a:pt x="1924" y="304241"/>
                  </a:cubicBezTo>
                  <a:cubicBezTo>
                    <a:pt x="-655" y="286448"/>
                    <a:pt x="-618" y="268655"/>
                    <a:pt x="1896" y="250871"/>
                  </a:cubicBezTo>
                  <a:cubicBezTo>
                    <a:pt x="2598" y="167262"/>
                    <a:pt x="3300" y="83663"/>
                    <a:pt x="4001" y="55"/>
                  </a:cubicBezTo>
                  <a:close/>
                </a:path>
              </a:pathLst>
            </a:custGeom>
            <a:solidFill>
              <a:srgbClr val="408095"/>
            </a:solidFill>
            <a:ln w="0" cap="flat">
              <a:noFill/>
              <a:prstDash val="solid"/>
              <a:miter/>
            </a:ln>
          </p:spPr>
          <p:txBody>
            <a:bodyPr rtlCol="0" anchor="ctr"/>
            <a:lstStyle/>
            <a:p>
              <a:endParaRPr lang="en-IL"/>
            </a:p>
          </p:txBody>
        </p:sp>
        <p:sp>
          <p:nvSpPr>
            <p:cNvPr id="267" name="Freeform 266">
              <a:extLst>
                <a:ext uri="{FF2B5EF4-FFF2-40B4-BE49-F238E27FC236}">
                  <a16:creationId xmlns:a16="http://schemas.microsoft.com/office/drawing/2014/main" id="{BF904BCC-9BA6-76F3-8582-F50FAD809035}"/>
                </a:ext>
              </a:extLst>
            </p:cNvPr>
            <p:cNvSpPr/>
            <p:nvPr/>
          </p:nvSpPr>
          <p:spPr>
            <a:xfrm>
              <a:off x="4003523" y="1691922"/>
              <a:ext cx="35407" cy="16650"/>
            </a:xfrm>
            <a:custGeom>
              <a:avLst/>
              <a:gdLst>
                <a:gd name="connsiteX0" fmla="*/ 0 w 46588"/>
                <a:gd name="connsiteY0" fmla="*/ 334 h 21908"/>
                <a:gd name="connsiteX1" fmla="*/ 46589 w 46588"/>
                <a:gd name="connsiteY1" fmla="*/ 21908 h 21908"/>
                <a:gd name="connsiteX2" fmla="*/ 0 w 46588"/>
                <a:gd name="connsiteY2" fmla="*/ 334 h 21908"/>
              </a:gdLst>
              <a:ahLst/>
              <a:cxnLst>
                <a:cxn ang="0">
                  <a:pos x="connsiteX0" y="connsiteY0"/>
                </a:cxn>
                <a:cxn ang="0">
                  <a:pos x="connsiteX1" y="connsiteY1"/>
                </a:cxn>
                <a:cxn ang="0">
                  <a:pos x="connsiteX2" y="connsiteY2"/>
                </a:cxn>
              </a:cxnLst>
              <a:rect l="l" t="t" r="r" b="b"/>
              <a:pathLst>
                <a:path w="46588" h="21908">
                  <a:moveTo>
                    <a:pt x="0" y="334"/>
                  </a:moveTo>
                  <a:cubicBezTo>
                    <a:pt x="20329" y="-2235"/>
                    <a:pt x="33140" y="10493"/>
                    <a:pt x="46589" y="21908"/>
                  </a:cubicBezTo>
                  <a:cubicBezTo>
                    <a:pt x="27837" y="21270"/>
                    <a:pt x="17148" y="4233"/>
                    <a:pt x="0" y="334"/>
                  </a:cubicBezTo>
                  <a:close/>
                </a:path>
              </a:pathLst>
            </a:custGeom>
            <a:solidFill>
              <a:srgbClr val="F7CBA9"/>
            </a:solidFill>
            <a:ln w="0" cap="flat">
              <a:noFill/>
              <a:prstDash val="solid"/>
              <a:miter/>
            </a:ln>
          </p:spPr>
          <p:txBody>
            <a:bodyPr rtlCol="0" anchor="ctr"/>
            <a:lstStyle/>
            <a:p>
              <a:endParaRPr lang="en-IL"/>
            </a:p>
          </p:txBody>
        </p:sp>
        <p:sp>
          <p:nvSpPr>
            <p:cNvPr id="270" name="Freeform 269">
              <a:extLst>
                <a:ext uri="{FF2B5EF4-FFF2-40B4-BE49-F238E27FC236}">
                  <a16:creationId xmlns:a16="http://schemas.microsoft.com/office/drawing/2014/main" id="{49D2D53D-7215-541A-48C0-02BB804ADA2F}"/>
                </a:ext>
              </a:extLst>
            </p:cNvPr>
            <p:cNvSpPr/>
            <p:nvPr/>
          </p:nvSpPr>
          <p:spPr>
            <a:xfrm>
              <a:off x="4077306" y="819055"/>
              <a:ext cx="3895" cy="40562"/>
            </a:xfrm>
            <a:custGeom>
              <a:avLst/>
              <a:gdLst>
                <a:gd name="connsiteX0" fmla="*/ 5098 w 5125"/>
                <a:gd name="connsiteY0" fmla="*/ 0 h 53370"/>
                <a:gd name="connsiteX1" fmla="*/ 5125 w 5125"/>
                <a:gd name="connsiteY1" fmla="*/ 53370 h 53370"/>
                <a:gd name="connsiteX2" fmla="*/ 5098 w 5125"/>
                <a:gd name="connsiteY2" fmla="*/ 0 h 53370"/>
              </a:gdLst>
              <a:ahLst/>
              <a:cxnLst>
                <a:cxn ang="0">
                  <a:pos x="connsiteX0" y="connsiteY0"/>
                </a:cxn>
                <a:cxn ang="0">
                  <a:pos x="connsiteX1" y="connsiteY1"/>
                </a:cxn>
                <a:cxn ang="0">
                  <a:pos x="connsiteX2" y="connsiteY2"/>
                </a:cxn>
              </a:cxnLst>
              <a:rect l="l" t="t" r="r" b="b"/>
              <a:pathLst>
                <a:path w="5125" h="53370">
                  <a:moveTo>
                    <a:pt x="5098" y="0"/>
                  </a:moveTo>
                  <a:cubicBezTo>
                    <a:pt x="5098" y="17793"/>
                    <a:pt x="5116" y="35586"/>
                    <a:pt x="5125" y="53370"/>
                  </a:cubicBezTo>
                  <a:cubicBezTo>
                    <a:pt x="-1754" y="35577"/>
                    <a:pt x="-1654" y="17793"/>
                    <a:pt x="5098" y="0"/>
                  </a:cubicBezTo>
                  <a:close/>
                </a:path>
              </a:pathLst>
            </a:custGeom>
            <a:solidFill>
              <a:srgbClr val="D3E3E8"/>
            </a:solidFill>
            <a:ln w="0" cap="flat">
              <a:noFill/>
              <a:prstDash val="solid"/>
              <a:miter/>
            </a:ln>
          </p:spPr>
          <p:txBody>
            <a:bodyPr rtlCol="0" anchor="ctr"/>
            <a:lstStyle/>
            <a:p>
              <a:endParaRPr lang="en-IL"/>
            </a:p>
          </p:txBody>
        </p:sp>
        <p:sp>
          <p:nvSpPr>
            <p:cNvPr id="285" name="Freeform 284">
              <a:extLst>
                <a:ext uri="{FF2B5EF4-FFF2-40B4-BE49-F238E27FC236}">
                  <a16:creationId xmlns:a16="http://schemas.microsoft.com/office/drawing/2014/main" id="{B94BD60C-6673-07E3-D1DC-CFBBE9B480B8}"/>
                </a:ext>
              </a:extLst>
            </p:cNvPr>
            <p:cNvSpPr/>
            <p:nvPr/>
          </p:nvSpPr>
          <p:spPr>
            <a:xfrm>
              <a:off x="4017113" y="1184134"/>
              <a:ext cx="128780" cy="95753"/>
            </a:xfrm>
            <a:custGeom>
              <a:avLst/>
              <a:gdLst>
                <a:gd name="connsiteX0" fmla="*/ 169404 w 169445"/>
                <a:gd name="connsiteY0" fmla="*/ 9 h 125989"/>
                <a:gd name="connsiteX1" fmla="*/ 82267 w 169445"/>
                <a:gd name="connsiteY1" fmla="*/ 125982 h 125989"/>
                <a:gd name="connsiteX2" fmla="*/ 516 w 169445"/>
                <a:gd name="connsiteY2" fmla="*/ 3143 h 125989"/>
                <a:gd name="connsiteX3" fmla="*/ 6776 w 169445"/>
                <a:gd name="connsiteY3" fmla="*/ 16627 h 125989"/>
                <a:gd name="connsiteX4" fmla="*/ 10922 w 169445"/>
                <a:gd name="connsiteY4" fmla="*/ 40233 h 125989"/>
                <a:gd name="connsiteX5" fmla="*/ 80800 w 169445"/>
                <a:gd name="connsiteY5" fmla="*/ 116817 h 125989"/>
                <a:gd name="connsiteX6" fmla="*/ 155481 w 169445"/>
                <a:gd name="connsiteY6" fmla="*/ 48642 h 125989"/>
                <a:gd name="connsiteX7" fmla="*/ 169395 w 169445"/>
                <a:gd name="connsiteY7" fmla="*/ 0 h 12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5" h="125989">
                  <a:moveTo>
                    <a:pt x="169404" y="9"/>
                  </a:moveTo>
                  <a:cubicBezTo>
                    <a:pt x="170898" y="72247"/>
                    <a:pt x="132164" y="126729"/>
                    <a:pt x="82267" y="125982"/>
                  </a:cubicBezTo>
                  <a:cubicBezTo>
                    <a:pt x="32298" y="125235"/>
                    <a:pt x="-4851" y="69442"/>
                    <a:pt x="516" y="3143"/>
                  </a:cubicBezTo>
                  <a:cubicBezTo>
                    <a:pt x="9035" y="4555"/>
                    <a:pt x="5591" y="11889"/>
                    <a:pt x="6776" y="16627"/>
                  </a:cubicBezTo>
                  <a:cubicBezTo>
                    <a:pt x="8707" y="24362"/>
                    <a:pt x="9445" y="32379"/>
                    <a:pt x="10922" y="40233"/>
                  </a:cubicBezTo>
                  <a:cubicBezTo>
                    <a:pt x="19195" y="84173"/>
                    <a:pt x="48089" y="115796"/>
                    <a:pt x="80800" y="116817"/>
                  </a:cubicBezTo>
                  <a:cubicBezTo>
                    <a:pt x="114687" y="117874"/>
                    <a:pt x="141467" y="92628"/>
                    <a:pt x="155481" y="48642"/>
                  </a:cubicBezTo>
                  <a:cubicBezTo>
                    <a:pt x="160274" y="33600"/>
                    <a:pt x="157249" y="16563"/>
                    <a:pt x="169395" y="0"/>
                  </a:cubicBezTo>
                  <a:close/>
                </a:path>
              </a:pathLst>
            </a:custGeom>
            <a:solidFill>
              <a:srgbClr val="335C6C"/>
            </a:solidFill>
            <a:ln w="0" cap="flat">
              <a:noFill/>
              <a:prstDash val="solid"/>
              <a:miter/>
            </a:ln>
          </p:spPr>
          <p:txBody>
            <a:bodyPr rtlCol="0" anchor="ctr"/>
            <a:lstStyle/>
            <a:p>
              <a:endParaRPr lang="en-IL"/>
            </a:p>
          </p:txBody>
        </p:sp>
        <p:sp>
          <p:nvSpPr>
            <p:cNvPr id="286" name="Freeform 285">
              <a:extLst>
                <a:ext uri="{FF2B5EF4-FFF2-40B4-BE49-F238E27FC236}">
                  <a16:creationId xmlns:a16="http://schemas.microsoft.com/office/drawing/2014/main" id="{A75C40C4-BBAC-F6F3-AAD9-6933F42D2FA8}"/>
                </a:ext>
              </a:extLst>
            </p:cNvPr>
            <p:cNvSpPr/>
            <p:nvPr/>
          </p:nvSpPr>
          <p:spPr>
            <a:xfrm>
              <a:off x="3975965" y="1175243"/>
              <a:ext cx="31815" cy="29333"/>
            </a:xfrm>
            <a:custGeom>
              <a:avLst/>
              <a:gdLst>
                <a:gd name="connsiteX0" fmla="*/ 21818 w 41861"/>
                <a:gd name="connsiteY0" fmla="*/ 1 h 38595"/>
                <a:gd name="connsiteX1" fmla="*/ 41745 w 41861"/>
                <a:gd name="connsiteY1" fmla="*/ 17758 h 38595"/>
                <a:gd name="connsiteX2" fmla="*/ 19148 w 41861"/>
                <a:gd name="connsiteY2" fmla="*/ 38585 h 38595"/>
                <a:gd name="connsiteX3" fmla="*/ 41 w 41861"/>
                <a:gd name="connsiteY3" fmla="*/ 18642 h 38595"/>
                <a:gd name="connsiteX4" fmla="*/ 21809 w 41861"/>
                <a:gd name="connsiteY4" fmla="*/ 1 h 3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61" h="38595">
                  <a:moveTo>
                    <a:pt x="21818" y="1"/>
                  </a:moveTo>
                  <a:cubicBezTo>
                    <a:pt x="32269" y="812"/>
                    <a:pt x="43103" y="3381"/>
                    <a:pt x="41745" y="17758"/>
                  </a:cubicBezTo>
                  <a:cubicBezTo>
                    <a:pt x="40552" y="30449"/>
                    <a:pt x="33280" y="38940"/>
                    <a:pt x="19148" y="38585"/>
                  </a:cubicBezTo>
                  <a:cubicBezTo>
                    <a:pt x="6319" y="38266"/>
                    <a:pt x="-597" y="31506"/>
                    <a:pt x="41" y="18642"/>
                  </a:cubicBezTo>
                  <a:cubicBezTo>
                    <a:pt x="669" y="5887"/>
                    <a:pt x="8278" y="-99"/>
                    <a:pt x="21809" y="1"/>
                  </a:cubicBezTo>
                  <a:close/>
                </a:path>
              </a:pathLst>
            </a:custGeom>
            <a:solidFill>
              <a:srgbClr val="D9783B"/>
            </a:solidFill>
            <a:ln w="0" cap="flat">
              <a:noFill/>
              <a:prstDash val="solid"/>
              <a:miter/>
            </a:ln>
          </p:spPr>
          <p:txBody>
            <a:bodyPr rtlCol="0" anchor="ctr"/>
            <a:lstStyle/>
            <a:p>
              <a:endParaRPr lang="en-IL"/>
            </a:p>
          </p:txBody>
        </p:sp>
        <p:sp>
          <p:nvSpPr>
            <p:cNvPr id="287" name="Freeform 286">
              <a:extLst>
                <a:ext uri="{FF2B5EF4-FFF2-40B4-BE49-F238E27FC236}">
                  <a16:creationId xmlns:a16="http://schemas.microsoft.com/office/drawing/2014/main" id="{939B7D90-D847-9B48-CB83-70BEB131546F}"/>
                </a:ext>
              </a:extLst>
            </p:cNvPr>
            <p:cNvSpPr/>
            <p:nvPr/>
          </p:nvSpPr>
          <p:spPr>
            <a:xfrm>
              <a:off x="4151414" y="1175314"/>
              <a:ext cx="31835" cy="28930"/>
            </a:xfrm>
            <a:custGeom>
              <a:avLst/>
              <a:gdLst>
                <a:gd name="connsiteX0" fmla="*/ 41889 w 41888"/>
                <a:gd name="connsiteY0" fmla="*/ 20242 h 38065"/>
                <a:gd name="connsiteX1" fmla="*/ 19209 w 41888"/>
                <a:gd name="connsiteY1" fmla="*/ 37990 h 38065"/>
                <a:gd name="connsiteX2" fmla="*/ 2 w 41888"/>
                <a:gd name="connsiteY2" fmla="*/ 17218 h 38065"/>
                <a:gd name="connsiteX3" fmla="*/ 21542 w 41888"/>
                <a:gd name="connsiteY3" fmla="*/ 190 h 38065"/>
                <a:gd name="connsiteX4" fmla="*/ 41889 w 41888"/>
                <a:gd name="connsiteY4" fmla="*/ 20242 h 38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88" h="38065">
                  <a:moveTo>
                    <a:pt x="41889" y="20242"/>
                  </a:moveTo>
                  <a:cubicBezTo>
                    <a:pt x="38864" y="32268"/>
                    <a:pt x="31747" y="38855"/>
                    <a:pt x="19209" y="37990"/>
                  </a:cubicBezTo>
                  <a:cubicBezTo>
                    <a:pt x="6498" y="37115"/>
                    <a:pt x="-117" y="29389"/>
                    <a:pt x="2" y="17218"/>
                  </a:cubicBezTo>
                  <a:cubicBezTo>
                    <a:pt x="138" y="3597"/>
                    <a:pt x="9560" y="-1040"/>
                    <a:pt x="21542" y="190"/>
                  </a:cubicBezTo>
                  <a:cubicBezTo>
                    <a:pt x="33132" y="1374"/>
                    <a:pt x="41014" y="7642"/>
                    <a:pt x="41889" y="20242"/>
                  </a:cubicBezTo>
                  <a:close/>
                </a:path>
              </a:pathLst>
            </a:custGeom>
            <a:solidFill>
              <a:srgbClr val="D97B45"/>
            </a:solidFill>
            <a:ln w="0" cap="flat">
              <a:noFill/>
              <a:prstDash val="solid"/>
              <a:miter/>
            </a:ln>
          </p:spPr>
          <p:txBody>
            <a:bodyPr rtlCol="0" anchor="ctr"/>
            <a:lstStyle/>
            <a:p>
              <a:endParaRPr lang="en-IL"/>
            </a:p>
          </p:txBody>
        </p:sp>
        <p:sp>
          <p:nvSpPr>
            <p:cNvPr id="288" name="Freeform 287">
              <a:extLst>
                <a:ext uri="{FF2B5EF4-FFF2-40B4-BE49-F238E27FC236}">
                  <a16:creationId xmlns:a16="http://schemas.microsoft.com/office/drawing/2014/main" id="{707CDAAF-D717-967C-C1FC-13C7667AD38E}"/>
                </a:ext>
              </a:extLst>
            </p:cNvPr>
            <p:cNvSpPr/>
            <p:nvPr/>
          </p:nvSpPr>
          <p:spPr>
            <a:xfrm>
              <a:off x="4149274" y="1135759"/>
              <a:ext cx="26753" cy="28398"/>
            </a:xfrm>
            <a:custGeom>
              <a:avLst/>
              <a:gdLst>
                <a:gd name="connsiteX0" fmla="*/ 16495 w 35201"/>
                <a:gd name="connsiteY0" fmla="*/ 37366 h 37365"/>
                <a:gd name="connsiteX1" fmla="*/ 111 w 35201"/>
                <a:gd name="connsiteY1" fmla="*/ 17523 h 37365"/>
                <a:gd name="connsiteX2" fmla="*/ 18882 w 35201"/>
                <a:gd name="connsiteY2" fmla="*/ 103 h 37365"/>
                <a:gd name="connsiteX3" fmla="*/ 35146 w 35201"/>
                <a:gd name="connsiteY3" fmla="*/ 19883 h 37365"/>
                <a:gd name="connsiteX4" fmla="*/ 16485 w 35201"/>
                <a:gd name="connsiteY4" fmla="*/ 37366 h 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1" h="37365">
                  <a:moveTo>
                    <a:pt x="16495" y="37366"/>
                  </a:moveTo>
                  <a:cubicBezTo>
                    <a:pt x="5005" y="35580"/>
                    <a:pt x="-900" y="28510"/>
                    <a:pt x="111" y="17523"/>
                  </a:cubicBezTo>
                  <a:cubicBezTo>
                    <a:pt x="1086" y="7000"/>
                    <a:pt x="7009" y="-1008"/>
                    <a:pt x="18882" y="103"/>
                  </a:cubicBezTo>
                  <a:cubicBezTo>
                    <a:pt x="30126" y="1151"/>
                    <a:pt x="35830" y="8686"/>
                    <a:pt x="35146" y="19883"/>
                  </a:cubicBezTo>
                  <a:cubicBezTo>
                    <a:pt x="34463" y="31198"/>
                    <a:pt x="27757" y="36983"/>
                    <a:pt x="16485" y="37366"/>
                  </a:cubicBezTo>
                  <a:close/>
                </a:path>
              </a:pathLst>
            </a:custGeom>
            <a:solidFill>
              <a:srgbClr val="162B39"/>
            </a:solidFill>
            <a:ln w="0" cap="flat">
              <a:noFill/>
              <a:prstDash val="solid"/>
              <a:miter/>
            </a:ln>
          </p:spPr>
          <p:txBody>
            <a:bodyPr rtlCol="0" anchor="ctr"/>
            <a:lstStyle/>
            <a:p>
              <a:endParaRPr lang="en-IL"/>
            </a:p>
          </p:txBody>
        </p:sp>
        <p:sp>
          <p:nvSpPr>
            <p:cNvPr id="289" name="Freeform 288">
              <a:extLst>
                <a:ext uri="{FF2B5EF4-FFF2-40B4-BE49-F238E27FC236}">
                  <a16:creationId xmlns:a16="http://schemas.microsoft.com/office/drawing/2014/main" id="{F1CC23DD-CFD2-C63D-8D19-BC4468432F45}"/>
                </a:ext>
              </a:extLst>
            </p:cNvPr>
            <p:cNvSpPr/>
            <p:nvPr/>
          </p:nvSpPr>
          <p:spPr>
            <a:xfrm>
              <a:off x="3986735" y="1134403"/>
              <a:ext cx="26441" cy="27642"/>
            </a:xfrm>
            <a:custGeom>
              <a:avLst/>
              <a:gdLst>
                <a:gd name="connsiteX0" fmla="*/ 34791 w 34790"/>
                <a:gd name="connsiteY0" fmla="*/ 16875 h 36371"/>
                <a:gd name="connsiteX1" fmla="*/ 17196 w 34790"/>
                <a:gd name="connsiteY1" fmla="*/ 36354 h 36371"/>
                <a:gd name="connsiteX2" fmla="*/ 2 w 34790"/>
                <a:gd name="connsiteY2" fmla="*/ 17166 h 36371"/>
                <a:gd name="connsiteX3" fmla="*/ 16048 w 34790"/>
                <a:gd name="connsiteY3" fmla="*/ 11 h 36371"/>
                <a:gd name="connsiteX4" fmla="*/ 34791 w 34790"/>
                <a:gd name="connsiteY4" fmla="*/ 16884 h 3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0" h="36371">
                  <a:moveTo>
                    <a:pt x="34791" y="16875"/>
                  </a:moveTo>
                  <a:cubicBezTo>
                    <a:pt x="34572" y="28874"/>
                    <a:pt x="27747" y="35916"/>
                    <a:pt x="17196" y="36354"/>
                  </a:cubicBezTo>
                  <a:cubicBezTo>
                    <a:pt x="5560" y="36836"/>
                    <a:pt x="129" y="27744"/>
                    <a:pt x="2" y="17166"/>
                  </a:cubicBezTo>
                  <a:cubicBezTo>
                    <a:pt x="-117" y="7345"/>
                    <a:pt x="5432" y="285"/>
                    <a:pt x="16048" y="11"/>
                  </a:cubicBezTo>
                  <a:cubicBezTo>
                    <a:pt x="27383" y="-289"/>
                    <a:pt x="34126" y="5414"/>
                    <a:pt x="34791" y="16884"/>
                  </a:cubicBezTo>
                  <a:close/>
                </a:path>
              </a:pathLst>
            </a:custGeom>
            <a:solidFill>
              <a:srgbClr val="22343E"/>
            </a:solidFill>
            <a:ln w="0" cap="flat">
              <a:noFill/>
              <a:prstDash val="solid"/>
              <a:miter/>
            </a:ln>
          </p:spPr>
          <p:txBody>
            <a:bodyPr rtlCol="0" anchor="ctr"/>
            <a:lstStyle/>
            <a:p>
              <a:endParaRPr lang="en-IL"/>
            </a:p>
          </p:txBody>
        </p:sp>
        <p:sp>
          <p:nvSpPr>
            <p:cNvPr id="296" name="Freeform 295">
              <a:extLst>
                <a:ext uri="{FF2B5EF4-FFF2-40B4-BE49-F238E27FC236}">
                  <a16:creationId xmlns:a16="http://schemas.microsoft.com/office/drawing/2014/main" id="{8BE33CA4-E03E-AF1A-F150-E9D75ADEE1B5}"/>
                </a:ext>
              </a:extLst>
            </p:cNvPr>
            <p:cNvSpPr/>
            <p:nvPr/>
          </p:nvSpPr>
          <p:spPr>
            <a:xfrm>
              <a:off x="5531633" y="-226309"/>
              <a:ext cx="8939" cy="52817"/>
            </a:xfrm>
            <a:custGeom>
              <a:avLst/>
              <a:gdLst>
                <a:gd name="connsiteX0" fmla="*/ 7753 w 11761"/>
                <a:gd name="connsiteY0" fmla="*/ 69496 h 69495"/>
                <a:gd name="connsiteX1" fmla="*/ 11762 w 11761"/>
                <a:gd name="connsiteY1" fmla="*/ 0 h 69495"/>
                <a:gd name="connsiteX2" fmla="*/ 9529 w 11761"/>
                <a:gd name="connsiteY2" fmla="*/ 32935 h 69495"/>
                <a:gd name="connsiteX3" fmla="*/ 7753 w 11761"/>
                <a:gd name="connsiteY3" fmla="*/ 69496 h 69495"/>
              </a:gdLst>
              <a:ahLst/>
              <a:cxnLst>
                <a:cxn ang="0">
                  <a:pos x="connsiteX0" y="connsiteY0"/>
                </a:cxn>
                <a:cxn ang="0">
                  <a:pos x="connsiteX1" y="connsiteY1"/>
                </a:cxn>
                <a:cxn ang="0">
                  <a:pos x="connsiteX2" y="connsiteY2"/>
                </a:cxn>
                <a:cxn ang="0">
                  <a:pos x="connsiteX3" y="connsiteY3"/>
                </a:cxn>
              </a:cxnLst>
              <a:rect l="l" t="t" r="r" b="b"/>
              <a:pathLst>
                <a:path w="11761" h="69495">
                  <a:moveTo>
                    <a:pt x="7753" y="69496"/>
                  </a:moveTo>
                  <a:cubicBezTo>
                    <a:pt x="-3664" y="41754"/>
                    <a:pt x="-2589" y="29072"/>
                    <a:pt x="11762" y="0"/>
                  </a:cubicBezTo>
                  <a:cubicBezTo>
                    <a:pt x="10796" y="14103"/>
                    <a:pt x="10076" y="23515"/>
                    <a:pt x="9529" y="32935"/>
                  </a:cubicBezTo>
                  <a:cubicBezTo>
                    <a:pt x="8965" y="42720"/>
                    <a:pt x="8564" y="52514"/>
                    <a:pt x="7753" y="69496"/>
                  </a:cubicBezTo>
                  <a:close/>
                </a:path>
              </a:pathLst>
            </a:custGeom>
            <a:solidFill>
              <a:srgbClr val="B47649"/>
            </a:solidFill>
            <a:ln w="0" cap="flat">
              <a:noFill/>
              <a:prstDash val="solid"/>
              <a:miter/>
            </a:ln>
          </p:spPr>
          <p:txBody>
            <a:bodyPr rtlCol="0" anchor="ctr"/>
            <a:lstStyle/>
            <a:p>
              <a:endParaRPr lang="en-IL"/>
            </a:p>
          </p:txBody>
        </p:sp>
        <p:sp>
          <p:nvSpPr>
            <p:cNvPr id="308" name="Freeform 307">
              <a:extLst>
                <a:ext uri="{FF2B5EF4-FFF2-40B4-BE49-F238E27FC236}">
                  <a16:creationId xmlns:a16="http://schemas.microsoft.com/office/drawing/2014/main" id="{CEB3EF73-A336-85B9-57A4-25DE8476DFD2}"/>
                </a:ext>
              </a:extLst>
            </p:cNvPr>
            <p:cNvSpPr/>
            <p:nvPr/>
          </p:nvSpPr>
          <p:spPr>
            <a:xfrm>
              <a:off x="5284177" y="-697716"/>
              <a:ext cx="113122" cy="84082"/>
            </a:xfrm>
            <a:custGeom>
              <a:avLst/>
              <a:gdLst>
                <a:gd name="connsiteX0" fmla="*/ 148842 w 148842"/>
                <a:gd name="connsiteY0" fmla="*/ 9 h 110632"/>
                <a:gd name="connsiteX1" fmla="*/ 113734 w 148842"/>
                <a:gd name="connsiteY1" fmla="*/ 95762 h 110632"/>
                <a:gd name="connsiteX2" fmla="*/ 51910 w 148842"/>
                <a:gd name="connsiteY2" fmla="*/ 104353 h 110632"/>
                <a:gd name="connsiteX3" fmla="*/ 0 w 148842"/>
                <a:gd name="connsiteY3" fmla="*/ 16964 h 110632"/>
                <a:gd name="connsiteX4" fmla="*/ 20657 w 148842"/>
                <a:gd name="connsiteY4" fmla="*/ 48879 h 110632"/>
                <a:gd name="connsiteX5" fmla="*/ 80412 w 148842"/>
                <a:gd name="connsiteY5" fmla="*/ 97894 h 110632"/>
                <a:gd name="connsiteX6" fmla="*/ 130974 w 148842"/>
                <a:gd name="connsiteY6" fmla="*/ 53443 h 110632"/>
                <a:gd name="connsiteX7" fmla="*/ 148842 w 148842"/>
                <a:gd name="connsiteY7" fmla="*/ 0 h 11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42" h="110632">
                  <a:moveTo>
                    <a:pt x="148842" y="9"/>
                  </a:moveTo>
                  <a:cubicBezTo>
                    <a:pt x="148924" y="36069"/>
                    <a:pt x="139612" y="69387"/>
                    <a:pt x="113734" y="95762"/>
                  </a:cubicBezTo>
                  <a:cubicBezTo>
                    <a:pt x="96294" y="113546"/>
                    <a:pt x="72585" y="114011"/>
                    <a:pt x="51910" y="104353"/>
                  </a:cubicBezTo>
                  <a:cubicBezTo>
                    <a:pt x="17914" y="88473"/>
                    <a:pt x="11016" y="54855"/>
                    <a:pt x="0" y="16964"/>
                  </a:cubicBezTo>
                  <a:cubicBezTo>
                    <a:pt x="18069" y="26548"/>
                    <a:pt x="17522" y="38638"/>
                    <a:pt x="20657" y="48879"/>
                  </a:cubicBezTo>
                  <a:cubicBezTo>
                    <a:pt x="31108" y="83080"/>
                    <a:pt x="51263" y="99525"/>
                    <a:pt x="80412" y="97894"/>
                  </a:cubicBezTo>
                  <a:cubicBezTo>
                    <a:pt x="108823" y="96300"/>
                    <a:pt x="120577" y="75336"/>
                    <a:pt x="130974" y="53443"/>
                  </a:cubicBezTo>
                  <a:cubicBezTo>
                    <a:pt x="139092" y="36352"/>
                    <a:pt x="136331" y="15752"/>
                    <a:pt x="148842" y="0"/>
                  </a:cubicBezTo>
                  <a:close/>
                </a:path>
              </a:pathLst>
            </a:custGeom>
            <a:solidFill>
              <a:srgbClr val="675A5A"/>
            </a:solidFill>
            <a:ln w="0" cap="flat">
              <a:noFill/>
              <a:prstDash val="solid"/>
              <a:miter/>
            </a:ln>
          </p:spPr>
          <p:txBody>
            <a:bodyPr rtlCol="0" anchor="ctr"/>
            <a:lstStyle/>
            <a:p>
              <a:endParaRPr lang="en-IL"/>
            </a:p>
          </p:txBody>
        </p:sp>
        <p:grpSp>
          <p:nvGrpSpPr>
            <p:cNvPr id="324" name="Group 323">
              <a:extLst>
                <a:ext uri="{FF2B5EF4-FFF2-40B4-BE49-F238E27FC236}">
                  <a16:creationId xmlns:a16="http://schemas.microsoft.com/office/drawing/2014/main" id="{5F76D2A2-49D1-090E-1047-CBD9DDADD44F}"/>
                </a:ext>
              </a:extLst>
            </p:cNvPr>
            <p:cNvGrpSpPr/>
            <p:nvPr/>
          </p:nvGrpSpPr>
          <p:grpSpPr>
            <a:xfrm>
              <a:off x="4024006" y="-55126"/>
              <a:ext cx="709421" cy="877397"/>
              <a:chOff x="4024006" y="-248075"/>
              <a:chExt cx="709421" cy="877397"/>
            </a:xfrm>
          </p:grpSpPr>
          <p:sp>
            <p:nvSpPr>
              <p:cNvPr id="188" name="Freeform 187">
                <a:extLst>
                  <a:ext uri="{FF2B5EF4-FFF2-40B4-BE49-F238E27FC236}">
                    <a16:creationId xmlns:a16="http://schemas.microsoft.com/office/drawing/2014/main" id="{3F71980F-B975-9F07-B524-9319A6F7C78E}"/>
                  </a:ext>
                </a:extLst>
              </p:cNvPr>
              <p:cNvSpPr/>
              <p:nvPr/>
            </p:nvSpPr>
            <p:spPr>
              <a:xfrm>
                <a:off x="4024006" y="58083"/>
                <a:ext cx="529949" cy="419997"/>
              </a:xfrm>
              <a:custGeom>
                <a:avLst/>
                <a:gdLst>
                  <a:gd name="connsiteX0" fmla="*/ 21192 w 697290"/>
                  <a:gd name="connsiteY0" fmla="*/ 206095 h 552618"/>
                  <a:gd name="connsiteX1" fmla="*/ 212605 w 697290"/>
                  <a:gd name="connsiteY1" fmla="*/ 163348 h 552618"/>
                  <a:gd name="connsiteX2" fmla="*/ 235093 w 697290"/>
                  <a:gd name="connsiteY2" fmla="*/ 144297 h 552618"/>
                  <a:gd name="connsiteX3" fmla="*/ 308953 w 697290"/>
                  <a:gd name="connsiteY3" fmla="*/ 30779 h 552618"/>
                  <a:gd name="connsiteX4" fmla="*/ 394905 w 697290"/>
                  <a:gd name="connsiteY4" fmla="*/ 9496 h 552618"/>
                  <a:gd name="connsiteX5" fmla="*/ 406213 w 697290"/>
                  <a:gd name="connsiteY5" fmla="*/ 17996 h 552618"/>
                  <a:gd name="connsiteX6" fmla="*/ 476766 w 697290"/>
                  <a:gd name="connsiteY6" fmla="*/ 175319 h 552618"/>
                  <a:gd name="connsiteX7" fmla="*/ 501842 w 697290"/>
                  <a:gd name="connsiteY7" fmla="*/ 195317 h 552618"/>
                  <a:gd name="connsiteX8" fmla="*/ 653745 w 697290"/>
                  <a:gd name="connsiteY8" fmla="*/ 252158 h 552618"/>
                  <a:gd name="connsiteX9" fmla="*/ 668616 w 697290"/>
                  <a:gd name="connsiteY9" fmla="*/ 354316 h 552618"/>
                  <a:gd name="connsiteX10" fmla="*/ 634064 w 697290"/>
                  <a:gd name="connsiteY10" fmla="*/ 387187 h 552618"/>
                  <a:gd name="connsiteX11" fmla="*/ 552914 w 697290"/>
                  <a:gd name="connsiteY11" fmla="*/ 438635 h 552618"/>
                  <a:gd name="connsiteX12" fmla="*/ 532266 w 697290"/>
                  <a:gd name="connsiteY12" fmla="*/ 437523 h 552618"/>
                  <a:gd name="connsiteX13" fmla="*/ 439061 w 697290"/>
                  <a:gd name="connsiteY13" fmla="*/ 430426 h 552618"/>
                  <a:gd name="connsiteX14" fmla="*/ 418387 w 697290"/>
                  <a:gd name="connsiteY14" fmla="*/ 428103 h 552618"/>
                  <a:gd name="connsiteX15" fmla="*/ 418970 w 697290"/>
                  <a:gd name="connsiteY15" fmla="*/ 407449 h 552618"/>
                  <a:gd name="connsiteX16" fmla="*/ 432027 w 697290"/>
                  <a:gd name="connsiteY16" fmla="*/ 365522 h 552618"/>
                  <a:gd name="connsiteX17" fmla="*/ 409029 w 697290"/>
                  <a:gd name="connsiteY17" fmla="*/ 431337 h 552618"/>
                  <a:gd name="connsiteX18" fmla="*/ 357064 w 697290"/>
                  <a:gd name="connsiteY18" fmla="*/ 464728 h 552618"/>
                  <a:gd name="connsiteX19" fmla="*/ 270510 w 697290"/>
                  <a:gd name="connsiteY19" fmla="*/ 358152 h 552618"/>
                  <a:gd name="connsiteX20" fmla="*/ 343259 w 697290"/>
                  <a:gd name="connsiteY20" fmla="*/ 468500 h 552618"/>
                  <a:gd name="connsiteX21" fmla="*/ 305272 w 697290"/>
                  <a:gd name="connsiteY21" fmla="*/ 496961 h 552618"/>
                  <a:gd name="connsiteX22" fmla="*/ 142079 w 697290"/>
                  <a:gd name="connsiteY22" fmla="*/ 539317 h 552618"/>
                  <a:gd name="connsiteX23" fmla="*/ 112128 w 697290"/>
                  <a:gd name="connsiteY23" fmla="*/ 550987 h 552618"/>
                  <a:gd name="connsiteX24" fmla="*/ 129095 w 697290"/>
                  <a:gd name="connsiteY24" fmla="*/ 427830 h 552618"/>
                  <a:gd name="connsiteX25" fmla="*/ 125404 w 697290"/>
                  <a:gd name="connsiteY25" fmla="*/ 403322 h 552618"/>
                  <a:gd name="connsiteX26" fmla="*/ 16937 w 697290"/>
                  <a:gd name="connsiteY26" fmla="*/ 294814 h 552618"/>
                  <a:gd name="connsiteX27" fmla="*/ 10613 w 697290"/>
                  <a:gd name="connsiteY27" fmla="*/ 285485 h 552618"/>
                  <a:gd name="connsiteX28" fmla="*/ 5529 w 697290"/>
                  <a:gd name="connsiteY28" fmla="*/ 220754 h 552618"/>
                  <a:gd name="connsiteX29" fmla="*/ 21192 w 697290"/>
                  <a:gd name="connsiteY29" fmla="*/ 206113 h 55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7290" h="552618">
                    <a:moveTo>
                      <a:pt x="21192" y="206095"/>
                    </a:moveTo>
                    <a:cubicBezTo>
                      <a:pt x="83326" y="184375"/>
                      <a:pt x="147045" y="169370"/>
                      <a:pt x="212605" y="163348"/>
                    </a:cubicBezTo>
                    <a:cubicBezTo>
                      <a:pt x="226218" y="162099"/>
                      <a:pt x="229963" y="153699"/>
                      <a:pt x="235093" y="144297"/>
                    </a:cubicBezTo>
                    <a:cubicBezTo>
                      <a:pt x="256742" y="104538"/>
                      <a:pt x="278602" y="64798"/>
                      <a:pt x="308953" y="30779"/>
                    </a:cubicBezTo>
                    <a:cubicBezTo>
                      <a:pt x="339888" y="-3897"/>
                      <a:pt x="352645" y="-6630"/>
                      <a:pt x="394905" y="9496"/>
                    </a:cubicBezTo>
                    <a:cubicBezTo>
                      <a:pt x="399953" y="10626"/>
                      <a:pt x="404145" y="12894"/>
                      <a:pt x="406213" y="17996"/>
                    </a:cubicBezTo>
                    <a:cubicBezTo>
                      <a:pt x="435763" y="67731"/>
                      <a:pt x="462023" y="119006"/>
                      <a:pt x="476766" y="175319"/>
                    </a:cubicBezTo>
                    <a:cubicBezTo>
                      <a:pt x="480365" y="189067"/>
                      <a:pt x="490206" y="191955"/>
                      <a:pt x="501842" y="195317"/>
                    </a:cubicBezTo>
                    <a:cubicBezTo>
                      <a:pt x="553898" y="210386"/>
                      <a:pt x="605772" y="226156"/>
                      <a:pt x="653745" y="252158"/>
                    </a:cubicBezTo>
                    <a:cubicBezTo>
                      <a:pt x="706640" y="280820"/>
                      <a:pt x="711041" y="310740"/>
                      <a:pt x="668616" y="354316"/>
                    </a:cubicBezTo>
                    <a:cubicBezTo>
                      <a:pt x="657536" y="365695"/>
                      <a:pt x="645599" y="376254"/>
                      <a:pt x="634064" y="387187"/>
                    </a:cubicBezTo>
                    <a:cubicBezTo>
                      <a:pt x="611986" y="412132"/>
                      <a:pt x="581133" y="423384"/>
                      <a:pt x="552914" y="438635"/>
                    </a:cubicBezTo>
                    <a:cubicBezTo>
                      <a:pt x="546727" y="441979"/>
                      <a:pt x="538717" y="440402"/>
                      <a:pt x="532266" y="437523"/>
                    </a:cubicBezTo>
                    <a:cubicBezTo>
                      <a:pt x="501969" y="424021"/>
                      <a:pt x="470816" y="424304"/>
                      <a:pt x="439061" y="430426"/>
                    </a:cubicBezTo>
                    <a:cubicBezTo>
                      <a:pt x="432127" y="431765"/>
                      <a:pt x="425002" y="431146"/>
                      <a:pt x="418387" y="428103"/>
                    </a:cubicBezTo>
                    <a:cubicBezTo>
                      <a:pt x="408819" y="421033"/>
                      <a:pt x="416136" y="413972"/>
                      <a:pt x="418970" y="407449"/>
                    </a:cubicBezTo>
                    <a:cubicBezTo>
                      <a:pt x="424865" y="393911"/>
                      <a:pt x="430742" y="380463"/>
                      <a:pt x="432027" y="365522"/>
                    </a:cubicBezTo>
                    <a:cubicBezTo>
                      <a:pt x="430560" y="389629"/>
                      <a:pt x="414815" y="408725"/>
                      <a:pt x="409029" y="431337"/>
                    </a:cubicBezTo>
                    <a:cubicBezTo>
                      <a:pt x="394951" y="447518"/>
                      <a:pt x="377274" y="458086"/>
                      <a:pt x="357064" y="464728"/>
                    </a:cubicBezTo>
                    <a:cubicBezTo>
                      <a:pt x="306347" y="455863"/>
                      <a:pt x="286237" y="431829"/>
                      <a:pt x="270510" y="358152"/>
                    </a:cubicBezTo>
                    <a:cubicBezTo>
                      <a:pt x="279076" y="408798"/>
                      <a:pt x="298247" y="447372"/>
                      <a:pt x="343259" y="468500"/>
                    </a:cubicBezTo>
                    <a:cubicBezTo>
                      <a:pt x="339615" y="495549"/>
                      <a:pt x="330284" y="503557"/>
                      <a:pt x="305272" y="496961"/>
                    </a:cubicBezTo>
                    <a:cubicBezTo>
                      <a:pt x="242628" y="480453"/>
                      <a:pt x="188094" y="492306"/>
                      <a:pt x="142079" y="539317"/>
                    </a:cubicBezTo>
                    <a:cubicBezTo>
                      <a:pt x="134288" y="547270"/>
                      <a:pt x="125705" y="556399"/>
                      <a:pt x="112128" y="550987"/>
                    </a:cubicBezTo>
                    <a:cubicBezTo>
                      <a:pt x="114725" y="509516"/>
                      <a:pt x="121258" y="468563"/>
                      <a:pt x="129095" y="427830"/>
                    </a:cubicBezTo>
                    <a:cubicBezTo>
                      <a:pt x="130835" y="418792"/>
                      <a:pt x="133450" y="410091"/>
                      <a:pt x="125404" y="403322"/>
                    </a:cubicBezTo>
                    <a:cubicBezTo>
                      <a:pt x="86096" y="370287"/>
                      <a:pt x="54587" y="329489"/>
                      <a:pt x="16937" y="294814"/>
                    </a:cubicBezTo>
                    <a:cubicBezTo>
                      <a:pt x="9739" y="295160"/>
                      <a:pt x="13821" y="287845"/>
                      <a:pt x="10613" y="285485"/>
                    </a:cubicBezTo>
                    <a:cubicBezTo>
                      <a:pt x="2404" y="264421"/>
                      <a:pt x="-5742" y="243348"/>
                      <a:pt x="5529" y="220754"/>
                    </a:cubicBezTo>
                    <a:cubicBezTo>
                      <a:pt x="7925" y="212855"/>
                      <a:pt x="10003" y="204610"/>
                      <a:pt x="21192" y="206113"/>
                    </a:cubicBezTo>
                    <a:close/>
                  </a:path>
                </a:pathLst>
              </a:custGeom>
              <a:solidFill>
                <a:srgbClr val="FCC039"/>
              </a:solidFill>
              <a:ln w="0" cap="flat">
                <a:noFill/>
                <a:prstDash val="solid"/>
                <a:miter/>
              </a:ln>
            </p:spPr>
            <p:txBody>
              <a:bodyPr rtlCol="0" anchor="ctr"/>
              <a:lstStyle/>
              <a:p>
                <a:pPr marL="0" algn="r" defTabSz="914400" rtl="1" eaLnBrk="1" latinLnBrk="0" hangingPunct="1"/>
                <a:endParaRPr lang="en-IL"/>
              </a:p>
            </p:txBody>
          </p:sp>
          <p:sp>
            <p:nvSpPr>
              <p:cNvPr id="189" name="Freeform 188">
                <a:extLst>
                  <a:ext uri="{FF2B5EF4-FFF2-40B4-BE49-F238E27FC236}">
                    <a16:creationId xmlns:a16="http://schemas.microsoft.com/office/drawing/2014/main" id="{29102C9F-64A8-8F0D-D489-83D02F93FF3A}"/>
                  </a:ext>
                </a:extLst>
              </p:cNvPr>
              <p:cNvSpPr/>
              <p:nvPr/>
            </p:nvSpPr>
            <p:spPr>
              <a:xfrm>
                <a:off x="4107810" y="352358"/>
                <a:ext cx="625617" cy="243566"/>
              </a:xfrm>
              <a:custGeom>
                <a:avLst/>
                <a:gdLst>
                  <a:gd name="connsiteX0" fmla="*/ 245977 w 823167"/>
                  <a:gd name="connsiteY0" fmla="*/ 72767 h 320476"/>
                  <a:gd name="connsiteX1" fmla="*/ 294033 w 823167"/>
                  <a:gd name="connsiteY1" fmla="*/ 45089 h 320476"/>
                  <a:gd name="connsiteX2" fmla="*/ 306197 w 823167"/>
                  <a:gd name="connsiteY2" fmla="*/ 37335 h 320476"/>
                  <a:gd name="connsiteX3" fmla="*/ 361278 w 823167"/>
                  <a:gd name="connsiteY3" fmla="*/ 32589 h 320476"/>
                  <a:gd name="connsiteX4" fmla="*/ 376996 w 823167"/>
                  <a:gd name="connsiteY4" fmla="*/ 32871 h 320476"/>
                  <a:gd name="connsiteX5" fmla="*/ 523797 w 823167"/>
                  <a:gd name="connsiteY5" fmla="*/ 0 h 320476"/>
                  <a:gd name="connsiteX6" fmla="*/ 659573 w 823167"/>
                  <a:gd name="connsiteY6" fmla="*/ 95015 h 320476"/>
                  <a:gd name="connsiteX7" fmla="*/ 683546 w 823167"/>
                  <a:gd name="connsiteY7" fmla="*/ 105410 h 320476"/>
                  <a:gd name="connsiteX8" fmla="*/ 731046 w 823167"/>
                  <a:gd name="connsiteY8" fmla="*/ 101210 h 320476"/>
                  <a:gd name="connsiteX9" fmla="*/ 822893 w 823167"/>
                  <a:gd name="connsiteY9" fmla="*/ 190494 h 320476"/>
                  <a:gd name="connsiteX10" fmla="*/ 814447 w 823167"/>
                  <a:gd name="connsiteY10" fmla="*/ 261312 h 320476"/>
                  <a:gd name="connsiteX11" fmla="*/ 716613 w 823167"/>
                  <a:gd name="connsiteY11" fmla="*/ 278777 h 320476"/>
                  <a:gd name="connsiteX12" fmla="*/ 683373 w 823167"/>
                  <a:gd name="connsiteY12" fmla="*/ 279779 h 320476"/>
                  <a:gd name="connsiteX13" fmla="*/ 543934 w 823167"/>
                  <a:gd name="connsiteY13" fmla="*/ 263170 h 320476"/>
                  <a:gd name="connsiteX14" fmla="*/ 536855 w 823167"/>
                  <a:gd name="connsiteY14" fmla="*/ 248110 h 320476"/>
                  <a:gd name="connsiteX15" fmla="*/ 511250 w 823167"/>
                  <a:gd name="connsiteY15" fmla="*/ 282676 h 320476"/>
                  <a:gd name="connsiteX16" fmla="*/ 359693 w 823167"/>
                  <a:gd name="connsiteY16" fmla="*/ 274185 h 320476"/>
                  <a:gd name="connsiteX17" fmla="*/ 323710 w 823167"/>
                  <a:gd name="connsiteY17" fmla="*/ 273493 h 320476"/>
                  <a:gd name="connsiteX18" fmla="*/ 162549 w 823167"/>
                  <a:gd name="connsiteY18" fmla="*/ 263844 h 320476"/>
                  <a:gd name="connsiteX19" fmla="*/ 127259 w 823167"/>
                  <a:gd name="connsiteY19" fmla="*/ 295923 h 320476"/>
                  <a:gd name="connsiteX20" fmla="*/ 22600 w 823167"/>
                  <a:gd name="connsiteY20" fmla="*/ 273474 h 320476"/>
                  <a:gd name="connsiteX21" fmla="*/ 1871 w 823167"/>
                  <a:gd name="connsiteY21" fmla="*/ 163782 h 320476"/>
                  <a:gd name="connsiteX22" fmla="*/ 33899 w 823167"/>
                  <a:gd name="connsiteY22" fmla="*/ 140841 h 320476"/>
                  <a:gd name="connsiteX23" fmla="*/ 195561 w 823167"/>
                  <a:gd name="connsiteY23" fmla="*/ 103561 h 320476"/>
                  <a:gd name="connsiteX24" fmla="*/ 229667 w 823167"/>
                  <a:gd name="connsiteY24" fmla="*/ 80775 h 320476"/>
                  <a:gd name="connsiteX25" fmla="*/ 245968 w 823167"/>
                  <a:gd name="connsiteY25" fmla="*/ 72776 h 32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23167" h="320476">
                    <a:moveTo>
                      <a:pt x="245977" y="72767"/>
                    </a:moveTo>
                    <a:cubicBezTo>
                      <a:pt x="261996" y="63538"/>
                      <a:pt x="278014" y="54318"/>
                      <a:pt x="294033" y="45089"/>
                    </a:cubicBezTo>
                    <a:cubicBezTo>
                      <a:pt x="296530" y="40059"/>
                      <a:pt x="300512" y="37354"/>
                      <a:pt x="306197" y="37335"/>
                    </a:cubicBezTo>
                    <a:cubicBezTo>
                      <a:pt x="324558" y="35732"/>
                      <a:pt x="342909" y="34019"/>
                      <a:pt x="361278" y="32589"/>
                    </a:cubicBezTo>
                    <a:cubicBezTo>
                      <a:pt x="366536" y="32179"/>
                      <a:pt x="372805" y="30712"/>
                      <a:pt x="376996" y="32871"/>
                    </a:cubicBezTo>
                    <a:cubicBezTo>
                      <a:pt x="435258" y="62818"/>
                      <a:pt x="477227" y="21273"/>
                      <a:pt x="523797" y="0"/>
                    </a:cubicBezTo>
                    <a:cubicBezTo>
                      <a:pt x="586450" y="6806"/>
                      <a:pt x="629704" y="41672"/>
                      <a:pt x="659573" y="95015"/>
                    </a:cubicBezTo>
                    <a:cubicBezTo>
                      <a:pt x="665550" y="105693"/>
                      <a:pt x="673359" y="108982"/>
                      <a:pt x="683546" y="105410"/>
                    </a:cubicBezTo>
                    <a:cubicBezTo>
                      <a:pt x="699200" y="99935"/>
                      <a:pt x="715146" y="101146"/>
                      <a:pt x="731046" y="101210"/>
                    </a:cubicBezTo>
                    <a:cubicBezTo>
                      <a:pt x="785344" y="101429"/>
                      <a:pt x="820953" y="136268"/>
                      <a:pt x="822893" y="190494"/>
                    </a:cubicBezTo>
                    <a:cubicBezTo>
                      <a:pt x="823750" y="214556"/>
                      <a:pt x="823021" y="238389"/>
                      <a:pt x="814447" y="261312"/>
                    </a:cubicBezTo>
                    <a:cubicBezTo>
                      <a:pt x="795485" y="311985"/>
                      <a:pt x="750527" y="321004"/>
                      <a:pt x="716613" y="278777"/>
                    </a:cubicBezTo>
                    <a:cubicBezTo>
                      <a:pt x="701660" y="260154"/>
                      <a:pt x="697150" y="262186"/>
                      <a:pt x="683373" y="279779"/>
                    </a:cubicBezTo>
                    <a:cubicBezTo>
                      <a:pt x="636319" y="339873"/>
                      <a:pt x="576473" y="331983"/>
                      <a:pt x="543934" y="263170"/>
                    </a:cubicBezTo>
                    <a:cubicBezTo>
                      <a:pt x="541748" y="258551"/>
                      <a:pt x="539588" y="253914"/>
                      <a:pt x="536855" y="248110"/>
                    </a:cubicBezTo>
                    <a:cubicBezTo>
                      <a:pt x="527843" y="260291"/>
                      <a:pt x="519642" y="271552"/>
                      <a:pt x="511250" y="282676"/>
                    </a:cubicBezTo>
                    <a:cubicBezTo>
                      <a:pt x="470803" y="336338"/>
                      <a:pt x="392678" y="319811"/>
                      <a:pt x="359693" y="274185"/>
                    </a:cubicBezTo>
                    <a:cubicBezTo>
                      <a:pt x="341132" y="248502"/>
                      <a:pt x="340549" y="248921"/>
                      <a:pt x="323710" y="273493"/>
                    </a:cubicBezTo>
                    <a:cubicBezTo>
                      <a:pt x="278552" y="339408"/>
                      <a:pt x="212282" y="335764"/>
                      <a:pt x="162549" y="263844"/>
                    </a:cubicBezTo>
                    <a:cubicBezTo>
                      <a:pt x="150786" y="274695"/>
                      <a:pt x="140189" y="286985"/>
                      <a:pt x="127259" y="295923"/>
                    </a:cubicBezTo>
                    <a:cubicBezTo>
                      <a:pt x="91486" y="320640"/>
                      <a:pt x="49098" y="310673"/>
                      <a:pt x="22600" y="273474"/>
                    </a:cubicBezTo>
                    <a:cubicBezTo>
                      <a:pt x="-1291" y="239938"/>
                      <a:pt x="-2238" y="202429"/>
                      <a:pt x="1871" y="163782"/>
                    </a:cubicBezTo>
                    <a:cubicBezTo>
                      <a:pt x="15429" y="160156"/>
                      <a:pt x="24423" y="150125"/>
                      <a:pt x="33899" y="140841"/>
                    </a:cubicBezTo>
                    <a:cubicBezTo>
                      <a:pt x="80196" y="95461"/>
                      <a:pt x="134931" y="84182"/>
                      <a:pt x="195561" y="103561"/>
                    </a:cubicBezTo>
                    <a:cubicBezTo>
                      <a:pt x="219526" y="111214"/>
                      <a:pt x="226013" y="99871"/>
                      <a:pt x="229667" y="80775"/>
                    </a:cubicBezTo>
                    <a:cubicBezTo>
                      <a:pt x="233084" y="74006"/>
                      <a:pt x="239663" y="73678"/>
                      <a:pt x="245968" y="72776"/>
                    </a:cubicBezTo>
                    <a:close/>
                  </a:path>
                </a:pathLst>
              </a:custGeom>
              <a:solidFill>
                <a:srgbClr val="ABD6D6"/>
              </a:solidFill>
              <a:ln w="0" cap="flat">
                <a:noFill/>
                <a:prstDash val="solid"/>
                <a:miter/>
              </a:ln>
            </p:spPr>
            <p:txBody>
              <a:bodyPr rtlCol="0" anchor="ctr"/>
              <a:lstStyle/>
              <a:p>
                <a:pPr marL="0" algn="r" defTabSz="914400" rtl="1" eaLnBrk="1" latinLnBrk="0" hangingPunct="1"/>
                <a:endParaRPr lang="en-IL"/>
              </a:p>
            </p:txBody>
          </p:sp>
          <p:sp>
            <p:nvSpPr>
              <p:cNvPr id="236" name="Freeform 235">
                <a:extLst>
                  <a:ext uri="{FF2B5EF4-FFF2-40B4-BE49-F238E27FC236}">
                    <a16:creationId xmlns:a16="http://schemas.microsoft.com/office/drawing/2014/main" id="{68730F8E-FC2A-B1DB-8AF4-988498D2C968}"/>
                  </a:ext>
                </a:extLst>
              </p:cNvPr>
              <p:cNvSpPr/>
              <p:nvPr/>
            </p:nvSpPr>
            <p:spPr>
              <a:xfrm>
                <a:off x="4081779" y="173982"/>
                <a:ext cx="6563" cy="455340"/>
              </a:xfrm>
              <a:custGeom>
                <a:avLst/>
                <a:gdLst>
                  <a:gd name="connsiteX0" fmla="*/ 1136 w 8636"/>
                  <a:gd name="connsiteY0" fmla="*/ 0 h 599122"/>
                  <a:gd name="connsiteX1" fmla="*/ 7459 w 8636"/>
                  <a:gd name="connsiteY1" fmla="*/ 9348 h 599122"/>
                  <a:gd name="connsiteX2" fmla="*/ 7678 w 8636"/>
                  <a:gd name="connsiteY2" fmla="*/ 449082 h 599122"/>
                  <a:gd name="connsiteX3" fmla="*/ 5646 w 8636"/>
                  <a:gd name="connsiteY3" fmla="*/ 597904 h 599122"/>
                  <a:gd name="connsiteX4" fmla="*/ 1318 w 8636"/>
                  <a:gd name="connsiteY4" fmla="*/ 597950 h 599122"/>
                  <a:gd name="connsiteX5" fmla="*/ 6 w 8636"/>
                  <a:gd name="connsiteY5" fmla="*/ 231219 h 599122"/>
                  <a:gd name="connsiteX6" fmla="*/ 1127 w 8636"/>
                  <a:gd name="connsiteY6" fmla="*/ 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 h="599122">
                    <a:moveTo>
                      <a:pt x="1136" y="0"/>
                    </a:moveTo>
                    <a:cubicBezTo>
                      <a:pt x="3241" y="3116"/>
                      <a:pt x="5354" y="6241"/>
                      <a:pt x="7459" y="9348"/>
                    </a:cubicBezTo>
                    <a:cubicBezTo>
                      <a:pt x="7569" y="155920"/>
                      <a:pt x="7878" y="302501"/>
                      <a:pt x="7678" y="449082"/>
                    </a:cubicBezTo>
                    <a:cubicBezTo>
                      <a:pt x="7614" y="498689"/>
                      <a:pt x="10904" y="548361"/>
                      <a:pt x="5646" y="597904"/>
                    </a:cubicBezTo>
                    <a:cubicBezTo>
                      <a:pt x="4225" y="599554"/>
                      <a:pt x="2776" y="599490"/>
                      <a:pt x="1318" y="597950"/>
                    </a:cubicBezTo>
                    <a:cubicBezTo>
                      <a:pt x="853" y="475703"/>
                      <a:pt x="133" y="353466"/>
                      <a:pt x="6" y="231219"/>
                    </a:cubicBezTo>
                    <a:cubicBezTo>
                      <a:pt x="-76" y="154143"/>
                      <a:pt x="726" y="77076"/>
                      <a:pt x="1127" y="0"/>
                    </a:cubicBezTo>
                    <a:close/>
                  </a:path>
                </a:pathLst>
              </a:custGeom>
              <a:solidFill>
                <a:srgbClr val="408097"/>
              </a:solidFill>
              <a:ln w="0" cap="flat">
                <a:noFill/>
                <a:prstDash val="solid"/>
                <a:miter/>
              </a:ln>
            </p:spPr>
            <p:txBody>
              <a:bodyPr rtlCol="0" anchor="ctr"/>
              <a:lstStyle/>
              <a:p>
                <a:endParaRPr lang="en-IL"/>
              </a:p>
            </p:txBody>
          </p:sp>
          <p:sp>
            <p:nvSpPr>
              <p:cNvPr id="248" name="Freeform 247">
                <a:extLst>
                  <a:ext uri="{FF2B5EF4-FFF2-40B4-BE49-F238E27FC236}">
                    <a16:creationId xmlns:a16="http://schemas.microsoft.com/office/drawing/2014/main" id="{CD271553-2A2E-13E3-C379-FE86DA9E3E27}"/>
                  </a:ext>
                </a:extLst>
              </p:cNvPr>
              <p:cNvSpPr/>
              <p:nvPr/>
            </p:nvSpPr>
            <p:spPr>
              <a:xfrm>
                <a:off x="4326973" y="-248075"/>
                <a:ext cx="6928" cy="179963"/>
              </a:xfrm>
              <a:custGeom>
                <a:avLst/>
                <a:gdLst>
                  <a:gd name="connsiteX0" fmla="*/ 1602 w 9115"/>
                  <a:gd name="connsiteY0" fmla="*/ 0 h 236790"/>
                  <a:gd name="connsiteX1" fmla="*/ 6295 w 9115"/>
                  <a:gd name="connsiteY1" fmla="*/ 173 h 236790"/>
                  <a:gd name="connsiteX2" fmla="*/ 7989 w 9115"/>
                  <a:gd name="connsiteY2" fmla="*/ 196681 h 236790"/>
                  <a:gd name="connsiteX3" fmla="*/ 5976 w 9115"/>
                  <a:gd name="connsiteY3" fmla="*/ 234936 h 236790"/>
                  <a:gd name="connsiteX4" fmla="*/ 1730 w 9115"/>
                  <a:gd name="connsiteY4" fmla="*/ 234863 h 236790"/>
                  <a:gd name="connsiteX5" fmla="*/ 1602 w 9115"/>
                  <a:gd name="connsiteY5" fmla="*/ 9 h 23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5" h="236790">
                    <a:moveTo>
                      <a:pt x="1602" y="0"/>
                    </a:moveTo>
                    <a:cubicBezTo>
                      <a:pt x="3169" y="0"/>
                      <a:pt x="4737" y="55"/>
                      <a:pt x="6295" y="173"/>
                    </a:cubicBezTo>
                    <a:cubicBezTo>
                      <a:pt x="11844" y="65624"/>
                      <a:pt x="7115" y="131184"/>
                      <a:pt x="7989" y="196681"/>
                    </a:cubicBezTo>
                    <a:cubicBezTo>
                      <a:pt x="8153" y="209262"/>
                      <a:pt x="11434" y="222473"/>
                      <a:pt x="5976" y="234936"/>
                    </a:cubicBezTo>
                    <a:cubicBezTo>
                      <a:pt x="4518" y="237496"/>
                      <a:pt x="3105" y="237341"/>
                      <a:pt x="1730" y="234863"/>
                    </a:cubicBezTo>
                    <a:cubicBezTo>
                      <a:pt x="-120" y="156576"/>
                      <a:pt x="-940" y="78297"/>
                      <a:pt x="1602" y="9"/>
                    </a:cubicBezTo>
                    <a:close/>
                  </a:path>
                </a:pathLst>
              </a:custGeom>
              <a:solidFill>
                <a:srgbClr val="5994A5"/>
              </a:solidFill>
              <a:ln w="0" cap="flat">
                <a:noFill/>
                <a:prstDash val="solid"/>
                <a:miter/>
              </a:ln>
            </p:spPr>
            <p:txBody>
              <a:bodyPr rtlCol="0" anchor="ctr"/>
              <a:lstStyle/>
              <a:p>
                <a:endParaRPr lang="en-IL"/>
              </a:p>
            </p:txBody>
          </p:sp>
          <p:sp>
            <p:nvSpPr>
              <p:cNvPr id="264" name="Freeform 263">
                <a:extLst>
                  <a:ext uri="{FF2B5EF4-FFF2-40B4-BE49-F238E27FC236}">
                    <a16:creationId xmlns:a16="http://schemas.microsoft.com/office/drawing/2014/main" id="{D146989F-E257-ACF5-C0CD-540692EF4A5D}"/>
                  </a:ext>
                </a:extLst>
              </p:cNvPr>
              <p:cNvSpPr/>
              <p:nvPr/>
            </p:nvSpPr>
            <p:spPr>
              <a:xfrm>
                <a:off x="4328107" y="-69578"/>
                <a:ext cx="5312" cy="78477"/>
              </a:xfrm>
              <a:custGeom>
                <a:avLst/>
                <a:gdLst>
                  <a:gd name="connsiteX0" fmla="*/ 228 w 6989"/>
                  <a:gd name="connsiteY0" fmla="*/ 2 h 103257"/>
                  <a:gd name="connsiteX1" fmla="*/ 4474 w 6989"/>
                  <a:gd name="connsiteY1" fmla="*/ 75 h 103257"/>
                  <a:gd name="connsiteX2" fmla="*/ 4456 w 6989"/>
                  <a:gd name="connsiteY2" fmla="*/ 101486 h 103257"/>
                  <a:gd name="connsiteX3" fmla="*/ 0 w 6989"/>
                  <a:gd name="connsiteY3" fmla="*/ 101449 h 103257"/>
                  <a:gd name="connsiteX4" fmla="*/ 228 w 6989"/>
                  <a:gd name="connsiteY4" fmla="*/ 2 h 10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9" h="103257">
                    <a:moveTo>
                      <a:pt x="228" y="2"/>
                    </a:moveTo>
                    <a:cubicBezTo>
                      <a:pt x="1640" y="-7"/>
                      <a:pt x="3062" y="11"/>
                      <a:pt x="4474" y="75"/>
                    </a:cubicBezTo>
                    <a:cubicBezTo>
                      <a:pt x="8438" y="33885"/>
                      <a:pt x="7162" y="67685"/>
                      <a:pt x="4456" y="101486"/>
                    </a:cubicBezTo>
                    <a:cubicBezTo>
                      <a:pt x="2952" y="103864"/>
                      <a:pt x="1467" y="103845"/>
                      <a:pt x="0" y="101449"/>
                    </a:cubicBezTo>
                    <a:cubicBezTo>
                      <a:pt x="73" y="67631"/>
                      <a:pt x="155" y="33821"/>
                      <a:pt x="228" y="2"/>
                    </a:cubicBezTo>
                    <a:close/>
                  </a:path>
                </a:pathLst>
              </a:custGeom>
              <a:solidFill>
                <a:srgbClr val="5E95A4"/>
              </a:solidFill>
              <a:ln w="0" cap="flat">
                <a:noFill/>
                <a:prstDash val="solid"/>
                <a:miter/>
              </a:ln>
            </p:spPr>
            <p:txBody>
              <a:bodyPr rtlCol="0" anchor="ctr"/>
              <a:lstStyle/>
              <a:p>
                <a:endParaRPr lang="en-IL"/>
              </a:p>
            </p:txBody>
          </p:sp>
          <p:sp>
            <p:nvSpPr>
              <p:cNvPr id="265" name="Freeform 264">
                <a:extLst>
                  <a:ext uri="{FF2B5EF4-FFF2-40B4-BE49-F238E27FC236}">
                    <a16:creationId xmlns:a16="http://schemas.microsoft.com/office/drawing/2014/main" id="{E9E40D5C-01EA-E485-045A-DBC5F975E863}"/>
                  </a:ext>
                </a:extLst>
              </p:cNvPr>
              <p:cNvSpPr/>
              <p:nvPr/>
            </p:nvSpPr>
            <p:spPr>
              <a:xfrm>
                <a:off x="4324132" y="7523"/>
                <a:ext cx="9336" cy="64245"/>
              </a:xfrm>
              <a:custGeom>
                <a:avLst/>
                <a:gdLst>
                  <a:gd name="connsiteX0" fmla="*/ 5230 w 12284"/>
                  <a:gd name="connsiteY0" fmla="*/ 3 h 84531"/>
                  <a:gd name="connsiteX1" fmla="*/ 9686 w 12284"/>
                  <a:gd name="connsiteY1" fmla="*/ 40 h 84531"/>
                  <a:gd name="connsiteX2" fmla="*/ 11308 w 12284"/>
                  <a:gd name="connsiteY2" fmla="*/ 84532 h 84531"/>
                  <a:gd name="connsiteX3" fmla="*/ 0 w 12284"/>
                  <a:gd name="connsiteY3" fmla="*/ 76032 h 84531"/>
                  <a:gd name="connsiteX4" fmla="*/ 5230 w 12284"/>
                  <a:gd name="connsiteY4" fmla="*/ 3 h 84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84531">
                    <a:moveTo>
                      <a:pt x="5230" y="3"/>
                    </a:moveTo>
                    <a:cubicBezTo>
                      <a:pt x="6715" y="-6"/>
                      <a:pt x="8201" y="3"/>
                      <a:pt x="9686" y="40"/>
                    </a:cubicBezTo>
                    <a:cubicBezTo>
                      <a:pt x="14588" y="28128"/>
                      <a:pt x="10989" y="56371"/>
                      <a:pt x="11308" y="84532"/>
                    </a:cubicBezTo>
                    <a:cubicBezTo>
                      <a:pt x="7536" y="81689"/>
                      <a:pt x="3763" y="78856"/>
                      <a:pt x="0" y="76032"/>
                    </a:cubicBezTo>
                    <a:cubicBezTo>
                      <a:pt x="9203" y="51205"/>
                      <a:pt x="319" y="25130"/>
                      <a:pt x="5230" y="3"/>
                    </a:cubicBezTo>
                    <a:close/>
                  </a:path>
                </a:pathLst>
              </a:custGeom>
              <a:solidFill>
                <a:srgbClr val="63929F"/>
              </a:solidFill>
              <a:ln w="0" cap="flat">
                <a:noFill/>
                <a:prstDash val="solid"/>
                <a:miter/>
              </a:ln>
            </p:spPr>
            <p:txBody>
              <a:bodyPr rtlCol="0" anchor="ctr"/>
              <a:lstStyle/>
              <a:p>
                <a:endParaRPr lang="en-IL"/>
              </a:p>
            </p:txBody>
          </p:sp>
          <p:sp>
            <p:nvSpPr>
              <p:cNvPr id="309" name="Freeform 308">
                <a:extLst>
                  <a:ext uri="{FF2B5EF4-FFF2-40B4-BE49-F238E27FC236}">
                    <a16:creationId xmlns:a16="http://schemas.microsoft.com/office/drawing/2014/main" id="{5118C7CA-FF83-5A64-36D3-D5DDF77E82A1}"/>
                  </a:ext>
                </a:extLst>
              </p:cNvPr>
              <p:cNvSpPr/>
              <p:nvPr/>
            </p:nvSpPr>
            <p:spPr>
              <a:xfrm>
                <a:off x="4227184" y="313152"/>
                <a:ext cx="67571" cy="100588"/>
              </a:xfrm>
              <a:custGeom>
                <a:avLst/>
                <a:gdLst>
                  <a:gd name="connsiteX0" fmla="*/ 88908 w 88908"/>
                  <a:gd name="connsiteY0" fmla="*/ 124351 h 132350"/>
                  <a:gd name="connsiteX1" fmla="*/ 72616 w 88908"/>
                  <a:gd name="connsiteY1" fmla="*/ 132350 h 132350"/>
                  <a:gd name="connsiteX2" fmla="*/ 1025 w 88908"/>
                  <a:gd name="connsiteY2" fmla="*/ 0 h 132350"/>
                  <a:gd name="connsiteX3" fmla="*/ 88908 w 88908"/>
                  <a:gd name="connsiteY3" fmla="*/ 124360 h 132350"/>
                </a:gdLst>
                <a:ahLst/>
                <a:cxnLst>
                  <a:cxn ang="0">
                    <a:pos x="connsiteX0" y="connsiteY0"/>
                  </a:cxn>
                  <a:cxn ang="0">
                    <a:pos x="connsiteX1" y="connsiteY1"/>
                  </a:cxn>
                  <a:cxn ang="0">
                    <a:pos x="connsiteX2" y="connsiteY2"/>
                  </a:cxn>
                  <a:cxn ang="0">
                    <a:pos x="connsiteX3" y="connsiteY3"/>
                  </a:cxn>
                </a:cxnLst>
                <a:rect l="l" t="t" r="r" b="b"/>
                <a:pathLst>
                  <a:path w="88908" h="132350">
                    <a:moveTo>
                      <a:pt x="88908" y="124351"/>
                    </a:moveTo>
                    <a:cubicBezTo>
                      <a:pt x="84179" y="128433"/>
                      <a:pt x="79323" y="132259"/>
                      <a:pt x="72616" y="132350"/>
                    </a:cubicBezTo>
                    <a:cubicBezTo>
                      <a:pt x="24005" y="112380"/>
                      <a:pt x="-6037" y="60486"/>
                      <a:pt x="1025" y="0"/>
                    </a:cubicBezTo>
                    <a:cubicBezTo>
                      <a:pt x="20132" y="53589"/>
                      <a:pt x="19522" y="115487"/>
                      <a:pt x="88908" y="124360"/>
                    </a:cubicBezTo>
                    <a:close/>
                  </a:path>
                </a:pathLst>
              </a:custGeom>
              <a:solidFill>
                <a:srgbClr val="766224"/>
              </a:solidFill>
              <a:ln w="0" cap="flat">
                <a:noFill/>
                <a:prstDash val="solid"/>
                <a:miter/>
              </a:ln>
            </p:spPr>
            <p:txBody>
              <a:bodyPr rtlCol="0" anchor="ctr"/>
              <a:lstStyle/>
              <a:p>
                <a:endParaRPr lang="en-IL"/>
              </a:p>
            </p:txBody>
          </p:sp>
          <p:sp>
            <p:nvSpPr>
              <p:cNvPr id="310" name="Freeform 309">
                <a:extLst>
                  <a:ext uri="{FF2B5EF4-FFF2-40B4-BE49-F238E27FC236}">
                    <a16:creationId xmlns:a16="http://schemas.microsoft.com/office/drawing/2014/main" id="{2F883097-CB94-3E74-233E-411854C7F624}"/>
                  </a:ext>
                </a:extLst>
              </p:cNvPr>
              <p:cNvSpPr/>
              <p:nvPr/>
            </p:nvSpPr>
            <p:spPr>
              <a:xfrm>
                <a:off x="4203048" y="245607"/>
                <a:ext cx="29777" cy="30895"/>
              </a:xfrm>
              <a:custGeom>
                <a:avLst/>
                <a:gdLst>
                  <a:gd name="connsiteX0" fmla="*/ 20336 w 39179"/>
                  <a:gd name="connsiteY0" fmla="*/ 40651 h 40651"/>
                  <a:gd name="connsiteX1" fmla="*/ 26 w 39179"/>
                  <a:gd name="connsiteY1" fmla="*/ 20462 h 40651"/>
                  <a:gd name="connsiteX2" fmla="*/ 19316 w 39179"/>
                  <a:gd name="connsiteY2" fmla="*/ 27 h 40651"/>
                  <a:gd name="connsiteX3" fmla="*/ 39179 w 39179"/>
                  <a:gd name="connsiteY3" fmla="*/ 19314 h 40651"/>
                  <a:gd name="connsiteX4" fmla="*/ 20336 w 39179"/>
                  <a:gd name="connsiteY4" fmla="*/ 40642 h 4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9" h="40651">
                    <a:moveTo>
                      <a:pt x="20336" y="40651"/>
                    </a:moveTo>
                    <a:cubicBezTo>
                      <a:pt x="7543" y="39841"/>
                      <a:pt x="527" y="31996"/>
                      <a:pt x="26" y="20462"/>
                    </a:cubicBezTo>
                    <a:cubicBezTo>
                      <a:pt x="-484" y="8527"/>
                      <a:pt x="6586" y="555"/>
                      <a:pt x="19316" y="27"/>
                    </a:cubicBezTo>
                    <a:cubicBezTo>
                      <a:pt x="32355" y="-510"/>
                      <a:pt x="39243" y="6997"/>
                      <a:pt x="39179" y="19314"/>
                    </a:cubicBezTo>
                    <a:cubicBezTo>
                      <a:pt x="39116" y="31049"/>
                      <a:pt x="33084" y="39248"/>
                      <a:pt x="20336" y="40642"/>
                    </a:cubicBezTo>
                    <a:close/>
                  </a:path>
                </a:pathLst>
              </a:custGeom>
              <a:solidFill>
                <a:srgbClr val="1C2B31"/>
              </a:solidFill>
              <a:ln w="0" cap="flat">
                <a:noFill/>
                <a:prstDash val="solid"/>
                <a:miter/>
              </a:ln>
            </p:spPr>
            <p:txBody>
              <a:bodyPr rtlCol="0" anchor="ctr"/>
              <a:lstStyle/>
              <a:p>
                <a:endParaRPr lang="en-IL"/>
              </a:p>
            </p:txBody>
          </p:sp>
          <p:sp>
            <p:nvSpPr>
              <p:cNvPr id="311" name="Freeform 310">
                <a:extLst>
                  <a:ext uri="{FF2B5EF4-FFF2-40B4-BE49-F238E27FC236}">
                    <a16:creationId xmlns:a16="http://schemas.microsoft.com/office/drawing/2014/main" id="{74C9A13D-28FE-92CA-C679-DEF6FB07D53B}"/>
                  </a:ext>
                </a:extLst>
              </p:cNvPr>
              <p:cNvSpPr/>
              <p:nvPr/>
            </p:nvSpPr>
            <p:spPr>
              <a:xfrm>
                <a:off x="4364073" y="266447"/>
                <a:ext cx="29286" cy="29816"/>
              </a:xfrm>
              <a:custGeom>
                <a:avLst/>
                <a:gdLst>
                  <a:gd name="connsiteX0" fmla="*/ 18922 w 38533"/>
                  <a:gd name="connsiteY0" fmla="*/ 39232 h 39231"/>
                  <a:gd name="connsiteX1" fmla="*/ 33 w 38533"/>
                  <a:gd name="connsiteY1" fmla="*/ 19717 h 39231"/>
                  <a:gd name="connsiteX2" fmla="*/ 20288 w 38533"/>
                  <a:gd name="connsiteY2" fmla="*/ 1 h 39231"/>
                  <a:gd name="connsiteX3" fmla="*/ 38530 w 38533"/>
                  <a:gd name="connsiteY3" fmla="*/ 18122 h 39231"/>
                  <a:gd name="connsiteX4" fmla="*/ 18931 w 38533"/>
                  <a:gd name="connsiteY4" fmla="*/ 39232 h 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3" h="39231">
                    <a:moveTo>
                      <a:pt x="18922" y="39232"/>
                    </a:moveTo>
                    <a:cubicBezTo>
                      <a:pt x="7441" y="38658"/>
                      <a:pt x="-578" y="32836"/>
                      <a:pt x="33" y="19717"/>
                    </a:cubicBezTo>
                    <a:cubicBezTo>
                      <a:pt x="598" y="7545"/>
                      <a:pt x="7322" y="-117"/>
                      <a:pt x="20288" y="1"/>
                    </a:cubicBezTo>
                    <a:cubicBezTo>
                      <a:pt x="31933" y="111"/>
                      <a:pt x="38375" y="6297"/>
                      <a:pt x="38530" y="18122"/>
                    </a:cubicBezTo>
                    <a:cubicBezTo>
                      <a:pt x="38685" y="30577"/>
                      <a:pt x="33154" y="38330"/>
                      <a:pt x="18931" y="39232"/>
                    </a:cubicBezTo>
                    <a:close/>
                  </a:path>
                </a:pathLst>
              </a:custGeom>
              <a:solidFill>
                <a:srgbClr val="1F2F2B"/>
              </a:solidFill>
              <a:ln w="0" cap="flat">
                <a:noFill/>
                <a:prstDash val="solid"/>
                <a:miter/>
              </a:ln>
            </p:spPr>
            <p:txBody>
              <a:bodyPr rtlCol="0" anchor="ctr"/>
              <a:lstStyle/>
              <a:p>
                <a:endParaRPr lang="en-IL"/>
              </a:p>
            </p:txBody>
          </p:sp>
          <p:sp>
            <p:nvSpPr>
              <p:cNvPr id="312" name="Freeform 311">
                <a:extLst>
                  <a:ext uri="{FF2B5EF4-FFF2-40B4-BE49-F238E27FC236}">
                    <a16:creationId xmlns:a16="http://schemas.microsoft.com/office/drawing/2014/main" id="{4120CA06-330B-7552-6B1A-62056DD7950D}"/>
                  </a:ext>
                </a:extLst>
              </p:cNvPr>
              <p:cNvSpPr/>
              <p:nvPr/>
            </p:nvSpPr>
            <p:spPr>
              <a:xfrm>
                <a:off x="4331279" y="321469"/>
                <a:ext cx="24888" cy="65157"/>
              </a:xfrm>
              <a:custGeom>
                <a:avLst/>
                <a:gdLst>
                  <a:gd name="connsiteX0" fmla="*/ 12164 w 32747"/>
                  <a:gd name="connsiteY0" fmla="*/ 77987 h 85731"/>
                  <a:gd name="connsiteX1" fmla="*/ 0 w 32747"/>
                  <a:gd name="connsiteY1" fmla="*/ 85731 h 85731"/>
                  <a:gd name="connsiteX2" fmla="*/ 31591 w 32747"/>
                  <a:gd name="connsiteY2" fmla="*/ 0 h 85731"/>
                  <a:gd name="connsiteX3" fmla="*/ 12164 w 32747"/>
                  <a:gd name="connsiteY3" fmla="*/ 77987 h 85731"/>
                </a:gdLst>
                <a:ahLst/>
                <a:cxnLst>
                  <a:cxn ang="0">
                    <a:pos x="connsiteX0" y="connsiteY0"/>
                  </a:cxn>
                  <a:cxn ang="0">
                    <a:pos x="connsiteX1" y="connsiteY1"/>
                  </a:cxn>
                  <a:cxn ang="0">
                    <a:pos x="connsiteX2" y="connsiteY2"/>
                  </a:cxn>
                  <a:cxn ang="0">
                    <a:pos x="connsiteX3" y="connsiteY3"/>
                  </a:cxn>
                </a:cxnLst>
                <a:rect l="l" t="t" r="r" b="b"/>
                <a:pathLst>
                  <a:path w="32747" h="85731">
                    <a:moveTo>
                      <a:pt x="12164" y="77987"/>
                    </a:moveTo>
                    <a:cubicBezTo>
                      <a:pt x="8109" y="80565"/>
                      <a:pt x="4055" y="83153"/>
                      <a:pt x="0" y="85731"/>
                    </a:cubicBezTo>
                    <a:cubicBezTo>
                      <a:pt x="8802" y="56604"/>
                      <a:pt x="23408" y="29591"/>
                      <a:pt x="31591" y="0"/>
                    </a:cubicBezTo>
                    <a:cubicBezTo>
                      <a:pt x="36721" y="28981"/>
                      <a:pt x="23809" y="53325"/>
                      <a:pt x="12164" y="77987"/>
                    </a:cubicBezTo>
                    <a:close/>
                  </a:path>
                </a:pathLst>
              </a:custGeom>
              <a:solidFill>
                <a:srgbClr val="79692E"/>
              </a:solidFill>
              <a:ln w="0" cap="flat">
                <a:noFill/>
                <a:prstDash val="solid"/>
                <a:miter/>
              </a:ln>
            </p:spPr>
            <p:txBody>
              <a:bodyPr rtlCol="0" anchor="ctr"/>
              <a:lstStyle/>
              <a:p>
                <a:pPr marL="0" algn="r" defTabSz="914400" rtl="1" eaLnBrk="1" latinLnBrk="0" hangingPunct="1"/>
                <a:endParaRPr lang="en-IL"/>
              </a:p>
            </p:txBody>
          </p:sp>
        </p:grpSp>
      </p:grpSp>
      <p:grpSp>
        <p:nvGrpSpPr>
          <p:cNvPr id="22" name="Group 21">
            <a:extLst>
              <a:ext uri="{FF2B5EF4-FFF2-40B4-BE49-F238E27FC236}">
                <a16:creationId xmlns:a16="http://schemas.microsoft.com/office/drawing/2014/main" id="{C56C0706-0790-7471-34E3-7BAEABDDDA22}"/>
              </a:ext>
            </a:extLst>
          </p:cNvPr>
          <p:cNvGrpSpPr/>
          <p:nvPr/>
        </p:nvGrpSpPr>
        <p:grpSpPr>
          <a:xfrm>
            <a:off x="208929" y="5412700"/>
            <a:ext cx="4289310" cy="231243"/>
            <a:chOff x="234433" y="6024446"/>
            <a:chExt cx="4289310" cy="231243"/>
          </a:xfrm>
        </p:grpSpPr>
        <p:sp>
          <p:nvSpPr>
            <p:cNvPr id="58" name="Rectangle 57">
              <a:extLst>
                <a:ext uri="{FF2B5EF4-FFF2-40B4-BE49-F238E27FC236}">
                  <a16:creationId xmlns:a16="http://schemas.microsoft.com/office/drawing/2014/main" id="{51B2E3A3-391E-869E-F3D2-DB8DC74E6908}"/>
                </a:ext>
              </a:extLst>
            </p:cNvPr>
            <p:cNvSpPr/>
            <p:nvPr/>
          </p:nvSpPr>
          <p:spPr>
            <a:xfrm>
              <a:off x="241900" y="6094495"/>
              <a:ext cx="70520" cy="74645"/>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defTabSz="914400" rtl="0" eaLnBrk="1" latinLnBrk="0" hangingPunct="1"/>
              <a:endParaRPr lang="en-IL"/>
            </a:p>
          </p:txBody>
        </p:sp>
        <p:sp>
          <p:nvSpPr>
            <p:cNvPr id="5" name="Rectangle 4">
              <a:extLst>
                <a:ext uri="{FF2B5EF4-FFF2-40B4-BE49-F238E27FC236}">
                  <a16:creationId xmlns:a16="http://schemas.microsoft.com/office/drawing/2014/main" id="{7950FC73-EF3E-8552-05CB-EB9A6E353C16}"/>
                </a:ext>
              </a:extLst>
            </p:cNvPr>
            <p:cNvSpPr/>
            <p:nvPr/>
          </p:nvSpPr>
          <p:spPr>
            <a:xfrm>
              <a:off x="825559" y="6094495"/>
              <a:ext cx="70520" cy="74645"/>
            </a:xfrm>
            <a:prstGeom prst="rect">
              <a:avLst/>
            </a:prstGeom>
            <a:solidFill>
              <a:srgbClr val="D38CAD"/>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8" name="Rectangle 7">
              <a:extLst>
                <a:ext uri="{FF2B5EF4-FFF2-40B4-BE49-F238E27FC236}">
                  <a16:creationId xmlns:a16="http://schemas.microsoft.com/office/drawing/2014/main" id="{ED71BB67-7B05-C642-9DCD-D0570331BCBA}"/>
                </a:ext>
              </a:extLst>
            </p:cNvPr>
            <p:cNvSpPr/>
            <p:nvPr/>
          </p:nvSpPr>
          <p:spPr>
            <a:xfrm>
              <a:off x="1343753" y="6094495"/>
              <a:ext cx="70520" cy="746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9" name="מלבן 4">
              <a:extLst>
                <a:ext uri="{FF2B5EF4-FFF2-40B4-BE49-F238E27FC236}">
                  <a16:creationId xmlns:a16="http://schemas.microsoft.com/office/drawing/2014/main" id="{67B22644-0424-7A43-6699-5BC9BDB0E5CA}"/>
                </a:ext>
              </a:extLst>
            </p:cNvPr>
            <p:cNvSpPr/>
            <p:nvPr/>
          </p:nvSpPr>
          <p:spPr>
            <a:xfrm>
              <a:off x="234433" y="6024446"/>
              <a:ext cx="529949" cy="220616"/>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כלל לא </a:t>
              </a:r>
            </a:p>
          </p:txBody>
        </p:sp>
        <p:sp>
          <p:nvSpPr>
            <p:cNvPr id="12" name="מלבן 4">
              <a:extLst>
                <a:ext uri="{FF2B5EF4-FFF2-40B4-BE49-F238E27FC236}">
                  <a16:creationId xmlns:a16="http://schemas.microsoft.com/office/drawing/2014/main" id="{6FDB1F63-8A37-AB40-5648-AE67D734FAF9}"/>
                </a:ext>
              </a:extLst>
            </p:cNvPr>
            <p:cNvSpPr/>
            <p:nvPr/>
          </p:nvSpPr>
          <p:spPr>
            <a:xfrm>
              <a:off x="837548"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2</a:t>
              </a:r>
            </a:p>
          </p:txBody>
        </p:sp>
        <p:sp>
          <p:nvSpPr>
            <p:cNvPr id="13" name="מלבן 4">
              <a:extLst>
                <a:ext uri="{FF2B5EF4-FFF2-40B4-BE49-F238E27FC236}">
                  <a16:creationId xmlns:a16="http://schemas.microsoft.com/office/drawing/2014/main" id="{28C986E8-0797-7C47-292E-0B460CCE1DA3}"/>
                </a:ext>
              </a:extLst>
            </p:cNvPr>
            <p:cNvSpPr/>
            <p:nvPr/>
          </p:nvSpPr>
          <p:spPr>
            <a:xfrm>
              <a:off x="1379486"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3</a:t>
              </a:r>
            </a:p>
          </p:txBody>
        </p:sp>
        <p:sp>
          <p:nvSpPr>
            <p:cNvPr id="14" name="Rectangle 13">
              <a:extLst>
                <a:ext uri="{FF2B5EF4-FFF2-40B4-BE49-F238E27FC236}">
                  <a16:creationId xmlns:a16="http://schemas.microsoft.com/office/drawing/2014/main" id="{4C266E8C-6587-9D37-6CC3-8652725EE6EF}"/>
                </a:ext>
              </a:extLst>
            </p:cNvPr>
            <p:cNvSpPr/>
            <p:nvPr/>
          </p:nvSpPr>
          <p:spPr>
            <a:xfrm>
              <a:off x="1846964" y="6094495"/>
              <a:ext cx="70520" cy="746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5" name="Rectangle 14">
              <a:extLst>
                <a:ext uri="{FF2B5EF4-FFF2-40B4-BE49-F238E27FC236}">
                  <a16:creationId xmlns:a16="http://schemas.microsoft.com/office/drawing/2014/main" id="{D4EF0AF9-68A7-3A66-7873-4F678B44D08E}"/>
                </a:ext>
              </a:extLst>
            </p:cNvPr>
            <p:cNvSpPr/>
            <p:nvPr/>
          </p:nvSpPr>
          <p:spPr>
            <a:xfrm>
              <a:off x="2430623" y="6094495"/>
              <a:ext cx="70520" cy="74645"/>
            </a:xfrm>
            <a:prstGeom prst="rect">
              <a:avLst/>
            </a:prstGeom>
            <a:solidFill>
              <a:srgbClr val="B3ECED"/>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6" name="Rectangle 15">
              <a:extLst>
                <a:ext uri="{FF2B5EF4-FFF2-40B4-BE49-F238E27FC236}">
                  <a16:creationId xmlns:a16="http://schemas.microsoft.com/office/drawing/2014/main" id="{7C8CACA9-0489-4C70-72C0-68F4CD7E5AC7}"/>
                </a:ext>
              </a:extLst>
            </p:cNvPr>
            <p:cNvSpPr/>
            <p:nvPr/>
          </p:nvSpPr>
          <p:spPr>
            <a:xfrm>
              <a:off x="2948817" y="6094495"/>
              <a:ext cx="70520" cy="74645"/>
            </a:xfrm>
            <a:prstGeom prst="rect">
              <a:avLst/>
            </a:prstGeom>
            <a:solidFill>
              <a:srgbClr val="46BCC4"/>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17" name="מלבן 4">
              <a:extLst>
                <a:ext uri="{FF2B5EF4-FFF2-40B4-BE49-F238E27FC236}">
                  <a16:creationId xmlns:a16="http://schemas.microsoft.com/office/drawing/2014/main" id="{73E1A490-9ADC-FD74-0883-47C4534EAC1E}"/>
                </a:ext>
              </a:extLst>
            </p:cNvPr>
            <p:cNvSpPr/>
            <p:nvPr/>
          </p:nvSpPr>
          <p:spPr>
            <a:xfrm>
              <a:off x="1878517" y="6024446"/>
              <a:ext cx="529949" cy="220616"/>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4</a:t>
              </a:r>
            </a:p>
          </p:txBody>
        </p:sp>
        <p:sp>
          <p:nvSpPr>
            <p:cNvPr id="18" name="מלבן 4">
              <a:extLst>
                <a:ext uri="{FF2B5EF4-FFF2-40B4-BE49-F238E27FC236}">
                  <a16:creationId xmlns:a16="http://schemas.microsoft.com/office/drawing/2014/main" id="{6200FD85-BE61-F793-9C4B-1E3A3D6C7D7D}"/>
                </a:ext>
              </a:extLst>
            </p:cNvPr>
            <p:cNvSpPr/>
            <p:nvPr/>
          </p:nvSpPr>
          <p:spPr>
            <a:xfrm>
              <a:off x="2452340" y="6040245"/>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5</a:t>
              </a:r>
            </a:p>
          </p:txBody>
        </p:sp>
        <p:sp>
          <p:nvSpPr>
            <p:cNvPr id="19" name="מלבן 4">
              <a:extLst>
                <a:ext uri="{FF2B5EF4-FFF2-40B4-BE49-F238E27FC236}">
                  <a16:creationId xmlns:a16="http://schemas.microsoft.com/office/drawing/2014/main" id="{C905CEEE-FEDF-890C-1367-58BDC0833151}"/>
                </a:ext>
              </a:extLst>
            </p:cNvPr>
            <p:cNvSpPr/>
            <p:nvPr/>
          </p:nvSpPr>
          <p:spPr>
            <a:xfrm>
              <a:off x="2984550" y="6024446"/>
              <a:ext cx="529949" cy="215444"/>
            </a:xfrm>
            <a:prstGeom prst="rect">
              <a:avLst/>
            </a:prstGeom>
            <a:noFill/>
          </p:spPr>
          <p:txBody>
            <a:bodyPr wrap="square" lIns="91440" tIns="45720" rIns="91440" bIns="45720" anchor="t">
              <a:spAutoFit/>
            </a:bodyPr>
            <a:lstStyle/>
            <a:p>
              <a:pPr marL="0" algn="l" defTabSz="914400" rtl="0" eaLnBrk="1" fontAlgn="base" latinLnBrk="0" hangingPunct="1">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ציון 6</a:t>
              </a:r>
            </a:p>
          </p:txBody>
        </p:sp>
        <p:sp>
          <p:nvSpPr>
            <p:cNvPr id="20" name="Rectangle 19">
              <a:extLst>
                <a:ext uri="{FF2B5EF4-FFF2-40B4-BE49-F238E27FC236}">
                  <a16:creationId xmlns:a16="http://schemas.microsoft.com/office/drawing/2014/main" id="{3CFD8B3F-6659-4156-92A8-3F85C62A5D9F}"/>
                </a:ext>
              </a:extLst>
            </p:cNvPr>
            <p:cNvSpPr/>
            <p:nvPr/>
          </p:nvSpPr>
          <p:spPr>
            <a:xfrm>
              <a:off x="3503294" y="6094495"/>
              <a:ext cx="70520" cy="74645"/>
            </a:xfrm>
            <a:prstGeom prst="rect">
              <a:avLst/>
            </a:prstGeom>
            <a:solidFill>
              <a:srgbClr val="379298"/>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r" defTabSz="914400" rtl="1" eaLnBrk="1" latinLnBrk="0" hangingPunct="1"/>
              <a:endParaRPr lang="en-IL"/>
            </a:p>
          </p:txBody>
        </p:sp>
        <p:sp>
          <p:nvSpPr>
            <p:cNvPr id="21" name="מלבן 4">
              <a:extLst>
                <a:ext uri="{FF2B5EF4-FFF2-40B4-BE49-F238E27FC236}">
                  <a16:creationId xmlns:a16="http://schemas.microsoft.com/office/drawing/2014/main" id="{3A7275E7-B6BB-0FD2-4AC7-7EC0E840A41B}"/>
                </a:ext>
              </a:extLst>
            </p:cNvPr>
            <p:cNvSpPr/>
            <p:nvPr/>
          </p:nvSpPr>
          <p:spPr>
            <a:xfrm>
              <a:off x="3539027" y="6024446"/>
              <a:ext cx="984716" cy="215444"/>
            </a:xfrm>
            <a:prstGeom prst="rect">
              <a:avLst/>
            </a:prstGeom>
            <a:noFill/>
          </p:spPr>
          <p:txBody>
            <a:bodyPr wrap="square" lIns="91440" tIns="45720" rIns="91440" bIns="45720" anchor="t">
              <a:spAutoFit/>
            </a:bodyPr>
            <a:lstStyle/>
            <a:p>
              <a:pPr algn="l" rtl="0" fontAlgn="base">
                <a:spcBef>
                  <a:spcPts val="800"/>
                </a:spcBef>
                <a:buClr>
                  <a:srgbClr val="358B8F"/>
                </a:buClr>
                <a:buSzPct val="150000"/>
              </a:pPr>
              <a:r>
                <a:rPr lang="he-IL" sz="800">
                  <a:solidFill>
                    <a:schemeClr val="tx1">
                      <a:lumMod val="50000"/>
                      <a:lumOff val="50000"/>
                    </a:schemeClr>
                  </a:solidFill>
                  <a:latin typeface="Heebo" pitchFamily="2" charset="-79"/>
                  <a:ea typeface="Tahoma"/>
                  <a:cs typeface="Heebo" pitchFamily="2" charset="-79"/>
                </a:rPr>
                <a:t>במידה רבה מאוד</a:t>
              </a:r>
            </a:p>
          </p:txBody>
        </p:sp>
      </p:grpSp>
    </p:spTree>
    <p:extLst>
      <p:ext uri="{BB962C8B-B14F-4D97-AF65-F5344CB8AC3E}">
        <p14:creationId xmlns:p14="http://schemas.microsoft.com/office/powerpoint/2010/main" val="186164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FC8BD894-8DCF-0893-56E7-7D9CFB39BE3E}"/>
              </a:ext>
            </a:extLst>
          </p:cNvPr>
          <p:cNvSpPr/>
          <p:nvPr/>
        </p:nvSpPr>
        <p:spPr>
          <a:xfrm>
            <a:off x="4996482" y="1839282"/>
            <a:ext cx="1620000" cy="1357839"/>
          </a:xfrm>
          <a:prstGeom prst="roundRect">
            <a:avLst>
              <a:gd name="adj" fmla="val 467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en-IL"/>
          </a:p>
        </p:txBody>
      </p:sp>
      <p:sp>
        <p:nvSpPr>
          <p:cNvPr id="50" name="Rounded Rectangle 49">
            <a:extLst>
              <a:ext uri="{FF2B5EF4-FFF2-40B4-BE49-F238E27FC236}">
                <a16:creationId xmlns:a16="http://schemas.microsoft.com/office/drawing/2014/main" id="{CBD8556C-027A-17E1-1AEA-57EC177BFD9C}"/>
              </a:ext>
            </a:extLst>
          </p:cNvPr>
          <p:cNvSpPr/>
          <p:nvPr/>
        </p:nvSpPr>
        <p:spPr>
          <a:xfrm>
            <a:off x="6745364" y="1835578"/>
            <a:ext cx="5262748" cy="1386081"/>
          </a:xfrm>
          <a:prstGeom prst="roundRect">
            <a:avLst>
              <a:gd name="adj" fmla="val 467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en-IL"/>
          </a:p>
        </p:txBody>
      </p:sp>
      <p:sp>
        <p:nvSpPr>
          <p:cNvPr id="47" name="Rounded Rectangle 46">
            <a:extLst>
              <a:ext uri="{FF2B5EF4-FFF2-40B4-BE49-F238E27FC236}">
                <a16:creationId xmlns:a16="http://schemas.microsoft.com/office/drawing/2014/main" id="{56DEA46B-35B4-C3DD-D995-5239979BEB7C}"/>
              </a:ext>
            </a:extLst>
          </p:cNvPr>
          <p:cNvSpPr/>
          <p:nvPr/>
        </p:nvSpPr>
        <p:spPr>
          <a:xfrm>
            <a:off x="8560903" y="773652"/>
            <a:ext cx="3447208" cy="946142"/>
          </a:xfrm>
          <a:prstGeom prst="roundRect">
            <a:avLst>
              <a:gd name="adj" fmla="val 467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en-IL"/>
          </a:p>
        </p:txBody>
      </p:sp>
      <p:sp>
        <p:nvSpPr>
          <p:cNvPr id="49" name="Rounded Rectangle 48">
            <a:extLst>
              <a:ext uri="{FF2B5EF4-FFF2-40B4-BE49-F238E27FC236}">
                <a16:creationId xmlns:a16="http://schemas.microsoft.com/office/drawing/2014/main" id="{D81B89A4-FAEE-3F77-B1FA-BF9DB995D410}"/>
              </a:ext>
            </a:extLst>
          </p:cNvPr>
          <p:cNvSpPr/>
          <p:nvPr/>
        </p:nvSpPr>
        <p:spPr>
          <a:xfrm>
            <a:off x="4996482" y="773652"/>
            <a:ext cx="3447208" cy="946142"/>
          </a:xfrm>
          <a:prstGeom prst="roundRect">
            <a:avLst>
              <a:gd name="adj" fmla="val 467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en-IL"/>
          </a:p>
        </p:txBody>
      </p:sp>
      <p:sp>
        <p:nvSpPr>
          <p:cNvPr id="9" name="Rectangle 8">
            <a:extLst>
              <a:ext uri="{FF2B5EF4-FFF2-40B4-BE49-F238E27FC236}">
                <a16:creationId xmlns:a16="http://schemas.microsoft.com/office/drawing/2014/main" id="{A42E4A53-9A0F-9C2F-3E6E-24B741377EC7}"/>
              </a:ext>
            </a:extLst>
          </p:cNvPr>
          <p:cNvSpPr/>
          <p:nvPr/>
        </p:nvSpPr>
        <p:spPr>
          <a:xfrm>
            <a:off x="-1" y="0"/>
            <a:ext cx="4769437"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46" name="Rounded Rectangle 45">
            <a:extLst>
              <a:ext uri="{FF2B5EF4-FFF2-40B4-BE49-F238E27FC236}">
                <a16:creationId xmlns:a16="http://schemas.microsoft.com/office/drawing/2014/main" id="{ECB37D2C-212C-E5CD-0C5D-B09C10C8C07F}"/>
              </a:ext>
            </a:extLst>
          </p:cNvPr>
          <p:cNvSpPr/>
          <p:nvPr/>
        </p:nvSpPr>
        <p:spPr>
          <a:xfrm>
            <a:off x="206818" y="5263215"/>
            <a:ext cx="4385994" cy="655747"/>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5" name="Rounded Rectangle 44">
            <a:extLst>
              <a:ext uri="{FF2B5EF4-FFF2-40B4-BE49-F238E27FC236}">
                <a16:creationId xmlns:a16="http://schemas.microsoft.com/office/drawing/2014/main" id="{134CFAC9-BAC9-7BF0-DB18-C993391CFE99}"/>
              </a:ext>
            </a:extLst>
          </p:cNvPr>
          <p:cNvSpPr/>
          <p:nvPr/>
        </p:nvSpPr>
        <p:spPr>
          <a:xfrm>
            <a:off x="206818" y="4118124"/>
            <a:ext cx="4385994" cy="1070147"/>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3" name="Rounded Rectangle 42">
            <a:extLst>
              <a:ext uri="{FF2B5EF4-FFF2-40B4-BE49-F238E27FC236}">
                <a16:creationId xmlns:a16="http://schemas.microsoft.com/office/drawing/2014/main" id="{3872C5E8-01E2-54A7-DA05-C86BE27649D9}"/>
              </a:ext>
            </a:extLst>
          </p:cNvPr>
          <p:cNvSpPr/>
          <p:nvPr/>
        </p:nvSpPr>
        <p:spPr>
          <a:xfrm>
            <a:off x="206818" y="880824"/>
            <a:ext cx="4385994" cy="1156741"/>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4" name="Rounded Rectangle 43">
            <a:extLst>
              <a:ext uri="{FF2B5EF4-FFF2-40B4-BE49-F238E27FC236}">
                <a16:creationId xmlns:a16="http://schemas.microsoft.com/office/drawing/2014/main" id="{2F9E3572-D674-4F6B-5395-D39F7D1B45B5}"/>
              </a:ext>
            </a:extLst>
          </p:cNvPr>
          <p:cNvSpPr/>
          <p:nvPr/>
        </p:nvSpPr>
        <p:spPr>
          <a:xfrm>
            <a:off x="206818" y="2120404"/>
            <a:ext cx="4385994" cy="1914881"/>
          </a:xfrm>
          <a:prstGeom prst="roundRect">
            <a:avLst>
              <a:gd name="adj" fmla="val 46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TextBox 6">
            <a:extLst>
              <a:ext uri="{FF2B5EF4-FFF2-40B4-BE49-F238E27FC236}">
                <a16:creationId xmlns:a16="http://schemas.microsoft.com/office/drawing/2014/main" id="{7AD14276-3548-E911-5E99-64256A3887F6}"/>
              </a:ext>
            </a:extLst>
          </p:cNvPr>
          <p:cNvSpPr txBox="1"/>
          <p:nvPr/>
        </p:nvSpPr>
        <p:spPr>
          <a:xfrm>
            <a:off x="8924081" y="201737"/>
            <a:ext cx="2966046"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ציפיות ותרומה</a:t>
            </a:r>
          </a:p>
        </p:txBody>
      </p:sp>
      <p:sp>
        <p:nvSpPr>
          <p:cNvPr id="5" name="מלבן 4"/>
          <p:cNvSpPr/>
          <p:nvPr/>
        </p:nvSpPr>
        <p:spPr>
          <a:xfrm>
            <a:off x="8513572" y="880824"/>
            <a:ext cx="3471610" cy="76944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ברוב ההיבטים תרומת הפעילות עלתה על הציפיות. </a:t>
            </a:r>
            <a:r>
              <a:rPr lang="he-IL" sz="1100" b="1">
                <a:latin typeface="Heebo" pitchFamily="2" charset="-79"/>
                <a:ea typeface="Tahoma"/>
                <a:cs typeface="Heebo" pitchFamily="2" charset="-79"/>
              </a:rPr>
              <a:t>ההזדמנות לבילוי וחיזוק הקשר עם בני הזוג </a:t>
            </a:r>
            <a:r>
              <a:rPr lang="he-IL" sz="1100">
                <a:latin typeface="Heebo" pitchFamily="2" charset="-79"/>
                <a:ea typeface="Tahoma"/>
                <a:cs typeface="Heebo" pitchFamily="2" charset="-79"/>
              </a:rPr>
              <a:t>הייתה לא צפויה, שכן דווחה כאחת התרומות הגבוהות ביותר, כאשר רוב המשיבים לא הביעו ציפייה לכך בתחילת הדרך.</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9</a:t>
            </a:fld>
            <a:endParaRPr lang="he-IL">
              <a:latin typeface="Heebo" pitchFamily="2" charset="-79"/>
              <a:cs typeface="Heebo" pitchFamily="2" charset="-79"/>
            </a:endParaRPr>
          </a:p>
        </p:txBody>
      </p:sp>
      <p:graphicFrame>
        <p:nvGraphicFramePr>
          <p:cNvPr id="2" name="Chart 1">
            <a:extLst>
              <a:ext uri="{FF2B5EF4-FFF2-40B4-BE49-F238E27FC236}">
                <a16:creationId xmlns:a16="http://schemas.microsoft.com/office/drawing/2014/main" id="{2458AAC8-B468-41E0-9D0D-261EC07D774D}"/>
              </a:ext>
            </a:extLst>
          </p:cNvPr>
          <p:cNvGraphicFramePr>
            <a:graphicFrameLocks/>
          </p:cNvGraphicFramePr>
          <p:nvPr>
            <p:extLst>
              <p:ext uri="{D42A27DB-BD31-4B8C-83A1-F6EECF244321}">
                <p14:modId xmlns:p14="http://schemas.microsoft.com/office/powerpoint/2010/main" val="801104413"/>
              </p:ext>
            </p:extLst>
          </p:nvPr>
        </p:nvGraphicFramePr>
        <p:xfrm>
          <a:off x="4996482" y="3376111"/>
          <a:ext cx="6857647" cy="29164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8965EC4-6DBA-2387-D486-191951D04419}"/>
              </a:ext>
            </a:extLst>
          </p:cNvPr>
          <p:cNvSpPr txBox="1"/>
          <p:nvPr/>
        </p:nvSpPr>
        <p:spPr>
          <a:xfrm>
            <a:off x="5141844" y="6471597"/>
            <a:ext cx="6712286" cy="338554"/>
          </a:xfrm>
          <a:prstGeom prst="rect">
            <a:avLst/>
          </a:prstGeom>
          <a:noFill/>
        </p:spPr>
        <p:txBody>
          <a:bodyPr wrap="square" rtlCol="1">
            <a:spAutoFit/>
          </a:bodyPr>
          <a:lstStyle/>
          <a:p>
            <a:pPr algn="r" rtl="1"/>
            <a:r>
              <a:rPr lang="he-IL" sz="800">
                <a:latin typeface="Heebo" pitchFamily="2" charset="-79"/>
                <a:ea typeface="Tahoma" panose="020B0604030504040204" pitchFamily="34" charset="0"/>
                <a:cs typeface="Heebo" pitchFamily="2" charset="-79"/>
              </a:rPr>
              <a:t>*היגד זה לא הוצג עבור משתתפים שתינוקותיהם היו מאושפזים בפגייה בעת הפעילות. התייחסות נוספת להיגד מופיעה תחת "הרחבת מעגלי תמיכה ושייכות חברתית-קהילתית" </a:t>
            </a:r>
          </a:p>
        </p:txBody>
      </p:sp>
      <p:sp>
        <p:nvSpPr>
          <p:cNvPr id="8" name="TextBox 7">
            <a:extLst>
              <a:ext uri="{FF2B5EF4-FFF2-40B4-BE49-F238E27FC236}">
                <a16:creationId xmlns:a16="http://schemas.microsoft.com/office/drawing/2014/main" id="{E53F8E53-0F57-3381-F56B-9127AC33AE31}"/>
              </a:ext>
            </a:extLst>
          </p:cNvPr>
          <p:cNvSpPr txBox="1"/>
          <p:nvPr/>
        </p:nvSpPr>
        <p:spPr>
          <a:xfrm>
            <a:off x="2782957" y="985833"/>
            <a:ext cx="1641962" cy="769441"/>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שני מרואיינים </a:t>
            </a: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חששו שהם לא מוזיקליים מספיק</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 ותהו אם אכן יצליחו ליצור שיר:</a:t>
            </a:r>
            <a:endParaRPr kumimoji="0" lang="he-IL" sz="1100" b="0" i="0" u="none" strike="noStrike" kern="1200" cap="none" spc="0" normalizeH="0" baseline="0" noProof="0">
              <a:ln>
                <a:noFill/>
              </a:ln>
              <a:effectLst/>
              <a:uLnTx/>
              <a:uFillTx/>
              <a:latin typeface="Heebo" pitchFamily="2" charset="-79"/>
              <a:ea typeface="Tahoma"/>
              <a:cs typeface="Heebo" pitchFamily="2" charset="-79"/>
            </a:endParaRPr>
          </a:p>
        </p:txBody>
      </p:sp>
      <p:sp>
        <p:nvSpPr>
          <p:cNvPr id="6" name="TextBox 5">
            <a:extLst>
              <a:ext uri="{FF2B5EF4-FFF2-40B4-BE49-F238E27FC236}">
                <a16:creationId xmlns:a16="http://schemas.microsoft.com/office/drawing/2014/main" id="{42C2BC53-5D5D-63D9-9244-BDBBA9D3094A}"/>
              </a:ext>
            </a:extLst>
          </p:cNvPr>
          <p:cNvSpPr txBox="1"/>
          <p:nvPr/>
        </p:nvSpPr>
        <p:spPr>
          <a:xfrm>
            <a:off x="8150278" y="3400648"/>
            <a:ext cx="1765795" cy="492443"/>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Heebo" pitchFamily="2" charset="-79"/>
                <a:ea typeface="+mn-ea"/>
                <a:cs typeface="Heebo" pitchFamily="2" charset="-79"/>
              </a:defRPr>
            </a:pPr>
            <a:r>
              <a:rPr lang="he-IL"/>
              <a:t>ציפיות ותרומה </a:t>
            </a:r>
          </a:p>
          <a:p>
            <a:pPr algn="ctr" rtl="1">
              <a:defRPr sz="1400" b="0" i="0" u="none" strike="noStrike" kern="1200" spc="0" baseline="0">
                <a:solidFill>
                  <a:prstClr val="black">
                    <a:lumMod val="65000"/>
                    <a:lumOff val="35000"/>
                  </a:prstClr>
                </a:solidFill>
                <a:latin typeface="Heebo" pitchFamily="2" charset="-79"/>
                <a:ea typeface="+mn-ea"/>
                <a:cs typeface="Heebo" pitchFamily="2" charset="-79"/>
              </a:defRPr>
            </a:pPr>
            <a:r>
              <a:rPr lang="he-IL" sz="1100"/>
              <a:t>שאלת בחירה מרובה</a:t>
            </a:r>
          </a:p>
        </p:txBody>
      </p:sp>
      <p:sp>
        <p:nvSpPr>
          <p:cNvPr id="13" name="TextBox 12">
            <a:extLst>
              <a:ext uri="{FF2B5EF4-FFF2-40B4-BE49-F238E27FC236}">
                <a16:creationId xmlns:a16="http://schemas.microsoft.com/office/drawing/2014/main" id="{62018AE0-8C90-38AC-A250-42A72343EA96}"/>
              </a:ext>
            </a:extLst>
          </p:cNvPr>
          <p:cNvSpPr txBox="1"/>
          <p:nvPr/>
        </p:nvSpPr>
        <p:spPr>
          <a:xfrm>
            <a:off x="4947399" y="1898783"/>
            <a:ext cx="1620000" cy="1277273"/>
          </a:xfrm>
          <a:prstGeom prst="rect">
            <a:avLst/>
          </a:prstGeom>
          <a:noFill/>
        </p:spPr>
        <p:txBody>
          <a:bodyPr wrap="square">
            <a:spAutoFit/>
          </a:bodyPr>
          <a:lstStyle/>
          <a:p>
            <a:pPr fontAlgn="base">
              <a:spcBef>
                <a:spcPts val="800"/>
              </a:spcBef>
              <a:buClr>
                <a:srgbClr val="358B8F"/>
              </a:buClr>
              <a:buSzPct val="150000"/>
            </a:pPr>
            <a:r>
              <a:rPr lang="he-IL" sz="1100">
                <a:latin typeface="Heebo" pitchFamily="2" charset="-79"/>
                <a:ea typeface="Tahoma"/>
                <a:cs typeface="Heebo" pitchFamily="2" charset="-79"/>
              </a:rPr>
              <a:t>בנוסף, דיווח המשתתפים כי </a:t>
            </a:r>
            <a:r>
              <a:rPr lang="he-IL" sz="1100" b="1">
                <a:latin typeface="Heebo" pitchFamily="2" charset="-79"/>
                <a:ea typeface="Tahoma"/>
                <a:cs typeface="Heebo" pitchFamily="2" charset="-79"/>
              </a:rPr>
              <a:t>נתרמו </a:t>
            </a:r>
            <a:r>
              <a:rPr lang="he-IL" sz="1100" b="1" dirty="0">
                <a:latin typeface="Heebo" pitchFamily="2" charset="-79"/>
                <a:ea typeface="Tahoma"/>
                <a:cs typeface="Heebo" pitchFamily="2" charset="-79"/>
              </a:rPr>
              <a:t>בהזדמנות</a:t>
            </a:r>
            <a:r>
              <a:rPr lang="he-IL" sz="1100" b="1">
                <a:latin typeface="Heebo" pitchFamily="2" charset="-79"/>
                <a:ea typeface="Tahoma"/>
                <a:cs typeface="Heebo" pitchFamily="2" charset="-79"/>
              </a:rPr>
              <a:t> להתאוורר מהשגרה וביצירת קשרים חדשים, היה כמעט כפול מציפיותיהם</a:t>
            </a:r>
            <a:r>
              <a:rPr lang="he-IL" sz="1100">
                <a:latin typeface="Heebo" pitchFamily="2" charset="-79"/>
                <a:ea typeface="Tahoma"/>
                <a:cs typeface="Heebo" pitchFamily="2" charset="-79"/>
              </a:rPr>
              <a:t> בהיבטים אלו.</a:t>
            </a:r>
            <a:endParaRPr lang="he-IL" sz="1100">
              <a:solidFill>
                <a:schemeClr val="accent5"/>
              </a:solidFill>
              <a:latin typeface="Heebo" pitchFamily="2" charset="-79"/>
              <a:ea typeface="Tahoma"/>
              <a:cs typeface="Heebo" pitchFamily="2" charset="-79"/>
            </a:endParaRPr>
          </a:p>
        </p:txBody>
      </p:sp>
      <p:sp>
        <p:nvSpPr>
          <p:cNvPr id="14" name="TextBox 13">
            <a:extLst>
              <a:ext uri="{FF2B5EF4-FFF2-40B4-BE49-F238E27FC236}">
                <a16:creationId xmlns:a16="http://schemas.microsoft.com/office/drawing/2014/main" id="{B1126F39-FB54-44F5-A2F3-40406864F252}"/>
              </a:ext>
            </a:extLst>
          </p:cNvPr>
          <p:cNvSpPr txBox="1"/>
          <p:nvPr/>
        </p:nvSpPr>
        <p:spPr>
          <a:xfrm>
            <a:off x="6745363" y="1848035"/>
            <a:ext cx="5216661" cy="1349087"/>
          </a:xfrm>
          <a:prstGeom prst="rect">
            <a:avLst/>
          </a:prstGeom>
          <a:noFill/>
        </p:spPr>
        <p:txBody>
          <a:bodyPr wrap="square">
            <a:spAutoFit/>
          </a:bodyPr>
          <a:lstStyle/>
          <a:p>
            <a:pPr fontAlgn="base">
              <a:spcBef>
                <a:spcPts val="800"/>
              </a:spcBef>
              <a:buClr>
                <a:srgbClr val="358B8F"/>
              </a:buClr>
              <a:buSzPct val="150000"/>
            </a:pPr>
            <a:r>
              <a:rPr lang="he-IL" sz="1100">
                <a:latin typeface="Heebo" pitchFamily="2" charset="-79"/>
                <a:ea typeface="Tahoma"/>
                <a:cs typeface="Heebo" pitchFamily="2" charset="-79"/>
              </a:rPr>
              <a:t>המשתתפים נתרמו ב</a:t>
            </a:r>
            <a:r>
              <a:rPr lang="he-IL" sz="1100" b="1">
                <a:latin typeface="Heebo" pitchFamily="2" charset="-79"/>
                <a:ea typeface="Tahoma"/>
                <a:cs typeface="Heebo" pitchFamily="2" charset="-79"/>
              </a:rPr>
              <a:t>העמקת החיבור עם התינוק/ת - </a:t>
            </a:r>
            <a:r>
              <a:rPr lang="he-IL" sz="1400" b="1">
                <a:solidFill>
                  <a:schemeClr val="accent5"/>
                </a:solidFill>
                <a:latin typeface="Heebo" pitchFamily="2" charset="-79"/>
                <a:ea typeface="Tahoma"/>
                <a:cs typeface="Heebo" pitchFamily="2" charset="-79"/>
              </a:rPr>
              <a:t>"אתה חושב עליה, ועל מה מתאר אותה ומה ירגיע אותה, זה כמה שעות להקדיש לה" </a:t>
            </a:r>
            <a:r>
              <a:rPr lang="he-IL" sz="1050">
                <a:solidFill>
                  <a:schemeClr val="accent5"/>
                </a:solidFill>
                <a:latin typeface="Heebo" pitchFamily="2" charset="-79"/>
                <a:ea typeface="Tahoma"/>
                <a:cs typeface="Heebo" pitchFamily="2" charset="-79"/>
              </a:rPr>
              <a:t>(ראיון הורה). </a:t>
            </a:r>
            <a:endParaRPr lang="en-US" sz="1050">
              <a:solidFill>
                <a:schemeClr val="accent5"/>
              </a:solidFill>
              <a:latin typeface="Heebo" pitchFamily="2" charset="-79"/>
              <a:ea typeface="Tahoma"/>
              <a:cs typeface="Heebo" pitchFamily="2" charset="-79"/>
            </a:endParaRPr>
          </a:p>
          <a:p>
            <a:pPr fontAlgn="base">
              <a:spcBef>
                <a:spcPts val="800"/>
              </a:spcBef>
              <a:buClr>
                <a:srgbClr val="358B8F"/>
              </a:buClr>
              <a:buSzPct val="150000"/>
            </a:pPr>
            <a:r>
              <a:rPr lang="he-IL" sz="1100">
                <a:latin typeface="Heebo" pitchFamily="2" charset="-79"/>
                <a:ea typeface="Tahoma"/>
                <a:cs typeface="Heebo" pitchFamily="2" charset="-79"/>
              </a:rPr>
              <a:t>בראיונות, המשתתפים אפיינו את החוויה כתורמת </a:t>
            </a:r>
            <a:r>
              <a:rPr lang="he-IL" sz="1100" b="1">
                <a:latin typeface="Heebo" pitchFamily="2" charset="-79"/>
                <a:ea typeface="Tahoma"/>
                <a:cs typeface="Heebo" pitchFamily="2" charset="-79"/>
              </a:rPr>
              <a:t>לחיבור המשפחתי</a:t>
            </a:r>
            <a:r>
              <a:rPr lang="he-IL" sz="1100">
                <a:latin typeface="Heebo" pitchFamily="2" charset="-79"/>
                <a:ea typeface="Tahoma"/>
                <a:cs typeface="Heebo" pitchFamily="2" charset="-79"/>
              </a:rPr>
              <a:t>: </a:t>
            </a:r>
            <a:r>
              <a:rPr lang="he-IL" sz="1100">
                <a:solidFill>
                  <a:schemeClr val="accent5"/>
                </a:solidFill>
                <a:latin typeface="Heebo" pitchFamily="2" charset="-79"/>
                <a:ea typeface="Tahoma"/>
                <a:cs typeface="Heebo" pitchFamily="2" charset="-79"/>
              </a:rPr>
              <a:t>"יש לנו משהו שלנו, אישי, ביחד כמשפחה", </a:t>
            </a:r>
            <a:r>
              <a:rPr lang="he-IL" sz="1400" b="1">
                <a:solidFill>
                  <a:schemeClr val="accent5"/>
                </a:solidFill>
                <a:latin typeface="Heebo" pitchFamily="2" charset="-79"/>
                <a:ea typeface="Tahoma"/>
                <a:cs typeface="Heebo" pitchFamily="2" charset="-79"/>
              </a:rPr>
              <a:t>"זה יצר חיבור משפחתי חזק".</a:t>
            </a:r>
            <a:r>
              <a:rPr lang="he-IL" sz="1400" b="1">
                <a:latin typeface="Heebo" pitchFamily="2" charset="-79"/>
                <a:ea typeface="Tahoma"/>
                <a:cs typeface="Heebo" pitchFamily="2" charset="-79"/>
              </a:rPr>
              <a:t> </a:t>
            </a:r>
            <a:br>
              <a:rPr lang="en-US" sz="1400" b="1">
                <a:latin typeface="Heebo" pitchFamily="2" charset="-79"/>
                <a:ea typeface="Tahoma"/>
                <a:cs typeface="Heebo" pitchFamily="2" charset="-79"/>
              </a:rPr>
            </a:br>
            <a:r>
              <a:rPr lang="he-IL" sz="1100">
                <a:latin typeface="Heebo" pitchFamily="2" charset="-79"/>
                <a:ea typeface="Tahoma"/>
                <a:cs typeface="Heebo" pitchFamily="2" charset="-79"/>
              </a:rPr>
              <a:t>בנוסף היו שציינו כתרומה עיקרית את ההנאה שבחוויה </a:t>
            </a:r>
            <a:r>
              <a:rPr lang="he-IL" sz="1100">
                <a:solidFill>
                  <a:schemeClr val="accent5"/>
                </a:solidFill>
                <a:latin typeface="Heebo" pitchFamily="2" charset="-79"/>
                <a:ea typeface="Tahoma"/>
                <a:cs typeface="Heebo" pitchFamily="2" charset="-79"/>
              </a:rPr>
              <a:t>"היה כיף, לעשות משהו כיף עם התינוק"</a:t>
            </a:r>
            <a:r>
              <a:rPr lang="he-IL" sz="1100">
                <a:latin typeface="Heebo" pitchFamily="2" charset="-79"/>
                <a:ea typeface="Tahoma"/>
                <a:cs typeface="Heebo" pitchFamily="2" charset="-79"/>
              </a:rPr>
              <a:t>, והוקירו את התוצר- </a:t>
            </a:r>
            <a:r>
              <a:rPr lang="he-IL" sz="1100">
                <a:solidFill>
                  <a:schemeClr val="accent5"/>
                </a:solidFill>
                <a:latin typeface="Heebo" pitchFamily="2" charset="-79"/>
                <a:ea typeface="Tahoma"/>
                <a:cs typeface="Heebo" pitchFamily="2" charset="-79"/>
              </a:rPr>
              <a:t>"יש לנו שיר שהוא שלנו".</a:t>
            </a:r>
          </a:p>
        </p:txBody>
      </p:sp>
      <p:sp>
        <p:nvSpPr>
          <p:cNvPr id="15" name="מלבן 4">
            <a:extLst>
              <a:ext uri="{FF2B5EF4-FFF2-40B4-BE49-F238E27FC236}">
                <a16:creationId xmlns:a16="http://schemas.microsoft.com/office/drawing/2014/main" id="{7E96566C-56D1-33D0-AF85-AC405948A329}"/>
              </a:ext>
            </a:extLst>
          </p:cNvPr>
          <p:cNvSpPr/>
          <p:nvPr/>
        </p:nvSpPr>
        <p:spPr>
          <a:xfrm>
            <a:off x="5025132" y="880824"/>
            <a:ext cx="3330706" cy="769441"/>
          </a:xfrm>
          <a:prstGeom prst="rect">
            <a:avLst/>
          </a:prstGeom>
          <a:noFill/>
        </p:spPr>
        <p:txBody>
          <a:bodyPr wrap="square" lIns="91440" tIns="45720" rIns="91440" bIns="45720" anchor="t">
            <a:spAutoFit/>
          </a:bodyPr>
          <a:lstStyle/>
          <a:p>
            <a:pPr fontAlgn="base">
              <a:spcBef>
                <a:spcPts val="800"/>
              </a:spcBef>
              <a:buClr>
                <a:srgbClr val="358B8F"/>
              </a:buClr>
              <a:buSzPct val="150000"/>
            </a:pPr>
            <a:r>
              <a:rPr lang="he-IL" sz="1100">
                <a:latin typeface="Heebo" pitchFamily="2" charset="-79"/>
                <a:ea typeface="Tahoma"/>
                <a:cs typeface="Heebo" pitchFamily="2" charset="-79"/>
              </a:rPr>
              <a:t>המשתתפים הגיעו לסדנה בעיקר ממניעים של סקרנות </a:t>
            </a:r>
            <a:r>
              <a:rPr lang="he-IL" sz="1100" b="1">
                <a:latin typeface="Heebo" pitchFamily="2" charset="-79"/>
                <a:ea typeface="Tahoma"/>
                <a:cs typeface="Heebo" pitchFamily="2" charset="-79"/>
              </a:rPr>
              <a:t>להתנסות וחוויה ייחודית, והזדמנות לביטוי רגשי </a:t>
            </a:r>
            <a:r>
              <a:rPr lang="he-IL" sz="1100">
                <a:latin typeface="Heebo" pitchFamily="2" charset="-79"/>
                <a:ea typeface="Tahoma"/>
                <a:cs typeface="Heebo" pitchFamily="2" charset="-79"/>
              </a:rPr>
              <a:t>ויצירתי, בליווי מקצועי. ציפיות אלו נענו במידה רבה ואף מעבר לכך.</a:t>
            </a:r>
          </a:p>
        </p:txBody>
      </p:sp>
      <p:sp>
        <p:nvSpPr>
          <p:cNvPr id="20" name="TextBox 19">
            <a:extLst>
              <a:ext uri="{FF2B5EF4-FFF2-40B4-BE49-F238E27FC236}">
                <a16:creationId xmlns:a16="http://schemas.microsoft.com/office/drawing/2014/main" id="{B68D7B6B-98EF-648C-2F07-2220198333DC}"/>
              </a:ext>
            </a:extLst>
          </p:cNvPr>
          <p:cNvSpPr txBox="1"/>
          <p:nvPr/>
        </p:nvSpPr>
        <p:spPr>
          <a:xfrm>
            <a:off x="337871" y="5358274"/>
            <a:ext cx="4087048" cy="430887"/>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אחד הזוגות ציין ש"זרמו" כי </a:t>
            </a: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זה </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היה נשמע להם רעיון נחמד, ולא ביטאו כל חשש שהיה להם בנושא. </a:t>
            </a:r>
          </a:p>
        </p:txBody>
      </p:sp>
      <p:sp>
        <p:nvSpPr>
          <p:cNvPr id="21" name="TextBox 20">
            <a:extLst>
              <a:ext uri="{FF2B5EF4-FFF2-40B4-BE49-F238E27FC236}">
                <a16:creationId xmlns:a16="http://schemas.microsoft.com/office/drawing/2014/main" id="{B5FDBA2E-44EE-D2B8-A7F3-ED5554BCBB38}"/>
              </a:ext>
            </a:extLst>
          </p:cNvPr>
          <p:cNvSpPr txBox="1"/>
          <p:nvPr/>
        </p:nvSpPr>
        <p:spPr>
          <a:xfrm>
            <a:off x="2975022" y="4312644"/>
            <a:ext cx="1449897" cy="430887"/>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מרואיין אחר ביטא </a:t>
            </a: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חשש מחשיפה</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a:t>
            </a:r>
            <a:endPar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endParaRPr>
          </a:p>
        </p:txBody>
      </p:sp>
      <p:sp>
        <p:nvSpPr>
          <p:cNvPr id="22" name="TextBox 21">
            <a:extLst>
              <a:ext uri="{FF2B5EF4-FFF2-40B4-BE49-F238E27FC236}">
                <a16:creationId xmlns:a16="http://schemas.microsoft.com/office/drawing/2014/main" id="{0CDEA615-33A1-0A1F-D8C6-F5F012C93B5C}"/>
              </a:ext>
            </a:extLst>
          </p:cNvPr>
          <p:cNvSpPr txBox="1"/>
          <p:nvPr/>
        </p:nvSpPr>
        <p:spPr>
          <a:xfrm>
            <a:off x="2889361" y="2202053"/>
            <a:ext cx="1535558" cy="1785104"/>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שתי מרואיינות ביטאו </a:t>
            </a:r>
            <a:r>
              <a:rPr kumimoji="0" lang="he-IL" sz="1100" b="1" i="0" u="none" strike="noStrike" kern="1200" cap="none" spc="0" normalizeH="0" baseline="0" noProof="0">
                <a:ln>
                  <a:noFill/>
                </a:ln>
                <a:solidFill>
                  <a:prstClr val="black"/>
                </a:solidFill>
                <a:effectLst/>
                <a:uLnTx/>
                <a:uFillTx/>
                <a:latin typeface="Heebo" pitchFamily="2" charset="-79"/>
                <a:ea typeface="Tahoma"/>
                <a:cs typeface="Heebo" pitchFamily="2" charset="-79"/>
              </a:rPr>
              <a:t>חשש מהאורך הצפוי של המפגש</a:t>
            </a: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 אחת חששה שמפגש של 3 שעות יהיה ארוך מידי לשהות עם תינוק, והשנייה ביטאה חשש שמפגש של שעה וחצי לא יספיק לצורך כתיבה/הלחנה/הקלטה:</a:t>
            </a:r>
            <a:endParaRPr kumimoji="0" lang="he-IL" sz="1100" b="0" i="0" u="none" strike="noStrike" kern="1200" cap="none" spc="0" normalizeH="0" baseline="0" noProof="0">
              <a:ln>
                <a:noFill/>
              </a:ln>
              <a:solidFill>
                <a:schemeClr val="accent5"/>
              </a:solidFill>
              <a:effectLst/>
              <a:uLnTx/>
              <a:uFillTx/>
              <a:latin typeface="Heebo" pitchFamily="2" charset="-79"/>
              <a:ea typeface="Tahoma"/>
              <a:cs typeface="Heebo" pitchFamily="2" charset="-79"/>
            </a:endParaRPr>
          </a:p>
        </p:txBody>
      </p:sp>
      <p:sp>
        <p:nvSpPr>
          <p:cNvPr id="23" name="TextBox 22">
            <a:extLst>
              <a:ext uri="{FF2B5EF4-FFF2-40B4-BE49-F238E27FC236}">
                <a16:creationId xmlns:a16="http://schemas.microsoft.com/office/drawing/2014/main" id="{136503BD-9457-1645-A925-1254207747CA}"/>
              </a:ext>
            </a:extLst>
          </p:cNvPr>
          <p:cNvSpPr txBox="1"/>
          <p:nvPr/>
        </p:nvSpPr>
        <p:spPr>
          <a:xfrm>
            <a:off x="430398" y="4237698"/>
            <a:ext cx="2458963" cy="830997"/>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"אמרו לנו שמקליטים ויצלמו אותנו והיה לנו חשש מהחשיפה כי אנחנו אנשים מאוד אינטימיים, אחרי זה הובהר שזה מאוד בקטנה".</a:t>
            </a:r>
          </a:p>
        </p:txBody>
      </p:sp>
      <p:sp>
        <p:nvSpPr>
          <p:cNvPr id="24" name="TextBox 23">
            <a:extLst>
              <a:ext uri="{FF2B5EF4-FFF2-40B4-BE49-F238E27FC236}">
                <a16:creationId xmlns:a16="http://schemas.microsoft.com/office/drawing/2014/main" id="{D4D642CA-4C71-BCD0-A0CE-1A8A078628B5}"/>
              </a:ext>
            </a:extLst>
          </p:cNvPr>
          <p:cNvSpPr txBox="1"/>
          <p:nvPr/>
        </p:nvSpPr>
        <p:spPr>
          <a:xfrm>
            <a:off x="337872" y="2283977"/>
            <a:ext cx="2551490" cy="1384995"/>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a:t>
            </a:r>
            <a:r>
              <a:rPr lang="he-IL" sz="1200">
                <a:solidFill>
                  <a:schemeClr val="accent5"/>
                </a:solidFill>
                <a:latin typeface="Heebo" pitchFamily="2" charset="-79"/>
                <a:ea typeface="Tahoma"/>
                <a:cs typeface="Heebo" pitchFamily="2" charset="-79"/>
              </a:rPr>
              <a:t>לא הבנתי איך אפשר לעשות את כל זה בשעה וחצי ובאמת זה לא קרה במלואו. לא הלחנו ובטח לא </a:t>
            </a: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הקלטנו, יצאנו עם טקסט כללי, [המוזיקאית] שינתה מעט כדי שהוא יתאים </a:t>
            </a:r>
            <a:r>
              <a:rPr kumimoji="0" lang="he-IL" sz="1200" b="0" i="0" u="none" strike="noStrike" kern="1200" cap="none" spc="0" normalizeH="0" baseline="0" noProof="0" dirty="0">
                <a:ln>
                  <a:noFill/>
                </a:ln>
                <a:solidFill>
                  <a:schemeClr val="accent5"/>
                </a:solidFill>
                <a:effectLst/>
                <a:uLnTx/>
                <a:uFillTx/>
                <a:latin typeface="Heebo" pitchFamily="2" charset="-79"/>
                <a:ea typeface="Tahoma"/>
                <a:cs typeface="Heebo" pitchFamily="2" charset="-79"/>
              </a:rPr>
              <a:t>למוזיקה</a:t>
            </a: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 היה לנו מושג כללי על הלחן ובסוף היא הקליטה את השיר".</a:t>
            </a:r>
          </a:p>
        </p:txBody>
      </p:sp>
      <p:sp>
        <p:nvSpPr>
          <p:cNvPr id="25" name="TextBox 24">
            <a:extLst>
              <a:ext uri="{FF2B5EF4-FFF2-40B4-BE49-F238E27FC236}">
                <a16:creationId xmlns:a16="http://schemas.microsoft.com/office/drawing/2014/main" id="{DC00AD38-7B14-82F9-B4EA-A967E567D682}"/>
              </a:ext>
            </a:extLst>
          </p:cNvPr>
          <p:cNvSpPr txBox="1"/>
          <p:nvPr/>
        </p:nvSpPr>
        <p:spPr>
          <a:xfrm>
            <a:off x="229975" y="962178"/>
            <a:ext cx="2659386" cy="1087477"/>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kumimoji="0" lang="he-IL" sz="1200" b="0" i="0" u="none" strike="noStrike" kern="1200" cap="none" spc="0" normalizeH="0" baseline="0" noProof="0">
                <a:ln>
                  <a:noFill/>
                </a:ln>
                <a:solidFill>
                  <a:schemeClr val="accent5"/>
                </a:solidFill>
                <a:effectLst/>
                <a:uLnTx/>
                <a:uFillTx/>
                <a:latin typeface="Heebo" pitchFamily="2" charset="-79"/>
                <a:ea typeface="Tahoma"/>
                <a:cs typeface="Heebo" pitchFamily="2" charset="-79"/>
              </a:rPr>
              <a:t>"זה לא הפורטה שלי לעשות שירים, אשתי יותר בצד היצירתי אז חשבתי איך זה יהיה, והאם נצליח לעשות שיר".</a:t>
            </a:r>
          </a:p>
          <a:p>
            <a:pPr marR="0" lvl="0" algn="r" defTabSz="914400" rtl="1" eaLnBrk="1" fontAlgn="base" latinLnBrk="0" hangingPunct="1">
              <a:spcBef>
                <a:spcPts val="800"/>
              </a:spcBef>
              <a:spcAft>
                <a:spcPts val="0"/>
              </a:spcAft>
              <a:buClr>
                <a:srgbClr val="358B8F"/>
              </a:buClr>
              <a:buSzPct val="150000"/>
              <a:tabLst/>
              <a:defRPr/>
            </a:pPr>
            <a:r>
              <a:rPr kumimoji="0" lang="he-IL" sz="1100" b="0" i="0" u="none" strike="noStrike" kern="1200" cap="none" spc="0" normalizeH="0" baseline="0" noProof="0">
                <a:ln>
                  <a:noFill/>
                </a:ln>
                <a:effectLst/>
                <a:uLnTx/>
                <a:uFillTx/>
                <a:latin typeface="Heebo" pitchFamily="2" charset="-79"/>
                <a:ea typeface="Tahoma"/>
                <a:cs typeface="Heebo" pitchFamily="2" charset="-79"/>
              </a:rPr>
              <a:t>לדבריהם הארגון המוקפד וההנחייה הפיגו את החששות הללו.</a:t>
            </a:r>
          </a:p>
        </p:txBody>
      </p:sp>
      <p:grpSp>
        <p:nvGrpSpPr>
          <p:cNvPr id="33" name="Group 32">
            <a:extLst>
              <a:ext uri="{FF2B5EF4-FFF2-40B4-BE49-F238E27FC236}">
                <a16:creationId xmlns:a16="http://schemas.microsoft.com/office/drawing/2014/main" id="{EBAEE75A-7043-E066-688A-1AE5D4423B21}"/>
              </a:ext>
            </a:extLst>
          </p:cNvPr>
          <p:cNvGrpSpPr/>
          <p:nvPr/>
        </p:nvGrpSpPr>
        <p:grpSpPr>
          <a:xfrm>
            <a:off x="-36891" y="4648254"/>
            <a:ext cx="700924" cy="580219"/>
            <a:chOff x="13012989" y="1122600"/>
            <a:chExt cx="744684" cy="616443"/>
          </a:xfrm>
        </p:grpSpPr>
        <p:sp>
          <p:nvSpPr>
            <p:cNvPr id="34" name="Freeform 33">
              <a:extLst>
                <a:ext uri="{FF2B5EF4-FFF2-40B4-BE49-F238E27FC236}">
                  <a16:creationId xmlns:a16="http://schemas.microsoft.com/office/drawing/2014/main" id="{099C993C-D423-6B83-E668-0534C4FD1B3E}"/>
                </a:ext>
              </a:extLst>
            </p:cNvPr>
            <p:cNvSpPr/>
            <p:nvPr/>
          </p:nvSpPr>
          <p:spPr>
            <a:xfrm>
              <a:off x="13012989" y="1122632"/>
              <a:ext cx="744684" cy="616411"/>
            </a:xfrm>
            <a:custGeom>
              <a:avLst/>
              <a:gdLst>
                <a:gd name="connsiteX0" fmla="*/ 744588 w 744684"/>
                <a:gd name="connsiteY0" fmla="*/ 143107 h 616411"/>
                <a:gd name="connsiteX1" fmla="*/ 712237 w 744684"/>
                <a:gd name="connsiteY1" fmla="*/ 52744 h 616411"/>
                <a:gd name="connsiteX2" fmla="*/ 615636 w 744684"/>
                <a:gd name="connsiteY2" fmla="*/ 711 h 616411"/>
                <a:gd name="connsiteX3" fmla="*/ 601222 w 744684"/>
                <a:gd name="connsiteY3" fmla="*/ 0 h 616411"/>
                <a:gd name="connsiteX4" fmla="*/ 499903 w 744684"/>
                <a:gd name="connsiteY4" fmla="*/ 42046 h 616411"/>
                <a:gd name="connsiteX5" fmla="*/ 499419 w 744684"/>
                <a:gd name="connsiteY5" fmla="*/ 42563 h 616411"/>
                <a:gd name="connsiteX6" fmla="*/ 498934 w 744684"/>
                <a:gd name="connsiteY6" fmla="*/ 43081 h 616411"/>
                <a:gd name="connsiteX7" fmla="*/ 422016 w 744684"/>
                <a:gd name="connsiteY7" fmla="*/ 120774 h 616411"/>
                <a:gd name="connsiteX8" fmla="*/ 391475 w 744684"/>
                <a:gd name="connsiteY8" fmla="*/ 52808 h 616411"/>
                <a:gd name="connsiteX9" fmla="*/ 294875 w 744684"/>
                <a:gd name="connsiteY9" fmla="*/ 776 h 616411"/>
                <a:gd name="connsiteX10" fmla="*/ 280460 w 744684"/>
                <a:gd name="connsiteY10" fmla="*/ 65 h 616411"/>
                <a:gd name="connsiteX11" fmla="*/ 179142 w 744684"/>
                <a:gd name="connsiteY11" fmla="*/ 42111 h 616411"/>
                <a:gd name="connsiteX12" fmla="*/ 177461 w 744684"/>
                <a:gd name="connsiteY12" fmla="*/ 43792 h 616411"/>
                <a:gd name="connsiteX13" fmla="*/ 39978 w 744684"/>
                <a:gd name="connsiteY13" fmla="*/ 185864 h 616411"/>
                <a:gd name="connsiteX14" fmla="*/ 0 w 744684"/>
                <a:gd name="connsiteY14" fmla="*/ 284500 h 616411"/>
                <a:gd name="connsiteX15" fmla="*/ 97 w 744684"/>
                <a:gd name="connsiteY15" fmla="*/ 289962 h 616411"/>
                <a:gd name="connsiteX16" fmla="*/ 3102 w 744684"/>
                <a:gd name="connsiteY16" fmla="*/ 369046 h 616411"/>
                <a:gd name="connsiteX17" fmla="*/ 119320 w 744684"/>
                <a:gd name="connsiteY17" fmla="*/ 502069 h 616411"/>
                <a:gd name="connsiteX18" fmla="*/ 106716 w 744684"/>
                <a:gd name="connsiteY18" fmla="*/ 521718 h 616411"/>
                <a:gd name="connsiteX19" fmla="*/ 103840 w 744684"/>
                <a:gd name="connsiteY19" fmla="*/ 529346 h 616411"/>
                <a:gd name="connsiteX20" fmla="*/ 105811 w 744684"/>
                <a:gd name="connsiteY20" fmla="*/ 606038 h 616411"/>
                <a:gd name="connsiteX21" fmla="*/ 108073 w 744684"/>
                <a:gd name="connsiteY21" fmla="*/ 612307 h 616411"/>
                <a:gd name="connsiteX22" fmla="*/ 108235 w 744684"/>
                <a:gd name="connsiteY22" fmla="*/ 612502 h 616411"/>
                <a:gd name="connsiteX23" fmla="*/ 116508 w 744684"/>
                <a:gd name="connsiteY23" fmla="*/ 616412 h 616411"/>
                <a:gd name="connsiteX24" fmla="*/ 121647 w 744684"/>
                <a:gd name="connsiteY24" fmla="*/ 615087 h 616411"/>
                <a:gd name="connsiteX25" fmla="*/ 199373 w 744684"/>
                <a:gd name="connsiteY25" fmla="*/ 557431 h 616411"/>
                <a:gd name="connsiteX26" fmla="*/ 199987 w 744684"/>
                <a:gd name="connsiteY26" fmla="*/ 556817 h 616411"/>
                <a:gd name="connsiteX27" fmla="*/ 331879 w 744684"/>
                <a:gd name="connsiteY27" fmla="*/ 425635 h 616411"/>
                <a:gd name="connsiteX28" fmla="*/ 436721 w 744684"/>
                <a:gd name="connsiteY28" fmla="*/ 502554 h 616411"/>
                <a:gd name="connsiteX29" fmla="*/ 424343 w 744684"/>
                <a:gd name="connsiteY29" fmla="*/ 521718 h 616411"/>
                <a:gd name="connsiteX30" fmla="*/ 421628 w 744684"/>
                <a:gd name="connsiteY30" fmla="*/ 527083 h 616411"/>
                <a:gd name="connsiteX31" fmla="*/ 421434 w 744684"/>
                <a:gd name="connsiteY31" fmla="*/ 528893 h 616411"/>
                <a:gd name="connsiteX32" fmla="*/ 420238 w 744684"/>
                <a:gd name="connsiteY32" fmla="*/ 605585 h 616411"/>
                <a:gd name="connsiteX33" fmla="*/ 422501 w 744684"/>
                <a:gd name="connsiteY33" fmla="*/ 612307 h 616411"/>
                <a:gd name="connsiteX34" fmla="*/ 422662 w 744684"/>
                <a:gd name="connsiteY34" fmla="*/ 612502 h 616411"/>
                <a:gd name="connsiteX35" fmla="*/ 430936 w 744684"/>
                <a:gd name="connsiteY35" fmla="*/ 616412 h 616411"/>
                <a:gd name="connsiteX36" fmla="*/ 436074 w 744684"/>
                <a:gd name="connsiteY36" fmla="*/ 615087 h 616411"/>
                <a:gd name="connsiteX37" fmla="*/ 511280 w 744684"/>
                <a:gd name="connsiteY37" fmla="*/ 559919 h 616411"/>
                <a:gd name="connsiteX38" fmla="*/ 653514 w 744684"/>
                <a:gd name="connsiteY38" fmla="*/ 421628 h 616411"/>
                <a:gd name="connsiteX39" fmla="*/ 656681 w 744684"/>
                <a:gd name="connsiteY39" fmla="*/ 418493 h 616411"/>
                <a:gd name="connsiteX40" fmla="*/ 741517 w 744684"/>
                <a:gd name="connsiteY40" fmla="*/ 232661 h 616411"/>
                <a:gd name="connsiteX41" fmla="*/ 744555 w 744684"/>
                <a:gd name="connsiteY41" fmla="*/ 152802 h 616411"/>
                <a:gd name="connsiteX42" fmla="*/ 744684 w 744684"/>
                <a:gd name="connsiteY42" fmla="*/ 146759 h 616411"/>
                <a:gd name="connsiteX43" fmla="*/ 744620 w 744684"/>
                <a:gd name="connsiteY43" fmla="*/ 143204 h 61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4684" h="616411">
                  <a:moveTo>
                    <a:pt x="744588" y="143107"/>
                  </a:moveTo>
                  <a:cubicBezTo>
                    <a:pt x="744523" y="108849"/>
                    <a:pt x="732403" y="77403"/>
                    <a:pt x="712237" y="52744"/>
                  </a:cubicBezTo>
                  <a:cubicBezTo>
                    <a:pt x="688806" y="24077"/>
                    <a:pt x="654483" y="4622"/>
                    <a:pt x="615636" y="711"/>
                  </a:cubicBezTo>
                  <a:cubicBezTo>
                    <a:pt x="610886" y="226"/>
                    <a:pt x="606070" y="0"/>
                    <a:pt x="601222" y="0"/>
                  </a:cubicBezTo>
                  <a:cubicBezTo>
                    <a:pt x="561696" y="0"/>
                    <a:pt x="525855" y="16062"/>
                    <a:pt x="499903" y="42046"/>
                  </a:cubicBezTo>
                  <a:cubicBezTo>
                    <a:pt x="499742" y="42208"/>
                    <a:pt x="499580" y="42370"/>
                    <a:pt x="499419" y="42563"/>
                  </a:cubicBezTo>
                  <a:lnTo>
                    <a:pt x="498934" y="43081"/>
                  </a:lnTo>
                  <a:lnTo>
                    <a:pt x="422016" y="120774"/>
                  </a:lnTo>
                  <a:cubicBezTo>
                    <a:pt x="417944" y="95275"/>
                    <a:pt x="407149" y="71973"/>
                    <a:pt x="391475" y="52808"/>
                  </a:cubicBezTo>
                  <a:cubicBezTo>
                    <a:pt x="368044" y="24142"/>
                    <a:pt x="333722" y="4686"/>
                    <a:pt x="294875" y="776"/>
                  </a:cubicBezTo>
                  <a:cubicBezTo>
                    <a:pt x="290124" y="291"/>
                    <a:pt x="285308" y="65"/>
                    <a:pt x="280460" y="65"/>
                  </a:cubicBezTo>
                  <a:cubicBezTo>
                    <a:pt x="240935" y="65"/>
                    <a:pt x="205094" y="16127"/>
                    <a:pt x="179142" y="42111"/>
                  </a:cubicBezTo>
                  <a:cubicBezTo>
                    <a:pt x="178592" y="42661"/>
                    <a:pt x="178011" y="43242"/>
                    <a:pt x="177461" y="43792"/>
                  </a:cubicBezTo>
                  <a:lnTo>
                    <a:pt x="39978" y="185864"/>
                  </a:lnTo>
                  <a:cubicBezTo>
                    <a:pt x="15254" y="211428"/>
                    <a:pt x="0" y="246203"/>
                    <a:pt x="0" y="284500"/>
                  </a:cubicBezTo>
                  <a:cubicBezTo>
                    <a:pt x="0" y="286342"/>
                    <a:pt x="32" y="288152"/>
                    <a:pt x="97" y="289962"/>
                  </a:cubicBezTo>
                  <a:lnTo>
                    <a:pt x="3102" y="369046"/>
                  </a:lnTo>
                  <a:cubicBezTo>
                    <a:pt x="5656" y="435848"/>
                    <a:pt x="55071" y="490854"/>
                    <a:pt x="119320" y="502069"/>
                  </a:cubicBezTo>
                  <a:cubicBezTo>
                    <a:pt x="112468" y="515223"/>
                    <a:pt x="106813" y="521589"/>
                    <a:pt x="106716" y="521718"/>
                  </a:cubicBezTo>
                  <a:cubicBezTo>
                    <a:pt x="104744" y="523852"/>
                    <a:pt x="103775" y="526599"/>
                    <a:pt x="103840" y="529346"/>
                  </a:cubicBezTo>
                  <a:lnTo>
                    <a:pt x="105811" y="606038"/>
                  </a:lnTo>
                  <a:cubicBezTo>
                    <a:pt x="105876" y="608268"/>
                    <a:pt x="106619" y="610465"/>
                    <a:pt x="108073" y="612307"/>
                  </a:cubicBezTo>
                  <a:lnTo>
                    <a:pt x="108235" y="612502"/>
                  </a:lnTo>
                  <a:cubicBezTo>
                    <a:pt x="110303" y="615054"/>
                    <a:pt x="113373" y="616412"/>
                    <a:pt x="116508" y="616412"/>
                  </a:cubicBezTo>
                  <a:cubicBezTo>
                    <a:pt x="118254" y="616412"/>
                    <a:pt x="120031" y="615992"/>
                    <a:pt x="121647" y="615087"/>
                  </a:cubicBezTo>
                  <a:cubicBezTo>
                    <a:pt x="153319" y="597538"/>
                    <a:pt x="178818" y="577856"/>
                    <a:pt x="199373" y="557431"/>
                  </a:cubicBezTo>
                  <a:cubicBezTo>
                    <a:pt x="199373" y="557431"/>
                    <a:pt x="199987" y="556817"/>
                    <a:pt x="199987" y="556817"/>
                  </a:cubicBezTo>
                  <a:lnTo>
                    <a:pt x="331879" y="425635"/>
                  </a:lnTo>
                  <a:cubicBezTo>
                    <a:pt x="351820" y="466034"/>
                    <a:pt x="390635" y="495508"/>
                    <a:pt x="436721" y="502554"/>
                  </a:cubicBezTo>
                  <a:cubicBezTo>
                    <a:pt x="429998" y="515384"/>
                    <a:pt x="424472" y="521589"/>
                    <a:pt x="424343" y="521718"/>
                  </a:cubicBezTo>
                  <a:cubicBezTo>
                    <a:pt x="422921" y="523270"/>
                    <a:pt x="422016" y="525144"/>
                    <a:pt x="421628" y="527083"/>
                  </a:cubicBezTo>
                  <a:cubicBezTo>
                    <a:pt x="421531" y="527665"/>
                    <a:pt x="421466" y="528279"/>
                    <a:pt x="421434" y="528893"/>
                  </a:cubicBezTo>
                  <a:lnTo>
                    <a:pt x="420238" y="605585"/>
                  </a:lnTo>
                  <a:cubicBezTo>
                    <a:pt x="420206" y="607945"/>
                    <a:pt x="420949" y="610336"/>
                    <a:pt x="422501" y="612307"/>
                  </a:cubicBezTo>
                  <a:lnTo>
                    <a:pt x="422662" y="612502"/>
                  </a:lnTo>
                  <a:cubicBezTo>
                    <a:pt x="424730" y="615054"/>
                    <a:pt x="427801" y="616412"/>
                    <a:pt x="430936" y="616412"/>
                  </a:cubicBezTo>
                  <a:cubicBezTo>
                    <a:pt x="432681" y="616412"/>
                    <a:pt x="434458" y="615992"/>
                    <a:pt x="436074" y="615087"/>
                  </a:cubicBezTo>
                  <a:cubicBezTo>
                    <a:pt x="466454" y="598249"/>
                    <a:pt x="491178" y="579472"/>
                    <a:pt x="511280" y="559919"/>
                  </a:cubicBezTo>
                  <a:lnTo>
                    <a:pt x="653514" y="421628"/>
                  </a:lnTo>
                  <a:cubicBezTo>
                    <a:pt x="654580" y="420594"/>
                    <a:pt x="655647" y="419559"/>
                    <a:pt x="656681" y="418493"/>
                  </a:cubicBezTo>
                  <a:cubicBezTo>
                    <a:pt x="730658" y="344516"/>
                    <a:pt x="740418" y="260972"/>
                    <a:pt x="741517" y="232661"/>
                  </a:cubicBezTo>
                  <a:lnTo>
                    <a:pt x="744555" y="152802"/>
                  </a:lnTo>
                  <a:cubicBezTo>
                    <a:pt x="744652" y="150378"/>
                    <a:pt x="744684" y="148342"/>
                    <a:pt x="744684" y="146759"/>
                  </a:cubicBezTo>
                  <a:cubicBezTo>
                    <a:pt x="744684" y="145013"/>
                    <a:pt x="744652" y="143818"/>
                    <a:pt x="744620" y="143204"/>
                  </a:cubicBezTo>
                  <a:close/>
                </a:path>
              </a:pathLst>
            </a:custGeom>
            <a:solidFill>
              <a:srgbClr val="1A1A1A">
                <a:alpha val="20000"/>
              </a:srgbClr>
            </a:solidFill>
            <a:ln w="0" cap="flat">
              <a:noFill/>
              <a:prstDash val="solid"/>
              <a:miter/>
            </a:ln>
          </p:spPr>
          <p:txBody>
            <a:bodyPr rtlCol="0" anchor="ctr"/>
            <a:lstStyle/>
            <a:p>
              <a:endParaRPr lang="en-IL"/>
            </a:p>
          </p:txBody>
        </p:sp>
        <p:sp>
          <p:nvSpPr>
            <p:cNvPr id="35" name="Freeform 34">
              <a:extLst>
                <a:ext uri="{FF2B5EF4-FFF2-40B4-BE49-F238E27FC236}">
                  <a16:creationId xmlns:a16="http://schemas.microsoft.com/office/drawing/2014/main" id="{CCB06B8C-D572-2910-9E13-33EA28AA140E}"/>
                </a:ext>
              </a:extLst>
            </p:cNvPr>
            <p:cNvSpPr/>
            <p:nvPr/>
          </p:nvSpPr>
          <p:spPr>
            <a:xfrm>
              <a:off x="13150051" y="1122600"/>
              <a:ext cx="607589" cy="478637"/>
            </a:xfrm>
            <a:custGeom>
              <a:avLst/>
              <a:gdLst>
                <a:gd name="connsiteX0" fmla="*/ 286698 w 607589"/>
                <a:gd name="connsiteY0" fmla="*/ 143042 h 478637"/>
                <a:gd name="connsiteX1" fmla="*/ 157779 w 607589"/>
                <a:gd name="connsiteY1" fmla="*/ 711 h 478637"/>
                <a:gd name="connsiteX2" fmla="*/ 143366 w 607589"/>
                <a:gd name="connsiteY2" fmla="*/ 0 h 478637"/>
                <a:gd name="connsiteX3" fmla="*/ 0 w 607589"/>
                <a:gd name="connsiteY3" fmla="*/ 143333 h 478637"/>
                <a:gd name="connsiteX4" fmla="*/ 97 w 607589"/>
                <a:gd name="connsiteY4" fmla="*/ 148859 h 478637"/>
                <a:gd name="connsiteX5" fmla="*/ 3135 w 607589"/>
                <a:gd name="connsiteY5" fmla="*/ 228751 h 478637"/>
                <a:gd name="connsiteX6" fmla="*/ 120548 w 607589"/>
                <a:gd name="connsiteY6" fmla="*/ 363099 h 478637"/>
                <a:gd name="connsiteX7" fmla="*/ 107815 w 607589"/>
                <a:gd name="connsiteY7" fmla="*/ 382943 h 478637"/>
                <a:gd name="connsiteX8" fmla="*/ 104906 w 607589"/>
                <a:gd name="connsiteY8" fmla="*/ 390635 h 478637"/>
                <a:gd name="connsiteX9" fmla="*/ 106910 w 607589"/>
                <a:gd name="connsiteY9" fmla="*/ 468102 h 478637"/>
                <a:gd name="connsiteX10" fmla="*/ 109172 w 607589"/>
                <a:gd name="connsiteY10" fmla="*/ 474437 h 478637"/>
                <a:gd name="connsiteX11" fmla="*/ 117672 w 607589"/>
                <a:gd name="connsiteY11" fmla="*/ 478573 h 478637"/>
                <a:gd name="connsiteX12" fmla="*/ 122875 w 607589"/>
                <a:gd name="connsiteY12" fmla="*/ 477216 h 478637"/>
                <a:gd name="connsiteX13" fmla="*/ 286957 w 607589"/>
                <a:gd name="connsiteY13" fmla="*/ 226553 h 478637"/>
                <a:gd name="connsiteX14" fmla="*/ 286957 w 607589"/>
                <a:gd name="connsiteY14" fmla="*/ 226004 h 478637"/>
                <a:gd name="connsiteX15" fmla="*/ 286957 w 607589"/>
                <a:gd name="connsiteY15" fmla="*/ 226262 h 478637"/>
                <a:gd name="connsiteX16" fmla="*/ 286957 w 607589"/>
                <a:gd name="connsiteY16" fmla="*/ 226004 h 478637"/>
                <a:gd name="connsiteX17" fmla="*/ 286795 w 607589"/>
                <a:gd name="connsiteY17" fmla="*/ 146629 h 478637"/>
                <a:gd name="connsiteX18" fmla="*/ 286795 w 607589"/>
                <a:gd name="connsiteY18" fmla="*/ 146371 h 478637"/>
                <a:gd name="connsiteX19" fmla="*/ 286795 w 607589"/>
                <a:gd name="connsiteY19" fmla="*/ 146629 h 478637"/>
                <a:gd name="connsiteX20" fmla="*/ 286795 w 607589"/>
                <a:gd name="connsiteY20" fmla="*/ 146371 h 478637"/>
                <a:gd name="connsiteX21" fmla="*/ 286731 w 607589"/>
                <a:gd name="connsiteY21" fmla="*/ 143107 h 478637"/>
                <a:gd name="connsiteX22" fmla="*/ 286731 w 607589"/>
                <a:gd name="connsiteY22" fmla="*/ 143042 h 478637"/>
                <a:gd name="connsiteX23" fmla="*/ 607525 w 607589"/>
                <a:gd name="connsiteY23" fmla="*/ 143139 h 478637"/>
                <a:gd name="connsiteX24" fmla="*/ 478606 w 607589"/>
                <a:gd name="connsiteY24" fmla="*/ 743 h 478637"/>
                <a:gd name="connsiteX25" fmla="*/ 464192 w 607589"/>
                <a:gd name="connsiteY25" fmla="*/ 32 h 478637"/>
                <a:gd name="connsiteX26" fmla="*/ 320826 w 607589"/>
                <a:gd name="connsiteY26" fmla="*/ 143074 h 478637"/>
                <a:gd name="connsiteX27" fmla="*/ 320826 w 607589"/>
                <a:gd name="connsiteY27" fmla="*/ 143397 h 478637"/>
                <a:gd name="connsiteX28" fmla="*/ 320665 w 607589"/>
                <a:gd name="connsiteY28" fmla="*/ 222707 h 478637"/>
                <a:gd name="connsiteX29" fmla="*/ 320665 w 607589"/>
                <a:gd name="connsiteY29" fmla="*/ 223321 h 478637"/>
                <a:gd name="connsiteX30" fmla="*/ 441117 w 607589"/>
                <a:gd name="connsiteY30" fmla="*/ 363616 h 478637"/>
                <a:gd name="connsiteX31" fmla="*/ 428641 w 607589"/>
                <a:gd name="connsiteY31" fmla="*/ 382975 h 478637"/>
                <a:gd name="connsiteX32" fmla="*/ 425894 w 607589"/>
                <a:gd name="connsiteY32" fmla="*/ 388405 h 478637"/>
                <a:gd name="connsiteX33" fmla="*/ 425700 w 607589"/>
                <a:gd name="connsiteY33" fmla="*/ 390247 h 478637"/>
                <a:gd name="connsiteX34" fmla="*/ 424472 w 607589"/>
                <a:gd name="connsiteY34" fmla="*/ 467714 h 478637"/>
                <a:gd name="connsiteX35" fmla="*/ 426767 w 607589"/>
                <a:gd name="connsiteY35" fmla="*/ 474501 h 478637"/>
                <a:gd name="connsiteX36" fmla="*/ 435267 w 607589"/>
                <a:gd name="connsiteY36" fmla="*/ 478638 h 478637"/>
                <a:gd name="connsiteX37" fmla="*/ 440470 w 607589"/>
                <a:gd name="connsiteY37" fmla="*/ 477281 h 478637"/>
                <a:gd name="connsiteX38" fmla="*/ 604422 w 607589"/>
                <a:gd name="connsiteY38" fmla="*/ 232597 h 478637"/>
                <a:gd name="connsiteX39" fmla="*/ 607460 w 607589"/>
                <a:gd name="connsiteY39" fmla="*/ 152738 h 478637"/>
                <a:gd name="connsiteX40" fmla="*/ 607589 w 607589"/>
                <a:gd name="connsiteY40" fmla="*/ 146694 h 478637"/>
                <a:gd name="connsiteX41" fmla="*/ 607525 w 607589"/>
                <a:gd name="connsiteY41" fmla="*/ 143139 h 4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7589" h="478637">
                  <a:moveTo>
                    <a:pt x="286698" y="143042"/>
                  </a:moveTo>
                  <a:cubicBezTo>
                    <a:pt x="286537" y="69000"/>
                    <a:pt x="229979" y="7950"/>
                    <a:pt x="157779" y="711"/>
                  </a:cubicBezTo>
                  <a:cubicBezTo>
                    <a:pt x="153029" y="226"/>
                    <a:pt x="148213" y="0"/>
                    <a:pt x="143366" y="0"/>
                  </a:cubicBezTo>
                  <a:cubicBezTo>
                    <a:pt x="64314" y="0"/>
                    <a:pt x="0" y="64314"/>
                    <a:pt x="0" y="143333"/>
                  </a:cubicBezTo>
                  <a:cubicBezTo>
                    <a:pt x="0" y="145175"/>
                    <a:pt x="32" y="147017"/>
                    <a:pt x="97" y="148859"/>
                  </a:cubicBezTo>
                  <a:lnTo>
                    <a:pt x="3135" y="228751"/>
                  </a:lnTo>
                  <a:cubicBezTo>
                    <a:pt x="5688" y="296232"/>
                    <a:pt x="55621" y="351788"/>
                    <a:pt x="120548" y="363099"/>
                  </a:cubicBezTo>
                  <a:cubicBezTo>
                    <a:pt x="113632" y="376414"/>
                    <a:pt x="107912" y="382813"/>
                    <a:pt x="107815" y="382943"/>
                  </a:cubicBezTo>
                  <a:cubicBezTo>
                    <a:pt x="105811" y="385108"/>
                    <a:pt x="104842" y="387888"/>
                    <a:pt x="104906" y="390635"/>
                  </a:cubicBezTo>
                  <a:lnTo>
                    <a:pt x="106910" y="468102"/>
                  </a:lnTo>
                  <a:cubicBezTo>
                    <a:pt x="106975" y="470332"/>
                    <a:pt x="107718" y="472562"/>
                    <a:pt x="109172" y="474437"/>
                  </a:cubicBezTo>
                  <a:cubicBezTo>
                    <a:pt x="111273" y="477119"/>
                    <a:pt x="114440" y="478573"/>
                    <a:pt x="117672" y="478573"/>
                  </a:cubicBezTo>
                  <a:cubicBezTo>
                    <a:pt x="119450" y="478573"/>
                    <a:pt x="121227" y="478153"/>
                    <a:pt x="122875" y="477216"/>
                  </a:cubicBezTo>
                  <a:cubicBezTo>
                    <a:pt x="279588" y="390440"/>
                    <a:pt x="286957" y="251697"/>
                    <a:pt x="286957" y="226553"/>
                  </a:cubicBezTo>
                  <a:lnTo>
                    <a:pt x="286957" y="226004"/>
                  </a:lnTo>
                  <a:cubicBezTo>
                    <a:pt x="286957" y="226004"/>
                    <a:pt x="286957" y="226165"/>
                    <a:pt x="286957" y="226262"/>
                  </a:cubicBezTo>
                  <a:lnTo>
                    <a:pt x="286957" y="226004"/>
                  </a:lnTo>
                  <a:cubicBezTo>
                    <a:pt x="286957" y="226004"/>
                    <a:pt x="286795" y="146629"/>
                    <a:pt x="286795" y="146629"/>
                  </a:cubicBezTo>
                  <a:lnTo>
                    <a:pt x="286795" y="146371"/>
                  </a:lnTo>
                  <a:cubicBezTo>
                    <a:pt x="286795" y="146371"/>
                    <a:pt x="286795" y="146629"/>
                    <a:pt x="286795" y="146629"/>
                  </a:cubicBezTo>
                  <a:lnTo>
                    <a:pt x="286795" y="146371"/>
                  </a:lnTo>
                  <a:cubicBezTo>
                    <a:pt x="286795" y="144787"/>
                    <a:pt x="286763" y="143688"/>
                    <a:pt x="286731" y="143107"/>
                  </a:cubicBezTo>
                  <a:lnTo>
                    <a:pt x="286731" y="143042"/>
                  </a:lnTo>
                  <a:close/>
                  <a:moveTo>
                    <a:pt x="607525" y="143139"/>
                  </a:moveTo>
                  <a:cubicBezTo>
                    <a:pt x="607395" y="69065"/>
                    <a:pt x="550806" y="7983"/>
                    <a:pt x="478606" y="743"/>
                  </a:cubicBezTo>
                  <a:cubicBezTo>
                    <a:pt x="473855" y="259"/>
                    <a:pt x="469039" y="32"/>
                    <a:pt x="464192" y="32"/>
                  </a:cubicBezTo>
                  <a:cubicBezTo>
                    <a:pt x="385238" y="32"/>
                    <a:pt x="321021" y="64185"/>
                    <a:pt x="320826" y="143074"/>
                  </a:cubicBezTo>
                  <a:lnTo>
                    <a:pt x="320826" y="143397"/>
                  </a:lnTo>
                  <a:lnTo>
                    <a:pt x="320665" y="222707"/>
                  </a:lnTo>
                  <a:lnTo>
                    <a:pt x="320665" y="223321"/>
                  </a:lnTo>
                  <a:cubicBezTo>
                    <a:pt x="320665" y="294293"/>
                    <a:pt x="373021" y="353242"/>
                    <a:pt x="441117" y="363616"/>
                  </a:cubicBezTo>
                  <a:cubicBezTo>
                    <a:pt x="434329" y="376576"/>
                    <a:pt x="428738" y="382846"/>
                    <a:pt x="428641" y="382975"/>
                  </a:cubicBezTo>
                  <a:cubicBezTo>
                    <a:pt x="427187" y="384526"/>
                    <a:pt x="426282" y="386433"/>
                    <a:pt x="425894" y="388405"/>
                  </a:cubicBezTo>
                  <a:cubicBezTo>
                    <a:pt x="425797" y="389019"/>
                    <a:pt x="425733" y="389632"/>
                    <a:pt x="425700" y="390247"/>
                  </a:cubicBezTo>
                  <a:lnTo>
                    <a:pt x="424472" y="467714"/>
                  </a:lnTo>
                  <a:cubicBezTo>
                    <a:pt x="424440" y="470106"/>
                    <a:pt x="425183" y="472497"/>
                    <a:pt x="426767" y="474501"/>
                  </a:cubicBezTo>
                  <a:cubicBezTo>
                    <a:pt x="428868" y="477184"/>
                    <a:pt x="432035" y="478638"/>
                    <a:pt x="435267" y="478638"/>
                  </a:cubicBezTo>
                  <a:cubicBezTo>
                    <a:pt x="437044" y="478638"/>
                    <a:pt x="438822" y="478218"/>
                    <a:pt x="440470" y="477281"/>
                  </a:cubicBezTo>
                  <a:cubicBezTo>
                    <a:pt x="587422" y="395902"/>
                    <a:pt x="603065" y="268891"/>
                    <a:pt x="604422" y="232597"/>
                  </a:cubicBezTo>
                  <a:lnTo>
                    <a:pt x="607460" y="152738"/>
                  </a:lnTo>
                  <a:cubicBezTo>
                    <a:pt x="607557" y="150314"/>
                    <a:pt x="607589" y="148278"/>
                    <a:pt x="607589" y="146694"/>
                  </a:cubicBezTo>
                  <a:cubicBezTo>
                    <a:pt x="607589" y="144949"/>
                    <a:pt x="607557" y="143753"/>
                    <a:pt x="607525" y="143139"/>
                  </a:cubicBezTo>
                  <a:close/>
                </a:path>
              </a:pathLst>
            </a:custGeom>
            <a:solidFill>
              <a:srgbClr val="CD4E86"/>
            </a:solidFill>
            <a:ln w="0" cap="flat">
              <a:noFill/>
              <a:prstDash val="solid"/>
              <a:miter/>
            </a:ln>
          </p:spPr>
          <p:txBody>
            <a:bodyPr rtlCol="0" anchor="ctr"/>
            <a:lstStyle/>
            <a:p>
              <a:endParaRPr lang="en-IL"/>
            </a:p>
          </p:txBody>
        </p:sp>
        <p:sp>
          <p:nvSpPr>
            <p:cNvPr id="36" name="Freeform 35">
              <a:extLst>
                <a:ext uri="{FF2B5EF4-FFF2-40B4-BE49-F238E27FC236}">
                  <a16:creationId xmlns:a16="http://schemas.microsoft.com/office/drawing/2014/main" id="{69426A7C-655E-886A-3C58-0ABAD3A6CF16}"/>
                </a:ext>
              </a:extLst>
            </p:cNvPr>
            <p:cNvSpPr/>
            <p:nvPr/>
          </p:nvSpPr>
          <p:spPr>
            <a:xfrm>
              <a:off x="13160943" y="1133491"/>
              <a:ext cx="264988" cy="379484"/>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solidFill>
              <a:srgbClr val="FFFFFF"/>
            </a:solidFill>
            <a:ln w="0" cap="flat">
              <a:noFill/>
              <a:prstDash val="solid"/>
              <a:miter/>
            </a:ln>
          </p:spPr>
          <p:txBody>
            <a:bodyPr rtlCol="0" anchor="ctr"/>
            <a:lstStyle/>
            <a:p>
              <a:endParaRPr lang="en-IL"/>
            </a:p>
          </p:txBody>
        </p:sp>
        <p:sp>
          <p:nvSpPr>
            <p:cNvPr id="37" name="Freeform 36">
              <a:extLst>
                <a:ext uri="{FF2B5EF4-FFF2-40B4-BE49-F238E27FC236}">
                  <a16:creationId xmlns:a16="http://schemas.microsoft.com/office/drawing/2014/main" id="{BC613F2B-198F-8BBA-CEE9-59A6D7805425}"/>
                </a:ext>
              </a:extLst>
            </p:cNvPr>
            <p:cNvSpPr/>
            <p:nvPr/>
          </p:nvSpPr>
          <p:spPr>
            <a:xfrm>
              <a:off x="13481737" y="1133491"/>
              <a:ext cx="264988" cy="379484"/>
            </a:xfrm>
            <a:custGeom>
              <a:avLst/>
              <a:gdLst>
                <a:gd name="connsiteX0" fmla="*/ 264948 w 264988"/>
                <a:gd name="connsiteY0" fmla="*/ 132474 h 379484"/>
                <a:gd name="connsiteX1" fmla="*/ 132474 w 264988"/>
                <a:gd name="connsiteY1" fmla="*/ 0 h 379484"/>
                <a:gd name="connsiteX2" fmla="*/ 0 w 264988"/>
                <a:gd name="connsiteY2" fmla="*/ 132474 h 379484"/>
                <a:gd name="connsiteX3" fmla="*/ 132474 w 264988"/>
                <a:gd name="connsiteY3" fmla="*/ 264948 h 379484"/>
                <a:gd name="connsiteX4" fmla="*/ 143850 w 264988"/>
                <a:gd name="connsiteY4" fmla="*/ 264366 h 379484"/>
                <a:gd name="connsiteX5" fmla="*/ 104874 w 264988"/>
                <a:gd name="connsiteY5" fmla="*/ 379485 h 379484"/>
                <a:gd name="connsiteX6" fmla="*/ 264948 w 264988"/>
                <a:gd name="connsiteY6" fmla="*/ 132474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8" h="379484">
                  <a:moveTo>
                    <a:pt x="264948" y="132474"/>
                  </a:moveTo>
                  <a:cubicBezTo>
                    <a:pt x="264948" y="59304"/>
                    <a:pt x="205643" y="0"/>
                    <a:pt x="132474" y="0"/>
                  </a:cubicBezTo>
                  <a:cubicBezTo>
                    <a:pt x="59305" y="0"/>
                    <a:pt x="0" y="59304"/>
                    <a:pt x="0" y="132474"/>
                  </a:cubicBezTo>
                  <a:cubicBezTo>
                    <a:pt x="0" y="205643"/>
                    <a:pt x="59305" y="264948"/>
                    <a:pt x="132474" y="264948"/>
                  </a:cubicBezTo>
                  <a:cubicBezTo>
                    <a:pt x="136320" y="264948"/>
                    <a:pt x="140101" y="264689"/>
                    <a:pt x="143850" y="264366"/>
                  </a:cubicBezTo>
                  <a:cubicBezTo>
                    <a:pt x="137677" y="344290"/>
                    <a:pt x="104874" y="379485"/>
                    <a:pt x="104874" y="379485"/>
                  </a:cubicBezTo>
                  <a:cubicBezTo>
                    <a:pt x="271864" y="287021"/>
                    <a:pt x="264948" y="132474"/>
                    <a:pt x="264948" y="132474"/>
                  </a:cubicBezTo>
                  <a:close/>
                </a:path>
              </a:pathLst>
            </a:custGeom>
            <a:solidFill>
              <a:srgbClr val="FFFFFF"/>
            </a:solidFill>
            <a:ln w="0" cap="flat">
              <a:noFill/>
              <a:prstDash val="solid"/>
              <a:miter/>
            </a:ln>
          </p:spPr>
          <p:txBody>
            <a:bodyPr rtlCol="0" anchor="ctr"/>
            <a:lstStyle/>
            <a:p>
              <a:endParaRPr lang="en-IL"/>
            </a:p>
          </p:txBody>
        </p:sp>
      </p:grpSp>
      <p:sp>
        <p:nvSpPr>
          <p:cNvPr id="42" name="TextBox 41">
            <a:extLst>
              <a:ext uri="{FF2B5EF4-FFF2-40B4-BE49-F238E27FC236}">
                <a16:creationId xmlns:a16="http://schemas.microsoft.com/office/drawing/2014/main" id="{5EC942C4-E1BC-CD1B-A774-CFB6B67FA78F}"/>
              </a:ext>
            </a:extLst>
          </p:cNvPr>
          <p:cNvSpPr txBox="1"/>
          <p:nvPr/>
        </p:nvSpPr>
        <p:spPr>
          <a:xfrm>
            <a:off x="469766" y="508885"/>
            <a:ext cx="4123046" cy="261610"/>
          </a:xfrm>
          <a:prstGeom prst="rect">
            <a:avLst/>
          </a:prstGeom>
          <a:noFill/>
        </p:spPr>
        <p:txBody>
          <a:bodyPr wrap="square">
            <a:spAutoFit/>
          </a:bodyPr>
          <a:lstStyle/>
          <a:p>
            <a:pPr marR="0" lvl="0" algn="r" defTabSz="914400" rtl="1" eaLnBrk="1" fontAlgn="base" latinLnBrk="0" hangingPunct="1">
              <a:spcBef>
                <a:spcPts val="800"/>
              </a:spcBef>
              <a:spcAft>
                <a:spcPts val="0"/>
              </a:spcAft>
              <a:buClr>
                <a:srgbClr val="358B8F"/>
              </a:buClr>
              <a:buSzPct val="150000"/>
              <a:tabLst/>
              <a:defRPr/>
            </a:pPr>
            <a:r>
              <a:rPr kumimoji="0" lang="he-IL" sz="1100" b="0" i="0" u="none" strike="noStrike" kern="1200" cap="none" spc="0" normalizeH="0" baseline="0" noProof="0">
                <a:ln>
                  <a:noFill/>
                </a:ln>
                <a:solidFill>
                  <a:prstClr val="black"/>
                </a:solidFill>
                <a:effectLst/>
                <a:uLnTx/>
                <a:uFillTx/>
                <a:latin typeface="Heebo" pitchFamily="2" charset="-79"/>
                <a:ea typeface="Tahoma"/>
                <a:cs typeface="Heebo" pitchFamily="2" charset="-79"/>
              </a:rPr>
              <a:t>בראיונות, המשתתפים נשאלו בדיעבד על חששות לקראת הסדנה:</a:t>
            </a:r>
          </a:p>
        </p:txBody>
      </p:sp>
    </p:spTree>
    <p:extLst>
      <p:ext uri="{BB962C8B-B14F-4D97-AF65-F5344CB8AC3E}">
        <p14:creationId xmlns:p14="http://schemas.microsoft.com/office/powerpoint/2010/main" val="3359977452"/>
      </p:ext>
    </p:extLst>
  </p:cSld>
  <p:clrMapOvr>
    <a:masterClrMapping/>
  </p:clrMapOvr>
</p:sld>
</file>

<file path=ppt/theme/theme1.xml><?xml version="1.0" encoding="utf-8"?>
<a:theme xmlns:a="http://schemas.openxmlformats.org/drawingml/2006/main" name="ערכת נושא Office">
  <a:themeElements>
    <a:clrScheme name="Urban">
      <a:dk1>
        <a:sysClr val="windowText" lastClr="000000"/>
      </a:dk1>
      <a:lt1>
        <a:sysClr val="window" lastClr="FFFFFF"/>
      </a:lt1>
      <a:dk2>
        <a:srgbClr val="44546A"/>
      </a:dk2>
      <a:lt2>
        <a:srgbClr val="E7E6E6"/>
      </a:lt2>
      <a:accent1>
        <a:srgbClr val="47BA83"/>
      </a:accent1>
      <a:accent2>
        <a:srgbClr val="81DFE0"/>
      </a:accent2>
      <a:accent3>
        <a:srgbClr val="40A8AD"/>
      </a:accent3>
      <a:accent4>
        <a:srgbClr val="9ABC56"/>
      </a:accent4>
      <a:accent5>
        <a:srgbClr val="CD4E86"/>
      </a:accent5>
      <a:accent6>
        <a:srgbClr val="0563C1"/>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2" ma:contentTypeDescription="צור מסמך חדש." ma:contentTypeScope="" ma:versionID="7762ca8e2109deb2f2488eb4ed3c019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8229be6d86c6a917d21fa19310320568"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96e91d-ebd7-4ce5-b2b3-56d74390b557">
      <Terms xmlns="http://schemas.microsoft.com/office/infopath/2007/PartnerControls"/>
    </lcf76f155ced4ddcb4097134ff3c332f>
    <TaxCatchAll xmlns="66206a12-aca6-4383-82db-f7b25037d731" xsi:nil="true"/>
    <SharedWithUsers xmlns="4ba3be25-03aa-45c2-b90f-d8c255107eb7">
      <UserInfo>
        <DisplayName>Tal Mishaan Spiegel</DisplayName>
        <AccountId>549</AccountId>
        <AccountType/>
      </UserInfo>
      <UserInfo>
        <DisplayName>Sharon Brand Martin</DisplayName>
        <AccountId>236</AccountId>
        <AccountType/>
      </UserInfo>
      <UserInfo>
        <DisplayName>Alona Tsirulnikov</DisplayName>
        <AccountId>366</AccountId>
        <AccountType/>
      </UserInfo>
      <UserInfo>
        <DisplayName>Tasneem Masri</DisplayName>
        <AccountId>47</AccountId>
        <AccountType/>
      </UserInfo>
      <UserInfo>
        <DisplayName>Michal Sandler Elias</DisplayName>
        <AccountId>8975</AccountId>
        <AccountType/>
      </UserInfo>
      <UserInfo>
        <DisplayName>Shimrit Slonim Franco</DisplayName>
        <AccountId>9120</AccountId>
        <AccountType/>
      </UserInfo>
      <UserInfo>
        <DisplayName>Zohar Ben Har</DisplayName>
        <AccountId>9221</AccountId>
        <AccountType/>
      </UserInfo>
    </SharedWithUsers>
  </documentManagement>
</p:properties>
</file>

<file path=customXml/itemProps1.xml><?xml version="1.0" encoding="utf-8"?>
<ds:datastoreItem xmlns:ds="http://schemas.openxmlformats.org/officeDocument/2006/customXml" ds:itemID="{279D3F55-8707-4F7B-B068-28F88EF63576}">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7F0583-A052-4C21-A654-4A1DF40A3C57}">
  <ds:schemaRefs>
    <ds:schemaRef ds:uri="http://schemas.microsoft.com/sharepoint/v3/contenttype/forms"/>
  </ds:schemaRefs>
</ds:datastoreItem>
</file>

<file path=customXml/itemProps3.xml><?xml version="1.0" encoding="utf-8"?>
<ds:datastoreItem xmlns:ds="http://schemas.openxmlformats.org/officeDocument/2006/customXml" ds:itemID="{28889515-ECDD-4635-8A3E-652D069F73DD}">
  <ds:schemaRefs>
    <ds:schemaRef ds:uri="http://www.w3.org/XML/1998/namespace"/>
    <ds:schemaRef ds:uri="http://purl.org/dc/terms/"/>
    <ds:schemaRef ds:uri="http://schemas.microsoft.com/office/2006/documentManagement/types"/>
    <ds:schemaRef ds:uri="3096e91d-ebd7-4ce5-b2b3-56d74390b557"/>
    <ds:schemaRef ds:uri="66206a12-aca6-4383-82db-f7b25037d731"/>
    <ds:schemaRef ds:uri="http://schemas.microsoft.com/office/infopath/2007/PartnerControls"/>
    <ds:schemaRef ds:uri="http://purl.org/dc/elements/1.1/"/>
    <ds:schemaRef ds:uri="http://purl.org/dc/dcmitype/"/>
    <ds:schemaRef ds:uri="http://schemas.openxmlformats.org/package/2006/metadata/core-properties"/>
    <ds:schemaRef ds:uri="4ba3be25-03aa-45c2-b90f-d8c255107eb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TotalTime>
  <Words>6870</Words>
  <Application>Microsoft Office PowerPoint</Application>
  <PresentationFormat>Widescreen</PresentationFormat>
  <Paragraphs>389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Wingdings</vt:lpstr>
      <vt:lpstr>Calibri Light</vt:lpstr>
      <vt:lpstr>Heebo</vt:lpstr>
      <vt:lpstr>Montserrat</vt:lpstr>
      <vt:lpstr>Arial</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Sharon Brand Martin</dc:creator>
  <cp:lastModifiedBy>Alona Tsirulnikov</cp:lastModifiedBy>
  <cp:revision>2</cp:revision>
  <dcterms:created xsi:type="dcterms:W3CDTF">2023-12-31T08:13:22Z</dcterms:created>
  <dcterms:modified xsi:type="dcterms:W3CDTF">2024-09-26T09:41:26Z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SIP_Label_b5194bbc-032f-47bb-9abc-b93ce9e451bf_Enabled">
    <vt:lpwstr>true</vt:lpwstr>
  </property>
  <property fmtid="{D5CDD505-2E9C-101B-9397-08002B2CF9AE}" pid="4" name="MSIP_Label_b5194bbc-032f-47bb-9abc-b93ce9e451bf_SetDate">
    <vt:lpwstr>2023-12-31T08:13:29Z</vt:lpwstr>
  </property>
  <property fmtid="{D5CDD505-2E9C-101B-9397-08002B2CF9AE}" pid="5" name="MSIP_Label_b5194bbc-032f-47bb-9abc-b93ce9e451bf_Method">
    <vt:lpwstr>Standard</vt:lpwstr>
  </property>
  <property fmtid="{D5CDD505-2E9C-101B-9397-08002B2CF9AE}" pid="6" name="MSIP_Label_b5194bbc-032f-47bb-9abc-b93ce9e451bf_Name">
    <vt:lpwstr>defa4170-0d19-0005-0004-bc88714345d2</vt:lpwstr>
  </property>
  <property fmtid="{D5CDD505-2E9C-101B-9397-08002B2CF9AE}" pid="7" name="MSIP_Label_b5194bbc-032f-47bb-9abc-b93ce9e451bf_SiteId">
    <vt:lpwstr>89549929-c3f4-4716-8ef4-0b2d475c2d50</vt:lpwstr>
  </property>
  <property fmtid="{D5CDD505-2E9C-101B-9397-08002B2CF9AE}" pid="8" name="MSIP_Label_b5194bbc-032f-47bb-9abc-b93ce9e451bf_ActionId">
    <vt:lpwstr>ff2a027a-101a-4e86-94b8-fc47b09a99b8</vt:lpwstr>
  </property>
  <property fmtid="{D5CDD505-2E9C-101B-9397-08002B2CF9AE}" pid="9" name="MSIP_Label_b5194bbc-032f-47bb-9abc-b93ce9e451bf_ContentBits">
    <vt:lpwstr>0</vt:lpwstr>
  </property>
  <property fmtid="{D5CDD505-2E9C-101B-9397-08002B2CF9AE}" pid="10" name="MediaServiceImageTags">
    <vt:lpwstr/>
  </property>
</Properties>
</file>