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aquin Paniello" initials="JP" lastIdx="1" clrIdx="0">
    <p:extLst>
      <p:ext uri="{19B8F6BF-5375-455C-9EA6-DF929625EA0E}">
        <p15:presenceInfo xmlns:p15="http://schemas.microsoft.com/office/powerpoint/2012/main" userId="Joaquin Paniell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820858E-EBD6-4A42-9975-E6739C2B98D8}"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2844965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20858E-EBD6-4A42-9975-E6739C2B98D8}"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14758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20858E-EBD6-4A42-9975-E6739C2B98D8}"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2373876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20858E-EBD6-4A42-9975-E6739C2B98D8}"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91998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820858E-EBD6-4A42-9975-E6739C2B98D8}" type="datetimeFigureOut">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66092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820858E-EBD6-4A42-9975-E6739C2B98D8}" type="datetimeFigureOut">
              <a:rPr lang="en-US" smtClean="0"/>
              <a:t>11/27/18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358004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820858E-EBD6-4A42-9975-E6739C2B98D8}" type="datetimeFigureOut">
              <a:rPr lang="en-US" smtClean="0"/>
              <a:t>11/27/18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3555832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820858E-EBD6-4A42-9975-E6739C2B98D8}" type="datetimeFigureOut">
              <a:rPr lang="en-US" smtClean="0"/>
              <a:t>11/27/18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4037588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20858E-EBD6-4A42-9975-E6739C2B98D8}" type="datetimeFigureOut">
              <a:rPr lang="en-US" smtClean="0"/>
              <a:t>11/27/18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2561643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20858E-EBD6-4A42-9975-E6739C2B98D8}" type="datetimeFigureOut">
              <a:rPr lang="en-US" smtClean="0"/>
              <a:t>11/27/18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1322486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20858E-EBD6-4A42-9975-E6739C2B98D8}" type="datetimeFigureOut">
              <a:rPr lang="en-US" smtClean="0"/>
              <a:t>11/27/18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9ACD5-5702-448D-A5CB-AEE9F24EAD4B}" type="slidenum">
              <a:rPr lang="en-US" smtClean="0"/>
              <a:t>‹#›</a:t>
            </a:fld>
            <a:endParaRPr lang="en-US"/>
          </a:p>
        </p:txBody>
      </p:sp>
    </p:spTree>
    <p:extLst>
      <p:ext uri="{BB962C8B-B14F-4D97-AF65-F5344CB8AC3E}">
        <p14:creationId xmlns:p14="http://schemas.microsoft.com/office/powerpoint/2010/main" val="143819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20858E-EBD6-4A42-9975-E6739C2B98D8}" type="datetimeFigureOut">
              <a:rPr lang="en-US" smtClean="0"/>
              <a:t>11/27/18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9ACD5-5702-448D-A5CB-AEE9F24EAD4B}" type="slidenum">
              <a:rPr lang="en-US" smtClean="0"/>
              <a:t>‹#›</a:t>
            </a:fld>
            <a:endParaRPr lang="en-US"/>
          </a:p>
        </p:txBody>
      </p:sp>
    </p:spTree>
    <p:extLst>
      <p:ext uri="{BB962C8B-B14F-4D97-AF65-F5344CB8AC3E}">
        <p14:creationId xmlns:p14="http://schemas.microsoft.com/office/powerpoint/2010/main" val="649758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4257" y="179943"/>
            <a:ext cx="431528" cy="261610"/>
          </a:xfrm>
          <a:prstGeom prst="rect">
            <a:avLst/>
          </a:prstGeom>
          <a:noFill/>
        </p:spPr>
        <p:txBody>
          <a:bodyPr wrap="none" rtlCol="0">
            <a:spAutoFit/>
          </a:bodyPr>
          <a:lstStyle/>
          <a:p>
            <a:r>
              <a:rPr lang="es-ES" sz="1100" dirty="0">
                <a:latin typeface="Candara" panose="020E0502030303020204" pitchFamily="34" charset="0"/>
              </a:rPr>
              <a:t>VB-1</a:t>
            </a:r>
            <a:endParaRPr lang="en-US" sz="1100" dirty="0">
              <a:latin typeface="Candara" panose="020E0502030303020204" pitchFamily="34" charset="0"/>
            </a:endParaRPr>
          </a:p>
        </p:txBody>
      </p:sp>
      <p:sp>
        <p:nvSpPr>
          <p:cNvPr id="5" name="TextBox 4"/>
          <p:cNvSpPr txBox="1"/>
          <p:nvPr/>
        </p:nvSpPr>
        <p:spPr>
          <a:xfrm>
            <a:off x="1325081" y="170267"/>
            <a:ext cx="1935145" cy="707886"/>
          </a:xfrm>
          <a:prstGeom prst="rect">
            <a:avLst/>
          </a:prstGeom>
          <a:noFill/>
        </p:spPr>
        <p:txBody>
          <a:bodyPr wrap="none" rtlCol="0">
            <a:spAutoFit/>
          </a:bodyPr>
          <a:lstStyle/>
          <a:p>
            <a:r>
              <a:rPr lang="en-GB" sz="2000" dirty="0">
                <a:latin typeface="Candara" panose="020E0502030303020204" pitchFamily="34" charset="0"/>
              </a:rPr>
              <a:t>Jewish Calendar</a:t>
            </a:r>
            <a:endParaRPr lang="en-US" sz="2000" dirty="0">
              <a:latin typeface="Candara" panose="020E0502030303020204" pitchFamily="34" charset="0"/>
            </a:endParaRPr>
          </a:p>
          <a:p>
            <a:endParaRPr lang="en-US" sz="2000" dirty="0">
              <a:latin typeface="Candara" panose="020E0502030303020204" pitchFamily="34" charset="0"/>
            </a:endParaRPr>
          </a:p>
        </p:txBody>
      </p:sp>
      <p:sp>
        <p:nvSpPr>
          <p:cNvPr id="6" name="TextBox 5"/>
          <p:cNvSpPr txBox="1"/>
          <p:nvPr/>
        </p:nvSpPr>
        <p:spPr>
          <a:xfrm>
            <a:off x="294110" y="699327"/>
            <a:ext cx="5195625" cy="1446550"/>
          </a:xfrm>
          <a:prstGeom prst="rect">
            <a:avLst/>
          </a:prstGeom>
          <a:noFill/>
          <a:ln>
            <a:solidFill>
              <a:schemeClr val="bg2">
                <a:lumMod val="90000"/>
              </a:schemeClr>
            </a:solidFill>
          </a:ln>
        </p:spPr>
        <p:txBody>
          <a:bodyPr wrap="square" rtlCol="0">
            <a:spAutoFit/>
          </a:bodyPr>
          <a:lstStyle/>
          <a:p>
            <a:r>
              <a:rPr lang="en-GB" sz="1100" b="1" dirty="0">
                <a:latin typeface="Candara" panose="020E0502030303020204" pitchFamily="34" charset="0"/>
              </a:rPr>
              <a:t>First Temple Period Calendar (10</a:t>
            </a:r>
            <a:r>
              <a:rPr lang="en-GB" sz="1100" b="1" baseline="30000" dirty="0">
                <a:latin typeface="Candara" panose="020E0502030303020204" pitchFamily="34" charset="0"/>
              </a:rPr>
              <a:t>th</a:t>
            </a:r>
            <a:r>
              <a:rPr lang="en-GB" sz="1100" b="1" dirty="0">
                <a:latin typeface="Candara" panose="020E0502030303020204" pitchFamily="34" charset="0"/>
              </a:rPr>
              <a:t> – 6</a:t>
            </a:r>
            <a:r>
              <a:rPr lang="en-GB" sz="1100" b="1" baseline="30000" dirty="0">
                <a:latin typeface="Candara" panose="020E0502030303020204" pitchFamily="34" charset="0"/>
              </a:rPr>
              <a:t>th</a:t>
            </a:r>
            <a:r>
              <a:rPr lang="en-GB" sz="1100" b="1" dirty="0">
                <a:latin typeface="Candara" panose="020E0502030303020204" pitchFamily="34" charset="0"/>
              </a:rPr>
              <a:t> century)</a:t>
            </a:r>
            <a:endParaRPr lang="en-US" sz="1100" dirty="0">
              <a:latin typeface="Candara" panose="020E0502030303020204" pitchFamily="34" charset="0"/>
            </a:endParaRPr>
          </a:p>
          <a:p>
            <a:r>
              <a:rPr lang="en-GB" sz="1100" dirty="0">
                <a:latin typeface="Candara" panose="020E0502030303020204" pitchFamily="34" charset="0"/>
              </a:rPr>
              <a:t> </a:t>
            </a:r>
            <a:endParaRPr lang="en-US" sz="1100" dirty="0">
              <a:latin typeface="Candara" panose="020E0502030303020204" pitchFamily="34" charset="0"/>
            </a:endParaRPr>
          </a:p>
          <a:p>
            <a:r>
              <a:rPr lang="en-GB" sz="1100" dirty="0">
                <a:latin typeface="Candara" panose="020E0502030303020204" pitchFamily="34" charset="0"/>
              </a:rPr>
              <a:t>The Bible mentions five months of the year: </a:t>
            </a:r>
            <a:endParaRPr lang="en-US" sz="1100" dirty="0">
              <a:latin typeface="Candara" panose="020E0502030303020204" pitchFamily="34" charset="0"/>
            </a:endParaRPr>
          </a:p>
          <a:p>
            <a:pPr lvl="0"/>
            <a:r>
              <a:rPr lang="en-GB" sz="1100" b="1" dirty="0">
                <a:latin typeface="Candara" panose="020E0502030303020204" pitchFamily="34" charset="0"/>
              </a:rPr>
              <a:t>Abib </a:t>
            </a:r>
            <a:r>
              <a:rPr lang="en-GB" sz="1100" dirty="0">
                <a:latin typeface="Candara" panose="020E0502030303020204" pitchFamily="34" charset="0"/>
              </a:rPr>
              <a:t>“fresh-eared-barley”</a:t>
            </a:r>
            <a:endParaRPr lang="en-US" sz="1100" dirty="0">
              <a:latin typeface="Candara" panose="020E0502030303020204" pitchFamily="34" charset="0"/>
            </a:endParaRPr>
          </a:p>
          <a:p>
            <a:pPr lvl="0"/>
            <a:r>
              <a:rPr lang="en-GB" sz="1100" b="1" dirty="0" err="1">
                <a:latin typeface="Candara" panose="020E0502030303020204" pitchFamily="34" charset="0"/>
              </a:rPr>
              <a:t>Ziv</a:t>
            </a:r>
            <a:r>
              <a:rPr lang="en-GB" sz="1100" b="1" dirty="0">
                <a:latin typeface="Candara" panose="020E0502030303020204" pitchFamily="34" charset="0"/>
              </a:rPr>
              <a:t> </a:t>
            </a:r>
            <a:r>
              <a:rPr lang="en-GB" sz="1100" dirty="0">
                <a:latin typeface="Candara" panose="020E0502030303020204" pitchFamily="34" charset="0"/>
              </a:rPr>
              <a:t>“splendour [used to describe the season of flowers]” (1 Kings 6:1, 37)</a:t>
            </a:r>
            <a:endParaRPr lang="en-US" sz="1100" dirty="0">
              <a:latin typeface="Candara" panose="020E0502030303020204" pitchFamily="34" charset="0"/>
            </a:endParaRPr>
          </a:p>
          <a:p>
            <a:r>
              <a:rPr lang="en-GB" sz="1100" b="1" dirty="0" err="1">
                <a:latin typeface="Candara" panose="020E0502030303020204" pitchFamily="34" charset="0"/>
              </a:rPr>
              <a:t>Tsakh</a:t>
            </a:r>
            <a:r>
              <a:rPr lang="en-GB" sz="1100" b="1" dirty="0">
                <a:latin typeface="Candara" panose="020E0502030303020204" pitchFamily="34" charset="0"/>
              </a:rPr>
              <a:t> </a:t>
            </a:r>
            <a:r>
              <a:rPr lang="en-GB" sz="1100" dirty="0">
                <a:latin typeface="Candara" panose="020E0502030303020204" pitchFamily="34" charset="0"/>
              </a:rPr>
              <a:t>“heat.” </a:t>
            </a:r>
            <a:endParaRPr lang="en-US" sz="1100" dirty="0">
              <a:latin typeface="Candara" panose="020E0502030303020204" pitchFamily="34" charset="0"/>
            </a:endParaRPr>
          </a:p>
          <a:p>
            <a:pPr lvl="0"/>
            <a:r>
              <a:rPr lang="en-GB" sz="1100" b="1" dirty="0" err="1">
                <a:latin typeface="Candara" panose="020E0502030303020204" pitchFamily="34" charset="0"/>
              </a:rPr>
              <a:t>Etanim</a:t>
            </a:r>
            <a:r>
              <a:rPr lang="en-GB" sz="1100" b="1" dirty="0">
                <a:latin typeface="Candara" panose="020E0502030303020204" pitchFamily="34" charset="0"/>
              </a:rPr>
              <a:t> </a:t>
            </a:r>
            <a:r>
              <a:rPr lang="en-GB" sz="1100" dirty="0">
                <a:latin typeface="Candara" panose="020E0502030303020204" pitchFamily="34" charset="0"/>
              </a:rPr>
              <a:t>called “the seventh month”</a:t>
            </a:r>
            <a:endParaRPr lang="en-US" sz="1100" dirty="0">
              <a:latin typeface="Candara" panose="020E0502030303020204" pitchFamily="34" charset="0"/>
            </a:endParaRPr>
          </a:p>
          <a:p>
            <a:pPr lvl="0"/>
            <a:r>
              <a:rPr lang="en-GB" sz="1100" b="1" dirty="0" err="1">
                <a:latin typeface="Candara" panose="020E0502030303020204" pitchFamily="34" charset="0"/>
              </a:rPr>
              <a:t>Bul</a:t>
            </a:r>
            <a:r>
              <a:rPr lang="en-GB" sz="1100" b="1" dirty="0">
                <a:latin typeface="Candara" panose="020E0502030303020204" pitchFamily="34" charset="0"/>
              </a:rPr>
              <a:t> </a:t>
            </a:r>
            <a:r>
              <a:rPr lang="en-GB" sz="1100" dirty="0">
                <a:latin typeface="Candara" panose="020E0502030303020204" pitchFamily="34" charset="0"/>
              </a:rPr>
              <a:t>“rain”</a:t>
            </a:r>
            <a:endParaRPr lang="en-US" sz="1100" dirty="0">
              <a:latin typeface="Candara" panose="020E0502030303020204" pitchFamily="34" charset="0"/>
            </a:endParaRPr>
          </a:p>
        </p:txBody>
      </p:sp>
      <p:sp>
        <p:nvSpPr>
          <p:cNvPr id="8" name="TextBox 7"/>
          <p:cNvSpPr txBox="1"/>
          <p:nvPr/>
        </p:nvSpPr>
        <p:spPr>
          <a:xfrm>
            <a:off x="6681404" y="292974"/>
            <a:ext cx="5274422" cy="2631490"/>
          </a:xfrm>
          <a:prstGeom prst="rect">
            <a:avLst/>
          </a:prstGeom>
          <a:noFill/>
          <a:ln>
            <a:solidFill>
              <a:schemeClr val="bg2">
                <a:lumMod val="90000"/>
              </a:schemeClr>
            </a:solidFill>
          </a:ln>
        </p:spPr>
        <p:txBody>
          <a:bodyPr wrap="square" rtlCol="0">
            <a:spAutoFit/>
          </a:bodyPr>
          <a:lstStyle/>
          <a:p>
            <a:r>
              <a:rPr lang="en-US" sz="1100" b="1" dirty="0">
                <a:latin typeface="Candara" panose="020E0502030303020204" pitchFamily="34" charset="0"/>
              </a:rPr>
              <a:t>Other Calendars from the Time of Jesus</a:t>
            </a:r>
            <a:endParaRPr lang="es-ES" sz="1100" dirty="0">
              <a:latin typeface="Candara" panose="020E0502030303020204" pitchFamily="34" charset="0"/>
            </a:endParaRPr>
          </a:p>
          <a:p>
            <a:r>
              <a:rPr lang="en-GB" sz="1100" dirty="0">
                <a:latin typeface="Candara" panose="020E0502030303020204" pitchFamily="34" charset="0"/>
              </a:rPr>
              <a:t> </a:t>
            </a:r>
            <a:endParaRPr lang="en-US" sz="1100" dirty="0">
              <a:latin typeface="Candara" panose="020E0502030303020204" pitchFamily="34" charset="0"/>
            </a:endParaRPr>
          </a:p>
          <a:p>
            <a:r>
              <a:rPr lang="en-US" sz="1100" dirty="0">
                <a:latin typeface="Candara" panose="020E0502030303020204" pitchFamily="34" charset="0"/>
              </a:rPr>
              <a:t>Solar Calendar</a:t>
            </a:r>
          </a:p>
          <a:p>
            <a:r>
              <a:rPr lang="en-US" sz="1100" dirty="0">
                <a:latin typeface="Candara" panose="020E0502030303020204" pitchFamily="34" charset="0"/>
              </a:rPr>
              <a:t>Some Jewish calendars which were developed just a few hundred years after the Babylonian Exile were solar (364 days), as can be seen in the literature of Qumran, and the books of Enoch and Jubilees.</a:t>
            </a:r>
          </a:p>
          <a:p>
            <a:endParaRPr lang="en-US" sz="1100" dirty="0">
              <a:latin typeface="Candara" panose="020E0502030303020204" pitchFamily="34" charset="0"/>
            </a:endParaRPr>
          </a:p>
          <a:p>
            <a:r>
              <a:rPr lang="en-US" sz="1100" dirty="0">
                <a:latin typeface="Candara" panose="020E0502030303020204" pitchFamily="34" charset="0"/>
              </a:rPr>
              <a:t>Julian Calendar</a:t>
            </a:r>
          </a:p>
          <a:p>
            <a:r>
              <a:rPr lang="en-US" sz="1100" dirty="0">
                <a:latin typeface="Candara" panose="020E0502030303020204" pitchFamily="34" charset="0"/>
              </a:rPr>
              <a:t>Julius Caesar commissioned several astronomers to modify the Roman Calendar so that the months would always fall in their proper seasons and in 45 BCE the 365-day calendar with a leap day in February once every four years was enacted across the Roman Empire. Because the calendar was commissioned by Julius Caesar it is known as the Julian calendar and the month of July was named after him, but because this calendar was also Roman in origin it contains months named after Roman gods such as March (named for the Roman god of war--Mars).</a:t>
            </a:r>
          </a:p>
        </p:txBody>
      </p:sp>
      <p:sp>
        <p:nvSpPr>
          <p:cNvPr id="7" name="TextBox 6"/>
          <p:cNvSpPr txBox="1"/>
          <p:nvPr/>
        </p:nvSpPr>
        <p:spPr>
          <a:xfrm>
            <a:off x="294110" y="2240582"/>
            <a:ext cx="5195625" cy="1107996"/>
          </a:xfrm>
          <a:prstGeom prst="rect">
            <a:avLst/>
          </a:prstGeom>
          <a:noFill/>
          <a:ln>
            <a:solidFill>
              <a:schemeClr val="bg2">
                <a:lumMod val="90000"/>
              </a:schemeClr>
            </a:solidFill>
          </a:ln>
        </p:spPr>
        <p:txBody>
          <a:bodyPr wrap="square" rtlCol="0">
            <a:spAutoFit/>
          </a:bodyPr>
          <a:lstStyle/>
          <a:p>
            <a:r>
              <a:rPr lang="en-GB" sz="1100" b="1" dirty="0">
                <a:latin typeface="Candara" panose="020E0502030303020204" pitchFamily="34" charset="0"/>
              </a:rPr>
              <a:t>Second Temple Period Calendar (6</a:t>
            </a:r>
            <a:r>
              <a:rPr lang="en-GB" sz="1100" b="1" baseline="30000" dirty="0">
                <a:latin typeface="Candara" panose="020E0502030303020204" pitchFamily="34" charset="0"/>
              </a:rPr>
              <a:t>th</a:t>
            </a:r>
            <a:r>
              <a:rPr lang="en-GB" sz="1100" b="1" dirty="0">
                <a:latin typeface="Candara" panose="020E0502030303020204" pitchFamily="34" charset="0"/>
              </a:rPr>
              <a:t> century BC – 70 AD)</a:t>
            </a:r>
            <a:endParaRPr lang="en-US" sz="1100" dirty="0">
              <a:latin typeface="Candara" panose="020E0502030303020204" pitchFamily="34" charset="0"/>
            </a:endParaRPr>
          </a:p>
          <a:p>
            <a:endParaRPr lang="es-ES" sz="1100" dirty="0">
              <a:latin typeface="Candara" panose="020E0502030303020204" pitchFamily="34" charset="0"/>
            </a:endParaRPr>
          </a:p>
          <a:p>
            <a:r>
              <a:rPr lang="en-GB" sz="1100" dirty="0">
                <a:latin typeface="Candara" panose="020E0502030303020204" pitchFamily="34" charset="0"/>
              </a:rPr>
              <a:t>As of the Second Temple period (6</a:t>
            </a:r>
            <a:r>
              <a:rPr lang="en-GB" sz="1100" baseline="30000" dirty="0">
                <a:latin typeface="Candara" panose="020E0502030303020204" pitchFamily="34" charset="0"/>
              </a:rPr>
              <a:t>th</a:t>
            </a:r>
            <a:r>
              <a:rPr lang="en-GB" sz="1100" dirty="0">
                <a:latin typeface="Candara" panose="020E0502030303020204" pitchFamily="34" charset="0"/>
              </a:rPr>
              <a:t> century BC – 70 AD), the Bible calls months by the names acquired during the Babylonian Exile: </a:t>
            </a:r>
            <a:r>
              <a:rPr lang="en-GB" sz="1100" dirty="0" smtClean="0">
                <a:latin typeface="Candara" panose="020E0502030303020204" pitchFamily="34" charset="0"/>
              </a:rPr>
              <a:t> </a:t>
            </a:r>
            <a:r>
              <a:rPr lang="en-GB" sz="1100" dirty="0" err="1" smtClean="0">
                <a:latin typeface="Candara" panose="020E0502030303020204" pitchFamily="34" charset="0"/>
              </a:rPr>
              <a:t>Nisa</a:t>
            </a:r>
            <a:r>
              <a:rPr lang="en-GB" sz="1100" dirty="0" smtClean="0">
                <a:latin typeface="Candara" panose="020E0502030303020204" pitchFamily="34" charset="0"/>
              </a:rPr>
              <a:t>, Iyar, Sivan, Tammuz, Ab, Elul, </a:t>
            </a:r>
            <a:r>
              <a:rPr lang="en-GB" sz="1100" dirty="0" err="1" smtClean="0">
                <a:latin typeface="Candara" panose="020E0502030303020204" pitchFamily="34" charset="0"/>
              </a:rPr>
              <a:t>Tishrei</a:t>
            </a:r>
            <a:r>
              <a:rPr lang="en-GB" sz="1100" dirty="0" smtClean="0">
                <a:latin typeface="Candara" panose="020E0502030303020204" pitchFamily="34" charset="0"/>
              </a:rPr>
              <a:t>, Heshvan, Kislev, </a:t>
            </a:r>
            <a:r>
              <a:rPr lang="en-GB" sz="1100" dirty="0" err="1" smtClean="0">
                <a:solidFill>
                  <a:srgbClr val="FF0000"/>
                </a:solidFill>
                <a:latin typeface="Candara" panose="020E0502030303020204" pitchFamily="34" charset="0"/>
              </a:rPr>
              <a:t>Tebet</a:t>
            </a:r>
            <a:r>
              <a:rPr lang="en-GB" sz="1100" dirty="0" smtClean="0">
                <a:solidFill>
                  <a:srgbClr val="FF0000"/>
                </a:solidFill>
                <a:latin typeface="Candara" panose="020E0502030303020204" pitchFamily="34" charset="0"/>
              </a:rPr>
              <a:t>, Shevat, and Adar</a:t>
            </a:r>
            <a:r>
              <a:rPr lang="en-GB" sz="1100" dirty="0" smtClean="0">
                <a:latin typeface="Candara" panose="020E0502030303020204" pitchFamily="34" charset="0"/>
              </a:rPr>
              <a:t>.</a:t>
            </a:r>
            <a:endParaRPr lang="en-GB" sz="1100" dirty="0">
              <a:latin typeface="Candara" panose="020E0502030303020204" pitchFamily="34" charset="0"/>
            </a:endParaRPr>
          </a:p>
          <a:p>
            <a:endParaRPr lang="es-ES" sz="1100" dirty="0">
              <a:latin typeface="Candara" panose="020E0502030303020204" pitchFamily="34" charset="0"/>
            </a:endParaRPr>
          </a:p>
        </p:txBody>
      </p:sp>
    </p:spTree>
    <p:extLst>
      <p:ext uri="{BB962C8B-B14F-4D97-AF65-F5344CB8AC3E}">
        <p14:creationId xmlns:p14="http://schemas.microsoft.com/office/powerpoint/2010/main" val="470369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4590" y="165103"/>
            <a:ext cx="6499860" cy="499915"/>
          </a:xfrm>
        </p:spPr>
        <p:txBody>
          <a:bodyPr>
            <a:normAutofit/>
          </a:bodyPr>
          <a:lstStyle/>
          <a:p>
            <a:pPr algn="ctr"/>
            <a:r>
              <a:rPr lang="es-ES" sz="1800" dirty="0" err="1"/>
              <a:t>Jewish</a:t>
            </a:r>
            <a:r>
              <a:rPr lang="es-ES" sz="1800" dirty="0"/>
              <a:t> Calendar and </a:t>
            </a:r>
            <a:r>
              <a:rPr lang="es-ES" sz="1800" dirty="0" err="1"/>
              <a:t>Holidays</a:t>
            </a:r>
            <a:endParaRPr lang="en-GB" sz="18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59836787"/>
              </p:ext>
            </p:extLst>
          </p:nvPr>
        </p:nvGraphicFramePr>
        <p:xfrm>
          <a:off x="1506855" y="885830"/>
          <a:ext cx="1304925" cy="5456484"/>
        </p:xfrm>
        <a:graphic>
          <a:graphicData uri="http://schemas.openxmlformats.org/drawingml/2006/table">
            <a:tbl>
              <a:tblPr firstRow="1" bandRow="1">
                <a:tableStyleId>{5C22544A-7EE6-4342-B048-85BDC9FD1C3A}</a:tableStyleId>
              </a:tblPr>
              <a:tblGrid>
                <a:gridCol w="1304925">
                  <a:extLst>
                    <a:ext uri="{9D8B030D-6E8A-4147-A177-3AD203B41FA5}">
                      <a16:colId xmlns:a16="http://schemas.microsoft.com/office/drawing/2014/main" val="160797962"/>
                    </a:ext>
                  </a:extLst>
                </a:gridCol>
              </a:tblGrid>
              <a:tr h="324156">
                <a:tc>
                  <a:txBody>
                    <a:bodyPr/>
                    <a:lstStyle/>
                    <a:p>
                      <a:pPr>
                        <a:lnSpc>
                          <a:spcPct val="115000"/>
                        </a:lnSpc>
                        <a:spcAft>
                          <a:spcPts val="0"/>
                        </a:spcAft>
                      </a:pPr>
                      <a:r>
                        <a:rPr lang="en-US" sz="1200" dirty="0">
                          <a:effectLst/>
                          <a:latin typeface="Candara" panose="020E0502030303020204" pitchFamily="34" charset="0"/>
                          <a:ea typeface="Calibri" panose="020F0502020204030204" pitchFamily="34" charset="0"/>
                          <a:cs typeface="Arial" panose="020B0604020202020204" pitchFamily="34" charset="0"/>
                        </a:rPr>
                        <a:t>Julian/ Gregorian</a:t>
                      </a:r>
                      <a:endParaRPr lang="en-GB" sz="1100" dirty="0">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7966836"/>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March</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1853774"/>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April</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9904529"/>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May</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9146989"/>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June</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4180558"/>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July</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0156318"/>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August</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2231193"/>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September</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8471505"/>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October</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4963079"/>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November</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7702536"/>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December</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6076316"/>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January</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3718912"/>
                  </a:ext>
                </a:extLst>
              </a:tr>
              <a:tr h="427694">
                <a:tc>
                  <a:txBody>
                    <a:bodyPr/>
                    <a:lstStyle/>
                    <a:p>
                      <a:pPr algn="ctr">
                        <a:lnSpc>
                          <a:spcPct val="115000"/>
                        </a:lnSpc>
                        <a:spcAft>
                          <a:spcPts val="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February</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18342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08035462"/>
              </p:ext>
            </p:extLst>
          </p:nvPr>
        </p:nvGraphicFramePr>
        <p:xfrm>
          <a:off x="2888615" y="885828"/>
          <a:ext cx="1432560" cy="5456484"/>
        </p:xfrm>
        <a:graphic>
          <a:graphicData uri="http://schemas.openxmlformats.org/drawingml/2006/table">
            <a:tbl>
              <a:tblPr firstRow="1" bandRow="1">
                <a:tableStyleId>{5C22544A-7EE6-4342-B048-85BDC9FD1C3A}</a:tableStyleId>
              </a:tblPr>
              <a:tblGrid>
                <a:gridCol w="1432560">
                  <a:extLst>
                    <a:ext uri="{9D8B030D-6E8A-4147-A177-3AD203B41FA5}">
                      <a16:colId xmlns:a16="http://schemas.microsoft.com/office/drawing/2014/main" val="2938154521"/>
                    </a:ext>
                  </a:extLst>
                </a:gridCol>
              </a:tblGrid>
              <a:tr h="302403">
                <a:tc>
                  <a:txBody>
                    <a:bodyPr/>
                    <a:lstStyle/>
                    <a:p>
                      <a:pPr>
                        <a:lnSpc>
                          <a:spcPct val="115000"/>
                        </a:lnSpc>
                        <a:spcAft>
                          <a:spcPts val="1000"/>
                        </a:spcAft>
                      </a:pPr>
                      <a:r>
                        <a:rPr lang="en-US" sz="1200" dirty="0">
                          <a:effectLst/>
                          <a:latin typeface="Candara" panose="020E0502030303020204" pitchFamily="34" charset="0"/>
                          <a:ea typeface="Calibri" panose="020F0502020204030204" pitchFamily="34" charset="0"/>
                          <a:cs typeface="Arial" panose="020B0604020202020204" pitchFamily="34" charset="0"/>
                        </a:rPr>
                        <a:t>1</a:t>
                      </a:r>
                      <a:r>
                        <a:rPr lang="en-US" sz="1200" baseline="30000" dirty="0">
                          <a:effectLst/>
                          <a:latin typeface="Candara" panose="020E0502030303020204" pitchFamily="34" charset="0"/>
                          <a:ea typeface="Calibri" panose="020F0502020204030204" pitchFamily="34" charset="0"/>
                          <a:cs typeface="Arial" panose="020B0604020202020204" pitchFamily="34" charset="0"/>
                        </a:rPr>
                        <a:t>st</a:t>
                      </a:r>
                      <a:r>
                        <a:rPr lang="en-US" sz="1200" dirty="0">
                          <a:effectLst/>
                          <a:latin typeface="Candara" panose="020E0502030303020204" pitchFamily="34" charset="0"/>
                          <a:ea typeface="Calibri" panose="020F0502020204030204" pitchFamily="34" charset="0"/>
                          <a:cs typeface="Arial" panose="020B0604020202020204" pitchFamily="34" charset="0"/>
                        </a:rPr>
                        <a:t> Temple Period</a:t>
                      </a:r>
                      <a:endParaRPr lang="en-GB" sz="1100" dirty="0">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788520"/>
                  </a:ext>
                </a:extLst>
              </a:tr>
              <a:tr h="440462">
                <a:tc>
                  <a:txBody>
                    <a:bodyPr/>
                    <a:lstStyle/>
                    <a:p>
                      <a:pPr>
                        <a:lnSpc>
                          <a:spcPct val="115000"/>
                        </a:lnSpc>
                        <a:spcAft>
                          <a:spcPts val="1000"/>
                        </a:spcAft>
                      </a:pPr>
                      <a:r>
                        <a:rPr lang="en-US" sz="1200" dirty="0">
                          <a:solidFill>
                            <a:schemeClr val="tx1"/>
                          </a:solidFill>
                          <a:effectLst/>
                          <a:latin typeface="Candara" panose="020E0502030303020204" pitchFamily="34" charset="0"/>
                          <a:ea typeface="Calibri" panose="020F0502020204030204" pitchFamily="34" charset="0"/>
                          <a:cs typeface="Arial" panose="020B0604020202020204" pitchFamily="34" charset="0"/>
                        </a:rPr>
                        <a:t>Abib</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6394419"/>
                  </a:ext>
                </a:extLst>
              </a:tr>
              <a:tr h="1436867">
                <a:tc>
                  <a:txBody>
                    <a:bodyPr/>
                    <a:lstStyle/>
                    <a:p>
                      <a:pPr>
                        <a:lnSpc>
                          <a:spcPct val="115000"/>
                        </a:lnSpc>
                        <a:spcAft>
                          <a:spcPts val="1000"/>
                        </a:spcAft>
                      </a:pPr>
                      <a:r>
                        <a:rPr lang="en-US" sz="1200" dirty="0" err="1">
                          <a:solidFill>
                            <a:schemeClr val="tx1"/>
                          </a:solidFill>
                          <a:effectLst/>
                          <a:latin typeface="Candara" panose="020E0502030303020204" pitchFamily="34" charset="0"/>
                          <a:ea typeface="Calibri" panose="020F0502020204030204" pitchFamily="34" charset="0"/>
                          <a:cs typeface="Arial" panose="020B0604020202020204" pitchFamily="34" charset="0"/>
                        </a:rPr>
                        <a:t>Ziv</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0016677"/>
                  </a:ext>
                </a:extLst>
              </a:tr>
              <a:tr h="963340">
                <a:tc>
                  <a:txBody>
                    <a:bodyPr/>
                    <a:lstStyle/>
                    <a:p>
                      <a:pPr>
                        <a:lnSpc>
                          <a:spcPct val="115000"/>
                        </a:lnSpc>
                        <a:spcAft>
                          <a:spcPts val="1000"/>
                        </a:spcAft>
                      </a:pPr>
                      <a:r>
                        <a:rPr lang="en-US" sz="1200" dirty="0" err="1">
                          <a:solidFill>
                            <a:schemeClr val="tx1"/>
                          </a:solidFill>
                          <a:effectLst/>
                          <a:latin typeface="Candara" panose="020E0502030303020204" pitchFamily="34" charset="0"/>
                          <a:ea typeface="Calibri" panose="020F0502020204030204" pitchFamily="34" charset="0"/>
                          <a:cs typeface="Arial" panose="020B0604020202020204" pitchFamily="34" charset="0"/>
                        </a:rPr>
                        <a:t>Tsakh</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7539233"/>
                  </a:ext>
                </a:extLst>
              </a:tr>
              <a:tr h="969201">
                <a:tc>
                  <a:txBody>
                    <a:bodyPr/>
                    <a:lstStyle/>
                    <a:p>
                      <a:pPr>
                        <a:lnSpc>
                          <a:spcPct val="115000"/>
                        </a:lnSpc>
                        <a:spcAft>
                          <a:spcPts val="1000"/>
                        </a:spcAft>
                      </a:pPr>
                      <a:r>
                        <a:rPr lang="en-US" sz="1200" dirty="0" err="1">
                          <a:solidFill>
                            <a:schemeClr val="tx1"/>
                          </a:solidFill>
                          <a:effectLst/>
                          <a:latin typeface="Candara" panose="020E0502030303020204" pitchFamily="34" charset="0"/>
                          <a:ea typeface="Calibri" panose="020F0502020204030204" pitchFamily="34" charset="0"/>
                          <a:cs typeface="Arial" panose="020B0604020202020204" pitchFamily="34" charset="0"/>
                        </a:rPr>
                        <a:t>Etanim</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7003915"/>
                  </a:ext>
                </a:extLst>
              </a:tr>
              <a:tr h="1344211">
                <a:tc>
                  <a:txBody>
                    <a:bodyPr/>
                    <a:lstStyle/>
                    <a:p>
                      <a:pPr>
                        <a:lnSpc>
                          <a:spcPct val="115000"/>
                        </a:lnSpc>
                        <a:spcAft>
                          <a:spcPts val="1000"/>
                        </a:spcAft>
                      </a:pPr>
                      <a:r>
                        <a:rPr lang="en-US" sz="1200" dirty="0" err="1">
                          <a:solidFill>
                            <a:schemeClr val="tx1"/>
                          </a:solidFill>
                          <a:effectLst/>
                          <a:latin typeface="Candara" panose="020E0502030303020204" pitchFamily="34" charset="0"/>
                          <a:ea typeface="Calibri" panose="020F0502020204030204" pitchFamily="34" charset="0"/>
                          <a:cs typeface="Arial" panose="020B0604020202020204" pitchFamily="34" charset="0"/>
                        </a:rPr>
                        <a:t>Bul</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758735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659573837"/>
              </p:ext>
            </p:extLst>
          </p:nvPr>
        </p:nvGraphicFramePr>
        <p:xfrm>
          <a:off x="4408170" y="885828"/>
          <a:ext cx="6384633" cy="5493441"/>
        </p:xfrm>
        <a:graphic>
          <a:graphicData uri="http://schemas.openxmlformats.org/drawingml/2006/table">
            <a:tbl>
              <a:tblPr firstRow="1" firstCol="1" bandRow="1">
                <a:tableStyleId>{5C22544A-7EE6-4342-B048-85BDC9FD1C3A}</a:tableStyleId>
              </a:tblPr>
              <a:tblGrid>
                <a:gridCol w="2286000">
                  <a:extLst>
                    <a:ext uri="{9D8B030D-6E8A-4147-A177-3AD203B41FA5}">
                      <a16:colId xmlns:a16="http://schemas.microsoft.com/office/drawing/2014/main" val="4277937087"/>
                    </a:ext>
                  </a:extLst>
                </a:gridCol>
                <a:gridCol w="4098633">
                  <a:extLst>
                    <a:ext uri="{9D8B030D-6E8A-4147-A177-3AD203B41FA5}">
                      <a16:colId xmlns:a16="http://schemas.microsoft.com/office/drawing/2014/main" val="2768058587"/>
                    </a:ext>
                  </a:extLst>
                </a:gridCol>
              </a:tblGrid>
              <a:tr h="302170">
                <a:tc>
                  <a:txBody>
                    <a:bodyPr/>
                    <a:lstStyle/>
                    <a:p>
                      <a:pPr>
                        <a:lnSpc>
                          <a:spcPct val="115000"/>
                        </a:lnSpc>
                        <a:spcAft>
                          <a:spcPts val="0"/>
                        </a:spcAft>
                      </a:pPr>
                      <a:r>
                        <a:rPr lang="en-US" sz="1200" dirty="0">
                          <a:effectLst/>
                          <a:latin typeface="Candara" panose="020E0502030303020204" pitchFamily="34" charset="0"/>
                        </a:rPr>
                        <a:t>2</a:t>
                      </a:r>
                      <a:r>
                        <a:rPr lang="en-US" sz="1200" baseline="30000" dirty="0">
                          <a:effectLst/>
                          <a:latin typeface="Candara" panose="020E0502030303020204" pitchFamily="34" charset="0"/>
                        </a:rPr>
                        <a:t>nd</a:t>
                      </a:r>
                      <a:r>
                        <a:rPr lang="en-US" sz="1200" dirty="0">
                          <a:effectLst/>
                          <a:latin typeface="Candara" panose="020E0502030303020204" pitchFamily="34" charset="0"/>
                        </a:rPr>
                        <a:t> Temple Period</a:t>
                      </a:r>
                      <a:endParaRPr lang="en-GB" sz="1100" dirty="0">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US" sz="1200" dirty="0">
                          <a:effectLst/>
                          <a:latin typeface="Candara" panose="020E0502030303020204" pitchFamily="34" charset="0"/>
                        </a:rPr>
                        <a:t>The Seven Jewish Major Holidays and Fasts</a:t>
                      </a:r>
                      <a:endParaRPr lang="en-GB" sz="1200" dirty="0">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503697"/>
                  </a:ext>
                </a:extLst>
              </a:tr>
              <a:tr h="551904">
                <a:tc>
                  <a:txBody>
                    <a:bodyPr/>
                    <a:lstStyle/>
                    <a:p>
                      <a:pPr algn="ctr">
                        <a:lnSpc>
                          <a:spcPct val="115000"/>
                        </a:lnSpc>
                        <a:spcAft>
                          <a:spcPts val="0"/>
                        </a:spcAft>
                      </a:pPr>
                      <a:r>
                        <a:rPr lang="en-US" sz="1200" dirty="0">
                          <a:solidFill>
                            <a:schemeClr val="tx1"/>
                          </a:solidFill>
                          <a:effectLst/>
                          <a:latin typeface="Candara" panose="020E0502030303020204" pitchFamily="34" charset="0"/>
                        </a:rPr>
                        <a:t>Nisan</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rtl="0">
                        <a:lnSpc>
                          <a:spcPct val="115000"/>
                        </a:lnSpc>
                        <a:spcAft>
                          <a:spcPts val="0"/>
                        </a:spcAft>
                        <a:buFont typeface="+mj-lt"/>
                        <a:buNone/>
                      </a:pPr>
                      <a:r>
                        <a:rPr lang="en-US" sz="1200" dirty="0">
                          <a:solidFill>
                            <a:schemeClr val="tx1"/>
                          </a:solidFill>
                          <a:effectLst/>
                          <a:latin typeface="Candara" panose="020E0502030303020204" pitchFamily="34" charset="0"/>
                        </a:rPr>
                        <a:t>Passover:</a:t>
                      </a:r>
                      <a:r>
                        <a:rPr lang="en-US" sz="1200" baseline="0" dirty="0">
                          <a:solidFill>
                            <a:schemeClr val="tx1"/>
                          </a:solidFill>
                          <a:effectLst/>
                          <a:latin typeface="Candara" panose="020E0502030303020204" pitchFamily="34" charset="0"/>
                        </a:rPr>
                        <a:t> </a:t>
                      </a:r>
                      <a:r>
                        <a:rPr lang="en-US" sz="1200" dirty="0">
                          <a:solidFill>
                            <a:schemeClr val="tx1"/>
                          </a:solidFill>
                          <a:effectLst/>
                          <a:latin typeface="Candara" panose="020E0502030303020204" pitchFamily="34" charset="0"/>
                        </a:rPr>
                        <a:t>Nisan 14-15</a:t>
                      </a:r>
                      <a:endParaRPr lang="en-GB" sz="1200" dirty="0">
                        <a:solidFill>
                          <a:schemeClr val="tx1"/>
                        </a:solidFill>
                        <a:effectLst/>
                        <a:latin typeface="Candara" panose="020E0502030303020204" pitchFamily="34" charset="0"/>
                      </a:endParaRPr>
                    </a:p>
                    <a:p>
                      <a:pPr marL="0" lvl="0" indent="0" rtl="0">
                        <a:lnSpc>
                          <a:spcPct val="115000"/>
                        </a:lnSpc>
                        <a:spcAft>
                          <a:spcPts val="0"/>
                        </a:spcAft>
                        <a:buFont typeface="+mj-lt"/>
                        <a:buNone/>
                      </a:pPr>
                      <a:r>
                        <a:rPr lang="en-US" sz="1200" dirty="0">
                          <a:solidFill>
                            <a:schemeClr val="tx1"/>
                          </a:solidFill>
                          <a:effectLst/>
                          <a:latin typeface="Candara" panose="020E0502030303020204" pitchFamily="34" charset="0"/>
                        </a:rPr>
                        <a:t>Unleavened bread:</a:t>
                      </a:r>
                      <a:r>
                        <a:rPr lang="en-US" sz="1200" baseline="0" dirty="0">
                          <a:solidFill>
                            <a:schemeClr val="tx1"/>
                          </a:solidFill>
                          <a:effectLst/>
                          <a:latin typeface="Candara" panose="020E0502030303020204" pitchFamily="34" charset="0"/>
                        </a:rPr>
                        <a:t> </a:t>
                      </a:r>
                      <a:r>
                        <a:rPr lang="en-US" sz="1200" dirty="0">
                          <a:solidFill>
                            <a:schemeClr val="tx1"/>
                          </a:solidFill>
                          <a:effectLst/>
                          <a:latin typeface="Candara" panose="020E0502030303020204" pitchFamily="34" charset="0"/>
                        </a:rPr>
                        <a:t>Nisan 15-21</a:t>
                      </a:r>
                      <a:endParaRPr lang="en-GB" sz="1200" dirty="0">
                        <a:solidFill>
                          <a:schemeClr val="tx1"/>
                        </a:solidFill>
                        <a:effectLst/>
                        <a:latin typeface="Candara" panose="020E0502030303020204" pitchFamily="34" charset="0"/>
                      </a:endParaRPr>
                    </a:p>
                    <a:p>
                      <a:pPr marL="0" lvl="0" indent="0" rtl="0">
                        <a:lnSpc>
                          <a:spcPct val="115000"/>
                        </a:lnSpc>
                        <a:spcAft>
                          <a:spcPts val="0"/>
                        </a:spcAft>
                        <a:buFont typeface="+mj-lt"/>
                        <a:buNone/>
                      </a:pPr>
                      <a:r>
                        <a:rPr lang="en-US" sz="1200" dirty="0">
                          <a:solidFill>
                            <a:schemeClr val="tx1"/>
                          </a:solidFill>
                          <a:effectLst/>
                          <a:latin typeface="Candara" panose="020E0502030303020204" pitchFamily="34" charset="0"/>
                        </a:rPr>
                        <a:t>First Fruits:</a:t>
                      </a:r>
                      <a:r>
                        <a:rPr lang="en-US" sz="1200" baseline="0" dirty="0">
                          <a:solidFill>
                            <a:schemeClr val="tx1"/>
                          </a:solidFill>
                          <a:effectLst/>
                          <a:latin typeface="Candara" panose="020E0502030303020204" pitchFamily="34" charset="0"/>
                        </a:rPr>
                        <a:t> </a:t>
                      </a:r>
                      <a:r>
                        <a:rPr lang="en-US" sz="1200" dirty="0">
                          <a:solidFill>
                            <a:schemeClr val="tx1"/>
                          </a:solidFill>
                          <a:effectLst/>
                          <a:latin typeface="Candara" panose="020E0502030303020204" pitchFamily="34" charset="0"/>
                        </a:rPr>
                        <a:t>following Sunday</a:t>
                      </a:r>
                      <a:endParaRPr lang="en-GB"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6897453"/>
                  </a:ext>
                </a:extLst>
              </a:tr>
              <a:tr h="487680">
                <a:tc>
                  <a:txBody>
                    <a:bodyPr/>
                    <a:lstStyle/>
                    <a:p>
                      <a:pPr algn="ctr">
                        <a:lnSpc>
                          <a:spcPct val="115000"/>
                        </a:lnSpc>
                        <a:spcAft>
                          <a:spcPts val="0"/>
                        </a:spcAft>
                      </a:pPr>
                      <a:r>
                        <a:rPr lang="en-US" sz="1200" dirty="0">
                          <a:solidFill>
                            <a:schemeClr val="tx1"/>
                          </a:solidFill>
                          <a:effectLst/>
                          <a:latin typeface="Candara" panose="020E0502030303020204" pitchFamily="34" charset="0"/>
                        </a:rPr>
                        <a:t>Iyar</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dirty="0">
                          <a:solidFill>
                            <a:schemeClr val="tx1"/>
                          </a:solidFill>
                          <a:effectLst/>
                          <a:latin typeface="Candara" panose="020E0502030303020204" pitchFamily="34" charset="0"/>
                        </a:rPr>
                        <a:t> </a:t>
                      </a:r>
                      <a:endParaRPr lang="en-GB"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0845250"/>
                  </a:ext>
                </a:extLst>
              </a:tr>
              <a:tr h="495865">
                <a:tc>
                  <a:txBody>
                    <a:bodyPr/>
                    <a:lstStyle/>
                    <a:p>
                      <a:pPr algn="ctr">
                        <a:lnSpc>
                          <a:spcPct val="115000"/>
                        </a:lnSpc>
                        <a:spcAft>
                          <a:spcPts val="0"/>
                        </a:spcAft>
                      </a:pPr>
                      <a:r>
                        <a:rPr lang="en-US" sz="1200" dirty="0">
                          <a:solidFill>
                            <a:schemeClr val="tx1"/>
                          </a:solidFill>
                          <a:effectLst/>
                          <a:latin typeface="Candara" panose="020E0502030303020204" pitchFamily="34" charset="0"/>
                        </a:rPr>
                        <a:t>Sivan</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rtl="0">
                        <a:lnSpc>
                          <a:spcPct val="115000"/>
                        </a:lnSpc>
                        <a:spcAft>
                          <a:spcPts val="0"/>
                        </a:spcAft>
                        <a:buFont typeface="+mj-lt"/>
                        <a:buNone/>
                      </a:pPr>
                      <a:r>
                        <a:rPr lang="en-US" sz="1200" dirty="0">
                          <a:solidFill>
                            <a:schemeClr val="tx1"/>
                          </a:solidFill>
                          <a:effectLst/>
                          <a:latin typeface="Candara" panose="020E0502030303020204" pitchFamily="34" charset="0"/>
                        </a:rPr>
                        <a:t>Shavuot (Pentecost):</a:t>
                      </a:r>
                      <a:r>
                        <a:rPr lang="en-US" sz="1200" baseline="0" dirty="0">
                          <a:solidFill>
                            <a:schemeClr val="tx1"/>
                          </a:solidFill>
                          <a:effectLst/>
                          <a:latin typeface="Candara" panose="020E0502030303020204" pitchFamily="34" charset="0"/>
                        </a:rPr>
                        <a:t> </a:t>
                      </a:r>
                      <a:r>
                        <a:rPr lang="en-US" sz="1200" dirty="0">
                          <a:solidFill>
                            <a:schemeClr val="tx1"/>
                          </a:solidFill>
                          <a:effectLst/>
                          <a:latin typeface="Candara" panose="020E0502030303020204" pitchFamily="34" charset="0"/>
                        </a:rPr>
                        <a:t>50 days after Passover</a:t>
                      </a:r>
                      <a:endParaRPr lang="en-GB"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3725413"/>
                  </a:ext>
                </a:extLst>
              </a:tr>
              <a:tr h="406400">
                <a:tc>
                  <a:txBody>
                    <a:bodyPr/>
                    <a:lstStyle/>
                    <a:p>
                      <a:pPr algn="ctr">
                        <a:lnSpc>
                          <a:spcPct val="115000"/>
                        </a:lnSpc>
                        <a:spcAft>
                          <a:spcPts val="0"/>
                        </a:spcAft>
                      </a:pPr>
                      <a:r>
                        <a:rPr lang="en-US" sz="1200" dirty="0" smtClean="0">
                          <a:solidFill>
                            <a:schemeClr val="tx1"/>
                          </a:solidFill>
                          <a:effectLst/>
                          <a:latin typeface="Candara" panose="020E0502030303020204" pitchFamily="34" charset="0"/>
                        </a:rPr>
                        <a:t>Tammuz</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a:solidFill>
                            <a:schemeClr val="tx1"/>
                          </a:solidFill>
                          <a:effectLst/>
                          <a:latin typeface="Candara" panose="020E0502030303020204" pitchFamily="34" charset="0"/>
                        </a:rPr>
                        <a:t> </a:t>
                      </a:r>
                      <a:endParaRPr lang="en-GB" sz="120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2063921"/>
                  </a:ext>
                </a:extLst>
              </a:tr>
              <a:tr h="396240">
                <a:tc>
                  <a:txBody>
                    <a:bodyPr/>
                    <a:lstStyle/>
                    <a:p>
                      <a:pPr algn="ctr">
                        <a:lnSpc>
                          <a:spcPct val="115000"/>
                        </a:lnSpc>
                        <a:spcAft>
                          <a:spcPts val="0"/>
                        </a:spcAft>
                      </a:pPr>
                      <a:r>
                        <a:rPr lang="en-US" sz="1200" dirty="0">
                          <a:solidFill>
                            <a:schemeClr val="tx1"/>
                          </a:solidFill>
                          <a:effectLst/>
                          <a:latin typeface="Candara" panose="020E0502030303020204" pitchFamily="34" charset="0"/>
                        </a:rPr>
                        <a:t>Ab</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dirty="0">
                          <a:solidFill>
                            <a:schemeClr val="tx1"/>
                          </a:solidFill>
                          <a:effectLst/>
                          <a:latin typeface="Candara" panose="020E0502030303020204" pitchFamily="34" charset="0"/>
                        </a:rPr>
                        <a:t> </a:t>
                      </a:r>
                      <a:endParaRPr lang="en-GB"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2482819"/>
                  </a:ext>
                </a:extLst>
              </a:tr>
              <a:tr h="400647">
                <a:tc>
                  <a:txBody>
                    <a:bodyPr/>
                    <a:lstStyle/>
                    <a:p>
                      <a:pPr algn="ctr">
                        <a:lnSpc>
                          <a:spcPct val="115000"/>
                        </a:lnSpc>
                        <a:spcAft>
                          <a:spcPts val="0"/>
                        </a:spcAft>
                      </a:pPr>
                      <a:r>
                        <a:rPr lang="en-US" sz="1200" dirty="0">
                          <a:solidFill>
                            <a:schemeClr val="tx1"/>
                          </a:solidFill>
                          <a:effectLst/>
                          <a:latin typeface="Candara" panose="020E0502030303020204" pitchFamily="34" charset="0"/>
                        </a:rPr>
                        <a:t>Elul</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a:solidFill>
                            <a:schemeClr val="tx1"/>
                          </a:solidFill>
                          <a:effectLst/>
                          <a:latin typeface="Candara" panose="020E0502030303020204" pitchFamily="34" charset="0"/>
                        </a:rPr>
                        <a:t> </a:t>
                      </a:r>
                      <a:endParaRPr lang="en-GB" sz="120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025897"/>
                  </a:ext>
                </a:extLst>
              </a:tr>
              <a:tr h="548640">
                <a:tc>
                  <a:txBody>
                    <a:bodyPr/>
                    <a:lstStyle/>
                    <a:p>
                      <a:pPr algn="ctr">
                        <a:lnSpc>
                          <a:spcPct val="115000"/>
                        </a:lnSpc>
                        <a:spcAft>
                          <a:spcPts val="0"/>
                        </a:spcAft>
                      </a:pPr>
                      <a:r>
                        <a:rPr lang="en-US" sz="1200" dirty="0" err="1">
                          <a:solidFill>
                            <a:schemeClr val="tx1"/>
                          </a:solidFill>
                          <a:effectLst/>
                          <a:latin typeface="Candara" panose="020E0502030303020204" pitchFamily="34" charset="0"/>
                        </a:rPr>
                        <a:t>Tishrei</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rtl="0">
                        <a:lnSpc>
                          <a:spcPct val="115000"/>
                        </a:lnSpc>
                        <a:spcAft>
                          <a:spcPts val="0"/>
                        </a:spcAft>
                        <a:buFont typeface="+mj-lt"/>
                        <a:buNone/>
                      </a:pPr>
                      <a:r>
                        <a:rPr lang="en-US" sz="1200" dirty="0">
                          <a:solidFill>
                            <a:schemeClr val="tx1"/>
                          </a:solidFill>
                          <a:effectLst/>
                          <a:latin typeface="Candara" panose="020E0502030303020204" pitchFamily="34" charset="0"/>
                        </a:rPr>
                        <a:t>Rosh ha-Shana (New Year or Trumpets):</a:t>
                      </a:r>
                      <a:r>
                        <a:rPr lang="en-US" sz="1200" baseline="0" dirty="0">
                          <a:solidFill>
                            <a:schemeClr val="tx1"/>
                          </a:solidFill>
                          <a:effectLst/>
                          <a:latin typeface="Candara" panose="020E0502030303020204" pitchFamily="34" charset="0"/>
                        </a:rPr>
                        <a:t> </a:t>
                      </a:r>
                      <a:r>
                        <a:rPr lang="en-US" sz="1200" dirty="0" err="1">
                          <a:solidFill>
                            <a:schemeClr val="tx1"/>
                          </a:solidFill>
                          <a:effectLst/>
                          <a:latin typeface="Candara" panose="020E0502030303020204" pitchFamily="34" charset="0"/>
                        </a:rPr>
                        <a:t>Tishrei</a:t>
                      </a:r>
                      <a:r>
                        <a:rPr lang="en-US" sz="1200" dirty="0">
                          <a:solidFill>
                            <a:schemeClr val="tx1"/>
                          </a:solidFill>
                          <a:effectLst/>
                          <a:latin typeface="Candara" panose="020E0502030303020204" pitchFamily="34" charset="0"/>
                        </a:rPr>
                        <a:t> 1</a:t>
                      </a:r>
                      <a:endParaRPr lang="en-GB" sz="1200" dirty="0">
                        <a:solidFill>
                          <a:schemeClr val="tx1"/>
                        </a:solidFill>
                        <a:effectLst/>
                        <a:latin typeface="Candara" panose="020E0502030303020204" pitchFamily="34" charset="0"/>
                      </a:endParaRPr>
                    </a:p>
                    <a:p>
                      <a:pPr marL="0" lvl="0" indent="0" rtl="0">
                        <a:lnSpc>
                          <a:spcPct val="115000"/>
                        </a:lnSpc>
                        <a:spcAft>
                          <a:spcPts val="0"/>
                        </a:spcAft>
                        <a:buFont typeface="+mj-lt"/>
                        <a:buNone/>
                      </a:pPr>
                      <a:r>
                        <a:rPr lang="en-US" sz="1200" dirty="0">
                          <a:solidFill>
                            <a:schemeClr val="tx1"/>
                          </a:solidFill>
                          <a:effectLst/>
                          <a:latin typeface="Candara" panose="020E0502030303020204" pitchFamily="34" charset="0"/>
                        </a:rPr>
                        <a:t>Yom Kippur (Day of Atonement): </a:t>
                      </a:r>
                      <a:r>
                        <a:rPr lang="en-US" sz="1200" dirty="0" err="1">
                          <a:solidFill>
                            <a:schemeClr val="tx1"/>
                          </a:solidFill>
                          <a:effectLst/>
                          <a:latin typeface="Candara" panose="020E0502030303020204" pitchFamily="34" charset="0"/>
                        </a:rPr>
                        <a:t>Tishrei</a:t>
                      </a:r>
                      <a:r>
                        <a:rPr lang="en-US" sz="1200" dirty="0">
                          <a:solidFill>
                            <a:schemeClr val="tx1"/>
                          </a:solidFill>
                          <a:effectLst/>
                          <a:latin typeface="Candara" panose="020E0502030303020204" pitchFamily="34" charset="0"/>
                        </a:rPr>
                        <a:t> 10</a:t>
                      </a:r>
                      <a:endParaRPr lang="en-GB" sz="1200" dirty="0">
                        <a:solidFill>
                          <a:schemeClr val="tx1"/>
                        </a:solidFill>
                        <a:effectLst/>
                        <a:latin typeface="Candara" panose="020E0502030303020204" pitchFamily="34" charset="0"/>
                      </a:endParaRPr>
                    </a:p>
                    <a:p>
                      <a:pPr marL="0" lvl="0" indent="0">
                        <a:lnSpc>
                          <a:spcPct val="115000"/>
                        </a:lnSpc>
                        <a:spcAft>
                          <a:spcPts val="0"/>
                        </a:spcAft>
                        <a:buFont typeface="+mj-lt"/>
                        <a:buNone/>
                      </a:pPr>
                      <a:r>
                        <a:rPr lang="en-US" sz="1200" dirty="0">
                          <a:solidFill>
                            <a:schemeClr val="tx1"/>
                          </a:solidFill>
                          <a:effectLst/>
                          <a:latin typeface="Candara" panose="020E0502030303020204" pitchFamily="34" charset="0"/>
                        </a:rPr>
                        <a:t>Sukkot (Tabernacles): </a:t>
                      </a:r>
                      <a:r>
                        <a:rPr lang="en-US" sz="1200" dirty="0" err="1">
                          <a:solidFill>
                            <a:schemeClr val="tx1"/>
                          </a:solidFill>
                          <a:effectLst/>
                          <a:latin typeface="Candara" panose="020E0502030303020204" pitchFamily="34" charset="0"/>
                        </a:rPr>
                        <a:t>Tishrei</a:t>
                      </a:r>
                      <a:r>
                        <a:rPr lang="en-US" sz="1200" dirty="0">
                          <a:solidFill>
                            <a:schemeClr val="tx1"/>
                          </a:solidFill>
                          <a:effectLst/>
                          <a:latin typeface="Candara" panose="020E0502030303020204" pitchFamily="34" charset="0"/>
                        </a:rPr>
                        <a:t> 15-21</a:t>
                      </a:r>
                      <a:endParaRPr lang="en-GB"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1655775"/>
                  </a:ext>
                </a:extLst>
              </a:tr>
              <a:tr h="406400">
                <a:tc>
                  <a:txBody>
                    <a:bodyPr/>
                    <a:lstStyle/>
                    <a:p>
                      <a:pPr algn="ctr">
                        <a:lnSpc>
                          <a:spcPct val="115000"/>
                        </a:lnSpc>
                        <a:spcAft>
                          <a:spcPts val="0"/>
                        </a:spcAft>
                      </a:pPr>
                      <a:r>
                        <a:rPr lang="en-US" sz="1200" dirty="0">
                          <a:solidFill>
                            <a:schemeClr val="tx1"/>
                          </a:solidFill>
                          <a:effectLst/>
                          <a:latin typeface="Candara" panose="020E0502030303020204" pitchFamily="34" charset="0"/>
                        </a:rPr>
                        <a:t>Heshvan</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a:solidFill>
                            <a:schemeClr val="tx1"/>
                          </a:solidFill>
                          <a:effectLst/>
                          <a:latin typeface="Candara" panose="020E0502030303020204" pitchFamily="34" charset="0"/>
                        </a:rPr>
                        <a:t> </a:t>
                      </a:r>
                      <a:endParaRPr lang="en-GB" sz="120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1499802"/>
                  </a:ext>
                </a:extLst>
              </a:tr>
              <a:tr h="325120">
                <a:tc>
                  <a:txBody>
                    <a:bodyPr/>
                    <a:lstStyle/>
                    <a:p>
                      <a:pPr algn="ctr">
                        <a:lnSpc>
                          <a:spcPct val="115000"/>
                        </a:lnSpc>
                        <a:spcAft>
                          <a:spcPts val="0"/>
                        </a:spcAft>
                      </a:pPr>
                      <a:r>
                        <a:rPr lang="en-US" sz="1200" dirty="0">
                          <a:solidFill>
                            <a:schemeClr val="tx1"/>
                          </a:solidFill>
                          <a:effectLst/>
                          <a:latin typeface="Candara" panose="020E0502030303020204" pitchFamily="34" charset="0"/>
                        </a:rPr>
                        <a:t>Kislev</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200" dirty="0">
                          <a:solidFill>
                            <a:schemeClr val="tx1"/>
                          </a:solidFill>
                          <a:effectLst/>
                          <a:latin typeface="Candara" panose="020E0502030303020204" pitchFamily="34" charset="0"/>
                        </a:rPr>
                        <a:t>Hanukkah</a:t>
                      </a:r>
                      <a:r>
                        <a:rPr lang="en-US" sz="1200" baseline="0" dirty="0">
                          <a:solidFill>
                            <a:schemeClr val="tx1"/>
                          </a:solidFill>
                          <a:effectLst/>
                          <a:latin typeface="Candara" panose="020E0502030303020204" pitchFamily="34" charset="0"/>
                        </a:rPr>
                        <a:t> (re-</a:t>
                      </a:r>
                      <a:r>
                        <a:rPr lang="en-US" sz="1200" dirty="0">
                          <a:solidFill>
                            <a:schemeClr val="tx1"/>
                          </a:solidFill>
                          <a:effectLst/>
                          <a:latin typeface="Candara" panose="020E0502030303020204" pitchFamily="34" charset="0"/>
                        </a:rPr>
                        <a:t>dedication of the Temple):</a:t>
                      </a:r>
                      <a:r>
                        <a:rPr lang="en-US" sz="1200" baseline="0" dirty="0">
                          <a:solidFill>
                            <a:schemeClr val="tx1"/>
                          </a:solidFill>
                          <a:effectLst/>
                          <a:latin typeface="Candara" panose="020E0502030303020204" pitchFamily="34" charset="0"/>
                        </a:rPr>
                        <a:t> lightning candles;</a:t>
                      </a:r>
                      <a:r>
                        <a:rPr lang="en-US" sz="1200" dirty="0">
                          <a:solidFill>
                            <a:schemeClr val="tx1"/>
                          </a:solidFill>
                          <a:effectLst/>
                          <a:latin typeface="Candara" panose="020E0502030303020204" pitchFamily="34" charset="0"/>
                        </a:rPr>
                        <a:t> one week</a:t>
                      </a:r>
                      <a:endParaRPr lang="en-GB"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8656869"/>
                  </a:ext>
                </a:extLst>
              </a:tr>
              <a:tr h="302170">
                <a:tc>
                  <a:txBody>
                    <a:bodyPr/>
                    <a:lstStyle/>
                    <a:p>
                      <a:pPr algn="ctr">
                        <a:lnSpc>
                          <a:spcPct val="115000"/>
                        </a:lnSpc>
                        <a:spcAft>
                          <a:spcPts val="0"/>
                        </a:spcAft>
                      </a:pPr>
                      <a:r>
                        <a:rPr lang="en-US" sz="1200" dirty="0" err="1">
                          <a:solidFill>
                            <a:schemeClr val="tx1"/>
                          </a:solidFill>
                          <a:effectLst/>
                          <a:latin typeface="Candara" panose="020E0502030303020204" pitchFamily="34" charset="0"/>
                        </a:rPr>
                        <a:t>Tebet</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endParaRPr lang="en-GB"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6006041"/>
                  </a:ext>
                </a:extLst>
              </a:tr>
              <a:tr h="278093">
                <a:tc>
                  <a:txBody>
                    <a:bodyPr/>
                    <a:lstStyle/>
                    <a:p>
                      <a:pPr algn="ctr">
                        <a:lnSpc>
                          <a:spcPct val="115000"/>
                        </a:lnSpc>
                        <a:spcAft>
                          <a:spcPts val="0"/>
                        </a:spcAft>
                      </a:pPr>
                      <a:r>
                        <a:rPr lang="en-US" sz="1200" dirty="0">
                          <a:solidFill>
                            <a:schemeClr val="tx1"/>
                          </a:solidFill>
                          <a:effectLst/>
                          <a:latin typeface="Candara" panose="020E0502030303020204" pitchFamily="34" charset="0"/>
                        </a:rPr>
                        <a:t>Shevat</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a:solidFill>
                            <a:schemeClr val="tx1"/>
                          </a:solidFill>
                          <a:effectLst/>
                          <a:latin typeface="Candara" panose="020E0502030303020204" pitchFamily="34" charset="0"/>
                        </a:rPr>
                        <a:t> </a:t>
                      </a:r>
                      <a:endParaRPr lang="en-GB" sz="120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2075503"/>
                  </a:ext>
                </a:extLst>
              </a:tr>
              <a:tr h="335280">
                <a:tc>
                  <a:txBody>
                    <a:bodyPr/>
                    <a:lstStyle/>
                    <a:p>
                      <a:pPr algn="ctr">
                        <a:lnSpc>
                          <a:spcPct val="115000"/>
                        </a:lnSpc>
                        <a:spcAft>
                          <a:spcPts val="0"/>
                        </a:spcAft>
                      </a:pPr>
                      <a:r>
                        <a:rPr lang="en-US" sz="1200" dirty="0">
                          <a:solidFill>
                            <a:schemeClr val="tx1"/>
                          </a:solidFill>
                          <a:effectLst/>
                          <a:latin typeface="Candara" panose="020E0502030303020204" pitchFamily="34" charset="0"/>
                        </a:rPr>
                        <a:t>Adar</a:t>
                      </a:r>
                      <a:endParaRPr lang="en-GB" sz="11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200" dirty="0">
                          <a:solidFill>
                            <a:schemeClr val="tx1"/>
                          </a:solidFill>
                          <a:effectLst/>
                          <a:latin typeface="Candara" panose="020E0502030303020204" pitchFamily="34" charset="0"/>
                        </a:rPr>
                        <a:t> </a:t>
                      </a:r>
                      <a:endParaRPr lang="en-GB" sz="1200" dirty="0">
                        <a:solidFill>
                          <a:schemeClr val="tx1"/>
                        </a:solidFill>
                        <a:effectLst/>
                        <a:latin typeface="Candara" panose="020E0502030303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7013138"/>
                  </a:ext>
                </a:extLst>
              </a:tr>
            </a:tbl>
          </a:graphicData>
        </a:graphic>
      </p:graphicFrame>
      <p:sp>
        <p:nvSpPr>
          <p:cNvPr id="6" name="TextBox 5"/>
          <p:cNvSpPr txBox="1"/>
          <p:nvPr/>
        </p:nvSpPr>
        <p:spPr>
          <a:xfrm>
            <a:off x="534257" y="179943"/>
            <a:ext cx="1277914" cy="261610"/>
          </a:xfrm>
          <a:prstGeom prst="rect">
            <a:avLst/>
          </a:prstGeom>
          <a:noFill/>
        </p:spPr>
        <p:txBody>
          <a:bodyPr wrap="none" rtlCol="0">
            <a:spAutoFit/>
          </a:bodyPr>
          <a:lstStyle/>
          <a:p>
            <a:r>
              <a:rPr lang="es-ES" sz="1100" dirty="0">
                <a:latin typeface="Candara" panose="020E0502030303020204" pitchFamily="34" charset="0"/>
              </a:rPr>
              <a:t>VB-1 (</a:t>
            </a:r>
            <a:r>
              <a:rPr lang="es-ES" sz="1100" dirty="0" err="1">
                <a:latin typeface="Candara" panose="020E0502030303020204" pitchFamily="34" charset="0"/>
              </a:rPr>
              <a:t>Continución</a:t>
            </a:r>
            <a:r>
              <a:rPr lang="es-ES" sz="1100" dirty="0">
                <a:latin typeface="Candara" panose="020E0502030303020204" pitchFamily="34" charset="0"/>
              </a:rPr>
              <a:t>)</a:t>
            </a:r>
            <a:endParaRPr lang="en-US" sz="1100" dirty="0">
              <a:latin typeface="Candara" panose="020E0502030303020204" pitchFamily="34" charset="0"/>
            </a:endParaRPr>
          </a:p>
        </p:txBody>
      </p:sp>
    </p:spTree>
    <p:extLst>
      <p:ext uri="{BB962C8B-B14F-4D97-AF65-F5344CB8AC3E}">
        <p14:creationId xmlns:p14="http://schemas.microsoft.com/office/powerpoint/2010/main" val="792289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4253" y="132645"/>
            <a:ext cx="447558" cy="261610"/>
          </a:xfrm>
          <a:prstGeom prst="rect">
            <a:avLst/>
          </a:prstGeom>
          <a:noFill/>
        </p:spPr>
        <p:txBody>
          <a:bodyPr wrap="none" rtlCol="0">
            <a:spAutoFit/>
          </a:bodyPr>
          <a:lstStyle/>
          <a:p>
            <a:r>
              <a:rPr lang="es-ES" sz="1100" dirty="0">
                <a:latin typeface="Candara" panose="020E0502030303020204" pitchFamily="34" charset="0"/>
              </a:rPr>
              <a:t>VB-2</a:t>
            </a:r>
            <a:endParaRPr lang="en-US" sz="1100" dirty="0">
              <a:latin typeface="Candara" panose="020E0502030303020204" pitchFamily="34" charset="0"/>
            </a:endParaRPr>
          </a:p>
        </p:txBody>
      </p:sp>
      <p:sp>
        <p:nvSpPr>
          <p:cNvPr id="5" name="TextBox 4"/>
          <p:cNvSpPr txBox="1"/>
          <p:nvPr/>
        </p:nvSpPr>
        <p:spPr>
          <a:xfrm>
            <a:off x="2604285" y="155016"/>
            <a:ext cx="2491388" cy="400110"/>
          </a:xfrm>
          <a:prstGeom prst="rect">
            <a:avLst/>
          </a:prstGeom>
          <a:noFill/>
        </p:spPr>
        <p:txBody>
          <a:bodyPr wrap="none" rtlCol="0">
            <a:spAutoFit/>
          </a:bodyPr>
          <a:lstStyle/>
          <a:p>
            <a:r>
              <a:rPr lang="en-GB" sz="2000" dirty="0">
                <a:latin typeface="Candara" panose="020E0502030303020204" pitchFamily="34" charset="0"/>
              </a:rPr>
              <a:t>Political Organization</a:t>
            </a:r>
            <a:endParaRPr lang="en-US" sz="2000" dirty="0">
              <a:latin typeface="Candara" panose="020E0502030303020204" pitchFamily="34" charset="0"/>
            </a:endParaRPr>
          </a:p>
        </p:txBody>
      </p:sp>
      <p:sp>
        <p:nvSpPr>
          <p:cNvPr id="6" name="TextBox 5"/>
          <p:cNvSpPr txBox="1"/>
          <p:nvPr/>
        </p:nvSpPr>
        <p:spPr>
          <a:xfrm>
            <a:off x="1714887" y="547784"/>
            <a:ext cx="4533514" cy="2123658"/>
          </a:xfrm>
          <a:prstGeom prst="rect">
            <a:avLst/>
          </a:prstGeom>
          <a:noFill/>
          <a:ln>
            <a:solidFill>
              <a:schemeClr val="bg2">
                <a:lumMod val="90000"/>
              </a:schemeClr>
            </a:solidFill>
          </a:ln>
        </p:spPr>
        <p:txBody>
          <a:bodyPr wrap="square" rtlCol="0">
            <a:spAutoFit/>
          </a:bodyPr>
          <a:lstStyle/>
          <a:p>
            <a:r>
              <a:rPr lang="en-US" sz="1100" dirty="0">
                <a:latin typeface="Candara" panose="020E0502030303020204" pitchFamily="34" charset="0"/>
              </a:rPr>
              <a:t>At Herod’s death (4 BC), his kingdom was divided among his sons into three major entities called tetrarchies. Judaea with Jerusalem, was allotted to </a:t>
            </a:r>
            <a:r>
              <a:rPr lang="en-US" sz="1100" dirty="0" err="1">
                <a:latin typeface="Candara" panose="020E0502030303020204" pitchFamily="34" charset="0"/>
              </a:rPr>
              <a:t>Archaelaus</a:t>
            </a:r>
            <a:r>
              <a:rPr lang="en-US" sz="1100" dirty="0">
                <a:latin typeface="Candara" panose="020E0502030303020204" pitchFamily="34" charset="0"/>
              </a:rPr>
              <a:t>. Herod Antipas inherited Galilee and </a:t>
            </a:r>
            <a:r>
              <a:rPr lang="en-US" sz="1100" dirty="0" err="1">
                <a:latin typeface="Candara" panose="020E0502030303020204" pitchFamily="34" charset="0"/>
              </a:rPr>
              <a:t>Peraea</a:t>
            </a:r>
            <a:r>
              <a:rPr lang="en-US" sz="1100" dirty="0">
                <a:latin typeface="Candara" panose="020E0502030303020204" pitchFamily="34" charset="0"/>
              </a:rPr>
              <a:t>, while his brother Philip ruled over the northern territories of </a:t>
            </a:r>
            <a:r>
              <a:rPr lang="en-US" sz="1100" dirty="0" err="1">
                <a:latin typeface="Candara" panose="020E0502030303020204" pitchFamily="34" charset="0"/>
              </a:rPr>
              <a:t>Gaulanitis</a:t>
            </a:r>
            <a:r>
              <a:rPr lang="en-US" sz="1100" dirty="0">
                <a:latin typeface="Candara" panose="020E0502030303020204" pitchFamily="34" charset="0"/>
              </a:rPr>
              <a:t> and Ituraea. </a:t>
            </a:r>
            <a:r>
              <a:rPr lang="en-US" sz="1100" dirty="0" err="1">
                <a:latin typeface="Candara" panose="020E0502030303020204" pitchFamily="34" charset="0"/>
              </a:rPr>
              <a:t>Archaelaus</a:t>
            </a:r>
            <a:r>
              <a:rPr lang="en-US" sz="1100" dirty="0">
                <a:latin typeface="Candara" panose="020E0502030303020204" pitchFamily="34" charset="0"/>
              </a:rPr>
              <a:t>, however, proved to be an unworthy and incompetent leader. Augustus had him deposed in 6 AD. From this point forward, Judaea and Samaria were administered by a procurator – sometimes also called prefect or governor – sitting in Caesarea. This procurator was accountable to the governor of Syria for his administration.</a:t>
            </a:r>
          </a:p>
          <a:p>
            <a:r>
              <a:rPr lang="en-US" sz="1100" dirty="0">
                <a:latin typeface="Candara" panose="020E0502030303020204" pitchFamily="34" charset="0"/>
              </a:rPr>
              <a:t>Additionally, a few Greek cities around the Sea of Galilee secured their autonomy from the Herodian dynasty: they came to form the Decapolis.</a:t>
            </a:r>
          </a:p>
        </p:txBody>
      </p:sp>
      <p:sp>
        <p:nvSpPr>
          <p:cNvPr id="7" name="TextBox 6"/>
          <p:cNvSpPr txBox="1"/>
          <p:nvPr/>
        </p:nvSpPr>
        <p:spPr>
          <a:xfrm>
            <a:off x="2353416" y="2775710"/>
            <a:ext cx="3021981" cy="400110"/>
          </a:xfrm>
          <a:prstGeom prst="rect">
            <a:avLst/>
          </a:prstGeom>
          <a:noFill/>
        </p:spPr>
        <p:txBody>
          <a:bodyPr wrap="none" rtlCol="0">
            <a:spAutoFit/>
          </a:bodyPr>
          <a:lstStyle/>
          <a:p>
            <a:r>
              <a:rPr lang="en-GB" sz="2000" dirty="0">
                <a:latin typeface="Candara" panose="020E0502030303020204" pitchFamily="34" charset="0"/>
              </a:rPr>
              <a:t>Judaea under Roman Rule</a:t>
            </a:r>
            <a:endParaRPr lang="en-US" sz="2000" dirty="0">
              <a:latin typeface="Candara" panose="020E0502030303020204" pitchFamily="34" charset="0"/>
            </a:endParaRPr>
          </a:p>
        </p:txBody>
      </p:sp>
      <p:sp>
        <p:nvSpPr>
          <p:cNvPr id="8" name="TextBox 7"/>
          <p:cNvSpPr txBox="1"/>
          <p:nvPr/>
        </p:nvSpPr>
        <p:spPr>
          <a:xfrm>
            <a:off x="1714887" y="3272150"/>
            <a:ext cx="4533514" cy="3308598"/>
          </a:xfrm>
          <a:prstGeom prst="rect">
            <a:avLst/>
          </a:prstGeom>
          <a:noFill/>
          <a:ln>
            <a:solidFill>
              <a:schemeClr val="bg2">
                <a:lumMod val="90000"/>
              </a:schemeClr>
            </a:solidFill>
          </a:ln>
        </p:spPr>
        <p:txBody>
          <a:bodyPr wrap="square" rtlCol="0">
            <a:spAutoFit/>
          </a:bodyPr>
          <a:lstStyle/>
          <a:p>
            <a:r>
              <a:rPr lang="en-GB" sz="1100" dirty="0">
                <a:latin typeface="Candara" panose="020E0502030303020204" pitchFamily="34" charset="0"/>
              </a:rPr>
              <a:t>Roman occupation was real, but it did not necessarily impact the daily-life of the inhabitants of Judaea. Taxes, as in other provinces, were levied regularly with the help of local tax collectors.</a:t>
            </a:r>
            <a:endParaRPr lang="en-US" sz="1100" dirty="0">
              <a:latin typeface="Candara" panose="020E0502030303020204" pitchFamily="34" charset="0"/>
            </a:endParaRPr>
          </a:p>
          <a:p>
            <a:r>
              <a:rPr lang="en-GB" sz="1100" dirty="0">
                <a:latin typeface="Candara" panose="020E0502030303020204" pitchFamily="34" charset="0"/>
              </a:rPr>
              <a:t>A great autonomy was granted to the different communities of Judaea: Jews, Samaritans, Greeks, and Syrians. Jews were under the jurisdiction of a council called Sanhedrin (Aramaic for the Greek </a:t>
            </a:r>
            <a:r>
              <a:rPr lang="en-GB" sz="1100" i="1" dirty="0">
                <a:latin typeface="Candara" panose="020E0502030303020204" pitchFamily="34" charset="0"/>
              </a:rPr>
              <a:t>synedrion</a:t>
            </a:r>
            <a:r>
              <a:rPr lang="en-GB" sz="1100" dirty="0">
                <a:latin typeface="Candara" panose="020E0502030303020204" pitchFamily="34" charset="0"/>
              </a:rPr>
              <a:t>). It had jurisdiction in religious, civil, and criminal matters but could not pronounce a death penalty (although stoning for religious reasons wasn’t uncommon).</a:t>
            </a:r>
            <a:endParaRPr lang="en-US" sz="1100" dirty="0">
              <a:latin typeface="Candara" panose="020E0502030303020204" pitchFamily="34" charset="0"/>
            </a:endParaRPr>
          </a:p>
          <a:p>
            <a:r>
              <a:rPr lang="en-GB" sz="1100" dirty="0">
                <a:latin typeface="Candara" panose="020E0502030303020204" pitchFamily="34" charset="0"/>
              </a:rPr>
              <a:t> </a:t>
            </a:r>
            <a:endParaRPr lang="en-US" sz="1100" dirty="0">
              <a:latin typeface="Candara" panose="020E0502030303020204" pitchFamily="34" charset="0"/>
            </a:endParaRPr>
          </a:p>
          <a:p>
            <a:r>
              <a:rPr lang="en-GB" sz="1100" dirty="0">
                <a:latin typeface="Candara" panose="020E0502030303020204" pitchFamily="34" charset="0"/>
              </a:rPr>
              <a:t>Regarding religious matters, Roman rule was generally tolerant. On the account of the antiquity of their religion, Jews were not required to offer sacrifice in honour of the emperor and images were banned not only in the Temple but throughout the city of Jerusalem. Roman governors refrained from getting involved in religious disputes: Pilate or Felix did not find any condemning evidence against Jesus or Paul, for instance. Nonetheless, as they appointed the highest religious positions (the High Priest and some of the Sanhedrin’s members), the Roman rulers unavoidably became entangled into religious policy.</a:t>
            </a:r>
            <a:endParaRPr lang="en-US" sz="1100" dirty="0">
              <a:latin typeface="Candara" panose="020E0502030303020204" pitchFamily="34" charset="0"/>
            </a:endParaRPr>
          </a:p>
        </p:txBody>
      </p:sp>
      <p:sp>
        <p:nvSpPr>
          <p:cNvPr id="14" name="TextBox 13"/>
          <p:cNvSpPr txBox="1"/>
          <p:nvPr/>
        </p:nvSpPr>
        <p:spPr>
          <a:xfrm>
            <a:off x="7290396" y="558360"/>
            <a:ext cx="3256736" cy="6186309"/>
          </a:xfrm>
          <a:prstGeom prst="rect">
            <a:avLst/>
          </a:prstGeom>
          <a:noFill/>
          <a:ln>
            <a:solidFill>
              <a:schemeClr val="bg2">
                <a:lumMod val="90000"/>
              </a:schemeClr>
            </a:solidFill>
          </a:ln>
        </p:spPr>
        <p:txBody>
          <a:bodyPr wrap="square" rtlCol="0">
            <a:spAutoFit/>
          </a:bodyPr>
          <a:lstStyle/>
          <a:p>
            <a:r>
              <a:rPr lang="en-GB" sz="1100" dirty="0">
                <a:latin typeface="Candara" panose="020E0502030303020204" pitchFamily="34" charset="0"/>
              </a:rPr>
              <a:t> </a:t>
            </a:r>
            <a:endParaRPr lang="en-US" sz="1100" dirty="0">
              <a:latin typeface="Candara" panose="020E0502030303020204" pitchFamily="34" charset="0"/>
            </a:endParaRPr>
          </a:p>
          <a:p>
            <a:r>
              <a:rPr lang="en-GB" sz="1100" dirty="0">
                <a:latin typeface="Candara" panose="020E0502030303020204" pitchFamily="34" charset="0"/>
              </a:rPr>
              <a:t>There are three Torah mandated pilgrimage festivals (Passover, Shavuot, Sukkot) in which all</a:t>
            </a:r>
            <a:endParaRPr lang="en-US" sz="1100" dirty="0">
              <a:latin typeface="Candara" panose="020E0502030303020204" pitchFamily="34" charset="0"/>
            </a:endParaRPr>
          </a:p>
          <a:p>
            <a:r>
              <a:rPr lang="en-GB" sz="1100" dirty="0">
                <a:latin typeface="Candara" panose="020E0502030303020204" pitchFamily="34" charset="0"/>
              </a:rPr>
              <a:t>Jewish males (before the destruction of the Temple) were required to go up to Jerusalem.</a:t>
            </a:r>
            <a:endParaRPr lang="en-US" sz="1100" dirty="0">
              <a:latin typeface="Candara" panose="020E0502030303020204" pitchFamily="34" charset="0"/>
            </a:endParaRPr>
          </a:p>
          <a:p>
            <a:r>
              <a:rPr lang="en-GB" sz="1100" b="1" dirty="0">
                <a:latin typeface="Candara" panose="020E0502030303020204" pitchFamily="34" charset="0"/>
              </a:rPr>
              <a:t> </a:t>
            </a:r>
            <a:endParaRPr lang="en-US" sz="1100" dirty="0">
              <a:latin typeface="Candara" panose="020E0502030303020204" pitchFamily="34" charset="0"/>
            </a:endParaRPr>
          </a:p>
          <a:p>
            <a:r>
              <a:rPr lang="en-GB" sz="1100" b="1" dirty="0">
                <a:latin typeface="Candara" panose="020E0502030303020204" pitchFamily="34" charset="0"/>
              </a:rPr>
              <a:t>Passover </a:t>
            </a:r>
            <a:r>
              <a:rPr lang="en-GB" sz="1100" dirty="0">
                <a:latin typeface="Candara" panose="020E0502030303020204" pitchFamily="34" charset="0"/>
              </a:rPr>
              <a:t>is the beginning of the agricultural cycle in Israel and celebrates the exodus from Egypt on Nisan 15. </a:t>
            </a:r>
            <a:endParaRPr lang="en-US" sz="1100" dirty="0">
              <a:latin typeface="Candara" panose="020E0502030303020204" pitchFamily="34" charset="0"/>
            </a:endParaRPr>
          </a:p>
          <a:p>
            <a:r>
              <a:rPr lang="en-GB" sz="1100" dirty="0">
                <a:latin typeface="Candara" panose="020E0502030303020204" pitchFamily="34" charset="0"/>
              </a:rPr>
              <a:t> </a:t>
            </a:r>
            <a:endParaRPr lang="en-US" sz="1100" dirty="0">
              <a:latin typeface="Candara" panose="020E0502030303020204" pitchFamily="34" charset="0"/>
            </a:endParaRPr>
          </a:p>
          <a:p>
            <a:r>
              <a:rPr lang="en-GB" sz="1100" dirty="0">
                <a:latin typeface="Candara" panose="020E0502030303020204" pitchFamily="34" charset="0"/>
              </a:rPr>
              <a:t>The day after Passover Jews start “counting the </a:t>
            </a:r>
            <a:r>
              <a:rPr lang="en-GB" sz="1100" i="1" dirty="0" err="1">
                <a:latin typeface="Candara" panose="020E0502030303020204" pitchFamily="34" charset="0"/>
              </a:rPr>
              <a:t>omer</a:t>
            </a:r>
            <a:r>
              <a:rPr lang="en-GB" sz="1100" dirty="0">
                <a:latin typeface="Candara" panose="020E0502030303020204" pitchFamily="34" charset="0"/>
              </a:rPr>
              <a:t>/barley” for 50 days until </a:t>
            </a:r>
            <a:r>
              <a:rPr lang="en-GB" sz="1100" b="1" dirty="0">
                <a:latin typeface="Candara" panose="020E0502030303020204" pitchFamily="34" charset="0"/>
              </a:rPr>
              <a:t>Shavuot </a:t>
            </a:r>
            <a:r>
              <a:rPr lang="en-GB" sz="1100" dirty="0">
                <a:latin typeface="Candara" panose="020E0502030303020204" pitchFamily="34" charset="0"/>
              </a:rPr>
              <a:t>which commemorates the time when the first fruits were harvested and brought to the Temple, and celebrates the giving of the Torah at Mount Sinai. Shavuot is Christian Pentecost in which the Apostles received the Holy Spirit (instead of the Torah) 50 days after Easter.</a:t>
            </a:r>
            <a:endParaRPr lang="en-US" sz="1100" dirty="0">
              <a:latin typeface="Candara" panose="020E0502030303020204" pitchFamily="34" charset="0"/>
            </a:endParaRPr>
          </a:p>
          <a:p>
            <a:r>
              <a:rPr lang="en-GB" sz="1100" b="1" dirty="0">
                <a:latin typeface="Candara" panose="020E0502030303020204" pitchFamily="34" charset="0"/>
              </a:rPr>
              <a:t> </a:t>
            </a:r>
            <a:endParaRPr lang="en-US" sz="1100" dirty="0">
              <a:latin typeface="Candara" panose="020E0502030303020204" pitchFamily="34" charset="0"/>
            </a:endParaRPr>
          </a:p>
          <a:p>
            <a:r>
              <a:rPr lang="en-GB" sz="1100" b="1" dirty="0">
                <a:latin typeface="Candara" panose="020E0502030303020204" pitchFamily="34" charset="0"/>
              </a:rPr>
              <a:t>Sukkot </a:t>
            </a:r>
            <a:r>
              <a:rPr lang="en-GB" sz="1100" dirty="0">
                <a:latin typeface="Candara" panose="020E0502030303020204" pitchFamily="34" charset="0"/>
              </a:rPr>
              <a:t>(festival of booths/tabernacles) begins on the fifteenth day of the month of </a:t>
            </a:r>
            <a:r>
              <a:rPr lang="en-GB" sz="1100" dirty="0" err="1">
                <a:latin typeface="Candara" panose="020E0502030303020204" pitchFamily="34" charset="0"/>
              </a:rPr>
              <a:t>Tishrei</a:t>
            </a:r>
            <a:r>
              <a:rPr lang="en-GB" sz="1100" dirty="0">
                <a:latin typeface="Candara" panose="020E0502030303020204" pitchFamily="34" charset="0"/>
              </a:rPr>
              <a:t>, when fruit in Israel becomes ripe, and thus is called in the Bible “the festival of in-gathering.” Sukkot commemorates how the children of Israel dwelt in booths for 40 years wandering in the wilderness. Sukkot lasts for seven days. </a:t>
            </a:r>
            <a:endParaRPr lang="en-US" sz="1100" dirty="0">
              <a:latin typeface="Candara" panose="020E0502030303020204" pitchFamily="34" charset="0"/>
            </a:endParaRPr>
          </a:p>
          <a:p>
            <a:r>
              <a:rPr lang="en-GB" sz="1100" dirty="0">
                <a:latin typeface="Candara" panose="020E0502030303020204" pitchFamily="34" charset="0"/>
              </a:rPr>
              <a:t>The two days following the festival, </a:t>
            </a:r>
            <a:r>
              <a:rPr lang="en-GB" sz="1100" dirty="0" err="1">
                <a:latin typeface="Candara" panose="020E0502030303020204" pitchFamily="34" charset="0"/>
              </a:rPr>
              <a:t>Shemini</a:t>
            </a:r>
            <a:r>
              <a:rPr lang="en-GB" sz="1100" dirty="0">
                <a:latin typeface="Candara" panose="020E0502030303020204" pitchFamily="34" charset="0"/>
              </a:rPr>
              <a:t> Atzeret and </a:t>
            </a:r>
            <a:r>
              <a:rPr lang="en-GB" sz="1100" dirty="0" err="1">
                <a:latin typeface="Candara" panose="020E0502030303020204" pitchFamily="34" charset="0"/>
              </a:rPr>
              <a:t>Simchat</a:t>
            </a:r>
            <a:r>
              <a:rPr lang="en-GB" sz="1100" dirty="0">
                <a:latin typeface="Candara" panose="020E0502030303020204" pitchFamily="34" charset="0"/>
              </a:rPr>
              <a:t> Torah, are separate holidays but are related to Sukkot and are commonly thought of as part of Sukkot. During the time of Jesus, there was a water drawing ceremony and a torch lighting ceremony every evening of Sukkot, and it is during this time that Jesus said, "If anyone is thirsty, let him come to me and drink” and "I am the light of the world. Whoever follows me will never walk in darkness.” (John 8:12)</a:t>
            </a:r>
            <a:endParaRPr lang="es-ES" sz="1100" dirty="0">
              <a:latin typeface="Candara" panose="020E0502030303020204" pitchFamily="34" charset="0"/>
            </a:endParaRPr>
          </a:p>
        </p:txBody>
      </p:sp>
      <p:sp>
        <p:nvSpPr>
          <p:cNvPr id="15" name="TextBox 14"/>
          <p:cNvSpPr txBox="1"/>
          <p:nvPr/>
        </p:nvSpPr>
        <p:spPr>
          <a:xfrm>
            <a:off x="8198855" y="63395"/>
            <a:ext cx="1439818" cy="400110"/>
          </a:xfrm>
          <a:prstGeom prst="rect">
            <a:avLst/>
          </a:prstGeom>
          <a:noFill/>
        </p:spPr>
        <p:txBody>
          <a:bodyPr wrap="none" rtlCol="0">
            <a:spAutoFit/>
          </a:bodyPr>
          <a:lstStyle/>
          <a:p>
            <a:r>
              <a:rPr lang="en-GB" sz="2000" dirty="0">
                <a:latin typeface="Candara" panose="020E0502030303020204" pitchFamily="34" charset="0"/>
              </a:rPr>
              <a:t>Pilgrimages</a:t>
            </a:r>
            <a:endParaRPr lang="en-US" sz="2000" dirty="0">
              <a:latin typeface="Candara" panose="020E0502030303020204" pitchFamily="34" charset="0"/>
            </a:endParaRPr>
          </a:p>
        </p:txBody>
      </p:sp>
    </p:spTree>
    <p:extLst>
      <p:ext uri="{BB962C8B-B14F-4D97-AF65-F5344CB8AC3E}">
        <p14:creationId xmlns:p14="http://schemas.microsoft.com/office/powerpoint/2010/main" val="188096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399573" y="119545"/>
            <a:ext cx="971741" cy="400110"/>
          </a:xfrm>
          <a:prstGeom prst="rect">
            <a:avLst/>
          </a:prstGeom>
          <a:noFill/>
        </p:spPr>
        <p:txBody>
          <a:bodyPr wrap="none" rtlCol="0">
            <a:spAutoFit/>
          </a:bodyPr>
          <a:lstStyle/>
          <a:p>
            <a:r>
              <a:rPr lang="en-GB" sz="2000" dirty="0">
                <a:latin typeface="Candara" panose="020E0502030303020204" pitchFamily="34" charset="0"/>
              </a:rPr>
              <a:t>Society</a:t>
            </a:r>
            <a:endParaRPr lang="en-US" sz="2000" dirty="0">
              <a:latin typeface="Candara" panose="020E0502030303020204" pitchFamily="34" charset="0"/>
            </a:endParaRPr>
          </a:p>
        </p:txBody>
      </p:sp>
      <p:sp>
        <p:nvSpPr>
          <p:cNvPr id="11" name="TextBox 10"/>
          <p:cNvSpPr txBox="1"/>
          <p:nvPr/>
        </p:nvSpPr>
        <p:spPr>
          <a:xfrm>
            <a:off x="262698" y="665018"/>
            <a:ext cx="5544207" cy="2631490"/>
          </a:xfrm>
          <a:prstGeom prst="rect">
            <a:avLst/>
          </a:prstGeom>
          <a:noFill/>
          <a:ln>
            <a:solidFill>
              <a:schemeClr val="bg2">
                <a:lumMod val="90000"/>
              </a:schemeClr>
            </a:solidFill>
          </a:ln>
        </p:spPr>
        <p:txBody>
          <a:bodyPr wrap="square" rtlCol="0">
            <a:spAutoFit/>
          </a:bodyPr>
          <a:lstStyle/>
          <a:p>
            <a:r>
              <a:rPr lang="en-US" sz="1100" b="1" dirty="0">
                <a:latin typeface="Candara" panose="020E0502030303020204" pitchFamily="34" charset="0"/>
              </a:rPr>
              <a:t>The Pharisees</a:t>
            </a:r>
            <a:endParaRPr lang="es-ES" sz="1100" dirty="0">
              <a:latin typeface="Candara" panose="020E0502030303020204" pitchFamily="34" charset="0"/>
            </a:endParaRPr>
          </a:p>
          <a:p>
            <a:endParaRPr lang="en-GB" sz="1100" dirty="0">
              <a:latin typeface="Candara" panose="020E0502030303020204" pitchFamily="34" charset="0"/>
            </a:endParaRPr>
          </a:p>
          <a:p>
            <a:r>
              <a:rPr lang="en-GB" sz="1100" i="1" dirty="0" smtClean="0">
                <a:latin typeface="Candara" panose="020E0502030303020204" pitchFamily="34" charset="0"/>
              </a:rPr>
              <a:t>The </a:t>
            </a:r>
            <a:r>
              <a:rPr lang="en-GB" sz="1100" i="1" dirty="0">
                <a:latin typeface="Candara" panose="020E0502030303020204" pitchFamily="34" charset="0"/>
              </a:rPr>
              <a:t>Pharisees are those who are esteemed most skilful in the exact explication of their laws (…). The Pharisees are friendly to one another, and are for the exercise of concord, and regard for the public</a:t>
            </a:r>
            <a:r>
              <a:rPr lang="en-GB" sz="1100" i="1" dirty="0" smtClean="0">
                <a:latin typeface="Candara" panose="020E0502030303020204" pitchFamily="34" charset="0"/>
              </a:rPr>
              <a:t>.</a:t>
            </a:r>
            <a:endParaRPr lang="en-US" sz="1100" dirty="0">
              <a:latin typeface="Candara" panose="020E0502030303020204" pitchFamily="34" charset="0"/>
            </a:endParaRPr>
          </a:p>
          <a:p>
            <a:pPr algn="r"/>
            <a:r>
              <a:rPr lang="en-GB" sz="1100" dirty="0">
                <a:latin typeface="Candara" panose="020E0502030303020204" pitchFamily="34" charset="0"/>
              </a:rPr>
              <a:t>Josephus, </a:t>
            </a:r>
            <a:r>
              <a:rPr lang="en-GB" sz="1100" i="1" dirty="0">
                <a:latin typeface="Candara" panose="020E0502030303020204" pitchFamily="34" charset="0"/>
              </a:rPr>
              <a:t>War</a:t>
            </a:r>
            <a:r>
              <a:rPr lang="en-GB" sz="1100" dirty="0">
                <a:latin typeface="Candara" panose="020E0502030303020204" pitchFamily="34" charset="0"/>
              </a:rPr>
              <a:t>, 2.162-166 </a:t>
            </a:r>
          </a:p>
          <a:p>
            <a:endParaRPr lang="en-US" sz="1100" dirty="0">
              <a:latin typeface="Candara" panose="020E0502030303020204" pitchFamily="34" charset="0"/>
            </a:endParaRPr>
          </a:p>
          <a:p>
            <a:r>
              <a:rPr lang="en-GB" sz="1100" dirty="0">
                <a:latin typeface="Candara" panose="020E0502030303020204" pitchFamily="34" charset="0"/>
              </a:rPr>
              <a:t>The word “Pharisees” may come from the Hebrew </a:t>
            </a:r>
            <a:r>
              <a:rPr lang="en-GB" sz="1100" i="1" dirty="0" err="1">
                <a:latin typeface="Candara" panose="020E0502030303020204" pitchFamily="34" charset="0"/>
              </a:rPr>
              <a:t>Perushim</a:t>
            </a:r>
            <a:r>
              <a:rPr lang="en-GB" sz="1100" dirty="0">
                <a:latin typeface="Candara" panose="020E0502030303020204" pitchFamily="34" charset="0"/>
              </a:rPr>
              <a:t> which means “those who separate themselves”. Indeed, they distinguished themselves in their commitment in fulfilling all the precepts of the Law</a:t>
            </a:r>
            <a:r>
              <a:rPr lang="en-GB" sz="1100" dirty="0" smtClean="0">
                <a:latin typeface="Candara" panose="020E0502030303020204" pitchFamily="34" charset="0"/>
              </a:rPr>
              <a:t>.</a:t>
            </a:r>
          </a:p>
          <a:p>
            <a:r>
              <a:rPr lang="en-GB" sz="1100" dirty="0" smtClean="0">
                <a:latin typeface="Candara" panose="020E0502030303020204" pitchFamily="34" charset="0"/>
              </a:rPr>
              <a:t>The Gospels present Jesus </a:t>
            </a:r>
            <a:r>
              <a:rPr lang="en-GB" sz="1100" dirty="0" err="1" smtClean="0">
                <a:latin typeface="Candara" panose="020E0502030303020204" pitchFamily="34" charset="0"/>
              </a:rPr>
              <a:t>bl</a:t>
            </a:r>
            <a:r>
              <a:rPr lang="en-US" sz="1100" dirty="0" err="1" smtClean="0">
                <a:latin typeface="Candara" panose="020E0502030303020204" pitchFamily="34" charset="0"/>
              </a:rPr>
              <a:t>aming</a:t>
            </a:r>
            <a:r>
              <a:rPr lang="en-US" sz="1100" dirty="0" smtClean="0">
                <a:latin typeface="Candara" panose="020E0502030303020204" pitchFamily="34" charset="0"/>
              </a:rPr>
              <a:t> the Pharisees for their hypocrisy and their religious bigotry. Jesus, however, endorsed </a:t>
            </a:r>
            <a:r>
              <a:rPr lang="fr-FR" sz="1100" dirty="0" smtClean="0">
                <a:latin typeface="Candara" panose="020E0502030303020204" pitchFamily="34" charset="0"/>
              </a:rPr>
              <a:t>m</a:t>
            </a:r>
            <a:r>
              <a:rPr lang="en-US" sz="1100" dirty="0" err="1" smtClean="0">
                <a:latin typeface="Candara" panose="020E0502030303020204" pitchFamily="34" charset="0"/>
              </a:rPr>
              <a:t>ost</a:t>
            </a:r>
            <a:r>
              <a:rPr lang="en-US" sz="1100" dirty="0" smtClean="0">
                <a:latin typeface="Candara" panose="020E0502030303020204" pitchFamily="34" charset="0"/>
              </a:rPr>
              <a:t> of the teachings of the Pharisees: the resurrection of the dead, the practice of fasting</a:t>
            </a:r>
            <a:r>
              <a:rPr lang="fr-FR" sz="1100" dirty="0" smtClean="0">
                <a:latin typeface="Candara" panose="020E0502030303020204" pitchFamily="34" charset="0"/>
              </a:rPr>
              <a:t>. </a:t>
            </a:r>
            <a:r>
              <a:rPr lang="en-GB" sz="1100" dirty="0">
                <a:latin typeface="Candara" panose="020E0502030303020204" pitchFamily="34" charset="0"/>
              </a:rPr>
              <a:t>As the Pharisees used to do, Jesus teaches his disciples to address God as a father.</a:t>
            </a:r>
          </a:p>
          <a:p>
            <a:endParaRPr lang="en-GB" sz="1100" dirty="0">
              <a:solidFill>
                <a:srgbClr val="FF0000"/>
              </a:solidFill>
              <a:latin typeface="Candara" panose="020E0502030303020204" pitchFamily="34" charset="0"/>
            </a:endParaRPr>
          </a:p>
        </p:txBody>
      </p:sp>
      <p:sp>
        <p:nvSpPr>
          <p:cNvPr id="12" name="TextBox 11"/>
          <p:cNvSpPr txBox="1"/>
          <p:nvPr/>
        </p:nvSpPr>
        <p:spPr>
          <a:xfrm>
            <a:off x="6312114" y="179943"/>
            <a:ext cx="5475821" cy="2631490"/>
          </a:xfrm>
          <a:prstGeom prst="rect">
            <a:avLst/>
          </a:prstGeom>
          <a:noFill/>
          <a:ln>
            <a:solidFill>
              <a:schemeClr val="bg2">
                <a:lumMod val="90000"/>
              </a:schemeClr>
            </a:solidFill>
          </a:ln>
        </p:spPr>
        <p:txBody>
          <a:bodyPr wrap="square" rtlCol="0">
            <a:spAutoFit/>
          </a:bodyPr>
          <a:lstStyle/>
          <a:p>
            <a:r>
              <a:rPr lang="en-GB" sz="1100" b="1" dirty="0">
                <a:latin typeface="Candara" panose="020E0502030303020204" pitchFamily="34" charset="0"/>
              </a:rPr>
              <a:t>The Sadducees</a:t>
            </a:r>
            <a:endParaRPr lang="en-US" sz="1100" dirty="0">
              <a:latin typeface="Candara" panose="020E0502030303020204" pitchFamily="34" charset="0"/>
            </a:endParaRPr>
          </a:p>
          <a:p>
            <a:endParaRPr lang="en-GB" sz="1100" dirty="0">
              <a:latin typeface="Candara" panose="020E0502030303020204" pitchFamily="34" charset="0"/>
            </a:endParaRPr>
          </a:p>
          <a:p>
            <a:r>
              <a:rPr lang="en-GB" sz="1100" i="1" dirty="0" smtClean="0">
                <a:latin typeface="Candara" panose="020E0502030303020204" pitchFamily="34" charset="0"/>
              </a:rPr>
              <a:t>But </a:t>
            </a:r>
            <a:r>
              <a:rPr lang="en-GB" sz="1100" i="1" dirty="0">
                <a:latin typeface="Candara" panose="020E0502030303020204" pitchFamily="34" charset="0"/>
              </a:rPr>
              <a:t>the behaviour of the Sadducees one towards another is in some degree wild, and their conversation with those that are of their own party is as barbarous as if they were strangers to them</a:t>
            </a:r>
            <a:r>
              <a:rPr lang="en-GB" sz="1100" i="1" dirty="0" smtClean="0">
                <a:latin typeface="Candara" panose="020E0502030303020204" pitchFamily="34" charset="0"/>
              </a:rPr>
              <a:t>.</a:t>
            </a:r>
            <a:endParaRPr lang="en-US" sz="1100" dirty="0">
              <a:latin typeface="Candara" panose="020E0502030303020204" pitchFamily="34" charset="0"/>
            </a:endParaRPr>
          </a:p>
          <a:p>
            <a:pPr algn="r"/>
            <a:r>
              <a:rPr lang="en-GB" sz="1100" dirty="0">
                <a:latin typeface="Candara" panose="020E0502030303020204" pitchFamily="34" charset="0"/>
              </a:rPr>
              <a:t>Josephus, </a:t>
            </a:r>
            <a:r>
              <a:rPr lang="en-GB" sz="1100" i="1" dirty="0">
                <a:latin typeface="Candara" panose="020E0502030303020204" pitchFamily="34" charset="0"/>
              </a:rPr>
              <a:t>War</a:t>
            </a:r>
            <a:r>
              <a:rPr lang="en-GB" sz="1100" dirty="0">
                <a:latin typeface="Candara" panose="020E0502030303020204" pitchFamily="34" charset="0"/>
              </a:rPr>
              <a:t>, 2.166 </a:t>
            </a:r>
          </a:p>
          <a:p>
            <a:endParaRPr lang="en-US" sz="1100" dirty="0">
              <a:latin typeface="Candara" panose="020E0502030303020204" pitchFamily="34" charset="0"/>
            </a:endParaRPr>
          </a:p>
          <a:p>
            <a:r>
              <a:rPr lang="en-GB" sz="1100" dirty="0">
                <a:latin typeface="Candara" panose="020E0502030303020204" pitchFamily="34" charset="0"/>
              </a:rPr>
              <a:t>There might be two origins to the word “Sadducees”: </a:t>
            </a:r>
            <a:r>
              <a:rPr lang="en-GB" sz="1100" i="1" dirty="0" err="1">
                <a:latin typeface="Candara" panose="020E0502030303020204" pitchFamily="34" charset="0"/>
              </a:rPr>
              <a:t>Zeduqim</a:t>
            </a:r>
            <a:r>
              <a:rPr lang="en-GB" sz="1100" dirty="0">
                <a:latin typeface="Candara" panose="020E0502030303020204" pitchFamily="34" charset="0"/>
              </a:rPr>
              <a:t>, the “righteous-ones” or </a:t>
            </a:r>
            <a:r>
              <a:rPr lang="en-GB" sz="1100" i="1" dirty="0" err="1">
                <a:latin typeface="Candara" panose="020E0502030303020204" pitchFamily="34" charset="0"/>
              </a:rPr>
              <a:t>Zadoqim</a:t>
            </a:r>
            <a:r>
              <a:rPr lang="en-GB" sz="1100" dirty="0">
                <a:latin typeface="Candara" panose="020E0502030303020204" pitchFamily="34" charset="0"/>
              </a:rPr>
              <a:t>, the heirs of </a:t>
            </a:r>
            <a:r>
              <a:rPr lang="en-GB" sz="1100" dirty="0" err="1">
                <a:latin typeface="Candara" panose="020E0502030303020204" pitchFamily="34" charset="0"/>
              </a:rPr>
              <a:t>Zadoq</a:t>
            </a:r>
            <a:r>
              <a:rPr lang="en-GB" sz="1100" dirty="0">
                <a:latin typeface="Candara" panose="020E0502030303020204" pitchFamily="34" charset="0"/>
              </a:rPr>
              <a:t>, the first High Priest appointed by Solomon. </a:t>
            </a:r>
            <a:r>
              <a:rPr lang="en-GB" sz="1100" dirty="0" smtClean="0">
                <a:latin typeface="Candara" panose="020E0502030303020204" pitchFamily="34" charset="0"/>
              </a:rPr>
              <a:t>During </a:t>
            </a:r>
            <a:r>
              <a:rPr lang="en-GB" sz="1100" dirty="0">
                <a:latin typeface="Candara" panose="020E0502030303020204" pitchFamily="34" charset="0"/>
              </a:rPr>
              <a:t>the Second Temple period, most of the High Priests are appointed in Sadducee families.</a:t>
            </a:r>
            <a:endParaRPr lang="en-US" sz="1100" dirty="0">
              <a:latin typeface="Candara" panose="020E0502030303020204" pitchFamily="34" charset="0"/>
            </a:endParaRPr>
          </a:p>
          <a:p>
            <a:r>
              <a:rPr lang="en-GB" sz="1100" dirty="0" smtClean="0">
                <a:latin typeface="Candara" panose="020E0502030303020204" pitchFamily="34" charset="0"/>
              </a:rPr>
              <a:t>Unlike </a:t>
            </a:r>
            <a:r>
              <a:rPr lang="en-GB" sz="1100" dirty="0">
                <a:latin typeface="Candara" panose="020E0502030303020204" pitchFamily="34" charset="0"/>
              </a:rPr>
              <a:t>the Pharisees they do not acknowledge any authority to the Oral Law (</a:t>
            </a:r>
            <a:r>
              <a:rPr lang="en-GB" sz="1100" i="1" dirty="0">
                <a:latin typeface="Candara" panose="020E0502030303020204" pitchFamily="34" charset="0"/>
              </a:rPr>
              <a:t>halakha</a:t>
            </a:r>
            <a:r>
              <a:rPr lang="en-GB" sz="1100" dirty="0">
                <a:latin typeface="Candara" panose="020E0502030303020204" pitchFamily="34" charset="0"/>
              </a:rPr>
              <a:t>). They do not believe in the resurrection of the dead (Acts 22:3) either.</a:t>
            </a:r>
            <a:endParaRPr lang="en-US" sz="1100" dirty="0">
              <a:latin typeface="Candara" panose="020E0502030303020204" pitchFamily="34" charset="0"/>
            </a:endParaRPr>
          </a:p>
          <a:p>
            <a:r>
              <a:rPr lang="en-GB" sz="1100" dirty="0">
                <a:latin typeface="Candara" panose="020E0502030303020204" pitchFamily="34" charset="0"/>
              </a:rPr>
              <a:t>Politically they adopt a moderate stance towards Roman occupation. Their main concern is to avoid nationalistic upheaval that could result in the destruction of the Temple and the end of their privileges.</a:t>
            </a:r>
          </a:p>
        </p:txBody>
      </p:sp>
      <p:sp>
        <p:nvSpPr>
          <p:cNvPr id="14" name="TextBox 13"/>
          <p:cNvSpPr txBox="1"/>
          <p:nvPr/>
        </p:nvSpPr>
        <p:spPr>
          <a:xfrm>
            <a:off x="262698" y="3422428"/>
            <a:ext cx="5544207" cy="1785104"/>
          </a:xfrm>
          <a:prstGeom prst="rect">
            <a:avLst/>
          </a:prstGeom>
          <a:noFill/>
          <a:ln>
            <a:solidFill>
              <a:schemeClr val="bg2">
                <a:lumMod val="90000"/>
              </a:schemeClr>
            </a:solidFill>
          </a:ln>
        </p:spPr>
        <p:txBody>
          <a:bodyPr wrap="square" rtlCol="0">
            <a:spAutoFit/>
          </a:bodyPr>
          <a:lstStyle/>
          <a:p>
            <a:r>
              <a:rPr lang="en-US" sz="1100" b="1" dirty="0">
                <a:latin typeface="Candara" panose="020E0502030303020204" pitchFamily="34" charset="0"/>
              </a:rPr>
              <a:t>The Essenes</a:t>
            </a:r>
          </a:p>
          <a:p>
            <a:endParaRPr lang="en-US" sz="1100" b="1" dirty="0">
              <a:latin typeface="Candara" panose="020E0502030303020204" pitchFamily="34" charset="0"/>
            </a:endParaRPr>
          </a:p>
          <a:p>
            <a:r>
              <a:rPr lang="en-US" sz="1100" i="1" dirty="0" smtClean="0">
                <a:latin typeface="Candara" panose="020E0502030303020204" pitchFamily="34" charset="0"/>
              </a:rPr>
              <a:t>Essenes </a:t>
            </a:r>
            <a:r>
              <a:rPr lang="en-US" sz="1100" i="1" dirty="0">
                <a:latin typeface="Candara" panose="020E0502030303020204" pitchFamily="34" charset="0"/>
              </a:rPr>
              <a:t>reject pleasures as an evil, but esteem continence, and the conquest over our passions, to be virtue</a:t>
            </a:r>
            <a:r>
              <a:rPr lang="en-US" sz="1100" i="1" dirty="0" smtClean="0">
                <a:latin typeface="Candara" panose="020E0502030303020204" pitchFamily="34" charset="0"/>
              </a:rPr>
              <a:t>.</a:t>
            </a:r>
            <a:endParaRPr lang="en-US" sz="1100" i="1" dirty="0">
              <a:latin typeface="Candara" panose="020E0502030303020204" pitchFamily="34" charset="0"/>
            </a:endParaRPr>
          </a:p>
          <a:p>
            <a:pPr algn="r"/>
            <a:r>
              <a:rPr lang="en-US" sz="1100" dirty="0">
                <a:latin typeface="Candara" panose="020E0502030303020204" pitchFamily="34" charset="0"/>
              </a:rPr>
              <a:t>Josephus, </a:t>
            </a:r>
            <a:r>
              <a:rPr lang="en-US" sz="1100" i="1" dirty="0">
                <a:latin typeface="Candara" panose="020E0502030303020204" pitchFamily="34" charset="0"/>
              </a:rPr>
              <a:t>War</a:t>
            </a:r>
            <a:r>
              <a:rPr lang="en-US" sz="1100" dirty="0">
                <a:latin typeface="Candara" panose="020E0502030303020204" pitchFamily="34" charset="0"/>
              </a:rPr>
              <a:t>, 2.120</a:t>
            </a:r>
            <a:endParaRPr lang="en-US" sz="1100" b="1" dirty="0">
              <a:latin typeface="Candara" panose="020E0502030303020204" pitchFamily="34" charset="0"/>
            </a:endParaRPr>
          </a:p>
          <a:p>
            <a:endParaRPr lang="en-US" sz="1100" b="1" dirty="0">
              <a:latin typeface="Candara" panose="020E0502030303020204" pitchFamily="34" charset="0"/>
            </a:endParaRPr>
          </a:p>
          <a:p>
            <a:r>
              <a:rPr lang="en-US" sz="1100" dirty="0" smtClean="0">
                <a:latin typeface="Candara" panose="020E0502030303020204" pitchFamily="34" charset="0"/>
              </a:rPr>
              <a:t>Much </a:t>
            </a:r>
            <a:r>
              <a:rPr lang="en-US" sz="1100" dirty="0">
                <a:latin typeface="Candara" panose="020E0502030303020204" pitchFamily="34" charset="0"/>
              </a:rPr>
              <a:t>less numerous than the Pharisees and the Sadducees, they are described as living in communities dedicated to asceticism, voluntary poverty, strict observance of the Law, and ritual bathing. They </a:t>
            </a:r>
            <a:r>
              <a:rPr lang="en-US" sz="1100" dirty="0" smtClean="0">
                <a:latin typeface="Candara" panose="020E0502030303020204" pitchFamily="34" charset="0"/>
              </a:rPr>
              <a:t>rejected </a:t>
            </a:r>
            <a:r>
              <a:rPr lang="en-US" sz="1100" dirty="0">
                <a:latin typeface="Candara" panose="020E0502030303020204" pitchFamily="34" charset="0"/>
              </a:rPr>
              <a:t>the religious establishment of Jerusalem and its Temple and </a:t>
            </a:r>
            <a:r>
              <a:rPr lang="en-US" sz="1100" dirty="0" smtClean="0">
                <a:latin typeface="Candara" panose="020E0502030303020204" pitchFamily="34" charset="0"/>
              </a:rPr>
              <a:t>expected </a:t>
            </a:r>
            <a:r>
              <a:rPr lang="en-US" sz="1100" dirty="0">
                <a:latin typeface="Candara" panose="020E0502030303020204" pitchFamily="34" charset="0"/>
              </a:rPr>
              <a:t>the triumph of the “sons of light” over the “sons of darkness”. </a:t>
            </a:r>
          </a:p>
        </p:txBody>
      </p:sp>
      <p:sp>
        <p:nvSpPr>
          <p:cNvPr id="8" name="TextBox 7"/>
          <p:cNvSpPr txBox="1"/>
          <p:nvPr/>
        </p:nvSpPr>
        <p:spPr>
          <a:xfrm>
            <a:off x="534257" y="179943"/>
            <a:ext cx="1362874" cy="261610"/>
          </a:xfrm>
          <a:prstGeom prst="rect">
            <a:avLst/>
          </a:prstGeom>
          <a:noFill/>
        </p:spPr>
        <p:txBody>
          <a:bodyPr wrap="none" rtlCol="0">
            <a:spAutoFit/>
          </a:bodyPr>
          <a:lstStyle/>
          <a:p>
            <a:r>
              <a:rPr lang="es-ES" sz="1100" dirty="0">
                <a:latin typeface="Candara" panose="020E0502030303020204" pitchFamily="34" charset="0"/>
              </a:rPr>
              <a:t>VB-2 (Continuación)</a:t>
            </a:r>
            <a:endParaRPr lang="en-US" sz="1100" dirty="0">
              <a:latin typeface="Candara" panose="020E0502030303020204" pitchFamily="34" charset="0"/>
            </a:endParaRPr>
          </a:p>
        </p:txBody>
      </p:sp>
      <p:sp>
        <p:nvSpPr>
          <p:cNvPr id="13" name="TextBox 12"/>
          <p:cNvSpPr txBox="1"/>
          <p:nvPr/>
        </p:nvSpPr>
        <p:spPr>
          <a:xfrm>
            <a:off x="6312114" y="2962785"/>
            <a:ext cx="5475821" cy="1107996"/>
          </a:xfrm>
          <a:prstGeom prst="rect">
            <a:avLst/>
          </a:prstGeom>
          <a:noFill/>
          <a:ln>
            <a:solidFill>
              <a:schemeClr val="bg2">
                <a:lumMod val="90000"/>
              </a:schemeClr>
            </a:solidFill>
          </a:ln>
        </p:spPr>
        <p:txBody>
          <a:bodyPr wrap="square" rtlCol="0">
            <a:spAutoFit/>
          </a:bodyPr>
          <a:lstStyle>
            <a:defPPr>
              <a:defRPr lang="en-US"/>
            </a:defPPr>
            <a:lvl1pPr>
              <a:defRPr sz="1100" b="1">
                <a:latin typeface="Candara" panose="020E0502030303020204" pitchFamily="34" charset="0"/>
              </a:defRPr>
            </a:lvl1pPr>
          </a:lstStyle>
          <a:p>
            <a:r>
              <a:rPr lang="en-US" dirty="0"/>
              <a:t>The Zealots</a:t>
            </a:r>
          </a:p>
          <a:p>
            <a:endParaRPr lang="en-US" dirty="0"/>
          </a:p>
          <a:p>
            <a:r>
              <a:rPr lang="fr-FR" b="0" dirty="0" smtClean="0"/>
              <a:t>The Gospels mention </a:t>
            </a:r>
            <a:r>
              <a:rPr lang="fr-FR" b="0" dirty="0" err="1" smtClean="0"/>
              <a:t>Zealots</a:t>
            </a:r>
            <a:r>
              <a:rPr lang="fr-FR" b="0" dirty="0" smtClean="0"/>
              <a:t> </a:t>
            </a:r>
            <a:r>
              <a:rPr lang="fr-FR" b="0" dirty="0" err="1" smtClean="0"/>
              <a:t>who</a:t>
            </a:r>
            <a:r>
              <a:rPr lang="fr-FR" b="0" dirty="0" smtClean="0"/>
              <a:t> </a:t>
            </a:r>
            <a:r>
              <a:rPr lang="fr-FR" b="0" dirty="0" err="1" smtClean="0"/>
              <a:t>took</a:t>
            </a:r>
            <a:r>
              <a:rPr lang="en-US" b="0" dirty="0" smtClean="0"/>
              <a:t> </a:t>
            </a:r>
            <a:r>
              <a:rPr lang="en-US" b="0" dirty="0"/>
              <a:t>arms against the Romans, like those Galileans whose blood Pilate mixed with the sacrifices (Luke 13:1-2</a:t>
            </a:r>
            <a:r>
              <a:rPr lang="en-US" b="0" dirty="0" smtClean="0"/>
              <a:t>).</a:t>
            </a:r>
          </a:p>
          <a:p>
            <a:r>
              <a:rPr lang="en-US" b="0" dirty="0"/>
              <a:t>Being a zealot could also be a sort of a political statement that did not materialize in open revolt. Jesus’ disciple, Simon the Zealot could have represented this trend. </a:t>
            </a:r>
          </a:p>
        </p:txBody>
      </p:sp>
      <p:sp>
        <p:nvSpPr>
          <p:cNvPr id="15" name="TextBox 14"/>
          <p:cNvSpPr txBox="1"/>
          <p:nvPr/>
        </p:nvSpPr>
        <p:spPr>
          <a:xfrm>
            <a:off x="333895" y="5333452"/>
            <a:ext cx="5473010" cy="1107996"/>
          </a:xfrm>
          <a:prstGeom prst="rect">
            <a:avLst/>
          </a:prstGeom>
          <a:noFill/>
          <a:ln>
            <a:solidFill>
              <a:schemeClr val="bg2">
                <a:lumMod val="90000"/>
              </a:schemeClr>
            </a:solidFill>
          </a:ln>
        </p:spPr>
        <p:txBody>
          <a:bodyPr wrap="square" rtlCol="0">
            <a:spAutoFit/>
          </a:bodyPr>
          <a:lstStyle>
            <a:defPPr>
              <a:defRPr lang="en-US"/>
            </a:defPPr>
            <a:lvl1pPr>
              <a:defRPr sz="1100" b="1">
                <a:latin typeface="Candara" panose="020E0502030303020204" pitchFamily="34" charset="0"/>
              </a:defRPr>
            </a:lvl1pPr>
          </a:lstStyle>
          <a:p>
            <a:r>
              <a:rPr lang="en-GB" dirty="0"/>
              <a:t>The Publicans or Tax Collectors</a:t>
            </a:r>
            <a:endParaRPr lang="en-US" dirty="0"/>
          </a:p>
          <a:p>
            <a:r>
              <a:rPr lang="en-GB" dirty="0"/>
              <a:t> </a:t>
            </a:r>
            <a:endParaRPr lang="en-US" dirty="0"/>
          </a:p>
          <a:p>
            <a:r>
              <a:rPr lang="en-GB" b="0" dirty="0"/>
              <a:t>Publicans are entrusted by the Romans the task of collecting taxes. As such, they are often accused of collaborating with the occupier and getting richer at the expense of the common people. </a:t>
            </a:r>
            <a:r>
              <a:rPr lang="en-GB" b="0" dirty="0" smtClean="0"/>
              <a:t>For </a:t>
            </a:r>
            <a:r>
              <a:rPr lang="en-GB" b="0" dirty="0"/>
              <a:t>Jesus, tax collectors – along with sinners and prostitutes – represent the lost sheep that must be rescued. </a:t>
            </a:r>
            <a:endParaRPr lang="en-US" b="0" dirty="0"/>
          </a:p>
        </p:txBody>
      </p:sp>
      <p:sp>
        <p:nvSpPr>
          <p:cNvPr id="17" name="TextBox 16"/>
          <p:cNvSpPr txBox="1"/>
          <p:nvPr/>
        </p:nvSpPr>
        <p:spPr>
          <a:xfrm>
            <a:off x="6312114" y="4222133"/>
            <a:ext cx="5475821" cy="1107996"/>
          </a:xfrm>
          <a:prstGeom prst="rect">
            <a:avLst/>
          </a:prstGeom>
          <a:noFill/>
          <a:ln>
            <a:solidFill>
              <a:schemeClr val="bg2">
                <a:lumMod val="90000"/>
              </a:schemeClr>
            </a:solidFill>
          </a:ln>
        </p:spPr>
        <p:txBody>
          <a:bodyPr wrap="square" rtlCol="0">
            <a:spAutoFit/>
          </a:bodyPr>
          <a:lstStyle/>
          <a:p>
            <a:r>
              <a:rPr lang="en-US" sz="1100" b="1" dirty="0">
                <a:latin typeface="Candara" panose="020E0502030303020204" pitchFamily="34" charset="0"/>
              </a:rPr>
              <a:t>The </a:t>
            </a:r>
            <a:r>
              <a:rPr lang="en-US" sz="1100" b="1" dirty="0" err="1">
                <a:latin typeface="Candara" panose="020E0502030303020204" pitchFamily="34" charset="0"/>
              </a:rPr>
              <a:t>Herodians</a:t>
            </a:r>
            <a:endParaRPr lang="en-US" sz="1100" b="1" dirty="0">
              <a:latin typeface="Candara" panose="020E0502030303020204" pitchFamily="34" charset="0"/>
            </a:endParaRPr>
          </a:p>
          <a:p>
            <a:endParaRPr lang="en-US" sz="1100" dirty="0">
              <a:latin typeface="Candara" panose="020E0502030303020204" pitchFamily="34" charset="0"/>
            </a:endParaRPr>
          </a:p>
          <a:p>
            <a:r>
              <a:rPr lang="en-US" sz="1100" dirty="0" err="1">
                <a:latin typeface="Candara" panose="020E0502030303020204" pitchFamily="34" charset="0"/>
              </a:rPr>
              <a:t>Herodians</a:t>
            </a:r>
            <a:r>
              <a:rPr lang="en-US" sz="1100" dirty="0">
                <a:latin typeface="Candara" panose="020E0502030303020204" pitchFamily="34" charset="0"/>
              </a:rPr>
              <a:t> </a:t>
            </a:r>
            <a:r>
              <a:rPr lang="en-US" sz="1100" dirty="0" smtClean="0">
                <a:latin typeface="Candara" panose="020E0502030303020204" pitchFamily="34" charset="0"/>
              </a:rPr>
              <a:t>constituted </a:t>
            </a:r>
            <a:r>
              <a:rPr lang="en-US" sz="1100" dirty="0">
                <a:latin typeface="Candara" panose="020E0502030303020204" pitchFamily="34" charset="0"/>
              </a:rPr>
              <a:t>a religious and political faction of Jews who support Herod’s dynasty. They </a:t>
            </a:r>
            <a:r>
              <a:rPr lang="en-US" sz="1100" dirty="0" smtClean="0">
                <a:latin typeface="Candara" panose="020E0502030303020204" pitchFamily="34" charset="0"/>
              </a:rPr>
              <a:t>were </a:t>
            </a:r>
            <a:r>
              <a:rPr lang="en-US" sz="1100" dirty="0">
                <a:latin typeface="Candara" panose="020E0502030303020204" pitchFamily="34" charset="0"/>
              </a:rPr>
              <a:t>especially present in Galilee, where, at the time of Jesus, Herod Antipas was ruling. Little is known of their religious opinions. The Gospels present them joining forces with the Pharisees to trap Jesus (Mc 3:6). </a:t>
            </a:r>
          </a:p>
        </p:txBody>
      </p:sp>
      <p:sp>
        <p:nvSpPr>
          <p:cNvPr id="18" name="TextBox 17"/>
          <p:cNvSpPr txBox="1"/>
          <p:nvPr/>
        </p:nvSpPr>
        <p:spPr>
          <a:xfrm>
            <a:off x="6312113" y="5481481"/>
            <a:ext cx="5475821" cy="1277273"/>
          </a:xfrm>
          <a:prstGeom prst="rect">
            <a:avLst/>
          </a:prstGeom>
          <a:noFill/>
          <a:ln>
            <a:solidFill>
              <a:schemeClr val="bg2">
                <a:lumMod val="90000"/>
              </a:schemeClr>
            </a:solidFill>
          </a:ln>
        </p:spPr>
        <p:txBody>
          <a:bodyPr wrap="square" rtlCol="0">
            <a:spAutoFit/>
          </a:bodyPr>
          <a:lstStyle>
            <a:defPPr>
              <a:defRPr lang="en-US"/>
            </a:defPPr>
            <a:lvl1pPr>
              <a:defRPr sz="1100" b="1">
                <a:latin typeface="Candara" panose="020E0502030303020204" pitchFamily="34" charset="0"/>
              </a:defRPr>
            </a:lvl1pPr>
          </a:lstStyle>
          <a:p>
            <a:r>
              <a:rPr lang="en-US" i="1" dirty="0"/>
              <a:t>Am ha-</a:t>
            </a:r>
            <a:r>
              <a:rPr lang="en-US" i="1" dirty="0" err="1"/>
              <a:t>aretz</a:t>
            </a:r>
            <a:r>
              <a:rPr lang="en-US" dirty="0"/>
              <a:t>, the People of the Land</a:t>
            </a:r>
          </a:p>
          <a:p>
            <a:endParaRPr lang="en-US" dirty="0"/>
          </a:p>
          <a:p>
            <a:r>
              <a:rPr lang="en-US" b="0" dirty="0" smtClean="0"/>
              <a:t>The </a:t>
            </a:r>
            <a:r>
              <a:rPr lang="en-US" b="0" i="1" dirty="0"/>
              <a:t>am ha-</a:t>
            </a:r>
            <a:r>
              <a:rPr lang="en-US" b="0" i="1" dirty="0" err="1"/>
              <a:t>aretz</a:t>
            </a:r>
            <a:r>
              <a:rPr lang="en-US" b="0" i="1" dirty="0"/>
              <a:t> </a:t>
            </a:r>
            <a:r>
              <a:rPr lang="en-US" b="0" dirty="0"/>
              <a:t>ranged from poor day-</a:t>
            </a:r>
            <a:r>
              <a:rPr lang="en-US" b="0" dirty="0" err="1"/>
              <a:t>labourers</a:t>
            </a:r>
            <a:r>
              <a:rPr lang="en-US" b="0" dirty="0"/>
              <a:t> working for a piece of silver (denarius) a day to rich </a:t>
            </a:r>
            <a:r>
              <a:rPr lang="en-US" b="0" dirty="0" smtClean="0"/>
              <a:t>merchants.</a:t>
            </a:r>
            <a:endParaRPr lang="en-US" b="0" dirty="0"/>
          </a:p>
          <a:p>
            <a:r>
              <a:rPr lang="en-US" b="0" dirty="0"/>
              <a:t>Especially in Lower Galilee, Jews often had to co-exist with non-Jews, such as descendants of Greek or Macedonian settlers, Hellenized Syrians or Nabataeans, or Arabs. However, they never mingled with Samaritans.</a:t>
            </a:r>
          </a:p>
        </p:txBody>
      </p:sp>
    </p:spTree>
    <p:extLst>
      <p:ext uri="{BB962C8B-B14F-4D97-AF65-F5344CB8AC3E}">
        <p14:creationId xmlns:p14="http://schemas.microsoft.com/office/powerpoint/2010/main" val="1052426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160000" y="110836"/>
            <a:ext cx="4257964" cy="369332"/>
          </a:xfrm>
          <a:prstGeom prst="rect">
            <a:avLst/>
          </a:prstGeom>
          <a:noFill/>
        </p:spPr>
        <p:txBody>
          <a:bodyPr wrap="square" rtlCol="0">
            <a:spAutoFit/>
          </a:bodyPr>
          <a:lstStyle/>
          <a:p>
            <a:r>
              <a:rPr lang="fr-FR" dirty="0" smtClean="0"/>
              <a:t>Panels Cafeteria</a:t>
            </a:r>
            <a:endParaRPr lang="en-US" dirty="0"/>
          </a:p>
        </p:txBody>
      </p:sp>
      <p:sp>
        <p:nvSpPr>
          <p:cNvPr id="3" name="TextBox 2"/>
          <p:cNvSpPr txBox="1"/>
          <p:nvPr/>
        </p:nvSpPr>
        <p:spPr>
          <a:xfrm>
            <a:off x="4747492" y="4230253"/>
            <a:ext cx="2475345" cy="2031325"/>
          </a:xfrm>
          <a:prstGeom prst="rect">
            <a:avLst/>
          </a:prstGeom>
          <a:noFill/>
        </p:spPr>
        <p:txBody>
          <a:bodyPr wrap="square" rtlCol="0">
            <a:spAutoFit/>
          </a:bodyPr>
          <a:lstStyle/>
          <a:p>
            <a:r>
              <a:rPr lang="fr-FR" dirty="0" smtClean="0"/>
              <a:t>GRAZING</a:t>
            </a:r>
          </a:p>
          <a:p>
            <a:r>
              <a:rPr lang="en-US" dirty="0" smtClean="0"/>
              <a:t>It was also very important. As the shepherd had to feed and protect his flock, he had to travel long distances.</a:t>
            </a:r>
            <a:endParaRPr lang="en-US" dirty="0"/>
          </a:p>
        </p:txBody>
      </p:sp>
      <p:sp>
        <p:nvSpPr>
          <p:cNvPr id="4" name="TextBox 3"/>
          <p:cNvSpPr txBox="1"/>
          <p:nvPr/>
        </p:nvSpPr>
        <p:spPr>
          <a:xfrm>
            <a:off x="2627747" y="4230253"/>
            <a:ext cx="1787235" cy="1754326"/>
          </a:xfrm>
          <a:prstGeom prst="rect">
            <a:avLst/>
          </a:prstGeom>
          <a:noFill/>
        </p:spPr>
        <p:txBody>
          <a:bodyPr wrap="square" rtlCol="0">
            <a:spAutoFit/>
          </a:bodyPr>
          <a:lstStyle/>
          <a:p>
            <a:r>
              <a:rPr lang="fr-FR" dirty="0" smtClean="0"/>
              <a:t>FISHING</a:t>
            </a:r>
          </a:p>
          <a:p>
            <a:r>
              <a:rPr lang="en-US" dirty="0" smtClean="0"/>
              <a:t>It was limited to a few rivers and lakes, especially the Sea of Galilee.</a:t>
            </a:r>
            <a:endParaRPr lang="en-US" dirty="0"/>
          </a:p>
        </p:txBody>
      </p:sp>
      <p:sp>
        <p:nvSpPr>
          <p:cNvPr id="5" name="TextBox 4"/>
          <p:cNvSpPr txBox="1"/>
          <p:nvPr/>
        </p:nvSpPr>
        <p:spPr>
          <a:xfrm>
            <a:off x="184728" y="4230254"/>
            <a:ext cx="2290617" cy="2031325"/>
          </a:xfrm>
          <a:prstGeom prst="rect">
            <a:avLst/>
          </a:prstGeom>
          <a:noFill/>
        </p:spPr>
        <p:txBody>
          <a:bodyPr wrap="square" rtlCol="0">
            <a:spAutoFit/>
          </a:bodyPr>
          <a:lstStyle/>
          <a:p>
            <a:r>
              <a:rPr lang="fr-FR" dirty="0" smtClean="0"/>
              <a:t>AGRICULTURE</a:t>
            </a:r>
          </a:p>
          <a:p>
            <a:r>
              <a:rPr lang="en-US" dirty="0" smtClean="0"/>
              <a:t>It was the most important occupation. The seed was spread by hand and late spring rains produced the harvest.</a:t>
            </a:r>
            <a:endParaRPr lang="en-US" dirty="0"/>
          </a:p>
        </p:txBody>
      </p:sp>
      <p:sp>
        <p:nvSpPr>
          <p:cNvPr id="6" name="TextBox 5"/>
          <p:cNvSpPr txBox="1"/>
          <p:nvPr/>
        </p:nvSpPr>
        <p:spPr>
          <a:xfrm>
            <a:off x="332509" y="655782"/>
            <a:ext cx="11748655" cy="3139321"/>
          </a:xfrm>
          <a:prstGeom prst="rect">
            <a:avLst/>
          </a:prstGeom>
          <a:noFill/>
        </p:spPr>
        <p:txBody>
          <a:bodyPr wrap="square" rtlCol="0">
            <a:spAutoFit/>
          </a:bodyPr>
          <a:lstStyle/>
          <a:p>
            <a:r>
              <a:rPr lang="en-US" dirty="0" smtClean="0"/>
              <a:t>	Wheat	Barley	Oats	Millet	Lentils	Peas	Grapes	Flax	Figs	Olives	Pomegranates</a:t>
            </a:r>
          </a:p>
          <a:p>
            <a:endParaRPr lang="fr-FR" dirty="0"/>
          </a:p>
          <a:p>
            <a:r>
              <a:rPr lang="en-US" dirty="0" smtClean="0"/>
              <a:t>March</a:t>
            </a:r>
          </a:p>
          <a:p>
            <a:r>
              <a:rPr lang="en-US" dirty="0" smtClean="0"/>
              <a:t>April</a:t>
            </a:r>
          </a:p>
          <a:p>
            <a:r>
              <a:rPr lang="en-US" dirty="0" smtClean="0"/>
              <a:t>May</a:t>
            </a:r>
          </a:p>
          <a:p>
            <a:r>
              <a:rPr lang="en-US" dirty="0" smtClean="0"/>
              <a:t>June</a:t>
            </a:r>
          </a:p>
          <a:p>
            <a:r>
              <a:rPr lang="en-US" dirty="0" smtClean="0"/>
              <a:t>July</a:t>
            </a:r>
          </a:p>
          <a:p>
            <a:r>
              <a:rPr lang="en-US" dirty="0" smtClean="0"/>
              <a:t>August</a:t>
            </a:r>
          </a:p>
          <a:p>
            <a:r>
              <a:rPr lang="en-US" dirty="0" smtClean="0"/>
              <a:t>September</a:t>
            </a:r>
          </a:p>
          <a:p>
            <a:r>
              <a:rPr lang="en-US" dirty="0" smtClean="0"/>
              <a:t>October</a:t>
            </a:r>
          </a:p>
          <a:p>
            <a:r>
              <a:rPr lang="en-US" dirty="0" smtClean="0"/>
              <a:t>November</a:t>
            </a:r>
            <a:r>
              <a:rPr lang="fr-FR" dirty="0" smtClean="0"/>
              <a:t>					</a:t>
            </a:r>
            <a:endParaRPr lang="en-US" dirty="0"/>
          </a:p>
        </p:txBody>
      </p:sp>
      <p:sp>
        <p:nvSpPr>
          <p:cNvPr id="7" name="TextBox 6"/>
          <p:cNvSpPr txBox="1"/>
          <p:nvPr/>
        </p:nvSpPr>
        <p:spPr>
          <a:xfrm>
            <a:off x="7555347" y="2568259"/>
            <a:ext cx="4461162" cy="3693319"/>
          </a:xfrm>
          <a:prstGeom prst="rect">
            <a:avLst/>
          </a:prstGeom>
          <a:noFill/>
        </p:spPr>
        <p:txBody>
          <a:bodyPr wrap="square" rtlCol="0">
            <a:spAutoFit/>
          </a:bodyPr>
          <a:lstStyle/>
          <a:p>
            <a:r>
              <a:rPr lang="fr-FR" dirty="0" smtClean="0"/>
              <a:t>CRAFTMANSHIP</a:t>
            </a:r>
          </a:p>
          <a:p>
            <a:r>
              <a:rPr lang="en-US" dirty="0" smtClean="0"/>
              <a:t>The carpenter made and repaired agricultural implements and dwellings.</a:t>
            </a:r>
          </a:p>
          <a:p>
            <a:r>
              <a:rPr lang="en-US" dirty="0" smtClean="0"/>
              <a:t>The bricklayer drew the limestone that forms the basils of the soil of the Holy Land, giving the necessary form for the constructions.</a:t>
            </a:r>
          </a:p>
          <a:p>
            <a:r>
              <a:rPr lang="en-US" dirty="0" smtClean="0"/>
              <a:t>The potter used clay to create households utensils.</a:t>
            </a:r>
          </a:p>
          <a:p>
            <a:r>
              <a:rPr lang="en-US" dirty="0" smtClean="0"/>
              <a:t>The tanner: He worked outside the town, next a river, by reason of the smell. There he elaborated sandals, belt and goat leather wineskins that were used to carry water, wine or oil.</a:t>
            </a:r>
            <a:endParaRPr lang="en-US" dirty="0"/>
          </a:p>
        </p:txBody>
      </p:sp>
    </p:spTree>
    <p:extLst>
      <p:ext uri="{BB962C8B-B14F-4D97-AF65-F5344CB8AC3E}">
        <p14:creationId xmlns:p14="http://schemas.microsoft.com/office/powerpoint/2010/main" val="2376803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972</Words>
  <Application>Microsoft Office PowerPoint</Application>
  <PresentationFormat>Widescreen</PresentationFormat>
  <Paragraphs>150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Jewish Calendar and Holidays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Joseángel Domínguez</dc:creator>
  <cp:lastModifiedBy>Henri Gourinard</cp:lastModifiedBy>
  <cp:revision>26</cp:revision>
  <dcterms:created xsi:type="dcterms:W3CDTF">2016-06-16T18:39:03Z</dcterms:created>
  <dcterms:modified xsi:type="dcterms:W3CDTF">2018-11-27T09:15:16Z</dcterms:modified>
</cp:coreProperties>
</file>