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62" r:id="rId4"/>
    <p:sldId id="263" r:id="rId5"/>
    <p:sldId id="260" r:id="rId6"/>
    <p:sldId id="281" r:id="rId7"/>
    <p:sldId id="309" r:id="rId8"/>
    <p:sldId id="304" r:id="rId9"/>
    <p:sldId id="30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rometo" panose="020B0604020202020204" charset="0"/>
      <p:regular r:id="rId20"/>
      <p:bold r:id="rId21"/>
      <p:italic r:id="rId22"/>
      <p:boldItalic r:id="rId23"/>
    </p:embeddedFont>
    <p:embeddedFont>
      <p:font typeface="Prometo Bold" panose="020B0604020202020204" charset="0"/>
      <p:bold r:id="rId24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EFF"/>
    <a:srgbClr val="00DF8F"/>
    <a:srgbClr val="AC8DF7"/>
    <a:srgbClr val="F1F2F3"/>
    <a:srgbClr val="1A5F70"/>
    <a:srgbClr val="173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26B7A-88B2-476E-BD7A-1CA4BEABB8D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CD258-D478-4F2F-B08A-2BD7C8AF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73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B43-3D57-4AA7-B2C4-E1112F8D6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1F2F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4C402-4759-4D45-8068-7F3042D96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C288-F19A-40A6-A903-0D503066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F1E30-C5BB-4295-8B95-BFF54B4B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C798-BD78-4920-9CFC-B7FB7EB3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31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4257-9AC5-415E-BA7F-CEB66436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862E7-D71C-4D92-81A6-B28BF0958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E739E-9BD2-49D1-9BBB-DAD8B81E0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6B82B-5336-48FB-BC0A-2CED75CD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D39ED-A101-4C6A-B4C4-A34863CA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63AB9-CF11-4EAA-9137-5FC3C75A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76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F45F-7545-4662-AA44-9B6AA85A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ACA6D-8B76-4A44-A482-C073FA03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CCB0-E725-4E8B-A7B5-2CE4FB85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1E8DC-9474-43CC-8AA4-77F8120A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CC3C-068C-4AD2-A831-D4772046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813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AFA84-89DB-4F4A-A9F0-37332084E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0FC93-32F3-4C49-A552-D9EED0F4D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7ED3A-CC34-4DE2-BEC5-CDE4800C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FD43-E071-4297-B7AF-527303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2CB4-043C-45C9-BFDB-4E5A284B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33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4257-9AC5-415E-BA7F-CEB66436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95642" cy="1342417"/>
          </a:xfrm>
        </p:spPr>
        <p:txBody>
          <a:bodyPr anchor="b"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E739E-9BD2-49D1-9BBB-DAD8B81E0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7753"/>
            <a:ext cx="3932237" cy="2931234"/>
          </a:xfrm>
        </p:spPr>
        <p:txBody>
          <a:bodyPr/>
          <a:lstStyle>
            <a:lvl1pPr marL="0" indent="0">
              <a:buNone/>
              <a:defRPr sz="1600">
                <a:solidFill>
                  <a:srgbClr val="1A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6B82B-5336-48FB-BC0A-2CED75CD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D39ED-A101-4C6A-B4C4-A34863CA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63AB9-CF11-4EAA-9137-5FC3C75A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Picture 10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A0650224-4BBD-4F35-A953-34A2F34BA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83" y="0"/>
            <a:ext cx="4301317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40F5079-82F7-43BA-AFDC-F1A9CFD3861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2450390"/>
            <a:ext cx="4998396" cy="35083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A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01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D527-2B7D-4DCC-BF6B-E310B62A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A5F70"/>
                </a:solidFill>
                <a:latin typeface="Prometo Bold" panose="020B08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F7DE-3332-4986-ABC5-98464102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87" y="1825625"/>
            <a:ext cx="10515600" cy="4351338"/>
          </a:xfrm>
        </p:spPr>
        <p:txBody>
          <a:bodyPr/>
          <a:lstStyle>
            <a:lvl1pPr>
              <a:defRPr>
                <a:solidFill>
                  <a:srgbClr val="1A5F70"/>
                </a:solidFill>
              </a:defRPr>
            </a:lvl1pPr>
            <a:lvl2pPr>
              <a:defRPr>
                <a:solidFill>
                  <a:srgbClr val="1A5F70"/>
                </a:solidFill>
              </a:defRPr>
            </a:lvl2pPr>
            <a:lvl3pPr>
              <a:defRPr>
                <a:solidFill>
                  <a:srgbClr val="1A5F70"/>
                </a:solidFill>
              </a:defRPr>
            </a:lvl3pPr>
            <a:lvl4pPr>
              <a:defRPr>
                <a:solidFill>
                  <a:srgbClr val="1A5F70"/>
                </a:solidFill>
              </a:defRPr>
            </a:lvl4pPr>
            <a:lvl5pPr>
              <a:defRPr>
                <a:solidFill>
                  <a:srgbClr val="1A5F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JHJHJHJFourth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B86B-FF07-4E39-AAE9-ACE91D59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6699F-C43E-4E2C-842B-6F0D99DD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F583F-3645-4953-99EA-496605E3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622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1B907-D28E-40E8-AF05-EA460C9A6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" y="0"/>
            <a:ext cx="121898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8D527-2B7D-4DCC-BF6B-E310B62A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1F2F3"/>
                </a:solidFill>
                <a:latin typeface="Prometo Bold" panose="020B08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F7DE-3332-4986-ABC5-98464102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87" y="1825625"/>
            <a:ext cx="10515600" cy="4351338"/>
          </a:xfrm>
        </p:spPr>
        <p:txBody>
          <a:bodyPr/>
          <a:lstStyle>
            <a:lvl1pPr>
              <a:defRPr>
                <a:solidFill>
                  <a:srgbClr val="F1F2F3"/>
                </a:solidFill>
              </a:defRPr>
            </a:lvl1pPr>
            <a:lvl2pPr>
              <a:defRPr>
                <a:solidFill>
                  <a:srgbClr val="F1F2F3"/>
                </a:solidFill>
              </a:defRPr>
            </a:lvl2pPr>
            <a:lvl3pPr>
              <a:defRPr>
                <a:solidFill>
                  <a:srgbClr val="F1F2F3"/>
                </a:solidFill>
              </a:defRPr>
            </a:lvl3pPr>
            <a:lvl4pPr>
              <a:defRPr>
                <a:solidFill>
                  <a:srgbClr val="F1F2F3"/>
                </a:solidFill>
              </a:defRPr>
            </a:lvl4pPr>
            <a:lvl5pPr>
              <a:defRPr>
                <a:solidFill>
                  <a:srgbClr val="F1F2F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JHJHJHJFourth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B86B-FF07-4E39-AAE9-ACE91D59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6699F-C43E-4E2C-842B-6F0D99DD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F583F-3645-4953-99EA-496605E3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C81EE65-15D6-424C-8CE8-6C1E60412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085" y="6301368"/>
            <a:ext cx="653922" cy="3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7CCC4C-671F-43EB-A538-CC7B23C18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" y="0"/>
            <a:ext cx="121898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4DFD3-7530-4A8F-A4EE-9CCF5258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1F2F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7CE3-8CDC-4412-B049-7BDED96A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67357-6B0E-425F-8EE1-69385198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F3973-6FE1-4031-9920-A7E790BD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EF6D6-2109-4011-A499-79ADB718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9B5A01-BA77-4364-A23A-8E0E6CF5B0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2778" y="6385534"/>
            <a:ext cx="568222" cy="2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2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63C7-F11C-4ACF-92B2-AD32B629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CDF9-C6B8-419B-B491-A1D00A9FC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B84B-E4D7-4371-B17D-1D36FDC49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4CBF7-33CC-4B8A-9E21-AF0C0DCE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C3B82-7AD5-4457-9907-BAEAC489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C1B76-301E-4FBB-85D9-8B392D45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509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A98-A00C-4349-99E2-4FEADC2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392AD-7F6E-4A84-BB01-DC2DC4705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02C80-5161-4C9F-82B4-433F91D77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6EE1E-650E-49CE-B17A-490B8DFA0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48114-5135-493E-B04C-486746122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3EEFA-664D-485A-858C-F667FF95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83FCB-CEEB-47D5-B316-432BCDB4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370E25-5BA6-4DC0-8CF6-DDE7076B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91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4566-4CDC-45BF-9C6D-E5751945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D5657-15E7-4B02-A90A-30E95FAD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2DD8E-41D6-44B1-8928-3DCD8598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CAD78-ECF8-4712-A7F5-28AB782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723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DEC25-E17A-448E-A838-8B458DE3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4E18D-2992-493D-B7F8-F3EF297A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23C99-3BF1-429C-8B55-2E60DF46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685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7FBF-28CE-495C-8D81-9B17D409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33D0-3440-4D02-A4C3-C0844347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7FD5C-244A-4009-8327-0347B1E1B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11C46-4E4D-43D1-83F8-70CA80BA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2AFD6-A548-49E3-A89D-F9F0A3D6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1C298-713E-460E-B0E8-11F55708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81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19900-7435-4D0C-9992-892706C8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Clicfggk</a:t>
            </a:r>
            <a:r>
              <a:rPr lang="en-US" dirty="0"/>
              <a:t>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AD0A3-9CC7-4F98-A987-1EC61620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93F9E-763D-484D-8368-A29A1B41F2E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73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3E64759-5178-4EAC-96CB-99A27E9C05A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085" y="6301368"/>
            <a:ext cx="653922" cy="3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A5F70"/>
          </a:solidFill>
          <a:latin typeface="Prometo" panose="020B0604030203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14.png"/><Relationship Id="rId5" Type="http://schemas.openxmlformats.org/officeDocument/2006/relationships/image" Target="../media/image27.sv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0" Type="http://schemas.openxmlformats.org/officeDocument/2006/relationships/image" Target="../media/image37.svg"/><Relationship Id="rId4" Type="http://schemas.openxmlformats.org/officeDocument/2006/relationships/image" Target="../media/image5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car&#10;&#10;Description automatically generated">
            <a:extLst>
              <a:ext uri="{FF2B5EF4-FFF2-40B4-BE49-F238E27FC236}">
                <a16:creationId xmlns:a16="http://schemas.microsoft.com/office/drawing/2014/main" id="{627BFD12-44E7-4114-B7E5-C53467CB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" y="0"/>
            <a:ext cx="12185597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832724D-8DC4-433B-8362-E5C1D45E4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87" y="3941855"/>
            <a:ext cx="2018640" cy="201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60EA3-30BF-40B3-89E9-595C53F03B61}"/>
              </a:ext>
            </a:extLst>
          </p:cNvPr>
          <p:cNvSpPr txBox="1"/>
          <p:nvPr/>
        </p:nvSpPr>
        <p:spPr>
          <a:xfrm>
            <a:off x="962526" y="1233108"/>
            <a:ext cx="536608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cap="all" dirty="0">
                <a:solidFill>
                  <a:srgbClr val="F1F2F3"/>
                </a:solidFill>
                <a:latin typeface="Neue Haas Grotesk Text Pro" panose="020B0504020202020204" pitchFamily="34" charset="0"/>
              </a:rPr>
              <a:t>In-Vehicle, End to End</a:t>
            </a:r>
          </a:p>
          <a:p>
            <a:r>
              <a:rPr lang="en-US" sz="3600" cap="all" dirty="0">
                <a:solidFill>
                  <a:srgbClr val="F1F2F3"/>
                </a:solidFill>
                <a:latin typeface="Prometo Bold" panose="020B0804030203060203" pitchFamily="34" charset="0"/>
              </a:rPr>
              <a:t>Cyber Security </a:t>
            </a:r>
          </a:p>
          <a:p>
            <a:r>
              <a:rPr lang="en-US" sz="3600" cap="all" dirty="0">
                <a:solidFill>
                  <a:srgbClr val="F1F2F3"/>
                </a:solidFill>
                <a:latin typeface="Prometo Bold" panose="020B0804030203060203" pitchFamily="34" charset="0"/>
              </a:rPr>
              <a:t>Protection</a:t>
            </a:r>
            <a:endParaRPr lang="he-IL" sz="3600" cap="all" dirty="0">
              <a:solidFill>
                <a:srgbClr val="F1F2F3"/>
              </a:solidFill>
              <a:latin typeface="Prometo Bold" panose="020B0804030203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9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0D1120F-DEFE-4F7C-A3FA-E885DEF5EEBE}"/>
              </a:ext>
            </a:extLst>
          </p:cNvPr>
          <p:cNvSpPr/>
          <p:nvPr/>
        </p:nvSpPr>
        <p:spPr>
          <a:xfrm>
            <a:off x="0" y="4306225"/>
            <a:ext cx="12192000" cy="2551775"/>
          </a:xfrm>
          <a:prstGeom prst="rect">
            <a:avLst/>
          </a:prstGeom>
          <a:solidFill>
            <a:srgbClr val="1C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ACA6A03A-1714-4C88-AEFA-F2DD7C14F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A78C24B-6688-45D5-9926-4FD4D415FB23}"/>
              </a:ext>
            </a:extLst>
          </p:cNvPr>
          <p:cNvGrpSpPr/>
          <p:nvPr/>
        </p:nvGrpSpPr>
        <p:grpSpPr>
          <a:xfrm>
            <a:off x="1011163" y="2551775"/>
            <a:ext cx="4680197" cy="3269847"/>
            <a:chOff x="6117813" y="2968514"/>
            <a:chExt cx="4680197" cy="344371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616671-6FBE-44B3-80B3-5E2D355091C5}"/>
                </a:ext>
              </a:extLst>
            </p:cNvPr>
            <p:cNvSpPr/>
            <p:nvPr/>
          </p:nvSpPr>
          <p:spPr>
            <a:xfrm>
              <a:off x="6117813" y="2968514"/>
              <a:ext cx="4680197" cy="344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42900" dist="88900" dir="270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700" dirty="0"/>
                <a:t>  </a:t>
              </a:r>
              <a:endParaRPr lang="he-IL" sz="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3AE8C0-74D7-4ECE-8BAF-380867D792FB}"/>
                </a:ext>
              </a:extLst>
            </p:cNvPr>
            <p:cNvSpPr/>
            <p:nvPr/>
          </p:nvSpPr>
          <p:spPr>
            <a:xfrm>
              <a:off x="6117911" y="6376230"/>
              <a:ext cx="4680000" cy="36000"/>
            </a:xfrm>
            <a:prstGeom prst="rect">
              <a:avLst/>
            </a:prstGeom>
            <a:solidFill>
              <a:srgbClr val="00D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17A1BA-E780-4ED2-ADD2-F85573F3EF74}"/>
              </a:ext>
            </a:extLst>
          </p:cNvPr>
          <p:cNvGrpSpPr/>
          <p:nvPr/>
        </p:nvGrpSpPr>
        <p:grpSpPr>
          <a:xfrm>
            <a:off x="6117813" y="2549517"/>
            <a:ext cx="4680197" cy="3269847"/>
            <a:chOff x="6117813" y="2968514"/>
            <a:chExt cx="4680197" cy="34437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83FA81-750F-40E7-9C15-EEE9CAAACA01}"/>
                </a:ext>
              </a:extLst>
            </p:cNvPr>
            <p:cNvSpPr/>
            <p:nvPr/>
          </p:nvSpPr>
          <p:spPr>
            <a:xfrm>
              <a:off x="6117813" y="2968514"/>
              <a:ext cx="4680197" cy="344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42900" dist="88900" dir="270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700" dirty="0"/>
                <a:t>  </a:t>
              </a:r>
              <a:endParaRPr lang="he-IL" sz="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E6B3565-50E7-45F4-9743-FD2FF34B67DD}"/>
                </a:ext>
              </a:extLst>
            </p:cNvPr>
            <p:cNvSpPr/>
            <p:nvPr/>
          </p:nvSpPr>
          <p:spPr>
            <a:xfrm>
              <a:off x="6117911" y="6376230"/>
              <a:ext cx="4680000" cy="36000"/>
            </a:xfrm>
            <a:prstGeom prst="rect">
              <a:avLst/>
            </a:prstGeom>
            <a:solidFill>
              <a:srgbClr val="00D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4" name="Google Shape;322;p23">
            <a:extLst>
              <a:ext uri="{FF2B5EF4-FFF2-40B4-BE49-F238E27FC236}">
                <a16:creationId xmlns:a16="http://schemas.microsoft.com/office/drawing/2014/main" id="{B0475E8C-5472-4A5A-BE41-8BF8AF039FF8}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8002680" y="4249643"/>
            <a:ext cx="1053411" cy="48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3">
            <a:extLst>
              <a:ext uri="{FF2B5EF4-FFF2-40B4-BE49-F238E27FC236}">
                <a16:creationId xmlns:a16="http://schemas.microsoft.com/office/drawing/2014/main" id="{E3AE4C78-F8AB-47DE-B5DB-CAF2312278DE}"/>
              </a:ext>
            </a:extLst>
          </p:cNvPr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>
            <a:off x="6579546" y="4984639"/>
            <a:ext cx="1607860" cy="27048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BB3098-02AD-4714-B85F-1721B7F2D06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90" y="4271343"/>
            <a:ext cx="957890" cy="3898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E8475F-5FEA-4F99-8CD9-5CC53531CA82}"/>
              </a:ext>
            </a:extLst>
          </p:cNvPr>
          <p:cNvSpPr txBox="1">
            <a:spLocks/>
          </p:cNvSpPr>
          <p:nvPr/>
        </p:nvSpPr>
        <p:spPr>
          <a:xfrm>
            <a:off x="6410171" y="3421933"/>
            <a:ext cx="2268095" cy="59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1200" dirty="0"/>
              <a:t>From Leading Investors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6ADDDA-8B0D-47E1-A91A-A54DE5AC72C5}"/>
              </a:ext>
            </a:extLst>
          </p:cNvPr>
          <p:cNvSpPr txBox="1">
            <a:spLocks/>
          </p:cNvSpPr>
          <p:nvPr/>
        </p:nvSpPr>
        <p:spPr>
          <a:xfrm>
            <a:off x="1282997" y="49965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AA3A32-FF79-4CEC-9B64-B6FAC257A569}"/>
              </a:ext>
            </a:extLst>
          </p:cNvPr>
          <p:cNvSpPr txBox="1">
            <a:spLocks/>
          </p:cNvSpPr>
          <p:nvPr/>
        </p:nvSpPr>
        <p:spPr>
          <a:xfrm>
            <a:off x="6399519" y="3030096"/>
            <a:ext cx="1534806" cy="490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/>
              <a:t>$</a:t>
            </a:r>
            <a:r>
              <a:rPr lang="en-US" sz="8400" b="1" dirty="0"/>
              <a:t>6.5M</a:t>
            </a:r>
            <a:endParaRPr lang="he-IL" sz="8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BDA266-BC8A-468B-8D50-5764048EE066}"/>
              </a:ext>
            </a:extLst>
          </p:cNvPr>
          <p:cNvSpPr/>
          <p:nvPr/>
        </p:nvSpPr>
        <p:spPr>
          <a:xfrm>
            <a:off x="6007886" y="2090724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1F2F3"/>
                </a:solidFill>
                <a:latin typeface="Prometo Bold" panose="020B0804030203060203" pitchFamily="34" charset="0"/>
                <a:sym typeface="Open Sans"/>
              </a:rPr>
              <a:t>FUNDING</a:t>
            </a:r>
            <a:endParaRPr lang="he-IL" sz="2000" dirty="0">
              <a:solidFill>
                <a:srgbClr val="F1F2F3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141B229-701F-4D75-9315-F34F71DCC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1163" y="1217736"/>
            <a:ext cx="1486711" cy="7900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3FDF80-4168-4976-916D-0D4E23132602}"/>
              </a:ext>
            </a:extLst>
          </p:cNvPr>
          <p:cNvSpPr txBox="1">
            <a:spLocks/>
          </p:cNvSpPr>
          <p:nvPr/>
        </p:nvSpPr>
        <p:spPr>
          <a:xfrm>
            <a:off x="1365623" y="2790016"/>
            <a:ext cx="2924804" cy="406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n-US" sz="1400" b="1" dirty="0"/>
              <a:t>Veteran Automotive and Cyber Security Professionals.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49AE33-9ED2-45AB-B043-A93BAE937A68}"/>
              </a:ext>
            </a:extLst>
          </p:cNvPr>
          <p:cNvSpPr/>
          <p:nvPr/>
        </p:nvSpPr>
        <p:spPr>
          <a:xfrm>
            <a:off x="955484" y="2088054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1F2F3"/>
                </a:solidFill>
                <a:latin typeface="Prometo Bold" panose="020B0804030203060203" pitchFamily="34" charset="0"/>
                <a:sym typeface="Open Sans"/>
              </a:rPr>
              <a:t>TEAM</a:t>
            </a:r>
            <a:endParaRPr lang="he-IL" sz="2000" dirty="0">
              <a:solidFill>
                <a:srgbClr val="F1F2F3"/>
              </a:solidFill>
            </a:endParaRPr>
          </a:p>
        </p:txBody>
      </p:sp>
      <p:pic>
        <p:nvPicPr>
          <p:cNvPr id="21" name="Google Shape;318;p23">
            <a:extLst>
              <a:ext uri="{FF2B5EF4-FFF2-40B4-BE49-F238E27FC236}">
                <a16:creationId xmlns:a16="http://schemas.microsoft.com/office/drawing/2014/main" id="{138351F5-5E59-424F-918D-99FC351DF98C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988562" y="4911065"/>
            <a:ext cx="1101295" cy="46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19;p23">
            <a:extLst>
              <a:ext uri="{FF2B5EF4-FFF2-40B4-BE49-F238E27FC236}">
                <a16:creationId xmlns:a16="http://schemas.microsoft.com/office/drawing/2014/main" id="{FA968968-1545-4BFB-8015-83985D3C0E22}"/>
              </a:ext>
            </a:extLst>
          </p:cNvPr>
          <p:cNvPicPr preferRelativeResize="0"/>
          <p:nvPr/>
        </p:nvPicPr>
        <p:blipFill rotWithShape="1">
          <a:blip r:embed="rId10">
            <a:alphaModFix amt="84000"/>
          </a:blip>
          <a:srcRect/>
          <a:stretch/>
        </p:blipFill>
        <p:spPr>
          <a:xfrm>
            <a:off x="4007924" y="4028190"/>
            <a:ext cx="1097276" cy="69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0;p23">
            <a:extLst>
              <a:ext uri="{FF2B5EF4-FFF2-40B4-BE49-F238E27FC236}">
                <a16:creationId xmlns:a16="http://schemas.microsoft.com/office/drawing/2014/main" id="{DE540C6F-62A2-4D17-B4C6-2322BD495BE1}"/>
              </a:ext>
            </a:extLst>
          </p:cNvPr>
          <p:cNvPicPr preferRelativeResize="0"/>
          <p:nvPr/>
        </p:nvPicPr>
        <p:blipFill rotWithShape="1">
          <a:blip r:embed="rId11">
            <a:alphaModFix amt="90000"/>
          </a:blip>
          <a:srcRect/>
          <a:stretch/>
        </p:blipFill>
        <p:spPr>
          <a:xfrm>
            <a:off x="1610975" y="4194308"/>
            <a:ext cx="717239" cy="41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21;p23">
            <a:extLst>
              <a:ext uri="{FF2B5EF4-FFF2-40B4-BE49-F238E27FC236}">
                <a16:creationId xmlns:a16="http://schemas.microsoft.com/office/drawing/2014/main" id="{41D18509-1549-4ADE-863F-5A94AFF422B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53282" y="4841289"/>
            <a:ext cx="743309" cy="63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01CAAB-E678-44AD-898B-C1AF47C9F3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94964" y="4080947"/>
            <a:ext cx="609809" cy="6098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9C9178-096D-41CF-A5F3-78477FA3D3F5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63" y="4912412"/>
            <a:ext cx="923464" cy="500470"/>
          </a:xfrm>
          <a:prstGeom prst="rect">
            <a:avLst/>
          </a:prstGeom>
          <a:effectLst/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4CBAB73-4829-47D0-B281-77F92B8D1D6A}"/>
              </a:ext>
            </a:extLst>
          </p:cNvPr>
          <p:cNvSpPr txBox="1">
            <a:spLocks/>
          </p:cNvSpPr>
          <p:nvPr/>
        </p:nvSpPr>
        <p:spPr>
          <a:xfrm>
            <a:off x="1363461" y="3309145"/>
            <a:ext cx="3774339" cy="406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en-US" sz="1200" dirty="0"/>
              <a:t>Founded by Michael Dick, NDS co-founder, acquired by Cisco for $5bn.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4EE8329-3410-434D-B550-7426FDDD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84" y="248393"/>
            <a:ext cx="10515600" cy="88261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1F2F3"/>
                </a:solidFill>
              </a:rPr>
              <a:t>IN-VEHICLE CYBERSECURITY</a:t>
            </a:r>
            <a:endParaRPr lang="he-IL" sz="3200" dirty="0">
              <a:solidFill>
                <a:srgbClr val="F1F2F3"/>
              </a:solidFill>
            </a:endParaRPr>
          </a:p>
        </p:txBody>
      </p:sp>
      <p:pic>
        <p:nvPicPr>
          <p:cNvPr id="38" name="Picture 3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5435EF0-2C34-45BE-9666-81EDF61C758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085" y="6301368"/>
            <a:ext cx="653922" cy="3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5AC3613-EBA6-4275-9F8A-D862497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/>
          <a:lstStyle/>
          <a:p>
            <a:r>
              <a:rPr lang="en-US" dirty="0"/>
              <a:t>C2A Leadership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7645965-84A1-40B1-831A-9DEB6695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  <p:sp>
        <p:nvSpPr>
          <p:cNvPr id="17" name="Google Shape;316;p23">
            <a:extLst>
              <a:ext uri="{FF2B5EF4-FFF2-40B4-BE49-F238E27FC236}">
                <a16:creationId xmlns:a16="http://schemas.microsoft.com/office/drawing/2014/main" id="{C171D9DE-EE97-474D-AD0B-1BED5C11BF6E}"/>
              </a:ext>
            </a:extLst>
          </p:cNvPr>
          <p:cNvSpPr txBox="1">
            <a:spLocks/>
          </p:cNvSpPr>
          <p:nvPr/>
        </p:nvSpPr>
        <p:spPr>
          <a:xfrm>
            <a:off x="285417" y="1666945"/>
            <a:ext cx="5520445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Michael Dick</a:t>
            </a:r>
          </a:p>
          <a:p>
            <a:pPr lvl="1"/>
            <a:r>
              <a:rPr lang="en-US" sz="1600" dirty="0"/>
              <a:t>Founder &amp; CEO</a:t>
            </a:r>
          </a:p>
          <a:p>
            <a:pPr lvl="1"/>
            <a:r>
              <a:rPr lang="en-US" sz="1600" dirty="0"/>
              <a:t>Co-Founder of NDS, Over 30 years of delivering security in large scale</a:t>
            </a:r>
          </a:p>
          <a:p>
            <a:r>
              <a:rPr lang="en-US" sz="2000" b="1" dirty="0" err="1"/>
              <a:t>Issak</a:t>
            </a:r>
            <a:r>
              <a:rPr lang="en-US" sz="2000" b="1" dirty="0"/>
              <a:t> Davidovich </a:t>
            </a:r>
          </a:p>
          <a:p>
            <a:pPr lvl="1"/>
            <a:r>
              <a:rPr lang="en-US" sz="1600" dirty="0"/>
              <a:t>VP R&amp;D</a:t>
            </a:r>
          </a:p>
          <a:p>
            <a:pPr lvl="1"/>
            <a:r>
              <a:rPr lang="en-US" sz="1600" dirty="0"/>
              <a:t>Led global automotive security at Cisco</a:t>
            </a:r>
          </a:p>
          <a:p>
            <a:r>
              <a:rPr lang="en-US" sz="2000" b="1" dirty="0"/>
              <a:t>Nathaniel Meron</a:t>
            </a:r>
          </a:p>
          <a:p>
            <a:pPr lvl="1"/>
            <a:r>
              <a:rPr lang="en-US" sz="1600" dirty="0"/>
              <a:t>Chief Product and Marketing Officer</a:t>
            </a:r>
          </a:p>
          <a:p>
            <a:pPr lvl="1"/>
            <a:r>
              <a:rPr lang="en-US" sz="1600" dirty="0"/>
              <a:t>Led security projects at the Israeli Intelligence</a:t>
            </a:r>
          </a:p>
          <a:p>
            <a:pPr marL="0" indent="0">
              <a:buNone/>
            </a:pPr>
            <a:endParaRPr lang="en-US" sz="2000" dirty="0"/>
          </a:p>
          <a:p>
            <a:pPr marL="571500" lvl="1" indent="0">
              <a:buNone/>
            </a:pPr>
            <a:endParaRPr lang="en-US" sz="2000" dirty="0"/>
          </a:p>
          <a:p>
            <a:pPr marL="101600" indent="0">
              <a:buNone/>
            </a:pPr>
            <a:endParaRPr lang="en-US" sz="2000" dirty="0"/>
          </a:p>
          <a:p>
            <a:pPr marL="101600" indent="0">
              <a:buNone/>
            </a:pPr>
            <a:br>
              <a:rPr lang="en-US" sz="2000" dirty="0"/>
            </a:br>
            <a:endParaRPr lang="he-IL" sz="2000" dirty="0"/>
          </a:p>
        </p:txBody>
      </p:sp>
      <p:sp>
        <p:nvSpPr>
          <p:cNvPr id="16" name="Google Shape;316;p23">
            <a:extLst>
              <a:ext uri="{FF2B5EF4-FFF2-40B4-BE49-F238E27FC236}">
                <a16:creationId xmlns:a16="http://schemas.microsoft.com/office/drawing/2014/main" id="{C3DA946F-CB31-4624-B8FE-750EBB58FF34}"/>
              </a:ext>
            </a:extLst>
          </p:cNvPr>
          <p:cNvSpPr txBox="1">
            <a:spLocks/>
          </p:cNvSpPr>
          <p:nvPr/>
        </p:nvSpPr>
        <p:spPr>
          <a:xfrm>
            <a:off x="6097964" y="1689033"/>
            <a:ext cx="5520445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Prof. </a:t>
            </a:r>
            <a:r>
              <a:rPr lang="en-US" sz="2000" b="1" dirty="0" err="1"/>
              <a:t>Avishai</a:t>
            </a:r>
            <a:r>
              <a:rPr lang="en-US" sz="2000" b="1" dirty="0"/>
              <a:t> Wool</a:t>
            </a:r>
          </a:p>
          <a:p>
            <a:pPr lvl="1"/>
            <a:r>
              <a:rPr lang="en-US" sz="1600" dirty="0"/>
              <a:t>Heading Academic Task Force - Advanced Research Lead</a:t>
            </a:r>
          </a:p>
          <a:p>
            <a:pPr lvl="1"/>
            <a:r>
              <a:rPr lang="en-US" sz="1600" dirty="0"/>
              <a:t>World renowned cyber security expert</a:t>
            </a:r>
          </a:p>
          <a:p>
            <a:r>
              <a:rPr lang="en-US" sz="2000" b="1" dirty="0"/>
              <a:t>Frank </a:t>
            </a:r>
            <a:r>
              <a:rPr lang="en-US" sz="2000" b="1" dirty="0" err="1"/>
              <a:t>Spitzner</a:t>
            </a:r>
            <a:endParaRPr lang="en-US" sz="2000" b="1" dirty="0"/>
          </a:p>
          <a:p>
            <a:pPr lvl="1"/>
            <a:r>
              <a:rPr lang="en-US" sz="1600" dirty="0"/>
              <a:t>Head of Safety and AUTOSAR.</a:t>
            </a:r>
          </a:p>
          <a:p>
            <a:pPr lvl="1"/>
            <a:r>
              <a:rPr lang="en-US" sz="1600" dirty="0"/>
              <a:t>Led AUTOSAR projects and security research at </a:t>
            </a:r>
            <a:r>
              <a:rPr lang="en-US" sz="1600" dirty="0" err="1"/>
              <a:t>Elektrobit</a:t>
            </a:r>
            <a:endParaRPr lang="en-US" sz="1600" dirty="0"/>
          </a:p>
          <a:p>
            <a:r>
              <a:rPr lang="en-US" sz="2000" b="1" dirty="0"/>
              <a:t>Dr Aaron </a:t>
            </a:r>
            <a:r>
              <a:rPr lang="en-US" sz="2000" b="1" dirty="0" err="1"/>
              <a:t>Naiman</a:t>
            </a:r>
            <a:endParaRPr lang="en-US" sz="2000" b="1" dirty="0"/>
          </a:p>
          <a:p>
            <a:pPr lvl="1"/>
            <a:r>
              <a:rPr lang="en-US" sz="1600" dirty="0"/>
              <a:t>Head of Algorithms</a:t>
            </a:r>
          </a:p>
          <a:p>
            <a:pPr lvl="1"/>
            <a:r>
              <a:rPr lang="en-US" sz="1600" dirty="0"/>
              <a:t>Over 30 years experience in applied mathematics and RT algorithms </a:t>
            </a:r>
          </a:p>
          <a:p>
            <a:endParaRPr lang="en-US" sz="2000" dirty="0"/>
          </a:p>
          <a:p>
            <a:pPr marL="571500" lvl="1" indent="0">
              <a:buNone/>
            </a:pPr>
            <a:endParaRPr lang="en-US" sz="2000" dirty="0"/>
          </a:p>
          <a:p>
            <a:pPr marL="101600" indent="0">
              <a:buNone/>
            </a:pPr>
            <a:endParaRPr lang="en-US" sz="2000" dirty="0"/>
          </a:p>
          <a:p>
            <a:pPr marL="101600" indent="0">
              <a:buNone/>
            </a:pPr>
            <a:br>
              <a:rPr lang="en-US" sz="2000" dirty="0"/>
            </a:b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25800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5AC3613-EBA6-4275-9F8A-D862497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/>
          <a:lstStyle/>
          <a:p>
            <a:r>
              <a:rPr lang="en-US" dirty="0"/>
              <a:t>Vulnerable Vehicles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7645965-84A1-40B1-831A-9DEB6695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  <p:pic>
        <p:nvPicPr>
          <p:cNvPr id="6" name="Google Shape;375;p26">
            <a:extLst>
              <a:ext uri="{FF2B5EF4-FFF2-40B4-BE49-F238E27FC236}">
                <a16:creationId xmlns:a16="http://schemas.microsoft.com/office/drawing/2014/main" id="{05270A0A-7C9A-4B70-A0D7-F23AE0F0DE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8648" y="2783060"/>
            <a:ext cx="4500161" cy="337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6;p26">
            <a:extLst>
              <a:ext uri="{FF2B5EF4-FFF2-40B4-BE49-F238E27FC236}">
                <a16:creationId xmlns:a16="http://schemas.microsoft.com/office/drawing/2014/main" id="{B8387706-1234-481A-9F32-D8A9A8E787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063" y="2560632"/>
            <a:ext cx="3165985" cy="224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77;p26">
            <a:extLst>
              <a:ext uri="{FF2B5EF4-FFF2-40B4-BE49-F238E27FC236}">
                <a16:creationId xmlns:a16="http://schemas.microsoft.com/office/drawing/2014/main" id="{75E4B920-A578-4173-A0E8-87861E56D688}"/>
              </a:ext>
            </a:extLst>
          </p:cNvPr>
          <p:cNvGrpSpPr/>
          <p:nvPr/>
        </p:nvGrpSpPr>
        <p:grpSpPr>
          <a:xfrm>
            <a:off x="1767794" y="701717"/>
            <a:ext cx="7535435" cy="5903785"/>
            <a:chOff x="494722" y="-185478"/>
            <a:chExt cx="7535435" cy="5903785"/>
          </a:xfrm>
          <a:solidFill>
            <a:srgbClr val="C00000"/>
          </a:solidFill>
        </p:grpSpPr>
        <p:sp>
          <p:nvSpPr>
            <p:cNvPr id="9" name="Google Shape;378;p26">
              <a:extLst>
                <a:ext uri="{FF2B5EF4-FFF2-40B4-BE49-F238E27FC236}">
                  <a16:creationId xmlns:a16="http://schemas.microsoft.com/office/drawing/2014/main" id="{81F01B33-E322-458E-82CC-2041623DDB9C}"/>
                </a:ext>
              </a:extLst>
            </p:cNvPr>
            <p:cNvSpPr/>
            <p:nvPr/>
          </p:nvSpPr>
          <p:spPr>
            <a:xfrm>
              <a:off x="3283574" y="341714"/>
              <a:ext cx="2048815" cy="1331730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26">
              <a:extLst>
                <a:ext uri="{FF2B5EF4-FFF2-40B4-BE49-F238E27FC236}">
                  <a16:creationId xmlns:a16="http://schemas.microsoft.com/office/drawing/2014/main" id="{64789090-B673-43A0-9E16-13253029953D}"/>
                </a:ext>
              </a:extLst>
            </p:cNvPr>
            <p:cNvSpPr txBox="1"/>
            <p:nvPr/>
          </p:nvSpPr>
          <p:spPr>
            <a:xfrm>
              <a:off x="3348584" y="406724"/>
              <a:ext cx="1918795" cy="1201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Perimeter</a:t>
              </a:r>
              <a:endParaRPr/>
            </a:p>
          </p:txBody>
        </p:sp>
        <p:sp>
          <p:nvSpPr>
            <p:cNvPr id="11" name="Google Shape;380;p26">
              <a:extLst>
                <a:ext uri="{FF2B5EF4-FFF2-40B4-BE49-F238E27FC236}">
                  <a16:creationId xmlns:a16="http://schemas.microsoft.com/office/drawing/2014/main" id="{BC41A5B7-25F9-4AC6-955F-2781E77A14BA}"/>
                </a:ext>
              </a:extLst>
            </p:cNvPr>
            <p:cNvSpPr/>
            <p:nvPr/>
          </p:nvSpPr>
          <p:spPr>
            <a:xfrm>
              <a:off x="2988750" y="1310302"/>
              <a:ext cx="4403877" cy="4403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342" y="157"/>
                  </a:moveTo>
                  <a:lnTo>
                    <a:pt x="64342" y="157"/>
                  </a:lnTo>
                  <a:cubicBezTo>
                    <a:pt x="80735" y="1346"/>
                    <a:pt x="95923" y="9209"/>
                    <a:pt x="106358" y="21908"/>
                  </a:cubicBez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1;p26">
              <a:extLst>
                <a:ext uri="{FF2B5EF4-FFF2-40B4-BE49-F238E27FC236}">
                  <a16:creationId xmlns:a16="http://schemas.microsoft.com/office/drawing/2014/main" id="{EAA0CE04-518F-4895-BDD0-02D17DA0C73A}"/>
                </a:ext>
              </a:extLst>
            </p:cNvPr>
            <p:cNvSpPr/>
            <p:nvPr/>
          </p:nvSpPr>
          <p:spPr>
            <a:xfrm>
              <a:off x="5981342" y="2128033"/>
              <a:ext cx="2048815" cy="1331730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2;p26">
              <a:extLst>
                <a:ext uri="{FF2B5EF4-FFF2-40B4-BE49-F238E27FC236}">
                  <a16:creationId xmlns:a16="http://schemas.microsoft.com/office/drawing/2014/main" id="{49011E37-D4E9-4140-AD39-29FA92237871}"/>
                </a:ext>
              </a:extLst>
            </p:cNvPr>
            <p:cNvSpPr txBox="1"/>
            <p:nvPr/>
          </p:nvSpPr>
          <p:spPr>
            <a:xfrm>
              <a:off x="6046352" y="2193043"/>
              <a:ext cx="1918795" cy="1201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</p:txBody>
        </p:sp>
        <p:sp>
          <p:nvSpPr>
            <p:cNvPr id="18" name="Google Shape;383;p26">
              <a:extLst>
                <a:ext uri="{FF2B5EF4-FFF2-40B4-BE49-F238E27FC236}">
                  <a16:creationId xmlns:a16="http://schemas.microsoft.com/office/drawing/2014/main" id="{F27B21FF-1D1D-4B33-905E-DA6522379CBB}"/>
                </a:ext>
              </a:extLst>
            </p:cNvPr>
            <p:cNvSpPr/>
            <p:nvPr/>
          </p:nvSpPr>
          <p:spPr>
            <a:xfrm>
              <a:off x="3039734" y="-142123"/>
              <a:ext cx="4403877" cy="4403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95" y="98529"/>
                  </a:moveTo>
                  <a:lnTo>
                    <a:pt x="105995" y="98529"/>
                  </a:lnTo>
                  <a:cubicBezTo>
                    <a:pt x="95087" y="111551"/>
                    <a:pt x="79170" y="119339"/>
                    <a:pt x="62194" y="119960"/>
                  </a:cubicBez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4;p26">
              <a:extLst>
                <a:ext uri="{FF2B5EF4-FFF2-40B4-BE49-F238E27FC236}">
                  <a16:creationId xmlns:a16="http://schemas.microsoft.com/office/drawing/2014/main" id="{970322D1-BB27-47BA-A1A1-F74F2D949860}"/>
                </a:ext>
              </a:extLst>
            </p:cNvPr>
            <p:cNvSpPr/>
            <p:nvPr/>
          </p:nvSpPr>
          <p:spPr>
            <a:xfrm>
              <a:off x="3255138" y="3914366"/>
              <a:ext cx="2048815" cy="1331730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5;p26">
              <a:extLst>
                <a:ext uri="{FF2B5EF4-FFF2-40B4-BE49-F238E27FC236}">
                  <a16:creationId xmlns:a16="http://schemas.microsoft.com/office/drawing/2014/main" id="{516BCB25-22A8-44CC-A89E-58271962F385}"/>
                </a:ext>
              </a:extLst>
            </p:cNvPr>
            <p:cNvSpPr txBox="1"/>
            <p:nvPr/>
          </p:nvSpPr>
          <p:spPr>
            <a:xfrm>
              <a:off x="3320148" y="3979376"/>
              <a:ext cx="1918795" cy="1201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Endpoint</a:t>
              </a:r>
              <a:endParaRPr/>
            </a:p>
          </p:txBody>
        </p:sp>
        <p:sp>
          <p:nvSpPr>
            <p:cNvPr id="21" name="Google Shape;386;p26">
              <a:extLst>
                <a:ext uri="{FF2B5EF4-FFF2-40B4-BE49-F238E27FC236}">
                  <a16:creationId xmlns:a16="http://schemas.microsoft.com/office/drawing/2014/main" id="{4A394695-4C4E-4F7B-BB03-0AAC9299A491}"/>
                </a:ext>
              </a:extLst>
            </p:cNvPr>
            <p:cNvSpPr/>
            <p:nvPr/>
          </p:nvSpPr>
          <p:spPr>
            <a:xfrm>
              <a:off x="1042455" y="-185478"/>
              <a:ext cx="4403877" cy="4403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92" y="120000"/>
                  </a:moveTo>
                  <a:lnTo>
                    <a:pt x="59792" y="120000"/>
                  </a:lnTo>
                  <a:cubicBezTo>
                    <a:pt x="42653" y="119941"/>
                    <a:pt x="26358" y="112555"/>
                    <a:pt x="15016" y="99705"/>
                  </a:cubicBez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7;p26">
              <a:extLst>
                <a:ext uri="{FF2B5EF4-FFF2-40B4-BE49-F238E27FC236}">
                  <a16:creationId xmlns:a16="http://schemas.microsoft.com/office/drawing/2014/main" id="{75CA6C13-8469-47D6-A910-E2C5F2E39DAF}"/>
                </a:ext>
              </a:extLst>
            </p:cNvPr>
            <p:cNvSpPr/>
            <p:nvPr/>
          </p:nvSpPr>
          <p:spPr>
            <a:xfrm>
              <a:off x="494722" y="2128033"/>
              <a:ext cx="2048815" cy="1331730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;p26">
              <a:extLst>
                <a:ext uri="{FF2B5EF4-FFF2-40B4-BE49-F238E27FC236}">
                  <a16:creationId xmlns:a16="http://schemas.microsoft.com/office/drawing/2014/main" id="{A46A0366-35F4-4554-9DC7-B0FDE1DB630E}"/>
                </a:ext>
              </a:extLst>
            </p:cNvPr>
            <p:cNvSpPr txBox="1"/>
            <p:nvPr/>
          </p:nvSpPr>
          <p:spPr>
            <a:xfrm>
              <a:off x="559732" y="2193043"/>
              <a:ext cx="1918795" cy="1201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Maintenance</a:t>
              </a:r>
              <a:endParaRPr/>
            </a:p>
          </p:txBody>
        </p:sp>
        <p:sp>
          <p:nvSpPr>
            <p:cNvPr id="24" name="Google Shape;389;p26">
              <a:extLst>
                <a:ext uri="{FF2B5EF4-FFF2-40B4-BE49-F238E27FC236}">
                  <a16:creationId xmlns:a16="http://schemas.microsoft.com/office/drawing/2014/main" id="{7C0AEA1A-E2CE-4E88-9D98-7E9256645D91}"/>
                </a:ext>
              </a:extLst>
            </p:cNvPr>
            <p:cNvSpPr/>
            <p:nvPr/>
          </p:nvSpPr>
          <p:spPr>
            <a:xfrm>
              <a:off x="1125430" y="1314430"/>
              <a:ext cx="4403877" cy="4403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749" y="21779"/>
                  </a:moveTo>
                  <a:lnTo>
                    <a:pt x="13749" y="21779"/>
                  </a:lnTo>
                  <a:cubicBezTo>
                    <a:pt x="24769" y="8444"/>
                    <a:pt x="41009" y="514"/>
                    <a:pt x="58302" y="24"/>
                  </a:cubicBez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484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E79BB76-627B-44E2-9335-BF2553CA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C2A AUTOMOTIVE APPROACH</a:t>
            </a:r>
            <a:endParaRPr lang="he-IL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7C3C36-0620-4AFE-B7D5-ECA6D751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99" y="2101002"/>
            <a:ext cx="3561518" cy="41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Reliability &amp; Safety</a:t>
            </a:r>
            <a:endParaRPr lang="he-IL" sz="2000" b="1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9A34CD3-6A9D-4D82-8BDC-199335C91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8357" y="4140865"/>
            <a:ext cx="434248" cy="43424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4623A67-187E-4F47-9ECD-0AF95C12C4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759" y="2040597"/>
            <a:ext cx="378321" cy="4704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CE7B398-5D5D-4CFE-BBDA-B5C174AFE0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301" y="4174752"/>
            <a:ext cx="404640" cy="40464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763B4A2-B5C8-4C5C-A442-7EC1EA0C7D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5461" y="2029807"/>
            <a:ext cx="434248" cy="434248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76B675CC-1CFD-4279-9C7A-80ECE212C1A1}"/>
              </a:ext>
            </a:extLst>
          </p:cNvPr>
          <p:cNvSpPr txBox="1">
            <a:spLocks/>
          </p:cNvSpPr>
          <p:nvPr/>
        </p:nvSpPr>
        <p:spPr>
          <a:xfrm>
            <a:off x="595008" y="2650714"/>
            <a:ext cx="4346579" cy="102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Multi-layered approach 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Automotive-relevant protection 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Safety compatibility 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21F8D730-A749-40FE-87AF-B63D0BD48DE0}"/>
              </a:ext>
            </a:extLst>
          </p:cNvPr>
          <p:cNvSpPr txBox="1">
            <a:spLocks/>
          </p:cNvSpPr>
          <p:nvPr/>
        </p:nvSpPr>
        <p:spPr>
          <a:xfrm>
            <a:off x="6178048" y="2101655"/>
            <a:ext cx="3561518" cy="41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Practical products</a:t>
            </a:r>
            <a:endParaRPr lang="he-IL" sz="2000" b="1" dirty="0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ACD960E5-0BD2-40A7-9E45-522351ED00E7}"/>
              </a:ext>
            </a:extLst>
          </p:cNvPr>
          <p:cNvSpPr txBox="1">
            <a:spLocks/>
          </p:cNvSpPr>
          <p:nvPr/>
        </p:nvSpPr>
        <p:spPr>
          <a:xfrm>
            <a:off x="5558357" y="2651367"/>
            <a:ext cx="4346579" cy="102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Easy to integrate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Negligible performance impact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Cost-optimized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23F8FE14-00C4-4CB8-A8F9-B61FAED2D94F}"/>
              </a:ext>
            </a:extLst>
          </p:cNvPr>
          <p:cNvSpPr txBox="1">
            <a:spLocks/>
          </p:cNvSpPr>
          <p:nvPr/>
        </p:nvSpPr>
        <p:spPr>
          <a:xfrm>
            <a:off x="1008941" y="4221179"/>
            <a:ext cx="3561518" cy="41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Whitebox Approach</a:t>
            </a:r>
            <a:endParaRPr lang="he-IL" sz="2000" b="1" dirty="0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D2B8089D-9ACF-42D1-B166-CB8B08284FF0}"/>
              </a:ext>
            </a:extLst>
          </p:cNvPr>
          <p:cNvSpPr txBox="1">
            <a:spLocks/>
          </p:cNvSpPr>
          <p:nvPr/>
        </p:nvSpPr>
        <p:spPr>
          <a:xfrm>
            <a:off x="517187" y="4770891"/>
            <a:ext cx="4346579" cy="102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Bespoke solutions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Visibility and control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Empowering security teams</a:t>
            </a:r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52C4D97F-2729-4703-B38D-D8D3BE41A8C4}"/>
              </a:ext>
            </a:extLst>
          </p:cNvPr>
          <p:cNvSpPr txBox="1">
            <a:spLocks/>
          </p:cNvSpPr>
          <p:nvPr/>
        </p:nvSpPr>
        <p:spPr>
          <a:xfrm>
            <a:off x="6001966" y="4221179"/>
            <a:ext cx="4132778" cy="41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Security Lifecycle Management</a:t>
            </a:r>
            <a:endParaRPr lang="he-IL" sz="2000" b="1" dirty="0"/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0355C2FE-220A-4B67-9FD0-05C6051DB100}"/>
              </a:ext>
            </a:extLst>
          </p:cNvPr>
          <p:cNvSpPr txBox="1">
            <a:spLocks/>
          </p:cNvSpPr>
          <p:nvPr/>
        </p:nvSpPr>
        <p:spPr>
          <a:xfrm>
            <a:off x="5510212" y="4770891"/>
            <a:ext cx="4346579" cy="102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Ongoing Risk Assessment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Maintain and deploy cybersecurity   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en-US" sz="1500" dirty="0"/>
              <a:t>Own the security lifecycle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7135F06-35C6-4CA1-983F-5DB2D3AA3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25DF-3DE9-44DC-936A-BA5B81D4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1451058"/>
            <a:ext cx="10515600" cy="1325563"/>
          </a:xfrm>
        </p:spPr>
        <p:txBody>
          <a:bodyPr/>
          <a:lstStyle/>
          <a:p>
            <a:r>
              <a:rPr lang="en-US" dirty="0"/>
              <a:t>C2A HOLISTIC </a:t>
            </a:r>
            <a:br>
              <a:rPr lang="en-US" dirty="0"/>
            </a:br>
            <a:r>
              <a:rPr lang="en-US" dirty="0"/>
              <a:t>SOLUTION – 3PS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1391-C0BE-4C89-B4D2-474D2FA1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87" y="3079414"/>
            <a:ext cx="47887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Own the security lifecycle –</a:t>
            </a:r>
          </a:p>
          <a:p>
            <a:pPr marL="0" indent="0">
              <a:buNone/>
            </a:pPr>
            <a:r>
              <a:rPr lang="en-US" sz="2400" dirty="0"/>
              <a:t>Perceive, Protect, Preserve </a:t>
            </a:r>
            <a:endParaRPr lang="he-IL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F77C74-A399-48CB-8DC3-3DFE3A396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55" y="2737119"/>
            <a:ext cx="1486711" cy="7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6F0AE7-F89D-482A-B7B1-B4C06C72D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405" y="177213"/>
            <a:ext cx="5779664" cy="59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BA9C7C-ED0B-426C-9750-F0D236AB8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" y="0"/>
            <a:ext cx="121898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B1B0F-AF38-423E-87A0-B802574A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solidFill>
                  <a:srgbClr val="F1F2F3"/>
                </a:solidFill>
              </a:rPr>
              <a:t>C2A Products</a:t>
            </a:r>
            <a:endParaRPr lang="he-IL" cap="all" dirty="0">
              <a:solidFill>
                <a:srgbClr val="F1F2F3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312718-17F3-4355-92BD-6EAC8C65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2778" y="6385534"/>
            <a:ext cx="568222" cy="2633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7A43077-0CA6-4C91-8D7A-CAC963BBD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46B9A6D-066A-467A-A3D6-AFF9DA735850}"/>
              </a:ext>
            </a:extLst>
          </p:cNvPr>
          <p:cNvGrpSpPr/>
          <p:nvPr/>
        </p:nvGrpSpPr>
        <p:grpSpPr>
          <a:xfrm>
            <a:off x="863476" y="2239504"/>
            <a:ext cx="2881929" cy="1064945"/>
            <a:chOff x="863476" y="2239504"/>
            <a:chExt cx="2881929" cy="1064945"/>
          </a:xfrm>
        </p:grpSpPr>
        <p:sp>
          <p:nvSpPr>
            <p:cNvPr id="14" name="Content Placeholder 14">
              <a:extLst>
                <a:ext uri="{FF2B5EF4-FFF2-40B4-BE49-F238E27FC236}">
                  <a16:creationId xmlns:a16="http://schemas.microsoft.com/office/drawing/2014/main" id="{46D09A8F-B6D9-4A4F-BBE2-945EAB460A78}"/>
                </a:ext>
              </a:extLst>
            </p:cNvPr>
            <p:cNvSpPr txBox="1">
              <a:spLocks/>
            </p:cNvSpPr>
            <p:nvPr/>
          </p:nvSpPr>
          <p:spPr>
            <a:xfrm>
              <a:off x="935476" y="2556117"/>
              <a:ext cx="2809929" cy="748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en-US" sz="1400" dirty="0"/>
                <a:t>In-vehicle end-to-end secured software diagnostics and maintenance solution</a:t>
              </a:r>
            </a:p>
          </p:txBody>
        </p:sp>
        <p:sp>
          <p:nvSpPr>
            <p:cNvPr id="15" name="Content Placeholder 14">
              <a:extLst>
                <a:ext uri="{FF2B5EF4-FFF2-40B4-BE49-F238E27FC236}">
                  <a16:creationId xmlns:a16="http://schemas.microsoft.com/office/drawing/2014/main" id="{9FF75C2C-DCE6-4EA8-83A2-FE263F59B994}"/>
                </a:ext>
              </a:extLst>
            </p:cNvPr>
            <p:cNvSpPr txBox="1">
              <a:spLocks/>
            </p:cNvSpPr>
            <p:nvPr/>
          </p:nvSpPr>
          <p:spPr>
            <a:xfrm>
              <a:off x="935476" y="2239504"/>
              <a:ext cx="2809929" cy="376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en-US" sz="2000" cap="all" dirty="0">
                  <a:latin typeface="Prometo Bold" panose="020B0804030203060203" pitchFamily="34" charset="0"/>
                </a:rPr>
                <a:t>Maintenance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F0B8A0A-668F-4FCA-B0B9-9CB915A2005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3476" y="2270117"/>
              <a:ext cx="54000" cy="900000"/>
            </a:xfrm>
            <a:prstGeom prst="rect">
              <a:avLst/>
            </a:prstGeom>
          </p:spPr>
        </p:pic>
      </p:grp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E3028D-122A-4EFD-B0B7-6D0F0DCFCBB3}"/>
              </a:ext>
            </a:extLst>
          </p:cNvPr>
          <p:cNvSpPr txBox="1">
            <a:spLocks/>
          </p:cNvSpPr>
          <p:nvPr/>
        </p:nvSpPr>
        <p:spPr>
          <a:xfrm>
            <a:off x="617108" y="3903257"/>
            <a:ext cx="2327059" cy="74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None/>
            </a:pPr>
            <a:r>
              <a:rPr lang="en-US" sz="1400" dirty="0"/>
              <a:t>Penetration prevention, securing devices with CAN bus access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F4CE2886-2294-41B1-A9AF-88AC59DB3116}"/>
              </a:ext>
            </a:extLst>
          </p:cNvPr>
          <p:cNvSpPr txBox="1">
            <a:spLocks/>
          </p:cNvSpPr>
          <p:nvPr/>
        </p:nvSpPr>
        <p:spPr>
          <a:xfrm>
            <a:off x="617108" y="3586644"/>
            <a:ext cx="2809929" cy="376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None/>
            </a:pPr>
            <a:r>
              <a:rPr lang="en-US" sz="2000" cap="all" dirty="0">
                <a:latin typeface="Prometo Bold" panose="020B0804030203060203" pitchFamily="34" charset="0"/>
              </a:rPr>
              <a:t>Perimeter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959263-5CFA-472F-AB7F-6BE3A21C5E2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964" y="3606740"/>
            <a:ext cx="54000" cy="900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007508C-FFA3-4C13-87B4-A2C0E0EF4B4A}"/>
              </a:ext>
            </a:extLst>
          </p:cNvPr>
          <p:cNvGrpSpPr/>
          <p:nvPr/>
        </p:nvGrpSpPr>
        <p:grpSpPr>
          <a:xfrm>
            <a:off x="8719109" y="1953250"/>
            <a:ext cx="2384203" cy="1064945"/>
            <a:chOff x="8719109" y="2352641"/>
            <a:chExt cx="2384203" cy="1064945"/>
          </a:xfrm>
        </p:grpSpPr>
        <p:sp>
          <p:nvSpPr>
            <p:cNvPr id="25" name="Content Placeholder 14">
              <a:extLst>
                <a:ext uri="{FF2B5EF4-FFF2-40B4-BE49-F238E27FC236}">
                  <a16:creationId xmlns:a16="http://schemas.microsoft.com/office/drawing/2014/main" id="{A8C5C649-52E5-4DB7-8ECB-A3A6CEE2346D}"/>
                </a:ext>
              </a:extLst>
            </p:cNvPr>
            <p:cNvSpPr txBox="1">
              <a:spLocks/>
            </p:cNvSpPr>
            <p:nvPr/>
          </p:nvSpPr>
          <p:spPr>
            <a:xfrm>
              <a:off x="8776253" y="2669254"/>
              <a:ext cx="2327059" cy="748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en-US" sz="1400" dirty="0"/>
                <a:t>Embedded runtime protection, preventing malicious activity at ECU</a:t>
              </a:r>
            </a:p>
          </p:txBody>
        </p:sp>
        <p:sp>
          <p:nvSpPr>
            <p:cNvPr id="26" name="Content Placeholder 14">
              <a:extLst>
                <a:ext uri="{FF2B5EF4-FFF2-40B4-BE49-F238E27FC236}">
                  <a16:creationId xmlns:a16="http://schemas.microsoft.com/office/drawing/2014/main" id="{54E6AD52-CCBE-4FC0-84C9-EB833AB110DF}"/>
                </a:ext>
              </a:extLst>
            </p:cNvPr>
            <p:cNvSpPr txBox="1">
              <a:spLocks/>
            </p:cNvSpPr>
            <p:nvPr/>
          </p:nvSpPr>
          <p:spPr>
            <a:xfrm>
              <a:off x="8776254" y="2352641"/>
              <a:ext cx="1786110" cy="376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en-US" sz="2000" cap="all" dirty="0">
                  <a:latin typeface="Prometo Bold" panose="020B0804030203060203" pitchFamily="34" charset="0"/>
                </a:rPr>
                <a:t>Endpoint 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696D7F4F-FA2F-403D-AD1B-822B4830A5C1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19109" y="2372737"/>
              <a:ext cx="54000" cy="900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AFB881-268D-40ED-9695-191EB0E70332}"/>
              </a:ext>
            </a:extLst>
          </p:cNvPr>
          <p:cNvGrpSpPr/>
          <p:nvPr/>
        </p:nvGrpSpPr>
        <p:grpSpPr>
          <a:xfrm>
            <a:off x="8176432" y="752471"/>
            <a:ext cx="2385932" cy="1064945"/>
            <a:chOff x="8465631" y="1080348"/>
            <a:chExt cx="2385932" cy="1064945"/>
          </a:xfrm>
        </p:grpSpPr>
        <p:sp>
          <p:nvSpPr>
            <p:cNvPr id="28" name="Content Placeholder 14">
              <a:extLst>
                <a:ext uri="{FF2B5EF4-FFF2-40B4-BE49-F238E27FC236}">
                  <a16:creationId xmlns:a16="http://schemas.microsoft.com/office/drawing/2014/main" id="{B0ECCB04-052A-4315-9727-CA052AEB64AA}"/>
                </a:ext>
              </a:extLst>
            </p:cNvPr>
            <p:cNvSpPr txBox="1">
              <a:spLocks/>
            </p:cNvSpPr>
            <p:nvPr/>
          </p:nvSpPr>
          <p:spPr>
            <a:xfrm>
              <a:off x="8524504" y="1396961"/>
              <a:ext cx="2327059" cy="748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en-US" sz="1400" dirty="0"/>
                <a:t>IDPS safeguarding In-Vehicle Networks</a:t>
              </a:r>
            </a:p>
          </p:txBody>
        </p:sp>
        <p:sp>
          <p:nvSpPr>
            <p:cNvPr id="29" name="Content Placeholder 14">
              <a:extLst>
                <a:ext uri="{FF2B5EF4-FFF2-40B4-BE49-F238E27FC236}">
                  <a16:creationId xmlns:a16="http://schemas.microsoft.com/office/drawing/2014/main" id="{80EA339D-012F-4215-81B3-9B1746853AFE}"/>
                </a:ext>
              </a:extLst>
            </p:cNvPr>
            <p:cNvSpPr txBox="1">
              <a:spLocks/>
            </p:cNvSpPr>
            <p:nvPr/>
          </p:nvSpPr>
          <p:spPr>
            <a:xfrm>
              <a:off x="8524505" y="1080348"/>
              <a:ext cx="1786110" cy="376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en-US" sz="2000" cap="all" dirty="0">
                  <a:latin typeface="Prometo Bold" panose="020B0804030203060203" pitchFamily="34" charset="0"/>
                </a:rPr>
                <a:t>Network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84ACB10-4BE0-4B13-AAEB-4E87A9971BD9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65631" y="1138740"/>
              <a:ext cx="58872" cy="673056"/>
            </a:xfrm>
            <a:prstGeom prst="rect">
              <a:avLst/>
            </a:prstGeom>
          </p:spPr>
        </p:pic>
      </p:grp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3620A5E-9FF5-4024-91A3-5CA2FEB87407}"/>
              </a:ext>
            </a:extLst>
          </p:cNvPr>
          <p:cNvSpPr txBox="1">
            <a:spLocks/>
          </p:cNvSpPr>
          <p:nvPr/>
        </p:nvSpPr>
        <p:spPr>
          <a:xfrm>
            <a:off x="8087211" y="5166690"/>
            <a:ext cx="2945576" cy="74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None/>
            </a:pPr>
            <a:r>
              <a:rPr lang="en-US" sz="1400" dirty="0"/>
              <a:t>comprehensive in-vehicle cyber security management platform</a:t>
            </a:r>
          </a:p>
        </p:txBody>
      </p:sp>
      <p:sp>
        <p:nvSpPr>
          <p:cNvPr id="46" name="Content Placeholder 14">
            <a:extLst>
              <a:ext uri="{FF2B5EF4-FFF2-40B4-BE49-F238E27FC236}">
                <a16:creationId xmlns:a16="http://schemas.microsoft.com/office/drawing/2014/main" id="{3D33508D-9598-435E-A2BA-2E7490C4CAA3}"/>
              </a:ext>
            </a:extLst>
          </p:cNvPr>
          <p:cNvSpPr txBox="1">
            <a:spLocks/>
          </p:cNvSpPr>
          <p:nvPr/>
        </p:nvSpPr>
        <p:spPr>
          <a:xfrm>
            <a:off x="8087211" y="4110760"/>
            <a:ext cx="2872121" cy="1103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SzPct val="70000"/>
              <a:buNone/>
            </a:pPr>
            <a:r>
              <a:rPr lang="en-US" sz="2400" cap="all" dirty="0">
                <a:latin typeface="Prometo Bold" panose="020B0804030203060203" pitchFamily="34" charset="0"/>
              </a:rPr>
              <a:t>Security</a:t>
            </a:r>
          </a:p>
          <a:p>
            <a:pPr marL="0" indent="0">
              <a:lnSpc>
                <a:spcPts val="1800"/>
              </a:lnSpc>
              <a:buSzPct val="70000"/>
              <a:buNone/>
            </a:pPr>
            <a:r>
              <a:rPr lang="en-US" sz="2400" cap="all" dirty="0">
                <a:latin typeface="Prometo Bold" panose="020B0804030203060203" pitchFamily="34" charset="0"/>
              </a:rPr>
              <a:t>Lifecycle</a:t>
            </a:r>
          </a:p>
          <a:p>
            <a:pPr marL="0" indent="0">
              <a:lnSpc>
                <a:spcPts val="1800"/>
              </a:lnSpc>
              <a:buSzPct val="70000"/>
              <a:buNone/>
            </a:pPr>
            <a:r>
              <a:rPr lang="en-US" sz="2400" cap="all" dirty="0">
                <a:latin typeface="Prometo Bold" panose="020B0804030203060203" pitchFamily="34" charset="0"/>
              </a:rPr>
              <a:t>Management</a:t>
            </a:r>
          </a:p>
          <a:p>
            <a:pPr marL="0" indent="0">
              <a:lnSpc>
                <a:spcPts val="1800"/>
              </a:lnSpc>
              <a:buSzPct val="70000"/>
              <a:buNone/>
            </a:pPr>
            <a:r>
              <a:rPr lang="en-US" sz="2400" cap="all" dirty="0">
                <a:latin typeface="Prometo Bold" panose="020B080403020306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34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5AC3613-EBA6-4275-9F8A-D862497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/>
          <a:lstStyle/>
          <a:p>
            <a:r>
              <a:rPr lang="en-US" dirty="0"/>
              <a:t>Why C2A Security?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7645965-84A1-40B1-831A-9DEB6695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  <p:sp>
        <p:nvSpPr>
          <p:cNvPr id="17" name="Google Shape;316;p23">
            <a:extLst>
              <a:ext uri="{FF2B5EF4-FFF2-40B4-BE49-F238E27FC236}">
                <a16:creationId xmlns:a16="http://schemas.microsoft.com/office/drawing/2014/main" id="{C171D9DE-EE97-474D-AD0B-1BED5C11BF6E}"/>
              </a:ext>
            </a:extLst>
          </p:cNvPr>
          <p:cNvSpPr txBox="1">
            <a:spLocks/>
          </p:cNvSpPr>
          <p:nvPr/>
        </p:nvSpPr>
        <p:spPr>
          <a:xfrm>
            <a:off x="575555" y="1573956"/>
            <a:ext cx="106929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Automotive approach </a:t>
            </a:r>
          </a:p>
          <a:p>
            <a:pPr lvl="1"/>
            <a:r>
              <a:rPr lang="en-US" sz="1600" dirty="0"/>
              <a:t>We’re fluent in automotive</a:t>
            </a:r>
          </a:p>
          <a:p>
            <a:r>
              <a:rPr lang="en-US" sz="2000" b="1" dirty="0"/>
              <a:t>Holistic Solutions </a:t>
            </a:r>
          </a:p>
          <a:p>
            <a:pPr lvl="1"/>
            <a:r>
              <a:rPr lang="en-US" sz="1600" dirty="0"/>
              <a:t>Own the security lifecycle</a:t>
            </a:r>
          </a:p>
          <a:p>
            <a:r>
              <a:rPr lang="en-US" sz="2000" b="1" dirty="0"/>
              <a:t>Reliability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Experienced team, delivering proven products</a:t>
            </a:r>
          </a:p>
          <a:p>
            <a:r>
              <a:rPr lang="en-US" sz="2000" b="1" dirty="0">
                <a:sym typeface="Arial"/>
              </a:rPr>
              <a:t>Neutral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1"/>
            <a:r>
              <a:rPr lang="en-US" sz="1600" dirty="0">
                <a:sym typeface="Arial"/>
              </a:rPr>
              <a:t>Not affiliated with any manufacturer, can work with everyone.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66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car&#10;&#10;Description automatically generated">
            <a:extLst>
              <a:ext uri="{FF2B5EF4-FFF2-40B4-BE49-F238E27FC236}">
                <a16:creationId xmlns:a16="http://schemas.microsoft.com/office/drawing/2014/main" id="{627BFD12-44E7-4114-B7E5-C53467CB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" y="0"/>
            <a:ext cx="12185597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832724D-8DC4-433B-8362-E5C1D45E4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87" y="3941855"/>
            <a:ext cx="2018640" cy="201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60EA3-30BF-40B3-89E9-595C53F03B61}"/>
              </a:ext>
            </a:extLst>
          </p:cNvPr>
          <p:cNvSpPr txBox="1"/>
          <p:nvPr/>
        </p:nvSpPr>
        <p:spPr>
          <a:xfrm>
            <a:off x="962526" y="1233108"/>
            <a:ext cx="536608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cap="all" dirty="0">
                <a:solidFill>
                  <a:srgbClr val="F1F2F3"/>
                </a:solidFill>
                <a:latin typeface="Prometo Bold" panose="020B0804030203060203" pitchFamily="34" charset="0"/>
              </a:rPr>
              <a:t>Contact us!</a:t>
            </a:r>
          </a:p>
          <a:p>
            <a:r>
              <a:rPr lang="en-US" sz="3600" cap="all" dirty="0">
                <a:solidFill>
                  <a:srgbClr val="F1F2F3"/>
                </a:solidFill>
                <a:latin typeface="Prometo Bold" panose="020B0804030203060203" pitchFamily="34" charset="0"/>
              </a:rPr>
              <a:t>nat@c2a-sec.com</a:t>
            </a:r>
            <a:endParaRPr lang="he-IL" sz="3600" cap="all" dirty="0">
              <a:solidFill>
                <a:srgbClr val="F1F2F3"/>
              </a:solidFill>
              <a:latin typeface="Prometo Bold" panose="020B0804030203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2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288</Words>
  <Application>Microsoft Office PowerPoint</Application>
  <PresentationFormat>מסך רחב</PresentationFormat>
  <Paragraphs>89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Prometo Bold</vt:lpstr>
      <vt:lpstr>Neue Haas Grotesk Text Pro</vt:lpstr>
      <vt:lpstr>Calibri</vt:lpstr>
      <vt:lpstr>Prometo</vt:lpstr>
      <vt:lpstr>Arial</vt:lpstr>
      <vt:lpstr>Office Theme</vt:lpstr>
      <vt:lpstr>מצגת של PowerPoint‏</vt:lpstr>
      <vt:lpstr>IN-VEHICLE CYBERSECURITY</vt:lpstr>
      <vt:lpstr>C2A Leadership</vt:lpstr>
      <vt:lpstr>Vulnerable Vehicles</vt:lpstr>
      <vt:lpstr>C2A AUTOMOTIVE APPROACH</vt:lpstr>
      <vt:lpstr>C2A HOLISTIC  SOLUTION – 3PS</vt:lpstr>
      <vt:lpstr>C2A Products</vt:lpstr>
      <vt:lpstr>Why C2A Security?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nitsan rozenberg</dc:creator>
  <cp:lastModifiedBy>Rona Kedmi</cp:lastModifiedBy>
  <cp:revision>44</cp:revision>
  <dcterms:created xsi:type="dcterms:W3CDTF">2019-06-06T12:41:27Z</dcterms:created>
  <dcterms:modified xsi:type="dcterms:W3CDTF">2019-07-15T08:05:32Z</dcterms:modified>
</cp:coreProperties>
</file>