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2" r:id="rId2"/>
    <p:sldId id="288" r:id="rId3"/>
    <p:sldId id="290" r:id="rId4"/>
    <p:sldId id="276" r:id="rId5"/>
    <p:sldId id="280" r:id="rId6"/>
    <p:sldId id="291" r:id="rId7"/>
    <p:sldId id="289" r:id="rId8"/>
    <p:sldId id="277" r:id="rId9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0432FF"/>
    <a:srgbClr val="4E8F00"/>
    <a:srgbClr val="FFD579"/>
    <a:srgbClr val="929191"/>
    <a:srgbClr val="939092"/>
    <a:srgbClr val="929292"/>
    <a:srgbClr val="44D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335"/>
    <p:restoredTop sz="96405"/>
  </p:normalViewPr>
  <p:slideViewPr>
    <p:cSldViewPr snapToGrid="0" snapToObjects="1">
      <p:cViewPr varScale="1">
        <p:scale>
          <a:sx n="116" d="100"/>
          <a:sy n="116" d="100"/>
        </p:scale>
        <p:origin x="43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B3496-C934-A04F-BB2C-B654F235100D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EA360-285F-0243-AC0D-9544B5B815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58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A360-285F-0243-AC0D-9544B5B815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7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A360-285F-0243-AC0D-9544B5B8151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0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A360-285F-0243-AC0D-9544B5B8151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94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A360-285F-0243-AC0D-9544B5B8151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23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A360-285F-0243-AC0D-9544B5B8151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25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A360-285F-0243-AC0D-9544B5B8151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94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A360-285F-0243-AC0D-9544B5B8151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19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A360-285F-0243-AC0D-9544B5B8151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00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81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12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9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5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92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59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2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39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81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4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60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3FE9-D2DB-0845-8138-91ABC275BDD7}" type="datetimeFigureOut">
              <a:rPr lang="fr-FR" smtClean="0"/>
              <a:t>19/05/2021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DC10-CC87-D048-9D46-5310FC7253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86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tiff"/><Relationship Id="rId9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iff"/><Relationship Id="rId3" Type="http://schemas.openxmlformats.org/officeDocument/2006/relationships/image" Target="../media/image34.tiff"/><Relationship Id="rId7" Type="http://schemas.openxmlformats.org/officeDocument/2006/relationships/image" Target="../media/image3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FD76391-525C-5F48-8D31-ED529EFE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0" y="617681"/>
            <a:ext cx="1615179" cy="152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4A111E5-9800-1E45-9DC8-C29E43943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34" y="629301"/>
            <a:ext cx="1599936" cy="150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CB89956B-CAC1-174B-93C9-C089003EEBA2}"/>
              </a:ext>
            </a:extLst>
          </p:cNvPr>
          <p:cNvSpPr txBox="1"/>
          <p:nvPr/>
        </p:nvSpPr>
        <p:spPr>
          <a:xfrm>
            <a:off x="862672" y="337345"/>
            <a:ext cx="920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cs typeface="Arial" panose="020B0604020202020204" pitchFamily="34" charset="0"/>
              </a:rPr>
              <a:t>Non-ICU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8B87964-5A16-D944-B746-0CF989F922E8}"/>
              </a:ext>
            </a:extLst>
          </p:cNvPr>
          <p:cNvSpPr txBox="1"/>
          <p:nvPr/>
        </p:nvSpPr>
        <p:spPr>
          <a:xfrm>
            <a:off x="2596595" y="337345"/>
            <a:ext cx="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cs typeface="Arial" panose="020B0604020202020204" pitchFamily="34" charset="0"/>
              </a:rPr>
              <a:t>ICU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A51563FB-DF54-894C-A2AC-BC10FD50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1" y="2268291"/>
            <a:ext cx="1599936" cy="169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48AB24A2-7CFB-F74C-8A7C-F62DA038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34" y="2268291"/>
            <a:ext cx="1599936" cy="169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10BCBEA5-9036-DE4B-BCAC-3C4D66D5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1" y="4078323"/>
            <a:ext cx="1599936" cy="169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A52D847-6A80-C645-A788-C314AB7F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34" y="4078323"/>
            <a:ext cx="1599936" cy="169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ZoneTexte 103">
            <a:extLst>
              <a:ext uri="{FF2B5EF4-FFF2-40B4-BE49-F238E27FC236}">
                <a16:creationId xmlns:a16="http://schemas.microsoft.com/office/drawing/2014/main" id="{CD1565B1-5171-A848-941D-2E181CF8FB92}"/>
              </a:ext>
            </a:extLst>
          </p:cNvPr>
          <p:cNvSpPr txBox="1"/>
          <p:nvPr/>
        </p:nvSpPr>
        <p:spPr>
          <a:xfrm>
            <a:off x="4742697" y="2298038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cs typeface="Arial" panose="020B0604020202020204" pitchFamily="34" charset="0"/>
              </a:rPr>
              <a:t>Non-ICU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C97F0F26-EE69-B740-9500-BBB9D2169548}"/>
              </a:ext>
            </a:extLst>
          </p:cNvPr>
          <p:cNvSpPr txBox="1"/>
          <p:nvPr/>
        </p:nvSpPr>
        <p:spPr>
          <a:xfrm>
            <a:off x="5379644" y="2298038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cs typeface="Arial" panose="020B0604020202020204" pitchFamily="34" charset="0"/>
              </a:rPr>
              <a:t>  ICU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DFDA985-E743-F149-95EC-7F355E99B489}"/>
              </a:ext>
            </a:extLst>
          </p:cNvPr>
          <p:cNvSpPr txBox="1"/>
          <p:nvPr/>
        </p:nvSpPr>
        <p:spPr>
          <a:xfrm>
            <a:off x="0" y="9598223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cs typeface="Arial" panose="020B0604020202020204" pitchFamily="34" charset="0"/>
              </a:rPr>
              <a:t>Figure 1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3B6BEC1-FA15-CB46-9C91-004F80596380}"/>
              </a:ext>
            </a:extLst>
          </p:cNvPr>
          <p:cNvSpPr txBox="1"/>
          <p:nvPr/>
        </p:nvSpPr>
        <p:spPr>
          <a:xfrm>
            <a:off x="3729247" y="2794537"/>
            <a:ext cx="32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0E2925C3-B043-1949-B39E-B23CB709C92A}"/>
              </a:ext>
            </a:extLst>
          </p:cNvPr>
          <p:cNvSpPr txBox="1"/>
          <p:nvPr/>
        </p:nvSpPr>
        <p:spPr>
          <a:xfrm>
            <a:off x="5169078" y="22289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cs typeface="Arial" panose="020B0604020202020204" pitchFamily="34" charset="0"/>
              </a:rPr>
              <a:t>**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2DE3074-8935-CB4F-BE87-1128B403DA31}"/>
              </a:ext>
            </a:extLst>
          </p:cNvPr>
          <p:cNvSpPr txBox="1"/>
          <p:nvPr/>
        </p:nvSpPr>
        <p:spPr>
          <a:xfrm>
            <a:off x="130108" y="113825"/>
            <a:ext cx="32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CEC3CB8-A28B-2C41-876B-4E21BB89B283}"/>
              </a:ext>
            </a:extLst>
          </p:cNvPr>
          <p:cNvSpPr txBox="1"/>
          <p:nvPr/>
        </p:nvSpPr>
        <p:spPr>
          <a:xfrm>
            <a:off x="3729247" y="113825"/>
            <a:ext cx="32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4FA0B74-F991-F449-AA72-867C8F07A682}"/>
              </a:ext>
            </a:extLst>
          </p:cNvPr>
          <p:cNvSpPr txBox="1"/>
          <p:nvPr/>
        </p:nvSpPr>
        <p:spPr>
          <a:xfrm>
            <a:off x="130108" y="6227109"/>
            <a:ext cx="32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D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9CC7E6FC-6A76-F140-966E-DD73E5AC18EF}"/>
              </a:ext>
            </a:extLst>
          </p:cNvPr>
          <p:cNvSpPr txBox="1"/>
          <p:nvPr/>
        </p:nvSpPr>
        <p:spPr>
          <a:xfrm rot="16200000">
            <a:off x="3238694" y="1119743"/>
            <a:ext cx="189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cs typeface="Arial" panose="020B0604020202020204" pitchFamily="34" charset="0"/>
              </a:rPr>
              <a:t>Frequency</a:t>
            </a:r>
            <a:r>
              <a:rPr lang="fr-FR" sz="1200" b="1" dirty="0">
                <a:cs typeface="Arial" panose="020B0604020202020204" pitchFamily="34" charset="0"/>
              </a:rPr>
              <a:t> of CD10-CD64+ </a:t>
            </a:r>
            <a:r>
              <a:rPr lang="fr-FR" sz="1200" b="1" dirty="0" err="1">
                <a:cs typeface="Arial" panose="020B0604020202020204" pitchFamily="34" charset="0"/>
              </a:rPr>
              <a:t>Neutrophils</a:t>
            </a:r>
            <a:r>
              <a:rPr lang="fr-FR" sz="1200" b="1" dirty="0">
                <a:cs typeface="Arial" panose="020B0604020202020204" pitchFamily="34" charset="0"/>
              </a:rPr>
              <a:t> (%)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EC8042E-9337-1447-B8FF-E574808A9843}"/>
              </a:ext>
            </a:extLst>
          </p:cNvPr>
          <p:cNvSpPr txBox="1"/>
          <p:nvPr/>
        </p:nvSpPr>
        <p:spPr>
          <a:xfrm>
            <a:off x="3729247" y="6227109"/>
            <a:ext cx="328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32718E4-3669-E04D-BD45-F987343906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2299" y="257483"/>
            <a:ext cx="1651000" cy="2082800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486EE4FD-2697-124D-8AFF-2556604C0856}"/>
              </a:ext>
            </a:extLst>
          </p:cNvPr>
          <p:cNvGrpSpPr/>
          <p:nvPr/>
        </p:nvGrpSpPr>
        <p:grpSpPr>
          <a:xfrm>
            <a:off x="3871663" y="3153465"/>
            <a:ext cx="2634256" cy="2684096"/>
            <a:chOff x="457396" y="6129253"/>
            <a:chExt cx="2861418" cy="2811798"/>
          </a:xfrm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552F6F2-186F-5A4C-836F-74331792E7B9}"/>
                </a:ext>
              </a:extLst>
            </p:cNvPr>
            <p:cNvSpPr txBox="1"/>
            <p:nvPr/>
          </p:nvSpPr>
          <p:spPr>
            <a:xfrm>
              <a:off x="2653017" y="8650873"/>
              <a:ext cx="602816" cy="290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cs typeface="Arial" panose="020B0604020202020204" pitchFamily="34" charset="0"/>
                </a:rPr>
                <a:t>PD-L1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7F5F5561-12D4-F34C-AFE0-F15803CE84A1}"/>
                </a:ext>
              </a:extLst>
            </p:cNvPr>
            <p:cNvSpPr txBox="1"/>
            <p:nvPr/>
          </p:nvSpPr>
          <p:spPr>
            <a:xfrm>
              <a:off x="2019679" y="8650873"/>
              <a:ext cx="599334" cy="290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cs typeface="Arial" panose="020B0604020202020204" pitchFamily="34" charset="0"/>
                </a:rPr>
                <a:t>LOX-1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8D39DD5F-01BA-F448-B558-181A346574C6}"/>
                </a:ext>
              </a:extLst>
            </p:cNvPr>
            <p:cNvSpPr txBox="1"/>
            <p:nvPr/>
          </p:nvSpPr>
          <p:spPr>
            <a:xfrm>
              <a:off x="1331264" y="8650873"/>
              <a:ext cx="651571" cy="290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cs typeface="Arial" panose="020B0604020202020204" pitchFamily="34" charset="0"/>
                </a:rPr>
                <a:t>CD123</a:t>
              </a: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52C5344C-9716-7742-9532-F2D579DF6226}"/>
                </a:ext>
              </a:extLst>
            </p:cNvPr>
            <p:cNvGrpSpPr/>
            <p:nvPr/>
          </p:nvGrpSpPr>
          <p:grpSpPr>
            <a:xfrm>
              <a:off x="457396" y="6129253"/>
              <a:ext cx="2861418" cy="2527300"/>
              <a:chOff x="457396" y="6129253"/>
              <a:chExt cx="2861418" cy="2527300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5A0448BF-D301-E04E-8696-46679F4AF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8214" y="6129253"/>
                <a:ext cx="2260600" cy="2527300"/>
              </a:xfrm>
              <a:prstGeom prst="rect">
                <a:avLst/>
              </a:prstGeom>
            </p:spPr>
          </p:pic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888F075D-FCE0-D749-BD52-B03175890187}"/>
                  </a:ext>
                </a:extLst>
              </p:cNvPr>
              <p:cNvSpPr txBox="1"/>
              <p:nvPr/>
            </p:nvSpPr>
            <p:spPr>
              <a:xfrm rot="16200000">
                <a:off x="-457279" y="7151961"/>
                <a:ext cx="2330825" cy="501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 err="1">
                    <a:cs typeface="Arial" panose="020B0604020202020204" pitchFamily="34" charset="0"/>
                  </a:rPr>
                  <a:t>Frequency</a:t>
                </a:r>
                <a:r>
                  <a:rPr lang="fr-FR" sz="1200" b="1" dirty="0">
                    <a:cs typeface="Arial" panose="020B0604020202020204" pitchFamily="34" charset="0"/>
                  </a:rPr>
                  <a:t> of marker-</a:t>
                </a:r>
                <a:r>
                  <a:rPr lang="fr-FR" sz="1200" b="1" dirty="0" err="1">
                    <a:cs typeface="Arial" panose="020B0604020202020204" pitchFamily="34" charset="0"/>
                  </a:rPr>
                  <a:t>expressing</a:t>
                </a:r>
                <a:endParaRPr lang="fr-FR" sz="1200" b="1" dirty="0">
                  <a:cs typeface="Arial" panose="020B0604020202020204" pitchFamily="34" charset="0"/>
                </a:endParaRPr>
              </a:p>
              <a:p>
                <a:pPr algn="ctr"/>
                <a:r>
                  <a:rPr lang="fr-FR" sz="1200" b="1" dirty="0" err="1">
                    <a:cs typeface="Arial" panose="020B0604020202020204" pitchFamily="34" charset="0"/>
                  </a:rPr>
                  <a:t>subsets</a:t>
                </a:r>
                <a:r>
                  <a:rPr lang="fr-FR" sz="1200" b="1" dirty="0">
                    <a:cs typeface="Arial" panose="020B0604020202020204" pitchFamily="34" charset="0"/>
                  </a:rPr>
                  <a:t> </a:t>
                </a:r>
                <a:r>
                  <a:rPr lang="fr-FR" sz="1200" b="1" dirty="0" err="1">
                    <a:cs typeface="Arial" panose="020B0604020202020204" pitchFamily="34" charset="0"/>
                  </a:rPr>
                  <a:t>among</a:t>
                </a:r>
                <a:r>
                  <a:rPr lang="fr-FR" sz="1200" b="1" dirty="0">
                    <a:cs typeface="Arial" panose="020B0604020202020204" pitchFamily="34" charset="0"/>
                  </a:rPr>
                  <a:t> </a:t>
                </a:r>
                <a:r>
                  <a:rPr lang="fr-FR" sz="1200" b="1" dirty="0" err="1">
                    <a:cs typeface="Arial" panose="020B0604020202020204" pitchFamily="34" charset="0"/>
                  </a:rPr>
                  <a:t>Neutrophils</a:t>
                </a:r>
                <a:r>
                  <a:rPr lang="fr-FR" sz="1200" b="1" dirty="0">
                    <a:cs typeface="Arial" panose="020B0604020202020204" pitchFamily="34" charset="0"/>
                  </a:rPr>
                  <a:t> (%)</a:t>
                </a:r>
              </a:p>
            </p:txBody>
          </p:sp>
        </p:grp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B586B03-D9B9-7F49-994E-FF45CF672F5F}"/>
                </a:ext>
              </a:extLst>
            </p:cNvPr>
            <p:cNvSpPr txBox="1"/>
            <p:nvPr/>
          </p:nvSpPr>
          <p:spPr>
            <a:xfrm>
              <a:off x="1523805" y="6193466"/>
              <a:ext cx="367749" cy="290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cs typeface="Arial" panose="020B0604020202020204" pitchFamily="34" charset="0"/>
                </a:rPr>
                <a:t>**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0EAFF762-2423-E74B-8214-A7112A673EC7}"/>
                </a:ext>
              </a:extLst>
            </p:cNvPr>
            <p:cNvSpPr txBox="1"/>
            <p:nvPr/>
          </p:nvSpPr>
          <p:spPr>
            <a:xfrm flipH="1">
              <a:off x="2109500" y="6193466"/>
              <a:ext cx="663931" cy="29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cs typeface="Arial" panose="020B0604020202020204" pitchFamily="34" charset="0"/>
                </a:rPr>
                <a:t>***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E9D57D29-1C34-F840-A780-2D59F40092A0}"/>
                </a:ext>
              </a:extLst>
            </p:cNvPr>
            <p:cNvSpPr txBox="1"/>
            <p:nvPr/>
          </p:nvSpPr>
          <p:spPr>
            <a:xfrm>
              <a:off x="2777406" y="6193466"/>
              <a:ext cx="357301" cy="290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ns</a:t>
              </a:r>
            </a:p>
          </p:txBody>
        </p:sp>
      </p:grpSp>
      <p:pic>
        <p:nvPicPr>
          <p:cNvPr id="69" name="Image 68">
            <a:extLst>
              <a:ext uri="{FF2B5EF4-FFF2-40B4-BE49-F238E27FC236}">
                <a16:creationId xmlns:a16="http://schemas.microsoft.com/office/drawing/2014/main" id="{A93ACA74-3397-AB47-9BC1-ACAEF97434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580" y="6541071"/>
            <a:ext cx="2260600" cy="2527300"/>
          </a:xfrm>
          <a:prstGeom prst="rect">
            <a:avLst/>
          </a:prstGeom>
        </p:spPr>
      </p:pic>
      <p:sp>
        <p:nvSpPr>
          <p:cNvPr id="94" name="ZoneTexte 93">
            <a:extLst>
              <a:ext uri="{FF2B5EF4-FFF2-40B4-BE49-F238E27FC236}">
                <a16:creationId xmlns:a16="http://schemas.microsoft.com/office/drawing/2014/main" id="{A363149F-2F8E-134C-BFAC-4632284A00B6}"/>
              </a:ext>
            </a:extLst>
          </p:cNvPr>
          <p:cNvSpPr txBox="1"/>
          <p:nvPr/>
        </p:nvSpPr>
        <p:spPr>
          <a:xfrm rot="16200000">
            <a:off x="-498793" y="7637833"/>
            <a:ext cx="2224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Frequency</a:t>
            </a:r>
            <a:r>
              <a:rPr lang="fr-FR" sz="1200" b="1" dirty="0"/>
              <a:t> of marker-</a:t>
            </a:r>
            <a:r>
              <a:rPr lang="fr-FR" sz="1200" b="1" dirty="0" err="1"/>
              <a:t>expressing</a:t>
            </a:r>
            <a:endParaRPr lang="fr-FR" sz="1200" b="1" dirty="0"/>
          </a:p>
          <a:p>
            <a:pPr algn="ctr"/>
            <a:r>
              <a:rPr lang="fr-FR" sz="1200" b="1" dirty="0" err="1"/>
              <a:t>subsets</a:t>
            </a:r>
            <a:r>
              <a:rPr lang="fr-FR" sz="1200" b="1" dirty="0"/>
              <a:t> </a:t>
            </a:r>
            <a:r>
              <a:rPr lang="fr-FR" sz="1200" b="1" dirty="0" err="1"/>
              <a:t>among</a:t>
            </a:r>
            <a:r>
              <a:rPr lang="fr-FR" sz="1200" b="1" dirty="0"/>
              <a:t> </a:t>
            </a:r>
            <a:r>
              <a:rPr lang="fr-FR" sz="1200" b="1" dirty="0" err="1"/>
              <a:t>Neutrophils</a:t>
            </a:r>
            <a:r>
              <a:rPr lang="fr-FR" sz="1200" b="1" dirty="0"/>
              <a:t> (%)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CA8F831B-DA9D-9B4F-AA22-D5F9007DFAA2}"/>
              </a:ext>
            </a:extLst>
          </p:cNvPr>
          <p:cNvSpPr txBox="1"/>
          <p:nvPr/>
        </p:nvSpPr>
        <p:spPr>
          <a:xfrm>
            <a:off x="2649951" y="9026314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PD-L1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5D1AEEBC-D2E1-A64A-A00F-5A798796EB6E}"/>
              </a:ext>
            </a:extLst>
          </p:cNvPr>
          <p:cNvSpPr txBox="1"/>
          <p:nvPr/>
        </p:nvSpPr>
        <p:spPr>
          <a:xfrm>
            <a:off x="2158070" y="902631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LOX-1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0FAF0089-9189-0C40-902D-8F3483DB540D}"/>
              </a:ext>
            </a:extLst>
          </p:cNvPr>
          <p:cNvSpPr txBox="1"/>
          <p:nvPr/>
        </p:nvSpPr>
        <p:spPr>
          <a:xfrm>
            <a:off x="1649665" y="9026314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CD123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32DAA6C5-504C-4F45-AD95-52F9E62810B0}"/>
              </a:ext>
            </a:extLst>
          </p:cNvPr>
          <p:cNvSpPr txBox="1"/>
          <p:nvPr/>
        </p:nvSpPr>
        <p:spPr>
          <a:xfrm>
            <a:off x="1306750" y="902631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ImN</a:t>
            </a:r>
            <a:endParaRPr lang="fr-FR" sz="1200" b="1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55F1345-4D3F-974C-A8FB-35820A882EED}"/>
              </a:ext>
            </a:extLst>
          </p:cNvPr>
          <p:cNvSpPr txBox="1"/>
          <p:nvPr/>
        </p:nvSpPr>
        <p:spPr>
          <a:xfrm>
            <a:off x="1317921" y="647849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**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1D64E81D-6A92-B546-9205-432E010130A3}"/>
              </a:ext>
            </a:extLst>
          </p:cNvPr>
          <p:cNvSpPr txBox="1"/>
          <p:nvPr/>
        </p:nvSpPr>
        <p:spPr>
          <a:xfrm>
            <a:off x="1816474" y="692779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**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1D4D814A-33D0-E549-B3A5-808877ECA68F}"/>
              </a:ext>
            </a:extLst>
          </p:cNvPr>
          <p:cNvSpPr txBox="1"/>
          <p:nvPr/>
        </p:nvSpPr>
        <p:spPr>
          <a:xfrm>
            <a:off x="2254614" y="669784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**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91A7920-ECC0-EA4F-AB4F-A11C5C9AAD3B}"/>
              </a:ext>
            </a:extLst>
          </p:cNvPr>
          <p:cNvSpPr txBox="1"/>
          <p:nvPr/>
        </p:nvSpPr>
        <p:spPr>
          <a:xfrm>
            <a:off x="2752162" y="660075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ns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86D3DFEF-E8DA-4F4E-B289-0F0E05F87E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4735" y="6556830"/>
            <a:ext cx="2260600" cy="2527300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:a16="http://schemas.microsoft.com/office/drawing/2014/main" id="{46087703-36F5-704E-B0B8-2AD42FE558D2}"/>
              </a:ext>
            </a:extLst>
          </p:cNvPr>
          <p:cNvSpPr txBox="1"/>
          <p:nvPr/>
        </p:nvSpPr>
        <p:spPr>
          <a:xfrm>
            <a:off x="5491431" y="9011216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PD-L1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5F66FFFD-CB19-1B40-9F24-9AFF6F5C24EB}"/>
              </a:ext>
            </a:extLst>
          </p:cNvPr>
          <p:cNvSpPr txBox="1"/>
          <p:nvPr/>
        </p:nvSpPr>
        <p:spPr>
          <a:xfrm>
            <a:off x="4999550" y="9011216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LOX-1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961BDF40-907A-6A41-9806-035E80488E8C}"/>
              </a:ext>
            </a:extLst>
          </p:cNvPr>
          <p:cNvSpPr txBox="1"/>
          <p:nvPr/>
        </p:nvSpPr>
        <p:spPr>
          <a:xfrm>
            <a:off x="4491145" y="9011216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CD123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4F1F5AF0-176F-2E41-BD41-A6F9F4B889FF}"/>
              </a:ext>
            </a:extLst>
          </p:cNvPr>
          <p:cNvSpPr txBox="1"/>
          <p:nvPr/>
        </p:nvSpPr>
        <p:spPr>
          <a:xfrm>
            <a:off x="4148230" y="901121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ImN</a:t>
            </a:r>
            <a:endParaRPr lang="fr-FR" sz="1200" b="1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7D4819DF-D0E4-4445-A785-14FC2EDA675C}"/>
              </a:ext>
            </a:extLst>
          </p:cNvPr>
          <p:cNvSpPr txBox="1"/>
          <p:nvPr/>
        </p:nvSpPr>
        <p:spPr>
          <a:xfrm>
            <a:off x="4177400" y="647849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**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F20FEBDC-0A47-4D49-9F20-705046B4B696}"/>
              </a:ext>
            </a:extLst>
          </p:cNvPr>
          <p:cNvSpPr txBox="1"/>
          <p:nvPr/>
        </p:nvSpPr>
        <p:spPr>
          <a:xfrm>
            <a:off x="4675953" y="692779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**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BC4B56F4-0ACD-CF48-A86C-9707935DD3F1}"/>
              </a:ext>
            </a:extLst>
          </p:cNvPr>
          <p:cNvSpPr txBox="1"/>
          <p:nvPr/>
        </p:nvSpPr>
        <p:spPr>
          <a:xfrm>
            <a:off x="5106580" y="669784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**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5401FFE4-F370-B041-BB18-799605325F0B}"/>
              </a:ext>
            </a:extLst>
          </p:cNvPr>
          <p:cNvSpPr txBox="1"/>
          <p:nvPr/>
        </p:nvSpPr>
        <p:spPr>
          <a:xfrm>
            <a:off x="5611641" y="6600752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6DF07-EB50-D74E-8D78-22D505F71062}"/>
              </a:ext>
            </a:extLst>
          </p:cNvPr>
          <p:cNvSpPr/>
          <p:nvPr/>
        </p:nvSpPr>
        <p:spPr>
          <a:xfrm>
            <a:off x="986580" y="6093229"/>
            <a:ext cx="235391" cy="108127"/>
          </a:xfrm>
          <a:prstGeom prst="rect">
            <a:avLst/>
          </a:prstGeom>
          <a:solidFill>
            <a:srgbClr val="9291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736CB14-D2EF-0743-966F-E2BD336AF8A2}"/>
              </a:ext>
            </a:extLst>
          </p:cNvPr>
          <p:cNvSpPr/>
          <p:nvPr/>
        </p:nvSpPr>
        <p:spPr>
          <a:xfrm>
            <a:off x="986580" y="6253942"/>
            <a:ext cx="235391" cy="108127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A331C01C-A352-A645-8263-BF8F4EEF8884}"/>
              </a:ext>
            </a:extLst>
          </p:cNvPr>
          <p:cNvSpPr txBox="1"/>
          <p:nvPr/>
        </p:nvSpPr>
        <p:spPr>
          <a:xfrm>
            <a:off x="1246096" y="5991182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No IMV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186A1D58-7C50-774A-905C-F4D40B02E522}"/>
              </a:ext>
            </a:extLst>
          </p:cNvPr>
          <p:cNvSpPr txBox="1"/>
          <p:nvPr/>
        </p:nvSpPr>
        <p:spPr>
          <a:xfrm>
            <a:off x="1240460" y="6176043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IMV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1FDC1D-4CE8-E944-AF58-E366DC4E1AC7}"/>
              </a:ext>
            </a:extLst>
          </p:cNvPr>
          <p:cNvSpPr/>
          <p:nvPr/>
        </p:nvSpPr>
        <p:spPr>
          <a:xfrm>
            <a:off x="4267344" y="6093229"/>
            <a:ext cx="235391" cy="108127"/>
          </a:xfrm>
          <a:prstGeom prst="rect">
            <a:avLst/>
          </a:prstGeom>
          <a:solidFill>
            <a:srgbClr val="9291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4CB6BA8-CF2F-B545-8330-E26286131D9F}"/>
              </a:ext>
            </a:extLst>
          </p:cNvPr>
          <p:cNvSpPr/>
          <p:nvPr/>
        </p:nvSpPr>
        <p:spPr>
          <a:xfrm>
            <a:off x="4267344" y="6253942"/>
            <a:ext cx="235391" cy="108127"/>
          </a:xfrm>
          <a:prstGeom prst="rect">
            <a:avLst/>
          </a:prstGeom>
          <a:solidFill>
            <a:srgbClr val="4E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4420DED4-53AB-DE45-80C2-AE4B90BBFAE0}"/>
              </a:ext>
            </a:extLst>
          </p:cNvPr>
          <p:cNvSpPr txBox="1"/>
          <p:nvPr/>
        </p:nvSpPr>
        <p:spPr>
          <a:xfrm>
            <a:off x="4526860" y="5991182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No </a:t>
            </a:r>
            <a:r>
              <a:rPr lang="fr-FR" sz="1200" b="1" dirty="0" err="1"/>
              <a:t>Thrombosis</a:t>
            </a:r>
            <a:endParaRPr lang="fr-FR" sz="1200" b="1" dirty="0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79F54EAC-BEED-0A49-BB56-7D6544C516C3}"/>
              </a:ext>
            </a:extLst>
          </p:cNvPr>
          <p:cNvSpPr txBox="1"/>
          <p:nvPr/>
        </p:nvSpPr>
        <p:spPr>
          <a:xfrm>
            <a:off x="4521224" y="6176043"/>
            <a:ext cx="933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Thrombosis</a:t>
            </a:r>
            <a:endParaRPr lang="fr-FR" sz="1200" b="1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EA44DA5-50D8-3443-866C-04062285465D}"/>
              </a:ext>
            </a:extLst>
          </p:cNvPr>
          <p:cNvSpPr/>
          <p:nvPr/>
        </p:nvSpPr>
        <p:spPr>
          <a:xfrm>
            <a:off x="4742697" y="2881472"/>
            <a:ext cx="235391" cy="108127"/>
          </a:xfrm>
          <a:prstGeom prst="rect">
            <a:avLst/>
          </a:prstGeom>
          <a:solidFill>
            <a:srgbClr val="9291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2F774A5-C7C5-914F-9387-33512EC7A09E}"/>
              </a:ext>
            </a:extLst>
          </p:cNvPr>
          <p:cNvSpPr/>
          <p:nvPr/>
        </p:nvSpPr>
        <p:spPr>
          <a:xfrm>
            <a:off x="4742697" y="3042185"/>
            <a:ext cx="235391" cy="108127"/>
          </a:xfrm>
          <a:prstGeom prst="rect">
            <a:avLst/>
          </a:prstGeom>
          <a:solidFill>
            <a:srgbClr val="941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6A621468-07A3-D742-BDC1-ADBCC403B991}"/>
              </a:ext>
            </a:extLst>
          </p:cNvPr>
          <p:cNvSpPr txBox="1"/>
          <p:nvPr/>
        </p:nvSpPr>
        <p:spPr>
          <a:xfrm>
            <a:off x="5002213" y="2779425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Non--ICU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35E7F2ED-4BB9-FC4C-B11C-E4936DA9148C}"/>
              </a:ext>
            </a:extLst>
          </p:cNvPr>
          <p:cNvSpPr txBox="1"/>
          <p:nvPr/>
        </p:nvSpPr>
        <p:spPr>
          <a:xfrm>
            <a:off x="4996577" y="2964286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ICU</a:t>
            </a:r>
          </a:p>
        </p:txBody>
      </p:sp>
    </p:spTree>
    <p:extLst>
      <p:ext uri="{BB962C8B-B14F-4D97-AF65-F5344CB8AC3E}">
        <p14:creationId xmlns:p14="http://schemas.microsoft.com/office/powerpoint/2010/main" val="325626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5">
            <a:extLst>
              <a:ext uri="{FF2B5EF4-FFF2-40B4-BE49-F238E27FC236}">
                <a16:creationId xmlns:a16="http://schemas.microsoft.com/office/drawing/2014/main" id="{C81A3C30-B90A-774B-A8A2-CC2B92D3E14C}"/>
              </a:ext>
            </a:extLst>
          </p:cNvPr>
          <p:cNvSpPr txBox="1"/>
          <p:nvPr/>
        </p:nvSpPr>
        <p:spPr>
          <a:xfrm>
            <a:off x="902350" y="785794"/>
            <a:ext cx="920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cs typeface="Arial" panose="020B0604020202020204" pitchFamily="34" charset="0"/>
              </a:rPr>
              <a:t>HD Blood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3B71E04-8FDB-9B44-AE0A-1FB05C5E66A0}"/>
              </a:ext>
            </a:extLst>
          </p:cNvPr>
          <p:cNvSpPr txBox="1"/>
          <p:nvPr/>
        </p:nvSpPr>
        <p:spPr>
          <a:xfrm>
            <a:off x="240928" y="2888477"/>
            <a:ext cx="32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BE23BA1C-F2A2-EB49-B978-74C0DDF0F731}"/>
              </a:ext>
            </a:extLst>
          </p:cNvPr>
          <p:cNvSpPr txBox="1"/>
          <p:nvPr/>
        </p:nvSpPr>
        <p:spPr>
          <a:xfrm>
            <a:off x="2128135" y="785794"/>
            <a:ext cx="147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cs typeface="Arial" panose="020B0604020202020204" pitchFamily="34" charset="0"/>
              </a:rPr>
              <a:t>COVID-19 Blood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00011C4-3D5E-0F45-BE83-BC9DD6B35B27}"/>
              </a:ext>
            </a:extLst>
          </p:cNvPr>
          <p:cNvSpPr txBox="1"/>
          <p:nvPr/>
        </p:nvSpPr>
        <p:spPr>
          <a:xfrm>
            <a:off x="240928" y="409789"/>
            <a:ext cx="328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BDDDBC2-9CA1-914C-B75E-8BD20A5FEF58}"/>
              </a:ext>
            </a:extLst>
          </p:cNvPr>
          <p:cNvSpPr txBox="1"/>
          <p:nvPr/>
        </p:nvSpPr>
        <p:spPr>
          <a:xfrm>
            <a:off x="2555495" y="2526034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cs typeface="Arial" panose="020B0604020202020204" pitchFamily="34" charset="0"/>
              </a:rPr>
              <a:t>tSNE1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908CE5A-359C-0F49-8D67-34E417A06A48}"/>
              </a:ext>
            </a:extLst>
          </p:cNvPr>
          <p:cNvSpPr txBox="1"/>
          <p:nvPr/>
        </p:nvSpPr>
        <p:spPr>
          <a:xfrm rot="16200000">
            <a:off x="168044" y="1544296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cs typeface="Arial" panose="020B0604020202020204" pitchFamily="34" charset="0"/>
              </a:rPr>
              <a:t>tSNE2</a:t>
            </a: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D644D11D-2A1C-624E-87A5-6ED170C34EF9}"/>
              </a:ext>
            </a:extLst>
          </p:cNvPr>
          <p:cNvSpPr txBox="1"/>
          <p:nvPr/>
        </p:nvSpPr>
        <p:spPr>
          <a:xfrm>
            <a:off x="3709732" y="785794"/>
            <a:ext cx="1344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cs typeface="Arial" panose="020B0604020202020204" pitchFamily="34" charset="0"/>
              </a:rPr>
              <a:t>COVID-19 BAL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8FA471B-B953-E04A-894A-3E2E069C0D13}"/>
              </a:ext>
            </a:extLst>
          </p:cNvPr>
          <p:cNvSpPr txBox="1"/>
          <p:nvPr/>
        </p:nvSpPr>
        <p:spPr>
          <a:xfrm>
            <a:off x="2815196" y="2888477"/>
            <a:ext cx="32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9AA1130A-4D71-BA46-91DF-55B092AE01DD}"/>
              </a:ext>
            </a:extLst>
          </p:cNvPr>
          <p:cNvSpPr txBox="1"/>
          <p:nvPr/>
        </p:nvSpPr>
        <p:spPr>
          <a:xfrm>
            <a:off x="240928" y="5414962"/>
            <a:ext cx="32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D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B9C31CD9-83CC-F54F-A396-C1A6A2A7A3C6}"/>
              </a:ext>
            </a:extLst>
          </p:cNvPr>
          <p:cNvSpPr txBox="1"/>
          <p:nvPr/>
        </p:nvSpPr>
        <p:spPr>
          <a:xfrm>
            <a:off x="101423" y="9464239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Figure 2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3F5BB56-D2A2-F045-BDE9-2067FDF2CAE7}"/>
              </a:ext>
            </a:extLst>
          </p:cNvPr>
          <p:cNvGrpSpPr/>
          <p:nvPr/>
        </p:nvGrpSpPr>
        <p:grpSpPr>
          <a:xfrm>
            <a:off x="3365478" y="2596984"/>
            <a:ext cx="2790625" cy="2413381"/>
            <a:chOff x="3644525" y="5620021"/>
            <a:chExt cx="2790625" cy="2413381"/>
          </a:xfrm>
        </p:grpSpPr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3012F600-D5F8-B647-95F6-F9C9C53616A5}"/>
                </a:ext>
              </a:extLst>
            </p:cNvPr>
            <p:cNvGrpSpPr/>
            <p:nvPr/>
          </p:nvGrpSpPr>
          <p:grpSpPr>
            <a:xfrm>
              <a:off x="3644525" y="5620021"/>
              <a:ext cx="2790625" cy="2413381"/>
              <a:chOff x="658897" y="5484830"/>
              <a:chExt cx="2790625" cy="2413381"/>
            </a:xfrm>
          </p:grpSpPr>
          <p:grpSp>
            <p:nvGrpSpPr>
              <p:cNvPr id="78" name="Groupe 77">
                <a:extLst>
                  <a:ext uri="{FF2B5EF4-FFF2-40B4-BE49-F238E27FC236}">
                    <a16:creationId xmlns:a16="http://schemas.microsoft.com/office/drawing/2014/main" id="{FE8A888F-5AAD-CD40-A052-02D29B7698AD}"/>
                  </a:ext>
                </a:extLst>
              </p:cNvPr>
              <p:cNvGrpSpPr/>
              <p:nvPr/>
            </p:nvGrpSpPr>
            <p:grpSpPr>
              <a:xfrm>
                <a:off x="1919633" y="6131615"/>
                <a:ext cx="1529889" cy="1766596"/>
                <a:chOff x="1919633" y="6131615"/>
                <a:chExt cx="1529889" cy="1766596"/>
              </a:xfrm>
            </p:grpSpPr>
            <p:sp>
              <p:nvSpPr>
                <p:cNvPr id="58" name="TextBox 5">
                  <a:extLst>
                    <a:ext uri="{FF2B5EF4-FFF2-40B4-BE49-F238E27FC236}">
                      <a16:creationId xmlns:a16="http://schemas.microsoft.com/office/drawing/2014/main" id="{A22DCA54-D63B-4145-B0D2-FB49ADE89C5E}"/>
                    </a:ext>
                  </a:extLst>
                </p:cNvPr>
                <p:cNvSpPr txBox="1"/>
                <p:nvPr/>
              </p:nvSpPr>
              <p:spPr>
                <a:xfrm>
                  <a:off x="1919635" y="7061139"/>
                  <a:ext cx="10624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cs typeface="Arial" panose="020B0604020202020204" pitchFamily="34" charset="0"/>
                    </a:rPr>
                    <a:t>1 : </a:t>
                  </a:r>
                  <a:r>
                    <a:rPr lang="fr-FR" sz="1200" b="1" dirty="0" err="1">
                      <a:cs typeface="Arial" panose="020B0604020202020204" pitchFamily="34" charset="0"/>
                    </a:rPr>
                    <a:t>Act</a:t>
                  </a:r>
                  <a:r>
                    <a:rPr lang="fr-FR" sz="1200" b="1" dirty="0">
                      <a:cs typeface="Arial" panose="020B0604020202020204" pitchFamily="34" charset="0"/>
                    </a:rPr>
                    <a:t>. N Lox-1</a:t>
                  </a:r>
                </a:p>
              </p:txBody>
            </p:sp>
            <p:sp>
              <p:nvSpPr>
                <p:cNvPr id="59" name="TextBox 5">
                  <a:extLst>
                    <a:ext uri="{FF2B5EF4-FFF2-40B4-BE49-F238E27FC236}">
                      <a16:creationId xmlns:a16="http://schemas.microsoft.com/office/drawing/2014/main" id="{85DA9A92-7BC6-D04F-9D19-90A2BB3B582E}"/>
                    </a:ext>
                  </a:extLst>
                </p:cNvPr>
                <p:cNvSpPr txBox="1"/>
                <p:nvPr/>
              </p:nvSpPr>
              <p:spPr>
                <a:xfrm>
                  <a:off x="1919633" y="7621212"/>
                  <a:ext cx="152988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cs typeface="Arial" panose="020B0604020202020204" pitchFamily="34" charset="0"/>
                    </a:rPr>
                    <a:t>2 : </a:t>
                  </a:r>
                  <a:r>
                    <a:rPr lang="fr-FR" sz="1200" b="1" dirty="0" err="1">
                      <a:cs typeface="Arial" panose="020B0604020202020204" pitchFamily="34" charset="0"/>
                    </a:rPr>
                    <a:t>Act</a:t>
                  </a:r>
                  <a:r>
                    <a:rPr lang="fr-FR" sz="1200" b="1" dirty="0">
                      <a:cs typeface="Arial" panose="020B0604020202020204" pitchFamily="34" charset="0"/>
                    </a:rPr>
                    <a:t>. N PD-L1 Lox-1</a:t>
                  </a:r>
                </a:p>
              </p:txBody>
            </p:sp>
            <p:sp>
              <p:nvSpPr>
                <p:cNvPr id="60" name="TextBox 5">
                  <a:extLst>
                    <a:ext uri="{FF2B5EF4-FFF2-40B4-BE49-F238E27FC236}">
                      <a16:creationId xmlns:a16="http://schemas.microsoft.com/office/drawing/2014/main" id="{F08F0317-3924-444E-8EF1-A5D1844A118A}"/>
                    </a:ext>
                  </a:extLst>
                </p:cNvPr>
                <p:cNvSpPr txBox="1"/>
                <p:nvPr/>
              </p:nvSpPr>
              <p:spPr>
                <a:xfrm>
                  <a:off x="1919635" y="6689394"/>
                  <a:ext cx="10624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cs typeface="Arial" panose="020B0604020202020204" pitchFamily="34" charset="0"/>
                    </a:rPr>
                    <a:t>3 : </a:t>
                  </a:r>
                  <a:r>
                    <a:rPr lang="fr-FR" sz="1200" b="1" dirty="0" err="1">
                      <a:cs typeface="Arial" panose="020B0604020202020204" pitchFamily="34" charset="0"/>
                    </a:rPr>
                    <a:t>Act</a:t>
                  </a:r>
                  <a:r>
                    <a:rPr lang="fr-FR" sz="1200" b="1" dirty="0">
                      <a:cs typeface="Arial" panose="020B0604020202020204" pitchFamily="34" charset="0"/>
                    </a:rPr>
                    <a:t>. N</a:t>
                  </a:r>
                </a:p>
              </p:txBody>
            </p:sp>
            <p:sp>
              <p:nvSpPr>
                <p:cNvPr id="61" name="TextBox 5">
                  <a:extLst>
                    <a:ext uri="{FF2B5EF4-FFF2-40B4-BE49-F238E27FC236}">
                      <a16:creationId xmlns:a16="http://schemas.microsoft.com/office/drawing/2014/main" id="{848D7013-F1DB-984F-B77F-D6A30B9B9202}"/>
                    </a:ext>
                  </a:extLst>
                </p:cNvPr>
                <p:cNvSpPr txBox="1"/>
                <p:nvPr/>
              </p:nvSpPr>
              <p:spPr>
                <a:xfrm>
                  <a:off x="1919635" y="6505581"/>
                  <a:ext cx="10624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cs typeface="Arial" panose="020B0604020202020204" pitchFamily="34" charset="0"/>
                    </a:rPr>
                    <a:t>4 : Im N Lox-1</a:t>
                  </a:r>
                </a:p>
              </p:txBody>
            </p:sp>
            <p:sp>
              <p:nvSpPr>
                <p:cNvPr id="62" name="TextBox 5">
                  <a:extLst>
                    <a:ext uri="{FF2B5EF4-FFF2-40B4-BE49-F238E27FC236}">
                      <a16:creationId xmlns:a16="http://schemas.microsoft.com/office/drawing/2014/main" id="{52C0E0BD-55DB-EE49-A19C-2B30B70FEF1D}"/>
                    </a:ext>
                  </a:extLst>
                </p:cNvPr>
                <p:cNvSpPr txBox="1"/>
                <p:nvPr/>
              </p:nvSpPr>
              <p:spPr>
                <a:xfrm>
                  <a:off x="1919635" y="7437399"/>
                  <a:ext cx="125265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cs typeface="Arial" panose="020B0604020202020204" pitchFamily="34" charset="0"/>
                    </a:rPr>
                    <a:t>5 : Im N PD-L1 </a:t>
                  </a:r>
                </a:p>
              </p:txBody>
            </p:sp>
            <p:sp>
              <p:nvSpPr>
                <p:cNvPr id="63" name="TextBox 5">
                  <a:extLst>
                    <a:ext uri="{FF2B5EF4-FFF2-40B4-BE49-F238E27FC236}">
                      <a16:creationId xmlns:a16="http://schemas.microsoft.com/office/drawing/2014/main" id="{95DA4CFD-F546-114E-A6FD-53B4DBDBF1D2}"/>
                    </a:ext>
                  </a:extLst>
                </p:cNvPr>
                <p:cNvSpPr txBox="1"/>
                <p:nvPr/>
              </p:nvSpPr>
              <p:spPr>
                <a:xfrm>
                  <a:off x="1919635" y="6876413"/>
                  <a:ext cx="14207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cs typeface="Arial" panose="020B0604020202020204" pitchFamily="34" charset="0"/>
                    </a:rPr>
                    <a:t>6 : Im N</a:t>
                  </a:r>
                </a:p>
              </p:txBody>
            </p:sp>
            <p:sp>
              <p:nvSpPr>
                <p:cNvPr id="64" name="TextBox 5">
                  <a:extLst>
                    <a:ext uri="{FF2B5EF4-FFF2-40B4-BE49-F238E27FC236}">
                      <a16:creationId xmlns:a16="http://schemas.microsoft.com/office/drawing/2014/main" id="{CFFF2454-687C-9345-A44B-3EC1E0AC5C04}"/>
                    </a:ext>
                  </a:extLst>
                </p:cNvPr>
                <p:cNvSpPr txBox="1"/>
                <p:nvPr/>
              </p:nvSpPr>
              <p:spPr>
                <a:xfrm>
                  <a:off x="1919635" y="7245811"/>
                  <a:ext cx="125265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cs typeface="Arial" panose="020B0604020202020204" pitchFamily="34" charset="0"/>
                    </a:rPr>
                    <a:t>7 : Im N CD123</a:t>
                  </a:r>
                </a:p>
              </p:txBody>
            </p:sp>
            <p:sp>
              <p:nvSpPr>
                <p:cNvPr id="65" name="TextBox 5">
                  <a:extLst>
                    <a:ext uri="{FF2B5EF4-FFF2-40B4-BE49-F238E27FC236}">
                      <a16:creationId xmlns:a16="http://schemas.microsoft.com/office/drawing/2014/main" id="{DA2ADBD0-EE26-9F42-A2E5-511D9F728BBF}"/>
                    </a:ext>
                  </a:extLst>
                </p:cNvPr>
                <p:cNvSpPr txBox="1"/>
                <p:nvPr/>
              </p:nvSpPr>
              <p:spPr>
                <a:xfrm>
                  <a:off x="1919635" y="6318797"/>
                  <a:ext cx="11756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cs typeface="Arial" panose="020B0604020202020204" pitchFamily="34" charset="0"/>
                    </a:rPr>
                    <a:t>8 : Mat N</a:t>
                  </a:r>
                </a:p>
              </p:txBody>
            </p:sp>
            <p:sp>
              <p:nvSpPr>
                <p:cNvPr id="67" name="TextBox 5">
                  <a:extLst>
                    <a:ext uri="{FF2B5EF4-FFF2-40B4-BE49-F238E27FC236}">
                      <a16:creationId xmlns:a16="http://schemas.microsoft.com/office/drawing/2014/main" id="{003E2313-79C2-5743-8722-D6B346B4D295}"/>
                    </a:ext>
                  </a:extLst>
                </p:cNvPr>
                <p:cNvSpPr txBox="1"/>
                <p:nvPr/>
              </p:nvSpPr>
              <p:spPr>
                <a:xfrm>
                  <a:off x="1919635" y="6131615"/>
                  <a:ext cx="11756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b="1" dirty="0">
                      <a:cs typeface="Arial" panose="020B0604020202020204" pitchFamily="34" charset="0"/>
                    </a:rPr>
                    <a:t>9 : </a:t>
                  </a:r>
                  <a:r>
                    <a:rPr lang="fr-FR" sz="1200" b="1" dirty="0" err="1">
                      <a:cs typeface="Arial" panose="020B0604020202020204" pitchFamily="34" charset="0"/>
                    </a:rPr>
                    <a:t>Unknown</a:t>
                  </a:r>
                  <a:endParaRPr lang="fr-FR" sz="1200" b="1" dirty="0"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7" name="Groupe 76">
                <a:extLst>
                  <a:ext uri="{FF2B5EF4-FFF2-40B4-BE49-F238E27FC236}">
                    <a16:creationId xmlns:a16="http://schemas.microsoft.com/office/drawing/2014/main" id="{C7B60FDA-5FC4-2447-89CC-1E10D28E934B}"/>
                  </a:ext>
                </a:extLst>
              </p:cNvPr>
              <p:cNvGrpSpPr/>
              <p:nvPr/>
            </p:nvGrpSpPr>
            <p:grpSpPr>
              <a:xfrm>
                <a:off x="658897" y="5484830"/>
                <a:ext cx="1333533" cy="920054"/>
                <a:chOff x="658897" y="5484830"/>
                <a:chExt cx="1333533" cy="920054"/>
              </a:xfrm>
            </p:grpSpPr>
            <p:sp>
              <p:nvSpPr>
                <p:cNvPr id="68" name="TextBox 5">
                  <a:extLst>
                    <a:ext uri="{FF2B5EF4-FFF2-40B4-BE49-F238E27FC236}">
                      <a16:creationId xmlns:a16="http://schemas.microsoft.com/office/drawing/2014/main" id="{1DA0B56F-F404-0343-B6BD-32446D9C2318}"/>
                    </a:ext>
                  </a:extLst>
                </p:cNvPr>
                <p:cNvSpPr txBox="1"/>
                <p:nvPr/>
              </p:nvSpPr>
              <p:spPr>
                <a:xfrm rot="16200000">
                  <a:off x="337370" y="5806358"/>
                  <a:ext cx="9200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CD16</a:t>
                  </a:r>
                </a:p>
              </p:txBody>
            </p:sp>
            <p:sp>
              <p:nvSpPr>
                <p:cNvPr id="69" name="TextBox 5">
                  <a:extLst>
                    <a:ext uri="{FF2B5EF4-FFF2-40B4-BE49-F238E27FC236}">
                      <a16:creationId xmlns:a16="http://schemas.microsoft.com/office/drawing/2014/main" id="{167020DE-D293-6243-AB97-067B2BC58F3E}"/>
                    </a:ext>
                  </a:extLst>
                </p:cNvPr>
                <p:cNvSpPr txBox="1"/>
                <p:nvPr/>
              </p:nvSpPr>
              <p:spPr>
                <a:xfrm rot="16200000">
                  <a:off x="498706" y="5806358"/>
                  <a:ext cx="9200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CD15</a:t>
                  </a:r>
                </a:p>
              </p:txBody>
            </p:sp>
            <p:sp>
              <p:nvSpPr>
                <p:cNvPr id="70" name="TextBox 5">
                  <a:extLst>
                    <a:ext uri="{FF2B5EF4-FFF2-40B4-BE49-F238E27FC236}">
                      <a16:creationId xmlns:a16="http://schemas.microsoft.com/office/drawing/2014/main" id="{70EB93D1-5A16-E64E-B5E1-47ADBF0EA8AE}"/>
                    </a:ext>
                  </a:extLst>
                </p:cNvPr>
                <p:cNvSpPr txBox="1"/>
                <p:nvPr/>
              </p:nvSpPr>
              <p:spPr>
                <a:xfrm rot="16200000">
                  <a:off x="686404" y="5806358"/>
                  <a:ext cx="9200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CD10</a:t>
                  </a:r>
                </a:p>
              </p:txBody>
            </p:sp>
            <p:sp>
              <p:nvSpPr>
                <p:cNvPr id="71" name="TextBox 5">
                  <a:extLst>
                    <a:ext uri="{FF2B5EF4-FFF2-40B4-BE49-F238E27FC236}">
                      <a16:creationId xmlns:a16="http://schemas.microsoft.com/office/drawing/2014/main" id="{4807CA5A-EB28-AB45-B1D8-B43DFDD7D9E5}"/>
                    </a:ext>
                  </a:extLst>
                </p:cNvPr>
                <p:cNvSpPr txBox="1"/>
                <p:nvPr/>
              </p:nvSpPr>
              <p:spPr>
                <a:xfrm rot="16200000">
                  <a:off x="856039" y="5806358"/>
                  <a:ext cx="9200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CD64</a:t>
                  </a:r>
                </a:p>
              </p:txBody>
            </p:sp>
            <p:sp>
              <p:nvSpPr>
                <p:cNvPr id="72" name="TextBox 5">
                  <a:extLst>
                    <a:ext uri="{FF2B5EF4-FFF2-40B4-BE49-F238E27FC236}">
                      <a16:creationId xmlns:a16="http://schemas.microsoft.com/office/drawing/2014/main" id="{B36C79C8-4AB0-F34E-A8B2-05DC78C390AD}"/>
                    </a:ext>
                  </a:extLst>
                </p:cNvPr>
                <p:cNvSpPr txBox="1"/>
                <p:nvPr/>
              </p:nvSpPr>
              <p:spPr>
                <a:xfrm rot="16200000">
                  <a:off x="1034417" y="5806357"/>
                  <a:ext cx="9200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Lox-1</a:t>
                  </a:r>
                </a:p>
              </p:txBody>
            </p:sp>
            <p:sp>
              <p:nvSpPr>
                <p:cNvPr id="73" name="TextBox 5">
                  <a:extLst>
                    <a:ext uri="{FF2B5EF4-FFF2-40B4-BE49-F238E27FC236}">
                      <a16:creationId xmlns:a16="http://schemas.microsoft.com/office/drawing/2014/main" id="{1EEBAF56-3BEA-FD4C-8C8A-511D1B0CAADF}"/>
                    </a:ext>
                  </a:extLst>
                </p:cNvPr>
                <p:cNvSpPr txBox="1"/>
                <p:nvPr/>
              </p:nvSpPr>
              <p:spPr>
                <a:xfrm rot="16200000">
                  <a:off x="1208176" y="5806357"/>
                  <a:ext cx="9200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PD-L1</a:t>
                  </a:r>
                </a:p>
              </p:txBody>
            </p:sp>
            <p:sp>
              <p:nvSpPr>
                <p:cNvPr id="74" name="TextBox 5">
                  <a:extLst>
                    <a:ext uri="{FF2B5EF4-FFF2-40B4-BE49-F238E27FC236}">
                      <a16:creationId xmlns:a16="http://schemas.microsoft.com/office/drawing/2014/main" id="{F5B6A2BD-7A9F-D14C-86AA-3504A39F078B}"/>
                    </a:ext>
                  </a:extLst>
                </p:cNvPr>
                <p:cNvSpPr txBox="1"/>
                <p:nvPr/>
              </p:nvSpPr>
              <p:spPr>
                <a:xfrm rot="16200000">
                  <a:off x="1393904" y="5806357"/>
                  <a:ext cx="92005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CD123</a:t>
                  </a:r>
                </a:p>
              </p:txBody>
            </p:sp>
          </p:grpSp>
        </p:grpSp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B394822E-9A94-A340-915B-06BCBA166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9467" y="6290773"/>
              <a:ext cx="1252659" cy="1672771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4300383B-14B3-9342-BD60-A03897E51F2C}"/>
              </a:ext>
            </a:extLst>
          </p:cNvPr>
          <p:cNvGrpSpPr/>
          <p:nvPr/>
        </p:nvGrpSpPr>
        <p:grpSpPr>
          <a:xfrm>
            <a:off x="796314" y="3297544"/>
            <a:ext cx="2504814" cy="1697854"/>
            <a:chOff x="5013003" y="3542787"/>
            <a:chExt cx="2110480" cy="1395337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05BA8683-FF54-E94C-AD2C-C62926346D3A}"/>
                </a:ext>
              </a:extLst>
            </p:cNvPr>
            <p:cNvGrpSpPr/>
            <p:nvPr/>
          </p:nvGrpSpPr>
          <p:grpSpPr>
            <a:xfrm>
              <a:off x="6196067" y="3542787"/>
              <a:ext cx="927416" cy="1102709"/>
              <a:chOff x="5623031" y="2577727"/>
              <a:chExt cx="927416" cy="1102709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D9F652AB-3375-F544-BBC9-D45FB2413B21}"/>
                  </a:ext>
                </a:extLst>
              </p:cNvPr>
              <p:cNvGrpSpPr/>
              <p:nvPr/>
            </p:nvGrpSpPr>
            <p:grpSpPr>
              <a:xfrm>
                <a:off x="5630394" y="2577727"/>
                <a:ext cx="920053" cy="988296"/>
                <a:chOff x="4854047" y="603703"/>
                <a:chExt cx="920053" cy="988296"/>
              </a:xfrm>
            </p:grpSpPr>
            <p:sp>
              <p:nvSpPr>
                <p:cNvPr id="35" name="TextBox 5">
                  <a:extLst>
                    <a:ext uri="{FF2B5EF4-FFF2-40B4-BE49-F238E27FC236}">
                      <a16:creationId xmlns:a16="http://schemas.microsoft.com/office/drawing/2014/main" id="{CCF3E505-469D-8743-9740-B882EECCCA74}"/>
                    </a:ext>
                  </a:extLst>
                </p:cNvPr>
                <p:cNvSpPr txBox="1"/>
                <p:nvPr/>
              </p:nvSpPr>
              <p:spPr>
                <a:xfrm>
                  <a:off x="4854047" y="603703"/>
                  <a:ext cx="920053" cy="227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36" name="TextBox 5">
                  <a:extLst>
                    <a:ext uri="{FF2B5EF4-FFF2-40B4-BE49-F238E27FC236}">
                      <a16:creationId xmlns:a16="http://schemas.microsoft.com/office/drawing/2014/main" id="{4EF0DE25-8474-8D45-B13E-C2E84025EE77}"/>
                    </a:ext>
                  </a:extLst>
                </p:cNvPr>
                <p:cNvSpPr txBox="1"/>
                <p:nvPr/>
              </p:nvSpPr>
              <p:spPr>
                <a:xfrm>
                  <a:off x="4854047" y="708105"/>
                  <a:ext cx="920053" cy="227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8" name="TextBox 5">
                  <a:extLst>
                    <a:ext uri="{FF2B5EF4-FFF2-40B4-BE49-F238E27FC236}">
                      <a16:creationId xmlns:a16="http://schemas.microsoft.com/office/drawing/2014/main" id="{48CFBA67-ACCB-D34D-992C-A8DB14D929D8}"/>
                    </a:ext>
                  </a:extLst>
                </p:cNvPr>
                <p:cNvSpPr txBox="1"/>
                <p:nvPr/>
              </p:nvSpPr>
              <p:spPr>
                <a:xfrm>
                  <a:off x="4854047" y="812747"/>
                  <a:ext cx="920053" cy="227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9" name="TextBox 5">
                  <a:extLst>
                    <a:ext uri="{FF2B5EF4-FFF2-40B4-BE49-F238E27FC236}">
                      <a16:creationId xmlns:a16="http://schemas.microsoft.com/office/drawing/2014/main" id="{C587370E-8D0D-9D4A-B6C3-B4CF082B327E}"/>
                    </a:ext>
                  </a:extLst>
                </p:cNvPr>
                <p:cNvSpPr txBox="1"/>
                <p:nvPr/>
              </p:nvSpPr>
              <p:spPr>
                <a:xfrm>
                  <a:off x="4854047" y="940871"/>
                  <a:ext cx="920053" cy="227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40" name="TextBox 5">
                  <a:extLst>
                    <a:ext uri="{FF2B5EF4-FFF2-40B4-BE49-F238E27FC236}">
                      <a16:creationId xmlns:a16="http://schemas.microsoft.com/office/drawing/2014/main" id="{CC3C248D-58F1-9D48-9EA3-6ED6F6772ED0}"/>
                    </a:ext>
                  </a:extLst>
                </p:cNvPr>
                <p:cNvSpPr txBox="1"/>
                <p:nvPr/>
              </p:nvSpPr>
              <p:spPr>
                <a:xfrm>
                  <a:off x="4854047" y="1036627"/>
                  <a:ext cx="920053" cy="227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41" name="TextBox 5">
                  <a:extLst>
                    <a:ext uri="{FF2B5EF4-FFF2-40B4-BE49-F238E27FC236}">
                      <a16:creationId xmlns:a16="http://schemas.microsoft.com/office/drawing/2014/main" id="{7F2E44DE-44DC-6F4A-AC21-B4E62F58B253}"/>
                    </a:ext>
                  </a:extLst>
                </p:cNvPr>
                <p:cNvSpPr txBox="1"/>
                <p:nvPr/>
              </p:nvSpPr>
              <p:spPr>
                <a:xfrm>
                  <a:off x="4854047" y="1148567"/>
                  <a:ext cx="920053" cy="227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42" name="TextBox 5">
                  <a:extLst>
                    <a:ext uri="{FF2B5EF4-FFF2-40B4-BE49-F238E27FC236}">
                      <a16:creationId xmlns:a16="http://schemas.microsoft.com/office/drawing/2014/main" id="{3C762EBF-C6F4-D446-B9C8-ADCE5B859766}"/>
                    </a:ext>
                  </a:extLst>
                </p:cNvPr>
                <p:cNvSpPr txBox="1"/>
                <p:nvPr/>
              </p:nvSpPr>
              <p:spPr>
                <a:xfrm>
                  <a:off x="4854047" y="1268599"/>
                  <a:ext cx="920053" cy="227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43" name="TextBox 5">
                  <a:extLst>
                    <a:ext uri="{FF2B5EF4-FFF2-40B4-BE49-F238E27FC236}">
                      <a16:creationId xmlns:a16="http://schemas.microsoft.com/office/drawing/2014/main" id="{36D8C625-0A0F-CE4E-B6B1-BF0DA5E37118}"/>
                    </a:ext>
                  </a:extLst>
                </p:cNvPr>
                <p:cNvSpPr txBox="1"/>
                <p:nvPr/>
              </p:nvSpPr>
              <p:spPr>
                <a:xfrm>
                  <a:off x="4854047" y="1364355"/>
                  <a:ext cx="920053" cy="227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>
                      <a:cs typeface="Arial" panose="020B0604020202020204" pitchFamily="34" charset="0"/>
                    </a:rPr>
                    <a:t>8</a:t>
                  </a:r>
                </a:p>
              </p:txBody>
            </p:sp>
          </p:grpSp>
          <p:sp>
            <p:nvSpPr>
              <p:cNvPr id="44" name="TextBox 5">
                <a:extLst>
                  <a:ext uri="{FF2B5EF4-FFF2-40B4-BE49-F238E27FC236}">
                    <a16:creationId xmlns:a16="http://schemas.microsoft.com/office/drawing/2014/main" id="{EA527AAC-9CE9-684D-9331-A0F9BE59394D}"/>
                  </a:ext>
                </a:extLst>
              </p:cNvPr>
              <p:cNvSpPr txBox="1"/>
              <p:nvPr/>
            </p:nvSpPr>
            <p:spPr>
              <a:xfrm>
                <a:off x="5623031" y="3452792"/>
                <a:ext cx="920053" cy="22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BBA6CB6F-CC13-0742-B436-A75C96913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3003" y="3590083"/>
              <a:ext cx="1539706" cy="1348041"/>
            </a:xfrm>
            <a:prstGeom prst="rect">
              <a:avLst/>
            </a:prstGeom>
          </p:spPr>
        </p:pic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49ED6D2F-A46D-3A48-8E5F-3F4242FDF312}"/>
              </a:ext>
            </a:extLst>
          </p:cNvPr>
          <p:cNvSpPr txBox="1"/>
          <p:nvPr/>
        </p:nvSpPr>
        <p:spPr>
          <a:xfrm>
            <a:off x="4170835" y="5414962"/>
            <a:ext cx="32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E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8D33326B-CDA5-5847-B42E-31D18B0C73DF}"/>
              </a:ext>
            </a:extLst>
          </p:cNvPr>
          <p:cNvSpPr txBox="1"/>
          <p:nvPr/>
        </p:nvSpPr>
        <p:spPr>
          <a:xfrm rot="16200000">
            <a:off x="3821978" y="6718602"/>
            <a:ext cx="853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ELISA (AU)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0762426-89FB-D348-8404-D379B5F71D7E}"/>
              </a:ext>
            </a:extLst>
          </p:cNvPr>
          <p:cNvSpPr txBox="1"/>
          <p:nvPr/>
        </p:nvSpPr>
        <p:spPr>
          <a:xfrm>
            <a:off x="5640169" y="7971336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ELA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9F30D117-2106-9440-A13A-E62B8D9E638F}"/>
              </a:ext>
            </a:extLst>
          </p:cNvPr>
          <p:cNvSpPr txBox="1"/>
          <p:nvPr/>
        </p:nvSpPr>
        <p:spPr>
          <a:xfrm>
            <a:off x="5033883" y="7971336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MPO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7C71323-C678-954B-9E41-5F32A6EBE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993" y="5903866"/>
            <a:ext cx="1917700" cy="207010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85A4EEBA-8EA5-4047-ACB8-CEE5132B365D}"/>
              </a:ext>
            </a:extLst>
          </p:cNvPr>
          <p:cNvGrpSpPr/>
          <p:nvPr/>
        </p:nvGrpSpPr>
        <p:grpSpPr>
          <a:xfrm>
            <a:off x="522476" y="5748223"/>
            <a:ext cx="3408801" cy="2908300"/>
            <a:chOff x="522476" y="5291023"/>
            <a:chExt cx="3408801" cy="290830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D9A3728-6308-0D44-BA93-71C47BEBB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4377" y="5291023"/>
              <a:ext cx="3136900" cy="2908300"/>
            </a:xfrm>
            <a:prstGeom prst="rect">
              <a:avLst/>
            </a:prstGeom>
          </p:spPr>
        </p:pic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6C4AE1A3-CBF1-4340-8FCD-A37B6631912C}"/>
                </a:ext>
              </a:extLst>
            </p:cNvPr>
            <p:cNvSpPr txBox="1"/>
            <p:nvPr/>
          </p:nvSpPr>
          <p:spPr>
            <a:xfrm rot="16200000">
              <a:off x="-224683" y="6176489"/>
              <a:ext cx="1771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>
                  <a:cs typeface="Arial" panose="020B0604020202020204" pitchFamily="34" charset="0"/>
                </a:rPr>
                <a:t>Frequency</a:t>
              </a:r>
              <a:r>
                <a:rPr lang="fr-FR" sz="1200" b="1" dirty="0">
                  <a:cs typeface="Arial" panose="020B0604020202020204" pitchFamily="34" charset="0"/>
                </a:rPr>
                <a:t> of </a:t>
              </a:r>
              <a:r>
                <a:rPr lang="fr-FR" sz="1200" b="1" dirty="0" err="1">
                  <a:cs typeface="Arial" panose="020B0604020202020204" pitchFamily="34" charset="0"/>
                </a:rPr>
                <a:t>subsets</a:t>
              </a:r>
              <a:r>
                <a:rPr lang="fr-FR" sz="1200" b="1" dirty="0">
                  <a:cs typeface="Arial" panose="020B0604020202020204" pitchFamily="34" charset="0"/>
                </a:rPr>
                <a:t> (%)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1BD67095-157B-5641-A4D7-E492008C1761}"/>
                </a:ext>
              </a:extLst>
            </p:cNvPr>
            <p:cNvSpPr txBox="1"/>
            <p:nvPr/>
          </p:nvSpPr>
          <p:spPr>
            <a:xfrm>
              <a:off x="2452185" y="5609636"/>
              <a:ext cx="1211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COVID-19 Blood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C6BA7369-0516-0848-BDC3-20C2B8F4975E}"/>
                </a:ext>
              </a:extLst>
            </p:cNvPr>
            <p:cNvSpPr txBox="1"/>
            <p:nvPr/>
          </p:nvSpPr>
          <p:spPr>
            <a:xfrm>
              <a:off x="2451360" y="5384276"/>
              <a:ext cx="10802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941100"/>
                  </a:solidFill>
                </a:rPr>
                <a:t>COVID-19 BAL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C66B5B57-D1F1-3F47-BEF0-C252D3958586}"/>
                </a:ext>
              </a:extLst>
            </p:cNvPr>
            <p:cNvSpPr txBox="1"/>
            <p:nvPr/>
          </p:nvSpPr>
          <p:spPr>
            <a:xfrm>
              <a:off x="2451360" y="5828764"/>
              <a:ext cx="7906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HD Blood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38B6E829-0F22-7849-89DB-0E3FE904F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538" y="1107280"/>
            <a:ext cx="1473200" cy="14605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8C14805-A382-AB48-8AC3-E3FB3686E8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0303" y="1101925"/>
            <a:ext cx="1473200" cy="1473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54623B1-60CD-3249-80CD-5A6B182246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222" y="1108985"/>
            <a:ext cx="1460500" cy="1473200"/>
          </a:xfrm>
          <a:prstGeom prst="rect">
            <a:avLst/>
          </a:prstGeom>
        </p:spPr>
      </p:pic>
      <p:sp>
        <p:nvSpPr>
          <p:cNvPr id="76" name="ZoneTexte 75">
            <a:extLst>
              <a:ext uri="{FF2B5EF4-FFF2-40B4-BE49-F238E27FC236}">
                <a16:creationId xmlns:a16="http://schemas.microsoft.com/office/drawing/2014/main" id="{CF127F82-76B0-3047-ADE4-76CF1B2D74BA}"/>
              </a:ext>
            </a:extLst>
          </p:cNvPr>
          <p:cNvSpPr txBox="1"/>
          <p:nvPr/>
        </p:nvSpPr>
        <p:spPr>
          <a:xfrm>
            <a:off x="1292417" y="5005101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cs typeface="Arial" panose="020B0604020202020204" pitchFamily="34" charset="0"/>
              </a:rPr>
              <a:t>tSNE1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6286CB34-7BE9-BC4B-B5F8-70D03F117ABC}"/>
              </a:ext>
            </a:extLst>
          </p:cNvPr>
          <p:cNvSpPr txBox="1"/>
          <p:nvPr/>
        </p:nvSpPr>
        <p:spPr>
          <a:xfrm rot="16200000">
            <a:off x="331204" y="4022356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cs typeface="Arial" panose="020B0604020202020204" pitchFamily="34" charset="0"/>
              </a:rPr>
              <a:t>tSNE2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829410B1-B8D8-E242-A0B7-DB50C88ECA7E}"/>
              </a:ext>
            </a:extLst>
          </p:cNvPr>
          <p:cNvSpPr txBox="1"/>
          <p:nvPr/>
        </p:nvSpPr>
        <p:spPr>
          <a:xfrm>
            <a:off x="5363394" y="5429710"/>
            <a:ext cx="121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Control patients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A50F798-44C2-B647-A79A-D3FC87F0D5BD}"/>
              </a:ext>
            </a:extLst>
          </p:cNvPr>
          <p:cNvSpPr txBox="1"/>
          <p:nvPr/>
        </p:nvSpPr>
        <p:spPr>
          <a:xfrm>
            <a:off x="5354859" y="5614981"/>
            <a:ext cx="801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COVID-19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316819F-0FA8-A54D-AC06-3DD496D227C1}"/>
              </a:ext>
            </a:extLst>
          </p:cNvPr>
          <p:cNvSpPr/>
          <p:nvPr/>
        </p:nvSpPr>
        <p:spPr>
          <a:xfrm>
            <a:off x="5095343" y="5539346"/>
            <a:ext cx="235391" cy="108127"/>
          </a:xfrm>
          <a:prstGeom prst="rect">
            <a:avLst/>
          </a:prstGeom>
          <a:solidFill>
            <a:srgbClr val="9291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D9343DD-F16F-5D4D-BDA4-C2255FC49D0E}"/>
              </a:ext>
            </a:extLst>
          </p:cNvPr>
          <p:cNvSpPr/>
          <p:nvPr/>
        </p:nvSpPr>
        <p:spPr>
          <a:xfrm>
            <a:off x="5095343" y="5700059"/>
            <a:ext cx="235391" cy="108127"/>
          </a:xfrm>
          <a:prstGeom prst="rect">
            <a:avLst/>
          </a:prstGeom>
          <a:solidFill>
            <a:srgbClr val="941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37643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9ED9579-168E-854A-A015-AE24EF7F7B07}"/>
              </a:ext>
            </a:extLst>
          </p:cNvPr>
          <p:cNvGrpSpPr/>
          <p:nvPr/>
        </p:nvGrpSpPr>
        <p:grpSpPr>
          <a:xfrm>
            <a:off x="2696075" y="6698504"/>
            <a:ext cx="1866900" cy="2404453"/>
            <a:chOff x="4331682" y="6462531"/>
            <a:chExt cx="1866900" cy="2404453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705D3C6-C05B-7142-B1E3-8B563228F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1682" y="6644484"/>
              <a:ext cx="1866900" cy="2222500"/>
            </a:xfrm>
            <a:prstGeom prst="rect">
              <a:avLst/>
            </a:prstGeom>
          </p:spPr>
        </p:pic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EB71F765-A7FC-2545-8A1A-BCAE5BA28B6B}"/>
                </a:ext>
              </a:extLst>
            </p:cNvPr>
            <p:cNvSpPr txBox="1"/>
            <p:nvPr/>
          </p:nvSpPr>
          <p:spPr>
            <a:xfrm>
              <a:off x="4917975" y="6462531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IMV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12657559-67F1-9B47-88F5-73DB26D45FC6}"/>
                </a:ext>
              </a:extLst>
            </p:cNvPr>
            <p:cNvSpPr txBox="1"/>
            <p:nvPr/>
          </p:nvSpPr>
          <p:spPr>
            <a:xfrm>
              <a:off x="5508760" y="7767475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***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524F8F3C-DAD1-4B45-9401-74D768E5F6E8}"/>
                </a:ext>
              </a:extLst>
            </p:cNvPr>
            <p:cNvSpPr txBox="1"/>
            <p:nvPr/>
          </p:nvSpPr>
          <p:spPr>
            <a:xfrm>
              <a:off x="5356542" y="796560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350D0192-20C5-2C4A-80BB-A726158F9D9F}"/>
                </a:ext>
              </a:extLst>
            </p:cNvPr>
            <p:cNvSpPr txBox="1"/>
            <p:nvPr/>
          </p:nvSpPr>
          <p:spPr>
            <a:xfrm>
              <a:off x="5448320" y="8147374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***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30DFC13F-DC1C-A44B-94AC-703128D41CD3}"/>
                </a:ext>
              </a:extLst>
            </p:cNvPr>
            <p:cNvSpPr txBox="1"/>
            <p:nvPr/>
          </p:nvSpPr>
          <p:spPr>
            <a:xfrm>
              <a:off x="5606553" y="8348397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***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84B5B40E-8178-2642-B178-F7BB76450643}"/>
              </a:ext>
            </a:extLst>
          </p:cNvPr>
          <p:cNvGrpSpPr/>
          <p:nvPr/>
        </p:nvGrpSpPr>
        <p:grpSpPr>
          <a:xfrm>
            <a:off x="712697" y="159539"/>
            <a:ext cx="4448472" cy="2932378"/>
            <a:chOff x="663257" y="1058626"/>
            <a:chExt cx="4448472" cy="2932378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ABD139FA-AAFE-8D47-99A0-B94C592D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4729" y="1234016"/>
              <a:ext cx="3937000" cy="25273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F00FABE-BC9B-F44D-AB48-13268BB839B8}"/>
                </a:ext>
              </a:extLst>
            </p:cNvPr>
            <p:cNvSpPr txBox="1"/>
            <p:nvPr/>
          </p:nvSpPr>
          <p:spPr>
            <a:xfrm>
              <a:off x="4244533" y="3714005"/>
              <a:ext cx="554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PD-L1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6B71415-FE0C-2B40-8381-210BAFD4F451}"/>
                </a:ext>
              </a:extLst>
            </p:cNvPr>
            <p:cNvSpPr txBox="1"/>
            <p:nvPr/>
          </p:nvSpPr>
          <p:spPr>
            <a:xfrm>
              <a:off x="3403190" y="3714005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LOX-1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DCA751E-3E45-F04B-911A-FCC57BED81A7}"/>
                </a:ext>
              </a:extLst>
            </p:cNvPr>
            <p:cNvSpPr txBox="1"/>
            <p:nvPr/>
          </p:nvSpPr>
          <p:spPr>
            <a:xfrm>
              <a:off x="2523018" y="3714005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CD123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6E98D1B-BBE4-E545-AD97-77835609590E}"/>
                </a:ext>
              </a:extLst>
            </p:cNvPr>
            <p:cNvSpPr txBox="1"/>
            <p:nvPr/>
          </p:nvSpPr>
          <p:spPr>
            <a:xfrm rot="16200000">
              <a:off x="-218394" y="2283726"/>
              <a:ext cx="2224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/>
                <a:t>Frequency</a:t>
              </a:r>
              <a:r>
                <a:rPr lang="fr-FR" sz="1200" b="1" dirty="0"/>
                <a:t> of marker-</a:t>
              </a:r>
              <a:r>
                <a:rPr lang="fr-FR" sz="1200" b="1" dirty="0" err="1"/>
                <a:t>expressing</a:t>
              </a:r>
              <a:endParaRPr lang="fr-FR" sz="1200" b="1" dirty="0"/>
            </a:p>
            <a:p>
              <a:pPr algn="ctr"/>
              <a:r>
                <a:rPr lang="fr-FR" sz="1200" b="1" dirty="0" err="1"/>
                <a:t>subsets</a:t>
              </a:r>
              <a:r>
                <a:rPr lang="fr-FR" sz="1200" b="1" dirty="0"/>
                <a:t> </a:t>
              </a:r>
              <a:r>
                <a:rPr lang="fr-FR" sz="1200" b="1" dirty="0" err="1"/>
                <a:t>among</a:t>
              </a:r>
              <a:r>
                <a:rPr lang="fr-FR" sz="1200" b="1" dirty="0"/>
                <a:t> </a:t>
              </a:r>
              <a:r>
                <a:rPr lang="fr-FR" sz="1200" b="1" dirty="0" err="1"/>
                <a:t>Neutrophils</a:t>
              </a:r>
              <a:r>
                <a:rPr lang="fr-FR" sz="1200" b="1" dirty="0"/>
                <a:t> (%)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183709E-83D0-554D-ACC3-FDF807AAAC09}"/>
                </a:ext>
              </a:extLst>
            </p:cNvPr>
            <p:cNvSpPr txBox="1"/>
            <p:nvPr/>
          </p:nvSpPr>
          <p:spPr>
            <a:xfrm>
              <a:off x="3394789" y="1347686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****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047D300-996E-C14A-98EE-0B387A956C33}"/>
                </a:ext>
              </a:extLst>
            </p:cNvPr>
            <p:cNvSpPr txBox="1"/>
            <p:nvPr/>
          </p:nvSpPr>
          <p:spPr>
            <a:xfrm>
              <a:off x="2579088" y="134768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***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52EFC12-4C40-EC4F-BC98-92B7DC9FC041}"/>
                </a:ext>
              </a:extLst>
            </p:cNvPr>
            <p:cNvSpPr txBox="1"/>
            <p:nvPr/>
          </p:nvSpPr>
          <p:spPr>
            <a:xfrm>
              <a:off x="4171645" y="13443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***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349DE39-7C6C-3F41-9459-BBA7A29F4C33}"/>
                </a:ext>
              </a:extLst>
            </p:cNvPr>
            <p:cNvSpPr txBox="1"/>
            <p:nvPr/>
          </p:nvSpPr>
          <p:spPr>
            <a:xfrm>
              <a:off x="1818370" y="3714005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ImN</a:t>
              </a:r>
              <a:endParaRPr lang="fr-FR" sz="1200" b="1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3CCBD29-1E3D-6848-92C5-48BFDE502D32}"/>
                </a:ext>
              </a:extLst>
            </p:cNvPr>
            <p:cNvSpPr txBox="1"/>
            <p:nvPr/>
          </p:nvSpPr>
          <p:spPr>
            <a:xfrm>
              <a:off x="2780086" y="1058626"/>
              <a:ext cx="7594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err="1">
                  <a:solidFill>
                    <a:schemeClr val="bg2">
                      <a:lumMod val="75000"/>
                    </a:schemeClr>
                  </a:solidFill>
                </a:rPr>
                <a:t>Severe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/>
                <a:t>/</a:t>
              </a:r>
              <a:r>
                <a:rPr lang="fr-FR" sz="12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4630A8C-DCDE-C842-A6E8-FBB4D7F4F67C}"/>
                </a:ext>
              </a:extLst>
            </p:cNvPr>
            <p:cNvSpPr txBox="1"/>
            <p:nvPr/>
          </p:nvSpPr>
          <p:spPr>
            <a:xfrm>
              <a:off x="2358222" y="1066889"/>
              <a:ext cx="5806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 err="1">
                  <a:solidFill>
                    <a:srgbClr val="00B050"/>
                  </a:solidFill>
                </a:rPr>
                <a:t>Mild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/>
                <a:t>/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6170F6E-E4E3-1F4E-9ACF-F99B56282474}"/>
                </a:ext>
              </a:extLst>
            </p:cNvPr>
            <p:cNvSpPr txBox="1"/>
            <p:nvPr/>
          </p:nvSpPr>
          <p:spPr>
            <a:xfrm>
              <a:off x="3343221" y="1059654"/>
              <a:ext cx="6278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941100"/>
                  </a:solidFill>
                </a:rPr>
                <a:t>Critical</a:t>
              </a:r>
            </a:p>
          </p:txBody>
        </p:sp>
      </p:grpSp>
      <p:sp>
        <p:nvSpPr>
          <p:cNvPr id="63" name="ZoneTexte 62">
            <a:extLst>
              <a:ext uri="{FF2B5EF4-FFF2-40B4-BE49-F238E27FC236}">
                <a16:creationId xmlns:a16="http://schemas.microsoft.com/office/drawing/2014/main" id="{771451FB-1DD9-D541-93D1-9B9B351F9697}"/>
              </a:ext>
            </a:extLst>
          </p:cNvPr>
          <p:cNvSpPr txBox="1"/>
          <p:nvPr/>
        </p:nvSpPr>
        <p:spPr>
          <a:xfrm>
            <a:off x="339437" y="125631"/>
            <a:ext cx="3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DD93392-701E-CB41-A68F-559B9131EBC4}"/>
              </a:ext>
            </a:extLst>
          </p:cNvPr>
          <p:cNvGrpSpPr/>
          <p:nvPr/>
        </p:nvGrpSpPr>
        <p:grpSpPr>
          <a:xfrm>
            <a:off x="3608111" y="3672500"/>
            <a:ext cx="2336800" cy="2805987"/>
            <a:chOff x="3608111" y="3421779"/>
            <a:chExt cx="2336800" cy="2805987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3850FB1-82CD-EE4E-8E48-2B34D3C9D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8111" y="3490380"/>
              <a:ext cx="2336800" cy="2527300"/>
            </a:xfrm>
            <a:prstGeom prst="rect">
              <a:avLst/>
            </a:prstGeom>
          </p:spPr>
        </p:pic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A5B1EE4C-E863-8841-820E-9136C49B0FBD}"/>
                </a:ext>
              </a:extLst>
            </p:cNvPr>
            <p:cNvGrpSpPr/>
            <p:nvPr/>
          </p:nvGrpSpPr>
          <p:grpSpPr>
            <a:xfrm>
              <a:off x="3973233" y="3421779"/>
              <a:ext cx="1937097" cy="2805987"/>
              <a:chOff x="3973233" y="3421779"/>
              <a:chExt cx="1937097" cy="2805987"/>
            </a:xfrm>
          </p:grpSpPr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0F0A254-57C8-9745-9944-D97EA5D4C1AA}"/>
                  </a:ext>
                </a:extLst>
              </p:cNvPr>
              <p:cNvSpPr txBox="1"/>
              <p:nvPr/>
            </p:nvSpPr>
            <p:spPr>
              <a:xfrm>
                <a:off x="4958415" y="3438473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**</a:t>
                </a:r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BED3902E-59DF-154A-8A7C-9EBB3A4938C3}"/>
                  </a:ext>
                </a:extLst>
              </p:cNvPr>
              <p:cNvSpPr txBox="1"/>
              <p:nvPr/>
            </p:nvSpPr>
            <p:spPr>
              <a:xfrm>
                <a:off x="4581604" y="3584561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ns</a:t>
                </a:r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21A6F266-C5CD-DC42-9D3A-EB5398CA8C5C}"/>
                  </a:ext>
                </a:extLst>
              </p:cNvPr>
              <p:cNvSpPr txBox="1"/>
              <p:nvPr/>
            </p:nvSpPr>
            <p:spPr>
              <a:xfrm>
                <a:off x="5484173" y="3582550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ns</a:t>
                </a: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5E4FCCD0-6883-1244-88A4-8D5844474F29}"/>
                  </a:ext>
                </a:extLst>
              </p:cNvPr>
              <p:cNvSpPr txBox="1"/>
              <p:nvPr/>
            </p:nvSpPr>
            <p:spPr>
              <a:xfrm>
                <a:off x="5355370" y="5950767"/>
                <a:ext cx="5549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PD-L1</a:t>
                </a:r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6031A521-318F-A245-961D-F710068B0124}"/>
                  </a:ext>
                </a:extLst>
              </p:cNvPr>
              <p:cNvSpPr txBox="1"/>
              <p:nvPr/>
            </p:nvSpPr>
            <p:spPr>
              <a:xfrm>
                <a:off x="4860119" y="5950767"/>
                <a:ext cx="5517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LOX-1</a:t>
                </a:r>
              </a:p>
            </p:txBody>
          </p: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61A55656-5C3D-FD47-B2E4-F6FC18C37566}"/>
                  </a:ext>
                </a:extLst>
              </p:cNvPr>
              <p:cNvSpPr txBox="1"/>
              <p:nvPr/>
            </p:nvSpPr>
            <p:spPr>
              <a:xfrm>
                <a:off x="4334584" y="5950767"/>
                <a:ext cx="5998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CD123</a:t>
                </a: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745044A0-7FCF-E943-AC7A-614EE7FEFD30}"/>
                  </a:ext>
                </a:extLst>
              </p:cNvPr>
              <p:cNvSpPr txBox="1"/>
              <p:nvPr/>
            </p:nvSpPr>
            <p:spPr>
              <a:xfrm>
                <a:off x="4122992" y="3421779"/>
                <a:ext cx="3000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*</a:t>
                </a:r>
              </a:p>
            </p:txBody>
          </p: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B2ED148D-88B7-1C4E-B3F7-7B25F2BD0BCA}"/>
                  </a:ext>
                </a:extLst>
              </p:cNvPr>
              <p:cNvSpPr txBox="1"/>
              <p:nvPr/>
            </p:nvSpPr>
            <p:spPr>
              <a:xfrm>
                <a:off x="3973233" y="5950767"/>
                <a:ext cx="4523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/>
                  <a:t>ImN</a:t>
                </a:r>
                <a:endParaRPr lang="fr-FR" sz="1200" b="1" dirty="0"/>
              </a:p>
            </p:txBody>
          </p:sp>
        </p:grpSp>
      </p:grpSp>
      <p:sp>
        <p:nvSpPr>
          <p:cNvPr id="76" name="ZoneTexte 75">
            <a:extLst>
              <a:ext uri="{FF2B5EF4-FFF2-40B4-BE49-F238E27FC236}">
                <a16:creationId xmlns:a16="http://schemas.microsoft.com/office/drawing/2014/main" id="{25E1FB71-2DA9-5B42-B635-9BC03CD17FAA}"/>
              </a:ext>
            </a:extLst>
          </p:cNvPr>
          <p:cNvSpPr txBox="1"/>
          <p:nvPr/>
        </p:nvSpPr>
        <p:spPr>
          <a:xfrm>
            <a:off x="1738609" y="29842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***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DA9C249-2B1A-5A40-A277-0C164B51CFC1}"/>
              </a:ext>
            </a:extLst>
          </p:cNvPr>
          <p:cNvSpPr txBox="1"/>
          <p:nvPr/>
        </p:nvSpPr>
        <p:spPr>
          <a:xfrm>
            <a:off x="75950" y="9485517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Figure 3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9F22A51A-E41C-C947-830C-A79058B61348}"/>
              </a:ext>
            </a:extLst>
          </p:cNvPr>
          <p:cNvSpPr txBox="1"/>
          <p:nvPr/>
        </p:nvSpPr>
        <p:spPr>
          <a:xfrm>
            <a:off x="3370850" y="3059420"/>
            <a:ext cx="55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B59D4AEB-95D0-7948-92EF-97BD8913A9CC}"/>
              </a:ext>
            </a:extLst>
          </p:cNvPr>
          <p:cNvSpPr txBox="1"/>
          <p:nvPr/>
        </p:nvSpPr>
        <p:spPr>
          <a:xfrm>
            <a:off x="339437" y="3059420"/>
            <a:ext cx="1413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C649D7B2-FAF7-8847-9A2E-B589055D7CE6}"/>
              </a:ext>
            </a:extLst>
          </p:cNvPr>
          <p:cNvSpPr txBox="1"/>
          <p:nvPr/>
        </p:nvSpPr>
        <p:spPr>
          <a:xfrm>
            <a:off x="339437" y="6568072"/>
            <a:ext cx="1413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D</a:t>
            </a: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id="{3E3132EC-D9E7-E343-9276-FC1CC780E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884" y="3767437"/>
            <a:ext cx="2336800" cy="2527300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62CB7A81-207D-FC40-80F4-610603E6725B}"/>
              </a:ext>
            </a:extLst>
          </p:cNvPr>
          <p:cNvSpPr txBox="1"/>
          <p:nvPr/>
        </p:nvSpPr>
        <p:spPr>
          <a:xfrm rot="16200000">
            <a:off x="-216023" y="4794101"/>
            <a:ext cx="2224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Frequency</a:t>
            </a:r>
            <a:r>
              <a:rPr lang="fr-FR" sz="1200" b="1" dirty="0"/>
              <a:t> of marker-</a:t>
            </a:r>
            <a:r>
              <a:rPr lang="fr-FR" sz="1200" b="1" dirty="0" err="1"/>
              <a:t>expressing</a:t>
            </a:r>
            <a:endParaRPr lang="fr-FR" sz="1200" b="1" dirty="0"/>
          </a:p>
          <a:p>
            <a:pPr algn="ctr"/>
            <a:r>
              <a:rPr lang="fr-FR" sz="1200" b="1" dirty="0" err="1"/>
              <a:t>subsets</a:t>
            </a:r>
            <a:r>
              <a:rPr lang="fr-FR" sz="1200" b="1" dirty="0"/>
              <a:t> </a:t>
            </a:r>
            <a:r>
              <a:rPr lang="fr-FR" sz="1200" b="1" dirty="0" err="1"/>
              <a:t>among</a:t>
            </a:r>
            <a:r>
              <a:rPr lang="fr-FR" sz="1200" b="1" dirty="0"/>
              <a:t> </a:t>
            </a:r>
            <a:r>
              <a:rPr lang="fr-FR" sz="1200" b="1" dirty="0" err="1"/>
              <a:t>Neutrophils</a:t>
            </a:r>
            <a:r>
              <a:rPr lang="fr-FR" sz="1200" b="1" dirty="0"/>
              <a:t> (%)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71084372-698B-3142-9799-39E133678799}"/>
              </a:ext>
            </a:extLst>
          </p:cNvPr>
          <p:cNvSpPr txBox="1"/>
          <p:nvPr/>
        </p:nvSpPr>
        <p:spPr>
          <a:xfrm>
            <a:off x="1545202" y="371676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***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BA9FE17-10B5-CE48-82DE-D2AF643E424B}"/>
              </a:ext>
            </a:extLst>
          </p:cNvPr>
          <p:cNvSpPr txBox="1"/>
          <p:nvPr/>
        </p:nvSpPr>
        <p:spPr>
          <a:xfrm>
            <a:off x="2050623" y="398534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**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3EE374C0-5CAD-2142-AAC0-E3F3FEDB82EF}"/>
              </a:ext>
            </a:extLst>
          </p:cNvPr>
          <p:cNvSpPr txBox="1"/>
          <p:nvPr/>
        </p:nvSpPr>
        <p:spPr>
          <a:xfrm>
            <a:off x="2897457" y="3724434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***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2E4CD48-AC6A-D640-AE91-17000A0BBFEF}"/>
              </a:ext>
            </a:extLst>
          </p:cNvPr>
          <p:cNvSpPr txBox="1"/>
          <p:nvPr/>
        </p:nvSpPr>
        <p:spPr>
          <a:xfrm>
            <a:off x="2906858" y="6216237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PD-L1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7AD8854-B6F7-9C48-A63E-294674DCD975}"/>
              </a:ext>
            </a:extLst>
          </p:cNvPr>
          <p:cNvSpPr txBox="1"/>
          <p:nvPr/>
        </p:nvSpPr>
        <p:spPr>
          <a:xfrm>
            <a:off x="2407662" y="6216237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LOX-1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CF70EB0E-9D04-5242-9E2A-50C149B26956}"/>
              </a:ext>
            </a:extLst>
          </p:cNvPr>
          <p:cNvSpPr txBox="1"/>
          <p:nvPr/>
        </p:nvSpPr>
        <p:spPr>
          <a:xfrm>
            <a:off x="1884627" y="6216237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CD123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D3B69000-09AF-B241-B64C-EAE5D428B263}"/>
              </a:ext>
            </a:extLst>
          </p:cNvPr>
          <p:cNvSpPr txBox="1"/>
          <p:nvPr/>
        </p:nvSpPr>
        <p:spPr>
          <a:xfrm>
            <a:off x="1505137" y="621623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ImN</a:t>
            </a:r>
            <a:endParaRPr lang="fr-FR" sz="1200" b="1" dirty="0"/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AEF75DE5-653B-254B-A367-4FC718A6F9EC}"/>
              </a:ext>
            </a:extLst>
          </p:cNvPr>
          <p:cNvSpPr txBox="1"/>
          <p:nvPr/>
        </p:nvSpPr>
        <p:spPr>
          <a:xfrm>
            <a:off x="2461948" y="399226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***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44C02705-F1B8-2A42-AEB0-DF9142D8AF33}"/>
              </a:ext>
            </a:extLst>
          </p:cNvPr>
          <p:cNvSpPr txBox="1"/>
          <p:nvPr/>
        </p:nvSpPr>
        <p:spPr>
          <a:xfrm>
            <a:off x="2470437" y="9114854"/>
            <a:ext cx="1930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Hazard Ratio (log-</a:t>
            </a:r>
            <a:r>
              <a:rPr lang="fr-FR" sz="1200" b="1" dirty="0" err="1"/>
              <a:t>rank</a:t>
            </a:r>
            <a:r>
              <a:rPr lang="fr-FR" sz="1200" b="1" dirty="0"/>
              <a:t> test)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222484EF-AD4B-CC4F-BA77-5C6559A11AAF}"/>
              </a:ext>
            </a:extLst>
          </p:cNvPr>
          <p:cNvGrpSpPr/>
          <p:nvPr/>
        </p:nvGrpSpPr>
        <p:grpSpPr>
          <a:xfrm>
            <a:off x="4382141" y="6698503"/>
            <a:ext cx="1866900" cy="2400133"/>
            <a:chOff x="2708612" y="6462530"/>
            <a:chExt cx="1866900" cy="2400133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DD81B17E-2692-C948-B66E-04E8501CD84D}"/>
                </a:ext>
              </a:extLst>
            </p:cNvPr>
            <p:cNvGrpSpPr/>
            <p:nvPr/>
          </p:nvGrpSpPr>
          <p:grpSpPr>
            <a:xfrm>
              <a:off x="2708612" y="6462530"/>
              <a:ext cx="1866900" cy="2400133"/>
              <a:chOff x="2708612" y="6462530"/>
              <a:chExt cx="1866900" cy="2400133"/>
            </a:xfrm>
          </p:grpSpPr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C9B59BEA-C7D0-1F4F-94DE-E4F0E352A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8612" y="6640163"/>
                <a:ext cx="1866900" cy="2222500"/>
              </a:xfrm>
              <a:prstGeom prst="rect">
                <a:avLst/>
              </a:prstGeom>
            </p:spPr>
          </p:pic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239B8443-B54C-6A44-95B1-78A1995914CF}"/>
                  </a:ext>
                </a:extLst>
              </p:cNvPr>
              <p:cNvSpPr txBox="1"/>
              <p:nvPr/>
            </p:nvSpPr>
            <p:spPr>
              <a:xfrm>
                <a:off x="3090295" y="6462530"/>
                <a:ext cx="9330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/>
                  <a:t>Thrombosis</a:t>
                </a:r>
                <a:endParaRPr lang="fr-FR" sz="1200" b="1" dirty="0"/>
              </a:p>
            </p:txBody>
          </p:sp>
          <p:sp>
            <p:nvSpPr>
              <p:cNvPr id="123" name="ZoneTexte 122">
                <a:extLst>
                  <a:ext uri="{FF2B5EF4-FFF2-40B4-BE49-F238E27FC236}">
                    <a16:creationId xmlns:a16="http://schemas.microsoft.com/office/drawing/2014/main" id="{4BFEE7ED-6A1F-AB49-99DE-3440C6794E6C}"/>
                  </a:ext>
                </a:extLst>
              </p:cNvPr>
              <p:cNvSpPr txBox="1"/>
              <p:nvPr/>
            </p:nvSpPr>
            <p:spPr>
              <a:xfrm>
                <a:off x="3979220" y="8150269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**</a:t>
                </a:r>
              </a:p>
            </p:txBody>
          </p:sp>
        </p:grp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F37513CA-3D24-4748-B382-8F2E77D35E4F}"/>
                </a:ext>
              </a:extLst>
            </p:cNvPr>
            <p:cNvSpPr txBox="1"/>
            <p:nvPr/>
          </p:nvSpPr>
          <p:spPr>
            <a:xfrm>
              <a:off x="3979220" y="8343019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F5B5A91-4B35-8A46-BF00-F3C206240B95}"/>
              </a:ext>
            </a:extLst>
          </p:cNvPr>
          <p:cNvGrpSpPr/>
          <p:nvPr/>
        </p:nvGrpSpPr>
        <p:grpSpPr>
          <a:xfrm>
            <a:off x="1024803" y="6711379"/>
            <a:ext cx="1866900" cy="2386948"/>
            <a:chOff x="4279828" y="6475406"/>
            <a:chExt cx="1866900" cy="2386948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D30E4B7C-AF6D-9A40-99B9-2A2CCD8A6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79828" y="6639854"/>
              <a:ext cx="1866900" cy="2222500"/>
            </a:xfrm>
            <a:prstGeom prst="rect">
              <a:avLst/>
            </a:prstGeom>
          </p:spPr>
        </p:pic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96399112-9029-2147-92DC-DE52E5FD15C4}"/>
                </a:ext>
              </a:extLst>
            </p:cNvPr>
            <p:cNvSpPr txBox="1"/>
            <p:nvPr/>
          </p:nvSpPr>
          <p:spPr>
            <a:xfrm>
              <a:off x="5725462" y="8150269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***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5433498D-02D6-2D4C-AD32-A998A52E82D3}"/>
                </a:ext>
              </a:extLst>
            </p:cNvPr>
            <p:cNvSpPr txBox="1"/>
            <p:nvPr/>
          </p:nvSpPr>
          <p:spPr>
            <a:xfrm>
              <a:off x="5604591" y="7767475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D98C8927-E856-0646-BC6E-53403687F07A}"/>
                </a:ext>
              </a:extLst>
            </p:cNvPr>
            <p:cNvSpPr txBox="1"/>
            <p:nvPr/>
          </p:nvSpPr>
          <p:spPr>
            <a:xfrm>
              <a:off x="5467313" y="8340600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4EDE3DFF-70B7-AF47-918D-252032ABCFE9}"/>
                </a:ext>
              </a:extLst>
            </p:cNvPr>
            <p:cNvSpPr txBox="1"/>
            <p:nvPr/>
          </p:nvSpPr>
          <p:spPr>
            <a:xfrm>
              <a:off x="5491193" y="737279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2F4FE403-4726-BB4D-9A98-C248BC55F897}"/>
                </a:ext>
              </a:extLst>
            </p:cNvPr>
            <p:cNvSpPr txBox="1"/>
            <p:nvPr/>
          </p:nvSpPr>
          <p:spPr>
            <a:xfrm>
              <a:off x="5510055" y="7177389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849051A0-1EB0-E94B-9FE8-91B78FF1D512}"/>
                </a:ext>
              </a:extLst>
            </p:cNvPr>
            <p:cNvSpPr txBox="1"/>
            <p:nvPr/>
          </p:nvSpPr>
          <p:spPr>
            <a:xfrm>
              <a:off x="4784608" y="6475406"/>
              <a:ext cx="690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Survival</a:t>
              </a:r>
              <a:endParaRPr lang="fr-FR" sz="1200" b="1" dirty="0"/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553FD2F8-08F0-EB42-AB83-6AEE2933487D}"/>
                </a:ext>
              </a:extLst>
            </p:cNvPr>
            <p:cNvSpPr txBox="1"/>
            <p:nvPr/>
          </p:nvSpPr>
          <p:spPr>
            <a:xfrm>
              <a:off x="5459930" y="795780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</a:t>
              </a:r>
            </a:p>
          </p:txBody>
        </p:sp>
      </p:grpSp>
      <p:sp>
        <p:nvSpPr>
          <p:cNvPr id="101" name="ZoneTexte 100">
            <a:extLst>
              <a:ext uri="{FF2B5EF4-FFF2-40B4-BE49-F238E27FC236}">
                <a16:creationId xmlns:a16="http://schemas.microsoft.com/office/drawing/2014/main" id="{2B0149F3-2B2E-B94C-AF5B-EF5049DFCF0C}"/>
              </a:ext>
            </a:extLst>
          </p:cNvPr>
          <p:cNvSpPr txBox="1"/>
          <p:nvPr/>
        </p:nvSpPr>
        <p:spPr>
          <a:xfrm>
            <a:off x="741871" y="837550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LOX-1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415C3446-7716-EF42-97F9-058CC4BB1147}"/>
              </a:ext>
            </a:extLst>
          </p:cNvPr>
          <p:cNvSpPr txBox="1"/>
          <p:nvPr/>
        </p:nvSpPr>
        <p:spPr>
          <a:xfrm>
            <a:off x="693781" y="8181145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CD123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8AFBDE50-2ACF-234D-802A-FD0E8ECB7BB1}"/>
              </a:ext>
            </a:extLst>
          </p:cNvPr>
          <p:cNvSpPr txBox="1"/>
          <p:nvPr/>
        </p:nvSpPr>
        <p:spPr>
          <a:xfrm>
            <a:off x="841257" y="857090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ImN</a:t>
            </a:r>
            <a:endParaRPr lang="fr-FR" sz="1200" b="1" dirty="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3DEB5CE4-9D0F-D745-ABF9-7B66EE5B6C86}"/>
              </a:ext>
            </a:extLst>
          </p:cNvPr>
          <p:cNvSpPr txBox="1"/>
          <p:nvPr/>
        </p:nvSpPr>
        <p:spPr>
          <a:xfrm>
            <a:off x="738665" y="7988811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PD-L1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DCBBAF2D-9541-7D45-BE64-32D2A4D78BF5}"/>
              </a:ext>
            </a:extLst>
          </p:cNvPr>
          <p:cNvSpPr txBox="1"/>
          <p:nvPr/>
        </p:nvSpPr>
        <p:spPr>
          <a:xfrm>
            <a:off x="934231" y="7594169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HT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2B48CB16-2252-C046-83DD-E666DB2017CA}"/>
              </a:ext>
            </a:extLst>
          </p:cNvPr>
          <p:cNvSpPr txBox="1"/>
          <p:nvPr/>
        </p:nvSpPr>
        <p:spPr>
          <a:xfrm>
            <a:off x="610105" y="7399806"/>
            <a:ext cx="683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Diabete</a:t>
            </a:r>
            <a:endParaRPr lang="fr-FR" sz="1200" b="1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18B1C6AD-C9AA-724F-8EED-D2AEDF9A099C}"/>
              </a:ext>
            </a:extLst>
          </p:cNvPr>
          <p:cNvSpPr txBox="1"/>
          <p:nvPr/>
        </p:nvSpPr>
        <p:spPr>
          <a:xfrm>
            <a:off x="636073" y="7782694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Gender</a:t>
            </a:r>
            <a:endParaRPr lang="fr-FR" sz="1200" b="1" dirty="0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F1F3EE06-163C-AD43-9257-3C94664F3D8D}"/>
              </a:ext>
            </a:extLst>
          </p:cNvPr>
          <p:cNvSpPr txBox="1"/>
          <p:nvPr/>
        </p:nvSpPr>
        <p:spPr>
          <a:xfrm>
            <a:off x="620043" y="7207472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Obesity</a:t>
            </a:r>
            <a:endParaRPr lang="fr-FR" sz="1200" b="1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F270381-82A1-D74C-B086-9AB6D6E94331}"/>
              </a:ext>
            </a:extLst>
          </p:cNvPr>
          <p:cNvSpPr txBox="1"/>
          <p:nvPr/>
        </p:nvSpPr>
        <p:spPr>
          <a:xfrm>
            <a:off x="866970" y="7010368"/>
            <a:ext cx="426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Age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E945B591-2443-2241-A532-E9C1A49B1EA5}"/>
              </a:ext>
            </a:extLst>
          </p:cNvPr>
          <p:cNvSpPr txBox="1"/>
          <p:nvPr/>
        </p:nvSpPr>
        <p:spPr>
          <a:xfrm>
            <a:off x="1063075" y="3188088"/>
            <a:ext cx="924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Discharged</a:t>
            </a:r>
            <a:r>
              <a:rPr lang="fr-FR" sz="1200" b="1" dirty="0"/>
              <a:t> 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59CC3A29-A775-8B46-9D31-34A8CEC400C2}"/>
              </a:ext>
            </a:extLst>
          </p:cNvPr>
          <p:cNvSpPr txBox="1"/>
          <p:nvPr/>
        </p:nvSpPr>
        <p:spPr>
          <a:xfrm>
            <a:off x="1054540" y="3373359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Deceased</a:t>
            </a:r>
            <a:endParaRPr lang="fr-FR" sz="1200" b="1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7136963-82F0-8F41-A33F-FE7C2D42CE86}"/>
              </a:ext>
            </a:extLst>
          </p:cNvPr>
          <p:cNvSpPr/>
          <p:nvPr/>
        </p:nvSpPr>
        <p:spPr>
          <a:xfrm>
            <a:off x="795024" y="3312472"/>
            <a:ext cx="235391" cy="108127"/>
          </a:xfrm>
          <a:prstGeom prst="rect">
            <a:avLst/>
          </a:prstGeom>
          <a:solidFill>
            <a:srgbClr val="9291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A194220-6C6C-494A-ACC1-ACDD11EA3A7C}"/>
              </a:ext>
            </a:extLst>
          </p:cNvPr>
          <p:cNvSpPr/>
          <p:nvPr/>
        </p:nvSpPr>
        <p:spPr>
          <a:xfrm>
            <a:off x="795024" y="3473185"/>
            <a:ext cx="235391" cy="108127"/>
          </a:xfrm>
          <a:prstGeom prst="rect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EFB7715-94D6-4646-A032-64D76EF17C6A}"/>
              </a:ext>
            </a:extLst>
          </p:cNvPr>
          <p:cNvSpPr/>
          <p:nvPr/>
        </p:nvSpPr>
        <p:spPr>
          <a:xfrm>
            <a:off x="4024291" y="3333908"/>
            <a:ext cx="235391" cy="108127"/>
          </a:xfrm>
          <a:prstGeom prst="rect">
            <a:avLst/>
          </a:prstGeom>
          <a:solidFill>
            <a:srgbClr val="9291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E91EEAE-1B20-9949-869F-9DEF5C0F1C43}"/>
              </a:ext>
            </a:extLst>
          </p:cNvPr>
          <p:cNvSpPr/>
          <p:nvPr/>
        </p:nvSpPr>
        <p:spPr>
          <a:xfrm>
            <a:off x="4024291" y="3494621"/>
            <a:ext cx="235391" cy="108127"/>
          </a:xfrm>
          <a:prstGeom prst="rect">
            <a:avLst/>
          </a:prstGeom>
          <a:solidFill>
            <a:srgbClr val="4E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A3EBC488-8151-7B42-ABC2-28960E35B58E}"/>
              </a:ext>
            </a:extLst>
          </p:cNvPr>
          <p:cNvSpPr txBox="1"/>
          <p:nvPr/>
        </p:nvSpPr>
        <p:spPr>
          <a:xfrm>
            <a:off x="4283807" y="3231861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No </a:t>
            </a:r>
            <a:r>
              <a:rPr lang="fr-FR" sz="1200" b="1" dirty="0" err="1"/>
              <a:t>Thrombosis</a:t>
            </a:r>
            <a:endParaRPr lang="fr-FR" sz="1200" b="1" dirty="0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1B3331A0-2A63-F44E-8F66-ED47DCFCF3F2}"/>
              </a:ext>
            </a:extLst>
          </p:cNvPr>
          <p:cNvSpPr txBox="1"/>
          <p:nvPr/>
        </p:nvSpPr>
        <p:spPr>
          <a:xfrm>
            <a:off x="4281943" y="3394986"/>
            <a:ext cx="933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Thrombosis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74952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A1D770-2344-A341-9AC5-499A20216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57" y="336997"/>
            <a:ext cx="4127500" cy="25273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D3B49486-A623-E64C-B1FC-4D7EEA319FCF}"/>
              </a:ext>
            </a:extLst>
          </p:cNvPr>
          <p:cNvGrpSpPr/>
          <p:nvPr/>
        </p:nvGrpSpPr>
        <p:grpSpPr>
          <a:xfrm>
            <a:off x="512467" y="364508"/>
            <a:ext cx="3858905" cy="2714285"/>
            <a:chOff x="505323" y="288428"/>
            <a:chExt cx="3858905" cy="2714285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E1F905C-5C56-F643-B6DC-0EDED816DD21}"/>
                </a:ext>
              </a:extLst>
            </p:cNvPr>
            <p:cNvSpPr txBox="1"/>
            <p:nvPr/>
          </p:nvSpPr>
          <p:spPr>
            <a:xfrm>
              <a:off x="3926288" y="2725714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NET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01E73FA-5712-4848-A696-B6D2A6FAAC34}"/>
                </a:ext>
              </a:extLst>
            </p:cNvPr>
            <p:cNvSpPr txBox="1"/>
            <p:nvPr/>
          </p:nvSpPr>
          <p:spPr>
            <a:xfrm>
              <a:off x="2804708" y="2725714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ELA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BB8FCC0-C05C-7D4D-ACD3-8E1BB1558093}"/>
                </a:ext>
              </a:extLst>
            </p:cNvPr>
            <p:cNvSpPr txBox="1"/>
            <p:nvPr/>
          </p:nvSpPr>
          <p:spPr>
            <a:xfrm>
              <a:off x="1618218" y="2725714"/>
              <a:ext cx="505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MPO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50D7A44-FF9B-AA4B-BFF5-E57A79C08B7B}"/>
                </a:ext>
              </a:extLst>
            </p:cNvPr>
            <p:cNvSpPr txBox="1"/>
            <p:nvPr/>
          </p:nvSpPr>
          <p:spPr>
            <a:xfrm rot="16200000">
              <a:off x="-82498" y="1484449"/>
              <a:ext cx="14526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ELISA (</a:t>
              </a:r>
              <a:r>
                <a:rPr lang="fr-FR" sz="1200" b="1" dirty="0" err="1"/>
                <a:t>pg</a:t>
              </a:r>
              <a:r>
                <a:rPr lang="fr-FR" sz="1200" b="1" dirty="0"/>
                <a:t>/ml or AU)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8B9FEEA-5810-7243-80DE-BBB5A151537E}"/>
                </a:ext>
              </a:extLst>
            </p:cNvPr>
            <p:cNvSpPr txBox="1"/>
            <p:nvPr/>
          </p:nvSpPr>
          <p:spPr>
            <a:xfrm>
              <a:off x="2832281" y="361762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***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B23965E-0A34-2747-A120-964635967F13}"/>
                </a:ext>
              </a:extLst>
            </p:cNvPr>
            <p:cNvSpPr txBox="1"/>
            <p:nvPr/>
          </p:nvSpPr>
          <p:spPr>
            <a:xfrm>
              <a:off x="1648546" y="291768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***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A0B9F3F-81A7-A14B-A374-1F3C113CB20E}"/>
                </a:ext>
              </a:extLst>
            </p:cNvPr>
            <p:cNvSpPr txBox="1"/>
            <p:nvPr/>
          </p:nvSpPr>
          <p:spPr>
            <a:xfrm>
              <a:off x="4012565" y="288428"/>
              <a:ext cx="328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ns</a:t>
              </a:r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C99B4475-470E-994F-A2A6-E1AC5F3AD75A}"/>
              </a:ext>
            </a:extLst>
          </p:cNvPr>
          <p:cNvSpPr txBox="1"/>
          <p:nvPr/>
        </p:nvSpPr>
        <p:spPr>
          <a:xfrm>
            <a:off x="274647" y="193239"/>
            <a:ext cx="3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D7E560E-EDA5-6F44-8CB7-8C9731B88021}"/>
              </a:ext>
            </a:extLst>
          </p:cNvPr>
          <p:cNvSpPr txBox="1"/>
          <p:nvPr/>
        </p:nvSpPr>
        <p:spPr>
          <a:xfrm>
            <a:off x="2394786" y="110420"/>
            <a:ext cx="75943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chemeClr val="bg2">
                    <a:lumMod val="75000"/>
                  </a:schemeClr>
                </a:solidFill>
              </a:rPr>
              <a:t>Severe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/>
              <a:t>/</a:t>
            </a:r>
            <a:r>
              <a:rPr lang="fr-FR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0AAE3D3-B09E-8A47-92E6-E8DD1D6E171B}"/>
              </a:ext>
            </a:extLst>
          </p:cNvPr>
          <p:cNvSpPr txBox="1"/>
          <p:nvPr/>
        </p:nvSpPr>
        <p:spPr>
          <a:xfrm>
            <a:off x="1967225" y="110499"/>
            <a:ext cx="5806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rgbClr val="00B050"/>
                </a:solidFill>
              </a:rPr>
              <a:t>Mild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/>
              <a:t>/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8612F29-5DF4-4A40-BFAB-331114E18543}"/>
              </a:ext>
            </a:extLst>
          </p:cNvPr>
          <p:cNvSpPr txBox="1"/>
          <p:nvPr/>
        </p:nvSpPr>
        <p:spPr>
          <a:xfrm>
            <a:off x="2944329" y="109337"/>
            <a:ext cx="62780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941100"/>
                </a:solidFill>
              </a:rPr>
              <a:t>Critical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5DA4831-BB29-3643-92CB-0E21AC3A149F}"/>
              </a:ext>
            </a:extLst>
          </p:cNvPr>
          <p:cNvSpPr txBox="1"/>
          <p:nvPr/>
        </p:nvSpPr>
        <p:spPr>
          <a:xfrm>
            <a:off x="274647" y="6599318"/>
            <a:ext cx="3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4EE529-89A6-DA49-8A41-B849589A0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09" y="6821538"/>
            <a:ext cx="2736805" cy="2428967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4E670C4F-05FB-A547-9A03-A132C2A6FA61}"/>
              </a:ext>
            </a:extLst>
          </p:cNvPr>
          <p:cNvSpPr txBox="1"/>
          <p:nvPr/>
        </p:nvSpPr>
        <p:spPr>
          <a:xfrm>
            <a:off x="1525144" y="9225817"/>
            <a:ext cx="8274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/>
              <a:t>PC1 (50%)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36D79E1-CFD5-8546-9AF5-E905AE4229BA}"/>
              </a:ext>
            </a:extLst>
          </p:cNvPr>
          <p:cNvSpPr txBox="1"/>
          <p:nvPr/>
        </p:nvSpPr>
        <p:spPr>
          <a:xfrm rot="16200000">
            <a:off x="100151" y="7882014"/>
            <a:ext cx="9476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/>
              <a:t>PC2 (17.5%)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98E0E327-7481-704B-8FB2-BFB8AFDDCA44}"/>
              </a:ext>
            </a:extLst>
          </p:cNvPr>
          <p:cNvSpPr txBox="1"/>
          <p:nvPr/>
        </p:nvSpPr>
        <p:spPr>
          <a:xfrm>
            <a:off x="1130308" y="6647022"/>
            <a:ext cx="1014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Mild&amp;Severe</a:t>
            </a: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817BA76B-93F4-B547-8667-C99E1BC9941E}"/>
              </a:ext>
            </a:extLst>
          </p:cNvPr>
          <p:cNvSpPr/>
          <p:nvPr/>
        </p:nvSpPr>
        <p:spPr>
          <a:xfrm>
            <a:off x="2261329" y="6756008"/>
            <a:ext cx="79518" cy="89805"/>
          </a:xfrm>
          <a:prstGeom prst="ellipse">
            <a:avLst/>
          </a:prstGeom>
          <a:solidFill>
            <a:srgbClr val="9411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cs typeface="Arial" panose="020B0604020202020204" pitchFamily="34" charset="0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26826B09-A9EB-8445-BA5F-6AB5760696FC}"/>
              </a:ext>
            </a:extLst>
          </p:cNvPr>
          <p:cNvSpPr/>
          <p:nvPr/>
        </p:nvSpPr>
        <p:spPr>
          <a:xfrm>
            <a:off x="1096603" y="6761016"/>
            <a:ext cx="79519" cy="7978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cs typeface="Arial" panose="020B060402020202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ADBFF46-64A8-A44A-9320-7C85EEFB6A6B}"/>
              </a:ext>
            </a:extLst>
          </p:cNvPr>
          <p:cNvSpPr txBox="1"/>
          <p:nvPr/>
        </p:nvSpPr>
        <p:spPr>
          <a:xfrm>
            <a:off x="2344208" y="6647022"/>
            <a:ext cx="62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941100"/>
                </a:solidFill>
                <a:cs typeface="Arial" panose="020B0604020202020204" pitchFamily="34" charset="0"/>
              </a:rPr>
              <a:t>Critical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4B49263-9F72-544A-ACEA-4252F15A8706}"/>
              </a:ext>
            </a:extLst>
          </p:cNvPr>
          <p:cNvGrpSpPr/>
          <p:nvPr/>
        </p:nvGrpSpPr>
        <p:grpSpPr>
          <a:xfrm>
            <a:off x="435499" y="3650674"/>
            <a:ext cx="5451779" cy="2764035"/>
            <a:chOff x="490442" y="3530223"/>
            <a:chExt cx="5451779" cy="2764035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65E78F3-2386-DC4D-81E2-EA41E89AB170}"/>
                </a:ext>
              </a:extLst>
            </p:cNvPr>
            <p:cNvSpPr txBox="1"/>
            <p:nvPr/>
          </p:nvSpPr>
          <p:spPr>
            <a:xfrm rot="16200000">
              <a:off x="-97379" y="4847231"/>
              <a:ext cx="14526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ELISA (</a:t>
              </a:r>
              <a:r>
                <a:rPr lang="fr-FR" sz="1200" b="1" dirty="0" err="1"/>
                <a:t>pg</a:t>
              </a:r>
              <a:r>
                <a:rPr lang="fr-FR" sz="1200" b="1" dirty="0"/>
                <a:t>/ml or AU)</a:t>
              </a:r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CAFAE588-D8F3-A447-8C9A-A6EB53498047}"/>
                </a:ext>
              </a:extLst>
            </p:cNvPr>
            <p:cNvGrpSpPr/>
            <p:nvPr/>
          </p:nvGrpSpPr>
          <p:grpSpPr>
            <a:xfrm>
              <a:off x="749974" y="3530223"/>
              <a:ext cx="5192247" cy="2764035"/>
              <a:chOff x="671390" y="3444354"/>
              <a:chExt cx="5192247" cy="2764035"/>
            </a:xfrm>
          </p:grpSpPr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9D1AB855-CB60-B147-9618-AB15831D3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390" y="3494670"/>
                <a:ext cx="2527300" cy="2527300"/>
              </a:xfrm>
              <a:prstGeom prst="rect">
                <a:avLst/>
              </a:prstGeom>
            </p:spPr>
          </p:pic>
          <p:pic>
            <p:nvPicPr>
              <p:cNvPr id="39" name="Image 38">
                <a:extLst>
                  <a:ext uri="{FF2B5EF4-FFF2-40B4-BE49-F238E27FC236}">
                    <a16:creationId xmlns:a16="http://schemas.microsoft.com/office/drawing/2014/main" id="{022C9A19-93B0-AA46-9D59-9FAF1FE7E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6337" y="3470055"/>
                <a:ext cx="2527300" cy="2527300"/>
              </a:xfrm>
              <a:prstGeom prst="rect">
                <a:avLst/>
              </a:prstGeom>
            </p:spPr>
          </p:pic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55525E5A-A1EF-5345-9355-F2CA1AE97F3E}"/>
                  </a:ext>
                </a:extLst>
              </p:cNvPr>
              <p:cNvSpPr txBox="1"/>
              <p:nvPr/>
            </p:nvSpPr>
            <p:spPr>
              <a:xfrm>
                <a:off x="2042798" y="3681457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**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F0C7BE5D-EF60-874F-B3DE-EC2BBE2C46A1}"/>
                  </a:ext>
                </a:extLst>
              </p:cNvPr>
              <p:cNvSpPr txBox="1"/>
              <p:nvPr/>
            </p:nvSpPr>
            <p:spPr>
              <a:xfrm>
                <a:off x="1460763" y="3444354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*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16D47FA-294E-DD4A-916A-E83C2714BF55}"/>
                  </a:ext>
                </a:extLst>
              </p:cNvPr>
              <p:cNvSpPr txBox="1"/>
              <p:nvPr/>
            </p:nvSpPr>
            <p:spPr>
              <a:xfrm>
                <a:off x="2620799" y="3444354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ns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CD70F97-313D-A342-9F47-89D5343A9723}"/>
                  </a:ext>
                </a:extLst>
              </p:cNvPr>
              <p:cNvSpPr txBox="1"/>
              <p:nvPr/>
            </p:nvSpPr>
            <p:spPr>
              <a:xfrm>
                <a:off x="2563218" y="5931390"/>
                <a:ext cx="4379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NET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BA3A820B-C11B-7E4F-AB24-7E2B9D6FC5DF}"/>
                  </a:ext>
                </a:extLst>
              </p:cNvPr>
              <p:cNvSpPr txBox="1"/>
              <p:nvPr/>
            </p:nvSpPr>
            <p:spPr>
              <a:xfrm>
                <a:off x="1975638" y="5931390"/>
                <a:ext cx="4187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ELA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49012E39-B023-7C48-8EAA-9850A80CF17F}"/>
                  </a:ext>
                </a:extLst>
              </p:cNvPr>
              <p:cNvSpPr txBox="1"/>
              <p:nvPr/>
            </p:nvSpPr>
            <p:spPr>
              <a:xfrm>
                <a:off x="1317100" y="5931390"/>
                <a:ext cx="5052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MPO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D1101DE0-6A9F-2E4B-84FA-E39A64EFAE17}"/>
                  </a:ext>
                </a:extLst>
              </p:cNvPr>
              <p:cNvSpPr txBox="1"/>
              <p:nvPr/>
            </p:nvSpPr>
            <p:spPr>
              <a:xfrm>
                <a:off x="5226890" y="5931390"/>
                <a:ext cx="4379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NET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B9695CE3-AFCB-EB44-8A97-958F690EE471}"/>
                  </a:ext>
                </a:extLst>
              </p:cNvPr>
              <p:cNvSpPr txBox="1"/>
              <p:nvPr/>
            </p:nvSpPr>
            <p:spPr>
              <a:xfrm>
                <a:off x="4646454" y="5931390"/>
                <a:ext cx="4187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ELA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396F3181-031A-E544-BA2F-1BF5B75219EA}"/>
                  </a:ext>
                </a:extLst>
              </p:cNvPr>
              <p:cNvSpPr txBox="1"/>
              <p:nvPr/>
            </p:nvSpPr>
            <p:spPr>
              <a:xfrm>
                <a:off x="3995060" y="5931390"/>
                <a:ext cx="5052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MPO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F5E5FD6B-75A9-CA4D-91E1-B2F508E451DF}"/>
                  </a:ext>
                </a:extLst>
              </p:cNvPr>
              <p:cNvSpPr txBox="1"/>
              <p:nvPr/>
            </p:nvSpPr>
            <p:spPr>
              <a:xfrm>
                <a:off x="4090751" y="3444354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ns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BF4EB920-9AFC-6042-B5AC-DD978E1B183A}"/>
                  </a:ext>
                </a:extLst>
              </p:cNvPr>
              <p:cNvSpPr txBox="1"/>
              <p:nvPr/>
            </p:nvSpPr>
            <p:spPr>
              <a:xfrm>
                <a:off x="5291519" y="3444354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ns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036B76B9-EC68-DB49-85BB-D09DFB14B846}"/>
                  </a:ext>
                </a:extLst>
              </p:cNvPr>
              <p:cNvSpPr txBox="1"/>
              <p:nvPr/>
            </p:nvSpPr>
            <p:spPr>
              <a:xfrm>
                <a:off x="4706407" y="3444354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ns</a:t>
                </a:r>
              </a:p>
            </p:txBody>
          </p:sp>
        </p:grp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193E03BC-9139-8047-BB1E-E19D39C42384}"/>
              </a:ext>
            </a:extLst>
          </p:cNvPr>
          <p:cNvSpPr txBox="1"/>
          <p:nvPr/>
        </p:nvSpPr>
        <p:spPr>
          <a:xfrm>
            <a:off x="71625" y="9553222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Figure 4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895FA5BC-F72B-2A4B-837B-91C362CA2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997" y="7046151"/>
            <a:ext cx="2743200" cy="2501900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DE3D6F53-A705-054F-9E67-7387DA113D39}"/>
              </a:ext>
            </a:extLst>
          </p:cNvPr>
          <p:cNvSpPr txBox="1"/>
          <p:nvPr/>
        </p:nvSpPr>
        <p:spPr>
          <a:xfrm>
            <a:off x="3456505" y="6624284"/>
            <a:ext cx="3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12EE6E0-5497-8C42-8B0D-5640E4E2A368}"/>
              </a:ext>
            </a:extLst>
          </p:cNvPr>
          <p:cNvSpPr txBox="1"/>
          <p:nvPr/>
        </p:nvSpPr>
        <p:spPr>
          <a:xfrm>
            <a:off x="3924158" y="6639655"/>
            <a:ext cx="259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ROC </a:t>
            </a:r>
            <a:r>
              <a:rPr lang="fr-FR" sz="1200" b="1" dirty="0" err="1"/>
              <a:t>Curve</a:t>
            </a:r>
            <a:r>
              <a:rPr lang="fr-FR" sz="1200" b="1" dirty="0"/>
              <a:t> for LOX-1+ </a:t>
            </a:r>
            <a:r>
              <a:rPr lang="fr-FR" sz="1200" b="1" dirty="0" err="1"/>
              <a:t>ImN</a:t>
            </a:r>
            <a:r>
              <a:rPr lang="fr-FR" sz="1200" b="1" dirty="0"/>
              <a:t> and </a:t>
            </a:r>
          </a:p>
          <a:p>
            <a:pPr algn="ctr"/>
            <a:r>
              <a:rPr lang="fr-FR" sz="1200" b="1" dirty="0" err="1"/>
              <a:t>Thrombotic</a:t>
            </a:r>
            <a:r>
              <a:rPr lang="fr-FR" sz="1200" b="1" dirty="0"/>
              <a:t> </a:t>
            </a:r>
            <a:r>
              <a:rPr lang="fr-FR" sz="1200" b="1" dirty="0" err="1"/>
              <a:t>events</a:t>
            </a:r>
            <a:endParaRPr lang="fr-FR" sz="1200" b="1" dirty="0"/>
          </a:p>
          <a:p>
            <a:pPr algn="ctr"/>
            <a:endParaRPr lang="fr-FR" sz="1200" b="1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78A1FAA-8B8F-C24A-8CA8-7C18E912900D}"/>
              </a:ext>
            </a:extLst>
          </p:cNvPr>
          <p:cNvSpPr txBox="1"/>
          <p:nvPr/>
        </p:nvSpPr>
        <p:spPr>
          <a:xfrm>
            <a:off x="4806507" y="7936275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AUC=0.89</a:t>
            </a:r>
          </a:p>
          <a:p>
            <a:r>
              <a:rPr lang="fr-FR" sz="1200" b="1" dirty="0"/>
              <a:t>P&lt;0.0001 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DBEE35E-6F35-1B40-8C73-32005E5ECD33}"/>
              </a:ext>
            </a:extLst>
          </p:cNvPr>
          <p:cNvSpPr txBox="1"/>
          <p:nvPr/>
        </p:nvSpPr>
        <p:spPr>
          <a:xfrm>
            <a:off x="3542033" y="3204082"/>
            <a:ext cx="55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BE1D019-3BA9-2742-97BD-232C5ADDE22D}"/>
              </a:ext>
            </a:extLst>
          </p:cNvPr>
          <p:cNvSpPr txBox="1"/>
          <p:nvPr/>
        </p:nvSpPr>
        <p:spPr>
          <a:xfrm>
            <a:off x="274647" y="3204082"/>
            <a:ext cx="1413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6549AA1-0099-9748-9AFE-EB5004E860C5}"/>
              </a:ext>
            </a:extLst>
          </p:cNvPr>
          <p:cNvSpPr txBox="1"/>
          <p:nvPr/>
        </p:nvSpPr>
        <p:spPr>
          <a:xfrm>
            <a:off x="1063075" y="3188088"/>
            <a:ext cx="924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Discharged</a:t>
            </a:r>
            <a:r>
              <a:rPr lang="fr-FR" sz="1200" b="1" dirty="0"/>
              <a:t> 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50E2565-469D-EC43-9005-DBA84300CE42}"/>
              </a:ext>
            </a:extLst>
          </p:cNvPr>
          <p:cNvSpPr txBox="1"/>
          <p:nvPr/>
        </p:nvSpPr>
        <p:spPr>
          <a:xfrm>
            <a:off x="1054540" y="3373359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Deceased</a:t>
            </a:r>
            <a:endParaRPr lang="fr-FR" sz="1200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0849DAF-B5A0-1648-948A-9828D00BBE83}"/>
              </a:ext>
            </a:extLst>
          </p:cNvPr>
          <p:cNvSpPr/>
          <p:nvPr/>
        </p:nvSpPr>
        <p:spPr>
          <a:xfrm>
            <a:off x="795024" y="3312472"/>
            <a:ext cx="235391" cy="108127"/>
          </a:xfrm>
          <a:prstGeom prst="rect">
            <a:avLst/>
          </a:prstGeom>
          <a:solidFill>
            <a:srgbClr val="9291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6F296ED-29BD-1A43-89CF-BA4E14FC5B96}"/>
              </a:ext>
            </a:extLst>
          </p:cNvPr>
          <p:cNvSpPr/>
          <p:nvPr/>
        </p:nvSpPr>
        <p:spPr>
          <a:xfrm>
            <a:off x="795024" y="3473185"/>
            <a:ext cx="235391" cy="108127"/>
          </a:xfrm>
          <a:prstGeom prst="rect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AA350EB-39E3-8842-A224-04E18ECCBAA7}"/>
              </a:ext>
            </a:extLst>
          </p:cNvPr>
          <p:cNvSpPr/>
          <p:nvPr/>
        </p:nvSpPr>
        <p:spPr>
          <a:xfrm>
            <a:off x="4024291" y="3319158"/>
            <a:ext cx="235391" cy="108127"/>
          </a:xfrm>
          <a:prstGeom prst="rect">
            <a:avLst/>
          </a:prstGeom>
          <a:solidFill>
            <a:srgbClr val="9291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F5367E-4389-DF4D-A633-F81E709A0734}"/>
              </a:ext>
            </a:extLst>
          </p:cNvPr>
          <p:cNvSpPr/>
          <p:nvPr/>
        </p:nvSpPr>
        <p:spPr>
          <a:xfrm>
            <a:off x="4024291" y="3479871"/>
            <a:ext cx="235391" cy="108127"/>
          </a:xfrm>
          <a:prstGeom prst="rect">
            <a:avLst/>
          </a:prstGeom>
          <a:solidFill>
            <a:srgbClr val="4E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8D91295-045A-B143-852A-B7A19673345E}"/>
              </a:ext>
            </a:extLst>
          </p:cNvPr>
          <p:cNvSpPr txBox="1"/>
          <p:nvPr/>
        </p:nvSpPr>
        <p:spPr>
          <a:xfrm>
            <a:off x="4276591" y="3216688"/>
            <a:ext cx="1152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No </a:t>
            </a:r>
            <a:r>
              <a:rPr lang="fr-FR" sz="1200" b="1" dirty="0" err="1"/>
              <a:t>Thrombosis</a:t>
            </a:r>
            <a:endParaRPr lang="fr-FR" sz="1200" b="1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366C6333-4DD6-D34B-B3B2-7C7A0F237874}"/>
              </a:ext>
            </a:extLst>
          </p:cNvPr>
          <p:cNvSpPr txBox="1"/>
          <p:nvPr/>
        </p:nvSpPr>
        <p:spPr>
          <a:xfrm>
            <a:off x="4222518" y="3369088"/>
            <a:ext cx="968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 </a:t>
            </a:r>
            <a:r>
              <a:rPr lang="fr-FR" sz="1200" b="1" dirty="0" err="1"/>
              <a:t>Thrombosis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98384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ZoneTexte 115">
            <a:extLst>
              <a:ext uri="{FF2B5EF4-FFF2-40B4-BE49-F238E27FC236}">
                <a16:creationId xmlns:a16="http://schemas.microsoft.com/office/drawing/2014/main" id="{A17DA299-1A4A-6846-8CEE-7D232E50D4E5}"/>
              </a:ext>
            </a:extLst>
          </p:cNvPr>
          <p:cNvSpPr txBox="1"/>
          <p:nvPr/>
        </p:nvSpPr>
        <p:spPr>
          <a:xfrm>
            <a:off x="1094611" y="704685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cs typeface="Arial" panose="020B0604020202020204" pitchFamily="34" charset="0"/>
              </a:rPr>
              <a:t>LOX-1</a:t>
            </a:r>
          </a:p>
        </p:txBody>
      </p:sp>
      <p:pic>
        <p:nvPicPr>
          <p:cNvPr id="117" name="Image 116">
            <a:extLst>
              <a:ext uri="{FF2B5EF4-FFF2-40B4-BE49-F238E27FC236}">
                <a16:creationId xmlns:a16="http://schemas.microsoft.com/office/drawing/2014/main" id="{70AFAF78-18A6-6D4E-B5C0-7C1233EA638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249642" y="4987135"/>
            <a:ext cx="2179358" cy="2036893"/>
          </a:xfrm>
          <a:prstGeom prst="rect">
            <a:avLst/>
          </a:prstGeom>
        </p:spPr>
      </p:pic>
      <p:sp>
        <p:nvSpPr>
          <p:cNvPr id="118" name="ZoneTexte 117">
            <a:extLst>
              <a:ext uri="{FF2B5EF4-FFF2-40B4-BE49-F238E27FC236}">
                <a16:creationId xmlns:a16="http://schemas.microsoft.com/office/drawing/2014/main" id="{3C88B5C7-1227-D549-B51E-172453BCAFF1}"/>
              </a:ext>
            </a:extLst>
          </p:cNvPr>
          <p:cNvSpPr txBox="1"/>
          <p:nvPr/>
        </p:nvSpPr>
        <p:spPr>
          <a:xfrm>
            <a:off x="994063" y="5237445"/>
            <a:ext cx="2422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cs typeface="Arial" panose="020B0604020202020204" pitchFamily="34" charset="0"/>
              </a:rPr>
              <a:t>Gated</a:t>
            </a:r>
            <a:r>
              <a:rPr lang="fr-FR" sz="1200" b="1" dirty="0">
                <a:cs typeface="Arial" panose="020B0604020202020204" pitchFamily="34" charset="0"/>
              </a:rPr>
              <a:t> on CD15+CD10-CD64+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46A84B05-3261-294E-839A-BA273661F63D}"/>
              </a:ext>
            </a:extLst>
          </p:cNvPr>
          <p:cNvSpPr txBox="1"/>
          <p:nvPr/>
        </p:nvSpPr>
        <p:spPr>
          <a:xfrm rot="16200000">
            <a:off x="849632" y="6492305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cs typeface="Arial" panose="020B0604020202020204" pitchFamily="34" charset="0"/>
              </a:rPr>
              <a:t>CD123</a:t>
            </a:r>
          </a:p>
        </p:txBody>
      </p: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AAA9EB91-E139-0143-B63D-3950DE0170B8}"/>
              </a:ext>
            </a:extLst>
          </p:cNvPr>
          <p:cNvCxnSpPr>
            <a:cxnSpLocks/>
            <a:stCxn id="116" idx="3"/>
          </p:cNvCxnSpPr>
          <p:nvPr/>
        </p:nvCxnSpPr>
        <p:spPr>
          <a:xfrm>
            <a:off x="1646365" y="7185358"/>
            <a:ext cx="1367410" cy="153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DD454F24-686E-E744-8C66-86B2C1564F1F}"/>
              </a:ext>
            </a:extLst>
          </p:cNvPr>
          <p:cNvCxnSpPr>
            <a:cxnSpLocks/>
          </p:cNvCxnSpPr>
          <p:nvPr/>
        </p:nvCxnSpPr>
        <p:spPr>
          <a:xfrm>
            <a:off x="1128263" y="5643952"/>
            <a:ext cx="0" cy="5987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40D68BCE-DC00-904E-8713-655F481929B8}"/>
              </a:ext>
            </a:extLst>
          </p:cNvPr>
          <p:cNvCxnSpPr>
            <a:cxnSpLocks/>
          </p:cNvCxnSpPr>
          <p:nvPr/>
        </p:nvCxnSpPr>
        <p:spPr>
          <a:xfrm>
            <a:off x="2217470" y="5560614"/>
            <a:ext cx="0" cy="13044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812549C1-93DC-5847-9F06-4D4F35B21500}"/>
              </a:ext>
            </a:extLst>
          </p:cNvPr>
          <p:cNvCxnSpPr>
            <a:cxnSpLocks/>
          </p:cNvCxnSpPr>
          <p:nvPr/>
        </p:nvCxnSpPr>
        <p:spPr>
          <a:xfrm flipH="1">
            <a:off x="1397547" y="6485308"/>
            <a:ext cx="161622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5B18F272-08EA-2942-8621-BC862F4578C4}"/>
              </a:ext>
            </a:extLst>
          </p:cNvPr>
          <p:cNvSpPr txBox="1"/>
          <p:nvPr/>
        </p:nvSpPr>
        <p:spPr>
          <a:xfrm>
            <a:off x="462707" y="5190248"/>
            <a:ext cx="32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C81D50-DF87-CB4B-A94D-8E752E453E38}"/>
              </a:ext>
            </a:extLst>
          </p:cNvPr>
          <p:cNvSpPr/>
          <p:nvPr/>
        </p:nvSpPr>
        <p:spPr>
          <a:xfrm>
            <a:off x="140854" y="7829598"/>
            <a:ext cx="6266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Supplementary Figure S1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Gating Strategy used for the analysis of neutrophil populations by flow cytometry.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After debris and doublets exclusion, CD15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CD14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cells were selected. Eosinophils were excluded through SSC/FSC parameters and the expression of CRTH-2. The proportion of immature neutrophils was evaluated through the expression of CD10 and CD64.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One representative individual of uninfected donor (#B66), COVID-19 non IUC patient (#H92) and COVID-19 ICU patient (#60) are shown as an example.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Representative expression of LOX-1 and CD123 on CD10-CD64+ neutrophils. 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E351D6-ACF4-0F4B-BB64-2D1543E6FA95}"/>
              </a:ext>
            </a:extLst>
          </p:cNvPr>
          <p:cNvSpPr txBox="1"/>
          <p:nvPr/>
        </p:nvSpPr>
        <p:spPr>
          <a:xfrm>
            <a:off x="100850" y="9511492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Supp</a:t>
            </a:r>
            <a:r>
              <a:rPr lang="fr-FR" sz="1400" i="1" dirty="0"/>
              <a:t>. Figure S1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C6137D-E0A2-8741-8661-3616E983C109}"/>
              </a:ext>
            </a:extLst>
          </p:cNvPr>
          <p:cNvSpPr txBox="1"/>
          <p:nvPr/>
        </p:nvSpPr>
        <p:spPr>
          <a:xfrm rot="16200000">
            <a:off x="481713" y="3663249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CD10-BUV395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A7ADCD0-1D39-3645-8DAC-6805A6895025}"/>
              </a:ext>
            </a:extLst>
          </p:cNvPr>
          <p:cNvSpPr txBox="1"/>
          <p:nvPr/>
        </p:nvSpPr>
        <p:spPr>
          <a:xfrm>
            <a:off x="997275" y="4531087"/>
            <a:ext cx="978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CD64-BV605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B26723A-C3FC-5041-9FAA-832ED208CF61}"/>
              </a:ext>
            </a:extLst>
          </p:cNvPr>
          <p:cNvCxnSpPr/>
          <p:nvPr/>
        </p:nvCxnSpPr>
        <p:spPr>
          <a:xfrm flipV="1">
            <a:off x="2194386" y="4685618"/>
            <a:ext cx="3616036" cy="9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DF52B4EE-1BD9-9649-8738-747CBEF7C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788" b="24203"/>
          <a:stretch/>
        </p:blipFill>
        <p:spPr>
          <a:xfrm>
            <a:off x="762000" y="744747"/>
            <a:ext cx="5334000" cy="378634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693B911-131F-5240-949D-FD4152FF7338}"/>
              </a:ext>
            </a:extLst>
          </p:cNvPr>
          <p:cNvSpPr txBox="1"/>
          <p:nvPr/>
        </p:nvSpPr>
        <p:spPr>
          <a:xfrm rot="16200000">
            <a:off x="2446268" y="1606407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SSC-A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C46EDD8-8511-1E44-A2B4-6B5573DD6B1B}"/>
              </a:ext>
            </a:extLst>
          </p:cNvPr>
          <p:cNvSpPr txBox="1"/>
          <p:nvPr/>
        </p:nvSpPr>
        <p:spPr>
          <a:xfrm rot="16200000">
            <a:off x="4070780" y="1606407"/>
            <a:ext cx="604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CRTH2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B9D135A-E2FB-FB4F-A1A9-6BABC8228F43}"/>
              </a:ext>
            </a:extLst>
          </p:cNvPr>
          <p:cNvSpPr txBox="1"/>
          <p:nvPr/>
        </p:nvSpPr>
        <p:spPr>
          <a:xfrm rot="16200000">
            <a:off x="481713" y="1606407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CD14-BUV737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AF95301-F3C3-A24C-9A52-1DE1A282EF5F}"/>
              </a:ext>
            </a:extLst>
          </p:cNvPr>
          <p:cNvSpPr txBox="1"/>
          <p:nvPr/>
        </p:nvSpPr>
        <p:spPr>
          <a:xfrm>
            <a:off x="1343639" y="2353262"/>
            <a:ext cx="978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CD15-BV786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482386D-FA2E-B040-B1F7-BCBCDC8F2C9D}"/>
              </a:ext>
            </a:extLst>
          </p:cNvPr>
          <p:cNvSpPr txBox="1"/>
          <p:nvPr/>
        </p:nvSpPr>
        <p:spPr>
          <a:xfrm>
            <a:off x="3236784" y="2353262"/>
            <a:ext cx="54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FSC-A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B7633C4-08A7-D747-BC44-B7C9A350DEE8}"/>
              </a:ext>
            </a:extLst>
          </p:cNvPr>
          <p:cNvSpPr txBox="1"/>
          <p:nvPr/>
        </p:nvSpPr>
        <p:spPr>
          <a:xfrm>
            <a:off x="4680550" y="2353262"/>
            <a:ext cx="978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CD15-BV786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0F4AFB2-D3C5-5E43-A2C5-5BFCC73EC885}"/>
              </a:ext>
            </a:extLst>
          </p:cNvPr>
          <p:cNvSpPr txBox="1"/>
          <p:nvPr/>
        </p:nvSpPr>
        <p:spPr>
          <a:xfrm>
            <a:off x="1419492" y="2937456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Non-ICU #B66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C4A2911-B61A-4247-BD10-5C15D2804485}"/>
              </a:ext>
            </a:extLst>
          </p:cNvPr>
          <p:cNvSpPr txBox="1"/>
          <p:nvPr/>
        </p:nvSpPr>
        <p:spPr>
          <a:xfrm>
            <a:off x="3022374" y="2937456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Non-ICU #H92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E16C788-F8FE-A544-A931-7A23976C37AE}"/>
              </a:ext>
            </a:extLst>
          </p:cNvPr>
          <p:cNvSpPr txBox="1"/>
          <p:nvPr/>
        </p:nvSpPr>
        <p:spPr>
          <a:xfrm>
            <a:off x="4857393" y="2937456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ICU #P60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DA55155-BB62-9C45-A988-D4CD81B19C87}"/>
              </a:ext>
            </a:extLst>
          </p:cNvPr>
          <p:cNvSpPr txBox="1"/>
          <p:nvPr/>
        </p:nvSpPr>
        <p:spPr>
          <a:xfrm>
            <a:off x="462707" y="2711089"/>
            <a:ext cx="32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628FED8-AF4A-F449-AA34-35DE1EF917AC}"/>
              </a:ext>
            </a:extLst>
          </p:cNvPr>
          <p:cNvSpPr txBox="1"/>
          <p:nvPr/>
        </p:nvSpPr>
        <p:spPr>
          <a:xfrm>
            <a:off x="462707" y="856174"/>
            <a:ext cx="32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5796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ZoneTexte 112">
            <a:extLst>
              <a:ext uri="{FF2B5EF4-FFF2-40B4-BE49-F238E27FC236}">
                <a16:creationId xmlns:a16="http://schemas.microsoft.com/office/drawing/2014/main" id="{034CFCCD-8982-7E40-B24E-48B1B1277D38}"/>
              </a:ext>
            </a:extLst>
          </p:cNvPr>
          <p:cNvSpPr txBox="1"/>
          <p:nvPr/>
        </p:nvSpPr>
        <p:spPr>
          <a:xfrm>
            <a:off x="128894" y="9499409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Supp</a:t>
            </a:r>
            <a:r>
              <a:rPr lang="fr-FR" sz="1400" i="1" dirty="0"/>
              <a:t>. Figure S2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103D92E-68C0-694D-9545-94F0BCEDA26F}"/>
              </a:ext>
            </a:extLst>
          </p:cNvPr>
          <p:cNvSpPr txBox="1"/>
          <p:nvPr/>
        </p:nvSpPr>
        <p:spPr>
          <a:xfrm>
            <a:off x="3170827" y="424150"/>
            <a:ext cx="3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41C0849A-B902-E946-8D3E-54962A586842}"/>
              </a:ext>
            </a:extLst>
          </p:cNvPr>
          <p:cNvSpPr txBox="1"/>
          <p:nvPr/>
        </p:nvSpPr>
        <p:spPr>
          <a:xfrm>
            <a:off x="4476408" y="3109728"/>
            <a:ext cx="10962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PC1 (29.8%)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1FB7A62C-4A22-304E-BDC5-C478C1E298D1}"/>
              </a:ext>
            </a:extLst>
          </p:cNvPr>
          <p:cNvSpPr txBox="1"/>
          <p:nvPr/>
        </p:nvSpPr>
        <p:spPr>
          <a:xfrm rot="16200000">
            <a:off x="2841061" y="1598139"/>
            <a:ext cx="13335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PC2 (18.2%)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F460DB0-4084-334B-805C-0B263F0E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583" y="654211"/>
            <a:ext cx="2646623" cy="2472121"/>
          </a:xfrm>
          <a:prstGeom prst="rect">
            <a:avLst/>
          </a:prstGeom>
        </p:spPr>
      </p:pic>
      <p:sp>
        <p:nvSpPr>
          <p:cNvPr id="58" name="Ellipse 57">
            <a:extLst>
              <a:ext uri="{FF2B5EF4-FFF2-40B4-BE49-F238E27FC236}">
                <a16:creationId xmlns:a16="http://schemas.microsoft.com/office/drawing/2014/main" id="{BC9B5431-603F-F04B-BC18-096BDE4A1636}"/>
              </a:ext>
            </a:extLst>
          </p:cNvPr>
          <p:cNvSpPr/>
          <p:nvPr/>
        </p:nvSpPr>
        <p:spPr>
          <a:xfrm>
            <a:off x="5239829" y="598180"/>
            <a:ext cx="79518" cy="89805"/>
          </a:xfrm>
          <a:prstGeom prst="ellipse">
            <a:avLst/>
          </a:prstGeom>
          <a:solidFill>
            <a:srgbClr val="9411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10104E70-3D36-5E43-8915-657F7A442C74}"/>
              </a:ext>
            </a:extLst>
          </p:cNvPr>
          <p:cNvSpPr/>
          <p:nvPr/>
        </p:nvSpPr>
        <p:spPr>
          <a:xfrm>
            <a:off x="4316006" y="605762"/>
            <a:ext cx="79519" cy="7978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063FA1E-BF83-F24A-9996-5FA970BDB6A5}"/>
              </a:ext>
            </a:extLst>
          </p:cNvPr>
          <p:cNvSpPr txBox="1"/>
          <p:nvPr/>
        </p:nvSpPr>
        <p:spPr>
          <a:xfrm>
            <a:off x="4350780" y="494066"/>
            <a:ext cx="671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SOFA&lt;8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E6E7FCC-7291-3A44-BAB8-021F81905D44}"/>
              </a:ext>
            </a:extLst>
          </p:cNvPr>
          <p:cNvSpPr txBox="1"/>
          <p:nvPr/>
        </p:nvSpPr>
        <p:spPr>
          <a:xfrm>
            <a:off x="5261571" y="494066"/>
            <a:ext cx="671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941100"/>
                </a:solidFill>
              </a:rPr>
              <a:t>SOFA&gt;8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A41F0FAD-33B6-344B-B58B-E809B3A42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060" y="4294209"/>
            <a:ext cx="2260600" cy="2527300"/>
          </a:xfrm>
          <a:prstGeom prst="rect">
            <a:avLst/>
          </a:prstGeom>
        </p:spPr>
      </p:pic>
      <p:sp>
        <p:nvSpPr>
          <p:cNvPr id="88" name="ZoneTexte 87">
            <a:extLst>
              <a:ext uri="{FF2B5EF4-FFF2-40B4-BE49-F238E27FC236}">
                <a16:creationId xmlns:a16="http://schemas.microsoft.com/office/drawing/2014/main" id="{3A056666-6D45-FB49-9C43-4921EC58816D}"/>
              </a:ext>
            </a:extLst>
          </p:cNvPr>
          <p:cNvSpPr txBox="1"/>
          <p:nvPr/>
        </p:nvSpPr>
        <p:spPr>
          <a:xfrm rot="16200000">
            <a:off x="1049650" y="5402079"/>
            <a:ext cx="2224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Frequency</a:t>
            </a:r>
            <a:r>
              <a:rPr lang="fr-FR" sz="1200" b="1" dirty="0"/>
              <a:t> of marker-</a:t>
            </a:r>
            <a:r>
              <a:rPr lang="fr-FR" sz="1200" b="1" dirty="0" err="1"/>
              <a:t>expressing</a:t>
            </a:r>
            <a:endParaRPr lang="fr-FR" sz="1200" b="1" dirty="0"/>
          </a:p>
          <a:p>
            <a:pPr algn="ctr"/>
            <a:r>
              <a:rPr lang="fr-FR" sz="1200" b="1" dirty="0" err="1"/>
              <a:t>subsets</a:t>
            </a:r>
            <a:r>
              <a:rPr lang="fr-FR" sz="1200" b="1" dirty="0"/>
              <a:t> </a:t>
            </a:r>
            <a:r>
              <a:rPr lang="fr-FR" sz="1200" b="1" dirty="0" err="1"/>
              <a:t>among</a:t>
            </a:r>
            <a:r>
              <a:rPr lang="fr-FR" sz="1200" b="1" dirty="0"/>
              <a:t> </a:t>
            </a:r>
            <a:r>
              <a:rPr lang="fr-FR" sz="1200" b="1" dirty="0" err="1"/>
              <a:t>Neutrophils</a:t>
            </a:r>
            <a:r>
              <a:rPr lang="fr-FR" sz="1200" b="1" dirty="0"/>
              <a:t> (%)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B094A4BF-C005-F54F-8DB7-6CB8638FABF3}"/>
              </a:ext>
            </a:extLst>
          </p:cNvPr>
          <p:cNvSpPr txBox="1"/>
          <p:nvPr/>
        </p:nvSpPr>
        <p:spPr>
          <a:xfrm>
            <a:off x="4143933" y="6802518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PD-L1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A08E0C89-48AC-D148-8415-122656B6B463}"/>
              </a:ext>
            </a:extLst>
          </p:cNvPr>
          <p:cNvSpPr txBox="1"/>
          <p:nvPr/>
        </p:nvSpPr>
        <p:spPr>
          <a:xfrm>
            <a:off x="3652052" y="680251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LOX-1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E80B5327-54C4-2A40-8EB1-D75F121FA4DF}"/>
              </a:ext>
            </a:extLst>
          </p:cNvPr>
          <p:cNvSpPr txBox="1"/>
          <p:nvPr/>
        </p:nvSpPr>
        <p:spPr>
          <a:xfrm>
            <a:off x="3143647" y="6802518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CD123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F9A107A6-EEE5-AE4C-8EE0-D5351FB31B6C}"/>
              </a:ext>
            </a:extLst>
          </p:cNvPr>
          <p:cNvSpPr txBox="1"/>
          <p:nvPr/>
        </p:nvSpPr>
        <p:spPr>
          <a:xfrm>
            <a:off x="2800732" y="680251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ImN</a:t>
            </a:r>
            <a:endParaRPr lang="fr-FR" sz="1200" b="1" dirty="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F7E7B80A-32D2-F145-AB35-9F8223EC000B}"/>
              </a:ext>
            </a:extLst>
          </p:cNvPr>
          <p:cNvSpPr txBox="1"/>
          <p:nvPr/>
        </p:nvSpPr>
        <p:spPr>
          <a:xfrm>
            <a:off x="3179362" y="3668491"/>
            <a:ext cx="924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Discharged</a:t>
            </a:r>
            <a:r>
              <a:rPr lang="fr-FR" sz="1200" b="1" dirty="0"/>
              <a:t> 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E273CF8A-C787-9044-99E5-AA24A0818208}"/>
              </a:ext>
            </a:extLst>
          </p:cNvPr>
          <p:cNvSpPr txBox="1"/>
          <p:nvPr/>
        </p:nvSpPr>
        <p:spPr>
          <a:xfrm>
            <a:off x="3170827" y="3845373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Deceased</a:t>
            </a:r>
            <a:endParaRPr lang="fr-FR" sz="1200" b="1" dirty="0"/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B8DE018A-78B2-2141-AFC2-DD30D66AC4B5}"/>
              </a:ext>
            </a:extLst>
          </p:cNvPr>
          <p:cNvSpPr txBox="1"/>
          <p:nvPr/>
        </p:nvSpPr>
        <p:spPr>
          <a:xfrm>
            <a:off x="2861666" y="4235609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ns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D186259-102A-C046-926B-CEF1BAEBA820}"/>
              </a:ext>
            </a:extLst>
          </p:cNvPr>
          <p:cNvSpPr txBox="1"/>
          <p:nvPr/>
        </p:nvSpPr>
        <p:spPr>
          <a:xfrm>
            <a:off x="3360219" y="4684905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ns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D5E135C7-2559-DF4E-B5C9-D6CDEBB8FC5E}"/>
              </a:ext>
            </a:extLst>
          </p:cNvPr>
          <p:cNvSpPr txBox="1"/>
          <p:nvPr/>
        </p:nvSpPr>
        <p:spPr>
          <a:xfrm>
            <a:off x="3790846" y="445495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ns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2F3B945-3FB0-F643-9C51-6FDFBA1EDBEB}"/>
              </a:ext>
            </a:extLst>
          </p:cNvPr>
          <p:cNvSpPr txBox="1"/>
          <p:nvPr/>
        </p:nvSpPr>
        <p:spPr>
          <a:xfrm>
            <a:off x="4234363" y="4357864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ns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AA9AA199-27AB-734F-860F-D3529503C409}"/>
              </a:ext>
            </a:extLst>
          </p:cNvPr>
          <p:cNvSpPr txBox="1"/>
          <p:nvPr/>
        </p:nvSpPr>
        <p:spPr>
          <a:xfrm>
            <a:off x="1615334" y="3859353"/>
            <a:ext cx="3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5C545FF4-6726-1644-9B93-0A56A397AC64}"/>
              </a:ext>
            </a:extLst>
          </p:cNvPr>
          <p:cNvGrpSpPr/>
          <p:nvPr/>
        </p:nvGrpSpPr>
        <p:grpSpPr>
          <a:xfrm>
            <a:off x="337076" y="708546"/>
            <a:ext cx="2602212" cy="2819825"/>
            <a:chOff x="3849174" y="6323217"/>
            <a:chExt cx="2512447" cy="2673698"/>
          </a:xfrm>
        </p:grpSpPr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E6F02941-2DCB-904F-AA45-35F2157E57AE}"/>
                </a:ext>
              </a:extLst>
            </p:cNvPr>
            <p:cNvSpPr txBox="1"/>
            <p:nvPr/>
          </p:nvSpPr>
          <p:spPr>
            <a:xfrm>
              <a:off x="4616704" y="8734270"/>
              <a:ext cx="798927" cy="26264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cs typeface="Arial" panose="020B0604020202020204" pitchFamily="34" charset="0"/>
                </a:rPr>
                <a:t>PC1 (51%)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CE5F6FD-8AED-9644-8DE8-02399AC46252}"/>
                </a:ext>
              </a:extLst>
            </p:cNvPr>
            <p:cNvSpPr/>
            <p:nvPr/>
          </p:nvSpPr>
          <p:spPr>
            <a:xfrm>
              <a:off x="5949831" y="7668955"/>
              <a:ext cx="234534" cy="81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cs typeface="Arial" panose="020B0604020202020204" pitchFamily="34" charset="0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D3586543-00BC-6144-B6C8-79BDE32C5659}"/>
                </a:ext>
              </a:extLst>
            </p:cNvPr>
            <p:cNvSpPr txBox="1"/>
            <p:nvPr/>
          </p:nvSpPr>
          <p:spPr>
            <a:xfrm rot="16200000">
              <a:off x="3533604" y="7388640"/>
              <a:ext cx="898584" cy="267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cs typeface="Arial" panose="020B0604020202020204" pitchFamily="34" charset="0"/>
                </a:rPr>
                <a:t>PC2 (22.5%)</a:t>
              </a: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1A0C56C4-C82A-F24C-B696-7DD793B91A98}"/>
                </a:ext>
              </a:extLst>
            </p:cNvPr>
            <p:cNvSpPr/>
            <p:nvPr/>
          </p:nvSpPr>
          <p:spPr>
            <a:xfrm>
              <a:off x="5956483" y="7727966"/>
              <a:ext cx="395596" cy="140214"/>
            </a:xfrm>
            <a:custGeom>
              <a:avLst/>
              <a:gdLst>
                <a:gd name="connsiteX0" fmla="*/ 227145 w 281216"/>
                <a:gd name="connsiteY0" fmla="*/ 16778 h 109981"/>
                <a:gd name="connsiteX1" fmla="*/ 185200 w 281216"/>
                <a:gd name="connsiteY1" fmla="*/ 8389 h 109981"/>
                <a:gd name="connsiteX2" fmla="*/ 160033 w 281216"/>
                <a:gd name="connsiteY2" fmla="*/ 0 h 109981"/>
                <a:gd name="connsiteX3" fmla="*/ 17420 w 281216"/>
                <a:gd name="connsiteY3" fmla="*/ 16778 h 109981"/>
                <a:gd name="connsiteX4" fmla="*/ 25809 w 281216"/>
                <a:gd name="connsiteY4" fmla="*/ 58723 h 109981"/>
                <a:gd name="connsiteX5" fmla="*/ 34198 w 281216"/>
                <a:gd name="connsiteY5" fmla="*/ 83890 h 109981"/>
                <a:gd name="connsiteX6" fmla="*/ 59365 w 281216"/>
                <a:gd name="connsiteY6" fmla="*/ 92279 h 109981"/>
                <a:gd name="connsiteX7" fmla="*/ 176811 w 281216"/>
                <a:gd name="connsiteY7" fmla="*/ 100668 h 109981"/>
                <a:gd name="connsiteX8" fmla="*/ 201978 w 281216"/>
                <a:gd name="connsiteY8" fmla="*/ 109057 h 109981"/>
                <a:gd name="connsiteX9" fmla="*/ 277479 w 281216"/>
                <a:gd name="connsiteY9" fmla="*/ 100668 h 109981"/>
                <a:gd name="connsiteX10" fmla="*/ 269090 w 281216"/>
                <a:gd name="connsiteY10" fmla="*/ 67112 h 109981"/>
                <a:gd name="connsiteX11" fmla="*/ 243923 w 281216"/>
                <a:gd name="connsiteY11" fmla="*/ 50334 h 109981"/>
                <a:gd name="connsiteX12" fmla="*/ 227145 w 281216"/>
                <a:gd name="connsiteY12" fmla="*/ 16778 h 10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216" h="109981">
                  <a:moveTo>
                    <a:pt x="227145" y="16778"/>
                  </a:moveTo>
                  <a:cubicBezTo>
                    <a:pt x="217358" y="9787"/>
                    <a:pt x="199033" y="11847"/>
                    <a:pt x="185200" y="8389"/>
                  </a:cubicBezTo>
                  <a:cubicBezTo>
                    <a:pt x="176621" y="6244"/>
                    <a:pt x="168876" y="0"/>
                    <a:pt x="160033" y="0"/>
                  </a:cubicBezTo>
                  <a:cubicBezTo>
                    <a:pt x="128964" y="0"/>
                    <a:pt x="52956" y="11701"/>
                    <a:pt x="17420" y="16778"/>
                  </a:cubicBezTo>
                  <a:cubicBezTo>
                    <a:pt x="-12069" y="61011"/>
                    <a:pt x="-629" y="25675"/>
                    <a:pt x="25809" y="58723"/>
                  </a:cubicBezTo>
                  <a:cubicBezTo>
                    <a:pt x="31333" y="65628"/>
                    <a:pt x="27945" y="77637"/>
                    <a:pt x="34198" y="83890"/>
                  </a:cubicBezTo>
                  <a:cubicBezTo>
                    <a:pt x="40451" y="90143"/>
                    <a:pt x="50583" y="91246"/>
                    <a:pt x="59365" y="92279"/>
                  </a:cubicBezTo>
                  <a:cubicBezTo>
                    <a:pt x="98345" y="96865"/>
                    <a:pt x="137662" y="97872"/>
                    <a:pt x="176811" y="100668"/>
                  </a:cubicBezTo>
                  <a:cubicBezTo>
                    <a:pt x="185200" y="103464"/>
                    <a:pt x="193135" y="109057"/>
                    <a:pt x="201978" y="109057"/>
                  </a:cubicBezTo>
                  <a:cubicBezTo>
                    <a:pt x="227300" y="109057"/>
                    <a:pt x="256006" y="114089"/>
                    <a:pt x="277479" y="100668"/>
                  </a:cubicBezTo>
                  <a:cubicBezTo>
                    <a:pt x="287256" y="94557"/>
                    <a:pt x="275485" y="76705"/>
                    <a:pt x="269090" y="67112"/>
                  </a:cubicBezTo>
                  <a:cubicBezTo>
                    <a:pt x="263497" y="58723"/>
                    <a:pt x="253136" y="54429"/>
                    <a:pt x="243923" y="50334"/>
                  </a:cubicBezTo>
                  <a:cubicBezTo>
                    <a:pt x="204183" y="32672"/>
                    <a:pt x="236932" y="23769"/>
                    <a:pt x="227145" y="16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cs typeface="Arial" panose="020B0604020202020204" pitchFamily="34" charset="0"/>
              </a:endParaRPr>
            </a:p>
          </p:txBody>
        </p:sp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36ABCCD5-2150-3A48-885E-A89C235E6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2263" y="6323217"/>
              <a:ext cx="2179358" cy="2298919"/>
            </a:xfrm>
            <a:prstGeom prst="rect">
              <a:avLst/>
            </a:prstGeom>
          </p:spPr>
        </p:pic>
      </p:grpSp>
      <p:sp>
        <p:nvSpPr>
          <p:cNvPr id="72" name="ZoneTexte 71">
            <a:extLst>
              <a:ext uri="{FF2B5EF4-FFF2-40B4-BE49-F238E27FC236}">
                <a16:creationId xmlns:a16="http://schemas.microsoft.com/office/drawing/2014/main" id="{238F4428-4AC3-EB4A-9D21-C9EA60B75CB0}"/>
              </a:ext>
            </a:extLst>
          </p:cNvPr>
          <p:cNvSpPr txBox="1"/>
          <p:nvPr/>
        </p:nvSpPr>
        <p:spPr>
          <a:xfrm>
            <a:off x="128894" y="424150"/>
            <a:ext cx="3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B984E5-CACA-EB42-9D21-EFED9F9C7E08}"/>
              </a:ext>
            </a:extLst>
          </p:cNvPr>
          <p:cNvSpPr/>
          <p:nvPr/>
        </p:nvSpPr>
        <p:spPr>
          <a:xfrm>
            <a:off x="2911311" y="3784486"/>
            <a:ext cx="235391" cy="108127"/>
          </a:xfrm>
          <a:prstGeom prst="rect">
            <a:avLst/>
          </a:prstGeom>
          <a:solidFill>
            <a:srgbClr val="9291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086274-79A1-3141-A36C-59ABE9647BFC}"/>
              </a:ext>
            </a:extLst>
          </p:cNvPr>
          <p:cNvSpPr/>
          <p:nvPr/>
        </p:nvSpPr>
        <p:spPr>
          <a:xfrm>
            <a:off x="2911311" y="3945199"/>
            <a:ext cx="235391" cy="108127"/>
          </a:xfrm>
          <a:prstGeom prst="rect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54F810-C245-0744-8ED1-2CAF9F03CAFB}"/>
              </a:ext>
            </a:extLst>
          </p:cNvPr>
          <p:cNvSpPr/>
          <p:nvPr/>
        </p:nvSpPr>
        <p:spPr>
          <a:xfrm>
            <a:off x="220645" y="7660421"/>
            <a:ext cx="6266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Supplementary Figure S2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Principal component analysis (PCA) using LOX-1+, PD-L1, CD123+ CD10-CD64+ neutrophil abundancy and SAPS II variables on sample sizes: ICU=24 (dark red circles), non-ICU=14 (grey circles). Percent contribution of each variable is indicated in color gradient black-red of the arrows.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PCA using serum cytokines and SOFA score variables on ICU patients sample sizes: high SOFA score (n=11), low SOFA score (n=10) (SOFA&lt;8= grey circles, SOFA≥8 = red circles). C. Box plots representation (min to max distribution) of the abundancy of CD10-CD64+ neutrophil subsets among total neutrophils of group samples of discharged (n=33) and deceased (n=5) patients. 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2E5A90-D277-4F4F-8100-129AA688F2B2}"/>
              </a:ext>
            </a:extLst>
          </p:cNvPr>
          <p:cNvSpPr txBox="1"/>
          <p:nvPr/>
        </p:nvSpPr>
        <p:spPr>
          <a:xfrm>
            <a:off x="1041722" y="8310623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43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874312F-921D-0A40-8A57-C97F1CADAC55}"/>
              </a:ext>
            </a:extLst>
          </p:cNvPr>
          <p:cNvGrpSpPr/>
          <p:nvPr/>
        </p:nvGrpSpPr>
        <p:grpSpPr>
          <a:xfrm>
            <a:off x="975447" y="2197171"/>
            <a:ext cx="4515206" cy="3438389"/>
            <a:chOff x="311833" y="2297856"/>
            <a:chExt cx="4515206" cy="3438389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7680022-3D62-D24E-BB37-E7DBB743E6F5}"/>
                </a:ext>
              </a:extLst>
            </p:cNvPr>
            <p:cNvSpPr txBox="1"/>
            <p:nvPr/>
          </p:nvSpPr>
          <p:spPr>
            <a:xfrm>
              <a:off x="2455817" y="5459246"/>
              <a:ext cx="564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cs typeface="Arial" panose="020B0604020202020204" pitchFamily="34" charset="0"/>
                </a:rPr>
                <a:t>tSNE1</a:t>
              </a: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91EDC794-E219-A54E-8F5D-83B268FCE5BB}"/>
                </a:ext>
              </a:extLst>
            </p:cNvPr>
            <p:cNvGrpSpPr/>
            <p:nvPr/>
          </p:nvGrpSpPr>
          <p:grpSpPr>
            <a:xfrm>
              <a:off x="786918" y="2297856"/>
              <a:ext cx="4026103" cy="1935470"/>
              <a:chOff x="786918" y="2415086"/>
              <a:chExt cx="4026103" cy="1935470"/>
            </a:xfrm>
          </p:grpSpPr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4C64459-B053-5544-AC4D-2E8403AF76CD}"/>
                  </a:ext>
                </a:extLst>
              </p:cNvPr>
              <p:cNvSpPr txBox="1"/>
              <p:nvPr/>
            </p:nvSpPr>
            <p:spPr>
              <a:xfrm>
                <a:off x="2225086" y="2415086"/>
                <a:ext cx="989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cs typeface="Arial" panose="020B0604020202020204" pitchFamily="34" charset="0"/>
                  </a:rPr>
                  <a:t>Z: MFI CD64 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0225BA2-7AB3-604E-B7B8-E85EA3999E61}"/>
                  </a:ext>
                </a:extLst>
              </p:cNvPr>
              <p:cNvSpPr txBox="1"/>
              <p:nvPr/>
            </p:nvSpPr>
            <p:spPr>
              <a:xfrm>
                <a:off x="786918" y="2415086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cs typeface="Arial" panose="020B0604020202020204" pitchFamily="34" charset="0"/>
                  </a:rPr>
                  <a:t>Z: MFI CD10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B99C3E0-57FA-4C4E-B749-F9783E0788B3}"/>
                  </a:ext>
                </a:extLst>
              </p:cNvPr>
              <p:cNvSpPr txBox="1"/>
              <p:nvPr/>
            </p:nvSpPr>
            <p:spPr>
              <a:xfrm>
                <a:off x="2225086" y="4073557"/>
                <a:ext cx="9541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cs typeface="Arial" panose="020B0604020202020204" pitchFamily="34" charset="0"/>
                  </a:rPr>
                  <a:t>Z: MFI Lox-1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10A9C0F-33E9-224E-B079-1C73F046A530}"/>
                  </a:ext>
                </a:extLst>
              </p:cNvPr>
              <p:cNvSpPr txBox="1"/>
              <p:nvPr/>
            </p:nvSpPr>
            <p:spPr>
              <a:xfrm>
                <a:off x="786918" y="4073557"/>
                <a:ext cx="9877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cs typeface="Arial" panose="020B0604020202020204" pitchFamily="34" charset="0"/>
                  </a:rPr>
                  <a:t>Z: MFI PD-L1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C236FF4B-C945-8140-95F8-359DD510F831}"/>
                  </a:ext>
                </a:extLst>
              </p:cNvPr>
              <p:cNvSpPr txBox="1"/>
              <p:nvPr/>
            </p:nvSpPr>
            <p:spPr>
              <a:xfrm>
                <a:off x="3780366" y="4073557"/>
                <a:ext cx="10326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cs typeface="Arial" panose="020B0604020202020204" pitchFamily="34" charset="0"/>
                  </a:rPr>
                  <a:t>Z: MFI CD123</a:t>
                </a: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C8DF68D-382C-3C4F-B34F-23B1E9005599}"/>
                </a:ext>
              </a:extLst>
            </p:cNvPr>
            <p:cNvSpPr txBox="1"/>
            <p:nvPr/>
          </p:nvSpPr>
          <p:spPr>
            <a:xfrm rot="16200000">
              <a:off x="168044" y="3572391"/>
              <a:ext cx="564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cs typeface="Arial" panose="020B0604020202020204" pitchFamily="34" charset="0"/>
                </a:rPr>
                <a:t>tSNE2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DE3196D7-BCD1-B247-9859-2BEB9B7BB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5910" y="4206945"/>
              <a:ext cx="1348040" cy="134804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97D35449-2610-4D4E-8D1D-B06AB0ECE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449" y="2556641"/>
              <a:ext cx="1348040" cy="1348040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F5C77964-9E22-014B-879E-94546D029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5183" y="2559866"/>
              <a:ext cx="1348040" cy="1341590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9CBB70D9-DB14-F94D-85EB-A0960A76D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337" y="4196461"/>
              <a:ext cx="1348040" cy="1341590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726D95B3-F75F-FD4E-9A23-CBC15D669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2549" y="4193236"/>
              <a:ext cx="1354490" cy="1348040"/>
            </a:xfrm>
            <a:prstGeom prst="rect">
              <a:avLst/>
            </a:prstGeom>
          </p:spPr>
        </p:pic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F5FC62C4-06D4-5F40-9192-8721DDC5A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2549" y="2533114"/>
              <a:ext cx="1354490" cy="1354490"/>
            </a:xfrm>
            <a:prstGeom prst="rect">
              <a:avLst/>
            </a:prstGeom>
          </p:spPr>
        </p:pic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DF372D62-7357-8E40-9010-84C181F43DF5}"/>
                </a:ext>
              </a:extLst>
            </p:cNvPr>
            <p:cNvSpPr txBox="1"/>
            <p:nvPr/>
          </p:nvSpPr>
          <p:spPr>
            <a:xfrm>
              <a:off x="3780366" y="2297856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cs typeface="Arial" panose="020B0604020202020204" pitchFamily="34" charset="0"/>
                </a:rPr>
                <a:t>Z: MFI CD16</a:t>
              </a:r>
            </a:p>
          </p:txBody>
        </p: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D3CDD4D8-D482-6A4B-8EAF-C970878E2859}"/>
              </a:ext>
            </a:extLst>
          </p:cNvPr>
          <p:cNvSpPr txBox="1"/>
          <p:nvPr/>
        </p:nvSpPr>
        <p:spPr>
          <a:xfrm>
            <a:off x="63714" y="9553353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Supp</a:t>
            </a:r>
            <a:r>
              <a:rPr lang="fr-FR" sz="1400" i="1" dirty="0"/>
              <a:t>. Figure S3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46DFF8-784B-D641-88BF-4AB597EB7FE8}"/>
              </a:ext>
            </a:extLst>
          </p:cNvPr>
          <p:cNvSpPr/>
          <p:nvPr/>
        </p:nvSpPr>
        <p:spPr>
          <a:xfrm>
            <a:off x="308602" y="6355509"/>
            <a:ext cx="6266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Supplementary Figure S3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Neutrophils’ markers expression is presented on a rainbow heat scale in the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-SNE map of the concatenated files of all clusters. The color gradient indicates high expression (red) to low expression blue of indicated Z markers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3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oneTexte 53">
            <a:extLst>
              <a:ext uri="{FF2B5EF4-FFF2-40B4-BE49-F238E27FC236}">
                <a16:creationId xmlns:a16="http://schemas.microsoft.com/office/drawing/2014/main" id="{BDA9C249-2B1A-5A40-A277-0C164B51CFC1}"/>
              </a:ext>
            </a:extLst>
          </p:cNvPr>
          <p:cNvSpPr txBox="1"/>
          <p:nvPr/>
        </p:nvSpPr>
        <p:spPr>
          <a:xfrm>
            <a:off x="0" y="9523067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Supp</a:t>
            </a:r>
            <a:r>
              <a:rPr lang="fr-FR" sz="1400" i="1" dirty="0"/>
              <a:t>. Figure S4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9A14BFF-223E-0140-9DD0-ADE11A5B3FC9}"/>
              </a:ext>
            </a:extLst>
          </p:cNvPr>
          <p:cNvGrpSpPr/>
          <p:nvPr/>
        </p:nvGrpSpPr>
        <p:grpSpPr>
          <a:xfrm>
            <a:off x="2155981" y="1805272"/>
            <a:ext cx="2798489" cy="2838672"/>
            <a:chOff x="665628" y="3376170"/>
            <a:chExt cx="2798489" cy="2838672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342C3F5C-F65D-3E4B-B08D-34B8FEFB3369}"/>
                </a:ext>
              </a:extLst>
            </p:cNvPr>
            <p:cNvGrpSpPr/>
            <p:nvPr/>
          </p:nvGrpSpPr>
          <p:grpSpPr>
            <a:xfrm>
              <a:off x="1127317" y="3376170"/>
              <a:ext cx="2336800" cy="2838672"/>
              <a:chOff x="1124627" y="4337976"/>
              <a:chExt cx="2336800" cy="2838672"/>
            </a:xfrm>
          </p:grpSpPr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A2F2DC72-5BF2-4C47-9470-4FA0B6CA0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4627" y="4419842"/>
                <a:ext cx="2336800" cy="2527300"/>
              </a:xfrm>
              <a:prstGeom prst="rect">
                <a:avLst/>
              </a:prstGeom>
            </p:spPr>
          </p:pic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141520D-0F03-6D4F-9466-1DA5B5A08A23}"/>
                  </a:ext>
                </a:extLst>
              </p:cNvPr>
              <p:cNvSpPr txBox="1"/>
              <p:nvPr/>
            </p:nvSpPr>
            <p:spPr>
              <a:xfrm>
                <a:off x="2797836" y="6892194"/>
                <a:ext cx="5549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PD-L1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AA6D503A-C2D9-FE43-8513-3E2875ADC555}"/>
                  </a:ext>
                </a:extLst>
              </p:cNvPr>
              <p:cNvSpPr txBox="1"/>
              <p:nvPr/>
            </p:nvSpPr>
            <p:spPr>
              <a:xfrm>
                <a:off x="2305955" y="6892194"/>
                <a:ext cx="5517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LOX-1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2A941513-9D9A-B04A-8E52-0777EE061BCB}"/>
                  </a:ext>
                </a:extLst>
              </p:cNvPr>
              <p:cNvSpPr txBox="1"/>
              <p:nvPr/>
            </p:nvSpPr>
            <p:spPr>
              <a:xfrm>
                <a:off x="1797550" y="6899649"/>
                <a:ext cx="5998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CD123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E62208C9-B2B4-7C4B-9A1D-ED30E2481DF0}"/>
                  </a:ext>
                </a:extLst>
              </p:cNvPr>
              <p:cNvSpPr txBox="1"/>
              <p:nvPr/>
            </p:nvSpPr>
            <p:spPr>
              <a:xfrm>
                <a:off x="1454635" y="6884711"/>
                <a:ext cx="4523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/>
                  <a:t>ImN</a:t>
                </a:r>
                <a:endParaRPr lang="fr-FR" sz="1200" b="1" dirty="0"/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AF8E9573-4F2C-084F-AABC-7A6CADBE5F08}"/>
                  </a:ext>
                </a:extLst>
              </p:cNvPr>
              <p:cNvSpPr txBox="1"/>
              <p:nvPr/>
            </p:nvSpPr>
            <p:spPr>
              <a:xfrm>
                <a:off x="2334902" y="4488856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****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FC888FA9-558D-7A42-A630-7B2418B2BFE2}"/>
                  </a:ext>
                </a:extLst>
              </p:cNvPr>
              <p:cNvSpPr txBox="1"/>
              <p:nvPr/>
            </p:nvSpPr>
            <p:spPr>
              <a:xfrm>
                <a:off x="1970459" y="4598442"/>
                <a:ext cx="415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***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73A9A233-5891-334B-9410-82C9B4F6473B}"/>
                  </a:ext>
                </a:extLst>
              </p:cNvPr>
              <p:cNvSpPr txBox="1"/>
              <p:nvPr/>
            </p:nvSpPr>
            <p:spPr>
              <a:xfrm>
                <a:off x="2865817" y="4358983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****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F5155452-8080-4644-B760-FE633B3D5F97}"/>
                  </a:ext>
                </a:extLst>
              </p:cNvPr>
              <p:cNvSpPr txBox="1"/>
              <p:nvPr/>
            </p:nvSpPr>
            <p:spPr>
              <a:xfrm>
                <a:off x="1532092" y="4337976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****</a:t>
                </a:r>
              </a:p>
            </p:txBody>
          </p:sp>
        </p:grp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34800BB4-F391-204A-B14D-740D8FEFB57B}"/>
                </a:ext>
              </a:extLst>
            </p:cNvPr>
            <p:cNvSpPr txBox="1"/>
            <p:nvPr/>
          </p:nvSpPr>
          <p:spPr>
            <a:xfrm rot="16200000">
              <a:off x="-216023" y="4513883"/>
              <a:ext cx="2224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/>
                <a:t>Frequency</a:t>
              </a:r>
              <a:r>
                <a:rPr lang="fr-FR" sz="1200" b="1" dirty="0"/>
                <a:t> of marker-</a:t>
              </a:r>
              <a:r>
                <a:rPr lang="fr-FR" sz="1200" b="1" dirty="0" err="1"/>
                <a:t>expressing</a:t>
              </a:r>
              <a:endParaRPr lang="fr-FR" sz="1200" b="1" dirty="0"/>
            </a:p>
            <a:p>
              <a:pPr algn="ctr"/>
              <a:r>
                <a:rPr lang="fr-FR" sz="1200" b="1" dirty="0" err="1"/>
                <a:t>subsets</a:t>
              </a:r>
              <a:r>
                <a:rPr lang="fr-FR" sz="1200" b="1" dirty="0"/>
                <a:t> </a:t>
              </a:r>
              <a:r>
                <a:rPr lang="fr-FR" sz="1200" b="1" dirty="0" err="1"/>
                <a:t>among</a:t>
              </a:r>
              <a:r>
                <a:rPr lang="fr-FR" sz="1200" b="1" dirty="0"/>
                <a:t> </a:t>
              </a:r>
              <a:r>
                <a:rPr lang="fr-FR" sz="1200" b="1" dirty="0" err="1"/>
                <a:t>Neutrophils</a:t>
              </a:r>
              <a:r>
                <a:rPr lang="fr-FR" sz="1200" b="1" dirty="0"/>
                <a:t> (%)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B151D-56C5-044E-BDE4-85E2CD06E6CD}"/>
              </a:ext>
            </a:extLst>
          </p:cNvPr>
          <p:cNvSpPr/>
          <p:nvPr/>
        </p:nvSpPr>
        <p:spPr>
          <a:xfrm>
            <a:off x="5073104" y="3689241"/>
            <a:ext cx="235391" cy="108127"/>
          </a:xfrm>
          <a:prstGeom prst="rect">
            <a:avLst/>
          </a:prstGeom>
          <a:solidFill>
            <a:srgbClr val="9291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C82448-3492-EF49-BF08-36287A6CCE40}"/>
              </a:ext>
            </a:extLst>
          </p:cNvPr>
          <p:cNvSpPr/>
          <p:nvPr/>
        </p:nvSpPr>
        <p:spPr>
          <a:xfrm>
            <a:off x="5073104" y="3849954"/>
            <a:ext cx="235391" cy="108127"/>
          </a:xfrm>
          <a:prstGeom prst="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9E92CAE-538F-C841-BD4F-E70673DD5C9E}"/>
              </a:ext>
            </a:extLst>
          </p:cNvPr>
          <p:cNvSpPr txBox="1"/>
          <p:nvPr/>
        </p:nvSpPr>
        <p:spPr>
          <a:xfrm>
            <a:off x="5332620" y="3587194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No IMV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7C4DAA3-EE0A-4E49-9DB6-D6A0B1A49F22}"/>
              </a:ext>
            </a:extLst>
          </p:cNvPr>
          <p:cNvSpPr txBox="1"/>
          <p:nvPr/>
        </p:nvSpPr>
        <p:spPr>
          <a:xfrm>
            <a:off x="5326984" y="3772055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IMV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BA3F1D-E7EF-3941-8208-FFFEDFCEF159}"/>
              </a:ext>
            </a:extLst>
          </p:cNvPr>
          <p:cNvSpPr/>
          <p:nvPr/>
        </p:nvSpPr>
        <p:spPr>
          <a:xfrm>
            <a:off x="490884" y="5579948"/>
            <a:ext cx="62665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S4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Box plots representation (min to max distribution) of the abundancy of CD10-CD64+ neutrophil subsets among patients requiring or not invasive mechanical ventilation (No IMV; n=60 and IMV; n=28).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Nonparametric Mann-Whitney test was used to compare differences in cellular abundance of neutrophil subsets between groups, with significance defined by a p-value *** for p &lt; 0.001.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**** for p &lt; 0.0001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495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22305</TotalTime>
  <Words>838</Words>
  <Application>Microsoft Macintosh PowerPoint</Application>
  <PresentationFormat>Format A4 (210 x 297 mm)</PresentationFormat>
  <Paragraphs>271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behazine combadiere</dc:creator>
  <cp:lastModifiedBy>behazine combadiere</cp:lastModifiedBy>
  <cp:revision>456</cp:revision>
  <cp:lastPrinted>2020-06-08T13:34:18Z</cp:lastPrinted>
  <dcterms:created xsi:type="dcterms:W3CDTF">2020-05-18T08:30:22Z</dcterms:created>
  <dcterms:modified xsi:type="dcterms:W3CDTF">2021-05-19T08:56:35Z</dcterms:modified>
</cp:coreProperties>
</file>