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9260800" cy="32918400"/>
  <p:notesSz cx="6715125" cy="9239250"/>
  <p:defaultTextStyle>
    <a:defPPr>
      <a:defRPr lang="en-US"/>
    </a:defPPr>
    <a:lvl1pPr algn="ctr" rtl="0" fontAlgn="base">
      <a:spcBef>
        <a:spcPct val="0"/>
      </a:spcBef>
      <a:spcAft>
        <a:spcPct val="0"/>
      </a:spcAft>
      <a:defRPr sz="6962" kern="1200">
        <a:solidFill>
          <a:schemeClr val="tx1"/>
        </a:solidFill>
        <a:latin typeface="Arial" charset="0"/>
        <a:ea typeface="+mn-ea"/>
        <a:cs typeface="+mn-cs"/>
      </a:defRPr>
    </a:lvl1pPr>
    <a:lvl2pPr marL="370103" algn="ctr" rtl="0" fontAlgn="base">
      <a:spcBef>
        <a:spcPct val="0"/>
      </a:spcBef>
      <a:spcAft>
        <a:spcPct val="0"/>
      </a:spcAft>
      <a:defRPr sz="6962" kern="1200">
        <a:solidFill>
          <a:schemeClr val="tx1"/>
        </a:solidFill>
        <a:latin typeface="Arial" charset="0"/>
        <a:ea typeface="+mn-ea"/>
        <a:cs typeface="+mn-cs"/>
      </a:defRPr>
    </a:lvl2pPr>
    <a:lvl3pPr marL="740207" algn="ctr" rtl="0" fontAlgn="base">
      <a:spcBef>
        <a:spcPct val="0"/>
      </a:spcBef>
      <a:spcAft>
        <a:spcPct val="0"/>
      </a:spcAft>
      <a:defRPr sz="6962" kern="1200">
        <a:solidFill>
          <a:schemeClr val="tx1"/>
        </a:solidFill>
        <a:latin typeface="Arial" charset="0"/>
        <a:ea typeface="+mn-ea"/>
        <a:cs typeface="+mn-cs"/>
      </a:defRPr>
    </a:lvl3pPr>
    <a:lvl4pPr marL="1110310" algn="ctr" rtl="0" fontAlgn="base">
      <a:spcBef>
        <a:spcPct val="0"/>
      </a:spcBef>
      <a:spcAft>
        <a:spcPct val="0"/>
      </a:spcAft>
      <a:defRPr sz="6962" kern="1200">
        <a:solidFill>
          <a:schemeClr val="tx1"/>
        </a:solidFill>
        <a:latin typeface="Arial" charset="0"/>
        <a:ea typeface="+mn-ea"/>
        <a:cs typeface="+mn-cs"/>
      </a:defRPr>
    </a:lvl4pPr>
    <a:lvl5pPr marL="1480414" algn="ctr" rtl="0" fontAlgn="base">
      <a:spcBef>
        <a:spcPct val="0"/>
      </a:spcBef>
      <a:spcAft>
        <a:spcPct val="0"/>
      </a:spcAft>
      <a:defRPr sz="6962" kern="1200">
        <a:solidFill>
          <a:schemeClr val="tx1"/>
        </a:solidFill>
        <a:latin typeface="Arial" charset="0"/>
        <a:ea typeface="+mn-ea"/>
        <a:cs typeface="+mn-cs"/>
      </a:defRPr>
    </a:lvl5pPr>
    <a:lvl6pPr marL="1850517" algn="l" defTabSz="740207" rtl="0" eaLnBrk="1" latinLnBrk="0" hangingPunct="1">
      <a:defRPr sz="6962" kern="1200">
        <a:solidFill>
          <a:schemeClr val="tx1"/>
        </a:solidFill>
        <a:latin typeface="Arial" charset="0"/>
        <a:ea typeface="+mn-ea"/>
        <a:cs typeface="+mn-cs"/>
      </a:defRPr>
    </a:lvl6pPr>
    <a:lvl7pPr marL="2220620" algn="l" defTabSz="740207" rtl="0" eaLnBrk="1" latinLnBrk="0" hangingPunct="1">
      <a:defRPr sz="6962" kern="1200">
        <a:solidFill>
          <a:schemeClr val="tx1"/>
        </a:solidFill>
        <a:latin typeface="Arial" charset="0"/>
        <a:ea typeface="+mn-ea"/>
        <a:cs typeface="+mn-cs"/>
      </a:defRPr>
    </a:lvl7pPr>
    <a:lvl8pPr marL="2590724" algn="l" defTabSz="740207" rtl="0" eaLnBrk="1" latinLnBrk="0" hangingPunct="1">
      <a:defRPr sz="6962" kern="1200">
        <a:solidFill>
          <a:schemeClr val="tx1"/>
        </a:solidFill>
        <a:latin typeface="Arial" charset="0"/>
        <a:ea typeface="+mn-ea"/>
        <a:cs typeface="+mn-cs"/>
      </a:defRPr>
    </a:lvl8pPr>
    <a:lvl9pPr marL="2960827" algn="l" defTabSz="740207" rtl="0" eaLnBrk="1" latinLnBrk="0" hangingPunct="1">
      <a:defRPr sz="6962"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25" userDrawn="1">
          <p15:clr>
            <a:srgbClr val="A4A3A4"/>
          </p15:clr>
        </p15:guide>
        <p15:guide id="2" orient="horz" pos="20196" userDrawn="1">
          <p15:clr>
            <a:srgbClr val="A4A3A4"/>
          </p15:clr>
        </p15:guide>
        <p15:guide id="3" pos="9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 initials="T" lastIdx="1" clrIdx="0">
    <p:extLst>
      <p:ext uri="{19B8F6BF-5375-455C-9EA6-DF929625EA0E}">
        <p15:presenceInfo xmlns:p15="http://schemas.microsoft.com/office/powerpoint/2012/main" userId="1098a1b668808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ED9"/>
    <a:srgbClr val="A7C4FF"/>
    <a:srgbClr val="EAEAEA"/>
    <a:srgbClr val="C0C0C0"/>
    <a:srgbClr val="0046D2"/>
    <a:srgbClr val="FF0000"/>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7" autoAdjust="0"/>
    <p:restoredTop sz="94660"/>
  </p:normalViewPr>
  <p:slideViewPr>
    <p:cSldViewPr snapToGrid="0">
      <p:cViewPr>
        <p:scale>
          <a:sx n="33" d="100"/>
          <a:sy n="33" d="100"/>
        </p:scale>
        <p:origin x="1014" y="108"/>
      </p:cViewPr>
      <p:guideLst>
        <p:guide orient="horz" pos="10425"/>
        <p:guide orient="horz" pos="20196"/>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819275" y="692150"/>
            <a:ext cx="307816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71" kern="1200">
        <a:solidFill>
          <a:schemeClr val="tx1"/>
        </a:solidFill>
        <a:latin typeface="Arial" charset="0"/>
        <a:ea typeface="+mn-ea"/>
        <a:cs typeface="+mn-cs"/>
      </a:defRPr>
    </a:lvl1pPr>
    <a:lvl2pPr marL="370103" algn="l" rtl="0" fontAlgn="base">
      <a:spcBef>
        <a:spcPct val="30000"/>
      </a:spcBef>
      <a:spcAft>
        <a:spcPct val="0"/>
      </a:spcAft>
      <a:defRPr sz="971" kern="1200">
        <a:solidFill>
          <a:schemeClr val="tx1"/>
        </a:solidFill>
        <a:latin typeface="Arial" charset="0"/>
        <a:ea typeface="+mn-ea"/>
        <a:cs typeface="+mn-cs"/>
      </a:defRPr>
    </a:lvl2pPr>
    <a:lvl3pPr marL="740207" algn="l" rtl="0" fontAlgn="base">
      <a:spcBef>
        <a:spcPct val="30000"/>
      </a:spcBef>
      <a:spcAft>
        <a:spcPct val="0"/>
      </a:spcAft>
      <a:defRPr sz="971" kern="1200">
        <a:solidFill>
          <a:schemeClr val="tx1"/>
        </a:solidFill>
        <a:latin typeface="Arial" charset="0"/>
        <a:ea typeface="+mn-ea"/>
        <a:cs typeface="+mn-cs"/>
      </a:defRPr>
    </a:lvl3pPr>
    <a:lvl4pPr marL="1110310" algn="l" rtl="0" fontAlgn="base">
      <a:spcBef>
        <a:spcPct val="30000"/>
      </a:spcBef>
      <a:spcAft>
        <a:spcPct val="0"/>
      </a:spcAft>
      <a:defRPr sz="971" kern="1200">
        <a:solidFill>
          <a:schemeClr val="tx1"/>
        </a:solidFill>
        <a:latin typeface="Arial" charset="0"/>
        <a:ea typeface="+mn-ea"/>
        <a:cs typeface="+mn-cs"/>
      </a:defRPr>
    </a:lvl4pPr>
    <a:lvl5pPr marL="1480414" algn="l" rtl="0" fontAlgn="base">
      <a:spcBef>
        <a:spcPct val="30000"/>
      </a:spcBef>
      <a:spcAft>
        <a:spcPct val="0"/>
      </a:spcAft>
      <a:defRPr sz="971" kern="1200">
        <a:solidFill>
          <a:schemeClr val="tx1"/>
        </a:solidFill>
        <a:latin typeface="Arial" charset="0"/>
        <a:ea typeface="+mn-ea"/>
        <a:cs typeface="+mn-cs"/>
      </a:defRPr>
    </a:lvl5pPr>
    <a:lvl6pPr marL="1850517" algn="l" defTabSz="740207" rtl="0" eaLnBrk="1" latinLnBrk="0" hangingPunct="1">
      <a:defRPr sz="971" kern="1200">
        <a:solidFill>
          <a:schemeClr val="tx1"/>
        </a:solidFill>
        <a:latin typeface="+mn-lt"/>
        <a:ea typeface="+mn-ea"/>
        <a:cs typeface="+mn-cs"/>
      </a:defRPr>
    </a:lvl6pPr>
    <a:lvl7pPr marL="2220620" algn="l" defTabSz="740207" rtl="0" eaLnBrk="1" latinLnBrk="0" hangingPunct="1">
      <a:defRPr sz="971" kern="1200">
        <a:solidFill>
          <a:schemeClr val="tx1"/>
        </a:solidFill>
        <a:latin typeface="+mn-lt"/>
        <a:ea typeface="+mn-ea"/>
        <a:cs typeface="+mn-cs"/>
      </a:defRPr>
    </a:lvl7pPr>
    <a:lvl8pPr marL="2590724" algn="l" defTabSz="740207" rtl="0" eaLnBrk="1" latinLnBrk="0" hangingPunct="1">
      <a:defRPr sz="971" kern="1200">
        <a:solidFill>
          <a:schemeClr val="tx1"/>
        </a:solidFill>
        <a:latin typeface="+mn-lt"/>
        <a:ea typeface="+mn-ea"/>
        <a:cs typeface="+mn-cs"/>
      </a:defRPr>
    </a:lvl8pPr>
    <a:lvl9pPr marL="2960827" algn="l" defTabSz="74020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xfrm>
            <a:off x="1819275" y="692150"/>
            <a:ext cx="3078163" cy="3465513"/>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2136895" y="32411540"/>
            <a:ext cx="3681588" cy="1595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5818483" y="32353914"/>
            <a:ext cx="1830501"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a:solidFill>
                  <a:schemeClr val="bg1"/>
                </a:solidFill>
              </a:rPr>
              <a:t>www.postersession.com</a:t>
            </a:r>
          </a:p>
        </p:txBody>
      </p:sp>
      <p:sp>
        <p:nvSpPr>
          <p:cNvPr id="4" name="TextBox 3">
            <a:extLst>
              <a:ext uri="{FF2B5EF4-FFF2-40B4-BE49-F238E27FC236}">
                <a16:creationId xmlns:a16="http://schemas.microsoft.com/office/drawing/2014/main" id="{6FDC70A7-D2F1-4488-9AB9-7757FFE6E9FF}"/>
              </a:ext>
            </a:extLst>
          </p:cNvPr>
          <p:cNvSpPr txBox="1"/>
          <p:nvPr userDrawn="1"/>
        </p:nvSpPr>
        <p:spPr>
          <a:xfrm>
            <a:off x="135271" y="32836091"/>
            <a:ext cx="409086" cy="11541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 b="1"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292079" rtl="0" fontAlgn="base">
        <a:spcBef>
          <a:spcPct val="0"/>
        </a:spcBef>
        <a:spcAft>
          <a:spcPct val="0"/>
        </a:spcAft>
        <a:defRPr sz="15825">
          <a:solidFill>
            <a:schemeClr val="tx2"/>
          </a:solidFill>
          <a:latin typeface="+mj-lt"/>
          <a:ea typeface="+mj-ea"/>
          <a:cs typeface="+mj-cs"/>
        </a:defRPr>
      </a:lvl1pPr>
      <a:lvl2pPr algn="ctr" defTabSz="3292079" rtl="0" fontAlgn="base">
        <a:spcBef>
          <a:spcPct val="0"/>
        </a:spcBef>
        <a:spcAft>
          <a:spcPct val="0"/>
        </a:spcAft>
        <a:defRPr sz="15825">
          <a:solidFill>
            <a:schemeClr val="tx2"/>
          </a:solidFill>
          <a:latin typeface="Arial" charset="0"/>
        </a:defRPr>
      </a:lvl2pPr>
      <a:lvl3pPr algn="ctr" defTabSz="3292079" rtl="0" fontAlgn="base">
        <a:spcBef>
          <a:spcPct val="0"/>
        </a:spcBef>
        <a:spcAft>
          <a:spcPct val="0"/>
        </a:spcAft>
        <a:defRPr sz="15825">
          <a:solidFill>
            <a:schemeClr val="tx2"/>
          </a:solidFill>
          <a:latin typeface="Arial" charset="0"/>
        </a:defRPr>
      </a:lvl3pPr>
      <a:lvl4pPr algn="ctr" defTabSz="3292079" rtl="0" fontAlgn="base">
        <a:spcBef>
          <a:spcPct val="0"/>
        </a:spcBef>
        <a:spcAft>
          <a:spcPct val="0"/>
        </a:spcAft>
        <a:defRPr sz="15825">
          <a:solidFill>
            <a:schemeClr val="tx2"/>
          </a:solidFill>
          <a:latin typeface="Arial" charset="0"/>
        </a:defRPr>
      </a:lvl4pPr>
      <a:lvl5pPr algn="ctr" defTabSz="3292079" rtl="0" fontAlgn="base">
        <a:spcBef>
          <a:spcPct val="0"/>
        </a:spcBef>
        <a:spcAft>
          <a:spcPct val="0"/>
        </a:spcAft>
        <a:defRPr sz="15825">
          <a:solidFill>
            <a:schemeClr val="tx2"/>
          </a:solidFill>
          <a:latin typeface="Arial" charset="0"/>
        </a:defRPr>
      </a:lvl5pPr>
      <a:lvl6pPr marL="342900" algn="ctr" defTabSz="3292079" rtl="0" fontAlgn="base">
        <a:spcBef>
          <a:spcPct val="0"/>
        </a:spcBef>
        <a:spcAft>
          <a:spcPct val="0"/>
        </a:spcAft>
        <a:defRPr sz="15825">
          <a:solidFill>
            <a:schemeClr val="tx2"/>
          </a:solidFill>
          <a:latin typeface="Arial" charset="0"/>
        </a:defRPr>
      </a:lvl6pPr>
      <a:lvl7pPr marL="685800" algn="ctr" defTabSz="3292079" rtl="0" fontAlgn="base">
        <a:spcBef>
          <a:spcPct val="0"/>
        </a:spcBef>
        <a:spcAft>
          <a:spcPct val="0"/>
        </a:spcAft>
        <a:defRPr sz="15825">
          <a:solidFill>
            <a:schemeClr val="tx2"/>
          </a:solidFill>
          <a:latin typeface="Arial" charset="0"/>
        </a:defRPr>
      </a:lvl7pPr>
      <a:lvl8pPr marL="1028700" algn="ctr" defTabSz="3292079" rtl="0" fontAlgn="base">
        <a:spcBef>
          <a:spcPct val="0"/>
        </a:spcBef>
        <a:spcAft>
          <a:spcPct val="0"/>
        </a:spcAft>
        <a:defRPr sz="15825">
          <a:solidFill>
            <a:schemeClr val="tx2"/>
          </a:solidFill>
          <a:latin typeface="Arial" charset="0"/>
        </a:defRPr>
      </a:lvl8pPr>
      <a:lvl9pPr marL="1371600" algn="ctr" defTabSz="3292079" rtl="0" fontAlgn="base">
        <a:spcBef>
          <a:spcPct val="0"/>
        </a:spcBef>
        <a:spcAft>
          <a:spcPct val="0"/>
        </a:spcAft>
        <a:defRPr sz="15825">
          <a:solidFill>
            <a:schemeClr val="tx2"/>
          </a:solidFill>
          <a:latin typeface="Arial" charset="0"/>
        </a:defRPr>
      </a:lvl9pPr>
    </p:titleStyle>
    <p:bodyStyle>
      <a:lvl1pPr marL="1234679" indent="-1234679" algn="l" defTabSz="3292079" rtl="0" fontAlgn="base">
        <a:spcBef>
          <a:spcPct val="20000"/>
        </a:spcBef>
        <a:spcAft>
          <a:spcPct val="0"/>
        </a:spcAft>
        <a:buChar char="•"/>
        <a:defRPr sz="11550">
          <a:solidFill>
            <a:schemeClr val="tx1"/>
          </a:solidFill>
          <a:latin typeface="+mn-lt"/>
          <a:ea typeface="+mn-ea"/>
          <a:cs typeface="+mn-cs"/>
        </a:defRPr>
      </a:lvl1pPr>
      <a:lvl2pPr marL="2674144" indent="-1028700" algn="l" defTabSz="3292079" rtl="0" fontAlgn="base">
        <a:spcBef>
          <a:spcPct val="20000"/>
        </a:spcBef>
        <a:spcAft>
          <a:spcPct val="0"/>
        </a:spcAft>
        <a:buChar char="–"/>
        <a:defRPr sz="10050">
          <a:solidFill>
            <a:schemeClr val="tx1"/>
          </a:solidFill>
          <a:latin typeface="+mn-lt"/>
        </a:defRPr>
      </a:lvl2pPr>
      <a:lvl3pPr marL="4114800" indent="-822722" algn="l" defTabSz="3292079" rtl="0" fontAlgn="base">
        <a:spcBef>
          <a:spcPct val="20000"/>
        </a:spcBef>
        <a:spcAft>
          <a:spcPct val="0"/>
        </a:spcAft>
        <a:buChar char="•"/>
        <a:defRPr sz="8625">
          <a:solidFill>
            <a:schemeClr val="tx1"/>
          </a:solidFill>
          <a:latin typeface="+mn-lt"/>
        </a:defRPr>
      </a:lvl3pPr>
      <a:lvl4pPr marL="5760244" indent="-822722" algn="l" defTabSz="3292079" rtl="0" fontAlgn="base">
        <a:spcBef>
          <a:spcPct val="20000"/>
        </a:spcBef>
        <a:spcAft>
          <a:spcPct val="0"/>
        </a:spcAft>
        <a:buChar char="–"/>
        <a:defRPr sz="7200">
          <a:solidFill>
            <a:schemeClr val="tx1"/>
          </a:solidFill>
          <a:latin typeface="+mn-lt"/>
        </a:defRPr>
      </a:lvl4pPr>
      <a:lvl5pPr marL="7406879" indent="-822722" algn="l" defTabSz="3292079" rtl="0" fontAlgn="base">
        <a:spcBef>
          <a:spcPct val="20000"/>
        </a:spcBef>
        <a:spcAft>
          <a:spcPct val="0"/>
        </a:spcAft>
        <a:buChar char="»"/>
        <a:defRPr sz="7200">
          <a:solidFill>
            <a:schemeClr val="tx1"/>
          </a:solidFill>
          <a:latin typeface="+mn-lt"/>
        </a:defRPr>
      </a:lvl5pPr>
      <a:lvl6pPr marL="7749779" indent="-822722" algn="l" defTabSz="3292079" rtl="0" fontAlgn="base">
        <a:spcBef>
          <a:spcPct val="20000"/>
        </a:spcBef>
        <a:spcAft>
          <a:spcPct val="0"/>
        </a:spcAft>
        <a:buChar char="»"/>
        <a:defRPr sz="7200">
          <a:solidFill>
            <a:schemeClr val="tx1"/>
          </a:solidFill>
          <a:latin typeface="+mn-lt"/>
        </a:defRPr>
      </a:lvl6pPr>
      <a:lvl7pPr marL="8092679" indent="-822722" algn="l" defTabSz="3292079" rtl="0" fontAlgn="base">
        <a:spcBef>
          <a:spcPct val="20000"/>
        </a:spcBef>
        <a:spcAft>
          <a:spcPct val="0"/>
        </a:spcAft>
        <a:buChar char="»"/>
        <a:defRPr sz="7200">
          <a:solidFill>
            <a:schemeClr val="tx1"/>
          </a:solidFill>
          <a:latin typeface="+mn-lt"/>
        </a:defRPr>
      </a:lvl7pPr>
      <a:lvl8pPr marL="8435579" indent="-822722" algn="l" defTabSz="3292079" rtl="0" fontAlgn="base">
        <a:spcBef>
          <a:spcPct val="20000"/>
        </a:spcBef>
        <a:spcAft>
          <a:spcPct val="0"/>
        </a:spcAft>
        <a:buChar char="»"/>
        <a:defRPr sz="7200">
          <a:solidFill>
            <a:schemeClr val="tx1"/>
          </a:solidFill>
          <a:latin typeface="+mn-lt"/>
        </a:defRPr>
      </a:lvl8pPr>
      <a:lvl9pPr marL="8778479" indent="-822722" algn="l" defTabSz="3292079" rtl="0" fontAlgn="base">
        <a:spcBef>
          <a:spcPct val="20000"/>
        </a:spcBef>
        <a:spcAft>
          <a:spcPct val="0"/>
        </a:spcAft>
        <a:buChar char="»"/>
        <a:defRPr sz="7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4848508" y="6095999"/>
            <a:ext cx="13084937" cy="26615923"/>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dirty="0"/>
          </a:p>
        </p:txBody>
      </p:sp>
      <p:sp>
        <p:nvSpPr>
          <p:cNvPr id="2052" name="AutoShape 4"/>
          <p:cNvSpPr>
            <a:spLocks noChangeArrowheads="1"/>
          </p:cNvSpPr>
          <p:nvPr/>
        </p:nvSpPr>
        <p:spPr bwMode="auto">
          <a:xfrm>
            <a:off x="1651819" y="6096000"/>
            <a:ext cx="12678544" cy="26615922"/>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a:p>
        </p:txBody>
      </p:sp>
      <p:sp>
        <p:nvSpPr>
          <p:cNvPr id="2057" name="Text Box 9"/>
          <p:cNvSpPr txBox="1">
            <a:spLocks noChangeArrowheads="1"/>
          </p:cNvSpPr>
          <p:nvPr/>
        </p:nvSpPr>
        <p:spPr bwMode="auto">
          <a:xfrm>
            <a:off x="2413996" y="7765241"/>
            <a:ext cx="11201400" cy="5262979"/>
          </a:xfrm>
          <a:prstGeom prst="rect">
            <a:avLst/>
          </a:prstGeom>
          <a:noFill/>
          <a:ln w="9525">
            <a:noFill/>
            <a:miter lim="800000"/>
            <a:headEnd/>
            <a:tailEnd/>
          </a:ln>
          <a:effectLst/>
        </p:spPr>
        <p:txBody>
          <a:bodyPr>
            <a:spAutoFit/>
          </a:bodyPr>
          <a:lstStyle/>
          <a:p>
            <a:pPr algn="just"/>
            <a:r>
              <a:rPr lang="en-US" sz="2800" dirty="0"/>
              <a:t>Like many countries around the world, higher education institutions in Israel have moved classes on-line during the Covid-19 outbreak. This study was prompted by the need to adapt a group intervention course for BSW students. A social work group facilitator leads the group process and goals and must be proficient in theory and practice in order to create a strong base from which the group can grow and develop (</a:t>
            </a:r>
            <a:r>
              <a:rPr lang="en-US" sz="2800" dirty="0" err="1"/>
              <a:t>Rosenwasser</a:t>
            </a:r>
            <a:r>
              <a:rPr lang="en-US" sz="2800" dirty="0"/>
              <a:t> and Nathan, 1997). The shift to on-line learning posed a unique challenge for instructors of workshops that combine theory and practice. For the students, who regularly find the experiential component of this course challenging, the on-line move was especially demanding as it requires additional training (Weinberg and Rolnik, 2020).</a:t>
            </a:r>
          </a:p>
        </p:txBody>
      </p:sp>
      <p:sp>
        <p:nvSpPr>
          <p:cNvPr id="2058" name="Text Box 10"/>
          <p:cNvSpPr txBox="1">
            <a:spLocks noChangeArrowheads="1"/>
          </p:cNvSpPr>
          <p:nvPr/>
        </p:nvSpPr>
        <p:spPr bwMode="auto">
          <a:xfrm>
            <a:off x="5757862" y="23118490"/>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Methods</a:t>
            </a:r>
          </a:p>
        </p:txBody>
      </p:sp>
      <p:sp>
        <p:nvSpPr>
          <p:cNvPr id="2059" name="Text Box 11"/>
          <p:cNvSpPr txBox="1">
            <a:spLocks noChangeArrowheads="1"/>
          </p:cNvSpPr>
          <p:nvPr/>
        </p:nvSpPr>
        <p:spPr bwMode="auto">
          <a:xfrm>
            <a:off x="17916524" y="22232102"/>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Conclusions</a:t>
            </a:r>
          </a:p>
        </p:txBody>
      </p:sp>
      <p:sp>
        <p:nvSpPr>
          <p:cNvPr id="2061" name="AutoShape 13"/>
          <p:cNvSpPr>
            <a:spLocks noChangeArrowheads="1"/>
          </p:cNvSpPr>
          <p:nvPr/>
        </p:nvSpPr>
        <p:spPr bwMode="auto">
          <a:xfrm>
            <a:off x="1651819" y="381000"/>
            <a:ext cx="26281626" cy="52578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3292079"/>
            <a:endParaRPr lang="en-US" sz="5222">
              <a:solidFill>
                <a:schemeClr val="bg1"/>
              </a:solidFill>
            </a:endParaRPr>
          </a:p>
        </p:txBody>
      </p:sp>
      <p:sp>
        <p:nvSpPr>
          <p:cNvPr id="2062" name="Text Box 14"/>
          <p:cNvSpPr txBox="1">
            <a:spLocks noChangeArrowheads="1"/>
          </p:cNvSpPr>
          <p:nvPr/>
        </p:nvSpPr>
        <p:spPr bwMode="auto">
          <a:xfrm>
            <a:off x="3121818" y="915285"/>
            <a:ext cx="23017163" cy="5016758"/>
          </a:xfrm>
          <a:prstGeom prst="rect">
            <a:avLst/>
          </a:prstGeom>
          <a:noFill/>
          <a:ln w="9525">
            <a:noFill/>
            <a:miter lim="800000"/>
            <a:headEnd/>
            <a:tailEnd/>
          </a:ln>
          <a:effectLst/>
        </p:spPr>
        <p:txBody>
          <a:bodyPr>
            <a:spAutoFit/>
          </a:bodyPr>
          <a:lstStyle/>
          <a:p>
            <a:pPr rtl="1"/>
            <a:r>
              <a:rPr lang="en-US" sz="6000" b="1" dirty="0"/>
              <a:t>Reflection and Metaphor as an Empowering Approach for</a:t>
            </a:r>
            <a:endParaRPr lang="he-IL" sz="6000" b="1" dirty="0"/>
          </a:p>
          <a:p>
            <a:pPr rtl="1"/>
            <a:r>
              <a:rPr lang="en-US" sz="6000" b="1" dirty="0"/>
              <a:t> E-learning in Challenging Situations: </a:t>
            </a:r>
          </a:p>
          <a:p>
            <a:pPr rtl="1"/>
            <a:r>
              <a:rPr lang="en-US" sz="4800" b="1" dirty="0"/>
              <a:t>The case of Experiential Learning During the Covid-19 Outbreak</a:t>
            </a:r>
            <a:endParaRPr lang="he-IL" sz="4800" b="1" dirty="0"/>
          </a:p>
          <a:p>
            <a:endParaRPr lang="en-US" sz="4000" b="1" dirty="0"/>
          </a:p>
          <a:p>
            <a:r>
              <a:rPr lang="en-US" sz="4000" b="1" dirty="0"/>
              <a:t>Tamar Darvish, </a:t>
            </a:r>
            <a:r>
              <a:rPr lang="en-US" sz="4000" b="1" dirty="0" err="1"/>
              <a:t>Ph.D</a:t>
            </a:r>
            <a:r>
              <a:rPr lang="en-US" sz="4000" b="1" dirty="0"/>
              <a:t> and Dassi Postan-Aizik, </a:t>
            </a:r>
            <a:r>
              <a:rPr lang="en-US" sz="4000" b="1" dirty="0" err="1"/>
              <a:t>Ph.D</a:t>
            </a:r>
            <a:endParaRPr lang="en-US" sz="4000" b="1" dirty="0"/>
          </a:p>
          <a:p>
            <a:r>
              <a:rPr lang="en-US" sz="3200" b="1" dirty="0"/>
              <a:t>Department of Social Work, </a:t>
            </a:r>
            <a:r>
              <a:rPr lang="en-US" sz="3200" b="1" dirty="0" err="1"/>
              <a:t>Yezreel</a:t>
            </a:r>
            <a:r>
              <a:rPr lang="en-US" sz="3200" b="1" dirty="0"/>
              <a:t> Valley Collage, Israel</a:t>
            </a:r>
            <a:endParaRPr lang="en-US" sz="4000" b="1" dirty="0"/>
          </a:p>
          <a:p>
            <a:pPr rtl="1"/>
            <a:endParaRPr lang="en-US" sz="4000" b="1" dirty="0"/>
          </a:p>
        </p:txBody>
      </p:sp>
      <p:sp>
        <p:nvSpPr>
          <p:cNvPr id="2084" name="Text Box 36"/>
          <p:cNvSpPr txBox="1">
            <a:spLocks noChangeArrowheads="1"/>
          </p:cNvSpPr>
          <p:nvPr/>
        </p:nvSpPr>
        <p:spPr bwMode="auto">
          <a:xfrm>
            <a:off x="2413996" y="24411858"/>
            <a:ext cx="10787063" cy="7999270"/>
          </a:xfrm>
          <a:prstGeom prst="rect">
            <a:avLst/>
          </a:prstGeom>
          <a:noFill/>
          <a:ln w="57150" cmpd="thinThick">
            <a:noFill/>
            <a:miter lim="800000"/>
            <a:headEnd/>
            <a:tailEnd/>
          </a:ln>
          <a:effectLst/>
        </p:spPr>
        <p:txBody>
          <a:bodyPr lIns="45878" tIns="22938" rIns="45878" bIns="22938">
            <a:spAutoFit/>
          </a:bodyPr>
          <a:lstStyle/>
          <a:p>
            <a:pPr algn="just"/>
            <a:r>
              <a:rPr lang="en-US" sz="2800" dirty="0"/>
              <a:t>This qualitative study utilizes instrumental case study methodology (Yin, 2013; Stake &amp; Savolainen, 1995). Ethical approval for this study was obtained from YVC ethics committee. Data were gathered using a sample from reflective texts written by as part of the course assignments (N=16). Reflective methods (Schön,1983) have been applied to help social work students perform and learn during health threats as a pandemic in the past (</a:t>
            </a:r>
            <a:r>
              <a:rPr lang="en-US" sz="2800" dirty="0" err="1"/>
              <a:t>Tse</a:t>
            </a:r>
            <a:r>
              <a:rPr lang="en-US" sz="2800" dirty="0"/>
              <a:t> Fong Leung et all, 2007). Students engaged in Reflection-before-Action assignments, designed to encourage them to connect with past experiences before performing a new task</a:t>
            </a:r>
            <a:r>
              <a:rPr lang="he-IL" sz="2800" dirty="0"/>
              <a:t>, </a:t>
            </a:r>
            <a:r>
              <a:rPr lang="en-US" sz="2800" dirty="0"/>
              <a:t>and to deepen their understanding of professional practices (Edwards, 2017). The texts were analyzed using thematic analysis methods. In coding, we looked for commonalities and divergences, as well as descriptive analysis of student's experiences. Metaphor analysis was conducted using an interpretive approach whereby each researcher analyzed the data independently, prior to reaching a shared coding scheme (</a:t>
            </a:r>
            <a:r>
              <a:rPr lang="en-US" sz="2800" dirty="0" err="1"/>
              <a:t>Kupferberg</a:t>
            </a:r>
            <a:r>
              <a:rPr lang="en-US" sz="2800" dirty="0"/>
              <a:t>, 2008; 2016). </a:t>
            </a:r>
          </a:p>
          <a:p>
            <a:pPr algn="l" defTabSz="459581" eaLnBrk="0" hangingPunct="0">
              <a:lnSpc>
                <a:spcPct val="95000"/>
              </a:lnSpc>
            </a:pPr>
            <a:r>
              <a:rPr lang="en-US" sz="2400" dirty="0">
                <a:latin typeface="Times New Roman" pitchFamily="18" charset="0"/>
              </a:rPr>
              <a:t>.</a:t>
            </a:r>
            <a:endParaRPr lang="en-US" sz="2400" b="1" dirty="0">
              <a:latin typeface="Times New Roman" pitchFamily="18" charset="0"/>
            </a:endParaRPr>
          </a:p>
          <a:p>
            <a:pPr algn="l" defTabSz="459581" eaLnBrk="0" hangingPunct="0"/>
            <a:endParaRPr lang="en-US" sz="1800" dirty="0">
              <a:latin typeface="Times New Roman" pitchFamily="18" charset="0"/>
            </a:endParaRPr>
          </a:p>
        </p:txBody>
      </p:sp>
      <p:sp>
        <p:nvSpPr>
          <p:cNvPr id="2088" name="Text Box 40"/>
          <p:cNvSpPr txBox="1">
            <a:spLocks noChangeArrowheads="1"/>
          </p:cNvSpPr>
          <p:nvPr/>
        </p:nvSpPr>
        <p:spPr bwMode="auto">
          <a:xfrm>
            <a:off x="15367794" y="23205673"/>
            <a:ext cx="11121231" cy="8664068"/>
          </a:xfrm>
          <a:prstGeom prst="rect">
            <a:avLst/>
          </a:prstGeom>
          <a:noFill/>
          <a:ln w="57150" cmpd="thinThick">
            <a:noFill/>
            <a:miter lim="800000"/>
            <a:headEnd/>
            <a:tailEnd/>
          </a:ln>
          <a:effectLst/>
        </p:spPr>
        <p:txBody>
          <a:bodyPr wrap="square" lIns="45878" tIns="22938" rIns="45878" bIns="22938">
            <a:spAutoFit/>
          </a:bodyPr>
          <a:lstStyle/>
          <a:p>
            <a:pPr algn="just"/>
            <a:r>
              <a:rPr lang="en-US" sz="2800" dirty="0"/>
              <a:t>Transitioning experiential learning in a short timeframe was a necessity during the first outbreak of the global Covid-19 pandemic. The transition from traditional classwork has been especially challenging in experiential workshops where relationships and group dynamics are a key component of the educational process. </a:t>
            </a:r>
          </a:p>
          <a:p>
            <a:pPr algn="just"/>
            <a:r>
              <a:rPr lang="en-US" sz="2800" dirty="0"/>
              <a:t>While the first wave of Covid-10 created stress and fear for students, it was also an opportunity to explore innovative strategies to promote empowering pedagogy and provide support for students facing the pandemic.  </a:t>
            </a:r>
          </a:p>
          <a:p>
            <a:pPr algn="just"/>
            <a:r>
              <a:rPr lang="en-US" sz="2800" dirty="0"/>
              <a:t>The combination of multiple reflective tools with the use of metaphors was an effective strategy that helped students express perceptions, thoughts and feelings. </a:t>
            </a:r>
          </a:p>
          <a:p>
            <a:pPr algn="just"/>
            <a:r>
              <a:rPr lang="en-US" sz="2800" dirty="0"/>
              <a:t>Applying reflective pedagogical tools before group facilitation was an empowering experience for students, as it helped them identify their support systems and enabled an insightful learning experience. </a:t>
            </a:r>
          </a:p>
          <a:p>
            <a:pPr algn="just"/>
            <a:r>
              <a:rPr lang="en-US" sz="2800" dirty="0"/>
              <a:t>The use of metaphors provided students an opportunity to express unspoken difficulties that were not openly discussed in class in the backdrop of the existential threat of the pandemic. </a:t>
            </a:r>
          </a:p>
          <a:p>
            <a:pPr algn="just"/>
            <a:r>
              <a:rPr lang="en-US" sz="2800" dirty="0"/>
              <a:t>The use of metaphors may be especially useful in situations where the expression of fear is not acceptable or legitimized.</a:t>
            </a:r>
          </a:p>
        </p:txBody>
      </p:sp>
      <p:sp>
        <p:nvSpPr>
          <p:cNvPr id="2090" name="Text Box 42"/>
          <p:cNvSpPr txBox="1">
            <a:spLocks noChangeArrowheads="1"/>
          </p:cNvSpPr>
          <p:nvPr/>
        </p:nvSpPr>
        <p:spPr bwMode="auto">
          <a:xfrm>
            <a:off x="5586412" y="6553201"/>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Introduction</a:t>
            </a:r>
          </a:p>
        </p:txBody>
      </p:sp>
      <p:sp>
        <p:nvSpPr>
          <p:cNvPr id="2091" name="Text Box 43"/>
          <p:cNvSpPr txBox="1">
            <a:spLocks noChangeArrowheads="1"/>
          </p:cNvSpPr>
          <p:nvPr/>
        </p:nvSpPr>
        <p:spPr bwMode="auto">
          <a:xfrm>
            <a:off x="17716499" y="6810435"/>
            <a:ext cx="5529263" cy="830997"/>
          </a:xfrm>
          <a:prstGeom prst="rect">
            <a:avLst/>
          </a:prstGeom>
          <a:noFill/>
          <a:ln w="9525">
            <a:noFill/>
            <a:miter lim="800000"/>
            <a:headEnd/>
            <a:tailEnd/>
          </a:ln>
          <a:effectLst/>
        </p:spPr>
        <p:txBody>
          <a:bodyPr>
            <a:spAutoFit/>
          </a:bodyPr>
          <a:lstStyle/>
          <a:p>
            <a:r>
              <a:rPr lang="en-US" sz="4800" b="1" dirty="0"/>
              <a:t>Findings</a:t>
            </a:r>
          </a:p>
        </p:txBody>
      </p:sp>
      <p:sp>
        <p:nvSpPr>
          <p:cNvPr id="27" name="Text Box 42"/>
          <p:cNvSpPr txBox="1">
            <a:spLocks noChangeArrowheads="1"/>
          </p:cNvSpPr>
          <p:nvPr/>
        </p:nvSpPr>
        <p:spPr bwMode="auto">
          <a:xfrm>
            <a:off x="3981450" y="14103723"/>
            <a:ext cx="9791699" cy="830997"/>
          </a:xfrm>
          <a:prstGeom prst="rect">
            <a:avLst/>
          </a:prstGeom>
          <a:noFill/>
          <a:ln w="9525">
            <a:noFill/>
            <a:miter lim="800000"/>
            <a:headEnd/>
            <a:tailEnd/>
          </a:ln>
          <a:effectLst/>
        </p:spPr>
        <p:txBody>
          <a:bodyPr wrap="square">
            <a:spAutoFit/>
          </a:bodyPr>
          <a:lstStyle/>
          <a:p>
            <a:r>
              <a:rPr lang="en-US" sz="4800" b="1" dirty="0"/>
              <a:t>Study Purpose and Questions</a:t>
            </a:r>
          </a:p>
        </p:txBody>
      </p:sp>
      <p:sp>
        <p:nvSpPr>
          <p:cNvPr id="2" name="TextBox 1"/>
          <p:cNvSpPr txBox="1"/>
          <p:nvPr/>
        </p:nvSpPr>
        <p:spPr>
          <a:xfrm>
            <a:off x="2413996" y="15398460"/>
            <a:ext cx="11201400" cy="4179927"/>
          </a:xfrm>
          <a:prstGeom prst="rect">
            <a:avLst/>
          </a:prstGeom>
          <a:noFill/>
        </p:spPr>
        <p:txBody>
          <a:bodyPr wrap="square" rtlCol="0">
            <a:spAutoFit/>
          </a:bodyPr>
          <a:lstStyle/>
          <a:p>
            <a:pPr algn="just"/>
            <a:r>
              <a:rPr lang="en-US" sz="2800" dirty="0"/>
              <a:t>The purpose of the study is to explore the experiences and perceptions of students in the transition to online group facilitation in context of the first wave of the Covid-19 pandemic.</a:t>
            </a:r>
          </a:p>
          <a:p>
            <a:pPr algn="just"/>
            <a:r>
              <a:rPr lang="en-US" sz="2800" dirty="0"/>
              <a:t>The research questions explored: a) student's thoughts and feelings regarding online group facilitation; b) students coping strategies for online group facilitation during the pandemic; c) The use of reflection and metaphor to mitigate the challenges of a difficult experience.</a:t>
            </a:r>
          </a:p>
          <a:p>
            <a:endParaRPr lang="en-US" dirty="0"/>
          </a:p>
        </p:txBody>
      </p:sp>
      <p:sp>
        <p:nvSpPr>
          <p:cNvPr id="3" name="TextBox 2"/>
          <p:cNvSpPr txBox="1"/>
          <p:nvPr/>
        </p:nvSpPr>
        <p:spPr>
          <a:xfrm>
            <a:off x="15351124" y="7819104"/>
            <a:ext cx="10846593" cy="6986528"/>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t>Study finding suggest that student's feelings and perceptions regarding the sudden shift to online facilitation was multifaceted. Students expressed emotional and physical stress prior to preforming the task of group facilitator. However, they also described a sense of anticipation as they recognized the unexpected experience as a learning opportunity. The virtual group space was perceived as both enabling and intimidating. </a:t>
            </a:r>
          </a:p>
          <a:p>
            <a:pPr marL="457200" indent="-457200" algn="l">
              <a:buFont typeface="Arial" panose="020B0604020202020204" pitchFamily="34" charset="0"/>
              <a:buChar char="•"/>
            </a:pPr>
            <a:r>
              <a:rPr lang="en-US" sz="2800" dirty="0"/>
              <a:t>Students described the need to manage technological and logistical challenges for e-learning in the context of social-economic inequality and cultural diversity. </a:t>
            </a:r>
          </a:p>
          <a:p>
            <a:pPr marL="457200" indent="-457200" algn="l">
              <a:buFont typeface="Arial" panose="020B0604020202020204" pitchFamily="34" charset="0"/>
              <a:buChar char="•"/>
            </a:pPr>
            <a:r>
              <a:rPr lang="en-US" sz="2800" dirty="0"/>
              <a:t>Study findings relating to coping strategies suggest that students relay on multiple resources: personal strengths, group support, former experience, and creative use of technology.</a:t>
            </a:r>
          </a:p>
          <a:p>
            <a:pPr marL="457200" indent="-457200" algn="l">
              <a:buFont typeface="Arial" panose="020B0604020202020204" pitchFamily="34" charset="0"/>
              <a:buChar char="•"/>
            </a:pPr>
            <a:r>
              <a:rPr lang="en-US" sz="2800" dirty="0"/>
              <a:t>Lastly, students were able to communicate their emotions and thoughts by applying metaphors from different social roles, the natural world, and inanimate objects. </a:t>
            </a:r>
          </a:p>
        </p:txBody>
      </p:sp>
      <p:sp>
        <p:nvSpPr>
          <p:cNvPr id="7" name="תרשים זרימה: מחבר 6">
            <a:extLst>
              <a:ext uri="{FF2B5EF4-FFF2-40B4-BE49-F238E27FC236}">
                <a16:creationId xmlns:a16="http://schemas.microsoft.com/office/drawing/2014/main" id="{82B0E657-2E6A-4D5E-AE0D-62E99A64F45A}"/>
              </a:ext>
            </a:extLst>
          </p:cNvPr>
          <p:cNvSpPr/>
          <p:nvPr/>
        </p:nvSpPr>
        <p:spPr bwMode="auto">
          <a:xfrm>
            <a:off x="16095907" y="17056060"/>
            <a:ext cx="2817398" cy="2753411"/>
          </a:xfrm>
          <a:prstGeom prst="flowChartConnector">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Reflection</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Before</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action </a:t>
            </a:r>
            <a:endParaRPr kumimoji="0" lang="he-IL" sz="2800" b="1" i="0" u="none" strike="noStrike" cap="none" normalizeH="0" baseline="0" dirty="0">
              <a:ln>
                <a:noFill/>
              </a:ln>
              <a:solidFill>
                <a:schemeClr val="tx1"/>
              </a:solidFill>
              <a:effectLst/>
              <a:latin typeface="Arial" charset="0"/>
            </a:endParaRPr>
          </a:p>
        </p:txBody>
      </p:sp>
      <p:sp>
        <p:nvSpPr>
          <p:cNvPr id="8" name="מלבן: פינות מעוגלות 7">
            <a:extLst>
              <a:ext uri="{FF2B5EF4-FFF2-40B4-BE49-F238E27FC236}">
                <a16:creationId xmlns:a16="http://schemas.microsoft.com/office/drawing/2014/main" id="{0C9AA55A-344B-4114-B529-49A02328EBFC}"/>
              </a:ext>
            </a:extLst>
          </p:cNvPr>
          <p:cNvSpPr/>
          <p:nvPr/>
        </p:nvSpPr>
        <p:spPr bwMode="auto">
          <a:xfrm>
            <a:off x="19456229" y="16708223"/>
            <a:ext cx="5635708" cy="2740073"/>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lang="en-US" sz="2800" b="1" dirty="0"/>
              <a:t>Students coping strategies:</a:t>
            </a:r>
          </a:p>
          <a:p>
            <a:pPr marL="457200" indent="-457200" algn="l" defTabSz="4389438">
              <a:buFont typeface="Arial" panose="020B0604020202020204" pitchFamily="34" charset="0"/>
              <a:buChar char="•"/>
            </a:pPr>
            <a:r>
              <a:rPr lang="en-US" sz="2800" dirty="0"/>
              <a:t>personal strengths</a:t>
            </a:r>
          </a:p>
          <a:p>
            <a:pPr marL="457200" indent="-457200" algn="l" defTabSz="4389438">
              <a:buFont typeface="Arial" panose="020B0604020202020204" pitchFamily="34" charset="0"/>
              <a:buChar char="•"/>
            </a:pPr>
            <a:r>
              <a:rPr lang="en-US" sz="2800" dirty="0"/>
              <a:t>group support</a:t>
            </a:r>
          </a:p>
          <a:p>
            <a:pPr marL="457200" indent="-457200" algn="l" defTabSz="4389438">
              <a:buFont typeface="Arial" panose="020B0604020202020204" pitchFamily="34" charset="0"/>
              <a:buChar char="•"/>
            </a:pPr>
            <a:r>
              <a:rPr lang="en-US" sz="2800" dirty="0"/>
              <a:t>former experience</a:t>
            </a:r>
          </a:p>
          <a:p>
            <a:pPr marL="457200" indent="-457200" algn="l" defTabSz="4389438">
              <a:buFont typeface="Arial" panose="020B0604020202020204" pitchFamily="34" charset="0"/>
              <a:buChar char="•"/>
            </a:pPr>
            <a:r>
              <a:rPr lang="en-US" sz="2800" dirty="0"/>
              <a:t>creative use of </a:t>
            </a:r>
            <a:r>
              <a:rPr lang="en-US" sz="2800" dirty="0" smtClean="0"/>
              <a:t>technology</a:t>
            </a:r>
            <a:endParaRPr lang="en-US" sz="2800" dirty="0"/>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sp>
        <p:nvSpPr>
          <p:cNvPr id="24" name="מלבן: פינות מעוגלות 23">
            <a:extLst>
              <a:ext uri="{FF2B5EF4-FFF2-40B4-BE49-F238E27FC236}">
                <a16:creationId xmlns:a16="http://schemas.microsoft.com/office/drawing/2014/main" id="{4EFE3E27-35FB-4A5B-9BE6-C25D8E271F20}"/>
              </a:ext>
            </a:extLst>
          </p:cNvPr>
          <p:cNvSpPr/>
          <p:nvPr/>
        </p:nvSpPr>
        <p:spPr bwMode="auto">
          <a:xfrm>
            <a:off x="19456228" y="19809472"/>
            <a:ext cx="5635709" cy="234501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lang="en-US" sz="2800" b="1" dirty="0"/>
              <a:t>Students express unspoken</a:t>
            </a:r>
          </a:p>
          <a:p>
            <a:pPr marL="0" marR="0" indent="0" algn="l" defTabSz="4389438" rtl="0" eaLnBrk="1" fontAlgn="base" latinLnBrk="0" hangingPunct="1">
              <a:lnSpc>
                <a:spcPct val="100000"/>
              </a:lnSpc>
              <a:spcBef>
                <a:spcPct val="0"/>
              </a:spcBef>
              <a:spcAft>
                <a:spcPct val="0"/>
              </a:spcAft>
              <a:buClrTx/>
              <a:buSzTx/>
              <a:buFontTx/>
              <a:buNone/>
              <a:tabLst/>
            </a:pPr>
            <a:r>
              <a:rPr lang="en-US" sz="2800" b="1" dirty="0"/>
              <a:t>difficulty:</a:t>
            </a:r>
          </a:p>
          <a:p>
            <a:pPr marL="457200" indent="-457200" algn="l" defTabSz="4389438">
              <a:buFont typeface="Arial" panose="020B0604020202020204" pitchFamily="34" charset="0"/>
              <a:buChar char="•"/>
            </a:pPr>
            <a:r>
              <a:rPr lang="en-US" sz="2800" dirty="0"/>
              <a:t>Difficulties</a:t>
            </a:r>
          </a:p>
          <a:p>
            <a:pPr marL="457200" indent="-457200" algn="l" defTabSz="4389438">
              <a:buFont typeface="Arial" panose="020B0604020202020204" pitchFamily="34" charset="0"/>
              <a:buChar char="•"/>
            </a:pPr>
            <a:r>
              <a:rPr lang="en-US" sz="2800" dirty="0"/>
              <a:t>Existential fear</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pic>
        <p:nvPicPr>
          <p:cNvPr id="25" name="תמונה 24">
            <a:extLst>
              <a:ext uri="{FF2B5EF4-FFF2-40B4-BE49-F238E27FC236}">
                <a16:creationId xmlns:a16="http://schemas.microsoft.com/office/drawing/2014/main" id="{D7DA6D5C-CDFF-4D0B-9402-80CFA0BE18C3}"/>
              </a:ext>
            </a:extLst>
          </p:cNvPr>
          <p:cNvPicPr>
            <a:picLocks noChangeAspect="1"/>
          </p:cNvPicPr>
          <p:nvPr/>
        </p:nvPicPr>
        <p:blipFill>
          <a:blip r:embed="rId3"/>
          <a:stretch>
            <a:fillRect/>
          </a:stretch>
        </p:blipFill>
        <p:spPr>
          <a:xfrm>
            <a:off x="3974904" y="19494461"/>
            <a:ext cx="2986455" cy="2832714"/>
          </a:xfrm>
          <a:prstGeom prst="rect">
            <a:avLst/>
          </a:prstGeom>
        </p:spPr>
      </p:pic>
      <p:sp>
        <p:nvSpPr>
          <p:cNvPr id="26" name="חץ ימינה מחורץ 5">
            <a:extLst>
              <a:ext uri="{FF2B5EF4-FFF2-40B4-BE49-F238E27FC236}">
                <a16:creationId xmlns:a16="http://schemas.microsoft.com/office/drawing/2014/main" id="{C3036338-028B-46E8-9560-AB42674FCA19}"/>
              </a:ext>
            </a:extLst>
          </p:cNvPr>
          <p:cNvSpPr/>
          <p:nvPr/>
        </p:nvSpPr>
        <p:spPr bwMode="auto">
          <a:xfrm>
            <a:off x="7288664" y="20435130"/>
            <a:ext cx="1733379" cy="913836"/>
          </a:xfrm>
          <a:prstGeom prst="notchedRight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28" name="תמונה 27">
            <a:extLst>
              <a:ext uri="{FF2B5EF4-FFF2-40B4-BE49-F238E27FC236}">
                <a16:creationId xmlns:a16="http://schemas.microsoft.com/office/drawing/2014/main" id="{6CAD19D7-6B5F-4AA8-B528-6F9E97BF93A5}"/>
              </a:ext>
            </a:extLst>
          </p:cNvPr>
          <p:cNvPicPr>
            <a:picLocks noChangeAspect="1"/>
          </p:cNvPicPr>
          <p:nvPr/>
        </p:nvPicPr>
        <p:blipFill>
          <a:blip r:embed="rId4"/>
          <a:stretch>
            <a:fillRect/>
          </a:stretch>
        </p:blipFill>
        <p:spPr>
          <a:xfrm>
            <a:off x="9215070" y="19658418"/>
            <a:ext cx="3591170" cy="2668757"/>
          </a:xfrm>
          <a:prstGeom prst="rect">
            <a:avLst/>
          </a:prstGeom>
        </p:spPr>
      </p:pic>
      <p:sp>
        <p:nvSpPr>
          <p:cNvPr id="22" name="תרשים זרימה: מחבר 21">
            <a:extLst>
              <a:ext uri="{FF2B5EF4-FFF2-40B4-BE49-F238E27FC236}">
                <a16:creationId xmlns:a16="http://schemas.microsoft.com/office/drawing/2014/main" id="{916D92DD-4567-459E-839D-63260353FCB9}"/>
              </a:ext>
            </a:extLst>
          </p:cNvPr>
          <p:cNvSpPr/>
          <p:nvPr/>
        </p:nvSpPr>
        <p:spPr bwMode="auto">
          <a:xfrm>
            <a:off x="16095906" y="19314550"/>
            <a:ext cx="2817399" cy="2678518"/>
          </a:xfrm>
          <a:prstGeom prst="flowChartConnector">
            <a:avLst/>
          </a:prstGeom>
          <a:noFill/>
          <a:ln w="28575" cap="flat" cmpd="sng" algn="ctr">
            <a:solidFill>
              <a:srgbClr val="698ED9"/>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Metaphor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making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process</a:t>
            </a:r>
            <a:endParaRPr kumimoji="0" lang="he-IL" sz="2800" b="1" i="0" u="none" strike="noStrike" cap="none" normalizeH="0" baseline="0" dirty="0">
              <a:ln>
                <a:noFill/>
              </a:ln>
              <a:solidFill>
                <a:schemeClr val="tx1"/>
              </a:solidFill>
              <a:effectLst/>
              <a:latin typeface="Arial" charset="0"/>
            </a:endParaRPr>
          </a:p>
        </p:txBody>
      </p:sp>
      <p:sp>
        <p:nvSpPr>
          <p:cNvPr id="9" name="תיבת טקסט 8">
            <a:extLst>
              <a:ext uri="{FF2B5EF4-FFF2-40B4-BE49-F238E27FC236}">
                <a16:creationId xmlns:a16="http://schemas.microsoft.com/office/drawing/2014/main" id="{8F59205B-FE49-4DE3-8CFE-6BDB31C2228F}"/>
              </a:ext>
            </a:extLst>
          </p:cNvPr>
          <p:cNvSpPr txBox="1"/>
          <p:nvPr/>
        </p:nvSpPr>
        <p:spPr>
          <a:xfrm>
            <a:off x="15466217" y="15453526"/>
            <a:ext cx="10429876" cy="1015663"/>
          </a:xfrm>
          <a:prstGeom prst="rect">
            <a:avLst/>
          </a:prstGeom>
          <a:noFill/>
        </p:spPr>
        <p:txBody>
          <a:bodyPr wrap="square" rtlCol="1">
            <a:spAutoFit/>
          </a:bodyPr>
          <a:lstStyle/>
          <a:p>
            <a:r>
              <a:rPr lang="en-US" sz="3000" b="1" dirty="0">
                <a:solidFill>
                  <a:schemeClr val="accent2"/>
                </a:solidFill>
              </a:rPr>
              <a:t>Empowering Reflective Pedagogy for E-Learning</a:t>
            </a:r>
          </a:p>
          <a:p>
            <a:r>
              <a:rPr lang="en-US" sz="3000" b="1" dirty="0">
                <a:solidFill>
                  <a:schemeClr val="accent2"/>
                </a:solidFill>
              </a:rPr>
              <a:t>During First Wave of Covid-19</a:t>
            </a:r>
            <a:endParaRPr lang="he-IL" sz="3000" b="1" dirty="0">
              <a:solidFill>
                <a:schemeClr val="accent2"/>
              </a:solidFill>
            </a:endParaRPr>
          </a:p>
        </p:txBody>
      </p:sp>
      <p:cxnSp>
        <p:nvCxnSpPr>
          <p:cNvPr id="11" name="מחבר חץ ישר 10">
            <a:extLst>
              <a:ext uri="{FF2B5EF4-FFF2-40B4-BE49-F238E27FC236}">
                <a16:creationId xmlns:a16="http://schemas.microsoft.com/office/drawing/2014/main" id="{28C44ACD-08DF-4520-AFB0-E2B34BC23ED1}"/>
              </a:ext>
            </a:extLst>
          </p:cNvPr>
          <p:cNvCxnSpPr>
            <a:cxnSpLocks/>
            <a:stCxn id="7" idx="6"/>
          </p:cNvCxnSpPr>
          <p:nvPr/>
        </p:nvCxnSpPr>
        <p:spPr bwMode="auto">
          <a:xfrm>
            <a:off x="18913305" y="18432766"/>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2" name="מחבר חץ ישר 31">
            <a:extLst>
              <a:ext uri="{FF2B5EF4-FFF2-40B4-BE49-F238E27FC236}">
                <a16:creationId xmlns:a16="http://schemas.microsoft.com/office/drawing/2014/main" id="{D790E345-4D3A-4392-9BE3-DEFD5CD1FC4E}"/>
              </a:ext>
            </a:extLst>
          </p:cNvPr>
          <p:cNvCxnSpPr>
            <a:cxnSpLocks/>
          </p:cNvCxnSpPr>
          <p:nvPr/>
        </p:nvCxnSpPr>
        <p:spPr bwMode="auto">
          <a:xfrm>
            <a:off x="18913305" y="20871714"/>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055" name="קשת 2054">
            <a:extLst>
              <a:ext uri="{FF2B5EF4-FFF2-40B4-BE49-F238E27FC236}">
                <a16:creationId xmlns:a16="http://schemas.microsoft.com/office/drawing/2014/main" id="{F375620A-A839-4351-9B20-CF3EE2ADCCDE}"/>
              </a:ext>
            </a:extLst>
          </p:cNvPr>
          <p:cNvSpPr/>
          <p:nvPr/>
        </p:nvSpPr>
        <p:spPr bwMode="auto">
          <a:xfrm rot="3485551">
            <a:off x="21192494" y="17038226"/>
            <a:ext cx="5395880" cy="3618861"/>
          </a:xfrm>
          <a:prstGeom prst="arc">
            <a:avLst>
              <a:gd name="adj1" fmla="val 16200000"/>
              <a:gd name="adj2" fmla="val 21445623"/>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he-IL" sz="86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805</Words>
  <Application>Microsoft Office PowerPoint</Application>
  <PresentationFormat>מותאם אישית</PresentationFormat>
  <Paragraphs>44</Paragraphs>
  <Slides>1</Slides>
  <Notes>1</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vt:i4>
      </vt:variant>
    </vt:vector>
  </HeadingPairs>
  <TitlesOfParts>
    <vt:vector size="4" baseType="lpstr">
      <vt:lpstr>Arial</vt:lpstr>
      <vt:lpstr>Times New Roman</vt:lpstr>
      <vt:lpstr>Default Design</vt:lpstr>
      <vt:lpstr>מצגת של PowerPoint‏</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Shulda;www.postersession.com</dc:creator>
  <cp:keywords>www.postersession.com</cp:keywords>
  <dc:description>©MegaPrint Inc. 2009</dc:description>
  <cp:lastModifiedBy>Tamar</cp:lastModifiedBy>
  <cp:revision>59</cp:revision>
  <dcterms:created xsi:type="dcterms:W3CDTF">2008-12-04T00:20:37Z</dcterms:created>
  <dcterms:modified xsi:type="dcterms:W3CDTF">2021-04-22T14:23:12Z</dcterms:modified>
  <cp:category>Research Poster</cp:category>
</cp:coreProperties>
</file>