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2"/>
  </p:notesMasterIdLst>
  <p:handoutMasterIdLst>
    <p:handoutMasterId r:id="rId23"/>
  </p:handoutMasterIdLst>
  <p:sldIdLst>
    <p:sldId id="1123" r:id="rId2"/>
    <p:sldId id="1352" r:id="rId3"/>
    <p:sldId id="1363" r:id="rId4"/>
    <p:sldId id="1364" r:id="rId5"/>
    <p:sldId id="1365" r:id="rId6"/>
    <p:sldId id="1353" r:id="rId7"/>
    <p:sldId id="1358" r:id="rId8"/>
    <p:sldId id="1366" r:id="rId9"/>
    <p:sldId id="1362" r:id="rId10"/>
    <p:sldId id="1367" r:id="rId11"/>
    <p:sldId id="1359" r:id="rId12"/>
    <p:sldId id="257" r:id="rId13"/>
    <p:sldId id="1361" r:id="rId14"/>
    <p:sldId id="1360" r:id="rId15"/>
    <p:sldId id="1368" r:id="rId16"/>
    <p:sldId id="1373" r:id="rId17"/>
    <p:sldId id="1369" r:id="rId18"/>
    <p:sldId id="1370" r:id="rId19"/>
    <p:sldId id="1357" r:id="rId20"/>
    <p:sldId id="1169" r:id="rId21"/>
  </p:sldIdLst>
  <p:sldSz cx="9144000" cy="5715000" type="screen16x1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E4F443-97E7-4FD5-93E8-B98519E47E58}">
          <p14:sldIdLst>
            <p14:sldId id="1123"/>
            <p14:sldId id="1352"/>
            <p14:sldId id="1363"/>
            <p14:sldId id="1364"/>
            <p14:sldId id="1365"/>
            <p14:sldId id="1353"/>
            <p14:sldId id="1358"/>
            <p14:sldId id="1366"/>
            <p14:sldId id="1362"/>
            <p14:sldId id="1367"/>
            <p14:sldId id="1359"/>
            <p14:sldId id="257"/>
            <p14:sldId id="1361"/>
            <p14:sldId id="1360"/>
            <p14:sldId id="1368"/>
            <p14:sldId id="1373"/>
            <p14:sldId id="1369"/>
            <p14:sldId id="1370"/>
            <p14:sldId id="1357"/>
            <p14:sldId id="11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66" userDrawn="1">
          <p15:clr>
            <a:srgbClr val="A4A3A4"/>
          </p15:clr>
        </p15:guide>
        <p15:guide id="2" pos="16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Leibovitze" initials="RL" lastIdx="25" clrIdx="0"/>
  <p:cmAuthor id="2" name="eran yarkoni" initials="ey" lastIdx="26" clrIdx="1"/>
  <p:cmAuthor id="3" name="דניאל כהן" initials="דכ" lastIdx="3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8D82"/>
    <a:srgbClr val="F99803"/>
    <a:srgbClr val="ECC212"/>
    <a:srgbClr val="F99802"/>
    <a:srgbClr val="00437E"/>
    <a:srgbClr val="E1AE1D"/>
    <a:srgbClr val="D65710"/>
    <a:srgbClr val="76C6EB"/>
    <a:srgbClr val="F4B246"/>
    <a:srgbClr val="F9B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94637" autoAdjust="0"/>
  </p:normalViewPr>
  <p:slideViewPr>
    <p:cSldViewPr>
      <p:cViewPr varScale="1">
        <p:scale>
          <a:sx n="76" d="100"/>
          <a:sy n="76" d="100"/>
        </p:scale>
        <p:origin x="792" y="64"/>
      </p:cViewPr>
      <p:guideLst>
        <p:guide orient="horz" pos="1966"/>
        <p:guide pos="1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1713917-541B-C940-B800-6AE8387F00F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D1DEE39-C528-D341-8E5B-F627CDF8E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4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B97A7ADF-EF48-4B51-8A3E-49B4E398B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8A76F5B-6408-4DE9-93A7-C3B72471CF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E319F5A-AAC2-BF44-B824-7A1E27B40149}" type="datetimeFigureOut">
              <a:rPr lang="en-US" altLang="he-IL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id="{A831A77F-FFDA-4E19-AB51-685E26811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04850"/>
            <a:ext cx="56324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id="{400679D2-8A23-4413-BA7F-878579D1D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3539AD-0F2A-484C-B5F1-4F47FFF57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D227643-8AD7-45B5-963C-5BF6A3439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EFB9ECA-3C86-5441-A956-A53018BCDF8E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0221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704850"/>
            <a:ext cx="56324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 dirty="0">
              <a:ea typeface="MS PGothic" charset="-128"/>
            </a:endParaRPr>
          </a:p>
        </p:txBody>
      </p:sp>
      <p:sp>
        <p:nvSpPr>
          <p:cNvPr id="41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F6C2335-9AB7-A441-891F-0429A13240AF}" type="slidenum">
              <a:rPr lang="en-US" altLang="en-US">
                <a:latin typeface="Calibri" charset="0"/>
              </a:rPr>
              <a:pPr/>
              <a:t>1</a:t>
            </a:fld>
            <a:endParaRPr lang="en-US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5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10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6372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11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582619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13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561146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14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930854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15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666642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16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055428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17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936392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18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013679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19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140583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704850"/>
            <a:ext cx="56324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 dirty="0">
              <a:ea typeface="MS PGothic" charset="-128"/>
            </a:endParaRPr>
          </a:p>
        </p:txBody>
      </p:sp>
      <p:sp>
        <p:nvSpPr>
          <p:cNvPr id="41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F6C2335-9AB7-A441-891F-0429A13240AF}" type="slidenum">
              <a:rPr lang="en-US" altLang="en-US">
                <a:latin typeface="Calibri" charset="0"/>
              </a:rPr>
              <a:pPr/>
              <a:t>20</a:t>
            </a:fld>
            <a:endParaRPr lang="en-US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9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2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92688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3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10192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4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11198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5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93701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6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14459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7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427167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8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419773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9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60307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19852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7123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47596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93646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05593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3367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48804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424069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412203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2653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9066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10/18/2020</a:t>
            </a:fld>
            <a:endParaRPr lang="en-US" alt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D6825F-C1CD-6549-9A6A-FBEBC2F0001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7836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eclot_02 screen ma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9"/>
          <a:stretch/>
        </p:blipFill>
        <p:spPr>
          <a:xfrm>
            <a:off x="-36512" y="-144016"/>
            <a:ext cx="9257332" cy="5881836"/>
          </a:xfrm>
          <a:prstGeom prst="rect">
            <a:avLst/>
          </a:prstGeom>
        </p:spPr>
      </p:pic>
      <p:pic>
        <p:nvPicPr>
          <p:cNvPr id="5" name="Picture 4" descr="LOGO WHITE EXELOT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35287"/>
          <a:stretch/>
        </p:blipFill>
        <p:spPr>
          <a:xfrm>
            <a:off x="2335215" y="1345332"/>
            <a:ext cx="4754864" cy="1760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161756"/>
            <a:ext cx="8280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050" b="1" i="1" dirty="0">
                <a:solidFill>
                  <a:schemeClr val="bg1"/>
                </a:solidFill>
                <a:latin typeface="Avenir Book"/>
                <a:ea typeface="Arial" charset="0"/>
                <a:cs typeface="Avenir Book"/>
              </a:rPr>
              <a:t>Confidential – This presentation contains  </a:t>
            </a:r>
            <a:r>
              <a:rPr lang="en-US" altLang="en-US" sz="1050" b="1" dirty="0">
                <a:solidFill>
                  <a:schemeClr val="bg1"/>
                </a:solidFill>
                <a:latin typeface="Avenir Book"/>
                <a:ea typeface="Arial" charset="0"/>
                <a:cs typeface="Avenir Book"/>
              </a:rPr>
              <a:t>proprietary</a:t>
            </a:r>
            <a:r>
              <a:rPr lang="en-US" altLang="en-US" sz="1050" b="1" i="1" dirty="0">
                <a:solidFill>
                  <a:schemeClr val="bg1"/>
                </a:solidFill>
                <a:latin typeface="Avenir Book"/>
                <a:ea typeface="Arial" charset="0"/>
                <a:cs typeface="Avenir Book"/>
              </a:rPr>
              <a:t> information and TM.</a:t>
            </a:r>
            <a:r>
              <a:rPr lang="he-IL" altLang="en-US" sz="1050" b="1" i="1" dirty="0">
                <a:solidFill>
                  <a:schemeClr val="bg1"/>
                </a:solidFill>
                <a:latin typeface="Avenir Book"/>
                <a:ea typeface="Arial" charset="0"/>
                <a:cs typeface="Avenir Book"/>
              </a:rPr>
              <a:t> </a:t>
            </a:r>
            <a:r>
              <a:rPr lang="en-US" altLang="en-US" sz="1050" b="1" i="1" dirty="0">
                <a:solidFill>
                  <a:schemeClr val="bg1"/>
                </a:solidFill>
                <a:latin typeface="Avenir Book"/>
                <a:ea typeface="Arial" charset="0"/>
                <a:cs typeface="Avenir Book"/>
              </a:rPr>
              <a:t>All rights reserved © 2016-2020 </a:t>
            </a:r>
            <a:r>
              <a:rPr lang="en-US" altLang="en-US" sz="1050" b="1" i="1" dirty="0" err="1">
                <a:solidFill>
                  <a:schemeClr val="bg1"/>
                </a:solidFill>
                <a:latin typeface="Avenir Book"/>
                <a:ea typeface="Arial" charset="0"/>
                <a:cs typeface="Avenir Book"/>
              </a:rPr>
              <a:t>www.exelot.com</a:t>
            </a:r>
            <a:endParaRPr lang="en-US" altLang="en-US" sz="1050" b="1" i="1" dirty="0">
              <a:solidFill>
                <a:schemeClr val="bg1"/>
              </a:solidFill>
              <a:latin typeface="Avenir Book"/>
              <a:ea typeface="Arial" charset="0"/>
              <a:cs typeface="Avenir Book"/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FF9CB-9641-4C79-BFFA-2611DDFD3266}"/>
              </a:ext>
            </a:extLst>
          </p:cNvPr>
          <p:cNvSpPr txBox="1"/>
          <p:nvPr/>
        </p:nvSpPr>
        <p:spPr>
          <a:xfrm>
            <a:off x="1761891" y="3793604"/>
            <a:ext cx="56605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2800" b="1" dirty="0">
                <a:solidFill>
                  <a:schemeClr val="bg1"/>
                </a:solidFill>
                <a:ea typeface="MS PGothic" charset="-128"/>
              </a:rPr>
              <a:t>ישיבת מועצת מנהלים - אקסלוט בע"מ</a:t>
            </a:r>
          </a:p>
          <a:p>
            <a:pPr algn="ctr">
              <a:spcBef>
                <a:spcPct val="0"/>
              </a:spcBef>
            </a:pPr>
            <a:r>
              <a:rPr lang="he-IL" sz="2200" b="1" dirty="0">
                <a:solidFill>
                  <a:schemeClr val="bg1"/>
                </a:solidFill>
                <a:ea typeface="MS PGothic" charset="-128"/>
              </a:rPr>
              <a:t>20 אוקטובר, 2020</a:t>
            </a:r>
            <a:endParaRPr lang="en-IL" sz="2200" b="1" dirty="0">
              <a:solidFill>
                <a:schemeClr val="bg1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031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פעילות לסוף 2020 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37851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179512" y="1057300"/>
            <a:ext cx="7555858" cy="415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he-IL" sz="15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>
                <a:latin typeface="Calibri" panose="020F0502020204030204" pitchFamily="34" charset="0"/>
                <a:cs typeface="Arial" panose="020B0604020202020204" pitchFamily="34" charset="0"/>
              </a:rPr>
              <a:t>טכנולוגיה:</a:t>
            </a:r>
            <a:r>
              <a:rPr lang="he-IL" sz="1500" b="1" dirty="0"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he-IL" sz="1500" dirty="0">
                <a:latin typeface="Calibri" panose="020F0502020204030204" pitchFamily="34" charset="0"/>
                <a:cs typeface="Arial" panose="020B0604020202020204" pitchFamily="34" charset="0"/>
              </a:rPr>
              <a:t>(1) תמיכה במדינות יעד חדשות (2) תמיכה ושיפור בתהליכי גבייה                                      		(3) תמיכה ברמה של עד 1 מ' משלוחים בחודש / 12 מ' שנה.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חו"ל:</a:t>
            </a:r>
            <a:r>
              <a:rPr lang="he-IL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המשך איתור שותפים, הסכמים, מחירונים, ממשקים.                                                                   </a:t>
            </a:r>
            <a:r>
              <a:rPr lang="he-IL" sz="1500" dirty="0">
                <a:latin typeface="Calibri" panose="020F0502020204030204" pitchFamily="34" charset="0"/>
                <a:cs typeface="Arial" panose="020B0604020202020204" pitchFamily="34" charset="0"/>
              </a:rPr>
              <a:t>ביצוע ניסויי שילוח והפצה ראשונים ל 1-2 מדינות יעד חדשות עד סוף שנה:                              (אנגליה / ארה"ב או אחת מהבאות: פולין, שוודיה, נורווגיה).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ש"ל: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שדרוגי בוטים, סמסים ומערכת מעקב אוטומטית בשירות הלקוחות.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5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כספים: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הגברת הבקרות על חשבונות ספקי, שיפור זמני גבייה מלקוחות קטנים, בחינה וישפור רווח גולמי ודוחות רבעוניים.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IL" sz="1500" dirty="0"/>
          </a:p>
        </p:txBody>
      </p:sp>
    </p:spTree>
    <p:extLst>
      <p:ext uri="{BB962C8B-B14F-4D97-AF65-F5344CB8AC3E}">
        <p14:creationId xmlns:p14="http://schemas.microsoft.com/office/powerpoint/2010/main" val="2304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גיוס כ"א ותחילת פעילות חו"ל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37851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179512" y="1057300"/>
            <a:ext cx="7555858" cy="454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צוות ארה"ב: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>
                <a:latin typeface="Calibri" panose="020F0502020204030204" pitchFamily="34" charset="0"/>
                <a:cs typeface="Arial" panose="020B0604020202020204" pitchFamily="34" charset="0"/>
              </a:rPr>
              <a:t>דניאלה בנדור – </a:t>
            </a:r>
            <a:r>
              <a:rPr lang="en-US" sz="1500" dirty="0">
                <a:latin typeface="Calibri" panose="020F0502020204030204" pitchFamily="34" charset="0"/>
                <a:cs typeface="Arial" panose="020B0604020202020204" pitchFamily="34" charset="0"/>
              </a:rPr>
              <a:t>CCD</a:t>
            </a:r>
            <a:r>
              <a:rPr lang="he-IL" sz="1500" dirty="0">
                <a:latin typeface="Calibri" panose="020F0502020204030204" pitchFamily="34" charset="0"/>
                <a:cs typeface="Arial" panose="020B0604020202020204" pitchFamily="34" charset="0"/>
              </a:rPr>
              <a:t> – פיתוח עסקי ארה"ב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>
                <a:latin typeface="Calibri" panose="020F0502020204030204" pitchFamily="34" charset="0"/>
                <a:cs typeface="Arial" panose="020B0604020202020204" pitchFamily="34" charset="0"/>
              </a:rPr>
              <a:t>עידו אופיר – בניית וניהול אופרציה </a:t>
            </a:r>
            <a:endParaRPr lang="en-US" sz="1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>
                <a:latin typeface="Calibri" panose="020F0502020204030204" pitchFamily="34" charset="0"/>
                <a:cs typeface="Arial" panose="020B0604020202020204" pitchFamily="34" charset="0"/>
              </a:rPr>
              <a:t>לירן דסה – תפעול שוטף ואיתור שותפים ל </a:t>
            </a:r>
            <a:r>
              <a:rPr lang="en-US" sz="1500" dirty="0">
                <a:latin typeface="Calibri" panose="020F0502020204030204" pitchFamily="34" charset="0"/>
                <a:cs typeface="Arial" panose="020B0604020202020204" pitchFamily="34" charset="0"/>
              </a:rPr>
              <a:t> Last Mile</a:t>
            </a:r>
            <a:endParaRPr lang="he-IL" sz="1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>
                <a:latin typeface="Calibri" panose="020F0502020204030204" pitchFamily="34" charset="0"/>
                <a:cs typeface="Arial" panose="020B0604020202020204" pitchFamily="34" charset="0"/>
              </a:rPr>
              <a:t>אנגליה:</a:t>
            </a:r>
            <a:r>
              <a:rPr lang="he-IL" sz="15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500" dirty="0">
                <a:latin typeface="Calibri" panose="020F0502020204030204" pitchFamily="34" charset="0"/>
                <a:cs typeface="Arial" panose="020B0604020202020204" pitchFamily="34" charset="0"/>
              </a:rPr>
              <a:t>איתור מנהל שיווק ומכירות [בהמשך סיוע בתפעול ולוגיסטיקה]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500" b="1" u="sng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>
                <a:latin typeface="Calibri" panose="020F0502020204030204" pitchFamily="34" charset="0"/>
                <a:cs typeface="Arial" panose="020B0604020202020204" pitchFamily="34" charset="0"/>
              </a:rPr>
              <a:t>ישראל ותמיכה בפעילות הבינ"ל:</a:t>
            </a:r>
            <a:endParaRPr lang="en-US" sz="1500" b="1" u="sng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תפעול: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דב לחמן – סמנכ"ל תפעול החל פעילות ב 1.9.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ישראל - תפעול וש"ל: 2.5 2 החלו פעילות בספטמבר.</a:t>
            </a:r>
            <a:endParaRPr lang="en-IL" sz="15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כספים: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שגיא פברי - סמנכ"ל כספים החל פעילות ב 1.10.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פיתוח טכנולוגי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סה"כ צוות פיתוח שימנה 9 אנשים עד לחודש מאי 2021                                     כפוף לתקציב - סה"כ 12 עד 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Q4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2021.</a:t>
            </a:r>
          </a:p>
        </p:txBody>
      </p:sp>
    </p:spTree>
    <p:extLst>
      <p:ext uri="{BB962C8B-B14F-4D97-AF65-F5344CB8AC3E}">
        <p14:creationId xmlns:p14="http://schemas.microsoft.com/office/powerpoint/2010/main" val="13508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8CEADA-635B-4CE6-9C5C-D096601744A5}"/>
              </a:ext>
            </a:extLst>
          </p:cNvPr>
          <p:cNvSpPr/>
          <p:nvPr/>
        </p:nvSpPr>
        <p:spPr>
          <a:xfrm>
            <a:off x="0" y="-295564"/>
            <a:ext cx="9144000" cy="748145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eaLnBrk="1" hangingPunct="1">
              <a:defRPr/>
            </a:pPr>
            <a:r>
              <a:rPr lang="he-IL" sz="2200" b="1" kern="2000" spc="300" dirty="0">
                <a:solidFill>
                  <a:srgbClr val="FFFFFF"/>
                </a:solidFill>
                <a:latin typeface="Raleway"/>
              </a:rPr>
              <a:t>מבנה ארגוני חדש: </a:t>
            </a:r>
            <a:r>
              <a:rPr lang="en-US" sz="2200" b="1" kern="2000" spc="300" dirty="0">
                <a:solidFill>
                  <a:srgbClr val="FFFFFF"/>
                </a:solidFill>
                <a:latin typeface="Raleway"/>
              </a:rPr>
              <a:t>Q4/20</a:t>
            </a:r>
            <a:r>
              <a:rPr lang="he-IL" sz="2200" b="1" kern="2000" spc="300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200" b="1" kern="2000" spc="300" dirty="0">
                <a:solidFill>
                  <a:srgbClr val="FFFFFF"/>
                </a:solidFill>
                <a:latin typeface="Raleway"/>
              </a:rPr>
              <a:t>- </a:t>
            </a:r>
            <a:r>
              <a:rPr lang="he-IL" sz="2200" b="1" kern="2000" spc="300" dirty="0">
                <a:solidFill>
                  <a:srgbClr val="FFFFFF"/>
                </a:solidFill>
                <a:latin typeface="Raleway"/>
              </a:rPr>
              <a:t>2021</a:t>
            </a:r>
            <a:endParaRPr lang="en-US" sz="2200" b="1" kern="2000" spc="3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9FF29-51A7-4D69-8951-057C7E814C21}"/>
              </a:ext>
            </a:extLst>
          </p:cNvPr>
          <p:cNvSpPr txBox="1"/>
          <p:nvPr/>
        </p:nvSpPr>
        <p:spPr>
          <a:xfrm>
            <a:off x="4058060" y="641919"/>
            <a:ext cx="130837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750" dirty="0"/>
              <a:t>מנכ"ל (יו"ר ומייסד(– דניאל כהן</a:t>
            </a:r>
            <a:endParaRPr lang="en-IL" sz="750" dirty="0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CB02AD0E-FABC-4B4B-9C1E-60980B772843}"/>
              </a:ext>
            </a:extLst>
          </p:cNvPr>
          <p:cNvSpPr/>
          <p:nvPr/>
        </p:nvSpPr>
        <p:spPr>
          <a:xfrm>
            <a:off x="4018160" y="781560"/>
            <a:ext cx="1207013" cy="60028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43158-4F35-49D9-813D-494F705583A9}"/>
              </a:ext>
            </a:extLst>
          </p:cNvPr>
          <p:cNvSpPr txBox="1"/>
          <p:nvPr/>
        </p:nvSpPr>
        <p:spPr>
          <a:xfrm>
            <a:off x="2895128" y="1561005"/>
            <a:ext cx="937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דב לחמן</a:t>
            </a:r>
          </a:p>
          <a:p>
            <a:pPr algn="r" rtl="1"/>
            <a:r>
              <a:rPr lang="he-IL" sz="750" dirty="0"/>
              <a:t>סמנכ"ל תפעול</a:t>
            </a:r>
            <a:r>
              <a:rPr lang="en-US" sz="750" dirty="0"/>
              <a:t> </a:t>
            </a:r>
            <a:r>
              <a:rPr lang="he-IL" sz="750" dirty="0"/>
              <a:t> </a:t>
            </a:r>
            <a:r>
              <a:rPr lang="en-US" sz="750" dirty="0"/>
              <a:t>COO</a:t>
            </a:r>
            <a:endParaRPr lang="en-IL" sz="7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7780F-0988-40DD-9CDA-5EA398D5BD13}"/>
              </a:ext>
            </a:extLst>
          </p:cNvPr>
          <p:cNvSpPr txBox="1"/>
          <p:nvPr/>
        </p:nvSpPr>
        <p:spPr>
          <a:xfrm>
            <a:off x="3772720" y="1302231"/>
            <a:ext cx="144142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750" dirty="0"/>
              <a:t>איציק ורסנו (מייסד משותף) - </a:t>
            </a:r>
            <a:r>
              <a:rPr lang="en-US" sz="750" dirty="0"/>
              <a:t>CTO</a:t>
            </a:r>
            <a:endParaRPr lang="en-IL" sz="7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E39F9-292E-4C9D-B69F-7E56589C1887}"/>
              </a:ext>
            </a:extLst>
          </p:cNvPr>
          <p:cNvSpPr txBox="1"/>
          <p:nvPr/>
        </p:nvSpPr>
        <p:spPr>
          <a:xfrm>
            <a:off x="5560455" y="1556061"/>
            <a:ext cx="1322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אלי </a:t>
            </a:r>
            <a:r>
              <a:rPr lang="he-IL" sz="750" dirty="0" err="1"/>
              <a:t>קורצקי</a:t>
            </a:r>
            <a:r>
              <a:rPr lang="he-IL" sz="750" dirty="0"/>
              <a:t>, סמנכ"ל פיתוח</a:t>
            </a:r>
          </a:p>
          <a:p>
            <a:pPr algn="r" rtl="1"/>
            <a:r>
              <a:rPr lang="he-IL" sz="750" dirty="0"/>
              <a:t>עסקי מכירות ותפעול סין</a:t>
            </a:r>
            <a:endParaRPr lang="en-IL" sz="7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E3ED1-B0A9-409E-9C91-DCB44B7CF99A}"/>
              </a:ext>
            </a:extLst>
          </p:cNvPr>
          <p:cNvSpPr txBox="1"/>
          <p:nvPr/>
        </p:nvSpPr>
        <p:spPr>
          <a:xfrm>
            <a:off x="7474471" y="1553541"/>
            <a:ext cx="9523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יעקב גזית, סמנכ</a:t>
            </a:r>
            <a:r>
              <a:rPr lang="en-US" sz="750" dirty="0"/>
              <a:t>"</a:t>
            </a:r>
            <a:r>
              <a:rPr lang="he-IL" sz="750" dirty="0"/>
              <a:t>ל פיתוח עסקי בינ"ל</a:t>
            </a:r>
            <a:endParaRPr lang="en-IL" sz="750" dirty="0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B9DB22F1-0054-44D8-BA59-203760D7C54A}"/>
              </a:ext>
            </a:extLst>
          </p:cNvPr>
          <p:cNvSpPr/>
          <p:nvPr/>
        </p:nvSpPr>
        <p:spPr>
          <a:xfrm>
            <a:off x="4158605" y="1455405"/>
            <a:ext cx="1034355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6B976163-69DA-45F9-8D77-9EC62ACA0624}"/>
              </a:ext>
            </a:extLst>
          </p:cNvPr>
          <p:cNvSpPr/>
          <p:nvPr/>
        </p:nvSpPr>
        <p:spPr>
          <a:xfrm>
            <a:off x="2884926" y="1788572"/>
            <a:ext cx="882179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096028C2-2293-4123-923B-4919B93B3808}"/>
              </a:ext>
            </a:extLst>
          </p:cNvPr>
          <p:cNvSpPr/>
          <p:nvPr/>
        </p:nvSpPr>
        <p:spPr>
          <a:xfrm>
            <a:off x="5770323" y="1788228"/>
            <a:ext cx="1021708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0447DCAF-3E6A-4855-868C-9DBD14FD803A}"/>
              </a:ext>
            </a:extLst>
          </p:cNvPr>
          <p:cNvSpPr/>
          <p:nvPr/>
        </p:nvSpPr>
        <p:spPr>
          <a:xfrm>
            <a:off x="7526092" y="1786853"/>
            <a:ext cx="900761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7D4DB-4798-4EF6-A9CA-9CB6659C24DA}"/>
              </a:ext>
            </a:extLst>
          </p:cNvPr>
          <p:cNvSpPr txBox="1"/>
          <p:nvPr/>
        </p:nvSpPr>
        <p:spPr>
          <a:xfrm>
            <a:off x="4375106" y="2198265"/>
            <a:ext cx="6944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750" dirty="0"/>
              <a:t>אמיר אריאל</a:t>
            </a:r>
          </a:p>
          <a:p>
            <a:pPr algn="r" rtl="1"/>
            <a:r>
              <a:rPr lang="he-IL" sz="750" dirty="0"/>
              <a:t>משנה ל- </a:t>
            </a:r>
            <a:r>
              <a:rPr lang="en-US" sz="750" dirty="0"/>
              <a:t>CTO</a:t>
            </a:r>
            <a:endParaRPr lang="en-IL" sz="750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971EDE35-DCDD-4F0A-9638-3A83CFC978AF}"/>
              </a:ext>
            </a:extLst>
          </p:cNvPr>
          <p:cNvSpPr/>
          <p:nvPr/>
        </p:nvSpPr>
        <p:spPr>
          <a:xfrm>
            <a:off x="4354369" y="2422427"/>
            <a:ext cx="756750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8055CC-C190-429B-9F5C-1D65F72310E4}"/>
              </a:ext>
            </a:extLst>
          </p:cNvPr>
          <p:cNvSpPr txBox="1"/>
          <p:nvPr/>
        </p:nvSpPr>
        <p:spPr>
          <a:xfrm>
            <a:off x="4984812" y="4450338"/>
            <a:ext cx="654346" cy="323165"/>
          </a:xfrm>
          <a:prstGeom prst="rect">
            <a:avLst/>
          </a:prstGeom>
          <a:solidFill>
            <a:schemeClr val="accent4">
              <a:alpha val="28000"/>
            </a:schemeClr>
          </a:solidFill>
        </p:spPr>
        <p:txBody>
          <a:bodyPr wrap="none" rtlCol="0">
            <a:spAutoFit/>
          </a:bodyPr>
          <a:lstStyle>
            <a:defPPr>
              <a:defRPr lang="en-IL"/>
            </a:defPPr>
            <a:lvl1pPr algn="r" rtl="1">
              <a:defRPr sz="1000"/>
            </a:lvl1pPr>
          </a:lstStyle>
          <a:p>
            <a:r>
              <a:rPr lang="he-IL" sz="750" dirty="0"/>
              <a:t>תכנתים:</a:t>
            </a:r>
          </a:p>
          <a:p>
            <a:r>
              <a:rPr lang="en-US" sz="750" dirty="0" err="1"/>
              <a:t>Irox</a:t>
            </a:r>
            <a:r>
              <a:rPr lang="he-IL" sz="750" dirty="0"/>
              <a:t> </a:t>
            </a:r>
            <a:r>
              <a:rPr lang="en-US" sz="750" dirty="0"/>
              <a:t> 3*</a:t>
            </a:r>
            <a:r>
              <a:rPr lang="he-IL" sz="750" dirty="0"/>
              <a:t>(</a:t>
            </a:r>
            <a:r>
              <a:rPr lang="en-US" sz="750" dirty="0"/>
              <a:t>OS</a:t>
            </a:r>
            <a:r>
              <a:rPr lang="he-IL" sz="750" dirty="0"/>
              <a:t>)</a:t>
            </a:r>
            <a:endParaRPr lang="en-IL" sz="750" dirty="0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12FD06A1-6D89-4889-90B0-B998BBB19C34}"/>
              </a:ext>
            </a:extLst>
          </p:cNvPr>
          <p:cNvSpPr/>
          <p:nvPr/>
        </p:nvSpPr>
        <p:spPr>
          <a:xfrm>
            <a:off x="5029812" y="4695391"/>
            <a:ext cx="576121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44A42C-367F-47A1-855F-4124DD06CC11}"/>
              </a:ext>
            </a:extLst>
          </p:cNvPr>
          <p:cNvSpPr txBox="1"/>
          <p:nvPr/>
        </p:nvSpPr>
        <p:spPr>
          <a:xfrm>
            <a:off x="4088788" y="4443376"/>
            <a:ext cx="808235" cy="323165"/>
          </a:xfrm>
          <a:prstGeom prst="rect">
            <a:avLst/>
          </a:prstGeom>
          <a:solidFill>
            <a:schemeClr val="accent4">
              <a:alpha val="28000"/>
            </a:schemeClr>
          </a:solidFill>
        </p:spPr>
        <p:txBody>
          <a:bodyPr wrap="none" rtlCol="0">
            <a:spAutoFit/>
          </a:bodyPr>
          <a:lstStyle>
            <a:defPPr>
              <a:defRPr lang="en-IL"/>
            </a:defPPr>
            <a:lvl1pPr algn="r" rtl="1">
              <a:defRPr sz="1000"/>
            </a:lvl1pPr>
          </a:lstStyle>
          <a:p>
            <a:r>
              <a:rPr lang="he-IL" sz="750" dirty="0"/>
              <a:t>תכנתים:</a:t>
            </a:r>
          </a:p>
          <a:p>
            <a:r>
              <a:rPr lang="he-IL" sz="750" dirty="0"/>
              <a:t>מנקי </a:t>
            </a:r>
            <a:r>
              <a:rPr lang="he-IL" sz="750"/>
              <a:t>טק </a:t>
            </a:r>
            <a:r>
              <a:rPr lang="en-US" sz="750"/>
              <a:t>3</a:t>
            </a:r>
            <a:r>
              <a:rPr lang="en-US" sz="750" dirty="0"/>
              <a:t>* </a:t>
            </a:r>
            <a:r>
              <a:rPr lang="he-IL" sz="750" dirty="0"/>
              <a:t>(</a:t>
            </a:r>
            <a:r>
              <a:rPr lang="en-US" sz="750" dirty="0"/>
              <a:t>OS</a:t>
            </a:r>
            <a:r>
              <a:rPr lang="he-IL" sz="750" dirty="0"/>
              <a:t>)</a:t>
            </a:r>
            <a:endParaRPr lang="en-IL" sz="75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709AE8F9-7CDE-430D-9251-03D0E0942617}"/>
              </a:ext>
            </a:extLst>
          </p:cNvPr>
          <p:cNvSpPr/>
          <p:nvPr/>
        </p:nvSpPr>
        <p:spPr>
          <a:xfrm>
            <a:off x="4121388" y="4694537"/>
            <a:ext cx="761265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B3BFCA-010D-495F-BE50-1C93415DB7CE}"/>
              </a:ext>
            </a:extLst>
          </p:cNvPr>
          <p:cNvSpPr txBox="1"/>
          <p:nvPr/>
        </p:nvSpPr>
        <p:spPr>
          <a:xfrm>
            <a:off x="1543495" y="4465277"/>
            <a:ext cx="7525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תאיר </a:t>
            </a:r>
            <a:r>
              <a:rPr lang="he-IL" sz="750" dirty="0" err="1"/>
              <a:t>ועקנין</a:t>
            </a:r>
            <a:endParaRPr lang="he-IL" sz="750" dirty="0"/>
          </a:p>
          <a:p>
            <a:pPr algn="r" rtl="1"/>
            <a:r>
              <a:rPr lang="he-IL" sz="750" dirty="0"/>
              <a:t>ר"צ  ש"ל  ישראל</a:t>
            </a:r>
            <a:endParaRPr lang="en-IL" sz="750" dirty="0"/>
          </a:p>
        </p:txBody>
      </p:sp>
      <p:sp>
        <p:nvSpPr>
          <p:cNvPr id="26" name="L-Shape 25">
            <a:extLst>
              <a:ext uri="{FF2B5EF4-FFF2-40B4-BE49-F238E27FC236}">
                <a16:creationId xmlns:a16="http://schemas.microsoft.com/office/drawing/2014/main" id="{F314E7FD-8198-4F87-8B35-6DDAF8F56040}"/>
              </a:ext>
            </a:extLst>
          </p:cNvPr>
          <p:cNvSpPr/>
          <p:nvPr/>
        </p:nvSpPr>
        <p:spPr>
          <a:xfrm>
            <a:off x="1538268" y="4695857"/>
            <a:ext cx="680375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7EC436-6CD7-455F-A699-11C89F4164CC}"/>
              </a:ext>
            </a:extLst>
          </p:cNvPr>
          <p:cNvSpPr txBox="1"/>
          <p:nvPr/>
        </p:nvSpPr>
        <p:spPr>
          <a:xfrm>
            <a:off x="1078223" y="3270146"/>
            <a:ext cx="7824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אופיר </a:t>
            </a:r>
            <a:r>
              <a:rPr lang="he-IL" sz="750" dirty="0" err="1"/>
              <a:t>עוואד</a:t>
            </a:r>
            <a:endParaRPr lang="he-IL" sz="750" dirty="0"/>
          </a:p>
          <a:p>
            <a:pPr algn="r" rtl="1"/>
            <a:r>
              <a:rPr lang="he-IL" sz="750" dirty="0"/>
              <a:t>מנהל ש"ל ישראל </a:t>
            </a:r>
            <a:endParaRPr lang="en-IL" sz="750" dirty="0"/>
          </a:p>
        </p:txBody>
      </p:sp>
      <p:sp>
        <p:nvSpPr>
          <p:cNvPr id="28" name="L-Shape 27">
            <a:extLst>
              <a:ext uri="{FF2B5EF4-FFF2-40B4-BE49-F238E27FC236}">
                <a16:creationId xmlns:a16="http://schemas.microsoft.com/office/drawing/2014/main" id="{0B141828-669C-4CF2-90E3-427ACBEC47F6}"/>
              </a:ext>
            </a:extLst>
          </p:cNvPr>
          <p:cNvSpPr/>
          <p:nvPr/>
        </p:nvSpPr>
        <p:spPr>
          <a:xfrm>
            <a:off x="1096664" y="3503025"/>
            <a:ext cx="636354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B5561F-0B22-4D8E-B965-FB53BB24F9C2}"/>
              </a:ext>
            </a:extLst>
          </p:cNvPr>
          <p:cNvSpPr txBox="1"/>
          <p:nvPr/>
        </p:nvSpPr>
        <p:spPr>
          <a:xfrm>
            <a:off x="150457" y="3155289"/>
            <a:ext cx="7824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עינת אפרון  כריית מידע, חשבוניות וגבייה</a:t>
            </a:r>
            <a:endParaRPr lang="en-IL" sz="750" dirty="0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37625E58-B16B-43E3-B667-6E0B6A4BA170}"/>
              </a:ext>
            </a:extLst>
          </p:cNvPr>
          <p:cNvSpPr/>
          <p:nvPr/>
        </p:nvSpPr>
        <p:spPr>
          <a:xfrm>
            <a:off x="146917" y="3501476"/>
            <a:ext cx="703847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C2935A-2483-4A1C-B361-61F2D9ADD1AA}"/>
              </a:ext>
            </a:extLst>
          </p:cNvPr>
          <p:cNvSpPr txBox="1"/>
          <p:nvPr/>
        </p:nvSpPr>
        <p:spPr>
          <a:xfrm>
            <a:off x="3296973" y="2082457"/>
            <a:ext cx="7824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עינת מזמר </a:t>
            </a:r>
          </a:p>
          <a:p>
            <a:pPr algn="r" rtl="1"/>
            <a:r>
              <a:rPr lang="he-IL" sz="750" dirty="0"/>
              <a:t>מנהלת שרשרת אספקה ישראל</a:t>
            </a:r>
            <a:endParaRPr lang="en-IL" sz="750" dirty="0"/>
          </a:p>
        </p:txBody>
      </p:sp>
      <p:sp>
        <p:nvSpPr>
          <p:cNvPr id="34" name="L-Shape 33">
            <a:extLst>
              <a:ext uri="{FF2B5EF4-FFF2-40B4-BE49-F238E27FC236}">
                <a16:creationId xmlns:a16="http://schemas.microsoft.com/office/drawing/2014/main" id="{FF7C13CE-2418-40CF-A1D0-0F527BB84180}"/>
              </a:ext>
            </a:extLst>
          </p:cNvPr>
          <p:cNvSpPr/>
          <p:nvPr/>
        </p:nvSpPr>
        <p:spPr>
          <a:xfrm>
            <a:off x="3326259" y="2422427"/>
            <a:ext cx="650323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4C310-1CDF-435F-B5C2-85B997D56CA8}"/>
              </a:ext>
            </a:extLst>
          </p:cNvPr>
          <p:cNvSpPr txBox="1"/>
          <p:nvPr/>
        </p:nvSpPr>
        <p:spPr>
          <a:xfrm>
            <a:off x="523082" y="4446867"/>
            <a:ext cx="859531" cy="323165"/>
          </a:xfrm>
          <a:prstGeom prst="rect">
            <a:avLst/>
          </a:prstGeom>
          <a:solidFill>
            <a:schemeClr val="accent4">
              <a:alpha val="28000"/>
            </a:schemeClr>
          </a:solidFill>
        </p:spPr>
        <p:txBody>
          <a:bodyPr wrap="none" rtlCol="0">
            <a:spAutoFit/>
          </a:bodyPr>
          <a:lstStyle>
            <a:defPPr>
              <a:defRPr lang="en-IL"/>
            </a:defPPr>
            <a:lvl1pPr algn="r" rtl="1">
              <a:defRPr sz="1000"/>
            </a:lvl1pPr>
          </a:lstStyle>
          <a:p>
            <a:r>
              <a:rPr lang="he-IL" sz="750" dirty="0"/>
              <a:t>ש"ל: </a:t>
            </a:r>
          </a:p>
          <a:p>
            <a:r>
              <a:rPr lang="he-IL" sz="750" dirty="0"/>
              <a:t>קישורית *10 (</a:t>
            </a:r>
            <a:r>
              <a:rPr lang="en-US" sz="750" dirty="0"/>
              <a:t>OS</a:t>
            </a:r>
            <a:r>
              <a:rPr lang="he-IL" sz="750" dirty="0"/>
              <a:t>)</a:t>
            </a:r>
            <a:endParaRPr lang="en-IL" sz="750" dirty="0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3D2F5993-4B27-48E5-BB31-685538D83655}"/>
              </a:ext>
            </a:extLst>
          </p:cNvPr>
          <p:cNvSpPr/>
          <p:nvPr/>
        </p:nvSpPr>
        <p:spPr>
          <a:xfrm>
            <a:off x="555595" y="4694790"/>
            <a:ext cx="763242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10B74D-129F-4FF6-A68B-CFF043D2B0B2}"/>
              </a:ext>
            </a:extLst>
          </p:cNvPr>
          <p:cNvSpPr txBox="1"/>
          <p:nvPr/>
        </p:nvSpPr>
        <p:spPr>
          <a:xfrm>
            <a:off x="3195601" y="4450211"/>
            <a:ext cx="7824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איתמר אביב</a:t>
            </a:r>
          </a:p>
          <a:p>
            <a:pPr algn="r" rtl="1"/>
            <a:r>
              <a:rPr lang="he-IL" sz="750" dirty="0"/>
              <a:t>מתאם לוגיסטי</a:t>
            </a:r>
            <a:endParaRPr lang="en-IL" sz="750" dirty="0"/>
          </a:p>
        </p:txBody>
      </p:sp>
      <p:sp>
        <p:nvSpPr>
          <p:cNvPr id="38" name="L-Shape 37">
            <a:extLst>
              <a:ext uri="{FF2B5EF4-FFF2-40B4-BE49-F238E27FC236}">
                <a16:creationId xmlns:a16="http://schemas.microsoft.com/office/drawing/2014/main" id="{74345051-F7DE-4A5B-9578-BDB2166EF7E1}"/>
              </a:ext>
            </a:extLst>
          </p:cNvPr>
          <p:cNvSpPr/>
          <p:nvPr/>
        </p:nvSpPr>
        <p:spPr>
          <a:xfrm>
            <a:off x="3296788" y="4695195"/>
            <a:ext cx="621768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7BCA3B-9BA2-4751-84E6-A10C8F1FBFD5}"/>
              </a:ext>
            </a:extLst>
          </p:cNvPr>
          <p:cNvCxnSpPr>
            <a:cxnSpLocks/>
            <a:stCxn id="27" idx="2"/>
            <a:endCxn id="25" idx="0"/>
          </p:cNvCxnSpPr>
          <p:nvPr/>
        </p:nvCxnSpPr>
        <p:spPr>
          <a:xfrm>
            <a:off x="1469456" y="3708728"/>
            <a:ext cx="450313" cy="756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412DDE0-75D3-40BA-86C8-656645527FAB}"/>
              </a:ext>
            </a:extLst>
          </p:cNvPr>
          <p:cNvCxnSpPr>
            <a:cxnSpLocks/>
            <a:stCxn id="27" idx="2"/>
            <a:endCxn id="35" idx="0"/>
          </p:cNvCxnSpPr>
          <p:nvPr/>
        </p:nvCxnSpPr>
        <p:spPr>
          <a:xfrm flipH="1">
            <a:off x="952848" y="3708728"/>
            <a:ext cx="516608" cy="738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7B71FE6-C676-47B1-A1F2-51FB43C77800}"/>
              </a:ext>
            </a:extLst>
          </p:cNvPr>
          <p:cNvSpPr txBox="1"/>
          <p:nvPr/>
        </p:nvSpPr>
        <p:spPr>
          <a:xfrm>
            <a:off x="2314288" y="4228345"/>
            <a:ext cx="782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אמיר </a:t>
            </a:r>
            <a:r>
              <a:rPr lang="he-IL" sz="750" dirty="0" err="1"/>
              <a:t>הוכברג</a:t>
            </a:r>
            <a:r>
              <a:rPr lang="he-IL" sz="750" dirty="0"/>
              <a:t>, </a:t>
            </a:r>
          </a:p>
          <a:p>
            <a:pPr algn="r" rtl="1"/>
            <a:r>
              <a:rPr lang="he-IL" sz="750" dirty="0"/>
              <a:t>ניר </a:t>
            </a:r>
            <a:r>
              <a:rPr lang="he-IL" sz="750" dirty="0" err="1"/>
              <a:t>אמסלם</a:t>
            </a:r>
            <a:r>
              <a:rPr lang="he-IL" sz="750" dirty="0"/>
              <a:t>,</a:t>
            </a:r>
          </a:p>
          <a:p>
            <a:pPr algn="r" rtl="1"/>
            <a:r>
              <a:rPr lang="he-IL" sz="750" dirty="0"/>
              <a:t>מחסנאים והחזרות</a:t>
            </a:r>
            <a:endParaRPr lang="en-IL" sz="750" dirty="0"/>
          </a:p>
        </p:txBody>
      </p:sp>
      <p:sp>
        <p:nvSpPr>
          <p:cNvPr id="45" name="L-Shape 44">
            <a:extLst>
              <a:ext uri="{FF2B5EF4-FFF2-40B4-BE49-F238E27FC236}">
                <a16:creationId xmlns:a16="http://schemas.microsoft.com/office/drawing/2014/main" id="{D983C6E9-91DF-4C80-8040-ADA80D1868F0}"/>
              </a:ext>
            </a:extLst>
          </p:cNvPr>
          <p:cNvSpPr/>
          <p:nvPr/>
        </p:nvSpPr>
        <p:spPr>
          <a:xfrm>
            <a:off x="2459199" y="4695677"/>
            <a:ext cx="573532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39B91D-C7BA-4C7C-9706-645227754CA8}"/>
              </a:ext>
            </a:extLst>
          </p:cNvPr>
          <p:cNvCxnSpPr>
            <a:cxnSpLocks/>
            <a:stCxn id="34" idx="1"/>
            <a:endCxn id="37" idx="0"/>
          </p:cNvCxnSpPr>
          <p:nvPr/>
        </p:nvCxnSpPr>
        <p:spPr>
          <a:xfrm flipH="1">
            <a:off x="3586834" y="2482566"/>
            <a:ext cx="64587" cy="1967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F090D3-7628-4077-A8DA-FB0111DD7FAA}"/>
              </a:ext>
            </a:extLst>
          </p:cNvPr>
          <p:cNvCxnSpPr>
            <a:cxnSpLocks/>
            <a:stCxn id="34" idx="1"/>
            <a:endCxn id="44" idx="0"/>
          </p:cNvCxnSpPr>
          <p:nvPr/>
        </p:nvCxnSpPr>
        <p:spPr>
          <a:xfrm flipH="1">
            <a:off x="2705521" y="2482566"/>
            <a:ext cx="945900" cy="1745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D03C5A-9FE7-438F-AE74-23FE5A87E07B}"/>
              </a:ext>
            </a:extLst>
          </p:cNvPr>
          <p:cNvCxnSpPr>
            <a:cxnSpLocks/>
            <a:stCxn id="16" idx="1"/>
            <a:endCxn id="32" idx="0"/>
          </p:cNvCxnSpPr>
          <p:nvPr/>
        </p:nvCxnSpPr>
        <p:spPr>
          <a:xfrm>
            <a:off x="3326016" y="1848711"/>
            <a:ext cx="362190" cy="23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5D45E9-C357-4629-AA87-1DC8D0682435}"/>
              </a:ext>
            </a:extLst>
          </p:cNvPr>
          <p:cNvCxnSpPr>
            <a:cxnSpLocks/>
            <a:stCxn id="16" idx="1"/>
            <a:endCxn id="27" idx="0"/>
          </p:cNvCxnSpPr>
          <p:nvPr/>
        </p:nvCxnSpPr>
        <p:spPr>
          <a:xfrm flipH="1">
            <a:off x="1469456" y="1848711"/>
            <a:ext cx="1856560" cy="142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B6B624F-8683-4F51-8451-8EA906F9801E}"/>
              </a:ext>
            </a:extLst>
          </p:cNvPr>
          <p:cNvCxnSpPr>
            <a:cxnSpLocks/>
            <a:stCxn id="16" idx="1"/>
            <a:endCxn id="29" idx="0"/>
          </p:cNvCxnSpPr>
          <p:nvPr/>
        </p:nvCxnSpPr>
        <p:spPr>
          <a:xfrm flipH="1">
            <a:off x="541690" y="1848711"/>
            <a:ext cx="2784326" cy="1306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D5473E-BF86-4E96-B019-A5D4740940D3}"/>
              </a:ext>
            </a:extLst>
          </p:cNvPr>
          <p:cNvCxnSpPr>
            <a:cxnSpLocks/>
            <a:stCxn id="15" idx="1"/>
            <a:endCxn id="19" idx="0"/>
          </p:cNvCxnSpPr>
          <p:nvPr/>
        </p:nvCxnSpPr>
        <p:spPr>
          <a:xfrm>
            <a:off x="4675783" y="1515544"/>
            <a:ext cx="46534" cy="682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CB8A32-2275-4B59-BF0C-E1A7F2A11219}"/>
              </a:ext>
            </a:extLst>
          </p:cNvPr>
          <p:cNvCxnSpPr>
            <a:cxnSpLocks/>
            <a:stCxn id="20" idx="1"/>
            <a:endCxn id="21" idx="0"/>
          </p:cNvCxnSpPr>
          <p:nvPr/>
        </p:nvCxnSpPr>
        <p:spPr>
          <a:xfrm>
            <a:off x="4732744" y="2482566"/>
            <a:ext cx="579241" cy="1967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B785AD3-BBEE-42FB-89AC-19F7C9B8C430}"/>
              </a:ext>
            </a:extLst>
          </p:cNvPr>
          <p:cNvCxnSpPr>
            <a:cxnSpLocks/>
            <a:stCxn id="20" idx="1"/>
            <a:endCxn id="23" idx="0"/>
          </p:cNvCxnSpPr>
          <p:nvPr/>
        </p:nvCxnSpPr>
        <p:spPr>
          <a:xfrm flipH="1">
            <a:off x="4492906" y="2482566"/>
            <a:ext cx="239838" cy="1960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A88117-09AE-4627-AE85-CE29A77BF334}"/>
              </a:ext>
            </a:extLst>
          </p:cNvPr>
          <p:cNvCxnSpPr>
            <a:cxnSpLocks/>
            <a:stCxn id="7" idx="1"/>
            <a:endCxn id="14" idx="0"/>
          </p:cNvCxnSpPr>
          <p:nvPr/>
        </p:nvCxnSpPr>
        <p:spPr>
          <a:xfrm>
            <a:off x="4621667" y="841588"/>
            <a:ext cx="3328995" cy="711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73E89D7-E694-4600-B143-1C129523286B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4621667" y="841588"/>
            <a:ext cx="0" cy="397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E2A7FDC-0BDD-479B-81F0-EAC2DD76F8FB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flipH="1">
            <a:off x="3363648" y="841588"/>
            <a:ext cx="1258019" cy="719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4441284-48A8-4432-B33A-8307F95A6028}"/>
              </a:ext>
            </a:extLst>
          </p:cNvPr>
          <p:cNvCxnSpPr>
            <a:cxnSpLocks/>
            <a:stCxn id="7" idx="1"/>
            <a:endCxn id="12" idx="0"/>
          </p:cNvCxnSpPr>
          <p:nvPr/>
        </p:nvCxnSpPr>
        <p:spPr>
          <a:xfrm>
            <a:off x="4621667" y="841588"/>
            <a:ext cx="1600130" cy="71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DFD174D-ECEB-4203-9AD4-B3F390327141}"/>
              </a:ext>
            </a:extLst>
          </p:cNvPr>
          <p:cNvSpPr txBox="1"/>
          <p:nvPr/>
        </p:nvSpPr>
        <p:spPr>
          <a:xfrm>
            <a:off x="7380487" y="3270096"/>
            <a:ext cx="7964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עומר ששון – מכירות אנגליה</a:t>
            </a:r>
            <a:endParaRPr lang="en-IL" sz="750" dirty="0"/>
          </a:p>
        </p:txBody>
      </p:sp>
      <p:sp>
        <p:nvSpPr>
          <p:cNvPr id="92" name="L-Shape 91">
            <a:extLst>
              <a:ext uri="{FF2B5EF4-FFF2-40B4-BE49-F238E27FC236}">
                <a16:creationId xmlns:a16="http://schemas.microsoft.com/office/drawing/2014/main" id="{79666112-2FBA-40D4-A142-A96FBB85BA70}"/>
              </a:ext>
            </a:extLst>
          </p:cNvPr>
          <p:cNvSpPr/>
          <p:nvPr/>
        </p:nvSpPr>
        <p:spPr>
          <a:xfrm>
            <a:off x="7323609" y="3504642"/>
            <a:ext cx="845645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5DBFF79-C408-4539-859C-84BA37A49198}"/>
              </a:ext>
            </a:extLst>
          </p:cNvPr>
          <p:cNvCxnSpPr>
            <a:cxnSpLocks/>
            <a:stCxn id="14" idx="2"/>
            <a:endCxn id="91" idx="0"/>
          </p:cNvCxnSpPr>
          <p:nvPr/>
        </p:nvCxnSpPr>
        <p:spPr>
          <a:xfrm flipH="1">
            <a:off x="7778704" y="1876706"/>
            <a:ext cx="171958" cy="139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CDA7A8E-F907-461E-85DE-FC15F18CECB8}"/>
              </a:ext>
            </a:extLst>
          </p:cNvPr>
          <p:cNvSpPr txBox="1"/>
          <p:nvPr/>
        </p:nvSpPr>
        <p:spPr>
          <a:xfrm>
            <a:off x="6405212" y="3278176"/>
            <a:ext cx="647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רועי בן סעדון, לוגיסטיקה סין</a:t>
            </a:r>
            <a:endParaRPr lang="en-IL" sz="750" dirty="0"/>
          </a:p>
        </p:txBody>
      </p:sp>
      <p:sp>
        <p:nvSpPr>
          <p:cNvPr id="98" name="L-Shape 97">
            <a:extLst>
              <a:ext uri="{FF2B5EF4-FFF2-40B4-BE49-F238E27FC236}">
                <a16:creationId xmlns:a16="http://schemas.microsoft.com/office/drawing/2014/main" id="{B08AB5CA-F05A-4981-993F-A180045D33D7}"/>
              </a:ext>
            </a:extLst>
          </p:cNvPr>
          <p:cNvSpPr/>
          <p:nvPr/>
        </p:nvSpPr>
        <p:spPr>
          <a:xfrm>
            <a:off x="6400036" y="3508266"/>
            <a:ext cx="585074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35C2ACA-3A9E-4567-8F41-75E8ACF474AB}"/>
              </a:ext>
            </a:extLst>
          </p:cNvPr>
          <p:cNvCxnSpPr>
            <a:cxnSpLocks/>
            <a:stCxn id="17" idx="1"/>
            <a:endCxn id="97" idx="0"/>
          </p:cNvCxnSpPr>
          <p:nvPr/>
        </p:nvCxnSpPr>
        <p:spPr>
          <a:xfrm>
            <a:off x="6281177" y="1848367"/>
            <a:ext cx="447883" cy="14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6BB5A62-7350-4C85-BB88-A110EC0AEBA8}"/>
              </a:ext>
            </a:extLst>
          </p:cNvPr>
          <p:cNvSpPr txBox="1"/>
          <p:nvPr/>
        </p:nvSpPr>
        <p:spPr>
          <a:xfrm>
            <a:off x="5464167" y="781560"/>
            <a:ext cx="8947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cap="all" dirty="0">
                <a:solidFill>
                  <a:srgbClr val="F79727"/>
                </a:solidFill>
                <a:latin typeface="Montserrat"/>
              </a:rPr>
              <a:t>ADVISORY BOARD</a:t>
            </a:r>
          </a:p>
        </p:txBody>
      </p:sp>
      <p:sp>
        <p:nvSpPr>
          <p:cNvPr id="104" name="L-Shape 103">
            <a:extLst>
              <a:ext uri="{FF2B5EF4-FFF2-40B4-BE49-F238E27FC236}">
                <a16:creationId xmlns:a16="http://schemas.microsoft.com/office/drawing/2014/main" id="{673D8DED-2347-47AA-91B6-3C0E664A6F91}"/>
              </a:ext>
            </a:extLst>
          </p:cNvPr>
          <p:cNvSpPr/>
          <p:nvPr/>
        </p:nvSpPr>
        <p:spPr>
          <a:xfrm>
            <a:off x="5452012" y="891877"/>
            <a:ext cx="838838" cy="60139"/>
          </a:xfrm>
          <a:prstGeom prst="corner">
            <a:avLst>
              <a:gd name="adj1" fmla="val 26923"/>
              <a:gd name="adj2" fmla="val 101302"/>
            </a:avLst>
          </a:prstGeom>
          <a:gradFill>
            <a:gsLst>
              <a:gs pos="43000">
                <a:schemeClr val="accent2"/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  <a:effectLst>
            <a:glow>
              <a:schemeClr val="accent2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574572-7B99-45FB-8564-2F96B1E2F55A}"/>
              </a:ext>
            </a:extLst>
          </p:cNvPr>
          <p:cNvSpPr txBox="1"/>
          <p:nvPr/>
        </p:nvSpPr>
        <p:spPr>
          <a:xfrm>
            <a:off x="5781376" y="4443375"/>
            <a:ext cx="715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>
                <a:solidFill>
                  <a:schemeClr val="bg2">
                    <a:lumMod val="75000"/>
                  </a:schemeClr>
                </a:solidFill>
              </a:rPr>
              <a:t>5 תכנתים  2021   </a:t>
            </a:r>
            <a:endParaRPr lang="en-IL" sz="7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1" name="L-Shape 60">
            <a:extLst>
              <a:ext uri="{FF2B5EF4-FFF2-40B4-BE49-F238E27FC236}">
                <a16:creationId xmlns:a16="http://schemas.microsoft.com/office/drawing/2014/main" id="{2CCBE984-3F01-452C-902C-3EA28BFD2478}"/>
              </a:ext>
            </a:extLst>
          </p:cNvPr>
          <p:cNvSpPr/>
          <p:nvPr/>
        </p:nvSpPr>
        <p:spPr>
          <a:xfrm>
            <a:off x="5800542" y="4701575"/>
            <a:ext cx="638141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4A5C56-6BAF-4EA0-A473-FE0803A73FE1}"/>
              </a:ext>
            </a:extLst>
          </p:cNvPr>
          <p:cNvCxnSpPr>
            <a:cxnSpLocks/>
            <a:stCxn id="20" idx="1"/>
            <a:endCxn id="60" idx="0"/>
          </p:cNvCxnSpPr>
          <p:nvPr/>
        </p:nvCxnSpPr>
        <p:spPr>
          <a:xfrm>
            <a:off x="4732744" y="2482566"/>
            <a:ext cx="1406423" cy="1960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487201C-D1A9-4F20-A095-D27F6D505A37}"/>
              </a:ext>
            </a:extLst>
          </p:cNvPr>
          <p:cNvCxnSpPr>
            <a:cxnSpLocks/>
            <a:stCxn id="14" idx="2"/>
            <a:endCxn id="70" idx="0"/>
          </p:cNvCxnSpPr>
          <p:nvPr/>
        </p:nvCxnSpPr>
        <p:spPr>
          <a:xfrm>
            <a:off x="7950662" y="1876706"/>
            <a:ext cx="870972" cy="129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C0996DF-31CD-46F2-91E6-43BFFFA87A40}"/>
              </a:ext>
            </a:extLst>
          </p:cNvPr>
          <p:cNvSpPr txBox="1"/>
          <p:nvPr/>
        </p:nvSpPr>
        <p:spPr>
          <a:xfrm>
            <a:off x="8503095" y="3171955"/>
            <a:ext cx="637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נציגות </a:t>
            </a:r>
            <a:r>
              <a:rPr lang="he-IL" sz="750" dirty="0" err="1"/>
              <a:t>חו</a:t>
            </a:r>
            <a:r>
              <a:rPr lang="en-US" sz="750" dirty="0"/>
              <a:t>"</a:t>
            </a:r>
            <a:r>
              <a:rPr lang="he-IL" sz="750" dirty="0"/>
              <a:t>ל (ספרד, טורקיה פולין)</a:t>
            </a:r>
            <a:endParaRPr lang="en-IL" sz="750" dirty="0"/>
          </a:p>
        </p:txBody>
      </p:sp>
      <p:sp>
        <p:nvSpPr>
          <p:cNvPr id="72" name="L-Shape 71">
            <a:extLst>
              <a:ext uri="{FF2B5EF4-FFF2-40B4-BE49-F238E27FC236}">
                <a16:creationId xmlns:a16="http://schemas.microsoft.com/office/drawing/2014/main" id="{EBDC1288-6B9D-403C-8FBD-AB189D6E3E0E}"/>
              </a:ext>
            </a:extLst>
          </p:cNvPr>
          <p:cNvSpPr/>
          <p:nvPr/>
        </p:nvSpPr>
        <p:spPr>
          <a:xfrm>
            <a:off x="8466224" y="3510819"/>
            <a:ext cx="596735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A9F09A-B57E-42E3-BF4F-6C269CF4C9B2}"/>
              </a:ext>
            </a:extLst>
          </p:cNvPr>
          <p:cNvSpPr txBox="1"/>
          <p:nvPr/>
        </p:nvSpPr>
        <p:spPr>
          <a:xfrm>
            <a:off x="5656047" y="3268599"/>
            <a:ext cx="6600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L"/>
            </a:defPPr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1"/>
            <a:r>
              <a:rPr lang="he-IL" sz="750" dirty="0"/>
              <a:t>2 מנהלי מכירות סין</a:t>
            </a:r>
            <a:endParaRPr lang="en-IL" sz="750" dirty="0"/>
          </a:p>
        </p:txBody>
      </p:sp>
      <p:sp>
        <p:nvSpPr>
          <p:cNvPr id="67" name="L-Shape 66">
            <a:extLst>
              <a:ext uri="{FF2B5EF4-FFF2-40B4-BE49-F238E27FC236}">
                <a16:creationId xmlns:a16="http://schemas.microsoft.com/office/drawing/2014/main" id="{75E85615-0E7A-4659-95BF-9383C93AC64F}"/>
              </a:ext>
            </a:extLst>
          </p:cNvPr>
          <p:cNvSpPr/>
          <p:nvPr/>
        </p:nvSpPr>
        <p:spPr>
          <a:xfrm>
            <a:off x="5591242" y="3507909"/>
            <a:ext cx="585074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6896DE-6458-413E-9FB1-793ABD1B6059}"/>
              </a:ext>
            </a:extLst>
          </p:cNvPr>
          <p:cNvSpPr txBox="1"/>
          <p:nvPr/>
        </p:nvSpPr>
        <p:spPr>
          <a:xfrm>
            <a:off x="1660881" y="1668957"/>
            <a:ext cx="81313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L"/>
            </a:defPPr>
            <a:lvl1pPr algn="r" rtl="1">
              <a:defRPr sz="1000"/>
            </a:lvl1pPr>
          </a:lstStyle>
          <a:p>
            <a:r>
              <a:rPr lang="he-IL" sz="750" dirty="0"/>
              <a:t>שגיא </a:t>
            </a:r>
            <a:r>
              <a:rPr lang="he-IL" sz="750" dirty="0" err="1"/>
              <a:t>פברי</a:t>
            </a:r>
            <a:r>
              <a:rPr lang="he-IL" sz="750" dirty="0"/>
              <a:t>  </a:t>
            </a:r>
            <a:r>
              <a:rPr lang="en-US" sz="750" dirty="0"/>
              <a:t>CFO</a:t>
            </a:r>
            <a:endParaRPr lang="en-IL" sz="750" dirty="0"/>
          </a:p>
        </p:txBody>
      </p:sp>
      <p:sp>
        <p:nvSpPr>
          <p:cNvPr id="76" name="L-Shape 75">
            <a:extLst>
              <a:ext uri="{FF2B5EF4-FFF2-40B4-BE49-F238E27FC236}">
                <a16:creationId xmlns:a16="http://schemas.microsoft.com/office/drawing/2014/main" id="{4600E7FA-5AF5-43CF-8024-6284BA2F226B}"/>
              </a:ext>
            </a:extLst>
          </p:cNvPr>
          <p:cNvSpPr/>
          <p:nvPr/>
        </p:nvSpPr>
        <p:spPr>
          <a:xfrm>
            <a:off x="1664111" y="1787151"/>
            <a:ext cx="739806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BD82F24-19AC-4D9F-B7AF-C1892F4D1F13}"/>
              </a:ext>
            </a:extLst>
          </p:cNvPr>
          <p:cNvCxnSpPr>
            <a:cxnSpLocks/>
            <a:stCxn id="75" idx="0"/>
            <a:endCxn id="7" idx="1"/>
          </p:cNvCxnSpPr>
          <p:nvPr/>
        </p:nvCxnSpPr>
        <p:spPr>
          <a:xfrm flipV="1">
            <a:off x="2067451" y="841588"/>
            <a:ext cx="2554216" cy="827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EE337E8-80E1-4107-819E-E154B102468C}"/>
              </a:ext>
            </a:extLst>
          </p:cNvPr>
          <p:cNvSpPr txBox="1"/>
          <p:nvPr/>
        </p:nvSpPr>
        <p:spPr>
          <a:xfrm>
            <a:off x="461645" y="1548628"/>
            <a:ext cx="740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דניאלה בנדור</a:t>
            </a:r>
          </a:p>
          <a:p>
            <a:pPr algn="r" rtl="1"/>
            <a:r>
              <a:rPr lang="en-US" sz="750" dirty="0"/>
              <a:t>CCD</a:t>
            </a:r>
            <a:r>
              <a:rPr lang="he-IL" sz="750" dirty="0"/>
              <a:t> ארה"ב</a:t>
            </a:r>
            <a:endParaRPr lang="en-IL" sz="750" dirty="0"/>
          </a:p>
        </p:txBody>
      </p:sp>
      <p:sp>
        <p:nvSpPr>
          <p:cNvPr id="83" name="L-Shape 82">
            <a:extLst>
              <a:ext uri="{FF2B5EF4-FFF2-40B4-BE49-F238E27FC236}">
                <a16:creationId xmlns:a16="http://schemas.microsoft.com/office/drawing/2014/main" id="{11FACC44-F747-4777-BE7A-DB796CA09B01}"/>
              </a:ext>
            </a:extLst>
          </p:cNvPr>
          <p:cNvSpPr/>
          <p:nvPr/>
        </p:nvSpPr>
        <p:spPr>
          <a:xfrm>
            <a:off x="464324" y="1776206"/>
            <a:ext cx="654961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E6B002A-5110-44D3-8948-323E55198A2E}"/>
              </a:ext>
            </a:extLst>
          </p:cNvPr>
          <p:cNvSpPr txBox="1"/>
          <p:nvPr/>
        </p:nvSpPr>
        <p:spPr>
          <a:xfrm>
            <a:off x="6899206" y="4469611"/>
            <a:ext cx="6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>
                <a:solidFill>
                  <a:schemeClr val="bg2">
                    <a:lumMod val="75000"/>
                  </a:schemeClr>
                </a:solidFill>
              </a:rPr>
              <a:t>פיקוח לוגיסטי סין </a:t>
            </a:r>
            <a:endParaRPr lang="en-IL" sz="7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6" name="L-Shape 85">
            <a:extLst>
              <a:ext uri="{FF2B5EF4-FFF2-40B4-BE49-F238E27FC236}">
                <a16:creationId xmlns:a16="http://schemas.microsoft.com/office/drawing/2014/main" id="{FB03CF80-8295-40C2-86B9-D12D31B41987}"/>
              </a:ext>
            </a:extLst>
          </p:cNvPr>
          <p:cNvSpPr/>
          <p:nvPr/>
        </p:nvSpPr>
        <p:spPr>
          <a:xfrm>
            <a:off x="6763308" y="4701575"/>
            <a:ext cx="748754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4986F98-614F-401A-A0E8-782FA0FE1F83}"/>
              </a:ext>
            </a:extLst>
          </p:cNvPr>
          <p:cNvCxnSpPr>
            <a:cxnSpLocks/>
            <a:stCxn id="17" idx="1"/>
            <a:endCxn id="64" idx="0"/>
          </p:cNvCxnSpPr>
          <p:nvPr/>
        </p:nvCxnSpPr>
        <p:spPr>
          <a:xfrm flipH="1">
            <a:off x="5986051" y="1848367"/>
            <a:ext cx="295126" cy="1420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EF02E53-A0DE-4EBE-B18F-9E2418430179}"/>
              </a:ext>
            </a:extLst>
          </p:cNvPr>
          <p:cNvCxnSpPr>
            <a:cxnSpLocks/>
            <a:stCxn id="67" idx="1"/>
            <a:endCxn id="85" idx="0"/>
          </p:cNvCxnSpPr>
          <p:nvPr/>
        </p:nvCxnSpPr>
        <p:spPr>
          <a:xfrm>
            <a:off x="5883779" y="3568048"/>
            <a:ext cx="1337427" cy="90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2867DAFF-E4C9-4672-BAF7-C8414F74ECB6}"/>
              </a:ext>
            </a:extLst>
          </p:cNvPr>
          <p:cNvCxnSpPr>
            <a:cxnSpLocks/>
            <a:stCxn id="82" idx="0"/>
            <a:endCxn id="7" idx="1"/>
          </p:cNvCxnSpPr>
          <p:nvPr/>
        </p:nvCxnSpPr>
        <p:spPr>
          <a:xfrm flipV="1">
            <a:off x="832093" y="841588"/>
            <a:ext cx="3789574" cy="707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794DD389-B373-4F88-B6FB-4D2926547212}"/>
              </a:ext>
            </a:extLst>
          </p:cNvPr>
          <p:cNvSpPr txBox="1"/>
          <p:nvPr/>
        </p:nvSpPr>
        <p:spPr>
          <a:xfrm>
            <a:off x="1957967" y="3264927"/>
            <a:ext cx="7021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50" dirty="0"/>
              <a:t>לירן </a:t>
            </a:r>
            <a:r>
              <a:rPr lang="he-IL" sz="750" dirty="0" err="1"/>
              <a:t>דסה</a:t>
            </a:r>
            <a:r>
              <a:rPr lang="he-IL" sz="750" dirty="0"/>
              <a:t>, תפעול ארה"ב</a:t>
            </a:r>
            <a:endParaRPr lang="en-IL" sz="750" dirty="0"/>
          </a:p>
        </p:txBody>
      </p:sp>
      <p:sp>
        <p:nvSpPr>
          <p:cNvPr id="190" name="L-Shape 189">
            <a:extLst>
              <a:ext uri="{FF2B5EF4-FFF2-40B4-BE49-F238E27FC236}">
                <a16:creationId xmlns:a16="http://schemas.microsoft.com/office/drawing/2014/main" id="{C6DEAC74-2E46-43D1-89D7-1AE1FCFE0437}"/>
              </a:ext>
            </a:extLst>
          </p:cNvPr>
          <p:cNvSpPr/>
          <p:nvPr/>
        </p:nvSpPr>
        <p:spPr>
          <a:xfrm>
            <a:off x="1994149" y="3502264"/>
            <a:ext cx="585074" cy="60139"/>
          </a:xfrm>
          <a:prstGeom prst="corner">
            <a:avLst>
              <a:gd name="adj1" fmla="val 26923"/>
              <a:gd name="adj2" fmla="val 101302"/>
            </a:avLst>
          </a:prstGeom>
          <a:effectLst>
            <a:glow>
              <a:schemeClr val="accent1">
                <a:alpha val="5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endPos="0" dist="3556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75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5C1D2813-9BCE-40EB-9CA7-68414DE14981}"/>
              </a:ext>
            </a:extLst>
          </p:cNvPr>
          <p:cNvCxnSpPr>
            <a:cxnSpLocks/>
            <a:stCxn id="16" idx="1"/>
            <a:endCxn id="189" idx="0"/>
          </p:cNvCxnSpPr>
          <p:nvPr/>
        </p:nvCxnSpPr>
        <p:spPr>
          <a:xfrm flipH="1">
            <a:off x="2309022" y="1848711"/>
            <a:ext cx="1016994" cy="1416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lag of the United States of America | Britannica">
            <a:extLst>
              <a:ext uri="{FF2B5EF4-FFF2-40B4-BE49-F238E27FC236}">
                <a16:creationId xmlns:a16="http://schemas.microsoft.com/office/drawing/2014/main" id="{3E12FE2D-473D-48FC-B303-116AC812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7" y="1711045"/>
            <a:ext cx="200069" cy="1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Flag of the United States of America | Britannica">
            <a:extLst>
              <a:ext uri="{FF2B5EF4-FFF2-40B4-BE49-F238E27FC236}">
                <a16:creationId xmlns:a16="http://schemas.microsoft.com/office/drawing/2014/main" id="{086AB1CA-BB3D-44E7-9C8D-FBCBFFB7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70" y="3303437"/>
            <a:ext cx="200069" cy="1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7EF5AD-AE34-49CD-B786-E801277C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97" y="4520681"/>
            <a:ext cx="190233" cy="1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4">
            <a:extLst>
              <a:ext uri="{FF2B5EF4-FFF2-40B4-BE49-F238E27FC236}">
                <a16:creationId xmlns:a16="http://schemas.microsoft.com/office/drawing/2014/main" id="{8B74B3CC-33C7-442D-9511-C8D59C5E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9" y="3334024"/>
            <a:ext cx="190233" cy="1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Spain image and meaning Spanish flag - country flags">
            <a:extLst>
              <a:ext uri="{FF2B5EF4-FFF2-40B4-BE49-F238E27FC236}">
                <a16:creationId xmlns:a16="http://schemas.microsoft.com/office/drawing/2014/main" id="{CF2CE415-6EFC-4E3B-A8FF-BBC47AA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18" y="3636190"/>
            <a:ext cx="158858" cy="105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Turkey image and meaning Turkish flag - country flags">
            <a:extLst>
              <a:ext uri="{FF2B5EF4-FFF2-40B4-BE49-F238E27FC236}">
                <a16:creationId xmlns:a16="http://schemas.microsoft.com/office/drawing/2014/main" id="{EEDDE3C8-167D-4993-B650-38C8EF28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95" y="3636190"/>
            <a:ext cx="159038" cy="105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0870557-4E3A-408C-BC92-DDCABB56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39" y="3632935"/>
            <a:ext cx="169535" cy="105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F803756-ADB4-4A9F-9D59-A8EA92A93666}"/>
              </a:ext>
            </a:extLst>
          </p:cNvPr>
          <p:cNvCxnSpPr>
            <a:cxnSpLocks/>
            <a:stCxn id="97" idx="2"/>
            <a:endCxn id="92" idx="1"/>
          </p:cNvCxnSpPr>
          <p:nvPr/>
        </p:nvCxnSpPr>
        <p:spPr>
          <a:xfrm rot="5400000" flipH="1" flipV="1">
            <a:off x="7104049" y="3189792"/>
            <a:ext cx="267393" cy="1017372"/>
          </a:xfrm>
          <a:prstGeom prst="bentConnector3">
            <a:avLst>
              <a:gd name="adj1" fmla="val -85492"/>
            </a:avLst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>
            <a:extLst>
              <a:ext uri="{FF2B5EF4-FFF2-40B4-BE49-F238E27FC236}">
                <a16:creationId xmlns:a16="http://schemas.microsoft.com/office/drawing/2014/main" id="{35F30C18-C468-482F-A344-3979ACDC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28" y="1605112"/>
            <a:ext cx="190233" cy="1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A9B81FBD-27DC-4729-B889-FC7F22791B0D}"/>
              </a:ext>
            </a:extLst>
          </p:cNvPr>
          <p:cNvGrpSpPr/>
          <p:nvPr/>
        </p:nvGrpSpPr>
        <p:grpSpPr>
          <a:xfrm>
            <a:off x="0" y="297519"/>
            <a:ext cx="9140173" cy="252548"/>
            <a:chOff x="0" y="758573"/>
            <a:chExt cx="9144206" cy="11679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F2A054C-DA9F-4648-AA8F-68736EE697DE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BC5ED5E-8C43-4CF8-95B7-311A2AA3AA5B}"/>
                </a:ext>
              </a:extLst>
            </p:cNvPr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5A311BF-1BB7-45C9-9CDE-5A6DC0E1AA42}"/>
              </a:ext>
            </a:extLst>
          </p:cNvPr>
          <p:cNvSpPr txBox="1"/>
          <p:nvPr/>
        </p:nvSpPr>
        <p:spPr>
          <a:xfrm>
            <a:off x="8098662" y="4830645"/>
            <a:ext cx="957314" cy="207749"/>
          </a:xfrm>
          <a:prstGeom prst="rect">
            <a:avLst/>
          </a:prstGeom>
          <a:solidFill>
            <a:schemeClr val="accent4">
              <a:alpha val="28000"/>
            </a:schemeClr>
          </a:solidFill>
        </p:spPr>
        <p:txBody>
          <a:bodyPr wrap="none" rtlCol="0">
            <a:spAutoFit/>
          </a:bodyPr>
          <a:lstStyle>
            <a:defPPr>
              <a:defRPr lang="en-IL"/>
            </a:defPPr>
            <a:lvl1pPr algn="r" rtl="1">
              <a:defRPr sz="1000"/>
            </a:lvl1pPr>
          </a:lstStyle>
          <a:p>
            <a:r>
              <a:rPr lang="he-IL" sz="750" dirty="0"/>
              <a:t> </a:t>
            </a:r>
            <a:r>
              <a:rPr lang="en-US" sz="750" dirty="0"/>
              <a:t> = Outsourcing</a:t>
            </a:r>
            <a:r>
              <a:rPr lang="he-IL" sz="750" dirty="0"/>
              <a:t>(</a:t>
            </a:r>
            <a:r>
              <a:rPr lang="en-US" sz="750" dirty="0"/>
              <a:t>OS</a:t>
            </a:r>
            <a:r>
              <a:rPr lang="he-IL" sz="750" dirty="0"/>
              <a:t>)</a:t>
            </a:r>
            <a:endParaRPr lang="en-IL" sz="7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2B9FC-26A0-47C5-86A3-0A3EA50D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45034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32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פיתוח טכנולוגי ומערכת - </a:t>
            </a:r>
          </a:p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תחומי פעילות ומשימות מרכזיות 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5449788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C8082-34F8-4F56-BF8D-585B65CBD2F4}"/>
              </a:ext>
            </a:extLst>
          </p:cNvPr>
          <p:cNvSpPr txBox="1"/>
          <p:nvPr/>
        </p:nvSpPr>
        <p:spPr>
          <a:xfrm>
            <a:off x="107503" y="960695"/>
            <a:ext cx="8244007" cy="442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ארכיטקטורת מיחשוב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שיפור מערכת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לוגיסטית - </a:t>
            </a:r>
            <a:r>
              <a:rPr lang="he-IL" sz="1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תמיכה במדינות, תהליכי מעקב ופיקוח וגבייה, שיפור ממשקים                    מול פורוורדרים וספקים לוגיסטיים                       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Cleansing</a:t>
            </a: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התאמת המערכת הלוגיסטית לשימוש ספקים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(5) הפרדת מסד נתונים קיים למסד תפעולי ולמסד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(6) המשך פיתוח תשתיות המערכת: </a:t>
            </a:r>
            <a:r>
              <a:rPr lang="he-IL" sz="1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תמיכה בכמות כוללת של 10 - 12 מ' משלוחים לשנה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(7) שיפור ממשקים מול פורוורדרים וספקים לוגיסטיים               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(8) ביסוס צוות הפיתוח (</a:t>
            </a:r>
            <a:r>
              <a:rPr lang="he-IL" sz="1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סה"כ מנהל פיתוח + 5-6 מפתחים פנימיים + 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outsource</a:t>
            </a:r>
            <a:r>
              <a:rPr lang="he-IL" sz="1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57188" indent="-357188" algn="r" rtl="1">
              <a:lnSpc>
                <a:spcPct val="115000"/>
              </a:lnSpc>
              <a:spcAft>
                <a:spcPts val="1000"/>
              </a:spcAft>
            </a:pPr>
            <a:r>
              <a:rPr lang="he-IL" sz="1700" b="1" dirty="0">
                <a:latin typeface="Calibri" panose="020F0502020204030204" pitchFamily="34" charset="0"/>
                <a:cs typeface="Arial" panose="020B0604020202020204" pitchFamily="34" charset="0"/>
              </a:rPr>
              <a:t>(9) תמיכה שילוב כלים מתקדמים יותר בש"ל: </a:t>
            </a:r>
            <a:r>
              <a:rPr lang="he-IL" sz="1700" dirty="0">
                <a:latin typeface="Calibri" panose="020F0502020204030204" pitchFamily="34" charset="0"/>
                <a:cs typeface="Arial" panose="020B0604020202020204" pitchFamily="34" charset="0"/>
              </a:rPr>
              <a:t>בוטים, סמס / מיילים אוטומטיים /                              פעולות אוטומטיות לטובת מעקב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67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תכנון כללי - חציון 1 / 2021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45034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424908" y="1345332"/>
            <a:ext cx="7816440" cy="384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he-IL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ישראל</a:t>
            </a:r>
            <a:r>
              <a:rPr lang="he-I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he-IL" sz="1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הרחבה מתוך מטרה להגיע לכמות משלוחים של 3.5 - 3.7 ב 31.12.2021. </a:t>
            </a:r>
          </a:p>
          <a:p>
            <a:pPr marL="268288" indent="-268288"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תמיכה תפעולית, לוגיסטית ומערכת בכמות הנ"ל, כולל: 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שליטה מלאה, ש"ל, הפחתת תקלות עמילי מכס, שיפורים במסוף (כולל מיון ראשוני, טיפול מעוכבים, העברה להפצה) וברמת ה - 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הנדרש.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פיתוח טכנולוגי: 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ממשקים לפורוורדרים, שיפור תהליכי גבייה מלקוחות, המשך תהליכי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Cleansing</a:t>
            </a:r>
            <a:r>
              <a:rPr lang="he-IL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הכנת ארכיטקטורה ל 3-5 מ' משלוחים בחודש.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he-IL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פיתוח עסקי, שיווק</a:t>
            </a:r>
            <a:r>
              <a:rPr lang="he-IL" sz="1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הרחבות סין – ישראל + ארה"ב ואנגליה לישראל</a:t>
            </a:r>
            <a:r>
              <a:rPr lang="he-IL" sz="1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he-IL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dirty="0">
                <a:latin typeface="Calibri" panose="020F0502020204030204" pitchFamily="34" charset="0"/>
                <a:cs typeface="Arial" panose="020B0604020202020204" pitchFamily="34" charset="0"/>
              </a:rPr>
              <a:t>4)</a:t>
            </a:r>
            <a:r>
              <a:rPr lang="he-IL" sz="1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פיתוח תשתיות חו"ל</a:t>
            </a:r>
            <a:r>
              <a:rPr lang="he-IL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ותפעול:</a:t>
            </a:r>
            <a:r>
              <a:rPr lang="he-I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500" dirty="0">
                <a:latin typeface="Calibri" panose="020F0502020204030204" pitchFamily="34" charset="0"/>
                <a:cs typeface="Arial" panose="020B0604020202020204" pitchFamily="34" charset="0"/>
              </a:rPr>
              <a:t>המשך</a:t>
            </a:r>
            <a:r>
              <a:rPr lang="he-I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איתור שותפים, הסכמים, מחירונים, ממשקים, פיקוח וש"ל.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[פיתוח עסקי בהודו – כפוף למימון מדינה (תכנית "כסף חכם" מ. הכלכלה)].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dirty="0">
                <a:latin typeface="Calibri" panose="020F0502020204030204" pitchFamily="34" charset="0"/>
                <a:cs typeface="Arial" panose="020B0604020202020204" pitchFamily="34" charset="0"/>
              </a:rPr>
              <a:t>5)</a:t>
            </a:r>
            <a:r>
              <a:rPr lang="he-IL" sz="16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600" b="1" u="sng" dirty="0">
                <a:latin typeface="Calibri" panose="020F0502020204030204" pitchFamily="34" charset="0"/>
                <a:cs typeface="Arial" panose="020B0604020202020204" pitchFamily="34" charset="0"/>
              </a:rPr>
              <a:t>כ"א:</a:t>
            </a:r>
            <a:r>
              <a:rPr lang="he-IL" sz="16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500" b="1" dirty="0">
                <a:latin typeface="Calibri" panose="020F0502020204030204" pitchFamily="34" charset="0"/>
                <a:cs typeface="Arial" panose="020B0604020202020204" pitchFamily="34" charset="0"/>
              </a:rPr>
              <a:t>מטה: מנהל כספים ומנה"ח. חו"ל: 2 מפקחים לוגיסטים וש"ל לפי מדינות היעד</a:t>
            </a:r>
            <a:r>
              <a:rPr lang="en-US" sz="1500" b="1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L" sz="1500" dirty="0"/>
          </a:p>
        </p:txBody>
      </p:sp>
    </p:spTree>
    <p:extLst>
      <p:ext uri="{BB962C8B-B14F-4D97-AF65-F5344CB8AC3E}">
        <p14:creationId xmlns:p14="http://schemas.microsoft.com/office/powerpoint/2010/main" val="8496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עקרונות תקציב 2021 – תכנון כללי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45034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427968" y="1129308"/>
            <a:ext cx="7744432" cy="34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/>
              <a:t>מטרות - התקציב נועד לתמוך ב: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/>
              <a:t>1) התרחבות אקסלוט למדינות חו"ל והגדלת כמויות בישראל = הגדלת הכנסות ורווח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/>
              <a:t>2) לקדם את המערכת הטכנולוגית של החברה לרמה של מובילה עולמית בתחומה.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/>
              <a:t>3) ביסוס צוות החברה בישראל ובחו"ל לתמיכה בפעילות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5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u="sng" dirty="0"/>
              <a:t>על בסיס ההכנסות וההשקעה בחברה: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500" dirty="0"/>
              <a:t>סה"כ הוצאה חודשית ממוצעת לשנת 2021: 375 א/$ (מתוכם</a:t>
            </a:r>
            <a:r>
              <a:rPr lang="en-US" sz="1500" dirty="0"/>
              <a:t>  </a:t>
            </a:r>
            <a:r>
              <a:rPr lang="he-IL" sz="1500" dirty="0"/>
              <a:t>עד 100</a:t>
            </a:r>
            <a:r>
              <a:rPr lang="en-US" sz="1500" dirty="0"/>
              <a:t>K</a:t>
            </a:r>
            <a:r>
              <a:rPr lang="he-IL" sz="1500" dirty="0"/>
              <a:t> $ לחודש מההשקעה)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500" dirty="0"/>
              <a:t>סה"כ תקציב לשנת 2021:  4.5 מ'$ עם התאמות רבעוניות לפי התקדמות, הכנסות ותזרים.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500" dirty="0"/>
              <a:t>סה"כ יתרת בנקים ליום 30.9.2020: 19 מ/שח / 5.5 מ/$.</a:t>
            </a:r>
            <a:endParaRPr lang="en-IL" sz="1500" dirty="0"/>
          </a:p>
        </p:txBody>
      </p:sp>
    </p:spTree>
    <p:extLst>
      <p:ext uri="{BB962C8B-B14F-4D97-AF65-F5344CB8AC3E}">
        <p14:creationId xmlns:p14="http://schemas.microsoft.com/office/powerpoint/2010/main" val="11832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sz="2500" b="1" kern="2000" spc="300" dirty="0">
                <a:solidFill>
                  <a:srgbClr val="FFFFFF"/>
                </a:solidFill>
                <a:latin typeface="Raleway"/>
              </a:rPr>
              <a:t>Budget &amp; P&amp;L 2021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45034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36C87B2-B77C-4467-A29A-A470679B0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852652"/>
              </p:ext>
            </p:extLst>
          </p:nvPr>
        </p:nvGraphicFramePr>
        <p:xfrm>
          <a:off x="594462" y="985292"/>
          <a:ext cx="7587670" cy="417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orksheet" r:id="rId5" imgW="6978469" imgH="3841727" progId="Excel.Sheet.12">
                  <p:embed/>
                </p:oleObj>
              </mc:Choice>
              <mc:Fallback>
                <p:oleObj name="Worksheet" r:id="rId5" imgW="6978469" imgH="38417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462" y="985292"/>
                        <a:ext cx="7587670" cy="4177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4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עקרונות תכנית עבודה 2021 – כללי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45034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699784" y="1031410"/>
            <a:ext cx="7744432" cy="428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שיווק ומכירות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i="1" u="sng" dirty="0"/>
              <a:t>מדינות מקור:</a:t>
            </a: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he-IL" sz="1500" dirty="0"/>
              <a:t>העמקה והרחבה בסין</a:t>
            </a:r>
          </a:p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he-IL" sz="1500" dirty="0"/>
              <a:t>1-2 מקורות בנוסף לסין (ארה"ב + אנגליה / אירופה, טורקיה / הודו ).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b="1" i="1" u="sng" dirty="0"/>
              <a:t>מדינות יעד: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/>
              <a:t>הגעה ל 5 – 6 מדינות יעד בסוף 2021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500" dirty="0"/>
              <a:t>(פוטנציאל כללי: ארה"ב, אנגליה, אירופה כללי / סקנדינביה, יוון וקפריסין, הודו, אמירויות).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b="1" u="sng" dirty="0">
                <a:latin typeface="Calibri" panose="020F0502020204030204" pitchFamily="34" charset="0"/>
                <a:cs typeface="Arial" panose="020B0604020202020204" pitchFamily="34" charset="0"/>
              </a:rPr>
              <a:t>תפעול ולוגיסטיקה: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500" dirty="0"/>
              <a:t>קשר רציף לספקים השותפים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500" dirty="0"/>
              <a:t>ניהול, שליטה מלאה / תמיכה בפעילות / הכשרה והדרכת צוותים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500" dirty="0"/>
              <a:t>שירות לקוחות </a:t>
            </a:r>
          </a:p>
        </p:txBody>
      </p:sp>
    </p:spTree>
    <p:extLst>
      <p:ext uri="{BB962C8B-B14F-4D97-AF65-F5344CB8AC3E}">
        <p14:creationId xmlns:p14="http://schemas.microsoft.com/office/powerpoint/2010/main" val="27496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עקרונות לתכנית העבודה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449788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596140" y="1195045"/>
            <a:ext cx="7776864" cy="473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טכנולוגיה:</a:t>
            </a:r>
            <a:endParaRPr lang="en-US" sz="1600" b="1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הרחבת תשתיות לתמיכה ב 10 – 12 מ' משלוחים בשנה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Cleansing</a:t>
            </a:r>
            <a:endParaRPr lang="he-IL" sz="1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קידום תחום האופטימיזציה בין ספקים, התראות חריגים ותשתית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</a:t>
            </a: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שיפור התמיכה בניהול הכללי: גבייה ותמונה שיווקית </a:t>
            </a:r>
            <a:endParaRPr lang="he-IL" sz="16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מבנה ארגוני וניהולו: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מעבר לשליטה ברמה בינ"ל – ארה"ב, אנגליה/ אירופה, הודו + ישראל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כספים וניהול סיכונים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שיפור הבקרות – ספקים, גבייה, בנקים, הפחתת הוצאות עמלות וריבית, השקעות</a:t>
            </a: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ניהול סיכונים: השפעות קורונה, גיוון מקורות - מדינות וסגמנטים, הרחבת יעדים,               הגנות מטבע, ביטוח לקוחות, פיקוח פעילות חו"ל. 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500" b="1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הודו - תכנית כסף חכם 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897" y="5346360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323528" y="1057300"/>
            <a:ext cx="7699874" cy="440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JV</a:t>
            </a:r>
            <a:r>
              <a:rPr lang="he-IL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בהודו עם 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Anthill Ventures</a:t>
            </a:r>
            <a:r>
              <a:rPr lang="he-IL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אקסלוט – 85%, אנטיל 15%.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תפקיד השותף: שיווק, פיתוח עסקי, איתור שותפים ובמידת הצורך גיוס הון לחב' הבת.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אישור משרד הכלכלה: 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סך של כ - 600 א ש"ח לשנתיים 2021 – 2023.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מענק: 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ש"ח כנגד ש"ח.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שלבי ביצוע: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שלב א': סקר שוק ואפיון שותפים, לקוחות פוטנציאליים, שווקי יעד, תהליכים ורגולציה.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שלב ב' : תכנית עסקית ותכנית  פעולה.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שלב ג': יישום: פיתוח עסקי ושיווק.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ממשקים והתאמות טכנולוגיות.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תחילת משלוחים באמצעות אקסלוט.</a:t>
            </a:r>
          </a:p>
        </p:txBody>
      </p:sp>
    </p:spTree>
    <p:extLst>
      <p:ext uri="{BB962C8B-B14F-4D97-AF65-F5344CB8AC3E}">
        <p14:creationId xmlns:p14="http://schemas.microsoft.com/office/powerpoint/2010/main" val="14473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סדר יום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459" y="5380992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תמונה 2">
            <a:extLst>
              <a:ext uri="{FF2B5EF4-FFF2-40B4-BE49-F238E27FC236}">
                <a16:creationId xmlns:a16="http://schemas.microsoft.com/office/drawing/2014/main" id="{012A6858-4273-4373-B5A7-B8C33D6D1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570" y="4610237"/>
            <a:ext cx="1618266" cy="83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72DF1F-DC33-4FAB-A840-8732BC4D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48" y="4638314"/>
            <a:ext cx="416700" cy="810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EE12F0-AA3D-4117-B709-785A312CA4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855" y="4622872"/>
            <a:ext cx="416700" cy="817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B20FF2-9975-42CC-81F3-688E145F6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493" y="4610237"/>
            <a:ext cx="3126698" cy="830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395536" y="1196193"/>
            <a:ext cx="7343658" cy="327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על סדר היום</a:t>
            </a:r>
            <a:r>
              <a:rPr lang="en-I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he-IL" sz="18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מועצת מנהלים ומשקיפים </a:t>
            </a:r>
            <a:r>
              <a:rPr lang="en-US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מבנה חדש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עדכון לגבי גיוס ההון (</a:t>
            </a:r>
            <a:r>
              <a:rPr lang="en-US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Round A</a:t>
            </a: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בעלי מניות חדשים בחברה ו - </a:t>
            </a:r>
            <a:r>
              <a:rPr lang="en-US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ESOP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סיכום תוצאות ומאזן בוחן – רבעון 3/2020 וצפי רבעון 4/2020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פעילות רבעון 4 2020 </a:t>
            </a: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גיוס כ"א,מבנה ארגוני חדש</a:t>
            </a:r>
            <a:r>
              <a:rPr lang="en-US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ובניית צוות ארה"ב 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עקרונות כלליים לתכנית עבודה ותקציב 2021 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עדכון - תכנית "כסף חכם" הודו</a:t>
            </a:r>
            <a:endParaRPr lang="en-IL" sz="1600" dirty="0"/>
          </a:p>
        </p:txBody>
      </p:sp>
    </p:spTree>
    <p:extLst>
      <p:ext uri="{BB962C8B-B14F-4D97-AF65-F5344CB8AC3E}">
        <p14:creationId xmlns:p14="http://schemas.microsoft.com/office/powerpoint/2010/main" val="39255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9BD6A6E-D565-4F3E-A269-3392F3C37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" t="1266" r="1324" b="4198"/>
          <a:stretch/>
        </p:blipFill>
        <p:spPr>
          <a:xfrm>
            <a:off x="-7061" y="-526876"/>
            <a:ext cx="9158119" cy="37936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9450B9-A039-4084-82DC-4CCF9B472A2C}"/>
              </a:ext>
            </a:extLst>
          </p:cNvPr>
          <p:cNvSpPr/>
          <p:nvPr/>
        </p:nvSpPr>
        <p:spPr>
          <a:xfrm flipV="1">
            <a:off x="0" y="3266729"/>
            <a:ext cx="9158118" cy="48814"/>
          </a:xfrm>
          <a:prstGeom prst="rect">
            <a:avLst/>
          </a:prstGeom>
          <a:solidFill>
            <a:srgbClr val="F9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0783E-8367-419A-9908-97B04444B556}"/>
              </a:ext>
            </a:extLst>
          </p:cNvPr>
          <p:cNvSpPr txBox="1"/>
          <p:nvPr/>
        </p:nvSpPr>
        <p:spPr>
          <a:xfrm>
            <a:off x="107504" y="3793604"/>
            <a:ext cx="912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20"/>
            <a:r>
              <a:rPr lang="he-IL" sz="4800" b="1" dirty="0">
                <a:solidFill>
                  <a:srgbClr val="F99803"/>
                </a:solidFill>
              </a:rPr>
              <a:t>תודה!</a:t>
            </a:r>
            <a:endParaRPr lang="en-US" altLang="zh-CN" sz="4800" b="1" dirty="0">
              <a:solidFill>
                <a:srgbClr val="DF3E2D"/>
              </a:solidFill>
              <a:latin typeface="SimSun" panose="02010600030101010101" pitchFamily="2" charset="-122"/>
              <a:ea typeface="SimSun" panose="02010600030101010101" pitchFamily="2" charset="-122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8385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מבנה חדש - מועצת מנהלים ומשקיפים 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114" y="5305772"/>
            <a:ext cx="853409" cy="23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395536" y="1084899"/>
            <a:ext cx="7542578" cy="393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חברי מועצת מנהלים:</a:t>
            </a:r>
          </a:p>
          <a:p>
            <a:pPr marL="34290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דניאל כהן (מייסד, יו"ר ומנכ"ל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CEO </a:t>
            </a: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יצחק ורסנו (מייסד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משותף, מנהל טכנולוגי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CTO </a:t>
            </a: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דניאלה בנדור, נציגת המשקיעים החדשים מארה"ב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b="1" u="sng" dirty="0">
                <a:latin typeface="Calibri" panose="020F0502020204030204" pitchFamily="34" charset="0"/>
                <a:cs typeface="Arial" panose="020B0604020202020204" pitchFamily="34" charset="0"/>
              </a:rPr>
              <a:t>משקיפים קבועים:</a:t>
            </a:r>
          </a:p>
          <a:p>
            <a:pPr marL="34290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מוטי גליק, מנכ"ל אוברסיז קומרס בע"מ</a:t>
            </a:r>
          </a:p>
          <a:p>
            <a:pPr marL="34290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טוביה ברק, נציג משקיעים חדשים</a:t>
            </a:r>
          </a:p>
          <a:p>
            <a:pPr marL="342900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e-IL" sz="1600" dirty="0">
                <a:solidFill>
                  <a:srgbClr val="2222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אילן מימון, נציג משקיעים קיימים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>
                <a:latin typeface="Calibri" panose="020F0502020204030204" pitchFamily="34" charset="0"/>
                <a:cs typeface="Arial" panose="020B0604020202020204" pitchFamily="34" charset="0"/>
              </a:rPr>
              <a:t>החברה מקדמת בברכה ומודה מאד למשקיעיה החדשים על ההשקעה בחברה              ולמשקיעיה הקיימים על תוספת ההשקעה והאמון הרב בחברה לאורך כל הדרך.</a:t>
            </a:r>
            <a:endParaRPr lang="en-IL" sz="1600" dirty="0"/>
          </a:p>
        </p:txBody>
      </p:sp>
    </p:spTree>
    <p:extLst>
      <p:ext uri="{BB962C8B-B14F-4D97-AF65-F5344CB8AC3E}">
        <p14:creationId xmlns:p14="http://schemas.microsoft.com/office/powerpoint/2010/main" val="6984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רשימת בעלי מניות חדשים בחברה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459" y="5380992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640509" y="1003760"/>
            <a:ext cx="7343658" cy="447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IL" sz="16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68AC92A-2413-49C7-A0C4-964959717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72791"/>
              </p:ext>
            </p:extLst>
          </p:nvPr>
        </p:nvGraphicFramePr>
        <p:xfrm>
          <a:off x="1524000" y="1319901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40486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83377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שם בעל המניות</a:t>
                      </a:r>
                      <a:r>
                        <a:rPr lang="en-US" dirty="0"/>
                        <a:t> 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  $</a:t>
                      </a:r>
                      <a:r>
                        <a:rPr lang="en-US" dirty="0"/>
                        <a:t>USD</a:t>
                      </a:r>
                      <a:r>
                        <a:rPr lang="he-IL" dirty="0"/>
                        <a:t>סכום שהושקע  </a:t>
                      </a:r>
                      <a:endParaRPr lang="en-IL" dirty="0"/>
                    </a:p>
                    <a:p>
                      <a:pPr algn="ctr"/>
                      <a:r>
                        <a:rPr lang="en-US" dirty="0"/>
                        <a:t> 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99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William E. Conway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$2,000,000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27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Allan M. Holt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$1,000,000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80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Jeffrey Keswin / Fishing Pole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$450,000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30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Investmon Corp. / Albert Amon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$350,000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26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RGN Growth Equity / David Rothenberg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$300,000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Neil Chriss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$200,000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1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Stanford Warshawsky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$150,000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3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Tuvia Barak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$100,000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/>
                        <a:t>Total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$4,550,000 USD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7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3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sz="2500" b="1" kern="2000" spc="300" dirty="0">
                <a:solidFill>
                  <a:srgbClr val="FFFFFF"/>
                </a:solidFill>
                <a:latin typeface="Raleway"/>
              </a:rPr>
              <a:t>ESOP</a:t>
            </a: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בעלי מניות קיימים – תוספת השקעה ואישור 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459" y="5380992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640509" y="1003760"/>
            <a:ext cx="7343658" cy="447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IL" sz="16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68AC92A-2413-49C7-A0C4-964959717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86641"/>
              </p:ext>
            </p:extLst>
          </p:nvPr>
        </p:nvGraphicFramePr>
        <p:xfrm>
          <a:off x="1345020" y="1241265"/>
          <a:ext cx="6336704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84048694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183377055"/>
                    </a:ext>
                  </a:extLst>
                </a:gridCol>
              </a:tblGrid>
              <a:tr h="544284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שם בעל המניות</a:t>
                      </a:r>
                      <a:r>
                        <a:rPr lang="en-US" dirty="0"/>
                        <a:t> 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  </a:t>
                      </a:r>
                      <a:r>
                        <a:rPr lang="en-US" dirty="0"/>
                        <a:t>USD</a:t>
                      </a:r>
                      <a:r>
                        <a:rPr lang="he-IL" dirty="0"/>
                        <a:t>סכום שהושקע  </a:t>
                      </a:r>
                      <a:endParaRPr lang="en-IL" dirty="0"/>
                    </a:p>
                    <a:p>
                      <a:pPr algn="ctr"/>
                      <a:r>
                        <a:rPr lang="en-US" dirty="0"/>
                        <a:t> 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99419"/>
                  </a:ext>
                </a:extLst>
              </a:tr>
              <a:tr h="401341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Overseas Commerce Ltd.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$700,000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277948"/>
                  </a:ext>
                </a:extLst>
              </a:tr>
              <a:tr h="401341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Ilan Maimon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$207,000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801949"/>
                  </a:ext>
                </a:extLst>
              </a:tr>
              <a:tr h="401341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Erez Dassa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$131,000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306248"/>
                  </a:ext>
                </a:extLst>
              </a:tr>
              <a:tr h="401341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Lior Arditi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$40,000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14345"/>
                  </a:ext>
                </a:extLst>
              </a:tr>
              <a:tr h="401341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Chaim Fruchter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$11,000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33659"/>
                  </a:ext>
                </a:extLst>
              </a:tr>
              <a:tr h="401341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/>
                        <a:t>Total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$1,089,000 USD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33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AD8994-FABC-4700-8C5A-CCBEBFFB1EB2}"/>
              </a:ext>
            </a:extLst>
          </p:cNvPr>
          <p:cNvSpPr txBox="1"/>
          <p:nvPr/>
        </p:nvSpPr>
        <p:spPr>
          <a:xfrm>
            <a:off x="1286391" y="4225082"/>
            <a:ext cx="6453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/>
              <a:t> </a:t>
            </a:r>
            <a:r>
              <a:rPr lang="he-IL" sz="1600" b="1" u="sng" dirty="0"/>
              <a:t>סה"כ סכום ההשקעה בסבב הגיוס</a:t>
            </a:r>
            <a:r>
              <a:rPr lang="en-US" sz="1600" b="1" u="sng" dirty="0"/>
              <a:t>  </a:t>
            </a:r>
            <a:r>
              <a:rPr lang="he-IL" sz="1600" b="1" u="sng" dirty="0"/>
              <a:t>זה [</a:t>
            </a:r>
            <a:r>
              <a:rPr lang="en-US" sz="1600" b="1" u="sng" dirty="0"/>
              <a:t>Round A</a:t>
            </a:r>
            <a:r>
              <a:rPr lang="he-IL" sz="1600" b="1" u="sng" dirty="0"/>
              <a:t>]: </a:t>
            </a:r>
            <a:r>
              <a:rPr lang="en-US" sz="1600" b="1" dirty="0"/>
              <a:t>5,639,000 USD</a:t>
            </a:r>
            <a:r>
              <a:rPr lang="he-IL" sz="1600" b="1" dirty="0"/>
              <a:t>$.</a:t>
            </a:r>
            <a:endParaRPr lang="en-US" sz="1600" b="1" dirty="0"/>
          </a:p>
          <a:p>
            <a:endParaRPr lang="en-US" sz="1600" b="1" dirty="0"/>
          </a:p>
          <a:p>
            <a:pPr algn="r" rtl="1"/>
            <a:r>
              <a:rPr lang="en-US" sz="1600" b="1" dirty="0"/>
              <a:t>ESOP</a:t>
            </a:r>
            <a:r>
              <a:rPr lang="he-IL" sz="1600" b="1" dirty="0"/>
              <a:t>: הבורד ישמש כוועדת אופציות למימוש החלטת אסיפת בעלי המניות מיום 23.8.2020 להקצאת אופציות למנהלים ועובדים לשנים 2021 - 2024.</a:t>
            </a:r>
            <a:endParaRPr lang="en-IL" sz="1600" b="1" dirty="0"/>
          </a:p>
        </p:txBody>
      </p:sp>
    </p:spTree>
    <p:extLst>
      <p:ext uri="{BB962C8B-B14F-4D97-AF65-F5344CB8AC3E}">
        <p14:creationId xmlns:p14="http://schemas.microsoft.com/office/powerpoint/2010/main" val="7370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400" b="1" kern="2000" spc="300" dirty="0">
                <a:solidFill>
                  <a:srgbClr val="FFFFFF"/>
                </a:solidFill>
                <a:latin typeface="Raleway"/>
              </a:rPr>
              <a:t>תמצית מאזן בוחן  ליום 30.9.2020 </a:t>
            </a:r>
          </a:p>
          <a:p>
            <a:pPr algn="ctr" eaLnBrk="1" hangingPunct="1">
              <a:defRPr/>
            </a:pPr>
            <a:r>
              <a:rPr lang="he-IL" b="1" kern="2000" spc="300" dirty="0">
                <a:solidFill>
                  <a:srgbClr val="FFFFFF"/>
                </a:solidFill>
                <a:latin typeface="Raleway"/>
              </a:rPr>
              <a:t>[באלפי ש"ח / אלפי $]</a:t>
            </a:r>
            <a:endParaRPr lang="en-US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449788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A635442-44EA-4D89-A9C0-32E2F5133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42205"/>
              </p:ext>
            </p:extLst>
          </p:nvPr>
        </p:nvGraphicFramePr>
        <p:xfrm>
          <a:off x="899592" y="1365621"/>
          <a:ext cx="6720408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743029915"/>
                    </a:ext>
                  </a:extLst>
                </a:gridCol>
                <a:gridCol w="1905428">
                  <a:extLst>
                    <a:ext uri="{9D8B030D-6E8A-4147-A177-3AD203B41FA5}">
                      <a16:colId xmlns:a16="http://schemas.microsoft.com/office/drawing/2014/main" val="568656572"/>
                    </a:ext>
                  </a:extLst>
                </a:gridCol>
                <a:gridCol w="1711189">
                  <a:extLst>
                    <a:ext uri="{9D8B030D-6E8A-4147-A177-3AD203B41FA5}">
                      <a16:colId xmlns:a16="http://schemas.microsoft.com/office/drawing/2014/main" val="2095549241"/>
                    </a:ext>
                  </a:extLst>
                </a:gridCol>
                <a:gridCol w="1735639">
                  <a:extLst>
                    <a:ext uri="{9D8B030D-6E8A-4147-A177-3AD203B41FA5}">
                      <a16:colId xmlns:a16="http://schemas.microsoft.com/office/drawing/2014/main" val="2488961348"/>
                    </a:ext>
                  </a:extLst>
                </a:gridCol>
              </a:tblGrid>
              <a:tr h="1631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2019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עד  30.9.2020 $            [$/ שח -  3.4]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עד  30.9.2020 </a:t>
                      </a:r>
                    </a:p>
                    <a:p>
                      <a:pPr algn="ctr"/>
                      <a:r>
                        <a:rPr lang="he-IL" dirty="0"/>
                        <a:t>ש"ח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סעיף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528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23,320</a:t>
                      </a:r>
                      <a:r>
                        <a:rPr lang="en-US" b="1" dirty="0"/>
                        <a:t>.</a:t>
                      </a:r>
                      <a:r>
                        <a:rPr lang="he-IL" b="1" dirty="0"/>
                        <a:t>3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21,720.1$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73,848.6 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b="1" dirty="0"/>
                        <a:t>הכנסות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22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20,448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19,176.8$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65,201.4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עלות המכר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  </a:t>
                      </a:r>
                      <a:r>
                        <a:rPr lang="en-US" b="1" dirty="0"/>
                        <a:t> </a:t>
                      </a:r>
                      <a:r>
                        <a:rPr lang="he-IL" b="1" dirty="0"/>
                        <a:t>2,871.4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2,543.2$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8,647.1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b="1" dirty="0"/>
                        <a:t>רווח גולמי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52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  </a:t>
                      </a:r>
                      <a:r>
                        <a:rPr lang="he-IL" dirty="0"/>
                        <a:t>294.9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226.6$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870.6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הוצאות מו"פ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80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2,538.8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898.6$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e-IL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3,055.2</a:t>
                      </a:r>
                      <a:endParaRPr lang="en-IL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הוצאות שיווק,</a:t>
                      </a:r>
                    </a:p>
                    <a:p>
                      <a:pPr algn="r"/>
                      <a:r>
                        <a:rPr lang="he-IL" dirty="0"/>
                        <a:t>תפעול והנה"כ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837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    </a:t>
                      </a:r>
                      <a:r>
                        <a:rPr lang="he-IL" b="1" dirty="0"/>
                        <a:t>37.8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1,418.0$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4,721.3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b="1" dirty="0"/>
                        <a:t>רווח (הפסד) תפעולי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3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251.1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37.9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128.8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הוצאות מימון עמלות ושערים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55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he-IL" b="1" dirty="0"/>
                        <a:t>213.3</a:t>
                      </a:r>
                      <a:r>
                        <a:rPr lang="en-US" b="1" dirty="0"/>
                        <a:t>)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1,350.7$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4,592.5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b="1" dirty="0"/>
                        <a:t>רווח (הפסד) לתקופה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0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44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פעילות החברה – משלוחים: רבעון 3 2020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45097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251520" y="985292"/>
            <a:ext cx="8136698" cy="256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סין - ישראל</a:t>
            </a:r>
            <a:r>
              <a:rPr lang="he-IL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he-IL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קצב ביצוע משלוחים בפועל</a:t>
            </a:r>
            <a:r>
              <a:rPr 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 30.9.2020</a:t>
            </a:r>
            <a:r>
              <a:rPr lang="he-IL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b="1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b="1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b="1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500" b="1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9A4C81E-ABC6-4103-B37F-D54525421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30439"/>
              </p:ext>
            </p:extLst>
          </p:nvPr>
        </p:nvGraphicFramePr>
        <p:xfrm>
          <a:off x="502886" y="1385809"/>
          <a:ext cx="7885332" cy="197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545">
                  <a:extLst>
                    <a:ext uri="{9D8B030D-6E8A-4147-A177-3AD203B41FA5}">
                      <a16:colId xmlns:a16="http://schemas.microsoft.com/office/drawing/2014/main" val="21082451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363612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6061063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4443579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0051338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1382513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73605719"/>
                    </a:ext>
                  </a:extLst>
                </a:gridCol>
                <a:gridCol w="972702">
                  <a:extLst>
                    <a:ext uri="{9D8B030D-6E8A-4147-A177-3AD203B41FA5}">
                      <a16:colId xmlns:a16="http://schemas.microsoft.com/office/drawing/2014/main" val="300916657"/>
                    </a:ext>
                  </a:extLst>
                </a:gridCol>
                <a:gridCol w="828549">
                  <a:extLst>
                    <a:ext uri="{9D8B030D-6E8A-4147-A177-3AD203B41FA5}">
                      <a16:colId xmlns:a16="http://schemas.microsoft.com/office/drawing/2014/main" val="1044456864"/>
                    </a:ext>
                  </a:extLst>
                </a:gridCol>
              </a:tblGrid>
              <a:tr h="8306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Quarter/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יולי</a:t>
                      </a:r>
                    </a:p>
                    <a:p>
                      <a:r>
                        <a:rPr lang="en-US" dirty="0"/>
                        <a:t>Jul.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אוגוסט</a:t>
                      </a:r>
                    </a:p>
                    <a:p>
                      <a:r>
                        <a:rPr lang="en-US" dirty="0"/>
                        <a:t>Aug.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ספטמבר</a:t>
                      </a:r>
                    </a:p>
                    <a:p>
                      <a:r>
                        <a:rPr lang="en-US" dirty="0"/>
                        <a:t>Sept.</a:t>
                      </a:r>
                      <a:endParaRPr lang="he-IL" dirty="0"/>
                    </a:p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Q3</a:t>
                      </a:r>
                      <a:endParaRPr lang="en-IL" dirty="0"/>
                    </a:p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חודש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591173"/>
                  </a:ext>
                </a:extLst>
              </a:tr>
              <a:tr h="5725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endParaRPr lang="en-IL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142,750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309,513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452,263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242,012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280,430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232,843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755,255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b="1" dirty="0"/>
                        <a:t>כמות בפועל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75474"/>
                  </a:ext>
                </a:extLst>
              </a:tr>
              <a:tr h="5725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Accumulated</a:t>
                      </a:r>
                      <a:endParaRPr lang="en-IL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b="1" dirty="0"/>
                        <a:t>1,207,518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b="1" dirty="0"/>
                        <a:t>מצטבר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597093"/>
                  </a:ext>
                </a:extLst>
              </a:tr>
            </a:tbl>
          </a:graphicData>
        </a:graphic>
      </p:graphicFrame>
      <p:pic>
        <p:nvPicPr>
          <p:cNvPr id="6" name="Picture 5" descr="A picture containing outdoor, transport, plane, sitting&#10;&#10;Description automatically generated">
            <a:extLst>
              <a:ext uri="{FF2B5EF4-FFF2-40B4-BE49-F238E27FC236}">
                <a16:creationId xmlns:a16="http://schemas.microsoft.com/office/drawing/2014/main" id="{78D03DAA-1513-4AC5-9211-DF69B2A0B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5" y="3554457"/>
            <a:ext cx="2685735" cy="2014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 store in a city&#10;&#10;Description automatically generated">
            <a:extLst>
              <a:ext uri="{FF2B5EF4-FFF2-40B4-BE49-F238E27FC236}">
                <a16:creationId xmlns:a16="http://schemas.microsoft.com/office/drawing/2014/main" id="{6F3D54B2-63D5-439B-B2BD-5A01342B6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75" y="3554457"/>
            <a:ext cx="1523043" cy="203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A picture containing building, outdoor, street, sidewalk&#10;&#10;Description automatically generated">
            <a:extLst>
              <a:ext uri="{FF2B5EF4-FFF2-40B4-BE49-F238E27FC236}">
                <a16:creationId xmlns:a16="http://schemas.microsoft.com/office/drawing/2014/main" id="{6A059D92-E28E-40C8-8E1A-B384F974C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54456"/>
            <a:ext cx="969248" cy="2052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Exelot Air Pallets 17 10 2020">
            <a:hlinkClick r:id="" action="ppaction://media"/>
            <a:extLst>
              <a:ext uri="{FF2B5EF4-FFF2-40B4-BE49-F238E27FC236}">
                <a16:creationId xmlns:a16="http://schemas.microsoft.com/office/drawing/2014/main" id="{5941E571-8999-443D-B783-F673C064A6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89358" y="3554456"/>
            <a:ext cx="1288403" cy="203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89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פעילות החברה ברבעון 3 2020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449788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95536" y="234809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BD4C-DA52-4938-A951-792863BB4E0C}"/>
              </a:ext>
            </a:extLst>
          </p:cNvPr>
          <p:cNvSpPr txBox="1"/>
          <p:nvPr/>
        </p:nvSpPr>
        <p:spPr>
          <a:xfrm>
            <a:off x="323528" y="1489273"/>
            <a:ext cx="7776864" cy="1640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b="1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6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500" b="1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0291C-0534-4BD1-8EB7-DE7083291269}"/>
              </a:ext>
            </a:extLst>
          </p:cNvPr>
          <p:cNvSpPr txBox="1"/>
          <p:nvPr/>
        </p:nvSpPr>
        <p:spPr>
          <a:xfrm>
            <a:off x="539552" y="1247604"/>
            <a:ext cx="7880982" cy="479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he-IL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תמיכה בכמות המשלוחים בכל המישורים</a:t>
            </a:r>
            <a:r>
              <a:rPr lang="he-I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he-I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שיווק ומכירות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he-I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מערכת טכנולוגית, תפעול, לוגיסטיקה ושירות לקוחות.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he-IL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9875" indent="-269875"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he-IL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פיתוח טכנולוגי:</a:t>
            </a:r>
            <a:r>
              <a:rPr lang="he-IL" sz="18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Issues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ובקרות לוגיסטיות; הרחבת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(פאזה 1).        </a:t>
            </a:r>
          </a:p>
          <a:p>
            <a:pPr marL="269875" indent="-269875"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מעבר למערכת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חדשה והכנה להרשאות לספקים.  שילוב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SMS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להגברת הכנסות (שדרוג לשליח / מענה ב"קורונה"). 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ארכיטקטורת מערכת חדשה. תחילת גיוס כ"א נוסף לקידום הפיתוח וממשקים.</a:t>
            </a:r>
          </a:p>
          <a:p>
            <a:pPr marL="269875" indent="-269875"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ארכיטקטרות מערכת חדשה:    </a:t>
            </a:r>
          </a:p>
          <a:p>
            <a:pPr marL="269875" indent="-269875" algn="r" rtl="1">
              <a:lnSpc>
                <a:spcPct val="115000"/>
              </a:lnSpc>
              <a:spcAft>
                <a:spcPts val="1000"/>
              </a:spcAft>
            </a:pPr>
            <a:endParaRPr lang="he-IL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 indent="-269875"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latin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he-I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פיתוח תשתיות חו"ל:</a:t>
            </a:r>
            <a:r>
              <a:rPr lang="he-I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800" dirty="0">
                <a:latin typeface="Calibri" panose="020F0502020204030204" pitchFamily="34" charset="0"/>
                <a:cs typeface="Arial" panose="020B0604020202020204" pitchFamily="34" charset="0"/>
              </a:rPr>
              <a:t>איתור שותפים, הסכמים, מחירונים, מערכת וממשקים:        עמילי מכס והפצה בארה"ב, אנגליה,אירופה. </a:t>
            </a:r>
          </a:p>
          <a:p>
            <a:pPr marL="269875" indent="-269875"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latin typeface="Calibri" panose="020F0502020204030204" pitchFamily="34" charset="0"/>
                <a:cs typeface="Arial" panose="020B0604020202020204" pitchFamily="34" charset="0"/>
              </a:rPr>
              <a:t>	מטרה: קווי סין – ארה"ב ואנגליה. ארה"ב / אנגליה לישראל ולמדינות נוספות ב 2021.</a:t>
            </a:r>
            <a:endParaRPr lang="he-IL" sz="1800" b="1" u="sng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7377ED5-9233-466C-A1D6-F80CE505F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073065"/>
              </p:ext>
            </p:extLst>
          </p:nvPr>
        </p:nvGraphicFramePr>
        <p:xfrm>
          <a:off x="3004013" y="3868696"/>
          <a:ext cx="1567987" cy="72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Packager Shell Object" showAsIcon="1" r:id="rId5" imgW="992160" imgH="456480" progId="Package">
                  <p:embed/>
                </p:oleObj>
              </mc:Choice>
              <mc:Fallback>
                <p:oleObj name="Packager Shell Object" showAsIcon="1" r:id="rId5" imgW="992160" imgH="456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4013" y="3868696"/>
                        <a:ext cx="1567987" cy="72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9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e-IL" sz="2500" b="1" kern="2000" spc="300" dirty="0">
                <a:solidFill>
                  <a:srgbClr val="FFFFFF"/>
                </a:solidFill>
                <a:latin typeface="Raleway"/>
              </a:rPr>
              <a:t>סיכום עד 30.9.2020 ותחזית לרבעון 4 2020 </a:t>
            </a:r>
            <a:endParaRPr lang="en-US" sz="2500" b="1" kern="2000" spc="300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0816" y="5449788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30B4A06-7E6E-4C39-8483-6B335BC44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19240"/>
              </p:ext>
            </p:extLst>
          </p:nvPr>
        </p:nvGraphicFramePr>
        <p:xfrm>
          <a:off x="611560" y="1022568"/>
          <a:ext cx="7224463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652">
                  <a:extLst>
                    <a:ext uri="{9D8B030D-6E8A-4147-A177-3AD203B41FA5}">
                      <a16:colId xmlns:a16="http://schemas.microsoft.com/office/drawing/2014/main" val="511619632"/>
                    </a:ext>
                  </a:extLst>
                </a:gridCol>
                <a:gridCol w="2424597">
                  <a:extLst>
                    <a:ext uri="{9D8B030D-6E8A-4147-A177-3AD203B41FA5}">
                      <a16:colId xmlns:a16="http://schemas.microsoft.com/office/drawing/2014/main" val="77334119"/>
                    </a:ext>
                  </a:extLst>
                </a:gridCol>
                <a:gridCol w="2522214">
                  <a:extLst>
                    <a:ext uri="{9D8B030D-6E8A-4147-A177-3AD203B41FA5}">
                      <a16:colId xmlns:a16="http://schemas.microsoft.com/office/drawing/2014/main" val="1247646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צפי ביצוע בפועל:</a:t>
                      </a:r>
                    </a:p>
                    <a:p>
                      <a:pPr algn="r" rtl="1"/>
                      <a:r>
                        <a:rPr lang="he-IL" dirty="0"/>
                        <a:t> 0.9 – 1 מ' משלוחים לרבעון 4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צפי בתכנית העבודה:</a:t>
                      </a:r>
                    </a:p>
                    <a:p>
                      <a:pPr algn="r" rtl="1"/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cs typeface="+mn-cs"/>
                        </a:rPr>
                        <a:t>0.3 מ' משלוחים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ישראל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4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צפי ינואר - דצמבר 2020:</a:t>
                      </a:r>
                    </a:p>
                    <a:p>
                      <a:pPr algn="r" rtl="1"/>
                      <a:endParaRPr lang="he-IL" b="1" dirty="0"/>
                    </a:p>
                    <a:p>
                      <a:pPr algn="r" rtl="1"/>
                      <a:r>
                        <a:rPr lang="he-IL" b="1" u="sng" dirty="0"/>
                        <a:t>2.2 מ' +</a:t>
                      </a:r>
                      <a:r>
                        <a:rPr lang="en-US" b="1" u="sng" dirty="0"/>
                        <a:t> </a:t>
                      </a:r>
                      <a:r>
                        <a:rPr lang="he-IL" b="1" u="sng" dirty="0"/>
                        <a:t>משלוחים</a:t>
                      </a:r>
                    </a:p>
                    <a:p>
                      <a:pPr algn="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ינואר – ספטמבר 2020:</a:t>
                      </a:r>
                    </a:p>
                    <a:p>
                      <a:pPr algn="r" rtl="1"/>
                      <a:r>
                        <a:rPr lang="he-IL" dirty="0"/>
                        <a:t>1,207,508</a:t>
                      </a:r>
                    </a:p>
                    <a:p>
                      <a:pPr algn="r" rtl="1"/>
                      <a:r>
                        <a:rPr lang="he-IL" b="1" dirty="0"/>
                        <a:t>אוקטובר – דצמבר 2020:</a:t>
                      </a:r>
                    </a:p>
                    <a:p>
                      <a:pPr algn="r" rtl="1"/>
                      <a:r>
                        <a:rPr lang="he-IL" dirty="0"/>
                        <a:t>970,000 –   1,050,000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מכירות וקצב ביצוע משלוחים 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28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הכנסות</a:t>
                      </a:r>
                      <a:r>
                        <a:rPr lang="en-US" b="1" dirty="0"/>
                        <a:t> </a:t>
                      </a:r>
                      <a:r>
                        <a:rPr lang="he-IL" b="1" dirty="0"/>
                        <a:t>רבעון 3 / 2020  </a:t>
                      </a:r>
                      <a:endParaRPr lang="en-US" b="1" dirty="0"/>
                    </a:p>
                    <a:p>
                      <a:pPr algn="r" rtl="1"/>
                      <a:r>
                        <a:rPr lang="he-IL" b="0" dirty="0"/>
                        <a:t>תקבולי בנק מלקוחות [בפועל]</a:t>
                      </a:r>
                      <a:endParaRPr lang="en-I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120261"/>
                  </a:ext>
                </a:extLst>
              </a:tr>
              <a:tr h="293159"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ספטמבר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אוגוסט</a:t>
                      </a:r>
                      <a:endParaRPr lang="en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יולי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428283"/>
                  </a:ext>
                </a:extLst>
              </a:tr>
              <a:tr h="258980"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4,496.1 א$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4,771.4 א$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3,752.9 א$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02240"/>
                  </a:ext>
                </a:extLst>
              </a:tr>
              <a:tr h="146871">
                <a:tc>
                  <a:txBody>
                    <a:bodyPr/>
                    <a:lstStyle/>
                    <a:p>
                      <a:pPr algn="r" rtl="1"/>
                      <a:endParaRPr lang="en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I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IL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135621"/>
                  </a:ext>
                </a:extLst>
              </a:tr>
              <a:tr h="274863">
                <a:tc>
                  <a:txBody>
                    <a:bodyPr/>
                    <a:lstStyle/>
                    <a:p>
                      <a:pPr algn="r" rtl="1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13,020.5 א$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סה"כ תקבולי בנק רבעון 3 2020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697676"/>
                  </a:ext>
                </a:extLst>
              </a:tr>
              <a:tr h="274863">
                <a:tc>
                  <a:txBody>
                    <a:bodyPr/>
                    <a:lstStyle/>
                    <a:p>
                      <a:pPr algn="r" rtl="1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22,472.7 א$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סה"כ תקבולי בנק עד 30.9.2020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61516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rtl="1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30,000.0 א$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סה"כ צפי תקבולי בנק לסוף 2020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27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צפי רווח נקי סוף שנה:</a:t>
                      </a:r>
                    </a:p>
                    <a:p>
                      <a:pPr algn="r" rtl="1"/>
                      <a:r>
                        <a:rPr lang="he-IL" dirty="0"/>
                        <a:t>1,500 א$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צפי בתכנית העבודה:</a:t>
                      </a:r>
                    </a:p>
                    <a:p>
                      <a:pPr algn="r" rtl="1"/>
                      <a:r>
                        <a:rPr lang="he-IL" dirty="0"/>
                        <a:t> 220 א$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רווח נקי: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42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צפי תזרים פנוי ל 31.12.2020</a:t>
                      </a:r>
                    </a:p>
                    <a:p>
                      <a:pPr algn="r" rtl="1"/>
                      <a:r>
                        <a:rPr lang="he-IL" dirty="0"/>
                        <a:t>1,300 א$ [ללא השקעות]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תזרים נקי פנוי ל 30.9.2020</a:t>
                      </a:r>
                    </a:p>
                    <a:p>
                      <a:pPr algn="r" rtl="1"/>
                      <a:r>
                        <a:rPr lang="he-IL" dirty="0"/>
                        <a:t>960 א$ [ללא השקעות]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/>
                        <a:t> תזרים מזומנים:</a:t>
                      </a:r>
                      <a:endParaRPr lang="en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22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20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36890</TotalTime>
  <Words>1821</Words>
  <Application>Microsoft Office PowerPoint</Application>
  <PresentationFormat>On-screen Show (16:10)</PresentationFormat>
  <Paragraphs>347</Paragraphs>
  <Slides>20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SimSun</vt:lpstr>
      <vt:lpstr>Arial</vt:lpstr>
      <vt:lpstr>Avenir Book</vt:lpstr>
      <vt:lpstr>Calibri</vt:lpstr>
      <vt:lpstr>Calibri Light</vt:lpstr>
      <vt:lpstr>Montserrat</vt:lpstr>
      <vt:lpstr>Raleway</vt:lpstr>
      <vt:lpstr>Wingdings</vt:lpstr>
      <vt:lpstr>Office Theme</vt:lpstr>
      <vt:lpstr>Packager Shell Object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EXELOT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EXELOT CROSS BORDER ECOMMERCE DELIVERY SOLUTION</dc:title>
  <dc:creator>DANNY COHEN</dc:creator>
  <cp:lastModifiedBy>דניאל כהן</cp:lastModifiedBy>
  <cp:revision>2460</cp:revision>
  <cp:lastPrinted>2018-12-08T11:53:33Z</cp:lastPrinted>
  <dcterms:created xsi:type="dcterms:W3CDTF">2015-08-12T20:35:32Z</dcterms:created>
  <dcterms:modified xsi:type="dcterms:W3CDTF">2020-10-18T08:41:51Z</dcterms:modified>
</cp:coreProperties>
</file>