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084" r:id="rId2"/>
    <p:sldId id="1029" r:id="rId3"/>
    <p:sldId id="1016" r:id="rId4"/>
    <p:sldId id="1017" r:id="rId5"/>
    <p:sldId id="1088" r:id="rId6"/>
    <p:sldId id="1087" r:id="rId7"/>
    <p:sldId id="1024" r:id="rId8"/>
    <p:sldId id="887" r:id="rId9"/>
    <p:sldId id="1090" r:id="rId10"/>
    <p:sldId id="1020" r:id="rId11"/>
    <p:sldId id="1086" r:id="rId12"/>
    <p:sldId id="882" r:id="rId13"/>
    <p:sldId id="1013" r:id="rId14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E4F443-97E7-4FD5-93E8-B98519E47E58}">
          <p14:sldIdLst>
            <p14:sldId id="1084"/>
            <p14:sldId id="1029"/>
            <p14:sldId id="1016"/>
            <p14:sldId id="1017"/>
            <p14:sldId id="1088"/>
            <p14:sldId id="1087"/>
            <p14:sldId id="1024"/>
            <p14:sldId id="887"/>
            <p14:sldId id="1090"/>
            <p14:sldId id="1020"/>
            <p14:sldId id="1086"/>
            <p14:sldId id="882"/>
            <p14:sldId id="10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65">
          <p15:clr>
            <a:srgbClr val="A4A3A4"/>
          </p15:clr>
        </p15:guide>
        <p15:guide id="2" pos="16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37E"/>
    <a:srgbClr val="DBDFE2"/>
    <a:srgbClr val="BDC2C6"/>
    <a:srgbClr val="76C6EB"/>
    <a:srgbClr val="F9B031"/>
    <a:srgbClr val="F99802"/>
    <a:srgbClr val="EA2A01"/>
    <a:srgbClr val="FF0000"/>
    <a:srgbClr val="D3DADC"/>
    <a:srgbClr val="BDC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59" autoAdjust="0"/>
    <p:restoredTop sz="94637" autoAdjust="0"/>
  </p:normalViewPr>
  <p:slideViewPr>
    <p:cSldViewPr>
      <p:cViewPr varScale="1">
        <p:scale>
          <a:sx n="75" d="100"/>
          <a:sy n="75" d="100"/>
        </p:scale>
        <p:origin x="607" y="31"/>
      </p:cViewPr>
      <p:guideLst>
        <p:guide orient="horz" pos="1965"/>
        <p:guide pos="16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13917-541B-C940-B800-6AE8387F00FE}" type="datetimeFigureOut">
              <a:rPr lang="en-US" smtClean="0"/>
              <a:t>15/09/2018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DEE39-C528-D341-8E5B-F627CDF8ED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47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B97A7ADF-EF48-4B51-8A3E-49B4E398BA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8A76F5B-6408-4DE9-93A7-C3B72471CF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E319F5A-AAC2-BF44-B824-7A1E27B40149}" type="datetimeFigureOut">
              <a:rPr lang="en-US" altLang="he-IL"/>
              <a:pPr>
                <a:defRPr/>
              </a:pPr>
              <a:t>15/09/2018</a:t>
            </a:fld>
            <a:endParaRPr lang="en-US" altLang="he-IL" dirty="0"/>
          </a:p>
        </p:txBody>
      </p:sp>
      <p:sp>
        <p:nvSpPr>
          <p:cNvPr id="4" name="מציין מיקום של תמונת שקופית 3">
            <a:extLst>
              <a:ext uri="{FF2B5EF4-FFF2-40B4-BE49-F238E27FC236}">
                <a16:creationId xmlns:a16="http://schemas.microsoft.com/office/drawing/2014/main" id="{A831A77F-FFDA-4E19-AB51-685E268110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מציין מיקום של הערות 4">
            <a:extLst>
              <a:ext uri="{FF2B5EF4-FFF2-40B4-BE49-F238E27FC236}">
                <a16:creationId xmlns:a16="http://schemas.microsoft.com/office/drawing/2014/main" id="{400679D2-8A23-4413-BA7F-878579D1D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  <a:endParaRPr lang="en-US" altLang="he-IL"/>
          </a:p>
          <a:p>
            <a:pPr lvl="1"/>
            <a:r>
              <a:rPr lang="he-IL" altLang="he-IL"/>
              <a:t>רמה שנייה</a:t>
            </a:r>
            <a:endParaRPr lang="en-US" altLang="he-IL"/>
          </a:p>
          <a:p>
            <a:pPr lvl="2"/>
            <a:r>
              <a:rPr lang="he-IL" altLang="he-IL"/>
              <a:t>רמה שלישית</a:t>
            </a:r>
            <a:endParaRPr lang="en-US" altLang="he-IL"/>
          </a:p>
          <a:p>
            <a:pPr lvl="3"/>
            <a:r>
              <a:rPr lang="he-IL" altLang="he-IL"/>
              <a:t>רמה רביעית</a:t>
            </a:r>
            <a:endParaRPr lang="en-US" altLang="he-IL"/>
          </a:p>
          <a:p>
            <a:pPr lvl="4"/>
            <a:r>
              <a:rPr lang="he-IL" altLang="he-IL"/>
              <a:t>רמה חמישית</a:t>
            </a:r>
            <a:endParaRPr lang="en-US" alt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C3539AD-0F2A-484C-B5F1-4F47FFF576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D227643-8AD7-45B5-963C-5BF6A3439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EFB9ECA-3C86-5441-A956-A53018BCDF8E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3022127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en-US" dirty="0">
              <a:ea typeface="MS PGothic" charset="-128"/>
            </a:endParaRPr>
          </a:p>
        </p:txBody>
      </p:sp>
      <p:sp>
        <p:nvSpPr>
          <p:cNvPr id="410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BF6C2335-9AB7-A441-891F-0429A13240AF}" type="slidenum">
              <a:rPr lang="en-US" altLang="en-US">
                <a:latin typeface="Calibri" charset="0"/>
              </a:rPr>
              <a:pPr/>
              <a:t>1</a:t>
            </a:fld>
            <a:endParaRPr lang="en-US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6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5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382051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6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345911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9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549804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en-US">
              <a:ea typeface="MS PGothic" charset="-128"/>
              <a:cs typeface="Arial" charset="0"/>
            </a:endParaRPr>
          </a:p>
        </p:txBody>
      </p:sp>
      <p:sp>
        <p:nvSpPr>
          <p:cNvPr id="1843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F99DB58E-F99A-D84A-9306-46BDF82B22FE}" type="slidenum">
              <a:rPr lang="en-US" altLang="en-US">
                <a:solidFill>
                  <a:srgbClr val="000000"/>
                </a:solidFill>
                <a:latin typeface="Calibri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6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6F563-9B14-F84C-981A-1D86E6CDB7DC}" type="datetimeFigureOut">
              <a:rPr lang="en-US" altLang="he-IL" smtClean="0"/>
              <a:pPr>
                <a:defRPr/>
              </a:pPr>
              <a:t>15/09/2018</a:t>
            </a:fld>
            <a:endParaRPr lang="en-US" alt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03976-75EC-0940-BEF2-4A8E280F9E92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89053943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DF275-B21D-E04A-A6CE-3023ADA78B2D}" type="datetimeFigureOut">
              <a:rPr lang="en-US" altLang="he-IL" smtClean="0"/>
              <a:pPr>
                <a:defRPr/>
              </a:pPr>
              <a:t>15/09/2018</a:t>
            </a:fld>
            <a:endParaRPr lang="en-US" alt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F60F0-D216-0348-A492-CE98F81CAD98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995627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2F9E-2080-7D40-B367-7B7D62819578}" type="datetimeFigureOut">
              <a:rPr lang="en-US" altLang="he-IL" smtClean="0"/>
              <a:pPr>
                <a:defRPr/>
              </a:pPr>
              <a:t>15/09/2018</a:t>
            </a:fld>
            <a:endParaRPr lang="en-US" alt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6290-426A-D74B-BBA4-32F59B5E4B66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1190542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A93B6-9926-1544-8BD7-38176570BFAE}" type="datetimeFigureOut">
              <a:rPr lang="en-US" altLang="he-IL" smtClean="0"/>
              <a:pPr>
                <a:defRPr/>
              </a:pPr>
              <a:t>15/09/2018</a:t>
            </a:fld>
            <a:endParaRPr lang="en-US" alt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DEC7F-0B2A-EA4D-AB3F-E68B05AC3710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282094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C0DE-9C22-804E-93D7-5D30751A65A6}" type="datetimeFigureOut">
              <a:rPr lang="en-US" altLang="he-IL" smtClean="0"/>
              <a:pPr>
                <a:defRPr/>
              </a:pPr>
              <a:t>15/09/2018</a:t>
            </a:fld>
            <a:endParaRPr lang="en-US" alt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D166F-CA2B-6D4C-892D-0989FE25BC64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8896071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01E95-7693-AA43-832C-CEFCF51E9F80}" type="datetimeFigureOut">
              <a:rPr lang="en-US" altLang="he-IL" smtClean="0"/>
              <a:pPr>
                <a:defRPr/>
              </a:pPr>
              <a:t>15/09/2018</a:t>
            </a:fld>
            <a:endParaRPr lang="en-US" altLang="he-IL" dirty="0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C1917-CDB3-0A47-9C54-E25228FEF83A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8469255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279260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9" y="1279260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4F7A-75E6-244C-866C-616BB7ADB4F3}" type="datetimeFigureOut">
              <a:rPr lang="en-US" altLang="he-IL" smtClean="0"/>
              <a:pPr>
                <a:defRPr/>
              </a:pPr>
              <a:t>15/09/2018</a:t>
            </a:fld>
            <a:endParaRPr lang="en-US" altLang="he-IL" dirty="0"/>
          </a:p>
        </p:txBody>
      </p:sp>
      <p:sp>
        <p:nvSpPr>
          <p:cNvPr id="8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DD1C6-7310-8D49-9384-AB9D22038619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7557703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A8E3-A649-8646-AA04-3D3F0930A38E}" type="datetimeFigureOut">
              <a:rPr lang="en-US" altLang="he-IL" smtClean="0"/>
              <a:pPr>
                <a:defRPr/>
              </a:pPr>
              <a:t>15/09/2018</a:t>
            </a:fld>
            <a:endParaRPr lang="en-US" altLang="he-IL" dirty="0"/>
          </a:p>
        </p:txBody>
      </p:sp>
      <p:sp>
        <p:nvSpPr>
          <p:cNvPr id="4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E9ECC-3F98-E048-9497-058D255F8AE3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0147236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3C387-9375-B243-A833-2501E12C589E}" type="datetimeFigureOut">
              <a:rPr lang="en-US" altLang="he-IL" smtClean="0"/>
              <a:pPr>
                <a:defRPr/>
              </a:pPr>
              <a:t>15/09/2018</a:t>
            </a:fld>
            <a:endParaRPr lang="en-US" altLang="he-IL" dirty="0"/>
          </a:p>
        </p:txBody>
      </p:sp>
      <p:sp>
        <p:nvSpPr>
          <p:cNvPr id="3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ECF5-7EF9-C44E-8C2B-69DA57A6604B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08488295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4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E737-FCFB-CA4E-AFFC-AA1C1AFA4A30}" type="datetimeFigureOut">
              <a:rPr lang="en-US" altLang="he-IL" smtClean="0"/>
              <a:pPr>
                <a:defRPr/>
              </a:pPr>
              <a:t>15/09/2018</a:t>
            </a:fld>
            <a:endParaRPr lang="en-US" altLang="he-IL" dirty="0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ED3CA-98F4-6E46-894F-9454B39F6431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370893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D2684-FA44-834F-B5B5-BF9C1F847BA6}" type="datetimeFigureOut">
              <a:rPr lang="en-US" altLang="he-IL" smtClean="0"/>
              <a:pPr>
                <a:defRPr/>
              </a:pPr>
              <a:t>15/09/2018</a:t>
            </a:fld>
            <a:endParaRPr lang="en-US" altLang="he-IL" dirty="0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4E4D4-FDD6-D445-9FE9-30F5D38C3351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9583703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  <a:endParaRPr lang="en-US" altLang="he-IL"/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  <a:endParaRPr lang="en-US" altLang="he-IL"/>
          </a:p>
          <a:p>
            <a:pPr lvl="1"/>
            <a:r>
              <a:rPr lang="he-IL" altLang="he-IL"/>
              <a:t>רמה שנייה</a:t>
            </a:r>
            <a:endParaRPr lang="en-US" altLang="he-IL"/>
          </a:p>
          <a:p>
            <a:pPr lvl="2"/>
            <a:r>
              <a:rPr lang="he-IL" altLang="he-IL"/>
              <a:t>רמה שלישית</a:t>
            </a:r>
            <a:endParaRPr lang="en-US" altLang="he-IL"/>
          </a:p>
          <a:p>
            <a:pPr lvl="3"/>
            <a:r>
              <a:rPr lang="he-IL" altLang="he-IL"/>
              <a:t>רמה רביעית</a:t>
            </a:r>
            <a:endParaRPr lang="en-US" altLang="he-IL"/>
          </a:p>
          <a:p>
            <a:pPr lvl="4"/>
            <a:r>
              <a:rPr lang="he-IL" altLang="he-IL"/>
              <a:t>רמה חמישית</a:t>
            </a:r>
            <a:endParaRPr lang="en-US" altLang="he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2576EFF-5905-6E43-A2DF-F9611CEA0C46}" type="datetimeFigureOut">
              <a:rPr lang="en-US" altLang="he-IL" smtClean="0"/>
              <a:pPr>
                <a:defRPr/>
              </a:pPr>
              <a:t>15/09/2018</a:t>
            </a:fld>
            <a:endParaRPr lang="en-US" alt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4D6825F-C1CD-6549-9A6A-FBEBC2F00015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כותרת משנה 2"/>
          <p:cNvSpPr txBox="1">
            <a:spLocks/>
          </p:cNvSpPr>
          <p:nvPr/>
        </p:nvSpPr>
        <p:spPr bwMode="auto">
          <a:xfrm>
            <a:off x="0" y="5461541"/>
            <a:ext cx="9144000" cy="265211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en-US" sz="800" dirty="0">
                <a:solidFill>
                  <a:srgbClr val="DEDEDE"/>
                </a:solidFill>
                <a:latin typeface="Calibri Regular" panose="020F0502020204030204" pitchFamily="34" charset="0"/>
                <a:ea typeface="Arial" charset="0"/>
                <a:cs typeface="Calibri Regular" panose="020F0502020204030204" pitchFamily="34" charset="0"/>
              </a:rPr>
              <a:t>Confidential – This presentation includes proprietary information.</a:t>
            </a:r>
            <a:r>
              <a:rPr lang="he-IL" altLang="en-US" sz="800" dirty="0">
                <a:solidFill>
                  <a:srgbClr val="DEDEDE"/>
                </a:solidFill>
                <a:latin typeface="Calibri Regular" panose="020F0502020204030204" pitchFamily="34" charset="0"/>
                <a:ea typeface="Arial" charset="0"/>
                <a:cs typeface="Calibri Regular" panose="020F0502020204030204" pitchFamily="34" charset="0"/>
              </a:rPr>
              <a:t> </a:t>
            </a:r>
            <a:r>
              <a:rPr lang="en-US" altLang="en-US" sz="800" dirty="0">
                <a:solidFill>
                  <a:srgbClr val="DEDEDE"/>
                </a:solidFill>
                <a:latin typeface="Calibri Regular" panose="020F0502020204030204" pitchFamily="34" charset="0"/>
                <a:ea typeface="Arial" charset="0"/>
                <a:cs typeface="Calibri Regular" panose="020F0502020204030204" pitchFamily="34" charset="0"/>
              </a:rPr>
              <a:t>All rights reserved © 2016-2018 www.exelot.com</a:t>
            </a: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0" y="1705372"/>
            <a:ext cx="325780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437E"/>
                </a:solidFill>
                <a:latin typeface="+mn-lt"/>
                <a:cs typeface="Calibri Regular" panose="020F0502020204030204" pitchFamily="34" charset="0"/>
              </a:rPr>
              <a:t>CROSS BORDER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437E"/>
                </a:solidFill>
                <a:latin typeface="+mn-lt"/>
                <a:cs typeface="Calibri Regular" panose="020F0502020204030204" pitchFamily="34" charset="0"/>
              </a:rPr>
              <a:t>E-COMMERCE</a:t>
            </a:r>
            <a:r>
              <a:rPr lang="he-IL" altLang="en-US" sz="2600" b="1" dirty="0">
                <a:solidFill>
                  <a:srgbClr val="00437E"/>
                </a:solidFill>
                <a:latin typeface="+mn-lt"/>
                <a:cs typeface="Calibri Regular" panose="020F050202020403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437E"/>
                </a:solidFill>
                <a:latin typeface="+mn-lt"/>
                <a:cs typeface="Calibri Regular" panose="020F0502020204030204" pitchFamily="34" charset="0"/>
              </a:rPr>
              <a:t>LOGISTIC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437E"/>
                </a:solidFill>
                <a:latin typeface="+mn-lt"/>
                <a:cs typeface="Calibri Regular" panose="020F0502020204030204" pitchFamily="34" charset="0"/>
              </a:rPr>
              <a:t>SAAS PLATFORM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364" y="136234"/>
            <a:ext cx="1691272" cy="64892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38" name="Rectangle 37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8D18628-DD35-6447-B9A2-DB155FC5FF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0" r="10111"/>
          <a:stretch/>
        </p:blipFill>
        <p:spPr>
          <a:xfrm>
            <a:off x="3257804" y="985325"/>
            <a:ext cx="5886196" cy="447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9624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67AB200B-6A5F-44A4-B28A-2EAA5FD72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68664"/>
            <a:ext cx="886832" cy="163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7173"/>
          <p:cNvSpPr>
            <a:spLocks noChangeArrowheads="1"/>
          </p:cNvSpPr>
          <p:nvPr/>
        </p:nvSpPr>
        <p:spPr bwMode="auto">
          <a:xfrm>
            <a:off x="0" y="990516"/>
            <a:ext cx="8928992" cy="450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 marL="512763" indent="-284163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447E"/>
              </a:solidFill>
            </a:endParaRPr>
          </a:p>
          <a:p>
            <a:pPr marL="512763" indent="-284163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447E"/>
                </a:solidFill>
              </a:rPr>
              <a:t>Offering and end-to-end or modular solution, including:</a:t>
            </a:r>
          </a:p>
          <a:p>
            <a:pPr marL="512763" indent="-284163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447E"/>
                </a:solidFill>
              </a:rPr>
              <a:t>1) VAT &amp; Customs duty calculation &amp; payments modules (DDU-to-DDP) </a:t>
            </a:r>
          </a:p>
          <a:p>
            <a:pPr marL="512763" indent="-284163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447E"/>
                </a:solidFill>
              </a:rPr>
              <a:t>2) High standard secured delivery </a:t>
            </a:r>
          </a:p>
          <a:p>
            <a:pPr marL="512763" indent="-284163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447E"/>
                </a:solidFill>
              </a:rPr>
              <a:t>3) A-Z logistic control &amp; Responsibility</a:t>
            </a:r>
          </a:p>
          <a:p>
            <a:pPr marL="512763" indent="-284163">
              <a:lnSpc>
                <a:spcPct val="150000"/>
              </a:lnSpc>
              <a:spcBef>
                <a:spcPct val="0"/>
              </a:spcBef>
              <a:buNone/>
            </a:pPr>
            <a:endParaRPr lang="en-US" altLang="en-US" sz="2000" dirty="0">
              <a:solidFill>
                <a:srgbClr val="00447E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00447E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00447E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US" altLang="en-US" sz="2800" b="1" dirty="0">
              <a:solidFill>
                <a:srgbClr val="00447E"/>
              </a:solidFill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11" name="Rectangle 10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he-IL" sz="2400" dirty="0">
                <a:solidFill>
                  <a:schemeClr val="bg1"/>
                </a:solidFill>
              </a:rPr>
              <a:t>End to End or Modular SaaS Solution</a:t>
            </a:r>
            <a:endParaRPr lang="en-US" alt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7FF8FC-2B73-4E69-A37C-0377E0FB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5468270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4C1D56-131A-4D69-9DE3-AD92D37E4570}"/>
              </a:ext>
            </a:extLst>
          </p:cNvPr>
          <p:cNvSpPr/>
          <p:nvPr/>
        </p:nvSpPr>
        <p:spPr>
          <a:xfrm>
            <a:off x="0" y="5377780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99803"/>
                </a:solidFill>
              </a:rPr>
              <a:t>17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C5E583-9900-43C5-AD2D-09EE8C10E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08" y="3852651"/>
            <a:ext cx="4472593" cy="1187448"/>
          </a:xfrm>
          <a:prstGeom prst="rect">
            <a:avLst/>
          </a:prstGeom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AAD18F0E-EC5E-426B-82CE-9679B6FF7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57" y="3668664"/>
            <a:ext cx="1853392" cy="16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DC37B1A2-C10B-447F-B5A7-7872AA812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882" y="3847633"/>
            <a:ext cx="694470" cy="120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id="{C4261A12-7994-4C4D-8F8A-294E9B6E4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412" y="3323404"/>
            <a:ext cx="1483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>
                <a:solidFill>
                  <a:srgbClr val="00447E"/>
                </a:solidFill>
              </a:rPr>
              <a:t>Exelot tracking </a:t>
            </a:r>
          </a:p>
        </p:txBody>
      </p:sp>
    </p:spTree>
    <p:extLst>
      <p:ext uri="{BB962C8B-B14F-4D97-AF65-F5344CB8AC3E}">
        <p14:creationId xmlns:p14="http://schemas.microsoft.com/office/powerpoint/2010/main" val="5267556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59" name="Rectangle 58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2018 – 2019: Ocean &amp; Air Freight Global Coverage</a:t>
            </a:r>
          </a:p>
        </p:txBody>
      </p:sp>
      <p:pic>
        <p:nvPicPr>
          <p:cNvPr id="62" name="Picture 16">
            <a:extLst>
              <a:ext uri="{FF2B5EF4-FFF2-40B4-BE49-F238E27FC236}">
                <a16:creationId xmlns:a16="http://schemas.microsoft.com/office/drawing/2014/main" id="{557FF8FC-2B73-4E69-A37C-0377E0FB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2078" y="5509575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EFFBE3-7CF8-2F4A-91A0-150EC4B48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" y="1056683"/>
            <a:ext cx="9080500" cy="4381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9E49D9-48BF-467A-9D15-CA1EE73729AF}"/>
              </a:ext>
            </a:extLst>
          </p:cNvPr>
          <p:cNvSpPr/>
          <p:nvPr/>
        </p:nvSpPr>
        <p:spPr>
          <a:xfrm>
            <a:off x="0" y="5377780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99803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28409357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169863" y="2057400"/>
            <a:ext cx="3805237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300" b="1" dirty="0">
                <a:solidFill>
                  <a:srgbClr val="00447E"/>
                </a:solidFill>
                <a:latin typeface="+mn-lt"/>
              </a:rPr>
              <a:t>    </a:t>
            </a:r>
            <a:r>
              <a:rPr lang="en-US" altLang="en-US" sz="1300" b="1" dirty="0">
                <a:solidFill>
                  <a:srgbClr val="00447E"/>
                </a:solidFill>
                <a:latin typeface="+mn-lt"/>
              </a:rPr>
              <a:t>                  Daniel Cohen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300" b="1" dirty="0">
                <a:solidFill>
                  <a:srgbClr val="00447E"/>
                </a:solidFill>
                <a:latin typeface="+mn-lt"/>
              </a:rPr>
              <a:t>    </a:t>
            </a:r>
            <a:r>
              <a:rPr lang="en-US" altLang="en-US" sz="1300" b="1" dirty="0">
                <a:solidFill>
                  <a:srgbClr val="00447E"/>
                </a:solidFill>
                <a:latin typeface="+mn-lt"/>
              </a:rPr>
              <a:t>                  Co-Founder &amp; CEO</a:t>
            </a:r>
            <a:br>
              <a:rPr lang="en-US" altLang="en-US" sz="1300" b="1" dirty="0">
                <a:solidFill>
                  <a:srgbClr val="00447E"/>
                </a:solidFill>
                <a:latin typeface="+mn-lt"/>
              </a:rPr>
            </a:br>
            <a:endParaRPr lang="en-US" altLang="en-US" sz="1300" b="1" dirty="0">
              <a:solidFill>
                <a:srgbClr val="00447E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>
                <a:solidFill>
                  <a:srgbClr val="00447E"/>
                </a:solidFill>
                <a:latin typeface="+mn-lt"/>
              </a:rPr>
              <a:t>Entrepreneur. VP Biz.Dev &amp; Strategy, </a:t>
            </a:r>
            <a:r>
              <a:rPr lang="en-US" altLang="en-US" sz="1300" b="1" dirty="0">
                <a:solidFill>
                  <a:srgbClr val="FF0000"/>
                </a:solidFill>
                <a:latin typeface="+mn-lt"/>
              </a:rPr>
              <a:t>Israel Post</a:t>
            </a:r>
            <a:r>
              <a:rPr lang="en-US" altLang="en-US" sz="1300" dirty="0">
                <a:solidFill>
                  <a:srgbClr val="00447E"/>
                </a:solidFill>
                <a:latin typeface="+mn-lt"/>
              </a:rPr>
              <a:t>.      VP Biz</a:t>
            </a:r>
            <a:r>
              <a:rPr lang="he-IL" altLang="en-US" sz="1300" dirty="0">
                <a:solidFill>
                  <a:srgbClr val="00447E"/>
                </a:solidFill>
                <a:latin typeface="+mn-lt"/>
              </a:rPr>
              <a:t> </a:t>
            </a:r>
            <a:r>
              <a:rPr lang="en-US" altLang="en-US" sz="1300" dirty="0">
                <a:solidFill>
                  <a:srgbClr val="00447E"/>
                </a:solidFill>
                <a:latin typeface="+mn-lt"/>
              </a:rPr>
              <a:t>Dev at High-Tech (</a:t>
            </a:r>
            <a:r>
              <a:rPr lang="en-US" altLang="en-US" sz="1300" b="1" dirty="0">
                <a:solidFill>
                  <a:srgbClr val="FF0000"/>
                </a:solidFill>
                <a:latin typeface="+mn-lt"/>
              </a:rPr>
              <a:t>LocatioNet, Aerialink</a:t>
            </a:r>
            <a:r>
              <a:rPr lang="en-US" altLang="en-US" sz="1300" dirty="0">
                <a:solidFill>
                  <a:srgbClr val="00447E"/>
                </a:solidFill>
                <a:latin typeface="+mn-lt"/>
              </a:rPr>
              <a:t>)           &amp; Industrial co. Over 25  years’ management &amp; international business experience (LLB, MBA)</a:t>
            </a:r>
          </a:p>
        </p:txBody>
      </p:sp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4459288" y="2038350"/>
            <a:ext cx="38735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300" b="1" dirty="0">
                <a:solidFill>
                  <a:srgbClr val="00447E"/>
                </a:solidFill>
                <a:latin typeface="+mn-lt"/>
              </a:rPr>
              <a:t>    </a:t>
            </a:r>
            <a:r>
              <a:rPr lang="en-US" altLang="en-US" sz="1300" b="1" dirty="0">
                <a:solidFill>
                  <a:srgbClr val="00447E"/>
                </a:solidFill>
                <a:latin typeface="+mn-lt"/>
              </a:rPr>
              <a:t>                    </a:t>
            </a:r>
            <a:r>
              <a:rPr lang="en-US" altLang="en-US" sz="1300" b="1" dirty="0" err="1">
                <a:solidFill>
                  <a:srgbClr val="00447E"/>
                </a:solidFill>
                <a:latin typeface="+mn-lt"/>
              </a:rPr>
              <a:t>Izack</a:t>
            </a:r>
            <a:r>
              <a:rPr lang="en-US" altLang="en-US" sz="1300" b="1" dirty="0">
                <a:solidFill>
                  <a:srgbClr val="00447E"/>
                </a:solidFill>
                <a:latin typeface="+mn-lt"/>
              </a:rPr>
              <a:t> </a:t>
            </a:r>
            <a:r>
              <a:rPr lang="en-US" altLang="en-US" sz="1300" b="1" dirty="0" err="1">
                <a:solidFill>
                  <a:srgbClr val="00447E"/>
                </a:solidFill>
                <a:latin typeface="+mn-lt"/>
              </a:rPr>
              <a:t>Varsanno</a:t>
            </a:r>
            <a:endParaRPr lang="en-US" altLang="en-US" sz="1300" b="1" dirty="0">
              <a:solidFill>
                <a:srgbClr val="00447E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300" b="1" dirty="0">
                <a:solidFill>
                  <a:srgbClr val="00447E"/>
                </a:solidFill>
                <a:latin typeface="+mn-lt"/>
              </a:rPr>
              <a:t>    </a:t>
            </a:r>
            <a:r>
              <a:rPr lang="en-US" altLang="en-US" sz="1300" b="1" dirty="0">
                <a:solidFill>
                  <a:srgbClr val="00447E"/>
                </a:solidFill>
                <a:latin typeface="+mn-lt"/>
              </a:rPr>
              <a:t>                    Co-Founder &amp; CTO </a:t>
            </a:r>
          </a:p>
          <a:p>
            <a:pPr marL="0" lvl="1" eaLnBrk="1" hangingPunct="1">
              <a:spcBef>
                <a:spcPct val="0"/>
              </a:spcBef>
              <a:buFont typeface="Arial" charset="0"/>
              <a:buNone/>
            </a:pPr>
            <a:endParaRPr lang="en-US" altLang="en-US" sz="1300" dirty="0">
              <a:solidFill>
                <a:srgbClr val="00447E"/>
              </a:solidFill>
              <a:latin typeface="+mn-lt"/>
            </a:endParaRPr>
          </a:p>
          <a:p>
            <a:pPr marL="0" lvl="1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1300" dirty="0">
                <a:solidFill>
                  <a:srgbClr val="00447E"/>
                </a:solidFill>
                <a:latin typeface="+mn-lt"/>
              </a:rPr>
              <a:t>25 years managing software development, Chief programmer for </a:t>
            </a:r>
            <a:r>
              <a:rPr lang="en-US" altLang="en-US" sz="1300" b="1" dirty="0">
                <a:solidFill>
                  <a:srgbClr val="FF0000"/>
                </a:solidFill>
                <a:latin typeface="+mn-lt"/>
              </a:rPr>
              <a:t>IDF logistics unit</a:t>
            </a:r>
            <a:r>
              <a:rPr lang="en-US" altLang="en-US" sz="1300" dirty="0">
                <a:solidFill>
                  <a:srgbClr val="00447E"/>
                </a:solidFill>
                <a:latin typeface="+mn-lt"/>
              </a:rPr>
              <a:t>,</a:t>
            </a:r>
            <a:r>
              <a:rPr lang="he-IL" altLang="en-US" sz="1300" dirty="0">
                <a:solidFill>
                  <a:srgbClr val="00447E"/>
                </a:solidFill>
                <a:latin typeface="+mn-lt"/>
              </a:rPr>
              <a:t> </a:t>
            </a:r>
            <a:r>
              <a:rPr lang="en-US" altLang="en-US" sz="1300" b="1" dirty="0">
                <a:solidFill>
                  <a:srgbClr val="FF0000"/>
                </a:solidFill>
                <a:latin typeface="+mn-lt"/>
              </a:rPr>
              <a:t>Applied Materials, Precise, Partner (cellular), IDF / MAMRAM </a:t>
            </a:r>
            <a:r>
              <a:rPr lang="en-US" altLang="en-US" sz="1300" dirty="0">
                <a:solidFill>
                  <a:srgbClr val="00447E"/>
                </a:solidFill>
                <a:latin typeface="+mn-lt"/>
              </a:rPr>
              <a:t>graduate</a:t>
            </a: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0" y="1009104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1600" b="1" dirty="0">
                <a:solidFill>
                  <a:srgbClr val="00447E"/>
                </a:solidFill>
                <a:latin typeface="+mn-lt"/>
              </a:rPr>
              <a:t>Exelot team has deep market knowledge &amp; extensive experience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1600" b="1" dirty="0">
                <a:solidFill>
                  <a:srgbClr val="00447E"/>
                </a:solidFill>
                <a:latin typeface="+mn-lt"/>
              </a:rPr>
              <a:t>Technology, e-commerce, logistics, post &amp; years of business experience</a:t>
            </a:r>
            <a:endParaRPr lang="en-US" altLang="en-US" sz="1600" b="1" dirty="0">
              <a:solidFill>
                <a:srgbClr val="00447E"/>
              </a:solidFill>
              <a:latin typeface="+mn-lt"/>
            </a:endParaRPr>
          </a:p>
        </p:txBody>
      </p:sp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5650" y="1639888"/>
            <a:ext cx="6969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209" y="3614038"/>
            <a:ext cx="70326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188" y="3730852"/>
            <a:ext cx="69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7064" y="3776058"/>
            <a:ext cx="7016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1156197" y="4072126"/>
            <a:ext cx="1100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447E"/>
                </a:solidFill>
                <a:latin typeface="+mn-lt"/>
              </a:rPr>
              <a:t>Itay Ophir</a:t>
            </a:r>
            <a:br>
              <a:rPr lang="en-US" altLang="en-US" sz="1200" dirty="0">
                <a:solidFill>
                  <a:srgbClr val="00447E"/>
                </a:solidFill>
                <a:latin typeface="+mn-lt"/>
              </a:rPr>
            </a:br>
            <a:r>
              <a:rPr lang="en-US" altLang="en-US" sz="1200" dirty="0">
                <a:solidFill>
                  <a:srgbClr val="00447E"/>
                </a:solidFill>
                <a:latin typeface="+mn-lt"/>
              </a:rPr>
              <a:t>VP Product</a:t>
            </a:r>
          </a:p>
        </p:txBody>
      </p:sp>
      <p:sp>
        <p:nvSpPr>
          <p:cNvPr id="9229" name="Rectangle 24"/>
          <p:cNvSpPr>
            <a:spLocks noChangeArrowheads="1"/>
          </p:cNvSpPr>
          <p:nvPr/>
        </p:nvSpPr>
        <p:spPr bwMode="auto">
          <a:xfrm>
            <a:off x="4138553" y="4151630"/>
            <a:ext cx="1100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447E"/>
                </a:solidFill>
                <a:latin typeface="+mn-lt"/>
              </a:rPr>
              <a:t>Eli Koretsky</a:t>
            </a:r>
            <a:br>
              <a:rPr lang="en-US" altLang="en-US" sz="1200" dirty="0">
                <a:solidFill>
                  <a:srgbClr val="00447E"/>
                </a:solidFill>
                <a:latin typeface="+mn-lt"/>
              </a:rPr>
            </a:br>
            <a:r>
              <a:rPr lang="en-US" altLang="en-US" sz="1200" dirty="0">
                <a:solidFill>
                  <a:srgbClr val="00447E"/>
                </a:solidFill>
                <a:latin typeface="+mn-lt"/>
              </a:rPr>
              <a:t>China Sales</a:t>
            </a:r>
          </a:p>
        </p:txBody>
      </p:sp>
      <p:sp>
        <p:nvSpPr>
          <p:cNvPr id="9230" name="Rectangle 16"/>
          <p:cNvSpPr>
            <a:spLocks noChangeArrowheads="1"/>
          </p:cNvSpPr>
          <p:nvPr/>
        </p:nvSpPr>
        <p:spPr bwMode="auto">
          <a:xfrm>
            <a:off x="298017" y="4732060"/>
            <a:ext cx="23012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447E"/>
                </a:solidFill>
                <a:latin typeface="+mn-lt"/>
              </a:rPr>
              <a:t>15 Year experience in product management, Internet UX, ecommerce platforms</a:t>
            </a:r>
          </a:p>
        </p:txBody>
      </p:sp>
      <p:sp>
        <p:nvSpPr>
          <p:cNvPr id="9231" name="Rectangle 26"/>
          <p:cNvSpPr>
            <a:spLocks noChangeArrowheads="1"/>
          </p:cNvSpPr>
          <p:nvPr/>
        </p:nvSpPr>
        <p:spPr bwMode="auto">
          <a:xfrm>
            <a:off x="3196937" y="4812031"/>
            <a:ext cx="2066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447E"/>
                </a:solidFill>
                <a:latin typeface="+mn-lt"/>
              </a:rPr>
              <a:t>Ex. </a:t>
            </a:r>
            <a:r>
              <a:rPr lang="en-US" altLang="en-US" sz="1200" b="1" dirty="0" err="1">
                <a:solidFill>
                  <a:srgbClr val="FF0000"/>
                </a:solidFill>
                <a:latin typeface="+mn-lt"/>
              </a:rPr>
              <a:t>AliExpress</a:t>
            </a:r>
            <a:r>
              <a:rPr lang="en-US" altLang="en-US" sz="1200" b="1" dirty="0">
                <a:solidFill>
                  <a:srgbClr val="FF0000"/>
                </a:solidFill>
                <a:latin typeface="+mn-lt"/>
              </a:rPr>
              <a:t>, China</a:t>
            </a:r>
            <a:r>
              <a:rPr lang="en-US" altLang="en-US" sz="1200" dirty="0">
                <a:solidFill>
                  <a:srgbClr val="00447E"/>
                </a:solidFill>
                <a:latin typeface="+mn-lt"/>
              </a:rPr>
              <a:t>.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447E"/>
                </a:solidFill>
                <a:latin typeface="+mn-lt"/>
              </a:rPr>
              <a:t>5 year experience with ecommerce: communities, logistics &amp; user experience</a:t>
            </a:r>
          </a:p>
        </p:txBody>
      </p:sp>
      <p:sp>
        <p:nvSpPr>
          <p:cNvPr id="9232" name="Rectangle 17"/>
          <p:cNvSpPr>
            <a:spLocks noChangeArrowheads="1"/>
          </p:cNvSpPr>
          <p:nvPr/>
        </p:nvSpPr>
        <p:spPr bwMode="auto">
          <a:xfrm>
            <a:off x="5868144" y="4857691"/>
            <a:ext cx="18716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447E"/>
                </a:solidFill>
                <a:latin typeface="+mn-lt"/>
              </a:rPr>
              <a:t>18 years experience in logistics, warehouse management, fulfilment, couriers &amp; dispatching</a:t>
            </a:r>
          </a:p>
        </p:txBody>
      </p:sp>
      <p:sp>
        <p:nvSpPr>
          <p:cNvPr id="9234" name="Rectangle 29"/>
          <p:cNvSpPr>
            <a:spLocks noChangeArrowheads="1"/>
          </p:cNvSpPr>
          <p:nvPr/>
        </p:nvSpPr>
        <p:spPr bwMode="auto">
          <a:xfrm>
            <a:off x="6775871" y="4063205"/>
            <a:ext cx="1466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447E"/>
                </a:solidFill>
                <a:latin typeface="+mn-lt"/>
              </a:rPr>
              <a:t>Mickey Tal</a:t>
            </a:r>
            <a:br>
              <a:rPr lang="en-US" altLang="en-US" sz="1200" dirty="0">
                <a:solidFill>
                  <a:srgbClr val="00447E"/>
                </a:solidFill>
                <a:latin typeface="+mn-lt"/>
              </a:rPr>
            </a:br>
            <a:r>
              <a:rPr lang="en-US" altLang="en-US" sz="1200" dirty="0">
                <a:solidFill>
                  <a:srgbClr val="00447E"/>
                </a:solidFill>
                <a:latin typeface="+mn-lt"/>
              </a:rPr>
              <a:t>Logistic Chain Manager</a:t>
            </a:r>
          </a:p>
        </p:txBody>
      </p:sp>
      <p:pic>
        <p:nvPicPr>
          <p:cNvPr id="9237" name="Picture 1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3" y="1652588"/>
            <a:ext cx="6953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25" name="Rectangle 24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he-IL" sz="2400" dirty="0">
                <a:solidFill>
                  <a:schemeClr val="bg1"/>
                </a:solidFill>
                <a:latin typeface="+mn-lt"/>
              </a:rPr>
              <a:t>EXPERIENCED MANAGEMENT TEAM</a:t>
            </a:r>
            <a:endParaRPr lang="en-US" alt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57FF8FC-2B73-4E69-A37C-0377E0FB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5468270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0" y="5377780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99803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7977653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784" y="-11041"/>
            <a:ext cx="9129216" cy="1572397"/>
            <a:chOff x="14784" y="-11041"/>
            <a:chExt cx="9129216" cy="16493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84" y="126"/>
              <a:ext cx="1633232" cy="163815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3399" y="126"/>
              <a:ext cx="1633232" cy="163815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6631" y="126"/>
              <a:ext cx="1633232" cy="163815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9863" y="126"/>
              <a:ext cx="1633232" cy="163815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811"/>
            <a:stretch/>
          </p:blipFill>
          <p:spPr>
            <a:xfrm>
              <a:off x="6573095" y="126"/>
              <a:ext cx="1633232" cy="163815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6327" y="-11041"/>
              <a:ext cx="937673" cy="1638152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7392" y="1722600"/>
            <a:ext cx="91292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20"/>
            <a:r>
              <a:rPr lang="en-US" sz="2600" b="1" dirty="0">
                <a:solidFill>
                  <a:srgbClr val="F99803"/>
                </a:solidFill>
              </a:rPr>
              <a:t>Thank You!</a:t>
            </a:r>
          </a:p>
          <a:p>
            <a:pPr algn="ctr" defTabSz="822920"/>
            <a:endParaRPr lang="en-US" sz="3600" b="1" dirty="0">
              <a:solidFill>
                <a:srgbClr val="F99803"/>
              </a:solidFill>
            </a:endParaRPr>
          </a:p>
          <a:p>
            <a:pPr algn="ctr" defTabSz="822920"/>
            <a:endParaRPr lang="en-US" sz="3600" b="1" dirty="0">
              <a:solidFill>
                <a:srgbClr val="F99803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543" y="3828765"/>
            <a:ext cx="1914394" cy="735728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65131" y="3497841"/>
            <a:ext cx="9129216" cy="1328505"/>
            <a:chOff x="14784" y="-11041"/>
            <a:chExt cx="9129216" cy="1649319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84" y="126"/>
              <a:ext cx="1633232" cy="163815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3399" y="126"/>
              <a:ext cx="1633232" cy="163815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6631" y="126"/>
              <a:ext cx="1633232" cy="163815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9863" y="126"/>
              <a:ext cx="1633232" cy="163815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811"/>
            <a:stretch/>
          </p:blipFill>
          <p:spPr>
            <a:xfrm>
              <a:off x="6573095" y="126"/>
              <a:ext cx="1633232" cy="163815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6327" y="-11041"/>
              <a:ext cx="937673" cy="1638152"/>
            </a:xfrm>
            <a:prstGeom prst="rect">
              <a:avLst/>
            </a:prstGeom>
          </p:spPr>
        </p:pic>
      </p:grpSp>
      <p:sp>
        <p:nvSpPr>
          <p:cNvPr id="62" name="Rectangle 61"/>
          <p:cNvSpPr/>
          <p:nvPr/>
        </p:nvSpPr>
        <p:spPr>
          <a:xfrm flipV="1">
            <a:off x="0" y="4803487"/>
            <a:ext cx="9144000" cy="45719"/>
          </a:xfrm>
          <a:prstGeom prst="rect">
            <a:avLst/>
          </a:prstGeom>
          <a:solidFill>
            <a:srgbClr val="F99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0" y="4849206"/>
            <a:ext cx="9144000" cy="865794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20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  <a:cs typeface="Arial" charset="0"/>
              </a:rPr>
              <a:t>Contact: danny@exelot.com</a:t>
            </a:r>
          </a:p>
          <a:p>
            <a:pPr algn="ctr" defTabSz="822920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  <a:cs typeface="Arial" charset="0"/>
              </a:rPr>
              <a:t>www.exelot.com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6EE6FBFA-1466-4DBF-833E-716E9289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928" y="5435359"/>
            <a:ext cx="291176" cy="222057"/>
          </a:xfrm>
        </p:spPr>
        <p:txBody>
          <a:bodyPr vert="horz" wrap="square" lIns="0" tIns="34290" rIns="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8B103976-75EC-0940-BEF2-4A8E280F9E92}" type="slidenum">
              <a:rPr lang="en-US" altLang="he-IL" sz="1600" b="1">
                <a:solidFill>
                  <a:srgbClr val="F99803"/>
                </a:solidFill>
                <a:latin typeface="+mn-lt"/>
                <a:ea typeface="+mn-ea"/>
              </a:rPr>
              <a:pPr algn="ctr">
                <a:defRPr/>
              </a:pPr>
              <a:t>13</a:t>
            </a:fld>
            <a:endParaRPr lang="en-US" altLang="he-IL" sz="1600" b="1" dirty="0">
              <a:solidFill>
                <a:srgbClr val="F99803"/>
              </a:solidFill>
              <a:latin typeface="+mn-lt"/>
              <a:ea typeface="+mn-ea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1C073DF2-E764-46CF-AA60-4F52A19E1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597" y="2644677"/>
            <a:ext cx="21162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 dirty="0">
                <a:solidFill>
                  <a:srgbClr val="DF3E2D"/>
                </a:solidFill>
                <a:latin typeface="SimSun" panose="02010600030101010101" pitchFamily="2" charset="-122"/>
                <a:ea typeface="SimSun" panose="02010600030101010101" pitchFamily="2" charset="-122"/>
                <a:cs typeface="Open sans semibold"/>
              </a:rPr>
              <a:t>谢谢大家！</a:t>
            </a:r>
            <a:endParaRPr lang="en-US" altLang="en-US" sz="3000" b="1" dirty="0">
              <a:solidFill>
                <a:srgbClr val="DF3E2D"/>
              </a:solidFill>
              <a:latin typeface="Arial" panose="020B0604020202020204" pitchFamily="34" charset="0"/>
              <a:ea typeface="SimSun" panose="02010600030101010101" pitchFamily="2" charset="-122"/>
              <a:cs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753877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173"/>
          <p:cNvSpPr>
            <a:spLocks noChangeArrowheads="1"/>
          </p:cNvSpPr>
          <p:nvPr/>
        </p:nvSpPr>
        <p:spPr bwMode="auto">
          <a:xfrm>
            <a:off x="0" y="1670311"/>
            <a:ext cx="8928992" cy="205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447E"/>
                </a:solidFill>
              </a:rPr>
              <a:t>Connecting e-shops  &amp; logistic vendors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447E"/>
                </a:solidFill>
              </a:rPr>
              <a:t>for a best cross border e-commerce solution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US" altLang="en-US" sz="2800" b="1" dirty="0">
              <a:solidFill>
                <a:srgbClr val="00447E"/>
              </a:solidFill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11" name="Rectangle 10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he-IL" sz="2400" dirty="0">
                <a:solidFill>
                  <a:schemeClr val="bg1"/>
                </a:solidFill>
                <a:latin typeface="+mn-lt"/>
              </a:rPr>
              <a:t>Vision</a:t>
            </a:r>
            <a:endParaRPr lang="en-US" alt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7FF8FC-2B73-4E69-A37C-0377E0FB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5468270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4C1D56-131A-4D69-9DE3-AD92D37E4570}"/>
              </a:ext>
            </a:extLst>
          </p:cNvPr>
          <p:cNvSpPr/>
          <p:nvPr/>
        </p:nvSpPr>
        <p:spPr>
          <a:xfrm>
            <a:off x="0" y="5377780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99803"/>
                </a:solidFill>
              </a:rPr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4CC43A-EAE5-4F7D-843D-F1E075F84C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517" y="4254313"/>
            <a:ext cx="505596" cy="9835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C1008D-E141-45ED-9182-52DFCA4057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327" y="4254312"/>
            <a:ext cx="487470" cy="9835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341B42-B7A1-4376-894B-EE7C60E876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876" y="4254312"/>
            <a:ext cx="501366" cy="9835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C5E583-9900-43C5-AD2D-09EE8C10E9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4236780"/>
            <a:ext cx="3662543" cy="972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703D98-4451-406D-87E8-6C6E919002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30" r="10111"/>
          <a:stretch/>
        </p:blipFill>
        <p:spPr>
          <a:xfrm>
            <a:off x="915758" y="4236780"/>
            <a:ext cx="1271756" cy="9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449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173"/>
          <p:cNvSpPr>
            <a:spLocks noChangeArrowheads="1"/>
          </p:cNvSpPr>
          <p:nvPr/>
        </p:nvSpPr>
        <p:spPr bwMode="auto">
          <a:xfrm>
            <a:off x="0" y="990516"/>
            <a:ext cx="8869680" cy="318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 marL="2286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447E"/>
                </a:solidFill>
              </a:rPr>
              <a:t>We answer 3 essential needs in e-commerce logistic world:</a:t>
            </a:r>
          </a:p>
          <a:p>
            <a:pPr marL="228600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447E"/>
              </a:solidFill>
            </a:endParaRPr>
          </a:p>
          <a:p>
            <a:pPr marL="228600">
              <a:lnSpc>
                <a:spcPct val="150000"/>
              </a:lnSpc>
              <a:spcBef>
                <a:spcPct val="0"/>
              </a:spcBef>
              <a:buFontTx/>
              <a:buAutoNum type="arabicParenR"/>
            </a:pPr>
            <a:r>
              <a:rPr lang="en-US" altLang="en-US" sz="1800" b="1" dirty="0">
                <a:solidFill>
                  <a:srgbClr val="00447E"/>
                </a:solidFill>
              </a:rPr>
              <a:t> </a:t>
            </a:r>
            <a:r>
              <a:rPr lang="en-US" altLang="en-US" sz="2000" b="1" dirty="0">
                <a:solidFill>
                  <a:srgbClr val="00447E"/>
                </a:solidFill>
              </a:rPr>
              <a:t>Connection:</a:t>
            </a:r>
            <a:r>
              <a:rPr lang="en-US" altLang="en-US" sz="1800" b="1" dirty="0">
                <a:solidFill>
                  <a:srgbClr val="00447E"/>
                </a:solidFill>
              </a:rPr>
              <a:t> Finding reliable providers especially in the last mile</a:t>
            </a:r>
          </a:p>
          <a:p>
            <a:pPr marL="228600">
              <a:lnSpc>
                <a:spcPct val="150000"/>
              </a:lnSpc>
              <a:spcBef>
                <a:spcPct val="0"/>
              </a:spcBef>
              <a:buNone/>
            </a:pPr>
            <a:endParaRPr lang="en-US" altLang="en-US" sz="1800" b="1" dirty="0">
              <a:solidFill>
                <a:srgbClr val="00447E"/>
              </a:solidFill>
            </a:endParaRPr>
          </a:p>
          <a:p>
            <a:pPr marL="2286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447E"/>
                </a:solidFill>
              </a:rPr>
              <a:t>2) </a:t>
            </a:r>
            <a:r>
              <a:rPr lang="en-US" altLang="en-US" sz="2000" b="1" dirty="0">
                <a:solidFill>
                  <a:srgbClr val="00447E"/>
                </a:solidFill>
              </a:rPr>
              <a:t>Trust: </a:t>
            </a:r>
            <a:r>
              <a:rPr lang="en-US" altLang="en-US" sz="1800" b="1" dirty="0">
                <a:solidFill>
                  <a:srgbClr val="00447E"/>
                </a:solidFill>
              </a:rPr>
              <a:t>Verifying transaction of shipments at each point with full trust</a:t>
            </a:r>
          </a:p>
          <a:p>
            <a:pPr marL="228600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00447E"/>
              </a:solidFill>
            </a:endParaRPr>
          </a:p>
          <a:p>
            <a:pPr marL="2286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447E"/>
                </a:solidFill>
              </a:rPr>
              <a:t>3) </a:t>
            </a:r>
            <a:r>
              <a:rPr lang="en-US" altLang="en-US" sz="2000" b="1" dirty="0">
                <a:solidFill>
                  <a:srgbClr val="00447E"/>
                </a:solidFill>
              </a:rPr>
              <a:t>Time &amp; Price: </a:t>
            </a:r>
            <a:r>
              <a:rPr lang="en-US" altLang="en-US" sz="1800" b="1" dirty="0">
                <a:solidFill>
                  <a:srgbClr val="00447E"/>
                </a:solidFill>
              </a:rPr>
              <a:t>Optimizing logistics channels to cut down time and costs</a:t>
            </a:r>
            <a:endParaRPr lang="en-US" altLang="en-US" sz="1800" b="1" dirty="0">
              <a:solidFill>
                <a:srgbClr val="00447E"/>
              </a:solidFill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11" name="Rectangle 10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he-IL" sz="2400" dirty="0">
                <a:solidFill>
                  <a:schemeClr val="bg1"/>
                </a:solidFill>
              </a:rPr>
              <a:t>Exelot – Answering Global Logistics Needs</a:t>
            </a:r>
            <a:endParaRPr lang="en-US" alt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7FF8FC-2B73-4E69-A37C-0377E0FB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5468270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4C1D56-131A-4D69-9DE3-AD92D37E4570}"/>
              </a:ext>
            </a:extLst>
          </p:cNvPr>
          <p:cNvSpPr/>
          <p:nvPr/>
        </p:nvSpPr>
        <p:spPr>
          <a:xfrm>
            <a:off x="0" y="5377780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99803"/>
                </a:solidFill>
              </a:rPr>
              <a:t>3</a:t>
            </a:r>
          </a:p>
        </p:txBody>
      </p:sp>
      <p:pic>
        <p:nvPicPr>
          <p:cNvPr id="14" name="תמונה 2">
            <a:extLst>
              <a:ext uri="{FF2B5EF4-FFF2-40B4-BE49-F238E27FC236}">
                <a16:creationId xmlns:a16="http://schemas.microsoft.com/office/drawing/2014/main" id="{84D9D77E-8DF5-48A8-99E1-9B5229E92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605" y="4493152"/>
            <a:ext cx="1917433" cy="98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4CC43A-EAE5-4F7D-843D-F1E075F84C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505" y="4493153"/>
            <a:ext cx="505596" cy="9835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C1008D-E141-45ED-9182-52DFCA4057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775" y="4484687"/>
            <a:ext cx="487470" cy="9835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341B42-B7A1-4376-894B-EE7C60E876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143" y="4470938"/>
            <a:ext cx="501366" cy="983583"/>
          </a:xfrm>
          <a:prstGeom prst="rect">
            <a:avLst/>
          </a:prstGeom>
        </p:spPr>
      </p:pic>
      <p:pic>
        <p:nvPicPr>
          <p:cNvPr id="19" name="Picture 22" descr="F:\מסמכים\Clients\Exelot\Ex_1.jpg">
            <a:extLst>
              <a:ext uri="{FF2B5EF4-FFF2-40B4-BE49-F238E27FC236}">
                <a16:creationId xmlns:a16="http://schemas.microsoft.com/office/drawing/2014/main" id="{EAB1BAF2-E5D8-4EA4-8380-AA9D2B018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5673" y="4441722"/>
            <a:ext cx="2003912" cy="104201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768561-0688-46DB-BB9E-E4DC54F9461E}"/>
              </a:ext>
            </a:extLst>
          </p:cNvPr>
          <p:cNvSpPr txBox="1"/>
          <p:nvPr/>
        </p:nvSpPr>
        <p:spPr>
          <a:xfrm>
            <a:off x="5588879" y="4441722"/>
            <a:ext cx="18133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Post                         Couriers     </a:t>
            </a:r>
          </a:p>
        </p:txBody>
      </p:sp>
    </p:spTree>
    <p:extLst>
      <p:ext uri="{BB962C8B-B14F-4D97-AF65-F5344CB8AC3E}">
        <p14:creationId xmlns:p14="http://schemas.microsoft.com/office/powerpoint/2010/main" val="648722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173"/>
          <p:cNvSpPr>
            <a:spLocks noChangeArrowheads="1"/>
          </p:cNvSpPr>
          <p:nvPr/>
        </p:nvSpPr>
        <p:spPr bwMode="auto">
          <a:xfrm>
            <a:off x="0" y="1207975"/>
            <a:ext cx="8928992" cy="295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447E"/>
                </a:solidFill>
              </a:rPr>
              <a:t>Connecting logistic providers and retailers with cross border customs &amp; last mile delivery: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00447E"/>
              </a:solidFill>
            </a:endParaRPr>
          </a:p>
          <a:p>
            <a:pPr marL="284163" indent="-284163">
              <a:lnSpc>
                <a:spcPct val="150000"/>
              </a:lnSpc>
              <a:spcBef>
                <a:spcPct val="0"/>
              </a:spcBef>
              <a:buFontTx/>
              <a:buAutoNum type="arabicParenR"/>
            </a:pPr>
            <a:r>
              <a:rPr lang="en-US" altLang="en-US" sz="1800" b="1" dirty="0">
                <a:solidFill>
                  <a:srgbClr val="00447E"/>
                </a:solidFill>
              </a:rPr>
              <a:t>Physical stores move to online: Logistic companies need to serve them to cross border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447E"/>
                </a:solidFill>
              </a:rPr>
              <a:t> </a:t>
            </a:r>
          </a:p>
          <a:p>
            <a:pPr marL="284163" indent="-284163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447E"/>
                </a:solidFill>
              </a:rPr>
              <a:t>2) Countries dictate different regulation (VAT, Customs duty) with many last mile companies</a:t>
            </a:r>
          </a:p>
          <a:p>
            <a:pPr marL="284163" indent="-284163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00447E"/>
              </a:solidFill>
            </a:endParaRPr>
          </a:p>
          <a:p>
            <a:pPr marL="284163" indent="-284163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447E"/>
                </a:solidFill>
              </a:rPr>
              <a:t>3) Postal slow or inconsistent in many countries /  too expensive with couriers (Fedex / DHL)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11" name="Rectangle 10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he-IL" sz="2400" dirty="0">
                <a:solidFill>
                  <a:schemeClr val="bg1"/>
                </a:solidFill>
              </a:rPr>
              <a:t>Need &amp; Solutions</a:t>
            </a:r>
            <a:endParaRPr lang="en-US" alt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7FF8FC-2B73-4E69-A37C-0377E0FB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5468270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4C1D56-131A-4D69-9DE3-AD92D37E4570}"/>
              </a:ext>
            </a:extLst>
          </p:cNvPr>
          <p:cNvSpPr/>
          <p:nvPr/>
        </p:nvSpPr>
        <p:spPr>
          <a:xfrm>
            <a:off x="0" y="5377780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99803"/>
                </a:solidFill>
              </a:rPr>
              <a:t>5</a:t>
            </a:r>
          </a:p>
        </p:txBody>
      </p:sp>
      <p:pic>
        <p:nvPicPr>
          <p:cNvPr id="19" name="Picture 22" descr="F:\מסמכים\Clients\Exelot\Ex_1.jpg">
            <a:extLst>
              <a:ext uri="{FF2B5EF4-FFF2-40B4-BE49-F238E27FC236}">
                <a16:creationId xmlns:a16="http://schemas.microsoft.com/office/drawing/2014/main" id="{94045A0D-3306-497F-9271-97FCF8584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4165" y="4388520"/>
            <a:ext cx="2215669" cy="115212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9136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F009BB-D6CE-4A09-8AAF-DC8BF0FE5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259" y="1337330"/>
            <a:ext cx="7080741" cy="3982917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3029224" y="3969641"/>
            <a:ext cx="393204" cy="1"/>
          </a:xfrm>
          <a:prstGeom prst="straightConnector1">
            <a:avLst/>
          </a:prstGeom>
          <a:noFill/>
          <a:ln w="50800">
            <a:solidFill>
              <a:srgbClr val="F9980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3865612"/>
            <a:ext cx="741972" cy="20006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30" name="Rectangle 2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he-IL" sz="2400" dirty="0">
                <a:solidFill>
                  <a:schemeClr val="bg1"/>
                </a:solidFill>
                <a:latin typeface="+mj-lt"/>
              </a:rPr>
              <a:t>Exelot – Embedded Option in e-Commerce Shops</a:t>
            </a:r>
            <a:endParaRPr lang="en-US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377780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99803"/>
                </a:solidFill>
              </a:rPr>
              <a:t>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A2A5BF-B796-B045-AE41-108CAF631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12" y="1268060"/>
            <a:ext cx="1917700" cy="406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8A61C9-5BAC-4B38-8C8B-BDF9917A9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5468270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9273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14" name="Rectangle 13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he-IL" sz="2400" dirty="0">
                <a:solidFill>
                  <a:schemeClr val="bg1"/>
                </a:solidFill>
                <a:latin typeface="+mn-lt"/>
              </a:rPr>
              <a:t>2-5 Days Fulfillment &amp; Delivery in Cross Border</a:t>
            </a:r>
          </a:p>
          <a:p>
            <a:pPr algn="ctr"/>
            <a:r>
              <a:rPr lang="en-US" altLang="he-IL" sz="2400" dirty="0">
                <a:solidFill>
                  <a:schemeClr val="bg1"/>
                </a:solidFill>
                <a:latin typeface="+mn-lt"/>
              </a:rPr>
              <a:t>for AliExpress Suppliers in Cyprus</a:t>
            </a:r>
            <a:endParaRPr lang="en-US" alt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7FF8FC-2B73-4E69-A37C-0377E0FB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5449788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D37E9D-3162-F241-9685-C3ACC07A2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2107"/>
            <a:ext cx="9144000" cy="44699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A4C231-9543-42A7-9BDD-E434349332EF}"/>
              </a:ext>
            </a:extLst>
          </p:cNvPr>
          <p:cNvSpPr/>
          <p:nvPr/>
        </p:nvSpPr>
        <p:spPr>
          <a:xfrm>
            <a:off x="0" y="5377780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99803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939241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6F3FF1-5B26-49E7-9636-5CB0CD0B4155}"/>
              </a:ext>
            </a:extLst>
          </p:cNvPr>
          <p:cNvSpPr/>
          <p:nvPr/>
        </p:nvSpPr>
        <p:spPr>
          <a:xfrm>
            <a:off x="452914" y="1265250"/>
            <a:ext cx="8229601" cy="3760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75" indent="-257175">
              <a:defRPr/>
            </a:pPr>
            <a:endParaRPr lang="en-US" altLang="en-US" sz="126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99447302-D45E-4C14-BA28-7C8762CB7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5" y="1265250"/>
            <a:ext cx="8229600" cy="37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0C6B245-78AD-4693-8807-DDA22402953E}"/>
              </a:ext>
            </a:extLst>
          </p:cNvPr>
          <p:cNvGrpSpPr/>
          <p:nvPr/>
        </p:nvGrpSpPr>
        <p:grpSpPr>
          <a:xfrm>
            <a:off x="452914" y="852211"/>
            <a:ext cx="8229600" cy="100739"/>
            <a:chOff x="206" y="758573"/>
            <a:chExt cx="9144000" cy="1119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51AABF-3849-47BF-9F70-89DF0316FD08}"/>
                </a:ext>
              </a:extLst>
            </p:cNvPr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/>
              <a:endParaRPr lang="en-US" sz="162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D6FDB6-BBBA-4D69-B517-49B6B2A33A3D}"/>
                </a:ext>
              </a:extLst>
            </p:cNvPr>
            <p:cNvSpPr/>
            <p:nvPr/>
          </p:nvSpPr>
          <p:spPr>
            <a:xfrm flipV="1">
              <a:off x="206" y="824786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/>
              <a:endParaRPr lang="en-US" sz="162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7C8DF0C-9C60-47FA-BFF3-240C470CEBC2}"/>
              </a:ext>
            </a:extLst>
          </p:cNvPr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VAT, Custom Duty Payment &amp; Multi-Currency App.</a:t>
            </a:r>
          </a:p>
          <a:p>
            <a:pPr algn="ctr"/>
            <a:r>
              <a:rPr lang="en-US" altLang="he-IL" sz="2400" dirty="0">
                <a:solidFill>
                  <a:schemeClr val="bg1"/>
                </a:solidFill>
                <a:latin typeface="+mj-lt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037AA0-B579-4A55-903E-72B21B2EE923}"/>
              </a:ext>
            </a:extLst>
          </p:cNvPr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D8589C-BEA9-41A3-B4AF-93462ADABA65}"/>
                </a:ext>
              </a:extLst>
            </p:cNvPr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889D73-8A1B-40BC-BB22-C85D6A4BFFEA}"/>
                </a:ext>
              </a:extLst>
            </p:cNvPr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A2BB864-54FA-48E7-AC51-7A9514260206}"/>
              </a:ext>
            </a:extLst>
          </p:cNvPr>
          <p:cNvSpPr/>
          <p:nvPr/>
        </p:nvSpPr>
        <p:spPr>
          <a:xfrm>
            <a:off x="0" y="5377780"/>
            <a:ext cx="452914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99803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212814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9" name="Rectangle 8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CUSTOM CLEARING &amp; PAYMENTS CONTROL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86196"/>
            <a:ext cx="8640960" cy="2862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1372488"/>
            <a:ext cx="8640960" cy="420564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78838" y="1460556"/>
            <a:ext cx="1786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182657"/>
                </a:solidFill>
                <a:latin typeface="+mn-lt"/>
              </a:rPr>
              <a:t>Batch / Parcels Search</a:t>
            </a:r>
            <a:endParaRPr lang="en-US" sz="1400" i="0" dirty="0">
              <a:solidFill>
                <a:srgbClr val="182657"/>
              </a:solidFill>
              <a:effectLst/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72008" y="5377780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99803"/>
                </a:solidFill>
              </a:rPr>
              <a:t>12</a:t>
            </a:r>
          </a:p>
        </p:txBody>
      </p:sp>
      <p:sp>
        <p:nvSpPr>
          <p:cNvPr id="2" name="Rectangle 1"/>
          <p:cNvSpPr/>
          <p:nvPr/>
        </p:nvSpPr>
        <p:spPr>
          <a:xfrm>
            <a:off x="4355976" y="2929508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56229" y="3926325"/>
            <a:ext cx="431540" cy="144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88" y="1790585"/>
            <a:ext cx="7583816" cy="36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036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en-US" sz="2400" kern="2000" dirty="0">
                <a:solidFill>
                  <a:schemeClr val="bg1"/>
                </a:solidFill>
                <a:cs typeface="Arial" charset="0"/>
              </a:rPr>
              <a:t>EXELOT  PLATFORM</a:t>
            </a:r>
          </a:p>
        </p:txBody>
      </p:sp>
      <p:sp>
        <p:nvSpPr>
          <p:cNvPr id="54" name="Rectangle: Rounded Corners 4">
            <a:extLst>
              <a:ext uri="{FF2B5EF4-FFF2-40B4-BE49-F238E27FC236}">
                <a16:creationId xmlns:a16="http://schemas.microsoft.com/office/drawing/2014/main" id="{F46540EC-A1EB-FE4F-82F0-AE5273CABFBD}"/>
              </a:ext>
            </a:extLst>
          </p:cNvPr>
          <p:cNvSpPr txBox="1"/>
          <p:nvPr/>
        </p:nvSpPr>
        <p:spPr>
          <a:xfrm>
            <a:off x="2741129" y="3788600"/>
            <a:ext cx="1085907" cy="869100"/>
          </a:xfrm>
          <a:prstGeom prst="rect">
            <a:avLst/>
          </a:prstGeom>
          <a:solidFill>
            <a:srgbClr val="00437E"/>
          </a:solidFill>
          <a:ln w="3175">
            <a:solidFill>
              <a:srgbClr val="00437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64008" bIns="64008" numCol="1" spcCol="1270" anchor="ctr" anchorCtr="0">
            <a:noAutofit/>
          </a:bodyPr>
          <a:lstStyle>
            <a:defPPr>
              <a:defRPr lang="en-US"/>
            </a:defPPr>
            <a:lvl2pPr marL="0" lvl="1" algn="ctr" defTabSz="622300">
              <a:lnSpc>
                <a:spcPct val="90000"/>
              </a:lnSpc>
              <a:spcAft>
                <a:spcPct val="15000"/>
              </a:spcAft>
              <a:defRPr sz="1200" b="1">
                <a:solidFill>
                  <a:srgbClr val="00447E"/>
                </a:solidFill>
                <a:cs typeface="Arial" charset="0"/>
              </a:defRPr>
            </a:lvl2pPr>
          </a:lstStyle>
          <a:p>
            <a:pPr lvl="1"/>
            <a:r>
              <a:rPr lang="en-US" sz="1100" b="0" dirty="0">
                <a:solidFill>
                  <a:srgbClr val="F9B031"/>
                </a:solidFill>
                <a:cs typeface="+mn-cs"/>
              </a:rPr>
              <a:t> </a:t>
            </a:r>
          </a:p>
          <a:p>
            <a:pPr lvl="1"/>
            <a:r>
              <a:rPr lang="en-US" sz="1100" dirty="0">
                <a:solidFill>
                  <a:srgbClr val="F9B031"/>
                </a:solidFill>
                <a:cs typeface="+mn-cs"/>
              </a:rPr>
              <a:t>SUPPLY CHAIN </a:t>
            </a:r>
          </a:p>
          <a:p>
            <a:pPr lvl="1"/>
            <a:r>
              <a:rPr lang="en-US" sz="1100" dirty="0">
                <a:solidFill>
                  <a:srgbClr val="F9B031"/>
                </a:solidFill>
                <a:cs typeface="+mn-cs"/>
              </a:rPr>
              <a:t>LINE BUILDER</a:t>
            </a:r>
          </a:p>
          <a:p>
            <a:pPr lvl="1"/>
            <a:r>
              <a:rPr lang="en-US" sz="1100" dirty="0">
                <a:solidFill>
                  <a:srgbClr val="F9B031"/>
                </a:solidFill>
                <a:cs typeface="+mn-cs"/>
              </a:rPr>
              <a:t>&amp; </a:t>
            </a:r>
            <a:r>
              <a:rPr lang="en-US" sz="1100" dirty="0">
                <a:solidFill>
                  <a:srgbClr val="F9B031"/>
                </a:solidFill>
              </a:rPr>
              <a:t>OPTIMIZED</a:t>
            </a:r>
          </a:p>
          <a:p>
            <a:pPr lvl="1"/>
            <a:r>
              <a:rPr lang="en-US" sz="1100" dirty="0">
                <a:solidFill>
                  <a:srgbClr val="F9B031"/>
                </a:solidFill>
              </a:rPr>
              <a:t>LINES</a:t>
            </a:r>
          </a:p>
          <a:p>
            <a:pPr lvl="1"/>
            <a:endParaRPr lang="en-US" sz="1100" b="0" dirty="0">
              <a:solidFill>
                <a:srgbClr val="F9B031"/>
              </a:solidFill>
              <a:cs typeface="+mn-cs"/>
            </a:endParaRPr>
          </a:p>
        </p:txBody>
      </p:sp>
      <p:sp>
        <p:nvSpPr>
          <p:cNvPr id="51" name="Rectangle: Rounded Corners 4">
            <a:extLst>
              <a:ext uri="{FF2B5EF4-FFF2-40B4-BE49-F238E27FC236}">
                <a16:creationId xmlns:a16="http://schemas.microsoft.com/office/drawing/2014/main" id="{699FE017-1FB4-424D-AD56-C02809EEFD49}"/>
              </a:ext>
            </a:extLst>
          </p:cNvPr>
          <p:cNvSpPr txBox="1"/>
          <p:nvPr/>
        </p:nvSpPr>
        <p:spPr>
          <a:xfrm>
            <a:off x="2741129" y="1415924"/>
            <a:ext cx="4046213" cy="2077955"/>
          </a:xfrm>
          <a:prstGeom prst="rect">
            <a:avLst/>
          </a:prstGeom>
          <a:solidFill>
            <a:srgbClr val="F9B031"/>
          </a:solidFill>
          <a:ln w="3175">
            <a:solidFill>
              <a:srgbClr val="00437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64008" bIns="64008" numCol="1" spcCol="1270" anchor="t" anchorCtr="0">
            <a:noAutofit/>
          </a:bodyPr>
          <a:lstStyle/>
          <a:p>
            <a:pPr lvl="0" algn="ctr" defTabSz="400050">
              <a:lnSpc>
                <a:spcPct val="90000"/>
              </a:lnSpc>
              <a:spcAft>
                <a:spcPct val="35000"/>
              </a:spcAft>
            </a:pPr>
            <a:endParaRPr lang="en-US" sz="1600" b="1" kern="1200" dirty="0">
              <a:solidFill>
                <a:srgbClr val="00447E"/>
              </a:solidFill>
            </a:endParaRPr>
          </a:p>
          <a:p>
            <a:pPr lvl="0" algn="ctr" defTabSz="400050">
              <a:lnSpc>
                <a:spcPct val="90000"/>
              </a:lnSpc>
              <a:spcAft>
                <a:spcPct val="35000"/>
              </a:spcAft>
            </a:pPr>
            <a:r>
              <a:rPr lang="en-US" sz="1600" b="1" kern="1200" dirty="0">
                <a:solidFill>
                  <a:srgbClr val="00447E"/>
                </a:solidFill>
              </a:rPr>
              <a:t>CONNECTING E-SHOPS AND VENDORS</a:t>
            </a:r>
          </a:p>
          <a:p>
            <a:pPr lvl="0" algn="ctr" defTabSz="400050">
              <a:lnSpc>
                <a:spcPct val="90000"/>
              </a:lnSpc>
              <a:spcAft>
                <a:spcPct val="35000"/>
              </a:spcAft>
            </a:pPr>
            <a:r>
              <a:rPr lang="en-US" sz="1600" b="1" kern="1200" dirty="0">
                <a:solidFill>
                  <a:srgbClr val="00447E"/>
                </a:solidFill>
              </a:rPr>
              <a:t>TO LOGISTIC SUPPLY CHAIN </a:t>
            </a:r>
            <a:endParaRPr lang="en-US" sz="1600" b="1" dirty="0">
              <a:solidFill>
                <a:srgbClr val="00447E"/>
              </a:solidFill>
            </a:endParaRPr>
          </a:p>
          <a:p>
            <a:pPr lvl="0" algn="ctr" defTabSz="40005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solidFill>
                  <a:srgbClr val="00447E"/>
                </a:solidFill>
              </a:rPr>
              <a:t>Customs agents, Forwarders, </a:t>
            </a:r>
          </a:p>
          <a:p>
            <a:pPr lvl="0" algn="ctr" defTabSz="40005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solidFill>
                  <a:srgbClr val="00447E"/>
                </a:solidFill>
              </a:rPr>
              <a:t>Bonded warehouses &amp; Last mile vendors</a:t>
            </a:r>
          </a:p>
          <a:p>
            <a:pPr lvl="0" algn="ctr" defTabSz="400050">
              <a:lnSpc>
                <a:spcPct val="90000"/>
              </a:lnSpc>
              <a:spcAft>
                <a:spcPct val="35000"/>
              </a:spcAft>
            </a:pPr>
            <a:endParaRPr lang="en-US" sz="1600" b="1" dirty="0">
              <a:solidFill>
                <a:srgbClr val="00447E"/>
              </a:solidFill>
            </a:endParaRPr>
          </a:p>
        </p:txBody>
      </p:sp>
      <p:sp>
        <p:nvSpPr>
          <p:cNvPr id="65" name="Rectangle: Rounded Corners 4">
            <a:extLst>
              <a:ext uri="{FF2B5EF4-FFF2-40B4-BE49-F238E27FC236}">
                <a16:creationId xmlns:a16="http://schemas.microsoft.com/office/drawing/2014/main" id="{1B488E33-6C89-9444-9DD3-11CB05850858}"/>
              </a:ext>
            </a:extLst>
          </p:cNvPr>
          <p:cNvSpPr txBox="1"/>
          <p:nvPr/>
        </p:nvSpPr>
        <p:spPr>
          <a:xfrm>
            <a:off x="7092281" y="2065414"/>
            <a:ext cx="1440160" cy="829896"/>
          </a:xfrm>
          <a:prstGeom prst="rect">
            <a:avLst/>
          </a:prstGeom>
          <a:solidFill>
            <a:srgbClr val="00437E"/>
          </a:solidFill>
          <a:ln w="3175">
            <a:solidFill>
              <a:srgbClr val="00437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64008" bIns="64008" numCol="1" spcCol="1270" anchor="ctr" anchorCtr="0">
            <a:noAutofit/>
          </a:bodyPr>
          <a:lstStyle>
            <a:defPPr>
              <a:defRPr lang="en-US"/>
            </a:defPPr>
            <a:lvl2pPr marL="0" lvl="1" algn="ctr" defTabSz="622300">
              <a:lnSpc>
                <a:spcPct val="90000"/>
              </a:lnSpc>
              <a:spcAft>
                <a:spcPct val="15000"/>
              </a:spcAft>
              <a:defRPr sz="1200" b="1">
                <a:solidFill>
                  <a:srgbClr val="00447E"/>
                </a:solidFill>
                <a:cs typeface="Arial" charset="0"/>
              </a:defRPr>
            </a:lvl2pPr>
          </a:lstStyle>
          <a:p>
            <a:pPr lvl="1"/>
            <a:r>
              <a:rPr lang="en-US" dirty="0">
                <a:solidFill>
                  <a:srgbClr val="F9B031"/>
                </a:solidFill>
                <a:cs typeface="+mn-cs"/>
              </a:rPr>
              <a:t>FUTURE:</a:t>
            </a:r>
          </a:p>
          <a:p>
            <a:pPr lvl="1"/>
            <a:r>
              <a:rPr lang="en-US" dirty="0">
                <a:solidFill>
                  <a:srgbClr val="F9B031"/>
                </a:solidFill>
                <a:cs typeface="+mn-cs"/>
              </a:rPr>
              <a:t> IoT +</a:t>
            </a:r>
          </a:p>
          <a:p>
            <a:pPr lvl="1"/>
            <a:r>
              <a:rPr lang="en-US" dirty="0">
                <a:solidFill>
                  <a:srgbClr val="F9B031"/>
                </a:solidFill>
                <a:cs typeface="+mn-cs"/>
              </a:rPr>
              <a:t>BLOCKCHAIN</a:t>
            </a:r>
          </a:p>
          <a:p>
            <a:pPr lvl="1"/>
            <a:r>
              <a:rPr lang="en-US" dirty="0">
                <a:solidFill>
                  <a:srgbClr val="F9B031"/>
                </a:solidFill>
                <a:cs typeface="+mn-cs"/>
              </a:rPr>
              <a:t>ENABLER</a:t>
            </a:r>
          </a:p>
        </p:txBody>
      </p:sp>
      <p:sp>
        <p:nvSpPr>
          <p:cNvPr id="66" name="Rectangle: Rounded Corners 4">
            <a:extLst>
              <a:ext uri="{FF2B5EF4-FFF2-40B4-BE49-F238E27FC236}">
                <a16:creationId xmlns:a16="http://schemas.microsoft.com/office/drawing/2014/main" id="{CE49CED6-6330-6542-BAF8-F973A7D251CC}"/>
              </a:ext>
            </a:extLst>
          </p:cNvPr>
          <p:cNvSpPr txBox="1"/>
          <p:nvPr/>
        </p:nvSpPr>
        <p:spPr>
          <a:xfrm>
            <a:off x="858896" y="2065414"/>
            <a:ext cx="1440159" cy="830080"/>
          </a:xfrm>
          <a:prstGeom prst="rect">
            <a:avLst/>
          </a:prstGeom>
          <a:solidFill>
            <a:srgbClr val="00437E"/>
          </a:solidFill>
          <a:ln w="3175">
            <a:solidFill>
              <a:srgbClr val="00437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64008" bIns="64008" numCol="1" spcCol="1270" anchor="ctr" anchorCtr="0">
            <a:noAutofit/>
          </a:bodyPr>
          <a:lstStyle>
            <a:defPPr>
              <a:defRPr lang="en-US"/>
            </a:defPPr>
            <a:lvl2pPr marL="0" lvl="1" algn="ctr" defTabSz="622300">
              <a:lnSpc>
                <a:spcPct val="90000"/>
              </a:lnSpc>
              <a:spcAft>
                <a:spcPct val="15000"/>
              </a:spcAft>
              <a:defRPr sz="1200" b="1">
                <a:solidFill>
                  <a:srgbClr val="00447E"/>
                </a:solidFill>
                <a:cs typeface="Arial" charset="0"/>
              </a:defRPr>
            </a:lvl2pPr>
          </a:lstStyle>
          <a:p>
            <a:pPr lvl="1"/>
            <a:r>
              <a:rPr lang="en-US" dirty="0">
                <a:solidFill>
                  <a:srgbClr val="F9B031"/>
                </a:solidFill>
              </a:rPr>
              <a:t>FULFILLMENT</a:t>
            </a:r>
          </a:p>
          <a:p>
            <a:pPr lvl="1"/>
            <a:r>
              <a:rPr lang="en-US" dirty="0">
                <a:solidFill>
                  <a:srgbClr val="F9B031"/>
                </a:solidFill>
              </a:rPr>
              <a:t>BONDED / W.H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3A3062-0A52-4D79-9009-6082A04CFD45}"/>
              </a:ext>
            </a:extLst>
          </p:cNvPr>
          <p:cNvSpPr/>
          <p:nvPr/>
        </p:nvSpPr>
        <p:spPr>
          <a:xfrm>
            <a:off x="0" y="5377780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99803"/>
                </a:solidFill>
              </a:rPr>
              <a:t>4</a:t>
            </a:r>
          </a:p>
        </p:txBody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BDAC043D-0D55-4256-89B4-61651350049C}"/>
              </a:ext>
            </a:extLst>
          </p:cNvPr>
          <p:cNvSpPr txBox="1"/>
          <p:nvPr/>
        </p:nvSpPr>
        <p:spPr>
          <a:xfrm>
            <a:off x="4044155" y="3788600"/>
            <a:ext cx="1440159" cy="869100"/>
          </a:xfrm>
          <a:prstGeom prst="rect">
            <a:avLst/>
          </a:prstGeom>
          <a:solidFill>
            <a:srgbClr val="00437E"/>
          </a:solidFill>
          <a:ln w="3175">
            <a:solidFill>
              <a:srgbClr val="00437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64008" bIns="64008" numCol="1" spcCol="1270" anchor="ctr" anchorCtr="0">
            <a:noAutofit/>
          </a:bodyPr>
          <a:lstStyle>
            <a:defPPr>
              <a:defRPr lang="en-US"/>
            </a:defPPr>
            <a:lvl2pPr marL="0" lvl="1" algn="ctr" defTabSz="622300">
              <a:lnSpc>
                <a:spcPct val="90000"/>
              </a:lnSpc>
              <a:spcAft>
                <a:spcPct val="15000"/>
              </a:spcAft>
              <a:defRPr sz="1200" b="1">
                <a:solidFill>
                  <a:srgbClr val="00447E"/>
                </a:solidFill>
                <a:cs typeface="Arial" charset="0"/>
              </a:defRPr>
            </a:lvl2pPr>
          </a:lstStyle>
          <a:p>
            <a:pPr lvl="1"/>
            <a:endParaRPr lang="en-US" sz="1600" dirty="0">
              <a:solidFill>
                <a:srgbClr val="F9B031"/>
              </a:solidFill>
            </a:endParaRPr>
          </a:p>
          <a:p>
            <a:pPr lvl="1"/>
            <a:r>
              <a:rPr lang="en-US" dirty="0">
                <a:solidFill>
                  <a:srgbClr val="F9B031"/>
                </a:solidFill>
                <a:cs typeface="+mn-cs"/>
              </a:rPr>
              <a:t>DDU / DDP</a:t>
            </a:r>
          </a:p>
          <a:p>
            <a:pPr lvl="1"/>
            <a:r>
              <a:rPr lang="en-US" dirty="0">
                <a:solidFill>
                  <a:srgbClr val="F9B031"/>
                </a:solidFill>
                <a:cs typeface="+mn-cs"/>
              </a:rPr>
              <a:t>PAYMENTS</a:t>
            </a:r>
          </a:p>
          <a:p>
            <a:pPr lvl="1"/>
            <a:r>
              <a:rPr lang="en-US" dirty="0">
                <a:solidFill>
                  <a:srgbClr val="F9B031"/>
                </a:solidFill>
                <a:cs typeface="+mn-cs"/>
              </a:rPr>
              <a:t>&amp; BILLING</a:t>
            </a:r>
          </a:p>
          <a:p>
            <a:pPr lvl="1"/>
            <a:endParaRPr lang="en-US" sz="1600" dirty="0">
              <a:solidFill>
                <a:srgbClr val="F9B03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0D804D-D26D-714D-BF30-6CB082B9863B}"/>
              </a:ext>
            </a:extLst>
          </p:cNvPr>
          <p:cNvCxnSpPr>
            <a:cxnSpLocks/>
          </p:cNvCxnSpPr>
          <p:nvPr/>
        </p:nvCxnSpPr>
        <p:spPr>
          <a:xfrm>
            <a:off x="6222397" y="3493879"/>
            <a:ext cx="0" cy="294721"/>
          </a:xfrm>
          <a:prstGeom prst="line">
            <a:avLst/>
          </a:prstGeom>
          <a:ln w="28575">
            <a:solidFill>
              <a:srgbClr val="0043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C08AD0-C435-434F-8F29-E63B6647CE4E}"/>
              </a:ext>
            </a:extLst>
          </p:cNvPr>
          <p:cNvCxnSpPr>
            <a:cxnSpLocks/>
          </p:cNvCxnSpPr>
          <p:nvPr/>
        </p:nvCxnSpPr>
        <p:spPr>
          <a:xfrm>
            <a:off x="3270069" y="3493879"/>
            <a:ext cx="0" cy="294721"/>
          </a:xfrm>
          <a:prstGeom prst="line">
            <a:avLst/>
          </a:prstGeom>
          <a:ln w="28575">
            <a:solidFill>
              <a:srgbClr val="0043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A81EC28-0145-D54D-9B6A-6DD161FCD0AF}"/>
              </a:ext>
            </a:extLst>
          </p:cNvPr>
          <p:cNvCxnSpPr>
            <a:cxnSpLocks/>
            <a:stCxn id="51" idx="2"/>
            <a:endCxn id="25" idx="0"/>
          </p:cNvCxnSpPr>
          <p:nvPr/>
        </p:nvCxnSpPr>
        <p:spPr>
          <a:xfrm flipH="1">
            <a:off x="4764235" y="3493879"/>
            <a:ext cx="1" cy="294721"/>
          </a:xfrm>
          <a:prstGeom prst="line">
            <a:avLst/>
          </a:prstGeom>
          <a:ln w="28575">
            <a:solidFill>
              <a:srgbClr val="0043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0C85CC3-4D74-3743-B5F2-BCC0BF67C4F1}"/>
              </a:ext>
            </a:extLst>
          </p:cNvPr>
          <p:cNvSpPr/>
          <p:nvPr/>
        </p:nvSpPr>
        <p:spPr>
          <a:xfrm>
            <a:off x="395536" y="1123038"/>
            <a:ext cx="8280920" cy="418273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2BBFE6-BF9B-344D-973B-75A389CF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5468270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D30CCB6-9AD4-D84E-BDEF-D2945549C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765" y="3018311"/>
            <a:ext cx="626938" cy="358953"/>
          </a:xfrm>
          <a:prstGeom prst="rect">
            <a:avLst/>
          </a:prstGeom>
          <a:ln w="3175">
            <a:noFill/>
          </a:ln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22C0DA-4176-489A-B41D-AA01EC3FC43F}"/>
              </a:ext>
            </a:extLst>
          </p:cNvPr>
          <p:cNvCxnSpPr>
            <a:cxnSpLocks/>
          </p:cNvCxnSpPr>
          <p:nvPr/>
        </p:nvCxnSpPr>
        <p:spPr>
          <a:xfrm flipH="1">
            <a:off x="2279135" y="2511746"/>
            <a:ext cx="461994" cy="0"/>
          </a:xfrm>
          <a:prstGeom prst="line">
            <a:avLst/>
          </a:prstGeom>
          <a:ln w="28575">
            <a:solidFill>
              <a:srgbClr val="0043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4">
            <a:extLst>
              <a:ext uri="{FF2B5EF4-FFF2-40B4-BE49-F238E27FC236}">
                <a16:creationId xmlns:a16="http://schemas.microsoft.com/office/drawing/2014/main" id="{E2BDAF32-B80A-4F29-95B3-8D60B5FD075A}"/>
              </a:ext>
            </a:extLst>
          </p:cNvPr>
          <p:cNvSpPr txBox="1"/>
          <p:nvPr/>
        </p:nvSpPr>
        <p:spPr>
          <a:xfrm>
            <a:off x="5699406" y="3788376"/>
            <a:ext cx="1085907" cy="869324"/>
          </a:xfrm>
          <a:prstGeom prst="rect">
            <a:avLst/>
          </a:prstGeom>
          <a:solidFill>
            <a:srgbClr val="00437E"/>
          </a:solidFill>
          <a:ln w="3175">
            <a:solidFill>
              <a:srgbClr val="00437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64008" bIns="64008" numCol="1" spcCol="1270" anchor="ctr" anchorCtr="0">
            <a:noAutofit/>
          </a:bodyPr>
          <a:lstStyle>
            <a:defPPr>
              <a:defRPr lang="en-US"/>
            </a:defPPr>
            <a:lvl2pPr marL="0" lvl="1" algn="ctr" defTabSz="622300">
              <a:lnSpc>
                <a:spcPct val="90000"/>
              </a:lnSpc>
              <a:spcAft>
                <a:spcPct val="15000"/>
              </a:spcAft>
              <a:defRPr sz="1200" b="1">
                <a:solidFill>
                  <a:srgbClr val="00447E"/>
                </a:solidFill>
                <a:cs typeface="Arial" charset="0"/>
              </a:defRPr>
            </a:lvl2pPr>
          </a:lstStyle>
          <a:p>
            <a:pPr lvl="1"/>
            <a:r>
              <a:rPr lang="en-US" sz="1100" dirty="0">
                <a:solidFill>
                  <a:srgbClr val="F9B031"/>
                </a:solidFill>
                <a:cs typeface="+mn-cs"/>
              </a:rPr>
              <a:t>LOGISTICS  </a:t>
            </a:r>
          </a:p>
          <a:p>
            <a:pPr lvl="1"/>
            <a:r>
              <a:rPr lang="en-US" sz="1100" dirty="0">
                <a:solidFill>
                  <a:srgbClr val="F9B031"/>
                </a:solidFill>
                <a:cs typeface="+mn-cs"/>
              </a:rPr>
              <a:t>WORKFLOWS </a:t>
            </a:r>
          </a:p>
          <a:p>
            <a:pPr lvl="1"/>
            <a:r>
              <a:rPr lang="en-US" sz="1100" dirty="0">
                <a:solidFill>
                  <a:srgbClr val="F9B031"/>
                </a:solidFill>
                <a:cs typeface="+mn-cs"/>
              </a:rPr>
              <a:t>&amp; REPORTS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06DCDE-1A36-4301-99A2-49CB33D6D44A}"/>
              </a:ext>
            </a:extLst>
          </p:cNvPr>
          <p:cNvSpPr/>
          <p:nvPr/>
        </p:nvSpPr>
        <p:spPr>
          <a:xfrm>
            <a:off x="2987824" y="2362101"/>
            <a:ext cx="3600400" cy="584201"/>
          </a:xfrm>
          <a:prstGeom prst="round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10CB25D-A14E-4A55-A12A-DECF38AA0DA0}"/>
              </a:ext>
            </a:extLst>
          </p:cNvPr>
          <p:cNvCxnSpPr>
            <a:cxnSpLocks/>
          </p:cNvCxnSpPr>
          <p:nvPr/>
        </p:nvCxnSpPr>
        <p:spPr>
          <a:xfrm flipH="1">
            <a:off x="6787342" y="2511746"/>
            <a:ext cx="371159" cy="0"/>
          </a:xfrm>
          <a:prstGeom prst="line">
            <a:avLst/>
          </a:prstGeom>
          <a:ln w="28575">
            <a:solidFill>
              <a:srgbClr val="0043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2376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ערכת נושא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175680</TotalTime>
  <Words>448</Words>
  <Application>Microsoft Office PowerPoint</Application>
  <PresentationFormat>On-screen Show (16:10)</PresentationFormat>
  <Paragraphs>105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MS PGothic</vt:lpstr>
      <vt:lpstr>SimSun</vt:lpstr>
      <vt:lpstr>Arial</vt:lpstr>
      <vt:lpstr>Calibri</vt:lpstr>
      <vt:lpstr>Calibri Regular</vt:lpstr>
      <vt:lpstr>Open sans semibold</vt:lpstr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EXELOT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EXELOT CROSS BORDER ECOMMERCE DELIVERY SOLUTION</dc:title>
  <dc:subject/>
  <dc:creator>DANNY COHEN</dc:creator>
  <cp:keywords/>
  <dc:description/>
  <cp:lastModifiedBy>דניאל כהן</cp:lastModifiedBy>
  <cp:revision>1894</cp:revision>
  <dcterms:created xsi:type="dcterms:W3CDTF">2015-08-12T20:35:32Z</dcterms:created>
  <dcterms:modified xsi:type="dcterms:W3CDTF">2018-09-15T15:33:41Z</dcterms:modified>
  <cp:category/>
</cp:coreProperties>
</file>