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84" r:id="rId2"/>
    <p:sldId id="1109" r:id="rId3"/>
    <p:sldId id="1099" r:id="rId4"/>
    <p:sldId id="1088" r:id="rId5"/>
    <p:sldId id="1108" r:id="rId6"/>
    <p:sldId id="1087" r:id="rId7"/>
    <p:sldId id="1024" r:id="rId8"/>
    <p:sldId id="887" r:id="rId9"/>
    <p:sldId id="1019" r:id="rId10"/>
    <p:sldId id="292" r:id="rId11"/>
    <p:sldId id="298" r:id="rId12"/>
    <p:sldId id="1086" r:id="rId13"/>
    <p:sldId id="1111" r:id="rId14"/>
    <p:sldId id="1013" r:id="rId15"/>
  </p:sldIdLst>
  <p:sldSz cx="9144000" cy="5715000" type="screen16x1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4F443-97E7-4FD5-93E8-B98519E47E58}">
          <p14:sldIdLst>
            <p14:sldId id="1084"/>
            <p14:sldId id="1109"/>
            <p14:sldId id="1099"/>
            <p14:sldId id="1088"/>
            <p14:sldId id="1108"/>
            <p14:sldId id="1087"/>
            <p14:sldId id="1024"/>
            <p14:sldId id="887"/>
            <p14:sldId id="1019"/>
            <p14:sldId id="292"/>
            <p14:sldId id="298"/>
            <p14:sldId id="1086"/>
            <p14:sldId id="1111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6" userDrawn="1">
          <p15:clr>
            <a:srgbClr val="A4A3A4"/>
          </p15:clr>
        </p15:guide>
        <p15:guide id="2" pos="1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37E"/>
    <a:srgbClr val="F99803"/>
    <a:srgbClr val="BDC2C7"/>
    <a:srgbClr val="DBDFE2"/>
    <a:srgbClr val="BDC2C6"/>
    <a:srgbClr val="76C6EB"/>
    <a:srgbClr val="F9B031"/>
    <a:srgbClr val="F99802"/>
    <a:srgbClr val="EA2A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7" autoAdjust="0"/>
  </p:normalViewPr>
  <p:slideViewPr>
    <p:cSldViewPr>
      <p:cViewPr varScale="1">
        <p:scale>
          <a:sx n="80" d="100"/>
          <a:sy n="80" d="100"/>
        </p:scale>
        <p:origin x="904" y="20"/>
      </p:cViewPr>
      <p:guideLst>
        <p:guide orient="horz" pos="1966"/>
        <p:guide pos="1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1713917-541B-C940-B800-6AE8387F00F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D1DEE39-C528-D341-8E5B-F627CDF8E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4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97A7ADF-EF48-4B51-8A3E-49B4E398B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8A76F5B-6408-4DE9-93A7-C3B72471CF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319F5A-AAC2-BF44-B824-7A1E27B40149}" type="datetimeFigureOut">
              <a:rPr lang="en-US" altLang="he-IL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A831A77F-FFDA-4E19-AB51-685E26811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4850"/>
            <a:ext cx="56324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400679D2-8A23-4413-BA7F-878579D1D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3539AD-0F2A-484C-B5F1-4F47FFF57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227643-8AD7-45B5-963C-5BF6A343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FB9ECA-3C86-5441-A956-A53018BCDF8E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221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04850"/>
            <a:ext cx="56324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>
              <a:ea typeface="MS PGothic" charset="-128"/>
            </a:endParaRPr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F6C2335-9AB7-A441-891F-0429A13240AF}" type="slidenum">
              <a:rPr lang="en-US" altLang="en-US">
                <a:latin typeface="Calibri" charset="0"/>
              </a:rPr>
              <a:pPr/>
              <a:t>1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2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210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7283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4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66298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744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8953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>
              <a:ea typeface="MS PGothic" charset="-128"/>
              <a:cs typeface="Arial" charset="0"/>
            </a:endParaRPr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F99DB58E-F99A-D84A-9306-46BDF82B22FE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3701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F563-9B14-F84C-981A-1D86E6CDB7DC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3976-75EC-0940-BEF2-4A8E280F9E92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8905394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F275-B21D-E04A-A6CE-3023ADA78B2D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0F0-D216-0348-A492-CE98F81CAD98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95627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2F9E-2080-7D40-B367-7B7D62819578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6290-426A-D74B-BBA4-32F59B5E4B66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119054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93B6-9926-1544-8BD7-38176570BFAE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EC7F-0B2A-EA4D-AB3F-E68B05AC3710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82094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C0DE-9C22-804E-93D7-5D30751A65A6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166F-CA2B-6D4C-892D-0989FE25BC64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89607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1E95-7693-AA43-832C-CEFCF51E9F80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1917-CDB3-0A47-9C54-E25228FEF83A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46925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1" y="1279260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4F7A-75E6-244C-866C-616BB7ADB4F3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D1C6-7310-8D49-9384-AB9D22038619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7557703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A8E3-A649-8646-AA04-3D3F0930A38E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9ECC-3F98-E048-9497-058D255F8AE3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147236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C387-9375-B243-A833-2501E12C589E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ECF5-7EF9-C44E-8C2B-69DA57A6604B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848829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6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E737-FCFB-CA4E-AFFC-AA1C1AFA4A30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3CA-98F4-6E46-894F-9454B39F643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37089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2684-FA44-834F-B5B5-BF9C1F847BA6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E4D4-FDD6-D445-9FE9-30F5D38C335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583703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04D6C2-6A0C-4173-92ED-4A007A8B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6/11/2019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0A1E20-50D1-4524-AC9F-15153F8A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B765FB-AD73-49F4-99D6-1FB455E69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D6825F-C1CD-6549-9A6A-FBEBC2F00015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כותרת משנה 2"/>
          <p:cNvSpPr txBox="1">
            <a:spLocks/>
          </p:cNvSpPr>
          <p:nvPr/>
        </p:nvSpPr>
        <p:spPr bwMode="auto">
          <a:xfrm>
            <a:off x="0" y="5461541"/>
            <a:ext cx="9144000" cy="265211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Confidential – This presentation includes proprietary information.</a:t>
            </a:r>
            <a:r>
              <a:rPr lang="he-IL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 </a:t>
            </a:r>
            <a:r>
              <a:rPr lang="en-US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All rights reserved </a:t>
            </a:r>
            <a:r>
              <a:rPr lang="en-US" altLang="en-US" sz="80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© 2016-2019 </a:t>
            </a:r>
            <a:r>
              <a:rPr lang="en-US" altLang="en-US" sz="800" dirty="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www.exelot.com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0" y="1705374"/>
            <a:ext cx="325780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CROSS BORDER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E-COMMERCE</a:t>
            </a:r>
            <a:r>
              <a:rPr lang="he-IL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PLATFORM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FOR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UKRAINE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 SMART MARKET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364" y="136235"/>
            <a:ext cx="1691272" cy="64892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8" name="Rectangle 37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8D18628-DD35-6447-B9A2-DB155FC5F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" r="10111"/>
          <a:stretch/>
        </p:blipFill>
        <p:spPr>
          <a:xfrm>
            <a:off x="3257804" y="985325"/>
            <a:ext cx="5886196" cy="44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62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36" y="844853"/>
            <a:ext cx="2620688" cy="27020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98182"/>
            <a:ext cx="9264770" cy="224843"/>
            <a:chOff x="206" y="758573"/>
            <a:chExt cx="9144000" cy="111932"/>
          </a:xfrm>
        </p:grpSpPr>
        <p:sp>
          <p:nvSpPr>
            <p:cNvPr id="4" name="Rectangle 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746" y="5064431"/>
            <a:ext cx="859349" cy="23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D789F-F8B3-4939-B1A3-2B52C5AD6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5" y="844853"/>
            <a:ext cx="2830442" cy="2541959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84E682C-B754-4B66-9633-95299CB8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41" y="3310302"/>
            <a:ext cx="2291080" cy="19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EA0F7F-316E-4255-9790-5644904E8B4D}"/>
              </a:ext>
            </a:extLst>
          </p:cNvPr>
          <p:cNvSpPr/>
          <p:nvPr/>
        </p:nvSpPr>
        <p:spPr>
          <a:xfrm>
            <a:off x="101402" y="5449788"/>
            <a:ext cx="510157" cy="15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99803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AE560-8AA8-4E83-938C-42217CD61315}"/>
              </a:ext>
            </a:extLst>
          </p:cNvPr>
          <p:cNvSpPr/>
          <p:nvPr/>
        </p:nvSpPr>
        <p:spPr>
          <a:xfrm>
            <a:off x="0" y="8795"/>
            <a:ext cx="9144000" cy="689387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End-to-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End Tracking &amp; APP</a:t>
            </a: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 </a:t>
            </a:r>
            <a:endParaRPr lang="en-US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164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>
            <a:extLst>
              <a:ext uri="{FF2B5EF4-FFF2-40B4-BE49-F238E27FC236}">
                <a16:creationId xmlns:a16="http://schemas.microsoft.com/office/drawing/2014/main" id="{555AA6E6-5236-4A9B-80C0-9B84527D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09" y="3909060"/>
            <a:ext cx="2368868" cy="14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CFC21007-B91B-4B95-A11E-013F2D8E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3584"/>
            <a:ext cx="6873964" cy="42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6">
            <a:extLst>
              <a:ext uri="{FF2B5EF4-FFF2-40B4-BE49-F238E27FC236}">
                <a16:creationId xmlns:a16="http://schemas.microsoft.com/office/drawing/2014/main" id="{E5E38F6A-3BA7-4B35-A9EE-4FCD71CC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64" y="5134148"/>
            <a:ext cx="518636" cy="1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B54FB-2269-428F-A091-C9F8CF2CA2A7}"/>
              </a:ext>
            </a:extLst>
          </p:cNvPr>
          <p:cNvSpPr/>
          <p:nvPr/>
        </p:nvSpPr>
        <p:spPr>
          <a:xfrm>
            <a:off x="0" y="0"/>
            <a:ext cx="9143999" cy="845615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charset="0"/>
                <a:ea typeface="MS PGothic" charset="-128"/>
              </a:rPr>
              <a:t>A – Z Logistic Control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EF9C0A-64F7-4498-B005-96CD0B54E3FE}"/>
              </a:ext>
            </a:extLst>
          </p:cNvPr>
          <p:cNvGrpSpPr/>
          <p:nvPr/>
        </p:nvGrpSpPr>
        <p:grpSpPr>
          <a:xfrm>
            <a:off x="1" y="647234"/>
            <a:ext cx="9143998" cy="198381"/>
            <a:chOff x="0" y="758573"/>
            <a:chExt cx="9144206" cy="1167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0EE92-6704-4070-A372-0DF962EA0A5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ED4CA-2C41-4258-91A8-1901DBEE35F5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E48DA6-069D-4360-A099-B62082F67DFF}"/>
              </a:ext>
            </a:extLst>
          </p:cNvPr>
          <p:cNvSpPr/>
          <p:nvPr/>
        </p:nvSpPr>
        <p:spPr>
          <a:xfrm>
            <a:off x="179512" y="5377780"/>
            <a:ext cx="404359" cy="26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99803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83739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59" name="Rectangle 5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Enabling Global Coverage – Ocean, Air, Land  </a:t>
            </a:r>
          </a:p>
        </p:txBody>
      </p:sp>
      <p:pic>
        <p:nvPicPr>
          <p:cNvPr id="62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EFFBE3-7CF8-2F4A-91A0-150EC4B4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056683"/>
            <a:ext cx="9080500" cy="438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E49D9-48BF-467A-9D15-CA1EE73729AF}"/>
              </a:ext>
            </a:extLst>
          </p:cNvPr>
          <p:cNvSpPr/>
          <p:nvPr/>
        </p:nvSpPr>
        <p:spPr>
          <a:xfrm>
            <a:off x="0" y="5400601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4093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400" kern="2000" dirty="0">
                <a:solidFill>
                  <a:schemeClr val="bg1"/>
                </a:solidFill>
                <a:cs typeface="Arial" charset="0"/>
              </a:rPr>
              <a:t>JOINT VENTURE &amp; GENERAL BUSINESS MODEL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9980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CD2677-7254-4568-9E35-AAE5D1E21A0A}"/>
              </a:ext>
            </a:extLst>
          </p:cNvPr>
          <p:cNvSpPr txBox="1"/>
          <p:nvPr/>
        </p:nvSpPr>
        <p:spPr>
          <a:xfrm>
            <a:off x="647564" y="11395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I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08165A-B8EA-4F31-A3C9-C3B6E1B2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u="sn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73232A-A195-4863-97BD-FE0659E8E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57393"/>
              </p:ext>
            </p:extLst>
          </p:nvPr>
        </p:nvGraphicFramePr>
        <p:xfrm>
          <a:off x="611560" y="1130083"/>
          <a:ext cx="7776863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21">
                  <a:extLst>
                    <a:ext uri="{9D8B030D-6E8A-4147-A177-3AD203B41FA5}">
                      <a16:colId xmlns:a16="http://schemas.microsoft.com/office/drawing/2014/main" val="29039887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4064796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59094546"/>
                    </a:ext>
                  </a:extLst>
                </a:gridCol>
                <a:gridCol w="3155522">
                  <a:extLst>
                    <a:ext uri="{9D8B030D-6E8A-4147-A177-3AD203B41FA5}">
                      <a16:colId xmlns:a16="http://schemas.microsoft.com/office/drawing/2014/main" val="3746684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Partner</a:t>
                      </a:r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Activity</a:t>
                      </a:r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Payment </a:t>
                      </a:r>
                      <a:endParaRPr lang="en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8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Exelot</a:t>
                      </a:r>
                      <a:endParaRPr lang="en-IL" sz="1600" b="1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52%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Managing platform &amp; cross-border logistics 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Transaction over platform / logistic service &amp; License 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Main investor</a:t>
                      </a:r>
                      <a:endParaRPr lang="en-IL" sz="1600" b="1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33%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Ownership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Dividends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6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Warehouse Owner/s</a:t>
                      </a:r>
                      <a:endParaRPr lang="en-IL" sz="1600" b="1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10%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Warehouse </a:t>
                      </a:r>
                    </a:p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Management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Logistic service &amp; fulfillment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Coccus Group</a:t>
                      </a:r>
                      <a:endParaRPr lang="en-IL" sz="1600" b="1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5%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Business Development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Marketing &amp; BD services</a:t>
                      </a:r>
                      <a:endParaRPr lang="en-IL" sz="1600" kern="1200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05086"/>
                  </a:ext>
                </a:extLst>
              </a:tr>
            </a:tbl>
          </a:graphicData>
        </a:graphic>
      </p:graphicFrame>
      <p:pic>
        <p:nvPicPr>
          <p:cNvPr id="11" name="Picture 16">
            <a:extLst>
              <a:ext uri="{FF2B5EF4-FFF2-40B4-BE49-F238E27FC236}">
                <a16:creationId xmlns:a16="http://schemas.microsoft.com/office/drawing/2014/main" id="{482D6D74-9B8D-4FB7-9DB7-8A1C6730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EBFE1F-188C-4014-9D22-3242E6ED4699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C9C93-91FD-4A70-B2EA-3B462474D0C1}"/>
              </a:ext>
            </a:extLst>
          </p:cNvPr>
          <p:cNvSpPr txBox="1"/>
          <p:nvPr/>
        </p:nvSpPr>
        <p:spPr>
          <a:xfrm>
            <a:off x="539552" y="3870384"/>
            <a:ext cx="320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437E"/>
                </a:solidFill>
              </a:rPr>
              <a:t>Use of proceeds / Investment: </a:t>
            </a:r>
            <a:endParaRPr lang="en-IL" sz="1600" b="1" dirty="0">
              <a:solidFill>
                <a:srgbClr val="00437E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05EBDF-1CE1-43A0-A3A2-40B2F0488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7872"/>
              </p:ext>
            </p:extLst>
          </p:nvPr>
        </p:nvGraphicFramePr>
        <p:xfrm>
          <a:off x="647564" y="4287819"/>
          <a:ext cx="777686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val="2875125439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81448660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068584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800 K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 K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K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7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and platform implementation, applications &amp; localization.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on going management and operations 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and business development activities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0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452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84" y="-11041"/>
            <a:ext cx="9129216" cy="1572397"/>
            <a:chOff x="14784" y="-11041"/>
            <a:chExt cx="9129216" cy="1649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631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863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6573095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22672" y="1559707"/>
            <a:ext cx="912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20"/>
            <a:endParaRPr lang="en-US" sz="3200" b="1" dirty="0">
              <a:solidFill>
                <a:srgbClr val="F99803"/>
              </a:solidFill>
            </a:endParaRPr>
          </a:p>
          <a:p>
            <a:pPr algn="ctr" defTabSz="822920"/>
            <a:r>
              <a:rPr lang="en-US" sz="3200" b="1" dirty="0">
                <a:solidFill>
                  <a:srgbClr val="F99803"/>
                </a:solidFill>
              </a:rPr>
              <a:t>Thank You!</a:t>
            </a:r>
            <a:endParaRPr lang="en-US" altLang="zh-CN" sz="3200" b="1" dirty="0">
              <a:solidFill>
                <a:srgbClr val="DF3E2D"/>
              </a:solidFill>
              <a:latin typeface="SimSun" panose="02010600030101010101" pitchFamily="2" charset="-122"/>
              <a:ea typeface="SimSun" panose="02010600030101010101" pitchFamily="2" charset="-122"/>
              <a:cs typeface="Open sans semibold"/>
            </a:endParaRPr>
          </a:p>
          <a:p>
            <a:pPr defTabSz="822920"/>
            <a:r>
              <a:rPr lang="en-US" sz="2600" b="1" dirty="0">
                <a:solidFill>
                  <a:srgbClr val="F99803"/>
                </a:solidFill>
              </a:rPr>
              <a:t>                                      </a:t>
            </a:r>
            <a:endParaRPr lang="en-US" sz="2400" b="1" dirty="0">
              <a:solidFill>
                <a:srgbClr val="F99803"/>
              </a:solidFill>
            </a:endParaRPr>
          </a:p>
          <a:p>
            <a:pPr algn="ctr" defTabSz="822920"/>
            <a:endParaRPr lang="en-US" sz="3600" b="1" dirty="0">
              <a:solidFill>
                <a:srgbClr val="F99803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385" y="2854986"/>
            <a:ext cx="1914394" cy="73572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496" y="3721596"/>
            <a:ext cx="9129216" cy="1065397"/>
            <a:chOff x="14784" y="-76831"/>
            <a:chExt cx="9129216" cy="17221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38" y="7136"/>
              <a:ext cx="1633232" cy="16381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472" y="-76831"/>
              <a:ext cx="1633232" cy="163815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4564879" y="-25759"/>
              <a:ext cx="1633232" cy="163815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 flipV="1">
            <a:off x="0" y="4803489"/>
            <a:ext cx="9144000" cy="45719"/>
          </a:xfrm>
          <a:prstGeom prst="rect">
            <a:avLst/>
          </a:prstGeom>
          <a:solidFill>
            <a:srgbClr val="F9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0" y="4849206"/>
            <a:ext cx="9144000" cy="865794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0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Contact: danny@exelot.com; eli@exelot.com</a:t>
            </a:r>
          </a:p>
          <a:p>
            <a:pPr algn="ctr" defTabSz="822920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www.exelot.com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C8D59-E9C7-4CC8-AF9E-7201FC2AB989}"/>
              </a:ext>
            </a:extLst>
          </p:cNvPr>
          <p:cNvGrpSpPr/>
          <p:nvPr/>
        </p:nvGrpSpPr>
        <p:grpSpPr>
          <a:xfrm>
            <a:off x="35496" y="-8597"/>
            <a:ext cx="9129216" cy="990202"/>
            <a:chOff x="14784" y="-76831"/>
            <a:chExt cx="9129216" cy="172211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429184-45FE-44CB-A3FE-5D29F697E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3382F1-C528-4AEE-813C-D586CA11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09531F-83BB-4A68-AEF1-7FDC0AFF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38" y="7136"/>
              <a:ext cx="1633232" cy="16381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4B29AA-1C2C-4279-8AC2-BAA36AB6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472" y="-76831"/>
              <a:ext cx="1633232" cy="16381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8B009A1-DD33-41E8-B02A-A9B2F00EC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4564879" y="-25759"/>
              <a:ext cx="1633232" cy="163815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4B35527-D54A-45BD-89D1-732C95458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87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400" kern="2000" dirty="0">
                <a:solidFill>
                  <a:schemeClr val="bg1"/>
                </a:solidFill>
                <a:cs typeface="Arial" charset="0"/>
              </a:rPr>
              <a:t>BUSINESS IDEA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CD2677-7254-4568-9E35-AAE5D1E21A0A}"/>
              </a:ext>
            </a:extLst>
          </p:cNvPr>
          <p:cNvSpPr txBox="1"/>
          <p:nvPr/>
        </p:nvSpPr>
        <p:spPr>
          <a:xfrm>
            <a:off x="647564" y="1257933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Enabling the Odessa Smart Market &amp; local sellers an entire solution </a:t>
            </a:r>
          </a:p>
          <a:p>
            <a:r>
              <a:rPr lang="en-US" sz="1600" b="1" dirty="0">
                <a:solidFill>
                  <a:srgbClr val="00437E"/>
                </a:solidFill>
              </a:rPr>
              <a:t>     for all cross border e-commerce logistics to grow sales</a:t>
            </a:r>
          </a:p>
          <a:p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Service by Exelot platform - a most advanced online platform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Providing entire logistic chain: </a:t>
            </a:r>
          </a:p>
          <a:p>
            <a:r>
              <a:rPr lang="en-US" sz="1600" dirty="0">
                <a:solidFill>
                  <a:srgbClr val="00437E"/>
                </a:solidFill>
              </a:rPr>
              <a:t>     Orders data collection, Pick up, Consolidations,  Ocean, Air &amp; Land shipments, </a:t>
            </a:r>
          </a:p>
          <a:p>
            <a:r>
              <a:rPr lang="en-US" sz="1600" dirty="0">
                <a:solidFill>
                  <a:srgbClr val="00437E"/>
                </a:solidFill>
              </a:rPr>
              <a:t>     Customs clearance, Delivery, Track &amp;  Trace, Statuses &amp; Reports, Help Desk.</a:t>
            </a:r>
          </a:p>
          <a:p>
            <a:endParaRPr lang="en-US" sz="1600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Founding a partnership with the local bonded warehouse</a:t>
            </a:r>
          </a:p>
          <a:p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Developing the market for all over Ukraine and later to Belarus and Russia</a:t>
            </a:r>
          </a:p>
          <a:p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Partners: Local investors, Warehouse company, Exelot, Marketing company</a:t>
            </a:r>
          </a:p>
          <a:p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437E"/>
                </a:solidFill>
              </a:rPr>
              <a:t>Proposed investment: $1.8 USD</a:t>
            </a:r>
          </a:p>
          <a:p>
            <a:r>
              <a:rPr lang="en-US" sz="1600" b="1" dirty="0">
                <a:solidFill>
                  <a:srgbClr val="00437E"/>
                </a:solidFill>
              </a:rPr>
              <a:t>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58875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2400" kern="2000" dirty="0">
                <a:solidFill>
                  <a:schemeClr val="bg1"/>
                </a:solidFill>
                <a:cs typeface="Arial" charset="0"/>
              </a:rPr>
              <a:t>Exelot – Vison &amp; Mission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54D3-D41F-42F7-8425-31C7358CD5EF}"/>
              </a:ext>
            </a:extLst>
          </p:cNvPr>
          <p:cNvSpPr txBox="1"/>
          <p:nvPr/>
        </p:nvSpPr>
        <p:spPr>
          <a:xfrm>
            <a:off x="35496" y="2858984"/>
            <a:ext cx="885698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447E"/>
                </a:solidFill>
              </a:rPr>
              <a:t>Connecting sellers to cross border markets</a:t>
            </a:r>
          </a:p>
          <a:p>
            <a:pPr marL="742950" lvl="1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447E"/>
                </a:solidFill>
              </a:rPr>
              <a:t>Making e-commerce logistic chain smooth, reliable &amp; cost effective  </a:t>
            </a:r>
          </a:p>
          <a:p>
            <a:pPr marL="1200150" lvl="2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447E"/>
                </a:solidFill>
              </a:rPr>
              <a:t>Assisting e-shops to grow sales in destination countries</a:t>
            </a:r>
            <a:r>
              <a:rPr lang="en-US" sz="2000" b="1" dirty="0">
                <a:solidFill>
                  <a:srgbClr val="00447E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1" name="תמונה 2">
            <a:extLst>
              <a:ext uri="{FF2B5EF4-FFF2-40B4-BE49-F238E27FC236}">
                <a16:creationId xmlns:a16="http://schemas.microsoft.com/office/drawing/2014/main" id="{012A6858-4273-4373-B5A7-B8C33D6D1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17" y="4464750"/>
            <a:ext cx="1917433" cy="98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2DF1F-DC33-4FAB-A840-8732BC4D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302" y="4454817"/>
            <a:ext cx="505596" cy="98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6D2283-C446-4872-903F-826C54B16E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87" y="4454817"/>
            <a:ext cx="487470" cy="983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E12F0-AA3D-4117-B709-785A312CA4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41" y="4476081"/>
            <a:ext cx="501366" cy="983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B20FF2-9975-42CC-81F3-688E145F6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4476081"/>
            <a:ext cx="3662045" cy="972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F4186-0A02-4018-9673-D89A6A31A6AD}"/>
              </a:ext>
            </a:extLst>
          </p:cNvPr>
          <p:cNvSpPr txBox="1"/>
          <p:nvPr/>
        </p:nvSpPr>
        <p:spPr>
          <a:xfrm>
            <a:off x="2218247" y="1475633"/>
            <a:ext cx="4235327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>
                <a:solidFill>
                  <a:srgbClr val="F99803"/>
                </a:solidFill>
              </a:rPr>
              <a:t>Ex</a:t>
            </a:r>
            <a:r>
              <a:rPr lang="en-US" sz="2200" b="1" dirty="0">
                <a:solidFill>
                  <a:srgbClr val="00447E"/>
                </a:solidFill>
              </a:rPr>
              <a:t>c</a:t>
            </a:r>
            <a:r>
              <a:rPr lang="en-US" sz="2200" b="1" dirty="0">
                <a:solidFill>
                  <a:srgbClr val="F99803"/>
                </a:solidFill>
              </a:rPr>
              <a:t>e</a:t>
            </a:r>
            <a:r>
              <a:rPr lang="en-US" sz="2200" b="1" dirty="0">
                <a:solidFill>
                  <a:srgbClr val="00447E"/>
                </a:solidFill>
              </a:rPr>
              <a:t>llent </a:t>
            </a:r>
            <a:r>
              <a:rPr lang="en-US" sz="2200" b="1" dirty="0">
                <a:solidFill>
                  <a:srgbClr val="F99803"/>
                </a:solidFill>
              </a:rPr>
              <a:t>Lo</a:t>
            </a:r>
            <a:r>
              <a:rPr lang="en-US" sz="2200" b="1" dirty="0">
                <a:solidFill>
                  <a:srgbClr val="00447E"/>
                </a:solidFill>
              </a:rPr>
              <a:t>gistic </a:t>
            </a:r>
            <a:r>
              <a:rPr lang="en-US" sz="2200" b="1" dirty="0">
                <a:solidFill>
                  <a:srgbClr val="F99803"/>
                </a:solidFill>
              </a:rPr>
              <a:t>T</a:t>
            </a:r>
            <a:r>
              <a:rPr lang="en-US" sz="2200" b="1" dirty="0">
                <a:solidFill>
                  <a:srgbClr val="00447E"/>
                </a:solidFill>
              </a:rPr>
              <a:t>echnology</a:t>
            </a:r>
          </a:p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>
                <a:solidFill>
                  <a:srgbClr val="00447E"/>
                </a:solidFill>
              </a:rPr>
              <a:t>for Growing Sales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009BB-D6CE-4A09-8AAF-DC8BF0FE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06375"/>
            <a:ext cx="7080741" cy="398291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555776" y="3946586"/>
            <a:ext cx="393204" cy="0"/>
          </a:xfrm>
          <a:prstGeom prst="straightConnector1">
            <a:avLst/>
          </a:prstGeom>
          <a:noFill/>
          <a:ln w="50800">
            <a:solidFill>
              <a:srgbClr val="F998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846551"/>
            <a:ext cx="741972" cy="20006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0" name="Rectangle 2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Embedded Solution at E-Commerce Shops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8A61C9-5BAC-4B38-8C8B-BDF9917A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54021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485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Enabling Default Options for Shipping &amp; Delivery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35539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A4C231-9543-42A7-9BDD-E434349332EF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B2773-C7B0-42B6-BDAA-2E4DAE40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034449"/>
            <a:ext cx="2615456" cy="46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72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he-IL" sz="2400" dirty="0">
                <a:solidFill>
                  <a:schemeClr val="bg1"/>
                </a:solidFill>
              </a:rPr>
              <a:t>Supporting FBA – From Bonded Warehouse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r>
              <a:rPr lang="en-US" altLang="he-IL" sz="2400" dirty="0">
                <a:solidFill>
                  <a:schemeClr val="bg1"/>
                </a:solidFill>
              </a:rPr>
              <a:t>Fulfillment &amp; Quick Delivery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35539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D37E9D-3162-F241-9685-C3ACC07A2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" y="985292"/>
            <a:ext cx="9144000" cy="4469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A4C231-9543-42A7-9BDD-E434349332EF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1500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6F3FF1-5B26-49E7-9636-5CB0CD0B4155}"/>
              </a:ext>
            </a:extLst>
          </p:cNvPr>
          <p:cNvSpPr/>
          <p:nvPr/>
        </p:nvSpPr>
        <p:spPr>
          <a:xfrm>
            <a:off x="452916" y="1265250"/>
            <a:ext cx="8229601" cy="3760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>
              <a:defRPr/>
            </a:pPr>
            <a:endParaRPr lang="en-US" altLang="en-US" sz="126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9447302-D45E-4C14-BA28-7C8762CB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5" y="1265252"/>
            <a:ext cx="8229600" cy="37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C6B245-78AD-4693-8807-DDA22402953E}"/>
              </a:ext>
            </a:extLst>
          </p:cNvPr>
          <p:cNvGrpSpPr/>
          <p:nvPr/>
        </p:nvGrpSpPr>
        <p:grpSpPr>
          <a:xfrm>
            <a:off x="452914" y="852213"/>
            <a:ext cx="8229600" cy="100739"/>
            <a:chOff x="206" y="758573"/>
            <a:chExt cx="9144000" cy="111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51AABF-3849-47BF-9F70-89DF0316FD08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D6FDB6-BBBA-4D69-B517-49B6B2A33A3D}"/>
                </a:ext>
              </a:extLst>
            </p:cNvPr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C8DF0C-9C60-47FA-BFF3-240C470CEBC2}"/>
              </a:ext>
            </a:extLst>
          </p:cNvPr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VAT, Customs Duty Payments &amp; Invoicing - Multi-Currency App.</a:t>
            </a:r>
          </a:p>
          <a:p>
            <a:pPr algn="ctr"/>
            <a:r>
              <a:rPr lang="en-US" altLang="he-IL" sz="2400" dirty="0">
                <a:solidFill>
                  <a:schemeClr val="bg1"/>
                </a:solidFill>
                <a:latin typeface="+mj-lt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037AA0-B579-4A55-903E-72B21B2EE923}"/>
              </a:ext>
            </a:extLst>
          </p:cNvPr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D8589C-BEA9-41A3-B4AF-93462ADABA6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89D73-8A1B-40BC-BB22-C85D6A4BFFEA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BB864-54FA-48E7-AC51-7A9514260206}"/>
              </a:ext>
            </a:extLst>
          </p:cNvPr>
          <p:cNvSpPr/>
          <p:nvPr/>
        </p:nvSpPr>
        <p:spPr>
          <a:xfrm>
            <a:off x="0" y="5377782"/>
            <a:ext cx="452914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5CAE48-A00B-40F8-8BDE-217CD2FB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765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9" name="Rectangle 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Packages’ Customs Clearance Control </a:t>
            </a:r>
            <a:endParaRPr lang="en-US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196"/>
            <a:ext cx="8640960" cy="28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372488"/>
            <a:ext cx="8640960" cy="4205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06594" y="1460556"/>
            <a:ext cx="1330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i="0" dirty="0">
                <a:solidFill>
                  <a:srgbClr val="182657"/>
                </a:solidFill>
                <a:effectLst/>
                <a:latin typeface="+mn-lt"/>
              </a:rPr>
              <a:t>批次</a:t>
            </a:r>
            <a:r>
              <a:rPr lang="en-US" altLang="zh-CN" sz="1400" i="0" dirty="0">
                <a:solidFill>
                  <a:srgbClr val="182657"/>
                </a:solidFill>
                <a:effectLst/>
                <a:latin typeface="+mn-lt"/>
              </a:rPr>
              <a:t>/</a:t>
            </a:r>
            <a:r>
              <a:rPr lang="zh-CN" altLang="en-US" sz="1400" i="0" dirty="0">
                <a:solidFill>
                  <a:srgbClr val="182657"/>
                </a:solidFill>
                <a:effectLst/>
                <a:latin typeface="+mn-lt"/>
              </a:rPr>
              <a:t>包裹搜索</a:t>
            </a:r>
            <a:endParaRPr lang="en-US" sz="1400" i="0" dirty="0">
              <a:solidFill>
                <a:srgbClr val="182657"/>
              </a:solidFill>
              <a:effectLst/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72008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5976" y="29295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56229" y="3926325"/>
            <a:ext cx="431540" cy="14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8" y="1790585"/>
            <a:ext cx="7583816" cy="3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3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503040" y="1148547"/>
            <a:ext cx="8533456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447E"/>
                </a:solidFill>
              </a:rPr>
              <a:t>Implementing AI &amp; machine learning for predictions &amp; comparisons</a:t>
            </a:r>
          </a:p>
          <a:p>
            <a:pPr marL="574675" indent="-290513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447E"/>
                </a:solidFill>
              </a:rPr>
              <a:t>Enabling end-users scoring (as a “Booking.com” for delivery vendors)</a:t>
            </a:r>
          </a:p>
          <a:p>
            <a:pPr marL="969963" indent="-3952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447E"/>
                </a:solidFill>
                <a:latin typeface="+mn-lt"/>
              </a:rPr>
              <a:t>Applying blockchain technology for docs. &amp; verifications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54021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C1D56-131A-4D69-9DE3-AD92D37E4570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99803"/>
                </a:solidFill>
              </a:rPr>
              <a:t>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1008D-E141-45ED-9182-52DFCA4057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28866"/>
            <a:ext cx="1063893" cy="2146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341B42-B7A1-4376-894B-EE7C60E87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445" y="3328866"/>
            <a:ext cx="1094221" cy="2146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A3785E-09E3-4861-B092-E92CA0B7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40" y="3178303"/>
            <a:ext cx="5166349" cy="22972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FA98E-6680-49EE-AFDE-3E394E97B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0" y="2881539"/>
            <a:ext cx="5190821" cy="293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E79856-9A8C-49D5-B00C-199EFDE520B6}"/>
              </a:ext>
            </a:extLst>
          </p:cNvPr>
          <p:cNvSpPr/>
          <p:nvPr/>
        </p:nvSpPr>
        <p:spPr>
          <a:xfrm>
            <a:off x="485769" y="239484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e-IL" sz="2200" dirty="0">
                <a:solidFill>
                  <a:schemeClr val="bg1"/>
                </a:solidFill>
              </a:rPr>
              <a:t>      AI Prediction, Optimization &amp; Scoring </a:t>
            </a:r>
            <a:r>
              <a:rPr lang="mr-IN" altLang="he-IL" sz="2200" dirty="0">
                <a:solidFill>
                  <a:schemeClr val="bg1"/>
                </a:solidFill>
              </a:rPr>
              <a:t>–</a:t>
            </a:r>
            <a:r>
              <a:rPr lang="en-US" altLang="he-IL" sz="2200" dirty="0">
                <a:solidFill>
                  <a:schemeClr val="bg1"/>
                </a:solidFill>
              </a:rPr>
              <a:t> </a:t>
            </a:r>
            <a:r>
              <a:rPr lang="en-US" altLang="he-IL" sz="2200" b="1" dirty="0">
                <a:solidFill>
                  <a:schemeClr val="bg1"/>
                </a:solidFill>
              </a:rPr>
              <a:t>Last Mile </a:t>
            </a:r>
            <a:r>
              <a:rPr lang="en-US" altLang="he-IL" sz="2200" dirty="0">
                <a:solidFill>
                  <a:schemeClr val="bg1"/>
                </a:solidFill>
                <a:latin typeface="+mj-lt"/>
                <a:ea typeface="+mn-ea"/>
              </a:rPr>
              <a:t>  </a:t>
            </a:r>
            <a:endParaRPr lang="en-US" sz="22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6281A1-8B50-41BE-AA2B-F8BE8321C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445" y="47670"/>
            <a:ext cx="867420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51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ערכת נושא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408</Words>
  <Application>Microsoft Office PowerPoint</Application>
  <PresentationFormat>On-screen Show (16:10)</PresentationFormat>
  <Paragraphs>103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Regular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EXELOT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EXELOT CROSS BORDER ECOMMERCE DELIVERY SOLUTION</dc:title>
  <dc:subject/>
  <dc:creator>DANNY COHEN</dc:creator>
  <cp:keywords/>
  <dc:description/>
  <cp:lastModifiedBy>דניאל כהן</cp:lastModifiedBy>
  <cp:revision>2048</cp:revision>
  <cp:lastPrinted>2018-12-08T11:53:33Z</cp:lastPrinted>
  <dcterms:created xsi:type="dcterms:W3CDTF">2015-08-12T20:35:32Z</dcterms:created>
  <dcterms:modified xsi:type="dcterms:W3CDTF">2019-06-11T05:38:30Z</dcterms:modified>
  <cp:category/>
</cp:coreProperties>
</file>